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wmf" ContentType="image/x-w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doc" ContentType="application/msword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1.xml" ContentType="application/vnd.openxmlformats-officedocument.presentationml.tags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1"/>
  </p:notesMasterIdLst>
  <p:sldIdLst>
    <p:sldId id="459" r:id="rId2"/>
    <p:sldId id="463" r:id="rId3"/>
    <p:sldId id="469" r:id="rId4"/>
    <p:sldId id="293" r:id="rId5"/>
    <p:sldId id="295" r:id="rId6"/>
    <p:sldId id="460" r:id="rId7"/>
    <p:sldId id="461" r:id="rId8"/>
    <p:sldId id="464" r:id="rId9"/>
    <p:sldId id="470" r:id="rId10"/>
    <p:sldId id="326" r:id="rId11"/>
    <p:sldId id="327" r:id="rId12"/>
    <p:sldId id="328" r:id="rId13"/>
    <p:sldId id="329" r:id="rId14"/>
    <p:sldId id="342" r:id="rId15"/>
    <p:sldId id="339" r:id="rId16"/>
    <p:sldId id="468" r:id="rId17"/>
    <p:sldId id="340" r:id="rId18"/>
    <p:sldId id="341" r:id="rId19"/>
    <p:sldId id="348" r:id="rId20"/>
    <p:sldId id="344" r:id="rId21"/>
    <p:sldId id="345" r:id="rId22"/>
    <p:sldId id="471" r:id="rId23"/>
    <p:sldId id="472" r:id="rId24"/>
    <p:sldId id="357" r:id="rId25"/>
    <p:sldId id="392" r:id="rId26"/>
    <p:sldId id="393" r:id="rId27"/>
    <p:sldId id="473" r:id="rId28"/>
    <p:sldId id="474" r:id="rId29"/>
    <p:sldId id="475" r:id="rId30"/>
  </p:sldIdLst>
  <p:sldSz cx="9144000" cy="6858000" type="screen4x3"/>
  <p:notesSz cx="7315200" cy="96012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itchFamily="34" charset="0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248" y="-9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image" Target="../media/image2.emf"/><Relationship Id="rId5" Type="http://schemas.openxmlformats.org/officeDocument/2006/relationships/image" Target="../media/image6.wmf"/><Relationship Id="rId4" Type="http://schemas.openxmlformats.org/officeDocument/2006/relationships/image" Target="../media/image5.w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32.e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3.e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34.w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35.e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36.e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37.e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38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7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emf"/></Relationships>
</file>

<file path=ppt/drawings/_rels/vmlDrawing4.vml.rels><?xml version="1.0" encoding="UTF-8" standalone="yes"?>
<Relationships xmlns="http://schemas.openxmlformats.org/package/2006/relationships"><Relationship Id="rId3" Type="http://schemas.openxmlformats.org/officeDocument/2006/relationships/image" Target="../media/image11.wmf"/><Relationship Id="rId7" Type="http://schemas.openxmlformats.org/officeDocument/2006/relationships/image" Target="../media/image15.wmf"/><Relationship Id="rId2" Type="http://schemas.openxmlformats.org/officeDocument/2006/relationships/image" Target="../media/image10.wmf"/><Relationship Id="rId1" Type="http://schemas.openxmlformats.org/officeDocument/2006/relationships/image" Target="../media/image9.wmf"/><Relationship Id="rId6" Type="http://schemas.openxmlformats.org/officeDocument/2006/relationships/image" Target="../media/image14.wmf"/><Relationship Id="rId5" Type="http://schemas.openxmlformats.org/officeDocument/2006/relationships/image" Target="../media/image13.wmf"/><Relationship Id="rId4" Type="http://schemas.openxmlformats.org/officeDocument/2006/relationships/image" Target="../media/image12.wmf"/></Relationships>
</file>

<file path=ppt/drawings/_rels/vmlDrawing5.vml.rels><?xml version="1.0" encoding="UTF-8" standalone="yes"?>
<Relationships xmlns="http://schemas.openxmlformats.org/package/2006/relationships"><Relationship Id="rId3" Type="http://schemas.openxmlformats.org/officeDocument/2006/relationships/image" Target="../media/image18.wmf"/><Relationship Id="rId2" Type="http://schemas.openxmlformats.org/officeDocument/2006/relationships/image" Target="../media/image17.wmf"/><Relationship Id="rId1" Type="http://schemas.openxmlformats.org/officeDocument/2006/relationships/image" Target="../media/image16.wmf"/><Relationship Id="rId5" Type="http://schemas.openxmlformats.org/officeDocument/2006/relationships/image" Target="../media/image20.wmf"/><Relationship Id="rId4" Type="http://schemas.openxmlformats.org/officeDocument/2006/relationships/image" Target="../media/image19.wmf"/></Relationships>
</file>

<file path=ppt/drawings/_rels/vmlDrawing6.vml.rels><?xml version="1.0" encoding="UTF-8" standalone="yes"?>
<Relationships xmlns="http://schemas.openxmlformats.org/package/2006/relationships"><Relationship Id="rId3" Type="http://schemas.openxmlformats.org/officeDocument/2006/relationships/image" Target="../media/image24.wmf"/><Relationship Id="rId2" Type="http://schemas.openxmlformats.org/officeDocument/2006/relationships/image" Target="../media/image23.wmf"/><Relationship Id="rId1" Type="http://schemas.openxmlformats.org/officeDocument/2006/relationships/image" Target="../media/image22.wmf"/></Relationships>
</file>

<file path=ppt/drawings/_rels/vmlDrawing7.vml.rels><?xml version="1.0" encoding="UTF-8" standalone="yes"?>
<Relationships xmlns="http://schemas.openxmlformats.org/package/2006/relationships"><Relationship Id="rId3" Type="http://schemas.openxmlformats.org/officeDocument/2006/relationships/image" Target="../media/image27.wmf"/><Relationship Id="rId2" Type="http://schemas.openxmlformats.org/officeDocument/2006/relationships/image" Target="../media/image26.wmf"/><Relationship Id="rId1" Type="http://schemas.openxmlformats.org/officeDocument/2006/relationships/image" Target="../media/image25.wmf"/><Relationship Id="rId5" Type="http://schemas.openxmlformats.org/officeDocument/2006/relationships/image" Target="../media/image29.wmf"/><Relationship Id="rId4" Type="http://schemas.openxmlformats.org/officeDocument/2006/relationships/image" Target="../media/image28.w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30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31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>
              <a:defRPr sz="1300"/>
            </a:lvl1pPr>
          </a:lstStyle>
          <a:p>
            <a:endParaRPr lang="en-US" altLang="en-US"/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143587" y="0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>
              <a:defRPr sz="1300"/>
            </a:lvl1pPr>
          </a:lstStyle>
          <a:p>
            <a:endParaRPr lang="en-US" altLang="en-US"/>
          </a:p>
        </p:txBody>
      </p:sp>
      <p:sp>
        <p:nvSpPr>
          <p:cNvPr id="20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7300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20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31520" y="4560570"/>
            <a:ext cx="5852160" cy="432054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20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19474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>
              <a:defRPr sz="1300"/>
            </a:lvl1pPr>
          </a:lstStyle>
          <a:p>
            <a:endParaRPr lang="en-US" altLang="en-US"/>
          </a:p>
        </p:txBody>
      </p:sp>
      <p:sp>
        <p:nvSpPr>
          <p:cNvPr id="20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3587" y="9119474"/>
            <a:ext cx="3169920" cy="4800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>
              <a:defRPr sz="1300"/>
            </a:lvl1pPr>
          </a:lstStyle>
          <a:p>
            <a:fld id="{CB05DF17-06D5-4AED-A949-7184366E7C1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77852441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0AB0C95-3001-41CC-9DEA-5F3077CF0490}" type="slidenum">
              <a:rPr lang="en-US" altLang="en-US"/>
              <a:pPr/>
              <a:t>2</a:t>
            </a:fld>
            <a:endParaRPr lang="en-US" altLang="en-US"/>
          </a:p>
        </p:txBody>
      </p:sp>
      <p:sp>
        <p:nvSpPr>
          <p:cNvPr id="348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8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CD55A70-220C-4D15-81DC-7DAAA4476EDF}" type="slidenum">
              <a:rPr lang="en-US" altLang="en-US"/>
              <a:pPr/>
              <a:t>15</a:t>
            </a:fld>
            <a:endParaRPr lang="en-US" altLang="en-US"/>
          </a:p>
        </p:txBody>
      </p:sp>
      <p:sp>
        <p:nvSpPr>
          <p:cNvPr id="126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CD55A70-220C-4D15-81DC-7DAAA4476EDF}" type="slidenum">
              <a:rPr lang="en-US" altLang="en-US"/>
              <a:pPr/>
              <a:t>16</a:t>
            </a:fld>
            <a:endParaRPr lang="en-US" altLang="en-US"/>
          </a:p>
        </p:txBody>
      </p:sp>
      <p:sp>
        <p:nvSpPr>
          <p:cNvPr id="1269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69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CD6C505-ECCD-4F7A-BA5C-13C43DFA8F50}" type="slidenum">
              <a:rPr lang="en-US" altLang="en-US"/>
              <a:pPr/>
              <a:t>17</a:t>
            </a:fld>
            <a:endParaRPr lang="en-US" altLang="en-US"/>
          </a:p>
        </p:txBody>
      </p:sp>
      <p:sp>
        <p:nvSpPr>
          <p:cNvPr id="1290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90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6818E308-A7CF-462F-B5EF-EE6A35122E6C}" type="slidenum">
              <a:rPr lang="en-US" altLang="en-US"/>
              <a:pPr/>
              <a:t>18</a:t>
            </a:fld>
            <a:endParaRPr lang="en-US" altLang="en-US"/>
          </a:p>
        </p:txBody>
      </p:sp>
      <p:sp>
        <p:nvSpPr>
          <p:cNvPr id="1310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10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0EEA12C-85A4-4E10-9D7A-469BD804CE4D}" type="slidenum">
              <a:rPr lang="en-US" altLang="en-US"/>
              <a:pPr/>
              <a:t>19</a:t>
            </a:fld>
            <a:endParaRPr lang="en-US" altLang="en-US"/>
          </a:p>
        </p:txBody>
      </p:sp>
      <p:sp>
        <p:nvSpPr>
          <p:cNvPr id="13619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61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215CE64-D631-438D-9893-895751B34F09}" type="slidenum">
              <a:rPr lang="en-US" altLang="en-US"/>
              <a:pPr/>
              <a:t>20</a:t>
            </a:fld>
            <a:endParaRPr lang="en-US" altLang="en-US"/>
          </a:p>
        </p:txBody>
      </p:sp>
      <p:sp>
        <p:nvSpPr>
          <p:cNvPr id="14131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13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59826806-6F6A-42AC-9730-810794F4E9A7}" type="slidenum">
              <a:rPr lang="en-US" altLang="en-US"/>
              <a:pPr/>
              <a:t>21</a:t>
            </a:fld>
            <a:endParaRPr lang="en-US" altLang="en-US"/>
          </a:p>
        </p:txBody>
      </p:sp>
      <p:sp>
        <p:nvSpPr>
          <p:cNvPr id="1464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4643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7A7DED44-A609-46C4-87E4-7A1FA6C3ED40}" type="slidenum">
              <a:rPr lang="en-US" altLang="en-US"/>
              <a:pPr/>
              <a:t>24</a:t>
            </a:fld>
            <a:endParaRPr lang="en-US" altLang="en-US"/>
          </a:p>
        </p:txBody>
      </p:sp>
      <p:sp>
        <p:nvSpPr>
          <p:cNvPr id="1658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58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B555CC4-8405-409E-9C34-008D4439A6F7}" type="slidenum">
              <a:rPr lang="en-US" altLang="en-US"/>
              <a:pPr/>
              <a:t>25</a:t>
            </a:fld>
            <a:endParaRPr lang="en-US" altLang="en-US"/>
          </a:p>
        </p:txBody>
      </p:sp>
      <p:sp>
        <p:nvSpPr>
          <p:cNvPr id="239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961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0A7D409-5E0C-43AA-8781-17F7FD1B8BC8}" type="slidenum">
              <a:rPr lang="en-US" altLang="en-US"/>
              <a:pPr/>
              <a:t>26</a:t>
            </a:fld>
            <a:endParaRPr lang="en-US" altLang="en-US"/>
          </a:p>
        </p:txBody>
      </p:sp>
      <p:sp>
        <p:nvSpPr>
          <p:cNvPr id="244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47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01DD7D7-E928-4DD5-8D15-3C62AD0CEA5C}" type="slidenum">
              <a:rPr lang="en-US" altLang="en-US"/>
              <a:pPr/>
              <a:t>3</a:t>
            </a:fld>
            <a:endParaRPr lang="en-US" altLang="en-US"/>
          </a:p>
        </p:txBody>
      </p:sp>
      <p:sp>
        <p:nvSpPr>
          <p:cNvPr id="808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089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BD94F07-988A-4C3A-8A90-789450554E1B}" type="slidenum">
              <a:rPr lang="en-US" altLang="en-US"/>
              <a:pPr/>
              <a:t>4</a:t>
            </a:fld>
            <a:endParaRPr lang="en-US" altLang="en-US"/>
          </a:p>
        </p:txBody>
      </p:sp>
      <p:sp>
        <p:nvSpPr>
          <p:cNvPr id="942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42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092CBE84-13AD-4FB5-BB8B-93985DF822B8}" type="slidenum">
              <a:rPr lang="en-US" altLang="en-US"/>
              <a:pPr/>
              <a:t>5</a:t>
            </a:fld>
            <a:endParaRPr lang="en-US" altLang="en-US"/>
          </a:p>
        </p:txBody>
      </p:sp>
      <p:sp>
        <p:nvSpPr>
          <p:cNvPr id="10035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0035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98E28276-B2B0-4AA1-91F5-F2A6AAA1523E}" type="slidenum">
              <a:rPr lang="en-US" altLang="en-US"/>
              <a:pPr/>
              <a:t>10</a:t>
            </a:fld>
            <a:endParaRPr lang="en-US" altLang="en-US"/>
          </a:p>
        </p:txBody>
      </p:sp>
      <p:sp>
        <p:nvSpPr>
          <p:cNvPr id="1126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4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2A5FB7D-FA07-40E6-9D27-1E4B74EDAC58}" type="slidenum">
              <a:rPr lang="en-US" altLang="en-US"/>
              <a:pPr/>
              <a:t>11</a:t>
            </a:fld>
            <a:endParaRPr lang="en-US" altLang="en-US"/>
          </a:p>
        </p:txBody>
      </p:sp>
      <p:sp>
        <p:nvSpPr>
          <p:cNvPr id="1146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469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0F40E52-BC87-4F07-B9B5-585E28C56312}" type="slidenum">
              <a:rPr lang="en-US" altLang="en-US"/>
              <a:pPr/>
              <a:t>12</a:t>
            </a:fld>
            <a:endParaRPr lang="en-US" altLang="en-US"/>
          </a:p>
        </p:txBody>
      </p:sp>
      <p:sp>
        <p:nvSpPr>
          <p:cNvPr id="116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673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BED6327C-3374-4F46-BCD4-8391D81DD4CF}" type="slidenum">
              <a:rPr lang="en-US" altLang="en-US"/>
              <a:pPr/>
              <a:t>13</a:t>
            </a:fld>
            <a:endParaRPr lang="en-US" altLang="en-US"/>
          </a:p>
        </p:txBody>
      </p:sp>
      <p:sp>
        <p:nvSpPr>
          <p:cNvPr id="118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878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23AD7C8E-9B58-4408-BFF1-D1E32AD91011}" type="slidenum">
              <a:rPr lang="en-US" altLang="en-US"/>
              <a:pPr/>
              <a:t>14</a:t>
            </a:fld>
            <a:endParaRPr lang="en-US" altLang="en-US"/>
          </a:p>
        </p:txBody>
      </p:sp>
      <p:sp>
        <p:nvSpPr>
          <p:cNvPr id="1249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49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en-US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12A027C-0A84-4DFC-B906-3FC2DFC25E9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7112369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4C53E41-7F9C-4BCD-A13E-C67668E1B76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3455248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105809C-7593-4ACD-899D-2D324098B49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1829434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OverObj" preserve="1">
  <p:cSld name="Title and Text over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8229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3938588"/>
            <a:ext cx="8229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B8A9B0CD-8E0B-4DF3-8C19-91DCBD258D3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808120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ED6898EF-3F6A-4334-93DA-CE638678A60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405898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clipArtAndTx" preserve="1">
  <p:cSld name="Title, Clip Ar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lipArt Placeholder 2"/>
          <p:cNvSpPr>
            <a:spLocks noGrp="1"/>
          </p:cNvSpPr>
          <p:nvPr>
            <p:ph type="clipArt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0660D667-D157-4281-9A05-AE34605E2EE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8461223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 preserve="1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A332F8DD-80AD-415D-BF21-6D9E7348855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159969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E2DFAFA-99DB-4DEE-A02C-7BCB9963418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515846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17D1251-E29E-4980-999A-DA2D3C648A1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9376706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5A45B5B-4628-4C72-B9B6-45DA7207598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302121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A5F86E7-5F82-47D7-984D-06B04635777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1548882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B5714B3-6C5E-4679-B85A-8437EAF0C4D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484414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7E65EEE-BFBD-4D07-B017-0455A8B031E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8812335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E6E77CA-66B1-43F7-860F-E5E53C68CC1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4224144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D13B2D9-C0DE-40A8-8D5D-36AA08435D2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6407909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n-US" alt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endParaRPr lang="en-US" alt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9C1A1D7C-C3A3-41BE-B113-F152BD35C962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</p:sldLayoutIdLst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30.emf"/><Relationship Id="rId4" Type="http://schemas.openxmlformats.org/officeDocument/2006/relationships/oleObject" Target="../embeddings/Microsoft_Word_97_-_2003_Document4.doc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9.vml"/><Relationship Id="rId5" Type="http://schemas.openxmlformats.org/officeDocument/2006/relationships/image" Target="../media/image31.emf"/><Relationship Id="rId4" Type="http://schemas.openxmlformats.org/officeDocument/2006/relationships/oleObject" Target="../embeddings/Microsoft_Word_97_-_2003_Document5.doc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0.vml"/><Relationship Id="rId5" Type="http://schemas.openxmlformats.org/officeDocument/2006/relationships/image" Target="../media/image32.emf"/><Relationship Id="rId4" Type="http://schemas.openxmlformats.org/officeDocument/2006/relationships/oleObject" Target="../embeddings/Microsoft_Word_97_-_2003_Document6.doc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1.vml"/><Relationship Id="rId5" Type="http://schemas.openxmlformats.org/officeDocument/2006/relationships/image" Target="../media/image33.emf"/><Relationship Id="rId4" Type="http://schemas.openxmlformats.org/officeDocument/2006/relationships/oleObject" Target="../embeddings/Microsoft_Word_97_-_2003_Document7.doc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12.vml"/><Relationship Id="rId5" Type="http://schemas.openxmlformats.org/officeDocument/2006/relationships/image" Target="../media/image34.wmf"/><Relationship Id="rId4" Type="http://schemas.openxmlformats.org/officeDocument/2006/relationships/oleObject" Target="../embeddings/oleObject25.bin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3.vml"/><Relationship Id="rId5" Type="http://schemas.openxmlformats.org/officeDocument/2006/relationships/image" Target="../media/image35.emf"/><Relationship Id="rId4" Type="http://schemas.openxmlformats.org/officeDocument/2006/relationships/oleObject" Target="../embeddings/Microsoft_Word_97_-_2003_Document8.doc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4.vml"/><Relationship Id="rId5" Type="http://schemas.openxmlformats.org/officeDocument/2006/relationships/image" Target="../media/image36.emf"/><Relationship Id="rId4" Type="http://schemas.openxmlformats.org/officeDocument/2006/relationships/oleObject" Target="../embeddings/Microsoft_Word_97_-_2003_Document9.doc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5.vml"/><Relationship Id="rId5" Type="http://schemas.openxmlformats.org/officeDocument/2006/relationships/image" Target="../media/image37.emf"/><Relationship Id="rId4" Type="http://schemas.openxmlformats.org/officeDocument/2006/relationships/oleObject" Target="../embeddings/Microsoft_Word_97_-_2003_Document10.doc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6.vml"/><Relationship Id="rId5" Type="http://schemas.openxmlformats.org/officeDocument/2006/relationships/image" Target="../media/image38.emf"/><Relationship Id="rId4" Type="http://schemas.openxmlformats.org/officeDocument/2006/relationships/oleObject" Target="../embeddings/Microsoft_Word_97_-_2003_Document11.doc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w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wmf"/><Relationship Id="rId2" Type="http://schemas.openxmlformats.org/officeDocument/2006/relationships/image" Target="../media/image40.wmf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3.wmf"/><Relationship Id="rId4" Type="http://schemas.openxmlformats.org/officeDocument/2006/relationships/image" Target="../media/image42.wmf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wmf"/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6.xml"/><Relationship Id="rId1" Type="http://schemas.openxmlformats.org/officeDocument/2006/relationships/tags" Target="../tags/tag1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.bin"/><Relationship Id="rId13" Type="http://schemas.openxmlformats.org/officeDocument/2006/relationships/image" Target="../media/image6.wmf"/><Relationship Id="rId3" Type="http://schemas.openxmlformats.org/officeDocument/2006/relationships/notesSlide" Target="../notesSlides/notesSlide2.xml"/><Relationship Id="rId7" Type="http://schemas.openxmlformats.org/officeDocument/2006/relationships/image" Target="../media/image3.wmf"/><Relationship Id="rId12" Type="http://schemas.openxmlformats.org/officeDocument/2006/relationships/oleObject" Target="../embeddings/oleObject4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11" Type="http://schemas.openxmlformats.org/officeDocument/2006/relationships/image" Target="../media/image5.wmf"/><Relationship Id="rId5" Type="http://schemas.openxmlformats.org/officeDocument/2006/relationships/image" Target="../media/image2.emf"/><Relationship Id="rId10" Type="http://schemas.openxmlformats.org/officeDocument/2006/relationships/oleObject" Target="../embeddings/oleObject3.bin"/><Relationship Id="rId4" Type="http://schemas.openxmlformats.org/officeDocument/2006/relationships/oleObject" Target="../embeddings/Microsoft_Word_97_-_2003_Document1.doc"/><Relationship Id="rId9" Type="http://schemas.openxmlformats.org/officeDocument/2006/relationships/image" Target="../media/image4.w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7.emf"/><Relationship Id="rId4" Type="http://schemas.openxmlformats.org/officeDocument/2006/relationships/oleObject" Target="../embeddings/Microsoft_Word_97_-_2003_Document2.doc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8.emf"/><Relationship Id="rId4" Type="http://schemas.openxmlformats.org/officeDocument/2006/relationships/oleObject" Target="../embeddings/Microsoft_Word_97_-_2003_Document3.doc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wmf"/><Relationship Id="rId13" Type="http://schemas.openxmlformats.org/officeDocument/2006/relationships/oleObject" Target="../embeddings/oleObject10.bin"/><Relationship Id="rId3" Type="http://schemas.openxmlformats.org/officeDocument/2006/relationships/oleObject" Target="../embeddings/oleObject5.bin"/><Relationship Id="rId7" Type="http://schemas.openxmlformats.org/officeDocument/2006/relationships/oleObject" Target="../embeddings/oleObject7.bin"/><Relationship Id="rId12" Type="http://schemas.openxmlformats.org/officeDocument/2006/relationships/image" Target="../media/image13.wmf"/><Relationship Id="rId2" Type="http://schemas.openxmlformats.org/officeDocument/2006/relationships/slideLayout" Target="../slideLayouts/slideLayout6.xml"/><Relationship Id="rId16" Type="http://schemas.openxmlformats.org/officeDocument/2006/relationships/image" Target="../media/image15.wmf"/><Relationship Id="rId1" Type="http://schemas.openxmlformats.org/officeDocument/2006/relationships/vmlDrawing" Target="../drawings/vmlDrawing4.vml"/><Relationship Id="rId6" Type="http://schemas.openxmlformats.org/officeDocument/2006/relationships/image" Target="../media/image10.wmf"/><Relationship Id="rId11" Type="http://schemas.openxmlformats.org/officeDocument/2006/relationships/oleObject" Target="../embeddings/oleObject9.bin"/><Relationship Id="rId5" Type="http://schemas.openxmlformats.org/officeDocument/2006/relationships/oleObject" Target="../embeddings/oleObject6.bin"/><Relationship Id="rId15" Type="http://schemas.openxmlformats.org/officeDocument/2006/relationships/oleObject" Target="../embeddings/oleObject11.bin"/><Relationship Id="rId10" Type="http://schemas.openxmlformats.org/officeDocument/2006/relationships/image" Target="../media/image12.wmf"/><Relationship Id="rId4" Type="http://schemas.openxmlformats.org/officeDocument/2006/relationships/image" Target="../media/image9.wmf"/><Relationship Id="rId9" Type="http://schemas.openxmlformats.org/officeDocument/2006/relationships/oleObject" Target="../embeddings/oleObject8.bin"/><Relationship Id="rId14" Type="http://schemas.openxmlformats.org/officeDocument/2006/relationships/image" Target="../media/image14.wmf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wmf"/><Relationship Id="rId13" Type="http://schemas.openxmlformats.org/officeDocument/2006/relationships/image" Target="../media/image20.wmf"/><Relationship Id="rId3" Type="http://schemas.openxmlformats.org/officeDocument/2006/relationships/oleObject" Target="../embeddings/oleObject12.bin"/><Relationship Id="rId7" Type="http://schemas.openxmlformats.org/officeDocument/2006/relationships/oleObject" Target="../embeddings/oleObject14.bin"/><Relationship Id="rId12" Type="http://schemas.openxmlformats.org/officeDocument/2006/relationships/oleObject" Target="../embeddings/oleObject16.bin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5.vml"/><Relationship Id="rId6" Type="http://schemas.openxmlformats.org/officeDocument/2006/relationships/image" Target="../media/image17.wmf"/><Relationship Id="rId11" Type="http://schemas.openxmlformats.org/officeDocument/2006/relationships/image" Target="../media/image21.png"/><Relationship Id="rId5" Type="http://schemas.openxmlformats.org/officeDocument/2006/relationships/oleObject" Target="../embeddings/oleObject13.bin"/><Relationship Id="rId10" Type="http://schemas.openxmlformats.org/officeDocument/2006/relationships/image" Target="../media/image19.wmf"/><Relationship Id="rId4" Type="http://schemas.openxmlformats.org/officeDocument/2006/relationships/image" Target="../media/image16.wmf"/><Relationship Id="rId9" Type="http://schemas.openxmlformats.org/officeDocument/2006/relationships/oleObject" Target="../embeddings/oleObject15.bin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wmf"/><Relationship Id="rId3" Type="http://schemas.openxmlformats.org/officeDocument/2006/relationships/oleObject" Target="../embeddings/oleObject17.bin"/><Relationship Id="rId7" Type="http://schemas.openxmlformats.org/officeDocument/2006/relationships/oleObject" Target="../embeddings/oleObject19.bin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6.vml"/><Relationship Id="rId6" Type="http://schemas.openxmlformats.org/officeDocument/2006/relationships/image" Target="../media/image23.wmf"/><Relationship Id="rId5" Type="http://schemas.openxmlformats.org/officeDocument/2006/relationships/oleObject" Target="../embeddings/oleObject18.bin"/><Relationship Id="rId4" Type="http://schemas.openxmlformats.org/officeDocument/2006/relationships/image" Target="../media/image22.wmf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wmf"/><Relationship Id="rId3" Type="http://schemas.openxmlformats.org/officeDocument/2006/relationships/oleObject" Target="../embeddings/oleObject20.bin"/><Relationship Id="rId7" Type="http://schemas.openxmlformats.org/officeDocument/2006/relationships/oleObject" Target="../embeddings/oleObject22.bin"/><Relationship Id="rId12" Type="http://schemas.openxmlformats.org/officeDocument/2006/relationships/image" Target="../media/image29.wmf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7.vml"/><Relationship Id="rId6" Type="http://schemas.openxmlformats.org/officeDocument/2006/relationships/image" Target="../media/image26.wmf"/><Relationship Id="rId11" Type="http://schemas.openxmlformats.org/officeDocument/2006/relationships/oleObject" Target="../embeddings/oleObject24.bin"/><Relationship Id="rId5" Type="http://schemas.openxmlformats.org/officeDocument/2006/relationships/oleObject" Target="../embeddings/oleObject21.bin"/><Relationship Id="rId10" Type="http://schemas.openxmlformats.org/officeDocument/2006/relationships/image" Target="../media/image28.wmf"/><Relationship Id="rId4" Type="http://schemas.openxmlformats.org/officeDocument/2006/relationships/image" Target="../media/image25.wmf"/><Relationship Id="rId9" Type="http://schemas.openxmlformats.org/officeDocument/2006/relationships/oleObject" Target="../embeddings/oleObject23.bin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0" y="2132856"/>
            <a:ext cx="9144000" cy="1470025"/>
          </a:xfrm>
        </p:spPr>
        <p:txBody>
          <a:bodyPr>
            <a:normAutofit fontScale="90000"/>
          </a:bodyPr>
          <a:lstStyle/>
          <a:p>
            <a:pPr eaLnBrk="1" hangingPunct="1">
              <a:defRPr/>
            </a:pPr>
            <a:r>
              <a:rPr lang="en-US" sz="3200" dirty="0">
                <a:solidFill>
                  <a:srgbClr val="000000"/>
                </a:solidFill>
              </a:rPr>
              <a:t/>
            </a:r>
            <a:br>
              <a:rPr lang="en-US" sz="3200" dirty="0">
                <a:solidFill>
                  <a:srgbClr val="000000"/>
                </a:solidFill>
              </a:rPr>
            </a:br>
            <a:r>
              <a:rPr lang="en-US" sz="2400" b="1" u="sng" dirty="0" smtClean="0">
                <a:solidFill>
                  <a:srgbClr val="0000FF"/>
                </a:solidFill>
              </a:rPr>
              <a:t/>
            </a:r>
            <a:br>
              <a:rPr lang="en-US" sz="2400" b="1" u="sng" dirty="0" smtClean="0">
                <a:solidFill>
                  <a:srgbClr val="0000FF"/>
                </a:solidFill>
              </a:rPr>
            </a:br>
            <a:r>
              <a:rPr lang="en-US" sz="2400" b="1" u="sng" dirty="0" smtClean="0">
                <a:solidFill>
                  <a:srgbClr val="0000FF"/>
                </a:solidFill>
              </a:rPr>
              <a:t/>
            </a:r>
            <a:br>
              <a:rPr lang="en-US" sz="2400" b="1" u="sng" dirty="0" smtClean="0">
                <a:solidFill>
                  <a:srgbClr val="0000FF"/>
                </a:solidFill>
              </a:rPr>
            </a:br>
            <a:r>
              <a:rPr lang="en-US" sz="2400" b="1" u="sng" dirty="0">
                <a:solidFill>
                  <a:srgbClr val="0000FF"/>
                </a:solidFill>
              </a:rPr>
              <a:t/>
            </a:r>
            <a:br>
              <a:rPr lang="en-US" sz="2400" b="1" u="sng" dirty="0">
                <a:solidFill>
                  <a:srgbClr val="0000FF"/>
                </a:solidFill>
              </a:rPr>
            </a:br>
            <a:r>
              <a:rPr lang="en-US" b="1" u="sng" dirty="0" smtClean="0">
                <a:solidFill>
                  <a:srgbClr val="FF0000"/>
                </a:solidFill>
              </a:rPr>
              <a:t>10. Principles of helioseismology:</a:t>
            </a:r>
            <a:br>
              <a:rPr lang="en-US" b="1" u="sng" dirty="0" smtClean="0">
                <a:solidFill>
                  <a:srgbClr val="FF0000"/>
                </a:solidFill>
              </a:rPr>
            </a:br>
            <a:r>
              <a:rPr lang="en-US" b="1" u="sng" dirty="0" smtClean="0">
                <a:solidFill>
                  <a:srgbClr val="FF0000"/>
                </a:solidFill>
              </a:rPr>
              <a:t>Global helioseismology 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3703562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1618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696601188"/>
              </p:ext>
            </p:extLst>
          </p:nvPr>
        </p:nvGraphicFramePr>
        <p:xfrm>
          <a:off x="225425" y="387350"/>
          <a:ext cx="8740775" cy="6362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1666" name="Document" r:id="rId4" imgW="5726339" imgH="4161008" progId="Word.Document.8">
                  <p:embed/>
                </p:oleObj>
              </mc:Choice>
              <mc:Fallback>
                <p:oleObj name="Document" r:id="rId4" imgW="5726339" imgH="4161008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5425" y="387350"/>
                        <a:ext cx="8740775" cy="6362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3666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058348920"/>
              </p:ext>
            </p:extLst>
          </p:nvPr>
        </p:nvGraphicFramePr>
        <p:xfrm>
          <a:off x="395536" y="363735"/>
          <a:ext cx="8477250" cy="7097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3714" name="Document" r:id="rId4" imgW="5208654" imgH="4371997" progId="Word.Document.8">
                  <p:embed/>
                </p:oleObj>
              </mc:Choice>
              <mc:Fallback>
                <p:oleObj name="Document" r:id="rId4" imgW="5208654" imgH="4371997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5536" y="363735"/>
                        <a:ext cx="8477250" cy="7097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5714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439615456"/>
              </p:ext>
            </p:extLst>
          </p:nvPr>
        </p:nvGraphicFramePr>
        <p:xfrm>
          <a:off x="604838" y="620713"/>
          <a:ext cx="7904162" cy="5159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5762" name="Document" r:id="rId4" imgW="4858829" imgH="3179392" progId="Word.Document.8">
                  <p:embed/>
                </p:oleObj>
              </mc:Choice>
              <mc:Fallback>
                <p:oleObj name="Document" r:id="rId4" imgW="4858829" imgH="3179392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4838" y="620713"/>
                        <a:ext cx="7904162" cy="5159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7762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81928534"/>
              </p:ext>
            </p:extLst>
          </p:nvPr>
        </p:nvGraphicFramePr>
        <p:xfrm>
          <a:off x="539552" y="908720"/>
          <a:ext cx="8058150" cy="46021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7810" name="Document" r:id="rId4" imgW="4858829" imgH="2786790" progId="Word.Document.8">
                  <p:embed/>
                </p:oleObj>
              </mc:Choice>
              <mc:Fallback>
                <p:oleObj name="Document" r:id="rId4" imgW="4858829" imgH="2786790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9552" y="908720"/>
                        <a:ext cx="8058150" cy="460216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 noChangeArrowheads="1"/>
          </p:cNvSpPr>
          <p:nvPr>
            <p:ph type="title"/>
          </p:nvPr>
        </p:nvSpPr>
        <p:spPr>
          <a:xfrm>
            <a:off x="467544" y="0"/>
            <a:ext cx="8229600" cy="1143000"/>
          </a:xfrm>
        </p:spPr>
        <p:txBody>
          <a:bodyPr/>
          <a:lstStyle/>
          <a:p>
            <a:r>
              <a:rPr lang="en-US" altLang="en-US" sz="4000" dirty="0" smtClean="0">
                <a:latin typeface="Times New Roman" pitchFamily="18" charset="0"/>
                <a:cs typeface="Times New Roman" pitchFamily="18" charset="0"/>
              </a:rPr>
              <a:t>A sample of the sensitivity kernels</a:t>
            </a:r>
            <a:endParaRPr lang="en-US" altLang="en-US" sz="4000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23907" name="Group 3"/>
          <p:cNvGrpSpPr>
            <a:grpSpLocks/>
          </p:cNvGrpSpPr>
          <p:nvPr/>
        </p:nvGrpSpPr>
        <p:grpSpPr bwMode="auto">
          <a:xfrm>
            <a:off x="899592" y="942016"/>
            <a:ext cx="7704856" cy="5439311"/>
            <a:chOff x="840" y="800"/>
            <a:chExt cx="4080" cy="2762"/>
          </a:xfrm>
        </p:grpSpPr>
        <p:sp>
          <p:nvSpPr>
            <p:cNvPr id="123908" name="AutoShape 4"/>
            <p:cNvSpPr>
              <a:spLocks noChangeAspect="1" noChangeArrowheads="1" noTextEdit="1"/>
            </p:cNvSpPr>
            <p:nvPr/>
          </p:nvSpPr>
          <p:spPr bwMode="auto">
            <a:xfrm>
              <a:off x="840" y="800"/>
              <a:ext cx="4080" cy="2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3909" name="Group 5"/>
            <p:cNvGrpSpPr>
              <a:grpSpLocks/>
            </p:cNvGrpSpPr>
            <p:nvPr/>
          </p:nvGrpSpPr>
          <p:grpSpPr bwMode="auto">
            <a:xfrm>
              <a:off x="998" y="942"/>
              <a:ext cx="3788" cy="1147"/>
              <a:chOff x="998" y="942"/>
              <a:chExt cx="3788" cy="1147"/>
            </a:xfrm>
          </p:grpSpPr>
          <p:sp>
            <p:nvSpPr>
              <p:cNvPr id="123910" name="Line 6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1" name="Line 7"/>
              <p:cNvSpPr>
                <a:spLocks noChangeShapeType="1"/>
              </p:cNvSpPr>
              <p:nvPr/>
            </p:nvSpPr>
            <p:spPr bwMode="auto">
              <a:xfrm flipV="1">
                <a:off x="129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2" name="Line 8"/>
              <p:cNvSpPr>
                <a:spLocks noChangeShapeType="1"/>
              </p:cNvSpPr>
              <p:nvPr/>
            </p:nvSpPr>
            <p:spPr bwMode="auto">
              <a:xfrm flipV="1">
                <a:off x="161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3" name="Line 9"/>
              <p:cNvSpPr>
                <a:spLocks noChangeShapeType="1"/>
              </p:cNvSpPr>
              <p:nvPr/>
            </p:nvSpPr>
            <p:spPr bwMode="auto">
              <a:xfrm flipV="1">
                <a:off x="1928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4" name="Line 10"/>
              <p:cNvSpPr>
                <a:spLocks noChangeShapeType="1"/>
              </p:cNvSpPr>
              <p:nvPr/>
            </p:nvSpPr>
            <p:spPr bwMode="auto">
              <a:xfrm flipV="1">
                <a:off x="2246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5" name="Line 11"/>
              <p:cNvSpPr>
                <a:spLocks noChangeShapeType="1"/>
              </p:cNvSpPr>
              <p:nvPr/>
            </p:nvSpPr>
            <p:spPr bwMode="auto">
              <a:xfrm flipV="1">
                <a:off x="256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6" name="Line 12"/>
              <p:cNvSpPr>
                <a:spLocks noChangeShapeType="1"/>
              </p:cNvSpPr>
              <p:nvPr/>
            </p:nvSpPr>
            <p:spPr bwMode="auto">
              <a:xfrm flipV="1">
                <a:off x="288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7" name="Line 13"/>
              <p:cNvSpPr>
                <a:spLocks noChangeShapeType="1"/>
              </p:cNvSpPr>
              <p:nvPr/>
            </p:nvSpPr>
            <p:spPr bwMode="auto">
              <a:xfrm flipV="1">
                <a:off x="137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8" name="Line 14"/>
              <p:cNvSpPr>
                <a:spLocks noChangeShapeType="1"/>
              </p:cNvSpPr>
              <p:nvPr/>
            </p:nvSpPr>
            <p:spPr bwMode="auto">
              <a:xfrm flipV="1">
                <a:off x="145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19" name="Line 15"/>
              <p:cNvSpPr>
                <a:spLocks noChangeShapeType="1"/>
              </p:cNvSpPr>
              <p:nvPr/>
            </p:nvSpPr>
            <p:spPr bwMode="auto">
              <a:xfrm flipV="1">
                <a:off x="153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0" name="Line 16"/>
              <p:cNvSpPr>
                <a:spLocks noChangeShapeType="1"/>
              </p:cNvSpPr>
              <p:nvPr/>
            </p:nvSpPr>
            <p:spPr bwMode="auto">
              <a:xfrm flipV="1">
                <a:off x="169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1" name="Line 17"/>
              <p:cNvSpPr>
                <a:spLocks noChangeShapeType="1"/>
              </p:cNvSpPr>
              <p:nvPr/>
            </p:nvSpPr>
            <p:spPr bwMode="auto">
              <a:xfrm flipV="1">
                <a:off x="177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2" name="Line 18"/>
              <p:cNvSpPr>
                <a:spLocks noChangeShapeType="1"/>
              </p:cNvSpPr>
              <p:nvPr/>
            </p:nvSpPr>
            <p:spPr bwMode="auto">
              <a:xfrm flipV="1">
                <a:off x="184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3" name="Line 19"/>
              <p:cNvSpPr>
                <a:spLocks noChangeShapeType="1"/>
              </p:cNvSpPr>
              <p:nvPr/>
            </p:nvSpPr>
            <p:spPr bwMode="auto">
              <a:xfrm flipV="1">
                <a:off x="200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4" name="Line 20"/>
              <p:cNvSpPr>
                <a:spLocks noChangeShapeType="1"/>
              </p:cNvSpPr>
              <p:nvPr/>
            </p:nvSpPr>
            <p:spPr bwMode="auto">
              <a:xfrm flipV="1">
                <a:off x="208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5" name="Line 21"/>
              <p:cNvSpPr>
                <a:spLocks noChangeShapeType="1"/>
              </p:cNvSpPr>
              <p:nvPr/>
            </p:nvSpPr>
            <p:spPr bwMode="auto">
              <a:xfrm flipV="1">
                <a:off x="216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6" name="Line 22"/>
              <p:cNvSpPr>
                <a:spLocks noChangeShapeType="1"/>
              </p:cNvSpPr>
              <p:nvPr/>
            </p:nvSpPr>
            <p:spPr bwMode="auto">
              <a:xfrm flipV="1">
                <a:off x="232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7" name="Line 23"/>
              <p:cNvSpPr>
                <a:spLocks noChangeShapeType="1"/>
              </p:cNvSpPr>
              <p:nvPr/>
            </p:nvSpPr>
            <p:spPr bwMode="auto">
              <a:xfrm flipV="1">
                <a:off x="240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8" name="Line 24"/>
              <p:cNvSpPr>
                <a:spLocks noChangeShapeType="1"/>
              </p:cNvSpPr>
              <p:nvPr/>
            </p:nvSpPr>
            <p:spPr bwMode="auto">
              <a:xfrm flipV="1">
                <a:off x="248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29" name="Line 25"/>
              <p:cNvSpPr>
                <a:spLocks noChangeShapeType="1"/>
              </p:cNvSpPr>
              <p:nvPr/>
            </p:nvSpPr>
            <p:spPr bwMode="auto">
              <a:xfrm flipV="1">
                <a:off x="264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0" name="Line 26"/>
              <p:cNvSpPr>
                <a:spLocks noChangeShapeType="1"/>
              </p:cNvSpPr>
              <p:nvPr/>
            </p:nvSpPr>
            <p:spPr bwMode="auto">
              <a:xfrm flipV="1">
                <a:off x="272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1" name="Line 27"/>
              <p:cNvSpPr>
                <a:spLocks noChangeShapeType="1"/>
              </p:cNvSpPr>
              <p:nvPr/>
            </p:nvSpPr>
            <p:spPr bwMode="auto">
              <a:xfrm flipV="1">
                <a:off x="280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2" name="Line 28"/>
              <p:cNvSpPr>
                <a:spLocks noChangeShapeType="1"/>
              </p:cNvSpPr>
              <p:nvPr/>
            </p:nvSpPr>
            <p:spPr bwMode="auto">
              <a:xfrm flipV="1">
                <a:off x="296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3" name="Line 29"/>
              <p:cNvSpPr>
                <a:spLocks noChangeShapeType="1"/>
              </p:cNvSpPr>
              <p:nvPr/>
            </p:nvSpPr>
            <p:spPr bwMode="auto">
              <a:xfrm flipV="1">
                <a:off x="304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4" name="Line 30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5" name="Line 31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6" name="Line 32"/>
              <p:cNvSpPr>
                <a:spLocks noChangeShapeType="1"/>
              </p:cNvSpPr>
              <p:nvPr/>
            </p:nvSpPr>
            <p:spPr bwMode="auto">
              <a:xfrm>
                <a:off x="161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7" name="Line 33"/>
              <p:cNvSpPr>
                <a:spLocks noChangeShapeType="1"/>
              </p:cNvSpPr>
              <p:nvPr/>
            </p:nvSpPr>
            <p:spPr bwMode="auto">
              <a:xfrm>
                <a:off x="1928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8" name="Line 34"/>
              <p:cNvSpPr>
                <a:spLocks noChangeShapeType="1"/>
              </p:cNvSpPr>
              <p:nvPr/>
            </p:nvSpPr>
            <p:spPr bwMode="auto">
              <a:xfrm>
                <a:off x="2246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39" name="Line 35"/>
              <p:cNvSpPr>
                <a:spLocks noChangeShapeType="1"/>
              </p:cNvSpPr>
              <p:nvPr/>
            </p:nvSpPr>
            <p:spPr bwMode="auto">
              <a:xfrm>
                <a:off x="256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0" name="Line 36"/>
              <p:cNvSpPr>
                <a:spLocks noChangeShapeType="1"/>
              </p:cNvSpPr>
              <p:nvPr/>
            </p:nvSpPr>
            <p:spPr bwMode="auto">
              <a:xfrm>
                <a:off x="288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1" name="Line 37"/>
              <p:cNvSpPr>
                <a:spLocks noChangeShapeType="1"/>
              </p:cNvSpPr>
              <p:nvPr/>
            </p:nvSpPr>
            <p:spPr bwMode="auto">
              <a:xfrm>
                <a:off x="137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2" name="Line 38"/>
              <p:cNvSpPr>
                <a:spLocks noChangeShapeType="1"/>
              </p:cNvSpPr>
              <p:nvPr/>
            </p:nvSpPr>
            <p:spPr bwMode="auto">
              <a:xfrm>
                <a:off x="145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3" name="Line 39"/>
              <p:cNvSpPr>
                <a:spLocks noChangeShapeType="1"/>
              </p:cNvSpPr>
              <p:nvPr/>
            </p:nvSpPr>
            <p:spPr bwMode="auto">
              <a:xfrm>
                <a:off x="153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4" name="Line 40"/>
              <p:cNvSpPr>
                <a:spLocks noChangeShapeType="1"/>
              </p:cNvSpPr>
              <p:nvPr/>
            </p:nvSpPr>
            <p:spPr bwMode="auto">
              <a:xfrm>
                <a:off x="169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5" name="Line 41"/>
              <p:cNvSpPr>
                <a:spLocks noChangeShapeType="1"/>
              </p:cNvSpPr>
              <p:nvPr/>
            </p:nvSpPr>
            <p:spPr bwMode="auto">
              <a:xfrm>
                <a:off x="177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6" name="Line 42"/>
              <p:cNvSpPr>
                <a:spLocks noChangeShapeType="1"/>
              </p:cNvSpPr>
              <p:nvPr/>
            </p:nvSpPr>
            <p:spPr bwMode="auto">
              <a:xfrm>
                <a:off x="184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7" name="Line 43"/>
              <p:cNvSpPr>
                <a:spLocks noChangeShapeType="1"/>
              </p:cNvSpPr>
              <p:nvPr/>
            </p:nvSpPr>
            <p:spPr bwMode="auto">
              <a:xfrm>
                <a:off x="200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8" name="Line 44"/>
              <p:cNvSpPr>
                <a:spLocks noChangeShapeType="1"/>
              </p:cNvSpPr>
              <p:nvPr/>
            </p:nvSpPr>
            <p:spPr bwMode="auto">
              <a:xfrm>
                <a:off x="208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49" name="Line 45"/>
              <p:cNvSpPr>
                <a:spLocks noChangeShapeType="1"/>
              </p:cNvSpPr>
              <p:nvPr/>
            </p:nvSpPr>
            <p:spPr bwMode="auto">
              <a:xfrm>
                <a:off x="216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0" name="Line 46"/>
              <p:cNvSpPr>
                <a:spLocks noChangeShapeType="1"/>
              </p:cNvSpPr>
              <p:nvPr/>
            </p:nvSpPr>
            <p:spPr bwMode="auto">
              <a:xfrm>
                <a:off x="232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1" name="Line 47"/>
              <p:cNvSpPr>
                <a:spLocks noChangeShapeType="1"/>
              </p:cNvSpPr>
              <p:nvPr/>
            </p:nvSpPr>
            <p:spPr bwMode="auto">
              <a:xfrm>
                <a:off x="240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2" name="Line 48"/>
              <p:cNvSpPr>
                <a:spLocks noChangeShapeType="1"/>
              </p:cNvSpPr>
              <p:nvPr/>
            </p:nvSpPr>
            <p:spPr bwMode="auto">
              <a:xfrm>
                <a:off x="248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3" name="Line 49"/>
              <p:cNvSpPr>
                <a:spLocks noChangeShapeType="1"/>
              </p:cNvSpPr>
              <p:nvPr/>
            </p:nvSpPr>
            <p:spPr bwMode="auto">
              <a:xfrm>
                <a:off x="264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4" name="Line 50"/>
              <p:cNvSpPr>
                <a:spLocks noChangeShapeType="1"/>
              </p:cNvSpPr>
              <p:nvPr/>
            </p:nvSpPr>
            <p:spPr bwMode="auto">
              <a:xfrm>
                <a:off x="272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5" name="Line 51"/>
              <p:cNvSpPr>
                <a:spLocks noChangeShapeType="1"/>
              </p:cNvSpPr>
              <p:nvPr/>
            </p:nvSpPr>
            <p:spPr bwMode="auto">
              <a:xfrm>
                <a:off x="280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6" name="Line 52"/>
              <p:cNvSpPr>
                <a:spLocks noChangeShapeType="1"/>
              </p:cNvSpPr>
              <p:nvPr/>
            </p:nvSpPr>
            <p:spPr bwMode="auto">
              <a:xfrm>
                <a:off x="296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7" name="Line 53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8" name="Line 54"/>
              <p:cNvSpPr>
                <a:spLocks noChangeShapeType="1"/>
              </p:cNvSpPr>
              <p:nvPr/>
            </p:nvSpPr>
            <p:spPr bwMode="auto">
              <a:xfrm flipV="1">
                <a:off x="1294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59" name="Line 55"/>
              <p:cNvSpPr>
                <a:spLocks noChangeShapeType="1"/>
              </p:cNvSpPr>
              <p:nvPr/>
            </p:nvSpPr>
            <p:spPr bwMode="auto">
              <a:xfrm>
                <a:off x="1294" y="19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0" name="Line 56"/>
              <p:cNvSpPr>
                <a:spLocks noChangeShapeType="1"/>
              </p:cNvSpPr>
              <p:nvPr/>
            </p:nvSpPr>
            <p:spPr bwMode="auto">
              <a:xfrm>
                <a:off x="998" y="1972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1" name="Freeform 57"/>
              <p:cNvSpPr>
                <a:spLocks/>
              </p:cNvSpPr>
              <p:nvPr/>
            </p:nvSpPr>
            <p:spPr bwMode="auto">
              <a:xfrm>
                <a:off x="1088" y="1928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2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2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2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2" name="Freeform 58"/>
              <p:cNvSpPr>
                <a:spLocks/>
              </p:cNvSpPr>
              <p:nvPr/>
            </p:nvSpPr>
            <p:spPr bwMode="auto">
              <a:xfrm>
                <a:off x="1116" y="192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3" name="Freeform 59"/>
              <p:cNvSpPr>
                <a:spLocks/>
              </p:cNvSpPr>
              <p:nvPr/>
            </p:nvSpPr>
            <p:spPr bwMode="auto">
              <a:xfrm>
                <a:off x="1162" y="199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4" name="Freeform 60"/>
              <p:cNvSpPr>
                <a:spLocks/>
              </p:cNvSpPr>
              <p:nvPr/>
            </p:nvSpPr>
            <p:spPr bwMode="auto">
              <a:xfrm>
                <a:off x="1194" y="1928"/>
                <a:ext cx="50" cy="76"/>
              </a:xfrm>
              <a:custGeom>
                <a:avLst/>
                <a:gdLst>
                  <a:gd name="T0" fmla="*/ 8 w 50"/>
                  <a:gd name="T1" fmla="*/ 0 h 76"/>
                  <a:gd name="T2" fmla="*/ 0 w 50"/>
                  <a:gd name="T3" fmla="*/ 36 h 76"/>
                  <a:gd name="T4" fmla="*/ 8 w 50"/>
                  <a:gd name="T5" fmla="*/ 30 h 76"/>
                  <a:gd name="T6" fmla="*/ 18 w 50"/>
                  <a:gd name="T7" fmla="*/ 26 h 76"/>
                  <a:gd name="T8" fmla="*/ 30 w 50"/>
                  <a:gd name="T9" fmla="*/ 26 h 76"/>
                  <a:gd name="T10" fmla="*/ 40 w 50"/>
                  <a:gd name="T11" fmla="*/ 30 h 76"/>
                  <a:gd name="T12" fmla="*/ 48 w 50"/>
                  <a:gd name="T13" fmla="*/ 36 h 76"/>
                  <a:gd name="T14" fmla="*/ 50 w 50"/>
                  <a:gd name="T15" fmla="*/ 46 h 76"/>
                  <a:gd name="T16" fmla="*/ 50 w 50"/>
                  <a:gd name="T17" fmla="*/ 54 h 76"/>
                  <a:gd name="T18" fmla="*/ 48 w 50"/>
                  <a:gd name="T19" fmla="*/ 64 h 76"/>
                  <a:gd name="T20" fmla="*/ 40 w 50"/>
                  <a:gd name="T21" fmla="*/ 72 h 76"/>
                  <a:gd name="T22" fmla="*/ 30 w 50"/>
                  <a:gd name="T23" fmla="*/ 76 h 76"/>
                  <a:gd name="T24" fmla="*/ 18 w 50"/>
                  <a:gd name="T25" fmla="*/ 76 h 76"/>
                  <a:gd name="T26" fmla="*/ 8 w 50"/>
                  <a:gd name="T27" fmla="*/ 72 h 76"/>
                  <a:gd name="T28" fmla="*/ 4 w 50"/>
                  <a:gd name="T29" fmla="*/ 68 h 76"/>
                  <a:gd name="T30" fmla="*/ 0 w 50"/>
                  <a:gd name="T31" fmla="*/ 62 h 76"/>
                  <a:gd name="T32" fmla="*/ 0 w 50"/>
                  <a:gd name="T33" fmla="*/ 58 h 76"/>
                  <a:gd name="T34" fmla="*/ 4 w 50"/>
                  <a:gd name="T35" fmla="*/ 54 h 76"/>
                  <a:gd name="T36" fmla="*/ 8 w 50"/>
                  <a:gd name="T37" fmla="*/ 58 h 76"/>
                  <a:gd name="T38" fmla="*/ 4 w 50"/>
                  <a:gd name="T3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6">
                    <a:moveTo>
                      <a:pt x="8" y="0"/>
                    </a:moveTo>
                    <a:lnTo>
                      <a:pt x="0" y="36"/>
                    </a:lnTo>
                    <a:lnTo>
                      <a:pt x="8" y="30"/>
                    </a:lnTo>
                    <a:lnTo>
                      <a:pt x="18" y="26"/>
                    </a:lnTo>
                    <a:lnTo>
                      <a:pt x="30" y="26"/>
                    </a:lnTo>
                    <a:lnTo>
                      <a:pt x="40" y="30"/>
                    </a:lnTo>
                    <a:lnTo>
                      <a:pt x="48" y="36"/>
                    </a:lnTo>
                    <a:lnTo>
                      <a:pt x="50" y="46"/>
                    </a:lnTo>
                    <a:lnTo>
                      <a:pt x="50" y="54"/>
                    </a:lnTo>
                    <a:lnTo>
                      <a:pt x="48" y="64"/>
                    </a:lnTo>
                    <a:lnTo>
                      <a:pt x="40" y="72"/>
                    </a:lnTo>
                    <a:lnTo>
                      <a:pt x="30" y="76"/>
                    </a:lnTo>
                    <a:lnTo>
                      <a:pt x="18" y="76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0" y="62"/>
                    </a:lnTo>
                    <a:lnTo>
                      <a:pt x="0" y="58"/>
                    </a:lnTo>
                    <a:lnTo>
                      <a:pt x="4" y="54"/>
                    </a:lnTo>
                    <a:lnTo>
                      <a:pt x="8" y="58"/>
                    </a:lnTo>
                    <a:lnTo>
                      <a:pt x="4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5" name="Freeform 61"/>
              <p:cNvSpPr>
                <a:spLocks/>
              </p:cNvSpPr>
              <p:nvPr/>
            </p:nvSpPr>
            <p:spPr bwMode="auto">
              <a:xfrm>
                <a:off x="1224" y="1954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6 w 18"/>
                  <a:gd name="T3" fmla="*/ 4 h 50"/>
                  <a:gd name="T4" fmla="*/ 14 w 18"/>
                  <a:gd name="T5" fmla="*/ 10 h 50"/>
                  <a:gd name="T6" fmla="*/ 18 w 18"/>
                  <a:gd name="T7" fmla="*/ 20 h 50"/>
                  <a:gd name="T8" fmla="*/ 18 w 18"/>
                  <a:gd name="T9" fmla="*/ 28 h 50"/>
                  <a:gd name="T10" fmla="*/ 14 w 18"/>
                  <a:gd name="T11" fmla="*/ 38 h 50"/>
                  <a:gd name="T12" fmla="*/ 6 w 18"/>
                  <a:gd name="T13" fmla="*/ 46 h 50"/>
                  <a:gd name="T14" fmla="*/ 0 w 18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6" y="4"/>
                    </a:lnTo>
                    <a:lnTo>
                      <a:pt x="14" y="10"/>
                    </a:lnTo>
                    <a:lnTo>
                      <a:pt x="18" y="20"/>
                    </a:lnTo>
                    <a:lnTo>
                      <a:pt x="18" y="28"/>
                    </a:lnTo>
                    <a:lnTo>
                      <a:pt x="14" y="38"/>
                    </a:lnTo>
                    <a:lnTo>
                      <a:pt x="6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6" name="Line 62"/>
              <p:cNvSpPr>
                <a:spLocks noChangeShapeType="1"/>
              </p:cNvSpPr>
              <p:nvPr/>
            </p:nvSpPr>
            <p:spPr bwMode="auto">
              <a:xfrm>
                <a:off x="1202" y="192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7" name="Freeform 63"/>
              <p:cNvSpPr>
                <a:spLocks/>
              </p:cNvSpPr>
              <p:nvPr/>
            </p:nvSpPr>
            <p:spPr bwMode="auto">
              <a:xfrm>
                <a:off x="1202" y="1928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18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18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8" name="Line 64"/>
              <p:cNvSpPr>
                <a:spLocks noChangeShapeType="1"/>
              </p:cNvSpPr>
              <p:nvPr/>
            </p:nvSpPr>
            <p:spPr bwMode="auto">
              <a:xfrm>
                <a:off x="1294" y="164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69" name="Freeform 65"/>
              <p:cNvSpPr>
                <a:spLocks/>
              </p:cNvSpPr>
              <p:nvPr/>
            </p:nvSpPr>
            <p:spPr bwMode="auto">
              <a:xfrm>
                <a:off x="1088" y="1610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2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2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2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0" name="Freeform 66"/>
              <p:cNvSpPr>
                <a:spLocks/>
              </p:cNvSpPr>
              <p:nvPr/>
            </p:nvSpPr>
            <p:spPr bwMode="auto">
              <a:xfrm>
                <a:off x="1116" y="1610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1" name="Freeform 67"/>
              <p:cNvSpPr>
                <a:spLocks/>
              </p:cNvSpPr>
              <p:nvPr/>
            </p:nvSpPr>
            <p:spPr bwMode="auto">
              <a:xfrm>
                <a:off x="1162" y="1678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2" name="Freeform 68"/>
              <p:cNvSpPr>
                <a:spLocks/>
              </p:cNvSpPr>
              <p:nvPr/>
            </p:nvSpPr>
            <p:spPr bwMode="auto">
              <a:xfrm>
                <a:off x="1194" y="1610"/>
                <a:ext cx="50" cy="76"/>
              </a:xfrm>
              <a:custGeom>
                <a:avLst/>
                <a:gdLst>
                  <a:gd name="T0" fmla="*/ 22 w 50"/>
                  <a:gd name="T1" fmla="*/ 0 h 76"/>
                  <a:gd name="T2" fmla="*/ 12 w 50"/>
                  <a:gd name="T3" fmla="*/ 4 h 76"/>
                  <a:gd name="T4" fmla="*/ 4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4 w 50"/>
                  <a:gd name="T11" fmla="*/ 62 h 76"/>
                  <a:gd name="T12" fmla="*/ 12 w 50"/>
                  <a:gd name="T13" fmla="*/ 72 h 76"/>
                  <a:gd name="T14" fmla="*/ 22 w 50"/>
                  <a:gd name="T15" fmla="*/ 76 h 76"/>
                  <a:gd name="T16" fmla="*/ 30 w 50"/>
                  <a:gd name="T17" fmla="*/ 76 h 76"/>
                  <a:gd name="T18" fmla="*/ 40 w 50"/>
                  <a:gd name="T19" fmla="*/ 72 h 76"/>
                  <a:gd name="T20" fmla="*/ 48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8 w 50"/>
                  <a:gd name="T27" fmla="*/ 14 h 76"/>
                  <a:gd name="T28" fmla="*/ 40 w 50"/>
                  <a:gd name="T29" fmla="*/ 4 h 76"/>
                  <a:gd name="T30" fmla="*/ 30 w 50"/>
                  <a:gd name="T31" fmla="*/ 0 h 76"/>
                  <a:gd name="T32" fmla="*/ 22 w 50"/>
                  <a:gd name="T33" fmla="*/ 0 h 76"/>
                  <a:gd name="T34" fmla="*/ 14 w 50"/>
                  <a:gd name="T35" fmla="*/ 4 h 76"/>
                  <a:gd name="T36" fmla="*/ 12 w 50"/>
                  <a:gd name="T37" fmla="*/ 8 h 76"/>
                  <a:gd name="T38" fmla="*/ 8 w 50"/>
                  <a:gd name="T39" fmla="*/ 14 h 76"/>
                  <a:gd name="T40" fmla="*/ 4 w 50"/>
                  <a:gd name="T41" fmla="*/ 32 h 76"/>
                  <a:gd name="T42" fmla="*/ 4 w 50"/>
                  <a:gd name="T43" fmla="*/ 44 h 76"/>
                  <a:gd name="T44" fmla="*/ 8 w 50"/>
                  <a:gd name="T45" fmla="*/ 62 h 76"/>
                  <a:gd name="T46" fmla="*/ 12 w 50"/>
                  <a:gd name="T47" fmla="*/ 68 h 76"/>
                  <a:gd name="T48" fmla="*/ 14 w 50"/>
                  <a:gd name="T49" fmla="*/ 72 h 76"/>
                  <a:gd name="T50" fmla="*/ 22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2" y="0"/>
                    </a:moveTo>
                    <a:lnTo>
                      <a:pt x="12" y="4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4" y="62"/>
                    </a:lnTo>
                    <a:lnTo>
                      <a:pt x="12" y="72"/>
                    </a:lnTo>
                    <a:lnTo>
                      <a:pt x="22" y="76"/>
                    </a:lnTo>
                    <a:lnTo>
                      <a:pt x="30" y="76"/>
                    </a:lnTo>
                    <a:lnTo>
                      <a:pt x="40" y="72"/>
                    </a:lnTo>
                    <a:lnTo>
                      <a:pt x="48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8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4"/>
                    </a:lnTo>
                    <a:lnTo>
                      <a:pt x="8" y="62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3" name="Freeform 69"/>
              <p:cNvSpPr>
                <a:spLocks/>
              </p:cNvSpPr>
              <p:nvPr/>
            </p:nvSpPr>
            <p:spPr bwMode="auto">
              <a:xfrm>
                <a:off x="1224" y="1610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6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6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4" name="Line 70"/>
              <p:cNvSpPr>
                <a:spLocks noChangeShapeType="1"/>
              </p:cNvSpPr>
              <p:nvPr/>
            </p:nvSpPr>
            <p:spPr bwMode="auto">
              <a:xfrm>
                <a:off x="1294" y="132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5" name="Freeform 71"/>
              <p:cNvSpPr>
                <a:spLocks/>
              </p:cNvSpPr>
              <p:nvPr/>
            </p:nvSpPr>
            <p:spPr bwMode="auto">
              <a:xfrm>
                <a:off x="1088" y="1292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0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0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0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0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0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6" name="Freeform 72"/>
              <p:cNvSpPr>
                <a:spLocks/>
              </p:cNvSpPr>
              <p:nvPr/>
            </p:nvSpPr>
            <p:spPr bwMode="auto">
              <a:xfrm>
                <a:off x="1116" y="1292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0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7" name="Freeform 73"/>
              <p:cNvSpPr>
                <a:spLocks/>
              </p:cNvSpPr>
              <p:nvPr/>
            </p:nvSpPr>
            <p:spPr bwMode="auto">
              <a:xfrm>
                <a:off x="1162" y="1360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8" name="Freeform 74"/>
              <p:cNvSpPr>
                <a:spLocks/>
              </p:cNvSpPr>
              <p:nvPr/>
            </p:nvSpPr>
            <p:spPr bwMode="auto">
              <a:xfrm>
                <a:off x="1194" y="1292"/>
                <a:ext cx="50" cy="76"/>
              </a:xfrm>
              <a:custGeom>
                <a:avLst/>
                <a:gdLst>
                  <a:gd name="T0" fmla="*/ 8 w 50"/>
                  <a:gd name="T1" fmla="*/ 0 h 76"/>
                  <a:gd name="T2" fmla="*/ 0 w 50"/>
                  <a:gd name="T3" fmla="*/ 36 h 76"/>
                  <a:gd name="T4" fmla="*/ 8 w 50"/>
                  <a:gd name="T5" fmla="*/ 28 h 76"/>
                  <a:gd name="T6" fmla="*/ 18 w 50"/>
                  <a:gd name="T7" fmla="*/ 26 h 76"/>
                  <a:gd name="T8" fmla="*/ 30 w 50"/>
                  <a:gd name="T9" fmla="*/ 26 h 76"/>
                  <a:gd name="T10" fmla="*/ 40 w 50"/>
                  <a:gd name="T11" fmla="*/ 28 h 76"/>
                  <a:gd name="T12" fmla="*/ 48 w 50"/>
                  <a:gd name="T13" fmla="*/ 36 h 76"/>
                  <a:gd name="T14" fmla="*/ 50 w 50"/>
                  <a:gd name="T15" fmla="*/ 46 h 76"/>
                  <a:gd name="T16" fmla="*/ 50 w 50"/>
                  <a:gd name="T17" fmla="*/ 54 h 76"/>
                  <a:gd name="T18" fmla="*/ 48 w 50"/>
                  <a:gd name="T19" fmla="*/ 64 h 76"/>
                  <a:gd name="T20" fmla="*/ 40 w 50"/>
                  <a:gd name="T21" fmla="*/ 72 h 76"/>
                  <a:gd name="T22" fmla="*/ 30 w 50"/>
                  <a:gd name="T23" fmla="*/ 76 h 76"/>
                  <a:gd name="T24" fmla="*/ 18 w 50"/>
                  <a:gd name="T25" fmla="*/ 76 h 76"/>
                  <a:gd name="T26" fmla="*/ 8 w 50"/>
                  <a:gd name="T27" fmla="*/ 72 h 76"/>
                  <a:gd name="T28" fmla="*/ 4 w 50"/>
                  <a:gd name="T29" fmla="*/ 68 h 76"/>
                  <a:gd name="T30" fmla="*/ 0 w 50"/>
                  <a:gd name="T31" fmla="*/ 60 h 76"/>
                  <a:gd name="T32" fmla="*/ 0 w 50"/>
                  <a:gd name="T33" fmla="*/ 58 h 76"/>
                  <a:gd name="T34" fmla="*/ 4 w 50"/>
                  <a:gd name="T35" fmla="*/ 54 h 76"/>
                  <a:gd name="T36" fmla="*/ 8 w 50"/>
                  <a:gd name="T37" fmla="*/ 58 h 76"/>
                  <a:gd name="T38" fmla="*/ 4 w 50"/>
                  <a:gd name="T39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6">
                    <a:moveTo>
                      <a:pt x="8" y="0"/>
                    </a:moveTo>
                    <a:lnTo>
                      <a:pt x="0" y="36"/>
                    </a:lnTo>
                    <a:lnTo>
                      <a:pt x="8" y="28"/>
                    </a:lnTo>
                    <a:lnTo>
                      <a:pt x="18" y="26"/>
                    </a:lnTo>
                    <a:lnTo>
                      <a:pt x="30" y="26"/>
                    </a:lnTo>
                    <a:lnTo>
                      <a:pt x="40" y="28"/>
                    </a:lnTo>
                    <a:lnTo>
                      <a:pt x="48" y="36"/>
                    </a:lnTo>
                    <a:lnTo>
                      <a:pt x="50" y="46"/>
                    </a:lnTo>
                    <a:lnTo>
                      <a:pt x="50" y="54"/>
                    </a:lnTo>
                    <a:lnTo>
                      <a:pt x="48" y="64"/>
                    </a:lnTo>
                    <a:lnTo>
                      <a:pt x="40" y="72"/>
                    </a:lnTo>
                    <a:lnTo>
                      <a:pt x="30" y="76"/>
                    </a:lnTo>
                    <a:lnTo>
                      <a:pt x="18" y="76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4" y="54"/>
                    </a:lnTo>
                    <a:lnTo>
                      <a:pt x="8" y="58"/>
                    </a:lnTo>
                    <a:lnTo>
                      <a:pt x="4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79" name="Freeform 75"/>
              <p:cNvSpPr>
                <a:spLocks/>
              </p:cNvSpPr>
              <p:nvPr/>
            </p:nvSpPr>
            <p:spPr bwMode="auto">
              <a:xfrm>
                <a:off x="1224" y="1318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6 w 18"/>
                  <a:gd name="T3" fmla="*/ 2 h 50"/>
                  <a:gd name="T4" fmla="*/ 14 w 18"/>
                  <a:gd name="T5" fmla="*/ 10 h 50"/>
                  <a:gd name="T6" fmla="*/ 18 w 18"/>
                  <a:gd name="T7" fmla="*/ 20 h 50"/>
                  <a:gd name="T8" fmla="*/ 18 w 18"/>
                  <a:gd name="T9" fmla="*/ 28 h 50"/>
                  <a:gd name="T10" fmla="*/ 14 w 18"/>
                  <a:gd name="T11" fmla="*/ 38 h 50"/>
                  <a:gd name="T12" fmla="*/ 6 w 18"/>
                  <a:gd name="T13" fmla="*/ 46 h 50"/>
                  <a:gd name="T14" fmla="*/ 0 w 18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6" y="2"/>
                    </a:lnTo>
                    <a:lnTo>
                      <a:pt x="14" y="10"/>
                    </a:lnTo>
                    <a:lnTo>
                      <a:pt x="18" y="20"/>
                    </a:lnTo>
                    <a:lnTo>
                      <a:pt x="18" y="28"/>
                    </a:lnTo>
                    <a:lnTo>
                      <a:pt x="14" y="38"/>
                    </a:lnTo>
                    <a:lnTo>
                      <a:pt x="6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0" name="Line 76"/>
              <p:cNvSpPr>
                <a:spLocks noChangeShapeType="1"/>
              </p:cNvSpPr>
              <p:nvPr/>
            </p:nvSpPr>
            <p:spPr bwMode="auto">
              <a:xfrm>
                <a:off x="1202" y="129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1" name="Freeform 77"/>
              <p:cNvSpPr>
                <a:spLocks/>
              </p:cNvSpPr>
              <p:nvPr/>
            </p:nvSpPr>
            <p:spPr bwMode="auto">
              <a:xfrm>
                <a:off x="1202" y="1292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18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18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2" name="Line 78"/>
              <p:cNvSpPr>
                <a:spLocks noChangeShapeType="1"/>
              </p:cNvSpPr>
              <p:nvPr/>
            </p:nvSpPr>
            <p:spPr bwMode="auto">
              <a:xfrm>
                <a:off x="1294" y="100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3" name="Freeform 79"/>
              <p:cNvSpPr>
                <a:spLocks/>
              </p:cNvSpPr>
              <p:nvPr/>
            </p:nvSpPr>
            <p:spPr bwMode="auto">
              <a:xfrm>
                <a:off x="1098" y="974"/>
                <a:ext cx="18" cy="76"/>
              </a:xfrm>
              <a:custGeom>
                <a:avLst/>
                <a:gdLst>
                  <a:gd name="T0" fmla="*/ 0 w 18"/>
                  <a:gd name="T1" fmla="*/ 14 h 76"/>
                  <a:gd name="T2" fmla="*/ 8 w 18"/>
                  <a:gd name="T3" fmla="*/ 10 h 76"/>
                  <a:gd name="T4" fmla="*/ 18 w 18"/>
                  <a:gd name="T5" fmla="*/ 0 h 76"/>
                  <a:gd name="T6" fmla="*/ 18 w 18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6">
                    <a:moveTo>
                      <a:pt x="0" y="14"/>
                    </a:moveTo>
                    <a:lnTo>
                      <a:pt x="8" y="10"/>
                    </a:lnTo>
                    <a:lnTo>
                      <a:pt x="18" y="0"/>
                    </a:lnTo>
                    <a:lnTo>
                      <a:pt x="18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4" name="Line 80"/>
              <p:cNvSpPr>
                <a:spLocks noChangeShapeType="1"/>
              </p:cNvSpPr>
              <p:nvPr/>
            </p:nvSpPr>
            <p:spPr bwMode="auto">
              <a:xfrm>
                <a:off x="1112" y="978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5" name="Line 81"/>
              <p:cNvSpPr>
                <a:spLocks noChangeShapeType="1"/>
              </p:cNvSpPr>
              <p:nvPr/>
            </p:nvSpPr>
            <p:spPr bwMode="auto">
              <a:xfrm>
                <a:off x="1098" y="105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6" name="Freeform 82"/>
              <p:cNvSpPr>
                <a:spLocks/>
              </p:cNvSpPr>
              <p:nvPr/>
            </p:nvSpPr>
            <p:spPr bwMode="auto">
              <a:xfrm>
                <a:off x="1162" y="1042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7" name="Freeform 83"/>
              <p:cNvSpPr>
                <a:spLocks/>
              </p:cNvSpPr>
              <p:nvPr/>
            </p:nvSpPr>
            <p:spPr bwMode="auto">
              <a:xfrm>
                <a:off x="1194" y="974"/>
                <a:ext cx="50" cy="76"/>
              </a:xfrm>
              <a:custGeom>
                <a:avLst/>
                <a:gdLst>
                  <a:gd name="T0" fmla="*/ 22 w 50"/>
                  <a:gd name="T1" fmla="*/ 0 h 76"/>
                  <a:gd name="T2" fmla="*/ 12 w 50"/>
                  <a:gd name="T3" fmla="*/ 4 h 76"/>
                  <a:gd name="T4" fmla="*/ 4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4 w 50"/>
                  <a:gd name="T11" fmla="*/ 62 h 76"/>
                  <a:gd name="T12" fmla="*/ 12 w 50"/>
                  <a:gd name="T13" fmla="*/ 72 h 76"/>
                  <a:gd name="T14" fmla="*/ 22 w 50"/>
                  <a:gd name="T15" fmla="*/ 76 h 76"/>
                  <a:gd name="T16" fmla="*/ 30 w 50"/>
                  <a:gd name="T17" fmla="*/ 76 h 76"/>
                  <a:gd name="T18" fmla="*/ 40 w 50"/>
                  <a:gd name="T19" fmla="*/ 72 h 76"/>
                  <a:gd name="T20" fmla="*/ 48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8 w 50"/>
                  <a:gd name="T27" fmla="*/ 14 h 76"/>
                  <a:gd name="T28" fmla="*/ 40 w 50"/>
                  <a:gd name="T29" fmla="*/ 4 h 76"/>
                  <a:gd name="T30" fmla="*/ 30 w 50"/>
                  <a:gd name="T31" fmla="*/ 0 h 76"/>
                  <a:gd name="T32" fmla="*/ 22 w 50"/>
                  <a:gd name="T33" fmla="*/ 0 h 76"/>
                  <a:gd name="T34" fmla="*/ 14 w 50"/>
                  <a:gd name="T35" fmla="*/ 4 h 76"/>
                  <a:gd name="T36" fmla="*/ 12 w 50"/>
                  <a:gd name="T37" fmla="*/ 8 h 76"/>
                  <a:gd name="T38" fmla="*/ 8 w 50"/>
                  <a:gd name="T39" fmla="*/ 14 h 76"/>
                  <a:gd name="T40" fmla="*/ 4 w 50"/>
                  <a:gd name="T41" fmla="*/ 32 h 76"/>
                  <a:gd name="T42" fmla="*/ 4 w 50"/>
                  <a:gd name="T43" fmla="*/ 44 h 76"/>
                  <a:gd name="T44" fmla="*/ 8 w 50"/>
                  <a:gd name="T45" fmla="*/ 62 h 76"/>
                  <a:gd name="T46" fmla="*/ 12 w 50"/>
                  <a:gd name="T47" fmla="*/ 68 h 76"/>
                  <a:gd name="T48" fmla="*/ 14 w 50"/>
                  <a:gd name="T49" fmla="*/ 72 h 76"/>
                  <a:gd name="T50" fmla="*/ 22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2" y="0"/>
                    </a:moveTo>
                    <a:lnTo>
                      <a:pt x="12" y="4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4" y="62"/>
                    </a:lnTo>
                    <a:lnTo>
                      <a:pt x="12" y="72"/>
                    </a:lnTo>
                    <a:lnTo>
                      <a:pt x="22" y="76"/>
                    </a:lnTo>
                    <a:lnTo>
                      <a:pt x="30" y="76"/>
                    </a:lnTo>
                    <a:lnTo>
                      <a:pt x="40" y="72"/>
                    </a:lnTo>
                    <a:lnTo>
                      <a:pt x="48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8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4"/>
                    </a:lnTo>
                    <a:lnTo>
                      <a:pt x="8" y="62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8" name="Freeform 84"/>
              <p:cNvSpPr>
                <a:spLocks/>
              </p:cNvSpPr>
              <p:nvPr/>
            </p:nvSpPr>
            <p:spPr bwMode="auto">
              <a:xfrm>
                <a:off x="1224" y="974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6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6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89" name="Line 85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0" name="Line 86"/>
              <p:cNvSpPr>
                <a:spLocks noChangeShapeType="1"/>
              </p:cNvSpPr>
              <p:nvPr/>
            </p:nvSpPr>
            <p:spPr bwMode="auto">
              <a:xfrm>
                <a:off x="1294" y="202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1" name="Line 87"/>
              <p:cNvSpPr>
                <a:spLocks noChangeShapeType="1"/>
              </p:cNvSpPr>
              <p:nvPr/>
            </p:nvSpPr>
            <p:spPr bwMode="auto">
              <a:xfrm>
                <a:off x="1294" y="18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2" name="Line 88"/>
              <p:cNvSpPr>
                <a:spLocks noChangeShapeType="1"/>
              </p:cNvSpPr>
              <p:nvPr/>
            </p:nvSpPr>
            <p:spPr bwMode="auto">
              <a:xfrm>
                <a:off x="1294" y="18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3" name="Line 89"/>
              <p:cNvSpPr>
                <a:spLocks noChangeShapeType="1"/>
              </p:cNvSpPr>
              <p:nvPr/>
            </p:nvSpPr>
            <p:spPr bwMode="auto">
              <a:xfrm>
                <a:off x="1294" y="17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4" name="Line 90"/>
              <p:cNvSpPr>
                <a:spLocks noChangeShapeType="1"/>
              </p:cNvSpPr>
              <p:nvPr/>
            </p:nvSpPr>
            <p:spPr bwMode="auto">
              <a:xfrm>
                <a:off x="1294" y="170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5" name="Line 91"/>
              <p:cNvSpPr>
                <a:spLocks noChangeShapeType="1"/>
              </p:cNvSpPr>
              <p:nvPr/>
            </p:nvSpPr>
            <p:spPr bwMode="auto">
              <a:xfrm>
                <a:off x="1294" y="157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6" name="Line 92"/>
              <p:cNvSpPr>
                <a:spLocks noChangeShapeType="1"/>
              </p:cNvSpPr>
              <p:nvPr/>
            </p:nvSpPr>
            <p:spPr bwMode="auto">
              <a:xfrm>
                <a:off x="1294" y="15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7" name="Line 93"/>
              <p:cNvSpPr>
                <a:spLocks noChangeShapeType="1"/>
              </p:cNvSpPr>
              <p:nvPr/>
            </p:nvSpPr>
            <p:spPr bwMode="auto">
              <a:xfrm>
                <a:off x="1294" y="145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8" name="Line 94"/>
              <p:cNvSpPr>
                <a:spLocks noChangeShapeType="1"/>
              </p:cNvSpPr>
              <p:nvPr/>
            </p:nvSpPr>
            <p:spPr bwMode="auto">
              <a:xfrm>
                <a:off x="1294" y="13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99" name="Line 95"/>
              <p:cNvSpPr>
                <a:spLocks noChangeShapeType="1"/>
              </p:cNvSpPr>
              <p:nvPr/>
            </p:nvSpPr>
            <p:spPr bwMode="auto">
              <a:xfrm>
                <a:off x="1294" y="126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0" name="Line 96"/>
              <p:cNvSpPr>
                <a:spLocks noChangeShapeType="1"/>
              </p:cNvSpPr>
              <p:nvPr/>
            </p:nvSpPr>
            <p:spPr bwMode="auto">
              <a:xfrm>
                <a:off x="1294" y="11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1" name="Line 97"/>
              <p:cNvSpPr>
                <a:spLocks noChangeShapeType="1"/>
              </p:cNvSpPr>
              <p:nvPr/>
            </p:nvSpPr>
            <p:spPr bwMode="auto">
              <a:xfrm>
                <a:off x="1294" y="11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2" name="Line 98"/>
              <p:cNvSpPr>
                <a:spLocks noChangeShapeType="1"/>
              </p:cNvSpPr>
              <p:nvPr/>
            </p:nvSpPr>
            <p:spPr bwMode="auto">
              <a:xfrm>
                <a:off x="1294" y="10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3" name="Line 99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4" name="Line 100"/>
              <p:cNvSpPr>
                <a:spLocks noChangeShapeType="1"/>
              </p:cNvSpPr>
              <p:nvPr/>
            </p:nvSpPr>
            <p:spPr bwMode="auto">
              <a:xfrm flipV="1">
                <a:off x="3040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5" name="Line 101"/>
              <p:cNvSpPr>
                <a:spLocks noChangeShapeType="1"/>
              </p:cNvSpPr>
              <p:nvPr/>
            </p:nvSpPr>
            <p:spPr bwMode="auto">
              <a:xfrm flipH="1">
                <a:off x="3004" y="19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6" name="Line 102"/>
              <p:cNvSpPr>
                <a:spLocks noChangeShapeType="1"/>
              </p:cNvSpPr>
              <p:nvPr/>
            </p:nvSpPr>
            <p:spPr bwMode="auto">
              <a:xfrm flipH="1">
                <a:off x="3004" y="164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7" name="Line 103"/>
              <p:cNvSpPr>
                <a:spLocks noChangeShapeType="1"/>
              </p:cNvSpPr>
              <p:nvPr/>
            </p:nvSpPr>
            <p:spPr bwMode="auto">
              <a:xfrm flipH="1">
                <a:off x="3004" y="132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8" name="Line 104"/>
              <p:cNvSpPr>
                <a:spLocks noChangeShapeType="1"/>
              </p:cNvSpPr>
              <p:nvPr/>
            </p:nvSpPr>
            <p:spPr bwMode="auto">
              <a:xfrm flipH="1">
                <a:off x="3004" y="100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09" name="Line 105"/>
              <p:cNvSpPr>
                <a:spLocks noChangeShapeType="1"/>
              </p:cNvSpPr>
              <p:nvPr/>
            </p:nvSpPr>
            <p:spPr bwMode="auto">
              <a:xfrm flipH="1">
                <a:off x="3022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0" name="Line 106"/>
              <p:cNvSpPr>
                <a:spLocks noChangeShapeType="1"/>
              </p:cNvSpPr>
              <p:nvPr/>
            </p:nvSpPr>
            <p:spPr bwMode="auto">
              <a:xfrm flipH="1">
                <a:off x="3022" y="202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1" name="Line 107"/>
              <p:cNvSpPr>
                <a:spLocks noChangeShapeType="1"/>
              </p:cNvSpPr>
              <p:nvPr/>
            </p:nvSpPr>
            <p:spPr bwMode="auto">
              <a:xfrm flipH="1">
                <a:off x="3022" y="18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2" name="Line 108"/>
              <p:cNvSpPr>
                <a:spLocks noChangeShapeType="1"/>
              </p:cNvSpPr>
              <p:nvPr/>
            </p:nvSpPr>
            <p:spPr bwMode="auto">
              <a:xfrm flipH="1">
                <a:off x="3022" y="18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3" name="Line 109"/>
              <p:cNvSpPr>
                <a:spLocks noChangeShapeType="1"/>
              </p:cNvSpPr>
              <p:nvPr/>
            </p:nvSpPr>
            <p:spPr bwMode="auto">
              <a:xfrm flipH="1">
                <a:off x="3022" y="17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4" name="Line 110"/>
              <p:cNvSpPr>
                <a:spLocks noChangeShapeType="1"/>
              </p:cNvSpPr>
              <p:nvPr/>
            </p:nvSpPr>
            <p:spPr bwMode="auto">
              <a:xfrm flipH="1">
                <a:off x="3022" y="170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5" name="Line 111"/>
              <p:cNvSpPr>
                <a:spLocks noChangeShapeType="1"/>
              </p:cNvSpPr>
              <p:nvPr/>
            </p:nvSpPr>
            <p:spPr bwMode="auto">
              <a:xfrm flipH="1">
                <a:off x="3022" y="157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6" name="Line 112"/>
              <p:cNvSpPr>
                <a:spLocks noChangeShapeType="1"/>
              </p:cNvSpPr>
              <p:nvPr/>
            </p:nvSpPr>
            <p:spPr bwMode="auto">
              <a:xfrm flipH="1">
                <a:off x="3022" y="15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7" name="Line 113"/>
              <p:cNvSpPr>
                <a:spLocks noChangeShapeType="1"/>
              </p:cNvSpPr>
              <p:nvPr/>
            </p:nvSpPr>
            <p:spPr bwMode="auto">
              <a:xfrm flipH="1">
                <a:off x="3022" y="145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8" name="Line 114"/>
              <p:cNvSpPr>
                <a:spLocks noChangeShapeType="1"/>
              </p:cNvSpPr>
              <p:nvPr/>
            </p:nvSpPr>
            <p:spPr bwMode="auto">
              <a:xfrm flipH="1">
                <a:off x="3022" y="13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19" name="Line 115"/>
              <p:cNvSpPr>
                <a:spLocks noChangeShapeType="1"/>
              </p:cNvSpPr>
              <p:nvPr/>
            </p:nvSpPr>
            <p:spPr bwMode="auto">
              <a:xfrm flipH="1">
                <a:off x="3022" y="126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0" name="Line 116"/>
              <p:cNvSpPr>
                <a:spLocks noChangeShapeType="1"/>
              </p:cNvSpPr>
              <p:nvPr/>
            </p:nvSpPr>
            <p:spPr bwMode="auto">
              <a:xfrm flipH="1">
                <a:off x="3022" y="11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1" name="Line 117"/>
              <p:cNvSpPr>
                <a:spLocks noChangeShapeType="1"/>
              </p:cNvSpPr>
              <p:nvPr/>
            </p:nvSpPr>
            <p:spPr bwMode="auto">
              <a:xfrm flipH="1">
                <a:off x="3022" y="11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2" name="Line 118"/>
              <p:cNvSpPr>
                <a:spLocks noChangeShapeType="1"/>
              </p:cNvSpPr>
              <p:nvPr/>
            </p:nvSpPr>
            <p:spPr bwMode="auto">
              <a:xfrm flipH="1">
                <a:off x="3022" y="10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3" name="Line 119"/>
              <p:cNvSpPr>
                <a:spLocks noChangeShapeType="1"/>
              </p:cNvSpPr>
              <p:nvPr/>
            </p:nvSpPr>
            <p:spPr bwMode="auto">
              <a:xfrm flipH="1">
                <a:off x="3022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4" name="Freeform 120"/>
              <p:cNvSpPr>
                <a:spLocks/>
              </p:cNvSpPr>
              <p:nvPr/>
            </p:nvSpPr>
            <p:spPr bwMode="auto">
              <a:xfrm>
                <a:off x="1296" y="1006"/>
                <a:ext cx="1576" cy="1022"/>
              </a:xfrm>
              <a:custGeom>
                <a:avLst/>
                <a:gdLst>
                  <a:gd name="T0" fmla="*/ 20 w 1576"/>
                  <a:gd name="T1" fmla="*/ 632 h 1022"/>
                  <a:gd name="T2" fmla="*/ 42 w 1576"/>
                  <a:gd name="T3" fmla="*/ 616 h 1022"/>
                  <a:gd name="T4" fmla="*/ 66 w 1576"/>
                  <a:gd name="T5" fmla="*/ 592 h 1022"/>
                  <a:gd name="T6" fmla="*/ 92 w 1576"/>
                  <a:gd name="T7" fmla="*/ 560 h 1022"/>
                  <a:gd name="T8" fmla="*/ 122 w 1576"/>
                  <a:gd name="T9" fmla="*/ 522 h 1022"/>
                  <a:gd name="T10" fmla="*/ 156 w 1576"/>
                  <a:gd name="T11" fmla="*/ 480 h 1022"/>
                  <a:gd name="T12" fmla="*/ 198 w 1576"/>
                  <a:gd name="T13" fmla="*/ 440 h 1022"/>
                  <a:gd name="T14" fmla="*/ 246 w 1576"/>
                  <a:gd name="T15" fmla="*/ 406 h 1022"/>
                  <a:gd name="T16" fmla="*/ 298 w 1576"/>
                  <a:gd name="T17" fmla="*/ 390 h 1022"/>
                  <a:gd name="T18" fmla="*/ 352 w 1576"/>
                  <a:gd name="T19" fmla="*/ 392 h 1022"/>
                  <a:gd name="T20" fmla="*/ 406 w 1576"/>
                  <a:gd name="T21" fmla="*/ 410 h 1022"/>
                  <a:gd name="T22" fmla="*/ 460 w 1576"/>
                  <a:gd name="T23" fmla="*/ 436 h 1022"/>
                  <a:gd name="T24" fmla="*/ 512 w 1576"/>
                  <a:gd name="T25" fmla="*/ 464 h 1022"/>
                  <a:gd name="T26" fmla="*/ 562 w 1576"/>
                  <a:gd name="T27" fmla="*/ 492 h 1022"/>
                  <a:gd name="T28" fmla="*/ 610 w 1576"/>
                  <a:gd name="T29" fmla="*/ 518 h 1022"/>
                  <a:gd name="T30" fmla="*/ 658 w 1576"/>
                  <a:gd name="T31" fmla="*/ 544 h 1022"/>
                  <a:gd name="T32" fmla="*/ 704 w 1576"/>
                  <a:gd name="T33" fmla="*/ 572 h 1022"/>
                  <a:gd name="T34" fmla="*/ 748 w 1576"/>
                  <a:gd name="T35" fmla="*/ 602 h 1022"/>
                  <a:gd name="T36" fmla="*/ 792 w 1576"/>
                  <a:gd name="T37" fmla="*/ 634 h 1022"/>
                  <a:gd name="T38" fmla="*/ 834 w 1576"/>
                  <a:gd name="T39" fmla="*/ 654 h 1022"/>
                  <a:gd name="T40" fmla="*/ 874 w 1576"/>
                  <a:gd name="T41" fmla="*/ 654 h 1022"/>
                  <a:gd name="T42" fmla="*/ 914 w 1576"/>
                  <a:gd name="T43" fmla="*/ 636 h 1022"/>
                  <a:gd name="T44" fmla="*/ 952 w 1576"/>
                  <a:gd name="T45" fmla="*/ 614 h 1022"/>
                  <a:gd name="T46" fmla="*/ 990 w 1576"/>
                  <a:gd name="T47" fmla="*/ 606 h 1022"/>
                  <a:gd name="T48" fmla="*/ 1026 w 1576"/>
                  <a:gd name="T49" fmla="*/ 622 h 1022"/>
                  <a:gd name="T50" fmla="*/ 1062 w 1576"/>
                  <a:gd name="T51" fmla="*/ 644 h 1022"/>
                  <a:gd name="T52" fmla="*/ 1096 w 1576"/>
                  <a:gd name="T53" fmla="*/ 646 h 1022"/>
                  <a:gd name="T54" fmla="*/ 1130 w 1576"/>
                  <a:gd name="T55" fmla="*/ 614 h 1022"/>
                  <a:gd name="T56" fmla="*/ 1160 w 1576"/>
                  <a:gd name="T57" fmla="*/ 574 h 1022"/>
                  <a:gd name="T58" fmla="*/ 1190 w 1576"/>
                  <a:gd name="T59" fmla="*/ 572 h 1022"/>
                  <a:gd name="T60" fmla="*/ 1218 w 1576"/>
                  <a:gd name="T61" fmla="*/ 624 h 1022"/>
                  <a:gd name="T62" fmla="*/ 1246 w 1576"/>
                  <a:gd name="T63" fmla="*/ 686 h 1022"/>
                  <a:gd name="T64" fmla="*/ 1272 w 1576"/>
                  <a:gd name="T65" fmla="*/ 688 h 1022"/>
                  <a:gd name="T66" fmla="*/ 1296 w 1576"/>
                  <a:gd name="T67" fmla="*/ 614 h 1022"/>
                  <a:gd name="T68" fmla="*/ 1320 w 1576"/>
                  <a:gd name="T69" fmla="*/ 534 h 1022"/>
                  <a:gd name="T70" fmla="*/ 1342 w 1576"/>
                  <a:gd name="T71" fmla="*/ 538 h 1022"/>
                  <a:gd name="T72" fmla="*/ 1362 w 1576"/>
                  <a:gd name="T73" fmla="*/ 636 h 1022"/>
                  <a:gd name="T74" fmla="*/ 1382 w 1576"/>
                  <a:gd name="T75" fmla="*/ 730 h 1022"/>
                  <a:gd name="T76" fmla="*/ 1400 w 1576"/>
                  <a:gd name="T77" fmla="*/ 708 h 1022"/>
                  <a:gd name="T78" fmla="*/ 1418 w 1576"/>
                  <a:gd name="T79" fmla="*/ 582 h 1022"/>
                  <a:gd name="T80" fmla="*/ 1434 w 1576"/>
                  <a:gd name="T81" fmla="*/ 472 h 1022"/>
                  <a:gd name="T82" fmla="*/ 1448 w 1576"/>
                  <a:gd name="T83" fmla="*/ 500 h 1022"/>
                  <a:gd name="T84" fmla="*/ 1462 w 1576"/>
                  <a:gd name="T85" fmla="*/ 652 h 1022"/>
                  <a:gd name="T86" fmla="*/ 1476 w 1576"/>
                  <a:gd name="T87" fmla="*/ 776 h 1022"/>
                  <a:gd name="T88" fmla="*/ 1488 w 1576"/>
                  <a:gd name="T89" fmla="*/ 740 h 1022"/>
                  <a:gd name="T90" fmla="*/ 1500 w 1576"/>
                  <a:gd name="T91" fmla="*/ 554 h 1022"/>
                  <a:gd name="T92" fmla="*/ 1510 w 1576"/>
                  <a:gd name="T93" fmla="*/ 378 h 1022"/>
                  <a:gd name="T94" fmla="*/ 1518 w 1576"/>
                  <a:gd name="T95" fmla="*/ 370 h 1022"/>
                  <a:gd name="T96" fmla="*/ 1526 w 1576"/>
                  <a:gd name="T97" fmla="*/ 550 h 1022"/>
                  <a:gd name="T98" fmla="*/ 1534 w 1576"/>
                  <a:gd name="T99" fmla="*/ 778 h 1022"/>
                  <a:gd name="T100" fmla="*/ 1540 w 1576"/>
                  <a:gd name="T101" fmla="*/ 876 h 1022"/>
                  <a:gd name="T102" fmla="*/ 1546 w 1576"/>
                  <a:gd name="T103" fmla="*/ 762 h 1022"/>
                  <a:gd name="T104" fmla="*/ 1552 w 1576"/>
                  <a:gd name="T105" fmla="*/ 488 h 1022"/>
                  <a:gd name="T106" fmla="*/ 1556 w 1576"/>
                  <a:gd name="T107" fmla="*/ 198 h 1022"/>
                  <a:gd name="T108" fmla="*/ 1560 w 1576"/>
                  <a:gd name="T109" fmla="*/ 24 h 1022"/>
                  <a:gd name="T110" fmla="*/ 1564 w 1576"/>
                  <a:gd name="T111" fmla="*/ 18 h 1022"/>
                  <a:gd name="T112" fmla="*/ 1566 w 1576"/>
                  <a:gd name="T113" fmla="*/ 152 h 1022"/>
                  <a:gd name="T114" fmla="*/ 1570 w 1576"/>
                  <a:gd name="T115" fmla="*/ 362 h 1022"/>
                  <a:gd name="T116" fmla="*/ 1572 w 1576"/>
                  <a:gd name="T117" fmla="*/ 590 h 1022"/>
                  <a:gd name="T118" fmla="*/ 1574 w 1576"/>
                  <a:gd name="T119" fmla="*/ 788 h 1022"/>
                  <a:gd name="T120" fmla="*/ 1574 w 1576"/>
                  <a:gd name="T121" fmla="*/ 926 h 1022"/>
                  <a:gd name="T122" fmla="*/ 1576 w 1576"/>
                  <a:gd name="T123" fmla="*/ 1002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6" h="1022">
                    <a:moveTo>
                      <a:pt x="0" y="636"/>
                    </a:moveTo>
                    <a:lnTo>
                      <a:pt x="0" y="636"/>
                    </a:lnTo>
                    <a:lnTo>
                      <a:pt x="2" y="636"/>
                    </a:lnTo>
                    <a:lnTo>
                      <a:pt x="4" y="636"/>
                    </a:lnTo>
                    <a:lnTo>
                      <a:pt x="6" y="636"/>
                    </a:lnTo>
                    <a:lnTo>
                      <a:pt x="8" y="634"/>
                    </a:lnTo>
                    <a:lnTo>
                      <a:pt x="10" y="634"/>
                    </a:lnTo>
                    <a:lnTo>
                      <a:pt x="12" y="634"/>
                    </a:lnTo>
                    <a:lnTo>
                      <a:pt x="14" y="634"/>
                    </a:lnTo>
                    <a:lnTo>
                      <a:pt x="16" y="632"/>
                    </a:lnTo>
                    <a:lnTo>
                      <a:pt x="18" y="632"/>
                    </a:lnTo>
                    <a:lnTo>
                      <a:pt x="20" y="632"/>
                    </a:lnTo>
                    <a:lnTo>
                      <a:pt x="20" y="630"/>
                    </a:lnTo>
                    <a:lnTo>
                      <a:pt x="22" y="630"/>
                    </a:lnTo>
                    <a:lnTo>
                      <a:pt x="24" y="628"/>
                    </a:lnTo>
                    <a:lnTo>
                      <a:pt x="26" y="628"/>
                    </a:lnTo>
                    <a:lnTo>
                      <a:pt x="28" y="626"/>
                    </a:lnTo>
                    <a:lnTo>
                      <a:pt x="30" y="624"/>
                    </a:lnTo>
                    <a:lnTo>
                      <a:pt x="32" y="624"/>
                    </a:lnTo>
                    <a:lnTo>
                      <a:pt x="34" y="622"/>
                    </a:lnTo>
                    <a:lnTo>
                      <a:pt x="36" y="620"/>
                    </a:lnTo>
                    <a:lnTo>
                      <a:pt x="38" y="620"/>
                    </a:lnTo>
                    <a:lnTo>
                      <a:pt x="40" y="618"/>
                    </a:lnTo>
                    <a:lnTo>
                      <a:pt x="42" y="616"/>
                    </a:lnTo>
                    <a:lnTo>
                      <a:pt x="44" y="614"/>
                    </a:lnTo>
                    <a:lnTo>
                      <a:pt x="46" y="612"/>
                    </a:lnTo>
                    <a:lnTo>
                      <a:pt x="48" y="610"/>
                    </a:lnTo>
                    <a:lnTo>
                      <a:pt x="50" y="608"/>
                    </a:lnTo>
                    <a:lnTo>
                      <a:pt x="52" y="606"/>
                    </a:lnTo>
                    <a:lnTo>
                      <a:pt x="54" y="604"/>
                    </a:lnTo>
                    <a:lnTo>
                      <a:pt x="56" y="602"/>
                    </a:lnTo>
                    <a:lnTo>
                      <a:pt x="58" y="600"/>
                    </a:lnTo>
                    <a:lnTo>
                      <a:pt x="60" y="598"/>
                    </a:lnTo>
                    <a:lnTo>
                      <a:pt x="62" y="596"/>
                    </a:lnTo>
                    <a:lnTo>
                      <a:pt x="64" y="594"/>
                    </a:lnTo>
                    <a:lnTo>
                      <a:pt x="66" y="592"/>
                    </a:lnTo>
                    <a:lnTo>
                      <a:pt x="68" y="590"/>
                    </a:lnTo>
                    <a:lnTo>
                      <a:pt x="70" y="586"/>
                    </a:lnTo>
                    <a:lnTo>
                      <a:pt x="72" y="584"/>
                    </a:lnTo>
                    <a:lnTo>
                      <a:pt x="74" y="582"/>
                    </a:lnTo>
                    <a:lnTo>
                      <a:pt x="76" y="580"/>
                    </a:lnTo>
                    <a:lnTo>
                      <a:pt x="78" y="576"/>
                    </a:lnTo>
                    <a:lnTo>
                      <a:pt x="80" y="574"/>
                    </a:lnTo>
                    <a:lnTo>
                      <a:pt x="84" y="572"/>
                    </a:lnTo>
                    <a:lnTo>
                      <a:pt x="86" y="568"/>
                    </a:lnTo>
                    <a:lnTo>
                      <a:pt x="88" y="566"/>
                    </a:lnTo>
                    <a:lnTo>
                      <a:pt x="90" y="562"/>
                    </a:lnTo>
                    <a:lnTo>
                      <a:pt x="92" y="560"/>
                    </a:lnTo>
                    <a:lnTo>
                      <a:pt x="94" y="556"/>
                    </a:lnTo>
                    <a:lnTo>
                      <a:pt x="96" y="554"/>
                    </a:lnTo>
                    <a:lnTo>
                      <a:pt x="100" y="550"/>
                    </a:lnTo>
                    <a:lnTo>
                      <a:pt x="102" y="548"/>
                    </a:lnTo>
                    <a:lnTo>
                      <a:pt x="104" y="544"/>
                    </a:lnTo>
                    <a:lnTo>
                      <a:pt x="106" y="542"/>
                    </a:lnTo>
                    <a:lnTo>
                      <a:pt x="108" y="538"/>
                    </a:lnTo>
                    <a:lnTo>
                      <a:pt x="112" y="536"/>
                    </a:lnTo>
                    <a:lnTo>
                      <a:pt x="114" y="532"/>
                    </a:lnTo>
                    <a:lnTo>
                      <a:pt x="116" y="528"/>
                    </a:lnTo>
                    <a:lnTo>
                      <a:pt x="120" y="526"/>
                    </a:lnTo>
                    <a:lnTo>
                      <a:pt x="122" y="522"/>
                    </a:lnTo>
                    <a:lnTo>
                      <a:pt x="124" y="518"/>
                    </a:lnTo>
                    <a:lnTo>
                      <a:pt x="128" y="516"/>
                    </a:lnTo>
                    <a:lnTo>
                      <a:pt x="130" y="512"/>
                    </a:lnTo>
                    <a:lnTo>
                      <a:pt x="132" y="508"/>
                    </a:lnTo>
                    <a:lnTo>
                      <a:pt x="136" y="506"/>
                    </a:lnTo>
                    <a:lnTo>
                      <a:pt x="138" y="502"/>
                    </a:lnTo>
                    <a:lnTo>
                      <a:pt x="140" y="498"/>
                    </a:lnTo>
                    <a:lnTo>
                      <a:pt x="144" y="496"/>
                    </a:lnTo>
                    <a:lnTo>
                      <a:pt x="146" y="492"/>
                    </a:lnTo>
                    <a:lnTo>
                      <a:pt x="150" y="488"/>
                    </a:lnTo>
                    <a:lnTo>
                      <a:pt x="152" y="484"/>
                    </a:lnTo>
                    <a:lnTo>
                      <a:pt x="156" y="480"/>
                    </a:lnTo>
                    <a:lnTo>
                      <a:pt x="160" y="478"/>
                    </a:lnTo>
                    <a:lnTo>
                      <a:pt x="162" y="474"/>
                    </a:lnTo>
                    <a:lnTo>
                      <a:pt x="166" y="470"/>
                    </a:lnTo>
                    <a:lnTo>
                      <a:pt x="168" y="466"/>
                    </a:lnTo>
                    <a:lnTo>
                      <a:pt x="172" y="464"/>
                    </a:lnTo>
                    <a:lnTo>
                      <a:pt x="176" y="460"/>
                    </a:lnTo>
                    <a:lnTo>
                      <a:pt x="180" y="456"/>
                    </a:lnTo>
                    <a:lnTo>
                      <a:pt x="182" y="452"/>
                    </a:lnTo>
                    <a:lnTo>
                      <a:pt x="186" y="450"/>
                    </a:lnTo>
                    <a:lnTo>
                      <a:pt x="190" y="446"/>
                    </a:lnTo>
                    <a:lnTo>
                      <a:pt x="194" y="442"/>
                    </a:lnTo>
                    <a:lnTo>
                      <a:pt x="198" y="440"/>
                    </a:lnTo>
                    <a:lnTo>
                      <a:pt x="202" y="436"/>
                    </a:lnTo>
                    <a:lnTo>
                      <a:pt x="204" y="434"/>
                    </a:lnTo>
                    <a:lnTo>
                      <a:pt x="208" y="430"/>
                    </a:lnTo>
                    <a:lnTo>
                      <a:pt x="212" y="428"/>
                    </a:lnTo>
                    <a:lnTo>
                      <a:pt x="216" y="424"/>
                    </a:lnTo>
                    <a:lnTo>
                      <a:pt x="220" y="422"/>
                    </a:lnTo>
                    <a:lnTo>
                      <a:pt x="224" y="418"/>
                    </a:lnTo>
                    <a:lnTo>
                      <a:pt x="228" y="416"/>
                    </a:lnTo>
                    <a:lnTo>
                      <a:pt x="232" y="414"/>
                    </a:lnTo>
                    <a:lnTo>
                      <a:pt x="236" y="410"/>
                    </a:lnTo>
                    <a:lnTo>
                      <a:pt x="242" y="408"/>
                    </a:lnTo>
                    <a:lnTo>
                      <a:pt x="246" y="406"/>
                    </a:lnTo>
                    <a:lnTo>
                      <a:pt x="250" y="404"/>
                    </a:lnTo>
                    <a:lnTo>
                      <a:pt x="254" y="402"/>
                    </a:lnTo>
                    <a:lnTo>
                      <a:pt x="258" y="400"/>
                    </a:lnTo>
                    <a:lnTo>
                      <a:pt x="262" y="398"/>
                    </a:lnTo>
                    <a:lnTo>
                      <a:pt x="266" y="398"/>
                    </a:lnTo>
                    <a:lnTo>
                      <a:pt x="272" y="396"/>
                    </a:lnTo>
                    <a:lnTo>
                      <a:pt x="276" y="394"/>
                    </a:lnTo>
                    <a:lnTo>
                      <a:pt x="280" y="394"/>
                    </a:lnTo>
                    <a:lnTo>
                      <a:pt x="284" y="392"/>
                    </a:lnTo>
                    <a:lnTo>
                      <a:pt x="288" y="390"/>
                    </a:lnTo>
                    <a:lnTo>
                      <a:pt x="294" y="390"/>
                    </a:lnTo>
                    <a:lnTo>
                      <a:pt x="298" y="390"/>
                    </a:lnTo>
                    <a:lnTo>
                      <a:pt x="302" y="388"/>
                    </a:lnTo>
                    <a:lnTo>
                      <a:pt x="306" y="388"/>
                    </a:lnTo>
                    <a:lnTo>
                      <a:pt x="312" y="388"/>
                    </a:lnTo>
                    <a:lnTo>
                      <a:pt x="316" y="388"/>
                    </a:lnTo>
                    <a:lnTo>
                      <a:pt x="320" y="388"/>
                    </a:lnTo>
                    <a:lnTo>
                      <a:pt x="324" y="388"/>
                    </a:lnTo>
                    <a:lnTo>
                      <a:pt x="330" y="388"/>
                    </a:lnTo>
                    <a:lnTo>
                      <a:pt x="334" y="390"/>
                    </a:lnTo>
                    <a:lnTo>
                      <a:pt x="338" y="390"/>
                    </a:lnTo>
                    <a:lnTo>
                      <a:pt x="342" y="390"/>
                    </a:lnTo>
                    <a:lnTo>
                      <a:pt x="348" y="392"/>
                    </a:lnTo>
                    <a:lnTo>
                      <a:pt x="352" y="392"/>
                    </a:lnTo>
                    <a:lnTo>
                      <a:pt x="356" y="392"/>
                    </a:lnTo>
                    <a:lnTo>
                      <a:pt x="362" y="394"/>
                    </a:lnTo>
                    <a:lnTo>
                      <a:pt x="366" y="396"/>
                    </a:lnTo>
                    <a:lnTo>
                      <a:pt x="370" y="396"/>
                    </a:lnTo>
                    <a:lnTo>
                      <a:pt x="374" y="398"/>
                    </a:lnTo>
                    <a:lnTo>
                      <a:pt x="380" y="400"/>
                    </a:lnTo>
                    <a:lnTo>
                      <a:pt x="384" y="402"/>
                    </a:lnTo>
                    <a:lnTo>
                      <a:pt x="388" y="402"/>
                    </a:lnTo>
                    <a:lnTo>
                      <a:pt x="394" y="404"/>
                    </a:lnTo>
                    <a:lnTo>
                      <a:pt x="398" y="406"/>
                    </a:lnTo>
                    <a:lnTo>
                      <a:pt x="402" y="408"/>
                    </a:lnTo>
                    <a:lnTo>
                      <a:pt x="406" y="410"/>
                    </a:lnTo>
                    <a:lnTo>
                      <a:pt x="410" y="412"/>
                    </a:lnTo>
                    <a:lnTo>
                      <a:pt x="416" y="414"/>
                    </a:lnTo>
                    <a:lnTo>
                      <a:pt x="420" y="416"/>
                    </a:lnTo>
                    <a:lnTo>
                      <a:pt x="424" y="418"/>
                    </a:lnTo>
                    <a:lnTo>
                      <a:pt x="428" y="420"/>
                    </a:lnTo>
                    <a:lnTo>
                      <a:pt x="434" y="422"/>
                    </a:lnTo>
                    <a:lnTo>
                      <a:pt x="438" y="424"/>
                    </a:lnTo>
                    <a:lnTo>
                      <a:pt x="442" y="428"/>
                    </a:lnTo>
                    <a:lnTo>
                      <a:pt x="446" y="430"/>
                    </a:lnTo>
                    <a:lnTo>
                      <a:pt x="450" y="432"/>
                    </a:lnTo>
                    <a:lnTo>
                      <a:pt x="456" y="434"/>
                    </a:lnTo>
                    <a:lnTo>
                      <a:pt x="460" y="436"/>
                    </a:lnTo>
                    <a:lnTo>
                      <a:pt x="464" y="438"/>
                    </a:lnTo>
                    <a:lnTo>
                      <a:pt x="468" y="442"/>
                    </a:lnTo>
                    <a:lnTo>
                      <a:pt x="472" y="444"/>
                    </a:lnTo>
                    <a:lnTo>
                      <a:pt x="478" y="446"/>
                    </a:lnTo>
                    <a:lnTo>
                      <a:pt x="482" y="448"/>
                    </a:lnTo>
                    <a:lnTo>
                      <a:pt x="486" y="450"/>
                    </a:lnTo>
                    <a:lnTo>
                      <a:pt x="490" y="454"/>
                    </a:lnTo>
                    <a:lnTo>
                      <a:pt x="494" y="456"/>
                    </a:lnTo>
                    <a:lnTo>
                      <a:pt x="498" y="458"/>
                    </a:lnTo>
                    <a:lnTo>
                      <a:pt x="504" y="460"/>
                    </a:lnTo>
                    <a:lnTo>
                      <a:pt x="508" y="462"/>
                    </a:lnTo>
                    <a:lnTo>
                      <a:pt x="512" y="464"/>
                    </a:lnTo>
                    <a:lnTo>
                      <a:pt x="516" y="468"/>
                    </a:lnTo>
                    <a:lnTo>
                      <a:pt x="520" y="470"/>
                    </a:lnTo>
                    <a:lnTo>
                      <a:pt x="524" y="472"/>
                    </a:lnTo>
                    <a:lnTo>
                      <a:pt x="528" y="474"/>
                    </a:lnTo>
                    <a:lnTo>
                      <a:pt x="532" y="476"/>
                    </a:lnTo>
                    <a:lnTo>
                      <a:pt x="536" y="478"/>
                    </a:lnTo>
                    <a:lnTo>
                      <a:pt x="542" y="482"/>
                    </a:lnTo>
                    <a:lnTo>
                      <a:pt x="546" y="484"/>
                    </a:lnTo>
                    <a:lnTo>
                      <a:pt x="550" y="486"/>
                    </a:lnTo>
                    <a:lnTo>
                      <a:pt x="554" y="488"/>
                    </a:lnTo>
                    <a:lnTo>
                      <a:pt x="558" y="490"/>
                    </a:lnTo>
                    <a:lnTo>
                      <a:pt x="562" y="492"/>
                    </a:lnTo>
                    <a:lnTo>
                      <a:pt x="566" y="494"/>
                    </a:lnTo>
                    <a:lnTo>
                      <a:pt x="570" y="496"/>
                    </a:lnTo>
                    <a:lnTo>
                      <a:pt x="574" y="498"/>
                    </a:lnTo>
                    <a:lnTo>
                      <a:pt x="578" y="500"/>
                    </a:lnTo>
                    <a:lnTo>
                      <a:pt x="582" y="504"/>
                    </a:lnTo>
                    <a:lnTo>
                      <a:pt x="586" y="506"/>
                    </a:lnTo>
                    <a:lnTo>
                      <a:pt x="590" y="508"/>
                    </a:lnTo>
                    <a:lnTo>
                      <a:pt x="594" y="510"/>
                    </a:lnTo>
                    <a:lnTo>
                      <a:pt x="598" y="512"/>
                    </a:lnTo>
                    <a:lnTo>
                      <a:pt x="602" y="514"/>
                    </a:lnTo>
                    <a:lnTo>
                      <a:pt x="606" y="516"/>
                    </a:lnTo>
                    <a:lnTo>
                      <a:pt x="610" y="518"/>
                    </a:lnTo>
                    <a:lnTo>
                      <a:pt x="614" y="520"/>
                    </a:lnTo>
                    <a:lnTo>
                      <a:pt x="618" y="522"/>
                    </a:lnTo>
                    <a:lnTo>
                      <a:pt x="622" y="524"/>
                    </a:lnTo>
                    <a:lnTo>
                      <a:pt x="626" y="526"/>
                    </a:lnTo>
                    <a:lnTo>
                      <a:pt x="630" y="528"/>
                    </a:lnTo>
                    <a:lnTo>
                      <a:pt x="634" y="530"/>
                    </a:lnTo>
                    <a:lnTo>
                      <a:pt x="638" y="532"/>
                    </a:lnTo>
                    <a:lnTo>
                      <a:pt x="642" y="534"/>
                    </a:lnTo>
                    <a:lnTo>
                      <a:pt x="646" y="536"/>
                    </a:lnTo>
                    <a:lnTo>
                      <a:pt x="650" y="540"/>
                    </a:lnTo>
                    <a:lnTo>
                      <a:pt x="654" y="542"/>
                    </a:lnTo>
                    <a:lnTo>
                      <a:pt x="658" y="544"/>
                    </a:lnTo>
                    <a:lnTo>
                      <a:pt x="662" y="546"/>
                    </a:lnTo>
                    <a:lnTo>
                      <a:pt x="666" y="548"/>
                    </a:lnTo>
                    <a:lnTo>
                      <a:pt x="670" y="550"/>
                    </a:lnTo>
                    <a:lnTo>
                      <a:pt x="674" y="552"/>
                    </a:lnTo>
                    <a:lnTo>
                      <a:pt x="676" y="554"/>
                    </a:lnTo>
                    <a:lnTo>
                      <a:pt x="680" y="556"/>
                    </a:lnTo>
                    <a:lnTo>
                      <a:pt x="684" y="560"/>
                    </a:lnTo>
                    <a:lnTo>
                      <a:pt x="688" y="562"/>
                    </a:lnTo>
                    <a:lnTo>
                      <a:pt x="692" y="564"/>
                    </a:lnTo>
                    <a:lnTo>
                      <a:pt x="696" y="566"/>
                    </a:lnTo>
                    <a:lnTo>
                      <a:pt x="700" y="568"/>
                    </a:lnTo>
                    <a:lnTo>
                      <a:pt x="704" y="572"/>
                    </a:lnTo>
                    <a:lnTo>
                      <a:pt x="708" y="574"/>
                    </a:lnTo>
                    <a:lnTo>
                      <a:pt x="712" y="576"/>
                    </a:lnTo>
                    <a:lnTo>
                      <a:pt x="714" y="580"/>
                    </a:lnTo>
                    <a:lnTo>
                      <a:pt x="718" y="582"/>
                    </a:lnTo>
                    <a:lnTo>
                      <a:pt x="722" y="584"/>
                    </a:lnTo>
                    <a:lnTo>
                      <a:pt x="726" y="586"/>
                    </a:lnTo>
                    <a:lnTo>
                      <a:pt x="730" y="590"/>
                    </a:lnTo>
                    <a:lnTo>
                      <a:pt x="734" y="592"/>
                    </a:lnTo>
                    <a:lnTo>
                      <a:pt x="738" y="594"/>
                    </a:lnTo>
                    <a:lnTo>
                      <a:pt x="740" y="598"/>
                    </a:lnTo>
                    <a:lnTo>
                      <a:pt x="744" y="600"/>
                    </a:lnTo>
                    <a:lnTo>
                      <a:pt x="748" y="602"/>
                    </a:lnTo>
                    <a:lnTo>
                      <a:pt x="752" y="606"/>
                    </a:lnTo>
                    <a:lnTo>
                      <a:pt x="756" y="608"/>
                    </a:lnTo>
                    <a:lnTo>
                      <a:pt x="760" y="610"/>
                    </a:lnTo>
                    <a:lnTo>
                      <a:pt x="762" y="614"/>
                    </a:lnTo>
                    <a:lnTo>
                      <a:pt x="766" y="616"/>
                    </a:lnTo>
                    <a:lnTo>
                      <a:pt x="770" y="618"/>
                    </a:lnTo>
                    <a:lnTo>
                      <a:pt x="774" y="622"/>
                    </a:lnTo>
                    <a:lnTo>
                      <a:pt x="778" y="624"/>
                    </a:lnTo>
                    <a:lnTo>
                      <a:pt x="780" y="626"/>
                    </a:lnTo>
                    <a:lnTo>
                      <a:pt x="784" y="628"/>
                    </a:lnTo>
                    <a:lnTo>
                      <a:pt x="788" y="632"/>
                    </a:lnTo>
                    <a:lnTo>
                      <a:pt x="792" y="634"/>
                    </a:lnTo>
                    <a:lnTo>
                      <a:pt x="796" y="636"/>
                    </a:lnTo>
                    <a:lnTo>
                      <a:pt x="798" y="638"/>
                    </a:lnTo>
                    <a:lnTo>
                      <a:pt x="802" y="640"/>
                    </a:lnTo>
                    <a:lnTo>
                      <a:pt x="806" y="642"/>
                    </a:lnTo>
                    <a:lnTo>
                      <a:pt x="810" y="644"/>
                    </a:lnTo>
                    <a:lnTo>
                      <a:pt x="812" y="646"/>
                    </a:lnTo>
                    <a:lnTo>
                      <a:pt x="816" y="646"/>
                    </a:lnTo>
                    <a:lnTo>
                      <a:pt x="820" y="648"/>
                    </a:lnTo>
                    <a:lnTo>
                      <a:pt x="824" y="650"/>
                    </a:lnTo>
                    <a:lnTo>
                      <a:pt x="826" y="652"/>
                    </a:lnTo>
                    <a:lnTo>
                      <a:pt x="830" y="652"/>
                    </a:lnTo>
                    <a:lnTo>
                      <a:pt x="834" y="654"/>
                    </a:lnTo>
                    <a:lnTo>
                      <a:pt x="838" y="654"/>
                    </a:lnTo>
                    <a:lnTo>
                      <a:pt x="840" y="656"/>
                    </a:lnTo>
                    <a:lnTo>
                      <a:pt x="844" y="656"/>
                    </a:lnTo>
                    <a:lnTo>
                      <a:pt x="848" y="656"/>
                    </a:lnTo>
                    <a:lnTo>
                      <a:pt x="850" y="656"/>
                    </a:lnTo>
                    <a:lnTo>
                      <a:pt x="854" y="656"/>
                    </a:lnTo>
                    <a:lnTo>
                      <a:pt x="858" y="656"/>
                    </a:lnTo>
                    <a:lnTo>
                      <a:pt x="862" y="656"/>
                    </a:lnTo>
                    <a:lnTo>
                      <a:pt x="864" y="656"/>
                    </a:lnTo>
                    <a:lnTo>
                      <a:pt x="868" y="656"/>
                    </a:lnTo>
                    <a:lnTo>
                      <a:pt x="872" y="654"/>
                    </a:lnTo>
                    <a:lnTo>
                      <a:pt x="874" y="654"/>
                    </a:lnTo>
                    <a:lnTo>
                      <a:pt x="878" y="654"/>
                    </a:lnTo>
                    <a:lnTo>
                      <a:pt x="882" y="652"/>
                    </a:lnTo>
                    <a:lnTo>
                      <a:pt x="884" y="652"/>
                    </a:lnTo>
                    <a:lnTo>
                      <a:pt x="888" y="650"/>
                    </a:lnTo>
                    <a:lnTo>
                      <a:pt x="892" y="648"/>
                    </a:lnTo>
                    <a:lnTo>
                      <a:pt x="894" y="646"/>
                    </a:lnTo>
                    <a:lnTo>
                      <a:pt x="898" y="646"/>
                    </a:lnTo>
                    <a:lnTo>
                      <a:pt x="902" y="644"/>
                    </a:lnTo>
                    <a:lnTo>
                      <a:pt x="904" y="642"/>
                    </a:lnTo>
                    <a:lnTo>
                      <a:pt x="908" y="640"/>
                    </a:lnTo>
                    <a:lnTo>
                      <a:pt x="910" y="638"/>
                    </a:lnTo>
                    <a:lnTo>
                      <a:pt x="914" y="636"/>
                    </a:lnTo>
                    <a:lnTo>
                      <a:pt x="918" y="634"/>
                    </a:lnTo>
                    <a:lnTo>
                      <a:pt x="920" y="632"/>
                    </a:lnTo>
                    <a:lnTo>
                      <a:pt x="924" y="630"/>
                    </a:lnTo>
                    <a:lnTo>
                      <a:pt x="928" y="628"/>
                    </a:lnTo>
                    <a:lnTo>
                      <a:pt x="930" y="626"/>
                    </a:lnTo>
                    <a:lnTo>
                      <a:pt x="934" y="624"/>
                    </a:lnTo>
                    <a:lnTo>
                      <a:pt x="936" y="622"/>
                    </a:lnTo>
                    <a:lnTo>
                      <a:pt x="940" y="620"/>
                    </a:lnTo>
                    <a:lnTo>
                      <a:pt x="944" y="618"/>
                    </a:lnTo>
                    <a:lnTo>
                      <a:pt x="946" y="616"/>
                    </a:lnTo>
                    <a:lnTo>
                      <a:pt x="950" y="614"/>
                    </a:lnTo>
                    <a:lnTo>
                      <a:pt x="952" y="614"/>
                    </a:lnTo>
                    <a:lnTo>
                      <a:pt x="956" y="612"/>
                    </a:lnTo>
                    <a:lnTo>
                      <a:pt x="960" y="610"/>
                    </a:lnTo>
                    <a:lnTo>
                      <a:pt x="962" y="610"/>
                    </a:lnTo>
                    <a:lnTo>
                      <a:pt x="966" y="608"/>
                    </a:lnTo>
                    <a:lnTo>
                      <a:pt x="968" y="608"/>
                    </a:lnTo>
                    <a:lnTo>
                      <a:pt x="972" y="606"/>
                    </a:lnTo>
                    <a:lnTo>
                      <a:pt x="974" y="606"/>
                    </a:lnTo>
                    <a:lnTo>
                      <a:pt x="978" y="606"/>
                    </a:lnTo>
                    <a:lnTo>
                      <a:pt x="982" y="606"/>
                    </a:lnTo>
                    <a:lnTo>
                      <a:pt x="984" y="606"/>
                    </a:lnTo>
                    <a:lnTo>
                      <a:pt x="988" y="606"/>
                    </a:lnTo>
                    <a:lnTo>
                      <a:pt x="990" y="606"/>
                    </a:lnTo>
                    <a:lnTo>
                      <a:pt x="994" y="606"/>
                    </a:lnTo>
                    <a:lnTo>
                      <a:pt x="996" y="606"/>
                    </a:lnTo>
                    <a:lnTo>
                      <a:pt x="1000" y="608"/>
                    </a:lnTo>
                    <a:lnTo>
                      <a:pt x="1002" y="608"/>
                    </a:lnTo>
                    <a:lnTo>
                      <a:pt x="1006" y="610"/>
                    </a:lnTo>
                    <a:lnTo>
                      <a:pt x="1008" y="612"/>
                    </a:lnTo>
                    <a:lnTo>
                      <a:pt x="1012" y="612"/>
                    </a:lnTo>
                    <a:lnTo>
                      <a:pt x="1014" y="614"/>
                    </a:lnTo>
                    <a:lnTo>
                      <a:pt x="1018" y="616"/>
                    </a:lnTo>
                    <a:lnTo>
                      <a:pt x="1020" y="618"/>
                    </a:lnTo>
                    <a:lnTo>
                      <a:pt x="1024" y="620"/>
                    </a:lnTo>
                    <a:lnTo>
                      <a:pt x="1026" y="622"/>
                    </a:lnTo>
                    <a:lnTo>
                      <a:pt x="1030" y="624"/>
                    </a:lnTo>
                    <a:lnTo>
                      <a:pt x="1032" y="626"/>
                    </a:lnTo>
                    <a:lnTo>
                      <a:pt x="1036" y="628"/>
                    </a:lnTo>
                    <a:lnTo>
                      <a:pt x="1038" y="630"/>
                    </a:lnTo>
                    <a:lnTo>
                      <a:pt x="1042" y="632"/>
                    </a:lnTo>
                    <a:lnTo>
                      <a:pt x="1044" y="634"/>
                    </a:lnTo>
                    <a:lnTo>
                      <a:pt x="1048" y="636"/>
                    </a:lnTo>
                    <a:lnTo>
                      <a:pt x="1050" y="638"/>
                    </a:lnTo>
                    <a:lnTo>
                      <a:pt x="1054" y="640"/>
                    </a:lnTo>
                    <a:lnTo>
                      <a:pt x="1056" y="640"/>
                    </a:lnTo>
                    <a:lnTo>
                      <a:pt x="1060" y="642"/>
                    </a:lnTo>
                    <a:lnTo>
                      <a:pt x="1062" y="644"/>
                    </a:lnTo>
                    <a:lnTo>
                      <a:pt x="1066" y="646"/>
                    </a:lnTo>
                    <a:lnTo>
                      <a:pt x="1068" y="646"/>
                    </a:lnTo>
                    <a:lnTo>
                      <a:pt x="1072" y="648"/>
                    </a:lnTo>
                    <a:lnTo>
                      <a:pt x="1074" y="648"/>
                    </a:lnTo>
                    <a:lnTo>
                      <a:pt x="1076" y="648"/>
                    </a:lnTo>
                    <a:lnTo>
                      <a:pt x="1080" y="648"/>
                    </a:lnTo>
                    <a:lnTo>
                      <a:pt x="1082" y="648"/>
                    </a:lnTo>
                    <a:lnTo>
                      <a:pt x="1086" y="648"/>
                    </a:lnTo>
                    <a:lnTo>
                      <a:pt x="1088" y="648"/>
                    </a:lnTo>
                    <a:lnTo>
                      <a:pt x="1092" y="648"/>
                    </a:lnTo>
                    <a:lnTo>
                      <a:pt x="1094" y="646"/>
                    </a:lnTo>
                    <a:lnTo>
                      <a:pt x="1096" y="646"/>
                    </a:lnTo>
                    <a:lnTo>
                      <a:pt x="1100" y="644"/>
                    </a:lnTo>
                    <a:lnTo>
                      <a:pt x="1102" y="642"/>
                    </a:lnTo>
                    <a:lnTo>
                      <a:pt x="1106" y="640"/>
                    </a:lnTo>
                    <a:lnTo>
                      <a:pt x="1108" y="638"/>
                    </a:lnTo>
                    <a:lnTo>
                      <a:pt x="1110" y="636"/>
                    </a:lnTo>
                    <a:lnTo>
                      <a:pt x="1114" y="632"/>
                    </a:lnTo>
                    <a:lnTo>
                      <a:pt x="1116" y="630"/>
                    </a:lnTo>
                    <a:lnTo>
                      <a:pt x="1118" y="628"/>
                    </a:lnTo>
                    <a:lnTo>
                      <a:pt x="1122" y="624"/>
                    </a:lnTo>
                    <a:lnTo>
                      <a:pt x="1124" y="620"/>
                    </a:lnTo>
                    <a:lnTo>
                      <a:pt x="1128" y="618"/>
                    </a:lnTo>
                    <a:lnTo>
                      <a:pt x="1130" y="614"/>
                    </a:lnTo>
                    <a:lnTo>
                      <a:pt x="1132" y="610"/>
                    </a:lnTo>
                    <a:lnTo>
                      <a:pt x="1134" y="606"/>
                    </a:lnTo>
                    <a:lnTo>
                      <a:pt x="1138" y="604"/>
                    </a:lnTo>
                    <a:lnTo>
                      <a:pt x="1140" y="600"/>
                    </a:lnTo>
                    <a:lnTo>
                      <a:pt x="1142" y="596"/>
                    </a:lnTo>
                    <a:lnTo>
                      <a:pt x="1144" y="594"/>
                    </a:lnTo>
                    <a:lnTo>
                      <a:pt x="1148" y="590"/>
                    </a:lnTo>
                    <a:lnTo>
                      <a:pt x="1150" y="586"/>
                    </a:lnTo>
                    <a:lnTo>
                      <a:pt x="1152" y="582"/>
                    </a:lnTo>
                    <a:lnTo>
                      <a:pt x="1154" y="580"/>
                    </a:lnTo>
                    <a:lnTo>
                      <a:pt x="1158" y="576"/>
                    </a:lnTo>
                    <a:lnTo>
                      <a:pt x="1160" y="574"/>
                    </a:lnTo>
                    <a:lnTo>
                      <a:pt x="1162" y="572"/>
                    </a:lnTo>
                    <a:lnTo>
                      <a:pt x="1166" y="570"/>
                    </a:lnTo>
                    <a:lnTo>
                      <a:pt x="1168" y="568"/>
                    </a:lnTo>
                    <a:lnTo>
                      <a:pt x="1170" y="566"/>
                    </a:lnTo>
                    <a:lnTo>
                      <a:pt x="1172" y="566"/>
                    </a:lnTo>
                    <a:lnTo>
                      <a:pt x="1176" y="566"/>
                    </a:lnTo>
                    <a:lnTo>
                      <a:pt x="1178" y="566"/>
                    </a:lnTo>
                    <a:lnTo>
                      <a:pt x="1180" y="566"/>
                    </a:lnTo>
                    <a:lnTo>
                      <a:pt x="1182" y="566"/>
                    </a:lnTo>
                    <a:lnTo>
                      <a:pt x="1186" y="568"/>
                    </a:lnTo>
                    <a:lnTo>
                      <a:pt x="1188" y="570"/>
                    </a:lnTo>
                    <a:lnTo>
                      <a:pt x="1190" y="572"/>
                    </a:lnTo>
                    <a:lnTo>
                      <a:pt x="1192" y="574"/>
                    </a:lnTo>
                    <a:lnTo>
                      <a:pt x="1196" y="576"/>
                    </a:lnTo>
                    <a:lnTo>
                      <a:pt x="1198" y="580"/>
                    </a:lnTo>
                    <a:lnTo>
                      <a:pt x="1200" y="584"/>
                    </a:lnTo>
                    <a:lnTo>
                      <a:pt x="1202" y="588"/>
                    </a:lnTo>
                    <a:lnTo>
                      <a:pt x="1204" y="592"/>
                    </a:lnTo>
                    <a:lnTo>
                      <a:pt x="1208" y="596"/>
                    </a:lnTo>
                    <a:lnTo>
                      <a:pt x="1210" y="602"/>
                    </a:lnTo>
                    <a:lnTo>
                      <a:pt x="1212" y="606"/>
                    </a:lnTo>
                    <a:lnTo>
                      <a:pt x="1214" y="612"/>
                    </a:lnTo>
                    <a:lnTo>
                      <a:pt x="1216" y="618"/>
                    </a:lnTo>
                    <a:lnTo>
                      <a:pt x="1218" y="624"/>
                    </a:lnTo>
                    <a:lnTo>
                      <a:pt x="1222" y="630"/>
                    </a:lnTo>
                    <a:lnTo>
                      <a:pt x="1224" y="636"/>
                    </a:lnTo>
                    <a:lnTo>
                      <a:pt x="1226" y="642"/>
                    </a:lnTo>
                    <a:lnTo>
                      <a:pt x="1228" y="646"/>
                    </a:lnTo>
                    <a:lnTo>
                      <a:pt x="1230" y="652"/>
                    </a:lnTo>
                    <a:lnTo>
                      <a:pt x="1232" y="658"/>
                    </a:lnTo>
                    <a:lnTo>
                      <a:pt x="1236" y="664"/>
                    </a:lnTo>
                    <a:lnTo>
                      <a:pt x="1238" y="668"/>
                    </a:lnTo>
                    <a:lnTo>
                      <a:pt x="1240" y="674"/>
                    </a:lnTo>
                    <a:lnTo>
                      <a:pt x="1242" y="678"/>
                    </a:lnTo>
                    <a:lnTo>
                      <a:pt x="1244" y="682"/>
                    </a:lnTo>
                    <a:lnTo>
                      <a:pt x="1246" y="686"/>
                    </a:lnTo>
                    <a:lnTo>
                      <a:pt x="1248" y="688"/>
                    </a:lnTo>
                    <a:lnTo>
                      <a:pt x="1250" y="692"/>
                    </a:lnTo>
                    <a:lnTo>
                      <a:pt x="1252" y="694"/>
                    </a:lnTo>
                    <a:lnTo>
                      <a:pt x="1254" y="696"/>
                    </a:lnTo>
                    <a:lnTo>
                      <a:pt x="1258" y="696"/>
                    </a:lnTo>
                    <a:lnTo>
                      <a:pt x="1260" y="698"/>
                    </a:lnTo>
                    <a:lnTo>
                      <a:pt x="1262" y="698"/>
                    </a:lnTo>
                    <a:lnTo>
                      <a:pt x="1264" y="696"/>
                    </a:lnTo>
                    <a:lnTo>
                      <a:pt x="1266" y="696"/>
                    </a:lnTo>
                    <a:lnTo>
                      <a:pt x="1268" y="694"/>
                    </a:lnTo>
                    <a:lnTo>
                      <a:pt x="1270" y="690"/>
                    </a:lnTo>
                    <a:lnTo>
                      <a:pt x="1272" y="688"/>
                    </a:lnTo>
                    <a:lnTo>
                      <a:pt x="1274" y="684"/>
                    </a:lnTo>
                    <a:lnTo>
                      <a:pt x="1276" y="680"/>
                    </a:lnTo>
                    <a:lnTo>
                      <a:pt x="1278" y="674"/>
                    </a:lnTo>
                    <a:lnTo>
                      <a:pt x="1280" y="670"/>
                    </a:lnTo>
                    <a:lnTo>
                      <a:pt x="1282" y="664"/>
                    </a:lnTo>
                    <a:lnTo>
                      <a:pt x="1284" y="656"/>
                    </a:lnTo>
                    <a:lnTo>
                      <a:pt x="1286" y="650"/>
                    </a:lnTo>
                    <a:lnTo>
                      <a:pt x="1288" y="644"/>
                    </a:lnTo>
                    <a:lnTo>
                      <a:pt x="1290" y="636"/>
                    </a:lnTo>
                    <a:lnTo>
                      <a:pt x="1292" y="628"/>
                    </a:lnTo>
                    <a:lnTo>
                      <a:pt x="1294" y="620"/>
                    </a:lnTo>
                    <a:lnTo>
                      <a:pt x="1296" y="614"/>
                    </a:lnTo>
                    <a:lnTo>
                      <a:pt x="1298" y="606"/>
                    </a:lnTo>
                    <a:lnTo>
                      <a:pt x="1300" y="598"/>
                    </a:lnTo>
                    <a:lnTo>
                      <a:pt x="1302" y="590"/>
                    </a:lnTo>
                    <a:lnTo>
                      <a:pt x="1304" y="582"/>
                    </a:lnTo>
                    <a:lnTo>
                      <a:pt x="1306" y="574"/>
                    </a:lnTo>
                    <a:lnTo>
                      <a:pt x="1308" y="568"/>
                    </a:lnTo>
                    <a:lnTo>
                      <a:pt x="1310" y="560"/>
                    </a:lnTo>
                    <a:lnTo>
                      <a:pt x="1312" y="554"/>
                    </a:lnTo>
                    <a:lnTo>
                      <a:pt x="1314" y="548"/>
                    </a:lnTo>
                    <a:lnTo>
                      <a:pt x="1316" y="542"/>
                    </a:lnTo>
                    <a:lnTo>
                      <a:pt x="1318" y="538"/>
                    </a:lnTo>
                    <a:lnTo>
                      <a:pt x="1320" y="534"/>
                    </a:lnTo>
                    <a:lnTo>
                      <a:pt x="1322" y="530"/>
                    </a:lnTo>
                    <a:lnTo>
                      <a:pt x="1324" y="526"/>
                    </a:lnTo>
                    <a:lnTo>
                      <a:pt x="1326" y="524"/>
                    </a:lnTo>
                    <a:lnTo>
                      <a:pt x="1326" y="522"/>
                    </a:lnTo>
                    <a:lnTo>
                      <a:pt x="1328" y="522"/>
                    </a:lnTo>
                    <a:lnTo>
                      <a:pt x="1330" y="522"/>
                    </a:lnTo>
                    <a:lnTo>
                      <a:pt x="1332" y="524"/>
                    </a:lnTo>
                    <a:lnTo>
                      <a:pt x="1334" y="524"/>
                    </a:lnTo>
                    <a:lnTo>
                      <a:pt x="1336" y="528"/>
                    </a:lnTo>
                    <a:lnTo>
                      <a:pt x="1338" y="530"/>
                    </a:lnTo>
                    <a:lnTo>
                      <a:pt x="1340" y="534"/>
                    </a:lnTo>
                    <a:lnTo>
                      <a:pt x="1342" y="538"/>
                    </a:lnTo>
                    <a:lnTo>
                      <a:pt x="1344" y="544"/>
                    </a:lnTo>
                    <a:lnTo>
                      <a:pt x="1346" y="550"/>
                    </a:lnTo>
                    <a:lnTo>
                      <a:pt x="1346" y="558"/>
                    </a:lnTo>
                    <a:lnTo>
                      <a:pt x="1348" y="564"/>
                    </a:lnTo>
                    <a:lnTo>
                      <a:pt x="1350" y="572"/>
                    </a:lnTo>
                    <a:lnTo>
                      <a:pt x="1352" y="580"/>
                    </a:lnTo>
                    <a:lnTo>
                      <a:pt x="1354" y="590"/>
                    </a:lnTo>
                    <a:lnTo>
                      <a:pt x="1356" y="598"/>
                    </a:lnTo>
                    <a:lnTo>
                      <a:pt x="1358" y="608"/>
                    </a:lnTo>
                    <a:lnTo>
                      <a:pt x="1358" y="618"/>
                    </a:lnTo>
                    <a:lnTo>
                      <a:pt x="1360" y="628"/>
                    </a:lnTo>
                    <a:lnTo>
                      <a:pt x="1362" y="636"/>
                    </a:lnTo>
                    <a:lnTo>
                      <a:pt x="1364" y="646"/>
                    </a:lnTo>
                    <a:lnTo>
                      <a:pt x="1366" y="656"/>
                    </a:lnTo>
                    <a:lnTo>
                      <a:pt x="1368" y="666"/>
                    </a:lnTo>
                    <a:lnTo>
                      <a:pt x="1368" y="674"/>
                    </a:lnTo>
                    <a:lnTo>
                      <a:pt x="1370" y="684"/>
                    </a:lnTo>
                    <a:lnTo>
                      <a:pt x="1372" y="692"/>
                    </a:lnTo>
                    <a:lnTo>
                      <a:pt x="1374" y="700"/>
                    </a:lnTo>
                    <a:lnTo>
                      <a:pt x="1376" y="706"/>
                    </a:lnTo>
                    <a:lnTo>
                      <a:pt x="1378" y="714"/>
                    </a:lnTo>
                    <a:lnTo>
                      <a:pt x="1378" y="720"/>
                    </a:lnTo>
                    <a:lnTo>
                      <a:pt x="1380" y="724"/>
                    </a:lnTo>
                    <a:lnTo>
                      <a:pt x="1382" y="730"/>
                    </a:lnTo>
                    <a:lnTo>
                      <a:pt x="1384" y="732"/>
                    </a:lnTo>
                    <a:lnTo>
                      <a:pt x="1384" y="736"/>
                    </a:lnTo>
                    <a:lnTo>
                      <a:pt x="1386" y="736"/>
                    </a:lnTo>
                    <a:lnTo>
                      <a:pt x="1388" y="738"/>
                    </a:lnTo>
                    <a:lnTo>
                      <a:pt x="1390" y="738"/>
                    </a:lnTo>
                    <a:lnTo>
                      <a:pt x="1392" y="736"/>
                    </a:lnTo>
                    <a:lnTo>
                      <a:pt x="1392" y="734"/>
                    </a:lnTo>
                    <a:lnTo>
                      <a:pt x="1394" y="730"/>
                    </a:lnTo>
                    <a:lnTo>
                      <a:pt x="1396" y="726"/>
                    </a:lnTo>
                    <a:lnTo>
                      <a:pt x="1398" y="722"/>
                    </a:lnTo>
                    <a:lnTo>
                      <a:pt x="1398" y="716"/>
                    </a:lnTo>
                    <a:lnTo>
                      <a:pt x="1400" y="708"/>
                    </a:lnTo>
                    <a:lnTo>
                      <a:pt x="1402" y="702"/>
                    </a:lnTo>
                    <a:lnTo>
                      <a:pt x="1404" y="692"/>
                    </a:lnTo>
                    <a:lnTo>
                      <a:pt x="1404" y="684"/>
                    </a:lnTo>
                    <a:lnTo>
                      <a:pt x="1406" y="674"/>
                    </a:lnTo>
                    <a:lnTo>
                      <a:pt x="1408" y="664"/>
                    </a:lnTo>
                    <a:lnTo>
                      <a:pt x="1408" y="652"/>
                    </a:lnTo>
                    <a:lnTo>
                      <a:pt x="1410" y="642"/>
                    </a:lnTo>
                    <a:lnTo>
                      <a:pt x="1412" y="630"/>
                    </a:lnTo>
                    <a:lnTo>
                      <a:pt x="1414" y="618"/>
                    </a:lnTo>
                    <a:lnTo>
                      <a:pt x="1414" y="606"/>
                    </a:lnTo>
                    <a:lnTo>
                      <a:pt x="1416" y="594"/>
                    </a:lnTo>
                    <a:lnTo>
                      <a:pt x="1418" y="582"/>
                    </a:lnTo>
                    <a:lnTo>
                      <a:pt x="1418" y="570"/>
                    </a:lnTo>
                    <a:lnTo>
                      <a:pt x="1420" y="558"/>
                    </a:lnTo>
                    <a:lnTo>
                      <a:pt x="1422" y="546"/>
                    </a:lnTo>
                    <a:lnTo>
                      <a:pt x="1424" y="534"/>
                    </a:lnTo>
                    <a:lnTo>
                      <a:pt x="1424" y="524"/>
                    </a:lnTo>
                    <a:lnTo>
                      <a:pt x="1426" y="514"/>
                    </a:lnTo>
                    <a:lnTo>
                      <a:pt x="1428" y="506"/>
                    </a:lnTo>
                    <a:lnTo>
                      <a:pt x="1428" y="496"/>
                    </a:lnTo>
                    <a:lnTo>
                      <a:pt x="1430" y="488"/>
                    </a:lnTo>
                    <a:lnTo>
                      <a:pt x="1432" y="482"/>
                    </a:lnTo>
                    <a:lnTo>
                      <a:pt x="1432" y="476"/>
                    </a:lnTo>
                    <a:lnTo>
                      <a:pt x="1434" y="472"/>
                    </a:lnTo>
                    <a:lnTo>
                      <a:pt x="1436" y="468"/>
                    </a:lnTo>
                    <a:lnTo>
                      <a:pt x="1436" y="464"/>
                    </a:lnTo>
                    <a:lnTo>
                      <a:pt x="1438" y="462"/>
                    </a:lnTo>
                    <a:lnTo>
                      <a:pt x="1438" y="462"/>
                    </a:lnTo>
                    <a:lnTo>
                      <a:pt x="1440" y="464"/>
                    </a:lnTo>
                    <a:lnTo>
                      <a:pt x="1442" y="466"/>
                    </a:lnTo>
                    <a:lnTo>
                      <a:pt x="1442" y="468"/>
                    </a:lnTo>
                    <a:lnTo>
                      <a:pt x="1444" y="472"/>
                    </a:lnTo>
                    <a:lnTo>
                      <a:pt x="1446" y="478"/>
                    </a:lnTo>
                    <a:lnTo>
                      <a:pt x="1446" y="484"/>
                    </a:lnTo>
                    <a:lnTo>
                      <a:pt x="1448" y="492"/>
                    </a:lnTo>
                    <a:lnTo>
                      <a:pt x="1448" y="500"/>
                    </a:lnTo>
                    <a:lnTo>
                      <a:pt x="1450" y="510"/>
                    </a:lnTo>
                    <a:lnTo>
                      <a:pt x="1452" y="520"/>
                    </a:lnTo>
                    <a:lnTo>
                      <a:pt x="1452" y="530"/>
                    </a:lnTo>
                    <a:lnTo>
                      <a:pt x="1454" y="542"/>
                    </a:lnTo>
                    <a:lnTo>
                      <a:pt x="1454" y="554"/>
                    </a:lnTo>
                    <a:lnTo>
                      <a:pt x="1456" y="568"/>
                    </a:lnTo>
                    <a:lnTo>
                      <a:pt x="1458" y="580"/>
                    </a:lnTo>
                    <a:lnTo>
                      <a:pt x="1458" y="594"/>
                    </a:lnTo>
                    <a:lnTo>
                      <a:pt x="1460" y="608"/>
                    </a:lnTo>
                    <a:lnTo>
                      <a:pt x="1460" y="622"/>
                    </a:lnTo>
                    <a:lnTo>
                      <a:pt x="1462" y="638"/>
                    </a:lnTo>
                    <a:lnTo>
                      <a:pt x="1462" y="652"/>
                    </a:lnTo>
                    <a:lnTo>
                      <a:pt x="1464" y="666"/>
                    </a:lnTo>
                    <a:lnTo>
                      <a:pt x="1466" y="678"/>
                    </a:lnTo>
                    <a:lnTo>
                      <a:pt x="1466" y="692"/>
                    </a:lnTo>
                    <a:lnTo>
                      <a:pt x="1468" y="704"/>
                    </a:lnTo>
                    <a:lnTo>
                      <a:pt x="1468" y="716"/>
                    </a:lnTo>
                    <a:lnTo>
                      <a:pt x="1470" y="728"/>
                    </a:lnTo>
                    <a:lnTo>
                      <a:pt x="1470" y="738"/>
                    </a:lnTo>
                    <a:lnTo>
                      <a:pt x="1472" y="748"/>
                    </a:lnTo>
                    <a:lnTo>
                      <a:pt x="1472" y="758"/>
                    </a:lnTo>
                    <a:lnTo>
                      <a:pt x="1474" y="764"/>
                    </a:lnTo>
                    <a:lnTo>
                      <a:pt x="1474" y="772"/>
                    </a:lnTo>
                    <a:lnTo>
                      <a:pt x="1476" y="776"/>
                    </a:lnTo>
                    <a:lnTo>
                      <a:pt x="1478" y="782"/>
                    </a:lnTo>
                    <a:lnTo>
                      <a:pt x="1478" y="784"/>
                    </a:lnTo>
                    <a:lnTo>
                      <a:pt x="1480" y="786"/>
                    </a:lnTo>
                    <a:lnTo>
                      <a:pt x="1480" y="786"/>
                    </a:lnTo>
                    <a:lnTo>
                      <a:pt x="1482" y="784"/>
                    </a:lnTo>
                    <a:lnTo>
                      <a:pt x="1482" y="782"/>
                    </a:lnTo>
                    <a:lnTo>
                      <a:pt x="1484" y="778"/>
                    </a:lnTo>
                    <a:lnTo>
                      <a:pt x="1484" y="774"/>
                    </a:lnTo>
                    <a:lnTo>
                      <a:pt x="1486" y="766"/>
                    </a:lnTo>
                    <a:lnTo>
                      <a:pt x="1486" y="760"/>
                    </a:lnTo>
                    <a:lnTo>
                      <a:pt x="1488" y="750"/>
                    </a:lnTo>
                    <a:lnTo>
                      <a:pt x="1488" y="740"/>
                    </a:lnTo>
                    <a:lnTo>
                      <a:pt x="1490" y="728"/>
                    </a:lnTo>
                    <a:lnTo>
                      <a:pt x="1490" y="716"/>
                    </a:lnTo>
                    <a:lnTo>
                      <a:pt x="1492" y="702"/>
                    </a:lnTo>
                    <a:lnTo>
                      <a:pt x="1492" y="688"/>
                    </a:lnTo>
                    <a:lnTo>
                      <a:pt x="1492" y="674"/>
                    </a:lnTo>
                    <a:lnTo>
                      <a:pt x="1494" y="658"/>
                    </a:lnTo>
                    <a:lnTo>
                      <a:pt x="1494" y="642"/>
                    </a:lnTo>
                    <a:lnTo>
                      <a:pt x="1496" y="624"/>
                    </a:lnTo>
                    <a:lnTo>
                      <a:pt x="1496" y="606"/>
                    </a:lnTo>
                    <a:lnTo>
                      <a:pt x="1498" y="590"/>
                    </a:lnTo>
                    <a:lnTo>
                      <a:pt x="1498" y="572"/>
                    </a:lnTo>
                    <a:lnTo>
                      <a:pt x="1500" y="554"/>
                    </a:lnTo>
                    <a:lnTo>
                      <a:pt x="1500" y="536"/>
                    </a:lnTo>
                    <a:lnTo>
                      <a:pt x="1502" y="518"/>
                    </a:lnTo>
                    <a:lnTo>
                      <a:pt x="1502" y="502"/>
                    </a:lnTo>
                    <a:lnTo>
                      <a:pt x="1502" y="484"/>
                    </a:lnTo>
                    <a:lnTo>
                      <a:pt x="1504" y="468"/>
                    </a:lnTo>
                    <a:lnTo>
                      <a:pt x="1504" y="452"/>
                    </a:lnTo>
                    <a:lnTo>
                      <a:pt x="1506" y="438"/>
                    </a:lnTo>
                    <a:lnTo>
                      <a:pt x="1506" y="424"/>
                    </a:lnTo>
                    <a:lnTo>
                      <a:pt x="1506" y="410"/>
                    </a:lnTo>
                    <a:lnTo>
                      <a:pt x="1508" y="398"/>
                    </a:lnTo>
                    <a:lnTo>
                      <a:pt x="1508" y="388"/>
                    </a:lnTo>
                    <a:lnTo>
                      <a:pt x="1510" y="378"/>
                    </a:lnTo>
                    <a:lnTo>
                      <a:pt x="1510" y="370"/>
                    </a:lnTo>
                    <a:lnTo>
                      <a:pt x="1512" y="362"/>
                    </a:lnTo>
                    <a:lnTo>
                      <a:pt x="1512" y="356"/>
                    </a:lnTo>
                    <a:lnTo>
                      <a:pt x="1512" y="352"/>
                    </a:lnTo>
                    <a:lnTo>
                      <a:pt x="1514" y="350"/>
                    </a:lnTo>
                    <a:lnTo>
                      <a:pt x="1514" y="348"/>
                    </a:lnTo>
                    <a:lnTo>
                      <a:pt x="1514" y="348"/>
                    </a:lnTo>
                    <a:lnTo>
                      <a:pt x="1516" y="350"/>
                    </a:lnTo>
                    <a:lnTo>
                      <a:pt x="1516" y="352"/>
                    </a:lnTo>
                    <a:lnTo>
                      <a:pt x="1518" y="358"/>
                    </a:lnTo>
                    <a:lnTo>
                      <a:pt x="1518" y="364"/>
                    </a:lnTo>
                    <a:lnTo>
                      <a:pt x="1518" y="370"/>
                    </a:lnTo>
                    <a:lnTo>
                      <a:pt x="1520" y="380"/>
                    </a:lnTo>
                    <a:lnTo>
                      <a:pt x="1520" y="390"/>
                    </a:lnTo>
                    <a:lnTo>
                      <a:pt x="1520" y="402"/>
                    </a:lnTo>
                    <a:lnTo>
                      <a:pt x="1522" y="414"/>
                    </a:lnTo>
                    <a:lnTo>
                      <a:pt x="1522" y="428"/>
                    </a:lnTo>
                    <a:lnTo>
                      <a:pt x="1522" y="442"/>
                    </a:lnTo>
                    <a:lnTo>
                      <a:pt x="1524" y="458"/>
                    </a:lnTo>
                    <a:lnTo>
                      <a:pt x="1524" y="476"/>
                    </a:lnTo>
                    <a:lnTo>
                      <a:pt x="1524" y="494"/>
                    </a:lnTo>
                    <a:lnTo>
                      <a:pt x="1526" y="512"/>
                    </a:lnTo>
                    <a:lnTo>
                      <a:pt x="1526" y="530"/>
                    </a:lnTo>
                    <a:lnTo>
                      <a:pt x="1526" y="550"/>
                    </a:lnTo>
                    <a:lnTo>
                      <a:pt x="1528" y="570"/>
                    </a:lnTo>
                    <a:lnTo>
                      <a:pt x="1528" y="590"/>
                    </a:lnTo>
                    <a:lnTo>
                      <a:pt x="1528" y="610"/>
                    </a:lnTo>
                    <a:lnTo>
                      <a:pt x="1530" y="630"/>
                    </a:lnTo>
                    <a:lnTo>
                      <a:pt x="1530" y="650"/>
                    </a:lnTo>
                    <a:lnTo>
                      <a:pt x="1530" y="670"/>
                    </a:lnTo>
                    <a:lnTo>
                      <a:pt x="1532" y="688"/>
                    </a:lnTo>
                    <a:lnTo>
                      <a:pt x="1532" y="708"/>
                    </a:lnTo>
                    <a:lnTo>
                      <a:pt x="1532" y="726"/>
                    </a:lnTo>
                    <a:lnTo>
                      <a:pt x="1534" y="744"/>
                    </a:lnTo>
                    <a:lnTo>
                      <a:pt x="1534" y="762"/>
                    </a:lnTo>
                    <a:lnTo>
                      <a:pt x="1534" y="778"/>
                    </a:lnTo>
                    <a:lnTo>
                      <a:pt x="1536" y="792"/>
                    </a:lnTo>
                    <a:lnTo>
                      <a:pt x="1536" y="806"/>
                    </a:lnTo>
                    <a:lnTo>
                      <a:pt x="1536" y="820"/>
                    </a:lnTo>
                    <a:lnTo>
                      <a:pt x="1536" y="832"/>
                    </a:lnTo>
                    <a:lnTo>
                      <a:pt x="1538" y="842"/>
                    </a:lnTo>
                    <a:lnTo>
                      <a:pt x="1538" y="852"/>
                    </a:lnTo>
                    <a:lnTo>
                      <a:pt x="1538" y="860"/>
                    </a:lnTo>
                    <a:lnTo>
                      <a:pt x="1538" y="866"/>
                    </a:lnTo>
                    <a:lnTo>
                      <a:pt x="1540" y="870"/>
                    </a:lnTo>
                    <a:lnTo>
                      <a:pt x="1540" y="874"/>
                    </a:lnTo>
                    <a:lnTo>
                      <a:pt x="1540" y="876"/>
                    </a:lnTo>
                    <a:lnTo>
                      <a:pt x="1540" y="876"/>
                    </a:lnTo>
                    <a:lnTo>
                      <a:pt x="1542" y="876"/>
                    </a:lnTo>
                    <a:lnTo>
                      <a:pt x="1542" y="872"/>
                    </a:lnTo>
                    <a:lnTo>
                      <a:pt x="1542" y="868"/>
                    </a:lnTo>
                    <a:lnTo>
                      <a:pt x="1544" y="862"/>
                    </a:lnTo>
                    <a:lnTo>
                      <a:pt x="1544" y="854"/>
                    </a:lnTo>
                    <a:lnTo>
                      <a:pt x="1544" y="846"/>
                    </a:lnTo>
                    <a:lnTo>
                      <a:pt x="1544" y="836"/>
                    </a:lnTo>
                    <a:lnTo>
                      <a:pt x="1546" y="824"/>
                    </a:lnTo>
                    <a:lnTo>
                      <a:pt x="1546" y="810"/>
                    </a:lnTo>
                    <a:lnTo>
                      <a:pt x="1546" y="796"/>
                    </a:lnTo>
                    <a:lnTo>
                      <a:pt x="1546" y="780"/>
                    </a:lnTo>
                    <a:lnTo>
                      <a:pt x="1546" y="762"/>
                    </a:lnTo>
                    <a:lnTo>
                      <a:pt x="1548" y="744"/>
                    </a:lnTo>
                    <a:lnTo>
                      <a:pt x="1548" y="724"/>
                    </a:lnTo>
                    <a:lnTo>
                      <a:pt x="1548" y="704"/>
                    </a:lnTo>
                    <a:lnTo>
                      <a:pt x="1548" y="682"/>
                    </a:lnTo>
                    <a:lnTo>
                      <a:pt x="1550" y="660"/>
                    </a:lnTo>
                    <a:lnTo>
                      <a:pt x="1550" y="638"/>
                    </a:lnTo>
                    <a:lnTo>
                      <a:pt x="1550" y="614"/>
                    </a:lnTo>
                    <a:lnTo>
                      <a:pt x="1550" y="590"/>
                    </a:lnTo>
                    <a:lnTo>
                      <a:pt x="1550" y="564"/>
                    </a:lnTo>
                    <a:lnTo>
                      <a:pt x="1552" y="540"/>
                    </a:lnTo>
                    <a:lnTo>
                      <a:pt x="1552" y="514"/>
                    </a:lnTo>
                    <a:lnTo>
                      <a:pt x="1552" y="488"/>
                    </a:lnTo>
                    <a:lnTo>
                      <a:pt x="1552" y="462"/>
                    </a:lnTo>
                    <a:lnTo>
                      <a:pt x="1552" y="436"/>
                    </a:lnTo>
                    <a:lnTo>
                      <a:pt x="1554" y="410"/>
                    </a:lnTo>
                    <a:lnTo>
                      <a:pt x="1554" y="386"/>
                    </a:lnTo>
                    <a:lnTo>
                      <a:pt x="1554" y="360"/>
                    </a:lnTo>
                    <a:lnTo>
                      <a:pt x="1554" y="336"/>
                    </a:lnTo>
                    <a:lnTo>
                      <a:pt x="1554" y="310"/>
                    </a:lnTo>
                    <a:lnTo>
                      <a:pt x="1556" y="286"/>
                    </a:lnTo>
                    <a:lnTo>
                      <a:pt x="1556" y="264"/>
                    </a:lnTo>
                    <a:lnTo>
                      <a:pt x="1556" y="240"/>
                    </a:lnTo>
                    <a:lnTo>
                      <a:pt x="1556" y="218"/>
                    </a:lnTo>
                    <a:lnTo>
                      <a:pt x="1556" y="198"/>
                    </a:lnTo>
                    <a:lnTo>
                      <a:pt x="1556" y="176"/>
                    </a:lnTo>
                    <a:lnTo>
                      <a:pt x="1558" y="158"/>
                    </a:lnTo>
                    <a:lnTo>
                      <a:pt x="1558" y="140"/>
                    </a:lnTo>
                    <a:lnTo>
                      <a:pt x="1558" y="122"/>
                    </a:lnTo>
                    <a:lnTo>
                      <a:pt x="1558" y="106"/>
                    </a:lnTo>
                    <a:lnTo>
                      <a:pt x="1558" y="90"/>
                    </a:lnTo>
                    <a:lnTo>
                      <a:pt x="1558" y="76"/>
                    </a:lnTo>
                    <a:lnTo>
                      <a:pt x="1560" y="64"/>
                    </a:lnTo>
                    <a:lnTo>
                      <a:pt x="1560" y="52"/>
                    </a:lnTo>
                    <a:lnTo>
                      <a:pt x="1560" y="42"/>
                    </a:lnTo>
                    <a:lnTo>
                      <a:pt x="1560" y="32"/>
                    </a:lnTo>
                    <a:lnTo>
                      <a:pt x="1560" y="24"/>
                    </a:lnTo>
                    <a:lnTo>
                      <a:pt x="1560" y="16"/>
                    </a:lnTo>
                    <a:lnTo>
                      <a:pt x="1562" y="12"/>
                    </a:lnTo>
                    <a:lnTo>
                      <a:pt x="1562" y="6"/>
                    </a:lnTo>
                    <a:lnTo>
                      <a:pt x="1562" y="4"/>
                    </a:lnTo>
                    <a:lnTo>
                      <a:pt x="1562" y="2"/>
                    </a:lnTo>
                    <a:lnTo>
                      <a:pt x="1562" y="0"/>
                    </a:lnTo>
                    <a:lnTo>
                      <a:pt x="1562" y="0"/>
                    </a:lnTo>
                    <a:lnTo>
                      <a:pt x="1562" y="2"/>
                    </a:lnTo>
                    <a:lnTo>
                      <a:pt x="1564" y="4"/>
                    </a:lnTo>
                    <a:lnTo>
                      <a:pt x="1564" y="8"/>
                    </a:lnTo>
                    <a:lnTo>
                      <a:pt x="1564" y="12"/>
                    </a:lnTo>
                    <a:lnTo>
                      <a:pt x="1564" y="18"/>
                    </a:lnTo>
                    <a:lnTo>
                      <a:pt x="1564" y="24"/>
                    </a:lnTo>
                    <a:lnTo>
                      <a:pt x="1564" y="32"/>
                    </a:lnTo>
                    <a:lnTo>
                      <a:pt x="1564" y="40"/>
                    </a:lnTo>
                    <a:lnTo>
                      <a:pt x="1566" y="50"/>
                    </a:lnTo>
                    <a:lnTo>
                      <a:pt x="1566" y="60"/>
                    </a:lnTo>
                    <a:lnTo>
                      <a:pt x="1566" y="70"/>
                    </a:lnTo>
                    <a:lnTo>
                      <a:pt x="1566" y="82"/>
                    </a:lnTo>
                    <a:lnTo>
                      <a:pt x="1566" y="94"/>
                    </a:lnTo>
                    <a:lnTo>
                      <a:pt x="1566" y="108"/>
                    </a:lnTo>
                    <a:lnTo>
                      <a:pt x="1566" y="122"/>
                    </a:lnTo>
                    <a:lnTo>
                      <a:pt x="1566" y="136"/>
                    </a:lnTo>
                    <a:lnTo>
                      <a:pt x="1566" y="152"/>
                    </a:lnTo>
                    <a:lnTo>
                      <a:pt x="1568" y="166"/>
                    </a:lnTo>
                    <a:lnTo>
                      <a:pt x="1568" y="182"/>
                    </a:lnTo>
                    <a:lnTo>
                      <a:pt x="1568" y="200"/>
                    </a:lnTo>
                    <a:lnTo>
                      <a:pt x="1568" y="216"/>
                    </a:lnTo>
                    <a:lnTo>
                      <a:pt x="1568" y="234"/>
                    </a:lnTo>
                    <a:lnTo>
                      <a:pt x="1568" y="252"/>
                    </a:lnTo>
                    <a:lnTo>
                      <a:pt x="1568" y="270"/>
                    </a:lnTo>
                    <a:lnTo>
                      <a:pt x="1568" y="288"/>
                    </a:lnTo>
                    <a:lnTo>
                      <a:pt x="1568" y="306"/>
                    </a:lnTo>
                    <a:lnTo>
                      <a:pt x="1568" y="324"/>
                    </a:lnTo>
                    <a:lnTo>
                      <a:pt x="1570" y="344"/>
                    </a:lnTo>
                    <a:lnTo>
                      <a:pt x="1570" y="362"/>
                    </a:lnTo>
                    <a:lnTo>
                      <a:pt x="1570" y="382"/>
                    </a:lnTo>
                    <a:lnTo>
                      <a:pt x="1570" y="402"/>
                    </a:lnTo>
                    <a:lnTo>
                      <a:pt x="1570" y="420"/>
                    </a:lnTo>
                    <a:lnTo>
                      <a:pt x="1570" y="440"/>
                    </a:lnTo>
                    <a:lnTo>
                      <a:pt x="1570" y="460"/>
                    </a:lnTo>
                    <a:lnTo>
                      <a:pt x="1570" y="478"/>
                    </a:lnTo>
                    <a:lnTo>
                      <a:pt x="1570" y="498"/>
                    </a:lnTo>
                    <a:lnTo>
                      <a:pt x="1570" y="516"/>
                    </a:lnTo>
                    <a:lnTo>
                      <a:pt x="1570" y="536"/>
                    </a:lnTo>
                    <a:lnTo>
                      <a:pt x="1570" y="554"/>
                    </a:lnTo>
                    <a:lnTo>
                      <a:pt x="1572" y="572"/>
                    </a:lnTo>
                    <a:lnTo>
                      <a:pt x="1572" y="590"/>
                    </a:lnTo>
                    <a:lnTo>
                      <a:pt x="1572" y="610"/>
                    </a:lnTo>
                    <a:lnTo>
                      <a:pt x="1572" y="626"/>
                    </a:lnTo>
                    <a:lnTo>
                      <a:pt x="1572" y="644"/>
                    </a:lnTo>
                    <a:lnTo>
                      <a:pt x="1572" y="662"/>
                    </a:lnTo>
                    <a:lnTo>
                      <a:pt x="1572" y="678"/>
                    </a:lnTo>
                    <a:lnTo>
                      <a:pt x="1572" y="696"/>
                    </a:lnTo>
                    <a:lnTo>
                      <a:pt x="1572" y="712"/>
                    </a:lnTo>
                    <a:lnTo>
                      <a:pt x="1572" y="728"/>
                    </a:lnTo>
                    <a:lnTo>
                      <a:pt x="1572" y="742"/>
                    </a:lnTo>
                    <a:lnTo>
                      <a:pt x="1572" y="758"/>
                    </a:lnTo>
                    <a:lnTo>
                      <a:pt x="1572" y="774"/>
                    </a:lnTo>
                    <a:lnTo>
                      <a:pt x="1574" y="788"/>
                    </a:lnTo>
                    <a:lnTo>
                      <a:pt x="1574" y="802"/>
                    </a:lnTo>
                    <a:lnTo>
                      <a:pt x="1574" y="814"/>
                    </a:lnTo>
                    <a:lnTo>
                      <a:pt x="1574" y="828"/>
                    </a:lnTo>
                    <a:lnTo>
                      <a:pt x="1574" y="840"/>
                    </a:lnTo>
                    <a:lnTo>
                      <a:pt x="1574" y="852"/>
                    </a:lnTo>
                    <a:lnTo>
                      <a:pt x="1574" y="864"/>
                    </a:lnTo>
                    <a:lnTo>
                      <a:pt x="1574" y="876"/>
                    </a:lnTo>
                    <a:lnTo>
                      <a:pt x="1574" y="886"/>
                    </a:lnTo>
                    <a:lnTo>
                      <a:pt x="1574" y="898"/>
                    </a:lnTo>
                    <a:lnTo>
                      <a:pt x="1574" y="908"/>
                    </a:lnTo>
                    <a:lnTo>
                      <a:pt x="1574" y="916"/>
                    </a:lnTo>
                    <a:lnTo>
                      <a:pt x="1574" y="926"/>
                    </a:lnTo>
                    <a:lnTo>
                      <a:pt x="1574" y="934"/>
                    </a:lnTo>
                    <a:lnTo>
                      <a:pt x="1574" y="942"/>
                    </a:lnTo>
                    <a:lnTo>
                      <a:pt x="1574" y="950"/>
                    </a:lnTo>
                    <a:lnTo>
                      <a:pt x="1574" y="958"/>
                    </a:lnTo>
                    <a:lnTo>
                      <a:pt x="1576" y="966"/>
                    </a:lnTo>
                    <a:lnTo>
                      <a:pt x="1576" y="972"/>
                    </a:lnTo>
                    <a:lnTo>
                      <a:pt x="1576" y="978"/>
                    </a:lnTo>
                    <a:lnTo>
                      <a:pt x="1576" y="984"/>
                    </a:lnTo>
                    <a:lnTo>
                      <a:pt x="1576" y="988"/>
                    </a:lnTo>
                    <a:lnTo>
                      <a:pt x="1576" y="994"/>
                    </a:lnTo>
                    <a:lnTo>
                      <a:pt x="1576" y="998"/>
                    </a:lnTo>
                    <a:lnTo>
                      <a:pt x="1576" y="1002"/>
                    </a:lnTo>
                    <a:lnTo>
                      <a:pt x="1576" y="1006"/>
                    </a:lnTo>
                    <a:lnTo>
                      <a:pt x="1576" y="1010"/>
                    </a:lnTo>
                    <a:lnTo>
                      <a:pt x="1576" y="1012"/>
                    </a:lnTo>
                    <a:lnTo>
                      <a:pt x="1576" y="1016"/>
                    </a:lnTo>
                    <a:lnTo>
                      <a:pt x="1576" y="1018"/>
                    </a:lnTo>
                    <a:lnTo>
                      <a:pt x="1576" y="1020"/>
                    </a:lnTo>
                    <a:lnTo>
                      <a:pt x="1576" y="10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5" name="Freeform 121"/>
              <p:cNvSpPr>
                <a:spLocks/>
              </p:cNvSpPr>
              <p:nvPr/>
            </p:nvSpPr>
            <p:spPr bwMode="auto">
              <a:xfrm>
                <a:off x="2872" y="1642"/>
                <a:ext cx="10" cy="390"/>
              </a:xfrm>
              <a:custGeom>
                <a:avLst/>
                <a:gdLst>
                  <a:gd name="T0" fmla="*/ 0 w 10"/>
                  <a:gd name="T1" fmla="*/ 390 h 390"/>
                  <a:gd name="T2" fmla="*/ 2 w 10"/>
                  <a:gd name="T3" fmla="*/ 390 h 390"/>
                  <a:gd name="T4" fmla="*/ 2 w 10"/>
                  <a:gd name="T5" fmla="*/ 386 h 390"/>
                  <a:gd name="T6" fmla="*/ 2 w 10"/>
                  <a:gd name="T7" fmla="*/ 380 h 390"/>
                  <a:gd name="T8" fmla="*/ 2 w 10"/>
                  <a:gd name="T9" fmla="*/ 372 h 390"/>
                  <a:gd name="T10" fmla="*/ 2 w 10"/>
                  <a:gd name="T11" fmla="*/ 360 h 390"/>
                  <a:gd name="T12" fmla="*/ 2 w 10"/>
                  <a:gd name="T13" fmla="*/ 346 h 390"/>
                  <a:gd name="T14" fmla="*/ 4 w 10"/>
                  <a:gd name="T15" fmla="*/ 332 h 390"/>
                  <a:gd name="T16" fmla="*/ 4 w 10"/>
                  <a:gd name="T17" fmla="*/ 316 h 390"/>
                  <a:gd name="T18" fmla="*/ 4 w 10"/>
                  <a:gd name="T19" fmla="*/ 300 h 390"/>
                  <a:gd name="T20" fmla="*/ 4 w 10"/>
                  <a:gd name="T21" fmla="*/ 282 h 390"/>
                  <a:gd name="T22" fmla="*/ 4 w 10"/>
                  <a:gd name="T23" fmla="*/ 266 h 390"/>
                  <a:gd name="T24" fmla="*/ 4 w 10"/>
                  <a:gd name="T25" fmla="*/ 250 h 390"/>
                  <a:gd name="T26" fmla="*/ 4 w 10"/>
                  <a:gd name="T27" fmla="*/ 234 h 390"/>
                  <a:gd name="T28" fmla="*/ 4 w 10"/>
                  <a:gd name="T29" fmla="*/ 218 h 390"/>
                  <a:gd name="T30" fmla="*/ 6 w 10"/>
                  <a:gd name="T31" fmla="*/ 202 h 390"/>
                  <a:gd name="T32" fmla="*/ 6 w 10"/>
                  <a:gd name="T33" fmla="*/ 188 h 390"/>
                  <a:gd name="T34" fmla="*/ 6 w 10"/>
                  <a:gd name="T35" fmla="*/ 174 h 390"/>
                  <a:gd name="T36" fmla="*/ 6 w 10"/>
                  <a:gd name="T37" fmla="*/ 160 h 390"/>
                  <a:gd name="T38" fmla="*/ 6 w 10"/>
                  <a:gd name="T39" fmla="*/ 148 h 390"/>
                  <a:gd name="T40" fmla="*/ 6 w 10"/>
                  <a:gd name="T41" fmla="*/ 136 h 390"/>
                  <a:gd name="T42" fmla="*/ 6 w 10"/>
                  <a:gd name="T43" fmla="*/ 124 h 390"/>
                  <a:gd name="T44" fmla="*/ 6 w 10"/>
                  <a:gd name="T45" fmla="*/ 114 h 390"/>
                  <a:gd name="T46" fmla="*/ 6 w 10"/>
                  <a:gd name="T47" fmla="*/ 104 h 390"/>
                  <a:gd name="T48" fmla="*/ 6 w 10"/>
                  <a:gd name="T49" fmla="*/ 96 h 390"/>
                  <a:gd name="T50" fmla="*/ 6 w 10"/>
                  <a:gd name="T51" fmla="*/ 88 h 390"/>
                  <a:gd name="T52" fmla="*/ 6 w 10"/>
                  <a:gd name="T53" fmla="*/ 80 h 390"/>
                  <a:gd name="T54" fmla="*/ 8 w 10"/>
                  <a:gd name="T55" fmla="*/ 72 h 390"/>
                  <a:gd name="T56" fmla="*/ 8 w 10"/>
                  <a:gd name="T57" fmla="*/ 66 h 390"/>
                  <a:gd name="T58" fmla="*/ 8 w 10"/>
                  <a:gd name="T59" fmla="*/ 60 h 390"/>
                  <a:gd name="T60" fmla="*/ 8 w 10"/>
                  <a:gd name="T61" fmla="*/ 54 h 390"/>
                  <a:gd name="T62" fmla="*/ 8 w 10"/>
                  <a:gd name="T63" fmla="*/ 50 h 390"/>
                  <a:gd name="T64" fmla="*/ 8 w 10"/>
                  <a:gd name="T65" fmla="*/ 46 h 390"/>
                  <a:gd name="T66" fmla="*/ 8 w 10"/>
                  <a:gd name="T67" fmla="*/ 42 h 390"/>
                  <a:gd name="T68" fmla="*/ 8 w 10"/>
                  <a:gd name="T69" fmla="*/ 38 h 390"/>
                  <a:gd name="T70" fmla="*/ 8 w 10"/>
                  <a:gd name="T71" fmla="*/ 34 h 390"/>
                  <a:gd name="T72" fmla="*/ 8 w 10"/>
                  <a:gd name="T73" fmla="*/ 32 h 390"/>
                  <a:gd name="T74" fmla="*/ 8 w 10"/>
                  <a:gd name="T75" fmla="*/ 30 h 390"/>
                  <a:gd name="T76" fmla="*/ 8 w 10"/>
                  <a:gd name="T77" fmla="*/ 28 h 390"/>
                  <a:gd name="T78" fmla="*/ 8 w 10"/>
                  <a:gd name="T79" fmla="*/ 26 h 390"/>
                  <a:gd name="T80" fmla="*/ 8 w 10"/>
                  <a:gd name="T81" fmla="*/ 24 h 390"/>
                  <a:gd name="T82" fmla="*/ 8 w 10"/>
                  <a:gd name="T83" fmla="*/ 22 h 390"/>
                  <a:gd name="T84" fmla="*/ 8 w 10"/>
                  <a:gd name="T85" fmla="*/ 18 h 390"/>
                  <a:gd name="T86" fmla="*/ 8 w 10"/>
                  <a:gd name="T87" fmla="*/ 16 h 390"/>
                  <a:gd name="T88" fmla="*/ 8 w 10"/>
                  <a:gd name="T89" fmla="*/ 14 h 390"/>
                  <a:gd name="T90" fmla="*/ 8 w 10"/>
                  <a:gd name="T91" fmla="*/ 12 h 390"/>
                  <a:gd name="T92" fmla="*/ 8 w 10"/>
                  <a:gd name="T93" fmla="*/ 10 h 390"/>
                  <a:gd name="T94" fmla="*/ 8 w 10"/>
                  <a:gd name="T95" fmla="*/ 8 h 390"/>
                  <a:gd name="T96" fmla="*/ 10 w 10"/>
                  <a:gd name="T97" fmla="*/ 6 h 390"/>
                  <a:gd name="T98" fmla="*/ 10 w 10"/>
                  <a:gd name="T99" fmla="*/ 6 h 390"/>
                  <a:gd name="T100" fmla="*/ 10 w 10"/>
                  <a:gd name="T101" fmla="*/ 4 h 390"/>
                  <a:gd name="T102" fmla="*/ 10 w 10"/>
                  <a:gd name="T103" fmla="*/ 4 h 390"/>
                  <a:gd name="T104" fmla="*/ 10 w 10"/>
                  <a:gd name="T105" fmla="*/ 4 h 390"/>
                  <a:gd name="T106" fmla="*/ 10 w 10"/>
                  <a:gd name="T107" fmla="*/ 2 h 390"/>
                  <a:gd name="T108" fmla="*/ 10 w 10"/>
                  <a:gd name="T109" fmla="*/ 2 h 390"/>
                  <a:gd name="T110" fmla="*/ 10 w 10"/>
                  <a:gd name="T111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" h="390">
                    <a:moveTo>
                      <a:pt x="0" y="386"/>
                    </a:moveTo>
                    <a:lnTo>
                      <a:pt x="0" y="388"/>
                    </a:lnTo>
                    <a:lnTo>
                      <a:pt x="0" y="388"/>
                    </a:lnTo>
                    <a:lnTo>
                      <a:pt x="0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90"/>
                    </a:lnTo>
                    <a:lnTo>
                      <a:pt x="2" y="388"/>
                    </a:lnTo>
                    <a:lnTo>
                      <a:pt x="2" y="386"/>
                    </a:lnTo>
                    <a:lnTo>
                      <a:pt x="2" y="386"/>
                    </a:lnTo>
                    <a:lnTo>
                      <a:pt x="2" y="384"/>
                    </a:lnTo>
                    <a:lnTo>
                      <a:pt x="2" y="382"/>
                    </a:lnTo>
                    <a:lnTo>
                      <a:pt x="2" y="380"/>
                    </a:lnTo>
                    <a:lnTo>
                      <a:pt x="2" y="378"/>
                    </a:lnTo>
                    <a:lnTo>
                      <a:pt x="2" y="376"/>
                    </a:lnTo>
                    <a:lnTo>
                      <a:pt x="2" y="374"/>
                    </a:lnTo>
                    <a:lnTo>
                      <a:pt x="2" y="372"/>
                    </a:lnTo>
                    <a:lnTo>
                      <a:pt x="2" y="368"/>
                    </a:lnTo>
                    <a:lnTo>
                      <a:pt x="2" y="366"/>
                    </a:lnTo>
                    <a:lnTo>
                      <a:pt x="2" y="362"/>
                    </a:lnTo>
                    <a:lnTo>
                      <a:pt x="2" y="360"/>
                    </a:lnTo>
                    <a:lnTo>
                      <a:pt x="2" y="356"/>
                    </a:lnTo>
                    <a:lnTo>
                      <a:pt x="2" y="352"/>
                    </a:lnTo>
                    <a:lnTo>
                      <a:pt x="2" y="350"/>
                    </a:lnTo>
                    <a:lnTo>
                      <a:pt x="2" y="346"/>
                    </a:lnTo>
                    <a:lnTo>
                      <a:pt x="2" y="342"/>
                    </a:lnTo>
                    <a:lnTo>
                      <a:pt x="4" y="338"/>
                    </a:lnTo>
                    <a:lnTo>
                      <a:pt x="4" y="336"/>
                    </a:lnTo>
                    <a:lnTo>
                      <a:pt x="4" y="332"/>
                    </a:lnTo>
                    <a:lnTo>
                      <a:pt x="4" y="328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2"/>
                    </a:lnTo>
                    <a:lnTo>
                      <a:pt x="4" y="308"/>
                    </a:lnTo>
                    <a:lnTo>
                      <a:pt x="4" y="304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4" y="292"/>
                    </a:lnTo>
                    <a:lnTo>
                      <a:pt x="4" y="286"/>
                    </a:lnTo>
                    <a:lnTo>
                      <a:pt x="4" y="282"/>
                    </a:lnTo>
                    <a:lnTo>
                      <a:pt x="4" y="278"/>
                    </a:lnTo>
                    <a:lnTo>
                      <a:pt x="4" y="274"/>
                    </a:lnTo>
                    <a:lnTo>
                      <a:pt x="4" y="270"/>
                    </a:lnTo>
                    <a:lnTo>
                      <a:pt x="4" y="266"/>
                    </a:lnTo>
                    <a:lnTo>
                      <a:pt x="4" y="262"/>
                    </a:lnTo>
                    <a:lnTo>
                      <a:pt x="4" y="258"/>
                    </a:lnTo>
                    <a:lnTo>
                      <a:pt x="4" y="254"/>
                    </a:lnTo>
                    <a:lnTo>
                      <a:pt x="4" y="250"/>
                    </a:lnTo>
                    <a:lnTo>
                      <a:pt x="4" y="246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4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4" y="222"/>
                    </a:lnTo>
                    <a:lnTo>
                      <a:pt x="4" y="218"/>
                    </a:lnTo>
                    <a:lnTo>
                      <a:pt x="4" y="214"/>
                    </a:lnTo>
                    <a:lnTo>
                      <a:pt x="4" y="210"/>
                    </a:lnTo>
                    <a:lnTo>
                      <a:pt x="6" y="206"/>
                    </a:lnTo>
                    <a:lnTo>
                      <a:pt x="6" y="202"/>
                    </a:lnTo>
                    <a:lnTo>
                      <a:pt x="6" y="198"/>
                    </a:lnTo>
                    <a:lnTo>
                      <a:pt x="6" y="194"/>
                    </a:lnTo>
                    <a:lnTo>
                      <a:pt x="6" y="190"/>
                    </a:lnTo>
                    <a:lnTo>
                      <a:pt x="6" y="188"/>
                    </a:lnTo>
                    <a:lnTo>
                      <a:pt x="6" y="184"/>
                    </a:lnTo>
                    <a:lnTo>
                      <a:pt x="6" y="180"/>
                    </a:lnTo>
                    <a:lnTo>
                      <a:pt x="6" y="176"/>
                    </a:lnTo>
                    <a:lnTo>
                      <a:pt x="6" y="174"/>
                    </a:lnTo>
                    <a:lnTo>
                      <a:pt x="6" y="170"/>
                    </a:lnTo>
                    <a:lnTo>
                      <a:pt x="6" y="166"/>
                    </a:lnTo>
                    <a:lnTo>
                      <a:pt x="6" y="164"/>
                    </a:lnTo>
                    <a:lnTo>
                      <a:pt x="6" y="160"/>
                    </a:lnTo>
                    <a:lnTo>
                      <a:pt x="6" y="156"/>
                    </a:lnTo>
                    <a:lnTo>
                      <a:pt x="6" y="154"/>
                    </a:lnTo>
                    <a:lnTo>
                      <a:pt x="6" y="150"/>
                    </a:lnTo>
                    <a:lnTo>
                      <a:pt x="6" y="148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6" y="138"/>
                    </a:lnTo>
                    <a:lnTo>
                      <a:pt x="6" y="136"/>
                    </a:lnTo>
                    <a:lnTo>
                      <a:pt x="6" y="132"/>
                    </a:lnTo>
                    <a:lnTo>
                      <a:pt x="6" y="130"/>
                    </a:lnTo>
                    <a:lnTo>
                      <a:pt x="6" y="128"/>
                    </a:lnTo>
                    <a:lnTo>
                      <a:pt x="6" y="124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6" y="112"/>
                    </a:lnTo>
                    <a:lnTo>
                      <a:pt x="6" y="110"/>
                    </a:lnTo>
                    <a:lnTo>
                      <a:pt x="6" y="106"/>
                    </a:lnTo>
                    <a:lnTo>
                      <a:pt x="6" y="104"/>
                    </a:lnTo>
                    <a:lnTo>
                      <a:pt x="6" y="102"/>
                    </a:lnTo>
                    <a:lnTo>
                      <a:pt x="6" y="100"/>
                    </a:lnTo>
                    <a:lnTo>
                      <a:pt x="6" y="98"/>
                    </a:lnTo>
                    <a:lnTo>
                      <a:pt x="6" y="96"/>
                    </a:lnTo>
                    <a:lnTo>
                      <a:pt x="6" y="94"/>
                    </a:lnTo>
                    <a:lnTo>
                      <a:pt x="6" y="92"/>
                    </a:lnTo>
                    <a:lnTo>
                      <a:pt x="6" y="90"/>
                    </a:lnTo>
                    <a:lnTo>
                      <a:pt x="6" y="88"/>
                    </a:lnTo>
                    <a:lnTo>
                      <a:pt x="6" y="86"/>
                    </a:lnTo>
                    <a:lnTo>
                      <a:pt x="6" y="84"/>
                    </a:lnTo>
                    <a:lnTo>
                      <a:pt x="6" y="82"/>
                    </a:lnTo>
                    <a:lnTo>
                      <a:pt x="6" y="80"/>
                    </a:lnTo>
                    <a:lnTo>
                      <a:pt x="6" y="78"/>
                    </a:lnTo>
                    <a:lnTo>
                      <a:pt x="8" y="76"/>
                    </a:lnTo>
                    <a:lnTo>
                      <a:pt x="8" y="74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8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8" y="60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2"/>
                    </a:lnTo>
                    <a:lnTo>
                      <a:pt x="8" y="52"/>
                    </a:lnTo>
                    <a:lnTo>
                      <a:pt x="8" y="50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6" name="Line 122"/>
              <p:cNvSpPr>
                <a:spLocks noChangeShapeType="1"/>
              </p:cNvSpPr>
              <p:nvPr/>
            </p:nvSpPr>
            <p:spPr bwMode="auto">
              <a:xfrm>
                <a:off x="129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7" name="Line 123"/>
              <p:cNvSpPr>
                <a:spLocks noChangeShapeType="1"/>
              </p:cNvSpPr>
              <p:nvPr/>
            </p:nvSpPr>
            <p:spPr bwMode="auto">
              <a:xfrm>
                <a:off x="132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8" name="Line 124"/>
              <p:cNvSpPr>
                <a:spLocks noChangeShapeType="1"/>
              </p:cNvSpPr>
              <p:nvPr/>
            </p:nvSpPr>
            <p:spPr bwMode="auto">
              <a:xfrm>
                <a:off x="135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29" name="Line 125"/>
              <p:cNvSpPr>
                <a:spLocks noChangeShapeType="1"/>
              </p:cNvSpPr>
              <p:nvPr/>
            </p:nvSpPr>
            <p:spPr bwMode="auto">
              <a:xfrm>
                <a:off x="138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0" name="Line 126"/>
              <p:cNvSpPr>
                <a:spLocks noChangeShapeType="1"/>
              </p:cNvSpPr>
              <p:nvPr/>
            </p:nvSpPr>
            <p:spPr bwMode="auto">
              <a:xfrm>
                <a:off x="142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1" name="Line 127"/>
              <p:cNvSpPr>
                <a:spLocks noChangeShapeType="1"/>
              </p:cNvSpPr>
              <p:nvPr/>
            </p:nvSpPr>
            <p:spPr bwMode="auto">
              <a:xfrm>
                <a:off x="145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2" name="Line 128"/>
              <p:cNvSpPr>
                <a:spLocks noChangeShapeType="1"/>
              </p:cNvSpPr>
              <p:nvPr/>
            </p:nvSpPr>
            <p:spPr bwMode="auto">
              <a:xfrm>
                <a:off x="148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3" name="Line 129"/>
              <p:cNvSpPr>
                <a:spLocks noChangeShapeType="1"/>
              </p:cNvSpPr>
              <p:nvPr/>
            </p:nvSpPr>
            <p:spPr bwMode="auto">
              <a:xfrm>
                <a:off x="151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4" name="Line 130"/>
              <p:cNvSpPr>
                <a:spLocks noChangeShapeType="1"/>
              </p:cNvSpPr>
              <p:nvPr/>
            </p:nvSpPr>
            <p:spPr bwMode="auto">
              <a:xfrm>
                <a:off x="154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5" name="Line 131"/>
              <p:cNvSpPr>
                <a:spLocks noChangeShapeType="1"/>
              </p:cNvSpPr>
              <p:nvPr/>
            </p:nvSpPr>
            <p:spPr bwMode="auto">
              <a:xfrm>
                <a:off x="157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6" name="Line 132"/>
              <p:cNvSpPr>
                <a:spLocks noChangeShapeType="1"/>
              </p:cNvSpPr>
              <p:nvPr/>
            </p:nvSpPr>
            <p:spPr bwMode="auto">
              <a:xfrm>
                <a:off x="161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7" name="Line 133"/>
              <p:cNvSpPr>
                <a:spLocks noChangeShapeType="1"/>
              </p:cNvSpPr>
              <p:nvPr/>
            </p:nvSpPr>
            <p:spPr bwMode="auto">
              <a:xfrm>
                <a:off x="164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8" name="Line 134"/>
              <p:cNvSpPr>
                <a:spLocks noChangeShapeType="1"/>
              </p:cNvSpPr>
              <p:nvPr/>
            </p:nvSpPr>
            <p:spPr bwMode="auto">
              <a:xfrm>
                <a:off x="167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39" name="Line 135"/>
              <p:cNvSpPr>
                <a:spLocks noChangeShapeType="1"/>
              </p:cNvSpPr>
              <p:nvPr/>
            </p:nvSpPr>
            <p:spPr bwMode="auto">
              <a:xfrm>
                <a:off x="170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0" name="Line 136"/>
              <p:cNvSpPr>
                <a:spLocks noChangeShapeType="1"/>
              </p:cNvSpPr>
              <p:nvPr/>
            </p:nvSpPr>
            <p:spPr bwMode="auto">
              <a:xfrm>
                <a:off x="173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1" name="Line 137"/>
              <p:cNvSpPr>
                <a:spLocks noChangeShapeType="1"/>
              </p:cNvSpPr>
              <p:nvPr/>
            </p:nvSpPr>
            <p:spPr bwMode="auto">
              <a:xfrm>
                <a:off x="177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2" name="Line 138"/>
              <p:cNvSpPr>
                <a:spLocks noChangeShapeType="1"/>
              </p:cNvSpPr>
              <p:nvPr/>
            </p:nvSpPr>
            <p:spPr bwMode="auto">
              <a:xfrm>
                <a:off x="180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3" name="Line 139"/>
              <p:cNvSpPr>
                <a:spLocks noChangeShapeType="1"/>
              </p:cNvSpPr>
              <p:nvPr/>
            </p:nvSpPr>
            <p:spPr bwMode="auto">
              <a:xfrm>
                <a:off x="183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4" name="Line 140"/>
              <p:cNvSpPr>
                <a:spLocks noChangeShapeType="1"/>
              </p:cNvSpPr>
              <p:nvPr/>
            </p:nvSpPr>
            <p:spPr bwMode="auto">
              <a:xfrm>
                <a:off x="186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5" name="Line 141"/>
              <p:cNvSpPr>
                <a:spLocks noChangeShapeType="1"/>
              </p:cNvSpPr>
              <p:nvPr/>
            </p:nvSpPr>
            <p:spPr bwMode="auto">
              <a:xfrm>
                <a:off x="189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6" name="Line 142"/>
              <p:cNvSpPr>
                <a:spLocks noChangeShapeType="1"/>
              </p:cNvSpPr>
              <p:nvPr/>
            </p:nvSpPr>
            <p:spPr bwMode="auto">
              <a:xfrm>
                <a:off x="192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7" name="Line 143"/>
              <p:cNvSpPr>
                <a:spLocks noChangeShapeType="1"/>
              </p:cNvSpPr>
              <p:nvPr/>
            </p:nvSpPr>
            <p:spPr bwMode="auto">
              <a:xfrm>
                <a:off x="196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8" name="Line 144"/>
              <p:cNvSpPr>
                <a:spLocks noChangeShapeType="1"/>
              </p:cNvSpPr>
              <p:nvPr/>
            </p:nvSpPr>
            <p:spPr bwMode="auto">
              <a:xfrm>
                <a:off x="199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49" name="Line 145"/>
              <p:cNvSpPr>
                <a:spLocks noChangeShapeType="1"/>
              </p:cNvSpPr>
              <p:nvPr/>
            </p:nvSpPr>
            <p:spPr bwMode="auto">
              <a:xfrm>
                <a:off x="202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0" name="Line 146"/>
              <p:cNvSpPr>
                <a:spLocks noChangeShapeType="1"/>
              </p:cNvSpPr>
              <p:nvPr/>
            </p:nvSpPr>
            <p:spPr bwMode="auto">
              <a:xfrm>
                <a:off x="205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1" name="Line 147"/>
              <p:cNvSpPr>
                <a:spLocks noChangeShapeType="1"/>
              </p:cNvSpPr>
              <p:nvPr/>
            </p:nvSpPr>
            <p:spPr bwMode="auto">
              <a:xfrm>
                <a:off x="208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2" name="Line 148"/>
              <p:cNvSpPr>
                <a:spLocks noChangeShapeType="1"/>
              </p:cNvSpPr>
              <p:nvPr/>
            </p:nvSpPr>
            <p:spPr bwMode="auto">
              <a:xfrm>
                <a:off x="211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3" name="Line 149"/>
              <p:cNvSpPr>
                <a:spLocks noChangeShapeType="1"/>
              </p:cNvSpPr>
              <p:nvPr/>
            </p:nvSpPr>
            <p:spPr bwMode="auto">
              <a:xfrm>
                <a:off x="215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4" name="Line 150"/>
              <p:cNvSpPr>
                <a:spLocks noChangeShapeType="1"/>
              </p:cNvSpPr>
              <p:nvPr/>
            </p:nvSpPr>
            <p:spPr bwMode="auto">
              <a:xfrm>
                <a:off x="218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5" name="Line 151"/>
              <p:cNvSpPr>
                <a:spLocks noChangeShapeType="1"/>
              </p:cNvSpPr>
              <p:nvPr/>
            </p:nvSpPr>
            <p:spPr bwMode="auto">
              <a:xfrm>
                <a:off x="221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6" name="Line 152"/>
              <p:cNvSpPr>
                <a:spLocks noChangeShapeType="1"/>
              </p:cNvSpPr>
              <p:nvPr/>
            </p:nvSpPr>
            <p:spPr bwMode="auto">
              <a:xfrm>
                <a:off x="224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7" name="Line 153"/>
              <p:cNvSpPr>
                <a:spLocks noChangeShapeType="1"/>
              </p:cNvSpPr>
              <p:nvPr/>
            </p:nvSpPr>
            <p:spPr bwMode="auto">
              <a:xfrm>
                <a:off x="227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8" name="Line 154"/>
              <p:cNvSpPr>
                <a:spLocks noChangeShapeType="1"/>
              </p:cNvSpPr>
              <p:nvPr/>
            </p:nvSpPr>
            <p:spPr bwMode="auto">
              <a:xfrm>
                <a:off x="231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59" name="Line 155"/>
              <p:cNvSpPr>
                <a:spLocks noChangeShapeType="1"/>
              </p:cNvSpPr>
              <p:nvPr/>
            </p:nvSpPr>
            <p:spPr bwMode="auto">
              <a:xfrm>
                <a:off x="234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0" name="Line 156"/>
              <p:cNvSpPr>
                <a:spLocks noChangeShapeType="1"/>
              </p:cNvSpPr>
              <p:nvPr/>
            </p:nvSpPr>
            <p:spPr bwMode="auto">
              <a:xfrm>
                <a:off x="237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1" name="Line 157"/>
              <p:cNvSpPr>
                <a:spLocks noChangeShapeType="1"/>
              </p:cNvSpPr>
              <p:nvPr/>
            </p:nvSpPr>
            <p:spPr bwMode="auto">
              <a:xfrm>
                <a:off x="240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2" name="Line 158"/>
              <p:cNvSpPr>
                <a:spLocks noChangeShapeType="1"/>
              </p:cNvSpPr>
              <p:nvPr/>
            </p:nvSpPr>
            <p:spPr bwMode="auto">
              <a:xfrm>
                <a:off x="243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3" name="Line 159"/>
              <p:cNvSpPr>
                <a:spLocks noChangeShapeType="1"/>
              </p:cNvSpPr>
              <p:nvPr/>
            </p:nvSpPr>
            <p:spPr bwMode="auto">
              <a:xfrm>
                <a:off x="246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4" name="Line 160"/>
              <p:cNvSpPr>
                <a:spLocks noChangeShapeType="1"/>
              </p:cNvSpPr>
              <p:nvPr/>
            </p:nvSpPr>
            <p:spPr bwMode="auto">
              <a:xfrm>
                <a:off x="250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5" name="Line 161"/>
              <p:cNvSpPr>
                <a:spLocks noChangeShapeType="1"/>
              </p:cNvSpPr>
              <p:nvPr/>
            </p:nvSpPr>
            <p:spPr bwMode="auto">
              <a:xfrm>
                <a:off x="253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6" name="Line 162"/>
              <p:cNvSpPr>
                <a:spLocks noChangeShapeType="1"/>
              </p:cNvSpPr>
              <p:nvPr/>
            </p:nvSpPr>
            <p:spPr bwMode="auto">
              <a:xfrm>
                <a:off x="256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7" name="Line 163"/>
              <p:cNvSpPr>
                <a:spLocks noChangeShapeType="1"/>
              </p:cNvSpPr>
              <p:nvPr/>
            </p:nvSpPr>
            <p:spPr bwMode="auto">
              <a:xfrm>
                <a:off x="259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8" name="Line 164"/>
              <p:cNvSpPr>
                <a:spLocks noChangeShapeType="1"/>
              </p:cNvSpPr>
              <p:nvPr/>
            </p:nvSpPr>
            <p:spPr bwMode="auto">
              <a:xfrm>
                <a:off x="262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69" name="Line 165"/>
              <p:cNvSpPr>
                <a:spLocks noChangeShapeType="1"/>
              </p:cNvSpPr>
              <p:nvPr/>
            </p:nvSpPr>
            <p:spPr bwMode="auto">
              <a:xfrm>
                <a:off x="265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0" name="Line 166"/>
              <p:cNvSpPr>
                <a:spLocks noChangeShapeType="1"/>
              </p:cNvSpPr>
              <p:nvPr/>
            </p:nvSpPr>
            <p:spPr bwMode="auto">
              <a:xfrm>
                <a:off x="269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1" name="Line 167"/>
              <p:cNvSpPr>
                <a:spLocks noChangeShapeType="1"/>
              </p:cNvSpPr>
              <p:nvPr/>
            </p:nvSpPr>
            <p:spPr bwMode="auto">
              <a:xfrm>
                <a:off x="272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2" name="Line 168"/>
              <p:cNvSpPr>
                <a:spLocks noChangeShapeType="1"/>
              </p:cNvSpPr>
              <p:nvPr/>
            </p:nvSpPr>
            <p:spPr bwMode="auto">
              <a:xfrm>
                <a:off x="275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3" name="Line 169"/>
              <p:cNvSpPr>
                <a:spLocks noChangeShapeType="1"/>
              </p:cNvSpPr>
              <p:nvPr/>
            </p:nvSpPr>
            <p:spPr bwMode="auto">
              <a:xfrm>
                <a:off x="278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4" name="Line 170"/>
              <p:cNvSpPr>
                <a:spLocks noChangeShapeType="1"/>
              </p:cNvSpPr>
              <p:nvPr/>
            </p:nvSpPr>
            <p:spPr bwMode="auto">
              <a:xfrm>
                <a:off x="281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5" name="Line 171"/>
              <p:cNvSpPr>
                <a:spLocks noChangeShapeType="1"/>
              </p:cNvSpPr>
              <p:nvPr/>
            </p:nvSpPr>
            <p:spPr bwMode="auto">
              <a:xfrm>
                <a:off x="284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6" name="Line 172"/>
              <p:cNvSpPr>
                <a:spLocks noChangeShapeType="1"/>
              </p:cNvSpPr>
              <p:nvPr/>
            </p:nvSpPr>
            <p:spPr bwMode="auto">
              <a:xfrm>
                <a:off x="288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7" name="Line 173"/>
              <p:cNvSpPr>
                <a:spLocks noChangeShapeType="1"/>
              </p:cNvSpPr>
              <p:nvPr/>
            </p:nvSpPr>
            <p:spPr bwMode="auto">
              <a:xfrm>
                <a:off x="291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8" name="Line 174"/>
              <p:cNvSpPr>
                <a:spLocks noChangeShapeType="1"/>
              </p:cNvSpPr>
              <p:nvPr/>
            </p:nvSpPr>
            <p:spPr bwMode="auto">
              <a:xfrm>
                <a:off x="294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79" name="Line 175"/>
              <p:cNvSpPr>
                <a:spLocks noChangeShapeType="1"/>
              </p:cNvSpPr>
              <p:nvPr/>
            </p:nvSpPr>
            <p:spPr bwMode="auto">
              <a:xfrm>
                <a:off x="297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0" name="Line 176"/>
              <p:cNvSpPr>
                <a:spLocks noChangeShapeType="1"/>
              </p:cNvSpPr>
              <p:nvPr/>
            </p:nvSpPr>
            <p:spPr bwMode="auto">
              <a:xfrm>
                <a:off x="300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1" name="Line 177"/>
              <p:cNvSpPr>
                <a:spLocks noChangeShapeType="1"/>
              </p:cNvSpPr>
              <p:nvPr/>
            </p:nvSpPr>
            <p:spPr bwMode="auto">
              <a:xfrm>
                <a:off x="3040" y="1642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2" name="Line 178"/>
              <p:cNvSpPr>
                <a:spLocks noChangeShapeType="1"/>
              </p:cNvSpPr>
              <p:nvPr/>
            </p:nvSpPr>
            <p:spPr bwMode="auto">
              <a:xfrm>
                <a:off x="1472" y="996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3" name="Line 179"/>
              <p:cNvSpPr>
                <a:spLocks noChangeShapeType="1"/>
              </p:cNvSpPr>
              <p:nvPr/>
            </p:nvSpPr>
            <p:spPr bwMode="auto">
              <a:xfrm>
                <a:off x="1478" y="996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4" name="Line 180"/>
              <p:cNvSpPr>
                <a:spLocks noChangeShapeType="1"/>
              </p:cNvSpPr>
              <p:nvPr/>
            </p:nvSpPr>
            <p:spPr bwMode="auto">
              <a:xfrm flipH="1">
                <a:off x="1478" y="996"/>
                <a:ext cx="64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5" name="Line 181"/>
              <p:cNvSpPr>
                <a:spLocks noChangeShapeType="1"/>
              </p:cNvSpPr>
              <p:nvPr/>
            </p:nvSpPr>
            <p:spPr bwMode="auto">
              <a:xfrm>
                <a:off x="1502" y="1042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6" name="Line 182"/>
              <p:cNvSpPr>
                <a:spLocks noChangeShapeType="1"/>
              </p:cNvSpPr>
              <p:nvPr/>
            </p:nvSpPr>
            <p:spPr bwMode="auto">
              <a:xfrm>
                <a:off x="1498" y="1042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7" name="Line 183"/>
              <p:cNvSpPr>
                <a:spLocks noChangeShapeType="1"/>
              </p:cNvSpPr>
              <p:nvPr/>
            </p:nvSpPr>
            <p:spPr bwMode="auto">
              <a:xfrm>
                <a:off x="1456" y="99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8" name="Line 184"/>
              <p:cNvSpPr>
                <a:spLocks noChangeShapeType="1"/>
              </p:cNvSpPr>
              <p:nvPr/>
            </p:nvSpPr>
            <p:spPr bwMode="auto">
              <a:xfrm>
                <a:off x="1522" y="996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89" name="Line 185"/>
              <p:cNvSpPr>
                <a:spLocks noChangeShapeType="1"/>
              </p:cNvSpPr>
              <p:nvPr/>
            </p:nvSpPr>
            <p:spPr bwMode="auto">
              <a:xfrm>
                <a:off x="1456" y="110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0" name="Line 186"/>
              <p:cNvSpPr>
                <a:spLocks noChangeShapeType="1"/>
              </p:cNvSpPr>
              <p:nvPr/>
            </p:nvSpPr>
            <p:spPr bwMode="auto">
              <a:xfrm>
                <a:off x="1522" y="1102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1" name="Freeform 187"/>
              <p:cNvSpPr>
                <a:spLocks/>
              </p:cNvSpPr>
              <p:nvPr/>
            </p:nvSpPr>
            <p:spPr bwMode="auto">
              <a:xfrm>
                <a:off x="1556" y="1098"/>
                <a:ext cx="54" cy="68"/>
              </a:xfrm>
              <a:custGeom>
                <a:avLst/>
                <a:gdLst>
                  <a:gd name="T0" fmla="*/ 16 w 54"/>
                  <a:gd name="T1" fmla="*/ 28 h 68"/>
                  <a:gd name="T2" fmla="*/ 18 w 54"/>
                  <a:gd name="T3" fmla="*/ 38 h 68"/>
                  <a:gd name="T4" fmla="*/ 22 w 54"/>
                  <a:gd name="T5" fmla="*/ 40 h 68"/>
                  <a:gd name="T6" fmla="*/ 28 w 54"/>
                  <a:gd name="T7" fmla="*/ 44 h 68"/>
                  <a:gd name="T8" fmla="*/ 34 w 54"/>
                  <a:gd name="T9" fmla="*/ 44 h 68"/>
                  <a:gd name="T10" fmla="*/ 44 w 54"/>
                  <a:gd name="T11" fmla="*/ 40 h 68"/>
                  <a:gd name="T12" fmla="*/ 50 w 54"/>
                  <a:gd name="T13" fmla="*/ 32 h 68"/>
                  <a:gd name="T14" fmla="*/ 54 w 54"/>
                  <a:gd name="T15" fmla="*/ 22 h 68"/>
                  <a:gd name="T16" fmla="*/ 54 w 54"/>
                  <a:gd name="T17" fmla="*/ 12 h 68"/>
                  <a:gd name="T18" fmla="*/ 50 w 54"/>
                  <a:gd name="T19" fmla="*/ 6 h 68"/>
                  <a:gd name="T20" fmla="*/ 48 w 54"/>
                  <a:gd name="T21" fmla="*/ 4 h 68"/>
                  <a:gd name="T22" fmla="*/ 40 w 54"/>
                  <a:gd name="T23" fmla="*/ 0 h 68"/>
                  <a:gd name="T24" fmla="*/ 34 w 54"/>
                  <a:gd name="T25" fmla="*/ 0 h 68"/>
                  <a:gd name="T26" fmla="*/ 26 w 54"/>
                  <a:gd name="T27" fmla="*/ 4 h 68"/>
                  <a:gd name="T28" fmla="*/ 18 w 54"/>
                  <a:gd name="T29" fmla="*/ 12 h 68"/>
                  <a:gd name="T30" fmla="*/ 16 w 54"/>
                  <a:gd name="T31" fmla="*/ 22 h 68"/>
                  <a:gd name="T32" fmla="*/ 0 w 54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68">
                    <a:moveTo>
                      <a:pt x="16" y="28"/>
                    </a:moveTo>
                    <a:lnTo>
                      <a:pt x="18" y="38"/>
                    </a:lnTo>
                    <a:lnTo>
                      <a:pt x="22" y="40"/>
                    </a:lnTo>
                    <a:lnTo>
                      <a:pt x="28" y="44"/>
                    </a:lnTo>
                    <a:lnTo>
                      <a:pt x="34" y="44"/>
                    </a:lnTo>
                    <a:lnTo>
                      <a:pt x="44" y="40"/>
                    </a:lnTo>
                    <a:lnTo>
                      <a:pt x="50" y="32"/>
                    </a:lnTo>
                    <a:lnTo>
                      <a:pt x="54" y="22"/>
                    </a:lnTo>
                    <a:lnTo>
                      <a:pt x="54" y="12"/>
                    </a:lnTo>
                    <a:lnTo>
                      <a:pt x="50" y="6"/>
                    </a:lnTo>
                    <a:lnTo>
                      <a:pt x="48" y="4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6" y="4"/>
                    </a:lnTo>
                    <a:lnTo>
                      <a:pt x="18" y="12"/>
                    </a:lnTo>
                    <a:lnTo>
                      <a:pt x="16" y="22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2" name="Freeform 188"/>
              <p:cNvSpPr>
                <a:spLocks/>
              </p:cNvSpPr>
              <p:nvPr/>
            </p:nvSpPr>
            <p:spPr bwMode="auto">
              <a:xfrm>
                <a:off x="1590" y="1102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6 h 40"/>
                  <a:gd name="T4" fmla="*/ 14 w 16"/>
                  <a:gd name="T5" fmla="*/ 28 h 40"/>
                  <a:gd name="T6" fmla="*/ 16 w 16"/>
                  <a:gd name="T7" fmla="*/ 18 h 40"/>
                  <a:gd name="T8" fmla="*/ 16 w 16"/>
                  <a:gd name="T9" fmla="*/ 6 h 40"/>
                  <a:gd name="T10" fmla="*/ 14 w 16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6"/>
                    </a:lnTo>
                    <a:lnTo>
                      <a:pt x="14" y="28"/>
                    </a:lnTo>
                    <a:lnTo>
                      <a:pt x="16" y="18"/>
                    </a:lnTo>
                    <a:lnTo>
                      <a:pt x="16" y="6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3" name="Freeform 189"/>
              <p:cNvSpPr>
                <a:spLocks/>
              </p:cNvSpPr>
              <p:nvPr/>
            </p:nvSpPr>
            <p:spPr bwMode="auto">
              <a:xfrm>
                <a:off x="1562" y="1098"/>
                <a:ext cx="28" cy="68"/>
              </a:xfrm>
              <a:custGeom>
                <a:avLst/>
                <a:gdLst>
                  <a:gd name="T0" fmla="*/ 28 w 28"/>
                  <a:gd name="T1" fmla="*/ 0 h 68"/>
                  <a:gd name="T2" fmla="*/ 22 w 28"/>
                  <a:gd name="T3" fmla="*/ 4 h 68"/>
                  <a:gd name="T4" fmla="*/ 16 w 28"/>
                  <a:gd name="T5" fmla="*/ 12 h 68"/>
                  <a:gd name="T6" fmla="*/ 12 w 28"/>
                  <a:gd name="T7" fmla="*/ 22 h 68"/>
                  <a:gd name="T8" fmla="*/ 0 w 28"/>
                  <a:gd name="T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68">
                    <a:moveTo>
                      <a:pt x="28" y="0"/>
                    </a:moveTo>
                    <a:lnTo>
                      <a:pt x="22" y="4"/>
                    </a:lnTo>
                    <a:lnTo>
                      <a:pt x="16" y="12"/>
                    </a:lnTo>
                    <a:lnTo>
                      <a:pt x="12" y="22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4" name="Freeform 190"/>
              <p:cNvSpPr>
                <a:spLocks/>
              </p:cNvSpPr>
              <p:nvPr/>
            </p:nvSpPr>
            <p:spPr bwMode="auto">
              <a:xfrm>
                <a:off x="1630" y="1136"/>
                <a:ext cx="8" cy="22"/>
              </a:xfrm>
              <a:custGeom>
                <a:avLst/>
                <a:gdLst>
                  <a:gd name="T0" fmla="*/ 4 w 8"/>
                  <a:gd name="T1" fmla="*/ 6 h 22"/>
                  <a:gd name="T2" fmla="*/ 0 w 8"/>
                  <a:gd name="T3" fmla="*/ 2 h 22"/>
                  <a:gd name="T4" fmla="*/ 4 w 8"/>
                  <a:gd name="T5" fmla="*/ 0 h 22"/>
                  <a:gd name="T6" fmla="*/ 8 w 8"/>
                  <a:gd name="T7" fmla="*/ 2 h 22"/>
                  <a:gd name="T8" fmla="*/ 8 w 8"/>
                  <a:gd name="T9" fmla="*/ 12 h 22"/>
                  <a:gd name="T10" fmla="*/ 4 w 8"/>
                  <a:gd name="T11" fmla="*/ 18 h 22"/>
                  <a:gd name="T12" fmla="*/ 0 w 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2">
                    <a:moveTo>
                      <a:pt x="4" y="6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5" name="Freeform 191"/>
              <p:cNvSpPr>
                <a:spLocks/>
              </p:cNvSpPr>
              <p:nvPr/>
            </p:nvSpPr>
            <p:spPr bwMode="auto">
              <a:xfrm>
                <a:off x="1652" y="1098"/>
                <a:ext cx="32" cy="68"/>
              </a:xfrm>
              <a:custGeom>
                <a:avLst/>
                <a:gdLst>
                  <a:gd name="T0" fmla="*/ 0 w 32"/>
                  <a:gd name="T1" fmla="*/ 10 h 68"/>
                  <a:gd name="T2" fmla="*/ 8 w 32"/>
                  <a:gd name="T3" fmla="*/ 4 h 68"/>
                  <a:gd name="T4" fmla="*/ 14 w 32"/>
                  <a:gd name="T5" fmla="*/ 0 h 68"/>
                  <a:gd name="T6" fmla="*/ 20 w 32"/>
                  <a:gd name="T7" fmla="*/ 0 h 68"/>
                  <a:gd name="T8" fmla="*/ 26 w 32"/>
                  <a:gd name="T9" fmla="*/ 4 h 68"/>
                  <a:gd name="T10" fmla="*/ 28 w 32"/>
                  <a:gd name="T11" fmla="*/ 6 h 68"/>
                  <a:gd name="T12" fmla="*/ 32 w 32"/>
                  <a:gd name="T13" fmla="*/ 16 h 68"/>
                  <a:gd name="T14" fmla="*/ 32 w 32"/>
                  <a:gd name="T15" fmla="*/ 28 h 68"/>
                  <a:gd name="T16" fmla="*/ 28 w 32"/>
                  <a:gd name="T17" fmla="*/ 40 h 68"/>
                  <a:gd name="T18" fmla="*/ 20 w 32"/>
                  <a:gd name="T1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68">
                    <a:moveTo>
                      <a:pt x="0" y="10"/>
                    </a:moveTo>
                    <a:lnTo>
                      <a:pt x="8" y="4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32" y="16"/>
                    </a:lnTo>
                    <a:lnTo>
                      <a:pt x="32" y="28"/>
                    </a:lnTo>
                    <a:lnTo>
                      <a:pt x="28" y="40"/>
                    </a:lnTo>
                    <a:lnTo>
                      <a:pt x="2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6" name="Freeform 192"/>
              <p:cNvSpPr>
                <a:spLocks/>
              </p:cNvSpPr>
              <p:nvPr/>
            </p:nvSpPr>
            <p:spPr bwMode="auto">
              <a:xfrm>
                <a:off x="1656" y="1102"/>
                <a:ext cx="24" cy="2"/>
              </a:xfrm>
              <a:custGeom>
                <a:avLst/>
                <a:gdLst>
                  <a:gd name="T0" fmla="*/ 0 w 24"/>
                  <a:gd name="T1" fmla="*/ 2 h 2"/>
                  <a:gd name="T2" fmla="*/ 6 w 24"/>
                  <a:gd name="T3" fmla="*/ 0 h 2"/>
                  <a:gd name="T4" fmla="*/ 18 w 24"/>
                  <a:gd name="T5" fmla="*/ 0 h 2"/>
                  <a:gd name="T6" fmla="*/ 24 w 2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lnTo>
                      <a:pt x="6" y="0"/>
                    </a:lnTo>
                    <a:lnTo>
                      <a:pt x="18" y="0"/>
                    </a:lnTo>
                    <a:lnTo>
                      <a:pt x="24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7" name="Freeform 193"/>
              <p:cNvSpPr>
                <a:spLocks/>
              </p:cNvSpPr>
              <p:nvPr/>
            </p:nvSpPr>
            <p:spPr bwMode="auto">
              <a:xfrm>
                <a:off x="1668" y="1098"/>
                <a:ext cx="38" cy="68"/>
              </a:xfrm>
              <a:custGeom>
                <a:avLst/>
                <a:gdLst>
                  <a:gd name="T0" fmla="*/ 38 w 38"/>
                  <a:gd name="T1" fmla="*/ 0 h 68"/>
                  <a:gd name="T2" fmla="*/ 34 w 38"/>
                  <a:gd name="T3" fmla="*/ 10 h 68"/>
                  <a:gd name="T4" fmla="*/ 32 w 38"/>
                  <a:gd name="T5" fmla="*/ 16 h 68"/>
                  <a:gd name="T6" fmla="*/ 16 w 38"/>
                  <a:gd name="T7" fmla="*/ 38 h 68"/>
                  <a:gd name="T8" fmla="*/ 6 w 38"/>
                  <a:gd name="T9" fmla="*/ 56 h 68"/>
                  <a:gd name="T10" fmla="*/ 0 w 38"/>
                  <a:gd name="T11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68">
                    <a:moveTo>
                      <a:pt x="38" y="0"/>
                    </a:moveTo>
                    <a:lnTo>
                      <a:pt x="34" y="10"/>
                    </a:lnTo>
                    <a:lnTo>
                      <a:pt x="32" y="16"/>
                    </a:lnTo>
                    <a:lnTo>
                      <a:pt x="16" y="38"/>
                    </a:lnTo>
                    <a:lnTo>
                      <a:pt x="6" y="56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8" name="Freeform 194"/>
              <p:cNvSpPr>
                <a:spLocks/>
              </p:cNvSpPr>
              <p:nvPr/>
            </p:nvSpPr>
            <p:spPr bwMode="auto">
              <a:xfrm>
                <a:off x="1684" y="1098"/>
                <a:ext cx="18" cy="38"/>
              </a:xfrm>
              <a:custGeom>
                <a:avLst/>
                <a:gdLst>
                  <a:gd name="T0" fmla="*/ 18 w 18"/>
                  <a:gd name="T1" fmla="*/ 0 h 38"/>
                  <a:gd name="T2" fmla="*/ 16 w 18"/>
                  <a:gd name="T3" fmla="*/ 10 h 38"/>
                  <a:gd name="T4" fmla="*/ 12 w 18"/>
                  <a:gd name="T5" fmla="*/ 16 h 38"/>
                  <a:gd name="T6" fmla="*/ 0 w 18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8" y="0"/>
                    </a:moveTo>
                    <a:lnTo>
                      <a:pt x="16" y="10"/>
                    </a:lnTo>
                    <a:lnTo>
                      <a:pt x="12" y="16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99" name="Line 195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0" name="Line 196"/>
              <p:cNvSpPr>
                <a:spLocks noChangeShapeType="1"/>
              </p:cNvSpPr>
              <p:nvPr/>
            </p:nvSpPr>
            <p:spPr bwMode="auto">
              <a:xfrm flipV="1">
                <a:off x="304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1" name="Line 197"/>
              <p:cNvSpPr>
                <a:spLocks noChangeShapeType="1"/>
              </p:cNvSpPr>
              <p:nvPr/>
            </p:nvSpPr>
            <p:spPr bwMode="auto">
              <a:xfrm flipV="1">
                <a:off x="3356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2" name="Line 198"/>
              <p:cNvSpPr>
                <a:spLocks noChangeShapeType="1"/>
              </p:cNvSpPr>
              <p:nvPr/>
            </p:nvSpPr>
            <p:spPr bwMode="auto">
              <a:xfrm flipV="1">
                <a:off x="367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3" name="Line 199"/>
              <p:cNvSpPr>
                <a:spLocks noChangeShapeType="1"/>
              </p:cNvSpPr>
              <p:nvPr/>
            </p:nvSpPr>
            <p:spPr bwMode="auto">
              <a:xfrm flipV="1">
                <a:off x="3992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4" name="Line 200"/>
              <p:cNvSpPr>
                <a:spLocks noChangeShapeType="1"/>
              </p:cNvSpPr>
              <p:nvPr/>
            </p:nvSpPr>
            <p:spPr bwMode="auto">
              <a:xfrm flipV="1">
                <a:off x="431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5" name="Line 201"/>
              <p:cNvSpPr>
                <a:spLocks noChangeShapeType="1"/>
              </p:cNvSpPr>
              <p:nvPr/>
            </p:nvSpPr>
            <p:spPr bwMode="auto">
              <a:xfrm flipV="1">
                <a:off x="4628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6" name="Line 202"/>
              <p:cNvSpPr>
                <a:spLocks noChangeShapeType="1"/>
              </p:cNvSpPr>
              <p:nvPr/>
            </p:nvSpPr>
            <p:spPr bwMode="auto">
              <a:xfrm flipV="1">
                <a:off x="311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7" name="Line 203"/>
              <p:cNvSpPr>
                <a:spLocks noChangeShapeType="1"/>
              </p:cNvSpPr>
              <p:nvPr/>
            </p:nvSpPr>
            <p:spPr bwMode="auto">
              <a:xfrm flipV="1">
                <a:off x="319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08" name="Line 204"/>
              <p:cNvSpPr>
                <a:spLocks noChangeShapeType="1"/>
              </p:cNvSpPr>
              <p:nvPr/>
            </p:nvSpPr>
            <p:spPr bwMode="auto">
              <a:xfrm flipV="1">
                <a:off x="327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109" name="Group 205"/>
            <p:cNvGrpSpPr>
              <a:grpSpLocks/>
            </p:cNvGrpSpPr>
            <p:nvPr/>
          </p:nvGrpSpPr>
          <p:grpSpPr bwMode="auto">
            <a:xfrm>
              <a:off x="1210" y="942"/>
              <a:ext cx="3577" cy="2453"/>
              <a:chOff x="1210" y="942"/>
              <a:chExt cx="3577" cy="2453"/>
            </a:xfrm>
          </p:grpSpPr>
          <p:sp>
            <p:nvSpPr>
              <p:cNvPr id="124110" name="Line 206"/>
              <p:cNvSpPr>
                <a:spLocks noChangeShapeType="1"/>
              </p:cNvSpPr>
              <p:nvPr/>
            </p:nvSpPr>
            <p:spPr bwMode="auto">
              <a:xfrm flipV="1">
                <a:off x="343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1" name="Line 207"/>
              <p:cNvSpPr>
                <a:spLocks noChangeShapeType="1"/>
              </p:cNvSpPr>
              <p:nvPr/>
            </p:nvSpPr>
            <p:spPr bwMode="auto">
              <a:xfrm flipV="1">
                <a:off x="351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2" name="Line 208"/>
              <p:cNvSpPr>
                <a:spLocks noChangeShapeType="1"/>
              </p:cNvSpPr>
              <p:nvPr/>
            </p:nvSpPr>
            <p:spPr bwMode="auto">
              <a:xfrm flipV="1">
                <a:off x="359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3" name="Line 209"/>
              <p:cNvSpPr>
                <a:spLocks noChangeShapeType="1"/>
              </p:cNvSpPr>
              <p:nvPr/>
            </p:nvSpPr>
            <p:spPr bwMode="auto">
              <a:xfrm flipV="1">
                <a:off x="375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4" name="Line 210"/>
              <p:cNvSpPr>
                <a:spLocks noChangeShapeType="1"/>
              </p:cNvSpPr>
              <p:nvPr/>
            </p:nvSpPr>
            <p:spPr bwMode="auto">
              <a:xfrm flipV="1">
                <a:off x="383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5" name="Line 211"/>
              <p:cNvSpPr>
                <a:spLocks noChangeShapeType="1"/>
              </p:cNvSpPr>
              <p:nvPr/>
            </p:nvSpPr>
            <p:spPr bwMode="auto">
              <a:xfrm flipV="1">
                <a:off x="391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6" name="Line 212"/>
              <p:cNvSpPr>
                <a:spLocks noChangeShapeType="1"/>
              </p:cNvSpPr>
              <p:nvPr/>
            </p:nvSpPr>
            <p:spPr bwMode="auto">
              <a:xfrm flipV="1">
                <a:off x="407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7" name="Line 213"/>
              <p:cNvSpPr>
                <a:spLocks noChangeShapeType="1"/>
              </p:cNvSpPr>
              <p:nvPr/>
            </p:nvSpPr>
            <p:spPr bwMode="auto">
              <a:xfrm flipV="1">
                <a:off x="415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8" name="Line 214"/>
              <p:cNvSpPr>
                <a:spLocks noChangeShapeType="1"/>
              </p:cNvSpPr>
              <p:nvPr/>
            </p:nvSpPr>
            <p:spPr bwMode="auto">
              <a:xfrm flipV="1">
                <a:off x="423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19" name="Line 215"/>
              <p:cNvSpPr>
                <a:spLocks noChangeShapeType="1"/>
              </p:cNvSpPr>
              <p:nvPr/>
            </p:nvSpPr>
            <p:spPr bwMode="auto">
              <a:xfrm flipV="1">
                <a:off x="438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0" name="Line 216"/>
              <p:cNvSpPr>
                <a:spLocks noChangeShapeType="1"/>
              </p:cNvSpPr>
              <p:nvPr/>
            </p:nvSpPr>
            <p:spPr bwMode="auto">
              <a:xfrm flipV="1">
                <a:off x="446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1" name="Line 217"/>
              <p:cNvSpPr>
                <a:spLocks noChangeShapeType="1"/>
              </p:cNvSpPr>
              <p:nvPr/>
            </p:nvSpPr>
            <p:spPr bwMode="auto">
              <a:xfrm flipV="1">
                <a:off x="454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2" name="Line 218"/>
              <p:cNvSpPr>
                <a:spLocks noChangeShapeType="1"/>
              </p:cNvSpPr>
              <p:nvPr/>
            </p:nvSpPr>
            <p:spPr bwMode="auto">
              <a:xfrm flipV="1">
                <a:off x="470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3" name="Line 219"/>
              <p:cNvSpPr>
                <a:spLocks noChangeShapeType="1"/>
              </p:cNvSpPr>
              <p:nvPr/>
            </p:nvSpPr>
            <p:spPr bwMode="auto">
              <a:xfrm flipV="1">
                <a:off x="478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4" name="Line 220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5" name="Line 221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6" name="Line 222"/>
              <p:cNvSpPr>
                <a:spLocks noChangeShapeType="1"/>
              </p:cNvSpPr>
              <p:nvPr/>
            </p:nvSpPr>
            <p:spPr bwMode="auto">
              <a:xfrm>
                <a:off x="3356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7" name="Line 223"/>
              <p:cNvSpPr>
                <a:spLocks noChangeShapeType="1"/>
              </p:cNvSpPr>
              <p:nvPr/>
            </p:nvSpPr>
            <p:spPr bwMode="auto">
              <a:xfrm>
                <a:off x="367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8" name="Line 224"/>
              <p:cNvSpPr>
                <a:spLocks noChangeShapeType="1"/>
              </p:cNvSpPr>
              <p:nvPr/>
            </p:nvSpPr>
            <p:spPr bwMode="auto">
              <a:xfrm>
                <a:off x="3992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29" name="Line 225"/>
              <p:cNvSpPr>
                <a:spLocks noChangeShapeType="1"/>
              </p:cNvSpPr>
              <p:nvPr/>
            </p:nvSpPr>
            <p:spPr bwMode="auto">
              <a:xfrm>
                <a:off x="431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0" name="Line 226"/>
              <p:cNvSpPr>
                <a:spLocks noChangeShapeType="1"/>
              </p:cNvSpPr>
              <p:nvPr/>
            </p:nvSpPr>
            <p:spPr bwMode="auto">
              <a:xfrm>
                <a:off x="4628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1" name="Line 227"/>
              <p:cNvSpPr>
                <a:spLocks noChangeShapeType="1"/>
              </p:cNvSpPr>
              <p:nvPr/>
            </p:nvSpPr>
            <p:spPr bwMode="auto">
              <a:xfrm>
                <a:off x="311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2" name="Line 228"/>
              <p:cNvSpPr>
                <a:spLocks noChangeShapeType="1"/>
              </p:cNvSpPr>
              <p:nvPr/>
            </p:nvSpPr>
            <p:spPr bwMode="auto">
              <a:xfrm>
                <a:off x="319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3" name="Line 229"/>
              <p:cNvSpPr>
                <a:spLocks noChangeShapeType="1"/>
              </p:cNvSpPr>
              <p:nvPr/>
            </p:nvSpPr>
            <p:spPr bwMode="auto">
              <a:xfrm>
                <a:off x="327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4" name="Line 230"/>
              <p:cNvSpPr>
                <a:spLocks noChangeShapeType="1"/>
              </p:cNvSpPr>
              <p:nvPr/>
            </p:nvSpPr>
            <p:spPr bwMode="auto">
              <a:xfrm>
                <a:off x="343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5" name="Line 231"/>
              <p:cNvSpPr>
                <a:spLocks noChangeShapeType="1"/>
              </p:cNvSpPr>
              <p:nvPr/>
            </p:nvSpPr>
            <p:spPr bwMode="auto">
              <a:xfrm>
                <a:off x="351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6" name="Line 232"/>
              <p:cNvSpPr>
                <a:spLocks noChangeShapeType="1"/>
              </p:cNvSpPr>
              <p:nvPr/>
            </p:nvSpPr>
            <p:spPr bwMode="auto">
              <a:xfrm>
                <a:off x="359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7" name="Line 233"/>
              <p:cNvSpPr>
                <a:spLocks noChangeShapeType="1"/>
              </p:cNvSpPr>
              <p:nvPr/>
            </p:nvSpPr>
            <p:spPr bwMode="auto">
              <a:xfrm>
                <a:off x="375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8" name="Line 234"/>
              <p:cNvSpPr>
                <a:spLocks noChangeShapeType="1"/>
              </p:cNvSpPr>
              <p:nvPr/>
            </p:nvSpPr>
            <p:spPr bwMode="auto">
              <a:xfrm>
                <a:off x="383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39" name="Line 235"/>
              <p:cNvSpPr>
                <a:spLocks noChangeShapeType="1"/>
              </p:cNvSpPr>
              <p:nvPr/>
            </p:nvSpPr>
            <p:spPr bwMode="auto">
              <a:xfrm>
                <a:off x="391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0" name="Line 236"/>
              <p:cNvSpPr>
                <a:spLocks noChangeShapeType="1"/>
              </p:cNvSpPr>
              <p:nvPr/>
            </p:nvSpPr>
            <p:spPr bwMode="auto">
              <a:xfrm>
                <a:off x="407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1" name="Line 237"/>
              <p:cNvSpPr>
                <a:spLocks noChangeShapeType="1"/>
              </p:cNvSpPr>
              <p:nvPr/>
            </p:nvSpPr>
            <p:spPr bwMode="auto">
              <a:xfrm>
                <a:off x="415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2" name="Line 238"/>
              <p:cNvSpPr>
                <a:spLocks noChangeShapeType="1"/>
              </p:cNvSpPr>
              <p:nvPr/>
            </p:nvSpPr>
            <p:spPr bwMode="auto">
              <a:xfrm>
                <a:off x="423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3" name="Line 239"/>
              <p:cNvSpPr>
                <a:spLocks noChangeShapeType="1"/>
              </p:cNvSpPr>
              <p:nvPr/>
            </p:nvSpPr>
            <p:spPr bwMode="auto">
              <a:xfrm>
                <a:off x="438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4" name="Line 240"/>
              <p:cNvSpPr>
                <a:spLocks noChangeShapeType="1"/>
              </p:cNvSpPr>
              <p:nvPr/>
            </p:nvSpPr>
            <p:spPr bwMode="auto">
              <a:xfrm>
                <a:off x="446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5" name="Line 241"/>
              <p:cNvSpPr>
                <a:spLocks noChangeShapeType="1"/>
              </p:cNvSpPr>
              <p:nvPr/>
            </p:nvSpPr>
            <p:spPr bwMode="auto">
              <a:xfrm>
                <a:off x="454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6" name="Line 242"/>
              <p:cNvSpPr>
                <a:spLocks noChangeShapeType="1"/>
              </p:cNvSpPr>
              <p:nvPr/>
            </p:nvSpPr>
            <p:spPr bwMode="auto">
              <a:xfrm>
                <a:off x="470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7" name="Line 243"/>
              <p:cNvSpPr>
                <a:spLocks noChangeShapeType="1"/>
              </p:cNvSpPr>
              <p:nvPr/>
            </p:nvSpPr>
            <p:spPr bwMode="auto">
              <a:xfrm>
                <a:off x="478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8" name="Line 244"/>
              <p:cNvSpPr>
                <a:spLocks noChangeShapeType="1"/>
              </p:cNvSpPr>
              <p:nvPr/>
            </p:nvSpPr>
            <p:spPr bwMode="auto">
              <a:xfrm flipV="1">
                <a:off x="3040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49" name="Line 245"/>
              <p:cNvSpPr>
                <a:spLocks noChangeShapeType="1"/>
              </p:cNvSpPr>
              <p:nvPr/>
            </p:nvSpPr>
            <p:spPr bwMode="auto">
              <a:xfrm>
                <a:off x="3040" y="19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0" name="Line 246"/>
              <p:cNvSpPr>
                <a:spLocks noChangeShapeType="1"/>
              </p:cNvSpPr>
              <p:nvPr/>
            </p:nvSpPr>
            <p:spPr bwMode="auto">
              <a:xfrm>
                <a:off x="3040" y="164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1" name="Line 247"/>
              <p:cNvSpPr>
                <a:spLocks noChangeShapeType="1"/>
              </p:cNvSpPr>
              <p:nvPr/>
            </p:nvSpPr>
            <p:spPr bwMode="auto">
              <a:xfrm>
                <a:off x="3040" y="132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2" name="Line 248"/>
              <p:cNvSpPr>
                <a:spLocks noChangeShapeType="1"/>
              </p:cNvSpPr>
              <p:nvPr/>
            </p:nvSpPr>
            <p:spPr bwMode="auto">
              <a:xfrm>
                <a:off x="3040" y="100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3" name="Line 249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4" name="Line 250"/>
              <p:cNvSpPr>
                <a:spLocks noChangeShapeType="1"/>
              </p:cNvSpPr>
              <p:nvPr/>
            </p:nvSpPr>
            <p:spPr bwMode="auto">
              <a:xfrm>
                <a:off x="3040" y="202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5" name="Line 251"/>
              <p:cNvSpPr>
                <a:spLocks noChangeShapeType="1"/>
              </p:cNvSpPr>
              <p:nvPr/>
            </p:nvSpPr>
            <p:spPr bwMode="auto">
              <a:xfrm>
                <a:off x="3040" y="18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6" name="Line 252"/>
              <p:cNvSpPr>
                <a:spLocks noChangeShapeType="1"/>
              </p:cNvSpPr>
              <p:nvPr/>
            </p:nvSpPr>
            <p:spPr bwMode="auto">
              <a:xfrm>
                <a:off x="3040" y="18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7" name="Line 253"/>
              <p:cNvSpPr>
                <a:spLocks noChangeShapeType="1"/>
              </p:cNvSpPr>
              <p:nvPr/>
            </p:nvSpPr>
            <p:spPr bwMode="auto">
              <a:xfrm>
                <a:off x="3040" y="17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8" name="Line 254"/>
              <p:cNvSpPr>
                <a:spLocks noChangeShapeType="1"/>
              </p:cNvSpPr>
              <p:nvPr/>
            </p:nvSpPr>
            <p:spPr bwMode="auto">
              <a:xfrm>
                <a:off x="3040" y="170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59" name="Line 255"/>
              <p:cNvSpPr>
                <a:spLocks noChangeShapeType="1"/>
              </p:cNvSpPr>
              <p:nvPr/>
            </p:nvSpPr>
            <p:spPr bwMode="auto">
              <a:xfrm>
                <a:off x="3040" y="157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0" name="Line 256"/>
              <p:cNvSpPr>
                <a:spLocks noChangeShapeType="1"/>
              </p:cNvSpPr>
              <p:nvPr/>
            </p:nvSpPr>
            <p:spPr bwMode="auto">
              <a:xfrm>
                <a:off x="3040" y="15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1" name="Line 257"/>
              <p:cNvSpPr>
                <a:spLocks noChangeShapeType="1"/>
              </p:cNvSpPr>
              <p:nvPr/>
            </p:nvSpPr>
            <p:spPr bwMode="auto">
              <a:xfrm>
                <a:off x="3040" y="145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2" name="Line 258"/>
              <p:cNvSpPr>
                <a:spLocks noChangeShapeType="1"/>
              </p:cNvSpPr>
              <p:nvPr/>
            </p:nvSpPr>
            <p:spPr bwMode="auto">
              <a:xfrm>
                <a:off x="3040" y="13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3" name="Line 259"/>
              <p:cNvSpPr>
                <a:spLocks noChangeShapeType="1"/>
              </p:cNvSpPr>
              <p:nvPr/>
            </p:nvSpPr>
            <p:spPr bwMode="auto">
              <a:xfrm>
                <a:off x="3040" y="126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4" name="Line 260"/>
              <p:cNvSpPr>
                <a:spLocks noChangeShapeType="1"/>
              </p:cNvSpPr>
              <p:nvPr/>
            </p:nvSpPr>
            <p:spPr bwMode="auto">
              <a:xfrm>
                <a:off x="3040" y="11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5" name="Line 261"/>
              <p:cNvSpPr>
                <a:spLocks noChangeShapeType="1"/>
              </p:cNvSpPr>
              <p:nvPr/>
            </p:nvSpPr>
            <p:spPr bwMode="auto">
              <a:xfrm>
                <a:off x="3040" y="11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6" name="Line 262"/>
              <p:cNvSpPr>
                <a:spLocks noChangeShapeType="1"/>
              </p:cNvSpPr>
              <p:nvPr/>
            </p:nvSpPr>
            <p:spPr bwMode="auto">
              <a:xfrm>
                <a:off x="3040" y="10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7" name="Line 263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8" name="Line 264"/>
              <p:cNvSpPr>
                <a:spLocks noChangeShapeType="1"/>
              </p:cNvSpPr>
              <p:nvPr/>
            </p:nvSpPr>
            <p:spPr bwMode="auto">
              <a:xfrm flipV="1">
                <a:off x="4786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69" name="Line 265"/>
              <p:cNvSpPr>
                <a:spLocks noChangeShapeType="1"/>
              </p:cNvSpPr>
              <p:nvPr/>
            </p:nvSpPr>
            <p:spPr bwMode="auto">
              <a:xfrm flipH="1">
                <a:off x="4750" y="19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0" name="Line 266"/>
              <p:cNvSpPr>
                <a:spLocks noChangeShapeType="1"/>
              </p:cNvSpPr>
              <p:nvPr/>
            </p:nvSpPr>
            <p:spPr bwMode="auto">
              <a:xfrm flipH="1">
                <a:off x="4750" y="164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1" name="Line 267"/>
              <p:cNvSpPr>
                <a:spLocks noChangeShapeType="1"/>
              </p:cNvSpPr>
              <p:nvPr/>
            </p:nvSpPr>
            <p:spPr bwMode="auto">
              <a:xfrm flipH="1">
                <a:off x="4750" y="132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2" name="Line 268"/>
              <p:cNvSpPr>
                <a:spLocks noChangeShapeType="1"/>
              </p:cNvSpPr>
              <p:nvPr/>
            </p:nvSpPr>
            <p:spPr bwMode="auto">
              <a:xfrm flipH="1">
                <a:off x="4750" y="100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3" name="Line 269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4" name="Line 270"/>
              <p:cNvSpPr>
                <a:spLocks noChangeShapeType="1"/>
              </p:cNvSpPr>
              <p:nvPr/>
            </p:nvSpPr>
            <p:spPr bwMode="auto">
              <a:xfrm flipH="1">
                <a:off x="4768" y="202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5" name="Line 271"/>
              <p:cNvSpPr>
                <a:spLocks noChangeShapeType="1"/>
              </p:cNvSpPr>
              <p:nvPr/>
            </p:nvSpPr>
            <p:spPr bwMode="auto">
              <a:xfrm flipH="1">
                <a:off x="4768" y="18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6" name="Line 272"/>
              <p:cNvSpPr>
                <a:spLocks noChangeShapeType="1"/>
              </p:cNvSpPr>
              <p:nvPr/>
            </p:nvSpPr>
            <p:spPr bwMode="auto">
              <a:xfrm flipH="1">
                <a:off x="4768" y="18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7" name="Line 273"/>
              <p:cNvSpPr>
                <a:spLocks noChangeShapeType="1"/>
              </p:cNvSpPr>
              <p:nvPr/>
            </p:nvSpPr>
            <p:spPr bwMode="auto">
              <a:xfrm flipH="1">
                <a:off x="4768" y="17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8" name="Line 274"/>
              <p:cNvSpPr>
                <a:spLocks noChangeShapeType="1"/>
              </p:cNvSpPr>
              <p:nvPr/>
            </p:nvSpPr>
            <p:spPr bwMode="auto">
              <a:xfrm flipH="1">
                <a:off x="4768" y="170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79" name="Line 275"/>
              <p:cNvSpPr>
                <a:spLocks noChangeShapeType="1"/>
              </p:cNvSpPr>
              <p:nvPr/>
            </p:nvSpPr>
            <p:spPr bwMode="auto">
              <a:xfrm flipH="1">
                <a:off x="4768" y="157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0" name="Line 276"/>
              <p:cNvSpPr>
                <a:spLocks noChangeShapeType="1"/>
              </p:cNvSpPr>
              <p:nvPr/>
            </p:nvSpPr>
            <p:spPr bwMode="auto">
              <a:xfrm flipH="1">
                <a:off x="4768" y="15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1" name="Line 277"/>
              <p:cNvSpPr>
                <a:spLocks noChangeShapeType="1"/>
              </p:cNvSpPr>
              <p:nvPr/>
            </p:nvSpPr>
            <p:spPr bwMode="auto">
              <a:xfrm flipH="1">
                <a:off x="4768" y="145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2" name="Line 278"/>
              <p:cNvSpPr>
                <a:spLocks noChangeShapeType="1"/>
              </p:cNvSpPr>
              <p:nvPr/>
            </p:nvSpPr>
            <p:spPr bwMode="auto">
              <a:xfrm flipH="1">
                <a:off x="4768" y="13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3" name="Line 279"/>
              <p:cNvSpPr>
                <a:spLocks noChangeShapeType="1"/>
              </p:cNvSpPr>
              <p:nvPr/>
            </p:nvSpPr>
            <p:spPr bwMode="auto">
              <a:xfrm flipH="1">
                <a:off x="4768" y="126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4" name="Line 280"/>
              <p:cNvSpPr>
                <a:spLocks noChangeShapeType="1"/>
              </p:cNvSpPr>
              <p:nvPr/>
            </p:nvSpPr>
            <p:spPr bwMode="auto">
              <a:xfrm flipH="1">
                <a:off x="4768" y="11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5" name="Line 281"/>
              <p:cNvSpPr>
                <a:spLocks noChangeShapeType="1"/>
              </p:cNvSpPr>
              <p:nvPr/>
            </p:nvSpPr>
            <p:spPr bwMode="auto">
              <a:xfrm flipH="1">
                <a:off x="4768" y="11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6" name="Line 282"/>
              <p:cNvSpPr>
                <a:spLocks noChangeShapeType="1"/>
              </p:cNvSpPr>
              <p:nvPr/>
            </p:nvSpPr>
            <p:spPr bwMode="auto">
              <a:xfrm flipH="1">
                <a:off x="4768" y="10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7" name="Line 283"/>
              <p:cNvSpPr>
                <a:spLocks noChangeShapeType="1"/>
              </p:cNvSpPr>
              <p:nvPr/>
            </p:nvSpPr>
            <p:spPr bwMode="auto">
              <a:xfrm flipH="1">
                <a:off x="4768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8" name="Freeform 284"/>
              <p:cNvSpPr>
                <a:spLocks/>
              </p:cNvSpPr>
              <p:nvPr/>
            </p:nvSpPr>
            <p:spPr bwMode="auto">
              <a:xfrm>
                <a:off x="3042" y="1006"/>
                <a:ext cx="1576" cy="636"/>
              </a:xfrm>
              <a:custGeom>
                <a:avLst/>
                <a:gdLst>
                  <a:gd name="T0" fmla="*/ 20 w 1576"/>
                  <a:gd name="T1" fmla="*/ 636 h 636"/>
                  <a:gd name="T2" fmla="*/ 42 w 1576"/>
                  <a:gd name="T3" fmla="*/ 636 h 636"/>
                  <a:gd name="T4" fmla="*/ 66 w 1576"/>
                  <a:gd name="T5" fmla="*/ 636 h 636"/>
                  <a:gd name="T6" fmla="*/ 92 w 1576"/>
                  <a:gd name="T7" fmla="*/ 636 h 636"/>
                  <a:gd name="T8" fmla="*/ 122 w 1576"/>
                  <a:gd name="T9" fmla="*/ 636 h 636"/>
                  <a:gd name="T10" fmla="*/ 156 w 1576"/>
                  <a:gd name="T11" fmla="*/ 636 h 636"/>
                  <a:gd name="T12" fmla="*/ 198 w 1576"/>
                  <a:gd name="T13" fmla="*/ 636 h 636"/>
                  <a:gd name="T14" fmla="*/ 246 w 1576"/>
                  <a:gd name="T15" fmla="*/ 636 h 636"/>
                  <a:gd name="T16" fmla="*/ 298 w 1576"/>
                  <a:gd name="T17" fmla="*/ 636 h 636"/>
                  <a:gd name="T18" fmla="*/ 352 w 1576"/>
                  <a:gd name="T19" fmla="*/ 636 h 636"/>
                  <a:gd name="T20" fmla="*/ 406 w 1576"/>
                  <a:gd name="T21" fmla="*/ 636 h 636"/>
                  <a:gd name="T22" fmla="*/ 460 w 1576"/>
                  <a:gd name="T23" fmla="*/ 636 h 636"/>
                  <a:gd name="T24" fmla="*/ 512 w 1576"/>
                  <a:gd name="T25" fmla="*/ 636 h 636"/>
                  <a:gd name="T26" fmla="*/ 562 w 1576"/>
                  <a:gd name="T27" fmla="*/ 636 h 636"/>
                  <a:gd name="T28" fmla="*/ 610 w 1576"/>
                  <a:gd name="T29" fmla="*/ 636 h 636"/>
                  <a:gd name="T30" fmla="*/ 658 w 1576"/>
                  <a:gd name="T31" fmla="*/ 636 h 636"/>
                  <a:gd name="T32" fmla="*/ 704 w 1576"/>
                  <a:gd name="T33" fmla="*/ 634 h 636"/>
                  <a:gd name="T34" fmla="*/ 748 w 1576"/>
                  <a:gd name="T35" fmla="*/ 626 h 636"/>
                  <a:gd name="T36" fmla="*/ 792 w 1576"/>
                  <a:gd name="T37" fmla="*/ 614 h 636"/>
                  <a:gd name="T38" fmla="*/ 834 w 1576"/>
                  <a:gd name="T39" fmla="*/ 592 h 636"/>
                  <a:gd name="T40" fmla="*/ 876 w 1576"/>
                  <a:gd name="T41" fmla="*/ 568 h 636"/>
                  <a:gd name="T42" fmla="*/ 914 w 1576"/>
                  <a:gd name="T43" fmla="*/ 548 h 636"/>
                  <a:gd name="T44" fmla="*/ 954 w 1576"/>
                  <a:gd name="T45" fmla="*/ 548 h 636"/>
                  <a:gd name="T46" fmla="*/ 990 w 1576"/>
                  <a:gd name="T47" fmla="*/ 572 h 636"/>
                  <a:gd name="T48" fmla="*/ 1028 w 1576"/>
                  <a:gd name="T49" fmla="*/ 608 h 636"/>
                  <a:gd name="T50" fmla="*/ 1062 w 1576"/>
                  <a:gd name="T51" fmla="*/ 634 h 636"/>
                  <a:gd name="T52" fmla="*/ 1098 w 1576"/>
                  <a:gd name="T53" fmla="*/ 628 h 636"/>
                  <a:gd name="T54" fmla="*/ 1130 w 1576"/>
                  <a:gd name="T55" fmla="*/ 592 h 636"/>
                  <a:gd name="T56" fmla="*/ 1160 w 1576"/>
                  <a:gd name="T57" fmla="*/ 556 h 636"/>
                  <a:gd name="T58" fmla="*/ 1190 w 1576"/>
                  <a:gd name="T59" fmla="*/ 550 h 636"/>
                  <a:gd name="T60" fmla="*/ 1220 w 1576"/>
                  <a:gd name="T61" fmla="*/ 586 h 636"/>
                  <a:gd name="T62" fmla="*/ 1246 w 1576"/>
                  <a:gd name="T63" fmla="*/ 628 h 636"/>
                  <a:gd name="T64" fmla="*/ 1272 w 1576"/>
                  <a:gd name="T65" fmla="*/ 632 h 636"/>
                  <a:gd name="T66" fmla="*/ 1296 w 1576"/>
                  <a:gd name="T67" fmla="*/ 588 h 636"/>
                  <a:gd name="T68" fmla="*/ 1320 w 1576"/>
                  <a:gd name="T69" fmla="*/ 536 h 636"/>
                  <a:gd name="T70" fmla="*/ 1342 w 1576"/>
                  <a:gd name="T71" fmla="*/ 530 h 636"/>
                  <a:gd name="T72" fmla="*/ 1362 w 1576"/>
                  <a:gd name="T73" fmla="*/ 576 h 636"/>
                  <a:gd name="T74" fmla="*/ 1382 w 1576"/>
                  <a:gd name="T75" fmla="*/ 628 h 636"/>
                  <a:gd name="T76" fmla="*/ 1400 w 1576"/>
                  <a:gd name="T77" fmla="*/ 626 h 636"/>
                  <a:gd name="T78" fmla="*/ 1418 w 1576"/>
                  <a:gd name="T79" fmla="*/ 562 h 636"/>
                  <a:gd name="T80" fmla="*/ 1434 w 1576"/>
                  <a:gd name="T81" fmla="*/ 494 h 636"/>
                  <a:gd name="T82" fmla="*/ 1450 w 1576"/>
                  <a:gd name="T83" fmla="*/ 492 h 636"/>
                  <a:gd name="T84" fmla="*/ 1464 w 1576"/>
                  <a:gd name="T85" fmla="*/ 558 h 636"/>
                  <a:gd name="T86" fmla="*/ 1476 w 1576"/>
                  <a:gd name="T87" fmla="*/ 626 h 636"/>
                  <a:gd name="T88" fmla="*/ 1488 w 1576"/>
                  <a:gd name="T89" fmla="*/ 622 h 636"/>
                  <a:gd name="T90" fmla="*/ 1500 w 1576"/>
                  <a:gd name="T91" fmla="*/ 534 h 636"/>
                  <a:gd name="T92" fmla="*/ 1510 w 1576"/>
                  <a:gd name="T93" fmla="*/ 432 h 636"/>
                  <a:gd name="T94" fmla="*/ 1520 w 1576"/>
                  <a:gd name="T95" fmla="*/ 396 h 636"/>
                  <a:gd name="T96" fmla="*/ 1528 w 1576"/>
                  <a:gd name="T97" fmla="*/ 456 h 636"/>
                  <a:gd name="T98" fmla="*/ 1534 w 1576"/>
                  <a:gd name="T99" fmla="*/ 562 h 636"/>
                  <a:gd name="T100" fmla="*/ 1542 w 1576"/>
                  <a:gd name="T101" fmla="*/ 632 h 636"/>
                  <a:gd name="T102" fmla="*/ 1548 w 1576"/>
                  <a:gd name="T103" fmla="*/ 606 h 636"/>
                  <a:gd name="T104" fmla="*/ 1552 w 1576"/>
                  <a:gd name="T105" fmla="*/ 478 h 636"/>
                  <a:gd name="T106" fmla="*/ 1558 w 1576"/>
                  <a:gd name="T107" fmla="*/ 302 h 636"/>
                  <a:gd name="T108" fmla="*/ 1562 w 1576"/>
                  <a:gd name="T109" fmla="*/ 148 h 636"/>
                  <a:gd name="T110" fmla="*/ 1564 w 1576"/>
                  <a:gd name="T111" fmla="*/ 46 h 636"/>
                  <a:gd name="T112" fmla="*/ 1568 w 1576"/>
                  <a:gd name="T113" fmla="*/ 2 h 636"/>
                  <a:gd name="T114" fmla="*/ 1570 w 1576"/>
                  <a:gd name="T115" fmla="*/ 12 h 636"/>
                  <a:gd name="T116" fmla="*/ 1572 w 1576"/>
                  <a:gd name="T117" fmla="*/ 66 h 636"/>
                  <a:gd name="T118" fmla="*/ 1574 w 1576"/>
                  <a:gd name="T119" fmla="*/ 146 h 636"/>
                  <a:gd name="T120" fmla="*/ 1576 w 1576"/>
                  <a:gd name="T121" fmla="*/ 238 h 636"/>
                  <a:gd name="T122" fmla="*/ 1576 w 1576"/>
                  <a:gd name="T123" fmla="*/ 324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6" h="636">
                    <a:moveTo>
                      <a:pt x="0" y="636"/>
                    </a:moveTo>
                    <a:lnTo>
                      <a:pt x="2" y="636"/>
                    </a:lnTo>
                    <a:lnTo>
                      <a:pt x="2" y="636"/>
                    </a:lnTo>
                    <a:lnTo>
                      <a:pt x="4" y="636"/>
                    </a:lnTo>
                    <a:lnTo>
                      <a:pt x="6" y="636"/>
                    </a:lnTo>
                    <a:lnTo>
                      <a:pt x="8" y="636"/>
                    </a:lnTo>
                    <a:lnTo>
                      <a:pt x="10" y="636"/>
                    </a:lnTo>
                    <a:lnTo>
                      <a:pt x="12" y="636"/>
                    </a:lnTo>
                    <a:lnTo>
                      <a:pt x="14" y="636"/>
                    </a:lnTo>
                    <a:lnTo>
                      <a:pt x="16" y="636"/>
                    </a:lnTo>
                    <a:lnTo>
                      <a:pt x="18" y="636"/>
                    </a:lnTo>
                    <a:lnTo>
                      <a:pt x="20" y="636"/>
                    </a:lnTo>
                    <a:lnTo>
                      <a:pt x="22" y="636"/>
                    </a:lnTo>
                    <a:lnTo>
                      <a:pt x="24" y="636"/>
                    </a:lnTo>
                    <a:lnTo>
                      <a:pt x="26" y="636"/>
                    </a:lnTo>
                    <a:lnTo>
                      <a:pt x="26" y="636"/>
                    </a:lnTo>
                    <a:lnTo>
                      <a:pt x="28" y="636"/>
                    </a:lnTo>
                    <a:lnTo>
                      <a:pt x="30" y="636"/>
                    </a:lnTo>
                    <a:lnTo>
                      <a:pt x="32" y="636"/>
                    </a:lnTo>
                    <a:lnTo>
                      <a:pt x="34" y="636"/>
                    </a:lnTo>
                    <a:lnTo>
                      <a:pt x="36" y="636"/>
                    </a:lnTo>
                    <a:lnTo>
                      <a:pt x="38" y="636"/>
                    </a:lnTo>
                    <a:lnTo>
                      <a:pt x="40" y="636"/>
                    </a:lnTo>
                    <a:lnTo>
                      <a:pt x="42" y="636"/>
                    </a:lnTo>
                    <a:lnTo>
                      <a:pt x="44" y="636"/>
                    </a:lnTo>
                    <a:lnTo>
                      <a:pt x="46" y="636"/>
                    </a:lnTo>
                    <a:lnTo>
                      <a:pt x="48" y="636"/>
                    </a:lnTo>
                    <a:lnTo>
                      <a:pt x="50" y="636"/>
                    </a:lnTo>
                    <a:lnTo>
                      <a:pt x="52" y="636"/>
                    </a:lnTo>
                    <a:lnTo>
                      <a:pt x="54" y="636"/>
                    </a:lnTo>
                    <a:lnTo>
                      <a:pt x="56" y="636"/>
                    </a:lnTo>
                    <a:lnTo>
                      <a:pt x="58" y="636"/>
                    </a:lnTo>
                    <a:lnTo>
                      <a:pt x="60" y="636"/>
                    </a:lnTo>
                    <a:lnTo>
                      <a:pt x="62" y="636"/>
                    </a:lnTo>
                    <a:lnTo>
                      <a:pt x="64" y="636"/>
                    </a:lnTo>
                    <a:lnTo>
                      <a:pt x="66" y="636"/>
                    </a:lnTo>
                    <a:lnTo>
                      <a:pt x="68" y="636"/>
                    </a:lnTo>
                    <a:lnTo>
                      <a:pt x="70" y="636"/>
                    </a:lnTo>
                    <a:lnTo>
                      <a:pt x="72" y="636"/>
                    </a:lnTo>
                    <a:lnTo>
                      <a:pt x="74" y="636"/>
                    </a:lnTo>
                    <a:lnTo>
                      <a:pt x="76" y="636"/>
                    </a:lnTo>
                    <a:lnTo>
                      <a:pt x="80" y="636"/>
                    </a:lnTo>
                    <a:lnTo>
                      <a:pt x="82" y="636"/>
                    </a:lnTo>
                    <a:lnTo>
                      <a:pt x="84" y="636"/>
                    </a:lnTo>
                    <a:lnTo>
                      <a:pt x="86" y="636"/>
                    </a:lnTo>
                    <a:lnTo>
                      <a:pt x="88" y="636"/>
                    </a:lnTo>
                    <a:lnTo>
                      <a:pt x="90" y="636"/>
                    </a:lnTo>
                    <a:lnTo>
                      <a:pt x="92" y="636"/>
                    </a:lnTo>
                    <a:lnTo>
                      <a:pt x="94" y="636"/>
                    </a:lnTo>
                    <a:lnTo>
                      <a:pt x="98" y="636"/>
                    </a:lnTo>
                    <a:lnTo>
                      <a:pt x="100" y="636"/>
                    </a:lnTo>
                    <a:lnTo>
                      <a:pt x="102" y="636"/>
                    </a:lnTo>
                    <a:lnTo>
                      <a:pt x="104" y="636"/>
                    </a:lnTo>
                    <a:lnTo>
                      <a:pt x="106" y="636"/>
                    </a:lnTo>
                    <a:lnTo>
                      <a:pt x="110" y="636"/>
                    </a:lnTo>
                    <a:lnTo>
                      <a:pt x="112" y="636"/>
                    </a:lnTo>
                    <a:lnTo>
                      <a:pt x="114" y="636"/>
                    </a:lnTo>
                    <a:lnTo>
                      <a:pt x="116" y="636"/>
                    </a:lnTo>
                    <a:lnTo>
                      <a:pt x="120" y="636"/>
                    </a:lnTo>
                    <a:lnTo>
                      <a:pt x="122" y="636"/>
                    </a:lnTo>
                    <a:lnTo>
                      <a:pt x="124" y="636"/>
                    </a:lnTo>
                    <a:lnTo>
                      <a:pt x="128" y="636"/>
                    </a:lnTo>
                    <a:lnTo>
                      <a:pt x="130" y="636"/>
                    </a:lnTo>
                    <a:lnTo>
                      <a:pt x="132" y="636"/>
                    </a:lnTo>
                    <a:lnTo>
                      <a:pt x="136" y="636"/>
                    </a:lnTo>
                    <a:lnTo>
                      <a:pt x="138" y="636"/>
                    </a:lnTo>
                    <a:lnTo>
                      <a:pt x="142" y="636"/>
                    </a:lnTo>
                    <a:lnTo>
                      <a:pt x="144" y="636"/>
                    </a:lnTo>
                    <a:lnTo>
                      <a:pt x="148" y="636"/>
                    </a:lnTo>
                    <a:lnTo>
                      <a:pt x="150" y="636"/>
                    </a:lnTo>
                    <a:lnTo>
                      <a:pt x="154" y="636"/>
                    </a:lnTo>
                    <a:lnTo>
                      <a:pt x="156" y="636"/>
                    </a:lnTo>
                    <a:lnTo>
                      <a:pt x="160" y="636"/>
                    </a:lnTo>
                    <a:lnTo>
                      <a:pt x="162" y="636"/>
                    </a:lnTo>
                    <a:lnTo>
                      <a:pt x="166" y="636"/>
                    </a:lnTo>
                    <a:lnTo>
                      <a:pt x="170" y="636"/>
                    </a:lnTo>
                    <a:lnTo>
                      <a:pt x="172" y="636"/>
                    </a:lnTo>
                    <a:lnTo>
                      <a:pt x="176" y="636"/>
                    </a:lnTo>
                    <a:lnTo>
                      <a:pt x="180" y="636"/>
                    </a:lnTo>
                    <a:lnTo>
                      <a:pt x="184" y="636"/>
                    </a:lnTo>
                    <a:lnTo>
                      <a:pt x="186" y="636"/>
                    </a:lnTo>
                    <a:lnTo>
                      <a:pt x="190" y="636"/>
                    </a:lnTo>
                    <a:lnTo>
                      <a:pt x="194" y="636"/>
                    </a:lnTo>
                    <a:lnTo>
                      <a:pt x="198" y="636"/>
                    </a:lnTo>
                    <a:lnTo>
                      <a:pt x="202" y="636"/>
                    </a:lnTo>
                    <a:lnTo>
                      <a:pt x="206" y="636"/>
                    </a:lnTo>
                    <a:lnTo>
                      <a:pt x="210" y="636"/>
                    </a:lnTo>
                    <a:lnTo>
                      <a:pt x="214" y="636"/>
                    </a:lnTo>
                    <a:lnTo>
                      <a:pt x="216" y="636"/>
                    </a:lnTo>
                    <a:lnTo>
                      <a:pt x="222" y="636"/>
                    </a:lnTo>
                    <a:lnTo>
                      <a:pt x="226" y="636"/>
                    </a:lnTo>
                    <a:lnTo>
                      <a:pt x="230" y="636"/>
                    </a:lnTo>
                    <a:lnTo>
                      <a:pt x="234" y="636"/>
                    </a:lnTo>
                    <a:lnTo>
                      <a:pt x="238" y="636"/>
                    </a:lnTo>
                    <a:lnTo>
                      <a:pt x="242" y="636"/>
                    </a:lnTo>
                    <a:lnTo>
                      <a:pt x="246" y="636"/>
                    </a:lnTo>
                    <a:lnTo>
                      <a:pt x="250" y="636"/>
                    </a:lnTo>
                    <a:lnTo>
                      <a:pt x="254" y="636"/>
                    </a:lnTo>
                    <a:lnTo>
                      <a:pt x="258" y="636"/>
                    </a:lnTo>
                    <a:lnTo>
                      <a:pt x="262" y="636"/>
                    </a:lnTo>
                    <a:lnTo>
                      <a:pt x="268" y="636"/>
                    </a:lnTo>
                    <a:lnTo>
                      <a:pt x="272" y="636"/>
                    </a:lnTo>
                    <a:lnTo>
                      <a:pt x="276" y="636"/>
                    </a:lnTo>
                    <a:lnTo>
                      <a:pt x="280" y="636"/>
                    </a:lnTo>
                    <a:lnTo>
                      <a:pt x="284" y="636"/>
                    </a:lnTo>
                    <a:lnTo>
                      <a:pt x="290" y="636"/>
                    </a:lnTo>
                    <a:lnTo>
                      <a:pt x="294" y="636"/>
                    </a:lnTo>
                    <a:lnTo>
                      <a:pt x="298" y="636"/>
                    </a:lnTo>
                    <a:lnTo>
                      <a:pt x="302" y="636"/>
                    </a:lnTo>
                    <a:lnTo>
                      <a:pt x="308" y="636"/>
                    </a:lnTo>
                    <a:lnTo>
                      <a:pt x="312" y="636"/>
                    </a:lnTo>
                    <a:lnTo>
                      <a:pt x="316" y="636"/>
                    </a:lnTo>
                    <a:lnTo>
                      <a:pt x="320" y="636"/>
                    </a:lnTo>
                    <a:lnTo>
                      <a:pt x="326" y="636"/>
                    </a:lnTo>
                    <a:lnTo>
                      <a:pt x="330" y="636"/>
                    </a:lnTo>
                    <a:lnTo>
                      <a:pt x="334" y="636"/>
                    </a:lnTo>
                    <a:lnTo>
                      <a:pt x="338" y="636"/>
                    </a:lnTo>
                    <a:lnTo>
                      <a:pt x="344" y="636"/>
                    </a:lnTo>
                    <a:lnTo>
                      <a:pt x="348" y="636"/>
                    </a:lnTo>
                    <a:lnTo>
                      <a:pt x="352" y="636"/>
                    </a:lnTo>
                    <a:lnTo>
                      <a:pt x="358" y="636"/>
                    </a:lnTo>
                    <a:lnTo>
                      <a:pt x="362" y="636"/>
                    </a:lnTo>
                    <a:lnTo>
                      <a:pt x="366" y="636"/>
                    </a:lnTo>
                    <a:lnTo>
                      <a:pt x="370" y="636"/>
                    </a:lnTo>
                    <a:lnTo>
                      <a:pt x="376" y="636"/>
                    </a:lnTo>
                    <a:lnTo>
                      <a:pt x="380" y="636"/>
                    </a:lnTo>
                    <a:lnTo>
                      <a:pt x="384" y="636"/>
                    </a:lnTo>
                    <a:lnTo>
                      <a:pt x="388" y="636"/>
                    </a:lnTo>
                    <a:lnTo>
                      <a:pt x="394" y="636"/>
                    </a:lnTo>
                    <a:lnTo>
                      <a:pt x="398" y="636"/>
                    </a:lnTo>
                    <a:lnTo>
                      <a:pt x="402" y="636"/>
                    </a:lnTo>
                    <a:lnTo>
                      <a:pt x="406" y="636"/>
                    </a:lnTo>
                    <a:lnTo>
                      <a:pt x="412" y="636"/>
                    </a:lnTo>
                    <a:lnTo>
                      <a:pt x="416" y="636"/>
                    </a:lnTo>
                    <a:lnTo>
                      <a:pt x="420" y="636"/>
                    </a:lnTo>
                    <a:lnTo>
                      <a:pt x="424" y="636"/>
                    </a:lnTo>
                    <a:lnTo>
                      <a:pt x="430" y="636"/>
                    </a:lnTo>
                    <a:lnTo>
                      <a:pt x="434" y="636"/>
                    </a:lnTo>
                    <a:lnTo>
                      <a:pt x="438" y="636"/>
                    </a:lnTo>
                    <a:lnTo>
                      <a:pt x="442" y="636"/>
                    </a:lnTo>
                    <a:lnTo>
                      <a:pt x="446" y="636"/>
                    </a:lnTo>
                    <a:lnTo>
                      <a:pt x="452" y="636"/>
                    </a:lnTo>
                    <a:lnTo>
                      <a:pt x="456" y="636"/>
                    </a:lnTo>
                    <a:lnTo>
                      <a:pt x="460" y="636"/>
                    </a:lnTo>
                    <a:lnTo>
                      <a:pt x="464" y="636"/>
                    </a:lnTo>
                    <a:lnTo>
                      <a:pt x="468" y="636"/>
                    </a:lnTo>
                    <a:lnTo>
                      <a:pt x="474" y="636"/>
                    </a:lnTo>
                    <a:lnTo>
                      <a:pt x="478" y="636"/>
                    </a:lnTo>
                    <a:lnTo>
                      <a:pt x="482" y="636"/>
                    </a:lnTo>
                    <a:lnTo>
                      <a:pt x="486" y="636"/>
                    </a:lnTo>
                    <a:lnTo>
                      <a:pt x="490" y="636"/>
                    </a:lnTo>
                    <a:lnTo>
                      <a:pt x="494" y="636"/>
                    </a:lnTo>
                    <a:lnTo>
                      <a:pt x="500" y="636"/>
                    </a:lnTo>
                    <a:lnTo>
                      <a:pt x="504" y="636"/>
                    </a:lnTo>
                    <a:lnTo>
                      <a:pt x="508" y="636"/>
                    </a:lnTo>
                    <a:lnTo>
                      <a:pt x="512" y="636"/>
                    </a:lnTo>
                    <a:lnTo>
                      <a:pt x="516" y="636"/>
                    </a:lnTo>
                    <a:lnTo>
                      <a:pt x="520" y="636"/>
                    </a:lnTo>
                    <a:lnTo>
                      <a:pt x="524" y="636"/>
                    </a:lnTo>
                    <a:lnTo>
                      <a:pt x="528" y="636"/>
                    </a:lnTo>
                    <a:lnTo>
                      <a:pt x="534" y="636"/>
                    </a:lnTo>
                    <a:lnTo>
                      <a:pt x="538" y="636"/>
                    </a:lnTo>
                    <a:lnTo>
                      <a:pt x="542" y="636"/>
                    </a:lnTo>
                    <a:lnTo>
                      <a:pt x="546" y="636"/>
                    </a:lnTo>
                    <a:lnTo>
                      <a:pt x="550" y="636"/>
                    </a:lnTo>
                    <a:lnTo>
                      <a:pt x="554" y="636"/>
                    </a:lnTo>
                    <a:lnTo>
                      <a:pt x="558" y="636"/>
                    </a:lnTo>
                    <a:lnTo>
                      <a:pt x="562" y="636"/>
                    </a:lnTo>
                    <a:lnTo>
                      <a:pt x="566" y="636"/>
                    </a:lnTo>
                    <a:lnTo>
                      <a:pt x="570" y="636"/>
                    </a:lnTo>
                    <a:lnTo>
                      <a:pt x="574" y="636"/>
                    </a:lnTo>
                    <a:lnTo>
                      <a:pt x="578" y="636"/>
                    </a:lnTo>
                    <a:lnTo>
                      <a:pt x="582" y="636"/>
                    </a:lnTo>
                    <a:lnTo>
                      <a:pt x="586" y="636"/>
                    </a:lnTo>
                    <a:lnTo>
                      <a:pt x="590" y="636"/>
                    </a:lnTo>
                    <a:lnTo>
                      <a:pt x="594" y="636"/>
                    </a:lnTo>
                    <a:lnTo>
                      <a:pt x="598" y="636"/>
                    </a:lnTo>
                    <a:lnTo>
                      <a:pt x="602" y="636"/>
                    </a:lnTo>
                    <a:lnTo>
                      <a:pt x="608" y="636"/>
                    </a:lnTo>
                    <a:lnTo>
                      <a:pt x="610" y="636"/>
                    </a:lnTo>
                    <a:lnTo>
                      <a:pt x="614" y="636"/>
                    </a:lnTo>
                    <a:lnTo>
                      <a:pt x="618" y="636"/>
                    </a:lnTo>
                    <a:lnTo>
                      <a:pt x="622" y="636"/>
                    </a:lnTo>
                    <a:lnTo>
                      <a:pt x="626" y="636"/>
                    </a:lnTo>
                    <a:lnTo>
                      <a:pt x="630" y="636"/>
                    </a:lnTo>
                    <a:lnTo>
                      <a:pt x="634" y="636"/>
                    </a:lnTo>
                    <a:lnTo>
                      <a:pt x="638" y="636"/>
                    </a:lnTo>
                    <a:lnTo>
                      <a:pt x="642" y="636"/>
                    </a:lnTo>
                    <a:lnTo>
                      <a:pt x="646" y="636"/>
                    </a:lnTo>
                    <a:lnTo>
                      <a:pt x="650" y="636"/>
                    </a:lnTo>
                    <a:lnTo>
                      <a:pt x="654" y="636"/>
                    </a:lnTo>
                    <a:lnTo>
                      <a:pt x="658" y="636"/>
                    </a:lnTo>
                    <a:lnTo>
                      <a:pt x="662" y="636"/>
                    </a:lnTo>
                    <a:lnTo>
                      <a:pt x="666" y="636"/>
                    </a:lnTo>
                    <a:lnTo>
                      <a:pt x="670" y="636"/>
                    </a:lnTo>
                    <a:lnTo>
                      <a:pt x="674" y="634"/>
                    </a:lnTo>
                    <a:lnTo>
                      <a:pt x="678" y="634"/>
                    </a:lnTo>
                    <a:lnTo>
                      <a:pt x="682" y="634"/>
                    </a:lnTo>
                    <a:lnTo>
                      <a:pt x="686" y="634"/>
                    </a:lnTo>
                    <a:lnTo>
                      <a:pt x="688" y="634"/>
                    </a:lnTo>
                    <a:lnTo>
                      <a:pt x="692" y="634"/>
                    </a:lnTo>
                    <a:lnTo>
                      <a:pt x="696" y="634"/>
                    </a:lnTo>
                    <a:lnTo>
                      <a:pt x="700" y="634"/>
                    </a:lnTo>
                    <a:lnTo>
                      <a:pt x="704" y="634"/>
                    </a:lnTo>
                    <a:lnTo>
                      <a:pt x="708" y="632"/>
                    </a:lnTo>
                    <a:lnTo>
                      <a:pt x="712" y="632"/>
                    </a:lnTo>
                    <a:lnTo>
                      <a:pt x="716" y="632"/>
                    </a:lnTo>
                    <a:lnTo>
                      <a:pt x="720" y="632"/>
                    </a:lnTo>
                    <a:lnTo>
                      <a:pt x="722" y="632"/>
                    </a:lnTo>
                    <a:lnTo>
                      <a:pt x="726" y="630"/>
                    </a:lnTo>
                    <a:lnTo>
                      <a:pt x="730" y="630"/>
                    </a:lnTo>
                    <a:lnTo>
                      <a:pt x="734" y="630"/>
                    </a:lnTo>
                    <a:lnTo>
                      <a:pt x="738" y="628"/>
                    </a:lnTo>
                    <a:lnTo>
                      <a:pt x="742" y="628"/>
                    </a:lnTo>
                    <a:lnTo>
                      <a:pt x="746" y="628"/>
                    </a:lnTo>
                    <a:lnTo>
                      <a:pt x="748" y="626"/>
                    </a:lnTo>
                    <a:lnTo>
                      <a:pt x="752" y="626"/>
                    </a:lnTo>
                    <a:lnTo>
                      <a:pt x="756" y="626"/>
                    </a:lnTo>
                    <a:lnTo>
                      <a:pt x="760" y="624"/>
                    </a:lnTo>
                    <a:lnTo>
                      <a:pt x="764" y="624"/>
                    </a:lnTo>
                    <a:lnTo>
                      <a:pt x="766" y="622"/>
                    </a:lnTo>
                    <a:lnTo>
                      <a:pt x="770" y="622"/>
                    </a:lnTo>
                    <a:lnTo>
                      <a:pt x="774" y="620"/>
                    </a:lnTo>
                    <a:lnTo>
                      <a:pt x="778" y="618"/>
                    </a:lnTo>
                    <a:lnTo>
                      <a:pt x="782" y="618"/>
                    </a:lnTo>
                    <a:lnTo>
                      <a:pt x="784" y="616"/>
                    </a:lnTo>
                    <a:lnTo>
                      <a:pt x="788" y="616"/>
                    </a:lnTo>
                    <a:lnTo>
                      <a:pt x="792" y="614"/>
                    </a:lnTo>
                    <a:lnTo>
                      <a:pt x="796" y="612"/>
                    </a:lnTo>
                    <a:lnTo>
                      <a:pt x="800" y="610"/>
                    </a:lnTo>
                    <a:lnTo>
                      <a:pt x="802" y="610"/>
                    </a:lnTo>
                    <a:lnTo>
                      <a:pt x="806" y="608"/>
                    </a:lnTo>
                    <a:lnTo>
                      <a:pt x="810" y="606"/>
                    </a:lnTo>
                    <a:lnTo>
                      <a:pt x="814" y="604"/>
                    </a:lnTo>
                    <a:lnTo>
                      <a:pt x="816" y="602"/>
                    </a:lnTo>
                    <a:lnTo>
                      <a:pt x="820" y="600"/>
                    </a:lnTo>
                    <a:lnTo>
                      <a:pt x="824" y="598"/>
                    </a:lnTo>
                    <a:lnTo>
                      <a:pt x="828" y="596"/>
                    </a:lnTo>
                    <a:lnTo>
                      <a:pt x="830" y="594"/>
                    </a:lnTo>
                    <a:lnTo>
                      <a:pt x="834" y="592"/>
                    </a:lnTo>
                    <a:lnTo>
                      <a:pt x="838" y="590"/>
                    </a:lnTo>
                    <a:lnTo>
                      <a:pt x="842" y="588"/>
                    </a:lnTo>
                    <a:lnTo>
                      <a:pt x="844" y="586"/>
                    </a:lnTo>
                    <a:lnTo>
                      <a:pt x="848" y="584"/>
                    </a:lnTo>
                    <a:lnTo>
                      <a:pt x="852" y="582"/>
                    </a:lnTo>
                    <a:lnTo>
                      <a:pt x="854" y="580"/>
                    </a:lnTo>
                    <a:lnTo>
                      <a:pt x="858" y="578"/>
                    </a:lnTo>
                    <a:lnTo>
                      <a:pt x="862" y="576"/>
                    </a:lnTo>
                    <a:lnTo>
                      <a:pt x="864" y="574"/>
                    </a:lnTo>
                    <a:lnTo>
                      <a:pt x="868" y="572"/>
                    </a:lnTo>
                    <a:lnTo>
                      <a:pt x="872" y="570"/>
                    </a:lnTo>
                    <a:lnTo>
                      <a:pt x="876" y="568"/>
                    </a:lnTo>
                    <a:lnTo>
                      <a:pt x="878" y="566"/>
                    </a:lnTo>
                    <a:lnTo>
                      <a:pt x="882" y="564"/>
                    </a:lnTo>
                    <a:lnTo>
                      <a:pt x="886" y="562"/>
                    </a:lnTo>
                    <a:lnTo>
                      <a:pt x="888" y="560"/>
                    </a:lnTo>
                    <a:lnTo>
                      <a:pt x="892" y="558"/>
                    </a:lnTo>
                    <a:lnTo>
                      <a:pt x="896" y="556"/>
                    </a:lnTo>
                    <a:lnTo>
                      <a:pt x="898" y="554"/>
                    </a:lnTo>
                    <a:lnTo>
                      <a:pt x="902" y="552"/>
                    </a:lnTo>
                    <a:lnTo>
                      <a:pt x="906" y="552"/>
                    </a:lnTo>
                    <a:lnTo>
                      <a:pt x="908" y="550"/>
                    </a:lnTo>
                    <a:lnTo>
                      <a:pt x="912" y="550"/>
                    </a:lnTo>
                    <a:lnTo>
                      <a:pt x="914" y="548"/>
                    </a:lnTo>
                    <a:lnTo>
                      <a:pt x="918" y="548"/>
                    </a:lnTo>
                    <a:lnTo>
                      <a:pt x="922" y="546"/>
                    </a:lnTo>
                    <a:lnTo>
                      <a:pt x="924" y="546"/>
                    </a:lnTo>
                    <a:lnTo>
                      <a:pt x="928" y="546"/>
                    </a:lnTo>
                    <a:lnTo>
                      <a:pt x="930" y="546"/>
                    </a:lnTo>
                    <a:lnTo>
                      <a:pt x="934" y="544"/>
                    </a:lnTo>
                    <a:lnTo>
                      <a:pt x="938" y="544"/>
                    </a:lnTo>
                    <a:lnTo>
                      <a:pt x="940" y="546"/>
                    </a:lnTo>
                    <a:lnTo>
                      <a:pt x="944" y="546"/>
                    </a:lnTo>
                    <a:lnTo>
                      <a:pt x="946" y="546"/>
                    </a:lnTo>
                    <a:lnTo>
                      <a:pt x="950" y="546"/>
                    </a:lnTo>
                    <a:lnTo>
                      <a:pt x="954" y="548"/>
                    </a:lnTo>
                    <a:lnTo>
                      <a:pt x="956" y="550"/>
                    </a:lnTo>
                    <a:lnTo>
                      <a:pt x="960" y="550"/>
                    </a:lnTo>
                    <a:lnTo>
                      <a:pt x="962" y="552"/>
                    </a:lnTo>
                    <a:lnTo>
                      <a:pt x="966" y="554"/>
                    </a:lnTo>
                    <a:lnTo>
                      <a:pt x="970" y="556"/>
                    </a:lnTo>
                    <a:lnTo>
                      <a:pt x="972" y="556"/>
                    </a:lnTo>
                    <a:lnTo>
                      <a:pt x="976" y="558"/>
                    </a:lnTo>
                    <a:lnTo>
                      <a:pt x="978" y="562"/>
                    </a:lnTo>
                    <a:lnTo>
                      <a:pt x="982" y="564"/>
                    </a:lnTo>
                    <a:lnTo>
                      <a:pt x="984" y="566"/>
                    </a:lnTo>
                    <a:lnTo>
                      <a:pt x="988" y="568"/>
                    </a:lnTo>
                    <a:lnTo>
                      <a:pt x="990" y="572"/>
                    </a:lnTo>
                    <a:lnTo>
                      <a:pt x="994" y="574"/>
                    </a:lnTo>
                    <a:lnTo>
                      <a:pt x="998" y="578"/>
                    </a:lnTo>
                    <a:lnTo>
                      <a:pt x="1000" y="580"/>
                    </a:lnTo>
                    <a:lnTo>
                      <a:pt x="1004" y="584"/>
                    </a:lnTo>
                    <a:lnTo>
                      <a:pt x="1006" y="586"/>
                    </a:lnTo>
                    <a:lnTo>
                      <a:pt x="1010" y="590"/>
                    </a:lnTo>
                    <a:lnTo>
                      <a:pt x="1012" y="594"/>
                    </a:lnTo>
                    <a:lnTo>
                      <a:pt x="1016" y="596"/>
                    </a:lnTo>
                    <a:lnTo>
                      <a:pt x="1018" y="600"/>
                    </a:lnTo>
                    <a:lnTo>
                      <a:pt x="1022" y="602"/>
                    </a:lnTo>
                    <a:lnTo>
                      <a:pt x="1024" y="606"/>
                    </a:lnTo>
                    <a:lnTo>
                      <a:pt x="1028" y="608"/>
                    </a:lnTo>
                    <a:lnTo>
                      <a:pt x="1030" y="612"/>
                    </a:lnTo>
                    <a:lnTo>
                      <a:pt x="1034" y="614"/>
                    </a:lnTo>
                    <a:lnTo>
                      <a:pt x="1036" y="618"/>
                    </a:lnTo>
                    <a:lnTo>
                      <a:pt x="1040" y="620"/>
                    </a:lnTo>
                    <a:lnTo>
                      <a:pt x="1042" y="622"/>
                    </a:lnTo>
                    <a:lnTo>
                      <a:pt x="1046" y="624"/>
                    </a:lnTo>
                    <a:lnTo>
                      <a:pt x="1048" y="626"/>
                    </a:lnTo>
                    <a:lnTo>
                      <a:pt x="1052" y="628"/>
                    </a:lnTo>
                    <a:lnTo>
                      <a:pt x="1054" y="630"/>
                    </a:lnTo>
                    <a:lnTo>
                      <a:pt x="1056" y="632"/>
                    </a:lnTo>
                    <a:lnTo>
                      <a:pt x="1060" y="634"/>
                    </a:lnTo>
                    <a:lnTo>
                      <a:pt x="1062" y="634"/>
                    </a:lnTo>
                    <a:lnTo>
                      <a:pt x="1066" y="636"/>
                    </a:lnTo>
                    <a:lnTo>
                      <a:pt x="1068" y="636"/>
                    </a:lnTo>
                    <a:lnTo>
                      <a:pt x="1072" y="636"/>
                    </a:lnTo>
                    <a:lnTo>
                      <a:pt x="1074" y="636"/>
                    </a:lnTo>
                    <a:lnTo>
                      <a:pt x="1078" y="636"/>
                    </a:lnTo>
                    <a:lnTo>
                      <a:pt x="1080" y="636"/>
                    </a:lnTo>
                    <a:lnTo>
                      <a:pt x="1084" y="636"/>
                    </a:lnTo>
                    <a:lnTo>
                      <a:pt x="1086" y="634"/>
                    </a:lnTo>
                    <a:lnTo>
                      <a:pt x="1088" y="632"/>
                    </a:lnTo>
                    <a:lnTo>
                      <a:pt x="1092" y="632"/>
                    </a:lnTo>
                    <a:lnTo>
                      <a:pt x="1094" y="630"/>
                    </a:lnTo>
                    <a:lnTo>
                      <a:pt x="1098" y="628"/>
                    </a:lnTo>
                    <a:lnTo>
                      <a:pt x="1100" y="626"/>
                    </a:lnTo>
                    <a:lnTo>
                      <a:pt x="1102" y="624"/>
                    </a:lnTo>
                    <a:lnTo>
                      <a:pt x="1106" y="622"/>
                    </a:lnTo>
                    <a:lnTo>
                      <a:pt x="1108" y="618"/>
                    </a:lnTo>
                    <a:lnTo>
                      <a:pt x="1112" y="616"/>
                    </a:lnTo>
                    <a:lnTo>
                      <a:pt x="1114" y="612"/>
                    </a:lnTo>
                    <a:lnTo>
                      <a:pt x="1116" y="610"/>
                    </a:lnTo>
                    <a:lnTo>
                      <a:pt x="1120" y="606"/>
                    </a:lnTo>
                    <a:lnTo>
                      <a:pt x="1122" y="602"/>
                    </a:lnTo>
                    <a:lnTo>
                      <a:pt x="1124" y="598"/>
                    </a:lnTo>
                    <a:lnTo>
                      <a:pt x="1128" y="596"/>
                    </a:lnTo>
                    <a:lnTo>
                      <a:pt x="1130" y="592"/>
                    </a:lnTo>
                    <a:lnTo>
                      <a:pt x="1132" y="588"/>
                    </a:lnTo>
                    <a:lnTo>
                      <a:pt x="1136" y="586"/>
                    </a:lnTo>
                    <a:lnTo>
                      <a:pt x="1138" y="582"/>
                    </a:lnTo>
                    <a:lnTo>
                      <a:pt x="1140" y="578"/>
                    </a:lnTo>
                    <a:lnTo>
                      <a:pt x="1142" y="576"/>
                    </a:lnTo>
                    <a:lnTo>
                      <a:pt x="1144" y="572"/>
                    </a:lnTo>
                    <a:lnTo>
                      <a:pt x="1148" y="570"/>
                    </a:lnTo>
                    <a:lnTo>
                      <a:pt x="1150" y="566"/>
                    </a:lnTo>
                    <a:lnTo>
                      <a:pt x="1152" y="564"/>
                    </a:lnTo>
                    <a:lnTo>
                      <a:pt x="1156" y="560"/>
                    </a:lnTo>
                    <a:lnTo>
                      <a:pt x="1158" y="558"/>
                    </a:lnTo>
                    <a:lnTo>
                      <a:pt x="1160" y="556"/>
                    </a:lnTo>
                    <a:lnTo>
                      <a:pt x="1164" y="554"/>
                    </a:lnTo>
                    <a:lnTo>
                      <a:pt x="1166" y="552"/>
                    </a:lnTo>
                    <a:lnTo>
                      <a:pt x="1168" y="550"/>
                    </a:lnTo>
                    <a:lnTo>
                      <a:pt x="1170" y="550"/>
                    </a:lnTo>
                    <a:lnTo>
                      <a:pt x="1174" y="548"/>
                    </a:lnTo>
                    <a:lnTo>
                      <a:pt x="1176" y="548"/>
                    </a:lnTo>
                    <a:lnTo>
                      <a:pt x="1178" y="548"/>
                    </a:lnTo>
                    <a:lnTo>
                      <a:pt x="1180" y="548"/>
                    </a:lnTo>
                    <a:lnTo>
                      <a:pt x="1184" y="548"/>
                    </a:lnTo>
                    <a:lnTo>
                      <a:pt x="1186" y="548"/>
                    </a:lnTo>
                    <a:lnTo>
                      <a:pt x="1188" y="550"/>
                    </a:lnTo>
                    <a:lnTo>
                      <a:pt x="1190" y="550"/>
                    </a:lnTo>
                    <a:lnTo>
                      <a:pt x="1194" y="552"/>
                    </a:lnTo>
                    <a:lnTo>
                      <a:pt x="1196" y="554"/>
                    </a:lnTo>
                    <a:lnTo>
                      <a:pt x="1198" y="556"/>
                    </a:lnTo>
                    <a:lnTo>
                      <a:pt x="1200" y="558"/>
                    </a:lnTo>
                    <a:lnTo>
                      <a:pt x="1202" y="562"/>
                    </a:lnTo>
                    <a:lnTo>
                      <a:pt x="1206" y="564"/>
                    </a:lnTo>
                    <a:lnTo>
                      <a:pt x="1208" y="568"/>
                    </a:lnTo>
                    <a:lnTo>
                      <a:pt x="1210" y="572"/>
                    </a:lnTo>
                    <a:lnTo>
                      <a:pt x="1212" y="574"/>
                    </a:lnTo>
                    <a:lnTo>
                      <a:pt x="1214" y="578"/>
                    </a:lnTo>
                    <a:lnTo>
                      <a:pt x="1218" y="582"/>
                    </a:lnTo>
                    <a:lnTo>
                      <a:pt x="1220" y="586"/>
                    </a:lnTo>
                    <a:lnTo>
                      <a:pt x="1222" y="590"/>
                    </a:lnTo>
                    <a:lnTo>
                      <a:pt x="1224" y="594"/>
                    </a:lnTo>
                    <a:lnTo>
                      <a:pt x="1226" y="598"/>
                    </a:lnTo>
                    <a:lnTo>
                      <a:pt x="1228" y="602"/>
                    </a:lnTo>
                    <a:lnTo>
                      <a:pt x="1230" y="606"/>
                    </a:lnTo>
                    <a:lnTo>
                      <a:pt x="1234" y="608"/>
                    </a:lnTo>
                    <a:lnTo>
                      <a:pt x="1236" y="612"/>
                    </a:lnTo>
                    <a:lnTo>
                      <a:pt x="1238" y="616"/>
                    </a:lnTo>
                    <a:lnTo>
                      <a:pt x="1240" y="620"/>
                    </a:lnTo>
                    <a:lnTo>
                      <a:pt x="1242" y="622"/>
                    </a:lnTo>
                    <a:lnTo>
                      <a:pt x="1244" y="624"/>
                    </a:lnTo>
                    <a:lnTo>
                      <a:pt x="1246" y="628"/>
                    </a:lnTo>
                    <a:lnTo>
                      <a:pt x="1248" y="630"/>
                    </a:lnTo>
                    <a:lnTo>
                      <a:pt x="1250" y="632"/>
                    </a:lnTo>
                    <a:lnTo>
                      <a:pt x="1254" y="634"/>
                    </a:lnTo>
                    <a:lnTo>
                      <a:pt x="1256" y="634"/>
                    </a:lnTo>
                    <a:lnTo>
                      <a:pt x="1258" y="636"/>
                    </a:lnTo>
                    <a:lnTo>
                      <a:pt x="1260" y="636"/>
                    </a:lnTo>
                    <a:lnTo>
                      <a:pt x="1262" y="636"/>
                    </a:lnTo>
                    <a:lnTo>
                      <a:pt x="1264" y="636"/>
                    </a:lnTo>
                    <a:lnTo>
                      <a:pt x="1266" y="636"/>
                    </a:lnTo>
                    <a:lnTo>
                      <a:pt x="1268" y="634"/>
                    </a:lnTo>
                    <a:lnTo>
                      <a:pt x="1270" y="634"/>
                    </a:lnTo>
                    <a:lnTo>
                      <a:pt x="1272" y="632"/>
                    </a:lnTo>
                    <a:lnTo>
                      <a:pt x="1274" y="630"/>
                    </a:lnTo>
                    <a:lnTo>
                      <a:pt x="1276" y="628"/>
                    </a:lnTo>
                    <a:lnTo>
                      <a:pt x="1278" y="624"/>
                    </a:lnTo>
                    <a:lnTo>
                      <a:pt x="1280" y="622"/>
                    </a:lnTo>
                    <a:lnTo>
                      <a:pt x="1282" y="618"/>
                    </a:lnTo>
                    <a:lnTo>
                      <a:pt x="1284" y="614"/>
                    </a:lnTo>
                    <a:lnTo>
                      <a:pt x="1286" y="610"/>
                    </a:lnTo>
                    <a:lnTo>
                      <a:pt x="1288" y="606"/>
                    </a:lnTo>
                    <a:lnTo>
                      <a:pt x="1290" y="602"/>
                    </a:lnTo>
                    <a:lnTo>
                      <a:pt x="1292" y="598"/>
                    </a:lnTo>
                    <a:lnTo>
                      <a:pt x="1294" y="592"/>
                    </a:lnTo>
                    <a:lnTo>
                      <a:pt x="1296" y="588"/>
                    </a:lnTo>
                    <a:lnTo>
                      <a:pt x="1298" y="582"/>
                    </a:lnTo>
                    <a:lnTo>
                      <a:pt x="1300" y="578"/>
                    </a:lnTo>
                    <a:lnTo>
                      <a:pt x="1302" y="574"/>
                    </a:lnTo>
                    <a:lnTo>
                      <a:pt x="1304" y="568"/>
                    </a:lnTo>
                    <a:lnTo>
                      <a:pt x="1306" y="564"/>
                    </a:lnTo>
                    <a:lnTo>
                      <a:pt x="1308" y="558"/>
                    </a:lnTo>
                    <a:lnTo>
                      <a:pt x="1310" y="554"/>
                    </a:lnTo>
                    <a:lnTo>
                      <a:pt x="1312" y="550"/>
                    </a:lnTo>
                    <a:lnTo>
                      <a:pt x="1314" y="546"/>
                    </a:lnTo>
                    <a:lnTo>
                      <a:pt x="1316" y="542"/>
                    </a:lnTo>
                    <a:lnTo>
                      <a:pt x="1318" y="540"/>
                    </a:lnTo>
                    <a:lnTo>
                      <a:pt x="1320" y="536"/>
                    </a:lnTo>
                    <a:lnTo>
                      <a:pt x="1322" y="534"/>
                    </a:lnTo>
                    <a:lnTo>
                      <a:pt x="1324" y="530"/>
                    </a:lnTo>
                    <a:lnTo>
                      <a:pt x="1326" y="528"/>
                    </a:lnTo>
                    <a:lnTo>
                      <a:pt x="1328" y="528"/>
                    </a:lnTo>
                    <a:lnTo>
                      <a:pt x="1330" y="526"/>
                    </a:lnTo>
                    <a:lnTo>
                      <a:pt x="1332" y="524"/>
                    </a:lnTo>
                    <a:lnTo>
                      <a:pt x="1332" y="524"/>
                    </a:lnTo>
                    <a:lnTo>
                      <a:pt x="1334" y="524"/>
                    </a:lnTo>
                    <a:lnTo>
                      <a:pt x="1336" y="524"/>
                    </a:lnTo>
                    <a:lnTo>
                      <a:pt x="1338" y="526"/>
                    </a:lnTo>
                    <a:lnTo>
                      <a:pt x="1340" y="528"/>
                    </a:lnTo>
                    <a:lnTo>
                      <a:pt x="1342" y="530"/>
                    </a:lnTo>
                    <a:lnTo>
                      <a:pt x="1344" y="532"/>
                    </a:lnTo>
                    <a:lnTo>
                      <a:pt x="1346" y="534"/>
                    </a:lnTo>
                    <a:lnTo>
                      <a:pt x="1348" y="538"/>
                    </a:lnTo>
                    <a:lnTo>
                      <a:pt x="1350" y="540"/>
                    </a:lnTo>
                    <a:lnTo>
                      <a:pt x="1350" y="544"/>
                    </a:lnTo>
                    <a:lnTo>
                      <a:pt x="1352" y="548"/>
                    </a:lnTo>
                    <a:lnTo>
                      <a:pt x="1354" y="552"/>
                    </a:lnTo>
                    <a:lnTo>
                      <a:pt x="1356" y="556"/>
                    </a:lnTo>
                    <a:lnTo>
                      <a:pt x="1358" y="562"/>
                    </a:lnTo>
                    <a:lnTo>
                      <a:pt x="1360" y="566"/>
                    </a:lnTo>
                    <a:lnTo>
                      <a:pt x="1362" y="572"/>
                    </a:lnTo>
                    <a:lnTo>
                      <a:pt x="1362" y="576"/>
                    </a:lnTo>
                    <a:lnTo>
                      <a:pt x="1364" y="582"/>
                    </a:lnTo>
                    <a:lnTo>
                      <a:pt x="1366" y="586"/>
                    </a:lnTo>
                    <a:lnTo>
                      <a:pt x="1368" y="592"/>
                    </a:lnTo>
                    <a:lnTo>
                      <a:pt x="1370" y="598"/>
                    </a:lnTo>
                    <a:lnTo>
                      <a:pt x="1372" y="602"/>
                    </a:lnTo>
                    <a:lnTo>
                      <a:pt x="1372" y="606"/>
                    </a:lnTo>
                    <a:lnTo>
                      <a:pt x="1374" y="610"/>
                    </a:lnTo>
                    <a:lnTo>
                      <a:pt x="1376" y="616"/>
                    </a:lnTo>
                    <a:lnTo>
                      <a:pt x="1378" y="620"/>
                    </a:lnTo>
                    <a:lnTo>
                      <a:pt x="1378" y="622"/>
                    </a:lnTo>
                    <a:lnTo>
                      <a:pt x="1380" y="626"/>
                    </a:lnTo>
                    <a:lnTo>
                      <a:pt x="1382" y="628"/>
                    </a:lnTo>
                    <a:lnTo>
                      <a:pt x="1384" y="632"/>
                    </a:lnTo>
                    <a:lnTo>
                      <a:pt x="1386" y="634"/>
                    </a:lnTo>
                    <a:lnTo>
                      <a:pt x="1386" y="634"/>
                    </a:lnTo>
                    <a:lnTo>
                      <a:pt x="1388" y="636"/>
                    </a:lnTo>
                    <a:lnTo>
                      <a:pt x="1390" y="636"/>
                    </a:lnTo>
                    <a:lnTo>
                      <a:pt x="1392" y="636"/>
                    </a:lnTo>
                    <a:lnTo>
                      <a:pt x="1394" y="636"/>
                    </a:lnTo>
                    <a:lnTo>
                      <a:pt x="1394" y="634"/>
                    </a:lnTo>
                    <a:lnTo>
                      <a:pt x="1396" y="634"/>
                    </a:lnTo>
                    <a:lnTo>
                      <a:pt x="1398" y="632"/>
                    </a:lnTo>
                    <a:lnTo>
                      <a:pt x="1400" y="628"/>
                    </a:lnTo>
                    <a:lnTo>
                      <a:pt x="1400" y="626"/>
                    </a:lnTo>
                    <a:lnTo>
                      <a:pt x="1402" y="622"/>
                    </a:lnTo>
                    <a:lnTo>
                      <a:pt x="1404" y="618"/>
                    </a:lnTo>
                    <a:lnTo>
                      <a:pt x="1406" y="614"/>
                    </a:lnTo>
                    <a:lnTo>
                      <a:pt x="1406" y="608"/>
                    </a:lnTo>
                    <a:lnTo>
                      <a:pt x="1408" y="604"/>
                    </a:lnTo>
                    <a:lnTo>
                      <a:pt x="1410" y="598"/>
                    </a:lnTo>
                    <a:lnTo>
                      <a:pt x="1410" y="592"/>
                    </a:lnTo>
                    <a:lnTo>
                      <a:pt x="1412" y="586"/>
                    </a:lnTo>
                    <a:lnTo>
                      <a:pt x="1414" y="580"/>
                    </a:lnTo>
                    <a:lnTo>
                      <a:pt x="1416" y="574"/>
                    </a:lnTo>
                    <a:lnTo>
                      <a:pt x="1416" y="568"/>
                    </a:lnTo>
                    <a:lnTo>
                      <a:pt x="1418" y="562"/>
                    </a:lnTo>
                    <a:lnTo>
                      <a:pt x="1420" y="554"/>
                    </a:lnTo>
                    <a:lnTo>
                      <a:pt x="1420" y="548"/>
                    </a:lnTo>
                    <a:lnTo>
                      <a:pt x="1422" y="542"/>
                    </a:lnTo>
                    <a:lnTo>
                      <a:pt x="1424" y="536"/>
                    </a:lnTo>
                    <a:lnTo>
                      <a:pt x="1424" y="530"/>
                    </a:lnTo>
                    <a:lnTo>
                      <a:pt x="1426" y="522"/>
                    </a:lnTo>
                    <a:lnTo>
                      <a:pt x="1428" y="518"/>
                    </a:lnTo>
                    <a:lnTo>
                      <a:pt x="1428" y="512"/>
                    </a:lnTo>
                    <a:lnTo>
                      <a:pt x="1430" y="508"/>
                    </a:lnTo>
                    <a:lnTo>
                      <a:pt x="1432" y="502"/>
                    </a:lnTo>
                    <a:lnTo>
                      <a:pt x="1432" y="498"/>
                    </a:lnTo>
                    <a:lnTo>
                      <a:pt x="1434" y="494"/>
                    </a:lnTo>
                    <a:lnTo>
                      <a:pt x="1436" y="492"/>
                    </a:lnTo>
                    <a:lnTo>
                      <a:pt x="1436" y="488"/>
                    </a:lnTo>
                    <a:lnTo>
                      <a:pt x="1438" y="486"/>
                    </a:lnTo>
                    <a:lnTo>
                      <a:pt x="1440" y="484"/>
                    </a:lnTo>
                    <a:lnTo>
                      <a:pt x="1440" y="484"/>
                    </a:lnTo>
                    <a:lnTo>
                      <a:pt x="1442" y="484"/>
                    </a:lnTo>
                    <a:lnTo>
                      <a:pt x="1444" y="484"/>
                    </a:lnTo>
                    <a:lnTo>
                      <a:pt x="1444" y="484"/>
                    </a:lnTo>
                    <a:lnTo>
                      <a:pt x="1446" y="486"/>
                    </a:lnTo>
                    <a:lnTo>
                      <a:pt x="1446" y="488"/>
                    </a:lnTo>
                    <a:lnTo>
                      <a:pt x="1448" y="490"/>
                    </a:lnTo>
                    <a:lnTo>
                      <a:pt x="1450" y="492"/>
                    </a:lnTo>
                    <a:lnTo>
                      <a:pt x="1450" y="496"/>
                    </a:lnTo>
                    <a:lnTo>
                      <a:pt x="1452" y="500"/>
                    </a:lnTo>
                    <a:lnTo>
                      <a:pt x="1452" y="504"/>
                    </a:lnTo>
                    <a:lnTo>
                      <a:pt x="1454" y="510"/>
                    </a:lnTo>
                    <a:lnTo>
                      <a:pt x="1456" y="514"/>
                    </a:lnTo>
                    <a:lnTo>
                      <a:pt x="1456" y="520"/>
                    </a:lnTo>
                    <a:lnTo>
                      <a:pt x="1458" y="526"/>
                    </a:lnTo>
                    <a:lnTo>
                      <a:pt x="1458" y="532"/>
                    </a:lnTo>
                    <a:lnTo>
                      <a:pt x="1460" y="538"/>
                    </a:lnTo>
                    <a:lnTo>
                      <a:pt x="1462" y="546"/>
                    </a:lnTo>
                    <a:lnTo>
                      <a:pt x="1462" y="552"/>
                    </a:lnTo>
                    <a:lnTo>
                      <a:pt x="1464" y="558"/>
                    </a:lnTo>
                    <a:lnTo>
                      <a:pt x="1464" y="566"/>
                    </a:lnTo>
                    <a:lnTo>
                      <a:pt x="1466" y="572"/>
                    </a:lnTo>
                    <a:lnTo>
                      <a:pt x="1466" y="580"/>
                    </a:lnTo>
                    <a:lnTo>
                      <a:pt x="1468" y="586"/>
                    </a:lnTo>
                    <a:lnTo>
                      <a:pt x="1470" y="592"/>
                    </a:lnTo>
                    <a:lnTo>
                      <a:pt x="1470" y="598"/>
                    </a:lnTo>
                    <a:lnTo>
                      <a:pt x="1472" y="604"/>
                    </a:lnTo>
                    <a:lnTo>
                      <a:pt x="1472" y="610"/>
                    </a:lnTo>
                    <a:lnTo>
                      <a:pt x="1474" y="614"/>
                    </a:lnTo>
                    <a:lnTo>
                      <a:pt x="1474" y="620"/>
                    </a:lnTo>
                    <a:lnTo>
                      <a:pt x="1476" y="624"/>
                    </a:lnTo>
                    <a:lnTo>
                      <a:pt x="1476" y="626"/>
                    </a:lnTo>
                    <a:lnTo>
                      <a:pt x="1478" y="630"/>
                    </a:lnTo>
                    <a:lnTo>
                      <a:pt x="1478" y="632"/>
                    </a:lnTo>
                    <a:lnTo>
                      <a:pt x="1480" y="634"/>
                    </a:lnTo>
                    <a:lnTo>
                      <a:pt x="1480" y="636"/>
                    </a:lnTo>
                    <a:lnTo>
                      <a:pt x="1482" y="636"/>
                    </a:lnTo>
                    <a:lnTo>
                      <a:pt x="1482" y="636"/>
                    </a:lnTo>
                    <a:lnTo>
                      <a:pt x="1484" y="636"/>
                    </a:lnTo>
                    <a:lnTo>
                      <a:pt x="1484" y="634"/>
                    </a:lnTo>
                    <a:lnTo>
                      <a:pt x="1486" y="632"/>
                    </a:lnTo>
                    <a:lnTo>
                      <a:pt x="1486" y="630"/>
                    </a:lnTo>
                    <a:lnTo>
                      <a:pt x="1488" y="626"/>
                    </a:lnTo>
                    <a:lnTo>
                      <a:pt x="1488" y="622"/>
                    </a:lnTo>
                    <a:lnTo>
                      <a:pt x="1490" y="618"/>
                    </a:lnTo>
                    <a:lnTo>
                      <a:pt x="1490" y="612"/>
                    </a:lnTo>
                    <a:lnTo>
                      <a:pt x="1492" y="606"/>
                    </a:lnTo>
                    <a:lnTo>
                      <a:pt x="1492" y="600"/>
                    </a:lnTo>
                    <a:lnTo>
                      <a:pt x="1494" y="594"/>
                    </a:lnTo>
                    <a:lnTo>
                      <a:pt x="1494" y="586"/>
                    </a:lnTo>
                    <a:lnTo>
                      <a:pt x="1496" y="578"/>
                    </a:lnTo>
                    <a:lnTo>
                      <a:pt x="1496" y="570"/>
                    </a:lnTo>
                    <a:lnTo>
                      <a:pt x="1498" y="562"/>
                    </a:lnTo>
                    <a:lnTo>
                      <a:pt x="1498" y="552"/>
                    </a:lnTo>
                    <a:lnTo>
                      <a:pt x="1498" y="544"/>
                    </a:lnTo>
                    <a:lnTo>
                      <a:pt x="1500" y="534"/>
                    </a:lnTo>
                    <a:lnTo>
                      <a:pt x="1500" y="526"/>
                    </a:lnTo>
                    <a:lnTo>
                      <a:pt x="1502" y="516"/>
                    </a:lnTo>
                    <a:lnTo>
                      <a:pt x="1502" y="506"/>
                    </a:lnTo>
                    <a:lnTo>
                      <a:pt x="1504" y="498"/>
                    </a:lnTo>
                    <a:lnTo>
                      <a:pt x="1504" y="488"/>
                    </a:lnTo>
                    <a:lnTo>
                      <a:pt x="1504" y="480"/>
                    </a:lnTo>
                    <a:lnTo>
                      <a:pt x="1506" y="470"/>
                    </a:lnTo>
                    <a:lnTo>
                      <a:pt x="1506" y="462"/>
                    </a:lnTo>
                    <a:lnTo>
                      <a:pt x="1508" y="454"/>
                    </a:lnTo>
                    <a:lnTo>
                      <a:pt x="1508" y="446"/>
                    </a:lnTo>
                    <a:lnTo>
                      <a:pt x="1510" y="438"/>
                    </a:lnTo>
                    <a:lnTo>
                      <a:pt x="1510" y="432"/>
                    </a:lnTo>
                    <a:lnTo>
                      <a:pt x="1510" y="424"/>
                    </a:lnTo>
                    <a:lnTo>
                      <a:pt x="1512" y="418"/>
                    </a:lnTo>
                    <a:lnTo>
                      <a:pt x="1512" y="414"/>
                    </a:lnTo>
                    <a:lnTo>
                      <a:pt x="1514" y="408"/>
                    </a:lnTo>
                    <a:lnTo>
                      <a:pt x="1514" y="404"/>
                    </a:lnTo>
                    <a:lnTo>
                      <a:pt x="1514" y="402"/>
                    </a:lnTo>
                    <a:lnTo>
                      <a:pt x="1516" y="398"/>
                    </a:lnTo>
                    <a:lnTo>
                      <a:pt x="1516" y="396"/>
                    </a:lnTo>
                    <a:lnTo>
                      <a:pt x="1516" y="396"/>
                    </a:lnTo>
                    <a:lnTo>
                      <a:pt x="1518" y="394"/>
                    </a:lnTo>
                    <a:lnTo>
                      <a:pt x="1518" y="394"/>
                    </a:lnTo>
                    <a:lnTo>
                      <a:pt x="1520" y="396"/>
                    </a:lnTo>
                    <a:lnTo>
                      <a:pt x="1520" y="396"/>
                    </a:lnTo>
                    <a:lnTo>
                      <a:pt x="1520" y="400"/>
                    </a:lnTo>
                    <a:lnTo>
                      <a:pt x="1522" y="402"/>
                    </a:lnTo>
                    <a:lnTo>
                      <a:pt x="1522" y="406"/>
                    </a:lnTo>
                    <a:lnTo>
                      <a:pt x="1522" y="410"/>
                    </a:lnTo>
                    <a:lnTo>
                      <a:pt x="1524" y="414"/>
                    </a:lnTo>
                    <a:lnTo>
                      <a:pt x="1524" y="420"/>
                    </a:lnTo>
                    <a:lnTo>
                      <a:pt x="1524" y="426"/>
                    </a:lnTo>
                    <a:lnTo>
                      <a:pt x="1526" y="432"/>
                    </a:lnTo>
                    <a:lnTo>
                      <a:pt x="1526" y="440"/>
                    </a:lnTo>
                    <a:lnTo>
                      <a:pt x="1526" y="448"/>
                    </a:lnTo>
                    <a:lnTo>
                      <a:pt x="1528" y="456"/>
                    </a:lnTo>
                    <a:lnTo>
                      <a:pt x="1528" y="464"/>
                    </a:lnTo>
                    <a:lnTo>
                      <a:pt x="1528" y="472"/>
                    </a:lnTo>
                    <a:lnTo>
                      <a:pt x="1530" y="480"/>
                    </a:lnTo>
                    <a:lnTo>
                      <a:pt x="1530" y="490"/>
                    </a:lnTo>
                    <a:lnTo>
                      <a:pt x="1530" y="498"/>
                    </a:lnTo>
                    <a:lnTo>
                      <a:pt x="1532" y="508"/>
                    </a:lnTo>
                    <a:lnTo>
                      <a:pt x="1532" y="518"/>
                    </a:lnTo>
                    <a:lnTo>
                      <a:pt x="1532" y="526"/>
                    </a:lnTo>
                    <a:lnTo>
                      <a:pt x="1532" y="536"/>
                    </a:lnTo>
                    <a:lnTo>
                      <a:pt x="1534" y="544"/>
                    </a:lnTo>
                    <a:lnTo>
                      <a:pt x="1534" y="554"/>
                    </a:lnTo>
                    <a:lnTo>
                      <a:pt x="1534" y="562"/>
                    </a:lnTo>
                    <a:lnTo>
                      <a:pt x="1536" y="570"/>
                    </a:lnTo>
                    <a:lnTo>
                      <a:pt x="1536" y="578"/>
                    </a:lnTo>
                    <a:lnTo>
                      <a:pt x="1536" y="586"/>
                    </a:lnTo>
                    <a:lnTo>
                      <a:pt x="1538" y="594"/>
                    </a:lnTo>
                    <a:lnTo>
                      <a:pt x="1538" y="600"/>
                    </a:lnTo>
                    <a:lnTo>
                      <a:pt x="1538" y="608"/>
                    </a:lnTo>
                    <a:lnTo>
                      <a:pt x="1538" y="612"/>
                    </a:lnTo>
                    <a:lnTo>
                      <a:pt x="1540" y="618"/>
                    </a:lnTo>
                    <a:lnTo>
                      <a:pt x="1540" y="622"/>
                    </a:lnTo>
                    <a:lnTo>
                      <a:pt x="1540" y="626"/>
                    </a:lnTo>
                    <a:lnTo>
                      <a:pt x="1540" y="630"/>
                    </a:lnTo>
                    <a:lnTo>
                      <a:pt x="1542" y="632"/>
                    </a:lnTo>
                    <a:lnTo>
                      <a:pt x="1542" y="634"/>
                    </a:lnTo>
                    <a:lnTo>
                      <a:pt x="1542" y="636"/>
                    </a:lnTo>
                    <a:lnTo>
                      <a:pt x="1542" y="636"/>
                    </a:lnTo>
                    <a:lnTo>
                      <a:pt x="1544" y="636"/>
                    </a:lnTo>
                    <a:lnTo>
                      <a:pt x="1544" y="634"/>
                    </a:lnTo>
                    <a:lnTo>
                      <a:pt x="1544" y="632"/>
                    </a:lnTo>
                    <a:lnTo>
                      <a:pt x="1544" y="630"/>
                    </a:lnTo>
                    <a:lnTo>
                      <a:pt x="1546" y="626"/>
                    </a:lnTo>
                    <a:lnTo>
                      <a:pt x="1546" y="622"/>
                    </a:lnTo>
                    <a:lnTo>
                      <a:pt x="1546" y="618"/>
                    </a:lnTo>
                    <a:lnTo>
                      <a:pt x="1546" y="612"/>
                    </a:lnTo>
                    <a:lnTo>
                      <a:pt x="1548" y="606"/>
                    </a:lnTo>
                    <a:lnTo>
                      <a:pt x="1548" y="598"/>
                    </a:lnTo>
                    <a:lnTo>
                      <a:pt x="1548" y="590"/>
                    </a:lnTo>
                    <a:lnTo>
                      <a:pt x="1548" y="582"/>
                    </a:lnTo>
                    <a:lnTo>
                      <a:pt x="1550" y="572"/>
                    </a:lnTo>
                    <a:lnTo>
                      <a:pt x="1550" y="562"/>
                    </a:lnTo>
                    <a:lnTo>
                      <a:pt x="1550" y="552"/>
                    </a:lnTo>
                    <a:lnTo>
                      <a:pt x="1550" y="540"/>
                    </a:lnTo>
                    <a:lnTo>
                      <a:pt x="1550" y="528"/>
                    </a:lnTo>
                    <a:lnTo>
                      <a:pt x="1552" y="516"/>
                    </a:lnTo>
                    <a:lnTo>
                      <a:pt x="1552" y="504"/>
                    </a:lnTo>
                    <a:lnTo>
                      <a:pt x="1552" y="490"/>
                    </a:lnTo>
                    <a:lnTo>
                      <a:pt x="1552" y="478"/>
                    </a:lnTo>
                    <a:lnTo>
                      <a:pt x="1552" y="464"/>
                    </a:lnTo>
                    <a:lnTo>
                      <a:pt x="1554" y="450"/>
                    </a:lnTo>
                    <a:lnTo>
                      <a:pt x="1554" y="436"/>
                    </a:lnTo>
                    <a:lnTo>
                      <a:pt x="1554" y="420"/>
                    </a:lnTo>
                    <a:lnTo>
                      <a:pt x="1554" y="406"/>
                    </a:lnTo>
                    <a:lnTo>
                      <a:pt x="1554" y="392"/>
                    </a:lnTo>
                    <a:lnTo>
                      <a:pt x="1556" y="376"/>
                    </a:lnTo>
                    <a:lnTo>
                      <a:pt x="1556" y="362"/>
                    </a:lnTo>
                    <a:lnTo>
                      <a:pt x="1556" y="346"/>
                    </a:lnTo>
                    <a:lnTo>
                      <a:pt x="1556" y="332"/>
                    </a:lnTo>
                    <a:lnTo>
                      <a:pt x="1556" y="316"/>
                    </a:lnTo>
                    <a:lnTo>
                      <a:pt x="1558" y="302"/>
                    </a:lnTo>
                    <a:lnTo>
                      <a:pt x="1558" y="288"/>
                    </a:lnTo>
                    <a:lnTo>
                      <a:pt x="1558" y="274"/>
                    </a:lnTo>
                    <a:lnTo>
                      <a:pt x="1558" y="260"/>
                    </a:lnTo>
                    <a:lnTo>
                      <a:pt x="1558" y="246"/>
                    </a:lnTo>
                    <a:lnTo>
                      <a:pt x="1558" y="232"/>
                    </a:lnTo>
                    <a:lnTo>
                      <a:pt x="1560" y="220"/>
                    </a:lnTo>
                    <a:lnTo>
                      <a:pt x="1560" y="206"/>
                    </a:lnTo>
                    <a:lnTo>
                      <a:pt x="1560" y="194"/>
                    </a:lnTo>
                    <a:lnTo>
                      <a:pt x="1560" y="182"/>
                    </a:lnTo>
                    <a:lnTo>
                      <a:pt x="1560" y="170"/>
                    </a:lnTo>
                    <a:lnTo>
                      <a:pt x="1560" y="158"/>
                    </a:lnTo>
                    <a:lnTo>
                      <a:pt x="1562" y="148"/>
                    </a:lnTo>
                    <a:lnTo>
                      <a:pt x="1562" y="136"/>
                    </a:lnTo>
                    <a:lnTo>
                      <a:pt x="1562" y="126"/>
                    </a:lnTo>
                    <a:lnTo>
                      <a:pt x="1562" y="116"/>
                    </a:lnTo>
                    <a:lnTo>
                      <a:pt x="1562" y="108"/>
                    </a:lnTo>
                    <a:lnTo>
                      <a:pt x="1562" y="98"/>
                    </a:lnTo>
                    <a:lnTo>
                      <a:pt x="1562" y="90"/>
                    </a:lnTo>
                    <a:lnTo>
                      <a:pt x="1564" y="82"/>
                    </a:lnTo>
                    <a:lnTo>
                      <a:pt x="1564" y="74"/>
                    </a:lnTo>
                    <a:lnTo>
                      <a:pt x="1564" y="66"/>
                    </a:lnTo>
                    <a:lnTo>
                      <a:pt x="1564" y="60"/>
                    </a:lnTo>
                    <a:lnTo>
                      <a:pt x="1564" y="52"/>
                    </a:lnTo>
                    <a:lnTo>
                      <a:pt x="1564" y="46"/>
                    </a:lnTo>
                    <a:lnTo>
                      <a:pt x="1564" y="40"/>
                    </a:lnTo>
                    <a:lnTo>
                      <a:pt x="1564" y="36"/>
                    </a:lnTo>
                    <a:lnTo>
                      <a:pt x="1566" y="30"/>
                    </a:lnTo>
                    <a:lnTo>
                      <a:pt x="1566" y="26"/>
                    </a:lnTo>
                    <a:lnTo>
                      <a:pt x="1566" y="22"/>
                    </a:lnTo>
                    <a:lnTo>
                      <a:pt x="1566" y="18"/>
                    </a:lnTo>
                    <a:lnTo>
                      <a:pt x="1566" y="14"/>
                    </a:lnTo>
                    <a:lnTo>
                      <a:pt x="1566" y="12"/>
                    </a:lnTo>
                    <a:lnTo>
                      <a:pt x="1566" y="8"/>
                    </a:lnTo>
                    <a:lnTo>
                      <a:pt x="1566" y="6"/>
                    </a:lnTo>
                    <a:lnTo>
                      <a:pt x="1568" y="4"/>
                    </a:lnTo>
                    <a:lnTo>
                      <a:pt x="1568" y="2"/>
                    </a:lnTo>
                    <a:lnTo>
                      <a:pt x="1568" y="2"/>
                    </a:lnTo>
                    <a:lnTo>
                      <a:pt x="1568" y="0"/>
                    </a:lnTo>
                    <a:lnTo>
                      <a:pt x="1568" y="0"/>
                    </a:lnTo>
                    <a:lnTo>
                      <a:pt x="1568" y="0"/>
                    </a:lnTo>
                    <a:lnTo>
                      <a:pt x="1568" y="0"/>
                    </a:lnTo>
                    <a:lnTo>
                      <a:pt x="1568" y="0"/>
                    </a:lnTo>
                    <a:lnTo>
                      <a:pt x="1568" y="2"/>
                    </a:lnTo>
                    <a:lnTo>
                      <a:pt x="1570" y="2"/>
                    </a:lnTo>
                    <a:lnTo>
                      <a:pt x="1570" y="4"/>
                    </a:lnTo>
                    <a:lnTo>
                      <a:pt x="1570" y="6"/>
                    </a:lnTo>
                    <a:lnTo>
                      <a:pt x="1570" y="8"/>
                    </a:lnTo>
                    <a:lnTo>
                      <a:pt x="1570" y="12"/>
                    </a:lnTo>
                    <a:lnTo>
                      <a:pt x="1570" y="14"/>
                    </a:lnTo>
                    <a:lnTo>
                      <a:pt x="1570" y="18"/>
                    </a:lnTo>
                    <a:lnTo>
                      <a:pt x="1570" y="22"/>
                    </a:lnTo>
                    <a:lnTo>
                      <a:pt x="1570" y="26"/>
                    </a:lnTo>
                    <a:lnTo>
                      <a:pt x="1570" y="30"/>
                    </a:lnTo>
                    <a:lnTo>
                      <a:pt x="1570" y="34"/>
                    </a:lnTo>
                    <a:lnTo>
                      <a:pt x="1572" y="38"/>
                    </a:lnTo>
                    <a:lnTo>
                      <a:pt x="1572" y="44"/>
                    </a:lnTo>
                    <a:lnTo>
                      <a:pt x="1572" y="48"/>
                    </a:lnTo>
                    <a:lnTo>
                      <a:pt x="1572" y="54"/>
                    </a:lnTo>
                    <a:lnTo>
                      <a:pt x="1572" y="60"/>
                    </a:lnTo>
                    <a:lnTo>
                      <a:pt x="1572" y="66"/>
                    </a:lnTo>
                    <a:lnTo>
                      <a:pt x="1572" y="70"/>
                    </a:lnTo>
                    <a:lnTo>
                      <a:pt x="1572" y="78"/>
                    </a:lnTo>
                    <a:lnTo>
                      <a:pt x="1572" y="84"/>
                    </a:lnTo>
                    <a:lnTo>
                      <a:pt x="1572" y="90"/>
                    </a:lnTo>
                    <a:lnTo>
                      <a:pt x="1572" y="96"/>
                    </a:lnTo>
                    <a:lnTo>
                      <a:pt x="1572" y="102"/>
                    </a:lnTo>
                    <a:lnTo>
                      <a:pt x="1572" y="110"/>
                    </a:lnTo>
                    <a:lnTo>
                      <a:pt x="1572" y="118"/>
                    </a:lnTo>
                    <a:lnTo>
                      <a:pt x="1574" y="124"/>
                    </a:lnTo>
                    <a:lnTo>
                      <a:pt x="1574" y="132"/>
                    </a:lnTo>
                    <a:lnTo>
                      <a:pt x="1574" y="140"/>
                    </a:lnTo>
                    <a:lnTo>
                      <a:pt x="1574" y="146"/>
                    </a:lnTo>
                    <a:lnTo>
                      <a:pt x="1574" y="154"/>
                    </a:lnTo>
                    <a:lnTo>
                      <a:pt x="1574" y="162"/>
                    </a:lnTo>
                    <a:lnTo>
                      <a:pt x="1574" y="170"/>
                    </a:lnTo>
                    <a:lnTo>
                      <a:pt x="1574" y="176"/>
                    </a:lnTo>
                    <a:lnTo>
                      <a:pt x="1574" y="184"/>
                    </a:lnTo>
                    <a:lnTo>
                      <a:pt x="1574" y="192"/>
                    </a:lnTo>
                    <a:lnTo>
                      <a:pt x="1574" y="200"/>
                    </a:lnTo>
                    <a:lnTo>
                      <a:pt x="1574" y="208"/>
                    </a:lnTo>
                    <a:lnTo>
                      <a:pt x="1574" y="216"/>
                    </a:lnTo>
                    <a:lnTo>
                      <a:pt x="1574" y="222"/>
                    </a:lnTo>
                    <a:lnTo>
                      <a:pt x="1574" y="230"/>
                    </a:lnTo>
                    <a:lnTo>
                      <a:pt x="1576" y="238"/>
                    </a:lnTo>
                    <a:lnTo>
                      <a:pt x="1576" y="246"/>
                    </a:lnTo>
                    <a:lnTo>
                      <a:pt x="1576" y="254"/>
                    </a:lnTo>
                    <a:lnTo>
                      <a:pt x="1576" y="260"/>
                    </a:lnTo>
                    <a:lnTo>
                      <a:pt x="1576" y="268"/>
                    </a:lnTo>
                    <a:lnTo>
                      <a:pt x="1576" y="276"/>
                    </a:lnTo>
                    <a:lnTo>
                      <a:pt x="1576" y="282"/>
                    </a:lnTo>
                    <a:lnTo>
                      <a:pt x="1576" y="290"/>
                    </a:lnTo>
                    <a:lnTo>
                      <a:pt x="1576" y="298"/>
                    </a:lnTo>
                    <a:lnTo>
                      <a:pt x="1576" y="304"/>
                    </a:lnTo>
                    <a:lnTo>
                      <a:pt x="1576" y="312"/>
                    </a:lnTo>
                    <a:lnTo>
                      <a:pt x="1576" y="318"/>
                    </a:lnTo>
                    <a:lnTo>
                      <a:pt x="1576" y="324"/>
                    </a:lnTo>
                    <a:lnTo>
                      <a:pt x="1576" y="332"/>
                    </a:lnTo>
                    <a:lnTo>
                      <a:pt x="1576" y="338"/>
                    </a:lnTo>
                    <a:lnTo>
                      <a:pt x="1576" y="346"/>
                    </a:lnTo>
                    <a:lnTo>
                      <a:pt x="1576" y="352"/>
                    </a:lnTo>
                    <a:lnTo>
                      <a:pt x="1576" y="358"/>
                    </a:lnTo>
                    <a:lnTo>
                      <a:pt x="1576" y="364"/>
                    </a:lnTo>
                    <a:lnTo>
                      <a:pt x="1576" y="37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89" name="Freeform 285"/>
              <p:cNvSpPr>
                <a:spLocks/>
              </p:cNvSpPr>
              <p:nvPr/>
            </p:nvSpPr>
            <p:spPr bwMode="auto">
              <a:xfrm>
                <a:off x="4618" y="1376"/>
                <a:ext cx="10" cy="266"/>
              </a:xfrm>
              <a:custGeom>
                <a:avLst/>
                <a:gdLst>
                  <a:gd name="T0" fmla="*/ 2 w 10"/>
                  <a:gd name="T1" fmla="*/ 12 h 266"/>
                  <a:gd name="T2" fmla="*/ 2 w 10"/>
                  <a:gd name="T3" fmla="*/ 30 h 266"/>
                  <a:gd name="T4" fmla="*/ 2 w 10"/>
                  <a:gd name="T5" fmla="*/ 48 h 266"/>
                  <a:gd name="T6" fmla="*/ 2 w 10"/>
                  <a:gd name="T7" fmla="*/ 64 h 266"/>
                  <a:gd name="T8" fmla="*/ 2 w 10"/>
                  <a:gd name="T9" fmla="*/ 78 h 266"/>
                  <a:gd name="T10" fmla="*/ 2 w 10"/>
                  <a:gd name="T11" fmla="*/ 92 h 266"/>
                  <a:gd name="T12" fmla="*/ 2 w 10"/>
                  <a:gd name="T13" fmla="*/ 106 h 266"/>
                  <a:gd name="T14" fmla="*/ 2 w 10"/>
                  <a:gd name="T15" fmla="*/ 118 h 266"/>
                  <a:gd name="T16" fmla="*/ 4 w 10"/>
                  <a:gd name="T17" fmla="*/ 130 h 266"/>
                  <a:gd name="T18" fmla="*/ 4 w 10"/>
                  <a:gd name="T19" fmla="*/ 140 h 266"/>
                  <a:gd name="T20" fmla="*/ 4 w 10"/>
                  <a:gd name="T21" fmla="*/ 152 h 266"/>
                  <a:gd name="T22" fmla="*/ 4 w 10"/>
                  <a:gd name="T23" fmla="*/ 160 h 266"/>
                  <a:gd name="T24" fmla="*/ 4 w 10"/>
                  <a:gd name="T25" fmla="*/ 170 h 266"/>
                  <a:gd name="T26" fmla="*/ 4 w 10"/>
                  <a:gd name="T27" fmla="*/ 178 h 266"/>
                  <a:gd name="T28" fmla="*/ 4 w 10"/>
                  <a:gd name="T29" fmla="*/ 184 h 266"/>
                  <a:gd name="T30" fmla="*/ 4 w 10"/>
                  <a:gd name="T31" fmla="*/ 192 h 266"/>
                  <a:gd name="T32" fmla="*/ 4 w 10"/>
                  <a:gd name="T33" fmla="*/ 198 h 266"/>
                  <a:gd name="T34" fmla="*/ 6 w 10"/>
                  <a:gd name="T35" fmla="*/ 204 h 266"/>
                  <a:gd name="T36" fmla="*/ 6 w 10"/>
                  <a:gd name="T37" fmla="*/ 210 h 266"/>
                  <a:gd name="T38" fmla="*/ 6 w 10"/>
                  <a:gd name="T39" fmla="*/ 214 h 266"/>
                  <a:gd name="T40" fmla="*/ 6 w 10"/>
                  <a:gd name="T41" fmla="*/ 220 h 266"/>
                  <a:gd name="T42" fmla="*/ 6 w 10"/>
                  <a:gd name="T43" fmla="*/ 224 h 266"/>
                  <a:gd name="T44" fmla="*/ 6 w 10"/>
                  <a:gd name="T45" fmla="*/ 228 h 266"/>
                  <a:gd name="T46" fmla="*/ 6 w 10"/>
                  <a:gd name="T47" fmla="*/ 232 h 266"/>
                  <a:gd name="T48" fmla="*/ 6 w 10"/>
                  <a:gd name="T49" fmla="*/ 234 h 266"/>
                  <a:gd name="T50" fmla="*/ 6 w 10"/>
                  <a:gd name="T51" fmla="*/ 238 h 266"/>
                  <a:gd name="T52" fmla="*/ 6 w 10"/>
                  <a:gd name="T53" fmla="*/ 240 h 266"/>
                  <a:gd name="T54" fmla="*/ 6 w 10"/>
                  <a:gd name="T55" fmla="*/ 242 h 266"/>
                  <a:gd name="T56" fmla="*/ 6 w 10"/>
                  <a:gd name="T57" fmla="*/ 244 h 266"/>
                  <a:gd name="T58" fmla="*/ 6 w 10"/>
                  <a:gd name="T59" fmla="*/ 246 h 266"/>
                  <a:gd name="T60" fmla="*/ 6 w 10"/>
                  <a:gd name="T61" fmla="*/ 248 h 266"/>
                  <a:gd name="T62" fmla="*/ 8 w 10"/>
                  <a:gd name="T63" fmla="*/ 250 h 266"/>
                  <a:gd name="T64" fmla="*/ 8 w 10"/>
                  <a:gd name="T65" fmla="*/ 252 h 266"/>
                  <a:gd name="T66" fmla="*/ 8 w 10"/>
                  <a:gd name="T67" fmla="*/ 254 h 266"/>
                  <a:gd name="T68" fmla="*/ 8 w 10"/>
                  <a:gd name="T69" fmla="*/ 254 h 266"/>
                  <a:gd name="T70" fmla="*/ 8 w 10"/>
                  <a:gd name="T71" fmla="*/ 256 h 266"/>
                  <a:gd name="T72" fmla="*/ 8 w 10"/>
                  <a:gd name="T73" fmla="*/ 256 h 266"/>
                  <a:gd name="T74" fmla="*/ 8 w 10"/>
                  <a:gd name="T75" fmla="*/ 258 h 266"/>
                  <a:gd name="T76" fmla="*/ 8 w 10"/>
                  <a:gd name="T77" fmla="*/ 258 h 266"/>
                  <a:gd name="T78" fmla="*/ 8 w 10"/>
                  <a:gd name="T79" fmla="*/ 260 h 266"/>
                  <a:gd name="T80" fmla="*/ 8 w 10"/>
                  <a:gd name="T81" fmla="*/ 260 h 266"/>
                  <a:gd name="T82" fmla="*/ 8 w 10"/>
                  <a:gd name="T83" fmla="*/ 260 h 266"/>
                  <a:gd name="T84" fmla="*/ 8 w 10"/>
                  <a:gd name="T85" fmla="*/ 262 h 266"/>
                  <a:gd name="T86" fmla="*/ 8 w 10"/>
                  <a:gd name="T87" fmla="*/ 262 h 266"/>
                  <a:gd name="T88" fmla="*/ 8 w 10"/>
                  <a:gd name="T89" fmla="*/ 262 h 266"/>
                  <a:gd name="T90" fmla="*/ 8 w 10"/>
                  <a:gd name="T91" fmla="*/ 264 h 266"/>
                  <a:gd name="T92" fmla="*/ 8 w 10"/>
                  <a:gd name="T93" fmla="*/ 264 h 266"/>
                  <a:gd name="T94" fmla="*/ 8 w 10"/>
                  <a:gd name="T95" fmla="*/ 264 h 266"/>
                  <a:gd name="T96" fmla="*/ 8 w 10"/>
                  <a:gd name="T97" fmla="*/ 266 h 266"/>
                  <a:gd name="T98" fmla="*/ 10 w 10"/>
                  <a:gd name="T99" fmla="*/ 266 h 266"/>
                  <a:gd name="T100" fmla="*/ 10 w 10"/>
                  <a:gd name="T101" fmla="*/ 266 h 266"/>
                  <a:gd name="T102" fmla="*/ 10 w 10"/>
                  <a:gd name="T103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" h="266">
                    <a:moveTo>
                      <a:pt x="0" y="0"/>
                    </a:moveTo>
                    <a:lnTo>
                      <a:pt x="2" y="6"/>
                    </a:lnTo>
                    <a:lnTo>
                      <a:pt x="2" y="12"/>
                    </a:lnTo>
                    <a:lnTo>
                      <a:pt x="2" y="18"/>
                    </a:lnTo>
                    <a:lnTo>
                      <a:pt x="2" y="24"/>
                    </a:lnTo>
                    <a:lnTo>
                      <a:pt x="2" y="30"/>
                    </a:lnTo>
                    <a:lnTo>
                      <a:pt x="2" y="36"/>
                    </a:lnTo>
                    <a:lnTo>
                      <a:pt x="2" y="42"/>
                    </a:lnTo>
                    <a:lnTo>
                      <a:pt x="2" y="48"/>
                    </a:lnTo>
                    <a:lnTo>
                      <a:pt x="2" y="52"/>
                    </a:lnTo>
                    <a:lnTo>
                      <a:pt x="2" y="58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2" y="82"/>
                    </a:lnTo>
                    <a:lnTo>
                      <a:pt x="2" y="88"/>
                    </a:lnTo>
                    <a:lnTo>
                      <a:pt x="2" y="92"/>
                    </a:lnTo>
                    <a:lnTo>
                      <a:pt x="2" y="96"/>
                    </a:lnTo>
                    <a:lnTo>
                      <a:pt x="2" y="102"/>
                    </a:lnTo>
                    <a:lnTo>
                      <a:pt x="2" y="106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2" y="118"/>
                    </a:lnTo>
                    <a:lnTo>
                      <a:pt x="2" y="122"/>
                    </a:lnTo>
                    <a:lnTo>
                      <a:pt x="4" y="126"/>
                    </a:lnTo>
                    <a:lnTo>
                      <a:pt x="4" y="130"/>
                    </a:lnTo>
                    <a:lnTo>
                      <a:pt x="4" y="134"/>
                    </a:lnTo>
                    <a:lnTo>
                      <a:pt x="4" y="138"/>
                    </a:lnTo>
                    <a:lnTo>
                      <a:pt x="4" y="140"/>
                    </a:lnTo>
                    <a:lnTo>
                      <a:pt x="4" y="144"/>
                    </a:lnTo>
                    <a:lnTo>
                      <a:pt x="4" y="148"/>
                    </a:lnTo>
                    <a:lnTo>
                      <a:pt x="4" y="152"/>
                    </a:lnTo>
                    <a:lnTo>
                      <a:pt x="4" y="154"/>
                    </a:lnTo>
                    <a:lnTo>
                      <a:pt x="4" y="158"/>
                    </a:lnTo>
                    <a:lnTo>
                      <a:pt x="4" y="160"/>
                    </a:lnTo>
                    <a:lnTo>
                      <a:pt x="4" y="164"/>
                    </a:lnTo>
                    <a:lnTo>
                      <a:pt x="4" y="166"/>
                    </a:lnTo>
                    <a:lnTo>
                      <a:pt x="4" y="170"/>
                    </a:lnTo>
                    <a:lnTo>
                      <a:pt x="4" y="172"/>
                    </a:lnTo>
                    <a:lnTo>
                      <a:pt x="4" y="174"/>
                    </a:lnTo>
                    <a:lnTo>
                      <a:pt x="4" y="178"/>
                    </a:lnTo>
                    <a:lnTo>
                      <a:pt x="4" y="180"/>
                    </a:lnTo>
                    <a:lnTo>
                      <a:pt x="4" y="182"/>
                    </a:lnTo>
                    <a:lnTo>
                      <a:pt x="4" y="184"/>
                    </a:lnTo>
                    <a:lnTo>
                      <a:pt x="4" y="188"/>
                    </a:lnTo>
                    <a:lnTo>
                      <a:pt x="4" y="190"/>
                    </a:lnTo>
                    <a:lnTo>
                      <a:pt x="4" y="192"/>
                    </a:lnTo>
                    <a:lnTo>
                      <a:pt x="4" y="194"/>
                    </a:lnTo>
                    <a:lnTo>
                      <a:pt x="4" y="196"/>
                    </a:lnTo>
                    <a:lnTo>
                      <a:pt x="4" y="198"/>
                    </a:lnTo>
                    <a:lnTo>
                      <a:pt x="4" y="200"/>
                    </a:lnTo>
                    <a:lnTo>
                      <a:pt x="4" y="202"/>
                    </a:lnTo>
                    <a:lnTo>
                      <a:pt x="6" y="204"/>
                    </a:lnTo>
                    <a:lnTo>
                      <a:pt x="6" y="206"/>
                    </a:lnTo>
                    <a:lnTo>
                      <a:pt x="6" y="208"/>
                    </a:lnTo>
                    <a:lnTo>
                      <a:pt x="6" y="210"/>
                    </a:lnTo>
                    <a:lnTo>
                      <a:pt x="6" y="212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6"/>
                    </a:lnTo>
                    <a:lnTo>
                      <a:pt x="6" y="218"/>
                    </a:lnTo>
                    <a:lnTo>
                      <a:pt x="6" y="220"/>
                    </a:lnTo>
                    <a:lnTo>
                      <a:pt x="6" y="220"/>
                    </a:lnTo>
                    <a:lnTo>
                      <a:pt x="6" y="222"/>
                    </a:lnTo>
                    <a:lnTo>
                      <a:pt x="6" y="224"/>
                    </a:lnTo>
                    <a:lnTo>
                      <a:pt x="6" y="226"/>
                    </a:lnTo>
                    <a:lnTo>
                      <a:pt x="6" y="226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6" y="230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6" y="234"/>
                    </a:lnTo>
                    <a:lnTo>
                      <a:pt x="6" y="234"/>
                    </a:lnTo>
                    <a:lnTo>
                      <a:pt x="6" y="236"/>
                    </a:lnTo>
                    <a:lnTo>
                      <a:pt x="6" y="236"/>
                    </a:lnTo>
                    <a:lnTo>
                      <a:pt x="6" y="238"/>
                    </a:lnTo>
                    <a:lnTo>
                      <a:pt x="6" y="238"/>
                    </a:lnTo>
                    <a:lnTo>
                      <a:pt x="6" y="240"/>
                    </a:lnTo>
                    <a:lnTo>
                      <a:pt x="6" y="240"/>
                    </a:lnTo>
                    <a:lnTo>
                      <a:pt x="6" y="240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4"/>
                    </a:lnTo>
                    <a:lnTo>
                      <a:pt x="6" y="244"/>
                    </a:lnTo>
                    <a:lnTo>
                      <a:pt x="6" y="244"/>
                    </a:lnTo>
                    <a:lnTo>
                      <a:pt x="6" y="246"/>
                    </a:lnTo>
                    <a:lnTo>
                      <a:pt x="6" y="246"/>
                    </a:lnTo>
                    <a:lnTo>
                      <a:pt x="6" y="246"/>
                    </a:lnTo>
                    <a:lnTo>
                      <a:pt x="6" y="248"/>
                    </a:lnTo>
                    <a:lnTo>
                      <a:pt x="6" y="248"/>
                    </a:lnTo>
                    <a:lnTo>
                      <a:pt x="6" y="248"/>
                    </a:lnTo>
                    <a:lnTo>
                      <a:pt x="6" y="250"/>
                    </a:lnTo>
                    <a:lnTo>
                      <a:pt x="6" y="250"/>
                    </a:lnTo>
                    <a:lnTo>
                      <a:pt x="8" y="250"/>
                    </a:lnTo>
                    <a:lnTo>
                      <a:pt x="8" y="250"/>
                    </a:lnTo>
                    <a:lnTo>
                      <a:pt x="8" y="252"/>
                    </a:lnTo>
                    <a:lnTo>
                      <a:pt x="8" y="252"/>
                    </a:lnTo>
                    <a:lnTo>
                      <a:pt x="8" y="252"/>
                    </a:lnTo>
                    <a:lnTo>
                      <a:pt x="8" y="252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6"/>
                    </a:lnTo>
                    <a:lnTo>
                      <a:pt x="8" y="256"/>
                    </a:lnTo>
                    <a:lnTo>
                      <a:pt x="8" y="256"/>
                    </a:lnTo>
                    <a:lnTo>
                      <a:pt x="8" y="256"/>
                    </a:lnTo>
                    <a:lnTo>
                      <a:pt x="8" y="256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0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2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4"/>
                    </a:lnTo>
                    <a:lnTo>
                      <a:pt x="8" y="266"/>
                    </a:lnTo>
                    <a:lnTo>
                      <a:pt x="8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  <a:lnTo>
                      <a:pt x="10" y="2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0" name="Line 286"/>
              <p:cNvSpPr>
                <a:spLocks noChangeShapeType="1"/>
              </p:cNvSpPr>
              <p:nvPr/>
            </p:nvSpPr>
            <p:spPr bwMode="auto">
              <a:xfrm>
                <a:off x="304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1" name="Line 287"/>
              <p:cNvSpPr>
                <a:spLocks noChangeShapeType="1"/>
              </p:cNvSpPr>
              <p:nvPr/>
            </p:nvSpPr>
            <p:spPr bwMode="auto">
              <a:xfrm>
                <a:off x="307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2" name="Line 288"/>
              <p:cNvSpPr>
                <a:spLocks noChangeShapeType="1"/>
              </p:cNvSpPr>
              <p:nvPr/>
            </p:nvSpPr>
            <p:spPr bwMode="auto">
              <a:xfrm>
                <a:off x="310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3" name="Line 289"/>
              <p:cNvSpPr>
                <a:spLocks noChangeShapeType="1"/>
              </p:cNvSpPr>
              <p:nvPr/>
            </p:nvSpPr>
            <p:spPr bwMode="auto">
              <a:xfrm>
                <a:off x="313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4" name="Line 290"/>
              <p:cNvSpPr>
                <a:spLocks noChangeShapeType="1"/>
              </p:cNvSpPr>
              <p:nvPr/>
            </p:nvSpPr>
            <p:spPr bwMode="auto">
              <a:xfrm>
                <a:off x="316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5" name="Line 291"/>
              <p:cNvSpPr>
                <a:spLocks noChangeShapeType="1"/>
              </p:cNvSpPr>
              <p:nvPr/>
            </p:nvSpPr>
            <p:spPr bwMode="auto">
              <a:xfrm>
                <a:off x="319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6" name="Line 292"/>
              <p:cNvSpPr>
                <a:spLocks noChangeShapeType="1"/>
              </p:cNvSpPr>
              <p:nvPr/>
            </p:nvSpPr>
            <p:spPr bwMode="auto">
              <a:xfrm>
                <a:off x="323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7" name="Line 293"/>
              <p:cNvSpPr>
                <a:spLocks noChangeShapeType="1"/>
              </p:cNvSpPr>
              <p:nvPr/>
            </p:nvSpPr>
            <p:spPr bwMode="auto">
              <a:xfrm>
                <a:off x="326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8" name="Line 294"/>
              <p:cNvSpPr>
                <a:spLocks noChangeShapeType="1"/>
              </p:cNvSpPr>
              <p:nvPr/>
            </p:nvSpPr>
            <p:spPr bwMode="auto">
              <a:xfrm>
                <a:off x="329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99" name="Line 295"/>
              <p:cNvSpPr>
                <a:spLocks noChangeShapeType="1"/>
              </p:cNvSpPr>
              <p:nvPr/>
            </p:nvSpPr>
            <p:spPr bwMode="auto">
              <a:xfrm>
                <a:off x="332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0" name="Line 296"/>
              <p:cNvSpPr>
                <a:spLocks noChangeShapeType="1"/>
              </p:cNvSpPr>
              <p:nvPr/>
            </p:nvSpPr>
            <p:spPr bwMode="auto">
              <a:xfrm>
                <a:off x="335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1" name="Line 297"/>
              <p:cNvSpPr>
                <a:spLocks noChangeShapeType="1"/>
              </p:cNvSpPr>
              <p:nvPr/>
            </p:nvSpPr>
            <p:spPr bwMode="auto">
              <a:xfrm>
                <a:off x="338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2" name="Line 298"/>
              <p:cNvSpPr>
                <a:spLocks noChangeShapeType="1"/>
              </p:cNvSpPr>
              <p:nvPr/>
            </p:nvSpPr>
            <p:spPr bwMode="auto">
              <a:xfrm>
                <a:off x="342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3" name="Line 299"/>
              <p:cNvSpPr>
                <a:spLocks noChangeShapeType="1"/>
              </p:cNvSpPr>
              <p:nvPr/>
            </p:nvSpPr>
            <p:spPr bwMode="auto">
              <a:xfrm>
                <a:off x="345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4" name="Line 300"/>
              <p:cNvSpPr>
                <a:spLocks noChangeShapeType="1"/>
              </p:cNvSpPr>
              <p:nvPr/>
            </p:nvSpPr>
            <p:spPr bwMode="auto">
              <a:xfrm>
                <a:off x="348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5" name="Line 301"/>
              <p:cNvSpPr>
                <a:spLocks noChangeShapeType="1"/>
              </p:cNvSpPr>
              <p:nvPr/>
            </p:nvSpPr>
            <p:spPr bwMode="auto">
              <a:xfrm>
                <a:off x="351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6" name="Line 302"/>
              <p:cNvSpPr>
                <a:spLocks noChangeShapeType="1"/>
              </p:cNvSpPr>
              <p:nvPr/>
            </p:nvSpPr>
            <p:spPr bwMode="auto">
              <a:xfrm>
                <a:off x="354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7" name="Line 303"/>
              <p:cNvSpPr>
                <a:spLocks noChangeShapeType="1"/>
              </p:cNvSpPr>
              <p:nvPr/>
            </p:nvSpPr>
            <p:spPr bwMode="auto">
              <a:xfrm>
                <a:off x="358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8" name="Line 304"/>
              <p:cNvSpPr>
                <a:spLocks noChangeShapeType="1"/>
              </p:cNvSpPr>
              <p:nvPr/>
            </p:nvSpPr>
            <p:spPr bwMode="auto">
              <a:xfrm>
                <a:off x="361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09" name="Line 305"/>
              <p:cNvSpPr>
                <a:spLocks noChangeShapeType="1"/>
              </p:cNvSpPr>
              <p:nvPr/>
            </p:nvSpPr>
            <p:spPr bwMode="auto">
              <a:xfrm>
                <a:off x="364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0" name="Line 306"/>
              <p:cNvSpPr>
                <a:spLocks noChangeShapeType="1"/>
              </p:cNvSpPr>
              <p:nvPr/>
            </p:nvSpPr>
            <p:spPr bwMode="auto">
              <a:xfrm>
                <a:off x="367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1" name="Line 307"/>
              <p:cNvSpPr>
                <a:spLocks noChangeShapeType="1"/>
              </p:cNvSpPr>
              <p:nvPr/>
            </p:nvSpPr>
            <p:spPr bwMode="auto">
              <a:xfrm>
                <a:off x="370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2" name="Line 308"/>
              <p:cNvSpPr>
                <a:spLocks noChangeShapeType="1"/>
              </p:cNvSpPr>
              <p:nvPr/>
            </p:nvSpPr>
            <p:spPr bwMode="auto">
              <a:xfrm>
                <a:off x="373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3" name="Line 309"/>
              <p:cNvSpPr>
                <a:spLocks noChangeShapeType="1"/>
              </p:cNvSpPr>
              <p:nvPr/>
            </p:nvSpPr>
            <p:spPr bwMode="auto">
              <a:xfrm>
                <a:off x="377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4" name="Line 310"/>
              <p:cNvSpPr>
                <a:spLocks noChangeShapeType="1"/>
              </p:cNvSpPr>
              <p:nvPr/>
            </p:nvSpPr>
            <p:spPr bwMode="auto">
              <a:xfrm>
                <a:off x="380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5" name="Line 311"/>
              <p:cNvSpPr>
                <a:spLocks noChangeShapeType="1"/>
              </p:cNvSpPr>
              <p:nvPr/>
            </p:nvSpPr>
            <p:spPr bwMode="auto">
              <a:xfrm>
                <a:off x="383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6" name="Line 312"/>
              <p:cNvSpPr>
                <a:spLocks noChangeShapeType="1"/>
              </p:cNvSpPr>
              <p:nvPr/>
            </p:nvSpPr>
            <p:spPr bwMode="auto">
              <a:xfrm>
                <a:off x="386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7" name="Line 313"/>
              <p:cNvSpPr>
                <a:spLocks noChangeShapeType="1"/>
              </p:cNvSpPr>
              <p:nvPr/>
            </p:nvSpPr>
            <p:spPr bwMode="auto">
              <a:xfrm>
                <a:off x="389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8" name="Line 314"/>
              <p:cNvSpPr>
                <a:spLocks noChangeShapeType="1"/>
              </p:cNvSpPr>
              <p:nvPr/>
            </p:nvSpPr>
            <p:spPr bwMode="auto">
              <a:xfrm>
                <a:off x="392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19" name="Line 315"/>
              <p:cNvSpPr>
                <a:spLocks noChangeShapeType="1"/>
              </p:cNvSpPr>
              <p:nvPr/>
            </p:nvSpPr>
            <p:spPr bwMode="auto">
              <a:xfrm>
                <a:off x="396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0" name="Line 316"/>
              <p:cNvSpPr>
                <a:spLocks noChangeShapeType="1"/>
              </p:cNvSpPr>
              <p:nvPr/>
            </p:nvSpPr>
            <p:spPr bwMode="auto">
              <a:xfrm>
                <a:off x="399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1" name="Line 317"/>
              <p:cNvSpPr>
                <a:spLocks noChangeShapeType="1"/>
              </p:cNvSpPr>
              <p:nvPr/>
            </p:nvSpPr>
            <p:spPr bwMode="auto">
              <a:xfrm>
                <a:off x="402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2" name="Line 318"/>
              <p:cNvSpPr>
                <a:spLocks noChangeShapeType="1"/>
              </p:cNvSpPr>
              <p:nvPr/>
            </p:nvSpPr>
            <p:spPr bwMode="auto">
              <a:xfrm>
                <a:off x="405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3" name="Line 319"/>
              <p:cNvSpPr>
                <a:spLocks noChangeShapeType="1"/>
              </p:cNvSpPr>
              <p:nvPr/>
            </p:nvSpPr>
            <p:spPr bwMode="auto">
              <a:xfrm>
                <a:off x="408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4" name="Line 320"/>
              <p:cNvSpPr>
                <a:spLocks noChangeShapeType="1"/>
              </p:cNvSpPr>
              <p:nvPr/>
            </p:nvSpPr>
            <p:spPr bwMode="auto">
              <a:xfrm>
                <a:off x="411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5" name="Line 321"/>
              <p:cNvSpPr>
                <a:spLocks noChangeShapeType="1"/>
              </p:cNvSpPr>
              <p:nvPr/>
            </p:nvSpPr>
            <p:spPr bwMode="auto">
              <a:xfrm>
                <a:off x="415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6" name="Line 322"/>
              <p:cNvSpPr>
                <a:spLocks noChangeShapeType="1"/>
              </p:cNvSpPr>
              <p:nvPr/>
            </p:nvSpPr>
            <p:spPr bwMode="auto">
              <a:xfrm>
                <a:off x="418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7" name="Line 323"/>
              <p:cNvSpPr>
                <a:spLocks noChangeShapeType="1"/>
              </p:cNvSpPr>
              <p:nvPr/>
            </p:nvSpPr>
            <p:spPr bwMode="auto">
              <a:xfrm>
                <a:off x="421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8" name="Line 324"/>
              <p:cNvSpPr>
                <a:spLocks noChangeShapeType="1"/>
              </p:cNvSpPr>
              <p:nvPr/>
            </p:nvSpPr>
            <p:spPr bwMode="auto">
              <a:xfrm>
                <a:off x="424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29" name="Line 325"/>
              <p:cNvSpPr>
                <a:spLocks noChangeShapeType="1"/>
              </p:cNvSpPr>
              <p:nvPr/>
            </p:nvSpPr>
            <p:spPr bwMode="auto">
              <a:xfrm>
                <a:off x="4278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0" name="Line 326"/>
              <p:cNvSpPr>
                <a:spLocks noChangeShapeType="1"/>
              </p:cNvSpPr>
              <p:nvPr/>
            </p:nvSpPr>
            <p:spPr bwMode="auto">
              <a:xfrm>
                <a:off x="431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1" name="Line 327"/>
              <p:cNvSpPr>
                <a:spLocks noChangeShapeType="1"/>
              </p:cNvSpPr>
              <p:nvPr/>
            </p:nvSpPr>
            <p:spPr bwMode="auto">
              <a:xfrm>
                <a:off x="434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2" name="Line 328"/>
              <p:cNvSpPr>
                <a:spLocks noChangeShapeType="1"/>
              </p:cNvSpPr>
              <p:nvPr/>
            </p:nvSpPr>
            <p:spPr bwMode="auto">
              <a:xfrm>
                <a:off x="437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3" name="Line 329"/>
              <p:cNvSpPr>
                <a:spLocks noChangeShapeType="1"/>
              </p:cNvSpPr>
              <p:nvPr/>
            </p:nvSpPr>
            <p:spPr bwMode="auto">
              <a:xfrm>
                <a:off x="4404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4" name="Line 330"/>
              <p:cNvSpPr>
                <a:spLocks noChangeShapeType="1"/>
              </p:cNvSpPr>
              <p:nvPr/>
            </p:nvSpPr>
            <p:spPr bwMode="auto">
              <a:xfrm>
                <a:off x="443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5" name="Line 331"/>
              <p:cNvSpPr>
                <a:spLocks noChangeShapeType="1"/>
              </p:cNvSpPr>
              <p:nvPr/>
            </p:nvSpPr>
            <p:spPr bwMode="auto">
              <a:xfrm>
                <a:off x="446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6" name="Line 332"/>
              <p:cNvSpPr>
                <a:spLocks noChangeShapeType="1"/>
              </p:cNvSpPr>
              <p:nvPr/>
            </p:nvSpPr>
            <p:spPr bwMode="auto">
              <a:xfrm>
                <a:off x="4500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7" name="Line 333"/>
              <p:cNvSpPr>
                <a:spLocks noChangeShapeType="1"/>
              </p:cNvSpPr>
              <p:nvPr/>
            </p:nvSpPr>
            <p:spPr bwMode="auto">
              <a:xfrm>
                <a:off x="4532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8" name="Line 334"/>
              <p:cNvSpPr>
                <a:spLocks noChangeShapeType="1"/>
              </p:cNvSpPr>
              <p:nvPr/>
            </p:nvSpPr>
            <p:spPr bwMode="auto">
              <a:xfrm>
                <a:off x="456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39" name="Line 335"/>
              <p:cNvSpPr>
                <a:spLocks noChangeShapeType="1"/>
              </p:cNvSpPr>
              <p:nvPr/>
            </p:nvSpPr>
            <p:spPr bwMode="auto">
              <a:xfrm>
                <a:off x="4596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0" name="Line 336"/>
              <p:cNvSpPr>
                <a:spLocks noChangeShapeType="1"/>
              </p:cNvSpPr>
              <p:nvPr/>
            </p:nvSpPr>
            <p:spPr bwMode="auto">
              <a:xfrm>
                <a:off x="4626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1" name="Line 337"/>
              <p:cNvSpPr>
                <a:spLocks noChangeShapeType="1"/>
              </p:cNvSpPr>
              <p:nvPr/>
            </p:nvSpPr>
            <p:spPr bwMode="auto">
              <a:xfrm>
                <a:off x="4658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2" name="Line 338"/>
              <p:cNvSpPr>
                <a:spLocks noChangeShapeType="1"/>
              </p:cNvSpPr>
              <p:nvPr/>
            </p:nvSpPr>
            <p:spPr bwMode="auto">
              <a:xfrm>
                <a:off x="4690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3" name="Line 339"/>
              <p:cNvSpPr>
                <a:spLocks noChangeShapeType="1"/>
              </p:cNvSpPr>
              <p:nvPr/>
            </p:nvSpPr>
            <p:spPr bwMode="auto">
              <a:xfrm>
                <a:off x="4722" y="16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4" name="Line 340"/>
              <p:cNvSpPr>
                <a:spLocks noChangeShapeType="1"/>
              </p:cNvSpPr>
              <p:nvPr/>
            </p:nvSpPr>
            <p:spPr bwMode="auto">
              <a:xfrm>
                <a:off x="4754" y="16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5" name="Line 341"/>
              <p:cNvSpPr>
                <a:spLocks noChangeShapeType="1"/>
              </p:cNvSpPr>
              <p:nvPr/>
            </p:nvSpPr>
            <p:spPr bwMode="auto">
              <a:xfrm>
                <a:off x="4786" y="1642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6" name="Line 342"/>
              <p:cNvSpPr>
                <a:spLocks noChangeShapeType="1"/>
              </p:cNvSpPr>
              <p:nvPr/>
            </p:nvSpPr>
            <p:spPr bwMode="auto">
              <a:xfrm>
                <a:off x="3218" y="996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7" name="Line 343"/>
              <p:cNvSpPr>
                <a:spLocks noChangeShapeType="1"/>
              </p:cNvSpPr>
              <p:nvPr/>
            </p:nvSpPr>
            <p:spPr bwMode="auto">
              <a:xfrm>
                <a:off x="3224" y="996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8" name="Line 344"/>
              <p:cNvSpPr>
                <a:spLocks noChangeShapeType="1"/>
              </p:cNvSpPr>
              <p:nvPr/>
            </p:nvSpPr>
            <p:spPr bwMode="auto">
              <a:xfrm flipH="1">
                <a:off x="3224" y="996"/>
                <a:ext cx="64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49" name="Line 345"/>
              <p:cNvSpPr>
                <a:spLocks noChangeShapeType="1"/>
              </p:cNvSpPr>
              <p:nvPr/>
            </p:nvSpPr>
            <p:spPr bwMode="auto">
              <a:xfrm>
                <a:off x="3248" y="1042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0" name="Line 346"/>
              <p:cNvSpPr>
                <a:spLocks noChangeShapeType="1"/>
              </p:cNvSpPr>
              <p:nvPr/>
            </p:nvSpPr>
            <p:spPr bwMode="auto">
              <a:xfrm>
                <a:off x="3244" y="1042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1" name="Line 347"/>
              <p:cNvSpPr>
                <a:spLocks noChangeShapeType="1"/>
              </p:cNvSpPr>
              <p:nvPr/>
            </p:nvSpPr>
            <p:spPr bwMode="auto">
              <a:xfrm>
                <a:off x="3204" y="99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2" name="Line 348"/>
              <p:cNvSpPr>
                <a:spLocks noChangeShapeType="1"/>
              </p:cNvSpPr>
              <p:nvPr/>
            </p:nvSpPr>
            <p:spPr bwMode="auto">
              <a:xfrm>
                <a:off x="3268" y="996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3" name="Line 349"/>
              <p:cNvSpPr>
                <a:spLocks noChangeShapeType="1"/>
              </p:cNvSpPr>
              <p:nvPr/>
            </p:nvSpPr>
            <p:spPr bwMode="auto">
              <a:xfrm>
                <a:off x="3204" y="110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4" name="Line 350"/>
              <p:cNvSpPr>
                <a:spLocks noChangeShapeType="1"/>
              </p:cNvSpPr>
              <p:nvPr/>
            </p:nvSpPr>
            <p:spPr bwMode="auto">
              <a:xfrm>
                <a:off x="3268" y="1102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5" name="Freeform 351"/>
              <p:cNvSpPr>
                <a:spLocks/>
              </p:cNvSpPr>
              <p:nvPr/>
            </p:nvSpPr>
            <p:spPr bwMode="auto">
              <a:xfrm>
                <a:off x="3316" y="1098"/>
                <a:ext cx="40" cy="44"/>
              </a:xfrm>
              <a:custGeom>
                <a:avLst/>
                <a:gdLst>
                  <a:gd name="T0" fmla="*/ 36 w 40"/>
                  <a:gd name="T1" fmla="*/ 10 h 44"/>
                  <a:gd name="T2" fmla="*/ 34 w 40"/>
                  <a:gd name="T3" fmla="*/ 12 h 44"/>
                  <a:gd name="T4" fmla="*/ 36 w 40"/>
                  <a:gd name="T5" fmla="*/ 16 h 44"/>
                  <a:gd name="T6" fmla="*/ 40 w 40"/>
                  <a:gd name="T7" fmla="*/ 12 h 44"/>
                  <a:gd name="T8" fmla="*/ 40 w 40"/>
                  <a:gd name="T9" fmla="*/ 10 h 44"/>
                  <a:gd name="T10" fmla="*/ 34 w 40"/>
                  <a:gd name="T11" fmla="*/ 4 h 44"/>
                  <a:gd name="T12" fmla="*/ 28 w 40"/>
                  <a:gd name="T13" fmla="*/ 0 h 44"/>
                  <a:gd name="T14" fmla="*/ 18 w 40"/>
                  <a:gd name="T15" fmla="*/ 0 h 44"/>
                  <a:gd name="T16" fmla="*/ 8 w 40"/>
                  <a:gd name="T17" fmla="*/ 4 h 44"/>
                  <a:gd name="T18" fmla="*/ 2 w 40"/>
                  <a:gd name="T19" fmla="*/ 10 h 44"/>
                  <a:gd name="T20" fmla="*/ 0 w 40"/>
                  <a:gd name="T21" fmla="*/ 18 h 44"/>
                  <a:gd name="T22" fmla="*/ 0 w 40"/>
                  <a:gd name="T23" fmla="*/ 26 h 44"/>
                  <a:gd name="T24" fmla="*/ 2 w 40"/>
                  <a:gd name="T25" fmla="*/ 34 h 44"/>
                  <a:gd name="T26" fmla="*/ 8 w 40"/>
                  <a:gd name="T27" fmla="*/ 40 h 44"/>
                  <a:gd name="T28" fmla="*/ 18 w 40"/>
                  <a:gd name="T29" fmla="*/ 44 h 44"/>
                  <a:gd name="T30" fmla="*/ 24 w 40"/>
                  <a:gd name="T31" fmla="*/ 44 h 44"/>
                  <a:gd name="T32" fmla="*/ 34 w 40"/>
                  <a:gd name="T33" fmla="*/ 40 h 44"/>
                  <a:gd name="T34" fmla="*/ 40 w 40"/>
                  <a:gd name="T35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44">
                    <a:moveTo>
                      <a:pt x="36" y="10"/>
                    </a:moveTo>
                    <a:lnTo>
                      <a:pt x="34" y="12"/>
                    </a:lnTo>
                    <a:lnTo>
                      <a:pt x="36" y="16"/>
                    </a:lnTo>
                    <a:lnTo>
                      <a:pt x="40" y="12"/>
                    </a:lnTo>
                    <a:lnTo>
                      <a:pt x="40" y="10"/>
                    </a:lnTo>
                    <a:lnTo>
                      <a:pt x="34" y="4"/>
                    </a:lnTo>
                    <a:lnTo>
                      <a:pt x="28" y="0"/>
                    </a:lnTo>
                    <a:lnTo>
                      <a:pt x="18" y="0"/>
                    </a:lnTo>
                    <a:lnTo>
                      <a:pt x="8" y="4"/>
                    </a:lnTo>
                    <a:lnTo>
                      <a:pt x="2" y="10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2" y="34"/>
                    </a:lnTo>
                    <a:lnTo>
                      <a:pt x="8" y="40"/>
                    </a:lnTo>
                    <a:lnTo>
                      <a:pt x="18" y="44"/>
                    </a:lnTo>
                    <a:lnTo>
                      <a:pt x="24" y="44"/>
                    </a:lnTo>
                    <a:lnTo>
                      <a:pt x="34" y="40"/>
                    </a:lnTo>
                    <a:lnTo>
                      <a:pt x="40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6" name="Freeform 352"/>
              <p:cNvSpPr>
                <a:spLocks/>
              </p:cNvSpPr>
              <p:nvPr/>
            </p:nvSpPr>
            <p:spPr bwMode="auto">
              <a:xfrm>
                <a:off x="3318" y="1098"/>
                <a:ext cx="16" cy="44"/>
              </a:xfrm>
              <a:custGeom>
                <a:avLst/>
                <a:gdLst>
                  <a:gd name="T0" fmla="*/ 16 w 16"/>
                  <a:gd name="T1" fmla="*/ 0 h 44"/>
                  <a:gd name="T2" fmla="*/ 10 w 16"/>
                  <a:gd name="T3" fmla="*/ 4 h 44"/>
                  <a:gd name="T4" fmla="*/ 4 w 16"/>
                  <a:gd name="T5" fmla="*/ 10 h 44"/>
                  <a:gd name="T6" fmla="*/ 0 w 16"/>
                  <a:gd name="T7" fmla="*/ 18 h 44"/>
                  <a:gd name="T8" fmla="*/ 0 w 16"/>
                  <a:gd name="T9" fmla="*/ 26 h 44"/>
                  <a:gd name="T10" fmla="*/ 4 w 16"/>
                  <a:gd name="T11" fmla="*/ 34 h 44"/>
                  <a:gd name="T12" fmla="*/ 10 w 16"/>
                  <a:gd name="T13" fmla="*/ 40 h 44"/>
                  <a:gd name="T14" fmla="*/ 16 w 16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4">
                    <a:moveTo>
                      <a:pt x="16" y="0"/>
                    </a:moveTo>
                    <a:lnTo>
                      <a:pt x="10" y="4"/>
                    </a:lnTo>
                    <a:lnTo>
                      <a:pt x="4" y="10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4" y="34"/>
                    </a:lnTo>
                    <a:lnTo>
                      <a:pt x="10" y="40"/>
                    </a:lnTo>
                    <a:lnTo>
                      <a:pt x="16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7" name="Freeform 353"/>
              <p:cNvSpPr>
                <a:spLocks/>
              </p:cNvSpPr>
              <p:nvPr/>
            </p:nvSpPr>
            <p:spPr bwMode="auto">
              <a:xfrm>
                <a:off x="3372" y="1066"/>
                <a:ext cx="18" cy="28"/>
              </a:xfrm>
              <a:custGeom>
                <a:avLst/>
                <a:gdLst>
                  <a:gd name="T0" fmla="*/ 0 w 18"/>
                  <a:gd name="T1" fmla="*/ 6 h 28"/>
                  <a:gd name="T2" fmla="*/ 2 w 18"/>
                  <a:gd name="T3" fmla="*/ 6 h 28"/>
                  <a:gd name="T4" fmla="*/ 0 w 18"/>
                  <a:gd name="T5" fmla="*/ 8 h 28"/>
                  <a:gd name="T6" fmla="*/ 0 w 18"/>
                  <a:gd name="T7" fmla="*/ 6 h 28"/>
                  <a:gd name="T8" fmla="*/ 0 w 18"/>
                  <a:gd name="T9" fmla="*/ 6 h 28"/>
                  <a:gd name="T10" fmla="*/ 0 w 18"/>
                  <a:gd name="T11" fmla="*/ 2 h 28"/>
                  <a:gd name="T12" fmla="*/ 2 w 18"/>
                  <a:gd name="T13" fmla="*/ 2 h 28"/>
                  <a:gd name="T14" fmla="*/ 6 w 18"/>
                  <a:gd name="T15" fmla="*/ 0 h 28"/>
                  <a:gd name="T16" fmla="*/ 12 w 18"/>
                  <a:gd name="T17" fmla="*/ 0 h 28"/>
                  <a:gd name="T18" fmla="*/ 16 w 18"/>
                  <a:gd name="T19" fmla="*/ 2 h 28"/>
                  <a:gd name="T20" fmla="*/ 16 w 18"/>
                  <a:gd name="T21" fmla="*/ 2 h 28"/>
                  <a:gd name="T22" fmla="*/ 18 w 18"/>
                  <a:gd name="T23" fmla="*/ 6 h 28"/>
                  <a:gd name="T24" fmla="*/ 18 w 18"/>
                  <a:gd name="T25" fmla="*/ 8 h 28"/>
                  <a:gd name="T26" fmla="*/ 16 w 18"/>
                  <a:gd name="T27" fmla="*/ 10 h 28"/>
                  <a:gd name="T28" fmla="*/ 12 w 18"/>
                  <a:gd name="T29" fmla="*/ 14 h 28"/>
                  <a:gd name="T30" fmla="*/ 6 w 18"/>
                  <a:gd name="T31" fmla="*/ 16 h 28"/>
                  <a:gd name="T32" fmla="*/ 4 w 18"/>
                  <a:gd name="T33" fmla="*/ 18 h 28"/>
                  <a:gd name="T34" fmla="*/ 0 w 18"/>
                  <a:gd name="T35" fmla="*/ 20 h 28"/>
                  <a:gd name="T36" fmla="*/ 0 w 18"/>
                  <a:gd name="T37" fmla="*/ 24 h 28"/>
                  <a:gd name="T38" fmla="*/ 0 w 18"/>
                  <a:gd name="T3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28">
                    <a:moveTo>
                      <a:pt x="0" y="6"/>
                    </a:moveTo>
                    <a:lnTo>
                      <a:pt x="2" y="6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8" y="6"/>
                    </a:lnTo>
                    <a:lnTo>
                      <a:pt x="18" y="8"/>
                    </a:lnTo>
                    <a:lnTo>
                      <a:pt x="16" y="10"/>
                    </a:lnTo>
                    <a:lnTo>
                      <a:pt x="12" y="14"/>
                    </a:lnTo>
                    <a:lnTo>
                      <a:pt x="6" y="16"/>
                    </a:lnTo>
                    <a:lnTo>
                      <a:pt x="4" y="18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0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8" name="Freeform 354"/>
              <p:cNvSpPr>
                <a:spLocks/>
              </p:cNvSpPr>
              <p:nvPr/>
            </p:nvSpPr>
            <p:spPr bwMode="auto">
              <a:xfrm>
                <a:off x="3378" y="1066"/>
                <a:ext cx="10" cy="16"/>
              </a:xfrm>
              <a:custGeom>
                <a:avLst/>
                <a:gdLst>
                  <a:gd name="T0" fmla="*/ 6 w 10"/>
                  <a:gd name="T1" fmla="*/ 0 h 16"/>
                  <a:gd name="T2" fmla="*/ 8 w 10"/>
                  <a:gd name="T3" fmla="*/ 2 h 16"/>
                  <a:gd name="T4" fmla="*/ 10 w 10"/>
                  <a:gd name="T5" fmla="*/ 2 h 16"/>
                  <a:gd name="T6" fmla="*/ 10 w 10"/>
                  <a:gd name="T7" fmla="*/ 6 h 16"/>
                  <a:gd name="T8" fmla="*/ 10 w 10"/>
                  <a:gd name="T9" fmla="*/ 8 h 16"/>
                  <a:gd name="T10" fmla="*/ 10 w 10"/>
                  <a:gd name="T11" fmla="*/ 10 h 16"/>
                  <a:gd name="T12" fmla="*/ 6 w 10"/>
                  <a:gd name="T13" fmla="*/ 14 h 16"/>
                  <a:gd name="T14" fmla="*/ 0 w 10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16">
                    <a:moveTo>
                      <a:pt x="6" y="0"/>
                    </a:moveTo>
                    <a:lnTo>
                      <a:pt x="8" y="2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6" y="14"/>
                    </a:lnTo>
                    <a:lnTo>
                      <a:pt x="0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59" name="Freeform 355"/>
              <p:cNvSpPr>
                <a:spLocks/>
              </p:cNvSpPr>
              <p:nvPr/>
            </p:nvSpPr>
            <p:spPr bwMode="auto">
              <a:xfrm>
                <a:off x="3372" y="1090"/>
                <a:ext cx="18" cy="4"/>
              </a:xfrm>
              <a:custGeom>
                <a:avLst/>
                <a:gdLst>
                  <a:gd name="T0" fmla="*/ 0 w 18"/>
                  <a:gd name="T1" fmla="*/ 2 h 4"/>
                  <a:gd name="T2" fmla="*/ 0 w 18"/>
                  <a:gd name="T3" fmla="*/ 0 h 4"/>
                  <a:gd name="T4" fmla="*/ 4 w 18"/>
                  <a:gd name="T5" fmla="*/ 0 h 4"/>
                  <a:gd name="T6" fmla="*/ 10 w 18"/>
                  <a:gd name="T7" fmla="*/ 4 h 4"/>
                  <a:gd name="T8" fmla="*/ 14 w 18"/>
                  <a:gd name="T9" fmla="*/ 4 h 4"/>
                  <a:gd name="T10" fmla="*/ 16 w 18"/>
                  <a:gd name="T11" fmla="*/ 2 h 4"/>
                  <a:gd name="T12" fmla="*/ 18 w 18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4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0" name="Freeform 356"/>
              <p:cNvSpPr>
                <a:spLocks/>
              </p:cNvSpPr>
              <p:nvPr/>
            </p:nvSpPr>
            <p:spPr bwMode="auto">
              <a:xfrm>
                <a:off x="3376" y="1088"/>
                <a:ext cx="14" cy="6"/>
              </a:xfrm>
              <a:custGeom>
                <a:avLst/>
                <a:gdLst>
                  <a:gd name="T0" fmla="*/ 0 w 14"/>
                  <a:gd name="T1" fmla="*/ 2 h 6"/>
                  <a:gd name="T2" fmla="*/ 6 w 14"/>
                  <a:gd name="T3" fmla="*/ 6 h 6"/>
                  <a:gd name="T4" fmla="*/ 12 w 14"/>
                  <a:gd name="T5" fmla="*/ 6 h 6"/>
                  <a:gd name="T6" fmla="*/ 12 w 14"/>
                  <a:gd name="T7" fmla="*/ 6 h 6"/>
                  <a:gd name="T8" fmla="*/ 14 w 14"/>
                  <a:gd name="T9" fmla="*/ 2 h 6"/>
                  <a:gd name="T10" fmla="*/ 14 w 14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6">
                    <a:moveTo>
                      <a:pt x="0" y="2"/>
                    </a:moveTo>
                    <a:lnTo>
                      <a:pt x="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4" y="2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1" name="Freeform 357"/>
              <p:cNvSpPr>
                <a:spLocks/>
              </p:cNvSpPr>
              <p:nvPr/>
            </p:nvSpPr>
            <p:spPr bwMode="auto">
              <a:xfrm>
                <a:off x="3406" y="1136"/>
                <a:ext cx="6" cy="22"/>
              </a:xfrm>
              <a:custGeom>
                <a:avLst/>
                <a:gdLst>
                  <a:gd name="T0" fmla="*/ 2 w 6"/>
                  <a:gd name="T1" fmla="*/ 6 h 22"/>
                  <a:gd name="T2" fmla="*/ 0 w 6"/>
                  <a:gd name="T3" fmla="*/ 2 h 22"/>
                  <a:gd name="T4" fmla="*/ 2 w 6"/>
                  <a:gd name="T5" fmla="*/ 0 h 22"/>
                  <a:gd name="T6" fmla="*/ 6 w 6"/>
                  <a:gd name="T7" fmla="*/ 2 h 22"/>
                  <a:gd name="T8" fmla="*/ 6 w 6"/>
                  <a:gd name="T9" fmla="*/ 12 h 22"/>
                  <a:gd name="T10" fmla="*/ 2 w 6"/>
                  <a:gd name="T11" fmla="*/ 18 h 22"/>
                  <a:gd name="T12" fmla="*/ 0 w 6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2" y="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2" name="Freeform 358"/>
              <p:cNvSpPr>
                <a:spLocks/>
              </p:cNvSpPr>
              <p:nvPr/>
            </p:nvSpPr>
            <p:spPr bwMode="auto">
              <a:xfrm>
                <a:off x="3420" y="1098"/>
                <a:ext cx="54" cy="68"/>
              </a:xfrm>
              <a:custGeom>
                <a:avLst/>
                <a:gdLst>
                  <a:gd name="T0" fmla="*/ 16 w 54"/>
                  <a:gd name="T1" fmla="*/ 28 h 68"/>
                  <a:gd name="T2" fmla="*/ 20 w 54"/>
                  <a:gd name="T3" fmla="*/ 38 h 68"/>
                  <a:gd name="T4" fmla="*/ 22 w 54"/>
                  <a:gd name="T5" fmla="*/ 40 h 68"/>
                  <a:gd name="T6" fmla="*/ 28 w 54"/>
                  <a:gd name="T7" fmla="*/ 44 h 68"/>
                  <a:gd name="T8" fmla="*/ 36 w 54"/>
                  <a:gd name="T9" fmla="*/ 44 h 68"/>
                  <a:gd name="T10" fmla="*/ 44 w 54"/>
                  <a:gd name="T11" fmla="*/ 40 h 68"/>
                  <a:gd name="T12" fmla="*/ 50 w 54"/>
                  <a:gd name="T13" fmla="*/ 32 h 68"/>
                  <a:gd name="T14" fmla="*/ 54 w 54"/>
                  <a:gd name="T15" fmla="*/ 22 h 68"/>
                  <a:gd name="T16" fmla="*/ 54 w 54"/>
                  <a:gd name="T17" fmla="*/ 12 h 68"/>
                  <a:gd name="T18" fmla="*/ 50 w 54"/>
                  <a:gd name="T19" fmla="*/ 6 h 68"/>
                  <a:gd name="T20" fmla="*/ 48 w 54"/>
                  <a:gd name="T21" fmla="*/ 4 h 68"/>
                  <a:gd name="T22" fmla="*/ 42 w 54"/>
                  <a:gd name="T23" fmla="*/ 0 h 68"/>
                  <a:gd name="T24" fmla="*/ 36 w 54"/>
                  <a:gd name="T25" fmla="*/ 0 h 68"/>
                  <a:gd name="T26" fmla="*/ 26 w 54"/>
                  <a:gd name="T27" fmla="*/ 4 h 68"/>
                  <a:gd name="T28" fmla="*/ 20 w 54"/>
                  <a:gd name="T29" fmla="*/ 12 h 68"/>
                  <a:gd name="T30" fmla="*/ 16 w 54"/>
                  <a:gd name="T31" fmla="*/ 22 h 68"/>
                  <a:gd name="T32" fmla="*/ 0 w 54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68">
                    <a:moveTo>
                      <a:pt x="16" y="28"/>
                    </a:moveTo>
                    <a:lnTo>
                      <a:pt x="20" y="38"/>
                    </a:lnTo>
                    <a:lnTo>
                      <a:pt x="22" y="40"/>
                    </a:lnTo>
                    <a:lnTo>
                      <a:pt x="28" y="44"/>
                    </a:lnTo>
                    <a:lnTo>
                      <a:pt x="36" y="44"/>
                    </a:lnTo>
                    <a:lnTo>
                      <a:pt x="44" y="40"/>
                    </a:lnTo>
                    <a:lnTo>
                      <a:pt x="50" y="32"/>
                    </a:lnTo>
                    <a:lnTo>
                      <a:pt x="54" y="22"/>
                    </a:lnTo>
                    <a:lnTo>
                      <a:pt x="54" y="12"/>
                    </a:lnTo>
                    <a:lnTo>
                      <a:pt x="50" y="6"/>
                    </a:lnTo>
                    <a:lnTo>
                      <a:pt x="48" y="4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26" y="4"/>
                    </a:lnTo>
                    <a:lnTo>
                      <a:pt x="20" y="12"/>
                    </a:lnTo>
                    <a:lnTo>
                      <a:pt x="16" y="22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3" name="Freeform 359"/>
              <p:cNvSpPr>
                <a:spLocks/>
              </p:cNvSpPr>
              <p:nvPr/>
            </p:nvSpPr>
            <p:spPr bwMode="auto">
              <a:xfrm>
                <a:off x="3456" y="1102"/>
                <a:ext cx="14" cy="40"/>
              </a:xfrm>
              <a:custGeom>
                <a:avLst/>
                <a:gdLst>
                  <a:gd name="T0" fmla="*/ 0 w 14"/>
                  <a:gd name="T1" fmla="*/ 40 h 40"/>
                  <a:gd name="T2" fmla="*/ 6 w 14"/>
                  <a:gd name="T3" fmla="*/ 36 h 40"/>
                  <a:gd name="T4" fmla="*/ 12 w 14"/>
                  <a:gd name="T5" fmla="*/ 28 h 40"/>
                  <a:gd name="T6" fmla="*/ 14 w 14"/>
                  <a:gd name="T7" fmla="*/ 18 h 40"/>
                  <a:gd name="T8" fmla="*/ 14 w 14"/>
                  <a:gd name="T9" fmla="*/ 6 h 40"/>
                  <a:gd name="T10" fmla="*/ 12 w 14"/>
                  <a:gd name="T1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40">
                    <a:moveTo>
                      <a:pt x="0" y="40"/>
                    </a:moveTo>
                    <a:lnTo>
                      <a:pt x="6" y="36"/>
                    </a:lnTo>
                    <a:lnTo>
                      <a:pt x="12" y="28"/>
                    </a:lnTo>
                    <a:lnTo>
                      <a:pt x="14" y="18"/>
                    </a:lnTo>
                    <a:lnTo>
                      <a:pt x="14" y="6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4" name="Freeform 360"/>
              <p:cNvSpPr>
                <a:spLocks/>
              </p:cNvSpPr>
              <p:nvPr/>
            </p:nvSpPr>
            <p:spPr bwMode="auto">
              <a:xfrm>
                <a:off x="3428" y="1098"/>
                <a:ext cx="28" cy="68"/>
              </a:xfrm>
              <a:custGeom>
                <a:avLst/>
                <a:gdLst>
                  <a:gd name="T0" fmla="*/ 28 w 28"/>
                  <a:gd name="T1" fmla="*/ 0 h 68"/>
                  <a:gd name="T2" fmla="*/ 20 w 28"/>
                  <a:gd name="T3" fmla="*/ 4 h 68"/>
                  <a:gd name="T4" fmla="*/ 14 w 28"/>
                  <a:gd name="T5" fmla="*/ 12 h 68"/>
                  <a:gd name="T6" fmla="*/ 12 w 28"/>
                  <a:gd name="T7" fmla="*/ 22 h 68"/>
                  <a:gd name="T8" fmla="*/ 0 w 28"/>
                  <a:gd name="T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68">
                    <a:moveTo>
                      <a:pt x="28" y="0"/>
                    </a:moveTo>
                    <a:lnTo>
                      <a:pt x="20" y="4"/>
                    </a:lnTo>
                    <a:lnTo>
                      <a:pt x="14" y="12"/>
                    </a:lnTo>
                    <a:lnTo>
                      <a:pt x="12" y="22"/>
                    </a:lnTo>
                    <a:lnTo>
                      <a:pt x="0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5" name="Line 361"/>
              <p:cNvSpPr>
                <a:spLocks noChangeShapeType="1"/>
              </p:cNvSpPr>
              <p:nvPr/>
            </p:nvSpPr>
            <p:spPr bwMode="auto">
              <a:xfrm>
                <a:off x="1294" y="323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6" name="Line 362"/>
              <p:cNvSpPr>
                <a:spLocks noChangeShapeType="1"/>
              </p:cNvSpPr>
              <p:nvPr/>
            </p:nvSpPr>
            <p:spPr bwMode="auto">
              <a:xfrm flipV="1">
                <a:off x="129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7" name="Freeform 363"/>
              <p:cNvSpPr>
                <a:spLocks/>
              </p:cNvSpPr>
              <p:nvPr/>
            </p:nvSpPr>
            <p:spPr bwMode="auto">
              <a:xfrm>
                <a:off x="1210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2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2 w 50"/>
                  <a:gd name="T13" fmla="*/ 70 h 74"/>
                  <a:gd name="T14" fmla="*/ 22 w 50"/>
                  <a:gd name="T15" fmla="*/ 74 h 74"/>
                  <a:gd name="T16" fmla="*/ 30 w 50"/>
                  <a:gd name="T17" fmla="*/ 74 h 74"/>
                  <a:gd name="T18" fmla="*/ 40 w 50"/>
                  <a:gd name="T19" fmla="*/ 70 h 74"/>
                  <a:gd name="T20" fmla="*/ 48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8 w 50"/>
                  <a:gd name="T27" fmla="*/ 14 h 74"/>
                  <a:gd name="T28" fmla="*/ 40 w 50"/>
                  <a:gd name="T29" fmla="*/ 2 h 74"/>
                  <a:gd name="T30" fmla="*/ 30 w 50"/>
                  <a:gd name="T31" fmla="*/ 0 h 74"/>
                  <a:gd name="T32" fmla="*/ 22 w 50"/>
                  <a:gd name="T33" fmla="*/ 0 h 74"/>
                  <a:gd name="T34" fmla="*/ 16 w 50"/>
                  <a:gd name="T35" fmla="*/ 2 h 74"/>
                  <a:gd name="T36" fmla="*/ 12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2 w 50"/>
                  <a:gd name="T47" fmla="*/ 68 h 74"/>
                  <a:gd name="T48" fmla="*/ 16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2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0"/>
                    </a:lnTo>
                    <a:lnTo>
                      <a:pt x="48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2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6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8" name="Freeform 364"/>
              <p:cNvSpPr>
                <a:spLocks/>
              </p:cNvSpPr>
              <p:nvPr/>
            </p:nvSpPr>
            <p:spPr bwMode="auto">
              <a:xfrm>
                <a:off x="1240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69" name="Freeform 365"/>
              <p:cNvSpPr>
                <a:spLocks/>
              </p:cNvSpPr>
              <p:nvPr/>
            </p:nvSpPr>
            <p:spPr bwMode="auto">
              <a:xfrm>
                <a:off x="1286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0" name="Freeform 366"/>
              <p:cNvSpPr>
                <a:spLocks/>
              </p:cNvSpPr>
              <p:nvPr/>
            </p:nvSpPr>
            <p:spPr bwMode="auto">
              <a:xfrm>
                <a:off x="1318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1" name="Freeform 367"/>
              <p:cNvSpPr>
                <a:spLocks/>
              </p:cNvSpPr>
              <p:nvPr/>
            </p:nvSpPr>
            <p:spPr bwMode="auto">
              <a:xfrm>
                <a:off x="1346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2" name="Line 368"/>
              <p:cNvSpPr>
                <a:spLocks noChangeShapeType="1"/>
              </p:cNvSpPr>
              <p:nvPr/>
            </p:nvSpPr>
            <p:spPr bwMode="auto">
              <a:xfrm flipV="1">
                <a:off x="161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3" name="Freeform 369"/>
              <p:cNvSpPr>
                <a:spLocks/>
              </p:cNvSpPr>
              <p:nvPr/>
            </p:nvSpPr>
            <p:spPr bwMode="auto">
              <a:xfrm>
                <a:off x="1528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4" name="Freeform 370"/>
              <p:cNvSpPr>
                <a:spLocks/>
              </p:cNvSpPr>
              <p:nvPr/>
            </p:nvSpPr>
            <p:spPr bwMode="auto">
              <a:xfrm>
                <a:off x="1556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6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6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6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5" name="Freeform 371"/>
              <p:cNvSpPr>
                <a:spLocks/>
              </p:cNvSpPr>
              <p:nvPr/>
            </p:nvSpPr>
            <p:spPr bwMode="auto">
              <a:xfrm>
                <a:off x="1604" y="338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6" name="Freeform 372"/>
              <p:cNvSpPr>
                <a:spLocks/>
              </p:cNvSpPr>
              <p:nvPr/>
            </p:nvSpPr>
            <p:spPr bwMode="auto">
              <a:xfrm>
                <a:off x="1636" y="3320"/>
                <a:ext cx="50" cy="74"/>
              </a:xfrm>
              <a:custGeom>
                <a:avLst/>
                <a:gdLst>
                  <a:gd name="T0" fmla="*/ 4 w 50"/>
                  <a:gd name="T1" fmla="*/ 14 h 74"/>
                  <a:gd name="T2" fmla="*/ 6 w 50"/>
                  <a:gd name="T3" fmla="*/ 18 h 74"/>
                  <a:gd name="T4" fmla="*/ 4 w 50"/>
                  <a:gd name="T5" fmla="*/ 20 h 74"/>
                  <a:gd name="T6" fmla="*/ 0 w 50"/>
                  <a:gd name="T7" fmla="*/ 18 h 74"/>
                  <a:gd name="T8" fmla="*/ 0 w 50"/>
                  <a:gd name="T9" fmla="*/ 14 h 74"/>
                  <a:gd name="T10" fmla="*/ 4 w 50"/>
                  <a:gd name="T11" fmla="*/ 6 h 74"/>
                  <a:gd name="T12" fmla="*/ 6 w 50"/>
                  <a:gd name="T13" fmla="*/ 2 h 74"/>
                  <a:gd name="T14" fmla="*/ 18 w 50"/>
                  <a:gd name="T15" fmla="*/ 0 h 74"/>
                  <a:gd name="T16" fmla="*/ 32 w 50"/>
                  <a:gd name="T17" fmla="*/ 0 h 74"/>
                  <a:gd name="T18" fmla="*/ 42 w 50"/>
                  <a:gd name="T19" fmla="*/ 2 h 74"/>
                  <a:gd name="T20" fmla="*/ 46 w 50"/>
                  <a:gd name="T21" fmla="*/ 6 h 74"/>
                  <a:gd name="T22" fmla="*/ 50 w 50"/>
                  <a:gd name="T23" fmla="*/ 14 h 74"/>
                  <a:gd name="T24" fmla="*/ 50 w 50"/>
                  <a:gd name="T25" fmla="*/ 20 h 74"/>
                  <a:gd name="T26" fmla="*/ 46 w 50"/>
                  <a:gd name="T27" fmla="*/ 28 h 74"/>
                  <a:gd name="T28" fmla="*/ 36 w 50"/>
                  <a:gd name="T29" fmla="*/ 36 h 74"/>
                  <a:gd name="T30" fmla="*/ 18 w 50"/>
                  <a:gd name="T31" fmla="*/ 42 h 74"/>
                  <a:gd name="T32" fmla="*/ 10 w 50"/>
                  <a:gd name="T33" fmla="*/ 46 h 74"/>
                  <a:gd name="T34" fmla="*/ 4 w 50"/>
                  <a:gd name="T35" fmla="*/ 52 h 74"/>
                  <a:gd name="T36" fmla="*/ 0 w 50"/>
                  <a:gd name="T37" fmla="*/ 64 h 74"/>
                  <a:gd name="T38" fmla="*/ 0 w 50"/>
                  <a:gd name="T3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4">
                    <a:moveTo>
                      <a:pt x="4" y="14"/>
                    </a:moveTo>
                    <a:lnTo>
                      <a:pt x="6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18" y="0"/>
                    </a:lnTo>
                    <a:lnTo>
                      <a:pt x="32" y="0"/>
                    </a:lnTo>
                    <a:lnTo>
                      <a:pt x="42" y="2"/>
                    </a:lnTo>
                    <a:lnTo>
                      <a:pt x="46" y="6"/>
                    </a:lnTo>
                    <a:lnTo>
                      <a:pt x="50" y="14"/>
                    </a:lnTo>
                    <a:lnTo>
                      <a:pt x="50" y="20"/>
                    </a:lnTo>
                    <a:lnTo>
                      <a:pt x="46" y="28"/>
                    </a:lnTo>
                    <a:lnTo>
                      <a:pt x="36" y="36"/>
                    </a:lnTo>
                    <a:lnTo>
                      <a:pt x="18" y="42"/>
                    </a:lnTo>
                    <a:lnTo>
                      <a:pt x="10" y="46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7" name="Freeform 373"/>
              <p:cNvSpPr>
                <a:spLocks/>
              </p:cNvSpPr>
              <p:nvPr/>
            </p:nvSpPr>
            <p:spPr bwMode="auto">
              <a:xfrm>
                <a:off x="1654" y="3320"/>
                <a:ext cx="28" cy="42"/>
              </a:xfrm>
              <a:custGeom>
                <a:avLst/>
                <a:gdLst>
                  <a:gd name="T0" fmla="*/ 14 w 28"/>
                  <a:gd name="T1" fmla="*/ 0 h 42"/>
                  <a:gd name="T2" fmla="*/ 20 w 28"/>
                  <a:gd name="T3" fmla="*/ 2 h 42"/>
                  <a:gd name="T4" fmla="*/ 24 w 28"/>
                  <a:gd name="T5" fmla="*/ 6 h 42"/>
                  <a:gd name="T6" fmla="*/ 28 w 28"/>
                  <a:gd name="T7" fmla="*/ 14 h 42"/>
                  <a:gd name="T8" fmla="*/ 28 w 28"/>
                  <a:gd name="T9" fmla="*/ 20 h 42"/>
                  <a:gd name="T10" fmla="*/ 24 w 28"/>
                  <a:gd name="T11" fmla="*/ 28 h 42"/>
                  <a:gd name="T12" fmla="*/ 14 w 28"/>
                  <a:gd name="T13" fmla="*/ 36 h 42"/>
                  <a:gd name="T14" fmla="*/ 0 w 28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14" y="0"/>
                    </a:moveTo>
                    <a:lnTo>
                      <a:pt x="20" y="2"/>
                    </a:lnTo>
                    <a:lnTo>
                      <a:pt x="24" y="6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8"/>
                    </a:lnTo>
                    <a:lnTo>
                      <a:pt x="14" y="36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8" name="Freeform 374"/>
              <p:cNvSpPr>
                <a:spLocks/>
              </p:cNvSpPr>
              <p:nvPr/>
            </p:nvSpPr>
            <p:spPr bwMode="auto">
              <a:xfrm>
                <a:off x="1636" y="3384"/>
                <a:ext cx="50" cy="6"/>
              </a:xfrm>
              <a:custGeom>
                <a:avLst/>
                <a:gdLst>
                  <a:gd name="T0" fmla="*/ 0 w 50"/>
                  <a:gd name="T1" fmla="*/ 4 h 6"/>
                  <a:gd name="T2" fmla="*/ 4 w 50"/>
                  <a:gd name="T3" fmla="*/ 0 h 6"/>
                  <a:gd name="T4" fmla="*/ 10 w 50"/>
                  <a:gd name="T5" fmla="*/ 0 h 6"/>
                  <a:gd name="T6" fmla="*/ 28 w 50"/>
                  <a:gd name="T7" fmla="*/ 6 h 6"/>
                  <a:gd name="T8" fmla="*/ 38 w 50"/>
                  <a:gd name="T9" fmla="*/ 6 h 6"/>
                  <a:gd name="T10" fmla="*/ 46 w 50"/>
                  <a:gd name="T11" fmla="*/ 4 h 6"/>
                  <a:gd name="T12" fmla="*/ 50 w 50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6">
                    <a:moveTo>
                      <a:pt x="0" y="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8" y="6"/>
                    </a:lnTo>
                    <a:lnTo>
                      <a:pt x="38" y="6"/>
                    </a:lnTo>
                    <a:lnTo>
                      <a:pt x="46" y="4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79" name="Freeform 375"/>
              <p:cNvSpPr>
                <a:spLocks/>
              </p:cNvSpPr>
              <p:nvPr/>
            </p:nvSpPr>
            <p:spPr bwMode="auto">
              <a:xfrm>
                <a:off x="1646" y="3376"/>
                <a:ext cx="40" cy="18"/>
              </a:xfrm>
              <a:custGeom>
                <a:avLst/>
                <a:gdLst>
                  <a:gd name="T0" fmla="*/ 0 w 40"/>
                  <a:gd name="T1" fmla="*/ 8 h 18"/>
                  <a:gd name="T2" fmla="*/ 18 w 40"/>
                  <a:gd name="T3" fmla="*/ 18 h 18"/>
                  <a:gd name="T4" fmla="*/ 32 w 40"/>
                  <a:gd name="T5" fmla="*/ 18 h 18"/>
                  <a:gd name="T6" fmla="*/ 36 w 40"/>
                  <a:gd name="T7" fmla="*/ 14 h 18"/>
                  <a:gd name="T8" fmla="*/ 40 w 40"/>
                  <a:gd name="T9" fmla="*/ 8 h 18"/>
                  <a:gd name="T10" fmla="*/ 40 w 40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8"/>
                    </a:moveTo>
                    <a:lnTo>
                      <a:pt x="18" y="18"/>
                    </a:lnTo>
                    <a:lnTo>
                      <a:pt x="32" y="18"/>
                    </a:lnTo>
                    <a:lnTo>
                      <a:pt x="36" y="14"/>
                    </a:lnTo>
                    <a:lnTo>
                      <a:pt x="40" y="8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0" name="Line 376"/>
              <p:cNvSpPr>
                <a:spLocks noChangeShapeType="1"/>
              </p:cNvSpPr>
              <p:nvPr/>
            </p:nvSpPr>
            <p:spPr bwMode="auto">
              <a:xfrm flipV="1">
                <a:off x="1928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1" name="Freeform 377"/>
              <p:cNvSpPr>
                <a:spLocks/>
              </p:cNvSpPr>
              <p:nvPr/>
            </p:nvSpPr>
            <p:spPr bwMode="auto">
              <a:xfrm>
                <a:off x="1846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2" name="Freeform 378"/>
              <p:cNvSpPr>
                <a:spLocks/>
              </p:cNvSpPr>
              <p:nvPr/>
            </p:nvSpPr>
            <p:spPr bwMode="auto">
              <a:xfrm>
                <a:off x="1874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3" name="Freeform 379"/>
              <p:cNvSpPr>
                <a:spLocks/>
              </p:cNvSpPr>
              <p:nvPr/>
            </p:nvSpPr>
            <p:spPr bwMode="auto">
              <a:xfrm>
                <a:off x="1922" y="338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4" name="Line 380"/>
              <p:cNvSpPr>
                <a:spLocks noChangeShapeType="1"/>
              </p:cNvSpPr>
              <p:nvPr/>
            </p:nvSpPr>
            <p:spPr bwMode="auto">
              <a:xfrm>
                <a:off x="1986" y="3326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5" name="Line 381"/>
              <p:cNvSpPr>
                <a:spLocks noChangeShapeType="1"/>
              </p:cNvSpPr>
              <p:nvPr/>
            </p:nvSpPr>
            <p:spPr bwMode="auto">
              <a:xfrm>
                <a:off x="1988" y="332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6" name="Freeform 382"/>
              <p:cNvSpPr>
                <a:spLocks/>
              </p:cNvSpPr>
              <p:nvPr/>
            </p:nvSpPr>
            <p:spPr bwMode="auto">
              <a:xfrm>
                <a:off x="1950" y="3320"/>
                <a:ext cx="56" cy="52"/>
              </a:xfrm>
              <a:custGeom>
                <a:avLst/>
                <a:gdLst>
                  <a:gd name="T0" fmla="*/ 38 w 56"/>
                  <a:gd name="T1" fmla="*/ 0 h 52"/>
                  <a:gd name="T2" fmla="*/ 0 w 56"/>
                  <a:gd name="T3" fmla="*/ 52 h 52"/>
                  <a:gd name="T4" fmla="*/ 56 w 56"/>
                  <a:gd name="T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6" h="52">
                    <a:moveTo>
                      <a:pt x="38" y="0"/>
                    </a:moveTo>
                    <a:lnTo>
                      <a:pt x="0" y="52"/>
                    </a:lnTo>
                    <a:lnTo>
                      <a:pt x="56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7" name="Line 383"/>
              <p:cNvSpPr>
                <a:spLocks noChangeShapeType="1"/>
              </p:cNvSpPr>
              <p:nvPr/>
            </p:nvSpPr>
            <p:spPr bwMode="auto">
              <a:xfrm>
                <a:off x="1974" y="339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8" name="Line 384"/>
              <p:cNvSpPr>
                <a:spLocks noChangeShapeType="1"/>
              </p:cNvSpPr>
              <p:nvPr/>
            </p:nvSpPr>
            <p:spPr bwMode="auto">
              <a:xfrm flipV="1">
                <a:off x="2246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89" name="Freeform 385"/>
              <p:cNvSpPr>
                <a:spLocks/>
              </p:cNvSpPr>
              <p:nvPr/>
            </p:nvSpPr>
            <p:spPr bwMode="auto">
              <a:xfrm>
                <a:off x="2164" y="3320"/>
                <a:ext cx="50" cy="74"/>
              </a:xfrm>
              <a:custGeom>
                <a:avLst/>
                <a:gdLst>
                  <a:gd name="T0" fmla="*/ 20 w 50"/>
                  <a:gd name="T1" fmla="*/ 0 h 74"/>
                  <a:gd name="T2" fmla="*/ 10 w 50"/>
                  <a:gd name="T3" fmla="*/ 2 h 74"/>
                  <a:gd name="T4" fmla="*/ 2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2 w 50"/>
                  <a:gd name="T11" fmla="*/ 60 h 74"/>
                  <a:gd name="T12" fmla="*/ 10 w 50"/>
                  <a:gd name="T13" fmla="*/ 70 h 74"/>
                  <a:gd name="T14" fmla="*/ 20 w 50"/>
                  <a:gd name="T15" fmla="*/ 74 h 74"/>
                  <a:gd name="T16" fmla="*/ 28 w 50"/>
                  <a:gd name="T17" fmla="*/ 74 h 74"/>
                  <a:gd name="T18" fmla="*/ 38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38 w 50"/>
                  <a:gd name="T29" fmla="*/ 2 h 74"/>
                  <a:gd name="T30" fmla="*/ 28 w 50"/>
                  <a:gd name="T31" fmla="*/ 0 h 74"/>
                  <a:gd name="T32" fmla="*/ 20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2 w 50"/>
                  <a:gd name="T41" fmla="*/ 32 h 74"/>
                  <a:gd name="T42" fmla="*/ 2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0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0" y="0"/>
                    </a:moveTo>
                    <a:lnTo>
                      <a:pt x="10" y="2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2" y="60"/>
                    </a:lnTo>
                    <a:lnTo>
                      <a:pt x="10" y="70"/>
                    </a:lnTo>
                    <a:lnTo>
                      <a:pt x="20" y="74"/>
                    </a:lnTo>
                    <a:lnTo>
                      <a:pt x="28" y="74"/>
                    </a:lnTo>
                    <a:lnTo>
                      <a:pt x="38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0" name="Freeform 386"/>
              <p:cNvSpPr>
                <a:spLocks/>
              </p:cNvSpPr>
              <p:nvPr/>
            </p:nvSpPr>
            <p:spPr bwMode="auto">
              <a:xfrm>
                <a:off x="2192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1" name="Freeform 387"/>
              <p:cNvSpPr>
                <a:spLocks/>
              </p:cNvSpPr>
              <p:nvPr/>
            </p:nvSpPr>
            <p:spPr bwMode="auto">
              <a:xfrm>
                <a:off x="2238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2" name="Freeform 388"/>
              <p:cNvSpPr>
                <a:spLocks/>
              </p:cNvSpPr>
              <p:nvPr/>
            </p:nvSpPr>
            <p:spPr bwMode="auto">
              <a:xfrm>
                <a:off x="2270" y="3320"/>
                <a:ext cx="50" cy="74"/>
              </a:xfrm>
              <a:custGeom>
                <a:avLst/>
                <a:gdLst>
                  <a:gd name="T0" fmla="*/ 44 w 50"/>
                  <a:gd name="T1" fmla="*/ 10 h 74"/>
                  <a:gd name="T2" fmla="*/ 40 w 50"/>
                  <a:gd name="T3" fmla="*/ 14 h 74"/>
                  <a:gd name="T4" fmla="*/ 44 w 50"/>
                  <a:gd name="T5" fmla="*/ 18 h 74"/>
                  <a:gd name="T6" fmla="*/ 48 w 50"/>
                  <a:gd name="T7" fmla="*/ 14 h 74"/>
                  <a:gd name="T8" fmla="*/ 48 w 50"/>
                  <a:gd name="T9" fmla="*/ 10 h 74"/>
                  <a:gd name="T10" fmla="*/ 44 w 50"/>
                  <a:gd name="T11" fmla="*/ 2 h 74"/>
                  <a:gd name="T12" fmla="*/ 36 w 50"/>
                  <a:gd name="T13" fmla="*/ 0 h 74"/>
                  <a:gd name="T14" fmla="*/ 26 w 50"/>
                  <a:gd name="T15" fmla="*/ 0 h 74"/>
                  <a:gd name="T16" fmla="*/ 14 w 50"/>
                  <a:gd name="T17" fmla="*/ 2 h 74"/>
                  <a:gd name="T18" fmla="*/ 8 w 50"/>
                  <a:gd name="T19" fmla="*/ 10 h 74"/>
                  <a:gd name="T20" fmla="*/ 4 w 50"/>
                  <a:gd name="T21" fmla="*/ 18 h 74"/>
                  <a:gd name="T22" fmla="*/ 0 w 50"/>
                  <a:gd name="T23" fmla="*/ 32 h 74"/>
                  <a:gd name="T24" fmla="*/ 0 w 50"/>
                  <a:gd name="T25" fmla="*/ 52 h 74"/>
                  <a:gd name="T26" fmla="*/ 4 w 50"/>
                  <a:gd name="T27" fmla="*/ 64 h 74"/>
                  <a:gd name="T28" fmla="*/ 12 w 50"/>
                  <a:gd name="T29" fmla="*/ 70 h 74"/>
                  <a:gd name="T30" fmla="*/ 22 w 50"/>
                  <a:gd name="T31" fmla="*/ 74 h 74"/>
                  <a:gd name="T32" fmla="*/ 30 w 50"/>
                  <a:gd name="T33" fmla="*/ 74 h 74"/>
                  <a:gd name="T34" fmla="*/ 40 w 50"/>
                  <a:gd name="T35" fmla="*/ 70 h 74"/>
                  <a:gd name="T36" fmla="*/ 48 w 50"/>
                  <a:gd name="T37" fmla="*/ 64 h 74"/>
                  <a:gd name="T38" fmla="*/ 50 w 50"/>
                  <a:gd name="T39" fmla="*/ 52 h 74"/>
                  <a:gd name="T40" fmla="*/ 50 w 50"/>
                  <a:gd name="T41" fmla="*/ 50 h 74"/>
                  <a:gd name="T42" fmla="*/ 48 w 50"/>
                  <a:gd name="T43" fmla="*/ 38 h 74"/>
                  <a:gd name="T44" fmla="*/ 40 w 50"/>
                  <a:gd name="T45" fmla="*/ 32 h 74"/>
                  <a:gd name="T46" fmla="*/ 30 w 50"/>
                  <a:gd name="T47" fmla="*/ 28 h 74"/>
                  <a:gd name="T48" fmla="*/ 26 w 50"/>
                  <a:gd name="T49" fmla="*/ 28 h 74"/>
                  <a:gd name="T50" fmla="*/ 14 w 50"/>
                  <a:gd name="T51" fmla="*/ 32 h 74"/>
                  <a:gd name="T52" fmla="*/ 8 w 50"/>
                  <a:gd name="T53" fmla="*/ 38 h 74"/>
                  <a:gd name="T54" fmla="*/ 4 w 50"/>
                  <a:gd name="T55" fmla="*/ 5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74">
                    <a:moveTo>
                      <a:pt x="44" y="10"/>
                    </a:moveTo>
                    <a:lnTo>
                      <a:pt x="40" y="14"/>
                    </a:lnTo>
                    <a:lnTo>
                      <a:pt x="44" y="18"/>
                    </a:lnTo>
                    <a:lnTo>
                      <a:pt x="48" y="14"/>
                    </a:lnTo>
                    <a:lnTo>
                      <a:pt x="48" y="10"/>
                    </a:lnTo>
                    <a:lnTo>
                      <a:pt x="44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4" y="2"/>
                    </a:lnTo>
                    <a:lnTo>
                      <a:pt x="8" y="10"/>
                    </a:lnTo>
                    <a:lnTo>
                      <a:pt x="4" y="18"/>
                    </a:lnTo>
                    <a:lnTo>
                      <a:pt x="0" y="32"/>
                    </a:lnTo>
                    <a:lnTo>
                      <a:pt x="0" y="52"/>
                    </a:lnTo>
                    <a:lnTo>
                      <a:pt x="4" y="64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0"/>
                    </a:lnTo>
                    <a:lnTo>
                      <a:pt x="48" y="64"/>
                    </a:lnTo>
                    <a:lnTo>
                      <a:pt x="50" y="52"/>
                    </a:lnTo>
                    <a:lnTo>
                      <a:pt x="50" y="50"/>
                    </a:lnTo>
                    <a:lnTo>
                      <a:pt x="48" y="38"/>
                    </a:lnTo>
                    <a:lnTo>
                      <a:pt x="40" y="32"/>
                    </a:lnTo>
                    <a:lnTo>
                      <a:pt x="30" y="28"/>
                    </a:lnTo>
                    <a:lnTo>
                      <a:pt x="26" y="28"/>
                    </a:lnTo>
                    <a:lnTo>
                      <a:pt x="14" y="32"/>
                    </a:lnTo>
                    <a:lnTo>
                      <a:pt x="8" y="38"/>
                    </a:lnTo>
                    <a:lnTo>
                      <a:pt x="4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3" name="Freeform 389"/>
              <p:cNvSpPr>
                <a:spLocks/>
              </p:cNvSpPr>
              <p:nvPr/>
            </p:nvSpPr>
            <p:spPr bwMode="auto">
              <a:xfrm>
                <a:off x="2274" y="3320"/>
                <a:ext cx="22" cy="74"/>
              </a:xfrm>
              <a:custGeom>
                <a:avLst/>
                <a:gdLst>
                  <a:gd name="T0" fmla="*/ 22 w 22"/>
                  <a:gd name="T1" fmla="*/ 0 h 74"/>
                  <a:gd name="T2" fmla="*/ 14 w 22"/>
                  <a:gd name="T3" fmla="*/ 2 h 74"/>
                  <a:gd name="T4" fmla="*/ 8 w 22"/>
                  <a:gd name="T5" fmla="*/ 10 h 74"/>
                  <a:gd name="T6" fmla="*/ 4 w 22"/>
                  <a:gd name="T7" fmla="*/ 18 h 74"/>
                  <a:gd name="T8" fmla="*/ 0 w 22"/>
                  <a:gd name="T9" fmla="*/ 32 h 74"/>
                  <a:gd name="T10" fmla="*/ 0 w 22"/>
                  <a:gd name="T11" fmla="*/ 52 h 74"/>
                  <a:gd name="T12" fmla="*/ 4 w 22"/>
                  <a:gd name="T13" fmla="*/ 64 h 74"/>
                  <a:gd name="T14" fmla="*/ 10 w 22"/>
                  <a:gd name="T15" fmla="*/ 70 h 74"/>
                  <a:gd name="T16" fmla="*/ 18 w 22"/>
                  <a:gd name="T1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74">
                    <a:moveTo>
                      <a:pt x="22" y="0"/>
                    </a:moveTo>
                    <a:lnTo>
                      <a:pt x="14" y="2"/>
                    </a:lnTo>
                    <a:lnTo>
                      <a:pt x="8" y="10"/>
                    </a:lnTo>
                    <a:lnTo>
                      <a:pt x="4" y="18"/>
                    </a:lnTo>
                    <a:lnTo>
                      <a:pt x="0" y="32"/>
                    </a:lnTo>
                    <a:lnTo>
                      <a:pt x="0" y="52"/>
                    </a:lnTo>
                    <a:lnTo>
                      <a:pt x="4" y="64"/>
                    </a:lnTo>
                    <a:lnTo>
                      <a:pt x="10" y="70"/>
                    </a:lnTo>
                    <a:lnTo>
                      <a:pt x="18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4" name="Freeform 390"/>
              <p:cNvSpPr>
                <a:spLocks/>
              </p:cNvSpPr>
              <p:nvPr/>
            </p:nvSpPr>
            <p:spPr bwMode="auto">
              <a:xfrm>
                <a:off x="2300" y="3348"/>
                <a:ext cx="18" cy="46"/>
              </a:xfrm>
              <a:custGeom>
                <a:avLst/>
                <a:gdLst>
                  <a:gd name="T0" fmla="*/ 0 w 18"/>
                  <a:gd name="T1" fmla="*/ 46 h 46"/>
                  <a:gd name="T2" fmla="*/ 6 w 18"/>
                  <a:gd name="T3" fmla="*/ 42 h 46"/>
                  <a:gd name="T4" fmla="*/ 14 w 18"/>
                  <a:gd name="T5" fmla="*/ 36 h 46"/>
                  <a:gd name="T6" fmla="*/ 18 w 18"/>
                  <a:gd name="T7" fmla="*/ 24 h 46"/>
                  <a:gd name="T8" fmla="*/ 18 w 18"/>
                  <a:gd name="T9" fmla="*/ 22 h 46"/>
                  <a:gd name="T10" fmla="*/ 14 w 18"/>
                  <a:gd name="T11" fmla="*/ 10 h 46"/>
                  <a:gd name="T12" fmla="*/ 6 w 18"/>
                  <a:gd name="T13" fmla="*/ 4 h 46"/>
                  <a:gd name="T14" fmla="*/ 0 w 18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6">
                    <a:moveTo>
                      <a:pt x="0" y="46"/>
                    </a:moveTo>
                    <a:lnTo>
                      <a:pt x="6" y="42"/>
                    </a:lnTo>
                    <a:lnTo>
                      <a:pt x="14" y="36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4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5" name="Line 391"/>
              <p:cNvSpPr>
                <a:spLocks noChangeShapeType="1"/>
              </p:cNvSpPr>
              <p:nvPr/>
            </p:nvSpPr>
            <p:spPr bwMode="auto">
              <a:xfrm flipV="1">
                <a:off x="256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6" name="Freeform 392"/>
              <p:cNvSpPr>
                <a:spLocks/>
              </p:cNvSpPr>
              <p:nvPr/>
            </p:nvSpPr>
            <p:spPr bwMode="auto">
              <a:xfrm>
                <a:off x="2480" y="3320"/>
                <a:ext cx="52" cy="74"/>
              </a:xfrm>
              <a:custGeom>
                <a:avLst/>
                <a:gdLst>
                  <a:gd name="T0" fmla="*/ 22 w 52"/>
                  <a:gd name="T1" fmla="*/ 0 h 74"/>
                  <a:gd name="T2" fmla="*/ 12 w 52"/>
                  <a:gd name="T3" fmla="*/ 2 h 74"/>
                  <a:gd name="T4" fmla="*/ 4 w 52"/>
                  <a:gd name="T5" fmla="*/ 14 h 74"/>
                  <a:gd name="T6" fmla="*/ 0 w 52"/>
                  <a:gd name="T7" fmla="*/ 32 h 74"/>
                  <a:gd name="T8" fmla="*/ 0 w 52"/>
                  <a:gd name="T9" fmla="*/ 42 h 74"/>
                  <a:gd name="T10" fmla="*/ 4 w 52"/>
                  <a:gd name="T11" fmla="*/ 60 h 74"/>
                  <a:gd name="T12" fmla="*/ 12 w 52"/>
                  <a:gd name="T13" fmla="*/ 70 h 74"/>
                  <a:gd name="T14" fmla="*/ 22 w 52"/>
                  <a:gd name="T15" fmla="*/ 74 h 74"/>
                  <a:gd name="T16" fmla="*/ 30 w 52"/>
                  <a:gd name="T17" fmla="*/ 74 h 74"/>
                  <a:gd name="T18" fmla="*/ 40 w 52"/>
                  <a:gd name="T19" fmla="*/ 70 h 74"/>
                  <a:gd name="T20" fmla="*/ 48 w 52"/>
                  <a:gd name="T21" fmla="*/ 60 h 74"/>
                  <a:gd name="T22" fmla="*/ 52 w 52"/>
                  <a:gd name="T23" fmla="*/ 42 h 74"/>
                  <a:gd name="T24" fmla="*/ 52 w 52"/>
                  <a:gd name="T25" fmla="*/ 32 h 74"/>
                  <a:gd name="T26" fmla="*/ 48 w 52"/>
                  <a:gd name="T27" fmla="*/ 14 h 74"/>
                  <a:gd name="T28" fmla="*/ 40 w 52"/>
                  <a:gd name="T29" fmla="*/ 2 h 74"/>
                  <a:gd name="T30" fmla="*/ 30 w 52"/>
                  <a:gd name="T31" fmla="*/ 0 h 74"/>
                  <a:gd name="T32" fmla="*/ 22 w 52"/>
                  <a:gd name="T33" fmla="*/ 0 h 74"/>
                  <a:gd name="T34" fmla="*/ 16 w 52"/>
                  <a:gd name="T35" fmla="*/ 2 h 74"/>
                  <a:gd name="T36" fmla="*/ 12 w 52"/>
                  <a:gd name="T37" fmla="*/ 6 h 74"/>
                  <a:gd name="T38" fmla="*/ 8 w 52"/>
                  <a:gd name="T39" fmla="*/ 14 h 74"/>
                  <a:gd name="T40" fmla="*/ 4 w 52"/>
                  <a:gd name="T41" fmla="*/ 32 h 74"/>
                  <a:gd name="T42" fmla="*/ 4 w 52"/>
                  <a:gd name="T43" fmla="*/ 42 h 74"/>
                  <a:gd name="T44" fmla="*/ 8 w 52"/>
                  <a:gd name="T45" fmla="*/ 60 h 74"/>
                  <a:gd name="T46" fmla="*/ 12 w 52"/>
                  <a:gd name="T47" fmla="*/ 68 h 74"/>
                  <a:gd name="T48" fmla="*/ 16 w 52"/>
                  <a:gd name="T49" fmla="*/ 70 h 74"/>
                  <a:gd name="T50" fmla="*/ 22 w 52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2" h="74">
                    <a:moveTo>
                      <a:pt x="22" y="0"/>
                    </a:moveTo>
                    <a:lnTo>
                      <a:pt x="12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0"/>
                    </a:lnTo>
                    <a:lnTo>
                      <a:pt x="48" y="60"/>
                    </a:lnTo>
                    <a:lnTo>
                      <a:pt x="52" y="42"/>
                    </a:lnTo>
                    <a:lnTo>
                      <a:pt x="52" y="32"/>
                    </a:lnTo>
                    <a:lnTo>
                      <a:pt x="48" y="14"/>
                    </a:lnTo>
                    <a:lnTo>
                      <a:pt x="40" y="2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6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7" name="Freeform 393"/>
              <p:cNvSpPr>
                <a:spLocks/>
              </p:cNvSpPr>
              <p:nvPr/>
            </p:nvSpPr>
            <p:spPr bwMode="auto">
              <a:xfrm>
                <a:off x="2510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8" name="Freeform 394"/>
              <p:cNvSpPr>
                <a:spLocks/>
              </p:cNvSpPr>
              <p:nvPr/>
            </p:nvSpPr>
            <p:spPr bwMode="auto">
              <a:xfrm>
                <a:off x="2556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99" name="Freeform 395"/>
              <p:cNvSpPr>
                <a:spLocks/>
              </p:cNvSpPr>
              <p:nvPr/>
            </p:nvSpPr>
            <p:spPr bwMode="auto">
              <a:xfrm>
                <a:off x="2592" y="3320"/>
                <a:ext cx="42" cy="32"/>
              </a:xfrm>
              <a:custGeom>
                <a:avLst/>
                <a:gdLst>
                  <a:gd name="T0" fmla="*/ 14 w 42"/>
                  <a:gd name="T1" fmla="*/ 0 h 32"/>
                  <a:gd name="T2" fmla="*/ 4 w 42"/>
                  <a:gd name="T3" fmla="*/ 2 h 32"/>
                  <a:gd name="T4" fmla="*/ 0 w 42"/>
                  <a:gd name="T5" fmla="*/ 10 h 32"/>
                  <a:gd name="T6" fmla="*/ 0 w 42"/>
                  <a:gd name="T7" fmla="*/ 20 h 32"/>
                  <a:gd name="T8" fmla="*/ 4 w 42"/>
                  <a:gd name="T9" fmla="*/ 28 h 32"/>
                  <a:gd name="T10" fmla="*/ 14 w 42"/>
                  <a:gd name="T11" fmla="*/ 32 h 32"/>
                  <a:gd name="T12" fmla="*/ 28 w 42"/>
                  <a:gd name="T13" fmla="*/ 32 h 32"/>
                  <a:gd name="T14" fmla="*/ 40 w 42"/>
                  <a:gd name="T15" fmla="*/ 28 h 32"/>
                  <a:gd name="T16" fmla="*/ 42 w 42"/>
                  <a:gd name="T17" fmla="*/ 20 h 32"/>
                  <a:gd name="T18" fmla="*/ 42 w 42"/>
                  <a:gd name="T19" fmla="*/ 10 h 32"/>
                  <a:gd name="T20" fmla="*/ 40 w 42"/>
                  <a:gd name="T21" fmla="*/ 2 h 32"/>
                  <a:gd name="T22" fmla="*/ 28 w 42"/>
                  <a:gd name="T23" fmla="*/ 0 h 32"/>
                  <a:gd name="T24" fmla="*/ 14 w 42"/>
                  <a:gd name="T25" fmla="*/ 0 h 32"/>
                  <a:gd name="T26" fmla="*/ 6 w 42"/>
                  <a:gd name="T27" fmla="*/ 2 h 32"/>
                  <a:gd name="T28" fmla="*/ 4 w 42"/>
                  <a:gd name="T29" fmla="*/ 10 h 32"/>
                  <a:gd name="T30" fmla="*/ 4 w 42"/>
                  <a:gd name="T31" fmla="*/ 20 h 32"/>
                  <a:gd name="T32" fmla="*/ 6 w 42"/>
                  <a:gd name="T33" fmla="*/ 28 h 32"/>
                  <a:gd name="T34" fmla="*/ 14 w 42"/>
                  <a:gd name="T3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32">
                    <a:moveTo>
                      <a:pt x="14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4" y="28"/>
                    </a:lnTo>
                    <a:lnTo>
                      <a:pt x="14" y="32"/>
                    </a:lnTo>
                    <a:lnTo>
                      <a:pt x="28" y="32"/>
                    </a:lnTo>
                    <a:lnTo>
                      <a:pt x="40" y="28"/>
                    </a:lnTo>
                    <a:lnTo>
                      <a:pt x="42" y="20"/>
                    </a:lnTo>
                    <a:lnTo>
                      <a:pt x="42" y="10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14" y="0"/>
                    </a:lnTo>
                    <a:lnTo>
                      <a:pt x="6" y="2"/>
                    </a:lnTo>
                    <a:lnTo>
                      <a:pt x="4" y="10"/>
                    </a:lnTo>
                    <a:lnTo>
                      <a:pt x="4" y="20"/>
                    </a:lnTo>
                    <a:lnTo>
                      <a:pt x="6" y="28"/>
                    </a:lnTo>
                    <a:lnTo>
                      <a:pt x="14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0" name="Freeform 396"/>
              <p:cNvSpPr>
                <a:spLocks/>
              </p:cNvSpPr>
              <p:nvPr/>
            </p:nvSpPr>
            <p:spPr bwMode="auto">
              <a:xfrm>
                <a:off x="2620" y="3320"/>
                <a:ext cx="12" cy="32"/>
              </a:xfrm>
              <a:custGeom>
                <a:avLst/>
                <a:gdLst>
                  <a:gd name="T0" fmla="*/ 0 w 12"/>
                  <a:gd name="T1" fmla="*/ 32 h 32"/>
                  <a:gd name="T2" fmla="*/ 8 w 12"/>
                  <a:gd name="T3" fmla="*/ 28 h 32"/>
                  <a:gd name="T4" fmla="*/ 12 w 12"/>
                  <a:gd name="T5" fmla="*/ 20 h 32"/>
                  <a:gd name="T6" fmla="*/ 12 w 12"/>
                  <a:gd name="T7" fmla="*/ 10 h 32"/>
                  <a:gd name="T8" fmla="*/ 8 w 12"/>
                  <a:gd name="T9" fmla="*/ 2 h 32"/>
                  <a:gd name="T10" fmla="*/ 0 w 12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2">
                    <a:moveTo>
                      <a:pt x="0" y="32"/>
                    </a:moveTo>
                    <a:lnTo>
                      <a:pt x="8" y="28"/>
                    </a:lnTo>
                    <a:lnTo>
                      <a:pt x="12" y="20"/>
                    </a:lnTo>
                    <a:lnTo>
                      <a:pt x="12" y="10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1" name="Freeform 397"/>
              <p:cNvSpPr>
                <a:spLocks/>
              </p:cNvSpPr>
              <p:nvPr/>
            </p:nvSpPr>
            <p:spPr bwMode="auto">
              <a:xfrm>
                <a:off x="2588" y="3352"/>
                <a:ext cx="50" cy="42"/>
              </a:xfrm>
              <a:custGeom>
                <a:avLst/>
                <a:gdLst>
                  <a:gd name="T0" fmla="*/ 18 w 50"/>
                  <a:gd name="T1" fmla="*/ 0 h 42"/>
                  <a:gd name="T2" fmla="*/ 8 w 50"/>
                  <a:gd name="T3" fmla="*/ 4 h 42"/>
                  <a:gd name="T4" fmla="*/ 4 w 50"/>
                  <a:gd name="T5" fmla="*/ 6 h 42"/>
                  <a:gd name="T6" fmla="*/ 0 w 50"/>
                  <a:gd name="T7" fmla="*/ 14 h 42"/>
                  <a:gd name="T8" fmla="*/ 0 w 50"/>
                  <a:gd name="T9" fmla="*/ 28 h 42"/>
                  <a:gd name="T10" fmla="*/ 4 w 50"/>
                  <a:gd name="T11" fmla="*/ 36 h 42"/>
                  <a:gd name="T12" fmla="*/ 8 w 50"/>
                  <a:gd name="T13" fmla="*/ 38 h 42"/>
                  <a:gd name="T14" fmla="*/ 18 w 50"/>
                  <a:gd name="T15" fmla="*/ 42 h 42"/>
                  <a:gd name="T16" fmla="*/ 32 w 50"/>
                  <a:gd name="T17" fmla="*/ 42 h 42"/>
                  <a:gd name="T18" fmla="*/ 44 w 50"/>
                  <a:gd name="T19" fmla="*/ 38 h 42"/>
                  <a:gd name="T20" fmla="*/ 46 w 50"/>
                  <a:gd name="T21" fmla="*/ 36 h 42"/>
                  <a:gd name="T22" fmla="*/ 50 w 50"/>
                  <a:gd name="T23" fmla="*/ 28 h 42"/>
                  <a:gd name="T24" fmla="*/ 50 w 50"/>
                  <a:gd name="T25" fmla="*/ 14 h 42"/>
                  <a:gd name="T26" fmla="*/ 46 w 50"/>
                  <a:gd name="T27" fmla="*/ 6 h 42"/>
                  <a:gd name="T28" fmla="*/ 44 w 50"/>
                  <a:gd name="T29" fmla="*/ 4 h 42"/>
                  <a:gd name="T30" fmla="*/ 32 w 50"/>
                  <a:gd name="T3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2">
                    <a:moveTo>
                      <a:pt x="18" y="0"/>
                    </a:moveTo>
                    <a:lnTo>
                      <a:pt x="8" y="4"/>
                    </a:lnTo>
                    <a:lnTo>
                      <a:pt x="4" y="6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4" y="36"/>
                    </a:lnTo>
                    <a:lnTo>
                      <a:pt x="8" y="38"/>
                    </a:lnTo>
                    <a:lnTo>
                      <a:pt x="18" y="42"/>
                    </a:lnTo>
                    <a:lnTo>
                      <a:pt x="32" y="42"/>
                    </a:lnTo>
                    <a:lnTo>
                      <a:pt x="44" y="38"/>
                    </a:lnTo>
                    <a:lnTo>
                      <a:pt x="46" y="36"/>
                    </a:lnTo>
                    <a:lnTo>
                      <a:pt x="50" y="28"/>
                    </a:lnTo>
                    <a:lnTo>
                      <a:pt x="50" y="14"/>
                    </a:lnTo>
                    <a:lnTo>
                      <a:pt x="46" y="6"/>
                    </a:lnTo>
                    <a:lnTo>
                      <a:pt x="44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2" name="Freeform 398"/>
              <p:cNvSpPr>
                <a:spLocks/>
              </p:cNvSpPr>
              <p:nvPr/>
            </p:nvSpPr>
            <p:spPr bwMode="auto">
              <a:xfrm>
                <a:off x="2592" y="3352"/>
                <a:ext cx="14" cy="42"/>
              </a:xfrm>
              <a:custGeom>
                <a:avLst/>
                <a:gdLst>
                  <a:gd name="T0" fmla="*/ 14 w 14"/>
                  <a:gd name="T1" fmla="*/ 0 h 42"/>
                  <a:gd name="T2" fmla="*/ 6 w 14"/>
                  <a:gd name="T3" fmla="*/ 4 h 42"/>
                  <a:gd name="T4" fmla="*/ 4 w 14"/>
                  <a:gd name="T5" fmla="*/ 6 h 42"/>
                  <a:gd name="T6" fmla="*/ 0 w 14"/>
                  <a:gd name="T7" fmla="*/ 14 h 42"/>
                  <a:gd name="T8" fmla="*/ 0 w 14"/>
                  <a:gd name="T9" fmla="*/ 28 h 42"/>
                  <a:gd name="T10" fmla="*/ 4 w 14"/>
                  <a:gd name="T11" fmla="*/ 36 h 42"/>
                  <a:gd name="T12" fmla="*/ 6 w 14"/>
                  <a:gd name="T13" fmla="*/ 38 h 42"/>
                  <a:gd name="T14" fmla="*/ 14 w 14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lnTo>
                      <a:pt x="6" y="4"/>
                    </a:lnTo>
                    <a:lnTo>
                      <a:pt x="4" y="6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4" y="36"/>
                    </a:lnTo>
                    <a:lnTo>
                      <a:pt x="6" y="38"/>
                    </a:lnTo>
                    <a:lnTo>
                      <a:pt x="14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3" name="Freeform 399"/>
              <p:cNvSpPr>
                <a:spLocks/>
              </p:cNvSpPr>
              <p:nvPr/>
            </p:nvSpPr>
            <p:spPr bwMode="auto">
              <a:xfrm>
                <a:off x="2620" y="3352"/>
                <a:ext cx="14" cy="42"/>
              </a:xfrm>
              <a:custGeom>
                <a:avLst/>
                <a:gdLst>
                  <a:gd name="T0" fmla="*/ 0 w 14"/>
                  <a:gd name="T1" fmla="*/ 42 h 42"/>
                  <a:gd name="T2" fmla="*/ 8 w 14"/>
                  <a:gd name="T3" fmla="*/ 38 h 42"/>
                  <a:gd name="T4" fmla="*/ 12 w 14"/>
                  <a:gd name="T5" fmla="*/ 36 h 42"/>
                  <a:gd name="T6" fmla="*/ 14 w 14"/>
                  <a:gd name="T7" fmla="*/ 28 h 42"/>
                  <a:gd name="T8" fmla="*/ 14 w 14"/>
                  <a:gd name="T9" fmla="*/ 14 h 42"/>
                  <a:gd name="T10" fmla="*/ 12 w 14"/>
                  <a:gd name="T11" fmla="*/ 6 h 42"/>
                  <a:gd name="T12" fmla="*/ 8 w 14"/>
                  <a:gd name="T13" fmla="*/ 4 h 42"/>
                  <a:gd name="T14" fmla="*/ 0 w 14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2">
                    <a:moveTo>
                      <a:pt x="0" y="42"/>
                    </a:moveTo>
                    <a:lnTo>
                      <a:pt x="8" y="38"/>
                    </a:lnTo>
                    <a:lnTo>
                      <a:pt x="12" y="36"/>
                    </a:lnTo>
                    <a:lnTo>
                      <a:pt x="14" y="28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4" name="Line 400"/>
              <p:cNvSpPr>
                <a:spLocks noChangeShapeType="1"/>
              </p:cNvSpPr>
              <p:nvPr/>
            </p:nvSpPr>
            <p:spPr bwMode="auto">
              <a:xfrm flipV="1">
                <a:off x="288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5" name="Freeform 401"/>
              <p:cNvSpPr>
                <a:spLocks/>
              </p:cNvSpPr>
              <p:nvPr/>
            </p:nvSpPr>
            <p:spPr bwMode="auto">
              <a:xfrm>
                <a:off x="2810" y="3320"/>
                <a:ext cx="16" cy="74"/>
              </a:xfrm>
              <a:custGeom>
                <a:avLst/>
                <a:gdLst>
                  <a:gd name="T0" fmla="*/ 0 w 16"/>
                  <a:gd name="T1" fmla="*/ 14 h 74"/>
                  <a:gd name="T2" fmla="*/ 6 w 16"/>
                  <a:gd name="T3" fmla="*/ 10 h 74"/>
                  <a:gd name="T4" fmla="*/ 16 w 16"/>
                  <a:gd name="T5" fmla="*/ 0 h 74"/>
                  <a:gd name="T6" fmla="*/ 16 w 16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74">
                    <a:moveTo>
                      <a:pt x="0" y="14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6" name="Line 402"/>
              <p:cNvSpPr>
                <a:spLocks noChangeShapeType="1"/>
              </p:cNvSpPr>
              <p:nvPr/>
            </p:nvSpPr>
            <p:spPr bwMode="auto">
              <a:xfrm>
                <a:off x="2824" y="3322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7" name="Line 403"/>
              <p:cNvSpPr>
                <a:spLocks noChangeShapeType="1"/>
              </p:cNvSpPr>
              <p:nvPr/>
            </p:nvSpPr>
            <p:spPr bwMode="auto">
              <a:xfrm>
                <a:off x="2810" y="339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8" name="Freeform 404"/>
              <p:cNvSpPr>
                <a:spLocks/>
              </p:cNvSpPr>
              <p:nvPr/>
            </p:nvSpPr>
            <p:spPr bwMode="auto">
              <a:xfrm>
                <a:off x="2874" y="338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09" name="Freeform 405"/>
              <p:cNvSpPr>
                <a:spLocks/>
              </p:cNvSpPr>
              <p:nvPr/>
            </p:nvSpPr>
            <p:spPr bwMode="auto">
              <a:xfrm>
                <a:off x="2906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310" name="Group 406"/>
            <p:cNvGrpSpPr>
              <a:grpSpLocks/>
            </p:cNvGrpSpPr>
            <p:nvPr/>
          </p:nvGrpSpPr>
          <p:grpSpPr bwMode="auto">
            <a:xfrm>
              <a:off x="998" y="2088"/>
              <a:ext cx="2043" cy="1474"/>
              <a:chOff x="998" y="2088"/>
              <a:chExt cx="2043" cy="1474"/>
            </a:xfrm>
          </p:grpSpPr>
          <p:sp>
            <p:nvSpPr>
              <p:cNvPr id="124311" name="Freeform 407"/>
              <p:cNvSpPr>
                <a:spLocks/>
              </p:cNvSpPr>
              <p:nvPr/>
            </p:nvSpPr>
            <p:spPr bwMode="auto">
              <a:xfrm>
                <a:off x="2934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2" name="Line 408"/>
              <p:cNvSpPr>
                <a:spLocks noChangeShapeType="1"/>
              </p:cNvSpPr>
              <p:nvPr/>
            </p:nvSpPr>
            <p:spPr bwMode="auto">
              <a:xfrm flipV="1">
                <a:off x="137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3" name="Line 409"/>
              <p:cNvSpPr>
                <a:spLocks noChangeShapeType="1"/>
              </p:cNvSpPr>
              <p:nvPr/>
            </p:nvSpPr>
            <p:spPr bwMode="auto">
              <a:xfrm flipV="1">
                <a:off x="145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4" name="Line 410"/>
              <p:cNvSpPr>
                <a:spLocks noChangeShapeType="1"/>
              </p:cNvSpPr>
              <p:nvPr/>
            </p:nvSpPr>
            <p:spPr bwMode="auto">
              <a:xfrm flipV="1">
                <a:off x="153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5" name="Line 411"/>
              <p:cNvSpPr>
                <a:spLocks noChangeShapeType="1"/>
              </p:cNvSpPr>
              <p:nvPr/>
            </p:nvSpPr>
            <p:spPr bwMode="auto">
              <a:xfrm flipV="1">
                <a:off x="169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6" name="Line 412"/>
              <p:cNvSpPr>
                <a:spLocks noChangeShapeType="1"/>
              </p:cNvSpPr>
              <p:nvPr/>
            </p:nvSpPr>
            <p:spPr bwMode="auto">
              <a:xfrm flipV="1">
                <a:off x="177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7" name="Line 413"/>
              <p:cNvSpPr>
                <a:spLocks noChangeShapeType="1"/>
              </p:cNvSpPr>
              <p:nvPr/>
            </p:nvSpPr>
            <p:spPr bwMode="auto">
              <a:xfrm flipV="1">
                <a:off x="184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8" name="Line 414"/>
              <p:cNvSpPr>
                <a:spLocks noChangeShapeType="1"/>
              </p:cNvSpPr>
              <p:nvPr/>
            </p:nvSpPr>
            <p:spPr bwMode="auto">
              <a:xfrm flipV="1">
                <a:off x="200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19" name="Line 415"/>
              <p:cNvSpPr>
                <a:spLocks noChangeShapeType="1"/>
              </p:cNvSpPr>
              <p:nvPr/>
            </p:nvSpPr>
            <p:spPr bwMode="auto">
              <a:xfrm flipV="1">
                <a:off x="208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0" name="Line 416"/>
              <p:cNvSpPr>
                <a:spLocks noChangeShapeType="1"/>
              </p:cNvSpPr>
              <p:nvPr/>
            </p:nvSpPr>
            <p:spPr bwMode="auto">
              <a:xfrm flipV="1">
                <a:off x="216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1" name="Line 417"/>
              <p:cNvSpPr>
                <a:spLocks noChangeShapeType="1"/>
              </p:cNvSpPr>
              <p:nvPr/>
            </p:nvSpPr>
            <p:spPr bwMode="auto">
              <a:xfrm flipV="1">
                <a:off x="232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2" name="Line 418"/>
              <p:cNvSpPr>
                <a:spLocks noChangeShapeType="1"/>
              </p:cNvSpPr>
              <p:nvPr/>
            </p:nvSpPr>
            <p:spPr bwMode="auto">
              <a:xfrm flipV="1">
                <a:off x="240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3" name="Line 419"/>
              <p:cNvSpPr>
                <a:spLocks noChangeShapeType="1"/>
              </p:cNvSpPr>
              <p:nvPr/>
            </p:nvSpPr>
            <p:spPr bwMode="auto">
              <a:xfrm flipV="1">
                <a:off x="248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4" name="Line 420"/>
              <p:cNvSpPr>
                <a:spLocks noChangeShapeType="1"/>
              </p:cNvSpPr>
              <p:nvPr/>
            </p:nvSpPr>
            <p:spPr bwMode="auto">
              <a:xfrm flipV="1">
                <a:off x="264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5" name="Line 421"/>
              <p:cNvSpPr>
                <a:spLocks noChangeShapeType="1"/>
              </p:cNvSpPr>
              <p:nvPr/>
            </p:nvSpPr>
            <p:spPr bwMode="auto">
              <a:xfrm flipV="1">
                <a:off x="272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6" name="Line 422"/>
              <p:cNvSpPr>
                <a:spLocks noChangeShapeType="1"/>
              </p:cNvSpPr>
              <p:nvPr/>
            </p:nvSpPr>
            <p:spPr bwMode="auto">
              <a:xfrm flipV="1">
                <a:off x="280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7" name="Line 423"/>
              <p:cNvSpPr>
                <a:spLocks noChangeShapeType="1"/>
              </p:cNvSpPr>
              <p:nvPr/>
            </p:nvSpPr>
            <p:spPr bwMode="auto">
              <a:xfrm flipV="1">
                <a:off x="296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8" name="Line 424"/>
              <p:cNvSpPr>
                <a:spLocks noChangeShapeType="1"/>
              </p:cNvSpPr>
              <p:nvPr/>
            </p:nvSpPr>
            <p:spPr bwMode="auto">
              <a:xfrm flipV="1">
                <a:off x="304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29" name="Line 425"/>
              <p:cNvSpPr>
                <a:spLocks noChangeShapeType="1"/>
              </p:cNvSpPr>
              <p:nvPr/>
            </p:nvSpPr>
            <p:spPr bwMode="auto">
              <a:xfrm>
                <a:off x="2072" y="348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0" name="Line 426"/>
              <p:cNvSpPr>
                <a:spLocks noChangeShapeType="1"/>
              </p:cNvSpPr>
              <p:nvPr/>
            </p:nvSpPr>
            <p:spPr bwMode="auto">
              <a:xfrm>
                <a:off x="2076" y="348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1" name="Freeform 427"/>
              <p:cNvSpPr>
                <a:spLocks/>
              </p:cNvSpPr>
              <p:nvPr/>
            </p:nvSpPr>
            <p:spPr bwMode="auto">
              <a:xfrm>
                <a:off x="2076" y="3484"/>
                <a:ext cx="32" cy="22"/>
              </a:xfrm>
              <a:custGeom>
                <a:avLst/>
                <a:gdLst>
                  <a:gd name="T0" fmla="*/ 0 w 32"/>
                  <a:gd name="T1" fmla="*/ 22 h 22"/>
                  <a:gd name="T2" fmla="*/ 2 w 32"/>
                  <a:gd name="T3" fmla="*/ 12 h 22"/>
                  <a:gd name="T4" fmla="*/ 10 w 32"/>
                  <a:gd name="T5" fmla="*/ 4 h 22"/>
                  <a:gd name="T6" fmla="*/ 16 w 32"/>
                  <a:gd name="T7" fmla="*/ 0 h 22"/>
                  <a:gd name="T8" fmla="*/ 28 w 32"/>
                  <a:gd name="T9" fmla="*/ 0 h 22"/>
                  <a:gd name="T10" fmla="*/ 32 w 32"/>
                  <a:gd name="T11" fmla="*/ 4 h 22"/>
                  <a:gd name="T12" fmla="*/ 32 w 32"/>
                  <a:gd name="T13" fmla="*/ 8 h 22"/>
                  <a:gd name="T14" fmla="*/ 28 w 32"/>
                  <a:gd name="T15" fmla="*/ 12 h 22"/>
                  <a:gd name="T16" fmla="*/ 24 w 32"/>
                  <a:gd name="T17" fmla="*/ 8 h 22"/>
                  <a:gd name="T18" fmla="*/ 28 w 32"/>
                  <a:gd name="T1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2">
                    <a:moveTo>
                      <a:pt x="0" y="22"/>
                    </a:moveTo>
                    <a:lnTo>
                      <a:pt x="2" y="12"/>
                    </a:lnTo>
                    <a:lnTo>
                      <a:pt x="10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2" y="4"/>
                    </a:lnTo>
                    <a:lnTo>
                      <a:pt x="32" y="8"/>
                    </a:lnTo>
                    <a:lnTo>
                      <a:pt x="28" y="12"/>
                    </a:lnTo>
                    <a:lnTo>
                      <a:pt x="24" y="8"/>
                    </a:lnTo>
                    <a:lnTo>
                      <a:pt x="28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2" name="Line 428"/>
              <p:cNvSpPr>
                <a:spLocks noChangeShapeType="1"/>
              </p:cNvSpPr>
              <p:nvPr/>
            </p:nvSpPr>
            <p:spPr bwMode="auto">
              <a:xfrm>
                <a:off x="2060" y="348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3" name="Line 429"/>
              <p:cNvSpPr>
                <a:spLocks noChangeShapeType="1"/>
              </p:cNvSpPr>
              <p:nvPr/>
            </p:nvSpPr>
            <p:spPr bwMode="auto">
              <a:xfrm>
                <a:off x="2060" y="353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4" name="Line 430"/>
              <p:cNvSpPr>
                <a:spLocks noChangeShapeType="1"/>
              </p:cNvSpPr>
              <p:nvPr/>
            </p:nvSpPr>
            <p:spPr bwMode="auto">
              <a:xfrm flipH="1">
                <a:off x="2122" y="3444"/>
                <a:ext cx="64" cy="1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5" name="Line 431"/>
              <p:cNvSpPr>
                <a:spLocks noChangeShapeType="1"/>
              </p:cNvSpPr>
              <p:nvPr/>
            </p:nvSpPr>
            <p:spPr bwMode="auto">
              <a:xfrm>
                <a:off x="2210" y="346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6" name="Line 432"/>
              <p:cNvSpPr>
                <a:spLocks noChangeShapeType="1"/>
              </p:cNvSpPr>
              <p:nvPr/>
            </p:nvSpPr>
            <p:spPr bwMode="auto">
              <a:xfrm>
                <a:off x="2214" y="346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7" name="Freeform 433"/>
              <p:cNvSpPr>
                <a:spLocks/>
              </p:cNvSpPr>
              <p:nvPr/>
            </p:nvSpPr>
            <p:spPr bwMode="auto">
              <a:xfrm>
                <a:off x="2200" y="3460"/>
                <a:ext cx="60" cy="36"/>
              </a:xfrm>
              <a:custGeom>
                <a:avLst/>
                <a:gdLst>
                  <a:gd name="T0" fmla="*/ 0 w 60"/>
                  <a:gd name="T1" fmla="*/ 0 h 36"/>
                  <a:gd name="T2" fmla="*/ 44 w 60"/>
                  <a:gd name="T3" fmla="*/ 0 h 36"/>
                  <a:gd name="T4" fmla="*/ 54 w 60"/>
                  <a:gd name="T5" fmla="*/ 2 h 36"/>
                  <a:gd name="T6" fmla="*/ 58 w 60"/>
                  <a:gd name="T7" fmla="*/ 6 h 36"/>
                  <a:gd name="T8" fmla="*/ 60 w 60"/>
                  <a:gd name="T9" fmla="*/ 14 h 36"/>
                  <a:gd name="T10" fmla="*/ 60 w 60"/>
                  <a:gd name="T11" fmla="*/ 20 h 36"/>
                  <a:gd name="T12" fmla="*/ 58 w 60"/>
                  <a:gd name="T13" fmla="*/ 28 h 36"/>
                  <a:gd name="T14" fmla="*/ 54 w 60"/>
                  <a:gd name="T15" fmla="*/ 32 h 36"/>
                  <a:gd name="T16" fmla="*/ 44 w 60"/>
                  <a:gd name="T17" fmla="*/ 36 h 36"/>
                  <a:gd name="T18" fmla="*/ 14 w 60"/>
                  <a:gd name="T1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36">
                    <a:moveTo>
                      <a:pt x="0" y="0"/>
                    </a:moveTo>
                    <a:lnTo>
                      <a:pt x="44" y="0"/>
                    </a:lnTo>
                    <a:lnTo>
                      <a:pt x="54" y="2"/>
                    </a:lnTo>
                    <a:lnTo>
                      <a:pt x="58" y="6"/>
                    </a:lnTo>
                    <a:lnTo>
                      <a:pt x="60" y="14"/>
                    </a:lnTo>
                    <a:lnTo>
                      <a:pt x="60" y="20"/>
                    </a:lnTo>
                    <a:lnTo>
                      <a:pt x="58" y="28"/>
                    </a:lnTo>
                    <a:lnTo>
                      <a:pt x="54" y="32"/>
                    </a:lnTo>
                    <a:lnTo>
                      <a:pt x="44" y="36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8" name="Freeform 434"/>
              <p:cNvSpPr>
                <a:spLocks/>
              </p:cNvSpPr>
              <p:nvPr/>
            </p:nvSpPr>
            <p:spPr bwMode="auto">
              <a:xfrm>
                <a:off x="2244" y="3460"/>
                <a:ext cx="14" cy="36"/>
              </a:xfrm>
              <a:custGeom>
                <a:avLst/>
                <a:gdLst>
                  <a:gd name="T0" fmla="*/ 0 w 14"/>
                  <a:gd name="T1" fmla="*/ 0 h 36"/>
                  <a:gd name="T2" fmla="*/ 6 w 14"/>
                  <a:gd name="T3" fmla="*/ 2 h 36"/>
                  <a:gd name="T4" fmla="*/ 10 w 14"/>
                  <a:gd name="T5" fmla="*/ 6 h 36"/>
                  <a:gd name="T6" fmla="*/ 14 w 14"/>
                  <a:gd name="T7" fmla="*/ 14 h 36"/>
                  <a:gd name="T8" fmla="*/ 14 w 14"/>
                  <a:gd name="T9" fmla="*/ 20 h 36"/>
                  <a:gd name="T10" fmla="*/ 10 w 14"/>
                  <a:gd name="T11" fmla="*/ 28 h 36"/>
                  <a:gd name="T12" fmla="*/ 6 w 14"/>
                  <a:gd name="T13" fmla="*/ 32 h 36"/>
                  <a:gd name="T14" fmla="*/ 0 w 1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4"/>
                    </a:lnTo>
                    <a:lnTo>
                      <a:pt x="14" y="20"/>
                    </a:lnTo>
                    <a:lnTo>
                      <a:pt x="10" y="28"/>
                    </a:lnTo>
                    <a:lnTo>
                      <a:pt x="6" y="32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39" name="Line 435"/>
              <p:cNvSpPr>
                <a:spLocks noChangeShapeType="1"/>
              </p:cNvSpPr>
              <p:nvPr/>
            </p:nvSpPr>
            <p:spPr bwMode="auto">
              <a:xfrm>
                <a:off x="2200" y="353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0" name="Freeform 436"/>
              <p:cNvSpPr>
                <a:spLocks/>
              </p:cNvSpPr>
              <p:nvPr/>
            </p:nvSpPr>
            <p:spPr bwMode="auto">
              <a:xfrm>
                <a:off x="2232" y="3496"/>
                <a:ext cx="32" cy="34"/>
              </a:xfrm>
              <a:custGeom>
                <a:avLst/>
                <a:gdLst>
                  <a:gd name="T0" fmla="*/ 0 w 32"/>
                  <a:gd name="T1" fmla="*/ 0 h 34"/>
                  <a:gd name="T2" fmla="*/ 8 w 32"/>
                  <a:gd name="T3" fmla="*/ 2 h 34"/>
                  <a:gd name="T4" fmla="*/ 12 w 32"/>
                  <a:gd name="T5" fmla="*/ 6 h 34"/>
                  <a:gd name="T6" fmla="*/ 22 w 32"/>
                  <a:gd name="T7" fmla="*/ 32 h 34"/>
                  <a:gd name="T8" fmla="*/ 26 w 32"/>
                  <a:gd name="T9" fmla="*/ 34 h 34"/>
                  <a:gd name="T10" fmla="*/ 28 w 32"/>
                  <a:gd name="T11" fmla="*/ 34 h 34"/>
                  <a:gd name="T12" fmla="*/ 32 w 32"/>
                  <a:gd name="T1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lnTo>
                      <a:pt x="8" y="2"/>
                    </a:lnTo>
                    <a:lnTo>
                      <a:pt x="12" y="6"/>
                    </a:lnTo>
                    <a:lnTo>
                      <a:pt x="22" y="32"/>
                    </a:lnTo>
                    <a:lnTo>
                      <a:pt x="26" y="34"/>
                    </a:lnTo>
                    <a:lnTo>
                      <a:pt x="28" y="34"/>
                    </a:lnTo>
                    <a:lnTo>
                      <a:pt x="3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1" name="Freeform 437"/>
              <p:cNvSpPr>
                <a:spLocks/>
              </p:cNvSpPr>
              <p:nvPr/>
            </p:nvSpPr>
            <p:spPr bwMode="auto">
              <a:xfrm>
                <a:off x="2240" y="3498"/>
                <a:ext cx="24" cy="36"/>
              </a:xfrm>
              <a:custGeom>
                <a:avLst/>
                <a:gdLst>
                  <a:gd name="T0" fmla="*/ 0 w 24"/>
                  <a:gd name="T1" fmla="*/ 0 h 36"/>
                  <a:gd name="T2" fmla="*/ 4 w 24"/>
                  <a:gd name="T3" fmla="*/ 8 h 36"/>
                  <a:gd name="T4" fmla="*/ 10 w 24"/>
                  <a:gd name="T5" fmla="*/ 32 h 36"/>
                  <a:gd name="T6" fmla="*/ 14 w 24"/>
                  <a:gd name="T7" fmla="*/ 36 h 36"/>
                  <a:gd name="T8" fmla="*/ 20 w 24"/>
                  <a:gd name="T9" fmla="*/ 36 h 36"/>
                  <a:gd name="T10" fmla="*/ 24 w 24"/>
                  <a:gd name="T11" fmla="*/ 30 h 36"/>
                  <a:gd name="T12" fmla="*/ 24 w 24"/>
                  <a:gd name="T13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36">
                    <a:moveTo>
                      <a:pt x="0" y="0"/>
                    </a:moveTo>
                    <a:lnTo>
                      <a:pt x="4" y="8"/>
                    </a:lnTo>
                    <a:lnTo>
                      <a:pt x="10" y="32"/>
                    </a:lnTo>
                    <a:lnTo>
                      <a:pt x="14" y="36"/>
                    </a:lnTo>
                    <a:lnTo>
                      <a:pt x="20" y="36"/>
                    </a:lnTo>
                    <a:lnTo>
                      <a:pt x="24" y="30"/>
                    </a:lnTo>
                    <a:lnTo>
                      <a:pt x="24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2" name="Line 438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3" name="Line 439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4" name="Line 440"/>
              <p:cNvSpPr>
                <a:spLocks noChangeShapeType="1"/>
              </p:cNvSpPr>
              <p:nvPr/>
            </p:nvSpPr>
            <p:spPr bwMode="auto">
              <a:xfrm>
                <a:off x="161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5" name="Line 441"/>
              <p:cNvSpPr>
                <a:spLocks noChangeShapeType="1"/>
              </p:cNvSpPr>
              <p:nvPr/>
            </p:nvSpPr>
            <p:spPr bwMode="auto">
              <a:xfrm>
                <a:off x="1928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6" name="Line 442"/>
              <p:cNvSpPr>
                <a:spLocks noChangeShapeType="1"/>
              </p:cNvSpPr>
              <p:nvPr/>
            </p:nvSpPr>
            <p:spPr bwMode="auto">
              <a:xfrm>
                <a:off x="2246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7" name="Line 443"/>
              <p:cNvSpPr>
                <a:spLocks noChangeShapeType="1"/>
              </p:cNvSpPr>
              <p:nvPr/>
            </p:nvSpPr>
            <p:spPr bwMode="auto">
              <a:xfrm>
                <a:off x="256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8" name="Line 444"/>
              <p:cNvSpPr>
                <a:spLocks noChangeShapeType="1"/>
              </p:cNvSpPr>
              <p:nvPr/>
            </p:nvSpPr>
            <p:spPr bwMode="auto">
              <a:xfrm>
                <a:off x="288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49" name="Line 445"/>
              <p:cNvSpPr>
                <a:spLocks noChangeShapeType="1"/>
              </p:cNvSpPr>
              <p:nvPr/>
            </p:nvSpPr>
            <p:spPr bwMode="auto">
              <a:xfrm>
                <a:off x="137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0" name="Line 446"/>
              <p:cNvSpPr>
                <a:spLocks noChangeShapeType="1"/>
              </p:cNvSpPr>
              <p:nvPr/>
            </p:nvSpPr>
            <p:spPr bwMode="auto">
              <a:xfrm>
                <a:off x="145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1" name="Line 447"/>
              <p:cNvSpPr>
                <a:spLocks noChangeShapeType="1"/>
              </p:cNvSpPr>
              <p:nvPr/>
            </p:nvSpPr>
            <p:spPr bwMode="auto">
              <a:xfrm>
                <a:off x="153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2" name="Line 448"/>
              <p:cNvSpPr>
                <a:spLocks noChangeShapeType="1"/>
              </p:cNvSpPr>
              <p:nvPr/>
            </p:nvSpPr>
            <p:spPr bwMode="auto">
              <a:xfrm>
                <a:off x="169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3" name="Line 449"/>
              <p:cNvSpPr>
                <a:spLocks noChangeShapeType="1"/>
              </p:cNvSpPr>
              <p:nvPr/>
            </p:nvSpPr>
            <p:spPr bwMode="auto">
              <a:xfrm>
                <a:off x="177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4" name="Line 450"/>
              <p:cNvSpPr>
                <a:spLocks noChangeShapeType="1"/>
              </p:cNvSpPr>
              <p:nvPr/>
            </p:nvSpPr>
            <p:spPr bwMode="auto">
              <a:xfrm>
                <a:off x="184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5" name="Line 451"/>
              <p:cNvSpPr>
                <a:spLocks noChangeShapeType="1"/>
              </p:cNvSpPr>
              <p:nvPr/>
            </p:nvSpPr>
            <p:spPr bwMode="auto">
              <a:xfrm>
                <a:off x="200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6" name="Line 452"/>
              <p:cNvSpPr>
                <a:spLocks noChangeShapeType="1"/>
              </p:cNvSpPr>
              <p:nvPr/>
            </p:nvSpPr>
            <p:spPr bwMode="auto">
              <a:xfrm>
                <a:off x="208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7" name="Line 453"/>
              <p:cNvSpPr>
                <a:spLocks noChangeShapeType="1"/>
              </p:cNvSpPr>
              <p:nvPr/>
            </p:nvSpPr>
            <p:spPr bwMode="auto">
              <a:xfrm>
                <a:off x="216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8" name="Line 454"/>
              <p:cNvSpPr>
                <a:spLocks noChangeShapeType="1"/>
              </p:cNvSpPr>
              <p:nvPr/>
            </p:nvSpPr>
            <p:spPr bwMode="auto">
              <a:xfrm>
                <a:off x="232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59" name="Line 455"/>
              <p:cNvSpPr>
                <a:spLocks noChangeShapeType="1"/>
              </p:cNvSpPr>
              <p:nvPr/>
            </p:nvSpPr>
            <p:spPr bwMode="auto">
              <a:xfrm>
                <a:off x="240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0" name="Line 456"/>
              <p:cNvSpPr>
                <a:spLocks noChangeShapeType="1"/>
              </p:cNvSpPr>
              <p:nvPr/>
            </p:nvSpPr>
            <p:spPr bwMode="auto">
              <a:xfrm>
                <a:off x="248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1" name="Line 457"/>
              <p:cNvSpPr>
                <a:spLocks noChangeShapeType="1"/>
              </p:cNvSpPr>
              <p:nvPr/>
            </p:nvSpPr>
            <p:spPr bwMode="auto">
              <a:xfrm>
                <a:off x="264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2" name="Line 458"/>
              <p:cNvSpPr>
                <a:spLocks noChangeShapeType="1"/>
              </p:cNvSpPr>
              <p:nvPr/>
            </p:nvSpPr>
            <p:spPr bwMode="auto">
              <a:xfrm>
                <a:off x="272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3" name="Line 459"/>
              <p:cNvSpPr>
                <a:spLocks noChangeShapeType="1"/>
              </p:cNvSpPr>
              <p:nvPr/>
            </p:nvSpPr>
            <p:spPr bwMode="auto">
              <a:xfrm>
                <a:off x="280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4" name="Line 460"/>
              <p:cNvSpPr>
                <a:spLocks noChangeShapeType="1"/>
              </p:cNvSpPr>
              <p:nvPr/>
            </p:nvSpPr>
            <p:spPr bwMode="auto">
              <a:xfrm>
                <a:off x="296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5" name="Line 461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6" name="Line 462"/>
              <p:cNvSpPr>
                <a:spLocks noChangeShapeType="1"/>
              </p:cNvSpPr>
              <p:nvPr/>
            </p:nvSpPr>
            <p:spPr bwMode="auto">
              <a:xfrm flipV="1">
                <a:off x="1294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7" name="Line 463"/>
              <p:cNvSpPr>
                <a:spLocks noChangeShapeType="1"/>
              </p:cNvSpPr>
              <p:nvPr/>
            </p:nvSpPr>
            <p:spPr bwMode="auto">
              <a:xfrm>
                <a:off x="1294" y="318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8" name="Line 464"/>
              <p:cNvSpPr>
                <a:spLocks noChangeShapeType="1"/>
              </p:cNvSpPr>
              <p:nvPr/>
            </p:nvSpPr>
            <p:spPr bwMode="auto">
              <a:xfrm>
                <a:off x="998" y="3192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69" name="Freeform 465"/>
              <p:cNvSpPr>
                <a:spLocks/>
              </p:cNvSpPr>
              <p:nvPr/>
            </p:nvSpPr>
            <p:spPr bwMode="auto">
              <a:xfrm>
                <a:off x="1098" y="3148"/>
                <a:ext cx="18" cy="76"/>
              </a:xfrm>
              <a:custGeom>
                <a:avLst/>
                <a:gdLst>
                  <a:gd name="T0" fmla="*/ 0 w 18"/>
                  <a:gd name="T1" fmla="*/ 16 h 76"/>
                  <a:gd name="T2" fmla="*/ 8 w 18"/>
                  <a:gd name="T3" fmla="*/ 12 h 76"/>
                  <a:gd name="T4" fmla="*/ 18 w 18"/>
                  <a:gd name="T5" fmla="*/ 0 h 76"/>
                  <a:gd name="T6" fmla="*/ 18 w 18"/>
                  <a:gd name="T7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6">
                    <a:moveTo>
                      <a:pt x="0" y="16"/>
                    </a:moveTo>
                    <a:lnTo>
                      <a:pt x="8" y="12"/>
                    </a:lnTo>
                    <a:lnTo>
                      <a:pt x="18" y="0"/>
                    </a:lnTo>
                    <a:lnTo>
                      <a:pt x="18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0" name="Line 466"/>
              <p:cNvSpPr>
                <a:spLocks noChangeShapeType="1"/>
              </p:cNvSpPr>
              <p:nvPr/>
            </p:nvSpPr>
            <p:spPr bwMode="auto">
              <a:xfrm>
                <a:off x="1112" y="3152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1" name="Line 467"/>
              <p:cNvSpPr>
                <a:spLocks noChangeShapeType="1"/>
              </p:cNvSpPr>
              <p:nvPr/>
            </p:nvSpPr>
            <p:spPr bwMode="auto">
              <a:xfrm>
                <a:off x="1098" y="322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2" name="Freeform 468"/>
              <p:cNvSpPr>
                <a:spLocks/>
              </p:cNvSpPr>
              <p:nvPr/>
            </p:nvSpPr>
            <p:spPr bwMode="auto">
              <a:xfrm>
                <a:off x="1162" y="321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3" name="Freeform 469"/>
              <p:cNvSpPr>
                <a:spLocks/>
              </p:cNvSpPr>
              <p:nvPr/>
            </p:nvSpPr>
            <p:spPr bwMode="auto">
              <a:xfrm>
                <a:off x="1194" y="3148"/>
                <a:ext cx="50" cy="76"/>
              </a:xfrm>
              <a:custGeom>
                <a:avLst/>
                <a:gdLst>
                  <a:gd name="T0" fmla="*/ 22 w 50"/>
                  <a:gd name="T1" fmla="*/ 0 h 76"/>
                  <a:gd name="T2" fmla="*/ 12 w 50"/>
                  <a:gd name="T3" fmla="*/ 4 h 76"/>
                  <a:gd name="T4" fmla="*/ 4 w 50"/>
                  <a:gd name="T5" fmla="*/ 16 h 76"/>
                  <a:gd name="T6" fmla="*/ 0 w 50"/>
                  <a:gd name="T7" fmla="*/ 32 h 76"/>
                  <a:gd name="T8" fmla="*/ 0 w 50"/>
                  <a:gd name="T9" fmla="*/ 44 h 76"/>
                  <a:gd name="T10" fmla="*/ 4 w 50"/>
                  <a:gd name="T11" fmla="*/ 62 h 76"/>
                  <a:gd name="T12" fmla="*/ 12 w 50"/>
                  <a:gd name="T13" fmla="*/ 72 h 76"/>
                  <a:gd name="T14" fmla="*/ 22 w 50"/>
                  <a:gd name="T15" fmla="*/ 76 h 76"/>
                  <a:gd name="T16" fmla="*/ 30 w 50"/>
                  <a:gd name="T17" fmla="*/ 76 h 76"/>
                  <a:gd name="T18" fmla="*/ 40 w 50"/>
                  <a:gd name="T19" fmla="*/ 72 h 76"/>
                  <a:gd name="T20" fmla="*/ 48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8 w 50"/>
                  <a:gd name="T27" fmla="*/ 16 h 76"/>
                  <a:gd name="T28" fmla="*/ 40 w 50"/>
                  <a:gd name="T29" fmla="*/ 4 h 76"/>
                  <a:gd name="T30" fmla="*/ 30 w 50"/>
                  <a:gd name="T31" fmla="*/ 0 h 76"/>
                  <a:gd name="T32" fmla="*/ 22 w 50"/>
                  <a:gd name="T33" fmla="*/ 0 h 76"/>
                  <a:gd name="T34" fmla="*/ 14 w 50"/>
                  <a:gd name="T35" fmla="*/ 4 h 76"/>
                  <a:gd name="T36" fmla="*/ 12 w 50"/>
                  <a:gd name="T37" fmla="*/ 8 h 76"/>
                  <a:gd name="T38" fmla="*/ 8 w 50"/>
                  <a:gd name="T39" fmla="*/ 16 h 76"/>
                  <a:gd name="T40" fmla="*/ 4 w 50"/>
                  <a:gd name="T41" fmla="*/ 32 h 76"/>
                  <a:gd name="T42" fmla="*/ 4 w 50"/>
                  <a:gd name="T43" fmla="*/ 44 h 76"/>
                  <a:gd name="T44" fmla="*/ 8 w 50"/>
                  <a:gd name="T45" fmla="*/ 62 h 76"/>
                  <a:gd name="T46" fmla="*/ 12 w 50"/>
                  <a:gd name="T47" fmla="*/ 68 h 76"/>
                  <a:gd name="T48" fmla="*/ 14 w 50"/>
                  <a:gd name="T49" fmla="*/ 72 h 76"/>
                  <a:gd name="T50" fmla="*/ 22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2" y="0"/>
                    </a:moveTo>
                    <a:lnTo>
                      <a:pt x="12" y="4"/>
                    </a:lnTo>
                    <a:lnTo>
                      <a:pt x="4" y="16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4" y="62"/>
                    </a:lnTo>
                    <a:lnTo>
                      <a:pt x="12" y="72"/>
                    </a:lnTo>
                    <a:lnTo>
                      <a:pt x="22" y="76"/>
                    </a:lnTo>
                    <a:lnTo>
                      <a:pt x="30" y="76"/>
                    </a:lnTo>
                    <a:lnTo>
                      <a:pt x="40" y="72"/>
                    </a:lnTo>
                    <a:lnTo>
                      <a:pt x="48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8" y="16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8"/>
                    </a:lnTo>
                    <a:lnTo>
                      <a:pt x="8" y="16"/>
                    </a:lnTo>
                    <a:lnTo>
                      <a:pt x="4" y="32"/>
                    </a:lnTo>
                    <a:lnTo>
                      <a:pt x="4" y="44"/>
                    </a:lnTo>
                    <a:lnTo>
                      <a:pt x="8" y="62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4" name="Freeform 470"/>
              <p:cNvSpPr>
                <a:spLocks/>
              </p:cNvSpPr>
              <p:nvPr/>
            </p:nvSpPr>
            <p:spPr bwMode="auto">
              <a:xfrm>
                <a:off x="1224" y="314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6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6 h 76"/>
                  <a:gd name="T14" fmla="*/ 10 w 18"/>
                  <a:gd name="T15" fmla="*/ 8 h 76"/>
                  <a:gd name="T16" fmla="*/ 6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6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5" name="Line 471"/>
              <p:cNvSpPr>
                <a:spLocks noChangeShapeType="1"/>
              </p:cNvSpPr>
              <p:nvPr/>
            </p:nvSpPr>
            <p:spPr bwMode="auto">
              <a:xfrm>
                <a:off x="1294" y="292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6" name="Line 472"/>
              <p:cNvSpPr>
                <a:spLocks noChangeShapeType="1"/>
              </p:cNvSpPr>
              <p:nvPr/>
            </p:nvSpPr>
            <p:spPr bwMode="auto">
              <a:xfrm>
                <a:off x="998" y="2932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7" name="Freeform 473"/>
              <p:cNvSpPr>
                <a:spLocks/>
              </p:cNvSpPr>
              <p:nvPr/>
            </p:nvSpPr>
            <p:spPr bwMode="auto">
              <a:xfrm>
                <a:off x="1088" y="2888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2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2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2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2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2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8" name="Freeform 474"/>
              <p:cNvSpPr>
                <a:spLocks/>
              </p:cNvSpPr>
              <p:nvPr/>
            </p:nvSpPr>
            <p:spPr bwMode="auto">
              <a:xfrm>
                <a:off x="1116" y="288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2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2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79" name="Freeform 475"/>
              <p:cNvSpPr>
                <a:spLocks/>
              </p:cNvSpPr>
              <p:nvPr/>
            </p:nvSpPr>
            <p:spPr bwMode="auto">
              <a:xfrm>
                <a:off x="1162" y="295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0" name="Freeform 476"/>
              <p:cNvSpPr>
                <a:spLocks/>
              </p:cNvSpPr>
              <p:nvPr/>
            </p:nvSpPr>
            <p:spPr bwMode="auto">
              <a:xfrm>
                <a:off x="1194" y="2888"/>
                <a:ext cx="50" cy="76"/>
              </a:xfrm>
              <a:custGeom>
                <a:avLst/>
                <a:gdLst>
                  <a:gd name="T0" fmla="*/ 8 w 50"/>
                  <a:gd name="T1" fmla="*/ 0 h 76"/>
                  <a:gd name="T2" fmla="*/ 0 w 50"/>
                  <a:gd name="T3" fmla="*/ 36 h 76"/>
                  <a:gd name="T4" fmla="*/ 8 w 50"/>
                  <a:gd name="T5" fmla="*/ 30 h 76"/>
                  <a:gd name="T6" fmla="*/ 18 w 50"/>
                  <a:gd name="T7" fmla="*/ 26 h 76"/>
                  <a:gd name="T8" fmla="*/ 30 w 50"/>
                  <a:gd name="T9" fmla="*/ 26 h 76"/>
                  <a:gd name="T10" fmla="*/ 40 w 50"/>
                  <a:gd name="T11" fmla="*/ 30 h 76"/>
                  <a:gd name="T12" fmla="*/ 48 w 50"/>
                  <a:gd name="T13" fmla="*/ 36 h 76"/>
                  <a:gd name="T14" fmla="*/ 50 w 50"/>
                  <a:gd name="T15" fmla="*/ 46 h 76"/>
                  <a:gd name="T16" fmla="*/ 50 w 50"/>
                  <a:gd name="T17" fmla="*/ 54 h 76"/>
                  <a:gd name="T18" fmla="*/ 48 w 50"/>
                  <a:gd name="T19" fmla="*/ 64 h 76"/>
                  <a:gd name="T20" fmla="*/ 40 w 50"/>
                  <a:gd name="T21" fmla="*/ 72 h 76"/>
                  <a:gd name="T22" fmla="*/ 30 w 50"/>
                  <a:gd name="T23" fmla="*/ 76 h 76"/>
                  <a:gd name="T24" fmla="*/ 18 w 50"/>
                  <a:gd name="T25" fmla="*/ 76 h 76"/>
                  <a:gd name="T26" fmla="*/ 8 w 50"/>
                  <a:gd name="T27" fmla="*/ 72 h 76"/>
                  <a:gd name="T28" fmla="*/ 4 w 50"/>
                  <a:gd name="T29" fmla="*/ 68 h 76"/>
                  <a:gd name="T30" fmla="*/ 0 w 50"/>
                  <a:gd name="T31" fmla="*/ 62 h 76"/>
                  <a:gd name="T32" fmla="*/ 0 w 50"/>
                  <a:gd name="T33" fmla="*/ 58 h 76"/>
                  <a:gd name="T34" fmla="*/ 4 w 50"/>
                  <a:gd name="T35" fmla="*/ 54 h 76"/>
                  <a:gd name="T36" fmla="*/ 8 w 50"/>
                  <a:gd name="T37" fmla="*/ 58 h 76"/>
                  <a:gd name="T38" fmla="*/ 4 w 50"/>
                  <a:gd name="T3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6">
                    <a:moveTo>
                      <a:pt x="8" y="0"/>
                    </a:moveTo>
                    <a:lnTo>
                      <a:pt x="0" y="36"/>
                    </a:lnTo>
                    <a:lnTo>
                      <a:pt x="8" y="30"/>
                    </a:lnTo>
                    <a:lnTo>
                      <a:pt x="18" y="26"/>
                    </a:lnTo>
                    <a:lnTo>
                      <a:pt x="30" y="26"/>
                    </a:lnTo>
                    <a:lnTo>
                      <a:pt x="40" y="30"/>
                    </a:lnTo>
                    <a:lnTo>
                      <a:pt x="48" y="36"/>
                    </a:lnTo>
                    <a:lnTo>
                      <a:pt x="50" y="46"/>
                    </a:lnTo>
                    <a:lnTo>
                      <a:pt x="50" y="54"/>
                    </a:lnTo>
                    <a:lnTo>
                      <a:pt x="48" y="64"/>
                    </a:lnTo>
                    <a:lnTo>
                      <a:pt x="40" y="72"/>
                    </a:lnTo>
                    <a:lnTo>
                      <a:pt x="30" y="76"/>
                    </a:lnTo>
                    <a:lnTo>
                      <a:pt x="18" y="76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0" y="62"/>
                    </a:lnTo>
                    <a:lnTo>
                      <a:pt x="0" y="58"/>
                    </a:lnTo>
                    <a:lnTo>
                      <a:pt x="4" y="54"/>
                    </a:lnTo>
                    <a:lnTo>
                      <a:pt x="8" y="58"/>
                    </a:lnTo>
                    <a:lnTo>
                      <a:pt x="4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1" name="Freeform 477"/>
              <p:cNvSpPr>
                <a:spLocks/>
              </p:cNvSpPr>
              <p:nvPr/>
            </p:nvSpPr>
            <p:spPr bwMode="auto">
              <a:xfrm>
                <a:off x="1224" y="2914"/>
                <a:ext cx="18" cy="50"/>
              </a:xfrm>
              <a:custGeom>
                <a:avLst/>
                <a:gdLst>
                  <a:gd name="T0" fmla="*/ 0 w 18"/>
                  <a:gd name="T1" fmla="*/ 0 h 50"/>
                  <a:gd name="T2" fmla="*/ 6 w 18"/>
                  <a:gd name="T3" fmla="*/ 4 h 50"/>
                  <a:gd name="T4" fmla="*/ 14 w 18"/>
                  <a:gd name="T5" fmla="*/ 10 h 50"/>
                  <a:gd name="T6" fmla="*/ 18 w 18"/>
                  <a:gd name="T7" fmla="*/ 20 h 50"/>
                  <a:gd name="T8" fmla="*/ 18 w 18"/>
                  <a:gd name="T9" fmla="*/ 28 h 50"/>
                  <a:gd name="T10" fmla="*/ 14 w 18"/>
                  <a:gd name="T11" fmla="*/ 38 h 50"/>
                  <a:gd name="T12" fmla="*/ 6 w 18"/>
                  <a:gd name="T13" fmla="*/ 46 h 50"/>
                  <a:gd name="T14" fmla="*/ 0 w 18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0">
                    <a:moveTo>
                      <a:pt x="0" y="0"/>
                    </a:moveTo>
                    <a:lnTo>
                      <a:pt x="6" y="4"/>
                    </a:lnTo>
                    <a:lnTo>
                      <a:pt x="14" y="10"/>
                    </a:lnTo>
                    <a:lnTo>
                      <a:pt x="18" y="20"/>
                    </a:lnTo>
                    <a:lnTo>
                      <a:pt x="18" y="28"/>
                    </a:lnTo>
                    <a:lnTo>
                      <a:pt x="14" y="38"/>
                    </a:lnTo>
                    <a:lnTo>
                      <a:pt x="6" y="46"/>
                    </a:lnTo>
                    <a:lnTo>
                      <a:pt x="0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2" name="Line 478"/>
              <p:cNvSpPr>
                <a:spLocks noChangeShapeType="1"/>
              </p:cNvSpPr>
              <p:nvPr/>
            </p:nvSpPr>
            <p:spPr bwMode="auto">
              <a:xfrm>
                <a:off x="1202" y="288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3" name="Freeform 479"/>
              <p:cNvSpPr>
                <a:spLocks/>
              </p:cNvSpPr>
              <p:nvPr/>
            </p:nvSpPr>
            <p:spPr bwMode="auto">
              <a:xfrm>
                <a:off x="1202" y="2888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18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18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4" name="Line 480"/>
              <p:cNvSpPr>
                <a:spLocks noChangeShapeType="1"/>
              </p:cNvSpPr>
              <p:nvPr/>
            </p:nvSpPr>
            <p:spPr bwMode="auto">
              <a:xfrm>
                <a:off x="1294" y="26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5" name="Freeform 481"/>
              <p:cNvSpPr>
                <a:spLocks/>
              </p:cNvSpPr>
              <p:nvPr/>
            </p:nvSpPr>
            <p:spPr bwMode="auto">
              <a:xfrm>
                <a:off x="1088" y="2628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2 w 50"/>
                  <a:gd name="T11" fmla="*/ 60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0 h 76"/>
                  <a:gd name="T22" fmla="*/ 50 w 50"/>
                  <a:gd name="T23" fmla="*/ 44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4 h 76"/>
                  <a:gd name="T44" fmla="*/ 6 w 50"/>
                  <a:gd name="T45" fmla="*/ 60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2" y="60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0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4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6" name="Freeform 482"/>
              <p:cNvSpPr>
                <a:spLocks/>
              </p:cNvSpPr>
              <p:nvPr/>
            </p:nvSpPr>
            <p:spPr bwMode="auto">
              <a:xfrm>
                <a:off x="1116" y="262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0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7" name="Freeform 483"/>
              <p:cNvSpPr>
                <a:spLocks/>
              </p:cNvSpPr>
              <p:nvPr/>
            </p:nvSpPr>
            <p:spPr bwMode="auto">
              <a:xfrm>
                <a:off x="1162" y="269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8" name="Freeform 484"/>
              <p:cNvSpPr>
                <a:spLocks/>
              </p:cNvSpPr>
              <p:nvPr/>
            </p:nvSpPr>
            <p:spPr bwMode="auto">
              <a:xfrm>
                <a:off x="1194" y="2628"/>
                <a:ext cx="50" cy="76"/>
              </a:xfrm>
              <a:custGeom>
                <a:avLst/>
                <a:gdLst>
                  <a:gd name="T0" fmla="*/ 22 w 50"/>
                  <a:gd name="T1" fmla="*/ 0 h 76"/>
                  <a:gd name="T2" fmla="*/ 12 w 50"/>
                  <a:gd name="T3" fmla="*/ 4 h 76"/>
                  <a:gd name="T4" fmla="*/ 4 w 50"/>
                  <a:gd name="T5" fmla="*/ 14 h 76"/>
                  <a:gd name="T6" fmla="*/ 0 w 50"/>
                  <a:gd name="T7" fmla="*/ 32 h 76"/>
                  <a:gd name="T8" fmla="*/ 0 w 50"/>
                  <a:gd name="T9" fmla="*/ 44 h 76"/>
                  <a:gd name="T10" fmla="*/ 4 w 50"/>
                  <a:gd name="T11" fmla="*/ 60 h 76"/>
                  <a:gd name="T12" fmla="*/ 12 w 50"/>
                  <a:gd name="T13" fmla="*/ 72 h 76"/>
                  <a:gd name="T14" fmla="*/ 22 w 50"/>
                  <a:gd name="T15" fmla="*/ 76 h 76"/>
                  <a:gd name="T16" fmla="*/ 30 w 50"/>
                  <a:gd name="T17" fmla="*/ 76 h 76"/>
                  <a:gd name="T18" fmla="*/ 40 w 50"/>
                  <a:gd name="T19" fmla="*/ 72 h 76"/>
                  <a:gd name="T20" fmla="*/ 48 w 50"/>
                  <a:gd name="T21" fmla="*/ 60 h 76"/>
                  <a:gd name="T22" fmla="*/ 50 w 50"/>
                  <a:gd name="T23" fmla="*/ 44 h 76"/>
                  <a:gd name="T24" fmla="*/ 50 w 50"/>
                  <a:gd name="T25" fmla="*/ 32 h 76"/>
                  <a:gd name="T26" fmla="*/ 48 w 50"/>
                  <a:gd name="T27" fmla="*/ 14 h 76"/>
                  <a:gd name="T28" fmla="*/ 40 w 50"/>
                  <a:gd name="T29" fmla="*/ 4 h 76"/>
                  <a:gd name="T30" fmla="*/ 30 w 50"/>
                  <a:gd name="T31" fmla="*/ 0 h 76"/>
                  <a:gd name="T32" fmla="*/ 22 w 50"/>
                  <a:gd name="T33" fmla="*/ 0 h 76"/>
                  <a:gd name="T34" fmla="*/ 14 w 50"/>
                  <a:gd name="T35" fmla="*/ 4 h 76"/>
                  <a:gd name="T36" fmla="*/ 12 w 50"/>
                  <a:gd name="T37" fmla="*/ 8 h 76"/>
                  <a:gd name="T38" fmla="*/ 8 w 50"/>
                  <a:gd name="T39" fmla="*/ 14 h 76"/>
                  <a:gd name="T40" fmla="*/ 4 w 50"/>
                  <a:gd name="T41" fmla="*/ 32 h 76"/>
                  <a:gd name="T42" fmla="*/ 4 w 50"/>
                  <a:gd name="T43" fmla="*/ 44 h 76"/>
                  <a:gd name="T44" fmla="*/ 8 w 50"/>
                  <a:gd name="T45" fmla="*/ 60 h 76"/>
                  <a:gd name="T46" fmla="*/ 12 w 50"/>
                  <a:gd name="T47" fmla="*/ 68 h 76"/>
                  <a:gd name="T48" fmla="*/ 14 w 50"/>
                  <a:gd name="T49" fmla="*/ 72 h 76"/>
                  <a:gd name="T50" fmla="*/ 22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2" y="0"/>
                    </a:moveTo>
                    <a:lnTo>
                      <a:pt x="12" y="4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4"/>
                    </a:lnTo>
                    <a:lnTo>
                      <a:pt x="4" y="60"/>
                    </a:lnTo>
                    <a:lnTo>
                      <a:pt x="12" y="72"/>
                    </a:lnTo>
                    <a:lnTo>
                      <a:pt x="22" y="76"/>
                    </a:lnTo>
                    <a:lnTo>
                      <a:pt x="30" y="76"/>
                    </a:lnTo>
                    <a:lnTo>
                      <a:pt x="40" y="72"/>
                    </a:lnTo>
                    <a:lnTo>
                      <a:pt x="48" y="60"/>
                    </a:lnTo>
                    <a:lnTo>
                      <a:pt x="50" y="44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8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4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89" name="Freeform 485"/>
              <p:cNvSpPr>
                <a:spLocks/>
              </p:cNvSpPr>
              <p:nvPr/>
            </p:nvSpPr>
            <p:spPr bwMode="auto">
              <a:xfrm>
                <a:off x="1224" y="262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6 w 18"/>
                  <a:gd name="T3" fmla="*/ 72 h 76"/>
                  <a:gd name="T4" fmla="*/ 10 w 18"/>
                  <a:gd name="T5" fmla="*/ 68 h 76"/>
                  <a:gd name="T6" fmla="*/ 14 w 18"/>
                  <a:gd name="T7" fmla="*/ 60 h 76"/>
                  <a:gd name="T8" fmla="*/ 18 w 18"/>
                  <a:gd name="T9" fmla="*/ 44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6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4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0" name="Line 486"/>
              <p:cNvSpPr>
                <a:spLocks noChangeShapeType="1"/>
              </p:cNvSpPr>
              <p:nvPr/>
            </p:nvSpPr>
            <p:spPr bwMode="auto">
              <a:xfrm>
                <a:off x="1294" y="240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1" name="Freeform 487"/>
              <p:cNvSpPr>
                <a:spLocks/>
              </p:cNvSpPr>
              <p:nvPr/>
            </p:nvSpPr>
            <p:spPr bwMode="auto">
              <a:xfrm>
                <a:off x="1088" y="2368"/>
                <a:ext cx="50" cy="76"/>
              </a:xfrm>
              <a:custGeom>
                <a:avLst/>
                <a:gdLst>
                  <a:gd name="T0" fmla="*/ 20 w 50"/>
                  <a:gd name="T1" fmla="*/ 0 h 76"/>
                  <a:gd name="T2" fmla="*/ 10 w 50"/>
                  <a:gd name="T3" fmla="*/ 4 h 76"/>
                  <a:gd name="T4" fmla="*/ 2 w 50"/>
                  <a:gd name="T5" fmla="*/ 14 h 76"/>
                  <a:gd name="T6" fmla="*/ 0 w 50"/>
                  <a:gd name="T7" fmla="*/ 32 h 76"/>
                  <a:gd name="T8" fmla="*/ 0 w 50"/>
                  <a:gd name="T9" fmla="*/ 42 h 76"/>
                  <a:gd name="T10" fmla="*/ 2 w 50"/>
                  <a:gd name="T11" fmla="*/ 60 h 76"/>
                  <a:gd name="T12" fmla="*/ 10 w 50"/>
                  <a:gd name="T13" fmla="*/ 72 h 76"/>
                  <a:gd name="T14" fmla="*/ 20 w 50"/>
                  <a:gd name="T15" fmla="*/ 76 h 76"/>
                  <a:gd name="T16" fmla="*/ 28 w 50"/>
                  <a:gd name="T17" fmla="*/ 76 h 76"/>
                  <a:gd name="T18" fmla="*/ 38 w 50"/>
                  <a:gd name="T19" fmla="*/ 72 h 76"/>
                  <a:gd name="T20" fmla="*/ 46 w 50"/>
                  <a:gd name="T21" fmla="*/ 60 h 76"/>
                  <a:gd name="T22" fmla="*/ 50 w 50"/>
                  <a:gd name="T23" fmla="*/ 42 h 76"/>
                  <a:gd name="T24" fmla="*/ 50 w 50"/>
                  <a:gd name="T25" fmla="*/ 32 h 76"/>
                  <a:gd name="T26" fmla="*/ 46 w 50"/>
                  <a:gd name="T27" fmla="*/ 14 h 76"/>
                  <a:gd name="T28" fmla="*/ 38 w 50"/>
                  <a:gd name="T29" fmla="*/ 4 h 76"/>
                  <a:gd name="T30" fmla="*/ 28 w 50"/>
                  <a:gd name="T31" fmla="*/ 0 h 76"/>
                  <a:gd name="T32" fmla="*/ 20 w 50"/>
                  <a:gd name="T33" fmla="*/ 0 h 76"/>
                  <a:gd name="T34" fmla="*/ 14 w 50"/>
                  <a:gd name="T35" fmla="*/ 4 h 76"/>
                  <a:gd name="T36" fmla="*/ 10 w 50"/>
                  <a:gd name="T37" fmla="*/ 8 h 76"/>
                  <a:gd name="T38" fmla="*/ 6 w 50"/>
                  <a:gd name="T39" fmla="*/ 14 h 76"/>
                  <a:gd name="T40" fmla="*/ 2 w 50"/>
                  <a:gd name="T41" fmla="*/ 32 h 76"/>
                  <a:gd name="T42" fmla="*/ 2 w 50"/>
                  <a:gd name="T43" fmla="*/ 42 h 76"/>
                  <a:gd name="T44" fmla="*/ 6 w 50"/>
                  <a:gd name="T45" fmla="*/ 60 h 76"/>
                  <a:gd name="T46" fmla="*/ 10 w 50"/>
                  <a:gd name="T47" fmla="*/ 68 h 76"/>
                  <a:gd name="T48" fmla="*/ 14 w 50"/>
                  <a:gd name="T49" fmla="*/ 72 h 76"/>
                  <a:gd name="T50" fmla="*/ 20 w 50"/>
                  <a:gd name="T5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6">
                    <a:moveTo>
                      <a:pt x="20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2" y="60"/>
                    </a:lnTo>
                    <a:lnTo>
                      <a:pt x="10" y="72"/>
                    </a:lnTo>
                    <a:lnTo>
                      <a:pt x="20" y="76"/>
                    </a:lnTo>
                    <a:lnTo>
                      <a:pt x="28" y="76"/>
                    </a:lnTo>
                    <a:lnTo>
                      <a:pt x="38" y="72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4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2"/>
                    </a:lnTo>
                    <a:lnTo>
                      <a:pt x="20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2" name="Freeform 488"/>
              <p:cNvSpPr>
                <a:spLocks/>
              </p:cNvSpPr>
              <p:nvPr/>
            </p:nvSpPr>
            <p:spPr bwMode="auto">
              <a:xfrm>
                <a:off x="1116" y="2368"/>
                <a:ext cx="18" cy="76"/>
              </a:xfrm>
              <a:custGeom>
                <a:avLst/>
                <a:gdLst>
                  <a:gd name="T0" fmla="*/ 0 w 18"/>
                  <a:gd name="T1" fmla="*/ 76 h 76"/>
                  <a:gd name="T2" fmla="*/ 8 w 18"/>
                  <a:gd name="T3" fmla="*/ 72 h 76"/>
                  <a:gd name="T4" fmla="*/ 10 w 18"/>
                  <a:gd name="T5" fmla="*/ 68 h 76"/>
                  <a:gd name="T6" fmla="*/ 14 w 18"/>
                  <a:gd name="T7" fmla="*/ 60 h 76"/>
                  <a:gd name="T8" fmla="*/ 18 w 18"/>
                  <a:gd name="T9" fmla="*/ 42 h 76"/>
                  <a:gd name="T10" fmla="*/ 18 w 18"/>
                  <a:gd name="T11" fmla="*/ 32 h 76"/>
                  <a:gd name="T12" fmla="*/ 14 w 18"/>
                  <a:gd name="T13" fmla="*/ 14 h 76"/>
                  <a:gd name="T14" fmla="*/ 10 w 18"/>
                  <a:gd name="T15" fmla="*/ 8 h 76"/>
                  <a:gd name="T16" fmla="*/ 8 w 18"/>
                  <a:gd name="T17" fmla="*/ 4 h 76"/>
                  <a:gd name="T18" fmla="*/ 0 w 18"/>
                  <a:gd name="T1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6">
                    <a:moveTo>
                      <a:pt x="0" y="76"/>
                    </a:moveTo>
                    <a:lnTo>
                      <a:pt x="8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3" name="Freeform 489"/>
              <p:cNvSpPr>
                <a:spLocks/>
              </p:cNvSpPr>
              <p:nvPr/>
            </p:nvSpPr>
            <p:spPr bwMode="auto">
              <a:xfrm>
                <a:off x="1162" y="2436"/>
                <a:ext cx="8" cy="8"/>
              </a:xfrm>
              <a:custGeom>
                <a:avLst/>
                <a:gdLst>
                  <a:gd name="T0" fmla="*/ 4 w 8"/>
                  <a:gd name="T1" fmla="*/ 0 h 8"/>
                  <a:gd name="T2" fmla="*/ 0 w 8"/>
                  <a:gd name="T3" fmla="*/ 4 h 8"/>
                  <a:gd name="T4" fmla="*/ 4 w 8"/>
                  <a:gd name="T5" fmla="*/ 8 h 8"/>
                  <a:gd name="T6" fmla="*/ 8 w 8"/>
                  <a:gd name="T7" fmla="*/ 4 h 8"/>
                  <a:gd name="T8" fmla="*/ 4 w 8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4" y="0"/>
                    </a:moveTo>
                    <a:lnTo>
                      <a:pt x="0" y="4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4" name="Freeform 490"/>
              <p:cNvSpPr>
                <a:spLocks/>
              </p:cNvSpPr>
              <p:nvPr/>
            </p:nvSpPr>
            <p:spPr bwMode="auto">
              <a:xfrm>
                <a:off x="1194" y="2368"/>
                <a:ext cx="50" cy="76"/>
              </a:xfrm>
              <a:custGeom>
                <a:avLst/>
                <a:gdLst>
                  <a:gd name="T0" fmla="*/ 8 w 50"/>
                  <a:gd name="T1" fmla="*/ 0 h 76"/>
                  <a:gd name="T2" fmla="*/ 0 w 50"/>
                  <a:gd name="T3" fmla="*/ 36 h 76"/>
                  <a:gd name="T4" fmla="*/ 8 w 50"/>
                  <a:gd name="T5" fmla="*/ 28 h 76"/>
                  <a:gd name="T6" fmla="*/ 18 w 50"/>
                  <a:gd name="T7" fmla="*/ 24 h 76"/>
                  <a:gd name="T8" fmla="*/ 30 w 50"/>
                  <a:gd name="T9" fmla="*/ 24 h 76"/>
                  <a:gd name="T10" fmla="*/ 40 w 50"/>
                  <a:gd name="T11" fmla="*/ 28 h 76"/>
                  <a:gd name="T12" fmla="*/ 48 w 50"/>
                  <a:gd name="T13" fmla="*/ 36 h 76"/>
                  <a:gd name="T14" fmla="*/ 50 w 50"/>
                  <a:gd name="T15" fmla="*/ 46 h 76"/>
                  <a:gd name="T16" fmla="*/ 50 w 50"/>
                  <a:gd name="T17" fmla="*/ 54 h 76"/>
                  <a:gd name="T18" fmla="*/ 48 w 50"/>
                  <a:gd name="T19" fmla="*/ 64 h 76"/>
                  <a:gd name="T20" fmla="*/ 40 w 50"/>
                  <a:gd name="T21" fmla="*/ 72 h 76"/>
                  <a:gd name="T22" fmla="*/ 30 w 50"/>
                  <a:gd name="T23" fmla="*/ 76 h 76"/>
                  <a:gd name="T24" fmla="*/ 18 w 50"/>
                  <a:gd name="T25" fmla="*/ 76 h 76"/>
                  <a:gd name="T26" fmla="*/ 8 w 50"/>
                  <a:gd name="T27" fmla="*/ 72 h 76"/>
                  <a:gd name="T28" fmla="*/ 4 w 50"/>
                  <a:gd name="T29" fmla="*/ 68 h 76"/>
                  <a:gd name="T30" fmla="*/ 0 w 50"/>
                  <a:gd name="T31" fmla="*/ 60 h 76"/>
                  <a:gd name="T32" fmla="*/ 0 w 50"/>
                  <a:gd name="T33" fmla="*/ 58 h 76"/>
                  <a:gd name="T34" fmla="*/ 4 w 50"/>
                  <a:gd name="T35" fmla="*/ 54 h 76"/>
                  <a:gd name="T36" fmla="*/ 8 w 50"/>
                  <a:gd name="T37" fmla="*/ 58 h 76"/>
                  <a:gd name="T38" fmla="*/ 4 w 50"/>
                  <a:gd name="T39" fmla="*/ 6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6">
                    <a:moveTo>
                      <a:pt x="8" y="0"/>
                    </a:moveTo>
                    <a:lnTo>
                      <a:pt x="0" y="36"/>
                    </a:lnTo>
                    <a:lnTo>
                      <a:pt x="8" y="28"/>
                    </a:lnTo>
                    <a:lnTo>
                      <a:pt x="18" y="24"/>
                    </a:lnTo>
                    <a:lnTo>
                      <a:pt x="30" y="24"/>
                    </a:lnTo>
                    <a:lnTo>
                      <a:pt x="40" y="28"/>
                    </a:lnTo>
                    <a:lnTo>
                      <a:pt x="48" y="36"/>
                    </a:lnTo>
                    <a:lnTo>
                      <a:pt x="50" y="46"/>
                    </a:lnTo>
                    <a:lnTo>
                      <a:pt x="50" y="54"/>
                    </a:lnTo>
                    <a:lnTo>
                      <a:pt x="48" y="64"/>
                    </a:lnTo>
                    <a:lnTo>
                      <a:pt x="40" y="72"/>
                    </a:lnTo>
                    <a:lnTo>
                      <a:pt x="30" y="76"/>
                    </a:lnTo>
                    <a:lnTo>
                      <a:pt x="18" y="76"/>
                    </a:lnTo>
                    <a:lnTo>
                      <a:pt x="8" y="72"/>
                    </a:lnTo>
                    <a:lnTo>
                      <a:pt x="4" y="68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4" y="54"/>
                    </a:lnTo>
                    <a:lnTo>
                      <a:pt x="8" y="58"/>
                    </a:lnTo>
                    <a:lnTo>
                      <a:pt x="4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5" name="Freeform 491"/>
              <p:cNvSpPr>
                <a:spLocks/>
              </p:cNvSpPr>
              <p:nvPr/>
            </p:nvSpPr>
            <p:spPr bwMode="auto">
              <a:xfrm>
                <a:off x="1224" y="2392"/>
                <a:ext cx="18" cy="52"/>
              </a:xfrm>
              <a:custGeom>
                <a:avLst/>
                <a:gdLst>
                  <a:gd name="T0" fmla="*/ 0 w 18"/>
                  <a:gd name="T1" fmla="*/ 0 h 52"/>
                  <a:gd name="T2" fmla="*/ 6 w 18"/>
                  <a:gd name="T3" fmla="*/ 4 h 52"/>
                  <a:gd name="T4" fmla="*/ 14 w 18"/>
                  <a:gd name="T5" fmla="*/ 12 h 52"/>
                  <a:gd name="T6" fmla="*/ 18 w 18"/>
                  <a:gd name="T7" fmla="*/ 22 h 52"/>
                  <a:gd name="T8" fmla="*/ 18 w 18"/>
                  <a:gd name="T9" fmla="*/ 30 h 52"/>
                  <a:gd name="T10" fmla="*/ 14 w 18"/>
                  <a:gd name="T11" fmla="*/ 40 h 52"/>
                  <a:gd name="T12" fmla="*/ 6 w 18"/>
                  <a:gd name="T13" fmla="*/ 48 h 52"/>
                  <a:gd name="T14" fmla="*/ 0 w 18"/>
                  <a:gd name="T1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2">
                    <a:moveTo>
                      <a:pt x="0" y="0"/>
                    </a:moveTo>
                    <a:lnTo>
                      <a:pt x="6" y="4"/>
                    </a:lnTo>
                    <a:lnTo>
                      <a:pt x="14" y="12"/>
                    </a:lnTo>
                    <a:lnTo>
                      <a:pt x="18" y="22"/>
                    </a:lnTo>
                    <a:lnTo>
                      <a:pt x="18" y="30"/>
                    </a:lnTo>
                    <a:lnTo>
                      <a:pt x="14" y="40"/>
                    </a:lnTo>
                    <a:lnTo>
                      <a:pt x="6" y="48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6" name="Line 492"/>
              <p:cNvSpPr>
                <a:spLocks noChangeShapeType="1"/>
              </p:cNvSpPr>
              <p:nvPr/>
            </p:nvSpPr>
            <p:spPr bwMode="auto">
              <a:xfrm>
                <a:off x="1202" y="236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7" name="Freeform 493"/>
              <p:cNvSpPr>
                <a:spLocks/>
              </p:cNvSpPr>
              <p:nvPr/>
            </p:nvSpPr>
            <p:spPr bwMode="auto">
              <a:xfrm>
                <a:off x="1202" y="2368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18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18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8" name="Line 494"/>
              <p:cNvSpPr>
                <a:spLocks noChangeShapeType="1"/>
              </p:cNvSpPr>
              <p:nvPr/>
            </p:nvSpPr>
            <p:spPr bwMode="auto">
              <a:xfrm>
                <a:off x="1294" y="214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99" name="Freeform 495"/>
              <p:cNvSpPr>
                <a:spLocks/>
              </p:cNvSpPr>
              <p:nvPr/>
            </p:nvSpPr>
            <p:spPr bwMode="auto">
              <a:xfrm>
                <a:off x="1098" y="2108"/>
                <a:ext cx="18" cy="74"/>
              </a:xfrm>
              <a:custGeom>
                <a:avLst/>
                <a:gdLst>
                  <a:gd name="T0" fmla="*/ 0 w 18"/>
                  <a:gd name="T1" fmla="*/ 14 h 74"/>
                  <a:gd name="T2" fmla="*/ 8 w 18"/>
                  <a:gd name="T3" fmla="*/ 10 h 74"/>
                  <a:gd name="T4" fmla="*/ 18 w 18"/>
                  <a:gd name="T5" fmla="*/ 0 h 74"/>
                  <a:gd name="T6" fmla="*/ 18 w 18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4">
                    <a:moveTo>
                      <a:pt x="0" y="14"/>
                    </a:moveTo>
                    <a:lnTo>
                      <a:pt x="8" y="10"/>
                    </a:lnTo>
                    <a:lnTo>
                      <a:pt x="18" y="0"/>
                    </a:lnTo>
                    <a:lnTo>
                      <a:pt x="18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0" name="Line 496"/>
              <p:cNvSpPr>
                <a:spLocks noChangeShapeType="1"/>
              </p:cNvSpPr>
              <p:nvPr/>
            </p:nvSpPr>
            <p:spPr bwMode="auto">
              <a:xfrm>
                <a:off x="1112" y="2112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1" name="Line 497"/>
              <p:cNvSpPr>
                <a:spLocks noChangeShapeType="1"/>
              </p:cNvSpPr>
              <p:nvPr/>
            </p:nvSpPr>
            <p:spPr bwMode="auto">
              <a:xfrm>
                <a:off x="1098" y="2182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2" name="Freeform 498"/>
              <p:cNvSpPr>
                <a:spLocks/>
              </p:cNvSpPr>
              <p:nvPr/>
            </p:nvSpPr>
            <p:spPr bwMode="auto">
              <a:xfrm>
                <a:off x="1162" y="2176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4 h 6"/>
                  <a:gd name="T4" fmla="*/ 4 w 8"/>
                  <a:gd name="T5" fmla="*/ 6 h 6"/>
                  <a:gd name="T6" fmla="*/ 8 w 8"/>
                  <a:gd name="T7" fmla="*/ 4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3" name="Freeform 499"/>
              <p:cNvSpPr>
                <a:spLocks/>
              </p:cNvSpPr>
              <p:nvPr/>
            </p:nvSpPr>
            <p:spPr bwMode="auto">
              <a:xfrm>
                <a:off x="1194" y="2108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2 w 50"/>
                  <a:gd name="T3" fmla="*/ 4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2 w 50"/>
                  <a:gd name="T13" fmla="*/ 72 h 74"/>
                  <a:gd name="T14" fmla="*/ 22 w 50"/>
                  <a:gd name="T15" fmla="*/ 74 h 74"/>
                  <a:gd name="T16" fmla="*/ 30 w 50"/>
                  <a:gd name="T17" fmla="*/ 74 h 74"/>
                  <a:gd name="T18" fmla="*/ 40 w 50"/>
                  <a:gd name="T19" fmla="*/ 72 h 74"/>
                  <a:gd name="T20" fmla="*/ 48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8 w 50"/>
                  <a:gd name="T27" fmla="*/ 14 h 74"/>
                  <a:gd name="T28" fmla="*/ 40 w 50"/>
                  <a:gd name="T29" fmla="*/ 4 h 74"/>
                  <a:gd name="T30" fmla="*/ 30 w 50"/>
                  <a:gd name="T31" fmla="*/ 0 h 74"/>
                  <a:gd name="T32" fmla="*/ 22 w 50"/>
                  <a:gd name="T33" fmla="*/ 0 h 74"/>
                  <a:gd name="T34" fmla="*/ 14 w 50"/>
                  <a:gd name="T35" fmla="*/ 4 h 74"/>
                  <a:gd name="T36" fmla="*/ 12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2 w 50"/>
                  <a:gd name="T47" fmla="*/ 68 h 74"/>
                  <a:gd name="T48" fmla="*/ 14 w 50"/>
                  <a:gd name="T49" fmla="*/ 72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2" y="4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2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2"/>
                    </a:lnTo>
                    <a:lnTo>
                      <a:pt x="48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4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4" y="72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4" name="Freeform 500"/>
              <p:cNvSpPr>
                <a:spLocks/>
              </p:cNvSpPr>
              <p:nvPr/>
            </p:nvSpPr>
            <p:spPr bwMode="auto">
              <a:xfrm>
                <a:off x="1224" y="2108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2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4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2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5" name="Line 501"/>
              <p:cNvSpPr>
                <a:spLocks noChangeShapeType="1"/>
              </p:cNvSpPr>
              <p:nvPr/>
            </p:nvSpPr>
            <p:spPr bwMode="auto">
              <a:xfrm>
                <a:off x="1294" y="323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6" name="Line 502"/>
              <p:cNvSpPr>
                <a:spLocks noChangeShapeType="1"/>
              </p:cNvSpPr>
              <p:nvPr/>
            </p:nvSpPr>
            <p:spPr bwMode="auto">
              <a:xfrm>
                <a:off x="1294" y="312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7" name="Line 503"/>
              <p:cNvSpPr>
                <a:spLocks noChangeShapeType="1"/>
              </p:cNvSpPr>
              <p:nvPr/>
            </p:nvSpPr>
            <p:spPr bwMode="auto">
              <a:xfrm>
                <a:off x="1294" y="307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8" name="Line 504"/>
              <p:cNvSpPr>
                <a:spLocks noChangeShapeType="1"/>
              </p:cNvSpPr>
              <p:nvPr/>
            </p:nvSpPr>
            <p:spPr bwMode="auto">
              <a:xfrm>
                <a:off x="1294" y="302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09" name="Line 505"/>
              <p:cNvSpPr>
                <a:spLocks noChangeShapeType="1"/>
              </p:cNvSpPr>
              <p:nvPr/>
            </p:nvSpPr>
            <p:spPr bwMode="auto">
              <a:xfrm>
                <a:off x="1294" y="29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0" name="Line 506"/>
              <p:cNvSpPr>
                <a:spLocks noChangeShapeType="1"/>
              </p:cNvSpPr>
              <p:nvPr/>
            </p:nvSpPr>
            <p:spPr bwMode="auto">
              <a:xfrm>
                <a:off x="1294" y="286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1" name="Line 507"/>
              <p:cNvSpPr>
                <a:spLocks noChangeShapeType="1"/>
              </p:cNvSpPr>
              <p:nvPr/>
            </p:nvSpPr>
            <p:spPr bwMode="auto">
              <a:xfrm>
                <a:off x="1294" y="28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2" name="Line 508"/>
              <p:cNvSpPr>
                <a:spLocks noChangeShapeType="1"/>
              </p:cNvSpPr>
              <p:nvPr/>
            </p:nvSpPr>
            <p:spPr bwMode="auto">
              <a:xfrm>
                <a:off x="1294" y="276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3" name="Line 509"/>
              <p:cNvSpPr>
                <a:spLocks noChangeShapeType="1"/>
              </p:cNvSpPr>
              <p:nvPr/>
            </p:nvSpPr>
            <p:spPr bwMode="auto">
              <a:xfrm>
                <a:off x="1294" y="271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4" name="Line 510"/>
              <p:cNvSpPr>
                <a:spLocks noChangeShapeType="1"/>
              </p:cNvSpPr>
              <p:nvPr/>
            </p:nvSpPr>
            <p:spPr bwMode="auto">
              <a:xfrm>
                <a:off x="1294" y="260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5" name="Line 511"/>
              <p:cNvSpPr>
                <a:spLocks noChangeShapeType="1"/>
              </p:cNvSpPr>
              <p:nvPr/>
            </p:nvSpPr>
            <p:spPr bwMode="auto">
              <a:xfrm>
                <a:off x="1294" y="255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6" name="Line 512"/>
              <p:cNvSpPr>
                <a:spLocks noChangeShapeType="1"/>
              </p:cNvSpPr>
              <p:nvPr/>
            </p:nvSpPr>
            <p:spPr bwMode="auto">
              <a:xfrm>
                <a:off x="1294" y="250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7" name="Line 513"/>
              <p:cNvSpPr>
                <a:spLocks noChangeShapeType="1"/>
              </p:cNvSpPr>
              <p:nvPr/>
            </p:nvSpPr>
            <p:spPr bwMode="auto">
              <a:xfrm>
                <a:off x="1294" y="245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8" name="Line 514"/>
              <p:cNvSpPr>
                <a:spLocks noChangeShapeType="1"/>
              </p:cNvSpPr>
              <p:nvPr/>
            </p:nvSpPr>
            <p:spPr bwMode="auto">
              <a:xfrm>
                <a:off x="1294" y="234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19" name="Line 515"/>
              <p:cNvSpPr>
                <a:spLocks noChangeShapeType="1"/>
              </p:cNvSpPr>
              <p:nvPr/>
            </p:nvSpPr>
            <p:spPr bwMode="auto">
              <a:xfrm>
                <a:off x="1294" y="22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0" name="Line 516"/>
              <p:cNvSpPr>
                <a:spLocks noChangeShapeType="1"/>
              </p:cNvSpPr>
              <p:nvPr/>
            </p:nvSpPr>
            <p:spPr bwMode="auto">
              <a:xfrm>
                <a:off x="1294" y="22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1" name="Line 517"/>
              <p:cNvSpPr>
                <a:spLocks noChangeShapeType="1"/>
              </p:cNvSpPr>
              <p:nvPr/>
            </p:nvSpPr>
            <p:spPr bwMode="auto">
              <a:xfrm>
                <a:off x="1294" y="219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2" name="Line 518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3" name="Line 519"/>
              <p:cNvSpPr>
                <a:spLocks noChangeShapeType="1"/>
              </p:cNvSpPr>
              <p:nvPr/>
            </p:nvSpPr>
            <p:spPr bwMode="auto">
              <a:xfrm flipV="1">
                <a:off x="3040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4" name="Line 520"/>
              <p:cNvSpPr>
                <a:spLocks noChangeShapeType="1"/>
              </p:cNvSpPr>
              <p:nvPr/>
            </p:nvSpPr>
            <p:spPr bwMode="auto">
              <a:xfrm flipH="1">
                <a:off x="3004" y="318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5" name="Line 521"/>
              <p:cNvSpPr>
                <a:spLocks noChangeShapeType="1"/>
              </p:cNvSpPr>
              <p:nvPr/>
            </p:nvSpPr>
            <p:spPr bwMode="auto">
              <a:xfrm flipH="1">
                <a:off x="3004" y="292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6" name="Line 522"/>
              <p:cNvSpPr>
                <a:spLocks noChangeShapeType="1"/>
              </p:cNvSpPr>
              <p:nvPr/>
            </p:nvSpPr>
            <p:spPr bwMode="auto">
              <a:xfrm flipH="1">
                <a:off x="3004" y="26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7" name="Line 523"/>
              <p:cNvSpPr>
                <a:spLocks noChangeShapeType="1"/>
              </p:cNvSpPr>
              <p:nvPr/>
            </p:nvSpPr>
            <p:spPr bwMode="auto">
              <a:xfrm flipH="1">
                <a:off x="3004" y="240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8" name="Line 524"/>
              <p:cNvSpPr>
                <a:spLocks noChangeShapeType="1"/>
              </p:cNvSpPr>
              <p:nvPr/>
            </p:nvSpPr>
            <p:spPr bwMode="auto">
              <a:xfrm flipH="1">
                <a:off x="3004" y="214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29" name="Line 525"/>
              <p:cNvSpPr>
                <a:spLocks noChangeShapeType="1"/>
              </p:cNvSpPr>
              <p:nvPr/>
            </p:nvSpPr>
            <p:spPr bwMode="auto">
              <a:xfrm flipH="1">
                <a:off x="3022" y="323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0" name="Line 526"/>
              <p:cNvSpPr>
                <a:spLocks noChangeShapeType="1"/>
              </p:cNvSpPr>
              <p:nvPr/>
            </p:nvSpPr>
            <p:spPr bwMode="auto">
              <a:xfrm flipH="1">
                <a:off x="3022" y="31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1" name="Line 527"/>
              <p:cNvSpPr>
                <a:spLocks noChangeShapeType="1"/>
              </p:cNvSpPr>
              <p:nvPr/>
            </p:nvSpPr>
            <p:spPr bwMode="auto">
              <a:xfrm flipH="1">
                <a:off x="3022" y="307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2" name="Line 528"/>
              <p:cNvSpPr>
                <a:spLocks noChangeShapeType="1"/>
              </p:cNvSpPr>
              <p:nvPr/>
            </p:nvSpPr>
            <p:spPr bwMode="auto">
              <a:xfrm flipH="1">
                <a:off x="3022" y="302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3" name="Line 529"/>
              <p:cNvSpPr>
                <a:spLocks noChangeShapeType="1"/>
              </p:cNvSpPr>
              <p:nvPr/>
            </p:nvSpPr>
            <p:spPr bwMode="auto">
              <a:xfrm flipH="1">
                <a:off x="3022" y="29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4" name="Line 530"/>
              <p:cNvSpPr>
                <a:spLocks noChangeShapeType="1"/>
              </p:cNvSpPr>
              <p:nvPr/>
            </p:nvSpPr>
            <p:spPr bwMode="auto">
              <a:xfrm flipH="1">
                <a:off x="3022" y="286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5" name="Line 531"/>
              <p:cNvSpPr>
                <a:spLocks noChangeShapeType="1"/>
              </p:cNvSpPr>
              <p:nvPr/>
            </p:nvSpPr>
            <p:spPr bwMode="auto">
              <a:xfrm flipH="1">
                <a:off x="3022" y="28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6" name="Line 532"/>
              <p:cNvSpPr>
                <a:spLocks noChangeShapeType="1"/>
              </p:cNvSpPr>
              <p:nvPr/>
            </p:nvSpPr>
            <p:spPr bwMode="auto">
              <a:xfrm flipH="1">
                <a:off x="3022" y="276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7" name="Line 533"/>
              <p:cNvSpPr>
                <a:spLocks noChangeShapeType="1"/>
              </p:cNvSpPr>
              <p:nvPr/>
            </p:nvSpPr>
            <p:spPr bwMode="auto">
              <a:xfrm flipH="1">
                <a:off x="3022" y="271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8" name="Line 534"/>
              <p:cNvSpPr>
                <a:spLocks noChangeShapeType="1"/>
              </p:cNvSpPr>
              <p:nvPr/>
            </p:nvSpPr>
            <p:spPr bwMode="auto">
              <a:xfrm flipH="1">
                <a:off x="3022" y="260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39" name="Line 535"/>
              <p:cNvSpPr>
                <a:spLocks noChangeShapeType="1"/>
              </p:cNvSpPr>
              <p:nvPr/>
            </p:nvSpPr>
            <p:spPr bwMode="auto">
              <a:xfrm flipH="1">
                <a:off x="3022" y="255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0" name="Line 536"/>
              <p:cNvSpPr>
                <a:spLocks noChangeShapeType="1"/>
              </p:cNvSpPr>
              <p:nvPr/>
            </p:nvSpPr>
            <p:spPr bwMode="auto">
              <a:xfrm flipH="1">
                <a:off x="3022" y="250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1" name="Line 537"/>
              <p:cNvSpPr>
                <a:spLocks noChangeShapeType="1"/>
              </p:cNvSpPr>
              <p:nvPr/>
            </p:nvSpPr>
            <p:spPr bwMode="auto">
              <a:xfrm flipH="1">
                <a:off x="3022" y="245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2" name="Line 538"/>
              <p:cNvSpPr>
                <a:spLocks noChangeShapeType="1"/>
              </p:cNvSpPr>
              <p:nvPr/>
            </p:nvSpPr>
            <p:spPr bwMode="auto">
              <a:xfrm flipH="1">
                <a:off x="3022" y="234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3" name="Line 539"/>
              <p:cNvSpPr>
                <a:spLocks noChangeShapeType="1"/>
              </p:cNvSpPr>
              <p:nvPr/>
            </p:nvSpPr>
            <p:spPr bwMode="auto">
              <a:xfrm flipH="1">
                <a:off x="3022" y="22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4" name="Line 540"/>
              <p:cNvSpPr>
                <a:spLocks noChangeShapeType="1"/>
              </p:cNvSpPr>
              <p:nvPr/>
            </p:nvSpPr>
            <p:spPr bwMode="auto">
              <a:xfrm flipH="1">
                <a:off x="3022" y="22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5" name="Line 541"/>
              <p:cNvSpPr>
                <a:spLocks noChangeShapeType="1"/>
              </p:cNvSpPr>
              <p:nvPr/>
            </p:nvSpPr>
            <p:spPr bwMode="auto">
              <a:xfrm flipH="1">
                <a:off x="3022" y="219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6" name="Line 542"/>
              <p:cNvSpPr>
                <a:spLocks noChangeShapeType="1"/>
              </p:cNvSpPr>
              <p:nvPr/>
            </p:nvSpPr>
            <p:spPr bwMode="auto">
              <a:xfrm flipH="1">
                <a:off x="3022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7" name="Freeform 543"/>
              <p:cNvSpPr>
                <a:spLocks/>
              </p:cNvSpPr>
              <p:nvPr/>
            </p:nvSpPr>
            <p:spPr bwMode="auto">
              <a:xfrm>
                <a:off x="1296" y="2148"/>
                <a:ext cx="1576" cy="1032"/>
              </a:xfrm>
              <a:custGeom>
                <a:avLst/>
                <a:gdLst>
                  <a:gd name="T0" fmla="*/ 20 w 1576"/>
                  <a:gd name="T1" fmla="*/ 512 h 1032"/>
                  <a:gd name="T2" fmla="*/ 42 w 1576"/>
                  <a:gd name="T3" fmla="*/ 512 h 1032"/>
                  <a:gd name="T4" fmla="*/ 66 w 1576"/>
                  <a:gd name="T5" fmla="*/ 510 h 1032"/>
                  <a:gd name="T6" fmla="*/ 92 w 1576"/>
                  <a:gd name="T7" fmla="*/ 510 h 1032"/>
                  <a:gd name="T8" fmla="*/ 122 w 1576"/>
                  <a:gd name="T9" fmla="*/ 508 h 1032"/>
                  <a:gd name="T10" fmla="*/ 156 w 1576"/>
                  <a:gd name="T11" fmla="*/ 508 h 1032"/>
                  <a:gd name="T12" fmla="*/ 198 w 1576"/>
                  <a:gd name="T13" fmla="*/ 506 h 1032"/>
                  <a:gd name="T14" fmla="*/ 246 w 1576"/>
                  <a:gd name="T15" fmla="*/ 506 h 1032"/>
                  <a:gd name="T16" fmla="*/ 298 w 1576"/>
                  <a:gd name="T17" fmla="*/ 508 h 1032"/>
                  <a:gd name="T18" fmla="*/ 352 w 1576"/>
                  <a:gd name="T19" fmla="*/ 508 h 1032"/>
                  <a:gd name="T20" fmla="*/ 406 w 1576"/>
                  <a:gd name="T21" fmla="*/ 510 h 1032"/>
                  <a:gd name="T22" fmla="*/ 460 w 1576"/>
                  <a:gd name="T23" fmla="*/ 512 h 1032"/>
                  <a:gd name="T24" fmla="*/ 512 w 1576"/>
                  <a:gd name="T25" fmla="*/ 512 h 1032"/>
                  <a:gd name="T26" fmla="*/ 562 w 1576"/>
                  <a:gd name="T27" fmla="*/ 512 h 1032"/>
                  <a:gd name="T28" fmla="*/ 610 w 1576"/>
                  <a:gd name="T29" fmla="*/ 510 h 1032"/>
                  <a:gd name="T30" fmla="*/ 658 w 1576"/>
                  <a:gd name="T31" fmla="*/ 504 h 1032"/>
                  <a:gd name="T32" fmla="*/ 704 w 1576"/>
                  <a:gd name="T33" fmla="*/ 490 h 1032"/>
                  <a:gd name="T34" fmla="*/ 748 w 1576"/>
                  <a:gd name="T35" fmla="*/ 468 h 1032"/>
                  <a:gd name="T36" fmla="*/ 792 w 1576"/>
                  <a:gd name="T37" fmla="*/ 438 h 1032"/>
                  <a:gd name="T38" fmla="*/ 834 w 1576"/>
                  <a:gd name="T39" fmla="*/ 414 h 1032"/>
                  <a:gd name="T40" fmla="*/ 874 w 1576"/>
                  <a:gd name="T41" fmla="*/ 404 h 1032"/>
                  <a:gd name="T42" fmla="*/ 914 w 1576"/>
                  <a:gd name="T43" fmla="*/ 414 h 1032"/>
                  <a:gd name="T44" fmla="*/ 952 w 1576"/>
                  <a:gd name="T45" fmla="*/ 434 h 1032"/>
                  <a:gd name="T46" fmla="*/ 990 w 1576"/>
                  <a:gd name="T47" fmla="*/ 446 h 1032"/>
                  <a:gd name="T48" fmla="*/ 1026 w 1576"/>
                  <a:gd name="T49" fmla="*/ 436 h 1032"/>
                  <a:gd name="T50" fmla="*/ 1062 w 1576"/>
                  <a:gd name="T51" fmla="*/ 416 h 1032"/>
                  <a:gd name="T52" fmla="*/ 1096 w 1576"/>
                  <a:gd name="T53" fmla="*/ 410 h 1032"/>
                  <a:gd name="T54" fmla="*/ 1130 w 1576"/>
                  <a:gd name="T55" fmla="*/ 434 h 1032"/>
                  <a:gd name="T56" fmla="*/ 1160 w 1576"/>
                  <a:gd name="T57" fmla="*/ 472 h 1032"/>
                  <a:gd name="T58" fmla="*/ 1190 w 1576"/>
                  <a:gd name="T59" fmla="*/ 484 h 1032"/>
                  <a:gd name="T60" fmla="*/ 1218 w 1576"/>
                  <a:gd name="T61" fmla="*/ 442 h 1032"/>
                  <a:gd name="T62" fmla="*/ 1246 w 1576"/>
                  <a:gd name="T63" fmla="*/ 380 h 1032"/>
                  <a:gd name="T64" fmla="*/ 1272 w 1576"/>
                  <a:gd name="T65" fmla="*/ 360 h 1032"/>
                  <a:gd name="T66" fmla="*/ 1296 w 1576"/>
                  <a:gd name="T67" fmla="*/ 412 h 1032"/>
                  <a:gd name="T68" fmla="*/ 1320 w 1576"/>
                  <a:gd name="T69" fmla="*/ 486 h 1032"/>
                  <a:gd name="T70" fmla="*/ 1342 w 1576"/>
                  <a:gd name="T71" fmla="*/ 498 h 1032"/>
                  <a:gd name="T72" fmla="*/ 1362 w 1576"/>
                  <a:gd name="T73" fmla="*/ 420 h 1032"/>
                  <a:gd name="T74" fmla="*/ 1382 w 1576"/>
                  <a:gd name="T75" fmla="*/ 320 h 1032"/>
                  <a:gd name="T76" fmla="*/ 1400 w 1576"/>
                  <a:gd name="T77" fmla="*/ 304 h 1032"/>
                  <a:gd name="T78" fmla="*/ 1418 w 1576"/>
                  <a:gd name="T79" fmla="*/ 394 h 1032"/>
                  <a:gd name="T80" fmla="*/ 1434 w 1576"/>
                  <a:gd name="T81" fmla="*/ 502 h 1032"/>
                  <a:gd name="T82" fmla="*/ 1448 w 1576"/>
                  <a:gd name="T83" fmla="*/ 506 h 1032"/>
                  <a:gd name="T84" fmla="*/ 1462 w 1576"/>
                  <a:gd name="T85" fmla="*/ 384 h 1032"/>
                  <a:gd name="T86" fmla="*/ 1476 w 1576"/>
                  <a:gd name="T87" fmla="*/ 238 h 1032"/>
                  <a:gd name="T88" fmla="*/ 1488 w 1576"/>
                  <a:gd name="T89" fmla="*/ 208 h 1032"/>
                  <a:gd name="T90" fmla="*/ 1500 w 1576"/>
                  <a:gd name="T91" fmla="*/ 328 h 1032"/>
                  <a:gd name="T92" fmla="*/ 1510 w 1576"/>
                  <a:gd name="T93" fmla="*/ 496 h 1032"/>
                  <a:gd name="T94" fmla="*/ 1518 w 1576"/>
                  <a:gd name="T95" fmla="*/ 558 h 1032"/>
                  <a:gd name="T96" fmla="*/ 1526 w 1576"/>
                  <a:gd name="T97" fmla="*/ 444 h 1032"/>
                  <a:gd name="T98" fmla="*/ 1534 w 1576"/>
                  <a:gd name="T99" fmla="*/ 226 h 1032"/>
                  <a:gd name="T100" fmla="*/ 1540 w 1576"/>
                  <a:gd name="T101" fmla="*/ 44 h 1032"/>
                  <a:gd name="T102" fmla="*/ 1546 w 1576"/>
                  <a:gd name="T103" fmla="*/ 10 h 1032"/>
                  <a:gd name="T104" fmla="*/ 1552 w 1576"/>
                  <a:gd name="T105" fmla="*/ 186 h 1032"/>
                  <a:gd name="T106" fmla="*/ 1556 w 1576"/>
                  <a:gd name="T107" fmla="*/ 534 h 1032"/>
                  <a:gd name="T108" fmla="*/ 1560 w 1576"/>
                  <a:gd name="T109" fmla="*/ 826 h 1032"/>
                  <a:gd name="T110" fmla="*/ 1564 w 1576"/>
                  <a:gd name="T111" fmla="*/ 932 h 1032"/>
                  <a:gd name="T112" fmla="*/ 1566 w 1576"/>
                  <a:gd name="T113" fmla="*/ 944 h 1032"/>
                  <a:gd name="T114" fmla="*/ 1570 w 1576"/>
                  <a:gd name="T115" fmla="*/ 976 h 1032"/>
                  <a:gd name="T116" fmla="*/ 1572 w 1576"/>
                  <a:gd name="T117" fmla="*/ 1010 h 1032"/>
                  <a:gd name="T118" fmla="*/ 1574 w 1576"/>
                  <a:gd name="T119" fmla="*/ 1020 h 1032"/>
                  <a:gd name="T120" fmla="*/ 1574 w 1576"/>
                  <a:gd name="T121" fmla="*/ 950 h 1032"/>
                  <a:gd name="T122" fmla="*/ 1576 w 1576"/>
                  <a:gd name="T123" fmla="*/ 868 h 10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6" h="1032">
                    <a:moveTo>
                      <a:pt x="0" y="512"/>
                    </a:moveTo>
                    <a:lnTo>
                      <a:pt x="0" y="512"/>
                    </a:lnTo>
                    <a:lnTo>
                      <a:pt x="2" y="512"/>
                    </a:lnTo>
                    <a:lnTo>
                      <a:pt x="4" y="512"/>
                    </a:lnTo>
                    <a:lnTo>
                      <a:pt x="6" y="512"/>
                    </a:lnTo>
                    <a:lnTo>
                      <a:pt x="8" y="512"/>
                    </a:lnTo>
                    <a:lnTo>
                      <a:pt x="10" y="512"/>
                    </a:lnTo>
                    <a:lnTo>
                      <a:pt x="12" y="512"/>
                    </a:lnTo>
                    <a:lnTo>
                      <a:pt x="14" y="512"/>
                    </a:lnTo>
                    <a:lnTo>
                      <a:pt x="16" y="512"/>
                    </a:lnTo>
                    <a:lnTo>
                      <a:pt x="18" y="512"/>
                    </a:lnTo>
                    <a:lnTo>
                      <a:pt x="20" y="512"/>
                    </a:lnTo>
                    <a:lnTo>
                      <a:pt x="20" y="512"/>
                    </a:lnTo>
                    <a:lnTo>
                      <a:pt x="22" y="512"/>
                    </a:lnTo>
                    <a:lnTo>
                      <a:pt x="24" y="512"/>
                    </a:lnTo>
                    <a:lnTo>
                      <a:pt x="26" y="512"/>
                    </a:lnTo>
                    <a:lnTo>
                      <a:pt x="28" y="512"/>
                    </a:lnTo>
                    <a:lnTo>
                      <a:pt x="30" y="512"/>
                    </a:lnTo>
                    <a:lnTo>
                      <a:pt x="32" y="512"/>
                    </a:lnTo>
                    <a:lnTo>
                      <a:pt x="34" y="512"/>
                    </a:lnTo>
                    <a:lnTo>
                      <a:pt x="36" y="512"/>
                    </a:lnTo>
                    <a:lnTo>
                      <a:pt x="38" y="512"/>
                    </a:lnTo>
                    <a:lnTo>
                      <a:pt x="40" y="512"/>
                    </a:lnTo>
                    <a:lnTo>
                      <a:pt x="42" y="512"/>
                    </a:lnTo>
                    <a:lnTo>
                      <a:pt x="44" y="512"/>
                    </a:lnTo>
                    <a:lnTo>
                      <a:pt x="46" y="512"/>
                    </a:lnTo>
                    <a:lnTo>
                      <a:pt x="48" y="512"/>
                    </a:lnTo>
                    <a:lnTo>
                      <a:pt x="50" y="512"/>
                    </a:lnTo>
                    <a:lnTo>
                      <a:pt x="52" y="512"/>
                    </a:lnTo>
                    <a:lnTo>
                      <a:pt x="54" y="510"/>
                    </a:lnTo>
                    <a:lnTo>
                      <a:pt x="56" y="510"/>
                    </a:lnTo>
                    <a:lnTo>
                      <a:pt x="58" y="510"/>
                    </a:lnTo>
                    <a:lnTo>
                      <a:pt x="60" y="510"/>
                    </a:lnTo>
                    <a:lnTo>
                      <a:pt x="62" y="510"/>
                    </a:lnTo>
                    <a:lnTo>
                      <a:pt x="64" y="510"/>
                    </a:lnTo>
                    <a:lnTo>
                      <a:pt x="66" y="510"/>
                    </a:lnTo>
                    <a:lnTo>
                      <a:pt x="68" y="510"/>
                    </a:lnTo>
                    <a:lnTo>
                      <a:pt x="70" y="510"/>
                    </a:lnTo>
                    <a:lnTo>
                      <a:pt x="72" y="510"/>
                    </a:lnTo>
                    <a:lnTo>
                      <a:pt x="74" y="510"/>
                    </a:lnTo>
                    <a:lnTo>
                      <a:pt x="76" y="510"/>
                    </a:lnTo>
                    <a:lnTo>
                      <a:pt x="78" y="510"/>
                    </a:lnTo>
                    <a:lnTo>
                      <a:pt x="80" y="510"/>
                    </a:lnTo>
                    <a:lnTo>
                      <a:pt x="84" y="510"/>
                    </a:lnTo>
                    <a:lnTo>
                      <a:pt x="86" y="510"/>
                    </a:lnTo>
                    <a:lnTo>
                      <a:pt x="88" y="510"/>
                    </a:lnTo>
                    <a:lnTo>
                      <a:pt x="90" y="510"/>
                    </a:lnTo>
                    <a:lnTo>
                      <a:pt x="92" y="510"/>
                    </a:lnTo>
                    <a:lnTo>
                      <a:pt x="94" y="510"/>
                    </a:lnTo>
                    <a:lnTo>
                      <a:pt x="96" y="510"/>
                    </a:lnTo>
                    <a:lnTo>
                      <a:pt x="100" y="510"/>
                    </a:lnTo>
                    <a:lnTo>
                      <a:pt x="102" y="510"/>
                    </a:lnTo>
                    <a:lnTo>
                      <a:pt x="104" y="508"/>
                    </a:lnTo>
                    <a:lnTo>
                      <a:pt x="106" y="508"/>
                    </a:lnTo>
                    <a:lnTo>
                      <a:pt x="108" y="508"/>
                    </a:lnTo>
                    <a:lnTo>
                      <a:pt x="112" y="508"/>
                    </a:lnTo>
                    <a:lnTo>
                      <a:pt x="114" y="508"/>
                    </a:lnTo>
                    <a:lnTo>
                      <a:pt x="116" y="508"/>
                    </a:lnTo>
                    <a:lnTo>
                      <a:pt x="120" y="508"/>
                    </a:lnTo>
                    <a:lnTo>
                      <a:pt x="122" y="508"/>
                    </a:lnTo>
                    <a:lnTo>
                      <a:pt x="124" y="508"/>
                    </a:lnTo>
                    <a:lnTo>
                      <a:pt x="128" y="508"/>
                    </a:lnTo>
                    <a:lnTo>
                      <a:pt x="130" y="508"/>
                    </a:lnTo>
                    <a:lnTo>
                      <a:pt x="132" y="508"/>
                    </a:lnTo>
                    <a:lnTo>
                      <a:pt x="136" y="508"/>
                    </a:lnTo>
                    <a:lnTo>
                      <a:pt x="138" y="508"/>
                    </a:lnTo>
                    <a:lnTo>
                      <a:pt x="140" y="508"/>
                    </a:lnTo>
                    <a:lnTo>
                      <a:pt x="144" y="508"/>
                    </a:lnTo>
                    <a:lnTo>
                      <a:pt x="146" y="508"/>
                    </a:lnTo>
                    <a:lnTo>
                      <a:pt x="150" y="508"/>
                    </a:lnTo>
                    <a:lnTo>
                      <a:pt x="152" y="508"/>
                    </a:lnTo>
                    <a:lnTo>
                      <a:pt x="156" y="508"/>
                    </a:lnTo>
                    <a:lnTo>
                      <a:pt x="160" y="508"/>
                    </a:lnTo>
                    <a:lnTo>
                      <a:pt x="162" y="508"/>
                    </a:lnTo>
                    <a:lnTo>
                      <a:pt x="166" y="508"/>
                    </a:lnTo>
                    <a:lnTo>
                      <a:pt x="168" y="508"/>
                    </a:lnTo>
                    <a:lnTo>
                      <a:pt x="172" y="508"/>
                    </a:lnTo>
                    <a:lnTo>
                      <a:pt x="176" y="508"/>
                    </a:lnTo>
                    <a:lnTo>
                      <a:pt x="180" y="508"/>
                    </a:lnTo>
                    <a:lnTo>
                      <a:pt x="182" y="506"/>
                    </a:lnTo>
                    <a:lnTo>
                      <a:pt x="186" y="506"/>
                    </a:lnTo>
                    <a:lnTo>
                      <a:pt x="190" y="506"/>
                    </a:lnTo>
                    <a:lnTo>
                      <a:pt x="194" y="506"/>
                    </a:lnTo>
                    <a:lnTo>
                      <a:pt x="198" y="506"/>
                    </a:lnTo>
                    <a:lnTo>
                      <a:pt x="202" y="506"/>
                    </a:lnTo>
                    <a:lnTo>
                      <a:pt x="204" y="506"/>
                    </a:lnTo>
                    <a:lnTo>
                      <a:pt x="208" y="506"/>
                    </a:lnTo>
                    <a:lnTo>
                      <a:pt x="212" y="506"/>
                    </a:lnTo>
                    <a:lnTo>
                      <a:pt x="216" y="506"/>
                    </a:lnTo>
                    <a:lnTo>
                      <a:pt x="220" y="506"/>
                    </a:lnTo>
                    <a:lnTo>
                      <a:pt x="224" y="506"/>
                    </a:lnTo>
                    <a:lnTo>
                      <a:pt x="228" y="506"/>
                    </a:lnTo>
                    <a:lnTo>
                      <a:pt x="232" y="506"/>
                    </a:lnTo>
                    <a:lnTo>
                      <a:pt x="236" y="506"/>
                    </a:lnTo>
                    <a:lnTo>
                      <a:pt x="242" y="506"/>
                    </a:lnTo>
                    <a:lnTo>
                      <a:pt x="246" y="506"/>
                    </a:lnTo>
                    <a:lnTo>
                      <a:pt x="250" y="506"/>
                    </a:lnTo>
                    <a:lnTo>
                      <a:pt x="254" y="506"/>
                    </a:lnTo>
                    <a:lnTo>
                      <a:pt x="258" y="508"/>
                    </a:lnTo>
                    <a:lnTo>
                      <a:pt x="262" y="508"/>
                    </a:lnTo>
                    <a:lnTo>
                      <a:pt x="266" y="508"/>
                    </a:lnTo>
                    <a:lnTo>
                      <a:pt x="272" y="508"/>
                    </a:lnTo>
                    <a:lnTo>
                      <a:pt x="276" y="508"/>
                    </a:lnTo>
                    <a:lnTo>
                      <a:pt x="280" y="508"/>
                    </a:lnTo>
                    <a:lnTo>
                      <a:pt x="284" y="508"/>
                    </a:lnTo>
                    <a:lnTo>
                      <a:pt x="288" y="508"/>
                    </a:lnTo>
                    <a:lnTo>
                      <a:pt x="294" y="508"/>
                    </a:lnTo>
                    <a:lnTo>
                      <a:pt x="298" y="508"/>
                    </a:lnTo>
                    <a:lnTo>
                      <a:pt x="302" y="508"/>
                    </a:lnTo>
                    <a:lnTo>
                      <a:pt x="306" y="508"/>
                    </a:lnTo>
                    <a:lnTo>
                      <a:pt x="312" y="508"/>
                    </a:lnTo>
                    <a:lnTo>
                      <a:pt x="316" y="508"/>
                    </a:lnTo>
                    <a:lnTo>
                      <a:pt x="320" y="508"/>
                    </a:lnTo>
                    <a:lnTo>
                      <a:pt x="324" y="508"/>
                    </a:lnTo>
                    <a:lnTo>
                      <a:pt x="330" y="508"/>
                    </a:lnTo>
                    <a:lnTo>
                      <a:pt x="334" y="508"/>
                    </a:lnTo>
                    <a:lnTo>
                      <a:pt x="338" y="508"/>
                    </a:lnTo>
                    <a:lnTo>
                      <a:pt x="342" y="508"/>
                    </a:lnTo>
                    <a:lnTo>
                      <a:pt x="348" y="508"/>
                    </a:lnTo>
                    <a:lnTo>
                      <a:pt x="352" y="508"/>
                    </a:lnTo>
                    <a:lnTo>
                      <a:pt x="356" y="508"/>
                    </a:lnTo>
                    <a:lnTo>
                      <a:pt x="362" y="510"/>
                    </a:lnTo>
                    <a:lnTo>
                      <a:pt x="366" y="510"/>
                    </a:lnTo>
                    <a:lnTo>
                      <a:pt x="370" y="510"/>
                    </a:lnTo>
                    <a:lnTo>
                      <a:pt x="374" y="510"/>
                    </a:lnTo>
                    <a:lnTo>
                      <a:pt x="380" y="510"/>
                    </a:lnTo>
                    <a:lnTo>
                      <a:pt x="384" y="510"/>
                    </a:lnTo>
                    <a:lnTo>
                      <a:pt x="388" y="510"/>
                    </a:lnTo>
                    <a:lnTo>
                      <a:pt x="394" y="510"/>
                    </a:lnTo>
                    <a:lnTo>
                      <a:pt x="398" y="510"/>
                    </a:lnTo>
                    <a:lnTo>
                      <a:pt x="402" y="510"/>
                    </a:lnTo>
                    <a:lnTo>
                      <a:pt x="406" y="510"/>
                    </a:lnTo>
                    <a:lnTo>
                      <a:pt x="410" y="510"/>
                    </a:lnTo>
                    <a:lnTo>
                      <a:pt x="416" y="510"/>
                    </a:lnTo>
                    <a:lnTo>
                      <a:pt x="420" y="510"/>
                    </a:lnTo>
                    <a:lnTo>
                      <a:pt x="424" y="510"/>
                    </a:lnTo>
                    <a:lnTo>
                      <a:pt x="428" y="510"/>
                    </a:lnTo>
                    <a:lnTo>
                      <a:pt x="434" y="510"/>
                    </a:lnTo>
                    <a:lnTo>
                      <a:pt x="438" y="510"/>
                    </a:lnTo>
                    <a:lnTo>
                      <a:pt x="442" y="510"/>
                    </a:lnTo>
                    <a:lnTo>
                      <a:pt x="446" y="512"/>
                    </a:lnTo>
                    <a:lnTo>
                      <a:pt x="450" y="512"/>
                    </a:lnTo>
                    <a:lnTo>
                      <a:pt x="456" y="512"/>
                    </a:lnTo>
                    <a:lnTo>
                      <a:pt x="460" y="512"/>
                    </a:lnTo>
                    <a:lnTo>
                      <a:pt x="464" y="512"/>
                    </a:lnTo>
                    <a:lnTo>
                      <a:pt x="468" y="512"/>
                    </a:lnTo>
                    <a:lnTo>
                      <a:pt x="472" y="512"/>
                    </a:lnTo>
                    <a:lnTo>
                      <a:pt x="478" y="512"/>
                    </a:lnTo>
                    <a:lnTo>
                      <a:pt x="482" y="512"/>
                    </a:lnTo>
                    <a:lnTo>
                      <a:pt x="486" y="512"/>
                    </a:lnTo>
                    <a:lnTo>
                      <a:pt x="490" y="512"/>
                    </a:lnTo>
                    <a:lnTo>
                      <a:pt x="494" y="512"/>
                    </a:lnTo>
                    <a:lnTo>
                      <a:pt x="498" y="512"/>
                    </a:lnTo>
                    <a:lnTo>
                      <a:pt x="504" y="512"/>
                    </a:lnTo>
                    <a:lnTo>
                      <a:pt x="508" y="512"/>
                    </a:lnTo>
                    <a:lnTo>
                      <a:pt x="512" y="512"/>
                    </a:lnTo>
                    <a:lnTo>
                      <a:pt x="516" y="512"/>
                    </a:lnTo>
                    <a:lnTo>
                      <a:pt x="520" y="512"/>
                    </a:lnTo>
                    <a:lnTo>
                      <a:pt x="524" y="512"/>
                    </a:lnTo>
                    <a:lnTo>
                      <a:pt x="528" y="512"/>
                    </a:lnTo>
                    <a:lnTo>
                      <a:pt x="532" y="512"/>
                    </a:lnTo>
                    <a:lnTo>
                      <a:pt x="536" y="512"/>
                    </a:lnTo>
                    <a:lnTo>
                      <a:pt x="542" y="512"/>
                    </a:lnTo>
                    <a:lnTo>
                      <a:pt x="546" y="512"/>
                    </a:lnTo>
                    <a:lnTo>
                      <a:pt x="550" y="512"/>
                    </a:lnTo>
                    <a:lnTo>
                      <a:pt x="554" y="512"/>
                    </a:lnTo>
                    <a:lnTo>
                      <a:pt x="558" y="512"/>
                    </a:lnTo>
                    <a:lnTo>
                      <a:pt x="562" y="512"/>
                    </a:lnTo>
                    <a:lnTo>
                      <a:pt x="566" y="512"/>
                    </a:lnTo>
                    <a:lnTo>
                      <a:pt x="570" y="512"/>
                    </a:lnTo>
                    <a:lnTo>
                      <a:pt x="574" y="512"/>
                    </a:lnTo>
                    <a:lnTo>
                      <a:pt x="578" y="512"/>
                    </a:lnTo>
                    <a:lnTo>
                      <a:pt x="582" y="512"/>
                    </a:lnTo>
                    <a:lnTo>
                      <a:pt x="586" y="512"/>
                    </a:lnTo>
                    <a:lnTo>
                      <a:pt x="590" y="512"/>
                    </a:lnTo>
                    <a:lnTo>
                      <a:pt x="594" y="512"/>
                    </a:lnTo>
                    <a:lnTo>
                      <a:pt x="598" y="512"/>
                    </a:lnTo>
                    <a:lnTo>
                      <a:pt x="602" y="512"/>
                    </a:lnTo>
                    <a:lnTo>
                      <a:pt x="606" y="510"/>
                    </a:lnTo>
                    <a:lnTo>
                      <a:pt x="610" y="510"/>
                    </a:lnTo>
                    <a:lnTo>
                      <a:pt x="614" y="510"/>
                    </a:lnTo>
                    <a:lnTo>
                      <a:pt x="618" y="510"/>
                    </a:lnTo>
                    <a:lnTo>
                      <a:pt x="622" y="510"/>
                    </a:lnTo>
                    <a:lnTo>
                      <a:pt x="626" y="510"/>
                    </a:lnTo>
                    <a:lnTo>
                      <a:pt x="630" y="508"/>
                    </a:lnTo>
                    <a:lnTo>
                      <a:pt x="634" y="508"/>
                    </a:lnTo>
                    <a:lnTo>
                      <a:pt x="638" y="508"/>
                    </a:lnTo>
                    <a:lnTo>
                      <a:pt x="642" y="508"/>
                    </a:lnTo>
                    <a:lnTo>
                      <a:pt x="646" y="506"/>
                    </a:lnTo>
                    <a:lnTo>
                      <a:pt x="650" y="506"/>
                    </a:lnTo>
                    <a:lnTo>
                      <a:pt x="654" y="506"/>
                    </a:lnTo>
                    <a:lnTo>
                      <a:pt x="658" y="504"/>
                    </a:lnTo>
                    <a:lnTo>
                      <a:pt x="662" y="504"/>
                    </a:lnTo>
                    <a:lnTo>
                      <a:pt x="666" y="504"/>
                    </a:lnTo>
                    <a:lnTo>
                      <a:pt x="670" y="502"/>
                    </a:lnTo>
                    <a:lnTo>
                      <a:pt x="674" y="500"/>
                    </a:lnTo>
                    <a:lnTo>
                      <a:pt x="676" y="500"/>
                    </a:lnTo>
                    <a:lnTo>
                      <a:pt x="680" y="498"/>
                    </a:lnTo>
                    <a:lnTo>
                      <a:pt x="684" y="498"/>
                    </a:lnTo>
                    <a:lnTo>
                      <a:pt x="688" y="496"/>
                    </a:lnTo>
                    <a:lnTo>
                      <a:pt x="692" y="496"/>
                    </a:lnTo>
                    <a:lnTo>
                      <a:pt x="696" y="494"/>
                    </a:lnTo>
                    <a:lnTo>
                      <a:pt x="700" y="492"/>
                    </a:lnTo>
                    <a:lnTo>
                      <a:pt x="704" y="490"/>
                    </a:lnTo>
                    <a:lnTo>
                      <a:pt x="708" y="490"/>
                    </a:lnTo>
                    <a:lnTo>
                      <a:pt x="712" y="488"/>
                    </a:lnTo>
                    <a:lnTo>
                      <a:pt x="714" y="486"/>
                    </a:lnTo>
                    <a:lnTo>
                      <a:pt x="718" y="484"/>
                    </a:lnTo>
                    <a:lnTo>
                      <a:pt x="722" y="482"/>
                    </a:lnTo>
                    <a:lnTo>
                      <a:pt x="726" y="480"/>
                    </a:lnTo>
                    <a:lnTo>
                      <a:pt x="730" y="478"/>
                    </a:lnTo>
                    <a:lnTo>
                      <a:pt x="734" y="476"/>
                    </a:lnTo>
                    <a:lnTo>
                      <a:pt x="738" y="474"/>
                    </a:lnTo>
                    <a:lnTo>
                      <a:pt x="740" y="472"/>
                    </a:lnTo>
                    <a:lnTo>
                      <a:pt x="744" y="470"/>
                    </a:lnTo>
                    <a:lnTo>
                      <a:pt x="748" y="468"/>
                    </a:lnTo>
                    <a:lnTo>
                      <a:pt x="752" y="466"/>
                    </a:lnTo>
                    <a:lnTo>
                      <a:pt x="756" y="464"/>
                    </a:lnTo>
                    <a:lnTo>
                      <a:pt x="760" y="462"/>
                    </a:lnTo>
                    <a:lnTo>
                      <a:pt x="762" y="458"/>
                    </a:lnTo>
                    <a:lnTo>
                      <a:pt x="766" y="456"/>
                    </a:lnTo>
                    <a:lnTo>
                      <a:pt x="770" y="454"/>
                    </a:lnTo>
                    <a:lnTo>
                      <a:pt x="774" y="452"/>
                    </a:lnTo>
                    <a:lnTo>
                      <a:pt x="778" y="448"/>
                    </a:lnTo>
                    <a:lnTo>
                      <a:pt x="780" y="446"/>
                    </a:lnTo>
                    <a:lnTo>
                      <a:pt x="784" y="444"/>
                    </a:lnTo>
                    <a:lnTo>
                      <a:pt x="788" y="442"/>
                    </a:lnTo>
                    <a:lnTo>
                      <a:pt x="792" y="438"/>
                    </a:lnTo>
                    <a:lnTo>
                      <a:pt x="796" y="436"/>
                    </a:lnTo>
                    <a:lnTo>
                      <a:pt x="798" y="434"/>
                    </a:lnTo>
                    <a:lnTo>
                      <a:pt x="802" y="432"/>
                    </a:lnTo>
                    <a:lnTo>
                      <a:pt x="806" y="430"/>
                    </a:lnTo>
                    <a:lnTo>
                      <a:pt x="810" y="428"/>
                    </a:lnTo>
                    <a:lnTo>
                      <a:pt x="812" y="424"/>
                    </a:lnTo>
                    <a:lnTo>
                      <a:pt x="816" y="422"/>
                    </a:lnTo>
                    <a:lnTo>
                      <a:pt x="820" y="420"/>
                    </a:lnTo>
                    <a:lnTo>
                      <a:pt x="824" y="418"/>
                    </a:lnTo>
                    <a:lnTo>
                      <a:pt x="826" y="418"/>
                    </a:lnTo>
                    <a:lnTo>
                      <a:pt x="830" y="416"/>
                    </a:lnTo>
                    <a:lnTo>
                      <a:pt x="834" y="414"/>
                    </a:lnTo>
                    <a:lnTo>
                      <a:pt x="838" y="412"/>
                    </a:lnTo>
                    <a:lnTo>
                      <a:pt x="840" y="410"/>
                    </a:lnTo>
                    <a:lnTo>
                      <a:pt x="844" y="410"/>
                    </a:lnTo>
                    <a:lnTo>
                      <a:pt x="848" y="408"/>
                    </a:lnTo>
                    <a:lnTo>
                      <a:pt x="850" y="408"/>
                    </a:lnTo>
                    <a:lnTo>
                      <a:pt x="854" y="406"/>
                    </a:lnTo>
                    <a:lnTo>
                      <a:pt x="858" y="406"/>
                    </a:lnTo>
                    <a:lnTo>
                      <a:pt x="862" y="404"/>
                    </a:lnTo>
                    <a:lnTo>
                      <a:pt x="864" y="404"/>
                    </a:lnTo>
                    <a:lnTo>
                      <a:pt x="868" y="404"/>
                    </a:lnTo>
                    <a:lnTo>
                      <a:pt x="872" y="404"/>
                    </a:lnTo>
                    <a:lnTo>
                      <a:pt x="874" y="404"/>
                    </a:lnTo>
                    <a:lnTo>
                      <a:pt x="878" y="404"/>
                    </a:lnTo>
                    <a:lnTo>
                      <a:pt x="882" y="404"/>
                    </a:lnTo>
                    <a:lnTo>
                      <a:pt x="884" y="404"/>
                    </a:lnTo>
                    <a:lnTo>
                      <a:pt x="888" y="406"/>
                    </a:lnTo>
                    <a:lnTo>
                      <a:pt x="892" y="406"/>
                    </a:lnTo>
                    <a:lnTo>
                      <a:pt x="894" y="406"/>
                    </a:lnTo>
                    <a:lnTo>
                      <a:pt x="898" y="408"/>
                    </a:lnTo>
                    <a:lnTo>
                      <a:pt x="902" y="408"/>
                    </a:lnTo>
                    <a:lnTo>
                      <a:pt x="904" y="410"/>
                    </a:lnTo>
                    <a:lnTo>
                      <a:pt x="908" y="412"/>
                    </a:lnTo>
                    <a:lnTo>
                      <a:pt x="910" y="412"/>
                    </a:lnTo>
                    <a:lnTo>
                      <a:pt x="914" y="414"/>
                    </a:lnTo>
                    <a:lnTo>
                      <a:pt x="918" y="416"/>
                    </a:lnTo>
                    <a:lnTo>
                      <a:pt x="920" y="418"/>
                    </a:lnTo>
                    <a:lnTo>
                      <a:pt x="924" y="420"/>
                    </a:lnTo>
                    <a:lnTo>
                      <a:pt x="928" y="420"/>
                    </a:lnTo>
                    <a:lnTo>
                      <a:pt x="930" y="422"/>
                    </a:lnTo>
                    <a:lnTo>
                      <a:pt x="934" y="424"/>
                    </a:lnTo>
                    <a:lnTo>
                      <a:pt x="936" y="426"/>
                    </a:lnTo>
                    <a:lnTo>
                      <a:pt x="940" y="428"/>
                    </a:lnTo>
                    <a:lnTo>
                      <a:pt x="944" y="430"/>
                    </a:lnTo>
                    <a:lnTo>
                      <a:pt x="946" y="432"/>
                    </a:lnTo>
                    <a:lnTo>
                      <a:pt x="950" y="432"/>
                    </a:lnTo>
                    <a:lnTo>
                      <a:pt x="952" y="434"/>
                    </a:lnTo>
                    <a:lnTo>
                      <a:pt x="956" y="436"/>
                    </a:lnTo>
                    <a:lnTo>
                      <a:pt x="960" y="438"/>
                    </a:lnTo>
                    <a:lnTo>
                      <a:pt x="962" y="440"/>
                    </a:lnTo>
                    <a:lnTo>
                      <a:pt x="966" y="440"/>
                    </a:lnTo>
                    <a:lnTo>
                      <a:pt x="968" y="442"/>
                    </a:lnTo>
                    <a:lnTo>
                      <a:pt x="972" y="442"/>
                    </a:lnTo>
                    <a:lnTo>
                      <a:pt x="974" y="444"/>
                    </a:lnTo>
                    <a:lnTo>
                      <a:pt x="978" y="444"/>
                    </a:lnTo>
                    <a:lnTo>
                      <a:pt x="982" y="444"/>
                    </a:lnTo>
                    <a:lnTo>
                      <a:pt x="984" y="446"/>
                    </a:lnTo>
                    <a:lnTo>
                      <a:pt x="988" y="446"/>
                    </a:lnTo>
                    <a:lnTo>
                      <a:pt x="990" y="446"/>
                    </a:lnTo>
                    <a:lnTo>
                      <a:pt x="994" y="446"/>
                    </a:lnTo>
                    <a:lnTo>
                      <a:pt x="996" y="446"/>
                    </a:lnTo>
                    <a:lnTo>
                      <a:pt x="1000" y="446"/>
                    </a:lnTo>
                    <a:lnTo>
                      <a:pt x="1002" y="444"/>
                    </a:lnTo>
                    <a:lnTo>
                      <a:pt x="1006" y="444"/>
                    </a:lnTo>
                    <a:lnTo>
                      <a:pt x="1008" y="444"/>
                    </a:lnTo>
                    <a:lnTo>
                      <a:pt x="1012" y="442"/>
                    </a:lnTo>
                    <a:lnTo>
                      <a:pt x="1014" y="442"/>
                    </a:lnTo>
                    <a:lnTo>
                      <a:pt x="1018" y="440"/>
                    </a:lnTo>
                    <a:lnTo>
                      <a:pt x="1020" y="440"/>
                    </a:lnTo>
                    <a:lnTo>
                      <a:pt x="1024" y="438"/>
                    </a:lnTo>
                    <a:lnTo>
                      <a:pt x="1026" y="436"/>
                    </a:lnTo>
                    <a:lnTo>
                      <a:pt x="1030" y="434"/>
                    </a:lnTo>
                    <a:lnTo>
                      <a:pt x="1032" y="432"/>
                    </a:lnTo>
                    <a:lnTo>
                      <a:pt x="1036" y="432"/>
                    </a:lnTo>
                    <a:lnTo>
                      <a:pt x="1038" y="430"/>
                    </a:lnTo>
                    <a:lnTo>
                      <a:pt x="1042" y="428"/>
                    </a:lnTo>
                    <a:lnTo>
                      <a:pt x="1044" y="426"/>
                    </a:lnTo>
                    <a:lnTo>
                      <a:pt x="1048" y="424"/>
                    </a:lnTo>
                    <a:lnTo>
                      <a:pt x="1050" y="422"/>
                    </a:lnTo>
                    <a:lnTo>
                      <a:pt x="1054" y="420"/>
                    </a:lnTo>
                    <a:lnTo>
                      <a:pt x="1056" y="418"/>
                    </a:lnTo>
                    <a:lnTo>
                      <a:pt x="1060" y="418"/>
                    </a:lnTo>
                    <a:lnTo>
                      <a:pt x="1062" y="416"/>
                    </a:lnTo>
                    <a:lnTo>
                      <a:pt x="1066" y="414"/>
                    </a:lnTo>
                    <a:lnTo>
                      <a:pt x="1068" y="414"/>
                    </a:lnTo>
                    <a:lnTo>
                      <a:pt x="1072" y="412"/>
                    </a:lnTo>
                    <a:lnTo>
                      <a:pt x="1074" y="410"/>
                    </a:lnTo>
                    <a:lnTo>
                      <a:pt x="1076" y="410"/>
                    </a:lnTo>
                    <a:lnTo>
                      <a:pt x="1080" y="410"/>
                    </a:lnTo>
                    <a:lnTo>
                      <a:pt x="1082" y="410"/>
                    </a:lnTo>
                    <a:lnTo>
                      <a:pt x="1086" y="408"/>
                    </a:lnTo>
                    <a:lnTo>
                      <a:pt x="1088" y="408"/>
                    </a:lnTo>
                    <a:lnTo>
                      <a:pt x="1092" y="410"/>
                    </a:lnTo>
                    <a:lnTo>
                      <a:pt x="1094" y="410"/>
                    </a:lnTo>
                    <a:lnTo>
                      <a:pt x="1096" y="410"/>
                    </a:lnTo>
                    <a:lnTo>
                      <a:pt x="1100" y="410"/>
                    </a:lnTo>
                    <a:lnTo>
                      <a:pt x="1102" y="412"/>
                    </a:lnTo>
                    <a:lnTo>
                      <a:pt x="1106" y="414"/>
                    </a:lnTo>
                    <a:lnTo>
                      <a:pt x="1108" y="416"/>
                    </a:lnTo>
                    <a:lnTo>
                      <a:pt x="1110" y="416"/>
                    </a:lnTo>
                    <a:lnTo>
                      <a:pt x="1114" y="418"/>
                    </a:lnTo>
                    <a:lnTo>
                      <a:pt x="1116" y="420"/>
                    </a:lnTo>
                    <a:lnTo>
                      <a:pt x="1118" y="424"/>
                    </a:lnTo>
                    <a:lnTo>
                      <a:pt x="1122" y="426"/>
                    </a:lnTo>
                    <a:lnTo>
                      <a:pt x="1124" y="428"/>
                    </a:lnTo>
                    <a:lnTo>
                      <a:pt x="1128" y="432"/>
                    </a:lnTo>
                    <a:lnTo>
                      <a:pt x="1130" y="434"/>
                    </a:lnTo>
                    <a:lnTo>
                      <a:pt x="1132" y="438"/>
                    </a:lnTo>
                    <a:lnTo>
                      <a:pt x="1134" y="440"/>
                    </a:lnTo>
                    <a:lnTo>
                      <a:pt x="1138" y="444"/>
                    </a:lnTo>
                    <a:lnTo>
                      <a:pt x="1140" y="446"/>
                    </a:lnTo>
                    <a:lnTo>
                      <a:pt x="1142" y="450"/>
                    </a:lnTo>
                    <a:lnTo>
                      <a:pt x="1144" y="452"/>
                    </a:lnTo>
                    <a:lnTo>
                      <a:pt x="1148" y="456"/>
                    </a:lnTo>
                    <a:lnTo>
                      <a:pt x="1150" y="460"/>
                    </a:lnTo>
                    <a:lnTo>
                      <a:pt x="1152" y="462"/>
                    </a:lnTo>
                    <a:lnTo>
                      <a:pt x="1154" y="466"/>
                    </a:lnTo>
                    <a:lnTo>
                      <a:pt x="1158" y="468"/>
                    </a:lnTo>
                    <a:lnTo>
                      <a:pt x="1160" y="472"/>
                    </a:lnTo>
                    <a:lnTo>
                      <a:pt x="1162" y="474"/>
                    </a:lnTo>
                    <a:lnTo>
                      <a:pt x="1166" y="476"/>
                    </a:lnTo>
                    <a:lnTo>
                      <a:pt x="1168" y="478"/>
                    </a:lnTo>
                    <a:lnTo>
                      <a:pt x="1170" y="480"/>
                    </a:lnTo>
                    <a:lnTo>
                      <a:pt x="1172" y="482"/>
                    </a:lnTo>
                    <a:lnTo>
                      <a:pt x="1176" y="484"/>
                    </a:lnTo>
                    <a:lnTo>
                      <a:pt x="1178" y="484"/>
                    </a:lnTo>
                    <a:lnTo>
                      <a:pt x="1180" y="486"/>
                    </a:lnTo>
                    <a:lnTo>
                      <a:pt x="1182" y="486"/>
                    </a:lnTo>
                    <a:lnTo>
                      <a:pt x="1186" y="486"/>
                    </a:lnTo>
                    <a:lnTo>
                      <a:pt x="1188" y="484"/>
                    </a:lnTo>
                    <a:lnTo>
                      <a:pt x="1190" y="484"/>
                    </a:lnTo>
                    <a:lnTo>
                      <a:pt x="1192" y="482"/>
                    </a:lnTo>
                    <a:lnTo>
                      <a:pt x="1196" y="480"/>
                    </a:lnTo>
                    <a:lnTo>
                      <a:pt x="1198" y="478"/>
                    </a:lnTo>
                    <a:lnTo>
                      <a:pt x="1200" y="476"/>
                    </a:lnTo>
                    <a:lnTo>
                      <a:pt x="1202" y="472"/>
                    </a:lnTo>
                    <a:lnTo>
                      <a:pt x="1204" y="470"/>
                    </a:lnTo>
                    <a:lnTo>
                      <a:pt x="1208" y="466"/>
                    </a:lnTo>
                    <a:lnTo>
                      <a:pt x="1210" y="462"/>
                    </a:lnTo>
                    <a:lnTo>
                      <a:pt x="1212" y="458"/>
                    </a:lnTo>
                    <a:lnTo>
                      <a:pt x="1214" y="452"/>
                    </a:lnTo>
                    <a:lnTo>
                      <a:pt x="1216" y="448"/>
                    </a:lnTo>
                    <a:lnTo>
                      <a:pt x="1218" y="442"/>
                    </a:lnTo>
                    <a:lnTo>
                      <a:pt x="1222" y="438"/>
                    </a:lnTo>
                    <a:lnTo>
                      <a:pt x="1224" y="432"/>
                    </a:lnTo>
                    <a:lnTo>
                      <a:pt x="1226" y="428"/>
                    </a:lnTo>
                    <a:lnTo>
                      <a:pt x="1228" y="422"/>
                    </a:lnTo>
                    <a:lnTo>
                      <a:pt x="1230" y="416"/>
                    </a:lnTo>
                    <a:lnTo>
                      <a:pt x="1232" y="410"/>
                    </a:lnTo>
                    <a:lnTo>
                      <a:pt x="1236" y="406"/>
                    </a:lnTo>
                    <a:lnTo>
                      <a:pt x="1238" y="400"/>
                    </a:lnTo>
                    <a:lnTo>
                      <a:pt x="1240" y="394"/>
                    </a:lnTo>
                    <a:lnTo>
                      <a:pt x="1242" y="390"/>
                    </a:lnTo>
                    <a:lnTo>
                      <a:pt x="1244" y="384"/>
                    </a:lnTo>
                    <a:lnTo>
                      <a:pt x="1246" y="380"/>
                    </a:lnTo>
                    <a:lnTo>
                      <a:pt x="1248" y="376"/>
                    </a:lnTo>
                    <a:lnTo>
                      <a:pt x="1250" y="372"/>
                    </a:lnTo>
                    <a:lnTo>
                      <a:pt x="1252" y="370"/>
                    </a:lnTo>
                    <a:lnTo>
                      <a:pt x="1254" y="366"/>
                    </a:lnTo>
                    <a:lnTo>
                      <a:pt x="1258" y="364"/>
                    </a:lnTo>
                    <a:lnTo>
                      <a:pt x="1260" y="362"/>
                    </a:lnTo>
                    <a:lnTo>
                      <a:pt x="1262" y="360"/>
                    </a:lnTo>
                    <a:lnTo>
                      <a:pt x="1264" y="360"/>
                    </a:lnTo>
                    <a:lnTo>
                      <a:pt x="1266" y="358"/>
                    </a:lnTo>
                    <a:lnTo>
                      <a:pt x="1268" y="358"/>
                    </a:lnTo>
                    <a:lnTo>
                      <a:pt x="1270" y="360"/>
                    </a:lnTo>
                    <a:lnTo>
                      <a:pt x="1272" y="360"/>
                    </a:lnTo>
                    <a:lnTo>
                      <a:pt x="1274" y="362"/>
                    </a:lnTo>
                    <a:lnTo>
                      <a:pt x="1276" y="364"/>
                    </a:lnTo>
                    <a:lnTo>
                      <a:pt x="1278" y="368"/>
                    </a:lnTo>
                    <a:lnTo>
                      <a:pt x="1280" y="370"/>
                    </a:lnTo>
                    <a:lnTo>
                      <a:pt x="1282" y="374"/>
                    </a:lnTo>
                    <a:lnTo>
                      <a:pt x="1284" y="378"/>
                    </a:lnTo>
                    <a:lnTo>
                      <a:pt x="1286" y="384"/>
                    </a:lnTo>
                    <a:lnTo>
                      <a:pt x="1288" y="388"/>
                    </a:lnTo>
                    <a:lnTo>
                      <a:pt x="1290" y="394"/>
                    </a:lnTo>
                    <a:lnTo>
                      <a:pt x="1292" y="400"/>
                    </a:lnTo>
                    <a:lnTo>
                      <a:pt x="1294" y="406"/>
                    </a:lnTo>
                    <a:lnTo>
                      <a:pt x="1296" y="412"/>
                    </a:lnTo>
                    <a:lnTo>
                      <a:pt x="1298" y="418"/>
                    </a:lnTo>
                    <a:lnTo>
                      <a:pt x="1300" y="424"/>
                    </a:lnTo>
                    <a:lnTo>
                      <a:pt x="1302" y="432"/>
                    </a:lnTo>
                    <a:lnTo>
                      <a:pt x="1304" y="438"/>
                    </a:lnTo>
                    <a:lnTo>
                      <a:pt x="1306" y="446"/>
                    </a:lnTo>
                    <a:lnTo>
                      <a:pt x="1308" y="452"/>
                    </a:lnTo>
                    <a:lnTo>
                      <a:pt x="1310" y="458"/>
                    </a:lnTo>
                    <a:lnTo>
                      <a:pt x="1312" y="464"/>
                    </a:lnTo>
                    <a:lnTo>
                      <a:pt x="1314" y="470"/>
                    </a:lnTo>
                    <a:lnTo>
                      <a:pt x="1316" y="476"/>
                    </a:lnTo>
                    <a:lnTo>
                      <a:pt x="1318" y="482"/>
                    </a:lnTo>
                    <a:lnTo>
                      <a:pt x="1320" y="486"/>
                    </a:lnTo>
                    <a:lnTo>
                      <a:pt x="1322" y="490"/>
                    </a:lnTo>
                    <a:lnTo>
                      <a:pt x="1324" y="494"/>
                    </a:lnTo>
                    <a:lnTo>
                      <a:pt x="1326" y="498"/>
                    </a:lnTo>
                    <a:lnTo>
                      <a:pt x="1326" y="500"/>
                    </a:lnTo>
                    <a:lnTo>
                      <a:pt x="1328" y="504"/>
                    </a:lnTo>
                    <a:lnTo>
                      <a:pt x="1330" y="504"/>
                    </a:lnTo>
                    <a:lnTo>
                      <a:pt x="1332" y="506"/>
                    </a:lnTo>
                    <a:lnTo>
                      <a:pt x="1334" y="506"/>
                    </a:lnTo>
                    <a:lnTo>
                      <a:pt x="1336" y="504"/>
                    </a:lnTo>
                    <a:lnTo>
                      <a:pt x="1338" y="504"/>
                    </a:lnTo>
                    <a:lnTo>
                      <a:pt x="1340" y="502"/>
                    </a:lnTo>
                    <a:lnTo>
                      <a:pt x="1342" y="498"/>
                    </a:lnTo>
                    <a:lnTo>
                      <a:pt x="1344" y="494"/>
                    </a:lnTo>
                    <a:lnTo>
                      <a:pt x="1346" y="490"/>
                    </a:lnTo>
                    <a:lnTo>
                      <a:pt x="1346" y="486"/>
                    </a:lnTo>
                    <a:lnTo>
                      <a:pt x="1348" y="480"/>
                    </a:lnTo>
                    <a:lnTo>
                      <a:pt x="1350" y="474"/>
                    </a:lnTo>
                    <a:lnTo>
                      <a:pt x="1352" y="468"/>
                    </a:lnTo>
                    <a:lnTo>
                      <a:pt x="1354" y="460"/>
                    </a:lnTo>
                    <a:lnTo>
                      <a:pt x="1356" y="454"/>
                    </a:lnTo>
                    <a:lnTo>
                      <a:pt x="1358" y="446"/>
                    </a:lnTo>
                    <a:lnTo>
                      <a:pt x="1358" y="438"/>
                    </a:lnTo>
                    <a:lnTo>
                      <a:pt x="1360" y="428"/>
                    </a:lnTo>
                    <a:lnTo>
                      <a:pt x="1362" y="420"/>
                    </a:lnTo>
                    <a:lnTo>
                      <a:pt x="1364" y="410"/>
                    </a:lnTo>
                    <a:lnTo>
                      <a:pt x="1366" y="402"/>
                    </a:lnTo>
                    <a:lnTo>
                      <a:pt x="1368" y="392"/>
                    </a:lnTo>
                    <a:lnTo>
                      <a:pt x="1368" y="384"/>
                    </a:lnTo>
                    <a:lnTo>
                      <a:pt x="1370" y="374"/>
                    </a:lnTo>
                    <a:lnTo>
                      <a:pt x="1372" y="366"/>
                    </a:lnTo>
                    <a:lnTo>
                      <a:pt x="1374" y="356"/>
                    </a:lnTo>
                    <a:lnTo>
                      <a:pt x="1376" y="348"/>
                    </a:lnTo>
                    <a:lnTo>
                      <a:pt x="1378" y="342"/>
                    </a:lnTo>
                    <a:lnTo>
                      <a:pt x="1378" y="334"/>
                    </a:lnTo>
                    <a:lnTo>
                      <a:pt x="1380" y="326"/>
                    </a:lnTo>
                    <a:lnTo>
                      <a:pt x="1382" y="320"/>
                    </a:lnTo>
                    <a:lnTo>
                      <a:pt x="1384" y="314"/>
                    </a:lnTo>
                    <a:lnTo>
                      <a:pt x="1384" y="310"/>
                    </a:lnTo>
                    <a:lnTo>
                      <a:pt x="1386" y="306"/>
                    </a:lnTo>
                    <a:lnTo>
                      <a:pt x="1388" y="302"/>
                    </a:lnTo>
                    <a:lnTo>
                      <a:pt x="1390" y="300"/>
                    </a:lnTo>
                    <a:lnTo>
                      <a:pt x="1392" y="298"/>
                    </a:lnTo>
                    <a:lnTo>
                      <a:pt x="1392" y="296"/>
                    </a:lnTo>
                    <a:lnTo>
                      <a:pt x="1394" y="296"/>
                    </a:lnTo>
                    <a:lnTo>
                      <a:pt x="1396" y="296"/>
                    </a:lnTo>
                    <a:lnTo>
                      <a:pt x="1398" y="298"/>
                    </a:lnTo>
                    <a:lnTo>
                      <a:pt x="1398" y="300"/>
                    </a:lnTo>
                    <a:lnTo>
                      <a:pt x="1400" y="304"/>
                    </a:lnTo>
                    <a:lnTo>
                      <a:pt x="1402" y="308"/>
                    </a:lnTo>
                    <a:lnTo>
                      <a:pt x="1404" y="312"/>
                    </a:lnTo>
                    <a:lnTo>
                      <a:pt x="1404" y="318"/>
                    </a:lnTo>
                    <a:lnTo>
                      <a:pt x="1406" y="324"/>
                    </a:lnTo>
                    <a:lnTo>
                      <a:pt x="1408" y="332"/>
                    </a:lnTo>
                    <a:lnTo>
                      <a:pt x="1408" y="340"/>
                    </a:lnTo>
                    <a:lnTo>
                      <a:pt x="1410" y="348"/>
                    </a:lnTo>
                    <a:lnTo>
                      <a:pt x="1412" y="356"/>
                    </a:lnTo>
                    <a:lnTo>
                      <a:pt x="1414" y="366"/>
                    </a:lnTo>
                    <a:lnTo>
                      <a:pt x="1414" y="374"/>
                    </a:lnTo>
                    <a:lnTo>
                      <a:pt x="1416" y="384"/>
                    </a:lnTo>
                    <a:lnTo>
                      <a:pt x="1418" y="394"/>
                    </a:lnTo>
                    <a:lnTo>
                      <a:pt x="1418" y="406"/>
                    </a:lnTo>
                    <a:lnTo>
                      <a:pt x="1420" y="416"/>
                    </a:lnTo>
                    <a:lnTo>
                      <a:pt x="1422" y="426"/>
                    </a:lnTo>
                    <a:lnTo>
                      <a:pt x="1424" y="436"/>
                    </a:lnTo>
                    <a:lnTo>
                      <a:pt x="1424" y="446"/>
                    </a:lnTo>
                    <a:lnTo>
                      <a:pt x="1426" y="456"/>
                    </a:lnTo>
                    <a:lnTo>
                      <a:pt x="1428" y="464"/>
                    </a:lnTo>
                    <a:lnTo>
                      <a:pt x="1428" y="474"/>
                    </a:lnTo>
                    <a:lnTo>
                      <a:pt x="1430" y="482"/>
                    </a:lnTo>
                    <a:lnTo>
                      <a:pt x="1432" y="490"/>
                    </a:lnTo>
                    <a:lnTo>
                      <a:pt x="1432" y="496"/>
                    </a:lnTo>
                    <a:lnTo>
                      <a:pt x="1434" y="502"/>
                    </a:lnTo>
                    <a:lnTo>
                      <a:pt x="1436" y="508"/>
                    </a:lnTo>
                    <a:lnTo>
                      <a:pt x="1436" y="512"/>
                    </a:lnTo>
                    <a:lnTo>
                      <a:pt x="1438" y="516"/>
                    </a:lnTo>
                    <a:lnTo>
                      <a:pt x="1438" y="520"/>
                    </a:lnTo>
                    <a:lnTo>
                      <a:pt x="1440" y="522"/>
                    </a:lnTo>
                    <a:lnTo>
                      <a:pt x="1442" y="522"/>
                    </a:lnTo>
                    <a:lnTo>
                      <a:pt x="1442" y="522"/>
                    </a:lnTo>
                    <a:lnTo>
                      <a:pt x="1444" y="520"/>
                    </a:lnTo>
                    <a:lnTo>
                      <a:pt x="1446" y="518"/>
                    </a:lnTo>
                    <a:lnTo>
                      <a:pt x="1446" y="516"/>
                    </a:lnTo>
                    <a:lnTo>
                      <a:pt x="1448" y="512"/>
                    </a:lnTo>
                    <a:lnTo>
                      <a:pt x="1448" y="506"/>
                    </a:lnTo>
                    <a:lnTo>
                      <a:pt x="1450" y="500"/>
                    </a:lnTo>
                    <a:lnTo>
                      <a:pt x="1452" y="494"/>
                    </a:lnTo>
                    <a:lnTo>
                      <a:pt x="1452" y="484"/>
                    </a:lnTo>
                    <a:lnTo>
                      <a:pt x="1454" y="476"/>
                    </a:lnTo>
                    <a:lnTo>
                      <a:pt x="1454" y="466"/>
                    </a:lnTo>
                    <a:lnTo>
                      <a:pt x="1456" y="456"/>
                    </a:lnTo>
                    <a:lnTo>
                      <a:pt x="1458" y="446"/>
                    </a:lnTo>
                    <a:lnTo>
                      <a:pt x="1458" y="434"/>
                    </a:lnTo>
                    <a:lnTo>
                      <a:pt x="1460" y="422"/>
                    </a:lnTo>
                    <a:lnTo>
                      <a:pt x="1460" y="410"/>
                    </a:lnTo>
                    <a:lnTo>
                      <a:pt x="1462" y="396"/>
                    </a:lnTo>
                    <a:lnTo>
                      <a:pt x="1462" y="384"/>
                    </a:lnTo>
                    <a:lnTo>
                      <a:pt x="1464" y="370"/>
                    </a:lnTo>
                    <a:lnTo>
                      <a:pt x="1466" y="356"/>
                    </a:lnTo>
                    <a:lnTo>
                      <a:pt x="1466" y="344"/>
                    </a:lnTo>
                    <a:lnTo>
                      <a:pt x="1468" y="330"/>
                    </a:lnTo>
                    <a:lnTo>
                      <a:pt x="1468" y="316"/>
                    </a:lnTo>
                    <a:lnTo>
                      <a:pt x="1470" y="304"/>
                    </a:lnTo>
                    <a:lnTo>
                      <a:pt x="1470" y="292"/>
                    </a:lnTo>
                    <a:lnTo>
                      <a:pt x="1472" y="280"/>
                    </a:lnTo>
                    <a:lnTo>
                      <a:pt x="1472" y="268"/>
                    </a:lnTo>
                    <a:lnTo>
                      <a:pt x="1474" y="258"/>
                    </a:lnTo>
                    <a:lnTo>
                      <a:pt x="1474" y="246"/>
                    </a:lnTo>
                    <a:lnTo>
                      <a:pt x="1476" y="238"/>
                    </a:lnTo>
                    <a:lnTo>
                      <a:pt x="1478" y="230"/>
                    </a:lnTo>
                    <a:lnTo>
                      <a:pt x="1478" y="222"/>
                    </a:lnTo>
                    <a:lnTo>
                      <a:pt x="1480" y="216"/>
                    </a:lnTo>
                    <a:lnTo>
                      <a:pt x="1480" y="210"/>
                    </a:lnTo>
                    <a:lnTo>
                      <a:pt x="1482" y="206"/>
                    </a:lnTo>
                    <a:lnTo>
                      <a:pt x="1482" y="202"/>
                    </a:lnTo>
                    <a:lnTo>
                      <a:pt x="1484" y="200"/>
                    </a:lnTo>
                    <a:lnTo>
                      <a:pt x="1484" y="200"/>
                    </a:lnTo>
                    <a:lnTo>
                      <a:pt x="1486" y="200"/>
                    </a:lnTo>
                    <a:lnTo>
                      <a:pt x="1486" y="200"/>
                    </a:lnTo>
                    <a:lnTo>
                      <a:pt x="1488" y="204"/>
                    </a:lnTo>
                    <a:lnTo>
                      <a:pt x="1488" y="208"/>
                    </a:lnTo>
                    <a:lnTo>
                      <a:pt x="1490" y="212"/>
                    </a:lnTo>
                    <a:lnTo>
                      <a:pt x="1490" y="218"/>
                    </a:lnTo>
                    <a:lnTo>
                      <a:pt x="1492" y="224"/>
                    </a:lnTo>
                    <a:lnTo>
                      <a:pt x="1492" y="234"/>
                    </a:lnTo>
                    <a:lnTo>
                      <a:pt x="1492" y="242"/>
                    </a:lnTo>
                    <a:lnTo>
                      <a:pt x="1494" y="252"/>
                    </a:lnTo>
                    <a:lnTo>
                      <a:pt x="1494" y="264"/>
                    </a:lnTo>
                    <a:lnTo>
                      <a:pt x="1496" y="274"/>
                    </a:lnTo>
                    <a:lnTo>
                      <a:pt x="1496" y="288"/>
                    </a:lnTo>
                    <a:lnTo>
                      <a:pt x="1498" y="300"/>
                    </a:lnTo>
                    <a:lnTo>
                      <a:pt x="1498" y="314"/>
                    </a:lnTo>
                    <a:lnTo>
                      <a:pt x="1500" y="328"/>
                    </a:lnTo>
                    <a:lnTo>
                      <a:pt x="1500" y="342"/>
                    </a:lnTo>
                    <a:lnTo>
                      <a:pt x="1502" y="358"/>
                    </a:lnTo>
                    <a:lnTo>
                      <a:pt x="1502" y="372"/>
                    </a:lnTo>
                    <a:lnTo>
                      <a:pt x="1502" y="388"/>
                    </a:lnTo>
                    <a:lnTo>
                      <a:pt x="1504" y="402"/>
                    </a:lnTo>
                    <a:lnTo>
                      <a:pt x="1504" y="416"/>
                    </a:lnTo>
                    <a:lnTo>
                      <a:pt x="1506" y="430"/>
                    </a:lnTo>
                    <a:lnTo>
                      <a:pt x="1506" y="446"/>
                    </a:lnTo>
                    <a:lnTo>
                      <a:pt x="1506" y="458"/>
                    </a:lnTo>
                    <a:lnTo>
                      <a:pt x="1508" y="472"/>
                    </a:lnTo>
                    <a:lnTo>
                      <a:pt x="1508" y="484"/>
                    </a:lnTo>
                    <a:lnTo>
                      <a:pt x="1510" y="496"/>
                    </a:lnTo>
                    <a:lnTo>
                      <a:pt x="1510" y="506"/>
                    </a:lnTo>
                    <a:lnTo>
                      <a:pt x="1512" y="516"/>
                    </a:lnTo>
                    <a:lnTo>
                      <a:pt x="1512" y="526"/>
                    </a:lnTo>
                    <a:lnTo>
                      <a:pt x="1512" y="532"/>
                    </a:lnTo>
                    <a:lnTo>
                      <a:pt x="1514" y="540"/>
                    </a:lnTo>
                    <a:lnTo>
                      <a:pt x="1514" y="546"/>
                    </a:lnTo>
                    <a:lnTo>
                      <a:pt x="1514" y="550"/>
                    </a:lnTo>
                    <a:lnTo>
                      <a:pt x="1516" y="554"/>
                    </a:lnTo>
                    <a:lnTo>
                      <a:pt x="1516" y="558"/>
                    </a:lnTo>
                    <a:lnTo>
                      <a:pt x="1518" y="558"/>
                    </a:lnTo>
                    <a:lnTo>
                      <a:pt x="1518" y="558"/>
                    </a:lnTo>
                    <a:lnTo>
                      <a:pt x="1518" y="558"/>
                    </a:lnTo>
                    <a:lnTo>
                      <a:pt x="1520" y="554"/>
                    </a:lnTo>
                    <a:lnTo>
                      <a:pt x="1520" y="552"/>
                    </a:lnTo>
                    <a:lnTo>
                      <a:pt x="1520" y="546"/>
                    </a:lnTo>
                    <a:lnTo>
                      <a:pt x="1522" y="540"/>
                    </a:lnTo>
                    <a:lnTo>
                      <a:pt x="1522" y="532"/>
                    </a:lnTo>
                    <a:lnTo>
                      <a:pt x="1522" y="524"/>
                    </a:lnTo>
                    <a:lnTo>
                      <a:pt x="1524" y="514"/>
                    </a:lnTo>
                    <a:lnTo>
                      <a:pt x="1524" y="500"/>
                    </a:lnTo>
                    <a:lnTo>
                      <a:pt x="1524" y="488"/>
                    </a:lnTo>
                    <a:lnTo>
                      <a:pt x="1526" y="474"/>
                    </a:lnTo>
                    <a:lnTo>
                      <a:pt x="1526" y="460"/>
                    </a:lnTo>
                    <a:lnTo>
                      <a:pt x="1526" y="444"/>
                    </a:lnTo>
                    <a:lnTo>
                      <a:pt x="1528" y="428"/>
                    </a:lnTo>
                    <a:lnTo>
                      <a:pt x="1528" y="410"/>
                    </a:lnTo>
                    <a:lnTo>
                      <a:pt x="1528" y="394"/>
                    </a:lnTo>
                    <a:lnTo>
                      <a:pt x="1530" y="376"/>
                    </a:lnTo>
                    <a:lnTo>
                      <a:pt x="1530" y="356"/>
                    </a:lnTo>
                    <a:lnTo>
                      <a:pt x="1530" y="338"/>
                    </a:lnTo>
                    <a:lnTo>
                      <a:pt x="1532" y="320"/>
                    </a:lnTo>
                    <a:lnTo>
                      <a:pt x="1532" y="300"/>
                    </a:lnTo>
                    <a:lnTo>
                      <a:pt x="1532" y="282"/>
                    </a:lnTo>
                    <a:lnTo>
                      <a:pt x="1534" y="264"/>
                    </a:lnTo>
                    <a:lnTo>
                      <a:pt x="1534" y="244"/>
                    </a:lnTo>
                    <a:lnTo>
                      <a:pt x="1534" y="226"/>
                    </a:lnTo>
                    <a:lnTo>
                      <a:pt x="1536" y="208"/>
                    </a:lnTo>
                    <a:lnTo>
                      <a:pt x="1536" y="190"/>
                    </a:lnTo>
                    <a:lnTo>
                      <a:pt x="1536" y="172"/>
                    </a:lnTo>
                    <a:lnTo>
                      <a:pt x="1536" y="154"/>
                    </a:lnTo>
                    <a:lnTo>
                      <a:pt x="1538" y="138"/>
                    </a:lnTo>
                    <a:lnTo>
                      <a:pt x="1538" y="122"/>
                    </a:lnTo>
                    <a:lnTo>
                      <a:pt x="1538" y="108"/>
                    </a:lnTo>
                    <a:lnTo>
                      <a:pt x="1538" y="92"/>
                    </a:lnTo>
                    <a:lnTo>
                      <a:pt x="1540" y="80"/>
                    </a:lnTo>
                    <a:lnTo>
                      <a:pt x="1540" y="66"/>
                    </a:lnTo>
                    <a:lnTo>
                      <a:pt x="1540" y="54"/>
                    </a:lnTo>
                    <a:lnTo>
                      <a:pt x="1540" y="44"/>
                    </a:lnTo>
                    <a:lnTo>
                      <a:pt x="1542" y="34"/>
                    </a:lnTo>
                    <a:lnTo>
                      <a:pt x="1542" y="26"/>
                    </a:lnTo>
                    <a:lnTo>
                      <a:pt x="1542" y="18"/>
                    </a:lnTo>
                    <a:lnTo>
                      <a:pt x="1544" y="12"/>
                    </a:lnTo>
                    <a:lnTo>
                      <a:pt x="1544" y="8"/>
                    </a:lnTo>
                    <a:lnTo>
                      <a:pt x="1544" y="4"/>
                    </a:lnTo>
                    <a:lnTo>
                      <a:pt x="1544" y="2"/>
                    </a:lnTo>
                    <a:lnTo>
                      <a:pt x="1546" y="0"/>
                    </a:lnTo>
                    <a:lnTo>
                      <a:pt x="1546" y="0"/>
                    </a:lnTo>
                    <a:lnTo>
                      <a:pt x="1546" y="2"/>
                    </a:lnTo>
                    <a:lnTo>
                      <a:pt x="1546" y="6"/>
                    </a:lnTo>
                    <a:lnTo>
                      <a:pt x="1546" y="10"/>
                    </a:lnTo>
                    <a:lnTo>
                      <a:pt x="1548" y="16"/>
                    </a:lnTo>
                    <a:lnTo>
                      <a:pt x="1548" y="24"/>
                    </a:lnTo>
                    <a:lnTo>
                      <a:pt x="1548" y="34"/>
                    </a:lnTo>
                    <a:lnTo>
                      <a:pt x="1548" y="44"/>
                    </a:lnTo>
                    <a:lnTo>
                      <a:pt x="1550" y="56"/>
                    </a:lnTo>
                    <a:lnTo>
                      <a:pt x="1550" y="70"/>
                    </a:lnTo>
                    <a:lnTo>
                      <a:pt x="1550" y="86"/>
                    </a:lnTo>
                    <a:lnTo>
                      <a:pt x="1550" y="102"/>
                    </a:lnTo>
                    <a:lnTo>
                      <a:pt x="1550" y="122"/>
                    </a:lnTo>
                    <a:lnTo>
                      <a:pt x="1552" y="142"/>
                    </a:lnTo>
                    <a:lnTo>
                      <a:pt x="1552" y="164"/>
                    </a:lnTo>
                    <a:lnTo>
                      <a:pt x="1552" y="186"/>
                    </a:lnTo>
                    <a:lnTo>
                      <a:pt x="1552" y="210"/>
                    </a:lnTo>
                    <a:lnTo>
                      <a:pt x="1552" y="236"/>
                    </a:lnTo>
                    <a:lnTo>
                      <a:pt x="1554" y="262"/>
                    </a:lnTo>
                    <a:lnTo>
                      <a:pt x="1554" y="290"/>
                    </a:lnTo>
                    <a:lnTo>
                      <a:pt x="1554" y="320"/>
                    </a:lnTo>
                    <a:lnTo>
                      <a:pt x="1554" y="350"/>
                    </a:lnTo>
                    <a:lnTo>
                      <a:pt x="1554" y="380"/>
                    </a:lnTo>
                    <a:lnTo>
                      <a:pt x="1556" y="412"/>
                    </a:lnTo>
                    <a:lnTo>
                      <a:pt x="1556" y="444"/>
                    </a:lnTo>
                    <a:lnTo>
                      <a:pt x="1556" y="472"/>
                    </a:lnTo>
                    <a:lnTo>
                      <a:pt x="1556" y="502"/>
                    </a:lnTo>
                    <a:lnTo>
                      <a:pt x="1556" y="534"/>
                    </a:lnTo>
                    <a:lnTo>
                      <a:pt x="1556" y="566"/>
                    </a:lnTo>
                    <a:lnTo>
                      <a:pt x="1558" y="594"/>
                    </a:lnTo>
                    <a:lnTo>
                      <a:pt x="1558" y="626"/>
                    </a:lnTo>
                    <a:lnTo>
                      <a:pt x="1558" y="652"/>
                    </a:lnTo>
                    <a:lnTo>
                      <a:pt x="1558" y="680"/>
                    </a:lnTo>
                    <a:lnTo>
                      <a:pt x="1558" y="704"/>
                    </a:lnTo>
                    <a:lnTo>
                      <a:pt x="1558" y="728"/>
                    </a:lnTo>
                    <a:lnTo>
                      <a:pt x="1560" y="748"/>
                    </a:lnTo>
                    <a:lnTo>
                      <a:pt x="1560" y="768"/>
                    </a:lnTo>
                    <a:lnTo>
                      <a:pt x="1560" y="788"/>
                    </a:lnTo>
                    <a:lnTo>
                      <a:pt x="1560" y="808"/>
                    </a:lnTo>
                    <a:lnTo>
                      <a:pt x="1560" y="826"/>
                    </a:lnTo>
                    <a:lnTo>
                      <a:pt x="1560" y="840"/>
                    </a:lnTo>
                    <a:lnTo>
                      <a:pt x="1562" y="856"/>
                    </a:lnTo>
                    <a:lnTo>
                      <a:pt x="1562" y="868"/>
                    </a:lnTo>
                    <a:lnTo>
                      <a:pt x="1562" y="880"/>
                    </a:lnTo>
                    <a:lnTo>
                      <a:pt x="1562" y="890"/>
                    </a:lnTo>
                    <a:lnTo>
                      <a:pt x="1562" y="898"/>
                    </a:lnTo>
                    <a:lnTo>
                      <a:pt x="1562" y="906"/>
                    </a:lnTo>
                    <a:lnTo>
                      <a:pt x="1562" y="910"/>
                    </a:lnTo>
                    <a:lnTo>
                      <a:pt x="1564" y="916"/>
                    </a:lnTo>
                    <a:lnTo>
                      <a:pt x="1564" y="920"/>
                    </a:lnTo>
                    <a:lnTo>
                      <a:pt x="1564" y="926"/>
                    </a:lnTo>
                    <a:lnTo>
                      <a:pt x="1564" y="932"/>
                    </a:lnTo>
                    <a:lnTo>
                      <a:pt x="1564" y="934"/>
                    </a:lnTo>
                    <a:lnTo>
                      <a:pt x="1564" y="936"/>
                    </a:lnTo>
                    <a:lnTo>
                      <a:pt x="1564" y="938"/>
                    </a:lnTo>
                    <a:lnTo>
                      <a:pt x="1566" y="942"/>
                    </a:lnTo>
                    <a:lnTo>
                      <a:pt x="1566" y="940"/>
                    </a:lnTo>
                    <a:lnTo>
                      <a:pt x="1566" y="942"/>
                    </a:lnTo>
                    <a:lnTo>
                      <a:pt x="1566" y="946"/>
                    </a:lnTo>
                    <a:lnTo>
                      <a:pt x="1566" y="944"/>
                    </a:lnTo>
                    <a:lnTo>
                      <a:pt x="1566" y="946"/>
                    </a:lnTo>
                    <a:lnTo>
                      <a:pt x="1566" y="948"/>
                    </a:lnTo>
                    <a:lnTo>
                      <a:pt x="1566" y="946"/>
                    </a:lnTo>
                    <a:lnTo>
                      <a:pt x="1566" y="944"/>
                    </a:lnTo>
                    <a:lnTo>
                      <a:pt x="1568" y="950"/>
                    </a:lnTo>
                    <a:lnTo>
                      <a:pt x="1568" y="952"/>
                    </a:lnTo>
                    <a:lnTo>
                      <a:pt x="1568" y="952"/>
                    </a:lnTo>
                    <a:lnTo>
                      <a:pt x="1568" y="954"/>
                    </a:lnTo>
                    <a:lnTo>
                      <a:pt x="1568" y="956"/>
                    </a:lnTo>
                    <a:lnTo>
                      <a:pt x="1568" y="958"/>
                    </a:lnTo>
                    <a:lnTo>
                      <a:pt x="1568" y="958"/>
                    </a:lnTo>
                    <a:lnTo>
                      <a:pt x="1568" y="962"/>
                    </a:lnTo>
                    <a:lnTo>
                      <a:pt x="1568" y="966"/>
                    </a:lnTo>
                    <a:lnTo>
                      <a:pt x="1568" y="968"/>
                    </a:lnTo>
                    <a:lnTo>
                      <a:pt x="1570" y="972"/>
                    </a:lnTo>
                    <a:lnTo>
                      <a:pt x="1570" y="976"/>
                    </a:lnTo>
                    <a:lnTo>
                      <a:pt x="1570" y="984"/>
                    </a:lnTo>
                    <a:lnTo>
                      <a:pt x="1570" y="992"/>
                    </a:lnTo>
                    <a:lnTo>
                      <a:pt x="1570" y="996"/>
                    </a:lnTo>
                    <a:lnTo>
                      <a:pt x="1570" y="1000"/>
                    </a:lnTo>
                    <a:lnTo>
                      <a:pt x="1570" y="1004"/>
                    </a:lnTo>
                    <a:lnTo>
                      <a:pt x="1570" y="1006"/>
                    </a:lnTo>
                    <a:lnTo>
                      <a:pt x="1570" y="1008"/>
                    </a:lnTo>
                    <a:lnTo>
                      <a:pt x="1570" y="1008"/>
                    </a:lnTo>
                    <a:lnTo>
                      <a:pt x="1570" y="1006"/>
                    </a:lnTo>
                    <a:lnTo>
                      <a:pt x="1570" y="1006"/>
                    </a:lnTo>
                    <a:lnTo>
                      <a:pt x="1572" y="1008"/>
                    </a:lnTo>
                    <a:lnTo>
                      <a:pt x="1572" y="1010"/>
                    </a:lnTo>
                    <a:lnTo>
                      <a:pt x="1572" y="1012"/>
                    </a:lnTo>
                    <a:lnTo>
                      <a:pt x="1572" y="1016"/>
                    </a:lnTo>
                    <a:lnTo>
                      <a:pt x="1572" y="1020"/>
                    </a:lnTo>
                    <a:lnTo>
                      <a:pt x="1572" y="1024"/>
                    </a:lnTo>
                    <a:lnTo>
                      <a:pt x="1572" y="1028"/>
                    </a:lnTo>
                    <a:lnTo>
                      <a:pt x="1572" y="1030"/>
                    </a:lnTo>
                    <a:lnTo>
                      <a:pt x="1572" y="1032"/>
                    </a:lnTo>
                    <a:lnTo>
                      <a:pt x="1572" y="1032"/>
                    </a:lnTo>
                    <a:lnTo>
                      <a:pt x="1572" y="1030"/>
                    </a:lnTo>
                    <a:lnTo>
                      <a:pt x="1572" y="1028"/>
                    </a:lnTo>
                    <a:lnTo>
                      <a:pt x="1572" y="1024"/>
                    </a:lnTo>
                    <a:lnTo>
                      <a:pt x="1574" y="1020"/>
                    </a:lnTo>
                    <a:lnTo>
                      <a:pt x="1574" y="1016"/>
                    </a:lnTo>
                    <a:lnTo>
                      <a:pt x="1574" y="1012"/>
                    </a:lnTo>
                    <a:lnTo>
                      <a:pt x="1574" y="1006"/>
                    </a:lnTo>
                    <a:lnTo>
                      <a:pt x="1574" y="1000"/>
                    </a:lnTo>
                    <a:lnTo>
                      <a:pt x="1574" y="992"/>
                    </a:lnTo>
                    <a:lnTo>
                      <a:pt x="1574" y="986"/>
                    </a:lnTo>
                    <a:lnTo>
                      <a:pt x="1574" y="982"/>
                    </a:lnTo>
                    <a:lnTo>
                      <a:pt x="1574" y="976"/>
                    </a:lnTo>
                    <a:lnTo>
                      <a:pt x="1574" y="970"/>
                    </a:lnTo>
                    <a:lnTo>
                      <a:pt x="1574" y="964"/>
                    </a:lnTo>
                    <a:lnTo>
                      <a:pt x="1574" y="958"/>
                    </a:lnTo>
                    <a:lnTo>
                      <a:pt x="1574" y="950"/>
                    </a:lnTo>
                    <a:lnTo>
                      <a:pt x="1574" y="944"/>
                    </a:lnTo>
                    <a:lnTo>
                      <a:pt x="1574" y="938"/>
                    </a:lnTo>
                    <a:lnTo>
                      <a:pt x="1574" y="932"/>
                    </a:lnTo>
                    <a:lnTo>
                      <a:pt x="1574" y="924"/>
                    </a:lnTo>
                    <a:lnTo>
                      <a:pt x="1576" y="918"/>
                    </a:lnTo>
                    <a:lnTo>
                      <a:pt x="1576" y="910"/>
                    </a:lnTo>
                    <a:lnTo>
                      <a:pt x="1576" y="902"/>
                    </a:lnTo>
                    <a:lnTo>
                      <a:pt x="1576" y="896"/>
                    </a:lnTo>
                    <a:lnTo>
                      <a:pt x="1576" y="890"/>
                    </a:lnTo>
                    <a:lnTo>
                      <a:pt x="1576" y="882"/>
                    </a:lnTo>
                    <a:lnTo>
                      <a:pt x="1576" y="876"/>
                    </a:lnTo>
                    <a:lnTo>
                      <a:pt x="1576" y="868"/>
                    </a:lnTo>
                    <a:lnTo>
                      <a:pt x="1576" y="862"/>
                    </a:lnTo>
                    <a:lnTo>
                      <a:pt x="1576" y="856"/>
                    </a:lnTo>
                    <a:lnTo>
                      <a:pt x="1576" y="850"/>
                    </a:lnTo>
                    <a:lnTo>
                      <a:pt x="1576" y="842"/>
                    </a:lnTo>
                    <a:lnTo>
                      <a:pt x="1576" y="836"/>
                    </a:lnTo>
                    <a:lnTo>
                      <a:pt x="1576" y="830"/>
                    </a:lnTo>
                    <a:lnTo>
                      <a:pt x="1576" y="8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8" name="Freeform 544"/>
              <p:cNvSpPr>
                <a:spLocks/>
              </p:cNvSpPr>
              <p:nvPr/>
            </p:nvSpPr>
            <p:spPr bwMode="auto">
              <a:xfrm>
                <a:off x="2872" y="2660"/>
                <a:ext cx="10" cy="312"/>
              </a:xfrm>
              <a:custGeom>
                <a:avLst/>
                <a:gdLst>
                  <a:gd name="T0" fmla="*/ 0 w 10"/>
                  <a:gd name="T1" fmla="*/ 300 h 312"/>
                  <a:gd name="T2" fmla="*/ 2 w 10"/>
                  <a:gd name="T3" fmla="*/ 282 h 312"/>
                  <a:gd name="T4" fmla="*/ 2 w 10"/>
                  <a:gd name="T5" fmla="*/ 266 h 312"/>
                  <a:gd name="T6" fmla="*/ 2 w 10"/>
                  <a:gd name="T7" fmla="*/ 250 h 312"/>
                  <a:gd name="T8" fmla="*/ 2 w 10"/>
                  <a:gd name="T9" fmla="*/ 234 h 312"/>
                  <a:gd name="T10" fmla="*/ 2 w 10"/>
                  <a:gd name="T11" fmla="*/ 220 h 312"/>
                  <a:gd name="T12" fmla="*/ 2 w 10"/>
                  <a:gd name="T13" fmla="*/ 204 h 312"/>
                  <a:gd name="T14" fmla="*/ 2 w 10"/>
                  <a:gd name="T15" fmla="*/ 190 h 312"/>
                  <a:gd name="T16" fmla="*/ 2 w 10"/>
                  <a:gd name="T17" fmla="*/ 178 h 312"/>
                  <a:gd name="T18" fmla="*/ 4 w 10"/>
                  <a:gd name="T19" fmla="*/ 164 h 312"/>
                  <a:gd name="T20" fmla="*/ 4 w 10"/>
                  <a:gd name="T21" fmla="*/ 152 h 312"/>
                  <a:gd name="T22" fmla="*/ 4 w 10"/>
                  <a:gd name="T23" fmla="*/ 142 h 312"/>
                  <a:gd name="T24" fmla="*/ 4 w 10"/>
                  <a:gd name="T25" fmla="*/ 132 h 312"/>
                  <a:gd name="T26" fmla="*/ 4 w 10"/>
                  <a:gd name="T27" fmla="*/ 122 h 312"/>
                  <a:gd name="T28" fmla="*/ 4 w 10"/>
                  <a:gd name="T29" fmla="*/ 112 h 312"/>
                  <a:gd name="T30" fmla="*/ 4 w 10"/>
                  <a:gd name="T31" fmla="*/ 102 h 312"/>
                  <a:gd name="T32" fmla="*/ 4 w 10"/>
                  <a:gd name="T33" fmla="*/ 94 h 312"/>
                  <a:gd name="T34" fmla="*/ 4 w 10"/>
                  <a:gd name="T35" fmla="*/ 86 h 312"/>
                  <a:gd name="T36" fmla="*/ 4 w 10"/>
                  <a:gd name="T37" fmla="*/ 80 h 312"/>
                  <a:gd name="T38" fmla="*/ 4 w 10"/>
                  <a:gd name="T39" fmla="*/ 72 h 312"/>
                  <a:gd name="T40" fmla="*/ 6 w 10"/>
                  <a:gd name="T41" fmla="*/ 66 h 312"/>
                  <a:gd name="T42" fmla="*/ 6 w 10"/>
                  <a:gd name="T43" fmla="*/ 62 h 312"/>
                  <a:gd name="T44" fmla="*/ 6 w 10"/>
                  <a:gd name="T45" fmla="*/ 56 h 312"/>
                  <a:gd name="T46" fmla="*/ 6 w 10"/>
                  <a:gd name="T47" fmla="*/ 50 h 312"/>
                  <a:gd name="T48" fmla="*/ 6 w 10"/>
                  <a:gd name="T49" fmla="*/ 46 h 312"/>
                  <a:gd name="T50" fmla="*/ 6 w 10"/>
                  <a:gd name="T51" fmla="*/ 42 h 312"/>
                  <a:gd name="T52" fmla="*/ 6 w 10"/>
                  <a:gd name="T53" fmla="*/ 38 h 312"/>
                  <a:gd name="T54" fmla="*/ 6 w 10"/>
                  <a:gd name="T55" fmla="*/ 34 h 312"/>
                  <a:gd name="T56" fmla="*/ 6 w 10"/>
                  <a:gd name="T57" fmla="*/ 32 h 312"/>
                  <a:gd name="T58" fmla="*/ 6 w 10"/>
                  <a:gd name="T59" fmla="*/ 28 h 312"/>
                  <a:gd name="T60" fmla="*/ 6 w 10"/>
                  <a:gd name="T61" fmla="*/ 26 h 312"/>
                  <a:gd name="T62" fmla="*/ 6 w 10"/>
                  <a:gd name="T63" fmla="*/ 24 h 312"/>
                  <a:gd name="T64" fmla="*/ 6 w 10"/>
                  <a:gd name="T65" fmla="*/ 20 h 312"/>
                  <a:gd name="T66" fmla="*/ 6 w 10"/>
                  <a:gd name="T67" fmla="*/ 18 h 312"/>
                  <a:gd name="T68" fmla="*/ 6 w 10"/>
                  <a:gd name="T69" fmla="*/ 18 h 312"/>
                  <a:gd name="T70" fmla="*/ 6 w 10"/>
                  <a:gd name="T71" fmla="*/ 16 h 312"/>
                  <a:gd name="T72" fmla="*/ 8 w 10"/>
                  <a:gd name="T73" fmla="*/ 14 h 312"/>
                  <a:gd name="T74" fmla="*/ 8 w 10"/>
                  <a:gd name="T75" fmla="*/ 12 h 312"/>
                  <a:gd name="T76" fmla="*/ 8 w 10"/>
                  <a:gd name="T77" fmla="*/ 12 h 312"/>
                  <a:gd name="T78" fmla="*/ 8 w 10"/>
                  <a:gd name="T79" fmla="*/ 10 h 312"/>
                  <a:gd name="T80" fmla="*/ 8 w 10"/>
                  <a:gd name="T81" fmla="*/ 8 h 312"/>
                  <a:gd name="T82" fmla="*/ 8 w 10"/>
                  <a:gd name="T83" fmla="*/ 8 h 312"/>
                  <a:gd name="T84" fmla="*/ 8 w 10"/>
                  <a:gd name="T85" fmla="*/ 8 h 312"/>
                  <a:gd name="T86" fmla="*/ 8 w 10"/>
                  <a:gd name="T87" fmla="*/ 6 h 312"/>
                  <a:gd name="T88" fmla="*/ 8 w 10"/>
                  <a:gd name="T89" fmla="*/ 6 h 312"/>
                  <a:gd name="T90" fmla="*/ 8 w 10"/>
                  <a:gd name="T91" fmla="*/ 6 h 312"/>
                  <a:gd name="T92" fmla="*/ 8 w 10"/>
                  <a:gd name="T93" fmla="*/ 4 h 312"/>
                  <a:gd name="T94" fmla="*/ 8 w 10"/>
                  <a:gd name="T95" fmla="*/ 4 h 312"/>
                  <a:gd name="T96" fmla="*/ 8 w 10"/>
                  <a:gd name="T97" fmla="*/ 4 h 312"/>
                  <a:gd name="T98" fmla="*/ 8 w 10"/>
                  <a:gd name="T99" fmla="*/ 2 h 312"/>
                  <a:gd name="T100" fmla="*/ 8 w 10"/>
                  <a:gd name="T101" fmla="*/ 2 h 312"/>
                  <a:gd name="T102" fmla="*/ 8 w 10"/>
                  <a:gd name="T103" fmla="*/ 2 h 312"/>
                  <a:gd name="T104" fmla="*/ 8 w 10"/>
                  <a:gd name="T105" fmla="*/ 0 h 312"/>
                  <a:gd name="T106" fmla="*/ 8 w 10"/>
                  <a:gd name="T107" fmla="*/ 0 h 312"/>
                  <a:gd name="T108" fmla="*/ 10 w 10"/>
                  <a:gd name="T109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" h="312">
                    <a:moveTo>
                      <a:pt x="0" y="312"/>
                    </a:moveTo>
                    <a:lnTo>
                      <a:pt x="0" y="306"/>
                    </a:lnTo>
                    <a:lnTo>
                      <a:pt x="0" y="300"/>
                    </a:lnTo>
                    <a:lnTo>
                      <a:pt x="0" y="294"/>
                    </a:lnTo>
                    <a:lnTo>
                      <a:pt x="2" y="288"/>
                    </a:lnTo>
                    <a:lnTo>
                      <a:pt x="2" y="282"/>
                    </a:lnTo>
                    <a:lnTo>
                      <a:pt x="2" y="276"/>
                    </a:lnTo>
                    <a:lnTo>
                      <a:pt x="2" y="270"/>
                    </a:lnTo>
                    <a:lnTo>
                      <a:pt x="2" y="266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0"/>
                    </a:lnTo>
                    <a:lnTo>
                      <a:pt x="2" y="244"/>
                    </a:lnTo>
                    <a:lnTo>
                      <a:pt x="2" y="238"/>
                    </a:lnTo>
                    <a:lnTo>
                      <a:pt x="2" y="234"/>
                    </a:lnTo>
                    <a:lnTo>
                      <a:pt x="2" y="228"/>
                    </a:lnTo>
                    <a:lnTo>
                      <a:pt x="2" y="224"/>
                    </a:lnTo>
                    <a:lnTo>
                      <a:pt x="2" y="220"/>
                    </a:lnTo>
                    <a:lnTo>
                      <a:pt x="2" y="214"/>
                    </a:lnTo>
                    <a:lnTo>
                      <a:pt x="2" y="210"/>
                    </a:lnTo>
                    <a:lnTo>
                      <a:pt x="2" y="204"/>
                    </a:lnTo>
                    <a:lnTo>
                      <a:pt x="2" y="200"/>
                    </a:lnTo>
                    <a:lnTo>
                      <a:pt x="2" y="196"/>
                    </a:lnTo>
                    <a:lnTo>
                      <a:pt x="2" y="190"/>
                    </a:lnTo>
                    <a:lnTo>
                      <a:pt x="2" y="186"/>
                    </a:lnTo>
                    <a:lnTo>
                      <a:pt x="2" y="182"/>
                    </a:lnTo>
                    <a:lnTo>
                      <a:pt x="2" y="178"/>
                    </a:lnTo>
                    <a:lnTo>
                      <a:pt x="2" y="174"/>
                    </a:lnTo>
                    <a:lnTo>
                      <a:pt x="2" y="170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4" y="156"/>
                    </a:lnTo>
                    <a:lnTo>
                      <a:pt x="4" y="152"/>
                    </a:lnTo>
                    <a:lnTo>
                      <a:pt x="4" y="150"/>
                    </a:lnTo>
                    <a:lnTo>
                      <a:pt x="4" y="146"/>
                    </a:lnTo>
                    <a:lnTo>
                      <a:pt x="4" y="142"/>
                    </a:lnTo>
                    <a:lnTo>
                      <a:pt x="4" y="138"/>
                    </a:lnTo>
                    <a:lnTo>
                      <a:pt x="4" y="134"/>
                    </a:lnTo>
                    <a:lnTo>
                      <a:pt x="4" y="132"/>
                    </a:lnTo>
                    <a:lnTo>
                      <a:pt x="4" y="128"/>
                    </a:lnTo>
                    <a:lnTo>
                      <a:pt x="4" y="124"/>
                    </a:lnTo>
                    <a:lnTo>
                      <a:pt x="4" y="122"/>
                    </a:lnTo>
                    <a:lnTo>
                      <a:pt x="4" y="118"/>
                    </a:lnTo>
                    <a:lnTo>
                      <a:pt x="4" y="114"/>
                    </a:lnTo>
                    <a:lnTo>
                      <a:pt x="4" y="112"/>
                    </a:lnTo>
                    <a:lnTo>
                      <a:pt x="4" y="108"/>
                    </a:lnTo>
                    <a:lnTo>
                      <a:pt x="4" y="106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4" y="92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4"/>
                    </a:lnTo>
                    <a:lnTo>
                      <a:pt x="4" y="82"/>
                    </a:lnTo>
                    <a:lnTo>
                      <a:pt x="4" y="80"/>
                    </a:lnTo>
                    <a:lnTo>
                      <a:pt x="4" y="78"/>
                    </a:lnTo>
                    <a:lnTo>
                      <a:pt x="4" y="76"/>
                    </a:lnTo>
                    <a:lnTo>
                      <a:pt x="4" y="72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6" y="66"/>
                    </a:lnTo>
                    <a:lnTo>
                      <a:pt x="6" y="64"/>
                    </a:lnTo>
                    <a:lnTo>
                      <a:pt x="6" y="62"/>
                    </a:lnTo>
                    <a:lnTo>
                      <a:pt x="6" y="62"/>
                    </a:lnTo>
                    <a:lnTo>
                      <a:pt x="6" y="60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6" y="42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49" name="Line 545"/>
              <p:cNvSpPr>
                <a:spLocks noChangeShapeType="1"/>
              </p:cNvSpPr>
              <p:nvPr/>
            </p:nvSpPr>
            <p:spPr bwMode="auto">
              <a:xfrm>
                <a:off x="129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0" name="Line 546"/>
              <p:cNvSpPr>
                <a:spLocks noChangeShapeType="1"/>
              </p:cNvSpPr>
              <p:nvPr/>
            </p:nvSpPr>
            <p:spPr bwMode="auto">
              <a:xfrm>
                <a:off x="132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1" name="Line 547"/>
              <p:cNvSpPr>
                <a:spLocks noChangeShapeType="1"/>
              </p:cNvSpPr>
              <p:nvPr/>
            </p:nvSpPr>
            <p:spPr bwMode="auto">
              <a:xfrm>
                <a:off x="135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2" name="Line 548"/>
              <p:cNvSpPr>
                <a:spLocks noChangeShapeType="1"/>
              </p:cNvSpPr>
              <p:nvPr/>
            </p:nvSpPr>
            <p:spPr bwMode="auto">
              <a:xfrm>
                <a:off x="138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3" name="Line 549"/>
              <p:cNvSpPr>
                <a:spLocks noChangeShapeType="1"/>
              </p:cNvSpPr>
              <p:nvPr/>
            </p:nvSpPr>
            <p:spPr bwMode="auto">
              <a:xfrm>
                <a:off x="142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4" name="Line 550"/>
              <p:cNvSpPr>
                <a:spLocks noChangeShapeType="1"/>
              </p:cNvSpPr>
              <p:nvPr/>
            </p:nvSpPr>
            <p:spPr bwMode="auto">
              <a:xfrm>
                <a:off x="145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5" name="Line 551"/>
              <p:cNvSpPr>
                <a:spLocks noChangeShapeType="1"/>
              </p:cNvSpPr>
              <p:nvPr/>
            </p:nvSpPr>
            <p:spPr bwMode="auto">
              <a:xfrm>
                <a:off x="148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6" name="Line 552"/>
              <p:cNvSpPr>
                <a:spLocks noChangeShapeType="1"/>
              </p:cNvSpPr>
              <p:nvPr/>
            </p:nvSpPr>
            <p:spPr bwMode="auto">
              <a:xfrm>
                <a:off x="151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7" name="Line 553"/>
              <p:cNvSpPr>
                <a:spLocks noChangeShapeType="1"/>
              </p:cNvSpPr>
              <p:nvPr/>
            </p:nvSpPr>
            <p:spPr bwMode="auto">
              <a:xfrm>
                <a:off x="154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8" name="Line 554"/>
              <p:cNvSpPr>
                <a:spLocks noChangeShapeType="1"/>
              </p:cNvSpPr>
              <p:nvPr/>
            </p:nvSpPr>
            <p:spPr bwMode="auto">
              <a:xfrm>
                <a:off x="157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59" name="Line 555"/>
              <p:cNvSpPr>
                <a:spLocks noChangeShapeType="1"/>
              </p:cNvSpPr>
              <p:nvPr/>
            </p:nvSpPr>
            <p:spPr bwMode="auto">
              <a:xfrm>
                <a:off x="161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0" name="Line 556"/>
              <p:cNvSpPr>
                <a:spLocks noChangeShapeType="1"/>
              </p:cNvSpPr>
              <p:nvPr/>
            </p:nvSpPr>
            <p:spPr bwMode="auto">
              <a:xfrm>
                <a:off x="164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1" name="Line 557"/>
              <p:cNvSpPr>
                <a:spLocks noChangeShapeType="1"/>
              </p:cNvSpPr>
              <p:nvPr/>
            </p:nvSpPr>
            <p:spPr bwMode="auto">
              <a:xfrm>
                <a:off x="167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2" name="Line 558"/>
              <p:cNvSpPr>
                <a:spLocks noChangeShapeType="1"/>
              </p:cNvSpPr>
              <p:nvPr/>
            </p:nvSpPr>
            <p:spPr bwMode="auto">
              <a:xfrm>
                <a:off x="170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3" name="Line 559"/>
              <p:cNvSpPr>
                <a:spLocks noChangeShapeType="1"/>
              </p:cNvSpPr>
              <p:nvPr/>
            </p:nvSpPr>
            <p:spPr bwMode="auto">
              <a:xfrm>
                <a:off x="173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4" name="Line 560"/>
              <p:cNvSpPr>
                <a:spLocks noChangeShapeType="1"/>
              </p:cNvSpPr>
              <p:nvPr/>
            </p:nvSpPr>
            <p:spPr bwMode="auto">
              <a:xfrm>
                <a:off x="177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5" name="Line 561"/>
              <p:cNvSpPr>
                <a:spLocks noChangeShapeType="1"/>
              </p:cNvSpPr>
              <p:nvPr/>
            </p:nvSpPr>
            <p:spPr bwMode="auto">
              <a:xfrm>
                <a:off x="180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6" name="Line 562"/>
              <p:cNvSpPr>
                <a:spLocks noChangeShapeType="1"/>
              </p:cNvSpPr>
              <p:nvPr/>
            </p:nvSpPr>
            <p:spPr bwMode="auto">
              <a:xfrm>
                <a:off x="183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7" name="Line 563"/>
              <p:cNvSpPr>
                <a:spLocks noChangeShapeType="1"/>
              </p:cNvSpPr>
              <p:nvPr/>
            </p:nvSpPr>
            <p:spPr bwMode="auto">
              <a:xfrm>
                <a:off x="186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8" name="Line 564"/>
              <p:cNvSpPr>
                <a:spLocks noChangeShapeType="1"/>
              </p:cNvSpPr>
              <p:nvPr/>
            </p:nvSpPr>
            <p:spPr bwMode="auto">
              <a:xfrm>
                <a:off x="189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69" name="Line 565"/>
              <p:cNvSpPr>
                <a:spLocks noChangeShapeType="1"/>
              </p:cNvSpPr>
              <p:nvPr/>
            </p:nvSpPr>
            <p:spPr bwMode="auto">
              <a:xfrm>
                <a:off x="192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0" name="Line 566"/>
              <p:cNvSpPr>
                <a:spLocks noChangeShapeType="1"/>
              </p:cNvSpPr>
              <p:nvPr/>
            </p:nvSpPr>
            <p:spPr bwMode="auto">
              <a:xfrm>
                <a:off x="196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1" name="Line 567"/>
              <p:cNvSpPr>
                <a:spLocks noChangeShapeType="1"/>
              </p:cNvSpPr>
              <p:nvPr/>
            </p:nvSpPr>
            <p:spPr bwMode="auto">
              <a:xfrm>
                <a:off x="199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2" name="Line 568"/>
              <p:cNvSpPr>
                <a:spLocks noChangeShapeType="1"/>
              </p:cNvSpPr>
              <p:nvPr/>
            </p:nvSpPr>
            <p:spPr bwMode="auto">
              <a:xfrm>
                <a:off x="202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3" name="Line 569"/>
              <p:cNvSpPr>
                <a:spLocks noChangeShapeType="1"/>
              </p:cNvSpPr>
              <p:nvPr/>
            </p:nvSpPr>
            <p:spPr bwMode="auto">
              <a:xfrm>
                <a:off x="205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4" name="Line 570"/>
              <p:cNvSpPr>
                <a:spLocks noChangeShapeType="1"/>
              </p:cNvSpPr>
              <p:nvPr/>
            </p:nvSpPr>
            <p:spPr bwMode="auto">
              <a:xfrm>
                <a:off x="208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5" name="Line 571"/>
              <p:cNvSpPr>
                <a:spLocks noChangeShapeType="1"/>
              </p:cNvSpPr>
              <p:nvPr/>
            </p:nvSpPr>
            <p:spPr bwMode="auto">
              <a:xfrm>
                <a:off x="211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6" name="Line 572"/>
              <p:cNvSpPr>
                <a:spLocks noChangeShapeType="1"/>
              </p:cNvSpPr>
              <p:nvPr/>
            </p:nvSpPr>
            <p:spPr bwMode="auto">
              <a:xfrm>
                <a:off x="215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7" name="Line 573"/>
              <p:cNvSpPr>
                <a:spLocks noChangeShapeType="1"/>
              </p:cNvSpPr>
              <p:nvPr/>
            </p:nvSpPr>
            <p:spPr bwMode="auto">
              <a:xfrm>
                <a:off x="218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8" name="Line 574"/>
              <p:cNvSpPr>
                <a:spLocks noChangeShapeType="1"/>
              </p:cNvSpPr>
              <p:nvPr/>
            </p:nvSpPr>
            <p:spPr bwMode="auto">
              <a:xfrm>
                <a:off x="221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79" name="Line 575"/>
              <p:cNvSpPr>
                <a:spLocks noChangeShapeType="1"/>
              </p:cNvSpPr>
              <p:nvPr/>
            </p:nvSpPr>
            <p:spPr bwMode="auto">
              <a:xfrm>
                <a:off x="224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0" name="Line 576"/>
              <p:cNvSpPr>
                <a:spLocks noChangeShapeType="1"/>
              </p:cNvSpPr>
              <p:nvPr/>
            </p:nvSpPr>
            <p:spPr bwMode="auto">
              <a:xfrm>
                <a:off x="227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1" name="Line 577"/>
              <p:cNvSpPr>
                <a:spLocks noChangeShapeType="1"/>
              </p:cNvSpPr>
              <p:nvPr/>
            </p:nvSpPr>
            <p:spPr bwMode="auto">
              <a:xfrm>
                <a:off x="231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2" name="Line 578"/>
              <p:cNvSpPr>
                <a:spLocks noChangeShapeType="1"/>
              </p:cNvSpPr>
              <p:nvPr/>
            </p:nvSpPr>
            <p:spPr bwMode="auto">
              <a:xfrm>
                <a:off x="234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3" name="Line 579"/>
              <p:cNvSpPr>
                <a:spLocks noChangeShapeType="1"/>
              </p:cNvSpPr>
              <p:nvPr/>
            </p:nvSpPr>
            <p:spPr bwMode="auto">
              <a:xfrm>
                <a:off x="237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4" name="Line 580"/>
              <p:cNvSpPr>
                <a:spLocks noChangeShapeType="1"/>
              </p:cNvSpPr>
              <p:nvPr/>
            </p:nvSpPr>
            <p:spPr bwMode="auto">
              <a:xfrm>
                <a:off x="240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5" name="Line 581"/>
              <p:cNvSpPr>
                <a:spLocks noChangeShapeType="1"/>
              </p:cNvSpPr>
              <p:nvPr/>
            </p:nvSpPr>
            <p:spPr bwMode="auto">
              <a:xfrm>
                <a:off x="243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6" name="Line 582"/>
              <p:cNvSpPr>
                <a:spLocks noChangeShapeType="1"/>
              </p:cNvSpPr>
              <p:nvPr/>
            </p:nvSpPr>
            <p:spPr bwMode="auto">
              <a:xfrm>
                <a:off x="246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7" name="Line 583"/>
              <p:cNvSpPr>
                <a:spLocks noChangeShapeType="1"/>
              </p:cNvSpPr>
              <p:nvPr/>
            </p:nvSpPr>
            <p:spPr bwMode="auto">
              <a:xfrm>
                <a:off x="250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8" name="Line 584"/>
              <p:cNvSpPr>
                <a:spLocks noChangeShapeType="1"/>
              </p:cNvSpPr>
              <p:nvPr/>
            </p:nvSpPr>
            <p:spPr bwMode="auto">
              <a:xfrm>
                <a:off x="253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89" name="Line 585"/>
              <p:cNvSpPr>
                <a:spLocks noChangeShapeType="1"/>
              </p:cNvSpPr>
              <p:nvPr/>
            </p:nvSpPr>
            <p:spPr bwMode="auto">
              <a:xfrm>
                <a:off x="256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0" name="Line 586"/>
              <p:cNvSpPr>
                <a:spLocks noChangeShapeType="1"/>
              </p:cNvSpPr>
              <p:nvPr/>
            </p:nvSpPr>
            <p:spPr bwMode="auto">
              <a:xfrm>
                <a:off x="259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1" name="Line 587"/>
              <p:cNvSpPr>
                <a:spLocks noChangeShapeType="1"/>
              </p:cNvSpPr>
              <p:nvPr/>
            </p:nvSpPr>
            <p:spPr bwMode="auto">
              <a:xfrm>
                <a:off x="262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2" name="Line 588"/>
              <p:cNvSpPr>
                <a:spLocks noChangeShapeType="1"/>
              </p:cNvSpPr>
              <p:nvPr/>
            </p:nvSpPr>
            <p:spPr bwMode="auto">
              <a:xfrm>
                <a:off x="265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3" name="Line 589"/>
              <p:cNvSpPr>
                <a:spLocks noChangeShapeType="1"/>
              </p:cNvSpPr>
              <p:nvPr/>
            </p:nvSpPr>
            <p:spPr bwMode="auto">
              <a:xfrm>
                <a:off x="269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4" name="Line 590"/>
              <p:cNvSpPr>
                <a:spLocks noChangeShapeType="1"/>
              </p:cNvSpPr>
              <p:nvPr/>
            </p:nvSpPr>
            <p:spPr bwMode="auto">
              <a:xfrm>
                <a:off x="272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5" name="Line 591"/>
              <p:cNvSpPr>
                <a:spLocks noChangeShapeType="1"/>
              </p:cNvSpPr>
              <p:nvPr/>
            </p:nvSpPr>
            <p:spPr bwMode="auto">
              <a:xfrm>
                <a:off x="275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6" name="Line 592"/>
              <p:cNvSpPr>
                <a:spLocks noChangeShapeType="1"/>
              </p:cNvSpPr>
              <p:nvPr/>
            </p:nvSpPr>
            <p:spPr bwMode="auto">
              <a:xfrm>
                <a:off x="278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7" name="Line 593"/>
              <p:cNvSpPr>
                <a:spLocks noChangeShapeType="1"/>
              </p:cNvSpPr>
              <p:nvPr/>
            </p:nvSpPr>
            <p:spPr bwMode="auto">
              <a:xfrm>
                <a:off x="281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8" name="Line 594"/>
              <p:cNvSpPr>
                <a:spLocks noChangeShapeType="1"/>
              </p:cNvSpPr>
              <p:nvPr/>
            </p:nvSpPr>
            <p:spPr bwMode="auto">
              <a:xfrm>
                <a:off x="284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99" name="Line 595"/>
              <p:cNvSpPr>
                <a:spLocks noChangeShapeType="1"/>
              </p:cNvSpPr>
              <p:nvPr/>
            </p:nvSpPr>
            <p:spPr bwMode="auto">
              <a:xfrm>
                <a:off x="288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0" name="Line 596"/>
              <p:cNvSpPr>
                <a:spLocks noChangeShapeType="1"/>
              </p:cNvSpPr>
              <p:nvPr/>
            </p:nvSpPr>
            <p:spPr bwMode="auto">
              <a:xfrm>
                <a:off x="291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1" name="Line 597"/>
              <p:cNvSpPr>
                <a:spLocks noChangeShapeType="1"/>
              </p:cNvSpPr>
              <p:nvPr/>
            </p:nvSpPr>
            <p:spPr bwMode="auto">
              <a:xfrm>
                <a:off x="294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2" name="Line 598"/>
              <p:cNvSpPr>
                <a:spLocks noChangeShapeType="1"/>
              </p:cNvSpPr>
              <p:nvPr/>
            </p:nvSpPr>
            <p:spPr bwMode="auto">
              <a:xfrm>
                <a:off x="297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3" name="Line 599"/>
              <p:cNvSpPr>
                <a:spLocks noChangeShapeType="1"/>
              </p:cNvSpPr>
              <p:nvPr/>
            </p:nvSpPr>
            <p:spPr bwMode="auto">
              <a:xfrm>
                <a:off x="300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4" name="Line 600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5" name="Line 601"/>
              <p:cNvSpPr>
                <a:spLocks noChangeShapeType="1"/>
              </p:cNvSpPr>
              <p:nvPr/>
            </p:nvSpPr>
            <p:spPr bwMode="auto">
              <a:xfrm>
                <a:off x="1472" y="2112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6" name="Line 602"/>
              <p:cNvSpPr>
                <a:spLocks noChangeShapeType="1"/>
              </p:cNvSpPr>
              <p:nvPr/>
            </p:nvSpPr>
            <p:spPr bwMode="auto">
              <a:xfrm>
                <a:off x="1478" y="2112"/>
                <a:ext cx="1" cy="10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7" name="Line 603"/>
              <p:cNvSpPr>
                <a:spLocks noChangeShapeType="1"/>
              </p:cNvSpPr>
              <p:nvPr/>
            </p:nvSpPr>
            <p:spPr bwMode="auto">
              <a:xfrm flipH="1">
                <a:off x="1478" y="2112"/>
                <a:ext cx="64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8" name="Line 604"/>
              <p:cNvSpPr>
                <a:spLocks noChangeShapeType="1"/>
              </p:cNvSpPr>
              <p:nvPr/>
            </p:nvSpPr>
            <p:spPr bwMode="auto">
              <a:xfrm>
                <a:off x="1502" y="2158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09" name="Line 605"/>
              <p:cNvSpPr>
                <a:spLocks noChangeShapeType="1"/>
              </p:cNvSpPr>
              <p:nvPr/>
            </p:nvSpPr>
            <p:spPr bwMode="auto">
              <a:xfrm>
                <a:off x="1498" y="2158"/>
                <a:ext cx="40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0" name="Line 606"/>
              <p:cNvSpPr>
                <a:spLocks noChangeShapeType="1"/>
              </p:cNvSpPr>
              <p:nvPr/>
            </p:nvSpPr>
            <p:spPr bwMode="auto">
              <a:xfrm>
                <a:off x="1456" y="211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511" name="Group 607"/>
            <p:cNvGrpSpPr>
              <a:grpSpLocks/>
            </p:cNvGrpSpPr>
            <p:nvPr/>
          </p:nvGrpSpPr>
          <p:grpSpPr bwMode="auto">
            <a:xfrm>
              <a:off x="1456" y="2088"/>
              <a:ext cx="3331" cy="1474"/>
              <a:chOff x="1456" y="2088"/>
              <a:chExt cx="3331" cy="1474"/>
            </a:xfrm>
          </p:grpSpPr>
          <p:sp>
            <p:nvSpPr>
              <p:cNvPr id="124512" name="Line 608"/>
              <p:cNvSpPr>
                <a:spLocks noChangeShapeType="1"/>
              </p:cNvSpPr>
              <p:nvPr/>
            </p:nvSpPr>
            <p:spPr bwMode="auto">
              <a:xfrm>
                <a:off x="1522" y="2112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3" name="Line 609"/>
              <p:cNvSpPr>
                <a:spLocks noChangeShapeType="1"/>
              </p:cNvSpPr>
              <p:nvPr/>
            </p:nvSpPr>
            <p:spPr bwMode="auto">
              <a:xfrm>
                <a:off x="1456" y="221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4" name="Line 610"/>
              <p:cNvSpPr>
                <a:spLocks noChangeShapeType="1"/>
              </p:cNvSpPr>
              <p:nvPr/>
            </p:nvSpPr>
            <p:spPr bwMode="auto">
              <a:xfrm>
                <a:off x="1522" y="2218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5" name="Freeform 611"/>
              <p:cNvSpPr>
                <a:spLocks/>
              </p:cNvSpPr>
              <p:nvPr/>
            </p:nvSpPr>
            <p:spPr bwMode="auto">
              <a:xfrm>
                <a:off x="1574" y="2214"/>
                <a:ext cx="36" cy="44"/>
              </a:xfrm>
              <a:custGeom>
                <a:avLst/>
                <a:gdLst>
                  <a:gd name="T0" fmla="*/ 0 w 36"/>
                  <a:gd name="T1" fmla="*/ 0 h 44"/>
                  <a:gd name="T2" fmla="*/ 0 w 36"/>
                  <a:gd name="T3" fmla="*/ 34 h 44"/>
                  <a:gd name="T4" fmla="*/ 4 w 36"/>
                  <a:gd name="T5" fmla="*/ 40 h 44"/>
                  <a:gd name="T6" fmla="*/ 14 w 36"/>
                  <a:gd name="T7" fmla="*/ 44 h 44"/>
                  <a:gd name="T8" fmla="*/ 20 w 36"/>
                  <a:gd name="T9" fmla="*/ 44 h 44"/>
                  <a:gd name="T10" fmla="*/ 30 w 36"/>
                  <a:gd name="T11" fmla="*/ 40 h 44"/>
                  <a:gd name="T12" fmla="*/ 36 w 36"/>
                  <a:gd name="T13" fmla="*/ 3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lnTo>
                      <a:pt x="0" y="34"/>
                    </a:lnTo>
                    <a:lnTo>
                      <a:pt x="4" y="40"/>
                    </a:lnTo>
                    <a:lnTo>
                      <a:pt x="14" y="44"/>
                    </a:lnTo>
                    <a:lnTo>
                      <a:pt x="20" y="44"/>
                    </a:lnTo>
                    <a:lnTo>
                      <a:pt x="30" y="40"/>
                    </a:lnTo>
                    <a:lnTo>
                      <a:pt x="36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6" name="Freeform 612"/>
              <p:cNvSpPr>
                <a:spLocks/>
              </p:cNvSpPr>
              <p:nvPr/>
            </p:nvSpPr>
            <p:spPr bwMode="auto">
              <a:xfrm>
                <a:off x="1578" y="2214"/>
                <a:ext cx="10" cy="44"/>
              </a:xfrm>
              <a:custGeom>
                <a:avLst/>
                <a:gdLst>
                  <a:gd name="T0" fmla="*/ 0 w 10"/>
                  <a:gd name="T1" fmla="*/ 0 h 44"/>
                  <a:gd name="T2" fmla="*/ 0 w 10"/>
                  <a:gd name="T3" fmla="*/ 34 h 44"/>
                  <a:gd name="T4" fmla="*/ 4 w 10"/>
                  <a:gd name="T5" fmla="*/ 40 h 44"/>
                  <a:gd name="T6" fmla="*/ 10 w 10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4">
                    <a:moveTo>
                      <a:pt x="0" y="0"/>
                    </a:moveTo>
                    <a:lnTo>
                      <a:pt x="0" y="34"/>
                    </a:lnTo>
                    <a:lnTo>
                      <a:pt x="4" y="40"/>
                    </a:lnTo>
                    <a:lnTo>
                      <a:pt x="1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7" name="Line 613"/>
              <p:cNvSpPr>
                <a:spLocks noChangeShapeType="1"/>
              </p:cNvSpPr>
              <p:nvPr/>
            </p:nvSpPr>
            <p:spPr bwMode="auto">
              <a:xfrm>
                <a:off x="1610" y="221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8" name="Line 614"/>
              <p:cNvSpPr>
                <a:spLocks noChangeShapeType="1"/>
              </p:cNvSpPr>
              <p:nvPr/>
            </p:nvSpPr>
            <p:spPr bwMode="auto">
              <a:xfrm>
                <a:off x="1612" y="221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19" name="Line 615"/>
              <p:cNvSpPr>
                <a:spLocks noChangeShapeType="1"/>
              </p:cNvSpPr>
              <p:nvPr/>
            </p:nvSpPr>
            <p:spPr bwMode="auto">
              <a:xfrm>
                <a:off x="1566" y="2214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0" name="Line 616"/>
              <p:cNvSpPr>
                <a:spLocks noChangeShapeType="1"/>
              </p:cNvSpPr>
              <p:nvPr/>
            </p:nvSpPr>
            <p:spPr bwMode="auto">
              <a:xfrm>
                <a:off x="1600" y="2214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1" name="Line 617"/>
              <p:cNvSpPr>
                <a:spLocks noChangeShapeType="1"/>
              </p:cNvSpPr>
              <p:nvPr/>
            </p:nvSpPr>
            <p:spPr bwMode="auto">
              <a:xfrm>
                <a:off x="1610" y="2258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2" name="Freeform 618"/>
              <p:cNvSpPr>
                <a:spLocks/>
              </p:cNvSpPr>
              <p:nvPr/>
            </p:nvSpPr>
            <p:spPr bwMode="auto">
              <a:xfrm>
                <a:off x="1640" y="2252"/>
                <a:ext cx="6" cy="22"/>
              </a:xfrm>
              <a:custGeom>
                <a:avLst/>
                <a:gdLst>
                  <a:gd name="T0" fmla="*/ 4 w 6"/>
                  <a:gd name="T1" fmla="*/ 6 h 22"/>
                  <a:gd name="T2" fmla="*/ 0 w 6"/>
                  <a:gd name="T3" fmla="*/ 2 h 22"/>
                  <a:gd name="T4" fmla="*/ 4 w 6"/>
                  <a:gd name="T5" fmla="*/ 0 h 22"/>
                  <a:gd name="T6" fmla="*/ 6 w 6"/>
                  <a:gd name="T7" fmla="*/ 2 h 22"/>
                  <a:gd name="T8" fmla="*/ 6 w 6"/>
                  <a:gd name="T9" fmla="*/ 12 h 22"/>
                  <a:gd name="T10" fmla="*/ 4 w 6"/>
                  <a:gd name="T11" fmla="*/ 18 h 22"/>
                  <a:gd name="T12" fmla="*/ 0 w 6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4" y="6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12"/>
                    </a:lnTo>
                    <a:lnTo>
                      <a:pt x="4" y="18"/>
                    </a:lnTo>
                    <a:lnTo>
                      <a:pt x="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3" name="Freeform 619"/>
              <p:cNvSpPr>
                <a:spLocks/>
              </p:cNvSpPr>
              <p:nvPr/>
            </p:nvSpPr>
            <p:spPr bwMode="auto">
              <a:xfrm>
                <a:off x="1668" y="2192"/>
                <a:ext cx="22" cy="66"/>
              </a:xfrm>
              <a:custGeom>
                <a:avLst/>
                <a:gdLst>
                  <a:gd name="T0" fmla="*/ 0 w 22"/>
                  <a:gd name="T1" fmla="*/ 0 h 66"/>
                  <a:gd name="T2" fmla="*/ 22 w 22"/>
                  <a:gd name="T3" fmla="*/ 34 h 66"/>
                  <a:gd name="T4" fmla="*/ 22 w 22"/>
                  <a:gd name="T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6">
                    <a:moveTo>
                      <a:pt x="0" y="0"/>
                    </a:moveTo>
                    <a:lnTo>
                      <a:pt x="22" y="34"/>
                    </a:lnTo>
                    <a:lnTo>
                      <a:pt x="2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4" name="Freeform 620"/>
              <p:cNvSpPr>
                <a:spLocks/>
              </p:cNvSpPr>
              <p:nvPr/>
            </p:nvSpPr>
            <p:spPr bwMode="auto">
              <a:xfrm>
                <a:off x="1672" y="2192"/>
                <a:ext cx="22" cy="66"/>
              </a:xfrm>
              <a:custGeom>
                <a:avLst/>
                <a:gdLst>
                  <a:gd name="T0" fmla="*/ 0 w 22"/>
                  <a:gd name="T1" fmla="*/ 0 h 66"/>
                  <a:gd name="T2" fmla="*/ 22 w 22"/>
                  <a:gd name="T3" fmla="*/ 34 h 66"/>
                  <a:gd name="T4" fmla="*/ 22 w 22"/>
                  <a:gd name="T5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6">
                    <a:moveTo>
                      <a:pt x="0" y="0"/>
                    </a:moveTo>
                    <a:lnTo>
                      <a:pt x="22" y="34"/>
                    </a:lnTo>
                    <a:lnTo>
                      <a:pt x="2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5" name="Line 621"/>
              <p:cNvSpPr>
                <a:spLocks noChangeShapeType="1"/>
              </p:cNvSpPr>
              <p:nvPr/>
            </p:nvSpPr>
            <p:spPr bwMode="auto">
              <a:xfrm flipH="1">
                <a:off x="1694" y="2192"/>
                <a:ext cx="22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6" name="Line 622"/>
              <p:cNvSpPr>
                <a:spLocks noChangeShapeType="1"/>
              </p:cNvSpPr>
              <p:nvPr/>
            </p:nvSpPr>
            <p:spPr bwMode="auto">
              <a:xfrm>
                <a:off x="1662" y="219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7" name="Line 623"/>
              <p:cNvSpPr>
                <a:spLocks noChangeShapeType="1"/>
              </p:cNvSpPr>
              <p:nvPr/>
            </p:nvSpPr>
            <p:spPr bwMode="auto">
              <a:xfrm>
                <a:off x="1702" y="2192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8" name="Line 624"/>
              <p:cNvSpPr>
                <a:spLocks noChangeShapeType="1"/>
              </p:cNvSpPr>
              <p:nvPr/>
            </p:nvSpPr>
            <p:spPr bwMode="auto">
              <a:xfrm>
                <a:off x="1680" y="2258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29" name="Line 625"/>
              <p:cNvSpPr>
                <a:spLocks noChangeShapeType="1"/>
              </p:cNvSpPr>
              <p:nvPr/>
            </p:nvSpPr>
            <p:spPr bwMode="auto">
              <a:xfrm>
                <a:off x="3040" y="323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0" name="Line 626"/>
              <p:cNvSpPr>
                <a:spLocks noChangeShapeType="1"/>
              </p:cNvSpPr>
              <p:nvPr/>
            </p:nvSpPr>
            <p:spPr bwMode="auto">
              <a:xfrm flipV="1">
                <a:off x="304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1" name="Freeform 627"/>
              <p:cNvSpPr>
                <a:spLocks/>
              </p:cNvSpPr>
              <p:nvPr/>
            </p:nvSpPr>
            <p:spPr bwMode="auto">
              <a:xfrm>
                <a:off x="2958" y="3320"/>
                <a:ext cx="50" cy="74"/>
              </a:xfrm>
              <a:custGeom>
                <a:avLst/>
                <a:gdLst>
                  <a:gd name="T0" fmla="*/ 20 w 50"/>
                  <a:gd name="T1" fmla="*/ 0 h 74"/>
                  <a:gd name="T2" fmla="*/ 10 w 50"/>
                  <a:gd name="T3" fmla="*/ 2 h 74"/>
                  <a:gd name="T4" fmla="*/ 2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2 w 50"/>
                  <a:gd name="T11" fmla="*/ 60 h 74"/>
                  <a:gd name="T12" fmla="*/ 10 w 50"/>
                  <a:gd name="T13" fmla="*/ 70 h 74"/>
                  <a:gd name="T14" fmla="*/ 20 w 50"/>
                  <a:gd name="T15" fmla="*/ 74 h 74"/>
                  <a:gd name="T16" fmla="*/ 28 w 50"/>
                  <a:gd name="T17" fmla="*/ 74 h 74"/>
                  <a:gd name="T18" fmla="*/ 38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38 w 50"/>
                  <a:gd name="T29" fmla="*/ 2 h 74"/>
                  <a:gd name="T30" fmla="*/ 28 w 50"/>
                  <a:gd name="T31" fmla="*/ 0 h 74"/>
                  <a:gd name="T32" fmla="*/ 20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2 w 50"/>
                  <a:gd name="T41" fmla="*/ 32 h 74"/>
                  <a:gd name="T42" fmla="*/ 2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0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0" y="0"/>
                    </a:moveTo>
                    <a:lnTo>
                      <a:pt x="10" y="2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2" y="60"/>
                    </a:lnTo>
                    <a:lnTo>
                      <a:pt x="10" y="70"/>
                    </a:lnTo>
                    <a:lnTo>
                      <a:pt x="20" y="74"/>
                    </a:lnTo>
                    <a:lnTo>
                      <a:pt x="28" y="74"/>
                    </a:lnTo>
                    <a:lnTo>
                      <a:pt x="38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2" name="Freeform 628"/>
              <p:cNvSpPr>
                <a:spLocks/>
              </p:cNvSpPr>
              <p:nvPr/>
            </p:nvSpPr>
            <p:spPr bwMode="auto">
              <a:xfrm>
                <a:off x="2986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3" name="Freeform 629"/>
              <p:cNvSpPr>
                <a:spLocks/>
              </p:cNvSpPr>
              <p:nvPr/>
            </p:nvSpPr>
            <p:spPr bwMode="auto">
              <a:xfrm>
                <a:off x="3032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4" name="Freeform 630"/>
              <p:cNvSpPr>
                <a:spLocks/>
              </p:cNvSpPr>
              <p:nvPr/>
            </p:nvSpPr>
            <p:spPr bwMode="auto">
              <a:xfrm>
                <a:off x="3064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2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2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2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2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2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5" name="Freeform 631"/>
              <p:cNvSpPr>
                <a:spLocks/>
              </p:cNvSpPr>
              <p:nvPr/>
            </p:nvSpPr>
            <p:spPr bwMode="auto">
              <a:xfrm>
                <a:off x="3092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6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6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6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6" name="Line 632"/>
              <p:cNvSpPr>
                <a:spLocks noChangeShapeType="1"/>
              </p:cNvSpPr>
              <p:nvPr/>
            </p:nvSpPr>
            <p:spPr bwMode="auto">
              <a:xfrm flipV="1">
                <a:off x="3356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7" name="Freeform 633"/>
              <p:cNvSpPr>
                <a:spLocks/>
              </p:cNvSpPr>
              <p:nvPr/>
            </p:nvSpPr>
            <p:spPr bwMode="auto">
              <a:xfrm>
                <a:off x="3274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2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2 w 50"/>
                  <a:gd name="T13" fmla="*/ 70 h 74"/>
                  <a:gd name="T14" fmla="*/ 22 w 50"/>
                  <a:gd name="T15" fmla="*/ 74 h 74"/>
                  <a:gd name="T16" fmla="*/ 30 w 50"/>
                  <a:gd name="T17" fmla="*/ 74 h 74"/>
                  <a:gd name="T18" fmla="*/ 40 w 50"/>
                  <a:gd name="T19" fmla="*/ 70 h 74"/>
                  <a:gd name="T20" fmla="*/ 48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8 w 50"/>
                  <a:gd name="T27" fmla="*/ 14 h 74"/>
                  <a:gd name="T28" fmla="*/ 40 w 50"/>
                  <a:gd name="T29" fmla="*/ 2 h 74"/>
                  <a:gd name="T30" fmla="*/ 30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2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2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2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2" y="70"/>
                    </a:lnTo>
                    <a:lnTo>
                      <a:pt x="22" y="74"/>
                    </a:lnTo>
                    <a:lnTo>
                      <a:pt x="30" y="74"/>
                    </a:lnTo>
                    <a:lnTo>
                      <a:pt x="40" y="70"/>
                    </a:lnTo>
                    <a:lnTo>
                      <a:pt x="48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8" y="14"/>
                    </a:lnTo>
                    <a:lnTo>
                      <a:pt x="40" y="2"/>
                    </a:lnTo>
                    <a:lnTo>
                      <a:pt x="30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2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2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8" name="Freeform 634"/>
              <p:cNvSpPr>
                <a:spLocks/>
              </p:cNvSpPr>
              <p:nvPr/>
            </p:nvSpPr>
            <p:spPr bwMode="auto">
              <a:xfrm>
                <a:off x="3304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6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6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6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39" name="Freeform 635"/>
              <p:cNvSpPr>
                <a:spLocks/>
              </p:cNvSpPr>
              <p:nvPr/>
            </p:nvSpPr>
            <p:spPr bwMode="auto">
              <a:xfrm>
                <a:off x="3350" y="338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0" name="Freeform 636"/>
              <p:cNvSpPr>
                <a:spLocks/>
              </p:cNvSpPr>
              <p:nvPr/>
            </p:nvSpPr>
            <p:spPr bwMode="auto">
              <a:xfrm>
                <a:off x="3382" y="3320"/>
                <a:ext cx="50" cy="74"/>
              </a:xfrm>
              <a:custGeom>
                <a:avLst/>
                <a:gdLst>
                  <a:gd name="T0" fmla="*/ 4 w 50"/>
                  <a:gd name="T1" fmla="*/ 14 h 74"/>
                  <a:gd name="T2" fmla="*/ 8 w 50"/>
                  <a:gd name="T3" fmla="*/ 18 h 74"/>
                  <a:gd name="T4" fmla="*/ 4 w 50"/>
                  <a:gd name="T5" fmla="*/ 20 h 74"/>
                  <a:gd name="T6" fmla="*/ 0 w 50"/>
                  <a:gd name="T7" fmla="*/ 18 h 74"/>
                  <a:gd name="T8" fmla="*/ 0 w 50"/>
                  <a:gd name="T9" fmla="*/ 14 h 74"/>
                  <a:gd name="T10" fmla="*/ 4 w 50"/>
                  <a:gd name="T11" fmla="*/ 6 h 74"/>
                  <a:gd name="T12" fmla="*/ 8 w 50"/>
                  <a:gd name="T13" fmla="*/ 2 h 74"/>
                  <a:gd name="T14" fmla="*/ 18 w 50"/>
                  <a:gd name="T15" fmla="*/ 0 h 74"/>
                  <a:gd name="T16" fmla="*/ 32 w 50"/>
                  <a:gd name="T17" fmla="*/ 0 h 74"/>
                  <a:gd name="T18" fmla="*/ 42 w 50"/>
                  <a:gd name="T19" fmla="*/ 2 h 74"/>
                  <a:gd name="T20" fmla="*/ 46 w 50"/>
                  <a:gd name="T21" fmla="*/ 6 h 74"/>
                  <a:gd name="T22" fmla="*/ 50 w 50"/>
                  <a:gd name="T23" fmla="*/ 14 h 74"/>
                  <a:gd name="T24" fmla="*/ 50 w 50"/>
                  <a:gd name="T25" fmla="*/ 20 h 74"/>
                  <a:gd name="T26" fmla="*/ 46 w 50"/>
                  <a:gd name="T27" fmla="*/ 28 h 74"/>
                  <a:gd name="T28" fmla="*/ 36 w 50"/>
                  <a:gd name="T29" fmla="*/ 36 h 74"/>
                  <a:gd name="T30" fmla="*/ 18 w 50"/>
                  <a:gd name="T31" fmla="*/ 42 h 74"/>
                  <a:gd name="T32" fmla="*/ 10 w 50"/>
                  <a:gd name="T33" fmla="*/ 46 h 74"/>
                  <a:gd name="T34" fmla="*/ 4 w 50"/>
                  <a:gd name="T35" fmla="*/ 52 h 74"/>
                  <a:gd name="T36" fmla="*/ 0 w 50"/>
                  <a:gd name="T37" fmla="*/ 64 h 74"/>
                  <a:gd name="T38" fmla="*/ 0 w 50"/>
                  <a:gd name="T3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74">
                    <a:moveTo>
                      <a:pt x="4" y="14"/>
                    </a:moveTo>
                    <a:lnTo>
                      <a:pt x="8" y="18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8" y="0"/>
                    </a:lnTo>
                    <a:lnTo>
                      <a:pt x="32" y="0"/>
                    </a:lnTo>
                    <a:lnTo>
                      <a:pt x="42" y="2"/>
                    </a:lnTo>
                    <a:lnTo>
                      <a:pt x="46" y="6"/>
                    </a:lnTo>
                    <a:lnTo>
                      <a:pt x="50" y="14"/>
                    </a:lnTo>
                    <a:lnTo>
                      <a:pt x="50" y="20"/>
                    </a:lnTo>
                    <a:lnTo>
                      <a:pt x="46" y="28"/>
                    </a:lnTo>
                    <a:lnTo>
                      <a:pt x="36" y="36"/>
                    </a:lnTo>
                    <a:lnTo>
                      <a:pt x="18" y="42"/>
                    </a:lnTo>
                    <a:lnTo>
                      <a:pt x="10" y="46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1" name="Freeform 637"/>
              <p:cNvSpPr>
                <a:spLocks/>
              </p:cNvSpPr>
              <p:nvPr/>
            </p:nvSpPr>
            <p:spPr bwMode="auto">
              <a:xfrm>
                <a:off x="3400" y="3320"/>
                <a:ext cx="28" cy="42"/>
              </a:xfrm>
              <a:custGeom>
                <a:avLst/>
                <a:gdLst>
                  <a:gd name="T0" fmla="*/ 14 w 28"/>
                  <a:gd name="T1" fmla="*/ 0 h 42"/>
                  <a:gd name="T2" fmla="*/ 22 w 28"/>
                  <a:gd name="T3" fmla="*/ 2 h 42"/>
                  <a:gd name="T4" fmla="*/ 24 w 28"/>
                  <a:gd name="T5" fmla="*/ 6 h 42"/>
                  <a:gd name="T6" fmla="*/ 28 w 28"/>
                  <a:gd name="T7" fmla="*/ 14 h 42"/>
                  <a:gd name="T8" fmla="*/ 28 w 28"/>
                  <a:gd name="T9" fmla="*/ 20 h 42"/>
                  <a:gd name="T10" fmla="*/ 24 w 28"/>
                  <a:gd name="T11" fmla="*/ 28 h 42"/>
                  <a:gd name="T12" fmla="*/ 14 w 28"/>
                  <a:gd name="T13" fmla="*/ 36 h 42"/>
                  <a:gd name="T14" fmla="*/ 0 w 28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14" y="0"/>
                    </a:moveTo>
                    <a:lnTo>
                      <a:pt x="22" y="2"/>
                    </a:lnTo>
                    <a:lnTo>
                      <a:pt x="24" y="6"/>
                    </a:lnTo>
                    <a:lnTo>
                      <a:pt x="28" y="14"/>
                    </a:lnTo>
                    <a:lnTo>
                      <a:pt x="28" y="20"/>
                    </a:lnTo>
                    <a:lnTo>
                      <a:pt x="24" y="28"/>
                    </a:lnTo>
                    <a:lnTo>
                      <a:pt x="14" y="36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2" name="Freeform 638"/>
              <p:cNvSpPr>
                <a:spLocks/>
              </p:cNvSpPr>
              <p:nvPr/>
            </p:nvSpPr>
            <p:spPr bwMode="auto">
              <a:xfrm>
                <a:off x="3382" y="3384"/>
                <a:ext cx="50" cy="6"/>
              </a:xfrm>
              <a:custGeom>
                <a:avLst/>
                <a:gdLst>
                  <a:gd name="T0" fmla="*/ 0 w 50"/>
                  <a:gd name="T1" fmla="*/ 4 h 6"/>
                  <a:gd name="T2" fmla="*/ 4 w 50"/>
                  <a:gd name="T3" fmla="*/ 0 h 6"/>
                  <a:gd name="T4" fmla="*/ 10 w 50"/>
                  <a:gd name="T5" fmla="*/ 0 h 6"/>
                  <a:gd name="T6" fmla="*/ 28 w 50"/>
                  <a:gd name="T7" fmla="*/ 6 h 6"/>
                  <a:gd name="T8" fmla="*/ 40 w 50"/>
                  <a:gd name="T9" fmla="*/ 6 h 6"/>
                  <a:gd name="T10" fmla="*/ 46 w 50"/>
                  <a:gd name="T11" fmla="*/ 4 h 6"/>
                  <a:gd name="T12" fmla="*/ 50 w 50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6">
                    <a:moveTo>
                      <a:pt x="0" y="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8" y="6"/>
                    </a:lnTo>
                    <a:lnTo>
                      <a:pt x="40" y="6"/>
                    </a:lnTo>
                    <a:lnTo>
                      <a:pt x="46" y="4"/>
                    </a:lnTo>
                    <a:lnTo>
                      <a:pt x="5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3" name="Freeform 639"/>
              <p:cNvSpPr>
                <a:spLocks/>
              </p:cNvSpPr>
              <p:nvPr/>
            </p:nvSpPr>
            <p:spPr bwMode="auto">
              <a:xfrm>
                <a:off x="3392" y="3376"/>
                <a:ext cx="40" cy="18"/>
              </a:xfrm>
              <a:custGeom>
                <a:avLst/>
                <a:gdLst>
                  <a:gd name="T0" fmla="*/ 0 w 40"/>
                  <a:gd name="T1" fmla="*/ 8 h 18"/>
                  <a:gd name="T2" fmla="*/ 18 w 40"/>
                  <a:gd name="T3" fmla="*/ 18 h 18"/>
                  <a:gd name="T4" fmla="*/ 32 w 40"/>
                  <a:gd name="T5" fmla="*/ 18 h 18"/>
                  <a:gd name="T6" fmla="*/ 36 w 40"/>
                  <a:gd name="T7" fmla="*/ 14 h 18"/>
                  <a:gd name="T8" fmla="*/ 40 w 40"/>
                  <a:gd name="T9" fmla="*/ 8 h 18"/>
                  <a:gd name="T10" fmla="*/ 40 w 40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8"/>
                    </a:moveTo>
                    <a:lnTo>
                      <a:pt x="18" y="18"/>
                    </a:lnTo>
                    <a:lnTo>
                      <a:pt x="32" y="18"/>
                    </a:lnTo>
                    <a:lnTo>
                      <a:pt x="36" y="14"/>
                    </a:lnTo>
                    <a:lnTo>
                      <a:pt x="40" y="8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4" name="Line 640"/>
              <p:cNvSpPr>
                <a:spLocks noChangeShapeType="1"/>
              </p:cNvSpPr>
              <p:nvPr/>
            </p:nvSpPr>
            <p:spPr bwMode="auto">
              <a:xfrm flipV="1">
                <a:off x="367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5" name="Freeform 641"/>
              <p:cNvSpPr>
                <a:spLocks/>
              </p:cNvSpPr>
              <p:nvPr/>
            </p:nvSpPr>
            <p:spPr bwMode="auto">
              <a:xfrm>
                <a:off x="3592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6" name="Freeform 642"/>
              <p:cNvSpPr>
                <a:spLocks/>
              </p:cNvSpPr>
              <p:nvPr/>
            </p:nvSpPr>
            <p:spPr bwMode="auto">
              <a:xfrm>
                <a:off x="3620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6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6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6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7" name="Freeform 643"/>
              <p:cNvSpPr>
                <a:spLocks/>
              </p:cNvSpPr>
              <p:nvPr/>
            </p:nvSpPr>
            <p:spPr bwMode="auto">
              <a:xfrm>
                <a:off x="3668" y="338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8" name="Line 644"/>
              <p:cNvSpPr>
                <a:spLocks noChangeShapeType="1"/>
              </p:cNvSpPr>
              <p:nvPr/>
            </p:nvSpPr>
            <p:spPr bwMode="auto">
              <a:xfrm>
                <a:off x="3732" y="3326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49" name="Line 645"/>
              <p:cNvSpPr>
                <a:spLocks noChangeShapeType="1"/>
              </p:cNvSpPr>
              <p:nvPr/>
            </p:nvSpPr>
            <p:spPr bwMode="auto">
              <a:xfrm>
                <a:off x="3736" y="332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0" name="Freeform 646"/>
              <p:cNvSpPr>
                <a:spLocks/>
              </p:cNvSpPr>
              <p:nvPr/>
            </p:nvSpPr>
            <p:spPr bwMode="auto">
              <a:xfrm>
                <a:off x="3696" y="3320"/>
                <a:ext cx="58" cy="52"/>
              </a:xfrm>
              <a:custGeom>
                <a:avLst/>
                <a:gdLst>
                  <a:gd name="T0" fmla="*/ 40 w 58"/>
                  <a:gd name="T1" fmla="*/ 0 h 52"/>
                  <a:gd name="T2" fmla="*/ 0 w 58"/>
                  <a:gd name="T3" fmla="*/ 52 h 52"/>
                  <a:gd name="T4" fmla="*/ 58 w 58"/>
                  <a:gd name="T5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8" h="52">
                    <a:moveTo>
                      <a:pt x="40" y="0"/>
                    </a:moveTo>
                    <a:lnTo>
                      <a:pt x="0" y="52"/>
                    </a:lnTo>
                    <a:lnTo>
                      <a:pt x="58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1" name="Line 647"/>
              <p:cNvSpPr>
                <a:spLocks noChangeShapeType="1"/>
              </p:cNvSpPr>
              <p:nvPr/>
            </p:nvSpPr>
            <p:spPr bwMode="auto">
              <a:xfrm>
                <a:off x="3720" y="339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2" name="Line 648"/>
              <p:cNvSpPr>
                <a:spLocks noChangeShapeType="1"/>
              </p:cNvSpPr>
              <p:nvPr/>
            </p:nvSpPr>
            <p:spPr bwMode="auto">
              <a:xfrm flipV="1">
                <a:off x="3992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3" name="Freeform 649"/>
              <p:cNvSpPr>
                <a:spLocks/>
              </p:cNvSpPr>
              <p:nvPr/>
            </p:nvSpPr>
            <p:spPr bwMode="auto">
              <a:xfrm>
                <a:off x="3910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4" name="Freeform 650"/>
              <p:cNvSpPr>
                <a:spLocks/>
              </p:cNvSpPr>
              <p:nvPr/>
            </p:nvSpPr>
            <p:spPr bwMode="auto">
              <a:xfrm>
                <a:off x="3938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5" name="Freeform 651"/>
              <p:cNvSpPr>
                <a:spLocks/>
              </p:cNvSpPr>
              <p:nvPr/>
            </p:nvSpPr>
            <p:spPr bwMode="auto">
              <a:xfrm>
                <a:off x="3984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6" name="Freeform 652"/>
              <p:cNvSpPr>
                <a:spLocks/>
              </p:cNvSpPr>
              <p:nvPr/>
            </p:nvSpPr>
            <p:spPr bwMode="auto">
              <a:xfrm>
                <a:off x="4018" y="3320"/>
                <a:ext cx="50" cy="74"/>
              </a:xfrm>
              <a:custGeom>
                <a:avLst/>
                <a:gdLst>
                  <a:gd name="T0" fmla="*/ 42 w 50"/>
                  <a:gd name="T1" fmla="*/ 10 h 74"/>
                  <a:gd name="T2" fmla="*/ 38 w 50"/>
                  <a:gd name="T3" fmla="*/ 14 h 74"/>
                  <a:gd name="T4" fmla="*/ 42 w 50"/>
                  <a:gd name="T5" fmla="*/ 18 h 74"/>
                  <a:gd name="T6" fmla="*/ 46 w 50"/>
                  <a:gd name="T7" fmla="*/ 14 h 74"/>
                  <a:gd name="T8" fmla="*/ 46 w 50"/>
                  <a:gd name="T9" fmla="*/ 10 h 74"/>
                  <a:gd name="T10" fmla="*/ 42 w 50"/>
                  <a:gd name="T11" fmla="*/ 2 h 74"/>
                  <a:gd name="T12" fmla="*/ 34 w 50"/>
                  <a:gd name="T13" fmla="*/ 0 h 74"/>
                  <a:gd name="T14" fmla="*/ 24 w 50"/>
                  <a:gd name="T15" fmla="*/ 0 h 74"/>
                  <a:gd name="T16" fmla="*/ 14 w 50"/>
                  <a:gd name="T17" fmla="*/ 2 h 74"/>
                  <a:gd name="T18" fmla="*/ 6 w 50"/>
                  <a:gd name="T19" fmla="*/ 10 h 74"/>
                  <a:gd name="T20" fmla="*/ 2 w 50"/>
                  <a:gd name="T21" fmla="*/ 18 h 74"/>
                  <a:gd name="T22" fmla="*/ 0 w 50"/>
                  <a:gd name="T23" fmla="*/ 32 h 74"/>
                  <a:gd name="T24" fmla="*/ 0 w 50"/>
                  <a:gd name="T25" fmla="*/ 52 h 74"/>
                  <a:gd name="T26" fmla="*/ 2 w 50"/>
                  <a:gd name="T27" fmla="*/ 64 h 74"/>
                  <a:gd name="T28" fmla="*/ 10 w 50"/>
                  <a:gd name="T29" fmla="*/ 70 h 74"/>
                  <a:gd name="T30" fmla="*/ 20 w 50"/>
                  <a:gd name="T31" fmla="*/ 74 h 74"/>
                  <a:gd name="T32" fmla="*/ 28 w 50"/>
                  <a:gd name="T33" fmla="*/ 74 h 74"/>
                  <a:gd name="T34" fmla="*/ 38 w 50"/>
                  <a:gd name="T35" fmla="*/ 70 h 74"/>
                  <a:gd name="T36" fmla="*/ 46 w 50"/>
                  <a:gd name="T37" fmla="*/ 64 h 74"/>
                  <a:gd name="T38" fmla="*/ 50 w 50"/>
                  <a:gd name="T39" fmla="*/ 52 h 74"/>
                  <a:gd name="T40" fmla="*/ 50 w 50"/>
                  <a:gd name="T41" fmla="*/ 50 h 74"/>
                  <a:gd name="T42" fmla="*/ 46 w 50"/>
                  <a:gd name="T43" fmla="*/ 38 h 74"/>
                  <a:gd name="T44" fmla="*/ 38 w 50"/>
                  <a:gd name="T45" fmla="*/ 32 h 74"/>
                  <a:gd name="T46" fmla="*/ 28 w 50"/>
                  <a:gd name="T47" fmla="*/ 28 h 74"/>
                  <a:gd name="T48" fmla="*/ 24 w 50"/>
                  <a:gd name="T49" fmla="*/ 28 h 74"/>
                  <a:gd name="T50" fmla="*/ 14 w 50"/>
                  <a:gd name="T51" fmla="*/ 32 h 74"/>
                  <a:gd name="T52" fmla="*/ 6 w 50"/>
                  <a:gd name="T53" fmla="*/ 38 h 74"/>
                  <a:gd name="T54" fmla="*/ 2 w 50"/>
                  <a:gd name="T55" fmla="*/ 5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0" h="74">
                    <a:moveTo>
                      <a:pt x="42" y="10"/>
                    </a:moveTo>
                    <a:lnTo>
                      <a:pt x="38" y="14"/>
                    </a:lnTo>
                    <a:lnTo>
                      <a:pt x="42" y="18"/>
                    </a:lnTo>
                    <a:lnTo>
                      <a:pt x="46" y="14"/>
                    </a:lnTo>
                    <a:lnTo>
                      <a:pt x="46" y="10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4" y="0"/>
                    </a:lnTo>
                    <a:lnTo>
                      <a:pt x="14" y="2"/>
                    </a:lnTo>
                    <a:lnTo>
                      <a:pt x="6" y="10"/>
                    </a:lnTo>
                    <a:lnTo>
                      <a:pt x="2" y="18"/>
                    </a:lnTo>
                    <a:lnTo>
                      <a:pt x="0" y="32"/>
                    </a:lnTo>
                    <a:lnTo>
                      <a:pt x="0" y="52"/>
                    </a:lnTo>
                    <a:lnTo>
                      <a:pt x="2" y="64"/>
                    </a:lnTo>
                    <a:lnTo>
                      <a:pt x="10" y="70"/>
                    </a:lnTo>
                    <a:lnTo>
                      <a:pt x="20" y="74"/>
                    </a:lnTo>
                    <a:lnTo>
                      <a:pt x="28" y="74"/>
                    </a:lnTo>
                    <a:lnTo>
                      <a:pt x="38" y="70"/>
                    </a:lnTo>
                    <a:lnTo>
                      <a:pt x="46" y="64"/>
                    </a:lnTo>
                    <a:lnTo>
                      <a:pt x="50" y="52"/>
                    </a:lnTo>
                    <a:lnTo>
                      <a:pt x="50" y="50"/>
                    </a:lnTo>
                    <a:lnTo>
                      <a:pt x="46" y="38"/>
                    </a:lnTo>
                    <a:lnTo>
                      <a:pt x="38" y="32"/>
                    </a:lnTo>
                    <a:lnTo>
                      <a:pt x="28" y="28"/>
                    </a:lnTo>
                    <a:lnTo>
                      <a:pt x="24" y="28"/>
                    </a:lnTo>
                    <a:lnTo>
                      <a:pt x="14" y="32"/>
                    </a:lnTo>
                    <a:lnTo>
                      <a:pt x="6" y="38"/>
                    </a:lnTo>
                    <a:lnTo>
                      <a:pt x="2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7" name="Freeform 653"/>
              <p:cNvSpPr>
                <a:spLocks/>
              </p:cNvSpPr>
              <p:nvPr/>
            </p:nvSpPr>
            <p:spPr bwMode="auto">
              <a:xfrm>
                <a:off x="4020" y="3320"/>
                <a:ext cx="22" cy="74"/>
              </a:xfrm>
              <a:custGeom>
                <a:avLst/>
                <a:gdLst>
                  <a:gd name="T0" fmla="*/ 22 w 22"/>
                  <a:gd name="T1" fmla="*/ 0 h 74"/>
                  <a:gd name="T2" fmla="*/ 14 w 22"/>
                  <a:gd name="T3" fmla="*/ 2 h 74"/>
                  <a:gd name="T4" fmla="*/ 8 w 22"/>
                  <a:gd name="T5" fmla="*/ 10 h 74"/>
                  <a:gd name="T6" fmla="*/ 4 w 22"/>
                  <a:gd name="T7" fmla="*/ 18 h 74"/>
                  <a:gd name="T8" fmla="*/ 0 w 22"/>
                  <a:gd name="T9" fmla="*/ 32 h 74"/>
                  <a:gd name="T10" fmla="*/ 0 w 22"/>
                  <a:gd name="T11" fmla="*/ 52 h 74"/>
                  <a:gd name="T12" fmla="*/ 4 w 22"/>
                  <a:gd name="T13" fmla="*/ 64 h 74"/>
                  <a:gd name="T14" fmla="*/ 12 w 22"/>
                  <a:gd name="T15" fmla="*/ 70 h 74"/>
                  <a:gd name="T16" fmla="*/ 18 w 22"/>
                  <a:gd name="T1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74">
                    <a:moveTo>
                      <a:pt x="22" y="0"/>
                    </a:moveTo>
                    <a:lnTo>
                      <a:pt x="14" y="2"/>
                    </a:lnTo>
                    <a:lnTo>
                      <a:pt x="8" y="10"/>
                    </a:lnTo>
                    <a:lnTo>
                      <a:pt x="4" y="18"/>
                    </a:lnTo>
                    <a:lnTo>
                      <a:pt x="0" y="32"/>
                    </a:lnTo>
                    <a:lnTo>
                      <a:pt x="0" y="52"/>
                    </a:lnTo>
                    <a:lnTo>
                      <a:pt x="4" y="64"/>
                    </a:lnTo>
                    <a:lnTo>
                      <a:pt x="12" y="70"/>
                    </a:lnTo>
                    <a:lnTo>
                      <a:pt x="18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8" name="Freeform 654"/>
              <p:cNvSpPr>
                <a:spLocks/>
              </p:cNvSpPr>
              <p:nvPr/>
            </p:nvSpPr>
            <p:spPr bwMode="auto">
              <a:xfrm>
                <a:off x="4046" y="3348"/>
                <a:ext cx="18" cy="46"/>
              </a:xfrm>
              <a:custGeom>
                <a:avLst/>
                <a:gdLst>
                  <a:gd name="T0" fmla="*/ 0 w 18"/>
                  <a:gd name="T1" fmla="*/ 46 h 46"/>
                  <a:gd name="T2" fmla="*/ 6 w 18"/>
                  <a:gd name="T3" fmla="*/ 42 h 46"/>
                  <a:gd name="T4" fmla="*/ 14 w 18"/>
                  <a:gd name="T5" fmla="*/ 36 h 46"/>
                  <a:gd name="T6" fmla="*/ 18 w 18"/>
                  <a:gd name="T7" fmla="*/ 24 h 46"/>
                  <a:gd name="T8" fmla="*/ 18 w 18"/>
                  <a:gd name="T9" fmla="*/ 22 h 46"/>
                  <a:gd name="T10" fmla="*/ 14 w 18"/>
                  <a:gd name="T11" fmla="*/ 10 h 46"/>
                  <a:gd name="T12" fmla="*/ 6 w 18"/>
                  <a:gd name="T13" fmla="*/ 4 h 46"/>
                  <a:gd name="T14" fmla="*/ 0 w 18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6">
                    <a:moveTo>
                      <a:pt x="0" y="46"/>
                    </a:moveTo>
                    <a:lnTo>
                      <a:pt x="6" y="42"/>
                    </a:lnTo>
                    <a:lnTo>
                      <a:pt x="14" y="36"/>
                    </a:lnTo>
                    <a:lnTo>
                      <a:pt x="18" y="24"/>
                    </a:lnTo>
                    <a:lnTo>
                      <a:pt x="18" y="22"/>
                    </a:lnTo>
                    <a:lnTo>
                      <a:pt x="14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59" name="Line 655"/>
              <p:cNvSpPr>
                <a:spLocks noChangeShapeType="1"/>
              </p:cNvSpPr>
              <p:nvPr/>
            </p:nvSpPr>
            <p:spPr bwMode="auto">
              <a:xfrm flipV="1">
                <a:off x="431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0" name="Freeform 656"/>
              <p:cNvSpPr>
                <a:spLocks/>
              </p:cNvSpPr>
              <p:nvPr/>
            </p:nvSpPr>
            <p:spPr bwMode="auto">
              <a:xfrm>
                <a:off x="4228" y="3320"/>
                <a:ext cx="50" cy="74"/>
              </a:xfrm>
              <a:custGeom>
                <a:avLst/>
                <a:gdLst>
                  <a:gd name="T0" fmla="*/ 20 w 50"/>
                  <a:gd name="T1" fmla="*/ 0 h 74"/>
                  <a:gd name="T2" fmla="*/ 10 w 50"/>
                  <a:gd name="T3" fmla="*/ 2 h 74"/>
                  <a:gd name="T4" fmla="*/ 2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2 w 50"/>
                  <a:gd name="T11" fmla="*/ 60 h 74"/>
                  <a:gd name="T12" fmla="*/ 10 w 50"/>
                  <a:gd name="T13" fmla="*/ 70 h 74"/>
                  <a:gd name="T14" fmla="*/ 20 w 50"/>
                  <a:gd name="T15" fmla="*/ 74 h 74"/>
                  <a:gd name="T16" fmla="*/ 28 w 50"/>
                  <a:gd name="T17" fmla="*/ 74 h 74"/>
                  <a:gd name="T18" fmla="*/ 38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38 w 50"/>
                  <a:gd name="T29" fmla="*/ 2 h 74"/>
                  <a:gd name="T30" fmla="*/ 28 w 50"/>
                  <a:gd name="T31" fmla="*/ 0 h 74"/>
                  <a:gd name="T32" fmla="*/ 20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6 w 50"/>
                  <a:gd name="T39" fmla="*/ 14 h 74"/>
                  <a:gd name="T40" fmla="*/ 2 w 50"/>
                  <a:gd name="T41" fmla="*/ 32 h 74"/>
                  <a:gd name="T42" fmla="*/ 2 w 50"/>
                  <a:gd name="T43" fmla="*/ 42 h 74"/>
                  <a:gd name="T44" fmla="*/ 6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0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0" y="0"/>
                    </a:moveTo>
                    <a:lnTo>
                      <a:pt x="10" y="2"/>
                    </a:lnTo>
                    <a:lnTo>
                      <a:pt x="2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2" y="60"/>
                    </a:lnTo>
                    <a:lnTo>
                      <a:pt x="10" y="70"/>
                    </a:lnTo>
                    <a:lnTo>
                      <a:pt x="20" y="74"/>
                    </a:lnTo>
                    <a:lnTo>
                      <a:pt x="28" y="74"/>
                    </a:lnTo>
                    <a:lnTo>
                      <a:pt x="38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38" y="2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2"/>
                    </a:lnTo>
                    <a:lnTo>
                      <a:pt x="2" y="42"/>
                    </a:lnTo>
                    <a:lnTo>
                      <a:pt x="6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1" name="Freeform 657"/>
              <p:cNvSpPr>
                <a:spLocks/>
              </p:cNvSpPr>
              <p:nvPr/>
            </p:nvSpPr>
            <p:spPr bwMode="auto">
              <a:xfrm>
                <a:off x="4256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0 w 18"/>
                  <a:gd name="T5" fmla="*/ 68 h 74"/>
                  <a:gd name="T6" fmla="*/ 14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4 w 18"/>
                  <a:gd name="T13" fmla="*/ 14 h 74"/>
                  <a:gd name="T14" fmla="*/ 10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0" y="68"/>
                    </a:lnTo>
                    <a:lnTo>
                      <a:pt x="14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2" name="Freeform 658"/>
              <p:cNvSpPr>
                <a:spLocks/>
              </p:cNvSpPr>
              <p:nvPr/>
            </p:nvSpPr>
            <p:spPr bwMode="auto">
              <a:xfrm>
                <a:off x="4302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3" name="Freeform 659"/>
              <p:cNvSpPr>
                <a:spLocks/>
              </p:cNvSpPr>
              <p:nvPr/>
            </p:nvSpPr>
            <p:spPr bwMode="auto">
              <a:xfrm>
                <a:off x="4338" y="3320"/>
                <a:ext cx="44" cy="32"/>
              </a:xfrm>
              <a:custGeom>
                <a:avLst/>
                <a:gdLst>
                  <a:gd name="T0" fmla="*/ 14 w 44"/>
                  <a:gd name="T1" fmla="*/ 0 h 32"/>
                  <a:gd name="T2" fmla="*/ 4 w 44"/>
                  <a:gd name="T3" fmla="*/ 2 h 32"/>
                  <a:gd name="T4" fmla="*/ 0 w 44"/>
                  <a:gd name="T5" fmla="*/ 10 h 32"/>
                  <a:gd name="T6" fmla="*/ 0 w 44"/>
                  <a:gd name="T7" fmla="*/ 20 h 32"/>
                  <a:gd name="T8" fmla="*/ 4 w 44"/>
                  <a:gd name="T9" fmla="*/ 28 h 32"/>
                  <a:gd name="T10" fmla="*/ 14 w 44"/>
                  <a:gd name="T11" fmla="*/ 32 h 32"/>
                  <a:gd name="T12" fmla="*/ 28 w 44"/>
                  <a:gd name="T13" fmla="*/ 32 h 32"/>
                  <a:gd name="T14" fmla="*/ 40 w 44"/>
                  <a:gd name="T15" fmla="*/ 28 h 32"/>
                  <a:gd name="T16" fmla="*/ 44 w 44"/>
                  <a:gd name="T17" fmla="*/ 20 h 32"/>
                  <a:gd name="T18" fmla="*/ 44 w 44"/>
                  <a:gd name="T19" fmla="*/ 10 h 32"/>
                  <a:gd name="T20" fmla="*/ 40 w 44"/>
                  <a:gd name="T21" fmla="*/ 2 h 32"/>
                  <a:gd name="T22" fmla="*/ 28 w 44"/>
                  <a:gd name="T23" fmla="*/ 0 h 32"/>
                  <a:gd name="T24" fmla="*/ 14 w 44"/>
                  <a:gd name="T25" fmla="*/ 0 h 32"/>
                  <a:gd name="T26" fmla="*/ 8 w 44"/>
                  <a:gd name="T27" fmla="*/ 2 h 32"/>
                  <a:gd name="T28" fmla="*/ 4 w 44"/>
                  <a:gd name="T29" fmla="*/ 10 h 32"/>
                  <a:gd name="T30" fmla="*/ 4 w 44"/>
                  <a:gd name="T31" fmla="*/ 20 h 32"/>
                  <a:gd name="T32" fmla="*/ 8 w 44"/>
                  <a:gd name="T33" fmla="*/ 28 h 32"/>
                  <a:gd name="T34" fmla="*/ 14 w 44"/>
                  <a:gd name="T3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" h="32">
                    <a:moveTo>
                      <a:pt x="14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4" y="28"/>
                    </a:lnTo>
                    <a:lnTo>
                      <a:pt x="14" y="32"/>
                    </a:lnTo>
                    <a:lnTo>
                      <a:pt x="28" y="32"/>
                    </a:lnTo>
                    <a:lnTo>
                      <a:pt x="40" y="28"/>
                    </a:lnTo>
                    <a:lnTo>
                      <a:pt x="44" y="20"/>
                    </a:lnTo>
                    <a:lnTo>
                      <a:pt x="44" y="10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10"/>
                    </a:lnTo>
                    <a:lnTo>
                      <a:pt x="4" y="20"/>
                    </a:lnTo>
                    <a:lnTo>
                      <a:pt x="8" y="28"/>
                    </a:lnTo>
                    <a:lnTo>
                      <a:pt x="14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4" name="Freeform 660"/>
              <p:cNvSpPr>
                <a:spLocks/>
              </p:cNvSpPr>
              <p:nvPr/>
            </p:nvSpPr>
            <p:spPr bwMode="auto">
              <a:xfrm>
                <a:off x="4366" y="3320"/>
                <a:ext cx="12" cy="32"/>
              </a:xfrm>
              <a:custGeom>
                <a:avLst/>
                <a:gdLst>
                  <a:gd name="T0" fmla="*/ 0 w 12"/>
                  <a:gd name="T1" fmla="*/ 32 h 32"/>
                  <a:gd name="T2" fmla="*/ 8 w 12"/>
                  <a:gd name="T3" fmla="*/ 28 h 32"/>
                  <a:gd name="T4" fmla="*/ 12 w 12"/>
                  <a:gd name="T5" fmla="*/ 20 h 32"/>
                  <a:gd name="T6" fmla="*/ 12 w 12"/>
                  <a:gd name="T7" fmla="*/ 10 h 32"/>
                  <a:gd name="T8" fmla="*/ 8 w 12"/>
                  <a:gd name="T9" fmla="*/ 2 h 32"/>
                  <a:gd name="T10" fmla="*/ 0 w 12"/>
                  <a:gd name="T1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2">
                    <a:moveTo>
                      <a:pt x="0" y="32"/>
                    </a:moveTo>
                    <a:lnTo>
                      <a:pt x="8" y="28"/>
                    </a:lnTo>
                    <a:lnTo>
                      <a:pt x="12" y="20"/>
                    </a:lnTo>
                    <a:lnTo>
                      <a:pt x="12" y="10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5" name="Freeform 661"/>
              <p:cNvSpPr>
                <a:spLocks/>
              </p:cNvSpPr>
              <p:nvPr/>
            </p:nvSpPr>
            <p:spPr bwMode="auto">
              <a:xfrm>
                <a:off x="4334" y="3352"/>
                <a:ext cx="50" cy="42"/>
              </a:xfrm>
              <a:custGeom>
                <a:avLst/>
                <a:gdLst>
                  <a:gd name="T0" fmla="*/ 18 w 50"/>
                  <a:gd name="T1" fmla="*/ 0 h 42"/>
                  <a:gd name="T2" fmla="*/ 8 w 50"/>
                  <a:gd name="T3" fmla="*/ 4 h 42"/>
                  <a:gd name="T4" fmla="*/ 4 w 50"/>
                  <a:gd name="T5" fmla="*/ 6 h 42"/>
                  <a:gd name="T6" fmla="*/ 0 w 50"/>
                  <a:gd name="T7" fmla="*/ 14 h 42"/>
                  <a:gd name="T8" fmla="*/ 0 w 50"/>
                  <a:gd name="T9" fmla="*/ 28 h 42"/>
                  <a:gd name="T10" fmla="*/ 4 w 50"/>
                  <a:gd name="T11" fmla="*/ 36 h 42"/>
                  <a:gd name="T12" fmla="*/ 8 w 50"/>
                  <a:gd name="T13" fmla="*/ 38 h 42"/>
                  <a:gd name="T14" fmla="*/ 18 w 50"/>
                  <a:gd name="T15" fmla="*/ 42 h 42"/>
                  <a:gd name="T16" fmla="*/ 32 w 50"/>
                  <a:gd name="T17" fmla="*/ 42 h 42"/>
                  <a:gd name="T18" fmla="*/ 44 w 50"/>
                  <a:gd name="T19" fmla="*/ 38 h 42"/>
                  <a:gd name="T20" fmla="*/ 48 w 50"/>
                  <a:gd name="T21" fmla="*/ 36 h 42"/>
                  <a:gd name="T22" fmla="*/ 50 w 50"/>
                  <a:gd name="T23" fmla="*/ 28 h 42"/>
                  <a:gd name="T24" fmla="*/ 50 w 50"/>
                  <a:gd name="T25" fmla="*/ 14 h 42"/>
                  <a:gd name="T26" fmla="*/ 48 w 50"/>
                  <a:gd name="T27" fmla="*/ 6 h 42"/>
                  <a:gd name="T28" fmla="*/ 44 w 50"/>
                  <a:gd name="T29" fmla="*/ 4 h 42"/>
                  <a:gd name="T30" fmla="*/ 32 w 50"/>
                  <a:gd name="T3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0" h="42">
                    <a:moveTo>
                      <a:pt x="18" y="0"/>
                    </a:moveTo>
                    <a:lnTo>
                      <a:pt x="8" y="4"/>
                    </a:lnTo>
                    <a:lnTo>
                      <a:pt x="4" y="6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4" y="36"/>
                    </a:lnTo>
                    <a:lnTo>
                      <a:pt x="8" y="38"/>
                    </a:lnTo>
                    <a:lnTo>
                      <a:pt x="18" y="42"/>
                    </a:lnTo>
                    <a:lnTo>
                      <a:pt x="32" y="42"/>
                    </a:lnTo>
                    <a:lnTo>
                      <a:pt x="44" y="38"/>
                    </a:lnTo>
                    <a:lnTo>
                      <a:pt x="48" y="36"/>
                    </a:lnTo>
                    <a:lnTo>
                      <a:pt x="50" y="28"/>
                    </a:lnTo>
                    <a:lnTo>
                      <a:pt x="50" y="14"/>
                    </a:lnTo>
                    <a:lnTo>
                      <a:pt x="48" y="6"/>
                    </a:lnTo>
                    <a:lnTo>
                      <a:pt x="44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6" name="Freeform 662"/>
              <p:cNvSpPr>
                <a:spLocks/>
              </p:cNvSpPr>
              <p:nvPr/>
            </p:nvSpPr>
            <p:spPr bwMode="auto">
              <a:xfrm>
                <a:off x="4338" y="3352"/>
                <a:ext cx="14" cy="42"/>
              </a:xfrm>
              <a:custGeom>
                <a:avLst/>
                <a:gdLst>
                  <a:gd name="T0" fmla="*/ 14 w 14"/>
                  <a:gd name="T1" fmla="*/ 0 h 42"/>
                  <a:gd name="T2" fmla="*/ 8 w 14"/>
                  <a:gd name="T3" fmla="*/ 4 h 42"/>
                  <a:gd name="T4" fmla="*/ 4 w 14"/>
                  <a:gd name="T5" fmla="*/ 6 h 42"/>
                  <a:gd name="T6" fmla="*/ 0 w 14"/>
                  <a:gd name="T7" fmla="*/ 14 h 42"/>
                  <a:gd name="T8" fmla="*/ 0 w 14"/>
                  <a:gd name="T9" fmla="*/ 28 h 42"/>
                  <a:gd name="T10" fmla="*/ 4 w 14"/>
                  <a:gd name="T11" fmla="*/ 36 h 42"/>
                  <a:gd name="T12" fmla="*/ 8 w 14"/>
                  <a:gd name="T13" fmla="*/ 38 h 42"/>
                  <a:gd name="T14" fmla="*/ 14 w 14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42">
                    <a:moveTo>
                      <a:pt x="14" y="0"/>
                    </a:moveTo>
                    <a:lnTo>
                      <a:pt x="8" y="4"/>
                    </a:lnTo>
                    <a:lnTo>
                      <a:pt x="4" y="6"/>
                    </a:lnTo>
                    <a:lnTo>
                      <a:pt x="0" y="14"/>
                    </a:lnTo>
                    <a:lnTo>
                      <a:pt x="0" y="28"/>
                    </a:lnTo>
                    <a:lnTo>
                      <a:pt x="4" y="36"/>
                    </a:lnTo>
                    <a:lnTo>
                      <a:pt x="8" y="38"/>
                    </a:lnTo>
                    <a:lnTo>
                      <a:pt x="14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7" name="Freeform 663"/>
              <p:cNvSpPr>
                <a:spLocks/>
              </p:cNvSpPr>
              <p:nvPr/>
            </p:nvSpPr>
            <p:spPr bwMode="auto">
              <a:xfrm>
                <a:off x="4366" y="3352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8 w 16"/>
                  <a:gd name="T3" fmla="*/ 38 h 42"/>
                  <a:gd name="T4" fmla="*/ 12 w 16"/>
                  <a:gd name="T5" fmla="*/ 36 h 42"/>
                  <a:gd name="T6" fmla="*/ 16 w 16"/>
                  <a:gd name="T7" fmla="*/ 28 h 42"/>
                  <a:gd name="T8" fmla="*/ 16 w 16"/>
                  <a:gd name="T9" fmla="*/ 14 h 42"/>
                  <a:gd name="T10" fmla="*/ 12 w 16"/>
                  <a:gd name="T11" fmla="*/ 6 h 42"/>
                  <a:gd name="T12" fmla="*/ 8 w 16"/>
                  <a:gd name="T13" fmla="*/ 4 h 42"/>
                  <a:gd name="T14" fmla="*/ 0 w 16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8" y="38"/>
                    </a:lnTo>
                    <a:lnTo>
                      <a:pt x="12" y="36"/>
                    </a:lnTo>
                    <a:lnTo>
                      <a:pt x="16" y="28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8" name="Line 664"/>
              <p:cNvSpPr>
                <a:spLocks noChangeShapeType="1"/>
              </p:cNvSpPr>
              <p:nvPr/>
            </p:nvSpPr>
            <p:spPr bwMode="auto">
              <a:xfrm flipV="1">
                <a:off x="4628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69" name="Freeform 665"/>
              <p:cNvSpPr>
                <a:spLocks/>
              </p:cNvSpPr>
              <p:nvPr/>
            </p:nvSpPr>
            <p:spPr bwMode="auto">
              <a:xfrm>
                <a:off x="4556" y="3320"/>
                <a:ext cx="18" cy="74"/>
              </a:xfrm>
              <a:custGeom>
                <a:avLst/>
                <a:gdLst>
                  <a:gd name="T0" fmla="*/ 0 w 18"/>
                  <a:gd name="T1" fmla="*/ 14 h 74"/>
                  <a:gd name="T2" fmla="*/ 6 w 18"/>
                  <a:gd name="T3" fmla="*/ 10 h 74"/>
                  <a:gd name="T4" fmla="*/ 18 w 18"/>
                  <a:gd name="T5" fmla="*/ 0 h 74"/>
                  <a:gd name="T6" fmla="*/ 18 w 18"/>
                  <a:gd name="T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74">
                    <a:moveTo>
                      <a:pt x="0" y="14"/>
                    </a:moveTo>
                    <a:lnTo>
                      <a:pt x="6" y="10"/>
                    </a:lnTo>
                    <a:lnTo>
                      <a:pt x="18" y="0"/>
                    </a:lnTo>
                    <a:lnTo>
                      <a:pt x="18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0" name="Line 666"/>
              <p:cNvSpPr>
                <a:spLocks noChangeShapeType="1"/>
              </p:cNvSpPr>
              <p:nvPr/>
            </p:nvSpPr>
            <p:spPr bwMode="auto">
              <a:xfrm>
                <a:off x="4570" y="3322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1" name="Line 667"/>
              <p:cNvSpPr>
                <a:spLocks noChangeShapeType="1"/>
              </p:cNvSpPr>
              <p:nvPr/>
            </p:nvSpPr>
            <p:spPr bwMode="auto">
              <a:xfrm>
                <a:off x="4556" y="339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2" name="Freeform 668"/>
              <p:cNvSpPr>
                <a:spLocks/>
              </p:cNvSpPr>
              <p:nvPr/>
            </p:nvSpPr>
            <p:spPr bwMode="auto">
              <a:xfrm>
                <a:off x="4620" y="3388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2 h 6"/>
                  <a:gd name="T4" fmla="*/ 4 w 8"/>
                  <a:gd name="T5" fmla="*/ 6 h 6"/>
                  <a:gd name="T6" fmla="*/ 8 w 8"/>
                  <a:gd name="T7" fmla="*/ 2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3" name="Freeform 669"/>
              <p:cNvSpPr>
                <a:spLocks/>
              </p:cNvSpPr>
              <p:nvPr/>
            </p:nvSpPr>
            <p:spPr bwMode="auto">
              <a:xfrm>
                <a:off x="4652" y="3320"/>
                <a:ext cx="50" cy="74"/>
              </a:xfrm>
              <a:custGeom>
                <a:avLst/>
                <a:gdLst>
                  <a:gd name="T0" fmla="*/ 22 w 50"/>
                  <a:gd name="T1" fmla="*/ 0 h 74"/>
                  <a:gd name="T2" fmla="*/ 10 w 50"/>
                  <a:gd name="T3" fmla="*/ 2 h 74"/>
                  <a:gd name="T4" fmla="*/ 4 w 50"/>
                  <a:gd name="T5" fmla="*/ 14 h 74"/>
                  <a:gd name="T6" fmla="*/ 0 w 50"/>
                  <a:gd name="T7" fmla="*/ 32 h 74"/>
                  <a:gd name="T8" fmla="*/ 0 w 50"/>
                  <a:gd name="T9" fmla="*/ 42 h 74"/>
                  <a:gd name="T10" fmla="*/ 4 w 50"/>
                  <a:gd name="T11" fmla="*/ 60 h 74"/>
                  <a:gd name="T12" fmla="*/ 10 w 50"/>
                  <a:gd name="T13" fmla="*/ 70 h 74"/>
                  <a:gd name="T14" fmla="*/ 22 w 50"/>
                  <a:gd name="T15" fmla="*/ 74 h 74"/>
                  <a:gd name="T16" fmla="*/ 28 w 50"/>
                  <a:gd name="T17" fmla="*/ 74 h 74"/>
                  <a:gd name="T18" fmla="*/ 40 w 50"/>
                  <a:gd name="T19" fmla="*/ 70 h 74"/>
                  <a:gd name="T20" fmla="*/ 46 w 50"/>
                  <a:gd name="T21" fmla="*/ 60 h 74"/>
                  <a:gd name="T22" fmla="*/ 50 w 50"/>
                  <a:gd name="T23" fmla="*/ 42 h 74"/>
                  <a:gd name="T24" fmla="*/ 50 w 50"/>
                  <a:gd name="T25" fmla="*/ 32 h 74"/>
                  <a:gd name="T26" fmla="*/ 46 w 50"/>
                  <a:gd name="T27" fmla="*/ 14 h 74"/>
                  <a:gd name="T28" fmla="*/ 40 w 50"/>
                  <a:gd name="T29" fmla="*/ 2 h 74"/>
                  <a:gd name="T30" fmla="*/ 28 w 50"/>
                  <a:gd name="T31" fmla="*/ 0 h 74"/>
                  <a:gd name="T32" fmla="*/ 22 w 50"/>
                  <a:gd name="T33" fmla="*/ 0 h 74"/>
                  <a:gd name="T34" fmla="*/ 14 w 50"/>
                  <a:gd name="T35" fmla="*/ 2 h 74"/>
                  <a:gd name="T36" fmla="*/ 10 w 50"/>
                  <a:gd name="T37" fmla="*/ 6 h 74"/>
                  <a:gd name="T38" fmla="*/ 8 w 50"/>
                  <a:gd name="T39" fmla="*/ 14 h 74"/>
                  <a:gd name="T40" fmla="*/ 4 w 50"/>
                  <a:gd name="T41" fmla="*/ 32 h 74"/>
                  <a:gd name="T42" fmla="*/ 4 w 50"/>
                  <a:gd name="T43" fmla="*/ 42 h 74"/>
                  <a:gd name="T44" fmla="*/ 8 w 50"/>
                  <a:gd name="T45" fmla="*/ 60 h 74"/>
                  <a:gd name="T46" fmla="*/ 10 w 50"/>
                  <a:gd name="T47" fmla="*/ 68 h 74"/>
                  <a:gd name="T48" fmla="*/ 14 w 50"/>
                  <a:gd name="T49" fmla="*/ 70 h 74"/>
                  <a:gd name="T50" fmla="*/ 22 w 50"/>
                  <a:gd name="T5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0" h="74">
                    <a:moveTo>
                      <a:pt x="22" y="0"/>
                    </a:moveTo>
                    <a:lnTo>
                      <a:pt x="10" y="2"/>
                    </a:lnTo>
                    <a:lnTo>
                      <a:pt x="4" y="14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4" y="60"/>
                    </a:lnTo>
                    <a:lnTo>
                      <a:pt x="10" y="70"/>
                    </a:lnTo>
                    <a:lnTo>
                      <a:pt x="22" y="74"/>
                    </a:lnTo>
                    <a:lnTo>
                      <a:pt x="28" y="74"/>
                    </a:lnTo>
                    <a:lnTo>
                      <a:pt x="40" y="70"/>
                    </a:lnTo>
                    <a:lnTo>
                      <a:pt x="46" y="60"/>
                    </a:lnTo>
                    <a:lnTo>
                      <a:pt x="50" y="42"/>
                    </a:lnTo>
                    <a:lnTo>
                      <a:pt x="50" y="32"/>
                    </a:lnTo>
                    <a:lnTo>
                      <a:pt x="46" y="14"/>
                    </a:lnTo>
                    <a:lnTo>
                      <a:pt x="40" y="2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4" y="42"/>
                    </a:lnTo>
                    <a:lnTo>
                      <a:pt x="8" y="60"/>
                    </a:lnTo>
                    <a:lnTo>
                      <a:pt x="10" y="68"/>
                    </a:lnTo>
                    <a:lnTo>
                      <a:pt x="14" y="70"/>
                    </a:lnTo>
                    <a:lnTo>
                      <a:pt x="22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4" name="Freeform 670"/>
              <p:cNvSpPr>
                <a:spLocks/>
              </p:cNvSpPr>
              <p:nvPr/>
            </p:nvSpPr>
            <p:spPr bwMode="auto">
              <a:xfrm>
                <a:off x="4680" y="3320"/>
                <a:ext cx="18" cy="74"/>
              </a:xfrm>
              <a:custGeom>
                <a:avLst/>
                <a:gdLst>
                  <a:gd name="T0" fmla="*/ 0 w 18"/>
                  <a:gd name="T1" fmla="*/ 74 h 74"/>
                  <a:gd name="T2" fmla="*/ 8 w 18"/>
                  <a:gd name="T3" fmla="*/ 70 h 74"/>
                  <a:gd name="T4" fmla="*/ 12 w 18"/>
                  <a:gd name="T5" fmla="*/ 68 h 74"/>
                  <a:gd name="T6" fmla="*/ 16 w 18"/>
                  <a:gd name="T7" fmla="*/ 60 h 74"/>
                  <a:gd name="T8" fmla="*/ 18 w 18"/>
                  <a:gd name="T9" fmla="*/ 42 h 74"/>
                  <a:gd name="T10" fmla="*/ 18 w 18"/>
                  <a:gd name="T11" fmla="*/ 32 h 74"/>
                  <a:gd name="T12" fmla="*/ 16 w 18"/>
                  <a:gd name="T13" fmla="*/ 14 h 74"/>
                  <a:gd name="T14" fmla="*/ 12 w 18"/>
                  <a:gd name="T15" fmla="*/ 6 h 74"/>
                  <a:gd name="T16" fmla="*/ 8 w 18"/>
                  <a:gd name="T17" fmla="*/ 2 h 74"/>
                  <a:gd name="T18" fmla="*/ 0 w 18"/>
                  <a:gd name="T19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74">
                    <a:moveTo>
                      <a:pt x="0" y="74"/>
                    </a:moveTo>
                    <a:lnTo>
                      <a:pt x="8" y="70"/>
                    </a:lnTo>
                    <a:lnTo>
                      <a:pt x="12" y="68"/>
                    </a:lnTo>
                    <a:lnTo>
                      <a:pt x="16" y="60"/>
                    </a:lnTo>
                    <a:lnTo>
                      <a:pt x="18" y="42"/>
                    </a:lnTo>
                    <a:lnTo>
                      <a:pt x="18" y="32"/>
                    </a:lnTo>
                    <a:lnTo>
                      <a:pt x="16" y="14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5" name="Line 671"/>
              <p:cNvSpPr>
                <a:spLocks noChangeShapeType="1"/>
              </p:cNvSpPr>
              <p:nvPr/>
            </p:nvSpPr>
            <p:spPr bwMode="auto">
              <a:xfrm flipV="1">
                <a:off x="311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6" name="Line 672"/>
              <p:cNvSpPr>
                <a:spLocks noChangeShapeType="1"/>
              </p:cNvSpPr>
              <p:nvPr/>
            </p:nvSpPr>
            <p:spPr bwMode="auto">
              <a:xfrm flipV="1">
                <a:off x="319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7" name="Line 673"/>
              <p:cNvSpPr>
                <a:spLocks noChangeShapeType="1"/>
              </p:cNvSpPr>
              <p:nvPr/>
            </p:nvSpPr>
            <p:spPr bwMode="auto">
              <a:xfrm flipV="1">
                <a:off x="327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8" name="Line 674"/>
              <p:cNvSpPr>
                <a:spLocks noChangeShapeType="1"/>
              </p:cNvSpPr>
              <p:nvPr/>
            </p:nvSpPr>
            <p:spPr bwMode="auto">
              <a:xfrm flipV="1">
                <a:off x="343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79" name="Line 675"/>
              <p:cNvSpPr>
                <a:spLocks noChangeShapeType="1"/>
              </p:cNvSpPr>
              <p:nvPr/>
            </p:nvSpPr>
            <p:spPr bwMode="auto">
              <a:xfrm flipV="1">
                <a:off x="351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0" name="Line 676"/>
              <p:cNvSpPr>
                <a:spLocks noChangeShapeType="1"/>
              </p:cNvSpPr>
              <p:nvPr/>
            </p:nvSpPr>
            <p:spPr bwMode="auto">
              <a:xfrm flipV="1">
                <a:off x="359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1" name="Line 677"/>
              <p:cNvSpPr>
                <a:spLocks noChangeShapeType="1"/>
              </p:cNvSpPr>
              <p:nvPr/>
            </p:nvSpPr>
            <p:spPr bwMode="auto">
              <a:xfrm flipV="1">
                <a:off x="375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2" name="Line 678"/>
              <p:cNvSpPr>
                <a:spLocks noChangeShapeType="1"/>
              </p:cNvSpPr>
              <p:nvPr/>
            </p:nvSpPr>
            <p:spPr bwMode="auto">
              <a:xfrm flipV="1">
                <a:off x="383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3" name="Line 679"/>
              <p:cNvSpPr>
                <a:spLocks noChangeShapeType="1"/>
              </p:cNvSpPr>
              <p:nvPr/>
            </p:nvSpPr>
            <p:spPr bwMode="auto">
              <a:xfrm flipV="1">
                <a:off x="391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4" name="Line 680"/>
              <p:cNvSpPr>
                <a:spLocks noChangeShapeType="1"/>
              </p:cNvSpPr>
              <p:nvPr/>
            </p:nvSpPr>
            <p:spPr bwMode="auto">
              <a:xfrm flipV="1">
                <a:off x="407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5" name="Line 681"/>
              <p:cNvSpPr>
                <a:spLocks noChangeShapeType="1"/>
              </p:cNvSpPr>
              <p:nvPr/>
            </p:nvSpPr>
            <p:spPr bwMode="auto">
              <a:xfrm flipV="1">
                <a:off x="415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6" name="Line 682"/>
              <p:cNvSpPr>
                <a:spLocks noChangeShapeType="1"/>
              </p:cNvSpPr>
              <p:nvPr/>
            </p:nvSpPr>
            <p:spPr bwMode="auto">
              <a:xfrm flipV="1">
                <a:off x="423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7" name="Line 683"/>
              <p:cNvSpPr>
                <a:spLocks noChangeShapeType="1"/>
              </p:cNvSpPr>
              <p:nvPr/>
            </p:nvSpPr>
            <p:spPr bwMode="auto">
              <a:xfrm flipV="1">
                <a:off x="438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8" name="Line 684"/>
              <p:cNvSpPr>
                <a:spLocks noChangeShapeType="1"/>
              </p:cNvSpPr>
              <p:nvPr/>
            </p:nvSpPr>
            <p:spPr bwMode="auto">
              <a:xfrm flipV="1">
                <a:off x="446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89" name="Line 685"/>
              <p:cNvSpPr>
                <a:spLocks noChangeShapeType="1"/>
              </p:cNvSpPr>
              <p:nvPr/>
            </p:nvSpPr>
            <p:spPr bwMode="auto">
              <a:xfrm flipV="1">
                <a:off x="454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0" name="Line 686"/>
              <p:cNvSpPr>
                <a:spLocks noChangeShapeType="1"/>
              </p:cNvSpPr>
              <p:nvPr/>
            </p:nvSpPr>
            <p:spPr bwMode="auto">
              <a:xfrm flipV="1">
                <a:off x="470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1" name="Line 687"/>
              <p:cNvSpPr>
                <a:spLocks noChangeShapeType="1"/>
              </p:cNvSpPr>
              <p:nvPr/>
            </p:nvSpPr>
            <p:spPr bwMode="auto">
              <a:xfrm flipV="1">
                <a:off x="478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2" name="Line 688"/>
              <p:cNvSpPr>
                <a:spLocks noChangeShapeType="1"/>
              </p:cNvSpPr>
              <p:nvPr/>
            </p:nvSpPr>
            <p:spPr bwMode="auto">
              <a:xfrm>
                <a:off x="3818" y="348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3" name="Line 689"/>
              <p:cNvSpPr>
                <a:spLocks noChangeShapeType="1"/>
              </p:cNvSpPr>
              <p:nvPr/>
            </p:nvSpPr>
            <p:spPr bwMode="auto">
              <a:xfrm>
                <a:off x="3822" y="348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4" name="Freeform 690"/>
              <p:cNvSpPr>
                <a:spLocks/>
              </p:cNvSpPr>
              <p:nvPr/>
            </p:nvSpPr>
            <p:spPr bwMode="auto">
              <a:xfrm>
                <a:off x="3822" y="3484"/>
                <a:ext cx="32" cy="22"/>
              </a:xfrm>
              <a:custGeom>
                <a:avLst/>
                <a:gdLst>
                  <a:gd name="T0" fmla="*/ 0 w 32"/>
                  <a:gd name="T1" fmla="*/ 22 h 22"/>
                  <a:gd name="T2" fmla="*/ 2 w 32"/>
                  <a:gd name="T3" fmla="*/ 12 h 22"/>
                  <a:gd name="T4" fmla="*/ 10 w 32"/>
                  <a:gd name="T5" fmla="*/ 4 h 22"/>
                  <a:gd name="T6" fmla="*/ 18 w 32"/>
                  <a:gd name="T7" fmla="*/ 0 h 22"/>
                  <a:gd name="T8" fmla="*/ 28 w 32"/>
                  <a:gd name="T9" fmla="*/ 0 h 22"/>
                  <a:gd name="T10" fmla="*/ 32 w 32"/>
                  <a:gd name="T11" fmla="*/ 4 h 22"/>
                  <a:gd name="T12" fmla="*/ 32 w 32"/>
                  <a:gd name="T13" fmla="*/ 8 h 22"/>
                  <a:gd name="T14" fmla="*/ 28 w 32"/>
                  <a:gd name="T15" fmla="*/ 12 h 22"/>
                  <a:gd name="T16" fmla="*/ 24 w 32"/>
                  <a:gd name="T17" fmla="*/ 8 h 22"/>
                  <a:gd name="T18" fmla="*/ 28 w 32"/>
                  <a:gd name="T1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2">
                    <a:moveTo>
                      <a:pt x="0" y="22"/>
                    </a:moveTo>
                    <a:lnTo>
                      <a:pt x="2" y="12"/>
                    </a:lnTo>
                    <a:lnTo>
                      <a:pt x="10" y="4"/>
                    </a:lnTo>
                    <a:lnTo>
                      <a:pt x="18" y="0"/>
                    </a:lnTo>
                    <a:lnTo>
                      <a:pt x="28" y="0"/>
                    </a:lnTo>
                    <a:lnTo>
                      <a:pt x="32" y="4"/>
                    </a:lnTo>
                    <a:lnTo>
                      <a:pt x="32" y="8"/>
                    </a:lnTo>
                    <a:lnTo>
                      <a:pt x="28" y="12"/>
                    </a:lnTo>
                    <a:lnTo>
                      <a:pt x="24" y="8"/>
                    </a:lnTo>
                    <a:lnTo>
                      <a:pt x="28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5" name="Line 691"/>
              <p:cNvSpPr>
                <a:spLocks noChangeShapeType="1"/>
              </p:cNvSpPr>
              <p:nvPr/>
            </p:nvSpPr>
            <p:spPr bwMode="auto">
              <a:xfrm>
                <a:off x="3808" y="3484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6" name="Line 692"/>
              <p:cNvSpPr>
                <a:spLocks noChangeShapeType="1"/>
              </p:cNvSpPr>
              <p:nvPr/>
            </p:nvSpPr>
            <p:spPr bwMode="auto">
              <a:xfrm>
                <a:off x="3808" y="3534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7" name="Line 693"/>
              <p:cNvSpPr>
                <a:spLocks noChangeShapeType="1"/>
              </p:cNvSpPr>
              <p:nvPr/>
            </p:nvSpPr>
            <p:spPr bwMode="auto">
              <a:xfrm flipH="1">
                <a:off x="3868" y="3444"/>
                <a:ext cx="64" cy="1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8" name="Line 694"/>
              <p:cNvSpPr>
                <a:spLocks noChangeShapeType="1"/>
              </p:cNvSpPr>
              <p:nvPr/>
            </p:nvSpPr>
            <p:spPr bwMode="auto">
              <a:xfrm>
                <a:off x="3958" y="346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99" name="Line 695"/>
              <p:cNvSpPr>
                <a:spLocks noChangeShapeType="1"/>
              </p:cNvSpPr>
              <p:nvPr/>
            </p:nvSpPr>
            <p:spPr bwMode="auto">
              <a:xfrm>
                <a:off x="3960" y="3460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0" name="Freeform 696"/>
              <p:cNvSpPr>
                <a:spLocks/>
              </p:cNvSpPr>
              <p:nvPr/>
            </p:nvSpPr>
            <p:spPr bwMode="auto">
              <a:xfrm>
                <a:off x="3946" y="3460"/>
                <a:ext cx="62" cy="36"/>
              </a:xfrm>
              <a:custGeom>
                <a:avLst/>
                <a:gdLst>
                  <a:gd name="T0" fmla="*/ 0 w 62"/>
                  <a:gd name="T1" fmla="*/ 0 h 36"/>
                  <a:gd name="T2" fmla="*/ 44 w 62"/>
                  <a:gd name="T3" fmla="*/ 0 h 36"/>
                  <a:gd name="T4" fmla="*/ 54 w 62"/>
                  <a:gd name="T5" fmla="*/ 2 h 36"/>
                  <a:gd name="T6" fmla="*/ 58 w 62"/>
                  <a:gd name="T7" fmla="*/ 6 h 36"/>
                  <a:gd name="T8" fmla="*/ 62 w 62"/>
                  <a:gd name="T9" fmla="*/ 14 h 36"/>
                  <a:gd name="T10" fmla="*/ 62 w 62"/>
                  <a:gd name="T11" fmla="*/ 20 h 36"/>
                  <a:gd name="T12" fmla="*/ 58 w 62"/>
                  <a:gd name="T13" fmla="*/ 28 h 36"/>
                  <a:gd name="T14" fmla="*/ 54 w 62"/>
                  <a:gd name="T15" fmla="*/ 32 h 36"/>
                  <a:gd name="T16" fmla="*/ 44 w 62"/>
                  <a:gd name="T17" fmla="*/ 36 h 36"/>
                  <a:gd name="T18" fmla="*/ 14 w 62"/>
                  <a:gd name="T1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36">
                    <a:moveTo>
                      <a:pt x="0" y="0"/>
                    </a:moveTo>
                    <a:lnTo>
                      <a:pt x="44" y="0"/>
                    </a:lnTo>
                    <a:lnTo>
                      <a:pt x="54" y="2"/>
                    </a:lnTo>
                    <a:lnTo>
                      <a:pt x="58" y="6"/>
                    </a:lnTo>
                    <a:lnTo>
                      <a:pt x="62" y="14"/>
                    </a:lnTo>
                    <a:lnTo>
                      <a:pt x="62" y="20"/>
                    </a:lnTo>
                    <a:lnTo>
                      <a:pt x="58" y="28"/>
                    </a:lnTo>
                    <a:lnTo>
                      <a:pt x="54" y="32"/>
                    </a:lnTo>
                    <a:lnTo>
                      <a:pt x="44" y="36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1" name="Freeform 697"/>
              <p:cNvSpPr>
                <a:spLocks/>
              </p:cNvSpPr>
              <p:nvPr/>
            </p:nvSpPr>
            <p:spPr bwMode="auto">
              <a:xfrm>
                <a:off x="3990" y="3460"/>
                <a:ext cx="14" cy="36"/>
              </a:xfrm>
              <a:custGeom>
                <a:avLst/>
                <a:gdLst>
                  <a:gd name="T0" fmla="*/ 0 w 14"/>
                  <a:gd name="T1" fmla="*/ 0 h 36"/>
                  <a:gd name="T2" fmla="*/ 6 w 14"/>
                  <a:gd name="T3" fmla="*/ 2 h 36"/>
                  <a:gd name="T4" fmla="*/ 10 w 14"/>
                  <a:gd name="T5" fmla="*/ 6 h 36"/>
                  <a:gd name="T6" fmla="*/ 14 w 14"/>
                  <a:gd name="T7" fmla="*/ 14 h 36"/>
                  <a:gd name="T8" fmla="*/ 14 w 14"/>
                  <a:gd name="T9" fmla="*/ 20 h 36"/>
                  <a:gd name="T10" fmla="*/ 10 w 14"/>
                  <a:gd name="T11" fmla="*/ 28 h 36"/>
                  <a:gd name="T12" fmla="*/ 6 w 14"/>
                  <a:gd name="T13" fmla="*/ 32 h 36"/>
                  <a:gd name="T14" fmla="*/ 0 w 1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6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4"/>
                    </a:lnTo>
                    <a:lnTo>
                      <a:pt x="14" y="20"/>
                    </a:lnTo>
                    <a:lnTo>
                      <a:pt x="10" y="28"/>
                    </a:lnTo>
                    <a:lnTo>
                      <a:pt x="6" y="32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2" name="Line 698"/>
              <p:cNvSpPr>
                <a:spLocks noChangeShapeType="1"/>
              </p:cNvSpPr>
              <p:nvPr/>
            </p:nvSpPr>
            <p:spPr bwMode="auto">
              <a:xfrm>
                <a:off x="3946" y="353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3" name="Freeform 699"/>
              <p:cNvSpPr>
                <a:spLocks/>
              </p:cNvSpPr>
              <p:nvPr/>
            </p:nvSpPr>
            <p:spPr bwMode="auto">
              <a:xfrm>
                <a:off x="3978" y="3496"/>
                <a:ext cx="32" cy="34"/>
              </a:xfrm>
              <a:custGeom>
                <a:avLst/>
                <a:gdLst>
                  <a:gd name="T0" fmla="*/ 0 w 32"/>
                  <a:gd name="T1" fmla="*/ 0 h 34"/>
                  <a:gd name="T2" fmla="*/ 8 w 32"/>
                  <a:gd name="T3" fmla="*/ 2 h 34"/>
                  <a:gd name="T4" fmla="*/ 12 w 32"/>
                  <a:gd name="T5" fmla="*/ 6 h 34"/>
                  <a:gd name="T6" fmla="*/ 22 w 32"/>
                  <a:gd name="T7" fmla="*/ 32 h 34"/>
                  <a:gd name="T8" fmla="*/ 26 w 32"/>
                  <a:gd name="T9" fmla="*/ 34 h 34"/>
                  <a:gd name="T10" fmla="*/ 30 w 32"/>
                  <a:gd name="T11" fmla="*/ 34 h 34"/>
                  <a:gd name="T12" fmla="*/ 32 w 32"/>
                  <a:gd name="T1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34">
                    <a:moveTo>
                      <a:pt x="0" y="0"/>
                    </a:moveTo>
                    <a:lnTo>
                      <a:pt x="8" y="2"/>
                    </a:lnTo>
                    <a:lnTo>
                      <a:pt x="12" y="6"/>
                    </a:lnTo>
                    <a:lnTo>
                      <a:pt x="22" y="32"/>
                    </a:lnTo>
                    <a:lnTo>
                      <a:pt x="26" y="34"/>
                    </a:lnTo>
                    <a:lnTo>
                      <a:pt x="30" y="34"/>
                    </a:lnTo>
                    <a:lnTo>
                      <a:pt x="3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4" name="Freeform 700"/>
              <p:cNvSpPr>
                <a:spLocks/>
              </p:cNvSpPr>
              <p:nvPr/>
            </p:nvSpPr>
            <p:spPr bwMode="auto">
              <a:xfrm>
                <a:off x="3986" y="3498"/>
                <a:ext cx="24" cy="36"/>
              </a:xfrm>
              <a:custGeom>
                <a:avLst/>
                <a:gdLst>
                  <a:gd name="T0" fmla="*/ 0 w 24"/>
                  <a:gd name="T1" fmla="*/ 0 h 36"/>
                  <a:gd name="T2" fmla="*/ 4 w 24"/>
                  <a:gd name="T3" fmla="*/ 8 h 36"/>
                  <a:gd name="T4" fmla="*/ 10 w 24"/>
                  <a:gd name="T5" fmla="*/ 32 h 36"/>
                  <a:gd name="T6" fmla="*/ 14 w 24"/>
                  <a:gd name="T7" fmla="*/ 36 h 36"/>
                  <a:gd name="T8" fmla="*/ 22 w 24"/>
                  <a:gd name="T9" fmla="*/ 36 h 36"/>
                  <a:gd name="T10" fmla="*/ 24 w 24"/>
                  <a:gd name="T11" fmla="*/ 30 h 36"/>
                  <a:gd name="T12" fmla="*/ 24 w 24"/>
                  <a:gd name="T13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36">
                    <a:moveTo>
                      <a:pt x="0" y="0"/>
                    </a:moveTo>
                    <a:lnTo>
                      <a:pt x="4" y="8"/>
                    </a:lnTo>
                    <a:lnTo>
                      <a:pt x="10" y="32"/>
                    </a:lnTo>
                    <a:lnTo>
                      <a:pt x="14" y="36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5" name="Line 701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6" name="Line 702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7" name="Line 703"/>
              <p:cNvSpPr>
                <a:spLocks noChangeShapeType="1"/>
              </p:cNvSpPr>
              <p:nvPr/>
            </p:nvSpPr>
            <p:spPr bwMode="auto">
              <a:xfrm>
                <a:off x="3356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8" name="Line 704"/>
              <p:cNvSpPr>
                <a:spLocks noChangeShapeType="1"/>
              </p:cNvSpPr>
              <p:nvPr/>
            </p:nvSpPr>
            <p:spPr bwMode="auto">
              <a:xfrm>
                <a:off x="367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09" name="Line 705"/>
              <p:cNvSpPr>
                <a:spLocks noChangeShapeType="1"/>
              </p:cNvSpPr>
              <p:nvPr/>
            </p:nvSpPr>
            <p:spPr bwMode="auto">
              <a:xfrm>
                <a:off x="3992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0" name="Line 706"/>
              <p:cNvSpPr>
                <a:spLocks noChangeShapeType="1"/>
              </p:cNvSpPr>
              <p:nvPr/>
            </p:nvSpPr>
            <p:spPr bwMode="auto">
              <a:xfrm>
                <a:off x="431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1" name="Line 707"/>
              <p:cNvSpPr>
                <a:spLocks noChangeShapeType="1"/>
              </p:cNvSpPr>
              <p:nvPr/>
            </p:nvSpPr>
            <p:spPr bwMode="auto">
              <a:xfrm>
                <a:off x="4628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2" name="Line 708"/>
              <p:cNvSpPr>
                <a:spLocks noChangeShapeType="1"/>
              </p:cNvSpPr>
              <p:nvPr/>
            </p:nvSpPr>
            <p:spPr bwMode="auto">
              <a:xfrm>
                <a:off x="311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3" name="Line 709"/>
              <p:cNvSpPr>
                <a:spLocks noChangeShapeType="1"/>
              </p:cNvSpPr>
              <p:nvPr/>
            </p:nvSpPr>
            <p:spPr bwMode="auto">
              <a:xfrm>
                <a:off x="319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4" name="Line 710"/>
              <p:cNvSpPr>
                <a:spLocks noChangeShapeType="1"/>
              </p:cNvSpPr>
              <p:nvPr/>
            </p:nvSpPr>
            <p:spPr bwMode="auto">
              <a:xfrm>
                <a:off x="327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5" name="Line 711"/>
              <p:cNvSpPr>
                <a:spLocks noChangeShapeType="1"/>
              </p:cNvSpPr>
              <p:nvPr/>
            </p:nvSpPr>
            <p:spPr bwMode="auto">
              <a:xfrm>
                <a:off x="343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6" name="Line 712"/>
              <p:cNvSpPr>
                <a:spLocks noChangeShapeType="1"/>
              </p:cNvSpPr>
              <p:nvPr/>
            </p:nvSpPr>
            <p:spPr bwMode="auto">
              <a:xfrm>
                <a:off x="351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7" name="Line 713"/>
              <p:cNvSpPr>
                <a:spLocks noChangeShapeType="1"/>
              </p:cNvSpPr>
              <p:nvPr/>
            </p:nvSpPr>
            <p:spPr bwMode="auto">
              <a:xfrm>
                <a:off x="359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8" name="Line 714"/>
              <p:cNvSpPr>
                <a:spLocks noChangeShapeType="1"/>
              </p:cNvSpPr>
              <p:nvPr/>
            </p:nvSpPr>
            <p:spPr bwMode="auto">
              <a:xfrm>
                <a:off x="375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19" name="Line 715"/>
              <p:cNvSpPr>
                <a:spLocks noChangeShapeType="1"/>
              </p:cNvSpPr>
              <p:nvPr/>
            </p:nvSpPr>
            <p:spPr bwMode="auto">
              <a:xfrm>
                <a:off x="383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0" name="Line 716"/>
              <p:cNvSpPr>
                <a:spLocks noChangeShapeType="1"/>
              </p:cNvSpPr>
              <p:nvPr/>
            </p:nvSpPr>
            <p:spPr bwMode="auto">
              <a:xfrm>
                <a:off x="391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1" name="Line 717"/>
              <p:cNvSpPr>
                <a:spLocks noChangeShapeType="1"/>
              </p:cNvSpPr>
              <p:nvPr/>
            </p:nvSpPr>
            <p:spPr bwMode="auto">
              <a:xfrm>
                <a:off x="407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2" name="Line 718"/>
              <p:cNvSpPr>
                <a:spLocks noChangeShapeType="1"/>
              </p:cNvSpPr>
              <p:nvPr/>
            </p:nvSpPr>
            <p:spPr bwMode="auto">
              <a:xfrm>
                <a:off x="415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3" name="Line 719"/>
              <p:cNvSpPr>
                <a:spLocks noChangeShapeType="1"/>
              </p:cNvSpPr>
              <p:nvPr/>
            </p:nvSpPr>
            <p:spPr bwMode="auto">
              <a:xfrm>
                <a:off x="423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4" name="Line 720"/>
              <p:cNvSpPr>
                <a:spLocks noChangeShapeType="1"/>
              </p:cNvSpPr>
              <p:nvPr/>
            </p:nvSpPr>
            <p:spPr bwMode="auto">
              <a:xfrm>
                <a:off x="438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5" name="Line 721"/>
              <p:cNvSpPr>
                <a:spLocks noChangeShapeType="1"/>
              </p:cNvSpPr>
              <p:nvPr/>
            </p:nvSpPr>
            <p:spPr bwMode="auto">
              <a:xfrm>
                <a:off x="446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6" name="Line 722"/>
              <p:cNvSpPr>
                <a:spLocks noChangeShapeType="1"/>
              </p:cNvSpPr>
              <p:nvPr/>
            </p:nvSpPr>
            <p:spPr bwMode="auto">
              <a:xfrm>
                <a:off x="454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7" name="Line 723"/>
              <p:cNvSpPr>
                <a:spLocks noChangeShapeType="1"/>
              </p:cNvSpPr>
              <p:nvPr/>
            </p:nvSpPr>
            <p:spPr bwMode="auto">
              <a:xfrm>
                <a:off x="470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8" name="Line 724"/>
              <p:cNvSpPr>
                <a:spLocks noChangeShapeType="1"/>
              </p:cNvSpPr>
              <p:nvPr/>
            </p:nvSpPr>
            <p:spPr bwMode="auto">
              <a:xfrm>
                <a:off x="478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29" name="Line 725"/>
              <p:cNvSpPr>
                <a:spLocks noChangeShapeType="1"/>
              </p:cNvSpPr>
              <p:nvPr/>
            </p:nvSpPr>
            <p:spPr bwMode="auto">
              <a:xfrm flipV="1">
                <a:off x="3040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0" name="Line 726"/>
              <p:cNvSpPr>
                <a:spLocks noChangeShapeType="1"/>
              </p:cNvSpPr>
              <p:nvPr/>
            </p:nvSpPr>
            <p:spPr bwMode="auto">
              <a:xfrm>
                <a:off x="3040" y="318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1" name="Line 727"/>
              <p:cNvSpPr>
                <a:spLocks noChangeShapeType="1"/>
              </p:cNvSpPr>
              <p:nvPr/>
            </p:nvSpPr>
            <p:spPr bwMode="auto">
              <a:xfrm>
                <a:off x="3040" y="292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2" name="Line 728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3" name="Line 729"/>
              <p:cNvSpPr>
                <a:spLocks noChangeShapeType="1"/>
              </p:cNvSpPr>
              <p:nvPr/>
            </p:nvSpPr>
            <p:spPr bwMode="auto">
              <a:xfrm>
                <a:off x="3040" y="240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4" name="Line 730"/>
              <p:cNvSpPr>
                <a:spLocks noChangeShapeType="1"/>
              </p:cNvSpPr>
              <p:nvPr/>
            </p:nvSpPr>
            <p:spPr bwMode="auto">
              <a:xfrm>
                <a:off x="3040" y="214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5" name="Line 731"/>
              <p:cNvSpPr>
                <a:spLocks noChangeShapeType="1"/>
              </p:cNvSpPr>
              <p:nvPr/>
            </p:nvSpPr>
            <p:spPr bwMode="auto">
              <a:xfrm>
                <a:off x="3040" y="323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6" name="Line 732"/>
              <p:cNvSpPr>
                <a:spLocks noChangeShapeType="1"/>
              </p:cNvSpPr>
              <p:nvPr/>
            </p:nvSpPr>
            <p:spPr bwMode="auto">
              <a:xfrm>
                <a:off x="3040" y="312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7" name="Line 733"/>
              <p:cNvSpPr>
                <a:spLocks noChangeShapeType="1"/>
              </p:cNvSpPr>
              <p:nvPr/>
            </p:nvSpPr>
            <p:spPr bwMode="auto">
              <a:xfrm>
                <a:off x="3040" y="307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8" name="Line 734"/>
              <p:cNvSpPr>
                <a:spLocks noChangeShapeType="1"/>
              </p:cNvSpPr>
              <p:nvPr/>
            </p:nvSpPr>
            <p:spPr bwMode="auto">
              <a:xfrm>
                <a:off x="3040" y="302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39" name="Line 735"/>
              <p:cNvSpPr>
                <a:spLocks noChangeShapeType="1"/>
              </p:cNvSpPr>
              <p:nvPr/>
            </p:nvSpPr>
            <p:spPr bwMode="auto">
              <a:xfrm>
                <a:off x="3040" y="29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0" name="Line 736"/>
              <p:cNvSpPr>
                <a:spLocks noChangeShapeType="1"/>
              </p:cNvSpPr>
              <p:nvPr/>
            </p:nvSpPr>
            <p:spPr bwMode="auto">
              <a:xfrm>
                <a:off x="3040" y="286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1" name="Line 737"/>
              <p:cNvSpPr>
                <a:spLocks noChangeShapeType="1"/>
              </p:cNvSpPr>
              <p:nvPr/>
            </p:nvSpPr>
            <p:spPr bwMode="auto">
              <a:xfrm>
                <a:off x="3040" y="28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2" name="Line 738"/>
              <p:cNvSpPr>
                <a:spLocks noChangeShapeType="1"/>
              </p:cNvSpPr>
              <p:nvPr/>
            </p:nvSpPr>
            <p:spPr bwMode="auto">
              <a:xfrm>
                <a:off x="3040" y="276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3" name="Line 739"/>
              <p:cNvSpPr>
                <a:spLocks noChangeShapeType="1"/>
              </p:cNvSpPr>
              <p:nvPr/>
            </p:nvSpPr>
            <p:spPr bwMode="auto">
              <a:xfrm>
                <a:off x="3040" y="271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4" name="Line 740"/>
              <p:cNvSpPr>
                <a:spLocks noChangeShapeType="1"/>
              </p:cNvSpPr>
              <p:nvPr/>
            </p:nvSpPr>
            <p:spPr bwMode="auto">
              <a:xfrm>
                <a:off x="3040" y="260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5" name="Line 741"/>
              <p:cNvSpPr>
                <a:spLocks noChangeShapeType="1"/>
              </p:cNvSpPr>
              <p:nvPr/>
            </p:nvSpPr>
            <p:spPr bwMode="auto">
              <a:xfrm>
                <a:off x="3040" y="255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6" name="Line 742"/>
              <p:cNvSpPr>
                <a:spLocks noChangeShapeType="1"/>
              </p:cNvSpPr>
              <p:nvPr/>
            </p:nvSpPr>
            <p:spPr bwMode="auto">
              <a:xfrm>
                <a:off x="3040" y="250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7" name="Line 743"/>
              <p:cNvSpPr>
                <a:spLocks noChangeShapeType="1"/>
              </p:cNvSpPr>
              <p:nvPr/>
            </p:nvSpPr>
            <p:spPr bwMode="auto">
              <a:xfrm>
                <a:off x="3040" y="245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8" name="Line 744"/>
              <p:cNvSpPr>
                <a:spLocks noChangeShapeType="1"/>
              </p:cNvSpPr>
              <p:nvPr/>
            </p:nvSpPr>
            <p:spPr bwMode="auto">
              <a:xfrm>
                <a:off x="3040" y="234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49" name="Line 745"/>
              <p:cNvSpPr>
                <a:spLocks noChangeShapeType="1"/>
              </p:cNvSpPr>
              <p:nvPr/>
            </p:nvSpPr>
            <p:spPr bwMode="auto">
              <a:xfrm>
                <a:off x="3040" y="229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0" name="Line 746"/>
              <p:cNvSpPr>
                <a:spLocks noChangeShapeType="1"/>
              </p:cNvSpPr>
              <p:nvPr/>
            </p:nvSpPr>
            <p:spPr bwMode="auto">
              <a:xfrm>
                <a:off x="3040" y="22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1" name="Line 747"/>
              <p:cNvSpPr>
                <a:spLocks noChangeShapeType="1"/>
              </p:cNvSpPr>
              <p:nvPr/>
            </p:nvSpPr>
            <p:spPr bwMode="auto">
              <a:xfrm>
                <a:off x="3040" y="219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2" name="Line 748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3" name="Line 749"/>
              <p:cNvSpPr>
                <a:spLocks noChangeShapeType="1"/>
              </p:cNvSpPr>
              <p:nvPr/>
            </p:nvSpPr>
            <p:spPr bwMode="auto">
              <a:xfrm flipV="1">
                <a:off x="4786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4" name="Line 750"/>
              <p:cNvSpPr>
                <a:spLocks noChangeShapeType="1"/>
              </p:cNvSpPr>
              <p:nvPr/>
            </p:nvSpPr>
            <p:spPr bwMode="auto">
              <a:xfrm flipH="1">
                <a:off x="4750" y="318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5" name="Line 751"/>
              <p:cNvSpPr>
                <a:spLocks noChangeShapeType="1"/>
              </p:cNvSpPr>
              <p:nvPr/>
            </p:nvSpPr>
            <p:spPr bwMode="auto">
              <a:xfrm flipH="1">
                <a:off x="4750" y="292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6" name="Line 752"/>
              <p:cNvSpPr>
                <a:spLocks noChangeShapeType="1"/>
              </p:cNvSpPr>
              <p:nvPr/>
            </p:nvSpPr>
            <p:spPr bwMode="auto">
              <a:xfrm flipH="1">
                <a:off x="4750" y="26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7" name="Line 753"/>
              <p:cNvSpPr>
                <a:spLocks noChangeShapeType="1"/>
              </p:cNvSpPr>
              <p:nvPr/>
            </p:nvSpPr>
            <p:spPr bwMode="auto">
              <a:xfrm flipH="1">
                <a:off x="4750" y="240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8" name="Line 754"/>
              <p:cNvSpPr>
                <a:spLocks noChangeShapeType="1"/>
              </p:cNvSpPr>
              <p:nvPr/>
            </p:nvSpPr>
            <p:spPr bwMode="auto">
              <a:xfrm flipH="1">
                <a:off x="4750" y="214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59" name="Line 755"/>
              <p:cNvSpPr>
                <a:spLocks noChangeShapeType="1"/>
              </p:cNvSpPr>
              <p:nvPr/>
            </p:nvSpPr>
            <p:spPr bwMode="auto">
              <a:xfrm flipH="1">
                <a:off x="4768" y="323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0" name="Line 756"/>
              <p:cNvSpPr>
                <a:spLocks noChangeShapeType="1"/>
              </p:cNvSpPr>
              <p:nvPr/>
            </p:nvSpPr>
            <p:spPr bwMode="auto">
              <a:xfrm flipH="1">
                <a:off x="4768" y="31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1" name="Line 757"/>
              <p:cNvSpPr>
                <a:spLocks noChangeShapeType="1"/>
              </p:cNvSpPr>
              <p:nvPr/>
            </p:nvSpPr>
            <p:spPr bwMode="auto">
              <a:xfrm flipH="1">
                <a:off x="4768" y="307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2" name="Line 758"/>
              <p:cNvSpPr>
                <a:spLocks noChangeShapeType="1"/>
              </p:cNvSpPr>
              <p:nvPr/>
            </p:nvSpPr>
            <p:spPr bwMode="auto">
              <a:xfrm flipH="1">
                <a:off x="4768" y="302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3" name="Line 759"/>
              <p:cNvSpPr>
                <a:spLocks noChangeShapeType="1"/>
              </p:cNvSpPr>
              <p:nvPr/>
            </p:nvSpPr>
            <p:spPr bwMode="auto">
              <a:xfrm flipH="1">
                <a:off x="4768" y="29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4" name="Line 760"/>
              <p:cNvSpPr>
                <a:spLocks noChangeShapeType="1"/>
              </p:cNvSpPr>
              <p:nvPr/>
            </p:nvSpPr>
            <p:spPr bwMode="auto">
              <a:xfrm flipH="1">
                <a:off x="4768" y="286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5" name="Line 761"/>
              <p:cNvSpPr>
                <a:spLocks noChangeShapeType="1"/>
              </p:cNvSpPr>
              <p:nvPr/>
            </p:nvSpPr>
            <p:spPr bwMode="auto">
              <a:xfrm flipH="1">
                <a:off x="4768" y="28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6" name="Line 762"/>
              <p:cNvSpPr>
                <a:spLocks noChangeShapeType="1"/>
              </p:cNvSpPr>
              <p:nvPr/>
            </p:nvSpPr>
            <p:spPr bwMode="auto">
              <a:xfrm flipH="1">
                <a:off x="4768" y="276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7" name="Line 763"/>
              <p:cNvSpPr>
                <a:spLocks noChangeShapeType="1"/>
              </p:cNvSpPr>
              <p:nvPr/>
            </p:nvSpPr>
            <p:spPr bwMode="auto">
              <a:xfrm flipH="1">
                <a:off x="4768" y="271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8" name="Line 764"/>
              <p:cNvSpPr>
                <a:spLocks noChangeShapeType="1"/>
              </p:cNvSpPr>
              <p:nvPr/>
            </p:nvSpPr>
            <p:spPr bwMode="auto">
              <a:xfrm flipH="1">
                <a:off x="4768" y="260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69" name="Line 765"/>
              <p:cNvSpPr>
                <a:spLocks noChangeShapeType="1"/>
              </p:cNvSpPr>
              <p:nvPr/>
            </p:nvSpPr>
            <p:spPr bwMode="auto">
              <a:xfrm flipH="1">
                <a:off x="4768" y="255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0" name="Line 766"/>
              <p:cNvSpPr>
                <a:spLocks noChangeShapeType="1"/>
              </p:cNvSpPr>
              <p:nvPr/>
            </p:nvSpPr>
            <p:spPr bwMode="auto">
              <a:xfrm flipH="1">
                <a:off x="4768" y="250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1" name="Line 767"/>
              <p:cNvSpPr>
                <a:spLocks noChangeShapeType="1"/>
              </p:cNvSpPr>
              <p:nvPr/>
            </p:nvSpPr>
            <p:spPr bwMode="auto">
              <a:xfrm flipH="1">
                <a:off x="4768" y="245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2" name="Line 768"/>
              <p:cNvSpPr>
                <a:spLocks noChangeShapeType="1"/>
              </p:cNvSpPr>
              <p:nvPr/>
            </p:nvSpPr>
            <p:spPr bwMode="auto">
              <a:xfrm flipH="1">
                <a:off x="4768" y="234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3" name="Line 769"/>
              <p:cNvSpPr>
                <a:spLocks noChangeShapeType="1"/>
              </p:cNvSpPr>
              <p:nvPr/>
            </p:nvSpPr>
            <p:spPr bwMode="auto">
              <a:xfrm flipH="1">
                <a:off x="4768" y="22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4" name="Line 770"/>
              <p:cNvSpPr>
                <a:spLocks noChangeShapeType="1"/>
              </p:cNvSpPr>
              <p:nvPr/>
            </p:nvSpPr>
            <p:spPr bwMode="auto">
              <a:xfrm flipH="1">
                <a:off x="4768" y="22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5" name="Line 771"/>
              <p:cNvSpPr>
                <a:spLocks noChangeShapeType="1"/>
              </p:cNvSpPr>
              <p:nvPr/>
            </p:nvSpPr>
            <p:spPr bwMode="auto">
              <a:xfrm flipH="1">
                <a:off x="4768" y="219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6" name="Line 772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7" name="Freeform 773"/>
              <p:cNvSpPr>
                <a:spLocks/>
              </p:cNvSpPr>
              <p:nvPr/>
            </p:nvSpPr>
            <p:spPr bwMode="auto">
              <a:xfrm>
                <a:off x="3042" y="2458"/>
                <a:ext cx="1576" cy="722"/>
              </a:xfrm>
              <a:custGeom>
                <a:avLst/>
                <a:gdLst>
                  <a:gd name="T0" fmla="*/ 20 w 1576"/>
                  <a:gd name="T1" fmla="*/ 200 h 722"/>
                  <a:gd name="T2" fmla="*/ 42 w 1576"/>
                  <a:gd name="T3" fmla="*/ 190 h 722"/>
                  <a:gd name="T4" fmla="*/ 66 w 1576"/>
                  <a:gd name="T5" fmla="*/ 176 h 722"/>
                  <a:gd name="T6" fmla="*/ 92 w 1576"/>
                  <a:gd name="T7" fmla="*/ 158 h 722"/>
                  <a:gd name="T8" fmla="*/ 122 w 1576"/>
                  <a:gd name="T9" fmla="*/ 134 h 722"/>
                  <a:gd name="T10" fmla="*/ 156 w 1576"/>
                  <a:gd name="T11" fmla="*/ 104 h 722"/>
                  <a:gd name="T12" fmla="*/ 198 w 1576"/>
                  <a:gd name="T13" fmla="*/ 74 h 722"/>
                  <a:gd name="T14" fmla="*/ 246 w 1576"/>
                  <a:gd name="T15" fmla="*/ 44 h 722"/>
                  <a:gd name="T16" fmla="*/ 298 w 1576"/>
                  <a:gd name="T17" fmla="*/ 20 h 722"/>
                  <a:gd name="T18" fmla="*/ 352 w 1576"/>
                  <a:gd name="T19" fmla="*/ 6 h 722"/>
                  <a:gd name="T20" fmla="*/ 406 w 1576"/>
                  <a:gd name="T21" fmla="*/ 0 h 722"/>
                  <a:gd name="T22" fmla="*/ 460 w 1576"/>
                  <a:gd name="T23" fmla="*/ 2 h 722"/>
                  <a:gd name="T24" fmla="*/ 512 w 1576"/>
                  <a:gd name="T25" fmla="*/ 6 h 722"/>
                  <a:gd name="T26" fmla="*/ 562 w 1576"/>
                  <a:gd name="T27" fmla="*/ 12 h 722"/>
                  <a:gd name="T28" fmla="*/ 610 w 1576"/>
                  <a:gd name="T29" fmla="*/ 24 h 722"/>
                  <a:gd name="T30" fmla="*/ 658 w 1576"/>
                  <a:gd name="T31" fmla="*/ 44 h 722"/>
                  <a:gd name="T32" fmla="*/ 704 w 1576"/>
                  <a:gd name="T33" fmla="*/ 78 h 722"/>
                  <a:gd name="T34" fmla="*/ 748 w 1576"/>
                  <a:gd name="T35" fmla="*/ 140 h 722"/>
                  <a:gd name="T36" fmla="*/ 792 w 1576"/>
                  <a:gd name="T37" fmla="*/ 232 h 722"/>
                  <a:gd name="T38" fmla="*/ 834 w 1576"/>
                  <a:gd name="T39" fmla="*/ 346 h 722"/>
                  <a:gd name="T40" fmla="*/ 876 w 1576"/>
                  <a:gd name="T41" fmla="*/ 462 h 722"/>
                  <a:gd name="T42" fmla="*/ 914 w 1576"/>
                  <a:gd name="T43" fmla="*/ 552 h 722"/>
                  <a:gd name="T44" fmla="*/ 954 w 1576"/>
                  <a:gd name="T45" fmla="*/ 604 h 722"/>
                  <a:gd name="T46" fmla="*/ 990 w 1576"/>
                  <a:gd name="T47" fmla="*/ 624 h 722"/>
                  <a:gd name="T48" fmla="*/ 1028 w 1576"/>
                  <a:gd name="T49" fmla="*/ 638 h 722"/>
                  <a:gd name="T50" fmla="*/ 1062 w 1576"/>
                  <a:gd name="T51" fmla="*/ 666 h 722"/>
                  <a:gd name="T52" fmla="*/ 1098 w 1576"/>
                  <a:gd name="T53" fmla="*/ 702 h 722"/>
                  <a:gd name="T54" fmla="*/ 1130 w 1576"/>
                  <a:gd name="T55" fmla="*/ 722 h 722"/>
                  <a:gd name="T56" fmla="*/ 1160 w 1576"/>
                  <a:gd name="T57" fmla="*/ 708 h 722"/>
                  <a:gd name="T58" fmla="*/ 1190 w 1576"/>
                  <a:gd name="T59" fmla="*/ 672 h 722"/>
                  <a:gd name="T60" fmla="*/ 1220 w 1576"/>
                  <a:gd name="T61" fmla="*/ 648 h 722"/>
                  <a:gd name="T62" fmla="*/ 1246 w 1576"/>
                  <a:gd name="T63" fmla="*/ 664 h 722"/>
                  <a:gd name="T64" fmla="*/ 1272 w 1576"/>
                  <a:gd name="T65" fmla="*/ 704 h 722"/>
                  <a:gd name="T66" fmla="*/ 1296 w 1576"/>
                  <a:gd name="T67" fmla="*/ 722 h 722"/>
                  <a:gd name="T68" fmla="*/ 1320 w 1576"/>
                  <a:gd name="T69" fmla="*/ 696 h 722"/>
                  <a:gd name="T70" fmla="*/ 1342 w 1576"/>
                  <a:gd name="T71" fmla="*/ 644 h 722"/>
                  <a:gd name="T72" fmla="*/ 1362 w 1576"/>
                  <a:gd name="T73" fmla="*/ 616 h 722"/>
                  <a:gd name="T74" fmla="*/ 1382 w 1576"/>
                  <a:gd name="T75" fmla="*/ 630 h 722"/>
                  <a:gd name="T76" fmla="*/ 1400 w 1576"/>
                  <a:gd name="T77" fmla="*/ 666 h 722"/>
                  <a:gd name="T78" fmla="*/ 1418 w 1576"/>
                  <a:gd name="T79" fmla="*/ 674 h 722"/>
                  <a:gd name="T80" fmla="*/ 1434 w 1576"/>
                  <a:gd name="T81" fmla="*/ 636 h 722"/>
                  <a:gd name="T82" fmla="*/ 1450 w 1576"/>
                  <a:gd name="T83" fmla="*/ 580 h 722"/>
                  <a:gd name="T84" fmla="*/ 1464 w 1576"/>
                  <a:gd name="T85" fmla="*/ 550 h 722"/>
                  <a:gd name="T86" fmla="*/ 1476 w 1576"/>
                  <a:gd name="T87" fmla="*/ 560 h 722"/>
                  <a:gd name="T88" fmla="*/ 1488 w 1576"/>
                  <a:gd name="T89" fmla="*/ 588 h 722"/>
                  <a:gd name="T90" fmla="*/ 1500 w 1576"/>
                  <a:gd name="T91" fmla="*/ 590 h 722"/>
                  <a:gd name="T92" fmla="*/ 1510 w 1576"/>
                  <a:gd name="T93" fmla="*/ 554 h 722"/>
                  <a:gd name="T94" fmla="*/ 1520 w 1576"/>
                  <a:gd name="T95" fmla="*/ 496 h 722"/>
                  <a:gd name="T96" fmla="*/ 1528 w 1576"/>
                  <a:gd name="T97" fmla="*/ 450 h 722"/>
                  <a:gd name="T98" fmla="*/ 1534 w 1576"/>
                  <a:gd name="T99" fmla="*/ 434 h 722"/>
                  <a:gd name="T100" fmla="*/ 1542 w 1576"/>
                  <a:gd name="T101" fmla="*/ 448 h 722"/>
                  <a:gd name="T102" fmla="*/ 1548 w 1576"/>
                  <a:gd name="T103" fmla="*/ 466 h 722"/>
                  <a:gd name="T104" fmla="*/ 1552 w 1576"/>
                  <a:gd name="T105" fmla="*/ 466 h 722"/>
                  <a:gd name="T106" fmla="*/ 1558 w 1576"/>
                  <a:gd name="T107" fmla="*/ 440 h 722"/>
                  <a:gd name="T108" fmla="*/ 1562 w 1576"/>
                  <a:gd name="T109" fmla="*/ 390 h 722"/>
                  <a:gd name="T110" fmla="*/ 1564 w 1576"/>
                  <a:gd name="T111" fmla="*/ 330 h 722"/>
                  <a:gd name="T112" fmla="*/ 1568 w 1576"/>
                  <a:gd name="T113" fmla="*/ 274 h 722"/>
                  <a:gd name="T114" fmla="*/ 1570 w 1576"/>
                  <a:gd name="T115" fmla="*/ 228 h 722"/>
                  <a:gd name="T116" fmla="*/ 1572 w 1576"/>
                  <a:gd name="T117" fmla="*/ 194 h 722"/>
                  <a:gd name="T118" fmla="*/ 1574 w 1576"/>
                  <a:gd name="T119" fmla="*/ 172 h 722"/>
                  <a:gd name="T120" fmla="*/ 1576 w 1576"/>
                  <a:gd name="T121" fmla="*/ 158 h 722"/>
                  <a:gd name="T122" fmla="*/ 1576 w 1576"/>
                  <a:gd name="T123" fmla="*/ 150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76" h="722">
                    <a:moveTo>
                      <a:pt x="0" y="202"/>
                    </a:moveTo>
                    <a:lnTo>
                      <a:pt x="2" y="204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6" y="202"/>
                    </a:lnTo>
                    <a:lnTo>
                      <a:pt x="8" y="202"/>
                    </a:lnTo>
                    <a:lnTo>
                      <a:pt x="10" y="202"/>
                    </a:lnTo>
                    <a:lnTo>
                      <a:pt x="12" y="202"/>
                    </a:lnTo>
                    <a:lnTo>
                      <a:pt x="14" y="200"/>
                    </a:lnTo>
                    <a:lnTo>
                      <a:pt x="16" y="200"/>
                    </a:lnTo>
                    <a:lnTo>
                      <a:pt x="18" y="200"/>
                    </a:lnTo>
                    <a:lnTo>
                      <a:pt x="20" y="200"/>
                    </a:lnTo>
                    <a:lnTo>
                      <a:pt x="22" y="198"/>
                    </a:lnTo>
                    <a:lnTo>
                      <a:pt x="24" y="198"/>
                    </a:lnTo>
                    <a:lnTo>
                      <a:pt x="26" y="198"/>
                    </a:lnTo>
                    <a:lnTo>
                      <a:pt x="26" y="198"/>
                    </a:lnTo>
                    <a:lnTo>
                      <a:pt x="28" y="196"/>
                    </a:lnTo>
                    <a:lnTo>
                      <a:pt x="30" y="196"/>
                    </a:lnTo>
                    <a:lnTo>
                      <a:pt x="32" y="196"/>
                    </a:lnTo>
                    <a:lnTo>
                      <a:pt x="34" y="194"/>
                    </a:lnTo>
                    <a:lnTo>
                      <a:pt x="36" y="194"/>
                    </a:lnTo>
                    <a:lnTo>
                      <a:pt x="38" y="192"/>
                    </a:lnTo>
                    <a:lnTo>
                      <a:pt x="40" y="192"/>
                    </a:lnTo>
                    <a:lnTo>
                      <a:pt x="42" y="190"/>
                    </a:lnTo>
                    <a:lnTo>
                      <a:pt x="44" y="190"/>
                    </a:lnTo>
                    <a:lnTo>
                      <a:pt x="46" y="188"/>
                    </a:lnTo>
                    <a:lnTo>
                      <a:pt x="48" y="188"/>
                    </a:lnTo>
                    <a:lnTo>
                      <a:pt x="50" y="186"/>
                    </a:lnTo>
                    <a:lnTo>
                      <a:pt x="52" y="186"/>
                    </a:lnTo>
                    <a:lnTo>
                      <a:pt x="54" y="184"/>
                    </a:lnTo>
                    <a:lnTo>
                      <a:pt x="56" y="184"/>
                    </a:lnTo>
                    <a:lnTo>
                      <a:pt x="58" y="182"/>
                    </a:lnTo>
                    <a:lnTo>
                      <a:pt x="60" y="180"/>
                    </a:lnTo>
                    <a:lnTo>
                      <a:pt x="62" y="180"/>
                    </a:lnTo>
                    <a:lnTo>
                      <a:pt x="64" y="178"/>
                    </a:lnTo>
                    <a:lnTo>
                      <a:pt x="66" y="176"/>
                    </a:lnTo>
                    <a:lnTo>
                      <a:pt x="68" y="176"/>
                    </a:lnTo>
                    <a:lnTo>
                      <a:pt x="70" y="174"/>
                    </a:lnTo>
                    <a:lnTo>
                      <a:pt x="72" y="172"/>
                    </a:lnTo>
                    <a:lnTo>
                      <a:pt x="74" y="170"/>
                    </a:lnTo>
                    <a:lnTo>
                      <a:pt x="76" y="170"/>
                    </a:lnTo>
                    <a:lnTo>
                      <a:pt x="80" y="168"/>
                    </a:lnTo>
                    <a:lnTo>
                      <a:pt x="82" y="166"/>
                    </a:lnTo>
                    <a:lnTo>
                      <a:pt x="84" y="164"/>
                    </a:lnTo>
                    <a:lnTo>
                      <a:pt x="86" y="162"/>
                    </a:lnTo>
                    <a:lnTo>
                      <a:pt x="88" y="160"/>
                    </a:lnTo>
                    <a:lnTo>
                      <a:pt x="90" y="158"/>
                    </a:lnTo>
                    <a:lnTo>
                      <a:pt x="92" y="158"/>
                    </a:lnTo>
                    <a:lnTo>
                      <a:pt x="94" y="156"/>
                    </a:lnTo>
                    <a:lnTo>
                      <a:pt x="98" y="154"/>
                    </a:lnTo>
                    <a:lnTo>
                      <a:pt x="100" y="152"/>
                    </a:lnTo>
                    <a:lnTo>
                      <a:pt x="102" y="150"/>
                    </a:lnTo>
                    <a:lnTo>
                      <a:pt x="104" y="148"/>
                    </a:lnTo>
                    <a:lnTo>
                      <a:pt x="106" y="146"/>
                    </a:lnTo>
                    <a:lnTo>
                      <a:pt x="110" y="144"/>
                    </a:lnTo>
                    <a:lnTo>
                      <a:pt x="112" y="142"/>
                    </a:lnTo>
                    <a:lnTo>
                      <a:pt x="114" y="140"/>
                    </a:lnTo>
                    <a:lnTo>
                      <a:pt x="116" y="138"/>
                    </a:lnTo>
                    <a:lnTo>
                      <a:pt x="120" y="136"/>
                    </a:lnTo>
                    <a:lnTo>
                      <a:pt x="122" y="134"/>
                    </a:lnTo>
                    <a:lnTo>
                      <a:pt x="124" y="130"/>
                    </a:lnTo>
                    <a:lnTo>
                      <a:pt x="128" y="128"/>
                    </a:lnTo>
                    <a:lnTo>
                      <a:pt x="130" y="126"/>
                    </a:lnTo>
                    <a:lnTo>
                      <a:pt x="132" y="124"/>
                    </a:lnTo>
                    <a:lnTo>
                      <a:pt x="136" y="122"/>
                    </a:lnTo>
                    <a:lnTo>
                      <a:pt x="138" y="120"/>
                    </a:lnTo>
                    <a:lnTo>
                      <a:pt x="142" y="118"/>
                    </a:lnTo>
                    <a:lnTo>
                      <a:pt x="144" y="114"/>
                    </a:lnTo>
                    <a:lnTo>
                      <a:pt x="148" y="112"/>
                    </a:lnTo>
                    <a:lnTo>
                      <a:pt x="150" y="110"/>
                    </a:lnTo>
                    <a:lnTo>
                      <a:pt x="154" y="108"/>
                    </a:lnTo>
                    <a:lnTo>
                      <a:pt x="156" y="104"/>
                    </a:lnTo>
                    <a:lnTo>
                      <a:pt x="160" y="102"/>
                    </a:lnTo>
                    <a:lnTo>
                      <a:pt x="162" y="100"/>
                    </a:lnTo>
                    <a:lnTo>
                      <a:pt x="166" y="96"/>
                    </a:lnTo>
                    <a:lnTo>
                      <a:pt x="170" y="94"/>
                    </a:lnTo>
                    <a:lnTo>
                      <a:pt x="172" y="92"/>
                    </a:lnTo>
                    <a:lnTo>
                      <a:pt x="176" y="90"/>
                    </a:lnTo>
                    <a:lnTo>
                      <a:pt x="180" y="86"/>
                    </a:lnTo>
                    <a:lnTo>
                      <a:pt x="184" y="84"/>
                    </a:lnTo>
                    <a:lnTo>
                      <a:pt x="186" y="82"/>
                    </a:lnTo>
                    <a:lnTo>
                      <a:pt x="190" y="78"/>
                    </a:lnTo>
                    <a:lnTo>
                      <a:pt x="194" y="76"/>
                    </a:lnTo>
                    <a:lnTo>
                      <a:pt x="198" y="74"/>
                    </a:lnTo>
                    <a:lnTo>
                      <a:pt x="202" y="70"/>
                    </a:lnTo>
                    <a:lnTo>
                      <a:pt x="206" y="68"/>
                    </a:lnTo>
                    <a:lnTo>
                      <a:pt x="210" y="66"/>
                    </a:lnTo>
                    <a:lnTo>
                      <a:pt x="214" y="64"/>
                    </a:lnTo>
                    <a:lnTo>
                      <a:pt x="216" y="60"/>
                    </a:lnTo>
                    <a:lnTo>
                      <a:pt x="222" y="58"/>
                    </a:lnTo>
                    <a:lnTo>
                      <a:pt x="226" y="56"/>
                    </a:lnTo>
                    <a:lnTo>
                      <a:pt x="230" y="54"/>
                    </a:lnTo>
                    <a:lnTo>
                      <a:pt x="234" y="50"/>
                    </a:lnTo>
                    <a:lnTo>
                      <a:pt x="238" y="48"/>
                    </a:lnTo>
                    <a:lnTo>
                      <a:pt x="242" y="46"/>
                    </a:lnTo>
                    <a:lnTo>
                      <a:pt x="246" y="44"/>
                    </a:lnTo>
                    <a:lnTo>
                      <a:pt x="250" y="42"/>
                    </a:lnTo>
                    <a:lnTo>
                      <a:pt x="254" y="40"/>
                    </a:lnTo>
                    <a:lnTo>
                      <a:pt x="258" y="38"/>
                    </a:lnTo>
                    <a:lnTo>
                      <a:pt x="262" y="36"/>
                    </a:lnTo>
                    <a:lnTo>
                      <a:pt x="268" y="34"/>
                    </a:lnTo>
                    <a:lnTo>
                      <a:pt x="272" y="32"/>
                    </a:lnTo>
                    <a:lnTo>
                      <a:pt x="276" y="30"/>
                    </a:lnTo>
                    <a:lnTo>
                      <a:pt x="280" y="28"/>
                    </a:lnTo>
                    <a:lnTo>
                      <a:pt x="284" y="26"/>
                    </a:lnTo>
                    <a:lnTo>
                      <a:pt x="290" y="24"/>
                    </a:lnTo>
                    <a:lnTo>
                      <a:pt x="294" y="22"/>
                    </a:lnTo>
                    <a:lnTo>
                      <a:pt x="298" y="20"/>
                    </a:lnTo>
                    <a:lnTo>
                      <a:pt x="302" y="20"/>
                    </a:lnTo>
                    <a:lnTo>
                      <a:pt x="308" y="18"/>
                    </a:lnTo>
                    <a:lnTo>
                      <a:pt x="312" y="16"/>
                    </a:lnTo>
                    <a:lnTo>
                      <a:pt x="316" y="14"/>
                    </a:lnTo>
                    <a:lnTo>
                      <a:pt x="320" y="14"/>
                    </a:lnTo>
                    <a:lnTo>
                      <a:pt x="326" y="12"/>
                    </a:lnTo>
                    <a:lnTo>
                      <a:pt x="330" y="12"/>
                    </a:lnTo>
                    <a:lnTo>
                      <a:pt x="334" y="10"/>
                    </a:lnTo>
                    <a:lnTo>
                      <a:pt x="338" y="10"/>
                    </a:lnTo>
                    <a:lnTo>
                      <a:pt x="344" y="8"/>
                    </a:lnTo>
                    <a:lnTo>
                      <a:pt x="348" y="8"/>
                    </a:lnTo>
                    <a:lnTo>
                      <a:pt x="352" y="6"/>
                    </a:lnTo>
                    <a:lnTo>
                      <a:pt x="358" y="6"/>
                    </a:lnTo>
                    <a:lnTo>
                      <a:pt x="362" y="6"/>
                    </a:lnTo>
                    <a:lnTo>
                      <a:pt x="366" y="4"/>
                    </a:lnTo>
                    <a:lnTo>
                      <a:pt x="370" y="4"/>
                    </a:lnTo>
                    <a:lnTo>
                      <a:pt x="376" y="4"/>
                    </a:lnTo>
                    <a:lnTo>
                      <a:pt x="380" y="2"/>
                    </a:lnTo>
                    <a:lnTo>
                      <a:pt x="384" y="2"/>
                    </a:lnTo>
                    <a:lnTo>
                      <a:pt x="388" y="2"/>
                    </a:lnTo>
                    <a:lnTo>
                      <a:pt x="394" y="2"/>
                    </a:lnTo>
                    <a:lnTo>
                      <a:pt x="398" y="2"/>
                    </a:lnTo>
                    <a:lnTo>
                      <a:pt x="402" y="0"/>
                    </a:lnTo>
                    <a:lnTo>
                      <a:pt x="406" y="0"/>
                    </a:lnTo>
                    <a:lnTo>
                      <a:pt x="412" y="0"/>
                    </a:lnTo>
                    <a:lnTo>
                      <a:pt x="416" y="0"/>
                    </a:lnTo>
                    <a:lnTo>
                      <a:pt x="420" y="0"/>
                    </a:lnTo>
                    <a:lnTo>
                      <a:pt x="424" y="0"/>
                    </a:lnTo>
                    <a:lnTo>
                      <a:pt x="430" y="0"/>
                    </a:lnTo>
                    <a:lnTo>
                      <a:pt x="434" y="0"/>
                    </a:lnTo>
                    <a:lnTo>
                      <a:pt x="438" y="0"/>
                    </a:lnTo>
                    <a:lnTo>
                      <a:pt x="442" y="0"/>
                    </a:lnTo>
                    <a:lnTo>
                      <a:pt x="446" y="0"/>
                    </a:lnTo>
                    <a:lnTo>
                      <a:pt x="452" y="0"/>
                    </a:lnTo>
                    <a:lnTo>
                      <a:pt x="456" y="0"/>
                    </a:lnTo>
                    <a:lnTo>
                      <a:pt x="460" y="2"/>
                    </a:lnTo>
                    <a:lnTo>
                      <a:pt x="464" y="2"/>
                    </a:lnTo>
                    <a:lnTo>
                      <a:pt x="468" y="2"/>
                    </a:lnTo>
                    <a:lnTo>
                      <a:pt x="474" y="2"/>
                    </a:lnTo>
                    <a:lnTo>
                      <a:pt x="478" y="2"/>
                    </a:lnTo>
                    <a:lnTo>
                      <a:pt x="482" y="2"/>
                    </a:lnTo>
                    <a:lnTo>
                      <a:pt x="486" y="2"/>
                    </a:lnTo>
                    <a:lnTo>
                      <a:pt x="490" y="4"/>
                    </a:lnTo>
                    <a:lnTo>
                      <a:pt x="494" y="4"/>
                    </a:lnTo>
                    <a:lnTo>
                      <a:pt x="500" y="4"/>
                    </a:lnTo>
                    <a:lnTo>
                      <a:pt x="504" y="4"/>
                    </a:lnTo>
                    <a:lnTo>
                      <a:pt x="508" y="6"/>
                    </a:lnTo>
                    <a:lnTo>
                      <a:pt x="512" y="6"/>
                    </a:lnTo>
                    <a:lnTo>
                      <a:pt x="516" y="6"/>
                    </a:lnTo>
                    <a:lnTo>
                      <a:pt x="520" y="6"/>
                    </a:lnTo>
                    <a:lnTo>
                      <a:pt x="524" y="8"/>
                    </a:lnTo>
                    <a:lnTo>
                      <a:pt x="528" y="8"/>
                    </a:lnTo>
                    <a:lnTo>
                      <a:pt x="534" y="8"/>
                    </a:lnTo>
                    <a:lnTo>
                      <a:pt x="538" y="8"/>
                    </a:lnTo>
                    <a:lnTo>
                      <a:pt x="542" y="10"/>
                    </a:lnTo>
                    <a:lnTo>
                      <a:pt x="546" y="10"/>
                    </a:lnTo>
                    <a:lnTo>
                      <a:pt x="550" y="10"/>
                    </a:lnTo>
                    <a:lnTo>
                      <a:pt x="554" y="12"/>
                    </a:lnTo>
                    <a:lnTo>
                      <a:pt x="558" y="12"/>
                    </a:lnTo>
                    <a:lnTo>
                      <a:pt x="562" y="12"/>
                    </a:lnTo>
                    <a:lnTo>
                      <a:pt x="566" y="14"/>
                    </a:lnTo>
                    <a:lnTo>
                      <a:pt x="570" y="14"/>
                    </a:lnTo>
                    <a:lnTo>
                      <a:pt x="574" y="16"/>
                    </a:lnTo>
                    <a:lnTo>
                      <a:pt x="578" y="16"/>
                    </a:lnTo>
                    <a:lnTo>
                      <a:pt x="582" y="18"/>
                    </a:lnTo>
                    <a:lnTo>
                      <a:pt x="586" y="18"/>
                    </a:lnTo>
                    <a:lnTo>
                      <a:pt x="590" y="18"/>
                    </a:lnTo>
                    <a:lnTo>
                      <a:pt x="594" y="20"/>
                    </a:lnTo>
                    <a:lnTo>
                      <a:pt x="598" y="20"/>
                    </a:lnTo>
                    <a:lnTo>
                      <a:pt x="602" y="22"/>
                    </a:lnTo>
                    <a:lnTo>
                      <a:pt x="608" y="22"/>
                    </a:lnTo>
                    <a:lnTo>
                      <a:pt x="610" y="24"/>
                    </a:lnTo>
                    <a:lnTo>
                      <a:pt x="614" y="26"/>
                    </a:lnTo>
                    <a:lnTo>
                      <a:pt x="618" y="26"/>
                    </a:lnTo>
                    <a:lnTo>
                      <a:pt x="622" y="28"/>
                    </a:lnTo>
                    <a:lnTo>
                      <a:pt x="626" y="30"/>
                    </a:lnTo>
                    <a:lnTo>
                      <a:pt x="630" y="30"/>
                    </a:lnTo>
                    <a:lnTo>
                      <a:pt x="634" y="32"/>
                    </a:lnTo>
                    <a:lnTo>
                      <a:pt x="638" y="34"/>
                    </a:lnTo>
                    <a:lnTo>
                      <a:pt x="642" y="36"/>
                    </a:lnTo>
                    <a:lnTo>
                      <a:pt x="646" y="38"/>
                    </a:lnTo>
                    <a:lnTo>
                      <a:pt x="650" y="40"/>
                    </a:lnTo>
                    <a:lnTo>
                      <a:pt x="654" y="42"/>
                    </a:lnTo>
                    <a:lnTo>
                      <a:pt x="658" y="44"/>
                    </a:lnTo>
                    <a:lnTo>
                      <a:pt x="662" y="46"/>
                    </a:lnTo>
                    <a:lnTo>
                      <a:pt x="666" y="48"/>
                    </a:lnTo>
                    <a:lnTo>
                      <a:pt x="670" y="50"/>
                    </a:lnTo>
                    <a:lnTo>
                      <a:pt x="674" y="52"/>
                    </a:lnTo>
                    <a:lnTo>
                      <a:pt x="678" y="56"/>
                    </a:lnTo>
                    <a:lnTo>
                      <a:pt x="682" y="58"/>
                    </a:lnTo>
                    <a:lnTo>
                      <a:pt x="686" y="62"/>
                    </a:lnTo>
                    <a:lnTo>
                      <a:pt x="688" y="64"/>
                    </a:lnTo>
                    <a:lnTo>
                      <a:pt x="692" y="68"/>
                    </a:lnTo>
                    <a:lnTo>
                      <a:pt x="696" y="72"/>
                    </a:lnTo>
                    <a:lnTo>
                      <a:pt x="700" y="74"/>
                    </a:lnTo>
                    <a:lnTo>
                      <a:pt x="704" y="78"/>
                    </a:lnTo>
                    <a:lnTo>
                      <a:pt x="708" y="82"/>
                    </a:lnTo>
                    <a:lnTo>
                      <a:pt x="712" y="86"/>
                    </a:lnTo>
                    <a:lnTo>
                      <a:pt x="716" y="92"/>
                    </a:lnTo>
                    <a:lnTo>
                      <a:pt x="720" y="96"/>
                    </a:lnTo>
                    <a:lnTo>
                      <a:pt x="722" y="100"/>
                    </a:lnTo>
                    <a:lnTo>
                      <a:pt x="726" y="106"/>
                    </a:lnTo>
                    <a:lnTo>
                      <a:pt x="730" y="110"/>
                    </a:lnTo>
                    <a:lnTo>
                      <a:pt x="734" y="116"/>
                    </a:lnTo>
                    <a:lnTo>
                      <a:pt x="738" y="122"/>
                    </a:lnTo>
                    <a:lnTo>
                      <a:pt x="742" y="128"/>
                    </a:lnTo>
                    <a:lnTo>
                      <a:pt x="746" y="134"/>
                    </a:lnTo>
                    <a:lnTo>
                      <a:pt x="748" y="140"/>
                    </a:lnTo>
                    <a:lnTo>
                      <a:pt x="752" y="146"/>
                    </a:lnTo>
                    <a:lnTo>
                      <a:pt x="756" y="154"/>
                    </a:lnTo>
                    <a:lnTo>
                      <a:pt x="760" y="160"/>
                    </a:lnTo>
                    <a:lnTo>
                      <a:pt x="764" y="168"/>
                    </a:lnTo>
                    <a:lnTo>
                      <a:pt x="766" y="174"/>
                    </a:lnTo>
                    <a:lnTo>
                      <a:pt x="770" y="182"/>
                    </a:lnTo>
                    <a:lnTo>
                      <a:pt x="774" y="190"/>
                    </a:lnTo>
                    <a:lnTo>
                      <a:pt x="778" y="198"/>
                    </a:lnTo>
                    <a:lnTo>
                      <a:pt x="782" y="206"/>
                    </a:lnTo>
                    <a:lnTo>
                      <a:pt x="784" y="214"/>
                    </a:lnTo>
                    <a:lnTo>
                      <a:pt x="788" y="222"/>
                    </a:lnTo>
                    <a:lnTo>
                      <a:pt x="792" y="232"/>
                    </a:lnTo>
                    <a:lnTo>
                      <a:pt x="796" y="240"/>
                    </a:lnTo>
                    <a:lnTo>
                      <a:pt x="800" y="250"/>
                    </a:lnTo>
                    <a:lnTo>
                      <a:pt x="802" y="258"/>
                    </a:lnTo>
                    <a:lnTo>
                      <a:pt x="806" y="268"/>
                    </a:lnTo>
                    <a:lnTo>
                      <a:pt x="810" y="278"/>
                    </a:lnTo>
                    <a:lnTo>
                      <a:pt x="814" y="288"/>
                    </a:lnTo>
                    <a:lnTo>
                      <a:pt x="816" y="296"/>
                    </a:lnTo>
                    <a:lnTo>
                      <a:pt x="820" y="306"/>
                    </a:lnTo>
                    <a:lnTo>
                      <a:pt x="824" y="316"/>
                    </a:lnTo>
                    <a:lnTo>
                      <a:pt x="828" y="326"/>
                    </a:lnTo>
                    <a:lnTo>
                      <a:pt x="830" y="336"/>
                    </a:lnTo>
                    <a:lnTo>
                      <a:pt x="834" y="346"/>
                    </a:lnTo>
                    <a:lnTo>
                      <a:pt x="838" y="356"/>
                    </a:lnTo>
                    <a:lnTo>
                      <a:pt x="842" y="366"/>
                    </a:lnTo>
                    <a:lnTo>
                      <a:pt x="844" y="376"/>
                    </a:lnTo>
                    <a:lnTo>
                      <a:pt x="848" y="386"/>
                    </a:lnTo>
                    <a:lnTo>
                      <a:pt x="852" y="396"/>
                    </a:lnTo>
                    <a:lnTo>
                      <a:pt x="854" y="406"/>
                    </a:lnTo>
                    <a:lnTo>
                      <a:pt x="858" y="416"/>
                    </a:lnTo>
                    <a:lnTo>
                      <a:pt x="862" y="424"/>
                    </a:lnTo>
                    <a:lnTo>
                      <a:pt x="864" y="434"/>
                    </a:lnTo>
                    <a:lnTo>
                      <a:pt x="868" y="444"/>
                    </a:lnTo>
                    <a:lnTo>
                      <a:pt x="872" y="452"/>
                    </a:lnTo>
                    <a:lnTo>
                      <a:pt x="876" y="462"/>
                    </a:lnTo>
                    <a:lnTo>
                      <a:pt x="878" y="470"/>
                    </a:lnTo>
                    <a:lnTo>
                      <a:pt x="882" y="480"/>
                    </a:lnTo>
                    <a:lnTo>
                      <a:pt x="886" y="488"/>
                    </a:lnTo>
                    <a:lnTo>
                      <a:pt x="888" y="496"/>
                    </a:lnTo>
                    <a:lnTo>
                      <a:pt x="892" y="504"/>
                    </a:lnTo>
                    <a:lnTo>
                      <a:pt x="896" y="512"/>
                    </a:lnTo>
                    <a:lnTo>
                      <a:pt x="898" y="520"/>
                    </a:lnTo>
                    <a:lnTo>
                      <a:pt x="902" y="526"/>
                    </a:lnTo>
                    <a:lnTo>
                      <a:pt x="906" y="534"/>
                    </a:lnTo>
                    <a:lnTo>
                      <a:pt x="908" y="540"/>
                    </a:lnTo>
                    <a:lnTo>
                      <a:pt x="912" y="546"/>
                    </a:lnTo>
                    <a:lnTo>
                      <a:pt x="914" y="552"/>
                    </a:lnTo>
                    <a:lnTo>
                      <a:pt x="918" y="558"/>
                    </a:lnTo>
                    <a:lnTo>
                      <a:pt x="922" y="564"/>
                    </a:lnTo>
                    <a:lnTo>
                      <a:pt x="924" y="568"/>
                    </a:lnTo>
                    <a:lnTo>
                      <a:pt x="928" y="574"/>
                    </a:lnTo>
                    <a:lnTo>
                      <a:pt x="930" y="578"/>
                    </a:lnTo>
                    <a:lnTo>
                      <a:pt x="934" y="582"/>
                    </a:lnTo>
                    <a:lnTo>
                      <a:pt x="938" y="586"/>
                    </a:lnTo>
                    <a:lnTo>
                      <a:pt x="940" y="590"/>
                    </a:lnTo>
                    <a:lnTo>
                      <a:pt x="944" y="594"/>
                    </a:lnTo>
                    <a:lnTo>
                      <a:pt x="946" y="598"/>
                    </a:lnTo>
                    <a:lnTo>
                      <a:pt x="950" y="600"/>
                    </a:lnTo>
                    <a:lnTo>
                      <a:pt x="954" y="604"/>
                    </a:lnTo>
                    <a:lnTo>
                      <a:pt x="956" y="606"/>
                    </a:lnTo>
                    <a:lnTo>
                      <a:pt x="960" y="608"/>
                    </a:lnTo>
                    <a:lnTo>
                      <a:pt x="962" y="610"/>
                    </a:lnTo>
                    <a:lnTo>
                      <a:pt x="966" y="612"/>
                    </a:lnTo>
                    <a:lnTo>
                      <a:pt x="970" y="614"/>
                    </a:lnTo>
                    <a:lnTo>
                      <a:pt x="972" y="616"/>
                    </a:lnTo>
                    <a:lnTo>
                      <a:pt x="976" y="618"/>
                    </a:lnTo>
                    <a:lnTo>
                      <a:pt x="978" y="618"/>
                    </a:lnTo>
                    <a:lnTo>
                      <a:pt x="982" y="620"/>
                    </a:lnTo>
                    <a:lnTo>
                      <a:pt x="984" y="620"/>
                    </a:lnTo>
                    <a:lnTo>
                      <a:pt x="988" y="622"/>
                    </a:lnTo>
                    <a:lnTo>
                      <a:pt x="990" y="624"/>
                    </a:lnTo>
                    <a:lnTo>
                      <a:pt x="994" y="624"/>
                    </a:lnTo>
                    <a:lnTo>
                      <a:pt x="998" y="626"/>
                    </a:lnTo>
                    <a:lnTo>
                      <a:pt x="1000" y="626"/>
                    </a:lnTo>
                    <a:lnTo>
                      <a:pt x="1004" y="628"/>
                    </a:lnTo>
                    <a:lnTo>
                      <a:pt x="1006" y="628"/>
                    </a:lnTo>
                    <a:lnTo>
                      <a:pt x="1010" y="630"/>
                    </a:lnTo>
                    <a:lnTo>
                      <a:pt x="1012" y="630"/>
                    </a:lnTo>
                    <a:lnTo>
                      <a:pt x="1016" y="632"/>
                    </a:lnTo>
                    <a:lnTo>
                      <a:pt x="1018" y="634"/>
                    </a:lnTo>
                    <a:lnTo>
                      <a:pt x="1022" y="634"/>
                    </a:lnTo>
                    <a:lnTo>
                      <a:pt x="1024" y="636"/>
                    </a:lnTo>
                    <a:lnTo>
                      <a:pt x="1028" y="638"/>
                    </a:lnTo>
                    <a:lnTo>
                      <a:pt x="1030" y="640"/>
                    </a:lnTo>
                    <a:lnTo>
                      <a:pt x="1034" y="642"/>
                    </a:lnTo>
                    <a:lnTo>
                      <a:pt x="1036" y="644"/>
                    </a:lnTo>
                    <a:lnTo>
                      <a:pt x="1040" y="646"/>
                    </a:lnTo>
                    <a:lnTo>
                      <a:pt x="1042" y="648"/>
                    </a:lnTo>
                    <a:lnTo>
                      <a:pt x="1046" y="650"/>
                    </a:lnTo>
                    <a:lnTo>
                      <a:pt x="1048" y="652"/>
                    </a:lnTo>
                    <a:lnTo>
                      <a:pt x="1052" y="654"/>
                    </a:lnTo>
                    <a:lnTo>
                      <a:pt x="1054" y="658"/>
                    </a:lnTo>
                    <a:lnTo>
                      <a:pt x="1056" y="660"/>
                    </a:lnTo>
                    <a:lnTo>
                      <a:pt x="1060" y="664"/>
                    </a:lnTo>
                    <a:lnTo>
                      <a:pt x="1062" y="666"/>
                    </a:lnTo>
                    <a:lnTo>
                      <a:pt x="1066" y="670"/>
                    </a:lnTo>
                    <a:lnTo>
                      <a:pt x="1068" y="672"/>
                    </a:lnTo>
                    <a:lnTo>
                      <a:pt x="1072" y="676"/>
                    </a:lnTo>
                    <a:lnTo>
                      <a:pt x="1074" y="678"/>
                    </a:lnTo>
                    <a:lnTo>
                      <a:pt x="1078" y="682"/>
                    </a:lnTo>
                    <a:lnTo>
                      <a:pt x="1080" y="684"/>
                    </a:lnTo>
                    <a:lnTo>
                      <a:pt x="1084" y="688"/>
                    </a:lnTo>
                    <a:lnTo>
                      <a:pt x="1086" y="690"/>
                    </a:lnTo>
                    <a:lnTo>
                      <a:pt x="1088" y="694"/>
                    </a:lnTo>
                    <a:lnTo>
                      <a:pt x="1092" y="698"/>
                    </a:lnTo>
                    <a:lnTo>
                      <a:pt x="1094" y="700"/>
                    </a:lnTo>
                    <a:lnTo>
                      <a:pt x="1098" y="702"/>
                    </a:lnTo>
                    <a:lnTo>
                      <a:pt x="1100" y="706"/>
                    </a:lnTo>
                    <a:lnTo>
                      <a:pt x="1102" y="708"/>
                    </a:lnTo>
                    <a:lnTo>
                      <a:pt x="1106" y="710"/>
                    </a:lnTo>
                    <a:lnTo>
                      <a:pt x="1108" y="712"/>
                    </a:lnTo>
                    <a:lnTo>
                      <a:pt x="1112" y="714"/>
                    </a:lnTo>
                    <a:lnTo>
                      <a:pt x="1114" y="716"/>
                    </a:lnTo>
                    <a:lnTo>
                      <a:pt x="1116" y="718"/>
                    </a:lnTo>
                    <a:lnTo>
                      <a:pt x="1120" y="720"/>
                    </a:lnTo>
                    <a:lnTo>
                      <a:pt x="1122" y="720"/>
                    </a:lnTo>
                    <a:lnTo>
                      <a:pt x="1124" y="722"/>
                    </a:lnTo>
                    <a:lnTo>
                      <a:pt x="1128" y="722"/>
                    </a:lnTo>
                    <a:lnTo>
                      <a:pt x="1130" y="722"/>
                    </a:lnTo>
                    <a:lnTo>
                      <a:pt x="1132" y="722"/>
                    </a:lnTo>
                    <a:lnTo>
                      <a:pt x="1136" y="722"/>
                    </a:lnTo>
                    <a:lnTo>
                      <a:pt x="1138" y="722"/>
                    </a:lnTo>
                    <a:lnTo>
                      <a:pt x="1140" y="722"/>
                    </a:lnTo>
                    <a:lnTo>
                      <a:pt x="1142" y="720"/>
                    </a:lnTo>
                    <a:lnTo>
                      <a:pt x="1144" y="720"/>
                    </a:lnTo>
                    <a:lnTo>
                      <a:pt x="1148" y="718"/>
                    </a:lnTo>
                    <a:lnTo>
                      <a:pt x="1150" y="716"/>
                    </a:lnTo>
                    <a:lnTo>
                      <a:pt x="1152" y="716"/>
                    </a:lnTo>
                    <a:lnTo>
                      <a:pt x="1156" y="712"/>
                    </a:lnTo>
                    <a:lnTo>
                      <a:pt x="1158" y="710"/>
                    </a:lnTo>
                    <a:lnTo>
                      <a:pt x="1160" y="708"/>
                    </a:lnTo>
                    <a:lnTo>
                      <a:pt x="1164" y="706"/>
                    </a:lnTo>
                    <a:lnTo>
                      <a:pt x="1166" y="702"/>
                    </a:lnTo>
                    <a:lnTo>
                      <a:pt x="1168" y="700"/>
                    </a:lnTo>
                    <a:lnTo>
                      <a:pt x="1170" y="696"/>
                    </a:lnTo>
                    <a:lnTo>
                      <a:pt x="1174" y="694"/>
                    </a:lnTo>
                    <a:lnTo>
                      <a:pt x="1176" y="690"/>
                    </a:lnTo>
                    <a:lnTo>
                      <a:pt x="1178" y="688"/>
                    </a:lnTo>
                    <a:lnTo>
                      <a:pt x="1180" y="684"/>
                    </a:lnTo>
                    <a:lnTo>
                      <a:pt x="1184" y="680"/>
                    </a:lnTo>
                    <a:lnTo>
                      <a:pt x="1186" y="678"/>
                    </a:lnTo>
                    <a:lnTo>
                      <a:pt x="1188" y="674"/>
                    </a:lnTo>
                    <a:lnTo>
                      <a:pt x="1190" y="672"/>
                    </a:lnTo>
                    <a:lnTo>
                      <a:pt x="1194" y="668"/>
                    </a:lnTo>
                    <a:lnTo>
                      <a:pt x="1196" y="666"/>
                    </a:lnTo>
                    <a:lnTo>
                      <a:pt x="1198" y="662"/>
                    </a:lnTo>
                    <a:lnTo>
                      <a:pt x="1200" y="660"/>
                    </a:lnTo>
                    <a:lnTo>
                      <a:pt x="1202" y="658"/>
                    </a:lnTo>
                    <a:lnTo>
                      <a:pt x="1206" y="656"/>
                    </a:lnTo>
                    <a:lnTo>
                      <a:pt x="1208" y="654"/>
                    </a:lnTo>
                    <a:lnTo>
                      <a:pt x="1210" y="652"/>
                    </a:lnTo>
                    <a:lnTo>
                      <a:pt x="1212" y="650"/>
                    </a:lnTo>
                    <a:lnTo>
                      <a:pt x="1214" y="650"/>
                    </a:lnTo>
                    <a:lnTo>
                      <a:pt x="1218" y="648"/>
                    </a:lnTo>
                    <a:lnTo>
                      <a:pt x="1220" y="648"/>
                    </a:lnTo>
                    <a:lnTo>
                      <a:pt x="1222" y="648"/>
                    </a:lnTo>
                    <a:lnTo>
                      <a:pt x="1224" y="648"/>
                    </a:lnTo>
                    <a:lnTo>
                      <a:pt x="1226" y="648"/>
                    </a:lnTo>
                    <a:lnTo>
                      <a:pt x="1228" y="650"/>
                    </a:lnTo>
                    <a:lnTo>
                      <a:pt x="1230" y="650"/>
                    </a:lnTo>
                    <a:lnTo>
                      <a:pt x="1234" y="652"/>
                    </a:lnTo>
                    <a:lnTo>
                      <a:pt x="1236" y="652"/>
                    </a:lnTo>
                    <a:lnTo>
                      <a:pt x="1238" y="654"/>
                    </a:lnTo>
                    <a:lnTo>
                      <a:pt x="1240" y="656"/>
                    </a:lnTo>
                    <a:lnTo>
                      <a:pt x="1242" y="660"/>
                    </a:lnTo>
                    <a:lnTo>
                      <a:pt x="1244" y="662"/>
                    </a:lnTo>
                    <a:lnTo>
                      <a:pt x="1246" y="664"/>
                    </a:lnTo>
                    <a:lnTo>
                      <a:pt x="1248" y="668"/>
                    </a:lnTo>
                    <a:lnTo>
                      <a:pt x="1250" y="670"/>
                    </a:lnTo>
                    <a:lnTo>
                      <a:pt x="1254" y="674"/>
                    </a:lnTo>
                    <a:lnTo>
                      <a:pt x="1256" y="676"/>
                    </a:lnTo>
                    <a:lnTo>
                      <a:pt x="1258" y="680"/>
                    </a:lnTo>
                    <a:lnTo>
                      <a:pt x="1260" y="684"/>
                    </a:lnTo>
                    <a:lnTo>
                      <a:pt x="1262" y="686"/>
                    </a:lnTo>
                    <a:lnTo>
                      <a:pt x="1264" y="690"/>
                    </a:lnTo>
                    <a:lnTo>
                      <a:pt x="1266" y="694"/>
                    </a:lnTo>
                    <a:lnTo>
                      <a:pt x="1268" y="696"/>
                    </a:lnTo>
                    <a:lnTo>
                      <a:pt x="1270" y="700"/>
                    </a:lnTo>
                    <a:lnTo>
                      <a:pt x="1272" y="704"/>
                    </a:lnTo>
                    <a:lnTo>
                      <a:pt x="1274" y="706"/>
                    </a:lnTo>
                    <a:lnTo>
                      <a:pt x="1276" y="708"/>
                    </a:lnTo>
                    <a:lnTo>
                      <a:pt x="1278" y="712"/>
                    </a:lnTo>
                    <a:lnTo>
                      <a:pt x="1280" y="714"/>
                    </a:lnTo>
                    <a:lnTo>
                      <a:pt x="1282" y="716"/>
                    </a:lnTo>
                    <a:lnTo>
                      <a:pt x="1284" y="718"/>
                    </a:lnTo>
                    <a:lnTo>
                      <a:pt x="1286" y="718"/>
                    </a:lnTo>
                    <a:lnTo>
                      <a:pt x="1288" y="720"/>
                    </a:lnTo>
                    <a:lnTo>
                      <a:pt x="1290" y="720"/>
                    </a:lnTo>
                    <a:lnTo>
                      <a:pt x="1292" y="722"/>
                    </a:lnTo>
                    <a:lnTo>
                      <a:pt x="1294" y="722"/>
                    </a:lnTo>
                    <a:lnTo>
                      <a:pt x="1296" y="722"/>
                    </a:lnTo>
                    <a:lnTo>
                      <a:pt x="1298" y="722"/>
                    </a:lnTo>
                    <a:lnTo>
                      <a:pt x="1300" y="720"/>
                    </a:lnTo>
                    <a:lnTo>
                      <a:pt x="1302" y="720"/>
                    </a:lnTo>
                    <a:lnTo>
                      <a:pt x="1304" y="718"/>
                    </a:lnTo>
                    <a:lnTo>
                      <a:pt x="1306" y="716"/>
                    </a:lnTo>
                    <a:lnTo>
                      <a:pt x="1308" y="714"/>
                    </a:lnTo>
                    <a:lnTo>
                      <a:pt x="1310" y="712"/>
                    </a:lnTo>
                    <a:lnTo>
                      <a:pt x="1312" y="708"/>
                    </a:lnTo>
                    <a:lnTo>
                      <a:pt x="1314" y="706"/>
                    </a:lnTo>
                    <a:lnTo>
                      <a:pt x="1316" y="702"/>
                    </a:lnTo>
                    <a:lnTo>
                      <a:pt x="1318" y="698"/>
                    </a:lnTo>
                    <a:lnTo>
                      <a:pt x="1320" y="696"/>
                    </a:lnTo>
                    <a:lnTo>
                      <a:pt x="1322" y="692"/>
                    </a:lnTo>
                    <a:lnTo>
                      <a:pt x="1324" y="688"/>
                    </a:lnTo>
                    <a:lnTo>
                      <a:pt x="1326" y="684"/>
                    </a:lnTo>
                    <a:lnTo>
                      <a:pt x="1328" y="678"/>
                    </a:lnTo>
                    <a:lnTo>
                      <a:pt x="1330" y="674"/>
                    </a:lnTo>
                    <a:lnTo>
                      <a:pt x="1332" y="670"/>
                    </a:lnTo>
                    <a:lnTo>
                      <a:pt x="1332" y="666"/>
                    </a:lnTo>
                    <a:lnTo>
                      <a:pt x="1334" y="662"/>
                    </a:lnTo>
                    <a:lnTo>
                      <a:pt x="1336" y="656"/>
                    </a:lnTo>
                    <a:lnTo>
                      <a:pt x="1338" y="652"/>
                    </a:lnTo>
                    <a:lnTo>
                      <a:pt x="1340" y="648"/>
                    </a:lnTo>
                    <a:lnTo>
                      <a:pt x="1342" y="644"/>
                    </a:lnTo>
                    <a:lnTo>
                      <a:pt x="1344" y="640"/>
                    </a:lnTo>
                    <a:lnTo>
                      <a:pt x="1346" y="638"/>
                    </a:lnTo>
                    <a:lnTo>
                      <a:pt x="1348" y="634"/>
                    </a:lnTo>
                    <a:lnTo>
                      <a:pt x="1350" y="630"/>
                    </a:lnTo>
                    <a:lnTo>
                      <a:pt x="1350" y="628"/>
                    </a:lnTo>
                    <a:lnTo>
                      <a:pt x="1352" y="626"/>
                    </a:lnTo>
                    <a:lnTo>
                      <a:pt x="1354" y="622"/>
                    </a:lnTo>
                    <a:lnTo>
                      <a:pt x="1356" y="620"/>
                    </a:lnTo>
                    <a:lnTo>
                      <a:pt x="1358" y="620"/>
                    </a:lnTo>
                    <a:lnTo>
                      <a:pt x="1360" y="618"/>
                    </a:lnTo>
                    <a:lnTo>
                      <a:pt x="1362" y="616"/>
                    </a:lnTo>
                    <a:lnTo>
                      <a:pt x="1362" y="616"/>
                    </a:lnTo>
                    <a:lnTo>
                      <a:pt x="1364" y="616"/>
                    </a:lnTo>
                    <a:lnTo>
                      <a:pt x="1366" y="616"/>
                    </a:lnTo>
                    <a:lnTo>
                      <a:pt x="1368" y="616"/>
                    </a:lnTo>
                    <a:lnTo>
                      <a:pt x="1370" y="616"/>
                    </a:lnTo>
                    <a:lnTo>
                      <a:pt x="1372" y="618"/>
                    </a:lnTo>
                    <a:lnTo>
                      <a:pt x="1372" y="618"/>
                    </a:lnTo>
                    <a:lnTo>
                      <a:pt x="1374" y="620"/>
                    </a:lnTo>
                    <a:lnTo>
                      <a:pt x="1376" y="622"/>
                    </a:lnTo>
                    <a:lnTo>
                      <a:pt x="1378" y="624"/>
                    </a:lnTo>
                    <a:lnTo>
                      <a:pt x="1378" y="626"/>
                    </a:lnTo>
                    <a:lnTo>
                      <a:pt x="1380" y="628"/>
                    </a:lnTo>
                    <a:lnTo>
                      <a:pt x="1382" y="630"/>
                    </a:lnTo>
                    <a:lnTo>
                      <a:pt x="1384" y="634"/>
                    </a:lnTo>
                    <a:lnTo>
                      <a:pt x="1386" y="636"/>
                    </a:lnTo>
                    <a:lnTo>
                      <a:pt x="1386" y="640"/>
                    </a:lnTo>
                    <a:lnTo>
                      <a:pt x="1388" y="642"/>
                    </a:lnTo>
                    <a:lnTo>
                      <a:pt x="1390" y="646"/>
                    </a:lnTo>
                    <a:lnTo>
                      <a:pt x="1392" y="648"/>
                    </a:lnTo>
                    <a:lnTo>
                      <a:pt x="1394" y="652"/>
                    </a:lnTo>
                    <a:lnTo>
                      <a:pt x="1394" y="654"/>
                    </a:lnTo>
                    <a:lnTo>
                      <a:pt x="1396" y="658"/>
                    </a:lnTo>
                    <a:lnTo>
                      <a:pt x="1398" y="660"/>
                    </a:lnTo>
                    <a:lnTo>
                      <a:pt x="1400" y="662"/>
                    </a:lnTo>
                    <a:lnTo>
                      <a:pt x="1400" y="666"/>
                    </a:lnTo>
                    <a:lnTo>
                      <a:pt x="1402" y="668"/>
                    </a:lnTo>
                    <a:lnTo>
                      <a:pt x="1404" y="670"/>
                    </a:lnTo>
                    <a:lnTo>
                      <a:pt x="1406" y="672"/>
                    </a:lnTo>
                    <a:lnTo>
                      <a:pt x="1406" y="672"/>
                    </a:lnTo>
                    <a:lnTo>
                      <a:pt x="1408" y="674"/>
                    </a:lnTo>
                    <a:lnTo>
                      <a:pt x="1410" y="674"/>
                    </a:lnTo>
                    <a:lnTo>
                      <a:pt x="1410" y="676"/>
                    </a:lnTo>
                    <a:lnTo>
                      <a:pt x="1412" y="676"/>
                    </a:lnTo>
                    <a:lnTo>
                      <a:pt x="1414" y="676"/>
                    </a:lnTo>
                    <a:lnTo>
                      <a:pt x="1416" y="674"/>
                    </a:lnTo>
                    <a:lnTo>
                      <a:pt x="1416" y="674"/>
                    </a:lnTo>
                    <a:lnTo>
                      <a:pt x="1418" y="674"/>
                    </a:lnTo>
                    <a:lnTo>
                      <a:pt x="1420" y="672"/>
                    </a:lnTo>
                    <a:lnTo>
                      <a:pt x="1420" y="670"/>
                    </a:lnTo>
                    <a:lnTo>
                      <a:pt x="1422" y="668"/>
                    </a:lnTo>
                    <a:lnTo>
                      <a:pt x="1424" y="666"/>
                    </a:lnTo>
                    <a:lnTo>
                      <a:pt x="1424" y="662"/>
                    </a:lnTo>
                    <a:lnTo>
                      <a:pt x="1426" y="660"/>
                    </a:lnTo>
                    <a:lnTo>
                      <a:pt x="1428" y="656"/>
                    </a:lnTo>
                    <a:lnTo>
                      <a:pt x="1428" y="652"/>
                    </a:lnTo>
                    <a:lnTo>
                      <a:pt x="1430" y="648"/>
                    </a:lnTo>
                    <a:lnTo>
                      <a:pt x="1432" y="644"/>
                    </a:lnTo>
                    <a:lnTo>
                      <a:pt x="1432" y="640"/>
                    </a:lnTo>
                    <a:lnTo>
                      <a:pt x="1434" y="636"/>
                    </a:lnTo>
                    <a:lnTo>
                      <a:pt x="1436" y="632"/>
                    </a:lnTo>
                    <a:lnTo>
                      <a:pt x="1436" y="626"/>
                    </a:lnTo>
                    <a:lnTo>
                      <a:pt x="1438" y="622"/>
                    </a:lnTo>
                    <a:lnTo>
                      <a:pt x="1440" y="618"/>
                    </a:lnTo>
                    <a:lnTo>
                      <a:pt x="1440" y="612"/>
                    </a:lnTo>
                    <a:lnTo>
                      <a:pt x="1442" y="608"/>
                    </a:lnTo>
                    <a:lnTo>
                      <a:pt x="1444" y="604"/>
                    </a:lnTo>
                    <a:lnTo>
                      <a:pt x="1444" y="598"/>
                    </a:lnTo>
                    <a:lnTo>
                      <a:pt x="1446" y="594"/>
                    </a:lnTo>
                    <a:lnTo>
                      <a:pt x="1446" y="590"/>
                    </a:lnTo>
                    <a:lnTo>
                      <a:pt x="1448" y="584"/>
                    </a:lnTo>
                    <a:lnTo>
                      <a:pt x="1450" y="580"/>
                    </a:lnTo>
                    <a:lnTo>
                      <a:pt x="1450" y="576"/>
                    </a:lnTo>
                    <a:lnTo>
                      <a:pt x="1452" y="572"/>
                    </a:lnTo>
                    <a:lnTo>
                      <a:pt x="1452" y="570"/>
                    </a:lnTo>
                    <a:lnTo>
                      <a:pt x="1454" y="566"/>
                    </a:lnTo>
                    <a:lnTo>
                      <a:pt x="1456" y="562"/>
                    </a:lnTo>
                    <a:lnTo>
                      <a:pt x="1456" y="560"/>
                    </a:lnTo>
                    <a:lnTo>
                      <a:pt x="1458" y="558"/>
                    </a:lnTo>
                    <a:lnTo>
                      <a:pt x="1458" y="556"/>
                    </a:lnTo>
                    <a:lnTo>
                      <a:pt x="1460" y="554"/>
                    </a:lnTo>
                    <a:lnTo>
                      <a:pt x="1462" y="552"/>
                    </a:lnTo>
                    <a:lnTo>
                      <a:pt x="1462" y="550"/>
                    </a:lnTo>
                    <a:lnTo>
                      <a:pt x="1464" y="550"/>
                    </a:lnTo>
                    <a:lnTo>
                      <a:pt x="1464" y="550"/>
                    </a:lnTo>
                    <a:lnTo>
                      <a:pt x="1466" y="550"/>
                    </a:lnTo>
                    <a:lnTo>
                      <a:pt x="1466" y="550"/>
                    </a:lnTo>
                    <a:lnTo>
                      <a:pt x="1468" y="550"/>
                    </a:lnTo>
                    <a:lnTo>
                      <a:pt x="1470" y="550"/>
                    </a:lnTo>
                    <a:lnTo>
                      <a:pt x="1470" y="550"/>
                    </a:lnTo>
                    <a:lnTo>
                      <a:pt x="1472" y="552"/>
                    </a:lnTo>
                    <a:lnTo>
                      <a:pt x="1472" y="554"/>
                    </a:lnTo>
                    <a:lnTo>
                      <a:pt x="1474" y="554"/>
                    </a:lnTo>
                    <a:lnTo>
                      <a:pt x="1474" y="556"/>
                    </a:lnTo>
                    <a:lnTo>
                      <a:pt x="1476" y="558"/>
                    </a:lnTo>
                    <a:lnTo>
                      <a:pt x="1476" y="560"/>
                    </a:lnTo>
                    <a:lnTo>
                      <a:pt x="1478" y="562"/>
                    </a:lnTo>
                    <a:lnTo>
                      <a:pt x="1478" y="564"/>
                    </a:lnTo>
                    <a:lnTo>
                      <a:pt x="1480" y="568"/>
                    </a:lnTo>
                    <a:lnTo>
                      <a:pt x="1480" y="570"/>
                    </a:lnTo>
                    <a:lnTo>
                      <a:pt x="1482" y="572"/>
                    </a:lnTo>
                    <a:lnTo>
                      <a:pt x="1482" y="574"/>
                    </a:lnTo>
                    <a:lnTo>
                      <a:pt x="1484" y="576"/>
                    </a:lnTo>
                    <a:lnTo>
                      <a:pt x="1484" y="578"/>
                    </a:lnTo>
                    <a:lnTo>
                      <a:pt x="1486" y="582"/>
                    </a:lnTo>
                    <a:lnTo>
                      <a:pt x="1486" y="584"/>
                    </a:lnTo>
                    <a:lnTo>
                      <a:pt x="1488" y="586"/>
                    </a:lnTo>
                    <a:lnTo>
                      <a:pt x="1488" y="588"/>
                    </a:lnTo>
                    <a:lnTo>
                      <a:pt x="1490" y="588"/>
                    </a:lnTo>
                    <a:lnTo>
                      <a:pt x="1490" y="590"/>
                    </a:lnTo>
                    <a:lnTo>
                      <a:pt x="1492" y="592"/>
                    </a:lnTo>
                    <a:lnTo>
                      <a:pt x="1492" y="592"/>
                    </a:lnTo>
                    <a:lnTo>
                      <a:pt x="1494" y="594"/>
                    </a:lnTo>
                    <a:lnTo>
                      <a:pt x="1494" y="594"/>
                    </a:lnTo>
                    <a:lnTo>
                      <a:pt x="1496" y="594"/>
                    </a:lnTo>
                    <a:lnTo>
                      <a:pt x="1496" y="594"/>
                    </a:lnTo>
                    <a:lnTo>
                      <a:pt x="1498" y="594"/>
                    </a:lnTo>
                    <a:lnTo>
                      <a:pt x="1498" y="594"/>
                    </a:lnTo>
                    <a:lnTo>
                      <a:pt x="1498" y="592"/>
                    </a:lnTo>
                    <a:lnTo>
                      <a:pt x="1500" y="590"/>
                    </a:lnTo>
                    <a:lnTo>
                      <a:pt x="1500" y="590"/>
                    </a:lnTo>
                    <a:lnTo>
                      <a:pt x="1502" y="588"/>
                    </a:lnTo>
                    <a:lnTo>
                      <a:pt x="1502" y="586"/>
                    </a:lnTo>
                    <a:lnTo>
                      <a:pt x="1504" y="584"/>
                    </a:lnTo>
                    <a:lnTo>
                      <a:pt x="1504" y="580"/>
                    </a:lnTo>
                    <a:lnTo>
                      <a:pt x="1504" y="578"/>
                    </a:lnTo>
                    <a:lnTo>
                      <a:pt x="1506" y="574"/>
                    </a:lnTo>
                    <a:lnTo>
                      <a:pt x="1506" y="570"/>
                    </a:lnTo>
                    <a:lnTo>
                      <a:pt x="1508" y="566"/>
                    </a:lnTo>
                    <a:lnTo>
                      <a:pt x="1508" y="564"/>
                    </a:lnTo>
                    <a:lnTo>
                      <a:pt x="1510" y="558"/>
                    </a:lnTo>
                    <a:lnTo>
                      <a:pt x="1510" y="554"/>
                    </a:lnTo>
                    <a:lnTo>
                      <a:pt x="1510" y="550"/>
                    </a:lnTo>
                    <a:lnTo>
                      <a:pt x="1512" y="546"/>
                    </a:lnTo>
                    <a:lnTo>
                      <a:pt x="1512" y="540"/>
                    </a:lnTo>
                    <a:lnTo>
                      <a:pt x="1514" y="536"/>
                    </a:lnTo>
                    <a:lnTo>
                      <a:pt x="1514" y="530"/>
                    </a:lnTo>
                    <a:lnTo>
                      <a:pt x="1514" y="526"/>
                    </a:lnTo>
                    <a:lnTo>
                      <a:pt x="1516" y="520"/>
                    </a:lnTo>
                    <a:lnTo>
                      <a:pt x="1516" y="516"/>
                    </a:lnTo>
                    <a:lnTo>
                      <a:pt x="1516" y="510"/>
                    </a:lnTo>
                    <a:lnTo>
                      <a:pt x="1518" y="506"/>
                    </a:lnTo>
                    <a:lnTo>
                      <a:pt x="1518" y="500"/>
                    </a:lnTo>
                    <a:lnTo>
                      <a:pt x="1520" y="496"/>
                    </a:lnTo>
                    <a:lnTo>
                      <a:pt x="1520" y="492"/>
                    </a:lnTo>
                    <a:lnTo>
                      <a:pt x="1520" y="486"/>
                    </a:lnTo>
                    <a:lnTo>
                      <a:pt x="1522" y="482"/>
                    </a:lnTo>
                    <a:lnTo>
                      <a:pt x="1522" y="478"/>
                    </a:lnTo>
                    <a:lnTo>
                      <a:pt x="1522" y="474"/>
                    </a:lnTo>
                    <a:lnTo>
                      <a:pt x="1524" y="470"/>
                    </a:lnTo>
                    <a:lnTo>
                      <a:pt x="1524" y="466"/>
                    </a:lnTo>
                    <a:lnTo>
                      <a:pt x="1524" y="462"/>
                    </a:lnTo>
                    <a:lnTo>
                      <a:pt x="1526" y="458"/>
                    </a:lnTo>
                    <a:lnTo>
                      <a:pt x="1526" y="454"/>
                    </a:lnTo>
                    <a:lnTo>
                      <a:pt x="1526" y="452"/>
                    </a:lnTo>
                    <a:lnTo>
                      <a:pt x="1528" y="450"/>
                    </a:lnTo>
                    <a:lnTo>
                      <a:pt x="1528" y="446"/>
                    </a:lnTo>
                    <a:lnTo>
                      <a:pt x="1528" y="444"/>
                    </a:lnTo>
                    <a:lnTo>
                      <a:pt x="1530" y="442"/>
                    </a:lnTo>
                    <a:lnTo>
                      <a:pt x="1530" y="440"/>
                    </a:lnTo>
                    <a:lnTo>
                      <a:pt x="1530" y="438"/>
                    </a:lnTo>
                    <a:lnTo>
                      <a:pt x="1532" y="438"/>
                    </a:lnTo>
                    <a:lnTo>
                      <a:pt x="1532" y="436"/>
                    </a:lnTo>
                    <a:lnTo>
                      <a:pt x="1532" y="436"/>
                    </a:lnTo>
                    <a:lnTo>
                      <a:pt x="1532" y="434"/>
                    </a:lnTo>
                    <a:lnTo>
                      <a:pt x="1534" y="434"/>
                    </a:lnTo>
                    <a:lnTo>
                      <a:pt x="1534" y="434"/>
                    </a:lnTo>
                    <a:lnTo>
                      <a:pt x="1534" y="434"/>
                    </a:lnTo>
                    <a:lnTo>
                      <a:pt x="1536" y="434"/>
                    </a:lnTo>
                    <a:lnTo>
                      <a:pt x="1536" y="434"/>
                    </a:lnTo>
                    <a:lnTo>
                      <a:pt x="1536" y="436"/>
                    </a:lnTo>
                    <a:lnTo>
                      <a:pt x="1538" y="436"/>
                    </a:lnTo>
                    <a:lnTo>
                      <a:pt x="1538" y="438"/>
                    </a:lnTo>
                    <a:lnTo>
                      <a:pt x="1538" y="438"/>
                    </a:lnTo>
                    <a:lnTo>
                      <a:pt x="1538" y="440"/>
                    </a:lnTo>
                    <a:lnTo>
                      <a:pt x="1540" y="442"/>
                    </a:lnTo>
                    <a:lnTo>
                      <a:pt x="1540" y="442"/>
                    </a:lnTo>
                    <a:lnTo>
                      <a:pt x="1540" y="444"/>
                    </a:lnTo>
                    <a:lnTo>
                      <a:pt x="1540" y="446"/>
                    </a:lnTo>
                    <a:lnTo>
                      <a:pt x="1542" y="448"/>
                    </a:lnTo>
                    <a:lnTo>
                      <a:pt x="1542" y="448"/>
                    </a:lnTo>
                    <a:lnTo>
                      <a:pt x="1542" y="450"/>
                    </a:lnTo>
                    <a:lnTo>
                      <a:pt x="1542" y="452"/>
                    </a:lnTo>
                    <a:lnTo>
                      <a:pt x="1544" y="454"/>
                    </a:lnTo>
                    <a:lnTo>
                      <a:pt x="1544" y="456"/>
                    </a:lnTo>
                    <a:lnTo>
                      <a:pt x="1544" y="456"/>
                    </a:lnTo>
                    <a:lnTo>
                      <a:pt x="1544" y="458"/>
                    </a:lnTo>
                    <a:lnTo>
                      <a:pt x="1546" y="460"/>
                    </a:lnTo>
                    <a:lnTo>
                      <a:pt x="1546" y="462"/>
                    </a:lnTo>
                    <a:lnTo>
                      <a:pt x="1546" y="462"/>
                    </a:lnTo>
                    <a:lnTo>
                      <a:pt x="1546" y="464"/>
                    </a:lnTo>
                    <a:lnTo>
                      <a:pt x="1548" y="466"/>
                    </a:lnTo>
                    <a:lnTo>
                      <a:pt x="1548" y="466"/>
                    </a:lnTo>
                    <a:lnTo>
                      <a:pt x="1548" y="466"/>
                    </a:lnTo>
                    <a:lnTo>
                      <a:pt x="1548" y="468"/>
                    </a:lnTo>
                    <a:lnTo>
                      <a:pt x="1550" y="468"/>
                    </a:lnTo>
                    <a:lnTo>
                      <a:pt x="1550" y="468"/>
                    </a:lnTo>
                    <a:lnTo>
                      <a:pt x="1550" y="468"/>
                    </a:lnTo>
                    <a:lnTo>
                      <a:pt x="1550" y="468"/>
                    </a:lnTo>
                    <a:lnTo>
                      <a:pt x="1550" y="468"/>
                    </a:lnTo>
                    <a:lnTo>
                      <a:pt x="1552" y="468"/>
                    </a:lnTo>
                    <a:lnTo>
                      <a:pt x="1552" y="468"/>
                    </a:lnTo>
                    <a:lnTo>
                      <a:pt x="1552" y="466"/>
                    </a:lnTo>
                    <a:lnTo>
                      <a:pt x="1552" y="466"/>
                    </a:lnTo>
                    <a:lnTo>
                      <a:pt x="1552" y="464"/>
                    </a:lnTo>
                    <a:lnTo>
                      <a:pt x="1554" y="464"/>
                    </a:lnTo>
                    <a:lnTo>
                      <a:pt x="1554" y="462"/>
                    </a:lnTo>
                    <a:lnTo>
                      <a:pt x="1554" y="460"/>
                    </a:lnTo>
                    <a:lnTo>
                      <a:pt x="1554" y="458"/>
                    </a:lnTo>
                    <a:lnTo>
                      <a:pt x="1554" y="456"/>
                    </a:lnTo>
                    <a:lnTo>
                      <a:pt x="1556" y="454"/>
                    </a:lnTo>
                    <a:lnTo>
                      <a:pt x="1556" y="452"/>
                    </a:lnTo>
                    <a:lnTo>
                      <a:pt x="1556" y="448"/>
                    </a:lnTo>
                    <a:lnTo>
                      <a:pt x="1556" y="446"/>
                    </a:lnTo>
                    <a:lnTo>
                      <a:pt x="1556" y="442"/>
                    </a:lnTo>
                    <a:lnTo>
                      <a:pt x="1558" y="440"/>
                    </a:lnTo>
                    <a:lnTo>
                      <a:pt x="1558" y="436"/>
                    </a:lnTo>
                    <a:lnTo>
                      <a:pt x="1558" y="432"/>
                    </a:lnTo>
                    <a:lnTo>
                      <a:pt x="1558" y="428"/>
                    </a:lnTo>
                    <a:lnTo>
                      <a:pt x="1558" y="424"/>
                    </a:lnTo>
                    <a:lnTo>
                      <a:pt x="1558" y="420"/>
                    </a:lnTo>
                    <a:lnTo>
                      <a:pt x="1560" y="416"/>
                    </a:lnTo>
                    <a:lnTo>
                      <a:pt x="1560" y="412"/>
                    </a:lnTo>
                    <a:lnTo>
                      <a:pt x="1560" y="408"/>
                    </a:lnTo>
                    <a:lnTo>
                      <a:pt x="1560" y="404"/>
                    </a:lnTo>
                    <a:lnTo>
                      <a:pt x="1560" y="398"/>
                    </a:lnTo>
                    <a:lnTo>
                      <a:pt x="1560" y="394"/>
                    </a:lnTo>
                    <a:lnTo>
                      <a:pt x="1562" y="390"/>
                    </a:lnTo>
                    <a:lnTo>
                      <a:pt x="1562" y="384"/>
                    </a:lnTo>
                    <a:lnTo>
                      <a:pt x="1562" y="380"/>
                    </a:lnTo>
                    <a:lnTo>
                      <a:pt x="1562" y="374"/>
                    </a:lnTo>
                    <a:lnTo>
                      <a:pt x="1562" y="370"/>
                    </a:lnTo>
                    <a:lnTo>
                      <a:pt x="1562" y="364"/>
                    </a:lnTo>
                    <a:lnTo>
                      <a:pt x="1562" y="360"/>
                    </a:lnTo>
                    <a:lnTo>
                      <a:pt x="1564" y="354"/>
                    </a:lnTo>
                    <a:lnTo>
                      <a:pt x="1564" y="350"/>
                    </a:lnTo>
                    <a:lnTo>
                      <a:pt x="1564" y="344"/>
                    </a:lnTo>
                    <a:lnTo>
                      <a:pt x="1564" y="340"/>
                    </a:lnTo>
                    <a:lnTo>
                      <a:pt x="1564" y="334"/>
                    </a:lnTo>
                    <a:lnTo>
                      <a:pt x="1564" y="330"/>
                    </a:lnTo>
                    <a:lnTo>
                      <a:pt x="1564" y="324"/>
                    </a:lnTo>
                    <a:lnTo>
                      <a:pt x="1564" y="320"/>
                    </a:lnTo>
                    <a:lnTo>
                      <a:pt x="1566" y="314"/>
                    </a:lnTo>
                    <a:lnTo>
                      <a:pt x="1566" y="310"/>
                    </a:lnTo>
                    <a:lnTo>
                      <a:pt x="1566" y="306"/>
                    </a:lnTo>
                    <a:lnTo>
                      <a:pt x="1566" y="300"/>
                    </a:lnTo>
                    <a:lnTo>
                      <a:pt x="1566" y="296"/>
                    </a:lnTo>
                    <a:lnTo>
                      <a:pt x="1566" y="292"/>
                    </a:lnTo>
                    <a:lnTo>
                      <a:pt x="1566" y="286"/>
                    </a:lnTo>
                    <a:lnTo>
                      <a:pt x="1566" y="282"/>
                    </a:lnTo>
                    <a:lnTo>
                      <a:pt x="1568" y="278"/>
                    </a:lnTo>
                    <a:lnTo>
                      <a:pt x="1568" y="274"/>
                    </a:lnTo>
                    <a:lnTo>
                      <a:pt x="1568" y="270"/>
                    </a:lnTo>
                    <a:lnTo>
                      <a:pt x="1568" y="264"/>
                    </a:lnTo>
                    <a:lnTo>
                      <a:pt x="1568" y="260"/>
                    </a:lnTo>
                    <a:lnTo>
                      <a:pt x="1568" y="256"/>
                    </a:lnTo>
                    <a:lnTo>
                      <a:pt x="1568" y="252"/>
                    </a:lnTo>
                    <a:lnTo>
                      <a:pt x="1568" y="250"/>
                    </a:lnTo>
                    <a:lnTo>
                      <a:pt x="1568" y="246"/>
                    </a:lnTo>
                    <a:lnTo>
                      <a:pt x="1570" y="242"/>
                    </a:lnTo>
                    <a:lnTo>
                      <a:pt x="1570" y="238"/>
                    </a:lnTo>
                    <a:lnTo>
                      <a:pt x="1570" y="234"/>
                    </a:lnTo>
                    <a:lnTo>
                      <a:pt x="1570" y="232"/>
                    </a:lnTo>
                    <a:lnTo>
                      <a:pt x="1570" y="228"/>
                    </a:lnTo>
                    <a:lnTo>
                      <a:pt x="1570" y="224"/>
                    </a:lnTo>
                    <a:lnTo>
                      <a:pt x="1570" y="222"/>
                    </a:lnTo>
                    <a:lnTo>
                      <a:pt x="1570" y="218"/>
                    </a:lnTo>
                    <a:lnTo>
                      <a:pt x="1570" y="216"/>
                    </a:lnTo>
                    <a:lnTo>
                      <a:pt x="1570" y="212"/>
                    </a:lnTo>
                    <a:lnTo>
                      <a:pt x="1570" y="210"/>
                    </a:lnTo>
                    <a:lnTo>
                      <a:pt x="1572" y="206"/>
                    </a:lnTo>
                    <a:lnTo>
                      <a:pt x="1572" y="204"/>
                    </a:lnTo>
                    <a:lnTo>
                      <a:pt x="1572" y="202"/>
                    </a:lnTo>
                    <a:lnTo>
                      <a:pt x="1572" y="200"/>
                    </a:lnTo>
                    <a:lnTo>
                      <a:pt x="1572" y="196"/>
                    </a:lnTo>
                    <a:lnTo>
                      <a:pt x="1572" y="194"/>
                    </a:lnTo>
                    <a:lnTo>
                      <a:pt x="1572" y="192"/>
                    </a:lnTo>
                    <a:lnTo>
                      <a:pt x="1572" y="190"/>
                    </a:lnTo>
                    <a:lnTo>
                      <a:pt x="1572" y="188"/>
                    </a:lnTo>
                    <a:lnTo>
                      <a:pt x="1572" y="186"/>
                    </a:lnTo>
                    <a:lnTo>
                      <a:pt x="1572" y="184"/>
                    </a:lnTo>
                    <a:lnTo>
                      <a:pt x="1572" y="182"/>
                    </a:lnTo>
                    <a:lnTo>
                      <a:pt x="1572" y="180"/>
                    </a:lnTo>
                    <a:lnTo>
                      <a:pt x="1572" y="178"/>
                    </a:lnTo>
                    <a:lnTo>
                      <a:pt x="1574" y="176"/>
                    </a:lnTo>
                    <a:lnTo>
                      <a:pt x="1574" y="174"/>
                    </a:lnTo>
                    <a:lnTo>
                      <a:pt x="1574" y="174"/>
                    </a:lnTo>
                    <a:lnTo>
                      <a:pt x="1574" y="172"/>
                    </a:lnTo>
                    <a:lnTo>
                      <a:pt x="1574" y="170"/>
                    </a:lnTo>
                    <a:lnTo>
                      <a:pt x="1574" y="168"/>
                    </a:lnTo>
                    <a:lnTo>
                      <a:pt x="1574" y="168"/>
                    </a:lnTo>
                    <a:lnTo>
                      <a:pt x="1574" y="166"/>
                    </a:lnTo>
                    <a:lnTo>
                      <a:pt x="1574" y="164"/>
                    </a:lnTo>
                    <a:lnTo>
                      <a:pt x="1574" y="164"/>
                    </a:lnTo>
                    <a:lnTo>
                      <a:pt x="1574" y="162"/>
                    </a:lnTo>
                    <a:lnTo>
                      <a:pt x="1574" y="162"/>
                    </a:lnTo>
                    <a:lnTo>
                      <a:pt x="1574" y="160"/>
                    </a:lnTo>
                    <a:lnTo>
                      <a:pt x="1574" y="160"/>
                    </a:lnTo>
                    <a:lnTo>
                      <a:pt x="1574" y="158"/>
                    </a:lnTo>
                    <a:lnTo>
                      <a:pt x="1576" y="158"/>
                    </a:lnTo>
                    <a:lnTo>
                      <a:pt x="1576" y="156"/>
                    </a:lnTo>
                    <a:lnTo>
                      <a:pt x="1576" y="156"/>
                    </a:lnTo>
                    <a:lnTo>
                      <a:pt x="1576" y="156"/>
                    </a:lnTo>
                    <a:lnTo>
                      <a:pt x="1576" y="154"/>
                    </a:lnTo>
                    <a:lnTo>
                      <a:pt x="1576" y="154"/>
                    </a:lnTo>
                    <a:lnTo>
                      <a:pt x="1576" y="154"/>
                    </a:lnTo>
                    <a:lnTo>
                      <a:pt x="1576" y="152"/>
                    </a:lnTo>
                    <a:lnTo>
                      <a:pt x="1576" y="152"/>
                    </a:lnTo>
                    <a:lnTo>
                      <a:pt x="1576" y="152"/>
                    </a:lnTo>
                    <a:lnTo>
                      <a:pt x="1576" y="152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50"/>
                    </a:lnTo>
                    <a:lnTo>
                      <a:pt x="1576" y="148"/>
                    </a:lnTo>
                    <a:lnTo>
                      <a:pt x="1576" y="1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8" name="Freeform 774"/>
              <p:cNvSpPr>
                <a:spLocks/>
              </p:cNvSpPr>
              <p:nvPr/>
            </p:nvSpPr>
            <p:spPr bwMode="auto">
              <a:xfrm>
                <a:off x="4618" y="2606"/>
                <a:ext cx="10" cy="50"/>
              </a:xfrm>
              <a:custGeom>
                <a:avLst/>
                <a:gdLst>
                  <a:gd name="T0" fmla="*/ 2 w 10"/>
                  <a:gd name="T1" fmla="*/ 0 h 50"/>
                  <a:gd name="T2" fmla="*/ 2 w 10"/>
                  <a:gd name="T3" fmla="*/ 0 h 50"/>
                  <a:gd name="T4" fmla="*/ 2 w 10"/>
                  <a:gd name="T5" fmla="*/ 0 h 50"/>
                  <a:gd name="T6" fmla="*/ 4 w 10"/>
                  <a:gd name="T7" fmla="*/ 0 h 50"/>
                  <a:gd name="T8" fmla="*/ 4 w 10"/>
                  <a:gd name="T9" fmla="*/ 2 h 50"/>
                  <a:gd name="T10" fmla="*/ 4 w 10"/>
                  <a:gd name="T11" fmla="*/ 2 h 50"/>
                  <a:gd name="T12" fmla="*/ 4 w 10"/>
                  <a:gd name="T13" fmla="*/ 4 h 50"/>
                  <a:gd name="T14" fmla="*/ 4 w 10"/>
                  <a:gd name="T15" fmla="*/ 4 h 50"/>
                  <a:gd name="T16" fmla="*/ 4 w 10"/>
                  <a:gd name="T17" fmla="*/ 6 h 50"/>
                  <a:gd name="T18" fmla="*/ 4 w 10"/>
                  <a:gd name="T19" fmla="*/ 6 h 50"/>
                  <a:gd name="T20" fmla="*/ 6 w 10"/>
                  <a:gd name="T21" fmla="*/ 8 h 50"/>
                  <a:gd name="T22" fmla="*/ 6 w 10"/>
                  <a:gd name="T23" fmla="*/ 8 h 50"/>
                  <a:gd name="T24" fmla="*/ 6 w 10"/>
                  <a:gd name="T25" fmla="*/ 10 h 50"/>
                  <a:gd name="T26" fmla="*/ 6 w 10"/>
                  <a:gd name="T27" fmla="*/ 10 h 50"/>
                  <a:gd name="T28" fmla="*/ 6 w 10"/>
                  <a:gd name="T29" fmla="*/ 12 h 50"/>
                  <a:gd name="T30" fmla="*/ 6 w 10"/>
                  <a:gd name="T31" fmla="*/ 12 h 50"/>
                  <a:gd name="T32" fmla="*/ 6 w 10"/>
                  <a:gd name="T33" fmla="*/ 14 h 50"/>
                  <a:gd name="T34" fmla="*/ 6 w 10"/>
                  <a:gd name="T35" fmla="*/ 14 h 50"/>
                  <a:gd name="T36" fmla="*/ 6 w 10"/>
                  <a:gd name="T37" fmla="*/ 16 h 50"/>
                  <a:gd name="T38" fmla="*/ 6 w 10"/>
                  <a:gd name="T39" fmla="*/ 16 h 50"/>
                  <a:gd name="T40" fmla="*/ 6 w 10"/>
                  <a:gd name="T41" fmla="*/ 18 h 50"/>
                  <a:gd name="T42" fmla="*/ 8 w 10"/>
                  <a:gd name="T43" fmla="*/ 18 h 50"/>
                  <a:gd name="T44" fmla="*/ 8 w 10"/>
                  <a:gd name="T45" fmla="*/ 20 h 50"/>
                  <a:gd name="T46" fmla="*/ 8 w 10"/>
                  <a:gd name="T47" fmla="*/ 20 h 50"/>
                  <a:gd name="T48" fmla="*/ 8 w 10"/>
                  <a:gd name="T49" fmla="*/ 22 h 50"/>
                  <a:gd name="T50" fmla="*/ 8 w 10"/>
                  <a:gd name="T51" fmla="*/ 22 h 50"/>
                  <a:gd name="T52" fmla="*/ 8 w 10"/>
                  <a:gd name="T53" fmla="*/ 24 h 50"/>
                  <a:gd name="T54" fmla="*/ 8 w 10"/>
                  <a:gd name="T55" fmla="*/ 24 h 50"/>
                  <a:gd name="T56" fmla="*/ 8 w 10"/>
                  <a:gd name="T57" fmla="*/ 26 h 50"/>
                  <a:gd name="T58" fmla="*/ 8 w 10"/>
                  <a:gd name="T59" fmla="*/ 26 h 50"/>
                  <a:gd name="T60" fmla="*/ 8 w 10"/>
                  <a:gd name="T61" fmla="*/ 26 h 50"/>
                  <a:gd name="T62" fmla="*/ 8 w 10"/>
                  <a:gd name="T63" fmla="*/ 28 h 50"/>
                  <a:gd name="T64" fmla="*/ 8 w 10"/>
                  <a:gd name="T65" fmla="*/ 28 h 50"/>
                  <a:gd name="T66" fmla="*/ 8 w 10"/>
                  <a:gd name="T67" fmla="*/ 30 h 50"/>
                  <a:gd name="T68" fmla="*/ 8 w 10"/>
                  <a:gd name="T69" fmla="*/ 30 h 50"/>
                  <a:gd name="T70" fmla="*/ 8 w 10"/>
                  <a:gd name="T71" fmla="*/ 32 h 50"/>
                  <a:gd name="T72" fmla="*/ 8 w 10"/>
                  <a:gd name="T73" fmla="*/ 34 h 50"/>
                  <a:gd name="T74" fmla="*/ 10 w 10"/>
                  <a:gd name="T75" fmla="*/ 36 h 50"/>
                  <a:gd name="T76" fmla="*/ 10 w 10"/>
                  <a:gd name="T77" fmla="*/ 36 h 50"/>
                  <a:gd name="T78" fmla="*/ 10 w 10"/>
                  <a:gd name="T79" fmla="*/ 38 h 50"/>
                  <a:gd name="T80" fmla="*/ 10 w 10"/>
                  <a:gd name="T81" fmla="*/ 40 h 50"/>
                  <a:gd name="T82" fmla="*/ 10 w 10"/>
                  <a:gd name="T83" fmla="*/ 40 h 50"/>
                  <a:gd name="T84" fmla="*/ 10 w 10"/>
                  <a:gd name="T85" fmla="*/ 42 h 50"/>
                  <a:gd name="T86" fmla="*/ 10 w 10"/>
                  <a:gd name="T87" fmla="*/ 42 h 50"/>
                  <a:gd name="T88" fmla="*/ 10 w 10"/>
                  <a:gd name="T89" fmla="*/ 44 h 50"/>
                  <a:gd name="T90" fmla="*/ 10 w 10"/>
                  <a:gd name="T91" fmla="*/ 44 h 50"/>
                  <a:gd name="T92" fmla="*/ 10 w 10"/>
                  <a:gd name="T93" fmla="*/ 46 h 50"/>
                  <a:gd name="T94" fmla="*/ 10 w 10"/>
                  <a:gd name="T95" fmla="*/ 46 h 50"/>
                  <a:gd name="T96" fmla="*/ 10 w 10"/>
                  <a:gd name="T97" fmla="*/ 48 h 50"/>
                  <a:gd name="T98" fmla="*/ 10 w 10"/>
                  <a:gd name="T99" fmla="*/ 48 h 50"/>
                  <a:gd name="T100" fmla="*/ 10 w 10"/>
                  <a:gd name="T101" fmla="*/ 48 h 50"/>
                  <a:gd name="T102" fmla="*/ 10 w 10"/>
                  <a:gd name="T103" fmla="*/ 50 h 50"/>
                  <a:gd name="T104" fmla="*/ 10 w 10"/>
                  <a:gd name="T10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0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79" name="Line 775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0" name="Line 776"/>
              <p:cNvSpPr>
                <a:spLocks noChangeShapeType="1"/>
              </p:cNvSpPr>
              <p:nvPr/>
            </p:nvSpPr>
            <p:spPr bwMode="auto">
              <a:xfrm>
                <a:off x="307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1" name="Line 777"/>
              <p:cNvSpPr>
                <a:spLocks noChangeShapeType="1"/>
              </p:cNvSpPr>
              <p:nvPr/>
            </p:nvSpPr>
            <p:spPr bwMode="auto">
              <a:xfrm>
                <a:off x="310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2" name="Line 778"/>
              <p:cNvSpPr>
                <a:spLocks noChangeShapeType="1"/>
              </p:cNvSpPr>
              <p:nvPr/>
            </p:nvSpPr>
            <p:spPr bwMode="auto">
              <a:xfrm>
                <a:off x="313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3" name="Line 779"/>
              <p:cNvSpPr>
                <a:spLocks noChangeShapeType="1"/>
              </p:cNvSpPr>
              <p:nvPr/>
            </p:nvSpPr>
            <p:spPr bwMode="auto">
              <a:xfrm>
                <a:off x="316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4" name="Line 780"/>
              <p:cNvSpPr>
                <a:spLocks noChangeShapeType="1"/>
              </p:cNvSpPr>
              <p:nvPr/>
            </p:nvSpPr>
            <p:spPr bwMode="auto">
              <a:xfrm>
                <a:off x="319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5" name="Line 781"/>
              <p:cNvSpPr>
                <a:spLocks noChangeShapeType="1"/>
              </p:cNvSpPr>
              <p:nvPr/>
            </p:nvSpPr>
            <p:spPr bwMode="auto">
              <a:xfrm>
                <a:off x="323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6" name="Line 782"/>
              <p:cNvSpPr>
                <a:spLocks noChangeShapeType="1"/>
              </p:cNvSpPr>
              <p:nvPr/>
            </p:nvSpPr>
            <p:spPr bwMode="auto">
              <a:xfrm>
                <a:off x="326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7" name="Line 783"/>
              <p:cNvSpPr>
                <a:spLocks noChangeShapeType="1"/>
              </p:cNvSpPr>
              <p:nvPr/>
            </p:nvSpPr>
            <p:spPr bwMode="auto">
              <a:xfrm>
                <a:off x="329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8" name="Line 784"/>
              <p:cNvSpPr>
                <a:spLocks noChangeShapeType="1"/>
              </p:cNvSpPr>
              <p:nvPr/>
            </p:nvSpPr>
            <p:spPr bwMode="auto">
              <a:xfrm>
                <a:off x="332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89" name="Line 785"/>
              <p:cNvSpPr>
                <a:spLocks noChangeShapeType="1"/>
              </p:cNvSpPr>
              <p:nvPr/>
            </p:nvSpPr>
            <p:spPr bwMode="auto">
              <a:xfrm>
                <a:off x="335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0" name="Line 786"/>
              <p:cNvSpPr>
                <a:spLocks noChangeShapeType="1"/>
              </p:cNvSpPr>
              <p:nvPr/>
            </p:nvSpPr>
            <p:spPr bwMode="auto">
              <a:xfrm>
                <a:off x="338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1" name="Line 787"/>
              <p:cNvSpPr>
                <a:spLocks noChangeShapeType="1"/>
              </p:cNvSpPr>
              <p:nvPr/>
            </p:nvSpPr>
            <p:spPr bwMode="auto">
              <a:xfrm>
                <a:off x="342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2" name="Line 788"/>
              <p:cNvSpPr>
                <a:spLocks noChangeShapeType="1"/>
              </p:cNvSpPr>
              <p:nvPr/>
            </p:nvSpPr>
            <p:spPr bwMode="auto">
              <a:xfrm>
                <a:off x="345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3" name="Line 789"/>
              <p:cNvSpPr>
                <a:spLocks noChangeShapeType="1"/>
              </p:cNvSpPr>
              <p:nvPr/>
            </p:nvSpPr>
            <p:spPr bwMode="auto">
              <a:xfrm>
                <a:off x="348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4" name="Line 790"/>
              <p:cNvSpPr>
                <a:spLocks noChangeShapeType="1"/>
              </p:cNvSpPr>
              <p:nvPr/>
            </p:nvSpPr>
            <p:spPr bwMode="auto">
              <a:xfrm>
                <a:off x="351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5" name="Line 791"/>
              <p:cNvSpPr>
                <a:spLocks noChangeShapeType="1"/>
              </p:cNvSpPr>
              <p:nvPr/>
            </p:nvSpPr>
            <p:spPr bwMode="auto">
              <a:xfrm>
                <a:off x="354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6" name="Line 792"/>
              <p:cNvSpPr>
                <a:spLocks noChangeShapeType="1"/>
              </p:cNvSpPr>
              <p:nvPr/>
            </p:nvSpPr>
            <p:spPr bwMode="auto">
              <a:xfrm>
                <a:off x="358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7" name="Line 793"/>
              <p:cNvSpPr>
                <a:spLocks noChangeShapeType="1"/>
              </p:cNvSpPr>
              <p:nvPr/>
            </p:nvSpPr>
            <p:spPr bwMode="auto">
              <a:xfrm>
                <a:off x="361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8" name="Line 794"/>
              <p:cNvSpPr>
                <a:spLocks noChangeShapeType="1"/>
              </p:cNvSpPr>
              <p:nvPr/>
            </p:nvSpPr>
            <p:spPr bwMode="auto">
              <a:xfrm>
                <a:off x="364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99" name="Line 795"/>
              <p:cNvSpPr>
                <a:spLocks noChangeShapeType="1"/>
              </p:cNvSpPr>
              <p:nvPr/>
            </p:nvSpPr>
            <p:spPr bwMode="auto">
              <a:xfrm>
                <a:off x="367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0" name="Line 796"/>
              <p:cNvSpPr>
                <a:spLocks noChangeShapeType="1"/>
              </p:cNvSpPr>
              <p:nvPr/>
            </p:nvSpPr>
            <p:spPr bwMode="auto">
              <a:xfrm>
                <a:off x="370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1" name="Line 797"/>
              <p:cNvSpPr>
                <a:spLocks noChangeShapeType="1"/>
              </p:cNvSpPr>
              <p:nvPr/>
            </p:nvSpPr>
            <p:spPr bwMode="auto">
              <a:xfrm>
                <a:off x="3738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2" name="Line 798"/>
              <p:cNvSpPr>
                <a:spLocks noChangeShapeType="1"/>
              </p:cNvSpPr>
              <p:nvPr/>
            </p:nvSpPr>
            <p:spPr bwMode="auto">
              <a:xfrm>
                <a:off x="377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3" name="Line 799"/>
              <p:cNvSpPr>
                <a:spLocks noChangeShapeType="1"/>
              </p:cNvSpPr>
              <p:nvPr/>
            </p:nvSpPr>
            <p:spPr bwMode="auto">
              <a:xfrm>
                <a:off x="380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4" name="Line 800"/>
              <p:cNvSpPr>
                <a:spLocks noChangeShapeType="1"/>
              </p:cNvSpPr>
              <p:nvPr/>
            </p:nvSpPr>
            <p:spPr bwMode="auto">
              <a:xfrm>
                <a:off x="383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5" name="Line 801"/>
              <p:cNvSpPr>
                <a:spLocks noChangeShapeType="1"/>
              </p:cNvSpPr>
              <p:nvPr/>
            </p:nvSpPr>
            <p:spPr bwMode="auto">
              <a:xfrm>
                <a:off x="386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6" name="Line 802"/>
              <p:cNvSpPr>
                <a:spLocks noChangeShapeType="1"/>
              </p:cNvSpPr>
              <p:nvPr/>
            </p:nvSpPr>
            <p:spPr bwMode="auto">
              <a:xfrm>
                <a:off x="389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7" name="Line 803"/>
              <p:cNvSpPr>
                <a:spLocks noChangeShapeType="1"/>
              </p:cNvSpPr>
              <p:nvPr/>
            </p:nvSpPr>
            <p:spPr bwMode="auto">
              <a:xfrm>
                <a:off x="392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8" name="Line 804"/>
              <p:cNvSpPr>
                <a:spLocks noChangeShapeType="1"/>
              </p:cNvSpPr>
              <p:nvPr/>
            </p:nvSpPr>
            <p:spPr bwMode="auto">
              <a:xfrm>
                <a:off x="396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09" name="Line 805"/>
              <p:cNvSpPr>
                <a:spLocks noChangeShapeType="1"/>
              </p:cNvSpPr>
              <p:nvPr/>
            </p:nvSpPr>
            <p:spPr bwMode="auto">
              <a:xfrm>
                <a:off x="399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0" name="Line 806"/>
              <p:cNvSpPr>
                <a:spLocks noChangeShapeType="1"/>
              </p:cNvSpPr>
              <p:nvPr/>
            </p:nvSpPr>
            <p:spPr bwMode="auto">
              <a:xfrm>
                <a:off x="402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11" name="Line 807"/>
              <p:cNvSpPr>
                <a:spLocks noChangeShapeType="1"/>
              </p:cNvSpPr>
              <p:nvPr/>
            </p:nvSpPr>
            <p:spPr bwMode="auto">
              <a:xfrm>
                <a:off x="405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4712" name="Line 808"/>
            <p:cNvSpPr>
              <a:spLocks noChangeShapeType="1"/>
            </p:cNvSpPr>
            <p:nvPr/>
          </p:nvSpPr>
          <p:spPr bwMode="auto">
            <a:xfrm>
              <a:off x="408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3" name="Line 809"/>
            <p:cNvSpPr>
              <a:spLocks noChangeShapeType="1"/>
            </p:cNvSpPr>
            <p:nvPr/>
          </p:nvSpPr>
          <p:spPr bwMode="auto">
            <a:xfrm>
              <a:off x="411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4" name="Line 810"/>
            <p:cNvSpPr>
              <a:spLocks noChangeShapeType="1"/>
            </p:cNvSpPr>
            <p:nvPr/>
          </p:nvSpPr>
          <p:spPr bwMode="auto">
            <a:xfrm>
              <a:off x="415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5" name="Line 811"/>
            <p:cNvSpPr>
              <a:spLocks noChangeShapeType="1"/>
            </p:cNvSpPr>
            <p:nvPr/>
          </p:nvSpPr>
          <p:spPr bwMode="auto">
            <a:xfrm>
              <a:off x="418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6" name="Line 812"/>
            <p:cNvSpPr>
              <a:spLocks noChangeShapeType="1"/>
            </p:cNvSpPr>
            <p:nvPr/>
          </p:nvSpPr>
          <p:spPr bwMode="auto">
            <a:xfrm>
              <a:off x="421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7" name="Line 813"/>
            <p:cNvSpPr>
              <a:spLocks noChangeShapeType="1"/>
            </p:cNvSpPr>
            <p:nvPr/>
          </p:nvSpPr>
          <p:spPr bwMode="auto">
            <a:xfrm>
              <a:off x="424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8" name="Line 814"/>
            <p:cNvSpPr>
              <a:spLocks noChangeShapeType="1"/>
            </p:cNvSpPr>
            <p:nvPr/>
          </p:nvSpPr>
          <p:spPr bwMode="auto">
            <a:xfrm>
              <a:off x="427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9" name="Line 815"/>
            <p:cNvSpPr>
              <a:spLocks noChangeShapeType="1"/>
            </p:cNvSpPr>
            <p:nvPr/>
          </p:nvSpPr>
          <p:spPr bwMode="auto">
            <a:xfrm>
              <a:off x="431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0" name="Line 816"/>
            <p:cNvSpPr>
              <a:spLocks noChangeShapeType="1"/>
            </p:cNvSpPr>
            <p:nvPr/>
          </p:nvSpPr>
          <p:spPr bwMode="auto">
            <a:xfrm>
              <a:off x="434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1" name="Line 817"/>
            <p:cNvSpPr>
              <a:spLocks noChangeShapeType="1"/>
            </p:cNvSpPr>
            <p:nvPr/>
          </p:nvSpPr>
          <p:spPr bwMode="auto">
            <a:xfrm>
              <a:off x="437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2" name="Line 818"/>
            <p:cNvSpPr>
              <a:spLocks noChangeShapeType="1"/>
            </p:cNvSpPr>
            <p:nvPr/>
          </p:nvSpPr>
          <p:spPr bwMode="auto">
            <a:xfrm>
              <a:off x="440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3" name="Line 819"/>
            <p:cNvSpPr>
              <a:spLocks noChangeShapeType="1"/>
            </p:cNvSpPr>
            <p:nvPr/>
          </p:nvSpPr>
          <p:spPr bwMode="auto">
            <a:xfrm>
              <a:off x="443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4" name="Line 820"/>
            <p:cNvSpPr>
              <a:spLocks noChangeShapeType="1"/>
            </p:cNvSpPr>
            <p:nvPr/>
          </p:nvSpPr>
          <p:spPr bwMode="auto">
            <a:xfrm>
              <a:off x="446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5" name="Line 821"/>
            <p:cNvSpPr>
              <a:spLocks noChangeShapeType="1"/>
            </p:cNvSpPr>
            <p:nvPr/>
          </p:nvSpPr>
          <p:spPr bwMode="auto">
            <a:xfrm>
              <a:off x="450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6" name="Line 822"/>
            <p:cNvSpPr>
              <a:spLocks noChangeShapeType="1"/>
            </p:cNvSpPr>
            <p:nvPr/>
          </p:nvSpPr>
          <p:spPr bwMode="auto">
            <a:xfrm>
              <a:off x="453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7" name="Line 823"/>
            <p:cNvSpPr>
              <a:spLocks noChangeShapeType="1"/>
            </p:cNvSpPr>
            <p:nvPr/>
          </p:nvSpPr>
          <p:spPr bwMode="auto">
            <a:xfrm>
              <a:off x="456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8" name="Line 824"/>
            <p:cNvSpPr>
              <a:spLocks noChangeShapeType="1"/>
            </p:cNvSpPr>
            <p:nvPr/>
          </p:nvSpPr>
          <p:spPr bwMode="auto">
            <a:xfrm>
              <a:off x="459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9" name="Line 825"/>
            <p:cNvSpPr>
              <a:spLocks noChangeShapeType="1"/>
            </p:cNvSpPr>
            <p:nvPr/>
          </p:nvSpPr>
          <p:spPr bwMode="auto">
            <a:xfrm>
              <a:off x="462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0" name="Line 826"/>
            <p:cNvSpPr>
              <a:spLocks noChangeShapeType="1"/>
            </p:cNvSpPr>
            <p:nvPr/>
          </p:nvSpPr>
          <p:spPr bwMode="auto">
            <a:xfrm>
              <a:off x="465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1" name="Line 827"/>
            <p:cNvSpPr>
              <a:spLocks noChangeShapeType="1"/>
            </p:cNvSpPr>
            <p:nvPr/>
          </p:nvSpPr>
          <p:spPr bwMode="auto">
            <a:xfrm>
              <a:off x="469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2" name="Line 828"/>
            <p:cNvSpPr>
              <a:spLocks noChangeShapeType="1"/>
            </p:cNvSpPr>
            <p:nvPr/>
          </p:nvSpPr>
          <p:spPr bwMode="auto">
            <a:xfrm>
              <a:off x="472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3" name="Line 829"/>
            <p:cNvSpPr>
              <a:spLocks noChangeShapeType="1"/>
            </p:cNvSpPr>
            <p:nvPr/>
          </p:nvSpPr>
          <p:spPr bwMode="auto">
            <a:xfrm>
              <a:off x="475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4" name="Line 830"/>
            <p:cNvSpPr>
              <a:spLocks noChangeShapeType="1"/>
            </p:cNvSpPr>
            <p:nvPr/>
          </p:nvSpPr>
          <p:spPr bwMode="auto">
            <a:xfrm>
              <a:off x="4786" y="2660"/>
              <a:ext cx="1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5" name="Line 831"/>
            <p:cNvSpPr>
              <a:spLocks noChangeShapeType="1"/>
            </p:cNvSpPr>
            <p:nvPr/>
          </p:nvSpPr>
          <p:spPr bwMode="auto">
            <a:xfrm>
              <a:off x="3218" y="2112"/>
              <a:ext cx="1" cy="10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6" name="Line 832"/>
            <p:cNvSpPr>
              <a:spLocks noChangeShapeType="1"/>
            </p:cNvSpPr>
            <p:nvPr/>
          </p:nvSpPr>
          <p:spPr bwMode="auto">
            <a:xfrm>
              <a:off x="3224" y="2112"/>
              <a:ext cx="1" cy="10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7" name="Line 833"/>
            <p:cNvSpPr>
              <a:spLocks noChangeShapeType="1"/>
            </p:cNvSpPr>
            <p:nvPr/>
          </p:nvSpPr>
          <p:spPr bwMode="auto">
            <a:xfrm flipH="1">
              <a:off x="3224" y="2112"/>
              <a:ext cx="64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8" name="Line 834"/>
            <p:cNvSpPr>
              <a:spLocks noChangeShapeType="1"/>
            </p:cNvSpPr>
            <p:nvPr/>
          </p:nvSpPr>
          <p:spPr bwMode="auto">
            <a:xfrm>
              <a:off x="3248" y="2158"/>
              <a:ext cx="40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9" name="Line 835"/>
            <p:cNvSpPr>
              <a:spLocks noChangeShapeType="1"/>
            </p:cNvSpPr>
            <p:nvPr/>
          </p:nvSpPr>
          <p:spPr bwMode="auto">
            <a:xfrm>
              <a:off x="3244" y="2158"/>
              <a:ext cx="40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0" name="Line 836"/>
            <p:cNvSpPr>
              <a:spLocks noChangeShapeType="1"/>
            </p:cNvSpPr>
            <p:nvPr/>
          </p:nvSpPr>
          <p:spPr bwMode="auto">
            <a:xfrm>
              <a:off x="3204" y="2112"/>
              <a:ext cx="34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1" name="Line 837"/>
            <p:cNvSpPr>
              <a:spLocks noChangeShapeType="1"/>
            </p:cNvSpPr>
            <p:nvPr/>
          </p:nvSpPr>
          <p:spPr bwMode="auto">
            <a:xfrm>
              <a:off x="3268" y="2112"/>
              <a:ext cx="3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2" name="Line 838"/>
            <p:cNvSpPr>
              <a:spLocks noChangeShapeType="1"/>
            </p:cNvSpPr>
            <p:nvPr/>
          </p:nvSpPr>
          <p:spPr bwMode="auto">
            <a:xfrm>
              <a:off x="3204" y="2218"/>
              <a:ext cx="34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3" name="Line 839"/>
            <p:cNvSpPr>
              <a:spLocks noChangeShapeType="1"/>
            </p:cNvSpPr>
            <p:nvPr/>
          </p:nvSpPr>
          <p:spPr bwMode="auto">
            <a:xfrm>
              <a:off x="3268" y="2218"/>
              <a:ext cx="3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4" name="Line 840"/>
            <p:cNvSpPr>
              <a:spLocks noChangeShapeType="1"/>
            </p:cNvSpPr>
            <p:nvPr/>
          </p:nvSpPr>
          <p:spPr bwMode="auto">
            <a:xfrm flipH="1">
              <a:off x="3316" y="2192"/>
              <a:ext cx="20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5" name="Line 841"/>
            <p:cNvSpPr>
              <a:spLocks noChangeShapeType="1"/>
            </p:cNvSpPr>
            <p:nvPr/>
          </p:nvSpPr>
          <p:spPr bwMode="auto">
            <a:xfrm>
              <a:off x="3336" y="2192"/>
              <a:ext cx="22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6" name="Line 842"/>
            <p:cNvSpPr>
              <a:spLocks noChangeShapeType="1"/>
            </p:cNvSpPr>
            <p:nvPr/>
          </p:nvSpPr>
          <p:spPr bwMode="auto">
            <a:xfrm>
              <a:off x="3336" y="2202"/>
              <a:ext cx="20" cy="5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7" name="Line 843"/>
            <p:cNvSpPr>
              <a:spLocks noChangeShapeType="1"/>
            </p:cNvSpPr>
            <p:nvPr/>
          </p:nvSpPr>
          <p:spPr bwMode="auto">
            <a:xfrm>
              <a:off x="3322" y="2240"/>
              <a:ext cx="2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8" name="Line 844"/>
            <p:cNvSpPr>
              <a:spLocks noChangeShapeType="1"/>
            </p:cNvSpPr>
            <p:nvPr/>
          </p:nvSpPr>
          <p:spPr bwMode="auto">
            <a:xfrm>
              <a:off x="3308" y="2258"/>
              <a:ext cx="2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9" name="Line 845"/>
            <p:cNvSpPr>
              <a:spLocks noChangeShapeType="1"/>
            </p:cNvSpPr>
            <p:nvPr/>
          </p:nvSpPr>
          <p:spPr bwMode="auto">
            <a:xfrm>
              <a:off x="3346" y="2258"/>
              <a:ext cx="2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0" name="Line 846"/>
            <p:cNvSpPr>
              <a:spLocks noChangeShapeType="1"/>
            </p:cNvSpPr>
            <p:nvPr/>
          </p:nvSpPr>
          <p:spPr bwMode="auto">
            <a:xfrm>
              <a:off x="3380" y="2190"/>
              <a:ext cx="1" cy="1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1" name="Line 847"/>
            <p:cNvSpPr>
              <a:spLocks noChangeShapeType="1"/>
            </p:cNvSpPr>
            <p:nvPr/>
          </p:nvSpPr>
          <p:spPr bwMode="auto">
            <a:xfrm>
              <a:off x="3374" y="2194"/>
              <a:ext cx="14" cy="8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2" name="Line 848"/>
            <p:cNvSpPr>
              <a:spLocks noChangeShapeType="1"/>
            </p:cNvSpPr>
            <p:nvPr/>
          </p:nvSpPr>
          <p:spPr bwMode="auto">
            <a:xfrm flipH="1">
              <a:off x="3374" y="2194"/>
              <a:ext cx="14" cy="8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3" name="Freeform 849"/>
            <p:cNvSpPr>
              <a:spLocks/>
            </p:cNvSpPr>
            <p:nvPr/>
          </p:nvSpPr>
          <p:spPr bwMode="auto">
            <a:xfrm>
              <a:off x="3402" y="2252"/>
              <a:ext cx="8" cy="22"/>
            </a:xfrm>
            <a:custGeom>
              <a:avLst/>
              <a:gdLst>
                <a:gd name="T0" fmla="*/ 4 w 8"/>
                <a:gd name="T1" fmla="*/ 6 h 22"/>
                <a:gd name="T2" fmla="*/ 0 w 8"/>
                <a:gd name="T3" fmla="*/ 2 h 22"/>
                <a:gd name="T4" fmla="*/ 4 w 8"/>
                <a:gd name="T5" fmla="*/ 0 h 22"/>
                <a:gd name="T6" fmla="*/ 8 w 8"/>
                <a:gd name="T7" fmla="*/ 2 h 22"/>
                <a:gd name="T8" fmla="*/ 8 w 8"/>
                <a:gd name="T9" fmla="*/ 12 h 22"/>
                <a:gd name="T10" fmla="*/ 4 w 8"/>
                <a:gd name="T11" fmla="*/ 18 h 22"/>
                <a:gd name="T12" fmla="*/ 0 w 8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2">
                  <a:moveTo>
                    <a:pt x="4" y="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8" y="2"/>
                  </a:lnTo>
                  <a:lnTo>
                    <a:pt x="8" y="12"/>
                  </a:lnTo>
                  <a:lnTo>
                    <a:pt x="4" y="18"/>
                  </a:lnTo>
                  <a:lnTo>
                    <a:pt x="0" y="2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4" name="Freeform 850"/>
            <p:cNvSpPr>
              <a:spLocks/>
            </p:cNvSpPr>
            <p:nvPr/>
          </p:nvSpPr>
          <p:spPr bwMode="auto">
            <a:xfrm>
              <a:off x="3424" y="2214"/>
              <a:ext cx="32" cy="68"/>
            </a:xfrm>
            <a:custGeom>
              <a:avLst/>
              <a:gdLst>
                <a:gd name="T0" fmla="*/ 0 w 32"/>
                <a:gd name="T1" fmla="*/ 10 h 68"/>
                <a:gd name="T2" fmla="*/ 6 w 32"/>
                <a:gd name="T3" fmla="*/ 4 h 68"/>
                <a:gd name="T4" fmla="*/ 12 w 32"/>
                <a:gd name="T5" fmla="*/ 0 h 68"/>
                <a:gd name="T6" fmla="*/ 20 w 32"/>
                <a:gd name="T7" fmla="*/ 0 h 68"/>
                <a:gd name="T8" fmla="*/ 26 w 32"/>
                <a:gd name="T9" fmla="*/ 4 h 68"/>
                <a:gd name="T10" fmla="*/ 28 w 32"/>
                <a:gd name="T11" fmla="*/ 6 h 68"/>
                <a:gd name="T12" fmla="*/ 32 w 32"/>
                <a:gd name="T13" fmla="*/ 16 h 68"/>
                <a:gd name="T14" fmla="*/ 32 w 32"/>
                <a:gd name="T15" fmla="*/ 28 h 68"/>
                <a:gd name="T16" fmla="*/ 28 w 32"/>
                <a:gd name="T17" fmla="*/ 40 h 68"/>
                <a:gd name="T18" fmla="*/ 20 w 32"/>
                <a:gd name="T1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68">
                  <a:moveTo>
                    <a:pt x="0" y="10"/>
                  </a:moveTo>
                  <a:lnTo>
                    <a:pt x="6" y="4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32" y="16"/>
                  </a:lnTo>
                  <a:lnTo>
                    <a:pt x="32" y="28"/>
                  </a:lnTo>
                  <a:lnTo>
                    <a:pt x="28" y="40"/>
                  </a:lnTo>
                  <a:lnTo>
                    <a:pt x="20" y="6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5" name="Freeform 851"/>
            <p:cNvSpPr>
              <a:spLocks/>
            </p:cNvSpPr>
            <p:nvPr/>
          </p:nvSpPr>
          <p:spPr bwMode="auto">
            <a:xfrm>
              <a:off x="3428" y="2218"/>
              <a:ext cx="24" cy="2"/>
            </a:xfrm>
            <a:custGeom>
              <a:avLst/>
              <a:gdLst>
                <a:gd name="T0" fmla="*/ 0 w 24"/>
                <a:gd name="T1" fmla="*/ 2 h 2"/>
                <a:gd name="T2" fmla="*/ 6 w 24"/>
                <a:gd name="T3" fmla="*/ 0 h 2"/>
                <a:gd name="T4" fmla="*/ 18 w 24"/>
                <a:gd name="T5" fmla="*/ 0 h 2"/>
                <a:gd name="T6" fmla="*/ 24 w 24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6" y="0"/>
                  </a:lnTo>
                  <a:lnTo>
                    <a:pt x="18" y="0"/>
                  </a:lnTo>
                  <a:lnTo>
                    <a:pt x="24" y="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6" name="Freeform 852"/>
            <p:cNvSpPr>
              <a:spLocks/>
            </p:cNvSpPr>
            <p:nvPr/>
          </p:nvSpPr>
          <p:spPr bwMode="auto">
            <a:xfrm>
              <a:off x="3440" y="2214"/>
              <a:ext cx="38" cy="68"/>
            </a:xfrm>
            <a:custGeom>
              <a:avLst/>
              <a:gdLst>
                <a:gd name="T0" fmla="*/ 38 w 38"/>
                <a:gd name="T1" fmla="*/ 0 h 68"/>
                <a:gd name="T2" fmla="*/ 34 w 38"/>
                <a:gd name="T3" fmla="*/ 10 h 68"/>
                <a:gd name="T4" fmla="*/ 32 w 38"/>
                <a:gd name="T5" fmla="*/ 16 h 68"/>
                <a:gd name="T6" fmla="*/ 16 w 38"/>
                <a:gd name="T7" fmla="*/ 38 h 68"/>
                <a:gd name="T8" fmla="*/ 6 w 38"/>
                <a:gd name="T9" fmla="*/ 56 h 68"/>
                <a:gd name="T10" fmla="*/ 0 w 38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68">
                  <a:moveTo>
                    <a:pt x="38" y="0"/>
                  </a:moveTo>
                  <a:lnTo>
                    <a:pt x="34" y="10"/>
                  </a:lnTo>
                  <a:lnTo>
                    <a:pt x="32" y="16"/>
                  </a:lnTo>
                  <a:lnTo>
                    <a:pt x="16" y="38"/>
                  </a:lnTo>
                  <a:lnTo>
                    <a:pt x="6" y="56"/>
                  </a:lnTo>
                  <a:lnTo>
                    <a:pt x="0" y="6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7" name="Freeform 853"/>
            <p:cNvSpPr>
              <a:spLocks/>
            </p:cNvSpPr>
            <p:nvPr/>
          </p:nvSpPr>
          <p:spPr bwMode="auto">
            <a:xfrm>
              <a:off x="3456" y="2214"/>
              <a:ext cx="18" cy="38"/>
            </a:xfrm>
            <a:custGeom>
              <a:avLst/>
              <a:gdLst>
                <a:gd name="T0" fmla="*/ 18 w 18"/>
                <a:gd name="T1" fmla="*/ 0 h 38"/>
                <a:gd name="T2" fmla="*/ 16 w 18"/>
                <a:gd name="T3" fmla="*/ 10 h 38"/>
                <a:gd name="T4" fmla="*/ 12 w 18"/>
                <a:gd name="T5" fmla="*/ 16 h 38"/>
                <a:gd name="T6" fmla="*/ 0 w 18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38">
                  <a:moveTo>
                    <a:pt x="18" y="0"/>
                  </a:moveTo>
                  <a:lnTo>
                    <a:pt x="16" y="10"/>
                  </a:lnTo>
                  <a:lnTo>
                    <a:pt x="12" y="16"/>
                  </a:lnTo>
                  <a:lnTo>
                    <a:pt x="0" y="3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3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482507653"/>
              </p:ext>
            </p:extLst>
          </p:nvPr>
        </p:nvGraphicFramePr>
        <p:xfrm>
          <a:off x="1979712" y="5085185"/>
          <a:ext cx="998246" cy="3472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2998" name="Equation" r:id="rId4" imgW="583920" imgH="203040" progId="Equation.DSMT4">
                  <p:embed/>
                </p:oleObj>
              </mc:Choice>
              <mc:Fallback>
                <p:oleObj name="Equation" r:id="rId4" imgW="583920" imgH="2030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979712" y="5085185"/>
                        <a:ext cx="998246" cy="347216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5954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18905678"/>
              </p:ext>
            </p:extLst>
          </p:nvPr>
        </p:nvGraphicFramePr>
        <p:xfrm>
          <a:off x="620713" y="169863"/>
          <a:ext cx="7902575" cy="66024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6002" name="Document" r:id="rId4" imgW="4858829" imgH="4065180" progId="Word.Document.8">
                  <p:embed/>
                </p:oleObj>
              </mc:Choice>
              <mc:Fallback>
                <p:oleObj name="Document" r:id="rId4" imgW="4858829" imgH="4065180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0713" y="169863"/>
                        <a:ext cx="7902575" cy="66024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5954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85478547"/>
              </p:ext>
            </p:extLst>
          </p:nvPr>
        </p:nvGraphicFramePr>
        <p:xfrm>
          <a:off x="623888" y="169242"/>
          <a:ext cx="7896225" cy="6788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8912" name="Document" r:id="rId4" imgW="4869924" imgH="4183409" progId="Word.Document.8">
                  <p:embed/>
                </p:oleObj>
              </mc:Choice>
              <mc:Fallback>
                <p:oleObj name="Document" r:id="rId4" imgW="4869924" imgH="4183409" progId="Word.Documen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3888" y="169242"/>
                        <a:ext cx="7896225" cy="67881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3607147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8002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360042069"/>
              </p:ext>
            </p:extLst>
          </p:nvPr>
        </p:nvGraphicFramePr>
        <p:xfrm>
          <a:off x="914400" y="712788"/>
          <a:ext cx="7672388" cy="5765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50" name="Document" r:id="rId4" imgW="4869924" imgH="3671567" progId="Word.Document.8">
                  <p:embed/>
                </p:oleObj>
              </mc:Choice>
              <mc:Fallback>
                <p:oleObj name="Document" r:id="rId4" imgW="4869924" imgH="3671567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4400" y="712788"/>
                        <a:ext cx="7672388" cy="5765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005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53128306"/>
              </p:ext>
            </p:extLst>
          </p:nvPr>
        </p:nvGraphicFramePr>
        <p:xfrm>
          <a:off x="403225" y="0"/>
          <a:ext cx="8337550" cy="6694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98" name="Document" r:id="rId4" imgW="5395489" imgH="4335636" progId="Word.Document.8">
                  <p:embed/>
                </p:oleObj>
              </mc:Choice>
              <mc:Fallback>
                <p:oleObj name="Document" r:id="rId4" imgW="5395489" imgH="4335636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225" y="0"/>
                        <a:ext cx="8337550" cy="6694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170" name="Picture 2" descr="figure4a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140" y="1772816"/>
            <a:ext cx="7181911" cy="432047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5171" name="Rectangle 3"/>
          <p:cNvSpPr>
            <a:spLocks noGrp="1" noChangeArrowheads="1"/>
          </p:cNvSpPr>
          <p:nvPr>
            <p:ph type="title"/>
          </p:nvPr>
        </p:nvSpPr>
        <p:spPr>
          <a:xfrm>
            <a:off x="520127" y="404664"/>
            <a:ext cx="8229600" cy="1143000"/>
          </a:xfrm>
        </p:spPr>
        <p:txBody>
          <a:bodyPr/>
          <a:lstStyle/>
          <a:p>
            <a:r>
              <a:rPr lang="en-US" altLang="en-US" sz="4000" dirty="0" smtClean="0"/>
              <a:t>Example of optimally </a:t>
            </a:r>
            <a:r>
              <a:rPr lang="en-US" altLang="en-US" sz="4000" dirty="0"/>
              <a:t>localized averaging kernels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611560" y="6068930"/>
            <a:ext cx="324036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u=P/</a:t>
            </a:r>
            <a:r>
              <a:rPr lang="en-US" sz="2400" dirty="0" smtClean="0">
                <a:latin typeface="Symbol" panose="05050102010706020507" pitchFamily="18" charset="2"/>
                <a:cs typeface="Times New Roman" panose="02020603050405020304" pitchFamily="18" charset="0"/>
              </a:rPr>
              <a:t>r,   </a:t>
            </a:r>
            <a:r>
              <a:rPr lang="en-US" sz="2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Y – helium abundance</a:t>
            </a:r>
            <a:endParaRPr lang="en-US" sz="2400" dirty="0">
              <a:latin typeface="Symbol" panose="05050102010706020507" pitchFamily="18" charset="2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>
          <a:xfrm>
            <a:off x="990600" y="338138"/>
            <a:ext cx="7620000" cy="688975"/>
          </a:xfrm>
        </p:spPr>
        <p:txBody>
          <a:bodyPr/>
          <a:lstStyle/>
          <a:p>
            <a:r>
              <a:rPr lang="en-US" altLang="en-US"/>
              <a:t>Oscillation power spectrum</a:t>
            </a:r>
          </a:p>
        </p:txBody>
      </p:sp>
      <p:sp>
        <p:nvSpPr>
          <p:cNvPr id="337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908175"/>
            <a:ext cx="3676650" cy="4108450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altLang="en-US" sz="2000" dirty="0"/>
              <a:t>Spherical harmonic transform – oscillation signal is represented in terms of spherical harmonics of angular degree l.</a:t>
            </a:r>
          </a:p>
        </p:txBody>
      </p:sp>
      <p:grpSp>
        <p:nvGrpSpPr>
          <p:cNvPr id="33796" name="Group 4"/>
          <p:cNvGrpSpPr>
            <a:grpSpLocks/>
          </p:cNvGrpSpPr>
          <p:nvPr/>
        </p:nvGrpSpPr>
        <p:grpSpPr bwMode="auto">
          <a:xfrm>
            <a:off x="4648200" y="1143000"/>
            <a:ext cx="3925888" cy="5403850"/>
            <a:chOff x="2767" y="712"/>
            <a:chExt cx="2473" cy="3404"/>
          </a:xfrm>
        </p:grpSpPr>
        <p:pic>
          <p:nvPicPr>
            <p:cNvPr id="33797" name="Picture 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98" y="949"/>
              <a:ext cx="2025" cy="2880"/>
            </a:xfrm>
            <a:prstGeom prst="rect">
              <a:avLst/>
            </a:prstGeom>
            <a:noFill/>
            <a:ln w="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3798" name="Group 6"/>
            <p:cNvGrpSpPr>
              <a:grpSpLocks/>
            </p:cNvGrpSpPr>
            <p:nvPr/>
          </p:nvGrpSpPr>
          <p:grpSpPr bwMode="auto">
            <a:xfrm>
              <a:off x="2767" y="712"/>
              <a:ext cx="2473" cy="3404"/>
              <a:chOff x="2767" y="712"/>
              <a:chExt cx="2473" cy="3404"/>
            </a:xfrm>
          </p:grpSpPr>
          <p:sp>
            <p:nvSpPr>
              <p:cNvPr id="33799" name="Line 7"/>
              <p:cNvSpPr>
                <a:spLocks noChangeShapeType="1"/>
              </p:cNvSpPr>
              <p:nvPr/>
            </p:nvSpPr>
            <p:spPr bwMode="auto">
              <a:xfrm>
                <a:off x="3098" y="3829"/>
                <a:ext cx="202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0" name="Line 8"/>
              <p:cNvSpPr>
                <a:spLocks noChangeShapeType="1"/>
              </p:cNvSpPr>
              <p:nvPr/>
            </p:nvSpPr>
            <p:spPr bwMode="auto">
              <a:xfrm>
                <a:off x="3098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1" name="Freeform 9"/>
              <p:cNvSpPr>
                <a:spLocks/>
              </p:cNvSpPr>
              <p:nvPr/>
            </p:nvSpPr>
            <p:spPr bwMode="auto">
              <a:xfrm>
                <a:off x="3072" y="3920"/>
                <a:ext cx="46" cy="69"/>
              </a:xfrm>
              <a:custGeom>
                <a:avLst/>
                <a:gdLst>
                  <a:gd name="T0" fmla="*/ 20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20 w 46"/>
                  <a:gd name="T15" fmla="*/ 69 h 69"/>
                  <a:gd name="T16" fmla="*/ 26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6 w 46"/>
                  <a:gd name="T31" fmla="*/ 0 h 69"/>
                  <a:gd name="T32" fmla="*/ 20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20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2" name="Freeform 10"/>
              <p:cNvSpPr>
                <a:spLocks/>
              </p:cNvSpPr>
              <p:nvPr/>
            </p:nvSpPr>
            <p:spPr bwMode="auto">
              <a:xfrm>
                <a:off x="309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3" name="Line 11"/>
              <p:cNvSpPr>
                <a:spLocks noChangeShapeType="1"/>
              </p:cNvSpPr>
              <p:nvPr/>
            </p:nvSpPr>
            <p:spPr bwMode="auto">
              <a:xfrm>
                <a:off x="3503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4" name="Freeform 12"/>
              <p:cNvSpPr>
                <a:spLocks/>
              </p:cNvSpPr>
              <p:nvPr/>
            </p:nvSpPr>
            <p:spPr bwMode="auto">
              <a:xfrm>
                <a:off x="3412" y="3920"/>
                <a:ext cx="46" cy="69"/>
              </a:xfrm>
              <a:custGeom>
                <a:avLst/>
                <a:gdLst>
                  <a:gd name="T0" fmla="*/ 4 w 46"/>
                  <a:gd name="T1" fmla="*/ 14 h 69"/>
                  <a:gd name="T2" fmla="*/ 7 w 46"/>
                  <a:gd name="T3" fmla="*/ 16 h 69"/>
                  <a:gd name="T4" fmla="*/ 4 w 46"/>
                  <a:gd name="T5" fmla="*/ 20 h 69"/>
                  <a:gd name="T6" fmla="*/ 0 w 46"/>
                  <a:gd name="T7" fmla="*/ 16 h 69"/>
                  <a:gd name="T8" fmla="*/ 0 w 46"/>
                  <a:gd name="T9" fmla="*/ 14 h 69"/>
                  <a:gd name="T10" fmla="*/ 4 w 46"/>
                  <a:gd name="T11" fmla="*/ 8 h 69"/>
                  <a:gd name="T12" fmla="*/ 7 w 46"/>
                  <a:gd name="T13" fmla="*/ 4 h 69"/>
                  <a:gd name="T14" fmla="*/ 17 w 46"/>
                  <a:gd name="T15" fmla="*/ 0 h 69"/>
                  <a:gd name="T16" fmla="*/ 29 w 46"/>
                  <a:gd name="T17" fmla="*/ 0 h 69"/>
                  <a:gd name="T18" fmla="*/ 39 w 46"/>
                  <a:gd name="T19" fmla="*/ 4 h 69"/>
                  <a:gd name="T20" fmla="*/ 42 w 46"/>
                  <a:gd name="T21" fmla="*/ 8 h 69"/>
                  <a:gd name="T22" fmla="*/ 46 w 46"/>
                  <a:gd name="T23" fmla="*/ 14 h 69"/>
                  <a:gd name="T24" fmla="*/ 46 w 46"/>
                  <a:gd name="T25" fmla="*/ 20 h 69"/>
                  <a:gd name="T26" fmla="*/ 42 w 46"/>
                  <a:gd name="T27" fmla="*/ 26 h 69"/>
                  <a:gd name="T28" fmla="*/ 33 w 46"/>
                  <a:gd name="T29" fmla="*/ 33 h 69"/>
                  <a:gd name="T30" fmla="*/ 17 w 46"/>
                  <a:gd name="T31" fmla="*/ 39 h 69"/>
                  <a:gd name="T32" fmla="*/ 11 w 46"/>
                  <a:gd name="T33" fmla="*/ 43 h 69"/>
                  <a:gd name="T34" fmla="*/ 4 w 46"/>
                  <a:gd name="T35" fmla="*/ 49 h 69"/>
                  <a:gd name="T36" fmla="*/ 0 w 46"/>
                  <a:gd name="T37" fmla="*/ 59 h 69"/>
                  <a:gd name="T38" fmla="*/ 0 w 46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69">
                    <a:moveTo>
                      <a:pt x="4" y="14"/>
                    </a:moveTo>
                    <a:lnTo>
                      <a:pt x="7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4" y="8"/>
                    </a:lnTo>
                    <a:lnTo>
                      <a:pt x="7" y="4"/>
                    </a:lnTo>
                    <a:lnTo>
                      <a:pt x="17" y="0"/>
                    </a:lnTo>
                    <a:lnTo>
                      <a:pt x="29" y="0"/>
                    </a:lnTo>
                    <a:lnTo>
                      <a:pt x="39" y="4"/>
                    </a:lnTo>
                    <a:lnTo>
                      <a:pt x="42" y="8"/>
                    </a:lnTo>
                    <a:lnTo>
                      <a:pt x="46" y="14"/>
                    </a:lnTo>
                    <a:lnTo>
                      <a:pt x="46" y="20"/>
                    </a:lnTo>
                    <a:lnTo>
                      <a:pt x="42" y="26"/>
                    </a:lnTo>
                    <a:lnTo>
                      <a:pt x="33" y="33"/>
                    </a:lnTo>
                    <a:lnTo>
                      <a:pt x="17" y="39"/>
                    </a:lnTo>
                    <a:lnTo>
                      <a:pt x="11" y="43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5" name="Freeform 13"/>
              <p:cNvSpPr>
                <a:spLocks/>
              </p:cNvSpPr>
              <p:nvPr/>
            </p:nvSpPr>
            <p:spPr bwMode="auto">
              <a:xfrm>
                <a:off x="3429" y="3920"/>
                <a:ext cx="25" cy="39"/>
              </a:xfrm>
              <a:custGeom>
                <a:avLst/>
                <a:gdLst>
                  <a:gd name="T0" fmla="*/ 12 w 25"/>
                  <a:gd name="T1" fmla="*/ 0 h 39"/>
                  <a:gd name="T2" fmla="*/ 19 w 25"/>
                  <a:gd name="T3" fmla="*/ 4 h 39"/>
                  <a:gd name="T4" fmla="*/ 22 w 25"/>
                  <a:gd name="T5" fmla="*/ 8 h 39"/>
                  <a:gd name="T6" fmla="*/ 25 w 25"/>
                  <a:gd name="T7" fmla="*/ 14 h 39"/>
                  <a:gd name="T8" fmla="*/ 25 w 25"/>
                  <a:gd name="T9" fmla="*/ 20 h 39"/>
                  <a:gd name="T10" fmla="*/ 22 w 25"/>
                  <a:gd name="T11" fmla="*/ 26 h 39"/>
                  <a:gd name="T12" fmla="*/ 12 w 25"/>
                  <a:gd name="T13" fmla="*/ 33 h 39"/>
                  <a:gd name="T14" fmla="*/ 0 w 25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39">
                    <a:moveTo>
                      <a:pt x="12" y="0"/>
                    </a:moveTo>
                    <a:lnTo>
                      <a:pt x="19" y="4"/>
                    </a:lnTo>
                    <a:lnTo>
                      <a:pt x="22" y="8"/>
                    </a:lnTo>
                    <a:lnTo>
                      <a:pt x="25" y="14"/>
                    </a:lnTo>
                    <a:lnTo>
                      <a:pt x="25" y="20"/>
                    </a:lnTo>
                    <a:lnTo>
                      <a:pt x="22" y="26"/>
                    </a:lnTo>
                    <a:lnTo>
                      <a:pt x="12" y="33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6" name="Freeform 14"/>
              <p:cNvSpPr>
                <a:spLocks/>
              </p:cNvSpPr>
              <p:nvPr/>
            </p:nvSpPr>
            <p:spPr bwMode="auto">
              <a:xfrm>
                <a:off x="3412" y="3979"/>
                <a:ext cx="46" cy="6"/>
              </a:xfrm>
              <a:custGeom>
                <a:avLst/>
                <a:gdLst>
                  <a:gd name="T0" fmla="*/ 0 w 46"/>
                  <a:gd name="T1" fmla="*/ 4 h 6"/>
                  <a:gd name="T2" fmla="*/ 4 w 46"/>
                  <a:gd name="T3" fmla="*/ 0 h 6"/>
                  <a:gd name="T4" fmla="*/ 11 w 46"/>
                  <a:gd name="T5" fmla="*/ 0 h 6"/>
                  <a:gd name="T6" fmla="*/ 27 w 46"/>
                  <a:gd name="T7" fmla="*/ 6 h 6"/>
                  <a:gd name="T8" fmla="*/ 36 w 46"/>
                  <a:gd name="T9" fmla="*/ 6 h 6"/>
                  <a:gd name="T10" fmla="*/ 42 w 46"/>
                  <a:gd name="T11" fmla="*/ 4 h 6"/>
                  <a:gd name="T12" fmla="*/ 46 w 4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6">
                    <a:moveTo>
                      <a:pt x="0" y="4"/>
                    </a:moveTo>
                    <a:lnTo>
                      <a:pt x="4" y="0"/>
                    </a:lnTo>
                    <a:lnTo>
                      <a:pt x="11" y="0"/>
                    </a:lnTo>
                    <a:lnTo>
                      <a:pt x="27" y="6"/>
                    </a:lnTo>
                    <a:lnTo>
                      <a:pt x="36" y="6"/>
                    </a:lnTo>
                    <a:lnTo>
                      <a:pt x="42" y="4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7" name="Freeform 15"/>
              <p:cNvSpPr>
                <a:spLocks/>
              </p:cNvSpPr>
              <p:nvPr/>
            </p:nvSpPr>
            <p:spPr bwMode="auto">
              <a:xfrm>
                <a:off x="3423" y="3973"/>
                <a:ext cx="35" cy="16"/>
              </a:xfrm>
              <a:custGeom>
                <a:avLst/>
                <a:gdLst>
                  <a:gd name="T0" fmla="*/ 0 w 35"/>
                  <a:gd name="T1" fmla="*/ 6 h 16"/>
                  <a:gd name="T2" fmla="*/ 16 w 35"/>
                  <a:gd name="T3" fmla="*/ 16 h 16"/>
                  <a:gd name="T4" fmla="*/ 28 w 35"/>
                  <a:gd name="T5" fmla="*/ 16 h 16"/>
                  <a:gd name="T6" fmla="*/ 31 w 35"/>
                  <a:gd name="T7" fmla="*/ 12 h 16"/>
                  <a:gd name="T8" fmla="*/ 35 w 35"/>
                  <a:gd name="T9" fmla="*/ 6 h 16"/>
                  <a:gd name="T10" fmla="*/ 35 w 35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2"/>
                    </a:lnTo>
                    <a:lnTo>
                      <a:pt x="35" y="6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8" name="Freeform 16"/>
              <p:cNvSpPr>
                <a:spLocks/>
              </p:cNvSpPr>
              <p:nvPr/>
            </p:nvSpPr>
            <p:spPr bwMode="auto">
              <a:xfrm>
                <a:off x="3478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9" name="Freeform 17"/>
              <p:cNvSpPr>
                <a:spLocks/>
              </p:cNvSpPr>
              <p:nvPr/>
            </p:nvSpPr>
            <p:spPr bwMode="auto">
              <a:xfrm>
                <a:off x="3503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0" name="Freeform 18"/>
              <p:cNvSpPr>
                <a:spLocks/>
              </p:cNvSpPr>
              <p:nvPr/>
            </p:nvSpPr>
            <p:spPr bwMode="auto">
              <a:xfrm>
                <a:off x="3542" y="3920"/>
                <a:ext cx="46" cy="69"/>
              </a:xfrm>
              <a:custGeom>
                <a:avLst/>
                <a:gdLst>
                  <a:gd name="T0" fmla="*/ 20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20 w 46"/>
                  <a:gd name="T15" fmla="*/ 69 h 69"/>
                  <a:gd name="T16" fmla="*/ 26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6 w 46"/>
                  <a:gd name="T31" fmla="*/ 0 h 69"/>
                  <a:gd name="T32" fmla="*/ 20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6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6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20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1" name="Freeform 19"/>
              <p:cNvSpPr>
                <a:spLocks/>
              </p:cNvSpPr>
              <p:nvPr/>
            </p:nvSpPr>
            <p:spPr bwMode="auto">
              <a:xfrm>
                <a:off x="356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2" name="Line 20"/>
              <p:cNvSpPr>
                <a:spLocks noChangeShapeType="1"/>
              </p:cNvSpPr>
              <p:nvPr/>
            </p:nvSpPr>
            <p:spPr bwMode="auto">
              <a:xfrm>
                <a:off x="3908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3" name="Line 21"/>
              <p:cNvSpPr>
                <a:spLocks noChangeShapeType="1"/>
              </p:cNvSpPr>
              <p:nvPr/>
            </p:nvSpPr>
            <p:spPr bwMode="auto">
              <a:xfrm>
                <a:off x="3846" y="3928"/>
                <a:ext cx="1" cy="6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4" name="Line 22"/>
              <p:cNvSpPr>
                <a:spLocks noChangeShapeType="1"/>
              </p:cNvSpPr>
              <p:nvPr/>
            </p:nvSpPr>
            <p:spPr bwMode="auto">
              <a:xfrm>
                <a:off x="3850" y="3920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5" name="Freeform 23"/>
              <p:cNvSpPr>
                <a:spLocks/>
              </p:cNvSpPr>
              <p:nvPr/>
            </p:nvSpPr>
            <p:spPr bwMode="auto">
              <a:xfrm>
                <a:off x="3814" y="3920"/>
                <a:ext cx="52" cy="49"/>
              </a:xfrm>
              <a:custGeom>
                <a:avLst/>
                <a:gdLst>
                  <a:gd name="T0" fmla="*/ 36 w 52"/>
                  <a:gd name="T1" fmla="*/ 0 h 49"/>
                  <a:gd name="T2" fmla="*/ 0 w 52"/>
                  <a:gd name="T3" fmla="*/ 49 h 49"/>
                  <a:gd name="T4" fmla="*/ 52 w 52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2" h="49">
                    <a:moveTo>
                      <a:pt x="36" y="0"/>
                    </a:moveTo>
                    <a:lnTo>
                      <a:pt x="0" y="49"/>
                    </a:lnTo>
                    <a:lnTo>
                      <a:pt x="52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6" name="Line 24"/>
              <p:cNvSpPr>
                <a:spLocks noChangeShapeType="1"/>
              </p:cNvSpPr>
              <p:nvPr/>
            </p:nvSpPr>
            <p:spPr bwMode="auto">
              <a:xfrm>
                <a:off x="3837" y="3989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7" name="Freeform 25"/>
              <p:cNvSpPr>
                <a:spLocks/>
              </p:cNvSpPr>
              <p:nvPr/>
            </p:nvSpPr>
            <p:spPr bwMode="auto">
              <a:xfrm>
                <a:off x="3883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Freeform 26"/>
              <p:cNvSpPr>
                <a:spLocks/>
              </p:cNvSpPr>
              <p:nvPr/>
            </p:nvSpPr>
            <p:spPr bwMode="auto">
              <a:xfrm>
                <a:off x="390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7 w 16"/>
                  <a:gd name="T3" fmla="*/ 65 h 69"/>
                  <a:gd name="T4" fmla="*/ 10 w 16"/>
                  <a:gd name="T5" fmla="*/ 63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10 w 16"/>
                  <a:gd name="T15" fmla="*/ 8 h 69"/>
                  <a:gd name="T16" fmla="*/ 7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7" y="65"/>
                    </a:lnTo>
                    <a:lnTo>
                      <a:pt x="10" y="63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10" y="8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Freeform 27"/>
              <p:cNvSpPr>
                <a:spLocks/>
              </p:cNvSpPr>
              <p:nvPr/>
            </p:nvSpPr>
            <p:spPr bwMode="auto">
              <a:xfrm>
                <a:off x="3946" y="3920"/>
                <a:ext cx="47" cy="69"/>
              </a:xfrm>
              <a:custGeom>
                <a:avLst/>
                <a:gdLst>
                  <a:gd name="T0" fmla="*/ 21 w 47"/>
                  <a:gd name="T1" fmla="*/ 0 h 69"/>
                  <a:gd name="T2" fmla="*/ 10 w 47"/>
                  <a:gd name="T3" fmla="*/ 4 h 69"/>
                  <a:gd name="T4" fmla="*/ 4 w 47"/>
                  <a:gd name="T5" fmla="*/ 14 h 69"/>
                  <a:gd name="T6" fmla="*/ 0 w 47"/>
                  <a:gd name="T7" fmla="*/ 30 h 69"/>
                  <a:gd name="T8" fmla="*/ 0 w 47"/>
                  <a:gd name="T9" fmla="*/ 39 h 69"/>
                  <a:gd name="T10" fmla="*/ 4 w 47"/>
                  <a:gd name="T11" fmla="*/ 55 h 69"/>
                  <a:gd name="T12" fmla="*/ 10 w 47"/>
                  <a:gd name="T13" fmla="*/ 65 h 69"/>
                  <a:gd name="T14" fmla="*/ 21 w 47"/>
                  <a:gd name="T15" fmla="*/ 69 h 69"/>
                  <a:gd name="T16" fmla="*/ 27 w 47"/>
                  <a:gd name="T17" fmla="*/ 69 h 69"/>
                  <a:gd name="T18" fmla="*/ 37 w 47"/>
                  <a:gd name="T19" fmla="*/ 65 h 69"/>
                  <a:gd name="T20" fmla="*/ 43 w 47"/>
                  <a:gd name="T21" fmla="*/ 55 h 69"/>
                  <a:gd name="T22" fmla="*/ 47 w 47"/>
                  <a:gd name="T23" fmla="*/ 39 h 69"/>
                  <a:gd name="T24" fmla="*/ 47 w 47"/>
                  <a:gd name="T25" fmla="*/ 30 h 69"/>
                  <a:gd name="T26" fmla="*/ 43 w 47"/>
                  <a:gd name="T27" fmla="*/ 14 h 69"/>
                  <a:gd name="T28" fmla="*/ 37 w 47"/>
                  <a:gd name="T29" fmla="*/ 4 h 69"/>
                  <a:gd name="T30" fmla="*/ 27 w 47"/>
                  <a:gd name="T31" fmla="*/ 0 h 69"/>
                  <a:gd name="T32" fmla="*/ 21 w 47"/>
                  <a:gd name="T33" fmla="*/ 0 h 69"/>
                  <a:gd name="T34" fmla="*/ 14 w 47"/>
                  <a:gd name="T35" fmla="*/ 4 h 69"/>
                  <a:gd name="T36" fmla="*/ 10 w 47"/>
                  <a:gd name="T37" fmla="*/ 8 h 69"/>
                  <a:gd name="T38" fmla="*/ 8 w 47"/>
                  <a:gd name="T39" fmla="*/ 14 h 69"/>
                  <a:gd name="T40" fmla="*/ 4 w 47"/>
                  <a:gd name="T41" fmla="*/ 30 h 69"/>
                  <a:gd name="T42" fmla="*/ 4 w 47"/>
                  <a:gd name="T43" fmla="*/ 39 h 69"/>
                  <a:gd name="T44" fmla="*/ 8 w 47"/>
                  <a:gd name="T45" fmla="*/ 55 h 69"/>
                  <a:gd name="T46" fmla="*/ 10 w 47"/>
                  <a:gd name="T47" fmla="*/ 63 h 69"/>
                  <a:gd name="T48" fmla="*/ 14 w 47"/>
                  <a:gd name="T49" fmla="*/ 65 h 69"/>
                  <a:gd name="T50" fmla="*/ 21 w 47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7" h="69">
                    <a:moveTo>
                      <a:pt x="21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1" y="69"/>
                    </a:lnTo>
                    <a:lnTo>
                      <a:pt x="27" y="69"/>
                    </a:lnTo>
                    <a:lnTo>
                      <a:pt x="37" y="65"/>
                    </a:lnTo>
                    <a:lnTo>
                      <a:pt x="43" y="55"/>
                    </a:lnTo>
                    <a:lnTo>
                      <a:pt x="47" y="39"/>
                    </a:lnTo>
                    <a:lnTo>
                      <a:pt x="47" y="30"/>
                    </a:lnTo>
                    <a:lnTo>
                      <a:pt x="43" y="14"/>
                    </a:lnTo>
                    <a:lnTo>
                      <a:pt x="37" y="4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4" y="4"/>
                    </a:lnTo>
                    <a:lnTo>
                      <a:pt x="10" y="8"/>
                    </a:lnTo>
                    <a:lnTo>
                      <a:pt x="8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8" y="55"/>
                    </a:lnTo>
                    <a:lnTo>
                      <a:pt x="10" y="63"/>
                    </a:lnTo>
                    <a:lnTo>
                      <a:pt x="14" y="65"/>
                    </a:lnTo>
                    <a:lnTo>
                      <a:pt x="21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Freeform 28"/>
              <p:cNvSpPr>
                <a:spLocks/>
              </p:cNvSpPr>
              <p:nvPr/>
            </p:nvSpPr>
            <p:spPr bwMode="auto">
              <a:xfrm>
                <a:off x="3973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1" name="Line 29"/>
              <p:cNvSpPr>
                <a:spLocks noChangeShapeType="1"/>
              </p:cNvSpPr>
              <p:nvPr/>
            </p:nvSpPr>
            <p:spPr bwMode="auto">
              <a:xfrm>
                <a:off x="4314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2" name="Freeform 30"/>
              <p:cNvSpPr>
                <a:spLocks/>
              </p:cNvSpPr>
              <p:nvPr/>
            </p:nvSpPr>
            <p:spPr bwMode="auto">
              <a:xfrm>
                <a:off x="4222" y="3920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7 w 45"/>
                  <a:gd name="T3" fmla="*/ 14 h 69"/>
                  <a:gd name="T4" fmla="*/ 39 w 45"/>
                  <a:gd name="T5" fmla="*/ 16 h 69"/>
                  <a:gd name="T6" fmla="*/ 43 w 45"/>
                  <a:gd name="T7" fmla="*/ 14 h 69"/>
                  <a:gd name="T8" fmla="*/ 43 w 45"/>
                  <a:gd name="T9" fmla="*/ 10 h 69"/>
                  <a:gd name="T10" fmla="*/ 39 w 45"/>
                  <a:gd name="T11" fmla="*/ 4 h 69"/>
                  <a:gd name="T12" fmla="*/ 33 w 45"/>
                  <a:gd name="T13" fmla="*/ 0 h 69"/>
                  <a:gd name="T14" fmla="*/ 23 w 45"/>
                  <a:gd name="T15" fmla="*/ 0 h 69"/>
                  <a:gd name="T16" fmla="*/ 14 w 45"/>
                  <a:gd name="T17" fmla="*/ 4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7 w 45"/>
                  <a:gd name="T33" fmla="*/ 69 h 69"/>
                  <a:gd name="T34" fmla="*/ 37 w 45"/>
                  <a:gd name="T35" fmla="*/ 65 h 69"/>
                  <a:gd name="T36" fmla="*/ 43 w 45"/>
                  <a:gd name="T37" fmla="*/ 59 h 69"/>
                  <a:gd name="T38" fmla="*/ 45 w 45"/>
                  <a:gd name="T39" fmla="*/ 49 h 69"/>
                  <a:gd name="T40" fmla="*/ 45 w 45"/>
                  <a:gd name="T41" fmla="*/ 46 h 69"/>
                  <a:gd name="T42" fmla="*/ 43 w 45"/>
                  <a:gd name="T43" fmla="*/ 36 h 69"/>
                  <a:gd name="T44" fmla="*/ 37 w 45"/>
                  <a:gd name="T45" fmla="*/ 30 h 69"/>
                  <a:gd name="T46" fmla="*/ 27 w 45"/>
                  <a:gd name="T47" fmla="*/ 26 h 69"/>
                  <a:gd name="T48" fmla="*/ 23 w 45"/>
                  <a:gd name="T49" fmla="*/ 26 h 69"/>
                  <a:gd name="T50" fmla="*/ 14 w 45"/>
                  <a:gd name="T51" fmla="*/ 30 h 69"/>
                  <a:gd name="T52" fmla="*/ 6 w 45"/>
                  <a:gd name="T53" fmla="*/ 36 h 69"/>
                  <a:gd name="T54" fmla="*/ 4 w 45"/>
                  <a:gd name="T55" fmla="*/ 4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7" y="14"/>
                    </a:lnTo>
                    <a:lnTo>
                      <a:pt x="39" y="16"/>
                    </a:lnTo>
                    <a:lnTo>
                      <a:pt x="43" y="14"/>
                    </a:lnTo>
                    <a:lnTo>
                      <a:pt x="43" y="10"/>
                    </a:lnTo>
                    <a:lnTo>
                      <a:pt x="39" y="4"/>
                    </a:lnTo>
                    <a:lnTo>
                      <a:pt x="33" y="0"/>
                    </a:lnTo>
                    <a:lnTo>
                      <a:pt x="23" y="0"/>
                    </a:lnTo>
                    <a:lnTo>
                      <a:pt x="14" y="4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7" y="69"/>
                    </a:lnTo>
                    <a:lnTo>
                      <a:pt x="37" y="65"/>
                    </a:lnTo>
                    <a:lnTo>
                      <a:pt x="43" y="59"/>
                    </a:lnTo>
                    <a:lnTo>
                      <a:pt x="45" y="49"/>
                    </a:lnTo>
                    <a:lnTo>
                      <a:pt x="45" y="46"/>
                    </a:lnTo>
                    <a:lnTo>
                      <a:pt x="43" y="36"/>
                    </a:lnTo>
                    <a:lnTo>
                      <a:pt x="37" y="30"/>
                    </a:lnTo>
                    <a:lnTo>
                      <a:pt x="27" y="26"/>
                    </a:lnTo>
                    <a:lnTo>
                      <a:pt x="23" y="26"/>
                    </a:lnTo>
                    <a:lnTo>
                      <a:pt x="14" y="30"/>
                    </a:lnTo>
                    <a:lnTo>
                      <a:pt x="6" y="36"/>
                    </a:lnTo>
                    <a:lnTo>
                      <a:pt x="4" y="46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Freeform 31"/>
              <p:cNvSpPr>
                <a:spLocks/>
              </p:cNvSpPr>
              <p:nvPr/>
            </p:nvSpPr>
            <p:spPr bwMode="auto">
              <a:xfrm>
                <a:off x="4226" y="3920"/>
                <a:ext cx="19" cy="69"/>
              </a:xfrm>
              <a:custGeom>
                <a:avLst/>
                <a:gdLst>
                  <a:gd name="T0" fmla="*/ 19 w 19"/>
                  <a:gd name="T1" fmla="*/ 0 h 69"/>
                  <a:gd name="T2" fmla="*/ 12 w 19"/>
                  <a:gd name="T3" fmla="*/ 4 h 69"/>
                  <a:gd name="T4" fmla="*/ 6 w 19"/>
                  <a:gd name="T5" fmla="*/ 10 h 69"/>
                  <a:gd name="T6" fmla="*/ 2 w 19"/>
                  <a:gd name="T7" fmla="*/ 16 h 69"/>
                  <a:gd name="T8" fmla="*/ 0 w 19"/>
                  <a:gd name="T9" fmla="*/ 30 h 69"/>
                  <a:gd name="T10" fmla="*/ 0 w 19"/>
                  <a:gd name="T11" fmla="*/ 49 h 69"/>
                  <a:gd name="T12" fmla="*/ 2 w 19"/>
                  <a:gd name="T13" fmla="*/ 59 h 69"/>
                  <a:gd name="T14" fmla="*/ 10 w 19"/>
                  <a:gd name="T15" fmla="*/ 65 h 69"/>
                  <a:gd name="T16" fmla="*/ 16 w 19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69">
                    <a:moveTo>
                      <a:pt x="19" y="0"/>
                    </a:moveTo>
                    <a:lnTo>
                      <a:pt x="12" y="4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10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4" name="Freeform 32"/>
              <p:cNvSpPr>
                <a:spLocks/>
              </p:cNvSpPr>
              <p:nvPr/>
            </p:nvSpPr>
            <p:spPr bwMode="auto">
              <a:xfrm>
                <a:off x="4249" y="3946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2 w 16"/>
                  <a:gd name="T5" fmla="*/ 33 h 43"/>
                  <a:gd name="T6" fmla="*/ 16 w 16"/>
                  <a:gd name="T7" fmla="*/ 23 h 43"/>
                  <a:gd name="T8" fmla="*/ 16 w 16"/>
                  <a:gd name="T9" fmla="*/ 20 h 43"/>
                  <a:gd name="T10" fmla="*/ 12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2" y="33"/>
                    </a:lnTo>
                    <a:lnTo>
                      <a:pt x="16" y="23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33"/>
              <p:cNvSpPr>
                <a:spLocks/>
              </p:cNvSpPr>
              <p:nvPr/>
            </p:nvSpPr>
            <p:spPr bwMode="auto">
              <a:xfrm>
                <a:off x="4287" y="3920"/>
                <a:ext cx="46" cy="69"/>
              </a:xfrm>
              <a:custGeom>
                <a:avLst/>
                <a:gdLst>
                  <a:gd name="T0" fmla="*/ 19 w 46"/>
                  <a:gd name="T1" fmla="*/ 0 h 69"/>
                  <a:gd name="T2" fmla="*/ 10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10 w 46"/>
                  <a:gd name="T13" fmla="*/ 65 h 69"/>
                  <a:gd name="T14" fmla="*/ 19 w 46"/>
                  <a:gd name="T15" fmla="*/ 69 h 69"/>
                  <a:gd name="T16" fmla="*/ 27 w 46"/>
                  <a:gd name="T17" fmla="*/ 69 h 69"/>
                  <a:gd name="T18" fmla="*/ 35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5 w 46"/>
                  <a:gd name="T29" fmla="*/ 4 h 69"/>
                  <a:gd name="T30" fmla="*/ 27 w 46"/>
                  <a:gd name="T31" fmla="*/ 0 h 69"/>
                  <a:gd name="T32" fmla="*/ 19 w 46"/>
                  <a:gd name="T33" fmla="*/ 0 h 69"/>
                  <a:gd name="T34" fmla="*/ 13 w 46"/>
                  <a:gd name="T35" fmla="*/ 4 h 69"/>
                  <a:gd name="T36" fmla="*/ 10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10 w 46"/>
                  <a:gd name="T47" fmla="*/ 63 h 69"/>
                  <a:gd name="T48" fmla="*/ 13 w 46"/>
                  <a:gd name="T49" fmla="*/ 65 h 69"/>
                  <a:gd name="T50" fmla="*/ 19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19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19" y="69"/>
                    </a:lnTo>
                    <a:lnTo>
                      <a:pt x="27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5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Freeform 34"/>
              <p:cNvSpPr>
                <a:spLocks/>
              </p:cNvSpPr>
              <p:nvPr/>
            </p:nvSpPr>
            <p:spPr bwMode="auto">
              <a:xfrm>
                <a:off x="4314" y="3920"/>
                <a:ext cx="15" cy="69"/>
              </a:xfrm>
              <a:custGeom>
                <a:avLst/>
                <a:gdLst>
                  <a:gd name="T0" fmla="*/ 0 w 15"/>
                  <a:gd name="T1" fmla="*/ 69 h 69"/>
                  <a:gd name="T2" fmla="*/ 6 w 15"/>
                  <a:gd name="T3" fmla="*/ 65 h 69"/>
                  <a:gd name="T4" fmla="*/ 8 w 15"/>
                  <a:gd name="T5" fmla="*/ 63 h 69"/>
                  <a:gd name="T6" fmla="*/ 12 w 15"/>
                  <a:gd name="T7" fmla="*/ 55 h 69"/>
                  <a:gd name="T8" fmla="*/ 15 w 15"/>
                  <a:gd name="T9" fmla="*/ 39 h 69"/>
                  <a:gd name="T10" fmla="*/ 15 w 15"/>
                  <a:gd name="T11" fmla="*/ 30 h 69"/>
                  <a:gd name="T12" fmla="*/ 12 w 15"/>
                  <a:gd name="T13" fmla="*/ 14 h 69"/>
                  <a:gd name="T14" fmla="*/ 8 w 15"/>
                  <a:gd name="T15" fmla="*/ 8 h 69"/>
                  <a:gd name="T16" fmla="*/ 6 w 15"/>
                  <a:gd name="T17" fmla="*/ 4 h 69"/>
                  <a:gd name="T18" fmla="*/ 0 w 15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69">
                    <a:moveTo>
                      <a:pt x="0" y="69"/>
                    </a:moveTo>
                    <a:lnTo>
                      <a:pt x="6" y="65"/>
                    </a:lnTo>
                    <a:lnTo>
                      <a:pt x="8" y="63"/>
                    </a:lnTo>
                    <a:lnTo>
                      <a:pt x="12" y="55"/>
                    </a:lnTo>
                    <a:lnTo>
                      <a:pt x="15" y="39"/>
                    </a:lnTo>
                    <a:lnTo>
                      <a:pt x="15" y="30"/>
                    </a:lnTo>
                    <a:lnTo>
                      <a:pt x="12" y="14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7" name="Freeform 35"/>
              <p:cNvSpPr>
                <a:spLocks/>
              </p:cNvSpPr>
              <p:nvPr/>
            </p:nvSpPr>
            <p:spPr bwMode="auto">
              <a:xfrm>
                <a:off x="4353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8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8 w 45"/>
                  <a:gd name="T13" fmla="*/ 65 h 69"/>
                  <a:gd name="T14" fmla="*/ 18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8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8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8" y="65"/>
                    </a:lnTo>
                    <a:lnTo>
                      <a:pt x="18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8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8" name="Freeform 36"/>
              <p:cNvSpPr>
                <a:spLocks/>
              </p:cNvSpPr>
              <p:nvPr/>
            </p:nvSpPr>
            <p:spPr bwMode="auto">
              <a:xfrm>
                <a:off x="4378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Line 37"/>
              <p:cNvSpPr>
                <a:spLocks noChangeShapeType="1"/>
              </p:cNvSpPr>
              <p:nvPr/>
            </p:nvSpPr>
            <p:spPr bwMode="auto">
              <a:xfrm>
                <a:off x="4719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Freeform 38"/>
              <p:cNvSpPr>
                <a:spLocks/>
              </p:cNvSpPr>
              <p:nvPr/>
            </p:nvSpPr>
            <p:spPr bwMode="auto">
              <a:xfrm>
                <a:off x="4631" y="3920"/>
                <a:ext cx="39" cy="30"/>
              </a:xfrm>
              <a:custGeom>
                <a:avLst/>
                <a:gdLst>
                  <a:gd name="T0" fmla="*/ 12 w 39"/>
                  <a:gd name="T1" fmla="*/ 0 h 30"/>
                  <a:gd name="T2" fmla="*/ 2 w 39"/>
                  <a:gd name="T3" fmla="*/ 4 h 30"/>
                  <a:gd name="T4" fmla="*/ 0 w 39"/>
                  <a:gd name="T5" fmla="*/ 10 h 30"/>
                  <a:gd name="T6" fmla="*/ 0 w 39"/>
                  <a:gd name="T7" fmla="*/ 20 h 30"/>
                  <a:gd name="T8" fmla="*/ 2 w 39"/>
                  <a:gd name="T9" fmla="*/ 26 h 30"/>
                  <a:gd name="T10" fmla="*/ 12 w 39"/>
                  <a:gd name="T11" fmla="*/ 30 h 30"/>
                  <a:gd name="T12" fmla="*/ 26 w 39"/>
                  <a:gd name="T13" fmla="*/ 30 h 30"/>
                  <a:gd name="T14" fmla="*/ 35 w 39"/>
                  <a:gd name="T15" fmla="*/ 26 h 30"/>
                  <a:gd name="T16" fmla="*/ 39 w 39"/>
                  <a:gd name="T17" fmla="*/ 20 h 30"/>
                  <a:gd name="T18" fmla="*/ 39 w 39"/>
                  <a:gd name="T19" fmla="*/ 10 h 30"/>
                  <a:gd name="T20" fmla="*/ 35 w 39"/>
                  <a:gd name="T21" fmla="*/ 4 h 30"/>
                  <a:gd name="T22" fmla="*/ 26 w 39"/>
                  <a:gd name="T23" fmla="*/ 0 h 30"/>
                  <a:gd name="T24" fmla="*/ 12 w 39"/>
                  <a:gd name="T25" fmla="*/ 0 h 30"/>
                  <a:gd name="T26" fmla="*/ 6 w 39"/>
                  <a:gd name="T27" fmla="*/ 4 h 30"/>
                  <a:gd name="T28" fmla="*/ 2 w 39"/>
                  <a:gd name="T29" fmla="*/ 10 h 30"/>
                  <a:gd name="T30" fmla="*/ 2 w 39"/>
                  <a:gd name="T31" fmla="*/ 20 h 30"/>
                  <a:gd name="T32" fmla="*/ 6 w 39"/>
                  <a:gd name="T33" fmla="*/ 26 h 30"/>
                  <a:gd name="T34" fmla="*/ 12 w 39"/>
                  <a:gd name="T3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" h="30">
                    <a:moveTo>
                      <a:pt x="12" y="0"/>
                    </a:moveTo>
                    <a:lnTo>
                      <a:pt x="2" y="4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12" y="30"/>
                    </a:lnTo>
                    <a:lnTo>
                      <a:pt x="26" y="30"/>
                    </a:lnTo>
                    <a:lnTo>
                      <a:pt x="35" y="26"/>
                    </a:lnTo>
                    <a:lnTo>
                      <a:pt x="39" y="20"/>
                    </a:lnTo>
                    <a:lnTo>
                      <a:pt x="39" y="10"/>
                    </a:lnTo>
                    <a:lnTo>
                      <a:pt x="35" y="4"/>
                    </a:lnTo>
                    <a:lnTo>
                      <a:pt x="26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2" y="20"/>
                    </a:lnTo>
                    <a:lnTo>
                      <a:pt x="6" y="26"/>
                    </a:lnTo>
                    <a:lnTo>
                      <a:pt x="12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1" name="Freeform 39"/>
              <p:cNvSpPr>
                <a:spLocks/>
              </p:cNvSpPr>
              <p:nvPr/>
            </p:nvSpPr>
            <p:spPr bwMode="auto">
              <a:xfrm>
                <a:off x="4657" y="3920"/>
                <a:ext cx="9" cy="30"/>
              </a:xfrm>
              <a:custGeom>
                <a:avLst/>
                <a:gdLst>
                  <a:gd name="T0" fmla="*/ 0 w 9"/>
                  <a:gd name="T1" fmla="*/ 30 h 30"/>
                  <a:gd name="T2" fmla="*/ 6 w 9"/>
                  <a:gd name="T3" fmla="*/ 26 h 30"/>
                  <a:gd name="T4" fmla="*/ 9 w 9"/>
                  <a:gd name="T5" fmla="*/ 20 h 30"/>
                  <a:gd name="T6" fmla="*/ 9 w 9"/>
                  <a:gd name="T7" fmla="*/ 10 h 30"/>
                  <a:gd name="T8" fmla="*/ 6 w 9"/>
                  <a:gd name="T9" fmla="*/ 4 h 30"/>
                  <a:gd name="T10" fmla="*/ 0 w 9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30">
                    <a:moveTo>
                      <a:pt x="0" y="30"/>
                    </a:moveTo>
                    <a:lnTo>
                      <a:pt x="6" y="26"/>
                    </a:lnTo>
                    <a:lnTo>
                      <a:pt x="9" y="20"/>
                    </a:lnTo>
                    <a:lnTo>
                      <a:pt x="9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2" name="Freeform 40"/>
              <p:cNvSpPr>
                <a:spLocks/>
              </p:cNvSpPr>
              <p:nvPr/>
            </p:nvSpPr>
            <p:spPr bwMode="auto">
              <a:xfrm>
                <a:off x="4627" y="3950"/>
                <a:ext cx="45" cy="39"/>
              </a:xfrm>
              <a:custGeom>
                <a:avLst/>
                <a:gdLst>
                  <a:gd name="T0" fmla="*/ 16 w 45"/>
                  <a:gd name="T1" fmla="*/ 0 h 39"/>
                  <a:gd name="T2" fmla="*/ 6 w 45"/>
                  <a:gd name="T3" fmla="*/ 3 h 39"/>
                  <a:gd name="T4" fmla="*/ 4 w 45"/>
                  <a:gd name="T5" fmla="*/ 6 h 39"/>
                  <a:gd name="T6" fmla="*/ 0 w 45"/>
                  <a:gd name="T7" fmla="*/ 13 h 39"/>
                  <a:gd name="T8" fmla="*/ 0 w 45"/>
                  <a:gd name="T9" fmla="*/ 25 h 39"/>
                  <a:gd name="T10" fmla="*/ 4 w 45"/>
                  <a:gd name="T11" fmla="*/ 33 h 39"/>
                  <a:gd name="T12" fmla="*/ 6 w 45"/>
                  <a:gd name="T13" fmla="*/ 35 h 39"/>
                  <a:gd name="T14" fmla="*/ 16 w 45"/>
                  <a:gd name="T15" fmla="*/ 39 h 39"/>
                  <a:gd name="T16" fmla="*/ 30 w 45"/>
                  <a:gd name="T17" fmla="*/ 39 h 39"/>
                  <a:gd name="T18" fmla="*/ 39 w 45"/>
                  <a:gd name="T19" fmla="*/ 35 h 39"/>
                  <a:gd name="T20" fmla="*/ 43 w 45"/>
                  <a:gd name="T21" fmla="*/ 33 h 39"/>
                  <a:gd name="T22" fmla="*/ 45 w 45"/>
                  <a:gd name="T23" fmla="*/ 25 h 39"/>
                  <a:gd name="T24" fmla="*/ 45 w 45"/>
                  <a:gd name="T25" fmla="*/ 13 h 39"/>
                  <a:gd name="T26" fmla="*/ 43 w 45"/>
                  <a:gd name="T27" fmla="*/ 6 h 39"/>
                  <a:gd name="T28" fmla="*/ 39 w 45"/>
                  <a:gd name="T29" fmla="*/ 3 h 39"/>
                  <a:gd name="T30" fmla="*/ 30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6" y="0"/>
                    </a:moveTo>
                    <a:lnTo>
                      <a:pt x="6" y="3"/>
                    </a:lnTo>
                    <a:lnTo>
                      <a:pt x="4" y="6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4" y="33"/>
                    </a:lnTo>
                    <a:lnTo>
                      <a:pt x="6" y="35"/>
                    </a:lnTo>
                    <a:lnTo>
                      <a:pt x="16" y="39"/>
                    </a:lnTo>
                    <a:lnTo>
                      <a:pt x="30" y="39"/>
                    </a:lnTo>
                    <a:lnTo>
                      <a:pt x="39" y="35"/>
                    </a:lnTo>
                    <a:lnTo>
                      <a:pt x="43" y="33"/>
                    </a:lnTo>
                    <a:lnTo>
                      <a:pt x="45" y="25"/>
                    </a:lnTo>
                    <a:lnTo>
                      <a:pt x="45" y="13"/>
                    </a:lnTo>
                    <a:lnTo>
                      <a:pt x="43" y="6"/>
                    </a:lnTo>
                    <a:lnTo>
                      <a:pt x="39" y="3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3" name="Freeform 41"/>
              <p:cNvSpPr>
                <a:spLocks/>
              </p:cNvSpPr>
              <p:nvPr/>
            </p:nvSpPr>
            <p:spPr bwMode="auto">
              <a:xfrm>
                <a:off x="4631" y="3950"/>
                <a:ext cx="12" cy="39"/>
              </a:xfrm>
              <a:custGeom>
                <a:avLst/>
                <a:gdLst>
                  <a:gd name="T0" fmla="*/ 12 w 12"/>
                  <a:gd name="T1" fmla="*/ 0 h 39"/>
                  <a:gd name="T2" fmla="*/ 6 w 12"/>
                  <a:gd name="T3" fmla="*/ 3 h 39"/>
                  <a:gd name="T4" fmla="*/ 2 w 12"/>
                  <a:gd name="T5" fmla="*/ 6 h 39"/>
                  <a:gd name="T6" fmla="*/ 0 w 12"/>
                  <a:gd name="T7" fmla="*/ 13 h 39"/>
                  <a:gd name="T8" fmla="*/ 0 w 12"/>
                  <a:gd name="T9" fmla="*/ 25 h 39"/>
                  <a:gd name="T10" fmla="*/ 2 w 12"/>
                  <a:gd name="T11" fmla="*/ 33 h 39"/>
                  <a:gd name="T12" fmla="*/ 6 w 12"/>
                  <a:gd name="T13" fmla="*/ 35 h 39"/>
                  <a:gd name="T14" fmla="*/ 12 w 12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lnTo>
                      <a:pt x="6" y="3"/>
                    </a:lnTo>
                    <a:lnTo>
                      <a:pt x="2" y="6"/>
                    </a:lnTo>
                    <a:lnTo>
                      <a:pt x="0" y="13"/>
                    </a:lnTo>
                    <a:lnTo>
                      <a:pt x="0" y="25"/>
                    </a:lnTo>
                    <a:lnTo>
                      <a:pt x="2" y="33"/>
                    </a:lnTo>
                    <a:lnTo>
                      <a:pt x="6" y="35"/>
                    </a:lnTo>
                    <a:lnTo>
                      <a:pt x="12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Freeform 42"/>
              <p:cNvSpPr>
                <a:spLocks/>
              </p:cNvSpPr>
              <p:nvPr/>
            </p:nvSpPr>
            <p:spPr bwMode="auto">
              <a:xfrm>
                <a:off x="4657" y="3950"/>
                <a:ext cx="13" cy="39"/>
              </a:xfrm>
              <a:custGeom>
                <a:avLst/>
                <a:gdLst>
                  <a:gd name="T0" fmla="*/ 0 w 13"/>
                  <a:gd name="T1" fmla="*/ 39 h 39"/>
                  <a:gd name="T2" fmla="*/ 6 w 13"/>
                  <a:gd name="T3" fmla="*/ 35 h 39"/>
                  <a:gd name="T4" fmla="*/ 9 w 13"/>
                  <a:gd name="T5" fmla="*/ 33 h 39"/>
                  <a:gd name="T6" fmla="*/ 13 w 13"/>
                  <a:gd name="T7" fmla="*/ 25 h 39"/>
                  <a:gd name="T8" fmla="*/ 13 w 13"/>
                  <a:gd name="T9" fmla="*/ 13 h 39"/>
                  <a:gd name="T10" fmla="*/ 9 w 13"/>
                  <a:gd name="T11" fmla="*/ 6 h 39"/>
                  <a:gd name="T12" fmla="*/ 6 w 13"/>
                  <a:gd name="T13" fmla="*/ 3 h 39"/>
                  <a:gd name="T14" fmla="*/ 0 w 13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9">
                    <a:moveTo>
                      <a:pt x="0" y="39"/>
                    </a:moveTo>
                    <a:lnTo>
                      <a:pt x="6" y="35"/>
                    </a:lnTo>
                    <a:lnTo>
                      <a:pt x="9" y="33"/>
                    </a:lnTo>
                    <a:lnTo>
                      <a:pt x="13" y="25"/>
                    </a:lnTo>
                    <a:lnTo>
                      <a:pt x="13" y="13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5" name="Freeform 43"/>
              <p:cNvSpPr>
                <a:spLocks/>
              </p:cNvSpPr>
              <p:nvPr/>
            </p:nvSpPr>
            <p:spPr bwMode="auto">
              <a:xfrm>
                <a:off x="4692" y="392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4 h 69"/>
                  <a:gd name="T4" fmla="*/ 4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7 w 45"/>
                  <a:gd name="T17" fmla="*/ 69 h 69"/>
                  <a:gd name="T18" fmla="*/ 35 w 45"/>
                  <a:gd name="T19" fmla="*/ 65 h 69"/>
                  <a:gd name="T20" fmla="*/ 43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3 w 45"/>
                  <a:gd name="T27" fmla="*/ 14 h 69"/>
                  <a:gd name="T28" fmla="*/ 35 w 45"/>
                  <a:gd name="T29" fmla="*/ 4 h 69"/>
                  <a:gd name="T30" fmla="*/ 27 w 45"/>
                  <a:gd name="T31" fmla="*/ 0 h 69"/>
                  <a:gd name="T32" fmla="*/ 20 w 45"/>
                  <a:gd name="T33" fmla="*/ 0 h 69"/>
                  <a:gd name="T34" fmla="*/ 13 w 45"/>
                  <a:gd name="T35" fmla="*/ 4 h 69"/>
                  <a:gd name="T36" fmla="*/ 10 w 45"/>
                  <a:gd name="T37" fmla="*/ 8 h 69"/>
                  <a:gd name="T38" fmla="*/ 7 w 45"/>
                  <a:gd name="T39" fmla="*/ 14 h 69"/>
                  <a:gd name="T40" fmla="*/ 4 w 45"/>
                  <a:gd name="T41" fmla="*/ 30 h 69"/>
                  <a:gd name="T42" fmla="*/ 4 w 45"/>
                  <a:gd name="T43" fmla="*/ 39 h 69"/>
                  <a:gd name="T44" fmla="*/ 7 w 45"/>
                  <a:gd name="T45" fmla="*/ 55 h 69"/>
                  <a:gd name="T46" fmla="*/ 10 w 45"/>
                  <a:gd name="T47" fmla="*/ 63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7" y="69"/>
                    </a:lnTo>
                    <a:lnTo>
                      <a:pt x="35" y="65"/>
                    </a:lnTo>
                    <a:lnTo>
                      <a:pt x="43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3" y="14"/>
                    </a:lnTo>
                    <a:lnTo>
                      <a:pt x="35" y="4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7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7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44"/>
              <p:cNvSpPr>
                <a:spLocks/>
              </p:cNvSpPr>
              <p:nvPr/>
            </p:nvSpPr>
            <p:spPr bwMode="auto">
              <a:xfrm>
                <a:off x="4719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8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8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8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8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Freeform 45"/>
              <p:cNvSpPr>
                <a:spLocks/>
              </p:cNvSpPr>
              <p:nvPr/>
            </p:nvSpPr>
            <p:spPr bwMode="auto">
              <a:xfrm>
                <a:off x="4757" y="3920"/>
                <a:ext cx="46" cy="69"/>
              </a:xfrm>
              <a:custGeom>
                <a:avLst/>
                <a:gdLst>
                  <a:gd name="T0" fmla="*/ 19 w 46"/>
                  <a:gd name="T1" fmla="*/ 0 h 69"/>
                  <a:gd name="T2" fmla="*/ 9 w 46"/>
                  <a:gd name="T3" fmla="*/ 4 h 69"/>
                  <a:gd name="T4" fmla="*/ 3 w 46"/>
                  <a:gd name="T5" fmla="*/ 14 h 69"/>
                  <a:gd name="T6" fmla="*/ 0 w 46"/>
                  <a:gd name="T7" fmla="*/ 30 h 69"/>
                  <a:gd name="T8" fmla="*/ 0 w 46"/>
                  <a:gd name="T9" fmla="*/ 39 h 69"/>
                  <a:gd name="T10" fmla="*/ 3 w 46"/>
                  <a:gd name="T11" fmla="*/ 55 h 69"/>
                  <a:gd name="T12" fmla="*/ 9 w 46"/>
                  <a:gd name="T13" fmla="*/ 65 h 69"/>
                  <a:gd name="T14" fmla="*/ 19 w 46"/>
                  <a:gd name="T15" fmla="*/ 69 h 69"/>
                  <a:gd name="T16" fmla="*/ 25 w 46"/>
                  <a:gd name="T17" fmla="*/ 69 h 69"/>
                  <a:gd name="T18" fmla="*/ 36 w 46"/>
                  <a:gd name="T19" fmla="*/ 65 h 69"/>
                  <a:gd name="T20" fmla="*/ 42 w 46"/>
                  <a:gd name="T21" fmla="*/ 55 h 69"/>
                  <a:gd name="T22" fmla="*/ 46 w 46"/>
                  <a:gd name="T23" fmla="*/ 39 h 69"/>
                  <a:gd name="T24" fmla="*/ 46 w 46"/>
                  <a:gd name="T25" fmla="*/ 30 h 69"/>
                  <a:gd name="T26" fmla="*/ 42 w 46"/>
                  <a:gd name="T27" fmla="*/ 14 h 69"/>
                  <a:gd name="T28" fmla="*/ 36 w 46"/>
                  <a:gd name="T29" fmla="*/ 4 h 69"/>
                  <a:gd name="T30" fmla="*/ 25 w 46"/>
                  <a:gd name="T31" fmla="*/ 0 h 69"/>
                  <a:gd name="T32" fmla="*/ 19 w 46"/>
                  <a:gd name="T33" fmla="*/ 0 h 69"/>
                  <a:gd name="T34" fmla="*/ 13 w 46"/>
                  <a:gd name="T35" fmla="*/ 4 h 69"/>
                  <a:gd name="T36" fmla="*/ 9 w 46"/>
                  <a:gd name="T37" fmla="*/ 8 h 69"/>
                  <a:gd name="T38" fmla="*/ 7 w 46"/>
                  <a:gd name="T39" fmla="*/ 14 h 69"/>
                  <a:gd name="T40" fmla="*/ 3 w 46"/>
                  <a:gd name="T41" fmla="*/ 30 h 69"/>
                  <a:gd name="T42" fmla="*/ 3 w 46"/>
                  <a:gd name="T43" fmla="*/ 39 h 69"/>
                  <a:gd name="T44" fmla="*/ 7 w 46"/>
                  <a:gd name="T45" fmla="*/ 55 h 69"/>
                  <a:gd name="T46" fmla="*/ 9 w 46"/>
                  <a:gd name="T47" fmla="*/ 63 h 69"/>
                  <a:gd name="T48" fmla="*/ 13 w 46"/>
                  <a:gd name="T49" fmla="*/ 65 h 69"/>
                  <a:gd name="T50" fmla="*/ 19 w 46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6" h="69">
                    <a:moveTo>
                      <a:pt x="19" y="0"/>
                    </a:moveTo>
                    <a:lnTo>
                      <a:pt x="9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6" y="39"/>
                    </a:lnTo>
                    <a:lnTo>
                      <a:pt x="46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3" y="4"/>
                    </a:lnTo>
                    <a:lnTo>
                      <a:pt x="9" y="8"/>
                    </a:lnTo>
                    <a:lnTo>
                      <a:pt x="7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7" y="55"/>
                    </a:lnTo>
                    <a:lnTo>
                      <a:pt x="9" y="63"/>
                    </a:lnTo>
                    <a:lnTo>
                      <a:pt x="13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Freeform 46"/>
              <p:cNvSpPr>
                <a:spLocks/>
              </p:cNvSpPr>
              <p:nvPr/>
            </p:nvSpPr>
            <p:spPr bwMode="auto">
              <a:xfrm>
                <a:off x="4782" y="3920"/>
                <a:ext cx="17" cy="69"/>
              </a:xfrm>
              <a:custGeom>
                <a:avLst/>
                <a:gdLst>
                  <a:gd name="T0" fmla="*/ 0 w 17"/>
                  <a:gd name="T1" fmla="*/ 69 h 69"/>
                  <a:gd name="T2" fmla="*/ 7 w 17"/>
                  <a:gd name="T3" fmla="*/ 65 h 69"/>
                  <a:gd name="T4" fmla="*/ 11 w 17"/>
                  <a:gd name="T5" fmla="*/ 63 h 69"/>
                  <a:gd name="T6" fmla="*/ 14 w 17"/>
                  <a:gd name="T7" fmla="*/ 55 h 69"/>
                  <a:gd name="T8" fmla="*/ 17 w 17"/>
                  <a:gd name="T9" fmla="*/ 39 h 69"/>
                  <a:gd name="T10" fmla="*/ 17 w 17"/>
                  <a:gd name="T11" fmla="*/ 30 h 69"/>
                  <a:gd name="T12" fmla="*/ 14 w 17"/>
                  <a:gd name="T13" fmla="*/ 14 h 69"/>
                  <a:gd name="T14" fmla="*/ 11 w 17"/>
                  <a:gd name="T15" fmla="*/ 8 h 69"/>
                  <a:gd name="T16" fmla="*/ 7 w 17"/>
                  <a:gd name="T17" fmla="*/ 4 h 69"/>
                  <a:gd name="T18" fmla="*/ 0 w 17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69">
                    <a:moveTo>
                      <a:pt x="0" y="69"/>
                    </a:moveTo>
                    <a:lnTo>
                      <a:pt x="7" y="65"/>
                    </a:lnTo>
                    <a:lnTo>
                      <a:pt x="11" y="63"/>
                    </a:lnTo>
                    <a:lnTo>
                      <a:pt x="14" y="55"/>
                    </a:lnTo>
                    <a:lnTo>
                      <a:pt x="17" y="39"/>
                    </a:lnTo>
                    <a:lnTo>
                      <a:pt x="17" y="30"/>
                    </a:lnTo>
                    <a:lnTo>
                      <a:pt x="14" y="14"/>
                    </a:lnTo>
                    <a:lnTo>
                      <a:pt x="11" y="8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Line 47"/>
              <p:cNvSpPr>
                <a:spLocks noChangeShapeType="1"/>
              </p:cNvSpPr>
              <p:nvPr/>
            </p:nvSpPr>
            <p:spPr bwMode="auto">
              <a:xfrm>
                <a:off x="5123" y="3829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Freeform 48"/>
              <p:cNvSpPr>
                <a:spLocks/>
              </p:cNvSpPr>
              <p:nvPr/>
            </p:nvSpPr>
            <p:spPr bwMode="auto">
              <a:xfrm>
                <a:off x="5009" y="3920"/>
                <a:ext cx="17" cy="69"/>
              </a:xfrm>
              <a:custGeom>
                <a:avLst/>
                <a:gdLst>
                  <a:gd name="T0" fmla="*/ 0 w 17"/>
                  <a:gd name="T1" fmla="*/ 14 h 69"/>
                  <a:gd name="T2" fmla="*/ 7 w 17"/>
                  <a:gd name="T3" fmla="*/ 10 h 69"/>
                  <a:gd name="T4" fmla="*/ 17 w 17"/>
                  <a:gd name="T5" fmla="*/ 0 h 69"/>
                  <a:gd name="T6" fmla="*/ 17 w 1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69">
                    <a:moveTo>
                      <a:pt x="0" y="14"/>
                    </a:moveTo>
                    <a:lnTo>
                      <a:pt x="7" y="10"/>
                    </a:lnTo>
                    <a:lnTo>
                      <a:pt x="17" y="0"/>
                    </a:lnTo>
                    <a:lnTo>
                      <a:pt x="1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Line 49"/>
              <p:cNvSpPr>
                <a:spLocks noChangeShapeType="1"/>
              </p:cNvSpPr>
              <p:nvPr/>
            </p:nvSpPr>
            <p:spPr bwMode="auto">
              <a:xfrm>
                <a:off x="5023" y="3924"/>
                <a:ext cx="1" cy="6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Line 50"/>
              <p:cNvSpPr>
                <a:spLocks noChangeShapeType="1"/>
              </p:cNvSpPr>
              <p:nvPr/>
            </p:nvSpPr>
            <p:spPr bwMode="auto">
              <a:xfrm>
                <a:off x="5009" y="3989"/>
                <a:ext cx="3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Freeform 51"/>
              <p:cNvSpPr>
                <a:spLocks/>
              </p:cNvSpPr>
              <p:nvPr/>
            </p:nvSpPr>
            <p:spPr bwMode="auto">
              <a:xfrm>
                <a:off x="5065" y="392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4 h 69"/>
                  <a:gd name="T4" fmla="*/ 3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3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6 w 45"/>
                  <a:gd name="T29" fmla="*/ 4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4 h 69"/>
                  <a:gd name="T36" fmla="*/ 10 w 45"/>
                  <a:gd name="T37" fmla="*/ 8 h 69"/>
                  <a:gd name="T38" fmla="*/ 6 w 45"/>
                  <a:gd name="T39" fmla="*/ 14 h 69"/>
                  <a:gd name="T40" fmla="*/ 3 w 45"/>
                  <a:gd name="T41" fmla="*/ 30 h 69"/>
                  <a:gd name="T42" fmla="*/ 3 w 45"/>
                  <a:gd name="T43" fmla="*/ 39 h 69"/>
                  <a:gd name="T44" fmla="*/ 6 w 45"/>
                  <a:gd name="T45" fmla="*/ 55 h 69"/>
                  <a:gd name="T46" fmla="*/ 10 w 45"/>
                  <a:gd name="T47" fmla="*/ 63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4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6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Freeform 52"/>
              <p:cNvSpPr>
                <a:spLocks/>
              </p:cNvSpPr>
              <p:nvPr/>
            </p:nvSpPr>
            <p:spPr bwMode="auto">
              <a:xfrm>
                <a:off x="5091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2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2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2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Freeform 53"/>
              <p:cNvSpPr>
                <a:spLocks/>
              </p:cNvSpPr>
              <p:nvPr/>
            </p:nvSpPr>
            <p:spPr bwMode="auto">
              <a:xfrm>
                <a:off x="5130" y="3920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10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10 w 45"/>
                  <a:gd name="T13" fmla="*/ 65 h 69"/>
                  <a:gd name="T14" fmla="*/ 18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5 w 45"/>
                  <a:gd name="T29" fmla="*/ 4 h 69"/>
                  <a:gd name="T30" fmla="*/ 26 w 45"/>
                  <a:gd name="T31" fmla="*/ 0 h 69"/>
                  <a:gd name="T32" fmla="*/ 18 w 45"/>
                  <a:gd name="T33" fmla="*/ 0 h 69"/>
                  <a:gd name="T34" fmla="*/ 12 w 45"/>
                  <a:gd name="T35" fmla="*/ 4 h 69"/>
                  <a:gd name="T36" fmla="*/ 10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10 w 45"/>
                  <a:gd name="T47" fmla="*/ 63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10" y="65"/>
                    </a:lnTo>
                    <a:lnTo>
                      <a:pt x="18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5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10" y="63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6" name="Freeform 54"/>
              <p:cNvSpPr>
                <a:spLocks/>
              </p:cNvSpPr>
              <p:nvPr/>
            </p:nvSpPr>
            <p:spPr bwMode="auto">
              <a:xfrm>
                <a:off x="5156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3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9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3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9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7" name="Freeform 55"/>
              <p:cNvSpPr>
                <a:spLocks/>
              </p:cNvSpPr>
              <p:nvPr/>
            </p:nvSpPr>
            <p:spPr bwMode="auto">
              <a:xfrm>
                <a:off x="5195" y="3920"/>
                <a:ext cx="45" cy="69"/>
              </a:xfrm>
              <a:custGeom>
                <a:avLst/>
                <a:gdLst>
                  <a:gd name="T0" fmla="*/ 19 w 45"/>
                  <a:gd name="T1" fmla="*/ 0 h 69"/>
                  <a:gd name="T2" fmla="*/ 9 w 45"/>
                  <a:gd name="T3" fmla="*/ 4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9 w 45"/>
                  <a:gd name="T13" fmla="*/ 65 h 69"/>
                  <a:gd name="T14" fmla="*/ 19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4 h 69"/>
                  <a:gd name="T30" fmla="*/ 25 w 45"/>
                  <a:gd name="T31" fmla="*/ 0 h 69"/>
                  <a:gd name="T32" fmla="*/ 19 w 45"/>
                  <a:gd name="T33" fmla="*/ 0 h 69"/>
                  <a:gd name="T34" fmla="*/ 12 w 45"/>
                  <a:gd name="T35" fmla="*/ 4 h 69"/>
                  <a:gd name="T36" fmla="*/ 9 w 45"/>
                  <a:gd name="T37" fmla="*/ 8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9 w 45"/>
                  <a:gd name="T47" fmla="*/ 63 h 69"/>
                  <a:gd name="T48" fmla="*/ 12 w 45"/>
                  <a:gd name="T49" fmla="*/ 65 h 69"/>
                  <a:gd name="T50" fmla="*/ 19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9" y="0"/>
                    </a:moveTo>
                    <a:lnTo>
                      <a:pt x="9" y="4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4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2" y="4"/>
                    </a:lnTo>
                    <a:lnTo>
                      <a:pt x="9" y="8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9" y="63"/>
                    </a:lnTo>
                    <a:lnTo>
                      <a:pt x="12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Freeform 56"/>
              <p:cNvSpPr>
                <a:spLocks/>
              </p:cNvSpPr>
              <p:nvPr/>
            </p:nvSpPr>
            <p:spPr bwMode="auto">
              <a:xfrm>
                <a:off x="5220" y="392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3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8 h 69"/>
                  <a:gd name="T16" fmla="*/ 6 w 16"/>
                  <a:gd name="T17" fmla="*/ 4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3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8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9" name="Line 57"/>
              <p:cNvSpPr>
                <a:spLocks noChangeShapeType="1"/>
              </p:cNvSpPr>
              <p:nvPr/>
            </p:nvSpPr>
            <p:spPr bwMode="auto">
              <a:xfrm>
                <a:off x="319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Line 58"/>
              <p:cNvSpPr>
                <a:spLocks noChangeShapeType="1"/>
              </p:cNvSpPr>
              <p:nvPr/>
            </p:nvSpPr>
            <p:spPr bwMode="auto">
              <a:xfrm>
                <a:off x="3301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Line 59"/>
              <p:cNvSpPr>
                <a:spLocks noChangeShapeType="1"/>
              </p:cNvSpPr>
              <p:nvPr/>
            </p:nvSpPr>
            <p:spPr bwMode="auto">
              <a:xfrm>
                <a:off x="340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Line 60"/>
              <p:cNvSpPr>
                <a:spLocks noChangeShapeType="1"/>
              </p:cNvSpPr>
              <p:nvPr/>
            </p:nvSpPr>
            <p:spPr bwMode="auto">
              <a:xfrm>
                <a:off x="3604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Line 61"/>
              <p:cNvSpPr>
                <a:spLocks noChangeShapeType="1"/>
              </p:cNvSpPr>
              <p:nvPr/>
            </p:nvSpPr>
            <p:spPr bwMode="auto">
              <a:xfrm>
                <a:off x="3706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4" name="Line 62"/>
              <p:cNvSpPr>
                <a:spLocks noChangeShapeType="1"/>
              </p:cNvSpPr>
              <p:nvPr/>
            </p:nvSpPr>
            <p:spPr bwMode="auto">
              <a:xfrm>
                <a:off x="3807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5" name="Line 63"/>
              <p:cNvSpPr>
                <a:spLocks noChangeShapeType="1"/>
              </p:cNvSpPr>
              <p:nvPr/>
            </p:nvSpPr>
            <p:spPr bwMode="auto">
              <a:xfrm>
                <a:off x="400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Line 64"/>
              <p:cNvSpPr>
                <a:spLocks noChangeShapeType="1"/>
              </p:cNvSpPr>
              <p:nvPr/>
            </p:nvSpPr>
            <p:spPr bwMode="auto">
              <a:xfrm>
                <a:off x="4111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Line 65"/>
              <p:cNvSpPr>
                <a:spLocks noChangeShapeType="1"/>
              </p:cNvSpPr>
              <p:nvPr/>
            </p:nvSpPr>
            <p:spPr bwMode="auto">
              <a:xfrm>
                <a:off x="421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8" name="Line 66"/>
              <p:cNvSpPr>
                <a:spLocks noChangeShapeType="1"/>
              </p:cNvSpPr>
              <p:nvPr/>
            </p:nvSpPr>
            <p:spPr bwMode="auto">
              <a:xfrm>
                <a:off x="4414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9" name="Line 67"/>
              <p:cNvSpPr>
                <a:spLocks noChangeShapeType="1"/>
              </p:cNvSpPr>
              <p:nvPr/>
            </p:nvSpPr>
            <p:spPr bwMode="auto">
              <a:xfrm>
                <a:off x="4516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0" name="Line 68"/>
              <p:cNvSpPr>
                <a:spLocks noChangeShapeType="1"/>
              </p:cNvSpPr>
              <p:nvPr/>
            </p:nvSpPr>
            <p:spPr bwMode="auto">
              <a:xfrm>
                <a:off x="4617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Line 69"/>
              <p:cNvSpPr>
                <a:spLocks noChangeShapeType="1"/>
              </p:cNvSpPr>
              <p:nvPr/>
            </p:nvSpPr>
            <p:spPr bwMode="auto">
              <a:xfrm>
                <a:off x="4819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2" name="Line 70"/>
              <p:cNvSpPr>
                <a:spLocks noChangeShapeType="1"/>
              </p:cNvSpPr>
              <p:nvPr/>
            </p:nvSpPr>
            <p:spPr bwMode="auto">
              <a:xfrm>
                <a:off x="4920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Line 71"/>
              <p:cNvSpPr>
                <a:spLocks noChangeShapeType="1"/>
              </p:cNvSpPr>
              <p:nvPr/>
            </p:nvSpPr>
            <p:spPr bwMode="auto">
              <a:xfrm>
                <a:off x="5022" y="3829"/>
                <a:ext cx="1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Freeform 72"/>
              <p:cNvSpPr>
                <a:spLocks/>
              </p:cNvSpPr>
              <p:nvPr/>
            </p:nvSpPr>
            <p:spPr bwMode="auto">
              <a:xfrm>
                <a:off x="4101" y="4048"/>
                <a:ext cx="22" cy="68"/>
              </a:xfrm>
              <a:custGeom>
                <a:avLst/>
                <a:gdLst>
                  <a:gd name="T0" fmla="*/ 16 w 22"/>
                  <a:gd name="T1" fmla="*/ 0 h 68"/>
                  <a:gd name="T2" fmla="*/ 3 w 22"/>
                  <a:gd name="T3" fmla="*/ 45 h 68"/>
                  <a:gd name="T4" fmla="*/ 0 w 22"/>
                  <a:gd name="T5" fmla="*/ 58 h 68"/>
                  <a:gd name="T6" fmla="*/ 0 w 22"/>
                  <a:gd name="T7" fmla="*/ 64 h 68"/>
                  <a:gd name="T8" fmla="*/ 3 w 22"/>
                  <a:gd name="T9" fmla="*/ 68 h 68"/>
                  <a:gd name="T10" fmla="*/ 12 w 22"/>
                  <a:gd name="T11" fmla="*/ 68 h 68"/>
                  <a:gd name="T12" fmla="*/ 20 w 22"/>
                  <a:gd name="T13" fmla="*/ 61 h 68"/>
                  <a:gd name="T14" fmla="*/ 22 w 22"/>
                  <a:gd name="T15" fmla="*/ 5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8">
                    <a:moveTo>
                      <a:pt x="16" y="0"/>
                    </a:moveTo>
                    <a:lnTo>
                      <a:pt x="3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68"/>
                    </a:lnTo>
                    <a:lnTo>
                      <a:pt x="20" y="61"/>
                    </a:lnTo>
                    <a:lnTo>
                      <a:pt x="22" y="54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Freeform 73"/>
              <p:cNvSpPr>
                <a:spLocks/>
              </p:cNvSpPr>
              <p:nvPr/>
            </p:nvSpPr>
            <p:spPr bwMode="auto">
              <a:xfrm>
                <a:off x="4104" y="4048"/>
                <a:ext cx="17" cy="68"/>
              </a:xfrm>
              <a:custGeom>
                <a:avLst/>
                <a:gdLst>
                  <a:gd name="T0" fmla="*/ 17 w 17"/>
                  <a:gd name="T1" fmla="*/ 0 h 68"/>
                  <a:gd name="T2" fmla="*/ 3 w 17"/>
                  <a:gd name="T3" fmla="*/ 45 h 68"/>
                  <a:gd name="T4" fmla="*/ 0 w 17"/>
                  <a:gd name="T5" fmla="*/ 58 h 68"/>
                  <a:gd name="T6" fmla="*/ 0 w 17"/>
                  <a:gd name="T7" fmla="*/ 64 h 68"/>
                  <a:gd name="T8" fmla="*/ 3 w 17"/>
                  <a:gd name="T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68">
                    <a:moveTo>
                      <a:pt x="17" y="0"/>
                    </a:moveTo>
                    <a:lnTo>
                      <a:pt x="3" y="45"/>
                    </a:lnTo>
                    <a:lnTo>
                      <a:pt x="0" y="58"/>
                    </a:lnTo>
                    <a:lnTo>
                      <a:pt x="0" y="64"/>
                    </a:lnTo>
                    <a:lnTo>
                      <a:pt x="3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Line 74"/>
              <p:cNvSpPr>
                <a:spLocks noChangeShapeType="1"/>
              </p:cNvSpPr>
              <p:nvPr/>
            </p:nvSpPr>
            <p:spPr bwMode="auto">
              <a:xfrm>
                <a:off x="4107" y="4048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Line 75"/>
              <p:cNvSpPr>
                <a:spLocks noChangeShapeType="1"/>
              </p:cNvSpPr>
              <p:nvPr/>
            </p:nvSpPr>
            <p:spPr bwMode="auto">
              <a:xfrm flipV="1">
                <a:off x="3098" y="949"/>
                <a:ext cx="1" cy="288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Line 76"/>
              <p:cNvSpPr>
                <a:spLocks noChangeShapeType="1"/>
              </p:cNvSpPr>
              <p:nvPr/>
            </p:nvSpPr>
            <p:spPr bwMode="auto">
              <a:xfrm flipH="1">
                <a:off x="3088" y="3829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Freeform 77"/>
              <p:cNvSpPr>
                <a:spLocks/>
              </p:cNvSpPr>
              <p:nvPr/>
            </p:nvSpPr>
            <p:spPr bwMode="auto">
              <a:xfrm>
                <a:off x="2999" y="3760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4 w 45"/>
                  <a:gd name="T5" fmla="*/ 13 h 69"/>
                  <a:gd name="T6" fmla="*/ 0 w 45"/>
                  <a:gd name="T7" fmla="*/ 30 h 69"/>
                  <a:gd name="T8" fmla="*/ 0 w 45"/>
                  <a:gd name="T9" fmla="*/ 38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8 h 69"/>
                  <a:gd name="T24" fmla="*/ 45 w 45"/>
                  <a:gd name="T25" fmla="*/ 30 h 69"/>
                  <a:gd name="T26" fmla="*/ 42 w 45"/>
                  <a:gd name="T27" fmla="*/ 13 h 69"/>
                  <a:gd name="T28" fmla="*/ 35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2 w 45"/>
                  <a:gd name="T35" fmla="*/ 3 h 69"/>
                  <a:gd name="T36" fmla="*/ 10 w 45"/>
                  <a:gd name="T37" fmla="*/ 6 h 69"/>
                  <a:gd name="T38" fmla="*/ 6 w 45"/>
                  <a:gd name="T39" fmla="*/ 13 h 69"/>
                  <a:gd name="T40" fmla="*/ 4 w 45"/>
                  <a:gd name="T41" fmla="*/ 30 h 69"/>
                  <a:gd name="T42" fmla="*/ 4 w 45"/>
                  <a:gd name="T43" fmla="*/ 38 h 69"/>
                  <a:gd name="T44" fmla="*/ 6 w 45"/>
                  <a:gd name="T45" fmla="*/ 55 h 69"/>
                  <a:gd name="T46" fmla="*/ 10 w 45"/>
                  <a:gd name="T47" fmla="*/ 61 h 69"/>
                  <a:gd name="T48" fmla="*/ 12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4" y="13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8"/>
                    </a:lnTo>
                    <a:lnTo>
                      <a:pt x="45" y="30"/>
                    </a:lnTo>
                    <a:lnTo>
                      <a:pt x="42" y="13"/>
                    </a:lnTo>
                    <a:lnTo>
                      <a:pt x="35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3"/>
                    </a:lnTo>
                    <a:lnTo>
                      <a:pt x="10" y="6"/>
                    </a:lnTo>
                    <a:lnTo>
                      <a:pt x="6" y="13"/>
                    </a:lnTo>
                    <a:lnTo>
                      <a:pt x="4" y="30"/>
                    </a:lnTo>
                    <a:lnTo>
                      <a:pt x="4" y="38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Freeform 78"/>
              <p:cNvSpPr>
                <a:spLocks/>
              </p:cNvSpPr>
              <p:nvPr/>
            </p:nvSpPr>
            <p:spPr bwMode="auto">
              <a:xfrm>
                <a:off x="3025" y="3760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1 h 69"/>
                  <a:gd name="T6" fmla="*/ 13 w 16"/>
                  <a:gd name="T7" fmla="*/ 55 h 69"/>
                  <a:gd name="T8" fmla="*/ 16 w 16"/>
                  <a:gd name="T9" fmla="*/ 38 h 69"/>
                  <a:gd name="T10" fmla="*/ 16 w 16"/>
                  <a:gd name="T11" fmla="*/ 30 h 69"/>
                  <a:gd name="T12" fmla="*/ 13 w 16"/>
                  <a:gd name="T13" fmla="*/ 13 h 69"/>
                  <a:gd name="T14" fmla="*/ 9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8"/>
                    </a:lnTo>
                    <a:lnTo>
                      <a:pt x="16" y="30"/>
                    </a:lnTo>
                    <a:lnTo>
                      <a:pt x="13" y="13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Line 79"/>
              <p:cNvSpPr>
                <a:spLocks noChangeShapeType="1"/>
              </p:cNvSpPr>
              <p:nvPr/>
            </p:nvSpPr>
            <p:spPr bwMode="auto">
              <a:xfrm flipH="1">
                <a:off x="3088" y="3276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Freeform 80"/>
              <p:cNvSpPr>
                <a:spLocks/>
              </p:cNvSpPr>
              <p:nvPr/>
            </p:nvSpPr>
            <p:spPr bwMode="auto">
              <a:xfrm>
                <a:off x="2999" y="3246"/>
                <a:ext cx="45" cy="69"/>
              </a:xfrm>
              <a:custGeom>
                <a:avLst/>
                <a:gdLst>
                  <a:gd name="T0" fmla="*/ 4 w 45"/>
                  <a:gd name="T1" fmla="*/ 13 h 69"/>
                  <a:gd name="T2" fmla="*/ 6 w 45"/>
                  <a:gd name="T3" fmla="*/ 16 h 69"/>
                  <a:gd name="T4" fmla="*/ 4 w 45"/>
                  <a:gd name="T5" fmla="*/ 20 h 69"/>
                  <a:gd name="T6" fmla="*/ 0 w 45"/>
                  <a:gd name="T7" fmla="*/ 16 h 69"/>
                  <a:gd name="T8" fmla="*/ 0 w 45"/>
                  <a:gd name="T9" fmla="*/ 13 h 69"/>
                  <a:gd name="T10" fmla="*/ 4 w 45"/>
                  <a:gd name="T11" fmla="*/ 7 h 69"/>
                  <a:gd name="T12" fmla="*/ 6 w 45"/>
                  <a:gd name="T13" fmla="*/ 3 h 69"/>
                  <a:gd name="T14" fmla="*/ 16 w 45"/>
                  <a:gd name="T15" fmla="*/ 0 h 69"/>
                  <a:gd name="T16" fmla="*/ 29 w 45"/>
                  <a:gd name="T17" fmla="*/ 0 h 69"/>
                  <a:gd name="T18" fmla="*/ 39 w 45"/>
                  <a:gd name="T19" fmla="*/ 3 h 69"/>
                  <a:gd name="T20" fmla="*/ 42 w 45"/>
                  <a:gd name="T21" fmla="*/ 7 h 69"/>
                  <a:gd name="T22" fmla="*/ 45 w 45"/>
                  <a:gd name="T23" fmla="*/ 13 h 69"/>
                  <a:gd name="T24" fmla="*/ 45 w 45"/>
                  <a:gd name="T25" fmla="*/ 20 h 69"/>
                  <a:gd name="T26" fmla="*/ 42 w 45"/>
                  <a:gd name="T27" fmla="*/ 26 h 69"/>
                  <a:gd name="T28" fmla="*/ 32 w 45"/>
                  <a:gd name="T29" fmla="*/ 32 h 69"/>
                  <a:gd name="T30" fmla="*/ 16 w 45"/>
                  <a:gd name="T31" fmla="*/ 39 h 69"/>
                  <a:gd name="T32" fmla="*/ 10 w 45"/>
                  <a:gd name="T33" fmla="*/ 42 h 69"/>
                  <a:gd name="T34" fmla="*/ 4 w 45"/>
                  <a:gd name="T35" fmla="*/ 49 h 69"/>
                  <a:gd name="T36" fmla="*/ 0 w 45"/>
                  <a:gd name="T37" fmla="*/ 59 h 69"/>
                  <a:gd name="T38" fmla="*/ 0 w 45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4" y="13"/>
                    </a:moveTo>
                    <a:lnTo>
                      <a:pt x="6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4" y="7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3"/>
                    </a:lnTo>
                    <a:lnTo>
                      <a:pt x="42" y="7"/>
                    </a:lnTo>
                    <a:lnTo>
                      <a:pt x="45" y="13"/>
                    </a:lnTo>
                    <a:lnTo>
                      <a:pt x="45" y="20"/>
                    </a:lnTo>
                    <a:lnTo>
                      <a:pt x="42" y="26"/>
                    </a:lnTo>
                    <a:lnTo>
                      <a:pt x="32" y="32"/>
                    </a:lnTo>
                    <a:lnTo>
                      <a:pt x="16" y="39"/>
                    </a:lnTo>
                    <a:lnTo>
                      <a:pt x="10" y="42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3" name="Freeform 81"/>
              <p:cNvSpPr>
                <a:spLocks/>
              </p:cNvSpPr>
              <p:nvPr/>
            </p:nvSpPr>
            <p:spPr bwMode="auto">
              <a:xfrm>
                <a:off x="3015" y="3246"/>
                <a:ext cx="26" cy="39"/>
              </a:xfrm>
              <a:custGeom>
                <a:avLst/>
                <a:gdLst>
                  <a:gd name="T0" fmla="*/ 13 w 26"/>
                  <a:gd name="T1" fmla="*/ 0 h 39"/>
                  <a:gd name="T2" fmla="*/ 19 w 26"/>
                  <a:gd name="T3" fmla="*/ 3 h 39"/>
                  <a:gd name="T4" fmla="*/ 23 w 26"/>
                  <a:gd name="T5" fmla="*/ 7 h 39"/>
                  <a:gd name="T6" fmla="*/ 26 w 26"/>
                  <a:gd name="T7" fmla="*/ 13 h 39"/>
                  <a:gd name="T8" fmla="*/ 26 w 26"/>
                  <a:gd name="T9" fmla="*/ 20 h 39"/>
                  <a:gd name="T10" fmla="*/ 23 w 26"/>
                  <a:gd name="T11" fmla="*/ 26 h 39"/>
                  <a:gd name="T12" fmla="*/ 13 w 26"/>
                  <a:gd name="T13" fmla="*/ 32 h 39"/>
                  <a:gd name="T14" fmla="*/ 0 w 26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9">
                    <a:moveTo>
                      <a:pt x="13" y="0"/>
                    </a:moveTo>
                    <a:lnTo>
                      <a:pt x="19" y="3"/>
                    </a:lnTo>
                    <a:lnTo>
                      <a:pt x="23" y="7"/>
                    </a:lnTo>
                    <a:lnTo>
                      <a:pt x="26" y="13"/>
                    </a:lnTo>
                    <a:lnTo>
                      <a:pt x="26" y="20"/>
                    </a:lnTo>
                    <a:lnTo>
                      <a:pt x="23" y="26"/>
                    </a:lnTo>
                    <a:lnTo>
                      <a:pt x="13" y="32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4" name="Freeform 82"/>
              <p:cNvSpPr>
                <a:spLocks/>
              </p:cNvSpPr>
              <p:nvPr/>
            </p:nvSpPr>
            <p:spPr bwMode="auto">
              <a:xfrm>
                <a:off x="2999" y="3305"/>
                <a:ext cx="45" cy="6"/>
              </a:xfrm>
              <a:custGeom>
                <a:avLst/>
                <a:gdLst>
                  <a:gd name="T0" fmla="*/ 0 w 45"/>
                  <a:gd name="T1" fmla="*/ 3 h 6"/>
                  <a:gd name="T2" fmla="*/ 4 w 45"/>
                  <a:gd name="T3" fmla="*/ 0 h 6"/>
                  <a:gd name="T4" fmla="*/ 10 w 45"/>
                  <a:gd name="T5" fmla="*/ 0 h 6"/>
                  <a:gd name="T6" fmla="*/ 26 w 45"/>
                  <a:gd name="T7" fmla="*/ 6 h 6"/>
                  <a:gd name="T8" fmla="*/ 35 w 45"/>
                  <a:gd name="T9" fmla="*/ 6 h 6"/>
                  <a:gd name="T10" fmla="*/ 42 w 45"/>
                  <a:gd name="T11" fmla="*/ 3 h 6"/>
                  <a:gd name="T12" fmla="*/ 45 w 45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6">
                    <a:moveTo>
                      <a:pt x="0" y="3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6" y="6"/>
                    </a:lnTo>
                    <a:lnTo>
                      <a:pt x="35" y="6"/>
                    </a:lnTo>
                    <a:lnTo>
                      <a:pt x="42" y="3"/>
                    </a:lnTo>
                    <a:lnTo>
                      <a:pt x="4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Freeform 83"/>
              <p:cNvSpPr>
                <a:spLocks/>
              </p:cNvSpPr>
              <p:nvPr/>
            </p:nvSpPr>
            <p:spPr bwMode="auto">
              <a:xfrm>
                <a:off x="3009" y="3298"/>
                <a:ext cx="35" cy="17"/>
              </a:xfrm>
              <a:custGeom>
                <a:avLst/>
                <a:gdLst>
                  <a:gd name="T0" fmla="*/ 0 w 35"/>
                  <a:gd name="T1" fmla="*/ 7 h 17"/>
                  <a:gd name="T2" fmla="*/ 16 w 35"/>
                  <a:gd name="T3" fmla="*/ 17 h 17"/>
                  <a:gd name="T4" fmla="*/ 29 w 35"/>
                  <a:gd name="T5" fmla="*/ 17 h 17"/>
                  <a:gd name="T6" fmla="*/ 32 w 35"/>
                  <a:gd name="T7" fmla="*/ 13 h 17"/>
                  <a:gd name="T8" fmla="*/ 35 w 35"/>
                  <a:gd name="T9" fmla="*/ 7 h 17"/>
                  <a:gd name="T10" fmla="*/ 35 w 35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0" y="7"/>
                    </a:moveTo>
                    <a:lnTo>
                      <a:pt x="16" y="17"/>
                    </a:lnTo>
                    <a:lnTo>
                      <a:pt x="29" y="17"/>
                    </a:lnTo>
                    <a:lnTo>
                      <a:pt x="32" y="13"/>
                    </a:lnTo>
                    <a:lnTo>
                      <a:pt x="35" y="7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6" name="Line 84"/>
              <p:cNvSpPr>
                <a:spLocks noChangeShapeType="1"/>
              </p:cNvSpPr>
              <p:nvPr/>
            </p:nvSpPr>
            <p:spPr bwMode="auto">
              <a:xfrm flipH="1">
                <a:off x="3088" y="2723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Line 85"/>
              <p:cNvSpPr>
                <a:spLocks noChangeShapeType="1"/>
              </p:cNvSpPr>
              <p:nvPr/>
            </p:nvSpPr>
            <p:spPr bwMode="auto">
              <a:xfrm>
                <a:off x="3028" y="2700"/>
                <a:ext cx="1" cy="6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Line 86"/>
              <p:cNvSpPr>
                <a:spLocks noChangeShapeType="1"/>
              </p:cNvSpPr>
              <p:nvPr/>
            </p:nvSpPr>
            <p:spPr bwMode="auto">
              <a:xfrm>
                <a:off x="3031" y="2693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87"/>
              <p:cNvSpPr>
                <a:spLocks/>
              </p:cNvSpPr>
              <p:nvPr/>
            </p:nvSpPr>
            <p:spPr bwMode="auto">
              <a:xfrm>
                <a:off x="2995" y="2693"/>
                <a:ext cx="53" cy="49"/>
              </a:xfrm>
              <a:custGeom>
                <a:avLst/>
                <a:gdLst>
                  <a:gd name="T0" fmla="*/ 36 w 53"/>
                  <a:gd name="T1" fmla="*/ 0 h 49"/>
                  <a:gd name="T2" fmla="*/ 0 w 53"/>
                  <a:gd name="T3" fmla="*/ 49 h 49"/>
                  <a:gd name="T4" fmla="*/ 53 w 53"/>
                  <a:gd name="T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49">
                    <a:moveTo>
                      <a:pt x="36" y="0"/>
                    </a:moveTo>
                    <a:lnTo>
                      <a:pt x="0" y="49"/>
                    </a:lnTo>
                    <a:lnTo>
                      <a:pt x="53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Line 88"/>
              <p:cNvSpPr>
                <a:spLocks noChangeShapeType="1"/>
              </p:cNvSpPr>
              <p:nvPr/>
            </p:nvSpPr>
            <p:spPr bwMode="auto">
              <a:xfrm>
                <a:off x="3019" y="2762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Line 89"/>
              <p:cNvSpPr>
                <a:spLocks noChangeShapeType="1"/>
              </p:cNvSpPr>
              <p:nvPr/>
            </p:nvSpPr>
            <p:spPr bwMode="auto">
              <a:xfrm flipH="1">
                <a:off x="3088" y="2170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90"/>
              <p:cNvSpPr>
                <a:spLocks/>
              </p:cNvSpPr>
              <p:nvPr/>
            </p:nvSpPr>
            <p:spPr bwMode="auto">
              <a:xfrm>
                <a:off x="2999" y="2140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5 w 45"/>
                  <a:gd name="T3" fmla="*/ 14 h 69"/>
                  <a:gd name="T4" fmla="*/ 39 w 45"/>
                  <a:gd name="T5" fmla="*/ 16 h 69"/>
                  <a:gd name="T6" fmla="*/ 42 w 45"/>
                  <a:gd name="T7" fmla="*/ 14 h 69"/>
                  <a:gd name="T8" fmla="*/ 42 w 45"/>
                  <a:gd name="T9" fmla="*/ 10 h 69"/>
                  <a:gd name="T10" fmla="*/ 39 w 45"/>
                  <a:gd name="T11" fmla="*/ 4 h 69"/>
                  <a:gd name="T12" fmla="*/ 32 w 45"/>
                  <a:gd name="T13" fmla="*/ 0 h 69"/>
                  <a:gd name="T14" fmla="*/ 22 w 45"/>
                  <a:gd name="T15" fmla="*/ 0 h 69"/>
                  <a:gd name="T16" fmla="*/ 12 w 45"/>
                  <a:gd name="T17" fmla="*/ 4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6 w 45"/>
                  <a:gd name="T33" fmla="*/ 69 h 69"/>
                  <a:gd name="T34" fmla="*/ 35 w 45"/>
                  <a:gd name="T35" fmla="*/ 65 h 69"/>
                  <a:gd name="T36" fmla="*/ 42 w 45"/>
                  <a:gd name="T37" fmla="*/ 59 h 69"/>
                  <a:gd name="T38" fmla="*/ 45 w 45"/>
                  <a:gd name="T39" fmla="*/ 49 h 69"/>
                  <a:gd name="T40" fmla="*/ 45 w 45"/>
                  <a:gd name="T41" fmla="*/ 47 h 69"/>
                  <a:gd name="T42" fmla="*/ 42 w 45"/>
                  <a:gd name="T43" fmla="*/ 36 h 69"/>
                  <a:gd name="T44" fmla="*/ 35 w 45"/>
                  <a:gd name="T45" fmla="*/ 30 h 69"/>
                  <a:gd name="T46" fmla="*/ 26 w 45"/>
                  <a:gd name="T47" fmla="*/ 26 h 69"/>
                  <a:gd name="T48" fmla="*/ 22 w 45"/>
                  <a:gd name="T49" fmla="*/ 26 h 69"/>
                  <a:gd name="T50" fmla="*/ 12 w 45"/>
                  <a:gd name="T51" fmla="*/ 30 h 69"/>
                  <a:gd name="T52" fmla="*/ 6 w 45"/>
                  <a:gd name="T53" fmla="*/ 36 h 69"/>
                  <a:gd name="T54" fmla="*/ 4 w 45"/>
                  <a:gd name="T55" fmla="*/ 47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5" y="14"/>
                    </a:lnTo>
                    <a:lnTo>
                      <a:pt x="39" y="16"/>
                    </a:lnTo>
                    <a:lnTo>
                      <a:pt x="42" y="14"/>
                    </a:lnTo>
                    <a:lnTo>
                      <a:pt x="42" y="10"/>
                    </a:lnTo>
                    <a:lnTo>
                      <a:pt x="39" y="4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2" y="4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9"/>
                    </a:lnTo>
                    <a:lnTo>
                      <a:pt x="45" y="49"/>
                    </a:lnTo>
                    <a:lnTo>
                      <a:pt x="45" y="47"/>
                    </a:lnTo>
                    <a:lnTo>
                      <a:pt x="42" y="36"/>
                    </a:lnTo>
                    <a:lnTo>
                      <a:pt x="35" y="30"/>
                    </a:lnTo>
                    <a:lnTo>
                      <a:pt x="26" y="26"/>
                    </a:lnTo>
                    <a:lnTo>
                      <a:pt x="22" y="26"/>
                    </a:lnTo>
                    <a:lnTo>
                      <a:pt x="12" y="30"/>
                    </a:lnTo>
                    <a:lnTo>
                      <a:pt x="6" y="36"/>
                    </a:lnTo>
                    <a:lnTo>
                      <a:pt x="4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91"/>
              <p:cNvSpPr>
                <a:spLocks/>
              </p:cNvSpPr>
              <p:nvPr/>
            </p:nvSpPr>
            <p:spPr bwMode="auto">
              <a:xfrm>
                <a:off x="3003" y="2140"/>
                <a:ext cx="18" cy="69"/>
              </a:xfrm>
              <a:custGeom>
                <a:avLst/>
                <a:gdLst>
                  <a:gd name="T0" fmla="*/ 18 w 18"/>
                  <a:gd name="T1" fmla="*/ 0 h 69"/>
                  <a:gd name="T2" fmla="*/ 12 w 18"/>
                  <a:gd name="T3" fmla="*/ 4 h 69"/>
                  <a:gd name="T4" fmla="*/ 6 w 18"/>
                  <a:gd name="T5" fmla="*/ 10 h 69"/>
                  <a:gd name="T6" fmla="*/ 2 w 18"/>
                  <a:gd name="T7" fmla="*/ 16 h 69"/>
                  <a:gd name="T8" fmla="*/ 0 w 18"/>
                  <a:gd name="T9" fmla="*/ 30 h 69"/>
                  <a:gd name="T10" fmla="*/ 0 w 18"/>
                  <a:gd name="T11" fmla="*/ 49 h 69"/>
                  <a:gd name="T12" fmla="*/ 2 w 18"/>
                  <a:gd name="T13" fmla="*/ 59 h 69"/>
                  <a:gd name="T14" fmla="*/ 8 w 18"/>
                  <a:gd name="T15" fmla="*/ 65 h 69"/>
                  <a:gd name="T16" fmla="*/ 16 w 18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9">
                    <a:moveTo>
                      <a:pt x="18" y="0"/>
                    </a:moveTo>
                    <a:lnTo>
                      <a:pt x="12" y="4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8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92"/>
              <p:cNvSpPr>
                <a:spLocks/>
              </p:cNvSpPr>
              <p:nvPr/>
            </p:nvSpPr>
            <p:spPr bwMode="auto">
              <a:xfrm>
                <a:off x="3025" y="2166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3 w 16"/>
                  <a:gd name="T5" fmla="*/ 33 h 43"/>
                  <a:gd name="T6" fmla="*/ 16 w 16"/>
                  <a:gd name="T7" fmla="*/ 23 h 43"/>
                  <a:gd name="T8" fmla="*/ 16 w 16"/>
                  <a:gd name="T9" fmla="*/ 21 h 43"/>
                  <a:gd name="T10" fmla="*/ 13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3" y="33"/>
                    </a:lnTo>
                    <a:lnTo>
                      <a:pt x="16" y="23"/>
                    </a:lnTo>
                    <a:lnTo>
                      <a:pt x="16" y="21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Line 93"/>
              <p:cNvSpPr>
                <a:spLocks noChangeShapeType="1"/>
              </p:cNvSpPr>
              <p:nvPr/>
            </p:nvSpPr>
            <p:spPr bwMode="auto">
              <a:xfrm flipH="1">
                <a:off x="3088" y="1617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94"/>
              <p:cNvSpPr>
                <a:spLocks/>
              </p:cNvSpPr>
              <p:nvPr/>
            </p:nvSpPr>
            <p:spPr bwMode="auto">
              <a:xfrm>
                <a:off x="3003" y="1589"/>
                <a:ext cx="38" cy="28"/>
              </a:xfrm>
              <a:custGeom>
                <a:avLst/>
                <a:gdLst>
                  <a:gd name="T0" fmla="*/ 12 w 38"/>
                  <a:gd name="T1" fmla="*/ 0 h 28"/>
                  <a:gd name="T2" fmla="*/ 2 w 38"/>
                  <a:gd name="T3" fmla="*/ 2 h 28"/>
                  <a:gd name="T4" fmla="*/ 0 w 38"/>
                  <a:gd name="T5" fmla="*/ 8 h 28"/>
                  <a:gd name="T6" fmla="*/ 0 w 38"/>
                  <a:gd name="T7" fmla="*/ 18 h 28"/>
                  <a:gd name="T8" fmla="*/ 2 w 38"/>
                  <a:gd name="T9" fmla="*/ 25 h 28"/>
                  <a:gd name="T10" fmla="*/ 12 w 38"/>
                  <a:gd name="T11" fmla="*/ 28 h 28"/>
                  <a:gd name="T12" fmla="*/ 25 w 38"/>
                  <a:gd name="T13" fmla="*/ 28 h 28"/>
                  <a:gd name="T14" fmla="*/ 35 w 38"/>
                  <a:gd name="T15" fmla="*/ 25 h 28"/>
                  <a:gd name="T16" fmla="*/ 38 w 38"/>
                  <a:gd name="T17" fmla="*/ 18 h 28"/>
                  <a:gd name="T18" fmla="*/ 38 w 38"/>
                  <a:gd name="T19" fmla="*/ 8 h 28"/>
                  <a:gd name="T20" fmla="*/ 35 w 38"/>
                  <a:gd name="T21" fmla="*/ 2 h 28"/>
                  <a:gd name="T22" fmla="*/ 25 w 38"/>
                  <a:gd name="T23" fmla="*/ 0 h 28"/>
                  <a:gd name="T24" fmla="*/ 12 w 38"/>
                  <a:gd name="T25" fmla="*/ 0 h 28"/>
                  <a:gd name="T26" fmla="*/ 6 w 38"/>
                  <a:gd name="T27" fmla="*/ 2 h 28"/>
                  <a:gd name="T28" fmla="*/ 2 w 38"/>
                  <a:gd name="T29" fmla="*/ 8 h 28"/>
                  <a:gd name="T30" fmla="*/ 2 w 38"/>
                  <a:gd name="T31" fmla="*/ 18 h 28"/>
                  <a:gd name="T32" fmla="*/ 6 w 38"/>
                  <a:gd name="T33" fmla="*/ 25 h 28"/>
                  <a:gd name="T34" fmla="*/ 12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2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12" y="28"/>
                    </a:lnTo>
                    <a:lnTo>
                      <a:pt x="25" y="28"/>
                    </a:lnTo>
                    <a:lnTo>
                      <a:pt x="35" y="25"/>
                    </a:lnTo>
                    <a:lnTo>
                      <a:pt x="38" y="18"/>
                    </a:lnTo>
                    <a:lnTo>
                      <a:pt x="38" y="8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2" y="8"/>
                    </a:lnTo>
                    <a:lnTo>
                      <a:pt x="2" y="18"/>
                    </a:lnTo>
                    <a:lnTo>
                      <a:pt x="6" y="25"/>
                    </a:lnTo>
                    <a:lnTo>
                      <a:pt x="12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95"/>
              <p:cNvSpPr>
                <a:spLocks/>
              </p:cNvSpPr>
              <p:nvPr/>
            </p:nvSpPr>
            <p:spPr bwMode="auto">
              <a:xfrm>
                <a:off x="3028" y="1589"/>
                <a:ext cx="10" cy="28"/>
              </a:xfrm>
              <a:custGeom>
                <a:avLst/>
                <a:gdLst>
                  <a:gd name="T0" fmla="*/ 0 w 10"/>
                  <a:gd name="T1" fmla="*/ 28 h 28"/>
                  <a:gd name="T2" fmla="*/ 6 w 10"/>
                  <a:gd name="T3" fmla="*/ 25 h 28"/>
                  <a:gd name="T4" fmla="*/ 10 w 10"/>
                  <a:gd name="T5" fmla="*/ 18 h 28"/>
                  <a:gd name="T6" fmla="*/ 10 w 10"/>
                  <a:gd name="T7" fmla="*/ 8 h 28"/>
                  <a:gd name="T8" fmla="*/ 6 w 10"/>
                  <a:gd name="T9" fmla="*/ 2 h 28"/>
                  <a:gd name="T10" fmla="*/ 0 w 10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8">
                    <a:moveTo>
                      <a:pt x="0" y="28"/>
                    </a:moveTo>
                    <a:lnTo>
                      <a:pt x="6" y="25"/>
                    </a:lnTo>
                    <a:lnTo>
                      <a:pt x="10" y="18"/>
                    </a:lnTo>
                    <a:lnTo>
                      <a:pt x="10" y="8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96"/>
              <p:cNvSpPr>
                <a:spLocks/>
              </p:cNvSpPr>
              <p:nvPr/>
            </p:nvSpPr>
            <p:spPr bwMode="auto">
              <a:xfrm>
                <a:off x="2999" y="1617"/>
                <a:ext cx="45" cy="39"/>
              </a:xfrm>
              <a:custGeom>
                <a:avLst/>
                <a:gdLst>
                  <a:gd name="T0" fmla="*/ 16 w 45"/>
                  <a:gd name="T1" fmla="*/ 0 h 39"/>
                  <a:gd name="T2" fmla="*/ 6 w 45"/>
                  <a:gd name="T3" fmla="*/ 3 h 39"/>
                  <a:gd name="T4" fmla="*/ 4 w 45"/>
                  <a:gd name="T5" fmla="*/ 7 h 39"/>
                  <a:gd name="T6" fmla="*/ 0 w 45"/>
                  <a:gd name="T7" fmla="*/ 13 h 39"/>
                  <a:gd name="T8" fmla="*/ 0 w 45"/>
                  <a:gd name="T9" fmla="*/ 27 h 39"/>
                  <a:gd name="T10" fmla="*/ 4 w 45"/>
                  <a:gd name="T11" fmla="*/ 33 h 39"/>
                  <a:gd name="T12" fmla="*/ 6 w 45"/>
                  <a:gd name="T13" fmla="*/ 36 h 39"/>
                  <a:gd name="T14" fmla="*/ 16 w 45"/>
                  <a:gd name="T15" fmla="*/ 39 h 39"/>
                  <a:gd name="T16" fmla="*/ 29 w 45"/>
                  <a:gd name="T17" fmla="*/ 39 h 39"/>
                  <a:gd name="T18" fmla="*/ 39 w 45"/>
                  <a:gd name="T19" fmla="*/ 36 h 39"/>
                  <a:gd name="T20" fmla="*/ 42 w 45"/>
                  <a:gd name="T21" fmla="*/ 33 h 39"/>
                  <a:gd name="T22" fmla="*/ 45 w 45"/>
                  <a:gd name="T23" fmla="*/ 27 h 39"/>
                  <a:gd name="T24" fmla="*/ 45 w 45"/>
                  <a:gd name="T25" fmla="*/ 13 h 39"/>
                  <a:gd name="T26" fmla="*/ 42 w 45"/>
                  <a:gd name="T27" fmla="*/ 7 h 39"/>
                  <a:gd name="T28" fmla="*/ 39 w 45"/>
                  <a:gd name="T29" fmla="*/ 3 h 39"/>
                  <a:gd name="T30" fmla="*/ 29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6" y="0"/>
                    </a:moveTo>
                    <a:lnTo>
                      <a:pt x="6" y="3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4" y="33"/>
                    </a:lnTo>
                    <a:lnTo>
                      <a:pt x="6" y="36"/>
                    </a:lnTo>
                    <a:lnTo>
                      <a:pt x="16" y="39"/>
                    </a:lnTo>
                    <a:lnTo>
                      <a:pt x="29" y="39"/>
                    </a:lnTo>
                    <a:lnTo>
                      <a:pt x="39" y="36"/>
                    </a:lnTo>
                    <a:lnTo>
                      <a:pt x="42" y="33"/>
                    </a:lnTo>
                    <a:lnTo>
                      <a:pt x="45" y="27"/>
                    </a:lnTo>
                    <a:lnTo>
                      <a:pt x="45" y="13"/>
                    </a:lnTo>
                    <a:lnTo>
                      <a:pt x="42" y="7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97"/>
              <p:cNvSpPr>
                <a:spLocks/>
              </p:cNvSpPr>
              <p:nvPr/>
            </p:nvSpPr>
            <p:spPr bwMode="auto">
              <a:xfrm>
                <a:off x="3003" y="1617"/>
                <a:ext cx="12" cy="39"/>
              </a:xfrm>
              <a:custGeom>
                <a:avLst/>
                <a:gdLst>
                  <a:gd name="T0" fmla="*/ 12 w 12"/>
                  <a:gd name="T1" fmla="*/ 0 h 39"/>
                  <a:gd name="T2" fmla="*/ 6 w 12"/>
                  <a:gd name="T3" fmla="*/ 3 h 39"/>
                  <a:gd name="T4" fmla="*/ 2 w 12"/>
                  <a:gd name="T5" fmla="*/ 7 h 39"/>
                  <a:gd name="T6" fmla="*/ 0 w 12"/>
                  <a:gd name="T7" fmla="*/ 13 h 39"/>
                  <a:gd name="T8" fmla="*/ 0 w 12"/>
                  <a:gd name="T9" fmla="*/ 27 h 39"/>
                  <a:gd name="T10" fmla="*/ 2 w 12"/>
                  <a:gd name="T11" fmla="*/ 33 h 39"/>
                  <a:gd name="T12" fmla="*/ 6 w 12"/>
                  <a:gd name="T13" fmla="*/ 36 h 39"/>
                  <a:gd name="T14" fmla="*/ 12 w 12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9">
                    <a:moveTo>
                      <a:pt x="12" y="0"/>
                    </a:moveTo>
                    <a:lnTo>
                      <a:pt x="6" y="3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27"/>
                    </a:lnTo>
                    <a:lnTo>
                      <a:pt x="2" y="33"/>
                    </a:lnTo>
                    <a:lnTo>
                      <a:pt x="6" y="36"/>
                    </a:lnTo>
                    <a:lnTo>
                      <a:pt x="12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98"/>
              <p:cNvSpPr>
                <a:spLocks/>
              </p:cNvSpPr>
              <p:nvPr/>
            </p:nvSpPr>
            <p:spPr bwMode="auto">
              <a:xfrm>
                <a:off x="3028" y="1617"/>
                <a:ext cx="13" cy="39"/>
              </a:xfrm>
              <a:custGeom>
                <a:avLst/>
                <a:gdLst>
                  <a:gd name="T0" fmla="*/ 0 w 13"/>
                  <a:gd name="T1" fmla="*/ 39 h 39"/>
                  <a:gd name="T2" fmla="*/ 6 w 13"/>
                  <a:gd name="T3" fmla="*/ 36 h 39"/>
                  <a:gd name="T4" fmla="*/ 10 w 13"/>
                  <a:gd name="T5" fmla="*/ 33 h 39"/>
                  <a:gd name="T6" fmla="*/ 13 w 13"/>
                  <a:gd name="T7" fmla="*/ 27 h 39"/>
                  <a:gd name="T8" fmla="*/ 13 w 13"/>
                  <a:gd name="T9" fmla="*/ 13 h 39"/>
                  <a:gd name="T10" fmla="*/ 10 w 13"/>
                  <a:gd name="T11" fmla="*/ 7 h 39"/>
                  <a:gd name="T12" fmla="*/ 6 w 13"/>
                  <a:gd name="T13" fmla="*/ 3 h 39"/>
                  <a:gd name="T14" fmla="*/ 0 w 13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39">
                    <a:moveTo>
                      <a:pt x="0" y="39"/>
                    </a:moveTo>
                    <a:lnTo>
                      <a:pt x="6" y="36"/>
                    </a:lnTo>
                    <a:lnTo>
                      <a:pt x="10" y="33"/>
                    </a:lnTo>
                    <a:lnTo>
                      <a:pt x="13" y="27"/>
                    </a:lnTo>
                    <a:lnTo>
                      <a:pt x="13" y="13"/>
                    </a:lnTo>
                    <a:lnTo>
                      <a:pt x="10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Line 99"/>
              <p:cNvSpPr>
                <a:spLocks noChangeShapeType="1"/>
              </p:cNvSpPr>
              <p:nvPr/>
            </p:nvSpPr>
            <p:spPr bwMode="auto">
              <a:xfrm flipH="1">
                <a:off x="3088" y="1065"/>
                <a:ext cx="10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100"/>
              <p:cNvSpPr>
                <a:spLocks/>
              </p:cNvSpPr>
              <p:nvPr/>
            </p:nvSpPr>
            <p:spPr bwMode="auto">
              <a:xfrm>
                <a:off x="2944" y="1036"/>
                <a:ext cx="16" cy="68"/>
              </a:xfrm>
              <a:custGeom>
                <a:avLst/>
                <a:gdLst>
                  <a:gd name="T0" fmla="*/ 0 w 16"/>
                  <a:gd name="T1" fmla="*/ 12 h 68"/>
                  <a:gd name="T2" fmla="*/ 6 w 16"/>
                  <a:gd name="T3" fmla="*/ 9 h 68"/>
                  <a:gd name="T4" fmla="*/ 16 w 16"/>
                  <a:gd name="T5" fmla="*/ 0 h 68"/>
                  <a:gd name="T6" fmla="*/ 16 w 16"/>
                  <a:gd name="T7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8">
                    <a:moveTo>
                      <a:pt x="0" y="12"/>
                    </a:moveTo>
                    <a:lnTo>
                      <a:pt x="6" y="9"/>
                    </a:lnTo>
                    <a:lnTo>
                      <a:pt x="16" y="0"/>
                    </a:lnTo>
                    <a:lnTo>
                      <a:pt x="16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Line 101"/>
              <p:cNvSpPr>
                <a:spLocks noChangeShapeType="1"/>
              </p:cNvSpPr>
              <p:nvPr/>
            </p:nvSpPr>
            <p:spPr bwMode="auto">
              <a:xfrm>
                <a:off x="2957" y="1038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Line 102"/>
              <p:cNvSpPr>
                <a:spLocks noChangeShapeType="1"/>
              </p:cNvSpPr>
              <p:nvPr/>
            </p:nvSpPr>
            <p:spPr bwMode="auto">
              <a:xfrm>
                <a:off x="2944" y="1104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103"/>
              <p:cNvSpPr>
                <a:spLocks/>
              </p:cNvSpPr>
              <p:nvPr/>
            </p:nvSpPr>
            <p:spPr bwMode="auto">
              <a:xfrm>
                <a:off x="2999" y="1036"/>
                <a:ext cx="45" cy="68"/>
              </a:xfrm>
              <a:custGeom>
                <a:avLst/>
                <a:gdLst>
                  <a:gd name="T0" fmla="*/ 20 w 45"/>
                  <a:gd name="T1" fmla="*/ 0 h 68"/>
                  <a:gd name="T2" fmla="*/ 10 w 45"/>
                  <a:gd name="T3" fmla="*/ 2 h 68"/>
                  <a:gd name="T4" fmla="*/ 4 w 45"/>
                  <a:gd name="T5" fmla="*/ 12 h 68"/>
                  <a:gd name="T6" fmla="*/ 0 w 45"/>
                  <a:gd name="T7" fmla="*/ 29 h 68"/>
                  <a:gd name="T8" fmla="*/ 0 w 45"/>
                  <a:gd name="T9" fmla="*/ 39 h 68"/>
                  <a:gd name="T10" fmla="*/ 4 w 45"/>
                  <a:gd name="T11" fmla="*/ 55 h 68"/>
                  <a:gd name="T12" fmla="*/ 10 w 45"/>
                  <a:gd name="T13" fmla="*/ 64 h 68"/>
                  <a:gd name="T14" fmla="*/ 20 w 45"/>
                  <a:gd name="T15" fmla="*/ 68 h 68"/>
                  <a:gd name="T16" fmla="*/ 26 w 45"/>
                  <a:gd name="T17" fmla="*/ 68 h 68"/>
                  <a:gd name="T18" fmla="*/ 35 w 45"/>
                  <a:gd name="T19" fmla="*/ 64 h 68"/>
                  <a:gd name="T20" fmla="*/ 42 w 45"/>
                  <a:gd name="T21" fmla="*/ 55 h 68"/>
                  <a:gd name="T22" fmla="*/ 45 w 45"/>
                  <a:gd name="T23" fmla="*/ 39 h 68"/>
                  <a:gd name="T24" fmla="*/ 45 w 45"/>
                  <a:gd name="T25" fmla="*/ 29 h 68"/>
                  <a:gd name="T26" fmla="*/ 42 w 45"/>
                  <a:gd name="T27" fmla="*/ 12 h 68"/>
                  <a:gd name="T28" fmla="*/ 35 w 45"/>
                  <a:gd name="T29" fmla="*/ 2 h 68"/>
                  <a:gd name="T30" fmla="*/ 26 w 45"/>
                  <a:gd name="T31" fmla="*/ 0 h 68"/>
                  <a:gd name="T32" fmla="*/ 20 w 45"/>
                  <a:gd name="T33" fmla="*/ 0 h 68"/>
                  <a:gd name="T34" fmla="*/ 12 w 45"/>
                  <a:gd name="T35" fmla="*/ 2 h 68"/>
                  <a:gd name="T36" fmla="*/ 10 w 45"/>
                  <a:gd name="T37" fmla="*/ 6 h 68"/>
                  <a:gd name="T38" fmla="*/ 6 w 45"/>
                  <a:gd name="T39" fmla="*/ 12 h 68"/>
                  <a:gd name="T40" fmla="*/ 4 w 45"/>
                  <a:gd name="T41" fmla="*/ 29 h 68"/>
                  <a:gd name="T42" fmla="*/ 4 w 45"/>
                  <a:gd name="T43" fmla="*/ 39 h 68"/>
                  <a:gd name="T44" fmla="*/ 6 w 45"/>
                  <a:gd name="T45" fmla="*/ 55 h 68"/>
                  <a:gd name="T46" fmla="*/ 10 w 45"/>
                  <a:gd name="T47" fmla="*/ 61 h 68"/>
                  <a:gd name="T48" fmla="*/ 12 w 45"/>
                  <a:gd name="T49" fmla="*/ 64 h 68"/>
                  <a:gd name="T50" fmla="*/ 20 w 45"/>
                  <a:gd name="T51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8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9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4"/>
                    </a:lnTo>
                    <a:lnTo>
                      <a:pt x="20" y="68"/>
                    </a:lnTo>
                    <a:lnTo>
                      <a:pt x="26" y="68"/>
                    </a:lnTo>
                    <a:lnTo>
                      <a:pt x="35" y="64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29"/>
                    </a:lnTo>
                    <a:lnTo>
                      <a:pt x="42" y="12"/>
                    </a:lnTo>
                    <a:lnTo>
                      <a:pt x="35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9"/>
                    </a:lnTo>
                    <a:lnTo>
                      <a:pt x="4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4"/>
                    </a:lnTo>
                    <a:lnTo>
                      <a:pt x="20" y="6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104"/>
              <p:cNvSpPr>
                <a:spLocks/>
              </p:cNvSpPr>
              <p:nvPr/>
            </p:nvSpPr>
            <p:spPr bwMode="auto">
              <a:xfrm>
                <a:off x="3025" y="1036"/>
                <a:ext cx="16" cy="68"/>
              </a:xfrm>
              <a:custGeom>
                <a:avLst/>
                <a:gdLst>
                  <a:gd name="T0" fmla="*/ 0 w 16"/>
                  <a:gd name="T1" fmla="*/ 68 h 68"/>
                  <a:gd name="T2" fmla="*/ 6 w 16"/>
                  <a:gd name="T3" fmla="*/ 64 h 68"/>
                  <a:gd name="T4" fmla="*/ 9 w 16"/>
                  <a:gd name="T5" fmla="*/ 61 h 68"/>
                  <a:gd name="T6" fmla="*/ 13 w 16"/>
                  <a:gd name="T7" fmla="*/ 55 h 68"/>
                  <a:gd name="T8" fmla="*/ 16 w 16"/>
                  <a:gd name="T9" fmla="*/ 39 h 68"/>
                  <a:gd name="T10" fmla="*/ 16 w 16"/>
                  <a:gd name="T11" fmla="*/ 29 h 68"/>
                  <a:gd name="T12" fmla="*/ 13 w 16"/>
                  <a:gd name="T13" fmla="*/ 12 h 68"/>
                  <a:gd name="T14" fmla="*/ 9 w 16"/>
                  <a:gd name="T15" fmla="*/ 6 h 68"/>
                  <a:gd name="T16" fmla="*/ 6 w 16"/>
                  <a:gd name="T17" fmla="*/ 2 h 68"/>
                  <a:gd name="T18" fmla="*/ 0 w 16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8">
                    <a:moveTo>
                      <a:pt x="0" y="68"/>
                    </a:moveTo>
                    <a:lnTo>
                      <a:pt x="6" y="64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29"/>
                    </a:lnTo>
                    <a:lnTo>
                      <a:pt x="13" y="12"/>
                    </a:lnTo>
                    <a:lnTo>
                      <a:pt x="9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Line 105"/>
              <p:cNvSpPr>
                <a:spLocks noChangeShapeType="1"/>
              </p:cNvSpPr>
              <p:nvPr/>
            </p:nvSpPr>
            <p:spPr bwMode="auto">
              <a:xfrm flipH="1">
                <a:off x="3093" y="3689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Line 106"/>
              <p:cNvSpPr>
                <a:spLocks noChangeShapeType="1"/>
              </p:cNvSpPr>
              <p:nvPr/>
            </p:nvSpPr>
            <p:spPr bwMode="auto">
              <a:xfrm flipH="1">
                <a:off x="3093" y="3552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Line 107"/>
              <p:cNvSpPr>
                <a:spLocks noChangeShapeType="1"/>
              </p:cNvSpPr>
              <p:nvPr/>
            </p:nvSpPr>
            <p:spPr bwMode="auto">
              <a:xfrm flipH="1">
                <a:off x="3093" y="3414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Line 108"/>
              <p:cNvSpPr>
                <a:spLocks noChangeShapeType="1"/>
              </p:cNvSpPr>
              <p:nvPr/>
            </p:nvSpPr>
            <p:spPr bwMode="auto">
              <a:xfrm flipH="1">
                <a:off x="3093" y="3137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Line 109"/>
              <p:cNvSpPr>
                <a:spLocks noChangeShapeType="1"/>
              </p:cNvSpPr>
              <p:nvPr/>
            </p:nvSpPr>
            <p:spPr bwMode="auto">
              <a:xfrm flipH="1">
                <a:off x="3093" y="2999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Line 110"/>
              <p:cNvSpPr>
                <a:spLocks noChangeShapeType="1"/>
              </p:cNvSpPr>
              <p:nvPr/>
            </p:nvSpPr>
            <p:spPr bwMode="auto">
              <a:xfrm flipH="1">
                <a:off x="3093" y="2861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Line 111"/>
              <p:cNvSpPr>
                <a:spLocks noChangeShapeType="1"/>
              </p:cNvSpPr>
              <p:nvPr/>
            </p:nvSpPr>
            <p:spPr bwMode="auto">
              <a:xfrm flipH="1">
                <a:off x="3093" y="2584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Line 112"/>
              <p:cNvSpPr>
                <a:spLocks noChangeShapeType="1"/>
              </p:cNvSpPr>
              <p:nvPr/>
            </p:nvSpPr>
            <p:spPr bwMode="auto">
              <a:xfrm flipH="1">
                <a:off x="3093" y="2446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Line 113"/>
              <p:cNvSpPr>
                <a:spLocks noChangeShapeType="1"/>
              </p:cNvSpPr>
              <p:nvPr/>
            </p:nvSpPr>
            <p:spPr bwMode="auto">
              <a:xfrm flipH="1">
                <a:off x="3093" y="2308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Line 114"/>
              <p:cNvSpPr>
                <a:spLocks noChangeShapeType="1"/>
              </p:cNvSpPr>
              <p:nvPr/>
            </p:nvSpPr>
            <p:spPr bwMode="auto">
              <a:xfrm flipH="1">
                <a:off x="3093" y="2031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Line 115"/>
              <p:cNvSpPr>
                <a:spLocks noChangeShapeType="1"/>
              </p:cNvSpPr>
              <p:nvPr/>
            </p:nvSpPr>
            <p:spPr bwMode="auto">
              <a:xfrm flipH="1">
                <a:off x="3093" y="1893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Line 116"/>
              <p:cNvSpPr>
                <a:spLocks noChangeShapeType="1"/>
              </p:cNvSpPr>
              <p:nvPr/>
            </p:nvSpPr>
            <p:spPr bwMode="auto">
              <a:xfrm flipH="1">
                <a:off x="3093" y="1755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9" name="Line 117"/>
              <p:cNvSpPr>
                <a:spLocks noChangeShapeType="1"/>
              </p:cNvSpPr>
              <p:nvPr/>
            </p:nvSpPr>
            <p:spPr bwMode="auto">
              <a:xfrm flipH="1">
                <a:off x="3093" y="1478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Line 118"/>
              <p:cNvSpPr>
                <a:spLocks noChangeShapeType="1"/>
              </p:cNvSpPr>
              <p:nvPr/>
            </p:nvSpPr>
            <p:spPr bwMode="auto">
              <a:xfrm flipH="1">
                <a:off x="3093" y="1340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Line 119"/>
              <p:cNvSpPr>
                <a:spLocks noChangeShapeType="1"/>
              </p:cNvSpPr>
              <p:nvPr/>
            </p:nvSpPr>
            <p:spPr bwMode="auto">
              <a:xfrm flipH="1">
                <a:off x="3093" y="1203"/>
                <a:ext cx="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Line 120"/>
              <p:cNvSpPr>
                <a:spLocks noChangeShapeType="1"/>
              </p:cNvSpPr>
              <p:nvPr/>
            </p:nvSpPr>
            <p:spPr bwMode="auto">
              <a:xfrm>
                <a:off x="2790" y="2569"/>
                <a:ext cx="46" cy="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121"/>
              <p:cNvSpPr>
                <a:spLocks/>
              </p:cNvSpPr>
              <p:nvPr/>
            </p:nvSpPr>
            <p:spPr bwMode="auto">
              <a:xfrm>
                <a:off x="2790" y="2565"/>
                <a:ext cx="46" cy="10"/>
              </a:xfrm>
              <a:custGeom>
                <a:avLst/>
                <a:gdLst>
                  <a:gd name="T0" fmla="*/ 0 w 46"/>
                  <a:gd name="T1" fmla="*/ 0 h 10"/>
                  <a:gd name="T2" fmla="*/ 20 w 46"/>
                  <a:gd name="T3" fmla="*/ 4 h 10"/>
                  <a:gd name="T4" fmla="*/ 36 w 46"/>
                  <a:gd name="T5" fmla="*/ 6 h 10"/>
                  <a:gd name="T6" fmla="*/ 46 w 4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0">
                    <a:moveTo>
                      <a:pt x="0" y="0"/>
                    </a:moveTo>
                    <a:lnTo>
                      <a:pt x="20" y="4"/>
                    </a:lnTo>
                    <a:lnTo>
                      <a:pt x="36" y="6"/>
                    </a:lnTo>
                    <a:lnTo>
                      <a:pt x="46" y="1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122"/>
              <p:cNvSpPr>
                <a:spLocks/>
              </p:cNvSpPr>
              <p:nvPr/>
            </p:nvSpPr>
            <p:spPr bwMode="auto">
              <a:xfrm>
                <a:off x="2790" y="2532"/>
                <a:ext cx="26" cy="10"/>
              </a:xfrm>
              <a:custGeom>
                <a:avLst/>
                <a:gdLst>
                  <a:gd name="T0" fmla="*/ 0 w 26"/>
                  <a:gd name="T1" fmla="*/ 0 h 10"/>
                  <a:gd name="T2" fmla="*/ 13 w 26"/>
                  <a:gd name="T3" fmla="*/ 4 h 10"/>
                  <a:gd name="T4" fmla="*/ 26 w 26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0">
                    <a:moveTo>
                      <a:pt x="0" y="0"/>
                    </a:moveTo>
                    <a:lnTo>
                      <a:pt x="13" y="4"/>
                    </a:lnTo>
                    <a:lnTo>
                      <a:pt x="26" y="1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123"/>
              <p:cNvSpPr>
                <a:spLocks/>
              </p:cNvSpPr>
              <p:nvPr/>
            </p:nvSpPr>
            <p:spPr bwMode="auto">
              <a:xfrm>
                <a:off x="2790" y="2530"/>
                <a:ext cx="46" cy="45"/>
              </a:xfrm>
              <a:custGeom>
                <a:avLst/>
                <a:gdLst>
                  <a:gd name="T0" fmla="*/ 0 w 46"/>
                  <a:gd name="T1" fmla="*/ 0 h 45"/>
                  <a:gd name="T2" fmla="*/ 10 w 46"/>
                  <a:gd name="T3" fmla="*/ 2 h 45"/>
                  <a:gd name="T4" fmla="*/ 16 w 46"/>
                  <a:gd name="T5" fmla="*/ 6 h 45"/>
                  <a:gd name="T6" fmla="*/ 26 w 46"/>
                  <a:gd name="T7" fmla="*/ 12 h 45"/>
                  <a:gd name="T8" fmla="*/ 32 w 46"/>
                  <a:gd name="T9" fmla="*/ 19 h 45"/>
                  <a:gd name="T10" fmla="*/ 38 w 46"/>
                  <a:gd name="T11" fmla="*/ 29 h 45"/>
                  <a:gd name="T12" fmla="*/ 42 w 46"/>
                  <a:gd name="T13" fmla="*/ 35 h 45"/>
                  <a:gd name="T14" fmla="*/ 46 w 46"/>
                  <a:gd name="T1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45">
                    <a:moveTo>
                      <a:pt x="0" y="0"/>
                    </a:moveTo>
                    <a:lnTo>
                      <a:pt x="10" y="2"/>
                    </a:lnTo>
                    <a:lnTo>
                      <a:pt x="16" y="6"/>
                    </a:lnTo>
                    <a:lnTo>
                      <a:pt x="26" y="12"/>
                    </a:lnTo>
                    <a:lnTo>
                      <a:pt x="32" y="19"/>
                    </a:lnTo>
                    <a:lnTo>
                      <a:pt x="38" y="29"/>
                    </a:lnTo>
                    <a:lnTo>
                      <a:pt x="42" y="35"/>
                    </a:lnTo>
                    <a:lnTo>
                      <a:pt x="46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Line 124"/>
              <p:cNvSpPr>
                <a:spLocks noChangeShapeType="1"/>
              </p:cNvSpPr>
              <p:nvPr/>
            </p:nvSpPr>
            <p:spPr bwMode="auto">
              <a:xfrm flipV="1">
                <a:off x="2790" y="2565"/>
                <a:ext cx="1" cy="1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125"/>
              <p:cNvSpPr>
                <a:spLocks/>
              </p:cNvSpPr>
              <p:nvPr/>
            </p:nvSpPr>
            <p:spPr bwMode="auto">
              <a:xfrm>
                <a:off x="2828" y="2504"/>
                <a:ext cx="24" cy="6"/>
              </a:xfrm>
              <a:custGeom>
                <a:avLst/>
                <a:gdLst>
                  <a:gd name="T0" fmla="*/ 8 w 24"/>
                  <a:gd name="T1" fmla="*/ 2 h 6"/>
                  <a:gd name="T2" fmla="*/ 4 w 24"/>
                  <a:gd name="T3" fmla="*/ 6 h 6"/>
                  <a:gd name="T4" fmla="*/ 0 w 24"/>
                  <a:gd name="T5" fmla="*/ 2 h 6"/>
                  <a:gd name="T6" fmla="*/ 4 w 24"/>
                  <a:gd name="T7" fmla="*/ 0 h 6"/>
                  <a:gd name="T8" fmla="*/ 14 w 24"/>
                  <a:gd name="T9" fmla="*/ 0 h 6"/>
                  <a:gd name="T10" fmla="*/ 20 w 24"/>
                  <a:gd name="T11" fmla="*/ 2 h 6"/>
                  <a:gd name="T12" fmla="*/ 24 w 24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6">
                    <a:moveTo>
                      <a:pt x="8" y="2"/>
                    </a:moveTo>
                    <a:lnTo>
                      <a:pt x="4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6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Line 126"/>
              <p:cNvSpPr>
                <a:spLocks noChangeShapeType="1"/>
              </p:cNvSpPr>
              <p:nvPr/>
            </p:nvSpPr>
            <p:spPr bwMode="auto">
              <a:xfrm>
                <a:off x="2790" y="2422"/>
                <a:ext cx="46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9" name="Line 127"/>
              <p:cNvSpPr>
                <a:spLocks noChangeShapeType="1"/>
              </p:cNvSpPr>
              <p:nvPr/>
            </p:nvSpPr>
            <p:spPr bwMode="auto">
              <a:xfrm>
                <a:off x="2790" y="2420"/>
                <a:ext cx="46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0" name="Freeform 128"/>
              <p:cNvSpPr>
                <a:spLocks/>
              </p:cNvSpPr>
              <p:nvPr/>
            </p:nvSpPr>
            <p:spPr bwMode="auto">
              <a:xfrm>
                <a:off x="2790" y="2383"/>
                <a:ext cx="46" cy="37"/>
              </a:xfrm>
              <a:custGeom>
                <a:avLst/>
                <a:gdLst>
                  <a:gd name="T0" fmla="*/ 10 w 46"/>
                  <a:gd name="T1" fmla="*/ 37 h 37"/>
                  <a:gd name="T2" fmla="*/ 3 w 46"/>
                  <a:gd name="T3" fmla="*/ 30 h 37"/>
                  <a:gd name="T4" fmla="*/ 0 w 46"/>
                  <a:gd name="T5" fmla="*/ 20 h 37"/>
                  <a:gd name="T6" fmla="*/ 0 w 46"/>
                  <a:gd name="T7" fmla="*/ 14 h 37"/>
                  <a:gd name="T8" fmla="*/ 3 w 46"/>
                  <a:gd name="T9" fmla="*/ 4 h 37"/>
                  <a:gd name="T10" fmla="*/ 10 w 46"/>
                  <a:gd name="T11" fmla="*/ 0 h 37"/>
                  <a:gd name="T12" fmla="*/ 46 w 46"/>
                  <a:gd name="T1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7">
                    <a:moveTo>
                      <a:pt x="10" y="37"/>
                    </a:moveTo>
                    <a:lnTo>
                      <a:pt x="3" y="3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3" y="4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129"/>
              <p:cNvSpPr>
                <a:spLocks/>
              </p:cNvSpPr>
              <p:nvPr/>
            </p:nvSpPr>
            <p:spPr bwMode="auto">
              <a:xfrm>
                <a:off x="2790" y="2387"/>
                <a:ext cx="46" cy="10"/>
              </a:xfrm>
              <a:custGeom>
                <a:avLst/>
                <a:gdLst>
                  <a:gd name="T0" fmla="*/ 0 w 46"/>
                  <a:gd name="T1" fmla="*/ 10 h 10"/>
                  <a:gd name="T2" fmla="*/ 3 w 46"/>
                  <a:gd name="T3" fmla="*/ 3 h 10"/>
                  <a:gd name="T4" fmla="*/ 10 w 46"/>
                  <a:gd name="T5" fmla="*/ 0 h 10"/>
                  <a:gd name="T6" fmla="*/ 46 w 46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10">
                    <a:moveTo>
                      <a:pt x="0" y="10"/>
                    </a:moveTo>
                    <a:lnTo>
                      <a:pt x="3" y="3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130"/>
              <p:cNvSpPr>
                <a:spLocks/>
              </p:cNvSpPr>
              <p:nvPr/>
            </p:nvSpPr>
            <p:spPr bwMode="auto">
              <a:xfrm>
                <a:off x="2790" y="2348"/>
                <a:ext cx="46" cy="35"/>
              </a:xfrm>
              <a:custGeom>
                <a:avLst/>
                <a:gdLst>
                  <a:gd name="T0" fmla="*/ 10 w 46"/>
                  <a:gd name="T1" fmla="*/ 35 h 35"/>
                  <a:gd name="T2" fmla="*/ 3 w 46"/>
                  <a:gd name="T3" fmla="*/ 29 h 35"/>
                  <a:gd name="T4" fmla="*/ 0 w 46"/>
                  <a:gd name="T5" fmla="*/ 19 h 35"/>
                  <a:gd name="T6" fmla="*/ 0 w 46"/>
                  <a:gd name="T7" fmla="*/ 13 h 35"/>
                  <a:gd name="T8" fmla="*/ 3 w 46"/>
                  <a:gd name="T9" fmla="*/ 4 h 35"/>
                  <a:gd name="T10" fmla="*/ 10 w 46"/>
                  <a:gd name="T11" fmla="*/ 0 h 35"/>
                  <a:gd name="T12" fmla="*/ 46 w 46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5">
                    <a:moveTo>
                      <a:pt x="10" y="35"/>
                    </a:moveTo>
                    <a:lnTo>
                      <a:pt x="3" y="29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3" y="4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131"/>
              <p:cNvSpPr>
                <a:spLocks/>
              </p:cNvSpPr>
              <p:nvPr/>
            </p:nvSpPr>
            <p:spPr bwMode="auto">
              <a:xfrm>
                <a:off x="2790" y="2352"/>
                <a:ext cx="46" cy="9"/>
              </a:xfrm>
              <a:custGeom>
                <a:avLst/>
                <a:gdLst>
                  <a:gd name="T0" fmla="*/ 0 w 46"/>
                  <a:gd name="T1" fmla="*/ 9 h 9"/>
                  <a:gd name="T2" fmla="*/ 3 w 46"/>
                  <a:gd name="T3" fmla="*/ 2 h 9"/>
                  <a:gd name="T4" fmla="*/ 10 w 46"/>
                  <a:gd name="T5" fmla="*/ 0 h 9"/>
                  <a:gd name="T6" fmla="*/ 46 w 46"/>
                  <a:gd name="T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" h="9">
                    <a:moveTo>
                      <a:pt x="0" y="9"/>
                    </a:moveTo>
                    <a:lnTo>
                      <a:pt x="3" y="2"/>
                    </a:lnTo>
                    <a:lnTo>
                      <a:pt x="10" y="0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Line 132"/>
              <p:cNvSpPr>
                <a:spLocks noChangeShapeType="1"/>
              </p:cNvSpPr>
              <p:nvPr/>
            </p:nvSpPr>
            <p:spPr bwMode="auto">
              <a:xfrm flipV="1">
                <a:off x="2790" y="2420"/>
                <a:ext cx="1" cy="1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Line 133"/>
              <p:cNvSpPr>
                <a:spLocks noChangeShapeType="1"/>
              </p:cNvSpPr>
              <p:nvPr/>
            </p:nvSpPr>
            <p:spPr bwMode="auto">
              <a:xfrm flipV="1">
                <a:off x="2836" y="2410"/>
                <a:ext cx="1" cy="2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Line 134"/>
              <p:cNvSpPr>
                <a:spLocks noChangeShapeType="1"/>
              </p:cNvSpPr>
              <p:nvPr/>
            </p:nvSpPr>
            <p:spPr bwMode="auto">
              <a:xfrm flipV="1">
                <a:off x="2836" y="2375"/>
                <a:ext cx="1" cy="22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Line 135"/>
              <p:cNvSpPr>
                <a:spLocks noChangeShapeType="1"/>
              </p:cNvSpPr>
              <p:nvPr/>
            </p:nvSpPr>
            <p:spPr bwMode="auto">
              <a:xfrm flipV="1">
                <a:off x="2836" y="2338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Line 136"/>
              <p:cNvSpPr>
                <a:spLocks noChangeShapeType="1"/>
              </p:cNvSpPr>
              <p:nvPr/>
            </p:nvSpPr>
            <p:spPr bwMode="auto">
              <a:xfrm>
                <a:off x="2767" y="2316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Line 137"/>
              <p:cNvSpPr>
                <a:spLocks noChangeShapeType="1"/>
              </p:cNvSpPr>
              <p:nvPr/>
            </p:nvSpPr>
            <p:spPr bwMode="auto">
              <a:xfrm>
                <a:off x="2767" y="2312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Line 138"/>
              <p:cNvSpPr>
                <a:spLocks noChangeShapeType="1"/>
              </p:cNvSpPr>
              <p:nvPr/>
            </p:nvSpPr>
            <p:spPr bwMode="auto">
              <a:xfrm>
                <a:off x="2767" y="2274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Line 139"/>
              <p:cNvSpPr>
                <a:spLocks noChangeShapeType="1"/>
              </p:cNvSpPr>
              <p:nvPr/>
            </p:nvSpPr>
            <p:spPr bwMode="auto">
              <a:xfrm>
                <a:off x="2767" y="2270"/>
                <a:ext cx="6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Line 140"/>
              <p:cNvSpPr>
                <a:spLocks noChangeShapeType="1"/>
              </p:cNvSpPr>
              <p:nvPr/>
            </p:nvSpPr>
            <p:spPr bwMode="auto">
              <a:xfrm flipV="1">
                <a:off x="2767" y="2303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Line 141"/>
              <p:cNvSpPr>
                <a:spLocks noChangeShapeType="1"/>
              </p:cNvSpPr>
              <p:nvPr/>
            </p:nvSpPr>
            <p:spPr bwMode="auto">
              <a:xfrm flipV="1">
                <a:off x="2767" y="2260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Line 142"/>
              <p:cNvSpPr>
                <a:spLocks noChangeShapeType="1"/>
              </p:cNvSpPr>
              <p:nvPr/>
            </p:nvSpPr>
            <p:spPr bwMode="auto">
              <a:xfrm flipV="1">
                <a:off x="2800" y="2274"/>
                <a:ext cx="1" cy="38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Line 143"/>
              <p:cNvSpPr>
                <a:spLocks noChangeShapeType="1"/>
              </p:cNvSpPr>
              <p:nvPr/>
            </p:nvSpPr>
            <p:spPr bwMode="auto">
              <a:xfrm flipV="1">
                <a:off x="2836" y="2303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Line 144"/>
              <p:cNvSpPr>
                <a:spLocks noChangeShapeType="1"/>
              </p:cNvSpPr>
              <p:nvPr/>
            </p:nvSpPr>
            <p:spPr bwMode="auto">
              <a:xfrm flipV="1">
                <a:off x="2836" y="2260"/>
                <a:ext cx="1" cy="23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Line 145"/>
              <p:cNvSpPr>
                <a:spLocks noChangeShapeType="1"/>
              </p:cNvSpPr>
              <p:nvPr/>
            </p:nvSpPr>
            <p:spPr bwMode="auto">
              <a:xfrm>
                <a:off x="2790" y="2209"/>
                <a:ext cx="46" cy="3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Line 146"/>
              <p:cNvSpPr>
                <a:spLocks noChangeShapeType="1"/>
              </p:cNvSpPr>
              <p:nvPr/>
            </p:nvSpPr>
            <p:spPr bwMode="auto">
              <a:xfrm>
                <a:off x="2790" y="2205"/>
                <a:ext cx="46" cy="37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147"/>
              <p:cNvSpPr>
                <a:spLocks/>
              </p:cNvSpPr>
              <p:nvPr/>
            </p:nvSpPr>
            <p:spPr bwMode="auto">
              <a:xfrm>
                <a:off x="2790" y="2205"/>
                <a:ext cx="13" cy="39"/>
              </a:xfrm>
              <a:custGeom>
                <a:avLst/>
                <a:gdLst>
                  <a:gd name="T0" fmla="*/ 0 w 13"/>
                  <a:gd name="T1" fmla="*/ 37 h 39"/>
                  <a:gd name="T2" fmla="*/ 13 w 13"/>
                  <a:gd name="T3" fmla="*/ 39 h 39"/>
                  <a:gd name="T4" fmla="*/ 0 w 13"/>
                  <a:gd name="T5" fmla="*/ 39 h 39"/>
                  <a:gd name="T6" fmla="*/ 0 w 13"/>
                  <a:gd name="T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9">
                    <a:moveTo>
                      <a:pt x="0" y="37"/>
                    </a:moveTo>
                    <a:lnTo>
                      <a:pt x="13" y="39"/>
                    </a:lnTo>
                    <a:lnTo>
                      <a:pt x="0" y="3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148"/>
              <p:cNvSpPr>
                <a:spLocks/>
              </p:cNvSpPr>
              <p:nvPr/>
            </p:nvSpPr>
            <p:spPr bwMode="auto">
              <a:xfrm>
                <a:off x="2822" y="2205"/>
                <a:ext cx="14" cy="39"/>
              </a:xfrm>
              <a:custGeom>
                <a:avLst/>
                <a:gdLst>
                  <a:gd name="T0" fmla="*/ 14 w 14"/>
                  <a:gd name="T1" fmla="*/ 39 h 39"/>
                  <a:gd name="T2" fmla="*/ 14 w 14"/>
                  <a:gd name="T3" fmla="*/ 0 h 39"/>
                  <a:gd name="T4" fmla="*/ 0 w 14"/>
                  <a:gd name="T5" fmla="*/ 0 h 39"/>
                  <a:gd name="T6" fmla="*/ 14 w 14"/>
                  <a:gd name="T7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39">
                    <a:moveTo>
                      <a:pt x="14" y="39"/>
                    </a:moveTo>
                    <a:lnTo>
                      <a:pt x="14" y="0"/>
                    </a:lnTo>
                    <a:lnTo>
                      <a:pt x="0" y="0"/>
                    </a:lnTo>
                    <a:lnTo>
                      <a:pt x="14" y="4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1" name="Line 149"/>
              <p:cNvSpPr>
                <a:spLocks noChangeShapeType="1"/>
              </p:cNvSpPr>
              <p:nvPr/>
            </p:nvSpPr>
            <p:spPr bwMode="auto">
              <a:xfrm>
                <a:off x="3098" y="949"/>
                <a:ext cx="2025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2" name="Line 150"/>
              <p:cNvSpPr>
                <a:spLocks noChangeShapeType="1"/>
              </p:cNvSpPr>
              <p:nvPr/>
            </p:nvSpPr>
            <p:spPr bwMode="auto">
              <a:xfrm flipV="1">
                <a:off x="314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3" name="Freeform 151"/>
              <p:cNvSpPr>
                <a:spLocks/>
              </p:cNvSpPr>
              <p:nvPr/>
            </p:nvSpPr>
            <p:spPr bwMode="auto">
              <a:xfrm>
                <a:off x="3051" y="818"/>
                <a:ext cx="46" cy="69"/>
              </a:xfrm>
              <a:custGeom>
                <a:avLst/>
                <a:gdLst>
                  <a:gd name="T0" fmla="*/ 4 w 46"/>
                  <a:gd name="T1" fmla="*/ 14 h 69"/>
                  <a:gd name="T2" fmla="*/ 7 w 46"/>
                  <a:gd name="T3" fmla="*/ 16 h 69"/>
                  <a:gd name="T4" fmla="*/ 4 w 46"/>
                  <a:gd name="T5" fmla="*/ 20 h 69"/>
                  <a:gd name="T6" fmla="*/ 0 w 46"/>
                  <a:gd name="T7" fmla="*/ 16 h 69"/>
                  <a:gd name="T8" fmla="*/ 0 w 46"/>
                  <a:gd name="T9" fmla="*/ 14 h 69"/>
                  <a:gd name="T10" fmla="*/ 4 w 46"/>
                  <a:gd name="T11" fmla="*/ 6 h 69"/>
                  <a:gd name="T12" fmla="*/ 7 w 46"/>
                  <a:gd name="T13" fmla="*/ 3 h 69"/>
                  <a:gd name="T14" fmla="*/ 17 w 46"/>
                  <a:gd name="T15" fmla="*/ 0 h 69"/>
                  <a:gd name="T16" fmla="*/ 31 w 46"/>
                  <a:gd name="T17" fmla="*/ 0 h 69"/>
                  <a:gd name="T18" fmla="*/ 39 w 46"/>
                  <a:gd name="T19" fmla="*/ 3 h 69"/>
                  <a:gd name="T20" fmla="*/ 43 w 46"/>
                  <a:gd name="T21" fmla="*/ 6 h 69"/>
                  <a:gd name="T22" fmla="*/ 46 w 46"/>
                  <a:gd name="T23" fmla="*/ 14 h 69"/>
                  <a:gd name="T24" fmla="*/ 46 w 46"/>
                  <a:gd name="T25" fmla="*/ 20 h 69"/>
                  <a:gd name="T26" fmla="*/ 43 w 46"/>
                  <a:gd name="T27" fmla="*/ 26 h 69"/>
                  <a:gd name="T28" fmla="*/ 33 w 46"/>
                  <a:gd name="T29" fmla="*/ 32 h 69"/>
                  <a:gd name="T30" fmla="*/ 17 w 46"/>
                  <a:gd name="T31" fmla="*/ 39 h 69"/>
                  <a:gd name="T32" fmla="*/ 11 w 46"/>
                  <a:gd name="T33" fmla="*/ 42 h 69"/>
                  <a:gd name="T34" fmla="*/ 4 w 46"/>
                  <a:gd name="T35" fmla="*/ 49 h 69"/>
                  <a:gd name="T36" fmla="*/ 0 w 46"/>
                  <a:gd name="T37" fmla="*/ 59 h 69"/>
                  <a:gd name="T38" fmla="*/ 0 w 46"/>
                  <a:gd name="T3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6" h="69">
                    <a:moveTo>
                      <a:pt x="4" y="14"/>
                    </a:moveTo>
                    <a:lnTo>
                      <a:pt x="7" y="16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17" y="0"/>
                    </a:lnTo>
                    <a:lnTo>
                      <a:pt x="31" y="0"/>
                    </a:lnTo>
                    <a:lnTo>
                      <a:pt x="39" y="3"/>
                    </a:lnTo>
                    <a:lnTo>
                      <a:pt x="43" y="6"/>
                    </a:lnTo>
                    <a:lnTo>
                      <a:pt x="46" y="14"/>
                    </a:lnTo>
                    <a:lnTo>
                      <a:pt x="46" y="20"/>
                    </a:lnTo>
                    <a:lnTo>
                      <a:pt x="43" y="26"/>
                    </a:lnTo>
                    <a:lnTo>
                      <a:pt x="33" y="32"/>
                    </a:lnTo>
                    <a:lnTo>
                      <a:pt x="17" y="39"/>
                    </a:lnTo>
                    <a:lnTo>
                      <a:pt x="11" y="42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4" name="Freeform 152"/>
              <p:cNvSpPr>
                <a:spLocks/>
              </p:cNvSpPr>
              <p:nvPr/>
            </p:nvSpPr>
            <p:spPr bwMode="auto">
              <a:xfrm>
                <a:off x="3068" y="818"/>
                <a:ext cx="26" cy="39"/>
              </a:xfrm>
              <a:custGeom>
                <a:avLst/>
                <a:gdLst>
                  <a:gd name="T0" fmla="*/ 14 w 26"/>
                  <a:gd name="T1" fmla="*/ 0 h 39"/>
                  <a:gd name="T2" fmla="*/ 20 w 26"/>
                  <a:gd name="T3" fmla="*/ 3 h 39"/>
                  <a:gd name="T4" fmla="*/ 22 w 26"/>
                  <a:gd name="T5" fmla="*/ 6 h 39"/>
                  <a:gd name="T6" fmla="*/ 26 w 26"/>
                  <a:gd name="T7" fmla="*/ 14 h 39"/>
                  <a:gd name="T8" fmla="*/ 26 w 26"/>
                  <a:gd name="T9" fmla="*/ 20 h 39"/>
                  <a:gd name="T10" fmla="*/ 22 w 26"/>
                  <a:gd name="T11" fmla="*/ 26 h 39"/>
                  <a:gd name="T12" fmla="*/ 14 w 26"/>
                  <a:gd name="T13" fmla="*/ 32 h 39"/>
                  <a:gd name="T14" fmla="*/ 0 w 26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9">
                    <a:moveTo>
                      <a:pt x="14" y="0"/>
                    </a:moveTo>
                    <a:lnTo>
                      <a:pt x="20" y="3"/>
                    </a:lnTo>
                    <a:lnTo>
                      <a:pt x="22" y="6"/>
                    </a:lnTo>
                    <a:lnTo>
                      <a:pt x="26" y="14"/>
                    </a:lnTo>
                    <a:lnTo>
                      <a:pt x="26" y="20"/>
                    </a:lnTo>
                    <a:lnTo>
                      <a:pt x="22" y="26"/>
                    </a:lnTo>
                    <a:lnTo>
                      <a:pt x="14" y="32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153"/>
              <p:cNvSpPr>
                <a:spLocks/>
              </p:cNvSpPr>
              <p:nvPr/>
            </p:nvSpPr>
            <p:spPr bwMode="auto">
              <a:xfrm>
                <a:off x="3051" y="877"/>
                <a:ext cx="46" cy="6"/>
              </a:xfrm>
              <a:custGeom>
                <a:avLst/>
                <a:gdLst>
                  <a:gd name="T0" fmla="*/ 0 w 46"/>
                  <a:gd name="T1" fmla="*/ 2 h 6"/>
                  <a:gd name="T2" fmla="*/ 4 w 46"/>
                  <a:gd name="T3" fmla="*/ 0 h 6"/>
                  <a:gd name="T4" fmla="*/ 11 w 46"/>
                  <a:gd name="T5" fmla="*/ 0 h 6"/>
                  <a:gd name="T6" fmla="*/ 27 w 46"/>
                  <a:gd name="T7" fmla="*/ 6 h 6"/>
                  <a:gd name="T8" fmla="*/ 37 w 46"/>
                  <a:gd name="T9" fmla="*/ 6 h 6"/>
                  <a:gd name="T10" fmla="*/ 43 w 46"/>
                  <a:gd name="T11" fmla="*/ 2 h 6"/>
                  <a:gd name="T12" fmla="*/ 46 w 46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6">
                    <a:moveTo>
                      <a:pt x="0" y="2"/>
                    </a:moveTo>
                    <a:lnTo>
                      <a:pt x="4" y="0"/>
                    </a:lnTo>
                    <a:lnTo>
                      <a:pt x="11" y="0"/>
                    </a:lnTo>
                    <a:lnTo>
                      <a:pt x="27" y="6"/>
                    </a:lnTo>
                    <a:lnTo>
                      <a:pt x="37" y="6"/>
                    </a:lnTo>
                    <a:lnTo>
                      <a:pt x="43" y="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154"/>
              <p:cNvSpPr>
                <a:spLocks/>
              </p:cNvSpPr>
              <p:nvPr/>
            </p:nvSpPr>
            <p:spPr bwMode="auto">
              <a:xfrm>
                <a:off x="3062" y="870"/>
                <a:ext cx="35" cy="17"/>
              </a:xfrm>
              <a:custGeom>
                <a:avLst/>
                <a:gdLst>
                  <a:gd name="T0" fmla="*/ 0 w 35"/>
                  <a:gd name="T1" fmla="*/ 7 h 17"/>
                  <a:gd name="T2" fmla="*/ 16 w 35"/>
                  <a:gd name="T3" fmla="*/ 17 h 17"/>
                  <a:gd name="T4" fmla="*/ 28 w 35"/>
                  <a:gd name="T5" fmla="*/ 17 h 17"/>
                  <a:gd name="T6" fmla="*/ 32 w 35"/>
                  <a:gd name="T7" fmla="*/ 13 h 17"/>
                  <a:gd name="T8" fmla="*/ 35 w 35"/>
                  <a:gd name="T9" fmla="*/ 7 h 17"/>
                  <a:gd name="T10" fmla="*/ 35 w 35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7">
                    <a:moveTo>
                      <a:pt x="0" y="7"/>
                    </a:moveTo>
                    <a:lnTo>
                      <a:pt x="16" y="17"/>
                    </a:lnTo>
                    <a:lnTo>
                      <a:pt x="28" y="17"/>
                    </a:lnTo>
                    <a:lnTo>
                      <a:pt x="32" y="13"/>
                    </a:lnTo>
                    <a:lnTo>
                      <a:pt x="35" y="7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155"/>
              <p:cNvSpPr>
                <a:spLocks/>
              </p:cNvSpPr>
              <p:nvPr/>
            </p:nvSpPr>
            <p:spPr bwMode="auto">
              <a:xfrm>
                <a:off x="3117" y="818"/>
                <a:ext cx="45" cy="69"/>
              </a:xfrm>
              <a:custGeom>
                <a:avLst/>
                <a:gdLst>
                  <a:gd name="T0" fmla="*/ 18 w 45"/>
                  <a:gd name="T1" fmla="*/ 0 h 69"/>
                  <a:gd name="T2" fmla="*/ 10 w 45"/>
                  <a:gd name="T3" fmla="*/ 3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10 w 45"/>
                  <a:gd name="T13" fmla="*/ 65 h 69"/>
                  <a:gd name="T14" fmla="*/ 18 w 45"/>
                  <a:gd name="T15" fmla="*/ 69 h 69"/>
                  <a:gd name="T16" fmla="*/ 26 w 45"/>
                  <a:gd name="T17" fmla="*/ 69 h 69"/>
                  <a:gd name="T18" fmla="*/ 35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5 w 45"/>
                  <a:gd name="T29" fmla="*/ 3 h 69"/>
                  <a:gd name="T30" fmla="*/ 26 w 45"/>
                  <a:gd name="T31" fmla="*/ 0 h 69"/>
                  <a:gd name="T32" fmla="*/ 18 w 45"/>
                  <a:gd name="T33" fmla="*/ 0 h 69"/>
                  <a:gd name="T34" fmla="*/ 12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2 w 45"/>
                  <a:gd name="T49" fmla="*/ 65 h 69"/>
                  <a:gd name="T50" fmla="*/ 18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8" y="0"/>
                    </a:moveTo>
                    <a:lnTo>
                      <a:pt x="10" y="3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10" y="65"/>
                    </a:lnTo>
                    <a:lnTo>
                      <a:pt x="18" y="69"/>
                    </a:lnTo>
                    <a:lnTo>
                      <a:pt x="26" y="69"/>
                    </a:lnTo>
                    <a:lnTo>
                      <a:pt x="35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5" y="3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2" y="65"/>
                    </a:lnTo>
                    <a:lnTo>
                      <a:pt x="18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156"/>
              <p:cNvSpPr>
                <a:spLocks/>
              </p:cNvSpPr>
              <p:nvPr/>
            </p:nvSpPr>
            <p:spPr bwMode="auto">
              <a:xfrm>
                <a:off x="3143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9 w 16"/>
                  <a:gd name="T5" fmla="*/ 61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9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9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9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157"/>
              <p:cNvSpPr>
                <a:spLocks/>
              </p:cNvSpPr>
              <p:nvPr/>
            </p:nvSpPr>
            <p:spPr bwMode="auto">
              <a:xfrm>
                <a:off x="3182" y="818"/>
                <a:ext cx="45" cy="69"/>
              </a:xfrm>
              <a:custGeom>
                <a:avLst/>
                <a:gdLst>
                  <a:gd name="T0" fmla="*/ 19 w 45"/>
                  <a:gd name="T1" fmla="*/ 0 h 69"/>
                  <a:gd name="T2" fmla="*/ 9 w 45"/>
                  <a:gd name="T3" fmla="*/ 3 h 69"/>
                  <a:gd name="T4" fmla="*/ 2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2 w 45"/>
                  <a:gd name="T11" fmla="*/ 55 h 69"/>
                  <a:gd name="T12" fmla="*/ 9 w 45"/>
                  <a:gd name="T13" fmla="*/ 65 h 69"/>
                  <a:gd name="T14" fmla="*/ 19 w 45"/>
                  <a:gd name="T15" fmla="*/ 69 h 69"/>
                  <a:gd name="T16" fmla="*/ 25 w 45"/>
                  <a:gd name="T17" fmla="*/ 69 h 69"/>
                  <a:gd name="T18" fmla="*/ 35 w 45"/>
                  <a:gd name="T19" fmla="*/ 65 h 69"/>
                  <a:gd name="T20" fmla="*/ 41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1 w 45"/>
                  <a:gd name="T27" fmla="*/ 14 h 69"/>
                  <a:gd name="T28" fmla="*/ 35 w 45"/>
                  <a:gd name="T29" fmla="*/ 3 h 69"/>
                  <a:gd name="T30" fmla="*/ 25 w 45"/>
                  <a:gd name="T31" fmla="*/ 0 h 69"/>
                  <a:gd name="T32" fmla="*/ 19 w 45"/>
                  <a:gd name="T33" fmla="*/ 0 h 69"/>
                  <a:gd name="T34" fmla="*/ 12 w 45"/>
                  <a:gd name="T35" fmla="*/ 3 h 69"/>
                  <a:gd name="T36" fmla="*/ 9 w 45"/>
                  <a:gd name="T37" fmla="*/ 6 h 69"/>
                  <a:gd name="T38" fmla="*/ 6 w 45"/>
                  <a:gd name="T39" fmla="*/ 14 h 69"/>
                  <a:gd name="T40" fmla="*/ 2 w 45"/>
                  <a:gd name="T41" fmla="*/ 30 h 69"/>
                  <a:gd name="T42" fmla="*/ 2 w 45"/>
                  <a:gd name="T43" fmla="*/ 39 h 69"/>
                  <a:gd name="T44" fmla="*/ 6 w 45"/>
                  <a:gd name="T45" fmla="*/ 55 h 69"/>
                  <a:gd name="T46" fmla="*/ 9 w 45"/>
                  <a:gd name="T47" fmla="*/ 61 h 69"/>
                  <a:gd name="T48" fmla="*/ 12 w 45"/>
                  <a:gd name="T49" fmla="*/ 65 h 69"/>
                  <a:gd name="T50" fmla="*/ 19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19" y="0"/>
                    </a:moveTo>
                    <a:lnTo>
                      <a:pt x="9" y="3"/>
                    </a:lnTo>
                    <a:lnTo>
                      <a:pt x="2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2" y="55"/>
                    </a:lnTo>
                    <a:lnTo>
                      <a:pt x="9" y="65"/>
                    </a:lnTo>
                    <a:lnTo>
                      <a:pt x="19" y="69"/>
                    </a:lnTo>
                    <a:lnTo>
                      <a:pt x="25" y="69"/>
                    </a:lnTo>
                    <a:lnTo>
                      <a:pt x="35" y="65"/>
                    </a:lnTo>
                    <a:lnTo>
                      <a:pt x="41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1" y="14"/>
                    </a:lnTo>
                    <a:lnTo>
                      <a:pt x="35" y="3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2" y="3"/>
                    </a:lnTo>
                    <a:lnTo>
                      <a:pt x="9" y="6"/>
                    </a:lnTo>
                    <a:lnTo>
                      <a:pt x="6" y="14"/>
                    </a:lnTo>
                    <a:lnTo>
                      <a:pt x="2" y="30"/>
                    </a:lnTo>
                    <a:lnTo>
                      <a:pt x="2" y="39"/>
                    </a:lnTo>
                    <a:lnTo>
                      <a:pt x="6" y="55"/>
                    </a:lnTo>
                    <a:lnTo>
                      <a:pt x="9" y="61"/>
                    </a:lnTo>
                    <a:lnTo>
                      <a:pt x="12" y="65"/>
                    </a:lnTo>
                    <a:lnTo>
                      <a:pt x="19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158"/>
              <p:cNvSpPr>
                <a:spLocks/>
              </p:cNvSpPr>
              <p:nvPr/>
            </p:nvSpPr>
            <p:spPr bwMode="auto">
              <a:xfrm>
                <a:off x="3207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1 h 69"/>
                  <a:gd name="T6" fmla="*/ 14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4 w 16"/>
                  <a:gd name="T13" fmla="*/ 14 h 69"/>
                  <a:gd name="T14" fmla="*/ 10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1"/>
                    </a:lnTo>
                    <a:lnTo>
                      <a:pt x="14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4" y="14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Line 159"/>
              <p:cNvSpPr>
                <a:spLocks noChangeShapeType="1"/>
              </p:cNvSpPr>
              <p:nvPr/>
            </p:nvSpPr>
            <p:spPr bwMode="auto">
              <a:xfrm flipV="1">
                <a:off x="3392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160"/>
              <p:cNvSpPr>
                <a:spLocks/>
              </p:cNvSpPr>
              <p:nvPr/>
            </p:nvSpPr>
            <p:spPr bwMode="auto">
              <a:xfrm>
                <a:off x="3335" y="818"/>
                <a:ext cx="41" cy="30"/>
              </a:xfrm>
              <a:custGeom>
                <a:avLst/>
                <a:gdLst>
                  <a:gd name="T0" fmla="*/ 2 w 41"/>
                  <a:gd name="T1" fmla="*/ 14 h 30"/>
                  <a:gd name="T2" fmla="*/ 6 w 41"/>
                  <a:gd name="T3" fmla="*/ 16 h 30"/>
                  <a:gd name="T4" fmla="*/ 2 w 41"/>
                  <a:gd name="T5" fmla="*/ 20 h 30"/>
                  <a:gd name="T6" fmla="*/ 0 w 41"/>
                  <a:gd name="T7" fmla="*/ 16 h 30"/>
                  <a:gd name="T8" fmla="*/ 0 w 41"/>
                  <a:gd name="T9" fmla="*/ 14 h 30"/>
                  <a:gd name="T10" fmla="*/ 2 w 41"/>
                  <a:gd name="T11" fmla="*/ 6 h 30"/>
                  <a:gd name="T12" fmla="*/ 6 w 41"/>
                  <a:gd name="T13" fmla="*/ 3 h 30"/>
                  <a:gd name="T14" fmla="*/ 16 w 41"/>
                  <a:gd name="T15" fmla="*/ 0 h 30"/>
                  <a:gd name="T16" fmla="*/ 29 w 41"/>
                  <a:gd name="T17" fmla="*/ 0 h 30"/>
                  <a:gd name="T18" fmla="*/ 39 w 41"/>
                  <a:gd name="T19" fmla="*/ 3 h 30"/>
                  <a:gd name="T20" fmla="*/ 41 w 41"/>
                  <a:gd name="T21" fmla="*/ 10 h 30"/>
                  <a:gd name="T22" fmla="*/ 41 w 41"/>
                  <a:gd name="T23" fmla="*/ 20 h 30"/>
                  <a:gd name="T24" fmla="*/ 39 w 41"/>
                  <a:gd name="T25" fmla="*/ 26 h 30"/>
                  <a:gd name="T26" fmla="*/ 29 w 41"/>
                  <a:gd name="T27" fmla="*/ 30 h 30"/>
                  <a:gd name="T28" fmla="*/ 19 w 41"/>
                  <a:gd name="T2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30">
                    <a:moveTo>
                      <a:pt x="2" y="14"/>
                    </a:moveTo>
                    <a:lnTo>
                      <a:pt x="6" y="16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3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3"/>
                    </a:lnTo>
                    <a:lnTo>
                      <a:pt x="41" y="10"/>
                    </a:lnTo>
                    <a:lnTo>
                      <a:pt x="41" y="20"/>
                    </a:lnTo>
                    <a:lnTo>
                      <a:pt x="39" y="26"/>
                    </a:lnTo>
                    <a:lnTo>
                      <a:pt x="29" y="30"/>
                    </a:lnTo>
                    <a:lnTo>
                      <a:pt x="19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161"/>
              <p:cNvSpPr>
                <a:spLocks/>
              </p:cNvSpPr>
              <p:nvPr/>
            </p:nvSpPr>
            <p:spPr bwMode="auto">
              <a:xfrm>
                <a:off x="3335" y="818"/>
                <a:ext cx="45" cy="69"/>
              </a:xfrm>
              <a:custGeom>
                <a:avLst/>
                <a:gdLst>
                  <a:gd name="T0" fmla="*/ 29 w 45"/>
                  <a:gd name="T1" fmla="*/ 0 h 69"/>
                  <a:gd name="T2" fmla="*/ 35 w 45"/>
                  <a:gd name="T3" fmla="*/ 3 h 69"/>
                  <a:gd name="T4" fmla="*/ 39 w 45"/>
                  <a:gd name="T5" fmla="*/ 10 h 69"/>
                  <a:gd name="T6" fmla="*/ 39 w 45"/>
                  <a:gd name="T7" fmla="*/ 20 h 69"/>
                  <a:gd name="T8" fmla="*/ 35 w 45"/>
                  <a:gd name="T9" fmla="*/ 26 h 69"/>
                  <a:gd name="T10" fmla="*/ 29 w 45"/>
                  <a:gd name="T11" fmla="*/ 30 h 69"/>
                  <a:gd name="T12" fmla="*/ 35 w 45"/>
                  <a:gd name="T13" fmla="*/ 32 h 69"/>
                  <a:gd name="T14" fmla="*/ 41 w 45"/>
                  <a:gd name="T15" fmla="*/ 39 h 69"/>
                  <a:gd name="T16" fmla="*/ 45 w 45"/>
                  <a:gd name="T17" fmla="*/ 45 h 69"/>
                  <a:gd name="T18" fmla="*/ 45 w 45"/>
                  <a:gd name="T19" fmla="*/ 55 h 69"/>
                  <a:gd name="T20" fmla="*/ 41 w 45"/>
                  <a:gd name="T21" fmla="*/ 61 h 69"/>
                  <a:gd name="T22" fmla="*/ 39 w 45"/>
                  <a:gd name="T23" fmla="*/ 65 h 69"/>
                  <a:gd name="T24" fmla="*/ 29 w 45"/>
                  <a:gd name="T25" fmla="*/ 69 h 69"/>
                  <a:gd name="T26" fmla="*/ 16 w 45"/>
                  <a:gd name="T27" fmla="*/ 69 h 69"/>
                  <a:gd name="T28" fmla="*/ 6 w 45"/>
                  <a:gd name="T29" fmla="*/ 65 h 69"/>
                  <a:gd name="T30" fmla="*/ 2 w 45"/>
                  <a:gd name="T31" fmla="*/ 61 h 69"/>
                  <a:gd name="T32" fmla="*/ 0 w 45"/>
                  <a:gd name="T33" fmla="*/ 55 h 69"/>
                  <a:gd name="T34" fmla="*/ 0 w 45"/>
                  <a:gd name="T35" fmla="*/ 52 h 69"/>
                  <a:gd name="T36" fmla="*/ 2 w 45"/>
                  <a:gd name="T37" fmla="*/ 49 h 69"/>
                  <a:gd name="T38" fmla="*/ 6 w 45"/>
                  <a:gd name="T39" fmla="*/ 52 h 69"/>
                  <a:gd name="T40" fmla="*/ 2 w 45"/>
                  <a:gd name="T41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5" h="69">
                    <a:moveTo>
                      <a:pt x="29" y="0"/>
                    </a:moveTo>
                    <a:lnTo>
                      <a:pt x="35" y="3"/>
                    </a:lnTo>
                    <a:lnTo>
                      <a:pt x="39" y="10"/>
                    </a:lnTo>
                    <a:lnTo>
                      <a:pt x="39" y="20"/>
                    </a:lnTo>
                    <a:lnTo>
                      <a:pt x="35" y="26"/>
                    </a:lnTo>
                    <a:lnTo>
                      <a:pt x="29" y="30"/>
                    </a:lnTo>
                    <a:lnTo>
                      <a:pt x="35" y="32"/>
                    </a:lnTo>
                    <a:lnTo>
                      <a:pt x="41" y="39"/>
                    </a:lnTo>
                    <a:lnTo>
                      <a:pt x="45" y="45"/>
                    </a:lnTo>
                    <a:lnTo>
                      <a:pt x="45" y="55"/>
                    </a:lnTo>
                    <a:lnTo>
                      <a:pt x="41" y="61"/>
                    </a:lnTo>
                    <a:lnTo>
                      <a:pt x="39" y="65"/>
                    </a:lnTo>
                    <a:lnTo>
                      <a:pt x="29" y="69"/>
                    </a:lnTo>
                    <a:lnTo>
                      <a:pt x="16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162"/>
              <p:cNvSpPr>
                <a:spLocks/>
              </p:cNvSpPr>
              <p:nvPr/>
            </p:nvSpPr>
            <p:spPr bwMode="auto">
              <a:xfrm>
                <a:off x="3364" y="854"/>
                <a:ext cx="12" cy="33"/>
              </a:xfrm>
              <a:custGeom>
                <a:avLst/>
                <a:gdLst>
                  <a:gd name="T0" fmla="*/ 10 w 12"/>
                  <a:gd name="T1" fmla="*/ 0 h 33"/>
                  <a:gd name="T2" fmla="*/ 12 w 12"/>
                  <a:gd name="T3" fmla="*/ 9 h 33"/>
                  <a:gd name="T4" fmla="*/ 12 w 12"/>
                  <a:gd name="T5" fmla="*/ 19 h 33"/>
                  <a:gd name="T6" fmla="*/ 10 w 12"/>
                  <a:gd name="T7" fmla="*/ 25 h 33"/>
                  <a:gd name="T8" fmla="*/ 6 w 12"/>
                  <a:gd name="T9" fmla="*/ 29 h 33"/>
                  <a:gd name="T10" fmla="*/ 0 w 12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33">
                    <a:moveTo>
                      <a:pt x="10" y="0"/>
                    </a:moveTo>
                    <a:lnTo>
                      <a:pt x="12" y="9"/>
                    </a:lnTo>
                    <a:lnTo>
                      <a:pt x="12" y="19"/>
                    </a:lnTo>
                    <a:lnTo>
                      <a:pt x="10" y="25"/>
                    </a:lnTo>
                    <a:lnTo>
                      <a:pt x="6" y="29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163"/>
              <p:cNvSpPr>
                <a:spLocks/>
              </p:cNvSpPr>
              <p:nvPr/>
            </p:nvSpPr>
            <p:spPr bwMode="auto">
              <a:xfrm>
                <a:off x="3399" y="818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3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3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2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2 w 45"/>
                  <a:gd name="T27" fmla="*/ 14 h 69"/>
                  <a:gd name="T28" fmla="*/ 36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3 w 45"/>
                  <a:gd name="T41" fmla="*/ 30 h 69"/>
                  <a:gd name="T42" fmla="*/ 3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3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3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2" y="14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3" y="30"/>
                    </a:lnTo>
                    <a:lnTo>
                      <a:pt x="3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164"/>
              <p:cNvSpPr>
                <a:spLocks/>
              </p:cNvSpPr>
              <p:nvPr/>
            </p:nvSpPr>
            <p:spPr bwMode="auto">
              <a:xfrm>
                <a:off x="3425" y="818"/>
                <a:ext cx="16" cy="69"/>
              </a:xfrm>
              <a:custGeom>
                <a:avLst/>
                <a:gdLst>
                  <a:gd name="T0" fmla="*/ 0 w 16"/>
                  <a:gd name="T1" fmla="*/ 69 h 69"/>
                  <a:gd name="T2" fmla="*/ 6 w 16"/>
                  <a:gd name="T3" fmla="*/ 65 h 69"/>
                  <a:gd name="T4" fmla="*/ 10 w 16"/>
                  <a:gd name="T5" fmla="*/ 61 h 69"/>
                  <a:gd name="T6" fmla="*/ 13 w 16"/>
                  <a:gd name="T7" fmla="*/ 55 h 69"/>
                  <a:gd name="T8" fmla="*/ 16 w 16"/>
                  <a:gd name="T9" fmla="*/ 39 h 69"/>
                  <a:gd name="T10" fmla="*/ 16 w 16"/>
                  <a:gd name="T11" fmla="*/ 30 h 69"/>
                  <a:gd name="T12" fmla="*/ 13 w 16"/>
                  <a:gd name="T13" fmla="*/ 14 h 69"/>
                  <a:gd name="T14" fmla="*/ 10 w 16"/>
                  <a:gd name="T15" fmla="*/ 6 h 69"/>
                  <a:gd name="T16" fmla="*/ 6 w 16"/>
                  <a:gd name="T17" fmla="*/ 3 h 69"/>
                  <a:gd name="T18" fmla="*/ 0 w 16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9">
                    <a:moveTo>
                      <a:pt x="0" y="69"/>
                    </a:moveTo>
                    <a:lnTo>
                      <a:pt x="6" y="65"/>
                    </a:lnTo>
                    <a:lnTo>
                      <a:pt x="10" y="61"/>
                    </a:lnTo>
                    <a:lnTo>
                      <a:pt x="13" y="55"/>
                    </a:lnTo>
                    <a:lnTo>
                      <a:pt x="16" y="39"/>
                    </a:lnTo>
                    <a:lnTo>
                      <a:pt x="16" y="30"/>
                    </a:lnTo>
                    <a:lnTo>
                      <a:pt x="13" y="14"/>
                    </a:lnTo>
                    <a:lnTo>
                      <a:pt x="10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Line 165"/>
              <p:cNvSpPr>
                <a:spLocks noChangeShapeType="1"/>
              </p:cNvSpPr>
              <p:nvPr/>
            </p:nvSpPr>
            <p:spPr bwMode="auto">
              <a:xfrm flipV="1">
                <a:off x="3687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166"/>
              <p:cNvSpPr>
                <a:spLocks/>
              </p:cNvSpPr>
              <p:nvPr/>
            </p:nvSpPr>
            <p:spPr bwMode="auto">
              <a:xfrm>
                <a:off x="3639" y="818"/>
                <a:ext cx="17" cy="69"/>
              </a:xfrm>
              <a:custGeom>
                <a:avLst/>
                <a:gdLst>
                  <a:gd name="T0" fmla="*/ 0 w 17"/>
                  <a:gd name="T1" fmla="*/ 14 h 69"/>
                  <a:gd name="T2" fmla="*/ 7 w 17"/>
                  <a:gd name="T3" fmla="*/ 10 h 69"/>
                  <a:gd name="T4" fmla="*/ 17 w 17"/>
                  <a:gd name="T5" fmla="*/ 0 h 69"/>
                  <a:gd name="T6" fmla="*/ 17 w 1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69">
                    <a:moveTo>
                      <a:pt x="0" y="14"/>
                    </a:moveTo>
                    <a:lnTo>
                      <a:pt x="7" y="10"/>
                    </a:lnTo>
                    <a:lnTo>
                      <a:pt x="17" y="0"/>
                    </a:lnTo>
                    <a:lnTo>
                      <a:pt x="1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Line 167"/>
              <p:cNvSpPr>
                <a:spLocks noChangeShapeType="1"/>
              </p:cNvSpPr>
              <p:nvPr/>
            </p:nvSpPr>
            <p:spPr bwMode="auto">
              <a:xfrm>
                <a:off x="3652" y="821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Line 168"/>
              <p:cNvSpPr>
                <a:spLocks noChangeShapeType="1"/>
              </p:cNvSpPr>
              <p:nvPr/>
            </p:nvSpPr>
            <p:spPr bwMode="auto">
              <a:xfrm>
                <a:off x="3639" y="887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169"/>
              <p:cNvSpPr>
                <a:spLocks/>
              </p:cNvSpPr>
              <p:nvPr/>
            </p:nvSpPr>
            <p:spPr bwMode="auto">
              <a:xfrm>
                <a:off x="3695" y="818"/>
                <a:ext cx="45" cy="69"/>
              </a:xfrm>
              <a:custGeom>
                <a:avLst/>
                <a:gdLst>
                  <a:gd name="T0" fmla="*/ 6 w 45"/>
                  <a:gd name="T1" fmla="*/ 0 h 69"/>
                  <a:gd name="T2" fmla="*/ 0 w 45"/>
                  <a:gd name="T3" fmla="*/ 32 h 69"/>
                  <a:gd name="T4" fmla="*/ 6 w 45"/>
                  <a:gd name="T5" fmla="*/ 26 h 69"/>
                  <a:gd name="T6" fmla="*/ 15 w 45"/>
                  <a:gd name="T7" fmla="*/ 22 h 69"/>
                  <a:gd name="T8" fmla="*/ 25 w 45"/>
                  <a:gd name="T9" fmla="*/ 22 h 69"/>
                  <a:gd name="T10" fmla="*/ 35 w 45"/>
                  <a:gd name="T11" fmla="*/ 26 h 69"/>
                  <a:gd name="T12" fmla="*/ 41 w 45"/>
                  <a:gd name="T13" fmla="*/ 32 h 69"/>
                  <a:gd name="T14" fmla="*/ 45 w 45"/>
                  <a:gd name="T15" fmla="*/ 42 h 69"/>
                  <a:gd name="T16" fmla="*/ 45 w 45"/>
                  <a:gd name="T17" fmla="*/ 49 h 69"/>
                  <a:gd name="T18" fmla="*/ 41 w 45"/>
                  <a:gd name="T19" fmla="*/ 59 h 69"/>
                  <a:gd name="T20" fmla="*/ 35 w 45"/>
                  <a:gd name="T21" fmla="*/ 65 h 69"/>
                  <a:gd name="T22" fmla="*/ 25 w 45"/>
                  <a:gd name="T23" fmla="*/ 69 h 69"/>
                  <a:gd name="T24" fmla="*/ 15 w 45"/>
                  <a:gd name="T25" fmla="*/ 69 h 69"/>
                  <a:gd name="T26" fmla="*/ 6 w 45"/>
                  <a:gd name="T27" fmla="*/ 65 h 69"/>
                  <a:gd name="T28" fmla="*/ 2 w 45"/>
                  <a:gd name="T29" fmla="*/ 61 h 69"/>
                  <a:gd name="T30" fmla="*/ 0 w 45"/>
                  <a:gd name="T31" fmla="*/ 55 h 69"/>
                  <a:gd name="T32" fmla="*/ 0 w 45"/>
                  <a:gd name="T33" fmla="*/ 52 h 69"/>
                  <a:gd name="T34" fmla="*/ 2 w 45"/>
                  <a:gd name="T35" fmla="*/ 49 h 69"/>
                  <a:gd name="T36" fmla="*/ 6 w 45"/>
                  <a:gd name="T37" fmla="*/ 52 h 69"/>
                  <a:gd name="T38" fmla="*/ 2 w 45"/>
                  <a:gd name="T39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5" y="22"/>
                    </a:lnTo>
                    <a:lnTo>
                      <a:pt x="25" y="22"/>
                    </a:lnTo>
                    <a:lnTo>
                      <a:pt x="35" y="26"/>
                    </a:lnTo>
                    <a:lnTo>
                      <a:pt x="41" y="32"/>
                    </a:lnTo>
                    <a:lnTo>
                      <a:pt x="45" y="42"/>
                    </a:lnTo>
                    <a:lnTo>
                      <a:pt x="45" y="49"/>
                    </a:lnTo>
                    <a:lnTo>
                      <a:pt x="41" y="59"/>
                    </a:lnTo>
                    <a:lnTo>
                      <a:pt x="35" y="65"/>
                    </a:lnTo>
                    <a:lnTo>
                      <a:pt x="25" y="69"/>
                    </a:lnTo>
                    <a:lnTo>
                      <a:pt x="15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170"/>
              <p:cNvSpPr>
                <a:spLocks/>
              </p:cNvSpPr>
              <p:nvPr/>
            </p:nvSpPr>
            <p:spPr bwMode="auto">
              <a:xfrm>
                <a:off x="3720" y="840"/>
                <a:ext cx="16" cy="47"/>
              </a:xfrm>
              <a:custGeom>
                <a:avLst/>
                <a:gdLst>
                  <a:gd name="T0" fmla="*/ 0 w 16"/>
                  <a:gd name="T1" fmla="*/ 0 h 47"/>
                  <a:gd name="T2" fmla="*/ 6 w 16"/>
                  <a:gd name="T3" fmla="*/ 4 h 47"/>
                  <a:gd name="T4" fmla="*/ 13 w 16"/>
                  <a:gd name="T5" fmla="*/ 10 h 47"/>
                  <a:gd name="T6" fmla="*/ 16 w 16"/>
                  <a:gd name="T7" fmla="*/ 20 h 47"/>
                  <a:gd name="T8" fmla="*/ 16 w 16"/>
                  <a:gd name="T9" fmla="*/ 27 h 47"/>
                  <a:gd name="T10" fmla="*/ 13 w 16"/>
                  <a:gd name="T11" fmla="*/ 37 h 47"/>
                  <a:gd name="T12" fmla="*/ 6 w 16"/>
                  <a:gd name="T13" fmla="*/ 43 h 47"/>
                  <a:gd name="T14" fmla="*/ 0 w 16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lnTo>
                      <a:pt x="6" y="4"/>
                    </a:lnTo>
                    <a:lnTo>
                      <a:pt x="13" y="10"/>
                    </a:lnTo>
                    <a:lnTo>
                      <a:pt x="16" y="20"/>
                    </a:lnTo>
                    <a:lnTo>
                      <a:pt x="16" y="27"/>
                    </a:lnTo>
                    <a:lnTo>
                      <a:pt x="13" y="37"/>
                    </a:lnTo>
                    <a:lnTo>
                      <a:pt x="6" y="4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Line 171"/>
              <p:cNvSpPr>
                <a:spLocks noChangeShapeType="1"/>
              </p:cNvSpPr>
              <p:nvPr/>
            </p:nvSpPr>
            <p:spPr bwMode="auto">
              <a:xfrm>
                <a:off x="3701" y="818"/>
                <a:ext cx="3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172"/>
              <p:cNvSpPr>
                <a:spLocks/>
              </p:cNvSpPr>
              <p:nvPr/>
            </p:nvSpPr>
            <p:spPr bwMode="auto">
              <a:xfrm>
                <a:off x="3701" y="818"/>
                <a:ext cx="32" cy="3"/>
              </a:xfrm>
              <a:custGeom>
                <a:avLst/>
                <a:gdLst>
                  <a:gd name="T0" fmla="*/ 0 w 32"/>
                  <a:gd name="T1" fmla="*/ 3 h 3"/>
                  <a:gd name="T2" fmla="*/ 16 w 32"/>
                  <a:gd name="T3" fmla="*/ 3 h 3"/>
                  <a:gd name="T4" fmla="*/ 32 w 3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">
                    <a:moveTo>
                      <a:pt x="0" y="3"/>
                    </a:moveTo>
                    <a:lnTo>
                      <a:pt x="16" y="3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Line 173"/>
              <p:cNvSpPr>
                <a:spLocks noChangeShapeType="1"/>
              </p:cNvSpPr>
              <p:nvPr/>
            </p:nvSpPr>
            <p:spPr bwMode="auto">
              <a:xfrm flipV="1">
                <a:off x="398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6" name="Freeform 174"/>
              <p:cNvSpPr>
                <a:spLocks/>
              </p:cNvSpPr>
              <p:nvPr/>
            </p:nvSpPr>
            <p:spPr bwMode="auto">
              <a:xfrm>
                <a:off x="3934" y="818"/>
                <a:ext cx="16" cy="69"/>
              </a:xfrm>
              <a:custGeom>
                <a:avLst/>
                <a:gdLst>
                  <a:gd name="T0" fmla="*/ 0 w 16"/>
                  <a:gd name="T1" fmla="*/ 14 h 69"/>
                  <a:gd name="T2" fmla="*/ 6 w 16"/>
                  <a:gd name="T3" fmla="*/ 10 h 69"/>
                  <a:gd name="T4" fmla="*/ 16 w 16"/>
                  <a:gd name="T5" fmla="*/ 0 h 69"/>
                  <a:gd name="T6" fmla="*/ 16 w 16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9">
                    <a:moveTo>
                      <a:pt x="0" y="14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7" name="Line 175"/>
              <p:cNvSpPr>
                <a:spLocks noChangeShapeType="1"/>
              </p:cNvSpPr>
              <p:nvPr/>
            </p:nvSpPr>
            <p:spPr bwMode="auto">
              <a:xfrm>
                <a:off x="3946" y="821"/>
                <a:ext cx="1" cy="66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Line 176"/>
              <p:cNvSpPr>
                <a:spLocks noChangeShapeType="1"/>
              </p:cNvSpPr>
              <p:nvPr/>
            </p:nvSpPr>
            <p:spPr bwMode="auto">
              <a:xfrm>
                <a:off x="3934" y="887"/>
                <a:ext cx="2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77"/>
              <p:cNvSpPr>
                <a:spLocks/>
              </p:cNvSpPr>
              <p:nvPr/>
            </p:nvSpPr>
            <p:spPr bwMode="auto">
              <a:xfrm>
                <a:off x="3989" y="818"/>
                <a:ext cx="45" cy="69"/>
              </a:xfrm>
              <a:custGeom>
                <a:avLst/>
                <a:gdLst>
                  <a:gd name="T0" fmla="*/ 20 w 45"/>
                  <a:gd name="T1" fmla="*/ 0 h 69"/>
                  <a:gd name="T2" fmla="*/ 10 w 45"/>
                  <a:gd name="T3" fmla="*/ 3 h 69"/>
                  <a:gd name="T4" fmla="*/ 4 w 45"/>
                  <a:gd name="T5" fmla="*/ 14 h 69"/>
                  <a:gd name="T6" fmla="*/ 0 w 45"/>
                  <a:gd name="T7" fmla="*/ 30 h 69"/>
                  <a:gd name="T8" fmla="*/ 0 w 45"/>
                  <a:gd name="T9" fmla="*/ 39 h 69"/>
                  <a:gd name="T10" fmla="*/ 4 w 45"/>
                  <a:gd name="T11" fmla="*/ 55 h 69"/>
                  <a:gd name="T12" fmla="*/ 10 w 45"/>
                  <a:gd name="T13" fmla="*/ 65 h 69"/>
                  <a:gd name="T14" fmla="*/ 20 w 45"/>
                  <a:gd name="T15" fmla="*/ 69 h 69"/>
                  <a:gd name="T16" fmla="*/ 26 w 45"/>
                  <a:gd name="T17" fmla="*/ 69 h 69"/>
                  <a:gd name="T18" fmla="*/ 36 w 45"/>
                  <a:gd name="T19" fmla="*/ 65 h 69"/>
                  <a:gd name="T20" fmla="*/ 43 w 45"/>
                  <a:gd name="T21" fmla="*/ 55 h 69"/>
                  <a:gd name="T22" fmla="*/ 45 w 45"/>
                  <a:gd name="T23" fmla="*/ 39 h 69"/>
                  <a:gd name="T24" fmla="*/ 45 w 45"/>
                  <a:gd name="T25" fmla="*/ 30 h 69"/>
                  <a:gd name="T26" fmla="*/ 43 w 45"/>
                  <a:gd name="T27" fmla="*/ 14 h 69"/>
                  <a:gd name="T28" fmla="*/ 36 w 45"/>
                  <a:gd name="T29" fmla="*/ 3 h 69"/>
                  <a:gd name="T30" fmla="*/ 26 w 45"/>
                  <a:gd name="T31" fmla="*/ 0 h 69"/>
                  <a:gd name="T32" fmla="*/ 20 w 45"/>
                  <a:gd name="T33" fmla="*/ 0 h 69"/>
                  <a:gd name="T34" fmla="*/ 13 w 45"/>
                  <a:gd name="T35" fmla="*/ 3 h 69"/>
                  <a:gd name="T36" fmla="*/ 10 w 45"/>
                  <a:gd name="T37" fmla="*/ 6 h 69"/>
                  <a:gd name="T38" fmla="*/ 6 w 45"/>
                  <a:gd name="T39" fmla="*/ 14 h 69"/>
                  <a:gd name="T40" fmla="*/ 4 w 45"/>
                  <a:gd name="T41" fmla="*/ 30 h 69"/>
                  <a:gd name="T42" fmla="*/ 4 w 45"/>
                  <a:gd name="T43" fmla="*/ 39 h 69"/>
                  <a:gd name="T44" fmla="*/ 6 w 45"/>
                  <a:gd name="T45" fmla="*/ 55 h 69"/>
                  <a:gd name="T46" fmla="*/ 10 w 45"/>
                  <a:gd name="T47" fmla="*/ 61 h 69"/>
                  <a:gd name="T48" fmla="*/ 13 w 45"/>
                  <a:gd name="T49" fmla="*/ 65 h 69"/>
                  <a:gd name="T50" fmla="*/ 20 w 45"/>
                  <a:gd name="T5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5" h="69">
                    <a:moveTo>
                      <a:pt x="20" y="0"/>
                    </a:moveTo>
                    <a:lnTo>
                      <a:pt x="10" y="3"/>
                    </a:lnTo>
                    <a:lnTo>
                      <a:pt x="4" y="14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55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3" y="55"/>
                    </a:lnTo>
                    <a:lnTo>
                      <a:pt x="45" y="39"/>
                    </a:lnTo>
                    <a:lnTo>
                      <a:pt x="45" y="30"/>
                    </a:lnTo>
                    <a:lnTo>
                      <a:pt x="43" y="14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30"/>
                    </a:lnTo>
                    <a:lnTo>
                      <a:pt x="4" y="3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3" y="65"/>
                    </a:lnTo>
                    <a:lnTo>
                      <a:pt x="2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0" name="Freeform 178"/>
              <p:cNvSpPr>
                <a:spLocks/>
              </p:cNvSpPr>
              <p:nvPr/>
            </p:nvSpPr>
            <p:spPr bwMode="auto">
              <a:xfrm>
                <a:off x="4015" y="818"/>
                <a:ext cx="17" cy="69"/>
              </a:xfrm>
              <a:custGeom>
                <a:avLst/>
                <a:gdLst>
                  <a:gd name="T0" fmla="*/ 0 w 17"/>
                  <a:gd name="T1" fmla="*/ 69 h 69"/>
                  <a:gd name="T2" fmla="*/ 7 w 17"/>
                  <a:gd name="T3" fmla="*/ 65 h 69"/>
                  <a:gd name="T4" fmla="*/ 10 w 17"/>
                  <a:gd name="T5" fmla="*/ 61 h 69"/>
                  <a:gd name="T6" fmla="*/ 13 w 17"/>
                  <a:gd name="T7" fmla="*/ 55 h 69"/>
                  <a:gd name="T8" fmla="*/ 17 w 17"/>
                  <a:gd name="T9" fmla="*/ 39 h 69"/>
                  <a:gd name="T10" fmla="*/ 17 w 17"/>
                  <a:gd name="T11" fmla="*/ 30 h 69"/>
                  <a:gd name="T12" fmla="*/ 13 w 17"/>
                  <a:gd name="T13" fmla="*/ 14 h 69"/>
                  <a:gd name="T14" fmla="*/ 10 w 17"/>
                  <a:gd name="T15" fmla="*/ 6 h 69"/>
                  <a:gd name="T16" fmla="*/ 7 w 17"/>
                  <a:gd name="T17" fmla="*/ 3 h 69"/>
                  <a:gd name="T18" fmla="*/ 0 w 17"/>
                  <a:gd name="T19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69">
                    <a:moveTo>
                      <a:pt x="0" y="69"/>
                    </a:moveTo>
                    <a:lnTo>
                      <a:pt x="7" y="65"/>
                    </a:lnTo>
                    <a:lnTo>
                      <a:pt x="10" y="61"/>
                    </a:lnTo>
                    <a:lnTo>
                      <a:pt x="13" y="55"/>
                    </a:lnTo>
                    <a:lnTo>
                      <a:pt x="17" y="39"/>
                    </a:lnTo>
                    <a:lnTo>
                      <a:pt x="17" y="30"/>
                    </a:lnTo>
                    <a:lnTo>
                      <a:pt x="13" y="14"/>
                    </a:lnTo>
                    <a:lnTo>
                      <a:pt x="10" y="6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1" name="Line 179"/>
              <p:cNvSpPr>
                <a:spLocks noChangeShapeType="1"/>
              </p:cNvSpPr>
              <p:nvPr/>
            </p:nvSpPr>
            <p:spPr bwMode="auto">
              <a:xfrm flipV="1">
                <a:off x="4205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2" name="Freeform 180"/>
              <p:cNvSpPr>
                <a:spLocks/>
              </p:cNvSpPr>
              <p:nvPr/>
            </p:nvSpPr>
            <p:spPr bwMode="auto">
              <a:xfrm>
                <a:off x="4181" y="818"/>
                <a:ext cx="40" cy="30"/>
              </a:xfrm>
              <a:custGeom>
                <a:avLst/>
                <a:gdLst>
                  <a:gd name="T0" fmla="*/ 14 w 40"/>
                  <a:gd name="T1" fmla="*/ 0 h 30"/>
                  <a:gd name="T2" fmla="*/ 4 w 40"/>
                  <a:gd name="T3" fmla="*/ 3 h 30"/>
                  <a:gd name="T4" fmla="*/ 0 w 40"/>
                  <a:gd name="T5" fmla="*/ 10 h 30"/>
                  <a:gd name="T6" fmla="*/ 0 w 40"/>
                  <a:gd name="T7" fmla="*/ 20 h 30"/>
                  <a:gd name="T8" fmla="*/ 4 w 40"/>
                  <a:gd name="T9" fmla="*/ 26 h 30"/>
                  <a:gd name="T10" fmla="*/ 14 w 40"/>
                  <a:gd name="T11" fmla="*/ 30 h 30"/>
                  <a:gd name="T12" fmla="*/ 26 w 40"/>
                  <a:gd name="T13" fmla="*/ 30 h 30"/>
                  <a:gd name="T14" fmla="*/ 36 w 40"/>
                  <a:gd name="T15" fmla="*/ 26 h 30"/>
                  <a:gd name="T16" fmla="*/ 40 w 40"/>
                  <a:gd name="T17" fmla="*/ 20 h 30"/>
                  <a:gd name="T18" fmla="*/ 40 w 40"/>
                  <a:gd name="T19" fmla="*/ 10 h 30"/>
                  <a:gd name="T20" fmla="*/ 36 w 40"/>
                  <a:gd name="T21" fmla="*/ 3 h 30"/>
                  <a:gd name="T22" fmla="*/ 26 w 40"/>
                  <a:gd name="T23" fmla="*/ 0 h 30"/>
                  <a:gd name="T24" fmla="*/ 14 w 40"/>
                  <a:gd name="T25" fmla="*/ 0 h 30"/>
                  <a:gd name="T26" fmla="*/ 7 w 40"/>
                  <a:gd name="T27" fmla="*/ 3 h 30"/>
                  <a:gd name="T28" fmla="*/ 4 w 40"/>
                  <a:gd name="T29" fmla="*/ 10 h 30"/>
                  <a:gd name="T30" fmla="*/ 4 w 40"/>
                  <a:gd name="T31" fmla="*/ 20 h 30"/>
                  <a:gd name="T32" fmla="*/ 7 w 40"/>
                  <a:gd name="T33" fmla="*/ 26 h 30"/>
                  <a:gd name="T34" fmla="*/ 14 w 40"/>
                  <a:gd name="T3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0">
                    <a:moveTo>
                      <a:pt x="14" y="0"/>
                    </a:moveTo>
                    <a:lnTo>
                      <a:pt x="4" y="3"/>
                    </a:lnTo>
                    <a:lnTo>
                      <a:pt x="0" y="10"/>
                    </a:lnTo>
                    <a:lnTo>
                      <a:pt x="0" y="20"/>
                    </a:lnTo>
                    <a:lnTo>
                      <a:pt x="4" y="26"/>
                    </a:lnTo>
                    <a:lnTo>
                      <a:pt x="14" y="30"/>
                    </a:lnTo>
                    <a:lnTo>
                      <a:pt x="26" y="30"/>
                    </a:lnTo>
                    <a:lnTo>
                      <a:pt x="36" y="26"/>
                    </a:lnTo>
                    <a:lnTo>
                      <a:pt x="40" y="20"/>
                    </a:lnTo>
                    <a:lnTo>
                      <a:pt x="40" y="10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7" y="3"/>
                    </a:lnTo>
                    <a:lnTo>
                      <a:pt x="4" y="10"/>
                    </a:lnTo>
                    <a:lnTo>
                      <a:pt x="4" y="20"/>
                    </a:lnTo>
                    <a:lnTo>
                      <a:pt x="7" y="26"/>
                    </a:lnTo>
                    <a:lnTo>
                      <a:pt x="14" y="3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3" name="Freeform 181"/>
              <p:cNvSpPr>
                <a:spLocks/>
              </p:cNvSpPr>
              <p:nvPr/>
            </p:nvSpPr>
            <p:spPr bwMode="auto">
              <a:xfrm>
                <a:off x="4207" y="818"/>
                <a:ext cx="10" cy="30"/>
              </a:xfrm>
              <a:custGeom>
                <a:avLst/>
                <a:gdLst>
                  <a:gd name="T0" fmla="*/ 0 w 10"/>
                  <a:gd name="T1" fmla="*/ 30 h 30"/>
                  <a:gd name="T2" fmla="*/ 6 w 10"/>
                  <a:gd name="T3" fmla="*/ 26 h 30"/>
                  <a:gd name="T4" fmla="*/ 10 w 10"/>
                  <a:gd name="T5" fmla="*/ 20 h 30"/>
                  <a:gd name="T6" fmla="*/ 10 w 10"/>
                  <a:gd name="T7" fmla="*/ 10 h 30"/>
                  <a:gd name="T8" fmla="*/ 6 w 10"/>
                  <a:gd name="T9" fmla="*/ 3 h 30"/>
                  <a:gd name="T10" fmla="*/ 0 w 10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0">
                    <a:moveTo>
                      <a:pt x="0" y="30"/>
                    </a:moveTo>
                    <a:lnTo>
                      <a:pt x="6" y="26"/>
                    </a:lnTo>
                    <a:lnTo>
                      <a:pt x="10" y="20"/>
                    </a:lnTo>
                    <a:lnTo>
                      <a:pt x="10" y="10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4" name="Freeform 182"/>
              <p:cNvSpPr>
                <a:spLocks/>
              </p:cNvSpPr>
              <p:nvPr/>
            </p:nvSpPr>
            <p:spPr bwMode="auto">
              <a:xfrm>
                <a:off x="4178" y="848"/>
                <a:ext cx="45" cy="39"/>
              </a:xfrm>
              <a:custGeom>
                <a:avLst/>
                <a:gdLst>
                  <a:gd name="T0" fmla="*/ 17 w 45"/>
                  <a:gd name="T1" fmla="*/ 0 h 39"/>
                  <a:gd name="T2" fmla="*/ 7 w 45"/>
                  <a:gd name="T3" fmla="*/ 2 h 39"/>
                  <a:gd name="T4" fmla="*/ 3 w 45"/>
                  <a:gd name="T5" fmla="*/ 6 h 39"/>
                  <a:gd name="T6" fmla="*/ 0 w 45"/>
                  <a:gd name="T7" fmla="*/ 12 h 39"/>
                  <a:gd name="T8" fmla="*/ 0 w 45"/>
                  <a:gd name="T9" fmla="*/ 25 h 39"/>
                  <a:gd name="T10" fmla="*/ 3 w 45"/>
                  <a:gd name="T11" fmla="*/ 31 h 39"/>
                  <a:gd name="T12" fmla="*/ 7 w 45"/>
                  <a:gd name="T13" fmla="*/ 35 h 39"/>
                  <a:gd name="T14" fmla="*/ 17 w 45"/>
                  <a:gd name="T15" fmla="*/ 39 h 39"/>
                  <a:gd name="T16" fmla="*/ 29 w 45"/>
                  <a:gd name="T17" fmla="*/ 39 h 39"/>
                  <a:gd name="T18" fmla="*/ 39 w 45"/>
                  <a:gd name="T19" fmla="*/ 35 h 39"/>
                  <a:gd name="T20" fmla="*/ 43 w 45"/>
                  <a:gd name="T21" fmla="*/ 31 h 39"/>
                  <a:gd name="T22" fmla="*/ 45 w 45"/>
                  <a:gd name="T23" fmla="*/ 25 h 39"/>
                  <a:gd name="T24" fmla="*/ 45 w 45"/>
                  <a:gd name="T25" fmla="*/ 12 h 39"/>
                  <a:gd name="T26" fmla="*/ 43 w 45"/>
                  <a:gd name="T27" fmla="*/ 6 h 39"/>
                  <a:gd name="T28" fmla="*/ 39 w 45"/>
                  <a:gd name="T29" fmla="*/ 2 h 39"/>
                  <a:gd name="T30" fmla="*/ 29 w 45"/>
                  <a:gd name="T3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5" h="39">
                    <a:moveTo>
                      <a:pt x="17" y="0"/>
                    </a:moveTo>
                    <a:lnTo>
                      <a:pt x="7" y="2"/>
                    </a:lnTo>
                    <a:lnTo>
                      <a:pt x="3" y="6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7" y="39"/>
                    </a:lnTo>
                    <a:lnTo>
                      <a:pt x="29" y="39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5" y="25"/>
                    </a:lnTo>
                    <a:lnTo>
                      <a:pt x="45" y="12"/>
                    </a:lnTo>
                    <a:lnTo>
                      <a:pt x="43" y="6"/>
                    </a:lnTo>
                    <a:lnTo>
                      <a:pt x="39" y="2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5" name="Freeform 183"/>
              <p:cNvSpPr>
                <a:spLocks/>
              </p:cNvSpPr>
              <p:nvPr/>
            </p:nvSpPr>
            <p:spPr bwMode="auto">
              <a:xfrm>
                <a:off x="4181" y="848"/>
                <a:ext cx="14" cy="39"/>
              </a:xfrm>
              <a:custGeom>
                <a:avLst/>
                <a:gdLst>
                  <a:gd name="T0" fmla="*/ 14 w 14"/>
                  <a:gd name="T1" fmla="*/ 0 h 39"/>
                  <a:gd name="T2" fmla="*/ 7 w 14"/>
                  <a:gd name="T3" fmla="*/ 2 h 39"/>
                  <a:gd name="T4" fmla="*/ 4 w 14"/>
                  <a:gd name="T5" fmla="*/ 6 h 39"/>
                  <a:gd name="T6" fmla="*/ 0 w 14"/>
                  <a:gd name="T7" fmla="*/ 12 h 39"/>
                  <a:gd name="T8" fmla="*/ 0 w 14"/>
                  <a:gd name="T9" fmla="*/ 25 h 39"/>
                  <a:gd name="T10" fmla="*/ 4 w 14"/>
                  <a:gd name="T11" fmla="*/ 31 h 39"/>
                  <a:gd name="T12" fmla="*/ 7 w 14"/>
                  <a:gd name="T13" fmla="*/ 35 h 39"/>
                  <a:gd name="T14" fmla="*/ 14 w 14"/>
                  <a:gd name="T1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lnTo>
                      <a:pt x="7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4" y="3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6" name="Freeform 184"/>
              <p:cNvSpPr>
                <a:spLocks/>
              </p:cNvSpPr>
              <p:nvPr/>
            </p:nvSpPr>
            <p:spPr bwMode="auto">
              <a:xfrm>
                <a:off x="4207" y="848"/>
                <a:ext cx="14" cy="39"/>
              </a:xfrm>
              <a:custGeom>
                <a:avLst/>
                <a:gdLst>
                  <a:gd name="T0" fmla="*/ 0 w 14"/>
                  <a:gd name="T1" fmla="*/ 39 h 39"/>
                  <a:gd name="T2" fmla="*/ 6 w 14"/>
                  <a:gd name="T3" fmla="*/ 35 h 39"/>
                  <a:gd name="T4" fmla="*/ 10 w 14"/>
                  <a:gd name="T5" fmla="*/ 31 h 39"/>
                  <a:gd name="T6" fmla="*/ 14 w 14"/>
                  <a:gd name="T7" fmla="*/ 25 h 39"/>
                  <a:gd name="T8" fmla="*/ 14 w 14"/>
                  <a:gd name="T9" fmla="*/ 12 h 39"/>
                  <a:gd name="T10" fmla="*/ 10 w 14"/>
                  <a:gd name="T11" fmla="*/ 6 h 39"/>
                  <a:gd name="T12" fmla="*/ 6 w 14"/>
                  <a:gd name="T13" fmla="*/ 2 h 39"/>
                  <a:gd name="T14" fmla="*/ 0 w 14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9">
                    <a:moveTo>
                      <a:pt x="0" y="39"/>
                    </a:moveTo>
                    <a:lnTo>
                      <a:pt x="6" y="35"/>
                    </a:lnTo>
                    <a:lnTo>
                      <a:pt x="10" y="31"/>
                    </a:lnTo>
                    <a:lnTo>
                      <a:pt x="14" y="25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7" name="Line 185"/>
              <p:cNvSpPr>
                <a:spLocks noChangeShapeType="1"/>
              </p:cNvSpPr>
              <p:nvPr/>
            </p:nvSpPr>
            <p:spPr bwMode="auto">
              <a:xfrm flipV="1">
                <a:off x="436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8" name="Line 186"/>
              <p:cNvSpPr>
                <a:spLocks noChangeShapeType="1"/>
              </p:cNvSpPr>
              <p:nvPr/>
            </p:nvSpPr>
            <p:spPr bwMode="auto">
              <a:xfrm>
                <a:off x="4336" y="818"/>
                <a:ext cx="1" cy="20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79" name="Freeform 187"/>
              <p:cNvSpPr>
                <a:spLocks/>
              </p:cNvSpPr>
              <p:nvPr/>
            </p:nvSpPr>
            <p:spPr bwMode="auto">
              <a:xfrm>
                <a:off x="4336" y="818"/>
                <a:ext cx="45" cy="14"/>
              </a:xfrm>
              <a:custGeom>
                <a:avLst/>
                <a:gdLst>
                  <a:gd name="T0" fmla="*/ 0 w 45"/>
                  <a:gd name="T1" fmla="*/ 14 h 14"/>
                  <a:gd name="T2" fmla="*/ 4 w 45"/>
                  <a:gd name="T3" fmla="*/ 6 h 14"/>
                  <a:gd name="T4" fmla="*/ 10 w 45"/>
                  <a:gd name="T5" fmla="*/ 0 h 14"/>
                  <a:gd name="T6" fmla="*/ 17 w 45"/>
                  <a:gd name="T7" fmla="*/ 0 h 14"/>
                  <a:gd name="T8" fmla="*/ 33 w 45"/>
                  <a:gd name="T9" fmla="*/ 10 h 14"/>
                  <a:gd name="T10" fmla="*/ 39 w 45"/>
                  <a:gd name="T11" fmla="*/ 10 h 14"/>
                  <a:gd name="T12" fmla="*/ 43 w 45"/>
                  <a:gd name="T13" fmla="*/ 6 h 14"/>
                  <a:gd name="T14" fmla="*/ 45 w 45"/>
                  <a:gd name="T1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14">
                    <a:moveTo>
                      <a:pt x="0" y="14"/>
                    </a:moveTo>
                    <a:lnTo>
                      <a:pt x="4" y="6"/>
                    </a:lnTo>
                    <a:lnTo>
                      <a:pt x="10" y="0"/>
                    </a:lnTo>
                    <a:lnTo>
                      <a:pt x="17" y="0"/>
                    </a:lnTo>
                    <a:lnTo>
                      <a:pt x="33" y="10"/>
                    </a:lnTo>
                    <a:lnTo>
                      <a:pt x="39" y="10"/>
                    </a:lnTo>
                    <a:lnTo>
                      <a:pt x="43" y="6"/>
                    </a:lnTo>
                    <a:lnTo>
                      <a:pt x="45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0" name="Freeform 188"/>
              <p:cNvSpPr>
                <a:spLocks/>
              </p:cNvSpPr>
              <p:nvPr/>
            </p:nvSpPr>
            <p:spPr bwMode="auto">
              <a:xfrm>
                <a:off x="4340" y="821"/>
                <a:ext cx="29" cy="7"/>
              </a:xfrm>
              <a:custGeom>
                <a:avLst/>
                <a:gdLst>
                  <a:gd name="T0" fmla="*/ 0 w 29"/>
                  <a:gd name="T1" fmla="*/ 3 h 7"/>
                  <a:gd name="T2" fmla="*/ 6 w 29"/>
                  <a:gd name="T3" fmla="*/ 0 h 7"/>
                  <a:gd name="T4" fmla="*/ 13 w 29"/>
                  <a:gd name="T5" fmla="*/ 0 h 7"/>
                  <a:gd name="T6" fmla="*/ 29 w 29"/>
                  <a:gd name="T7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7">
                    <a:moveTo>
                      <a:pt x="0" y="3"/>
                    </a:moveTo>
                    <a:lnTo>
                      <a:pt x="6" y="0"/>
                    </a:lnTo>
                    <a:lnTo>
                      <a:pt x="13" y="0"/>
                    </a:lnTo>
                    <a:lnTo>
                      <a:pt x="29" y="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1" name="Freeform 189"/>
              <p:cNvSpPr>
                <a:spLocks/>
              </p:cNvSpPr>
              <p:nvPr/>
            </p:nvSpPr>
            <p:spPr bwMode="auto">
              <a:xfrm>
                <a:off x="4359" y="818"/>
                <a:ext cx="22" cy="69"/>
              </a:xfrm>
              <a:custGeom>
                <a:avLst/>
                <a:gdLst>
                  <a:gd name="T0" fmla="*/ 22 w 22"/>
                  <a:gd name="T1" fmla="*/ 0 h 69"/>
                  <a:gd name="T2" fmla="*/ 22 w 22"/>
                  <a:gd name="T3" fmla="*/ 10 h 69"/>
                  <a:gd name="T4" fmla="*/ 20 w 22"/>
                  <a:gd name="T5" fmla="*/ 20 h 69"/>
                  <a:gd name="T6" fmla="*/ 6 w 22"/>
                  <a:gd name="T7" fmla="*/ 36 h 69"/>
                  <a:gd name="T8" fmla="*/ 4 w 22"/>
                  <a:gd name="T9" fmla="*/ 42 h 69"/>
                  <a:gd name="T10" fmla="*/ 0 w 22"/>
                  <a:gd name="T11" fmla="*/ 52 h 69"/>
                  <a:gd name="T12" fmla="*/ 0 w 22"/>
                  <a:gd name="T1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69">
                    <a:moveTo>
                      <a:pt x="22" y="0"/>
                    </a:moveTo>
                    <a:lnTo>
                      <a:pt x="22" y="10"/>
                    </a:lnTo>
                    <a:lnTo>
                      <a:pt x="20" y="20"/>
                    </a:lnTo>
                    <a:lnTo>
                      <a:pt x="6" y="36"/>
                    </a:lnTo>
                    <a:lnTo>
                      <a:pt x="4" y="42"/>
                    </a:lnTo>
                    <a:lnTo>
                      <a:pt x="0" y="52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2" name="Freeform 190"/>
              <p:cNvSpPr>
                <a:spLocks/>
              </p:cNvSpPr>
              <p:nvPr/>
            </p:nvSpPr>
            <p:spPr bwMode="auto">
              <a:xfrm>
                <a:off x="4356" y="838"/>
                <a:ext cx="23" cy="49"/>
              </a:xfrm>
              <a:custGeom>
                <a:avLst/>
                <a:gdLst>
                  <a:gd name="T0" fmla="*/ 23 w 23"/>
                  <a:gd name="T1" fmla="*/ 0 h 49"/>
                  <a:gd name="T2" fmla="*/ 7 w 23"/>
                  <a:gd name="T3" fmla="*/ 16 h 49"/>
                  <a:gd name="T4" fmla="*/ 3 w 23"/>
                  <a:gd name="T5" fmla="*/ 22 h 49"/>
                  <a:gd name="T6" fmla="*/ 0 w 23"/>
                  <a:gd name="T7" fmla="*/ 32 h 49"/>
                  <a:gd name="T8" fmla="*/ 0 w 23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9">
                    <a:moveTo>
                      <a:pt x="23" y="0"/>
                    </a:moveTo>
                    <a:lnTo>
                      <a:pt x="7" y="16"/>
                    </a:lnTo>
                    <a:lnTo>
                      <a:pt x="3" y="22"/>
                    </a:lnTo>
                    <a:lnTo>
                      <a:pt x="0" y="32"/>
                    </a:lnTo>
                    <a:lnTo>
                      <a:pt x="0" y="4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3" name="Line 191"/>
              <p:cNvSpPr>
                <a:spLocks noChangeShapeType="1"/>
              </p:cNvSpPr>
              <p:nvPr/>
            </p:nvSpPr>
            <p:spPr bwMode="auto">
              <a:xfrm flipV="1">
                <a:off x="4573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4" name="Freeform 192"/>
              <p:cNvSpPr>
                <a:spLocks/>
              </p:cNvSpPr>
              <p:nvPr/>
            </p:nvSpPr>
            <p:spPr bwMode="auto">
              <a:xfrm>
                <a:off x="4547" y="818"/>
                <a:ext cx="45" cy="69"/>
              </a:xfrm>
              <a:custGeom>
                <a:avLst/>
                <a:gdLst>
                  <a:gd name="T0" fmla="*/ 39 w 45"/>
                  <a:gd name="T1" fmla="*/ 10 h 69"/>
                  <a:gd name="T2" fmla="*/ 36 w 45"/>
                  <a:gd name="T3" fmla="*/ 14 h 69"/>
                  <a:gd name="T4" fmla="*/ 39 w 45"/>
                  <a:gd name="T5" fmla="*/ 16 h 69"/>
                  <a:gd name="T6" fmla="*/ 42 w 45"/>
                  <a:gd name="T7" fmla="*/ 14 h 69"/>
                  <a:gd name="T8" fmla="*/ 42 w 45"/>
                  <a:gd name="T9" fmla="*/ 10 h 69"/>
                  <a:gd name="T10" fmla="*/ 39 w 45"/>
                  <a:gd name="T11" fmla="*/ 3 h 69"/>
                  <a:gd name="T12" fmla="*/ 32 w 45"/>
                  <a:gd name="T13" fmla="*/ 0 h 69"/>
                  <a:gd name="T14" fmla="*/ 22 w 45"/>
                  <a:gd name="T15" fmla="*/ 0 h 69"/>
                  <a:gd name="T16" fmla="*/ 14 w 45"/>
                  <a:gd name="T17" fmla="*/ 3 h 69"/>
                  <a:gd name="T18" fmla="*/ 6 w 45"/>
                  <a:gd name="T19" fmla="*/ 10 h 69"/>
                  <a:gd name="T20" fmla="*/ 4 w 45"/>
                  <a:gd name="T21" fmla="*/ 16 h 69"/>
                  <a:gd name="T22" fmla="*/ 0 w 45"/>
                  <a:gd name="T23" fmla="*/ 30 h 69"/>
                  <a:gd name="T24" fmla="*/ 0 w 45"/>
                  <a:gd name="T25" fmla="*/ 49 h 69"/>
                  <a:gd name="T26" fmla="*/ 4 w 45"/>
                  <a:gd name="T27" fmla="*/ 59 h 69"/>
                  <a:gd name="T28" fmla="*/ 10 w 45"/>
                  <a:gd name="T29" fmla="*/ 65 h 69"/>
                  <a:gd name="T30" fmla="*/ 20 w 45"/>
                  <a:gd name="T31" fmla="*/ 69 h 69"/>
                  <a:gd name="T32" fmla="*/ 26 w 45"/>
                  <a:gd name="T33" fmla="*/ 69 h 69"/>
                  <a:gd name="T34" fmla="*/ 36 w 45"/>
                  <a:gd name="T35" fmla="*/ 65 h 69"/>
                  <a:gd name="T36" fmla="*/ 42 w 45"/>
                  <a:gd name="T37" fmla="*/ 59 h 69"/>
                  <a:gd name="T38" fmla="*/ 45 w 45"/>
                  <a:gd name="T39" fmla="*/ 49 h 69"/>
                  <a:gd name="T40" fmla="*/ 45 w 45"/>
                  <a:gd name="T41" fmla="*/ 45 h 69"/>
                  <a:gd name="T42" fmla="*/ 42 w 45"/>
                  <a:gd name="T43" fmla="*/ 36 h 69"/>
                  <a:gd name="T44" fmla="*/ 36 w 45"/>
                  <a:gd name="T45" fmla="*/ 30 h 69"/>
                  <a:gd name="T46" fmla="*/ 26 w 45"/>
                  <a:gd name="T47" fmla="*/ 26 h 69"/>
                  <a:gd name="T48" fmla="*/ 22 w 45"/>
                  <a:gd name="T49" fmla="*/ 26 h 69"/>
                  <a:gd name="T50" fmla="*/ 14 w 45"/>
                  <a:gd name="T51" fmla="*/ 30 h 69"/>
                  <a:gd name="T52" fmla="*/ 6 w 45"/>
                  <a:gd name="T53" fmla="*/ 36 h 69"/>
                  <a:gd name="T54" fmla="*/ 4 w 45"/>
                  <a:gd name="T55" fmla="*/ 4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" h="69">
                    <a:moveTo>
                      <a:pt x="39" y="10"/>
                    </a:moveTo>
                    <a:lnTo>
                      <a:pt x="36" y="14"/>
                    </a:lnTo>
                    <a:lnTo>
                      <a:pt x="39" y="16"/>
                    </a:lnTo>
                    <a:lnTo>
                      <a:pt x="42" y="14"/>
                    </a:lnTo>
                    <a:lnTo>
                      <a:pt x="42" y="10"/>
                    </a:lnTo>
                    <a:lnTo>
                      <a:pt x="39" y="3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4" y="3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4" y="59"/>
                    </a:lnTo>
                    <a:lnTo>
                      <a:pt x="10" y="65"/>
                    </a:lnTo>
                    <a:lnTo>
                      <a:pt x="20" y="69"/>
                    </a:lnTo>
                    <a:lnTo>
                      <a:pt x="26" y="69"/>
                    </a:lnTo>
                    <a:lnTo>
                      <a:pt x="36" y="65"/>
                    </a:lnTo>
                    <a:lnTo>
                      <a:pt x="42" y="59"/>
                    </a:lnTo>
                    <a:lnTo>
                      <a:pt x="45" y="49"/>
                    </a:lnTo>
                    <a:lnTo>
                      <a:pt x="45" y="45"/>
                    </a:lnTo>
                    <a:lnTo>
                      <a:pt x="42" y="36"/>
                    </a:lnTo>
                    <a:lnTo>
                      <a:pt x="36" y="30"/>
                    </a:lnTo>
                    <a:lnTo>
                      <a:pt x="26" y="26"/>
                    </a:lnTo>
                    <a:lnTo>
                      <a:pt x="22" y="26"/>
                    </a:lnTo>
                    <a:lnTo>
                      <a:pt x="14" y="30"/>
                    </a:lnTo>
                    <a:lnTo>
                      <a:pt x="6" y="36"/>
                    </a:lnTo>
                    <a:lnTo>
                      <a:pt x="4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5" name="Freeform 193"/>
              <p:cNvSpPr>
                <a:spLocks/>
              </p:cNvSpPr>
              <p:nvPr/>
            </p:nvSpPr>
            <p:spPr bwMode="auto">
              <a:xfrm>
                <a:off x="4551" y="818"/>
                <a:ext cx="18" cy="69"/>
              </a:xfrm>
              <a:custGeom>
                <a:avLst/>
                <a:gdLst>
                  <a:gd name="T0" fmla="*/ 18 w 18"/>
                  <a:gd name="T1" fmla="*/ 0 h 69"/>
                  <a:gd name="T2" fmla="*/ 12 w 18"/>
                  <a:gd name="T3" fmla="*/ 3 h 69"/>
                  <a:gd name="T4" fmla="*/ 6 w 18"/>
                  <a:gd name="T5" fmla="*/ 10 h 69"/>
                  <a:gd name="T6" fmla="*/ 2 w 18"/>
                  <a:gd name="T7" fmla="*/ 16 h 69"/>
                  <a:gd name="T8" fmla="*/ 0 w 18"/>
                  <a:gd name="T9" fmla="*/ 30 h 69"/>
                  <a:gd name="T10" fmla="*/ 0 w 18"/>
                  <a:gd name="T11" fmla="*/ 49 h 69"/>
                  <a:gd name="T12" fmla="*/ 2 w 18"/>
                  <a:gd name="T13" fmla="*/ 59 h 69"/>
                  <a:gd name="T14" fmla="*/ 10 w 18"/>
                  <a:gd name="T15" fmla="*/ 65 h 69"/>
                  <a:gd name="T16" fmla="*/ 16 w 18"/>
                  <a:gd name="T1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9">
                    <a:moveTo>
                      <a:pt x="18" y="0"/>
                    </a:moveTo>
                    <a:lnTo>
                      <a:pt x="12" y="3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30"/>
                    </a:lnTo>
                    <a:lnTo>
                      <a:pt x="0" y="49"/>
                    </a:lnTo>
                    <a:lnTo>
                      <a:pt x="2" y="59"/>
                    </a:lnTo>
                    <a:lnTo>
                      <a:pt x="10" y="65"/>
                    </a:lnTo>
                    <a:lnTo>
                      <a:pt x="16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6" name="Freeform 194"/>
              <p:cNvSpPr>
                <a:spLocks/>
              </p:cNvSpPr>
              <p:nvPr/>
            </p:nvSpPr>
            <p:spPr bwMode="auto">
              <a:xfrm>
                <a:off x="4573" y="844"/>
                <a:ext cx="16" cy="43"/>
              </a:xfrm>
              <a:custGeom>
                <a:avLst/>
                <a:gdLst>
                  <a:gd name="T0" fmla="*/ 0 w 16"/>
                  <a:gd name="T1" fmla="*/ 43 h 43"/>
                  <a:gd name="T2" fmla="*/ 6 w 16"/>
                  <a:gd name="T3" fmla="*/ 39 h 43"/>
                  <a:gd name="T4" fmla="*/ 13 w 16"/>
                  <a:gd name="T5" fmla="*/ 33 h 43"/>
                  <a:gd name="T6" fmla="*/ 16 w 16"/>
                  <a:gd name="T7" fmla="*/ 23 h 43"/>
                  <a:gd name="T8" fmla="*/ 16 w 16"/>
                  <a:gd name="T9" fmla="*/ 19 h 43"/>
                  <a:gd name="T10" fmla="*/ 13 w 16"/>
                  <a:gd name="T11" fmla="*/ 10 h 43"/>
                  <a:gd name="T12" fmla="*/ 6 w 16"/>
                  <a:gd name="T13" fmla="*/ 4 h 43"/>
                  <a:gd name="T14" fmla="*/ 0 w 16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3">
                    <a:moveTo>
                      <a:pt x="0" y="43"/>
                    </a:moveTo>
                    <a:lnTo>
                      <a:pt x="6" y="39"/>
                    </a:lnTo>
                    <a:lnTo>
                      <a:pt x="13" y="33"/>
                    </a:lnTo>
                    <a:lnTo>
                      <a:pt x="16" y="23"/>
                    </a:lnTo>
                    <a:lnTo>
                      <a:pt x="16" y="19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7" name="Line 195"/>
              <p:cNvSpPr>
                <a:spLocks noChangeShapeType="1"/>
              </p:cNvSpPr>
              <p:nvPr/>
            </p:nvSpPr>
            <p:spPr bwMode="auto">
              <a:xfrm flipV="1">
                <a:off x="4868" y="934"/>
                <a:ext cx="1" cy="1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8" name="Freeform 196"/>
              <p:cNvSpPr>
                <a:spLocks/>
              </p:cNvSpPr>
              <p:nvPr/>
            </p:nvSpPr>
            <p:spPr bwMode="auto">
              <a:xfrm>
                <a:off x="4843" y="818"/>
                <a:ext cx="45" cy="69"/>
              </a:xfrm>
              <a:custGeom>
                <a:avLst/>
                <a:gdLst>
                  <a:gd name="T0" fmla="*/ 6 w 45"/>
                  <a:gd name="T1" fmla="*/ 0 h 69"/>
                  <a:gd name="T2" fmla="*/ 0 w 45"/>
                  <a:gd name="T3" fmla="*/ 32 h 69"/>
                  <a:gd name="T4" fmla="*/ 6 w 45"/>
                  <a:gd name="T5" fmla="*/ 26 h 69"/>
                  <a:gd name="T6" fmla="*/ 16 w 45"/>
                  <a:gd name="T7" fmla="*/ 22 h 69"/>
                  <a:gd name="T8" fmla="*/ 25 w 45"/>
                  <a:gd name="T9" fmla="*/ 22 h 69"/>
                  <a:gd name="T10" fmla="*/ 35 w 45"/>
                  <a:gd name="T11" fmla="*/ 26 h 69"/>
                  <a:gd name="T12" fmla="*/ 41 w 45"/>
                  <a:gd name="T13" fmla="*/ 32 h 69"/>
                  <a:gd name="T14" fmla="*/ 45 w 45"/>
                  <a:gd name="T15" fmla="*/ 42 h 69"/>
                  <a:gd name="T16" fmla="*/ 45 w 45"/>
                  <a:gd name="T17" fmla="*/ 49 h 69"/>
                  <a:gd name="T18" fmla="*/ 41 w 45"/>
                  <a:gd name="T19" fmla="*/ 59 h 69"/>
                  <a:gd name="T20" fmla="*/ 35 w 45"/>
                  <a:gd name="T21" fmla="*/ 65 h 69"/>
                  <a:gd name="T22" fmla="*/ 25 w 45"/>
                  <a:gd name="T23" fmla="*/ 69 h 69"/>
                  <a:gd name="T24" fmla="*/ 16 w 45"/>
                  <a:gd name="T25" fmla="*/ 69 h 69"/>
                  <a:gd name="T26" fmla="*/ 6 w 45"/>
                  <a:gd name="T27" fmla="*/ 65 h 69"/>
                  <a:gd name="T28" fmla="*/ 2 w 45"/>
                  <a:gd name="T29" fmla="*/ 61 h 69"/>
                  <a:gd name="T30" fmla="*/ 0 w 45"/>
                  <a:gd name="T31" fmla="*/ 55 h 69"/>
                  <a:gd name="T32" fmla="*/ 0 w 45"/>
                  <a:gd name="T33" fmla="*/ 52 h 69"/>
                  <a:gd name="T34" fmla="*/ 2 w 45"/>
                  <a:gd name="T35" fmla="*/ 49 h 69"/>
                  <a:gd name="T36" fmla="*/ 6 w 45"/>
                  <a:gd name="T37" fmla="*/ 52 h 69"/>
                  <a:gd name="T38" fmla="*/ 2 w 45"/>
                  <a:gd name="T39" fmla="*/ 55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" h="69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6" y="22"/>
                    </a:lnTo>
                    <a:lnTo>
                      <a:pt x="25" y="22"/>
                    </a:lnTo>
                    <a:lnTo>
                      <a:pt x="35" y="26"/>
                    </a:lnTo>
                    <a:lnTo>
                      <a:pt x="41" y="32"/>
                    </a:lnTo>
                    <a:lnTo>
                      <a:pt x="45" y="42"/>
                    </a:lnTo>
                    <a:lnTo>
                      <a:pt x="45" y="49"/>
                    </a:lnTo>
                    <a:lnTo>
                      <a:pt x="41" y="59"/>
                    </a:lnTo>
                    <a:lnTo>
                      <a:pt x="35" y="65"/>
                    </a:lnTo>
                    <a:lnTo>
                      <a:pt x="25" y="69"/>
                    </a:lnTo>
                    <a:lnTo>
                      <a:pt x="16" y="69"/>
                    </a:lnTo>
                    <a:lnTo>
                      <a:pt x="6" y="65"/>
                    </a:lnTo>
                    <a:lnTo>
                      <a:pt x="2" y="61"/>
                    </a:lnTo>
                    <a:lnTo>
                      <a:pt x="0" y="55"/>
                    </a:lnTo>
                    <a:lnTo>
                      <a:pt x="0" y="52"/>
                    </a:lnTo>
                    <a:lnTo>
                      <a:pt x="2" y="49"/>
                    </a:lnTo>
                    <a:lnTo>
                      <a:pt x="6" y="52"/>
                    </a:lnTo>
                    <a:lnTo>
                      <a:pt x="2" y="5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89" name="Freeform 197"/>
              <p:cNvSpPr>
                <a:spLocks/>
              </p:cNvSpPr>
              <p:nvPr/>
            </p:nvSpPr>
            <p:spPr bwMode="auto">
              <a:xfrm>
                <a:off x="4868" y="840"/>
                <a:ext cx="16" cy="47"/>
              </a:xfrm>
              <a:custGeom>
                <a:avLst/>
                <a:gdLst>
                  <a:gd name="T0" fmla="*/ 0 w 16"/>
                  <a:gd name="T1" fmla="*/ 0 h 47"/>
                  <a:gd name="T2" fmla="*/ 7 w 16"/>
                  <a:gd name="T3" fmla="*/ 4 h 47"/>
                  <a:gd name="T4" fmla="*/ 14 w 16"/>
                  <a:gd name="T5" fmla="*/ 10 h 47"/>
                  <a:gd name="T6" fmla="*/ 16 w 16"/>
                  <a:gd name="T7" fmla="*/ 20 h 47"/>
                  <a:gd name="T8" fmla="*/ 16 w 16"/>
                  <a:gd name="T9" fmla="*/ 27 h 47"/>
                  <a:gd name="T10" fmla="*/ 14 w 16"/>
                  <a:gd name="T11" fmla="*/ 37 h 47"/>
                  <a:gd name="T12" fmla="*/ 7 w 16"/>
                  <a:gd name="T13" fmla="*/ 43 h 47"/>
                  <a:gd name="T14" fmla="*/ 0 w 16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0"/>
                    </a:moveTo>
                    <a:lnTo>
                      <a:pt x="7" y="4"/>
                    </a:lnTo>
                    <a:lnTo>
                      <a:pt x="14" y="10"/>
                    </a:lnTo>
                    <a:lnTo>
                      <a:pt x="16" y="20"/>
                    </a:lnTo>
                    <a:lnTo>
                      <a:pt x="16" y="27"/>
                    </a:lnTo>
                    <a:lnTo>
                      <a:pt x="14" y="37"/>
                    </a:lnTo>
                    <a:lnTo>
                      <a:pt x="7" y="4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0" name="Line 198"/>
              <p:cNvSpPr>
                <a:spLocks noChangeShapeType="1"/>
              </p:cNvSpPr>
              <p:nvPr/>
            </p:nvSpPr>
            <p:spPr bwMode="auto">
              <a:xfrm>
                <a:off x="4849" y="818"/>
                <a:ext cx="3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1" name="Freeform 199"/>
              <p:cNvSpPr>
                <a:spLocks/>
              </p:cNvSpPr>
              <p:nvPr/>
            </p:nvSpPr>
            <p:spPr bwMode="auto">
              <a:xfrm>
                <a:off x="4849" y="818"/>
                <a:ext cx="33" cy="3"/>
              </a:xfrm>
              <a:custGeom>
                <a:avLst/>
                <a:gdLst>
                  <a:gd name="T0" fmla="*/ 0 w 33"/>
                  <a:gd name="T1" fmla="*/ 3 h 3"/>
                  <a:gd name="T2" fmla="*/ 16 w 33"/>
                  <a:gd name="T3" fmla="*/ 3 h 3"/>
                  <a:gd name="T4" fmla="*/ 33 w 3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">
                    <a:moveTo>
                      <a:pt x="0" y="3"/>
                    </a:moveTo>
                    <a:lnTo>
                      <a:pt x="16" y="3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2" name="Freeform 200"/>
              <p:cNvSpPr>
                <a:spLocks/>
              </p:cNvSpPr>
              <p:nvPr/>
            </p:nvSpPr>
            <p:spPr bwMode="auto">
              <a:xfrm>
                <a:off x="4004" y="720"/>
                <a:ext cx="45" cy="69"/>
              </a:xfrm>
              <a:custGeom>
                <a:avLst/>
                <a:gdLst>
                  <a:gd name="T0" fmla="*/ 0 w 45"/>
                  <a:gd name="T1" fmla="*/ 0 h 69"/>
                  <a:gd name="T2" fmla="*/ 6 w 45"/>
                  <a:gd name="T3" fmla="*/ 0 h 69"/>
                  <a:gd name="T4" fmla="*/ 13 w 45"/>
                  <a:gd name="T5" fmla="*/ 4 h 69"/>
                  <a:gd name="T6" fmla="*/ 16 w 45"/>
                  <a:gd name="T7" fmla="*/ 7 h 69"/>
                  <a:gd name="T8" fmla="*/ 20 w 45"/>
                  <a:gd name="T9" fmla="*/ 14 h 69"/>
                  <a:gd name="T10" fmla="*/ 39 w 45"/>
                  <a:gd name="T11" fmla="*/ 59 h 69"/>
                  <a:gd name="T12" fmla="*/ 43 w 45"/>
                  <a:gd name="T13" fmla="*/ 65 h 69"/>
                  <a:gd name="T14" fmla="*/ 45 w 45"/>
                  <a:gd name="T15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69">
                    <a:moveTo>
                      <a:pt x="0" y="0"/>
                    </a:moveTo>
                    <a:lnTo>
                      <a:pt x="6" y="0"/>
                    </a:lnTo>
                    <a:lnTo>
                      <a:pt x="13" y="4"/>
                    </a:lnTo>
                    <a:lnTo>
                      <a:pt x="16" y="7"/>
                    </a:lnTo>
                    <a:lnTo>
                      <a:pt x="20" y="14"/>
                    </a:lnTo>
                    <a:lnTo>
                      <a:pt x="39" y="59"/>
                    </a:lnTo>
                    <a:lnTo>
                      <a:pt x="43" y="65"/>
                    </a:lnTo>
                    <a:lnTo>
                      <a:pt x="45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3" name="Freeform 201"/>
              <p:cNvSpPr>
                <a:spLocks/>
              </p:cNvSpPr>
              <p:nvPr/>
            </p:nvSpPr>
            <p:spPr bwMode="auto">
              <a:xfrm>
                <a:off x="4010" y="720"/>
                <a:ext cx="43" cy="69"/>
              </a:xfrm>
              <a:custGeom>
                <a:avLst/>
                <a:gdLst>
                  <a:gd name="T0" fmla="*/ 0 w 43"/>
                  <a:gd name="T1" fmla="*/ 0 h 69"/>
                  <a:gd name="T2" fmla="*/ 7 w 43"/>
                  <a:gd name="T3" fmla="*/ 7 h 69"/>
                  <a:gd name="T4" fmla="*/ 10 w 43"/>
                  <a:gd name="T5" fmla="*/ 14 h 69"/>
                  <a:gd name="T6" fmla="*/ 30 w 43"/>
                  <a:gd name="T7" fmla="*/ 59 h 69"/>
                  <a:gd name="T8" fmla="*/ 33 w 43"/>
                  <a:gd name="T9" fmla="*/ 65 h 69"/>
                  <a:gd name="T10" fmla="*/ 39 w 43"/>
                  <a:gd name="T11" fmla="*/ 69 h 69"/>
                  <a:gd name="T12" fmla="*/ 43 w 43"/>
                  <a:gd name="T1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69">
                    <a:moveTo>
                      <a:pt x="0" y="0"/>
                    </a:moveTo>
                    <a:lnTo>
                      <a:pt x="7" y="7"/>
                    </a:lnTo>
                    <a:lnTo>
                      <a:pt x="10" y="14"/>
                    </a:lnTo>
                    <a:lnTo>
                      <a:pt x="30" y="59"/>
                    </a:lnTo>
                    <a:lnTo>
                      <a:pt x="33" y="65"/>
                    </a:lnTo>
                    <a:lnTo>
                      <a:pt x="39" y="69"/>
                    </a:lnTo>
                    <a:lnTo>
                      <a:pt x="43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4" name="Line 202"/>
              <p:cNvSpPr>
                <a:spLocks noChangeShapeType="1"/>
              </p:cNvSpPr>
              <p:nvPr/>
            </p:nvSpPr>
            <p:spPr bwMode="auto">
              <a:xfrm flipH="1">
                <a:off x="4002" y="744"/>
                <a:ext cx="25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5" name="Line 203"/>
              <p:cNvSpPr>
                <a:spLocks noChangeShapeType="1"/>
              </p:cNvSpPr>
              <p:nvPr/>
            </p:nvSpPr>
            <p:spPr bwMode="auto">
              <a:xfrm flipH="1">
                <a:off x="4004" y="744"/>
                <a:ext cx="23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6" name="Line 204"/>
              <p:cNvSpPr>
                <a:spLocks noChangeShapeType="1"/>
              </p:cNvSpPr>
              <p:nvPr/>
            </p:nvSpPr>
            <p:spPr bwMode="auto">
              <a:xfrm>
                <a:off x="4071" y="773"/>
                <a:ext cx="1" cy="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7" name="Line 205"/>
              <p:cNvSpPr>
                <a:spLocks noChangeShapeType="1"/>
              </p:cNvSpPr>
              <p:nvPr/>
            </p:nvSpPr>
            <p:spPr bwMode="auto">
              <a:xfrm>
                <a:off x="4090" y="765"/>
                <a:ext cx="1" cy="4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8" name="Freeform 206"/>
              <p:cNvSpPr>
                <a:spLocks/>
              </p:cNvSpPr>
              <p:nvPr/>
            </p:nvSpPr>
            <p:spPr bwMode="auto">
              <a:xfrm>
                <a:off x="4090" y="778"/>
                <a:ext cx="21" cy="28"/>
              </a:xfrm>
              <a:custGeom>
                <a:avLst/>
                <a:gdLst>
                  <a:gd name="T0" fmla="*/ 0 w 21"/>
                  <a:gd name="T1" fmla="*/ 7 h 28"/>
                  <a:gd name="T2" fmla="*/ 4 w 21"/>
                  <a:gd name="T3" fmla="*/ 3 h 28"/>
                  <a:gd name="T4" fmla="*/ 10 w 21"/>
                  <a:gd name="T5" fmla="*/ 0 h 28"/>
                  <a:gd name="T6" fmla="*/ 14 w 21"/>
                  <a:gd name="T7" fmla="*/ 0 h 28"/>
                  <a:gd name="T8" fmla="*/ 20 w 21"/>
                  <a:gd name="T9" fmla="*/ 3 h 28"/>
                  <a:gd name="T10" fmla="*/ 21 w 21"/>
                  <a:gd name="T11" fmla="*/ 7 h 28"/>
                  <a:gd name="T12" fmla="*/ 21 w 2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8">
                    <a:moveTo>
                      <a:pt x="0" y="7"/>
                    </a:moveTo>
                    <a:lnTo>
                      <a:pt x="4" y="3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21" y="7"/>
                    </a:lnTo>
                    <a:lnTo>
                      <a:pt x="21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99" name="Freeform 207"/>
              <p:cNvSpPr>
                <a:spLocks/>
              </p:cNvSpPr>
              <p:nvPr/>
            </p:nvSpPr>
            <p:spPr bwMode="auto">
              <a:xfrm>
                <a:off x="4104" y="778"/>
                <a:ext cx="6" cy="28"/>
              </a:xfrm>
              <a:custGeom>
                <a:avLst/>
                <a:gdLst>
                  <a:gd name="T0" fmla="*/ 0 w 6"/>
                  <a:gd name="T1" fmla="*/ 0 h 28"/>
                  <a:gd name="T2" fmla="*/ 4 w 6"/>
                  <a:gd name="T3" fmla="*/ 3 h 28"/>
                  <a:gd name="T4" fmla="*/ 6 w 6"/>
                  <a:gd name="T5" fmla="*/ 7 h 28"/>
                  <a:gd name="T6" fmla="*/ 6 w 6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8">
                    <a:moveTo>
                      <a:pt x="0" y="0"/>
                    </a:moveTo>
                    <a:lnTo>
                      <a:pt x="4" y="3"/>
                    </a:lnTo>
                    <a:lnTo>
                      <a:pt x="6" y="7"/>
                    </a:lnTo>
                    <a:lnTo>
                      <a:pt x="6" y="28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Line 208"/>
              <p:cNvSpPr>
                <a:spLocks noChangeShapeType="1"/>
              </p:cNvSpPr>
              <p:nvPr/>
            </p:nvSpPr>
            <p:spPr bwMode="auto">
              <a:xfrm>
                <a:off x="4081" y="765"/>
                <a:ext cx="9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Line 209"/>
              <p:cNvSpPr>
                <a:spLocks noChangeShapeType="1"/>
              </p:cNvSpPr>
              <p:nvPr/>
            </p:nvSpPr>
            <p:spPr bwMode="auto">
              <a:xfrm>
                <a:off x="4081" y="806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Line 210"/>
              <p:cNvSpPr>
                <a:spLocks noChangeShapeType="1"/>
              </p:cNvSpPr>
              <p:nvPr/>
            </p:nvSpPr>
            <p:spPr bwMode="auto">
              <a:xfrm>
                <a:off x="4104" y="806"/>
                <a:ext cx="14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211"/>
              <p:cNvSpPr>
                <a:spLocks/>
              </p:cNvSpPr>
              <p:nvPr/>
            </p:nvSpPr>
            <p:spPr bwMode="auto">
              <a:xfrm>
                <a:off x="4134" y="775"/>
                <a:ext cx="6" cy="22"/>
              </a:xfrm>
              <a:custGeom>
                <a:avLst/>
                <a:gdLst>
                  <a:gd name="T0" fmla="*/ 2 w 6"/>
                  <a:gd name="T1" fmla="*/ 6 h 22"/>
                  <a:gd name="T2" fmla="*/ 0 w 6"/>
                  <a:gd name="T3" fmla="*/ 2 h 22"/>
                  <a:gd name="T4" fmla="*/ 2 w 6"/>
                  <a:gd name="T5" fmla="*/ 0 h 22"/>
                  <a:gd name="T6" fmla="*/ 6 w 6"/>
                  <a:gd name="T7" fmla="*/ 2 h 22"/>
                  <a:gd name="T8" fmla="*/ 6 w 6"/>
                  <a:gd name="T9" fmla="*/ 12 h 22"/>
                  <a:gd name="T10" fmla="*/ 2 w 6"/>
                  <a:gd name="T11" fmla="*/ 18 h 22"/>
                  <a:gd name="T12" fmla="*/ 0 w 6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2">
                    <a:moveTo>
                      <a:pt x="2" y="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6" y="2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Line 212"/>
              <p:cNvSpPr>
                <a:spLocks noChangeShapeType="1"/>
              </p:cNvSpPr>
              <p:nvPr/>
            </p:nvSpPr>
            <p:spPr bwMode="auto">
              <a:xfrm>
                <a:off x="4220" y="712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Line 213"/>
              <p:cNvSpPr>
                <a:spLocks noChangeShapeType="1"/>
              </p:cNvSpPr>
              <p:nvPr/>
            </p:nvSpPr>
            <p:spPr bwMode="auto">
              <a:xfrm>
                <a:off x="4224" y="712"/>
                <a:ext cx="20" cy="5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214"/>
              <p:cNvSpPr>
                <a:spLocks/>
              </p:cNvSpPr>
              <p:nvPr/>
            </p:nvSpPr>
            <p:spPr bwMode="auto">
              <a:xfrm>
                <a:off x="4220" y="712"/>
                <a:ext cx="47" cy="69"/>
              </a:xfrm>
              <a:custGeom>
                <a:avLst/>
                <a:gdLst>
                  <a:gd name="T0" fmla="*/ 0 w 47"/>
                  <a:gd name="T1" fmla="*/ 0 h 69"/>
                  <a:gd name="T2" fmla="*/ 24 w 47"/>
                  <a:gd name="T3" fmla="*/ 69 h 69"/>
                  <a:gd name="T4" fmla="*/ 47 w 47"/>
                  <a:gd name="T5" fmla="*/ 0 h 69"/>
                  <a:gd name="T6" fmla="*/ 47 w 47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69">
                    <a:moveTo>
                      <a:pt x="0" y="0"/>
                    </a:moveTo>
                    <a:lnTo>
                      <a:pt x="24" y="69"/>
                    </a:lnTo>
                    <a:lnTo>
                      <a:pt x="47" y="0"/>
                    </a:lnTo>
                    <a:lnTo>
                      <a:pt x="47" y="69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Line 215"/>
              <p:cNvSpPr>
                <a:spLocks noChangeShapeType="1"/>
              </p:cNvSpPr>
              <p:nvPr/>
            </p:nvSpPr>
            <p:spPr bwMode="auto">
              <a:xfrm>
                <a:off x="4269" y="712"/>
                <a:ext cx="1" cy="69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Line 216"/>
              <p:cNvSpPr>
                <a:spLocks noChangeShapeType="1"/>
              </p:cNvSpPr>
              <p:nvPr/>
            </p:nvSpPr>
            <p:spPr bwMode="auto">
              <a:xfrm>
                <a:off x="4212" y="712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Line 217"/>
              <p:cNvSpPr>
                <a:spLocks noChangeShapeType="1"/>
              </p:cNvSpPr>
              <p:nvPr/>
            </p:nvSpPr>
            <p:spPr bwMode="auto">
              <a:xfrm>
                <a:off x="4267" y="712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Line 218"/>
              <p:cNvSpPr>
                <a:spLocks noChangeShapeType="1"/>
              </p:cNvSpPr>
              <p:nvPr/>
            </p:nvSpPr>
            <p:spPr bwMode="auto">
              <a:xfrm>
                <a:off x="4212" y="781"/>
                <a:ext cx="18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Line 219"/>
              <p:cNvSpPr>
                <a:spLocks noChangeShapeType="1"/>
              </p:cNvSpPr>
              <p:nvPr/>
            </p:nvSpPr>
            <p:spPr bwMode="auto">
              <a:xfrm>
                <a:off x="4257" y="781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Line 220"/>
              <p:cNvSpPr>
                <a:spLocks noChangeShapeType="1"/>
              </p:cNvSpPr>
              <p:nvPr/>
            </p:nvSpPr>
            <p:spPr bwMode="auto">
              <a:xfrm>
                <a:off x="4302" y="736"/>
                <a:ext cx="1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Line 221"/>
              <p:cNvSpPr>
                <a:spLocks noChangeShapeType="1"/>
              </p:cNvSpPr>
              <p:nvPr/>
            </p:nvSpPr>
            <p:spPr bwMode="auto">
              <a:xfrm>
                <a:off x="4304" y="736"/>
                <a:ext cx="1" cy="45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222"/>
              <p:cNvSpPr>
                <a:spLocks/>
              </p:cNvSpPr>
              <p:nvPr/>
            </p:nvSpPr>
            <p:spPr bwMode="auto">
              <a:xfrm>
                <a:off x="4304" y="736"/>
                <a:ext cx="37" cy="45"/>
              </a:xfrm>
              <a:custGeom>
                <a:avLst/>
                <a:gdLst>
                  <a:gd name="T0" fmla="*/ 0 w 37"/>
                  <a:gd name="T1" fmla="*/ 9 h 45"/>
                  <a:gd name="T2" fmla="*/ 8 w 37"/>
                  <a:gd name="T3" fmla="*/ 2 h 45"/>
                  <a:gd name="T4" fmla="*/ 17 w 37"/>
                  <a:gd name="T5" fmla="*/ 0 h 45"/>
                  <a:gd name="T6" fmla="*/ 24 w 37"/>
                  <a:gd name="T7" fmla="*/ 0 h 45"/>
                  <a:gd name="T8" fmla="*/ 33 w 37"/>
                  <a:gd name="T9" fmla="*/ 2 h 45"/>
                  <a:gd name="T10" fmla="*/ 37 w 37"/>
                  <a:gd name="T11" fmla="*/ 9 h 45"/>
                  <a:gd name="T12" fmla="*/ 37 w 37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45">
                    <a:moveTo>
                      <a:pt x="0" y="9"/>
                    </a:moveTo>
                    <a:lnTo>
                      <a:pt x="8" y="2"/>
                    </a:lnTo>
                    <a:lnTo>
                      <a:pt x="17" y="0"/>
                    </a:lnTo>
                    <a:lnTo>
                      <a:pt x="24" y="0"/>
                    </a:lnTo>
                    <a:lnTo>
                      <a:pt x="33" y="2"/>
                    </a:lnTo>
                    <a:lnTo>
                      <a:pt x="37" y="9"/>
                    </a:lnTo>
                    <a:lnTo>
                      <a:pt x="37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223"/>
              <p:cNvSpPr>
                <a:spLocks/>
              </p:cNvSpPr>
              <p:nvPr/>
            </p:nvSpPr>
            <p:spPr bwMode="auto">
              <a:xfrm>
                <a:off x="4328" y="736"/>
                <a:ext cx="9" cy="45"/>
              </a:xfrm>
              <a:custGeom>
                <a:avLst/>
                <a:gdLst>
                  <a:gd name="T0" fmla="*/ 0 w 9"/>
                  <a:gd name="T1" fmla="*/ 0 h 45"/>
                  <a:gd name="T2" fmla="*/ 6 w 9"/>
                  <a:gd name="T3" fmla="*/ 2 h 45"/>
                  <a:gd name="T4" fmla="*/ 9 w 9"/>
                  <a:gd name="T5" fmla="*/ 9 h 45"/>
                  <a:gd name="T6" fmla="*/ 9 w 9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45">
                    <a:moveTo>
                      <a:pt x="0" y="0"/>
                    </a:moveTo>
                    <a:lnTo>
                      <a:pt x="6" y="2"/>
                    </a:lnTo>
                    <a:lnTo>
                      <a:pt x="9" y="9"/>
                    </a:lnTo>
                    <a:lnTo>
                      <a:pt x="9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224"/>
              <p:cNvSpPr>
                <a:spLocks/>
              </p:cNvSpPr>
              <p:nvPr/>
            </p:nvSpPr>
            <p:spPr bwMode="auto">
              <a:xfrm>
                <a:off x="4341" y="736"/>
                <a:ext cx="35" cy="45"/>
              </a:xfrm>
              <a:custGeom>
                <a:avLst/>
                <a:gdLst>
                  <a:gd name="T0" fmla="*/ 0 w 35"/>
                  <a:gd name="T1" fmla="*/ 9 h 45"/>
                  <a:gd name="T2" fmla="*/ 6 w 35"/>
                  <a:gd name="T3" fmla="*/ 2 h 45"/>
                  <a:gd name="T4" fmla="*/ 16 w 35"/>
                  <a:gd name="T5" fmla="*/ 0 h 45"/>
                  <a:gd name="T6" fmla="*/ 22 w 35"/>
                  <a:gd name="T7" fmla="*/ 0 h 45"/>
                  <a:gd name="T8" fmla="*/ 32 w 35"/>
                  <a:gd name="T9" fmla="*/ 2 h 45"/>
                  <a:gd name="T10" fmla="*/ 35 w 35"/>
                  <a:gd name="T11" fmla="*/ 9 h 45"/>
                  <a:gd name="T12" fmla="*/ 35 w 35"/>
                  <a:gd name="T1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45">
                    <a:moveTo>
                      <a:pt x="0" y="9"/>
                    </a:moveTo>
                    <a:lnTo>
                      <a:pt x="6" y="2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32" y="2"/>
                    </a:lnTo>
                    <a:lnTo>
                      <a:pt x="35" y="9"/>
                    </a:lnTo>
                    <a:lnTo>
                      <a:pt x="35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7" name="Freeform 225"/>
              <p:cNvSpPr>
                <a:spLocks/>
              </p:cNvSpPr>
              <p:nvPr/>
            </p:nvSpPr>
            <p:spPr bwMode="auto">
              <a:xfrm>
                <a:off x="4363" y="736"/>
                <a:ext cx="10" cy="45"/>
              </a:xfrm>
              <a:custGeom>
                <a:avLst/>
                <a:gdLst>
                  <a:gd name="T0" fmla="*/ 0 w 10"/>
                  <a:gd name="T1" fmla="*/ 0 h 45"/>
                  <a:gd name="T2" fmla="*/ 7 w 10"/>
                  <a:gd name="T3" fmla="*/ 2 h 45"/>
                  <a:gd name="T4" fmla="*/ 10 w 10"/>
                  <a:gd name="T5" fmla="*/ 9 h 45"/>
                  <a:gd name="T6" fmla="*/ 10 w 10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45">
                    <a:moveTo>
                      <a:pt x="0" y="0"/>
                    </a:moveTo>
                    <a:lnTo>
                      <a:pt x="7" y="2"/>
                    </a:lnTo>
                    <a:lnTo>
                      <a:pt x="10" y="9"/>
                    </a:lnTo>
                    <a:lnTo>
                      <a:pt x="10" y="45"/>
                    </a:lnTo>
                  </a:path>
                </a:pathLst>
              </a:custGeom>
              <a:noFill/>
              <a:ln w="0">
                <a:solidFill>
                  <a:schemeClr val="tx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8" name="Line 226"/>
              <p:cNvSpPr>
                <a:spLocks noChangeShapeType="1"/>
              </p:cNvSpPr>
              <p:nvPr/>
            </p:nvSpPr>
            <p:spPr bwMode="auto">
              <a:xfrm>
                <a:off x="4292" y="736"/>
                <a:ext cx="1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Line 227"/>
              <p:cNvSpPr>
                <a:spLocks noChangeShapeType="1"/>
              </p:cNvSpPr>
              <p:nvPr/>
            </p:nvSpPr>
            <p:spPr bwMode="auto">
              <a:xfrm>
                <a:off x="4292" y="781"/>
                <a:ext cx="22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Line 228"/>
              <p:cNvSpPr>
                <a:spLocks noChangeShapeType="1"/>
              </p:cNvSpPr>
              <p:nvPr/>
            </p:nvSpPr>
            <p:spPr bwMode="auto">
              <a:xfrm>
                <a:off x="4328" y="781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Line 229"/>
              <p:cNvSpPr>
                <a:spLocks noChangeShapeType="1"/>
              </p:cNvSpPr>
              <p:nvPr/>
            </p:nvSpPr>
            <p:spPr bwMode="auto">
              <a:xfrm>
                <a:off x="4363" y="781"/>
                <a:ext cx="23" cy="1"/>
              </a:xfrm>
              <a:prstGeom prst="line">
                <a:avLst/>
              </a:prstGeom>
              <a:noFill/>
              <a:ln w="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4022" name="Text Box 230"/>
          <p:cNvSpPr txBox="1">
            <a:spLocks noChangeArrowheads="1"/>
          </p:cNvSpPr>
          <p:nvPr/>
        </p:nvSpPr>
        <p:spPr bwMode="auto">
          <a:xfrm>
            <a:off x="762000" y="1295400"/>
            <a:ext cx="35052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endParaRPr lang="en-US" altLang="en-US"/>
          </a:p>
        </p:txBody>
      </p:sp>
      <p:sp>
        <p:nvSpPr>
          <p:cNvPr id="2" name="TextBox 1"/>
          <p:cNvSpPr txBox="1"/>
          <p:nvPr/>
        </p:nvSpPr>
        <p:spPr>
          <a:xfrm>
            <a:off x="8362950" y="4567567"/>
            <a:ext cx="9028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f-mode</a:t>
            </a:r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>
            <a:off x="8444409" y="4149080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 smtClean="0"/>
              <a:t>1</a:t>
            </a:r>
            <a:endParaRPr lang="en-US" baseline="-25000" dirty="0"/>
          </a:p>
        </p:txBody>
      </p:sp>
      <p:sp>
        <p:nvSpPr>
          <p:cNvPr id="233" name="TextBox 232"/>
          <p:cNvSpPr txBox="1"/>
          <p:nvPr/>
        </p:nvSpPr>
        <p:spPr>
          <a:xfrm>
            <a:off x="8424417" y="3789040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/>
              <a:t>2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8418265" y="3501008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/>
              <a:t>3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5785077" y="5703311"/>
            <a:ext cx="204414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c</a:t>
            </a:r>
            <a:r>
              <a:rPr lang="en-US" dirty="0" smtClean="0"/>
              <a:t>onvection modes</a:t>
            </a:r>
            <a:endParaRPr lang="en-US" dirty="0"/>
          </a:p>
        </p:txBody>
      </p:sp>
      <p:sp>
        <p:nvSpPr>
          <p:cNvPr id="236" name="TextBox 235"/>
          <p:cNvSpPr txBox="1"/>
          <p:nvPr/>
        </p:nvSpPr>
        <p:spPr>
          <a:xfrm>
            <a:off x="8388424" y="3203684"/>
            <a:ext cx="3978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</a:t>
            </a:r>
            <a:r>
              <a:rPr lang="en-US" baseline="-25000" dirty="0" smtClean="0"/>
              <a:t>4</a:t>
            </a:r>
            <a:endParaRPr lang="en-US" baseline="-25000" dirty="0"/>
          </a:p>
        </p:txBody>
      </p:sp>
      <p:sp>
        <p:nvSpPr>
          <p:cNvPr id="5" name="TextBox 4"/>
          <p:cNvSpPr txBox="1"/>
          <p:nvPr/>
        </p:nvSpPr>
        <p:spPr>
          <a:xfrm>
            <a:off x="350259" y="3810174"/>
            <a:ext cx="435488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Only p-modes have been observed.</a:t>
            </a:r>
          </a:p>
          <a:p>
            <a:r>
              <a:rPr lang="en-US" dirty="0" smtClean="0"/>
              <a:t>Global helioseismology is based on inferences of the interior structure and rotation from the p-mode frequencies. </a:t>
            </a:r>
          </a:p>
          <a:p>
            <a:r>
              <a:rPr lang="en-US" dirty="0" smtClean="0"/>
              <a:t>The frequencies are measured by fitting </a:t>
            </a:r>
          </a:p>
          <a:p>
            <a:r>
              <a:rPr lang="en-US" dirty="0" smtClean="0"/>
              <a:t>the peaks in the power spectrum.</a:t>
            </a:r>
          </a:p>
        </p:txBody>
      </p:sp>
    </p:spTree>
    <p:extLst>
      <p:ext uri="{BB962C8B-B14F-4D97-AF65-F5344CB8AC3E}">
        <p14:creationId xmlns:p14="http://schemas.microsoft.com/office/powerpoint/2010/main" val="4243876956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/>
          <p:cNvSpPr>
            <a:spLocks noGrp="1" noChangeArrowheads="1"/>
          </p:cNvSpPr>
          <p:nvPr>
            <p:ph type="title"/>
          </p:nvPr>
        </p:nvSpPr>
        <p:spPr>
          <a:xfrm>
            <a:off x="527050" y="414338"/>
            <a:ext cx="8229600" cy="1143000"/>
          </a:xfrm>
        </p:spPr>
        <p:txBody>
          <a:bodyPr/>
          <a:lstStyle/>
          <a:p>
            <a:r>
              <a:rPr lang="en-US" altLang="en-US" sz="3200" b="1" dirty="0"/>
              <a:t>Test </a:t>
            </a:r>
            <a:r>
              <a:rPr lang="en-US" altLang="en-US" sz="3200" b="1" dirty="0" smtClean="0"/>
              <a:t>inversions: between two different solar models</a:t>
            </a:r>
            <a:endParaRPr lang="en-US" altLang="en-US" sz="3200" b="1" dirty="0"/>
          </a:p>
        </p:txBody>
      </p:sp>
      <p:grpSp>
        <p:nvGrpSpPr>
          <p:cNvPr id="137219" name="Group 3"/>
          <p:cNvGrpSpPr>
            <a:grpSpLocks/>
          </p:cNvGrpSpPr>
          <p:nvPr/>
        </p:nvGrpSpPr>
        <p:grpSpPr bwMode="auto">
          <a:xfrm>
            <a:off x="1403350" y="1412776"/>
            <a:ext cx="6867525" cy="4318000"/>
            <a:chOff x="884" y="981"/>
            <a:chExt cx="4326" cy="2720"/>
          </a:xfrm>
        </p:grpSpPr>
        <p:sp>
          <p:nvSpPr>
            <p:cNvPr id="137220" name="AutoShape 4"/>
            <p:cNvSpPr>
              <a:spLocks noChangeAspect="1" noChangeArrowheads="1" noTextEdit="1"/>
            </p:cNvSpPr>
            <p:nvPr/>
          </p:nvSpPr>
          <p:spPr bwMode="auto">
            <a:xfrm>
              <a:off x="884" y="981"/>
              <a:ext cx="4080" cy="2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7221" name="Group 5"/>
            <p:cNvGrpSpPr>
              <a:grpSpLocks/>
            </p:cNvGrpSpPr>
            <p:nvPr/>
          </p:nvGrpSpPr>
          <p:grpSpPr bwMode="auto">
            <a:xfrm>
              <a:off x="958" y="1123"/>
              <a:ext cx="2127" cy="1147"/>
              <a:chOff x="958" y="1123"/>
              <a:chExt cx="2127" cy="1147"/>
            </a:xfrm>
          </p:grpSpPr>
          <p:sp>
            <p:nvSpPr>
              <p:cNvPr id="137222" name="Line 6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3" name="Line 7"/>
              <p:cNvSpPr>
                <a:spLocks noChangeShapeType="1"/>
              </p:cNvSpPr>
              <p:nvPr/>
            </p:nvSpPr>
            <p:spPr bwMode="auto">
              <a:xfrm flipV="1">
                <a:off x="1338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4" name="Line 8"/>
              <p:cNvSpPr>
                <a:spLocks noChangeShapeType="1"/>
              </p:cNvSpPr>
              <p:nvPr/>
            </p:nvSpPr>
            <p:spPr bwMode="auto">
              <a:xfrm flipV="1">
                <a:off x="1670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5" name="Line 9"/>
              <p:cNvSpPr>
                <a:spLocks noChangeShapeType="1"/>
              </p:cNvSpPr>
              <p:nvPr/>
            </p:nvSpPr>
            <p:spPr bwMode="auto">
              <a:xfrm flipV="1">
                <a:off x="2002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6" name="Line 10"/>
              <p:cNvSpPr>
                <a:spLocks noChangeShapeType="1"/>
              </p:cNvSpPr>
              <p:nvPr/>
            </p:nvSpPr>
            <p:spPr bwMode="auto">
              <a:xfrm flipV="1">
                <a:off x="2334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7" name="Line 11"/>
              <p:cNvSpPr>
                <a:spLocks noChangeShapeType="1"/>
              </p:cNvSpPr>
              <p:nvPr/>
            </p:nvSpPr>
            <p:spPr bwMode="auto">
              <a:xfrm flipV="1">
                <a:off x="2668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8" name="Line 12"/>
              <p:cNvSpPr>
                <a:spLocks noChangeShapeType="1"/>
              </p:cNvSpPr>
              <p:nvPr/>
            </p:nvSpPr>
            <p:spPr bwMode="auto">
              <a:xfrm flipV="1">
                <a:off x="3000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29" name="Line 13"/>
              <p:cNvSpPr>
                <a:spLocks noChangeShapeType="1"/>
              </p:cNvSpPr>
              <p:nvPr/>
            </p:nvSpPr>
            <p:spPr bwMode="auto">
              <a:xfrm flipV="1">
                <a:off x="142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0" name="Line 14"/>
              <p:cNvSpPr>
                <a:spLocks noChangeShapeType="1"/>
              </p:cNvSpPr>
              <p:nvPr/>
            </p:nvSpPr>
            <p:spPr bwMode="auto">
              <a:xfrm flipV="1">
                <a:off x="150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1" name="Line 15"/>
              <p:cNvSpPr>
                <a:spLocks noChangeShapeType="1"/>
              </p:cNvSpPr>
              <p:nvPr/>
            </p:nvSpPr>
            <p:spPr bwMode="auto">
              <a:xfrm flipV="1">
                <a:off x="158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2" name="Line 16"/>
              <p:cNvSpPr>
                <a:spLocks noChangeShapeType="1"/>
              </p:cNvSpPr>
              <p:nvPr/>
            </p:nvSpPr>
            <p:spPr bwMode="auto">
              <a:xfrm flipV="1">
                <a:off x="175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3" name="Line 17"/>
              <p:cNvSpPr>
                <a:spLocks noChangeShapeType="1"/>
              </p:cNvSpPr>
              <p:nvPr/>
            </p:nvSpPr>
            <p:spPr bwMode="auto">
              <a:xfrm flipV="1">
                <a:off x="183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4" name="Line 18"/>
              <p:cNvSpPr>
                <a:spLocks noChangeShapeType="1"/>
              </p:cNvSpPr>
              <p:nvPr/>
            </p:nvSpPr>
            <p:spPr bwMode="auto">
              <a:xfrm flipV="1">
                <a:off x="192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5" name="Line 19"/>
              <p:cNvSpPr>
                <a:spLocks noChangeShapeType="1"/>
              </p:cNvSpPr>
              <p:nvPr/>
            </p:nvSpPr>
            <p:spPr bwMode="auto">
              <a:xfrm flipV="1">
                <a:off x="208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6" name="Line 20"/>
              <p:cNvSpPr>
                <a:spLocks noChangeShapeType="1"/>
              </p:cNvSpPr>
              <p:nvPr/>
            </p:nvSpPr>
            <p:spPr bwMode="auto">
              <a:xfrm flipV="1">
                <a:off x="216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7" name="Line 21"/>
              <p:cNvSpPr>
                <a:spLocks noChangeShapeType="1"/>
              </p:cNvSpPr>
              <p:nvPr/>
            </p:nvSpPr>
            <p:spPr bwMode="auto">
              <a:xfrm flipV="1">
                <a:off x="225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8" name="Line 22"/>
              <p:cNvSpPr>
                <a:spLocks noChangeShapeType="1"/>
              </p:cNvSpPr>
              <p:nvPr/>
            </p:nvSpPr>
            <p:spPr bwMode="auto">
              <a:xfrm flipV="1">
                <a:off x="241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9" name="Line 23"/>
              <p:cNvSpPr>
                <a:spLocks noChangeShapeType="1"/>
              </p:cNvSpPr>
              <p:nvPr/>
            </p:nvSpPr>
            <p:spPr bwMode="auto">
              <a:xfrm flipV="1">
                <a:off x="250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0" name="Line 24"/>
              <p:cNvSpPr>
                <a:spLocks noChangeShapeType="1"/>
              </p:cNvSpPr>
              <p:nvPr/>
            </p:nvSpPr>
            <p:spPr bwMode="auto">
              <a:xfrm flipV="1">
                <a:off x="258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1" name="Line 25"/>
              <p:cNvSpPr>
                <a:spLocks noChangeShapeType="1"/>
              </p:cNvSpPr>
              <p:nvPr/>
            </p:nvSpPr>
            <p:spPr bwMode="auto">
              <a:xfrm flipV="1">
                <a:off x="275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2" name="Line 26"/>
              <p:cNvSpPr>
                <a:spLocks noChangeShapeType="1"/>
              </p:cNvSpPr>
              <p:nvPr/>
            </p:nvSpPr>
            <p:spPr bwMode="auto">
              <a:xfrm flipV="1">
                <a:off x="283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3" name="Line 27"/>
              <p:cNvSpPr>
                <a:spLocks noChangeShapeType="1"/>
              </p:cNvSpPr>
              <p:nvPr/>
            </p:nvSpPr>
            <p:spPr bwMode="auto">
              <a:xfrm flipV="1">
                <a:off x="291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4" name="Line 28"/>
              <p:cNvSpPr>
                <a:spLocks noChangeShapeType="1"/>
              </p:cNvSpPr>
              <p:nvPr/>
            </p:nvSpPr>
            <p:spPr bwMode="auto">
              <a:xfrm flipV="1">
                <a:off x="308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5" name="Line 29"/>
              <p:cNvSpPr>
                <a:spLocks noChangeShapeType="1"/>
              </p:cNvSpPr>
              <p:nvPr/>
            </p:nvSpPr>
            <p:spPr bwMode="auto">
              <a:xfrm>
                <a:off x="1338" y="1123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6" name="Line 30"/>
              <p:cNvSpPr>
                <a:spLocks noChangeShapeType="1"/>
              </p:cNvSpPr>
              <p:nvPr/>
            </p:nvSpPr>
            <p:spPr bwMode="auto">
              <a:xfrm>
                <a:off x="1338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7" name="Line 31"/>
              <p:cNvSpPr>
                <a:spLocks noChangeShapeType="1"/>
              </p:cNvSpPr>
              <p:nvPr/>
            </p:nvSpPr>
            <p:spPr bwMode="auto">
              <a:xfrm>
                <a:off x="1670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8" name="Line 32"/>
              <p:cNvSpPr>
                <a:spLocks noChangeShapeType="1"/>
              </p:cNvSpPr>
              <p:nvPr/>
            </p:nvSpPr>
            <p:spPr bwMode="auto">
              <a:xfrm>
                <a:off x="2002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49" name="Line 33"/>
              <p:cNvSpPr>
                <a:spLocks noChangeShapeType="1"/>
              </p:cNvSpPr>
              <p:nvPr/>
            </p:nvSpPr>
            <p:spPr bwMode="auto">
              <a:xfrm>
                <a:off x="2334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0" name="Line 34"/>
              <p:cNvSpPr>
                <a:spLocks noChangeShapeType="1"/>
              </p:cNvSpPr>
              <p:nvPr/>
            </p:nvSpPr>
            <p:spPr bwMode="auto">
              <a:xfrm>
                <a:off x="2668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1" name="Line 35"/>
              <p:cNvSpPr>
                <a:spLocks noChangeShapeType="1"/>
              </p:cNvSpPr>
              <p:nvPr/>
            </p:nvSpPr>
            <p:spPr bwMode="auto">
              <a:xfrm>
                <a:off x="3000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2" name="Line 36"/>
              <p:cNvSpPr>
                <a:spLocks noChangeShapeType="1"/>
              </p:cNvSpPr>
              <p:nvPr/>
            </p:nvSpPr>
            <p:spPr bwMode="auto">
              <a:xfrm>
                <a:off x="142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3" name="Line 37"/>
              <p:cNvSpPr>
                <a:spLocks noChangeShapeType="1"/>
              </p:cNvSpPr>
              <p:nvPr/>
            </p:nvSpPr>
            <p:spPr bwMode="auto">
              <a:xfrm>
                <a:off x="150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4" name="Line 38"/>
              <p:cNvSpPr>
                <a:spLocks noChangeShapeType="1"/>
              </p:cNvSpPr>
              <p:nvPr/>
            </p:nvSpPr>
            <p:spPr bwMode="auto">
              <a:xfrm>
                <a:off x="158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5" name="Line 39"/>
              <p:cNvSpPr>
                <a:spLocks noChangeShapeType="1"/>
              </p:cNvSpPr>
              <p:nvPr/>
            </p:nvSpPr>
            <p:spPr bwMode="auto">
              <a:xfrm>
                <a:off x="175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6" name="Line 40"/>
              <p:cNvSpPr>
                <a:spLocks noChangeShapeType="1"/>
              </p:cNvSpPr>
              <p:nvPr/>
            </p:nvSpPr>
            <p:spPr bwMode="auto">
              <a:xfrm>
                <a:off x="183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7" name="Line 41"/>
              <p:cNvSpPr>
                <a:spLocks noChangeShapeType="1"/>
              </p:cNvSpPr>
              <p:nvPr/>
            </p:nvSpPr>
            <p:spPr bwMode="auto">
              <a:xfrm>
                <a:off x="192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8" name="Line 42"/>
              <p:cNvSpPr>
                <a:spLocks noChangeShapeType="1"/>
              </p:cNvSpPr>
              <p:nvPr/>
            </p:nvSpPr>
            <p:spPr bwMode="auto">
              <a:xfrm>
                <a:off x="208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59" name="Line 43"/>
              <p:cNvSpPr>
                <a:spLocks noChangeShapeType="1"/>
              </p:cNvSpPr>
              <p:nvPr/>
            </p:nvSpPr>
            <p:spPr bwMode="auto">
              <a:xfrm>
                <a:off x="216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0" name="Line 44"/>
              <p:cNvSpPr>
                <a:spLocks noChangeShapeType="1"/>
              </p:cNvSpPr>
              <p:nvPr/>
            </p:nvSpPr>
            <p:spPr bwMode="auto">
              <a:xfrm>
                <a:off x="225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1" name="Line 45"/>
              <p:cNvSpPr>
                <a:spLocks noChangeShapeType="1"/>
              </p:cNvSpPr>
              <p:nvPr/>
            </p:nvSpPr>
            <p:spPr bwMode="auto">
              <a:xfrm>
                <a:off x="241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2" name="Line 46"/>
              <p:cNvSpPr>
                <a:spLocks noChangeShapeType="1"/>
              </p:cNvSpPr>
              <p:nvPr/>
            </p:nvSpPr>
            <p:spPr bwMode="auto">
              <a:xfrm>
                <a:off x="250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3" name="Line 47"/>
              <p:cNvSpPr>
                <a:spLocks noChangeShapeType="1"/>
              </p:cNvSpPr>
              <p:nvPr/>
            </p:nvSpPr>
            <p:spPr bwMode="auto">
              <a:xfrm>
                <a:off x="258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4" name="Line 48"/>
              <p:cNvSpPr>
                <a:spLocks noChangeShapeType="1"/>
              </p:cNvSpPr>
              <p:nvPr/>
            </p:nvSpPr>
            <p:spPr bwMode="auto">
              <a:xfrm>
                <a:off x="275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5" name="Line 49"/>
              <p:cNvSpPr>
                <a:spLocks noChangeShapeType="1"/>
              </p:cNvSpPr>
              <p:nvPr/>
            </p:nvSpPr>
            <p:spPr bwMode="auto">
              <a:xfrm>
                <a:off x="283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6" name="Line 50"/>
              <p:cNvSpPr>
                <a:spLocks noChangeShapeType="1"/>
              </p:cNvSpPr>
              <p:nvPr/>
            </p:nvSpPr>
            <p:spPr bwMode="auto">
              <a:xfrm>
                <a:off x="291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7" name="Line 51"/>
              <p:cNvSpPr>
                <a:spLocks noChangeShapeType="1"/>
              </p:cNvSpPr>
              <p:nvPr/>
            </p:nvSpPr>
            <p:spPr bwMode="auto">
              <a:xfrm>
                <a:off x="308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8" name="Line 52"/>
              <p:cNvSpPr>
                <a:spLocks noChangeShapeType="1"/>
              </p:cNvSpPr>
              <p:nvPr/>
            </p:nvSpPr>
            <p:spPr bwMode="auto">
              <a:xfrm flipV="1">
                <a:off x="1338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9" name="Line 53"/>
              <p:cNvSpPr>
                <a:spLocks noChangeShapeType="1"/>
              </p:cNvSpPr>
              <p:nvPr/>
            </p:nvSpPr>
            <p:spPr bwMode="auto">
              <a:xfrm>
                <a:off x="1338" y="215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0" name="Line 54"/>
              <p:cNvSpPr>
                <a:spLocks noChangeShapeType="1"/>
              </p:cNvSpPr>
              <p:nvPr/>
            </p:nvSpPr>
            <p:spPr bwMode="auto">
              <a:xfrm>
                <a:off x="958" y="2163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1" name="Freeform 55"/>
              <p:cNvSpPr>
                <a:spLocks/>
              </p:cNvSpPr>
              <p:nvPr/>
            </p:nvSpPr>
            <p:spPr bwMode="auto">
              <a:xfrm>
                <a:off x="1034" y="2127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2" name="Freeform 56"/>
              <p:cNvSpPr>
                <a:spLocks/>
              </p:cNvSpPr>
              <p:nvPr/>
            </p:nvSpPr>
            <p:spPr bwMode="auto">
              <a:xfrm>
                <a:off x="1060" y="2127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3" name="Freeform 57"/>
              <p:cNvSpPr>
                <a:spLocks/>
              </p:cNvSpPr>
              <p:nvPr/>
            </p:nvSpPr>
            <p:spPr bwMode="auto">
              <a:xfrm>
                <a:off x="1100" y="2185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4" name="Freeform 58"/>
              <p:cNvSpPr>
                <a:spLocks/>
              </p:cNvSpPr>
              <p:nvPr/>
            </p:nvSpPr>
            <p:spPr bwMode="auto">
              <a:xfrm>
                <a:off x="1128" y="2127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5" name="Freeform 59"/>
              <p:cNvSpPr>
                <a:spLocks/>
              </p:cNvSpPr>
              <p:nvPr/>
            </p:nvSpPr>
            <p:spPr bwMode="auto">
              <a:xfrm>
                <a:off x="1152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6" name="Freeform 60"/>
              <p:cNvSpPr>
                <a:spLocks/>
              </p:cNvSpPr>
              <p:nvPr/>
            </p:nvSpPr>
            <p:spPr bwMode="auto">
              <a:xfrm>
                <a:off x="1190" y="2127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7" name="Freeform 61"/>
              <p:cNvSpPr>
                <a:spLocks/>
              </p:cNvSpPr>
              <p:nvPr/>
            </p:nvSpPr>
            <p:spPr bwMode="auto">
              <a:xfrm>
                <a:off x="1214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8" name="Line 62"/>
              <p:cNvSpPr>
                <a:spLocks noChangeShapeType="1"/>
              </p:cNvSpPr>
              <p:nvPr/>
            </p:nvSpPr>
            <p:spPr bwMode="auto">
              <a:xfrm>
                <a:off x="1280" y="213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9" name="Line 63"/>
              <p:cNvSpPr>
                <a:spLocks noChangeShapeType="1"/>
              </p:cNvSpPr>
              <p:nvPr/>
            </p:nvSpPr>
            <p:spPr bwMode="auto">
              <a:xfrm>
                <a:off x="1282" y="2127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0" name="Freeform 64"/>
              <p:cNvSpPr>
                <a:spLocks/>
              </p:cNvSpPr>
              <p:nvPr/>
            </p:nvSpPr>
            <p:spPr bwMode="auto">
              <a:xfrm>
                <a:off x="1248" y="2127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1" name="Line 65"/>
              <p:cNvSpPr>
                <a:spLocks noChangeShapeType="1"/>
              </p:cNvSpPr>
              <p:nvPr/>
            </p:nvSpPr>
            <p:spPr bwMode="auto">
              <a:xfrm>
                <a:off x="1270" y="2191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2" name="Line 66"/>
              <p:cNvSpPr>
                <a:spLocks noChangeShapeType="1"/>
              </p:cNvSpPr>
              <p:nvPr/>
            </p:nvSpPr>
            <p:spPr bwMode="auto">
              <a:xfrm>
                <a:off x="1338" y="192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3" name="Line 67"/>
              <p:cNvSpPr>
                <a:spLocks noChangeShapeType="1"/>
              </p:cNvSpPr>
              <p:nvPr/>
            </p:nvSpPr>
            <p:spPr bwMode="auto">
              <a:xfrm>
                <a:off x="958" y="193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4" name="Freeform 68"/>
              <p:cNvSpPr>
                <a:spLocks/>
              </p:cNvSpPr>
              <p:nvPr/>
            </p:nvSpPr>
            <p:spPr bwMode="auto">
              <a:xfrm>
                <a:off x="1034" y="1897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5" name="Freeform 69"/>
              <p:cNvSpPr>
                <a:spLocks/>
              </p:cNvSpPr>
              <p:nvPr/>
            </p:nvSpPr>
            <p:spPr bwMode="auto">
              <a:xfrm>
                <a:off x="1060" y="1897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6" name="Freeform 70"/>
              <p:cNvSpPr>
                <a:spLocks/>
              </p:cNvSpPr>
              <p:nvPr/>
            </p:nvSpPr>
            <p:spPr bwMode="auto">
              <a:xfrm>
                <a:off x="1100" y="195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7" name="Freeform 71"/>
              <p:cNvSpPr>
                <a:spLocks/>
              </p:cNvSpPr>
              <p:nvPr/>
            </p:nvSpPr>
            <p:spPr bwMode="auto">
              <a:xfrm>
                <a:off x="1128" y="1897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8" name="Freeform 72"/>
              <p:cNvSpPr>
                <a:spLocks/>
              </p:cNvSpPr>
              <p:nvPr/>
            </p:nvSpPr>
            <p:spPr bwMode="auto">
              <a:xfrm>
                <a:off x="1152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89" name="Freeform 73"/>
              <p:cNvSpPr>
                <a:spLocks/>
              </p:cNvSpPr>
              <p:nvPr/>
            </p:nvSpPr>
            <p:spPr bwMode="auto">
              <a:xfrm>
                <a:off x="1190" y="1897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0" name="Freeform 74"/>
              <p:cNvSpPr>
                <a:spLocks/>
              </p:cNvSpPr>
              <p:nvPr/>
            </p:nvSpPr>
            <p:spPr bwMode="auto">
              <a:xfrm>
                <a:off x="1214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1" name="Freeform 75"/>
              <p:cNvSpPr>
                <a:spLocks/>
              </p:cNvSpPr>
              <p:nvPr/>
            </p:nvSpPr>
            <p:spPr bwMode="auto">
              <a:xfrm>
                <a:off x="1252" y="1897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0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2" name="Freeform 76"/>
              <p:cNvSpPr>
                <a:spLocks/>
              </p:cNvSpPr>
              <p:nvPr/>
            </p:nvSpPr>
            <p:spPr bwMode="auto">
              <a:xfrm>
                <a:off x="1268" y="1897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3" name="Freeform 77"/>
              <p:cNvSpPr>
                <a:spLocks/>
              </p:cNvSpPr>
              <p:nvPr/>
            </p:nvSpPr>
            <p:spPr bwMode="auto">
              <a:xfrm>
                <a:off x="1252" y="1953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4" name="Freeform 78"/>
              <p:cNvSpPr>
                <a:spLocks/>
              </p:cNvSpPr>
              <p:nvPr/>
            </p:nvSpPr>
            <p:spPr bwMode="auto">
              <a:xfrm>
                <a:off x="1262" y="1947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4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4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5" name="Line 79"/>
              <p:cNvSpPr>
                <a:spLocks noChangeShapeType="1"/>
              </p:cNvSpPr>
              <p:nvPr/>
            </p:nvSpPr>
            <p:spPr bwMode="auto">
              <a:xfrm>
                <a:off x="1338" y="169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6" name="Freeform 80"/>
              <p:cNvSpPr>
                <a:spLocks/>
              </p:cNvSpPr>
              <p:nvPr/>
            </p:nvSpPr>
            <p:spPr bwMode="auto">
              <a:xfrm>
                <a:off x="1034" y="16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7" name="Freeform 81"/>
              <p:cNvSpPr>
                <a:spLocks/>
              </p:cNvSpPr>
              <p:nvPr/>
            </p:nvSpPr>
            <p:spPr bwMode="auto">
              <a:xfrm>
                <a:off x="1060" y="16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8" name="Freeform 82"/>
              <p:cNvSpPr>
                <a:spLocks/>
              </p:cNvSpPr>
              <p:nvPr/>
            </p:nvSpPr>
            <p:spPr bwMode="auto">
              <a:xfrm>
                <a:off x="1100" y="172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99" name="Freeform 83"/>
              <p:cNvSpPr>
                <a:spLocks/>
              </p:cNvSpPr>
              <p:nvPr/>
            </p:nvSpPr>
            <p:spPr bwMode="auto">
              <a:xfrm>
                <a:off x="1128" y="16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0" name="Freeform 84"/>
              <p:cNvSpPr>
                <a:spLocks/>
              </p:cNvSpPr>
              <p:nvPr/>
            </p:nvSpPr>
            <p:spPr bwMode="auto">
              <a:xfrm>
                <a:off x="1152" y="16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1" name="Freeform 85"/>
              <p:cNvSpPr>
                <a:spLocks/>
              </p:cNvSpPr>
              <p:nvPr/>
            </p:nvSpPr>
            <p:spPr bwMode="auto">
              <a:xfrm>
                <a:off x="1190" y="16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2" name="Freeform 86"/>
              <p:cNvSpPr>
                <a:spLocks/>
              </p:cNvSpPr>
              <p:nvPr/>
            </p:nvSpPr>
            <p:spPr bwMode="auto">
              <a:xfrm>
                <a:off x="1214" y="16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3" name="Freeform 87"/>
              <p:cNvSpPr>
                <a:spLocks/>
              </p:cNvSpPr>
              <p:nvPr/>
            </p:nvSpPr>
            <p:spPr bwMode="auto">
              <a:xfrm>
                <a:off x="1252" y="16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4" name="Freeform 88"/>
              <p:cNvSpPr>
                <a:spLocks/>
              </p:cNvSpPr>
              <p:nvPr/>
            </p:nvSpPr>
            <p:spPr bwMode="auto">
              <a:xfrm>
                <a:off x="1276" y="16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5" name="Line 89"/>
              <p:cNvSpPr>
                <a:spLocks noChangeShapeType="1"/>
              </p:cNvSpPr>
              <p:nvPr/>
            </p:nvSpPr>
            <p:spPr bwMode="auto">
              <a:xfrm>
                <a:off x="1338" y="146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6" name="Freeform 90"/>
              <p:cNvSpPr>
                <a:spLocks/>
              </p:cNvSpPr>
              <p:nvPr/>
            </p:nvSpPr>
            <p:spPr bwMode="auto">
              <a:xfrm>
                <a:off x="1034" y="1439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7" name="Freeform 91"/>
              <p:cNvSpPr>
                <a:spLocks/>
              </p:cNvSpPr>
              <p:nvPr/>
            </p:nvSpPr>
            <p:spPr bwMode="auto">
              <a:xfrm>
                <a:off x="1060" y="1439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8" name="Freeform 92"/>
              <p:cNvSpPr>
                <a:spLocks/>
              </p:cNvSpPr>
              <p:nvPr/>
            </p:nvSpPr>
            <p:spPr bwMode="auto">
              <a:xfrm>
                <a:off x="1100" y="1499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9" name="Freeform 93"/>
              <p:cNvSpPr>
                <a:spLocks/>
              </p:cNvSpPr>
              <p:nvPr/>
            </p:nvSpPr>
            <p:spPr bwMode="auto">
              <a:xfrm>
                <a:off x="1128" y="1439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0" name="Freeform 94"/>
              <p:cNvSpPr>
                <a:spLocks/>
              </p:cNvSpPr>
              <p:nvPr/>
            </p:nvSpPr>
            <p:spPr bwMode="auto">
              <a:xfrm>
                <a:off x="1152" y="143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1" name="Freeform 95"/>
              <p:cNvSpPr>
                <a:spLocks/>
              </p:cNvSpPr>
              <p:nvPr/>
            </p:nvSpPr>
            <p:spPr bwMode="auto">
              <a:xfrm>
                <a:off x="1190" y="1439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2" name="Freeform 96"/>
              <p:cNvSpPr>
                <a:spLocks/>
              </p:cNvSpPr>
              <p:nvPr/>
            </p:nvSpPr>
            <p:spPr bwMode="auto">
              <a:xfrm>
                <a:off x="1214" y="143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3" name="Freeform 97"/>
              <p:cNvSpPr>
                <a:spLocks/>
              </p:cNvSpPr>
              <p:nvPr/>
            </p:nvSpPr>
            <p:spPr bwMode="auto">
              <a:xfrm>
                <a:off x="1252" y="1439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0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4" name="Freeform 98"/>
              <p:cNvSpPr>
                <a:spLocks/>
              </p:cNvSpPr>
              <p:nvPr/>
            </p:nvSpPr>
            <p:spPr bwMode="auto">
              <a:xfrm>
                <a:off x="1268" y="1439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5" name="Freeform 99"/>
              <p:cNvSpPr>
                <a:spLocks/>
              </p:cNvSpPr>
              <p:nvPr/>
            </p:nvSpPr>
            <p:spPr bwMode="auto">
              <a:xfrm>
                <a:off x="1252" y="1495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6" name="Freeform 100"/>
              <p:cNvSpPr>
                <a:spLocks/>
              </p:cNvSpPr>
              <p:nvPr/>
            </p:nvSpPr>
            <p:spPr bwMode="auto">
              <a:xfrm>
                <a:off x="1262" y="1489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4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4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7" name="Line 101"/>
              <p:cNvSpPr>
                <a:spLocks noChangeShapeType="1"/>
              </p:cNvSpPr>
              <p:nvPr/>
            </p:nvSpPr>
            <p:spPr bwMode="auto">
              <a:xfrm>
                <a:off x="1338" y="123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8" name="Freeform 102"/>
              <p:cNvSpPr>
                <a:spLocks/>
              </p:cNvSpPr>
              <p:nvPr/>
            </p:nvSpPr>
            <p:spPr bwMode="auto">
              <a:xfrm>
                <a:off x="1034" y="121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19" name="Freeform 103"/>
              <p:cNvSpPr>
                <a:spLocks/>
              </p:cNvSpPr>
              <p:nvPr/>
            </p:nvSpPr>
            <p:spPr bwMode="auto">
              <a:xfrm>
                <a:off x="1060" y="1211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0" name="Freeform 104"/>
              <p:cNvSpPr>
                <a:spLocks/>
              </p:cNvSpPr>
              <p:nvPr/>
            </p:nvSpPr>
            <p:spPr bwMode="auto">
              <a:xfrm>
                <a:off x="1100" y="1269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1" name="Freeform 105"/>
              <p:cNvSpPr>
                <a:spLocks/>
              </p:cNvSpPr>
              <p:nvPr/>
            </p:nvSpPr>
            <p:spPr bwMode="auto">
              <a:xfrm>
                <a:off x="1128" y="1211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2" name="Freeform 106"/>
              <p:cNvSpPr>
                <a:spLocks/>
              </p:cNvSpPr>
              <p:nvPr/>
            </p:nvSpPr>
            <p:spPr bwMode="auto">
              <a:xfrm>
                <a:off x="1152" y="1211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3" name="Freeform 107"/>
              <p:cNvSpPr>
                <a:spLocks/>
              </p:cNvSpPr>
              <p:nvPr/>
            </p:nvSpPr>
            <p:spPr bwMode="auto">
              <a:xfrm>
                <a:off x="1190" y="1211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4" name="Freeform 108"/>
              <p:cNvSpPr>
                <a:spLocks/>
              </p:cNvSpPr>
              <p:nvPr/>
            </p:nvSpPr>
            <p:spPr bwMode="auto">
              <a:xfrm>
                <a:off x="1214" y="1211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5" name="Line 109"/>
              <p:cNvSpPr>
                <a:spLocks noChangeShapeType="1"/>
              </p:cNvSpPr>
              <p:nvPr/>
            </p:nvSpPr>
            <p:spPr bwMode="auto">
              <a:xfrm>
                <a:off x="1280" y="1217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6" name="Line 110"/>
              <p:cNvSpPr>
                <a:spLocks noChangeShapeType="1"/>
              </p:cNvSpPr>
              <p:nvPr/>
            </p:nvSpPr>
            <p:spPr bwMode="auto">
              <a:xfrm>
                <a:off x="1282" y="12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7" name="Freeform 111"/>
              <p:cNvSpPr>
                <a:spLocks/>
              </p:cNvSpPr>
              <p:nvPr/>
            </p:nvSpPr>
            <p:spPr bwMode="auto">
              <a:xfrm>
                <a:off x="1248" y="1211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8" name="Line 112"/>
              <p:cNvSpPr>
                <a:spLocks noChangeShapeType="1"/>
              </p:cNvSpPr>
              <p:nvPr/>
            </p:nvSpPr>
            <p:spPr bwMode="auto">
              <a:xfrm>
                <a:off x="1270" y="1275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29" name="Line 113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0" name="Line 114"/>
              <p:cNvSpPr>
                <a:spLocks noChangeShapeType="1"/>
              </p:cNvSpPr>
              <p:nvPr/>
            </p:nvSpPr>
            <p:spPr bwMode="auto">
              <a:xfrm>
                <a:off x="1338" y="221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1" name="Line 115"/>
              <p:cNvSpPr>
                <a:spLocks noChangeShapeType="1"/>
              </p:cNvSpPr>
              <p:nvPr/>
            </p:nvSpPr>
            <p:spPr bwMode="auto">
              <a:xfrm>
                <a:off x="1338" y="20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2" name="Line 116"/>
              <p:cNvSpPr>
                <a:spLocks noChangeShapeType="1"/>
              </p:cNvSpPr>
              <p:nvPr/>
            </p:nvSpPr>
            <p:spPr bwMode="auto">
              <a:xfrm>
                <a:off x="1338" y="203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3" name="Line 117"/>
              <p:cNvSpPr>
                <a:spLocks noChangeShapeType="1"/>
              </p:cNvSpPr>
              <p:nvPr/>
            </p:nvSpPr>
            <p:spPr bwMode="auto">
              <a:xfrm>
                <a:off x="1338" y="19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4" name="Line 118"/>
              <p:cNvSpPr>
                <a:spLocks noChangeShapeType="1"/>
              </p:cNvSpPr>
              <p:nvPr/>
            </p:nvSpPr>
            <p:spPr bwMode="auto">
              <a:xfrm>
                <a:off x="1338" y="186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5" name="Line 119"/>
              <p:cNvSpPr>
                <a:spLocks noChangeShapeType="1"/>
              </p:cNvSpPr>
              <p:nvPr/>
            </p:nvSpPr>
            <p:spPr bwMode="auto">
              <a:xfrm>
                <a:off x="1338" y="181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6" name="Line 120"/>
              <p:cNvSpPr>
                <a:spLocks noChangeShapeType="1"/>
              </p:cNvSpPr>
              <p:nvPr/>
            </p:nvSpPr>
            <p:spPr bwMode="auto">
              <a:xfrm>
                <a:off x="1338" y="17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7" name="Line 121"/>
              <p:cNvSpPr>
                <a:spLocks noChangeShapeType="1"/>
              </p:cNvSpPr>
              <p:nvPr/>
            </p:nvSpPr>
            <p:spPr bwMode="auto">
              <a:xfrm>
                <a:off x="1338" y="163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8" name="Line 122"/>
              <p:cNvSpPr>
                <a:spLocks noChangeShapeType="1"/>
              </p:cNvSpPr>
              <p:nvPr/>
            </p:nvSpPr>
            <p:spPr bwMode="auto">
              <a:xfrm>
                <a:off x="1338" y="15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9" name="Line 123"/>
              <p:cNvSpPr>
                <a:spLocks noChangeShapeType="1"/>
              </p:cNvSpPr>
              <p:nvPr/>
            </p:nvSpPr>
            <p:spPr bwMode="auto">
              <a:xfrm>
                <a:off x="1338" y="152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0" name="Line 124"/>
              <p:cNvSpPr>
                <a:spLocks noChangeShapeType="1"/>
              </p:cNvSpPr>
              <p:nvPr/>
            </p:nvSpPr>
            <p:spPr bwMode="auto">
              <a:xfrm>
                <a:off x="1338" y="140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1" name="Line 125"/>
              <p:cNvSpPr>
                <a:spLocks noChangeShapeType="1"/>
              </p:cNvSpPr>
              <p:nvPr/>
            </p:nvSpPr>
            <p:spPr bwMode="auto">
              <a:xfrm>
                <a:off x="1338" y="13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2" name="Line 126"/>
              <p:cNvSpPr>
                <a:spLocks noChangeShapeType="1"/>
              </p:cNvSpPr>
              <p:nvPr/>
            </p:nvSpPr>
            <p:spPr bwMode="auto">
              <a:xfrm>
                <a:off x="1338" y="129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3" name="Line 127"/>
              <p:cNvSpPr>
                <a:spLocks noChangeShapeType="1"/>
              </p:cNvSpPr>
              <p:nvPr/>
            </p:nvSpPr>
            <p:spPr bwMode="auto">
              <a:xfrm>
                <a:off x="1338" y="11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4" name="Line 128"/>
              <p:cNvSpPr>
                <a:spLocks noChangeShapeType="1"/>
              </p:cNvSpPr>
              <p:nvPr/>
            </p:nvSpPr>
            <p:spPr bwMode="auto">
              <a:xfrm>
                <a:off x="1338" y="112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5" name="Line 129"/>
              <p:cNvSpPr>
                <a:spLocks noChangeShapeType="1"/>
              </p:cNvSpPr>
              <p:nvPr/>
            </p:nvSpPr>
            <p:spPr bwMode="auto">
              <a:xfrm flipV="1">
                <a:off x="3084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6" name="Line 130"/>
              <p:cNvSpPr>
                <a:spLocks noChangeShapeType="1"/>
              </p:cNvSpPr>
              <p:nvPr/>
            </p:nvSpPr>
            <p:spPr bwMode="auto">
              <a:xfrm flipH="1">
                <a:off x="3048" y="215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7" name="Line 131"/>
              <p:cNvSpPr>
                <a:spLocks noChangeShapeType="1"/>
              </p:cNvSpPr>
              <p:nvPr/>
            </p:nvSpPr>
            <p:spPr bwMode="auto">
              <a:xfrm flipH="1">
                <a:off x="3048" y="192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8" name="Line 132"/>
              <p:cNvSpPr>
                <a:spLocks noChangeShapeType="1"/>
              </p:cNvSpPr>
              <p:nvPr/>
            </p:nvSpPr>
            <p:spPr bwMode="auto">
              <a:xfrm flipH="1">
                <a:off x="3048" y="169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9" name="Line 133"/>
              <p:cNvSpPr>
                <a:spLocks noChangeShapeType="1"/>
              </p:cNvSpPr>
              <p:nvPr/>
            </p:nvSpPr>
            <p:spPr bwMode="auto">
              <a:xfrm flipH="1">
                <a:off x="3048" y="146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0" name="Line 134"/>
              <p:cNvSpPr>
                <a:spLocks noChangeShapeType="1"/>
              </p:cNvSpPr>
              <p:nvPr/>
            </p:nvSpPr>
            <p:spPr bwMode="auto">
              <a:xfrm flipH="1">
                <a:off x="3048" y="123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1" name="Line 135"/>
              <p:cNvSpPr>
                <a:spLocks noChangeShapeType="1"/>
              </p:cNvSpPr>
              <p:nvPr/>
            </p:nvSpPr>
            <p:spPr bwMode="auto">
              <a:xfrm flipH="1">
                <a:off x="3066" y="226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2" name="Line 136"/>
              <p:cNvSpPr>
                <a:spLocks noChangeShapeType="1"/>
              </p:cNvSpPr>
              <p:nvPr/>
            </p:nvSpPr>
            <p:spPr bwMode="auto">
              <a:xfrm flipH="1">
                <a:off x="3066" y="22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3" name="Line 137"/>
              <p:cNvSpPr>
                <a:spLocks noChangeShapeType="1"/>
              </p:cNvSpPr>
              <p:nvPr/>
            </p:nvSpPr>
            <p:spPr bwMode="auto">
              <a:xfrm flipH="1">
                <a:off x="3066" y="20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4" name="Line 138"/>
              <p:cNvSpPr>
                <a:spLocks noChangeShapeType="1"/>
              </p:cNvSpPr>
              <p:nvPr/>
            </p:nvSpPr>
            <p:spPr bwMode="auto">
              <a:xfrm flipH="1">
                <a:off x="3066" y="20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5" name="Line 139"/>
              <p:cNvSpPr>
                <a:spLocks noChangeShapeType="1"/>
              </p:cNvSpPr>
              <p:nvPr/>
            </p:nvSpPr>
            <p:spPr bwMode="auto">
              <a:xfrm flipH="1">
                <a:off x="3066" y="19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6" name="Line 140"/>
              <p:cNvSpPr>
                <a:spLocks noChangeShapeType="1"/>
              </p:cNvSpPr>
              <p:nvPr/>
            </p:nvSpPr>
            <p:spPr bwMode="auto">
              <a:xfrm flipH="1">
                <a:off x="3066" y="186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7" name="Line 141"/>
              <p:cNvSpPr>
                <a:spLocks noChangeShapeType="1"/>
              </p:cNvSpPr>
              <p:nvPr/>
            </p:nvSpPr>
            <p:spPr bwMode="auto">
              <a:xfrm flipH="1">
                <a:off x="3066" y="18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8" name="Line 142"/>
              <p:cNvSpPr>
                <a:spLocks noChangeShapeType="1"/>
              </p:cNvSpPr>
              <p:nvPr/>
            </p:nvSpPr>
            <p:spPr bwMode="auto">
              <a:xfrm flipH="1">
                <a:off x="3066" y="17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59" name="Line 143"/>
              <p:cNvSpPr>
                <a:spLocks noChangeShapeType="1"/>
              </p:cNvSpPr>
              <p:nvPr/>
            </p:nvSpPr>
            <p:spPr bwMode="auto">
              <a:xfrm flipH="1">
                <a:off x="3066" y="16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0" name="Line 144"/>
              <p:cNvSpPr>
                <a:spLocks noChangeShapeType="1"/>
              </p:cNvSpPr>
              <p:nvPr/>
            </p:nvSpPr>
            <p:spPr bwMode="auto">
              <a:xfrm flipH="1">
                <a:off x="3066" y="15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1" name="Line 145"/>
              <p:cNvSpPr>
                <a:spLocks noChangeShapeType="1"/>
              </p:cNvSpPr>
              <p:nvPr/>
            </p:nvSpPr>
            <p:spPr bwMode="auto">
              <a:xfrm flipH="1">
                <a:off x="3066" y="15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2" name="Line 146"/>
              <p:cNvSpPr>
                <a:spLocks noChangeShapeType="1"/>
              </p:cNvSpPr>
              <p:nvPr/>
            </p:nvSpPr>
            <p:spPr bwMode="auto">
              <a:xfrm flipH="1">
                <a:off x="3066" y="140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3" name="Line 147"/>
              <p:cNvSpPr>
                <a:spLocks noChangeShapeType="1"/>
              </p:cNvSpPr>
              <p:nvPr/>
            </p:nvSpPr>
            <p:spPr bwMode="auto">
              <a:xfrm flipH="1">
                <a:off x="3066" y="13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4" name="Line 148"/>
              <p:cNvSpPr>
                <a:spLocks noChangeShapeType="1"/>
              </p:cNvSpPr>
              <p:nvPr/>
            </p:nvSpPr>
            <p:spPr bwMode="auto">
              <a:xfrm flipH="1">
                <a:off x="3066" y="129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5" name="Line 149"/>
              <p:cNvSpPr>
                <a:spLocks noChangeShapeType="1"/>
              </p:cNvSpPr>
              <p:nvPr/>
            </p:nvSpPr>
            <p:spPr bwMode="auto">
              <a:xfrm flipH="1">
                <a:off x="3066" y="11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6" name="Line 150"/>
              <p:cNvSpPr>
                <a:spLocks noChangeShapeType="1"/>
              </p:cNvSpPr>
              <p:nvPr/>
            </p:nvSpPr>
            <p:spPr bwMode="auto">
              <a:xfrm flipH="1">
                <a:off x="3066" y="112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7" name="Line 151"/>
              <p:cNvSpPr>
                <a:spLocks noChangeShapeType="1"/>
              </p:cNvSpPr>
              <p:nvPr/>
            </p:nvSpPr>
            <p:spPr bwMode="auto">
              <a:xfrm>
                <a:off x="1454" y="1651"/>
                <a:ext cx="4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8" name="Line 152"/>
              <p:cNvSpPr>
                <a:spLocks noChangeShapeType="1"/>
              </p:cNvSpPr>
              <p:nvPr/>
            </p:nvSpPr>
            <p:spPr bwMode="auto">
              <a:xfrm>
                <a:off x="1458" y="1659"/>
                <a:ext cx="10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69" name="Freeform 153"/>
              <p:cNvSpPr>
                <a:spLocks/>
              </p:cNvSpPr>
              <p:nvPr/>
            </p:nvSpPr>
            <p:spPr bwMode="auto">
              <a:xfrm>
                <a:off x="1468" y="1653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16 w 24"/>
                  <a:gd name="T3" fmla="*/ 6 h 10"/>
                  <a:gd name="T4" fmla="*/ 24 w 2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16" y="6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0" name="Line 154"/>
              <p:cNvSpPr>
                <a:spLocks noChangeShapeType="1"/>
              </p:cNvSpPr>
              <p:nvPr/>
            </p:nvSpPr>
            <p:spPr bwMode="auto">
              <a:xfrm>
                <a:off x="1524" y="1621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1" name="Freeform 155"/>
              <p:cNvSpPr>
                <a:spLocks/>
              </p:cNvSpPr>
              <p:nvPr/>
            </p:nvSpPr>
            <p:spPr bwMode="auto">
              <a:xfrm>
                <a:off x="1526" y="1599"/>
                <a:ext cx="36" cy="22"/>
              </a:xfrm>
              <a:custGeom>
                <a:avLst/>
                <a:gdLst>
                  <a:gd name="T0" fmla="*/ 0 w 36"/>
                  <a:gd name="T1" fmla="*/ 22 h 22"/>
                  <a:gd name="T2" fmla="*/ 18 w 36"/>
                  <a:gd name="T3" fmla="*/ 2 h 22"/>
                  <a:gd name="T4" fmla="*/ 36 w 36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2">
                    <a:moveTo>
                      <a:pt x="0" y="22"/>
                    </a:moveTo>
                    <a:lnTo>
                      <a:pt x="18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2" name="Freeform 156"/>
              <p:cNvSpPr>
                <a:spLocks/>
              </p:cNvSpPr>
              <p:nvPr/>
            </p:nvSpPr>
            <p:spPr bwMode="auto">
              <a:xfrm>
                <a:off x="1596" y="1627"/>
                <a:ext cx="24" cy="38"/>
              </a:xfrm>
              <a:custGeom>
                <a:avLst/>
                <a:gdLst>
                  <a:gd name="T0" fmla="*/ 0 w 24"/>
                  <a:gd name="T1" fmla="*/ 0 h 38"/>
                  <a:gd name="T2" fmla="*/ 12 w 24"/>
                  <a:gd name="T3" fmla="*/ 20 h 38"/>
                  <a:gd name="T4" fmla="*/ 24 w 24"/>
                  <a:gd name="T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0" y="0"/>
                    </a:moveTo>
                    <a:lnTo>
                      <a:pt x="12" y="20"/>
                    </a:lnTo>
                    <a:lnTo>
                      <a:pt x="2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3" name="Freeform 157"/>
              <p:cNvSpPr>
                <a:spLocks/>
              </p:cNvSpPr>
              <p:nvPr/>
            </p:nvSpPr>
            <p:spPr bwMode="auto">
              <a:xfrm>
                <a:off x="1652" y="1669"/>
                <a:ext cx="34" cy="26"/>
              </a:xfrm>
              <a:custGeom>
                <a:avLst/>
                <a:gdLst>
                  <a:gd name="T0" fmla="*/ 0 w 34"/>
                  <a:gd name="T1" fmla="*/ 26 h 26"/>
                  <a:gd name="T2" fmla="*/ 18 w 34"/>
                  <a:gd name="T3" fmla="*/ 20 h 26"/>
                  <a:gd name="T4" fmla="*/ 34 w 34"/>
                  <a:gd name="T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lnTo>
                      <a:pt x="18" y="20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4" name="Line 158"/>
              <p:cNvSpPr>
                <a:spLocks noChangeShapeType="1"/>
              </p:cNvSpPr>
              <p:nvPr/>
            </p:nvSpPr>
            <p:spPr bwMode="auto">
              <a:xfrm>
                <a:off x="1724" y="1651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5" name="Freeform 159"/>
              <p:cNvSpPr>
                <a:spLocks/>
              </p:cNvSpPr>
              <p:nvPr/>
            </p:nvSpPr>
            <p:spPr bwMode="auto">
              <a:xfrm>
                <a:off x="1732" y="1651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20 w 22"/>
                  <a:gd name="T3" fmla="*/ 28 h 30"/>
                  <a:gd name="T4" fmla="*/ 22 w 22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20" y="28"/>
                    </a:lnTo>
                    <a:lnTo>
                      <a:pt x="2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6" name="Line 160"/>
              <p:cNvSpPr>
                <a:spLocks noChangeShapeType="1"/>
              </p:cNvSpPr>
              <p:nvPr/>
            </p:nvSpPr>
            <p:spPr bwMode="auto">
              <a:xfrm>
                <a:off x="1780" y="1717"/>
                <a:ext cx="14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7" name="Freeform 161"/>
              <p:cNvSpPr>
                <a:spLocks/>
              </p:cNvSpPr>
              <p:nvPr/>
            </p:nvSpPr>
            <p:spPr bwMode="auto">
              <a:xfrm>
                <a:off x="1794" y="1721"/>
                <a:ext cx="26" cy="8"/>
              </a:xfrm>
              <a:custGeom>
                <a:avLst/>
                <a:gdLst>
                  <a:gd name="T0" fmla="*/ 0 w 26"/>
                  <a:gd name="T1" fmla="*/ 8 h 8"/>
                  <a:gd name="T2" fmla="*/ 22 w 26"/>
                  <a:gd name="T3" fmla="*/ 2 h 8"/>
                  <a:gd name="T4" fmla="*/ 26 w 2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8"/>
                    </a:moveTo>
                    <a:lnTo>
                      <a:pt x="22" y="2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8" name="Freeform 162"/>
              <p:cNvSpPr>
                <a:spLocks/>
              </p:cNvSpPr>
              <p:nvPr/>
            </p:nvSpPr>
            <p:spPr bwMode="auto">
              <a:xfrm>
                <a:off x="1860" y="1719"/>
                <a:ext cx="28" cy="36"/>
              </a:xfrm>
              <a:custGeom>
                <a:avLst/>
                <a:gdLst>
                  <a:gd name="T0" fmla="*/ 0 w 28"/>
                  <a:gd name="T1" fmla="*/ 0 h 36"/>
                  <a:gd name="T2" fmla="*/ 18 w 28"/>
                  <a:gd name="T3" fmla="*/ 22 h 36"/>
                  <a:gd name="T4" fmla="*/ 28 w 28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36">
                    <a:moveTo>
                      <a:pt x="0" y="0"/>
                    </a:moveTo>
                    <a:lnTo>
                      <a:pt x="18" y="22"/>
                    </a:lnTo>
                    <a:lnTo>
                      <a:pt x="28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9" name="Line 163"/>
              <p:cNvSpPr>
                <a:spLocks noChangeShapeType="1"/>
              </p:cNvSpPr>
              <p:nvPr/>
            </p:nvSpPr>
            <p:spPr bwMode="auto">
              <a:xfrm>
                <a:off x="1926" y="1779"/>
                <a:ext cx="1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0" name="Freeform 164"/>
              <p:cNvSpPr>
                <a:spLocks/>
              </p:cNvSpPr>
              <p:nvPr/>
            </p:nvSpPr>
            <p:spPr bwMode="auto">
              <a:xfrm>
                <a:off x="1940" y="1781"/>
                <a:ext cx="26" cy="16"/>
              </a:xfrm>
              <a:custGeom>
                <a:avLst/>
                <a:gdLst>
                  <a:gd name="T0" fmla="*/ 0 w 26"/>
                  <a:gd name="T1" fmla="*/ 0 h 16"/>
                  <a:gd name="T2" fmla="*/ 20 w 26"/>
                  <a:gd name="T3" fmla="*/ 10 h 16"/>
                  <a:gd name="T4" fmla="*/ 26 w 26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0"/>
                    </a:moveTo>
                    <a:lnTo>
                      <a:pt x="20" y="10"/>
                    </a:lnTo>
                    <a:lnTo>
                      <a:pt x="26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1" name="Line 165"/>
              <p:cNvSpPr>
                <a:spLocks noChangeShapeType="1"/>
              </p:cNvSpPr>
              <p:nvPr/>
            </p:nvSpPr>
            <p:spPr bwMode="auto">
              <a:xfrm>
                <a:off x="2000" y="1827"/>
                <a:ext cx="2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2" name="Freeform 166"/>
              <p:cNvSpPr>
                <a:spLocks/>
              </p:cNvSpPr>
              <p:nvPr/>
            </p:nvSpPr>
            <p:spPr bwMode="auto">
              <a:xfrm>
                <a:off x="2002" y="1825"/>
                <a:ext cx="42" cy="6"/>
              </a:xfrm>
              <a:custGeom>
                <a:avLst/>
                <a:gdLst>
                  <a:gd name="T0" fmla="*/ 0 w 42"/>
                  <a:gd name="T1" fmla="*/ 6 h 6"/>
                  <a:gd name="T2" fmla="*/ 22 w 42"/>
                  <a:gd name="T3" fmla="*/ 4 h 6"/>
                  <a:gd name="T4" fmla="*/ 42 w 4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lnTo>
                      <a:pt x="22" y="4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3" name="Freeform 167"/>
              <p:cNvSpPr>
                <a:spLocks/>
              </p:cNvSpPr>
              <p:nvPr/>
            </p:nvSpPr>
            <p:spPr bwMode="auto">
              <a:xfrm>
                <a:off x="2072" y="1859"/>
                <a:ext cx="26" cy="36"/>
              </a:xfrm>
              <a:custGeom>
                <a:avLst/>
                <a:gdLst>
                  <a:gd name="T0" fmla="*/ 0 w 26"/>
                  <a:gd name="T1" fmla="*/ 0 h 36"/>
                  <a:gd name="T2" fmla="*/ 14 w 26"/>
                  <a:gd name="T3" fmla="*/ 24 h 36"/>
                  <a:gd name="T4" fmla="*/ 26 w 2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lnTo>
                      <a:pt x="14" y="24"/>
                    </a:lnTo>
                    <a:lnTo>
                      <a:pt x="26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4" name="Line 168"/>
              <p:cNvSpPr>
                <a:spLocks noChangeShapeType="1"/>
              </p:cNvSpPr>
              <p:nvPr/>
            </p:nvSpPr>
            <p:spPr bwMode="auto">
              <a:xfrm flipV="1">
                <a:off x="2136" y="1875"/>
                <a:ext cx="12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5" name="Freeform 169"/>
              <p:cNvSpPr>
                <a:spLocks/>
              </p:cNvSpPr>
              <p:nvPr/>
            </p:nvSpPr>
            <p:spPr bwMode="auto">
              <a:xfrm>
                <a:off x="2148" y="1875"/>
                <a:ext cx="28" cy="14"/>
              </a:xfrm>
              <a:custGeom>
                <a:avLst/>
                <a:gdLst>
                  <a:gd name="T0" fmla="*/ 0 w 28"/>
                  <a:gd name="T1" fmla="*/ 0 h 14"/>
                  <a:gd name="T2" fmla="*/ 20 w 28"/>
                  <a:gd name="T3" fmla="*/ 6 h 14"/>
                  <a:gd name="T4" fmla="*/ 28 w 28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0"/>
                    </a:moveTo>
                    <a:lnTo>
                      <a:pt x="20" y="6"/>
                    </a:lnTo>
                    <a:lnTo>
                      <a:pt x="2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6" name="Line 170"/>
              <p:cNvSpPr>
                <a:spLocks noChangeShapeType="1"/>
              </p:cNvSpPr>
              <p:nvPr/>
            </p:nvSpPr>
            <p:spPr bwMode="auto">
              <a:xfrm>
                <a:off x="2210" y="191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7" name="Line 171"/>
              <p:cNvSpPr>
                <a:spLocks noChangeShapeType="1"/>
              </p:cNvSpPr>
              <p:nvPr/>
            </p:nvSpPr>
            <p:spPr bwMode="auto">
              <a:xfrm>
                <a:off x="2210" y="1917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8" name="Freeform 172"/>
              <p:cNvSpPr>
                <a:spLocks/>
              </p:cNvSpPr>
              <p:nvPr/>
            </p:nvSpPr>
            <p:spPr bwMode="auto">
              <a:xfrm>
                <a:off x="2230" y="1911"/>
                <a:ext cx="24" cy="6"/>
              </a:xfrm>
              <a:custGeom>
                <a:avLst/>
                <a:gdLst>
                  <a:gd name="T0" fmla="*/ 0 w 24"/>
                  <a:gd name="T1" fmla="*/ 6 h 6"/>
                  <a:gd name="T2" fmla="*/ 22 w 24"/>
                  <a:gd name="T3" fmla="*/ 0 h 6"/>
                  <a:gd name="T4" fmla="*/ 24 w 2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9" name="Line 173"/>
              <p:cNvSpPr>
                <a:spLocks noChangeShapeType="1"/>
              </p:cNvSpPr>
              <p:nvPr/>
            </p:nvSpPr>
            <p:spPr bwMode="auto">
              <a:xfrm>
                <a:off x="2296" y="1923"/>
                <a:ext cx="18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0" name="Freeform 174"/>
              <p:cNvSpPr>
                <a:spLocks/>
              </p:cNvSpPr>
              <p:nvPr/>
            </p:nvSpPr>
            <p:spPr bwMode="auto">
              <a:xfrm>
                <a:off x="2314" y="1937"/>
                <a:ext cx="22" cy="8"/>
              </a:xfrm>
              <a:custGeom>
                <a:avLst/>
                <a:gdLst>
                  <a:gd name="T0" fmla="*/ 0 w 22"/>
                  <a:gd name="T1" fmla="*/ 0 h 8"/>
                  <a:gd name="T2" fmla="*/ 20 w 22"/>
                  <a:gd name="T3" fmla="*/ 8 h 8"/>
                  <a:gd name="T4" fmla="*/ 22 w 2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0" y="0"/>
                    </a:moveTo>
                    <a:lnTo>
                      <a:pt x="20" y="8"/>
                    </a:lnTo>
                    <a:lnTo>
                      <a:pt x="22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1" name="Line 175"/>
              <p:cNvSpPr>
                <a:spLocks noChangeShapeType="1"/>
              </p:cNvSpPr>
              <p:nvPr/>
            </p:nvSpPr>
            <p:spPr bwMode="auto">
              <a:xfrm>
                <a:off x="2380" y="1941"/>
                <a:ext cx="1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2" name="Freeform 176"/>
              <p:cNvSpPr>
                <a:spLocks/>
              </p:cNvSpPr>
              <p:nvPr/>
            </p:nvSpPr>
            <p:spPr bwMode="auto">
              <a:xfrm>
                <a:off x="2398" y="1943"/>
                <a:ext cx="26" cy="6"/>
              </a:xfrm>
              <a:custGeom>
                <a:avLst/>
                <a:gdLst>
                  <a:gd name="T0" fmla="*/ 0 w 26"/>
                  <a:gd name="T1" fmla="*/ 0 h 6"/>
                  <a:gd name="T2" fmla="*/ 20 w 26"/>
                  <a:gd name="T3" fmla="*/ 6 h 6"/>
                  <a:gd name="T4" fmla="*/ 26 w 26"/>
                  <a:gd name="T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lnTo>
                      <a:pt x="20" y="6"/>
                    </a:lnTo>
                    <a:lnTo>
                      <a:pt x="26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3" name="Freeform 177"/>
              <p:cNvSpPr>
                <a:spLocks/>
              </p:cNvSpPr>
              <p:nvPr/>
            </p:nvSpPr>
            <p:spPr bwMode="auto">
              <a:xfrm>
                <a:off x="2462" y="1891"/>
                <a:ext cx="30" cy="34"/>
              </a:xfrm>
              <a:custGeom>
                <a:avLst/>
                <a:gdLst>
                  <a:gd name="T0" fmla="*/ 0 w 30"/>
                  <a:gd name="T1" fmla="*/ 34 h 34"/>
                  <a:gd name="T2" fmla="*/ 18 w 30"/>
                  <a:gd name="T3" fmla="*/ 16 h 34"/>
                  <a:gd name="T4" fmla="*/ 30 w 30"/>
                  <a:gd name="T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4">
                    <a:moveTo>
                      <a:pt x="0" y="34"/>
                    </a:moveTo>
                    <a:lnTo>
                      <a:pt x="18" y="16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4" name="Freeform 178"/>
              <p:cNvSpPr>
                <a:spLocks/>
              </p:cNvSpPr>
              <p:nvPr/>
            </p:nvSpPr>
            <p:spPr bwMode="auto">
              <a:xfrm>
                <a:off x="2510" y="1809"/>
                <a:ext cx="20" cy="40"/>
              </a:xfrm>
              <a:custGeom>
                <a:avLst/>
                <a:gdLst>
                  <a:gd name="T0" fmla="*/ 0 w 20"/>
                  <a:gd name="T1" fmla="*/ 40 h 40"/>
                  <a:gd name="T2" fmla="*/ 12 w 20"/>
                  <a:gd name="T3" fmla="*/ 10 h 40"/>
                  <a:gd name="T4" fmla="*/ 20 w 20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0" y="40"/>
                    </a:moveTo>
                    <a:lnTo>
                      <a:pt x="12" y="1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5" name="Freeform 179"/>
              <p:cNvSpPr>
                <a:spLocks/>
              </p:cNvSpPr>
              <p:nvPr/>
            </p:nvSpPr>
            <p:spPr bwMode="auto">
              <a:xfrm>
                <a:off x="2568" y="1763"/>
                <a:ext cx="28" cy="22"/>
              </a:xfrm>
              <a:custGeom>
                <a:avLst/>
                <a:gdLst>
                  <a:gd name="T0" fmla="*/ 0 w 28"/>
                  <a:gd name="T1" fmla="*/ 22 h 22"/>
                  <a:gd name="T2" fmla="*/ 16 w 28"/>
                  <a:gd name="T3" fmla="*/ 0 h 22"/>
                  <a:gd name="T4" fmla="*/ 28 w 28"/>
                  <a:gd name="T5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0" y="22"/>
                    </a:moveTo>
                    <a:lnTo>
                      <a:pt x="16" y="0"/>
                    </a:lnTo>
                    <a:lnTo>
                      <a:pt x="28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6" name="Freeform 180"/>
              <p:cNvSpPr>
                <a:spLocks/>
              </p:cNvSpPr>
              <p:nvPr/>
            </p:nvSpPr>
            <p:spPr bwMode="auto">
              <a:xfrm>
                <a:off x="2634" y="1771"/>
                <a:ext cx="26" cy="22"/>
              </a:xfrm>
              <a:custGeom>
                <a:avLst/>
                <a:gdLst>
                  <a:gd name="T0" fmla="*/ 0 w 26"/>
                  <a:gd name="T1" fmla="*/ 14 h 22"/>
                  <a:gd name="T2" fmla="*/ 12 w 26"/>
                  <a:gd name="T3" fmla="*/ 0 h 22"/>
                  <a:gd name="T4" fmla="*/ 26 w 26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14"/>
                    </a:moveTo>
                    <a:lnTo>
                      <a:pt x="12" y="0"/>
                    </a:lnTo>
                    <a:lnTo>
                      <a:pt x="26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7" name="Freeform 181"/>
              <p:cNvSpPr>
                <a:spLocks/>
              </p:cNvSpPr>
              <p:nvPr/>
            </p:nvSpPr>
            <p:spPr bwMode="auto">
              <a:xfrm>
                <a:off x="2690" y="1795"/>
                <a:ext cx="26" cy="28"/>
              </a:xfrm>
              <a:custGeom>
                <a:avLst/>
                <a:gdLst>
                  <a:gd name="T0" fmla="*/ 0 w 26"/>
                  <a:gd name="T1" fmla="*/ 0 h 28"/>
                  <a:gd name="T2" fmla="*/ 20 w 26"/>
                  <a:gd name="T3" fmla="*/ 28 h 28"/>
                  <a:gd name="T4" fmla="*/ 26 w 26"/>
                  <a:gd name="T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0" y="0"/>
                    </a:moveTo>
                    <a:lnTo>
                      <a:pt x="20" y="28"/>
                    </a:lnTo>
                    <a:lnTo>
                      <a:pt x="26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8" name="Freeform 182"/>
              <p:cNvSpPr>
                <a:spLocks/>
              </p:cNvSpPr>
              <p:nvPr/>
            </p:nvSpPr>
            <p:spPr bwMode="auto">
              <a:xfrm>
                <a:off x="2738" y="1805"/>
                <a:ext cx="20" cy="22"/>
              </a:xfrm>
              <a:custGeom>
                <a:avLst/>
                <a:gdLst>
                  <a:gd name="T0" fmla="*/ 0 w 20"/>
                  <a:gd name="T1" fmla="*/ 2 h 22"/>
                  <a:gd name="T2" fmla="*/ 12 w 20"/>
                  <a:gd name="T3" fmla="*/ 22 h 22"/>
                  <a:gd name="T4" fmla="*/ 20 w 20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2">
                    <a:moveTo>
                      <a:pt x="0" y="2"/>
                    </a:moveTo>
                    <a:lnTo>
                      <a:pt x="12" y="22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9" name="Line 183"/>
              <p:cNvSpPr>
                <a:spLocks noChangeShapeType="1"/>
              </p:cNvSpPr>
              <p:nvPr/>
            </p:nvSpPr>
            <p:spPr bwMode="auto">
              <a:xfrm>
                <a:off x="2770" y="1761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0" name="Freeform 184"/>
              <p:cNvSpPr>
                <a:spLocks/>
              </p:cNvSpPr>
              <p:nvPr/>
            </p:nvSpPr>
            <p:spPr bwMode="auto">
              <a:xfrm>
                <a:off x="2770" y="1761"/>
                <a:ext cx="22" cy="36"/>
              </a:xfrm>
              <a:custGeom>
                <a:avLst/>
                <a:gdLst>
                  <a:gd name="T0" fmla="*/ 0 w 22"/>
                  <a:gd name="T1" fmla="*/ 0 h 36"/>
                  <a:gd name="T2" fmla="*/ 22 w 22"/>
                  <a:gd name="T3" fmla="*/ 36 h 36"/>
                  <a:gd name="T4" fmla="*/ 22 w 22"/>
                  <a:gd name="T5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6">
                    <a:moveTo>
                      <a:pt x="0" y="0"/>
                    </a:moveTo>
                    <a:lnTo>
                      <a:pt x="22" y="36"/>
                    </a:lnTo>
                    <a:lnTo>
                      <a:pt x="22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1" name="Freeform 185"/>
              <p:cNvSpPr>
                <a:spLocks/>
              </p:cNvSpPr>
              <p:nvPr/>
            </p:nvSpPr>
            <p:spPr bwMode="auto">
              <a:xfrm>
                <a:off x="2804" y="1709"/>
                <a:ext cx="14" cy="42"/>
              </a:xfrm>
              <a:custGeom>
                <a:avLst/>
                <a:gdLst>
                  <a:gd name="T0" fmla="*/ 0 w 14"/>
                  <a:gd name="T1" fmla="*/ 42 h 42"/>
                  <a:gd name="T2" fmla="*/ 8 w 14"/>
                  <a:gd name="T3" fmla="*/ 8 h 42"/>
                  <a:gd name="T4" fmla="*/ 14 w 14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0" y="42"/>
                    </a:moveTo>
                    <a:lnTo>
                      <a:pt x="8" y="8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2" name="Freeform 186"/>
              <p:cNvSpPr>
                <a:spLocks/>
              </p:cNvSpPr>
              <p:nvPr/>
            </p:nvSpPr>
            <p:spPr bwMode="auto">
              <a:xfrm>
                <a:off x="2840" y="1627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14 w 16"/>
                  <a:gd name="T3" fmla="*/ 14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14" y="14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3" name="Line 187"/>
              <p:cNvSpPr>
                <a:spLocks noChangeShapeType="1"/>
              </p:cNvSpPr>
              <p:nvPr/>
            </p:nvSpPr>
            <p:spPr bwMode="auto">
              <a:xfrm flipV="1">
                <a:off x="2866" y="1539"/>
                <a:ext cx="8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4" name="Freeform 188"/>
              <p:cNvSpPr>
                <a:spLocks/>
              </p:cNvSpPr>
              <p:nvPr/>
            </p:nvSpPr>
            <p:spPr bwMode="auto">
              <a:xfrm>
                <a:off x="2904" y="1533"/>
                <a:ext cx="14" cy="42"/>
              </a:xfrm>
              <a:custGeom>
                <a:avLst/>
                <a:gdLst>
                  <a:gd name="T0" fmla="*/ 0 w 14"/>
                  <a:gd name="T1" fmla="*/ 0 h 42"/>
                  <a:gd name="T2" fmla="*/ 14 w 14"/>
                  <a:gd name="T3" fmla="*/ 26 h 42"/>
                  <a:gd name="T4" fmla="*/ 14 w 14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2">
                    <a:moveTo>
                      <a:pt x="0" y="0"/>
                    </a:moveTo>
                    <a:lnTo>
                      <a:pt x="14" y="26"/>
                    </a:lnTo>
                    <a:lnTo>
                      <a:pt x="14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5" name="Line 189"/>
              <p:cNvSpPr>
                <a:spLocks noChangeShapeType="1"/>
              </p:cNvSpPr>
              <p:nvPr/>
            </p:nvSpPr>
            <p:spPr bwMode="auto">
              <a:xfrm>
                <a:off x="2924" y="1619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6" name="Freeform 190"/>
              <p:cNvSpPr>
                <a:spLocks/>
              </p:cNvSpPr>
              <p:nvPr/>
            </p:nvSpPr>
            <p:spPr bwMode="auto">
              <a:xfrm>
                <a:off x="2932" y="1711"/>
                <a:ext cx="6" cy="44"/>
              </a:xfrm>
              <a:custGeom>
                <a:avLst/>
                <a:gdLst>
                  <a:gd name="T0" fmla="*/ 0 w 6"/>
                  <a:gd name="T1" fmla="*/ 0 h 44"/>
                  <a:gd name="T2" fmla="*/ 4 w 6"/>
                  <a:gd name="T3" fmla="*/ 42 h 44"/>
                  <a:gd name="T4" fmla="*/ 6 w 6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4">
                    <a:moveTo>
                      <a:pt x="0" y="0"/>
                    </a:moveTo>
                    <a:lnTo>
                      <a:pt x="4" y="42"/>
                    </a:lnTo>
                    <a:lnTo>
                      <a:pt x="6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7" name="Line 191"/>
              <p:cNvSpPr>
                <a:spLocks noChangeShapeType="1"/>
              </p:cNvSpPr>
              <p:nvPr/>
            </p:nvSpPr>
            <p:spPr bwMode="auto">
              <a:xfrm>
                <a:off x="2940" y="1801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8" name="Line 192"/>
              <p:cNvSpPr>
                <a:spLocks noChangeShapeType="1"/>
              </p:cNvSpPr>
              <p:nvPr/>
            </p:nvSpPr>
            <p:spPr bwMode="auto">
              <a:xfrm>
                <a:off x="2944" y="1891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9" name="Line 193"/>
              <p:cNvSpPr>
                <a:spLocks noChangeShapeType="1"/>
              </p:cNvSpPr>
              <p:nvPr/>
            </p:nvSpPr>
            <p:spPr bwMode="auto">
              <a:xfrm>
                <a:off x="2948" y="1981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0" name="Line 194"/>
              <p:cNvSpPr>
                <a:spLocks noChangeShapeType="1"/>
              </p:cNvSpPr>
              <p:nvPr/>
            </p:nvSpPr>
            <p:spPr bwMode="auto">
              <a:xfrm>
                <a:off x="2952" y="2073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1" name="Line 195"/>
              <p:cNvSpPr>
                <a:spLocks noChangeShapeType="1"/>
              </p:cNvSpPr>
              <p:nvPr/>
            </p:nvSpPr>
            <p:spPr bwMode="auto">
              <a:xfrm>
                <a:off x="2956" y="2163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2" name="Line 196"/>
              <p:cNvSpPr>
                <a:spLocks noChangeShapeType="1"/>
              </p:cNvSpPr>
              <p:nvPr/>
            </p:nvSpPr>
            <p:spPr bwMode="auto">
              <a:xfrm flipV="1">
                <a:off x="2962" y="2147"/>
                <a:ext cx="6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3" name="Freeform 197"/>
              <p:cNvSpPr>
                <a:spLocks/>
              </p:cNvSpPr>
              <p:nvPr/>
            </p:nvSpPr>
            <p:spPr bwMode="auto">
              <a:xfrm>
                <a:off x="2974" y="2057"/>
                <a:ext cx="4" cy="46"/>
              </a:xfrm>
              <a:custGeom>
                <a:avLst/>
                <a:gdLst>
                  <a:gd name="T0" fmla="*/ 0 w 4"/>
                  <a:gd name="T1" fmla="*/ 46 h 46"/>
                  <a:gd name="T2" fmla="*/ 2 w 4"/>
                  <a:gd name="T3" fmla="*/ 14 h 46"/>
                  <a:gd name="T4" fmla="*/ 4 w 4"/>
                  <a:gd name="T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6">
                    <a:moveTo>
                      <a:pt x="0" y="46"/>
                    </a:moveTo>
                    <a:lnTo>
                      <a:pt x="2" y="1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4" name="Line 198"/>
              <p:cNvSpPr>
                <a:spLocks noChangeShapeType="1"/>
              </p:cNvSpPr>
              <p:nvPr/>
            </p:nvSpPr>
            <p:spPr bwMode="auto">
              <a:xfrm flipV="1">
                <a:off x="2978" y="1967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5" name="Line 199"/>
              <p:cNvSpPr>
                <a:spLocks noChangeShapeType="1"/>
              </p:cNvSpPr>
              <p:nvPr/>
            </p:nvSpPr>
            <p:spPr bwMode="auto">
              <a:xfrm flipV="1">
                <a:off x="2980" y="1875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6" name="Line 200"/>
              <p:cNvSpPr>
                <a:spLocks noChangeShapeType="1"/>
              </p:cNvSpPr>
              <p:nvPr/>
            </p:nvSpPr>
            <p:spPr bwMode="auto">
              <a:xfrm flipV="1">
                <a:off x="2982" y="1785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7" name="Line 201"/>
              <p:cNvSpPr>
                <a:spLocks noChangeShapeType="1"/>
              </p:cNvSpPr>
              <p:nvPr/>
            </p:nvSpPr>
            <p:spPr bwMode="auto">
              <a:xfrm flipV="1">
                <a:off x="2984" y="1695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8" name="Line 202"/>
              <p:cNvSpPr>
                <a:spLocks noChangeShapeType="1"/>
              </p:cNvSpPr>
              <p:nvPr/>
            </p:nvSpPr>
            <p:spPr bwMode="auto">
              <a:xfrm flipV="1">
                <a:off x="2986" y="1603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9" name="Line 203"/>
              <p:cNvSpPr>
                <a:spLocks noChangeShapeType="1"/>
              </p:cNvSpPr>
              <p:nvPr/>
            </p:nvSpPr>
            <p:spPr bwMode="auto">
              <a:xfrm flipV="1">
                <a:off x="2988" y="154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0" name="Line 204"/>
              <p:cNvSpPr>
                <a:spLocks noChangeShapeType="1"/>
              </p:cNvSpPr>
              <p:nvPr/>
            </p:nvSpPr>
            <p:spPr bwMode="auto">
              <a:xfrm>
                <a:off x="1504" y="164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7421" name="Group 205"/>
            <p:cNvGrpSpPr>
              <a:grpSpLocks/>
            </p:cNvGrpSpPr>
            <p:nvPr/>
          </p:nvGrpSpPr>
          <p:grpSpPr bwMode="auto">
            <a:xfrm>
              <a:off x="1408" y="1571"/>
              <a:ext cx="1551" cy="653"/>
              <a:chOff x="1408" y="1571"/>
              <a:chExt cx="1551" cy="653"/>
            </a:xfrm>
          </p:grpSpPr>
          <p:sp>
            <p:nvSpPr>
              <p:cNvPr id="137422" name="Line 206"/>
              <p:cNvSpPr>
                <a:spLocks noChangeShapeType="1"/>
              </p:cNvSpPr>
              <p:nvPr/>
            </p:nvSpPr>
            <p:spPr bwMode="auto">
              <a:xfrm>
                <a:off x="1628" y="167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3" name="Line 207"/>
              <p:cNvSpPr>
                <a:spLocks noChangeShapeType="1"/>
              </p:cNvSpPr>
              <p:nvPr/>
            </p:nvSpPr>
            <p:spPr bwMode="auto">
              <a:xfrm>
                <a:off x="1650" y="169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4" name="Line 208"/>
              <p:cNvSpPr>
                <a:spLocks noChangeShapeType="1"/>
              </p:cNvSpPr>
              <p:nvPr/>
            </p:nvSpPr>
            <p:spPr bwMode="auto">
              <a:xfrm>
                <a:off x="2086" y="188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5" name="Line 209"/>
              <p:cNvSpPr>
                <a:spLocks noChangeShapeType="1"/>
              </p:cNvSpPr>
              <p:nvPr/>
            </p:nvSpPr>
            <p:spPr bwMode="auto">
              <a:xfrm>
                <a:off x="2106" y="1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6" name="Line 210"/>
              <p:cNvSpPr>
                <a:spLocks noChangeShapeType="1"/>
              </p:cNvSpPr>
              <p:nvPr/>
            </p:nvSpPr>
            <p:spPr bwMode="auto">
              <a:xfrm>
                <a:off x="2188" y="1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7" name="Line 211"/>
              <p:cNvSpPr>
                <a:spLocks noChangeShapeType="1"/>
              </p:cNvSpPr>
              <p:nvPr/>
            </p:nvSpPr>
            <p:spPr bwMode="auto">
              <a:xfrm>
                <a:off x="2294" y="192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8" name="Line 212"/>
              <p:cNvSpPr>
                <a:spLocks noChangeShapeType="1"/>
              </p:cNvSpPr>
              <p:nvPr/>
            </p:nvSpPr>
            <p:spPr bwMode="auto">
              <a:xfrm>
                <a:off x="2314" y="193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29" name="Line 213"/>
              <p:cNvSpPr>
                <a:spLocks noChangeShapeType="1"/>
              </p:cNvSpPr>
              <p:nvPr/>
            </p:nvSpPr>
            <p:spPr bwMode="auto">
              <a:xfrm>
                <a:off x="2584" y="176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0" name="Line 214"/>
              <p:cNvSpPr>
                <a:spLocks noChangeShapeType="1"/>
              </p:cNvSpPr>
              <p:nvPr/>
            </p:nvSpPr>
            <p:spPr bwMode="auto">
              <a:xfrm>
                <a:off x="2604" y="178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1" name="Line 215"/>
              <p:cNvSpPr>
                <a:spLocks noChangeShapeType="1"/>
              </p:cNvSpPr>
              <p:nvPr/>
            </p:nvSpPr>
            <p:spPr bwMode="auto">
              <a:xfrm>
                <a:off x="2626" y="179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2" name="Line 216"/>
              <p:cNvSpPr>
                <a:spLocks noChangeShapeType="1"/>
              </p:cNvSpPr>
              <p:nvPr/>
            </p:nvSpPr>
            <p:spPr bwMode="auto">
              <a:xfrm>
                <a:off x="2646" y="17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3" name="Line 217"/>
              <p:cNvSpPr>
                <a:spLocks noChangeShapeType="1"/>
              </p:cNvSpPr>
              <p:nvPr/>
            </p:nvSpPr>
            <p:spPr bwMode="auto">
              <a:xfrm>
                <a:off x="2730" y="179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4" name="Line 218"/>
              <p:cNvSpPr>
                <a:spLocks noChangeShapeType="1"/>
              </p:cNvSpPr>
              <p:nvPr/>
            </p:nvSpPr>
            <p:spPr bwMode="auto">
              <a:xfrm>
                <a:off x="2958" y="222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5" name="Line 219"/>
              <p:cNvSpPr>
                <a:spLocks noChangeShapeType="1"/>
              </p:cNvSpPr>
              <p:nvPr/>
            </p:nvSpPr>
            <p:spPr bwMode="auto">
              <a:xfrm flipV="1">
                <a:off x="1454" y="1585"/>
                <a:ext cx="1" cy="1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6" name="Line 220"/>
              <p:cNvSpPr>
                <a:spLocks noChangeShapeType="1"/>
              </p:cNvSpPr>
              <p:nvPr/>
            </p:nvSpPr>
            <p:spPr bwMode="auto">
              <a:xfrm>
                <a:off x="1408" y="1651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7" name="Line 221"/>
              <p:cNvSpPr>
                <a:spLocks noChangeShapeType="1"/>
              </p:cNvSpPr>
              <p:nvPr/>
            </p:nvSpPr>
            <p:spPr bwMode="auto">
              <a:xfrm>
                <a:off x="1434" y="171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8" name="Line 222"/>
              <p:cNvSpPr>
                <a:spLocks noChangeShapeType="1"/>
              </p:cNvSpPr>
              <p:nvPr/>
            </p:nvSpPr>
            <p:spPr bwMode="auto">
              <a:xfrm>
                <a:off x="1434" y="1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39" name="Line 223"/>
              <p:cNvSpPr>
                <a:spLocks noChangeShapeType="1"/>
              </p:cNvSpPr>
              <p:nvPr/>
            </p:nvSpPr>
            <p:spPr bwMode="auto">
              <a:xfrm flipV="1">
                <a:off x="1408" y="16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0" name="Line 224"/>
              <p:cNvSpPr>
                <a:spLocks noChangeShapeType="1"/>
              </p:cNvSpPr>
              <p:nvPr/>
            </p:nvSpPr>
            <p:spPr bwMode="auto">
              <a:xfrm flipV="1">
                <a:off x="1500" y="16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1" name="Line 225"/>
              <p:cNvSpPr>
                <a:spLocks noChangeShapeType="1"/>
              </p:cNvSpPr>
              <p:nvPr/>
            </p:nvSpPr>
            <p:spPr bwMode="auto">
              <a:xfrm flipV="1">
                <a:off x="1458" y="1599"/>
                <a:ext cx="1" cy="1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2" name="Line 226"/>
              <p:cNvSpPr>
                <a:spLocks noChangeShapeType="1"/>
              </p:cNvSpPr>
              <p:nvPr/>
            </p:nvSpPr>
            <p:spPr bwMode="auto">
              <a:xfrm>
                <a:off x="1414" y="1659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3" name="Line 227"/>
              <p:cNvSpPr>
                <a:spLocks noChangeShapeType="1"/>
              </p:cNvSpPr>
              <p:nvPr/>
            </p:nvSpPr>
            <p:spPr bwMode="auto">
              <a:xfrm>
                <a:off x="1438" y="17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4" name="Line 228"/>
              <p:cNvSpPr>
                <a:spLocks noChangeShapeType="1"/>
              </p:cNvSpPr>
              <p:nvPr/>
            </p:nvSpPr>
            <p:spPr bwMode="auto">
              <a:xfrm>
                <a:off x="1438" y="15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5" name="Line 229"/>
              <p:cNvSpPr>
                <a:spLocks noChangeShapeType="1"/>
              </p:cNvSpPr>
              <p:nvPr/>
            </p:nvSpPr>
            <p:spPr bwMode="auto">
              <a:xfrm flipV="1">
                <a:off x="1414" y="16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6" name="Line 230"/>
              <p:cNvSpPr>
                <a:spLocks noChangeShapeType="1"/>
              </p:cNvSpPr>
              <p:nvPr/>
            </p:nvSpPr>
            <p:spPr bwMode="auto">
              <a:xfrm flipV="1">
                <a:off x="1504" y="16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7" name="Line 231"/>
              <p:cNvSpPr>
                <a:spLocks noChangeShapeType="1"/>
              </p:cNvSpPr>
              <p:nvPr/>
            </p:nvSpPr>
            <p:spPr bwMode="auto">
              <a:xfrm flipV="1">
                <a:off x="1468" y="1611"/>
                <a:ext cx="1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8" name="Line 232"/>
              <p:cNvSpPr>
                <a:spLocks noChangeShapeType="1"/>
              </p:cNvSpPr>
              <p:nvPr/>
            </p:nvSpPr>
            <p:spPr bwMode="auto">
              <a:xfrm>
                <a:off x="1420" y="1663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9" name="Line 233"/>
              <p:cNvSpPr>
                <a:spLocks noChangeShapeType="1"/>
              </p:cNvSpPr>
              <p:nvPr/>
            </p:nvSpPr>
            <p:spPr bwMode="auto">
              <a:xfrm>
                <a:off x="1448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0" name="Line 234"/>
              <p:cNvSpPr>
                <a:spLocks noChangeShapeType="1"/>
              </p:cNvSpPr>
              <p:nvPr/>
            </p:nvSpPr>
            <p:spPr bwMode="auto">
              <a:xfrm>
                <a:off x="1448" y="1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1" name="Line 235"/>
              <p:cNvSpPr>
                <a:spLocks noChangeShapeType="1"/>
              </p:cNvSpPr>
              <p:nvPr/>
            </p:nvSpPr>
            <p:spPr bwMode="auto">
              <a:xfrm flipV="1">
                <a:off x="1420" y="164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2" name="Line 236"/>
              <p:cNvSpPr>
                <a:spLocks noChangeShapeType="1"/>
              </p:cNvSpPr>
              <p:nvPr/>
            </p:nvSpPr>
            <p:spPr bwMode="auto">
              <a:xfrm flipV="1">
                <a:off x="1516" y="164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3" name="Line 237"/>
              <p:cNvSpPr>
                <a:spLocks noChangeShapeType="1"/>
              </p:cNvSpPr>
              <p:nvPr/>
            </p:nvSpPr>
            <p:spPr bwMode="auto">
              <a:xfrm flipV="1">
                <a:off x="1484" y="1615"/>
                <a:ext cx="1" cy="8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4" name="Line 238"/>
              <p:cNvSpPr>
                <a:spLocks noChangeShapeType="1"/>
              </p:cNvSpPr>
              <p:nvPr/>
            </p:nvSpPr>
            <p:spPr bwMode="auto">
              <a:xfrm>
                <a:off x="1434" y="1659"/>
                <a:ext cx="10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5" name="Line 239"/>
              <p:cNvSpPr>
                <a:spLocks noChangeShapeType="1"/>
              </p:cNvSpPr>
              <p:nvPr/>
            </p:nvSpPr>
            <p:spPr bwMode="auto">
              <a:xfrm>
                <a:off x="1464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6" name="Line 240"/>
              <p:cNvSpPr>
                <a:spLocks noChangeShapeType="1"/>
              </p:cNvSpPr>
              <p:nvPr/>
            </p:nvSpPr>
            <p:spPr bwMode="auto">
              <a:xfrm>
                <a:off x="1464" y="16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7" name="Line 241"/>
              <p:cNvSpPr>
                <a:spLocks noChangeShapeType="1"/>
              </p:cNvSpPr>
              <p:nvPr/>
            </p:nvSpPr>
            <p:spPr bwMode="auto">
              <a:xfrm flipV="1">
                <a:off x="1434" y="16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8" name="Line 242"/>
              <p:cNvSpPr>
                <a:spLocks noChangeShapeType="1"/>
              </p:cNvSpPr>
              <p:nvPr/>
            </p:nvSpPr>
            <p:spPr bwMode="auto">
              <a:xfrm flipV="1">
                <a:off x="1534" y="16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9" name="Line 243"/>
              <p:cNvSpPr>
                <a:spLocks noChangeShapeType="1"/>
              </p:cNvSpPr>
              <p:nvPr/>
            </p:nvSpPr>
            <p:spPr bwMode="auto">
              <a:xfrm flipV="1">
                <a:off x="1504" y="1603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0" name="Line 244"/>
              <p:cNvSpPr>
                <a:spLocks noChangeShapeType="1"/>
              </p:cNvSpPr>
              <p:nvPr/>
            </p:nvSpPr>
            <p:spPr bwMode="auto">
              <a:xfrm>
                <a:off x="1456" y="1643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1" name="Line 245"/>
              <p:cNvSpPr>
                <a:spLocks noChangeShapeType="1"/>
              </p:cNvSpPr>
              <p:nvPr/>
            </p:nvSpPr>
            <p:spPr bwMode="auto">
              <a:xfrm>
                <a:off x="1484" y="16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2" name="Line 246"/>
              <p:cNvSpPr>
                <a:spLocks noChangeShapeType="1"/>
              </p:cNvSpPr>
              <p:nvPr/>
            </p:nvSpPr>
            <p:spPr bwMode="auto">
              <a:xfrm>
                <a:off x="1484" y="16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3" name="Line 247"/>
              <p:cNvSpPr>
                <a:spLocks noChangeShapeType="1"/>
              </p:cNvSpPr>
              <p:nvPr/>
            </p:nvSpPr>
            <p:spPr bwMode="auto">
              <a:xfrm flipV="1">
                <a:off x="1456" y="16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4" name="Line 248"/>
              <p:cNvSpPr>
                <a:spLocks noChangeShapeType="1"/>
              </p:cNvSpPr>
              <p:nvPr/>
            </p:nvSpPr>
            <p:spPr bwMode="auto">
              <a:xfrm flipV="1">
                <a:off x="1554" y="16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5" name="Line 249"/>
              <p:cNvSpPr>
                <a:spLocks noChangeShapeType="1"/>
              </p:cNvSpPr>
              <p:nvPr/>
            </p:nvSpPr>
            <p:spPr bwMode="auto">
              <a:xfrm flipV="1">
                <a:off x="1526" y="1583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6" name="Line 250"/>
              <p:cNvSpPr>
                <a:spLocks noChangeShapeType="1"/>
              </p:cNvSpPr>
              <p:nvPr/>
            </p:nvSpPr>
            <p:spPr bwMode="auto">
              <a:xfrm>
                <a:off x="1478" y="1621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7" name="Line 251"/>
              <p:cNvSpPr>
                <a:spLocks noChangeShapeType="1"/>
              </p:cNvSpPr>
              <p:nvPr/>
            </p:nvSpPr>
            <p:spPr bwMode="auto">
              <a:xfrm>
                <a:off x="1506" y="16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8" name="Line 252"/>
              <p:cNvSpPr>
                <a:spLocks noChangeShapeType="1"/>
              </p:cNvSpPr>
              <p:nvPr/>
            </p:nvSpPr>
            <p:spPr bwMode="auto">
              <a:xfrm>
                <a:off x="1506" y="158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9" name="Line 253"/>
              <p:cNvSpPr>
                <a:spLocks noChangeShapeType="1"/>
              </p:cNvSpPr>
              <p:nvPr/>
            </p:nvSpPr>
            <p:spPr bwMode="auto">
              <a:xfrm flipV="1">
                <a:off x="1478" y="15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0" name="Line 254"/>
              <p:cNvSpPr>
                <a:spLocks noChangeShapeType="1"/>
              </p:cNvSpPr>
              <p:nvPr/>
            </p:nvSpPr>
            <p:spPr bwMode="auto">
              <a:xfrm flipV="1">
                <a:off x="1574" y="15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1" name="Line 255"/>
              <p:cNvSpPr>
                <a:spLocks noChangeShapeType="1"/>
              </p:cNvSpPr>
              <p:nvPr/>
            </p:nvSpPr>
            <p:spPr bwMode="auto">
              <a:xfrm flipV="1">
                <a:off x="1544" y="157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2" name="Line 256"/>
              <p:cNvSpPr>
                <a:spLocks noChangeShapeType="1"/>
              </p:cNvSpPr>
              <p:nvPr/>
            </p:nvSpPr>
            <p:spPr bwMode="auto">
              <a:xfrm>
                <a:off x="1496" y="1601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3" name="Line 257"/>
              <p:cNvSpPr>
                <a:spLocks noChangeShapeType="1"/>
              </p:cNvSpPr>
              <p:nvPr/>
            </p:nvSpPr>
            <p:spPr bwMode="auto">
              <a:xfrm>
                <a:off x="1524" y="16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4" name="Line 258"/>
              <p:cNvSpPr>
                <a:spLocks noChangeShapeType="1"/>
              </p:cNvSpPr>
              <p:nvPr/>
            </p:nvSpPr>
            <p:spPr bwMode="auto">
              <a:xfrm>
                <a:off x="1524" y="15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5" name="Line 259"/>
              <p:cNvSpPr>
                <a:spLocks noChangeShapeType="1"/>
              </p:cNvSpPr>
              <p:nvPr/>
            </p:nvSpPr>
            <p:spPr bwMode="auto">
              <a:xfrm flipV="1">
                <a:off x="1496" y="15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6" name="Line 260"/>
              <p:cNvSpPr>
                <a:spLocks noChangeShapeType="1"/>
              </p:cNvSpPr>
              <p:nvPr/>
            </p:nvSpPr>
            <p:spPr bwMode="auto">
              <a:xfrm flipV="1">
                <a:off x="1594" y="15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7" name="Line 261"/>
              <p:cNvSpPr>
                <a:spLocks noChangeShapeType="1"/>
              </p:cNvSpPr>
              <p:nvPr/>
            </p:nvSpPr>
            <p:spPr bwMode="auto">
              <a:xfrm flipV="1">
                <a:off x="1566" y="1573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8" name="Line 262"/>
              <p:cNvSpPr>
                <a:spLocks noChangeShapeType="1"/>
              </p:cNvSpPr>
              <p:nvPr/>
            </p:nvSpPr>
            <p:spPr bwMode="auto">
              <a:xfrm>
                <a:off x="1516" y="1599"/>
                <a:ext cx="10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9" name="Line 263"/>
              <p:cNvSpPr>
                <a:spLocks noChangeShapeType="1"/>
              </p:cNvSpPr>
              <p:nvPr/>
            </p:nvSpPr>
            <p:spPr bwMode="auto">
              <a:xfrm>
                <a:off x="1546" y="16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0" name="Line 264"/>
              <p:cNvSpPr>
                <a:spLocks noChangeShapeType="1"/>
              </p:cNvSpPr>
              <p:nvPr/>
            </p:nvSpPr>
            <p:spPr bwMode="auto">
              <a:xfrm>
                <a:off x="1546" y="157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1" name="Line 265"/>
              <p:cNvSpPr>
                <a:spLocks noChangeShapeType="1"/>
              </p:cNvSpPr>
              <p:nvPr/>
            </p:nvSpPr>
            <p:spPr bwMode="auto">
              <a:xfrm flipV="1">
                <a:off x="1516" y="157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2" name="Line 266"/>
              <p:cNvSpPr>
                <a:spLocks noChangeShapeType="1"/>
              </p:cNvSpPr>
              <p:nvPr/>
            </p:nvSpPr>
            <p:spPr bwMode="auto">
              <a:xfrm flipV="1">
                <a:off x="1616" y="157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3" name="Line 267"/>
              <p:cNvSpPr>
                <a:spLocks noChangeShapeType="1"/>
              </p:cNvSpPr>
              <p:nvPr/>
            </p:nvSpPr>
            <p:spPr bwMode="auto">
              <a:xfrm flipV="1">
                <a:off x="1588" y="158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4" name="Line 268"/>
              <p:cNvSpPr>
                <a:spLocks noChangeShapeType="1"/>
              </p:cNvSpPr>
              <p:nvPr/>
            </p:nvSpPr>
            <p:spPr bwMode="auto">
              <a:xfrm>
                <a:off x="1542" y="1615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5" name="Line 269"/>
              <p:cNvSpPr>
                <a:spLocks noChangeShapeType="1"/>
              </p:cNvSpPr>
              <p:nvPr/>
            </p:nvSpPr>
            <p:spPr bwMode="auto">
              <a:xfrm>
                <a:off x="1568" y="16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6" name="Line 270"/>
              <p:cNvSpPr>
                <a:spLocks noChangeShapeType="1"/>
              </p:cNvSpPr>
              <p:nvPr/>
            </p:nvSpPr>
            <p:spPr bwMode="auto">
              <a:xfrm>
                <a:off x="1568" y="15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7" name="Line 271"/>
              <p:cNvSpPr>
                <a:spLocks noChangeShapeType="1"/>
              </p:cNvSpPr>
              <p:nvPr/>
            </p:nvSpPr>
            <p:spPr bwMode="auto">
              <a:xfrm flipV="1">
                <a:off x="1542" y="15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8" name="Line 272"/>
              <p:cNvSpPr>
                <a:spLocks noChangeShapeType="1"/>
              </p:cNvSpPr>
              <p:nvPr/>
            </p:nvSpPr>
            <p:spPr bwMode="auto">
              <a:xfrm flipV="1">
                <a:off x="1634" y="15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9" name="Line 273"/>
              <p:cNvSpPr>
                <a:spLocks noChangeShapeType="1"/>
              </p:cNvSpPr>
              <p:nvPr/>
            </p:nvSpPr>
            <p:spPr bwMode="auto">
              <a:xfrm flipV="1">
                <a:off x="1608" y="162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0" name="Line 274"/>
              <p:cNvSpPr>
                <a:spLocks noChangeShapeType="1"/>
              </p:cNvSpPr>
              <p:nvPr/>
            </p:nvSpPr>
            <p:spPr bwMode="auto">
              <a:xfrm>
                <a:off x="1564" y="1647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1" name="Line 275"/>
              <p:cNvSpPr>
                <a:spLocks noChangeShapeType="1"/>
              </p:cNvSpPr>
              <p:nvPr/>
            </p:nvSpPr>
            <p:spPr bwMode="auto">
              <a:xfrm>
                <a:off x="1588" y="16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2" name="Line 276"/>
              <p:cNvSpPr>
                <a:spLocks noChangeShapeType="1"/>
              </p:cNvSpPr>
              <p:nvPr/>
            </p:nvSpPr>
            <p:spPr bwMode="auto">
              <a:xfrm>
                <a:off x="1588" y="16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3" name="Line 277"/>
              <p:cNvSpPr>
                <a:spLocks noChangeShapeType="1"/>
              </p:cNvSpPr>
              <p:nvPr/>
            </p:nvSpPr>
            <p:spPr bwMode="auto">
              <a:xfrm flipV="1">
                <a:off x="1564" y="16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4" name="Line 278"/>
              <p:cNvSpPr>
                <a:spLocks noChangeShapeType="1"/>
              </p:cNvSpPr>
              <p:nvPr/>
            </p:nvSpPr>
            <p:spPr bwMode="auto">
              <a:xfrm flipV="1">
                <a:off x="1652" y="16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5" name="Line 279"/>
              <p:cNvSpPr>
                <a:spLocks noChangeShapeType="1"/>
              </p:cNvSpPr>
              <p:nvPr/>
            </p:nvSpPr>
            <p:spPr bwMode="auto">
              <a:xfrm flipV="1">
                <a:off x="1628" y="1657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6" name="Line 280"/>
              <p:cNvSpPr>
                <a:spLocks noChangeShapeType="1"/>
              </p:cNvSpPr>
              <p:nvPr/>
            </p:nvSpPr>
            <p:spPr bwMode="auto">
              <a:xfrm>
                <a:off x="1584" y="1679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7" name="Line 281"/>
              <p:cNvSpPr>
                <a:spLocks noChangeShapeType="1"/>
              </p:cNvSpPr>
              <p:nvPr/>
            </p:nvSpPr>
            <p:spPr bwMode="auto">
              <a:xfrm>
                <a:off x="1608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8" name="Line 282"/>
              <p:cNvSpPr>
                <a:spLocks noChangeShapeType="1"/>
              </p:cNvSpPr>
              <p:nvPr/>
            </p:nvSpPr>
            <p:spPr bwMode="auto">
              <a:xfrm>
                <a:off x="1608" y="16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9" name="Line 283"/>
              <p:cNvSpPr>
                <a:spLocks noChangeShapeType="1"/>
              </p:cNvSpPr>
              <p:nvPr/>
            </p:nvSpPr>
            <p:spPr bwMode="auto">
              <a:xfrm flipV="1">
                <a:off x="1584" y="16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0" name="Line 284"/>
              <p:cNvSpPr>
                <a:spLocks noChangeShapeType="1"/>
              </p:cNvSpPr>
              <p:nvPr/>
            </p:nvSpPr>
            <p:spPr bwMode="auto">
              <a:xfrm flipV="1">
                <a:off x="1672" y="16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1" name="Line 285"/>
              <p:cNvSpPr>
                <a:spLocks noChangeShapeType="1"/>
              </p:cNvSpPr>
              <p:nvPr/>
            </p:nvSpPr>
            <p:spPr bwMode="auto">
              <a:xfrm flipV="1">
                <a:off x="1650" y="16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2" name="Line 286"/>
              <p:cNvSpPr>
                <a:spLocks noChangeShapeType="1"/>
              </p:cNvSpPr>
              <p:nvPr/>
            </p:nvSpPr>
            <p:spPr bwMode="auto">
              <a:xfrm>
                <a:off x="1606" y="1695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3" name="Line 287"/>
              <p:cNvSpPr>
                <a:spLocks noChangeShapeType="1"/>
              </p:cNvSpPr>
              <p:nvPr/>
            </p:nvSpPr>
            <p:spPr bwMode="auto">
              <a:xfrm>
                <a:off x="1630" y="171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4" name="Line 288"/>
              <p:cNvSpPr>
                <a:spLocks noChangeShapeType="1"/>
              </p:cNvSpPr>
              <p:nvPr/>
            </p:nvSpPr>
            <p:spPr bwMode="auto">
              <a:xfrm>
                <a:off x="1630" y="16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5" name="Line 289"/>
              <p:cNvSpPr>
                <a:spLocks noChangeShapeType="1"/>
              </p:cNvSpPr>
              <p:nvPr/>
            </p:nvSpPr>
            <p:spPr bwMode="auto">
              <a:xfrm flipV="1">
                <a:off x="1606" y="16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6" name="Line 290"/>
              <p:cNvSpPr>
                <a:spLocks noChangeShapeType="1"/>
              </p:cNvSpPr>
              <p:nvPr/>
            </p:nvSpPr>
            <p:spPr bwMode="auto">
              <a:xfrm flipV="1">
                <a:off x="1694" y="16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7" name="Line 291"/>
              <p:cNvSpPr>
                <a:spLocks noChangeShapeType="1"/>
              </p:cNvSpPr>
              <p:nvPr/>
            </p:nvSpPr>
            <p:spPr bwMode="auto">
              <a:xfrm flipV="1">
                <a:off x="1670" y="1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8" name="Line 292"/>
              <p:cNvSpPr>
                <a:spLocks noChangeShapeType="1"/>
              </p:cNvSpPr>
              <p:nvPr/>
            </p:nvSpPr>
            <p:spPr bwMode="auto">
              <a:xfrm>
                <a:off x="1628" y="1689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9" name="Line 293"/>
              <p:cNvSpPr>
                <a:spLocks noChangeShapeType="1"/>
              </p:cNvSpPr>
              <p:nvPr/>
            </p:nvSpPr>
            <p:spPr bwMode="auto">
              <a:xfrm>
                <a:off x="1650" y="17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0" name="Line 294"/>
              <p:cNvSpPr>
                <a:spLocks noChangeShapeType="1"/>
              </p:cNvSpPr>
              <p:nvPr/>
            </p:nvSpPr>
            <p:spPr bwMode="auto">
              <a:xfrm>
                <a:off x="1650" y="16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1" name="Line 295"/>
              <p:cNvSpPr>
                <a:spLocks noChangeShapeType="1"/>
              </p:cNvSpPr>
              <p:nvPr/>
            </p:nvSpPr>
            <p:spPr bwMode="auto">
              <a:xfrm flipV="1">
                <a:off x="1628" y="1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2" name="Line 296"/>
              <p:cNvSpPr>
                <a:spLocks noChangeShapeType="1"/>
              </p:cNvSpPr>
              <p:nvPr/>
            </p:nvSpPr>
            <p:spPr bwMode="auto">
              <a:xfrm flipV="1">
                <a:off x="1712" y="1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3" name="Line 297"/>
              <p:cNvSpPr>
                <a:spLocks noChangeShapeType="1"/>
              </p:cNvSpPr>
              <p:nvPr/>
            </p:nvSpPr>
            <p:spPr bwMode="auto">
              <a:xfrm flipV="1">
                <a:off x="1690" y="1647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4" name="Line 298"/>
              <p:cNvSpPr>
                <a:spLocks noChangeShapeType="1"/>
              </p:cNvSpPr>
              <p:nvPr/>
            </p:nvSpPr>
            <p:spPr bwMode="auto">
              <a:xfrm>
                <a:off x="1648" y="1667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5" name="Line 299"/>
              <p:cNvSpPr>
                <a:spLocks noChangeShapeType="1"/>
              </p:cNvSpPr>
              <p:nvPr/>
            </p:nvSpPr>
            <p:spPr bwMode="auto">
              <a:xfrm>
                <a:off x="1670" y="16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6" name="Line 300"/>
              <p:cNvSpPr>
                <a:spLocks noChangeShapeType="1"/>
              </p:cNvSpPr>
              <p:nvPr/>
            </p:nvSpPr>
            <p:spPr bwMode="auto">
              <a:xfrm>
                <a:off x="1670" y="16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7" name="Line 301"/>
              <p:cNvSpPr>
                <a:spLocks noChangeShapeType="1"/>
              </p:cNvSpPr>
              <p:nvPr/>
            </p:nvSpPr>
            <p:spPr bwMode="auto">
              <a:xfrm flipV="1">
                <a:off x="1648" y="164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8" name="Line 302"/>
              <p:cNvSpPr>
                <a:spLocks noChangeShapeType="1"/>
              </p:cNvSpPr>
              <p:nvPr/>
            </p:nvSpPr>
            <p:spPr bwMode="auto">
              <a:xfrm flipV="1">
                <a:off x="1732" y="164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9" name="Line 303"/>
              <p:cNvSpPr>
                <a:spLocks noChangeShapeType="1"/>
              </p:cNvSpPr>
              <p:nvPr/>
            </p:nvSpPr>
            <p:spPr bwMode="auto">
              <a:xfrm flipV="1">
                <a:off x="1712" y="162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0" name="Line 304"/>
              <p:cNvSpPr>
                <a:spLocks noChangeShapeType="1"/>
              </p:cNvSpPr>
              <p:nvPr/>
            </p:nvSpPr>
            <p:spPr bwMode="auto">
              <a:xfrm>
                <a:off x="1670" y="1649"/>
                <a:ext cx="8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1" name="Line 305"/>
              <p:cNvSpPr>
                <a:spLocks noChangeShapeType="1"/>
              </p:cNvSpPr>
              <p:nvPr/>
            </p:nvSpPr>
            <p:spPr bwMode="auto">
              <a:xfrm>
                <a:off x="1690" y="16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2" name="Line 306"/>
              <p:cNvSpPr>
                <a:spLocks noChangeShapeType="1"/>
              </p:cNvSpPr>
              <p:nvPr/>
            </p:nvSpPr>
            <p:spPr bwMode="auto">
              <a:xfrm>
                <a:off x="1690" y="16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3" name="Line 307"/>
              <p:cNvSpPr>
                <a:spLocks noChangeShapeType="1"/>
              </p:cNvSpPr>
              <p:nvPr/>
            </p:nvSpPr>
            <p:spPr bwMode="auto">
              <a:xfrm flipV="1">
                <a:off x="1670" y="16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4" name="Line 308"/>
              <p:cNvSpPr>
                <a:spLocks noChangeShapeType="1"/>
              </p:cNvSpPr>
              <p:nvPr/>
            </p:nvSpPr>
            <p:spPr bwMode="auto">
              <a:xfrm flipV="1">
                <a:off x="1752" y="16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5" name="Line 309"/>
              <p:cNvSpPr>
                <a:spLocks noChangeShapeType="1"/>
              </p:cNvSpPr>
              <p:nvPr/>
            </p:nvSpPr>
            <p:spPr bwMode="auto">
              <a:xfrm flipV="1">
                <a:off x="1732" y="1633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6" name="Line 310"/>
              <p:cNvSpPr>
                <a:spLocks noChangeShapeType="1"/>
              </p:cNvSpPr>
              <p:nvPr/>
            </p:nvSpPr>
            <p:spPr bwMode="auto">
              <a:xfrm>
                <a:off x="1692" y="1651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7" name="Line 311"/>
              <p:cNvSpPr>
                <a:spLocks noChangeShapeType="1"/>
              </p:cNvSpPr>
              <p:nvPr/>
            </p:nvSpPr>
            <p:spPr bwMode="auto">
              <a:xfrm>
                <a:off x="1712" y="16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8" name="Line 312"/>
              <p:cNvSpPr>
                <a:spLocks noChangeShapeType="1"/>
              </p:cNvSpPr>
              <p:nvPr/>
            </p:nvSpPr>
            <p:spPr bwMode="auto">
              <a:xfrm>
                <a:off x="1712" y="16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9" name="Line 313"/>
              <p:cNvSpPr>
                <a:spLocks noChangeShapeType="1"/>
              </p:cNvSpPr>
              <p:nvPr/>
            </p:nvSpPr>
            <p:spPr bwMode="auto">
              <a:xfrm flipV="1">
                <a:off x="1692" y="16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0" name="Line 314"/>
              <p:cNvSpPr>
                <a:spLocks noChangeShapeType="1"/>
              </p:cNvSpPr>
              <p:nvPr/>
            </p:nvSpPr>
            <p:spPr bwMode="auto">
              <a:xfrm flipV="1">
                <a:off x="1772" y="16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1" name="Line 315"/>
              <p:cNvSpPr>
                <a:spLocks noChangeShapeType="1"/>
              </p:cNvSpPr>
              <p:nvPr/>
            </p:nvSpPr>
            <p:spPr bwMode="auto">
              <a:xfrm flipV="1">
                <a:off x="1752" y="1661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2" name="Line 316"/>
              <p:cNvSpPr>
                <a:spLocks noChangeShapeType="1"/>
              </p:cNvSpPr>
              <p:nvPr/>
            </p:nvSpPr>
            <p:spPr bwMode="auto">
              <a:xfrm>
                <a:off x="1714" y="1679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3" name="Line 317"/>
              <p:cNvSpPr>
                <a:spLocks noChangeShapeType="1"/>
              </p:cNvSpPr>
              <p:nvPr/>
            </p:nvSpPr>
            <p:spPr bwMode="auto">
              <a:xfrm>
                <a:off x="1732" y="16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4" name="Line 318"/>
              <p:cNvSpPr>
                <a:spLocks noChangeShapeType="1"/>
              </p:cNvSpPr>
              <p:nvPr/>
            </p:nvSpPr>
            <p:spPr bwMode="auto">
              <a:xfrm>
                <a:off x="1732" y="166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5" name="Line 319"/>
              <p:cNvSpPr>
                <a:spLocks noChangeShapeType="1"/>
              </p:cNvSpPr>
              <p:nvPr/>
            </p:nvSpPr>
            <p:spPr bwMode="auto">
              <a:xfrm flipV="1">
                <a:off x="1714" y="16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6" name="Line 320"/>
              <p:cNvSpPr>
                <a:spLocks noChangeShapeType="1"/>
              </p:cNvSpPr>
              <p:nvPr/>
            </p:nvSpPr>
            <p:spPr bwMode="auto">
              <a:xfrm flipV="1">
                <a:off x="1792" y="16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7" name="Line 321"/>
              <p:cNvSpPr>
                <a:spLocks noChangeShapeType="1"/>
              </p:cNvSpPr>
              <p:nvPr/>
            </p:nvSpPr>
            <p:spPr bwMode="auto">
              <a:xfrm flipV="1">
                <a:off x="1772" y="1695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8" name="Line 322"/>
              <p:cNvSpPr>
                <a:spLocks noChangeShapeType="1"/>
              </p:cNvSpPr>
              <p:nvPr/>
            </p:nvSpPr>
            <p:spPr bwMode="auto">
              <a:xfrm>
                <a:off x="1734" y="1713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9" name="Line 323"/>
              <p:cNvSpPr>
                <a:spLocks noChangeShapeType="1"/>
              </p:cNvSpPr>
              <p:nvPr/>
            </p:nvSpPr>
            <p:spPr bwMode="auto">
              <a:xfrm>
                <a:off x="1752" y="17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0" name="Line 324"/>
              <p:cNvSpPr>
                <a:spLocks noChangeShapeType="1"/>
              </p:cNvSpPr>
              <p:nvPr/>
            </p:nvSpPr>
            <p:spPr bwMode="auto">
              <a:xfrm>
                <a:off x="1752" y="16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1" name="Line 325"/>
              <p:cNvSpPr>
                <a:spLocks noChangeShapeType="1"/>
              </p:cNvSpPr>
              <p:nvPr/>
            </p:nvSpPr>
            <p:spPr bwMode="auto">
              <a:xfrm flipV="1">
                <a:off x="1734" y="16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2" name="Line 326"/>
              <p:cNvSpPr>
                <a:spLocks noChangeShapeType="1"/>
              </p:cNvSpPr>
              <p:nvPr/>
            </p:nvSpPr>
            <p:spPr bwMode="auto">
              <a:xfrm flipV="1">
                <a:off x="1812" y="16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3" name="Line 327"/>
              <p:cNvSpPr>
                <a:spLocks noChangeShapeType="1"/>
              </p:cNvSpPr>
              <p:nvPr/>
            </p:nvSpPr>
            <p:spPr bwMode="auto">
              <a:xfrm flipV="1">
                <a:off x="1794" y="1711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4" name="Line 328"/>
              <p:cNvSpPr>
                <a:spLocks noChangeShapeType="1"/>
              </p:cNvSpPr>
              <p:nvPr/>
            </p:nvSpPr>
            <p:spPr bwMode="auto">
              <a:xfrm>
                <a:off x="1758" y="1729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5" name="Line 329"/>
              <p:cNvSpPr>
                <a:spLocks noChangeShapeType="1"/>
              </p:cNvSpPr>
              <p:nvPr/>
            </p:nvSpPr>
            <p:spPr bwMode="auto">
              <a:xfrm>
                <a:off x="1774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6" name="Line 330"/>
              <p:cNvSpPr>
                <a:spLocks noChangeShapeType="1"/>
              </p:cNvSpPr>
              <p:nvPr/>
            </p:nvSpPr>
            <p:spPr bwMode="auto">
              <a:xfrm>
                <a:off x="1774" y="1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7" name="Line 331"/>
              <p:cNvSpPr>
                <a:spLocks noChangeShapeType="1"/>
              </p:cNvSpPr>
              <p:nvPr/>
            </p:nvSpPr>
            <p:spPr bwMode="auto">
              <a:xfrm flipV="1">
                <a:off x="1758" y="17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8" name="Line 332"/>
              <p:cNvSpPr>
                <a:spLocks noChangeShapeType="1"/>
              </p:cNvSpPr>
              <p:nvPr/>
            </p:nvSpPr>
            <p:spPr bwMode="auto">
              <a:xfrm flipV="1">
                <a:off x="1832" y="17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9" name="Line 333"/>
              <p:cNvSpPr>
                <a:spLocks noChangeShapeType="1"/>
              </p:cNvSpPr>
              <p:nvPr/>
            </p:nvSpPr>
            <p:spPr bwMode="auto">
              <a:xfrm flipV="1">
                <a:off x="1816" y="1707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0" name="Line 334"/>
              <p:cNvSpPr>
                <a:spLocks noChangeShapeType="1"/>
              </p:cNvSpPr>
              <p:nvPr/>
            </p:nvSpPr>
            <p:spPr bwMode="auto">
              <a:xfrm>
                <a:off x="1780" y="1723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1" name="Line 335"/>
              <p:cNvSpPr>
                <a:spLocks noChangeShapeType="1"/>
              </p:cNvSpPr>
              <p:nvPr/>
            </p:nvSpPr>
            <p:spPr bwMode="auto">
              <a:xfrm>
                <a:off x="1796" y="17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2" name="Line 336"/>
              <p:cNvSpPr>
                <a:spLocks noChangeShapeType="1"/>
              </p:cNvSpPr>
              <p:nvPr/>
            </p:nvSpPr>
            <p:spPr bwMode="auto">
              <a:xfrm>
                <a:off x="1796" y="17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3" name="Line 337"/>
              <p:cNvSpPr>
                <a:spLocks noChangeShapeType="1"/>
              </p:cNvSpPr>
              <p:nvPr/>
            </p:nvSpPr>
            <p:spPr bwMode="auto">
              <a:xfrm flipV="1">
                <a:off x="1780" y="17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4" name="Line 338"/>
              <p:cNvSpPr>
                <a:spLocks noChangeShapeType="1"/>
              </p:cNvSpPr>
              <p:nvPr/>
            </p:nvSpPr>
            <p:spPr bwMode="auto">
              <a:xfrm flipV="1">
                <a:off x="1852" y="17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5" name="Line 339"/>
              <p:cNvSpPr>
                <a:spLocks noChangeShapeType="1"/>
              </p:cNvSpPr>
              <p:nvPr/>
            </p:nvSpPr>
            <p:spPr bwMode="auto">
              <a:xfrm flipV="1">
                <a:off x="1836" y="169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6" name="Line 340"/>
              <p:cNvSpPr>
                <a:spLocks noChangeShapeType="1"/>
              </p:cNvSpPr>
              <p:nvPr/>
            </p:nvSpPr>
            <p:spPr bwMode="auto">
              <a:xfrm>
                <a:off x="1800" y="1711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7" name="Line 341"/>
              <p:cNvSpPr>
                <a:spLocks noChangeShapeType="1"/>
              </p:cNvSpPr>
              <p:nvPr/>
            </p:nvSpPr>
            <p:spPr bwMode="auto">
              <a:xfrm>
                <a:off x="1816" y="17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8" name="Line 342"/>
              <p:cNvSpPr>
                <a:spLocks noChangeShapeType="1"/>
              </p:cNvSpPr>
              <p:nvPr/>
            </p:nvSpPr>
            <p:spPr bwMode="auto">
              <a:xfrm>
                <a:off x="1816" y="16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9" name="Line 343"/>
              <p:cNvSpPr>
                <a:spLocks noChangeShapeType="1"/>
              </p:cNvSpPr>
              <p:nvPr/>
            </p:nvSpPr>
            <p:spPr bwMode="auto">
              <a:xfrm flipV="1">
                <a:off x="1800" y="16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0" name="Line 344"/>
              <p:cNvSpPr>
                <a:spLocks noChangeShapeType="1"/>
              </p:cNvSpPr>
              <p:nvPr/>
            </p:nvSpPr>
            <p:spPr bwMode="auto">
              <a:xfrm flipV="1">
                <a:off x="1872" y="16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1" name="Line 345"/>
              <p:cNvSpPr>
                <a:spLocks noChangeShapeType="1"/>
              </p:cNvSpPr>
              <p:nvPr/>
            </p:nvSpPr>
            <p:spPr bwMode="auto">
              <a:xfrm flipV="1">
                <a:off x="1858" y="1699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2" name="Line 346"/>
              <p:cNvSpPr>
                <a:spLocks noChangeShapeType="1"/>
              </p:cNvSpPr>
              <p:nvPr/>
            </p:nvSpPr>
            <p:spPr bwMode="auto">
              <a:xfrm>
                <a:off x="1824" y="1715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3" name="Line 347"/>
              <p:cNvSpPr>
                <a:spLocks noChangeShapeType="1"/>
              </p:cNvSpPr>
              <p:nvPr/>
            </p:nvSpPr>
            <p:spPr bwMode="auto">
              <a:xfrm>
                <a:off x="1838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4" name="Line 348"/>
              <p:cNvSpPr>
                <a:spLocks noChangeShapeType="1"/>
              </p:cNvSpPr>
              <p:nvPr/>
            </p:nvSpPr>
            <p:spPr bwMode="auto">
              <a:xfrm>
                <a:off x="1838" y="16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5" name="Line 349"/>
              <p:cNvSpPr>
                <a:spLocks noChangeShapeType="1"/>
              </p:cNvSpPr>
              <p:nvPr/>
            </p:nvSpPr>
            <p:spPr bwMode="auto">
              <a:xfrm flipV="1">
                <a:off x="1824" y="16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6" name="Line 350"/>
              <p:cNvSpPr>
                <a:spLocks noChangeShapeType="1"/>
              </p:cNvSpPr>
              <p:nvPr/>
            </p:nvSpPr>
            <p:spPr bwMode="auto">
              <a:xfrm flipV="1">
                <a:off x="1892" y="16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7" name="Line 351"/>
              <p:cNvSpPr>
                <a:spLocks noChangeShapeType="1"/>
              </p:cNvSpPr>
              <p:nvPr/>
            </p:nvSpPr>
            <p:spPr bwMode="auto">
              <a:xfrm flipV="1">
                <a:off x="1878" y="172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8" name="Line 352"/>
              <p:cNvSpPr>
                <a:spLocks noChangeShapeType="1"/>
              </p:cNvSpPr>
              <p:nvPr/>
            </p:nvSpPr>
            <p:spPr bwMode="auto">
              <a:xfrm>
                <a:off x="1844" y="1741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9" name="Line 353"/>
              <p:cNvSpPr>
                <a:spLocks noChangeShapeType="1"/>
              </p:cNvSpPr>
              <p:nvPr/>
            </p:nvSpPr>
            <p:spPr bwMode="auto">
              <a:xfrm>
                <a:off x="1858" y="17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0" name="Line 354"/>
              <p:cNvSpPr>
                <a:spLocks noChangeShapeType="1"/>
              </p:cNvSpPr>
              <p:nvPr/>
            </p:nvSpPr>
            <p:spPr bwMode="auto">
              <a:xfrm>
                <a:off x="1858" y="17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1" name="Line 355"/>
              <p:cNvSpPr>
                <a:spLocks noChangeShapeType="1"/>
              </p:cNvSpPr>
              <p:nvPr/>
            </p:nvSpPr>
            <p:spPr bwMode="auto">
              <a:xfrm flipV="1">
                <a:off x="1844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2" name="Line 356"/>
              <p:cNvSpPr>
                <a:spLocks noChangeShapeType="1"/>
              </p:cNvSpPr>
              <p:nvPr/>
            </p:nvSpPr>
            <p:spPr bwMode="auto">
              <a:xfrm flipV="1">
                <a:off x="1912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3" name="Line 357"/>
              <p:cNvSpPr>
                <a:spLocks noChangeShapeType="1"/>
              </p:cNvSpPr>
              <p:nvPr/>
            </p:nvSpPr>
            <p:spPr bwMode="auto">
              <a:xfrm flipV="1">
                <a:off x="1898" y="1751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4" name="Line 358"/>
              <p:cNvSpPr>
                <a:spLocks noChangeShapeType="1"/>
              </p:cNvSpPr>
              <p:nvPr/>
            </p:nvSpPr>
            <p:spPr bwMode="auto">
              <a:xfrm>
                <a:off x="1864" y="1767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5" name="Line 359"/>
              <p:cNvSpPr>
                <a:spLocks noChangeShapeType="1"/>
              </p:cNvSpPr>
              <p:nvPr/>
            </p:nvSpPr>
            <p:spPr bwMode="auto">
              <a:xfrm>
                <a:off x="1878" y="17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6" name="Line 360"/>
              <p:cNvSpPr>
                <a:spLocks noChangeShapeType="1"/>
              </p:cNvSpPr>
              <p:nvPr/>
            </p:nvSpPr>
            <p:spPr bwMode="auto">
              <a:xfrm>
                <a:off x="1878" y="17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7" name="Line 361"/>
              <p:cNvSpPr>
                <a:spLocks noChangeShapeType="1"/>
              </p:cNvSpPr>
              <p:nvPr/>
            </p:nvSpPr>
            <p:spPr bwMode="auto">
              <a:xfrm flipV="1">
                <a:off x="1864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8" name="Line 362"/>
              <p:cNvSpPr>
                <a:spLocks noChangeShapeType="1"/>
              </p:cNvSpPr>
              <p:nvPr/>
            </p:nvSpPr>
            <p:spPr bwMode="auto">
              <a:xfrm flipV="1">
                <a:off x="1930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9" name="Line 363"/>
              <p:cNvSpPr>
                <a:spLocks noChangeShapeType="1"/>
              </p:cNvSpPr>
              <p:nvPr/>
            </p:nvSpPr>
            <p:spPr bwMode="auto">
              <a:xfrm flipV="1">
                <a:off x="1920" y="176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0" name="Line 364"/>
              <p:cNvSpPr>
                <a:spLocks noChangeShapeType="1"/>
              </p:cNvSpPr>
              <p:nvPr/>
            </p:nvSpPr>
            <p:spPr bwMode="auto">
              <a:xfrm>
                <a:off x="1886" y="1779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1" name="Line 365"/>
              <p:cNvSpPr>
                <a:spLocks noChangeShapeType="1"/>
              </p:cNvSpPr>
              <p:nvPr/>
            </p:nvSpPr>
            <p:spPr bwMode="auto">
              <a:xfrm>
                <a:off x="1898" y="17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2" name="Line 366"/>
              <p:cNvSpPr>
                <a:spLocks noChangeShapeType="1"/>
              </p:cNvSpPr>
              <p:nvPr/>
            </p:nvSpPr>
            <p:spPr bwMode="auto">
              <a:xfrm>
                <a:off x="1898" y="17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3" name="Line 367"/>
              <p:cNvSpPr>
                <a:spLocks noChangeShapeType="1"/>
              </p:cNvSpPr>
              <p:nvPr/>
            </p:nvSpPr>
            <p:spPr bwMode="auto">
              <a:xfrm flipV="1">
                <a:off x="1886" y="17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4" name="Line 368"/>
              <p:cNvSpPr>
                <a:spLocks noChangeShapeType="1"/>
              </p:cNvSpPr>
              <p:nvPr/>
            </p:nvSpPr>
            <p:spPr bwMode="auto">
              <a:xfrm flipV="1">
                <a:off x="1952" y="17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5" name="Line 369"/>
              <p:cNvSpPr>
                <a:spLocks noChangeShapeType="1"/>
              </p:cNvSpPr>
              <p:nvPr/>
            </p:nvSpPr>
            <p:spPr bwMode="auto">
              <a:xfrm flipV="1">
                <a:off x="1940" y="176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6" name="Line 370"/>
              <p:cNvSpPr>
                <a:spLocks noChangeShapeType="1"/>
              </p:cNvSpPr>
              <p:nvPr/>
            </p:nvSpPr>
            <p:spPr bwMode="auto">
              <a:xfrm>
                <a:off x="1910" y="1781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7" name="Line 371"/>
              <p:cNvSpPr>
                <a:spLocks noChangeShapeType="1"/>
              </p:cNvSpPr>
              <p:nvPr/>
            </p:nvSpPr>
            <p:spPr bwMode="auto">
              <a:xfrm>
                <a:off x="1920" y="17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8" name="Line 372"/>
              <p:cNvSpPr>
                <a:spLocks noChangeShapeType="1"/>
              </p:cNvSpPr>
              <p:nvPr/>
            </p:nvSpPr>
            <p:spPr bwMode="auto">
              <a:xfrm>
                <a:off x="1920" y="17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9" name="Line 373"/>
              <p:cNvSpPr>
                <a:spLocks noChangeShapeType="1"/>
              </p:cNvSpPr>
              <p:nvPr/>
            </p:nvSpPr>
            <p:spPr bwMode="auto">
              <a:xfrm flipV="1">
                <a:off x="1910" y="17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0" name="Line 374"/>
              <p:cNvSpPr>
                <a:spLocks noChangeShapeType="1"/>
              </p:cNvSpPr>
              <p:nvPr/>
            </p:nvSpPr>
            <p:spPr bwMode="auto">
              <a:xfrm flipV="1">
                <a:off x="1972" y="17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1" name="Line 375"/>
              <p:cNvSpPr>
                <a:spLocks noChangeShapeType="1"/>
              </p:cNvSpPr>
              <p:nvPr/>
            </p:nvSpPr>
            <p:spPr bwMode="auto">
              <a:xfrm flipV="1">
                <a:off x="1960" y="177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2" name="Line 376"/>
              <p:cNvSpPr>
                <a:spLocks noChangeShapeType="1"/>
              </p:cNvSpPr>
              <p:nvPr/>
            </p:nvSpPr>
            <p:spPr bwMode="auto">
              <a:xfrm>
                <a:off x="1930" y="1791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3" name="Line 377"/>
              <p:cNvSpPr>
                <a:spLocks noChangeShapeType="1"/>
              </p:cNvSpPr>
              <p:nvPr/>
            </p:nvSpPr>
            <p:spPr bwMode="auto">
              <a:xfrm>
                <a:off x="1940" y="18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4" name="Line 378"/>
              <p:cNvSpPr>
                <a:spLocks noChangeShapeType="1"/>
              </p:cNvSpPr>
              <p:nvPr/>
            </p:nvSpPr>
            <p:spPr bwMode="auto">
              <a:xfrm>
                <a:off x="1940" y="17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5" name="Line 379"/>
              <p:cNvSpPr>
                <a:spLocks noChangeShapeType="1"/>
              </p:cNvSpPr>
              <p:nvPr/>
            </p:nvSpPr>
            <p:spPr bwMode="auto">
              <a:xfrm flipV="1">
                <a:off x="1930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6" name="Line 380"/>
              <p:cNvSpPr>
                <a:spLocks noChangeShapeType="1"/>
              </p:cNvSpPr>
              <p:nvPr/>
            </p:nvSpPr>
            <p:spPr bwMode="auto">
              <a:xfrm flipV="1">
                <a:off x="1992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7" name="Line 381"/>
              <p:cNvSpPr>
                <a:spLocks noChangeShapeType="1"/>
              </p:cNvSpPr>
              <p:nvPr/>
            </p:nvSpPr>
            <p:spPr bwMode="auto">
              <a:xfrm flipV="1">
                <a:off x="1982" y="179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8" name="Line 382"/>
              <p:cNvSpPr>
                <a:spLocks noChangeShapeType="1"/>
              </p:cNvSpPr>
              <p:nvPr/>
            </p:nvSpPr>
            <p:spPr bwMode="auto">
              <a:xfrm>
                <a:off x="1952" y="1813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9" name="Line 383"/>
              <p:cNvSpPr>
                <a:spLocks noChangeShapeType="1"/>
              </p:cNvSpPr>
              <p:nvPr/>
            </p:nvSpPr>
            <p:spPr bwMode="auto">
              <a:xfrm>
                <a:off x="1962" y="18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0" name="Line 384"/>
              <p:cNvSpPr>
                <a:spLocks noChangeShapeType="1"/>
              </p:cNvSpPr>
              <p:nvPr/>
            </p:nvSpPr>
            <p:spPr bwMode="auto">
              <a:xfrm>
                <a:off x="1962" y="17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1" name="Line 385"/>
              <p:cNvSpPr>
                <a:spLocks noChangeShapeType="1"/>
              </p:cNvSpPr>
              <p:nvPr/>
            </p:nvSpPr>
            <p:spPr bwMode="auto">
              <a:xfrm flipV="1">
                <a:off x="1952" y="179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2" name="Line 386"/>
              <p:cNvSpPr>
                <a:spLocks noChangeShapeType="1"/>
              </p:cNvSpPr>
              <p:nvPr/>
            </p:nvSpPr>
            <p:spPr bwMode="auto">
              <a:xfrm flipV="1">
                <a:off x="2012" y="179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3" name="Line 387"/>
              <p:cNvSpPr>
                <a:spLocks noChangeShapeType="1"/>
              </p:cNvSpPr>
              <p:nvPr/>
            </p:nvSpPr>
            <p:spPr bwMode="auto">
              <a:xfrm flipV="1">
                <a:off x="2002" y="181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4" name="Line 388"/>
              <p:cNvSpPr>
                <a:spLocks noChangeShapeType="1"/>
              </p:cNvSpPr>
              <p:nvPr/>
            </p:nvSpPr>
            <p:spPr bwMode="auto">
              <a:xfrm>
                <a:off x="1972" y="1831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5" name="Line 389"/>
              <p:cNvSpPr>
                <a:spLocks noChangeShapeType="1"/>
              </p:cNvSpPr>
              <p:nvPr/>
            </p:nvSpPr>
            <p:spPr bwMode="auto">
              <a:xfrm>
                <a:off x="1982" y="18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6" name="Line 390"/>
              <p:cNvSpPr>
                <a:spLocks noChangeShapeType="1"/>
              </p:cNvSpPr>
              <p:nvPr/>
            </p:nvSpPr>
            <p:spPr bwMode="auto">
              <a:xfrm>
                <a:off x="1982" y="18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7" name="Line 391"/>
              <p:cNvSpPr>
                <a:spLocks noChangeShapeType="1"/>
              </p:cNvSpPr>
              <p:nvPr/>
            </p:nvSpPr>
            <p:spPr bwMode="auto">
              <a:xfrm flipV="1">
                <a:off x="1972" y="18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8" name="Line 392"/>
              <p:cNvSpPr>
                <a:spLocks noChangeShapeType="1"/>
              </p:cNvSpPr>
              <p:nvPr/>
            </p:nvSpPr>
            <p:spPr bwMode="auto">
              <a:xfrm flipV="1">
                <a:off x="2032" y="18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9" name="Line 393"/>
              <p:cNvSpPr>
                <a:spLocks noChangeShapeType="1"/>
              </p:cNvSpPr>
              <p:nvPr/>
            </p:nvSpPr>
            <p:spPr bwMode="auto">
              <a:xfrm flipV="1">
                <a:off x="2024" y="1815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0" name="Line 394"/>
              <p:cNvSpPr>
                <a:spLocks noChangeShapeType="1"/>
              </p:cNvSpPr>
              <p:nvPr/>
            </p:nvSpPr>
            <p:spPr bwMode="auto">
              <a:xfrm>
                <a:off x="1994" y="1829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1" name="Line 395"/>
              <p:cNvSpPr>
                <a:spLocks noChangeShapeType="1"/>
              </p:cNvSpPr>
              <p:nvPr/>
            </p:nvSpPr>
            <p:spPr bwMode="auto">
              <a:xfrm>
                <a:off x="2004" y="18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2" name="Line 396"/>
              <p:cNvSpPr>
                <a:spLocks noChangeShapeType="1"/>
              </p:cNvSpPr>
              <p:nvPr/>
            </p:nvSpPr>
            <p:spPr bwMode="auto">
              <a:xfrm>
                <a:off x="2004" y="18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3" name="Line 397"/>
              <p:cNvSpPr>
                <a:spLocks noChangeShapeType="1"/>
              </p:cNvSpPr>
              <p:nvPr/>
            </p:nvSpPr>
            <p:spPr bwMode="auto">
              <a:xfrm flipV="1">
                <a:off x="1994" y="18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4" name="Line 398"/>
              <p:cNvSpPr>
                <a:spLocks noChangeShapeType="1"/>
              </p:cNvSpPr>
              <p:nvPr/>
            </p:nvSpPr>
            <p:spPr bwMode="auto">
              <a:xfrm flipV="1">
                <a:off x="2054" y="18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5" name="Line 399"/>
              <p:cNvSpPr>
                <a:spLocks noChangeShapeType="1"/>
              </p:cNvSpPr>
              <p:nvPr/>
            </p:nvSpPr>
            <p:spPr bwMode="auto">
              <a:xfrm flipV="1">
                <a:off x="2044" y="1811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6" name="Line 400"/>
              <p:cNvSpPr>
                <a:spLocks noChangeShapeType="1"/>
              </p:cNvSpPr>
              <p:nvPr/>
            </p:nvSpPr>
            <p:spPr bwMode="auto">
              <a:xfrm>
                <a:off x="2016" y="182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7" name="Line 401"/>
              <p:cNvSpPr>
                <a:spLocks noChangeShapeType="1"/>
              </p:cNvSpPr>
              <p:nvPr/>
            </p:nvSpPr>
            <p:spPr bwMode="auto">
              <a:xfrm>
                <a:off x="2024" y="18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8" name="Line 402"/>
              <p:cNvSpPr>
                <a:spLocks noChangeShapeType="1"/>
              </p:cNvSpPr>
              <p:nvPr/>
            </p:nvSpPr>
            <p:spPr bwMode="auto">
              <a:xfrm>
                <a:off x="2024" y="18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9" name="Line 403"/>
              <p:cNvSpPr>
                <a:spLocks noChangeShapeType="1"/>
              </p:cNvSpPr>
              <p:nvPr/>
            </p:nvSpPr>
            <p:spPr bwMode="auto">
              <a:xfrm flipV="1">
                <a:off x="2016" y="180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0" name="Line 404"/>
              <p:cNvSpPr>
                <a:spLocks noChangeShapeType="1"/>
              </p:cNvSpPr>
              <p:nvPr/>
            </p:nvSpPr>
            <p:spPr bwMode="auto">
              <a:xfrm flipV="1">
                <a:off x="2072" y="180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1" name="Line 405"/>
              <p:cNvSpPr>
                <a:spLocks noChangeShapeType="1"/>
              </p:cNvSpPr>
              <p:nvPr/>
            </p:nvSpPr>
            <p:spPr bwMode="auto">
              <a:xfrm flipV="1">
                <a:off x="2064" y="1833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7622" name="Group 406"/>
            <p:cNvGrpSpPr>
              <a:grpSpLocks/>
            </p:cNvGrpSpPr>
            <p:nvPr/>
          </p:nvGrpSpPr>
          <p:grpSpPr bwMode="auto">
            <a:xfrm>
              <a:off x="2036" y="1743"/>
              <a:ext cx="736" cy="226"/>
              <a:chOff x="2036" y="1743"/>
              <a:chExt cx="736" cy="226"/>
            </a:xfrm>
          </p:grpSpPr>
          <p:sp>
            <p:nvSpPr>
              <p:cNvPr id="137623" name="Line 407"/>
              <p:cNvSpPr>
                <a:spLocks noChangeShapeType="1"/>
              </p:cNvSpPr>
              <p:nvPr/>
            </p:nvSpPr>
            <p:spPr bwMode="auto">
              <a:xfrm>
                <a:off x="2036" y="1847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4" name="Line 408"/>
              <p:cNvSpPr>
                <a:spLocks noChangeShapeType="1"/>
              </p:cNvSpPr>
              <p:nvPr/>
            </p:nvSpPr>
            <p:spPr bwMode="auto">
              <a:xfrm>
                <a:off x="2044" y="18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5" name="Line 409"/>
              <p:cNvSpPr>
                <a:spLocks noChangeShapeType="1"/>
              </p:cNvSpPr>
              <p:nvPr/>
            </p:nvSpPr>
            <p:spPr bwMode="auto">
              <a:xfrm>
                <a:off x="2044" y="18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6" name="Line 410"/>
              <p:cNvSpPr>
                <a:spLocks noChangeShapeType="1"/>
              </p:cNvSpPr>
              <p:nvPr/>
            </p:nvSpPr>
            <p:spPr bwMode="auto">
              <a:xfrm flipV="1">
                <a:off x="2036" y="18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7" name="Line 411"/>
              <p:cNvSpPr>
                <a:spLocks noChangeShapeType="1"/>
              </p:cNvSpPr>
              <p:nvPr/>
            </p:nvSpPr>
            <p:spPr bwMode="auto">
              <a:xfrm flipV="1">
                <a:off x="2092" y="18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8" name="Line 412"/>
              <p:cNvSpPr>
                <a:spLocks noChangeShapeType="1"/>
              </p:cNvSpPr>
              <p:nvPr/>
            </p:nvSpPr>
            <p:spPr bwMode="auto">
              <a:xfrm flipV="1">
                <a:off x="2086" y="1871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9" name="Line 413"/>
              <p:cNvSpPr>
                <a:spLocks noChangeShapeType="1"/>
              </p:cNvSpPr>
              <p:nvPr/>
            </p:nvSpPr>
            <p:spPr bwMode="auto">
              <a:xfrm>
                <a:off x="2058" y="1883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0" name="Line 414"/>
              <p:cNvSpPr>
                <a:spLocks noChangeShapeType="1"/>
              </p:cNvSpPr>
              <p:nvPr/>
            </p:nvSpPr>
            <p:spPr bwMode="auto">
              <a:xfrm>
                <a:off x="2066" y="1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1" name="Line 415"/>
              <p:cNvSpPr>
                <a:spLocks noChangeShapeType="1"/>
              </p:cNvSpPr>
              <p:nvPr/>
            </p:nvSpPr>
            <p:spPr bwMode="auto">
              <a:xfrm>
                <a:off x="2066" y="18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2" name="Line 416"/>
              <p:cNvSpPr>
                <a:spLocks noChangeShapeType="1"/>
              </p:cNvSpPr>
              <p:nvPr/>
            </p:nvSpPr>
            <p:spPr bwMode="auto">
              <a:xfrm flipV="1">
                <a:off x="2058" y="18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3" name="Line 417"/>
              <p:cNvSpPr>
                <a:spLocks noChangeShapeType="1"/>
              </p:cNvSpPr>
              <p:nvPr/>
            </p:nvSpPr>
            <p:spPr bwMode="auto">
              <a:xfrm flipV="1">
                <a:off x="2112" y="18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4" name="Line 418"/>
              <p:cNvSpPr>
                <a:spLocks noChangeShapeType="1"/>
              </p:cNvSpPr>
              <p:nvPr/>
            </p:nvSpPr>
            <p:spPr bwMode="auto">
              <a:xfrm flipV="1">
                <a:off x="2106" y="188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5" name="Line 419"/>
              <p:cNvSpPr>
                <a:spLocks noChangeShapeType="1"/>
              </p:cNvSpPr>
              <p:nvPr/>
            </p:nvSpPr>
            <p:spPr bwMode="auto">
              <a:xfrm>
                <a:off x="2078" y="1903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6" name="Line 420"/>
              <p:cNvSpPr>
                <a:spLocks noChangeShapeType="1"/>
              </p:cNvSpPr>
              <p:nvPr/>
            </p:nvSpPr>
            <p:spPr bwMode="auto">
              <a:xfrm>
                <a:off x="2084" y="19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7" name="Line 421"/>
              <p:cNvSpPr>
                <a:spLocks noChangeShapeType="1"/>
              </p:cNvSpPr>
              <p:nvPr/>
            </p:nvSpPr>
            <p:spPr bwMode="auto">
              <a:xfrm>
                <a:off x="2084" y="18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8" name="Line 422"/>
              <p:cNvSpPr>
                <a:spLocks noChangeShapeType="1"/>
              </p:cNvSpPr>
              <p:nvPr/>
            </p:nvSpPr>
            <p:spPr bwMode="auto">
              <a:xfrm flipV="1">
                <a:off x="2078" y="1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9" name="Line 423"/>
              <p:cNvSpPr>
                <a:spLocks noChangeShapeType="1"/>
              </p:cNvSpPr>
              <p:nvPr/>
            </p:nvSpPr>
            <p:spPr bwMode="auto">
              <a:xfrm flipV="1">
                <a:off x="2132" y="1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0" name="Line 424"/>
              <p:cNvSpPr>
                <a:spLocks noChangeShapeType="1"/>
              </p:cNvSpPr>
              <p:nvPr/>
            </p:nvSpPr>
            <p:spPr bwMode="auto">
              <a:xfrm flipV="1">
                <a:off x="2128" y="1877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1" name="Line 425"/>
              <p:cNvSpPr>
                <a:spLocks noChangeShapeType="1"/>
              </p:cNvSpPr>
              <p:nvPr/>
            </p:nvSpPr>
            <p:spPr bwMode="auto">
              <a:xfrm>
                <a:off x="2100" y="1891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2" name="Line 426"/>
              <p:cNvSpPr>
                <a:spLocks noChangeShapeType="1"/>
              </p:cNvSpPr>
              <p:nvPr/>
            </p:nvSpPr>
            <p:spPr bwMode="auto">
              <a:xfrm>
                <a:off x="2106" y="19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3" name="Line 427"/>
              <p:cNvSpPr>
                <a:spLocks noChangeShapeType="1"/>
              </p:cNvSpPr>
              <p:nvPr/>
            </p:nvSpPr>
            <p:spPr bwMode="auto">
              <a:xfrm>
                <a:off x="2106" y="187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4" name="Line 428"/>
              <p:cNvSpPr>
                <a:spLocks noChangeShapeType="1"/>
              </p:cNvSpPr>
              <p:nvPr/>
            </p:nvSpPr>
            <p:spPr bwMode="auto">
              <a:xfrm flipV="1">
                <a:off x="2100" y="18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5" name="Line 429"/>
              <p:cNvSpPr>
                <a:spLocks noChangeShapeType="1"/>
              </p:cNvSpPr>
              <p:nvPr/>
            </p:nvSpPr>
            <p:spPr bwMode="auto">
              <a:xfrm flipV="1">
                <a:off x="2154" y="18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6" name="Line 430"/>
              <p:cNvSpPr>
                <a:spLocks noChangeShapeType="1"/>
              </p:cNvSpPr>
              <p:nvPr/>
            </p:nvSpPr>
            <p:spPr bwMode="auto">
              <a:xfrm flipV="1">
                <a:off x="2148" y="1863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7" name="Line 431"/>
              <p:cNvSpPr>
                <a:spLocks noChangeShapeType="1"/>
              </p:cNvSpPr>
              <p:nvPr/>
            </p:nvSpPr>
            <p:spPr bwMode="auto">
              <a:xfrm>
                <a:off x="2122" y="1875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8" name="Line 432"/>
              <p:cNvSpPr>
                <a:spLocks noChangeShapeType="1"/>
              </p:cNvSpPr>
              <p:nvPr/>
            </p:nvSpPr>
            <p:spPr bwMode="auto">
              <a:xfrm>
                <a:off x="2126" y="18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9" name="Line 433"/>
              <p:cNvSpPr>
                <a:spLocks noChangeShapeType="1"/>
              </p:cNvSpPr>
              <p:nvPr/>
            </p:nvSpPr>
            <p:spPr bwMode="auto">
              <a:xfrm>
                <a:off x="2126" y="186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0" name="Line 434"/>
              <p:cNvSpPr>
                <a:spLocks noChangeShapeType="1"/>
              </p:cNvSpPr>
              <p:nvPr/>
            </p:nvSpPr>
            <p:spPr bwMode="auto">
              <a:xfrm flipV="1">
                <a:off x="2122" y="18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1" name="Line 435"/>
              <p:cNvSpPr>
                <a:spLocks noChangeShapeType="1"/>
              </p:cNvSpPr>
              <p:nvPr/>
            </p:nvSpPr>
            <p:spPr bwMode="auto">
              <a:xfrm flipV="1">
                <a:off x="2172" y="18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2" name="Line 436"/>
              <p:cNvSpPr>
                <a:spLocks noChangeShapeType="1"/>
              </p:cNvSpPr>
              <p:nvPr/>
            </p:nvSpPr>
            <p:spPr bwMode="auto">
              <a:xfrm flipV="1">
                <a:off x="2168" y="186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3" name="Line 437"/>
              <p:cNvSpPr>
                <a:spLocks noChangeShapeType="1"/>
              </p:cNvSpPr>
              <p:nvPr/>
            </p:nvSpPr>
            <p:spPr bwMode="auto">
              <a:xfrm>
                <a:off x="2144" y="188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4" name="Line 438"/>
              <p:cNvSpPr>
                <a:spLocks noChangeShapeType="1"/>
              </p:cNvSpPr>
              <p:nvPr/>
            </p:nvSpPr>
            <p:spPr bwMode="auto">
              <a:xfrm>
                <a:off x="2148" y="18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5" name="Line 439"/>
              <p:cNvSpPr>
                <a:spLocks noChangeShapeType="1"/>
              </p:cNvSpPr>
              <p:nvPr/>
            </p:nvSpPr>
            <p:spPr bwMode="auto">
              <a:xfrm>
                <a:off x="2148" y="18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6" name="Line 440"/>
              <p:cNvSpPr>
                <a:spLocks noChangeShapeType="1"/>
              </p:cNvSpPr>
              <p:nvPr/>
            </p:nvSpPr>
            <p:spPr bwMode="auto">
              <a:xfrm flipV="1">
                <a:off x="2144" y="186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7" name="Line 441"/>
              <p:cNvSpPr>
                <a:spLocks noChangeShapeType="1"/>
              </p:cNvSpPr>
              <p:nvPr/>
            </p:nvSpPr>
            <p:spPr bwMode="auto">
              <a:xfrm flipV="1">
                <a:off x="2194" y="186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8" name="Line 442"/>
              <p:cNvSpPr>
                <a:spLocks noChangeShapeType="1"/>
              </p:cNvSpPr>
              <p:nvPr/>
            </p:nvSpPr>
            <p:spPr bwMode="auto">
              <a:xfrm flipV="1">
                <a:off x="2188" y="188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9" name="Line 443"/>
              <p:cNvSpPr>
                <a:spLocks noChangeShapeType="1"/>
              </p:cNvSpPr>
              <p:nvPr/>
            </p:nvSpPr>
            <p:spPr bwMode="auto">
              <a:xfrm>
                <a:off x="2164" y="1903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0" name="Line 444"/>
              <p:cNvSpPr>
                <a:spLocks noChangeShapeType="1"/>
              </p:cNvSpPr>
              <p:nvPr/>
            </p:nvSpPr>
            <p:spPr bwMode="auto">
              <a:xfrm>
                <a:off x="2168" y="19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1" name="Line 445"/>
              <p:cNvSpPr>
                <a:spLocks noChangeShapeType="1"/>
              </p:cNvSpPr>
              <p:nvPr/>
            </p:nvSpPr>
            <p:spPr bwMode="auto">
              <a:xfrm>
                <a:off x="2168" y="18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2" name="Line 446"/>
              <p:cNvSpPr>
                <a:spLocks noChangeShapeType="1"/>
              </p:cNvSpPr>
              <p:nvPr/>
            </p:nvSpPr>
            <p:spPr bwMode="auto">
              <a:xfrm flipV="1">
                <a:off x="2164" y="1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3" name="Line 447"/>
              <p:cNvSpPr>
                <a:spLocks noChangeShapeType="1"/>
              </p:cNvSpPr>
              <p:nvPr/>
            </p:nvSpPr>
            <p:spPr bwMode="auto">
              <a:xfrm flipV="1">
                <a:off x="2214" y="1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4" name="Line 448"/>
              <p:cNvSpPr>
                <a:spLocks noChangeShapeType="1"/>
              </p:cNvSpPr>
              <p:nvPr/>
            </p:nvSpPr>
            <p:spPr bwMode="auto">
              <a:xfrm flipV="1">
                <a:off x="2210" y="190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5" name="Line 449"/>
              <p:cNvSpPr>
                <a:spLocks noChangeShapeType="1"/>
              </p:cNvSpPr>
              <p:nvPr/>
            </p:nvSpPr>
            <p:spPr bwMode="auto">
              <a:xfrm>
                <a:off x="2186" y="1917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6" name="Line 450"/>
              <p:cNvSpPr>
                <a:spLocks noChangeShapeType="1"/>
              </p:cNvSpPr>
              <p:nvPr/>
            </p:nvSpPr>
            <p:spPr bwMode="auto">
              <a:xfrm>
                <a:off x="2190" y="19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7" name="Line 451"/>
              <p:cNvSpPr>
                <a:spLocks noChangeShapeType="1"/>
              </p:cNvSpPr>
              <p:nvPr/>
            </p:nvSpPr>
            <p:spPr bwMode="auto">
              <a:xfrm>
                <a:off x="2190" y="19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8" name="Line 452"/>
              <p:cNvSpPr>
                <a:spLocks noChangeShapeType="1"/>
              </p:cNvSpPr>
              <p:nvPr/>
            </p:nvSpPr>
            <p:spPr bwMode="auto">
              <a:xfrm flipV="1">
                <a:off x="2186" y="18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9" name="Line 453"/>
              <p:cNvSpPr>
                <a:spLocks noChangeShapeType="1"/>
              </p:cNvSpPr>
              <p:nvPr/>
            </p:nvSpPr>
            <p:spPr bwMode="auto">
              <a:xfrm flipV="1">
                <a:off x="2234" y="18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0" name="Line 454"/>
              <p:cNvSpPr>
                <a:spLocks noChangeShapeType="1"/>
              </p:cNvSpPr>
              <p:nvPr/>
            </p:nvSpPr>
            <p:spPr bwMode="auto">
              <a:xfrm flipV="1">
                <a:off x="2230" y="190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1" name="Line 455"/>
              <p:cNvSpPr>
                <a:spLocks noChangeShapeType="1"/>
              </p:cNvSpPr>
              <p:nvPr/>
            </p:nvSpPr>
            <p:spPr bwMode="auto">
              <a:xfrm>
                <a:off x="2206" y="1917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2" name="Line 456"/>
              <p:cNvSpPr>
                <a:spLocks noChangeShapeType="1"/>
              </p:cNvSpPr>
              <p:nvPr/>
            </p:nvSpPr>
            <p:spPr bwMode="auto">
              <a:xfrm>
                <a:off x="2210" y="19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3" name="Line 457"/>
              <p:cNvSpPr>
                <a:spLocks noChangeShapeType="1"/>
              </p:cNvSpPr>
              <p:nvPr/>
            </p:nvSpPr>
            <p:spPr bwMode="auto">
              <a:xfrm>
                <a:off x="2210" y="19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4" name="Line 458"/>
              <p:cNvSpPr>
                <a:spLocks noChangeShapeType="1"/>
              </p:cNvSpPr>
              <p:nvPr/>
            </p:nvSpPr>
            <p:spPr bwMode="auto">
              <a:xfrm flipV="1">
                <a:off x="2206" y="18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5" name="Line 459"/>
              <p:cNvSpPr>
                <a:spLocks noChangeShapeType="1"/>
              </p:cNvSpPr>
              <p:nvPr/>
            </p:nvSpPr>
            <p:spPr bwMode="auto">
              <a:xfrm flipV="1">
                <a:off x="2254" y="18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6" name="Line 460"/>
              <p:cNvSpPr>
                <a:spLocks noChangeShapeType="1"/>
              </p:cNvSpPr>
              <p:nvPr/>
            </p:nvSpPr>
            <p:spPr bwMode="auto">
              <a:xfrm flipV="1">
                <a:off x="2252" y="189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7" name="Line 461"/>
              <p:cNvSpPr>
                <a:spLocks noChangeShapeType="1"/>
              </p:cNvSpPr>
              <p:nvPr/>
            </p:nvSpPr>
            <p:spPr bwMode="auto">
              <a:xfrm>
                <a:off x="2228" y="1911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8" name="Line 462"/>
              <p:cNvSpPr>
                <a:spLocks noChangeShapeType="1"/>
              </p:cNvSpPr>
              <p:nvPr/>
            </p:nvSpPr>
            <p:spPr bwMode="auto">
              <a:xfrm>
                <a:off x="2232" y="19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9" name="Line 463"/>
              <p:cNvSpPr>
                <a:spLocks noChangeShapeType="1"/>
              </p:cNvSpPr>
              <p:nvPr/>
            </p:nvSpPr>
            <p:spPr bwMode="auto">
              <a:xfrm>
                <a:off x="2232" y="18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0" name="Line 464"/>
              <p:cNvSpPr>
                <a:spLocks noChangeShapeType="1"/>
              </p:cNvSpPr>
              <p:nvPr/>
            </p:nvSpPr>
            <p:spPr bwMode="auto">
              <a:xfrm flipV="1">
                <a:off x="2228" y="18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1" name="Line 465"/>
              <p:cNvSpPr>
                <a:spLocks noChangeShapeType="1"/>
              </p:cNvSpPr>
              <p:nvPr/>
            </p:nvSpPr>
            <p:spPr bwMode="auto">
              <a:xfrm flipV="1">
                <a:off x="2276" y="18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2" name="Line 466"/>
              <p:cNvSpPr>
                <a:spLocks noChangeShapeType="1"/>
              </p:cNvSpPr>
              <p:nvPr/>
            </p:nvSpPr>
            <p:spPr bwMode="auto">
              <a:xfrm flipV="1">
                <a:off x="2272" y="1897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3" name="Line 467"/>
              <p:cNvSpPr>
                <a:spLocks noChangeShapeType="1"/>
              </p:cNvSpPr>
              <p:nvPr/>
            </p:nvSpPr>
            <p:spPr bwMode="auto">
              <a:xfrm>
                <a:off x="2248" y="190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4" name="Line 468"/>
              <p:cNvSpPr>
                <a:spLocks noChangeShapeType="1"/>
              </p:cNvSpPr>
              <p:nvPr/>
            </p:nvSpPr>
            <p:spPr bwMode="auto">
              <a:xfrm>
                <a:off x="2252" y="19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5" name="Line 469"/>
              <p:cNvSpPr>
                <a:spLocks noChangeShapeType="1"/>
              </p:cNvSpPr>
              <p:nvPr/>
            </p:nvSpPr>
            <p:spPr bwMode="auto">
              <a:xfrm>
                <a:off x="2252" y="1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6" name="Line 470"/>
              <p:cNvSpPr>
                <a:spLocks noChangeShapeType="1"/>
              </p:cNvSpPr>
              <p:nvPr/>
            </p:nvSpPr>
            <p:spPr bwMode="auto">
              <a:xfrm flipV="1">
                <a:off x="2248" y="18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7" name="Line 471"/>
              <p:cNvSpPr>
                <a:spLocks noChangeShapeType="1"/>
              </p:cNvSpPr>
              <p:nvPr/>
            </p:nvSpPr>
            <p:spPr bwMode="auto">
              <a:xfrm flipV="1">
                <a:off x="2294" y="18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8" name="Line 472"/>
              <p:cNvSpPr>
                <a:spLocks noChangeShapeType="1"/>
              </p:cNvSpPr>
              <p:nvPr/>
            </p:nvSpPr>
            <p:spPr bwMode="auto">
              <a:xfrm flipV="1">
                <a:off x="2294" y="1909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9" name="Line 473"/>
              <p:cNvSpPr>
                <a:spLocks noChangeShapeType="1"/>
              </p:cNvSpPr>
              <p:nvPr/>
            </p:nvSpPr>
            <p:spPr bwMode="auto">
              <a:xfrm>
                <a:off x="2270" y="1921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0" name="Line 474"/>
              <p:cNvSpPr>
                <a:spLocks noChangeShapeType="1"/>
              </p:cNvSpPr>
              <p:nvPr/>
            </p:nvSpPr>
            <p:spPr bwMode="auto">
              <a:xfrm>
                <a:off x="2272" y="19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1" name="Line 475"/>
              <p:cNvSpPr>
                <a:spLocks noChangeShapeType="1"/>
              </p:cNvSpPr>
              <p:nvPr/>
            </p:nvSpPr>
            <p:spPr bwMode="auto">
              <a:xfrm>
                <a:off x="2272" y="19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2" name="Line 476"/>
              <p:cNvSpPr>
                <a:spLocks noChangeShapeType="1"/>
              </p:cNvSpPr>
              <p:nvPr/>
            </p:nvSpPr>
            <p:spPr bwMode="auto">
              <a:xfrm flipV="1">
                <a:off x="2270" y="19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3" name="Line 477"/>
              <p:cNvSpPr>
                <a:spLocks noChangeShapeType="1"/>
              </p:cNvSpPr>
              <p:nvPr/>
            </p:nvSpPr>
            <p:spPr bwMode="auto">
              <a:xfrm flipV="1">
                <a:off x="2316" y="19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4" name="Line 478"/>
              <p:cNvSpPr>
                <a:spLocks noChangeShapeType="1"/>
              </p:cNvSpPr>
              <p:nvPr/>
            </p:nvSpPr>
            <p:spPr bwMode="auto">
              <a:xfrm flipV="1">
                <a:off x="2314" y="192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5" name="Line 479"/>
              <p:cNvSpPr>
                <a:spLocks noChangeShapeType="1"/>
              </p:cNvSpPr>
              <p:nvPr/>
            </p:nvSpPr>
            <p:spPr bwMode="auto">
              <a:xfrm>
                <a:off x="2290" y="1937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6" name="Line 480"/>
              <p:cNvSpPr>
                <a:spLocks noChangeShapeType="1"/>
              </p:cNvSpPr>
              <p:nvPr/>
            </p:nvSpPr>
            <p:spPr bwMode="auto">
              <a:xfrm>
                <a:off x="2292" y="19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7" name="Line 481"/>
              <p:cNvSpPr>
                <a:spLocks noChangeShapeType="1"/>
              </p:cNvSpPr>
              <p:nvPr/>
            </p:nvSpPr>
            <p:spPr bwMode="auto">
              <a:xfrm>
                <a:off x="2292" y="192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8" name="Line 482"/>
              <p:cNvSpPr>
                <a:spLocks noChangeShapeType="1"/>
              </p:cNvSpPr>
              <p:nvPr/>
            </p:nvSpPr>
            <p:spPr bwMode="auto">
              <a:xfrm flipV="1">
                <a:off x="2290" y="19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9" name="Line 483"/>
              <p:cNvSpPr>
                <a:spLocks noChangeShapeType="1"/>
              </p:cNvSpPr>
              <p:nvPr/>
            </p:nvSpPr>
            <p:spPr bwMode="auto">
              <a:xfrm flipV="1">
                <a:off x="2336" y="19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0" name="Line 484"/>
              <p:cNvSpPr>
                <a:spLocks noChangeShapeType="1"/>
              </p:cNvSpPr>
              <p:nvPr/>
            </p:nvSpPr>
            <p:spPr bwMode="auto">
              <a:xfrm flipV="1">
                <a:off x="2334" y="193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1" name="Line 485"/>
              <p:cNvSpPr>
                <a:spLocks noChangeShapeType="1"/>
              </p:cNvSpPr>
              <p:nvPr/>
            </p:nvSpPr>
            <p:spPr bwMode="auto">
              <a:xfrm>
                <a:off x="2312" y="1945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2" name="Line 486"/>
              <p:cNvSpPr>
                <a:spLocks noChangeShapeType="1"/>
              </p:cNvSpPr>
              <p:nvPr/>
            </p:nvSpPr>
            <p:spPr bwMode="auto">
              <a:xfrm>
                <a:off x="2314" y="19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3" name="Line 487"/>
              <p:cNvSpPr>
                <a:spLocks noChangeShapeType="1"/>
              </p:cNvSpPr>
              <p:nvPr/>
            </p:nvSpPr>
            <p:spPr bwMode="auto">
              <a:xfrm>
                <a:off x="2314" y="19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4" name="Line 488"/>
              <p:cNvSpPr>
                <a:spLocks noChangeShapeType="1"/>
              </p:cNvSpPr>
              <p:nvPr/>
            </p:nvSpPr>
            <p:spPr bwMode="auto">
              <a:xfrm flipV="1">
                <a:off x="2312" y="19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5" name="Line 489"/>
              <p:cNvSpPr>
                <a:spLocks noChangeShapeType="1"/>
              </p:cNvSpPr>
              <p:nvPr/>
            </p:nvSpPr>
            <p:spPr bwMode="auto">
              <a:xfrm flipV="1">
                <a:off x="2358" y="19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6" name="Line 490"/>
              <p:cNvSpPr>
                <a:spLocks noChangeShapeType="1"/>
              </p:cNvSpPr>
              <p:nvPr/>
            </p:nvSpPr>
            <p:spPr bwMode="auto">
              <a:xfrm flipV="1">
                <a:off x="2354" y="1931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7" name="Line 491"/>
              <p:cNvSpPr>
                <a:spLocks noChangeShapeType="1"/>
              </p:cNvSpPr>
              <p:nvPr/>
            </p:nvSpPr>
            <p:spPr bwMode="auto">
              <a:xfrm>
                <a:off x="2334" y="19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8" name="Line 492"/>
              <p:cNvSpPr>
                <a:spLocks noChangeShapeType="1"/>
              </p:cNvSpPr>
              <p:nvPr/>
            </p:nvSpPr>
            <p:spPr bwMode="auto">
              <a:xfrm>
                <a:off x="2334" y="19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9" name="Line 493"/>
              <p:cNvSpPr>
                <a:spLocks noChangeShapeType="1"/>
              </p:cNvSpPr>
              <p:nvPr/>
            </p:nvSpPr>
            <p:spPr bwMode="auto">
              <a:xfrm>
                <a:off x="2334" y="19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0" name="Line 494"/>
              <p:cNvSpPr>
                <a:spLocks noChangeShapeType="1"/>
              </p:cNvSpPr>
              <p:nvPr/>
            </p:nvSpPr>
            <p:spPr bwMode="auto">
              <a:xfrm flipV="1">
                <a:off x="2334" y="19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1" name="Line 495"/>
              <p:cNvSpPr>
                <a:spLocks noChangeShapeType="1"/>
              </p:cNvSpPr>
              <p:nvPr/>
            </p:nvSpPr>
            <p:spPr bwMode="auto">
              <a:xfrm flipV="1">
                <a:off x="2376" y="19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2" name="Line 496"/>
              <p:cNvSpPr>
                <a:spLocks noChangeShapeType="1"/>
              </p:cNvSpPr>
              <p:nvPr/>
            </p:nvSpPr>
            <p:spPr bwMode="auto">
              <a:xfrm flipV="1">
                <a:off x="2376" y="192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3" name="Line 497"/>
              <p:cNvSpPr>
                <a:spLocks noChangeShapeType="1"/>
              </p:cNvSpPr>
              <p:nvPr/>
            </p:nvSpPr>
            <p:spPr bwMode="auto">
              <a:xfrm>
                <a:off x="2356" y="19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4" name="Line 498"/>
              <p:cNvSpPr>
                <a:spLocks noChangeShapeType="1"/>
              </p:cNvSpPr>
              <p:nvPr/>
            </p:nvSpPr>
            <p:spPr bwMode="auto">
              <a:xfrm>
                <a:off x="2356" y="19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5" name="Line 499"/>
              <p:cNvSpPr>
                <a:spLocks noChangeShapeType="1"/>
              </p:cNvSpPr>
              <p:nvPr/>
            </p:nvSpPr>
            <p:spPr bwMode="auto">
              <a:xfrm>
                <a:off x="2356" y="19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6" name="Line 500"/>
              <p:cNvSpPr>
                <a:spLocks noChangeShapeType="1"/>
              </p:cNvSpPr>
              <p:nvPr/>
            </p:nvSpPr>
            <p:spPr bwMode="auto">
              <a:xfrm flipV="1">
                <a:off x="2356" y="19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7" name="Line 501"/>
              <p:cNvSpPr>
                <a:spLocks noChangeShapeType="1"/>
              </p:cNvSpPr>
              <p:nvPr/>
            </p:nvSpPr>
            <p:spPr bwMode="auto">
              <a:xfrm flipV="1">
                <a:off x="2398" y="19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8" name="Line 502"/>
              <p:cNvSpPr>
                <a:spLocks noChangeShapeType="1"/>
              </p:cNvSpPr>
              <p:nvPr/>
            </p:nvSpPr>
            <p:spPr bwMode="auto">
              <a:xfrm flipV="1">
                <a:off x="2398" y="1931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9" name="Line 503"/>
              <p:cNvSpPr>
                <a:spLocks noChangeShapeType="1"/>
              </p:cNvSpPr>
              <p:nvPr/>
            </p:nvSpPr>
            <p:spPr bwMode="auto">
              <a:xfrm>
                <a:off x="2378" y="19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0" name="Line 504"/>
              <p:cNvSpPr>
                <a:spLocks noChangeShapeType="1"/>
              </p:cNvSpPr>
              <p:nvPr/>
            </p:nvSpPr>
            <p:spPr bwMode="auto">
              <a:xfrm>
                <a:off x="2378" y="19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1" name="Line 505"/>
              <p:cNvSpPr>
                <a:spLocks noChangeShapeType="1"/>
              </p:cNvSpPr>
              <p:nvPr/>
            </p:nvSpPr>
            <p:spPr bwMode="auto">
              <a:xfrm>
                <a:off x="2378" y="193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2" name="Line 506"/>
              <p:cNvSpPr>
                <a:spLocks noChangeShapeType="1"/>
              </p:cNvSpPr>
              <p:nvPr/>
            </p:nvSpPr>
            <p:spPr bwMode="auto">
              <a:xfrm flipV="1">
                <a:off x="2378" y="19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3" name="Line 507"/>
              <p:cNvSpPr>
                <a:spLocks noChangeShapeType="1"/>
              </p:cNvSpPr>
              <p:nvPr/>
            </p:nvSpPr>
            <p:spPr bwMode="auto">
              <a:xfrm flipV="1">
                <a:off x="2420" y="19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4" name="Line 508"/>
              <p:cNvSpPr>
                <a:spLocks noChangeShapeType="1"/>
              </p:cNvSpPr>
              <p:nvPr/>
            </p:nvSpPr>
            <p:spPr bwMode="auto">
              <a:xfrm flipV="1">
                <a:off x="2418" y="1937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5" name="Line 509"/>
              <p:cNvSpPr>
                <a:spLocks noChangeShapeType="1"/>
              </p:cNvSpPr>
              <p:nvPr/>
            </p:nvSpPr>
            <p:spPr bwMode="auto">
              <a:xfrm>
                <a:off x="2398" y="19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6" name="Line 510"/>
              <p:cNvSpPr>
                <a:spLocks noChangeShapeType="1"/>
              </p:cNvSpPr>
              <p:nvPr/>
            </p:nvSpPr>
            <p:spPr bwMode="auto">
              <a:xfrm>
                <a:off x="2398" y="19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7" name="Line 511"/>
              <p:cNvSpPr>
                <a:spLocks noChangeShapeType="1"/>
              </p:cNvSpPr>
              <p:nvPr/>
            </p:nvSpPr>
            <p:spPr bwMode="auto">
              <a:xfrm>
                <a:off x="2398" y="19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8" name="Line 512"/>
              <p:cNvSpPr>
                <a:spLocks noChangeShapeType="1"/>
              </p:cNvSpPr>
              <p:nvPr/>
            </p:nvSpPr>
            <p:spPr bwMode="auto">
              <a:xfrm flipV="1">
                <a:off x="2398" y="19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9" name="Line 513"/>
              <p:cNvSpPr>
                <a:spLocks noChangeShapeType="1"/>
              </p:cNvSpPr>
              <p:nvPr/>
            </p:nvSpPr>
            <p:spPr bwMode="auto">
              <a:xfrm flipV="1">
                <a:off x="2438" y="19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0" name="Line 514"/>
              <p:cNvSpPr>
                <a:spLocks noChangeShapeType="1"/>
              </p:cNvSpPr>
              <p:nvPr/>
            </p:nvSpPr>
            <p:spPr bwMode="auto">
              <a:xfrm flipV="1">
                <a:off x="2438" y="193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1" name="Line 515"/>
              <p:cNvSpPr>
                <a:spLocks noChangeShapeType="1"/>
              </p:cNvSpPr>
              <p:nvPr/>
            </p:nvSpPr>
            <p:spPr bwMode="auto">
              <a:xfrm>
                <a:off x="2418" y="19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2" name="Line 516"/>
              <p:cNvSpPr>
                <a:spLocks noChangeShapeType="1"/>
              </p:cNvSpPr>
              <p:nvPr/>
            </p:nvSpPr>
            <p:spPr bwMode="auto">
              <a:xfrm>
                <a:off x="2418" y="19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3" name="Line 517"/>
              <p:cNvSpPr>
                <a:spLocks noChangeShapeType="1"/>
              </p:cNvSpPr>
              <p:nvPr/>
            </p:nvSpPr>
            <p:spPr bwMode="auto">
              <a:xfrm>
                <a:off x="2418" y="19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4" name="Line 518"/>
              <p:cNvSpPr>
                <a:spLocks noChangeShapeType="1"/>
              </p:cNvSpPr>
              <p:nvPr/>
            </p:nvSpPr>
            <p:spPr bwMode="auto">
              <a:xfrm flipV="1">
                <a:off x="2418" y="19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5" name="Line 519"/>
              <p:cNvSpPr>
                <a:spLocks noChangeShapeType="1"/>
              </p:cNvSpPr>
              <p:nvPr/>
            </p:nvSpPr>
            <p:spPr bwMode="auto">
              <a:xfrm flipV="1">
                <a:off x="2458" y="19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6" name="Line 520"/>
              <p:cNvSpPr>
                <a:spLocks noChangeShapeType="1"/>
              </p:cNvSpPr>
              <p:nvPr/>
            </p:nvSpPr>
            <p:spPr bwMode="auto">
              <a:xfrm flipV="1">
                <a:off x="2460" y="191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7" name="Line 521"/>
              <p:cNvSpPr>
                <a:spLocks noChangeShapeType="1"/>
              </p:cNvSpPr>
              <p:nvPr/>
            </p:nvSpPr>
            <p:spPr bwMode="auto">
              <a:xfrm>
                <a:off x="2440" y="19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8" name="Line 522"/>
              <p:cNvSpPr>
                <a:spLocks noChangeShapeType="1"/>
              </p:cNvSpPr>
              <p:nvPr/>
            </p:nvSpPr>
            <p:spPr bwMode="auto">
              <a:xfrm>
                <a:off x="2440" y="19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9" name="Line 523"/>
              <p:cNvSpPr>
                <a:spLocks noChangeShapeType="1"/>
              </p:cNvSpPr>
              <p:nvPr/>
            </p:nvSpPr>
            <p:spPr bwMode="auto">
              <a:xfrm>
                <a:off x="2440" y="19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0" name="Line 524"/>
              <p:cNvSpPr>
                <a:spLocks noChangeShapeType="1"/>
              </p:cNvSpPr>
              <p:nvPr/>
            </p:nvSpPr>
            <p:spPr bwMode="auto">
              <a:xfrm flipV="1">
                <a:off x="2440" y="19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1" name="Line 525"/>
              <p:cNvSpPr>
                <a:spLocks noChangeShapeType="1"/>
              </p:cNvSpPr>
              <p:nvPr/>
            </p:nvSpPr>
            <p:spPr bwMode="auto">
              <a:xfrm flipV="1">
                <a:off x="2480" y="19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2" name="Line 526"/>
              <p:cNvSpPr>
                <a:spLocks noChangeShapeType="1"/>
              </p:cNvSpPr>
              <p:nvPr/>
            </p:nvSpPr>
            <p:spPr bwMode="auto">
              <a:xfrm flipV="1">
                <a:off x="2480" y="1897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3" name="Line 527"/>
              <p:cNvSpPr>
                <a:spLocks noChangeShapeType="1"/>
              </p:cNvSpPr>
              <p:nvPr/>
            </p:nvSpPr>
            <p:spPr bwMode="auto">
              <a:xfrm>
                <a:off x="2460" y="19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4" name="Line 528"/>
              <p:cNvSpPr>
                <a:spLocks noChangeShapeType="1"/>
              </p:cNvSpPr>
              <p:nvPr/>
            </p:nvSpPr>
            <p:spPr bwMode="auto">
              <a:xfrm>
                <a:off x="2460" y="191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5" name="Line 529"/>
              <p:cNvSpPr>
                <a:spLocks noChangeShapeType="1"/>
              </p:cNvSpPr>
              <p:nvPr/>
            </p:nvSpPr>
            <p:spPr bwMode="auto">
              <a:xfrm>
                <a:off x="2460" y="1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6" name="Line 530"/>
              <p:cNvSpPr>
                <a:spLocks noChangeShapeType="1"/>
              </p:cNvSpPr>
              <p:nvPr/>
            </p:nvSpPr>
            <p:spPr bwMode="auto">
              <a:xfrm flipV="1">
                <a:off x="2460" y="188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7" name="Line 531"/>
              <p:cNvSpPr>
                <a:spLocks noChangeShapeType="1"/>
              </p:cNvSpPr>
              <p:nvPr/>
            </p:nvSpPr>
            <p:spPr bwMode="auto">
              <a:xfrm flipV="1">
                <a:off x="2500" y="188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8" name="Line 532"/>
              <p:cNvSpPr>
                <a:spLocks noChangeShapeType="1"/>
              </p:cNvSpPr>
              <p:nvPr/>
            </p:nvSpPr>
            <p:spPr bwMode="auto">
              <a:xfrm flipV="1">
                <a:off x="2502" y="186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9" name="Line 533"/>
              <p:cNvSpPr>
                <a:spLocks noChangeShapeType="1"/>
              </p:cNvSpPr>
              <p:nvPr/>
            </p:nvSpPr>
            <p:spPr bwMode="auto">
              <a:xfrm>
                <a:off x="2482" y="187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0" name="Line 534"/>
              <p:cNvSpPr>
                <a:spLocks noChangeShapeType="1"/>
              </p:cNvSpPr>
              <p:nvPr/>
            </p:nvSpPr>
            <p:spPr bwMode="auto">
              <a:xfrm>
                <a:off x="2480" y="18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1" name="Line 535"/>
              <p:cNvSpPr>
                <a:spLocks noChangeShapeType="1"/>
              </p:cNvSpPr>
              <p:nvPr/>
            </p:nvSpPr>
            <p:spPr bwMode="auto">
              <a:xfrm>
                <a:off x="2480" y="186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2" name="Line 536"/>
              <p:cNvSpPr>
                <a:spLocks noChangeShapeType="1"/>
              </p:cNvSpPr>
              <p:nvPr/>
            </p:nvSpPr>
            <p:spPr bwMode="auto">
              <a:xfrm flipV="1">
                <a:off x="2482" y="18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3" name="Line 537"/>
              <p:cNvSpPr>
                <a:spLocks noChangeShapeType="1"/>
              </p:cNvSpPr>
              <p:nvPr/>
            </p:nvSpPr>
            <p:spPr bwMode="auto">
              <a:xfrm flipV="1">
                <a:off x="2520" y="18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4" name="Line 538"/>
              <p:cNvSpPr>
                <a:spLocks noChangeShapeType="1"/>
              </p:cNvSpPr>
              <p:nvPr/>
            </p:nvSpPr>
            <p:spPr bwMode="auto">
              <a:xfrm flipV="1">
                <a:off x="2522" y="1807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5" name="Line 539"/>
              <p:cNvSpPr>
                <a:spLocks noChangeShapeType="1"/>
              </p:cNvSpPr>
              <p:nvPr/>
            </p:nvSpPr>
            <p:spPr bwMode="auto">
              <a:xfrm>
                <a:off x="2502" y="1819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6" name="Line 540"/>
              <p:cNvSpPr>
                <a:spLocks noChangeShapeType="1"/>
              </p:cNvSpPr>
              <p:nvPr/>
            </p:nvSpPr>
            <p:spPr bwMode="auto">
              <a:xfrm>
                <a:off x="2500" y="18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7" name="Line 541"/>
              <p:cNvSpPr>
                <a:spLocks noChangeShapeType="1"/>
              </p:cNvSpPr>
              <p:nvPr/>
            </p:nvSpPr>
            <p:spPr bwMode="auto">
              <a:xfrm>
                <a:off x="2500" y="18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8" name="Line 542"/>
              <p:cNvSpPr>
                <a:spLocks noChangeShapeType="1"/>
              </p:cNvSpPr>
              <p:nvPr/>
            </p:nvSpPr>
            <p:spPr bwMode="auto">
              <a:xfrm flipV="1">
                <a:off x="2502" y="17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9" name="Line 543"/>
              <p:cNvSpPr>
                <a:spLocks noChangeShapeType="1"/>
              </p:cNvSpPr>
              <p:nvPr/>
            </p:nvSpPr>
            <p:spPr bwMode="auto">
              <a:xfrm flipV="1">
                <a:off x="2540" y="17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0" name="Line 544"/>
              <p:cNvSpPr>
                <a:spLocks noChangeShapeType="1"/>
              </p:cNvSpPr>
              <p:nvPr/>
            </p:nvSpPr>
            <p:spPr bwMode="auto">
              <a:xfrm flipV="1">
                <a:off x="2542" y="178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1" name="Line 545"/>
              <p:cNvSpPr>
                <a:spLocks noChangeShapeType="1"/>
              </p:cNvSpPr>
              <p:nvPr/>
            </p:nvSpPr>
            <p:spPr bwMode="auto">
              <a:xfrm>
                <a:off x="2524" y="179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2" name="Line 546"/>
              <p:cNvSpPr>
                <a:spLocks noChangeShapeType="1"/>
              </p:cNvSpPr>
              <p:nvPr/>
            </p:nvSpPr>
            <p:spPr bwMode="auto">
              <a:xfrm>
                <a:off x="2522" y="18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3" name="Line 547"/>
              <p:cNvSpPr>
                <a:spLocks noChangeShapeType="1"/>
              </p:cNvSpPr>
              <p:nvPr/>
            </p:nvSpPr>
            <p:spPr bwMode="auto">
              <a:xfrm>
                <a:off x="2522" y="17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4" name="Line 548"/>
              <p:cNvSpPr>
                <a:spLocks noChangeShapeType="1"/>
              </p:cNvSpPr>
              <p:nvPr/>
            </p:nvSpPr>
            <p:spPr bwMode="auto">
              <a:xfrm flipV="1">
                <a:off x="2524" y="177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5" name="Line 549"/>
              <p:cNvSpPr>
                <a:spLocks noChangeShapeType="1"/>
              </p:cNvSpPr>
              <p:nvPr/>
            </p:nvSpPr>
            <p:spPr bwMode="auto">
              <a:xfrm flipV="1">
                <a:off x="2560" y="177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6" name="Line 550"/>
              <p:cNvSpPr>
                <a:spLocks noChangeShapeType="1"/>
              </p:cNvSpPr>
              <p:nvPr/>
            </p:nvSpPr>
            <p:spPr bwMode="auto">
              <a:xfrm flipV="1">
                <a:off x="2562" y="177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7" name="Line 551"/>
              <p:cNvSpPr>
                <a:spLocks noChangeShapeType="1"/>
              </p:cNvSpPr>
              <p:nvPr/>
            </p:nvSpPr>
            <p:spPr bwMode="auto">
              <a:xfrm>
                <a:off x="2546" y="179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8" name="Line 552"/>
              <p:cNvSpPr>
                <a:spLocks noChangeShapeType="1"/>
              </p:cNvSpPr>
              <p:nvPr/>
            </p:nvSpPr>
            <p:spPr bwMode="auto">
              <a:xfrm>
                <a:off x="2542" y="180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9" name="Line 553"/>
              <p:cNvSpPr>
                <a:spLocks noChangeShapeType="1"/>
              </p:cNvSpPr>
              <p:nvPr/>
            </p:nvSpPr>
            <p:spPr bwMode="auto">
              <a:xfrm>
                <a:off x="2542" y="177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0" name="Line 554"/>
              <p:cNvSpPr>
                <a:spLocks noChangeShapeType="1"/>
              </p:cNvSpPr>
              <p:nvPr/>
            </p:nvSpPr>
            <p:spPr bwMode="auto">
              <a:xfrm flipV="1">
                <a:off x="2546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1" name="Line 555"/>
              <p:cNvSpPr>
                <a:spLocks noChangeShapeType="1"/>
              </p:cNvSpPr>
              <p:nvPr/>
            </p:nvSpPr>
            <p:spPr bwMode="auto">
              <a:xfrm flipV="1">
                <a:off x="2580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2" name="Line 556"/>
              <p:cNvSpPr>
                <a:spLocks noChangeShapeType="1"/>
              </p:cNvSpPr>
              <p:nvPr/>
            </p:nvSpPr>
            <p:spPr bwMode="auto">
              <a:xfrm flipV="1">
                <a:off x="2584" y="174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3" name="Line 557"/>
              <p:cNvSpPr>
                <a:spLocks noChangeShapeType="1"/>
              </p:cNvSpPr>
              <p:nvPr/>
            </p:nvSpPr>
            <p:spPr bwMode="auto">
              <a:xfrm>
                <a:off x="2568" y="176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4" name="Line 558"/>
              <p:cNvSpPr>
                <a:spLocks noChangeShapeType="1"/>
              </p:cNvSpPr>
              <p:nvPr/>
            </p:nvSpPr>
            <p:spPr bwMode="auto">
              <a:xfrm>
                <a:off x="2564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5" name="Line 559"/>
              <p:cNvSpPr>
                <a:spLocks noChangeShapeType="1"/>
              </p:cNvSpPr>
              <p:nvPr/>
            </p:nvSpPr>
            <p:spPr bwMode="auto">
              <a:xfrm>
                <a:off x="2564" y="17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6" name="Line 560"/>
              <p:cNvSpPr>
                <a:spLocks noChangeShapeType="1"/>
              </p:cNvSpPr>
              <p:nvPr/>
            </p:nvSpPr>
            <p:spPr bwMode="auto">
              <a:xfrm flipV="1">
                <a:off x="2568" y="174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7" name="Line 561"/>
              <p:cNvSpPr>
                <a:spLocks noChangeShapeType="1"/>
              </p:cNvSpPr>
              <p:nvPr/>
            </p:nvSpPr>
            <p:spPr bwMode="auto">
              <a:xfrm flipV="1">
                <a:off x="2602" y="174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8" name="Line 562"/>
              <p:cNvSpPr>
                <a:spLocks noChangeShapeType="1"/>
              </p:cNvSpPr>
              <p:nvPr/>
            </p:nvSpPr>
            <p:spPr bwMode="auto">
              <a:xfrm flipV="1">
                <a:off x="2604" y="1771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9" name="Line 563"/>
              <p:cNvSpPr>
                <a:spLocks noChangeShapeType="1"/>
              </p:cNvSpPr>
              <p:nvPr/>
            </p:nvSpPr>
            <p:spPr bwMode="auto">
              <a:xfrm>
                <a:off x="2588" y="1785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0" name="Line 564"/>
              <p:cNvSpPr>
                <a:spLocks noChangeShapeType="1"/>
              </p:cNvSpPr>
              <p:nvPr/>
            </p:nvSpPr>
            <p:spPr bwMode="auto">
              <a:xfrm>
                <a:off x="2584" y="17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1" name="Line 565"/>
              <p:cNvSpPr>
                <a:spLocks noChangeShapeType="1"/>
              </p:cNvSpPr>
              <p:nvPr/>
            </p:nvSpPr>
            <p:spPr bwMode="auto">
              <a:xfrm>
                <a:off x="2584" y="17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2" name="Line 566"/>
              <p:cNvSpPr>
                <a:spLocks noChangeShapeType="1"/>
              </p:cNvSpPr>
              <p:nvPr/>
            </p:nvSpPr>
            <p:spPr bwMode="auto">
              <a:xfrm flipV="1">
                <a:off x="2588" y="17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3" name="Line 567"/>
              <p:cNvSpPr>
                <a:spLocks noChangeShapeType="1"/>
              </p:cNvSpPr>
              <p:nvPr/>
            </p:nvSpPr>
            <p:spPr bwMode="auto">
              <a:xfrm flipV="1">
                <a:off x="2620" y="17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4" name="Line 568"/>
              <p:cNvSpPr>
                <a:spLocks noChangeShapeType="1"/>
              </p:cNvSpPr>
              <p:nvPr/>
            </p:nvSpPr>
            <p:spPr bwMode="auto">
              <a:xfrm flipV="1">
                <a:off x="2626" y="177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5" name="Line 569"/>
              <p:cNvSpPr>
                <a:spLocks noChangeShapeType="1"/>
              </p:cNvSpPr>
              <p:nvPr/>
            </p:nvSpPr>
            <p:spPr bwMode="auto">
              <a:xfrm>
                <a:off x="2610" y="1791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6" name="Line 570"/>
              <p:cNvSpPr>
                <a:spLocks noChangeShapeType="1"/>
              </p:cNvSpPr>
              <p:nvPr/>
            </p:nvSpPr>
            <p:spPr bwMode="auto">
              <a:xfrm>
                <a:off x="2606" y="18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7" name="Line 571"/>
              <p:cNvSpPr>
                <a:spLocks noChangeShapeType="1"/>
              </p:cNvSpPr>
              <p:nvPr/>
            </p:nvSpPr>
            <p:spPr bwMode="auto">
              <a:xfrm>
                <a:off x="2606" y="17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8" name="Line 572"/>
              <p:cNvSpPr>
                <a:spLocks noChangeShapeType="1"/>
              </p:cNvSpPr>
              <p:nvPr/>
            </p:nvSpPr>
            <p:spPr bwMode="auto">
              <a:xfrm flipV="1">
                <a:off x="2610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9" name="Line 573"/>
              <p:cNvSpPr>
                <a:spLocks noChangeShapeType="1"/>
              </p:cNvSpPr>
              <p:nvPr/>
            </p:nvSpPr>
            <p:spPr bwMode="auto">
              <a:xfrm flipV="1">
                <a:off x="2642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0" name="Line 574"/>
              <p:cNvSpPr>
                <a:spLocks noChangeShapeType="1"/>
              </p:cNvSpPr>
              <p:nvPr/>
            </p:nvSpPr>
            <p:spPr bwMode="auto">
              <a:xfrm flipV="1">
                <a:off x="2646" y="1757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1" name="Line 575"/>
              <p:cNvSpPr>
                <a:spLocks noChangeShapeType="1"/>
              </p:cNvSpPr>
              <p:nvPr/>
            </p:nvSpPr>
            <p:spPr bwMode="auto">
              <a:xfrm>
                <a:off x="2630" y="1771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2" name="Line 576"/>
              <p:cNvSpPr>
                <a:spLocks noChangeShapeType="1"/>
              </p:cNvSpPr>
              <p:nvPr/>
            </p:nvSpPr>
            <p:spPr bwMode="auto">
              <a:xfrm>
                <a:off x="2626" y="17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3" name="Line 577"/>
              <p:cNvSpPr>
                <a:spLocks noChangeShapeType="1"/>
              </p:cNvSpPr>
              <p:nvPr/>
            </p:nvSpPr>
            <p:spPr bwMode="auto">
              <a:xfrm>
                <a:off x="2626" y="17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4" name="Line 578"/>
              <p:cNvSpPr>
                <a:spLocks noChangeShapeType="1"/>
              </p:cNvSpPr>
              <p:nvPr/>
            </p:nvSpPr>
            <p:spPr bwMode="auto">
              <a:xfrm flipV="1">
                <a:off x="2630" y="17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5" name="Line 579"/>
              <p:cNvSpPr>
                <a:spLocks noChangeShapeType="1"/>
              </p:cNvSpPr>
              <p:nvPr/>
            </p:nvSpPr>
            <p:spPr bwMode="auto">
              <a:xfrm flipV="1">
                <a:off x="2662" y="17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6" name="Line 580"/>
              <p:cNvSpPr>
                <a:spLocks noChangeShapeType="1"/>
              </p:cNvSpPr>
              <p:nvPr/>
            </p:nvSpPr>
            <p:spPr bwMode="auto">
              <a:xfrm flipV="1">
                <a:off x="2668" y="1791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7" name="Line 581"/>
              <p:cNvSpPr>
                <a:spLocks noChangeShapeType="1"/>
              </p:cNvSpPr>
              <p:nvPr/>
            </p:nvSpPr>
            <p:spPr bwMode="auto">
              <a:xfrm>
                <a:off x="2652" y="1805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8" name="Line 582"/>
              <p:cNvSpPr>
                <a:spLocks noChangeShapeType="1"/>
              </p:cNvSpPr>
              <p:nvPr/>
            </p:nvSpPr>
            <p:spPr bwMode="auto">
              <a:xfrm>
                <a:off x="2648" y="181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9" name="Line 583"/>
              <p:cNvSpPr>
                <a:spLocks noChangeShapeType="1"/>
              </p:cNvSpPr>
              <p:nvPr/>
            </p:nvSpPr>
            <p:spPr bwMode="auto">
              <a:xfrm>
                <a:off x="2648" y="17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0" name="Line 584"/>
              <p:cNvSpPr>
                <a:spLocks noChangeShapeType="1"/>
              </p:cNvSpPr>
              <p:nvPr/>
            </p:nvSpPr>
            <p:spPr bwMode="auto">
              <a:xfrm flipV="1">
                <a:off x="2652" y="17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1" name="Line 585"/>
              <p:cNvSpPr>
                <a:spLocks noChangeShapeType="1"/>
              </p:cNvSpPr>
              <p:nvPr/>
            </p:nvSpPr>
            <p:spPr bwMode="auto">
              <a:xfrm flipV="1">
                <a:off x="2682" y="17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2" name="Line 586"/>
              <p:cNvSpPr>
                <a:spLocks noChangeShapeType="1"/>
              </p:cNvSpPr>
              <p:nvPr/>
            </p:nvSpPr>
            <p:spPr bwMode="auto">
              <a:xfrm flipV="1">
                <a:off x="2688" y="177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3" name="Line 587"/>
              <p:cNvSpPr>
                <a:spLocks noChangeShapeType="1"/>
              </p:cNvSpPr>
              <p:nvPr/>
            </p:nvSpPr>
            <p:spPr bwMode="auto">
              <a:xfrm>
                <a:off x="2674" y="1791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4" name="Line 588"/>
              <p:cNvSpPr>
                <a:spLocks noChangeShapeType="1"/>
              </p:cNvSpPr>
              <p:nvPr/>
            </p:nvSpPr>
            <p:spPr bwMode="auto">
              <a:xfrm>
                <a:off x="2668" y="18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5" name="Line 589"/>
              <p:cNvSpPr>
                <a:spLocks noChangeShapeType="1"/>
              </p:cNvSpPr>
              <p:nvPr/>
            </p:nvSpPr>
            <p:spPr bwMode="auto">
              <a:xfrm>
                <a:off x="2668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6" name="Line 590"/>
              <p:cNvSpPr>
                <a:spLocks noChangeShapeType="1"/>
              </p:cNvSpPr>
              <p:nvPr/>
            </p:nvSpPr>
            <p:spPr bwMode="auto">
              <a:xfrm flipV="1">
                <a:off x="2674" y="176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7" name="Line 591"/>
              <p:cNvSpPr>
                <a:spLocks noChangeShapeType="1"/>
              </p:cNvSpPr>
              <p:nvPr/>
            </p:nvSpPr>
            <p:spPr bwMode="auto">
              <a:xfrm flipV="1">
                <a:off x="2702" y="176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8" name="Line 592"/>
              <p:cNvSpPr>
                <a:spLocks noChangeShapeType="1"/>
              </p:cNvSpPr>
              <p:nvPr/>
            </p:nvSpPr>
            <p:spPr bwMode="auto">
              <a:xfrm flipV="1">
                <a:off x="2710" y="180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9" name="Line 593"/>
              <p:cNvSpPr>
                <a:spLocks noChangeShapeType="1"/>
              </p:cNvSpPr>
              <p:nvPr/>
            </p:nvSpPr>
            <p:spPr bwMode="auto">
              <a:xfrm>
                <a:off x="2696" y="1823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0" name="Line 594"/>
              <p:cNvSpPr>
                <a:spLocks noChangeShapeType="1"/>
              </p:cNvSpPr>
              <p:nvPr/>
            </p:nvSpPr>
            <p:spPr bwMode="auto">
              <a:xfrm>
                <a:off x="2688" y="18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1" name="Line 595"/>
              <p:cNvSpPr>
                <a:spLocks noChangeShapeType="1"/>
              </p:cNvSpPr>
              <p:nvPr/>
            </p:nvSpPr>
            <p:spPr bwMode="auto">
              <a:xfrm>
                <a:off x="2688" y="18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2" name="Line 596"/>
              <p:cNvSpPr>
                <a:spLocks noChangeShapeType="1"/>
              </p:cNvSpPr>
              <p:nvPr/>
            </p:nvSpPr>
            <p:spPr bwMode="auto">
              <a:xfrm flipV="1">
                <a:off x="2696" y="18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3" name="Line 597"/>
              <p:cNvSpPr>
                <a:spLocks noChangeShapeType="1"/>
              </p:cNvSpPr>
              <p:nvPr/>
            </p:nvSpPr>
            <p:spPr bwMode="auto">
              <a:xfrm flipV="1">
                <a:off x="2722" y="18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4" name="Line 598"/>
              <p:cNvSpPr>
                <a:spLocks noChangeShapeType="1"/>
              </p:cNvSpPr>
              <p:nvPr/>
            </p:nvSpPr>
            <p:spPr bwMode="auto">
              <a:xfrm flipV="1">
                <a:off x="2730" y="177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5" name="Line 599"/>
              <p:cNvSpPr>
                <a:spLocks noChangeShapeType="1"/>
              </p:cNvSpPr>
              <p:nvPr/>
            </p:nvSpPr>
            <p:spPr bwMode="auto">
              <a:xfrm>
                <a:off x="2716" y="1791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6" name="Line 600"/>
              <p:cNvSpPr>
                <a:spLocks noChangeShapeType="1"/>
              </p:cNvSpPr>
              <p:nvPr/>
            </p:nvSpPr>
            <p:spPr bwMode="auto">
              <a:xfrm>
                <a:off x="2708" y="180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7" name="Line 601"/>
              <p:cNvSpPr>
                <a:spLocks noChangeShapeType="1"/>
              </p:cNvSpPr>
              <p:nvPr/>
            </p:nvSpPr>
            <p:spPr bwMode="auto">
              <a:xfrm>
                <a:off x="2708" y="17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8" name="Line 602"/>
              <p:cNvSpPr>
                <a:spLocks noChangeShapeType="1"/>
              </p:cNvSpPr>
              <p:nvPr/>
            </p:nvSpPr>
            <p:spPr bwMode="auto">
              <a:xfrm flipV="1">
                <a:off x="2716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9" name="Line 603"/>
              <p:cNvSpPr>
                <a:spLocks noChangeShapeType="1"/>
              </p:cNvSpPr>
              <p:nvPr/>
            </p:nvSpPr>
            <p:spPr bwMode="auto">
              <a:xfrm flipV="1">
                <a:off x="2742" y="177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0" name="Line 604"/>
              <p:cNvSpPr>
                <a:spLocks noChangeShapeType="1"/>
              </p:cNvSpPr>
              <p:nvPr/>
            </p:nvSpPr>
            <p:spPr bwMode="auto">
              <a:xfrm flipV="1">
                <a:off x="2750" y="1811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1" name="Line 605"/>
              <p:cNvSpPr>
                <a:spLocks noChangeShapeType="1"/>
              </p:cNvSpPr>
              <p:nvPr/>
            </p:nvSpPr>
            <p:spPr bwMode="auto">
              <a:xfrm>
                <a:off x="2738" y="1827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2" name="Line 606"/>
              <p:cNvSpPr>
                <a:spLocks noChangeShapeType="1"/>
              </p:cNvSpPr>
              <p:nvPr/>
            </p:nvSpPr>
            <p:spPr bwMode="auto">
              <a:xfrm>
                <a:off x="2730" y="184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7823" name="Group 607"/>
            <p:cNvGrpSpPr>
              <a:grpSpLocks/>
            </p:cNvGrpSpPr>
            <p:nvPr/>
          </p:nvGrpSpPr>
          <p:grpSpPr bwMode="auto">
            <a:xfrm>
              <a:off x="1338" y="1123"/>
              <a:ext cx="3493" cy="1147"/>
              <a:chOff x="1338" y="1123"/>
              <a:chExt cx="3493" cy="1147"/>
            </a:xfrm>
          </p:grpSpPr>
          <p:sp>
            <p:nvSpPr>
              <p:cNvPr id="137824" name="Line 608"/>
              <p:cNvSpPr>
                <a:spLocks noChangeShapeType="1"/>
              </p:cNvSpPr>
              <p:nvPr/>
            </p:nvSpPr>
            <p:spPr bwMode="auto">
              <a:xfrm>
                <a:off x="2730" y="18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5" name="Line 609"/>
              <p:cNvSpPr>
                <a:spLocks noChangeShapeType="1"/>
              </p:cNvSpPr>
              <p:nvPr/>
            </p:nvSpPr>
            <p:spPr bwMode="auto">
              <a:xfrm flipV="1">
                <a:off x="2738" y="18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6" name="Line 610"/>
              <p:cNvSpPr>
                <a:spLocks noChangeShapeType="1"/>
              </p:cNvSpPr>
              <p:nvPr/>
            </p:nvSpPr>
            <p:spPr bwMode="auto">
              <a:xfrm flipV="1">
                <a:off x="2764" y="18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7" name="Line 611"/>
              <p:cNvSpPr>
                <a:spLocks noChangeShapeType="1"/>
              </p:cNvSpPr>
              <p:nvPr/>
            </p:nvSpPr>
            <p:spPr bwMode="auto">
              <a:xfrm flipV="1">
                <a:off x="2770" y="174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8" name="Line 612"/>
              <p:cNvSpPr>
                <a:spLocks noChangeShapeType="1"/>
              </p:cNvSpPr>
              <p:nvPr/>
            </p:nvSpPr>
            <p:spPr bwMode="auto">
              <a:xfrm>
                <a:off x="2758" y="1761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9" name="Line 613"/>
              <p:cNvSpPr>
                <a:spLocks noChangeShapeType="1"/>
              </p:cNvSpPr>
              <p:nvPr/>
            </p:nvSpPr>
            <p:spPr bwMode="auto">
              <a:xfrm>
                <a:off x="2750" y="177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0" name="Line 614"/>
              <p:cNvSpPr>
                <a:spLocks noChangeShapeType="1"/>
              </p:cNvSpPr>
              <p:nvPr/>
            </p:nvSpPr>
            <p:spPr bwMode="auto">
              <a:xfrm>
                <a:off x="2750" y="17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1" name="Line 615"/>
              <p:cNvSpPr>
                <a:spLocks noChangeShapeType="1"/>
              </p:cNvSpPr>
              <p:nvPr/>
            </p:nvSpPr>
            <p:spPr bwMode="auto">
              <a:xfrm flipV="1">
                <a:off x="2758" y="1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2" name="Line 616"/>
              <p:cNvSpPr>
                <a:spLocks noChangeShapeType="1"/>
              </p:cNvSpPr>
              <p:nvPr/>
            </p:nvSpPr>
            <p:spPr bwMode="auto">
              <a:xfrm flipV="1">
                <a:off x="2782" y="1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3" name="Line 617"/>
              <p:cNvSpPr>
                <a:spLocks noChangeShapeType="1"/>
              </p:cNvSpPr>
              <p:nvPr/>
            </p:nvSpPr>
            <p:spPr bwMode="auto">
              <a:xfrm flipV="1">
                <a:off x="2792" y="1781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4" name="Line 618"/>
              <p:cNvSpPr>
                <a:spLocks noChangeShapeType="1"/>
              </p:cNvSpPr>
              <p:nvPr/>
            </p:nvSpPr>
            <p:spPr bwMode="auto">
              <a:xfrm>
                <a:off x="2780" y="1797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5" name="Line 619"/>
              <p:cNvSpPr>
                <a:spLocks noChangeShapeType="1"/>
              </p:cNvSpPr>
              <p:nvPr/>
            </p:nvSpPr>
            <p:spPr bwMode="auto">
              <a:xfrm>
                <a:off x="2772" y="18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6" name="Line 620"/>
              <p:cNvSpPr>
                <a:spLocks noChangeShapeType="1"/>
              </p:cNvSpPr>
              <p:nvPr/>
            </p:nvSpPr>
            <p:spPr bwMode="auto">
              <a:xfrm>
                <a:off x="2772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7" name="Line 621"/>
              <p:cNvSpPr>
                <a:spLocks noChangeShapeType="1"/>
              </p:cNvSpPr>
              <p:nvPr/>
            </p:nvSpPr>
            <p:spPr bwMode="auto">
              <a:xfrm flipV="1">
                <a:off x="2780" y="177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8" name="Line 622"/>
              <p:cNvSpPr>
                <a:spLocks noChangeShapeType="1"/>
              </p:cNvSpPr>
              <p:nvPr/>
            </p:nvSpPr>
            <p:spPr bwMode="auto">
              <a:xfrm flipV="1">
                <a:off x="2804" y="177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9" name="Line 623"/>
              <p:cNvSpPr>
                <a:spLocks noChangeShapeType="1"/>
              </p:cNvSpPr>
              <p:nvPr/>
            </p:nvSpPr>
            <p:spPr bwMode="auto">
              <a:xfrm flipV="1">
                <a:off x="2812" y="1699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0" name="Line 624"/>
              <p:cNvSpPr>
                <a:spLocks noChangeShapeType="1"/>
              </p:cNvSpPr>
              <p:nvPr/>
            </p:nvSpPr>
            <p:spPr bwMode="auto">
              <a:xfrm>
                <a:off x="2802" y="1717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1" name="Line 625"/>
              <p:cNvSpPr>
                <a:spLocks noChangeShapeType="1"/>
              </p:cNvSpPr>
              <p:nvPr/>
            </p:nvSpPr>
            <p:spPr bwMode="auto">
              <a:xfrm>
                <a:off x="2792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2" name="Line 626"/>
              <p:cNvSpPr>
                <a:spLocks noChangeShapeType="1"/>
              </p:cNvSpPr>
              <p:nvPr/>
            </p:nvSpPr>
            <p:spPr bwMode="auto">
              <a:xfrm>
                <a:off x="2792" y="16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3" name="Line 627"/>
              <p:cNvSpPr>
                <a:spLocks noChangeShapeType="1"/>
              </p:cNvSpPr>
              <p:nvPr/>
            </p:nvSpPr>
            <p:spPr bwMode="auto">
              <a:xfrm flipV="1">
                <a:off x="2802" y="16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4" name="Line 628"/>
              <p:cNvSpPr>
                <a:spLocks noChangeShapeType="1"/>
              </p:cNvSpPr>
              <p:nvPr/>
            </p:nvSpPr>
            <p:spPr bwMode="auto">
              <a:xfrm flipV="1">
                <a:off x="2824" y="169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5" name="Line 629"/>
              <p:cNvSpPr>
                <a:spLocks noChangeShapeType="1"/>
              </p:cNvSpPr>
              <p:nvPr/>
            </p:nvSpPr>
            <p:spPr bwMode="auto">
              <a:xfrm flipV="1">
                <a:off x="2834" y="1667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6" name="Line 630"/>
              <p:cNvSpPr>
                <a:spLocks noChangeShapeType="1"/>
              </p:cNvSpPr>
              <p:nvPr/>
            </p:nvSpPr>
            <p:spPr bwMode="auto">
              <a:xfrm>
                <a:off x="2824" y="1683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7" name="Line 631"/>
              <p:cNvSpPr>
                <a:spLocks noChangeShapeType="1"/>
              </p:cNvSpPr>
              <p:nvPr/>
            </p:nvSpPr>
            <p:spPr bwMode="auto">
              <a:xfrm>
                <a:off x="2814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8" name="Line 632"/>
              <p:cNvSpPr>
                <a:spLocks noChangeShapeType="1"/>
              </p:cNvSpPr>
              <p:nvPr/>
            </p:nvSpPr>
            <p:spPr bwMode="auto">
              <a:xfrm>
                <a:off x="2814" y="16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49" name="Line 633"/>
              <p:cNvSpPr>
                <a:spLocks noChangeShapeType="1"/>
              </p:cNvSpPr>
              <p:nvPr/>
            </p:nvSpPr>
            <p:spPr bwMode="auto">
              <a:xfrm flipV="1">
                <a:off x="2824" y="16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0" name="Line 634"/>
              <p:cNvSpPr>
                <a:spLocks noChangeShapeType="1"/>
              </p:cNvSpPr>
              <p:nvPr/>
            </p:nvSpPr>
            <p:spPr bwMode="auto">
              <a:xfrm flipV="1">
                <a:off x="2844" y="16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1" name="Line 635"/>
              <p:cNvSpPr>
                <a:spLocks noChangeShapeType="1"/>
              </p:cNvSpPr>
              <p:nvPr/>
            </p:nvSpPr>
            <p:spPr bwMode="auto">
              <a:xfrm flipV="1">
                <a:off x="2854" y="1621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2" name="Line 636"/>
              <p:cNvSpPr>
                <a:spLocks noChangeShapeType="1"/>
              </p:cNvSpPr>
              <p:nvPr/>
            </p:nvSpPr>
            <p:spPr bwMode="auto">
              <a:xfrm>
                <a:off x="2844" y="1641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3" name="Line 637"/>
              <p:cNvSpPr>
                <a:spLocks noChangeShapeType="1"/>
              </p:cNvSpPr>
              <p:nvPr/>
            </p:nvSpPr>
            <p:spPr bwMode="auto">
              <a:xfrm>
                <a:off x="2834" y="16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4" name="Line 638"/>
              <p:cNvSpPr>
                <a:spLocks noChangeShapeType="1"/>
              </p:cNvSpPr>
              <p:nvPr/>
            </p:nvSpPr>
            <p:spPr bwMode="auto">
              <a:xfrm>
                <a:off x="2834" y="16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5" name="Line 639"/>
              <p:cNvSpPr>
                <a:spLocks noChangeShapeType="1"/>
              </p:cNvSpPr>
              <p:nvPr/>
            </p:nvSpPr>
            <p:spPr bwMode="auto">
              <a:xfrm flipV="1">
                <a:off x="2844" y="16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6" name="Line 640"/>
              <p:cNvSpPr>
                <a:spLocks noChangeShapeType="1"/>
              </p:cNvSpPr>
              <p:nvPr/>
            </p:nvSpPr>
            <p:spPr bwMode="auto">
              <a:xfrm flipV="1">
                <a:off x="2864" y="16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7" name="Line 641"/>
              <p:cNvSpPr>
                <a:spLocks noChangeShapeType="1"/>
              </p:cNvSpPr>
              <p:nvPr/>
            </p:nvSpPr>
            <p:spPr bwMode="auto">
              <a:xfrm flipV="1">
                <a:off x="2876" y="15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8" name="Line 642"/>
              <p:cNvSpPr>
                <a:spLocks noChangeShapeType="1"/>
              </p:cNvSpPr>
              <p:nvPr/>
            </p:nvSpPr>
            <p:spPr bwMode="auto">
              <a:xfrm>
                <a:off x="2866" y="1535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9" name="Line 643"/>
              <p:cNvSpPr>
                <a:spLocks noChangeShapeType="1"/>
              </p:cNvSpPr>
              <p:nvPr/>
            </p:nvSpPr>
            <p:spPr bwMode="auto">
              <a:xfrm>
                <a:off x="2856" y="15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0" name="Line 644"/>
              <p:cNvSpPr>
                <a:spLocks noChangeShapeType="1"/>
              </p:cNvSpPr>
              <p:nvPr/>
            </p:nvSpPr>
            <p:spPr bwMode="auto">
              <a:xfrm>
                <a:off x="2856" y="15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1" name="Line 645"/>
              <p:cNvSpPr>
                <a:spLocks noChangeShapeType="1"/>
              </p:cNvSpPr>
              <p:nvPr/>
            </p:nvSpPr>
            <p:spPr bwMode="auto">
              <a:xfrm flipV="1">
                <a:off x="2866" y="15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2" name="Line 646"/>
              <p:cNvSpPr>
                <a:spLocks noChangeShapeType="1"/>
              </p:cNvSpPr>
              <p:nvPr/>
            </p:nvSpPr>
            <p:spPr bwMode="auto">
              <a:xfrm flipV="1">
                <a:off x="2886" y="15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3" name="Line 647"/>
              <p:cNvSpPr>
                <a:spLocks noChangeShapeType="1"/>
              </p:cNvSpPr>
              <p:nvPr/>
            </p:nvSpPr>
            <p:spPr bwMode="auto">
              <a:xfrm flipV="1">
                <a:off x="2896" y="149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4" name="Line 648"/>
              <p:cNvSpPr>
                <a:spLocks noChangeShapeType="1"/>
              </p:cNvSpPr>
              <p:nvPr/>
            </p:nvSpPr>
            <p:spPr bwMode="auto">
              <a:xfrm>
                <a:off x="2886" y="151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5" name="Line 649"/>
              <p:cNvSpPr>
                <a:spLocks noChangeShapeType="1"/>
              </p:cNvSpPr>
              <p:nvPr/>
            </p:nvSpPr>
            <p:spPr bwMode="auto">
              <a:xfrm>
                <a:off x="2876" y="15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6" name="Line 650"/>
              <p:cNvSpPr>
                <a:spLocks noChangeShapeType="1"/>
              </p:cNvSpPr>
              <p:nvPr/>
            </p:nvSpPr>
            <p:spPr bwMode="auto">
              <a:xfrm>
                <a:off x="2876" y="14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7" name="Line 651"/>
              <p:cNvSpPr>
                <a:spLocks noChangeShapeType="1"/>
              </p:cNvSpPr>
              <p:nvPr/>
            </p:nvSpPr>
            <p:spPr bwMode="auto">
              <a:xfrm flipV="1">
                <a:off x="2886" y="149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8" name="Line 652"/>
              <p:cNvSpPr>
                <a:spLocks noChangeShapeType="1"/>
              </p:cNvSpPr>
              <p:nvPr/>
            </p:nvSpPr>
            <p:spPr bwMode="auto">
              <a:xfrm flipV="1">
                <a:off x="2904" y="149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9" name="Line 653"/>
              <p:cNvSpPr>
                <a:spLocks noChangeShapeType="1"/>
              </p:cNvSpPr>
              <p:nvPr/>
            </p:nvSpPr>
            <p:spPr bwMode="auto">
              <a:xfrm flipV="1">
                <a:off x="2918" y="1537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0" name="Line 654"/>
              <p:cNvSpPr>
                <a:spLocks noChangeShapeType="1"/>
              </p:cNvSpPr>
              <p:nvPr/>
            </p:nvSpPr>
            <p:spPr bwMode="auto">
              <a:xfrm>
                <a:off x="2908" y="155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1" name="Line 655"/>
              <p:cNvSpPr>
                <a:spLocks noChangeShapeType="1"/>
              </p:cNvSpPr>
              <p:nvPr/>
            </p:nvSpPr>
            <p:spPr bwMode="auto">
              <a:xfrm>
                <a:off x="2896" y="15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2" name="Line 656"/>
              <p:cNvSpPr>
                <a:spLocks noChangeShapeType="1"/>
              </p:cNvSpPr>
              <p:nvPr/>
            </p:nvSpPr>
            <p:spPr bwMode="auto">
              <a:xfrm>
                <a:off x="2896" y="15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3" name="Line 657"/>
              <p:cNvSpPr>
                <a:spLocks noChangeShapeType="1"/>
              </p:cNvSpPr>
              <p:nvPr/>
            </p:nvSpPr>
            <p:spPr bwMode="auto">
              <a:xfrm flipV="1">
                <a:off x="2908" y="15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4" name="Line 658"/>
              <p:cNvSpPr>
                <a:spLocks noChangeShapeType="1"/>
              </p:cNvSpPr>
              <p:nvPr/>
            </p:nvSpPr>
            <p:spPr bwMode="auto">
              <a:xfrm flipV="1">
                <a:off x="2926" y="15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5" name="Line 659"/>
              <p:cNvSpPr>
                <a:spLocks noChangeShapeType="1"/>
              </p:cNvSpPr>
              <p:nvPr/>
            </p:nvSpPr>
            <p:spPr bwMode="auto">
              <a:xfrm flipV="1">
                <a:off x="2936" y="172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6" name="Line 660"/>
              <p:cNvSpPr>
                <a:spLocks noChangeShapeType="1"/>
              </p:cNvSpPr>
              <p:nvPr/>
            </p:nvSpPr>
            <p:spPr bwMode="auto">
              <a:xfrm>
                <a:off x="2928" y="17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7" name="Line 661"/>
              <p:cNvSpPr>
                <a:spLocks noChangeShapeType="1"/>
              </p:cNvSpPr>
              <p:nvPr/>
            </p:nvSpPr>
            <p:spPr bwMode="auto">
              <a:xfrm>
                <a:off x="2916" y="177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8" name="Line 662"/>
              <p:cNvSpPr>
                <a:spLocks noChangeShapeType="1"/>
              </p:cNvSpPr>
              <p:nvPr/>
            </p:nvSpPr>
            <p:spPr bwMode="auto">
              <a:xfrm>
                <a:off x="2916" y="172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79" name="Line 663"/>
              <p:cNvSpPr>
                <a:spLocks noChangeShapeType="1"/>
              </p:cNvSpPr>
              <p:nvPr/>
            </p:nvSpPr>
            <p:spPr bwMode="auto">
              <a:xfrm flipV="1">
                <a:off x="2928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0" name="Line 664"/>
              <p:cNvSpPr>
                <a:spLocks noChangeShapeType="1"/>
              </p:cNvSpPr>
              <p:nvPr/>
            </p:nvSpPr>
            <p:spPr bwMode="auto">
              <a:xfrm flipV="1">
                <a:off x="2946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1" name="Line 665"/>
              <p:cNvSpPr>
                <a:spLocks noChangeShapeType="1"/>
              </p:cNvSpPr>
              <p:nvPr/>
            </p:nvSpPr>
            <p:spPr bwMode="auto">
              <a:xfrm flipV="1">
                <a:off x="2958" y="219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2" name="Line 666"/>
              <p:cNvSpPr>
                <a:spLocks noChangeShapeType="1"/>
              </p:cNvSpPr>
              <p:nvPr/>
            </p:nvSpPr>
            <p:spPr bwMode="auto">
              <a:xfrm>
                <a:off x="2950" y="222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3" name="Line 667"/>
              <p:cNvSpPr>
                <a:spLocks noChangeShapeType="1"/>
              </p:cNvSpPr>
              <p:nvPr/>
            </p:nvSpPr>
            <p:spPr bwMode="auto">
              <a:xfrm>
                <a:off x="2938" y="22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4" name="Line 668"/>
              <p:cNvSpPr>
                <a:spLocks noChangeShapeType="1"/>
              </p:cNvSpPr>
              <p:nvPr/>
            </p:nvSpPr>
            <p:spPr bwMode="auto">
              <a:xfrm>
                <a:off x="2938" y="21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5" name="Line 669"/>
              <p:cNvSpPr>
                <a:spLocks noChangeShapeType="1"/>
              </p:cNvSpPr>
              <p:nvPr/>
            </p:nvSpPr>
            <p:spPr bwMode="auto">
              <a:xfrm flipV="1">
                <a:off x="2950" y="22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6" name="Line 670"/>
              <p:cNvSpPr>
                <a:spLocks noChangeShapeType="1"/>
              </p:cNvSpPr>
              <p:nvPr/>
            </p:nvSpPr>
            <p:spPr bwMode="auto">
              <a:xfrm flipV="1">
                <a:off x="2966" y="22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7" name="Line 671"/>
              <p:cNvSpPr>
                <a:spLocks noChangeShapeType="1"/>
              </p:cNvSpPr>
              <p:nvPr/>
            </p:nvSpPr>
            <p:spPr bwMode="auto">
              <a:xfrm flipV="1">
                <a:off x="2976" y="204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8" name="Line 672"/>
              <p:cNvSpPr>
                <a:spLocks noChangeShapeType="1"/>
              </p:cNvSpPr>
              <p:nvPr/>
            </p:nvSpPr>
            <p:spPr bwMode="auto">
              <a:xfrm>
                <a:off x="2968" y="207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89" name="Line 673"/>
              <p:cNvSpPr>
                <a:spLocks noChangeShapeType="1"/>
              </p:cNvSpPr>
              <p:nvPr/>
            </p:nvSpPr>
            <p:spPr bwMode="auto">
              <a:xfrm>
                <a:off x="2956" y="20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0" name="Line 674"/>
              <p:cNvSpPr>
                <a:spLocks noChangeShapeType="1"/>
              </p:cNvSpPr>
              <p:nvPr/>
            </p:nvSpPr>
            <p:spPr bwMode="auto">
              <a:xfrm>
                <a:off x="2956" y="20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1" name="Line 675"/>
              <p:cNvSpPr>
                <a:spLocks noChangeShapeType="1"/>
              </p:cNvSpPr>
              <p:nvPr/>
            </p:nvSpPr>
            <p:spPr bwMode="auto">
              <a:xfrm flipV="1">
                <a:off x="2968" y="20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2" name="Line 676"/>
              <p:cNvSpPr>
                <a:spLocks noChangeShapeType="1"/>
              </p:cNvSpPr>
              <p:nvPr/>
            </p:nvSpPr>
            <p:spPr bwMode="auto">
              <a:xfrm flipV="1">
                <a:off x="2986" y="20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3" name="Line 677"/>
              <p:cNvSpPr>
                <a:spLocks noChangeShapeType="1"/>
              </p:cNvSpPr>
              <p:nvPr/>
            </p:nvSpPr>
            <p:spPr bwMode="auto">
              <a:xfrm flipV="1">
                <a:off x="2988" y="1451"/>
                <a:ext cx="1" cy="19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4" name="Line 678"/>
              <p:cNvSpPr>
                <a:spLocks noChangeShapeType="1"/>
              </p:cNvSpPr>
              <p:nvPr/>
            </p:nvSpPr>
            <p:spPr bwMode="auto">
              <a:xfrm>
                <a:off x="2970" y="154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5" name="Line 679"/>
              <p:cNvSpPr>
                <a:spLocks noChangeShapeType="1"/>
              </p:cNvSpPr>
              <p:nvPr/>
            </p:nvSpPr>
            <p:spPr bwMode="auto">
              <a:xfrm>
                <a:off x="2968" y="164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6" name="Line 680"/>
              <p:cNvSpPr>
                <a:spLocks noChangeShapeType="1"/>
              </p:cNvSpPr>
              <p:nvPr/>
            </p:nvSpPr>
            <p:spPr bwMode="auto">
              <a:xfrm>
                <a:off x="2968" y="14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7" name="Line 681"/>
              <p:cNvSpPr>
                <a:spLocks noChangeShapeType="1"/>
              </p:cNvSpPr>
              <p:nvPr/>
            </p:nvSpPr>
            <p:spPr bwMode="auto">
              <a:xfrm flipV="1">
                <a:off x="2970" y="15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8" name="Line 682"/>
              <p:cNvSpPr>
                <a:spLocks noChangeShapeType="1"/>
              </p:cNvSpPr>
              <p:nvPr/>
            </p:nvSpPr>
            <p:spPr bwMode="auto">
              <a:xfrm flipV="1">
                <a:off x="3008" y="15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9" name="Freeform 683"/>
              <p:cNvSpPr>
                <a:spLocks/>
              </p:cNvSpPr>
              <p:nvPr/>
            </p:nvSpPr>
            <p:spPr bwMode="auto">
              <a:xfrm>
                <a:off x="1338" y="1631"/>
                <a:ext cx="734" cy="240"/>
              </a:xfrm>
              <a:custGeom>
                <a:avLst/>
                <a:gdLst>
                  <a:gd name="T0" fmla="*/ 14 w 734"/>
                  <a:gd name="T1" fmla="*/ 72 h 240"/>
                  <a:gd name="T2" fmla="*/ 16 w 734"/>
                  <a:gd name="T3" fmla="*/ 72 h 240"/>
                  <a:gd name="T4" fmla="*/ 20 w 734"/>
                  <a:gd name="T5" fmla="*/ 70 h 240"/>
                  <a:gd name="T6" fmla="*/ 22 w 734"/>
                  <a:gd name="T7" fmla="*/ 68 h 240"/>
                  <a:gd name="T8" fmla="*/ 24 w 734"/>
                  <a:gd name="T9" fmla="*/ 68 h 240"/>
                  <a:gd name="T10" fmla="*/ 26 w 734"/>
                  <a:gd name="T11" fmla="*/ 66 h 240"/>
                  <a:gd name="T12" fmla="*/ 30 w 734"/>
                  <a:gd name="T13" fmla="*/ 66 h 240"/>
                  <a:gd name="T14" fmla="*/ 32 w 734"/>
                  <a:gd name="T15" fmla="*/ 64 h 240"/>
                  <a:gd name="T16" fmla="*/ 36 w 734"/>
                  <a:gd name="T17" fmla="*/ 62 h 240"/>
                  <a:gd name="T18" fmla="*/ 40 w 734"/>
                  <a:gd name="T19" fmla="*/ 60 h 240"/>
                  <a:gd name="T20" fmla="*/ 44 w 734"/>
                  <a:gd name="T21" fmla="*/ 58 h 240"/>
                  <a:gd name="T22" fmla="*/ 48 w 734"/>
                  <a:gd name="T23" fmla="*/ 56 h 240"/>
                  <a:gd name="T24" fmla="*/ 54 w 734"/>
                  <a:gd name="T25" fmla="*/ 54 h 240"/>
                  <a:gd name="T26" fmla="*/ 58 w 734"/>
                  <a:gd name="T27" fmla="*/ 52 h 240"/>
                  <a:gd name="T28" fmla="*/ 64 w 734"/>
                  <a:gd name="T29" fmla="*/ 48 h 240"/>
                  <a:gd name="T30" fmla="*/ 70 w 734"/>
                  <a:gd name="T31" fmla="*/ 46 h 240"/>
                  <a:gd name="T32" fmla="*/ 76 w 734"/>
                  <a:gd name="T33" fmla="*/ 42 h 240"/>
                  <a:gd name="T34" fmla="*/ 84 w 734"/>
                  <a:gd name="T35" fmla="*/ 40 h 240"/>
                  <a:gd name="T36" fmla="*/ 92 w 734"/>
                  <a:gd name="T37" fmla="*/ 36 h 240"/>
                  <a:gd name="T38" fmla="*/ 100 w 734"/>
                  <a:gd name="T39" fmla="*/ 32 h 240"/>
                  <a:gd name="T40" fmla="*/ 108 w 734"/>
                  <a:gd name="T41" fmla="*/ 30 h 240"/>
                  <a:gd name="T42" fmla="*/ 116 w 734"/>
                  <a:gd name="T43" fmla="*/ 28 h 240"/>
                  <a:gd name="T44" fmla="*/ 124 w 734"/>
                  <a:gd name="T45" fmla="*/ 26 h 240"/>
                  <a:gd name="T46" fmla="*/ 132 w 734"/>
                  <a:gd name="T47" fmla="*/ 24 h 240"/>
                  <a:gd name="T48" fmla="*/ 142 w 734"/>
                  <a:gd name="T49" fmla="*/ 20 h 240"/>
                  <a:gd name="T50" fmla="*/ 152 w 734"/>
                  <a:gd name="T51" fmla="*/ 18 h 240"/>
                  <a:gd name="T52" fmla="*/ 160 w 734"/>
                  <a:gd name="T53" fmla="*/ 14 h 240"/>
                  <a:gd name="T54" fmla="*/ 170 w 734"/>
                  <a:gd name="T55" fmla="*/ 10 h 240"/>
                  <a:gd name="T56" fmla="*/ 180 w 734"/>
                  <a:gd name="T57" fmla="*/ 6 h 240"/>
                  <a:gd name="T58" fmla="*/ 192 w 734"/>
                  <a:gd name="T59" fmla="*/ 2 h 240"/>
                  <a:gd name="T60" fmla="*/ 202 w 734"/>
                  <a:gd name="T61" fmla="*/ 0 h 240"/>
                  <a:gd name="T62" fmla="*/ 214 w 734"/>
                  <a:gd name="T63" fmla="*/ 0 h 240"/>
                  <a:gd name="T64" fmla="*/ 226 w 734"/>
                  <a:gd name="T65" fmla="*/ 0 h 240"/>
                  <a:gd name="T66" fmla="*/ 238 w 734"/>
                  <a:gd name="T67" fmla="*/ 2 h 240"/>
                  <a:gd name="T68" fmla="*/ 252 w 734"/>
                  <a:gd name="T69" fmla="*/ 4 h 240"/>
                  <a:gd name="T70" fmla="*/ 266 w 734"/>
                  <a:gd name="T71" fmla="*/ 6 h 240"/>
                  <a:gd name="T72" fmla="*/ 280 w 734"/>
                  <a:gd name="T73" fmla="*/ 6 h 240"/>
                  <a:gd name="T74" fmla="*/ 296 w 734"/>
                  <a:gd name="T75" fmla="*/ 8 h 240"/>
                  <a:gd name="T76" fmla="*/ 312 w 734"/>
                  <a:gd name="T77" fmla="*/ 12 h 240"/>
                  <a:gd name="T78" fmla="*/ 328 w 734"/>
                  <a:gd name="T79" fmla="*/ 16 h 240"/>
                  <a:gd name="T80" fmla="*/ 346 w 734"/>
                  <a:gd name="T81" fmla="*/ 24 h 240"/>
                  <a:gd name="T82" fmla="*/ 362 w 734"/>
                  <a:gd name="T83" fmla="*/ 32 h 240"/>
                  <a:gd name="T84" fmla="*/ 380 w 734"/>
                  <a:gd name="T85" fmla="*/ 40 h 240"/>
                  <a:gd name="T86" fmla="*/ 396 w 734"/>
                  <a:gd name="T87" fmla="*/ 48 h 240"/>
                  <a:gd name="T88" fmla="*/ 414 w 734"/>
                  <a:gd name="T89" fmla="*/ 58 h 240"/>
                  <a:gd name="T90" fmla="*/ 432 w 734"/>
                  <a:gd name="T91" fmla="*/ 66 h 240"/>
                  <a:gd name="T92" fmla="*/ 450 w 734"/>
                  <a:gd name="T93" fmla="*/ 76 h 240"/>
                  <a:gd name="T94" fmla="*/ 468 w 734"/>
                  <a:gd name="T95" fmla="*/ 84 h 240"/>
                  <a:gd name="T96" fmla="*/ 486 w 734"/>
                  <a:gd name="T97" fmla="*/ 92 h 240"/>
                  <a:gd name="T98" fmla="*/ 504 w 734"/>
                  <a:gd name="T99" fmla="*/ 100 h 240"/>
                  <a:gd name="T100" fmla="*/ 522 w 734"/>
                  <a:gd name="T101" fmla="*/ 112 h 240"/>
                  <a:gd name="T102" fmla="*/ 540 w 734"/>
                  <a:gd name="T103" fmla="*/ 122 h 240"/>
                  <a:gd name="T104" fmla="*/ 558 w 734"/>
                  <a:gd name="T105" fmla="*/ 132 h 240"/>
                  <a:gd name="T106" fmla="*/ 576 w 734"/>
                  <a:gd name="T107" fmla="*/ 140 h 240"/>
                  <a:gd name="T108" fmla="*/ 594 w 734"/>
                  <a:gd name="T109" fmla="*/ 150 h 240"/>
                  <a:gd name="T110" fmla="*/ 612 w 734"/>
                  <a:gd name="T111" fmla="*/ 162 h 240"/>
                  <a:gd name="T112" fmla="*/ 630 w 734"/>
                  <a:gd name="T113" fmla="*/ 174 h 240"/>
                  <a:gd name="T114" fmla="*/ 648 w 734"/>
                  <a:gd name="T115" fmla="*/ 184 h 240"/>
                  <a:gd name="T116" fmla="*/ 666 w 734"/>
                  <a:gd name="T117" fmla="*/ 194 h 240"/>
                  <a:gd name="T118" fmla="*/ 686 w 734"/>
                  <a:gd name="T119" fmla="*/ 204 h 240"/>
                  <a:gd name="T120" fmla="*/ 704 w 734"/>
                  <a:gd name="T121" fmla="*/ 220 h 240"/>
                  <a:gd name="T122" fmla="*/ 722 w 734"/>
                  <a:gd name="T123" fmla="*/ 234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34" h="240">
                    <a:moveTo>
                      <a:pt x="0" y="58"/>
                    </a:moveTo>
                    <a:lnTo>
                      <a:pt x="12" y="70"/>
                    </a:lnTo>
                    <a:lnTo>
                      <a:pt x="12" y="70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4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18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0" y="70"/>
                    </a:lnTo>
                    <a:lnTo>
                      <a:pt x="22" y="70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6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6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8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60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6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50" y="56"/>
                    </a:lnTo>
                    <a:lnTo>
                      <a:pt x="50" y="56"/>
                    </a:lnTo>
                    <a:lnTo>
                      <a:pt x="50" y="56"/>
                    </a:lnTo>
                    <a:lnTo>
                      <a:pt x="50" y="56"/>
                    </a:lnTo>
                    <a:lnTo>
                      <a:pt x="52" y="56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58" y="52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0" y="50"/>
                    </a:lnTo>
                    <a:lnTo>
                      <a:pt x="62" y="50"/>
                    </a:lnTo>
                    <a:lnTo>
                      <a:pt x="62" y="50"/>
                    </a:lnTo>
                    <a:lnTo>
                      <a:pt x="62" y="50"/>
                    </a:lnTo>
                    <a:lnTo>
                      <a:pt x="62" y="50"/>
                    </a:lnTo>
                    <a:lnTo>
                      <a:pt x="64" y="50"/>
                    </a:lnTo>
                    <a:lnTo>
                      <a:pt x="64" y="48"/>
                    </a:lnTo>
                    <a:lnTo>
                      <a:pt x="64" y="48"/>
                    </a:lnTo>
                    <a:lnTo>
                      <a:pt x="64" y="48"/>
                    </a:lnTo>
                    <a:lnTo>
                      <a:pt x="66" y="48"/>
                    </a:lnTo>
                    <a:lnTo>
                      <a:pt x="66" y="48"/>
                    </a:lnTo>
                    <a:lnTo>
                      <a:pt x="66" y="48"/>
                    </a:lnTo>
                    <a:lnTo>
                      <a:pt x="66" y="48"/>
                    </a:lnTo>
                    <a:lnTo>
                      <a:pt x="68" y="46"/>
                    </a:lnTo>
                    <a:lnTo>
                      <a:pt x="68" y="46"/>
                    </a:lnTo>
                    <a:lnTo>
                      <a:pt x="68" y="46"/>
                    </a:lnTo>
                    <a:lnTo>
                      <a:pt x="68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2" y="44"/>
                    </a:lnTo>
                    <a:lnTo>
                      <a:pt x="72" y="44"/>
                    </a:lnTo>
                    <a:lnTo>
                      <a:pt x="72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4" y="44"/>
                    </a:lnTo>
                    <a:lnTo>
                      <a:pt x="76" y="44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80" y="42"/>
                    </a:lnTo>
                    <a:lnTo>
                      <a:pt x="80" y="40"/>
                    </a:lnTo>
                    <a:lnTo>
                      <a:pt x="80" y="40"/>
                    </a:lnTo>
                    <a:lnTo>
                      <a:pt x="80" y="40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2" y="40"/>
                    </a:lnTo>
                    <a:lnTo>
                      <a:pt x="84" y="40"/>
                    </a:lnTo>
                    <a:lnTo>
                      <a:pt x="84" y="40"/>
                    </a:lnTo>
                    <a:lnTo>
                      <a:pt x="84" y="38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8" y="38"/>
                    </a:lnTo>
                    <a:lnTo>
                      <a:pt x="88" y="36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0" y="36"/>
                    </a:lnTo>
                    <a:lnTo>
                      <a:pt x="92" y="36"/>
                    </a:lnTo>
                    <a:lnTo>
                      <a:pt x="92" y="36"/>
                    </a:lnTo>
                    <a:lnTo>
                      <a:pt x="92" y="36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96" y="34"/>
                    </a:lnTo>
                    <a:lnTo>
                      <a:pt x="96" y="34"/>
                    </a:lnTo>
                    <a:lnTo>
                      <a:pt x="96" y="34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98" y="34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104" y="32"/>
                    </a:lnTo>
                    <a:lnTo>
                      <a:pt x="104" y="32"/>
                    </a:lnTo>
                    <a:lnTo>
                      <a:pt x="104" y="30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08" y="30"/>
                    </a:lnTo>
                    <a:lnTo>
                      <a:pt x="110" y="30"/>
                    </a:lnTo>
                    <a:lnTo>
                      <a:pt x="110" y="30"/>
                    </a:lnTo>
                    <a:lnTo>
                      <a:pt x="110" y="30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8"/>
                    </a:lnTo>
                    <a:lnTo>
                      <a:pt x="114" y="28"/>
                    </a:lnTo>
                    <a:lnTo>
                      <a:pt x="116" y="28"/>
                    </a:lnTo>
                    <a:lnTo>
                      <a:pt x="116" y="28"/>
                    </a:lnTo>
                    <a:lnTo>
                      <a:pt x="118" y="28"/>
                    </a:lnTo>
                    <a:lnTo>
                      <a:pt x="118" y="28"/>
                    </a:lnTo>
                    <a:lnTo>
                      <a:pt x="118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0" y="26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2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30" y="24"/>
                    </a:lnTo>
                    <a:lnTo>
                      <a:pt x="130" y="24"/>
                    </a:lnTo>
                    <a:lnTo>
                      <a:pt x="130" y="24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2" y="24"/>
                    </a:lnTo>
                    <a:lnTo>
                      <a:pt x="134" y="22"/>
                    </a:lnTo>
                    <a:lnTo>
                      <a:pt x="134" y="22"/>
                    </a:lnTo>
                    <a:lnTo>
                      <a:pt x="136" y="22"/>
                    </a:lnTo>
                    <a:lnTo>
                      <a:pt x="136" y="22"/>
                    </a:lnTo>
                    <a:lnTo>
                      <a:pt x="136" y="22"/>
                    </a:lnTo>
                    <a:lnTo>
                      <a:pt x="138" y="22"/>
                    </a:lnTo>
                    <a:lnTo>
                      <a:pt x="138" y="22"/>
                    </a:lnTo>
                    <a:lnTo>
                      <a:pt x="140" y="22"/>
                    </a:lnTo>
                    <a:lnTo>
                      <a:pt x="140" y="22"/>
                    </a:lnTo>
                    <a:lnTo>
                      <a:pt x="140" y="22"/>
                    </a:lnTo>
                    <a:lnTo>
                      <a:pt x="142" y="20"/>
                    </a:lnTo>
                    <a:lnTo>
                      <a:pt x="142" y="20"/>
                    </a:lnTo>
                    <a:lnTo>
                      <a:pt x="142" y="20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6" y="20"/>
                    </a:lnTo>
                    <a:lnTo>
                      <a:pt x="146" y="20"/>
                    </a:lnTo>
                    <a:lnTo>
                      <a:pt x="146" y="20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48" y="18"/>
                    </a:lnTo>
                    <a:lnTo>
                      <a:pt x="150" y="18"/>
                    </a:lnTo>
                    <a:lnTo>
                      <a:pt x="150" y="18"/>
                    </a:lnTo>
                    <a:lnTo>
                      <a:pt x="152" y="18"/>
                    </a:lnTo>
                    <a:lnTo>
                      <a:pt x="152" y="16"/>
                    </a:lnTo>
                    <a:lnTo>
                      <a:pt x="152" y="16"/>
                    </a:lnTo>
                    <a:lnTo>
                      <a:pt x="154" y="16"/>
                    </a:lnTo>
                    <a:lnTo>
                      <a:pt x="154" y="16"/>
                    </a:lnTo>
                    <a:lnTo>
                      <a:pt x="156" y="16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58" y="14"/>
                    </a:lnTo>
                    <a:lnTo>
                      <a:pt x="158" y="14"/>
                    </a:lnTo>
                    <a:lnTo>
                      <a:pt x="160" y="14"/>
                    </a:lnTo>
                    <a:lnTo>
                      <a:pt x="160" y="14"/>
                    </a:lnTo>
                    <a:lnTo>
                      <a:pt x="160" y="14"/>
                    </a:lnTo>
                    <a:lnTo>
                      <a:pt x="162" y="12"/>
                    </a:lnTo>
                    <a:lnTo>
                      <a:pt x="162" y="12"/>
                    </a:ln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12"/>
                    </a:lnTo>
                    <a:lnTo>
                      <a:pt x="166" y="12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10"/>
                    </a:lnTo>
                    <a:lnTo>
                      <a:pt x="168" y="10"/>
                    </a:lnTo>
                    <a:lnTo>
                      <a:pt x="170" y="10"/>
                    </a:lnTo>
                    <a:lnTo>
                      <a:pt x="170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4" y="8"/>
                    </a:lnTo>
                    <a:lnTo>
                      <a:pt x="174" y="8"/>
                    </a:lnTo>
                    <a:lnTo>
                      <a:pt x="174" y="8"/>
                    </a:lnTo>
                    <a:lnTo>
                      <a:pt x="176" y="8"/>
                    </a:lnTo>
                    <a:lnTo>
                      <a:pt x="176" y="8"/>
                    </a:lnTo>
                    <a:lnTo>
                      <a:pt x="178" y="6"/>
                    </a:lnTo>
                    <a:lnTo>
                      <a:pt x="178" y="6"/>
                    </a:lnTo>
                    <a:lnTo>
                      <a:pt x="180" y="6"/>
                    </a:lnTo>
                    <a:lnTo>
                      <a:pt x="180" y="6"/>
                    </a:lnTo>
                    <a:lnTo>
                      <a:pt x="180" y="6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4"/>
                    </a:lnTo>
                    <a:lnTo>
                      <a:pt x="184" y="4"/>
                    </a:lnTo>
                    <a:lnTo>
                      <a:pt x="186" y="4"/>
                    </a:lnTo>
                    <a:lnTo>
                      <a:pt x="186" y="4"/>
                    </a:lnTo>
                    <a:lnTo>
                      <a:pt x="188" y="4"/>
                    </a:lnTo>
                    <a:lnTo>
                      <a:pt x="188" y="4"/>
                    </a:lnTo>
                    <a:lnTo>
                      <a:pt x="188" y="4"/>
                    </a:lnTo>
                    <a:lnTo>
                      <a:pt x="190" y="4"/>
                    </a:lnTo>
                    <a:lnTo>
                      <a:pt x="190" y="2"/>
                    </a:lnTo>
                    <a:lnTo>
                      <a:pt x="192" y="2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6" y="2"/>
                    </a:lnTo>
                    <a:lnTo>
                      <a:pt x="196" y="2"/>
                    </a:lnTo>
                    <a:lnTo>
                      <a:pt x="196" y="2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200" y="0"/>
                    </a:lnTo>
                    <a:lnTo>
                      <a:pt x="200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06" y="0"/>
                    </a:lnTo>
                    <a:lnTo>
                      <a:pt x="206" y="0"/>
                    </a:lnTo>
                    <a:lnTo>
                      <a:pt x="208" y="0"/>
                    </a:lnTo>
                    <a:lnTo>
                      <a:pt x="208" y="0"/>
                    </a:lnTo>
                    <a:lnTo>
                      <a:pt x="210" y="0"/>
                    </a:lnTo>
                    <a:lnTo>
                      <a:pt x="210" y="0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6" y="0"/>
                    </a:lnTo>
                    <a:lnTo>
                      <a:pt x="216" y="0"/>
                    </a:lnTo>
                    <a:lnTo>
                      <a:pt x="218" y="0"/>
                    </a:lnTo>
                    <a:lnTo>
                      <a:pt x="218" y="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6" y="0"/>
                    </a:lnTo>
                    <a:lnTo>
                      <a:pt x="226" y="0"/>
                    </a:lnTo>
                    <a:lnTo>
                      <a:pt x="228" y="0"/>
                    </a:lnTo>
                    <a:lnTo>
                      <a:pt x="230" y="0"/>
                    </a:lnTo>
                    <a:lnTo>
                      <a:pt x="230" y="0"/>
                    </a:lnTo>
                    <a:lnTo>
                      <a:pt x="232" y="0"/>
                    </a:lnTo>
                    <a:lnTo>
                      <a:pt x="232" y="0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36" y="0"/>
                    </a:lnTo>
                    <a:lnTo>
                      <a:pt x="236" y="0"/>
                    </a:lnTo>
                    <a:lnTo>
                      <a:pt x="238" y="0"/>
                    </a:lnTo>
                    <a:lnTo>
                      <a:pt x="238" y="2"/>
                    </a:lnTo>
                    <a:lnTo>
                      <a:pt x="240" y="2"/>
                    </a:lnTo>
                    <a:lnTo>
                      <a:pt x="240" y="2"/>
                    </a:lnTo>
                    <a:lnTo>
                      <a:pt x="242" y="2"/>
                    </a:lnTo>
                    <a:lnTo>
                      <a:pt x="242" y="2"/>
                    </a:lnTo>
                    <a:lnTo>
                      <a:pt x="244" y="2"/>
                    </a:lnTo>
                    <a:lnTo>
                      <a:pt x="246" y="2"/>
                    </a:lnTo>
                    <a:lnTo>
                      <a:pt x="246" y="2"/>
                    </a:lnTo>
                    <a:lnTo>
                      <a:pt x="248" y="2"/>
                    </a:lnTo>
                    <a:lnTo>
                      <a:pt x="248" y="4"/>
                    </a:lnTo>
                    <a:lnTo>
                      <a:pt x="250" y="4"/>
                    </a:lnTo>
                    <a:lnTo>
                      <a:pt x="250" y="4"/>
                    </a:lnTo>
                    <a:lnTo>
                      <a:pt x="252" y="4"/>
                    </a:lnTo>
                    <a:lnTo>
                      <a:pt x="254" y="4"/>
                    </a:lnTo>
                    <a:lnTo>
                      <a:pt x="254" y="4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8" y="4"/>
                    </a:lnTo>
                    <a:lnTo>
                      <a:pt x="258" y="6"/>
                    </a:lnTo>
                    <a:lnTo>
                      <a:pt x="260" y="6"/>
                    </a:lnTo>
                    <a:lnTo>
                      <a:pt x="262" y="6"/>
                    </a:lnTo>
                    <a:lnTo>
                      <a:pt x="262" y="6"/>
                    </a:lnTo>
                    <a:lnTo>
                      <a:pt x="264" y="6"/>
                    </a:lnTo>
                    <a:lnTo>
                      <a:pt x="264" y="6"/>
                    </a:lnTo>
                    <a:lnTo>
                      <a:pt x="266" y="6"/>
                    </a:lnTo>
                    <a:lnTo>
                      <a:pt x="268" y="6"/>
                    </a:lnTo>
                    <a:lnTo>
                      <a:pt x="268" y="6"/>
                    </a:lnTo>
                    <a:lnTo>
                      <a:pt x="270" y="6"/>
                    </a:lnTo>
                    <a:lnTo>
                      <a:pt x="270" y="6"/>
                    </a:lnTo>
                    <a:lnTo>
                      <a:pt x="272" y="6"/>
                    </a:lnTo>
                    <a:lnTo>
                      <a:pt x="274" y="6"/>
                    </a:lnTo>
                    <a:lnTo>
                      <a:pt x="274" y="6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8" y="6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2" y="6"/>
                    </a:lnTo>
                    <a:lnTo>
                      <a:pt x="284" y="6"/>
                    </a:lnTo>
                    <a:lnTo>
                      <a:pt x="284" y="8"/>
                    </a:lnTo>
                    <a:lnTo>
                      <a:pt x="286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90" y="8"/>
                    </a:lnTo>
                    <a:lnTo>
                      <a:pt x="290" y="8"/>
                    </a:lnTo>
                    <a:lnTo>
                      <a:pt x="292" y="8"/>
                    </a:lnTo>
                    <a:lnTo>
                      <a:pt x="294" y="8"/>
                    </a:lnTo>
                    <a:lnTo>
                      <a:pt x="294" y="8"/>
                    </a:lnTo>
                    <a:lnTo>
                      <a:pt x="296" y="8"/>
                    </a:lnTo>
                    <a:lnTo>
                      <a:pt x="298" y="10"/>
                    </a:lnTo>
                    <a:lnTo>
                      <a:pt x="298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2" y="10"/>
                    </a:lnTo>
                    <a:lnTo>
                      <a:pt x="304" y="10"/>
                    </a:lnTo>
                    <a:lnTo>
                      <a:pt x="306" y="10"/>
                    </a:lnTo>
                    <a:lnTo>
                      <a:pt x="306" y="10"/>
                    </a:lnTo>
                    <a:lnTo>
                      <a:pt x="308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2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6" y="14"/>
                    </a:lnTo>
                    <a:lnTo>
                      <a:pt x="318" y="14"/>
                    </a:lnTo>
                    <a:lnTo>
                      <a:pt x="318" y="14"/>
                    </a:lnTo>
                    <a:lnTo>
                      <a:pt x="320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4" y="16"/>
                    </a:lnTo>
                    <a:lnTo>
                      <a:pt x="326" y="16"/>
                    </a:lnTo>
                    <a:lnTo>
                      <a:pt x="326" y="16"/>
                    </a:lnTo>
                    <a:lnTo>
                      <a:pt x="328" y="16"/>
                    </a:lnTo>
                    <a:lnTo>
                      <a:pt x="330" y="18"/>
                    </a:lnTo>
                    <a:lnTo>
                      <a:pt x="332" y="18"/>
                    </a:lnTo>
                    <a:lnTo>
                      <a:pt x="332" y="18"/>
                    </a:lnTo>
                    <a:lnTo>
                      <a:pt x="334" y="20"/>
                    </a:lnTo>
                    <a:lnTo>
                      <a:pt x="336" y="20"/>
                    </a:lnTo>
                    <a:lnTo>
                      <a:pt x="336" y="20"/>
                    </a:lnTo>
                    <a:lnTo>
                      <a:pt x="338" y="20"/>
                    </a:lnTo>
                    <a:lnTo>
                      <a:pt x="340" y="22"/>
                    </a:lnTo>
                    <a:lnTo>
                      <a:pt x="340" y="22"/>
                    </a:lnTo>
                    <a:lnTo>
                      <a:pt x="342" y="22"/>
                    </a:lnTo>
                    <a:lnTo>
                      <a:pt x="344" y="24"/>
                    </a:lnTo>
                    <a:lnTo>
                      <a:pt x="346" y="24"/>
                    </a:lnTo>
                    <a:lnTo>
                      <a:pt x="346" y="24"/>
                    </a:lnTo>
                    <a:lnTo>
                      <a:pt x="348" y="26"/>
                    </a:lnTo>
                    <a:lnTo>
                      <a:pt x="350" y="26"/>
                    </a:lnTo>
                    <a:lnTo>
                      <a:pt x="350" y="26"/>
                    </a:lnTo>
                    <a:lnTo>
                      <a:pt x="352" y="28"/>
                    </a:lnTo>
                    <a:lnTo>
                      <a:pt x="354" y="28"/>
                    </a:lnTo>
                    <a:lnTo>
                      <a:pt x="354" y="28"/>
                    </a:lnTo>
                    <a:lnTo>
                      <a:pt x="356" y="30"/>
                    </a:lnTo>
                    <a:lnTo>
                      <a:pt x="358" y="30"/>
                    </a:lnTo>
                    <a:lnTo>
                      <a:pt x="360" y="30"/>
                    </a:lnTo>
                    <a:lnTo>
                      <a:pt x="360" y="32"/>
                    </a:lnTo>
                    <a:lnTo>
                      <a:pt x="362" y="32"/>
                    </a:lnTo>
                    <a:lnTo>
                      <a:pt x="364" y="32"/>
                    </a:lnTo>
                    <a:lnTo>
                      <a:pt x="364" y="34"/>
                    </a:lnTo>
                    <a:lnTo>
                      <a:pt x="366" y="34"/>
                    </a:lnTo>
                    <a:lnTo>
                      <a:pt x="368" y="34"/>
                    </a:lnTo>
                    <a:lnTo>
                      <a:pt x="370" y="36"/>
                    </a:lnTo>
                    <a:lnTo>
                      <a:pt x="370" y="36"/>
                    </a:lnTo>
                    <a:lnTo>
                      <a:pt x="372" y="36"/>
                    </a:lnTo>
                    <a:lnTo>
                      <a:pt x="374" y="38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8" y="40"/>
                    </a:lnTo>
                    <a:lnTo>
                      <a:pt x="380" y="40"/>
                    </a:lnTo>
                    <a:lnTo>
                      <a:pt x="380" y="40"/>
                    </a:lnTo>
                    <a:lnTo>
                      <a:pt x="382" y="42"/>
                    </a:lnTo>
                    <a:lnTo>
                      <a:pt x="384" y="42"/>
                    </a:lnTo>
                    <a:lnTo>
                      <a:pt x="386" y="42"/>
                    </a:lnTo>
                    <a:lnTo>
                      <a:pt x="386" y="44"/>
                    </a:lnTo>
                    <a:lnTo>
                      <a:pt x="388" y="44"/>
                    </a:lnTo>
                    <a:lnTo>
                      <a:pt x="390" y="44"/>
                    </a:lnTo>
                    <a:lnTo>
                      <a:pt x="390" y="46"/>
                    </a:lnTo>
                    <a:lnTo>
                      <a:pt x="392" y="46"/>
                    </a:lnTo>
                    <a:lnTo>
                      <a:pt x="394" y="48"/>
                    </a:lnTo>
                    <a:lnTo>
                      <a:pt x="396" y="48"/>
                    </a:lnTo>
                    <a:lnTo>
                      <a:pt x="396" y="48"/>
                    </a:lnTo>
                    <a:lnTo>
                      <a:pt x="398" y="50"/>
                    </a:lnTo>
                    <a:lnTo>
                      <a:pt x="400" y="50"/>
                    </a:lnTo>
                    <a:lnTo>
                      <a:pt x="400" y="52"/>
                    </a:lnTo>
                    <a:lnTo>
                      <a:pt x="402" y="52"/>
                    </a:lnTo>
                    <a:lnTo>
                      <a:pt x="404" y="52"/>
                    </a:lnTo>
                    <a:lnTo>
                      <a:pt x="406" y="54"/>
                    </a:lnTo>
                    <a:lnTo>
                      <a:pt x="406" y="54"/>
                    </a:lnTo>
                    <a:lnTo>
                      <a:pt x="408" y="54"/>
                    </a:lnTo>
                    <a:lnTo>
                      <a:pt x="410" y="56"/>
                    </a:lnTo>
                    <a:lnTo>
                      <a:pt x="412" y="56"/>
                    </a:lnTo>
                    <a:lnTo>
                      <a:pt x="412" y="56"/>
                    </a:lnTo>
                    <a:lnTo>
                      <a:pt x="414" y="58"/>
                    </a:lnTo>
                    <a:lnTo>
                      <a:pt x="416" y="58"/>
                    </a:lnTo>
                    <a:lnTo>
                      <a:pt x="418" y="58"/>
                    </a:lnTo>
                    <a:lnTo>
                      <a:pt x="418" y="60"/>
                    </a:lnTo>
                    <a:lnTo>
                      <a:pt x="420" y="60"/>
                    </a:lnTo>
                    <a:lnTo>
                      <a:pt x="422" y="62"/>
                    </a:lnTo>
                    <a:lnTo>
                      <a:pt x="422" y="62"/>
                    </a:lnTo>
                    <a:lnTo>
                      <a:pt x="424" y="62"/>
                    </a:lnTo>
                    <a:lnTo>
                      <a:pt x="426" y="64"/>
                    </a:lnTo>
                    <a:lnTo>
                      <a:pt x="428" y="64"/>
                    </a:lnTo>
                    <a:lnTo>
                      <a:pt x="428" y="64"/>
                    </a:lnTo>
                    <a:lnTo>
                      <a:pt x="430" y="66"/>
                    </a:lnTo>
                    <a:lnTo>
                      <a:pt x="432" y="66"/>
                    </a:lnTo>
                    <a:lnTo>
                      <a:pt x="434" y="68"/>
                    </a:lnTo>
                    <a:lnTo>
                      <a:pt x="434" y="68"/>
                    </a:lnTo>
                    <a:lnTo>
                      <a:pt x="436" y="68"/>
                    </a:lnTo>
                    <a:lnTo>
                      <a:pt x="438" y="70"/>
                    </a:lnTo>
                    <a:lnTo>
                      <a:pt x="440" y="70"/>
                    </a:lnTo>
                    <a:lnTo>
                      <a:pt x="440" y="72"/>
                    </a:lnTo>
                    <a:lnTo>
                      <a:pt x="442" y="72"/>
                    </a:lnTo>
                    <a:lnTo>
                      <a:pt x="444" y="74"/>
                    </a:lnTo>
                    <a:lnTo>
                      <a:pt x="444" y="74"/>
                    </a:lnTo>
                    <a:lnTo>
                      <a:pt x="446" y="74"/>
                    </a:lnTo>
                    <a:lnTo>
                      <a:pt x="448" y="76"/>
                    </a:lnTo>
                    <a:lnTo>
                      <a:pt x="450" y="76"/>
                    </a:lnTo>
                    <a:lnTo>
                      <a:pt x="452" y="76"/>
                    </a:lnTo>
                    <a:lnTo>
                      <a:pt x="452" y="78"/>
                    </a:lnTo>
                    <a:lnTo>
                      <a:pt x="454" y="78"/>
                    </a:lnTo>
                    <a:lnTo>
                      <a:pt x="456" y="78"/>
                    </a:lnTo>
                    <a:lnTo>
                      <a:pt x="458" y="80"/>
                    </a:lnTo>
                    <a:lnTo>
                      <a:pt x="458" y="80"/>
                    </a:lnTo>
                    <a:lnTo>
                      <a:pt x="460" y="80"/>
                    </a:lnTo>
                    <a:lnTo>
                      <a:pt x="462" y="82"/>
                    </a:lnTo>
                    <a:lnTo>
                      <a:pt x="464" y="82"/>
                    </a:lnTo>
                    <a:lnTo>
                      <a:pt x="464" y="82"/>
                    </a:lnTo>
                    <a:lnTo>
                      <a:pt x="466" y="84"/>
                    </a:lnTo>
                    <a:lnTo>
                      <a:pt x="468" y="84"/>
                    </a:lnTo>
                    <a:lnTo>
                      <a:pt x="470" y="84"/>
                    </a:lnTo>
                    <a:lnTo>
                      <a:pt x="472" y="84"/>
                    </a:lnTo>
                    <a:lnTo>
                      <a:pt x="472" y="86"/>
                    </a:lnTo>
                    <a:lnTo>
                      <a:pt x="474" y="86"/>
                    </a:lnTo>
                    <a:lnTo>
                      <a:pt x="476" y="86"/>
                    </a:lnTo>
                    <a:lnTo>
                      <a:pt x="478" y="88"/>
                    </a:lnTo>
                    <a:lnTo>
                      <a:pt x="478" y="88"/>
                    </a:lnTo>
                    <a:lnTo>
                      <a:pt x="480" y="88"/>
                    </a:lnTo>
                    <a:lnTo>
                      <a:pt x="482" y="90"/>
                    </a:lnTo>
                    <a:lnTo>
                      <a:pt x="484" y="90"/>
                    </a:lnTo>
                    <a:lnTo>
                      <a:pt x="484" y="90"/>
                    </a:lnTo>
                    <a:lnTo>
                      <a:pt x="486" y="92"/>
                    </a:lnTo>
                    <a:lnTo>
                      <a:pt x="488" y="92"/>
                    </a:lnTo>
                    <a:lnTo>
                      <a:pt x="490" y="92"/>
                    </a:lnTo>
                    <a:lnTo>
                      <a:pt x="490" y="94"/>
                    </a:lnTo>
                    <a:lnTo>
                      <a:pt x="492" y="94"/>
                    </a:lnTo>
                    <a:lnTo>
                      <a:pt x="494" y="94"/>
                    </a:lnTo>
                    <a:lnTo>
                      <a:pt x="496" y="96"/>
                    </a:lnTo>
                    <a:lnTo>
                      <a:pt x="496" y="96"/>
                    </a:lnTo>
                    <a:lnTo>
                      <a:pt x="498" y="98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2" y="100"/>
                    </a:lnTo>
                    <a:lnTo>
                      <a:pt x="504" y="100"/>
                    </a:lnTo>
                    <a:lnTo>
                      <a:pt x="506" y="102"/>
                    </a:lnTo>
                    <a:lnTo>
                      <a:pt x="508" y="102"/>
                    </a:lnTo>
                    <a:lnTo>
                      <a:pt x="508" y="104"/>
                    </a:lnTo>
                    <a:lnTo>
                      <a:pt x="510" y="104"/>
                    </a:lnTo>
                    <a:lnTo>
                      <a:pt x="512" y="104"/>
                    </a:lnTo>
                    <a:lnTo>
                      <a:pt x="514" y="106"/>
                    </a:lnTo>
                    <a:lnTo>
                      <a:pt x="514" y="106"/>
                    </a:lnTo>
                    <a:lnTo>
                      <a:pt x="516" y="108"/>
                    </a:lnTo>
                    <a:lnTo>
                      <a:pt x="518" y="108"/>
                    </a:lnTo>
                    <a:lnTo>
                      <a:pt x="520" y="110"/>
                    </a:lnTo>
                    <a:lnTo>
                      <a:pt x="520" y="110"/>
                    </a:lnTo>
                    <a:lnTo>
                      <a:pt x="522" y="112"/>
                    </a:lnTo>
                    <a:lnTo>
                      <a:pt x="524" y="112"/>
                    </a:lnTo>
                    <a:lnTo>
                      <a:pt x="524" y="114"/>
                    </a:lnTo>
                    <a:lnTo>
                      <a:pt x="526" y="114"/>
                    </a:lnTo>
                    <a:lnTo>
                      <a:pt x="528" y="116"/>
                    </a:lnTo>
                    <a:lnTo>
                      <a:pt x="530" y="116"/>
                    </a:lnTo>
                    <a:lnTo>
                      <a:pt x="532" y="118"/>
                    </a:lnTo>
                    <a:lnTo>
                      <a:pt x="532" y="118"/>
                    </a:lnTo>
                    <a:lnTo>
                      <a:pt x="534" y="118"/>
                    </a:lnTo>
                    <a:lnTo>
                      <a:pt x="536" y="120"/>
                    </a:lnTo>
                    <a:lnTo>
                      <a:pt x="536" y="120"/>
                    </a:lnTo>
                    <a:lnTo>
                      <a:pt x="538" y="122"/>
                    </a:lnTo>
                    <a:lnTo>
                      <a:pt x="540" y="122"/>
                    </a:lnTo>
                    <a:lnTo>
                      <a:pt x="542" y="122"/>
                    </a:lnTo>
                    <a:lnTo>
                      <a:pt x="542" y="124"/>
                    </a:lnTo>
                    <a:lnTo>
                      <a:pt x="544" y="124"/>
                    </a:lnTo>
                    <a:lnTo>
                      <a:pt x="546" y="126"/>
                    </a:lnTo>
                    <a:lnTo>
                      <a:pt x="548" y="126"/>
                    </a:lnTo>
                    <a:lnTo>
                      <a:pt x="550" y="126"/>
                    </a:lnTo>
                    <a:lnTo>
                      <a:pt x="550" y="128"/>
                    </a:lnTo>
                    <a:lnTo>
                      <a:pt x="552" y="128"/>
                    </a:lnTo>
                    <a:lnTo>
                      <a:pt x="554" y="130"/>
                    </a:lnTo>
                    <a:lnTo>
                      <a:pt x="554" y="130"/>
                    </a:lnTo>
                    <a:lnTo>
                      <a:pt x="556" y="130"/>
                    </a:lnTo>
                    <a:lnTo>
                      <a:pt x="558" y="132"/>
                    </a:lnTo>
                    <a:lnTo>
                      <a:pt x="560" y="132"/>
                    </a:lnTo>
                    <a:lnTo>
                      <a:pt x="560" y="132"/>
                    </a:lnTo>
                    <a:lnTo>
                      <a:pt x="562" y="134"/>
                    </a:lnTo>
                    <a:lnTo>
                      <a:pt x="564" y="134"/>
                    </a:lnTo>
                    <a:lnTo>
                      <a:pt x="566" y="134"/>
                    </a:lnTo>
                    <a:lnTo>
                      <a:pt x="566" y="136"/>
                    </a:lnTo>
                    <a:lnTo>
                      <a:pt x="568" y="136"/>
                    </a:lnTo>
                    <a:lnTo>
                      <a:pt x="570" y="136"/>
                    </a:lnTo>
                    <a:lnTo>
                      <a:pt x="572" y="138"/>
                    </a:lnTo>
                    <a:lnTo>
                      <a:pt x="572" y="138"/>
                    </a:lnTo>
                    <a:lnTo>
                      <a:pt x="574" y="140"/>
                    </a:lnTo>
                    <a:lnTo>
                      <a:pt x="576" y="140"/>
                    </a:lnTo>
                    <a:lnTo>
                      <a:pt x="578" y="140"/>
                    </a:lnTo>
                    <a:lnTo>
                      <a:pt x="578" y="142"/>
                    </a:lnTo>
                    <a:lnTo>
                      <a:pt x="580" y="142"/>
                    </a:lnTo>
                    <a:lnTo>
                      <a:pt x="582" y="142"/>
                    </a:lnTo>
                    <a:lnTo>
                      <a:pt x="584" y="144"/>
                    </a:lnTo>
                    <a:lnTo>
                      <a:pt x="584" y="144"/>
                    </a:lnTo>
                    <a:lnTo>
                      <a:pt x="586" y="146"/>
                    </a:lnTo>
                    <a:lnTo>
                      <a:pt x="588" y="146"/>
                    </a:lnTo>
                    <a:lnTo>
                      <a:pt x="590" y="146"/>
                    </a:lnTo>
                    <a:lnTo>
                      <a:pt x="590" y="148"/>
                    </a:lnTo>
                    <a:lnTo>
                      <a:pt x="592" y="148"/>
                    </a:lnTo>
                    <a:lnTo>
                      <a:pt x="594" y="150"/>
                    </a:lnTo>
                    <a:lnTo>
                      <a:pt x="596" y="150"/>
                    </a:lnTo>
                    <a:lnTo>
                      <a:pt x="596" y="152"/>
                    </a:lnTo>
                    <a:lnTo>
                      <a:pt x="598" y="152"/>
                    </a:lnTo>
                    <a:lnTo>
                      <a:pt x="600" y="154"/>
                    </a:lnTo>
                    <a:lnTo>
                      <a:pt x="602" y="154"/>
                    </a:lnTo>
                    <a:lnTo>
                      <a:pt x="602" y="156"/>
                    </a:lnTo>
                    <a:lnTo>
                      <a:pt x="604" y="156"/>
                    </a:lnTo>
                    <a:lnTo>
                      <a:pt x="606" y="158"/>
                    </a:lnTo>
                    <a:lnTo>
                      <a:pt x="608" y="158"/>
                    </a:lnTo>
                    <a:lnTo>
                      <a:pt x="608" y="160"/>
                    </a:lnTo>
                    <a:lnTo>
                      <a:pt x="610" y="160"/>
                    </a:lnTo>
                    <a:lnTo>
                      <a:pt x="612" y="162"/>
                    </a:lnTo>
                    <a:lnTo>
                      <a:pt x="614" y="162"/>
                    </a:lnTo>
                    <a:lnTo>
                      <a:pt x="616" y="164"/>
                    </a:lnTo>
                    <a:lnTo>
                      <a:pt x="616" y="166"/>
                    </a:lnTo>
                    <a:lnTo>
                      <a:pt x="618" y="166"/>
                    </a:lnTo>
                    <a:lnTo>
                      <a:pt x="620" y="168"/>
                    </a:lnTo>
                    <a:lnTo>
                      <a:pt x="622" y="168"/>
                    </a:lnTo>
                    <a:lnTo>
                      <a:pt x="622" y="170"/>
                    </a:lnTo>
                    <a:lnTo>
                      <a:pt x="624" y="170"/>
                    </a:lnTo>
                    <a:lnTo>
                      <a:pt x="626" y="172"/>
                    </a:lnTo>
                    <a:lnTo>
                      <a:pt x="628" y="172"/>
                    </a:lnTo>
                    <a:lnTo>
                      <a:pt x="628" y="174"/>
                    </a:lnTo>
                    <a:lnTo>
                      <a:pt x="630" y="174"/>
                    </a:lnTo>
                    <a:lnTo>
                      <a:pt x="632" y="176"/>
                    </a:lnTo>
                    <a:lnTo>
                      <a:pt x="634" y="176"/>
                    </a:lnTo>
                    <a:lnTo>
                      <a:pt x="634" y="178"/>
                    </a:lnTo>
                    <a:lnTo>
                      <a:pt x="636" y="178"/>
                    </a:lnTo>
                    <a:lnTo>
                      <a:pt x="638" y="180"/>
                    </a:lnTo>
                    <a:lnTo>
                      <a:pt x="640" y="180"/>
                    </a:lnTo>
                    <a:lnTo>
                      <a:pt x="640" y="180"/>
                    </a:lnTo>
                    <a:lnTo>
                      <a:pt x="642" y="182"/>
                    </a:lnTo>
                    <a:lnTo>
                      <a:pt x="644" y="182"/>
                    </a:lnTo>
                    <a:lnTo>
                      <a:pt x="646" y="184"/>
                    </a:lnTo>
                    <a:lnTo>
                      <a:pt x="646" y="184"/>
                    </a:lnTo>
                    <a:lnTo>
                      <a:pt x="648" y="184"/>
                    </a:lnTo>
                    <a:lnTo>
                      <a:pt x="650" y="186"/>
                    </a:lnTo>
                    <a:lnTo>
                      <a:pt x="652" y="186"/>
                    </a:lnTo>
                    <a:lnTo>
                      <a:pt x="654" y="186"/>
                    </a:lnTo>
                    <a:lnTo>
                      <a:pt x="654" y="188"/>
                    </a:lnTo>
                    <a:lnTo>
                      <a:pt x="656" y="188"/>
                    </a:lnTo>
                    <a:lnTo>
                      <a:pt x="658" y="188"/>
                    </a:lnTo>
                    <a:lnTo>
                      <a:pt x="660" y="190"/>
                    </a:lnTo>
                    <a:lnTo>
                      <a:pt x="660" y="190"/>
                    </a:lnTo>
                    <a:lnTo>
                      <a:pt x="662" y="190"/>
                    </a:lnTo>
                    <a:lnTo>
                      <a:pt x="664" y="192"/>
                    </a:lnTo>
                    <a:lnTo>
                      <a:pt x="666" y="192"/>
                    </a:lnTo>
                    <a:lnTo>
                      <a:pt x="666" y="194"/>
                    </a:lnTo>
                    <a:lnTo>
                      <a:pt x="668" y="194"/>
                    </a:lnTo>
                    <a:lnTo>
                      <a:pt x="670" y="196"/>
                    </a:lnTo>
                    <a:lnTo>
                      <a:pt x="672" y="196"/>
                    </a:lnTo>
                    <a:lnTo>
                      <a:pt x="674" y="196"/>
                    </a:lnTo>
                    <a:lnTo>
                      <a:pt x="674" y="198"/>
                    </a:lnTo>
                    <a:lnTo>
                      <a:pt x="676" y="198"/>
                    </a:lnTo>
                    <a:lnTo>
                      <a:pt x="678" y="200"/>
                    </a:lnTo>
                    <a:lnTo>
                      <a:pt x="680" y="200"/>
                    </a:lnTo>
                    <a:lnTo>
                      <a:pt x="680" y="202"/>
                    </a:lnTo>
                    <a:lnTo>
                      <a:pt x="682" y="202"/>
                    </a:lnTo>
                    <a:lnTo>
                      <a:pt x="684" y="204"/>
                    </a:lnTo>
                    <a:lnTo>
                      <a:pt x="686" y="204"/>
                    </a:lnTo>
                    <a:lnTo>
                      <a:pt x="686" y="206"/>
                    </a:lnTo>
                    <a:lnTo>
                      <a:pt x="688" y="208"/>
                    </a:lnTo>
                    <a:lnTo>
                      <a:pt x="690" y="208"/>
                    </a:lnTo>
                    <a:lnTo>
                      <a:pt x="692" y="210"/>
                    </a:lnTo>
                    <a:lnTo>
                      <a:pt x="694" y="210"/>
                    </a:lnTo>
                    <a:lnTo>
                      <a:pt x="694" y="212"/>
                    </a:lnTo>
                    <a:lnTo>
                      <a:pt x="696" y="214"/>
                    </a:lnTo>
                    <a:lnTo>
                      <a:pt x="698" y="214"/>
                    </a:lnTo>
                    <a:lnTo>
                      <a:pt x="700" y="216"/>
                    </a:lnTo>
                    <a:lnTo>
                      <a:pt x="700" y="218"/>
                    </a:lnTo>
                    <a:lnTo>
                      <a:pt x="702" y="218"/>
                    </a:lnTo>
                    <a:lnTo>
                      <a:pt x="704" y="220"/>
                    </a:lnTo>
                    <a:lnTo>
                      <a:pt x="706" y="222"/>
                    </a:lnTo>
                    <a:lnTo>
                      <a:pt x="708" y="222"/>
                    </a:lnTo>
                    <a:lnTo>
                      <a:pt x="708" y="224"/>
                    </a:lnTo>
                    <a:lnTo>
                      <a:pt x="710" y="224"/>
                    </a:lnTo>
                    <a:lnTo>
                      <a:pt x="712" y="226"/>
                    </a:lnTo>
                    <a:lnTo>
                      <a:pt x="714" y="228"/>
                    </a:lnTo>
                    <a:lnTo>
                      <a:pt x="714" y="228"/>
                    </a:lnTo>
                    <a:lnTo>
                      <a:pt x="716" y="230"/>
                    </a:lnTo>
                    <a:lnTo>
                      <a:pt x="718" y="230"/>
                    </a:lnTo>
                    <a:lnTo>
                      <a:pt x="720" y="232"/>
                    </a:lnTo>
                    <a:lnTo>
                      <a:pt x="722" y="232"/>
                    </a:lnTo>
                    <a:lnTo>
                      <a:pt x="722" y="234"/>
                    </a:lnTo>
                    <a:lnTo>
                      <a:pt x="724" y="234"/>
                    </a:lnTo>
                    <a:lnTo>
                      <a:pt x="726" y="236"/>
                    </a:lnTo>
                    <a:lnTo>
                      <a:pt x="728" y="236"/>
                    </a:lnTo>
                    <a:lnTo>
                      <a:pt x="728" y="238"/>
                    </a:lnTo>
                    <a:lnTo>
                      <a:pt x="730" y="240"/>
                    </a:lnTo>
                    <a:lnTo>
                      <a:pt x="732" y="240"/>
                    </a:lnTo>
                    <a:lnTo>
                      <a:pt x="734" y="2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0" name="Freeform 684"/>
              <p:cNvSpPr>
                <a:spLocks/>
              </p:cNvSpPr>
              <p:nvPr/>
            </p:nvSpPr>
            <p:spPr bwMode="auto">
              <a:xfrm>
                <a:off x="2072" y="1539"/>
                <a:ext cx="858" cy="424"/>
              </a:xfrm>
              <a:custGeom>
                <a:avLst/>
                <a:gdLst>
                  <a:gd name="T0" fmla="*/ 18 w 858"/>
                  <a:gd name="T1" fmla="*/ 342 h 424"/>
                  <a:gd name="T2" fmla="*/ 36 w 858"/>
                  <a:gd name="T3" fmla="*/ 352 h 424"/>
                  <a:gd name="T4" fmla="*/ 56 w 858"/>
                  <a:gd name="T5" fmla="*/ 358 h 424"/>
                  <a:gd name="T6" fmla="*/ 74 w 858"/>
                  <a:gd name="T7" fmla="*/ 366 h 424"/>
                  <a:gd name="T8" fmla="*/ 94 w 858"/>
                  <a:gd name="T9" fmla="*/ 370 h 424"/>
                  <a:gd name="T10" fmla="*/ 114 w 858"/>
                  <a:gd name="T11" fmla="*/ 372 h 424"/>
                  <a:gd name="T12" fmla="*/ 134 w 858"/>
                  <a:gd name="T13" fmla="*/ 374 h 424"/>
                  <a:gd name="T14" fmla="*/ 154 w 858"/>
                  <a:gd name="T15" fmla="*/ 378 h 424"/>
                  <a:gd name="T16" fmla="*/ 174 w 858"/>
                  <a:gd name="T17" fmla="*/ 382 h 424"/>
                  <a:gd name="T18" fmla="*/ 194 w 858"/>
                  <a:gd name="T19" fmla="*/ 390 h 424"/>
                  <a:gd name="T20" fmla="*/ 214 w 858"/>
                  <a:gd name="T21" fmla="*/ 396 h 424"/>
                  <a:gd name="T22" fmla="*/ 234 w 858"/>
                  <a:gd name="T23" fmla="*/ 404 h 424"/>
                  <a:gd name="T24" fmla="*/ 254 w 858"/>
                  <a:gd name="T25" fmla="*/ 412 h 424"/>
                  <a:gd name="T26" fmla="*/ 276 w 858"/>
                  <a:gd name="T27" fmla="*/ 416 h 424"/>
                  <a:gd name="T28" fmla="*/ 296 w 858"/>
                  <a:gd name="T29" fmla="*/ 420 h 424"/>
                  <a:gd name="T30" fmla="*/ 316 w 858"/>
                  <a:gd name="T31" fmla="*/ 420 h 424"/>
                  <a:gd name="T32" fmla="*/ 336 w 858"/>
                  <a:gd name="T33" fmla="*/ 422 h 424"/>
                  <a:gd name="T34" fmla="*/ 356 w 858"/>
                  <a:gd name="T35" fmla="*/ 424 h 424"/>
                  <a:gd name="T36" fmla="*/ 376 w 858"/>
                  <a:gd name="T37" fmla="*/ 420 h 424"/>
                  <a:gd name="T38" fmla="*/ 394 w 858"/>
                  <a:gd name="T39" fmla="*/ 408 h 424"/>
                  <a:gd name="T40" fmla="*/ 414 w 858"/>
                  <a:gd name="T41" fmla="*/ 384 h 424"/>
                  <a:gd name="T42" fmla="*/ 432 w 858"/>
                  <a:gd name="T43" fmla="*/ 350 h 424"/>
                  <a:gd name="T44" fmla="*/ 450 w 858"/>
                  <a:gd name="T45" fmla="*/ 272 h 424"/>
                  <a:gd name="T46" fmla="*/ 466 w 858"/>
                  <a:gd name="T47" fmla="*/ 246 h 424"/>
                  <a:gd name="T48" fmla="*/ 482 w 858"/>
                  <a:gd name="T49" fmla="*/ 244 h 424"/>
                  <a:gd name="T50" fmla="*/ 498 w 858"/>
                  <a:gd name="T51" fmla="*/ 244 h 424"/>
                  <a:gd name="T52" fmla="*/ 514 w 858"/>
                  <a:gd name="T53" fmla="*/ 244 h 424"/>
                  <a:gd name="T54" fmla="*/ 530 w 858"/>
                  <a:gd name="T55" fmla="*/ 244 h 424"/>
                  <a:gd name="T56" fmla="*/ 546 w 858"/>
                  <a:gd name="T57" fmla="*/ 246 h 424"/>
                  <a:gd name="T58" fmla="*/ 562 w 858"/>
                  <a:gd name="T59" fmla="*/ 250 h 424"/>
                  <a:gd name="T60" fmla="*/ 576 w 858"/>
                  <a:gd name="T61" fmla="*/ 258 h 424"/>
                  <a:gd name="T62" fmla="*/ 590 w 858"/>
                  <a:gd name="T63" fmla="*/ 264 h 424"/>
                  <a:gd name="T64" fmla="*/ 604 w 858"/>
                  <a:gd name="T65" fmla="*/ 268 h 424"/>
                  <a:gd name="T66" fmla="*/ 618 w 858"/>
                  <a:gd name="T67" fmla="*/ 276 h 424"/>
                  <a:gd name="T68" fmla="*/ 632 w 858"/>
                  <a:gd name="T69" fmla="*/ 282 h 424"/>
                  <a:gd name="T70" fmla="*/ 646 w 858"/>
                  <a:gd name="T71" fmla="*/ 286 h 424"/>
                  <a:gd name="T72" fmla="*/ 658 w 858"/>
                  <a:gd name="T73" fmla="*/ 288 h 424"/>
                  <a:gd name="T74" fmla="*/ 670 w 858"/>
                  <a:gd name="T75" fmla="*/ 290 h 424"/>
                  <a:gd name="T76" fmla="*/ 682 w 858"/>
                  <a:gd name="T77" fmla="*/ 282 h 424"/>
                  <a:gd name="T78" fmla="*/ 694 w 858"/>
                  <a:gd name="T79" fmla="*/ 270 h 424"/>
                  <a:gd name="T80" fmla="*/ 704 w 858"/>
                  <a:gd name="T81" fmla="*/ 262 h 424"/>
                  <a:gd name="T82" fmla="*/ 716 w 858"/>
                  <a:gd name="T83" fmla="*/ 256 h 424"/>
                  <a:gd name="T84" fmla="*/ 726 w 858"/>
                  <a:gd name="T85" fmla="*/ 248 h 424"/>
                  <a:gd name="T86" fmla="*/ 736 w 858"/>
                  <a:gd name="T87" fmla="*/ 234 h 424"/>
                  <a:gd name="T88" fmla="*/ 746 w 858"/>
                  <a:gd name="T89" fmla="*/ 212 h 424"/>
                  <a:gd name="T90" fmla="*/ 754 w 858"/>
                  <a:gd name="T91" fmla="*/ 184 h 424"/>
                  <a:gd name="T92" fmla="*/ 764 w 858"/>
                  <a:gd name="T93" fmla="*/ 152 h 424"/>
                  <a:gd name="T94" fmla="*/ 772 w 858"/>
                  <a:gd name="T95" fmla="*/ 128 h 424"/>
                  <a:gd name="T96" fmla="*/ 780 w 858"/>
                  <a:gd name="T97" fmla="*/ 98 h 424"/>
                  <a:gd name="T98" fmla="*/ 788 w 858"/>
                  <a:gd name="T99" fmla="*/ 64 h 424"/>
                  <a:gd name="T100" fmla="*/ 794 w 858"/>
                  <a:gd name="T101" fmla="*/ 34 h 424"/>
                  <a:gd name="T102" fmla="*/ 802 w 858"/>
                  <a:gd name="T103" fmla="*/ 20 h 424"/>
                  <a:gd name="T104" fmla="*/ 808 w 858"/>
                  <a:gd name="T105" fmla="*/ 20 h 424"/>
                  <a:gd name="T106" fmla="*/ 814 w 858"/>
                  <a:gd name="T107" fmla="*/ 22 h 424"/>
                  <a:gd name="T108" fmla="*/ 820 w 858"/>
                  <a:gd name="T109" fmla="*/ 36 h 424"/>
                  <a:gd name="T110" fmla="*/ 826 w 858"/>
                  <a:gd name="T111" fmla="*/ 22 h 424"/>
                  <a:gd name="T112" fmla="*/ 832 w 858"/>
                  <a:gd name="T113" fmla="*/ 6 h 424"/>
                  <a:gd name="T114" fmla="*/ 836 w 858"/>
                  <a:gd name="T115" fmla="*/ 0 h 424"/>
                  <a:gd name="T116" fmla="*/ 842 w 858"/>
                  <a:gd name="T117" fmla="*/ 18 h 424"/>
                  <a:gd name="T118" fmla="*/ 846 w 858"/>
                  <a:gd name="T119" fmla="*/ 50 h 424"/>
                  <a:gd name="T120" fmla="*/ 850 w 858"/>
                  <a:gd name="T121" fmla="*/ 80 h 424"/>
                  <a:gd name="T122" fmla="*/ 854 w 858"/>
                  <a:gd name="T123" fmla="*/ 9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8" h="424">
                    <a:moveTo>
                      <a:pt x="0" y="332"/>
                    </a:moveTo>
                    <a:lnTo>
                      <a:pt x="2" y="332"/>
                    </a:lnTo>
                    <a:lnTo>
                      <a:pt x="2" y="334"/>
                    </a:lnTo>
                    <a:lnTo>
                      <a:pt x="4" y="334"/>
                    </a:lnTo>
                    <a:lnTo>
                      <a:pt x="6" y="336"/>
                    </a:lnTo>
                    <a:lnTo>
                      <a:pt x="8" y="336"/>
                    </a:lnTo>
                    <a:lnTo>
                      <a:pt x="10" y="338"/>
                    </a:lnTo>
                    <a:lnTo>
                      <a:pt x="10" y="338"/>
                    </a:lnTo>
                    <a:lnTo>
                      <a:pt x="12" y="338"/>
                    </a:lnTo>
                    <a:lnTo>
                      <a:pt x="14" y="340"/>
                    </a:lnTo>
                    <a:lnTo>
                      <a:pt x="16" y="340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20" y="344"/>
                    </a:lnTo>
                    <a:lnTo>
                      <a:pt x="22" y="344"/>
                    </a:lnTo>
                    <a:lnTo>
                      <a:pt x="24" y="344"/>
                    </a:lnTo>
                    <a:lnTo>
                      <a:pt x="26" y="346"/>
                    </a:lnTo>
                    <a:lnTo>
                      <a:pt x="26" y="346"/>
                    </a:lnTo>
                    <a:lnTo>
                      <a:pt x="28" y="348"/>
                    </a:lnTo>
                    <a:lnTo>
                      <a:pt x="30" y="348"/>
                    </a:lnTo>
                    <a:lnTo>
                      <a:pt x="32" y="348"/>
                    </a:lnTo>
                    <a:lnTo>
                      <a:pt x="32" y="350"/>
                    </a:lnTo>
                    <a:lnTo>
                      <a:pt x="34" y="350"/>
                    </a:lnTo>
                    <a:lnTo>
                      <a:pt x="36" y="352"/>
                    </a:lnTo>
                    <a:lnTo>
                      <a:pt x="38" y="352"/>
                    </a:lnTo>
                    <a:lnTo>
                      <a:pt x="40" y="352"/>
                    </a:lnTo>
                    <a:lnTo>
                      <a:pt x="40" y="354"/>
                    </a:lnTo>
                    <a:lnTo>
                      <a:pt x="42" y="354"/>
                    </a:lnTo>
                    <a:lnTo>
                      <a:pt x="44" y="354"/>
                    </a:lnTo>
                    <a:lnTo>
                      <a:pt x="46" y="356"/>
                    </a:lnTo>
                    <a:lnTo>
                      <a:pt x="48" y="356"/>
                    </a:lnTo>
                    <a:lnTo>
                      <a:pt x="48" y="356"/>
                    </a:lnTo>
                    <a:lnTo>
                      <a:pt x="50" y="356"/>
                    </a:lnTo>
                    <a:lnTo>
                      <a:pt x="52" y="358"/>
                    </a:lnTo>
                    <a:lnTo>
                      <a:pt x="54" y="358"/>
                    </a:lnTo>
                    <a:lnTo>
                      <a:pt x="56" y="358"/>
                    </a:lnTo>
                    <a:lnTo>
                      <a:pt x="56" y="358"/>
                    </a:lnTo>
                    <a:lnTo>
                      <a:pt x="58" y="360"/>
                    </a:lnTo>
                    <a:lnTo>
                      <a:pt x="60" y="360"/>
                    </a:lnTo>
                    <a:lnTo>
                      <a:pt x="62" y="360"/>
                    </a:lnTo>
                    <a:lnTo>
                      <a:pt x="64" y="360"/>
                    </a:lnTo>
                    <a:lnTo>
                      <a:pt x="64" y="360"/>
                    </a:lnTo>
                    <a:lnTo>
                      <a:pt x="66" y="364"/>
                    </a:lnTo>
                    <a:lnTo>
                      <a:pt x="68" y="364"/>
                    </a:lnTo>
                    <a:lnTo>
                      <a:pt x="70" y="366"/>
                    </a:lnTo>
                    <a:lnTo>
                      <a:pt x="72" y="366"/>
                    </a:lnTo>
                    <a:lnTo>
                      <a:pt x="74" y="366"/>
                    </a:lnTo>
                    <a:lnTo>
                      <a:pt x="74" y="366"/>
                    </a:lnTo>
                    <a:lnTo>
                      <a:pt x="76" y="366"/>
                    </a:lnTo>
                    <a:lnTo>
                      <a:pt x="78" y="368"/>
                    </a:lnTo>
                    <a:lnTo>
                      <a:pt x="80" y="368"/>
                    </a:lnTo>
                    <a:lnTo>
                      <a:pt x="82" y="368"/>
                    </a:lnTo>
                    <a:lnTo>
                      <a:pt x="82" y="368"/>
                    </a:lnTo>
                    <a:lnTo>
                      <a:pt x="84" y="368"/>
                    </a:lnTo>
                    <a:lnTo>
                      <a:pt x="86" y="368"/>
                    </a:lnTo>
                    <a:lnTo>
                      <a:pt x="88" y="368"/>
                    </a:lnTo>
                    <a:lnTo>
                      <a:pt x="90" y="370"/>
                    </a:lnTo>
                    <a:lnTo>
                      <a:pt x="90" y="370"/>
                    </a:lnTo>
                    <a:lnTo>
                      <a:pt x="92" y="370"/>
                    </a:lnTo>
                    <a:lnTo>
                      <a:pt x="94" y="370"/>
                    </a:lnTo>
                    <a:lnTo>
                      <a:pt x="96" y="370"/>
                    </a:lnTo>
                    <a:lnTo>
                      <a:pt x="98" y="370"/>
                    </a:lnTo>
                    <a:lnTo>
                      <a:pt x="100" y="370"/>
                    </a:lnTo>
                    <a:lnTo>
                      <a:pt x="100" y="370"/>
                    </a:lnTo>
                    <a:lnTo>
                      <a:pt x="102" y="370"/>
                    </a:lnTo>
                    <a:lnTo>
                      <a:pt x="104" y="372"/>
                    </a:lnTo>
                    <a:lnTo>
                      <a:pt x="106" y="372"/>
                    </a:lnTo>
                    <a:lnTo>
                      <a:pt x="108" y="372"/>
                    </a:lnTo>
                    <a:lnTo>
                      <a:pt x="108" y="372"/>
                    </a:lnTo>
                    <a:lnTo>
                      <a:pt x="110" y="372"/>
                    </a:lnTo>
                    <a:lnTo>
                      <a:pt x="112" y="372"/>
                    </a:lnTo>
                    <a:lnTo>
                      <a:pt x="114" y="372"/>
                    </a:lnTo>
                    <a:lnTo>
                      <a:pt x="116" y="372"/>
                    </a:lnTo>
                    <a:lnTo>
                      <a:pt x="118" y="372"/>
                    </a:lnTo>
                    <a:lnTo>
                      <a:pt x="118" y="372"/>
                    </a:lnTo>
                    <a:lnTo>
                      <a:pt x="120" y="372"/>
                    </a:lnTo>
                    <a:lnTo>
                      <a:pt x="122" y="372"/>
                    </a:lnTo>
                    <a:lnTo>
                      <a:pt x="124" y="374"/>
                    </a:lnTo>
                    <a:lnTo>
                      <a:pt x="126" y="374"/>
                    </a:lnTo>
                    <a:lnTo>
                      <a:pt x="128" y="374"/>
                    </a:lnTo>
                    <a:lnTo>
                      <a:pt x="128" y="374"/>
                    </a:lnTo>
                    <a:lnTo>
                      <a:pt x="130" y="374"/>
                    </a:lnTo>
                    <a:lnTo>
                      <a:pt x="132" y="374"/>
                    </a:lnTo>
                    <a:lnTo>
                      <a:pt x="134" y="374"/>
                    </a:lnTo>
                    <a:lnTo>
                      <a:pt x="136" y="374"/>
                    </a:lnTo>
                    <a:lnTo>
                      <a:pt x="138" y="374"/>
                    </a:lnTo>
                    <a:lnTo>
                      <a:pt x="138" y="376"/>
                    </a:lnTo>
                    <a:lnTo>
                      <a:pt x="140" y="376"/>
                    </a:lnTo>
                    <a:lnTo>
                      <a:pt x="142" y="376"/>
                    </a:lnTo>
                    <a:lnTo>
                      <a:pt x="144" y="376"/>
                    </a:lnTo>
                    <a:lnTo>
                      <a:pt x="146" y="376"/>
                    </a:lnTo>
                    <a:lnTo>
                      <a:pt x="148" y="376"/>
                    </a:lnTo>
                    <a:lnTo>
                      <a:pt x="148" y="378"/>
                    </a:lnTo>
                    <a:lnTo>
                      <a:pt x="150" y="378"/>
                    </a:lnTo>
                    <a:lnTo>
                      <a:pt x="152" y="378"/>
                    </a:lnTo>
                    <a:lnTo>
                      <a:pt x="154" y="378"/>
                    </a:lnTo>
                    <a:lnTo>
                      <a:pt x="156" y="378"/>
                    </a:lnTo>
                    <a:lnTo>
                      <a:pt x="158" y="378"/>
                    </a:lnTo>
                    <a:lnTo>
                      <a:pt x="158" y="380"/>
                    </a:lnTo>
                    <a:lnTo>
                      <a:pt x="160" y="380"/>
                    </a:lnTo>
                    <a:lnTo>
                      <a:pt x="162" y="380"/>
                    </a:lnTo>
                    <a:lnTo>
                      <a:pt x="164" y="380"/>
                    </a:lnTo>
                    <a:lnTo>
                      <a:pt x="166" y="380"/>
                    </a:lnTo>
                    <a:lnTo>
                      <a:pt x="168" y="382"/>
                    </a:lnTo>
                    <a:lnTo>
                      <a:pt x="168" y="382"/>
                    </a:lnTo>
                    <a:lnTo>
                      <a:pt x="170" y="382"/>
                    </a:lnTo>
                    <a:lnTo>
                      <a:pt x="172" y="382"/>
                    </a:lnTo>
                    <a:lnTo>
                      <a:pt x="174" y="382"/>
                    </a:lnTo>
                    <a:lnTo>
                      <a:pt x="176" y="382"/>
                    </a:lnTo>
                    <a:lnTo>
                      <a:pt x="178" y="384"/>
                    </a:lnTo>
                    <a:lnTo>
                      <a:pt x="178" y="384"/>
                    </a:lnTo>
                    <a:lnTo>
                      <a:pt x="180" y="384"/>
                    </a:lnTo>
                    <a:lnTo>
                      <a:pt x="182" y="386"/>
                    </a:lnTo>
                    <a:lnTo>
                      <a:pt x="184" y="386"/>
                    </a:lnTo>
                    <a:lnTo>
                      <a:pt x="186" y="386"/>
                    </a:lnTo>
                    <a:lnTo>
                      <a:pt x="188" y="386"/>
                    </a:lnTo>
                    <a:lnTo>
                      <a:pt x="188" y="388"/>
                    </a:lnTo>
                    <a:lnTo>
                      <a:pt x="190" y="388"/>
                    </a:lnTo>
                    <a:lnTo>
                      <a:pt x="192" y="388"/>
                    </a:lnTo>
                    <a:lnTo>
                      <a:pt x="194" y="390"/>
                    </a:lnTo>
                    <a:lnTo>
                      <a:pt x="196" y="390"/>
                    </a:lnTo>
                    <a:lnTo>
                      <a:pt x="198" y="390"/>
                    </a:lnTo>
                    <a:lnTo>
                      <a:pt x="200" y="392"/>
                    </a:lnTo>
                    <a:lnTo>
                      <a:pt x="200" y="390"/>
                    </a:lnTo>
                    <a:lnTo>
                      <a:pt x="202" y="392"/>
                    </a:lnTo>
                    <a:lnTo>
                      <a:pt x="204" y="392"/>
                    </a:lnTo>
                    <a:lnTo>
                      <a:pt x="206" y="392"/>
                    </a:lnTo>
                    <a:lnTo>
                      <a:pt x="208" y="392"/>
                    </a:lnTo>
                    <a:lnTo>
                      <a:pt x="210" y="394"/>
                    </a:lnTo>
                    <a:lnTo>
                      <a:pt x="210" y="394"/>
                    </a:lnTo>
                    <a:lnTo>
                      <a:pt x="212" y="394"/>
                    </a:lnTo>
                    <a:lnTo>
                      <a:pt x="214" y="396"/>
                    </a:lnTo>
                    <a:lnTo>
                      <a:pt x="216" y="396"/>
                    </a:lnTo>
                    <a:lnTo>
                      <a:pt x="218" y="396"/>
                    </a:lnTo>
                    <a:lnTo>
                      <a:pt x="220" y="398"/>
                    </a:lnTo>
                    <a:lnTo>
                      <a:pt x="222" y="398"/>
                    </a:lnTo>
                    <a:lnTo>
                      <a:pt x="222" y="398"/>
                    </a:lnTo>
                    <a:lnTo>
                      <a:pt x="224" y="400"/>
                    </a:lnTo>
                    <a:lnTo>
                      <a:pt x="226" y="400"/>
                    </a:lnTo>
                    <a:lnTo>
                      <a:pt x="228" y="400"/>
                    </a:lnTo>
                    <a:lnTo>
                      <a:pt x="230" y="402"/>
                    </a:lnTo>
                    <a:lnTo>
                      <a:pt x="232" y="402"/>
                    </a:lnTo>
                    <a:lnTo>
                      <a:pt x="232" y="402"/>
                    </a:lnTo>
                    <a:lnTo>
                      <a:pt x="234" y="404"/>
                    </a:lnTo>
                    <a:lnTo>
                      <a:pt x="236" y="404"/>
                    </a:lnTo>
                    <a:lnTo>
                      <a:pt x="238" y="404"/>
                    </a:lnTo>
                    <a:lnTo>
                      <a:pt x="240" y="406"/>
                    </a:lnTo>
                    <a:lnTo>
                      <a:pt x="242" y="406"/>
                    </a:lnTo>
                    <a:lnTo>
                      <a:pt x="244" y="408"/>
                    </a:lnTo>
                    <a:lnTo>
                      <a:pt x="244" y="408"/>
                    </a:lnTo>
                    <a:lnTo>
                      <a:pt x="246" y="408"/>
                    </a:lnTo>
                    <a:lnTo>
                      <a:pt x="248" y="410"/>
                    </a:lnTo>
                    <a:lnTo>
                      <a:pt x="250" y="410"/>
                    </a:lnTo>
                    <a:lnTo>
                      <a:pt x="252" y="410"/>
                    </a:lnTo>
                    <a:lnTo>
                      <a:pt x="254" y="410"/>
                    </a:lnTo>
                    <a:lnTo>
                      <a:pt x="254" y="412"/>
                    </a:lnTo>
                    <a:lnTo>
                      <a:pt x="256" y="412"/>
                    </a:lnTo>
                    <a:lnTo>
                      <a:pt x="258" y="412"/>
                    </a:lnTo>
                    <a:lnTo>
                      <a:pt x="260" y="414"/>
                    </a:lnTo>
                    <a:lnTo>
                      <a:pt x="262" y="414"/>
                    </a:lnTo>
                    <a:lnTo>
                      <a:pt x="264" y="414"/>
                    </a:lnTo>
                    <a:lnTo>
                      <a:pt x="266" y="414"/>
                    </a:lnTo>
                    <a:lnTo>
                      <a:pt x="266" y="414"/>
                    </a:lnTo>
                    <a:lnTo>
                      <a:pt x="268" y="416"/>
                    </a:lnTo>
                    <a:lnTo>
                      <a:pt x="270" y="416"/>
                    </a:lnTo>
                    <a:lnTo>
                      <a:pt x="272" y="416"/>
                    </a:lnTo>
                    <a:lnTo>
                      <a:pt x="274" y="416"/>
                    </a:lnTo>
                    <a:lnTo>
                      <a:pt x="276" y="416"/>
                    </a:lnTo>
                    <a:lnTo>
                      <a:pt x="276" y="418"/>
                    </a:lnTo>
                    <a:lnTo>
                      <a:pt x="278" y="418"/>
                    </a:lnTo>
                    <a:lnTo>
                      <a:pt x="280" y="418"/>
                    </a:lnTo>
                    <a:lnTo>
                      <a:pt x="282" y="416"/>
                    </a:lnTo>
                    <a:lnTo>
                      <a:pt x="284" y="418"/>
                    </a:lnTo>
                    <a:lnTo>
                      <a:pt x="286" y="418"/>
                    </a:lnTo>
                    <a:lnTo>
                      <a:pt x="288" y="418"/>
                    </a:lnTo>
                    <a:lnTo>
                      <a:pt x="288" y="418"/>
                    </a:lnTo>
                    <a:lnTo>
                      <a:pt x="290" y="418"/>
                    </a:lnTo>
                    <a:lnTo>
                      <a:pt x="292" y="418"/>
                    </a:lnTo>
                    <a:lnTo>
                      <a:pt x="294" y="418"/>
                    </a:lnTo>
                    <a:lnTo>
                      <a:pt x="296" y="420"/>
                    </a:lnTo>
                    <a:lnTo>
                      <a:pt x="298" y="420"/>
                    </a:lnTo>
                    <a:lnTo>
                      <a:pt x="298" y="420"/>
                    </a:lnTo>
                    <a:lnTo>
                      <a:pt x="300" y="420"/>
                    </a:lnTo>
                    <a:lnTo>
                      <a:pt x="302" y="420"/>
                    </a:lnTo>
                    <a:lnTo>
                      <a:pt x="304" y="420"/>
                    </a:lnTo>
                    <a:lnTo>
                      <a:pt x="306" y="420"/>
                    </a:lnTo>
                    <a:lnTo>
                      <a:pt x="308" y="420"/>
                    </a:lnTo>
                    <a:lnTo>
                      <a:pt x="310" y="420"/>
                    </a:lnTo>
                    <a:lnTo>
                      <a:pt x="310" y="420"/>
                    </a:lnTo>
                    <a:lnTo>
                      <a:pt x="312" y="420"/>
                    </a:lnTo>
                    <a:lnTo>
                      <a:pt x="314" y="420"/>
                    </a:lnTo>
                    <a:lnTo>
                      <a:pt x="316" y="420"/>
                    </a:lnTo>
                    <a:lnTo>
                      <a:pt x="318" y="420"/>
                    </a:lnTo>
                    <a:lnTo>
                      <a:pt x="320" y="420"/>
                    </a:lnTo>
                    <a:lnTo>
                      <a:pt x="320" y="420"/>
                    </a:lnTo>
                    <a:lnTo>
                      <a:pt x="322" y="422"/>
                    </a:lnTo>
                    <a:lnTo>
                      <a:pt x="324" y="422"/>
                    </a:lnTo>
                    <a:lnTo>
                      <a:pt x="326" y="422"/>
                    </a:lnTo>
                    <a:lnTo>
                      <a:pt x="328" y="422"/>
                    </a:lnTo>
                    <a:lnTo>
                      <a:pt x="330" y="422"/>
                    </a:lnTo>
                    <a:lnTo>
                      <a:pt x="330" y="422"/>
                    </a:lnTo>
                    <a:lnTo>
                      <a:pt x="332" y="422"/>
                    </a:lnTo>
                    <a:lnTo>
                      <a:pt x="334" y="422"/>
                    </a:lnTo>
                    <a:lnTo>
                      <a:pt x="336" y="422"/>
                    </a:lnTo>
                    <a:lnTo>
                      <a:pt x="338" y="422"/>
                    </a:lnTo>
                    <a:lnTo>
                      <a:pt x="340" y="422"/>
                    </a:lnTo>
                    <a:lnTo>
                      <a:pt x="340" y="422"/>
                    </a:lnTo>
                    <a:lnTo>
                      <a:pt x="342" y="422"/>
                    </a:lnTo>
                    <a:lnTo>
                      <a:pt x="344" y="422"/>
                    </a:lnTo>
                    <a:lnTo>
                      <a:pt x="346" y="422"/>
                    </a:lnTo>
                    <a:lnTo>
                      <a:pt x="348" y="422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52" y="424"/>
                    </a:lnTo>
                    <a:lnTo>
                      <a:pt x="354" y="424"/>
                    </a:lnTo>
                    <a:lnTo>
                      <a:pt x="356" y="424"/>
                    </a:lnTo>
                    <a:lnTo>
                      <a:pt x="358" y="424"/>
                    </a:lnTo>
                    <a:lnTo>
                      <a:pt x="360" y="424"/>
                    </a:lnTo>
                    <a:lnTo>
                      <a:pt x="360" y="422"/>
                    </a:lnTo>
                    <a:lnTo>
                      <a:pt x="362" y="422"/>
                    </a:lnTo>
                    <a:lnTo>
                      <a:pt x="364" y="422"/>
                    </a:lnTo>
                    <a:lnTo>
                      <a:pt x="366" y="422"/>
                    </a:lnTo>
                    <a:lnTo>
                      <a:pt x="368" y="422"/>
                    </a:lnTo>
                    <a:lnTo>
                      <a:pt x="370" y="422"/>
                    </a:lnTo>
                    <a:lnTo>
                      <a:pt x="370" y="422"/>
                    </a:lnTo>
                    <a:lnTo>
                      <a:pt x="372" y="422"/>
                    </a:lnTo>
                    <a:lnTo>
                      <a:pt x="374" y="420"/>
                    </a:lnTo>
                    <a:lnTo>
                      <a:pt x="376" y="420"/>
                    </a:lnTo>
                    <a:lnTo>
                      <a:pt x="378" y="420"/>
                    </a:lnTo>
                    <a:lnTo>
                      <a:pt x="378" y="418"/>
                    </a:lnTo>
                    <a:lnTo>
                      <a:pt x="380" y="418"/>
                    </a:lnTo>
                    <a:lnTo>
                      <a:pt x="382" y="418"/>
                    </a:lnTo>
                    <a:lnTo>
                      <a:pt x="384" y="416"/>
                    </a:lnTo>
                    <a:lnTo>
                      <a:pt x="386" y="416"/>
                    </a:lnTo>
                    <a:lnTo>
                      <a:pt x="386" y="414"/>
                    </a:lnTo>
                    <a:lnTo>
                      <a:pt x="388" y="414"/>
                    </a:lnTo>
                    <a:lnTo>
                      <a:pt x="390" y="412"/>
                    </a:lnTo>
                    <a:lnTo>
                      <a:pt x="392" y="412"/>
                    </a:lnTo>
                    <a:lnTo>
                      <a:pt x="394" y="410"/>
                    </a:lnTo>
                    <a:lnTo>
                      <a:pt x="394" y="408"/>
                    </a:lnTo>
                    <a:lnTo>
                      <a:pt x="396" y="408"/>
                    </a:lnTo>
                    <a:lnTo>
                      <a:pt x="398" y="406"/>
                    </a:lnTo>
                    <a:lnTo>
                      <a:pt x="400" y="404"/>
                    </a:lnTo>
                    <a:lnTo>
                      <a:pt x="402" y="402"/>
                    </a:lnTo>
                    <a:lnTo>
                      <a:pt x="402" y="400"/>
                    </a:lnTo>
                    <a:lnTo>
                      <a:pt x="404" y="398"/>
                    </a:lnTo>
                    <a:lnTo>
                      <a:pt x="406" y="396"/>
                    </a:lnTo>
                    <a:lnTo>
                      <a:pt x="408" y="394"/>
                    </a:lnTo>
                    <a:lnTo>
                      <a:pt x="410" y="392"/>
                    </a:lnTo>
                    <a:lnTo>
                      <a:pt x="410" y="390"/>
                    </a:lnTo>
                    <a:lnTo>
                      <a:pt x="412" y="388"/>
                    </a:lnTo>
                    <a:lnTo>
                      <a:pt x="414" y="384"/>
                    </a:lnTo>
                    <a:lnTo>
                      <a:pt x="416" y="382"/>
                    </a:lnTo>
                    <a:lnTo>
                      <a:pt x="416" y="380"/>
                    </a:lnTo>
                    <a:lnTo>
                      <a:pt x="418" y="376"/>
                    </a:lnTo>
                    <a:lnTo>
                      <a:pt x="420" y="374"/>
                    </a:lnTo>
                    <a:lnTo>
                      <a:pt x="422" y="372"/>
                    </a:lnTo>
                    <a:lnTo>
                      <a:pt x="422" y="368"/>
                    </a:lnTo>
                    <a:lnTo>
                      <a:pt x="424" y="366"/>
                    </a:lnTo>
                    <a:lnTo>
                      <a:pt x="426" y="364"/>
                    </a:lnTo>
                    <a:lnTo>
                      <a:pt x="428" y="360"/>
                    </a:lnTo>
                    <a:lnTo>
                      <a:pt x="428" y="358"/>
                    </a:lnTo>
                    <a:lnTo>
                      <a:pt x="430" y="354"/>
                    </a:lnTo>
                    <a:lnTo>
                      <a:pt x="432" y="350"/>
                    </a:lnTo>
                    <a:lnTo>
                      <a:pt x="434" y="346"/>
                    </a:lnTo>
                    <a:lnTo>
                      <a:pt x="434" y="344"/>
                    </a:lnTo>
                    <a:lnTo>
                      <a:pt x="436" y="340"/>
                    </a:lnTo>
                    <a:lnTo>
                      <a:pt x="438" y="336"/>
                    </a:lnTo>
                    <a:lnTo>
                      <a:pt x="440" y="330"/>
                    </a:lnTo>
                    <a:lnTo>
                      <a:pt x="440" y="326"/>
                    </a:lnTo>
                    <a:lnTo>
                      <a:pt x="442" y="320"/>
                    </a:lnTo>
                    <a:lnTo>
                      <a:pt x="444" y="314"/>
                    </a:lnTo>
                    <a:lnTo>
                      <a:pt x="444" y="308"/>
                    </a:lnTo>
                    <a:lnTo>
                      <a:pt x="446" y="304"/>
                    </a:lnTo>
                    <a:lnTo>
                      <a:pt x="448" y="298"/>
                    </a:lnTo>
                    <a:lnTo>
                      <a:pt x="450" y="272"/>
                    </a:lnTo>
                    <a:lnTo>
                      <a:pt x="450" y="246"/>
                    </a:lnTo>
                    <a:lnTo>
                      <a:pt x="452" y="244"/>
                    </a:lnTo>
                    <a:lnTo>
                      <a:pt x="454" y="244"/>
                    </a:lnTo>
                    <a:lnTo>
                      <a:pt x="454" y="244"/>
                    </a:lnTo>
                    <a:lnTo>
                      <a:pt x="456" y="244"/>
                    </a:lnTo>
                    <a:lnTo>
                      <a:pt x="458" y="244"/>
                    </a:lnTo>
                    <a:lnTo>
                      <a:pt x="458" y="244"/>
                    </a:lnTo>
                    <a:lnTo>
                      <a:pt x="460" y="244"/>
                    </a:lnTo>
                    <a:lnTo>
                      <a:pt x="462" y="246"/>
                    </a:lnTo>
                    <a:lnTo>
                      <a:pt x="464" y="246"/>
                    </a:lnTo>
                    <a:lnTo>
                      <a:pt x="464" y="246"/>
                    </a:lnTo>
                    <a:lnTo>
                      <a:pt x="466" y="246"/>
                    </a:lnTo>
                    <a:lnTo>
                      <a:pt x="468" y="246"/>
                    </a:lnTo>
                    <a:lnTo>
                      <a:pt x="468" y="244"/>
                    </a:lnTo>
                    <a:lnTo>
                      <a:pt x="470" y="244"/>
                    </a:lnTo>
                    <a:lnTo>
                      <a:pt x="472" y="244"/>
                    </a:lnTo>
                    <a:lnTo>
                      <a:pt x="472" y="244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4"/>
                    </a:lnTo>
                    <a:lnTo>
                      <a:pt x="478" y="244"/>
                    </a:lnTo>
                    <a:lnTo>
                      <a:pt x="480" y="244"/>
                    </a:lnTo>
                    <a:lnTo>
                      <a:pt x="482" y="244"/>
                    </a:lnTo>
                    <a:lnTo>
                      <a:pt x="482" y="244"/>
                    </a:lnTo>
                    <a:lnTo>
                      <a:pt x="484" y="244"/>
                    </a:lnTo>
                    <a:lnTo>
                      <a:pt x="486" y="244"/>
                    </a:lnTo>
                    <a:lnTo>
                      <a:pt x="486" y="244"/>
                    </a:lnTo>
                    <a:lnTo>
                      <a:pt x="488" y="244"/>
                    </a:lnTo>
                    <a:lnTo>
                      <a:pt x="490" y="244"/>
                    </a:lnTo>
                    <a:lnTo>
                      <a:pt x="490" y="244"/>
                    </a:lnTo>
                    <a:lnTo>
                      <a:pt x="492" y="244"/>
                    </a:lnTo>
                    <a:lnTo>
                      <a:pt x="494" y="244"/>
                    </a:lnTo>
                    <a:lnTo>
                      <a:pt x="494" y="244"/>
                    </a:lnTo>
                    <a:lnTo>
                      <a:pt x="496" y="244"/>
                    </a:lnTo>
                    <a:lnTo>
                      <a:pt x="498" y="244"/>
                    </a:lnTo>
                    <a:lnTo>
                      <a:pt x="498" y="244"/>
                    </a:lnTo>
                    <a:lnTo>
                      <a:pt x="500" y="244"/>
                    </a:lnTo>
                    <a:lnTo>
                      <a:pt x="502" y="244"/>
                    </a:lnTo>
                    <a:lnTo>
                      <a:pt x="502" y="244"/>
                    </a:lnTo>
                    <a:lnTo>
                      <a:pt x="504" y="244"/>
                    </a:lnTo>
                    <a:lnTo>
                      <a:pt x="506" y="244"/>
                    </a:lnTo>
                    <a:lnTo>
                      <a:pt x="506" y="244"/>
                    </a:lnTo>
                    <a:lnTo>
                      <a:pt x="508" y="244"/>
                    </a:lnTo>
                    <a:lnTo>
                      <a:pt x="510" y="244"/>
                    </a:lnTo>
                    <a:lnTo>
                      <a:pt x="510" y="244"/>
                    </a:lnTo>
                    <a:lnTo>
                      <a:pt x="512" y="244"/>
                    </a:lnTo>
                    <a:lnTo>
                      <a:pt x="514" y="244"/>
                    </a:lnTo>
                    <a:lnTo>
                      <a:pt x="514" y="244"/>
                    </a:lnTo>
                    <a:lnTo>
                      <a:pt x="516" y="244"/>
                    </a:lnTo>
                    <a:lnTo>
                      <a:pt x="518" y="244"/>
                    </a:lnTo>
                    <a:lnTo>
                      <a:pt x="518" y="244"/>
                    </a:lnTo>
                    <a:lnTo>
                      <a:pt x="520" y="244"/>
                    </a:lnTo>
                    <a:lnTo>
                      <a:pt x="522" y="244"/>
                    </a:lnTo>
                    <a:lnTo>
                      <a:pt x="522" y="244"/>
                    </a:lnTo>
                    <a:lnTo>
                      <a:pt x="524" y="244"/>
                    </a:lnTo>
                    <a:lnTo>
                      <a:pt x="526" y="244"/>
                    </a:lnTo>
                    <a:lnTo>
                      <a:pt x="526" y="244"/>
                    </a:lnTo>
                    <a:lnTo>
                      <a:pt x="528" y="244"/>
                    </a:lnTo>
                    <a:lnTo>
                      <a:pt x="530" y="244"/>
                    </a:lnTo>
                    <a:lnTo>
                      <a:pt x="530" y="244"/>
                    </a:lnTo>
                    <a:lnTo>
                      <a:pt x="532" y="244"/>
                    </a:lnTo>
                    <a:lnTo>
                      <a:pt x="534" y="244"/>
                    </a:lnTo>
                    <a:lnTo>
                      <a:pt x="534" y="244"/>
                    </a:lnTo>
                    <a:lnTo>
                      <a:pt x="536" y="244"/>
                    </a:lnTo>
                    <a:lnTo>
                      <a:pt x="538" y="244"/>
                    </a:lnTo>
                    <a:lnTo>
                      <a:pt x="538" y="244"/>
                    </a:lnTo>
                    <a:lnTo>
                      <a:pt x="540" y="244"/>
                    </a:lnTo>
                    <a:lnTo>
                      <a:pt x="540" y="244"/>
                    </a:lnTo>
                    <a:lnTo>
                      <a:pt x="542" y="244"/>
                    </a:lnTo>
                    <a:lnTo>
                      <a:pt x="544" y="244"/>
                    </a:lnTo>
                    <a:lnTo>
                      <a:pt x="544" y="244"/>
                    </a:lnTo>
                    <a:lnTo>
                      <a:pt x="546" y="246"/>
                    </a:lnTo>
                    <a:lnTo>
                      <a:pt x="548" y="246"/>
                    </a:lnTo>
                    <a:lnTo>
                      <a:pt x="548" y="246"/>
                    </a:lnTo>
                    <a:lnTo>
                      <a:pt x="550" y="246"/>
                    </a:lnTo>
                    <a:lnTo>
                      <a:pt x="552" y="246"/>
                    </a:lnTo>
                    <a:lnTo>
                      <a:pt x="552" y="248"/>
                    </a:lnTo>
                    <a:lnTo>
                      <a:pt x="554" y="248"/>
                    </a:lnTo>
                    <a:lnTo>
                      <a:pt x="554" y="248"/>
                    </a:lnTo>
                    <a:lnTo>
                      <a:pt x="556" y="248"/>
                    </a:lnTo>
                    <a:lnTo>
                      <a:pt x="558" y="248"/>
                    </a:lnTo>
                    <a:lnTo>
                      <a:pt x="558" y="250"/>
                    </a:lnTo>
                    <a:lnTo>
                      <a:pt x="560" y="250"/>
                    </a:lnTo>
                    <a:lnTo>
                      <a:pt x="562" y="250"/>
                    </a:lnTo>
                    <a:lnTo>
                      <a:pt x="562" y="252"/>
                    </a:lnTo>
                    <a:lnTo>
                      <a:pt x="564" y="252"/>
                    </a:lnTo>
                    <a:lnTo>
                      <a:pt x="564" y="252"/>
                    </a:lnTo>
                    <a:lnTo>
                      <a:pt x="566" y="254"/>
                    </a:lnTo>
                    <a:lnTo>
                      <a:pt x="568" y="254"/>
                    </a:lnTo>
                    <a:lnTo>
                      <a:pt x="568" y="254"/>
                    </a:lnTo>
                    <a:lnTo>
                      <a:pt x="570" y="254"/>
                    </a:lnTo>
                    <a:lnTo>
                      <a:pt x="572" y="256"/>
                    </a:lnTo>
                    <a:lnTo>
                      <a:pt x="572" y="256"/>
                    </a:lnTo>
                    <a:lnTo>
                      <a:pt x="574" y="256"/>
                    </a:lnTo>
                    <a:lnTo>
                      <a:pt x="574" y="258"/>
                    </a:lnTo>
                    <a:lnTo>
                      <a:pt x="576" y="258"/>
                    </a:lnTo>
                    <a:lnTo>
                      <a:pt x="578" y="258"/>
                    </a:lnTo>
                    <a:lnTo>
                      <a:pt x="578" y="258"/>
                    </a:lnTo>
                    <a:lnTo>
                      <a:pt x="580" y="260"/>
                    </a:lnTo>
                    <a:lnTo>
                      <a:pt x="580" y="260"/>
                    </a:lnTo>
                    <a:lnTo>
                      <a:pt x="582" y="260"/>
                    </a:lnTo>
                    <a:lnTo>
                      <a:pt x="584" y="260"/>
                    </a:lnTo>
                    <a:lnTo>
                      <a:pt x="584" y="262"/>
                    </a:lnTo>
                    <a:lnTo>
                      <a:pt x="586" y="262"/>
                    </a:lnTo>
                    <a:lnTo>
                      <a:pt x="586" y="262"/>
                    </a:lnTo>
                    <a:lnTo>
                      <a:pt x="588" y="262"/>
                    </a:lnTo>
                    <a:lnTo>
                      <a:pt x="590" y="264"/>
                    </a:lnTo>
                    <a:lnTo>
                      <a:pt x="590" y="264"/>
                    </a:lnTo>
                    <a:lnTo>
                      <a:pt x="592" y="264"/>
                    </a:lnTo>
                    <a:lnTo>
                      <a:pt x="592" y="264"/>
                    </a:lnTo>
                    <a:lnTo>
                      <a:pt x="594" y="264"/>
                    </a:lnTo>
                    <a:lnTo>
                      <a:pt x="596" y="266"/>
                    </a:lnTo>
                    <a:lnTo>
                      <a:pt x="596" y="266"/>
                    </a:lnTo>
                    <a:lnTo>
                      <a:pt x="598" y="266"/>
                    </a:lnTo>
                    <a:lnTo>
                      <a:pt x="598" y="266"/>
                    </a:lnTo>
                    <a:lnTo>
                      <a:pt x="600" y="266"/>
                    </a:lnTo>
                    <a:lnTo>
                      <a:pt x="602" y="268"/>
                    </a:lnTo>
                    <a:lnTo>
                      <a:pt x="602" y="268"/>
                    </a:lnTo>
                    <a:lnTo>
                      <a:pt x="604" y="268"/>
                    </a:lnTo>
                    <a:lnTo>
                      <a:pt x="604" y="268"/>
                    </a:lnTo>
                    <a:lnTo>
                      <a:pt x="606" y="270"/>
                    </a:lnTo>
                    <a:lnTo>
                      <a:pt x="606" y="270"/>
                    </a:lnTo>
                    <a:lnTo>
                      <a:pt x="608" y="270"/>
                    </a:lnTo>
                    <a:lnTo>
                      <a:pt x="610" y="270"/>
                    </a:lnTo>
                    <a:lnTo>
                      <a:pt x="610" y="272"/>
                    </a:lnTo>
                    <a:lnTo>
                      <a:pt x="612" y="272"/>
                    </a:lnTo>
                    <a:lnTo>
                      <a:pt x="612" y="272"/>
                    </a:lnTo>
                    <a:lnTo>
                      <a:pt x="614" y="274"/>
                    </a:lnTo>
                    <a:lnTo>
                      <a:pt x="616" y="274"/>
                    </a:lnTo>
                    <a:lnTo>
                      <a:pt x="616" y="276"/>
                    </a:lnTo>
                    <a:lnTo>
                      <a:pt x="618" y="276"/>
                    </a:lnTo>
                    <a:lnTo>
                      <a:pt x="618" y="276"/>
                    </a:lnTo>
                    <a:lnTo>
                      <a:pt x="620" y="278"/>
                    </a:lnTo>
                    <a:lnTo>
                      <a:pt x="620" y="278"/>
                    </a:lnTo>
                    <a:lnTo>
                      <a:pt x="622" y="278"/>
                    </a:lnTo>
                    <a:lnTo>
                      <a:pt x="624" y="278"/>
                    </a:lnTo>
                    <a:lnTo>
                      <a:pt x="624" y="280"/>
                    </a:lnTo>
                    <a:lnTo>
                      <a:pt x="626" y="280"/>
                    </a:lnTo>
                    <a:lnTo>
                      <a:pt x="626" y="280"/>
                    </a:lnTo>
                    <a:lnTo>
                      <a:pt x="628" y="280"/>
                    </a:lnTo>
                    <a:lnTo>
                      <a:pt x="628" y="282"/>
                    </a:lnTo>
                    <a:lnTo>
                      <a:pt x="630" y="282"/>
                    </a:lnTo>
                    <a:lnTo>
                      <a:pt x="630" y="282"/>
                    </a:lnTo>
                    <a:lnTo>
                      <a:pt x="632" y="282"/>
                    </a:lnTo>
                    <a:lnTo>
                      <a:pt x="632" y="282"/>
                    </a:lnTo>
                    <a:lnTo>
                      <a:pt x="634" y="282"/>
                    </a:lnTo>
                    <a:lnTo>
                      <a:pt x="636" y="284"/>
                    </a:lnTo>
                    <a:lnTo>
                      <a:pt x="636" y="284"/>
                    </a:lnTo>
                    <a:lnTo>
                      <a:pt x="638" y="284"/>
                    </a:lnTo>
                    <a:lnTo>
                      <a:pt x="638" y="284"/>
                    </a:lnTo>
                    <a:lnTo>
                      <a:pt x="640" y="284"/>
                    </a:lnTo>
                    <a:lnTo>
                      <a:pt x="640" y="286"/>
                    </a:lnTo>
                    <a:lnTo>
                      <a:pt x="642" y="286"/>
                    </a:lnTo>
                    <a:lnTo>
                      <a:pt x="642" y="286"/>
                    </a:lnTo>
                    <a:lnTo>
                      <a:pt x="644" y="286"/>
                    </a:lnTo>
                    <a:lnTo>
                      <a:pt x="646" y="286"/>
                    </a:lnTo>
                    <a:lnTo>
                      <a:pt x="646" y="286"/>
                    </a:lnTo>
                    <a:lnTo>
                      <a:pt x="648" y="286"/>
                    </a:lnTo>
                    <a:lnTo>
                      <a:pt x="648" y="286"/>
                    </a:lnTo>
                    <a:lnTo>
                      <a:pt x="650" y="286"/>
                    </a:lnTo>
                    <a:lnTo>
                      <a:pt x="650" y="286"/>
                    </a:lnTo>
                    <a:lnTo>
                      <a:pt x="652" y="286"/>
                    </a:lnTo>
                    <a:lnTo>
                      <a:pt x="652" y="286"/>
                    </a:lnTo>
                    <a:lnTo>
                      <a:pt x="654" y="288"/>
                    </a:lnTo>
                    <a:lnTo>
                      <a:pt x="654" y="288"/>
                    </a:lnTo>
                    <a:lnTo>
                      <a:pt x="656" y="288"/>
                    </a:lnTo>
                    <a:lnTo>
                      <a:pt x="656" y="288"/>
                    </a:lnTo>
                    <a:lnTo>
                      <a:pt x="658" y="288"/>
                    </a:lnTo>
                    <a:lnTo>
                      <a:pt x="658" y="288"/>
                    </a:lnTo>
                    <a:lnTo>
                      <a:pt x="660" y="288"/>
                    </a:lnTo>
                    <a:lnTo>
                      <a:pt x="660" y="290"/>
                    </a:lnTo>
                    <a:lnTo>
                      <a:pt x="662" y="290"/>
                    </a:lnTo>
                    <a:lnTo>
                      <a:pt x="662" y="290"/>
                    </a:lnTo>
                    <a:lnTo>
                      <a:pt x="664" y="290"/>
                    </a:lnTo>
                    <a:lnTo>
                      <a:pt x="664" y="290"/>
                    </a:lnTo>
                    <a:lnTo>
                      <a:pt x="666" y="290"/>
                    </a:lnTo>
                    <a:lnTo>
                      <a:pt x="668" y="290"/>
                    </a:lnTo>
                    <a:lnTo>
                      <a:pt x="668" y="290"/>
                    </a:lnTo>
                    <a:lnTo>
                      <a:pt x="670" y="290"/>
                    </a:lnTo>
                    <a:lnTo>
                      <a:pt x="670" y="290"/>
                    </a:lnTo>
                    <a:lnTo>
                      <a:pt x="672" y="288"/>
                    </a:lnTo>
                    <a:lnTo>
                      <a:pt x="672" y="288"/>
                    </a:lnTo>
                    <a:lnTo>
                      <a:pt x="672" y="288"/>
                    </a:lnTo>
                    <a:lnTo>
                      <a:pt x="674" y="288"/>
                    </a:lnTo>
                    <a:lnTo>
                      <a:pt x="674" y="286"/>
                    </a:lnTo>
                    <a:lnTo>
                      <a:pt x="676" y="286"/>
                    </a:lnTo>
                    <a:lnTo>
                      <a:pt x="676" y="286"/>
                    </a:lnTo>
                    <a:lnTo>
                      <a:pt x="678" y="284"/>
                    </a:lnTo>
                    <a:lnTo>
                      <a:pt x="680" y="284"/>
                    </a:lnTo>
                    <a:lnTo>
                      <a:pt x="680" y="284"/>
                    </a:lnTo>
                    <a:lnTo>
                      <a:pt x="680" y="282"/>
                    </a:lnTo>
                    <a:lnTo>
                      <a:pt x="682" y="282"/>
                    </a:lnTo>
                    <a:lnTo>
                      <a:pt x="682" y="280"/>
                    </a:lnTo>
                    <a:lnTo>
                      <a:pt x="684" y="280"/>
                    </a:lnTo>
                    <a:lnTo>
                      <a:pt x="684" y="280"/>
                    </a:lnTo>
                    <a:lnTo>
                      <a:pt x="686" y="278"/>
                    </a:lnTo>
                    <a:lnTo>
                      <a:pt x="686" y="278"/>
                    </a:lnTo>
                    <a:lnTo>
                      <a:pt x="688" y="276"/>
                    </a:lnTo>
                    <a:lnTo>
                      <a:pt x="688" y="276"/>
                    </a:lnTo>
                    <a:lnTo>
                      <a:pt x="690" y="274"/>
                    </a:lnTo>
                    <a:lnTo>
                      <a:pt x="690" y="272"/>
                    </a:lnTo>
                    <a:lnTo>
                      <a:pt x="692" y="272"/>
                    </a:lnTo>
                    <a:lnTo>
                      <a:pt x="692" y="272"/>
                    </a:lnTo>
                    <a:lnTo>
                      <a:pt x="694" y="270"/>
                    </a:lnTo>
                    <a:lnTo>
                      <a:pt x="694" y="270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698" y="266"/>
                    </a:lnTo>
                    <a:lnTo>
                      <a:pt x="698" y="266"/>
                    </a:lnTo>
                    <a:lnTo>
                      <a:pt x="698" y="266"/>
                    </a:lnTo>
                    <a:lnTo>
                      <a:pt x="700" y="266"/>
                    </a:lnTo>
                    <a:lnTo>
                      <a:pt x="702" y="264"/>
                    </a:lnTo>
                    <a:lnTo>
                      <a:pt x="702" y="264"/>
                    </a:lnTo>
                    <a:lnTo>
                      <a:pt x="702" y="264"/>
                    </a:lnTo>
                    <a:lnTo>
                      <a:pt x="704" y="262"/>
                    </a:lnTo>
                    <a:lnTo>
                      <a:pt x="704" y="262"/>
                    </a:lnTo>
                    <a:lnTo>
                      <a:pt x="706" y="262"/>
                    </a:lnTo>
                    <a:lnTo>
                      <a:pt x="706" y="262"/>
                    </a:lnTo>
                    <a:lnTo>
                      <a:pt x="708" y="260"/>
                    </a:lnTo>
                    <a:lnTo>
                      <a:pt x="708" y="260"/>
                    </a:lnTo>
                    <a:lnTo>
                      <a:pt x="710" y="260"/>
                    </a:lnTo>
                    <a:lnTo>
                      <a:pt x="710" y="258"/>
                    </a:lnTo>
                    <a:lnTo>
                      <a:pt x="712" y="258"/>
                    </a:lnTo>
                    <a:lnTo>
                      <a:pt x="712" y="258"/>
                    </a:lnTo>
                    <a:lnTo>
                      <a:pt x="712" y="258"/>
                    </a:lnTo>
                    <a:lnTo>
                      <a:pt x="714" y="256"/>
                    </a:lnTo>
                    <a:lnTo>
                      <a:pt x="714" y="256"/>
                    </a:lnTo>
                    <a:lnTo>
                      <a:pt x="716" y="256"/>
                    </a:lnTo>
                    <a:lnTo>
                      <a:pt x="716" y="254"/>
                    </a:lnTo>
                    <a:lnTo>
                      <a:pt x="718" y="254"/>
                    </a:lnTo>
                    <a:lnTo>
                      <a:pt x="718" y="254"/>
                    </a:lnTo>
                    <a:lnTo>
                      <a:pt x="718" y="254"/>
                    </a:lnTo>
                    <a:lnTo>
                      <a:pt x="720" y="252"/>
                    </a:lnTo>
                    <a:lnTo>
                      <a:pt x="720" y="252"/>
                    </a:lnTo>
                    <a:lnTo>
                      <a:pt x="722" y="252"/>
                    </a:lnTo>
                    <a:lnTo>
                      <a:pt x="722" y="250"/>
                    </a:lnTo>
                    <a:lnTo>
                      <a:pt x="724" y="250"/>
                    </a:lnTo>
                    <a:lnTo>
                      <a:pt x="724" y="248"/>
                    </a:lnTo>
                    <a:lnTo>
                      <a:pt x="724" y="248"/>
                    </a:lnTo>
                    <a:lnTo>
                      <a:pt x="726" y="248"/>
                    </a:lnTo>
                    <a:lnTo>
                      <a:pt x="726" y="246"/>
                    </a:lnTo>
                    <a:lnTo>
                      <a:pt x="728" y="246"/>
                    </a:lnTo>
                    <a:lnTo>
                      <a:pt x="728" y="244"/>
                    </a:lnTo>
                    <a:lnTo>
                      <a:pt x="730" y="244"/>
                    </a:lnTo>
                    <a:lnTo>
                      <a:pt x="730" y="242"/>
                    </a:lnTo>
                    <a:lnTo>
                      <a:pt x="730" y="242"/>
                    </a:lnTo>
                    <a:lnTo>
                      <a:pt x="732" y="240"/>
                    </a:lnTo>
                    <a:lnTo>
                      <a:pt x="732" y="238"/>
                    </a:lnTo>
                    <a:lnTo>
                      <a:pt x="734" y="238"/>
                    </a:lnTo>
                    <a:lnTo>
                      <a:pt x="734" y="236"/>
                    </a:lnTo>
                    <a:lnTo>
                      <a:pt x="734" y="234"/>
                    </a:lnTo>
                    <a:lnTo>
                      <a:pt x="736" y="234"/>
                    </a:lnTo>
                    <a:lnTo>
                      <a:pt x="736" y="232"/>
                    </a:lnTo>
                    <a:lnTo>
                      <a:pt x="738" y="230"/>
                    </a:lnTo>
                    <a:lnTo>
                      <a:pt x="738" y="228"/>
                    </a:lnTo>
                    <a:lnTo>
                      <a:pt x="738" y="226"/>
                    </a:lnTo>
                    <a:lnTo>
                      <a:pt x="740" y="226"/>
                    </a:lnTo>
                    <a:lnTo>
                      <a:pt x="740" y="224"/>
                    </a:lnTo>
                    <a:lnTo>
                      <a:pt x="742" y="222"/>
                    </a:lnTo>
                    <a:lnTo>
                      <a:pt x="742" y="220"/>
                    </a:lnTo>
                    <a:lnTo>
                      <a:pt x="742" y="218"/>
                    </a:lnTo>
                    <a:lnTo>
                      <a:pt x="744" y="216"/>
                    </a:lnTo>
                    <a:lnTo>
                      <a:pt x="744" y="214"/>
                    </a:lnTo>
                    <a:lnTo>
                      <a:pt x="746" y="212"/>
                    </a:lnTo>
                    <a:lnTo>
                      <a:pt x="746" y="210"/>
                    </a:lnTo>
                    <a:lnTo>
                      <a:pt x="746" y="208"/>
                    </a:lnTo>
                    <a:lnTo>
                      <a:pt x="748" y="206"/>
                    </a:lnTo>
                    <a:lnTo>
                      <a:pt x="748" y="204"/>
                    </a:lnTo>
                    <a:lnTo>
                      <a:pt x="750" y="202"/>
                    </a:lnTo>
                    <a:lnTo>
                      <a:pt x="750" y="198"/>
                    </a:lnTo>
                    <a:lnTo>
                      <a:pt x="750" y="196"/>
                    </a:lnTo>
                    <a:lnTo>
                      <a:pt x="752" y="194"/>
                    </a:lnTo>
                    <a:lnTo>
                      <a:pt x="752" y="192"/>
                    </a:lnTo>
                    <a:lnTo>
                      <a:pt x="752" y="190"/>
                    </a:lnTo>
                    <a:lnTo>
                      <a:pt x="754" y="186"/>
                    </a:lnTo>
                    <a:lnTo>
                      <a:pt x="754" y="184"/>
                    </a:lnTo>
                    <a:lnTo>
                      <a:pt x="756" y="182"/>
                    </a:lnTo>
                    <a:lnTo>
                      <a:pt x="756" y="180"/>
                    </a:lnTo>
                    <a:lnTo>
                      <a:pt x="756" y="176"/>
                    </a:lnTo>
                    <a:lnTo>
                      <a:pt x="758" y="174"/>
                    </a:lnTo>
                    <a:lnTo>
                      <a:pt x="758" y="172"/>
                    </a:lnTo>
                    <a:lnTo>
                      <a:pt x="758" y="168"/>
                    </a:lnTo>
                    <a:lnTo>
                      <a:pt x="760" y="166"/>
                    </a:lnTo>
                    <a:lnTo>
                      <a:pt x="760" y="164"/>
                    </a:lnTo>
                    <a:lnTo>
                      <a:pt x="762" y="160"/>
                    </a:lnTo>
                    <a:lnTo>
                      <a:pt x="762" y="158"/>
                    </a:lnTo>
                    <a:lnTo>
                      <a:pt x="762" y="156"/>
                    </a:lnTo>
                    <a:lnTo>
                      <a:pt x="764" y="152"/>
                    </a:lnTo>
                    <a:lnTo>
                      <a:pt x="764" y="150"/>
                    </a:lnTo>
                    <a:lnTo>
                      <a:pt x="764" y="148"/>
                    </a:lnTo>
                    <a:lnTo>
                      <a:pt x="766" y="146"/>
                    </a:lnTo>
                    <a:lnTo>
                      <a:pt x="766" y="144"/>
                    </a:lnTo>
                    <a:lnTo>
                      <a:pt x="766" y="142"/>
                    </a:lnTo>
                    <a:lnTo>
                      <a:pt x="768" y="140"/>
                    </a:lnTo>
                    <a:lnTo>
                      <a:pt x="768" y="138"/>
                    </a:lnTo>
                    <a:lnTo>
                      <a:pt x="768" y="136"/>
                    </a:lnTo>
                    <a:lnTo>
                      <a:pt x="770" y="134"/>
                    </a:lnTo>
                    <a:lnTo>
                      <a:pt x="770" y="132"/>
                    </a:lnTo>
                    <a:lnTo>
                      <a:pt x="770" y="130"/>
                    </a:lnTo>
                    <a:lnTo>
                      <a:pt x="772" y="128"/>
                    </a:lnTo>
                    <a:lnTo>
                      <a:pt x="772" y="126"/>
                    </a:lnTo>
                    <a:lnTo>
                      <a:pt x="772" y="124"/>
                    </a:lnTo>
                    <a:lnTo>
                      <a:pt x="774" y="120"/>
                    </a:lnTo>
                    <a:lnTo>
                      <a:pt x="774" y="118"/>
                    </a:lnTo>
                    <a:lnTo>
                      <a:pt x="774" y="116"/>
                    </a:lnTo>
                    <a:lnTo>
                      <a:pt x="776" y="114"/>
                    </a:lnTo>
                    <a:lnTo>
                      <a:pt x="776" y="110"/>
                    </a:lnTo>
                    <a:lnTo>
                      <a:pt x="776" y="108"/>
                    </a:lnTo>
                    <a:lnTo>
                      <a:pt x="778" y="106"/>
                    </a:lnTo>
                    <a:lnTo>
                      <a:pt x="778" y="102"/>
                    </a:lnTo>
                    <a:lnTo>
                      <a:pt x="780" y="100"/>
                    </a:lnTo>
                    <a:lnTo>
                      <a:pt x="780" y="98"/>
                    </a:lnTo>
                    <a:lnTo>
                      <a:pt x="780" y="96"/>
                    </a:lnTo>
                    <a:lnTo>
                      <a:pt x="780" y="92"/>
                    </a:lnTo>
                    <a:lnTo>
                      <a:pt x="782" y="90"/>
                    </a:lnTo>
                    <a:lnTo>
                      <a:pt x="782" y="88"/>
                    </a:lnTo>
                    <a:lnTo>
                      <a:pt x="782" y="84"/>
                    </a:lnTo>
                    <a:lnTo>
                      <a:pt x="784" y="82"/>
                    </a:lnTo>
                    <a:lnTo>
                      <a:pt x="784" y="78"/>
                    </a:lnTo>
                    <a:lnTo>
                      <a:pt x="784" y="76"/>
                    </a:lnTo>
                    <a:lnTo>
                      <a:pt x="786" y="72"/>
                    </a:lnTo>
                    <a:lnTo>
                      <a:pt x="786" y="70"/>
                    </a:lnTo>
                    <a:lnTo>
                      <a:pt x="786" y="66"/>
                    </a:lnTo>
                    <a:lnTo>
                      <a:pt x="788" y="64"/>
                    </a:lnTo>
                    <a:lnTo>
                      <a:pt x="788" y="62"/>
                    </a:lnTo>
                    <a:lnTo>
                      <a:pt x="788" y="58"/>
                    </a:lnTo>
                    <a:lnTo>
                      <a:pt x="790" y="56"/>
                    </a:lnTo>
                    <a:lnTo>
                      <a:pt x="790" y="54"/>
                    </a:lnTo>
                    <a:lnTo>
                      <a:pt x="790" y="50"/>
                    </a:lnTo>
                    <a:lnTo>
                      <a:pt x="792" y="48"/>
                    </a:lnTo>
                    <a:lnTo>
                      <a:pt x="792" y="46"/>
                    </a:lnTo>
                    <a:lnTo>
                      <a:pt x="792" y="42"/>
                    </a:lnTo>
                    <a:lnTo>
                      <a:pt x="792" y="40"/>
                    </a:lnTo>
                    <a:lnTo>
                      <a:pt x="794" y="38"/>
                    </a:lnTo>
                    <a:lnTo>
                      <a:pt x="794" y="36"/>
                    </a:lnTo>
                    <a:lnTo>
                      <a:pt x="794" y="34"/>
                    </a:lnTo>
                    <a:lnTo>
                      <a:pt x="796" y="32"/>
                    </a:lnTo>
                    <a:lnTo>
                      <a:pt x="796" y="30"/>
                    </a:lnTo>
                    <a:lnTo>
                      <a:pt x="796" y="28"/>
                    </a:lnTo>
                    <a:lnTo>
                      <a:pt x="796" y="28"/>
                    </a:lnTo>
                    <a:lnTo>
                      <a:pt x="798" y="26"/>
                    </a:lnTo>
                    <a:lnTo>
                      <a:pt x="798" y="24"/>
                    </a:lnTo>
                    <a:lnTo>
                      <a:pt x="798" y="24"/>
                    </a:lnTo>
                    <a:lnTo>
                      <a:pt x="800" y="22"/>
                    </a:lnTo>
                    <a:lnTo>
                      <a:pt x="800" y="22"/>
                    </a:lnTo>
                    <a:lnTo>
                      <a:pt x="800" y="20"/>
                    </a:lnTo>
                    <a:lnTo>
                      <a:pt x="802" y="20"/>
                    </a:lnTo>
                    <a:lnTo>
                      <a:pt x="802" y="20"/>
                    </a:lnTo>
                    <a:lnTo>
                      <a:pt x="802" y="20"/>
                    </a:lnTo>
                    <a:lnTo>
                      <a:pt x="802" y="20"/>
                    </a:lnTo>
                    <a:lnTo>
                      <a:pt x="804" y="20"/>
                    </a:lnTo>
                    <a:lnTo>
                      <a:pt x="804" y="20"/>
                    </a:lnTo>
                    <a:lnTo>
                      <a:pt x="804" y="20"/>
                    </a:lnTo>
                    <a:lnTo>
                      <a:pt x="804" y="20"/>
                    </a:lnTo>
                    <a:lnTo>
                      <a:pt x="806" y="20"/>
                    </a:lnTo>
                    <a:lnTo>
                      <a:pt x="806" y="20"/>
                    </a:lnTo>
                    <a:lnTo>
                      <a:pt x="806" y="20"/>
                    </a:lnTo>
                    <a:lnTo>
                      <a:pt x="808" y="20"/>
                    </a:lnTo>
                    <a:lnTo>
                      <a:pt x="808" y="20"/>
                    </a:lnTo>
                    <a:lnTo>
                      <a:pt x="808" y="20"/>
                    </a:lnTo>
                    <a:lnTo>
                      <a:pt x="808" y="20"/>
                    </a:lnTo>
                    <a:lnTo>
                      <a:pt x="810" y="20"/>
                    </a:lnTo>
                    <a:lnTo>
                      <a:pt x="810" y="20"/>
                    </a:lnTo>
                    <a:lnTo>
                      <a:pt x="810" y="20"/>
                    </a:lnTo>
                    <a:lnTo>
                      <a:pt x="812" y="20"/>
                    </a:lnTo>
                    <a:lnTo>
                      <a:pt x="812" y="20"/>
                    </a:lnTo>
                    <a:lnTo>
                      <a:pt x="812" y="18"/>
                    </a:lnTo>
                    <a:lnTo>
                      <a:pt x="812" y="18"/>
                    </a:lnTo>
                    <a:lnTo>
                      <a:pt x="814" y="18"/>
                    </a:lnTo>
                    <a:lnTo>
                      <a:pt x="814" y="20"/>
                    </a:lnTo>
                    <a:lnTo>
                      <a:pt x="814" y="20"/>
                    </a:lnTo>
                    <a:lnTo>
                      <a:pt x="814" y="22"/>
                    </a:lnTo>
                    <a:lnTo>
                      <a:pt x="816" y="22"/>
                    </a:lnTo>
                    <a:lnTo>
                      <a:pt x="816" y="24"/>
                    </a:lnTo>
                    <a:lnTo>
                      <a:pt x="816" y="24"/>
                    </a:lnTo>
                    <a:lnTo>
                      <a:pt x="816" y="26"/>
                    </a:lnTo>
                    <a:lnTo>
                      <a:pt x="818" y="28"/>
                    </a:lnTo>
                    <a:lnTo>
                      <a:pt x="818" y="30"/>
                    </a:lnTo>
                    <a:lnTo>
                      <a:pt x="818" y="30"/>
                    </a:lnTo>
                    <a:lnTo>
                      <a:pt x="818" y="32"/>
                    </a:lnTo>
                    <a:lnTo>
                      <a:pt x="820" y="34"/>
                    </a:lnTo>
                    <a:lnTo>
                      <a:pt x="820" y="34"/>
                    </a:lnTo>
                    <a:lnTo>
                      <a:pt x="820" y="36"/>
                    </a:lnTo>
                    <a:lnTo>
                      <a:pt x="820" y="36"/>
                    </a:lnTo>
                    <a:lnTo>
                      <a:pt x="820" y="36"/>
                    </a:lnTo>
                    <a:lnTo>
                      <a:pt x="822" y="36"/>
                    </a:lnTo>
                    <a:lnTo>
                      <a:pt x="822" y="36"/>
                    </a:lnTo>
                    <a:lnTo>
                      <a:pt x="822" y="36"/>
                    </a:lnTo>
                    <a:lnTo>
                      <a:pt x="824" y="34"/>
                    </a:lnTo>
                    <a:lnTo>
                      <a:pt x="824" y="34"/>
                    </a:lnTo>
                    <a:lnTo>
                      <a:pt x="824" y="32"/>
                    </a:lnTo>
                    <a:lnTo>
                      <a:pt x="824" y="30"/>
                    </a:lnTo>
                    <a:lnTo>
                      <a:pt x="824" y="28"/>
                    </a:lnTo>
                    <a:lnTo>
                      <a:pt x="826" y="26"/>
                    </a:lnTo>
                    <a:lnTo>
                      <a:pt x="826" y="24"/>
                    </a:lnTo>
                    <a:lnTo>
                      <a:pt x="826" y="22"/>
                    </a:lnTo>
                    <a:lnTo>
                      <a:pt x="826" y="20"/>
                    </a:lnTo>
                    <a:lnTo>
                      <a:pt x="828" y="20"/>
                    </a:lnTo>
                    <a:lnTo>
                      <a:pt x="828" y="18"/>
                    </a:lnTo>
                    <a:lnTo>
                      <a:pt x="828" y="16"/>
                    </a:lnTo>
                    <a:lnTo>
                      <a:pt x="828" y="14"/>
                    </a:lnTo>
                    <a:lnTo>
                      <a:pt x="830" y="14"/>
                    </a:lnTo>
                    <a:lnTo>
                      <a:pt x="830" y="12"/>
                    </a:lnTo>
                    <a:lnTo>
                      <a:pt x="830" y="10"/>
                    </a:lnTo>
                    <a:lnTo>
                      <a:pt x="830" y="10"/>
                    </a:lnTo>
                    <a:lnTo>
                      <a:pt x="830" y="8"/>
                    </a:lnTo>
                    <a:lnTo>
                      <a:pt x="832" y="8"/>
                    </a:lnTo>
                    <a:lnTo>
                      <a:pt x="832" y="6"/>
                    </a:lnTo>
                    <a:lnTo>
                      <a:pt x="832" y="6"/>
                    </a:lnTo>
                    <a:lnTo>
                      <a:pt x="832" y="4"/>
                    </a:lnTo>
                    <a:lnTo>
                      <a:pt x="834" y="4"/>
                    </a:lnTo>
                    <a:lnTo>
                      <a:pt x="834" y="4"/>
                    </a:lnTo>
                    <a:lnTo>
                      <a:pt x="834" y="2"/>
                    </a:lnTo>
                    <a:lnTo>
                      <a:pt x="834" y="2"/>
                    </a:lnTo>
                    <a:lnTo>
                      <a:pt x="834" y="2"/>
                    </a:lnTo>
                    <a:lnTo>
                      <a:pt x="836" y="2"/>
                    </a:lnTo>
                    <a:lnTo>
                      <a:pt x="836" y="0"/>
                    </a:lnTo>
                    <a:lnTo>
                      <a:pt x="836" y="0"/>
                    </a:lnTo>
                    <a:lnTo>
                      <a:pt x="836" y="0"/>
                    </a:lnTo>
                    <a:lnTo>
                      <a:pt x="836" y="0"/>
                    </a:lnTo>
                    <a:lnTo>
                      <a:pt x="838" y="0"/>
                    </a:lnTo>
                    <a:lnTo>
                      <a:pt x="838" y="0"/>
                    </a:lnTo>
                    <a:lnTo>
                      <a:pt x="838" y="0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0" y="8"/>
                    </a:lnTo>
                    <a:lnTo>
                      <a:pt x="840" y="10"/>
                    </a:lnTo>
                    <a:lnTo>
                      <a:pt x="840" y="12"/>
                    </a:lnTo>
                    <a:lnTo>
                      <a:pt x="842" y="16"/>
                    </a:lnTo>
                    <a:lnTo>
                      <a:pt x="842" y="18"/>
                    </a:lnTo>
                    <a:lnTo>
                      <a:pt x="842" y="22"/>
                    </a:lnTo>
                    <a:lnTo>
                      <a:pt x="842" y="24"/>
                    </a:lnTo>
                    <a:lnTo>
                      <a:pt x="842" y="28"/>
                    </a:lnTo>
                    <a:lnTo>
                      <a:pt x="844" y="30"/>
                    </a:lnTo>
                    <a:lnTo>
                      <a:pt x="844" y="34"/>
                    </a:lnTo>
                    <a:lnTo>
                      <a:pt x="844" y="36"/>
                    </a:lnTo>
                    <a:lnTo>
                      <a:pt x="844" y="38"/>
                    </a:lnTo>
                    <a:lnTo>
                      <a:pt x="844" y="40"/>
                    </a:lnTo>
                    <a:lnTo>
                      <a:pt x="846" y="42"/>
                    </a:lnTo>
                    <a:lnTo>
                      <a:pt x="846" y="44"/>
                    </a:lnTo>
                    <a:lnTo>
                      <a:pt x="846" y="48"/>
                    </a:lnTo>
                    <a:lnTo>
                      <a:pt x="846" y="50"/>
                    </a:lnTo>
                    <a:lnTo>
                      <a:pt x="846" y="54"/>
                    </a:lnTo>
                    <a:lnTo>
                      <a:pt x="848" y="56"/>
                    </a:lnTo>
                    <a:lnTo>
                      <a:pt x="848" y="58"/>
                    </a:lnTo>
                    <a:lnTo>
                      <a:pt x="848" y="62"/>
                    </a:lnTo>
                    <a:lnTo>
                      <a:pt x="848" y="64"/>
                    </a:lnTo>
                    <a:lnTo>
                      <a:pt x="848" y="68"/>
                    </a:lnTo>
                    <a:lnTo>
                      <a:pt x="848" y="70"/>
                    </a:lnTo>
                    <a:lnTo>
                      <a:pt x="850" y="72"/>
                    </a:lnTo>
                    <a:lnTo>
                      <a:pt x="850" y="74"/>
                    </a:lnTo>
                    <a:lnTo>
                      <a:pt x="850" y="76"/>
                    </a:lnTo>
                    <a:lnTo>
                      <a:pt x="850" y="78"/>
                    </a:lnTo>
                    <a:lnTo>
                      <a:pt x="850" y="80"/>
                    </a:lnTo>
                    <a:lnTo>
                      <a:pt x="852" y="80"/>
                    </a:lnTo>
                    <a:lnTo>
                      <a:pt x="852" y="82"/>
                    </a:lnTo>
                    <a:lnTo>
                      <a:pt x="852" y="82"/>
                    </a:lnTo>
                    <a:lnTo>
                      <a:pt x="852" y="82"/>
                    </a:lnTo>
                    <a:lnTo>
                      <a:pt x="852" y="82"/>
                    </a:lnTo>
                    <a:lnTo>
                      <a:pt x="852" y="84"/>
                    </a:lnTo>
                    <a:lnTo>
                      <a:pt x="854" y="84"/>
                    </a:lnTo>
                    <a:lnTo>
                      <a:pt x="854" y="86"/>
                    </a:lnTo>
                    <a:lnTo>
                      <a:pt x="854" y="86"/>
                    </a:lnTo>
                    <a:lnTo>
                      <a:pt x="854" y="88"/>
                    </a:lnTo>
                    <a:lnTo>
                      <a:pt x="854" y="88"/>
                    </a:lnTo>
                    <a:lnTo>
                      <a:pt x="854" y="90"/>
                    </a:lnTo>
                    <a:lnTo>
                      <a:pt x="856" y="90"/>
                    </a:lnTo>
                    <a:lnTo>
                      <a:pt x="856" y="92"/>
                    </a:lnTo>
                    <a:lnTo>
                      <a:pt x="856" y="94"/>
                    </a:lnTo>
                    <a:lnTo>
                      <a:pt x="856" y="96"/>
                    </a:lnTo>
                    <a:lnTo>
                      <a:pt x="856" y="100"/>
                    </a:lnTo>
                    <a:lnTo>
                      <a:pt x="856" y="102"/>
                    </a:lnTo>
                    <a:lnTo>
                      <a:pt x="858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1" name="Freeform 685"/>
              <p:cNvSpPr>
                <a:spLocks/>
              </p:cNvSpPr>
              <p:nvPr/>
            </p:nvSpPr>
            <p:spPr bwMode="auto">
              <a:xfrm>
                <a:off x="2930" y="1645"/>
                <a:ext cx="22" cy="624"/>
              </a:xfrm>
              <a:custGeom>
                <a:avLst/>
                <a:gdLst>
                  <a:gd name="T0" fmla="*/ 0 w 22"/>
                  <a:gd name="T1" fmla="*/ 4 h 624"/>
                  <a:gd name="T2" fmla="*/ 0 w 22"/>
                  <a:gd name="T3" fmla="*/ 12 h 624"/>
                  <a:gd name="T4" fmla="*/ 0 w 22"/>
                  <a:gd name="T5" fmla="*/ 20 h 624"/>
                  <a:gd name="T6" fmla="*/ 2 w 22"/>
                  <a:gd name="T7" fmla="*/ 32 h 624"/>
                  <a:gd name="T8" fmla="*/ 2 w 22"/>
                  <a:gd name="T9" fmla="*/ 44 h 624"/>
                  <a:gd name="T10" fmla="*/ 2 w 22"/>
                  <a:gd name="T11" fmla="*/ 56 h 624"/>
                  <a:gd name="T12" fmla="*/ 4 w 22"/>
                  <a:gd name="T13" fmla="*/ 70 h 624"/>
                  <a:gd name="T14" fmla="*/ 4 w 22"/>
                  <a:gd name="T15" fmla="*/ 84 h 624"/>
                  <a:gd name="T16" fmla="*/ 4 w 22"/>
                  <a:gd name="T17" fmla="*/ 98 h 624"/>
                  <a:gd name="T18" fmla="*/ 6 w 22"/>
                  <a:gd name="T19" fmla="*/ 116 h 624"/>
                  <a:gd name="T20" fmla="*/ 6 w 22"/>
                  <a:gd name="T21" fmla="*/ 134 h 624"/>
                  <a:gd name="T22" fmla="*/ 6 w 22"/>
                  <a:gd name="T23" fmla="*/ 152 h 624"/>
                  <a:gd name="T24" fmla="*/ 6 w 22"/>
                  <a:gd name="T25" fmla="*/ 168 h 624"/>
                  <a:gd name="T26" fmla="*/ 8 w 22"/>
                  <a:gd name="T27" fmla="*/ 180 h 624"/>
                  <a:gd name="T28" fmla="*/ 8 w 22"/>
                  <a:gd name="T29" fmla="*/ 192 h 624"/>
                  <a:gd name="T30" fmla="*/ 8 w 22"/>
                  <a:gd name="T31" fmla="*/ 206 h 624"/>
                  <a:gd name="T32" fmla="*/ 10 w 22"/>
                  <a:gd name="T33" fmla="*/ 218 h 624"/>
                  <a:gd name="T34" fmla="*/ 10 w 22"/>
                  <a:gd name="T35" fmla="*/ 230 h 624"/>
                  <a:gd name="T36" fmla="*/ 10 w 22"/>
                  <a:gd name="T37" fmla="*/ 238 h 624"/>
                  <a:gd name="T38" fmla="*/ 10 w 22"/>
                  <a:gd name="T39" fmla="*/ 246 h 624"/>
                  <a:gd name="T40" fmla="*/ 12 w 22"/>
                  <a:gd name="T41" fmla="*/ 252 h 624"/>
                  <a:gd name="T42" fmla="*/ 12 w 22"/>
                  <a:gd name="T43" fmla="*/ 256 h 624"/>
                  <a:gd name="T44" fmla="*/ 12 w 22"/>
                  <a:gd name="T45" fmla="*/ 260 h 624"/>
                  <a:gd name="T46" fmla="*/ 12 w 22"/>
                  <a:gd name="T47" fmla="*/ 266 h 624"/>
                  <a:gd name="T48" fmla="*/ 14 w 22"/>
                  <a:gd name="T49" fmla="*/ 270 h 624"/>
                  <a:gd name="T50" fmla="*/ 14 w 22"/>
                  <a:gd name="T51" fmla="*/ 276 h 624"/>
                  <a:gd name="T52" fmla="*/ 14 w 22"/>
                  <a:gd name="T53" fmla="*/ 284 h 624"/>
                  <a:gd name="T54" fmla="*/ 14 w 22"/>
                  <a:gd name="T55" fmla="*/ 292 h 624"/>
                  <a:gd name="T56" fmla="*/ 16 w 22"/>
                  <a:gd name="T57" fmla="*/ 300 h 624"/>
                  <a:gd name="T58" fmla="*/ 16 w 22"/>
                  <a:gd name="T59" fmla="*/ 310 h 624"/>
                  <a:gd name="T60" fmla="*/ 16 w 22"/>
                  <a:gd name="T61" fmla="*/ 320 h 624"/>
                  <a:gd name="T62" fmla="*/ 16 w 22"/>
                  <a:gd name="T63" fmla="*/ 332 h 624"/>
                  <a:gd name="T64" fmla="*/ 18 w 22"/>
                  <a:gd name="T65" fmla="*/ 346 h 624"/>
                  <a:gd name="T66" fmla="*/ 18 w 22"/>
                  <a:gd name="T67" fmla="*/ 362 h 624"/>
                  <a:gd name="T68" fmla="*/ 18 w 22"/>
                  <a:gd name="T69" fmla="*/ 378 h 624"/>
                  <a:gd name="T70" fmla="*/ 18 w 22"/>
                  <a:gd name="T71" fmla="*/ 400 h 624"/>
                  <a:gd name="T72" fmla="*/ 20 w 22"/>
                  <a:gd name="T73" fmla="*/ 426 h 624"/>
                  <a:gd name="T74" fmla="*/ 20 w 22"/>
                  <a:gd name="T75" fmla="*/ 452 h 624"/>
                  <a:gd name="T76" fmla="*/ 20 w 22"/>
                  <a:gd name="T77" fmla="*/ 480 h 624"/>
                  <a:gd name="T78" fmla="*/ 20 w 22"/>
                  <a:gd name="T79" fmla="*/ 508 h 624"/>
                  <a:gd name="T80" fmla="*/ 22 w 22"/>
                  <a:gd name="T81" fmla="*/ 536 h 624"/>
                  <a:gd name="T82" fmla="*/ 22 w 22"/>
                  <a:gd name="T83" fmla="*/ 562 h 624"/>
                  <a:gd name="T84" fmla="*/ 22 w 22"/>
                  <a:gd name="T85" fmla="*/ 586 h 624"/>
                  <a:gd name="T86" fmla="*/ 22 w 22"/>
                  <a:gd name="T87" fmla="*/ 608 h 624"/>
                  <a:gd name="T88" fmla="*/ 22 w 22"/>
                  <a:gd name="T89" fmla="*/ 624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" h="624">
                    <a:moveTo>
                      <a:pt x="0" y="0"/>
                    </a:moveTo>
                    <a:lnTo>
                      <a:pt x="0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2" y="32"/>
                    </a:lnTo>
                    <a:lnTo>
                      <a:pt x="2" y="38"/>
                    </a:lnTo>
                    <a:lnTo>
                      <a:pt x="2" y="44"/>
                    </a:lnTo>
                    <a:lnTo>
                      <a:pt x="2" y="50"/>
                    </a:lnTo>
                    <a:lnTo>
                      <a:pt x="2" y="56"/>
                    </a:lnTo>
                    <a:lnTo>
                      <a:pt x="2" y="64"/>
                    </a:lnTo>
                    <a:lnTo>
                      <a:pt x="4" y="70"/>
                    </a:lnTo>
                    <a:lnTo>
                      <a:pt x="4" y="76"/>
                    </a:lnTo>
                    <a:lnTo>
                      <a:pt x="4" y="84"/>
                    </a:lnTo>
                    <a:lnTo>
                      <a:pt x="4" y="90"/>
                    </a:lnTo>
                    <a:lnTo>
                      <a:pt x="4" y="98"/>
                    </a:lnTo>
                    <a:lnTo>
                      <a:pt x="4" y="106"/>
                    </a:lnTo>
                    <a:lnTo>
                      <a:pt x="6" y="116"/>
                    </a:lnTo>
                    <a:lnTo>
                      <a:pt x="6" y="124"/>
                    </a:lnTo>
                    <a:lnTo>
                      <a:pt x="6" y="134"/>
                    </a:lnTo>
                    <a:lnTo>
                      <a:pt x="6" y="142"/>
                    </a:lnTo>
                    <a:lnTo>
                      <a:pt x="6" y="152"/>
                    </a:lnTo>
                    <a:lnTo>
                      <a:pt x="6" y="160"/>
                    </a:lnTo>
                    <a:lnTo>
                      <a:pt x="6" y="168"/>
                    </a:lnTo>
                    <a:lnTo>
                      <a:pt x="8" y="174"/>
                    </a:lnTo>
                    <a:lnTo>
                      <a:pt x="8" y="180"/>
                    </a:lnTo>
                    <a:lnTo>
                      <a:pt x="8" y="186"/>
                    </a:lnTo>
                    <a:lnTo>
                      <a:pt x="8" y="192"/>
                    </a:lnTo>
                    <a:lnTo>
                      <a:pt x="8" y="198"/>
                    </a:lnTo>
                    <a:lnTo>
                      <a:pt x="8" y="206"/>
                    </a:lnTo>
                    <a:lnTo>
                      <a:pt x="8" y="212"/>
                    </a:lnTo>
                    <a:lnTo>
                      <a:pt x="10" y="218"/>
                    </a:lnTo>
                    <a:lnTo>
                      <a:pt x="10" y="224"/>
                    </a:lnTo>
                    <a:lnTo>
                      <a:pt x="10" y="230"/>
                    </a:lnTo>
                    <a:lnTo>
                      <a:pt x="10" y="234"/>
                    </a:lnTo>
                    <a:lnTo>
                      <a:pt x="10" y="238"/>
                    </a:lnTo>
                    <a:lnTo>
                      <a:pt x="10" y="242"/>
                    </a:lnTo>
                    <a:lnTo>
                      <a:pt x="10" y="246"/>
                    </a:lnTo>
                    <a:lnTo>
                      <a:pt x="12" y="248"/>
                    </a:lnTo>
                    <a:lnTo>
                      <a:pt x="12" y="252"/>
                    </a:lnTo>
                    <a:lnTo>
                      <a:pt x="12" y="254"/>
                    </a:lnTo>
                    <a:lnTo>
                      <a:pt x="12" y="256"/>
                    </a:lnTo>
                    <a:lnTo>
                      <a:pt x="12" y="258"/>
                    </a:lnTo>
                    <a:lnTo>
                      <a:pt x="12" y="260"/>
                    </a:lnTo>
                    <a:lnTo>
                      <a:pt x="12" y="262"/>
                    </a:lnTo>
                    <a:lnTo>
                      <a:pt x="12" y="266"/>
                    </a:lnTo>
                    <a:lnTo>
                      <a:pt x="14" y="268"/>
                    </a:lnTo>
                    <a:lnTo>
                      <a:pt x="14" y="270"/>
                    </a:lnTo>
                    <a:lnTo>
                      <a:pt x="14" y="274"/>
                    </a:lnTo>
                    <a:lnTo>
                      <a:pt x="14" y="276"/>
                    </a:lnTo>
                    <a:lnTo>
                      <a:pt x="14" y="280"/>
                    </a:lnTo>
                    <a:lnTo>
                      <a:pt x="14" y="284"/>
                    </a:lnTo>
                    <a:lnTo>
                      <a:pt x="14" y="288"/>
                    </a:lnTo>
                    <a:lnTo>
                      <a:pt x="14" y="292"/>
                    </a:lnTo>
                    <a:lnTo>
                      <a:pt x="16" y="296"/>
                    </a:lnTo>
                    <a:lnTo>
                      <a:pt x="16" y="300"/>
                    </a:lnTo>
                    <a:lnTo>
                      <a:pt x="16" y="306"/>
                    </a:lnTo>
                    <a:lnTo>
                      <a:pt x="16" y="310"/>
                    </a:lnTo>
                    <a:lnTo>
                      <a:pt x="16" y="316"/>
                    </a:lnTo>
                    <a:lnTo>
                      <a:pt x="16" y="320"/>
                    </a:lnTo>
                    <a:lnTo>
                      <a:pt x="16" y="326"/>
                    </a:lnTo>
                    <a:lnTo>
                      <a:pt x="16" y="332"/>
                    </a:lnTo>
                    <a:lnTo>
                      <a:pt x="18" y="338"/>
                    </a:lnTo>
                    <a:lnTo>
                      <a:pt x="18" y="346"/>
                    </a:lnTo>
                    <a:lnTo>
                      <a:pt x="18" y="354"/>
                    </a:lnTo>
                    <a:lnTo>
                      <a:pt x="18" y="362"/>
                    </a:lnTo>
                    <a:lnTo>
                      <a:pt x="18" y="370"/>
                    </a:lnTo>
                    <a:lnTo>
                      <a:pt x="18" y="378"/>
                    </a:lnTo>
                    <a:lnTo>
                      <a:pt x="18" y="388"/>
                    </a:lnTo>
                    <a:lnTo>
                      <a:pt x="18" y="400"/>
                    </a:lnTo>
                    <a:lnTo>
                      <a:pt x="20" y="412"/>
                    </a:lnTo>
                    <a:lnTo>
                      <a:pt x="20" y="426"/>
                    </a:lnTo>
                    <a:lnTo>
                      <a:pt x="20" y="438"/>
                    </a:lnTo>
                    <a:lnTo>
                      <a:pt x="20" y="452"/>
                    </a:lnTo>
                    <a:lnTo>
                      <a:pt x="20" y="466"/>
                    </a:lnTo>
                    <a:lnTo>
                      <a:pt x="20" y="480"/>
                    </a:lnTo>
                    <a:lnTo>
                      <a:pt x="20" y="494"/>
                    </a:lnTo>
                    <a:lnTo>
                      <a:pt x="20" y="508"/>
                    </a:lnTo>
                    <a:lnTo>
                      <a:pt x="22" y="522"/>
                    </a:lnTo>
                    <a:lnTo>
                      <a:pt x="22" y="536"/>
                    </a:lnTo>
                    <a:lnTo>
                      <a:pt x="22" y="550"/>
                    </a:lnTo>
                    <a:lnTo>
                      <a:pt x="22" y="562"/>
                    </a:lnTo>
                    <a:lnTo>
                      <a:pt x="22" y="574"/>
                    </a:lnTo>
                    <a:lnTo>
                      <a:pt x="22" y="586"/>
                    </a:lnTo>
                    <a:lnTo>
                      <a:pt x="22" y="598"/>
                    </a:lnTo>
                    <a:lnTo>
                      <a:pt x="22" y="608"/>
                    </a:lnTo>
                    <a:lnTo>
                      <a:pt x="22" y="620"/>
                    </a:lnTo>
                    <a:lnTo>
                      <a:pt x="22" y="6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2" name="Freeform 686"/>
              <p:cNvSpPr>
                <a:spLocks/>
              </p:cNvSpPr>
              <p:nvPr/>
            </p:nvSpPr>
            <p:spPr bwMode="auto">
              <a:xfrm>
                <a:off x="2970" y="1123"/>
                <a:ext cx="18" cy="1146"/>
              </a:xfrm>
              <a:custGeom>
                <a:avLst/>
                <a:gdLst>
                  <a:gd name="T0" fmla="*/ 0 w 18"/>
                  <a:gd name="T1" fmla="*/ 1120 h 1146"/>
                  <a:gd name="T2" fmla="*/ 2 w 18"/>
                  <a:gd name="T3" fmla="*/ 1088 h 1146"/>
                  <a:gd name="T4" fmla="*/ 2 w 18"/>
                  <a:gd name="T5" fmla="*/ 1062 h 1146"/>
                  <a:gd name="T6" fmla="*/ 2 w 18"/>
                  <a:gd name="T7" fmla="*/ 1040 h 1146"/>
                  <a:gd name="T8" fmla="*/ 2 w 18"/>
                  <a:gd name="T9" fmla="*/ 1022 h 1146"/>
                  <a:gd name="T10" fmla="*/ 4 w 18"/>
                  <a:gd name="T11" fmla="*/ 1004 h 1146"/>
                  <a:gd name="T12" fmla="*/ 4 w 18"/>
                  <a:gd name="T13" fmla="*/ 988 h 1146"/>
                  <a:gd name="T14" fmla="*/ 4 w 18"/>
                  <a:gd name="T15" fmla="*/ 974 h 1146"/>
                  <a:gd name="T16" fmla="*/ 4 w 18"/>
                  <a:gd name="T17" fmla="*/ 958 h 1146"/>
                  <a:gd name="T18" fmla="*/ 6 w 18"/>
                  <a:gd name="T19" fmla="*/ 952 h 1146"/>
                  <a:gd name="T20" fmla="*/ 6 w 18"/>
                  <a:gd name="T21" fmla="*/ 948 h 1146"/>
                  <a:gd name="T22" fmla="*/ 6 w 18"/>
                  <a:gd name="T23" fmla="*/ 952 h 1146"/>
                  <a:gd name="T24" fmla="*/ 6 w 18"/>
                  <a:gd name="T25" fmla="*/ 958 h 1146"/>
                  <a:gd name="T26" fmla="*/ 6 w 18"/>
                  <a:gd name="T27" fmla="*/ 968 h 1146"/>
                  <a:gd name="T28" fmla="*/ 8 w 18"/>
                  <a:gd name="T29" fmla="*/ 982 h 1146"/>
                  <a:gd name="T30" fmla="*/ 8 w 18"/>
                  <a:gd name="T31" fmla="*/ 990 h 1146"/>
                  <a:gd name="T32" fmla="*/ 8 w 18"/>
                  <a:gd name="T33" fmla="*/ 994 h 1146"/>
                  <a:gd name="T34" fmla="*/ 8 w 18"/>
                  <a:gd name="T35" fmla="*/ 998 h 1146"/>
                  <a:gd name="T36" fmla="*/ 8 w 18"/>
                  <a:gd name="T37" fmla="*/ 1010 h 1146"/>
                  <a:gd name="T38" fmla="*/ 10 w 18"/>
                  <a:gd name="T39" fmla="*/ 1022 h 1146"/>
                  <a:gd name="T40" fmla="*/ 10 w 18"/>
                  <a:gd name="T41" fmla="*/ 1030 h 1146"/>
                  <a:gd name="T42" fmla="*/ 10 w 18"/>
                  <a:gd name="T43" fmla="*/ 1036 h 1146"/>
                  <a:gd name="T44" fmla="*/ 10 w 18"/>
                  <a:gd name="T45" fmla="*/ 1030 h 1146"/>
                  <a:gd name="T46" fmla="*/ 10 w 18"/>
                  <a:gd name="T47" fmla="*/ 1026 h 1146"/>
                  <a:gd name="T48" fmla="*/ 10 w 18"/>
                  <a:gd name="T49" fmla="*/ 1020 h 1146"/>
                  <a:gd name="T50" fmla="*/ 12 w 18"/>
                  <a:gd name="T51" fmla="*/ 1014 h 1146"/>
                  <a:gd name="T52" fmla="*/ 12 w 18"/>
                  <a:gd name="T53" fmla="*/ 1004 h 1146"/>
                  <a:gd name="T54" fmla="*/ 12 w 18"/>
                  <a:gd name="T55" fmla="*/ 990 h 1146"/>
                  <a:gd name="T56" fmla="*/ 12 w 18"/>
                  <a:gd name="T57" fmla="*/ 976 h 1146"/>
                  <a:gd name="T58" fmla="*/ 12 w 18"/>
                  <a:gd name="T59" fmla="*/ 950 h 1146"/>
                  <a:gd name="T60" fmla="*/ 12 w 18"/>
                  <a:gd name="T61" fmla="*/ 918 h 1146"/>
                  <a:gd name="T62" fmla="*/ 14 w 18"/>
                  <a:gd name="T63" fmla="*/ 884 h 1146"/>
                  <a:gd name="T64" fmla="*/ 14 w 18"/>
                  <a:gd name="T65" fmla="*/ 848 h 1146"/>
                  <a:gd name="T66" fmla="*/ 14 w 18"/>
                  <a:gd name="T67" fmla="*/ 818 h 1146"/>
                  <a:gd name="T68" fmla="*/ 14 w 18"/>
                  <a:gd name="T69" fmla="*/ 798 h 1146"/>
                  <a:gd name="T70" fmla="*/ 14 w 18"/>
                  <a:gd name="T71" fmla="*/ 776 h 1146"/>
                  <a:gd name="T72" fmla="*/ 14 w 18"/>
                  <a:gd name="T73" fmla="*/ 768 h 1146"/>
                  <a:gd name="T74" fmla="*/ 14 w 18"/>
                  <a:gd name="T75" fmla="*/ 772 h 1146"/>
                  <a:gd name="T76" fmla="*/ 16 w 18"/>
                  <a:gd name="T77" fmla="*/ 780 h 1146"/>
                  <a:gd name="T78" fmla="*/ 16 w 18"/>
                  <a:gd name="T79" fmla="*/ 782 h 1146"/>
                  <a:gd name="T80" fmla="*/ 16 w 18"/>
                  <a:gd name="T81" fmla="*/ 762 h 1146"/>
                  <a:gd name="T82" fmla="*/ 16 w 18"/>
                  <a:gd name="T83" fmla="*/ 708 h 1146"/>
                  <a:gd name="T84" fmla="*/ 16 w 18"/>
                  <a:gd name="T85" fmla="*/ 632 h 1146"/>
                  <a:gd name="T86" fmla="*/ 16 w 18"/>
                  <a:gd name="T87" fmla="*/ 542 h 1146"/>
                  <a:gd name="T88" fmla="*/ 16 w 18"/>
                  <a:gd name="T89" fmla="*/ 442 h 1146"/>
                  <a:gd name="T90" fmla="*/ 16 w 18"/>
                  <a:gd name="T91" fmla="*/ 346 h 1146"/>
                  <a:gd name="T92" fmla="*/ 18 w 18"/>
                  <a:gd name="T93" fmla="*/ 268 h 1146"/>
                  <a:gd name="T94" fmla="*/ 18 w 18"/>
                  <a:gd name="T95" fmla="*/ 202 h 1146"/>
                  <a:gd name="T96" fmla="*/ 18 w 18"/>
                  <a:gd name="T97" fmla="*/ 150 h 1146"/>
                  <a:gd name="T98" fmla="*/ 18 w 18"/>
                  <a:gd name="T99" fmla="*/ 102 h 1146"/>
                  <a:gd name="T100" fmla="*/ 18 w 18"/>
                  <a:gd name="T101" fmla="*/ 54 h 1146"/>
                  <a:gd name="T102" fmla="*/ 18 w 18"/>
                  <a:gd name="T103" fmla="*/ 6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8" h="1146">
                    <a:moveTo>
                      <a:pt x="0" y="1146"/>
                    </a:moveTo>
                    <a:lnTo>
                      <a:pt x="0" y="1140"/>
                    </a:lnTo>
                    <a:lnTo>
                      <a:pt x="0" y="1130"/>
                    </a:lnTo>
                    <a:lnTo>
                      <a:pt x="0" y="1120"/>
                    </a:lnTo>
                    <a:lnTo>
                      <a:pt x="0" y="1110"/>
                    </a:lnTo>
                    <a:lnTo>
                      <a:pt x="0" y="1102"/>
                    </a:lnTo>
                    <a:lnTo>
                      <a:pt x="2" y="1096"/>
                    </a:lnTo>
                    <a:lnTo>
                      <a:pt x="2" y="1088"/>
                    </a:lnTo>
                    <a:lnTo>
                      <a:pt x="2" y="1082"/>
                    </a:lnTo>
                    <a:lnTo>
                      <a:pt x="2" y="1074"/>
                    </a:lnTo>
                    <a:lnTo>
                      <a:pt x="2" y="1068"/>
                    </a:lnTo>
                    <a:lnTo>
                      <a:pt x="2" y="1062"/>
                    </a:lnTo>
                    <a:lnTo>
                      <a:pt x="2" y="1058"/>
                    </a:lnTo>
                    <a:lnTo>
                      <a:pt x="2" y="1052"/>
                    </a:lnTo>
                    <a:lnTo>
                      <a:pt x="2" y="1046"/>
                    </a:lnTo>
                    <a:lnTo>
                      <a:pt x="2" y="1040"/>
                    </a:lnTo>
                    <a:lnTo>
                      <a:pt x="2" y="1036"/>
                    </a:lnTo>
                    <a:lnTo>
                      <a:pt x="2" y="1030"/>
                    </a:lnTo>
                    <a:lnTo>
                      <a:pt x="2" y="1026"/>
                    </a:lnTo>
                    <a:lnTo>
                      <a:pt x="2" y="1022"/>
                    </a:lnTo>
                    <a:lnTo>
                      <a:pt x="2" y="1018"/>
                    </a:lnTo>
                    <a:lnTo>
                      <a:pt x="4" y="1012"/>
                    </a:lnTo>
                    <a:lnTo>
                      <a:pt x="4" y="1008"/>
                    </a:lnTo>
                    <a:lnTo>
                      <a:pt x="4" y="1004"/>
                    </a:lnTo>
                    <a:lnTo>
                      <a:pt x="4" y="1000"/>
                    </a:lnTo>
                    <a:lnTo>
                      <a:pt x="4" y="996"/>
                    </a:lnTo>
                    <a:lnTo>
                      <a:pt x="4" y="992"/>
                    </a:lnTo>
                    <a:lnTo>
                      <a:pt x="4" y="988"/>
                    </a:lnTo>
                    <a:lnTo>
                      <a:pt x="4" y="984"/>
                    </a:lnTo>
                    <a:lnTo>
                      <a:pt x="4" y="982"/>
                    </a:lnTo>
                    <a:lnTo>
                      <a:pt x="4" y="978"/>
                    </a:lnTo>
                    <a:lnTo>
                      <a:pt x="4" y="974"/>
                    </a:lnTo>
                    <a:lnTo>
                      <a:pt x="4" y="970"/>
                    </a:lnTo>
                    <a:lnTo>
                      <a:pt x="4" y="966"/>
                    </a:lnTo>
                    <a:lnTo>
                      <a:pt x="4" y="962"/>
                    </a:lnTo>
                    <a:lnTo>
                      <a:pt x="4" y="958"/>
                    </a:lnTo>
                    <a:lnTo>
                      <a:pt x="4" y="956"/>
                    </a:lnTo>
                    <a:lnTo>
                      <a:pt x="4" y="956"/>
                    </a:lnTo>
                    <a:lnTo>
                      <a:pt x="6" y="954"/>
                    </a:lnTo>
                    <a:lnTo>
                      <a:pt x="6" y="952"/>
                    </a:lnTo>
                    <a:lnTo>
                      <a:pt x="6" y="952"/>
                    </a:lnTo>
                    <a:lnTo>
                      <a:pt x="6" y="950"/>
                    </a:lnTo>
                    <a:lnTo>
                      <a:pt x="6" y="948"/>
                    </a:lnTo>
                    <a:lnTo>
                      <a:pt x="6" y="948"/>
                    </a:lnTo>
                    <a:lnTo>
                      <a:pt x="6" y="950"/>
                    </a:lnTo>
                    <a:lnTo>
                      <a:pt x="6" y="950"/>
                    </a:lnTo>
                    <a:lnTo>
                      <a:pt x="6" y="952"/>
                    </a:lnTo>
                    <a:lnTo>
                      <a:pt x="6" y="952"/>
                    </a:lnTo>
                    <a:lnTo>
                      <a:pt x="6" y="952"/>
                    </a:lnTo>
                    <a:lnTo>
                      <a:pt x="6" y="954"/>
                    </a:lnTo>
                    <a:lnTo>
                      <a:pt x="6" y="956"/>
                    </a:lnTo>
                    <a:lnTo>
                      <a:pt x="6" y="958"/>
                    </a:lnTo>
                    <a:lnTo>
                      <a:pt x="6" y="962"/>
                    </a:lnTo>
                    <a:lnTo>
                      <a:pt x="6" y="964"/>
                    </a:lnTo>
                    <a:lnTo>
                      <a:pt x="6" y="966"/>
                    </a:lnTo>
                    <a:lnTo>
                      <a:pt x="6" y="968"/>
                    </a:lnTo>
                    <a:lnTo>
                      <a:pt x="6" y="970"/>
                    </a:lnTo>
                    <a:lnTo>
                      <a:pt x="6" y="974"/>
                    </a:lnTo>
                    <a:lnTo>
                      <a:pt x="8" y="978"/>
                    </a:lnTo>
                    <a:lnTo>
                      <a:pt x="8" y="982"/>
                    </a:lnTo>
                    <a:lnTo>
                      <a:pt x="8" y="986"/>
                    </a:lnTo>
                    <a:lnTo>
                      <a:pt x="8" y="988"/>
                    </a:lnTo>
                    <a:lnTo>
                      <a:pt x="8" y="990"/>
                    </a:lnTo>
                    <a:lnTo>
                      <a:pt x="8" y="990"/>
                    </a:lnTo>
                    <a:lnTo>
                      <a:pt x="8" y="992"/>
                    </a:lnTo>
                    <a:lnTo>
                      <a:pt x="8" y="992"/>
                    </a:lnTo>
                    <a:lnTo>
                      <a:pt x="8" y="994"/>
                    </a:lnTo>
                    <a:lnTo>
                      <a:pt x="8" y="994"/>
                    </a:lnTo>
                    <a:lnTo>
                      <a:pt x="8" y="996"/>
                    </a:lnTo>
                    <a:lnTo>
                      <a:pt x="8" y="996"/>
                    </a:lnTo>
                    <a:lnTo>
                      <a:pt x="8" y="998"/>
                    </a:lnTo>
                    <a:lnTo>
                      <a:pt x="8" y="998"/>
                    </a:lnTo>
                    <a:lnTo>
                      <a:pt x="8" y="1000"/>
                    </a:lnTo>
                    <a:lnTo>
                      <a:pt x="8" y="1004"/>
                    </a:lnTo>
                    <a:lnTo>
                      <a:pt x="8" y="1006"/>
                    </a:lnTo>
                    <a:lnTo>
                      <a:pt x="8" y="1010"/>
                    </a:lnTo>
                    <a:lnTo>
                      <a:pt x="8" y="1014"/>
                    </a:lnTo>
                    <a:lnTo>
                      <a:pt x="8" y="1016"/>
                    </a:lnTo>
                    <a:lnTo>
                      <a:pt x="8" y="1018"/>
                    </a:lnTo>
                    <a:lnTo>
                      <a:pt x="10" y="1022"/>
                    </a:lnTo>
                    <a:lnTo>
                      <a:pt x="10" y="1024"/>
                    </a:lnTo>
                    <a:lnTo>
                      <a:pt x="10" y="1026"/>
                    </a:lnTo>
                    <a:lnTo>
                      <a:pt x="10" y="1028"/>
                    </a:lnTo>
                    <a:lnTo>
                      <a:pt x="10" y="1030"/>
                    </a:lnTo>
                    <a:lnTo>
                      <a:pt x="10" y="1032"/>
                    </a:lnTo>
                    <a:lnTo>
                      <a:pt x="10" y="1032"/>
                    </a:lnTo>
                    <a:lnTo>
                      <a:pt x="10" y="1034"/>
                    </a:lnTo>
                    <a:lnTo>
                      <a:pt x="10" y="1036"/>
                    </a:lnTo>
                    <a:lnTo>
                      <a:pt x="10" y="1034"/>
                    </a:lnTo>
                    <a:lnTo>
                      <a:pt x="10" y="1032"/>
                    </a:lnTo>
                    <a:lnTo>
                      <a:pt x="10" y="1032"/>
                    </a:lnTo>
                    <a:lnTo>
                      <a:pt x="10" y="1030"/>
                    </a:lnTo>
                    <a:lnTo>
                      <a:pt x="10" y="1028"/>
                    </a:lnTo>
                    <a:lnTo>
                      <a:pt x="10" y="1028"/>
                    </a:lnTo>
                    <a:lnTo>
                      <a:pt x="10" y="1028"/>
                    </a:lnTo>
                    <a:lnTo>
                      <a:pt x="10" y="1026"/>
                    </a:lnTo>
                    <a:lnTo>
                      <a:pt x="10" y="1026"/>
                    </a:lnTo>
                    <a:lnTo>
                      <a:pt x="10" y="1024"/>
                    </a:lnTo>
                    <a:lnTo>
                      <a:pt x="10" y="1022"/>
                    </a:lnTo>
                    <a:lnTo>
                      <a:pt x="10" y="1020"/>
                    </a:lnTo>
                    <a:lnTo>
                      <a:pt x="10" y="1018"/>
                    </a:lnTo>
                    <a:lnTo>
                      <a:pt x="10" y="1016"/>
                    </a:lnTo>
                    <a:lnTo>
                      <a:pt x="12" y="1016"/>
                    </a:lnTo>
                    <a:lnTo>
                      <a:pt x="12" y="1014"/>
                    </a:lnTo>
                    <a:lnTo>
                      <a:pt x="12" y="1014"/>
                    </a:lnTo>
                    <a:lnTo>
                      <a:pt x="12" y="1012"/>
                    </a:lnTo>
                    <a:lnTo>
                      <a:pt x="12" y="1008"/>
                    </a:lnTo>
                    <a:lnTo>
                      <a:pt x="12" y="1004"/>
                    </a:lnTo>
                    <a:lnTo>
                      <a:pt x="12" y="1000"/>
                    </a:lnTo>
                    <a:lnTo>
                      <a:pt x="12" y="996"/>
                    </a:lnTo>
                    <a:lnTo>
                      <a:pt x="12" y="992"/>
                    </a:lnTo>
                    <a:lnTo>
                      <a:pt x="12" y="990"/>
                    </a:lnTo>
                    <a:lnTo>
                      <a:pt x="12" y="986"/>
                    </a:lnTo>
                    <a:lnTo>
                      <a:pt x="12" y="984"/>
                    </a:lnTo>
                    <a:lnTo>
                      <a:pt x="12" y="980"/>
                    </a:lnTo>
                    <a:lnTo>
                      <a:pt x="12" y="976"/>
                    </a:lnTo>
                    <a:lnTo>
                      <a:pt x="12" y="970"/>
                    </a:lnTo>
                    <a:lnTo>
                      <a:pt x="12" y="964"/>
                    </a:lnTo>
                    <a:lnTo>
                      <a:pt x="12" y="956"/>
                    </a:lnTo>
                    <a:lnTo>
                      <a:pt x="12" y="950"/>
                    </a:lnTo>
                    <a:lnTo>
                      <a:pt x="12" y="942"/>
                    </a:lnTo>
                    <a:lnTo>
                      <a:pt x="12" y="934"/>
                    </a:lnTo>
                    <a:lnTo>
                      <a:pt x="12" y="926"/>
                    </a:lnTo>
                    <a:lnTo>
                      <a:pt x="12" y="918"/>
                    </a:lnTo>
                    <a:lnTo>
                      <a:pt x="12" y="910"/>
                    </a:lnTo>
                    <a:lnTo>
                      <a:pt x="14" y="902"/>
                    </a:lnTo>
                    <a:lnTo>
                      <a:pt x="14" y="894"/>
                    </a:lnTo>
                    <a:lnTo>
                      <a:pt x="14" y="884"/>
                    </a:lnTo>
                    <a:lnTo>
                      <a:pt x="14" y="876"/>
                    </a:lnTo>
                    <a:lnTo>
                      <a:pt x="14" y="866"/>
                    </a:lnTo>
                    <a:lnTo>
                      <a:pt x="14" y="856"/>
                    </a:lnTo>
                    <a:lnTo>
                      <a:pt x="14" y="848"/>
                    </a:lnTo>
                    <a:lnTo>
                      <a:pt x="14" y="840"/>
                    </a:lnTo>
                    <a:lnTo>
                      <a:pt x="14" y="832"/>
                    </a:lnTo>
                    <a:lnTo>
                      <a:pt x="14" y="824"/>
                    </a:lnTo>
                    <a:lnTo>
                      <a:pt x="14" y="818"/>
                    </a:lnTo>
                    <a:lnTo>
                      <a:pt x="14" y="814"/>
                    </a:lnTo>
                    <a:lnTo>
                      <a:pt x="14" y="808"/>
                    </a:lnTo>
                    <a:lnTo>
                      <a:pt x="14" y="804"/>
                    </a:lnTo>
                    <a:lnTo>
                      <a:pt x="14" y="798"/>
                    </a:lnTo>
                    <a:lnTo>
                      <a:pt x="14" y="792"/>
                    </a:lnTo>
                    <a:lnTo>
                      <a:pt x="14" y="786"/>
                    </a:lnTo>
                    <a:lnTo>
                      <a:pt x="14" y="780"/>
                    </a:lnTo>
                    <a:lnTo>
                      <a:pt x="14" y="776"/>
                    </a:lnTo>
                    <a:lnTo>
                      <a:pt x="14" y="772"/>
                    </a:lnTo>
                    <a:lnTo>
                      <a:pt x="14" y="770"/>
                    </a:lnTo>
                    <a:lnTo>
                      <a:pt x="14" y="768"/>
                    </a:lnTo>
                    <a:lnTo>
                      <a:pt x="14" y="768"/>
                    </a:lnTo>
                    <a:lnTo>
                      <a:pt x="14" y="768"/>
                    </a:lnTo>
                    <a:lnTo>
                      <a:pt x="14" y="770"/>
                    </a:lnTo>
                    <a:lnTo>
                      <a:pt x="14" y="770"/>
                    </a:lnTo>
                    <a:lnTo>
                      <a:pt x="14" y="772"/>
                    </a:lnTo>
                    <a:lnTo>
                      <a:pt x="14" y="774"/>
                    </a:lnTo>
                    <a:lnTo>
                      <a:pt x="16" y="776"/>
                    </a:lnTo>
                    <a:lnTo>
                      <a:pt x="16" y="778"/>
                    </a:lnTo>
                    <a:lnTo>
                      <a:pt x="16" y="780"/>
                    </a:lnTo>
                    <a:lnTo>
                      <a:pt x="16" y="782"/>
                    </a:lnTo>
                    <a:lnTo>
                      <a:pt x="16" y="782"/>
                    </a:lnTo>
                    <a:lnTo>
                      <a:pt x="16" y="782"/>
                    </a:lnTo>
                    <a:lnTo>
                      <a:pt x="16" y="782"/>
                    </a:lnTo>
                    <a:lnTo>
                      <a:pt x="16" y="780"/>
                    </a:lnTo>
                    <a:lnTo>
                      <a:pt x="16" y="776"/>
                    </a:lnTo>
                    <a:lnTo>
                      <a:pt x="16" y="770"/>
                    </a:lnTo>
                    <a:lnTo>
                      <a:pt x="16" y="762"/>
                    </a:lnTo>
                    <a:lnTo>
                      <a:pt x="16" y="752"/>
                    </a:lnTo>
                    <a:lnTo>
                      <a:pt x="16" y="740"/>
                    </a:lnTo>
                    <a:lnTo>
                      <a:pt x="16" y="724"/>
                    </a:lnTo>
                    <a:lnTo>
                      <a:pt x="16" y="708"/>
                    </a:lnTo>
                    <a:lnTo>
                      <a:pt x="16" y="692"/>
                    </a:lnTo>
                    <a:lnTo>
                      <a:pt x="16" y="672"/>
                    </a:lnTo>
                    <a:lnTo>
                      <a:pt x="16" y="654"/>
                    </a:lnTo>
                    <a:lnTo>
                      <a:pt x="16" y="632"/>
                    </a:lnTo>
                    <a:lnTo>
                      <a:pt x="16" y="612"/>
                    </a:lnTo>
                    <a:lnTo>
                      <a:pt x="16" y="590"/>
                    </a:lnTo>
                    <a:lnTo>
                      <a:pt x="16" y="566"/>
                    </a:lnTo>
                    <a:lnTo>
                      <a:pt x="16" y="542"/>
                    </a:lnTo>
                    <a:lnTo>
                      <a:pt x="16" y="516"/>
                    </a:lnTo>
                    <a:lnTo>
                      <a:pt x="16" y="492"/>
                    </a:lnTo>
                    <a:lnTo>
                      <a:pt x="16" y="466"/>
                    </a:lnTo>
                    <a:lnTo>
                      <a:pt x="16" y="442"/>
                    </a:lnTo>
                    <a:lnTo>
                      <a:pt x="16" y="416"/>
                    </a:lnTo>
                    <a:lnTo>
                      <a:pt x="16" y="392"/>
                    </a:lnTo>
                    <a:lnTo>
                      <a:pt x="16" y="368"/>
                    </a:lnTo>
                    <a:lnTo>
                      <a:pt x="16" y="346"/>
                    </a:lnTo>
                    <a:lnTo>
                      <a:pt x="16" y="324"/>
                    </a:lnTo>
                    <a:lnTo>
                      <a:pt x="18" y="304"/>
                    </a:lnTo>
                    <a:lnTo>
                      <a:pt x="18" y="286"/>
                    </a:lnTo>
                    <a:lnTo>
                      <a:pt x="18" y="268"/>
                    </a:lnTo>
                    <a:lnTo>
                      <a:pt x="18" y="252"/>
                    </a:lnTo>
                    <a:lnTo>
                      <a:pt x="18" y="234"/>
                    </a:lnTo>
                    <a:lnTo>
                      <a:pt x="18" y="218"/>
                    </a:lnTo>
                    <a:lnTo>
                      <a:pt x="18" y="202"/>
                    </a:lnTo>
                    <a:lnTo>
                      <a:pt x="18" y="188"/>
                    </a:lnTo>
                    <a:lnTo>
                      <a:pt x="18" y="174"/>
                    </a:lnTo>
                    <a:lnTo>
                      <a:pt x="18" y="162"/>
                    </a:lnTo>
                    <a:lnTo>
                      <a:pt x="18" y="150"/>
                    </a:lnTo>
                    <a:lnTo>
                      <a:pt x="18" y="138"/>
                    </a:lnTo>
                    <a:lnTo>
                      <a:pt x="18" y="126"/>
                    </a:lnTo>
                    <a:lnTo>
                      <a:pt x="18" y="114"/>
                    </a:lnTo>
                    <a:lnTo>
                      <a:pt x="18" y="102"/>
                    </a:lnTo>
                    <a:lnTo>
                      <a:pt x="18" y="90"/>
                    </a:lnTo>
                    <a:lnTo>
                      <a:pt x="18" y="80"/>
                    </a:lnTo>
                    <a:lnTo>
                      <a:pt x="18" y="68"/>
                    </a:lnTo>
                    <a:lnTo>
                      <a:pt x="18" y="54"/>
                    </a:lnTo>
                    <a:lnTo>
                      <a:pt x="18" y="42"/>
                    </a:lnTo>
                    <a:lnTo>
                      <a:pt x="18" y="30"/>
                    </a:lnTo>
                    <a:lnTo>
                      <a:pt x="18" y="18"/>
                    </a:lnTo>
                    <a:lnTo>
                      <a:pt x="18" y="6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3" name="Freeform 687"/>
              <p:cNvSpPr>
                <a:spLocks/>
              </p:cNvSpPr>
              <p:nvPr/>
            </p:nvSpPr>
            <p:spPr bwMode="auto">
              <a:xfrm>
                <a:off x="2994" y="1123"/>
                <a:ext cx="6" cy="1146"/>
              </a:xfrm>
              <a:custGeom>
                <a:avLst/>
                <a:gdLst>
                  <a:gd name="T0" fmla="*/ 2 w 6"/>
                  <a:gd name="T1" fmla="*/ 38 h 1146"/>
                  <a:gd name="T2" fmla="*/ 2 w 6"/>
                  <a:gd name="T3" fmla="*/ 118 h 1146"/>
                  <a:gd name="T4" fmla="*/ 2 w 6"/>
                  <a:gd name="T5" fmla="*/ 148 h 1146"/>
                  <a:gd name="T6" fmla="*/ 2 w 6"/>
                  <a:gd name="T7" fmla="*/ 188 h 1146"/>
                  <a:gd name="T8" fmla="*/ 2 w 6"/>
                  <a:gd name="T9" fmla="*/ 248 h 1146"/>
                  <a:gd name="T10" fmla="*/ 2 w 6"/>
                  <a:gd name="T11" fmla="*/ 260 h 1146"/>
                  <a:gd name="T12" fmla="*/ 2 w 6"/>
                  <a:gd name="T13" fmla="*/ 284 h 1146"/>
                  <a:gd name="T14" fmla="*/ 2 w 6"/>
                  <a:gd name="T15" fmla="*/ 324 h 1146"/>
                  <a:gd name="T16" fmla="*/ 2 w 6"/>
                  <a:gd name="T17" fmla="*/ 330 h 1146"/>
                  <a:gd name="T18" fmla="*/ 2 w 6"/>
                  <a:gd name="T19" fmla="*/ 370 h 1146"/>
                  <a:gd name="T20" fmla="*/ 2 w 6"/>
                  <a:gd name="T21" fmla="*/ 396 h 1146"/>
                  <a:gd name="T22" fmla="*/ 2 w 6"/>
                  <a:gd name="T23" fmla="*/ 400 h 1146"/>
                  <a:gd name="T24" fmla="*/ 4 w 6"/>
                  <a:gd name="T25" fmla="*/ 444 h 1146"/>
                  <a:gd name="T26" fmla="*/ 4 w 6"/>
                  <a:gd name="T27" fmla="*/ 460 h 1146"/>
                  <a:gd name="T28" fmla="*/ 4 w 6"/>
                  <a:gd name="T29" fmla="*/ 470 h 1146"/>
                  <a:gd name="T30" fmla="*/ 4 w 6"/>
                  <a:gd name="T31" fmla="*/ 498 h 1146"/>
                  <a:gd name="T32" fmla="*/ 4 w 6"/>
                  <a:gd name="T33" fmla="*/ 498 h 1146"/>
                  <a:gd name="T34" fmla="*/ 4 w 6"/>
                  <a:gd name="T35" fmla="*/ 528 h 1146"/>
                  <a:gd name="T36" fmla="*/ 4 w 6"/>
                  <a:gd name="T37" fmla="*/ 534 h 1146"/>
                  <a:gd name="T38" fmla="*/ 4 w 6"/>
                  <a:gd name="T39" fmla="*/ 524 h 1146"/>
                  <a:gd name="T40" fmla="*/ 4 w 6"/>
                  <a:gd name="T41" fmla="*/ 552 h 1146"/>
                  <a:gd name="T42" fmla="*/ 4 w 6"/>
                  <a:gd name="T43" fmla="*/ 560 h 1146"/>
                  <a:gd name="T44" fmla="*/ 4 w 6"/>
                  <a:gd name="T45" fmla="*/ 568 h 1146"/>
                  <a:gd name="T46" fmla="*/ 4 w 6"/>
                  <a:gd name="T47" fmla="*/ 582 h 1146"/>
                  <a:gd name="T48" fmla="*/ 4 w 6"/>
                  <a:gd name="T49" fmla="*/ 574 h 1146"/>
                  <a:gd name="T50" fmla="*/ 4 w 6"/>
                  <a:gd name="T51" fmla="*/ 592 h 1146"/>
                  <a:gd name="T52" fmla="*/ 4 w 6"/>
                  <a:gd name="T53" fmla="*/ 598 h 1146"/>
                  <a:gd name="T54" fmla="*/ 4 w 6"/>
                  <a:gd name="T55" fmla="*/ 588 h 1146"/>
                  <a:gd name="T56" fmla="*/ 6 w 6"/>
                  <a:gd name="T57" fmla="*/ 600 h 1146"/>
                  <a:gd name="T58" fmla="*/ 6 w 6"/>
                  <a:gd name="T59" fmla="*/ 608 h 1146"/>
                  <a:gd name="T60" fmla="*/ 6 w 6"/>
                  <a:gd name="T61" fmla="*/ 600 h 1146"/>
                  <a:gd name="T62" fmla="*/ 6 w 6"/>
                  <a:gd name="T63" fmla="*/ 606 h 1146"/>
                  <a:gd name="T64" fmla="*/ 6 w 6"/>
                  <a:gd name="T65" fmla="*/ 610 h 1146"/>
                  <a:gd name="T66" fmla="*/ 6 w 6"/>
                  <a:gd name="T67" fmla="*/ 610 h 1146"/>
                  <a:gd name="T68" fmla="*/ 6 w 6"/>
                  <a:gd name="T69" fmla="*/ 614 h 1146"/>
                  <a:gd name="T70" fmla="*/ 6 w 6"/>
                  <a:gd name="T71" fmla="*/ 620 h 1146"/>
                  <a:gd name="T72" fmla="*/ 6 w 6"/>
                  <a:gd name="T73" fmla="*/ 616 h 1146"/>
                  <a:gd name="T74" fmla="*/ 6 w 6"/>
                  <a:gd name="T75" fmla="*/ 604 h 1146"/>
                  <a:gd name="T76" fmla="*/ 6 w 6"/>
                  <a:gd name="T77" fmla="*/ 576 h 1146"/>
                  <a:gd name="T78" fmla="*/ 6 w 6"/>
                  <a:gd name="T79" fmla="*/ 582 h 1146"/>
                  <a:gd name="T80" fmla="*/ 6 w 6"/>
                  <a:gd name="T81" fmla="*/ 544 h 1146"/>
                  <a:gd name="T82" fmla="*/ 6 w 6"/>
                  <a:gd name="T83" fmla="*/ 554 h 1146"/>
                  <a:gd name="T84" fmla="*/ 6 w 6"/>
                  <a:gd name="T85" fmla="*/ 554 h 1146"/>
                  <a:gd name="T86" fmla="*/ 6 w 6"/>
                  <a:gd name="T87" fmla="*/ 558 h 1146"/>
                  <a:gd name="T88" fmla="*/ 6 w 6"/>
                  <a:gd name="T89" fmla="*/ 590 h 1146"/>
                  <a:gd name="T90" fmla="*/ 6 w 6"/>
                  <a:gd name="T91" fmla="*/ 608 h 1146"/>
                  <a:gd name="T92" fmla="*/ 6 w 6"/>
                  <a:gd name="T93" fmla="*/ 580 h 1146"/>
                  <a:gd name="T94" fmla="*/ 6 w 6"/>
                  <a:gd name="T95" fmla="*/ 594 h 1146"/>
                  <a:gd name="T96" fmla="*/ 6 w 6"/>
                  <a:gd name="T97" fmla="*/ 580 h 1146"/>
                  <a:gd name="T98" fmla="*/ 6 w 6"/>
                  <a:gd name="T99" fmla="*/ 532 h 1146"/>
                  <a:gd name="T100" fmla="*/ 6 w 6"/>
                  <a:gd name="T101" fmla="*/ 448 h 1146"/>
                  <a:gd name="T102" fmla="*/ 6 w 6"/>
                  <a:gd name="T103" fmla="*/ 364 h 1146"/>
                  <a:gd name="T104" fmla="*/ 6 w 6"/>
                  <a:gd name="T105" fmla="*/ 278 h 1146"/>
                  <a:gd name="T106" fmla="*/ 6 w 6"/>
                  <a:gd name="T107" fmla="*/ 208 h 1146"/>
                  <a:gd name="T108" fmla="*/ 6 w 6"/>
                  <a:gd name="T109" fmla="*/ 166 h 1146"/>
                  <a:gd name="T110" fmla="*/ 6 w 6"/>
                  <a:gd name="T111" fmla="*/ 162 h 1146"/>
                  <a:gd name="T112" fmla="*/ 6 w 6"/>
                  <a:gd name="T113" fmla="*/ 286 h 1146"/>
                  <a:gd name="T114" fmla="*/ 6 w 6"/>
                  <a:gd name="T115" fmla="*/ 510 h 1146"/>
                  <a:gd name="T116" fmla="*/ 6 w 6"/>
                  <a:gd name="T117" fmla="*/ 1146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" h="1146">
                    <a:moveTo>
                      <a:pt x="0" y="0"/>
                    </a:moveTo>
                    <a:lnTo>
                      <a:pt x="0" y="4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2" y="38"/>
                    </a:lnTo>
                    <a:lnTo>
                      <a:pt x="2" y="52"/>
                    </a:lnTo>
                    <a:lnTo>
                      <a:pt x="2" y="66"/>
                    </a:lnTo>
                    <a:lnTo>
                      <a:pt x="2" y="84"/>
                    </a:lnTo>
                    <a:lnTo>
                      <a:pt x="2" y="98"/>
                    </a:lnTo>
                    <a:lnTo>
                      <a:pt x="2" y="110"/>
                    </a:lnTo>
                    <a:lnTo>
                      <a:pt x="2" y="118"/>
                    </a:lnTo>
                    <a:lnTo>
                      <a:pt x="2" y="126"/>
                    </a:lnTo>
                    <a:lnTo>
                      <a:pt x="2" y="130"/>
                    </a:lnTo>
                    <a:lnTo>
                      <a:pt x="2" y="136"/>
                    </a:lnTo>
                    <a:lnTo>
                      <a:pt x="2" y="140"/>
                    </a:lnTo>
                    <a:lnTo>
                      <a:pt x="2" y="144"/>
                    </a:lnTo>
                    <a:lnTo>
                      <a:pt x="2" y="148"/>
                    </a:lnTo>
                    <a:lnTo>
                      <a:pt x="2" y="154"/>
                    </a:lnTo>
                    <a:lnTo>
                      <a:pt x="2" y="158"/>
                    </a:lnTo>
                    <a:lnTo>
                      <a:pt x="2" y="164"/>
                    </a:lnTo>
                    <a:lnTo>
                      <a:pt x="2" y="170"/>
                    </a:lnTo>
                    <a:lnTo>
                      <a:pt x="2" y="178"/>
                    </a:lnTo>
                    <a:lnTo>
                      <a:pt x="2" y="188"/>
                    </a:lnTo>
                    <a:lnTo>
                      <a:pt x="2" y="200"/>
                    </a:lnTo>
                    <a:lnTo>
                      <a:pt x="2" y="214"/>
                    </a:lnTo>
                    <a:lnTo>
                      <a:pt x="2" y="228"/>
                    </a:lnTo>
                    <a:lnTo>
                      <a:pt x="2" y="238"/>
                    </a:lnTo>
                    <a:lnTo>
                      <a:pt x="2" y="244"/>
                    </a:lnTo>
                    <a:lnTo>
                      <a:pt x="2" y="248"/>
                    </a:lnTo>
                    <a:lnTo>
                      <a:pt x="2" y="252"/>
                    </a:lnTo>
                    <a:lnTo>
                      <a:pt x="2" y="254"/>
                    </a:lnTo>
                    <a:lnTo>
                      <a:pt x="2" y="254"/>
                    </a:lnTo>
                    <a:lnTo>
                      <a:pt x="2" y="256"/>
                    </a:lnTo>
                    <a:lnTo>
                      <a:pt x="2" y="258"/>
                    </a:lnTo>
                    <a:lnTo>
                      <a:pt x="2" y="260"/>
                    </a:lnTo>
                    <a:lnTo>
                      <a:pt x="2" y="262"/>
                    </a:lnTo>
                    <a:lnTo>
                      <a:pt x="2" y="264"/>
                    </a:lnTo>
                    <a:lnTo>
                      <a:pt x="2" y="266"/>
                    </a:lnTo>
                    <a:lnTo>
                      <a:pt x="2" y="272"/>
                    </a:lnTo>
                    <a:lnTo>
                      <a:pt x="2" y="276"/>
                    </a:lnTo>
                    <a:lnTo>
                      <a:pt x="2" y="284"/>
                    </a:lnTo>
                    <a:lnTo>
                      <a:pt x="2" y="294"/>
                    </a:lnTo>
                    <a:lnTo>
                      <a:pt x="2" y="304"/>
                    </a:lnTo>
                    <a:lnTo>
                      <a:pt x="2" y="312"/>
                    </a:lnTo>
                    <a:lnTo>
                      <a:pt x="2" y="318"/>
                    </a:lnTo>
                    <a:lnTo>
                      <a:pt x="2" y="320"/>
                    </a:lnTo>
                    <a:lnTo>
                      <a:pt x="2" y="324"/>
                    </a:lnTo>
                    <a:lnTo>
                      <a:pt x="2" y="326"/>
                    </a:lnTo>
                    <a:lnTo>
                      <a:pt x="2" y="326"/>
                    </a:lnTo>
                    <a:lnTo>
                      <a:pt x="2" y="326"/>
                    </a:lnTo>
                    <a:lnTo>
                      <a:pt x="2" y="326"/>
                    </a:lnTo>
                    <a:lnTo>
                      <a:pt x="2" y="328"/>
                    </a:lnTo>
                    <a:lnTo>
                      <a:pt x="2" y="330"/>
                    </a:lnTo>
                    <a:lnTo>
                      <a:pt x="2" y="334"/>
                    </a:lnTo>
                    <a:lnTo>
                      <a:pt x="2" y="338"/>
                    </a:lnTo>
                    <a:lnTo>
                      <a:pt x="2" y="344"/>
                    </a:lnTo>
                    <a:lnTo>
                      <a:pt x="2" y="352"/>
                    </a:lnTo>
                    <a:lnTo>
                      <a:pt x="2" y="360"/>
                    </a:lnTo>
                    <a:lnTo>
                      <a:pt x="2" y="370"/>
                    </a:lnTo>
                    <a:lnTo>
                      <a:pt x="2" y="380"/>
                    </a:lnTo>
                    <a:lnTo>
                      <a:pt x="2" y="388"/>
                    </a:lnTo>
                    <a:lnTo>
                      <a:pt x="2" y="392"/>
                    </a:lnTo>
                    <a:lnTo>
                      <a:pt x="2" y="394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6"/>
                    </a:lnTo>
                    <a:lnTo>
                      <a:pt x="2" y="398"/>
                    </a:lnTo>
                    <a:lnTo>
                      <a:pt x="2" y="400"/>
                    </a:lnTo>
                    <a:lnTo>
                      <a:pt x="2" y="404"/>
                    </a:lnTo>
                    <a:lnTo>
                      <a:pt x="2" y="408"/>
                    </a:lnTo>
                    <a:lnTo>
                      <a:pt x="2" y="414"/>
                    </a:lnTo>
                    <a:lnTo>
                      <a:pt x="2" y="422"/>
                    </a:lnTo>
                    <a:lnTo>
                      <a:pt x="4" y="432"/>
                    </a:lnTo>
                    <a:lnTo>
                      <a:pt x="4" y="444"/>
                    </a:lnTo>
                    <a:lnTo>
                      <a:pt x="4" y="450"/>
                    </a:lnTo>
                    <a:lnTo>
                      <a:pt x="4" y="456"/>
                    </a:lnTo>
                    <a:lnTo>
                      <a:pt x="4" y="458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0"/>
                    </a:lnTo>
                    <a:lnTo>
                      <a:pt x="4" y="462"/>
                    </a:lnTo>
                    <a:lnTo>
                      <a:pt x="4" y="466"/>
                    </a:lnTo>
                    <a:lnTo>
                      <a:pt x="4" y="470"/>
                    </a:lnTo>
                    <a:lnTo>
                      <a:pt x="4" y="474"/>
                    </a:lnTo>
                    <a:lnTo>
                      <a:pt x="4" y="480"/>
                    </a:lnTo>
                    <a:lnTo>
                      <a:pt x="4" y="488"/>
                    </a:lnTo>
                    <a:lnTo>
                      <a:pt x="4" y="494"/>
                    </a:lnTo>
                    <a:lnTo>
                      <a:pt x="4" y="498"/>
                    </a:lnTo>
                    <a:lnTo>
                      <a:pt x="4" y="498"/>
                    </a:lnTo>
                    <a:lnTo>
                      <a:pt x="4" y="498"/>
                    </a:lnTo>
                    <a:lnTo>
                      <a:pt x="4" y="496"/>
                    </a:lnTo>
                    <a:lnTo>
                      <a:pt x="4" y="496"/>
                    </a:lnTo>
                    <a:lnTo>
                      <a:pt x="4" y="496"/>
                    </a:lnTo>
                    <a:lnTo>
                      <a:pt x="4" y="496"/>
                    </a:lnTo>
                    <a:lnTo>
                      <a:pt x="4" y="498"/>
                    </a:lnTo>
                    <a:lnTo>
                      <a:pt x="4" y="500"/>
                    </a:lnTo>
                    <a:lnTo>
                      <a:pt x="4" y="502"/>
                    </a:lnTo>
                    <a:lnTo>
                      <a:pt x="4" y="508"/>
                    </a:lnTo>
                    <a:lnTo>
                      <a:pt x="4" y="514"/>
                    </a:lnTo>
                    <a:lnTo>
                      <a:pt x="4" y="520"/>
                    </a:lnTo>
                    <a:lnTo>
                      <a:pt x="4" y="528"/>
                    </a:lnTo>
                    <a:lnTo>
                      <a:pt x="4" y="534"/>
                    </a:lnTo>
                    <a:lnTo>
                      <a:pt x="4" y="538"/>
                    </a:lnTo>
                    <a:lnTo>
                      <a:pt x="4" y="538"/>
                    </a:lnTo>
                    <a:lnTo>
                      <a:pt x="4" y="538"/>
                    </a:lnTo>
                    <a:lnTo>
                      <a:pt x="4" y="536"/>
                    </a:lnTo>
                    <a:lnTo>
                      <a:pt x="4" y="534"/>
                    </a:lnTo>
                    <a:lnTo>
                      <a:pt x="4" y="530"/>
                    </a:lnTo>
                    <a:lnTo>
                      <a:pt x="4" y="528"/>
                    </a:lnTo>
                    <a:lnTo>
                      <a:pt x="4" y="526"/>
                    </a:lnTo>
                    <a:lnTo>
                      <a:pt x="4" y="524"/>
                    </a:lnTo>
                    <a:lnTo>
                      <a:pt x="4" y="524"/>
                    </a:lnTo>
                    <a:lnTo>
                      <a:pt x="4" y="524"/>
                    </a:lnTo>
                    <a:lnTo>
                      <a:pt x="4" y="526"/>
                    </a:lnTo>
                    <a:lnTo>
                      <a:pt x="4" y="528"/>
                    </a:lnTo>
                    <a:lnTo>
                      <a:pt x="4" y="532"/>
                    </a:lnTo>
                    <a:lnTo>
                      <a:pt x="4" y="538"/>
                    </a:lnTo>
                    <a:lnTo>
                      <a:pt x="4" y="546"/>
                    </a:lnTo>
                    <a:lnTo>
                      <a:pt x="4" y="552"/>
                    </a:lnTo>
                    <a:lnTo>
                      <a:pt x="4" y="556"/>
                    </a:lnTo>
                    <a:lnTo>
                      <a:pt x="4" y="558"/>
                    </a:lnTo>
                    <a:lnTo>
                      <a:pt x="4" y="558"/>
                    </a:lnTo>
                    <a:lnTo>
                      <a:pt x="4" y="558"/>
                    </a:lnTo>
                    <a:lnTo>
                      <a:pt x="4" y="558"/>
                    </a:lnTo>
                    <a:lnTo>
                      <a:pt x="4" y="560"/>
                    </a:lnTo>
                    <a:lnTo>
                      <a:pt x="4" y="560"/>
                    </a:lnTo>
                    <a:lnTo>
                      <a:pt x="4" y="560"/>
                    </a:lnTo>
                    <a:lnTo>
                      <a:pt x="4" y="560"/>
                    </a:lnTo>
                    <a:lnTo>
                      <a:pt x="4" y="562"/>
                    </a:lnTo>
                    <a:lnTo>
                      <a:pt x="4" y="564"/>
                    </a:lnTo>
                    <a:lnTo>
                      <a:pt x="4" y="568"/>
                    </a:lnTo>
                    <a:lnTo>
                      <a:pt x="4" y="572"/>
                    </a:lnTo>
                    <a:lnTo>
                      <a:pt x="4" y="576"/>
                    </a:lnTo>
                    <a:lnTo>
                      <a:pt x="4" y="580"/>
                    </a:lnTo>
                    <a:lnTo>
                      <a:pt x="4" y="582"/>
                    </a:lnTo>
                    <a:lnTo>
                      <a:pt x="4" y="584"/>
                    </a:lnTo>
                    <a:lnTo>
                      <a:pt x="4" y="582"/>
                    </a:lnTo>
                    <a:lnTo>
                      <a:pt x="4" y="582"/>
                    </a:lnTo>
                    <a:lnTo>
                      <a:pt x="4" y="578"/>
                    </a:lnTo>
                    <a:lnTo>
                      <a:pt x="4" y="576"/>
                    </a:lnTo>
                    <a:lnTo>
                      <a:pt x="4" y="576"/>
                    </a:lnTo>
                    <a:lnTo>
                      <a:pt x="4" y="574"/>
                    </a:lnTo>
                    <a:lnTo>
                      <a:pt x="4" y="574"/>
                    </a:lnTo>
                    <a:lnTo>
                      <a:pt x="4" y="574"/>
                    </a:lnTo>
                    <a:lnTo>
                      <a:pt x="4" y="576"/>
                    </a:lnTo>
                    <a:lnTo>
                      <a:pt x="4" y="578"/>
                    </a:lnTo>
                    <a:lnTo>
                      <a:pt x="4" y="582"/>
                    </a:lnTo>
                    <a:lnTo>
                      <a:pt x="4" y="586"/>
                    </a:lnTo>
                    <a:lnTo>
                      <a:pt x="4" y="592"/>
                    </a:lnTo>
                    <a:lnTo>
                      <a:pt x="4" y="598"/>
                    </a:lnTo>
                    <a:lnTo>
                      <a:pt x="4" y="602"/>
                    </a:lnTo>
                    <a:lnTo>
                      <a:pt x="4" y="602"/>
                    </a:lnTo>
                    <a:lnTo>
                      <a:pt x="4" y="600"/>
                    </a:lnTo>
                    <a:lnTo>
                      <a:pt x="4" y="600"/>
                    </a:lnTo>
                    <a:lnTo>
                      <a:pt x="4" y="598"/>
                    </a:lnTo>
                    <a:lnTo>
                      <a:pt x="4" y="596"/>
                    </a:lnTo>
                    <a:lnTo>
                      <a:pt x="4" y="592"/>
                    </a:lnTo>
                    <a:lnTo>
                      <a:pt x="4" y="592"/>
                    </a:lnTo>
                    <a:lnTo>
                      <a:pt x="4" y="590"/>
                    </a:lnTo>
                    <a:lnTo>
                      <a:pt x="4" y="588"/>
                    </a:lnTo>
                    <a:lnTo>
                      <a:pt x="4" y="588"/>
                    </a:lnTo>
                    <a:lnTo>
                      <a:pt x="6" y="588"/>
                    </a:lnTo>
                    <a:lnTo>
                      <a:pt x="6" y="590"/>
                    </a:lnTo>
                    <a:lnTo>
                      <a:pt x="6" y="592"/>
                    </a:lnTo>
                    <a:lnTo>
                      <a:pt x="6" y="594"/>
                    </a:lnTo>
                    <a:lnTo>
                      <a:pt x="6" y="596"/>
                    </a:lnTo>
                    <a:lnTo>
                      <a:pt x="6" y="600"/>
                    </a:lnTo>
                    <a:lnTo>
                      <a:pt x="6" y="602"/>
                    </a:lnTo>
                    <a:lnTo>
                      <a:pt x="6" y="604"/>
                    </a:lnTo>
                    <a:lnTo>
                      <a:pt x="6" y="604"/>
                    </a:lnTo>
                    <a:lnTo>
                      <a:pt x="6" y="606"/>
                    </a:lnTo>
                    <a:lnTo>
                      <a:pt x="6" y="606"/>
                    </a:lnTo>
                    <a:lnTo>
                      <a:pt x="6" y="608"/>
                    </a:lnTo>
                    <a:lnTo>
                      <a:pt x="6" y="606"/>
                    </a:lnTo>
                    <a:lnTo>
                      <a:pt x="6" y="606"/>
                    </a:lnTo>
                    <a:lnTo>
                      <a:pt x="6" y="604"/>
                    </a:lnTo>
                    <a:lnTo>
                      <a:pt x="6" y="602"/>
                    </a:lnTo>
                    <a:lnTo>
                      <a:pt x="6" y="602"/>
                    </a:lnTo>
                    <a:lnTo>
                      <a:pt x="6" y="600"/>
                    </a:lnTo>
                    <a:lnTo>
                      <a:pt x="6" y="600"/>
                    </a:lnTo>
                    <a:lnTo>
                      <a:pt x="6" y="600"/>
                    </a:lnTo>
                    <a:lnTo>
                      <a:pt x="6" y="600"/>
                    </a:lnTo>
                    <a:lnTo>
                      <a:pt x="6" y="602"/>
                    </a:lnTo>
                    <a:lnTo>
                      <a:pt x="6" y="604"/>
                    </a:lnTo>
                    <a:lnTo>
                      <a:pt x="6" y="606"/>
                    </a:lnTo>
                    <a:lnTo>
                      <a:pt x="6" y="606"/>
                    </a:lnTo>
                    <a:lnTo>
                      <a:pt x="6" y="608"/>
                    </a:lnTo>
                    <a:lnTo>
                      <a:pt x="6" y="608"/>
                    </a:lnTo>
                    <a:lnTo>
                      <a:pt x="6" y="608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08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0"/>
                    </a:lnTo>
                    <a:lnTo>
                      <a:pt x="6" y="612"/>
                    </a:lnTo>
                    <a:lnTo>
                      <a:pt x="6" y="612"/>
                    </a:lnTo>
                    <a:lnTo>
                      <a:pt x="6" y="614"/>
                    </a:lnTo>
                    <a:lnTo>
                      <a:pt x="6" y="614"/>
                    </a:lnTo>
                    <a:lnTo>
                      <a:pt x="6" y="616"/>
                    </a:lnTo>
                    <a:lnTo>
                      <a:pt x="6" y="618"/>
                    </a:lnTo>
                    <a:lnTo>
                      <a:pt x="6" y="618"/>
                    </a:lnTo>
                    <a:lnTo>
                      <a:pt x="6" y="620"/>
                    </a:lnTo>
                    <a:lnTo>
                      <a:pt x="6" y="620"/>
                    </a:lnTo>
                    <a:lnTo>
                      <a:pt x="6" y="620"/>
                    </a:lnTo>
                    <a:lnTo>
                      <a:pt x="6" y="618"/>
                    </a:lnTo>
                    <a:lnTo>
                      <a:pt x="6" y="618"/>
                    </a:lnTo>
                    <a:lnTo>
                      <a:pt x="6" y="618"/>
                    </a:lnTo>
                    <a:lnTo>
                      <a:pt x="6" y="618"/>
                    </a:lnTo>
                    <a:lnTo>
                      <a:pt x="6" y="616"/>
                    </a:lnTo>
                    <a:lnTo>
                      <a:pt x="6" y="616"/>
                    </a:lnTo>
                    <a:lnTo>
                      <a:pt x="6" y="616"/>
                    </a:lnTo>
                    <a:lnTo>
                      <a:pt x="6" y="616"/>
                    </a:lnTo>
                    <a:lnTo>
                      <a:pt x="6" y="614"/>
                    </a:lnTo>
                    <a:lnTo>
                      <a:pt x="6" y="614"/>
                    </a:lnTo>
                    <a:lnTo>
                      <a:pt x="6" y="610"/>
                    </a:lnTo>
                    <a:lnTo>
                      <a:pt x="6" y="604"/>
                    </a:lnTo>
                    <a:lnTo>
                      <a:pt x="6" y="598"/>
                    </a:lnTo>
                    <a:lnTo>
                      <a:pt x="6" y="592"/>
                    </a:lnTo>
                    <a:lnTo>
                      <a:pt x="6" y="586"/>
                    </a:lnTo>
                    <a:lnTo>
                      <a:pt x="6" y="582"/>
                    </a:lnTo>
                    <a:lnTo>
                      <a:pt x="6" y="578"/>
                    </a:lnTo>
                    <a:lnTo>
                      <a:pt x="6" y="576"/>
                    </a:lnTo>
                    <a:lnTo>
                      <a:pt x="6" y="576"/>
                    </a:lnTo>
                    <a:lnTo>
                      <a:pt x="6" y="576"/>
                    </a:lnTo>
                    <a:lnTo>
                      <a:pt x="6" y="576"/>
                    </a:lnTo>
                    <a:lnTo>
                      <a:pt x="6" y="578"/>
                    </a:lnTo>
                    <a:lnTo>
                      <a:pt x="6" y="580"/>
                    </a:lnTo>
                    <a:lnTo>
                      <a:pt x="6" y="582"/>
                    </a:lnTo>
                    <a:lnTo>
                      <a:pt x="6" y="574"/>
                    </a:lnTo>
                    <a:lnTo>
                      <a:pt x="6" y="568"/>
                    </a:lnTo>
                    <a:lnTo>
                      <a:pt x="6" y="562"/>
                    </a:lnTo>
                    <a:lnTo>
                      <a:pt x="6" y="554"/>
                    </a:lnTo>
                    <a:lnTo>
                      <a:pt x="6" y="548"/>
                    </a:lnTo>
                    <a:lnTo>
                      <a:pt x="6" y="544"/>
                    </a:lnTo>
                    <a:lnTo>
                      <a:pt x="6" y="542"/>
                    </a:lnTo>
                    <a:lnTo>
                      <a:pt x="6" y="542"/>
                    </a:lnTo>
                    <a:lnTo>
                      <a:pt x="6" y="544"/>
                    </a:lnTo>
                    <a:lnTo>
                      <a:pt x="6" y="546"/>
                    </a:lnTo>
                    <a:lnTo>
                      <a:pt x="6" y="550"/>
                    </a:lnTo>
                    <a:lnTo>
                      <a:pt x="6" y="554"/>
                    </a:lnTo>
                    <a:lnTo>
                      <a:pt x="6" y="558"/>
                    </a:lnTo>
                    <a:lnTo>
                      <a:pt x="6" y="558"/>
                    </a:lnTo>
                    <a:lnTo>
                      <a:pt x="6" y="556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4"/>
                    </a:lnTo>
                    <a:lnTo>
                      <a:pt x="6" y="558"/>
                    </a:lnTo>
                    <a:lnTo>
                      <a:pt x="6" y="558"/>
                    </a:lnTo>
                    <a:lnTo>
                      <a:pt x="6" y="560"/>
                    </a:lnTo>
                    <a:lnTo>
                      <a:pt x="6" y="562"/>
                    </a:lnTo>
                    <a:lnTo>
                      <a:pt x="6" y="570"/>
                    </a:lnTo>
                    <a:lnTo>
                      <a:pt x="6" y="580"/>
                    </a:lnTo>
                    <a:lnTo>
                      <a:pt x="6" y="590"/>
                    </a:lnTo>
                    <a:lnTo>
                      <a:pt x="6" y="596"/>
                    </a:lnTo>
                    <a:lnTo>
                      <a:pt x="6" y="600"/>
                    </a:lnTo>
                    <a:lnTo>
                      <a:pt x="6" y="604"/>
                    </a:lnTo>
                    <a:lnTo>
                      <a:pt x="6" y="606"/>
                    </a:lnTo>
                    <a:lnTo>
                      <a:pt x="6" y="608"/>
                    </a:lnTo>
                    <a:lnTo>
                      <a:pt x="6" y="608"/>
                    </a:lnTo>
                    <a:lnTo>
                      <a:pt x="6" y="604"/>
                    </a:lnTo>
                    <a:lnTo>
                      <a:pt x="6" y="596"/>
                    </a:lnTo>
                    <a:lnTo>
                      <a:pt x="6" y="588"/>
                    </a:lnTo>
                    <a:lnTo>
                      <a:pt x="6" y="580"/>
                    </a:lnTo>
                    <a:lnTo>
                      <a:pt x="6" y="576"/>
                    </a:lnTo>
                    <a:lnTo>
                      <a:pt x="6" y="580"/>
                    </a:lnTo>
                    <a:lnTo>
                      <a:pt x="6" y="586"/>
                    </a:lnTo>
                    <a:lnTo>
                      <a:pt x="6" y="590"/>
                    </a:lnTo>
                    <a:lnTo>
                      <a:pt x="6" y="592"/>
                    </a:lnTo>
                    <a:lnTo>
                      <a:pt x="6" y="594"/>
                    </a:lnTo>
                    <a:lnTo>
                      <a:pt x="6" y="594"/>
                    </a:lnTo>
                    <a:lnTo>
                      <a:pt x="6" y="594"/>
                    </a:lnTo>
                    <a:lnTo>
                      <a:pt x="6" y="596"/>
                    </a:lnTo>
                    <a:lnTo>
                      <a:pt x="6" y="596"/>
                    </a:lnTo>
                    <a:lnTo>
                      <a:pt x="6" y="594"/>
                    </a:lnTo>
                    <a:lnTo>
                      <a:pt x="6" y="590"/>
                    </a:lnTo>
                    <a:lnTo>
                      <a:pt x="6" y="586"/>
                    </a:lnTo>
                    <a:lnTo>
                      <a:pt x="6" y="580"/>
                    </a:lnTo>
                    <a:lnTo>
                      <a:pt x="6" y="574"/>
                    </a:lnTo>
                    <a:lnTo>
                      <a:pt x="6" y="566"/>
                    </a:lnTo>
                    <a:lnTo>
                      <a:pt x="6" y="558"/>
                    </a:lnTo>
                    <a:lnTo>
                      <a:pt x="6" y="550"/>
                    </a:lnTo>
                    <a:lnTo>
                      <a:pt x="6" y="542"/>
                    </a:lnTo>
                    <a:lnTo>
                      <a:pt x="6" y="532"/>
                    </a:lnTo>
                    <a:lnTo>
                      <a:pt x="6" y="518"/>
                    </a:lnTo>
                    <a:lnTo>
                      <a:pt x="6" y="504"/>
                    </a:lnTo>
                    <a:lnTo>
                      <a:pt x="6" y="490"/>
                    </a:lnTo>
                    <a:lnTo>
                      <a:pt x="6" y="476"/>
                    </a:lnTo>
                    <a:lnTo>
                      <a:pt x="6" y="462"/>
                    </a:lnTo>
                    <a:lnTo>
                      <a:pt x="6" y="448"/>
                    </a:lnTo>
                    <a:lnTo>
                      <a:pt x="6" y="436"/>
                    </a:lnTo>
                    <a:lnTo>
                      <a:pt x="6" y="422"/>
                    </a:lnTo>
                    <a:lnTo>
                      <a:pt x="6" y="408"/>
                    </a:lnTo>
                    <a:lnTo>
                      <a:pt x="6" y="394"/>
                    </a:lnTo>
                    <a:lnTo>
                      <a:pt x="6" y="378"/>
                    </a:lnTo>
                    <a:lnTo>
                      <a:pt x="6" y="364"/>
                    </a:lnTo>
                    <a:lnTo>
                      <a:pt x="6" y="352"/>
                    </a:lnTo>
                    <a:lnTo>
                      <a:pt x="6" y="340"/>
                    </a:lnTo>
                    <a:lnTo>
                      <a:pt x="6" y="328"/>
                    </a:lnTo>
                    <a:lnTo>
                      <a:pt x="6" y="316"/>
                    </a:lnTo>
                    <a:lnTo>
                      <a:pt x="6" y="298"/>
                    </a:lnTo>
                    <a:lnTo>
                      <a:pt x="6" y="278"/>
                    </a:lnTo>
                    <a:lnTo>
                      <a:pt x="6" y="254"/>
                    </a:lnTo>
                    <a:lnTo>
                      <a:pt x="6" y="230"/>
                    </a:lnTo>
                    <a:lnTo>
                      <a:pt x="6" y="212"/>
                    </a:lnTo>
                    <a:lnTo>
                      <a:pt x="6" y="202"/>
                    </a:lnTo>
                    <a:lnTo>
                      <a:pt x="6" y="202"/>
                    </a:lnTo>
                    <a:lnTo>
                      <a:pt x="6" y="208"/>
                    </a:lnTo>
                    <a:lnTo>
                      <a:pt x="6" y="220"/>
                    </a:lnTo>
                    <a:lnTo>
                      <a:pt x="6" y="262"/>
                    </a:lnTo>
                    <a:lnTo>
                      <a:pt x="6" y="318"/>
                    </a:lnTo>
                    <a:lnTo>
                      <a:pt x="6" y="326"/>
                    </a:lnTo>
                    <a:lnTo>
                      <a:pt x="6" y="240"/>
                    </a:lnTo>
                    <a:lnTo>
                      <a:pt x="6" y="166"/>
                    </a:lnTo>
                    <a:lnTo>
                      <a:pt x="6" y="162"/>
                    </a:lnTo>
                    <a:lnTo>
                      <a:pt x="6" y="172"/>
                    </a:lnTo>
                    <a:lnTo>
                      <a:pt x="6" y="160"/>
                    </a:lnTo>
                    <a:lnTo>
                      <a:pt x="6" y="148"/>
                    </a:lnTo>
                    <a:lnTo>
                      <a:pt x="6" y="154"/>
                    </a:lnTo>
                    <a:lnTo>
                      <a:pt x="6" y="162"/>
                    </a:lnTo>
                    <a:lnTo>
                      <a:pt x="6" y="160"/>
                    </a:lnTo>
                    <a:lnTo>
                      <a:pt x="6" y="182"/>
                    </a:lnTo>
                    <a:lnTo>
                      <a:pt x="6" y="244"/>
                    </a:lnTo>
                    <a:lnTo>
                      <a:pt x="6" y="310"/>
                    </a:lnTo>
                    <a:lnTo>
                      <a:pt x="6" y="330"/>
                    </a:lnTo>
                    <a:lnTo>
                      <a:pt x="6" y="286"/>
                    </a:lnTo>
                    <a:lnTo>
                      <a:pt x="6" y="222"/>
                    </a:lnTo>
                    <a:lnTo>
                      <a:pt x="6" y="188"/>
                    </a:lnTo>
                    <a:lnTo>
                      <a:pt x="6" y="210"/>
                    </a:lnTo>
                    <a:lnTo>
                      <a:pt x="6" y="306"/>
                    </a:lnTo>
                    <a:lnTo>
                      <a:pt x="6" y="406"/>
                    </a:lnTo>
                    <a:lnTo>
                      <a:pt x="6" y="510"/>
                    </a:lnTo>
                    <a:lnTo>
                      <a:pt x="6" y="618"/>
                    </a:lnTo>
                    <a:lnTo>
                      <a:pt x="6" y="728"/>
                    </a:lnTo>
                    <a:lnTo>
                      <a:pt x="6" y="838"/>
                    </a:lnTo>
                    <a:lnTo>
                      <a:pt x="6" y="948"/>
                    </a:lnTo>
                    <a:lnTo>
                      <a:pt x="6" y="1056"/>
                    </a:lnTo>
                    <a:lnTo>
                      <a:pt x="6" y="1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4" name="Freeform 688"/>
              <p:cNvSpPr>
                <a:spLocks/>
              </p:cNvSpPr>
              <p:nvPr/>
            </p:nvSpPr>
            <p:spPr bwMode="auto">
              <a:xfrm>
                <a:off x="3002" y="1123"/>
                <a:ext cx="1" cy="1146"/>
              </a:xfrm>
              <a:custGeom>
                <a:avLst/>
                <a:gdLst>
                  <a:gd name="T0" fmla="*/ 1146 h 1146"/>
                  <a:gd name="T1" fmla="*/ 1130 h 1146"/>
                  <a:gd name="T2" fmla="*/ 1096 h 1146"/>
                  <a:gd name="T3" fmla="*/ 1054 h 1146"/>
                  <a:gd name="T4" fmla="*/ 1012 h 1146"/>
                  <a:gd name="T5" fmla="*/ 968 h 1146"/>
                  <a:gd name="T6" fmla="*/ 920 h 1146"/>
                  <a:gd name="T7" fmla="*/ 868 h 1146"/>
                  <a:gd name="T8" fmla="*/ 806 h 1146"/>
                  <a:gd name="T9" fmla="*/ 744 h 1146"/>
                  <a:gd name="T10" fmla="*/ 676 h 1146"/>
                  <a:gd name="T11" fmla="*/ 610 h 1146"/>
                  <a:gd name="T12" fmla="*/ 542 h 1146"/>
                  <a:gd name="T13" fmla="*/ 474 h 1146"/>
                  <a:gd name="T14" fmla="*/ 408 h 1146"/>
                  <a:gd name="T15" fmla="*/ 344 h 1146"/>
                  <a:gd name="T16" fmla="*/ 278 h 1146"/>
                  <a:gd name="T17" fmla="*/ 214 h 1146"/>
                  <a:gd name="T18" fmla="*/ 150 h 1146"/>
                  <a:gd name="T19" fmla="*/ 86 h 1146"/>
                  <a:gd name="T20" fmla="*/ 24 h 1146"/>
                  <a:gd name="T21" fmla="*/ 0 h 114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</a:cxnLst>
                <a:rect l="0" t="0" r="r" b="b"/>
                <a:pathLst>
                  <a:path h="1146">
                    <a:moveTo>
                      <a:pt x="0" y="1146"/>
                    </a:moveTo>
                    <a:lnTo>
                      <a:pt x="0" y="1130"/>
                    </a:lnTo>
                    <a:lnTo>
                      <a:pt x="0" y="1096"/>
                    </a:lnTo>
                    <a:lnTo>
                      <a:pt x="0" y="1054"/>
                    </a:lnTo>
                    <a:lnTo>
                      <a:pt x="0" y="1012"/>
                    </a:lnTo>
                    <a:lnTo>
                      <a:pt x="0" y="968"/>
                    </a:lnTo>
                    <a:lnTo>
                      <a:pt x="0" y="920"/>
                    </a:lnTo>
                    <a:lnTo>
                      <a:pt x="0" y="868"/>
                    </a:lnTo>
                    <a:lnTo>
                      <a:pt x="0" y="806"/>
                    </a:lnTo>
                    <a:lnTo>
                      <a:pt x="0" y="744"/>
                    </a:lnTo>
                    <a:lnTo>
                      <a:pt x="0" y="676"/>
                    </a:lnTo>
                    <a:lnTo>
                      <a:pt x="0" y="610"/>
                    </a:lnTo>
                    <a:lnTo>
                      <a:pt x="0" y="542"/>
                    </a:lnTo>
                    <a:lnTo>
                      <a:pt x="0" y="474"/>
                    </a:lnTo>
                    <a:lnTo>
                      <a:pt x="0" y="408"/>
                    </a:lnTo>
                    <a:lnTo>
                      <a:pt x="0" y="344"/>
                    </a:lnTo>
                    <a:lnTo>
                      <a:pt x="0" y="278"/>
                    </a:lnTo>
                    <a:lnTo>
                      <a:pt x="0" y="214"/>
                    </a:lnTo>
                    <a:lnTo>
                      <a:pt x="0" y="150"/>
                    </a:lnTo>
                    <a:lnTo>
                      <a:pt x="0" y="86"/>
                    </a:ln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5" name="Line 689"/>
              <p:cNvSpPr>
                <a:spLocks noChangeShapeType="1"/>
              </p:cNvSpPr>
              <p:nvPr/>
            </p:nvSpPr>
            <p:spPr bwMode="auto">
              <a:xfrm>
                <a:off x="133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6" name="Line 690"/>
              <p:cNvSpPr>
                <a:spLocks noChangeShapeType="1"/>
              </p:cNvSpPr>
              <p:nvPr/>
            </p:nvSpPr>
            <p:spPr bwMode="auto">
              <a:xfrm>
                <a:off x="136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7" name="Line 691"/>
              <p:cNvSpPr>
                <a:spLocks noChangeShapeType="1"/>
              </p:cNvSpPr>
              <p:nvPr/>
            </p:nvSpPr>
            <p:spPr bwMode="auto">
              <a:xfrm>
                <a:off x="140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8" name="Line 692"/>
              <p:cNvSpPr>
                <a:spLocks noChangeShapeType="1"/>
              </p:cNvSpPr>
              <p:nvPr/>
            </p:nvSpPr>
            <p:spPr bwMode="auto">
              <a:xfrm>
                <a:off x="143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9" name="Line 693"/>
              <p:cNvSpPr>
                <a:spLocks noChangeShapeType="1"/>
              </p:cNvSpPr>
              <p:nvPr/>
            </p:nvSpPr>
            <p:spPr bwMode="auto">
              <a:xfrm>
                <a:off x="146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0" name="Line 694"/>
              <p:cNvSpPr>
                <a:spLocks noChangeShapeType="1"/>
              </p:cNvSpPr>
              <p:nvPr/>
            </p:nvSpPr>
            <p:spPr bwMode="auto">
              <a:xfrm>
                <a:off x="149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1" name="Line 695"/>
              <p:cNvSpPr>
                <a:spLocks noChangeShapeType="1"/>
              </p:cNvSpPr>
              <p:nvPr/>
            </p:nvSpPr>
            <p:spPr bwMode="auto">
              <a:xfrm>
                <a:off x="152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2" name="Line 696"/>
              <p:cNvSpPr>
                <a:spLocks noChangeShapeType="1"/>
              </p:cNvSpPr>
              <p:nvPr/>
            </p:nvSpPr>
            <p:spPr bwMode="auto">
              <a:xfrm>
                <a:off x="156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3" name="Line 697"/>
              <p:cNvSpPr>
                <a:spLocks noChangeShapeType="1"/>
              </p:cNvSpPr>
              <p:nvPr/>
            </p:nvSpPr>
            <p:spPr bwMode="auto">
              <a:xfrm>
                <a:off x="159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4" name="Line 698"/>
              <p:cNvSpPr>
                <a:spLocks noChangeShapeType="1"/>
              </p:cNvSpPr>
              <p:nvPr/>
            </p:nvSpPr>
            <p:spPr bwMode="auto">
              <a:xfrm>
                <a:off x="162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5" name="Line 699"/>
              <p:cNvSpPr>
                <a:spLocks noChangeShapeType="1"/>
              </p:cNvSpPr>
              <p:nvPr/>
            </p:nvSpPr>
            <p:spPr bwMode="auto">
              <a:xfrm>
                <a:off x="165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6" name="Line 700"/>
              <p:cNvSpPr>
                <a:spLocks noChangeShapeType="1"/>
              </p:cNvSpPr>
              <p:nvPr/>
            </p:nvSpPr>
            <p:spPr bwMode="auto">
              <a:xfrm>
                <a:off x="168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7" name="Line 701"/>
              <p:cNvSpPr>
                <a:spLocks noChangeShapeType="1"/>
              </p:cNvSpPr>
              <p:nvPr/>
            </p:nvSpPr>
            <p:spPr bwMode="auto">
              <a:xfrm>
                <a:off x="171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8" name="Line 702"/>
              <p:cNvSpPr>
                <a:spLocks noChangeShapeType="1"/>
              </p:cNvSpPr>
              <p:nvPr/>
            </p:nvSpPr>
            <p:spPr bwMode="auto">
              <a:xfrm>
                <a:off x="175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19" name="Line 703"/>
              <p:cNvSpPr>
                <a:spLocks noChangeShapeType="1"/>
              </p:cNvSpPr>
              <p:nvPr/>
            </p:nvSpPr>
            <p:spPr bwMode="auto">
              <a:xfrm>
                <a:off x="178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0" name="Line 704"/>
              <p:cNvSpPr>
                <a:spLocks noChangeShapeType="1"/>
              </p:cNvSpPr>
              <p:nvPr/>
            </p:nvSpPr>
            <p:spPr bwMode="auto">
              <a:xfrm>
                <a:off x="181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1" name="Line 705"/>
              <p:cNvSpPr>
                <a:spLocks noChangeShapeType="1"/>
              </p:cNvSpPr>
              <p:nvPr/>
            </p:nvSpPr>
            <p:spPr bwMode="auto">
              <a:xfrm>
                <a:off x="184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2" name="Line 706"/>
              <p:cNvSpPr>
                <a:spLocks noChangeShapeType="1"/>
              </p:cNvSpPr>
              <p:nvPr/>
            </p:nvSpPr>
            <p:spPr bwMode="auto">
              <a:xfrm>
                <a:off x="187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3" name="Line 707"/>
              <p:cNvSpPr>
                <a:spLocks noChangeShapeType="1"/>
              </p:cNvSpPr>
              <p:nvPr/>
            </p:nvSpPr>
            <p:spPr bwMode="auto">
              <a:xfrm>
                <a:off x="190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4" name="Line 708"/>
              <p:cNvSpPr>
                <a:spLocks noChangeShapeType="1"/>
              </p:cNvSpPr>
              <p:nvPr/>
            </p:nvSpPr>
            <p:spPr bwMode="auto">
              <a:xfrm>
                <a:off x="194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5" name="Line 709"/>
              <p:cNvSpPr>
                <a:spLocks noChangeShapeType="1"/>
              </p:cNvSpPr>
              <p:nvPr/>
            </p:nvSpPr>
            <p:spPr bwMode="auto">
              <a:xfrm>
                <a:off x="197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6" name="Line 710"/>
              <p:cNvSpPr>
                <a:spLocks noChangeShapeType="1"/>
              </p:cNvSpPr>
              <p:nvPr/>
            </p:nvSpPr>
            <p:spPr bwMode="auto">
              <a:xfrm>
                <a:off x="200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7" name="Line 711"/>
              <p:cNvSpPr>
                <a:spLocks noChangeShapeType="1"/>
              </p:cNvSpPr>
              <p:nvPr/>
            </p:nvSpPr>
            <p:spPr bwMode="auto">
              <a:xfrm>
                <a:off x="203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8" name="Line 712"/>
              <p:cNvSpPr>
                <a:spLocks noChangeShapeType="1"/>
              </p:cNvSpPr>
              <p:nvPr/>
            </p:nvSpPr>
            <p:spPr bwMode="auto">
              <a:xfrm>
                <a:off x="206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29" name="Line 713"/>
              <p:cNvSpPr>
                <a:spLocks noChangeShapeType="1"/>
              </p:cNvSpPr>
              <p:nvPr/>
            </p:nvSpPr>
            <p:spPr bwMode="auto">
              <a:xfrm>
                <a:off x="210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0" name="Line 714"/>
              <p:cNvSpPr>
                <a:spLocks noChangeShapeType="1"/>
              </p:cNvSpPr>
              <p:nvPr/>
            </p:nvSpPr>
            <p:spPr bwMode="auto">
              <a:xfrm>
                <a:off x="213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1" name="Line 715"/>
              <p:cNvSpPr>
                <a:spLocks noChangeShapeType="1"/>
              </p:cNvSpPr>
              <p:nvPr/>
            </p:nvSpPr>
            <p:spPr bwMode="auto">
              <a:xfrm>
                <a:off x="216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2" name="Line 716"/>
              <p:cNvSpPr>
                <a:spLocks noChangeShapeType="1"/>
              </p:cNvSpPr>
              <p:nvPr/>
            </p:nvSpPr>
            <p:spPr bwMode="auto">
              <a:xfrm>
                <a:off x="219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3" name="Line 717"/>
              <p:cNvSpPr>
                <a:spLocks noChangeShapeType="1"/>
              </p:cNvSpPr>
              <p:nvPr/>
            </p:nvSpPr>
            <p:spPr bwMode="auto">
              <a:xfrm>
                <a:off x="222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4" name="Line 718"/>
              <p:cNvSpPr>
                <a:spLocks noChangeShapeType="1"/>
              </p:cNvSpPr>
              <p:nvPr/>
            </p:nvSpPr>
            <p:spPr bwMode="auto">
              <a:xfrm>
                <a:off x="225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5" name="Line 719"/>
              <p:cNvSpPr>
                <a:spLocks noChangeShapeType="1"/>
              </p:cNvSpPr>
              <p:nvPr/>
            </p:nvSpPr>
            <p:spPr bwMode="auto">
              <a:xfrm>
                <a:off x="229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6" name="Line 720"/>
              <p:cNvSpPr>
                <a:spLocks noChangeShapeType="1"/>
              </p:cNvSpPr>
              <p:nvPr/>
            </p:nvSpPr>
            <p:spPr bwMode="auto">
              <a:xfrm>
                <a:off x="232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7" name="Line 721"/>
              <p:cNvSpPr>
                <a:spLocks noChangeShapeType="1"/>
              </p:cNvSpPr>
              <p:nvPr/>
            </p:nvSpPr>
            <p:spPr bwMode="auto">
              <a:xfrm>
                <a:off x="235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8" name="Line 722"/>
              <p:cNvSpPr>
                <a:spLocks noChangeShapeType="1"/>
              </p:cNvSpPr>
              <p:nvPr/>
            </p:nvSpPr>
            <p:spPr bwMode="auto">
              <a:xfrm>
                <a:off x="238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9" name="Line 723"/>
              <p:cNvSpPr>
                <a:spLocks noChangeShapeType="1"/>
              </p:cNvSpPr>
              <p:nvPr/>
            </p:nvSpPr>
            <p:spPr bwMode="auto">
              <a:xfrm>
                <a:off x="241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0" name="Line 724"/>
              <p:cNvSpPr>
                <a:spLocks noChangeShapeType="1"/>
              </p:cNvSpPr>
              <p:nvPr/>
            </p:nvSpPr>
            <p:spPr bwMode="auto">
              <a:xfrm>
                <a:off x="244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1" name="Line 725"/>
              <p:cNvSpPr>
                <a:spLocks noChangeShapeType="1"/>
              </p:cNvSpPr>
              <p:nvPr/>
            </p:nvSpPr>
            <p:spPr bwMode="auto">
              <a:xfrm>
                <a:off x="248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2" name="Line 726"/>
              <p:cNvSpPr>
                <a:spLocks noChangeShapeType="1"/>
              </p:cNvSpPr>
              <p:nvPr/>
            </p:nvSpPr>
            <p:spPr bwMode="auto">
              <a:xfrm>
                <a:off x="251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3" name="Line 727"/>
              <p:cNvSpPr>
                <a:spLocks noChangeShapeType="1"/>
              </p:cNvSpPr>
              <p:nvPr/>
            </p:nvSpPr>
            <p:spPr bwMode="auto">
              <a:xfrm>
                <a:off x="254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4" name="Line 728"/>
              <p:cNvSpPr>
                <a:spLocks noChangeShapeType="1"/>
              </p:cNvSpPr>
              <p:nvPr/>
            </p:nvSpPr>
            <p:spPr bwMode="auto">
              <a:xfrm>
                <a:off x="257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5" name="Line 729"/>
              <p:cNvSpPr>
                <a:spLocks noChangeShapeType="1"/>
              </p:cNvSpPr>
              <p:nvPr/>
            </p:nvSpPr>
            <p:spPr bwMode="auto">
              <a:xfrm>
                <a:off x="260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6" name="Line 730"/>
              <p:cNvSpPr>
                <a:spLocks noChangeShapeType="1"/>
              </p:cNvSpPr>
              <p:nvPr/>
            </p:nvSpPr>
            <p:spPr bwMode="auto">
              <a:xfrm>
                <a:off x="263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7" name="Line 731"/>
              <p:cNvSpPr>
                <a:spLocks noChangeShapeType="1"/>
              </p:cNvSpPr>
              <p:nvPr/>
            </p:nvSpPr>
            <p:spPr bwMode="auto">
              <a:xfrm>
                <a:off x="267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8" name="Line 732"/>
              <p:cNvSpPr>
                <a:spLocks noChangeShapeType="1"/>
              </p:cNvSpPr>
              <p:nvPr/>
            </p:nvSpPr>
            <p:spPr bwMode="auto">
              <a:xfrm>
                <a:off x="270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49" name="Line 733"/>
              <p:cNvSpPr>
                <a:spLocks noChangeShapeType="1"/>
              </p:cNvSpPr>
              <p:nvPr/>
            </p:nvSpPr>
            <p:spPr bwMode="auto">
              <a:xfrm>
                <a:off x="273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0" name="Line 734"/>
              <p:cNvSpPr>
                <a:spLocks noChangeShapeType="1"/>
              </p:cNvSpPr>
              <p:nvPr/>
            </p:nvSpPr>
            <p:spPr bwMode="auto">
              <a:xfrm>
                <a:off x="276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1" name="Line 735"/>
              <p:cNvSpPr>
                <a:spLocks noChangeShapeType="1"/>
              </p:cNvSpPr>
              <p:nvPr/>
            </p:nvSpPr>
            <p:spPr bwMode="auto">
              <a:xfrm>
                <a:off x="279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2" name="Line 736"/>
              <p:cNvSpPr>
                <a:spLocks noChangeShapeType="1"/>
              </p:cNvSpPr>
              <p:nvPr/>
            </p:nvSpPr>
            <p:spPr bwMode="auto">
              <a:xfrm>
                <a:off x="283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3" name="Line 737"/>
              <p:cNvSpPr>
                <a:spLocks noChangeShapeType="1"/>
              </p:cNvSpPr>
              <p:nvPr/>
            </p:nvSpPr>
            <p:spPr bwMode="auto">
              <a:xfrm>
                <a:off x="286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4" name="Line 738"/>
              <p:cNvSpPr>
                <a:spLocks noChangeShapeType="1"/>
              </p:cNvSpPr>
              <p:nvPr/>
            </p:nvSpPr>
            <p:spPr bwMode="auto">
              <a:xfrm>
                <a:off x="289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5" name="Line 739"/>
              <p:cNvSpPr>
                <a:spLocks noChangeShapeType="1"/>
              </p:cNvSpPr>
              <p:nvPr/>
            </p:nvSpPr>
            <p:spPr bwMode="auto">
              <a:xfrm>
                <a:off x="292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6" name="Line 740"/>
              <p:cNvSpPr>
                <a:spLocks noChangeShapeType="1"/>
              </p:cNvSpPr>
              <p:nvPr/>
            </p:nvSpPr>
            <p:spPr bwMode="auto">
              <a:xfrm>
                <a:off x="295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7" name="Line 741"/>
              <p:cNvSpPr>
                <a:spLocks noChangeShapeType="1"/>
              </p:cNvSpPr>
              <p:nvPr/>
            </p:nvSpPr>
            <p:spPr bwMode="auto">
              <a:xfrm>
                <a:off x="298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8" name="Line 742"/>
              <p:cNvSpPr>
                <a:spLocks noChangeShapeType="1"/>
              </p:cNvSpPr>
              <p:nvPr/>
            </p:nvSpPr>
            <p:spPr bwMode="auto">
              <a:xfrm>
                <a:off x="302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59" name="Line 743"/>
              <p:cNvSpPr>
                <a:spLocks noChangeShapeType="1"/>
              </p:cNvSpPr>
              <p:nvPr/>
            </p:nvSpPr>
            <p:spPr bwMode="auto">
              <a:xfrm>
                <a:off x="305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0" name="Line 744"/>
              <p:cNvSpPr>
                <a:spLocks noChangeShapeType="1"/>
              </p:cNvSpPr>
              <p:nvPr/>
            </p:nvSpPr>
            <p:spPr bwMode="auto">
              <a:xfrm>
                <a:off x="3084" y="169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1" name="Freeform 745"/>
              <p:cNvSpPr>
                <a:spLocks/>
              </p:cNvSpPr>
              <p:nvPr/>
            </p:nvSpPr>
            <p:spPr bwMode="auto">
              <a:xfrm>
                <a:off x="1512" y="1259"/>
                <a:ext cx="54" cy="94"/>
              </a:xfrm>
              <a:custGeom>
                <a:avLst/>
                <a:gdLst>
                  <a:gd name="T0" fmla="*/ 42 w 54"/>
                  <a:gd name="T1" fmla="*/ 38 h 94"/>
                  <a:gd name="T2" fmla="*/ 34 w 54"/>
                  <a:gd name="T3" fmla="*/ 34 h 94"/>
                  <a:gd name="T4" fmla="*/ 26 w 54"/>
                  <a:gd name="T5" fmla="*/ 34 h 94"/>
                  <a:gd name="T6" fmla="*/ 12 w 54"/>
                  <a:gd name="T7" fmla="*/ 38 h 94"/>
                  <a:gd name="T8" fmla="*/ 4 w 54"/>
                  <a:gd name="T9" fmla="*/ 52 h 94"/>
                  <a:gd name="T10" fmla="*/ 0 w 54"/>
                  <a:gd name="T11" fmla="*/ 64 h 94"/>
                  <a:gd name="T12" fmla="*/ 0 w 54"/>
                  <a:gd name="T13" fmla="*/ 76 h 94"/>
                  <a:gd name="T14" fmla="*/ 4 w 54"/>
                  <a:gd name="T15" fmla="*/ 86 h 94"/>
                  <a:gd name="T16" fmla="*/ 8 w 54"/>
                  <a:gd name="T17" fmla="*/ 90 h 94"/>
                  <a:gd name="T18" fmla="*/ 16 w 54"/>
                  <a:gd name="T19" fmla="*/ 94 h 94"/>
                  <a:gd name="T20" fmla="*/ 26 w 54"/>
                  <a:gd name="T21" fmla="*/ 94 h 94"/>
                  <a:gd name="T22" fmla="*/ 38 w 54"/>
                  <a:gd name="T23" fmla="*/ 90 h 94"/>
                  <a:gd name="T24" fmla="*/ 46 w 54"/>
                  <a:gd name="T25" fmla="*/ 76 h 94"/>
                  <a:gd name="T26" fmla="*/ 50 w 54"/>
                  <a:gd name="T27" fmla="*/ 64 h 94"/>
                  <a:gd name="T28" fmla="*/ 50 w 54"/>
                  <a:gd name="T29" fmla="*/ 52 h 94"/>
                  <a:gd name="T30" fmla="*/ 46 w 54"/>
                  <a:gd name="T31" fmla="*/ 42 h 94"/>
                  <a:gd name="T32" fmla="*/ 30 w 54"/>
                  <a:gd name="T33" fmla="*/ 22 h 94"/>
                  <a:gd name="T34" fmla="*/ 26 w 54"/>
                  <a:gd name="T35" fmla="*/ 14 h 94"/>
                  <a:gd name="T36" fmla="*/ 26 w 54"/>
                  <a:gd name="T37" fmla="*/ 4 h 94"/>
                  <a:gd name="T38" fmla="*/ 30 w 54"/>
                  <a:gd name="T39" fmla="*/ 0 h 94"/>
                  <a:gd name="T40" fmla="*/ 38 w 54"/>
                  <a:gd name="T41" fmla="*/ 0 h 94"/>
                  <a:gd name="T42" fmla="*/ 46 w 54"/>
                  <a:gd name="T43" fmla="*/ 4 h 94"/>
                  <a:gd name="T44" fmla="*/ 54 w 54"/>
                  <a:gd name="T45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94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2" y="38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16" y="94"/>
                    </a:lnTo>
                    <a:lnTo>
                      <a:pt x="26" y="94"/>
                    </a:lnTo>
                    <a:lnTo>
                      <a:pt x="38" y="90"/>
                    </a:lnTo>
                    <a:lnTo>
                      <a:pt x="46" y="76"/>
                    </a:lnTo>
                    <a:lnTo>
                      <a:pt x="50" y="64"/>
                    </a:lnTo>
                    <a:lnTo>
                      <a:pt x="50" y="52"/>
                    </a:lnTo>
                    <a:lnTo>
                      <a:pt x="46" y="42"/>
                    </a:lnTo>
                    <a:lnTo>
                      <a:pt x="30" y="22"/>
                    </a:lnTo>
                    <a:lnTo>
                      <a:pt x="26" y="14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2" name="Freeform 746"/>
              <p:cNvSpPr>
                <a:spLocks/>
              </p:cNvSpPr>
              <p:nvPr/>
            </p:nvSpPr>
            <p:spPr bwMode="auto">
              <a:xfrm>
                <a:off x="1516" y="1293"/>
                <a:ext cx="22" cy="56"/>
              </a:xfrm>
              <a:custGeom>
                <a:avLst/>
                <a:gdLst>
                  <a:gd name="T0" fmla="*/ 22 w 22"/>
                  <a:gd name="T1" fmla="*/ 0 h 56"/>
                  <a:gd name="T2" fmla="*/ 12 w 22"/>
                  <a:gd name="T3" fmla="*/ 4 h 56"/>
                  <a:gd name="T4" fmla="*/ 4 w 22"/>
                  <a:gd name="T5" fmla="*/ 18 h 56"/>
                  <a:gd name="T6" fmla="*/ 0 w 22"/>
                  <a:gd name="T7" fmla="*/ 30 h 56"/>
                  <a:gd name="T8" fmla="*/ 0 w 22"/>
                  <a:gd name="T9" fmla="*/ 46 h 56"/>
                  <a:gd name="T10" fmla="*/ 4 w 22"/>
                  <a:gd name="T1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22" y="0"/>
                    </a:moveTo>
                    <a:lnTo>
                      <a:pt x="12" y="4"/>
                    </a:lnTo>
                    <a:lnTo>
                      <a:pt x="4" y="18"/>
                    </a:lnTo>
                    <a:lnTo>
                      <a:pt x="0" y="30"/>
                    </a:lnTo>
                    <a:lnTo>
                      <a:pt x="0" y="46"/>
                    </a:lnTo>
                    <a:lnTo>
                      <a:pt x="4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3" name="Freeform 747"/>
              <p:cNvSpPr>
                <a:spLocks/>
              </p:cNvSpPr>
              <p:nvPr/>
            </p:nvSpPr>
            <p:spPr bwMode="auto">
              <a:xfrm>
                <a:off x="1538" y="1263"/>
                <a:ext cx="28" cy="90"/>
              </a:xfrm>
              <a:custGeom>
                <a:avLst/>
                <a:gdLst>
                  <a:gd name="T0" fmla="*/ 0 w 28"/>
                  <a:gd name="T1" fmla="*/ 90 h 90"/>
                  <a:gd name="T2" fmla="*/ 8 w 28"/>
                  <a:gd name="T3" fmla="*/ 86 h 90"/>
                  <a:gd name="T4" fmla="*/ 16 w 28"/>
                  <a:gd name="T5" fmla="*/ 72 h 90"/>
                  <a:gd name="T6" fmla="*/ 20 w 28"/>
                  <a:gd name="T7" fmla="*/ 60 h 90"/>
                  <a:gd name="T8" fmla="*/ 20 w 28"/>
                  <a:gd name="T9" fmla="*/ 42 h 90"/>
                  <a:gd name="T10" fmla="*/ 16 w 28"/>
                  <a:gd name="T11" fmla="*/ 34 h 90"/>
                  <a:gd name="T12" fmla="*/ 8 w 28"/>
                  <a:gd name="T13" fmla="*/ 22 h 90"/>
                  <a:gd name="T14" fmla="*/ 4 w 28"/>
                  <a:gd name="T15" fmla="*/ 14 h 90"/>
                  <a:gd name="T16" fmla="*/ 4 w 28"/>
                  <a:gd name="T17" fmla="*/ 4 h 90"/>
                  <a:gd name="T18" fmla="*/ 8 w 28"/>
                  <a:gd name="T19" fmla="*/ 0 h 90"/>
                  <a:gd name="T20" fmla="*/ 16 w 28"/>
                  <a:gd name="T21" fmla="*/ 0 h 90"/>
                  <a:gd name="T22" fmla="*/ 28 w 28"/>
                  <a:gd name="T23" fmla="*/ 1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90">
                    <a:moveTo>
                      <a:pt x="0" y="90"/>
                    </a:moveTo>
                    <a:lnTo>
                      <a:pt x="8" y="86"/>
                    </a:lnTo>
                    <a:lnTo>
                      <a:pt x="16" y="72"/>
                    </a:lnTo>
                    <a:lnTo>
                      <a:pt x="20" y="60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2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4" name="Freeform 748"/>
              <p:cNvSpPr>
                <a:spLocks/>
              </p:cNvSpPr>
              <p:nvPr/>
            </p:nvSpPr>
            <p:spPr bwMode="auto">
              <a:xfrm>
                <a:off x="1592" y="1293"/>
                <a:ext cx="56" cy="60"/>
              </a:xfrm>
              <a:custGeom>
                <a:avLst/>
                <a:gdLst>
                  <a:gd name="T0" fmla="*/ 52 w 56"/>
                  <a:gd name="T1" fmla="*/ 12 h 60"/>
                  <a:gd name="T2" fmla="*/ 46 w 56"/>
                  <a:gd name="T3" fmla="*/ 18 h 60"/>
                  <a:gd name="T4" fmla="*/ 52 w 56"/>
                  <a:gd name="T5" fmla="*/ 22 h 60"/>
                  <a:gd name="T6" fmla="*/ 56 w 56"/>
                  <a:gd name="T7" fmla="*/ 18 h 60"/>
                  <a:gd name="T8" fmla="*/ 56 w 56"/>
                  <a:gd name="T9" fmla="*/ 12 h 60"/>
                  <a:gd name="T10" fmla="*/ 46 w 56"/>
                  <a:gd name="T11" fmla="*/ 4 h 60"/>
                  <a:gd name="T12" fmla="*/ 38 w 56"/>
                  <a:gd name="T13" fmla="*/ 0 h 60"/>
                  <a:gd name="T14" fmla="*/ 26 w 56"/>
                  <a:gd name="T15" fmla="*/ 0 h 60"/>
                  <a:gd name="T16" fmla="*/ 14 w 56"/>
                  <a:gd name="T17" fmla="*/ 4 h 60"/>
                  <a:gd name="T18" fmla="*/ 4 w 56"/>
                  <a:gd name="T19" fmla="*/ 12 h 60"/>
                  <a:gd name="T20" fmla="*/ 0 w 56"/>
                  <a:gd name="T21" fmla="*/ 26 h 60"/>
                  <a:gd name="T22" fmla="*/ 0 w 56"/>
                  <a:gd name="T23" fmla="*/ 34 h 60"/>
                  <a:gd name="T24" fmla="*/ 4 w 56"/>
                  <a:gd name="T25" fmla="*/ 46 h 60"/>
                  <a:gd name="T26" fmla="*/ 14 w 56"/>
                  <a:gd name="T27" fmla="*/ 56 h 60"/>
                  <a:gd name="T28" fmla="*/ 26 w 56"/>
                  <a:gd name="T29" fmla="*/ 60 h 60"/>
                  <a:gd name="T30" fmla="*/ 34 w 56"/>
                  <a:gd name="T31" fmla="*/ 60 h 60"/>
                  <a:gd name="T32" fmla="*/ 46 w 56"/>
                  <a:gd name="T33" fmla="*/ 56 h 60"/>
                  <a:gd name="T34" fmla="*/ 56 w 56"/>
                  <a:gd name="T35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60">
                    <a:moveTo>
                      <a:pt x="52" y="12"/>
                    </a:moveTo>
                    <a:lnTo>
                      <a:pt x="46" y="18"/>
                    </a:lnTo>
                    <a:lnTo>
                      <a:pt x="52" y="22"/>
                    </a:lnTo>
                    <a:lnTo>
                      <a:pt x="56" y="18"/>
                    </a:lnTo>
                    <a:lnTo>
                      <a:pt x="56" y="12"/>
                    </a:lnTo>
                    <a:lnTo>
                      <a:pt x="46" y="4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6" y="60"/>
                    </a:lnTo>
                    <a:lnTo>
                      <a:pt x="34" y="60"/>
                    </a:lnTo>
                    <a:lnTo>
                      <a:pt x="46" y="56"/>
                    </a:lnTo>
                    <a:lnTo>
                      <a:pt x="5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5" name="Freeform 749"/>
              <p:cNvSpPr>
                <a:spLocks/>
              </p:cNvSpPr>
              <p:nvPr/>
            </p:nvSpPr>
            <p:spPr bwMode="auto">
              <a:xfrm>
                <a:off x="1596" y="1293"/>
                <a:ext cx="22" cy="60"/>
              </a:xfrm>
              <a:custGeom>
                <a:avLst/>
                <a:gdLst>
                  <a:gd name="T0" fmla="*/ 22 w 22"/>
                  <a:gd name="T1" fmla="*/ 0 h 60"/>
                  <a:gd name="T2" fmla="*/ 14 w 22"/>
                  <a:gd name="T3" fmla="*/ 4 h 60"/>
                  <a:gd name="T4" fmla="*/ 4 w 22"/>
                  <a:gd name="T5" fmla="*/ 12 h 60"/>
                  <a:gd name="T6" fmla="*/ 0 w 22"/>
                  <a:gd name="T7" fmla="*/ 26 h 60"/>
                  <a:gd name="T8" fmla="*/ 0 w 22"/>
                  <a:gd name="T9" fmla="*/ 34 h 60"/>
                  <a:gd name="T10" fmla="*/ 4 w 22"/>
                  <a:gd name="T11" fmla="*/ 46 h 60"/>
                  <a:gd name="T12" fmla="*/ 14 w 22"/>
                  <a:gd name="T13" fmla="*/ 56 h 60"/>
                  <a:gd name="T14" fmla="*/ 22 w 22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2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6" name="Freeform 750"/>
              <p:cNvSpPr>
                <a:spLocks/>
              </p:cNvSpPr>
              <p:nvPr/>
            </p:nvSpPr>
            <p:spPr bwMode="auto">
              <a:xfrm>
                <a:off x="1670" y="1233"/>
                <a:ext cx="36" cy="56"/>
              </a:xfrm>
              <a:custGeom>
                <a:avLst/>
                <a:gdLst>
                  <a:gd name="T0" fmla="*/ 2 w 36"/>
                  <a:gd name="T1" fmla="*/ 10 h 56"/>
                  <a:gd name="T2" fmla="*/ 4 w 36"/>
                  <a:gd name="T3" fmla="*/ 14 h 56"/>
                  <a:gd name="T4" fmla="*/ 2 w 36"/>
                  <a:gd name="T5" fmla="*/ 16 h 56"/>
                  <a:gd name="T6" fmla="*/ 0 w 36"/>
                  <a:gd name="T7" fmla="*/ 14 h 56"/>
                  <a:gd name="T8" fmla="*/ 0 w 36"/>
                  <a:gd name="T9" fmla="*/ 10 h 56"/>
                  <a:gd name="T10" fmla="*/ 2 w 36"/>
                  <a:gd name="T11" fmla="*/ 6 h 56"/>
                  <a:gd name="T12" fmla="*/ 4 w 36"/>
                  <a:gd name="T13" fmla="*/ 2 h 56"/>
                  <a:gd name="T14" fmla="*/ 12 w 36"/>
                  <a:gd name="T15" fmla="*/ 0 h 56"/>
                  <a:gd name="T16" fmla="*/ 24 w 36"/>
                  <a:gd name="T17" fmla="*/ 0 h 56"/>
                  <a:gd name="T18" fmla="*/ 32 w 36"/>
                  <a:gd name="T19" fmla="*/ 2 h 56"/>
                  <a:gd name="T20" fmla="*/ 34 w 36"/>
                  <a:gd name="T21" fmla="*/ 6 h 56"/>
                  <a:gd name="T22" fmla="*/ 36 w 36"/>
                  <a:gd name="T23" fmla="*/ 10 h 56"/>
                  <a:gd name="T24" fmla="*/ 36 w 36"/>
                  <a:gd name="T25" fmla="*/ 16 h 56"/>
                  <a:gd name="T26" fmla="*/ 34 w 36"/>
                  <a:gd name="T27" fmla="*/ 20 h 56"/>
                  <a:gd name="T28" fmla="*/ 26 w 36"/>
                  <a:gd name="T29" fmla="*/ 26 h 56"/>
                  <a:gd name="T30" fmla="*/ 12 w 36"/>
                  <a:gd name="T31" fmla="*/ 32 h 56"/>
                  <a:gd name="T32" fmla="*/ 8 w 36"/>
                  <a:gd name="T33" fmla="*/ 34 h 56"/>
                  <a:gd name="T34" fmla="*/ 2 w 36"/>
                  <a:gd name="T35" fmla="*/ 40 h 56"/>
                  <a:gd name="T36" fmla="*/ 0 w 36"/>
                  <a:gd name="T37" fmla="*/ 48 h 56"/>
                  <a:gd name="T38" fmla="*/ 0 w 36"/>
                  <a:gd name="T3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56">
                    <a:moveTo>
                      <a:pt x="2" y="10"/>
                    </a:moveTo>
                    <a:lnTo>
                      <a:pt x="4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6" y="16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12" y="32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7" name="Freeform 751"/>
              <p:cNvSpPr>
                <a:spLocks/>
              </p:cNvSpPr>
              <p:nvPr/>
            </p:nvSpPr>
            <p:spPr bwMode="auto">
              <a:xfrm>
                <a:off x="1682" y="1233"/>
                <a:ext cx="22" cy="32"/>
              </a:xfrm>
              <a:custGeom>
                <a:avLst/>
                <a:gdLst>
                  <a:gd name="T0" fmla="*/ 12 w 22"/>
                  <a:gd name="T1" fmla="*/ 0 h 32"/>
                  <a:gd name="T2" fmla="*/ 16 w 22"/>
                  <a:gd name="T3" fmla="*/ 2 h 32"/>
                  <a:gd name="T4" fmla="*/ 20 w 22"/>
                  <a:gd name="T5" fmla="*/ 6 h 32"/>
                  <a:gd name="T6" fmla="*/ 22 w 22"/>
                  <a:gd name="T7" fmla="*/ 10 h 32"/>
                  <a:gd name="T8" fmla="*/ 22 w 22"/>
                  <a:gd name="T9" fmla="*/ 16 h 32"/>
                  <a:gd name="T10" fmla="*/ 20 w 22"/>
                  <a:gd name="T11" fmla="*/ 20 h 32"/>
                  <a:gd name="T12" fmla="*/ 12 w 22"/>
                  <a:gd name="T13" fmla="*/ 26 h 32"/>
                  <a:gd name="T14" fmla="*/ 0 w 2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2">
                    <a:moveTo>
                      <a:pt x="12" y="0"/>
                    </a:moveTo>
                    <a:lnTo>
                      <a:pt x="16" y="2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2" y="26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8" name="Freeform 752"/>
              <p:cNvSpPr>
                <a:spLocks/>
              </p:cNvSpPr>
              <p:nvPr/>
            </p:nvSpPr>
            <p:spPr bwMode="auto">
              <a:xfrm>
                <a:off x="1670" y="1281"/>
                <a:ext cx="36" cy="4"/>
              </a:xfrm>
              <a:custGeom>
                <a:avLst/>
                <a:gdLst>
                  <a:gd name="T0" fmla="*/ 0 w 36"/>
                  <a:gd name="T1" fmla="*/ 2 h 4"/>
                  <a:gd name="T2" fmla="*/ 2 w 36"/>
                  <a:gd name="T3" fmla="*/ 0 h 4"/>
                  <a:gd name="T4" fmla="*/ 8 w 36"/>
                  <a:gd name="T5" fmla="*/ 0 h 4"/>
                  <a:gd name="T6" fmla="*/ 20 w 36"/>
                  <a:gd name="T7" fmla="*/ 4 h 4"/>
                  <a:gd name="T8" fmla="*/ 28 w 36"/>
                  <a:gd name="T9" fmla="*/ 4 h 4"/>
                  <a:gd name="T10" fmla="*/ 34 w 36"/>
                  <a:gd name="T11" fmla="*/ 2 h 4"/>
                  <a:gd name="T12" fmla="*/ 36 w 3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0" y="4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9" name="Freeform 753"/>
              <p:cNvSpPr>
                <a:spLocks/>
              </p:cNvSpPr>
              <p:nvPr/>
            </p:nvSpPr>
            <p:spPr bwMode="auto">
              <a:xfrm>
                <a:off x="1678" y="1275"/>
                <a:ext cx="28" cy="14"/>
              </a:xfrm>
              <a:custGeom>
                <a:avLst/>
                <a:gdLst>
                  <a:gd name="T0" fmla="*/ 0 w 28"/>
                  <a:gd name="T1" fmla="*/ 6 h 14"/>
                  <a:gd name="T2" fmla="*/ 12 w 28"/>
                  <a:gd name="T3" fmla="*/ 14 h 14"/>
                  <a:gd name="T4" fmla="*/ 24 w 28"/>
                  <a:gd name="T5" fmla="*/ 14 h 14"/>
                  <a:gd name="T6" fmla="*/ 26 w 28"/>
                  <a:gd name="T7" fmla="*/ 10 h 14"/>
                  <a:gd name="T8" fmla="*/ 28 w 28"/>
                  <a:gd name="T9" fmla="*/ 6 h 14"/>
                  <a:gd name="T10" fmla="*/ 28 w 28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0" y="6"/>
                    </a:moveTo>
                    <a:lnTo>
                      <a:pt x="12" y="14"/>
                    </a:lnTo>
                    <a:lnTo>
                      <a:pt x="24" y="14"/>
                    </a:lnTo>
                    <a:lnTo>
                      <a:pt x="26" y="10"/>
                    </a:lnTo>
                    <a:lnTo>
                      <a:pt x="28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0" name="Line 754"/>
              <p:cNvSpPr>
                <a:spLocks noChangeShapeType="1"/>
              </p:cNvSpPr>
              <p:nvPr/>
            </p:nvSpPr>
            <p:spPr bwMode="auto">
              <a:xfrm flipH="1">
                <a:off x="1722" y="1247"/>
                <a:ext cx="76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1" name="Freeform 755"/>
              <p:cNvSpPr>
                <a:spLocks/>
              </p:cNvSpPr>
              <p:nvPr/>
            </p:nvSpPr>
            <p:spPr bwMode="auto">
              <a:xfrm>
                <a:off x="1818" y="1293"/>
                <a:ext cx="56" cy="60"/>
              </a:xfrm>
              <a:custGeom>
                <a:avLst/>
                <a:gdLst>
                  <a:gd name="T0" fmla="*/ 52 w 56"/>
                  <a:gd name="T1" fmla="*/ 12 h 60"/>
                  <a:gd name="T2" fmla="*/ 48 w 56"/>
                  <a:gd name="T3" fmla="*/ 18 h 60"/>
                  <a:gd name="T4" fmla="*/ 52 w 56"/>
                  <a:gd name="T5" fmla="*/ 22 h 60"/>
                  <a:gd name="T6" fmla="*/ 56 w 56"/>
                  <a:gd name="T7" fmla="*/ 18 h 60"/>
                  <a:gd name="T8" fmla="*/ 56 w 56"/>
                  <a:gd name="T9" fmla="*/ 12 h 60"/>
                  <a:gd name="T10" fmla="*/ 48 w 56"/>
                  <a:gd name="T11" fmla="*/ 4 h 60"/>
                  <a:gd name="T12" fmla="*/ 38 w 56"/>
                  <a:gd name="T13" fmla="*/ 0 h 60"/>
                  <a:gd name="T14" fmla="*/ 26 w 56"/>
                  <a:gd name="T15" fmla="*/ 0 h 60"/>
                  <a:gd name="T16" fmla="*/ 14 w 56"/>
                  <a:gd name="T17" fmla="*/ 4 h 60"/>
                  <a:gd name="T18" fmla="*/ 4 w 56"/>
                  <a:gd name="T19" fmla="*/ 12 h 60"/>
                  <a:gd name="T20" fmla="*/ 0 w 56"/>
                  <a:gd name="T21" fmla="*/ 26 h 60"/>
                  <a:gd name="T22" fmla="*/ 0 w 56"/>
                  <a:gd name="T23" fmla="*/ 34 h 60"/>
                  <a:gd name="T24" fmla="*/ 4 w 56"/>
                  <a:gd name="T25" fmla="*/ 46 h 60"/>
                  <a:gd name="T26" fmla="*/ 14 w 56"/>
                  <a:gd name="T27" fmla="*/ 56 h 60"/>
                  <a:gd name="T28" fmla="*/ 26 w 56"/>
                  <a:gd name="T29" fmla="*/ 60 h 60"/>
                  <a:gd name="T30" fmla="*/ 34 w 56"/>
                  <a:gd name="T31" fmla="*/ 60 h 60"/>
                  <a:gd name="T32" fmla="*/ 48 w 56"/>
                  <a:gd name="T33" fmla="*/ 56 h 60"/>
                  <a:gd name="T34" fmla="*/ 56 w 56"/>
                  <a:gd name="T35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60">
                    <a:moveTo>
                      <a:pt x="52" y="12"/>
                    </a:moveTo>
                    <a:lnTo>
                      <a:pt x="48" y="18"/>
                    </a:lnTo>
                    <a:lnTo>
                      <a:pt x="52" y="22"/>
                    </a:lnTo>
                    <a:lnTo>
                      <a:pt x="56" y="18"/>
                    </a:lnTo>
                    <a:lnTo>
                      <a:pt x="56" y="12"/>
                    </a:lnTo>
                    <a:lnTo>
                      <a:pt x="48" y="4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6" y="60"/>
                    </a:lnTo>
                    <a:lnTo>
                      <a:pt x="34" y="60"/>
                    </a:lnTo>
                    <a:lnTo>
                      <a:pt x="48" y="56"/>
                    </a:lnTo>
                    <a:lnTo>
                      <a:pt x="5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2" name="Freeform 756"/>
              <p:cNvSpPr>
                <a:spLocks/>
              </p:cNvSpPr>
              <p:nvPr/>
            </p:nvSpPr>
            <p:spPr bwMode="auto">
              <a:xfrm>
                <a:off x="1822" y="1293"/>
                <a:ext cx="22" cy="60"/>
              </a:xfrm>
              <a:custGeom>
                <a:avLst/>
                <a:gdLst>
                  <a:gd name="T0" fmla="*/ 22 w 22"/>
                  <a:gd name="T1" fmla="*/ 0 h 60"/>
                  <a:gd name="T2" fmla="*/ 14 w 22"/>
                  <a:gd name="T3" fmla="*/ 4 h 60"/>
                  <a:gd name="T4" fmla="*/ 6 w 22"/>
                  <a:gd name="T5" fmla="*/ 12 h 60"/>
                  <a:gd name="T6" fmla="*/ 0 w 22"/>
                  <a:gd name="T7" fmla="*/ 26 h 60"/>
                  <a:gd name="T8" fmla="*/ 0 w 22"/>
                  <a:gd name="T9" fmla="*/ 34 h 60"/>
                  <a:gd name="T10" fmla="*/ 6 w 22"/>
                  <a:gd name="T11" fmla="*/ 46 h 60"/>
                  <a:gd name="T12" fmla="*/ 14 w 22"/>
                  <a:gd name="T13" fmla="*/ 56 h 60"/>
                  <a:gd name="T14" fmla="*/ 22 w 22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lnTo>
                      <a:pt x="14" y="4"/>
                    </a:lnTo>
                    <a:lnTo>
                      <a:pt x="6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4" y="56"/>
                    </a:lnTo>
                    <a:lnTo>
                      <a:pt x="22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3" name="Freeform 757"/>
              <p:cNvSpPr>
                <a:spLocks/>
              </p:cNvSpPr>
              <p:nvPr/>
            </p:nvSpPr>
            <p:spPr bwMode="auto">
              <a:xfrm>
                <a:off x="1896" y="1233"/>
                <a:ext cx="36" cy="56"/>
              </a:xfrm>
              <a:custGeom>
                <a:avLst/>
                <a:gdLst>
                  <a:gd name="T0" fmla="*/ 2 w 36"/>
                  <a:gd name="T1" fmla="*/ 10 h 56"/>
                  <a:gd name="T2" fmla="*/ 6 w 36"/>
                  <a:gd name="T3" fmla="*/ 14 h 56"/>
                  <a:gd name="T4" fmla="*/ 2 w 36"/>
                  <a:gd name="T5" fmla="*/ 16 h 56"/>
                  <a:gd name="T6" fmla="*/ 0 w 36"/>
                  <a:gd name="T7" fmla="*/ 14 h 56"/>
                  <a:gd name="T8" fmla="*/ 0 w 36"/>
                  <a:gd name="T9" fmla="*/ 10 h 56"/>
                  <a:gd name="T10" fmla="*/ 2 w 36"/>
                  <a:gd name="T11" fmla="*/ 6 h 56"/>
                  <a:gd name="T12" fmla="*/ 6 w 36"/>
                  <a:gd name="T13" fmla="*/ 2 h 56"/>
                  <a:gd name="T14" fmla="*/ 14 w 36"/>
                  <a:gd name="T15" fmla="*/ 0 h 56"/>
                  <a:gd name="T16" fmla="*/ 24 w 36"/>
                  <a:gd name="T17" fmla="*/ 0 h 56"/>
                  <a:gd name="T18" fmla="*/ 32 w 36"/>
                  <a:gd name="T19" fmla="*/ 2 h 56"/>
                  <a:gd name="T20" fmla="*/ 34 w 36"/>
                  <a:gd name="T21" fmla="*/ 6 h 56"/>
                  <a:gd name="T22" fmla="*/ 36 w 36"/>
                  <a:gd name="T23" fmla="*/ 10 h 56"/>
                  <a:gd name="T24" fmla="*/ 36 w 36"/>
                  <a:gd name="T25" fmla="*/ 16 h 56"/>
                  <a:gd name="T26" fmla="*/ 34 w 36"/>
                  <a:gd name="T27" fmla="*/ 20 h 56"/>
                  <a:gd name="T28" fmla="*/ 26 w 36"/>
                  <a:gd name="T29" fmla="*/ 26 h 56"/>
                  <a:gd name="T30" fmla="*/ 14 w 36"/>
                  <a:gd name="T31" fmla="*/ 32 h 56"/>
                  <a:gd name="T32" fmla="*/ 8 w 36"/>
                  <a:gd name="T33" fmla="*/ 34 h 56"/>
                  <a:gd name="T34" fmla="*/ 2 w 36"/>
                  <a:gd name="T35" fmla="*/ 40 h 56"/>
                  <a:gd name="T36" fmla="*/ 0 w 36"/>
                  <a:gd name="T37" fmla="*/ 48 h 56"/>
                  <a:gd name="T38" fmla="*/ 0 w 36"/>
                  <a:gd name="T3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56">
                    <a:moveTo>
                      <a:pt x="2" y="10"/>
                    </a:moveTo>
                    <a:lnTo>
                      <a:pt x="6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6" y="16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14" y="32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4" name="Freeform 758"/>
              <p:cNvSpPr>
                <a:spLocks/>
              </p:cNvSpPr>
              <p:nvPr/>
            </p:nvSpPr>
            <p:spPr bwMode="auto">
              <a:xfrm>
                <a:off x="1910" y="1233"/>
                <a:ext cx="20" cy="32"/>
              </a:xfrm>
              <a:custGeom>
                <a:avLst/>
                <a:gdLst>
                  <a:gd name="T0" fmla="*/ 10 w 20"/>
                  <a:gd name="T1" fmla="*/ 0 h 32"/>
                  <a:gd name="T2" fmla="*/ 14 w 20"/>
                  <a:gd name="T3" fmla="*/ 2 h 32"/>
                  <a:gd name="T4" fmla="*/ 18 w 20"/>
                  <a:gd name="T5" fmla="*/ 6 h 32"/>
                  <a:gd name="T6" fmla="*/ 20 w 20"/>
                  <a:gd name="T7" fmla="*/ 10 h 32"/>
                  <a:gd name="T8" fmla="*/ 20 w 20"/>
                  <a:gd name="T9" fmla="*/ 16 h 32"/>
                  <a:gd name="T10" fmla="*/ 18 w 20"/>
                  <a:gd name="T11" fmla="*/ 20 h 32"/>
                  <a:gd name="T12" fmla="*/ 10 w 20"/>
                  <a:gd name="T13" fmla="*/ 26 h 32"/>
                  <a:gd name="T14" fmla="*/ 0 w 20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10" y="0"/>
                    </a:moveTo>
                    <a:lnTo>
                      <a:pt x="14" y="2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0" y="26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5" name="Freeform 759"/>
              <p:cNvSpPr>
                <a:spLocks/>
              </p:cNvSpPr>
              <p:nvPr/>
            </p:nvSpPr>
            <p:spPr bwMode="auto">
              <a:xfrm>
                <a:off x="1896" y="1281"/>
                <a:ext cx="36" cy="4"/>
              </a:xfrm>
              <a:custGeom>
                <a:avLst/>
                <a:gdLst>
                  <a:gd name="T0" fmla="*/ 0 w 36"/>
                  <a:gd name="T1" fmla="*/ 2 h 4"/>
                  <a:gd name="T2" fmla="*/ 2 w 36"/>
                  <a:gd name="T3" fmla="*/ 0 h 4"/>
                  <a:gd name="T4" fmla="*/ 8 w 36"/>
                  <a:gd name="T5" fmla="*/ 0 h 4"/>
                  <a:gd name="T6" fmla="*/ 20 w 36"/>
                  <a:gd name="T7" fmla="*/ 4 h 4"/>
                  <a:gd name="T8" fmla="*/ 28 w 36"/>
                  <a:gd name="T9" fmla="*/ 4 h 4"/>
                  <a:gd name="T10" fmla="*/ 34 w 36"/>
                  <a:gd name="T11" fmla="*/ 2 h 4"/>
                  <a:gd name="T12" fmla="*/ 36 w 3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0" y="4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6" name="Freeform 760"/>
              <p:cNvSpPr>
                <a:spLocks/>
              </p:cNvSpPr>
              <p:nvPr/>
            </p:nvSpPr>
            <p:spPr bwMode="auto">
              <a:xfrm>
                <a:off x="1904" y="1275"/>
                <a:ext cx="28" cy="14"/>
              </a:xfrm>
              <a:custGeom>
                <a:avLst/>
                <a:gdLst>
                  <a:gd name="T0" fmla="*/ 0 w 28"/>
                  <a:gd name="T1" fmla="*/ 6 h 14"/>
                  <a:gd name="T2" fmla="*/ 12 w 28"/>
                  <a:gd name="T3" fmla="*/ 14 h 14"/>
                  <a:gd name="T4" fmla="*/ 24 w 28"/>
                  <a:gd name="T5" fmla="*/ 14 h 14"/>
                  <a:gd name="T6" fmla="*/ 26 w 28"/>
                  <a:gd name="T7" fmla="*/ 10 h 14"/>
                  <a:gd name="T8" fmla="*/ 28 w 28"/>
                  <a:gd name="T9" fmla="*/ 6 h 14"/>
                  <a:gd name="T10" fmla="*/ 28 w 28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0" y="6"/>
                    </a:moveTo>
                    <a:lnTo>
                      <a:pt x="12" y="14"/>
                    </a:lnTo>
                    <a:lnTo>
                      <a:pt x="24" y="14"/>
                    </a:lnTo>
                    <a:lnTo>
                      <a:pt x="26" y="10"/>
                    </a:lnTo>
                    <a:lnTo>
                      <a:pt x="28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7" name="Line 761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8" name="Line 762"/>
              <p:cNvSpPr>
                <a:spLocks noChangeShapeType="1"/>
              </p:cNvSpPr>
              <p:nvPr/>
            </p:nvSpPr>
            <p:spPr bwMode="auto">
              <a:xfrm flipV="1">
                <a:off x="3084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9" name="Line 763"/>
              <p:cNvSpPr>
                <a:spLocks noChangeShapeType="1"/>
              </p:cNvSpPr>
              <p:nvPr/>
            </p:nvSpPr>
            <p:spPr bwMode="auto">
              <a:xfrm flipV="1">
                <a:off x="3416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0" name="Line 764"/>
              <p:cNvSpPr>
                <a:spLocks noChangeShapeType="1"/>
              </p:cNvSpPr>
              <p:nvPr/>
            </p:nvSpPr>
            <p:spPr bwMode="auto">
              <a:xfrm flipV="1">
                <a:off x="3748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1" name="Line 765"/>
              <p:cNvSpPr>
                <a:spLocks noChangeShapeType="1"/>
              </p:cNvSpPr>
              <p:nvPr/>
            </p:nvSpPr>
            <p:spPr bwMode="auto">
              <a:xfrm flipV="1">
                <a:off x="4082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2" name="Line 766"/>
              <p:cNvSpPr>
                <a:spLocks noChangeShapeType="1"/>
              </p:cNvSpPr>
              <p:nvPr/>
            </p:nvSpPr>
            <p:spPr bwMode="auto">
              <a:xfrm flipV="1">
                <a:off x="4414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3" name="Line 767"/>
              <p:cNvSpPr>
                <a:spLocks noChangeShapeType="1"/>
              </p:cNvSpPr>
              <p:nvPr/>
            </p:nvSpPr>
            <p:spPr bwMode="auto">
              <a:xfrm flipV="1">
                <a:off x="4746" y="2245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4" name="Line 768"/>
              <p:cNvSpPr>
                <a:spLocks noChangeShapeType="1"/>
              </p:cNvSpPr>
              <p:nvPr/>
            </p:nvSpPr>
            <p:spPr bwMode="auto">
              <a:xfrm flipV="1">
                <a:off x="316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5" name="Line 769"/>
              <p:cNvSpPr>
                <a:spLocks noChangeShapeType="1"/>
              </p:cNvSpPr>
              <p:nvPr/>
            </p:nvSpPr>
            <p:spPr bwMode="auto">
              <a:xfrm flipV="1">
                <a:off x="325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6" name="Line 770"/>
              <p:cNvSpPr>
                <a:spLocks noChangeShapeType="1"/>
              </p:cNvSpPr>
              <p:nvPr/>
            </p:nvSpPr>
            <p:spPr bwMode="auto">
              <a:xfrm flipV="1">
                <a:off x="333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7" name="Line 771"/>
              <p:cNvSpPr>
                <a:spLocks noChangeShapeType="1"/>
              </p:cNvSpPr>
              <p:nvPr/>
            </p:nvSpPr>
            <p:spPr bwMode="auto">
              <a:xfrm flipV="1">
                <a:off x="350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8" name="Line 772"/>
              <p:cNvSpPr>
                <a:spLocks noChangeShapeType="1"/>
              </p:cNvSpPr>
              <p:nvPr/>
            </p:nvSpPr>
            <p:spPr bwMode="auto">
              <a:xfrm flipV="1">
                <a:off x="358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89" name="Line 773"/>
              <p:cNvSpPr>
                <a:spLocks noChangeShapeType="1"/>
              </p:cNvSpPr>
              <p:nvPr/>
            </p:nvSpPr>
            <p:spPr bwMode="auto">
              <a:xfrm flipV="1">
                <a:off x="366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0" name="Line 774"/>
              <p:cNvSpPr>
                <a:spLocks noChangeShapeType="1"/>
              </p:cNvSpPr>
              <p:nvPr/>
            </p:nvSpPr>
            <p:spPr bwMode="auto">
              <a:xfrm flipV="1">
                <a:off x="3832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1" name="Line 775"/>
              <p:cNvSpPr>
                <a:spLocks noChangeShapeType="1"/>
              </p:cNvSpPr>
              <p:nvPr/>
            </p:nvSpPr>
            <p:spPr bwMode="auto">
              <a:xfrm flipV="1">
                <a:off x="3916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2" name="Line 776"/>
              <p:cNvSpPr>
                <a:spLocks noChangeShapeType="1"/>
              </p:cNvSpPr>
              <p:nvPr/>
            </p:nvSpPr>
            <p:spPr bwMode="auto">
              <a:xfrm flipV="1">
                <a:off x="399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3" name="Line 777"/>
              <p:cNvSpPr>
                <a:spLocks noChangeShapeType="1"/>
              </p:cNvSpPr>
              <p:nvPr/>
            </p:nvSpPr>
            <p:spPr bwMode="auto">
              <a:xfrm flipV="1">
                <a:off x="416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4" name="Line 778"/>
              <p:cNvSpPr>
                <a:spLocks noChangeShapeType="1"/>
              </p:cNvSpPr>
              <p:nvPr/>
            </p:nvSpPr>
            <p:spPr bwMode="auto">
              <a:xfrm flipV="1">
                <a:off x="424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5" name="Line 779"/>
              <p:cNvSpPr>
                <a:spLocks noChangeShapeType="1"/>
              </p:cNvSpPr>
              <p:nvPr/>
            </p:nvSpPr>
            <p:spPr bwMode="auto">
              <a:xfrm flipV="1">
                <a:off x="433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6" name="Line 780"/>
              <p:cNvSpPr>
                <a:spLocks noChangeShapeType="1"/>
              </p:cNvSpPr>
              <p:nvPr/>
            </p:nvSpPr>
            <p:spPr bwMode="auto">
              <a:xfrm flipV="1">
                <a:off x="4498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7" name="Line 781"/>
              <p:cNvSpPr>
                <a:spLocks noChangeShapeType="1"/>
              </p:cNvSpPr>
              <p:nvPr/>
            </p:nvSpPr>
            <p:spPr bwMode="auto">
              <a:xfrm flipV="1">
                <a:off x="458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8" name="Line 782"/>
              <p:cNvSpPr>
                <a:spLocks noChangeShapeType="1"/>
              </p:cNvSpPr>
              <p:nvPr/>
            </p:nvSpPr>
            <p:spPr bwMode="auto">
              <a:xfrm flipV="1">
                <a:off x="4664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99" name="Line 783"/>
              <p:cNvSpPr>
                <a:spLocks noChangeShapeType="1"/>
              </p:cNvSpPr>
              <p:nvPr/>
            </p:nvSpPr>
            <p:spPr bwMode="auto">
              <a:xfrm flipV="1">
                <a:off x="4830" y="2257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0" name="Line 784"/>
              <p:cNvSpPr>
                <a:spLocks noChangeShapeType="1"/>
              </p:cNvSpPr>
              <p:nvPr/>
            </p:nvSpPr>
            <p:spPr bwMode="auto">
              <a:xfrm>
                <a:off x="3084" y="1123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1" name="Line 785"/>
              <p:cNvSpPr>
                <a:spLocks noChangeShapeType="1"/>
              </p:cNvSpPr>
              <p:nvPr/>
            </p:nvSpPr>
            <p:spPr bwMode="auto">
              <a:xfrm>
                <a:off x="3084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2" name="Line 786"/>
              <p:cNvSpPr>
                <a:spLocks noChangeShapeType="1"/>
              </p:cNvSpPr>
              <p:nvPr/>
            </p:nvSpPr>
            <p:spPr bwMode="auto">
              <a:xfrm>
                <a:off x="3416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3" name="Line 787"/>
              <p:cNvSpPr>
                <a:spLocks noChangeShapeType="1"/>
              </p:cNvSpPr>
              <p:nvPr/>
            </p:nvSpPr>
            <p:spPr bwMode="auto">
              <a:xfrm>
                <a:off x="3748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4" name="Line 788"/>
              <p:cNvSpPr>
                <a:spLocks noChangeShapeType="1"/>
              </p:cNvSpPr>
              <p:nvPr/>
            </p:nvSpPr>
            <p:spPr bwMode="auto">
              <a:xfrm>
                <a:off x="4082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5" name="Line 789"/>
              <p:cNvSpPr>
                <a:spLocks noChangeShapeType="1"/>
              </p:cNvSpPr>
              <p:nvPr/>
            </p:nvSpPr>
            <p:spPr bwMode="auto">
              <a:xfrm>
                <a:off x="4414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6" name="Line 790"/>
              <p:cNvSpPr>
                <a:spLocks noChangeShapeType="1"/>
              </p:cNvSpPr>
              <p:nvPr/>
            </p:nvSpPr>
            <p:spPr bwMode="auto">
              <a:xfrm>
                <a:off x="4746" y="1123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7" name="Line 791"/>
              <p:cNvSpPr>
                <a:spLocks noChangeShapeType="1"/>
              </p:cNvSpPr>
              <p:nvPr/>
            </p:nvSpPr>
            <p:spPr bwMode="auto">
              <a:xfrm>
                <a:off x="316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8" name="Line 792"/>
              <p:cNvSpPr>
                <a:spLocks noChangeShapeType="1"/>
              </p:cNvSpPr>
              <p:nvPr/>
            </p:nvSpPr>
            <p:spPr bwMode="auto">
              <a:xfrm>
                <a:off x="325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9" name="Line 793"/>
              <p:cNvSpPr>
                <a:spLocks noChangeShapeType="1"/>
              </p:cNvSpPr>
              <p:nvPr/>
            </p:nvSpPr>
            <p:spPr bwMode="auto">
              <a:xfrm>
                <a:off x="333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0" name="Line 794"/>
              <p:cNvSpPr>
                <a:spLocks noChangeShapeType="1"/>
              </p:cNvSpPr>
              <p:nvPr/>
            </p:nvSpPr>
            <p:spPr bwMode="auto">
              <a:xfrm>
                <a:off x="350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1" name="Line 795"/>
              <p:cNvSpPr>
                <a:spLocks noChangeShapeType="1"/>
              </p:cNvSpPr>
              <p:nvPr/>
            </p:nvSpPr>
            <p:spPr bwMode="auto">
              <a:xfrm>
                <a:off x="358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2" name="Line 796"/>
              <p:cNvSpPr>
                <a:spLocks noChangeShapeType="1"/>
              </p:cNvSpPr>
              <p:nvPr/>
            </p:nvSpPr>
            <p:spPr bwMode="auto">
              <a:xfrm>
                <a:off x="366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3" name="Line 797"/>
              <p:cNvSpPr>
                <a:spLocks noChangeShapeType="1"/>
              </p:cNvSpPr>
              <p:nvPr/>
            </p:nvSpPr>
            <p:spPr bwMode="auto">
              <a:xfrm>
                <a:off x="3832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4" name="Line 798"/>
              <p:cNvSpPr>
                <a:spLocks noChangeShapeType="1"/>
              </p:cNvSpPr>
              <p:nvPr/>
            </p:nvSpPr>
            <p:spPr bwMode="auto">
              <a:xfrm>
                <a:off x="3916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5" name="Line 799"/>
              <p:cNvSpPr>
                <a:spLocks noChangeShapeType="1"/>
              </p:cNvSpPr>
              <p:nvPr/>
            </p:nvSpPr>
            <p:spPr bwMode="auto">
              <a:xfrm>
                <a:off x="399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6" name="Line 800"/>
              <p:cNvSpPr>
                <a:spLocks noChangeShapeType="1"/>
              </p:cNvSpPr>
              <p:nvPr/>
            </p:nvSpPr>
            <p:spPr bwMode="auto">
              <a:xfrm>
                <a:off x="416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7" name="Line 801"/>
              <p:cNvSpPr>
                <a:spLocks noChangeShapeType="1"/>
              </p:cNvSpPr>
              <p:nvPr/>
            </p:nvSpPr>
            <p:spPr bwMode="auto">
              <a:xfrm>
                <a:off x="424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8" name="Line 802"/>
              <p:cNvSpPr>
                <a:spLocks noChangeShapeType="1"/>
              </p:cNvSpPr>
              <p:nvPr/>
            </p:nvSpPr>
            <p:spPr bwMode="auto">
              <a:xfrm>
                <a:off x="433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19" name="Line 803"/>
              <p:cNvSpPr>
                <a:spLocks noChangeShapeType="1"/>
              </p:cNvSpPr>
              <p:nvPr/>
            </p:nvSpPr>
            <p:spPr bwMode="auto">
              <a:xfrm>
                <a:off x="4498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0" name="Line 804"/>
              <p:cNvSpPr>
                <a:spLocks noChangeShapeType="1"/>
              </p:cNvSpPr>
              <p:nvPr/>
            </p:nvSpPr>
            <p:spPr bwMode="auto">
              <a:xfrm>
                <a:off x="458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1" name="Line 805"/>
              <p:cNvSpPr>
                <a:spLocks noChangeShapeType="1"/>
              </p:cNvSpPr>
              <p:nvPr/>
            </p:nvSpPr>
            <p:spPr bwMode="auto">
              <a:xfrm>
                <a:off x="4664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2" name="Line 806"/>
              <p:cNvSpPr>
                <a:spLocks noChangeShapeType="1"/>
              </p:cNvSpPr>
              <p:nvPr/>
            </p:nvSpPr>
            <p:spPr bwMode="auto">
              <a:xfrm>
                <a:off x="4830" y="1123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3" name="Line 807"/>
              <p:cNvSpPr>
                <a:spLocks noChangeShapeType="1"/>
              </p:cNvSpPr>
              <p:nvPr/>
            </p:nvSpPr>
            <p:spPr bwMode="auto">
              <a:xfrm flipV="1">
                <a:off x="3084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024" name="Group 808"/>
            <p:cNvGrpSpPr>
              <a:grpSpLocks/>
            </p:cNvGrpSpPr>
            <p:nvPr/>
          </p:nvGrpSpPr>
          <p:grpSpPr bwMode="auto">
            <a:xfrm>
              <a:off x="3084" y="1123"/>
              <a:ext cx="1747" cy="1147"/>
              <a:chOff x="3084" y="1123"/>
              <a:chExt cx="1747" cy="1147"/>
            </a:xfrm>
          </p:grpSpPr>
          <p:sp>
            <p:nvSpPr>
              <p:cNvPr id="138025" name="Line 809"/>
              <p:cNvSpPr>
                <a:spLocks noChangeShapeType="1"/>
              </p:cNvSpPr>
              <p:nvPr/>
            </p:nvSpPr>
            <p:spPr bwMode="auto">
              <a:xfrm>
                <a:off x="3084" y="215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6" name="Line 810"/>
              <p:cNvSpPr>
                <a:spLocks noChangeShapeType="1"/>
              </p:cNvSpPr>
              <p:nvPr/>
            </p:nvSpPr>
            <p:spPr bwMode="auto">
              <a:xfrm>
                <a:off x="3084" y="192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7" name="Line 811"/>
              <p:cNvSpPr>
                <a:spLocks noChangeShapeType="1"/>
              </p:cNvSpPr>
              <p:nvPr/>
            </p:nvSpPr>
            <p:spPr bwMode="auto">
              <a:xfrm>
                <a:off x="3084" y="169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8" name="Line 812"/>
              <p:cNvSpPr>
                <a:spLocks noChangeShapeType="1"/>
              </p:cNvSpPr>
              <p:nvPr/>
            </p:nvSpPr>
            <p:spPr bwMode="auto">
              <a:xfrm>
                <a:off x="3084" y="146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29" name="Line 813"/>
              <p:cNvSpPr>
                <a:spLocks noChangeShapeType="1"/>
              </p:cNvSpPr>
              <p:nvPr/>
            </p:nvSpPr>
            <p:spPr bwMode="auto">
              <a:xfrm>
                <a:off x="3084" y="123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0" name="Line 814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1" name="Line 815"/>
              <p:cNvSpPr>
                <a:spLocks noChangeShapeType="1"/>
              </p:cNvSpPr>
              <p:nvPr/>
            </p:nvSpPr>
            <p:spPr bwMode="auto">
              <a:xfrm>
                <a:off x="3084" y="221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2" name="Line 816"/>
              <p:cNvSpPr>
                <a:spLocks noChangeShapeType="1"/>
              </p:cNvSpPr>
              <p:nvPr/>
            </p:nvSpPr>
            <p:spPr bwMode="auto">
              <a:xfrm>
                <a:off x="3084" y="20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3" name="Line 817"/>
              <p:cNvSpPr>
                <a:spLocks noChangeShapeType="1"/>
              </p:cNvSpPr>
              <p:nvPr/>
            </p:nvSpPr>
            <p:spPr bwMode="auto">
              <a:xfrm>
                <a:off x="3084" y="203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4" name="Line 818"/>
              <p:cNvSpPr>
                <a:spLocks noChangeShapeType="1"/>
              </p:cNvSpPr>
              <p:nvPr/>
            </p:nvSpPr>
            <p:spPr bwMode="auto">
              <a:xfrm>
                <a:off x="3084" y="19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5" name="Line 819"/>
              <p:cNvSpPr>
                <a:spLocks noChangeShapeType="1"/>
              </p:cNvSpPr>
              <p:nvPr/>
            </p:nvSpPr>
            <p:spPr bwMode="auto">
              <a:xfrm>
                <a:off x="3084" y="186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6" name="Line 820"/>
              <p:cNvSpPr>
                <a:spLocks noChangeShapeType="1"/>
              </p:cNvSpPr>
              <p:nvPr/>
            </p:nvSpPr>
            <p:spPr bwMode="auto">
              <a:xfrm>
                <a:off x="3084" y="181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7" name="Line 821"/>
              <p:cNvSpPr>
                <a:spLocks noChangeShapeType="1"/>
              </p:cNvSpPr>
              <p:nvPr/>
            </p:nvSpPr>
            <p:spPr bwMode="auto">
              <a:xfrm>
                <a:off x="3084" y="17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8" name="Line 822"/>
              <p:cNvSpPr>
                <a:spLocks noChangeShapeType="1"/>
              </p:cNvSpPr>
              <p:nvPr/>
            </p:nvSpPr>
            <p:spPr bwMode="auto">
              <a:xfrm>
                <a:off x="3084" y="163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9" name="Line 823"/>
              <p:cNvSpPr>
                <a:spLocks noChangeShapeType="1"/>
              </p:cNvSpPr>
              <p:nvPr/>
            </p:nvSpPr>
            <p:spPr bwMode="auto">
              <a:xfrm>
                <a:off x="3084" y="15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0" name="Line 824"/>
              <p:cNvSpPr>
                <a:spLocks noChangeShapeType="1"/>
              </p:cNvSpPr>
              <p:nvPr/>
            </p:nvSpPr>
            <p:spPr bwMode="auto">
              <a:xfrm>
                <a:off x="3084" y="152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1" name="Line 825"/>
              <p:cNvSpPr>
                <a:spLocks noChangeShapeType="1"/>
              </p:cNvSpPr>
              <p:nvPr/>
            </p:nvSpPr>
            <p:spPr bwMode="auto">
              <a:xfrm>
                <a:off x="3084" y="140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2" name="Line 826"/>
              <p:cNvSpPr>
                <a:spLocks noChangeShapeType="1"/>
              </p:cNvSpPr>
              <p:nvPr/>
            </p:nvSpPr>
            <p:spPr bwMode="auto">
              <a:xfrm>
                <a:off x="3084" y="13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3" name="Line 827"/>
              <p:cNvSpPr>
                <a:spLocks noChangeShapeType="1"/>
              </p:cNvSpPr>
              <p:nvPr/>
            </p:nvSpPr>
            <p:spPr bwMode="auto">
              <a:xfrm>
                <a:off x="3084" y="129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4" name="Line 828"/>
              <p:cNvSpPr>
                <a:spLocks noChangeShapeType="1"/>
              </p:cNvSpPr>
              <p:nvPr/>
            </p:nvSpPr>
            <p:spPr bwMode="auto">
              <a:xfrm>
                <a:off x="3084" y="11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5" name="Line 829"/>
              <p:cNvSpPr>
                <a:spLocks noChangeShapeType="1"/>
              </p:cNvSpPr>
              <p:nvPr/>
            </p:nvSpPr>
            <p:spPr bwMode="auto">
              <a:xfrm>
                <a:off x="3084" y="112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6" name="Line 830"/>
              <p:cNvSpPr>
                <a:spLocks noChangeShapeType="1"/>
              </p:cNvSpPr>
              <p:nvPr/>
            </p:nvSpPr>
            <p:spPr bwMode="auto">
              <a:xfrm flipV="1">
                <a:off x="4830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7" name="Line 831"/>
              <p:cNvSpPr>
                <a:spLocks noChangeShapeType="1"/>
              </p:cNvSpPr>
              <p:nvPr/>
            </p:nvSpPr>
            <p:spPr bwMode="auto">
              <a:xfrm flipH="1">
                <a:off x="4794" y="215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8" name="Line 832"/>
              <p:cNvSpPr>
                <a:spLocks noChangeShapeType="1"/>
              </p:cNvSpPr>
              <p:nvPr/>
            </p:nvSpPr>
            <p:spPr bwMode="auto">
              <a:xfrm flipH="1">
                <a:off x="4794" y="192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9" name="Line 833"/>
              <p:cNvSpPr>
                <a:spLocks noChangeShapeType="1"/>
              </p:cNvSpPr>
              <p:nvPr/>
            </p:nvSpPr>
            <p:spPr bwMode="auto">
              <a:xfrm flipH="1">
                <a:off x="4794" y="169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0" name="Line 834"/>
              <p:cNvSpPr>
                <a:spLocks noChangeShapeType="1"/>
              </p:cNvSpPr>
              <p:nvPr/>
            </p:nvSpPr>
            <p:spPr bwMode="auto">
              <a:xfrm flipH="1">
                <a:off x="4794" y="146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1" name="Line 835"/>
              <p:cNvSpPr>
                <a:spLocks noChangeShapeType="1"/>
              </p:cNvSpPr>
              <p:nvPr/>
            </p:nvSpPr>
            <p:spPr bwMode="auto">
              <a:xfrm flipH="1">
                <a:off x="4794" y="123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2" name="Line 836"/>
              <p:cNvSpPr>
                <a:spLocks noChangeShapeType="1"/>
              </p:cNvSpPr>
              <p:nvPr/>
            </p:nvSpPr>
            <p:spPr bwMode="auto">
              <a:xfrm flipH="1">
                <a:off x="4812" y="226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3" name="Line 837"/>
              <p:cNvSpPr>
                <a:spLocks noChangeShapeType="1"/>
              </p:cNvSpPr>
              <p:nvPr/>
            </p:nvSpPr>
            <p:spPr bwMode="auto">
              <a:xfrm flipH="1">
                <a:off x="4812" y="22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4" name="Line 838"/>
              <p:cNvSpPr>
                <a:spLocks noChangeShapeType="1"/>
              </p:cNvSpPr>
              <p:nvPr/>
            </p:nvSpPr>
            <p:spPr bwMode="auto">
              <a:xfrm flipH="1">
                <a:off x="4812" y="20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5" name="Line 839"/>
              <p:cNvSpPr>
                <a:spLocks noChangeShapeType="1"/>
              </p:cNvSpPr>
              <p:nvPr/>
            </p:nvSpPr>
            <p:spPr bwMode="auto">
              <a:xfrm flipH="1">
                <a:off x="4812" y="20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6" name="Line 840"/>
              <p:cNvSpPr>
                <a:spLocks noChangeShapeType="1"/>
              </p:cNvSpPr>
              <p:nvPr/>
            </p:nvSpPr>
            <p:spPr bwMode="auto">
              <a:xfrm flipH="1">
                <a:off x="4812" y="19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7" name="Line 841"/>
              <p:cNvSpPr>
                <a:spLocks noChangeShapeType="1"/>
              </p:cNvSpPr>
              <p:nvPr/>
            </p:nvSpPr>
            <p:spPr bwMode="auto">
              <a:xfrm flipH="1">
                <a:off x="4812" y="186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8" name="Line 842"/>
              <p:cNvSpPr>
                <a:spLocks noChangeShapeType="1"/>
              </p:cNvSpPr>
              <p:nvPr/>
            </p:nvSpPr>
            <p:spPr bwMode="auto">
              <a:xfrm flipH="1">
                <a:off x="4812" y="18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59" name="Line 843"/>
              <p:cNvSpPr>
                <a:spLocks noChangeShapeType="1"/>
              </p:cNvSpPr>
              <p:nvPr/>
            </p:nvSpPr>
            <p:spPr bwMode="auto">
              <a:xfrm flipH="1">
                <a:off x="4812" y="17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0" name="Line 844"/>
              <p:cNvSpPr>
                <a:spLocks noChangeShapeType="1"/>
              </p:cNvSpPr>
              <p:nvPr/>
            </p:nvSpPr>
            <p:spPr bwMode="auto">
              <a:xfrm flipH="1">
                <a:off x="4812" y="16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1" name="Line 845"/>
              <p:cNvSpPr>
                <a:spLocks noChangeShapeType="1"/>
              </p:cNvSpPr>
              <p:nvPr/>
            </p:nvSpPr>
            <p:spPr bwMode="auto">
              <a:xfrm flipH="1">
                <a:off x="4812" y="15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2" name="Line 846"/>
              <p:cNvSpPr>
                <a:spLocks noChangeShapeType="1"/>
              </p:cNvSpPr>
              <p:nvPr/>
            </p:nvSpPr>
            <p:spPr bwMode="auto">
              <a:xfrm flipH="1">
                <a:off x="4812" y="15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3" name="Line 847"/>
              <p:cNvSpPr>
                <a:spLocks noChangeShapeType="1"/>
              </p:cNvSpPr>
              <p:nvPr/>
            </p:nvSpPr>
            <p:spPr bwMode="auto">
              <a:xfrm flipH="1">
                <a:off x="4812" y="140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4" name="Line 848"/>
              <p:cNvSpPr>
                <a:spLocks noChangeShapeType="1"/>
              </p:cNvSpPr>
              <p:nvPr/>
            </p:nvSpPr>
            <p:spPr bwMode="auto">
              <a:xfrm flipH="1">
                <a:off x="4812" y="13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5" name="Line 849"/>
              <p:cNvSpPr>
                <a:spLocks noChangeShapeType="1"/>
              </p:cNvSpPr>
              <p:nvPr/>
            </p:nvSpPr>
            <p:spPr bwMode="auto">
              <a:xfrm flipH="1">
                <a:off x="4812" y="129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6" name="Line 850"/>
              <p:cNvSpPr>
                <a:spLocks noChangeShapeType="1"/>
              </p:cNvSpPr>
              <p:nvPr/>
            </p:nvSpPr>
            <p:spPr bwMode="auto">
              <a:xfrm flipH="1">
                <a:off x="4812" y="11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7" name="Line 851"/>
              <p:cNvSpPr>
                <a:spLocks noChangeShapeType="1"/>
              </p:cNvSpPr>
              <p:nvPr/>
            </p:nvSpPr>
            <p:spPr bwMode="auto">
              <a:xfrm flipH="1">
                <a:off x="4812" y="112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8" name="Line 852"/>
              <p:cNvSpPr>
                <a:spLocks noChangeShapeType="1"/>
              </p:cNvSpPr>
              <p:nvPr/>
            </p:nvSpPr>
            <p:spPr bwMode="auto">
              <a:xfrm>
                <a:off x="3198" y="1711"/>
                <a:ext cx="6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69" name="Freeform 853"/>
              <p:cNvSpPr>
                <a:spLocks/>
              </p:cNvSpPr>
              <p:nvPr/>
            </p:nvSpPr>
            <p:spPr bwMode="auto">
              <a:xfrm>
                <a:off x="3204" y="1721"/>
                <a:ext cx="26" cy="20"/>
              </a:xfrm>
              <a:custGeom>
                <a:avLst/>
                <a:gdLst>
                  <a:gd name="T0" fmla="*/ 0 w 26"/>
                  <a:gd name="T1" fmla="*/ 0 h 20"/>
                  <a:gd name="T2" fmla="*/ 12 w 26"/>
                  <a:gd name="T3" fmla="*/ 14 h 20"/>
                  <a:gd name="T4" fmla="*/ 26 w 26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0" y="0"/>
                    </a:moveTo>
                    <a:lnTo>
                      <a:pt x="12" y="14"/>
                    </a:lnTo>
                    <a:lnTo>
                      <a:pt x="26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0" name="Line 854"/>
              <p:cNvSpPr>
                <a:spLocks noChangeShapeType="1"/>
              </p:cNvSpPr>
              <p:nvPr/>
            </p:nvSpPr>
            <p:spPr bwMode="auto">
              <a:xfrm>
                <a:off x="3274" y="1743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1" name="Freeform 855"/>
              <p:cNvSpPr>
                <a:spLocks/>
              </p:cNvSpPr>
              <p:nvPr/>
            </p:nvSpPr>
            <p:spPr bwMode="auto">
              <a:xfrm>
                <a:off x="3276" y="1727"/>
                <a:ext cx="40" cy="16"/>
              </a:xfrm>
              <a:custGeom>
                <a:avLst/>
                <a:gdLst>
                  <a:gd name="T0" fmla="*/ 0 w 40"/>
                  <a:gd name="T1" fmla="*/ 16 h 16"/>
                  <a:gd name="T2" fmla="*/ 18 w 40"/>
                  <a:gd name="T3" fmla="*/ 6 h 16"/>
                  <a:gd name="T4" fmla="*/ 40 w 40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6">
                    <a:moveTo>
                      <a:pt x="0" y="16"/>
                    </a:moveTo>
                    <a:lnTo>
                      <a:pt x="18" y="6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2" name="Line 856"/>
              <p:cNvSpPr>
                <a:spLocks noChangeShapeType="1"/>
              </p:cNvSpPr>
              <p:nvPr/>
            </p:nvSpPr>
            <p:spPr bwMode="auto">
              <a:xfrm>
                <a:off x="3358" y="1743"/>
                <a:ext cx="14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3" name="Freeform 857"/>
              <p:cNvSpPr>
                <a:spLocks/>
              </p:cNvSpPr>
              <p:nvPr/>
            </p:nvSpPr>
            <p:spPr bwMode="auto">
              <a:xfrm>
                <a:off x="3372" y="1747"/>
                <a:ext cx="28" cy="4"/>
              </a:xfrm>
              <a:custGeom>
                <a:avLst/>
                <a:gdLst>
                  <a:gd name="T0" fmla="*/ 0 w 28"/>
                  <a:gd name="T1" fmla="*/ 2 h 4"/>
                  <a:gd name="T2" fmla="*/ 22 w 28"/>
                  <a:gd name="T3" fmla="*/ 4 h 4"/>
                  <a:gd name="T4" fmla="*/ 28 w 2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">
                    <a:moveTo>
                      <a:pt x="0" y="2"/>
                    </a:moveTo>
                    <a:lnTo>
                      <a:pt x="22" y="4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4" name="Freeform 858"/>
              <p:cNvSpPr>
                <a:spLocks/>
              </p:cNvSpPr>
              <p:nvPr/>
            </p:nvSpPr>
            <p:spPr bwMode="auto">
              <a:xfrm>
                <a:off x="3436" y="1705"/>
                <a:ext cx="42" cy="14"/>
              </a:xfrm>
              <a:custGeom>
                <a:avLst/>
                <a:gdLst>
                  <a:gd name="T0" fmla="*/ 0 w 42"/>
                  <a:gd name="T1" fmla="*/ 14 h 14"/>
                  <a:gd name="T2" fmla="*/ 20 w 42"/>
                  <a:gd name="T3" fmla="*/ 0 h 14"/>
                  <a:gd name="T4" fmla="*/ 42 w 42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14">
                    <a:moveTo>
                      <a:pt x="0" y="14"/>
                    </a:moveTo>
                    <a:lnTo>
                      <a:pt x="2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5" name="Line 859"/>
              <p:cNvSpPr>
                <a:spLocks noChangeShapeType="1"/>
              </p:cNvSpPr>
              <p:nvPr/>
            </p:nvSpPr>
            <p:spPr bwMode="auto">
              <a:xfrm>
                <a:off x="3514" y="1729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6" name="Freeform 860"/>
              <p:cNvSpPr>
                <a:spLocks/>
              </p:cNvSpPr>
              <p:nvPr/>
            </p:nvSpPr>
            <p:spPr bwMode="auto">
              <a:xfrm>
                <a:off x="3518" y="1731"/>
                <a:ext cx="40" cy="6"/>
              </a:xfrm>
              <a:custGeom>
                <a:avLst/>
                <a:gdLst>
                  <a:gd name="T0" fmla="*/ 0 w 40"/>
                  <a:gd name="T1" fmla="*/ 0 h 6"/>
                  <a:gd name="T2" fmla="*/ 22 w 40"/>
                  <a:gd name="T3" fmla="*/ 6 h 6"/>
                  <a:gd name="T4" fmla="*/ 40 w 40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6">
                    <a:moveTo>
                      <a:pt x="0" y="0"/>
                    </a:moveTo>
                    <a:lnTo>
                      <a:pt x="22" y="6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7" name="Line 861"/>
              <p:cNvSpPr>
                <a:spLocks noChangeShapeType="1"/>
              </p:cNvSpPr>
              <p:nvPr/>
            </p:nvSpPr>
            <p:spPr bwMode="auto">
              <a:xfrm>
                <a:off x="3602" y="1723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8" name="Freeform 862"/>
              <p:cNvSpPr>
                <a:spLocks/>
              </p:cNvSpPr>
              <p:nvPr/>
            </p:nvSpPr>
            <p:spPr bwMode="auto">
              <a:xfrm>
                <a:off x="3602" y="1723"/>
                <a:ext cx="40" cy="18"/>
              </a:xfrm>
              <a:custGeom>
                <a:avLst/>
                <a:gdLst>
                  <a:gd name="T0" fmla="*/ 0 w 40"/>
                  <a:gd name="T1" fmla="*/ 0 h 18"/>
                  <a:gd name="T2" fmla="*/ 22 w 40"/>
                  <a:gd name="T3" fmla="*/ 10 h 18"/>
                  <a:gd name="T4" fmla="*/ 40 w 40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8">
                    <a:moveTo>
                      <a:pt x="0" y="0"/>
                    </a:moveTo>
                    <a:lnTo>
                      <a:pt x="22" y="10"/>
                    </a:lnTo>
                    <a:lnTo>
                      <a:pt x="40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9" name="Line 863"/>
              <p:cNvSpPr>
                <a:spLocks noChangeShapeType="1"/>
              </p:cNvSpPr>
              <p:nvPr/>
            </p:nvSpPr>
            <p:spPr bwMode="auto">
              <a:xfrm>
                <a:off x="3688" y="1735"/>
                <a:ext cx="20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0" name="Freeform 864"/>
              <p:cNvSpPr>
                <a:spLocks/>
              </p:cNvSpPr>
              <p:nvPr/>
            </p:nvSpPr>
            <p:spPr bwMode="auto">
              <a:xfrm>
                <a:off x="3708" y="1737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20 w 22"/>
                  <a:gd name="T3" fmla="*/ 10 h 10"/>
                  <a:gd name="T4" fmla="*/ 22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lnTo>
                      <a:pt x="20" y="10"/>
                    </a:lnTo>
                    <a:lnTo>
                      <a:pt x="22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1" name="Line 865"/>
              <p:cNvSpPr>
                <a:spLocks noChangeShapeType="1"/>
              </p:cNvSpPr>
              <p:nvPr/>
            </p:nvSpPr>
            <p:spPr bwMode="auto">
              <a:xfrm flipV="1">
                <a:off x="3774" y="1741"/>
                <a:ext cx="1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2" name="Freeform 866"/>
              <p:cNvSpPr>
                <a:spLocks/>
              </p:cNvSpPr>
              <p:nvPr/>
            </p:nvSpPr>
            <p:spPr bwMode="auto">
              <a:xfrm>
                <a:off x="3790" y="1741"/>
                <a:ext cx="26" cy="14"/>
              </a:xfrm>
              <a:custGeom>
                <a:avLst/>
                <a:gdLst>
                  <a:gd name="T0" fmla="*/ 0 w 26"/>
                  <a:gd name="T1" fmla="*/ 0 h 14"/>
                  <a:gd name="T2" fmla="*/ 22 w 26"/>
                  <a:gd name="T3" fmla="*/ 10 h 14"/>
                  <a:gd name="T4" fmla="*/ 26 w 26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4">
                    <a:moveTo>
                      <a:pt x="0" y="0"/>
                    </a:moveTo>
                    <a:lnTo>
                      <a:pt x="22" y="10"/>
                    </a:lnTo>
                    <a:lnTo>
                      <a:pt x="26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3" name="Line 867"/>
              <p:cNvSpPr>
                <a:spLocks noChangeShapeType="1"/>
              </p:cNvSpPr>
              <p:nvPr/>
            </p:nvSpPr>
            <p:spPr bwMode="auto">
              <a:xfrm flipV="1">
                <a:off x="3856" y="1767"/>
                <a:ext cx="1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4" name="Freeform 868"/>
              <p:cNvSpPr>
                <a:spLocks/>
              </p:cNvSpPr>
              <p:nvPr/>
            </p:nvSpPr>
            <p:spPr bwMode="auto">
              <a:xfrm>
                <a:off x="3874" y="1761"/>
                <a:ext cx="26" cy="6"/>
              </a:xfrm>
              <a:custGeom>
                <a:avLst/>
                <a:gdLst>
                  <a:gd name="T0" fmla="*/ 0 w 26"/>
                  <a:gd name="T1" fmla="*/ 6 h 6"/>
                  <a:gd name="T2" fmla="*/ 22 w 26"/>
                  <a:gd name="T3" fmla="*/ 0 h 6"/>
                  <a:gd name="T4" fmla="*/ 26 w 26"/>
                  <a:gd name="T5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0" y="6"/>
                    </a:moveTo>
                    <a:lnTo>
                      <a:pt x="22" y="0"/>
                    </a:lnTo>
                    <a:lnTo>
                      <a:pt x="26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5" name="Line 869"/>
              <p:cNvSpPr>
                <a:spLocks noChangeShapeType="1"/>
              </p:cNvSpPr>
              <p:nvPr/>
            </p:nvSpPr>
            <p:spPr bwMode="auto">
              <a:xfrm>
                <a:off x="3944" y="1771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6" name="Freeform 870"/>
              <p:cNvSpPr>
                <a:spLocks/>
              </p:cNvSpPr>
              <p:nvPr/>
            </p:nvSpPr>
            <p:spPr bwMode="auto">
              <a:xfrm>
                <a:off x="3956" y="1765"/>
                <a:ext cx="32" cy="8"/>
              </a:xfrm>
              <a:custGeom>
                <a:avLst/>
                <a:gdLst>
                  <a:gd name="T0" fmla="*/ 0 w 32"/>
                  <a:gd name="T1" fmla="*/ 8 h 8"/>
                  <a:gd name="T2" fmla="*/ 22 w 32"/>
                  <a:gd name="T3" fmla="*/ 4 h 8"/>
                  <a:gd name="T4" fmla="*/ 32 w 3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8">
                    <a:moveTo>
                      <a:pt x="0" y="8"/>
                    </a:moveTo>
                    <a:lnTo>
                      <a:pt x="22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7" name="Line 871"/>
              <p:cNvSpPr>
                <a:spLocks noChangeShapeType="1"/>
              </p:cNvSpPr>
              <p:nvPr/>
            </p:nvSpPr>
            <p:spPr bwMode="auto">
              <a:xfrm>
                <a:off x="4032" y="1755"/>
                <a:ext cx="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8" name="Freeform 872"/>
              <p:cNvSpPr>
                <a:spLocks/>
              </p:cNvSpPr>
              <p:nvPr/>
            </p:nvSpPr>
            <p:spPr bwMode="auto">
              <a:xfrm>
                <a:off x="4040" y="1753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22 w 36"/>
                  <a:gd name="T3" fmla="*/ 4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22" y="4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89" name="Line 873"/>
              <p:cNvSpPr>
                <a:spLocks noChangeShapeType="1"/>
              </p:cNvSpPr>
              <p:nvPr/>
            </p:nvSpPr>
            <p:spPr bwMode="auto">
              <a:xfrm>
                <a:off x="4122" y="174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0" name="Line 874"/>
              <p:cNvSpPr>
                <a:spLocks noChangeShapeType="1"/>
              </p:cNvSpPr>
              <p:nvPr/>
            </p:nvSpPr>
            <p:spPr bwMode="auto">
              <a:xfrm flipV="1">
                <a:off x="4122" y="1745"/>
                <a:ext cx="2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1" name="Freeform 875"/>
              <p:cNvSpPr>
                <a:spLocks/>
              </p:cNvSpPr>
              <p:nvPr/>
            </p:nvSpPr>
            <p:spPr bwMode="auto">
              <a:xfrm>
                <a:off x="4144" y="1745"/>
                <a:ext cx="22" cy="2"/>
              </a:xfrm>
              <a:custGeom>
                <a:avLst/>
                <a:gdLst>
                  <a:gd name="T0" fmla="*/ 0 w 22"/>
                  <a:gd name="T1" fmla="*/ 0 h 2"/>
                  <a:gd name="T2" fmla="*/ 20 w 22"/>
                  <a:gd name="T3" fmla="*/ 2 h 2"/>
                  <a:gd name="T4" fmla="*/ 22 w 2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">
                    <a:moveTo>
                      <a:pt x="0" y="0"/>
                    </a:moveTo>
                    <a:lnTo>
                      <a:pt x="20" y="2"/>
                    </a:lnTo>
                    <a:lnTo>
                      <a:pt x="2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2" name="Line 876"/>
              <p:cNvSpPr>
                <a:spLocks noChangeShapeType="1"/>
              </p:cNvSpPr>
              <p:nvPr/>
            </p:nvSpPr>
            <p:spPr bwMode="auto">
              <a:xfrm flipV="1">
                <a:off x="4210" y="1745"/>
                <a:ext cx="1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3" name="Freeform 877"/>
              <p:cNvSpPr>
                <a:spLocks/>
              </p:cNvSpPr>
              <p:nvPr/>
            </p:nvSpPr>
            <p:spPr bwMode="auto">
              <a:xfrm>
                <a:off x="4228" y="1745"/>
                <a:ext cx="26" cy="4"/>
              </a:xfrm>
              <a:custGeom>
                <a:avLst/>
                <a:gdLst>
                  <a:gd name="T0" fmla="*/ 0 w 26"/>
                  <a:gd name="T1" fmla="*/ 0 h 4"/>
                  <a:gd name="T2" fmla="*/ 20 w 26"/>
                  <a:gd name="T3" fmla="*/ 4 h 4"/>
                  <a:gd name="T4" fmla="*/ 26 w 26"/>
                  <a:gd name="T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">
                    <a:moveTo>
                      <a:pt x="0" y="0"/>
                    </a:moveTo>
                    <a:lnTo>
                      <a:pt x="20" y="4"/>
                    </a:lnTo>
                    <a:lnTo>
                      <a:pt x="26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4" name="Line 878"/>
              <p:cNvSpPr>
                <a:spLocks noChangeShapeType="1"/>
              </p:cNvSpPr>
              <p:nvPr/>
            </p:nvSpPr>
            <p:spPr bwMode="auto">
              <a:xfrm>
                <a:off x="4298" y="1741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5" name="Freeform 879"/>
              <p:cNvSpPr>
                <a:spLocks/>
              </p:cNvSpPr>
              <p:nvPr/>
            </p:nvSpPr>
            <p:spPr bwMode="auto">
              <a:xfrm>
                <a:off x="4310" y="1729"/>
                <a:ext cx="28" cy="14"/>
              </a:xfrm>
              <a:custGeom>
                <a:avLst/>
                <a:gdLst>
                  <a:gd name="T0" fmla="*/ 0 w 28"/>
                  <a:gd name="T1" fmla="*/ 14 h 14"/>
                  <a:gd name="T2" fmla="*/ 20 w 28"/>
                  <a:gd name="T3" fmla="*/ 0 h 14"/>
                  <a:gd name="T4" fmla="*/ 28 w 28"/>
                  <a:gd name="T5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lnTo>
                      <a:pt x="20" y="0"/>
                    </a:lnTo>
                    <a:lnTo>
                      <a:pt x="28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6" name="Freeform 880"/>
              <p:cNvSpPr>
                <a:spLocks/>
              </p:cNvSpPr>
              <p:nvPr/>
            </p:nvSpPr>
            <p:spPr bwMode="auto">
              <a:xfrm>
                <a:off x="4380" y="1739"/>
                <a:ext cx="34" cy="22"/>
              </a:xfrm>
              <a:custGeom>
                <a:avLst/>
                <a:gdLst>
                  <a:gd name="T0" fmla="*/ 0 w 34"/>
                  <a:gd name="T1" fmla="*/ 6 h 22"/>
                  <a:gd name="T2" fmla="*/ 14 w 34"/>
                  <a:gd name="T3" fmla="*/ 0 h 22"/>
                  <a:gd name="T4" fmla="*/ 34 w 34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6"/>
                    </a:moveTo>
                    <a:lnTo>
                      <a:pt x="14" y="0"/>
                    </a:lnTo>
                    <a:lnTo>
                      <a:pt x="34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7" name="Line 881"/>
              <p:cNvSpPr>
                <a:spLocks noChangeShapeType="1"/>
              </p:cNvSpPr>
              <p:nvPr/>
            </p:nvSpPr>
            <p:spPr bwMode="auto">
              <a:xfrm>
                <a:off x="4450" y="1777"/>
                <a:ext cx="6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8" name="Freeform 882"/>
              <p:cNvSpPr>
                <a:spLocks/>
              </p:cNvSpPr>
              <p:nvPr/>
            </p:nvSpPr>
            <p:spPr bwMode="auto">
              <a:xfrm>
                <a:off x="4456" y="1775"/>
                <a:ext cx="28" cy="10"/>
              </a:xfrm>
              <a:custGeom>
                <a:avLst/>
                <a:gdLst>
                  <a:gd name="T0" fmla="*/ 0 w 28"/>
                  <a:gd name="T1" fmla="*/ 10 h 10"/>
                  <a:gd name="T2" fmla="*/ 22 w 28"/>
                  <a:gd name="T3" fmla="*/ 0 h 10"/>
                  <a:gd name="T4" fmla="*/ 28 w 28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10"/>
                    </a:moveTo>
                    <a:lnTo>
                      <a:pt x="22" y="0"/>
                    </a:lnTo>
                    <a:lnTo>
                      <a:pt x="2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99" name="Line 883"/>
              <p:cNvSpPr>
                <a:spLocks noChangeShapeType="1"/>
              </p:cNvSpPr>
              <p:nvPr/>
            </p:nvSpPr>
            <p:spPr bwMode="auto">
              <a:xfrm flipV="1">
                <a:off x="4512" y="1773"/>
                <a:ext cx="6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0" name="Freeform 884"/>
              <p:cNvSpPr>
                <a:spLocks/>
              </p:cNvSpPr>
              <p:nvPr/>
            </p:nvSpPr>
            <p:spPr bwMode="auto">
              <a:xfrm>
                <a:off x="4518" y="1773"/>
                <a:ext cx="22" cy="26"/>
              </a:xfrm>
              <a:custGeom>
                <a:avLst/>
                <a:gdLst>
                  <a:gd name="T0" fmla="*/ 0 w 22"/>
                  <a:gd name="T1" fmla="*/ 0 h 26"/>
                  <a:gd name="T2" fmla="*/ 20 w 22"/>
                  <a:gd name="T3" fmla="*/ 26 h 26"/>
                  <a:gd name="T4" fmla="*/ 22 w 22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6">
                    <a:moveTo>
                      <a:pt x="0" y="0"/>
                    </a:moveTo>
                    <a:lnTo>
                      <a:pt x="20" y="26"/>
                    </a:lnTo>
                    <a:lnTo>
                      <a:pt x="22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1" name="Line 885"/>
              <p:cNvSpPr>
                <a:spLocks noChangeShapeType="1"/>
              </p:cNvSpPr>
              <p:nvPr/>
            </p:nvSpPr>
            <p:spPr bwMode="auto">
              <a:xfrm flipV="1">
                <a:off x="4558" y="1755"/>
                <a:ext cx="1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2" name="Freeform 886"/>
              <p:cNvSpPr>
                <a:spLocks/>
              </p:cNvSpPr>
              <p:nvPr/>
            </p:nvSpPr>
            <p:spPr bwMode="auto">
              <a:xfrm>
                <a:off x="4558" y="1719"/>
                <a:ext cx="24" cy="36"/>
              </a:xfrm>
              <a:custGeom>
                <a:avLst/>
                <a:gdLst>
                  <a:gd name="T0" fmla="*/ 0 w 24"/>
                  <a:gd name="T1" fmla="*/ 36 h 36"/>
                  <a:gd name="T2" fmla="*/ 22 w 24"/>
                  <a:gd name="T3" fmla="*/ 2 h 36"/>
                  <a:gd name="T4" fmla="*/ 24 w 24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36">
                    <a:moveTo>
                      <a:pt x="0" y="36"/>
                    </a:moveTo>
                    <a:lnTo>
                      <a:pt x="22" y="2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3" name="Freeform 887"/>
              <p:cNvSpPr>
                <a:spLocks/>
              </p:cNvSpPr>
              <p:nvPr/>
            </p:nvSpPr>
            <p:spPr bwMode="auto">
              <a:xfrm>
                <a:off x="4600" y="1633"/>
                <a:ext cx="10" cy="44"/>
              </a:xfrm>
              <a:custGeom>
                <a:avLst/>
                <a:gdLst>
                  <a:gd name="T0" fmla="*/ 0 w 10"/>
                  <a:gd name="T1" fmla="*/ 44 h 44"/>
                  <a:gd name="T2" fmla="*/ 2 w 10"/>
                  <a:gd name="T3" fmla="*/ 42 h 44"/>
                  <a:gd name="T4" fmla="*/ 10 w 10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44">
                    <a:moveTo>
                      <a:pt x="0" y="44"/>
                    </a:moveTo>
                    <a:lnTo>
                      <a:pt x="2" y="42"/>
                    </a:lnTo>
                    <a:lnTo>
                      <a:pt x="1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4" name="Freeform 888"/>
              <p:cNvSpPr>
                <a:spLocks/>
              </p:cNvSpPr>
              <p:nvPr/>
            </p:nvSpPr>
            <p:spPr bwMode="auto">
              <a:xfrm>
                <a:off x="4620" y="1547"/>
                <a:ext cx="18" cy="42"/>
              </a:xfrm>
              <a:custGeom>
                <a:avLst/>
                <a:gdLst>
                  <a:gd name="T0" fmla="*/ 0 w 18"/>
                  <a:gd name="T1" fmla="*/ 42 h 42"/>
                  <a:gd name="T2" fmla="*/ 2 w 18"/>
                  <a:gd name="T3" fmla="*/ 32 h 42"/>
                  <a:gd name="T4" fmla="*/ 18 w 1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0" y="42"/>
                    </a:moveTo>
                    <a:lnTo>
                      <a:pt x="2" y="32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5" name="Freeform 889"/>
              <p:cNvSpPr>
                <a:spLocks/>
              </p:cNvSpPr>
              <p:nvPr/>
            </p:nvSpPr>
            <p:spPr bwMode="auto">
              <a:xfrm>
                <a:off x="4656" y="1489"/>
                <a:ext cx="14" cy="26"/>
              </a:xfrm>
              <a:custGeom>
                <a:avLst/>
                <a:gdLst>
                  <a:gd name="T0" fmla="*/ 0 w 14"/>
                  <a:gd name="T1" fmla="*/ 16 h 26"/>
                  <a:gd name="T2" fmla="*/ 8 w 14"/>
                  <a:gd name="T3" fmla="*/ 0 h 26"/>
                  <a:gd name="T4" fmla="*/ 14 w 14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6">
                    <a:moveTo>
                      <a:pt x="0" y="16"/>
                    </a:moveTo>
                    <a:lnTo>
                      <a:pt x="8" y="0"/>
                    </a:lnTo>
                    <a:lnTo>
                      <a:pt x="14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6" name="Freeform 890"/>
              <p:cNvSpPr>
                <a:spLocks/>
              </p:cNvSpPr>
              <p:nvPr/>
            </p:nvSpPr>
            <p:spPr bwMode="auto">
              <a:xfrm>
                <a:off x="4684" y="1559"/>
                <a:ext cx="2" cy="44"/>
              </a:xfrm>
              <a:custGeom>
                <a:avLst/>
                <a:gdLst>
                  <a:gd name="T0" fmla="*/ 0 w 2"/>
                  <a:gd name="T1" fmla="*/ 0 h 44"/>
                  <a:gd name="T2" fmla="*/ 0 w 2"/>
                  <a:gd name="T3" fmla="*/ 0 h 44"/>
                  <a:gd name="T4" fmla="*/ 2 w 2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4">
                    <a:moveTo>
                      <a:pt x="0" y="0"/>
                    </a:moveTo>
                    <a:lnTo>
                      <a:pt x="0" y="0"/>
                    </a:lnTo>
                    <a:lnTo>
                      <a:pt x="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7" name="Line 891"/>
              <p:cNvSpPr>
                <a:spLocks noChangeShapeType="1"/>
              </p:cNvSpPr>
              <p:nvPr/>
            </p:nvSpPr>
            <p:spPr bwMode="auto">
              <a:xfrm>
                <a:off x="4688" y="1649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8" name="Line 892"/>
              <p:cNvSpPr>
                <a:spLocks noChangeShapeType="1"/>
              </p:cNvSpPr>
              <p:nvPr/>
            </p:nvSpPr>
            <p:spPr bwMode="auto">
              <a:xfrm>
                <a:off x="4694" y="1739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9" name="Line 893"/>
              <p:cNvSpPr>
                <a:spLocks noChangeShapeType="1"/>
              </p:cNvSpPr>
              <p:nvPr/>
            </p:nvSpPr>
            <p:spPr bwMode="auto">
              <a:xfrm>
                <a:off x="4698" y="1831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0" name="Freeform 894"/>
              <p:cNvSpPr>
                <a:spLocks/>
              </p:cNvSpPr>
              <p:nvPr/>
            </p:nvSpPr>
            <p:spPr bwMode="auto">
              <a:xfrm>
                <a:off x="4702" y="1921"/>
                <a:ext cx="4" cy="44"/>
              </a:xfrm>
              <a:custGeom>
                <a:avLst/>
                <a:gdLst>
                  <a:gd name="T0" fmla="*/ 0 w 4"/>
                  <a:gd name="T1" fmla="*/ 0 h 44"/>
                  <a:gd name="T2" fmla="*/ 4 w 4"/>
                  <a:gd name="T3" fmla="*/ 44 h 44"/>
                  <a:gd name="T4" fmla="*/ 4 w 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4">
                    <a:moveTo>
                      <a:pt x="0" y="0"/>
                    </a:moveTo>
                    <a:lnTo>
                      <a:pt x="4" y="44"/>
                    </a:lnTo>
                    <a:lnTo>
                      <a:pt x="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1" name="Freeform 895"/>
              <p:cNvSpPr>
                <a:spLocks/>
              </p:cNvSpPr>
              <p:nvPr/>
            </p:nvSpPr>
            <p:spPr bwMode="auto">
              <a:xfrm>
                <a:off x="4718" y="2009"/>
                <a:ext cx="8" cy="24"/>
              </a:xfrm>
              <a:custGeom>
                <a:avLst/>
                <a:gdLst>
                  <a:gd name="T0" fmla="*/ 0 w 8"/>
                  <a:gd name="T1" fmla="*/ 0 h 24"/>
                  <a:gd name="T2" fmla="*/ 8 w 8"/>
                  <a:gd name="T3" fmla="*/ 24 h 24"/>
                  <a:gd name="T4" fmla="*/ 8 w 8"/>
                  <a:gd name="T5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4">
                    <a:moveTo>
                      <a:pt x="0" y="0"/>
                    </a:moveTo>
                    <a:lnTo>
                      <a:pt x="8" y="24"/>
                    </a:lnTo>
                    <a:lnTo>
                      <a:pt x="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2" name="Line 896"/>
              <p:cNvSpPr>
                <a:spLocks noChangeShapeType="1"/>
              </p:cNvSpPr>
              <p:nvPr/>
            </p:nvSpPr>
            <p:spPr bwMode="auto">
              <a:xfrm flipV="1">
                <a:off x="4728" y="1921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3" name="Line 897"/>
              <p:cNvSpPr>
                <a:spLocks noChangeShapeType="1"/>
              </p:cNvSpPr>
              <p:nvPr/>
            </p:nvSpPr>
            <p:spPr bwMode="auto">
              <a:xfrm flipV="1">
                <a:off x="4730" y="1831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4" name="Line 898"/>
              <p:cNvSpPr>
                <a:spLocks noChangeShapeType="1"/>
              </p:cNvSpPr>
              <p:nvPr/>
            </p:nvSpPr>
            <p:spPr bwMode="auto">
              <a:xfrm flipV="1">
                <a:off x="4734" y="1739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5" name="Line 899"/>
              <p:cNvSpPr>
                <a:spLocks noChangeShapeType="1"/>
              </p:cNvSpPr>
              <p:nvPr/>
            </p:nvSpPr>
            <p:spPr bwMode="auto">
              <a:xfrm flipV="1">
                <a:off x="4738" y="1669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6" name="Line 900"/>
              <p:cNvSpPr>
                <a:spLocks noChangeShapeType="1"/>
              </p:cNvSpPr>
              <p:nvPr/>
            </p:nvSpPr>
            <p:spPr bwMode="auto">
              <a:xfrm>
                <a:off x="3414" y="174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7" name="Line 901"/>
              <p:cNvSpPr>
                <a:spLocks noChangeShapeType="1"/>
              </p:cNvSpPr>
              <p:nvPr/>
            </p:nvSpPr>
            <p:spPr bwMode="auto">
              <a:xfrm>
                <a:off x="3854" y="17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8" name="Line 902"/>
              <p:cNvSpPr>
                <a:spLocks noChangeShapeType="1"/>
              </p:cNvSpPr>
              <p:nvPr/>
            </p:nvSpPr>
            <p:spPr bwMode="auto">
              <a:xfrm>
                <a:off x="3896" y="176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9" name="Line 903"/>
              <p:cNvSpPr>
                <a:spLocks noChangeShapeType="1"/>
              </p:cNvSpPr>
              <p:nvPr/>
            </p:nvSpPr>
            <p:spPr bwMode="auto">
              <a:xfrm>
                <a:off x="3936" y="17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0" name="Line 904"/>
              <p:cNvSpPr>
                <a:spLocks noChangeShapeType="1"/>
              </p:cNvSpPr>
              <p:nvPr/>
            </p:nvSpPr>
            <p:spPr bwMode="auto">
              <a:xfrm>
                <a:off x="3978" y="176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1" name="Line 905"/>
              <p:cNvSpPr>
                <a:spLocks noChangeShapeType="1"/>
              </p:cNvSpPr>
              <p:nvPr/>
            </p:nvSpPr>
            <p:spPr bwMode="auto">
              <a:xfrm>
                <a:off x="4020" y="175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2" name="Line 906"/>
              <p:cNvSpPr>
                <a:spLocks noChangeShapeType="1"/>
              </p:cNvSpPr>
              <p:nvPr/>
            </p:nvSpPr>
            <p:spPr bwMode="auto">
              <a:xfrm>
                <a:off x="4062" y="175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3" name="Line 907"/>
              <p:cNvSpPr>
                <a:spLocks noChangeShapeType="1"/>
              </p:cNvSpPr>
              <p:nvPr/>
            </p:nvSpPr>
            <p:spPr bwMode="auto">
              <a:xfrm>
                <a:off x="4104" y="174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4" name="Line 908"/>
              <p:cNvSpPr>
                <a:spLocks noChangeShapeType="1"/>
              </p:cNvSpPr>
              <p:nvPr/>
            </p:nvSpPr>
            <p:spPr bwMode="auto">
              <a:xfrm>
                <a:off x="4144" y="174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5" name="Line 909"/>
              <p:cNvSpPr>
                <a:spLocks noChangeShapeType="1"/>
              </p:cNvSpPr>
              <p:nvPr/>
            </p:nvSpPr>
            <p:spPr bwMode="auto">
              <a:xfrm>
                <a:off x="4270" y="174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6" name="Line 910"/>
              <p:cNvSpPr>
                <a:spLocks noChangeShapeType="1"/>
              </p:cNvSpPr>
              <p:nvPr/>
            </p:nvSpPr>
            <p:spPr bwMode="auto">
              <a:xfrm>
                <a:off x="4622" y="157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7" name="Line 911"/>
              <p:cNvSpPr>
                <a:spLocks noChangeShapeType="1"/>
              </p:cNvSpPr>
              <p:nvPr/>
            </p:nvSpPr>
            <p:spPr bwMode="auto">
              <a:xfrm>
                <a:off x="4644" y="153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8" name="Line 912"/>
              <p:cNvSpPr>
                <a:spLocks noChangeShapeType="1"/>
              </p:cNvSpPr>
              <p:nvPr/>
            </p:nvSpPr>
            <p:spPr bwMode="auto">
              <a:xfrm>
                <a:off x="4664" y="148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29" name="Line 913"/>
              <p:cNvSpPr>
                <a:spLocks noChangeShapeType="1"/>
              </p:cNvSpPr>
              <p:nvPr/>
            </p:nvSpPr>
            <p:spPr bwMode="auto">
              <a:xfrm flipV="1">
                <a:off x="3198" y="1663"/>
                <a:ext cx="1" cy="9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0" name="Line 914"/>
              <p:cNvSpPr>
                <a:spLocks noChangeShapeType="1"/>
              </p:cNvSpPr>
              <p:nvPr/>
            </p:nvSpPr>
            <p:spPr bwMode="auto">
              <a:xfrm>
                <a:off x="3148" y="1711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1" name="Line 915"/>
              <p:cNvSpPr>
                <a:spLocks noChangeShapeType="1"/>
              </p:cNvSpPr>
              <p:nvPr/>
            </p:nvSpPr>
            <p:spPr bwMode="auto">
              <a:xfrm>
                <a:off x="3178" y="17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2" name="Line 916"/>
              <p:cNvSpPr>
                <a:spLocks noChangeShapeType="1"/>
              </p:cNvSpPr>
              <p:nvPr/>
            </p:nvSpPr>
            <p:spPr bwMode="auto">
              <a:xfrm>
                <a:off x="3178" y="16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3" name="Line 917"/>
              <p:cNvSpPr>
                <a:spLocks noChangeShapeType="1"/>
              </p:cNvSpPr>
              <p:nvPr/>
            </p:nvSpPr>
            <p:spPr bwMode="auto">
              <a:xfrm flipV="1">
                <a:off x="3148" y="16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4" name="Line 918"/>
              <p:cNvSpPr>
                <a:spLocks noChangeShapeType="1"/>
              </p:cNvSpPr>
              <p:nvPr/>
            </p:nvSpPr>
            <p:spPr bwMode="auto">
              <a:xfrm flipV="1">
                <a:off x="3246" y="16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5" name="Line 919"/>
              <p:cNvSpPr>
                <a:spLocks noChangeShapeType="1"/>
              </p:cNvSpPr>
              <p:nvPr/>
            </p:nvSpPr>
            <p:spPr bwMode="auto">
              <a:xfrm flipV="1">
                <a:off x="3204" y="1677"/>
                <a:ext cx="1" cy="9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6" name="Line 920"/>
              <p:cNvSpPr>
                <a:spLocks noChangeShapeType="1"/>
              </p:cNvSpPr>
              <p:nvPr/>
            </p:nvSpPr>
            <p:spPr bwMode="auto">
              <a:xfrm>
                <a:off x="3156" y="1721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7" name="Line 921"/>
              <p:cNvSpPr>
                <a:spLocks noChangeShapeType="1"/>
              </p:cNvSpPr>
              <p:nvPr/>
            </p:nvSpPr>
            <p:spPr bwMode="auto">
              <a:xfrm>
                <a:off x="3182" y="17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8" name="Line 922"/>
              <p:cNvSpPr>
                <a:spLocks noChangeShapeType="1"/>
              </p:cNvSpPr>
              <p:nvPr/>
            </p:nvSpPr>
            <p:spPr bwMode="auto">
              <a:xfrm>
                <a:off x="3182" y="167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39" name="Line 923"/>
              <p:cNvSpPr>
                <a:spLocks noChangeShapeType="1"/>
              </p:cNvSpPr>
              <p:nvPr/>
            </p:nvSpPr>
            <p:spPr bwMode="auto">
              <a:xfrm flipV="1">
                <a:off x="3156" y="17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0" name="Line 924"/>
              <p:cNvSpPr>
                <a:spLocks noChangeShapeType="1"/>
              </p:cNvSpPr>
              <p:nvPr/>
            </p:nvSpPr>
            <p:spPr bwMode="auto">
              <a:xfrm flipV="1">
                <a:off x="3252" y="17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1" name="Line 925"/>
              <p:cNvSpPr>
                <a:spLocks noChangeShapeType="1"/>
              </p:cNvSpPr>
              <p:nvPr/>
            </p:nvSpPr>
            <p:spPr bwMode="auto">
              <a:xfrm flipV="1">
                <a:off x="3216" y="1693"/>
                <a:ext cx="1" cy="8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2" name="Line 926"/>
              <p:cNvSpPr>
                <a:spLocks noChangeShapeType="1"/>
              </p:cNvSpPr>
              <p:nvPr/>
            </p:nvSpPr>
            <p:spPr bwMode="auto">
              <a:xfrm>
                <a:off x="3164" y="1735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3" name="Line 927"/>
              <p:cNvSpPr>
                <a:spLocks noChangeShapeType="1"/>
              </p:cNvSpPr>
              <p:nvPr/>
            </p:nvSpPr>
            <p:spPr bwMode="auto">
              <a:xfrm>
                <a:off x="3194" y="17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4" name="Line 928"/>
              <p:cNvSpPr>
                <a:spLocks noChangeShapeType="1"/>
              </p:cNvSpPr>
              <p:nvPr/>
            </p:nvSpPr>
            <p:spPr bwMode="auto">
              <a:xfrm>
                <a:off x="3194" y="16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5" name="Line 929"/>
              <p:cNvSpPr>
                <a:spLocks noChangeShapeType="1"/>
              </p:cNvSpPr>
              <p:nvPr/>
            </p:nvSpPr>
            <p:spPr bwMode="auto">
              <a:xfrm flipV="1">
                <a:off x="3164" y="171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6" name="Line 930"/>
              <p:cNvSpPr>
                <a:spLocks noChangeShapeType="1"/>
              </p:cNvSpPr>
              <p:nvPr/>
            </p:nvSpPr>
            <p:spPr bwMode="auto">
              <a:xfrm flipV="1">
                <a:off x="3266" y="171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7" name="Line 931"/>
              <p:cNvSpPr>
                <a:spLocks noChangeShapeType="1"/>
              </p:cNvSpPr>
              <p:nvPr/>
            </p:nvSpPr>
            <p:spPr bwMode="auto">
              <a:xfrm flipV="1">
                <a:off x="3236" y="1707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8" name="Line 932"/>
              <p:cNvSpPr>
                <a:spLocks noChangeShapeType="1"/>
              </p:cNvSpPr>
              <p:nvPr/>
            </p:nvSpPr>
            <p:spPr bwMode="auto">
              <a:xfrm>
                <a:off x="3184" y="1745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9" name="Line 933"/>
              <p:cNvSpPr>
                <a:spLocks noChangeShapeType="1"/>
              </p:cNvSpPr>
              <p:nvPr/>
            </p:nvSpPr>
            <p:spPr bwMode="auto">
              <a:xfrm>
                <a:off x="3216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0" name="Line 934"/>
              <p:cNvSpPr>
                <a:spLocks noChangeShapeType="1"/>
              </p:cNvSpPr>
              <p:nvPr/>
            </p:nvSpPr>
            <p:spPr bwMode="auto">
              <a:xfrm>
                <a:off x="3216" y="17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1" name="Line 935"/>
              <p:cNvSpPr>
                <a:spLocks noChangeShapeType="1"/>
              </p:cNvSpPr>
              <p:nvPr/>
            </p:nvSpPr>
            <p:spPr bwMode="auto">
              <a:xfrm flipV="1">
                <a:off x="3184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2" name="Line 936"/>
              <p:cNvSpPr>
                <a:spLocks noChangeShapeType="1"/>
              </p:cNvSpPr>
              <p:nvPr/>
            </p:nvSpPr>
            <p:spPr bwMode="auto">
              <a:xfrm flipV="1">
                <a:off x="3288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3" name="Line 937"/>
              <p:cNvSpPr>
                <a:spLocks noChangeShapeType="1"/>
              </p:cNvSpPr>
              <p:nvPr/>
            </p:nvSpPr>
            <p:spPr bwMode="auto">
              <a:xfrm flipV="1">
                <a:off x="3260" y="1715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4" name="Line 938"/>
              <p:cNvSpPr>
                <a:spLocks noChangeShapeType="1"/>
              </p:cNvSpPr>
              <p:nvPr/>
            </p:nvSpPr>
            <p:spPr bwMode="auto">
              <a:xfrm>
                <a:off x="3210" y="1747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5" name="Line 939"/>
              <p:cNvSpPr>
                <a:spLocks noChangeShapeType="1"/>
              </p:cNvSpPr>
              <p:nvPr/>
            </p:nvSpPr>
            <p:spPr bwMode="auto">
              <a:xfrm>
                <a:off x="3240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6" name="Line 940"/>
              <p:cNvSpPr>
                <a:spLocks noChangeShapeType="1"/>
              </p:cNvSpPr>
              <p:nvPr/>
            </p:nvSpPr>
            <p:spPr bwMode="auto">
              <a:xfrm>
                <a:off x="3240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7" name="Line 941"/>
              <p:cNvSpPr>
                <a:spLocks noChangeShapeType="1"/>
              </p:cNvSpPr>
              <p:nvPr/>
            </p:nvSpPr>
            <p:spPr bwMode="auto">
              <a:xfrm flipV="1">
                <a:off x="3210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8" name="Line 942"/>
              <p:cNvSpPr>
                <a:spLocks noChangeShapeType="1"/>
              </p:cNvSpPr>
              <p:nvPr/>
            </p:nvSpPr>
            <p:spPr bwMode="auto">
              <a:xfrm flipV="1">
                <a:off x="3308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59" name="Line 943"/>
              <p:cNvSpPr>
                <a:spLocks noChangeShapeType="1"/>
              </p:cNvSpPr>
              <p:nvPr/>
            </p:nvSpPr>
            <p:spPr bwMode="auto">
              <a:xfrm flipV="1">
                <a:off x="3276" y="171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0" name="Line 944"/>
              <p:cNvSpPr>
                <a:spLocks noChangeShapeType="1"/>
              </p:cNvSpPr>
              <p:nvPr/>
            </p:nvSpPr>
            <p:spPr bwMode="auto">
              <a:xfrm>
                <a:off x="3230" y="1743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1" name="Line 945"/>
              <p:cNvSpPr>
                <a:spLocks noChangeShapeType="1"/>
              </p:cNvSpPr>
              <p:nvPr/>
            </p:nvSpPr>
            <p:spPr bwMode="auto">
              <a:xfrm>
                <a:off x="3256" y="17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2" name="Line 946"/>
              <p:cNvSpPr>
                <a:spLocks noChangeShapeType="1"/>
              </p:cNvSpPr>
              <p:nvPr/>
            </p:nvSpPr>
            <p:spPr bwMode="auto">
              <a:xfrm>
                <a:off x="3256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3" name="Line 947"/>
              <p:cNvSpPr>
                <a:spLocks noChangeShapeType="1"/>
              </p:cNvSpPr>
              <p:nvPr/>
            </p:nvSpPr>
            <p:spPr bwMode="auto">
              <a:xfrm flipV="1">
                <a:off x="3230" y="17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4" name="Line 948"/>
              <p:cNvSpPr>
                <a:spLocks noChangeShapeType="1"/>
              </p:cNvSpPr>
              <p:nvPr/>
            </p:nvSpPr>
            <p:spPr bwMode="auto">
              <a:xfrm flipV="1">
                <a:off x="3324" y="17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5" name="Line 949"/>
              <p:cNvSpPr>
                <a:spLocks noChangeShapeType="1"/>
              </p:cNvSpPr>
              <p:nvPr/>
            </p:nvSpPr>
            <p:spPr bwMode="auto">
              <a:xfrm flipV="1">
                <a:off x="3294" y="1711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6" name="Line 950"/>
              <p:cNvSpPr>
                <a:spLocks noChangeShapeType="1"/>
              </p:cNvSpPr>
              <p:nvPr/>
            </p:nvSpPr>
            <p:spPr bwMode="auto">
              <a:xfrm>
                <a:off x="3246" y="1733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7" name="Line 951"/>
              <p:cNvSpPr>
                <a:spLocks noChangeShapeType="1"/>
              </p:cNvSpPr>
              <p:nvPr/>
            </p:nvSpPr>
            <p:spPr bwMode="auto">
              <a:xfrm>
                <a:off x="3274" y="17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8" name="Line 952"/>
              <p:cNvSpPr>
                <a:spLocks noChangeShapeType="1"/>
              </p:cNvSpPr>
              <p:nvPr/>
            </p:nvSpPr>
            <p:spPr bwMode="auto">
              <a:xfrm>
                <a:off x="3274" y="1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69" name="Line 953"/>
              <p:cNvSpPr>
                <a:spLocks noChangeShapeType="1"/>
              </p:cNvSpPr>
              <p:nvPr/>
            </p:nvSpPr>
            <p:spPr bwMode="auto">
              <a:xfrm flipV="1">
                <a:off x="3246" y="17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0" name="Line 954"/>
              <p:cNvSpPr>
                <a:spLocks noChangeShapeType="1"/>
              </p:cNvSpPr>
              <p:nvPr/>
            </p:nvSpPr>
            <p:spPr bwMode="auto">
              <a:xfrm flipV="1">
                <a:off x="3344" y="17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1" name="Line 955"/>
              <p:cNvSpPr>
                <a:spLocks noChangeShapeType="1"/>
              </p:cNvSpPr>
              <p:nvPr/>
            </p:nvSpPr>
            <p:spPr bwMode="auto">
              <a:xfrm flipV="1">
                <a:off x="3316" y="1709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2" name="Line 956"/>
              <p:cNvSpPr>
                <a:spLocks noChangeShapeType="1"/>
              </p:cNvSpPr>
              <p:nvPr/>
            </p:nvSpPr>
            <p:spPr bwMode="auto">
              <a:xfrm>
                <a:off x="3268" y="1727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3" name="Line 957"/>
              <p:cNvSpPr>
                <a:spLocks noChangeShapeType="1"/>
              </p:cNvSpPr>
              <p:nvPr/>
            </p:nvSpPr>
            <p:spPr bwMode="auto">
              <a:xfrm>
                <a:off x="3296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4" name="Line 958"/>
              <p:cNvSpPr>
                <a:spLocks noChangeShapeType="1"/>
              </p:cNvSpPr>
              <p:nvPr/>
            </p:nvSpPr>
            <p:spPr bwMode="auto">
              <a:xfrm>
                <a:off x="3296" y="17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5" name="Line 959"/>
              <p:cNvSpPr>
                <a:spLocks noChangeShapeType="1"/>
              </p:cNvSpPr>
              <p:nvPr/>
            </p:nvSpPr>
            <p:spPr bwMode="auto">
              <a:xfrm flipV="1">
                <a:off x="3268" y="17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6" name="Line 960"/>
              <p:cNvSpPr>
                <a:spLocks noChangeShapeType="1"/>
              </p:cNvSpPr>
              <p:nvPr/>
            </p:nvSpPr>
            <p:spPr bwMode="auto">
              <a:xfrm flipV="1">
                <a:off x="3366" y="17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7" name="Line 961"/>
              <p:cNvSpPr>
                <a:spLocks noChangeShapeType="1"/>
              </p:cNvSpPr>
              <p:nvPr/>
            </p:nvSpPr>
            <p:spPr bwMode="auto">
              <a:xfrm flipV="1">
                <a:off x="3336" y="1713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8" name="Line 962"/>
              <p:cNvSpPr>
                <a:spLocks noChangeShapeType="1"/>
              </p:cNvSpPr>
              <p:nvPr/>
            </p:nvSpPr>
            <p:spPr bwMode="auto">
              <a:xfrm>
                <a:off x="3292" y="1731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9" name="Line 963"/>
              <p:cNvSpPr>
                <a:spLocks noChangeShapeType="1"/>
              </p:cNvSpPr>
              <p:nvPr/>
            </p:nvSpPr>
            <p:spPr bwMode="auto">
              <a:xfrm>
                <a:off x="3316" y="17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0" name="Line 964"/>
              <p:cNvSpPr>
                <a:spLocks noChangeShapeType="1"/>
              </p:cNvSpPr>
              <p:nvPr/>
            </p:nvSpPr>
            <p:spPr bwMode="auto">
              <a:xfrm>
                <a:off x="3316" y="17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1" name="Line 965"/>
              <p:cNvSpPr>
                <a:spLocks noChangeShapeType="1"/>
              </p:cNvSpPr>
              <p:nvPr/>
            </p:nvSpPr>
            <p:spPr bwMode="auto">
              <a:xfrm flipV="1">
                <a:off x="3292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2" name="Line 966"/>
              <p:cNvSpPr>
                <a:spLocks noChangeShapeType="1"/>
              </p:cNvSpPr>
              <p:nvPr/>
            </p:nvSpPr>
            <p:spPr bwMode="auto">
              <a:xfrm flipV="1">
                <a:off x="3382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3" name="Line 967"/>
              <p:cNvSpPr>
                <a:spLocks noChangeShapeType="1"/>
              </p:cNvSpPr>
              <p:nvPr/>
            </p:nvSpPr>
            <p:spPr bwMode="auto">
              <a:xfrm flipV="1">
                <a:off x="3354" y="172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4" name="Line 968"/>
              <p:cNvSpPr>
                <a:spLocks noChangeShapeType="1"/>
              </p:cNvSpPr>
              <p:nvPr/>
            </p:nvSpPr>
            <p:spPr bwMode="auto">
              <a:xfrm>
                <a:off x="3310" y="1741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5" name="Line 969"/>
              <p:cNvSpPr>
                <a:spLocks noChangeShapeType="1"/>
              </p:cNvSpPr>
              <p:nvPr/>
            </p:nvSpPr>
            <p:spPr bwMode="auto">
              <a:xfrm>
                <a:off x="3334" y="17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6" name="Line 970"/>
              <p:cNvSpPr>
                <a:spLocks noChangeShapeType="1"/>
              </p:cNvSpPr>
              <p:nvPr/>
            </p:nvSpPr>
            <p:spPr bwMode="auto">
              <a:xfrm>
                <a:off x="3334" y="17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7" name="Line 971"/>
              <p:cNvSpPr>
                <a:spLocks noChangeShapeType="1"/>
              </p:cNvSpPr>
              <p:nvPr/>
            </p:nvSpPr>
            <p:spPr bwMode="auto">
              <a:xfrm flipV="1">
                <a:off x="3310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8" name="Line 972"/>
              <p:cNvSpPr>
                <a:spLocks noChangeShapeType="1"/>
              </p:cNvSpPr>
              <p:nvPr/>
            </p:nvSpPr>
            <p:spPr bwMode="auto">
              <a:xfrm flipV="1">
                <a:off x="3398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9" name="Line 973"/>
              <p:cNvSpPr>
                <a:spLocks noChangeShapeType="1"/>
              </p:cNvSpPr>
              <p:nvPr/>
            </p:nvSpPr>
            <p:spPr bwMode="auto">
              <a:xfrm flipV="1">
                <a:off x="3372" y="173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0" name="Line 974"/>
              <p:cNvSpPr>
                <a:spLocks noChangeShapeType="1"/>
              </p:cNvSpPr>
              <p:nvPr/>
            </p:nvSpPr>
            <p:spPr bwMode="auto">
              <a:xfrm>
                <a:off x="3328" y="1749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1" name="Line 975"/>
              <p:cNvSpPr>
                <a:spLocks noChangeShapeType="1"/>
              </p:cNvSpPr>
              <p:nvPr/>
            </p:nvSpPr>
            <p:spPr bwMode="auto">
              <a:xfrm>
                <a:off x="3352" y="17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2" name="Line 976"/>
              <p:cNvSpPr>
                <a:spLocks noChangeShapeType="1"/>
              </p:cNvSpPr>
              <p:nvPr/>
            </p:nvSpPr>
            <p:spPr bwMode="auto">
              <a:xfrm>
                <a:off x="3352" y="173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3" name="Line 977"/>
              <p:cNvSpPr>
                <a:spLocks noChangeShapeType="1"/>
              </p:cNvSpPr>
              <p:nvPr/>
            </p:nvSpPr>
            <p:spPr bwMode="auto">
              <a:xfrm flipV="1">
                <a:off x="3328" y="172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4" name="Line 978"/>
              <p:cNvSpPr>
                <a:spLocks noChangeShapeType="1"/>
              </p:cNvSpPr>
              <p:nvPr/>
            </p:nvSpPr>
            <p:spPr bwMode="auto">
              <a:xfrm flipV="1">
                <a:off x="3418" y="172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5" name="Line 979"/>
              <p:cNvSpPr>
                <a:spLocks noChangeShapeType="1"/>
              </p:cNvSpPr>
              <p:nvPr/>
            </p:nvSpPr>
            <p:spPr bwMode="auto">
              <a:xfrm flipV="1">
                <a:off x="3394" y="173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6" name="Line 980"/>
              <p:cNvSpPr>
                <a:spLocks noChangeShapeType="1"/>
              </p:cNvSpPr>
              <p:nvPr/>
            </p:nvSpPr>
            <p:spPr bwMode="auto">
              <a:xfrm>
                <a:off x="3350" y="1751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7" name="Line 981"/>
              <p:cNvSpPr>
                <a:spLocks noChangeShapeType="1"/>
              </p:cNvSpPr>
              <p:nvPr/>
            </p:nvSpPr>
            <p:spPr bwMode="auto">
              <a:xfrm>
                <a:off x="3374" y="17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8" name="Line 982"/>
              <p:cNvSpPr>
                <a:spLocks noChangeShapeType="1"/>
              </p:cNvSpPr>
              <p:nvPr/>
            </p:nvSpPr>
            <p:spPr bwMode="auto">
              <a:xfrm>
                <a:off x="3374" y="17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99" name="Line 983"/>
              <p:cNvSpPr>
                <a:spLocks noChangeShapeType="1"/>
              </p:cNvSpPr>
              <p:nvPr/>
            </p:nvSpPr>
            <p:spPr bwMode="auto">
              <a:xfrm flipV="1">
                <a:off x="3350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0" name="Line 984"/>
              <p:cNvSpPr>
                <a:spLocks noChangeShapeType="1"/>
              </p:cNvSpPr>
              <p:nvPr/>
            </p:nvSpPr>
            <p:spPr bwMode="auto">
              <a:xfrm flipV="1">
                <a:off x="3438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1" name="Line 985"/>
              <p:cNvSpPr>
                <a:spLocks noChangeShapeType="1"/>
              </p:cNvSpPr>
              <p:nvPr/>
            </p:nvSpPr>
            <p:spPr bwMode="auto">
              <a:xfrm flipV="1">
                <a:off x="3414" y="1723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2" name="Line 986"/>
              <p:cNvSpPr>
                <a:spLocks noChangeShapeType="1"/>
              </p:cNvSpPr>
              <p:nvPr/>
            </p:nvSpPr>
            <p:spPr bwMode="auto">
              <a:xfrm>
                <a:off x="3372" y="1741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3" name="Line 987"/>
              <p:cNvSpPr>
                <a:spLocks noChangeShapeType="1"/>
              </p:cNvSpPr>
              <p:nvPr/>
            </p:nvSpPr>
            <p:spPr bwMode="auto">
              <a:xfrm>
                <a:off x="3394" y="17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4" name="Line 988"/>
              <p:cNvSpPr>
                <a:spLocks noChangeShapeType="1"/>
              </p:cNvSpPr>
              <p:nvPr/>
            </p:nvSpPr>
            <p:spPr bwMode="auto">
              <a:xfrm>
                <a:off x="3394" y="172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5" name="Line 989"/>
              <p:cNvSpPr>
                <a:spLocks noChangeShapeType="1"/>
              </p:cNvSpPr>
              <p:nvPr/>
            </p:nvSpPr>
            <p:spPr bwMode="auto">
              <a:xfrm flipV="1">
                <a:off x="3372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6" name="Line 990"/>
              <p:cNvSpPr>
                <a:spLocks noChangeShapeType="1"/>
              </p:cNvSpPr>
              <p:nvPr/>
            </p:nvSpPr>
            <p:spPr bwMode="auto">
              <a:xfrm flipV="1">
                <a:off x="3456" y="17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7" name="Line 991"/>
              <p:cNvSpPr>
                <a:spLocks noChangeShapeType="1"/>
              </p:cNvSpPr>
              <p:nvPr/>
            </p:nvSpPr>
            <p:spPr bwMode="auto">
              <a:xfrm flipV="1">
                <a:off x="3434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8" name="Line 992"/>
              <p:cNvSpPr>
                <a:spLocks noChangeShapeType="1"/>
              </p:cNvSpPr>
              <p:nvPr/>
            </p:nvSpPr>
            <p:spPr bwMode="auto">
              <a:xfrm>
                <a:off x="3392" y="1721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09" name="Line 993"/>
              <p:cNvSpPr>
                <a:spLocks noChangeShapeType="1"/>
              </p:cNvSpPr>
              <p:nvPr/>
            </p:nvSpPr>
            <p:spPr bwMode="auto">
              <a:xfrm>
                <a:off x="3414" y="17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0" name="Line 994"/>
              <p:cNvSpPr>
                <a:spLocks noChangeShapeType="1"/>
              </p:cNvSpPr>
              <p:nvPr/>
            </p:nvSpPr>
            <p:spPr bwMode="auto">
              <a:xfrm>
                <a:off x="3414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1" name="Line 995"/>
              <p:cNvSpPr>
                <a:spLocks noChangeShapeType="1"/>
              </p:cNvSpPr>
              <p:nvPr/>
            </p:nvSpPr>
            <p:spPr bwMode="auto">
              <a:xfrm flipV="1">
                <a:off x="3392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2" name="Line 996"/>
              <p:cNvSpPr>
                <a:spLocks noChangeShapeType="1"/>
              </p:cNvSpPr>
              <p:nvPr/>
            </p:nvSpPr>
            <p:spPr bwMode="auto">
              <a:xfrm flipV="1">
                <a:off x="3476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3" name="Line 997"/>
              <p:cNvSpPr>
                <a:spLocks noChangeShapeType="1"/>
              </p:cNvSpPr>
              <p:nvPr/>
            </p:nvSpPr>
            <p:spPr bwMode="auto">
              <a:xfrm flipV="1">
                <a:off x="3456" y="1683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4" name="Line 998"/>
              <p:cNvSpPr>
                <a:spLocks noChangeShapeType="1"/>
              </p:cNvSpPr>
              <p:nvPr/>
            </p:nvSpPr>
            <p:spPr bwMode="auto">
              <a:xfrm>
                <a:off x="3414" y="1705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5" name="Line 999"/>
              <p:cNvSpPr>
                <a:spLocks noChangeShapeType="1"/>
              </p:cNvSpPr>
              <p:nvPr/>
            </p:nvSpPr>
            <p:spPr bwMode="auto">
              <a:xfrm>
                <a:off x="3436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6" name="Line 1000"/>
              <p:cNvSpPr>
                <a:spLocks noChangeShapeType="1"/>
              </p:cNvSpPr>
              <p:nvPr/>
            </p:nvSpPr>
            <p:spPr bwMode="auto">
              <a:xfrm>
                <a:off x="3436" y="16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7" name="Line 1001"/>
              <p:cNvSpPr>
                <a:spLocks noChangeShapeType="1"/>
              </p:cNvSpPr>
              <p:nvPr/>
            </p:nvSpPr>
            <p:spPr bwMode="auto">
              <a:xfrm flipV="1">
                <a:off x="3414" y="16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8" name="Line 1002"/>
              <p:cNvSpPr>
                <a:spLocks noChangeShapeType="1"/>
              </p:cNvSpPr>
              <p:nvPr/>
            </p:nvSpPr>
            <p:spPr bwMode="auto">
              <a:xfrm flipV="1">
                <a:off x="3498" y="16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9" name="Line 1003"/>
              <p:cNvSpPr>
                <a:spLocks noChangeShapeType="1"/>
              </p:cNvSpPr>
              <p:nvPr/>
            </p:nvSpPr>
            <p:spPr bwMode="auto">
              <a:xfrm flipV="1">
                <a:off x="3478" y="167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0" name="Line 1004"/>
              <p:cNvSpPr>
                <a:spLocks noChangeShapeType="1"/>
              </p:cNvSpPr>
              <p:nvPr/>
            </p:nvSpPr>
            <p:spPr bwMode="auto">
              <a:xfrm>
                <a:off x="3438" y="1705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1" name="Line 1005"/>
              <p:cNvSpPr>
                <a:spLocks noChangeShapeType="1"/>
              </p:cNvSpPr>
              <p:nvPr/>
            </p:nvSpPr>
            <p:spPr bwMode="auto">
              <a:xfrm>
                <a:off x="3458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2" name="Line 1006"/>
              <p:cNvSpPr>
                <a:spLocks noChangeShapeType="1"/>
              </p:cNvSpPr>
              <p:nvPr/>
            </p:nvSpPr>
            <p:spPr bwMode="auto">
              <a:xfrm>
                <a:off x="3458" y="167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3" name="Line 1007"/>
              <p:cNvSpPr>
                <a:spLocks noChangeShapeType="1"/>
              </p:cNvSpPr>
              <p:nvPr/>
            </p:nvSpPr>
            <p:spPr bwMode="auto">
              <a:xfrm flipV="1">
                <a:off x="3438" y="168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4" name="Line 1008"/>
              <p:cNvSpPr>
                <a:spLocks noChangeShapeType="1"/>
              </p:cNvSpPr>
              <p:nvPr/>
            </p:nvSpPr>
            <p:spPr bwMode="auto">
              <a:xfrm flipV="1">
                <a:off x="3518" y="168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225" name="Group 1009"/>
            <p:cNvGrpSpPr>
              <a:grpSpLocks/>
            </p:cNvGrpSpPr>
            <p:nvPr/>
          </p:nvGrpSpPr>
          <p:grpSpPr bwMode="auto">
            <a:xfrm>
              <a:off x="3458" y="1689"/>
              <a:ext cx="748" cy="117"/>
              <a:chOff x="3458" y="1689"/>
              <a:chExt cx="748" cy="117"/>
            </a:xfrm>
          </p:grpSpPr>
          <p:sp>
            <p:nvSpPr>
              <p:cNvPr id="138226" name="Line 1010"/>
              <p:cNvSpPr>
                <a:spLocks noChangeShapeType="1"/>
              </p:cNvSpPr>
              <p:nvPr/>
            </p:nvSpPr>
            <p:spPr bwMode="auto">
              <a:xfrm flipV="1">
                <a:off x="3498" y="1689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7" name="Line 1011"/>
              <p:cNvSpPr>
                <a:spLocks noChangeShapeType="1"/>
              </p:cNvSpPr>
              <p:nvPr/>
            </p:nvSpPr>
            <p:spPr bwMode="auto">
              <a:xfrm>
                <a:off x="3458" y="1717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8" name="Line 1012"/>
              <p:cNvSpPr>
                <a:spLocks noChangeShapeType="1"/>
              </p:cNvSpPr>
              <p:nvPr/>
            </p:nvSpPr>
            <p:spPr bwMode="auto">
              <a:xfrm>
                <a:off x="3478" y="17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9" name="Line 1013"/>
              <p:cNvSpPr>
                <a:spLocks noChangeShapeType="1"/>
              </p:cNvSpPr>
              <p:nvPr/>
            </p:nvSpPr>
            <p:spPr bwMode="auto">
              <a:xfrm>
                <a:off x="3478" y="16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0" name="Line 1014"/>
              <p:cNvSpPr>
                <a:spLocks noChangeShapeType="1"/>
              </p:cNvSpPr>
              <p:nvPr/>
            </p:nvSpPr>
            <p:spPr bwMode="auto">
              <a:xfrm flipV="1">
                <a:off x="3458" y="16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1" name="Line 1015"/>
              <p:cNvSpPr>
                <a:spLocks noChangeShapeType="1"/>
              </p:cNvSpPr>
              <p:nvPr/>
            </p:nvSpPr>
            <p:spPr bwMode="auto">
              <a:xfrm flipV="1">
                <a:off x="3536" y="16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2" name="Line 1016"/>
              <p:cNvSpPr>
                <a:spLocks noChangeShapeType="1"/>
              </p:cNvSpPr>
              <p:nvPr/>
            </p:nvSpPr>
            <p:spPr bwMode="auto">
              <a:xfrm flipV="1">
                <a:off x="3518" y="1703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3" name="Line 1017"/>
              <p:cNvSpPr>
                <a:spLocks noChangeShapeType="1"/>
              </p:cNvSpPr>
              <p:nvPr/>
            </p:nvSpPr>
            <p:spPr bwMode="auto">
              <a:xfrm>
                <a:off x="3478" y="1731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4" name="Line 1018"/>
              <p:cNvSpPr>
                <a:spLocks noChangeShapeType="1"/>
              </p:cNvSpPr>
              <p:nvPr/>
            </p:nvSpPr>
            <p:spPr bwMode="auto">
              <a:xfrm>
                <a:off x="3498" y="17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5" name="Line 1019"/>
              <p:cNvSpPr>
                <a:spLocks noChangeShapeType="1"/>
              </p:cNvSpPr>
              <p:nvPr/>
            </p:nvSpPr>
            <p:spPr bwMode="auto">
              <a:xfrm>
                <a:off x="3498" y="17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6" name="Line 1020"/>
              <p:cNvSpPr>
                <a:spLocks noChangeShapeType="1"/>
              </p:cNvSpPr>
              <p:nvPr/>
            </p:nvSpPr>
            <p:spPr bwMode="auto">
              <a:xfrm flipV="1">
                <a:off x="3478" y="171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7" name="Line 1021"/>
              <p:cNvSpPr>
                <a:spLocks noChangeShapeType="1"/>
              </p:cNvSpPr>
              <p:nvPr/>
            </p:nvSpPr>
            <p:spPr bwMode="auto">
              <a:xfrm flipV="1">
                <a:off x="3556" y="171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8" name="Line 1022"/>
              <p:cNvSpPr>
                <a:spLocks noChangeShapeType="1"/>
              </p:cNvSpPr>
              <p:nvPr/>
            </p:nvSpPr>
            <p:spPr bwMode="auto">
              <a:xfrm flipV="1">
                <a:off x="3540" y="1705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39" name="Line 1023"/>
              <p:cNvSpPr>
                <a:spLocks noChangeShapeType="1"/>
              </p:cNvSpPr>
              <p:nvPr/>
            </p:nvSpPr>
            <p:spPr bwMode="auto">
              <a:xfrm>
                <a:off x="3502" y="1737"/>
                <a:ext cx="7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0" name="Line 1024"/>
              <p:cNvSpPr>
                <a:spLocks noChangeShapeType="1"/>
              </p:cNvSpPr>
              <p:nvPr/>
            </p:nvSpPr>
            <p:spPr bwMode="auto">
              <a:xfrm>
                <a:off x="3520" y="17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1" name="Line 1025"/>
              <p:cNvSpPr>
                <a:spLocks noChangeShapeType="1"/>
              </p:cNvSpPr>
              <p:nvPr/>
            </p:nvSpPr>
            <p:spPr bwMode="auto">
              <a:xfrm>
                <a:off x="3520" y="170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2" name="Line 1026"/>
              <p:cNvSpPr>
                <a:spLocks noChangeShapeType="1"/>
              </p:cNvSpPr>
              <p:nvPr/>
            </p:nvSpPr>
            <p:spPr bwMode="auto">
              <a:xfrm flipV="1">
                <a:off x="3502" y="17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3" name="Line 1027"/>
              <p:cNvSpPr>
                <a:spLocks noChangeShapeType="1"/>
              </p:cNvSpPr>
              <p:nvPr/>
            </p:nvSpPr>
            <p:spPr bwMode="auto">
              <a:xfrm flipV="1">
                <a:off x="3578" y="17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4" name="Line 1028"/>
              <p:cNvSpPr>
                <a:spLocks noChangeShapeType="1"/>
              </p:cNvSpPr>
              <p:nvPr/>
            </p:nvSpPr>
            <p:spPr bwMode="auto">
              <a:xfrm flipV="1">
                <a:off x="3560" y="1699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5" name="Line 1029"/>
              <p:cNvSpPr>
                <a:spLocks noChangeShapeType="1"/>
              </p:cNvSpPr>
              <p:nvPr/>
            </p:nvSpPr>
            <p:spPr bwMode="auto">
              <a:xfrm>
                <a:off x="3524" y="1729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6" name="Line 1030"/>
              <p:cNvSpPr>
                <a:spLocks noChangeShapeType="1"/>
              </p:cNvSpPr>
              <p:nvPr/>
            </p:nvSpPr>
            <p:spPr bwMode="auto">
              <a:xfrm>
                <a:off x="3540" y="176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7" name="Line 1031"/>
              <p:cNvSpPr>
                <a:spLocks noChangeShapeType="1"/>
              </p:cNvSpPr>
              <p:nvPr/>
            </p:nvSpPr>
            <p:spPr bwMode="auto">
              <a:xfrm>
                <a:off x="3540" y="169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8" name="Line 1032"/>
              <p:cNvSpPr>
                <a:spLocks noChangeShapeType="1"/>
              </p:cNvSpPr>
              <p:nvPr/>
            </p:nvSpPr>
            <p:spPr bwMode="auto">
              <a:xfrm flipV="1">
                <a:off x="3524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9" name="Line 1033"/>
              <p:cNvSpPr>
                <a:spLocks noChangeShapeType="1"/>
              </p:cNvSpPr>
              <p:nvPr/>
            </p:nvSpPr>
            <p:spPr bwMode="auto">
              <a:xfrm flipV="1">
                <a:off x="3598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0" name="Line 1034"/>
              <p:cNvSpPr>
                <a:spLocks noChangeShapeType="1"/>
              </p:cNvSpPr>
              <p:nvPr/>
            </p:nvSpPr>
            <p:spPr bwMode="auto">
              <a:xfrm flipV="1">
                <a:off x="3582" y="1689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1" name="Line 1035"/>
              <p:cNvSpPr>
                <a:spLocks noChangeShapeType="1"/>
              </p:cNvSpPr>
              <p:nvPr/>
            </p:nvSpPr>
            <p:spPr bwMode="auto">
              <a:xfrm>
                <a:off x="3546" y="1721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2" name="Line 1036"/>
              <p:cNvSpPr>
                <a:spLocks noChangeShapeType="1"/>
              </p:cNvSpPr>
              <p:nvPr/>
            </p:nvSpPr>
            <p:spPr bwMode="auto">
              <a:xfrm>
                <a:off x="3562" y="17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3" name="Line 1037"/>
              <p:cNvSpPr>
                <a:spLocks noChangeShapeType="1"/>
              </p:cNvSpPr>
              <p:nvPr/>
            </p:nvSpPr>
            <p:spPr bwMode="auto">
              <a:xfrm>
                <a:off x="3562" y="16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4" name="Line 1038"/>
              <p:cNvSpPr>
                <a:spLocks noChangeShapeType="1"/>
              </p:cNvSpPr>
              <p:nvPr/>
            </p:nvSpPr>
            <p:spPr bwMode="auto">
              <a:xfrm flipV="1">
                <a:off x="3546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5" name="Line 1039"/>
              <p:cNvSpPr>
                <a:spLocks noChangeShapeType="1"/>
              </p:cNvSpPr>
              <p:nvPr/>
            </p:nvSpPr>
            <p:spPr bwMode="auto">
              <a:xfrm flipV="1">
                <a:off x="3618" y="1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6" name="Line 1040"/>
              <p:cNvSpPr>
                <a:spLocks noChangeShapeType="1"/>
              </p:cNvSpPr>
              <p:nvPr/>
            </p:nvSpPr>
            <p:spPr bwMode="auto">
              <a:xfrm flipV="1">
                <a:off x="3602" y="1689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7" name="Line 1041"/>
              <p:cNvSpPr>
                <a:spLocks noChangeShapeType="1"/>
              </p:cNvSpPr>
              <p:nvPr/>
            </p:nvSpPr>
            <p:spPr bwMode="auto">
              <a:xfrm>
                <a:off x="3568" y="1723"/>
                <a:ext cx="7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8" name="Line 1042"/>
              <p:cNvSpPr>
                <a:spLocks noChangeShapeType="1"/>
              </p:cNvSpPr>
              <p:nvPr/>
            </p:nvSpPr>
            <p:spPr bwMode="auto">
              <a:xfrm>
                <a:off x="3582" y="17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9" name="Line 1043"/>
              <p:cNvSpPr>
                <a:spLocks noChangeShapeType="1"/>
              </p:cNvSpPr>
              <p:nvPr/>
            </p:nvSpPr>
            <p:spPr bwMode="auto">
              <a:xfrm>
                <a:off x="3582" y="16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0" name="Line 1044"/>
              <p:cNvSpPr>
                <a:spLocks noChangeShapeType="1"/>
              </p:cNvSpPr>
              <p:nvPr/>
            </p:nvSpPr>
            <p:spPr bwMode="auto">
              <a:xfrm flipV="1">
                <a:off x="3568" y="17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1" name="Line 1045"/>
              <p:cNvSpPr>
                <a:spLocks noChangeShapeType="1"/>
              </p:cNvSpPr>
              <p:nvPr/>
            </p:nvSpPr>
            <p:spPr bwMode="auto">
              <a:xfrm flipV="1">
                <a:off x="3638" y="170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2" name="Line 1046"/>
              <p:cNvSpPr>
                <a:spLocks noChangeShapeType="1"/>
              </p:cNvSpPr>
              <p:nvPr/>
            </p:nvSpPr>
            <p:spPr bwMode="auto">
              <a:xfrm flipV="1">
                <a:off x="3624" y="1701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3" name="Line 1047"/>
              <p:cNvSpPr>
                <a:spLocks noChangeShapeType="1"/>
              </p:cNvSpPr>
              <p:nvPr/>
            </p:nvSpPr>
            <p:spPr bwMode="auto">
              <a:xfrm>
                <a:off x="3590" y="1733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4" name="Line 1048"/>
              <p:cNvSpPr>
                <a:spLocks noChangeShapeType="1"/>
              </p:cNvSpPr>
              <p:nvPr/>
            </p:nvSpPr>
            <p:spPr bwMode="auto">
              <a:xfrm>
                <a:off x="3604" y="17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5" name="Line 1049"/>
              <p:cNvSpPr>
                <a:spLocks noChangeShapeType="1"/>
              </p:cNvSpPr>
              <p:nvPr/>
            </p:nvSpPr>
            <p:spPr bwMode="auto">
              <a:xfrm>
                <a:off x="3604" y="17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6" name="Line 1050"/>
              <p:cNvSpPr>
                <a:spLocks noChangeShapeType="1"/>
              </p:cNvSpPr>
              <p:nvPr/>
            </p:nvSpPr>
            <p:spPr bwMode="auto">
              <a:xfrm flipV="1">
                <a:off x="3590" y="17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7" name="Line 1051"/>
              <p:cNvSpPr>
                <a:spLocks noChangeShapeType="1"/>
              </p:cNvSpPr>
              <p:nvPr/>
            </p:nvSpPr>
            <p:spPr bwMode="auto">
              <a:xfrm flipV="1">
                <a:off x="3658" y="17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8" name="Line 1052"/>
              <p:cNvSpPr>
                <a:spLocks noChangeShapeType="1"/>
              </p:cNvSpPr>
              <p:nvPr/>
            </p:nvSpPr>
            <p:spPr bwMode="auto">
              <a:xfrm flipV="1">
                <a:off x="3644" y="1709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9" name="Line 1053"/>
              <p:cNvSpPr>
                <a:spLocks noChangeShapeType="1"/>
              </p:cNvSpPr>
              <p:nvPr/>
            </p:nvSpPr>
            <p:spPr bwMode="auto">
              <a:xfrm>
                <a:off x="3610" y="1743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0" name="Line 1054"/>
              <p:cNvSpPr>
                <a:spLocks noChangeShapeType="1"/>
              </p:cNvSpPr>
              <p:nvPr/>
            </p:nvSpPr>
            <p:spPr bwMode="auto">
              <a:xfrm>
                <a:off x="3624" y="17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1" name="Line 1055"/>
              <p:cNvSpPr>
                <a:spLocks noChangeShapeType="1"/>
              </p:cNvSpPr>
              <p:nvPr/>
            </p:nvSpPr>
            <p:spPr bwMode="auto">
              <a:xfrm>
                <a:off x="3624" y="17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2" name="Line 1056"/>
              <p:cNvSpPr>
                <a:spLocks noChangeShapeType="1"/>
              </p:cNvSpPr>
              <p:nvPr/>
            </p:nvSpPr>
            <p:spPr bwMode="auto">
              <a:xfrm flipV="1">
                <a:off x="3610" y="17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3" name="Line 1057"/>
              <p:cNvSpPr>
                <a:spLocks noChangeShapeType="1"/>
              </p:cNvSpPr>
              <p:nvPr/>
            </p:nvSpPr>
            <p:spPr bwMode="auto">
              <a:xfrm flipV="1">
                <a:off x="3678" y="17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4" name="Line 1058"/>
              <p:cNvSpPr>
                <a:spLocks noChangeShapeType="1"/>
              </p:cNvSpPr>
              <p:nvPr/>
            </p:nvSpPr>
            <p:spPr bwMode="auto">
              <a:xfrm flipV="1">
                <a:off x="3666" y="1707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5" name="Line 1059"/>
              <p:cNvSpPr>
                <a:spLocks noChangeShapeType="1"/>
              </p:cNvSpPr>
              <p:nvPr/>
            </p:nvSpPr>
            <p:spPr bwMode="auto">
              <a:xfrm>
                <a:off x="3632" y="1741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6" name="Line 1060"/>
              <p:cNvSpPr>
                <a:spLocks noChangeShapeType="1"/>
              </p:cNvSpPr>
              <p:nvPr/>
            </p:nvSpPr>
            <p:spPr bwMode="auto">
              <a:xfrm>
                <a:off x="3646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7" name="Line 1061"/>
              <p:cNvSpPr>
                <a:spLocks noChangeShapeType="1"/>
              </p:cNvSpPr>
              <p:nvPr/>
            </p:nvSpPr>
            <p:spPr bwMode="auto">
              <a:xfrm>
                <a:off x="3646" y="17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8" name="Line 1062"/>
              <p:cNvSpPr>
                <a:spLocks noChangeShapeType="1"/>
              </p:cNvSpPr>
              <p:nvPr/>
            </p:nvSpPr>
            <p:spPr bwMode="auto">
              <a:xfrm flipV="1">
                <a:off x="3632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79" name="Line 1063"/>
              <p:cNvSpPr>
                <a:spLocks noChangeShapeType="1"/>
              </p:cNvSpPr>
              <p:nvPr/>
            </p:nvSpPr>
            <p:spPr bwMode="auto">
              <a:xfrm flipV="1">
                <a:off x="3698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0" name="Line 1064"/>
              <p:cNvSpPr>
                <a:spLocks noChangeShapeType="1"/>
              </p:cNvSpPr>
              <p:nvPr/>
            </p:nvSpPr>
            <p:spPr bwMode="auto">
              <a:xfrm flipV="1">
                <a:off x="3688" y="170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1" name="Line 1065"/>
              <p:cNvSpPr>
                <a:spLocks noChangeShapeType="1"/>
              </p:cNvSpPr>
              <p:nvPr/>
            </p:nvSpPr>
            <p:spPr bwMode="auto">
              <a:xfrm>
                <a:off x="3656" y="1735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2" name="Line 1066"/>
              <p:cNvSpPr>
                <a:spLocks noChangeShapeType="1"/>
              </p:cNvSpPr>
              <p:nvPr/>
            </p:nvSpPr>
            <p:spPr bwMode="auto">
              <a:xfrm>
                <a:off x="3666" y="17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3" name="Line 1067"/>
              <p:cNvSpPr>
                <a:spLocks noChangeShapeType="1"/>
              </p:cNvSpPr>
              <p:nvPr/>
            </p:nvSpPr>
            <p:spPr bwMode="auto">
              <a:xfrm>
                <a:off x="3666" y="170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4" name="Line 1068"/>
              <p:cNvSpPr>
                <a:spLocks noChangeShapeType="1"/>
              </p:cNvSpPr>
              <p:nvPr/>
            </p:nvSpPr>
            <p:spPr bwMode="auto">
              <a:xfrm flipV="1">
                <a:off x="3656" y="17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5" name="Line 1069"/>
              <p:cNvSpPr>
                <a:spLocks noChangeShapeType="1"/>
              </p:cNvSpPr>
              <p:nvPr/>
            </p:nvSpPr>
            <p:spPr bwMode="auto">
              <a:xfrm flipV="1">
                <a:off x="3718" y="17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6" name="Line 1070"/>
              <p:cNvSpPr>
                <a:spLocks noChangeShapeType="1"/>
              </p:cNvSpPr>
              <p:nvPr/>
            </p:nvSpPr>
            <p:spPr bwMode="auto">
              <a:xfrm flipV="1">
                <a:off x="3708" y="1703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7" name="Line 1071"/>
              <p:cNvSpPr>
                <a:spLocks noChangeShapeType="1"/>
              </p:cNvSpPr>
              <p:nvPr/>
            </p:nvSpPr>
            <p:spPr bwMode="auto">
              <a:xfrm>
                <a:off x="3676" y="1737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8" name="Line 1072"/>
              <p:cNvSpPr>
                <a:spLocks noChangeShapeType="1"/>
              </p:cNvSpPr>
              <p:nvPr/>
            </p:nvSpPr>
            <p:spPr bwMode="auto">
              <a:xfrm>
                <a:off x="3686" y="177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89" name="Line 1073"/>
              <p:cNvSpPr>
                <a:spLocks noChangeShapeType="1"/>
              </p:cNvSpPr>
              <p:nvPr/>
            </p:nvSpPr>
            <p:spPr bwMode="auto">
              <a:xfrm>
                <a:off x="3686" y="17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0" name="Line 1074"/>
              <p:cNvSpPr>
                <a:spLocks noChangeShapeType="1"/>
              </p:cNvSpPr>
              <p:nvPr/>
            </p:nvSpPr>
            <p:spPr bwMode="auto">
              <a:xfrm flipV="1">
                <a:off x="3676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1" name="Line 1075"/>
              <p:cNvSpPr>
                <a:spLocks noChangeShapeType="1"/>
              </p:cNvSpPr>
              <p:nvPr/>
            </p:nvSpPr>
            <p:spPr bwMode="auto">
              <a:xfrm flipV="1">
                <a:off x="3738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2" name="Line 1076"/>
              <p:cNvSpPr>
                <a:spLocks noChangeShapeType="1"/>
              </p:cNvSpPr>
              <p:nvPr/>
            </p:nvSpPr>
            <p:spPr bwMode="auto">
              <a:xfrm flipV="1">
                <a:off x="3728" y="171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3" name="Line 1077"/>
              <p:cNvSpPr>
                <a:spLocks noChangeShapeType="1"/>
              </p:cNvSpPr>
              <p:nvPr/>
            </p:nvSpPr>
            <p:spPr bwMode="auto">
              <a:xfrm>
                <a:off x="3698" y="1747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4" name="Line 1078"/>
              <p:cNvSpPr>
                <a:spLocks noChangeShapeType="1"/>
              </p:cNvSpPr>
              <p:nvPr/>
            </p:nvSpPr>
            <p:spPr bwMode="auto">
              <a:xfrm>
                <a:off x="3708" y="17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5" name="Line 1079"/>
              <p:cNvSpPr>
                <a:spLocks noChangeShapeType="1"/>
              </p:cNvSpPr>
              <p:nvPr/>
            </p:nvSpPr>
            <p:spPr bwMode="auto">
              <a:xfrm>
                <a:off x="3708" y="17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6" name="Line 1080"/>
              <p:cNvSpPr>
                <a:spLocks noChangeShapeType="1"/>
              </p:cNvSpPr>
              <p:nvPr/>
            </p:nvSpPr>
            <p:spPr bwMode="auto">
              <a:xfrm flipV="1">
                <a:off x="3698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7" name="Line 1081"/>
              <p:cNvSpPr>
                <a:spLocks noChangeShapeType="1"/>
              </p:cNvSpPr>
              <p:nvPr/>
            </p:nvSpPr>
            <p:spPr bwMode="auto">
              <a:xfrm flipV="1">
                <a:off x="3760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8" name="Line 1082"/>
              <p:cNvSpPr>
                <a:spLocks noChangeShapeType="1"/>
              </p:cNvSpPr>
              <p:nvPr/>
            </p:nvSpPr>
            <p:spPr bwMode="auto">
              <a:xfrm flipV="1">
                <a:off x="3748" y="1717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99" name="Line 1083"/>
              <p:cNvSpPr>
                <a:spLocks noChangeShapeType="1"/>
              </p:cNvSpPr>
              <p:nvPr/>
            </p:nvSpPr>
            <p:spPr bwMode="auto">
              <a:xfrm>
                <a:off x="3720" y="1751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0" name="Line 1084"/>
              <p:cNvSpPr>
                <a:spLocks noChangeShapeType="1"/>
              </p:cNvSpPr>
              <p:nvPr/>
            </p:nvSpPr>
            <p:spPr bwMode="auto">
              <a:xfrm>
                <a:off x="3728" y="17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1" name="Line 1085"/>
              <p:cNvSpPr>
                <a:spLocks noChangeShapeType="1"/>
              </p:cNvSpPr>
              <p:nvPr/>
            </p:nvSpPr>
            <p:spPr bwMode="auto">
              <a:xfrm>
                <a:off x="3728" y="171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2" name="Line 1086"/>
              <p:cNvSpPr>
                <a:spLocks noChangeShapeType="1"/>
              </p:cNvSpPr>
              <p:nvPr/>
            </p:nvSpPr>
            <p:spPr bwMode="auto">
              <a:xfrm flipV="1">
                <a:off x="3720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3" name="Line 1087"/>
              <p:cNvSpPr>
                <a:spLocks noChangeShapeType="1"/>
              </p:cNvSpPr>
              <p:nvPr/>
            </p:nvSpPr>
            <p:spPr bwMode="auto">
              <a:xfrm flipV="1">
                <a:off x="3778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4" name="Line 1088"/>
              <p:cNvSpPr>
                <a:spLocks noChangeShapeType="1"/>
              </p:cNvSpPr>
              <p:nvPr/>
            </p:nvSpPr>
            <p:spPr bwMode="auto">
              <a:xfrm flipV="1">
                <a:off x="3770" y="171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5" name="Line 1089"/>
              <p:cNvSpPr>
                <a:spLocks noChangeShapeType="1"/>
              </p:cNvSpPr>
              <p:nvPr/>
            </p:nvSpPr>
            <p:spPr bwMode="auto">
              <a:xfrm>
                <a:off x="3742" y="1745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6" name="Line 1090"/>
              <p:cNvSpPr>
                <a:spLocks noChangeShapeType="1"/>
              </p:cNvSpPr>
              <p:nvPr/>
            </p:nvSpPr>
            <p:spPr bwMode="auto">
              <a:xfrm>
                <a:off x="3750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7" name="Line 1091"/>
              <p:cNvSpPr>
                <a:spLocks noChangeShapeType="1"/>
              </p:cNvSpPr>
              <p:nvPr/>
            </p:nvSpPr>
            <p:spPr bwMode="auto">
              <a:xfrm>
                <a:off x="3750" y="1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8" name="Line 1092"/>
              <p:cNvSpPr>
                <a:spLocks noChangeShapeType="1"/>
              </p:cNvSpPr>
              <p:nvPr/>
            </p:nvSpPr>
            <p:spPr bwMode="auto">
              <a:xfrm flipV="1">
                <a:off x="3742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09" name="Line 1093"/>
              <p:cNvSpPr>
                <a:spLocks noChangeShapeType="1"/>
              </p:cNvSpPr>
              <p:nvPr/>
            </p:nvSpPr>
            <p:spPr bwMode="auto">
              <a:xfrm flipV="1">
                <a:off x="3800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0" name="Line 1094"/>
              <p:cNvSpPr>
                <a:spLocks noChangeShapeType="1"/>
              </p:cNvSpPr>
              <p:nvPr/>
            </p:nvSpPr>
            <p:spPr bwMode="auto">
              <a:xfrm flipV="1">
                <a:off x="3790" y="1707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1" name="Line 1095"/>
              <p:cNvSpPr>
                <a:spLocks noChangeShapeType="1"/>
              </p:cNvSpPr>
              <p:nvPr/>
            </p:nvSpPr>
            <p:spPr bwMode="auto">
              <a:xfrm>
                <a:off x="3762" y="1741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2" name="Line 1096"/>
              <p:cNvSpPr>
                <a:spLocks noChangeShapeType="1"/>
              </p:cNvSpPr>
              <p:nvPr/>
            </p:nvSpPr>
            <p:spPr bwMode="auto">
              <a:xfrm>
                <a:off x="3770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3" name="Line 1097"/>
              <p:cNvSpPr>
                <a:spLocks noChangeShapeType="1"/>
              </p:cNvSpPr>
              <p:nvPr/>
            </p:nvSpPr>
            <p:spPr bwMode="auto">
              <a:xfrm>
                <a:off x="3770" y="17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4" name="Line 1098"/>
              <p:cNvSpPr>
                <a:spLocks noChangeShapeType="1"/>
              </p:cNvSpPr>
              <p:nvPr/>
            </p:nvSpPr>
            <p:spPr bwMode="auto">
              <a:xfrm flipV="1">
                <a:off x="3762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5" name="Line 1099"/>
              <p:cNvSpPr>
                <a:spLocks noChangeShapeType="1"/>
              </p:cNvSpPr>
              <p:nvPr/>
            </p:nvSpPr>
            <p:spPr bwMode="auto">
              <a:xfrm flipV="1">
                <a:off x="3818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6" name="Line 1100"/>
              <p:cNvSpPr>
                <a:spLocks noChangeShapeType="1"/>
              </p:cNvSpPr>
              <p:nvPr/>
            </p:nvSpPr>
            <p:spPr bwMode="auto">
              <a:xfrm flipV="1">
                <a:off x="3812" y="1717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7" name="Line 1101"/>
              <p:cNvSpPr>
                <a:spLocks noChangeShapeType="1"/>
              </p:cNvSpPr>
              <p:nvPr/>
            </p:nvSpPr>
            <p:spPr bwMode="auto">
              <a:xfrm>
                <a:off x="3784" y="1751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8" name="Line 1102"/>
              <p:cNvSpPr>
                <a:spLocks noChangeShapeType="1"/>
              </p:cNvSpPr>
              <p:nvPr/>
            </p:nvSpPr>
            <p:spPr bwMode="auto">
              <a:xfrm>
                <a:off x="3792" y="17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19" name="Line 1103"/>
              <p:cNvSpPr>
                <a:spLocks noChangeShapeType="1"/>
              </p:cNvSpPr>
              <p:nvPr/>
            </p:nvSpPr>
            <p:spPr bwMode="auto">
              <a:xfrm>
                <a:off x="3792" y="171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0" name="Line 1104"/>
              <p:cNvSpPr>
                <a:spLocks noChangeShapeType="1"/>
              </p:cNvSpPr>
              <p:nvPr/>
            </p:nvSpPr>
            <p:spPr bwMode="auto">
              <a:xfrm flipV="1">
                <a:off x="3784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1" name="Line 1105"/>
              <p:cNvSpPr>
                <a:spLocks noChangeShapeType="1"/>
              </p:cNvSpPr>
              <p:nvPr/>
            </p:nvSpPr>
            <p:spPr bwMode="auto">
              <a:xfrm flipV="1">
                <a:off x="3840" y="1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2" name="Line 1106"/>
              <p:cNvSpPr>
                <a:spLocks noChangeShapeType="1"/>
              </p:cNvSpPr>
              <p:nvPr/>
            </p:nvSpPr>
            <p:spPr bwMode="auto">
              <a:xfrm flipV="1">
                <a:off x="3832" y="1735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3" name="Line 1107"/>
              <p:cNvSpPr>
                <a:spLocks noChangeShapeType="1"/>
              </p:cNvSpPr>
              <p:nvPr/>
            </p:nvSpPr>
            <p:spPr bwMode="auto">
              <a:xfrm>
                <a:off x="3804" y="1767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4" name="Line 1108"/>
              <p:cNvSpPr>
                <a:spLocks noChangeShapeType="1"/>
              </p:cNvSpPr>
              <p:nvPr/>
            </p:nvSpPr>
            <p:spPr bwMode="auto">
              <a:xfrm>
                <a:off x="3812" y="17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5" name="Line 1109"/>
              <p:cNvSpPr>
                <a:spLocks noChangeShapeType="1"/>
              </p:cNvSpPr>
              <p:nvPr/>
            </p:nvSpPr>
            <p:spPr bwMode="auto">
              <a:xfrm>
                <a:off x="3812" y="17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6" name="Line 1110"/>
              <p:cNvSpPr>
                <a:spLocks noChangeShapeType="1"/>
              </p:cNvSpPr>
              <p:nvPr/>
            </p:nvSpPr>
            <p:spPr bwMode="auto">
              <a:xfrm flipV="1">
                <a:off x="3804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7" name="Line 1111"/>
              <p:cNvSpPr>
                <a:spLocks noChangeShapeType="1"/>
              </p:cNvSpPr>
              <p:nvPr/>
            </p:nvSpPr>
            <p:spPr bwMode="auto">
              <a:xfrm flipV="1">
                <a:off x="3860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8" name="Line 1112"/>
              <p:cNvSpPr>
                <a:spLocks noChangeShapeType="1"/>
              </p:cNvSpPr>
              <p:nvPr/>
            </p:nvSpPr>
            <p:spPr bwMode="auto">
              <a:xfrm flipV="1">
                <a:off x="3854" y="1743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29" name="Line 1113"/>
              <p:cNvSpPr>
                <a:spLocks noChangeShapeType="1"/>
              </p:cNvSpPr>
              <p:nvPr/>
            </p:nvSpPr>
            <p:spPr bwMode="auto">
              <a:xfrm>
                <a:off x="3826" y="1773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0" name="Line 1114"/>
              <p:cNvSpPr>
                <a:spLocks noChangeShapeType="1"/>
              </p:cNvSpPr>
              <p:nvPr/>
            </p:nvSpPr>
            <p:spPr bwMode="auto">
              <a:xfrm>
                <a:off x="3834" y="18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1" name="Line 1115"/>
              <p:cNvSpPr>
                <a:spLocks noChangeShapeType="1"/>
              </p:cNvSpPr>
              <p:nvPr/>
            </p:nvSpPr>
            <p:spPr bwMode="auto">
              <a:xfrm>
                <a:off x="3834" y="17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2" name="Line 1116"/>
              <p:cNvSpPr>
                <a:spLocks noChangeShapeType="1"/>
              </p:cNvSpPr>
              <p:nvPr/>
            </p:nvSpPr>
            <p:spPr bwMode="auto">
              <a:xfrm flipV="1">
                <a:off x="3826" y="175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3" name="Line 1117"/>
              <p:cNvSpPr>
                <a:spLocks noChangeShapeType="1"/>
              </p:cNvSpPr>
              <p:nvPr/>
            </p:nvSpPr>
            <p:spPr bwMode="auto">
              <a:xfrm flipV="1">
                <a:off x="3880" y="175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4" name="Line 1118"/>
              <p:cNvSpPr>
                <a:spLocks noChangeShapeType="1"/>
              </p:cNvSpPr>
              <p:nvPr/>
            </p:nvSpPr>
            <p:spPr bwMode="auto">
              <a:xfrm flipV="1">
                <a:off x="3874" y="1737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5" name="Line 1119"/>
              <p:cNvSpPr>
                <a:spLocks noChangeShapeType="1"/>
              </p:cNvSpPr>
              <p:nvPr/>
            </p:nvSpPr>
            <p:spPr bwMode="auto">
              <a:xfrm>
                <a:off x="3848" y="1767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6" name="Line 1120"/>
              <p:cNvSpPr>
                <a:spLocks noChangeShapeType="1"/>
              </p:cNvSpPr>
              <p:nvPr/>
            </p:nvSpPr>
            <p:spPr bwMode="auto">
              <a:xfrm>
                <a:off x="3854" y="17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7" name="Line 1121"/>
              <p:cNvSpPr>
                <a:spLocks noChangeShapeType="1"/>
              </p:cNvSpPr>
              <p:nvPr/>
            </p:nvSpPr>
            <p:spPr bwMode="auto">
              <a:xfrm>
                <a:off x="3854" y="17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8" name="Line 1122"/>
              <p:cNvSpPr>
                <a:spLocks noChangeShapeType="1"/>
              </p:cNvSpPr>
              <p:nvPr/>
            </p:nvSpPr>
            <p:spPr bwMode="auto">
              <a:xfrm flipV="1">
                <a:off x="3848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39" name="Line 1123"/>
              <p:cNvSpPr>
                <a:spLocks noChangeShapeType="1"/>
              </p:cNvSpPr>
              <p:nvPr/>
            </p:nvSpPr>
            <p:spPr bwMode="auto">
              <a:xfrm flipV="1">
                <a:off x="3900" y="17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0" name="Line 1124"/>
              <p:cNvSpPr>
                <a:spLocks noChangeShapeType="1"/>
              </p:cNvSpPr>
              <p:nvPr/>
            </p:nvSpPr>
            <p:spPr bwMode="auto">
              <a:xfrm flipV="1">
                <a:off x="3896" y="1731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1" name="Line 1125"/>
              <p:cNvSpPr>
                <a:spLocks noChangeShapeType="1"/>
              </p:cNvSpPr>
              <p:nvPr/>
            </p:nvSpPr>
            <p:spPr bwMode="auto">
              <a:xfrm>
                <a:off x="3870" y="176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2" name="Line 1126"/>
              <p:cNvSpPr>
                <a:spLocks noChangeShapeType="1"/>
              </p:cNvSpPr>
              <p:nvPr/>
            </p:nvSpPr>
            <p:spPr bwMode="auto">
              <a:xfrm>
                <a:off x="3874" y="17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3" name="Line 1127"/>
              <p:cNvSpPr>
                <a:spLocks noChangeShapeType="1"/>
              </p:cNvSpPr>
              <p:nvPr/>
            </p:nvSpPr>
            <p:spPr bwMode="auto">
              <a:xfrm>
                <a:off x="3874" y="17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4" name="Line 1128"/>
              <p:cNvSpPr>
                <a:spLocks noChangeShapeType="1"/>
              </p:cNvSpPr>
              <p:nvPr/>
            </p:nvSpPr>
            <p:spPr bwMode="auto">
              <a:xfrm flipV="1">
                <a:off x="3870" y="1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5" name="Line 1129"/>
              <p:cNvSpPr>
                <a:spLocks noChangeShapeType="1"/>
              </p:cNvSpPr>
              <p:nvPr/>
            </p:nvSpPr>
            <p:spPr bwMode="auto">
              <a:xfrm flipV="1">
                <a:off x="3920" y="1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6" name="Line 1130"/>
              <p:cNvSpPr>
                <a:spLocks noChangeShapeType="1"/>
              </p:cNvSpPr>
              <p:nvPr/>
            </p:nvSpPr>
            <p:spPr bwMode="auto">
              <a:xfrm flipV="1">
                <a:off x="3916" y="173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7" name="Line 1131"/>
              <p:cNvSpPr>
                <a:spLocks noChangeShapeType="1"/>
              </p:cNvSpPr>
              <p:nvPr/>
            </p:nvSpPr>
            <p:spPr bwMode="auto">
              <a:xfrm>
                <a:off x="3890" y="1765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8" name="Line 1132"/>
              <p:cNvSpPr>
                <a:spLocks noChangeShapeType="1"/>
              </p:cNvSpPr>
              <p:nvPr/>
            </p:nvSpPr>
            <p:spPr bwMode="auto">
              <a:xfrm>
                <a:off x="3894" y="17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49" name="Line 1133"/>
              <p:cNvSpPr>
                <a:spLocks noChangeShapeType="1"/>
              </p:cNvSpPr>
              <p:nvPr/>
            </p:nvSpPr>
            <p:spPr bwMode="auto">
              <a:xfrm>
                <a:off x="3894" y="173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0" name="Line 1134"/>
              <p:cNvSpPr>
                <a:spLocks noChangeShapeType="1"/>
              </p:cNvSpPr>
              <p:nvPr/>
            </p:nvSpPr>
            <p:spPr bwMode="auto">
              <a:xfrm flipV="1">
                <a:off x="3890" y="174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1" name="Line 1135"/>
              <p:cNvSpPr>
                <a:spLocks noChangeShapeType="1"/>
              </p:cNvSpPr>
              <p:nvPr/>
            </p:nvSpPr>
            <p:spPr bwMode="auto">
              <a:xfrm flipV="1">
                <a:off x="3940" y="174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2" name="Line 1136"/>
              <p:cNvSpPr>
                <a:spLocks noChangeShapeType="1"/>
              </p:cNvSpPr>
              <p:nvPr/>
            </p:nvSpPr>
            <p:spPr bwMode="auto">
              <a:xfrm flipV="1">
                <a:off x="3936" y="1743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3" name="Line 1137"/>
              <p:cNvSpPr>
                <a:spLocks noChangeShapeType="1"/>
              </p:cNvSpPr>
              <p:nvPr/>
            </p:nvSpPr>
            <p:spPr bwMode="auto">
              <a:xfrm>
                <a:off x="3912" y="177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4" name="Line 1138"/>
              <p:cNvSpPr>
                <a:spLocks noChangeShapeType="1"/>
              </p:cNvSpPr>
              <p:nvPr/>
            </p:nvSpPr>
            <p:spPr bwMode="auto">
              <a:xfrm>
                <a:off x="3916" y="179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5" name="Line 1139"/>
              <p:cNvSpPr>
                <a:spLocks noChangeShapeType="1"/>
              </p:cNvSpPr>
              <p:nvPr/>
            </p:nvSpPr>
            <p:spPr bwMode="auto">
              <a:xfrm>
                <a:off x="3916" y="17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6" name="Line 1140"/>
              <p:cNvSpPr>
                <a:spLocks noChangeShapeType="1"/>
              </p:cNvSpPr>
              <p:nvPr/>
            </p:nvSpPr>
            <p:spPr bwMode="auto">
              <a:xfrm flipV="1">
                <a:off x="3912" y="17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7" name="Line 1141"/>
              <p:cNvSpPr>
                <a:spLocks noChangeShapeType="1"/>
              </p:cNvSpPr>
              <p:nvPr/>
            </p:nvSpPr>
            <p:spPr bwMode="auto">
              <a:xfrm flipV="1">
                <a:off x="3962" y="17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8" name="Line 1142"/>
              <p:cNvSpPr>
                <a:spLocks noChangeShapeType="1"/>
              </p:cNvSpPr>
              <p:nvPr/>
            </p:nvSpPr>
            <p:spPr bwMode="auto">
              <a:xfrm flipV="1">
                <a:off x="3956" y="174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59" name="Line 1143"/>
              <p:cNvSpPr>
                <a:spLocks noChangeShapeType="1"/>
              </p:cNvSpPr>
              <p:nvPr/>
            </p:nvSpPr>
            <p:spPr bwMode="auto">
              <a:xfrm>
                <a:off x="3932" y="1773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0" name="Line 1144"/>
              <p:cNvSpPr>
                <a:spLocks noChangeShapeType="1"/>
              </p:cNvSpPr>
              <p:nvPr/>
            </p:nvSpPr>
            <p:spPr bwMode="auto">
              <a:xfrm>
                <a:off x="3936" y="180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1" name="Line 1145"/>
              <p:cNvSpPr>
                <a:spLocks noChangeShapeType="1"/>
              </p:cNvSpPr>
              <p:nvPr/>
            </p:nvSpPr>
            <p:spPr bwMode="auto">
              <a:xfrm>
                <a:off x="3936" y="17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2" name="Line 1146"/>
              <p:cNvSpPr>
                <a:spLocks noChangeShapeType="1"/>
              </p:cNvSpPr>
              <p:nvPr/>
            </p:nvSpPr>
            <p:spPr bwMode="auto">
              <a:xfrm flipV="1">
                <a:off x="3932" y="17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3" name="Line 1147"/>
              <p:cNvSpPr>
                <a:spLocks noChangeShapeType="1"/>
              </p:cNvSpPr>
              <p:nvPr/>
            </p:nvSpPr>
            <p:spPr bwMode="auto">
              <a:xfrm flipV="1">
                <a:off x="3980" y="17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4" name="Line 1148"/>
              <p:cNvSpPr>
                <a:spLocks noChangeShapeType="1"/>
              </p:cNvSpPr>
              <p:nvPr/>
            </p:nvSpPr>
            <p:spPr bwMode="auto">
              <a:xfrm flipV="1">
                <a:off x="3978" y="1741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5" name="Line 1149"/>
              <p:cNvSpPr>
                <a:spLocks noChangeShapeType="1"/>
              </p:cNvSpPr>
              <p:nvPr/>
            </p:nvSpPr>
            <p:spPr bwMode="auto">
              <a:xfrm>
                <a:off x="3954" y="1769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6" name="Line 1150"/>
              <p:cNvSpPr>
                <a:spLocks noChangeShapeType="1"/>
              </p:cNvSpPr>
              <p:nvPr/>
            </p:nvSpPr>
            <p:spPr bwMode="auto">
              <a:xfrm>
                <a:off x="3958" y="17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7" name="Line 1151"/>
              <p:cNvSpPr>
                <a:spLocks noChangeShapeType="1"/>
              </p:cNvSpPr>
              <p:nvPr/>
            </p:nvSpPr>
            <p:spPr bwMode="auto">
              <a:xfrm>
                <a:off x="3958" y="17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8" name="Line 1152"/>
              <p:cNvSpPr>
                <a:spLocks noChangeShapeType="1"/>
              </p:cNvSpPr>
              <p:nvPr/>
            </p:nvSpPr>
            <p:spPr bwMode="auto">
              <a:xfrm flipV="1">
                <a:off x="3954" y="174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69" name="Line 1153"/>
              <p:cNvSpPr>
                <a:spLocks noChangeShapeType="1"/>
              </p:cNvSpPr>
              <p:nvPr/>
            </p:nvSpPr>
            <p:spPr bwMode="auto">
              <a:xfrm flipV="1">
                <a:off x="4002" y="174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0" name="Line 1154"/>
              <p:cNvSpPr>
                <a:spLocks noChangeShapeType="1"/>
              </p:cNvSpPr>
              <p:nvPr/>
            </p:nvSpPr>
            <p:spPr bwMode="auto">
              <a:xfrm flipV="1">
                <a:off x="3998" y="1733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1" name="Line 1155"/>
              <p:cNvSpPr>
                <a:spLocks noChangeShapeType="1"/>
              </p:cNvSpPr>
              <p:nvPr/>
            </p:nvSpPr>
            <p:spPr bwMode="auto">
              <a:xfrm>
                <a:off x="3974" y="1761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2" name="Line 1156"/>
              <p:cNvSpPr>
                <a:spLocks noChangeShapeType="1"/>
              </p:cNvSpPr>
              <p:nvPr/>
            </p:nvSpPr>
            <p:spPr bwMode="auto">
              <a:xfrm>
                <a:off x="3978" y="17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3" name="Line 1157"/>
              <p:cNvSpPr>
                <a:spLocks noChangeShapeType="1"/>
              </p:cNvSpPr>
              <p:nvPr/>
            </p:nvSpPr>
            <p:spPr bwMode="auto">
              <a:xfrm>
                <a:off x="3978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4" name="Line 1158"/>
              <p:cNvSpPr>
                <a:spLocks noChangeShapeType="1"/>
              </p:cNvSpPr>
              <p:nvPr/>
            </p:nvSpPr>
            <p:spPr bwMode="auto">
              <a:xfrm flipV="1">
                <a:off x="3974" y="17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5" name="Line 1159"/>
              <p:cNvSpPr>
                <a:spLocks noChangeShapeType="1"/>
              </p:cNvSpPr>
              <p:nvPr/>
            </p:nvSpPr>
            <p:spPr bwMode="auto">
              <a:xfrm flipV="1">
                <a:off x="4022" y="17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6" name="Line 1160"/>
              <p:cNvSpPr>
                <a:spLocks noChangeShapeType="1"/>
              </p:cNvSpPr>
              <p:nvPr/>
            </p:nvSpPr>
            <p:spPr bwMode="auto">
              <a:xfrm flipV="1">
                <a:off x="4020" y="172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7" name="Line 1161"/>
              <p:cNvSpPr>
                <a:spLocks noChangeShapeType="1"/>
              </p:cNvSpPr>
              <p:nvPr/>
            </p:nvSpPr>
            <p:spPr bwMode="auto">
              <a:xfrm>
                <a:off x="3998" y="1755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8" name="Line 1162"/>
              <p:cNvSpPr>
                <a:spLocks noChangeShapeType="1"/>
              </p:cNvSpPr>
              <p:nvPr/>
            </p:nvSpPr>
            <p:spPr bwMode="auto">
              <a:xfrm>
                <a:off x="4000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79" name="Line 1163"/>
              <p:cNvSpPr>
                <a:spLocks noChangeShapeType="1"/>
              </p:cNvSpPr>
              <p:nvPr/>
            </p:nvSpPr>
            <p:spPr bwMode="auto">
              <a:xfrm>
                <a:off x="4000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0" name="Line 1164"/>
              <p:cNvSpPr>
                <a:spLocks noChangeShapeType="1"/>
              </p:cNvSpPr>
              <p:nvPr/>
            </p:nvSpPr>
            <p:spPr bwMode="auto">
              <a:xfrm flipV="1">
                <a:off x="3998" y="173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1" name="Line 1165"/>
              <p:cNvSpPr>
                <a:spLocks noChangeShapeType="1"/>
              </p:cNvSpPr>
              <p:nvPr/>
            </p:nvSpPr>
            <p:spPr bwMode="auto">
              <a:xfrm flipV="1">
                <a:off x="4042" y="173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2" name="Line 1166"/>
              <p:cNvSpPr>
                <a:spLocks noChangeShapeType="1"/>
              </p:cNvSpPr>
              <p:nvPr/>
            </p:nvSpPr>
            <p:spPr bwMode="auto">
              <a:xfrm flipV="1">
                <a:off x="4040" y="173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3" name="Line 1167"/>
              <p:cNvSpPr>
                <a:spLocks noChangeShapeType="1"/>
              </p:cNvSpPr>
              <p:nvPr/>
            </p:nvSpPr>
            <p:spPr bwMode="auto">
              <a:xfrm>
                <a:off x="4018" y="1757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4" name="Line 1168"/>
              <p:cNvSpPr>
                <a:spLocks noChangeShapeType="1"/>
              </p:cNvSpPr>
              <p:nvPr/>
            </p:nvSpPr>
            <p:spPr bwMode="auto">
              <a:xfrm>
                <a:off x="4020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5" name="Line 1169"/>
              <p:cNvSpPr>
                <a:spLocks noChangeShapeType="1"/>
              </p:cNvSpPr>
              <p:nvPr/>
            </p:nvSpPr>
            <p:spPr bwMode="auto">
              <a:xfrm>
                <a:off x="4020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6" name="Line 1170"/>
              <p:cNvSpPr>
                <a:spLocks noChangeShapeType="1"/>
              </p:cNvSpPr>
              <p:nvPr/>
            </p:nvSpPr>
            <p:spPr bwMode="auto">
              <a:xfrm flipV="1">
                <a:off x="4018" y="17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7" name="Line 1171"/>
              <p:cNvSpPr>
                <a:spLocks noChangeShapeType="1"/>
              </p:cNvSpPr>
              <p:nvPr/>
            </p:nvSpPr>
            <p:spPr bwMode="auto">
              <a:xfrm flipV="1">
                <a:off x="4062" y="17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8" name="Line 1172"/>
              <p:cNvSpPr>
                <a:spLocks noChangeShapeType="1"/>
              </p:cNvSpPr>
              <p:nvPr/>
            </p:nvSpPr>
            <p:spPr bwMode="auto">
              <a:xfrm flipV="1">
                <a:off x="4062" y="173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89" name="Line 1173"/>
              <p:cNvSpPr>
                <a:spLocks noChangeShapeType="1"/>
              </p:cNvSpPr>
              <p:nvPr/>
            </p:nvSpPr>
            <p:spPr bwMode="auto">
              <a:xfrm>
                <a:off x="4040" y="1757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0" name="Line 1174"/>
              <p:cNvSpPr>
                <a:spLocks noChangeShapeType="1"/>
              </p:cNvSpPr>
              <p:nvPr/>
            </p:nvSpPr>
            <p:spPr bwMode="auto">
              <a:xfrm>
                <a:off x="4042" y="17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1" name="Line 1175"/>
              <p:cNvSpPr>
                <a:spLocks noChangeShapeType="1"/>
              </p:cNvSpPr>
              <p:nvPr/>
            </p:nvSpPr>
            <p:spPr bwMode="auto">
              <a:xfrm>
                <a:off x="4042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2" name="Line 1176"/>
              <p:cNvSpPr>
                <a:spLocks noChangeShapeType="1"/>
              </p:cNvSpPr>
              <p:nvPr/>
            </p:nvSpPr>
            <p:spPr bwMode="auto">
              <a:xfrm flipV="1">
                <a:off x="4040" y="17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3" name="Line 1177"/>
              <p:cNvSpPr>
                <a:spLocks noChangeShapeType="1"/>
              </p:cNvSpPr>
              <p:nvPr/>
            </p:nvSpPr>
            <p:spPr bwMode="auto">
              <a:xfrm flipV="1">
                <a:off x="4084" y="17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4" name="Line 1178"/>
              <p:cNvSpPr>
                <a:spLocks noChangeShapeType="1"/>
              </p:cNvSpPr>
              <p:nvPr/>
            </p:nvSpPr>
            <p:spPr bwMode="auto">
              <a:xfrm flipV="1">
                <a:off x="4082" y="1729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5" name="Line 1179"/>
              <p:cNvSpPr>
                <a:spLocks noChangeShapeType="1"/>
              </p:cNvSpPr>
              <p:nvPr/>
            </p:nvSpPr>
            <p:spPr bwMode="auto">
              <a:xfrm>
                <a:off x="4060" y="1753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6" name="Line 1180"/>
              <p:cNvSpPr>
                <a:spLocks noChangeShapeType="1"/>
              </p:cNvSpPr>
              <p:nvPr/>
            </p:nvSpPr>
            <p:spPr bwMode="auto">
              <a:xfrm>
                <a:off x="4062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7" name="Line 1181"/>
              <p:cNvSpPr>
                <a:spLocks noChangeShapeType="1"/>
              </p:cNvSpPr>
              <p:nvPr/>
            </p:nvSpPr>
            <p:spPr bwMode="auto">
              <a:xfrm>
                <a:off x="4062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8" name="Line 1182"/>
              <p:cNvSpPr>
                <a:spLocks noChangeShapeType="1"/>
              </p:cNvSpPr>
              <p:nvPr/>
            </p:nvSpPr>
            <p:spPr bwMode="auto">
              <a:xfrm flipV="1">
                <a:off x="4060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9" name="Line 1183"/>
              <p:cNvSpPr>
                <a:spLocks noChangeShapeType="1"/>
              </p:cNvSpPr>
              <p:nvPr/>
            </p:nvSpPr>
            <p:spPr bwMode="auto">
              <a:xfrm flipV="1">
                <a:off x="4104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0" name="Line 1184"/>
              <p:cNvSpPr>
                <a:spLocks noChangeShapeType="1"/>
              </p:cNvSpPr>
              <p:nvPr/>
            </p:nvSpPr>
            <p:spPr bwMode="auto">
              <a:xfrm flipV="1">
                <a:off x="4104" y="1727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1" name="Line 1185"/>
              <p:cNvSpPr>
                <a:spLocks noChangeShapeType="1"/>
              </p:cNvSpPr>
              <p:nvPr/>
            </p:nvSpPr>
            <p:spPr bwMode="auto">
              <a:xfrm>
                <a:off x="4082" y="17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2" name="Line 1186"/>
              <p:cNvSpPr>
                <a:spLocks noChangeShapeType="1"/>
              </p:cNvSpPr>
              <p:nvPr/>
            </p:nvSpPr>
            <p:spPr bwMode="auto">
              <a:xfrm>
                <a:off x="4082" y="17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3" name="Line 1187"/>
              <p:cNvSpPr>
                <a:spLocks noChangeShapeType="1"/>
              </p:cNvSpPr>
              <p:nvPr/>
            </p:nvSpPr>
            <p:spPr bwMode="auto">
              <a:xfrm>
                <a:off x="4082" y="172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4" name="Line 1188"/>
              <p:cNvSpPr>
                <a:spLocks noChangeShapeType="1"/>
              </p:cNvSpPr>
              <p:nvPr/>
            </p:nvSpPr>
            <p:spPr bwMode="auto">
              <a:xfrm flipV="1">
                <a:off x="4082" y="17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5" name="Line 1189"/>
              <p:cNvSpPr>
                <a:spLocks noChangeShapeType="1"/>
              </p:cNvSpPr>
              <p:nvPr/>
            </p:nvSpPr>
            <p:spPr bwMode="auto">
              <a:xfrm flipV="1">
                <a:off x="4124" y="17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6" name="Line 1190"/>
              <p:cNvSpPr>
                <a:spLocks noChangeShapeType="1"/>
              </p:cNvSpPr>
              <p:nvPr/>
            </p:nvSpPr>
            <p:spPr bwMode="auto">
              <a:xfrm flipV="1">
                <a:off x="4122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7" name="Line 1191"/>
              <p:cNvSpPr>
                <a:spLocks noChangeShapeType="1"/>
              </p:cNvSpPr>
              <p:nvPr/>
            </p:nvSpPr>
            <p:spPr bwMode="auto">
              <a:xfrm>
                <a:off x="4102" y="17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8" name="Line 1192"/>
              <p:cNvSpPr>
                <a:spLocks noChangeShapeType="1"/>
              </p:cNvSpPr>
              <p:nvPr/>
            </p:nvSpPr>
            <p:spPr bwMode="auto">
              <a:xfrm>
                <a:off x="4102" y="17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9" name="Line 1193"/>
              <p:cNvSpPr>
                <a:spLocks noChangeShapeType="1"/>
              </p:cNvSpPr>
              <p:nvPr/>
            </p:nvSpPr>
            <p:spPr bwMode="auto">
              <a:xfrm>
                <a:off x="4102" y="172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0" name="Line 1194"/>
              <p:cNvSpPr>
                <a:spLocks noChangeShapeType="1"/>
              </p:cNvSpPr>
              <p:nvPr/>
            </p:nvSpPr>
            <p:spPr bwMode="auto">
              <a:xfrm flipV="1">
                <a:off x="4102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1" name="Line 1195"/>
              <p:cNvSpPr>
                <a:spLocks noChangeShapeType="1"/>
              </p:cNvSpPr>
              <p:nvPr/>
            </p:nvSpPr>
            <p:spPr bwMode="auto">
              <a:xfrm flipV="1">
                <a:off x="4144" y="172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2" name="Line 1196"/>
              <p:cNvSpPr>
                <a:spLocks noChangeShapeType="1"/>
              </p:cNvSpPr>
              <p:nvPr/>
            </p:nvSpPr>
            <p:spPr bwMode="auto">
              <a:xfrm flipV="1">
                <a:off x="4144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3" name="Line 1197"/>
              <p:cNvSpPr>
                <a:spLocks noChangeShapeType="1"/>
              </p:cNvSpPr>
              <p:nvPr/>
            </p:nvSpPr>
            <p:spPr bwMode="auto">
              <a:xfrm>
                <a:off x="4124" y="17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4" name="Line 1198"/>
              <p:cNvSpPr>
                <a:spLocks noChangeShapeType="1"/>
              </p:cNvSpPr>
              <p:nvPr/>
            </p:nvSpPr>
            <p:spPr bwMode="auto">
              <a:xfrm>
                <a:off x="4124" y="17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5" name="Line 1199"/>
              <p:cNvSpPr>
                <a:spLocks noChangeShapeType="1"/>
              </p:cNvSpPr>
              <p:nvPr/>
            </p:nvSpPr>
            <p:spPr bwMode="auto">
              <a:xfrm>
                <a:off x="4124" y="17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6" name="Line 1200"/>
              <p:cNvSpPr>
                <a:spLocks noChangeShapeType="1"/>
              </p:cNvSpPr>
              <p:nvPr/>
            </p:nvSpPr>
            <p:spPr bwMode="auto">
              <a:xfrm flipV="1">
                <a:off x="4124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7" name="Line 1201"/>
              <p:cNvSpPr>
                <a:spLocks noChangeShapeType="1"/>
              </p:cNvSpPr>
              <p:nvPr/>
            </p:nvSpPr>
            <p:spPr bwMode="auto">
              <a:xfrm flipV="1">
                <a:off x="4166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8" name="Line 1202"/>
              <p:cNvSpPr>
                <a:spLocks noChangeShapeType="1"/>
              </p:cNvSpPr>
              <p:nvPr/>
            </p:nvSpPr>
            <p:spPr bwMode="auto">
              <a:xfrm flipV="1">
                <a:off x="4164" y="1727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9" name="Line 1203"/>
              <p:cNvSpPr>
                <a:spLocks noChangeShapeType="1"/>
              </p:cNvSpPr>
              <p:nvPr/>
            </p:nvSpPr>
            <p:spPr bwMode="auto">
              <a:xfrm>
                <a:off x="4144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0" name="Line 1204"/>
              <p:cNvSpPr>
                <a:spLocks noChangeShapeType="1"/>
              </p:cNvSpPr>
              <p:nvPr/>
            </p:nvSpPr>
            <p:spPr bwMode="auto">
              <a:xfrm>
                <a:off x="4144" y="17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1" name="Line 1205"/>
              <p:cNvSpPr>
                <a:spLocks noChangeShapeType="1"/>
              </p:cNvSpPr>
              <p:nvPr/>
            </p:nvSpPr>
            <p:spPr bwMode="auto">
              <a:xfrm>
                <a:off x="4144" y="17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2" name="Line 1206"/>
              <p:cNvSpPr>
                <a:spLocks noChangeShapeType="1"/>
              </p:cNvSpPr>
              <p:nvPr/>
            </p:nvSpPr>
            <p:spPr bwMode="auto">
              <a:xfrm flipV="1">
                <a:off x="4144" y="17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3" name="Line 1207"/>
              <p:cNvSpPr>
                <a:spLocks noChangeShapeType="1"/>
              </p:cNvSpPr>
              <p:nvPr/>
            </p:nvSpPr>
            <p:spPr bwMode="auto">
              <a:xfrm flipV="1">
                <a:off x="4184" y="17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4" name="Line 1208"/>
              <p:cNvSpPr>
                <a:spLocks noChangeShapeType="1"/>
              </p:cNvSpPr>
              <p:nvPr/>
            </p:nvSpPr>
            <p:spPr bwMode="auto">
              <a:xfrm flipV="1">
                <a:off x="4186" y="1733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5" name="Line 1209"/>
              <p:cNvSpPr>
                <a:spLocks noChangeShapeType="1"/>
              </p:cNvSpPr>
              <p:nvPr/>
            </p:nvSpPr>
            <p:spPr bwMode="auto">
              <a:xfrm>
                <a:off x="4166" y="17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426" name="Group 1210"/>
            <p:cNvGrpSpPr>
              <a:grpSpLocks/>
            </p:cNvGrpSpPr>
            <p:nvPr/>
          </p:nvGrpSpPr>
          <p:grpSpPr bwMode="auto">
            <a:xfrm>
              <a:off x="3084" y="1123"/>
              <a:ext cx="1674" cy="1146"/>
              <a:chOff x="3084" y="1123"/>
              <a:chExt cx="1674" cy="1146"/>
            </a:xfrm>
          </p:grpSpPr>
          <p:sp>
            <p:nvSpPr>
              <p:cNvPr id="138427" name="Line 1211"/>
              <p:cNvSpPr>
                <a:spLocks noChangeShapeType="1"/>
              </p:cNvSpPr>
              <p:nvPr/>
            </p:nvSpPr>
            <p:spPr bwMode="auto">
              <a:xfrm>
                <a:off x="4166" y="17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8" name="Line 1212"/>
              <p:cNvSpPr>
                <a:spLocks noChangeShapeType="1"/>
              </p:cNvSpPr>
              <p:nvPr/>
            </p:nvSpPr>
            <p:spPr bwMode="auto">
              <a:xfrm>
                <a:off x="4166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9" name="Line 1213"/>
              <p:cNvSpPr>
                <a:spLocks noChangeShapeType="1"/>
              </p:cNvSpPr>
              <p:nvPr/>
            </p:nvSpPr>
            <p:spPr bwMode="auto">
              <a:xfrm flipV="1">
                <a:off x="4166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0" name="Line 1214"/>
              <p:cNvSpPr>
                <a:spLocks noChangeShapeType="1"/>
              </p:cNvSpPr>
              <p:nvPr/>
            </p:nvSpPr>
            <p:spPr bwMode="auto">
              <a:xfrm flipV="1">
                <a:off x="4206" y="173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1" name="Line 1215"/>
              <p:cNvSpPr>
                <a:spLocks noChangeShapeType="1"/>
              </p:cNvSpPr>
              <p:nvPr/>
            </p:nvSpPr>
            <p:spPr bwMode="auto">
              <a:xfrm flipV="1">
                <a:off x="4206" y="1729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2" name="Line 1216"/>
              <p:cNvSpPr>
                <a:spLocks noChangeShapeType="1"/>
              </p:cNvSpPr>
              <p:nvPr/>
            </p:nvSpPr>
            <p:spPr bwMode="auto">
              <a:xfrm>
                <a:off x="4186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3" name="Line 1217"/>
              <p:cNvSpPr>
                <a:spLocks noChangeShapeType="1"/>
              </p:cNvSpPr>
              <p:nvPr/>
            </p:nvSpPr>
            <p:spPr bwMode="auto">
              <a:xfrm>
                <a:off x="4186" y="17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4" name="Line 1218"/>
              <p:cNvSpPr>
                <a:spLocks noChangeShapeType="1"/>
              </p:cNvSpPr>
              <p:nvPr/>
            </p:nvSpPr>
            <p:spPr bwMode="auto">
              <a:xfrm>
                <a:off x="4186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5" name="Line 1219"/>
              <p:cNvSpPr>
                <a:spLocks noChangeShapeType="1"/>
              </p:cNvSpPr>
              <p:nvPr/>
            </p:nvSpPr>
            <p:spPr bwMode="auto">
              <a:xfrm flipV="1">
                <a:off x="4186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6" name="Line 1220"/>
              <p:cNvSpPr>
                <a:spLocks noChangeShapeType="1"/>
              </p:cNvSpPr>
              <p:nvPr/>
            </p:nvSpPr>
            <p:spPr bwMode="auto">
              <a:xfrm flipV="1">
                <a:off x="4226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7" name="Line 1221"/>
              <p:cNvSpPr>
                <a:spLocks noChangeShapeType="1"/>
              </p:cNvSpPr>
              <p:nvPr/>
            </p:nvSpPr>
            <p:spPr bwMode="auto">
              <a:xfrm flipV="1">
                <a:off x="4228" y="1729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8" name="Line 1222"/>
              <p:cNvSpPr>
                <a:spLocks noChangeShapeType="1"/>
              </p:cNvSpPr>
              <p:nvPr/>
            </p:nvSpPr>
            <p:spPr bwMode="auto">
              <a:xfrm>
                <a:off x="4208" y="174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9" name="Line 1223"/>
              <p:cNvSpPr>
                <a:spLocks noChangeShapeType="1"/>
              </p:cNvSpPr>
              <p:nvPr/>
            </p:nvSpPr>
            <p:spPr bwMode="auto">
              <a:xfrm>
                <a:off x="4208" y="17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0" name="Line 1224"/>
              <p:cNvSpPr>
                <a:spLocks noChangeShapeType="1"/>
              </p:cNvSpPr>
              <p:nvPr/>
            </p:nvSpPr>
            <p:spPr bwMode="auto">
              <a:xfrm>
                <a:off x="4208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1" name="Line 1225"/>
              <p:cNvSpPr>
                <a:spLocks noChangeShapeType="1"/>
              </p:cNvSpPr>
              <p:nvPr/>
            </p:nvSpPr>
            <p:spPr bwMode="auto">
              <a:xfrm flipV="1">
                <a:off x="4208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2" name="Line 1226"/>
              <p:cNvSpPr>
                <a:spLocks noChangeShapeType="1"/>
              </p:cNvSpPr>
              <p:nvPr/>
            </p:nvSpPr>
            <p:spPr bwMode="auto">
              <a:xfrm flipV="1">
                <a:off x="4246" y="17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3" name="Line 1227"/>
              <p:cNvSpPr>
                <a:spLocks noChangeShapeType="1"/>
              </p:cNvSpPr>
              <p:nvPr/>
            </p:nvSpPr>
            <p:spPr bwMode="auto">
              <a:xfrm flipV="1">
                <a:off x="4248" y="1733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4" name="Line 1228"/>
              <p:cNvSpPr>
                <a:spLocks noChangeShapeType="1"/>
              </p:cNvSpPr>
              <p:nvPr/>
            </p:nvSpPr>
            <p:spPr bwMode="auto">
              <a:xfrm>
                <a:off x="4230" y="174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5" name="Line 1229"/>
              <p:cNvSpPr>
                <a:spLocks noChangeShapeType="1"/>
              </p:cNvSpPr>
              <p:nvPr/>
            </p:nvSpPr>
            <p:spPr bwMode="auto">
              <a:xfrm>
                <a:off x="4228" y="17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6" name="Line 1230"/>
              <p:cNvSpPr>
                <a:spLocks noChangeShapeType="1"/>
              </p:cNvSpPr>
              <p:nvPr/>
            </p:nvSpPr>
            <p:spPr bwMode="auto">
              <a:xfrm>
                <a:off x="4228" y="17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7" name="Line 1231"/>
              <p:cNvSpPr>
                <a:spLocks noChangeShapeType="1"/>
              </p:cNvSpPr>
              <p:nvPr/>
            </p:nvSpPr>
            <p:spPr bwMode="auto">
              <a:xfrm flipV="1">
                <a:off x="4230" y="172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8" name="Line 1232"/>
              <p:cNvSpPr>
                <a:spLocks noChangeShapeType="1"/>
              </p:cNvSpPr>
              <p:nvPr/>
            </p:nvSpPr>
            <p:spPr bwMode="auto">
              <a:xfrm flipV="1">
                <a:off x="4266" y="172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9" name="Line 1233"/>
              <p:cNvSpPr>
                <a:spLocks noChangeShapeType="1"/>
              </p:cNvSpPr>
              <p:nvPr/>
            </p:nvSpPr>
            <p:spPr bwMode="auto">
              <a:xfrm flipV="1">
                <a:off x="4270" y="1725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0" name="Line 1234"/>
              <p:cNvSpPr>
                <a:spLocks noChangeShapeType="1"/>
              </p:cNvSpPr>
              <p:nvPr/>
            </p:nvSpPr>
            <p:spPr bwMode="auto">
              <a:xfrm>
                <a:off x="4252" y="174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1" name="Line 1235"/>
              <p:cNvSpPr>
                <a:spLocks noChangeShapeType="1"/>
              </p:cNvSpPr>
              <p:nvPr/>
            </p:nvSpPr>
            <p:spPr bwMode="auto">
              <a:xfrm>
                <a:off x="4248" y="17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2" name="Line 1236"/>
              <p:cNvSpPr>
                <a:spLocks noChangeShapeType="1"/>
              </p:cNvSpPr>
              <p:nvPr/>
            </p:nvSpPr>
            <p:spPr bwMode="auto">
              <a:xfrm>
                <a:off x="4248" y="172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3" name="Line 1237"/>
              <p:cNvSpPr>
                <a:spLocks noChangeShapeType="1"/>
              </p:cNvSpPr>
              <p:nvPr/>
            </p:nvSpPr>
            <p:spPr bwMode="auto">
              <a:xfrm flipV="1">
                <a:off x="4252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4" name="Line 1238"/>
              <p:cNvSpPr>
                <a:spLocks noChangeShapeType="1"/>
              </p:cNvSpPr>
              <p:nvPr/>
            </p:nvSpPr>
            <p:spPr bwMode="auto">
              <a:xfrm flipV="1">
                <a:off x="4288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5" name="Line 1239"/>
              <p:cNvSpPr>
                <a:spLocks noChangeShapeType="1"/>
              </p:cNvSpPr>
              <p:nvPr/>
            </p:nvSpPr>
            <p:spPr bwMode="auto">
              <a:xfrm flipV="1">
                <a:off x="4290" y="1723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6" name="Line 1240"/>
              <p:cNvSpPr>
                <a:spLocks noChangeShapeType="1"/>
              </p:cNvSpPr>
              <p:nvPr/>
            </p:nvSpPr>
            <p:spPr bwMode="auto">
              <a:xfrm>
                <a:off x="4272" y="173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7" name="Line 1241"/>
              <p:cNvSpPr>
                <a:spLocks noChangeShapeType="1"/>
              </p:cNvSpPr>
              <p:nvPr/>
            </p:nvSpPr>
            <p:spPr bwMode="auto">
              <a:xfrm>
                <a:off x="4268" y="175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8" name="Line 1242"/>
              <p:cNvSpPr>
                <a:spLocks noChangeShapeType="1"/>
              </p:cNvSpPr>
              <p:nvPr/>
            </p:nvSpPr>
            <p:spPr bwMode="auto">
              <a:xfrm>
                <a:off x="4268" y="17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9" name="Line 1243"/>
              <p:cNvSpPr>
                <a:spLocks noChangeShapeType="1"/>
              </p:cNvSpPr>
              <p:nvPr/>
            </p:nvSpPr>
            <p:spPr bwMode="auto">
              <a:xfrm flipV="1">
                <a:off x="4272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0" name="Line 1244"/>
              <p:cNvSpPr>
                <a:spLocks noChangeShapeType="1"/>
              </p:cNvSpPr>
              <p:nvPr/>
            </p:nvSpPr>
            <p:spPr bwMode="auto">
              <a:xfrm flipV="1">
                <a:off x="4306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1" name="Line 1245"/>
              <p:cNvSpPr>
                <a:spLocks noChangeShapeType="1"/>
              </p:cNvSpPr>
              <p:nvPr/>
            </p:nvSpPr>
            <p:spPr bwMode="auto">
              <a:xfrm flipV="1">
                <a:off x="4310" y="1729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2" name="Line 1246"/>
              <p:cNvSpPr>
                <a:spLocks noChangeShapeType="1"/>
              </p:cNvSpPr>
              <p:nvPr/>
            </p:nvSpPr>
            <p:spPr bwMode="auto">
              <a:xfrm>
                <a:off x="4294" y="174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3" name="Line 1247"/>
              <p:cNvSpPr>
                <a:spLocks noChangeShapeType="1"/>
              </p:cNvSpPr>
              <p:nvPr/>
            </p:nvSpPr>
            <p:spPr bwMode="auto">
              <a:xfrm>
                <a:off x="4290" y="17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4" name="Line 1248"/>
              <p:cNvSpPr>
                <a:spLocks noChangeShapeType="1"/>
              </p:cNvSpPr>
              <p:nvPr/>
            </p:nvSpPr>
            <p:spPr bwMode="auto">
              <a:xfrm>
                <a:off x="4290" y="17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5" name="Line 1249"/>
              <p:cNvSpPr>
                <a:spLocks noChangeShapeType="1"/>
              </p:cNvSpPr>
              <p:nvPr/>
            </p:nvSpPr>
            <p:spPr bwMode="auto">
              <a:xfrm flipV="1">
                <a:off x="4294" y="17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6" name="Line 1250"/>
              <p:cNvSpPr>
                <a:spLocks noChangeShapeType="1"/>
              </p:cNvSpPr>
              <p:nvPr/>
            </p:nvSpPr>
            <p:spPr bwMode="auto">
              <a:xfrm flipV="1">
                <a:off x="4328" y="17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7" name="Line 1251"/>
              <p:cNvSpPr>
                <a:spLocks noChangeShapeType="1"/>
              </p:cNvSpPr>
              <p:nvPr/>
            </p:nvSpPr>
            <p:spPr bwMode="auto">
              <a:xfrm flipV="1">
                <a:off x="4330" y="1717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8" name="Line 1252"/>
              <p:cNvSpPr>
                <a:spLocks noChangeShapeType="1"/>
              </p:cNvSpPr>
              <p:nvPr/>
            </p:nvSpPr>
            <p:spPr bwMode="auto">
              <a:xfrm>
                <a:off x="4314" y="172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9" name="Line 1253"/>
              <p:cNvSpPr>
                <a:spLocks noChangeShapeType="1"/>
              </p:cNvSpPr>
              <p:nvPr/>
            </p:nvSpPr>
            <p:spPr bwMode="auto">
              <a:xfrm>
                <a:off x="4310" y="17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0" name="Line 1254"/>
              <p:cNvSpPr>
                <a:spLocks noChangeShapeType="1"/>
              </p:cNvSpPr>
              <p:nvPr/>
            </p:nvSpPr>
            <p:spPr bwMode="auto">
              <a:xfrm>
                <a:off x="4310" y="171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1" name="Line 1255"/>
              <p:cNvSpPr>
                <a:spLocks noChangeShapeType="1"/>
              </p:cNvSpPr>
              <p:nvPr/>
            </p:nvSpPr>
            <p:spPr bwMode="auto">
              <a:xfrm flipV="1">
                <a:off x="4314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2" name="Line 1256"/>
              <p:cNvSpPr>
                <a:spLocks noChangeShapeType="1"/>
              </p:cNvSpPr>
              <p:nvPr/>
            </p:nvSpPr>
            <p:spPr bwMode="auto">
              <a:xfrm flipV="1">
                <a:off x="4348" y="17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3" name="Line 1257"/>
              <p:cNvSpPr>
                <a:spLocks noChangeShapeType="1"/>
              </p:cNvSpPr>
              <p:nvPr/>
            </p:nvSpPr>
            <p:spPr bwMode="auto">
              <a:xfrm flipV="1">
                <a:off x="4352" y="1729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4" name="Line 1258"/>
              <p:cNvSpPr>
                <a:spLocks noChangeShapeType="1"/>
              </p:cNvSpPr>
              <p:nvPr/>
            </p:nvSpPr>
            <p:spPr bwMode="auto">
              <a:xfrm>
                <a:off x="4336" y="1741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5" name="Line 1259"/>
              <p:cNvSpPr>
                <a:spLocks noChangeShapeType="1"/>
              </p:cNvSpPr>
              <p:nvPr/>
            </p:nvSpPr>
            <p:spPr bwMode="auto">
              <a:xfrm>
                <a:off x="4332" y="17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6" name="Line 1260"/>
              <p:cNvSpPr>
                <a:spLocks noChangeShapeType="1"/>
              </p:cNvSpPr>
              <p:nvPr/>
            </p:nvSpPr>
            <p:spPr bwMode="auto">
              <a:xfrm>
                <a:off x="4332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7" name="Line 1261"/>
              <p:cNvSpPr>
                <a:spLocks noChangeShapeType="1"/>
              </p:cNvSpPr>
              <p:nvPr/>
            </p:nvSpPr>
            <p:spPr bwMode="auto">
              <a:xfrm flipV="1">
                <a:off x="4336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8" name="Line 1262"/>
              <p:cNvSpPr>
                <a:spLocks noChangeShapeType="1"/>
              </p:cNvSpPr>
              <p:nvPr/>
            </p:nvSpPr>
            <p:spPr bwMode="auto">
              <a:xfrm flipV="1">
                <a:off x="4368" y="17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9" name="Line 1263"/>
              <p:cNvSpPr>
                <a:spLocks noChangeShapeType="1"/>
              </p:cNvSpPr>
              <p:nvPr/>
            </p:nvSpPr>
            <p:spPr bwMode="auto">
              <a:xfrm flipV="1">
                <a:off x="4372" y="1737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0" name="Line 1264"/>
              <p:cNvSpPr>
                <a:spLocks noChangeShapeType="1"/>
              </p:cNvSpPr>
              <p:nvPr/>
            </p:nvSpPr>
            <p:spPr bwMode="auto">
              <a:xfrm>
                <a:off x="4358" y="1747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1" name="Line 1265"/>
              <p:cNvSpPr>
                <a:spLocks noChangeShapeType="1"/>
              </p:cNvSpPr>
              <p:nvPr/>
            </p:nvSpPr>
            <p:spPr bwMode="auto">
              <a:xfrm>
                <a:off x="4352" y="17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2" name="Line 1266"/>
              <p:cNvSpPr>
                <a:spLocks noChangeShapeType="1"/>
              </p:cNvSpPr>
              <p:nvPr/>
            </p:nvSpPr>
            <p:spPr bwMode="auto">
              <a:xfrm>
                <a:off x="4352" y="17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3" name="Line 1267"/>
              <p:cNvSpPr>
                <a:spLocks noChangeShapeType="1"/>
              </p:cNvSpPr>
              <p:nvPr/>
            </p:nvSpPr>
            <p:spPr bwMode="auto">
              <a:xfrm flipV="1">
                <a:off x="4358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4" name="Line 1268"/>
              <p:cNvSpPr>
                <a:spLocks noChangeShapeType="1"/>
              </p:cNvSpPr>
              <p:nvPr/>
            </p:nvSpPr>
            <p:spPr bwMode="auto">
              <a:xfrm flipV="1">
                <a:off x="4388" y="17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5" name="Line 1269"/>
              <p:cNvSpPr>
                <a:spLocks noChangeShapeType="1"/>
              </p:cNvSpPr>
              <p:nvPr/>
            </p:nvSpPr>
            <p:spPr bwMode="auto">
              <a:xfrm flipV="1">
                <a:off x="4394" y="1727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6" name="Line 1270"/>
              <p:cNvSpPr>
                <a:spLocks noChangeShapeType="1"/>
              </p:cNvSpPr>
              <p:nvPr/>
            </p:nvSpPr>
            <p:spPr bwMode="auto">
              <a:xfrm>
                <a:off x="4380" y="1739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7" name="Line 1271"/>
              <p:cNvSpPr>
                <a:spLocks noChangeShapeType="1"/>
              </p:cNvSpPr>
              <p:nvPr/>
            </p:nvSpPr>
            <p:spPr bwMode="auto">
              <a:xfrm>
                <a:off x="4374" y="17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8" name="Line 1272"/>
              <p:cNvSpPr>
                <a:spLocks noChangeShapeType="1"/>
              </p:cNvSpPr>
              <p:nvPr/>
            </p:nvSpPr>
            <p:spPr bwMode="auto">
              <a:xfrm>
                <a:off x="4374" y="17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9" name="Line 1273"/>
              <p:cNvSpPr>
                <a:spLocks noChangeShapeType="1"/>
              </p:cNvSpPr>
              <p:nvPr/>
            </p:nvSpPr>
            <p:spPr bwMode="auto">
              <a:xfrm flipV="1">
                <a:off x="4380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0" name="Line 1274"/>
              <p:cNvSpPr>
                <a:spLocks noChangeShapeType="1"/>
              </p:cNvSpPr>
              <p:nvPr/>
            </p:nvSpPr>
            <p:spPr bwMode="auto">
              <a:xfrm flipV="1">
                <a:off x="4408" y="171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1" name="Line 1275"/>
              <p:cNvSpPr>
                <a:spLocks noChangeShapeType="1"/>
              </p:cNvSpPr>
              <p:nvPr/>
            </p:nvSpPr>
            <p:spPr bwMode="auto">
              <a:xfrm flipV="1">
                <a:off x="4414" y="175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2" name="Line 1276"/>
              <p:cNvSpPr>
                <a:spLocks noChangeShapeType="1"/>
              </p:cNvSpPr>
              <p:nvPr/>
            </p:nvSpPr>
            <p:spPr bwMode="auto">
              <a:xfrm>
                <a:off x="4400" y="1761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3" name="Line 1277"/>
              <p:cNvSpPr>
                <a:spLocks noChangeShapeType="1"/>
              </p:cNvSpPr>
              <p:nvPr/>
            </p:nvSpPr>
            <p:spPr bwMode="auto">
              <a:xfrm>
                <a:off x="4394" y="177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4" name="Line 1278"/>
              <p:cNvSpPr>
                <a:spLocks noChangeShapeType="1"/>
              </p:cNvSpPr>
              <p:nvPr/>
            </p:nvSpPr>
            <p:spPr bwMode="auto">
              <a:xfrm>
                <a:off x="4394" y="17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5" name="Line 1279"/>
              <p:cNvSpPr>
                <a:spLocks noChangeShapeType="1"/>
              </p:cNvSpPr>
              <p:nvPr/>
            </p:nvSpPr>
            <p:spPr bwMode="auto">
              <a:xfrm flipV="1">
                <a:off x="4400" y="17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6" name="Line 1280"/>
              <p:cNvSpPr>
                <a:spLocks noChangeShapeType="1"/>
              </p:cNvSpPr>
              <p:nvPr/>
            </p:nvSpPr>
            <p:spPr bwMode="auto">
              <a:xfrm flipV="1">
                <a:off x="4428" y="17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7" name="Line 1281"/>
              <p:cNvSpPr>
                <a:spLocks noChangeShapeType="1"/>
              </p:cNvSpPr>
              <p:nvPr/>
            </p:nvSpPr>
            <p:spPr bwMode="auto">
              <a:xfrm flipV="1">
                <a:off x="4434" y="1747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8" name="Line 1282"/>
              <p:cNvSpPr>
                <a:spLocks noChangeShapeType="1"/>
              </p:cNvSpPr>
              <p:nvPr/>
            </p:nvSpPr>
            <p:spPr bwMode="auto">
              <a:xfrm>
                <a:off x="4420" y="1759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9" name="Line 1283"/>
              <p:cNvSpPr>
                <a:spLocks noChangeShapeType="1"/>
              </p:cNvSpPr>
              <p:nvPr/>
            </p:nvSpPr>
            <p:spPr bwMode="auto">
              <a:xfrm>
                <a:off x="4414" y="17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0" name="Line 1284"/>
              <p:cNvSpPr>
                <a:spLocks noChangeShapeType="1"/>
              </p:cNvSpPr>
              <p:nvPr/>
            </p:nvSpPr>
            <p:spPr bwMode="auto">
              <a:xfrm>
                <a:off x="4414" y="17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1" name="Line 1285"/>
              <p:cNvSpPr>
                <a:spLocks noChangeShapeType="1"/>
              </p:cNvSpPr>
              <p:nvPr/>
            </p:nvSpPr>
            <p:spPr bwMode="auto">
              <a:xfrm flipV="1">
                <a:off x="4420" y="17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2" name="Line 1286"/>
              <p:cNvSpPr>
                <a:spLocks noChangeShapeType="1"/>
              </p:cNvSpPr>
              <p:nvPr/>
            </p:nvSpPr>
            <p:spPr bwMode="auto">
              <a:xfrm flipV="1">
                <a:off x="4448" y="17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3" name="Line 1287"/>
              <p:cNvSpPr>
                <a:spLocks noChangeShapeType="1"/>
              </p:cNvSpPr>
              <p:nvPr/>
            </p:nvSpPr>
            <p:spPr bwMode="auto">
              <a:xfrm flipV="1">
                <a:off x="4456" y="1775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4" name="Line 1288"/>
              <p:cNvSpPr>
                <a:spLocks noChangeShapeType="1"/>
              </p:cNvSpPr>
              <p:nvPr/>
            </p:nvSpPr>
            <p:spPr bwMode="auto">
              <a:xfrm>
                <a:off x="4442" y="1785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5" name="Line 1289"/>
              <p:cNvSpPr>
                <a:spLocks noChangeShapeType="1"/>
              </p:cNvSpPr>
              <p:nvPr/>
            </p:nvSpPr>
            <p:spPr bwMode="auto">
              <a:xfrm>
                <a:off x="4436" y="17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6" name="Line 1290"/>
              <p:cNvSpPr>
                <a:spLocks noChangeShapeType="1"/>
              </p:cNvSpPr>
              <p:nvPr/>
            </p:nvSpPr>
            <p:spPr bwMode="auto">
              <a:xfrm>
                <a:off x="4436" y="17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7" name="Line 1291"/>
              <p:cNvSpPr>
                <a:spLocks noChangeShapeType="1"/>
              </p:cNvSpPr>
              <p:nvPr/>
            </p:nvSpPr>
            <p:spPr bwMode="auto">
              <a:xfrm flipV="1">
                <a:off x="4442" y="176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8" name="Line 1292"/>
              <p:cNvSpPr>
                <a:spLocks noChangeShapeType="1"/>
              </p:cNvSpPr>
              <p:nvPr/>
            </p:nvSpPr>
            <p:spPr bwMode="auto">
              <a:xfrm flipV="1">
                <a:off x="4468" y="176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9" name="Line 1293"/>
              <p:cNvSpPr>
                <a:spLocks noChangeShapeType="1"/>
              </p:cNvSpPr>
              <p:nvPr/>
            </p:nvSpPr>
            <p:spPr bwMode="auto">
              <a:xfrm flipV="1">
                <a:off x="4478" y="1767"/>
                <a:ext cx="1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0" name="Line 1294"/>
              <p:cNvSpPr>
                <a:spLocks noChangeShapeType="1"/>
              </p:cNvSpPr>
              <p:nvPr/>
            </p:nvSpPr>
            <p:spPr bwMode="auto">
              <a:xfrm>
                <a:off x="4464" y="1775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1" name="Line 1295"/>
              <p:cNvSpPr>
                <a:spLocks noChangeShapeType="1"/>
              </p:cNvSpPr>
              <p:nvPr/>
            </p:nvSpPr>
            <p:spPr bwMode="auto">
              <a:xfrm>
                <a:off x="4456" y="17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2" name="Line 1296"/>
              <p:cNvSpPr>
                <a:spLocks noChangeShapeType="1"/>
              </p:cNvSpPr>
              <p:nvPr/>
            </p:nvSpPr>
            <p:spPr bwMode="auto">
              <a:xfrm>
                <a:off x="4456" y="17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3" name="Line 1297"/>
              <p:cNvSpPr>
                <a:spLocks noChangeShapeType="1"/>
              </p:cNvSpPr>
              <p:nvPr/>
            </p:nvSpPr>
            <p:spPr bwMode="auto">
              <a:xfrm flipV="1">
                <a:off x="4464" y="17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4" name="Line 1298"/>
              <p:cNvSpPr>
                <a:spLocks noChangeShapeType="1"/>
              </p:cNvSpPr>
              <p:nvPr/>
            </p:nvSpPr>
            <p:spPr bwMode="auto">
              <a:xfrm flipV="1">
                <a:off x="4490" y="17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5" name="Line 1299"/>
              <p:cNvSpPr>
                <a:spLocks noChangeShapeType="1"/>
              </p:cNvSpPr>
              <p:nvPr/>
            </p:nvSpPr>
            <p:spPr bwMode="auto">
              <a:xfrm flipV="1">
                <a:off x="4498" y="1793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6" name="Line 1300"/>
              <p:cNvSpPr>
                <a:spLocks noChangeShapeType="1"/>
              </p:cNvSpPr>
              <p:nvPr/>
            </p:nvSpPr>
            <p:spPr bwMode="auto">
              <a:xfrm>
                <a:off x="4486" y="1801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7" name="Line 1301"/>
              <p:cNvSpPr>
                <a:spLocks noChangeShapeType="1"/>
              </p:cNvSpPr>
              <p:nvPr/>
            </p:nvSpPr>
            <p:spPr bwMode="auto">
              <a:xfrm>
                <a:off x="4476" y="18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8" name="Line 1302"/>
              <p:cNvSpPr>
                <a:spLocks noChangeShapeType="1"/>
              </p:cNvSpPr>
              <p:nvPr/>
            </p:nvSpPr>
            <p:spPr bwMode="auto">
              <a:xfrm>
                <a:off x="4476" y="17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9" name="Line 1303"/>
              <p:cNvSpPr>
                <a:spLocks noChangeShapeType="1"/>
              </p:cNvSpPr>
              <p:nvPr/>
            </p:nvSpPr>
            <p:spPr bwMode="auto">
              <a:xfrm flipV="1">
                <a:off x="4486" y="178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0" name="Line 1304"/>
              <p:cNvSpPr>
                <a:spLocks noChangeShapeType="1"/>
              </p:cNvSpPr>
              <p:nvPr/>
            </p:nvSpPr>
            <p:spPr bwMode="auto">
              <a:xfrm flipV="1">
                <a:off x="4508" y="178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1" name="Line 1305"/>
              <p:cNvSpPr>
                <a:spLocks noChangeShapeType="1"/>
              </p:cNvSpPr>
              <p:nvPr/>
            </p:nvSpPr>
            <p:spPr bwMode="auto">
              <a:xfrm flipV="1">
                <a:off x="4518" y="1765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2" name="Line 1306"/>
              <p:cNvSpPr>
                <a:spLocks noChangeShapeType="1"/>
              </p:cNvSpPr>
              <p:nvPr/>
            </p:nvSpPr>
            <p:spPr bwMode="auto">
              <a:xfrm>
                <a:off x="4506" y="1773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3" name="Line 1307"/>
              <p:cNvSpPr>
                <a:spLocks noChangeShapeType="1"/>
              </p:cNvSpPr>
              <p:nvPr/>
            </p:nvSpPr>
            <p:spPr bwMode="auto">
              <a:xfrm>
                <a:off x="4496" y="17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4" name="Line 1308"/>
              <p:cNvSpPr>
                <a:spLocks noChangeShapeType="1"/>
              </p:cNvSpPr>
              <p:nvPr/>
            </p:nvSpPr>
            <p:spPr bwMode="auto">
              <a:xfrm>
                <a:off x="4496" y="17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5" name="Line 1309"/>
              <p:cNvSpPr>
                <a:spLocks noChangeShapeType="1"/>
              </p:cNvSpPr>
              <p:nvPr/>
            </p:nvSpPr>
            <p:spPr bwMode="auto">
              <a:xfrm flipV="1">
                <a:off x="4506" y="17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6" name="Line 1310"/>
              <p:cNvSpPr>
                <a:spLocks noChangeShapeType="1"/>
              </p:cNvSpPr>
              <p:nvPr/>
            </p:nvSpPr>
            <p:spPr bwMode="auto">
              <a:xfrm flipV="1">
                <a:off x="4528" y="17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7" name="Line 1311"/>
              <p:cNvSpPr>
                <a:spLocks noChangeShapeType="1"/>
              </p:cNvSpPr>
              <p:nvPr/>
            </p:nvSpPr>
            <p:spPr bwMode="auto">
              <a:xfrm flipV="1">
                <a:off x="4538" y="1791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8" name="Line 1312"/>
              <p:cNvSpPr>
                <a:spLocks noChangeShapeType="1"/>
              </p:cNvSpPr>
              <p:nvPr/>
            </p:nvSpPr>
            <p:spPr bwMode="auto">
              <a:xfrm>
                <a:off x="4528" y="1799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9" name="Line 1313"/>
              <p:cNvSpPr>
                <a:spLocks noChangeShapeType="1"/>
              </p:cNvSpPr>
              <p:nvPr/>
            </p:nvSpPr>
            <p:spPr bwMode="auto">
              <a:xfrm>
                <a:off x="4518" y="18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0" name="Line 1314"/>
              <p:cNvSpPr>
                <a:spLocks noChangeShapeType="1"/>
              </p:cNvSpPr>
              <p:nvPr/>
            </p:nvSpPr>
            <p:spPr bwMode="auto">
              <a:xfrm>
                <a:off x="4518" y="17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1" name="Line 1315"/>
              <p:cNvSpPr>
                <a:spLocks noChangeShapeType="1"/>
              </p:cNvSpPr>
              <p:nvPr/>
            </p:nvSpPr>
            <p:spPr bwMode="auto">
              <a:xfrm flipV="1">
                <a:off x="4528" y="177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2" name="Line 1316"/>
              <p:cNvSpPr>
                <a:spLocks noChangeShapeType="1"/>
              </p:cNvSpPr>
              <p:nvPr/>
            </p:nvSpPr>
            <p:spPr bwMode="auto">
              <a:xfrm flipV="1">
                <a:off x="4550" y="177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3" name="Line 1317"/>
              <p:cNvSpPr>
                <a:spLocks noChangeShapeType="1"/>
              </p:cNvSpPr>
              <p:nvPr/>
            </p:nvSpPr>
            <p:spPr bwMode="auto">
              <a:xfrm flipV="1">
                <a:off x="4558" y="1749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4" name="Line 1318"/>
              <p:cNvSpPr>
                <a:spLocks noChangeShapeType="1"/>
              </p:cNvSpPr>
              <p:nvPr/>
            </p:nvSpPr>
            <p:spPr bwMode="auto">
              <a:xfrm>
                <a:off x="4548" y="1755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5" name="Line 1319"/>
              <p:cNvSpPr>
                <a:spLocks noChangeShapeType="1"/>
              </p:cNvSpPr>
              <p:nvPr/>
            </p:nvSpPr>
            <p:spPr bwMode="auto">
              <a:xfrm>
                <a:off x="4538" y="176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6" name="Line 1320"/>
              <p:cNvSpPr>
                <a:spLocks noChangeShapeType="1"/>
              </p:cNvSpPr>
              <p:nvPr/>
            </p:nvSpPr>
            <p:spPr bwMode="auto">
              <a:xfrm>
                <a:off x="4538" y="17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7" name="Line 1321"/>
              <p:cNvSpPr>
                <a:spLocks noChangeShapeType="1"/>
              </p:cNvSpPr>
              <p:nvPr/>
            </p:nvSpPr>
            <p:spPr bwMode="auto">
              <a:xfrm flipV="1">
                <a:off x="4548" y="173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8" name="Line 1322"/>
              <p:cNvSpPr>
                <a:spLocks noChangeShapeType="1"/>
              </p:cNvSpPr>
              <p:nvPr/>
            </p:nvSpPr>
            <p:spPr bwMode="auto">
              <a:xfrm flipV="1">
                <a:off x="4568" y="173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9" name="Line 1323"/>
              <p:cNvSpPr>
                <a:spLocks noChangeShapeType="1"/>
              </p:cNvSpPr>
              <p:nvPr/>
            </p:nvSpPr>
            <p:spPr bwMode="auto">
              <a:xfrm flipV="1">
                <a:off x="4580" y="1715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0" name="Line 1324"/>
              <p:cNvSpPr>
                <a:spLocks noChangeShapeType="1"/>
              </p:cNvSpPr>
              <p:nvPr/>
            </p:nvSpPr>
            <p:spPr bwMode="auto">
              <a:xfrm>
                <a:off x="4572" y="172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1" name="Line 1325"/>
              <p:cNvSpPr>
                <a:spLocks noChangeShapeType="1"/>
              </p:cNvSpPr>
              <p:nvPr/>
            </p:nvSpPr>
            <p:spPr bwMode="auto">
              <a:xfrm>
                <a:off x="4560" y="17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2" name="Line 1326"/>
              <p:cNvSpPr>
                <a:spLocks noChangeShapeType="1"/>
              </p:cNvSpPr>
              <p:nvPr/>
            </p:nvSpPr>
            <p:spPr bwMode="auto">
              <a:xfrm>
                <a:off x="4560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3" name="Line 1327"/>
              <p:cNvSpPr>
                <a:spLocks noChangeShapeType="1"/>
              </p:cNvSpPr>
              <p:nvPr/>
            </p:nvSpPr>
            <p:spPr bwMode="auto">
              <a:xfrm flipV="1">
                <a:off x="4572" y="17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4" name="Line 1328"/>
              <p:cNvSpPr>
                <a:spLocks noChangeShapeType="1"/>
              </p:cNvSpPr>
              <p:nvPr/>
            </p:nvSpPr>
            <p:spPr bwMode="auto">
              <a:xfrm flipV="1">
                <a:off x="4590" y="17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5" name="Line 1329"/>
              <p:cNvSpPr>
                <a:spLocks noChangeShapeType="1"/>
              </p:cNvSpPr>
              <p:nvPr/>
            </p:nvSpPr>
            <p:spPr bwMode="auto">
              <a:xfrm flipV="1">
                <a:off x="4602" y="1667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6" name="Line 1330"/>
              <p:cNvSpPr>
                <a:spLocks noChangeShapeType="1"/>
              </p:cNvSpPr>
              <p:nvPr/>
            </p:nvSpPr>
            <p:spPr bwMode="auto">
              <a:xfrm>
                <a:off x="4594" y="167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7" name="Line 1331"/>
              <p:cNvSpPr>
                <a:spLocks noChangeShapeType="1"/>
              </p:cNvSpPr>
              <p:nvPr/>
            </p:nvSpPr>
            <p:spPr bwMode="auto">
              <a:xfrm>
                <a:off x="4582" y="16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8" name="Line 1332"/>
              <p:cNvSpPr>
                <a:spLocks noChangeShapeType="1"/>
              </p:cNvSpPr>
              <p:nvPr/>
            </p:nvSpPr>
            <p:spPr bwMode="auto">
              <a:xfrm>
                <a:off x="4582" y="16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9" name="Line 1333"/>
              <p:cNvSpPr>
                <a:spLocks noChangeShapeType="1"/>
              </p:cNvSpPr>
              <p:nvPr/>
            </p:nvSpPr>
            <p:spPr bwMode="auto">
              <a:xfrm flipV="1">
                <a:off x="4594" y="16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0" name="Line 1334"/>
              <p:cNvSpPr>
                <a:spLocks noChangeShapeType="1"/>
              </p:cNvSpPr>
              <p:nvPr/>
            </p:nvSpPr>
            <p:spPr bwMode="auto">
              <a:xfrm flipV="1">
                <a:off x="4610" y="16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1" name="Line 1335"/>
              <p:cNvSpPr>
                <a:spLocks noChangeShapeType="1"/>
              </p:cNvSpPr>
              <p:nvPr/>
            </p:nvSpPr>
            <p:spPr bwMode="auto">
              <a:xfrm flipV="1">
                <a:off x="4622" y="1571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2" name="Line 1336"/>
              <p:cNvSpPr>
                <a:spLocks noChangeShapeType="1"/>
              </p:cNvSpPr>
              <p:nvPr/>
            </p:nvSpPr>
            <p:spPr bwMode="auto">
              <a:xfrm>
                <a:off x="4614" y="157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3" name="Line 1337"/>
              <p:cNvSpPr>
                <a:spLocks noChangeShapeType="1"/>
              </p:cNvSpPr>
              <p:nvPr/>
            </p:nvSpPr>
            <p:spPr bwMode="auto">
              <a:xfrm>
                <a:off x="4602" y="1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4" name="Line 1338"/>
              <p:cNvSpPr>
                <a:spLocks noChangeShapeType="1"/>
              </p:cNvSpPr>
              <p:nvPr/>
            </p:nvSpPr>
            <p:spPr bwMode="auto">
              <a:xfrm>
                <a:off x="4602" y="15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5" name="Line 1339"/>
              <p:cNvSpPr>
                <a:spLocks noChangeShapeType="1"/>
              </p:cNvSpPr>
              <p:nvPr/>
            </p:nvSpPr>
            <p:spPr bwMode="auto">
              <a:xfrm flipV="1">
                <a:off x="4614" y="15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6" name="Line 1340"/>
              <p:cNvSpPr>
                <a:spLocks noChangeShapeType="1"/>
              </p:cNvSpPr>
              <p:nvPr/>
            </p:nvSpPr>
            <p:spPr bwMode="auto">
              <a:xfrm flipV="1">
                <a:off x="4630" y="15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7" name="Line 1341"/>
              <p:cNvSpPr>
                <a:spLocks noChangeShapeType="1"/>
              </p:cNvSpPr>
              <p:nvPr/>
            </p:nvSpPr>
            <p:spPr bwMode="auto">
              <a:xfrm flipV="1">
                <a:off x="4644" y="1527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8" name="Line 1342"/>
              <p:cNvSpPr>
                <a:spLocks noChangeShapeType="1"/>
              </p:cNvSpPr>
              <p:nvPr/>
            </p:nvSpPr>
            <p:spPr bwMode="auto">
              <a:xfrm>
                <a:off x="4636" y="1533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9" name="Line 1343"/>
              <p:cNvSpPr>
                <a:spLocks noChangeShapeType="1"/>
              </p:cNvSpPr>
              <p:nvPr/>
            </p:nvSpPr>
            <p:spPr bwMode="auto">
              <a:xfrm>
                <a:off x="4624" y="15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0" name="Line 1344"/>
              <p:cNvSpPr>
                <a:spLocks noChangeShapeType="1"/>
              </p:cNvSpPr>
              <p:nvPr/>
            </p:nvSpPr>
            <p:spPr bwMode="auto">
              <a:xfrm>
                <a:off x="4624" y="15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1" name="Line 1345"/>
              <p:cNvSpPr>
                <a:spLocks noChangeShapeType="1"/>
              </p:cNvSpPr>
              <p:nvPr/>
            </p:nvSpPr>
            <p:spPr bwMode="auto">
              <a:xfrm flipV="1">
                <a:off x="4636" y="15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2" name="Line 1346"/>
              <p:cNvSpPr>
                <a:spLocks noChangeShapeType="1"/>
              </p:cNvSpPr>
              <p:nvPr/>
            </p:nvSpPr>
            <p:spPr bwMode="auto">
              <a:xfrm flipV="1">
                <a:off x="4650" y="15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3" name="Line 1347"/>
              <p:cNvSpPr>
                <a:spLocks noChangeShapeType="1"/>
              </p:cNvSpPr>
              <p:nvPr/>
            </p:nvSpPr>
            <p:spPr bwMode="auto">
              <a:xfrm flipV="1">
                <a:off x="4664" y="1481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4" name="Line 1348"/>
              <p:cNvSpPr>
                <a:spLocks noChangeShapeType="1"/>
              </p:cNvSpPr>
              <p:nvPr/>
            </p:nvSpPr>
            <p:spPr bwMode="auto">
              <a:xfrm>
                <a:off x="4658" y="1489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5" name="Line 1349"/>
              <p:cNvSpPr>
                <a:spLocks noChangeShapeType="1"/>
              </p:cNvSpPr>
              <p:nvPr/>
            </p:nvSpPr>
            <p:spPr bwMode="auto">
              <a:xfrm>
                <a:off x="4644" y="14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6" name="Line 1350"/>
              <p:cNvSpPr>
                <a:spLocks noChangeShapeType="1"/>
              </p:cNvSpPr>
              <p:nvPr/>
            </p:nvSpPr>
            <p:spPr bwMode="auto">
              <a:xfrm>
                <a:off x="4644" y="14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7" name="Line 1351"/>
              <p:cNvSpPr>
                <a:spLocks noChangeShapeType="1"/>
              </p:cNvSpPr>
              <p:nvPr/>
            </p:nvSpPr>
            <p:spPr bwMode="auto">
              <a:xfrm flipV="1">
                <a:off x="4658" y="14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8" name="Line 1352"/>
              <p:cNvSpPr>
                <a:spLocks noChangeShapeType="1"/>
              </p:cNvSpPr>
              <p:nvPr/>
            </p:nvSpPr>
            <p:spPr bwMode="auto">
              <a:xfrm flipV="1">
                <a:off x="4670" y="14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9" name="Line 1353"/>
              <p:cNvSpPr>
                <a:spLocks noChangeShapeType="1"/>
              </p:cNvSpPr>
              <p:nvPr/>
            </p:nvSpPr>
            <p:spPr bwMode="auto">
              <a:xfrm flipV="1">
                <a:off x="4684" y="1553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0" name="Line 1354"/>
              <p:cNvSpPr>
                <a:spLocks noChangeShapeType="1"/>
              </p:cNvSpPr>
              <p:nvPr/>
            </p:nvSpPr>
            <p:spPr bwMode="auto">
              <a:xfrm>
                <a:off x="4678" y="1559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1" name="Line 1355"/>
              <p:cNvSpPr>
                <a:spLocks noChangeShapeType="1"/>
              </p:cNvSpPr>
              <p:nvPr/>
            </p:nvSpPr>
            <p:spPr bwMode="auto">
              <a:xfrm>
                <a:off x="4664" y="15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2" name="Line 1356"/>
              <p:cNvSpPr>
                <a:spLocks noChangeShapeType="1"/>
              </p:cNvSpPr>
              <p:nvPr/>
            </p:nvSpPr>
            <p:spPr bwMode="auto">
              <a:xfrm>
                <a:off x="4664" y="15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3" name="Line 1357"/>
              <p:cNvSpPr>
                <a:spLocks noChangeShapeType="1"/>
              </p:cNvSpPr>
              <p:nvPr/>
            </p:nvSpPr>
            <p:spPr bwMode="auto">
              <a:xfrm flipV="1">
                <a:off x="4678" y="15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4" name="Line 1358"/>
              <p:cNvSpPr>
                <a:spLocks noChangeShapeType="1"/>
              </p:cNvSpPr>
              <p:nvPr/>
            </p:nvSpPr>
            <p:spPr bwMode="auto">
              <a:xfrm flipV="1">
                <a:off x="4690" y="153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5" name="Line 1359"/>
              <p:cNvSpPr>
                <a:spLocks noChangeShapeType="1"/>
              </p:cNvSpPr>
              <p:nvPr/>
            </p:nvSpPr>
            <p:spPr bwMode="auto">
              <a:xfrm flipV="1">
                <a:off x="4706" y="195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6" name="Line 1360"/>
              <p:cNvSpPr>
                <a:spLocks noChangeShapeType="1"/>
              </p:cNvSpPr>
              <p:nvPr/>
            </p:nvSpPr>
            <p:spPr bwMode="auto">
              <a:xfrm>
                <a:off x="4700" y="196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7" name="Line 1361"/>
              <p:cNvSpPr>
                <a:spLocks noChangeShapeType="1"/>
              </p:cNvSpPr>
              <p:nvPr/>
            </p:nvSpPr>
            <p:spPr bwMode="auto">
              <a:xfrm>
                <a:off x="4684" y="19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8" name="Line 1362"/>
              <p:cNvSpPr>
                <a:spLocks noChangeShapeType="1"/>
              </p:cNvSpPr>
              <p:nvPr/>
            </p:nvSpPr>
            <p:spPr bwMode="auto">
              <a:xfrm>
                <a:off x="4684" y="19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9" name="Line 1363"/>
              <p:cNvSpPr>
                <a:spLocks noChangeShapeType="1"/>
              </p:cNvSpPr>
              <p:nvPr/>
            </p:nvSpPr>
            <p:spPr bwMode="auto">
              <a:xfrm flipV="1">
                <a:off x="4700" y="19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0" name="Line 1364"/>
              <p:cNvSpPr>
                <a:spLocks noChangeShapeType="1"/>
              </p:cNvSpPr>
              <p:nvPr/>
            </p:nvSpPr>
            <p:spPr bwMode="auto">
              <a:xfrm flipV="1">
                <a:off x="4710" y="19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1" name="Line 1365"/>
              <p:cNvSpPr>
                <a:spLocks noChangeShapeType="1"/>
              </p:cNvSpPr>
              <p:nvPr/>
            </p:nvSpPr>
            <p:spPr bwMode="auto">
              <a:xfrm flipV="1">
                <a:off x="4726" y="2023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2" name="Line 1366"/>
              <p:cNvSpPr>
                <a:spLocks noChangeShapeType="1"/>
              </p:cNvSpPr>
              <p:nvPr/>
            </p:nvSpPr>
            <p:spPr bwMode="auto">
              <a:xfrm>
                <a:off x="4722" y="2033"/>
                <a:ext cx="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3" name="Line 1367"/>
              <p:cNvSpPr>
                <a:spLocks noChangeShapeType="1"/>
              </p:cNvSpPr>
              <p:nvPr/>
            </p:nvSpPr>
            <p:spPr bwMode="auto">
              <a:xfrm>
                <a:off x="4704" y="20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4" name="Line 1368"/>
              <p:cNvSpPr>
                <a:spLocks noChangeShapeType="1"/>
              </p:cNvSpPr>
              <p:nvPr/>
            </p:nvSpPr>
            <p:spPr bwMode="auto">
              <a:xfrm>
                <a:off x="4704" y="20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5" name="Line 1369"/>
              <p:cNvSpPr>
                <a:spLocks noChangeShapeType="1"/>
              </p:cNvSpPr>
              <p:nvPr/>
            </p:nvSpPr>
            <p:spPr bwMode="auto">
              <a:xfrm flipV="1">
                <a:off x="4722" y="20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6" name="Line 1370"/>
              <p:cNvSpPr>
                <a:spLocks noChangeShapeType="1"/>
              </p:cNvSpPr>
              <p:nvPr/>
            </p:nvSpPr>
            <p:spPr bwMode="auto">
              <a:xfrm flipV="1">
                <a:off x="4728" y="20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7" name="Line 1371"/>
              <p:cNvSpPr>
                <a:spLocks noChangeShapeType="1"/>
              </p:cNvSpPr>
              <p:nvPr/>
            </p:nvSpPr>
            <p:spPr bwMode="auto">
              <a:xfrm flipV="1">
                <a:off x="4738" y="1625"/>
                <a:ext cx="1" cy="9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8" name="Line 1372"/>
              <p:cNvSpPr>
                <a:spLocks noChangeShapeType="1"/>
              </p:cNvSpPr>
              <p:nvPr/>
            </p:nvSpPr>
            <p:spPr bwMode="auto">
              <a:xfrm>
                <a:off x="4726" y="1669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9" name="Line 1373"/>
              <p:cNvSpPr>
                <a:spLocks noChangeShapeType="1"/>
              </p:cNvSpPr>
              <p:nvPr/>
            </p:nvSpPr>
            <p:spPr bwMode="auto">
              <a:xfrm>
                <a:off x="4718" y="17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0" name="Line 1374"/>
              <p:cNvSpPr>
                <a:spLocks noChangeShapeType="1"/>
              </p:cNvSpPr>
              <p:nvPr/>
            </p:nvSpPr>
            <p:spPr bwMode="auto">
              <a:xfrm>
                <a:off x="4718" y="16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1" name="Line 1375"/>
              <p:cNvSpPr>
                <a:spLocks noChangeShapeType="1"/>
              </p:cNvSpPr>
              <p:nvPr/>
            </p:nvSpPr>
            <p:spPr bwMode="auto">
              <a:xfrm flipV="1">
                <a:off x="4726" y="164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2" name="Line 1376"/>
              <p:cNvSpPr>
                <a:spLocks noChangeShapeType="1"/>
              </p:cNvSpPr>
              <p:nvPr/>
            </p:nvSpPr>
            <p:spPr bwMode="auto">
              <a:xfrm flipV="1">
                <a:off x="4752" y="164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3" name="Freeform 1377"/>
              <p:cNvSpPr>
                <a:spLocks/>
              </p:cNvSpPr>
              <p:nvPr/>
            </p:nvSpPr>
            <p:spPr bwMode="auto">
              <a:xfrm>
                <a:off x="3084" y="1721"/>
                <a:ext cx="748" cy="48"/>
              </a:xfrm>
              <a:custGeom>
                <a:avLst/>
                <a:gdLst>
                  <a:gd name="T0" fmla="*/ 16 w 748"/>
                  <a:gd name="T1" fmla="*/ 6 h 48"/>
                  <a:gd name="T2" fmla="*/ 18 w 748"/>
                  <a:gd name="T3" fmla="*/ 6 h 48"/>
                  <a:gd name="T4" fmla="*/ 22 w 748"/>
                  <a:gd name="T5" fmla="*/ 6 h 48"/>
                  <a:gd name="T6" fmla="*/ 24 w 748"/>
                  <a:gd name="T7" fmla="*/ 8 h 48"/>
                  <a:gd name="T8" fmla="*/ 26 w 748"/>
                  <a:gd name="T9" fmla="*/ 8 h 48"/>
                  <a:gd name="T10" fmla="*/ 28 w 748"/>
                  <a:gd name="T11" fmla="*/ 8 h 48"/>
                  <a:gd name="T12" fmla="*/ 32 w 748"/>
                  <a:gd name="T13" fmla="*/ 8 h 48"/>
                  <a:gd name="T14" fmla="*/ 36 w 748"/>
                  <a:gd name="T15" fmla="*/ 8 h 48"/>
                  <a:gd name="T16" fmla="*/ 38 w 748"/>
                  <a:gd name="T17" fmla="*/ 8 h 48"/>
                  <a:gd name="T18" fmla="*/ 44 w 748"/>
                  <a:gd name="T19" fmla="*/ 8 h 48"/>
                  <a:gd name="T20" fmla="*/ 48 w 748"/>
                  <a:gd name="T21" fmla="*/ 8 h 48"/>
                  <a:gd name="T22" fmla="*/ 52 w 748"/>
                  <a:gd name="T23" fmla="*/ 8 h 48"/>
                  <a:gd name="T24" fmla="*/ 58 w 748"/>
                  <a:gd name="T25" fmla="*/ 8 h 48"/>
                  <a:gd name="T26" fmla="*/ 64 w 748"/>
                  <a:gd name="T27" fmla="*/ 8 h 48"/>
                  <a:gd name="T28" fmla="*/ 70 w 748"/>
                  <a:gd name="T29" fmla="*/ 8 h 48"/>
                  <a:gd name="T30" fmla="*/ 76 w 748"/>
                  <a:gd name="T31" fmla="*/ 8 h 48"/>
                  <a:gd name="T32" fmla="*/ 82 w 748"/>
                  <a:gd name="T33" fmla="*/ 8 h 48"/>
                  <a:gd name="T34" fmla="*/ 90 w 748"/>
                  <a:gd name="T35" fmla="*/ 10 h 48"/>
                  <a:gd name="T36" fmla="*/ 98 w 748"/>
                  <a:gd name="T37" fmla="*/ 10 h 48"/>
                  <a:gd name="T38" fmla="*/ 106 w 748"/>
                  <a:gd name="T39" fmla="*/ 10 h 48"/>
                  <a:gd name="T40" fmla="*/ 114 w 748"/>
                  <a:gd name="T41" fmla="*/ 12 h 48"/>
                  <a:gd name="T42" fmla="*/ 122 w 748"/>
                  <a:gd name="T43" fmla="*/ 12 h 48"/>
                  <a:gd name="T44" fmla="*/ 132 w 748"/>
                  <a:gd name="T45" fmla="*/ 12 h 48"/>
                  <a:gd name="T46" fmla="*/ 140 w 748"/>
                  <a:gd name="T47" fmla="*/ 10 h 48"/>
                  <a:gd name="T48" fmla="*/ 150 w 748"/>
                  <a:gd name="T49" fmla="*/ 10 h 48"/>
                  <a:gd name="T50" fmla="*/ 158 w 748"/>
                  <a:gd name="T51" fmla="*/ 6 h 48"/>
                  <a:gd name="T52" fmla="*/ 168 w 748"/>
                  <a:gd name="T53" fmla="*/ 4 h 48"/>
                  <a:gd name="T54" fmla="*/ 178 w 748"/>
                  <a:gd name="T55" fmla="*/ 4 h 48"/>
                  <a:gd name="T56" fmla="*/ 190 w 748"/>
                  <a:gd name="T57" fmla="*/ 2 h 48"/>
                  <a:gd name="T58" fmla="*/ 200 w 748"/>
                  <a:gd name="T59" fmla="*/ 0 h 48"/>
                  <a:gd name="T60" fmla="*/ 212 w 748"/>
                  <a:gd name="T61" fmla="*/ 0 h 48"/>
                  <a:gd name="T62" fmla="*/ 224 w 748"/>
                  <a:gd name="T63" fmla="*/ 0 h 48"/>
                  <a:gd name="T64" fmla="*/ 236 w 748"/>
                  <a:gd name="T65" fmla="*/ 0 h 48"/>
                  <a:gd name="T66" fmla="*/ 248 w 748"/>
                  <a:gd name="T67" fmla="*/ 0 h 48"/>
                  <a:gd name="T68" fmla="*/ 262 w 748"/>
                  <a:gd name="T69" fmla="*/ 0 h 48"/>
                  <a:gd name="T70" fmla="*/ 278 w 748"/>
                  <a:gd name="T71" fmla="*/ 0 h 48"/>
                  <a:gd name="T72" fmla="*/ 292 w 748"/>
                  <a:gd name="T73" fmla="*/ 0 h 48"/>
                  <a:gd name="T74" fmla="*/ 308 w 748"/>
                  <a:gd name="T75" fmla="*/ 0 h 48"/>
                  <a:gd name="T76" fmla="*/ 324 w 748"/>
                  <a:gd name="T77" fmla="*/ 0 h 48"/>
                  <a:gd name="T78" fmla="*/ 342 w 748"/>
                  <a:gd name="T79" fmla="*/ 0 h 48"/>
                  <a:gd name="T80" fmla="*/ 358 w 748"/>
                  <a:gd name="T81" fmla="*/ 0 h 48"/>
                  <a:gd name="T82" fmla="*/ 376 w 748"/>
                  <a:gd name="T83" fmla="*/ 4 h 48"/>
                  <a:gd name="T84" fmla="*/ 392 w 748"/>
                  <a:gd name="T85" fmla="*/ 6 h 48"/>
                  <a:gd name="T86" fmla="*/ 410 w 748"/>
                  <a:gd name="T87" fmla="*/ 8 h 48"/>
                  <a:gd name="T88" fmla="*/ 428 w 748"/>
                  <a:gd name="T89" fmla="*/ 10 h 48"/>
                  <a:gd name="T90" fmla="*/ 446 w 748"/>
                  <a:gd name="T91" fmla="*/ 10 h 48"/>
                  <a:gd name="T92" fmla="*/ 464 w 748"/>
                  <a:gd name="T93" fmla="*/ 10 h 48"/>
                  <a:gd name="T94" fmla="*/ 482 w 748"/>
                  <a:gd name="T95" fmla="*/ 10 h 48"/>
                  <a:gd name="T96" fmla="*/ 500 w 748"/>
                  <a:gd name="T97" fmla="*/ 10 h 48"/>
                  <a:gd name="T98" fmla="*/ 518 w 748"/>
                  <a:gd name="T99" fmla="*/ 10 h 48"/>
                  <a:gd name="T100" fmla="*/ 536 w 748"/>
                  <a:gd name="T101" fmla="*/ 10 h 48"/>
                  <a:gd name="T102" fmla="*/ 554 w 748"/>
                  <a:gd name="T103" fmla="*/ 12 h 48"/>
                  <a:gd name="T104" fmla="*/ 572 w 748"/>
                  <a:gd name="T105" fmla="*/ 14 h 48"/>
                  <a:gd name="T106" fmla="*/ 590 w 748"/>
                  <a:gd name="T107" fmla="*/ 14 h 48"/>
                  <a:gd name="T108" fmla="*/ 608 w 748"/>
                  <a:gd name="T109" fmla="*/ 14 h 48"/>
                  <a:gd name="T110" fmla="*/ 626 w 748"/>
                  <a:gd name="T111" fmla="*/ 16 h 48"/>
                  <a:gd name="T112" fmla="*/ 644 w 748"/>
                  <a:gd name="T113" fmla="*/ 20 h 48"/>
                  <a:gd name="T114" fmla="*/ 662 w 748"/>
                  <a:gd name="T115" fmla="*/ 22 h 48"/>
                  <a:gd name="T116" fmla="*/ 682 w 748"/>
                  <a:gd name="T117" fmla="*/ 24 h 48"/>
                  <a:gd name="T118" fmla="*/ 700 w 748"/>
                  <a:gd name="T119" fmla="*/ 30 h 48"/>
                  <a:gd name="T120" fmla="*/ 718 w 748"/>
                  <a:gd name="T121" fmla="*/ 38 h 48"/>
                  <a:gd name="T122" fmla="*/ 738 w 748"/>
                  <a:gd name="T123" fmla="*/ 4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8" h="48">
                    <a:moveTo>
                      <a:pt x="0" y="6"/>
                    </a:move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2" y="6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4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0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0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4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8"/>
                    </a:lnTo>
                    <a:lnTo>
                      <a:pt x="76" y="8"/>
                    </a:lnTo>
                    <a:lnTo>
                      <a:pt x="76" y="8"/>
                    </a:lnTo>
                    <a:lnTo>
                      <a:pt x="78" y="8"/>
                    </a:lnTo>
                    <a:lnTo>
                      <a:pt x="78" y="8"/>
                    </a:lnTo>
                    <a:lnTo>
                      <a:pt x="78" y="8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4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88" y="8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0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4" y="10"/>
                    </a:lnTo>
                    <a:lnTo>
                      <a:pt x="94" y="10"/>
                    </a:lnTo>
                    <a:lnTo>
                      <a:pt x="94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08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0" y="10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2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18" y="12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6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28" y="12"/>
                    </a:lnTo>
                    <a:lnTo>
                      <a:pt x="130" y="12"/>
                    </a:lnTo>
                    <a:lnTo>
                      <a:pt x="130" y="12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4" y="12"/>
                    </a:lnTo>
                    <a:lnTo>
                      <a:pt x="134" y="12"/>
                    </a:lnTo>
                    <a:lnTo>
                      <a:pt x="134" y="12"/>
                    </a:lnTo>
                    <a:lnTo>
                      <a:pt x="136" y="12"/>
                    </a:lnTo>
                    <a:lnTo>
                      <a:pt x="136" y="12"/>
                    </a:lnTo>
                    <a:lnTo>
                      <a:pt x="138" y="12"/>
                    </a:lnTo>
                    <a:lnTo>
                      <a:pt x="138" y="12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0" y="10"/>
                    </a:lnTo>
                    <a:lnTo>
                      <a:pt x="140" y="10"/>
                    </a:lnTo>
                    <a:lnTo>
                      <a:pt x="142" y="10"/>
                    </a:lnTo>
                    <a:lnTo>
                      <a:pt x="142" y="10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6" y="10"/>
                    </a:lnTo>
                    <a:lnTo>
                      <a:pt x="148" y="10"/>
                    </a:lnTo>
                    <a:lnTo>
                      <a:pt x="148" y="10"/>
                    </a:lnTo>
                    <a:lnTo>
                      <a:pt x="148" y="10"/>
                    </a:lnTo>
                    <a:lnTo>
                      <a:pt x="150" y="10"/>
                    </a:lnTo>
                    <a:lnTo>
                      <a:pt x="150" y="8"/>
                    </a:lnTo>
                    <a:lnTo>
                      <a:pt x="150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4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8" y="8"/>
                    </a:lnTo>
                    <a:lnTo>
                      <a:pt x="158" y="8"/>
                    </a:lnTo>
                    <a:lnTo>
                      <a:pt x="158" y="6"/>
                    </a:lnTo>
                    <a:lnTo>
                      <a:pt x="160" y="6"/>
                    </a:lnTo>
                    <a:lnTo>
                      <a:pt x="160" y="6"/>
                    </a:lnTo>
                    <a:lnTo>
                      <a:pt x="162" y="6"/>
                    </a:lnTo>
                    <a:lnTo>
                      <a:pt x="162" y="6"/>
                    </a:lnTo>
                    <a:lnTo>
                      <a:pt x="162" y="6"/>
                    </a:lnTo>
                    <a:lnTo>
                      <a:pt x="164" y="6"/>
                    </a:lnTo>
                    <a:lnTo>
                      <a:pt x="164" y="6"/>
                    </a:lnTo>
                    <a:lnTo>
                      <a:pt x="166" y="6"/>
                    </a:lnTo>
                    <a:lnTo>
                      <a:pt x="166" y="6"/>
                    </a:lnTo>
                    <a:lnTo>
                      <a:pt x="168" y="6"/>
                    </a:lnTo>
                    <a:lnTo>
                      <a:pt x="168" y="6"/>
                    </a:lnTo>
                    <a:lnTo>
                      <a:pt x="168" y="4"/>
                    </a:lnTo>
                    <a:lnTo>
                      <a:pt x="170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4"/>
                    </a:lnTo>
                    <a:lnTo>
                      <a:pt x="172" y="4"/>
                    </a:lnTo>
                    <a:lnTo>
                      <a:pt x="174" y="4"/>
                    </a:lnTo>
                    <a:lnTo>
                      <a:pt x="174" y="4"/>
                    </a:lnTo>
                    <a:lnTo>
                      <a:pt x="176" y="4"/>
                    </a:lnTo>
                    <a:lnTo>
                      <a:pt x="176" y="4"/>
                    </a:lnTo>
                    <a:lnTo>
                      <a:pt x="178" y="4"/>
                    </a:lnTo>
                    <a:lnTo>
                      <a:pt x="178" y="4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0" y="4"/>
                    </a:lnTo>
                    <a:lnTo>
                      <a:pt x="182" y="4"/>
                    </a:lnTo>
                    <a:lnTo>
                      <a:pt x="182" y="2"/>
                    </a:lnTo>
                    <a:lnTo>
                      <a:pt x="184" y="2"/>
                    </a:lnTo>
                    <a:lnTo>
                      <a:pt x="184" y="2"/>
                    </a:lnTo>
                    <a:lnTo>
                      <a:pt x="184" y="2"/>
                    </a:lnTo>
                    <a:lnTo>
                      <a:pt x="186" y="2"/>
                    </a:lnTo>
                    <a:lnTo>
                      <a:pt x="186" y="2"/>
                    </a:lnTo>
                    <a:lnTo>
                      <a:pt x="188" y="2"/>
                    </a:lnTo>
                    <a:lnTo>
                      <a:pt x="188" y="2"/>
                    </a:lnTo>
                    <a:lnTo>
                      <a:pt x="190" y="2"/>
                    </a:lnTo>
                    <a:lnTo>
                      <a:pt x="190" y="2"/>
                    </a:lnTo>
                    <a:lnTo>
                      <a:pt x="192" y="2"/>
                    </a:lnTo>
                    <a:lnTo>
                      <a:pt x="192" y="2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6" y="2"/>
                    </a:lnTo>
                    <a:lnTo>
                      <a:pt x="196" y="2"/>
                    </a:lnTo>
                    <a:lnTo>
                      <a:pt x="198" y="2"/>
                    </a:lnTo>
                    <a:lnTo>
                      <a:pt x="198" y="2"/>
                    </a:lnTo>
                    <a:lnTo>
                      <a:pt x="200" y="0"/>
                    </a:lnTo>
                    <a:lnTo>
                      <a:pt x="200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06" y="0"/>
                    </a:lnTo>
                    <a:lnTo>
                      <a:pt x="206" y="0"/>
                    </a:lnTo>
                    <a:lnTo>
                      <a:pt x="208" y="0"/>
                    </a:lnTo>
                    <a:lnTo>
                      <a:pt x="208" y="0"/>
                    </a:lnTo>
                    <a:lnTo>
                      <a:pt x="210" y="0"/>
                    </a:lnTo>
                    <a:lnTo>
                      <a:pt x="210" y="0"/>
                    </a:lnTo>
                    <a:lnTo>
                      <a:pt x="212" y="0"/>
                    </a:lnTo>
                    <a:lnTo>
                      <a:pt x="212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16" y="0"/>
                    </a:lnTo>
                    <a:lnTo>
                      <a:pt x="216" y="0"/>
                    </a:lnTo>
                    <a:lnTo>
                      <a:pt x="218" y="0"/>
                    </a:lnTo>
                    <a:lnTo>
                      <a:pt x="218" y="0"/>
                    </a:lnTo>
                    <a:lnTo>
                      <a:pt x="220" y="0"/>
                    </a:lnTo>
                    <a:lnTo>
                      <a:pt x="220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4" y="0"/>
                    </a:lnTo>
                    <a:lnTo>
                      <a:pt x="224" y="0"/>
                    </a:lnTo>
                    <a:lnTo>
                      <a:pt x="226" y="0"/>
                    </a:lnTo>
                    <a:lnTo>
                      <a:pt x="226" y="0"/>
                    </a:lnTo>
                    <a:lnTo>
                      <a:pt x="228" y="0"/>
                    </a:lnTo>
                    <a:lnTo>
                      <a:pt x="228" y="0"/>
                    </a:lnTo>
                    <a:lnTo>
                      <a:pt x="230" y="0"/>
                    </a:lnTo>
                    <a:lnTo>
                      <a:pt x="230" y="0"/>
                    </a:lnTo>
                    <a:lnTo>
                      <a:pt x="232" y="0"/>
                    </a:lnTo>
                    <a:lnTo>
                      <a:pt x="232" y="0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36" y="0"/>
                    </a:lnTo>
                    <a:lnTo>
                      <a:pt x="236" y="0"/>
                    </a:lnTo>
                    <a:lnTo>
                      <a:pt x="238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2" y="0"/>
                    </a:lnTo>
                    <a:lnTo>
                      <a:pt x="242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8" y="0"/>
                    </a:lnTo>
                    <a:lnTo>
                      <a:pt x="248" y="0"/>
                    </a:lnTo>
                    <a:lnTo>
                      <a:pt x="250" y="0"/>
                    </a:lnTo>
                    <a:lnTo>
                      <a:pt x="252" y="0"/>
                    </a:lnTo>
                    <a:lnTo>
                      <a:pt x="252" y="0"/>
                    </a:lnTo>
                    <a:lnTo>
                      <a:pt x="254" y="0"/>
                    </a:lnTo>
                    <a:lnTo>
                      <a:pt x="254" y="0"/>
                    </a:lnTo>
                    <a:lnTo>
                      <a:pt x="256" y="0"/>
                    </a:lnTo>
                    <a:lnTo>
                      <a:pt x="256" y="0"/>
                    </a:lnTo>
                    <a:lnTo>
                      <a:pt x="258" y="0"/>
                    </a:lnTo>
                    <a:lnTo>
                      <a:pt x="260" y="0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2" y="0"/>
                    </a:lnTo>
                    <a:lnTo>
                      <a:pt x="264" y="0"/>
                    </a:lnTo>
                    <a:lnTo>
                      <a:pt x="266" y="0"/>
                    </a:lnTo>
                    <a:lnTo>
                      <a:pt x="266" y="0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270" y="0"/>
                    </a:lnTo>
                    <a:lnTo>
                      <a:pt x="272" y="0"/>
                    </a:lnTo>
                    <a:lnTo>
                      <a:pt x="272" y="0"/>
                    </a:lnTo>
                    <a:lnTo>
                      <a:pt x="274" y="0"/>
                    </a:lnTo>
                    <a:lnTo>
                      <a:pt x="274" y="0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80" y="0"/>
                    </a:lnTo>
                    <a:lnTo>
                      <a:pt x="282" y="0"/>
                    </a:lnTo>
                    <a:lnTo>
                      <a:pt x="282" y="0"/>
                    </a:lnTo>
                    <a:lnTo>
                      <a:pt x="284" y="0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8" y="0"/>
                    </a:lnTo>
                    <a:lnTo>
                      <a:pt x="288" y="0"/>
                    </a:lnTo>
                    <a:lnTo>
                      <a:pt x="290" y="0"/>
                    </a:lnTo>
                    <a:lnTo>
                      <a:pt x="292" y="0"/>
                    </a:lnTo>
                    <a:lnTo>
                      <a:pt x="292" y="0"/>
                    </a:lnTo>
                    <a:lnTo>
                      <a:pt x="294" y="0"/>
                    </a:ln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300" y="0"/>
                    </a:lnTo>
                    <a:lnTo>
                      <a:pt x="300" y="0"/>
                    </a:lnTo>
                    <a:lnTo>
                      <a:pt x="302" y="0"/>
                    </a:lnTo>
                    <a:lnTo>
                      <a:pt x="302" y="0"/>
                    </a:lnTo>
                    <a:lnTo>
                      <a:pt x="304" y="0"/>
                    </a:lnTo>
                    <a:lnTo>
                      <a:pt x="306" y="0"/>
                    </a:lnTo>
                    <a:lnTo>
                      <a:pt x="306" y="0"/>
                    </a:lnTo>
                    <a:lnTo>
                      <a:pt x="308" y="0"/>
                    </a:lnTo>
                    <a:lnTo>
                      <a:pt x="310" y="0"/>
                    </a:lnTo>
                    <a:lnTo>
                      <a:pt x="312" y="0"/>
                    </a:lnTo>
                    <a:lnTo>
                      <a:pt x="312" y="0"/>
                    </a:lnTo>
                    <a:lnTo>
                      <a:pt x="314" y="0"/>
                    </a:lnTo>
                    <a:lnTo>
                      <a:pt x="314" y="0"/>
                    </a:lnTo>
                    <a:lnTo>
                      <a:pt x="316" y="0"/>
                    </a:lnTo>
                    <a:lnTo>
                      <a:pt x="318" y="0"/>
                    </a:lnTo>
                    <a:lnTo>
                      <a:pt x="320" y="0"/>
                    </a:lnTo>
                    <a:lnTo>
                      <a:pt x="320" y="0"/>
                    </a:lnTo>
                    <a:lnTo>
                      <a:pt x="322" y="0"/>
                    </a:lnTo>
                    <a:lnTo>
                      <a:pt x="324" y="0"/>
                    </a:lnTo>
                    <a:lnTo>
                      <a:pt x="324" y="0"/>
                    </a:lnTo>
                    <a:lnTo>
                      <a:pt x="326" y="0"/>
                    </a:lnTo>
                    <a:lnTo>
                      <a:pt x="328" y="0"/>
                    </a:lnTo>
                    <a:lnTo>
                      <a:pt x="328" y="0"/>
                    </a:lnTo>
                    <a:lnTo>
                      <a:pt x="330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34" y="0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2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348" y="0"/>
                    </a:lnTo>
                    <a:lnTo>
                      <a:pt x="350" y="0"/>
                    </a:lnTo>
                    <a:lnTo>
                      <a:pt x="352" y="0"/>
                    </a:lnTo>
                    <a:lnTo>
                      <a:pt x="352" y="0"/>
                    </a:lnTo>
                    <a:lnTo>
                      <a:pt x="354" y="0"/>
                    </a:lnTo>
                    <a:lnTo>
                      <a:pt x="356" y="0"/>
                    </a:lnTo>
                    <a:lnTo>
                      <a:pt x="356" y="0"/>
                    </a:lnTo>
                    <a:lnTo>
                      <a:pt x="358" y="0"/>
                    </a:lnTo>
                    <a:lnTo>
                      <a:pt x="360" y="0"/>
                    </a:lnTo>
                    <a:lnTo>
                      <a:pt x="362" y="0"/>
                    </a:lnTo>
                    <a:lnTo>
                      <a:pt x="362" y="0"/>
                    </a:lnTo>
                    <a:lnTo>
                      <a:pt x="364" y="2"/>
                    </a:lnTo>
                    <a:lnTo>
                      <a:pt x="366" y="2"/>
                    </a:lnTo>
                    <a:lnTo>
                      <a:pt x="366" y="2"/>
                    </a:lnTo>
                    <a:lnTo>
                      <a:pt x="368" y="2"/>
                    </a:lnTo>
                    <a:lnTo>
                      <a:pt x="370" y="2"/>
                    </a:lnTo>
                    <a:lnTo>
                      <a:pt x="372" y="2"/>
                    </a:lnTo>
                    <a:lnTo>
                      <a:pt x="372" y="2"/>
                    </a:lnTo>
                    <a:lnTo>
                      <a:pt x="374" y="2"/>
                    </a:lnTo>
                    <a:lnTo>
                      <a:pt x="376" y="4"/>
                    </a:lnTo>
                    <a:lnTo>
                      <a:pt x="376" y="4"/>
                    </a:lnTo>
                    <a:lnTo>
                      <a:pt x="378" y="4"/>
                    </a:lnTo>
                    <a:lnTo>
                      <a:pt x="380" y="4"/>
                    </a:lnTo>
                    <a:lnTo>
                      <a:pt x="382" y="4"/>
                    </a:lnTo>
                    <a:lnTo>
                      <a:pt x="382" y="4"/>
                    </a:lnTo>
                    <a:lnTo>
                      <a:pt x="384" y="4"/>
                    </a:lnTo>
                    <a:lnTo>
                      <a:pt x="386" y="4"/>
                    </a:lnTo>
                    <a:lnTo>
                      <a:pt x="388" y="6"/>
                    </a:lnTo>
                    <a:lnTo>
                      <a:pt x="388" y="6"/>
                    </a:lnTo>
                    <a:lnTo>
                      <a:pt x="390" y="6"/>
                    </a:lnTo>
                    <a:lnTo>
                      <a:pt x="392" y="6"/>
                    </a:lnTo>
                    <a:lnTo>
                      <a:pt x="392" y="6"/>
                    </a:lnTo>
                    <a:lnTo>
                      <a:pt x="394" y="6"/>
                    </a:lnTo>
                    <a:lnTo>
                      <a:pt x="396" y="6"/>
                    </a:lnTo>
                    <a:lnTo>
                      <a:pt x="398" y="6"/>
                    </a:lnTo>
                    <a:lnTo>
                      <a:pt x="398" y="8"/>
                    </a:lnTo>
                    <a:lnTo>
                      <a:pt x="400" y="8"/>
                    </a:lnTo>
                    <a:lnTo>
                      <a:pt x="402" y="8"/>
                    </a:lnTo>
                    <a:lnTo>
                      <a:pt x="402" y="8"/>
                    </a:lnTo>
                    <a:lnTo>
                      <a:pt x="404" y="8"/>
                    </a:lnTo>
                    <a:lnTo>
                      <a:pt x="406" y="8"/>
                    </a:lnTo>
                    <a:lnTo>
                      <a:pt x="408" y="8"/>
                    </a:lnTo>
                    <a:lnTo>
                      <a:pt x="408" y="8"/>
                    </a:lnTo>
                    <a:lnTo>
                      <a:pt x="410" y="8"/>
                    </a:lnTo>
                    <a:lnTo>
                      <a:pt x="412" y="10"/>
                    </a:lnTo>
                    <a:lnTo>
                      <a:pt x="414" y="10"/>
                    </a:lnTo>
                    <a:lnTo>
                      <a:pt x="414" y="10"/>
                    </a:lnTo>
                    <a:lnTo>
                      <a:pt x="416" y="10"/>
                    </a:lnTo>
                    <a:lnTo>
                      <a:pt x="418" y="10"/>
                    </a:lnTo>
                    <a:lnTo>
                      <a:pt x="420" y="10"/>
                    </a:lnTo>
                    <a:lnTo>
                      <a:pt x="420" y="10"/>
                    </a:lnTo>
                    <a:lnTo>
                      <a:pt x="422" y="10"/>
                    </a:lnTo>
                    <a:lnTo>
                      <a:pt x="424" y="10"/>
                    </a:lnTo>
                    <a:lnTo>
                      <a:pt x="424" y="10"/>
                    </a:lnTo>
                    <a:lnTo>
                      <a:pt x="426" y="10"/>
                    </a:lnTo>
                    <a:lnTo>
                      <a:pt x="428" y="10"/>
                    </a:lnTo>
                    <a:lnTo>
                      <a:pt x="430" y="10"/>
                    </a:lnTo>
                    <a:lnTo>
                      <a:pt x="430" y="10"/>
                    </a:lnTo>
                    <a:lnTo>
                      <a:pt x="432" y="10"/>
                    </a:lnTo>
                    <a:lnTo>
                      <a:pt x="434" y="10"/>
                    </a:lnTo>
                    <a:lnTo>
                      <a:pt x="436" y="10"/>
                    </a:lnTo>
                    <a:lnTo>
                      <a:pt x="436" y="10"/>
                    </a:lnTo>
                    <a:lnTo>
                      <a:pt x="438" y="10"/>
                    </a:lnTo>
                    <a:lnTo>
                      <a:pt x="440" y="10"/>
                    </a:lnTo>
                    <a:lnTo>
                      <a:pt x="442" y="10"/>
                    </a:lnTo>
                    <a:lnTo>
                      <a:pt x="442" y="10"/>
                    </a:lnTo>
                    <a:lnTo>
                      <a:pt x="444" y="10"/>
                    </a:lnTo>
                    <a:lnTo>
                      <a:pt x="446" y="10"/>
                    </a:lnTo>
                    <a:lnTo>
                      <a:pt x="446" y="10"/>
                    </a:lnTo>
                    <a:lnTo>
                      <a:pt x="448" y="10"/>
                    </a:lnTo>
                    <a:lnTo>
                      <a:pt x="450" y="10"/>
                    </a:lnTo>
                    <a:lnTo>
                      <a:pt x="452" y="10"/>
                    </a:lnTo>
                    <a:lnTo>
                      <a:pt x="454" y="10"/>
                    </a:lnTo>
                    <a:lnTo>
                      <a:pt x="454" y="10"/>
                    </a:lnTo>
                    <a:lnTo>
                      <a:pt x="456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6" y="10"/>
                    </a:lnTo>
                    <a:lnTo>
                      <a:pt x="466" y="10"/>
                    </a:lnTo>
                    <a:lnTo>
                      <a:pt x="468" y="10"/>
                    </a:lnTo>
                    <a:lnTo>
                      <a:pt x="470" y="10"/>
                    </a:lnTo>
                    <a:lnTo>
                      <a:pt x="472" y="10"/>
                    </a:lnTo>
                    <a:lnTo>
                      <a:pt x="472" y="10"/>
                    </a:lnTo>
                    <a:lnTo>
                      <a:pt x="474" y="10"/>
                    </a:lnTo>
                    <a:lnTo>
                      <a:pt x="476" y="10"/>
                    </a:lnTo>
                    <a:lnTo>
                      <a:pt x="478" y="10"/>
                    </a:lnTo>
                    <a:lnTo>
                      <a:pt x="480" y="10"/>
                    </a:lnTo>
                    <a:lnTo>
                      <a:pt x="480" y="10"/>
                    </a:lnTo>
                    <a:lnTo>
                      <a:pt x="482" y="10"/>
                    </a:lnTo>
                    <a:lnTo>
                      <a:pt x="484" y="10"/>
                    </a:lnTo>
                    <a:lnTo>
                      <a:pt x="486" y="10"/>
                    </a:lnTo>
                    <a:lnTo>
                      <a:pt x="486" y="10"/>
                    </a:lnTo>
                    <a:lnTo>
                      <a:pt x="488" y="10"/>
                    </a:lnTo>
                    <a:lnTo>
                      <a:pt x="490" y="10"/>
                    </a:lnTo>
                    <a:lnTo>
                      <a:pt x="492" y="10"/>
                    </a:lnTo>
                    <a:lnTo>
                      <a:pt x="492" y="10"/>
                    </a:lnTo>
                    <a:lnTo>
                      <a:pt x="494" y="10"/>
                    </a:lnTo>
                    <a:lnTo>
                      <a:pt x="496" y="10"/>
                    </a:lnTo>
                    <a:lnTo>
                      <a:pt x="498" y="10"/>
                    </a:lnTo>
                    <a:lnTo>
                      <a:pt x="498" y="10"/>
                    </a:lnTo>
                    <a:lnTo>
                      <a:pt x="500" y="10"/>
                    </a:lnTo>
                    <a:lnTo>
                      <a:pt x="502" y="10"/>
                    </a:lnTo>
                    <a:lnTo>
                      <a:pt x="504" y="10"/>
                    </a:lnTo>
                    <a:lnTo>
                      <a:pt x="504" y="10"/>
                    </a:lnTo>
                    <a:lnTo>
                      <a:pt x="506" y="10"/>
                    </a:lnTo>
                    <a:lnTo>
                      <a:pt x="508" y="10"/>
                    </a:lnTo>
                    <a:lnTo>
                      <a:pt x="510" y="10"/>
                    </a:lnTo>
                    <a:lnTo>
                      <a:pt x="510" y="10"/>
                    </a:lnTo>
                    <a:lnTo>
                      <a:pt x="512" y="10"/>
                    </a:lnTo>
                    <a:lnTo>
                      <a:pt x="514" y="10"/>
                    </a:lnTo>
                    <a:lnTo>
                      <a:pt x="516" y="10"/>
                    </a:lnTo>
                    <a:lnTo>
                      <a:pt x="516" y="10"/>
                    </a:lnTo>
                    <a:lnTo>
                      <a:pt x="518" y="10"/>
                    </a:lnTo>
                    <a:lnTo>
                      <a:pt x="520" y="10"/>
                    </a:lnTo>
                    <a:lnTo>
                      <a:pt x="522" y="10"/>
                    </a:lnTo>
                    <a:lnTo>
                      <a:pt x="522" y="10"/>
                    </a:lnTo>
                    <a:lnTo>
                      <a:pt x="524" y="10"/>
                    </a:lnTo>
                    <a:lnTo>
                      <a:pt x="526" y="10"/>
                    </a:lnTo>
                    <a:lnTo>
                      <a:pt x="526" y="10"/>
                    </a:lnTo>
                    <a:lnTo>
                      <a:pt x="528" y="10"/>
                    </a:lnTo>
                    <a:lnTo>
                      <a:pt x="530" y="10"/>
                    </a:lnTo>
                    <a:lnTo>
                      <a:pt x="532" y="10"/>
                    </a:lnTo>
                    <a:lnTo>
                      <a:pt x="534" y="10"/>
                    </a:lnTo>
                    <a:lnTo>
                      <a:pt x="534" y="10"/>
                    </a:lnTo>
                    <a:lnTo>
                      <a:pt x="536" y="10"/>
                    </a:lnTo>
                    <a:lnTo>
                      <a:pt x="538" y="10"/>
                    </a:lnTo>
                    <a:lnTo>
                      <a:pt x="538" y="12"/>
                    </a:lnTo>
                    <a:lnTo>
                      <a:pt x="540" y="12"/>
                    </a:lnTo>
                    <a:lnTo>
                      <a:pt x="542" y="12"/>
                    </a:lnTo>
                    <a:lnTo>
                      <a:pt x="544" y="12"/>
                    </a:lnTo>
                    <a:lnTo>
                      <a:pt x="544" y="12"/>
                    </a:lnTo>
                    <a:lnTo>
                      <a:pt x="546" y="12"/>
                    </a:lnTo>
                    <a:lnTo>
                      <a:pt x="548" y="12"/>
                    </a:lnTo>
                    <a:lnTo>
                      <a:pt x="550" y="12"/>
                    </a:lnTo>
                    <a:lnTo>
                      <a:pt x="550" y="12"/>
                    </a:lnTo>
                    <a:lnTo>
                      <a:pt x="552" y="12"/>
                    </a:lnTo>
                    <a:lnTo>
                      <a:pt x="554" y="12"/>
                    </a:lnTo>
                    <a:lnTo>
                      <a:pt x="556" y="12"/>
                    </a:lnTo>
                    <a:lnTo>
                      <a:pt x="556" y="12"/>
                    </a:lnTo>
                    <a:lnTo>
                      <a:pt x="558" y="12"/>
                    </a:lnTo>
                    <a:lnTo>
                      <a:pt x="560" y="12"/>
                    </a:lnTo>
                    <a:lnTo>
                      <a:pt x="562" y="12"/>
                    </a:lnTo>
                    <a:lnTo>
                      <a:pt x="562" y="12"/>
                    </a:lnTo>
                    <a:lnTo>
                      <a:pt x="564" y="12"/>
                    </a:lnTo>
                    <a:lnTo>
                      <a:pt x="566" y="12"/>
                    </a:lnTo>
                    <a:lnTo>
                      <a:pt x="568" y="12"/>
                    </a:lnTo>
                    <a:lnTo>
                      <a:pt x="568" y="12"/>
                    </a:lnTo>
                    <a:lnTo>
                      <a:pt x="570" y="12"/>
                    </a:lnTo>
                    <a:lnTo>
                      <a:pt x="572" y="14"/>
                    </a:lnTo>
                    <a:lnTo>
                      <a:pt x="574" y="14"/>
                    </a:lnTo>
                    <a:lnTo>
                      <a:pt x="574" y="14"/>
                    </a:lnTo>
                    <a:lnTo>
                      <a:pt x="576" y="14"/>
                    </a:lnTo>
                    <a:lnTo>
                      <a:pt x="578" y="14"/>
                    </a:lnTo>
                    <a:lnTo>
                      <a:pt x="580" y="14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4" y="14"/>
                    </a:lnTo>
                    <a:lnTo>
                      <a:pt x="586" y="14"/>
                    </a:lnTo>
                    <a:lnTo>
                      <a:pt x="586" y="14"/>
                    </a:lnTo>
                    <a:lnTo>
                      <a:pt x="588" y="14"/>
                    </a:lnTo>
                    <a:lnTo>
                      <a:pt x="590" y="14"/>
                    </a:lnTo>
                    <a:lnTo>
                      <a:pt x="592" y="14"/>
                    </a:lnTo>
                    <a:lnTo>
                      <a:pt x="592" y="14"/>
                    </a:lnTo>
                    <a:lnTo>
                      <a:pt x="594" y="14"/>
                    </a:lnTo>
                    <a:lnTo>
                      <a:pt x="596" y="14"/>
                    </a:lnTo>
                    <a:lnTo>
                      <a:pt x="598" y="14"/>
                    </a:lnTo>
                    <a:lnTo>
                      <a:pt x="598" y="14"/>
                    </a:lnTo>
                    <a:lnTo>
                      <a:pt x="600" y="14"/>
                    </a:lnTo>
                    <a:lnTo>
                      <a:pt x="602" y="14"/>
                    </a:lnTo>
                    <a:lnTo>
                      <a:pt x="604" y="14"/>
                    </a:lnTo>
                    <a:lnTo>
                      <a:pt x="604" y="14"/>
                    </a:lnTo>
                    <a:lnTo>
                      <a:pt x="606" y="14"/>
                    </a:lnTo>
                    <a:lnTo>
                      <a:pt x="608" y="14"/>
                    </a:lnTo>
                    <a:lnTo>
                      <a:pt x="610" y="14"/>
                    </a:lnTo>
                    <a:lnTo>
                      <a:pt x="610" y="14"/>
                    </a:lnTo>
                    <a:lnTo>
                      <a:pt x="612" y="14"/>
                    </a:lnTo>
                    <a:lnTo>
                      <a:pt x="614" y="14"/>
                    </a:lnTo>
                    <a:lnTo>
                      <a:pt x="616" y="14"/>
                    </a:lnTo>
                    <a:lnTo>
                      <a:pt x="618" y="16"/>
                    </a:lnTo>
                    <a:lnTo>
                      <a:pt x="618" y="16"/>
                    </a:lnTo>
                    <a:lnTo>
                      <a:pt x="620" y="16"/>
                    </a:lnTo>
                    <a:lnTo>
                      <a:pt x="622" y="16"/>
                    </a:lnTo>
                    <a:lnTo>
                      <a:pt x="624" y="16"/>
                    </a:lnTo>
                    <a:lnTo>
                      <a:pt x="624" y="16"/>
                    </a:lnTo>
                    <a:lnTo>
                      <a:pt x="626" y="16"/>
                    </a:lnTo>
                    <a:lnTo>
                      <a:pt x="628" y="18"/>
                    </a:lnTo>
                    <a:lnTo>
                      <a:pt x="630" y="18"/>
                    </a:lnTo>
                    <a:lnTo>
                      <a:pt x="630" y="18"/>
                    </a:lnTo>
                    <a:lnTo>
                      <a:pt x="632" y="18"/>
                    </a:lnTo>
                    <a:lnTo>
                      <a:pt x="634" y="18"/>
                    </a:lnTo>
                    <a:lnTo>
                      <a:pt x="636" y="18"/>
                    </a:lnTo>
                    <a:lnTo>
                      <a:pt x="636" y="18"/>
                    </a:lnTo>
                    <a:lnTo>
                      <a:pt x="638" y="20"/>
                    </a:lnTo>
                    <a:lnTo>
                      <a:pt x="640" y="20"/>
                    </a:lnTo>
                    <a:lnTo>
                      <a:pt x="642" y="20"/>
                    </a:lnTo>
                    <a:lnTo>
                      <a:pt x="642" y="20"/>
                    </a:lnTo>
                    <a:lnTo>
                      <a:pt x="644" y="20"/>
                    </a:lnTo>
                    <a:lnTo>
                      <a:pt x="646" y="20"/>
                    </a:lnTo>
                    <a:lnTo>
                      <a:pt x="648" y="20"/>
                    </a:lnTo>
                    <a:lnTo>
                      <a:pt x="648" y="20"/>
                    </a:lnTo>
                    <a:lnTo>
                      <a:pt x="650" y="20"/>
                    </a:lnTo>
                    <a:lnTo>
                      <a:pt x="652" y="20"/>
                    </a:lnTo>
                    <a:lnTo>
                      <a:pt x="654" y="22"/>
                    </a:lnTo>
                    <a:lnTo>
                      <a:pt x="656" y="22"/>
                    </a:lnTo>
                    <a:lnTo>
                      <a:pt x="656" y="22"/>
                    </a:lnTo>
                    <a:lnTo>
                      <a:pt x="658" y="22"/>
                    </a:lnTo>
                    <a:lnTo>
                      <a:pt x="660" y="22"/>
                    </a:lnTo>
                    <a:lnTo>
                      <a:pt x="662" y="22"/>
                    </a:lnTo>
                    <a:lnTo>
                      <a:pt x="662" y="22"/>
                    </a:lnTo>
                    <a:lnTo>
                      <a:pt x="664" y="22"/>
                    </a:lnTo>
                    <a:lnTo>
                      <a:pt x="666" y="22"/>
                    </a:lnTo>
                    <a:lnTo>
                      <a:pt x="668" y="22"/>
                    </a:lnTo>
                    <a:lnTo>
                      <a:pt x="668" y="22"/>
                    </a:lnTo>
                    <a:lnTo>
                      <a:pt x="670" y="22"/>
                    </a:lnTo>
                    <a:lnTo>
                      <a:pt x="672" y="24"/>
                    </a:lnTo>
                    <a:lnTo>
                      <a:pt x="674" y="24"/>
                    </a:lnTo>
                    <a:lnTo>
                      <a:pt x="676" y="24"/>
                    </a:lnTo>
                    <a:lnTo>
                      <a:pt x="676" y="24"/>
                    </a:lnTo>
                    <a:lnTo>
                      <a:pt x="678" y="24"/>
                    </a:lnTo>
                    <a:lnTo>
                      <a:pt x="680" y="24"/>
                    </a:lnTo>
                    <a:lnTo>
                      <a:pt x="682" y="24"/>
                    </a:lnTo>
                    <a:lnTo>
                      <a:pt x="682" y="26"/>
                    </a:lnTo>
                    <a:lnTo>
                      <a:pt x="684" y="26"/>
                    </a:lnTo>
                    <a:lnTo>
                      <a:pt x="686" y="26"/>
                    </a:lnTo>
                    <a:lnTo>
                      <a:pt x="688" y="26"/>
                    </a:lnTo>
                    <a:lnTo>
                      <a:pt x="688" y="26"/>
                    </a:lnTo>
                    <a:lnTo>
                      <a:pt x="690" y="28"/>
                    </a:lnTo>
                    <a:lnTo>
                      <a:pt x="692" y="28"/>
                    </a:lnTo>
                    <a:lnTo>
                      <a:pt x="694" y="28"/>
                    </a:lnTo>
                    <a:lnTo>
                      <a:pt x="696" y="28"/>
                    </a:lnTo>
                    <a:lnTo>
                      <a:pt x="696" y="28"/>
                    </a:lnTo>
                    <a:lnTo>
                      <a:pt x="698" y="30"/>
                    </a:lnTo>
                    <a:lnTo>
                      <a:pt x="700" y="30"/>
                    </a:lnTo>
                    <a:lnTo>
                      <a:pt x="702" y="30"/>
                    </a:lnTo>
                    <a:lnTo>
                      <a:pt x="702" y="30"/>
                    </a:lnTo>
                    <a:lnTo>
                      <a:pt x="704" y="32"/>
                    </a:lnTo>
                    <a:lnTo>
                      <a:pt x="706" y="32"/>
                    </a:lnTo>
                    <a:lnTo>
                      <a:pt x="708" y="32"/>
                    </a:lnTo>
                    <a:lnTo>
                      <a:pt x="710" y="34"/>
                    </a:lnTo>
                    <a:lnTo>
                      <a:pt x="710" y="34"/>
                    </a:lnTo>
                    <a:lnTo>
                      <a:pt x="712" y="34"/>
                    </a:lnTo>
                    <a:lnTo>
                      <a:pt x="714" y="36"/>
                    </a:lnTo>
                    <a:lnTo>
                      <a:pt x="716" y="36"/>
                    </a:lnTo>
                    <a:lnTo>
                      <a:pt x="716" y="36"/>
                    </a:lnTo>
                    <a:lnTo>
                      <a:pt x="718" y="38"/>
                    </a:lnTo>
                    <a:lnTo>
                      <a:pt x="720" y="38"/>
                    </a:lnTo>
                    <a:lnTo>
                      <a:pt x="722" y="38"/>
                    </a:lnTo>
                    <a:lnTo>
                      <a:pt x="724" y="40"/>
                    </a:lnTo>
                    <a:lnTo>
                      <a:pt x="724" y="40"/>
                    </a:lnTo>
                    <a:lnTo>
                      <a:pt x="726" y="40"/>
                    </a:lnTo>
                    <a:lnTo>
                      <a:pt x="728" y="42"/>
                    </a:lnTo>
                    <a:lnTo>
                      <a:pt x="730" y="42"/>
                    </a:lnTo>
                    <a:lnTo>
                      <a:pt x="732" y="42"/>
                    </a:lnTo>
                    <a:lnTo>
                      <a:pt x="732" y="42"/>
                    </a:lnTo>
                    <a:lnTo>
                      <a:pt x="734" y="42"/>
                    </a:lnTo>
                    <a:lnTo>
                      <a:pt x="736" y="44"/>
                    </a:lnTo>
                    <a:lnTo>
                      <a:pt x="738" y="44"/>
                    </a:lnTo>
                    <a:lnTo>
                      <a:pt x="738" y="44"/>
                    </a:lnTo>
                    <a:lnTo>
                      <a:pt x="740" y="46"/>
                    </a:lnTo>
                    <a:lnTo>
                      <a:pt x="742" y="46"/>
                    </a:lnTo>
                    <a:lnTo>
                      <a:pt x="744" y="46"/>
                    </a:lnTo>
                    <a:lnTo>
                      <a:pt x="746" y="46"/>
                    </a:lnTo>
                    <a:lnTo>
                      <a:pt x="746" y="48"/>
                    </a:lnTo>
                    <a:lnTo>
                      <a:pt x="748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4" name="Freeform 1378"/>
              <p:cNvSpPr>
                <a:spLocks/>
              </p:cNvSpPr>
              <p:nvPr/>
            </p:nvSpPr>
            <p:spPr bwMode="auto">
              <a:xfrm>
                <a:off x="3832" y="1453"/>
                <a:ext cx="846" cy="342"/>
              </a:xfrm>
              <a:custGeom>
                <a:avLst/>
                <a:gdLst>
                  <a:gd name="T0" fmla="*/ 18 w 846"/>
                  <a:gd name="T1" fmla="*/ 322 h 342"/>
                  <a:gd name="T2" fmla="*/ 36 w 846"/>
                  <a:gd name="T3" fmla="*/ 322 h 342"/>
                  <a:gd name="T4" fmla="*/ 56 w 846"/>
                  <a:gd name="T5" fmla="*/ 324 h 342"/>
                  <a:gd name="T6" fmla="*/ 76 w 846"/>
                  <a:gd name="T7" fmla="*/ 324 h 342"/>
                  <a:gd name="T8" fmla="*/ 96 w 846"/>
                  <a:gd name="T9" fmla="*/ 322 h 342"/>
                  <a:gd name="T10" fmla="*/ 116 w 846"/>
                  <a:gd name="T11" fmla="*/ 316 h 342"/>
                  <a:gd name="T12" fmla="*/ 136 w 846"/>
                  <a:gd name="T13" fmla="*/ 310 h 342"/>
                  <a:gd name="T14" fmla="*/ 156 w 846"/>
                  <a:gd name="T15" fmla="*/ 306 h 342"/>
                  <a:gd name="T16" fmla="*/ 176 w 846"/>
                  <a:gd name="T17" fmla="*/ 304 h 342"/>
                  <a:gd name="T18" fmla="*/ 196 w 846"/>
                  <a:gd name="T19" fmla="*/ 302 h 342"/>
                  <a:gd name="T20" fmla="*/ 216 w 846"/>
                  <a:gd name="T21" fmla="*/ 298 h 342"/>
                  <a:gd name="T22" fmla="*/ 236 w 846"/>
                  <a:gd name="T23" fmla="*/ 296 h 342"/>
                  <a:gd name="T24" fmla="*/ 256 w 846"/>
                  <a:gd name="T25" fmla="*/ 294 h 342"/>
                  <a:gd name="T26" fmla="*/ 276 w 846"/>
                  <a:gd name="T27" fmla="*/ 292 h 342"/>
                  <a:gd name="T28" fmla="*/ 298 w 846"/>
                  <a:gd name="T29" fmla="*/ 290 h 342"/>
                  <a:gd name="T30" fmla="*/ 318 w 846"/>
                  <a:gd name="T31" fmla="*/ 286 h 342"/>
                  <a:gd name="T32" fmla="*/ 338 w 846"/>
                  <a:gd name="T33" fmla="*/ 286 h 342"/>
                  <a:gd name="T34" fmla="*/ 358 w 846"/>
                  <a:gd name="T35" fmla="*/ 288 h 342"/>
                  <a:gd name="T36" fmla="*/ 376 w 846"/>
                  <a:gd name="T37" fmla="*/ 290 h 342"/>
                  <a:gd name="T38" fmla="*/ 396 w 846"/>
                  <a:gd name="T39" fmla="*/ 288 h 342"/>
                  <a:gd name="T40" fmla="*/ 414 w 846"/>
                  <a:gd name="T41" fmla="*/ 284 h 342"/>
                  <a:gd name="T42" fmla="*/ 432 w 846"/>
                  <a:gd name="T43" fmla="*/ 282 h 342"/>
                  <a:gd name="T44" fmla="*/ 448 w 846"/>
                  <a:gd name="T45" fmla="*/ 280 h 342"/>
                  <a:gd name="T46" fmla="*/ 464 w 846"/>
                  <a:gd name="T47" fmla="*/ 276 h 342"/>
                  <a:gd name="T48" fmla="*/ 482 w 846"/>
                  <a:gd name="T49" fmla="*/ 276 h 342"/>
                  <a:gd name="T50" fmla="*/ 498 w 846"/>
                  <a:gd name="T51" fmla="*/ 278 h 342"/>
                  <a:gd name="T52" fmla="*/ 514 w 846"/>
                  <a:gd name="T53" fmla="*/ 278 h 342"/>
                  <a:gd name="T54" fmla="*/ 528 w 846"/>
                  <a:gd name="T55" fmla="*/ 280 h 342"/>
                  <a:gd name="T56" fmla="*/ 544 w 846"/>
                  <a:gd name="T57" fmla="*/ 282 h 342"/>
                  <a:gd name="T58" fmla="*/ 558 w 846"/>
                  <a:gd name="T59" fmla="*/ 290 h 342"/>
                  <a:gd name="T60" fmla="*/ 574 w 846"/>
                  <a:gd name="T61" fmla="*/ 294 h 342"/>
                  <a:gd name="T62" fmla="*/ 588 w 846"/>
                  <a:gd name="T63" fmla="*/ 298 h 342"/>
                  <a:gd name="T64" fmla="*/ 602 w 846"/>
                  <a:gd name="T65" fmla="*/ 308 h 342"/>
                  <a:gd name="T66" fmla="*/ 616 w 846"/>
                  <a:gd name="T67" fmla="*/ 318 h 342"/>
                  <a:gd name="T68" fmla="*/ 628 w 846"/>
                  <a:gd name="T69" fmla="*/ 328 h 342"/>
                  <a:gd name="T70" fmla="*/ 640 w 846"/>
                  <a:gd name="T71" fmla="*/ 334 h 342"/>
                  <a:gd name="T72" fmla="*/ 654 w 846"/>
                  <a:gd name="T73" fmla="*/ 342 h 342"/>
                  <a:gd name="T74" fmla="*/ 666 w 846"/>
                  <a:gd name="T75" fmla="*/ 340 h 342"/>
                  <a:gd name="T76" fmla="*/ 676 w 846"/>
                  <a:gd name="T77" fmla="*/ 338 h 342"/>
                  <a:gd name="T78" fmla="*/ 688 w 846"/>
                  <a:gd name="T79" fmla="*/ 336 h 342"/>
                  <a:gd name="T80" fmla="*/ 700 w 846"/>
                  <a:gd name="T81" fmla="*/ 338 h 342"/>
                  <a:gd name="T82" fmla="*/ 710 w 846"/>
                  <a:gd name="T83" fmla="*/ 340 h 342"/>
                  <a:gd name="T84" fmla="*/ 720 w 846"/>
                  <a:gd name="T85" fmla="*/ 336 h 342"/>
                  <a:gd name="T86" fmla="*/ 730 w 846"/>
                  <a:gd name="T87" fmla="*/ 326 h 342"/>
                  <a:gd name="T88" fmla="*/ 738 w 846"/>
                  <a:gd name="T89" fmla="*/ 302 h 342"/>
                  <a:gd name="T90" fmla="*/ 748 w 846"/>
                  <a:gd name="T91" fmla="*/ 276 h 342"/>
                  <a:gd name="T92" fmla="*/ 756 w 846"/>
                  <a:gd name="T93" fmla="*/ 254 h 342"/>
                  <a:gd name="T94" fmla="*/ 764 w 846"/>
                  <a:gd name="T95" fmla="*/ 230 h 342"/>
                  <a:gd name="T96" fmla="*/ 772 w 846"/>
                  <a:gd name="T97" fmla="*/ 198 h 342"/>
                  <a:gd name="T98" fmla="*/ 780 w 846"/>
                  <a:gd name="T99" fmla="*/ 160 h 342"/>
                  <a:gd name="T100" fmla="*/ 786 w 846"/>
                  <a:gd name="T101" fmla="*/ 130 h 342"/>
                  <a:gd name="T102" fmla="*/ 794 w 846"/>
                  <a:gd name="T103" fmla="*/ 118 h 342"/>
                  <a:gd name="T104" fmla="*/ 800 w 846"/>
                  <a:gd name="T105" fmla="*/ 108 h 342"/>
                  <a:gd name="T106" fmla="*/ 806 w 846"/>
                  <a:gd name="T107" fmla="*/ 112 h 342"/>
                  <a:gd name="T108" fmla="*/ 812 w 846"/>
                  <a:gd name="T109" fmla="*/ 100 h 342"/>
                  <a:gd name="T110" fmla="*/ 816 w 846"/>
                  <a:gd name="T111" fmla="*/ 64 h 342"/>
                  <a:gd name="T112" fmla="*/ 822 w 846"/>
                  <a:gd name="T113" fmla="*/ 26 h 342"/>
                  <a:gd name="T114" fmla="*/ 828 w 846"/>
                  <a:gd name="T115" fmla="*/ 10 h 342"/>
                  <a:gd name="T116" fmla="*/ 832 w 846"/>
                  <a:gd name="T117" fmla="*/ 18 h 342"/>
                  <a:gd name="T118" fmla="*/ 836 w 846"/>
                  <a:gd name="T119" fmla="*/ 26 h 342"/>
                  <a:gd name="T120" fmla="*/ 840 w 846"/>
                  <a:gd name="T121" fmla="*/ 12 h 342"/>
                  <a:gd name="T122" fmla="*/ 844 w 846"/>
                  <a:gd name="T123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46" h="342">
                    <a:moveTo>
                      <a:pt x="0" y="316"/>
                    </a:moveTo>
                    <a:lnTo>
                      <a:pt x="2" y="316"/>
                    </a:lnTo>
                    <a:lnTo>
                      <a:pt x="4" y="318"/>
                    </a:lnTo>
                    <a:lnTo>
                      <a:pt x="6" y="318"/>
                    </a:lnTo>
                    <a:lnTo>
                      <a:pt x="6" y="318"/>
                    </a:lnTo>
                    <a:lnTo>
                      <a:pt x="8" y="318"/>
                    </a:lnTo>
                    <a:lnTo>
                      <a:pt x="10" y="318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0"/>
                    </a:lnTo>
                    <a:lnTo>
                      <a:pt x="18" y="322"/>
                    </a:lnTo>
                    <a:lnTo>
                      <a:pt x="20" y="322"/>
                    </a:lnTo>
                    <a:lnTo>
                      <a:pt x="20" y="322"/>
                    </a:lnTo>
                    <a:lnTo>
                      <a:pt x="22" y="322"/>
                    </a:lnTo>
                    <a:lnTo>
                      <a:pt x="24" y="322"/>
                    </a:lnTo>
                    <a:lnTo>
                      <a:pt x="26" y="322"/>
                    </a:lnTo>
                    <a:lnTo>
                      <a:pt x="28" y="322"/>
                    </a:lnTo>
                    <a:lnTo>
                      <a:pt x="28" y="322"/>
                    </a:lnTo>
                    <a:lnTo>
                      <a:pt x="30" y="322"/>
                    </a:lnTo>
                    <a:lnTo>
                      <a:pt x="32" y="322"/>
                    </a:lnTo>
                    <a:lnTo>
                      <a:pt x="34" y="322"/>
                    </a:lnTo>
                    <a:lnTo>
                      <a:pt x="36" y="322"/>
                    </a:lnTo>
                    <a:lnTo>
                      <a:pt x="36" y="322"/>
                    </a:lnTo>
                    <a:lnTo>
                      <a:pt x="38" y="322"/>
                    </a:lnTo>
                    <a:lnTo>
                      <a:pt x="40" y="322"/>
                    </a:lnTo>
                    <a:lnTo>
                      <a:pt x="42" y="322"/>
                    </a:lnTo>
                    <a:lnTo>
                      <a:pt x="44" y="322"/>
                    </a:lnTo>
                    <a:lnTo>
                      <a:pt x="44" y="322"/>
                    </a:lnTo>
                    <a:lnTo>
                      <a:pt x="46" y="322"/>
                    </a:lnTo>
                    <a:lnTo>
                      <a:pt x="48" y="322"/>
                    </a:lnTo>
                    <a:lnTo>
                      <a:pt x="50" y="322"/>
                    </a:lnTo>
                    <a:lnTo>
                      <a:pt x="52" y="322"/>
                    </a:lnTo>
                    <a:lnTo>
                      <a:pt x="54" y="324"/>
                    </a:lnTo>
                    <a:lnTo>
                      <a:pt x="54" y="324"/>
                    </a:lnTo>
                    <a:lnTo>
                      <a:pt x="56" y="324"/>
                    </a:lnTo>
                    <a:lnTo>
                      <a:pt x="58" y="324"/>
                    </a:lnTo>
                    <a:lnTo>
                      <a:pt x="60" y="324"/>
                    </a:lnTo>
                    <a:lnTo>
                      <a:pt x="62" y="324"/>
                    </a:lnTo>
                    <a:lnTo>
                      <a:pt x="62" y="324"/>
                    </a:lnTo>
                    <a:lnTo>
                      <a:pt x="64" y="324"/>
                    </a:lnTo>
                    <a:lnTo>
                      <a:pt x="66" y="324"/>
                    </a:lnTo>
                    <a:lnTo>
                      <a:pt x="68" y="324"/>
                    </a:lnTo>
                    <a:lnTo>
                      <a:pt x="70" y="324"/>
                    </a:lnTo>
                    <a:lnTo>
                      <a:pt x="70" y="324"/>
                    </a:lnTo>
                    <a:lnTo>
                      <a:pt x="72" y="324"/>
                    </a:lnTo>
                    <a:lnTo>
                      <a:pt x="74" y="324"/>
                    </a:lnTo>
                    <a:lnTo>
                      <a:pt x="76" y="324"/>
                    </a:lnTo>
                    <a:lnTo>
                      <a:pt x="78" y="324"/>
                    </a:lnTo>
                    <a:lnTo>
                      <a:pt x="78" y="324"/>
                    </a:lnTo>
                    <a:lnTo>
                      <a:pt x="80" y="324"/>
                    </a:lnTo>
                    <a:lnTo>
                      <a:pt x="82" y="324"/>
                    </a:lnTo>
                    <a:lnTo>
                      <a:pt x="84" y="324"/>
                    </a:lnTo>
                    <a:lnTo>
                      <a:pt x="86" y="324"/>
                    </a:lnTo>
                    <a:lnTo>
                      <a:pt x="88" y="324"/>
                    </a:lnTo>
                    <a:lnTo>
                      <a:pt x="88" y="324"/>
                    </a:lnTo>
                    <a:lnTo>
                      <a:pt x="90" y="324"/>
                    </a:lnTo>
                    <a:lnTo>
                      <a:pt x="92" y="322"/>
                    </a:lnTo>
                    <a:lnTo>
                      <a:pt x="94" y="322"/>
                    </a:lnTo>
                    <a:lnTo>
                      <a:pt x="96" y="322"/>
                    </a:lnTo>
                    <a:lnTo>
                      <a:pt x="98" y="322"/>
                    </a:lnTo>
                    <a:lnTo>
                      <a:pt x="98" y="322"/>
                    </a:lnTo>
                    <a:lnTo>
                      <a:pt x="100" y="320"/>
                    </a:lnTo>
                    <a:lnTo>
                      <a:pt x="102" y="320"/>
                    </a:lnTo>
                    <a:lnTo>
                      <a:pt x="104" y="320"/>
                    </a:lnTo>
                    <a:lnTo>
                      <a:pt x="106" y="320"/>
                    </a:lnTo>
                    <a:lnTo>
                      <a:pt x="108" y="318"/>
                    </a:lnTo>
                    <a:lnTo>
                      <a:pt x="108" y="318"/>
                    </a:lnTo>
                    <a:lnTo>
                      <a:pt x="110" y="318"/>
                    </a:lnTo>
                    <a:lnTo>
                      <a:pt x="112" y="318"/>
                    </a:lnTo>
                    <a:lnTo>
                      <a:pt x="114" y="316"/>
                    </a:lnTo>
                    <a:lnTo>
                      <a:pt x="116" y="316"/>
                    </a:lnTo>
                    <a:lnTo>
                      <a:pt x="116" y="316"/>
                    </a:lnTo>
                    <a:lnTo>
                      <a:pt x="118" y="314"/>
                    </a:lnTo>
                    <a:lnTo>
                      <a:pt x="120" y="314"/>
                    </a:lnTo>
                    <a:lnTo>
                      <a:pt x="122" y="314"/>
                    </a:lnTo>
                    <a:lnTo>
                      <a:pt x="124" y="314"/>
                    </a:lnTo>
                    <a:lnTo>
                      <a:pt x="126" y="314"/>
                    </a:lnTo>
                    <a:lnTo>
                      <a:pt x="126" y="312"/>
                    </a:lnTo>
                    <a:lnTo>
                      <a:pt x="128" y="312"/>
                    </a:lnTo>
                    <a:lnTo>
                      <a:pt x="130" y="312"/>
                    </a:lnTo>
                    <a:lnTo>
                      <a:pt x="132" y="312"/>
                    </a:lnTo>
                    <a:lnTo>
                      <a:pt x="134" y="310"/>
                    </a:lnTo>
                    <a:lnTo>
                      <a:pt x="136" y="310"/>
                    </a:lnTo>
                    <a:lnTo>
                      <a:pt x="138" y="310"/>
                    </a:lnTo>
                    <a:lnTo>
                      <a:pt x="138" y="310"/>
                    </a:lnTo>
                    <a:lnTo>
                      <a:pt x="140" y="308"/>
                    </a:lnTo>
                    <a:lnTo>
                      <a:pt x="142" y="308"/>
                    </a:lnTo>
                    <a:lnTo>
                      <a:pt x="144" y="308"/>
                    </a:lnTo>
                    <a:lnTo>
                      <a:pt x="146" y="308"/>
                    </a:lnTo>
                    <a:lnTo>
                      <a:pt x="146" y="308"/>
                    </a:lnTo>
                    <a:lnTo>
                      <a:pt x="148" y="306"/>
                    </a:lnTo>
                    <a:lnTo>
                      <a:pt x="150" y="306"/>
                    </a:lnTo>
                    <a:lnTo>
                      <a:pt x="152" y="306"/>
                    </a:lnTo>
                    <a:lnTo>
                      <a:pt x="154" y="306"/>
                    </a:lnTo>
                    <a:lnTo>
                      <a:pt x="156" y="306"/>
                    </a:lnTo>
                    <a:lnTo>
                      <a:pt x="156" y="306"/>
                    </a:lnTo>
                    <a:lnTo>
                      <a:pt x="158" y="304"/>
                    </a:lnTo>
                    <a:lnTo>
                      <a:pt x="160" y="304"/>
                    </a:lnTo>
                    <a:lnTo>
                      <a:pt x="162" y="304"/>
                    </a:lnTo>
                    <a:lnTo>
                      <a:pt x="164" y="304"/>
                    </a:lnTo>
                    <a:lnTo>
                      <a:pt x="166" y="304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70" y="304"/>
                    </a:lnTo>
                    <a:lnTo>
                      <a:pt x="172" y="304"/>
                    </a:lnTo>
                    <a:lnTo>
                      <a:pt x="174" y="304"/>
                    </a:lnTo>
                    <a:lnTo>
                      <a:pt x="176" y="304"/>
                    </a:lnTo>
                    <a:lnTo>
                      <a:pt x="178" y="304"/>
                    </a:lnTo>
                    <a:lnTo>
                      <a:pt x="178" y="304"/>
                    </a:lnTo>
                    <a:lnTo>
                      <a:pt x="180" y="304"/>
                    </a:lnTo>
                    <a:lnTo>
                      <a:pt x="182" y="304"/>
                    </a:lnTo>
                    <a:lnTo>
                      <a:pt x="184" y="304"/>
                    </a:lnTo>
                    <a:lnTo>
                      <a:pt x="186" y="304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90" y="302"/>
                    </a:lnTo>
                    <a:lnTo>
                      <a:pt x="192" y="302"/>
                    </a:lnTo>
                    <a:lnTo>
                      <a:pt x="194" y="302"/>
                    </a:lnTo>
                    <a:lnTo>
                      <a:pt x="196" y="302"/>
                    </a:lnTo>
                    <a:lnTo>
                      <a:pt x="198" y="300"/>
                    </a:lnTo>
                    <a:lnTo>
                      <a:pt x="200" y="300"/>
                    </a:lnTo>
                    <a:lnTo>
                      <a:pt x="200" y="300"/>
                    </a:lnTo>
                    <a:lnTo>
                      <a:pt x="202" y="300"/>
                    </a:lnTo>
                    <a:lnTo>
                      <a:pt x="204" y="300"/>
                    </a:lnTo>
                    <a:lnTo>
                      <a:pt x="206" y="300"/>
                    </a:lnTo>
                    <a:lnTo>
                      <a:pt x="208" y="300"/>
                    </a:lnTo>
                    <a:lnTo>
                      <a:pt x="210" y="300"/>
                    </a:lnTo>
                    <a:lnTo>
                      <a:pt x="210" y="300"/>
                    </a:lnTo>
                    <a:lnTo>
                      <a:pt x="212" y="300"/>
                    </a:lnTo>
                    <a:lnTo>
                      <a:pt x="214" y="300"/>
                    </a:lnTo>
                    <a:lnTo>
                      <a:pt x="216" y="298"/>
                    </a:lnTo>
                    <a:lnTo>
                      <a:pt x="218" y="298"/>
                    </a:lnTo>
                    <a:lnTo>
                      <a:pt x="220" y="298"/>
                    </a:lnTo>
                    <a:lnTo>
                      <a:pt x="222" y="298"/>
                    </a:lnTo>
                    <a:lnTo>
                      <a:pt x="222" y="298"/>
                    </a:lnTo>
                    <a:lnTo>
                      <a:pt x="224" y="298"/>
                    </a:lnTo>
                    <a:lnTo>
                      <a:pt x="226" y="298"/>
                    </a:lnTo>
                    <a:lnTo>
                      <a:pt x="228" y="296"/>
                    </a:lnTo>
                    <a:lnTo>
                      <a:pt x="230" y="296"/>
                    </a:lnTo>
                    <a:lnTo>
                      <a:pt x="232" y="296"/>
                    </a:lnTo>
                    <a:lnTo>
                      <a:pt x="232" y="296"/>
                    </a:lnTo>
                    <a:lnTo>
                      <a:pt x="234" y="296"/>
                    </a:lnTo>
                    <a:lnTo>
                      <a:pt x="236" y="296"/>
                    </a:lnTo>
                    <a:lnTo>
                      <a:pt x="238" y="296"/>
                    </a:lnTo>
                    <a:lnTo>
                      <a:pt x="240" y="296"/>
                    </a:lnTo>
                    <a:lnTo>
                      <a:pt x="242" y="296"/>
                    </a:lnTo>
                    <a:lnTo>
                      <a:pt x="244" y="294"/>
                    </a:lnTo>
                    <a:lnTo>
                      <a:pt x="244" y="294"/>
                    </a:lnTo>
                    <a:lnTo>
                      <a:pt x="246" y="294"/>
                    </a:lnTo>
                    <a:lnTo>
                      <a:pt x="248" y="294"/>
                    </a:lnTo>
                    <a:lnTo>
                      <a:pt x="250" y="294"/>
                    </a:lnTo>
                    <a:lnTo>
                      <a:pt x="252" y="294"/>
                    </a:lnTo>
                    <a:lnTo>
                      <a:pt x="254" y="294"/>
                    </a:lnTo>
                    <a:lnTo>
                      <a:pt x="254" y="294"/>
                    </a:lnTo>
                    <a:lnTo>
                      <a:pt x="256" y="294"/>
                    </a:lnTo>
                    <a:lnTo>
                      <a:pt x="258" y="294"/>
                    </a:lnTo>
                    <a:lnTo>
                      <a:pt x="260" y="294"/>
                    </a:lnTo>
                    <a:lnTo>
                      <a:pt x="262" y="294"/>
                    </a:lnTo>
                    <a:lnTo>
                      <a:pt x="264" y="292"/>
                    </a:lnTo>
                    <a:lnTo>
                      <a:pt x="266" y="292"/>
                    </a:lnTo>
                    <a:lnTo>
                      <a:pt x="266" y="292"/>
                    </a:lnTo>
                    <a:lnTo>
                      <a:pt x="268" y="292"/>
                    </a:lnTo>
                    <a:lnTo>
                      <a:pt x="270" y="292"/>
                    </a:lnTo>
                    <a:lnTo>
                      <a:pt x="272" y="292"/>
                    </a:lnTo>
                    <a:lnTo>
                      <a:pt x="274" y="292"/>
                    </a:lnTo>
                    <a:lnTo>
                      <a:pt x="276" y="292"/>
                    </a:lnTo>
                    <a:lnTo>
                      <a:pt x="276" y="292"/>
                    </a:lnTo>
                    <a:lnTo>
                      <a:pt x="278" y="292"/>
                    </a:lnTo>
                    <a:lnTo>
                      <a:pt x="280" y="292"/>
                    </a:lnTo>
                    <a:lnTo>
                      <a:pt x="282" y="290"/>
                    </a:lnTo>
                    <a:lnTo>
                      <a:pt x="284" y="290"/>
                    </a:lnTo>
                    <a:lnTo>
                      <a:pt x="286" y="290"/>
                    </a:lnTo>
                    <a:lnTo>
                      <a:pt x="288" y="290"/>
                    </a:lnTo>
                    <a:lnTo>
                      <a:pt x="288" y="290"/>
                    </a:lnTo>
                    <a:lnTo>
                      <a:pt x="290" y="290"/>
                    </a:lnTo>
                    <a:lnTo>
                      <a:pt x="292" y="290"/>
                    </a:lnTo>
                    <a:lnTo>
                      <a:pt x="294" y="290"/>
                    </a:lnTo>
                    <a:lnTo>
                      <a:pt x="296" y="290"/>
                    </a:lnTo>
                    <a:lnTo>
                      <a:pt x="298" y="290"/>
                    </a:lnTo>
                    <a:lnTo>
                      <a:pt x="298" y="288"/>
                    </a:lnTo>
                    <a:lnTo>
                      <a:pt x="300" y="288"/>
                    </a:lnTo>
                    <a:lnTo>
                      <a:pt x="302" y="288"/>
                    </a:lnTo>
                    <a:lnTo>
                      <a:pt x="304" y="288"/>
                    </a:lnTo>
                    <a:lnTo>
                      <a:pt x="306" y="288"/>
                    </a:lnTo>
                    <a:lnTo>
                      <a:pt x="308" y="288"/>
                    </a:lnTo>
                    <a:lnTo>
                      <a:pt x="308" y="288"/>
                    </a:lnTo>
                    <a:lnTo>
                      <a:pt x="310" y="288"/>
                    </a:lnTo>
                    <a:lnTo>
                      <a:pt x="312" y="286"/>
                    </a:lnTo>
                    <a:lnTo>
                      <a:pt x="314" y="286"/>
                    </a:lnTo>
                    <a:lnTo>
                      <a:pt x="316" y="286"/>
                    </a:lnTo>
                    <a:lnTo>
                      <a:pt x="318" y="286"/>
                    </a:lnTo>
                    <a:lnTo>
                      <a:pt x="320" y="286"/>
                    </a:lnTo>
                    <a:lnTo>
                      <a:pt x="320" y="286"/>
                    </a:lnTo>
                    <a:lnTo>
                      <a:pt x="322" y="286"/>
                    </a:lnTo>
                    <a:lnTo>
                      <a:pt x="324" y="286"/>
                    </a:lnTo>
                    <a:lnTo>
                      <a:pt x="326" y="286"/>
                    </a:lnTo>
                    <a:lnTo>
                      <a:pt x="328" y="286"/>
                    </a:lnTo>
                    <a:lnTo>
                      <a:pt x="330" y="286"/>
                    </a:lnTo>
                    <a:lnTo>
                      <a:pt x="330" y="286"/>
                    </a:lnTo>
                    <a:lnTo>
                      <a:pt x="332" y="286"/>
                    </a:lnTo>
                    <a:lnTo>
                      <a:pt x="334" y="286"/>
                    </a:lnTo>
                    <a:lnTo>
                      <a:pt x="336" y="286"/>
                    </a:lnTo>
                    <a:lnTo>
                      <a:pt x="338" y="286"/>
                    </a:lnTo>
                    <a:lnTo>
                      <a:pt x="340" y="286"/>
                    </a:lnTo>
                    <a:lnTo>
                      <a:pt x="340" y="286"/>
                    </a:lnTo>
                    <a:lnTo>
                      <a:pt x="342" y="286"/>
                    </a:lnTo>
                    <a:lnTo>
                      <a:pt x="344" y="286"/>
                    </a:lnTo>
                    <a:lnTo>
                      <a:pt x="346" y="286"/>
                    </a:lnTo>
                    <a:lnTo>
                      <a:pt x="348" y="286"/>
                    </a:lnTo>
                    <a:lnTo>
                      <a:pt x="348" y="286"/>
                    </a:lnTo>
                    <a:lnTo>
                      <a:pt x="350" y="286"/>
                    </a:lnTo>
                    <a:lnTo>
                      <a:pt x="352" y="286"/>
                    </a:lnTo>
                    <a:lnTo>
                      <a:pt x="354" y="286"/>
                    </a:lnTo>
                    <a:lnTo>
                      <a:pt x="356" y="286"/>
                    </a:lnTo>
                    <a:lnTo>
                      <a:pt x="358" y="288"/>
                    </a:lnTo>
                    <a:lnTo>
                      <a:pt x="358" y="288"/>
                    </a:lnTo>
                    <a:lnTo>
                      <a:pt x="360" y="288"/>
                    </a:lnTo>
                    <a:lnTo>
                      <a:pt x="362" y="288"/>
                    </a:lnTo>
                    <a:lnTo>
                      <a:pt x="364" y="288"/>
                    </a:lnTo>
                    <a:lnTo>
                      <a:pt x="366" y="288"/>
                    </a:lnTo>
                    <a:lnTo>
                      <a:pt x="366" y="288"/>
                    </a:lnTo>
                    <a:lnTo>
                      <a:pt x="368" y="288"/>
                    </a:lnTo>
                    <a:lnTo>
                      <a:pt x="370" y="288"/>
                    </a:lnTo>
                    <a:lnTo>
                      <a:pt x="372" y="288"/>
                    </a:lnTo>
                    <a:lnTo>
                      <a:pt x="374" y="290"/>
                    </a:lnTo>
                    <a:lnTo>
                      <a:pt x="374" y="290"/>
                    </a:lnTo>
                    <a:lnTo>
                      <a:pt x="376" y="290"/>
                    </a:lnTo>
                    <a:lnTo>
                      <a:pt x="378" y="290"/>
                    </a:lnTo>
                    <a:lnTo>
                      <a:pt x="380" y="290"/>
                    </a:lnTo>
                    <a:lnTo>
                      <a:pt x="382" y="290"/>
                    </a:lnTo>
                    <a:lnTo>
                      <a:pt x="382" y="290"/>
                    </a:lnTo>
                    <a:lnTo>
                      <a:pt x="384" y="290"/>
                    </a:lnTo>
                    <a:lnTo>
                      <a:pt x="386" y="290"/>
                    </a:lnTo>
                    <a:lnTo>
                      <a:pt x="388" y="290"/>
                    </a:lnTo>
                    <a:lnTo>
                      <a:pt x="390" y="290"/>
                    </a:lnTo>
                    <a:lnTo>
                      <a:pt x="390" y="290"/>
                    </a:lnTo>
                    <a:lnTo>
                      <a:pt x="392" y="290"/>
                    </a:lnTo>
                    <a:lnTo>
                      <a:pt x="394" y="288"/>
                    </a:lnTo>
                    <a:lnTo>
                      <a:pt x="396" y="288"/>
                    </a:lnTo>
                    <a:lnTo>
                      <a:pt x="398" y="288"/>
                    </a:lnTo>
                    <a:lnTo>
                      <a:pt x="398" y="288"/>
                    </a:lnTo>
                    <a:lnTo>
                      <a:pt x="400" y="288"/>
                    </a:lnTo>
                    <a:lnTo>
                      <a:pt x="402" y="288"/>
                    </a:lnTo>
                    <a:lnTo>
                      <a:pt x="404" y="288"/>
                    </a:lnTo>
                    <a:lnTo>
                      <a:pt x="404" y="286"/>
                    </a:lnTo>
                    <a:lnTo>
                      <a:pt x="406" y="286"/>
                    </a:lnTo>
                    <a:lnTo>
                      <a:pt x="408" y="286"/>
                    </a:lnTo>
                    <a:lnTo>
                      <a:pt x="410" y="286"/>
                    </a:lnTo>
                    <a:lnTo>
                      <a:pt x="410" y="286"/>
                    </a:lnTo>
                    <a:lnTo>
                      <a:pt x="412" y="284"/>
                    </a:lnTo>
                    <a:lnTo>
                      <a:pt x="414" y="284"/>
                    </a:lnTo>
                    <a:lnTo>
                      <a:pt x="416" y="284"/>
                    </a:lnTo>
                    <a:lnTo>
                      <a:pt x="416" y="284"/>
                    </a:lnTo>
                    <a:lnTo>
                      <a:pt x="418" y="284"/>
                    </a:lnTo>
                    <a:lnTo>
                      <a:pt x="420" y="284"/>
                    </a:lnTo>
                    <a:lnTo>
                      <a:pt x="422" y="284"/>
                    </a:lnTo>
                    <a:lnTo>
                      <a:pt x="422" y="282"/>
                    </a:lnTo>
                    <a:lnTo>
                      <a:pt x="424" y="282"/>
                    </a:lnTo>
                    <a:lnTo>
                      <a:pt x="426" y="282"/>
                    </a:lnTo>
                    <a:lnTo>
                      <a:pt x="428" y="282"/>
                    </a:lnTo>
                    <a:lnTo>
                      <a:pt x="428" y="282"/>
                    </a:lnTo>
                    <a:lnTo>
                      <a:pt x="430" y="282"/>
                    </a:lnTo>
                    <a:lnTo>
                      <a:pt x="432" y="282"/>
                    </a:lnTo>
                    <a:lnTo>
                      <a:pt x="432" y="282"/>
                    </a:lnTo>
                    <a:lnTo>
                      <a:pt x="434" y="282"/>
                    </a:lnTo>
                    <a:lnTo>
                      <a:pt x="436" y="282"/>
                    </a:lnTo>
                    <a:lnTo>
                      <a:pt x="438" y="282"/>
                    </a:lnTo>
                    <a:lnTo>
                      <a:pt x="438" y="280"/>
                    </a:lnTo>
                    <a:lnTo>
                      <a:pt x="440" y="280"/>
                    </a:lnTo>
                    <a:lnTo>
                      <a:pt x="442" y="280"/>
                    </a:lnTo>
                    <a:lnTo>
                      <a:pt x="442" y="280"/>
                    </a:lnTo>
                    <a:lnTo>
                      <a:pt x="444" y="280"/>
                    </a:lnTo>
                    <a:lnTo>
                      <a:pt x="446" y="280"/>
                    </a:lnTo>
                    <a:lnTo>
                      <a:pt x="446" y="280"/>
                    </a:lnTo>
                    <a:lnTo>
                      <a:pt x="448" y="280"/>
                    </a:lnTo>
                    <a:lnTo>
                      <a:pt x="450" y="280"/>
                    </a:lnTo>
                    <a:lnTo>
                      <a:pt x="450" y="280"/>
                    </a:lnTo>
                    <a:lnTo>
                      <a:pt x="452" y="278"/>
                    </a:lnTo>
                    <a:lnTo>
                      <a:pt x="454" y="278"/>
                    </a:lnTo>
                    <a:lnTo>
                      <a:pt x="456" y="278"/>
                    </a:lnTo>
                    <a:lnTo>
                      <a:pt x="456" y="278"/>
                    </a:lnTo>
                    <a:lnTo>
                      <a:pt x="458" y="278"/>
                    </a:lnTo>
                    <a:lnTo>
                      <a:pt x="460" y="278"/>
                    </a:lnTo>
                    <a:lnTo>
                      <a:pt x="460" y="278"/>
                    </a:lnTo>
                    <a:lnTo>
                      <a:pt x="462" y="278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6" y="276"/>
                    </a:lnTo>
                    <a:lnTo>
                      <a:pt x="468" y="276"/>
                    </a:lnTo>
                    <a:lnTo>
                      <a:pt x="470" y="276"/>
                    </a:lnTo>
                    <a:lnTo>
                      <a:pt x="470" y="276"/>
                    </a:lnTo>
                    <a:lnTo>
                      <a:pt x="472" y="276"/>
                    </a:lnTo>
                    <a:lnTo>
                      <a:pt x="474" y="276"/>
                    </a:lnTo>
                    <a:lnTo>
                      <a:pt x="474" y="276"/>
                    </a:lnTo>
                    <a:lnTo>
                      <a:pt x="476" y="276"/>
                    </a:lnTo>
                    <a:lnTo>
                      <a:pt x="478" y="276"/>
                    </a:lnTo>
                    <a:lnTo>
                      <a:pt x="478" y="276"/>
                    </a:lnTo>
                    <a:lnTo>
                      <a:pt x="480" y="276"/>
                    </a:lnTo>
                    <a:lnTo>
                      <a:pt x="482" y="276"/>
                    </a:lnTo>
                    <a:lnTo>
                      <a:pt x="482" y="276"/>
                    </a:lnTo>
                    <a:lnTo>
                      <a:pt x="484" y="276"/>
                    </a:lnTo>
                    <a:lnTo>
                      <a:pt x="486" y="276"/>
                    </a:lnTo>
                    <a:lnTo>
                      <a:pt x="486" y="276"/>
                    </a:lnTo>
                    <a:lnTo>
                      <a:pt x="488" y="276"/>
                    </a:lnTo>
                    <a:lnTo>
                      <a:pt x="490" y="276"/>
                    </a:lnTo>
                    <a:lnTo>
                      <a:pt x="490" y="276"/>
                    </a:lnTo>
                    <a:lnTo>
                      <a:pt x="492" y="276"/>
                    </a:lnTo>
                    <a:lnTo>
                      <a:pt x="494" y="278"/>
                    </a:lnTo>
                    <a:lnTo>
                      <a:pt x="494" y="278"/>
                    </a:lnTo>
                    <a:lnTo>
                      <a:pt x="496" y="278"/>
                    </a:lnTo>
                    <a:lnTo>
                      <a:pt x="498" y="278"/>
                    </a:lnTo>
                    <a:lnTo>
                      <a:pt x="498" y="278"/>
                    </a:lnTo>
                    <a:lnTo>
                      <a:pt x="500" y="278"/>
                    </a:lnTo>
                    <a:lnTo>
                      <a:pt x="502" y="278"/>
                    </a:lnTo>
                    <a:lnTo>
                      <a:pt x="502" y="278"/>
                    </a:lnTo>
                    <a:lnTo>
                      <a:pt x="504" y="278"/>
                    </a:lnTo>
                    <a:lnTo>
                      <a:pt x="506" y="278"/>
                    </a:lnTo>
                    <a:lnTo>
                      <a:pt x="506" y="278"/>
                    </a:lnTo>
                    <a:lnTo>
                      <a:pt x="508" y="278"/>
                    </a:lnTo>
                    <a:lnTo>
                      <a:pt x="510" y="278"/>
                    </a:lnTo>
                    <a:lnTo>
                      <a:pt x="510" y="278"/>
                    </a:lnTo>
                    <a:lnTo>
                      <a:pt x="512" y="278"/>
                    </a:lnTo>
                    <a:lnTo>
                      <a:pt x="514" y="278"/>
                    </a:lnTo>
                    <a:lnTo>
                      <a:pt x="514" y="278"/>
                    </a:lnTo>
                    <a:lnTo>
                      <a:pt x="516" y="278"/>
                    </a:lnTo>
                    <a:lnTo>
                      <a:pt x="518" y="278"/>
                    </a:lnTo>
                    <a:lnTo>
                      <a:pt x="518" y="278"/>
                    </a:lnTo>
                    <a:lnTo>
                      <a:pt x="520" y="278"/>
                    </a:lnTo>
                    <a:lnTo>
                      <a:pt x="520" y="278"/>
                    </a:lnTo>
                    <a:lnTo>
                      <a:pt x="522" y="278"/>
                    </a:lnTo>
                    <a:lnTo>
                      <a:pt x="524" y="278"/>
                    </a:lnTo>
                    <a:lnTo>
                      <a:pt x="524" y="278"/>
                    </a:lnTo>
                    <a:lnTo>
                      <a:pt x="526" y="278"/>
                    </a:lnTo>
                    <a:lnTo>
                      <a:pt x="528" y="280"/>
                    </a:lnTo>
                    <a:lnTo>
                      <a:pt x="528" y="280"/>
                    </a:lnTo>
                    <a:lnTo>
                      <a:pt x="530" y="280"/>
                    </a:lnTo>
                    <a:lnTo>
                      <a:pt x="532" y="280"/>
                    </a:lnTo>
                    <a:lnTo>
                      <a:pt x="532" y="280"/>
                    </a:lnTo>
                    <a:lnTo>
                      <a:pt x="534" y="280"/>
                    </a:lnTo>
                    <a:lnTo>
                      <a:pt x="536" y="280"/>
                    </a:lnTo>
                    <a:lnTo>
                      <a:pt x="536" y="280"/>
                    </a:lnTo>
                    <a:lnTo>
                      <a:pt x="538" y="280"/>
                    </a:lnTo>
                    <a:lnTo>
                      <a:pt x="538" y="282"/>
                    </a:lnTo>
                    <a:lnTo>
                      <a:pt x="540" y="282"/>
                    </a:lnTo>
                    <a:lnTo>
                      <a:pt x="542" y="282"/>
                    </a:lnTo>
                    <a:lnTo>
                      <a:pt x="542" y="282"/>
                    </a:lnTo>
                    <a:lnTo>
                      <a:pt x="544" y="282"/>
                    </a:lnTo>
                    <a:lnTo>
                      <a:pt x="546" y="284"/>
                    </a:lnTo>
                    <a:lnTo>
                      <a:pt x="546" y="284"/>
                    </a:lnTo>
                    <a:lnTo>
                      <a:pt x="548" y="284"/>
                    </a:lnTo>
                    <a:lnTo>
                      <a:pt x="548" y="284"/>
                    </a:lnTo>
                    <a:lnTo>
                      <a:pt x="550" y="286"/>
                    </a:lnTo>
                    <a:lnTo>
                      <a:pt x="552" y="286"/>
                    </a:lnTo>
                    <a:lnTo>
                      <a:pt x="552" y="286"/>
                    </a:lnTo>
                    <a:lnTo>
                      <a:pt x="554" y="286"/>
                    </a:lnTo>
                    <a:lnTo>
                      <a:pt x="554" y="288"/>
                    </a:lnTo>
                    <a:lnTo>
                      <a:pt x="556" y="288"/>
                    </a:lnTo>
                    <a:lnTo>
                      <a:pt x="558" y="288"/>
                    </a:lnTo>
                    <a:lnTo>
                      <a:pt x="558" y="290"/>
                    </a:lnTo>
                    <a:lnTo>
                      <a:pt x="560" y="290"/>
                    </a:lnTo>
                    <a:lnTo>
                      <a:pt x="562" y="290"/>
                    </a:lnTo>
                    <a:lnTo>
                      <a:pt x="562" y="290"/>
                    </a:lnTo>
                    <a:lnTo>
                      <a:pt x="564" y="290"/>
                    </a:lnTo>
                    <a:lnTo>
                      <a:pt x="564" y="292"/>
                    </a:lnTo>
                    <a:lnTo>
                      <a:pt x="566" y="292"/>
                    </a:lnTo>
                    <a:lnTo>
                      <a:pt x="568" y="292"/>
                    </a:lnTo>
                    <a:lnTo>
                      <a:pt x="568" y="292"/>
                    </a:lnTo>
                    <a:lnTo>
                      <a:pt x="570" y="292"/>
                    </a:lnTo>
                    <a:lnTo>
                      <a:pt x="570" y="292"/>
                    </a:lnTo>
                    <a:lnTo>
                      <a:pt x="572" y="292"/>
                    </a:lnTo>
                    <a:lnTo>
                      <a:pt x="574" y="294"/>
                    </a:lnTo>
                    <a:lnTo>
                      <a:pt x="574" y="294"/>
                    </a:lnTo>
                    <a:lnTo>
                      <a:pt x="576" y="294"/>
                    </a:lnTo>
                    <a:lnTo>
                      <a:pt x="576" y="294"/>
                    </a:lnTo>
                    <a:lnTo>
                      <a:pt x="578" y="294"/>
                    </a:lnTo>
                    <a:lnTo>
                      <a:pt x="580" y="296"/>
                    </a:lnTo>
                    <a:lnTo>
                      <a:pt x="580" y="296"/>
                    </a:lnTo>
                    <a:lnTo>
                      <a:pt x="582" y="296"/>
                    </a:lnTo>
                    <a:lnTo>
                      <a:pt x="582" y="296"/>
                    </a:lnTo>
                    <a:lnTo>
                      <a:pt x="584" y="296"/>
                    </a:lnTo>
                    <a:lnTo>
                      <a:pt x="586" y="298"/>
                    </a:lnTo>
                    <a:lnTo>
                      <a:pt x="586" y="298"/>
                    </a:lnTo>
                    <a:lnTo>
                      <a:pt x="588" y="298"/>
                    </a:lnTo>
                    <a:lnTo>
                      <a:pt x="588" y="300"/>
                    </a:lnTo>
                    <a:lnTo>
                      <a:pt x="590" y="300"/>
                    </a:lnTo>
                    <a:lnTo>
                      <a:pt x="592" y="300"/>
                    </a:lnTo>
                    <a:lnTo>
                      <a:pt x="592" y="300"/>
                    </a:lnTo>
                    <a:lnTo>
                      <a:pt x="594" y="302"/>
                    </a:lnTo>
                    <a:lnTo>
                      <a:pt x="594" y="302"/>
                    </a:lnTo>
                    <a:lnTo>
                      <a:pt x="596" y="302"/>
                    </a:lnTo>
                    <a:lnTo>
                      <a:pt x="596" y="304"/>
                    </a:lnTo>
                    <a:lnTo>
                      <a:pt x="598" y="304"/>
                    </a:lnTo>
                    <a:lnTo>
                      <a:pt x="600" y="306"/>
                    </a:lnTo>
                    <a:lnTo>
                      <a:pt x="600" y="306"/>
                    </a:lnTo>
                    <a:lnTo>
                      <a:pt x="602" y="308"/>
                    </a:lnTo>
                    <a:lnTo>
                      <a:pt x="602" y="308"/>
                    </a:lnTo>
                    <a:lnTo>
                      <a:pt x="604" y="310"/>
                    </a:lnTo>
                    <a:lnTo>
                      <a:pt x="604" y="310"/>
                    </a:lnTo>
                    <a:lnTo>
                      <a:pt x="606" y="310"/>
                    </a:lnTo>
                    <a:lnTo>
                      <a:pt x="608" y="312"/>
                    </a:lnTo>
                    <a:lnTo>
                      <a:pt x="608" y="312"/>
                    </a:lnTo>
                    <a:lnTo>
                      <a:pt x="610" y="314"/>
                    </a:lnTo>
                    <a:lnTo>
                      <a:pt x="610" y="314"/>
                    </a:lnTo>
                    <a:lnTo>
                      <a:pt x="612" y="316"/>
                    </a:lnTo>
                    <a:lnTo>
                      <a:pt x="612" y="316"/>
                    </a:lnTo>
                    <a:lnTo>
                      <a:pt x="614" y="318"/>
                    </a:lnTo>
                    <a:lnTo>
                      <a:pt x="616" y="318"/>
                    </a:lnTo>
                    <a:lnTo>
                      <a:pt x="616" y="318"/>
                    </a:lnTo>
                    <a:lnTo>
                      <a:pt x="618" y="320"/>
                    </a:lnTo>
                    <a:lnTo>
                      <a:pt x="618" y="320"/>
                    </a:lnTo>
                    <a:lnTo>
                      <a:pt x="620" y="322"/>
                    </a:lnTo>
                    <a:lnTo>
                      <a:pt x="620" y="322"/>
                    </a:lnTo>
                    <a:lnTo>
                      <a:pt x="622" y="322"/>
                    </a:lnTo>
                    <a:lnTo>
                      <a:pt x="622" y="324"/>
                    </a:lnTo>
                    <a:lnTo>
                      <a:pt x="624" y="324"/>
                    </a:lnTo>
                    <a:lnTo>
                      <a:pt x="626" y="324"/>
                    </a:lnTo>
                    <a:lnTo>
                      <a:pt x="626" y="326"/>
                    </a:lnTo>
                    <a:lnTo>
                      <a:pt x="628" y="326"/>
                    </a:lnTo>
                    <a:lnTo>
                      <a:pt x="628" y="328"/>
                    </a:lnTo>
                    <a:lnTo>
                      <a:pt x="630" y="328"/>
                    </a:lnTo>
                    <a:lnTo>
                      <a:pt x="630" y="328"/>
                    </a:lnTo>
                    <a:lnTo>
                      <a:pt x="632" y="330"/>
                    </a:lnTo>
                    <a:lnTo>
                      <a:pt x="632" y="330"/>
                    </a:lnTo>
                    <a:lnTo>
                      <a:pt x="634" y="330"/>
                    </a:lnTo>
                    <a:lnTo>
                      <a:pt x="634" y="330"/>
                    </a:lnTo>
                    <a:lnTo>
                      <a:pt x="636" y="332"/>
                    </a:lnTo>
                    <a:lnTo>
                      <a:pt x="636" y="332"/>
                    </a:lnTo>
                    <a:lnTo>
                      <a:pt x="638" y="332"/>
                    </a:lnTo>
                    <a:lnTo>
                      <a:pt x="638" y="334"/>
                    </a:lnTo>
                    <a:lnTo>
                      <a:pt x="640" y="334"/>
                    </a:lnTo>
                    <a:lnTo>
                      <a:pt x="640" y="334"/>
                    </a:lnTo>
                    <a:lnTo>
                      <a:pt x="642" y="336"/>
                    </a:lnTo>
                    <a:lnTo>
                      <a:pt x="644" y="336"/>
                    </a:lnTo>
                    <a:lnTo>
                      <a:pt x="644" y="336"/>
                    </a:lnTo>
                    <a:lnTo>
                      <a:pt x="646" y="336"/>
                    </a:lnTo>
                    <a:lnTo>
                      <a:pt x="646" y="338"/>
                    </a:lnTo>
                    <a:lnTo>
                      <a:pt x="648" y="338"/>
                    </a:lnTo>
                    <a:lnTo>
                      <a:pt x="648" y="340"/>
                    </a:lnTo>
                    <a:lnTo>
                      <a:pt x="650" y="340"/>
                    </a:lnTo>
                    <a:lnTo>
                      <a:pt x="650" y="340"/>
                    </a:lnTo>
                    <a:lnTo>
                      <a:pt x="652" y="340"/>
                    </a:lnTo>
                    <a:lnTo>
                      <a:pt x="652" y="340"/>
                    </a:lnTo>
                    <a:lnTo>
                      <a:pt x="654" y="342"/>
                    </a:lnTo>
                    <a:lnTo>
                      <a:pt x="654" y="342"/>
                    </a:lnTo>
                    <a:lnTo>
                      <a:pt x="656" y="342"/>
                    </a:lnTo>
                    <a:lnTo>
                      <a:pt x="656" y="342"/>
                    </a:lnTo>
                    <a:lnTo>
                      <a:pt x="658" y="342"/>
                    </a:lnTo>
                    <a:lnTo>
                      <a:pt x="658" y="342"/>
                    </a:lnTo>
                    <a:lnTo>
                      <a:pt x="660" y="342"/>
                    </a:lnTo>
                    <a:lnTo>
                      <a:pt x="660" y="342"/>
                    </a:lnTo>
                    <a:lnTo>
                      <a:pt x="662" y="342"/>
                    </a:lnTo>
                    <a:lnTo>
                      <a:pt x="662" y="342"/>
                    </a:lnTo>
                    <a:lnTo>
                      <a:pt x="664" y="342"/>
                    </a:lnTo>
                    <a:lnTo>
                      <a:pt x="664" y="340"/>
                    </a:lnTo>
                    <a:lnTo>
                      <a:pt x="666" y="340"/>
                    </a:lnTo>
                    <a:lnTo>
                      <a:pt x="666" y="340"/>
                    </a:lnTo>
                    <a:lnTo>
                      <a:pt x="668" y="340"/>
                    </a:lnTo>
                    <a:lnTo>
                      <a:pt x="668" y="340"/>
                    </a:lnTo>
                    <a:lnTo>
                      <a:pt x="670" y="340"/>
                    </a:lnTo>
                    <a:lnTo>
                      <a:pt x="670" y="340"/>
                    </a:lnTo>
                    <a:lnTo>
                      <a:pt x="672" y="340"/>
                    </a:lnTo>
                    <a:lnTo>
                      <a:pt x="672" y="338"/>
                    </a:lnTo>
                    <a:lnTo>
                      <a:pt x="674" y="338"/>
                    </a:lnTo>
                    <a:lnTo>
                      <a:pt x="674" y="338"/>
                    </a:lnTo>
                    <a:lnTo>
                      <a:pt x="676" y="338"/>
                    </a:lnTo>
                    <a:lnTo>
                      <a:pt x="676" y="338"/>
                    </a:lnTo>
                    <a:lnTo>
                      <a:pt x="676" y="338"/>
                    </a:lnTo>
                    <a:lnTo>
                      <a:pt x="678" y="338"/>
                    </a:lnTo>
                    <a:lnTo>
                      <a:pt x="680" y="338"/>
                    </a:lnTo>
                    <a:lnTo>
                      <a:pt x="680" y="336"/>
                    </a:lnTo>
                    <a:lnTo>
                      <a:pt x="680" y="336"/>
                    </a:lnTo>
                    <a:lnTo>
                      <a:pt x="682" y="336"/>
                    </a:lnTo>
                    <a:lnTo>
                      <a:pt x="682" y="336"/>
                    </a:lnTo>
                    <a:lnTo>
                      <a:pt x="684" y="336"/>
                    </a:lnTo>
                    <a:lnTo>
                      <a:pt x="684" y="336"/>
                    </a:lnTo>
                    <a:lnTo>
                      <a:pt x="686" y="336"/>
                    </a:lnTo>
                    <a:lnTo>
                      <a:pt x="686" y="336"/>
                    </a:lnTo>
                    <a:lnTo>
                      <a:pt x="688" y="336"/>
                    </a:lnTo>
                    <a:lnTo>
                      <a:pt x="688" y="336"/>
                    </a:lnTo>
                    <a:lnTo>
                      <a:pt x="690" y="336"/>
                    </a:lnTo>
                    <a:lnTo>
                      <a:pt x="690" y="336"/>
                    </a:lnTo>
                    <a:lnTo>
                      <a:pt x="692" y="336"/>
                    </a:lnTo>
                    <a:lnTo>
                      <a:pt x="692" y="336"/>
                    </a:lnTo>
                    <a:lnTo>
                      <a:pt x="692" y="336"/>
                    </a:lnTo>
                    <a:lnTo>
                      <a:pt x="694" y="336"/>
                    </a:lnTo>
                    <a:lnTo>
                      <a:pt x="694" y="336"/>
                    </a:lnTo>
                    <a:lnTo>
                      <a:pt x="696" y="336"/>
                    </a:lnTo>
                    <a:lnTo>
                      <a:pt x="696" y="336"/>
                    </a:lnTo>
                    <a:lnTo>
                      <a:pt x="698" y="338"/>
                    </a:lnTo>
                    <a:lnTo>
                      <a:pt x="698" y="338"/>
                    </a:lnTo>
                    <a:lnTo>
                      <a:pt x="700" y="338"/>
                    </a:lnTo>
                    <a:lnTo>
                      <a:pt x="700" y="338"/>
                    </a:lnTo>
                    <a:lnTo>
                      <a:pt x="702" y="338"/>
                    </a:lnTo>
                    <a:lnTo>
                      <a:pt x="702" y="338"/>
                    </a:lnTo>
                    <a:lnTo>
                      <a:pt x="702" y="338"/>
                    </a:lnTo>
                    <a:lnTo>
                      <a:pt x="704" y="340"/>
                    </a:lnTo>
                    <a:lnTo>
                      <a:pt x="704" y="340"/>
                    </a:lnTo>
                    <a:lnTo>
                      <a:pt x="706" y="340"/>
                    </a:lnTo>
                    <a:lnTo>
                      <a:pt x="706" y="340"/>
                    </a:lnTo>
                    <a:lnTo>
                      <a:pt x="706" y="340"/>
                    </a:lnTo>
                    <a:lnTo>
                      <a:pt x="708" y="340"/>
                    </a:lnTo>
                    <a:lnTo>
                      <a:pt x="708" y="340"/>
                    </a:lnTo>
                    <a:lnTo>
                      <a:pt x="710" y="340"/>
                    </a:lnTo>
                    <a:lnTo>
                      <a:pt x="710" y="340"/>
                    </a:lnTo>
                    <a:lnTo>
                      <a:pt x="712" y="340"/>
                    </a:lnTo>
                    <a:lnTo>
                      <a:pt x="712" y="340"/>
                    </a:lnTo>
                    <a:lnTo>
                      <a:pt x="714" y="338"/>
                    </a:lnTo>
                    <a:lnTo>
                      <a:pt x="714" y="338"/>
                    </a:lnTo>
                    <a:lnTo>
                      <a:pt x="714" y="338"/>
                    </a:lnTo>
                    <a:lnTo>
                      <a:pt x="716" y="338"/>
                    </a:lnTo>
                    <a:lnTo>
                      <a:pt x="716" y="338"/>
                    </a:lnTo>
                    <a:lnTo>
                      <a:pt x="718" y="336"/>
                    </a:lnTo>
                    <a:lnTo>
                      <a:pt x="718" y="336"/>
                    </a:lnTo>
                    <a:lnTo>
                      <a:pt x="718" y="336"/>
                    </a:lnTo>
                    <a:lnTo>
                      <a:pt x="720" y="336"/>
                    </a:lnTo>
                    <a:lnTo>
                      <a:pt x="720" y="334"/>
                    </a:lnTo>
                    <a:lnTo>
                      <a:pt x="722" y="334"/>
                    </a:lnTo>
                    <a:lnTo>
                      <a:pt x="722" y="334"/>
                    </a:lnTo>
                    <a:lnTo>
                      <a:pt x="724" y="334"/>
                    </a:lnTo>
                    <a:lnTo>
                      <a:pt x="724" y="332"/>
                    </a:lnTo>
                    <a:lnTo>
                      <a:pt x="724" y="332"/>
                    </a:lnTo>
                    <a:lnTo>
                      <a:pt x="726" y="330"/>
                    </a:lnTo>
                    <a:lnTo>
                      <a:pt x="726" y="330"/>
                    </a:lnTo>
                    <a:lnTo>
                      <a:pt x="726" y="330"/>
                    </a:lnTo>
                    <a:lnTo>
                      <a:pt x="728" y="328"/>
                    </a:lnTo>
                    <a:lnTo>
                      <a:pt x="728" y="326"/>
                    </a:lnTo>
                    <a:lnTo>
                      <a:pt x="730" y="326"/>
                    </a:lnTo>
                    <a:lnTo>
                      <a:pt x="730" y="324"/>
                    </a:lnTo>
                    <a:lnTo>
                      <a:pt x="730" y="322"/>
                    </a:lnTo>
                    <a:lnTo>
                      <a:pt x="732" y="320"/>
                    </a:lnTo>
                    <a:lnTo>
                      <a:pt x="732" y="318"/>
                    </a:lnTo>
                    <a:lnTo>
                      <a:pt x="734" y="316"/>
                    </a:lnTo>
                    <a:lnTo>
                      <a:pt x="734" y="314"/>
                    </a:lnTo>
                    <a:lnTo>
                      <a:pt x="734" y="312"/>
                    </a:lnTo>
                    <a:lnTo>
                      <a:pt x="736" y="310"/>
                    </a:lnTo>
                    <a:lnTo>
                      <a:pt x="736" y="308"/>
                    </a:lnTo>
                    <a:lnTo>
                      <a:pt x="738" y="306"/>
                    </a:lnTo>
                    <a:lnTo>
                      <a:pt x="738" y="304"/>
                    </a:lnTo>
                    <a:lnTo>
                      <a:pt x="738" y="302"/>
                    </a:lnTo>
                    <a:lnTo>
                      <a:pt x="740" y="300"/>
                    </a:lnTo>
                    <a:lnTo>
                      <a:pt x="740" y="298"/>
                    </a:lnTo>
                    <a:lnTo>
                      <a:pt x="740" y="296"/>
                    </a:lnTo>
                    <a:lnTo>
                      <a:pt x="742" y="292"/>
                    </a:lnTo>
                    <a:lnTo>
                      <a:pt x="742" y="290"/>
                    </a:lnTo>
                    <a:lnTo>
                      <a:pt x="742" y="288"/>
                    </a:lnTo>
                    <a:lnTo>
                      <a:pt x="744" y="286"/>
                    </a:lnTo>
                    <a:lnTo>
                      <a:pt x="744" y="284"/>
                    </a:lnTo>
                    <a:lnTo>
                      <a:pt x="746" y="282"/>
                    </a:lnTo>
                    <a:lnTo>
                      <a:pt x="746" y="280"/>
                    </a:lnTo>
                    <a:lnTo>
                      <a:pt x="746" y="278"/>
                    </a:lnTo>
                    <a:lnTo>
                      <a:pt x="748" y="276"/>
                    </a:lnTo>
                    <a:lnTo>
                      <a:pt x="748" y="274"/>
                    </a:lnTo>
                    <a:lnTo>
                      <a:pt x="748" y="272"/>
                    </a:lnTo>
                    <a:lnTo>
                      <a:pt x="750" y="270"/>
                    </a:lnTo>
                    <a:lnTo>
                      <a:pt x="750" y="268"/>
                    </a:lnTo>
                    <a:lnTo>
                      <a:pt x="752" y="266"/>
                    </a:lnTo>
                    <a:lnTo>
                      <a:pt x="752" y="264"/>
                    </a:lnTo>
                    <a:lnTo>
                      <a:pt x="752" y="262"/>
                    </a:lnTo>
                    <a:lnTo>
                      <a:pt x="754" y="260"/>
                    </a:lnTo>
                    <a:lnTo>
                      <a:pt x="754" y="260"/>
                    </a:lnTo>
                    <a:lnTo>
                      <a:pt x="754" y="258"/>
                    </a:lnTo>
                    <a:lnTo>
                      <a:pt x="756" y="256"/>
                    </a:lnTo>
                    <a:lnTo>
                      <a:pt x="756" y="254"/>
                    </a:lnTo>
                    <a:lnTo>
                      <a:pt x="756" y="252"/>
                    </a:lnTo>
                    <a:lnTo>
                      <a:pt x="758" y="250"/>
                    </a:lnTo>
                    <a:lnTo>
                      <a:pt x="758" y="250"/>
                    </a:lnTo>
                    <a:lnTo>
                      <a:pt x="758" y="246"/>
                    </a:lnTo>
                    <a:lnTo>
                      <a:pt x="760" y="244"/>
                    </a:lnTo>
                    <a:lnTo>
                      <a:pt x="760" y="242"/>
                    </a:lnTo>
                    <a:lnTo>
                      <a:pt x="760" y="240"/>
                    </a:lnTo>
                    <a:lnTo>
                      <a:pt x="762" y="238"/>
                    </a:lnTo>
                    <a:lnTo>
                      <a:pt x="762" y="236"/>
                    </a:lnTo>
                    <a:lnTo>
                      <a:pt x="762" y="234"/>
                    </a:lnTo>
                    <a:lnTo>
                      <a:pt x="764" y="232"/>
                    </a:lnTo>
                    <a:lnTo>
                      <a:pt x="764" y="230"/>
                    </a:lnTo>
                    <a:lnTo>
                      <a:pt x="764" y="226"/>
                    </a:lnTo>
                    <a:lnTo>
                      <a:pt x="766" y="224"/>
                    </a:lnTo>
                    <a:lnTo>
                      <a:pt x="766" y="222"/>
                    </a:lnTo>
                    <a:lnTo>
                      <a:pt x="766" y="220"/>
                    </a:lnTo>
                    <a:lnTo>
                      <a:pt x="768" y="216"/>
                    </a:lnTo>
                    <a:lnTo>
                      <a:pt x="768" y="214"/>
                    </a:lnTo>
                    <a:lnTo>
                      <a:pt x="768" y="212"/>
                    </a:lnTo>
                    <a:lnTo>
                      <a:pt x="770" y="208"/>
                    </a:lnTo>
                    <a:lnTo>
                      <a:pt x="770" y="206"/>
                    </a:lnTo>
                    <a:lnTo>
                      <a:pt x="770" y="202"/>
                    </a:lnTo>
                    <a:lnTo>
                      <a:pt x="772" y="200"/>
                    </a:lnTo>
                    <a:lnTo>
                      <a:pt x="772" y="198"/>
                    </a:lnTo>
                    <a:lnTo>
                      <a:pt x="772" y="194"/>
                    </a:lnTo>
                    <a:lnTo>
                      <a:pt x="774" y="192"/>
                    </a:lnTo>
                    <a:lnTo>
                      <a:pt x="774" y="188"/>
                    </a:lnTo>
                    <a:lnTo>
                      <a:pt x="774" y="186"/>
                    </a:lnTo>
                    <a:lnTo>
                      <a:pt x="774" y="182"/>
                    </a:lnTo>
                    <a:lnTo>
                      <a:pt x="776" y="178"/>
                    </a:lnTo>
                    <a:lnTo>
                      <a:pt x="776" y="176"/>
                    </a:lnTo>
                    <a:lnTo>
                      <a:pt x="776" y="172"/>
                    </a:lnTo>
                    <a:lnTo>
                      <a:pt x="778" y="170"/>
                    </a:lnTo>
                    <a:lnTo>
                      <a:pt x="778" y="166"/>
                    </a:lnTo>
                    <a:lnTo>
                      <a:pt x="778" y="162"/>
                    </a:lnTo>
                    <a:lnTo>
                      <a:pt x="780" y="160"/>
                    </a:lnTo>
                    <a:lnTo>
                      <a:pt x="780" y="156"/>
                    </a:lnTo>
                    <a:lnTo>
                      <a:pt x="780" y="154"/>
                    </a:lnTo>
                    <a:lnTo>
                      <a:pt x="782" y="150"/>
                    </a:lnTo>
                    <a:lnTo>
                      <a:pt x="782" y="148"/>
                    </a:lnTo>
                    <a:lnTo>
                      <a:pt x="782" y="146"/>
                    </a:lnTo>
                    <a:lnTo>
                      <a:pt x="782" y="142"/>
                    </a:lnTo>
                    <a:lnTo>
                      <a:pt x="784" y="140"/>
                    </a:lnTo>
                    <a:lnTo>
                      <a:pt x="784" y="138"/>
                    </a:lnTo>
                    <a:lnTo>
                      <a:pt x="784" y="136"/>
                    </a:lnTo>
                    <a:lnTo>
                      <a:pt x="786" y="134"/>
                    </a:lnTo>
                    <a:lnTo>
                      <a:pt x="786" y="132"/>
                    </a:lnTo>
                    <a:lnTo>
                      <a:pt x="786" y="130"/>
                    </a:lnTo>
                    <a:lnTo>
                      <a:pt x="786" y="130"/>
                    </a:lnTo>
                    <a:lnTo>
                      <a:pt x="788" y="128"/>
                    </a:lnTo>
                    <a:lnTo>
                      <a:pt x="788" y="126"/>
                    </a:lnTo>
                    <a:lnTo>
                      <a:pt x="788" y="126"/>
                    </a:lnTo>
                    <a:lnTo>
                      <a:pt x="790" y="124"/>
                    </a:lnTo>
                    <a:lnTo>
                      <a:pt x="790" y="122"/>
                    </a:lnTo>
                    <a:lnTo>
                      <a:pt x="790" y="122"/>
                    </a:lnTo>
                    <a:lnTo>
                      <a:pt x="790" y="120"/>
                    </a:lnTo>
                    <a:lnTo>
                      <a:pt x="792" y="120"/>
                    </a:lnTo>
                    <a:lnTo>
                      <a:pt x="792" y="118"/>
                    </a:lnTo>
                    <a:lnTo>
                      <a:pt x="792" y="118"/>
                    </a:lnTo>
                    <a:lnTo>
                      <a:pt x="794" y="118"/>
                    </a:lnTo>
                    <a:lnTo>
                      <a:pt x="794" y="116"/>
                    </a:lnTo>
                    <a:lnTo>
                      <a:pt x="794" y="116"/>
                    </a:lnTo>
                    <a:lnTo>
                      <a:pt x="794" y="114"/>
                    </a:lnTo>
                    <a:lnTo>
                      <a:pt x="796" y="114"/>
                    </a:lnTo>
                    <a:lnTo>
                      <a:pt x="796" y="112"/>
                    </a:lnTo>
                    <a:lnTo>
                      <a:pt x="796" y="112"/>
                    </a:lnTo>
                    <a:lnTo>
                      <a:pt x="796" y="112"/>
                    </a:lnTo>
                    <a:lnTo>
                      <a:pt x="798" y="110"/>
                    </a:lnTo>
                    <a:lnTo>
                      <a:pt x="798" y="110"/>
                    </a:lnTo>
                    <a:lnTo>
                      <a:pt x="798" y="110"/>
                    </a:lnTo>
                    <a:lnTo>
                      <a:pt x="798" y="108"/>
                    </a:lnTo>
                    <a:lnTo>
                      <a:pt x="800" y="108"/>
                    </a:lnTo>
                    <a:lnTo>
                      <a:pt x="800" y="108"/>
                    </a:lnTo>
                    <a:lnTo>
                      <a:pt x="800" y="108"/>
                    </a:lnTo>
                    <a:lnTo>
                      <a:pt x="802" y="108"/>
                    </a:lnTo>
                    <a:lnTo>
                      <a:pt x="802" y="110"/>
                    </a:lnTo>
                    <a:lnTo>
                      <a:pt x="802" y="110"/>
                    </a:lnTo>
                    <a:lnTo>
                      <a:pt x="802" y="110"/>
                    </a:lnTo>
                    <a:lnTo>
                      <a:pt x="804" y="110"/>
                    </a:lnTo>
                    <a:lnTo>
                      <a:pt x="804" y="110"/>
                    </a:lnTo>
                    <a:lnTo>
                      <a:pt x="804" y="112"/>
                    </a:lnTo>
                    <a:lnTo>
                      <a:pt x="804" y="112"/>
                    </a:lnTo>
                    <a:lnTo>
                      <a:pt x="806" y="112"/>
                    </a:lnTo>
                    <a:lnTo>
                      <a:pt x="806" y="112"/>
                    </a:lnTo>
                    <a:lnTo>
                      <a:pt x="806" y="112"/>
                    </a:lnTo>
                    <a:lnTo>
                      <a:pt x="806" y="112"/>
                    </a:lnTo>
                    <a:lnTo>
                      <a:pt x="808" y="112"/>
                    </a:lnTo>
                    <a:lnTo>
                      <a:pt x="808" y="112"/>
                    </a:lnTo>
                    <a:lnTo>
                      <a:pt x="808" y="112"/>
                    </a:lnTo>
                    <a:lnTo>
                      <a:pt x="808" y="110"/>
                    </a:lnTo>
                    <a:lnTo>
                      <a:pt x="808" y="110"/>
                    </a:lnTo>
                    <a:lnTo>
                      <a:pt x="810" y="108"/>
                    </a:lnTo>
                    <a:lnTo>
                      <a:pt x="810" y="106"/>
                    </a:lnTo>
                    <a:lnTo>
                      <a:pt x="810" y="106"/>
                    </a:lnTo>
                    <a:lnTo>
                      <a:pt x="812" y="104"/>
                    </a:lnTo>
                    <a:lnTo>
                      <a:pt x="812" y="100"/>
                    </a:lnTo>
                    <a:lnTo>
                      <a:pt x="812" y="98"/>
                    </a:lnTo>
                    <a:lnTo>
                      <a:pt x="812" y="96"/>
                    </a:lnTo>
                    <a:lnTo>
                      <a:pt x="812" y="94"/>
                    </a:lnTo>
                    <a:lnTo>
                      <a:pt x="814" y="90"/>
                    </a:lnTo>
                    <a:lnTo>
                      <a:pt x="814" y="88"/>
                    </a:lnTo>
                    <a:lnTo>
                      <a:pt x="814" y="84"/>
                    </a:lnTo>
                    <a:lnTo>
                      <a:pt x="814" y="80"/>
                    </a:lnTo>
                    <a:lnTo>
                      <a:pt x="816" y="78"/>
                    </a:lnTo>
                    <a:lnTo>
                      <a:pt x="816" y="74"/>
                    </a:lnTo>
                    <a:lnTo>
                      <a:pt x="816" y="72"/>
                    </a:lnTo>
                    <a:lnTo>
                      <a:pt x="816" y="68"/>
                    </a:lnTo>
                    <a:lnTo>
                      <a:pt x="816" y="64"/>
                    </a:lnTo>
                    <a:lnTo>
                      <a:pt x="818" y="62"/>
                    </a:lnTo>
                    <a:lnTo>
                      <a:pt x="818" y="58"/>
                    </a:lnTo>
                    <a:lnTo>
                      <a:pt x="818" y="54"/>
                    </a:lnTo>
                    <a:lnTo>
                      <a:pt x="818" y="50"/>
                    </a:lnTo>
                    <a:lnTo>
                      <a:pt x="820" y="48"/>
                    </a:lnTo>
                    <a:lnTo>
                      <a:pt x="820" y="44"/>
                    </a:lnTo>
                    <a:lnTo>
                      <a:pt x="820" y="40"/>
                    </a:lnTo>
                    <a:lnTo>
                      <a:pt x="820" y="38"/>
                    </a:lnTo>
                    <a:lnTo>
                      <a:pt x="820" y="34"/>
                    </a:lnTo>
                    <a:lnTo>
                      <a:pt x="822" y="32"/>
                    </a:lnTo>
                    <a:lnTo>
                      <a:pt x="822" y="28"/>
                    </a:lnTo>
                    <a:lnTo>
                      <a:pt x="822" y="26"/>
                    </a:lnTo>
                    <a:lnTo>
                      <a:pt x="822" y="24"/>
                    </a:lnTo>
                    <a:lnTo>
                      <a:pt x="824" y="20"/>
                    </a:lnTo>
                    <a:lnTo>
                      <a:pt x="824" y="18"/>
                    </a:lnTo>
                    <a:lnTo>
                      <a:pt x="824" y="16"/>
                    </a:lnTo>
                    <a:lnTo>
                      <a:pt x="824" y="14"/>
                    </a:lnTo>
                    <a:lnTo>
                      <a:pt x="824" y="14"/>
                    </a:lnTo>
                    <a:lnTo>
                      <a:pt x="826" y="12"/>
                    </a:lnTo>
                    <a:lnTo>
                      <a:pt x="826" y="12"/>
                    </a:lnTo>
                    <a:lnTo>
                      <a:pt x="826" y="10"/>
                    </a:lnTo>
                    <a:lnTo>
                      <a:pt x="826" y="10"/>
                    </a:lnTo>
                    <a:lnTo>
                      <a:pt x="826" y="10"/>
                    </a:lnTo>
                    <a:lnTo>
                      <a:pt x="828" y="10"/>
                    </a:lnTo>
                    <a:lnTo>
                      <a:pt x="828" y="10"/>
                    </a:lnTo>
                    <a:lnTo>
                      <a:pt x="828" y="12"/>
                    </a:lnTo>
                    <a:lnTo>
                      <a:pt x="828" y="12"/>
                    </a:lnTo>
                    <a:lnTo>
                      <a:pt x="828" y="12"/>
                    </a:lnTo>
                    <a:lnTo>
                      <a:pt x="828" y="12"/>
                    </a:lnTo>
                    <a:lnTo>
                      <a:pt x="830" y="14"/>
                    </a:lnTo>
                    <a:lnTo>
                      <a:pt x="830" y="14"/>
                    </a:lnTo>
                    <a:lnTo>
                      <a:pt x="830" y="16"/>
                    </a:lnTo>
                    <a:lnTo>
                      <a:pt x="830" y="16"/>
                    </a:lnTo>
                    <a:lnTo>
                      <a:pt x="830" y="16"/>
                    </a:lnTo>
                    <a:lnTo>
                      <a:pt x="832" y="16"/>
                    </a:lnTo>
                    <a:lnTo>
                      <a:pt x="832" y="18"/>
                    </a:lnTo>
                    <a:lnTo>
                      <a:pt x="832" y="18"/>
                    </a:lnTo>
                    <a:lnTo>
                      <a:pt x="832" y="18"/>
                    </a:lnTo>
                    <a:lnTo>
                      <a:pt x="832" y="20"/>
                    </a:lnTo>
                    <a:lnTo>
                      <a:pt x="834" y="20"/>
                    </a:lnTo>
                    <a:lnTo>
                      <a:pt x="834" y="22"/>
                    </a:lnTo>
                    <a:lnTo>
                      <a:pt x="834" y="22"/>
                    </a:lnTo>
                    <a:lnTo>
                      <a:pt x="834" y="24"/>
                    </a:lnTo>
                    <a:lnTo>
                      <a:pt x="834" y="24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6" y="26"/>
                    </a:lnTo>
                    <a:lnTo>
                      <a:pt x="838" y="26"/>
                    </a:lnTo>
                    <a:lnTo>
                      <a:pt x="838" y="24"/>
                    </a:lnTo>
                    <a:lnTo>
                      <a:pt x="838" y="24"/>
                    </a:lnTo>
                    <a:lnTo>
                      <a:pt x="838" y="22"/>
                    </a:lnTo>
                    <a:lnTo>
                      <a:pt x="838" y="20"/>
                    </a:lnTo>
                    <a:lnTo>
                      <a:pt x="838" y="18"/>
                    </a:lnTo>
                    <a:lnTo>
                      <a:pt x="840" y="16"/>
                    </a:lnTo>
                    <a:lnTo>
                      <a:pt x="840" y="14"/>
                    </a:lnTo>
                    <a:lnTo>
                      <a:pt x="840" y="12"/>
                    </a:lnTo>
                    <a:lnTo>
                      <a:pt x="840" y="12"/>
                    </a:lnTo>
                    <a:lnTo>
                      <a:pt x="840" y="10"/>
                    </a:lnTo>
                    <a:lnTo>
                      <a:pt x="840" y="8"/>
                    </a:lnTo>
                    <a:lnTo>
                      <a:pt x="842" y="6"/>
                    </a:lnTo>
                    <a:lnTo>
                      <a:pt x="842" y="4"/>
                    </a:lnTo>
                    <a:lnTo>
                      <a:pt x="842" y="4"/>
                    </a:lnTo>
                    <a:lnTo>
                      <a:pt x="842" y="2"/>
                    </a:lnTo>
                    <a:lnTo>
                      <a:pt x="842" y="2"/>
                    </a:lnTo>
                    <a:lnTo>
                      <a:pt x="842" y="0"/>
                    </a:lnTo>
                    <a:lnTo>
                      <a:pt x="844" y="0"/>
                    </a:lnTo>
                    <a:lnTo>
                      <a:pt x="844" y="0"/>
                    </a:lnTo>
                    <a:lnTo>
                      <a:pt x="844" y="0"/>
                    </a:lnTo>
                    <a:lnTo>
                      <a:pt x="844" y="0"/>
                    </a:lnTo>
                    <a:lnTo>
                      <a:pt x="844" y="0"/>
                    </a:lnTo>
                    <a:lnTo>
                      <a:pt x="846" y="0"/>
                    </a:lnTo>
                    <a:lnTo>
                      <a:pt x="846" y="2"/>
                    </a:lnTo>
                    <a:lnTo>
                      <a:pt x="846" y="4"/>
                    </a:lnTo>
                    <a:lnTo>
                      <a:pt x="846" y="4"/>
                    </a:lnTo>
                    <a:lnTo>
                      <a:pt x="846" y="8"/>
                    </a:lnTo>
                    <a:lnTo>
                      <a:pt x="84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5" name="Freeform 1379"/>
              <p:cNvSpPr>
                <a:spLocks/>
              </p:cNvSpPr>
              <p:nvPr/>
            </p:nvSpPr>
            <p:spPr bwMode="auto">
              <a:xfrm>
                <a:off x="4678" y="1133"/>
                <a:ext cx="68" cy="1116"/>
              </a:xfrm>
              <a:custGeom>
                <a:avLst/>
                <a:gdLst>
                  <a:gd name="T0" fmla="*/ 4 w 68"/>
                  <a:gd name="T1" fmla="*/ 374 h 1116"/>
                  <a:gd name="T2" fmla="*/ 8 w 68"/>
                  <a:gd name="T3" fmla="*/ 434 h 1116"/>
                  <a:gd name="T4" fmla="*/ 10 w 68"/>
                  <a:gd name="T5" fmla="*/ 460 h 1116"/>
                  <a:gd name="T6" fmla="*/ 14 w 68"/>
                  <a:gd name="T7" fmla="*/ 474 h 1116"/>
                  <a:gd name="T8" fmla="*/ 16 w 68"/>
                  <a:gd name="T9" fmla="*/ 514 h 1116"/>
                  <a:gd name="T10" fmla="*/ 20 w 68"/>
                  <a:gd name="T11" fmla="*/ 624 h 1116"/>
                  <a:gd name="T12" fmla="*/ 22 w 68"/>
                  <a:gd name="T13" fmla="*/ 746 h 1116"/>
                  <a:gd name="T14" fmla="*/ 24 w 68"/>
                  <a:gd name="T15" fmla="*/ 832 h 1116"/>
                  <a:gd name="T16" fmla="*/ 26 w 68"/>
                  <a:gd name="T17" fmla="*/ 882 h 1116"/>
                  <a:gd name="T18" fmla="*/ 30 w 68"/>
                  <a:gd name="T19" fmla="*/ 938 h 1116"/>
                  <a:gd name="T20" fmla="*/ 32 w 68"/>
                  <a:gd name="T21" fmla="*/ 1006 h 1116"/>
                  <a:gd name="T22" fmla="*/ 34 w 68"/>
                  <a:gd name="T23" fmla="*/ 1036 h 1116"/>
                  <a:gd name="T24" fmla="*/ 36 w 68"/>
                  <a:gd name="T25" fmla="*/ 1004 h 1116"/>
                  <a:gd name="T26" fmla="*/ 38 w 68"/>
                  <a:gd name="T27" fmla="*/ 958 h 1116"/>
                  <a:gd name="T28" fmla="*/ 38 w 68"/>
                  <a:gd name="T29" fmla="*/ 920 h 1116"/>
                  <a:gd name="T30" fmla="*/ 40 w 68"/>
                  <a:gd name="T31" fmla="*/ 844 h 1116"/>
                  <a:gd name="T32" fmla="*/ 42 w 68"/>
                  <a:gd name="T33" fmla="*/ 796 h 1116"/>
                  <a:gd name="T34" fmla="*/ 44 w 68"/>
                  <a:gd name="T35" fmla="*/ 774 h 1116"/>
                  <a:gd name="T36" fmla="*/ 44 w 68"/>
                  <a:gd name="T37" fmla="*/ 788 h 1116"/>
                  <a:gd name="T38" fmla="*/ 46 w 68"/>
                  <a:gd name="T39" fmla="*/ 842 h 1116"/>
                  <a:gd name="T40" fmla="*/ 48 w 68"/>
                  <a:gd name="T41" fmla="*/ 886 h 1116"/>
                  <a:gd name="T42" fmla="*/ 48 w 68"/>
                  <a:gd name="T43" fmla="*/ 948 h 1116"/>
                  <a:gd name="T44" fmla="*/ 50 w 68"/>
                  <a:gd name="T45" fmla="*/ 992 h 1116"/>
                  <a:gd name="T46" fmla="*/ 50 w 68"/>
                  <a:gd name="T47" fmla="*/ 1018 h 1116"/>
                  <a:gd name="T48" fmla="*/ 50 w 68"/>
                  <a:gd name="T49" fmla="*/ 1020 h 1116"/>
                  <a:gd name="T50" fmla="*/ 52 w 68"/>
                  <a:gd name="T51" fmla="*/ 986 h 1116"/>
                  <a:gd name="T52" fmla="*/ 52 w 68"/>
                  <a:gd name="T53" fmla="*/ 1002 h 1116"/>
                  <a:gd name="T54" fmla="*/ 54 w 68"/>
                  <a:gd name="T55" fmla="*/ 1106 h 1116"/>
                  <a:gd name="T56" fmla="*/ 54 w 68"/>
                  <a:gd name="T57" fmla="*/ 1054 h 1116"/>
                  <a:gd name="T58" fmla="*/ 56 w 68"/>
                  <a:gd name="T59" fmla="*/ 868 h 1116"/>
                  <a:gd name="T60" fmla="*/ 56 w 68"/>
                  <a:gd name="T61" fmla="*/ 746 h 1116"/>
                  <a:gd name="T62" fmla="*/ 56 w 68"/>
                  <a:gd name="T63" fmla="*/ 678 h 1116"/>
                  <a:gd name="T64" fmla="*/ 58 w 68"/>
                  <a:gd name="T65" fmla="*/ 510 h 1116"/>
                  <a:gd name="T66" fmla="*/ 58 w 68"/>
                  <a:gd name="T67" fmla="*/ 296 h 1116"/>
                  <a:gd name="T68" fmla="*/ 58 w 68"/>
                  <a:gd name="T69" fmla="*/ 130 h 1116"/>
                  <a:gd name="T70" fmla="*/ 60 w 68"/>
                  <a:gd name="T71" fmla="*/ 30 h 1116"/>
                  <a:gd name="T72" fmla="*/ 60 w 68"/>
                  <a:gd name="T73" fmla="*/ 2 h 1116"/>
                  <a:gd name="T74" fmla="*/ 60 w 68"/>
                  <a:gd name="T75" fmla="*/ 38 h 1116"/>
                  <a:gd name="T76" fmla="*/ 60 w 68"/>
                  <a:gd name="T77" fmla="*/ 112 h 1116"/>
                  <a:gd name="T78" fmla="*/ 62 w 68"/>
                  <a:gd name="T79" fmla="*/ 160 h 1116"/>
                  <a:gd name="T80" fmla="*/ 62 w 68"/>
                  <a:gd name="T81" fmla="*/ 190 h 1116"/>
                  <a:gd name="T82" fmla="*/ 62 w 68"/>
                  <a:gd name="T83" fmla="*/ 190 h 1116"/>
                  <a:gd name="T84" fmla="*/ 62 w 68"/>
                  <a:gd name="T85" fmla="*/ 192 h 1116"/>
                  <a:gd name="T86" fmla="*/ 64 w 68"/>
                  <a:gd name="T87" fmla="*/ 224 h 1116"/>
                  <a:gd name="T88" fmla="*/ 64 w 68"/>
                  <a:gd name="T89" fmla="*/ 288 h 1116"/>
                  <a:gd name="T90" fmla="*/ 64 w 68"/>
                  <a:gd name="T91" fmla="*/ 338 h 1116"/>
                  <a:gd name="T92" fmla="*/ 64 w 68"/>
                  <a:gd name="T93" fmla="*/ 376 h 1116"/>
                  <a:gd name="T94" fmla="*/ 64 w 68"/>
                  <a:gd name="T95" fmla="*/ 392 h 1116"/>
                  <a:gd name="T96" fmla="*/ 64 w 68"/>
                  <a:gd name="T97" fmla="*/ 414 h 1116"/>
                  <a:gd name="T98" fmla="*/ 66 w 68"/>
                  <a:gd name="T99" fmla="*/ 438 h 1116"/>
                  <a:gd name="T100" fmla="*/ 66 w 68"/>
                  <a:gd name="T101" fmla="*/ 456 h 1116"/>
                  <a:gd name="T102" fmla="*/ 66 w 68"/>
                  <a:gd name="T103" fmla="*/ 474 h 1116"/>
                  <a:gd name="T104" fmla="*/ 66 w 68"/>
                  <a:gd name="T105" fmla="*/ 482 h 1116"/>
                  <a:gd name="T106" fmla="*/ 66 w 68"/>
                  <a:gd name="T107" fmla="*/ 488 h 1116"/>
                  <a:gd name="T108" fmla="*/ 66 w 68"/>
                  <a:gd name="T109" fmla="*/ 490 h 1116"/>
                  <a:gd name="T110" fmla="*/ 68 w 68"/>
                  <a:gd name="T111" fmla="*/ 500 h 1116"/>
                  <a:gd name="T112" fmla="*/ 68 w 68"/>
                  <a:gd name="T113" fmla="*/ 500 h 1116"/>
                  <a:gd name="T114" fmla="*/ 68 w 68"/>
                  <a:gd name="T115" fmla="*/ 498 h 1116"/>
                  <a:gd name="T116" fmla="*/ 68 w 68"/>
                  <a:gd name="T117" fmla="*/ 488 h 1116"/>
                  <a:gd name="T118" fmla="*/ 68 w 68"/>
                  <a:gd name="T119" fmla="*/ 480 h 1116"/>
                  <a:gd name="T120" fmla="*/ 68 w 68"/>
                  <a:gd name="T121" fmla="*/ 470 h 1116"/>
                  <a:gd name="T122" fmla="*/ 68 w 68"/>
                  <a:gd name="T123" fmla="*/ 452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8" h="1116">
                    <a:moveTo>
                      <a:pt x="0" y="330"/>
                    </a:moveTo>
                    <a:lnTo>
                      <a:pt x="0" y="332"/>
                    </a:lnTo>
                    <a:lnTo>
                      <a:pt x="2" y="334"/>
                    </a:lnTo>
                    <a:lnTo>
                      <a:pt x="2" y="338"/>
                    </a:lnTo>
                    <a:lnTo>
                      <a:pt x="2" y="340"/>
                    </a:lnTo>
                    <a:lnTo>
                      <a:pt x="2" y="344"/>
                    </a:lnTo>
                    <a:lnTo>
                      <a:pt x="2" y="348"/>
                    </a:lnTo>
                    <a:lnTo>
                      <a:pt x="2" y="352"/>
                    </a:lnTo>
                    <a:lnTo>
                      <a:pt x="2" y="356"/>
                    </a:lnTo>
                    <a:lnTo>
                      <a:pt x="4" y="362"/>
                    </a:lnTo>
                    <a:lnTo>
                      <a:pt x="4" y="368"/>
                    </a:lnTo>
                    <a:lnTo>
                      <a:pt x="4" y="374"/>
                    </a:lnTo>
                    <a:lnTo>
                      <a:pt x="4" y="380"/>
                    </a:lnTo>
                    <a:lnTo>
                      <a:pt x="4" y="386"/>
                    </a:lnTo>
                    <a:lnTo>
                      <a:pt x="4" y="392"/>
                    </a:lnTo>
                    <a:lnTo>
                      <a:pt x="6" y="398"/>
                    </a:lnTo>
                    <a:lnTo>
                      <a:pt x="6" y="404"/>
                    </a:lnTo>
                    <a:lnTo>
                      <a:pt x="6" y="408"/>
                    </a:lnTo>
                    <a:lnTo>
                      <a:pt x="6" y="412"/>
                    </a:lnTo>
                    <a:lnTo>
                      <a:pt x="6" y="416"/>
                    </a:lnTo>
                    <a:lnTo>
                      <a:pt x="6" y="420"/>
                    </a:lnTo>
                    <a:lnTo>
                      <a:pt x="6" y="424"/>
                    </a:lnTo>
                    <a:lnTo>
                      <a:pt x="6" y="430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6"/>
                    </a:lnTo>
                    <a:lnTo>
                      <a:pt x="8" y="448"/>
                    </a:lnTo>
                    <a:lnTo>
                      <a:pt x="8" y="452"/>
                    </a:lnTo>
                    <a:lnTo>
                      <a:pt x="8" y="454"/>
                    </a:lnTo>
                    <a:lnTo>
                      <a:pt x="10" y="456"/>
                    </a:lnTo>
                    <a:lnTo>
                      <a:pt x="10" y="458"/>
                    </a:lnTo>
                    <a:lnTo>
                      <a:pt x="10" y="458"/>
                    </a:lnTo>
                    <a:lnTo>
                      <a:pt x="10" y="460"/>
                    </a:lnTo>
                    <a:lnTo>
                      <a:pt x="10" y="460"/>
                    </a:lnTo>
                    <a:lnTo>
                      <a:pt x="10" y="460"/>
                    </a:lnTo>
                    <a:lnTo>
                      <a:pt x="10" y="460"/>
                    </a:lnTo>
                    <a:lnTo>
                      <a:pt x="12" y="462"/>
                    </a:lnTo>
                    <a:lnTo>
                      <a:pt x="12" y="462"/>
                    </a:lnTo>
                    <a:lnTo>
                      <a:pt x="12" y="462"/>
                    </a:lnTo>
                    <a:lnTo>
                      <a:pt x="12" y="462"/>
                    </a:lnTo>
                    <a:lnTo>
                      <a:pt x="12" y="464"/>
                    </a:lnTo>
                    <a:lnTo>
                      <a:pt x="12" y="464"/>
                    </a:lnTo>
                    <a:lnTo>
                      <a:pt x="12" y="466"/>
                    </a:lnTo>
                    <a:lnTo>
                      <a:pt x="14" y="468"/>
                    </a:lnTo>
                    <a:lnTo>
                      <a:pt x="14" y="470"/>
                    </a:lnTo>
                    <a:lnTo>
                      <a:pt x="14" y="472"/>
                    </a:lnTo>
                    <a:lnTo>
                      <a:pt x="14" y="474"/>
                    </a:lnTo>
                    <a:lnTo>
                      <a:pt x="14" y="476"/>
                    </a:lnTo>
                    <a:lnTo>
                      <a:pt x="14" y="478"/>
                    </a:lnTo>
                    <a:lnTo>
                      <a:pt x="14" y="480"/>
                    </a:lnTo>
                    <a:lnTo>
                      <a:pt x="14" y="482"/>
                    </a:lnTo>
                    <a:lnTo>
                      <a:pt x="14" y="484"/>
                    </a:lnTo>
                    <a:lnTo>
                      <a:pt x="16" y="488"/>
                    </a:lnTo>
                    <a:lnTo>
                      <a:pt x="16" y="490"/>
                    </a:lnTo>
                    <a:lnTo>
                      <a:pt x="16" y="494"/>
                    </a:lnTo>
                    <a:lnTo>
                      <a:pt x="16" y="498"/>
                    </a:lnTo>
                    <a:lnTo>
                      <a:pt x="16" y="502"/>
                    </a:lnTo>
                    <a:lnTo>
                      <a:pt x="16" y="508"/>
                    </a:lnTo>
                    <a:lnTo>
                      <a:pt x="16" y="514"/>
                    </a:lnTo>
                    <a:lnTo>
                      <a:pt x="16" y="520"/>
                    </a:lnTo>
                    <a:lnTo>
                      <a:pt x="18" y="526"/>
                    </a:lnTo>
                    <a:lnTo>
                      <a:pt x="18" y="534"/>
                    </a:lnTo>
                    <a:lnTo>
                      <a:pt x="18" y="542"/>
                    </a:lnTo>
                    <a:lnTo>
                      <a:pt x="18" y="552"/>
                    </a:lnTo>
                    <a:lnTo>
                      <a:pt x="18" y="562"/>
                    </a:lnTo>
                    <a:lnTo>
                      <a:pt x="18" y="570"/>
                    </a:lnTo>
                    <a:lnTo>
                      <a:pt x="18" y="582"/>
                    </a:lnTo>
                    <a:lnTo>
                      <a:pt x="18" y="592"/>
                    </a:lnTo>
                    <a:lnTo>
                      <a:pt x="18" y="602"/>
                    </a:lnTo>
                    <a:lnTo>
                      <a:pt x="20" y="612"/>
                    </a:lnTo>
                    <a:lnTo>
                      <a:pt x="20" y="624"/>
                    </a:lnTo>
                    <a:lnTo>
                      <a:pt x="20" y="634"/>
                    </a:lnTo>
                    <a:lnTo>
                      <a:pt x="20" y="646"/>
                    </a:lnTo>
                    <a:lnTo>
                      <a:pt x="20" y="656"/>
                    </a:lnTo>
                    <a:lnTo>
                      <a:pt x="20" y="666"/>
                    </a:lnTo>
                    <a:lnTo>
                      <a:pt x="20" y="678"/>
                    </a:lnTo>
                    <a:lnTo>
                      <a:pt x="20" y="688"/>
                    </a:lnTo>
                    <a:lnTo>
                      <a:pt x="20" y="698"/>
                    </a:lnTo>
                    <a:lnTo>
                      <a:pt x="22" y="708"/>
                    </a:lnTo>
                    <a:lnTo>
                      <a:pt x="22" y="716"/>
                    </a:lnTo>
                    <a:lnTo>
                      <a:pt x="22" y="726"/>
                    </a:lnTo>
                    <a:lnTo>
                      <a:pt x="22" y="736"/>
                    </a:lnTo>
                    <a:lnTo>
                      <a:pt x="22" y="746"/>
                    </a:lnTo>
                    <a:lnTo>
                      <a:pt x="22" y="756"/>
                    </a:lnTo>
                    <a:lnTo>
                      <a:pt x="22" y="764"/>
                    </a:lnTo>
                    <a:lnTo>
                      <a:pt x="22" y="772"/>
                    </a:lnTo>
                    <a:lnTo>
                      <a:pt x="24" y="780"/>
                    </a:lnTo>
                    <a:lnTo>
                      <a:pt x="24" y="788"/>
                    </a:lnTo>
                    <a:lnTo>
                      <a:pt x="24" y="794"/>
                    </a:lnTo>
                    <a:lnTo>
                      <a:pt x="24" y="800"/>
                    </a:lnTo>
                    <a:lnTo>
                      <a:pt x="24" y="806"/>
                    </a:lnTo>
                    <a:lnTo>
                      <a:pt x="24" y="812"/>
                    </a:lnTo>
                    <a:lnTo>
                      <a:pt x="24" y="818"/>
                    </a:lnTo>
                    <a:lnTo>
                      <a:pt x="24" y="826"/>
                    </a:lnTo>
                    <a:lnTo>
                      <a:pt x="24" y="832"/>
                    </a:lnTo>
                    <a:lnTo>
                      <a:pt x="24" y="838"/>
                    </a:lnTo>
                    <a:lnTo>
                      <a:pt x="26" y="842"/>
                    </a:lnTo>
                    <a:lnTo>
                      <a:pt x="26" y="846"/>
                    </a:lnTo>
                    <a:lnTo>
                      <a:pt x="26" y="850"/>
                    </a:lnTo>
                    <a:lnTo>
                      <a:pt x="26" y="854"/>
                    </a:lnTo>
                    <a:lnTo>
                      <a:pt x="26" y="858"/>
                    </a:lnTo>
                    <a:lnTo>
                      <a:pt x="26" y="860"/>
                    </a:lnTo>
                    <a:lnTo>
                      <a:pt x="26" y="864"/>
                    </a:lnTo>
                    <a:lnTo>
                      <a:pt x="26" y="866"/>
                    </a:lnTo>
                    <a:lnTo>
                      <a:pt x="26" y="872"/>
                    </a:lnTo>
                    <a:lnTo>
                      <a:pt x="26" y="876"/>
                    </a:lnTo>
                    <a:lnTo>
                      <a:pt x="26" y="882"/>
                    </a:lnTo>
                    <a:lnTo>
                      <a:pt x="28" y="886"/>
                    </a:lnTo>
                    <a:lnTo>
                      <a:pt x="28" y="890"/>
                    </a:lnTo>
                    <a:lnTo>
                      <a:pt x="28" y="892"/>
                    </a:lnTo>
                    <a:lnTo>
                      <a:pt x="28" y="896"/>
                    </a:lnTo>
                    <a:lnTo>
                      <a:pt x="28" y="900"/>
                    </a:lnTo>
                    <a:lnTo>
                      <a:pt x="28" y="902"/>
                    </a:lnTo>
                    <a:lnTo>
                      <a:pt x="28" y="906"/>
                    </a:lnTo>
                    <a:lnTo>
                      <a:pt x="28" y="910"/>
                    </a:lnTo>
                    <a:lnTo>
                      <a:pt x="28" y="916"/>
                    </a:lnTo>
                    <a:lnTo>
                      <a:pt x="28" y="922"/>
                    </a:lnTo>
                    <a:lnTo>
                      <a:pt x="30" y="930"/>
                    </a:lnTo>
                    <a:lnTo>
                      <a:pt x="30" y="938"/>
                    </a:lnTo>
                    <a:lnTo>
                      <a:pt x="30" y="944"/>
                    </a:lnTo>
                    <a:lnTo>
                      <a:pt x="30" y="952"/>
                    </a:lnTo>
                    <a:lnTo>
                      <a:pt x="30" y="956"/>
                    </a:lnTo>
                    <a:lnTo>
                      <a:pt x="30" y="960"/>
                    </a:lnTo>
                    <a:lnTo>
                      <a:pt x="30" y="964"/>
                    </a:lnTo>
                    <a:lnTo>
                      <a:pt x="30" y="970"/>
                    </a:lnTo>
                    <a:lnTo>
                      <a:pt x="30" y="976"/>
                    </a:lnTo>
                    <a:lnTo>
                      <a:pt x="30" y="982"/>
                    </a:lnTo>
                    <a:lnTo>
                      <a:pt x="30" y="988"/>
                    </a:lnTo>
                    <a:lnTo>
                      <a:pt x="30" y="994"/>
                    </a:lnTo>
                    <a:lnTo>
                      <a:pt x="32" y="1000"/>
                    </a:lnTo>
                    <a:lnTo>
                      <a:pt x="32" y="1006"/>
                    </a:lnTo>
                    <a:lnTo>
                      <a:pt x="32" y="1012"/>
                    </a:lnTo>
                    <a:lnTo>
                      <a:pt x="32" y="1018"/>
                    </a:lnTo>
                    <a:lnTo>
                      <a:pt x="32" y="1024"/>
                    </a:lnTo>
                    <a:lnTo>
                      <a:pt x="32" y="1028"/>
                    </a:lnTo>
                    <a:lnTo>
                      <a:pt x="32" y="1032"/>
                    </a:lnTo>
                    <a:lnTo>
                      <a:pt x="32" y="1036"/>
                    </a:lnTo>
                    <a:lnTo>
                      <a:pt x="32" y="1040"/>
                    </a:lnTo>
                    <a:lnTo>
                      <a:pt x="32" y="1042"/>
                    </a:lnTo>
                    <a:lnTo>
                      <a:pt x="34" y="1044"/>
                    </a:lnTo>
                    <a:lnTo>
                      <a:pt x="34" y="1042"/>
                    </a:lnTo>
                    <a:lnTo>
                      <a:pt x="34" y="1038"/>
                    </a:lnTo>
                    <a:lnTo>
                      <a:pt x="34" y="1036"/>
                    </a:lnTo>
                    <a:lnTo>
                      <a:pt x="34" y="1034"/>
                    </a:lnTo>
                    <a:lnTo>
                      <a:pt x="34" y="1032"/>
                    </a:lnTo>
                    <a:lnTo>
                      <a:pt x="34" y="1028"/>
                    </a:lnTo>
                    <a:lnTo>
                      <a:pt x="34" y="1026"/>
                    </a:lnTo>
                    <a:lnTo>
                      <a:pt x="34" y="1024"/>
                    </a:lnTo>
                    <a:lnTo>
                      <a:pt x="34" y="1022"/>
                    </a:lnTo>
                    <a:lnTo>
                      <a:pt x="34" y="1018"/>
                    </a:lnTo>
                    <a:lnTo>
                      <a:pt x="34" y="1016"/>
                    </a:lnTo>
                    <a:lnTo>
                      <a:pt x="34" y="1012"/>
                    </a:lnTo>
                    <a:lnTo>
                      <a:pt x="36" y="1010"/>
                    </a:lnTo>
                    <a:lnTo>
                      <a:pt x="36" y="1006"/>
                    </a:lnTo>
                    <a:lnTo>
                      <a:pt x="36" y="1004"/>
                    </a:lnTo>
                    <a:lnTo>
                      <a:pt x="36" y="1002"/>
                    </a:lnTo>
                    <a:lnTo>
                      <a:pt x="36" y="1000"/>
                    </a:lnTo>
                    <a:lnTo>
                      <a:pt x="36" y="998"/>
                    </a:lnTo>
                    <a:lnTo>
                      <a:pt x="36" y="994"/>
                    </a:lnTo>
                    <a:lnTo>
                      <a:pt x="36" y="988"/>
                    </a:lnTo>
                    <a:lnTo>
                      <a:pt x="36" y="984"/>
                    </a:lnTo>
                    <a:lnTo>
                      <a:pt x="36" y="980"/>
                    </a:lnTo>
                    <a:lnTo>
                      <a:pt x="36" y="974"/>
                    </a:lnTo>
                    <a:lnTo>
                      <a:pt x="36" y="970"/>
                    </a:lnTo>
                    <a:lnTo>
                      <a:pt x="36" y="966"/>
                    </a:lnTo>
                    <a:lnTo>
                      <a:pt x="36" y="962"/>
                    </a:lnTo>
                    <a:lnTo>
                      <a:pt x="38" y="958"/>
                    </a:lnTo>
                    <a:lnTo>
                      <a:pt x="38" y="956"/>
                    </a:lnTo>
                    <a:lnTo>
                      <a:pt x="38" y="954"/>
                    </a:lnTo>
                    <a:lnTo>
                      <a:pt x="38" y="952"/>
                    </a:lnTo>
                    <a:lnTo>
                      <a:pt x="38" y="948"/>
                    </a:lnTo>
                    <a:lnTo>
                      <a:pt x="38" y="948"/>
                    </a:lnTo>
                    <a:lnTo>
                      <a:pt x="38" y="946"/>
                    </a:lnTo>
                    <a:lnTo>
                      <a:pt x="38" y="946"/>
                    </a:lnTo>
                    <a:lnTo>
                      <a:pt x="38" y="944"/>
                    </a:lnTo>
                    <a:lnTo>
                      <a:pt x="38" y="940"/>
                    </a:lnTo>
                    <a:lnTo>
                      <a:pt x="38" y="934"/>
                    </a:lnTo>
                    <a:lnTo>
                      <a:pt x="38" y="928"/>
                    </a:lnTo>
                    <a:lnTo>
                      <a:pt x="38" y="920"/>
                    </a:lnTo>
                    <a:lnTo>
                      <a:pt x="38" y="912"/>
                    </a:lnTo>
                    <a:lnTo>
                      <a:pt x="40" y="902"/>
                    </a:lnTo>
                    <a:lnTo>
                      <a:pt x="40" y="894"/>
                    </a:lnTo>
                    <a:lnTo>
                      <a:pt x="40" y="888"/>
                    </a:lnTo>
                    <a:lnTo>
                      <a:pt x="40" y="882"/>
                    </a:lnTo>
                    <a:lnTo>
                      <a:pt x="40" y="876"/>
                    </a:lnTo>
                    <a:lnTo>
                      <a:pt x="40" y="870"/>
                    </a:lnTo>
                    <a:lnTo>
                      <a:pt x="40" y="864"/>
                    </a:lnTo>
                    <a:lnTo>
                      <a:pt x="40" y="858"/>
                    </a:lnTo>
                    <a:lnTo>
                      <a:pt x="40" y="852"/>
                    </a:lnTo>
                    <a:lnTo>
                      <a:pt x="40" y="848"/>
                    </a:lnTo>
                    <a:lnTo>
                      <a:pt x="40" y="844"/>
                    </a:lnTo>
                    <a:lnTo>
                      <a:pt x="40" y="840"/>
                    </a:lnTo>
                    <a:lnTo>
                      <a:pt x="40" y="834"/>
                    </a:lnTo>
                    <a:lnTo>
                      <a:pt x="40" y="830"/>
                    </a:lnTo>
                    <a:lnTo>
                      <a:pt x="40" y="824"/>
                    </a:lnTo>
                    <a:lnTo>
                      <a:pt x="40" y="820"/>
                    </a:lnTo>
                    <a:lnTo>
                      <a:pt x="42" y="816"/>
                    </a:lnTo>
                    <a:lnTo>
                      <a:pt x="42" y="814"/>
                    </a:lnTo>
                    <a:lnTo>
                      <a:pt x="42" y="810"/>
                    </a:lnTo>
                    <a:lnTo>
                      <a:pt x="42" y="806"/>
                    </a:lnTo>
                    <a:lnTo>
                      <a:pt x="42" y="802"/>
                    </a:lnTo>
                    <a:lnTo>
                      <a:pt x="42" y="800"/>
                    </a:lnTo>
                    <a:lnTo>
                      <a:pt x="42" y="796"/>
                    </a:lnTo>
                    <a:lnTo>
                      <a:pt x="42" y="794"/>
                    </a:lnTo>
                    <a:lnTo>
                      <a:pt x="42" y="792"/>
                    </a:lnTo>
                    <a:lnTo>
                      <a:pt x="42" y="790"/>
                    </a:lnTo>
                    <a:lnTo>
                      <a:pt x="42" y="788"/>
                    </a:lnTo>
                    <a:lnTo>
                      <a:pt x="42" y="786"/>
                    </a:lnTo>
                    <a:lnTo>
                      <a:pt x="42" y="784"/>
                    </a:lnTo>
                    <a:lnTo>
                      <a:pt x="42" y="782"/>
                    </a:lnTo>
                    <a:lnTo>
                      <a:pt x="42" y="780"/>
                    </a:lnTo>
                    <a:lnTo>
                      <a:pt x="42" y="778"/>
                    </a:lnTo>
                    <a:lnTo>
                      <a:pt x="42" y="776"/>
                    </a:lnTo>
                    <a:lnTo>
                      <a:pt x="42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4"/>
                    </a:lnTo>
                    <a:lnTo>
                      <a:pt x="44" y="776"/>
                    </a:lnTo>
                    <a:lnTo>
                      <a:pt x="44" y="778"/>
                    </a:lnTo>
                    <a:lnTo>
                      <a:pt x="44" y="780"/>
                    </a:lnTo>
                    <a:lnTo>
                      <a:pt x="44" y="782"/>
                    </a:lnTo>
                    <a:lnTo>
                      <a:pt x="44" y="784"/>
                    </a:lnTo>
                    <a:lnTo>
                      <a:pt x="44" y="786"/>
                    </a:lnTo>
                    <a:lnTo>
                      <a:pt x="44" y="788"/>
                    </a:lnTo>
                    <a:lnTo>
                      <a:pt x="44" y="792"/>
                    </a:lnTo>
                    <a:lnTo>
                      <a:pt x="44" y="796"/>
                    </a:lnTo>
                    <a:lnTo>
                      <a:pt x="46" y="800"/>
                    </a:lnTo>
                    <a:lnTo>
                      <a:pt x="46" y="804"/>
                    </a:lnTo>
                    <a:lnTo>
                      <a:pt x="46" y="808"/>
                    </a:lnTo>
                    <a:lnTo>
                      <a:pt x="46" y="810"/>
                    </a:lnTo>
                    <a:lnTo>
                      <a:pt x="46" y="816"/>
                    </a:lnTo>
                    <a:lnTo>
                      <a:pt x="46" y="822"/>
                    </a:lnTo>
                    <a:lnTo>
                      <a:pt x="46" y="828"/>
                    </a:lnTo>
                    <a:lnTo>
                      <a:pt x="46" y="832"/>
                    </a:lnTo>
                    <a:lnTo>
                      <a:pt x="46" y="838"/>
                    </a:lnTo>
                    <a:lnTo>
                      <a:pt x="46" y="842"/>
                    </a:lnTo>
                    <a:lnTo>
                      <a:pt x="46" y="846"/>
                    </a:lnTo>
                    <a:lnTo>
                      <a:pt x="46" y="850"/>
                    </a:lnTo>
                    <a:lnTo>
                      <a:pt x="46" y="852"/>
                    </a:lnTo>
                    <a:lnTo>
                      <a:pt x="46" y="856"/>
                    </a:lnTo>
                    <a:lnTo>
                      <a:pt x="46" y="860"/>
                    </a:lnTo>
                    <a:lnTo>
                      <a:pt x="46" y="862"/>
                    </a:lnTo>
                    <a:lnTo>
                      <a:pt x="46" y="866"/>
                    </a:lnTo>
                    <a:lnTo>
                      <a:pt x="46" y="868"/>
                    </a:lnTo>
                    <a:lnTo>
                      <a:pt x="46" y="872"/>
                    </a:lnTo>
                    <a:lnTo>
                      <a:pt x="46" y="876"/>
                    </a:lnTo>
                    <a:lnTo>
                      <a:pt x="46" y="882"/>
                    </a:lnTo>
                    <a:lnTo>
                      <a:pt x="48" y="886"/>
                    </a:lnTo>
                    <a:lnTo>
                      <a:pt x="48" y="892"/>
                    </a:lnTo>
                    <a:lnTo>
                      <a:pt x="48" y="898"/>
                    </a:lnTo>
                    <a:lnTo>
                      <a:pt x="48" y="904"/>
                    </a:lnTo>
                    <a:lnTo>
                      <a:pt x="48" y="908"/>
                    </a:lnTo>
                    <a:lnTo>
                      <a:pt x="48" y="914"/>
                    </a:lnTo>
                    <a:lnTo>
                      <a:pt x="48" y="920"/>
                    </a:lnTo>
                    <a:lnTo>
                      <a:pt x="48" y="924"/>
                    </a:lnTo>
                    <a:lnTo>
                      <a:pt x="48" y="930"/>
                    </a:lnTo>
                    <a:lnTo>
                      <a:pt x="48" y="934"/>
                    </a:lnTo>
                    <a:lnTo>
                      <a:pt x="48" y="940"/>
                    </a:lnTo>
                    <a:lnTo>
                      <a:pt x="48" y="944"/>
                    </a:lnTo>
                    <a:lnTo>
                      <a:pt x="48" y="948"/>
                    </a:lnTo>
                    <a:lnTo>
                      <a:pt x="48" y="954"/>
                    </a:lnTo>
                    <a:lnTo>
                      <a:pt x="48" y="958"/>
                    </a:lnTo>
                    <a:lnTo>
                      <a:pt x="48" y="962"/>
                    </a:lnTo>
                    <a:lnTo>
                      <a:pt x="48" y="966"/>
                    </a:lnTo>
                    <a:lnTo>
                      <a:pt x="48" y="968"/>
                    </a:lnTo>
                    <a:lnTo>
                      <a:pt x="48" y="970"/>
                    </a:lnTo>
                    <a:lnTo>
                      <a:pt x="48" y="972"/>
                    </a:lnTo>
                    <a:lnTo>
                      <a:pt x="48" y="976"/>
                    </a:lnTo>
                    <a:lnTo>
                      <a:pt x="48" y="980"/>
                    </a:lnTo>
                    <a:lnTo>
                      <a:pt x="48" y="984"/>
                    </a:lnTo>
                    <a:lnTo>
                      <a:pt x="50" y="988"/>
                    </a:lnTo>
                    <a:lnTo>
                      <a:pt x="50" y="992"/>
                    </a:lnTo>
                    <a:lnTo>
                      <a:pt x="50" y="994"/>
                    </a:lnTo>
                    <a:lnTo>
                      <a:pt x="50" y="998"/>
                    </a:lnTo>
                    <a:lnTo>
                      <a:pt x="50" y="1000"/>
                    </a:lnTo>
                    <a:lnTo>
                      <a:pt x="50" y="1002"/>
                    </a:lnTo>
                    <a:lnTo>
                      <a:pt x="50" y="1006"/>
                    </a:lnTo>
                    <a:lnTo>
                      <a:pt x="50" y="1008"/>
                    </a:lnTo>
                    <a:lnTo>
                      <a:pt x="50" y="1012"/>
                    </a:lnTo>
                    <a:lnTo>
                      <a:pt x="50" y="1016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18"/>
                    </a:lnTo>
                    <a:lnTo>
                      <a:pt x="50" y="1020"/>
                    </a:lnTo>
                    <a:lnTo>
                      <a:pt x="50" y="1022"/>
                    </a:lnTo>
                    <a:lnTo>
                      <a:pt x="50" y="1024"/>
                    </a:lnTo>
                    <a:lnTo>
                      <a:pt x="50" y="1024"/>
                    </a:lnTo>
                    <a:lnTo>
                      <a:pt x="50" y="1024"/>
                    </a:lnTo>
                    <a:lnTo>
                      <a:pt x="50" y="1024"/>
                    </a:lnTo>
                    <a:lnTo>
                      <a:pt x="50" y="1024"/>
                    </a:lnTo>
                    <a:lnTo>
                      <a:pt x="50" y="1022"/>
                    </a:lnTo>
                    <a:lnTo>
                      <a:pt x="50" y="1020"/>
                    </a:lnTo>
                    <a:lnTo>
                      <a:pt x="50" y="1020"/>
                    </a:lnTo>
                    <a:lnTo>
                      <a:pt x="52" y="1018"/>
                    </a:lnTo>
                    <a:lnTo>
                      <a:pt x="52" y="1016"/>
                    </a:lnTo>
                    <a:lnTo>
                      <a:pt x="52" y="1012"/>
                    </a:lnTo>
                    <a:lnTo>
                      <a:pt x="52" y="1010"/>
                    </a:lnTo>
                    <a:lnTo>
                      <a:pt x="52" y="1008"/>
                    </a:lnTo>
                    <a:lnTo>
                      <a:pt x="52" y="1006"/>
                    </a:lnTo>
                    <a:lnTo>
                      <a:pt x="52" y="1002"/>
                    </a:lnTo>
                    <a:lnTo>
                      <a:pt x="52" y="1000"/>
                    </a:lnTo>
                    <a:lnTo>
                      <a:pt x="52" y="996"/>
                    </a:lnTo>
                    <a:lnTo>
                      <a:pt x="52" y="992"/>
                    </a:lnTo>
                    <a:lnTo>
                      <a:pt x="52" y="988"/>
                    </a:lnTo>
                    <a:lnTo>
                      <a:pt x="52" y="986"/>
                    </a:lnTo>
                    <a:lnTo>
                      <a:pt x="52" y="984"/>
                    </a:lnTo>
                    <a:lnTo>
                      <a:pt x="52" y="982"/>
                    </a:lnTo>
                    <a:lnTo>
                      <a:pt x="52" y="980"/>
                    </a:lnTo>
                    <a:lnTo>
                      <a:pt x="52" y="980"/>
                    </a:lnTo>
                    <a:lnTo>
                      <a:pt x="52" y="980"/>
                    </a:lnTo>
                    <a:lnTo>
                      <a:pt x="52" y="980"/>
                    </a:lnTo>
                    <a:lnTo>
                      <a:pt x="52" y="980"/>
                    </a:lnTo>
                    <a:lnTo>
                      <a:pt x="52" y="982"/>
                    </a:lnTo>
                    <a:lnTo>
                      <a:pt x="52" y="986"/>
                    </a:lnTo>
                    <a:lnTo>
                      <a:pt x="52" y="992"/>
                    </a:lnTo>
                    <a:lnTo>
                      <a:pt x="52" y="996"/>
                    </a:lnTo>
                    <a:lnTo>
                      <a:pt x="52" y="1002"/>
                    </a:lnTo>
                    <a:lnTo>
                      <a:pt x="52" y="1010"/>
                    </a:lnTo>
                    <a:lnTo>
                      <a:pt x="54" y="1018"/>
                    </a:lnTo>
                    <a:lnTo>
                      <a:pt x="54" y="1026"/>
                    </a:lnTo>
                    <a:lnTo>
                      <a:pt x="54" y="1036"/>
                    </a:lnTo>
                    <a:lnTo>
                      <a:pt x="54" y="1046"/>
                    </a:lnTo>
                    <a:lnTo>
                      <a:pt x="54" y="1056"/>
                    </a:lnTo>
                    <a:lnTo>
                      <a:pt x="54" y="1066"/>
                    </a:lnTo>
                    <a:lnTo>
                      <a:pt x="54" y="1074"/>
                    </a:lnTo>
                    <a:lnTo>
                      <a:pt x="54" y="1084"/>
                    </a:lnTo>
                    <a:lnTo>
                      <a:pt x="54" y="1092"/>
                    </a:lnTo>
                    <a:lnTo>
                      <a:pt x="54" y="1100"/>
                    </a:lnTo>
                    <a:lnTo>
                      <a:pt x="54" y="1106"/>
                    </a:lnTo>
                    <a:lnTo>
                      <a:pt x="54" y="1112"/>
                    </a:lnTo>
                    <a:lnTo>
                      <a:pt x="54" y="1116"/>
                    </a:lnTo>
                    <a:lnTo>
                      <a:pt x="54" y="1116"/>
                    </a:lnTo>
                    <a:lnTo>
                      <a:pt x="54" y="1114"/>
                    </a:lnTo>
                    <a:lnTo>
                      <a:pt x="54" y="1110"/>
                    </a:lnTo>
                    <a:lnTo>
                      <a:pt x="54" y="1106"/>
                    </a:lnTo>
                    <a:lnTo>
                      <a:pt x="54" y="1100"/>
                    </a:lnTo>
                    <a:lnTo>
                      <a:pt x="54" y="1092"/>
                    </a:lnTo>
                    <a:lnTo>
                      <a:pt x="54" y="1084"/>
                    </a:lnTo>
                    <a:lnTo>
                      <a:pt x="54" y="1074"/>
                    </a:lnTo>
                    <a:lnTo>
                      <a:pt x="54" y="1064"/>
                    </a:lnTo>
                    <a:lnTo>
                      <a:pt x="54" y="1054"/>
                    </a:lnTo>
                    <a:lnTo>
                      <a:pt x="54" y="1042"/>
                    </a:lnTo>
                    <a:lnTo>
                      <a:pt x="54" y="1028"/>
                    </a:lnTo>
                    <a:lnTo>
                      <a:pt x="54" y="1014"/>
                    </a:lnTo>
                    <a:lnTo>
                      <a:pt x="54" y="998"/>
                    </a:lnTo>
                    <a:lnTo>
                      <a:pt x="56" y="984"/>
                    </a:lnTo>
                    <a:lnTo>
                      <a:pt x="56" y="966"/>
                    </a:lnTo>
                    <a:lnTo>
                      <a:pt x="56" y="950"/>
                    </a:lnTo>
                    <a:lnTo>
                      <a:pt x="56" y="934"/>
                    </a:lnTo>
                    <a:lnTo>
                      <a:pt x="56" y="918"/>
                    </a:lnTo>
                    <a:lnTo>
                      <a:pt x="56" y="900"/>
                    </a:lnTo>
                    <a:lnTo>
                      <a:pt x="56" y="884"/>
                    </a:lnTo>
                    <a:lnTo>
                      <a:pt x="56" y="868"/>
                    </a:lnTo>
                    <a:lnTo>
                      <a:pt x="56" y="852"/>
                    </a:lnTo>
                    <a:lnTo>
                      <a:pt x="56" y="838"/>
                    </a:lnTo>
                    <a:lnTo>
                      <a:pt x="56" y="824"/>
                    </a:lnTo>
                    <a:lnTo>
                      <a:pt x="56" y="812"/>
                    </a:lnTo>
                    <a:lnTo>
                      <a:pt x="56" y="800"/>
                    </a:lnTo>
                    <a:lnTo>
                      <a:pt x="56" y="790"/>
                    </a:lnTo>
                    <a:lnTo>
                      <a:pt x="56" y="780"/>
                    </a:lnTo>
                    <a:lnTo>
                      <a:pt x="56" y="770"/>
                    </a:lnTo>
                    <a:lnTo>
                      <a:pt x="56" y="762"/>
                    </a:lnTo>
                    <a:lnTo>
                      <a:pt x="56" y="756"/>
                    </a:lnTo>
                    <a:lnTo>
                      <a:pt x="56" y="750"/>
                    </a:lnTo>
                    <a:lnTo>
                      <a:pt x="56" y="746"/>
                    </a:lnTo>
                    <a:lnTo>
                      <a:pt x="56" y="742"/>
                    </a:lnTo>
                    <a:lnTo>
                      <a:pt x="56" y="738"/>
                    </a:lnTo>
                    <a:lnTo>
                      <a:pt x="56" y="732"/>
                    </a:lnTo>
                    <a:lnTo>
                      <a:pt x="56" y="728"/>
                    </a:lnTo>
                    <a:lnTo>
                      <a:pt x="56" y="724"/>
                    </a:lnTo>
                    <a:lnTo>
                      <a:pt x="56" y="718"/>
                    </a:lnTo>
                    <a:lnTo>
                      <a:pt x="56" y="712"/>
                    </a:lnTo>
                    <a:lnTo>
                      <a:pt x="56" y="706"/>
                    </a:lnTo>
                    <a:lnTo>
                      <a:pt x="56" y="700"/>
                    </a:lnTo>
                    <a:lnTo>
                      <a:pt x="56" y="694"/>
                    </a:lnTo>
                    <a:lnTo>
                      <a:pt x="56" y="686"/>
                    </a:lnTo>
                    <a:lnTo>
                      <a:pt x="56" y="678"/>
                    </a:lnTo>
                    <a:lnTo>
                      <a:pt x="56" y="670"/>
                    </a:lnTo>
                    <a:lnTo>
                      <a:pt x="56" y="660"/>
                    </a:lnTo>
                    <a:lnTo>
                      <a:pt x="58" y="650"/>
                    </a:lnTo>
                    <a:lnTo>
                      <a:pt x="58" y="638"/>
                    </a:lnTo>
                    <a:lnTo>
                      <a:pt x="58" y="624"/>
                    </a:lnTo>
                    <a:lnTo>
                      <a:pt x="58" y="610"/>
                    </a:lnTo>
                    <a:lnTo>
                      <a:pt x="58" y="596"/>
                    </a:lnTo>
                    <a:lnTo>
                      <a:pt x="58" y="580"/>
                    </a:lnTo>
                    <a:lnTo>
                      <a:pt x="58" y="562"/>
                    </a:lnTo>
                    <a:lnTo>
                      <a:pt x="58" y="546"/>
                    </a:lnTo>
                    <a:lnTo>
                      <a:pt x="58" y="528"/>
                    </a:lnTo>
                    <a:lnTo>
                      <a:pt x="58" y="510"/>
                    </a:lnTo>
                    <a:lnTo>
                      <a:pt x="58" y="492"/>
                    </a:lnTo>
                    <a:lnTo>
                      <a:pt x="58" y="474"/>
                    </a:lnTo>
                    <a:lnTo>
                      <a:pt x="58" y="456"/>
                    </a:lnTo>
                    <a:lnTo>
                      <a:pt x="58" y="438"/>
                    </a:lnTo>
                    <a:lnTo>
                      <a:pt x="58" y="418"/>
                    </a:lnTo>
                    <a:lnTo>
                      <a:pt x="58" y="400"/>
                    </a:lnTo>
                    <a:lnTo>
                      <a:pt x="58" y="382"/>
                    </a:lnTo>
                    <a:lnTo>
                      <a:pt x="58" y="366"/>
                    </a:lnTo>
                    <a:lnTo>
                      <a:pt x="58" y="348"/>
                    </a:lnTo>
                    <a:lnTo>
                      <a:pt x="58" y="330"/>
                    </a:lnTo>
                    <a:lnTo>
                      <a:pt x="58" y="314"/>
                    </a:lnTo>
                    <a:lnTo>
                      <a:pt x="58" y="296"/>
                    </a:lnTo>
                    <a:lnTo>
                      <a:pt x="58" y="280"/>
                    </a:lnTo>
                    <a:lnTo>
                      <a:pt x="58" y="264"/>
                    </a:lnTo>
                    <a:lnTo>
                      <a:pt x="58" y="248"/>
                    </a:lnTo>
                    <a:lnTo>
                      <a:pt x="58" y="234"/>
                    </a:lnTo>
                    <a:lnTo>
                      <a:pt x="58" y="220"/>
                    </a:lnTo>
                    <a:lnTo>
                      <a:pt x="58" y="204"/>
                    </a:lnTo>
                    <a:lnTo>
                      <a:pt x="58" y="190"/>
                    </a:lnTo>
                    <a:lnTo>
                      <a:pt x="58" y="178"/>
                    </a:lnTo>
                    <a:lnTo>
                      <a:pt x="58" y="164"/>
                    </a:lnTo>
                    <a:lnTo>
                      <a:pt x="58" y="152"/>
                    </a:lnTo>
                    <a:lnTo>
                      <a:pt x="58" y="140"/>
                    </a:lnTo>
                    <a:lnTo>
                      <a:pt x="58" y="130"/>
                    </a:lnTo>
                    <a:lnTo>
                      <a:pt x="58" y="118"/>
                    </a:lnTo>
                    <a:lnTo>
                      <a:pt x="58" y="108"/>
                    </a:lnTo>
                    <a:lnTo>
                      <a:pt x="58" y="98"/>
                    </a:lnTo>
                    <a:lnTo>
                      <a:pt x="58" y="88"/>
                    </a:lnTo>
                    <a:lnTo>
                      <a:pt x="58" y="78"/>
                    </a:lnTo>
                    <a:lnTo>
                      <a:pt x="58" y="70"/>
                    </a:lnTo>
                    <a:lnTo>
                      <a:pt x="60" y="62"/>
                    </a:lnTo>
                    <a:lnTo>
                      <a:pt x="60" y="54"/>
                    </a:lnTo>
                    <a:lnTo>
                      <a:pt x="60" y="46"/>
                    </a:lnTo>
                    <a:lnTo>
                      <a:pt x="60" y="40"/>
                    </a:lnTo>
                    <a:lnTo>
                      <a:pt x="60" y="34"/>
                    </a:lnTo>
                    <a:lnTo>
                      <a:pt x="60" y="30"/>
                    </a:lnTo>
                    <a:lnTo>
                      <a:pt x="60" y="24"/>
                    </a:lnTo>
                    <a:lnTo>
                      <a:pt x="60" y="20"/>
                    </a:lnTo>
                    <a:lnTo>
                      <a:pt x="60" y="16"/>
                    </a:lnTo>
                    <a:lnTo>
                      <a:pt x="60" y="12"/>
                    </a:lnTo>
                    <a:lnTo>
                      <a:pt x="60" y="10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60" y="2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lnTo>
                      <a:pt x="60" y="8"/>
                    </a:lnTo>
                    <a:lnTo>
                      <a:pt x="60" y="12"/>
                    </a:lnTo>
                    <a:lnTo>
                      <a:pt x="60" y="14"/>
                    </a:lnTo>
                    <a:lnTo>
                      <a:pt x="60" y="18"/>
                    </a:lnTo>
                    <a:lnTo>
                      <a:pt x="60" y="20"/>
                    </a:lnTo>
                    <a:lnTo>
                      <a:pt x="60" y="22"/>
                    </a:lnTo>
                    <a:lnTo>
                      <a:pt x="60" y="24"/>
                    </a:lnTo>
                    <a:lnTo>
                      <a:pt x="60" y="28"/>
                    </a:lnTo>
                    <a:lnTo>
                      <a:pt x="60" y="30"/>
                    </a:lnTo>
                    <a:lnTo>
                      <a:pt x="60" y="34"/>
                    </a:lnTo>
                    <a:lnTo>
                      <a:pt x="60" y="38"/>
                    </a:lnTo>
                    <a:lnTo>
                      <a:pt x="60" y="42"/>
                    </a:lnTo>
                    <a:lnTo>
                      <a:pt x="60" y="48"/>
                    </a:lnTo>
                    <a:lnTo>
                      <a:pt x="60" y="54"/>
                    </a:lnTo>
                    <a:lnTo>
                      <a:pt x="60" y="60"/>
                    </a:lnTo>
                    <a:lnTo>
                      <a:pt x="60" y="68"/>
                    </a:lnTo>
                    <a:lnTo>
                      <a:pt x="60" y="74"/>
                    </a:lnTo>
                    <a:lnTo>
                      <a:pt x="60" y="80"/>
                    </a:lnTo>
                    <a:lnTo>
                      <a:pt x="60" y="88"/>
                    </a:lnTo>
                    <a:lnTo>
                      <a:pt x="60" y="94"/>
                    </a:lnTo>
                    <a:lnTo>
                      <a:pt x="60" y="100"/>
                    </a:lnTo>
                    <a:lnTo>
                      <a:pt x="60" y="106"/>
                    </a:lnTo>
                    <a:lnTo>
                      <a:pt x="60" y="112"/>
                    </a:lnTo>
                    <a:lnTo>
                      <a:pt x="60" y="118"/>
                    </a:lnTo>
                    <a:lnTo>
                      <a:pt x="60" y="122"/>
                    </a:lnTo>
                    <a:lnTo>
                      <a:pt x="60" y="124"/>
                    </a:lnTo>
                    <a:lnTo>
                      <a:pt x="62" y="128"/>
                    </a:lnTo>
                    <a:lnTo>
                      <a:pt x="62" y="132"/>
                    </a:lnTo>
                    <a:lnTo>
                      <a:pt x="62" y="136"/>
                    </a:lnTo>
                    <a:lnTo>
                      <a:pt x="62" y="142"/>
                    </a:lnTo>
                    <a:lnTo>
                      <a:pt x="62" y="146"/>
                    </a:lnTo>
                    <a:lnTo>
                      <a:pt x="62" y="150"/>
                    </a:lnTo>
                    <a:lnTo>
                      <a:pt x="62" y="154"/>
                    </a:lnTo>
                    <a:lnTo>
                      <a:pt x="62" y="156"/>
                    </a:lnTo>
                    <a:lnTo>
                      <a:pt x="62" y="160"/>
                    </a:lnTo>
                    <a:lnTo>
                      <a:pt x="62" y="164"/>
                    </a:lnTo>
                    <a:lnTo>
                      <a:pt x="62" y="166"/>
                    </a:lnTo>
                    <a:lnTo>
                      <a:pt x="62" y="170"/>
                    </a:lnTo>
                    <a:lnTo>
                      <a:pt x="62" y="174"/>
                    </a:lnTo>
                    <a:lnTo>
                      <a:pt x="62" y="178"/>
                    </a:lnTo>
                    <a:lnTo>
                      <a:pt x="62" y="180"/>
                    </a:lnTo>
                    <a:lnTo>
                      <a:pt x="62" y="182"/>
                    </a:lnTo>
                    <a:lnTo>
                      <a:pt x="62" y="184"/>
                    </a:lnTo>
                    <a:lnTo>
                      <a:pt x="62" y="186"/>
                    </a:lnTo>
                    <a:lnTo>
                      <a:pt x="62" y="188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88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62" y="192"/>
                    </a:lnTo>
                    <a:lnTo>
                      <a:pt x="62" y="194"/>
                    </a:lnTo>
                    <a:lnTo>
                      <a:pt x="62" y="196"/>
                    </a:lnTo>
                    <a:lnTo>
                      <a:pt x="62" y="198"/>
                    </a:lnTo>
                    <a:lnTo>
                      <a:pt x="62" y="200"/>
                    </a:lnTo>
                    <a:lnTo>
                      <a:pt x="62" y="204"/>
                    </a:lnTo>
                    <a:lnTo>
                      <a:pt x="62" y="206"/>
                    </a:lnTo>
                    <a:lnTo>
                      <a:pt x="62" y="208"/>
                    </a:lnTo>
                    <a:lnTo>
                      <a:pt x="62" y="210"/>
                    </a:lnTo>
                    <a:lnTo>
                      <a:pt x="62" y="214"/>
                    </a:lnTo>
                    <a:lnTo>
                      <a:pt x="64" y="216"/>
                    </a:lnTo>
                    <a:lnTo>
                      <a:pt x="64" y="220"/>
                    </a:lnTo>
                    <a:lnTo>
                      <a:pt x="64" y="224"/>
                    </a:lnTo>
                    <a:lnTo>
                      <a:pt x="64" y="228"/>
                    </a:lnTo>
                    <a:lnTo>
                      <a:pt x="64" y="232"/>
                    </a:lnTo>
                    <a:lnTo>
                      <a:pt x="64" y="238"/>
                    </a:lnTo>
                    <a:lnTo>
                      <a:pt x="64" y="244"/>
                    </a:lnTo>
                    <a:lnTo>
                      <a:pt x="64" y="248"/>
                    </a:lnTo>
                    <a:lnTo>
                      <a:pt x="64" y="254"/>
                    </a:lnTo>
                    <a:lnTo>
                      <a:pt x="64" y="260"/>
                    </a:lnTo>
                    <a:lnTo>
                      <a:pt x="64" y="266"/>
                    </a:lnTo>
                    <a:lnTo>
                      <a:pt x="64" y="272"/>
                    </a:lnTo>
                    <a:lnTo>
                      <a:pt x="64" y="278"/>
                    </a:lnTo>
                    <a:lnTo>
                      <a:pt x="64" y="284"/>
                    </a:lnTo>
                    <a:lnTo>
                      <a:pt x="64" y="288"/>
                    </a:lnTo>
                    <a:lnTo>
                      <a:pt x="64" y="294"/>
                    </a:lnTo>
                    <a:lnTo>
                      <a:pt x="64" y="298"/>
                    </a:lnTo>
                    <a:lnTo>
                      <a:pt x="64" y="302"/>
                    </a:lnTo>
                    <a:lnTo>
                      <a:pt x="64" y="308"/>
                    </a:lnTo>
                    <a:lnTo>
                      <a:pt x="64" y="312"/>
                    </a:lnTo>
                    <a:lnTo>
                      <a:pt x="64" y="316"/>
                    </a:lnTo>
                    <a:lnTo>
                      <a:pt x="64" y="320"/>
                    </a:lnTo>
                    <a:lnTo>
                      <a:pt x="64" y="324"/>
                    </a:lnTo>
                    <a:lnTo>
                      <a:pt x="64" y="326"/>
                    </a:lnTo>
                    <a:lnTo>
                      <a:pt x="64" y="330"/>
                    </a:lnTo>
                    <a:lnTo>
                      <a:pt x="64" y="334"/>
                    </a:lnTo>
                    <a:lnTo>
                      <a:pt x="64" y="338"/>
                    </a:lnTo>
                    <a:lnTo>
                      <a:pt x="64" y="342"/>
                    </a:lnTo>
                    <a:lnTo>
                      <a:pt x="64" y="346"/>
                    </a:lnTo>
                    <a:lnTo>
                      <a:pt x="64" y="350"/>
                    </a:lnTo>
                    <a:lnTo>
                      <a:pt x="64" y="354"/>
                    </a:lnTo>
                    <a:lnTo>
                      <a:pt x="64" y="356"/>
                    </a:lnTo>
                    <a:lnTo>
                      <a:pt x="64" y="360"/>
                    </a:lnTo>
                    <a:lnTo>
                      <a:pt x="64" y="364"/>
                    </a:lnTo>
                    <a:lnTo>
                      <a:pt x="64" y="366"/>
                    </a:lnTo>
                    <a:lnTo>
                      <a:pt x="64" y="370"/>
                    </a:lnTo>
                    <a:lnTo>
                      <a:pt x="64" y="372"/>
                    </a:lnTo>
                    <a:lnTo>
                      <a:pt x="64" y="374"/>
                    </a:lnTo>
                    <a:lnTo>
                      <a:pt x="64" y="376"/>
                    </a:lnTo>
                    <a:lnTo>
                      <a:pt x="64" y="378"/>
                    </a:lnTo>
                    <a:lnTo>
                      <a:pt x="64" y="380"/>
                    </a:lnTo>
                    <a:lnTo>
                      <a:pt x="64" y="382"/>
                    </a:lnTo>
                    <a:lnTo>
                      <a:pt x="64" y="384"/>
                    </a:lnTo>
                    <a:lnTo>
                      <a:pt x="64" y="384"/>
                    </a:lnTo>
                    <a:lnTo>
                      <a:pt x="64" y="386"/>
                    </a:lnTo>
                    <a:lnTo>
                      <a:pt x="64" y="386"/>
                    </a:lnTo>
                    <a:lnTo>
                      <a:pt x="64" y="386"/>
                    </a:lnTo>
                    <a:lnTo>
                      <a:pt x="64" y="388"/>
                    </a:lnTo>
                    <a:lnTo>
                      <a:pt x="64" y="388"/>
                    </a:lnTo>
                    <a:lnTo>
                      <a:pt x="64" y="390"/>
                    </a:lnTo>
                    <a:lnTo>
                      <a:pt x="64" y="392"/>
                    </a:lnTo>
                    <a:lnTo>
                      <a:pt x="64" y="394"/>
                    </a:lnTo>
                    <a:lnTo>
                      <a:pt x="64" y="396"/>
                    </a:lnTo>
                    <a:lnTo>
                      <a:pt x="64" y="398"/>
                    </a:lnTo>
                    <a:lnTo>
                      <a:pt x="64" y="400"/>
                    </a:lnTo>
                    <a:lnTo>
                      <a:pt x="64" y="402"/>
                    </a:lnTo>
                    <a:lnTo>
                      <a:pt x="64" y="404"/>
                    </a:lnTo>
                    <a:lnTo>
                      <a:pt x="64" y="406"/>
                    </a:lnTo>
                    <a:lnTo>
                      <a:pt x="64" y="408"/>
                    </a:lnTo>
                    <a:lnTo>
                      <a:pt x="64" y="410"/>
                    </a:lnTo>
                    <a:lnTo>
                      <a:pt x="64" y="410"/>
                    </a:lnTo>
                    <a:lnTo>
                      <a:pt x="64" y="412"/>
                    </a:lnTo>
                    <a:lnTo>
                      <a:pt x="64" y="414"/>
                    </a:lnTo>
                    <a:lnTo>
                      <a:pt x="64" y="418"/>
                    </a:lnTo>
                    <a:lnTo>
                      <a:pt x="64" y="420"/>
                    </a:lnTo>
                    <a:lnTo>
                      <a:pt x="64" y="422"/>
                    </a:lnTo>
                    <a:lnTo>
                      <a:pt x="64" y="424"/>
                    </a:lnTo>
                    <a:lnTo>
                      <a:pt x="64" y="426"/>
                    </a:lnTo>
                    <a:lnTo>
                      <a:pt x="66" y="428"/>
                    </a:lnTo>
                    <a:lnTo>
                      <a:pt x="66" y="430"/>
                    </a:lnTo>
                    <a:lnTo>
                      <a:pt x="66" y="430"/>
                    </a:lnTo>
                    <a:lnTo>
                      <a:pt x="66" y="432"/>
                    </a:lnTo>
                    <a:lnTo>
                      <a:pt x="66" y="434"/>
                    </a:lnTo>
                    <a:lnTo>
                      <a:pt x="66" y="436"/>
                    </a:lnTo>
                    <a:lnTo>
                      <a:pt x="66" y="438"/>
                    </a:lnTo>
                    <a:lnTo>
                      <a:pt x="66" y="440"/>
                    </a:lnTo>
                    <a:lnTo>
                      <a:pt x="66" y="440"/>
                    </a:lnTo>
                    <a:lnTo>
                      <a:pt x="66" y="442"/>
                    </a:lnTo>
                    <a:lnTo>
                      <a:pt x="66" y="444"/>
                    </a:lnTo>
                    <a:lnTo>
                      <a:pt x="66" y="446"/>
                    </a:lnTo>
                    <a:lnTo>
                      <a:pt x="66" y="448"/>
                    </a:lnTo>
                    <a:lnTo>
                      <a:pt x="66" y="448"/>
                    </a:lnTo>
                    <a:lnTo>
                      <a:pt x="66" y="450"/>
                    </a:lnTo>
                    <a:lnTo>
                      <a:pt x="66" y="450"/>
                    </a:lnTo>
                    <a:lnTo>
                      <a:pt x="66" y="452"/>
                    </a:lnTo>
                    <a:lnTo>
                      <a:pt x="66" y="454"/>
                    </a:lnTo>
                    <a:lnTo>
                      <a:pt x="66" y="456"/>
                    </a:lnTo>
                    <a:lnTo>
                      <a:pt x="66" y="458"/>
                    </a:lnTo>
                    <a:lnTo>
                      <a:pt x="66" y="460"/>
                    </a:lnTo>
                    <a:lnTo>
                      <a:pt x="66" y="464"/>
                    </a:lnTo>
                    <a:lnTo>
                      <a:pt x="66" y="466"/>
                    </a:lnTo>
                    <a:lnTo>
                      <a:pt x="66" y="468"/>
                    </a:lnTo>
                    <a:lnTo>
                      <a:pt x="66" y="470"/>
                    </a:lnTo>
                    <a:lnTo>
                      <a:pt x="66" y="472"/>
                    </a:lnTo>
                    <a:lnTo>
                      <a:pt x="66" y="472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4"/>
                    </a:lnTo>
                    <a:lnTo>
                      <a:pt x="66" y="476"/>
                    </a:lnTo>
                    <a:lnTo>
                      <a:pt x="66" y="476"/>
                    </a:lnTo>
                    <a:lnTo>
                      <a:pt x="66" y="478"/>
                    </a:lnTo>
                    <a:lnTo>
                      <a:pt x="66" y="478"/>
                    </a:lnTo>
                    <a:lnTo>
                      <a:pt x="66" y="478"/>
                    </a:lnTo>
                    <a:lnTo>
                      <a:pt x="66" y="480"/>
                    </a:lnTo>
                    <a:lnTo>
                      <a:pt x="66" y="480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4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2"/>
                    </a:lnTo>
                    <a:lnTo>
                      <a:pt x="66" y="484"/>
                    </a:lnTo>
                    <a:lnTo>
                      <a:pt x="66" y="484"/>
                    </a:lnTo>
                    <a:lnTo>
                      <a:pt x="66" y="484"/>
                    </a:lnTo>
                    <a:lnTo>
                      <a:pt x="66" y="486"/>
                    </a:lnTo>
                    <a:lnTo>
                      <a:pt x="66" y="486"/>
                    </a:lnTo>
                    <a:lnTo>
                      <a:pt x="66" y="486"/>
                    </a:lnTo>
                    <a:lnTo>
                      <a:pt x="66" y="488"/>
                    </a:lnTo>
                    <a:lnTo>
                      <a:pt x="66" y="488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88"/>
                    </a:lnTo>
                    <a:lnTo>
                      <a:pt x="66" y="488"/>
                    </a:lnTo>
                    <a:lnTo>
                      <a:pt x="66" y="488"/>
                    </a:lnTo>
                    <a:lnTo>
                      <a:pt x="66" y="488"/>
                    </a:lnTo>
                    <a:lnTo>
                      <a:pt x="66" y="490"/>
                    </a:lnTo>
                    <a:lnTo>
                      <a:pt x="66" y="490"/>
                    </a:lnTo>
                    <a:lnTo>
                      <a:pt x="66" y="492"/>
                    </a:lnTo>
                    <a:lnTo>
                      <a:pt x="66" y="494"/>
                    </a:lnTo>
                    <a:lnTo>
                      <a:pt x="66" y="494"/>
                    </a:lnTo>
                    <a:lnTo>
                      <a:pt x="66" y="496"/>
                    </a:lnTo>
                    <a:lnTo>
                      <a:pt x="66" y="498"/>
                    </a:lnTo>
                    <a:lnTo>
                      <a:pt x="66" y="498"/>
                    </a:lnTo>
                    <a:lnTo>
                      <a:pt x="66" y="500"/>
                    </a:lnTo>
                    <a:lnTo>
                      <a:pt x="66" y="500"/>
                    </a:lnTo>
                    <a:lnTo>
                      <a:pt x="66" y="502"/>
                    </a:lnTo>
                    <a:lnTo>
                      <a:pt x="66" y="500"/>
                    </a:lnTo>
                    <a:lnTo>
                      <a:pt x="66" y="500"/>
                    </a:lnTo>
                    <a:lnTo>
                      <a:pt x="68" y="500"/>
                    </a:lnTo>
                    <a:lnTo>
                      <a:pt x="68" y="500"/>
                    </a:lnTo>
                    <a:lnTo>
                      <a:pt x="68" y="500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4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2"/>
                    </a:lnTo>
                    <a:lnTo>
                      <a:pt x="68" y="500"/>
                    </a:lnTo>
                    <a:lnTo>
                      <a:pt x="68" y="500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6"/>
                    </a:lnTo>
                    <a:lnTo>
                      <a:pt x="68" y="494"/>
                    </a:lnTo>
                    <a:lnTo>
                      <a:pt x="68" y="494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8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8" y="494"/>
                    </a:lnTo>
                    <a:lnTo>
                      <a:pt x="68" y="492"/>
                    </a:lnTo>
                    <a:lnTo>
                      <a:pt x="68" y="490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8"/>
                    </a:lnTo>
                    <a:lnTo>
                      <a:pt x="68" y="486"/>
                    </a:lnTo>
                    <a:lnTo>
                      <a:pt x="68" y="486"/>
                    </a:lnTo>
                    <a:lnTo>
                      <a:pt x="68" y="484"/>
                    </a:lnTo>
                    <a:lnTo>
                      <a:pt x="68" y="482"/>
                    </a:lnTo>
                    <a:lnTo>
                      <a:pt x="68" y="480"/>
                    </a:lnTo>
                    <a:lnTo>
                      <a:pt x="68" y="478"/>
                    </a:lnTo>
                    <a:lnTo>
                      <a:pt x="68" y="476"/>
                    </a:lnTo>
                    <a:lnTo>
                      <a:pt x="68" y="476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2"/>
                    </a:lnTo>
                    <a:lnTo>
                      <a:pt x="68" y="472"/>
                    </a:lnTo>
                    <a:lnTo>
                      <a:pt x="68" y="472"/>
                    </a:lnTo>
                    <a:lnTo>
                      <a:pt x="68" y="470"/>
                    </a:lnTo>
                    <a:lnTo>
                      <a:pt x="68" y="470"/>
                    </a:lnTo>
                    <a:lnTo>
                      <a:pt x="68" y="470"/>
                    </a:lnTo>
                    <a:lnTo>
                      <a:pt x="68" y="468"/>
                    </a:lnTo>
                    <a:lnTo>
                      <a:pt x="68" y="468"/>
                    </a:lnTo>
                    <a:lnTo>
                      <a:pt x="68" y="466"/>
                    </a:lnTo>
                    <a:lnTo>
                      <a:pt x="68" y="464"/>
                    </a:lnTo>
                    <a:lnTo>
                      <a:pt x="68" y="460"/>
                    </a:lnTo>
                    <a:lnTo>
                      <a:pt x="68" y="458"/>
                    </a:lnTo>
                    <a:lnTo>
                      <a:pt x="68" y="454"/>
                    </a:lnTo>
                    <a:lnTo>
                      <a:pt x="68" y="454"/>
                    </a:lnTo>
                    <a:lnTo>
                      <a:pt x="68" y="452"/>
                    </a:lnTo>
                    <a:lnTo>
                      <a:pt x="68" y="452"/>
                    </a:lnTo>
                    <a:lnTo>
                      <a:pt x="68" y="452"/>
                    </a:lnTo>
                    <a:lnTo>
                      <a:pt x="68" y="452"/>
                    </a:lnTo>
                    <a:lnTo>
                      <a:pt x="68" y="450"/>
                    </a:lnTo>
                    <a:lnTo>
                      <a:pt x="68" y="450"/>
                    </a:lnTo>
                    <a:lnTo>
                      <a:pt x="68" y="448"/>
                    </a:lnTo>
                    <a:lnTo>
                      <a:pt x="68" y="448"/>
                    </a:lnTo>
                    <a:lnTo>
                      <a:pt x="68" y="446"/>
                    </a:lnTo>
                    <a:lnTo>
                      <a:pt x="68" y="4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6" name="Freeform 1380"/>
              <p:cNvSpPr>
                <a:spLocks/>
              </p:cNvSpPr>
              <p:nvPr/>
            </p:nvSpPr>
            <p:spPr bwMode="auto">
              <a:xfrm>
                <a:off x="4746" y="1169"/>
                <a:ext cx="2" cy="1100"/>
              </a:xfrm>
              <a:custGeom>
                <a:avLst/>
                <a:gdLst>
                  <a:gd name="T0" fmla="*/ 0 w 2"/>
                  <a:gd name="T1" fmla="*/ 404 h 1100"/>
                  <a:gd name="T2" fmla="*/ 0 w 2"/>
                  <a:gd name="T3" fmla="*/ 398 h 1100"/>
                  <a:gd name="T4" fmla="*/ 0 w 2"/>
                  <a:gd name="T5" fmla="*/ 390 h 1100"/>
                  <a:gd name="T6" fmla="*/ 0 w 2"/>
                  <a:gd name="T7" fmla="*/ 366 h 1100"/>
                  <a:gd name="T8" fmla="*/ 0 w 2"/>
                  <a:gd name="T9" fmla="*/ 340 h 1100"/>
                  <a:gd name="T10" fmla="*/ 0 w 2"/>
                  <a:gd name="T11" fmla="*/ 326 h 1100"/>
                  <a:gd name="T12" fmla="*/ 0 w 2"/>
                  <a:gd name="T13" fmla="*/ 318 h 1100"/>
                  <a:gd name="T14" fmla="*/ 0 w 2"/>
                  <a:gd name="T15" fmla="*/ 316 h 1100"/>
                  <a:gd name="T16" fmla="*/ 0 w 2"/>
                  <a:gd name="T17" fmla="*/ 284 h 1100"/>
                  <a:gd name="T18" fmla="*/ 0 w 2"/>
                  <a:gd name="T19" fmla="*/ 256 h 1100"/>
                  <a:gd name="T20" fmla="*/ 0 w 2"/>
                  <a:gd name="T21" fmla="*/ 246 h 1100"/>
                  <a:gd name="T22" fmla="*/ 0 w 2"/>
                  <a:gd name="T23" fmla="*/ 246 h 1100"/>
                  <a:gd name="T24" fmla="*/ 0 w 2"/>
                  <a:gd name="T25" fmla="*/ 238 h 1100"/>
                  <a:gd name="T26" fmla="*/ 0 w 2"/>
                  <a:gd name="T27" fmla="*/ 224 h 1100"/>
                  <a:gd name="T28" fmla="*/ 0 w 2"/>
                  <a:gd name="T29" fmla="*/ 212 h 1100"/>
                  <a:gd name="T30" fmla="*/ 0 w 2"/>
                  <a:gd name="T31" fmla="*/ 208 h 1100"/>
                  <a:gd name="T32" fmla="*/ 0 w 2"/>
                  <a:gd name="T33" fmla="*/ 210 h 1100"/>
                  <a:gd name="T34" fmla="*/ 0 w 2"/>
                  <a:gd name="T35" fmla="*/ 228 h 1100"/>
                  <a:gd name="T36" fmla="*/ 0 w 2"/>
                  <a:gd name="T37" fmla="*/ 234 h 1100"/>
                  <a:gd name="T38" fmla="*/ 0 w 2"/>
                  <a:gd name="T39" fmla="*/ 236 h 1100"/>
                  <a:gd name="T40" fmla="*/ 0 w 2"/>
                  <a:gd name="T41" fmla="*/ 220 h 1100"/>
                  <a:gd name="T42" fmla="*/ 0 w 2"/>
                  <a:gd name="T43" fmla="*/ 238 h 1100"/>
                  <a:gd name="T44" fmla="*/ 0 w 2"/>
                  <a:gd name="T45" fmla="*/ 258 h 1100"/>
                  <a:gd name="T46" fmla="*/ 0 w 2"/>
                  <a:gd name="T47" fmla="*/ 272 h 1100"/>
                  <a:gd name="T48" fmla="*/ 0 w 2"/>
                  <a:gd name="T49" fmla="*/ 282 h 1100"/>
                  <a:gd name="T50" fmla="*/ 0 w 2"/>
                  <a:gd name="T51" fmla="*/ 280 h 1100"/>
                  <a:gd name="T52" fmla="*/ 0 w 2"/>
                  <a:gd name="T53" fmla="*/ 272 h 1100"/>
                  <a:gd name="T54" fmla="*/ 0 w 2"/>
                  <a:gd name="T55" fmla="*/ 254 h 1100"/>
                  <a:gd name="T56" fmla="*/ 0 w 2"/>
                  <a:gd name="T57" fmla="*/ 226 h 1100"/>
                  <a:gd name="T58" fmla="*/ 0 w 2"/>
                  <a:gd name="T59" fmla="*/ 198 h 1100"/>
                  <a:gd name="T60" fmla="*/ 0 w 2"/>
                  <a:gd name="T61" fmla="*/ 166 h 1100"/>
                  <a:gd name="T62" fmla="*/ 0 w 2"/>
                  <a:gd name="T63" fmla="*/ 132 h 1100"/>
                  <a:gd name="T64" fmla="*/ 0 w 2"/>
                  <a:gd name="T65" fmla="*/ 106 h 1100"/>
                  <a:gd name="T66" fmla="*/ 0 w 2"/>
                  <a:gd name="T67" fmla="*/ 82 h 1100"/>
                  <a:gd name="T68" fmla="*/ 0 w 2"/>
                  <a:gd name="T69" fmla="*/ 60 h 1100"/>
                  <a:gd name="T70" fmla="*/ 0 w 2"/>
                  <a:gd name="T71" fmla="*/ 56 h 1100"/>
                  <a:gd name="T72" fmla="*/ 0 w 2"/>
                  <a:gd name="T73" fmla="*/ 54 h 1100"/>
                  <a:gd name="T74" fmla="*/ 0 w 2"/>
                  <a:gd name="T75" fmla="*/ 0 h 1100"/>
                  <a:gd name="T76" fmla="*/ 0 w 2"/>
                  <a:gd name="T77" fmla="*/ 0 h 1100"/>
                  <a:gd name="T78" fmla="*/ 0 w 2"/>
                  <a:gd name="T79" fmla="*/ 18 h 1100"/>
                  <a:gd name="T80" fmla="*/ 2 w 2"/>
                  <a:gd name="T81" fmla="*/ 76 h 1100"/>
                  <a:gd name="T82" fmla="*/ 2 w 2"/>
                  <a:gd name="T83" fmla="*/ 46 h 1100"/>
                  <a:gd name="T84" fmla="*/ 2 w 2"/>
                  <a:gd name="T85" fmla="*/ 150 h 1100"/>
                  <a:gd name="T86" fmla="*/ 2 w 2"/>
                  <a:gd name="T87" fmla="*/ 446 h 1100"/>
                  <a:gd name="T88" fmla="*/ 2 w 2"/>
                  <a:gd name="T89" fmla="*/ 762 h 1100"/>
                  <a:gd name="T90" fmla="*/ 2 w 2"/>
                  <a:gd name="T91" fmla="*/ 1068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" h="1100">
                    <a:moveTo>
                      <a:pt x="0" y="408"/>
                    </a:moveTo>
                    <a:lnTo>
                      <a:pt x="0" y="406"/>
                    </a:lnTo>
                    <a:lnTo>
                      <a:pt x="0" y="404"/>
                    </a:lnTo>
                    <a:lnTo>
                      <a:pt x="0" y="402"/>
                    </a:lnTo>
                    <a:lnTo>
                      <a:pt x="0" y="400"/>
                    </a:lnTo>
                    <a:lnTo>
                      <a:pt x="0" y="398"/>
                    </a:lnTo>
                    <a:lnTo>
                      <a:pt x="0" y="396"/>
                    </a:lnTo>
                    <a:lnTo>
                      <a:pt x="0" y="392"/>
                    </a:lnTo>
                    <a:lnTo>
                      <a:pt x="0" y="390"/>
                    </a:lnTo>
                    <a:lnTo>
                      <a:pt x="0" y="386"/>
                    </a:lnTo>
                    <a:lnTo>
                      <a:pt x="0" y="376"/>
                    </a:lnTo>
                    <a:lnTo>
                      <a:pt x="0" y="366"/>
                    </a:lnTo>
                    <a:lnTo>
                      <a:pt x="0" y="356"/>
                    </a:lnTo>
                    <a:lnTo>
                      <a:pt x="0" y="348"/>
                    </a:lnTo>
                    <a:lnTo>
                      <a:pt x="0" y="340"/>
                    </a:lnTo>
                    <a:lnTo>
                      <a:pt x="0" y="334"/>
                    </a:lnTo>
                    <a:lnTo>
                      <a:pt x="0" y="328"/>
                    </a:lnTo>
                    <a:lnTo>
                      <a:pt x="0" y="326"/>
                    </a:lnTo>
                    <a:lnTo>
                      <a:pt x="0" y="322"/>
                    </a:lnTo>
                    <a:lnTo>
                      <a:pt x="0" y="320"/>
                    </a:lnTo>
                    <a:lnTo>
                      <a:pt x="0" y="318"/>
                    </a:lnTo>
                    <a:lnTo>
                      <a:pt x="0" y="318"/>
                    </a:lnTo>
                    <a:lnTo>
                      <a:pt x="0" y="316"/>
                    </a:lnTo>
                    <a:lnTo>
                      <a:pt x="0" y="316"/>
                    </a:lnTo>
                    <a:lnTo>
                      <a:pt x="0" y="304"/>
                    </a:lnTo>
                    <a:lnTo>
                      <a:pt x="0" y="294"/>
                    </a:lnTo>
                    <a:lnTo>
                      <a:pt x="0" y="284"/>
                    </a:lnTo>
                    <a:lnTo>
                      <a:pt x="0" y="274"/>
                    </a:lnTo>
                    <a:lnTo>
                      <a:pt x="0" y="264"/>
                    </a:lnTo>
                    <a:lnTo>
                      <a:pt x="0" y="256"/>
                    </a:lnTo>
                    <a:lnTo>
                      <a:pt x="0" y="250"/>
                    </a:lnTo>
                    <a:lnTo>
                      <a:pt x="0" y="248"/>
                    </a:lnTo>
                    <a:lnTo>
                      <a:pt x="0" y="246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6"/>
                    </a:lnTo>
                    <a:lnTo>
                      <a:pt x="0" y="248"/>
                    </a:lnTo>
                    <a:lnTo>
                      <a:pt x="0" y="246"/>
                    </a:lnTo>
                    <a:lnTo>
                      <a:pt x="0" y="238"/>
                    </a:lnTo>
                    <a:lnTo>
                      <a:pt x="0" y="232"/>
                    </a:lnTo>
                    <a:lnTo>
                      <a:pt x="0" y="226"/>
                    </a:lnTo>
                    <a:lnTo>
                      <a:pt x="0" y="224"/>
                    </a:lnTo>
                    <a:lnTo>
                      <a:pt x="0" y="220"/>
                    </a:lnTo>
                    <a:lnTo>
                      <a:pt x="0" y="216"/>
                    </a:lnTo>
                    <a:lnTo>
                      <a:pt x="0" y="212"/>
                    </a:lnTo>
                    <a:lnTo>
                      <a:pt x="0" y="210"/>
                    </a:lnTo>
                    <a:lnTo>
                      <a:pt x="0" y="208"/>
                    </a:lnTo>
                    <a:lnTo>
                      <a:pt x="0" y="208"/>
                    </a:lnTo>
                    <a:lnTo>
                      <a:pt x="0" y="206"/>
                    </a:lnTo>
                    <a:lnTo>
                      <a:pt x="0" y="204"/>
                    </a:lnTo>
                    <a:lnTo>
                      <a:pt x="0" y="210"/>
                    </a:lnTo>
                    <a:lnTo>
                      <a:pt x="0" y="216"/>
                    </a:lnTo>
                    <a:lnTo>
                      <a:pt x="0" y="224"/>
                    </a:lnTo>
                    <a:lnTo>
                      <a:pt x="0" y="228"/>
                    </a:lnTo>
                    <a:lnTo>
                      <a:pt x="0" y="230"/>
                    </a:lnTo>
                    <a:lnTo>
                      <a:pt x="0" y="232"/>
                    </a:lnTo>
                    <a:lnTo>
                      <a:pt x="0" y="234"/>
                    </a:lnTo>
                    <a:lnTo>
                      <a:pt x="0" y="236"/>
                    </a:lnTo>
                    <a:lnTo>
                      <a:pt x="0" y="238"/>
                    </a:lnTo>
                    <a:lnTo>
                      <a:pt x="0" y="236"/>
                    </a:lnTo>
                    <a:lnTo>
                      <a:pt x="0" y="230"/>
                    </a:lnTo>
                    <a:lnTo>
                      <a:pt x="0" y="226"/>
                    </a:lnTo>
                    <a:lnTo>
                      <a:pt x="0" y="220"/>
                    </a:lnTo>
                    <a:lnTo>
                      <a:pt x="0" y="220"/>
                    </a:lnTo>
                    <a:lnTo>
                      <a:pt x="0" y="228"/>
                    </a:lnTo>
                    <a:lnTo>
                      <a:pt x="0" y="238"/>
                    </a:lnTo>
                    <a:lnTo>
                      <a:pt x="0" y="246"/>
                    </a:lnTo>
                    <a:lnTo>
                      <a:pt x="0" y="252"/>
                    </a:lnTo>
                    <a:lnTo>
                      <a:pt x="0" y="258"/>
                    </a:lnTo>
                    <a:lnTo>
                      <a:pt x="0" y="262"/>
                    </a:lnTo>
                    <a:lnTo>
                      <a:pt x="0" y="266"/>
                    </a:lnTo>
                    <a:lnTo>
                      <a:pt x="0" y="272"/>
                    </a:lnTo>
                    <a:lnTo>
                      <a:pt x="0" y="278"/>
                    </a:lnTo>
                    <a:lnTo>
                      <a:pt x="0" y="282"/>
                    </a:lnTo>
                    <a:lnTo>
                      <a:pt x="0" y="282"/>
                    </a:lnTo>
                    <a:lnTo>
                      <a:pt x="0" y="284"/>
                    </a:lnTo>
                    <a:lnTo>
                      <a:pt x="0" y="282"/>
                    </a:lnTo>
                    <a:lnTo>
                      <a:pt x="0" y="280"/>
                    </a:lnTo>
                    <a:lnTo>
                      <a:pt x="0" y="278"/>
                    </a:lnTo>
                    <a:lnTo>
                      <a:pt x="0" y="276"/>
                    </a:lnTo>
                    <a:lnTo>
                      <a:pt x="0" y="272"/>
                    </a:lnTo>
                    <a:lnTo>
                      <a:pt x="0" y="268"/>
                    </a:lnTo>
                    <a:lnTo>
                      <a:pt x="0" y="262"/>
                    </a:lnTo>
                    <a:lnTo>
                      <a:pt x="0" y="254"/>
                    </a:lnTo>
                    <a:lnTo>
                      <a:pt x="0" y="246"/>
                    </a:lnTo>
                    <a:lnTo>
                      <a:pt x="0" y="236"/>
                    </a:lnTo>
                    <a:lnTo>
                      <a:pt x="0" y="226"/>
                    </a:lnTo>
                    <a:lnTo>
                      <a:pt x="0" y="216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0" y="188"/>
                    </a:lnTo>
                    <a:lnTo>
                      <a:pt x="0" y="176"/>
                    </a:lnTo>
                    <a:lnTo>
                      <a:pt x="0" y="166"/>
                    </a:lnTo>
                    <a:lnTo>
                      <a:pt x="0" y="154"/>
                    </a:lnTo>
                    <a:lnTo>
                      <a:pt x="0" y="144"/>
                    </a:lnTo>
                    <a:lnTo>
                      <a:pt x="0" y="132"/>
                    </a:lnTo>
                    <a:lnTo>
                      <a:pt x="0" y="124"/>
                    </a:lnTo>
                    <a:lnTo>
                      <a:pt x="0" y="114"/>
                    </a:lnTo>
                    <a:lnTo>
                      <a:pt x="0" y="106"/>
                    </a:lnTo>
                    <a:lnTo>
                      <a:pt x="0" y="100"/>
                    </a:lnTo>
                    <a:lnTo>
                      <a:pt x="0" y="90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6"/>
                    </a:lnTo>
                    <a:lnTo>
                      <a:pt x="0" y="6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62"/>
                    </a:lnTo>
                    <a:lnTo>
                      <a:pt x="0" y="54"/>
                    </a:lnTo>
                    <a:lnTo>
                      <a:pt x="0" y="2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2" y="76"/>
                    </a:lnTo>
                    <a:lnTo>
                      <a:pt x="2" y="80"/>
                    </a:lnTo>
                    <a:lnTo>
                      <a:pt x="2" y="66"/>
                    </a:lnTo>
                    <a:lnTo>
                      <a:pt x="2" y="46"/>
                    </a:lnTo>
                    <a:lnTo>
                      <a:pt x="2" y="42"/>
                    </a:lnTo>
                    <a:lnTo>
                      <a:pt x="2" y="60"/>
                    </a:lnTo>
                    <a:lnTo>
                      <a:pt x="2" y="150"/>
                    </a:lnTo>
                    <a:lnTo>
                      <a:pt x="2" y="244"/>
                    </a:lnTo>
                    <a:lnTo>
                      <a:pt x="2" y="344"/>
                    </a:lnTo>
                    <a:lnTo>
                      <a:pt x="2" y="446"/>
                    </a:lnTo>
                    <a:lnTo>
                      <a:pt x="2" y="550"/>
                    </a:lnTo>
                    <a:lnTo>
                      <a:pt x="2" y="656"/>
                    </a:lnTo>
                    <a:lnTo>
                      <a:pt x="2" y="762"/>
                    </a:lnTo>
                    <a:lnTo>
                      <a:pt x="2" y="868"/>
                    </a:lnTo>
                    <a:lnTo>
                      <a:pt x="2" y="970"/>
                    </a:lnTo>
                    <a:lnTo>
                      <a:pt x="2" y="1068"/>
                    </a:lnTo>
                    <a:lnTo>
                      <a:pt x="2" y="11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7" name="Freeform 1381"/>
              <p:cNvSpPr>
                <a:spLocks/>
              </p:cNvSpPr>
              <p:nvPr/>
            </p:nvSpPr>
            <p:spPr bwMode="auto">
              <a:xfrm>
                <a:off x="4748" y="1123"/>
                <a:ext cx="1" cy="1146"/>
              </a:xfrm>
              <a:custGeom>
                <a:avLst/>
                <a:gdLst>
                  <a:gd name="T0" fmla="*/ 1146 h 1146"/>
                  <a:gd name="T1" fmla="*/ 1120 h 1146"/>
                  <a:gd name="T2" fmla="*/ 1086 h 1146"/>
                  <a:gd name="T3" fmla="*/ 1060 h 1146"/>
                  <a:gd name="T4" fmla="*/ 1034 h 1146"/>
                  <a:gd name="T5" fmla="*/ 1006 h 1146"/>
                  <a:gd name="T6" fmla="*/ 970 h 1146"/>
                  <a:gd name="T7" fmla="*/ 930 h 1146"/>
                  <a:gd name="T8" fmla="*/ 888 h 1146"/>
                  <a:gd name="T9" fmla="*/ 844 h 1146"/>
                  <a:gd name="T10" fmla="*/ 796 h 1146"/>
                  <a:gd name="T11" fmla="*/ 742 h 1146"/>
                  <a:gd name="T12" fmla="*/ 682 h 1146"/>
                  <a:gd name="T13" fmla="*/ 620 h 1146"/>
                  <a:gd name="T14" fmla="*/ 554 h 1146"/>
                  <a:gd name="T15" fmla="*/ 486 h 1146"/>
                  <a:gd name="T16" fmla="*/ 420 h 1146"/>
                  <a:gd name="T17" fmla="*/ 352 h 1146"/>
                  <a:gd name="T18" fmla="*/ 286 h 1146"/>
                  <a:gd name="T19" fmla="*/ 220 h 1146"/>
                  <a:gd name="T20" fmla="*/ 156 h 1146"/>
                  <a:gd name="T21" fmla="*/ 90 h 1146"/>
                  <a:gd name="T22" fmla="*/ 24 h 1146"/>
                  <a:gd name="T23" fmla="*/ 0 h 114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  <a:cxn ang="0">
                    <a:pos x="0" y="T20"/>
                  </a:cxn>
                  <a:cxn ang="0">
                    <a:pos x="0" y="T21"/>
                  </a:cxn>
                  <a:cxn ang="0">
                    <a:pos x="0" y="T22"/>
                  </a:cxn>
                  <a:cxn ang="0">
                    <a:pos x="0" y="T23"/>
                  </a:cxn>
                </a:cxnLst>
                <a:rect l="0" t="0" r="r" b="b"/>
                <a:pathLst>
                  <a:path h="1146">
                    <a:moveTo>
                      <a:pt x="0" y="1146"/>
                    </a:moveTo>
                    <a:lnTo>
                      <a:pt x="0" y="1120"/>
                    </a:lnTo>
                    <a:lnTo>
                      <a:pt x="0" y="1086"/>
                    </a:lnTo>
                    <a:lnTo>
                      <a:pt x="0" y="1060"/>
                    </a:lnTo>
                    <a:lnTo>
                      <a:pt x="0" y="1034"/>
                    </a:lnTo>
                    <a:lnTo>
                      <a:pt x="0" y="1006"/>
                    </a:lnTo>
                    <a:lnTo>
                      <a:pt x="0" y="970"/>
                    </a:lnTo>
                    <a:lnTo>
                      <a:pt x="0" y="930"/>
                    </a:lnTo>
                    <a:lnTo>
                      <a:pt x="0" y="888"/>
                    </a:lnTo>
                    <a:lnTo>
                      <a:pt x="0" y="844"/>
                    </a:lnTo>
                    <a:lnTo>
                      <a:pt x="0" y="796"/>
                    </a:lnTo>
                    <a:lnTo>
                      <a:pt x="0" y="742"/>
                    </a:lnTo>
                    <a:lnTo>
                      <a:pt x="0" y="682"/>
                    </a:lnTo>
                    <a:lnTo>
                      <a:pt x="0" y="620"/>
                    </a:lnTo>
                    <a:lnTo>
                      <a:pt x="0" y="554"/>
                    </a:lnTo>
                    <a:lnTo>
                      <a:pt x="0" y="486"/>
                    </a:lnTo>
                    <a:lnTo>
                      <a:pt x="0" y="420"/>
                    </a:lnTo>
                    <a:lnTo>
                      <a:pt x="0" y="352"/>
                    </a:lnTo>
                    <a:lnTo>
                      <a:pt x="0" y="286"/>
                    </a:lnTo>
                    <a:lnTo>
                      <a:pt x="0" y="220"/>
                    </a:lnTo>
                    <a:lnTo>
                      <a:pt x="0" y="156"/>
                    </a:lnTo>
                    <a:lnTo>
                      <a:pt x="0" y="90"/>
                    </a:ln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8" name="Line 1382"/>
              <p:cNvSpPr>
                <a:spLocks noChangeShapeType="1"/>
              </p:cNvSpPr>
              <p:nvPr/>
            </p:nvSpPr>
            <p:spPr bwMode="auto">
              <a:xfrm>
                <a:off x="308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9" name="Line 1383"/>
              <p:cNvSpPr>
                <a:spLocks noChangeShapeType="1"/>
              </p:cNvSpPr>
              <p:nvPr/>
            </p:nvSpPr>
            <p:spPr bwMode="auto">
              <a:xfrm>
                <a:off x="311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0" name="Line 1384"/>
              <p:cNvSpPr>
                <a:spLocks noChangeShapeType="1"/>
              </p:cNvSpPr>
              <p:nvPr/>
            </p:nvSpPr>
            <p:spPr bwMode="auto">
              <a:xfrm>
                <a:off x="314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1" name="Line 1385"/>
              <p:cNvSpPr>
                <a:spLocks noChangeShapeType="1"/>
              </p:cNvSpPr>
              <p:nvPr/>
            </p:nvSpPr>
            <p:spPr bwMode="auto">
              <a:xfrm>
                <a:off x="317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2" name="Line 1386"/>
              <p:cNvSpPr>
                <a:spLocks noChangeShapeType="1"/>
              </p:cNvSpPr>
              <p:nvPr/>
            </p:nvSpPr>
            <p:spPr bwMode="auto">
              <a:xfrm>
                <a:off x="321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3" name="Line 1387"/>
              <p:cNvSpPr>
                <a:spLocks noChangeShapeType="1"/>
              </p:cNvSpPr>
              <p:nvPr/>
            </p:nvSpPr>
            <p:spPr bwMode="auto">
              <a:xfrm>
                <a:off x="324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4" name="Line 1388"/>
              <p:cNvSpPr>
                <a:spLocks noChangeShapeType="1"/>
              </p:cNvSpPr>
              <p:nvPr/>
            </p:nvSpPr>
            <p:spPr bwMode="auto">
              <a:xfrm>
                <a:off x="327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5" name="Line 1389"/>
              <p:cNvSpPr>
                <a:spLocks noChangeShapeType="1"/>
              </p:cNvSpPr>
              <p:nvPr/>
            </p:nvSpPr>
            <p:spPr bwMode="auto">
              <a:xfrm>
                <a:off x="330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6" name="Line 1390"/>
              <p:cNvSpPr>
                <a:spLocks noChangeShapeType="1"/>
              </p:cNvSpPr>
              <p:nvPr/>
            </p:nvSpPr>
            <p:spPr bwMode="auto">
              <a:xfrm>
                <a:off x="333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7" name="Line 1391"/>
              <p:cNvSpPr>
                <a:spLocks noChangeShapeType="1"/>
              </p:cNvSpPr>
              <p:nvPr/>
            </p:nvSpPr>
            <p:spPr bwMode="auto">
              <a:xfrm>
                <a:off x="337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8" name="Line 1392"/>
              <p:cNvSpPr>
                <a:spLocks noChangeShapeType="1"/>
              </p:cNvSpPr>
              <p:nvPr/>
            </p:nvSpPr>
            <p:spPr bwMode="auto">
              <a:xfrm>
                <a:off x="340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09" name="Line 1393"/>
              <p:cNvSpPr>
                <a:spLocks noChangeShapeType="1"/>
              </p:cNvSpPr>
              <p:nvPr/>
            </p:nvSpPr>
            <p:spPr bwMode="auto">
              <a:xfrm>
                <a:off x="343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0" name="Line 1394"/>
              <p:cNvSpPr>
                <a:spLocks noChangeShapeType="1"/>
              </p:cNvSpPr>
              <p:nvPr/>
            </p:nvSpPr>
            <p:spPr bwMode="auto">
              <a:xfrm>
                <a:off x="346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1" name="Line 1395"/>
              <p:cNvSpPr>
                <a:spLocks noChangeShapeType="1"/>
              </p:cNvSpPr>
              <p:nvPr/>
            </p:nvSpPr>
            <p:spPr bwMode="auto">
              <a:xfrm>
                <a:off x="349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2" name="Line 1396"/>
              <p:cNvSpPr>
                <a:spLocks noChangeShapeType="1"/>
              </p:cNvSpPr>
              <p:nvPr/>
            </p:nvSpPr>
            <p:spPr bwMode="auto">
              <a:xfrm>
                <a:off x="352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3" name="Line 1397"/>
              <p:cNvSpPr>
                <a:spLocks noChangeShapeType="1"/>
              </p:cNvSpPr>
              <p:nvPr/>
            </p:nvSpPr>
            <p:spPr bwMode="auto">
              <a:xfrm>
                <a:off x="356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4" name="Line 1398"/>
              <p:cNvSpPr>
                <a:spLocks noChangeShapeType="1"/>
              </p:cNvSpPr>
              <p:nvPr/>
            </p:nvSpPr>
            <p:spPr bwMode="auto">
              <a:xfrm>
                <a:off x="359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5" name="Line 1399"/>
              <p:cNvSpPr>
                <a:spLocks noChangeShapeType="1"/>
              </p:cNvSpPr>
              <p:nvPr/>
            </p:nvSpPr>
            <p:spPr bwMode="auto">
              <a:xfrm>
                <a:off x="362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6" name="Line 1400"/>
              <p:cNvSpPr>
                <a:spLocks noChangeShapeType="1"/>
              </p:cNvSpPr>
              <p:nvPr/>
            </p:nvSpPr>
            <p:spPr bwMode="auto">
              <a:xfrm>
                <a:off x="365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7" name="Line 1401"/>
              <p:cNvSpPr>
                <a:spLocks noChangeShapeType="1"/>
              </p:cNvSpPr>
              <p:nvPr/>
            </p:nvSpPr>
            <p:spPr bwMode="auto">
              <a:xfrm>
                <a:off x="368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8" name="Line 1402"/>
              <p:cNvSpPr>
                <a:spLocks noChangeShapeType="1"/>
              </p:cNvSpPr>
              <p:nvPr/>
            </p:nvSpPr>
            <p:spPr bwMode="auto">
              <a:xfrm>
                <a:off x="371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19" name="Line 1403"/>
              <p:cNvSpPr>
                <a:spLocks noChangeShapeType="1"/>
              </p:cNvSpPr>
              <p:nvPr/>
            </p:nvSpPr>
            <p:spPr bwMode="auto">
              <a:xfrm>
                <a:off x="375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0" name="Line 1404"/>
              <p:cNvSpPr>
                <a:spLocks noChangeShapeType="1"/>
              </p:cNvSpPr>
              <p:nvPr/>
            </p:nvSpPr>
            <p:spPr bwMode="auto">
              <a:xfrm>
                <a:off x="378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1" name="Line 1405"/>
              <p:cNvSpPr>
                <a:spLocks noChangeShapeType="1"/>
              </p:cNvSpPr>
              <p:nvPr/>
            </p:nvSpPr>
            <p:spPr bwMode="auto">
              <a:xfrm>
                <a:off x="381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2" name="Line 1406"/>
              <p:cNvSpPr>
                <a:spLocks noChangeShapeType="1"/>
              </p:cNvSpPr>
              <p:nvPr/>
            </p:nvSpPr>
            <p:spPr bwMode="auto">
              <a:xfrm>
                <a:off x="384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3" name="Line 1407"/>
              <p:cNvSpPr>
                <a:spLocks noChangeShapeType="1"/>
              </p:cNvSpPr>
              <p:nvPr/>
            </p:nvSpPr>
            <p:spPr bwMode="auto">
              <a:xfrm>
                <a:off x="387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4" name="Line 1408"/>
              <p:cNvSpPr>
                <a:spLocks noChangeShapeType="1"/>
              </p:cNvSpPr>
              <p:nvPr/>
            </p:nvSpPr>
            <p:spPr bwMode="auto">
              <a:xfrm>
                <a:off x="390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5" name="Line 1409"/>
              <p:cNvSpPr>
                <a:spLocks noChangeShapeType="1"/>
              </p:cNvSpPr>
              <p:nvPr/>
            </p:nvSpPr>
            <p:spPr bwMode="auto">
              <a:xfrm>
                <a:off x="394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6" name="Line 1410"/>
              <p:cNvSpPr>
                <a:spLocks noChangeShapeType="1"/>
              </p:cNvSpPr>
              <p:nvPr/>
            </p:nvSpPr>
            <p:spPr bwMode="auto">
              <a:xfrm>
                <a:off x="397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627" name="Group 1411"/>
            <p:cNvGrpSpPr>
              <a:grpSpLocks/>
            </p:cNvGrpSpPr>
            <p:nvPr/>
          </p:nvGrpSpPr>
          <p:grpSpPr bwMode="auto">
            <a:xfrm>
              <a:off x="1266" y="1123"/>
              <a:ext cx="3944" cy="2578"/>
              <a:chOff x="1266" y="1123"/>
              <a:chExt cx="3944" cy="2578"/>
            </a:xfrm>
          </p:grpSpPr>
          <p:sp>
            <p:nvSpPr>
              <p:cNvPr id="138628" name="Line 1412"/>
              <p:cNvSpPr>
                <a:spLocks noChangeShapeType="1"/>
              </p:cNvSpPr>
              <p:nvPr/>
            </p:nvSpPr>
            <p:spPr bwMode="auto">
              <a:xfrm>
                <a:off x="400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9" name="Line 1413"/>
              <p:cNvSpPr>
                <a:spLocks noChangeShapeType="1"/>
              </p:cNvSpPr>
              <p:nvPr/>
            </p:nvSpPr>
            <p:spPr bwMode="auto">
              <a:xfrm>
                <a:off x="403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0" name="Line 1414"/>
              <p:cNvSpPr>
                <a:spLocks noChangeShapeType="1"/>
              </p:cNvSpPr>
              <p:nvPr/>
            </p:nvSpPr>
            <p:spPr bwMode="auto">
              <a:xfrm>
                <a:off x="406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1" name="Line 1415"/>
              <p:cNvSpPr>
                <a:spLocks noChangeShapeType="1"/>
              </p:cNvSpPr>
              <p:nvPr/>
            </p:nvSpPr>
            <p:spPr bwMode="auto">
              <a:xfrm>
                <a:off x="410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2" name="Line 1416"/>
              <p:cNvSpPr>
                <a:spLocks noChangeShapeType="1"/>
              </p:cNvSpPr>
              <p:nvPr/>
            </p:nvSpPr>
            <p:spPr bwMode="auto">
              <a:xfrm>
                <a:off x="413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3" name="Line 1417"/>
              <p:cNvSpPr>
                <a:spLocks noChangeShapeType="1"/>
              </p:cNvSpPr>
              <p:nvPr/>
            </p:nvSpPr>
            <p:spPr bwMode="auto">
              <a:xfrm>
                <a:off x="416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4" name="Line 1418"/>
              <p:cNvSpPr>
                <a:spLocks noChangeShapeType="1"/>
              </p:cNvSpPr>
              <p:nvPr/>
            </p:nvSpPr>
            <p:spPr bwMode="auto">
              <a:xfrm>
                <a:off x="419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5" name="Line 1419"/>
              <p:cNvSpPr>
                <a:spLocks noChangeShapeType="1"/>
              </p:cNvSpPr>
              <p:nvPr/>
            </p:nvSpPr>
            <p:spPr bwMode="auto">
              <a:xfrm>
                <a:off x="422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6" name="Line 1420"/>
              <p:cNvSpPr>
                <a:spLocks noChangeShapeType="1"/>
              </p:cNvSpPr>
              <p:nvPr/>
            </p:nvSpPr>
            <p:spPr bwMode="auto">
              <a:xfrm>
                <a:off x="425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7" name="Line 1421"/>
              <p:cNvSpPr>
                <a:spLocks noChangeShapeType="1"/>
              </p:cNvSpPr>
              <p:nvPr/>
            </p:nvSpPr>
            <p:spPr bwMode="auto">
              <a:xfrm>
                <a:off x="429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8" name="Line 1422"/>
              <p:cNvSpPr>
                <a:spLocks noChangeShapeType="1"/>
              </p:cNvSpPr>
              <p:nvPr/>
            </p:nvSpPr>
            <p:spPr bwMode="auto">
              <a:xfrm>
                <a:off x="4322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9" name="Line 1423"/>
              <p:cNvSpPr>
                <a:spLocks noChangeShapeType="1"/>
              </p:cNvSpPr>
              <p:nvPr/>
            </p:nvSpPr>
            <p:spPr bwMode="auto">
              <a:xfrm>
                <a:off x="435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0" name="Line 1424"/>
              <p:cNvSpPr>
                <a:spLocks noChangeShapeType="1"/>
              </p:cNvSpPr>
              <p:nvPr/>
            </p:nvSpPr>
            <p:spPr bwMode="auto">
              <a:xfrm>
                <a:off x="438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1" name="Line 1425"/>
              <p:cNvSpPr>
                <a:spLocks noChangeShapeType="1"/>
              </p:cNvSpPr>
              <p:nvPr/>
            </p:nvSpPr>
            <p:spPr bwMode="auto">
              <a:xfrm>
                <a:off x="441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2" name="Line 1426"/>
              <p:cNvSpPr>
                <a:spLocks noChangeShapeType="1"/>
              </p:cNvSpPr>
              <p:nvPr/>
            </p:nvSpPr>
            <p:spPr bwMode="auto">
              <a:xfrm>
                <a:off x="4448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3" name="Line 1427"/>
              <p:cNvSpPr>
                <a:spLocks noChangeShapeType="1"/>
              </p:cNvSpPr>
              <p:nvPr/>
            </p:nvSpPr>
            <p:spPr bwMode="auto">
              <a:xfrm>
                <a:off x="448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4" name="Line 1428"/>
              <p:cNvSpPr>
                <a:spLocks noChangeShapeType="1"/>
              </p:cNvSpPr>
              <p:nvPr/>
            </p:nvSpPr>
            <p:spPr bwMode="auto">
              <a:xfrm>
                <a:off x="451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5" name="Line 1429"/>
              <p:cNvSpPr>
                <a:spLocks noChangeShapeType="1"/>
              </p:cNvSpPr>
              <p:nvPr/>
            </p:nvSpPr>
            <p:spPr bwMode="auto">
              <a:xfrm>
                <a:off x="4544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6" name="Line 1430"/>
              <p:cNvSpPr>
                <a:spLocks noChangeShapeType="1"/>
              </p:cNvSpPr>
              <p:nvPr/>
            </p:nvSpPr>
            <p:spPr bwMode="auto">
              <a:xfrm>
                <a:off x="4576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7" name="Line 1431"/>
              <p:cNvSpPr>
                <a:spLocks noChangeShapeType="1"/>
              </p:cNvSpPr>
              <p:nvPr/>
            </p:nvSpPr>
            <p:spPr bwMode="auto">
              <a:xfrm>
                <a:off x="460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8" name="Line 1432"/>
              <p:cNvSpPr>
                <a:spLocks noChangeShapeType="1"/>
              </p:cNvSpPr>
              <p:nvPr/>
            </p:nvSpPr>
            <p:spPr bwMode="auto">
              <a:xfrm>
                <a:off x="4640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49" name="Line 1433"/>
              <p:cNvSpPr>
                <a:spLocks noChangeShapeType="1"/>
              </p:cNvSpPr>
              <p:nvPr/>
            </p:nvSpPr>
            <p:spPr bwMode="auto">
              <a:xfrm>
                <a:off x="4670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0" name="Line 1434"/>
              <p:cNvSpPr>
                <a:spLocks noChangeShapeType="1"/>
              </p:cNvSpPr>
              <p:nvPr/>
            </p:nvSpPr>
            <p:spPr bwMode="auto">
              <a:xfrm>
                <a:off x="4702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1" name="Line 1435"/>
              <p:cNvSpPr>
                <a:spLocks noChangeShapeType="1"/>
              </p:cNvSpPr>
              <p:nvPr/>
            </p:nvSpPr>
            <p:spPr bwMode="auto">
              <a:xfrm>
                <a:off x="4734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2" name="Line 1436"/>
              <p:cNvSpPr>
                <a:spLocks noChangeShapeType="1"/>
              </p:cNvSpPr>
              <p:nvPr/>
            </p:nvSpPr>
            <p:spPr bwMode="auto">
              <a:xfrm>
                <a:off x="4766" y="1697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3" name="Line 1437"/>
              <p:cNvSpPr>
                <a:spLocks noChangeShapeType="1"/>
              </p:cNvSpPr>
              <p:nvPr/>
            </p:nvSpPr>
            <p:spPr bwMode="auto">
              <a:xfrm>
                <a:off x="4798" y="169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4" name="Line 1438"/>
              <p:cNvSpPr>
                <a:spLocks noChangeShapeType="1"/>
              </p:cNvSpPr>
              <p:nvPr/>
            </p:nvSpPr>
            <p:spPr bwMode="auto">
              <a:xfrm>
                <a:off x="4830" y="169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5" name="Freeform 1439"/>
              <p:cNvSpPr>
                <a:spLocks/>
              </p:cNvSpPr>
              <p:nvPr/>
            </p:nvSpPr>
            <p:spPr bwMode="auto">
              <a:xfrm>
                <a:off x="3258" y="1201"/>
                <a:ext cx="56" cy="94"/>
              </a:xfrm>
              <a:custGeom>
                <a:avLst/>
                <a:gdLst>
                  <a:gd name="T0" fmla="*/ 42 w 56"/>
                  <a:gd name="T1" fmla="*/ 40 h 94"/>
                  <a:gd name="T2" fmla="*/ 34 w 56"/>
                  <a:gd name="T3" fmla="*/ 34 h 94"/>
                  <a:gd name="T4" fmla="*/ 26 w 56"/>
                  <a:gd name="T5" fmla="*/ 34 h 94"/>
                  <a:gd name="T6" fmla="*/ 14 w 56"/>
                  <a:gd name="T7" fmla="*/ 40 h 94"/>
                  <a:gd name="T8" fmla="*/ 4 w 56"/>
                  <a:gd name="T9" fmla="*/ 52 h 94"/>
                  <a:gd name="T10" fmla="*/ 0 w 56"/>
                  <a:gd name="T11" fmla="*/ 64 h 94"/>
                  <a:gd name="T12" fmla="*/ 0 w 56"/>
                  <a:gd name="T13" fmla="*/ 78 h 94"/>
                  <a:gd name="T14" fmla="*/ 4 w 56"/>
                  <a:gd name="T15" fmla="*/ 86 h 94"/>
                  <a:gd name="T16" fmla="*/ 8 w 56"/>
                  <a:gd name="T17" fmla="*/ 90 h 94"/>
                  <a:gd name="T18" fmla="*/ 18 w 56"/>
                  <a:gd name="T19" fmla="*/ 94 h 94"/>
                  <a:gd name="T20" fmla="*/ 26 w 56"/>
                  <a:gd name="T21" fmla="*/ 94 h 94"/>
                  <a:gd name="T22" fmla="*/ 38 w 56"/>
                  <a:gd name="T23" fmla="*/ 90 h 94"/>
                  <a:gd name="T24" fmla="*/ 46 w 56"/>
                  <a:gd name="T25" fmla="*/ 78 h 94"/>
                  <a:gd name="T26" fmla="*/ 52 w 56"/>
                  <a:gd name="T27" fmla="*/ 64 h 94"/>
                  <a:gd name="T28" fmla="*/ 52 w 56"/>
                  <a:gd name="T29" fmla="*/ 52 h 94"/>
                  <a:gd name="T30" fmla="*/ 46 w 56"/>
                  <a:gd name="T31" fmla="*/ 44 h 94"/>
                  <a:gd name="T32" fmla="*/ 30 w 56"/>
                  <a:gd name="T33" fmla="*/ 22 h 94"/>
                  <a:gd name="T34" fmla="*/ 26 w 56"/>
                  <a:gd name="T35" fmla="*/ 14 h 94"/>
                  <a:gd name="T36" fmla="*/ 26 w 56"/>
                  <a:gd name="T37" fmla="*/ 6 h 94"/>
                  <a:gd name="T38" fmla="*/ 30 w 56"/>
                  <a:gd name="T39" fmla="*/ 0 h 94"/>
                  <a:gd name="T40" fmla="*/ 38 w 56"/>
                  <a:gd name="T41" fmla="*/ 0 h 94"/>
                  <a:gd name="T42" fmla="*/ 46 w 56"/>
                  <a:gd name="T43" fmla="*/ 6 h 94"/>
                  <a:gd name="T44" fmla="*/ 56 w 56"/>
                  <a:gd name="T45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4">
                    <a:moveTo>
                      <a:pt x="42" y="40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4" y="40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8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18" y="94"/>
                    </a:lnTo>
                    <a:lnTo>
                      <a:pt x="26" y="94"/>
                    </a:lnTo>
                    <a:lnTo>
                      <a:pt x="38" y="90"/>
                    </a:lnTo>
                    <a:lnTo>
                      <a:pt x="46" y="78"/>
                    </a:lnTo>
                    <a:lnTo>
                      <a:pt x="52" y="64"/>
                    </a:lnTo>
                    <a:lnTo>
                      <a:pt x="52" y="52"/>
                    </a:lnTo>
                    <a:lnTo>
                      <a:pt x="46" y="44"/>
                    </a:lnTo>
                    <a:lnTo>
                      <a:pt x="30" y="22"/>
                    </a:lnTo>
                    <a:lnTo>
                      <a:pt x="26" y="14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6"/>
                    </a:lnTo>
                    <a:lnTo>
                      <a:pt x="56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6" name="Freeform 1440"/>
              <p:cNvSpPr>
                <a:spLocks/>
              </p:cNvSpPr>
              <p:nvPr/>
            </p:nvSpPr>
            <p:spPr bwMode="auto">
              <a:xfrm>
                <a:off x="3262" y="1235"/>
                <a:ext cx="22" cy="56"/>
              </a:xfrm>
              <a:custGeom>
                <a:avLst/>
                <a:gdLst>
                  <a:gd name="T0" fmla="*/ 22 w 22"/>
                  <a:gd name="T1" fmla="*/ 0 h 56"/>
                  <a:gd name="T2" fmla="*/ 14 w 22"/>
                  <a:gd name="T3" fmla="*/ 6 h 56"/>
                  <a:gd name="T4" fmla="*/ 4 w 22"/>
                  <a:gd name="T5" fmla="*/ 18 h 56"/>
                  <a:gd name="T6" fmla="*/ 0 w 22"/>
                  <a:gd name="T7" fmla="*/ 30 h 56"/>
                  <a:gd name="T8" fmla="*/ 0 w 22"/>
                  <a:gd name="T9" fmla="*/ 48 h 56"/>
                  <a:gd name="T10" fmla="*/ 4 w 22"/>
                  <a:gd name="T1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22" y="0"/>
                    </a:moveTo>
                    <a:lnTo>
                      <a:pt x="14" y="6"/>
                    </a:lnTo>
                    <a:lnTo>
                      <a:pt x="4" y="18"/>
                    </a:lnTo>
                    <a:lnTo>
                      <a:pt x="0" y="30"/>
                    </a:lnTo>
                    <a:lnTo>
                      <a:pt x="0" y="48"/>
                    </a:lnTo>
                    <a:lnTo>
                      <a:pt x="4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7" name="Freeform 1441"/>
              <p:cNvSpPr>
                <a:spLocks/>
              </p:cNvSpPr>
              <p:nvPr/>
            </p:nvSpPr>
            <p:spPr bwMode="auto">
              <a:xfrm>
                <a:off x="3284" y="1207"/>
                <a:ext cx="30" cy="88"/>
              </a:xfrm>
              <a:custGeom>
                <a:avLst/>
                <a:gdLst>
                  <a:gd name="T0" fmla="*/ 0 w 30"/>
                  <a:gd name="T1" fmla="*/ 88 h 88"/>
                  <a:gd name="T2" fmla="*/ 8 w 30"/>
                  <a:gd name="T3" fmla="*/ 84 h 88"/>
                  <a:gd name="T4" fmla="*/ 16 w 30"/>
                  <a:gd name="T5" fmla="*/ 72 h 88"/>
                  <a:gd name="T6" fmla="*/ 20 w 30"/>
                  <a:gd name="T7" fmla="*/ 58 h 88"/>
                  <a:gd name="T8" fmla="*/ 20 w 30"/>
                  <a:gd name="T9" fmla="*/ 42 h 88"/>
                  <a:gd name="T10" fmla="*/ 16 w 30"/>
                  <a:gd name="T11" fmla="*/ 34 h 88"/>
                  <a:gd name="T12" fmla="*/ 8 w 30"/>
                  <a:gd name="T13" fmla="*/ 20 h 88"/>
                  <a:gd name="T14" fmla="*/ 4 w 30"/>
                  <a:gd name="T15" fmla="*/ 12 h 88"/>
                  <a:gd name="T16" fmla="*/ 4 w 30"/>
                  <a:gd name="T17" fmla="*/ 4 h 88"/>
                  <a:gd name="T18" fmla="*/ 8 w 30"/>
                  <a:gd name="T19" fmla="*/ 0 h 88"/>
                  <a:gd name="T20" fmla="*/ 16 w 30"/>
                  <a:gd name="T21" fmla="*/ 0 h 88"/>
                  <a:gd name="T22" fmla="*/ 30 w 30"/>
                  <a:gd name="T23" fmla="*/ 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88">
                    <a:moveTo>
                      <a:pt x="0" y="88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58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0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3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8" name="Freeform 1442"/>
              <p:cNvSpPr>
                <a:spLocks/>
              </p:cNvSpPr>
              <p:nvPr/>
            </p:nvSpPr>
            <p:spPr bwMode="auto">
              <a:xfrm>
                <a:off x="3330" y="1235"/>
                <a:ext cx="42" cy="94"/>
              </a:xfrm>
              <a:custGeom>
                <a:avLst/>
                <a:gdLst>
                  <a:gd name="T0" fmla="*/ 0 w 42"/>
                  <a:gd name="T1" fmla="*/ 14 h 94"/>
                  <a:gd name="T2" fmla="*/ 8 w 42"/>
                  <a:gd name="T3" fmla="*/ 6 h 94"/>
                  <a:gd name="T4" fmla="*/ 18 w 42"/>
                  <a:gd name="T5" fmla="*/ 0 h 94"/>
                  <a:gd name="T6" fmla="*/ 26 w 42"/>
                  <a:gd name="T7" fmla="*/ 0 h 94"/>
                  <a:gd name="T8" fmla="*/ 34 w 42"/>
                  <a:gd name="T9" fmla="*/ 6 h 94"/>
                  <a:gd name="T10" fmla="*/ 38 w 42"/>
                  <a:gd name="T11" fmla="*/ 10 h 94"/>
                  <a:gd name="T12" fmla="*/ 42 w 42"/>
                  <a:gd name="T13" fmla="*/ 22 h 94"/>
                  <a:gd name="T14" fmla="*/ 42 w 42"/>
                  <a:gd name="T15" fmla="*/ 40 h 94"/>
                  <a:gd name="T16" fmla="*/ 38 w 42"/>
                  <a:gd name="T17" fmla="*/ 56 h 94"/>
                  <a:gd name="T18" fmla="*/ 26 w 42"/>
                  <a:gd name="T1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94">
                    <a:moveTo>
                      <a:pt x="0" y="14"/>
                    </a:moveTo>
                    <a:lnTo>
                      <a:pt x="8" y="6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6"/>
                    </a:lnTo>
                    <a:lnTo>
                      <a:pt x="38" y="10"/>
                    </a:lnTo>
                    <a:lnTo>
                      <a:pt x="42" y="22"/>
                    </a:lnTo>
                    <a:lnTo>
                      <a:pt x="42" y="40"/>
                    </a:lnTo>
                    <a:lnTo>
                      <a:pt x="38" y="56"/>
                    </a:lnTo>
                    <a:lnTo>
                      <a:pt x="26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59" name="Freeform 1443"/>
              <p:cNvSpPr>
                <a:spLocks/>
              </p:cNvSpPr>
              <p:nvPr/>
            </p:nvSpPr>
            <p:spPr bwMode="auto">
              <a:xfrm>
                <a:off x="3334" y="1241"/>
                <a:ext cx="34" cy="4"/>
              </a:xfrm>
              <a:custGeom>
                <a:avLst/>
                <a:gdLst>
                  <a:gd name="T0" fmla="*/ 0 w 34"/>
                  <a:gd name="T1" fmla="*/ 4 h 4"/>
                  <a:gd name="T2" fmla="*/ 10 w 34"/>
                  <a:gd name="T3" fmla="*/ 0 h 4"/>
                  <a:gd name="T4" fmla="*/ 26 w 34"/>
                  <a:gd name="T5" fmla="*/ 0 h 4"/>
                  <a:gd name="T6" fmla="*/ 34 w 3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0" y="4"/>
                    </a:moveTo>
                    <a:lnTo>
                      <a:pt x="10" y="0"/>
                    </a:lnTo>
                    <a:lnTo>
                      <a:pt x="26" y="0"/>
                    </a:lnTo>
                    <a:lnTo>
                      <a:pt x="3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0" name="Freeform 1444"/>
              <p:cNvSpPr>
                <a:spLocks/>
              </p:cNvSpPr>
              <p:nvPr/>
            </p:nvSpPr>
            <p:spPr bwMode="auto">
              <a:xfrm>
                <a:off x="3352" y="1235"/>
                <a:ext cx="50" cy="94"/>
              </a:xfrm>
              <a:custGeom>
                <a:avLst/>
                <a:gdLst>
                  <a:gd name="T0" fmla="*/ 50 w 50"/>
                  <a:gd name="T1" fmla="*/ 0 h 94"/>
                  <a:gd name="T2" fmla="*/ 46 w 50"/>
                  <a:gd name="T3" fmla="*/ 14 h 94"/>
                  <a:gd name="T4" fmla="*/ 42 w 50"/>
                  <a:gd name="T5" fmla="*/ 22 h 94"/>
                  <a:gd name="T6" fmla="*/ 20 w 50"/>
                  <a:gd name="T7" fmla="*/ 52 h 94"/>
                  <a:gd name="T8" fmla="*/ 8 w 50"/>
                  <a:gd name="T9" fmla="*/ 78 h 94"/>
                  <a:gd name="T10" fmla="*/ 0 w 50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94">
                    <a:moveTo>
                      <a:pt x="50" y="0"/>
                    </a:moveTo>
                    <a:lnTo>
                      <a:pt x="46" y="14"/>
                    </a:lnTo>
                    <a:lnTo>
                      <a:pt x="42" y="22"/>
                    </a:lnTo>
                    <a:lnTo>
                      <a:pt x="20" y="52"/>
                    </a:lnTo>
                    <a:lnTo>
                      <a:pt x="8" y="78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1" name="Freeform 1445"/>
              <p:cNvSpPr>
                <a:spLocks/>
              </p:cNvSpPr>
              <p:nvPr/>
            </p:nvSpPr>
            <p:spPr bwMode="auto">
              <a:xfrm>
                <a:off x="3372" y="1235"/>
                <a:ext cx="26" cy="52"/>
              </a:xfrm>
              <a:custGeom>
                <a:avLst/>
                <a:gdLst>
                  <a:gd name="T0" fmla="*/ 26 w 26"/>
                  <a:gd name="T1" fmla="*/ 0 h 52"/>
                  <a:gd name="T2" fmla="*/ 22 w 26"/>
                  <a:gd name="T3" fmla="*/ 14 h 52"/>
                  <a:gd name="T4" fmla="*/ 18 w 26"/>
                  <a:gd name="T5" fmla="*/ 22 h 52"/>
                  <a:gd name="T6" fmla="*/ 0 w 26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26" y="0"/>
                    </a:moveTo>
                    <a:lnTo>
                      <a:pt x="22" y="14"/>
                    </a:lnTo>
                    <a:lnTo>
                      <a:pt x="18" y="22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2" name="Line 1446"/>
              <p:cNvSpPr>
                <a:spLocks noChangeShapeType="1"/>
              </p:cNvSpPr>
              <p:nvPr/>
            </p:nvSpPr>
            <p:spPr bwMode="auto">
              <a:xfrm flipH="1">
                <a:off x="3420" y="1189"/>
                <a:ext cx="76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3" name="Freeform 1447"/>
              <p:cNvSpPr>
                <a:spLocks/>
              </p:cNvSpPr>
              <p:nvPr/>
            </p:nvSpPr>
            <p:spPr bwMode="auto">
              <a:xfrm>
                <a:off x="3508" y="1235"/>
                <a:ext cx="42" cy="94"/>
              </a:xfrm>
              <a:custGeom>
                <a:avLst/>
                <a:gdLst>
                  <a:gd name="T0" fmla="*/ 0 w 42"/>
                  <a:gd name="T1" fmla="*/ 14 h 94"/>
                  <a:gd name="T2" fmla="*/ 8 w 42"/>
                  <a:gd name="T3" fmla="*/ 6 h 94"/>
                  <a:gd name="T4" fmla="*/ 18 w 42"/>
                  <a:gd name="T5" fmla="*/ 0 h 94"/>
                  <a:gd name="T6" fmla="*/ 26 w 42"/>
                  <a:gd name="T7" fmla="*/ 0 h 94"/>
                  <a:gd name="T8" fmla="*/ 34 w 42"/>
                  <a:gd name="T9" fmla="*/ 6 h 94"/>
                  <a:gd name="T10" fmla="*/ 38 w 42"/>
                  <a:gd name="T11" fmla="*/ 10 h 94"/>
                  <a:gd name="T12" fmla="*/ 42 w 42"/>
                  <a:gd name="T13" fmla="*/ 22 h 94"/>
                  <a:gd name="T14" fmla="*/ 42 w 42"/>
                  <a:gd name="T15" fmla="*/ 40 h 94"/>
                  <a:gd name="T16" fmla="*/ 38 w 42"/>
                  <a:gd name="T17" fmla="*/ 56 h 94"/>
                  <a:gd name="T18" fmla="*/ 26 w 42"/>
                  <a:gd name="T1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94">
                    <a:moveTo>
                      <a:pt x="0" y="14"/>
                    </a:moveTo>
                    <a:lnTo>
                      <a:pt x="8" y="6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6"/>
                    </a:lnTo>
                    <a:lnTo>
                      <a:pt x="38" y="10"/>
                    </a:lnTo>
                    <a:lnTo>
                      <a:pt x="42" y="22"/>
                    </a:lnTo>
                    <a:lnTo>
                      <a:pt x="42" y="40"/>
                    </a:lnTo>
                    <a:lnTo>
                      <a:pt x="38" y="56"/>
                    </a:lnTo>
                    <a:lnTo>
                      <a:pt x="26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4" name="Freeform 1448"/>
              <p:cNvSpPr>
                <a:spLocks/>
              </p:cNvSpPr>
              <p:nvPr/>
            </p:nvSpPr>
            <p:spPr bwMode="auto">
              <a:xfrm>
                <a:off x="3512" y="1241"/>
                <a:ext cx="34" cy="4"/>
              </a:xfrm>
              <a:custGeom>
                <a:avLst/>
                <a:gdLst>
                  <a:gd name="T0" fmla="*/ 0 w 34"/>
                  <a:gd name="T1" fmla="*/ 4 h 4"/>
                  <a:gd name="T2" fmla="*/ 10 w 34"/>
                  <a:gd name="T3" fmla="*/ 0 h 4"/>
                  <a:gd name="T4" fmla="*/ 26 w 34"/>
                  <a:gd name="T5" fmla="*/ 0 h 4"/>
                  <a:gd name="T6" fmla="*/ 34 w 3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0" y="4"/>
                    </a:moveTo>
                    <a:lnTo>
                      <a:pt x="10" y="0"/>
                    </a:lnTo>
                    <a:lnTo>
                      <a:pt x="26" y="0"/>
                    </a:lnTo>
                    <a:lnTo>
                      <a:pt x="3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5" name="Freeform 1449"/>
              <p:cNvSpPr>
                <a:spLocks/>
              </p:cNvSpPr>
              <p:nvPr/>
            </p:nvSpPr>
            <p:spPr bwMode="auto">
              <a:xfrm>
                <a:off x="3530" y="1235"/>
                <a:ext cx="50" cy="94"/>
              </a:xfrm>
              <a:custGeom>
                <a:avLst/>
                <a:gdLst>
                  <a:gd name="T0" fmla="*/ 50 w 50"/>
                  <a:gd name="T1" fmla="*/ 0 h 94"/>
                  <a:gd name="T2" fmla="*/ 46 w 50"/>
                  <a:gd name="T3" fmla="*/ 14 h 94"/>
                  <a:gd name="T4" fmla="*/ 42 w 50"/>
                  <a:gd name="T5" fmla="*/ 22 h 94"/>
                  <a:gd name="T6" fmla="*/ 20 w 50"/>
                  <a:gd name="T7" fmla="*/ 52 h 94"/>
                  <a:gd name="T8" fmla="*/ 8 w 50"/>
                  <a:gd name="T9" fmla="*/ 78 h 94"/>
                  <a:gd name="T10" fmla="*/ 0 w 50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94">
                    <a:moveTo>
                      <a:pt x="50" y="0"/>
                    </a:moveTo>
                    <a:lnTo>
                      <a:pt x="46" y="14"/>
                    </a:lnTo>
                    <a:lnTo>
                      <a:pt x="42" y="22"/>
                    </a:lnTo>
                    <a:lnTo>
                      <a:pt x="20" y="52"/>
                    </a:lnTo>
                    <a:lnTo>
                      <a:pt x="8" y="78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6" name="Freeform 1450"/>
              <p:cNvSpPr>
                <a:spLocks/>
              </p:cNvSpPr>
              <p:nvPr/>
            </p:nvSpPr>
            <p:spPr bwMode="auto">
              <a:xfrm>
                <a:off x="3550" y="1235"/>
                <a:ext cx="26" cy="52"/>
              </a:xfrm>
              <a:custGeom>
                <a:avLst/>
                <a:gdLst>
                  <a:gd name="T0" fmla="*/ 26 w 26"/>
                  <a:gd name="T1" fmla="*/ 0 h 52"/>
                  <a:gd name="T2" fmla="*/ 22 w 26"/>
                  <a:gd name="T3" fmla="*/ 14 h 52"/>
                  <a:gd name="T4" fmla="*/ 18 w 26"/>
                  <a:gd name="T5" fmla="*/ 22 h 52"/>
                  <a:gd name="T6" fmla="*/ 0 w 26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26" y="0"/>
                    </a:moveTo>
                    <a:lnTo>
                      <a:pt x="22" y="14"/>
                    </a:lnTo>
                    <a:lnTo>
                      <a:pt x="18" y="22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7" name="Line 1451"/>
              <p:cNvSpPr>
                <a:spLocks noChangeShapeType="1"/>
              </p:cNvSpPr>
              <p:nvPr/>
            </p:nvSpPr>
            <p:spPr bwMode="auto">
              <a:xfrm flipV="1">
                <a:off x="4830" y="1123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8" name="Line 1452"/>
              <p:cNvSpPr>
                <a:spLocks noChangeShapeType="1"/>
              </p:cNvSpPr>
              <p:nvPr/>
            </p:nvSpPr>
            <p:spPr bwMode="auto">
              <a:xfrm flipH="1">
                <a:off x="4794" y="215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9" name="Line 1453"/>
              <p:cNvSpPr>
                <a:spLocks noChangeShapeType="1"/>
              </p:cNvSpPr>
              <p:nvPr/>
            </p:nvSpPr>
            <p:spPr bwMode="auto">
              <a:xfrm>
                <a:off x="4868" y="2163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0" name="Freeform 1454"/>
              <p:cNvSpPr>
                <a:spLocks/>
              </p:cNvSpPr>
              <p:nvPr/>
            </p:nvSpPr>
            <p:spPr bwMode="auto">
              <a:xfrm>
                <a:off x="4946" y="2127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1" name="Freeform 1455"/>
              <p:cNvSpPr>
                <a:spLocks/>
              </p:cNvSpPr>
              <p:nvPr/>
            </p:nvSpPr>
            <p:spPr bwMode="auto">
              <a:xfrm>
                <a:off x="4970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2" name="Freeform 1456"/>
              <p:cNvSpPr>
                <a:spLocks/>
              </p:cNvSpPr>
              <p:nvPr/>
            </p:nvSpPr>
            <p:spPr bwMode="auto">
              <a:xfrm>
                <a:off x="5012" y="2185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3" name="Freeform 1457"/>
              <p:cNvSpPr>
                <a:spLocks/>
              </p:cNvSpPr>
              <p:nvPr/>
            </p:nvSpPr>
            <p:spPr bwMode="auto">
              <a:xfrm>
                <a:off x="5040" y="2127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4" name="Freeform 1458"/>
              <p:cNvSpPr>
                <a:spLocks/>
              </p:cNvSpPr>
              <p:nvPr/>
            </p:nvSpPr>
            <p:spPr bwMode="auto">
              <a:xfrm>
                <a:off x="5064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5" name="Freeform 1459"/>
              <p:cNvSpPr>
                <a:spLocks/>
              </p:cNvSpPr>
              <p:nvPr/>
            </p:nvSpPr>
            <p:spPr bwMode="auto">
              <a:xfrm>
                <a:off x="5102" y="2127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6" name="Freeform 1460"/>
              <p:cNvSpPr>
                <a:spLocks/>
              </p:cNvSpPr>
              <p:nvPr/>
            </p:nvSpPr>
            <p:spPr bwMode="auto">
              <a:xfrm>
                <a:off x="5126" y="2127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7" name="Line 1461"/>
              <p:cNvSpPr>
                <a:spLocks noChangeShapeType="1"/>
              </p:cNvSpPr>
              <p:nvPr/>
            </p:nvSpPr>
            <p:spPr bwMode="auto">
              <a:xfrm>
                <a:off x="5192" y="213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8" name="Line 1462"/>
              <p:cNvSpPr>
                <a:spLocks noChangeShapeType="1"/>
              </p:cNvSpPr>
              <p:nvPr/>
            </p:nvSpPr>
            <p:spPr bwMode="auto">
              <a:xfrm>
                <a:off x="5194" y="2127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79" name="Freeform 1463"/>
              <p:cNvSpPr>
                <a:spLocks/>
              </p:cNvSpPr>
              <p:nvPr/>
            </p:nvSpPr>
            <p:spPr bwMode="auto">
              <a:xfrm>
                <a:off x="5160" y="2127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0" name="Line 1464"/>
              <p:cNvSpPr>
                <a:spLocks noChangeShapeType="1"/>
              </p:cNvSpPr>
              <p:nvPr/>
            </p:nvSpPr>
            <p:spPr bwMode="auto">
              <a:xfrm>
                <a:off x="5182" y="2191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1" name="Line 1465"/>
              <p:cNvSpPr>
                <a:spLocks noChangeShapeType="1"/>
              </p:cNvSpPr>
              <p:nvPr/>
            </p:nvSpPr>
            <p:spPr bwMode="auto">
              <a:xfrm flipH="1">
                <a:off x="4794" y="192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2" name="Line 1466"/>
              <p:cNvSpPr>
                <a:spLocks noChangeShapeType="1"/>
              </p:cNvSpPr>
              <p:nvPr/>
            </p:nvSpPr>
            <p:spPr bwMode="auto">
              <a:xfrm>
                <a:off x="4868" y="193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3" name="Freeform 1467"/>
              <p:cNvSpPr>
                <a:spLocks/>
              </p:cNvSpPr>
              <p:nvPr/>
            </p:nvSpPr>
            <p:spPr bwMode="auto">
              <a:xfrm>
                <a:off x="4946" y="1897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4" name="Freeform 1468"/>
              <p:cNvSpPr>
                <a:spLocks/>
              </p:cNvSpPr>
              <p:nvPr/>
            </p:nvSpPr>
            <p:spPr bwMode="auto">
              <a:xfrm>
                <a:off x="4970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8 w 16"/>
                  <a:gd name="T3" fmla="*/ 62 h 66"/>
                  <a:gd name="T4" fmla="*/ 10 w 16"/>
                  <a:gd name="T5" fmla="*/ 60 h 66"/>
                  <a:gd name="T6" fmla="*/ 14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8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8" y="62"/>
                    </a:lnTo>
                    <a:lnTo>
                      <a:pt x="10" y="60"/>
                    </a:lnTo>
                    <a:lnTo>
                      <a:pt x="14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5" name="Freeform 1469"/>
              <p:cNvSpPr>
                <a:spLocks/>
              </p:cNvSpPr>
              <p:nvPr/>
            </p:nvSpPr>
            <p:spPr bwMode="auto">
              <a:xfrm>
                <a:off x="5012" y="195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6" name="Freeform 1470"/>
              <p:cNvSpPr>
                <a:spLocks/>
              </p:cNvSpPr>
              <p:nvPr/>
            </p:nvSpPr>
            <p:spPr bwMode="auto">
              <a:xfrm>
                <a:off x="5040" y="1897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7" name="Freeform 1471"/>
              <p:cNvSpPr>
                <a:spLocks/>
              </p:cNvSpPr>
              <p:nvPr/>
            </p:nvSpPr>
            <p:spPr bwMode="auto">
              <a:xfrm>
                <a:off x="5064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8" name="Freeform 1472"/>
              <p:cNvSpPr>
                <a:spLocks/>
              </p:cNvSpPr>
              <p:nvPr/>
            </p:nvSpPr>
            <p:spPr bwMode="auto">
              <a:xfrm>
                <a:off x="5102" y="1897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89" name="Freeform 1473"/>
              <p:cNvSpPr>
                <a:spLocks/>
              </p:cNvSpPr>
              <p:nvPr/>
            </p:nvSpPr>
            <p:spPr bwMode="auto">
              <a:xfrm>
                <a:off x="5126" y="1897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0" name="Freeform 1474"/>
              <p:cNvSpPr>
                <a:spLocks/>
              </p:cNvSpPr>
              <p:nvPr/>
            </p:nvSpPr>
            <p:spPr bwMode="auto">
              <a:xfrm>
                <a:off x="5164" y="1897"/>
                <a:ext cx="42" cy="66"/>
              </a:xfrm>
              <a:custGeom>
                <a:avLst/>
                <a:gdLst>
                  <a:gd name="T0" fmla="*/ 2 w 42"/>
                  <a:gd name="T1" fmla="*/ 12 h 66"/>
                  <a:gd name="T2" fmla="*/ 6 w 42"/>
                  <a:gd name="T3" fmla="*/ 16 h 66"/>
                  <a:gd name="T4" fmla="*/ 2 w 42"/>
                  <a:gd name="T5" fmla="*/ 18 h 66"/>
                  <a:gd name="T6" fmla="*/ 0 w 42"/>
                  <a:gd name="T7" fmla="*/ 16 h 66"/>
                  <a:gd name="T8" fmla="*/ 0 w 42"/>
                  <a:gd name="T9" fmla="*/ 12 h 66"/>
                  <a:gd name="T10" fmla="*/ 2 w 42"/>
                  <a:gd name="T11" fmla="*/ 6 h 66"/>
                  <a:gd name="T12" fmla="*/ 6 w 42"/>
                  <a:gd name="T13" fmla="*/ 4 h 66"/>
                  <a:gd name="T14" fmla="*/ 14 w 42"/>
                  <a:gd name="T15" fmla="*/ 0 h 66"/>
                  <a:gd name="T16" fmla="*/ 28 w 42"/>
                  <a:gd name="T17" fmla="*/ 0 h 66"/>
                  <a:gd name="T18" fmla="*/ 36 w 42"/>
                  <a:gd name="T19" fmla="*/ 4 h 66"/>
                  <a:gd name="T20" fmla="*/ 40 w 42"/>
                  <a:gd name="T21" fmla="*/ 6 h 66"/>
                  <a:gd name="T22" fmla="*/ 42 w 42"/>
                  <a:gd name="T23" fmla="*/ 12 h 66"/>
                  <a:gd name="T24" fmla="*/ 42 w 42"/>
                  <a:gd name="T25" fmla="*/ 18 h 66"/>
                  <a:gd name="T26" fmla="*/ 40 w 42"/>
                  <a:gd name="T27" fmla="*/ 26 h 66"/>
                  <a:gd name="T28" fmla="*/ 30 w 42"/>
                  <a:gd name="T29" fmla="*/ 32 h 66"/>
                  <a:gd name="T30" fmla="*/ 14 w 42"/>
                  <a:gd name="T31" fmla="*/ 38 h 66"/>
                  <a:gd name="T32" fmla="*/ 8 w 42"/>
                  <a:gd name="T33" fmla="*/ 40 h 66"/>
                  <a:gd name="T34" fmla="*/ 2 w 42"/>
                  <a:gd name="T35" fmla="*/ 46 h 66"/>
                  <a:gd name="T36" fmla="*/ 0 w 42"/>
                  <a:gd name="T37" fmla="*/ 56 h 66"/>
                  <a:gd name="T38" fmla="*/ 0 w 42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28" y="0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2" y="12"/>
                    </a:lnTo>
                    <a:lnTo>
                      <a:pt x="42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4" y="38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1" name="Freeform 1475"/>
              <p:cNvSpPr>
                <a:spLocks/>
              </p:cNvSpPr>
              <p:nvPr/>
            </p:nvSpPr>
            <p:spPr bwMode="auto">
              <a:xfrm>
                <a:off x="5178" y="1897"/>
                <a:ext cx="26" cy="38"/>
              </a:xfrm>
              <a:custGeom>
                <a:avLst/>
                <a:gdLst>
                  <a:gd name="T0" fmla="*/ 14 w 26"/>
                  <a:gd name="T1" fmla="*/ 0 h 38"/>
                  <a:gd name="T2" fmla="*/ 20 w 26"/>
                  <a:gd name="T3" fmla="*/ 4 h 38"/>
                  <a:gd name="T4" fmla="*/ 22 w 26"/>
                  <a:gd name="T5" fmla="*/ 6 h 38"/>
                  <a:gd name="T6" fmla="*/ 26 w 26"/>
                  <a:gd name="T7" fmla="*/ 12 h 38"/>
                  <a:gd name="T8" fmla="*/ 26 w 26"/>
                  <a:gd name="T9" fmla="*/ 18 h 38"/>
                  <a:gd name="T10" fmla="*/ 22 w 26"/>
                  <a:gd name="T11" fmla="*/ 26 h 38"/>
                  <a:gd name="T12" fmla="*/ 14 w 26"/>
                  <a:gd name="T13" fmla="*/ 32 h 38"/>
                  <a:gd name="T14" fmla="*/ 0 w 26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14" y="0"/>
                    </a:moveTo>
                    <a:lnTo>
                      <a:pt x="20" y="4"/>
                    </a:lnTo>
                    <a:lnTo>
                      <a:pt x="22" y="6"/>
                    </a:lnTo>
                    <a:lnTo>
                      <a:pt x="26" y="12"/>
                    </a:lnTo>
                    <a:lnTo>
                      <a:pt x="26" y="18"/>
                    </a:lnTo>
                    <a:lnTo>
                      <a:pt x="22" y="26"/>
                    </a:lnTo>
                    <a:lnTo>
                      <a:pt x="14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2" name="Freeform 1476"/>
              <p:cNvSpPr>
                <a:spLocks/>
              </p:cNvSpPr>
              <p:nvPr/>
            </p:nvSpPr>
            <p:spPr bwMode="auto">
              <a:xfrm>
                <a:off x="5164" y="1953"/>
                <a:ext cx="42" cy="6"/>
              </a:xfrm>
              <a:custGeom>
                <a:avLst/>
                <a:gdLst>
                  <a:gd name="T0" fmla="*/ 0 w 42"/>
                  <a:gd name="T1" fmla="*/ 4 h 6"/>
                  <a:gd name="T2" fmla="*/ 2 w 42"/>
                  <a:gd name="T3" fmla="*/ 0 h 6"/>
                  <a:gd name="T4" fmla="*/ 8 w 42"/>
                  <a:gd name="T5" fmla="*/ 0 h 6"/>
                  <a:gd name="T6" fmla="*/ 24 w 42"/>
                  <a:gd name="T7" fmla="*/ 6 h 6"/>
                  <a:gd name="T8" fmla="*/ 34 w 42"/>
                  <a:gd name="T9" fmla="*/ 6 h 6"/>
                  <a:gd name="T10" fmla="*/ 40 w 42"/>
                  <a:gd name="T11" fmla="*/ 4 h 6"/>
                  <a:gd name="T12" fmla="*/ 42 w 4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0" y="4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3" name="Freeform 1477"/>
              <p:cNvSpPr>
                <a:spLocks/>
              </p:cNvSpPr>
              <p:nvPr/>
            </p:nvSpPr>
            <p:spPr bwMode="auto">
              <a:xfrm>
                <a:off x="5172" y="1947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6 w 34"/>
                  <a:gd name="T3" fmla="*/ 16 h 16"/>
                  <a:gd name="T4" fmla="*/ 28 w 34"/>
                  <a:gd name="T5" fmla="*/ 16 h 16"/>
                  <a:gd name="T6" fmla="*/ 32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4" name="Line 1478"/>
              <p:cNvSpPr>
                <a:spLocks noChangeShapeType="1"/>
              </p:cNvSpPr>
              <p:nvPr/>
            </p:nvSpPr>
            <p:spPr bwMode="auto">
              <a:xfrm flipH="1">
                <a:off x="4794" y="169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5" name="Freeform 1479"/>
              <p:cNvSpPr>
                <a:spLocks/>
              </p:cNvSpPr>
              <p:nvPr/>
            </p:nvSpPr>
            <p:spPr bwMode="auto">
              <a:xfrm>
                <a:off x="4866" y="166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6" name="Freeform 1480"/>
              <p:cNvSpPr>
                <a:spLocks/>
              </p:cNvSpPr>
              <p:nvPr/>
            </p:nvSpPr>
            <p:spPr bwMode="auto">
              <a:xfrm>
                <a:off x="4890" y="16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7" name="Freeform 1481"/>
              <p:cNvSpPr>
                <a:spLocks/>
              </p:cNvSpPr>
              <p:nvPr/>
            </p:nvSpPr>
            <p:spPr bwMode="auto">
              <a:xfrm>
                <a:off x="4930" y="172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8" name="Freeform 1482"/>
              <p:cNvSpPr>
                <a:spLocks/>
              </p:cNvSpPr>
              <p:nvPr/>
            </p:nvSpPr>
            <p:spPr bwMode="auto">
              <a:xfrm>
                <a:off x="4958" y="16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9" name="Freeform 1483"/>
              <p:cNvSpPr>
                <a:spLocks/>
              </p:cNvSpPr>
              <p:nvPr/>
            </p:nvSpPr>
            <p:spPr bwMode="auto">
              <a:xfrm>
                <a:off x="4984" y="16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0" name="Freeform 1484"/>
              <p:cNvSpPr>
                <a:spLocks/>
              </p:cNvSpPr>
              <p:nvPr/>
            </p:nvSpPr>
            <p:spPr bwMode="auto">
              <a:xfrm>
                <a:off x="5020" y="16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1" name="Freeform 1485"/>
              <p:cNvSpPr>
                <a:spLocks/>
              </p:cNvSpPr>
              <p:nvPr/>
            </p:nvSpPr>
            <p:spPr bwMode="auto">
              <a:xfrm>
                <a:off x="5046" y="16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2" name="Freeform 1486"/>
              <p:cNvSpPr>
                <a:spLocks/>
              </p:cNvSpPr>
              <p:nvPr/>
            </p:nvSpPr>
            <p:spPr bwMode="auto">
              <a:xfrm>
                <a:off x="5082" y="16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3" name="Freeform 1487"/>
              <p:cNvSpPr>
                <a:spLocks/>
              </p:cNvSpPr>
              <p:nvPr/>
            </p:nvSpPr>
            <p:spPr bwMode="auto">
              <a:xfrm>
                <a:off x="5108" y="16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4" name="Line 1488"/>
              <p:cNvSpPr>
                <a:spLocks noChangeShapeType="1"/>
              </p:cNvSpPr>
              <p:nvPr/>
            </p:nvSpPr>
            <p:spPr bwMode="auto">
              <a:xfrm flipH="1">
                <a:off x="4794" y="146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5" name="Freeform 1489"/>
              <p:cNvSpPr>
                <a:spLocks/>
              </p:cNvSpPr>
              <p:nvPr/>
            </p:nvSpPr>
            <p:spPr bwMode="auto">
              <a:xfrm>
                <a:off x="4866" y="1439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6" name="Freeform 1490"/>
              <p:cNvSpPr>
                <a:spLocks/>
              </p:cNvSpPr>
              <p:nvPr/>
            </p:nvSpPr>
            <p:spPr bwMode="auto">
              <a:xfrm>
                <a:off x="4890" y="143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7" name="Freeform 1491"/>
              <p:cNvSpPr>
                <a:spLocks/>
              </p:cNvSpPr>
              <p:nvPr/>
            </p:nvSpPr>
            <p:spPr bwMode="auto">
              <a:xfrm>
                <a:off x="4930" y="1499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8" name="Freeform 1492"/>
              <p:cNvSpPr>
                <a:spLocks/>
              </p:cNvSpPr>
              <p:nvPr/>
            </p:nvSpPr>
            <p:spPr bwMode="auto">
              <a:xfrm>
                <a:off x="4958" y="1439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9" name="Freeform 1493"/>
              <p:cNvSpPr>
                <a:spLocks/>
              </p:cNvSpPr>
              <p:nvPr/>
            </p:nvSpPr>
            <p:spPr bwMode="auto">
              <a:xfrm>
                <a:off x="4984" y="1439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0" name="Freeform 1494"/>
              <p:cNvSpPr>
                <a:spLocks/>
              </p:cNvSpPr>
              <p:nvPr/>
            </p:nvSpPr>
            <p:spPr bwMode="auto">
              <a:xfrm>
                <a:off x="5020" y="1439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1" name="Freeform 1495"/>
              <p:cNvSpPr>
                <a:spLocks/>
              </p:cNvSpPr>
              <p:nvPr/>
            </p:nvSpPr>
            <p:spPr bwMode="auto">
              <a:xfrm>
                <a:off x="5046" y="1439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2" name="Freeform 1496"/>
              <p:cNvSpPr>
                <a:spLocks/>
              </p:cNvSpPr>
              <p:nvPr/>
            </p:nvSpPr>
            <p:spPr bwMode="auto">
              <a:xfrm>
                <a:off x="5082" y="1439"/>
                <a:ext cx="44" cy="66"/>
              </a:xfrm>
              <a:custGeom>
                <a:avLst/>
                <a:gdLst>
                  <a:gd name="T0" fmla="*/ 4 w 44"/>
                  <a:gd name="T1" fmla="*/ 12 h 66"/>
                  <a:gd name="T2" fmla="*/ 6 w 44"/>
                  <a:gd name="T3" fmla="*/ 16 h 66"/>
                  <a:gd name="T4" fmla="*/ 4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4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2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4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4" y="12"/>
                    </a:moveTo>
                    <a:lnTo>
                      <a:pt x="6" y="16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2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4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3" name="Freeform 1497"/>
              <p:cNvSpPr>
                <a:spLocks/>
              </p:cNvSpPr>
              <p:nvPr/>
            </p:nvSpPr>
            <p:spPr bwMode="auto">
              <a:xfrm>
                <a:off x="5098" y="1439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4" name="Freeform 1498"/>
              <p:cNvSpPr>
                <a:spLocks/>
              </p:cNvSpPr>
              <p:nvPr/>
            </p:nvSpPr>
            <p:spPr bwMode="auto">
              <a:xfrm>
                <a:off x="5082" y="1495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4 w 44"/>
                  <a:gd name="T3" fmla="*/ 0 h 6"/>
                  <a:gd name="T4" fmla="*/ 10 w 44"/>
                  <a:gd name="T5" fmla="*/ 0 h 6"/>
                  <a:gd name="T6" fmla="*/ 26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6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5" name="Freeform 1499"/>
              <p:cNvSpPr>
                <a:spLocks/>
              </p:cNvSpPr>
              <p:nvPr/>
            </p:nvSpPr>
            <p:spPr bwMode="auto">
              <a:xfrm>
                <a:off x="5092" y="1489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6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6" name="Line 1500"/>
              <p:cNvSpPr>
                <a:spLocks noChangeShapeType="1"/>
              </p:cNvSpPr>
              <p:nvPr/>
            </p:nvSpPr>
            <p:spPr bwMode="auto">
              <a:xfrm flipH="1">
                <a:off x="4794" y="123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7" name="Freeform 1501"/>
              <p:cNvSpPr>
                <a:spLocks/>
              </p:cNvSpPr>
              <p:nvPr/>
            </p:nvSpPr>
            <p:spPr bwMode="auto">
              <a:xfrm>
                <a:off x="4866" y="1211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8" name="Freeform 1502"/>
              <p:cNvSpPr>
                <a:spLocks/>
              </p:cNvSpPr>
              <p:nvPr/>
            </p:nvSpPr>
            <p:spPr bwMode="auto">
              <a:xfrm>
                <a:off x="4890" y="1211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19" name="Freeform 1503"/>
              <p:cNvSpPr>
                <a:spLocks/>
              </p:cNvSpPr>
              <p:nvPr/>
            </p:nvSpPr>
            <p:spPr bwMode="auto">
              <a:xfrm>
                <a:off x="4930" y="1269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0" name="Freeform 1504"/>
              <p:cNvSpPr>
                <a:spLocks/>
              </p:cNvSpPr>
              <p:nvPr/>
            </p:nvSpPr>
            <p:spPr bwMode="auto">
              <a:xfrm>
                <a:off x="4958" y="121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1" name="Freeform 1505"/>
              <p:cNvSpPr>
                <a:spLocks/>
              </p:cNvSpPr>
              <p:nvPr/>
            </p:nvSpPr>
            <p:spPr bwMode="auto">
              <a:xfrm>
                <a:off x="4984" y="1211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2" name="Freeform 1506"/>
              <p:cNvSpPr>
                <a:spLocks/>
              </p:cNvSpPr>
              <p:nvPr/>
            </p:nvSpPr>
            <p:spPr bwMode="auto">
              <a:xfrm>
                <a:off x="5020" y="121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3" name="Freeform 1507"/>
              <p:cNvSpPr>
                <a:spLocks/>
              </p:cNvSpPr>
              <p:nvPr/>
            </p:nvSpPr>
            <p:spPr bwMode="auto">
              <a:xfrm>
                <a:off x="5046" y="1211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4" name="Line 1508"/>
              <p:cNvSpPr>
                <a:spLocks noChangeShapeType="1"/>
              </p:cNvSpPr>
              <p:nvPr/>
            </p:nvSpPr>
            <p:spPr bwMode="auto">
              <a:xfrm>
                <a:off x="5110" y="1217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5" name="Line 1509"/>
              <p:cNvSpPr>
                <a:spLocks noChangeShapeType="1"/>
              </p:cNvSpPr>
              <p:nvPr/>
            </p:nvSpPr>
            <p:spPr bwMode="auto">
              <a:xfrm>
                <a:off x="5114" y="12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6" name="Freeform 1510"/>
              <p:cNvSpPr>
                <a:spLocks/>
              </p:cNvSpPr>
              <p:nvPr/>
            </p:nvSpPr>
            <p:spPr bwMode="auto">
              <a:xfrm>
                <a:off x="5080" y="1211"/>
                <a:ext cx="48" cy="46"/>
              </a:xfrm>
              <a:custGeom>
                <a:avLst/>
                <a:gdLst>
                  <a:gd name="T0" fmla="*/ 34 w 48"/>
                  <a:gd name="T1" fmla="*/ 0 h 46"/>
                  <a:gd name="T2" fmla="*/ 0 w 48"/>
                  <a:gd name="T3" fmla="*/ 46 h 46"/>
                  <a:gd name="T4" fmla="*/ 48 w 4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34" y="0"/>
                    </a:moveTo>
                    <a:lnTo>
                      <a:pt x="0" y="46"/>
                    </a:lnTo>
                    <a:lnTo>
                      <a:pt x="4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7" name="Line 1511"/>
              <p:cNvSpPr>
                <a:spLocks noChangeShapeType="1"/>
              </p:cNvSpPr>
              <p:nvPr/>
            </p:nvSpPr>
            <p:spPr bwMode="auto">
              <a:xfrm>
                <a:off x="5102" y="1275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8" name="Line 1512"/>
              <p:cNvSpPr>
                <a:spLocks noChangeShapeType="1"/>
              </p:cNvSpPr>
              <p:nvPr/>
            </p:nvSpPr>
            <p:spPr bwMode="auto">
              <a:xfrm flipH="1">
                <a:off x="4812" y="226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29" name="Line 1513"/>
              <p:cNvSpPr>
                <a:spLocks noChangeShapeType="1"/>
              </p:cNvSpPr>
              <p:nvPr/>
            </p:nvSpPr>
            <p:spPr bwMode="auto">
              <a:xfrm flipH="1">
                <a:off x="4812" y="22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0" name="Line 1514"/>
              <p:cNvSpPr>
                <a:spLocks noChangeShapeType="1"/>
              </p:cNvSpPr>
              <p:nvPr/>
            </p:nvSpPr>
            <p:spPr bwMode="auto">
              <a:xfrm flipH="1">
                <a:off x="4812" y="20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1" name="Line 1515"/>
              <p:cNvSpPr>
                <a:spLocks noChangeShapeType="1"/>
              </p:cNvSpPr>
              <p:nvPr/>
            </p:nvSpPr>
            <p:spPr bwMode="auto">
              <a:xfrm flipH="1">
                <a:off x="4812" y="20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2" name="Line 1516"/>
              <p:cNvSpPr>
                <a:spLocks noChangeShapeType="1"/>
              </p:cNvSpPr>
              <p:nvPr/>
            </p:nvSpPr>
            <p:spPr bwMode="auto">
              <a:xfrm flipH="1">
                <a:off x="4812" y="19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3" name="Line 1517"/>
              <p:cNvSpPr>
                <a:spLocks noChangeShapeType="1"/>
              </p:cNvSpPr>
              <p:nvPr/>
            </p:nvSpPr>
            <p:spPr bwMode="auto">
              <a:xfrm flipH="1">
                <a:off x="4812" y="186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4" name="Line 1518"/>
              <p:cNvSpPr>
                <a:spLocks noChangeShapeType="1"/>
              </p:cNvSpPr>
              <p:nvPr/>
            </p:nvSpPr>
            <p:spPr bwMode="auto">
              <a:xfrm flipH="1">
                <a:off x="4812" y="181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5" name="Line 1519"/>
              <p:cNvSpPr>
                <a:spLocks noChangeShapeType="1"/>
              </p:cNvSpPr>
              <p:nvPr/>
            </p:nvSpPr>
            <p:spPr bwMode="auto">
              <a:xfrm flipH="1">
                <a:off x="4812" y="17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6" name="Line 1520"/>
              <p:cNvSpPr>
                <a:spLocks noChangeShapeType="1"/>
              </p:cNvSpPr>
              <p:nvPr/>
            </p:nvSpPr>
            <p:spPr bwMode="auto">
              <a:xfrm flipH="1">
                <a:off x="4812" y="163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7" name="Line 1521"/>
              <p:cNvSpPr>
                <a:spLocks noChangeShapeType="1"/>
              </p:cNvSpPr>
              <p:nvPr/>
            </p:nvSpPr>
            <p:spPr bwMode="auto">
              <a:xfrm flipH="1">
                <a:off x="4812" y="15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8" name="Line 1522"/>
              <p:cNvSpPr>
                <a:spLocks noChangeShapeType="1"/>
              </p:cNvSpPr>
              <p:nvPr/>
            </p:nvSpPr>
            <p:spPr bwMode="auto">
              <a:xfrm flipH="1">
                <a:off x="4812" y="15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9" name="Line 1523"/>
              <p:cNvSpPr>
                <a:spLocks noChangeShapeType="1"/>
              </p:cNvSpPr>
              <p:nvPr/>
            </p:nvSpPr>
            <p:spPr bwMode="auto">
              <a:xfrm flipH="1">
                <a:off x="4812" y="140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0" name="Line 1524"/>
              <p:cNvSpPr>
                <a:spLocks noChangeShapeType="1"/>
              </p:cNvSpPr>
              <p:nvPr/>
            </p:nvSpPr>
            <p:spPr bwMode="auto">
              <a:xfrm flipH="1">
                <a:off x="4812" y="13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1" name="Line 1525"/>
              <p:cNvSpPr>
                <a:spLocks noChangeShapeType="1"/>
              </p:cNvSpPr>
              <p:nvPr/>
            </p:nvSpPr>
            <p:spPr bwMode="auto">
              <a:xfrm flipH="1">
                <a:off x="4812" y="129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2" name="Line 1526"/>
              <p:cNvSpPr>
                <a:spLocks noChangeShapeType="1"/>
              </p:cNvSpPr>
              <p:nvPr/>
            </p:nvSpPr>
            <p:spPr bwMode="auto">
              <a:xfrm flipH="1">
                <a:off x="4812" y="11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3" name="Line 1527"/>
              <p:cNvSpPr>
                <a:spLocks noChangeShapeType="1"/>
              </p:cNvSpPr>
              <p:nvPr/>
            </p:nvSpPr>
            <p:spPr bwMode="auto">
              <a:xfrm flipH="1">
                <a:off x="4812" y="112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4" name="Line 1528"/>
              <p:cNvSpPr>
                <a:spLocks noChangeShapeType="1"/>
              </p:cNvSpPr>
              <p:nvPr/>
            </p:nvSpPr>
            <p:spPr bwMode="auto">
              <a:xfrm>
                <a:off x="1338" y="3413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5" name="Line 1529"/>
              <p:cNvSpPr>
                <a:spLocks noChangeShapeType="1"/>
              </p:cNvSpPr>
              <p:nvPr/>
            </p:nvSpPr>
            <p:spPr bwMode="auto">
              <a:xfrm flipV="1">
                <a:off x="1338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6" name="Freeform 1530"/>
              <p:cNvSpPr>
                <a:spLocks/>
              </p:cNvSpPr>
              <p:nvPr/>
            </p:nvSpPr>
            <p:spPr bwMode="auto">
              <a:xfrm>
                <a:off x="1266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7" name="Freeform 1531"/>
              <p:cNvSpPr>
                <a:spLocks/>
              </p:cNvSpPr>
              <p:nvPr/>
            </p:nvSpPr>
            <p:spPr bwMode="auto">
              <a:xfrm>
                <a:off x="1290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8" name="Freeform 1532"/>
              <p:cNvSpPr>
                <a:spLocks/>
              </p:cNvSpPr>
              <p:nvPr/>
            </p:nvSpPr>
            <p:spPr bwMode="auto">
              <a:xfrm>
                <a:off x="1330" y="3547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4 h 6"/>
                  <a:gd name="T4" fmla="*/ 4 w 8"/>
                  <a:gd name="T5" fmla="*/ 6 h 6"/>
                  <a:gd name="T6" fmla="*/ 8 w 8"/>
                  <a:gd name="T7" fmla="*/ 4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49" name="Freeform 1533"/>
              <p:cNvSpPr>
                <a:spLocks/>
              </p:cNvSpPr>
              <p:nvPr/>
            </p:nvSpPr>
            <p:spPr bwMode="auto">
              <a:xfrm>
                <a:off x="1358" y="348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0" name="Freeform 1534"/>
              <p:cNvSpPr>
                <a:spLocks/>
              </p:cNvSpPr>
              <p:nvPr/>
            </p:nvSpPr>
            <p:spPr bwMode="auto">
              <a:xfrm>
                <a:off x="1384" y="348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1" name="Line 1535"/>
              <p:cNvSpPr>
                <a:spLocks noChangeShapeType="1"/>
              </p:cNvSpPr>
              <p:nvPr/>
            </p:nvSpPr>
            <p:spPr bwMode="auto">
              <a:xfrm flipV="1">
                <a:off x="1670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2" name="Freeform 1536"/>
              <p:cNvSpPr>
                <a:spLocks/>
              </p:cNvSpPr>
              <p:nvPr/>
            </p:nvSpPr>
            <p:spPr bwMode="auto">
              <a:xfrm>
                <a:off x="1598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3" name="Freeform 1537"/>
              <p:cNvSpPr>
                <a:spLocks/>
              </p:cNvSpPr>
              <p:nvPr/>
            </p:nvSpPr>
            <p:spPr bwMode="auto">
              <a:xfrm>
                <a:off x="1624" y="348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4" name="Freeform 1538"/>
              <p:cNvSpPr>
                <a:spLocks/>
              </p:cNvSpPr>
              <p:nvPr/>
            </p:nvSpPr>
            <p:spPr bwMode="auto">
              <a:xfrm>
                <a:off x="1664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5" name="Freeform 1539"/>
              <p:cNvSpPr>
                <a:spLocks/>
              </p:cNvSpPr>
              <p:nvPr/>
            </p:nvSpPr>
            <p:spPr bwMode="auto">
              <a:xfrm>
                <a:off x="1692" y="3489"/>
                <a:ext cx="42" cy="64"/>
              </a:xfrm>
              <a:custGeom>
                <a:avLst/>
                <a:gdLst>
                  <a:gd name="T0" fmla="*/ 2 w 42"/>
                  <a:gd name="T1" fmla="*/ 12 h 64"/>
                  <a:gd name="T2" fmla="*/ 6 w 42"/>
                  <a:gd name="T3" fmla="*/ 16 h 64"/>
                  <a:gd name="T4" fmla="*/ 2 w 42"/>
                  <a:gd name="T5" fmla="*/ 18 h 64"/>
                  <a:gd name="T6" fmla="*/ 0 w 42"/>
                  <a:gd name="T7" fmla="*/ 16 h 64"/>
                  <a:gd name="T8" fmla="*/ 0 w 42"/>
                  <a:gd name="T9" fmla="*/ 12 h 64"/>
                  <a:gd name="T10" fmla="*/ 2 w 42"/>
                  <a:gd name="T11" fmla="*/ 6 h 64"/>
                  <a:gd name="T12" fmla="*/ 6 w 42"/>
                  <a:gd name="T13" fmla="*/ 2 h 64"/>
                  <a:gd name="T14" fmla="*/ 14 w 42"/>
                  <a:gd name="T15" fmla="*/ 0 h 64"/>
                  <a:gd name="T16" fmla="*/ 28 w 42"/>
                  <a:gd name="T17" fmla="*/ 0 h 64"/>
                  <a:gd name="T18" fmla="*/ 36 w 42"/>
                  <a:gd name="T19" fmla="*/ 2 h 64"/>
                  <a:gd name="T20" fmla="*/ 40 w 42"/>
                  <a:gd name="T21" fmla="*/ 6 h 64"/>
                  <a:gd name="T22" fmla="*/ 42 w 42"/>
                  <a:gd name="T23" fmla="*/ 12 h 64"/>
                  <a:gd name="T24" fmla="*/ 42 w 42"/>
                  <a:gd name="T25" fmla="*/ 18 h 64"/>
                  <a:gd name="T26" fmla="*/ 40 w 42"/>
                  <a:gd name="T27" fmla="*/ 24 h 64"/>
                  <a:gd name="T28" fmla="*/ 30 w 42"/>
                  <a:gd name="T29" fmla="*/ 30 h 64"/>
                  <a:gd name="T30" fmla="*/ 14 w 42"/>
                  <a:gd name="T31" fmla="*/ 36 h 64"/>
                  <a:gd name="T32" fmla="*/ 8 w 42"/>
                  <a:gd name="T33" fmla="*/ 40 h 64"/>
                  <a:gd name="T34" fmla="*/ 2 w 42"/>
                  <a:gd name="T35" fmla="*/ 46 h 64"/>
                  <a:gd name="T36" fmla="*/ 0 w 42"/>
                  <a:gd name="T37" fmla="*/ 56 h 64"/>
                  <a:gd name="T38" fmla="*/ 0 w 42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8" y="0"/>
                    </a:lnTo>
                    <a:lnTo>
                      <a:pt x="36" y="2"/>
                    </a:lnTo>
                    <a:lnTo>
                      <a:pt x="40" y="6"/>
                    </a:lnTo>
                    <a:lnTo>
                      <a:pt x="42" y="12"/>
                    </a:lnTo>
                    <a:lnTo>
                      <a:pt x="42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4" y="36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6" name="Freeform 1540"/>
              <p:cNvSpPr>
                <a:spLocks/>
              </p:cNvSpPr>
              <p:nvPr/>
            </p:nvSpPr>
            <p:spPr bwMode="auto">
              <a:xfrm>
                <a:off x="1706" y="3489"/>
                <a:ext cx="26" cy="36"/>
              </a:xfrm>
              <a:custGeom>
                <a:avLst/>
                <a:gdLst>
                  <a:gd name="T0" fmla="*/ 14 w 26"/>
                  <a:gd name="T1" fmla="*/ 0 h 36"/>
                  <a:gd name="T2" fmla="*/ 20 w 26"/>
                  <a:gd name="T3" fmla="*/ 2 h 36"/>
                  <a:gd name="T4" fmla="*/ 22 w 26"/>
                  <a:gd name="T5" fmla="*/ 6 h 36"/>
                  <a:gd name="T6" fmla="*/ 26 w 26"/>
                  <a:gd name="T7" fmla="*/ 12 h 36"/>
                  <a:gd name="T8" fmla="*/ 26 w 26"/>
                  <a:gd name="T9" fmla="*/ 18 h 36"/>
                  <a:gd name="T10" fmla="*/ 22 w 26"/>
                  <a:gd name="T11" fmla="*/ 24 h 36"/>
                  <a:gd name="T12" fmla="*/ 14 w 26"/>
                  <a:gd name="T13" fmla="*/ 30 h 36"/>
                  <a:gd name="T14" fmla="*/ 0 w 26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6">
                    <a:moveTo>
                      <a:pt x="14" y="0"/>
                    </a:moveTo>
                    <a:lnTo>
                      <a:pt x="20" y="2"/>
                    </a:lnTo>
                    <a:lnTo>
                      <a:pt x="22" y="6"/>
                    </a:lnTo>
                    <a:lnTo>
                      <a:pt x="26" y="12"/>
                    </a:lnTo>
                    <a:lnTo>
                      <a:pt x="26" y="18"/>
                    </a:lnTo>
                    <a:lnTo>
                      <a:pt x="22" y="24"/>
                    </a:lnTo>
                    <a:lnTo>
                      <a:pt x="14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7" name="Freeform 1541"/>
              <p:cNvSpPr>
                <a:spLocks/>
              </p:cNvSpPr>
              <p:nvPr/>
            </p:nvSpPr>
            <p:spPr bwMode="auto">
              <a:xfrm>
                <a:off x="1692" y="3545"/>
                <a:ext cx="42" cy="6"/>
              </a:xfrm>
              <a:custGeom>
                <a:avLst/>
                <a:gdLst>
                  <a:gd name="T0" fmla="*/ 0 w 42"/>
                  <a:gd name="T1" fmla="*/ 2 h 6"/>
                  <a:gd name="T2" fmla="*/ 2 w 42"/>
                  <a:gd name="T3" fmla="*/ 0 h 6"/>
                  <a:gd name="T4" fmla="*/ 8 w 42"/>
                  <a:gd name="T5" fmla="*/ 0 h 6"/>
                  <a:gd name="T6" fmla="*/ 24 w 42"/>
                  <a:gd name="T7" fmla="*/ 6 h 6"/>
                  <a:gd name="T8" fmla="*/ 34 w 42"/>
                  <a:gd name="T9" fmla="*/ 6 h 6"/>
                  <a:gd name="T10" fmla="*/ 40 w 42"/>
                  <a:gd name="T11" fmla="*/ 2 h 6"/>
                  <a:gd name="T12" fmla="*/ 42 w 4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8" name="Freeform 1542"/>
              <p:cNvSpPr>
                <a:spLocks/>
              </p:cNvSpPr>
              <p:nvPr/>
            </p:nvSpPr>
            <p:spPr bwMode="auto">
              <a:xfrm>
                <a:off x="1700" y="3539"/>
                <a:ext cx="34" cy="14"/>
              </a:xfrm>
              <a:custGeom>
                <a:avLst/>
                <a:gdLst>
                  <a:gd name="T0" fmla="*/ 0 w 34"/>
                  <a:gd name="T1" fmla="*/ 6 h 14"/>
                  <a:gd name="T2" fmla="*/ 16 w 34"/>
                  <a:gd name="T3" fmla="*/ 14 h 14"/>
                  <a:gd name="T4" fmla="*/ 28 w 34"/>
                  <a:gd name="T5" fmla="*/ 14 h 14"/>
                  <a:gd name="T6" fmla="*/ 32 w 34"/>
                  <a:gd name="T7" fmla="*/ 12 h 14"/>
                  <a:gd name="T8" fmla="*/ 34 w 34"/>
                  <a:gd name="T9" fmla="*/ 6 h 14"/>
                  <a:gd name="T10" fmla="*/ 34 w 3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6"/>
                    </a:moveTo>
                    <a:lnTo>
                      <a:pt x="16" y="14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59" name="Line 1543"/>
              <p:cNvSpPr>
                <a:spLocks noChangeShapeType="1"/>
              </p:cNvSpPr>
              <p:nvPr/>
            </p:nvSpPr>
            <p:spPr bwMode="auto">
              <a:xfrm flipV="1">
                <a:off x="2002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0" name="Freeform 1544"/>
              <p:cNvSpPr>
                <a:spLocks/>
              </p:cNvSpPr>
              <p:nvPr/>
            </p:nvSpPr>
            <p:spPr bwMode="auto">
              <a:xfrm>
                <a:off x="1932" y="348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1" name="Freeform 1545"/>
              <p:cNvSpPr>
                <a:spLocks/>
              </p:cNvSpPr>
              <p:nvPr/>
            </p:nvSpPr>
            <p:spPr bwMode="auto">
              <a:xfrm>
                <a:off x="1956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2" name="Freeform 1546"/>
              <p:cNvSpPr>
                <a:spLocks/>
              </p:cNvSpPr>
              <p:nvPr/>
            </p:nvSpPr>
            <p:spPr bwMode="auto">
              <a:xfrm>
                <a:off x="1996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3" name="Line 1547"/>
              <p:cNvSpPr>
                <a:spLocks noChangeShapeType="1"/>
              </p:cNvSpPr>
              <p:nvPr/>
            </p:nvSpPr>
            <p:spPr bwMode="auto">
              <a:xfrm>
                <a:off x="2052" y="349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4" name="Line 1548"/>
              <p:cNvSpPr>
                <a:spLocks noChangeShapeType="1"/>
              </p:cNvSpPr>
              <p:nvPr/>
            </p:nvSpPr>
            <p:spPr bwMode="auto">
              <a:xfrm>
                <a:off x="2056" y="3489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5" name="Freeform 1549"/>
              <p:cNvSpPr>
                <a:spLocks/>
              </p:cNvSpPr>
              <p:nvPr/>
            </p:nvSpPr>
            <p:spPr bwMode="auto">
              <a:xfrm>
                <a:off x="2020" y="3489"/>
                <a:ext cx="50" cy="46"/>
              </a:xfrm>
              <a:custGeom>
                <a:avLst/>
                <a:gdLst>
                  <a:gd name="T0" fmla="*/ 36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6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6" name="Line 1550"/>
              <p:cNvSpPr>
                <a:spLocks noChangeShapeType="1"/>
              </p:cNvSpPr>
              <p:nvPr/>
            </p:nvSpPr>
            <p:spPr bwMode="auto">
              <a:xfrm>
                <a:off x="2042" y="3553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7" name="Line 1551"/>
              <p:cNvSpPr>
                <a:spLocks noChangeShapeType="1"/>
              </p:cNvSpPr>
              <p:nvPr/>
            </p:nvSpPr>
            <p:spPr bwMode="auto">
              <a:xfrm flipV="1">
                <a:off x="2334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8" name="Freeform 1552"/>
              <p:cNvSpPr>
                <a:spLocks/>
              </p:cNvSpPr>
              <p:nvPr/>
            </p:nvSpPr>
            <p:spPr bwMode="auto">
              <a:xfrm>
                <a:off x="2264" y="348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9" name="Freeform 1553"/>
              <p:cNvSpPr>
                <a:spLocks/>
              </p:cNvSpPr>
              <p:nvPr/>
            </p:nvSpPr>
            <p:spPr bwMode="auto">
              <a:xfrm>
                <a:off x="2288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0" name="Freeform 1554"/>
              <p:cNvSpPr>
                <a:spLocks/>
              </p:cNvSpPr>
              <p:nvPr/>
            </p:nvSpPr>
            <p:spPr bwMode="auto">
              <a:xfrm>
                <a:off x="2328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1" name="Freeform 1555"/>
              <p:cNvSpPr>
                <a:spLocks/>
              </p:cNvSpPr>
              <p:nvPr/>
            </p:nvSpPr>
            <p:spPr bwMode="auto">
              <a:xfrm>
                <a:off x="2356" y="3489"/>
                <a:ext cx="44" cy="64"/>
              </a:xfrm>
              <a:custGeom>
                <a:avLst/>
                <a:gdLst>
                  <a:gd name="T0" fmla="*/ 38 w 44"/>
                  <a:gd name="T1" fmla="*/ 10 h 64"/>
                  <a:gd name="T2" fmla="*/ 34 w 44"/>
                  <a:gd name="T3" fmla="*/ 12 h 64"/>
                  <a:gd name="T4" fmla="*/ 38 w 44"/>
                  <a:gd name="T5" fmla="*/ 16 h 64"/>
                  <a:gd name="T6" fmla="*/ 42 w 44"/>
                  <a:gd name="T7" fmla="*/ 12 h 64"/>
                  <a:gd name="T8" fmla="*/ 42 w 44"/>
                  <a:gd name="T9" fmla="*/ 10 h 64"/>
                  <a:gd name="T10" fmla="*/ 38 w 44"/>
                  <a:gd name="T11" fmla="*/ 2 h 64"/>
                  <a:gd name="T12" fmla="*/ 32 w 44"/>
                  <a:gd name="T13" fmla="*/ 0 h 64"/>
                  <a:gd name="T14" fmla="*/ 22 w 44"/>
                  <a:gd name="T15" fmla="*/ 0 h 64"/>
                  <a:gd name="T16" fmla="*/ 14 w 44"/>
                  <a:gd name="T17" fmla="*/ 2 h 64"/>
                  <a:gd name="T18" fmla="*/ 6 w 44"/>
                  <a:gd name="T19" fmla="*/ 10 h 64"/>
                  <a:gd name="T20" fmla="*/ 4 w 44"/>
                  <a:gd name="T21" fmla="*/ 16 h 64"/>
                  <a:gd name="T22" fmla="*/ 0 w 44"/>
                  <a:gd name="T23" fmla="*/ 28 h 64"/>
                  <a:gd name="T24" fmla="*/ 0 w 44"/>
                  <a:gd name="T25" fmla="*/ 46 h 64"/>
                  <a:gd name="T26" fmla="*/ 4 w 44"/>
                  <a:gd name="T27" fmla="*/ 56 h 64"/>
                  <a:gd name="T28" fmla="*/ 10 w 44"/>
                  <a:gd name="T29" fmla="*/ 62 h 64"/>
                  <a:gd name="T30" fmla="*/ 20 w 44"/>
                  <a:gd name="T31" fmla="*/ 64 h 64"/>
                  <a:gd name="T32" fmla="*/ 26 w 44"/>
                  <a:gd name="T33" fmla="*/ 64 h 64"/>
                  <a:gd name="T34" fmla="*/ 34 w 44"/>
                  <a:gd name="T35" fmla="*/ 62 h 64"/>
                  <a:gd name="T36" fmla="*/ 42 w 44"/>
                  <a:gd name="T37" fmla="*/ 56 h 64"/>
                  <a:gd name="T38" fmla="*/ 44 w 44"/>
                  <a:gd name="T39" fmla="*/ 46 h 64"/>
                  <a:gd name="T40" fmla="*/ 44 w 44"/>
                  <a:gd name="T41" fmla="*/ 44 h 64"/>
                  <a:gd name="T42" fmla="*/ 42 w 44"/>
                  <a:gd name="T43" fmla="*/ 34 h 64"/>
                  <a:gd name="T44" fmla="*/ 34 w 44"/>
                  <a:gd name="T45" fmla="*/ 28 h 64"/>
                  <a:gd name="T46" fmla="*/ 26 w 44"/>
                  <a:gd name="T47" fmla="*/ 24 h 64"/>
                  <a:gd name="T48" fmla="*/ 22 w 44"/>
                  <a:gd name="T49" fmla="*/ 24 h 64"/>
                  <a:gd name="T50" fmla="*/ 14 w 44"/>
                  <a:gd name="T51" fmla="*/ 28 h 64"/>
                  <a:gd name="T52" fmla="*/ 6 w 44"/>
                  <a:gd name="T53" fmla="*/ 34 h 64"/>
                  <a:gd name="T54" fmla="*/ 4 w 44"/>
                  <a:gd name="T55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64">
                    <a:moveTo>
                      <a:pt x="38" y="10"/>
                    </a:moveTo>
                    <a:lnTo>
                      <a:pt x="34" y="12"/>
                    </a:lnTo>
                    <a:lnTo>
                      <a:pt x="38" y="16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6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6"/>
                    </a:lnTo>
                    <a:lnTo>
                      <a:pt x="44" y="46"/>
                    </a:lnTo>
                    <a:lnTo>
                      <a:pt x="44" y="44"/>
                    </a:lnTo>
                    <a:lnTo>
                      <a:pt x="42" y="34"/>
                    </a:lnTo>
                    <a:lnTo>
                      <a:pt x="34" y="28"/>
                    </a:lnTo>
                    <a:lnTo>
                      <a:pt x="26" y="24"/>
                    </a:lnTo>
                    <a:lnTo>
                      <a:pt x="22" y="24"/>
                    </a:lnTo>
                    <a:lnTo>
                      <a:pt x="14" y="28"/>
                    </a:lnTo>
                    <a:lnTo>
                      <a:pt x="6" y="34"/>
                    </a:lnTo>
                    <a:lnTo>
                      <a:pt x="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2" name="Freeform 1556"/>
              <p:cNvSpPr>
                <a:spLocks/>
              </p:cNvSpPr>
              <p:nvPr/>
            </p:nvSpPr>
            <p:spPr bwMode="auto">
              <a:xfrm>
                <a:off x="2360" y="3489"/>
                <a:ext cx="18" cy="64"/>
              </a:xfrm>
              <a:custGeom>
                <a:avLst/>
                <a:gdLst>
                  <a:gd name="T0" fmla="*/ 18 w 18"/>
                  <a:gd name="T1" fmla="*/ 0 h 64"/>
                  <a:gd name="T2" fmla="*/ 12 w 18"/>
                  <a:gd name="T3" fmla="*/ 2 h 64"/>
                  <a:gd name="T4" fmla="*/ 6 w 18"/>
                  <a:gd name="T5" fmla="*/ 10 h 64"/>
                  <a:gd name="T6" fmla="*/ 2 w 18"/>
                  <a:gd name="T7" fmla="*/ 16 h 64"/>
                  <a:gd name="T8" fmla="*/ 0 w 18"/>
                  <a:gd name="T9" fmla="*/ 28 h 64"/>
                  <a:gd name="T10" fmla="*/ 0 w 18"/>
                  <a:gd name="T11" fmla="*/ 46 h 64"/>
                  <a:gd name="T12" fmla="*/ 2 w 18"/>
                  <a:gd name="T13" fmla="*/ 56 h 64"/>
                  <a:gd name="T14" fmla="*/ 10 w 18"/>
                  <a:gd name="T15" fmla="*/ 62 h 64"/>
                  <a:gd name="T16" fmla="*/ 16 w 18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8" y="0"/>
                    </a:moveTo>
                    <a:lnTo>
                      <a:pt x="12" y="2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6"/>
                    </a:lnTo>
                    <a:lnTo>
                      <a:pt x="10" y="62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3" name="Freeform 1557"/>
              <p:cNvSpPr>
                <a:spLocks/>
              </p:cNvSpPr>
              <p:nvPr/>
            </p:nvSpPr>
            <p:spPr bwMode="auto">
              <a:xfrm>
                <a:off x="2382" y="3513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8 h 40"/>
                  <a:gd name="T4" fmla="*/ 12 w 16"/>
                  <a:gd name="T5" fmla="*/ 32 h 40"/>
                  <a:gd name="T6" fmla="*/ 16 w 16"/>
                  <a:gd name="T7" fmla="*/ 22 h 40"/>
                  <a:gd name="T8" fmla="*/ 16 w 16"/>
                  <a:gd name="T9" fmla="*/ 20 h 40"/>
                  <a:gd name="T10" fmla="*/ 12 w 16"/>
                  <a:gd name="T11" fmla="*/ 10 h 40"/>
                  <a:gd name="T12" fmla="*/ 6 w 16"/>
                  <a:gd name="T13" fmla="*/ 4 h 40"/>
                  <a:gd name="T14" fmla="*/ 0 w 16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8"/>
                    </a:lnTo>
                    <a:lnTo>
                      <a:pt x="12" y="32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4" name="Line 1558"/>
              <p:cNvSpPr>
                <a:spLocks noChangeShapeType="1"/>
              </p:cNvSpPr>
              <p:nvPr/>
            </p:nvSpPr>
            <p:spPr bwMode="auto">
              <a:xfrm flipV="1">
                <a:off x="2668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5" name="Freeform 1559"/>
              <p:cNvSpPr>
                <a:spLocks/>
              </p:cNvSpPr>
              <p:nvPr/>
            </p:nvSpPr>
            <p:spPr bwMode="auto">
              <a:xfrm>
                <a:off x="2596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6" name="Freeform 1560"/>
              <p:cNvSpPr>
                <a:spLocks/>
              </p:cNvSpPr>
              <p:nvPr/>
            </p:nvSpPr>
            <p:spPr bwMode="auto">
              <a:xfrm>
                <a:off x="2622" y="348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7" name="Freeform 1561"/>
              <p:cNvSpPr>
                <a:spLocks/>
              </p:cNvSpPr>
              <p:nvPr/>
            </p:nvSpPr>
            <p:spPr bwMode="auto">
              <a:xfrm>
                <a:off x="2662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8" name="Freeform 1562"/>
              <p:cNvSpPr>
                <a:spLocks/>
              </p:cNvSpPr>
              <p:nvPr/>
            </p:nvSpPr>
            <p:spPr bwMode="auto">
              <a:xfrm>
                <a:off x="2692" y="3489"/>
                <a:ext cx="38" cy="28"/>
              </a:xfrm>
              <a:custGeom>
                <a:avLst/>
                <a:gdLst>
                  <a:gd name="T0" fmla="*/ 12 w 38"/>
                  <a:gd name="T1" fmla="*/ 0 h 28"/>
                  <a:gd name="T2" fmla="*/ 4 w 38"/>
                  <a:gd name="T3" fmla="*/ 2 h 28"/>
                  <a:gd name="T4" fmla="*/ 0 w 38"/>
                  <a:gd name="T5" fmla="*/ 10 h 28"/>
                  <a:gd name="T6" fmla="*/ 0 w 38"/>
                  <a:gd name="T7" fmla="*/ 18 h 28"/>
                  <a:gd name="T8" fmla="*/ 4 w 38"/>
                  <a:gd name="T9" fmla="*/ 24 h 28"/>
                  <a:gd name="T10" fmla="*/ 12 w 38"/>
                  <a:gd name="T11" fmla="*/ 28 h 28"/>
                  <a:gd name="T12" fmla="*/ 26 w 38"/>
                  <a:gd name="T13" fmla="*/ 28 h 28"/>
                  <a:gd name="T14" fmla="*/ 34 w 38"/>
                  <a:gd name="T15" fmla="*/ 24 h 28"/>
                  <a:gd name="T16" fmla="*/ 38 w 38"/>
                  <a:gd name="T17" fmla="*/ 18 h 28"/>
                  <a:gd name="T18" fmla="*/ 38 w 38"/>
                  <a:gd name="T19" fmla="*/ 10 h 28"/>
                  <a:gd name="T20" fmla="*/ 34 w 38"/>
                  <a:gd name="T21" fmla="*/ 2 h 28"/>
                  <a:gd name="T22" fmla="*/ 26 w 38"/>
                  <a:gd name="T23" fmla="*/ 0 h 28"/>
                  <a:gd name="T24" fmla="*/ 12 w 38"/>
                  <a:gd name="T25" fmla="*/ 0 h 28"/>
                  <a:gd name="T26" fmla="*/ 6 w 38"/>
                  <a:gd name="T27" fmla="*/ 2 h 28"/>
                  <a:gd name="T28" fmla="*/ 4 w 38"/>
                  <a:gd name="T29" fmla="*/ 10 h 28"/>
                  <a:gd name="T30" fmla="*/ 4 w 38"/>
                  <a:gd name="T31" fmla="*/ 18 h 28"/>
                  <a:gd name="T32" fmla="*/ 6 w 38"/>
                  <a:gd name="T33" fmla="*/ 24 h 28"/>
                  <a:gd name="T34" fmla="*/ 12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2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12" y="28"/>
                    </a:lnTo>
                    <a:lnTo>
                      <a:pt x="26" y="28"/>
                    </a:lnTo>
                    <a:lnTo>
                      <a:pt x="34" y="24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4" y="10"/>
                    </a:lnTo>
                    <a:lnTo>
                      <a:pt x="4" y="18"/>
                    </a:lnTo>
                    <a:lnTo>
                      <a:pt x="6" y="24"/>
                    </a:lnTo>
                    <a:lnTo>
                      <a:pt x="12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9" name="Freeform 1563"/>
              <p:cNvSpPr>
                <a:spLocks/>
              </p:cNvSpPr>
              <p:nvPr/>
            </p:nvSpPr>
            <p:spPr bwMode="auto">
              <a:xfrm>
                <a:off x="2718" y="3489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6 w 8"/>
                  <a:gd name="T3" fmla="*/ 24 h 28"/>
                  <a:gd name="T4" fmla="*/ 8 w 8"/>
                  <a:gd name="T5" fmla="*/ 18 h 28"/>
                  <a:gd name="T6" fmla="*/ 8 w 8"/>
                  <a:gd name="T7" fmla="*/ 10 h 28"/>
                  <a:gd name="T8" fmla="*/ 6 w 8"/>
                  <a:gd name="T9" fmla="*/ 2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6" y="24"/>
                    </a:lnTo>
                    <a:lnTo>
                      <a:pt x="8" y="18"/>
                    </a:lnTo>
                    <a:lnTo>
                      <a:pt x="8" y="10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0" name="Freeform 1564"/>
              <p:cNvSpPr>
                <a:spLocks/>
              </p:cNvSpPr>
              <p:nvPr/>
            </p:nvSpPr>
            <p:spPr bwMode="auto">
              <a:xfrm>
                <a:off x="2690" y="3517"/>
                <a:ext cx="42" cy="36"/>
              </a:xfrm>
              <a:custGeom>
                <a:avLst/>
                <a:gdLst>
                  <a:gd name="T0" fmla="*/ 14 w 42"/>
                  <a:gd name="T1" fmla="*/ 0 h 36"/>
                  <a:gd name="T2" fmla="*/ 6 w 42"/>
                  <a:gd name="T3" fmla="*/ 2 h 36"/>
                  <a:gd name="T4" fmla="*/ 2 w 42"/>
                  <a:gd name="T5" fmla="*/ 6 h 36"/>
                  <a:gd name="T6" fmla="*/ 0 w 42"/>
                  <a:gd name="T7" fmla="*/ 12 h 36"/>
                  <a:gd name="T8" fmla="*/ 0 w 42"/>
                  <a:gd name="T9" fmla="*/ 24 h 36"/>
                  <a:gd name="T10" fmla="*/ 2 w 42"/>
                  <a:gd name="T11" fmla="*/ 30 h 36"/>
                  <a:gd name="T12" fmla="*/ 6 w 42"/>
                  <a:gd name="T13" fmla="*/ 34 h 36"/>
                  <a:gd name="T14" fmla="*/ 14 w 42"/>
                  <a:gd name="T15" fmla="*/ 36 h 36"/>
                  <a:gd name="T16" fmla="*/ 28 w 42"/>
                  <a:gd name="T17" fmla="*/ 36 h 36"/>
                  <a:gd name="T18" fmla="*/ 36 w 42"/>
                  <a:gd name="T19" fmla="*/ 34 h 36"/>
                  <a:gd name="T20" fmla="*/ 40 w 42"/>
                  <a:gd name="T21" fmla="*/ 30 h 36"/>
                  <a:gd name="T22" fmla="*/ 42 w 42"/>
                  <a:gd name="T23" fmla="*/ 24 h 36"/>
                  <a:gd name="T24" fmla="*/ 42 w 42"/>
                  <a:gd name="T25" fmla="*/ 12 h 36"/>
                  <a:gd name="T26" fmla="*/ 40 w 42"/>
                  <a:gd name="T27" fmla="*/ 6 h 36"/>
                  <a:gd name="T28" fmla="*/ 36 w 42"/>
                  <a:gd name="T29" fmla="*/ 2 h 36"/>
                  <a:gd name="T30" fmla="*/ 28 w 42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36">
                    <a:moveTo>
                      <a:pt x="14" y="0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6" y="34"/>
                    </a:lnTo>
                    <a:lnTo>
                      <a:pt x="14" y="36"/>
                    </a:lnTo>
                    <a:lnTo>
                      <a:pt x="28" y="36"/>
                    </a:lnTo>
                    <a:lnTo>
                      <a:pt x="36" y="34"/>
                    </a:lnTo>
                    <a:lnTo>
                      <a:pt x="40" y="30"/>
                    </a:lnTo>
                    <a:lnTo>
                      <a:pt x="42" y="24"/>
                    </a:lnTo>
                    <a:lnTo>
                      <a:pt x="42" y="12"/>
                    </a:lnTo>
                    <a:lnTo>
                      <a:pt x="40" y="6"/>
                    </a:lnTo>
                    <a:lnTo>
                      <a:pt x="36" y="2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1" name="Freeform 1565"/>
              <p:cNvSpPr>
                <a:spLocks/>
              </p:cNvSpPr>
              <p:nvPr/>
            </p:nvSpPr>
            <p:spPr bwMode="auto">
              <a:xfrm>
                <a:off x="2692" y="3517"/>
                <a:ext cx="12" cy="36"/>
              </a:xfrm>
              <a:custGeom>
                <a:avLst/>
                <a:gdLst>
                  <a:gd name="T0" fmla="*/ 12 w 12"/>
                  <a:gd name="T1" fmla="*/ 0 h 36"/>
                  <a:gd name="T2" fmla="*/ 6 w 12"/>
                  <a:gd name="T3" fmla="*/ 2 h 36"/>
                  <a:gd name="T4" fmla="*/ 4 w 12"/>
                  <a:gd name="T5" fmla="*/ 6 h 36"/>
                  <a:gd name="T6" fmla="*/ 0 w 12"/>
                  <a:gd name="T7" fmla="*/ 12 h 36"/>
                  <a:gd name="T8" fmla="*/ 0 w 12"/>
                  <a:gd name="T9" fmla="*/ 24 h 36"/>
                  <a:gd name="T10" fmla="*/ 4 w 12"/>
                  <a:gd name="T11" fmla="*/ 30 h 36"/>
                  <a:gd name="T12" fmla="*/ 6 w 12"/>
                  <a:gd name="T13" fmla="*/ 34 h 36"/>
                  <a:gd name="T14" fmla="*/ 12 w 12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12" y="0"/>
                    </a:moveTo>
                    <a:lnTo>
                      <a:pt x="6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6" y="34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2" name="Freeform 1566"/>
              <p:cNvSpPr>
                <a:spLocks/>
              </p:cNvSpPr>
              <p:nvPr/>
            </p:nvSpPr>
            <p:spPr bwMode="auto">
              <a:xfrm>
                <a:off x="2718" y="3517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6 w 12"/>
                  <a:gd name="T3" fmla="*/ 34 h 36"/>
                  <a:gd name="T4" fmla="*/ 8 w 12"/>
                  <a:gd name="T5" fmla="*/ 30 h 36"/>
                  <a:gd name="T6" fmla="*/ 12 w 12"/>
                  <a:gd name="T7" fmla="*/ 24 h 36"/>
                  <a:gd name="T8" fmla="*/ 12 w 12"/>
                  <a:gd name="T9" fmla="*/ 12 h 36"/>
                  <a:gd name="T10" fmla="*/ 8 w 12"/>
                  <a:gd name="T11" fmla="*/ 6 h 36"/>
                  <a:gd name="T12" fmla="*/ 6 w 12"/>
                  <a:gd name="T13" fmla="*/ 2 h 36"/>
                  <a:gd name="T14" fmla="*/ 0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0" y="36"/>
                    </a:moveTo>
                    <a:lnTo>
                      <a:pt x="6" y="34"/>
                    </a:lnTo>
                    <a:lnTo>
                      <a:pt x="8" y="30"/>
                    </a:lnTo>
                    <a:lnTo>
                      <a:pt x="12" y="24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3" name="Line 1567"/>
              <p:cNvSpPr>
                <a:spLocks noChangeShapeType="1"/>
              </p:cNvSpPr>
              <p:nvPr/>
            </p:nvSpPr>
            <p:spPr bwMode="auto">
              <a:xfrm flipV="1">
                <a:off x="3000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4" name="Freeform 1568"/>
              <p:cNvSpPr>
                <a:spLocks/>
              </p:cNvSpPr>
              <p:nvPr/>
            </p:nvSpPr>
            <p:spPr bwMode="auto">
              <a:xfrm>
                <a:off x="2938" y="3489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6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5" name="Line 1569"/>
              <p:cNvSpPr>
                <a:spLocks noChangeShapeType="1"/>
              </p:cNvSpPr>
              <p:nvPr/>
            </p:nvSpPr>
            <p:spPr bwMode="auto">
              <a:xfrm>
                <a:off x="2950" y="349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6" name="Line 1570"/>
              <p:cNvSpPr>
                <a:spLocks noChangeShapeType="1"/>
              </p:cNvSpPr>
              <p:nvPr/>
            </p:nvSpPr>
            <p:spPr bwMode="auto">
              <a:xfrm>
                <a:off x="2938" y="3553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7" name="Freeform 1571"/>
              <p:cNvSpPr>
                <a:spLocks/>
              </p:cNvSpPr>
              <p:nvPr/>
            </p:nvSpPr>
            <p:spPr bwMode="auto">
              <a:xfrm>
                <a:off x="2994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8" name="Freeform 1572"/>
              <p:cNvSpPr>
                <a:spLocks/>
              </p:cNvSpPr>
              <p:nvPr/>
            </p:nvSpPr>
            <p:spPr bwMode="auto">
              <a:xfrm>
                <a:off x="3022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89" name="Freeform 1573"/>
              <p:cNvSpPr>
                <a:spLocks/>
              </p:cNvSpPr>
              <p:nvPr/>
            </p:nvSpPr>
            <p:spPr bwMode="auto">
              <a:xfrm>
                <a:off x="3046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0" name="Line 1574"/>
              <p:cNvSpPr>
                <a:spLocks noChangeShapeType="1"/>
              </p:cNvSpPr>
              <p:nvPr/>
            </p:nvSpPr>
            <p:spPr bwMode="auto">
              <a:xfrm flipV="1">
                <a:off x="142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1" name="Line 1575"/>
              <p:cNvSpPr>
                <a:spLocks noChangeShapeType="1"/>
              </p:cNvSpPr>
              <p:nvPr/>
            </p:nvSpPr>
            <p:spPr bwMode="auto">
              <a:xfrm flipV="1">
                <a:off x="150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2" name="Line 1576"/>
              <p:cNvSpPr>
                <a:spLocks noChangeShapeType="1"/>
              </p:cNvSpPr>
              <p:nvPr/>
            </p:nvSpPr>
            <p:spPr bwMode="auto">
              <a:xfrm flipV="1">
                <a:off x="158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3" name="Line 1577"/>
              <p:cNvSpPr>
                <a:spLocks noChangeShapeType="1"/>
              </p:cNvSpPr>
              <p:nvPr/>
            </p:nvSpPr>
            <p:spPr bwMode="auto">
              <a:xfrm flipV="1">
                <a:off x="175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4" name="Line 1578"/>
              <p:cNvSpPr>
                <a:spLocks noChangeShapeType="1"/>
              </p:cNvSpPr>
              <p:nvPr/>
            </p:nvSpPr>
            <p:spPr bwMode="auto">
              <a:xfrm flipV="1">
                <a:off x="183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5" name="Line 1579"/>
              <p:cNvSpPr>
                <a:spLocks noChangeShapeType="1"/>
              </p:cNvSpPr>
              <p:nvPr/>
            </p:nvSpPr>
            <p:spPr bwMode="auto">
              <a:xfrm flipV="1">
                <a:off x="192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6" name="Line 1580"/>
              <p:cNvSpPr>
                <a:spLocks noChangeShapeType="1"/>
              </p:cNvSpPr>
              <p:nvPr/>
            </p:nvSpPr>
            <p:spPr bwMode="auto">
              <a:xfrm flipV="1">
                <a:off x="208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7" name="Line 1581"/>
              <p:cNvSpPr>
                <a:spLocks noChangeShapeType="1"/>
              </p:cNvSpPr>
              <p:nvPr/>
            </p:nvSpPr>
            <p:spPr bwMode="auto">
              <a:xfrm flipV="1">
                <a:off x="216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8" name="Line 1582"/>
              <p:cNvSpPr>
                <a:spLocks noChangeShapeType="1"/>
              </p:cNvSpPr>
              <p:nvPr/>
            </p:nvSpPr>
            <p:spPr bwMode="auto">
              <a:xfrm flipV="1">
                <a:off x="225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99" name="Line 1583"/>
              <p:cNvSpPr>
                <a:spLocks noChangeShapeType="1"/>
              </p:cNvSpPr>
              <p:nvPr/>
            </p:nvSpPr>
            <p:spPr bwMode="auto">
              <a:xfrm flipV="1">
                <a:off x="241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0" name="Line 1584"/>
              <p:cNvSpPr>
                <a:spLocks noChangeShapeType="1"/>
              </p:cNvSpPr>
              <p:nvPr/>
            </p:nvSpPr>
            <p:spPr bwMode="auto">
              <a:xfrm flipV="1">
                <a:off x="250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1" name="Line 1585"/>
              <p:cNvSpPr>
                <a:spLocks noChangeShapeType="1"/>
              </p:cNvSpPr>
              <p:nvPr/>
            </p:nvSpPr>
            <p:spPr bwMode="auto">
              <a:xfrm flipV="1">
                <a:off x="258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2" name="Line 1586"/>
              <p:cNvSpPr>
                <a:spLocks noChangeShapeType="1"/>
              </p:cNvSpPr>
              <p:nvPr/>
            </p:nvSpPr>
            <p:spPr bwMode="auto">
              <a:xfrm flipV="1">
                <a:off x="275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3" name="Line 1587"/>
              <p:cNvSpPr>
                <a:spLocks noChangeShapeType="1"/>
              </p:cNvSpPr>
              <p:nvPr/>
            </p:nvSpPr>
            <p:spPr bwMode="auto">
              <a:xfrm flipV="1">
                <a:off x="283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4" name="Line 1588"/>
              <p:cNvSpPr>
                <a:spLocks noChangeShapeType="1"/>
              </p:cNvSpPr>
              <p:nvPr/>
            </p:nvSpPr>
            <p:spPr bwMode="auto">
              <a:xfrm flipV="1">
                <a:off x="291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5" name="Line 1589"/>
              <p:cNvSpPr>
                <a:spLocks noChangeShapeType="1"/>
              </p:cNvSpPr>
              <p:nvPr/>
            </p:nvSpPr>
            <p:spPr bwMode="auto">
              <a:xfrm flipV="1">
                <a:off x="308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6" name="Line 1590"/>
              <p:cNvSpPr>
                <a:spLocks noChangeShapeType="1"/>
              </p:cNvSpPr>
              <p:nvPr/>
            </p:nvSpPr>
            <p:spPr bwMode="auto">
              <a:xfrm>
                <a:off x="2128" y="363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7" name="Line 1591"/>
              <p:cNvSpPr>
                <a:spLocks noChangeShapeType="1"/>
              </p:cNvSpPr>
              <p:nvPr/>
            </p:nvSpPr>
            <p:spPr bwMode="auto">
              <a:xfrm>
                <a:off x="2132" y="363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8" name="Freeform 1592"/>
              <p:cNvSpPr>
                <a:spLocks/>
              </p:cNvSpPr>
              <p:nvPr/>
            </p:nvSpPr>
            <p:spPr bwMode="auto">
              <a:xfrm>
                <a:off x="2132" y="3631"/>
                <a:ext cx="28" cy="20"/>
              </a:xfrm>
              <a:custGeom>
                <a:avLst/>
                <a:gdLst>
                  <a:gd name="T0" fmla="*/ 0 w 28"/>
                  <a:gd name="T1" fmla="*/ 20 h 20"/>
                  <a:gd name="T2" fmla="*/ 2 w 28"/>
                  <a:gd name="T3" fmla="*/ 10 h 20"/>
                  <a:gd name="T4" fmla="*/ 8 w 28"/>
                  <a:gd name="T5" fmla="*/ 4 h 20"/>
                  <a:gd name="T6" fmla="*/ 14 w 28"/>
                  <a:gd name="T7" fmla="*/ 0 h 20"/>
                  <a:gd name="T8" fmla="*/ 24 w 28"/>
                  <a:gd name="T9" fmla="*/ 0 h 20"/>
                  <a:gd name="T10" fmla="*/ 28 w 28"/>
                  <a:gd name="T11" fmla="*/ 4 h 20"/>
                  <a:gd name="T12" fmla="*/ 28 w 28"/>
                  <a:gd name="T13" fmla="*/ 6 h 20"/>
                  <a:gd name="T14" fmla="*/ 24 w 28"/>
                  <a:gd name="T15" fmla="*/ 10 h 20"/>
                  <a:gd name="T16" fmla="*/ 20 w 28"/>
                  <a:gd name="T17" fmla="*/ 6 h 20"/>
                  <a:gd name="T18" fmla="*/ 24 w 28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20"/>
                    </a:moveTo>
                    <a:lnTo>
                      <a:pt x="2" y="10"/>
                    </a:lnTo>
                    <a:lnTo>
                      <a:pt x="8" y="4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9" name="Line 1593"/>
              <p:cNvSpPr>
                <a:spLocks noChangeShapeType="1"/>
              </p:cNvSpPr>
              <p:nvPr/>
            </p:nvSpPr>
            <p:spPr bwMode="auto">
              <a:xfrm>
                <a:off x="2118" y="3631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0" name="Line 1594"/>
              <p:cNvSpPr>
                <a:spLocks noChangeShapeType="1"/>
              </p:cNvSpPr>
              <p:nvPr/>
            </p:nvSpPr>
            <p:spPr bwMode="auto">
              <a:xfrm>
                <a:off x="2118" y="3675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1" name="Line 1595"/>
              <p:cNvSpPr>
                <a:spLocks noChangeShapeType="1"/>
              </p:cNvSpPr>
              <p:nvPr/>
            </p:nvSpPr>
            <p:spPr bwMode="auto">
              <a:xfrm flipH="1">
                <a:off x="2172" y="3597"/>
                <a:ext cx="56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2" name="Line 1596"/>
              <p:cNvSpPr>
                <a:spLocks noChangeShapeType="1"/>
              </p:cNvSpPr>
              <p:nvPr/>
            </p:nvSpPr>
            <p:spPr bwMode="auto">
              <a:xfrm>
                <a:off x="2248" y="36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3" name="Line 1597"/>
              <p:cNvSpPr>
                <a:spLocks noChangeShapeType="1"/>
              </p:cNvSpPr>
              <p:nvPr/>
            </p:nvSpPr>
            <p:spPr bwMode="auto">
              <a:xfrm>
                <a:off x="2252" y="36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4" name="Freeform 1598"/>
              <p:cNvSpPr>
                <a:spLocks/>
              </p:cNvSpPr>
              <p:nvPr/>
            </p:nvSpPr>
            <p:spPr bwMode="auto">
              <a:xfrm>
                <a:off x="2240" y="3611"/>
                <a:ext cx="52" cy="30"/>
              </a:xfrm>
              <a:custGeom>
                <a:avLst/>
                <a:gdLst>
                  <a:gd name="T0" fmla="*/ 0 w 52"/>
                  <a:gd name="T1" fmla="*/ 0 h 30"/>
                  <a:gd name="T2" fmla="*/ 36 w 52"/>
                  <a:gd name="T3" fmla="*/ 0 h 30"/>
                  <a:gd name="T4" fmla="*/ 46 w 52"/>
                  <a:gd name="T5" fmla="*/ 2 h 30"/>
                  <a:gd name="T6" fmla="*/ 50 w 52"/>
                  <a:gd name="T7" fmla="*/ 6 h 30"/>
                  <a:gd name="T8" fmla="*/ 52 w 52"/>
                  <a:gd name="T9" fmla="*/ 12 h 30"/>
                  <a:gd name="T10" fmla="*/ 52 w 52"/>
                  <a:gd name="T11" fmla="*/ 18 h 30"/>
                  <a:gd name="T12" fmla="*/ 50 w 52"/>
                  <a:gd name="T13" fmla="*/ 24 h 30"/>
                  <a:gd name="T14" fmla="*/ 46 w 52"/>
                  <a:gd name="T15" fmla="*/ 26 h 30"/>
                  <a:gd name="T16" fmla="*/ 36 w 52"/>
                  <a:gd name="T17" fmla="*/ 30 h 30"/>
                  <a:gd name="T18" fmla="*/ 12 w 52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36" y="0"/>
                    </a:lnTo>
                    <a:lnTo>
                      <a:pt x="46" y="2"/>
                    </a:lnTo>
                    <a:lnTo>
                      <a:pt x="50" y="6"/>
                    </a:lnTo>
                    <a:lnTo>
                      <a:pt x="52" y="12"/>
                    </a:lnTo>
                    <a:lnTo>
                      <a:pt x="52" y="18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36" y="30"/>
                    </a:lnTo>
                    <a:lnTo>
                      <a:pt x="1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5" name="Freeform 1599"/>
              <p:cNvSpPr>
                <a:spLocks/>
              </p:cNvSpPr>
              <p:nvPr/>
            </p:nvSpPr>
            <p:spPr bwMode="auto">
              <a:xfrm>
                <a:off x="2276" y="3611"/>
                <a:ext cx="14" cy="30"/>
              </a:xfrm>
              <a:custGeom>
                <a:avLst/>
                <a:gdLst>
                  <a:gd name="T0" fmla="*/ 0 w 14"/>
                  <a:gd name="T1" fmla="*/ 0 h 30"/>
                  <a:gd name="T2" fmla="*/ 6 w 14"/>
                  <a:gd name="T3" fmla="*/ 2 h 30"/>
                  <a:gd name="T4" fmla="*/ 10 w 14"/>
                  <a:gd name="T5" fmla="*/ 6 h 30"/>
                  <a:gd name="T6" fmla="*/ 14 w 14"/>
                  <a:gd name="T7" fmla="*/ 12 h 30"/>
                  <a:gd name="T8" fmla="*/ 14 w 14"/>
                  <a:gd name="T9" fmla="*/ 18 h 30"/>
                  <a:gd name="T10" fmla="*/ 10 w 14"/>
                  <a:gd name="T11" fmla="*/ 24 h 30"/>
                  <a:gd name="T12" fmla="*/ 6 w 14"/>
                  <a:gd name="T13" fmla="*/ 26 h 30"/>
                  <a:gd name="T14" fmla="*/ 0 w 14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0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6" name="Line 1600"/>
              <p:cNvSpPr>
                <a:spLocks noChangeShapeType="1"/>
              </p:cNvSpPr>
              <p:nvPr/>
            </p:nvSpPr>
            <p:spPr bwMode="auto">
              <a:xfrm>
                <a:off x="2240" y="3675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7" name="Freeform 1601"/>
              <p:cNvSpPr>
                <a:spLocks/>
              </p:cNvSpPr>
              <p:nvPr/>
            </p:nvSpPr>
            <p:spPr bwMode="auto">
              <a:xfrm>
                <a:off x="2268" y="3641"/>
                <a:ext cx="28" cy="32"/>
              </a:xfrm>
              <a:custGeom>
                <a:avLst/>
                <a:gdLst>
                  <a:gd name="T0" fmla="*/ 0 w 28"/>
                  <a:gd name="T1" fmla="*/ 0 h 32"/>
                  <a:gd name="T2" fmla="*/ 6 w 28"/>
                  <a:gd name="T3" fmla="*/ 4 h 32"/>
                  <a:gd name="T4" fmla="*/ 8 w 28"/>
                  <a:gd name="T5" fmla="*/ 6 h 32"/>
                  <a:gd name="T6" fmla="*/ 18 w 28"/>
                  <a:gd name="T7" fmla="*/ 28 h 32"/>
                  <a:gd name="T8" fmla="*/ 22 w 28"/>
                  <a:gd name="T9" fmla="*/ 32 h 32"/>
                  <a:gd name="T10" fmla="*/ 24 w 28"/>
                  <a:gd name="T11" fmla="*/ 32 h 32"/>
                  <a:gd name="T12" fmla="*/ 28 w 28"/>
                  <a:gd name="T1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lnTo>
                      <a:pt x="6" y="4"/>
                    </a:lnTo>
                    <a:lnTo>
                      <a:pt x="8" y="6"/>
                    </a:lnTo>
                    <a:lnTo>
                      <a:pt x="18" y="28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8" name="Freeform 1602"/>
              <p:cNvSpPr>
                <a:spLocks/>
              </p:cNvSpPr>
              <p:nvPr/>
            </p:nvSpPr>
            <p:spPr bwMode="auto">
              <a:xfrm>
                <a:off x="2274" y="3645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2 w 22"/>
                  <a:gd name="T3" fmla="*/ 6 h 30"/>
                  <a:gd name="T4" fmla="*/ 8 w 22"/>
                  <a:gd name="T5" fmla="*/ 28 h 30"/>
                  <a:gd name="T6" fmla="*/ 12 w 22"/>
                  <a:gd name="T7" fmla="*/ 30 h 30"/>
                  <a:gd name="T8" fmla="*/ 18 w 22"/>
                  <a:gd name="T9" fmla="*/ 30 h 30"/>
                  <a:gd name="T10" fmla="*/ 22 w 22"/>
                  <a:gd name="T11" fmla="*/ 24 h 30"/>
                  <a:gd name="T12" fmla="*/ 22 w 22"/>
                  <a:gd name="T1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2" y="6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19" name="Line 1603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0" name="Line 1604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1" name="Line 1605"/>
              <p:cNvSpPr>
                <a:spLocks noChangeShapeType="1"/>
              </p:cNvSpPr>
              <p:nvPr/>
            </p:nvSpPr>
            <p:spPr bwMode="auto">
              <a:xfrm>
                <a:off x="1670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2" name="Line 1606"/>
              <p:cNvSpPr>
                <a:spLocks noChangeShapeType="1"/>
              </p:cNvSpPr>
              <p:nvPr/>
            </p:nvSpPr>
            <p:spPr bwMode="auto">
              <a:xfrm>
                <a:off x="2002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3" name="Line 1607"/>
              <p:cNvSpPr>
                <a:spLocks noChangeShapeType="1"/>
              </p:cNvSpPr>
              <p:nvPr/>
            </p:nvSpPr>
            <p:spPr bwMode="auto">
              <a:xfrm>
                <a:off x="2334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4" name="Line 1608"/>
              <p:cNvSpPr>
                <a:spLocks noChangeShapeType="1"/>
              </p:cNvSpPr>
              <p:nvPr/>
            </p:nvSpPr>
            <p:spPr bwMode="auto">
              <a:xfrm>
                <a:off x="2668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5" name="Line 1609"/>
              <p:cNvSpPr>
                <a:spLocks noChangeShapeType="1"/>
              </p:cNvSpPr>
              <p:nvPr/>
            </p:nvSpPr>
            <p:spPr bwMode="auto">
              <a:xfrm>
                <a:off x="3000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6" name="Line 1610"/>
              <p:cNvSpPr>
                <a:spLocks noChangeShapeType="1"/>
              </p:cNvSpPr>
              <p:nvPr/>
            </p:nvSpPr>
            <p:spPr bwMode="auto">
              <a:xfrm>
                <a:off x="142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27" name="Line 1611"/>
              <p:cNvSpPr>
                <a:spLocks noChangeShapeType="1"/>
              </p:cNvSpPr>
              <p:nvPr/>
            </p:nvSpPr>
            <p:spPr bwMode="auto">
              <a:xfrm>
                <a:off x="150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8828" name="Group 1612"/>
            <p:cNvGrpSpPr>
              <a:grpSpLocks/>
            </p:cNvGrpSpPr>
            <p:nvPr/>
          </p:nvGrpSpPr>
          <p:grpSpPr bwMode="auto">
            <a:xfrm>
              <a:off x="958" y="2269"/>
              <a:ext cx="2127" cy="1145"/>
              <a:chOff x="958" y="2269"/>
              <a:chExt cx="2127" cy="1145"/>
            </a:xfrm>
          </p:grpSpPr>
          <p:sp>
            <p:nvSpPr>
              <p:cNvPr id="138829" name="Line 1613"/>
              <p:cNvSpPr>
                <a:spLocks noChangeShapeType="1"/>
              </p:cNvSpPr>
              <p:nvPr/>
            </p:nvSpPr>
            <p:spPr bwMode="auto">
              <a:xfrm>
                <a:off x="158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0" name="Line 1614"/>
              <p:cNvSpPr>
                <a:spLocks noChangeShapeType="1"/>
              </p:cNvSpPr>
              <p:nvPr/>
            </p:nvSpPr>
            <p:spPr bwMode="auto">
              <a:xfrm>
                <a:off x="175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1" name="Line 1615"/>
              <p:cNvSpPr>
                <a:spLocks noChangeShapeType="1"/>
              </p:cNvSpPr>
              <p:nvPr/>
            </p:nvSpPr>
            <p:spPr bwMode="auto">
              <a:xfrm>
                <a:off x="183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2" name="Line 1616"/>
              <p:cNvSpPr>
                <a:spLocks noChangeShapeType="1"/>
              </p:cNvSpPr>
              <p:nvPr/>
            </p:nvSpPr>
            <p:spPr bwMode="auto">
              <a:xfrm>
                <a:off x="192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3" name="Line 1617"/>
              <p:cNvSpPr>
                <a:spLocks noChangeShapeType="1"/>
              </p:cNvSpPr>
              <p:nvPr/>
            </p:nvSpPr>
            <p:spPr bwMode="auto">
              <a:xfrm>
                <a:off x="208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4" name="Line 1618"/>
              <p:cNvSpPr>
                <a:spLocks noChangeShapeType="1"/>
              </p:cNvSpPr>
              <p:nvPr/>
            </p:nvSpPr>
            <p:spPr bwMode="auto">
              <a:xfrm>
                <a:off x="216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5" name="Line 1619"/>
              <p:cNvSpPr>
                <a:spLocks noChangeShapeType="1"/>
              </p:cNvSpPr>
              <p:nvPr/>
            </p:nvSpPr>
            <p:spPr bwMode="auto">
              <a:xfrm>
                <a:off x="225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6" name="Line 1620"/>
              <p:cNvSpPr>
                <a:spLocks noChangeShapeType="1"/>
              </p:cNvSpPr>
              <p:nvPr/>
            </p:nvSpPr>
            <p:spPr bwMode="auto">
              <a:xfrm>
                <a:off x="241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7" name="Line 1621"/>
              <p:cNvSpPr>
                <a:spLocks noChangeShapeType="1"/>
              </p:cNvSpPr>
              <p:nvPr/>
            </p:nvSpPr>
            <p:spPr bwMode="auto">
              <a:xfrm>
                <a:off x="250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8" name="Line 1622"/>
              <p:cNvSpPr>
                <a:spLocks noChangeShapeType="1"/>
              </p:cNvSpPr>
              <p:nvPr/>
            </p:nvSpPr>
            <p:spPr bwMode="auto">
              <a:xfrm>
                <a:off x="258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9" name="Line 1623"/>
              <p:cNvSpPr>
                <a:spLocks noChangeShapeType="1"/>
              </p:cNvSpPr>
              <p:nvPr/>
            </p:nvSpPr>
            <p:spPr bwMode="auto">
              <a:xfrm>
                <a:off x="275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0" name="Line 1624"/>
              <p:cNvSpPr>
                <a:spLocks noChangeShapeType="1"/>
              </p:cNvSpPr>
              <p:nvPr/>
            </p:nvSpPr>
            <p:spPr bwMode="auto">
              <a:xfrm>
                <a:off x="283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1" name="Line 1625"/>
              <p:cNvSpPr>
                <a:spLocks noChangeShapeType="1"/>
              </p:cNvSpPr>
              <p:nvPr/>
            </p:nvSpPr>
            <p:spPr bwMode="auto">
              <a:xfrm>
                <a:off x="291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2" name="Line 1626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3" name="Line 1627"/>
              <p:cNvSpPr>
                <a:spLocks noChangeShapeType="1"/>
              </p:cNvSpPr>
              <p:nvPr/>
            </p:nvSpPr>
            <p:spPr bwMode="auto">
              <a:xfrm flipV="1">
                <a:off x="1338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4" name="Line 1628"/>
              <p:cNvSpPr>
                <a:spLocks noChangeShapeType="1"/>
              </p:cNvSpPr>
              <p:nvPr/>
            </p:nvSpPr>
            <p:spPr bwMode="auto">
              <a:xfrm>
                <a:off x="1338" y="341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5" name="Line 1629"/>
              <p:cNvSpPr>
                <a:spLocks noChangeShapeType="1"/>
              </p:cNvSpPr>
              <p:nvPr/>
            </p:nvSpPr>
            <p:spPr bwMode="auto">
              <a:xfrm>
                <a:off x="958" y="338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6" name="Freeform 1630"/>
              <p:cNvSpPr>
                <a:spLocks/>
              </p:cNvSpPr>
              <p:nvPr/>
            </p:nvSpPr>
            <p:spPr bwMode="auto">
              <a:xfrm>
                <a:off x="1034" y="334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7" name="Freeform 1631"/>
              <p:cNvSpPr>
                <a:spLocks/>
              </p:cNvSpPr>
              <p:nvPr/>
            </p:nvSpPr>
            <p:spPr bwMode="auto">
              <a:xfrm>
                <a:off x="1060" y="334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8" name="Freeform 1632"/>
              <p:cNvSpPr>
                <a:spLocks/>
              </p:cNvSpPr>
              <p:nvPr/>
            </p:nvSpPr>
            <p:spPr bwMode="auto">
              <a:xfrm>
                <a:off x="1100" y="340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9" name="Freeform 1633"/>
              <p:cNvSpPr>
                <a:spLocks/>
              </p:cNvSpPr>
              <p:nvPr/>
            </p:nvSpPr>
            <p:spPr bwMode="auto">
              <a:xfrm>
                <a:off x="1128" y="334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0" name="Freeform 1634"/>
              <p:cNvSpPr>
                <a:spLocks/>
              </p:cNvSpPr>
              <p:nvPr/>
            </p:nvSpPr>
            <p:spPr bwMode="auto">
              <a:xfrm>
                <a:off x="1152" y="334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1" name="Freeform 1635"/>
              <p:cNvSpPr>
                <a:spLocks/>
              </p:cNvSpPr>
              <p:nvPr/>
            </p:nvSpPr>
            <p:spPr bwMode="auto">
              <a:xfrm>
                <a:off x="1190" y="3349"/>
                <a:ext cx="44" cy="64"/>
              </a:xfrm>
              <a:custGeom>
                <a:avLst/>
                <a:gdLst>
                  <a:gd name="T0" fmla="*/ 2 w 44"/>
                  <a:gd name="T1" fmla="*/ 12 h 64"/>
                  <a:gd name="T2" fmla="*/ 6 w 44"/>
                  <a:gd name="T3" fmla="*/ 16 h 64"/>
                  <a:gd name="T4" fmla="*/ 2 w 44"/>
                  <a:gd name="T5" fmla="*/ 18 h 64"/>
                  <a:gd name="T6" fmla="*/ 0 w 44"/>
                  <a:gd name="T7" fmla="*/ 16 h 64"/>
                  <a:gd name="T8" fmla="*/ 0 w 44"/>
                  <a:gd name="T9" fmla="*/ 12 h 64"/>
                  <a:gd name="T10" fmla="*/ 2 w 44"/>
                  <a:gd name="T11" fmla="*/ 6 h 64"/>
                  <a:gd name="T12" fmla="*/ 6 w 44"/>
                  <a:gd name="T13" fmla="*/ 2 h 64"/>
                  <a:gd name="T14" fmla="*/ 16 w 44"/>
                  <a:gd name="T15" fmla="*/ 0 h 64"/>
                  <a:gd name="T16" fmla="*/ 28 w 44"/>
                  <a:gd name="T17" fmla="*/ 0 h 64"/>
                  <a:gd name="T18" fmla="*/ 36 w 44"/>
                  <a:gd name="T19" fmla="*/ 2 h 64"/>
                  <a:gd name="T20" fmla="*/ 40 w 44"/>
                  <a:gd name="T21" fmla="*/ 6 h 64"/>
                  <a:gd name="T22" fmla="*/ 44 w 44"/>
                  <a:gd name="T23" fmla="*/ 12 h 64"/>
                  <a:gd name="T24" fmla="*/ 44 w 44"/>
                  <a:gd name="T25" fmla="*/ 18 h 64"/>
                  <a:gd name="T26" fmla="*/ 40 w 44"/>
                  <a:gd name="T27" fmla="*/ 24 h 64"/>
                  <a:gd name="T28" fmla="*/ 30 w 44"/>
                  <a:gd name="T29" fmla="*/ 30 h 64"/>
                  <a:gd name="T30" fmla="*/ 16 w 44"/>
                  <a:gd name="T31" fmla="*/ 36 h 64"/>
                  <a:gd name="T32" fmla="*/ 8 w 44"/>
                  <a:gd name="T33" fmla="*/ 40 h 64"/>
                  <a:gd name="T34" fmla="*/ 2 w 44"/>
                  <a:gd name="T35" fmla="*/ 46 h 64"/>
                  <a:gd name="T36" fmla="*/ 0 w 44"/>
                  <a:gd name="T37" fmla="*/ 56 h 64"/>
                  <a:gd name="T38" fmla="*/ 0 w 44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6" y="2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6" y="36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2" name="Freeform 1636"/>
              <p:cNvSpPr>
                <a:spLocks/>
              </p:cNvSpPr>
              <p:nvPr/>
            </p:nvSpPr>
            <p:spPr bwMode="auto">
              <a:xfrm>
                <a:off x="1206" y="3349"/>
                <a:ext cx="24" cy="36"/>
              </a:xfrm>
              <a:custGeom>
                <a:avLst/>
                <a:gdLst>
                  <a:gd name="T0" fmla="*/ 12 w 24"/>
                  <a:gd name="T1" fmla="*/ 0 h 36"/>
                  <a:gd name="T2" fmla="*/ 18 w 24"/>
                  <a:gd name="T3" fmla="*/ 2 h 36"/>
                  <a:gd name="T4" fmla="*/ 20 w 24"/>
                  <a:gd name="T5" fmla="*/ 6 h 36"/>
                  <a:gd name="T6" fmla="*/ 24 w 24"/>
                  <a:gd name="T7" fmla="*/ 12 h 36"/>
                  <a:gd name="T8" fmla="*/ 24 w 24"/>
                  <a:gd name="T9" fmla="*/ 18 h 36"/>
                  <a:gd name="T10" fmla="*/ 20 w 24"/>
                  <a:gd name="T11" fmla="*/ 24 h 36"/>
                  <a:gd name="T12" fmla="*/ 12 w 24"/>
                  <a:gd name="T13" fmla="*/ 30 h 36"/>
                  <a:gd name="T14" fmla="*/ 0 w 2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12" y="0"/>
                    </a:moveTo>
                    <a:lnTo>
                      <a:pt x="18" y="2"/>
                    </a:lnTo>
                    <a:lnTo>
                      <a:pt x="20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0" y="24"/>
                    </a:lnTo>
                    <a:lnTo>
                      <a:pt x="12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3" name="Freeform 1637"/>
              <p:cNvSpPr>
                <a:spLocks/>
              </p:cNvSpPr>
              <p:nvPr/>
            </p:nvSpPr>
            <p:spPr bwMode="auto">
              <a:xfrm>
                <a:off x="1190" y="3405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8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4" name="Freeform 1638"/>
              <p:cNvSpPr>
                <a:spLocks/>
              </p:cNvSpPr>
              <p:nvPr/>
            </p:nvSpPr>
            <p:spPr bwMode="auto">
              <a:xfrm>
                <a:off x="1198" y="3399"/>
                <a:ext cx="36" cy="14"/>
              </a:xfrm>
              <a:custGeom>
                <a:avLst/>
                <a:gdLst>
                  <a:gd name="T0" fmla="*/ 0 w 36"/>
                  <a:gd name="T1" fmla="*/ 6 h 14"/>
                  <a:gd name="T2" fmla="*/ 16 w 36"/>
                  <a:gd name="T3" fmla="*/ 14 h 14"/>
                  <a:gd name="T4" fmla="*/ 28 w 36"/>
                  <a:gd name="T5" fmla="*/ 14 h 14"/>
                  <a:gd name="T6" fmla="*/ 32 w 36"/>
                  <a:gd name="T7" fmla="*/ 12 h 14"/>
                  <a:gd name="T8" fmla="*/ 36 w 36"/>
                  <a:gd name="T9" fmla="*/ 6 h 14"/>
                  <a:gd name="T10" fmla="*/ 36 w 36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4">
                    <a:moveTo>
                      <a:pt x="0" y="6"/>
                    </a:moveTo>
                    <a:lnTo>
                      <a:pt x="16" y="14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36" y="6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5" name="Freeform 1639"/>
              <p:cNvSpPr>
                <a:spLocks/>
              </p:cNvSpPr>
              <p:nvPr/>
            </p:nvSpPr>
            <p:spPr bwMode="auto">
              <a:xfrm>
                <a:off x="1252" y="3349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50 h 64"/>
                  <a:gd name="T34" fmla="*/ 2 w 44"/>
                  <a:gd name="T35" fmla="*/ 46 h 64"/>
                  <a:gd name="T36" fmla="*/ 6 w 44"/>
                  <a:gd name="T37" fmla="*/ 50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6" name="Freeform 1640"/>
              <p:cNvSpPr>
                <a:spLocks/>
              </p:cNvSpPr>
              <p:nvPr/>
            </p:nvSpPr>
            <p:spPr bwMode="auto">
              <a:xfrm>
                <a:off x="1276" y="3371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7" name="Line 1641"/>
              <p:cNvSpPr>
                <a:spLocks noChangeShapeType="1"/>
              </p:cNvSpPr>
              <p:nvPr/>
            </p:nvSpPr>
            <p:spPr bwMode="auto">
              <a:xfrm>
                <a:off x="1258" y="3349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8" name="Freeform 1642"/>
              <p:cNvSpPr>
                <a:spLocks/>
              </p:cNvSpPr>
              <p:nvPr/>
            </p:nvSpPr>
            <p:spPr bwMode="auto">
              <a:xfrm>
                <a:off x="1258" y="3349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59" name="Line 1643"/>
              <p:cNvSpPr>
                <a:spLocks noChangeShapeType="1"/>
              </p:cNvSpPr>
              <p:nvPr/>
            </p:nvSpPr>
            <p:spPr bwMode="auto">
              <a:xfrm>
                <a:off x="1338" y="325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0" name="Line 1644"/>
              <p:cNvSpPr>
                <a:spLocks noChangeShapeType="1"/>
              </p:cNvSpPr>
              <p:nvPr/>
            </p:nvSpPr>
            <p:spPr bwMode="auto">
              <a:xfrm>
                <a:off x="958" y="3259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1" name="Freeform 1645"/>
              <p:cNvSpPr>
                <a:spLocks/>
              </p:cNvSpPr>
              <p:nvPr/>
            </p:nvSpPr>
            <p:spPr bwMode="auto">
              <a:xfrm>
                <a:off x="1034" y="3223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2" name="Freeform 1646"/>
              <p:cNvSpPr>
                <a:spLocks/>
              </p:cNvSpPr>
              <p:nvPr/>
            </p:nvSpPr>
            <p:spPr bwMode="auto">
              <a:xfrm>
                <a:off x="1060" y="3223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3" name="Freeform 1647"/>
              <p:cNvSpPr>
                <a:spLocks/>
              </p:cNvSpPr>
              <p:nvPr/>
            </p:nvSpPr>
            <p:spPr bwMode="auto">
              <a:xfrm>
                <a:off x="1100" y="3281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4" name="Freeform 1648"/>
              <p:cNvSpPr>
                <a:spLocks/>
              </p:cNvSpPr>
              <p:nvPr/>
            </p:nvSpPr>
            <p:spPr bwMode="auto">
              <a:xfrm>
                <a:off x="1128" y="3223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5" name="Freeform 1649"/>
              <p:cNvSpPr>
                <a:spLocks/>
              </p:cNvSpPr>
              <p:nvPr/>
            </p:nvSpPr>
            <p:spPr bwMode="auto">
              <a:xfrm>
                <a:off x="1152" y="3223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6" name="Freeform 1650"/>
              <p:cNvSpPr>
                <a:spLocks/>
              </p:cNvSpPr>
              <p:nvPr/>
            </p:nvSpPr>
            <p:spPr bwMode="auto">
              <a:xfrm>
                <a:off x="1190" y="3223"/>
                <a:ext cx="44" cy="64"/>
              </a:xfrm>
              <a:custGeom>
                <a:avLst/>
                <a:gdLst>
                  <a:gd name="T0" fmla="*/ 2 w 44"/>
                  <a:gd name="T1" fmla="*/ 12 h 64"/>
                  <a:gd name="T2" fmla="*/ 6 w 44"/>
                  <a:gd name="T3" fmla="*/ 14 h 64"/>
                  <a:gd name="T4" fmla="*/ 2 w 44"/>
                  <a:gd name="T5" fmla="*/ 18 h 64"/>
                  <a:gd name="T6" fmla="*/ 0 w 44"/>
                  <a:gd name="T7" fmla="*/ 14 h 64"/>
                  <a:gd name="T8" fmla="*/ 0 w 44"/>
                  <a:gd name="T9" fmla="*/ 12 h 64"/>
                  <a:gd name="T10" fmla="*/ 2 w 44"/>
                  <a:gd name="T11" fmla="*/ 6 h 64"/>
                  <a:gd name="T12" fmla="*/ 6 w 44"/>
                  <a:gd name="T13" fmla="*/ 2 h 64"/>
                  <a:gd name="T14" fmla="*/ 16 w 44"/>
                  <a:gd name="T15" fmla="*/ 0 h 64"/>
                  <a:gd name="T16" fmla="*/ 28 w 44"/>
                  <a:gd name="T17" fmla="*/ 0 h 64"/>
                  <a:gd name="T18" fmla="*/ 36 w 44"/>
                  <a:gd name="T19" fmla="*/ 2 h 64"/>
                  <a:gd name="T20" fmla="*/ 40 w 44"/>
                  <a:gd name="T21" fmla="*/ 6 h 64"/>
                  <a:gd name="T22" fmla="*/ 44 w 44"/>
                  <a:gd name="T23" fmla="*/ 12 h 64"/>
                  <a:gd name="T24" fmla="*/ 44 w 44"/>
                  <a:gd name="T25" fmla="*/ 18 h 64"/>
                  <a:gd name="T26" fmla="*/ 40 w 44"/>
                  <a:gd name="T27" fmla="*/ 24 h 64"/>
                  <a:gd name="T28" fmla="*/ 30 w 44"/>
                  <a:gd name="T29" fmla="*/ 30 h 64"/>
                  <a:gd name="T30" fmla="*/ 16 w 44"/>
                  <a:gd name="T31" fmla="*/ 36 h 64"/>
                  <a:gd name="T32" fmla="*/ 8 w 44"/>
                  <a:gd name="T33" fmla="*/ 40 h 64"/>
                  <a:gd name="T34" fmla="*/ 2 w 44"/>
                  <a:gd name="T35" fmla="*/ 46 h 64"/>
                  <a:gd name="T36" fmla="*/ 0 w 44"/>
                  <a:gd name="T37" fmla="*/ 56 h 64"/>
                  <a:gd name="T38" fmla="*/ 0 w 44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2" y="12"/>
                    </a:moveTo>
                    <a:lnTo>
                      <a:pt x="6" y="14"/>
                    </a:lnTo>
                    <a:lnTo>
                      <a:pt x="2" y="18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6" y="2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6" y="36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7" name="Freeform 1651"/>
              <p:cNvSpPr>
                <a:spLocks/>
              </p:cNvSpPr>
              <p:nvPr/>
            </p:nvSpPr>
            <p:spPr bwMode="auto">
              <a:xfrm>
                <a:off x="1206" y="3223"/>
                <a:ext cx="24" cy="36"/>
              </a:xfrm>
              <a:custGeom>
                <a:avLst/>
                <a:gdLst>
                  <a:gd name="T0" fmla="*/ 12 w 24"/>
                  <a:gd name="T1" fmla="*/ 0 h 36"/>
                  <a:gd name="T2" fmla="*/ 18 w 24"/>
                  <a:gd name="T3" fmla="*/ 2 h 36"/>
                  <a:gd name="T4" fmla="*/ 20 w 24"/>
                  <a:gd name="T5" fmla="*/ 6 h 36"/>
                  <a:gd name="T6" fmla="*/ 24 w 24"/>
                  <a:gd name="T7" fmla="*/ 12 h 36"/>
                  <a:gd name="T8" fmla="*/ 24 w 24"/>
                  <a:gd name="T9" fmla="*/ 18 h 36"/>
                  <a:gd name="T10" fmla="*/ 20 w 24"/>
                  <a:gd name="T11" fmla="*/ 24 h 36"/>
                  <a:gd name="T12" fmla="*/ 12 w 24"/>
                  <a:gd name="T13" fmla="*/ 30 h 36"/>
                  <a:gd name="T14" fmla="*/ 0 w 2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12" y="0"/>
                    </a:moveTo>
                    <a:lnTo>
                      <a:pt x="18" y="2"/>
                    </a:lnTo>
                    <a:lnTo>
                      <a:pt x="20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0" y="24"/>
                    </a:lnTo>
                    <a:lnTo>
                      <a:pt x="12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8" name="Freeform 1652"/>
              <p:cNvSpPr>
                <a:spLocks/>
              </p:cNvSpPr>
              <p:nvPr/>
            </p:nvSpPr>
            <p:spPr bwMode="auto">
              <a:xfrm>
                <a:off x="1190" y="3279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8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69" name="Freeform 1653"/>
              <p:cNvSpPr>
                <a:spLocks/>
              </p:cNvSpPr>
              <p:nvPr/>
            </p:nvSpPr>
            <p:spPr bwMode="auto">
              <a:xfrm>
                <a:off x="1198" y="3271"/>
                <a:ext cx="36" cy="16"/>
              </a:xfrm>
              <a:custGeom>
                <a:avLst/>
                <a:gdLst>
                  <a:gd name="T0" fmla="*/ 0 w 36"/>
                  <a:gd name="T1" fmla="*/ 8 h 16"/>
                  <a:gd name="T2" fmla="*/ 16 w 36"/>
                  <a:gd name="T3" fmla="*/ 16 h 16"/>
                  <a:gd name="T4" fmla="*/ 28 w 36"/>
                  <a:gd name="T5" fmla="*/ 16 h 16"/>
                  <a:gd name="T6" fmla="*/ 32 w 36"/>
                  <a:gd name="T7" fmla="*/ 14 h 16"/>
                  <a:gd name="T8" fmla="*/ 36 w 36"/>
                  <a:gd name="T9" fmla="*/ 8 h 16"/>
                  <a:gd name="T10" fmla="*/ 36 w 36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8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2" y="14"/>
                    </a:lnTo>
                    <a:lnTo>
                      <a:pt x="36" y="8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0" name="Freeform 1654"/>
              <p:cNvSpPr>
                <a:spLocks/>
              </p:cNvSpPr>
              <p:nvPr/>
            </p:nvSpPr>
            <p:spPr bwMode="auto">
              <a:xfrm>
                <a:off x="1252" y="3223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1" name="Freeform 1655"/>
              <p:cNvSpPr>
                <a:spLocks/>
              </p:cNvSpPr>
              <p:nvPr/>
            </p:nvSpPr>
            <p:spPr bwMode="auto">
              <a:xfrm>
                <a:off x="1276" y="3223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2" name="Line 1656"/>
              <p:cNvSpPr>
                <a:spLocks noChangeShapeType="1"/>
              </p:cNvSpPr>
              <p:nvPr/>
            </p:nvSpPr>
            <p:spPr bwMode="auto">
              <a:xfrm>
                <a:off x="1338" y="3087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3" name="Line 1657"/>
              <p:cNvSpPr>
                <a:spLocks noChangeShapeType="1"/>
              </p:cNvSpPr>
              <p:nvPr/>
            </p:nvSpPr>
            <p:spPr bwMode="auto">
              <a:xfrm>
                <a:off x="958" y="3095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4" name="Freeform 1658"/>
              <p:cNvSpPr>
                <a:spLocks/>
              </p:cNvSpPr>
              <p:nvPr/>
            </p:nvSpPr>
            <p:spPr bwMode="auto">
              <a:xfrm>
                <a:off x="1034" y="305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5" name="Freeform 1659"/>
              <p:cNvSpPr>
                <a:spLocks/>
              </p:cNvSpPr>
              <p:nvPr/>
            </p:nvSpPr>
            <p:spPr bwMode="auto">
              <a:xfrm>
                <a:off x="1060" y="305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6" name="Freeform 1660"/>
              <p:cNvSpPr>
                <a:spLocks/>
              </p:cNvSpPr>
              <p:nvPr/>
            </p:nvSpPr>
            <p:spPr bwMode="auto">
              <a:xfrm>
                <a:off x="1100" y="311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7" name="Freeform 1661"/>
              <p:cNvSpPr>
                <a:spLocks/>
              </p:cNvSpPr>
              <p:nvPr/>
            </p:nvSpPr>
            <p:spPr bwMode="auto">
              <a:xfrm>
                <a:off x="1128" y="305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8" name="Freeform 1662"/>
              <p:cNvSpPr>
                <a:spLocks/>
              </p:cNvSpPr>
              <p:nvPr/>
            </p:nvSpPr>
            <p:spPr bwMode="auto">
              <a:xfrm>
                <a:off x="1152" y="305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9" name="Freeform 1663"/>
              <p:cNvSpPr>
                <a:spLocks/>
              </p:cNvSpPr>
              <p:nvPr/>
            </p:nvSpPr>
            <p:spPr bwMode="auto">
              <a:xfrm>
                <a:off x="1198" y="3059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0" name="Line 1664"/>
              <p:cNvSpPr>
                <a:spLocks noChangeShapeType="1"/>
              </p:cNvSpPr>
              <p:nvPr/>
            </p:nvSpPr>
            <p:spPr bwMode="auto">
              <a:xfrm>
                <a:off x="1212" y="306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1" name="Line 1665"/>
              <p:cNvSpPr>
                <a:spLocks noChangeShapeType="1"/>
              </p:cNvSpPr>
              <p:nvPr/>
            </p:nvSpPr>
            <p:spPr bwMode="auto">
              <a:xfrm>
                <a:off x="1198" y="3123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2" name="Freeform 1666"/>
              <p:cNvSpPr>
                <a:spLocks/>
              </p:cNvSpPr>
              <p:nvPr/>
            </p:nvSpPr>
            <p:spPr bwMode="auto">
              <a:xfrm>
                <a:off x="1252" y="3059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50 h 64"/>
                  <a:gd name="T34" fmla="*/ 2 w 44"/>
                  <a:gd name="T35" fmla="*/ 46 h 64"/>
                  <a:gd name="T36" fmla="*/ 6 w 44"/>
                  <a:gd name="T37" fmla="*/ 50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3" name="Freeform 1667"/>
              <p:cNvSpPr>
                <a:spLocks/>
              </p:cNvSpPr>
              <p:nvPr/>
            </p:nvSpPr>
            <p:spPr bwMode="auto">
              <a:xfrm>
                <a:off x="1276" y="3081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4" name="Line 1668"/>
              <p:cNvSpPr>
                <a:spLocks noChangeShapeType="1"/>
              </p:cNvSpPr>
              <p:nvPr/>
            </p:nvSpPr>
            <p:spPr bwMode="auto">
              <a:xfrm>
                <a:off x="1258" y="3059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5" name="Freeform 1669"/>
              <p:cNvSpPr>
                <a:spLocks/>
              </p:cNvSpPr>
              <p:nvPr/>
            </p:nvSpPr>
            <p:spPr bwMode="auto">
              <a:xfrm>
                <a:off x="1258" y="3059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6" name="Line 1670"/>
              <p:cNvSpPr>
                <a:spLocks noChangeShapeType="1"/>
              </p:cNvSpPr>
              <p:nvPr/>
            </p:nvSpPr>
            <p:spPr bwMode="auto">
              <a:xfrm>
                <a:off x="1338" y="292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7" name="Line 1671"/>
              <p:cNvSpPr>
                <a:spLocks noChangeShapeType="1"/>
              </p:cNvSpPr>
              <p:nvPr/>
            </p:nvSpPr>
            <p:spPr bwMode="auto">
              <a:xfrm>
                <a:off x="958" y="2933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8" name="Freeform 1672"/>
              <p:cNvSpPr>
                <a:spLocks/>
              </p:cNvSpPr>
              <p:nvPr/>
            </p:nvSpPr>
            <p:spPr bwMode="auto">
              <a:xfrm>
                <a:off x="1034" y="2895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2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89" name="Freeform 1673"/>
              <p:cNvSpPr>
                <a:spLocks/>
              </p:cNvSpPr>
              <p:nvPr/>
            </p:nvSpPr>
            <p:spPr bwMode="auto">
              <a:xfrm>
                <a:off x="1060" y="2895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2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2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0" name="Freeform 1674"/>
              <p:cNvSpPr>
                <a:spLocks/>
              </p:cNvSpPr>
              <p:nvPr/>
            </p:nvSpPr>
            <p:spPr bwMode="auto">
              <a:xfrm>
                <a:off x="1100" y="2955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1" name="Freeform 1675"/>
              <p:cNvSpPr>
                <a:spLocks/>
              </p:cNvSpPr>
              <p:nvPr/>
            </p:nvSpPr>
            <p:spPr bwMode="auto">
              <a:xfrm>
                <a:off x="1128" y="2895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2" name="Freeform 1676"/>
              <p:cNvSpPr>
                <a:spLocks/>
              </p:cNvSpPr>
              <p:nvPr/>
            </p:nvSpPr>
            <p:spPr bwMode="auto">
              <a:xfrm>
                <a:off x="1152" y="2895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3" name="Freeform 1677"/>
              <p:cNvSpPr>
                <a:spLocks/>
              </p:cNvSpPr>
              <p:nvPr/>
            </p:nvSpPr>
            <p:spPr bwMode="auto">
              <a:xfrm>
                <a:off x="1198" y="2895"/>
                <a:ext cx="16" cy="66"/>
              </a:xfrm>
              <a:custGeom>
                <a:avLst/>
                <a:gdLst>
                  <a:gd name="T0" fmla="*/ 0 w 16"/>
                  <a:gd name="T1" fmla="*/ 12 h 66"/>
                  <a:gd name="T2" fmla="*/ 8 w 16"/>
                  <a:gd name="T3" fmla="*/ 10 h 66"/>
                  <a:gd name="T4" fmla="*/ 16 w 16"/>
                  <a:gd name="T5" fmla="*/ 0 h 66"/>
                  <a:gd name="T6" fmla="*/ 16 w 16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6">
                    <a:moveTo>
                      <a:pt x="0" y="12"/>
                    </a:moveTo>
                    <a:lnTo>
                      <a:pt x="8" y="10"/>
                    </a:lnTo>
                    <a:lnTo>
                      <a:pt x="16" y="0"/>
                    </a:lnTo>
                    <a:lnTo>
                      <a:pt x="16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4" name="Line 1678"/>
              <p:cNvSpPr>
                <a:spLocks noChangeShapeType="1"/>
              </p:cNvSpPr>
              <p:nvPr/>
            </p:nvSpPr>
            <p:spPr bwMode="auto">
              <a:xfrm>
                <a:off x="1212" y="2899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5" name="Line 1679"/>
              <p:cNvSpPr>
                <a:spLocks noChangeShapeType="1"/>
              </p:cNvSpPr>
              <p:nvPr/>
            </p:nvSpPr>
            <p:spPr bwMode="auto">
              <a:xfrm>
                <a:off x="1198" y="2961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6" name="Freeform 1680"/>
              <p:cNvSpPr>
                <a:spLocks/>
              </p:cNvSpPr>
              <p:nvPr/>
            </p:nvSpPr>
            <p:spPr bwMode="auto">
              <a:xfrm>
                <a:off x="1252" y="2895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7" name="Freeform 1681"/>
              <p:cNvSpPr>
                <a:spLocks/>
              </p:cNvSpPr>
              <p:nvPr/>
            </p:nvSpPr>
            <p:spPr bwMode="auto">
              <a:xfrm>
                <a:off x="1276" y="2895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4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4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8" name="Line 1682"/>
              <p:cNvSpPr>
                <a:spLocks noChangeShapeType="1"/>
              </p:cNvSpPr>
              <p:nvPr/>
            </p:nvSpPr>
            <p:spPr bwMode="auto">
              <a:xfrm>
                <a:off x="1338" y="275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99" name="Line 1683"/>
              <p:cNvSpPr>
                <a:spLocks noChangeShapeType="1"/>
              </p:cNvSpPr>
              <p:nvPr/>
            </p:nvSpPr>
            <p:spPr bwMode="auto">
              <a:xfrm>
                <a:off x="958" y="2769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0" name="Freeform 1684"/>
              <p:cNvSpPr>
                <a:spLocks/>
              </p:cNvSpPr>
              <p:nvPr/>
            </p:nvSpPr>
            <p:spPr bwMode="auto">
              <a:xfrm>
                <a:off x="1034" y="2731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4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1" name="Freeform 1685"/>
              <p:cNvSpPr>
                <a:spLocks/>
              </p:cNvSpPr>
              <p:nvPr/>
            </p:nvSpPr>
            <p:spPr bwMode="auto">
              <a:xfrm>
                <a:off x="1060" y="2731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4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2" name="Freeform 1686"/>
              <p:cNvSpPr>
                <a:spLocks/>
              </p:cNvSpPr>
              <p:nvPr/>
            </p:nvSpPr>
            <p:spPr bwMode="auto">
              <a:xfrm>
                <a:off x="1100" y="2791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3" name="Freeform 1687"/>
              <p:cNvSpPr>
                <a:spLocks/>
              </p:cNvSpPr>
              <p:nvPr/>
            </p:nvSpPr>
            <p:spPr bwMode="auto">
              <a:xfrm>
                <a:off x="1128" y="2731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4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4" name="Freeform 1688"/>
              <p:cNvSpPr>
                <a:spLocks/>
              </p:cNvSpPr>
              <p:nvPr/>
            </p:nvSpPr>
            <p:spPr bwMode="auto">
              <a:xfrm>
                <a:off x="1152" y="2731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4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5" name="Freeform 1689"/>
              <p:cNvSpPr>
                <a:spLocks/>
              </p:cNvSpPr>
              <p:nvPr/>
            </p:nvSpPr>
            <p:spPr bwMode="auto">
              <a:xfrm>
                <a:off x="1190" y="2731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4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4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6" name="Freeform 1690"/>
              <p:cNvSpPr>
                <a:spLocks/>
              </p:cNvSpPr>
              <p:nvPr/>
            </p:nvSpPr>
            <p:spPr bwMode="auto">
              <a:xfrm>
                <a:off x="1214" y="2731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4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7" name="Freeform 1691"/>
              <p:cNvSpPr>
                <a:spLocks/>
              </p:cNvSpPr>
              <p:nvPr/>
            </p:nvSpPr>
            <p:spPr bwMode="auto">
              <a:xfrm>
                <a:off x="1252" y="2731"/>
                <a:ext cx="44" cy="66"/>
              </a:xfrm>
              <a:custGeom>
                <a:avLst/>
                <a:gdLst>
                  <a:gd name="T0" fmla="*/ 6 w 44"/>
                  <a:gd name="T1" fmla="*/ 0 h 66"/>
                  <a:gd name="T2" fmla="*/ 0 w 44"/>
                  <a:gd name="T3" fmla="*/ 32 h 66"/>
                  <a:gd name="T4" fmla="*/ 6 w 44"/>
                  <a:gd name="T5" fmla="*/ 26 h 66"/>
                  <a:gd name="T6" fmla="*/ 16 w 44"/>
                  <a:gd name="T7" fmla="*/ 22 h 66"/>
                  <a:gd name="T8" fmla="*/ 24 w 44"/>
                  <a:gd name="T9" fmla="*/ 22 h 66"/>
                  <a:gd name="T10" fmla="*/ 34 w 44"/>
                  <a:gd name="T11" fmla="*/ 26 h 66"/>
                  <a:gd name="T12" fmla="*/ 40 w 44"/>
                  <a:gd name="T13" fmla="*/ 32 h 66"/>
                  <a:gd name="T14" fmla="*/ 44 w 44"/>
                  <a:gd name="T15" fmla="*/ 40 h 66"/>
                  <a:gd name="T16" fmla="*/ 44 w 44"/>
                  <a:gd name="T17" fmla="*/ 48 h 66"/>
                  <a:gd name="T18" fmla="*/ 40 w 44"/>
                  <a:gd name="T19" fmla="*/ 56 h 66"/>
                  <a:gd name="T20" fmla="*/ 34 w 44"/>
                  <a:gd name="T21" fmla="*/ 62 h 66"/>
                  <a:gd name="T22" fmla="*/ 24 w 44"/>
                  <a:gd name="T23" fmla="*/ 66 h 66"/>
                  <a:gd name="T24" fmla="*/ 16 w 44"/>
                  <a:gd name="T25" fmla="*/ 66 h 66"/>
                  <a:gd name="T26" fmla="*/ 6 w 44"/>
                  <a:gd name="T27" fmla="*/ 62 h 66"/>
                  <a:gd name="T28" fmla="*/ 2 w 44"/>
                  <a:gd name="T29" fmla="*/ 60 h 66"/>
                  <a:gd name="T30" fmla="*/ 0 w 44"/>
                  <a:gd name="T31" fmla="*/ 54 h 66"/>
                  <a:gd name="T32" fmla="*/ 0 w 44"/>
                  <a:gd name="T33" fmla="*/ 50 h 66"/>
                  <a:gd name="T34" fmla="*/ 2 w 44"/>
                  <a:gd name="T35" fmla="*/ 48 h 66"/>
                  <a:gd name="T36" fmla="*/ 6 w 44"/>
                  <a:gd name="T37" fmla="*/ 50 h 66"/>
                  <a:gd name="T38" fmla="*/ 2 w 44"/>
                  <a:gd name="T39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6"/>
                    </a:lnTo>
                    <a:lnTo>
                      <a:pt x="40" y="32"/>
                    </a:lnTo>
                    <a:lnTo>
                      <a:pt x="44" y="40"/>
                    </a:lnTo>
                    <a:lnTo>
                      <a:pt x="44" y="48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6"/>
                    </a:lnTo>
                    <a:lnTo>
                      <a:pt x="16" y="66"/>
                    </a:lnTo>
                    <a:lnTo>
                      <a:pt x="6" y="62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50"/>
                    </a:lnTo>
                    <a:lnTo>
                      <a:pt x="2" y="48"/>
                    </a:lnTo>
                    <a:lnTo>
                      <a:pt x="6" y="50"/>
                    </a:lnTo>
                    <a:lnTo>
                      <a:pt x="2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8" name="Freeform 1692"/>
              <p:cNvSpPr>
                <a:spLocks/>
              </p:cNvSpPr>
              <p:nvPr/>
            </p:nvSpPr>
            <p:spPr bwMode="auto">
              <a:xfrm>
                <a:off x="1276" y="2753"/>
                <a:ext cx="16" cy="44"/>
              </a:xfrm>
              <a:custGeom>
                <a:avLst/>
                <a:gdLst>
                  <a:gd name="T0" fmla="*/ 0 w 16"/>
                  <a:gd name="T1" fmla="*/ 0 h 44"/>
                  <a:gd name="T2" fmla="*/ 6 w 16"/>
                  <a:gd name="T3" fmla="*/ 4 h 44"/>
                  <a:gd name="T4" fmla="*/ 14 w 16"/>
                  <a:gd name="T5" fmla="*/ 10 h 44"/>
                  <a:gd name="T6" fmla="*/ 16 w 16"/>
                  <a:gd name="T7" fmla="*/ 18 h 44"/>
                  <a:gd name="T8" fmla="*/ 16 w 16"/>
                  <a:gd name="T9" fmla="*/ 26 h 44"/>
                  <a:gd name="T10" fmla="*/ 14 w 16"/>
                  <a:gd name="T11" fmla="*/ 34 h 44"/>
                  <a:gd name="T12" fmla="*/ 6 w 16"/>
                  <a:gd name="T13" fmla="*/ 40 h 44"/>
                  <a:gd name="T14" fmla="*/ 0 w 16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4">
                    <a:moveTo>
                      <a:pt x="0" y="0"/>
                    </a:moveTo>
                    <a:lnTo>
                      <a:pt x="6" y="4"/>
                    </a:lnTo>
                    <a:lnTo>
                      <a:pt x="14" y="10"/>
                    </a:lnTo>
                    <a:lnTo>
                      <a:pt x="16" y="18"/>
                    </a:lnTo>
                    <a:lnTo>
                      <a:pt x="16" y="26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9" name="Line 1693"/>
              <p:cNvSpPr>
                <a:spLocks noChangeShapeType="1"/>
              </p:cNvSpPr>
              <p:nvPr/>
            </p:nvSpPr>
            <p:spPr bwMode="auto">
              <a:xfrm>
                <a:off x="1258" y="2731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0" name="Freeform 1694"/>
              <p:cNvSpPr>
                <a:spLocks/>
              </p:cNvSpPr>
              <p:nvPr/>
            </p:nvSpPr>
            <p:spPr bwMode="auto">
              <a:xfrm>
                <a:off x="1258" y="2731"/>
                <a:ext cx="32" cy="4"/>
              </a:xfrm>
              <a:custGeom>
                <a:avLst/>
                <a:gdLst>
                  <a:gd name="T0" fmla="*/ 0 w 32"/>
                  <a:gd name="T1" fmla="*/ 4 h 4"/>
                  <a:gd name="T2" fmla="*/ 16 w 32"/>
                  <a:gd name="T3" fmla="*/ 4 h 4"/>
                  <a:gd name="T4" fmla="*/ 32 w 3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4"/>
                    </a:moveTo>
                    <a:lnTo>
                      <a:pt x="16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1" name="Line 1695"/>
              <p:cNvSpPr>
                <a:spLocks noChangeShapeType="1"/>
              </p:cNvSpPr>
              <p:nvPr/>
            </p:nvSpPr>
            <p:spPr bwMode="auto">
              <a:xfrm>
                <a:off x="1338" y="2595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2" name="Freeform 1696"/>
              <p:cNvSpPr>
                <a:spLocks/>
              </p:cNvSpPr>
              <p:nvPr/>
            </p:nvSpPr>
            <p:spPr bwMode="auto">
              <a:xfrm>
                <a:off x="1034" y="256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0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6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0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0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6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0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3" name="Freeform 1697"/>
              <p:cNvSpPr>
                <a:spLocks/>
              </p:cNvSpPr>
              <p:nvPr/>
            </p:nvSpPr>
            <p:spPr bwMode="auto">
              <a:xfrm>
                <a:off x="1060" y="256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0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6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6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4" name="Freeform 1698"/>
              <p:cNvSpPr>
                <a:spLocks/>
              </p:cNvSpPr>
              <p:nvPr/>
            </p:nvSpPr>
            <p:spPr bwMode="auto">
              <a:xfrm>
                <a:off x="1100" y="262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5" name="Freeform 1699"/>
              <p:cNvSpPr>
                <a:spLocks/>
              </p:cNvSpPr>
              <p:nvPr/>
            </p:nvSpPr>
            <p:spPr bwMode="auto">
              <a:xfrm>
                <a:off x="1128" y="25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6" name="Freeform 1700"/>
              <p:cNvSpPr>
                <a:spLocks/>
              </p:cNvSpPr>
              <p:nvPr/>
            </p:nvSpPr>
            <p:spPr bwMode="auto">
              <a:xfrm>
                <a:off x="1152" y="25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7" name="Freeform 1701"/>
              <p:cNvSpPr>
                <a:spLocks/>
              </p:cNvSpPr>
              <p:nvPr/>
            </p:nvSpPr>
            <p:spPr bwMode="auto">
              <a:xfrm>
                <a:off x="1190" y="25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8" name="Freeform 1702"/>
              <p:cNvSpPr>
                <a:spLocks/>
              </p:cNvSpPr>
              <p:nvPr/>
            </p:nvSpPr>
            <p:spPr bwMode="auto">
              <a:xfrm>
                <a:off x="1214" y="25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9" name="Freeform 1703"/>
              <p:cNvSpPr>
                <a:spLocks/>
              </p:cNvSpPr>
              <p:nvPr/>
            </p:nvSpPr>
            <p:spPr bwMode="auto">
              <a:xfrm>
                <a:off x="1252" y="256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0" name="Freeform 1704"/>
              <p:cNvSpPr>
                <a:spLocks/>
              </p:cNvSpPr>
              <p:nvPr/>
            </p:nvSpPr>
            <p:spPr bwMode="auto">
              <a:xfrm>
                <a:off x="1276" y="256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1" name="Line 1705"/>
              <p:cNvSpPr>
                <a:spLocks noChangeShapeType="1"/>
              </p:cNvSpPr>
              <p:nvPr/>
            </p:nvSpPr>
            <p:spPr bwMode="auto">
              <a:xfrm>
                <a:off x="1338" y="243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2" name="Freeform 1706"/>
              <p:cNvSpPr>
                <a:spLocks/>
              </p:cNvSpPr>
              <p:nvPr/>
            </p:nvSpPr>
            <p:spPr bwMode="auto">
              <a:xfrm>
                <a:off x="1034" y="2405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3" name="Freeform 1707"/>
              <p:cNvSpPr>
                <a:spLocks/>
              </p:cNvSpPr>
              <p:nvPr/>
            </p:nvSpPr>
            <p:spPr bwMode="auto">
              <a:xfrm>
                <a:off x="1060" y="2405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4" name="Freeform 1708"/>
              <p:cNvSpPr>
                <a:spLocks/>
              </p:cNvSpPr>
              <p:nvPr/>
            </p:nvSpPr>
            <p:spPr bwMode="auto">
              <a:xfrm>
                <a:off x="1100" y="2463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5" name="Freeform 1709"/>
              <p:cNvSpPr>
                <a:spLocks/>
              </p:cNvSpPr>
              <p:nvPr/>
            </p:nvSpPr>
            <p:spPr bwMode="auto">
              <a:xfrm>
                <a:off x="1128" y="2405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6" name="Freeform 1710"/>
              <p:cNvSpPr>
                <a:spLocks/>
              </p:cNvSpPr>
              <p:nvPr/>
            </p:nvSpPr>
            <p:spPr bwMode="auto">
              <a:xfrm>
                <a:off x="1152" y="2405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7" name="Freeform 1711"/>
              <p:cNvSpPr>
                <a:spLocks/>
              </p:cNvSpPr>
              <p:nvPr/>
            </p:nvSpPr>
            <p:spPr bwMode="auto">
              <a:xfrm>
                <a:off x="1190" y="2405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8" name="Freeform 1712"/>
              <p:cNvSpPr>
                <a:spLocks/>
              </p:cNvSpPr>
              <p:nvPr/>
            </p:nvSpPr>
            <p:spPr bwMode="auto">
              <a:xfrm>
                <a:off x="1214" y="2405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29" name="Freeform 1713"/>
              <p:cNvSpPr>
                <a:spLocks/>
              </p:cNvSpPr>
              <p:nvPr/>
            </p:nvSpPr>
            <p:spPr bwMode="auto">
              <a:xfrm>
                <a:off x="1252" y="2405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48 h 64"/>
                  <a:gd name="T34" fmla="*/ 2 w 44"/>
                  <a:gd name="T35" fmla="*/ 46 h 64"/>
                  <a:gd name="T36" fmla="*/ 6 w 44"/>
                  <a:gd name="T37" fmla="*/ 48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2" y="46"/>
                    </a:lnTo>
                    <a:lnTo>
                      <a:pt x="6" y="48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0" name="Freeform 1714"/>
              <p:cNvSpPr>
                <a:spLocks/>
              </p:cNvSpPr>
              <p:nvPr/>
            </p:nvSpPr>
            <p:spPr bwMode="auto">
              <a:xfrm>
                <a:off x="1276" y="2427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1" name="Line 1715"/>
              <p:cNvSpPr>
                <a:spLocks noChangeShapeType="1"/>
              </p:cNvSpPr>
              <p:nvPr/>
            </p:nvSpPr>
            <p:spPr bwMode="auto">
              <a:xfrm>
                <a:off x="1258" y="2405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2" name="Freeform 1716"/>
              <p:cNvSpPr>
                <a:spLocks/>
              </p:cNvSpPr>
              <p:nvPr/>
            </p:nvSpPr>
            <p:spPr bwMode="auto">
              <a:xfrm>
                <a:off x="1258" y="2405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3" name="Line 1717"/>
              <p:cNvSpPr>
                <a:spLocks noChangeShapeType="1"/>
              </p:cNvSpPr>
              <p:nvPr/>
            </p:nvSpPr>
            <p:spPr bwMode="auto">
              <a:xfrm>
                <a:off x="1338" y="226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4" name="Freeform 1718"/>
              <p:cNvSpPr>
                <a:spLocks/>
              </p:cNvSpPr>
              <p:nvPr/>
            </p:nvSpPr>
            <p:spPr bwMode="auto">
              <a:xfrm>
                <a:off x="1034" y="2269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2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5" name="Freeform 1719"/>
              <p:cNvSpPr>
                <a:spLocks/>
              </p:cNvSpPr>
              <p:nvPr/>
            </p:nvSpPr>
            <p:spPr bwMode="auto">
              <a:xfrm>
                <a:off x="1060" y="2269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58 h 66"/>
                  <a:gd name="T6" fmla="*/ 12 w 14"/>
                  <a:gd name="T7" fmla="*/ 52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6" name="Freeform 1720"/>
              <p:cNvSpPr>
                <a:spLocks/>
              </p:cNvSpPr>
              <p:nvPr/>
            </p:nvSpPr>
            <p:spPr bwMode="auto">
              <a:xfrm>
                <a:off x="1100" y="2327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4 h 8"/>
                  <a:gd name="T4" fmla="*/ 2 w 6"/>
                  <a:gd name="T5" fmla="*/ 8 h 8"/>
                  <a:gd name="T6" fmla="*/ 6 w 6"/>
                  <a:gd name="T7" fmla="*/ 4 h 8"/>
                  <a:gd name="T8" fmla="*/ 2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7" name="Freeform 1721"/>
              <p:cNvSpPr>
                <a:spLocks/>
              </p:cNvSpPr>
              <p:nvPr/>
            </p:nvSpPr>
            <p:spPr bwMode="auto">
              <a:xfrm>
                <a:off x="1128" y="2269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8" name="Freeform 1722"/>
              <p:cNvSpPr>
                <a:spLocks/>
              </p:cNvSpPr>
              <p:nvPr/>
            </p:nvSpPr>
            <p:spPr bwMode="auto">
              <a:xfrm>
                <a:off x="1152" y="226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58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39" name="Freeform 1723"/>
              <p:cNvSpPr>
                <a:spLocks/>
              </p:cNvSpPr>
              <p:nvPr/>
            </p:nvSpPr>
            <p:spPr bwMode="auto">
              <a:xfrm>
                <a:off x="1198" y="2269"/>
                <a:ext cx="16" cy="66"/>
              </a:xfrm>
              <a:custGeom>
                <a:avLst/>
                <a:gdLst>
                  <a:gd name="T0" fmla="*/ 0 w 16"/>
                  <a:gd name="T1" fmla="*/ 12 h 66"/>
                  <a:gd name="T2" fmla="*/ 8 w 16"/>
                  <a:gd name="T3" fmla="*/ 10 h 66"/>
                  <a:gd name="T4" fmla="*/ 16 w 16"/>
                  <a:gd name="T5" fmla="*/ 0 h 66"/>
                  <a:gd name="T6" fmla="*/ 16 w 16"/>
                  <a:gd name="T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6">
                    <a:moveTo>
                      <a:pt x="0" y="12"/>
                    </a:moveTo>
                    <a:lnTo>
                      <a:pt x="8" y="10"/>
                    </a:lnTo>
                    <a:lnTo>
                      <a:pt x="16" y="0"/>
                    </a:lnTo>
                    <a:lnTo>
                      <a:pt x="16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0" name="Line 1724"/>
              <p:cNvSpPr>
                <a:spLocks noChangeShapeType="1"/>
              </p:cNvSpPr>
              <p:nvPr/>
            </p:nvSpPr>
            <p:spPr bwMode="auto">
              <a:xfrm>
                <a:off x="1212" y="2273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1" name="Line 1725"/>
              <p:cNvSpPr>
                <a:spLocks noChangeShapeType="1"/>
              </p:cNvSpPr>
              <p:nvPr/>
            </p:nvSpPr>
            <p:spPr bwMode="auto">
              <a:xfrm>
                <a:off x="1198" y="2335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2" name="Freeform 1726"/>
              <p:cNvSpPr>
                <a:spLocks/>
              </p:cNvSpPr>
              <p:nvPr/>
            </p:nvSpPr>
            <p:spPr bwMode="auto">
              <a:xfrm>
                <a:off x="1252" y="2269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3" name="Freeform 1727"/>
              <p:cNvSpPr>
                <a:spLocks/>
              </p:cNvSpPr>
              <p:nvPr/>
            </p:nvSpPr>
            <p:spPr bwMode="auto">
              <a:xfrm>
                <a:off x="1276" y="2269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58 h 66"/>
                  <a:gd name="T6" fmla="*/ 14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4" name="Line 1728"/>
              <p:cNvSpPr>
                <a:spLocks noChangeShapeType="1"/>
              </p:cNvSpPr>
              <p:nvPr/>
            </p:nvSpPr>
            <p:spPr bwMode="auto">
              <a:xfrm>
                <a:off x="1338" y="33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5" name="Line 1729"/>
              <p:cNvSpPr>
                <a:spLocks noChangeShapeType="1"/>
              </p:cNvSpPr>
              <p:nvPr/>
            </p:nvSpPr>
            <p:spPr bwMode="auto">
              <a:xfrm>
                <a:off x="1338" y="334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6" name="Line 1730"/>
              <p:cNvSpPr>
                <a:spLocks noChangeShapeType="1"/>
              </p:cNvSpPr>
              <p:nvPr/>
            </p:nvSpPr>
            <p:spPr bwMode="auto">
              <a:xfrm>
                <a:off x="1338" y="331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7" name="Line 1731"/>
              <p:cNvSpPr>
                <a:spLocks noChangeShapeType="1"/>
              </p:cNvSpPr>
              <p:nvPr/>
            </p:nvSpPr>
            <p:spPr bwMode="auto">
              <a:xfrm>
                <a:off x="1338" y="32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8" name="Line 1732"/>
              <p:cNvSpPr>
                <a:spLocks noChangeShapeType="1"/>
              </p:cNvSpPr>
              <p:nvPr/>
            </p:nvSpPr>
            <p:spPr bwMode="auto">
              <a:xfrm>
                <a:off x="1338" y="321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9" name="Line 1733"/>
              <p:cNvSpPr>
                <a:spLocks noChangeShapeType="1"/>
              </p:cNvSpPr>
              <p:nvPr/>
            </p:nvSpPr>
            <p:spPr bwMode="auto">
              <a:xfrm>
                <a:off x="1338" y="318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0" name="Line 1734"/>
              <p:cNvSpPr>
                <a:spLocks noChangeShapeType="1"/>
              </p:cNvSpPr>
              <p:nvPr/>
            </p:nvSpPr>
            <p:spPr bwMode="auto">
              <a:xfrm>
                <a:off x="1338" y="315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1" name="Line 1735"/>
              <p:cNvSpPr>
                <a:spLocks noChangeShapeType="1"/>
              </p:cNvSpPr>
              <p:nvPr/>
            </p:nvSpPr>
            <p:spPr bwMode="auto">
              <a:xfrm>
                <a:off x="1338" y="311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2" name="Line 1736"/>
              <p:cNvSpPr>
                <a:spLocks noChangeShapeType="1"/>
              </p:cNvSpPr>
              <p:nvPr/>
            </p:nvSpPr>
            <p:spPr bwMode="auto">
              <a:xfrm>
                <a:off x="1338" y="305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3" name="Line 1737"/>
              <p:cNvSpPr>
                <a:spLocks noChangeShapeType="1"/>
              </p:cNvSpPr>
              <p:nvPr/>
            </p:nvSpPr>
            <p:spPr bwMode="auto">
              <a:xfrm>
                <a:off x="1338" y="302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4" name="Line 1738"/>
              <p:cNvSpPr>
                <a:spLocks noChangeShapeType="1"/>
              </p:cNvSpPr>
              <p:nvPr/>
            </p:nvSpPr>
            <p:spPr bwMode="auto">
              <a:xfrm>
                <a:off x="1338" y="298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5" name="Line 1739"/>
              <p:cNvSpPr>
                <a:spLocks noChangeShapeType="1"/>
              </p:cNvSpPr>
              <p:nvPr/>
            </p:nvSpPr>
            <p:spPr bwMode="auto">
              <a:xfrm>
                <a:off x="1338" y="295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6" name="Line 1740"/>
              <p:cNvSpPr>
                <a:spLocks noChangeShapeType="1"/>
              </p:cNvSpPr>
              <p:nvPr/>
            </p:nvSpPr>
            <p:spPr bwMode="auto">
              <a:xfrm>
                <a:off x="1338" y="289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7" name="Line 1741"/>
              <p:cNvSpPr>
                <a:spLocks noChangeShapeType="1"/>
              </p:cNvSpPr>
              <p:nvPr/>
            </p:nvSpPr>
            <p:spPr bwMode="auto">
              <a:xfrm>
                <a:off x="1338" y="285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8" name="Line 1742"/>
              <p:cNvSpPr>
                <a:spLocks noChangeShapeType="1"/>
              </p:cNvSpPr>
              <p:nvPr/>
            </p:nvSpPr>
            <p:spPr bwMode="auto">
              <a:xfrm>
                <a:off x="1338" y="282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9" name="Line 1743"/>
              <p:cNvSpPr>
                <a:spLocks noChangeShapeType="1"/>
              </p:cNvSpPr>
              <p:nvPr/>
            </p:nvSpPr>
            <p:spPr bwMode="auto">
              <a:xfrm>
                <a:off x="1338" y="279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0" name="Line 1744"/>
              <p:cNvSpPr>
                <a:spLocks noChangeShapeType="1"/>
              </p:cNvSpPr>
              <p:nvPr/>
            </p:nvSpPr>
            <p:spPr bwMode="auto">
              <a:xfrm>
                <a:off x="1338" y="272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1" name="Line 1745"/>
              <p:cNvSpPr>
                <a:spLocks noChangeShapeType="1"/>
              </p:cNvSpPr>
              <p:nvPr/>
            </p:nvSpPr>
            <p:spPr bwMode="auto">
              <a:xfrm>
                <a:off x="1338" y="269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2" name="Line 1746"/>
              <p:cNvSpPr>
                <a:spLocks noChangeShapeType="1"/>
              </p:cNvSpPr>
              <p:nvPr/>
            </p:nvSpPr>
            <p:spPr bwMode="auto">
              <a:xfrm>
                <a:off x="1338" y="266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3" name="Line 1747"/>
              <p:cNvSpPr>
                <a:spLocks noChangeShapeType="1"/>
              </p:cNvSpPr>
              <p:nvPr/>
            </p:nvSpPr>
            <p:spPr bwMode="auto">
              <a:xfrm>
                <a:off x="1338" y="262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4" name="Line 1748"/>
              <p:cNvSpPr>
                <a:spLocks noChangeShapeType="1"/>
              </p:cNvSpPr>
              <p:nvPr/>
            </p:nvSpPr>
            <p:spPr bwMode="auto">
              <a:xfrm>
                <a:off x="1338" y="256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5" name="Line 1749"/>
              <p:cNvSpPr>
                <a:spLocks noChangeShapeType="1"/>
              </p:cNvSpPr>
              <p:nvPr/>
            </p:nvSpPr>
            <p:spPr bwMode="auto">
              <a:xfrm>
                <a:off x="1338" y="253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6" name="Line 1750"/>
              <p:cNvSpPr>
                <a:spLocks noChangeShapeType="1"/>
              </p:cNvSpPr>
              <p:nvPr/>
            </p:nvSpPr>
            <p:spPr bwMode="auto">
              <a:xfrm>
                <a:off x="1338" y="24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7" name="Line 1751"/>
              <p:cNvSpPr>
                <a:spLocks noChangeShapeType="1"/>
              </p:cNvSpPr>
              <p:nvPr/>
            </p:nvSpPr>
            <p:spPr bwMode="auto">
              <a:xfrm>
                <a:off x="1338" y="246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8" name="Line 1752"/>
              <p:cNvSpPr>
                <a:spLocks noChangeShapeType="1"/>
              </p:cNvSpPr>
              <p:nvPr/>
            </p:nvSpPr>
            <p:spPr bwMode="auto">
              <a:xfrm>
                <a:off x="1338" y="239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69" name="Line 1753"/>
              <p:cNvSpPr>
                <a:spLocks noChangeShapeType="1"/>
              </p:cNvSpPr>
              <p:nvPr/>
            </p:nvSpPr>
            <p:spPr bwMode="auto">
              <a:xfrm>
                <a:off x="1338" y="236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0" name="Line 1754"/>
              <p:cNvSpPr>
                <a:spLocks noChangeShapeType="1"/>
              </p:cNvSpPr>
              <p:nvPr/>
            </p:nvSpPr>
            <p:spPr bwMode="auto">
              <a:xfrm>
                <a:off x="1338" y="233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1" name="Line 1755"/>
              <p:cNvSpPr>
                <a:spLocks noChangeShapeType="1"/>
              </p:cNvSpPr>
              <p:nvPr/>
            </p:nvSpPr>
            <p:spPr bwMode="auto">
              <a:xfrm>
                <a:off x="1338" y="230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2" name="Line 1756"/>
              <p:cNvSpPr>
                <a:spLocks noChangeShapeType="1"/>
              </p:cNvSpPr>
              <p:nvPr/>
            </p:nvSpPr>
            <p:spPr bwMode="auto">
              <a:xfrm flipV="1">
                <a:off x="3084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3" name="Line 1757"/>
              <p:cNvSpPr>
                <a:spLocks noChangeShapeType="1"/>
              </p:cNvSpPr>
              <p:nvPr/>
            </p:nvSpPr>
            <p:spPr bwMode="auto">
              <a:xfrm flipH="1">
                <a:off x="3048" y="341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4" name="Line 1758"/>
              <p:cNvSpPr>
                <a:spLocks noChangeShapeType="1"/>
              </p:cNvSpPr>
              <p:nvPr/>
            </p:nvSpPr>
            <p:spPr bwMode="auto">
              <a:xfrm flipH="1">
                <a:off x="3048" y="325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5" name="Line 1759"/>
              <p:cNvSpPr>
                <a:spLocks noChangeShapeType="1"/>
              </p:cNvSpPr>
              <p:nvPr/>
            </p:nvSpPr>
            <p:spPr bwMode="auto">
              <a:xfrm flipH="1">
                <a:off x="3048" y="3087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6" name="Line 1760"/>
              <p:cNvSpPr>
                <a:spLocks noChangeShapeType="1"/>
              </p:cNvSpPr>
              <p:nvPr/>
            </p:nvSpPr>
            <p:spPr bwMode="auto">
              <a:xfrm flipH="1">
                <a:off x="3048" y="292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7" name="Line 1761"/>
              <p:cNvSpPr>
                <a:spLocks noChangeShapeType="1"/>
              </p:cNvSpPr>
              <p:nvPr/>
            </p:nvSpPr>
            <p:spPr bwMode="auto">
              <a:xfrm flipH="1">
                <a:off x="3048" y="275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8" name="Line 1762"/>
              <p:cNvSpPr>
                <a:spLocks noChangeShapeType="1"/>
              </p:cNvSpPr>
              <p:nvPr/>
            </p:nvSpPr>
            <p:spPr bwMode="auto">
              <a:xfrm flipH="1">
                <a:off x="3048" y="259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9" name="Line 1763"/>
              <p:cNvSpPr>
                <a:spLocks noChangeShapeType="1"/>
              </p:cNvSpPr>
              <p:nvPr/>
            </p:nvSpPr>
            <p:spPr bwMode="auto">
              <a:xfrm flipH="1">
                <a:off x="3048" y="243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0" name="Line 1764"/>
              <p:cNvSpPr>
                <a:spLocks noChangeShapeType="1"/>
              </p:cNvSpPr>
              <p:nvPr/>
            </p:nvSpPr>
            <p:spPr bwMode="auto">
              <a:xfrm flipH="1">
                <a:off x="3048" y="226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1" name="Line 1765"/>
              <p:cNvSpPr>
                <a:spLocks noChangeShapeType="1"/>
              </p:cNvSpPr>
              <p:nvPr/>
            </p:nvSpPr>
            <p:spPr bwMode="auto">
              <a:xfrm flipH="1">
                <a:off x="3066" y="33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2" name="Line 1766"/>
              <p:cNvSpPr>
                <a:spLocks noChangeShapeType="1"/>
              </p:cNvSpPr>
              <p:nvPr/>
            </p:nvSpPr>
            <p:spPr bwMode="auto">
              <a:xfrm flipH="1">
                <a:off x="3066" y="334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3" name="Line 1767"/>
              <p:cNvSpPr>
                <a:spLocks noChangeShapeType="1"/>
              </p:cNvSpPr>
              <p:nvPr/>
            </p:nvSpPr>
            <p:spPr bwMode="auto">
              <a:xfrm flipH="1">
                <a:off x="3066" y="331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4" name="Line 1768"/>
              <p:cNvSpPr>
                <a:spLocks noChangeShapeType="1"/>
              </p:cNvSpPr>
              <p:nvPr/>
            </p:nvSpPr>
            <p:spPr bwMode="auto">
              <a:xfrm flipH="1">
                <a:off x="3066" y="32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5" name="Line 1769"/>
              <p:cNvSpPr>
                <a:spLocks noChangeShapeType="1"/>
              </p:cNvSpPr>
              <p:nvPr/>
            </p:nvSpPr>
            <p:spPr bwMode="auto">
              <a:xfrm flipH="1">
                <a:off x="3066" y="321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6" name="Line 1770"/>
              <p:cNvSpPr>
                <a:spLocks noChangeShapeType="1"/>
              </p:cNvSpPr>
              <p:nvPr/>
            </p:nvSpPr>
            <p:spPr bwMode="auto">
              <a:xfrm flipH="1">
                <a:off x="3066" y="318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7" name="Line 1771"/>
              <p:cNvSpPr>
                <a:spLocks noChangeShapeType="1"/>
              </p:cNvSpPr>
              <p:nvPr/>
            </p:nvSpPr>
            <p:spPr bwMode="auto">
              <a:xfrm flipH="1">
                <a:off x="3066" y="315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8" name="Line 1772"/>
              <p:cNvSpPr>
                <a:spLocks noChangeShapeType="1"/>
              </p:cNvSpPr>
              <p:nvPr/>
            </p:nvSpPr>
            <p:spPr bwMode="auto">
              <a:xfrm flipH="1">
                <a:off x="3066" y="311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9" name="Line 1773"/>
              <p:cNvSpPr>
                <a:spLocks noChangeShapeType="1"/>
              </p:cNvSpPr>
              <p:nvPr/>
            </p:nvSpPr>
            <p:spPr bwMode="auto">
              <a:xfrm flipH="1">
                <a:off x="3066" y="305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0" name="Line 1774"/>
              <p:cNvSpPr>
                <a:spLocks noChangeShapeType="1"/>
              </p:cNvSpPr>
              <p:nvPr/>
            </p:nvSpPr>
            <p:spPr bwMode="auto">
              <a:xfrm flipH="1">
                <a:off x="3066" y="302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1" name="Line 1775"/>
              <p:cNvSpPr>
                <a:spLocks noChangeShapeType="1"/>
              </p:cNvSpPr>
              <p:nvPr/>
            </p:nvSpPr>
            <p:spPr bwMode="auto">
              <a:xfrm flipH="1">
                <a:off x="3066" y="298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2" name="Line 1776"/>
              <p:cNvSpPr>
                <a:spLocks noChangeShapeType="1"/>
              </p:cNvSpPr>
              <p:nvPr/>
            </p:nvSpPr>
            <p:spPr bwMode="auto">
              <a:xfrm flipH="1">
                <a:off x="3066" y="295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3" name="Line 1777"/>
              <p:cNvSpPr>
                <a:spLocks noChangeShapeType="1"/>
              </p:cNvSpPr>
              <p:nvPr/>
            </p:nvSpPr>
            <p:spPr bwMode="auto">
              <a:xfrm flipH="1">
                <a:off x="3066" y="289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4" name="Line 1778"/>
              <p:cNvSpPr>
                <a:spLocks noChangeShapeType="1"/>
              </p:cNvSpPr>
              <p:nvPr/>
            </p:nvSpPr>
            <p:spPr bwMode="auto">
              <a:xfrm flipH="1">
                <a:off x="3066" y="285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5" name="Line 1779"/>
              <p:cNvSpPr>
                <a:spLocks noChangeShapeType="1"/>
              </p:cNvSpPr>
              <p:nvPr/>
            </p:nvSpPr>
            <p:spPr bwMode="auto">
              <a:xfrm flipH="1">
                <a:off x="3066" y="28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6" name="Line 1780"/>
              <p:cNvSpPr>
                <a:spLocks noChangeShapeType="1"/>
              </p:cNvSpPr>
              <p:nvPr/>
            </p:nvSpPr>
            <p:spPr bwMode="auto">
              <a:xfrm flipH="1">
                <a:off x="3066" y="279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7" name="Line 1781"/>
              <p:cNvSpPr>
                <a:spLocks noChangeShapeType="1"/>
              </p:cNvSpPr>
              <p:nvPr/>
            </p:nvSpPr>
            <p:spPr bwMode="auto">
              <a:xfrm flipH="1">
                <a:off x="3066" y="272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8" name="Line 1782"/>
              <p:cNvSpPr>
                <a:spLocks noChangeShapeType="1"/>
              </p:cNvSpPr>
              <p:nvPr/>
            </p:nvSpPr>
            <p:spPr bwMode="auto">
              <a:xfrm flipH="1">
                <a:off x="3066" y="269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9" name="Line 1783"/>
              <p:cNvSpPr>
                <a:spLocks noChangeShapeType="1"/>
              </p:cNvSpPr>
              <p:nvPr/>
            </p:nvSpPr>
            <p:spPr bwMode="auto">
              <a:xfrm flipH="1">
                <a:off x="3066" y="266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0" name="Line 1784"/>
              <p:cNvSpPr>
                <a:spLocks noChangeShapeType="1"/>
              </p:cNvSpPr>
              <p:nvPr/>
            </p:nvSpPr>
            <p:spPr bwMode="auto">
              <a:xfrm flipH="1">
                <a:off x="3066" y="262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1" name="Line 1785"/>
              <p:cNvSpPr>
                <a:spLocks noChangeShapeType="1"/>
              </p:cNvSpPr>
              <p:nvPr/>
            </p:nvSpPr>
            <p:spPr bwMode="auto">
              <a:xfrm flipH="1">
                <a:off x="3066" y="256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2" name="Line 1786"/>
              <p:cNvSpPr>
                <a:spLocks noChangeShapeType="1"/>
              </p:cNvSpPr>
              <p:nvPr/>
            </p:nvSpPr>
            <p:spPr bwMode="auto">
              <a:xfrm flipH="1">
                <a:off x="3066" y="253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3" name="Line 1787"/>
              <p:cNvSpPr>
                <a:spLocks noChangeShapeType="1"/>
              </p:cNvSpPr>
              <p:nvPr/>
            </p:nvSpPr>
            <p:spPr bwMode="auto">
              <a:xfrm flipH="1">
                <a:off x="3066" y="24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4" name="Line 1788"/>
              <p:cNvSpPr>
                <a:spLocks noChangeShapeType="1"/>
              </p:cNvSpPr>
              <p:nvPr/>
            </p:nvSpPr>
            <p:spPr bwMode="auto">
              <a:xfrm flipH="1">
                <a:off x="3066" y="246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5" name="Line 1789"/>
              <p:cNvSpPr>
                <a:spLocks noChangeShapeType="1"/>
              </p:cNvSpPr>
              <p:nvPr/>
            </p:nvSpPr>
            <p:spPr bwMode="auto">
              <a:xfrm flipH="1">
                <a:off x="3066" y="239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6" name="Line 1790"/>
              <p:cNvSpPr>
                <a:spLocks noChangeShapeType="1"/>
              </p:cNvSpPr>
              <p:nvPr/>
            </p:nvSpPr>
            <p:spPr bwMode="auto">
              <a:xfrm flipH="1">
                <a:off x="3066" y="236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7" name="Line 1791"/>
              <p:cNvSpPr>
                <a:spLocks noChangeShapeType="1"/>
              </p:cNvSpPr>
              <p:nvPr/>
            </p:nvSpPr>
            <p:spPr bwMode="auto">
              <a:xfrm flipH="1">
                <a:off x="3066" y="233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8" name="Line 1792"/>
              <p:cNvSpPr>
                <a:spLocks noChangeShapeType="1"/>
              </p:cNvSpPr>
              <p:nvPr/>
            </p:nvSpPr>
            <p:spPr bwMode="auto">
              <a:xfrm flipH="1">
                <a:off x="3066" y="230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09" name="Line 1793"/>
              <p:cNvSpPr>
                <a:spLocks noChangeShapeType="1"/>
              </p:cNvSpPr>
              <p:nvPr/>
            </p:nvSpPr>
            <p:spPr bwMode="auto">
              <a:xfrm flipV="1">
                <a:off x="1500" y="2571"/>
                <a:ext cx="1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0" name="Line 1794"/>
              <p:cNvSpPr>
                <a:spLocks noChangeShapeType="1"/>
              </p:cNvSpPr>
              <p:nvPr/>
            </p:nvSpPr>
            <p:spPr bwMode="auto">
              <a:xfrm>
                <a:off x="1514" y="2571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1" name="Freeform 1795"/>
              <p:cNvSpPr>
                <a:spLocks/>
              </p:cNvSpPr>
              <p:nvPr/>
            </p:nvSpPr>
            <p:spPr bwMode="auto">
              <a:xfrm>
                <a:off x="1528" y="2571"/>
                <a:ext cx="18" cy="6"/>
              </a:xfrm>
              <a:custGeom>
                <a:avLst/>
                <a:gdLst>
                  <a:gd name="T0" fmla="*/ 0 w 18"/>
                  <a:gd name="T1" fmla="*/ 0 h 6"/>
                  <a:gd name="T2" fmla="*/ 10 w 18"/>
                  <a:gd name="T3" fmla="*/ 2 h 6"/>
                  <a:gd name="T4" fmla="*/ 18 w 18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6">
                    <a:moveTo>
                      <a:pt x="0" y="0"/>
                    </a:moveTo>
                    <a:lnTo>
                      <a:pt x="10" y="2"/>
                    </a:lnTo>
                    <a:lnTo>
                      <a:pt x="18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2" name="Line 1796"/>
              <p:cNvSpPr>
                <a:spLocks noChangeShapeType="1"/>
              </p:cNvSpPr>
              <p:nvPr/>
            </p:nvSpPr>
            <p:spPr bwMode="auto">
              <a:xfrm flipV="1">
                <a:off x="1588" y="2575"/>
                <a:ext cx="12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3" name="Freeform 1797"/>
              <p:cNvSpPr>
                <a:spLocks/>
              </p:cNvSpPr>
              <p:nvPr/>
            </p:nvSpPr>
            <p:spPr bwMode="auto">
              <a:xfrm>
                <a:off x="1600" y="2559"/>
                <a:ext cx="28" cy="16"/>
              </a:xfrm>
              <a:custGeom>
                <a:avLst/>
                <a:gdLst>
                  <a:gd name="T0" fmla="*/ 0 w 28"/>
                  <a:gd name="T1" fmla="*/ 16 h 16"/>
                  <a:gd name="T2" fmla="*/ 16 w 28"/>
                  <a:gd name="T3" fmla="*/ 6 h 16"/>
                  <a:gd name="T4" fmla="*/ 28 w 2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16"/>
                    </a:moveTo>
                    <a:lnTo>
                      <a:pt x="16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4" name="Line 1798"/>
              <p:cNvSpPr>
                <a:spLocks noChangeShapeType="1"/>
              </p:cNvSpPr>
              <p:nvPr/>
            </p:nvSpPr>
            <p:spPr bwMode="auto">
              <a:xfrm>
                <a:off x="1672" y="2557"/>
                <a:ext cx="18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5" name="Freeform 1799"/>
              <p:cNvSpPr>
                <a:spLocks/>
              </p:cNvSpPr>
              <p:nvPr/>
            </p:nvSpPr>
            <p:spPr bwMode="auto">
              <a:xfrm>
                <a:off x="1690" y="2565"/>
                <a:ext cx="26" cy="6"/>
              </a:xfrm>
              <a:custGeom>
                <a:avLst/>
                <a:gdLst>
                  <a:gd name="T0" fmla="*/ 0 w 26"/>
                  <a:gd name="T1" fmla="*/ 0 h 6"/>
                  <a:gd name="T2" fmla="*/ 22 w 26"/>
                  <a:gd name="T3" fmla="*/ 6 h 6"/>
                  <a:gd name="T4" fmla="*/ 26 w 26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lnTo>
                      <a:pt x="22" y="6"/>
                    </a:lnTo>
                    <a:lnTo>
                      <a:pt x="26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6" name="Line 1800"/>
              <p:cNvSpPr>
                <a:spLocks noChangeShapeType="1"/>
              </p:cNvSpPr>
              <p:nvPr/>
            </p:nvSpPr>
            <p:spPr bwMode="auto">
              <a:xfrm flipV="1">
                <a:off x="1760" y="2563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7" name="Freeform 1801"/>
              <p:cNvSpPr>
                <a:spLocks/>
              </p:cNvSpPr>
              <p:nvPr/>
            </p:nvSpPr>
            <p:spPr bwMode="auto">
              <a:xfrm>
                <a:off x="1772" y="2563"/>
                <a:ext cx="32" cy="10"/>
              </a:xfrm>
              <a:custGeom>
                <a:avLst/>
                <a:gdLst>
                  <a:gd name="T0" fmla="*/ 0 w 32"/>
                  <a:gd name="T1" fmla="*/ 0 h 10"/>
                  <a:gd name="T2" fmla="*/ 20 w 32"/>
                  <a:gd name="T3" fmla="*/ 4 h 10"/>
                  <a:gd name="T4" fmla="*/ 32 w 3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0"/>
                    </a:moveTo>
                    <a:lnTo>
                      <a:pt x="20" y="4"/>
                    </a:lnTo>
                    <a:lnTo>
                      <a:pt x="32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8" name="Line 1802"/>
              <p:cNvSpPr>
                <a:spLocks noChangeShapeType="1"/>
              </p:cNvSpPr>
              <p:nvPr/>
            </p:nvSpPr>
            <p:spPr bwMode="auto">
              <a:xfrm>
                <a:off x="1846" y="2587"/>
                <a:ext cx="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19" name="Freeform 1803"/>
              <p:cNvSpPr>
                <a:spLocks/>
              </p:cNvSpPr>
              <p:nvPr/>
            </p:nvSpPr>
            <p:spPr bwMode="auto">
              <a:xfrm>
                <a:off x="1854" y="2587"/>
                <a:ext cx="38" cy="2"/>
              </a:xfrm>
              <a:custGeom>
                <a:avLst/>
                <a:gdLst>
                  <a:gd name="T0" fmla="*/ 0 w 38"/>
                  <a:gd name="T1" fmla="*/ 2 h 2"/>
                  <a:gd name="T2" fmla="*/ 20 w 38"/>
                  <a:gd name="T3" fmla="*/ 0 h 2"/>
                  <a:gd name="T4" fmla="*/ 38 w 38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2">
                    <a:moveTo>
                      <a:pt x="0" y="2"/>
                    </a:moveTo>
                    <a:lnTo>
                      <a:pt x="20" y="0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0" name="Line 1804"/>
              <p:cNvSpPr>
                <a:spLocks noChangeShapeType="1"/>
              </p:cNvSpPr>
              <p:nvPr/>
            </p:nvSpPr>
            <p:spPr bwMode="auto">
              <a:xfrm>
                <a:off x="1934" y="2601"/>
                <a:ext cx="6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1" name="Freeform 1805"/>
              <p:cNvSpPr>
                <a:spLocks/>
              </p:cNvSpPr>
              <p:nvPr/>
            </p:nvSpPr>
            <p:spPr bwMode="auto">
              <a:xfrm>
                <a:off x="1940" y="2603"/>
                <a:ext cx="40" cy="6"/>
              </a:xfrm>
              <a:custGeom>
                <a:avLst/>
                <a:gdLst>
                  <a:gd name="T0" fmla="*/ 0 w 40"/>
                  <a:gd name="T1" fmla="*/ 0 h 6"/>
                  <a:gd name="T2" fmla="*/ 20 w 40"/>
                  <a:gd name="T3" fmla="*/ 4 h 6"/>
                  <a:gd name="T4" fmla="*/ 40 w 4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6">
                    <a:moveTo>
                      <a:pt x="0" y="0"/>
                    </a:moveTo>
                    <a:lnTo>
                      <a:pt x="20" y="4"/>
                    </a:lnTo>
                    <a:lnTo>
                      <a:pt x="40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2" name="Line 1806"/>
              <p:cNvSpPr>
                <a:spLocks noChangeShapeType="1"/>
              </p:cNvSpPr>
              <p:nvPr/>
            </p:nvSpPr>
            <p:spPr bwMode="auto">
              <a:xfrm>
                <a:off x="2022" y="2623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3" name="Freeform 1807"/>
              <p:cNvSpPr>
                <a:spLocks/>
              </p:cNvSpPr>
              <p:nvPr/>
            </p:nvSpPr>
            <p:spPr bwMode="auto">
              <a:xfrm>
                <a:off x="2024" y="2623"/>
                <a:ext cx="40" cy="14"/>
              </a:xfrm>
              <a:custGeom>
                <a:avLst/>
                <a:gdLst>
                  <a:gd name="T0" fmla="*/ 0 w 40"/>
                  <a:gd name="T1" fmla="*/ 0 h 14"/>
                  <a:gd name="T2" fmla="*/ 20 w 40"/>
                  <a:gd name="T3" fmla="*/ 10 h 14"/>
                  <a:gd name="T4" fmla="*/ 40 w 40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4">
                    <a:moveTo>
                      <a:pt x="0" y="0"/>
                    </a:moveTo>
                    <a:lnTo>
                      <a:pt x="20" y="10"/>
                    </a:lnTo>
                    <a:lnTo>
                      <a:pt x="40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4" name="Freeform 1808"/>
              <p:cNvSpPr>
                <a:spLocks/>
              </p:cNvSpPr>
              <p:nvPr/>
            </p:nvSpPr>
            <p:spPr bwMode="auto">
              <a:xfrm>
                <a:off x="2108" y="2647"/>
                <a:ext cx="40" cy="22"/>
              </a:xfrm>
              <a:custGeom>
                <a:avLst/>
                <a:gdLst>
                  <a:gd name="T0" fmla="*/ 0 w 40"/>
                  <a:gd name="T1" fmla="*/ 0 h 22"/>
                  <a:gd name="T2" fmla="*/ 20 w 40"/>
                  <a:gd name="T3" fmla="*/ 12 h 22"/>
                  <a:gd name="T4" fmla="*/ 40 w 4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lnTo>
                      <a:pt x="20" y="12"/>
                    </a:lnTo>
                    <a:lnTo>
                      <a:pt x="4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5" name="Line 1809"/>
              <p:cNvSpPr>
                <a:spLocks noChangeShapeType="1"/>
              </p:cNvSpPr>
              <p:nvPr/>
            </p:nvSpPr>
            <p:spPr bwMode="auto">
              <a:xfrm>
                <a:off x="2192" y="2683"/>
                <a:ext cx="1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6" name="Freeform 1810"/>
              <p:cNvSpPr>
                <a:spLocks/>
              </p:cNvSpPr>
              <p:nvPr/>
            </p:nvSpPr>
            <p:spPr bwMode="auto">
              <a:xfrm>
                <a:off x="2210" y="2689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22 w 24"/>
                  <a:gd name="T3" fmla="*/ 6 h 8"/>
                  <a:gd name="T4" fmla="*/ 24 w 24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0"/>
                    </a:moveTo>
                    <a:lnTo>
                      <a:pt x="22" y="6"/>
                    </a:lnTo>
                    <a:lnTo>
                      <a:pt x="24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7" name="Line 1811"/>
              <p:cNvSpPr>
                <a:spLocks noChangeShapeType="1"/>
              </p:cNvSpPr>
              <p:nvPr/>
            </p:nvSpPr>
            <p:spPr bwMode="auto">
              <a:xfrm>
                <a:off x="2276" y="2715"/>
                <a:ext cx="1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28" name="Freeform 1812"/>
              <p:cNvSpPr>
                <a:spLocks/>
              </p:cNvSpPr>
              <p:nvPr/>
            </p:nvSpPr>
            <p:spPr bwMode="auto">
              <a:xfrm>
                <a:off x="2294" y="2721"/>
                <a:ext cx="26" cy="6"/>
              </a:xfrm>
              <a:custGeom>
                <a:avLst/>
                <a:gdLst>
                  <a:gd name="T0" fmla="*/ 0 w 26"/>
                  <a:gd name="T1" fmla="*/ 0 h 6"/>
                  <a:gd name="T2" fmla="*/ 20 w 26"/>
                  <a:gd name="T3" fmla="*/ 4 h 6"/>
                  <a:gd name="T4" fmla="*/ 26 w 26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6">
                    <a:moveTo>
                      <a:pt x="0" y="0"/>
                    </a:moveTo>
                    <a:lnTo>
                      <a:pt x="20" y="4"/>
                    </a:lnTo>
                    <a:lnTo>
                      <a:pt x="26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029" name="Group 1813"/>
            <p:cNvGrpSpPr>
              <a:grpSpLocks/>
            </p:cNvGrpSpPr>
            <p:nvPr/>
          </p:nvGrpSpPr>
          <p:grpSpPr bwMode="auto">
            <a:xfrm>
              <a:off x="1378" y="2531"/>
              <a:ext cx="1605" cy="639"/>
              <a:chOff x="1378" y="2531"/>
              <a:chExt cx="1605" cy="639"/>
            </a:xfrm>
          </p:grpSpPr>
          <p:sp>
            <p:nvSpPr>
              <p:cNvPr id="139030" name="Line 1814"/>
              <p:cNvSpPr>
                <a:spLocks noChangeShapeType="1"/>
              </p:cNvSpPr>
              <p:nvPr/>
            </p:nvSpPr>
            <p:spPr bwMode="auto">
              <a:xfrm>
                <a:off x="2360" y="2745"/>
                <a:ext cx="16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1" name="Freeform 1815"/>
              <p:cNvSpPr>
                <a:spLocks/>
              </p:cNvSpPr>
              <p:nvPr/>
            </p:nvSpPr>
            <p:spPr bwMode="auto">
              <a:xfrm>
                <a:off x="2376" y="2751"/>
                <a:ext cx="26" cy="12"/>
              </a:xfrm>
              <a:custGeom>
                <a:avLst/>
                <a:gdLst>
                  <a:gd name="T0" fmla="*/ 0 w 26"/>
                  <a:gd name="T1" fmla="*/ 0 h 12"/>
                  <a:gd name="T2" fmla="*/ 22 w 26"/>
                  <a:gd name="T3" fmla="*/ 10 h 12"/>
                  <a:gd name="T4" fmla="*/ 26 w 26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0"/>
                    </a:moveTo>
                    <a:lnTo>
                      <a:pt x="22" y="10"/>
                    </a:lnTo>
                    <a:lnTo>
                      <a:pt x="26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2" name="Freeform 1816"/>
              <p:cNvSpPr>
                <a:spLocks/>
              </p:cNvSpPr>
              <p:nvPr/>
            </p:nvSpPr>
            <p:spPr bwMode="auto">
              <a:xfrm>
                <a:off x="2442" y="2783"/>
                <a:ext cx="36" cy="28"/>
              </a:xfrm>
              <a:custGeom>
                <a:avLst/>
                <a:gdLst>
                  <a:gd name="T0" fmla="*/ 0 w 36"/>
                  <a:gd name="T1" fmla="*/ 0 h 28"/>
                  <a:gd name="T2" fmla="*/ 18 w 36"/>
                  <a:gd name="T3" fmla="*/ 12 h 28"/>
                  <a:gd name="T4" fmla="*/ 36 w 36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8">
                    <a:moveTo>
                      <a:pt x="0" y="0"/>
                    </a:moveTo>
                    <a:lnTo>
                      <a:pt x="18" y="12"/>
                    </a:lnTo>
                    <a:lnTo>
                      <a:pt x="36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3" name="Line 1817"/>
              <p:cNvSpPr>
                <a:spLocks noChangeShapeType="1"/>
              </p:cNvSpPr>
              <p:nvPr/>
            </p:nvSpPr>
            <p:spPr bwMode="auto">
              <a:xfrm>
                <a:off x="2514" y="2839"/>
                <a:ext cx="8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4" name="Freeform 1818"/>
              <p:cNvSpPr>
                <a:spLocks/>
              </p:cNvSpPr>
              <p:nvPr/>
            </p:nvSpPr>
            <p:spPr bwMode="auto">
              <a:xfrm>
                <a:off x="2522" y="2847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20 w 28"/>
                  <a:gd name="T3" fmla="*/ 16 h 16"/>
                  <a:gd name="T4" fmla="*/ 28 w 2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0" y="16"/>
                    </a:lnTo>
                    <a:lnTo>
                      <a:pt x="28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5" name="Line 1819"/>
              <p:cNvSpPr>
                <a:spLocks noChangeShapeType="1"/>
              </p:cNvSpPr>
              <p:nvPr/>
            </p:nvSpPr>
            <p:spPr bwMode="auto">
              <a:xfrm>
                <a:off x="2594" y="2873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6" name="Freeform 1820"/>
              <p:cNvSpPr>
                <a:spLocks/>
              </p:cNvSpPr>
              <p:nvPr/>
            </p:nvSpPr>
            <p:spPr bwMode="auto">
              <a:xfrm>
                <a:off x="2606" y="2873"/>
                <a:ext cx="30" cy="6"/>
              </a:xfrm>
              <a:custGeom>
                <a:avLst/>
                <a:gdLst>
                  <a:gd name="T0" fmla="*/ 0 w 30"/>
                  <a:gd name="T1" fmla="*/ 0 h 6"/>
                  <a:gd name="T2" fmla="*/ 20 w 30"/>
                  <a:gd name="T3" fmla="*/ 0 h 6"/>
                  <a:gd name="T4" fmla="*/ 30 w 30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lnTo>
                      <a:pt x="20" y="0"/>
                    </a:lnTo>
                    <a:lnTo>
                      <a:pt x="30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7" name="Line 1821"/>
              <p:cNvSpPr>
                <a:spLocks noChangeShapeType="1"/>
              </p:cNvSpPr>
              <p:nvPr/>
            </p:nvSpPr>
            <p:spPr bwMode="auto">
              <a:xfrm>
                <a:off x="2678" y="2885"/>
                <a:ext cx="10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8" name="Freeform 1822"/>
              <p:cNvSpPr>
                <a:spLocks/>
              </p:cNvSpPr>
              <p:nvPr/>
            </p:nvSpPr>
            <p:spPr bwMode="auto">
              <a:xfrm>
                <a:off x="2688" y="2887"/>
                <a:ext cx="30" cy="8"/>
              </a:xfrm>
              <a:custGeom>
                <a:avLst/>
                <a:gdLst>
                  <a:gd name="T0" fmla="*/ 0 w 30"/>
                  <a:gd name="T1" fmla="*/ 4 h 8"/>
                  <a:gd name="T2" fmla="*/ 22 w 30"/>
                  <a:gd name="T3" fmla="*/ 0 h 8"/>
                  <a:gd name="T4" fmla="*/ 30 w 30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8">
                    <a:moveTo>
                      <a:pt x="0" y="4"/>
                    </a:moveTo>
                    <a:lnTo>
                      <a:pt x="22" y="0"/>
                    </a:lnTo>
                    <a:lnTo>
                      <a:pt x="3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39" name="Line 1823"/>
              <p:cNvSpPr>
                <a:spLocks noChangeShapeType="1"/>
              </p:cNvSpPr>
              <p:nvPr/>
            </p:nvSpPr>
            <p:spPr bwMode="auto">
              <a:xfrm>
                <a:off x="2756" y="2903"/>
                <a:ext cx="14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0" name="Freeform 1824"/>
              <p:cNvSpPr>
                <a:spLocks/>
              </p:cNvSpPr>
              <p:nvPr/>
            </p:nvSpPr>
            <p:spPr bwMode="auto">
              <a:xfrm>
                <a:off x="2770" y="2905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22 w 24"/>
                  <a:gd name="T3" fmla="*/ 0 h 10"/>
                  <a:gd name="T4" fmla="*/ 24 w 24"/>
                  <a:gd name="T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22" y="0"/>
                    </a:lnTo>
                    <a:lnTo>
                      <a:pt x="24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1" name="Line 1825"/>
              <p:cNvSpPr>
                <a:spLocks noChangeShapeType="1"/>
              </p:cNvSpPr>
              <p:nvPr/>
            </p:nvSpPr>
            <p:spPr bwMode="auto">
              <a:xfrm>
                <a:off x="2834" y="2917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2" name="Line 1826"/>
              <p:cNvSpPr>
                <a:spLocks noChangeShapeType="1"/>
              </p:cNvSpPr>
              <p:nvPr/>
            </p:nvSpPr>
            <p:spPr bwMode="auto">
              <a:xfrm flipV="1">
                <a:off x="2834" y="2909"/>
                <a:ext cx="20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3" name="Freeform 1827"/>
              <p:cNvSpPr>
                <a:spLocks/>
              </p:cNvSpPr>
              <p:nvPr/>
            </p:nvSpPr>
            <p:spPr bwMode="auto">
              <a:xfrm>
                <a:off x="2854" y="2909"/>
                <a:ext cx="22" cy="2"/>
              </a:xfrm>
              <a:custGeom>
                <a:avLst/>
                <a:gdLst>
                  <a:gd name="T0" fmla="*/ 0 w 22"/>
                  <a:gd name="T1" fmla="*/ 0 h 2"/>
                  <a:gd name="T2" fmla="*/ 22 w 22"/>
                  <a:gd name="T3" fmla="*/ 2 h 2"/>
                  <a:gd name="T4" fmla="*/ 22 w 2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">
                    <a:moveTo>
                      <a:pt x="0" y="0"/>
                    </a:moveTo>
                    <a:lnTo>
                      <a:pt x="22" y="2"/>
                    </a:lnTo>
                    <a:lnTo>
                      <a:pt x="2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4" name="Line 1828"/>
              <p:cNvSpPr>
                <a:spLocks noChangeShapeType="1"/>
              </p:cNvSpPr>
              <p:nvPr/>
            </p:nvSpPr>
            <p:spPr bwMode="auto">
              <a:xfrm flipV="1">
                <a:off x="2912" y="2881"/>
                <a:ext cx="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5" name="Freeform 1829"/>
              <p:cNvSpPr>
                <a:spLocks/>
              </p:cNvSpPr>
              <p:nvPr/>
            </p:nvSpPr>
            <p:spPr bwMode="auto">
              <a:xfrm>
                <a:off x="2918" y="2871"/>
                <a:ext cx="24" cy="18"/>
              </a:xfrm>
              <a:custGeom>
                <a:avLst/>
                <a:gdLst>
                  <a:gd name="T0" fmla="*/ 0 w 24"/>
                  <a:gd name="T1" fmla="*/ 10 h 18"/>
                  <a:gd name="T2" fmla="*/ 18 w 24"/>
                  <a:gd name="T3" fmla="*/ 0 h 18"/>
                  <a:gd name="T4" fmla="*/ 24 w 24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8">
                    <a:moveTo>
                      <a:pt x="0" y="10"/>
                    </a:moveTo>
                    <a:lnTo>
                      <a:pt x="18" y="0"/>
                    </a:lnTo>
                    <a:lnTo>
                      <a:pt x="24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6" name="Freeform 1830"/>
              <p:cNvSpPr>
                <a:spLocks/>
              </p:cNvSpPr>
              <p:nvPr/>
            </p:nvSpPr>
            <p:spPr bwMode="auto">
              <a:xfrm>
                <a:off x="2956" y="2931"/>
                <a:ext cx="6" cy="46"/>
              </a:xfrm>
              <a:custGeom>
                <a:avLst/>
                <a:gdLst>
                  <a:gd name="T0" fmla="*/ 0 w 6"/>
                  <a:gd name="T1" fmla="*/ 0 h 46"/>
                  <a:gd name="T2" fmla="*/ 2 w 6"/>
                  <a:gd name="T3" fmla="*/ 12 h 46"/>
                  <a:gd name="T4" fmla="*/ 6 w 6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6">
                    <a:moveTo>
                      <a:pt x="0" y="0"/>
                    </a:moveTo>
                    <a:lnTo>
                      <a:pt x="2" y="12"/>
                    </a:lnTo>
                    <a:lnTo>
                      <a:pt x="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7" name="Line 1831"/>
              <p:cNvSpPr>
                <a:spLocks noChangeShapeType="1"/>
              </p:cNvSpPr>
              <p:nvPr/>
            </p:nvSpPr>
            <p:spPr bwMode="auto">
              <a:xfrm>
                <a:off x="2966" y="3021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8" name="Line 1832"/>
              <p:cNvSpPr>
                <a:spLocks noChangeShapeType="1"/>
              </p:cNvSpPr>
              <p:nvPr/>
            </p:nvSpPr>
            <p:spPr bwMode="auto">
              <a:xfrm>
                <a:off x="2974" y="3111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49" name="Line 1833"/>
              <p:cNvSpPr>
                <a:spLocks noChangeShapeType="1"/>
              </p:cNvSpPr>
              <p:nvPr/>
            </p:nvSpPr>
            <p:spPr bwMode="auto">
              <a:xfrm flipV="1">
                <a:off x="2980" y="3099"/>
                <a:ext cx="2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0" name="Line 1834"/>
              <p:cNvSpPr>
                <a:spLocks noChangeShapeType="1"/>
              </p:cNvSpPr>
              <p:nvPr/>
            </p:nvSpPr>
            <p:spPr bwMode="auto">
              <a:xfrm>
                <a:off x="1500" y="25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1" name="Line 1835"/>
              <p:cNvSpPr>
                <a:spLocks noChangeShapeType="1"/>
              </p:cNvSpPr>
              <p:nvPr/>
            </p:nvSpPr>
            <p:spPr bwMode="auto">
              <a:xfrm>
                <a:off x="1528" y="25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2" name="Line 1836"/>
              <p:cNvSpPr>
                <a:spLocks noChangeShapeType="1"/>
              </p:cNvSpPr>
              <p:nvPr/>
            </p:nvSpPr>
            <p:spPr bwMode="auto">
              <a:xfrm>
                <a:off x="1546" y="257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3" name="Line 1837"/>
              <p:cNvSpPr>
                <a:spLocks noChangeShapeType="1"/>
              </p:cNvSpPr>
              <p:nvPr/>
            </p:nvSpPr>
            <p:spPr bwMode="auto">
              <a:xfrm>
                <a:off x="1572" y="258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4" name="Line 1838"/>
              <p:cNvSpPr>
                <a:spLocks noChangeShapeType="1"/>
              </p:cNvSpPr>
              <p:nvPr/>
            </p:nvSpPr>
            <p:spPr bwMode="auto">
              <a:xfrm>
                <a:off x="1690" y="256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5" name="Line 1839"/>
              <p:cNvSpPr>
                <a:spLocks noChangeShapeType="1"/>
              </p:cNvSpPr>
              <p:nvPr/>
            </p:nvSpPr>
            <p:spPr bwMode="auto">
              <a:xfrm>
                <a:off x="1712" y="25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6" name="Line 1840"/>
              <p:cNvSpPr>
                <a:spLocks noChangeShapeType="1"/>
              </p:cNvSpPr>
              <p:nvPr/>
            </p:nvSpPr>
            <p:spPr bwMode="auto">
              <a:xfrm>
                <a:off x="1772" y="256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7" name="Line 1841"/>
              <p:cNvSpPr>
                <a:spLocks noChangeShapeType="1"/>
              </p:cNvSpPr>
              <p:nvPr/>
            </p:nvSpPr>
            <p:spPr bwMode="auto">
              <a:xfrm>
                <a:off x="1918" y="259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8" name="Line 1842"/>
              <p:cNvSpPr>
                <a:spLocks noChangeShapeType="1"/>
              </p:cNvSpPr>
              <p:nvPr/>
            </p:nvSpPr>
            <p:spPr bwMode="auto">
              <a:xfrm>
                <a:off x="2482" y="281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59" name="Line 1843"/>
              <p:cNvSpPr>
                <a:spLocks noChangeShapeType="1"/>
              </p:cNvSpPr>
              <p:nvPr/>
            </p:nvSpPr>
            <p:spPr bwMode="auto">
              <a:xfrm>
                <a:off x="2502" y="282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0" name="Line 1844"/>
              <p:cNvSpPr>
                <a:spLocks noChangeShapeType="1"/>
              </p:cNvSpPr>
              <p:nvPr/>
            </p:nvSpPr>
            <p:spPr bwMode="auto">
              <a:xfrm>
                <a:off x="2522" y="284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1" name="Line 1845"/>
              <p:cNvSpPr>
                <a:spLocks noChangeShapeType="1"/>
              </p:cNvSpPr>
              <p:nvPr/>
            </p:nvSpPr>
            <p:spPr bwMode="auto">
              <a:xfrm>
                <a:off x="2584" y="28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2" name="Line 1846"/>
              <p:cNvSpPr>
                <a:spLocks noChangeShapeType="1"/>
              </p:cNvSpPr>
              <p:nvPr/>
            </p:nvSpPr>
            <p:spPr bwMode="auto">
              <a:xfrm>
                <a:off x="2606" y="28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3" name="Line 1847"/>
              <p:cNvSpPr>
                <a:spLocks noChangeShapeType="1"/>
              </p:cNvSpPr>
              <p:nvPr/>
            </p:nvSpPr>
            <p:spPr bwMode="auto">
              <a:xfrm>
                <a:off x="2626" y="287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4" name="Line 1848"/>
              <p:cNvSpPr>
                <a:spLocks noChangeShapeType="1"/>
              </p:cNvSpPr>
              <p:nvPr/>
            </p:nvSpPr>
            <p:spPr bwMode="auto">
              <a:xfrm>
                <a:off x="2646" y="288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5" name="Line 1849"/>
              <p:cNvSpPr>
                <a:spLocks noChangeShapeType="1"/>
              </p:cNvSpPr>
              <p:nvPr/>
            </p:nvSpPr>
            <p:spPr bwMode="auto">
              <a:xfrm>
                <a:off x="2668" y="287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6" name="Line 1850"/>
              <p:cNvSpPr>
                <a:spLocks noChangeShapeType="1"/>
              </p:cNvSpPr>
              <p:nvPr/>
            </p:nvSpPr>
            <p:spPr bwMode="auto">
              <a:xfrm>
                <a:off x="2688" y="289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7" name="Line 1851"/>
              <p:cNvSpPr>
                <a:spLocks noChangeShapeType="1"/>
              </p:cNvSpPr>
              <p:nvPr/>
            </p:nvSpPr>
            <p:spPr bwMode="auto">
              <a:xfrm>
                <a:off x="2730" y="2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8" name="Line 1852"/>
              <p:cNvSpPr>
                <a:spLocks noChangeShapeType="1"/>
              </p:cNvSpPr>
              <p:nvPr/>
            </p:nvSpPr>
            <p:spPr bwMode="auto">
              <a:xfrm>
                <a:off x="2770" y="291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69" name="Line 1853"/>
              <p:cNvSpPr>
                <a:spLocks noChangeShapeType="1"/>
              </p:cNvSpPr>
              <p:nvPr/>
            </p:nvSpPr>
            <p:spPr bwMode="auto">
              <a:xfrm>
                <a:off x="2812" y="292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0" name="Line 1854"/>
              <p:cNvSpPr>
                <a:spLocks noChangeShapeType="1"/>
              </p:cNvSpPr>
              <p:nvPr/>
            </p:nvSpPr>
            <p:spPr bwMode="auto">
              <a:xfrm>
                <a:off x="2854" y="290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1" name="Line 1855"/>
              <p:cNvSpPr>
                <a:spLocks noChangeShapeType="1"/>
              </p:cNvSpPr>
              <p:nvPr/>
            </p:nvSpPr>
            <p:spPr bwMode="auto">
              <a:xfrm>
                <a:off x="2876" y="291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2" name="Line 1856"/>
              <p:cNvSpPr>
                <a:spLocks noChangeShapeType="1"/>
              </p:cNvSpPr>
              <p:nvPr/>
            </p:nvSpPr>
            <p:spPr bwMode="auto">
              <a:xfrm>
                <a:off x="2896" y="2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3" name="Line 1857"/>
              <p:cNvSpPr>
                <a:spLocks noChangeShapeType="1"/>
              </p:cNvSpPr>
              <p:nvPr/>
            </p:nvSpPr>
            <p:spPr bwMode="auto">
              <a:xfrm>
                <a:off x="2936" y="287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4" name="Line 1858"/>
              <p:cNvSpPr>
                <a:spLocks noChangeShapeType="1"/>
              </p:cNvSpPr>
              <p:nvPr/>
            </p:nvSpPr>
            <p:spPr bwMode="auto">
              <a:xfrm>
                <a:off x="2958" y="294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5" name="Line 1859"/>
              <p:cNvSpPr>
                <a:spLocks noChangeShapeType="1"/>
              </p:cNvSpPr>
              <p:nvPr/>
            </p:nvSpPr>
            <p:spPr bwMode="auto">
              <a:xfrm>
                <a:off x="2978" y="316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6" name="Line 1860"/>
              <p:cNvSpPr>
                <a:spLocks noChangeShapeType="1"/>
              </p:cNvSpPr>
              <p:nvPr/>
            </p:nvSpPr>
            <p:spPr bwMode="auto">
              <a:xfrm>
                <a:off x="2982" y="309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7" name="Line 1861"/>
              <p:cNvSpPr>
                <a:spLocks noChangeShapeType="1"/>
              </p:cNvSpPr>
              <p:nvPr/>
            </p:nvSpPr>
            <p:spPr bwMode="auto">
              <a:xfrm flipV="1">
                <a:off x="1500" y="2531"/>
                <a:ext cx="1" cy="8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8" name="Line 1862"/>
              <p:cNvSpPr>
                <a:spLocks noChangeShapeType="1"/>
              </p:cNvSpPr>
              <p:nvPr/>
            </p:nvSpPr>
            <p:spPr bwMode="auto">
              <a:xfrm>
                <a:off x="1378" y="2573"/>
                <a:ext cx="2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79" name="Line 1863"/>
              <p:cNvSpPr>
                <a:spLocks noChangeShapeType="1"/>
              </p:cNvSpPr>
              <p:nvPr/>
            </p:nvSpPr>
            <p:spPr bwMode="auto">
              <a:xfrm>
                <a:off x="1480" y="26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0" name="Line 1864"/>
              <p:cNvSpPr>
                <a:spLocks noChangeShapeType="1"/>
              </p:cNvSpPr>
              <p:nvPr/>
            </p:nvSpPr>
            <p:spPr bwMode="auto">
              <a:xfrm>
                <a:off x="1480" y="25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1" name="Line 1865"/>
              <p:cNvSpPr>
                <a:spLocks noChangeShapeType="1"/>
              </p:cNvSpPr>
              <p:nvPr/>
            </p:nvSpPr>
            <p:spPr bwMode="auto">
              <a:xfrm flipV="1">
                <a:off x="1378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2" name="Line 1866"/>
              <p:cNvSpPr>
                <a:spLocks noChangeShapeType="1"/>
              </p:cNvSpPr>
              <p:nvPr/>
            </p:nvSpPr>
            <p:spPr bwMode="auto">
              <a:xfrm flipV="1">
                <a:off x="1624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3" name="Line 1867"/>
              <p:cNvSpPr>
                <a:spLocks noChangeShapeType="1"/>
              </p:cNvSpPr>
              <p:nvPr/>
            </p:nvSpPr>
            <p:spPr bwMode="auto">
              <a:xfrm flipV="1">
                <a:off x="1514" y="2531"/>
                <a:ext cx="1" cy="8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4" name="Line 1868"/>
              <p:cNvSpPr>
                <a:spLocks noChangeShapeType="1"/>
              </p:cNvSpPr>
              <p:nvPr/>
            </p:nvSpPr>
            <p:spPr bwMode="auto">
              <a:xfrm>
                <a:off x="1402" y="2571"/>
                <a:ext cx="2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5" name="Line 1869"/>
              <p:cNvSpPr>
                <a:spLocks noChangeShapeType="1"/>
              </p:cNvSpPr>
              <p:nvPr/>
            </p:nvSpPr>
            <p:spPr bwMode="auto">
              <a:xfrm>
                <a:off x="1492" y="26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6" name="Line 1870"/>
              <p:cNvSpPr>
                <a:spLocks noChangeShapeType="1"/>
              </p:cNvSpPr>
              <p:nvPr/>
            </p:nvSpPr>
            <p:spPr bwMode="auto">
              <a:xfrm>
                <a:off x="1492" y="25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7" name="Line 1871"/>
              <p:cNvSpPr>
                <a:spLocks noChangeShapeType="1"/>
              </p:cNvSpPr>
              <p:nvPr/>
            </p:nvSpPr>
            <p:spPr bwMode="auto">
              <a:xfrm flipV="1">
                <a:off x="1402" y="25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8" name="Line 1872"/>
              <p:cNvSpPr>
                <a:spLocks noChangeShapeType="1"/>
              </p:cNvSpPr>
              <p:nvPr/>
            </p:nvSpPr>
            <p:spPr bwMode="auto">
              <a:xfrm flipV="1">
                <a:off x="1626" y="255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89" name="Line 1873"/>
              <p:cNvSpPr>
                <a:spLocks noChangeShapeType="1"/>
              </p:cNvSpPr>
              <p:nvPr/>
            </p:nvSpPr>
            <p:spPr bwMode="auto">
              <a:xfrm flipV="1">
                <a:off x="1528" y="2535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0" name="Line 1874"/>
              <p:cNvSpPr>
                <a:spLocks noChangeShapeType="1"/>
              </p:cNvSpPr>
              <p:nvPr/>
            </p:nvSpPr>
            <p:spPr bwMode="auto">
              <a:xfrm>
                <a:off x="1430" y="2571"/>
                <a:ext cx="1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1" name="Line 1875"/>
              <p:cNvSpPr>
                <a:spLocks noChangeShapeType="1"/>
              </p:cNvSpPr>
              <p:nvPr/>
            </p:nvSpPr>
            <p:spPr bwMode="auto">
              <a:xfrm>
                <a:off x="1508" y="26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2" name="Line 1876"/>
              <p:cNvSpPr>
                <a:spLocks noChangeShapeType="1"/>
              </p:cNvSpPr>
              <p:nvPr/>
            </p:nvSpPr>
            <p:spPr bwMode="auto">
              <a:xfrm>
                <a:off x="1508" y="25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3" name="Line 1877"/>
              <p:cNvSpPr>
                <a:spLocks noChangeShapeType="1"/>
              </p:cNvSpPr>
              <p:nvPr/>
            </p:nvSpPr>
            <p:spPr bwMode="auto">
              <a:xfrm flipV="1">
                <a:off x="1430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4" name="Line 1878"/>
              <p:cNvSpPr>
                <a:spLocks noChangeShapeType="1"/>
              </p:cNvSpPr>
              <p:nvPr/>
            </p:nvSpPr>
            <p:spPr bwMode="auto">
              <a:xfrm flipV="1">
                <a:off x="162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5" name="Line 1879"/>
              <p:cNvSpPr>
                <a:spLocks noChangeShapeType="1"/>
              </p:cNvSpPr>
              <p:nvPr/>
            </p:nvSpPr>
            <p:spPr bwMode="auto">
              <a:xfrm flipV="1">
                <a:off x="1538" y="2539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6" name="Line 1880"/>
              <p:cNvSpPr>
                <a:spLocks noChangeShapeType="1"/>
              </p:cNvSpPr>
              <p:nvPr/>
            </p:nvSpPr>
            <p:spPr bwMode="auto">
              <a:xfrm>
                <a:off x="1452" y="2573"/>
                <a:ext cx="1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7" name="Line 1881"/>
              <p:cNvSpPr>
                <a:spLocks noChangeShapeType="1"/>
              </p:cNvSpPr>
              <p:nvPr/>
            </p:nvSpPr>
            <p:spPr bwMode="auto">
              <a:xfrm>
                <a:off x="1518" y="26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8" name="Line 1882"/>
              <p:cNvSpPr>
                <a:spLocks noChangeShapeType="1"/>
              </p:cNvSpPr>
              <p:nvPr/>
            </p:nvSpPr>
            <p:spPr bwMode="auto">
              <a:xfrm>
                <a:off x="1518" y="25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99" name="Line 1883"/>
              <p:cNvSpPr>
                <a:spLocks noChangeShapeType="1"/>
              </p:cNvSpPr>
              <p:nvPr/>
            </p:nvSpPr>
            <p:spPr bwMode="auto">
              <a:xfrm flipV="1">
                <a:off x="1452" y="255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0" name="Line 1884"/>
              <p:cNvSpPr>
                <a:spLocks noChangeShapeType="1"/>
              </p:cNvSpPr>
              <p:nvPr/>
            </p:nvSpPr>
            <p:spPr bwMode="auto">
              <a:xfrm flipV="1">
                <a:off x="1624" y="255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1" name="Line 1885"/>
              <p:cNvSpPr>
                <a:spLocks noChangeShapeType="1"/>
              </p:cNvSpPr>
              <p:nvPr/>
            </p:nvSpPr>
            <p:spPr bwMode="auto">
              <a:xfrm flipV="1">
                <a:off x="1546" y="2545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2" name="Line 1886"/>
              <p:cNvSpPr>
                <a:spLocks noChangeShapeType="1"/>
              </p:cNvSpPr>
              <p:nvPr/>
            </p:nvSpPr>
            <p:spPr bwMode="auto">
              <a:xfrm>
                <a:off x="1468" y="2577"/>
                <a:ext cx="1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3" name="Line 1887"/>
              <p:cNvSpPr>
                <a:spLocks noChangeShapeType="1"/>
              </p:cNvSpPr>
              <p:nvPr/>
            </p:nvSpPr>
            <p:spPr bwMode="auto">
              <a:xfrm>
                <a:off x="1526" y="26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4" name="Line 1888"/>
              <p:cNvSpPr>
                <a:spLocks noChangeShapeType="1"/>
              </p:cNvSpPr>
              <p:nvPr/>
            </p:nvSpPr>
            <p:spPr bwMode="auto">
              <a:xfrm>
                <a:off x="1526" y="25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5" name="Line 1889"/>
              <p:cNvSpPr>
                <a:spLocks noChangeShapeType="1"/>
              </p:cNvSpPr>
              <p:nvPr/>
            </p:nvSpPr>
            <p:spPr bwMode="auto">
              <a:xfrm flipV="1">
                <a:off x="1468" y="25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6" name="Line 1890"/>
              <p:cNvSpPr>
                <a:spLocks noChangeShapeType="1"/>
              </p:cNvSpPr>
              <p:nvPr/>
            </p:nvSpPr>
            <p:spPr bwMode="auto">
              <a:xfrm flipV="1">
                <a:off x="1626" y="25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7" name="Line 1891"/>
              <p:cNvSpPr>
                <a:spLocks noChangeShapeType="1"/>
              </p:cNvSpPr>
              <p:nvPr/>
            </p:nvSpPr>
            <p:spPr bwMode="auto">
              <a:xfrm flipV="1">
                <a:off x="1558" y="255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8" name="Line 1892"/>
              <p:cNvSpPr>
                <a:spLocks noChangeShapeType="1"/>
              </p:cNvSpPr>
              <p:nvPr/>
            </p:nvSpPr>
            <p:spPr bwMode="auto">
              <a:xfrm>
                <a:off x="1486" y="2581"/>
                <a:ext cx="1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09" name="Line 1893"/>
              <p:cNvSpPr>
                <a:spLocks noChangeShapeType="1"/>
              </p:cNvSpPr>
              <p:nvPr/>
            </p:nvSpPr>
            <p:spPr bwMode="auto">
              <a:xfrm>
                <a:off x="1538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0" name="Line 1894"/>
              <p:cNvSpPr>
                <a:spLocks noChangeShapeType="1"/>
              </p:cNvSpPr>
              <p:nvPr/>
            </p:nvSpPr>
            <p:spPr bwMode="auto">
              <a:xfrm>
                <a:off x="1538" y="25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1" name="Line 1895"/>
              <p:cNvSpPr>
                <a:spLocks noChangeShapeType="1"/>
              </p:cNvSpPr>
              <p:nvPr/>
            </p:nvSpPr>
            <p:spPr bwMode="auto">
              <a:xfrm flipV="1">
                <a:off x="1486" y="25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2" name="Line 1896"/>
              <p:cNvSpPr>
                <a:spLocks noChangeShapeType="1"/>
              </p:cNvSpPr>
              <p:nvPr/>
            </p:nvSpPr>
            <p:spPr bwMode="auto">
              <a:xfrm flipV="1">
                <a:off x="1632" y="25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3" name="Line 1897"/>
              <p:cNvSpPr>
                <a:spLocks noChangeShapeType="1"/>
              </p:cNvSpPr>
              <p:nvPr/>
            </p:nvSpPr>
            <p:spPr bwMode="auto">
              <a:xfrm flipV="1">
                <a:off x="1572" y="2557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4" name="Line 1898"/>
              <p:cNvSpPr>
                <a:spLocks noChangeShapeType="1"/>
              </p:cNvSpPr>
              <p:nvPr/>
            </p:nvSpPr>
            <p:spPr bwMode="auto">
              <a:xfrm>
                <a:off x="1506" y="2583"/>
                <a:ext cx="1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5" name="Line 1899"/>
              <p:cNvSpPr>
                <a:spLocks noChangeShapeType="1"/>
              </p:cNvSpPr>
              <p:nvPr/>
            </p:nvSpPr>
            <p:spPr bwMode="auto">
              <a:xfrm>
                <a:off x="1552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6" name="Line 1900"/>
              <p:cNvSpPr>
                <a:spLocks noChangeShapeType="1"/>
              </p:cNvSpPr>
              <p:nvPr/>
            </p:nvSpPr>
            <p:spPr bwMode="auto">
              <a:xfrm>
                <a:off x="1552" y="25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7" name="Line 1901"/>
              <p:cNvSpPr>
                <a:spLocks noChangeShapeType="1"/>
              </p:cNvSpPr>
              <p:nvPr/>
            </p:nvSpPr>
            <p:spPr bwMode="auto">
              <a:xfrm flipV="1">
                <a:off x="1506" y="25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8" name="Line 1902"/>
              <p:cNvSpPr>
                <a:spLocks noChangeShapeType="1"/>
              </p:cNvSpPr>
              <p:nvPr/>
            </p:nvSpPr>
            <p:spPr bwMode="auto">
              <a:xfrm flipV="1">
                <a:off x="1636" y="256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19" name="Line 1903"/>
              <p:cNvSpPr>
                <a:spLocks noChangeShapeType="1"/>
              </p:cNvSpPr>
              <p:nvPr/>
            </p:nvSpPr>
            <p:spPr bwMode="auto">
              <a:xfrm flipV="1">
                <a:off x="1586" y="255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0" name="Line 1904"/>
              <p:cNvSpPr>
                <a:spLocks noChangeShapeType="1"/>
              </p:cNvSpPr>
              <p:nvPr/>
            </p:nvSpPr>
            <p:spPr bwMode="auto">
              <a:xfrm>
                <a:off x="1530" y="2581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1" name="Line 1905"/>
              <p:cNvSpPr>
                <a:spLocks noChangeShapeType="1"/>
              </p:cNvSpPr>
              <p:nvPr/>
            </p:nvSpPr>
            <p:spPr bwMode="auto">
              <a:xfrm>
                <a:off x="1566" y="26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2" name="Line 1906"/>
              <p:cNvSpPr>
                <a:spLocks noChangeShapeType="1"/>
              </p:cNvSpPr>
              <p:nvPr/>
            </p:nvSpPr>
            <p:spPr bwMode="auto">
              <a:xfrm>
                <a:off x="1566" y="25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3" name="Line 1907"/>
              <p:cNvSpPr>
                <a:spLocks noChangeShapeType="1"/>
              </p:cNvSpPr>
              <p:nvPr/>
            </p:nvSpPr>
            <p:spPr bwMode="auto">
              <a:xfrm flipV="1">
                <a:off x="1530" y="256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4" name="Line 1908"/>
              <p:cNvSpPr>
                <a:spLocks noChangeShapeType="1"/>
              </p:cNvSpPr>
              <p:nvPr/>
            </p:nvSpPr>
            <p:spPr bwMode="auto">
              <a:xfrm flipV="1">
                <a:off x="1644" y="256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5" name="Line 1909"/>
              <p:cNvSpPr>
                <a:spLocks noChangeShapeType="1"/>
              </p:cNvSpPr>
              <p:nvPr/>
            </p:nvSpPr>
            <p:spPr bwMode="auto">
              <a:xfrm flipV="1">
                <a:off x="1600" y="2553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6" name="Line 1910"/>
              <p:cNvSpPr>
                <a:spLocks noChangeShapeType="1"/>
              </p:cNvSpPr>
              <p:nvPr/>
            </p:nvSpPr>
            <p:spPr bwMode="auto">
              <a:xfrm>
                <a:off x="1548" y="2575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7" name="Line 1911"/>
              <p:cNvSpPr>
                <a:spLocks noChangeShapeType="1"/>
              </p:cNvSpPr>
              <p:nvPr/>
            </p:nvSpPr>
            <p:spPr bwMode="auto">
              <a:xfrm>
                <a:off x="1580" y="25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8" name="Line 1912"/>
              <p:cNvSpPr>
                <a:spLocks noChangeShapeType="1"/>
              </p:cNvSpPr>
              <p:nvPr/>
            </p:nvSpPr>
            <p:spPr bwMode="auto">
              <a:xfrm>
                <a:off x="1580" y="25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9" name="Line 1913"/>
              <p:cNvSpPr>
                <a:spLocks noChangeShapeType="1"/>
              </p:cNvSpPr>
              <p:nvPr/>
            </p:nvSpPr>
            <p:spPr bwMode="auto">
              <a:xfrm flipV="1">
                <a:off x="1548" y="25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0" name="Line 1914"/>
              <p:cNvSpPr>
                <a:spLocks noChangeShapeType="1"/>
              </p:cNvSpPr>
              <p:nvPr/>
            </p:nvSpPr>
            <p:spPr bwMode="auto">
              <a:xfrm flipV="1">
                <a:off x="1652" y="255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1" name="Line 1915"/>
              <p:cNvSpPr>
                <a:spLocks noChangeShapeType="1"/>
              </p:cNvSpPr>
              <p:nvPr/>
            </p:nvSpPr>
            <p:spPr bwMode="auto">
              <a:xfrm flipV="1">
                <a:off x="1616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2" name="Line 1916"/>
              <p:cNvSpPr>
                <a:spLocks noChangeShapeType="1"/>
              </p:cNvSpPr>
              <p:nvPr/>
            </p:nvSpPr>
            <p:spPr bwMode="auto">
              <a:xfrm>
                <a:off x="1566" y="2565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3" name="Line 1917"/>
              <p:cNvSpPr>
                <a:spLocks noChangeShapeType="1"/>
              </p:cNvSpPr>
              <p:nvPr/>
            </p:nvSpPr>
            <p:spPr bwMode="auto">
              <a:xfrm>
                <a:off x="1596" y="2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4" name="Line 1918"/>
              <p:cNvSpPr>
                <a:spLocks noChangeShapeType="1"/>
              </p:cNvSpPr>
              <p:nvPr/>
            </p:nvSpPr>
            <p:spPr bwMode="auto">
              <a:xfrm>
                <a:off x="1596" y="25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5" name="Line 1919"/>
              <p:cNvSpPr>
                <a:spLocks noChangeShapeType="1"/>
              </p:cNvSpPr>
              <p:nvPr/>
            </p:nvSpPr>
            <p:spPr bwMode="auto">
              <a:xfrm flipV="1">
                <a:off x="1566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6" name="Line 1920"/>
              <p:cNvSpPr>
                <a:spLocks noChangeShapeType="1"/>
              </p:cNvSpPr>
              <p:nvPr/>
            </p:nvSpPr>
            <p:spPr bwMode="auto">
              <a:xfrm flipV="1">
                <a:off x="1668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7" name="Line 1921"/>
              <p:cNvSpPr>
                <a:spLocks noChangeShapeType="1"/>
              </p:cNvSpPr>
              <p:nvPr/>
            </p:nvSpPr>
            <p:spPr bwMode="auto">
              <a:xfrm flipV="1">
                <a:off x="1634" y="2537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8" name="Line 1922"/>
              <p:cNvSpPr>
                <a:spLocks noChangeShapeType="1"/>
              </p:cNvSpPr>
              <p:nvPr/>
            </p:nvSpPr>
            <p:spPr bwMode="auto">
              <a:xfrm>
                <a:off x="1586" y="2557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9" name="Line 1923"/>
              <p:cNvSpPr>
                <a:spLocks noChangeShapeType="1"/>
              </p:cNvSpPr>
              <p:nvPr/>
            </p:nvSpPr>
            <p:spPr bwMode="auto">
              <a:xfrm>
                <a:off x="1614" y="25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0" name="Line 1924"/>
              <p:cNvSpPr>
                <a:spLocks noChangeShapeType="1"/>
              </p:cNvSpPr>
              <p:nvPr/>
            </p:nvSpPr>
            <p:spPr bwMode="auto">
              <a:xfrm>
                <a:off x="1614" y="25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1" name="Line 1925"/>
              <p:cNvSpPr>
                <a:spLocks noChangeShapeType="1"/>
              </p:cNvSpPr>
              <p:nvPr/>
            </p:nvSpPr>
            <p:spPr bwMode="auto">
              <a:xfrm flipV="1">
                <a:off x="1586" y="253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2" name="Line 1926"/>
              <p:cNvSpPr>
                <a:spLocks noChangeShapeType="1"/>
              </p:cNvSpPr>
              <p:nvPr/>
            </p:nvSpPr>
            <p:spPr bwMode="auto">
              <a:xfrm flipV="1">
                <a:off x="1684" y="253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3" name="Line 1927"/>
              <p:cNvSpPr>
                <a:spLocks noChangeShapeType="1"/>
              </p:cNvSpPr>
              <p:nvPr/>
            </p:nvSpPr>
            <p:spPr bwMode="auto">
              <a:xfrm flipV="1">
                <a:off x="1652" y="2535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4" name="Line 1928"/>
              <p:cNvSpPr>
                <a:spLocks noChangeShapeType="1"/>
              </p:cNvSpPr>
              <p:nvPr/>
            </p:nvSpPr>
            <p:spPr bwMode="auto">
              <a:xfrm>
                <a:off x="1606" y="2553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5" name="Line 1929"/>
              <p:cNvSpPr>
                <a:spLocks noChangeShapeType="1"/>
              </p:cNvSpPr>
              <p:nvPr/>
            </p:nvSpPr>
            <p:spPr bwMode="auto">
              <a:xfrm>
                <a:off x="1632" y="25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6" name="Line 1930"/>
              <p:cNvSpPr>
                <a:spLocks noChangeShapeType="1"/>
              </p:cNvSpPr>
              <p:nvPr/>
            </p:nvSpPr>
            <p:spPr bwMode="auto">
              <a:xfrm>
                <a:off x="1632" y="253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7" name="Line 1931"/>
              <p:cNvSpPr>
                <a:spLocks noChangeShapeType="1"/>
              </p:cNvSpPr>
              <p:nvPr/>
            </p:nvSpPr>
            <p:spPr bwMode="auto">
              <a:xfrm flipV="1">
                <a:off x="1606" y="253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8" name="Line 1932"/>
              <p:cNvSpPr>
                <a:spLocks noChangeShapeType="1"/>
              </p:cNvSpPr>
              <p:nvPr/>
            </p:nvSpPr>
            <p:spPr bwMode="auto">
              <a:xfrm flipV="1">
                <a:off x="1700" y="253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9" name="Line 1933"/>
              <p:cNvSpPr>
                <a:spLocks noChangeShapeType="1"/>
              </p:cNvSpPr>
              <p:nvPr/>
            </p:nvSpPr>
            <p:spPr bwMode="auto">
              <a:xfrm flipV="1">
                <a:off x="1672" y="2541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0" name="Line 1934"/>
              <p:cNvSpPr>
                <a:spLocks noChangeShapeType="1"/>
              </p:cNvSpPr>
              <p:nvPr/>
            </p:nvSpPr>
            <p:spPr bwMode="auto">
              <a:xfrm>
                <a:off x="1626" y="2557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1" name="Line 1935"/>
              <p:cNvSpPr>
                <a:spLocks noChangeShapeType="1"/>
              </p:cNvSpPr>
              <p:nvPr/>
            </p:nvSpPr>
            <p:spPr bwMode="auto">
              <a:xfrm>
                <a:off x="1650" y="257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2" name="Line 1936"/>
              <p:cNvSpPr>
                <a:spLocks noChangeShapeType="1"/>
              </p:cNvSpPr>
              <p:nvPr/>
            </p:nvSpPr>
            <p:spPr bwMode="auto">
              <a:xfrm>
                <a:off x="1650" y="254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3" name="Line 1937"/>
              <p:cNvSpPr>
                <a:spLocks noChangeShapeType="1"/>
              </p:cNvSpPr>
              <p:nvPr/>
            </p:nvSpPr>
            <p:spPr bwMode="auto">
              <a:xfrm flipV="1">
                <a:off x="1626" y="25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4" name="Line 1938"/>
              <p:cNvSpPr>
                <a:spLocks noChangeShapeType="1"/>
              </p:cNvSpPr>
              <p:nvPr/>
            </p:nvSpPr>
            <p:spPr bwMode="auto">
              <a:xfrm flipV="1">
                <a:off x="1716" y="253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5" name="Line 1939"/>
              <p:cNvSpPr>
                <a:spLocks noChangeShapeType="1"/>
              </p:cNvSpPr>
              <p:nvPr/>
            </p:nvSpPr>
            <p:spPr bwMode="auto">
              <a:xfrm flipV="1">
                <a:off x="1690" y="2549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6" name="Line 1940"/>
              <p:cNvSpPr>
                <a:spLocks noChangeShapeType="1"/>
              </p:cNvSpPr>
              <p:nvPr/>
            </p:nvSpPr>
            <p:spPr bwMode="auto">
              <a:xfrm>
                <a:off x="1644" y="2565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7" name="Line 1941"/>
              <p:cNvSpPr>
                <a:spLocks noChangeShapeType="1"/>
              </p:cNvSpPr>
              <p:nvPr/>
            </p:nvSpPr>
            <p:spPr bwMode="auto">
              <a:xfrm>
                <a:off x="1670" y="25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8" name="Line 1942"/>
              <p:cNvSpPr>
                <a:spLocks noChangeShapeType="1"/>
              </p:cNvSpPr>
              <p:nvPr/>
            </p:nvSpPr>
            <p:spPr bwMode="auto">
              <a:xfrm>
                <a:off x="1670" y="25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9" name="Line 1943"/>
              <p:cNvSpPr>
                <a:spLocks noChangeShapeType="1"/>
              </p:cNvSpPr>
              <p:nvPr/>
            </p:nvSpPr>
            <p:spPr bwMode="auto">
              <a:xfrm flipV="1">
                <a:off x="1644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0" name="Line 1944"/>
              <p:cNvSpPr>
                <a:spLocks noChangeShapeType="1"/>
              </p:cNvSpPr>
              <p:nvPr/>
            </p:nvSpPr>
            <p:spPr bwMode="auto">
              <a:xfrm flipV="1">
                <a:off x="1734" y="254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1" name="Line 1945"/>
              <p:cNvSpPr>
                <a:spLocks noChangeShapeType="1"/>
              </p:cNvSpPr>
              <p:nvPr/>
            </p:nvSpPr>
            <p:spPr bwMode="auto">
              <a:xfrm flipV="1">
                <a:off x="1712" y="255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2" name="Line 1946"/>
              <p:cNvSpPr>
                <a:spLocks noChangeShapeType="1"/>
              </p:cNvSpPr>
              <p:nvPr/>
            </p:nvSpPr>
            <p:spPr bwMode="auto">
              <a:xfrm>
                <a:off x="1666" y="2571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3" name="Line 1947"/>
              <p:cNvSpPr>
                <a:spLocks noChangeShapeType="1"/>
              </p:cNvSpPr>
              <p:nvPr/>
            </p:nvSpPr>
            <p:spPr bwMode="auto">
              <a:xfrm>
                <a:off x="1690" y="25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4" name="Line 1948"/>
              <p:cNvSpPr>
                <a:spLocks noChangeShapeType="1"/>
              </p:cNvSpPr>
              <p:nvPr/>
            </p:nvSpPr>
            <p:spPr bwMode="auto">
              <a:xfrm>
                <a:off x="1690" y="25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5" name="Line 1949"/>
              <p:cNvSpPr>
                <a:spLocks noChangeShapeType="1"/>
              </p:cNvSpPr>
              <p:nvPr/>
            </p:nvSpPr>
            <p:spPr bwMode="auto">
              <a:xfrm flipV="1">
                <a:off x="166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6" name="Line 1950"/>
              <p:cNvSpPr>
                <a:spLocks noChangeShapeType="1"/>
              </p:cNvSpPr>
              <p:nvPr/>
            </p:nvSpPr>
            <p:spPr bwMode="auto">
              <a:xfrm flipV="1">
                <a:off x="175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7" name="Line 1951"/>
              <p:cNvSpPr>
                <a:spLocks noChangeShapeType="1"/>
              </p:cNvSpPr>
              <p:nvPr/>
            </p:nvSpPr>
            <p:spPr bwMode="auto">
              <a:xfrm flipV="1">
                <a:off x="1732" y="2555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8" name="Line 1952"/>
              <p:cNvSpPr>
                <a:spLocks noChangeShapeType="1"/>
              </p:cNvSpPr>
              <p:nvPr/>
            </p:nvSpPr>
            <p:spPr bwMode="auto">
              <a:xfrm>
                <a:off x="1686" y="2573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9" name="Line 1953"/>
              <p:cNvSpPr>
                <a:spLocks noChangeShapeType="1"/>
              </p:cNvSpPr>
              <p:nvPr/>
            </p:nvSpPr>
            <p:spPr bwMode="auto">
              <a:xfrm>
                <a:off x="1710" y="25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0" name="Line 1954"/>
              <p:cNvSpPr>
                <a:spLocks noChangeShapeType="1"/>
              </p:cNvSpPr>
              <p:nvPr/>
            </p:nvSpPr>
            <p:spPr bwMode="auto">
              <a:xfrm>
                <a:off x="1710" y="25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1" name="Line 1955"/>
              <p:cNvSpPr>
                <a:spLocks noChangeShapeType="1"/>
              </p:cNvSpPr>
              <p:nvPr/>
            </p:nvSpPr>
            <p:spPr bwMode="auto">
              <a:xfrm flipV="1">
                <a:off x="168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2" name="Line 1956"/>
              <p:cNvSpPr>
                <a:spLocks noChangeShapeType="1"/>
              </p:cNvSpPr>
              <p:nvPr/>
            </p:nvSpPr>
            <p:spPr bwMode="auto">
              <a:xfrm flipV="1">
                <a:off x="1776" y="25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3" name="Line 1957"/>
              <p:cNvSpPr>
                <a:spLocks noChangeShapeType="1"/>
              </p:cNvSpPr>
              <p:nvPr/>
            </p:nvSpPr>
            <p:spPr bwMode="auto">
              <a:xfrm flipV="1">
                <a:off x="1750" y="2551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4" name="Line 1958"/>
              <p:cNvSpPr>
                <a:spLocks noChangeShapeType="1"/>
              </p:cNvSpPr>
              <p:nvPr/>
            </p:nvSpPr>
            <p:spPr bwMode="auto">
              <a:xfrm>
                <a:off x="1704" y="2567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5" name="Line 1959"/>
              <p:cNvSpPr>
                <a:spLocks noChangeShapeType="1"/>
              </p:cNvSpPr>
              <p:nvPr/>
            </p:nvSpPr>
            <p:spPr bwMode="auto">
              <a:xfrm>
                <a:off x="1730" y="2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6" name="Line 1960"/>
              <p:cNvSpPr>
                <a:spLocks noChangeShapeType="1"/>
              </p:cNvSpPr>
              <p:nvPr/>
            </p:nvSpPr>
            <p:spPr bwMode="auto">
              <a:xfrm>
                <a:off x="1730" y="25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7" name="Line 1961"/>
              <p:cNvSpPr>
                <a:spLocks noChangeShapeType="1"/>
              </p:cNvSpPr>
              <p:nvPr/>
            </p:nvSpPr>
            <p:spPr bwMode="auto">
              <a:xfrm flipV="1">
                <a:off x="1704" y="25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8" name="Line 1962"/>
              <p:cNvSpPr>
                <a:spLocks noChangeShapeType="1"/>
              </p:cNvSpPr>
              <p:nvPr/>
            </p:nvSpPr>
            <p:spPr bwMode="auto">
              <a:xfrm flipV="1">
                <a:off x="1794" y="25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9" name="Line 1963"/>
              <p:cNvSpPr>
                <a:spLocks noChangeShapeType="1"/>
              </p:cNvSpPr>
              <p:nvPr/>
            </p:nvSpPr>
            <p:spPr bwMode="auto">
              <a:xfrm flipV="1">
                <a:off x="1772" y="2545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0" name="Line 1964"/>
              <p:cNvSpPr>
                <a:spLocks noChangeShapeType="1"/>
              </p:cNvSpPr>
              <p:nvPr/>
            </p:nvSpPr>
            <p:spPr bwMode="auto">
              <a:xfrm>
                <a:off x="1726" y="2563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1" name="Line 1965"/>
              <p:cNvSpPr>
                <a:spLocks noChangeShapeType="1"/>
              </p:cNvSpPr>
              <p:nvPr/>
            </p:nvSpPr>
            <p:spPr bwMode="auto">
              <a:xfrm>
                <a:off x="1750" y="25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2" name="Line 1966"/>
              <p:cNvSpPr>
                <a:spLocks noChangeShapeType="1"/>
              </p:cNvSpPr>
              <p:nvPr/>
            </p:nvSpPr>
            <p:spPr bwMode="auto">
              <a:xfrm>
                <a:off x="1750" y="25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3" name="Line 1967"/>
              <p:cNvSpPr>
                <a:spLocks noChangeShapeType="1"/>
              </p:cNvSpPr>
              <p:nvPr/>
            </p:nvSpPr>
            <p:spPr bwMode="auto">
              <a:xfrm flipV="1">
                <a:off x="1726" y="254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4" name="Line 1968"/>
              <p:cNvSpPr>
                <a:spLocks noChangeShapeType="1"/>
              </p:cNvSpPr>
              <p:nvPr/>
            </p:nvSpPr>
            <p:spPr bwMode="auto">
              <a:xfrm flipV="1">
                <a:off x="1816" y="254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5" name="Line 1969"/>
              <p:cNvSpPr>
                <a:spLocks noChangeShapeType="1"/>
              </p:cNvSpPr>
              <p:nvPr/>
            </p:nvSpPr>
            <p:spPr bwMode="auto">
              <a:xfrm flipV="1">
                <a:off x="1792" y="2547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6" name="Line 1970"/>
              <p:cNvSpPr>
                <a:spLocks noChangeShapeType="1"/>
              </p:cNvSpPr>
              <p:nvPr/>
            </p:nvSpPr>
            <p:spPr bwMode="auto">
              <a:xfrm>
                <a:off x="1746" y="2567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7" name="Line 1971"/>
              <p:cNvSpPr>
                <a:spLocks noChangeShapeType="1"/>
              </p:cNvSpPr>
              <p:nvPr/>
            </p:nvSpPr>
            <p:spPr bwMode="auto">
              <a:xfrm>
                <a:off x="1770" y="25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8" name="Line 1972"/>
              <p:cNvSpPr>
                <a:spLocks noChangeShapeType="1"/>
              </p:cNvSpPr>
              <p:nvPr/>
            </p:nvSpPr>
            <p:spPr bwMode="auto">
              <a:xfrm>
                <a:off x="1770" y="25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9" name="Line 1973"/>
              <p:cNvSpPr>
                <a:spLocks noChangeShapeType="1"/>
              </p:cNvSpPr>
              <p:nvPr/>
            </p:nvSpPr>
            <p:spPr bwMode="auto">
              <a:xfrm flipV="1">
                <a:off x="1746" y="25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0" name="Line 1974"/>
              <p:cNvSpPr>
                <a:spLocks noChangeShapeType="1"/>
              </p:cNvSpPr>
              <p:nvPr/>
            </p:nvSpPr>
            <p:spPr bwMode="auto">
              <a:xfrm flipV="1">
                <a:off x="1836" y="254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1" name="Line 1975"/>
              <p:cNvSpPr>
                <a:spLocks noChangeShapeType="1"/>
              </p:cNvSpPr>
              <p:nvPr/>
            </p:nvSpPr>
            <p:spPr bwMode="auto">
              <a:xfrm flipV="1">
                <a:off x="1812" y="25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2" name="Line 1976"/>
              <p:cNvSpPr>
                <a:spLocks noChangeShapeType="1"/>
              </p:cNvSpPr>
              <p:nvPr/>
            </p:nvSpPr>
            <p:spPr bwMode="auto">
              <a:xfrm>
                <a:off x="1766" y="2575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3" name="Line 1977"/>
              <p:cNvSpPr>
                <a:spLocks noChangeShapeType="1"/>
              </p:cNvSpPr>
              <p:nvPr/>
            </p:nvSpPr>
            <p:spPr bwMode="auto">
              <a:xfrm>
                <a:off x="1790" y="25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4" name="Line 1978"/>
              <p:cNvSpPr>
                <a:spLocks noChangeShapeType="1"/>
              </p:cNvSpPr>
              <p:nvPr/>
            </p:nvSpPr>
            <p:spPr bwMode="auto">
              <a:xfrm>
                <a:off x="1790" y="25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5" name="Line 1979"/>
              <p:cNvSpPr>
                <a:spLocks noChangeShapeType="1"/>
              </p:cNvSpPr>
              <p:nvPr/>
            </p:nvSpPr>
            <p:spPr bwMode="auto">
              <a:xfrm flipV="1">
                <a:off x="1766" y="25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6" name="Line 1980"/>
              <p:cNvSpPr>
                <a:spLocks noChangeShapeType="1"/>
              </p:cNvSpPr>
              <p:nvPr/>
            </p:nvSpPr>
            <p:spPr bwMode="auto">
              <a:xfrm flipV="1">
                <a:off x="1856" y="255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7" name="Line 1981"/>
              <p:cNvSpPr>
                <a:spLocks noChangeShapeType="1"/>
              </p:cNvSpPr>
              <p:nvPr/>
            </p:nvSpPr>
            <p:spPr bwMode="auto">
              <a:xfrm flipV="1">
                <a:off x="1832" y="2563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8" name="Line 1982"/>
              <p:cNvSpPr>
                <a:spLocks noChangeShapeType="1"/>
              </p:cNvSpPr>
              <p:nvPr/>
            </p:nvSpPr>
            <p:spPr bwMode="auto">
              <a:xfrm>
                <a:off x="1788" y="2585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9" name="Line 1983"/>
              <p:cNvSpPr>
                <a:spLocks noChangeShapeType="1"/>
              </p:cNvSpPr>
              <p:nvPr/>
            </p:nvSpPr>
            <p:spPr bwMode="auto">
              <a:xfrm>
                <a:off x="1812" y="260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0" name="Line 1984"/>
              <p:cNvSpPr>
                <a:spLocks noChangeShapeType="1"/>
              </p:cNvSpPr>
              <p:nvPr/>
            </p:nvSpPr>
            <p:spPr bwMode="auto">
              <a:xfrm>
                <a:off x="1812" y="25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1" name="Line 1985"/>
              <p:cNvSpPr>
                <a:spLocks noChangeShapeType="1"/>
              </p:cNvSpPr>
              <p:nvPr/>
            </p:nvSpPr>
            <p:spPr bwMode="auto">
              <a:xfrm flipV="1">
                <a:off x="1788" y="256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2" name="Line 1986"/>
              <p:cNvSpPr>
                <a:spLocks noChangeShapeType="1"/>
              </p:cNvSpPr>
              <p:nvPr/>
            </p:nvSpPr>
            <p:spPr bwMode="auto">
              <a:xfrm flipV="1">
                <a:off x="1876" y="256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3" name="Line 1987"/>
              <p:cNvSpPr>
                <a:spLocks noChangeShapeType="1"/>
              </p:cNvSpPr>
              <p:nvPr/>
            </p:nvSpPr>
            <p:spPr bwMode="auto">
              <a:xfrm flipV="1">
                <a:off x="1854" y="2565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4" name="Line 1988"/>
              <p:cNvSpPr>
                <a:spLocks noChangeShapeType="1"/>
              </p:cNvSpPr>
              <p:nvPr/>
            </p:nvSpPr>
            <p:spPr bwMode="auto">
              <a:xfrm>
                <a:off x="1812" y="2589"/>
                <a:ext cx="8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5" name="Line 1989"/>
              <p:cNvSpPr>
                <a:spLocks noChangeShapeType="1"/>
              </p:cNvSpPr>
              <p:nvPr/>
            </p:nvSpPr>
            <p:spPr bwMode="auto">
              <a:xfrm>
                <a:off x="1834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6" name="Line 1990"/>
              <p:cNvSpPr>
                <a:spLocks noChangeShapeType="1"/>
              </p:cNvSpPr>
              <p:nvPr/>
            </p:nvSpPr>
            <p:spPr bwMode="auto">
              <a:xfrm>
                <a:off x="1834" y="25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7" name="Line 1991"/>
              <p:cNvSpPr>
                <a:spLocks noChangeShapeType="1"/>
              </p:cNvSpPr>
              <p:nvPr/>
            </p:nvSpPr>
            <p:spPr bwMode="auto">
              <a:xfrm flipV="1">
                <a:off x="1812" y="25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8" name="Line 1992"/>
              <p:cNvSpPr>
                <a:spLocks noChangeShapeType="1"/>
              </p:cNvSpPr>
              <p:nvPr/>
            </p:nvSpPr>
            <p:spPr bwMode="auto">
              <a:xfrm flipV="1">
                <a:off x="1898" y="25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9" name="Line 1993"/>
              <p:cNvSpPr>
                <a:spLocks noChangeShapeType="1"/>
              </p:cNvSpPr>
              <p:nvPr/>
            </p:nvSpPr>
            <p:spPr bwMode="auto">
              <a:xfrm flipV="1">
                <a:off x="1874" y="256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0" name="Line 1994"/>
              <p:cNvSpPr>
                <a:spLocks noChangeShapeType="1"/>
              </p:cNvSpPr>
              <p:nvPr/>
            </p:nvSpPr>
            <p:spPr bwMode="auto">
              <a:xfrm>
                <a:off x="1832" y="2587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1" name="Line 1995"/>
              <p:cNvSpPr>
                <a:spLocks noChangeShapeType="1"/>
              </p:cNvSpPr>
              <p:nvPr/>
            </p:nvSpPr>
            <p:spPr bwMode="auto">
              <a:xfrm>
                <a:off x="1854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2" name="Line 1996"/>
              <p:cNvSpPr>
                <a:spLocks noChangeShapeType="1"/>
              </p:cNvSpPr>
              <p:nvPr/>
            </p:nvSpPr>
            <p:spPr bwMode="auto">
              <a:xfrm>
                <a:off x="1854" y="25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3" name="Line 1997"/>
              <p:cNvSpPr>
                <a:spLocks noChangeShapeType="1"/>
              </p:cNvSpPr>
              <p:nvPr/>
            </p:nvSpPr>
            <p:spPr bwMode="auto">
              <a:xfrm flipV="1">
                <a:off x="1832" y="25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4" name="Line 1998"/>
              <p:cNvSpPr>
                <a:spLocks noChangeShapeType="1"/>
              </p:cNvSpPr>
              <p:nvPr/>
            </p:nvSpPr>
            <p:spPr bwMode="auto">
              <a:xfrm flipV="1">
                <a:off x="1916" y="25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5" name="Line 1999"/>
              <p:cNvSpPr>
                <a:spLocks noChangeShapeType="1"/>
              </p:cNvSpPr>
              <p:nvPr/>
            </p:nvSpPr>
            <p:spPr bwMode="auto">
              <a:xfrm flipV="1">
                <a:off x="1896" y="2563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6" name="Line 2000"/>
              <p:cNvSpPr>
                <a:spLocks noChangeShapeType="1"/>
              </p:cNvSpPr>
              <p:nvPr/>
            </p:nvSpPr>
            <p:spPr bwMode="auto">
              <a:xfrm>
                <a:off x="1854" y="2589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7" name="Line 2001"/>
              <p:cNvSpPr>
                <a:spLocks noChangeShapeType="1"/>
              </p:cNvSpPr>
              <p:nvPr/>
            </p:nvSpPr>
            <p:spPr bwMode="auto">
              <a:xfrm>
                <a:off x="1876" y="26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8" name="Line 2002"/>
              <p:cNvSpPr>
                <a:spLocks noChangeShapeType="1"/>
              </p:cNvSpPr>
              <p:nvPr/>
            </p:nvSpPr>
            <p:spPr bwMode="auto">
              <a:xfrm>
                <a:off x="1876" y="25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9" name="Line 2003"/>
              <p:cNvSpPr>
                <a:spLocks noChangeShapeType="1"/>
              </p:cNvSpPr>
              <p:nvPr/>
            </p:nvSpPr>
            <p:spPr bwMode="auto">
              <a:xfrm flipV="1">
                <a:off x="1854" y="256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0" name="Line 2004"/>
              <p:cNvSpPr>
                <a:spLocks noChangeShapeType="1"/>
              </p:cNvSpPr>
              <p:nvPr/>
            </p:nvSpPr>
            <p:spPr bwMode="auto">
              <a:xfrm flipV="1">
                <a:off x="1938" y="256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1" name="Line 2005"/>
              <p:cNvSpPr>
                <a:spLocks noChangeShapeType="1"/>
              </p:cNvSpPr>
              <p:nvPr/>
            </p:nvSpPr>
            <p:spPr bwMode="auto">
              <a:xfrm flipV="1">
                <a:off x="1918" y="256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2" name="Line 2006"/>
              <p:cNvSpPr>
                <a:spLocks noChangeShapeType="1"/>
              </p:cNvSpPr>
              <p:nvPr/>
            </p:nvSpPr>
            <p:spPr bwMode="auto">
              <a:xfrm>
                <a:off x="1876" y="2595"/>
                <a:ext cx="8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3" name="Line 2007"/>
              <p:cNvSpPr>
                <a:spLocks noChangeShapeType="1"/>
              </p:cNvSpPr>
              <p:nvPr/>
            </p:nvSpPr>
            <p:spPr bwMode="auto">
              <a:xfrm>
                <a:off x="1896" y="26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4" name="Line 2008"/>
              <p:cNvSpPr>
                <a:spLocks noChangeShapeType="1"/>
              </p:cNvSpPr>
              <p:nvPr/>
            </p:nvSpPr>
            <p:spPr bwMode="auto">
              <a:xfrm>
                <a:off x="1896" y="25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5" name="Line 2009"/>
              <p:cNvSpPr>
                <a:spLocks noChangeShapeType="1"/>
              </p:cNvSpPr>
              <p:nvPr/>
            </p:nvSpPr>
            <p:spPr bwMode="auto">
              <a:xfrm flipV="1">
                <a:off x="1876" y="257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6" name="Line 2010"/>
              <p:cNvSpPr>
                <a:spLocks noChangeShapeType="1"/>
              </p:cNvSpPr>
              <p:nvPr/>
            </p:nvSpPr>
            <p:spPr bwMode="auto">
              <a:xfrm flipV="1">
                <a:off x="1958" y="257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7" name="Line 2011"/>
              <p:cNvSpPr>
                <a:spLocks noChangeShapeType="1"/>
              </p:cNvSpPr>
              <p:nvPr/>
            </p:nvSpPr>
            <p:spPr bwMode="auto">
              <a:xfrm flipV="1">
                <a:off x="1940" y="2575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8" name="Line 2012"/>
              <p:cNvSpPr>
                <a:spLocks noChangeShapeType="1"/>
              </p:cNvSpPr>
              <p:nvPr/>
            </p:nvSpPr>
            <p:spPr bwMode="auto">
              <a:xfrm>
                <a:off x="1900" y="2603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9" name="Line 2013"/>
              <p:cNvSpPr>
                <a:spLocks noChangeShapeType="1"/>
              </p:cNvSpPr>
              <p:nvPr/>
            </p:nvSpPr>
            <p:spPr bwMode="auto">
              <a:xfrm>
                <a:off x="1918" y="26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230" name="Group 2014"/>
            <p:cNvGrpSpPr>
              <a:grpSpLocks/>
            </p:cNvGrpSpPr>
            <p:nvPr/>
          </p:nvGrpSpPr>
          <p:grpSpPr bwMode="auto">
            <a:xfrm>
              <a:off x="1900" y="2575"/>
              <a:ext cx="746" cy="325"/>
              <a:chOff x="1900" y="2575"/>
              <a:chExt cx="746" cy="325"/>
            </a:xfrm>
          </p:grpSpPr>
          <p:sp>
            <p:nvSpPr>
              <p:cNvPr id="139231" name="Line 2015"/>
              <p:cNvSpPr>
                <a:spLocks noChangeShapeType="1"/>
              </p:cNvSpPr>
              <p:nvPr/>
            </p:nvSpPr>
            <p:spPr bwMode="auto">
              <a:xfrm>
                <a:off x="1918" y="25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2" name="Line 2016"/>
              <p:cNvSpPr>
                <a:spLocks noChangeShapeType="1"/>
              </p:cNvSpPr>
              <p:nvPr/>
            </p:nvSpPr>
            <p:spPr bwMode="auto">
              <a:xfrm flipV="1">
                <a:off x="1900" y="25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3" name="Line 2017"/>
              <p:cNvSpPr>
                <a:spLocks noChangeShapeType="1"/>
              </p:cNvSpPr>
              <p:nvPr/>
            </p:nvSpPr>
            <p:spPr bwMode="auto">
              <a:xfrm flipV="1">
                <a:off x="1978" y="25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4" name="Line 2018"/>
              <p:cNvSpPr>
                <a:spLocks noChangeShapeType="1"/>
              </p:cNvSpPr>
              <p:nvPr/>
            </p:nvSpPr>
            <p:spPr bwMode="auto">
              <a:xfrm flipV="1">
                <a:off x="1960" y="257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5" name="Line 2019"/>
              <p:cNvSpPr>
                <a:spLocks noChangeShapeType="1"/>
              </p:cNvSpPr>
              <p:nvPr/>
            </p:nvSpPr>
            <p:spPr bwMode="auto">
              <a:xfrm>
                <a:off x="1922" y="2607"/>
                <a:ext cx="7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6" name="Line 2020"/>
              <p:cNvSpPr>
                <a:spLocks noChangeShapeType="1"/>
              </p:cNvSpPr>
              <p:nvPr/>
            </p:nvSpPr>
            <p:spPr bwMode="auto">
              <a:xfrm>
                <a:off x="1938" y="263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7" name="Line 2021"/>
              <p:cNvSpPr>
                <a:spLocks noChangeShapeType="1"/>
              </p:cNvSpPr>
              <p:nvPr/>
            </p:nvSpPr>
            <p:spPr bwMode="auto">
              <a:xfrm>
                <a:off x="1938" y="257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8" name="Line 2022"/>
              <p:cNvSpPr>
                <a:spLocks noChangeShapeType="1"/>
              </p:cNvSpPr>
              <p:nvPr/>
            </p:nvSpPr>
            <p:spPr bwMode="auto">
              <a:xfrm flipV="1">
                <a:off x="1922" y="25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9" name="Line 2023"/>
              <p:cNvSpPr>
                <a:spLocks noChangeShapeType="1"/>
              </p:cNvSpPr>
              <p:nvPr/>
            </p:nvSpPr>
            <p:spPr bwMode="auto">
              <a:xfrm flipV="1">
                <a:off x="1998" y="25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0" name="Line 2024"/>
              <p:cNvSpPr>
                <a:spLocks noChangeShapeType="1"/>
              </p:cNvSpPr>
              <p:nvPr/>
            </p:nvSpPr>
            <p:spPr bwMode="auto">
              <a:xfrm flipV="1">
                <a:off x="1980" y="258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1" name="Line 2025"/>
              <p:cNvSpPr>
                <a:spLocks noChangeShapeType="1"/>
              </p:cNvSpPr>
              <p:nvPr/>
            </p:nvSpPr>
            <p:spPr bwMode="auto">
              <a:xfrm>
                <a:off x="1944" y="2609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2" name="Line 2026"/>
              <p:cNvSpPr>
                <a:spLocks noChangeShapeType="1"/>
              </p:cNvSpPr>
              <p:nvPr/>
            </p:nvSpPr>
            <p:spPr bwMode="auto">
              <a:xfrm>
                <a:off x="1960" y="26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3" name="Line 2027"/>
              <p:cNvSpPr>
                <a:spLocks noChangeShapeType="1"/>
              </p:cNvSpPr>
              <p:nvPr/>
            </p:nvSpPr>
            <p:spPr bwMode="auto">
              <a:xfrm>
                <a:off x="1960" y="258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4" name="Line 2028"/>
              <p:cNvSpPr>
                <a:spLocks noChangeShapeType="1"/>
              </p:cNvSpPr>
              <p:nvPr/>
            </p:nvSpPr>
            <p:spPr bwMode="auto">
              <a:xfrm flipV="1">
                <a:off x="1944" y="25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5" name="Line 2029"/>
              <p:cNvSpPr>
                <a:spLocks noChangeShapeType="1"/>
              </p:cNvSpPr>
              <p:nvPr/>
            </p:nvSpPr>
            <p:spPr bwMode="auto">
              <a:xfrm flipV="1">
                <a:off x="2018" y="25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6" name="Line 2030"/>
              <p:cNvSpPr>
                <a:spLocks noChangeShapeType="1"/>
              </p:cNvSpPr>
              <p:nvPr/>
            </p:nvSpPr>
            <p:spPr bwMode="auto">
              <a:xfrm flipV="1">
                <a:off x="2002" y="258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7" name="Line 2031"/>
              <p:cNvSpPr>
                <a:spLocks noChangeShapeType="1"/>
              </p:cNvSpPr>
              <p:nvPr/>
            </p:nvSpPr>
            <p:spPr bwMode="auto">
              <a:xfrm>
                <a:off x="1966" y="2613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8" name="Line 2032"/>
              <p:cNvSpPr>
                <a:spLocks noChangeShapeType="1"/>
              </p:cNvSpPr>
              <p:nvPr/>
            </p:nvSpPr>
            <p:spPr bwMode="auto">
              <a:xfrm>
                <a:off x="1982" y="26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9" name="Line 2033"/>
              <p:cNvSpPr>
                <a:spLocks noChangeShapeType="1"/>
              </p:cNvSpPr>
              <p:nvPr/>
            </p:nvSpPr>
            <p:spPr bwMode="auto">
              <a:xfrm>
                <a:off x="1982" y="25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0" name="Line 2034"/>
              <p:cNvSpPr>
                <a:spLocks noChangeShapeType="1"/>
              </p:cNvSpPr>
              <p:nvPr/>
            </p:nvSpPr>
            <p:spPr bwMode="auto">
              <a:xfrm flipV="1">
                <a:off x="1966" y="259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1" name="Line 2035"/>
              <p:cNvSpPr>
                <a:spLocks noChangeShapeType="1"/>
              </p:cNvSpPr>
              <p:nvPr/>
            </p:nvSpPr>
            <p:spPr bwMode="auto">
              <a:xfrm flipV="1">
                <a:off x="2038" y="259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2" name="Line 2036"/>
              <p:cNvSpPr>
                <a:spLocks noChangeShapeType="1"/>
              </p:cNvSpPr>
              <p:nvPr/>
            </p:nvSpPr>
            <p:spPr bwMode="auto">
              <a:xfrm flipV="1">
                <a:off x="2024" y="259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3" name="Line 2037"/>
              <p:cNvSpPr>
                <a:spLocks noChangeShapeType="1"/>
              </p:cNvSpPr>
              <p:nvPr/>
            </p:nvSpPr>
            <p:spPr bwMode="auto">
              <a:xfrm>
                <a:off x="1990" y="2623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4" name="Line 2038"/>
              <p:cNvSpPr>
                <a:spLocks noChangeShapeType="1"/>
              </p:cNvSpPr>
              <p:nvPr/>
            </p:nvSpPr>
            <p:spPr bwMode="auto">
              <a:xfrm>
                <a:off x="2004" y="26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5" name="Line 2039"/>
              <p:cNvSpPr>
                <a:spLocks noChangeShapeType="1"/>
              </p:cNvSpPr>
              <p:nvPr/>
            </p:nvSpPr>
            <p:spPr bwMode="auto">
              <a:xfrm>
                <a:off x="2004" y="25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6" name="Line 2040"/>
              <p:cNvSpPr>
                <a:spLocks noChangeShapeType="1"/>
              </p:cNvSpPr>
              <p:nvPr/>
            </p:nvSpPr>
            <p:spPr bwMode="auto">
              <a:xfrm flipV="1">
                <a:off x="1990" y="26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7" name="Line 2041"/>
              <p:cNvSpPr>
                <a:spLocks noChangeShapeType="1"/>
              </p:cNvSpPr>
              <p:nvPr/>
            </p:nvSpPr>
            <p:spPr bwMode="auto">
              <a:xfrm flipV="1">
                <a:off x="2058" y="26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8" name="Line 2042"/>
              <p:cNvSpPr>
                <a:spLocks noChangeShapeType="1"/>
              </p:cNvSpPr>
              <p:nvPr/>
            </p:nvSpPr>
            <p:spPr bwMode="auto">
              <a:xfrm flipV="1">
                <a:off x="2044" y="260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9" name="Line 2043"/>
              <p:cNvSpPr>
                <a:spLocks noChangeShapeType="1"/>
              </p:cNvSpPr>
              <p:nvPr/>
            </p:nvSpPr>
            <p:spPr bwMode="auto">
              <a:xfrm>
                <a:off x="2010" y="2633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0" name="Line 2044"/>
              <p:cNvSpPr>
                <a:spLocks noChangeShapeType="1"/>
              </p:cNvSpPr>
              <p:nvPr/>
            </p:nvSpPr>
            <p:spPr bwMode="auto">
              <a:xfrm>
                <a:off x="2024" y="26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1" name="Line 2045"/>
              <p:cNvSpPr>
                <a:spLocks noChangeShapeType="1"/>
              </p:cNvSpPr>
              <p:nvPr/>
            </p:nvSpPr>
            <p:spPr bwMode="auto">
              <a:xfrm>
                <a:off x="2024" y="26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2" name="Line 2046"/>
              <p:cNvSpPr>
                <a:spLocks noChangeShapeType="1"/>
              </p:cNvSpPr>
              <p:nvPr/>
            </p:nvSpPr>
            <p:spPr bwMode="auto">
              <a:xfrm flipV="1">
                <a:off x="2010" y="26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3" name="Line 2047"/>
              <p:cNvSpPr>
                <a:spLocks noChangeShapeType="1"/>
              </p:cNvSpPr>
              <p:nvPr/>
            </p:nvSpPr>
            <p:spPr bwMode="auto">
              <a:xfrm flipV="1">
                <a:off x="2078" y="26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4" name="Line 2048"/>
              <p:cNvSpPr>
                <a:spLocks noChangeShapeType="1"/>
              </p:cNvSpPr>
              <p:nvPr/>
            </p:nvSpPr>
            <p:spPr bwMode="auto">
              <a:xfrm flipV="1">
                <a:off x="2066" y="260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5" name="Line 2049"/>
              <p:cNvSpPr>
                <a:spLocks noChangeShapeType="1"/>
              </p:cNvSpPr>
              <p:nvPr/>
            </p:nvSpPr>
            <p:spPr bwMode="auto">
              <a:xfrm>
                <a:off x="2034" y="2637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6" name="Line 2050"/>
              <p:cNvSpPr>
                <a:spLocks noChangeShapeType="1"/>
              </p:cNvSpPr>
              <p:nvPr/>
            </p:nvSpPr>
            <p:spPr bwMode="auto">
              <a:xfrm>
                <a:off x="2046" y="26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7" name="Line 2051"/>
              <p:cNvSpPr>
                <a:spLocks noChangeShapeType="1"/>
              </p:cNvSpPr>
              <p:nvPr/>
            </p:nvSpPr>
            <p:spPr bwMode="auto">
              <a:xfrm>
                <a:off x="2046" y="26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8" name="Line 2052"/>
              <p:cNvSpPr>
                <a:spLocks noChangeShapeType="1"/>
              </p:cNvSpPr>
              <p:nvPr/>
            </p:nvSpPr>
            <p:spPr bwMode="auto">
              <a:xfrm flipV="1">
                <a:off x="2034" y="26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9" name="Line 2053"/>
              <p:cNvSpPr>
                <a:spLocks noChangeShapeType="1"/>
              </p:cNvSpPr>
              <p:nvPr/>
            </p:nvSpPr>
            <p:spPr bwMode="auto">
              <a:xfrm flipV="1">
                <a:off x="2098" y="26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0" name="Line 2054"/>
              <p:cNvSpPr>
                <a:spLocks noChangeShapeType="1"/>
              </p:cNvSpPr>
              <p:nvPr/>
            </p:nvSpPr>
            <p:spPr bwMode="auto">
              <a:xfrm flipV="1">
                <a:off x="2086" y="261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1" name="Line 2055"/>
              <p:cNvSpPr>
                <a:spLocks noChangeShapeType="1"/>
              </p:cNvSpPr>
              <p:nvPr/>
            </p:nvSpPr>
            <p:spPr bwMode="auto">
              <a:xfrm>
                <a:off x="2054" y="2639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2" name="Line 2056"/>
              <p:cNvSpPr>
                <a:spLocks noChangeShapeType="1"/>
              </p:cNvSpPr>
              <p:nvPr/>
            </p:nvSpPr>
            <p:spPr bwMode="auto">
              <a:xfrm>
                <a:off x="2066" y="26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3" name="Line 2057"/>
              <p:cNvSpPr>
                <a:spLocks noChangeShapeType="1"/>
              </p:cNvSpPr>
              <p:nvPr/>
            </p:nvSpPr>
            <p:spPr bwMode="auto">
              <a:xfrm>
                <a:off x="2066" y="26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4" name="Line 2058"/>
              <p:cNvSpPr>
                <a:spLocks noChangeShapeType="1"/>
              </p:cNvSpPr>
              <p:nvPr/>
            </p:nvSpPr>
            <p:spPr bwMode="auto">
              <a:xfrm flipV="1">
                <a:off x="2054" y="261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5" name="Line 2059"/>
              <p:cNvSpPr>
                <a:spLocks noChangeShapeType="1"/>
              </p:cNvSpPr>
              <p:nvPr/>
            </p:nvSpPr>
            <p:spPr bwMode="auto">
              <a:xfrm flipV="1">
                <a:off x="2116" y="261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6" name="Line 2060"/>
              <p:cNvSpPr>
                <a:spLocks noChangeShapeType="1"/>
              </p:cNvSpPr>
              <p:nvPr/>
            </p:nvSpPr>
            <p:spPr bwMode="auto">
              <a:xfrm flipV="1">
                <a:off x="2106" y="261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7" name="Line 2061"/>
              <p:cNvSpPr>
                <a:spLocks noChangeShapeType="1"/>
              </p:cNvSpPr>
              <p:nvPr/>
            </p:nvSpPr>
            <p:spPr bwMode="auto">
              <a:xfrm>
                <a:off x="2076" y="2647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8" name="Line 2062"/>
              <p:cNvSpPr>
                <a:spLocks noChangeShapeType="1"/>
              </p:cNvSpPr>
              <p:nvPr/>
            </p:nvSpPr>
            <p:spPr bwMode="auto">
              <a:xfrm>
                <a:off x="2086" y="26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9" name="Line 2063"/>
              <p:cNvSpPr>
                <a:spLocks noChangeShapeType="1"/>
              </p:cNvSpPr>
              <p:nvPr/>
            </p:nvSpPr>
            <p:spPr bwMode="auto">
              <a:xfrm>
                <a:off x="2086" y="261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0" name="Line 2064"/>
              <p:cNvSpPr>
                <a:spLocks noChangeShapeType="1"/>
              </p:cNvSpPr>
              <p:nvPr/>
            </p:nvSpPr>
            <p:spPr bwMode="auto">
              <a:xfrm flipV="1">
                <a:off x="2076" y="26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1" name="Line 2065"/>
              <p:cNvSpPr>
                <a:spLocks noChangeShapeType="1"/>
              </p:cNvSpPr>
              <p:nvPr/>
            </p:nvSpPr>
            <p:spPr bwMode="auto">
              <a:xfrm flipV="1">
                <a:off x="2138" y="26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2" name="Line 2066"/>
              <p:cNvSpPr>
                <a:spLocks noChangeShapeType="1"/>
              </p:cNvSpPr>
              <p:nvPr/>
            </p:nvSpPr>
            <p:spPr bwMode="auto">
              <a:xfrm flipV="1">
                <a:off x="2128" y="263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3" name="Line 2067"/>
              <p:cNvSpPr>
                <a:spLocks noChangeShapeType="1"/>
              </p:cNvSpPr>
              <p:nvPr/>
            </p:nvSpPr>
            <p:spPr bwMode="auto">
              <a:xfrm>
                <a:off x="2098" y="2659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4" name="Line 2068"/>
              <p:cNvSpPr>
                <a:spLocks noChangeShapeType="1"/>
              </p:cNvSpPr>
              <p:nvPr/>
            </p:nvSpPr>
            <p:spPr bwMode="auto">
              <a:xfrm>
                <a:off x="2106" y="26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5" name="Line 2069"/>
              <p:cNvSpPr>
                <a:spLocks noChangeShapeType="1"/>
              </p:cNvSpPr>
              <p:nvPr/>
            </p:nvSpPr>
            <p:spPr bwMode="auto">
              <a:xfrm>
                <a:off x="2106" y="263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6" name="Line 2070"/>
              <p:cNvSpPr>
                <a:spLocks noChangeShapeType="1"/>
              </p:cNvSpPr>
              <p:nvPr/>
            </p:nvSpPr>
            <p:spPr bwMode="auto">
              <a:xfrm flipV="1">
                <a:off x="2098" y="263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7" name="Line 2071"/>
              <p:cNvSpPr>
                <a:spLocks noChangeShapeType="1"/>
              </p:cNvSpPr>
              <p:nvPr/>
            </p:nvSpPr>
            <p:spPr bwMode="auto">
              <a:xfrm flipV="1">
                <a:off x="2156" y="263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8" name="Line 2072"/>
              <p:cNvSpPr>
                <a:spLocks noChangeShapeType="1"/>
              </p:cNvSpPr>
              <p:nvPr/>
            </p:nvSpPr>
            <p:spPr bwMode="auto">
              <a:xfrm flipV="1">
                <a:off x="2148" y="264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9" name="Line 2073"/>
              <p:cNvSpPr>
                <a:spLocks noChangeShapeType="1"/>
              </p:cNvSpPr>
              <p:nvPr/>
            </p:nvSpPr>
            <p:spPr bwMode="auto">
              <a:xfrm>
                <a:off x="2120" y="2669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0" name="Line 2074"/>
              <p:cNvSpPr>
                <a:spLocks noChangeShapeType="1"/>
              </p:cNvSpPr>
              <p:nvPr/>
            </p:nvSpPr>
            <p:spPr bwMode="auto">
              <a:xfrm>
                <a:off x="2128" y="26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1" name="Line 2075"/>
              <p:cNvSpPr>
                <a:spLocks noChangeShapeType="1"/>
              </p:cNvSpPr>
              <p:nvPr/>
            </p:nvSpPr>
            <p:spPr bwMode="auto">
              <a:xfrm>
                <a:off x="2128" y="264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2" name="Line 2076"/>
              <p:cNvSpPr>
                <a:spLocks noChangeShapeType="1"/>
              </p:cNvSpPr>
              <p:nvPr/>
            </p:nvSpPr>
            <p:spPr bwMode="auto">
              <a:xfrm flipV="1">
                <a:off x="2120" y="264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3" name="Line 2077"/>
              <p:cNvSpPr>
                <a:spLocks noChangeShapeType="1"/>
              </p:cNvSpPr>
              <p:nvPr/>
            </p:nvSpPr>
            <p:spPr bwMode="auto">
              <a:xfrm flipV="1">
                <a:off x="2178" y="264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4" name="Line 2078"/>
              <p:cNvSpPr>
                <a:spLocks noChangeShapeType="1"/>
              </p:cNvSpPr>
              <p:nvPr/>
            </p:nvSpPr>
            <p:spPr bwMode="auto">
              <a:xfrm flipV="1">
                <a:off x="2168" y="264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5" name="Line 2079"/>
              <p:cNvSpPr>
                <a:spLocks noChangeShapeType="1"/>
              </p:cNvSpPr>
              <p:nvPr/>
            </p:nvSpPr>
            <p:spPr bwMode="auto">
              <a:xfrm>
                <a:off x="2140" y="2677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6" name="Line 2080"/>
              <p:cNvSpPr>
                <a:spLocks noChangeShapeType="1"/>
              </p:cNvSpPr>
              <p:nvPr/>
            </p:nvSpPr>
            <p:spPr bwMode="auto">
              <a:xfrm>
                <a:off x="2148" y="270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7" name="Line 2081"/>
              <p:cNvSpPr>
                <a:spLocks noChangeShapeType="1"/>
              </p:cNvSpPr>
              <p:nvPr/>
            </p:nvSpPr>
            <p:spPr bwMode="auto">
              <a:xfrm>
                <a:off x="2148" y="26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8" name="Line 2082"/>
              <p:cNvSpPr>
                <a:spLocks noChangeShapeType="1"/>
              </p:cNvSpPr>
              <p:nvPr/>
            </p:nvSpPr>
            <p:spPr bwMode="auto">
              <a:xfrm flipV="1">
                <a:off x="2140" y="26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9" name="Line 2083"/>
              <p:cNvSpPr>
                <a:spLocks noChangeShapeType="1"/>
              </p:cNvSpPr>
              <p:nvPr/>
            </p:nvSpPr>
            <p:spPr bwMode="auto">
              <a:xfrm flipV="1">
                <a:off x="2196" y="26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0" name="Line 2084"/>
              <p:cNvSpPr>
                <a:spLocks noChangeShapeType="1"/>
              </p:cNvSpPr>
              <p:nvPr/>
            </p:nvSpPr>
            <p:spPr bwMode="auto">
              <a:xfrm flipV="1">
                <a:off x="2190" y="265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1" name="Line 2085"/>
              <p:cNvSpPr>
                <a:spLocks noChangeShapeType="1"/>
              </p:cNvSpPr>
              <p:nvPr/>
            </p:nvSpPr>
            <p:spPr bwMode="auto">
              <a:xfrm>
                <a:off x="2162" y="2683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2" name="Line 2086"/>
              <p:cNvSpPr>
                <a:spLocks noChangeShapeType="1"/>
              </p:cNvSpPr>
              <p:nvPr/>
            </p:nvSpPr>
            <p:spPr bwMode="auto">
              <a:xfrm>
                <a:off x="2170" y="2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3" name="Line 2087"/>
              <p:cNvSpPr>
                <a:spLocks noChangeShapeType="1"/>
              </p:cNvSpPr>
              <p:nvPr/>
            </p:nvSpPr>
            <p:spPr bwMode="auto">
              <a:xfrm>
                <a:off x="2170" y="26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4" name="Line 2088"/>
              <p:cNvSpPr>
                <a:spLocks noChangeShapeType="1"/>
              </p:cNvSpPr>
              <p:nvPr/>
            </p:nvSpPr>
            <p:spPr bwMode="auto">
              <a:xfrm flipV="1">
                <a:off x="2162" y="266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5" name="Line 2089"/>
              <p:cNvSpPr>
                <a:spLocks noChangeShapeType="1"/>
              </p:cNvSpPr>
              <p:nvPr/>
            </p:nvSpPr>
            <p:spPr bwMode="auto">
              <a:xfrm flipV="1">
                <a:off x="2218" y="266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6" name="Line 2090"/>
              <p:cNvSpPr>
                <a:spLocks noChangeShapeType="1"/>
              </p:cNvSpPr>
              <p:nvPr/>
            </p:nvSpPr>
            <p:spPr bwMode="auto">
              <a:xfrm flipV="1">
                <a:off x="2210" y="2661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7" name="Line 2091"/>
              <p:cNvSpPr>
                <a:spLocks noChangeShapeType="1"/>
              </p:cNvSpPr>
              <p:nvPr/>
            </p:nvSpPr>
            <p:spPr bwMode="auto">
              <a:xfrm>
                <a:off x="2184" y="2689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8" name="Line 2092"/>
              <p:cNvSpPr>
                <a:spLocks noChangeShapeType="1"/>
              </p:cNvSpPr>
              <p:nvPr/>
            </p:nvSpPr>
            <p:spPr bwMode="auto">
              <a:xfrm>
                <a:off x="2190" y="271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9" name="Line 2093"/>
              <p:cNvSpPr>
                <a:spLocks noChangeShapeType="1"/>
              </p:cNvSpPr>
              <p:nvPr/>
            </p:nvSpPr>
            <p:spPr bwMode="auto">
              <a:xfrm>
                <a:off x="2190" y="26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0" name="Line 2094"/>
              <p:cNvSpPr>
                <a:spLocks noChangeShapeType="1"/>
              </p:cNvSpPr>
              <p:nvPr/>
            </p:nvSpPr>
            <p:spPr bwMode="auto">
              <a:xfrm flipV="1">
                <a:off x="2184" y="2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1" name="Line 2095"/>
              <p:cNvSpPr>
                <a:spLocks noChangeShapeType="1"/>
              </p:cNvSpPr>
              <p:nvPr/>
            </p:nvSpPr>
            <p:spPr bwMode="auto">
              <a:xfrm flipV="1">
                <a:off x="2238" y="266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2" name="Line 2096"/>
              <p:cNvSpPr>
                <a:spLocks noChangeShapeType="1"/>
              </p:cNvSpPr>
              <p:nvPr/>
            </p:nvSpPr>
            <p:spPr bwMode="auto">
              <a:xfrm flipV="1">
                <a:off x="2232" y="2669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3" name="Line 2097"/>
              <p:cNvSpPr>
                <a:spLocks noChangeShapeType="1"/>
              </p:cNvSpPr>
              <p:nvPr/>
            </p:nvSpPr>
            <p:spPr bwMode="auto">
              <a:xfrm>
                <a:off x="2206" y="2695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4" name="Line 2098"/>
              <p:cNvSpPr>
                <a:spLocks noChangeShapeType="1"/>
              </p:cNvSpPr>
              <p:nvPr/>
            </p:nvSpPr>
            <p:spPr bwMode="auto">
              <a:xfrm>
                <a:off x="2212" y="272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5" name="Line 2099"/>
              <p:cNvSpPr>
                <a:spLocks noChangeShapeType="1"/>
              </p:cNvSpPr>
              <p:nvPr/>
            </p:nvSpPr>
            <p:spPr bwMode="auto">
              <a:xfrm>
                <a:off x="2212" y="26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6" name="Line 2100"/>
              <p:cNvSpPr>
                <a:spLocks noChangeShapeType="1"/>
              </p:cNvSpPr>
              <p:nvPr/>
            </p:nvSpPr>
            <p:spPr bwMode="auto">
              <a:xfrm flipV="1">
                <a:off x="2206" y="26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7" name="Line 2101"/>
              <p:cNvSpPr>
                <a:spLocks noChangeShapeType="1"/>
              </p:cNvSpPr>
              <p:nvPr/>
            </p:nvSpPr>
            <p:spPr bwMode="auto">
              <a:xfrm flipV="1">
                <a:off x="2258" y="26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8" name="Line 2102"/>
              <p:cNvSpPr>
                <a:spLocks noChangeShapeType="1"/>
              </p:cNvSpPr>
              <p:nvPr/>
            </p:nvSpPr>
            <p:spPr bwMode="auto">
              <a:xfrm flipV="1">
                <a:off x="2252" y="267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9" name="Line 2103"/>
              <p:cNvSpPr>
                <a:spLocks noChangeShapeType="1"/>
              </p:cNvSpPr>
              <p:nvPr/>
            </p:nvSpPr>
            <p:spPr bwMode="auto">
              <a:xfrm>
                <a:off x="2226" y="2705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0" name="Line 2104"/>
              <p:cNvSpPr>
                <a:spLocks noChangeShapeType="1"/>
              </p:cNvSpPr>
              <p:nvPr/>
            </p:nvSpPr>
            <p:spPr bwMode="auto">
              <a:xfrm>
                <a:off x="2232" y="273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1" name="Line 2105"/>
              <p:cNvSpPr>
                <a:spLocks noChangeShapeType="1"/>
              </p:cNvSpPr>
              <p:nvPr/>
            </p:nvSpPr>
            <p:spPr bwMode="auto">
              <a:xfrm>
                <a:off x="2232" y="267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2" name="Line 2106"/>
              <p:cNvSpPr>
                <a:spLocks noChangeShapeType="1"/>
              </p:cNvSpPr>
              <p:nvPr/>
            </p:nvSpPr>
            <p:spPr bwMode="auto">
              <a:xfrm flipV="1">
                <a:off x="2226" y="26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3" name="Line 2107"/>
              <p:cNvSpPr>
                <a:spLocks noChangeShapeType="1"/>
              </p:cNvSpPr>
              <p:nvPr/>
            </p:nvSpPr>
            <p:spPr bwMode="auto">
              <a:xfrm flipV="1">
                <a:off x="2278" y="26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4" name="Line 2108"/>
              <p:cNvSpPr>
                <a:spLocks noChangeShapeType="1"/>
              </p:cNvSpPr>
              <p:nvPr/>
            </p:nvSpPr>
            <p:spPr bwMode="auto">
              <a:xfrm flipV="1">
                <a:off x="2274" y="268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5" name="Line 2109"/>
              <p:cNvSpPr>
                <a:spLocks noChangeShapeType="1"/>
              </p:cNvSpPr>
              <p:nvPr/>
            </p:nvSpPr>
            <p:spPr bwMode="auto">
              <a:xfrm>
                <a:off x="2248" y="2715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6" name="Line 2110"/>
              <p:cNvSpPr>
                <a:spLocks noChangeShapeType="1"/>
              </p:cNvSpPr>
              <p:nvPr/>
            </p:nvSpPr>
            <p:spPr bwMode="auto">
              <a:xfrm>
                <a:off x="2254" y="27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7" name="Line 2111"/>
              <p:cNvSpPr>
                <a:spLocks noChangeShapeType="1"/>
              </p:cNvSpPr>
              <p:nvPr/>
            </p:nvSpPr>
            <p:spPr bwMode="auto">
              <a:xfrm>
                <a:off x="2254" y="26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8" name="Line 2112"/>
              <p:cNvSpPr>
                <a:spLocks noChangeShapeType="1"/>
              </p:cNvSpPr>
              <p:nvPr/>
            </p:nvSpPr>
            <p:spPr bwMode="auto">
              <a:xfrm flipV="1">
                <a:off x="2248" y="26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9" name="Line 2113"/>
              <p:cNvSpPr>
                <a:spLocks noChangeShapeType="1"/>
              </p:cNvSpPr>
              <p:nvPr/>
            </p:nvSpPr>
            <p:spPr bwMode="auto">
              <a:xfrm flipV="1">
                <a:off x="2298" y="26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0" name="Line 2114"/>
              <p:cNvSpPr>
                <a:spLocks noChangeShapeType="1"/>
              </p:cNvSpPr>
              <p:nvPr/>
            </p:nvSpPr>
            <p:spPr bwMode="auto">
              <a:xfrm flipV="1">
                <a:off x="2294" y="2695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1" name="Line 2115"/>
              <p:cNvSpPr>
                <a:spLocks noChangeShapeType="1"/>
              </p:cNvSpPr>
              <p:nvPr/>
            </p:nvSpPr>
            <p:spPr bwMode="auto">
              <a:xfrm>
                <a:off x="2268" y="2721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2" name="Line 2116"/>
              <p:cNvSpPr>
                <a:spLocks noChangeShapeType="1"/>
              </p:cNvSpPr>
              <p:nvPr/>
            </p:nvSpPr>
            <p:spPr bwMode="auto">
              <a:xfrm>
                <a:off x="2272" y="27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3" name="Line 2117"/>
              <p:cNvSpPr>
                <a:spLocks noChangeShapeType="1"/>
              </p:cNvSpPr>
              <p:nvPr/>
            </p:nvSpPr>
            <p:spPr bwMode="auto">
              <a:xfrm>
                <a:off x="2272" y="26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4" name="Line 2118"/>
              <p:cNvSpPr>
                <a:spLocks noChangeShapeType="1"/>
              </p:cNvSpPr>
              <p:nvPr/>
            </p:nvSpPr>
            <p:spPr bwMode="auto">
              <a:xfrm flipV="1">
                <a:off x="2268" y="2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5" name="Line 2119"/>
              <p:cNvSpPr>
                <a:spLocks noChangeShapeType="1"/>
              </p:cNvSpPr>
              <p:nvPr/>
            </p:nvSpPr>
            <p:spPr bwMode="auto">
              <a:xfrm flipV="1">
                <a:off x="2318" y="27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6" name="Line 2120"/>
              <p:cNvSpPr>
                <a:spLocks noChangeShapeType="1"/>
              </p:cNvSpPr>
              <p:nvPr/>
            </p:nvSpPr>
            <p:spPr bwMode="auto">
              <a:xfrm flipV="1">
                <a:off x="2314" y="2697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7" name="Line 2121"/>
              <p:cNvSpPr>
                <a:spLocks noChangeShapeType="1"/>
              </p:cNvSpPr>
              <p:nvPr/>
            </p:nvSpPr>
            <p:spPr bwMode="auto">
              <a:xfrm>
                <a:off x="2290" y="2725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8" name="Line 2122"/>
              <p:cNvSpPr>
                <a:spLocks noChangeShapeType="1"/>
              </p:cNvSpPr>
              <p:nvPr/>
            </p:nvSpPr>
            <p:spPr bwMode="auto">
              <a:xfrm>
                <a:off x="2294" y="27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39" name="Line 2123"/>
              <p:cNvSpPr>
                <a:spLocks noChangeShapeType="1"/>
              </p:cNvSpPr>
              <p:nvPr/>
            </p:nvSpPr>
            <p:spPr bwMode="auto">
              <a:xfrm>
                <a:off x="2294" y="26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0" name="Line 2124"/>
              <p:cNvSpPr>
                <a:spLocks noChangeShapeType="1"/>
              </p:cNvSpPr>
              <p:nvPr/>
            </p:nvSpPr>
            <p:spPr bwMode="auto">
              <a:xfrm flipV="1">
                <a:off x="2290" y="27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1" name="Line 2125"/>
              <p:cNvSpPr>
                <a:spLocks noChangeShapeType="1"/>
              </p:cNvSpPr>
              <p:nvPr/>
            </p:nvSpPr>
            <p:spPr bwMode="auto">
              <a:xfrm flipV="1">
                <a:off x="2340" y="27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2" name="Line 2126"/>
              <p:cNvSpPr>
                <a:spLocks noChangeShapeType="1"/>
              </p:cNvSpPr>
              <p:nvPr/>
            </p:nvSpPr>
            <p:spPr bwMode="auto">
              <a:xfrm flipV="1">
                <a:off x="2334" y="2707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3" name="Line 2127"/>
              <p:cNvSpPr>
                <a:spLocks noChangeShapeType="1"/>
              </p:cNvSpPr>
              <p:nvPr/>
            </p:nvSpPr>
            <p:spPr bwMode="auto">
              <a:xfrm>
                <a:off x="2312" y="2733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4" name="Line 2128"/>
              <p:cNvSpPr>
                <a:spLocks noChangeShapeType="1"/>
              </p:cNvSpPr>
              <p:nvPr/>
            </p:nvSpPr>
            <p:spPr bwMode="auto">
              <a:xfrm>
                <a:off x="2314" y="27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5" name="Line 2129"/>
              <p:cNvSpPr>
                <a:spLocks noChangeShapeType="1"/>
              </p:cNvSpPr>
              <p:nvPr/>
            </p:nvSpPr>
            <p:spPr bwMode="auto">
              <a:xfrm>
                <a:off x="2314" y="27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6" name="Line 2130"/>
              <p:cNvSpPr>
                <a:spLocks noChangeShapeType="1"/>
              </p:cNvSpPr>
              <p:nvPr/>
            </p:nvSpPr>
            <p:spPr bwMode="auto">
              <a:xfrm flipV="1">
                <a:off x="2312" y="271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7" name="Line 2131"/>
              <p:cNvSpPr>
                <a:spLocks noChangeShapeType="1"/>
              </p:cNvSpPr>
              <p:nvPr/>
            </p:nvSpPr>
            <p:spPr bwMode="auto">
              <a:xfrm flipV="1">
                <a:off x="2358" y="271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8" name="Line 2132"/>
              <p:cNvSpPr>
                <a:spLocks noChangeShapeType="1"/>
              </p:cNvSpPr>
              <p:nvPr/>
            </p:nvSpPr>
            <p:spPr bwMode="auto">
              <a:xfrm flipV="1">
                <a:off x="2356" y="271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49" name="Line 2133"/>
              <p:cNvSpPr>
                <a:spLocks noChangeShapeType="1"/>
              </p:cNvSpPr>
              <p:nvPr/>
            </p:nvSpPr>
            <p:spPr bwMode="auto">
              <a:xfrm>
                <a:off x="2334" y="2743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0" name="Line 2134"/>
              <p:cNvSpPr>
                <a:spLocks noChangeShapeType="1"/>
              </p:cNvSpPr>
              <p:nvPr/>
            </p:nvSpPr>
            <p:spPr bwMode="auto">
              <a:xfrm>
                <a:off x="2336" y="27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1" name="Line 2135"/>
              <p:cNvSpPr>
                <a:spLocks noChangeShapeType="1"/>
              </p:cNvSpPr>
              <p:nvPr/>
            </p:nvSpPr>
            <p:spPr bwMode="auto">
              <a:xfrm>
                <a:off x="2336" y="271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2" name="Line 2136"/>
              <p:cNvSpPr>
                <a:spLocks noChangeShapeType="1"/>
              </p:cNvSpPr>
              <p:nvPr/>
            </p:nvSpPr>
            <p:spPr bwMode="auto">
              <a:xfrm flipV="1">
                <a:off x="2334" y="27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3" name="Line 2137"/>
              <p:cNvSpPr>
                <a:spLocks noChangeShapeType="1"/>
              </p:cNvSpPr>
              <p:nvPr/>
            </p:nvSpPr>
            <p:spPr bwMode="auto">
              <a:xfrm flipV="1">
                <a:off x="2380" y="27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4" name="Line 2138"/>
              <p:cNvSpPr>
                <a:spLocks noChangeShapeType="1"/>
              </p:cNvSpPr>
              <p:nvPr/>
            </p:nvSpPr>
            <p:spPr bwMode="auto">
              <a:xfrm flipV="1">
                <a:off x="2376" y="2725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5" name="Line 2139"/>
              <p:cNvSpPr>
                <a:spLocks noChangeShapeType="1"/>
              </p:cNvSpPr>
              <p:nvPr/>
            </p:nvSpPr>
            <p:spPr bwMode="auto">
              <a:xfrm>
                <a:off x="2354" y="2751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6" name="Line 2140"/>
              <p:cNvSpPr>
                <a:spLocks noChangeShapeType="1"/>
              </p:cNvSpPr>
              <p:nvPr/>
            </p:nvSpPr>
            <p:spPr bwMode="auto">
              <a:xfrm>
                <a:off x="2356" y="27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7" name="Line 2141"/>
              <p:cNvSpPr>
                <a:spLocks noChangeShapeType="1"/>
              </p:cNvSpPr>
              <p:nvPr/>
            </p:nvSpPr>
            <p:spPr bwMode="auto">
              <a:xfrm>
                <a:off x="2356" y="272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8" name="Line 2142"/>
              <p:cNvSpPr>
                <a:spLocks noChangeShapeType="1"/>
              </p:cNvSpPr>
              <p:nvPr/>
            </p:nvSpPr>
            <p:spPr bwMode="auto">
              <a:xfrm flipV="1">
                <a:off x="2354" y="2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9" name="Line 2143"/>
              <p:cNvSpPr>
                <a:spLocks noChangeShapeType="1"/>
              </p:cNvSpPr>
              <p:nvPr/>
            </p:nvSpPr>
            <p:spPr bwMode="auto">
              <a:xfrm flipV="1">
                <a:off x="2400" y="273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0" name="Line 2144"/>
              <p:cNvSpPr>
                <a:spLocks noChangeShapeType="1"/>
              </p:cNvSpPr>
              <p:nvPr/>
            </p:nvSpPr>
            <p:spPr bwMode="auto">
              <a:xfrm flipV="1">
                <a:off x="2398" y="273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1" name="Line 2145"/>
              <p:cNvSpPr>
                <a:spLocks noChangeShapeType="1"/>
              </p:cNvSpPr>
              <p:nvPr/>
            </p:nvSpPr>
            <p:spPr bwMode="auto">
              <a:xfrm>
                <a:off x="2376" y="2761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2" name="Line 2146"/>
              <p:cNvSpPr>
                <a:spLocks noChangeShapeType="1"/>
              </p:cNvSpPr>
              <p:nvPr/>
            </p:nvSpPr>
            <p:spPr bwMode="auto">
              <a:xfrm>
                <a:off x="2378" y="27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3" name="Line 2147"/>
              <p:cNvSpPr>
                <a:spLocks noChangeShapeType="1"/>
              </p:cNvSpPr>
              <p:nvPr/>
            </p:nvSpPr>
            <p:spPr bwMode="auto">
              <a:xfrm>
                <a:off x="2378" y="27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4" name="Line 2148"/>
              <p:cNvSpPr>
                <a:spLocks noChangeShapeType="1"/>
              </p:cNvSpPr>
              <p:nvPr/>
            </p:nvSpPr>
            <p:spPr bwMode="auto">
              <a:xfrm flipV="1">
                <a:off x="2376" y="2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5" name="Line 2149"/>
              <p:cNvSpPr>
                <a:spLocks noChangeShapeType="1"/>
              </p:cNvSpPr>
              <p:nvPr/>
            </p:nvSpPr>
            <p:spPr bwMode="auto">
              <a:xfrm flipV="1">
                <a:off x="2420" y="27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6" name="Line 2150"/>
              <p:cNvSpPr>
                <a:spLocks noChangeShapeType="1"/>
              </p:cNvSpPr>
              <p:nvPr/>
            </p:nvSpPr>
            <p:spPr bwMode="auto">
              <a:xfrm flipV="1">
                <a:off x="2418" y="274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7" name="Line 2151"/>
              <p:cNvSpPr>
                <a:spLocks noChangeShapeType="1"/>
              </p:cNvSpPr>
              <p:nvPr/>
            </p:nvSpPr>
            <p:spPr bwMode="auto">
              <a:xfrm>
                <a:off x="2396" y="2773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8" name="Line 2152"/>
              <p:cNvSpPr>
                <a:spLocks noChangeShapeType="1"/>
              </p:cNvSpPr>
              <p:nvPr/>
            </p:nvSpPr>
            <p:spPr bwMode="auto">
              <a:xfrm>
                <a:off x="2398" y="27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9" name="Line 2153"/>
              <p:cNvSpPr>
                <a:spLocks noChangeShapeType="1"/>
              </p:cNvSpPr>
              <p:nvPr/>
            </p:nvSpPr>
            <p:spPr bwMode="auto">
              <a:xfrm>
                <a:off x="2398" y="27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0" name="Line 2154"/>
              <p:cNvSpPr>
                <a:spLocks noChangeShapeType="1"/>
              </p:cNvSpPr>
              <p:nvPr/>
            </p:nvSpPr>
            <p:spPr bwMode="auto">
              <a:xfrm flipV="1">
                <a:off x="2396" y="27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1" name="Line 2155"/>
              <p:cNvSpPr>
                <a:spLocks noChangeShapeType="1"/>
              </p:cNvSpPr>
              <p:nvPr/>
            </p:nvSpPr>
            <p:spPr bwMode="auto">
              <a:xfrm flipV="1">
                <a:off x="2440" y="27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2" name="Line 2156"/>
              <p:cNvSpPr>
                <a:spLocks noChangeShapeType="1"/>
              </p:cNvSpPr>
              <p:nvPr/>
            </p:nvSpPr>
            <p:spPr bwMode="auto">
              <a:xfrm flipV="1">
                <a:off x="2440" y="2755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3" name="Line 2157"/>
              <p:cNvSpPr>
                <a:spLocks noChangeShapeType="1"/>
              </p:cNvSpPr>
              <p:nvPr/>
            </p:nvSpPr>
            <p:spPr bwMode="auto">
              <a:xfrm>
                <a:off x="2418" y="2781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4" name="Line 2158"/>
              <p:cNvSpPr>
                <a:spLocks noChangeShapeType="1"/>
              </p:cNvSpPr>
              <p:nvPr/>
            </p:nvSpPr>
            <p:spPr bwMode="auto">
              <a:xfrm>
                <a:off x="2420" y="28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5" name="Line 2159"/>
              <p:cNvSpPr>
                <a:spLocks noChangeShapeType="1"/>
              </p:cNvSpPr>
              <p:nvPr/>
            </p:nvSpPr>
            <p:spPr bwMode="auto">
              <a:xfrm>
                <a:off x="2420" y="27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6" name="Line 2160"/>
              <p:cNvSpPr>
                <a:spLocks noChangeShapeType="1"/>
              </p:cNvSpPr>
              <p:nvPr/>
            </p:nvSpPr>
            <p:spPr bwMode="auto">
              <a:xfrm flipV="1">
                <a:off x="2418" y="27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7" name="Line 2161"/>
              <p:cNvSpPr>
                <a:spLocks noChangeShapeType="1"/>
              </p:cNvSpPr>
              <p:nvPr/>
            </p:nvSpPr>
            <p:spPr bwMode="auto">
              <a:xfrm flipV="1">
                <a:off x="2462" y="27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8" name="Line 2162"/>
              <p:cNvSpPr>
                <a:spLocks noChangeShapeType="1"/>
              </p:cNvSpPr>
              <p:nvPr/>
            </p:nvSpPr>
            <p:spPr bwMode="auto">
              <a:xfrm flipV="1">
                <a:off x="2460" y="277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79" name="Line 2163"/>
              <p:cNvSpPr>
                <a:spLocks noChangeShapeType="1"/>
              </p:cNvSpPr>
              <p:nvPr/>
            </p:nvSpPr>
            <p:spPr bwMode="auto">
              <a:xfrm>
                <a:off x="2438" y="27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0" name="Line 2164"/>
              <p:cNvSpPr>
                <a:spLocks noChangeShapeType="1"/>
              </p:cNvSpPr>
              <p:nvPr/>
            </p:nvSpPr>
            <p:spPr bwMode="auto">
              <a:xfrm>
                <a:off x="2440" y="28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1" name="Line 2165"/>
              <p:cNvSpPr>
                <a:spLocks noChangeShapeType="1"/>
              </p:cNvSpPr>
              <p:nvPr/>
            </p:nvSpPr>
            <p:spPr bwMode="auto">
              <a:xfrm>
                <a:off x="2440" y="27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2" name="Line 2166"/>
              <p:cNvSpPr>
                <a:spLocks noChangeShapeType="1"/>
              </p:cNvSpPr>
              <p:nvPr/>
            </p:nvSpPr>
            <p:spPr bwMode="auto">
              <a:xfrm flipV="1">
                <a:off x="2438" y="27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3" name="Line 2167"/>
              <p:cNvSpPr>
                <a:spLocks noChangeShapeType="1"/>
              </p:cNvSpPr>
              <p:nvPr/>
            </p:nvSpPr>
            <p:spPr bwMode="auto">
              <a:xfrm flipV="1">
                <a:off x="2480" y="27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4" name="Line 2168"/>
              <p:cNvSpPr>
                <a:spLocks noChangeShapeType="1"/>
              </p:cNvSpPr>
              <p:nvPr/>
            </p:nvSpPr>
            <p:spPr bwMode="auto">
              <a:xfrm flipV="1">
                <a:off x="2482" y="2791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5" name="Line 2169"/>
              <p:cNvSpPr>
                <a:spLocks noChangeShapeType="1"/>
              </p:cNvSpPr>
              <p:nvPr/>
            </p:nvSpPr>
            <p:spPr bwMode="auto">
              <a:xfrm>
                <a:off x="2460" y="28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6" name="Line 2170"/>
              <p:cNvSpPr>
                <a:spLocks noChangeShapeType="1"/>
              </p:cNvSpPr>
              <p:nvPr/>
            </p:nvSpPr>
            <p:spPr bwMode="auto">
              <a:xfrm>
                <a:off x="2460" y="28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7" name="Line 2171"/>
              <p:cNvSpPr>
                <a:spLocks noChangeShapeType="1"/>
              </p:cNvSpPr>
              <p:nvPr/>
            </p:nvSpPr>
            <p:spPr bwMode="auto">
              <a:xfrm>
                <a:off x="2460" y="27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8" name="Line 2172"/>
              <p:cNvSpPr>
                <a:spLocks noChangeShapeType="1"/>
              </p:cNvSpPr>
              <p:nvPr/>
            </p:nvSpPr>
            <p:spPr bwMode="auto">
              <a:xfrm flipV="1">
                <a:off x="2460" y="27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89" name="Line 2173"/>
              <p:cNvSpPr>
                <a:spLocks noChangeShapeType="1"/>
              </p:cNvSpPr>
              <p:nvPr/>
            </p:nvSpPr>
            <p:spPr bwMode="auto">
              <a:xfrm flipV="1">
                <a:off x="2502" y="27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0" name="Line 2174"/>
              <p:cNvSpPr>
                <a:spLocks noChangeShapeType="1"/>
              </p:cNvSpPr>
              <p:nvPr/>
            </p:nvSpPr>
            <p:spPr bwMode="auto">
              <a:xfrm flipV="1">
                <a:off x="2502" y="280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1" name="Line 2175"/>
              <p:cNvSpPr>
                <a:spLocks noChangeShapeType="1"/>
              </p:cNvSpPr>
              <p:nvPr/>
            </p:nvSpPr>
            <p:spPr bwMode="auto">
              <a:xfrm>
                <a:off x="2482" y="282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2" name="Line 2176"/>
              <p:cNvSpPr>
                <a:spLocks noChangeShapeType="1"/>
              </p:cNvSpPr>
              <p:nvPr/>
            </p:nvSpPr>
            <p:spPr bwMode="auto">
              <a:xfrm>
                <a:off x="2480" y="285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3" name="Line 2177"/>
              <p:cNvSpPr>
                <a:spLocks noChangeShapeType="1"/>
              </p:cNvSpPr>
              <p:nvPr/>
            </p:nvSpPr>
            <p:spPr bwMode="auto">
              <a:xfrm>
                <a:off x="2480" y="28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4" name="Line 2178"/>
              <p:cNvSpPr>
                <a:spLocks noChangeShapeType="1"/>
              </p:cNvSpPr>
              <p:nvPr/>
            </p:nvSpPr>
            <p:spPr bwMode="auto">
              <a:xfrm flipV="1">
                <a:off x="2482" y="28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5" name="Line 2179"/>
              <p:cNvSpPr>
                <a:spLocks noChangeShapeType="1"/>
              </p:cNvSpPr>
              <p:nvPr/>
            </p:nvSpPr>
            <p:spPr bwMode="auto">
              <a:xfrm flipV="1">
                <a:off x="2522" y="28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6" name="Line 2180"/>
              <p:cNvSpPr>
                <a:spLocks noChangeShapeType="1"/>
              </p:cNvSpPr>
              <p:nvPr/>
            </p:nvSpPr>
            <p:spPr bwMode="auto">
              <a:xfrm flipV="1">
                <a:off x="2522" y="282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7" name="Line 2181"/>
              <p:cNvSpPr>
                <a:spLocks noChangeShapeType="1"/>
              </p:cNvSpPr>
              <p:nvPr/>
            </p:nvSpPr>
            <p:spPr bwMode="auto">
              <a:xfrm>
                <a:off x="2504" y="2847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8" name="Line 2182"/>
              <p:cNvSpPr>
                <a:spLocks noChangeShapeType="1"/>
              </p:cNvSpPr>
              <p:nvPr/>
            </p:nvSpPr>
            <p:spPr bwMode="auto">
              <a:xfrm>
                <a:off x="2502" y="28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9" name="Line 2183"/>
              <p:cNvSpPr>
                <a:spLocks noChangeShapeType="1"/>
              </p:cNvSpPr>
              <p:nvPr/>
            </p:nvSpPr>
            <p:spPr bwMode="auto">
              <a:xfrm>
                <a:off x="2502" y="28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0" name="Line 2184"/>
              <p:cNvSpPr>
                <a:spLocks noChangeShapeType="1"/>
              </p:cNvSpPr>
              <p:nvPr/>
            </p:nvSpPr>
            <p:spPr bwMode="auto">
              <a:xfrm flipV="1">
                <a:off x="2504" y="28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1" name="Line 2185"/>
              <p:cNvSpPr>
                <a:spLocks noChangeShapeType="1"/>
              </p:cNvSpPr>
              <p:nvPr/>
            </p:nvSpPr>
            <p:spPr bwMode="auto">
              <a:xfrm flipV="1">
                <a:off x="2542" y="28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2" name="Line 2186"/>
              <p:cNvSpPr>
                <a:spLocks noChangeShapeType="1"/>
              </p:cNvSpPr>
              <p:nvPr/>
            </p:nvSpPr>
            <p:spPr bwMode="auto">
              <a:xfrm flipV="1">
                <a:off x="2542" y="283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3" name="Line 2187"/>
              <p:cNvSpPr>
                <a:spLocks noChangeShapeType="1"/>
              </p:cNvSpPr>
              <p:nvPr/>
            </p:nvSpPr>
            <p:spPr bwMode="auto">
              <a:xfrm>
                <a:off x="2524" y="2863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4" name="Line 2188"/>
              <p:cNvSpPr>
                <a:spLocks noChangeShapeType="1"/>
              </p:cNvSpPr>
              <p:nvPr/>
            </p:nvSpPr>
            <p:spPr bwMode="auto">
              <a:xfrm>
                <a:off x="2522" y="28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5" name="Line 2189"/>
              <p:cNvSpPr>
                <a:spLocks noChangeShapeType="1"/>
              </p:cNvSpPr>
              <p:nvPr/>
            </p:nvSpPr>
            <p:spPr bwMode="auto">
              <a:xfrm>
                <a:off x="2522" y="28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6" name="Line 2190"/>
              <p:cNvSpPr>
                <a:spLocks noChangeShapeType="1"/>
              </p:cNvSpPr>
              <p:nvPr/>
            </p:nvSpPr>
            <p:spPr bwMode="auto">
              <a:xfrm flipV="1">
                <a:off x="2524" y="28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7" name="Line 2191"/>
              <p:cNvSpPr>
                <a:spLocks noChangeShapeType="1"/>
              </p:cNvSpPr>
              <p:nvPr/>
            </p:nvSpPr>
            <p:spPr bwMode="auto">
              <a:xfrm flipV="1">
                <a:off x="2562" y="28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8" name="Line 2192"/>
              <p:cNvSpPr>
                <a:spLocks noChangeShapeType="1"/>
              </p:cNvSpPr>
              <p:nvPr/>
            </p:nvSpPr>
            <p:spPr bwMode="auto">
              <a:xfrm flipV="1">
                <a:off x="2562" y="283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09" name="Line 2193"/>
              <p:cNvSpPr>
                <a:spLocks noChangeShapeType="1"/>
              </p:cNvSpPr>
              <p:nvPr/>
            </p:nvSpPr>
            <p:spPr bwMode="auto">
              <a:xfrm>
                <a:off x="2544" y="286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0" name="Line 2194"/>
              <p:cNvSpPr>
                <a:spLocks noChangeShapeType="1"/>
              </p:cNvSpPr>
              <p:nvPr/>
            </p:nvSpPr>
            <p:spPr bwMode="auto">
              <a:xfrm>
                <a:off x="2542" y="288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1" name="Line 2195"/>
              <p:cNvSpPr>
                <a:spLocks noChangeShapeType="1"/>
              </p:cNvSpPr>
              <p:nvPr/>
            </p:nvSpPr>
            <p:spPr bwMode="auto">
              <a:xfrm>
                <a:off x="2542" y="28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2" name="Line 2196"/>
              <p:cNvSpPr>
                <a:spLocks noChangeShapeType="1"/>
              </p:cNvSpPr>
              <p:nvPr/>
            </p:nvSpPr>
            <p:spPr bwMode="auto">
              <a:xfrm flipV="1">
                <a:off x="2544" y="28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3" name="Line 2197"/>
              <p:cNvSpPr>
                <a:spLocks noChangeShapeType="1"/>
              </p:cNvSpPr>
              <p:nvPr/>
            </p:nvSpPr>
            <p:spPr bwMode="auto">
              <a:xfrm flipV="1">
                <a:off x="2580" y="284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4" name="Line 2198"/>
              <p:cNvSpPr>
                <a:spLocks noChangeShapeType="1"/>
              </p:cNvSpPr>
              <p:nvPr/>
            </p:nvSpPr>
            <p:spPr bwMode="auto">
              <a:xfrm flipV="1">
                <a:off x="2584" y="284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5" name="Line 2199"/>
              <p:cNvSpPr>
                <a:spLocks noChangeShapeType="1"/>
              </p:cNvSpPr>
              <p:nvPr/>
            </p:nvSpPr>
            <p:spPr bwMode="auto">
              <a:xfrm>
                <a:off x="2566" y="287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6" name="Line 2200"/>
              <p:cNvSpPr>
                <a:spLocks noChangeShapeType="1"/>
              </p:cNvSpPr>
              <p:nvPr/>
            </p:nvSpPr>
            <p:spPr bwMode="auto">
              <a:xfrm>
                <a:off x="2564" y="289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7" name="Line 2201"/>
              <p:cNvSpPr>
                <a:spLocks noChangeShapeType="1"/>
              </p:cNvSpPr>
              <p:nvPr/>
            </p:nvSpPr>
            <p:spPr bwMode="auto">
              <a:xfrm>
                <a:off x="2564" y="28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8" name="Line 2202"/>
              <p:cNvSpPr>
                <a:spLocks noChangeShapeType="1"/>
              </p:cNvSpPr>
              <p:nvPr/>
            </p:nvSpPr>
            <p:spPr bwMode="auto">
              <a:xfrm flipV="1">
                <a:off x="2566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19" name="Line 2203"/>
              <p:cNvSpPr>
                <a:spLocks noChangeShapeType="1"/>
              </p:cNvSpPr>
              <p:nvPr/>
            </p:nvSpPr>
            <p:spPr bwMode="auto">
              <a:xfrm flipV="1">
                <a:off x="2602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0" name="Line 2204"/>
              <p:cNvSpPr>
                <a:spLocks noChangeShapeType="1"/>
              </p:cNvSpPr>
              <p:nvPr/>
            </p:nvSpPr>
            <p:spPr bwMode="auto">
              <a:xfrm flipV="1">
                <a:off x="2606" y="2849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1" name="Line 2205"/>
              <p:cNvSpPr>
                <a:spLocks noChangeShapeType="1"/>
              </p:cNvSpPr>
              <p:nvPr/>
            </p:nvSpPr>
            <p:spPr bwMode="auto">
              <a:xfrm>
                <a:off x="2588" y="287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2" name="Line 2206"/>
              <p:cNvSpPr>
                <a:spLocks noChangeShapeType="1"/>
              </p:cNvSpPr>
              <p:nvPr/>
            </p:nvSpPr>
            <p:spPr bwMode="auto">
              <a:xfrm>
                <a:off x="2586" y="2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3" name="Line 2207"/>
              <p:cNvSpPr>
                <a:spLocks noChangeShapeType="1"/>
              </p:cNvSpPr>
              <p:nvPr/>
            </p:nvSpPr>
            <p:spPr bwMode="auto">
              <a:xfrm>
                <a:off x="2586" y="28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4" name="Line 2208"/>
              <p:cNvSpPr>
                <a:spLocks noChangeShapeType="1"/>
              </p:cNvSpPr>
              <p:nvPr/>
            </p:nvSpPr>
            <p:spPr bwMode="auto">
              <a:xfrm flipV="1">
                <a:off x="2588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5" name="Line 2209"/>
              <p:cNvSpPr>
                <a:spLocks noChangeShapeType="1"/>
              </p:cNvSpPr>
              <p:nvPr/>
            </p:nvSpPr>
            <p:spPr bwMode="auto">
              <a:xfrm flipV="1">
                <a:off x="2624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6" name="Line 2210"/>
              <p:cNvSpPr>
                <a:spLocks noChangeShapeType="1"/>
              </p:cNvSpPr>
              <p:nvPr/>
            </p:nvSpPr>
            <p:spPr bwMode="auto">
              <a:xfrm flipV="1">
                <a:off x="2626" y="2849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7" name="Line 2211"/>
              <p:cNvSpPr>
                <a:spLocks noChangeShapeType="1"/>
              </p:cNvSpPr>
              <p:nvPr/>
            </p:nvSpPr>
            <p:spPr bwMode="auto">
              <a:xfrm>
                <a:off x="2610" y="2873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8" name="Line 2212"/>
              <p:cNvSpPr>
                <a:spLocks noChangeShapeType="1"/>
              </p:cNvSpPr>
              <p:nvPr/>
            </p:nvSpPr>
            <p:spPr bwMode="auto">
              <a:xfrm>
                <a:off x="2606" y="2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9" name="Line 2213"/>
              <p:cNvSpPr>
                <a:spLocks noChangeShapeType="1"/>
              </p:cNvSpPr>
              <p:nvPr/>
            </p:nvSpPr>
            <p:spPr bwMode="auto">
              <a:xfrm>
                <a:off x="2606" y="28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0" name="Line 2214"/>
              <p:cNvSpPr>
                <a:spLocks noChangeShapeType="1"/>
              </p:cNvSpPr>
              <p:nvPr/>
            </p:nvSpPr>
            <p:spPr bwMode="auto">
              <a:xfrm flipV="1">
                <a:off x="2610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431" name="Group 2215"/>
            <p:cNvGrpSpPr>
              <a:grpSpLocks/>
            </p:cNvGrpSpPr>
            <p:nvPr/>
          </p:nvGrpSpPr>
          <p:grpSpPr bwMode="auto">
            <a:xfrm>
              <a:off x="1338" y="2327"/>
              <a:ext cx="3492" cy="1226"/>
              <a:chOff x="1338" y="2327"/>
              <a:chExt cx="3492" cy="1226"/>
            </a:xfrm>
          </p:grpSpPr>
          <p:sp>
            <p:nvSpPr>
              <p:cNvPr id="139432" name="Line 2216"/>
              <p:cNvSpPr>
                <a:spLocks noChangeShapeType="1"/>
              </p:cNvSpPr>
              <p:nvPr/>
            </p:nvSpPr>
            <p:spPr bwMode="auto">
              <a:xfrm flipV="1">
                <a:off x="2642" y="285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3" name="Line 2217"/>
              <p:cNvSpPr>
                <a:spLocks noChangeShapeType="1"/>
              </p:cNvSpPr>
              <p:nvPr/>
            </p:nvSpPr>
            <p:spPr bwMode="auto">
              <a:xfrm flipV="1">
                <a:off x="2646" y="286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4" name="Line 2218"/>
              <p:cNvSpPr>
                <a:spLocks noChangeShapeType="1"/>
              </p:cNvSpPr>
              <p:nvPr/>
            </p:nvSpPr>
            <p:spPr bwMode="auto">
              <a:xfrm>
                <a:off x="2630" y="2885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5" name="Line 2219"/>
              <p:cNvSpPr>
                <a:spLocks noChangeShapeType="1"/>
              </p:cNvSpPr>
              <p:nvPr/>
            </p:nvSpPr>
            <p:spPr bwMode="auto">
              <a:xfrm>
                <a:off x="2626" y="29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6" name="Line 2220"/>
              <p:cNvSpPr>
                <a:spLocks noChangeShapeType="1"/>
              </p:cNvSpPr>
              <p:nvPr/>
            </p:nvSpPr>
            <p:spPr bwMode="auto">
              <a:xfrm>
                <a:off x="2626" y="28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7" name="Line 2221"/>
              <p:cNvSpPr>
                <a:spLocks noChangeShapeType="1"/>
              </p:cNvSpPr>
              <p:nvPr/>
            </p:nvSpPr>
            <p:spPr bwMode="auto">
              <a:xfrm flipV="1">
                <a:off x="2630" y="286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8" name="Line 2222"/>
              <p:cNvSpPr>
                <a:spLocks noChangeShapeType="1"/>
              </p:cNvSpPr>
              <p:nvPr/>
            </p:nvSpPr>
            <p:spPr bwMode="auto">
              <a:xfrm flipV="1">
                <a:off x="2662" y="286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9" name="Line 2223"/>
              <p:cNvSpPr>
                <a:spLocks noChangeShapeType="1"/>
              </p:cNvSpPr>
              <p:nvPr/>
            </p:nvSpPr>
            <p:spPr bwMode="auto">
              <a:xfrm flipV="1">
                <a:off x="2668" y="2855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0" name="Line 2224"/>
              <p:cNvSpPr>
                <a:spLocks noChangeShapeType="1"/>
              </p:cNvSpPr>
              <p:nvPr/>
            </p:nvSpPr>
            <p:spPr bwMode="auto">
              <a:xfrm>
                <a:off x="2652" y="2879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1" name="Line 2225"/>
              <p:cNvSpPr>
                <a:spLocks noChangeShapeType="1"/>
              </p:cNvSpPr>
              <p:nvPr/>
            </p:nvSpPr>
            <p:spPr bwMode="auto">
              <a:xfrm>
                <a:off x="2648" y="29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2" name="Line 2226"/>
              <p:cNvSpPr>
                <a:spLocks noChangeShapeType="1"/>
              </p:cNvSpPr>
              <p:nvPr/>
            </p:nvSpPr>
            <p:spPr bwMode="auto">
              <a:xfrm>
                <a:off x="2648" y="28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3" name="Line 2227"/>
              <p:cNvSpPr>
                <a:spLocks noChangeShapeType="1"/>
              </p:cNvSpPr>
              <p:nvPr/>
            </p:nvSpPr>
            <p:spPr bwMode="auto">
              <a:xfrm flipV="1">
                <a:off x="2652" y="28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4" name="Line 2228"/>
              <p:cNvSpPr>
                <a:spLocks noChangeShapeType="1"/>
              </p:cNvSpPr>
              <p:nvPr/>
            </p:nvSpPr>
            <p:spPr bwMode="auto">
              <a:xfrm flipV="1">
                <a:off x="2684" y="285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5" name="Line 2229"/>
              <p:cNvSpPr>
                <a:spLocks noChangeShapeType="1"/>
              </p:cNvSpPr>
              <p:nvPr/>
            </p:nvSpPr>
            <p:spPr bwMode="auto">
              <a:xfrm flipV="1">
                <a:off x="2688" y="286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6" name="Line 2230"/>
              <p:cNvSpPr>
                <a:spLocks noChangeShapeType="1"/>
              </p:cNvSpPr>
              <p:nvPr/>
            </p:nvSpPr>
            <p:spPr bwMode="auto">
              <a:xfrm>
                <a:off x="2672" y="2891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7" name="Line 2231"/>
              <p:cNvSpPr>
                <a:spLocks noChangeShapeType="1"/>
              </p:cNvSpPr>
              <p:nvPr/>
            </p:nvSpPr>
            <p:spPr bwMode="auto">
              <a:xfrm>
                <a:off x="2668" y="291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8" name="Line 2232"/>
              <p:cNvSpPr>
                <a:spLocks noChangeShapeType="1"/>
              </p:cNvSpPr>
              <p:nvPr/>
            </p:nvSpPr>
            <p:spPr bwMode="auto">
              <a:xfrm>
                <a:off x="2668" y="28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49" name="Line 2233"/>
              <p:cNvSpPr>
                <a:spLocks noChangeShapeType="1"/>
              </p:cNvSpPr>
              <p:nvPr/>
            </p:nvSpPr>
            <p:spPr bwMode="auto">
              <a:xfrm flipV="1">
                <a:off x="2672" y="287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0" name="Line 2234"/>
              <p:cNvSpPr>
                <a:spLocks noChangeShapeType="1"/>
              </p:cNvSpPr>
              <p:nvPr/>
            </p:nvSpPr>
            <p:spPr bwMode="auto">
              <a:xfrm flipV="1">
                <a:off x="2702" y="287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1" name="Line 2235"/>
              <p:cNvSpPr>
                <a:spLocks noChangeShapeType="1"/>
              </p:cNvSpPr>
              <p:nvPr/>
            </p:nvSpPr>
            <p:spPr bwMode="auto">
              <a:xfrm flipV="1">
                <a:off x="2710" y="286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2" name="Line 2236"/>
              <p:cNvSpPr>
                <a:spLocks noChangeShapeType="1"/>
              </p:cNvSpPr>
              <p:nvPr/>
            </p:nvSpPr>
            <p:spPr bwMode="auto">
              <a:xfrm>
                <a:off x="2694" y="2887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3" name="Line 2237"/>
              <p:cNvSpPr>
                <a:spLocks noChangeShapeType="1"/>
              </p:cNvSpPr>
              <p:nvPr/>
            </p:nvSpPr>
            <p:spPr bwMode="auto">
              <a:xfrm>
                <a:off x="2688" y="29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4" name="Line 2238"/>
              <p:cNvSpPr>
                <a:spLocks noChangeShapeType="1"/>
              </p:cNvSpPr>
              <p:nvPr/>
            </p:nvSpPr>
            <p:spPr bwMode="auto">
              <a:xfrm>
                <a:off x="2688" y="286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5" name="Line 2239"/>
              <p:cNvSpPr>
                <a:spLocks noChangeShapeType="1"/>
              </p:cNvSpPr>
              <p:nvPr/>
            </p:nvSpPr>
            <p:spPr bwMode="auto">
              <a:xfrm flipV="1">
                <a:off x="2694" y="28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6" name="Line 2240"/>
              <p:cNvSpPr>
                <a:spLocks noChangeShapeType="1"/>
              </p:cNvSpPr>
              <p:nvPr/>
            </p:nvSpPr>
            <p:spPr bwMode="auto">
              <a:xfrm flipV="1">
                <a:off x="2724" y="28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7" name="Line 2241"/>
              <p:cNvSpPr>
                <a:spLocks noChangeShapeType="1"/>
              </p:cNvSpPr>
              <p:nvPr/>
            </p:nvSpPr>
            <p:spPr bwMode="auto">
              <a:xfrm flipV="1">
                <a:off x="2730" y="2879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8" name="Line 2242"/>
              <p:cNvSpPr>
                <a:spLocks noChangeShapeType="1"/>
              </p:cNvSpPr>
              <p:nvPr/>
            </p:nvSpPr>
            <p:spPr bwMode="auto">
              <a:xfrm>
                <a:off x="2714" y="2903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59" name="Line 2243"/>
              <p:cNvSpPr>
                <a:spLocks noChangeShapeType="1"/>
              </p:cNvSpPr>
              <p:nvPr/>
            </p:nvSpPr>
            <p:spPr bwMode="auto">
              <a:xfrm>
                <a:off x="2708" y="292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0" name="Line 2244"/>
              <p:cNvSpPr>
                <a:spLocks noChangeShapeType="1"/>
              </p:cNvSpPr>
              <p:nvPr/>
            </p:nvSpPr>
            <p:spPr bwMode="auto">
              <a:xfrm>
                <a:off x="2708" y="287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1" name="Line 2245"/>
              <p:cNvSpPr>
                <a:spLocks noChangeShapeType="1"/>
              </p:cNvSpPr>
              <p:nvPr/>
            </p:nvSpPr>
            <p:spPr bwMode="auto">
              <a:xfrm flipV="1">
                <a:off x="2714" y="28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2" name="Line 2246"/>
              <p:cNvSpPr>
                <a:spLocks noChangeShapeType="1"/>
              </p:cNvSpPr>
              <p:nvPr/>
            </p:nvSpPr>
            <p:spPr bwMode="auto">
              <a:xfrm flipV="1">
                <a:off x="2744" y="28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3" name="Line 2247"/>
              <p:cNvSpPr>
                <a:spLocks noChangeShapeType="1"/>
              </p:cNvSpPr>
              <p:nvPr/>
            </p:nvSpPr>
            <p:spPr bwMode="auto">
              <a:xfrm flipV="1">
                <a:off x="2750" y="287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4" name="Line 2248"/>
              <p:cNvSpPr>
                <a:spLocks noChangeShapeType="1"/>
              </p:cNvSpPr>
              <p:nvPr/>
            </p:nvSpPr>
            <p:spPr bwMode="auto">
              <a:xfrm>
                <a:off x="2736" y="2897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5" name="Line 2249"/>
              <p:cNvSpPr>
                <a:spLocks noChangeShapeType="1"/>
              </p:cNvSpPr>
              <p:nvPr/>
            </p:nvSpPr>
            <p:spPr bwMode="auto">
              <a:xfrm>
                <a:off x="2730" y="29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6" name="Line 2250"/>
              <p:cNvSpPr>
                <a:spLocks noChangeShapeType="1"/>
              </p:cNvSpPr>
              <p:nvPr/>
            </p:nvSpPr>
            <p:spPr bwMode="auto">
              <a:xfrm>
                <a:off x="2730" y="28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7" name="Line 2251"/>
              <p:cNvSpPr>
                <a:spLocks noChangeShapeType="1"/>
              </p:cNvSpPr>
              <p:nvPr/>
            </p:nvSpPr>
            <p:spPr bwMode="auto">
              <a:xfrm flipV="1">
                <a:off x="2736" y="28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8" name="Line 2252"/>
              <p:cNvSpPr>
                <a:spLocks noChangeShapeType="1"/>
              </p:cNvSpPr>
              <p:nvPr/>
            </p:nvSpPr>
            <p:spPr bwMode="auto">
              <a:xfrm flipV="1">
                <a:off x="2764" y="287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9" name="Line 2253"/>
              <p:cNvSpPr>
                <a:spLocks noChangeShapeType="1"/>
              </p:cNvSpPr>
              <p:nvPr/>
            </p:nvSpPr>
            <p:spPr bwMode="auto">
              <a:xfrm flipV="1">
                <a:off x="2770" y="2891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0" name="Line 2254"/>
              <p:cNvSpPr>
                <a:spLocks noChangeShapeType="1"/>
              </p:cNvSpPr>
              <p:nvPr/>
            </p:nvSpPr>
            <p:spPr bwMode="auto">
              <a:xfrm>
                <a:off x="2758" y="2915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1" name="Line 2255"/>
              <p:cNvSpPr>
                <a:spLocks noChangeShapeType="1"/>
              </p:cNvSpPr>
              <p:nvPr/>
            </p:nvSpPr>
            <p:spPr bwMode="auto">
              <a:xfrm>
                <a:off x="2750" y="29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2" name="Line 2256"/>
              <p:cNvSpPr>
                <a:spLocks noChangeShapeType="1"/>
              </p:cNvSpPr>
              <p:nvPr/>
            </p:nvSpPr>
            <p:spPr bwMode="auto">
              <a:xfrm>
                <a:off x="2750" y="28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3" name="Line 2257"/>
              <p:cNvSpPr>
                <a:spLocks noChangeShapeType="1"/>
              </p:cNvSpPr>
              <p:nvPr/>
            </p:nvSpPr>
            <p:spPr bwMode="auto">
              <a:xfrm flipV="1">
                <a:off x="2758" y="28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4" name="Line 2258"/>
              <p:cNvSpPr>
                <a:spLocks noChangeShapeType="1"/>
              </p:cNvSpPr>
              <p:nvPr/>
            </p:nvSpPr>
            <p:spPr bwMode="auto">
              <a:xfrm flipV="1">
                <a:off x="2784" y="28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5" name="Line 2259"/>
              <p:cNvSpPr>
                <a:spLocks noChangeShapeType="1"/>
              </p:cNvSpPr>
              <p:nvPr/>
            </p:nvSpPr>
            <p:spPr bwMode="auto">
              <a:xfrm flipV="1">
                <a:off x="2792" y="288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6" name="Line 2260"/>
              <p:cNvSpPr>
                <a:spLocks noChangeShapeType="1"/>
              </p:cNvSpPr>
              <p:nvPr/>
            </p:nvSpPr>
            <p:spPr bwMode="auto">
              <a:xfrm>
                <a:off x="2780" y="2905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7" name="Line 2261"/>
              <p:cNvSpPr>
                <a:spLocks noChangeShapeType="1"/>
              </p:cNvSpPr>
              <p:nvPr/>
            </p:nvSpPr>
            <p:spPr bwMode="auto">
              <a:xfrm>
                <a:off x="2772" y="293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8" name="Line 2262"/>
              <p:cNvSpPr>
                <a:spLocks noChangeShapeType="1"/>
              </p:cNvSpPr>
              <p:nvPr/>
            </p:nvSpPr>
            <p:spPr bwMode="auto">
              <a:xfrm>
                <a:off x="2772" y="28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79" name="Line 2263"/>
              <p:cNvSpPr>
                <a:spLocks noChangeShapeType="1"/>
              </p:cNvSpPr>
              <p:nvPr/>
            </p:nvSpPr>
            <p:spPr bwMode="auto">
              <a:xfrm flipV="1">
                <a:off x="2780" y="28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0" name="Line 2264"/>
              <p:cNvSpPr>
                <a:spLocks noChangeShapeType="1"/>
              </p:cNvSpPr>
              <p:nvPr/>
            </p:nvSpPr>
            <p:spPr bwMode="auto">
              <a:xfrm flipV="1">
                <a:off x="2806" y="288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1" name="Line 2265"/>
              <p:cNvSpPr>
                <a:spLocks noChangeShapeType="1"/>
              </p:cNvSpPr>
              <p:nvPr/>
            </p:nvSpPr>
            <p:spPr bwMode="auto">
              <a:xfrm flipV="1">
                <a:off x="2812" y="289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2" name="Line 2266"/>
              <p:cNvSpPr>
                <a:spLocks noChangeShapeType="1"/>
              </p:cNvSpPr>
              <p:nvPr/>
            </p:nvSpPr>
            <p:spPr bwMode="auto">
              <a:xfrm>
                <a:off x="2800" y="2923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3" name="Line 2267"/>
              <p:cNvSpPr>
                <a:spLocks noChangeShapeType="1"/>
              </p:cNvSpPr>
              <p:nvPr/>
            </p:nvSpPr>
            <p:spPr bwMode="auto">
              <a:xfrm>
                <a:off x="2792" y="294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4" name="Line 2268"/>
              <p:cNvSpPr>
                <a:spLocks noChangeShapeType="1"/>
              </p:cNvSpPr>
              <p:nvPr/>
            </p:nvSpPr>
            <p:spPr bwMode="auto">
              <a:xfrm>
                <a:off x="2792" y="2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5" name="Line 2269"/>
              <p:cNvSpPr>
                <a:spLocks noChangeShapeType="1"/>
              </p:cNvSpPr>
              <p:nvPr/>
            </p:nvSpPr>
            <p:spPr bwMode="auto">
              <a:xfrm flipV="1">
                <a:off x="2800" y="29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6" name="Line 2270"/>
              <p:cNvSpPr>
                <a:spLocks noChangeShapeType="1"/>
              </p:cNvSpPr>
              <p:nvPr/>
            </p:nvSpPr>
            <p:spPr bwMode="auto">
              <a:xfrm flipV="1">
                <a:off x="2826" y="29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7" name="Line 2271"/>
              <p:cNvSpPr>
                <a:spLocks noChangeShapeType="1"/>
              </p:cNvSpPr>
              <p:nvPr/>
            </p:nvSpPr>
            <p:spPr bwMode="auto">
              <a:xfrm flipV="1">
                <a:off x="2834" y="2893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8" name="Line 2272"/>
              <p:cNvSpPr>
                <a:spLocks noChangeShapeType="1"/>
              </p:cNvSpPr>
              <p:nvPr/>
            </p:nvSpPr>
            <p:spPr bwMode="auto">
              <a:xfrm>
                <a:off x="2822" y="2917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89" name="Line 2273"/>
              <p:cNvSpPr>
                <a:spLocks noChangeShapeType="1"/>
              </p:cNvSpPr>
              <p:nvPr/>
            </p:nvSpPr>
            <p:spPr bwMode="auto">
              <a:xfrm>
                <a:off x="2814" y="29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0" name="Line 2274"/>
              <p:cNvSpPr>
                <a:spLocks noChangeShapeType="1"/>
              </p:cNvSpPr>
              <p:nvPr/>
            </p:nvSpPr>
            <p:spPr bwMode="auto">
              <a:xfrm>
                <a:off x="2814" y="289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1" name="Line 2275"/>
              <p:cNvSpPr>
                <a:spLocks noChangeShapeType="1"/>
              </p:cNvSpPr>
              <p:nvPr/>
            </p:nvSpPr>
            <p:spPr bwMode="auto">
              <a:xfrm flipV="1">
                <a:off x="2822" y="289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2" name="Line 2276"/>
              <p:cNvSpPr>
                <a:spLocks noChangeShapeType="1"/>
              </p:cNvSpPr>
              <p:nvPr/>
            </p:nvSpPr>
            <p:spPr bwMode="auto">
              <a:xfrm flipV="1">
                <a:off x="2846" y="289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3" name="Line 2277"/>
              <p:cNvSpPr>
                <a:spLocks noChangeShapeType="1"/>
              </p:cNvSpPr>
              <p:nvPr/>
            </p:nvSpPr>
            <p:spPr bwMode="auto">
              <a:xfrm flipV="1">
                <a:off x="2854" y="2883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4" name="Line 2278"/>
              <p:cNvSpPr>
                <a:spLocks noChangeShapeType="1"/>
              </p:cNvSpPr>
              <p:nvPr/>
            </p:nvSpPr>
            <p:spPr bwMode="auto">
              <a:xfrm>
                <a:off x="2842" y="2909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5" name="Line 2279"/>
              <p:cNvSpPr>
                <a:spLocks noChangeShapeType="1"/>
              </p:cNvSpPr>
              <p:nvPr/>
            </p:nvSpPr>
            <p:spPr bwMode="auto">
              <a:xfrm>
                <a:off x="2834" y="29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6" name="Line 2280"/>
              <p:cNvSpPr>
                <a:spLocks noChangeShapeType="1"/>
              </p:cNvSpPr>
              <p:nvPr/>
            </p:nvSpPr>
            <p:spPr bwMode="auto">
              <a:xfrm>
                <a:off x="2834" y="28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7" name="Line 2281"/>
              <p:cNvSpPr>
                <a:spLocks noChangeShapeType="1"/>
              </p:cNvSpPr>
              <p:nvPr/>
            </p:nvSpPr>
            <p:spPr bwMode="auto">
              <a:xfrm flipV="1">
                <a:off x="2842" y="28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8" name="Line 2282"/>
              <p:cNvSpPr>
                <a:spLocks noChangeShapeType="1"/>
              </p:cNvSpPr>
              <p:nvPr/>
            </p:nvSpPr>
            <p:spPr bwMode="auto">
              <a:xfrm flipV="1">
                <a:off x="2866" y="28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9" name="Line 2283"/>
              <p:cNvSpPr>
                <a:spLocks noChangeShapeType="1"/>
              </p:cNvSpPr>
              <p:nvPr/>
            </p:nvSpPr>
            <p:spPr bwMode="auto">
              <a:xfrm flipV="1">
                <a:off x="2876" y="288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0" name="Line 2284"/>
              <p:cNvSpPr>
                <a:spLocks noChangeShapeType="1"/>
              </p:cNvSpPr>
              <p:nvPr/>
            </p:nvSpPr>
            <p:spPr bwMode="auto">
              <a:xfrm>
                <a:off x="2864" y="2911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1" name="Line 2285"/>
              <p:cNvSpPr>
                <a:spLocks noChangeShapeType="1"/>
              </p:cNvSpPr>
              <p:nvPr/>
            </p:nvSpPr>
            <p:spPr bwMode="auto">
              <a:xfrm>
                <a:off x="2856" y="293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2" name="Line 2286"/>
              <p:cNvSpPr>
                <a:spLocks noChangeShapeType="1"/>
              </p:cNvSpPr>
              <p:nvPr/>
            </p:nvSpPr>
            <p:spPr bwMode="auto">
              <a:xfrm>
                <a:off x="2856" y="28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3" name="Line 2287"/>
              <p:cNvSpPr>
                <a:spLocks noChangeShapeType="1"/>
              </p:cNvSpPr>
              <p:nvPr/>
            </p:nvSpPr>
            <p:spPr bwMode="auto">
              <a:xfrm flipV="1">
                <a:off x="2864" y="28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4" name="Line 2288"/>
              <p:cNvSpPr>
                <a:spLocks noChangeShapeType="1"/>
              </p:cNvSpPr>
              <p:nvPr/>
            </p:nvSpPr>
            <p:spPr bwMode="auto">
              <a:xfrm flipV="1">
                <a:off x="2888" y="289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5" name="Line 2289"/>
              <p:cNvSpPr>
                <a:spLocks noChangeShapeType="1"/>
              </p:cNvSpPr>
              <p:nvPr/>
            </p:nvSpPr>
            <p:spPr bwMode="auto">
              <a:xfrm flipV="1">
                <a:off x="2896" y="287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6" name="Line 2290"/>
              <p:cNvSpPr>
                <a:spLocks noChangeShapeType="1"/>
              </p:cNvSpPr>
              <p:nvPr/>
            </p:nvSpPr>
            <p:spPr bwMode="auto">
              <a:xfrm>
                <a:off x="2882" y="2903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7" name="Line 2291"/>
              <p:cNvSpPr>
                <a:spLocks noChangeShapeType="1"/>
              </p:cNvSpPr>
              <p:nvPr/>
            </p:nvSpPr>
            <p:spPr bwMode="auto">
              <a:xfrm>
                <a:off x="2876" y="29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8" name="Line 2292"/>
              <p:cNvSpPr>
                <a:spLocks noChangeShapeType="1"/>
              </p:cNvSpPr>
              <p:nvPr/>
            </p:nvSpPr>
            <p:spPr bwMode="auto">
              <a:xfrm>
                <a:off x="2876" y="287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9" name="Line 2293"/>
              <p:cNvSpPr>
                <a:spLocks noChangeShapeType="1"/>
              </p:cNvSpPr>
              <p:nvPr/>
            </p:nvSpPr>
            <p:spPr bwMode="auto">
              <a:xfrm flipV="1">
                <a:off x="2882" y="28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0" name="Line 2294"/>
              <p:cNvSpPr>
                <a:spLocks noChangeShapeType="1"/>
              </p:cNvSpPr>
              <p:nvPr/>
            </p:nvSpPr>
            <p:spPr bwMode="auto">
              <a:xfrm flipV="1">
                <a:off x="2908" y="288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1" name="Line 2295"/>
              <p:cNvSpPr>
                <a:spLocks noChangeShapeType="1"/>
              </p:cNvSpPr>
              <p:nvPr/>
            </p:nvSpPr>
            <p:spPr bwMode="auto">
              <a:xfrm flipV="1">
                <a:off x="2918" y="2855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2" name="Line 2296"/>
              <p:cNvSpPr>
                <a:spLocks noChangeShapeType="1"/>
              </p:cNvSpPr>
              <p:nvPr/>
            </p:nvSpPr>
            <p:spPr bwMode="auto">
              <a:xfrm>
                <a:off x="2904" y="2881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3" name="Line 2297"/>
              <p:cNvSpPr>
                <a:spLocks noChangeShapeType="1"/>
              </p:cNvSpPr>
              <p:nvPr/>
            </p:nvSpPr>
            <p:spPr bwMode="auto">
              <a:xfrm>
                <a:off x="2896" y="290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4" name="Line 2298"/>
              <p:cNvSpPr>
                <a:spLocks noChangeShapeType="1"/>
              </p:cNvSpPr>
              <p:nvPr/>
            </p:nvSpPr>
            <p:spPr bwMode="auto">
              <a:xfrm>
                <a:off x="2896" y="285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5" name="Line 2299"/>
              <p:cNvSpPr>
                <a:spLocks noChangeShapeType="1"/>
              </p:cNvSpPr>
              <p:nvPr/>
            </p:nvSpPr>
            <p:spPr bwMode="auto">
              <a:xfrm flipV="1">
                <a:off x="2904" y="28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6" name="Line 2300"/>
              <p:cNvSpPr>
                <a:spLocks noChangeShapeType="1"/>
              </p:cNvSpPr>
              <p:nvPr/>
            </p:nvSpPr>
            <p:spPr bwMode="auto">
              <a:xfrm flipV="1">
                <a:off x="2930" y="286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7" name="Line 2301"/>
              <p:cNvSpPr>
                <a:spLocks noChangeShapeType="1"/>
              </p:cNvSpPr>
              <p:nvPr/>
            </p:nvSpPr>
            <p:spPr bwMode="auto">
              <a:xfrm flipV="1">
                <a:off x="2936" y="2847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8" name="Line 2302"/>
              <p:cNvSpPr>
                <a:spLocks noChangeShapeType="1"/>
              </p:cNvSpPr>
              <p:nvPr/>
            </p:nvSpPr>
            <p:spPr bwMode="auto">
              <a:xfrm>
                <a:off x="2922" y="2871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19" name="Line 2303"/>
              <p:cNvSpPr>
                <a:spLocks noChangeShapeType="1"/>
              </p:cNvSpPr>
              <p:nvPr/>
            </p:nvSpPr>
            <p:spPr bwMode="auto">
              <a:xfrm>
                <a:off x="2916" y="28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0" name="Line 2304"/>
              <p:cNvSpPr>
                <a:spLocks noChangeShapeType="1"/>
              </p:cNvSpPr>
              <p:nvPr/>
            </p:nvSpPr>
            <p:spPr bwMode="auto">
              <a:xfrm>
                <a:off x="2916" y="284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1" name="Line 2305"/>
              <p:cNvSpPr>
                <a:spLocks noChangeShapeType="1"/>
              </p:cNvSpPr>
              <p:nvPr/>
            </p:nvSpPr>
            <p:spPr bwMode="auto">
              <a:xfrm flipV="1">
                <a:off x="2922" y="28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2" name="Line 2306"/>
              <p:cNvSpPr>
                <a:spLocks noChangeShapeType="1"/>
              </p:cNvSpPr>
              <p:nvPr/>
            </p:nvSpPr>
            <p:spPr bwMode="auto">
              <a:xfrm flipV="1">
                <a:off x="2952" y="285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3" name="Line 2307"/>
              <p:cNvSpPr>
                <a:spLocks noChangeShapeType="1"/>
              </p:cNvSpPr>
              <p:nvPr/>
            </p:nvSpPr>
            <p:spPr bwMode="auto">
              <a:xfrm flipV="1">
                <a:off x="2958" y="2917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4" name="Line 2308"/>
              <p:cNvSpPr>
                <a:spLocks noChangeShapeType="1"/>
              </p:cNvSpPr>
              <p:nvPr/>
            </p:nvSpPr>
            <p:spPr bwMode="auto">
              <a:xfrm>
                <a:off x="2942" y="294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5" name="Line 2309"/>
              <p:cNvSpPr>
                <a:spLocks noChangeShapeType="1"/>
              </p:cNvSpPr>
              <p:nvPr/>
            </p:nvSpPr>
            <p:spPr bwMode="auto">
              <a:xfrm>
                <a:off x="2938" y="296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6" name="Line 2310"/>
              <p:cNvSpPr>
                <a:spLocks noChangeShapeType="1"/>
              </p:cNvSpPr>
              <p:nvPr/>
            </p:nvSpPr>
            <p:spPr bwMode="auto">
              <a:xfrm>
                <a:off x="2938" y="291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7" name="Line 2311"/>
              <p:cNvSpPr>
                <a:spLocks noChangeShapeType="1"/>
              </p:cNvSpPr>
              <p:nvPr/>
            </p:nvSpPr>
            <p:spPr bwMode="auto">
              <a:xfrm flipV="1">
                <a:off x="2942" y="29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8" name="Line 2312"/>
              <p:cNvSpPr>
                <a:spLocks noChangeShapeType="1"/>
              </p:cNvSpPr>
              <p:nvPr/>
            </p:nvSpPr>
            <p:spPr bwMode="auto">
              <a:xfrm flipV="1">
                <a:off x="2976" y="29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29" name="Line 2313"/>
              <p:cNvSpPr>
                <a:spLocks noChangeShapeType="1"/>
              </p:cNvSpPr>
              <p:nvPr/>
            </p:nvSpPr>
            <p:spPr bwMode="auto">
              <a:xfrm flipV="1">
                <a:off x="2978" y="3139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0" name="Line 2314"/>
              <p:cNvSpPr>
                <a:spLocks noChangeShapeType="1"/>
              </p:cNvSpPr>
              <p:nvPr/>
            </p:nvSpPr>
            <p:spPr bwMode="auto">
              <a:xfrm>
                <a:off x="2956" y="316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1" name="Line 2315"/>
              <p:cNvSpPr>
                <a:spLocks noChangeShapeType="1"/>
              </p:cNvSpPr>
              <p:nvPr/>
            </p:nvSpPr>
            <p:spPr bwMode="auto">
              <a:xfrm>
                <a:off x="2958" y="319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2" name="Line 2316"/>
              <p:cNvSpPr>
                <a:spLocks noChangeShapeType="1"/>
              </p:cNvSpPr>
              <p:nvPr/>
            </p:nvSpPr>
            <p:spPr bwMode="auto">
              <a:xfrm>
                <a:off x="2958" y="31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3" name="Line 2317"/>
              <p:cNvSpPr>
                <a:spLocks noChangeShapeType="1"/>
              </p:cNvSpPr>
              <p:nvPr/>
            </p:nvSpPr>
            <p:spPr bwMode="auto">
              <a:xfrm flipV="1">
                <a:off x="2956" y="314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4" name="Line 2318"/>
              <p:cNvSpPr>
                <a:spLocks noChangeShapeType="1"/>
              </p:cNvSpPr>
              <p:nvPr/>
            </p:nvSpPr>
            <p:spPr bwMode="auto">
              <a:xfrm flipV="1">
                <a:off x="3002" y="314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5" name="Line 2319"/>
              <p:cNvSpPr>
                <a:spLocks noChangeShapeType="1"/>
              </p:cNvSpPr>
              <p:nvPr/>
            </p:nvSpPr>
            <p:spPr bwMode="auto">
              <a:xfrm flipV="1">
                <a:off x="2982" y="3061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6" name="Line 2320"/>
              <p:cNvSpPr>
                <a:spLocks noChangeShapeType="1"/>
              </p:cNvSpPr>
              <p:nvPr/>
            </p:nvSpPr>
            <p:spPr bwMode="auto">
              <a:xfrm>
                <a:off x="2880" y="3099"/>
                <a:ext cx="2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7" name="Line 2321"/>
              <p:cNvSpPr>
                <a:spLocks noChangeShapeType="1"/>
              </p:cNvSpPr>
              <p:nvPr/>
            </p:nvSpPr>
            <p:spPr bwMode="auto">
              <a:xfrm>
                <a:off x="2962" y="31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8" name="Line 2322"/>
              <p:cNvSpPr>
                <a:spLocks noChangeShapeType="1"/>
              </p:cNvSpPr>
              <p:nvPr/>
            </p:nvSpPr>
            <p:spPr bwMode="auto">
              <a:xfrm>
                <a:off x="2962" y="30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9" name="Line 2323"/>
              <p:cNvSpPr>
                <a:spLocks noChangeShapeType="1"/>
              </p:cNvSpPr>
              <p:nvPr/>
            </p:nvSpPr>
            <p:spPr bwMode="auto">
              <a:xfrm flipV="1">
                <a:off x="2880" y="307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0" name="Freeform 2324"/>
              <p:cNvSpPr>
                <a:spLocks/>
              </p:cNvSpPr>
              <p:nvPr/>
            </p:nvSpPr>
            <p:spPr bwMode="auto">
              <a:xfrm>
                <a:off x="1338" y="2539"/>
                <a:ext cx="744" cy="84"/>
              </a:xfrm>
              <a:custGeom>
                <a:avLst/>
                <a:gdLst>
                  <a:gd name="T0" fmla="*/ 14 w 744"/>
                  <a:gd name="T1" fmla="*/ 0 h 84"/>
                  <a:gd name="T2" fmla="*/ 18 w 744"/>
                  <a:gd name="T3" fmla="*/ 0 h 84"/>
                  <a:gd name="T4" fmla="*/ 20 w 744"/>
                  <a:gd name="T5" fmla="*/ 0 h 84"/>
                  <a:gd name="T6" fmla="*/ 22 w 744"/>
                  <a:gd name="T7" fmla="*/ 0 h 84"/>
                  <a:gd name="T8" fmla="*/ 26 w 744"/>
                  <a:gd name="T9" fmla="*/ 2 h 84"/>
                  <a:gd name="T10" fmla="*/ 28 w 744"/>
                  <a:gd name="T11" fmla="*/ 2 h 84"/>
                  <a:gd name="T12" fmla="*/ 30 w 744"/>
                  <a:gd name="T13" fmla="*/ 2 h 84"/>
                  <a:gd name="T14" fmla="*/ 34 w 744"/>
                  <a:gd name="T15" fmla="*/ 2 h 84"/>
                  <a:gd name="T16" fmla="*/ 38 w 744"/>
                  <a:gd name="T17" fmla="*/ 4 h 84"/>
                  <a:gd name="T18" fmla="*/ 42 w 744"/>
                  <a:gd name="T19" fmla="*/ 4 h 84"/>
                  <a:gd name="T20" fmla="*/ 46 w 744"/>
                  <a:gd name="T21" fmla="*/ 6 h 84"/>
                  <a:gd name="T22" fmla="*/ 50 w 744"/>
                  <a:gd name="T23" fmla="*/ 6 h 84"/>
                  <a:gd name="T24" fmla="*/ 56 w 744"/>
                  <a:gd name="T25" fmla="*/ 8 h 84"/>
                  <a:gd name="T26" fmla="*/ 62 w 744"/>
                  <a:gd name="T27" fmla="*/ 10 h 84"/>
                  <a:gd name="T28" fmla="*/ 68 w 744"/>
                  <a:gd name="T29" fmla="*/ 12 h 84"/>
                  <a:gd name="T30" fmla="*/ 74 w 744"/>
                  <a:gd name="T31" fmla="*/ 12 h 84"/>
                  <a:gd name="T32" fmla="*/ 80 w 744"/>
                  <a:gd name="T33" fmla="*/ 14 h 84"/>
                  <a:gd name="T34" fmla="*/ 88 w 744"/>
                  <a:gd name="T35" fmla="*/ 16 h 84"/>
                  <a:gd name="T36" fmla="*/ 96 w 744"/>
                  <a:gd name="T37" fmla="*/ 18 h 84"/>
                  <a:gd name="T38" fmla="*/ 104 w 744"/>
                  <a:gd name="T39" fmla="*/ 20 h 84"/>
                  <a:gd name="T40" fmla="*/ 112 w 744"/>
                  <a:gd name="T41" fmla="*/ 22 h 84"/>
                  <a:gd name="T42" fmla="*/ 120 w 744"/>
                  <a:gd name="T43" fmla="*/ 24 h 84"/>
                  <a:gd name="T44" fmla="*/ 128 w 744"/>
                  <a:gd name="T45" fmla="*/ 24 h 84"/>
                  <a:gd name="T46" fmla="*/ 138 w 744"/>
                  <a:gd name="T47" fmla="*/ 26 h 84"/>
                  <a:gd name="T48" fmla="*/ 146 w 744"/>
                  <a:gd name="T49" fmla="*/ 28 h 84"/>
                  <a:gd name="T50" fmla="*/ 156 w 744"/>
                  <a:gd name="T51" fmla="*/ 28 h 84"/>
                  <a:gd name="T52" fmla="*/ 166 w 744"/>
                  <a:gd name="T53" fmla="*/ 30 h 84"/>
                  <a:gd name="T54" fmla="*/ 176 w 744"/>
                  <a:gd name="T55" fmla="*/ 30 h 84"/>
                  <a:gd name="T56" fmla="*/ 186 w 744"/>
                  <a:gd name="T57" fmla="*/ 32 h 84"/>
                  <a:gd name="T58" fmla="*/ 196 w 744"/>
                  <a:gd name="T59" fmla="*/ 32 h 84"/>
                  <a:gd name="T60" fmla="*/ 208 w 744"/>
                  <a:gd name="T61" fmla="*/ 34 h 84"/>
                  <a:gd name="T62" fmla="*/ 220 w 744"/>
                  <a:gd name="T63" fmla="*/ 34 h 84"/>
                  <a:gd name="T64" fmla="*/ 232 w 744"/>
                  <a:gd name="T65" fmla="*/ 34 h 84"/>
                  <a:gd name="T66" fmla="*/ 246 w 744"/>
                  <a:gd name="T67" fmla="*/ 34 h 84"/>
                  <a:gd name="T68" fmla="*/ 258 w 744"/>
                  <a:gd name="T69" fmla="*/ 32 h 84"/>
                  <a:gd name="T70" fmla="*/ 274 w 744"/>
                  <a:gd name="T71" fmla="*/ 32 h 84"/>
                  <a:gd name="T72" fmla="*/ 288 w 744"/>
                  <a:gd name="T73" fmla="*/ 32 h 84"/>
                  <a:gd name="T74" fmla="*/ 304 w 744"/>
                  <a:gd name="T75" fmla="*/ 32 h 84"/>
                  <a:gd name="T76" fmla="*/ 320 w 744"/>
                  <a:gd name="T77" fmla="*/ 32 h 84"/>
                  <a:gd name="T78" fmla="*/ 336 w 744"/>
                  <a:gd name="T79" fmla="*/ 30 h 84"/>
                  <a:gd name="T80" fmla="*/ 354 w 744"/>
                  <a:gd name="T81" fmla="*/ 30 h 84"/>
                  <a:gd name="T82" fmla="*/ 370 w 744"/>
                  <a:gd name="T83" fmla="*/ 30 h 84"/>
                  <a:gd name="T84" fmla="*/ 388 w 744"/>
                  <a:gd name="T85" fmla="*/ 30 h 84"/>
                  <a:gd name="T86" fmla="*/ 406 w 744"/>
                  <a:gd name="T87" fmla="*/ 30 h 84"/>
                  <a:gd name="T88" fmla="*/ 422 w 744"/>
                  <a:gd name="T89" fmla="*/ 30 h 84"/>
                  <a:gd name="T90" fmla="*/ 440 w 744"/>
                  <a:gd name="T91" fmla="*/ 30 h 84"/>
                  <a:gd name="T92" fmla="*/ 458 w 744"/>
                  <a:gd name="T93" fmla="*/ 30 h 84"/>
                  <a:gd name="T94" fmla="*/ 478 w 744"/>
                  <a:gd name="T95" fmla="*/ 32 h 84"/>
                  <a:gd name="T96" fmla="*/ 496 w 744"/>
                  <a:gd name="T97" fmla="*/ 32 h 84"/>
                  <a:gd name="T98" fmla="*/ 514 w 744"/>
                  <a:gd name="T99" fmla="*/ 34 h 84"/>
                  <a:gd name="T100" fmla="*/ 532 w 744"/>
                  <a:gd name="T101" fmla="*/ 36 h 84"/>
                  <a:gd name="T102" fmla="*/ 550 w 744"/>
                  <a:gd name="T103" fmla="*/ 38 h 84"/>
                  <a:gd name="T104" fmla="*/ 566 w 744"/>
                  <a:gd name="T105" fmla="*/ 40 h 84"/>
                  <a:gd name="T106" fmla="*/ 584 w 744"/>
                  <a:gd name="T107" fmla="*/ 44 h 84"/>
                  <a:gd name="T108" fmla="*/ 602 w 744"/>
                  <a:gd name="T109" fmla="*/ 46 h 84"/>
                  <a:gd name="T110" fmla="*/ 622 w 744"/>
                  <a:gd name="T111" fmla="*/ 50 h 84"/>
                  <a:gd name="T112" fmla="*/ 640 w 744"/>
                  <a:gd name="T113" fmla="*/ 54 h 84"/>
                  <a:gd name="T114" fmla="*/ 658 w 744"/>
                  <a:gd name="T115" fmla="*/ 60 h 84"/>
                  <a:gd name="T116" fmla="*/ 676 w 744"/>
                  <a:gd name="T117" fmla="*/ 64 h 84"/>
                  <a:gd name="T118" fmla="*/ 694 w 744"/>
                  <a:gd name="T119" fmla="*/ 68 h 84"/>
                  <a:gd name="T120" fmla="*/ 714 w 744"/>
                  <a:gd name="T121" fmla="*/ 74 h 84"/>
                  <a:gd name="T122" fmla="*/ 732 w 744"/>
                  <a:gd name="T123" fmla="*/ 8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44" h="84">
                    <a:moveTo>
                      <a:pt x="0" y="2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6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58" y="8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0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0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2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0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2" y="16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4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88" y="16"/>
                    </a:lnTo>
                    <a:lnTo>
                      <a:pt x="90" y="16"/>
                    </a:lnTo>
                    <a:lnTo>
                      <a:pt x="90" y="18"/>
                    </a:lnTo>
                    <a:lnTo>
                      <a:pt x="90" y="18"/>
                    </a:lnTo>
                    <a:lnTo>
                      <a:pt x="92" y="18"/>
                    </a:lnTo>
                    <a:lnTo>
                      <a:pt x="92" y="18"/>
                    </a:lnTo>
                    <a:lnTo>
                      <a:pt x="92" y="18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4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6" y="18"/>
                    </a:lnTo>
                    <a:lnTo>
                      <a:pt x="98" y="18"/>
                    </a:lnTo>
                    <a:lnTo>
                      <a:pt x="98" y="18"/>
                    </a:lnTo>
                    <a:lnTo>
                      <a:pt x="98" y="20"/>
                    </a:lnTo>
                    <a:lnTo>
                      <a:pt x="100" y="20"/>
                    </a:lnTo>
                    <a:lnTo>
                      <a:pt x="100" y="20"/>
                    </a:lnTo>
                    <a:lnTo>
                      <a:pt x="100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2" y="20"/>
                    </a:lnTo>
                    <a:lnTo>
                      <a:pt x="104" y="20"/>
                    </a:lnTo>
                    <a:lnTo>
                      <a:pt x="104" y="20"/>
                    </a:lnTo>
                    <a:lnTo>
                      <a:pt x="104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2" y="22"/>
                    </a:lnTo>
                    <a:lnTo>
                      <a:pt x="112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6" y="22"/>
                    </a:lnTo>
                    <a:lnTo>
                      <a:pt x="116" y="22"/>
                    </a:lnTo>
                    <a:lnTo>
                      <a:pt x="118" y="22"/>
                    </a:lnTo>
                    <a:lnTo>
                      <a:pt x="118" y="24"/>
                    </a:lnTo>
                    <a:lnTo>
                      <a:pt x="118" y="24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22" y="24"/>
                    </a:lnTo>
                    <a:lnTo>
                      <a:pt x="122" y="24"/>
                    </a:lnTo>
                    <a:lnTo>
                      <a:pt x="122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6" y="24"/>
                    </a:lnTo>
                    <a:lnTo>
                      <a:pt x="128" y="24"/>
                    </a:lnTo>
                    <a:lnTo>
                      <a:pt x="128" y="24"/>
                    </a:lnTo>
                    <a:lnTo>
                      <a:pt x="130" y="24"/>
                    </a:lnTo>
                    <a:lnTo>
                      <a:pt x="130" y="26"/>
                    </a:lnTo>
                    <a:lnTo>
                      <a:pt x="130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32" y="26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6"/>
                    </a:lnTo>
                    <a:lnTo>
                      <a:pt x="138" y="26"/>
                    </a:lnTo>
                    <a:lnTo>
                      <a:pt x="140" y="26"/>
                    </a:lnTo>
                    <a:lnTo>
                      <a:pt x="140" y="26"/>
                    </a:lnTo>
                    <a:lnTo>
                      <a:pt x="140" y="26"/>
                    </a:lnTo>
                    <a:lnTo>
                      <a:pt x="142" y="26"/>
                    </a:lnTo>
                    <a:lnTo>
                      <a:pt x="142" y="26"/>
                    </a:lnTo>
                    <a:lnTo>
                      <a:pt x="142" y="26"/>
                    </a:lnTo>
                    <a:lnTo>
                      <a:pt x="144" y="26"/>
                    </a:lnTo>
                    <a:lnTo>
                      <a:pt x="144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6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48" y="28"/>
                    </a:lnTo>
                    <a:lnTo>
                      <a:pt x="150" y="28"/>
                    </a:lnTo>
                    <a:lnTo>
                      <a:pt x="150" y="28"/>
                    </a:lnTo>
                    <a:lnTo>
                      <a:pt x="152" y="28"/>
                    </a:lnTo>
                    <a:lnTo>
                      <a:pt x="152" y="28"/>
                    </a:lnTo>
                    <a:lnTo>
                      <a:pt x="152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6" y="28"/>
                    </a:lnTo>
                    <a:lnTo>
                      <a:pt x="156" y="28"/>
                    </a:lnTo>
                    <a:lnTo>
                      <a:pt x="156" y="28"/>
                    </a:lnTo>
                    <a:lnTo>
                      <a:pt x="158" y="28"/>
                    </a:lnTo>
                    <a:lnTo>
                      <a:pt x="158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2" y="30"/>
                    </a:lnTo>
                    <a:lnTo>
                      <a:pt x="162" y="30"/>
                    </a:lnTo>
                    <a:lnTo>
                      <a:pt x="164" y="30"/>
                    </a:lnTo>
                    <a:lnTo>
                      <a:pt x="164" y="30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0"/>
                    </a:lnTo>
                    <a:lnTo>
                      <a:pt x="168" y="30"/>
                    </a:lnTo>
                    <a:lnTo>
                      <a:pt x="170" y="30"/>
                    </a:lnTo>
                    <a:lnTo>
                      <a:pt x="170" y="30"/>
                    </a:lnTo>
                    <a:lnTo>
                      <a:pt x="172" y="30"/>
                    </a:lnTo>
                    <a:lnTo>
                      <a:pt x="172" y="30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8" y="30"/>
                    </a:lnTo>
                    <a:lnTo>
                      <a:pt x="178" y="30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2" y="32"/>
                    </a:lnTo>
                    <a:lnTo>
                      <a:pt x="182" y="32"/>
                    </a:lnTo>
                    <a:lnTo>
                      <a:pt x="184" y="32"/>
                    </a:lnTo>
                    <a:lnTo>
                      <a:pt x="184" y="32"/>
                    </a:lnTo>
                    <a:lnTo>
                      <a:pt x="186" y="32"/>
                    </a:lnTo>
                    <a:lnTo>
                      <a:pt x="186" y="32"/>
                    </a:lnTo>
                    <a:lnTo>
                      <a:pt x="188" y="32"/>
                    </a:lnTo>
                    <a:lnTo>
                      <a:pt x="188" y="32"/>
                    </a:lnTo>
                    <a:lnTo>
                      <a:pt x="188" y="32"/>
                    </a:lnTo>
                    <a:lnTo>
                      <a:pt x="190" y="32"/>
                    </a:lnTo>
                    <a:lnTo>
                      <a:pt x="190" y="32"/>
                    </a:lnTo>
                    <a:lnTo>
                      <a:pt x="192" y="32"/>
                    </a:lnTo>
                    <a:lnTo>
                      <a:pt x="192" y="32"/>
                    </a:lnTo>
                    <a:lnTo>
                      <a:pt x="194" y="32"/>
                    </a:lnTo>
                    <a:lnTo>
                      <a:pt x="194" y="32"/>
                    </a:lnTo>
                    <a:lnTo>
                      <a:pt x="196" y="32"/>
                    </a:lnTo>
                    <a:lnTo>
                      <a:pt x="196" y="32"/>
                    </a:lnTo>
                    <a:lnTo>
                      <a:pt x="196" y="32"/>
                    </a:lnTo>
                    <a:lnTo>
                      <a:pt x="198" y="32"/>
                    </a:lnTo>
                    <a:lnTo>
                      <a:pt x="198" y="32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2" y="32"/>
                    </a:lnTo>
                    <a:lnTo>
                      <a:pt x="202" y="32"/>
                    </a:lnTo>
                    <a:lnTo>
                      <a:pt x="204" y="32"/>
                    </a:lnTo>
                    <a:lnTo>
                      <a:pt x="204" y="32"/>
                    </a:lnTo>
                    <a:lnTo>
                      <a:pt x="206" y="34"/>
                    </a:lnTo>
                    <a:lnTo>
                      <a:pt x="206" y="34"/>
                    </a:lnTo>
                    <a:lnTo>
                      <a:pt x="208" y="34"/>
                    </a:lnTo>
                    <a:lnTo>
                      <a:pt x="208" y="34"/>
                    </a:lnTo>
                    <a:lnTo>
                      <a:pt x="210" y="34"/>
                    </a:lnTo>
                    <a:lnTo>
                      <a:pt x="210" y="34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4" y="34"/>
                    </a:lnTo>
                    <a:lnTo>
                      <a:pt x="214" y="34"/>
                    </a:lnTo>
                    <a:lnTo>
                      <a:pt x="216" y="34"/>
                    </a:lnTo>
                    <a:lnTo>
                      <a:pt x="216" y="34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4" y="34"/>
                    </a:lnTo>
                    <a:lnTo>
                      <a:pt x="224" y="34"/>
                    </a:lnTo>
                    <a:lnTo>
                      <a:pt x="226" y="34"/>
                    </a:lnTo>
                    <a:lnTo>
                      <a:pt x="226" y="34"/>
                    </a:lnTo>
                    <a:lnTo>
                      <a:pt x="228" y="34"/>
                    </a:lnTo>
                    <a:lnTo>
                      <a:pt x="230" y="34"/>
                    </a:lnTo>
                    <a:lnTo>
                      <a:pt x="230" y="34"/>
                    </a:lnTo>
                    <a:lnTo>
                      <a:pt x="232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4" y="34"/>
                    </a:lnTo>
                    <a:lnTo>
                      <a:pt x="236" y="34"/>
                    </a:lnTo>
                    <a:lnTo>
                      <a:pt x="236" y="34"/>
                    </a:lnTo>
                    <a:lnTo>
                      <a:pt x="238" y="34"/>
                    </a:lnTo>
                    <a:lnTo>
                      <a:pt x="238" y="34"/>
                    </a:lnTo>
                    <a:lnTo>
                      <a:pt x="240" y="34"/>
                    </a:lnTo>
                    <a:lnTo>
                      <a:pt x="240" y="34"/>
                    </a:lnTo>
                    <a:lnTo>
                      <a:pt x="242" y="34"/>
                    </a:lnTo>
                    <a:lnTo>
                      <a:pt x="242" y="34"/>
                    </a:lnTo>
                    <a:lnTo>
                      <a:pt x="244" y="34"/>
                    </a:lnTo>
                    <a:lnTo>
                      <a:pt x="246" y="34"/>
                    </a:lnTo>
                    <a:lnTo>
                      <a:pt x="246" y="34"/>
                    </a:lnTo>
                    <a:lnTo>
                      <a:pt x="248" y="34"/>
                    </a:lnTo>
                    <a:lnTo>
                      <a:pt x="248" y="34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2" y="34"/>
                    </a:lnTo>
                    <a:lnTo>
                      <a:pt x="254" y="34"/>
                    </a:lnTo>
                    <a:lnTo>
                      <a:pt x="254" y="34"/>
                    </a:lnTo>
                    <a:lnTo>
                      <a:pt x="256" y="34"/>
                    </a:lnTo>
                    <a:lnTo>
                      <a:pt x="256" y="32"/>
                    </a:lnTo>
                    <a:lnTo>
                      <a:pt x="258" y="32"/>
                    </a:lnTo>
                    <a:lnTo>
                      <a:pt x="258" y="32"/>
                    </a:lnTo>
                    <a:lnTo>
                      <a:pt x="260" y="32"/>
                    </a:lnTo>
                    <a:lnTo>
                      <a:pt x="262" y="32"/>
                    </a:lnTo>
                    <a:lnTo>
                      <a:pt x="262" y="32"/>
                    </a:lnTo>
                    <a:lnTo>
                      <a:pt x="264" y="32"/>
                    </a:lnTo>
                    <a:lnTo>
                      <a:pt x="264" y="32"/>
                    </a:lnTo>
                    <a:lnTo>
                      <a:pt x="266" y="32"/>
                    </a:lnTo>
                    <a:lnTo>
                      <a:pt x="268" y="32"/>
                    </a:lnTo>
                    <a:lnTo>
                      <a:pt x="268" y="32"/>
                    </a:lnTo>
                    <a:lnTo>
                      <a:pt x="270" y="32"/>
                    </a:lnTo>
                    <a:lnTo>
                      <a:pt x="270" y="32"/>
                    </a:lnTo>
                    <a:lnTo>
                      <a:pt x="272" y="32"/>
                    </a:lnTo>
                    <a:lnTo>
                      <a:pt x="274" y="32"/>
                    </a:lnTo>
                    <a:lnTo>
                      <a:pt x="274" y="32"/>
                    </a:lnTo>
                    <a:lnTo>
                      <a:pt x="276" y="32"/>
                    </a:lnTo>
                    <a:lnTo>
                      <a:pt x="276" y="32"/>
                    </a:lnTo>
                    <a:lnTo>
                      <a:pt x="278" y="32"/>
                    </a:lnTo>
                    <a:lnTo>
                      <a:pt x="280" y="32"/>
                    </a:lnTo>
                    <a:lnTo>
                      <a:pt x="280" y="32"/>
                    </a:lnTo>
                    <a:lnTo>
                      <a:pt x="282" y="32"/>
                    </a:lnTo>
                    <a:lnTo>
                      <a:pt x="284" y="32"/>
                    </a:lnTo>
                    <a:lnTo>
                      <a:pt x="284" y="32"/>
                    </a:lnTo>
                    <a:lnTo>
                      <a:pt x="286" y="32"/>
                    </a:lnTo>
                    <a:lnTo>
                      <a:pt x="286" y="32"/>
                    </a:lnTo>
                    <a:lnTo>
                      <a:pt x="288" y="32"/>
                    </a:lnTo>
                    <a:lnTo>
                      <a:pt x="290" y="32"/>
                    </a:lnTo>
                    <a:lnTo>
                      <a:pt x="290" y="32"/>
                    </a:lnTo>
                    <a:lnTo>
                      <a:pt x="292" y="32"/>
                    </a:lnTo>
                    <a:lnTo>
                      <a:pt x="294" y="32"/>
                    </a:lnTo>
                    <a:lnTo>
                      <a:pt x="294" y="32"/>
                    </a:lnTo>
                    <a:lnTo>
                      <a:pt x="296" y="32"/>
                    </a:lnTo>
                    <a:lnTo>
                      <a:pt x="298" y="32"/>
                    </a:lnTo>
                    <a:lnTo>
                      <a:pt x="298" y="32"/>
                    </a:lnTo>
                    <a:lnTo>
                      <a:pt x="300" y="32"/>
                    </a:lnTo>
                    <a:lnTo>
                      <a:pt x="302" y="32"/>
                    </a:lnTo>
                    <a:lnTo>
                      <a:pt x="302" y="32"/>
                    </a:lnTo>
                    <a:lnTo>
                      <a:pt x="304" y="32"/>
                    </a:lnTo>
                    <a:lnTo>
                      <a:pt x="306" y="32"/>
                    </a:lnTo>
                    <a:lnTo>
                      <a:pt x="306" y="32"/>
                    </a:lnTo>
                    <a:lnTo>
                      <a:pt x="308" y="32"/>
                    </a:lnTo>
                    <a:lnTo>
                      <a:pt x="310" y="32"/>
                    </a:lnTo>
                    <a:lnTo>
                      <a:pt x="310" y="32"/>
                    </a:lnTo>
                    <a:lnTo>
                      <a:pt x="312" y="32"/>
                    </a:lnTo>
                    <a:lnTo>
                      <a:pt x="314" y="32"/>
                    </a:lnTo>
                    <a:lnTo>
                      <a:pt x="314" y="32"/>
                    </a:lnTo>
                    <a:lnTo>
                      <a:pt x="316" y="32"/>
                    </a:lnTo>
                    <a:lnTo>
                      <a:pt x="318" y="32"/>
                    </a:lnTo>
                    <a:lnTo>
                      <a:pt x="318" y="32"/>
                    </a:lnTo>
                    <a:lnTo>
                      <a:pt x="320" y="32"/>
                    </a:lnTo>
                    <a:lnTo>
                      <a:pt x="322" y="32"/>
                    </a:lnTo>
                    <a:lnTo>
                      <a:pt x="322" y="32"/>
                    </a:lnTo>
                    <a:lnTo>
                      <a:pt x="324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8" y="32"/>
                    </a:lnTo>
                    <a:lnTo>
                      <a:pt x="330" y="32"/>
                    </a:lnTo>
                    <a:lnTo>
                      <a:pt x="332" y="32"/>
                    </a:lnTo>
                    <a:lnTo>
                      <a:pt x="332" y="32"/>
                    </a:lnTo>
                    <a:lnTo>
                      <a:pt x="334" y="32"/>
                    </a:lnTo>
                    <a:lnTo>
                      <a:pt x="336" y="32"/>
                    </a:lnTo>
                    <a:lnTo>
                      <a:pt x="336" y="30"/>
                    </a:lnTo>
                    <a:lnTo>
                      <a:pt x="338" y="30"/>
                    </a:lnTo>
                    <a:lnTo>
                      <a:pt x="340" y="30"/>
                    </a:lnTo>
                    <a:lnTo>
                      <a:pt x="340" y="30"/>
                    </a:lnTo>
                    <a:lnTo>
                      <a:pt x="342" y="30"/>
                    </a:lnTo>
                    <a:lnTo>
                      <a:pt x="344" y="30"/>
                    </a:lnTo>
                    <a:lnTo>
                      <a:pt x="346" y="30"/>
                    </a:lnTo>
                    <a:lnTo>
                      <a:pt x="346" y="30"/>
                    </a:lnTo>
                    <a:lnTo>
                      <a:pt x="348" y="30"/>
                    </a:lnTo>
                    <a:lnTo>
                      <a:pt x="350" y="30"/>
                    </a:lnTo>
                    <a:lnTo>
                      <a:pt x="350" y="30"/>
                    </a:lnTo>
                    <a:lnTo>
                      <a:pt x="352" y="30"/>
                    </a:lnTo>
                    <a:lnTo>
                      <a:pt x="354" y="30"/>
                    </a:lnTo>
                    <a:lnTo>
                      <a:pt x="354" y="30"/>
                    </a:lnTo>
                    <a:lnTo>
                      <a:pt x="356" y="30"/>
                    </a:lnTo>
                    <a:lnTo>
                      <a:pt x="358" y="30"/>
                    </a:lnTo>
                    <a:lnTo>
                      <a:pt x="360" y="30"/>
                    </a:lnTo>
                    <a:lnTo>
                      <a:pt x="360" y="30"/>
                    </a:lnTo>
                    <a:lnTo>
                      <a:pt x="362" y="30"/>
                    </a:lnTo>
                    <a:lnTo>
                      <a:pt x="364" y="30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lnTo>
                      <a:pt x="370" y="30"/>
                    </a:lnTo>
                    <a:lnTo>
                      <a:pt x="370" y="30"/>
                    </a:lnTo>
                    <a:lnTo>
                      <a:pt x="372" y="30"/>
                    </a:lnTo>
                    <a:lnTo>
                      <a:pt x="374" y="30"/>
                    </a:lnTo>
                    <a:lnTo>
                      <a:pt x="376" y="30"/>
                    </a:lnTo>
                    <a:lnTo>
                      <a:pt x="376" y="30"/>
                    </a:lnTo>
                    <a:lnTo>
                      <a:pt x="378" y="30"/>
                    </a:lnTo>
                    <a:lnTo>
                      <a:pt x="380" y="30"/>
                    </a:lnTo>
                    <a:lnTo>
                      <a:pt x="380" y="30"/>
                    </a:lnTo>
                    <a:lnTo>
                      <a:pt x="382" y="30"/>
                    </a:lnTo>
                    <a:lnTo>
                      <a:pt x="384" y="30"/>
                    </a:lnTo>
                    <a:lnTo>
                      <a:pt x="386" y="30"/>
                    </a:lnTo>
                    <a:lnTo>
                      <a:pt x="386" y="30"/>
                    </a:lnTo>
                    <a:lnTo>
                      <a:pt x="388" y="30"/>
                    </a:lnTo>
                    <a:lnTo>
                      <a:pt x="390" y="30"/>
                    </a:lnTo>
                    <a:lnTo>
                      <a:pt x="390" y="30"/>
                    </a:lnTo>
                    <a:lnTo>
                      <a:pt x="392" y="30"/>
                    </a:lnTo>
                    <a:lnTo>
                      <a:pt x="394" y="30"/>
                    </a:lnTo>
                    <a:lnTo>
                      <a:pt x="396" y="30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400" y="30"/>
                    </a:lnTo>
                    <a:lnTo>
                      <a:pt x="400" y="30"/>
                    </a:lnTo>
                    <a:lnTo>
                      <a:pt x="402" y="30"/>
                    </a:lnTo>
                    <a:lnTo>
                      <a:pt x="404" y="30"/>
                    </a:lnTo>
                    <a:lnTo>
                      <a:pt x="406" y="30"/>
                    </a:lnTo>
                    <a:lnTo>
                      <a:pt x="406" y="30"/>
                    </a:lnTo>
                    <a:lnTo>
                      <a:pt x="408" y="30"/>
                    </a:lnTo>
                    <a:lnTo>
                      <a:pt x="410" y="30"/>
                    </a:lnTo>
                    <a:lnTo>
                      <a:pt x="412" y="30"/>
                    </a:lnTo>
                    <a:lnTo>
                      <a:pt x="412" y="30"/>
                    </a:lnTo>
                    <a:lnTo>
                      <a:pt x="414" y="30"/>
                    </a:lnTo>
                    <a:lnTo>
                      <a:pt x="416" y="30"/>
                    </a:lnTo>
                    <a:lnTo>
                      <a:pt x="418" y="30"/>
                    </a:lnTo>
                    <a:lnTo>
                      <a:pt x="418" y="30"/>
                    </a:lnTo>
                    <a:lnTo>
                      <a:pt x="420" y="30"/>
                    </a:lnTo>
                    <a:lnTo>
                      <a:pt x="422" y="30"/>
                    </a:lnTo>
                    <a:lnTo>
                      <a:pt x="422" y="30"/>
                    </a:lnTo>
                    <a:lnTo>
                      <a:pt x="424" y="30"/>
                    </a:lnTo>
                    <a:lnTo>
                      <a:pt x="426" y="30"/>
                    </a:lnTo>
                    <a:lnTo>
                      <a:pt x="428" y="30"/>
                    </a:lnTo>
                    <a:lnTo>
                      <a:pt x="428" y="30"/>
                    </a:lnTo>
                    <a:lnTo>
                      <a:pt x="430" y="30"/>
                    </a:lnTo>
                    <a:lnTo>
                      <a:pt x="432" y="30"/>
                    </a:lnTo>
                    <a:lnTo>
                      <a:pt x="434" y="30"/>
                    </a:lnTo>
                    <a:lnTo>
                      <a:pt x="434" y="30"/>
                    </a:lnTo>
                    <a:lnTo>
                      <a:pt x="436" y="30"/>
                    </a:lnTo>
                    <a:lnTo>
                      <a:pt x="438" y="30"/>
                    </a:lnTo>
                    <a:lnTo>
                      <a:pt x="440" y="30"/>
                    </a:lnTo>
                    <a:lnTo>
                      <a:pt x="440" y="30"/>
                    </a:lnTo>
                    <a:lnTo>
                      <a:pt x="442" y="30"/>
                    </a:lnTo>
                    <a:lnTo>
                      <a:pt x="444" y="30"/>
                    </a:lnTo>
                    <a:lnTo>
                      <a:pt x="444" y="30"/>
                    </a:lnTo>
                    <a:lnTo>
                      <a:pt x="446" y="30"/>
                    </a:lnTo>
                    <a:lnTo>
                      <a:pt x="448" y="30"/>
                    </a:lnTo>
                    <a:lnTo>
                      <a:pt x="450" y="30"/>
                    </a:lnTo>
                    <a:lnTo>
                      <a:pt x="452" y="30"/>
                    </a:lnTo>
                    <a:lnTo>
                      <a:pt x="452" y="30"/>
                    </a:lnTo>
                    <a:lnTo>
                      <a:pt x="454" y="30"/>
                    </a:lnTo>
                    <a:lnTo>
                      <a:pt x="456" y="30"/>
                    </a:lnTo>
                    <a:lnTo>
                      <a:pt x="458" y="30"/>
                    </a:lnTo>
                    <a:lnTo>
                      <a:pt x="458" y="30"/>
                    </a:lnTo>
                    <a:lnTo>
                      <a:pt x="460" y="30"/>
                    </a:lnTo>
                    <a:lnTo>
                      <a:pt x="462" y="30"/>
                    </a:lnTo>
                    <a:lnTo>
                      <a:pt x="464" y="30"/>
                    </a:lnTo>
                    <a:lnTo>
                      <a:pt x="464" y="30"/>
                    </a:lnTo>
                    <a:lnTo>
                      <a:pt x="466" y="30"/>
                    </a:lnTo>
                    <a:lnTo>
                      <a:pt x="468" y="30"/>
                    </a:lnTo>
                    <a:lnTo>
                      <a:pt x="470" y="30"/>
                    </a:lnTo>
                    <a:lnTo>
                      <a:pt x="472" y="30"/>
                    </a:lnTo>
                    <a:lnTo>
                      <a:pt x="472" y="30"/>
                    </a:lnTo>
                    <a:lnTo>
                      <a:pt x="474" y="32"/>
                    </a:lnTo>
                    <a:lnTo>
                      <a:pt x="476" y="32"/>
                    </a:lnTo>
                    <a:lnTo>
                      <a:pt x="478" y="32"/>
                    </a:lnTo>
                    <a:lnTo>
                      <a:pt x="478" y="32"/>
                    </a:lnTo>
                    <a:lnTo>
                      <a:pt x="480" y="32"/>
                    </a:lnTo>
                    <a:lnTo>
                      <a:pt x="482" y="32"/>
                    </a:lnTo>
                    <a:lnTo>
                      <a:pt x="484" y="32"/>
                    </a:lnTo>
                    <a:lnTo>
                      <a:pt x="484" y="32"/>
                    </a:lnTo>
                    <a:lnTo>
                      <a:pt x="486" y="32"/>
                    </a:lnTo>
                    <a:lnTo>
                      <a:pt x="488" y="32"/>
                    </a:lnTo>
                    <a:lnTo>
                      <a:pt x="490" y="32"/>
                    </a:lnTo>
                    <a:lnTo>
                      <a:pt x="490" y="32"/>
                    </a:lnTo>
                    <a:lnTo>
                      <a:pt x="492" y="32"/>
                    </a:lnTo>
                    <a:lnTo>
                      <a:pt x="494" y="32"/>
                    </a:lnTo>
                    <a:lnTo>
                      <a:pt x="496" y="32"/>
                    </a:lnTo>
                    <a:lnTo>
                      <a:pt x="496" y="34"/>
                    </a:lnTo>
                    <a:lnTo>
                      <a:pt x="498" y="34"/>
                    </a:lnTo>
                    <a:lnTo>
                      <a:pt x="500" y="34"/>
                    </a:lnTo>
                    <a:lnTo>
                      <a:pt x="502" y="34"/>
                    </a:lnTo>
                    <a:lnTo>
                      <a:pt x="502" y="34"/>
                    </a:lnTo>
                    <a:lnTo>
                      <a:pt x="504" y="34"/>
                    </a:lnTo>
                    <a:lnTo>
                      <a:pt x="506" y="34"/>
                    </a:lnTo>
                    <a:lnTo>
                      <a:pt x="508" y="34"/>
                    </a:lnTo>
                    <a:lnTo>
                      <a:pt x="508" y="34"/>
                    </a:lnTo>
                    <a:lnTo>
                      <a:pt x="510" y="34"/>
                    </a:lnTo>
                    <a:lnTo>
                      <a:pt x="512" y="34"/>
                    </a:lnTo>
                    <a:lnTo>
                      <a:pt x="514" y="34"/>
                    </a:lnTo>
                    <a:lnTo>
                      <a:pt x="514" y="34"/>
                    </a:lnTo>
                    <a:lnTo>
                      <a:pt x="516" y="34"/>
                    </a:lnTo>
                    <a:lnTo>
                      <a:pt x="518" y="34"/>
                    </a:lnTo>
                    <a:lnTo>
                      <a:pt x="520" y="34"/>
                    </a:lnTo>
                    <a:lnTo>
                      <a:pt x="520" y="34"/>
                    </a:lnTo>
                    <a:lnTo>
                      <a:pt x="522" y="34"/>
                    </a:lnTo>
                    <a:lnTo>
                      <a:pt x="524" y="34"/>
                    </a:lnTo>
                    <a:lnTo>
                      <a:pt x="524" y="34"/>
                    </a:lnTo>
                    <a:lnTo>
                      <a:pt x="526" y="34"/>
                    </a:lnTo>
                    <a:lnTo>
                      <a:pt x="528" y="36"/>
                    </a:lnTo>
                    <a:lnTo>
                      <a:pt x="530" y="36"/>
                    </a:lnTo>
                    <a:lnTo>
                      <a:pt x="532" y="36"/>
                    </a:lnTo>
                    <a:lnTo>
                      <a:pt x="532" y="36"/>
                    </a:lnTo>
                    <a:lnTo>
                      <a:pt x="534" y="36"/>
                    </a:lnTo>
                    <a:lnTo>
                      <a:pt x="536" y="36"/>
                    </a:lnTo>
                    <a:lnTo>
                      <a:pt x="536" y="36"/>
                    </a:lnTo>
                    <a:lnTo>
                      <a:pt x="538" y="36"/>
                    </a:lnTo>
                    <a:lnTo>
                      <a:pt x="540" y="36"/>
                    </a:lnTo>
                    <a:lnTo>
                      <a:pt x="542" y="36"/>
                    </a:lnTo>
                    <a:lnTo>
                      <a:pt x="542" y="36"/>
                    </a:lnTo>
                    <a:lnTo>
                      <a:pt x="544" y="36"/>
                    </a:lnTo>
                    <a:lnTo>
                      <a:pt x="546" y="38"/>
                    </a:lnTo>
                    <a:lnTo>
                      <a:pt x="548" y="38"/>
                    </a:lnTo>
                    <a:lnTo>
                      <a:pt x="550" y="38"/>
                    </a:lnTo>
                    <a:lnTo>
                      <a:pt x="550" y="38"/>
                    </a:lnTo>
                    <a:lnTo>
                      <a:pt x="552" y="38"/>
                    </a:lnTo>
                    <a:lnTo>
                      <a:pt x="554" y="38"/>
                    </a:lnTo>
                    <a:lnTo>
                      <a:pt x="554" y="38"/>
                    </a:lnTo>
                    <a:lnTo>
                      <a:pt x="556" y="40"/>
                    </a:lnTo>
                    <a:lnTo>
                      <a:pt x="558" y="40"/>
                    </a:lnTo>
                    <a:lnTo>
                      <a:pt x="560" y="40"/>
                    </a:lnTo>
                    <a:lnTo>
                      <a:pt x="560" y="40"/>
                    </a:lnTo>
                    <a:lnTo>
                      <a:pt x="562" y="40"/>
                    </a:lnTo>
                    <a:lnTo>
                      <a:pt x="564" y="40"/>
                    </a:lnTo>
                    <a:lnTo>
                      <a:pt x="566" y="40"/>
                    </a:lnTo>
                    <a:lnTo>
                      <a:pt x="566" y="40"/>
                    </a:lnTo>
                    <a:lnTo>
                      <a:pt x="568" y="42"/>
                    </a:lnTo>
                    <a:lnTo>
                      <a:pt x="570" y="42"/>
                    </a:lnTo>
                    <a:lnTo>
                      <a:pt x="572" y="42"/>
                    </a:lnTo>
                    <a:lnTo>
                      <a:pt x="572" y="42"/>
                    </a:lnTo>
                    <a:lnTo>
                      <a:pt x="574" y="42"/>
                    </a:lnTo>
                    <a:lnTo>
                      <a:pt x="576" y="42"/>
                    </a:lnTo>
                    <a:lnTo>
                      <a:pt x="578" y="42"/>
                    </a:lnTo>
                    <a:lnTo>
                      <a:pt x="578" y="42"/>
                    </a:lnTo>
                    <a:lnTo>
                      <a:pt x="580" y="44"/>
                    </a:lnTo>
                    <a:lnTo>
                      <a:pt x="582" y="44"/>
                    </a:lnTo>
                    <a:lnTo>
                      <a:pt x="584" y="44"/>
                    </a:lnTo>
                    <a:lnTo>
                      <a:pt x="584" y="44"/>
                    </a:lnTo>
                    <a:lnTo>
                      <a:pt x="586" y="44"/>
                    </a:lnTo>
                    <a:lnTo>
                      <a:pt x="588" y="44"/>
                    </a:lnTo>
                    <a:lnTo>
                      <a:pt x="590" y="44"/>
                    </a:lnTo>
                    <a:lnTo>
                      <a:pt x="590" y="44"/>
                    </a:lnTo>
                    <a:lnTo>
                      <a:pt x="592" y="46"/>
                    </a:lnTo>
                    <a:lnTo>
                      <a:pt x="594" y="46"/>
                    </a:lnTo>
                    <a:lnTo>
                      <a:pt x="596" y="46"/>
                    </a:lnTo>
                    <a:lnTo>
                      <a:pt x="596" y="46"/>
                    </a:lnTo>
                    <a:lnTo>
                      <a:pt x="598" y="46"/>
                    </a:lnTo>
                    <a:lnTo>
                      <a:pt x="600" y="46"/>
                    </a:lnTo>
                    <a:lnTo>
                      <a:pt x="602" y="46"/>
                    </a:lnTo>
                    <a:lnTo>
                      <a:pt x="602" y="46"/>
                    </a:lnTo>
                    <a:lnTo>
                      <a:pt x="604" y="48"/>
                    </a:lnTo>
                    <a:lnTo>
                      <a:pt x="606" y="48"/>
                    </a:lnTo>
                    <a:lnTo>
                      <a:pt x="608" y="48"/>
                    </a:lnTo>
                    <a:lnTo>
                      <a:pt x="608" y="48"/>
                    </a:lnTo>
                    <a:lnTo>
                      <a:pt x="610" y="48"/>
                    </a:lnTo>
                    <a:lnTo>
                      <a:pt x="612" y="48"/>
                    </a:lnTo>
                    <a:lnTo>
                      <a:pt x="614" y="48"/>
                    </a:lnTo>
                    <a:lnTo>
                      <a:pt x="616" y="48"/>
                    </a:lnTo>
                    <a:lnTo>
                      <a:pt x="616" y="48"/>
                    </a:lnTo>
                    <a:lnTo>
                      <a:pt x="618" y="50"/>
                    </a:lnTo>
                    <a:lnTo>
                      <a:pt x="620" y="50"/>
                    </a:lnTo>
                    <a:lnTo>
                      <a:pt x="622" y="50"/>
                    </a:lnTo>
                    <a:lnTo>
                      <a:pt x="622" y="50"/>
                    </a:lnTo>
                    <a:lnTo>
                      <a:pt x="624" y="50"/>
                    </a:lnTo>
                    <a:lnTo>
                      <a:pt x="626" y="52"/>
                    </a:lnTo>
                    <a:lnTo>
                      <a:pt x="628" y="52"/>
                    </a:lnTo>
                    <a:lnTo>
                      <a:pt x="628" y="52"/>
                    </a:lnTo>
                    <a:lnTo>
                      <a:pt x="630" y="52"/>
                    </a:lnTo>
                    <a:lnTo>
                      <a:pt x="632" y="52"/>
                    </a:lnTo>
                    <a:lnTo>
                      <a:pt x="634" y="52"/>
                    </a:lnTo>
                    <a:lnTo>
                      <a:pt x="634" y="54"/>
                    </a:lnTo>
                    <a:lnTo>
                      <a:pt x="636" y="54"/>
                    </a:lnTo>
                    <a:lnTo>
                      <a:pt x="638" y="54"/>
                    </a:lnTo>
                    <a:lnTo>
                      <a:pt x="640" y="54"/>
                    </a:lnTo>
                    <a:lnTo>
                      <a:pt x="640" y="54"/>
                    </a:lnTo>
                    <a:lnTo>
                      <a:pt x="642" y="56"/>
                    </a:lnTo>
                    <a:lnTo>
                      <a:pt x="644" y="56"/>
                    </a:lnTo>
                    <a:lnTo>
                      <a:pt x="646" y="56"/>
                    </a:lnTo>
                    <a:lnTo>
                      <a:pt x="646" y="56"/>
                    </a:lnTo>
                    <a:lnTo>
                      <a:pt x="648" y="56"/>
                    </a:lnTo>
                    <a:lnTo>
                      <a:pt x="650" y="58"/>
                    </a:lnTo>
                    <a:lnTo>
                      <a:pt x="652" y="58"/>
                    </a:lnTo>
                    <a:lnTo>
                      <a:pt x="654" y="58"/>
                    </a:lnTo>
                    <a:lnTo>
                      <a:pt x="654" y="58"/>
                    </a:lnTo>
                    <a:lnTo>
                      <a:pt x="656" y="58"/>
                    </a:lnTo>
                    <a:lnTo>
                      <a:pt x="658" y="60"/>
                    </a:lnTo>
                    <a:lnTo>
                      <a:pt x="660" y="60"/>
                    </a:lnTo>
                    <a:lnTo>
                      <a:pt x="660" y="60"/>
                    </a:lnTo>
                    <a:lnTo>
                      <a:pt x="662" y="60"/>
                    </a:lnTo>
                    <a:lnTo>
                      <a:pt x="664" y="62"/>
                    </a:lnTo>
                    <a:lnTo>
                      <a:pt x="666" y="62"/>
                    </a:lnTo>
                    <a:lnTo>
                      <a:pt x="666" y="62"/>
                    </a:lnTo>
                    <a:lnTo>
                      <a:pt x="668" y="62"/>
                    </a:lnTo>
                    <a:lnTo>
                      <a:pt x="670" y="62"/>
                    </a:lnTo>
                    <a:lnTo>
                      <a:pt x="672" y="64"/>
                    </a:lnTo>
                    <a:lnTo>
                      <a:pt x="674" y="64"/>
                    </a:lnTo>
                    <a:lnTo>
                      <a:pt x="674" y="64"/>
                    </a:lnTo>
                    <a:lnTo>
                      <a:pt x="676" y="64"/>
                    </a:lnTo>
                    <a:lnTo>
                      <a:pt x="678" y="64"/>
                    </a:lnTo>
                    <a:lnTo>
                      <a:pt x="680" y="66"/>
                    </a:lnTo>
                    <a:lnTo>
                      <a:pt x="680" y="66"/>
                    </a:lnTo>
                    <a:lnTo>
                      <a:pt x="682" y="66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6" y="66"/>
                    </a:lnTo>
                    <a:lnTo>
                      <a:pt x="688" y="68"/>
                    </a:lnTo>
                    <a:lnTo>
                      <a:pt x="690" y="68"/>
                    </a:lnTo>
                    <a:lnTo>
                      <a:pt x="692" y="68"/>
                    </a:lnTo>
                    <a:lnTo>
                      <a:pt x="694" y="68"/>
                    </a:lnTo>
                    <a:lnTo>
                      <a:pt x="694" y="68"/>
                    </a:lnTo>
                    <a:lnTo>
                      <a:pt x="696" y="70"/>
                    </a:lnTo>
                    <a:lnTo>
                      <a:pt x="698" y="70"/>
                    </a:lnTo>
                    <a:lnTo>
                      <a:pt x="700" y="70"/>
                    </a:lnTo>
                    <a:lnTo>
                      <a:pt x="700" y="70"/>
                    </a:lnTo>
                    <a:lnTo>
                      <a:pt x="702" y="70"/>
                    </a:lnTo>
                    <a:lnTo>
                      <a:pt x="704" y="72"/>
                    </a:lnTo>
                    <a:lnTo>
                      <a:pt x="706" y="72"/>
                    </a:lnTo>
                    <a:lnTo>
                      <a:pt x="708" y="72"/>
                    </a:lnTo>
                    <a:lnTo>
                      <a:pt x="708" y="72"/>
                    </a:lnTo>
                    <a:lnTo>
                      <a:pt x="710" y="74"/>
                    </a:lnTo>
                    <a:lnTo>
                      <a:pt x="712" y="74"/>
                    </a:lnTo>
                    <a:lnTo>
                      <a:pt x="714" y="74"/>
                    </a:lnTo>
                    <a:lnTo>
                      <a:pt x="714" y="74"/>
                    </a:lnTo>
                    <a:lnTo>
                      <a:pt x="716" y="76"/>
                    </a:lnTo>
                    <a:lnTo>
                      <a:pt x="718" y="76"/>
                    </a:lnTo>
                    <a:lnTo>
                      <a:pt x="720" y="76"/>
                    </a:lnTo>
                    <a:lnTo>
                      <a:pt x="722" y="76"/>
                    </a:lnTo>
                    <a:lnTo>
                      <a:pt x="722" y="78"/>
                    </a:lnTo>
                    <a:lnTo>
                      <a:pt x="724" y="78"/>
                    </a:lnTo>
                    <a:lnTo>
                      <a:pt x="726" y="78"/>
                    </a:lnTo>
                    <a:lnTo>
                      <a:pt x="728" y="80"/>
                    </a:lnTo>
                    <a:lnTo>
                      <a:pt x="728" y="80"/>
                    </a:lnTo>
                    <a:lnTo>
                      <a:pt x="730" y="80"/>
                    </a:lnTo>
                    <a:lnTo>
                      <a:pt x="732" y="80"/>
                    </a:lnTo>
                    <a:lnTo>
                      <a:pt x="734" y="82"/>
                    </a:lnTo>
                    <a:lnTo>
                      <a:pt x="736" y="82"/>
                    </a:lnTo>
                    <a:lnTo>
                      <a:pt x="736" y="82"/>
                    </a:lnTo>
                    <a:lnTo>
                      <a:pt x="738" y="84"/>
                    </a:lnTo>
                    <a:lnTo>
                      <a:pt x="740" y="84"/>
                    </a:lnTo>
                    <a:lnTo>
                      <a:pt x="742" y="84"/>
                    </a:lnTo>
                    <a:lnTo>
                      <a:pt x="744" y="8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1" name="Freeform 2325"/>
              <p:cNvSpPr>
                <a:spLocks/>
              </p:cNvSpPr>
              <p:nvPr/>
            </p:nvSpPr>
            <p:spPr bwMode="auto">
              <a:xfrm>
                <a:off x="2082" y="2623"/>
                <a:ext cx="850" cy="278"/>
              </a:xfrm>
              <a:custGeom>
                <a:avLst/>
                <a:gdLst>
                  <a:gd name="T0" fmla="*/ 16 w 850"/>
                  <a:gd name="T1" fmla="*/ 6 h 278"/>
                  <a:gd name="T2" fmla="*/ 36 w 850"/>
                  <a:gd name="T3" fmla="*/ 14 h 278"/>
                  <a:gd name="T4" fmla="*/ 54 w 850"/>
                  <a:gd name="T5" fmla="*/ 20 h 278"/>
                  <a:gd name="T6" fmla="*/ 74 w 850"/>
                  <a:gd name="T7" fmla="*/ 26 h 278"/>
                  <a:gd name="T8" fmla="*/ 94 w 850"/>
                  <a:gd name="T9" fmla="*/ 34 h 278"/>
                  <a:gd name="T10" fmla="*/ 114 w 850"/>
                  <a:gd name="T11" fmla="*/ 40 h 278"/>
                  <a:gd name="T12" fmla="*/ 134 w 850"/>
                  <a:gd name="T13" fmla="*/ 46 h 278"/>
                  <a:gd name="T14" fmla="*/ 154 w 850"/>
                  <a:gd name="T15" fmla="*/ 52 h 278"/>
                  <a:gd name="T16" fmla="*/ 174 w 850"/>
                  <a:gd name="T17" fmla="*/ 60 h 278"/>
                  <a:gd name="T18" fmla="*/ 194 w 850"/>
                  <a:gd name="T19" fmla="*/ 66 h 278"/>
                  <a:gd name="T20" fmla="*/ 214 w 850"/>
                  <a:gd name="T21" fmla="*/ 72 h 278"/>
                  <a:gd name="T22" fmla="*/ 234 w 850"/>
                  <a:gd name="T23" fmla="*/ 80 h 278"/>
                  <a:gd name="T24" fmla="*/ 256 w 850"/>
                  <a:gd name="T25" fmla="*/ 88 h 278"/>
                  <a:gd name="T26" fmla="*/ 276 w 850"/>
                  <a:gd name="T27" fmla="*/ 96 h 278"/>
                  <a:gd name="T28" fmla="*/ 296 w 850"/>
                  <a:gd name="T29" fmla="*/ 104 h 278"/>
                  <a:gd name="T30" fmla="*/ 316 w 850"/>
                  <a:gd name="T31" fmla="*/ 114 h 278"/>
                  <a:gd name="T32" fmla="*/ 336 w 850"/>
                  <a:gd name="T33" fmla="*/ 124 h 278"/>
                  <a:gd name="T34" fmla="*/ 356 w 850"/>
                  <a:gd name="T35" fmla="*/ 134 h 278"/>
                  <a:gd name="T36" fmla="*/ 376 w 850"/>
                  <a:gd name="T37" fmla="*/ 146 h 278"/>
                  <a:gd name="T38" fmla="*/ 394 w 850"/>
                  <a:gd name="T39" fmla="*/ 160 h 278"/>
                  <a:gd name="T40" fmla="*/ 412 w 850"/>
                  <a:gd name="T41" fmla="*/ 176 h 278"/>
                  <a:gd name="T42" fmla="*/ 430 w 850"/>
                  <a:gd name="T43" fmla="*/ 194 h 278"/>
                  <a:gd name="T44" fmla="*/ 448 w 850"/>
                  <a:gd name="T45" fmla="*/ 220 h 278"/>
                  <a:gd name="T46" fmla="*/ 464 w 850"/>
                  <a:gd name="T47" fmla="*/ 222 h 278"/>
                  <a:gd name="T48" fmla="*/ 480 w 850"/>
                  <a:gd name="T49" fmla="*/ 224 h 278"/>
                  <a:gd name="T50" fmla="*/ 496 w 850"/>
                  <a:gd name="T51" fmla="*/ 226 h 278"/>
                  <a:gd name="T52" fmla="*/ 512 w 850"/>
                  <a:gd name="T53" fmla="*/ 230 h 278"/>
                  <a:gd name="T54" fmla="*/ 528 w 850"/>
                  <a:gd name="T55" fmla="*/ 232 h 278"/>
                  <a:gd name="T56" fmla="*/ 544 w 850"/>
                  <a:gd name="T57" fmla="*/ 234 h 278"/>
                  <a:gd name="T58" fmla="*/ 558 w 850"/>
                  <a:gd name="T59" fmla="*/ 236 h 278"/>
                  <a:gd name="T60" fmla="*/ 574 w 850"/>
                  <a:gd name="T61" fmla="*/ 238 h 278"/>
                  <a:gd name="T62" fmla="*/ 588 w 850"/>
                  <a:gd name="T63" fmla="*/ 240 h 278"/>
                  <a:gd name="T64" fmla="*/ 602 w 850"/>
                  <a:gd name="T65" fmla="*/ 244 h 278"/>
                  <a:gd name="T66" fmla="*/ 616 w 850"/>
                  <a:gd name="T67" fmla="*/ 248 h 278"/>
                  <a:gd name="T68" fmla="*/ 628 w 850"/>
                  <a:gd name="T69" fmla="*/ 250 h 278"/>
                  <a:gd name="T70" fmla="*/ 642 w 850"/>
                  <a:gd name="T71" fmla="*/ 254 h 278"/>
                  <a:gd name="T72" fmla="*/ 654 w 850"/>
                  <a:gd name="T73" fmla="*/ 258 h 278"/>
                  <a:gd name="T74" fmla="*/ 666 w 850"/>
                  <a:gd name="T75" fmla="*/ 260 h 278"/>
                  <a:gd name="T76" fmla="*/ 678 w 850"/>
                  <a:gd name="T77" fmla="*/ 264 h 278"/>
                  <a:gd name="T78" fmla="*/ 688 w 850"/>
                  <a:gd name="T79" fmla="*/ 268 h 278"/>
                  <a:gd name="T80" fmla="*/ 700 w 850"/>
                  <a:gd name="T81" fmla="*/ 270 h 278"/>
                  <a:gd name="T82" fmla="*/ 710 w 850"/>
                  <a:gd name="T83" fmla="*/ 272 h 278"/>
                  <a:gd name="T84" fmla="*/ 720 w 850"/>
                  <a:gd name="T85" fmla="*/ 274 h 278"/>
                  <a:gd name="T86" fmla="*/ 730 w 850"/>
                  <a:gd name="T87" fmla="*/ 278 h 278"/>
                  <a:gd name="T88" fmla="*/ 740 w 850"/>
                  <a:gd name="T89" fmla="*/ 278 h 278"/>
                  <a:gd name="T90" fmla="*/ 748 w 850"/>
                  <a:gd name="T91" fmla="*/ 278 h 278"/>
                  <a:gd name="T92" fmla="*/ 758 w 850"/>
                  <a:gd name="T93" fmla="*/ 278 h 278"/>
                  <a:gd name="T94" fmla="*/ 766 w 850"/>
                  <a:gd name="T95" fmla="*/ 278 h 278"/>
                  <a:gd name="T96" fmla="*/ 774 w 850"/>
                  <a:gd name="T97" fmla="*/ 276 h 278"/>
                  <a:gd name="T98" fmla="*/ 782 w 850"/>
                  <a:gd name="T99" fmla="*/ 274 h 278"/>
                  <a:gd name="T100" fmla="*/ 788 w 850"/>
                  <a:gd name="T101" fmla="*/ 270 h 278"/>
                  <a:gd name="T102" fmla="*/ 794 w 850"/>
                  <a:gd name="T103" fmla="*/ 266 h 278"/>
                  <a:gd name="T104" fmla="*/ 802 w 850"/>
                  <a:gd name="T105" fmla="*/ 262 h 278"/>
                  <a:gd name="T106" fmla="*/ 808 w 850"/>
                  <a:gd name="T107" fmla="*/ 260 h 278"/>
                  <a:gd name="T108" fmla="*/ 814 w 850"/>
                  <a:gd name="T109" fmla="*/ 258 h 278"/>
                  <a:gd name="T110" fmla="*/ 820 w 850"/>
                  <a:gd name="T111" fmla="*/ 256 h 278"/>
                  <a:gd name="T112" fmla="*/ 824 w 850"/>
                  <a:gd name="T113" fmla="*/ 250 h 278"/>
                  <a:gd name="T114" fmla="*/ 830 w 850"/>
                  <a:gd name="T115" fmla="*/ 246 h 278"/>
                  <a:gd name="T116" fmla="*/ 834 w 850"/>
                  <a:gd name="T117" fmla="*/ 242 h 278"/>
                  <a:gd name="T118" fmla="*/ 838 w 850"/>
                  <a:gd name="T119" fmla="*/ 240 h 278"/>
                  <a:gd name="T120" fmla="*/ 842 w 850"/>
                  <a:gd name="T121" fmla="*/ 240 h 278"/>
                  <a:gd name="T122" fmla="*/ 846 w 850"/>
                  <a:gd name="T123" fmla="*/ 23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0" h="278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4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20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8" y="10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34" y="12"/>
                    </a:lnTo>
                    <a:lnTo>
                      <a:pt x="36" y="14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6" y="16"/>
                    </a:lnTo>
                    <a:lnTo>
                      <a:pt x="46" y="16"/>
                    </a:lnTo>
                    <a:lnTo>
                      <a:pt x="48" y="18"/>
                    </a:lnTo>
                    <a:lnTo>
                      <a:pt x="50" y="18"/>
                    </a:lnTo>
                    <a:lnTo>
                      <a:pt x="52" y="18"/>
                    </a:lnTo>
                    <a:lnTo>
                      <a:pt x="54" y="18"/>
                    </a:lnTo>
                    <a:lnTo>
                      <a:pt x="54" y="20"/>
                    </a:lnTo>
                    <a:lnTo>
                      <a:pt x="56" y="20"/>
                    </a:lnTo>
                    <a:lnTo>
                      <a:pt x="58" y="20"/>
                    </a:lnTo>
                    <a:lnTo>
                      <a:pt x="60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4" y="22"/>
                    </a:lnTo>
                    <a:lnTo>
                      <a:pt x="66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4" y="26"/>
                    </a:lnTo>
                    <a:lnTo>
                      <a:pt x="76" y="26"/>
                    </a:lnTo>
                    <a:lnTo>
                      <a:pt x="78" y="28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2" y="30"/>
                    </a:lnTo>
                    <a:lnTo>
                      <a:pt x="84" y="30"/>
                    </a:lnTo>
                    <a:lnTo>
                      <a:pt x="86" y="30"/>
                    </a:lnTo>
                    <a:lnTo>
                      <a:pt x="88" y="32"/>
                    </a:lnTo>
                    <a:lnTo>
                      <a:pt x="90" y="32"/>
                    </a:lnTo>
                    <a:lnTo>
                      <a:pt x="90" y="32"/>
                    </a:lnTo>
                    <a:lnTo>
                      <a:pt x="92" y="32"/>
                    </a:lnTo>
                    <a:lnTo>
                      <a:pt x="94" y="34"/>
                    </a:lnTo>
                    <a:lnTo>
                      <a:pt x="96" y="34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100" y="36"/>
                    </a:lnTo>
                    <a:lnTo>
                      <a:pt x="102" y="36"/>
                    </a:lnTo>
                    <a:lnTo>
                      <a:pt x="104" y="36"/>
                    </a:lnTo>
                    <a:lnTo>
                      <a:pt x="106" y="38"/>
                    </a:lnTo>
                    <a:lnTo>
                      <a:pt x="108" y="38"/>
                    </a:lnTo>
                    <a:lnTo>
                      <a:pt x="108" y="38"/>
                    </a:lnTo>
                    <a:lnTo>
                      <a:pt x="110" y="38"/>
                    </a:lnTo>
                    <a:lnTo>
                      <a:pt x="112" y="40"/>
                    </a:lnTo>
                    <a:lnTo>
                      <a:pt x="114" y="40"/>
                    </a:lnTo>
                    <a:lnTo>
                      <a:pt x="116" y="40"/>
                    </a:lnTo>
                    <a:lnTo>
                      <a:pt x="118" y="40"/>
                    </a:lnTo>
                    <a:lnTo>
                      <a:pt x="118" y="42"/>
                    </a:lnTo>
                    <a:lnTo>
                      <a:pt x="120" y="42"/>
                    </a:lnTo>
                    <a:lnTo>
                      <a:pt x="122" y="42"/>
                    </a:lnTo>
                    <a:lnTo>
                      <a:pt x="124" y="42"/>
                    </a:lnTo>
                    <a:lnTo>
                      <a:pt x="126" y="44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30" y="46"/>
                    </a:lnTo>
                    <a:lnTo>
                      <a:pt x="132" y="46"/>
                    </a:lnTo>
                    <a:lnTo>
                      <a:pt x="134" y="46"/>
                    </a:lnTo>
                    <a:lnTo>
                      <a:pt x="136" y="46"/>
                    </a:lnTo>
                    <a:lnTo>
                      <a:pt x="138" y="46"/>
                    </a:lnTo>
                    <a:lnTo>
                      <a:pt x="138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4" y="48"/>
                    </a:lnTo>
                    <a:lnTo>
                      <a:pt x="146" y="50"/>
                    </a:lnTo>
                    <a:lnTo>
                      <a:pt x="148" y="50"/>
                    </a:lnTo>
                    <a:lnTo>
                      <a:pt x="148" y="50"/>
                    </a:lnTo>
                    <a:lnTo>
                      <a:pt x="150" y="52"/>
                    </a:lnTo>
                    <a:lnTo>
                      <a:pt x="152" y="52"/>
                    </a:lnTo>
                    <a:lnTo>
                      <a:pt x="154" y="52"/>
                    </a:lnTo>
                    <a:lnTo>
                      <a:pt x="156" y="52"/>
                    </a:lnTo>
                    <a:lnTo>
                      <a:pt x="158" y="54"/>
                    </a:lnTo>
                    <a:lnTo>
                      <a:pt x="158" y="54"/>
                    </a:lnTo>
                    <a:lnTo>
                      <a:pt x="160" y="54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6" y="56"/>
                    </a:lnTo>
                    <a:lnTo>
                      <a:pt x="168" y="56"/>
                    </a:lnTo>
                    <a:lnTo>
                      <a:pt x="168" y="58"/>
                    </a:lnTo>
                    <a:lnTo>
                      <a:pt x="170" y="58"/>
                    </a:lnTo>
                    <a:lnTo>
                      <a:pt x="172" y="58"/>
                    </a:lnTo>
                    <a:lnTo>
                      <a:pt x="174" y="60"/>
                    </a:lnTo>
                    <a:lnTo>
                      <a:pt x="176" y="60"/>
                    </a:lnTo>
                    <a:lnTo>
                      <a:pt x="178" y="60"/>
                    </a:lnTo>
                    <a:lnTo>
                      <a:pt x="178" y="60"/>
                    </a:lnTo>
                    <a:lnTo>
                      <a:pt x="180" y="62"/>
                    </a:lnTo>
                    <a:lnTo>
                      <a:pt x="182" y="62"/>
                    </a:lnTo>
                    <a:lnTo>
                      <a:pt x="184" y="62"/>
                    </a:lnTo>
                    <a:lnTo>
                      <a:pt x="186" y="64"/>
                    </a:lnTo>
                    <a:lnTo>
                      <a:pt x="188" y="64"/>
                    </a:lnTo>
                    <a:lnTo>
                      <a:pt x="190" y="64"/>
                    </a:lnTo>
                    <a:lnTo>
                      <a:pt x="190" y="66"/>
                    </a:lnTo>
                    <a:lnTo>
                      <a:pt x="192" y="66"/>
                    </a:lnTo>
                    <a:lnTo>
                      <a:pt x="194" y="66"/>
                    </a:lnTo>
                    <a:lnTo>
                      <a:pt x="196" y="66"/>
                    </a:lnTo>
                    <a:lnTo>
                      <a:pt x="198" y="68"/>
                    </a:lnTo>
                    <a:lnTo>
                      <a:pt x="200" y="68"/>
                    </a:lnTo>
                    <a:lnTo>
                      <a:pt x="200" y="68"/>
                    </a:lnTo>
                    <a:lnTo>
                      <a:pt x="202" y="68"/>
                    </a:lnTo>
                    <a:lnTo>
                      <a:pt x="204" y="70"/>
                    </a:lnTo>
                    <a:lnTo>
                      <a:pt x="206" y="70"/>
                    </a:lnTo>
                    <a:lnTo>
                      <a:pt x="208" y="70"/>
                    </a:lnTo>
                    <a:lnTo>
                      <a:pt x="210" y="72"/>
                    </a:lnTo>
                    <a:lnTo>
                      <a:pt x="212" y="72"/>
                    </a:lnTo>
                    <a:lnTo>
                      <a:pt x="212" y="72"/>
                    </a:lnTo>
                    <a:lnTo>
                      <a:pt x="214" y="72"/>
                    </a:lnTo>
                    <a:lnTo>
                      <a:pt x="216" y="74"/>
                    </a:lnTo>
                    <a:lnTo>
                      <a:pt x="218" y="74"/>
                    </a:lnTo>
                    <a:lnTo>
                      <a:pt x="220" y="74"/>
                    </a:lnTo>
                    <a:lnTo>
                      <a:pt x="222" y="74"/>
                    </a:lnTo>
                    <a:lnTo>
                      <a:pt x="222" y="76"/>
                    </a:lnTo>
                    <a:lnTo>
                      <a:pt x="224" y="76"/>
                    </a:lnTo>
                    <a:lnTo>
                      <a:pt x="226" y="76"/>
                    </a:lnTo>
                    <a:lnTo>
                      <a:pt x="228" y="78"/>
                    </a:lnTo>
                    <a:lnTo>
                      <a:pt x="230" y="78"/>
                    </a:lnTo>
                    <a:lnTo>
                      <a:pt x="232" y="78"/>
                    </a:lnTo>
                    <a:lnTo>
                      <a:pt x="234" y="78"/>
                    </a:lnTo>
                    <a:lnTo>
                      <a:pt x="234" y="80"/>
                    </a:lnTo>
                    <a:lnTo>
                      <a:pt x="236" y="80"/>
                    </a:lnTo>
                    <a:lnTo>
                      <a:pt x="238" y="80"/>
                    </a:lnTo>
                    <a:lnTo>
                      <a:pt x="240" y="82"/>
                    </a:lnTo>
                    <a:lnTo>
                      <a:pt x="242" y="82"/>
                    </a:lnTo>
                    <a:lnTo>
                      <a:pt x="244" y="82"/>
                    </a:lnTo>
                    <a:lnTo>
                      <a:pt x="244" y="84"/>
                    </a:lnTo>
                    <a:lnTo>
                      <a:pt x="246" y="84"/>
                    </a:lnTo>
                    <a:lnTo>
                      <a:pt x="248" y="84"/>
                    </a:lnTo>
                    <a:lnTo>
                      <a:pt x="250" y="84"/>
                    </a:lnTo>
                    <a:lnTo>
                      <a:pt x="252" y="86"/>
                    </a:lnTo>
                    <a:lnTo>
                      <a:pt x="254" y="86"/>
                    </a:lnTo>
                    <a:lnTo>
                      <a:pt x="256" y="88"/>
                    </a:lnTo>
                    <a:lnTo>
                      <a:pt x="256" y="88"/>
                    </a:lnTo>
                    <a:lnTo>
                      <a:pt x="258" y="88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4" y="90"/>
                    </a:lnTo>
                    <a:lnTo>
                      <a:pt x="266" y="92"/>
                    </a:lnTo>
                    <a:lnTo>
                      <a:pt x="266" y="92"/>
                    </a:lnTo>
                    <a:lnTo>
                      <a:pt x="268" y="92"/>
                    </a:lnTo>
                    <a:lnTo>
                      <a:pt x="270" y="94"/>
                    </a:lnTo>
                    <a:lnTo>
                      <a:pt x="272" y="94"/>
                    </a:lnTo>
                    <a:lnTo>
                      <a:pt x="274" y="96"/>
                    </a:lnTo>
                    <a:lnTo>
                      <a:pt x="276" y="96"/>
                    </a:lnTo>
                    <a:lnTo>
                      <a:pt x="278" y="96"/>
                    </a:lnTo>
                    <a:lnTo>
                      <a:pt x="278" y="98"/>
                    </a:lnTo>
                    <a:lnTo>
                      <a:pt x="280" y="98"/>
                    </a:lnTo>
                    <a:lnTo>
                      <a:pt x="282" y="98"/>
                    </a:lnTo>
                    <a:lnTo>
                      <a:pt x="284" y="100"/>
                    </a:lnTo>
                    <a:lnTo>
                      <a:pt x="286" y="100"/>
                    </a:lnTo>
                    <a:lnTo>
                      <a:pt x="288" y="102"/>
                    </a:lnTo>
                    <a:lnTo>
                      <a:pt x="288" y="102"/>
                    </a:lnTo>
                    <a:lnTo>
                      <a:pt x="290" y="102"/>
                    </a:lnTo>
                    <a:lnTo>
                      <a:pt x="292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8" y="106"/>
                    </a:lnTo>
                    <a:lnTo>
                      <a:pt x="300" y="106"/>
                    </a:lnTo>
                    <a:lnTo>
                      <a:pt x="300" y="108"/>
                    </a:lnTo>
                    <a:lnTo>
                      <a:pt x="302" y="108"/>
                    </a:lnTo>
                    <a:lnTo>
                      <a:pt x="304" y="108"/>
                    </a:lnTo>
                    <a:lnTo>
                      <a:pt x="306" y="110"/>
                    </a:lnTo>
                    <a:lnTo>
                      <a:pt x="308" y="110"/>
                    </a:lnTo>
                    <a:lnTo>
                      <a:pt x="310" y="112"/>
                    </a:lnTo>
                    <a:lnTo>
                      <a:pt x="310" y="112"/>
                    </a:lnTo>
                    <a:lnTo>
                      <a:pt x="312" y="112"/>
                    </a:lnTo>
                    <a:lnTo>
                      <a:pt x="314" y="114"/>
                    </a:lnTo>
                    <a:lnTo>
                      <a:pt x="316" y="114"/>
                    </a:lnTo>
                    <a:lnTo>
                      <a:pt x="318" y="114"/>
                    </a:lnTo>
                    <a:lnTo>
                      <a:pt x="320" y="116"/>
                    </a:lnTo>
                    <a:lnTo>
                      <a:pt x="320" y="116"/>
                    </a:lnTo>
                    <a:lnTo>
                      <a:pt x="322" y="118"/>
                    </a:lnTo>
                    <a:lnTo>
                      <a:pt x="324" y="118"/>
                    </a:lnTo>
                    <a:lnTo>
                      <a:pt x="326" y="118"/>
                    </a:lnTo>
                    <a:lnTo>
                      <a:pt x="328" y="120"/>
                    </a:lnTo>
                    <a:lnTo>
                      <a:pt x="330" y="120"/>
                    </a:lnTo>
                    <a:lnTo>
                      <a:pt x="330" y="122"/>
                    </a:lnTo>
                    <a:lnTo>
                      <a:pt x="332" y="122"/>
                    </a:lnTo>
                    <a:lnTo>
                      <a:pt x="334" y="122"/>
                    </a:lnTo>
                    <a:lnTo>
                      <a:pt x="336" y="124"/>
                    </a:lnTo>
                    <a:lnTo>
                      <a:pt x="338" y="124"/>
                    </a:lnTo>
                    <a:lnTo>
                      <a:pt x="340" y="126"/>
                    </a:lnTo>
                    <a:lnTo>
                      <a:pt x="340" y="126"/>
                    </a:lnTo>
                    <a:lnTo>
                      <a:pt x="342" y="126"/>
                    </a:lnTo>
                    <a:lnTo>
                      <a:pt x="344" y="128"/>
                    </a:lnTo>
                    <a:lnTo>
                      <a:pt x="346" y="128"/>
                    </a:lnTo>
                    <a:lnTo>
                      <a:pt x="348" y="130"/>
                    </a:lnTo>
                    <a:lnTo>
                      <a:pt x="350" y="130"/>
                    </a:lnTo>
                    <a:lnTo>
                      <a:pt x="350" y="132"/>
                    </a:lnTo>
                    <a:lnTo>
                      <a:pt x="352" y="132"/>
                    </a:lnTo>
                    <a:lnTo>
                      <a:pt x="354" y="134"/>
                    </a:lnTo>
                    <a:lnTo>
                      <a:pt x="356" y="134"/>
                    </a:lnTo>
                    <a:lnTo>
                      <a:pt x="358" y="136"/>
                    </a:lnTo>
                    <a:lnTo>
                      <a:pt x="360" y="136"/>
                    </a:lnTo>
                    <a:lnTo>
                      <a:pt x="360" y="138"/>
                    </a:lnTo>
                    <a:lnTo>
                      <a:pt x="362" y="138"/>
                    </a:lnTo>
                    <a:lnTo>
                      <a:pt x="364" y="140"/>
                    </a:lnTo>
                    <a:lnTo>
                      <a:pt x="366" y="140"/>
                    </a:lnTo>
                    <a:lnTo>
                      <a:pt x="368" y="142"/>
                    </a:lnTo>
                    <a:lnTo>
                      <a:pt x="368" y="142"/>
                    </a:lnTo>
                    <a:lnTo>
                      <a:pt x="370" y="144"/>
                    </a:lnTo>
                    <a:lnTo>
                      <a:pt x="372" y="144"/>
                    </a:lnTo>
                    <a:lnTo>
                      <a:pt x="374" y="146"/>
                    </a:lnTo>
                    <a:lnTo>
                      <a:pt x="376" y="146"/>
                    </a:lnTo>
                    <a:lnTo>
                      <a:pt x="376" y="148"/>
                    </a:lnTo>
                    <a:lnTo>
                      <a:pt x="378" y="148"/>
                    </a:lnTo>
                    <a:lnTo>
                      <a:pt x="380" y="150"/>
                    </a:lnTo>
                    <a:lnTo>
                      <a:pt x="382" y="150"/>
                    </a:lnTo>
                    <a:lnTo>
                      <a:pt x="384" y="152"/>
                    </a:lnTo>
                    <a:lnTo>
                      <a:pt x="384" y="154"/>
                    </a:lnTo>
                    <a:lnTo>
                      <a:pt x="386" y="154"/>
                    </a:lnTo>
                    <a:lnTo>
                      <a:pt x="388" y="156"/>
                    </a:lnTo>
                    <a:lnTo>
                      <a:pt x="390" y="156"/>
                    </a:lnTo>
                    <a:lnTo>
                      <a:pt x="392" y="158"/>
                    </a:lnTo>
                    <a:lnTo>
                      <a:pt x="392" y="160"/>
                    </a:lnTo>
                    <a:lnTo>
                      <a:pt x="394" y="160"/>
                    </a:lnTo>
                    <a:lnTo>
                      <a:pt x="396" y="162"/>
                    </a:lnTo>
                    <a:lnTo>
                      <a:pt x="398" y="164"/>
                    </a:lnTo>
                    <a:lnTo>
                      <a:pt x="400" y="164"/>
                    </a:lnTo>
                    <a:lnTo>
                      <a:pt x="400" y="166"/>
                    </a:lnTo>
                    <a:lnTo>
                      <a:pt x="402" y="166"/>
                    </a:lnTo>
                    <a:lnTo>
                      <a:pt x="404" y="168"/>
                    </a:lnTo>
                    <a:lnTo>
                      <a:pt x="406" y="170"/>
                    </a:lnTo>
                    <a:lnTo>
                      <a:pt x="406" y="170"/>
                    </a:lnTo>
                    <a:lnTo>
                      <a:pt x="408" y="172"/>
                    </a:lnTo>
                    <a:lnTo>
                      <a:pt x="410" y="174"/>
                    </a:lnTo>
                    <a:lnTo>
                      <a:pt x="412" y="174"/>
                    </a:lnTo>
                    <a:lnTo>
                      <a:pt x="412" y="176"/>
                    </a:lnTo>
                    <a:lnTo>
                      <a:pt x="414" y="178"/>
                    </a:lnTo>
                    <a:lnTo>
                      <a:pt x="416" y="178"/>
                    </a:lnTo>
                    <a:lnTo>
                      <a:pt x="418" y="180"/>
                    </a:lnTo>
                    <a:lnTo>
                      <a:pt x="418" y="180"/>
                    </a:lnTo>
                    <a:lnTo>
                      <a:pt x="420" y="182"/>
                    </a:lnTo>
                    <a:lnTo>
                      <a:pt x="422" y="184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6" y="188"/>
                    </a:lnTo>
                    <a:lnTo>
                      <a:pt x="428" y="190"/>
                    </a:lnTo>
                    <a:lnTo>
                      <a:pt x="430" y="192"/>
                    </a:lnTo>
                    <a:lnTo>
                      <a:pt x="430" y="194"/>
                    </a:lnTo>
                    <a:lnTo>
                      <a:pt x="432" y="196"/>
                    </a:lnTo>
                    <a:lnTo>
                      <a:pt x="434" y="198"/>
                    </a:lnTo>
                    <a:lnTo>
                      <a:pt x="434" y="200"/>
                    </a:lnTo>
                    <a:lnTo>
                      <a:pt x="436" y="202"/>
                    </a:lnTo>
                    <a:lnTo>
                      <a:pt x="438" y="202"/>
                    </a:lnTo>
                    <a:lnTo>
                      <a:pt x="440" y="212"/>
                    </a:lnTo>
                    <a:lnTo>
                      <a:pt x="440" y="218"/>
                    </a:lnTo>
                    <a:lnTo>
                      <a:pt x="442" y="218"/>
                    </a:lnTo>
                    <a:lnTo>
                      <a:pt x="444" y="220"/>
                    </a:lnTo>
                    <a:lnTo>
                      <a:pt x="444" y="220"/>
                    </a:lnTo>
                    <a:lnTo>
                      <a:pt x="446" y="220"/>
                    </a:lnTo>
                    <a:lnTo>
                      <a:pt x="448" y="220"/>
                    </a:lnTo>
                    <a:lnTo>
                      <a:pt x="448" y="220"/>
                    </a:lnTo>
                    <a:lnTo>
                      <a:pt x="450" y="220"/>
                    </a:lnTo>
                    <a:lnTo>
                      <a:pt x="452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6" y="220"/>
                    </a:lnTo>
                    <a:lnTo>
                      <a:pt x="458" y="220"/>
                    </a:lnTo>
                    <a:lnTo>
                      <a:pt x="458" y="220"/>
                    </a:lnTo>
                    <a:lnTo>
                      <a:pt x="460" y="220"/>
                    </a:lnTo>
                    <a:lnTo>
                      <a:pt x="462" y="222"/>
                    </a:lnTo>
                    <a:lnTo>
                      <a:pt x="462" y="222"/>
                    </a:lnTo>
                    <a:lnTo>
                      <a:pt x="464" y="222"/>
                    </a:lnTo>
                    <a:lnTo>
                      <a:pt x="466" y="222"/>
                    </a:lnTo>
                    <a:lnTo>
                      <a:pt x="466" y="222"/>
                    </a:lnTo>
                    <a:lnTo>
                      <a:pt x="468" y="222"/>
                    </a:lnTo>
                    <a:lnTo>
                      <a:pt x="470" y="222"/>
                    </a:lnTo>
                    <a:lnTo>
                      <a:pt x="472" y="222"/>
                    </a:lnTo>
                    <a:lnTo>
                      <a:pt x="472" y="222"/>
                    </a:lnTo>
                    <a:lnTo>
                      <a:pt x="474" y="222"/>
                    </a:lnTo>
                    <a:lnTo>
                      <a:pt x="476" y="224"/>
                    </a:lnTo>
                    <a:lnTo>
                      <a:pt x="476" y="224"/>
                    </a:lnTo>
                    <a:lnTo>
                      <a:pt x="478" y="224"/>
                    </a:lnTo>
                    <a:lnTo>
                      <a:pt x="480" y="224"/>
                    </a:lnTo>
                    <a:lnTo>
                      <a:pt x="480" y="224"/>
                    </a:lnTo>
                    <a:lnTo>
                      <a:pt x="482" y="224"/>
                    </a:lnTo>
                    <a:lnTo>
                      <a:pt x="484" y="224"/>
                    </a:lnTo>
                    <a:lnTo>
                      <a:pt x="484" y="224"/>
                    </a:lnTo>
                    <a:lnTo>
                      <a:pt x="486" y="224"/>
                    </a:lnTo>
                    <a:lnTo>
                      <a:pt x="488" y="226"/>
                    </a:lnTo>
                    <a:lnTo>
                      <a:pt x="488" y="226"/>
                    </a:lnTo>
                    <a:lnTo>
                      <a:pt x="490" y="226"/>
                    </a:lnTo>
                    <a:lnTo>
                      <a:pt x="492" y="226"/>
                    </a:lnTo>
                    <a:lnTo>
                      <a:pt x="492" y="226"/>
                    </a:lnTo>
                    <a:lnTo>
                      <a:pt x="494" y="226"/>
                    </a:lnTo>
                    <a:lnTo>
                      <a:pt x="496" y="226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500" y="228"/>
                    </a:lnTo>
                    <a:lnTo>
                      <a:pt x="500" y="228"/>
                    </a:lnTo>
                    <a:lnTo>
                      <a:pt x="502" y="228"/>
                    </a:lnTo>
                    <a:lnTo>
                      <a:pt x="504" y="228"/>
                    </a:lnTo>
                    <a:lnTo>
                      <a:pt x="504" y="228"/>
                    </a:lnTo>
                    <a:lnTo>
                      <a:pt x="506" y="228"/>
                    </a:lnTo>
                    <a:lnTo>
                      <a:pt x="508" y="228"/>
                    </a:lnTo>
                    <a:lnTo>
                      <a:pt x="508" y="228"/>
                    </a:lnTo>
                    <a:lnTo>
                      <a:pt x="510" y="230"/>
                    </a:lnTo>
                    <a:lnTo>
                      <a:pt x="512" y="230"/>
                    </a:lnTo>
                    <a:lnTo>
                      <a:pt x="512" y="230"/>
                    </a:lnTo>
                    <a:lnTo>
                      <a:pt x="514" y="230"/>
                    </a:lnTo>
                    <a:lnTo>
                      <a:pt x="516" y="230"/>
                    </a:lnTo>
                    <a:lnTo>
                      <a:pt x="516" y="230"/>
                    </a:lnTo>
                    <a:lnTo>
                      <a:pt x="518" y="230"/>
                    </a:lnTo>
                    <a:lnTo>
                      <a:pt x="520" y="232"/>
                    </a:lnTo>
                    <a:lnTo>
                      <a:pt x="520" y="232"/>
                    </a:lnTo>
                    <a:lnTo>
                      <a:pt x="522" y="232"/>
                    </a:lnTo>
                    <a:lnTo>
                      <a:pt x="524" y="232"/>
                    </a:lnTo>
                    <a:lnTo>
                      <a:pt x="524" y="232"/>
                    </a:lnTo>
                    <a:lnTo>
                      <a:pt x="526" y="232"/>
                    </a:lnTo>
                    <a:lnTo>
                      <a:pt x="528" y="232"/>
                    </a:lnTo>
                    <a:lnTo>
                      <a:pt x="528" y="232"/>
                    </a:lnTo>
                    <a:lnTo>
                      <a:pt x="530" y="232"/>
                    </a:lnTo>
                    <a:lnTo>
                      <a:pt x="530" y="232"/>
                    </a:lnTo>
                    <a:lnTo>
                      <a:pt x="532" y="234"/>
                    </a:lnTo>
                    <a:lnTo>
                      <a:pt x="534" y="234"/>
                    </a:lnTo>
                    <a:lnTo>
                      <a:pt x="534" y="234"/>
                    </a:lnTo>
                    <a:lnTo>
                      <a:pt x="536" y="234"/>
                    </a:lnTo>
                    <a:lnTo>
                      <a:pt x="538" y="234"/>
                    </a:lnTo>
                    <a:lnTo>
                      <a:pt x="538" y="234"/>
                    </a:lnTo>
                    <a:lnTo>
                      <a:pt x="540" y="234"/>
                    </a:lnTo>
                    <a:lnTo>
                      <a:pt x="542" y="234"/>
                    </a:lnTo>
                    <a:lnTo>
                      <a:pt x="542" y="234"/>
                    </a:lnTo>
                    <a:lnTo>
                      <a:pt x="544" y="234"/>
                    </a:lnTo>
                    <a:lnTo>
                      <a:pt x="544" y="234"/>
                    </a:lnTo>
                    <a:lnTo>
                      <a:pt x="546" y="234"/>
                    </a:lnTo>
                    <a:lnTo>
                      <a:pt x="548" y="236"/>
                    </a:lnTo>
                    <a:lnTo>
                      <a:pt x="548" y="236"/>
                    </a:lnTo>
                    <a:lnTo>
                      <a:pt x="550" y="236"/>
                    </a:lnTo>
                    <a:lnTo>
                      <a:pt x="552" y="236"/>
                    </a:lnTo>
                    <a:lnTo>
                      <a:pt x="552" y="236"/>
                    </a:lnTo>
                    <a:lnTo>
                      <a:pt x="554" y="236"/>
                    </a:lnTo>
                    <a:lnTo>
                      <a:pt x="554" y="236"/>
                    </a:lnTo>
                    <a:lnTo>
                      <a:pt x="556" y="236"/>
                    </a:lnTo>
                    <a:lnTo>
                      <a:pt x="558" y="236"/>
                    </a:lnTo>
                    <a:lnTo>
                      <a:pt x="558" y="236"/>
                    </a:lnTo>
                    <a:lnTo>
                      <a:pt x="560" y="236"/>
                    </a:lnTo>
                    <a:lnTo>
                      <a:pt x="562" y="238"/>
                    </a:lnTo>
                    <a:lnTo>
                      <a:pt x="562" y="238"/>
                    </a:lnTo>
                    <a:lnTo>
                      <a:pt x="564" y="238"/>
                    </a:lnTo>
                    <a:lnTo>
                      <a:pt x="564" y="238"/>
                    </a:lnTo>
                    <a:lnTo>
                      <a:pt x="566" y="238"/>
                    </a:lnTo>
                    <a:lnTo>
                      <a:pt x="568" y="238"/>
                    </a:lnTo>
                    <a:lnTo>
                      <a:pt x="568" y="238"/>
                    </a:lnTo>
                    <a:lnTo>
                      <a:pt x="570" y="238"/>
                    </a:lnTo>
                    <a:lnTo>
                      <a:pt x="570" y="238"/>
                    </a:lnTo>
                    <a:lnTo>
                      <a:pt x="572" y="238"/>
                    </a:lnTo>
                    <a:lnTo>
                      <a:pt x="574" y="238"/>
                    </a:lnTo>
                    <a:lnTo>
                      <a:pt x="574" y="238"/>
                    </a:lnTo>
                    <a:lnTo>
                      <a:pt x="576" y="238"/>
                    </a:lnTo>
                    <a:lnTo>
                      <a:pt x="576" y="240"/>
                    </a:lnTo>
                    <a:lnTo>
                      <a:pt x="578" y="240"/>
                    </a:lnTo>
                    <a:lnTo>
                      <a:pt x="580" y="240"/>
                    </a:lnTo>
                    <a:lnTo>
                      <a:pt x="580" y="240"/>
                    </a:lnTo>
                    <a:lnTo>
                      <a:pt x="582" y="240"/>
                    </a:lnTo>
                    <a:lnTo>
                      <a:pt x="582" y="240"/>
                    </a:lnTo>
                    <a:lnTo>
                      <a:pt x="584" y="240"/>
                    </a:lnTo>
                    <a:lnTo>
                      <a:pt x="586" y="240"/>
                    </a:lnTo>
                    <a:lnTo>
                      <a:pt x="586" y="240"/>
                    </a:lnTo>
                    <a:lnTo>
                      <a:pt x="588" y="240"/>
                    </a:lnTo>
                    <a:lnTo>
                      <a:pt x="588" y="242"/>
                    </a:lnTo>
                    <a:lnTo>
                      <a:pt x="590" y="242"/>
                    </a:lnTo>
                    <a:lnTo>
                      <a:pt x="592" y="242"/>
                    </a:lnTo>
                    <a:lnTo>
                      <a:pt x="592" y="242"/>
                    </a:lnTo>
                    <a:lnTo>
                      <a:pt x="594" y="242"/>
                    </a:lnTo>
                    <a:lnTo>
                      <a:pt x="594" y="242"/>
                    </a:lnTo>
                    <a:lnTo>
                      <a:pt x="596" y="242"/>
                    </a:lnTo>
                    <a:lnTo>
                      <a:pt x="596" y="244"/>
                    </a:lnTo>
                    <a:lnTo>
                      <a:pt x="598" y="244"/>
                    </a:lnTo>
                    <a:lnTo>
                      <a:pt x="600" y="244"/>
                    </a:lnTo>
                    <a:lnTo>
                      <a:pt x="600" y="244"/>
                    </a:lnTo>
                    <a:lnTo>
                      <a:pt x="602" y="244"/>
                    </a:lnTo>
                    <a:lnTo>
                      <a:pt x="602" y="244"/>
                    </a:lnTo>
                    <a:lnTo>
                      <a:pt x="604" y="244"/>
                    </a:lnTo>
                    <a:lnTo>
                      <a:pt x="606" y="244"/>
                    </a:lnTo>
                    <a:lnTo>
                      <a:pt x="606" y="244"/>
                    </a:lnTo>
                    <a:lnTo>
                      <a:pt x="608" y="246"/>
                    </a:lnTo>
                    <a:lnTo>
                      <a:pt x="608" y="246"/>
                    </a:lnTo>
                    <a:lnTo>
                      <a:pt x="610" y="246"/>
                    </a:lnTo>
                    <a:lnTo>
                      <a:pt x="610" y="246"/>
                    </a:lnTo>
                    <a:lnTo>
                      <a:pt x="612" y="246"/>
                    </a:lnTo>
                    <a:lnTo>
                      <a:pt x="614" y="246"/>
                    </a:lnTo>
                    <a:lnTo>
                      <a:pt x="614" y="246"/>
                    </a:lnTo>
                    <a:lnTo>
                      <a:pt x="616" y="248"/>
                    </a:lnTo>
                    <a:lnTo>
                      <a:pt x="616" y="248"/>
                    </a:lnTo>
                    <a:lnTo>
                      <a:pt x="618" y="248"/>
                    </a:lnTo>
                    <a:lnTo>
                      <a:pt x="618" y="248"/>
                    </a:lnTo>
                    <a:lnTo>
                      <a:pt x="620" y="248"/>
                    </a:lnTo>
                    <a:lnTo>
                      <a:pt x="620" y="248"/>
                    </a:lnTo>
                    <a:lnTo>
                      <a:pt x="622" y="248"/>
                    </a:lnTo>
                    <a:lnTo>
                      <a:pt x="622" y="250"/>
                    </a:lnTo>
                    <a:lnTo>
                      <a:pt x="624" y="250"/>
                    </a:lnTo>
                    <a:lnTo>
                      <a:pt x="626" y="250"/>
                    </a:lnTo>
                    <a:lnTo>
                      <a:pt x="626" y="250"/>
                    </a:lnTo>
                    <a:lnTo>
                      <a:pt x="628" y="250"/>
                    </a:lnTo>
                    <a:lnTo>
                      <a:pt x="628" y="250"/>
                    </a:lnTo>
                    <a:lnTo>
                      <a:pt x="630" y="250"/>
                    </a:lnTo>
                    <a:lnTo>
                      <a:pt x="630" y="252"/>
                    </a:lnTo>
                    <a:lnTo>
                      <a:pt x="632" y="252"/>
                    </a:lnTo>
                    <a:lnTo>
                      <a:pt x="632" y="252"/>
                    </a:lnTo>
                    <a:lnTo>
                      <a:pt x="634" y="252"/>
                    </a:lnTo>
                    <a:lnTo>
                      <a:pt x="636" y="252"/>
                    </a:lnTo>
                    <a:lnTo>
                      <a:pt x="636" y="252"/>
                    </a:lnTo>
                    <a:lnTo>
                      <a:pt x="638" y="254"/>
                    </a:lnTo>
                    <a:lnTo>
                      <a:pt x="638" y="254"/>
                    </a:lnTo>
                    <a:lnTo>
                      <a:pt x="640" y="254"/>
                    </a:lnTo>
                    <a:lnTo>
                      <a:pt x="640" y="254"/>
                    </a:lnTo>
                    <a:lnTo>
                      <a:pt x="642" y="254"/>
                    </a:lnTo>
                    <a:lnTo>
                      <a:pt x="642" y="254"/>
                    </a:lnTo>
                    <a:lnTo>
                      <a:pt x="644" y="254"/>
                    </a:lnTo>
                    <a:lnTo>
                      <a:pt x="644" y="256"/>
                    </a:lnTo>
                    <a:lnTo>
                      <a:pt x="646" y="256"/>
                    </a:lnTo>
                    <a:lnTo>
                      <a:pt x="646" y="256"/>
                    </a:lnTo>
                    <a:lnTo>
                      <a:pt x="648" y="256"/>
                    </a:lnTo>
                    <a:lnTo>
                      <a:pt x="648" y="256"/>
                    </a:lnTo>
                    <a:lnTo>
                      <a:pt x="650" y="256"/>
                    </a:lnTo>
                    <a:lnTo>
                      <a:pt x="650" y="256"/>
                    </a:lnTo>
                    <a:lnTo>
                      <a:pt x="652" y="256"/>
                    </a:lnTo>
                    <a:lnTo>
                      <a:pt x="652" y="258"/>
                    </a:lnTo>
                    <a:lnTo>
                      <a:pt x="654" y="258"/>
                    </a:lnTo>
                    <a:lnTo>
                      <a:pt x="654" y="258"/>
                    </a:lnTo>
                    <a:lnTo>
                      <a:pt x="656" y="258"/>
                    </a:lnTo>
                    <a:lnTo>
                      <a:pt x="658" y="258"/>
                    </a:lnTo>
                    <a:lnTo>
                      <a:pt x="658" y="258"/>
                    </a:lnTo>
                    <a:lnTo>
                      <a:pt x="660" y="258"/>
                    </a:lnTo>
                    <a:lnTo>
                      <a:pt x="660" y="258"/>
                    </a:lnTo>
                    <a:lnTo>
                      <a:pt x="662" y="260"/>
                    </a:lnTo>
                    <a:lnTo>
                      <a:pt x="662" y="260"/>
                    </a:lnTo>
                    <a:lnTo>
                      <a:pt x="662" y="260"/>
                    </a:lnTo>
                    <a:lnTo>
                      <a:pt x="664" y="260"/>
                    </a:lnTo>
                    <a:lnTo>
                      <a:pt x="664" y="260"/>
                    </a:lnTo>
                    <a:lnTo>
                      <a:pt x="666" y="260"/>
                    </a:lnTo>
                    <a:lnTo>
                      <a:pt x="666" y="260"/>
                    </a:lnTo>
                    <a:lnTo>
                      <a:pt x="668" y="260"/>
                    </a:lnTo>
                    <a:lnTo>
                      <a:pt x="670" y="262"/>
                    </a:lnTo>
                    <a:lnTo>
                      <a:pt x="670" y="262"/>
                    </a:lnTo>
                    <a:lnTo>
                      <a:pt x="670" y="262"/>
                    </a:lnTo>
                    <a:lnTo>
                      <a:pt x="672" y="262"/>
                    </a:lnTo>
                    <a:lnTo>
                      <a:pt x="672" y="262"/>
                    </a:lnTo>
                    <a:lnTo>
                      <a:pt x="674" y="262"/>
                    </a:lnTo>
                    <a:lnTo>
                      <a:pt x="674" y="262"/>
                    </a:lnTo>
                    <a:lnTo>
                      <a:pt x="676" y="262"/>
                    </a:lnTo>
                    <a:lnTo>
                      <a:pt x="676" y="264"/>
                    </a:lnTo>
                    <a:lnTo>
                      <a:pt x="678" y="264"/>
                    </a:lnTo>
                    <a:lnTo>
                      <a:pt x="678" y="264"/>
                    </a:lnTo>
                    <a:lnTo>
                      <a:pt x="680" y="264"/>
                    </a:lnTo>
                    <a:lnTo>
                      <a:pt x="680" y="264"/>
                    </a:lnTo>
                    <a:lnTo>
                      <a:pt x="682" y="264"/>
                    </a:lnTo>
                    <a:lnTo>
                      <a:pt x="682" y="266"/>
                    </a:lnTo>
                    <a:lnTo>
                      <a:pt x="684" y="266"/>
                    </a:lnTo>
                    <a:lnTo>
                      <a:pt x="684" y="266"/>
                    </a:lnTo>
                    <a:lnTo>
                      <a:pt x="686" y="266"/>
                    </a:lnTo>
                    <a:lnTo>
                      <a:pt x="686" y="266"/>
                    </a:lnTo>
                    <a:lnTo>
                      <a:pt x="688" y="266"/>
                    </a:lnTo>
                    <a:lnTo>
                      <a:pt x="688" y="266"/>
                    </a:lnTo>
                    <a:lnTo>
                      <a:pt x="688" y="268"/>
                    </a:lnTo>
                    <a:lnTo>
                      <a:pt x="690" y="268"/>
                    </a:lnTo>
                    <a:lnTo>
                      <a:pt x="692" y="268"/>
                    </a:lnTo>
                    <a:lnTo>
                      <a:pt x="692" y="268"/>
                    </a:lnTo>
                    <a:lnTo>
                      <a:pt x="692" y="268"/>
                    </a:lnTo>
                    <a:lnTo>
                      <a:pt x="694" y="268"/>
                    </a:lnTo>
                    <a:lnTo>
                      <a:pt x="694" y="268"/>
                    </a:lnTo>
                    <a:lnTo>
                      <a:pt x="696" y="268"/>
                    </a:lnTo>
                    <a:lnTo>
                      <a:pt x="696" y="268"/>
                    </a:lnTo>
                    <a:lnTo>
                      <a:pt x="698" y="268"/>
                    </a:lnTo>
                    <a:lnTo>
                      <a:pt x="698" y="270"/>
                    </a:lnTo>
                    <a:lnTo>
                      <a:pt x="700" y="270"/>
                    </a:lnTo>
                    <a:lnTo>
                      <a:pt x="700" y="270"/>
                    </a:lnTo>
                    <a:lnTo>
                      <a:pt x="702" y="270"/>
                    </a:lnTo>
                    <a:lnTo>
                      <a:pt x="702" y="270"/>
                    </a:lnTo>
                    <a:lnTo>
                      <a:pt x="702" y="270"/>
                    </a:lnTo>
                    <a:lnTo>
                      <a:pt x="704" y="270"/>
                    </a:lnTo>
                    <a:lnTo>
                      <a:pt x="704" y="272"/>
                    </a:lnTo>
                    <a:lnTo>
                      <a:pt x="706" y="272"/>
                    </a:lnTo>
                    <a:lnTo>
                      <a:pt x="706" y="272"/>
                    </a:lnTo>
                    <a:lnTo>
                      <a:pt x="708" y="272"/>
                    </a:lnTo>
                    <a:lnTo>
                      <a:pt x="708" y="272"/>
                    </a:lnTo>
                    <a:lnTo>
                      <a:pt x="708" y="272"/>
                    </a:lnTo>
                    <a:lnTo>
                      <a:pt x="710" y="272"/>
                    </a:lnTo>
                    <a:lnTo>
                      <a:pt x="710" y="272"/>
                    </a:lnTo>
                    <a:lnTo>
                      <a:pt x="712" y="272"/>
                    </a:lnTo>
                    <a:lnTo>
                      <a:pt x="712" y="274"/>
                    </a:lnTo>
                    <a:lnTo>
                      <a:pt x="714" y="274"/>
                    </a:lnTo>
                    <a:lnTo>
                      <a:pt x="714" y="274"/>
                    </a:lnTo>
                    <a:lnTo>
                      <a:pt x="714" y="274"/>
                    </a:lnTo>
                    <a:lnTo>
                      <a:pt x="716" y="274"/>
                    </a:lnTo>
                    <a:lnTo>
                      <a:pt x="716" y="274"/>
                    </a:lnTo>
                    <a:lnTo>
                      <a:pt x="718" y="274"/>
                    </a:lnTo>
                    <a:lnTo>
                      <a:pt x="718" y="274"/>
                    </a:lnTo>
                    <a:lnTo>
                      <a:pt x="720" y="274"/>
                    </a:lnTo>
                    <a:lnTo>
                      <a:pt x="720" y="274"/>
                    </a:lnTo>
                    <a:lnTo>
                      <a:pt x="720" y="274"/>
                    </a:lnTo>
                    <a:lnTo>
                      <a:pt x="722" y="276"/>
                    </a:lnTo>
                    <a:lnTo>
                      <a:pt x="722" y="276"/>
                    </a:lnTo>
                    <a:lnTo>
                      <a:pt x="724" y="276"/>
                    </a:lnTo>
                    <a:lnTo>
                      <a:pt x="724" y="276"/>
                    </a:lnTo>
                    <a:lnTo>
                      <a:pt x="724" y="276"/>
                    </a:lnTo>
                    <a:lnTo>
                      <a:pt x="726" y="276"/>
                    </a:lnTo>
                    <a:lnTo>
                      <a:pt x="726" y="276"/>
                    </a:lnTo>
                    <a:lnTo>
                      <a:pt x="728" y="276"/>
                    </a:lnTo>
                    <a:lnTo>
                      <a:pt x="728" y="276"/>
                    </a:lnTo>
                    <a:lnTo>
                      <a:pt x="728" y="276"/>
                    </a:lnTo>
                    <a:lnTo>
                      <a:pt x="730" y="278"/>
                    </a:lnTo>
                    <a:lnTo>
                      <a:pt x="730" y="278"/>
                    </a:lnTo>
                    <a:lnTo>
                      <a:pt x="732" y="278"/>
                    </a:lnTo>
                    <a:lnTo>
                      <a:pt x="732" y="278"/>
                    </a:lnTo>
                    <a:lnTo>
                      <a:pt x="732" y="278"/>
                    </a:lnTo>
                    <a:lnTo>
                      <a:pt x="734" y="278"/>
                    </a:lnTo>
                    <a:lnTo>
                      <a:pt x="734" y="278"/>
                    </a:lnTo>
                    <a:lnTo>
                      <a:pt x="736" y="278"/>
                    </a:lnTo>
                    <a:lnTo>
                      <a:pt x="736" y="278"/>
                    </a:lnTo>
                    <a:lnTo>
                      <a:pt x="736" y="278"/>
                    </a:lnTo>
                    <a:lnTo>
                      <a:pt x="738" y="278"/>
                    </a:lnTo>
                    <a:lnTo>
                      <a:pt x="738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0" y="278"/>
                    </a:lnTo>
                    <a:lnTo>
                      <a:pt x="742" y="278"/>
                    </a:lnTo>
                    <a:lnTo>
                      <a:pt x="742" y="278"/>
                    </a:lnTo>
                    <a:lnTo>
                      <a:pt x="742" y="278"/>
                    </a:lnTo>
                    <a:lnTo>
                      <a:pt x="744" y="278"/>
                    </a:lnTo>
                    <a:lnTo>
                      <a:pt x="744" y="278"/>
                    </a:lnTo>
                    <a:lnTo>
                      <a:pt x="746" y="278"/>
                    </a:lnTo>
                    <a:lnTo>
                      <a:pt x="746" y="278"/>
                    </a:lnTo>
                    <a:lnTo>
                      <a:pt x="746" y="278"/>
                    </a:lnTo>
                    <a:lnTo>
                      <a:pt x="748" y="278"/>
                    </a:lnTo>
                    <a:lnTo>
                      <a:pt x="748" y="278"/>
                    </a:lnTo>
                    <a:lnTo>
                      <a:pt x="748" y="278"/>
                    </a:lnTo>
                    <a:lnTo>
                      <a:pt x="750" y="278"/>
                    </a:lnTo>
                    <a:lnTo>
                      <a:pt x="750" y="278"/>
                    </a:lnTo>
                    <a:lnTo>
                      <a:pt x="752" y="278"/>
                    </a:lnTo>
                    <a:lnTo>
                      <a:pt x="752" y="278"/>
                    </a:lnTo>
                    <a:lnTo>
                      <a:pt x="752" y="278"/>
                    </a:lnTo>
                    <a:lnTo>
                      <a:pt x="754" y="278"/>
                    </a:lnTo>
                    <a:lnTo>
                      <a:pt x="754" y="278"/>
                    </a:lnTo>
                    <a:lnTo>
                      <a:pt x="754" y="278"/>
                    </a:lnTo>
                    <a:lnTo>
                      <a:pt x="756" y="278"/>
                    </a:lnTo>
                    <a:lnTo>
                      <a:pt x="756" y="278"/>
                    </a:lnTo>
                    <a:lnTo>
                      <a:pt x="756" y="278"/>
                    </a:lnTo>
                    <a:lnTo>
                      <a:pt x="758" y="278"/>
                    </a:lnTo>
                    <a:lnTo>
                      <a:pt x="758" y="278"/>
                    </a:lnTo>
                    <a:lnTo>
                      <a:pt x="758" y="278"/>
                    </a:lnTo>
                    <a:lnTo>
                      <a:pt x="760" y="278"/>
                    </a:lnTo>
                    <a:lnTo>
                      <a:pt x="760" y="278"/>
                    </a:lnTo>
                    <a:lnTo>
                      <a:pt x="760" y="278"/>
                    </a:lnTo>
                    <a:lnTo>
                      <a:pt x="762" y="278"/>
                    </a:lnTo>
                    <a:lnTo>
                      <a:pt x="762" y="278"/>
                    </a:lnTo>
                    <a:lnTo>
                      <a:pt x="762" y="278"/>
                    </a:lnTo>
                    <a:lnTo>
                      <a:pt x="764" y="278"/>
                    </a:lnTo>
                    <a:lnTo>
                      <a:pt x="764" y="278"/>
                    </a:lnTo>
                    <a:lnTo>
                      <a:pt x="764" y="278"/>
                    </a:lnTo>
                    <a:lnTo>
                      <a:pt x="766" y="278"/>
                    </a:lnTo>
                    <a:lnTo>
                      <a:pt x="766" y="278"/>
                    </a:lnTo>
                    <a:lnTo>
                      <a:pt x="766" y="278"/>
                    </a:lnTo>
                    <a:lnTo>
                      <a:pt x="768" y="278"/>
                    </a:lnTo>
                    <a:lnTo>
                      <a:pt x="768" y="278"/>
                    </a:lnTo>
                    <a:lnTo>
                      <a:pt x="770" y="278"/>
                    </a:lnTo>
                    <a:lnTo>
                      <a:pt x="770" y="278"/>
                    </a:lnTo>
                    <a:lnTo>
                      <a:pt x="770" y="278"/>
                    </a:lnTo>
                    <a:lnTo>
                      <a:pt x="770" y="276"/>
                    </a:lnTo>
                    <a:lnTo>
                      <a:pt x="772" y="276"/>
                    </a:lnTo>
                    <a:lnTo>
                      <a:pt x="772" y="276"/>
                    </a:lnTo>
                    <a:lnTo>
                      <a:pt x="772" y="276"/>
                    </a:lnTo>
                    <a:lnTo>
                      <a:pt x="774" y="276"/>
                    </a:lnTo>
                    <a:lnTo>
                      <a:pt x="774" y="276"/>
                    </a:lnTo>
                    <a:lnTo>
                      <a:pt x="774" y="276"/>
                    </a:lnTo>
                    <a:lnTo>
                      <a:pt x="776" y="276"/>
                    </a:lnTo>
                    <a:lnTo>
                      <a:pt x="776" y="276"/>
                    </a:lnTo>
                    <a:lnTo>
                      <a:pt x="776" y="276"/>
                    </a:lnTo>
                    <a:lnTo>
                      <a:pt x="778" y="276"/>
                    </a:lnTo>
                    <a:lnTo>
                      <a:pt x="778" y="276"/>
                    </a:lnTo>
                    <a:lnTo>
                      <a:pt x="778" y="276"/>
                    </a:lnTo>
                    <a:lnTo>
                      <a:pt x="780" y="274"/>
                    </a:lnTo>
                    <a:lnTo>
                      <a:pt x="780" y="274"/>
                    </a:lnTo>
                    <a:lnTo>
                      <a:pt x="780" y="274"/>
                    </a:lnTo>
                    <a:lnTo>
                      <a:pt x="782" y="274"/>
                    </a:lnTo>
                    <a:lnTo>
                      <a:pt x="782" y="274"/>
                    </a:lnTo>
                    <a:lnTo>
                      <a:pt x="782" y="274"/>
                    </a:lnTo>
                    <a:lnTo>
                      <a:pt x="782" y="272"/>
                    </a:lnTo>
                    <a:lnTo>
                      <a:pt x="784" y="272"/>
                    </a:lnTo>
                    <a:lnTo>
                      <a:pt x="784" y="272"/>
                    </a:lnTo>
                    <a:lnTo>
                      <a:pt x="784" y="272"/>
                    </a:lnTo>
                    <a:lnTo>
                      <a:pt x="786" y="272"/>
                    </a:lnTo>
                    <a:lnTo>
                      <a:pt x="786" y="272"/>
                    </a:lnTo>
                    <a:lnTo>
                      <a:pt x="786" y="270"/>
                    </a:lnTo>
                    <a:lnTo>
                      <a:pt x="786" y="270"/>
                    </a:lnTo>
                    <a:lnTo>
                      <a:pt x="788" y="270"/>
                    </a:lnTo>
                    <a:lnTo>
                      <a:pt x="788" y="270"/>
                    </a:lnTo>
                    <a:lnTo>
                      <a:pt x="788" y="270"/>
                    </a:lnTo>
                    <a:lnTo>
                      <a:pt x="790" y="270"/>
                    </a:lnTo>
                    <a:lnTo>
                      <a:pt x="790" y="270"/>
                    </a:lnTo>
                    <a:lnTo>
                      <a:pt x="790" y="268"/>
                    </a:lnTo>
                    <a:lnTo>
                      <a:pt x="792" y="268"/>
                    </a:lnTo>
                    <a:lnTo>
                      <a:pt x="792" y="268"/>
                    </a:lnTo>
                    <a:lnTo>
                      <a:pt x="792" y="268"/>
                    </a:lnTo>
                    <a:lnTo>
                      <a:pt x="792" y="268"/>
                    </a:lnTo>
                    <a:lnTo>
                      <a:pt x="794" y="266"/>
                    </a:lnTo>
                    <a:lnTo>
                      <a:pt x="794" y="266"/>
                    </a:lnTo>
                    <a:lnTo>
                      <a:pt x="794" y="266"/>
                    </a:lnTo>
                    <a:lnTo>
                      <a:pt x="794" y="266"/>
                    </a:lnTo>
                    <a:lnTo>
                      <a:pt x="796" y="266"/>
                    </a:lnTo>
                    <a:lnTo>
                      <a:pt x="796" y="266"/>
                    </a:lnTo>
                    <a:lnTo>
                      <a:pt x="796" y="264"/>
                    </a:lnTo>
                    <a:lnTo>
                      <a:pt x="798" y="264"/>
                    </a:lnTo>
                    <a:lnTo>
                      <a:pt x="798" y="264"/>
                    </a:lnTo>
                    <a:lnTo>
                      <a:pt x="798" y="264"/>
                    </a:lnTo>
                    <a:lnTo>
                      <a:pt x="798" y="264"/>
                    </a:lnTo>
                    <a:lnTo>
                      <a:pt x="800" y="264"/>
                    </a:lnTo>
                    <a:lnTo>
                      <a:pt x="800" y="264"/>
                    </a:lnTo>
                    <a:lnTo>
                      <a:pt x="800" y="264"/>
                    </a:lnTo>
                    <a:lnTo>
                      <a:pt x="802" y="262"/>
                    </a:lnTo>
                    <a:lnTo>
                      <a:pt x="802" y="262"/>
                    </a:lnTo>
                    <a:lnTo>
                      <a:pt x="802" y="262"/>
                    </a:lnTo>
                    <a:lnTo>
                      <a:pt x="802" y="262"/>
                    </a:lnTo>
                    <a:lnTo>
                      <a:pt x="804" y="262"/>
                    </a:lnTo>
                    <a:lnTo>
                      <a:pt x="804" y="262"/>
                    </a:lnTo>
                    <a:lnTo>
                      <a:pt x="804" y="262"/>
                    </a:lnTo>
                    <a:lnTo>
                      <a:pt x="804" y="262"/>
                    </a:lnTo>
                    <a:lnTo>
                      <a:pt x="806" y="262"/>
                    </a:lnTo>
                    <a:lnTo>
                      <a:pt x="806" y="262"/>
                    </a:lnTo>
                    <a:lnTo>
                      <a:pt x="806" y="262"/>
                    </a:lnTo>
                    <a:lnTo>
                      <a:pt x="806" y="260"/>
                    </a:lnTo>
                    <a:lnTo>
                      <a:pt x="808" y="260"/>
                    </a:lnTo>
                    <a:lnTo>
                      <a:pt x="808" y="260"/>
                    </a:lnTo>
                    <a:lnTo>
                      <a:pt x="808" y="260"/>
                    </a:lnTo>
                    <a:lnTo>
                      <a:pt x="808" y="260"/>
                    </a:lnTo>
                    <a:lnTo>
                      <a:pt x="810" y="260"/>
                    </a:lnTo>
                    <a:lnTo>
                      <a:pt x="810" y="260"/>
                    </a:lnTo>
                    <a:lnTo>
                      <a:pt x="810" y="260"/>
                    </a:lnTo>
                    <a:lnTo>
                      <a:pt x="810" y="258"/>
                    </a:lnTo>
                    <a:lnTo>
                      <a:pt x="810" y="258"/>
                    </a:lnTo>
                    <a:lnTo>
                      <a:pt x="812" y="258"/>
                    </a:lnTo>
                    <a:lnTo>
                      <a:pt x="812" y="258"/>
                    </a:lnTo>
                    <a:lnTo>
                      <a:pt x="812" y="258"/>
                    </a:lnTo>
                    <a:lnTo>
                      <a:pt x="814" y="258"/>
                    </a:lnTo>
                    <a:lnTo>
                      <a:pt x="814" y="258"/>
                    </a:lnTo>
                    <a:lnTo>
                      <a:pt x="814" y="258"/>
                    </a:lnTo>
                    <a:lnTo>
                      <a:pt x="814" y="258"/>
                    </a:lnTo>
                    <a:lnTo>
                      <a:pt x="814" y="258"/>
                    </a:lnTo>
                    <a:lnTo>
                      <a:pt x="816" y="258"/>
                    </a:lnTo>
                    <a:lnTo>
                      <a:pt x="816" y="258"/>
                    </a:lnTo>
                    <a:lnTo>
                      <a:pt x="816" y="258"/>
                    </a:lnTo>
                    <a:lnTo>
                      <a:pt x="816" y="258"/>
                    </a:lnTo>
                    <a:lnTo>
                      <a:pt x="818" y="258"/>
                    </a:lnTo>
                    <a:lnTo>
                      <a:pt x="818" y="258"/>
                    </a:lnTo>
                    <a:lnTo>
                      <a:pt x="818" y="256"/>
                    </a:lnTo>
                    <a:lnTo>
                      <a:pt x="818" y="256"/>
                    </a:lnTo>
                    <a:lnTo>
                      <a:pt x="820" y="256"/>
                    </a:lnTo>
                    <a:lnTo>
                      <a:pt x="820" y="256"/>
                    </a:lnTo>
                    <a:lnTo>
                      <a:pt x="820" y="254"/>
                    </a:lnTo>
                    <a:lnTo>
                      <a:pt x="820" y="254"/>
                    </a:lnTo>
                    <a:lnTo>
                      <a:pt x="820" y="254"/>
                    </a:lnTo>
                    <a:lnTo>
                      <a:pt x="822" y="254"/>
                    </a:lnTo>
                    <a:lnTo>
                      <a:pt x="822" y="252"/>
                    </a:lnTo>
                    <a:lnTo>
                      <a:pt x="822" y="252"/>
                    </a:lnTo>
                    <a:lnTo>
                      <a:pt x="822" y="252"/>
                    </a:lnTo>
                    <a:lnTo>
                      <a:pt x="824" y="250"/>
                    </a:lnTo>
                    <a:lnTo>
                      <a:pt x="824" y="250"/>
                    </a:lnTo>
                    <a:lnTo>
                      <a:pt x="824" y="250"/>
                    </a:lnTo>
                    <a:lnTo>
                      <a:pt x="824" y="250"/>
                    </a:lnTo>
                    <a:lnTo>
                      <a:pt x="824" y="248"/>
                    </a:lnTo>
                    <a:lnTo>
                      <a:pt x="826" y="248"/>
                    </a:lnTo>
                    <a:lnTo>
                      <a:pt x="826" y="248"/>
                    </a:lnTo>
                    <a:lnTo>
                      <a:pt x="826" y="248"/>
                    </a:lnTo>
                    <a:lnTo>
                      <a:pt x="826" y="248"/>
                    </a:lnTo>
                    <a:lnTo>
                      <a:pt x="826" y="246"/>
                    </a:lnTo>
                    <a:lnTo>
                      <a:pt x="828" y="246"/>
                    </a:lnTo>
                    <a:lnTo>
                      <a:pt x="828" y="246"/>
                    </a:lnTo>
                    <a:lnTo>
                      <a:pt x="828" y="246"/>
                    </a:lnTo>
                    <a:lnTo>
                      <a:pt x="828" y="246"/>
                    </a:lnTo>
                    <a:lnTo>
                      <a:pt x="828" y="246"/>
                    </a:lnTo>
                    <a:lnTo>
                      <a:pt x="830" y="246"/>
                    </a:lnTo>
                    <a:lnTo>
                      <a:pt x="830" y="244"/>
                    </a:lnTo>
                    <a:lnTo>
                      <a:pt x="830" y="244"/>
                    </a:lnTo>
                    <a:lnTo>
                      <a:pt x="830" y="244"/>
                    </a:lnTo>
                    <a:lnTo>
                      <a:pt x="830" y="244"/>
                    </a:lnTo>
                    <a:lnTo>
                      <a:pt x="832" y="244"/>
                    </a:lnTo>
                    <a:lnTo>
                      <a:pt x="832" y="244"/>
                    </a:lnTo>
                    <a:lnTo>
                      <a:pt x="832" y="242"/>
                    </a:lnTo>
                    <a:lnTo>
                      <a:pt x="832" y="242"/>
                    </a:lnTo>
                    <a:lnTo>
                      <a:pt x="832" y="242"/>
                    </a:lnTo>
                    <a:lnTo>
                      <a:pt x="834" y="242"/>
                    </a:lnTo>
                    <a:lnTo>
                      <a:pt x="834" y="242"/>
                    </a:lnTo>
                    <a:lnTo>
                      <a:pt x="834" y="242"/>
                    </a:lnTo>
                    <a:lnTo>
                      <a:pt x="834" y="242"/>
                    </a:lnTo>
                    <a:lnTo>
                      <a:pt x="834" y="242"/>
                    </a:lnTo>
                    <a:lnTo>
                      <a:pt x="836" y="242"/>
                    </a:lnTo>
                    <a:lnTo>
                      <a:pt x="836" y="242"/>
                    </a:lnTo>
                    <a:lnTo>
                      <a:pt x="836" y="242"/>
                    </a:lnTo>
                    <a:lnTo>
                      <a:pt x="836" y="242"/>
                    </a:lnTo>
                    <a:lnTo>
                      <a:pt x="836" y="242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38" y="240"/>
                    </a:lnTo>
                    <a:lnTo>
                      <a:pt x="840" y="240"/>
                    </a:lnTo>
                    <a:lnTo>
                      <a:pt x="840" y="240"/>
                    </a:lnTo>
                    <a:lnTo>
                      <a:pt x="840" y="240"/>
                    </a:lnTo>
                    <a:lnTo>
                      <a:pt x="840" y="240"/>
                    </a:lnTo>
                    <a:lnTo>
                      <a:pt x="840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2" y="240"/>
                    </a:lnTo>
                    <a:lnTo>
                      <a:pt x="844" y="240"/>
                    </a:lnTo>
                    <a:lnTo>
                      <a:pt x="844" y="240"/>
                    </a:lnTo>
                    <a:lnTo>
                      <a:pt x="844" y="240"/>
                    </a:lnTo>
                    <a:lnTo>
                      <a:pt x="844" y="240"/>
                    </a:lnTo>
                    <a:lnTo>
                      <a:pt x="844" y="240"/>
                    </a:lnTo>
                    <a:lnTo>
                      <a:pt x="844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6" y="238"/>
                    </a:lnTo>
                    <a:lnTo>
                      <a:pt x="848" y="238"/>
                    </a:lnTo>
                    <a:lnTo>
                      <a:pt x="848" y="236"/>
                    </a:lnTo>
                    <a:lnTo>
                      <a:pt x="848" y="236"/>
                    </a:lnTo>
                    <a:lnTo>
                      <a:pt x="848" y="236"/>
                    </a:lnTo>
                    <a:lnTo>
                      <a:pt x="848" y="236"/>
                    </a:lnTo>
                    <a:lnTo>
                      <a:pt x="848" y="236"/>
                    </a:lnTo>
                    <a:lnTo>
                      <a:pt x="850" y="2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2" name="Freeform 2326"/>
              <p:cNvSpPr>
                <a:spLocks/>
              </p:cNvSpPr>
              <p:nvPr/>
            </p:nvSpPr>
            <p:spPr bwMode="auto">
              <a:xfrm>
                <a:off x="2932" y="2547"/>
                <a:ext cx="68" cy="738"/>
              </a:xfrm>
              <a:custGeom>
                <a:avLst/>
                <a:gdLst>
                  <a:gd name="T0" fmla="*/ 2 w 68"/>
                  <a:gd name="T1" fmla="*/ 310 h 738"/>
                  <a:gd name="T2" fmla="*/ 6 w 68"/>
                  <a:gd name="T3" fmla="*/ 314 h 738"/>
                  <a:gd name="T4" fmla="*/ 10 w 68"/>
                  <a:gd name="T5" fmla="*/ 322 h 738"/>
                  <a:gd name="T6" fmla="*/ 12 w 68"/>
                  <a:gd name="T7" fmla="*/ 330 h 738"/>
                  <a:gd name="T8" fmla="*/ 16 w 68"/>
                  <a:gd name="T9" fmla="*/ 338 h 738"/>
                  <a:gd name="T10" fmla="*/ 18 w 68"/>
                  <a:gd name="T11" fmla="*/ 344 h 738"/>
                  <a:gd name="T12" fmla="*/ 22 w 68"/>
                  <a:gd name="T13" fmla="*/ 356 h 738"/>
                  <a:gd name="T14" fmla="*/ 24 w 68"/>
                  <a:gd name="T15" fmla="*/ 378 h 738"/>
                  <a:gd name="T16" fmla="*/ 26 w 68"/>
                  <a:gd name="T17" fmla="*/ 404 h 738"/>
                  <a:gd name="T18" fmla="*/ 28 w 68"/>
                  <a:gd name="T19" fmla="*/ 428 h 738"/>
                  <a:gd name="T20" fmla="*/ 30 w 68"/>
                  <a:gd name="T21" fmla="*/ 450 h 738"/>
                  <a:gd name="T22" fmla="*/ 32 w 68"/>
                  <a:gd name="T23" fmla="*/ 470 h 738"/>
                  <a:gd name="T24" fmla="*/ 34 w 68"/>
                  <a:gd name="T25" fmla="*/ 500 h 738"/>
                  <a:gd name="T26" fmla="*/ 36 w 68"/>
                  <a:gd name="T27" fmla="*/ 526 h 738"/>
                  <a:gd name="T28" fmla="*/ 38 w 68"/>
                  <a:gd name="T29" fmla="*/ 550 h 738"/>
                  <a:gd name="T30" fmla="*/ 40 w 68"/>
                  <a:gd name="T31" fmla="*/ 568 h 738"/>
                  <a:gd name="T32" fmla="*/ 42 w 68"/>
                  <a:gd name="T33" fmla="*/ 580 h 738"/>
                  <a:gd name="T34" fmla="*/ 42 w 68"/>
                  <a:gd name="T35" fmla="*/ 594 h 738"/>
                  <a:gd name="T36" fmla="*/ 44 w 68"/>
                  <a:gd name="T37" fmla="*/ 608 h 738"/>
                  <a:gd name="T38" fmla="*/ 44 w 68"/>
                  <a:gd name="T39" fmla="*/ 620 h 738"/>
                  <a:gd name="T40" fmla="*/ 46 w 68"/>
                  <a:gd name="T41" fmla="*/ 634 h 738"/>
                  <a:gd name="T42" fmla="*/ 48 w 68"/>
                  <a:gd name="T43" fmla="*/ 648 h 738"/>
                  <a:gd name="T44" fmla="*/ 48 w 68"/>
                  <a:gd name="T45" fmla="*/ 664 h 738"/>
                  <a:gd name="T46" fmla="*/ 50 w 68"/>
                  <a:gd name="T47" fmla="*/ 680 h 738"/>
                  <a:gd name="T48" fmla="*/ 50 w 68"/>
                  <a:gd name="T49" fmla="*/ 692 h 738"/>
                  <a:gd name="T50" fmla="*/ 52 w 68"/>
                  <a:gd name="T51" fmla="*/ 706 h 738"/>
                  <a:gd name="T52" fmla="*/ 52 w 68"/>
                  <a:gd name="T53" fmla="*/ 716 h 738"/>
                  <a:gd name="T54" fmla="*/ 52 w 68"/>
                  <a:gd name="T55" fmla="*/ 726 h 738"/>
                  <a:gd name="T56" fmla="*/ 54 w 68"/>
                  <a:gd name="T57" fmla="*/ 732 h 738"/>
                  <a:gd name="T58" fmla="*/ 54 w 68"/>
                  <a:gd name="T59" fmla="*/ 738 h 738"/>
                  <a:gd name="T60" fmla="*/ 56 w 68"/>
                  <a:gd name="T61" fmla="*/ 730 h 738"/>
                  <a:gd name="T62" fmla="*/ 56 w 68"/>
                  <a:gd name="T63" fmla="*/ 716 h 738"/>
                  <a:gd name="T64" fmla="*/ 56 w 68"/>
                  <a:gd name="T65" fmla="*/ 690 h 738"/>
                  <a:gd name="T66" fmla="*/ 58 w 68"/>
                  <a:gd name="T67" fmla="*/ 660 h 738"/>
                  <a:gd name="T68" fmla="*/ 58 w 68"/>
                  <a:gd name="T69" fmla="*/ 612 h 738"/>
                  <a:gd name="T70" fmla="*/ 58 w 68"/>
                  <a:gd name="T71" fmla="*/ 560 h 738"/>
                  <a:gd name="T72" fmla="*/ 60 w 68"/>
                  <a:gd name="T73" fmla="*/ 502 h 738"/>
                  <a:gd name="T74" fmla="*/ 60 w 68"/>
                  <a:gd name="T75" fmla="*/ 442 h 738"/>
                  <a:gd name="T76" fmla="*/ 60 w 68"/>
                  <a:gd name="T77" fmla="*/ 388 h 738"/>
                  <a:gd name="T78" fmla="*/ 60 w 68"/>
                  <a:gd name="T79" fmla="*/ 334 h 738"/>
                  <a:gd name="T80" fmla="*/ 62 w 68"/>
                  <a:gd name="T81" fmla="*/ 286 h 738"/>
                  <a:gd name="T82" fmla="*/ 62 w 68"/>
                  <a:gd name="T83" fmla="*/ 246 h 738"/>
                  <a:gd name="T84" fmla="*/ 62 w 68"/>
                  <a:gd name="T85" fmla="*/ 200 h 738"/>
                  <a:gd name="T86" fmla="*/ 62 w 68"/>
                  <a:gd name="T87" fmla="*/ 164 h 738"/>
                  <a:gd name="T88" fmla="*/ 62 w 68"/>
                  <a:gd name="T89" fmla="*/ 134 h 738"/>
                  <a:gd name="T90" fmla="*/ 64 w 68"/>
                  <a:gd name="T91" fmla="*/ 102 h 738"/>
                  <a:gd name="T92" fmla="*/ 64 w 68"/>
                  <a:gd name="T93" fmla="*/ 76 h 738"/>
                  <a:gd name="T94" fmla="*/ 64 w 68"/>
                  <a:gd name="T95" fmla="*/ 64 h 738"/>
                  <a:gd name="T96" fmla="*/ 64 w 68"/>
                  <a:gd name="T97" fmla="*/ 46 h 738"/>
                  <a:gd name="T98" fmla="*/ 64 w 68"/>
                  <a:gd name="T99" fmla="*/ 28 h 738"/>
                  <a:gd name="T100" fmla="*/ 66 w 68"/>
                  <a:gd name="T101" fmla="*/ 14 h 738"/>
                  <a:gd name="T102" fmla="*/ 66 w 68"/>
                  <a:gd name="T103" fmla="*/ 12 h 738"/>
                  <a:gd name="T104" fmla="*/ 66 w 68"/>
                  <a:gd name="T105" fmla="*/ 10 h 738"/>
                  <a:gd name="T106" fmla="*/ 66 w 68"/>
                  <a:gd name="T107" fmla="*/ 6 h 738"/>
                  <a:gd name="T108" fmla="*/ 66 w 68"/>
                  <a:gd name="T109" fmla="*/ 2 h 738"/>
                  <a:gd name="T110" fmla="*/ 66 w 68"/>
                  <a:gd name="T111" fmla="*/ 4 h 738"/>
                  <a:gd name="T112" fmla="*/ 66 w 68"/>
                  <a:gd name="T113" fmla="*/ 8 h 738"/>
                  <a:gd name="T114" fmla="*/ 66 w 68"/>
                  <a:gd name="T115" fmla="*/ 10 h 738"/>
                  <a:gd name="T116" fmla="*/ 68 w 68"/>
                  <a:gd name="T117" fmla="*/ 10 h 738"/>
                  <a:gd name="T118" fmla="*/ 68 w 68"/>
                  <a:gd name="T119" fmla="*/ 18 h 738"/>
                  <a:gd name="T120" fmla="*/ 68 w 68"/>
                  <a:gd name="T121" fmla="*/ 22 h 738"/>
                  <a:gd name="T122" fmla="*/ 68 w 68"/>
                  <a:gd name="T123" fmla="*/ 26 h 7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8" h="738">
                    <a:moveTo>
                      <a:pt x="0" y="312"/>
                    </a:moveTo>
                    <a:lnTo>
                      <a:pt x="0" y="312"/>
                    </a:lnTo>
                    <a:lnTo>
                      <a:pt x="0" y="312"/>
                    </a:lnTo>
                    <a:lnTo>
                      <a:pt x="0" y="310"/>
                    </a:lnTo>
                    <a:lnTo>
                      <a:pt x="0" y="310"/>
                    </a:lnTo>
                    <a:lnTo>
                      <a:pt x="0" y="310"/>
                    </a:lnTo>
                    <a:lnTo>
                      <a:pt x="0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2" y="310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4" y="310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4" y="312"/>
                    </a:lnTo>
                    <a:lnTo>
                      <a:pt x="6" y="312"/>
                    </a:lnTo>
                    <a:lnTo>
                      <a:pt x="6" y="314"/>
                    </a:lnTo>
                    <a:lnTo>
                      <a:pt x="6" y="314"/>
                    </a:lnTo>
                    <a:lnTo>
                      <a:pt x="6" y="314"/>
                    </a:lnTo>
                    <a:lnTo>
                      <a:pt x="6" y="314"/>
                    </a:lnTo>
                    <a:lnTo>
                      <a:pt x="6" y="316"/>
                    </a:lnTo>
                    <a:lnTo>
                      <a:pt x="6" y="316"/>
                    </a:lnTo>
                    <a:lnTo>
                      <a:pt x="8" y="316"/>
                    </a:lnTo>
                    <a:lnTo>
                      <a:pt x="8" y="316"/>
                    </a:lnTo>
                    <a:lnTo>
                      <a:pt x="8" y="318"/>
                    </a:lnTo>
                    <a:lnTo>
                      <a:pt x="8" y="318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10" y="322"/>
                    </a:lnTo>
                    <a:lnTo>
                      <a:pt x="10" y="322"/>
                    </a:lnTo>
                    <a:lnTo>
                      <a:pt x="10" y="322"/>
                    </a:lnTo>
                    <a:lnTo>
                      <a:pt x="10" y="324"/>
                    </a:lnTo>
                    <a:lnTo>
                      <a:pt x="10" y="324"/>
                    </a:lnTo>
                    <a:lnTo>
                      <a:pt x="10" y="324"/>
                    </a:lnTo>
                    <a:lnTo>
                      <a:pt x="10" y="326"/>
                    </a:lnTo>
                    <a:lnTo>
                      <a:pt x="10" y="326"/>
                    </a:lnTo>
                    <a:lnTo>
                      <a:pt x="12" y="326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30"/>
                    </a:lnTo>
                    <a:lnTo>
                      <a:pt x="12" y="330"/>
                    </a:lnTo>
                    <a:lnTo>
                      <a:pt x="12" y="330"/>
                    </a:lnTo>
                    <a:lnTo>
                      <a:pt x="12" y="332"/>
                    </a:lnTo>
                    <a:lnTo>
                      <a:pt x="14" y="332"/>
                    </a:lnTo>
                    <a:lnTo>
                      <a:pt x="14" y="332"/>
                    </a:lnTo>
                    <a:lnTo>
                      <a:pt x="14" y="334"/>
                    </a:lnTo>
                    <a:lnTo>
                      <a:pt x="14" y="334"/>
                    </a:lnTo>
                    <a:lnTo>
                      <a:pt x="14" y="334"/>
                    </a:lnTo>
                    <a:lnTo>
                      <a:pt x="14" y="334"/>
                    </a:lnTo>
                    <a:lnTo>
                      <a:pt x="14" y="336"/>
                    </a:lnTo>
                    <a:lnTo>
                      <a:pt x="14" y="336"/>
                    </a:lnTo>
                    <a:lnTo>
                      <a:pt x="16" y="336"/>
                    </a:lnTo>
                    <a:lnTo>
                      <a:pt x="16" y="338"/>
                    </a:lnTo>
                    <a:lnTo>
                      <a:pt x="16" y="338"/>
                    </a:lnTo>
                    <a:lnTo>
                      <a:pt x="16" y="338"/>
                    </a:lnTo>
                    <a:lnTo>
                      <a:pt x="16" y="338"/>
                    </a:lnTo>
                    <a:lnTo>
                      <a:pt x="16" y="340"/>
                    </a:lnTo>
                    <a:lnTo>
                      <a:pt x="16" y="340"/>
                    </a:lnTo>
                    <a:lnTo>
                      <a:pt x="16" y="340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2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18" y="344"/>
                    </a:lnTo>
                    <a:lnTo>
                      <a:pt x="20" y="346"/>
                    </a:lnTo>
                    <a:lnTo>
                      <a:pt x="20" y="346"/>
                    </a:lnTo>
                    <a:lnTo>
                      <a:pt x="20" y="348"/>
                    </a:lnTo>
                    <a:lnTo>
                      <a:pt x="20" y="348"/>
                    </a:lnTo>
                    <a:lnTo>
                      <a:pt x="20" y="350"/>
                    </a:lnTo>
                    <a:lnTo>
                      <a:pt x="20" y="350"/>
                    </a:lnTo>
                    <a:lnTo>
                      <a:pt x="20" y="352"/>
                    </a:lnTo>
                    <a:lnTo>
                      <a:pt x="20" y="354"/>
                    </a:lnTo>
                    <a:lnTo>
                      <a:pt x="20" y="354"/>
                    </a:lnTo>
                    <a:lnTo>
                      <a:pt x="22" y="356"/>
                    </a:lnTo>
                    <a:lnTo>
                      <a:pt x="22" y="358"/>
                    </a:lnTo>
                    <a:lnTo>
                      <a:pt x="22" y="360"/>
                    </a:lnTo>
                    <a:lnTo>
                      <a:pt x="22" y="362"/>
                    </a:lnTo>
                    <a:lnTo>
                      <a:pt x="22" y="364"/>
                    </a:lnTo>
                    <a:lnTo>
                      <a:pt x="22" y="364"/>
                    </a:lnTo>
                    <a:lnTo>
                      <a:pt x="22" y="366"/>
                    </a:lnTo>
                    <a:lnTo>
                      <a:pt x="22" y="368"/>
                    </a:lnTo>
                    <a:lnTo>
                      <a:pt x="22" y="370"/>
                    </a:lnTo>
                    <a:lnTo>
                      <a:pt x="22" y="372"/>
                    </a:lnTo>
                    <a:lnTo>
                      <a:pt x="24" y="374"/>
                    </a:lnTo>
                    <a:lnTo>
                      <a:pt x="24" y="376"/>
                    </a:lnTo>
                    <a:lnTo>
                      <a:pt x="24" y="378"/>
                    </a:lnTo>
                    <a:lnTo>
                      <a:pt x="24" y="380"/>
                    </a:lnTo>
                    <a:lnTo>
                      <a:pt x="24" y="384"/>
                    </a:lnTo>
                    <a:lnTo>
                      <a:pt x="24" y="386"/>
                    </a:lnTo>
                    <a:lnTo>
                      <a:pt x="24" y="388"/>
                    </a:lnTo>
                    <a:lnTo>
                      <a:pt x="24" y="390"/>
                    </a:lnTo>
                    <a:lnTo>
                      <a:pt x="24" y="392"/>
                    </a:lnTo>
                    <a:lnTo>
                      <a:pt x="24" y="394"/>
                    </a:lnTo>
                    <a:lnTo>
                      <a:pt x="26" y="396"/>
                    </a:lnTo>
                    <a:lnTo>
                      <a:pt x="26" y="398"/>
                    </a:lnTo>
                    <a:lnTo>
                      <a:pt x="26" y="400"/>
                    </a:lnTo>
                    <a:lnTo>
                      <a:pt x="26" y="402"/>
                    </a:lnTo>
                    <a:lnTo>
                      <a:pt x="26" y="404"/>
                    </a:lnTo>
                    <a:lnTo>
                      <a:pt x="26" y="408"/>
                    </a:lnTo>
                    <a:lnTo>
                      <a:pt x="26" y="410"/>
                    </a:lnTo>
                    <a:lnTo>
                      <a:pt x="26" y="412"/>
                    </a:lnTo>
                    <a:lnTo>
                      <a:pt x="26" y="414"/>
                    </a:lnTo>
                    <a:lnTo>
                      <a:pt x="26" y="416"/>
                    </a:lnTo>
                    <a:lnTo>
                      <a:pt x="28" y="418"/>
                    </a:lnTo>
                    <a:lnTo>
                      <a:pt x="28" y="420"/>
                    </a:lnTo>
                    <a:lnTo>
                      <a:pt x="28" y="422"/>
                    </a:lnTo>
                    <a:lnTo>
                      <a:pt x="28" y="424"/>
                    </a:lnTo>
                    <a:lnTo>
                      <a:pt x="28" y="424"/>
                    </a:lnTo>
                    <a:lnTo>
                      <a:pt x="28" y="426"/>
                    </a:lnTo>
                    <a:lnTo>
                      <a:pt x="28" y="428"/>
                    </a:lnTo>
                    <a:lnTo>
                      <a:pt x="28" y="430"/>
                    </a:lnTo>
                    <a:lnTo>
                      <a:pt x="28" y="432"/>
                    </a:lnTo>
                    <a:lnTo>
                      <a:pt x="28" y="434"/>
                    </a:lnTo>
                    <a:lnTo>
                      <a:pt x="30" y="436"/>
                    </a:lnTo>
                    <a:lnTo>
                      <a:pt x="30" y="438"/>
                    </a:lnTo>
                    <a:lnTo>
                      <a:pt x="30" y="440"/>
                    </a:lnTo>
                    <a:lnTo>
                      <a:pt x="30" y="442"/>
                    </a:lnTo>
                    <a:lnTo>
                      <a:pt x="30" y="442"/>
                    </a:lnTo>
                    <a:lnTo>
                      <a:pt x="30" y="444"/>
                    </a:lnTo>
                    <a:lnTo>
                      <a:pt x="30" y="446"/>
                    </a:lnTo>
                    <a:lnTo>
                      <a:pt x="30" y="448"/>
                    </a:lnTo>
                    <a:lnTo>
                      <a:pt x="30" y="450"/>
                    </a:lnTo>
                    <a:lnTo>
                      <a:pt x="30" y="452"/>
                    </a:lnTo>
                    <a:lnTo>
                      <a:pt x="30" y="452"/>
                    </a:lnTo>
                    <a:lnTo>
                      <a:pt x="32" y="454"/>
                    </a:lnTo>
                    <a:lnTo>
                      <a:pt x="32" y="456"/>
                    </a:lnTo>
                    <a:lnTo>
                      <a:pt x="32" y="458"/>
                    </a:lnTo>
                    <a:lnTo>
                      <a:pt x="32" y="460"/>
                    </a:lnTo>
                    <a:lnTo>
                      <a:pt x="32" y="460"/>
                    </a:lnTo>
                    <a:lnTo>
                      <a:pt x="32" y="462"/>
                    </a:lnTo>
                    <a:lnTo>
                      <a:pt x="32" y="464"/>
                    </a:lnTo>
                    <a:lnTo>
                      <a:pt x="32" y="466"/>
                    </a:lnTo>
                    <a:lnTo>
                      <a:pt x="32" y="468"/>
                    </a:lnTo>
                    <a:lnTo>
                      <a:pt x="32" y="470"/>
                    </a:lnTo>
                    <a:lnTo>
                      <a:pt x="32" y="474"/>
                    </a:lnTo>
                    <a:lnTo>
                      <a:pt x="32" y="476"/>
                    </a:lnTo>
                    <a:lnTo>
                      <a:pt x="32" y="478"/>
                    </a:lnTo>
                    <a:lnTo>
                      <a:pt x="34" y="480"/>
                    </a:lnTo>
                    <a:lnTo>
                      <a:pt x="34" y="482"/>
                    </a:lnTo>
                    <a:lnTo>
                      <a:pt x="34" y="486"/>
                    </a:lnTo>
                    <a:lnTo>
                      <a:pt x="34" y="488"/>
                    </a:lnTo>
                    <a:lnTo>
                      <a:pt x="34" y="490"/>
                    </a:lnTo>
                    <a:lnTo>
                      <a:pt x="34" y="492"/>
                    </a:lnTo>
                    <a:lnTo>
                      <a:pt x="34" y="494"/>
                    </a:lnTo>
                    <a:lnTo>
                      <a:pt x="34" y="498"/>
                    </a:lnTo>
                    <a:lnTo>
                      <a:pt x="34" y="500"/>
                    </a:lnTo>
                    <a:lnTo>
                      <a:pt x="34" y="502"/>
                    </a:lnTo>
                    <a:lnTo>
                      <a:pt x="34" y="504"/>
                    </a:lnTo>
                    <a:lnTo>
                      <a:pt x="34" y="506"/>
                    </a:lnTo>
                    <a:lnTo>
                      <a:pt x="36" y="510"/>
                    </a:lnTo>
                    <a:lnTo>
                      <a:pt x="36" y="512"/>
                    </a:lnTo>
                    <a:lnTo>
                      <a:pt x="36" y="514"/>
                    </a:lnTo>
                    <a:lnTo>
                      <a:pt x="36" y="516"/>
                    </a:lnTo>
                    <a:lnTo>
                      <a:pt x="36" y="518"/>
                    </a:lnTo>
                    <a:lnTo>
                      <a:pt x="36" y="520"/>
                    </a:lnTo>
                    <a:lnTo>
                      <a:pt x="36" y="522"/>
                    </a:lnTo>
                    <a:lnTo>
                      <a:pt x="36" y="524"/>
                    </a:lnTo>
                    <a:lnTo>
                      <a:pt x="36" y="526"/>
                    </a:lnTo>
                    <a:lnTo>
                      <a:pt x="36" y="530"/>
                    </a:lnTo>
                    <a:lnTo>
                      <a:pt x="36" y="532"/>
                    </a:lnTo>
                    <a:lnTo>
                      <a:pt x="36" y="534"/>
                    </a:lnTo>
                    <a:lnTo>
                      <a:pt x="36" y="536"/>
                    </a:lnTo>
                    <a:lnTo>
                      <a:pt x="36" y="538"/>
                    </a:lnTo>
                    <a:lnTo>
                      <a:pt x="38" y="538"/>
                    </a:lnTo>
                    <a:lnTo>
                      <a:pt x="38" y="540"/>
                    </a:lnTo>
                    <a:lnTo>
                      <a:pt x="38" y="542"/>
                    </a:lnTo>
                    <a:lnTo>
                      <a:pt x="38" y="544"/>
                    </a:lnTo>
                    <a:lnTo>
                      <a:pt x="38" y="546"/>
                    </a:lnTo>
                    <a:lnTo>
                      <a:pt x="38" y="548"/>
                    </a:lnTo>
                    <a:lnTo>
                      <a:pt x="38" y="550"/>
                    </a:lnTo>
                    <a:lnTo>
                      <a:pt x="38" y="552"/>
                    </a:lnTo>
                    <a:lnTo>
                      <a:pt x="38" y="554"/>
                    </a:lnTo>
                    <a:lnTo>
                      <a:pt x="38" y="556"/>
                    </a:lnTo>
                    <a:lnTo>
                      <a:pt x="38" y="556"/>
                    </a:lnTo>
                    <a:lnTo>
                      <a:pt x="38" y="558"/>
                    </a:lnTo>
                    <a:lnTo>
                      <a:pt x="38" y="560"/>
                    </a:lnTo>
                    <a:lnTo>
                      <a:pt x="38" y="562"/>
                    </a:lnTo>
                    <a:lnTo>
                      <a:pt x="38" y="562"/>
                    </a:lnTo>
                    <a:lnTo>
                      <a:pt x="40" y="564"/>
                    </a:lnTo>
                    <a:lnTo>
                      <a:pt x="40" y="566"/>
                    </a:lnTo>
                    <a:lnTo>
                      <a:pt x="40" y="566"/>
                    </a:lnTo>
                    <a:lnTo>
                      <a:pt x="40" y="568"/>
                    </a:lnTo>
                    <a:lnTo>
                      <a:pt x="40" y="568"/>
                    </a:lnTo>
                    <a:lnTo>
                      <a:pt x="40" y="570"/>
                    </a:lnTo>
                    <a:lnTo>
                      <a:pt x="40" y="570"/>
                    </a:lnTo>
                    <a:lnTo>
                      <a:pt x="40" y="572"/>
                    </a:lnTo>
                    <a:lnTo>
                      <a:pt x="40" y="572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76"/>
                    </a:lnTo>
                    <a:lnTo>
                      <a:pt x="40" y="576"/>
                    </a:lnTo>
                    <a:lnTo>
                      <a:pt x="40" y="578"/>
                    </a:lnTo>
                    <a:lnTo>
                      <a:pt x="40" y="580"/>
                    </a:lnTo>
                    <a:lnTo>
                      <a:pt x="42" y="580"/>
                    </a:lnTo>
                    <a:lnTo>
                      <a:pt x="42" y="582"/>
                    </a:lnTo>
                    <a:lnTo>
                      <a:pt x="42" y="582"/>
                    </a:lnTo>
                    <a:lnTo>
                      <a:pt x="42" y="584"/>
                    </a:lnTo>
                    <a:lnTo>
                      <a:pt x="42" y="584"/>
                    </a:lnTo>
                    <a:lnTo>
                      <a:pt x="42" y="586"/>
                    </a:lnTo>
                    <a:lnTo>
                      <a:pt x="42" y="588"/>
                    </a:lnTo>
                    <a:lnTo>
                      <a:pt x="42" y="588"/>
                    </a:lnTo>
                    <a:lnTo>
                      <a:pt x="42" y="590"/>
                    </a:lnTo>
                    <a:lnTo>
                      <a:pt x="42" y="590"/>
                    </a:lnTo>
                    <a:lnTo>
                      <a:pt x="42" y="592"/>
                    </a:lnTo>
                    <a:lnTo>
                      <a:pt x="42" y="594"/>
                    </a:lnTo>
                    <a:lnTo>
                      <a:pt x="42" y="594"/>
                    </a:lnTo>
                    <a:lnTo>
                      <a:pt x="42" y="596"/>
                    </a:lnTo>
                    <a:lnTo>
                      <a:pt x="42" y="598"/>
                    </a:lnTo>
                    <a:lnTo>
                      <a:pt x="42" y="598"/>
                    </a:lnTo>
                    <a:lnTo>
                      <a:pt x="42" y="600"/>
                    </a:lnTo>
                    <a:lnTo>
                      <a:pt x="44" y="600"/>
                    </a:lnTo>
                    <a:lnTo>
                      <a:pt x="44" y="602"/>
                    </a:lnTo>
                    <a:lnTo>
                      <a:pt x="44" y="602"/>
                    </a:lnTo>
                    <a:lnTo>
                      <a:pt x="44" y="604"/>
                    </a:lnTo>
                    <a:lnTo>
                      <a:pt x="44" y="604"/>
                    </a:lnTo>
                    <a:lnTo>
                      <a:pt x="44" y="606"/>
                    </a:lnTo>
                    <a:lnTo>
                      <a:pt x="44" y="608"/>
                    </a:lnTo>
                    <a:lnTo>
                      <a:pt x="44" y="608"/>
                    </a:lnTo>
                    <a:lnTo>
                      <a:pt x="44" y="610"/>
                    </a:lnTo>
                    <a:lnTo>
                      <a:pt x="44" y="610"/>
                    </a:lnTo>
                    <a:lnTo>
                      <a:pt x="44" y="610"/>
                    </a:lnTo>
                    <a:lnTo>
                      <a:pt x="44" y="612"/>
                    </a:lnTo>
                    <a:lnTo>
                      <a:pt x="44" y="612"/>
                    </a:lnTo>
                    <a:lnTo>
                      <a:pt x="44" y="614"/>
                    </a:lnTo>
                    <a:lnTo>
                      <a:pt x="44" y="614"/>
                    </a:lnTo>
                    <a:lnTo>
                      <a:pt x="44" y="616"/>
                    </a:lnTo>
                    <a:lnTo>
                      <a:pt x="44" y="616"/>
                    </a:lnTo>
                    <a:lnTo>
                      <a:pt x="44" y="618"/>
                    </a:lnTo>
                    <a:lnTo>
                      <a:pt x="44" y="620"/>
                    </a:lnTo>
                    <a:lnTo>
                      <a:pt x="44" y="620"/>
                    </a:lnTo>
                    <a:lnTo>
                      <a:pt x="46" y="622"/>
                    </a:lnTo>
                    <a:lnTo>
                      <a:pt x="46" y="622"/>
                    </a:lnTo>
                    <a:lnTo>
                      <a:pt x="46" y="624"/>
                    </a:lnTo>
                    <a:lnTo>
                      <a:pt x="46" y="624"/>
                    </a:lnTo>
                    <a:lnTo>
                      <a:pt x="46" y="626"/>
                    </a:lnTo>
                    <a:lnTo>
                      <a:pt x="46" y="626"/>
                    </a:lnTo>
                    <a:lnTo>
                      <a:pt x="46" y="628"/>
                    </a:lnTo>
                    <a:lnTo>
                      <a:pt x="46" y="630"/>
                    </a:lnTo>
                    <a:lnTo>
                      <a:pt x="46" y="630"/>
                    </a:lnTo>
                    <a:lnTo>
                      <a:pt x="46" y="632"/>
                    </a:lnTo>
                    <a:lnTo>
                      <a:pt x="46" y="632"/>
                    </a:lnTo>
                    <a:lnTo>
                      <a:pt x="46" y="634"/>
                    </a:lnTo>
                    <a:lnTo>
                      <a:pt x="46" y="634"/>
                    </a:lnTo>
                    <a:lnTo>
                      <a:pt x="46" y="636"/>
                    </a:lnTo>
                    <a:lnTo>
                      <a:pt x="46" y="638"/>
                    </a:lnTo>
                    <a:lnTo>
                      <a:pt x="46" y="638"/>
                    </a:lnTo>
                    <a:lnTo>
                      <a:pt x="46" y="640"/>
                    </a:lnTo>
                    <a:lnTo>
                      <a:pt x="46" y="640"/>
                    </a:lnTo>
                    <a:lnTo>
                      <a:pt x="46" y="642"/>
                    </a:lnTo>
                    <a:lnTo>
                      <a:pt x="46" y="644"/>
                    </a:lnTo>
                    <a:lnTo>
                      <a:pt x="46" y="644"/>
                    </a:lnTo>
                    <a:lnTo>
                      <a:pt x="48" y="646"/>
                    </a:lnTo>
                    <a:lnTo>
                      <a:pt x="48" y="646"/>
                    </a:lnTo>
                    <a:lnTo>
                      <a:pt x="48" y="648"/>
                    </a:lnTo>
                    <a:lnTo>
                      <a:pt x="48" y="648"/>
                    </a:lnTo>
                    <a:lnTo>
                      <a:pt x="48" y="650"/>
                    </a:lnTo>
                    <a:lnTo>
                      <a:pt x="48" y="652"/>
                    </a:lnTo>
                    <a:lnTo>
                      <a:pt x="48" y="652"/>
                    </a:lnTo>
                    <a:lnTo>
                      <a:pt x="48" y="654"/>
                    </a:lnTo>
                    <a:lnTo>
                      <a:pt x="48" y="654"/>
                    </a:lnTo>
                    <a:lnTo>
                      <a:pt x="48" y="656"/>
                    </a:lnTo>
                    <a:lnTo>
                      <a:pt x="48" y="658"/>
                    </a:lnTo>
                    <a:lnTo>
                      <a:pt x="48" y="658"/>
                    </a:lnTo>
                    <a:lnTo>
                      <a:pt x="48" y="660"/>
                    </a:lnTo>
                    <a:lnTo>
                      <a:pt x="48" y="662"/>
                    </a:lnTo>
                    <a:lnTo>
                      <a:pt x="48" y="664"/>
                    </a:lnTo>
                    <a:lnTo>
                      <a:pt x="48" y="664"/>
                    </a:lnTo>
                    <a:lnTo>
                      <a:pt x="48" y="666"/>
                    </a:lnTo>
                    <a:lnTo>
                      <a:pt x="48" y="668"/>
                    </a:lnTo>
                    <a:lnTo>
                      <a:pt x="48" y="668"/>
                    </a:lnTo>
                    <a:lnTo>
                      <a:pt x="48" y="670"/>
                    </a:lnTo>
                    <a:lnTo>
                      <a:pt x="48" y="672"/>
                    </a:lnTo>
                    <a:lnTo>
                      <a:pt x="48" y="674"/>
                    </a:lnTo>
                    <a:lnTo>
                      <a:pt x="48" y="674"/>
                    </a:lnTo>
                    <a:lnTo>
                      <a:pt x="48" y="676"/>
                    </a:lnTo>
                    <a:lnTo>
                      <a:pt x="50" y="678"/>
                    </a:lnTo>
                    <a:lnTo>
                      <a:pt x="50" y="678"/>
                    </a:lnTo>
                    <a:lnTo>
                      <a:pt x="50" y="680"/>
                    </a:lnTo>
                    <a:lnTo>
                      <a:pt x="50" y="680"/>
                    </a:lnTo>
                    <a:lnTo>
                      <a:pt x="50" y="682"/>
                    </a:lnTo>
                    <a:lnTo>
                      <a:pt x="50" y="682"/>
                    </a:lnTo>
                    <a:lnTo>
                      <a:pt x="50" y="684"/>
                    </a:lnTo>
                    <a:lnTo>
                      <a:pt x="50" y="684"/>
                    </a:lnTo>
                    <a:lnTo>
                      <a:pt x="50" y="686"/>
                    </a:lnTo>
                    <a:lnTo>
                      <a:pt x="50" y="686"/>
                    </a:lnTo>
                    <a:lnTo>
                      <a:pt x="50" y="688"/>
                    </a:lnTo>
                    <a:lnTo>
                      <a:pt x="50" y="688"/>
                    </a:lnTo>
                    <a:lnTo>
                      <a:pt x="50" y="690"/>
                    </a:lnTo>
                    <a:lnTo>
                      <a:pt x="50" y="690"/>
                    </a:lnTo>
                    <a:lnTo>
                      <a:pt x="50" y="692"/>
                    </a:lnTo>
                    <a:lnTo>
                      <a:pt x="50" y="694"/>
                    </a:lnTo>
                    <a:lnTo>
                      <a:pt x="50" y="694"/>
                    </a:lnTo>
                    <a:lnTo>
                      <a:pt x="50" y="696"/>
                    </a:lnTo>
                    <a:lnTo>
                      <a:pt x="50" y="698"/>
                    </a:lnTo>
                    <a:lnTo>
                      <a:pt x="50" y="698"/>
                    </a:lnTo>
                    <a:lnTo>
                      <a:pt x="50" y="700"/>
                    </a:lnTo>
                    <a:lnTo>
                      <a:pt x="50" y="700"/>
                    </a:lnTo>
                    <a:lnTo>
                      <a:pt x="50" y="702"/>
                    </a:lnTo>
                    <a:lnTo>
                      <a:pt x="52" y="702"/>
                    </a:lnTo>
                    <a:lnTo>
                      <a:pt x="52" y="704"/>
                    </a:lnTo>
                    <a:lnTo>
                      <a:pt x="52" y="706"/>
                    </a:lnTo>
                    <a:lnTo>
                      <a:pt x="52" y="706"/>
                    </a:lnTo>
                    <a:lnTo>
                      <a:pt x="52" y="708"/>
                    </a:lnTo>
                    <a:lnTo>
                      <a:pt x="52" y="708"/>
                    </a:lnTo>
                    <a:lnTo>
                      <a:pt x="52" y="710"/>
                    </a:lnTo>
                    <a:lnTo>
                      <a:pt x="52" y="710"/>
                    </a:lnTo>
                    <a:lnTo>
                      <a:pt x="52" y="710"/>
                    </a:lnTo>
                    <a:lnTo>
                      <a:pt x="52" y="712"/>
                    </a:lnTo>
                    <a:lnTo>
                      <a:pt x="52" y="712"/>
                    </a:lnTo>
                    <a:lnTo>
                      <a:pt x="52" y="712"/>
                    </a:lnTo>
                    <a:lnTo>
                      <a:pt x="52" y="714"/>
                    </a:lnTo>
                    <a:lnTo>
                      <a:pt x="52" y="714"/>
                    </a:lnTo>
                    <a:lnTo>
                      <a:pt x="52" y="714"/>
                    </a:lnTo>
                    <a:lnTo>
                      <a:pt x="52" y="716"/>
                    </a:lnTo>
                    <a:lnTo>
                      <a:pt x="52" y="716"/>
                    </a:lnTo>
                    <a:lnTo>
                      <a:pt x="52" y="716"/>
                    </a:lnTo>
                    <a:lnTo>
                      <a:pt x="52" y="718"/>
                    </a:lnTo>
                    <a:lnTo>
                      <a:pt x="52" y="718"/>
                    </a:lnTo>
                    <a:lnTo>
                      <a:pt x="52" y="720"/>
                    </a:lnTo>
                    <a:lnTo>
                      <a:pt x="52" y="720"/>
                    </a:lnTo>
                    <a:lnTo>
                      <a:pt x="52" y="722"/>
                    </a:lnTo>
                    <a:lnTo>
                      <a:pt x="52" y="722"/>
                    </a:lnTo>
                    <a:lnTo>
                      <a:pt x="52" y="722"/>
                    </a:lnTo>
                    <a:lnTo>
                      <a:pt x="52" y="724"/>
                    </a:lnTo>
                    <a:lnTo>
                      <a:pt x="52" y="724"/>
                    </a:lnTo>
                    <a:lnTo>
                      <a:pt x="52" y="726"/>
                    </a:lnTo>
                    <a:lnTo>
                      <a:pt x="54" y="726"/>
                    </a:lnTo>
                    <a:lnTo>
                      <a:pt x="54" y="728"/>
                    </a:lnTo>
                    <a:lnTo>
                      <a:pt x="54" y="728"/>
                    </a:lnTo>
                    <a:lnTo>
                      <a:pt x="54" y="728"/>
                    </a:lnTo>
                    <a:lnTo>
                      <a:pt x="54" y="730"/>
                    </a:lnTo>
                    <a:lnTo>
                      <a:pt x="54" y="730"/>
                    </a:lnTo>
                    <a:lnTo>
                      <a:pt x="54" y="730"/>
                    </a:lnTo>
                    <a:lnTo>
                      <a:pt x="54" y="730"/>
                    </a:lnTo>
                    <a:lnTo>
                      <a:pt x="54" y="732"/>
                    </a:lnTo>
                    <a:lnTo>
                      <a:pt x="54" y="732"/>
                    </a:lnTo>
                    <a:lnTo>
                      <a:pt x="54" y="732"/>
                    </a:lnTo>
                    <a:lnTo>
                      <a:pt x="54" y="732"/>
                    </a:lnTo>
                    <a:lnTo>
                      <a:pt x="54" y="732"/>
                    </a:lnTo>
                    <a:lnTo>
                      <a:pt x="54" y="734"/>
                    </a:lnTo>
                    <a:lnTo>
                      <a:pt x="54" y="734"/>
                    </a:lnTo>
                    <a:lnTo>
                      <a:pt x="54" y="734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8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4" y="736"/>
                    </a:lnTo>
                    <a:lnTo>
                      <a:pt x="56" y="734"/>
                    </a:lnTo>
                    <a:lnTo>
                      <a:pt x="56" y="732"/>
                    </a:lnTo>
                    <a:lnTo>
                      <a:pt x="56" y="732"/>
                    </a:lnTo>
                    <a:lnTo>
                      <a:pt x="56" y="730"/>
                    </a:lnTo>
                    <a:lnTo>
                      <a:pt x="56" y="730"/>
                    </a:lnTo>
                    <a:lnTo>
                      <a:pt x="56" y="728"/>
                    </a:lnTo>
                    <a:lnTo>
                      <a:pt x="56" y="726"/>
                    </a:lnTo>
                    <a:lnTo>
                      <a:pt x="56" y="726"/>
                    </a:lnTo>
                    <a:lnTo>
                      <a:pt x="56" y="724"/>
                    </a:lnTo>
                    <a:lnTo>
                      <a:pt x="56" y="724"/>
                    </a:lnTo>
                    <a:lnTo>
                      <a:pt x="56" y="724"/>
                    </a:lnTo>
                    <a:lnTo>
                      <a:pt x="56" y="722"/>
                    </a:lnTo>
                    <a:lnTo>
                      <a:pt x="56" y="722"/>
                    </a:lnTo>
                    <a:lnTo>
                      <a:pt x="56" y="720"/>
                    </a:lnTo>
                    <a:lnTo>
                      <a:pt x="56" y="718"/>
                    </a:lnTo>
                    <a:lnTo>
                      <a:pt x="56" y="718"/>
                    </a:lnTo>
                    <a:lnTo>
                      <a:pt x="56" y="716"/>
                    </a:lnTo>
                    <a:lnTo>
                      <a:pt x="56" y="714"/>
                    </a:lnTo>
                    <a:lnTo>
                      <a:pt x="56" y="714"/>
                    </a:lnTo>
                    <a:lnTo>
                      <a:pt x="56" y="712"/>
                    </a:lnTo>
                    <a:lnTo>
                      <a:pt x="56" y="710"/>
                    </a:lnTo>
                    <a:lnTo>
                      <a:pt x="56" y="708"/>
                    </a:lnTo>
                    <a:lnTo>
                      <a:pt x="56" y="706"/>
                    </a:lnTo>
                    <a:lnTo>
                      <a:pt x="56" y="702"/>
                    </a:lnTo>
                    <a:lnTo>
                      <a:pt x="56" y="700"/>
                    </a:lnTo>
                    <a:lnTo>
                      <a:pt x="56" y="698"/>
                    </a:lnTo>
                    <a:lnTo>
                      <a:pt x="56" y="696"/>
                    </a:lnTo>
                    <a:lnTo>
                      <a:pt x="56" y="692"/>
                    </a:lnTo>
                    <a:lnTo>
                      <a:pt x="56" y="690"/>
                    </a:lnTo>
                    <a:lnTo>
                      <a:pt x="56" y="688"/>
                    </a:lnTo>
                    <a:lnTo>
                      <a:pt x="56" y="686"/>
                    </a:lnTo>
                    <a:lnTo>
                      <a:pt x="56" y="684"/>
                    </a:lnTo>
                    <a:lnTo>
                      <a:pt x="56" y="682"/>
                    </a:lnTo>
                    <a:lnTo>
                      <a:pt x="56" y="680"/>
                    </a:lnTo>
                    <a:lnTo>
                      <a:pt x="56" y="676"/>
                    </a:lnTo>
                    <a:lnTo>
                      <a:pt x="58" y="674"/>
                    </a:lnTo>
                    <a:lnTo>
                      <a:pt x="58" y="672"/>
                    </a:lnTo>
                    <a:lnTo>
                      <a:pt x="58" y="668"/>
                    </a:lnTo>
                    <a:lnTo>
                      <a:pt x="58" y="666"/>
                    </a:lnTo>
                    <a:lnTo>
                      <a:pt x="58" y="664"/>
                    </a:lnTo>
                    <a:lnTo>
                      <a:pt x="58" y="660"/>
                    </a:lnTo>
                    <a:lnTo>
                      <a:pt x="58" y="656"/>
                    </a:lnTo>
                    <a:lnTo>
                      <a:pt x="58" y="654"/>
                    </a:lnTo>
                    <a:lnTo>
                      <a:pt x="58" y="648"/>
                    </a:lnTo>
                    <a:lnTo>
                      <a:pt x="58" y="644"/>
                    </a:lnTo>
                    <a:lnTo>
                      <a:pt x="58" y="640"/>
                    </a:lnTo>
                    <a:lnTo>
                      <a:pt x="58" y="636"/>
                    </a:lnTo>
                    <a:lnTo>
                      <a:pt x="58" y="632"/>
                    </a:lnTo>
                    <a:lnTo>
                      <a:pt x="58" y="628"/>
                    </a:lnTo>
                    <a:lnTo>
                      <a:pt x="58" y="624"/>
                    </a:lnTo>
                    <a:lnTo>
                      <a:pt x="58" y="620"/>
                    </a:lnTo>
                    <a:lnTo>
                      <a:pt x="58" y="616"/>
                    </a:lnTo>
                    <a:lnTo>
                      <a:pt x="58" y="612"/>
                    </a:lnTo>
                    <a:lnTo>
                      <a:pt x="58" y="608"/>
                    </a:lnTo>
                    <a:lnTo>
                      <a:pt x="58" y="604"/>
                    </a:lnTo>
                    <a:lnTo>
                      <a:pt x="58" y="600"/>
                    </a:lnTo>
                    <a:lnTo>
                      <a:pt x="58" y="596"/>
                    </a:lnTo>
                    <a:lnTo>
                      <a:pt x="58" y="592"/>
                    </a:lnTo>
                    <a:lnTo>
                      <a:pt x="58" y="588"/>
                    </a:lnTo>
                    <a:lnTo>
                      <a:pt x="58" y="584"/>
                    </a:lnTo>
                    <a:lnTo>
                      <a:pt x="58" y="578"/>
                    </a:lnTo>
                    <a:lnTo>
                      <a:pt x="58" y="574"/>
                    </a:lnTo>
                    <a:lnTo>
                      <a:pt x="58" y="570"/>
                    </a:lnTo>
                    <a:lnTo>
                      <a:pt x="58" y="566"/>
                    </a:lnTo>
                    <a:lnTo>
                      <a:pt x="58" y="560"/>
                    </a:lnTo>
                    <a:lnTo>
                      <a:pt x="58" y="554"/>
                    </a:lnTo>
                    <a:lnTo>
                      <a:pt x="58" y="550"/>
                    </a:lnTo>
                    <a:lnTo>
                      <a:pt x="58" y="544"/>
                    </a:lnTo>
                    <a:lnTo>
                      <a:pt x="58" y="538"/>
                    </a:lnTo>
                    <a:lnTo>
                      <a:pt x="58" y="534"/>
                    </a:lnTo>
                    <a:lnTo>
                      <a:pt x="58" y="528"/>
                    </a:lnTo>
                    <a:lnTo>
                      <a:pt x="58" y="524"/>
                    </a:lnTo>
                    <a:lnTo>
                      <a:pt x="58" y="518"/>
                    </a:lnTo>
                    <a:lnTo>
                      <a:pt x="58" y="514"/>
                    </a:lnTo>
                    <a:lnTo>
                      <a:pt x="58" y="510"/>
                    </a:lnTo>
                    <a:lnTo>
                      <a:pt x="58" y="506"/>
                    </a:lnTo>
                    <a:lnTo>
                      <a:pt x="60" y="502"/>
                    </a:lnTo>
                    <a:lnTo>
                      <a:pt x="60" y="496"/>
                    </a:lnTo>
                    <a:lnTo>
                      <a:pt x="60" y="492"/>
                    </a:lnTo>
                    <a:lnTo>
                      <a:pt x="60" y="488"/>
                    </a:lnTo>
                    <a:lnTo>
                      <a:pt x="60" y="484"/>
                    </a:lnTo>
                    <a:lnTo>
                      <a:pt x="60" y="478"/>
                    </a:lnTo>
                    <a:lnTo>
                      <a:pt x="60" y="474"/>
                    </a:lnTo>
                    <a:lnTo>
                      <a:pt x="60" y="468"/>
                    </a:lnTo>
                    <a:lnTo>
                      <a:pt x="60" y="464"/>
                    </a:lnTo>
                    <a:lnTo>
                      <a:pt x="60" y="458"/>
                    </a:lnTo>
                    <a:lnTo>
                      <a:pt x="60" y="452"/>
                    </a:lnTo>
                    <a:lnTo>
                      <a:pt x="60" y="446"/>
                    </a:lnTo>
                    <a:lnTo>
                      <a:pt x="60" y="442"/>
                    </a:lnTo>
                    <a:lnTo>
                      <a:pt x="60" y="436"/>
                    </a:lnTo>
                    <a:lnTo>
                      <a:pt x="60" y="432"/>
                    </a:lnTo>
                    <a:lnTo>
                      <a:pt x="60" y="426"/>
                    </a:lnTo>
                    <a:lnTo>
                      <a:pt x="60" y="422"/>
                    </a:lnTo>
                    <a:lnTo>
                      <a:pt x="60" y="418"/>
                    </a:lnTo>
                    <a:lnTo>
                      <a:pt x="60" y="414"/>
                    </a:lnTo>
                    <a:lnTo>
                      <a:pt x="60" y="410"/>
                    </a:lnTo>
                    <a:lnTo>
                      <a:pt x="60" y="406"/>
                    </a:lnTo>
                    <a:lnTo>
                      <a:pt x="60" y="402"/>
                    </a:lnTo>
                    <a:lnTo>
                      <a:pt x="60" y="398"/>
                    </a:lnTo>
                    <a:lnTo>
                      <a:pt x="60" y="394"/>
                    </a:lnTo>
                    <a:lnTo>
                      <a:pt x="60" y="388"/>
                    </a:lnTo>
                    <a:lnTo>
                      <a:pt x="60" y="384"/>
                    </a:lnTo>
                    <a:lnTo>
                      <a:pt x="60" y="380"/>
                    </a:lnTo>
                    <a:lnTo>
                      <a:pt x="60" y="376"/>
                    </a:lnTo>
                    <a:lnTo>
                      <a:pt x="60" y="370"/>
                    </a:lnTo>
                    <a:lnTo>
                      <a:pt x="60" y="366"/>
                    </a:lnTo>
                    <a:lnTo>
                      <a:pt x="60" y="360"/>
                    </a:lnTo>
                    <a:lnTo>
                      <a:pt x="60" y="356"/>
                    </a:lnTo>
                    <a:lnTo>
                      <a:pt x="60" y="350"/>
                    </a:lnTo>
                    <a:lnTo>
                      <a:pt x="60" y="346"/>
                    </a:lnTo>
                    <a:lnTo>
                      <a:pt x="60" y="342"/>
                    </a:lnTo>
                    <a:lnTo>
                      <a:pt x="60" y="338"/>
                    </a:lnTo>
                    <a:lnTo>
                      <a:pt x="60" y="334"/>
                    </a:lnTo>
                    <a:lnTo>
                      <a:pt x="60" y="330"/>
                    </a:lnTo>
                    <a:lnTo>
                      <a:pt x="60" y="326"/>
                    </a:lnTo>
                    <a:lnTo>
                      <a:pt x="60" y="322"/>
                    </a:lnTo>
                    <a:lnTo>
                      <a:pt x="60" y="320"/>
                    </a:lnTo>
                    <a:lnTo>
                      <a:pt x="60" y="316"/>
                    </a:lnTo>
                    <a:lnTo>
                      <a:pt x="60" y="312"/>
                    </a:lnTo>
                    <a:lnTo>
                      <a:pt x="60" y="308"/>
                    </a:lnTo>
                    <a:lnTo>
                      <a:pt x="60" y="304"/>
                    </a:lnTo>
                    <a:lnTo>
                      <a:pt x="60" y="300"/>
                    </a:lnTo>
                    <a:lnTo>
                      <a:pt x="60" y="296"/>
                    </a:lnTo>
                    <a:lnTo>
                      <a:pt x="60" y="292"/>
                    </a:lnTo>
                    <a:lnTo>
                      <a:pt x="62" y="286"/>
                    </a:lnTo>
                    <a:lnTo>
                      <a:pt x="62" y="282"/>
                    </a:lnTo>
                    <a:lnTo>
                      <a:pt x="62" y="278"/>
                    </a:lnTo>
                    <a:lnTo>
                      <a:pt x="62" y="274"/>
                    </a:lnTo>
                    <a:lnTo>
                      <a:pt x="62" y="270"/>
                    </a:lnTo>
                    <a:lnTo>
                      <a:pt x="62" y="266"/>
                    </a:lnTo>
                    <a:lnTo>
                      <a:pt x="62" y="264"/>
                    </a:lnTo>
                    <a:lnTo>
                      <a:pt x="62" y="260"/>
                    </a:lnTo>
                    <a:lnTo>
                      <a:pt x="62" y="258"/>
                    </a:lnTo>
                    <a:lnTo>
                      <a:pt x="62" y="254"/>
                    </a:lnTo>
                    <a:lnTo>
                      <a:pt x="62" y="252"/>
                    </a:lnTo>
                    <a:lnTo>
                      <a:pt x="62" y="248"/>
                    </a:lnTo>
                    <a:lnTo>
                      <a:pt x="62" y="246"/>
                    </a:lnTo>
                    <a:lnTo>
                      <a:pt x="62" y="242"/>
                    </a:lnTo>
                    <a:lnTo>
                      <a:pt x="62" y="238"/>
                    </a:lnTo>
                    <a:lnTo>
                      <a:pt x="62" y="236"/>
                    </a:lnTo>
                    <a:lnTo>
                      <a:pt x="62" y="232"/>
                    </a:lnTo>
                    <a:lnTo>
                      <a:pt x="62" y="228"/>
                    </a:lnTo>
                    <a:lnTo>
                      <a:pt x="62" y="222"/>
                    </a:lnTo>
                    <a:lnTo>
                      <a:pt x="62" y="218"/>
                    </a:lnTo>
                    <a:lnTo>
                      <a:pt x="62" y="214"/>
                    </a:lnTo>
                    <a:lnTo>
                      <a:pt x="62" y="210"/>
                    </a:lnTo>
                    <a:lnTo>
                      <a:pt x="62" y="206"/>
                    </a:lnTo>
                    <a:lnTo>
                      <a:pt x="62" y="204"/>
                    </a:lnTo>
                    <a:lnTo>
                      <a:pt x="62" y="200"/>
                    </a:lnTo>
                    <a:lnTo>
                      <a:pt x="62" y="198"/>
                    </a:lnTo>
                    <a:lnTo>
                      <a:pt x="62" y="194"/>
                    </a:lnTo>
                    <a:lnTo>
                      <a:pt x="62" y="192"/>
                    </a:lnTo>
                    <a:lnTo>
                      <a:pt x="62" y="190"/>
                    </a:lnTo>
                    <a:lnTo>
                      <a:pt x="62" y="186"/>
                    </a:lnTo>
                    <a:lnTo>
                      <a:pt x="62" y="184"/>
                    </a:lnTo>
                    <a:lnTo>
                      <a:pt x="62" y="182"/>
                    </a:lnTo>
                    <a:lnTo>
                      <a:pt x="62" y="178"/>
                    </a:lnTo>
                    <a:lnTo>
                      <a:pt x="62" y="176"/>
                    </a:lnTo>
                    <a:lnTo>
                      <a:pt x="62" y="172"/>
                    </a:lnTo>
                    <a:lnTo>
                      <a:pt x="62" y="168"/>
                    </a:lnTo>
                    <a:lnTo>
                      <a:pt x="62" y="164"/>
                    </a:lnTo>
                    <a:lnTo>
                      <a:pt x="62" y="158"/>
                    </a:lnTo>
                    <a:lnTo>
                      <a:pt x="62" y="156"/>
                    </a:lnTo>
                    <a:lnTo>
                      <a:pt x="62" y="152"/>
                    </a:lnTo>
                    <a:lnTo>
                      <a:pt x="62" y="150"/>
                    </a:lnTo>
                    <a:lnTo>
                      <a:pt x="62" y="148"/>
                    </a:lnTo>
                    <a:lnTo>
                      <a:pt x="62" y="146"/>
                    </a:lnTo>
                    <a:lnTo>
                      <a:pt x="62" y="144"/>
                    </a:lnTo>
                    <a:lnTo>
                      <a:pt x="62" y="142"/>
                    </a:lnTo>
                    <a:lnTo>
                      <a:pt x="62" y="140"/>
                    </a:lnTo>
                    <a:lnTo>
                      <a:pt x="62" y="138"/>
                    </a:lnTo>
                    <a:lnTo>
                      <a:pt x="62" y="136"/>
                    </a:lnTo>
                    <a:lnTo>
                      <a:pt x="62" y="134"/>
                    </a:lnTo>
                    <a:lnTo>
                      <a:pt x="62" y="132"/>
                    </a:lnTo>
                    <a:lnTo>
                      <a:pt x="62" y="128"/>
                    </a:lnTo>
                    <a:lnTo>
                      <a:pt x="64" y="126"/>
                    </a:lnTo>
                    <a:lnTo>
                      <a:pt x="64" y="122"/>
                    </a:lnTo>
                    <a:lnTo>
                      <a:pt x="64" y="118"/>
                    </a:lnTo>
                    <a:lnTo>
                      <a:pt x="64" y="114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4" y="106"/>
                    </a:lnTo>
                    <a:lnTo>
                      <a:pt x="64" y="104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0"/>
                    </a:lnTo>
                    <a:lnTo>
                      <a:pt x="64" y="100"/>
                    </a:lnTo>
                    <a:lnTo>
                      <a:pt x="64" y="98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4" y="94"/>
                    </a:lnTo>
                    <a:lnTo>
                      <a:pt x="64" y="92"/>
                    </a:lnTo>
                    <a:lnTo>
                      <a:pt x="64" y="90"/>
                    </a:lnTo>
                    <a:lnTo>
                      <a:pt x="64" y="86"/>
                    </a:lnTo>
                    <a:lnTo>
                      <a:pt x="64" y="84"/>
                    </a:lnTo>
                    <a:lnTo>
                      <a:pt x="64" y="80"/>
                    </a:lnTo>
                    <a:lnTo>
                      <a:pt x="64" y="76"/>
                    </a:lnTo>
                    <a:lnTo>
                      <a:pt x="64" y="74"/>
                    </a:lnTo>
                    <a:lnTo>
                      <a:pt x="64" y="72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4" y="70"/>
                    </a:lnTo>
                    <a:lnTo>
                      <a:pt x="64" y="68"/>
                    </a:lnTo>
                    <a:lnTo>
                      <a:pt x="64" y="68"/>
                    </a:lnTo>
                    <a:lnTo>
                      <a:pt x="64" y="68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4" y="64"/>
                    </a:lnTo>
                    <a:lnTo>
                      <a:pt x="64" y="62"/>
                    </a:lnTo>
                    <a:lnTo>
                      <a:pt x="64" y="60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4" y="52"/>
                    </a:lnTo>
                    <a:lnTo>
                      <a:pt x="64" y="50"/>
                    </a:lnTo>
                    <a:lnTo>
                      <a:pt x="64" y="48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6"/>
                    </a:lnTo>
                    <a:lnTo>
                      <a:pt x="64" y="44"/>
                    </a:lnTo>
                    <a:lnTo>
                      <a:pt x="64" y="44"/>
                    </a:lnTo>
                    <a:lnTo>
                      <a:pt x="64" y="42"/>
                    </a:lnTo>
                    <a:lnTo>
                      <a:pt x="64" y="40"/>
                    </a:lnTo>
                    <a:lnTo>
                      <a:pt x="64" y="38"/>
                    </a:lnTo>
                    <a:lnTo>
                      <a:pt x="64" y="36"/>
                    </a:lnTo>
                    <a:lnTo>
                      <a:pt x="64" y="34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4" y="22"/>
                    </a:lnTo>
                    <a:lnTo>
                      <a:pt x="66" y="20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6" y="18"/>
                    </a:lnTo>
                    <a:lnTo>
                      <a:pt x="66" y="16"/>
                    </a:lnTo>
                    <a:lnTo>
                      <a:pt x="66" y="16"/>
                    </a:lnTo>
                    <a:lnTo>
                      <a:pt x="66" y="14"/>
                    </a:lnTo>
                    <a:lnTo>
                      <a:pt x="66" y="12"/>
                    </a:lnTo>
                    <a:lnTo>
                      <a:pt x="66" y="10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8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2"/>
                    </a:lnTo>
                    <a:lnTo>
                      <a:pt x="66" y="4"/>
                    </a:lnTo>
                    <a:lnTo>
                      <a:pt x="66" y="4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8"/>
                    </a:lnTo>
                    <a:lnTo>
                      <a:pt x="66" y="10"/>
                    </a:lnTo>
                    <a:lnTo>
                      <a:pt x="66" y="10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0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2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6"/>
                    </a:lnTo>
                    <a:lnTo>
                      <a:pt x="68" y="16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2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6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3" name="Freeform 2327"/>
              <p:cNvSpPr>
                <a:spLocks/>
              </p:cNvSpPr>
              <p:nvPr/>
            </p:nvSpPr>
            <p:spPr bwMode="auto">
              <a:xfrm>
                <a:off x="3000" y="2569"/>
                <a:ext cx="2" cy="260"/>
              </a:xfrm>
              <a:custGeom>
                <a:avLst/>
                <a:gdLst>
                  <a:gd name="T0" fmla="*/ 0 w 2"/>
                  <a:gd name="T1" fmla="*/ 8 h 260"/>
                  <a:gd name="T2" fmla="*/ 0 w 2"/>
                  <a:gd name="T3" fmla="*/ 8 h 260"/>
                  <a:gd name="T4" fmla="*/ 0 w 2"/>
                  <a:gd name="T5" fmla="*/ 10 h 260"/>
                  <a:gd name="T6" fmla="*/ 0 w 2"/>
                  <a:gd name="T7" fmla="*/ 8 h 260"/>
                  <a:gd name="T8" fmla="*/ 0 w 2"/>
                  <a:gd name="T9" fmla="*/ 8 h 260"/>
                  <a:gd name="T10" fmla="*/ 0 w 2"/>
                  <a:gd name="T11" fmla="*/ 8 h 260"/>
                  <a:gd name="T12" fmla="*/ 0 w 2"/>
                  <a:gd name="T13" fmla="*/ 6 h 260"/>
                  <a:gd name="T14" fmla="*/ 0 w 2"/>
                  <a:gd name="T15" fmla="*/ 6 h 260"/>
                  <a:gd name="T16" fmla="*/ 0 w 2"/>
                  <a:gd name="T17" fmla="*/ 4 h 260"/>
                  <a:gd name="T18" fmla="*/ 0 w 2"/>
                  <a:gd name="T19" fmla="*/ 2 h 260"/>
                  <a:gd name="T20" fmla="*/ 0 w 2"/>
                  <a:gd name="T21" fmla="*/ 2 h 260"/>
                  <a:gd name="T22" fmla="*/ 0 w 2"/>
                  <a:gd name="T23" fmla="*/ 2 h 260"/>
                  <a:gd name="T24" fmla="*/ 0 w 2"/>
                  <a:gd name="T25" fmla="*/ 0 h 260"/>
                  <a:gd name="T26" fmla="*/ 0 w 2"/>
                  <a:gd name="T27" fmla="*/ 2 h 260"/>
                  <a:gd name="T28" fmla="*/ 0 w 2"/>
                  <a:gd name="T29" fmla="*/ 4 h 260"/>
                  <a:gd name="T30" fmla="*/ 0 w 2"/>
                  <a:gd name="T31" fmla="*/ 8 h 260"/>
                  <a:gd name="T32" fmla="*/ 0 w 2"/>
                  <a:gd name="T33" fmla="*/ 14 h 260"/>
                  <a:gd name="T34" fmla="*/ 0 w 2"/>
                  <a:gd name="T35" fmla="*/ 20 h 260"/>
                  <a:gd name="T36" fmla="*/ 0 w 2"/>
                  <a:gd name="T37" fmla="*/ 24 h 260"/>
                  <a:gd name="T38" fmla="*/ 0 w 2"/>
                  <a:gd name="T39" fmla="*/ 30 h 260"/>
                  <a:gd name="T40" fmla="*/ 0 w 2"/>
                  <a:gd name="T41" fmla="*/ 36 h 260"/>
                  <a:gd name="T42" fmla="*/ 0 w 2"/>
                  <a:gd name="T43" fmla="*/ 42 h 260"/>
                  <a:gd name="T44" fmla="*/ 0 w 2"/>
                  <a:gd name="T45" fmla="*/ 48 h 260"/>
                  <a:gd name="T46" fmla="*/ 0 w 2"/>
                  <a:gd name="T47" fmla="*/ 54 h 260"/>
                  <a:gd name="T48" fmla="*/ 0 w 2"/>
                  <a:gd name="T49" fmla="*/ 58 h 260"/>
                  <a:gd name="T50" fmla="*/ 0 w 2"/>
                  <a:gd name="T51" fmla="*/ 64 h 260"/>
                  <a:gd name="T52" fmla="*/ 0 w 2"/>
                  <a:gd name="T53" fmla="*/ 68 h 260"/>
                  <a:gd name="T54" fmla="*/ 0 w 2"/>
                  <a:gd name="T55" fmla="*/ 74 h 260"/>
                  <a:gd name="T56" fmla="*/ 0 w 2"/>
                  <a:gd name="T57" fmla="*/ 86 h 260"/>
                  <a:gd name="T58" fmla="*/ 0 w 2"/>
                  <a:gd name="T59" fmla="*/ 96 h 260"/>
                  <a:gd name="T60" fmla="*/ 0 w 2"/>
                  <a:gd name="T61" fmla="*/ 90 h 260"/>
                  <a:gd name="T62" fmla="*/ 0 w 2"/>
                  <a:gd name="T63" fmla="*/ 68 h 260"/>
                  <a:gd name="T64" fmla="*/ 0 w 2"/>
                  <a:gd name="T65" fmla="*/ 104 h 260"/>
                  <a:gd name="T66" fmla="*/ 0 w 2"/>
                  <a:gd name="T67" fmla="*/ 114 h 260"/>
                  <a:gd name="T68" fmla="*/ 0 w 2"/>
                  <a:gd name="T69" fmla="*/ 118 h 260"/>
                  <a:gd name="T70" fmla="*/ 0 w 2"/>
                  <a:gd name="T71" fmla="*/ 98 h 260"/>
                  <a:gd name="T72" fmla="*/ 0 w 2"/>
                  <a:gd name="T73" fmla="*/ 134 h 260"/>
                  <a:gd name="T74" fmla="*/ 0 w 2"/>
                  <a:gd name="T75" fmla="*/ 134 h 260"/>
                  <a:gd name="T76" fmla="*/ 0 w 2"/>
                  <a:gd name="T77" fmla="*/ 136 h 260"/>
                  <a:gd name="T78" fmla="*/ 0 w 2"/>
                  <a:gd name="T79" fmla="*/ 140 h 260"/>
                  <a:gd name="T80" fmla="*/ 0 w 2"/>
                  <a:gd name="T81" fmla="*/ 146 h 260"/>
                  <a:gd name="T82" fmla="*/ 0 w 2"/>
                  <a:gd name="T83" fmla="*/ 154 h 260"/>
                  <a:gd name="T84" fmla="*/ 0 w 2"/>
                  <a:gd name="T85" fmla="*/ 160 h 260"/>
                  <a:gd name="T86" fmla="*/ 0 w 2"/>
                  <a:gd name="T87" fmla="*/ 168 h 260"/>
                  <a:gd name="T88" fmla="*/ 0 w 2"/>
                  <a:gd name="T89" fmla="*/ 176 h 260"/>
                  <a:gd name="T90" fmla="*/ 0 w 2"/>
                  <a:gd name="T91" fmla="*/ 184 h 260"/>
                  <a:gd name="T92" fmla="*/ 2 w 2"/>
                  <a:gd name="T93" fmla="*/ 190 h 260"/>
                  <a:gd name="T94" fmla="*/ 2 w 2"/>
                  <a:gd name="T95" fmla="*/ 196 h 260"/>
                  <a:gd name="T96" fmla="*/ 2 w 2"/>
                  <a:gd name="T97" fmla="*/ 202 h 260"/>
                  <a:gd name="T98" fmla="*/ 2 w 2"/>
                  <a:gd name="T99" fmla="*/ 208 h 260"/>
                  <a:gd name="T100" fmla="*/ 2 w 2"/>
                  <a:gd name="T101" fmla="*/ 216 h 260"/>
                  <a:gd name="T102" fmla="*/ 2 w 2"/>
                  <a:gd name="T103" fmla="*/ 222 h 260"/>
                  <a:gd name="T104" fmla="*/ 2 w 2"/>
                  <a:gd name="T105" fmla="*/ 226 h 260"/>
                  <a:gd name="T106" fmla="*/ 2 w 2"/>
                  <a:gd name="T107" fmla="*/ 232 h 260"/>
                  <a:gd name="T108" fmla="*/ 2 w 2"/>
                  <a:gd name="T109" fmla="*/ 236 h 260"/>
                  <a:gd name="T110" fmla="*/ 2 w 2"/>
                  <a:gd name="T111" fmla="*/ 240 h 260"/>
                  <a:gd name="T112" fmla="*/ 2 w 2"/>
                  <a:gd name="T113" fmla="*/ 26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" h="260">
                    <a:moveTo>
                      <a:pt x="0" y="6"/>
                    </a:move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30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0" y="46"/>
                    </a:lnTo>
                    <a:lnTo>
                      <a:pt x="0" y="48"/>
                    </a:lnTo>
                    <a:lnTo>
                      <a:pt x="0" y="50"/>
                    </a:lnTo>
                    <a:lnTo>
                      <a:pt x="0" y="52"/>
                    </a:lnTo>
                    <a:lnTo>
                      <a:pt x="0" y="54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8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0" y="80"/>
                    </a:lnTo>
                    <a:lnTo>
                      <a:pt x="0" y="86"/>
                    </a:lnTo>
                    <a:lnTo>
                      <a:pt x="0" y="90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0" y="8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86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18"/>
                    </a:lnTo>
                    <a:lnTo>
                      <a:pt x="0" y="110"/>
                    </a:lnTo>
                    <a:lnTo>
                      <a:pt x="0" y="100"/>
                    </a:lnTo>
                    <a:lnTo>
                      <a:pt x="0" y="98"/>
                    </a:lnTo>
                    <a:lnTo>
                      <a:pt x="0" y="108"/>
                    </a:lnTo>
                    <a:lnTo>
                      <a:pt x="0" y="124"/>
                    </a:lnTo>
                    <a:lnTo>
                      <a:pt x="0" y="134"/>
                    </a:lnTo>
                    <a:lnTo>
                      <a:pt x="0" y="134"/>
                    </a:lnTo>
                    <a:lnTo>
                      <a:pt x="0" y="134"/>
                    </a:lnTo>
                    <a:lnTo>
                      <a:pt x="0" y="134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6"/>
                    </a:lnTo>
                    <a:lnTo>
                      <a:pt x="0" y="138"/>
                    </a:lnTo>
                    <a:lnTo>
                      <a:pt x="0" y="138"/>
                    </a:lnTo>
                    <a:lnTo>
                      <a:pt x="0" y="140"/>
                    </a:lnTo>
                    <a:lnTo>
                      <a:pt x="0" y="142"/>
                    </a:lnTo>
                    <a:lnTo>
                      <a:pt x="0" y="144"/>
                    </a:lnTo>
                    <a:lnTo>
                      <a:pt x="0" y="146"/>
                    </a:lnTo>
                    <a:lnTo>
                      <a:pt x="0" y="148"/>
                    </a:lnTo>
                    <a:lnTo>
                      <a:pt x="0" y="150"/>
                    </a:lnTo>
                    <a:lnTo>
                      <a:pt x="0" y="154"/>
                    </a:lnTo>
                    <a:lnTo>
                      <a:pt x="0" y="156"/>
                    </a:lnTo>
                    <a:lnTo>
                      <a:pt x="0" y="158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0" y="166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4"/>
                    </a:lnTo>
                    <a:lnTo>
                      <a:pt x="0" y="176"/>
                    </a:lnTo>
                    <a:lnTo>
                      <a:pt x="0" y="180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0" y="188"/>
                    </a:lnTo>
                    <a:lnTo>
                      <a:pt x="2" y="190"/>
                    </a:lnTo>
                    <a:lnTo>
                      <a:pt x="2" y="192"/>
                    </a:lnTo>
                    <a:lnTo>
                      <a:pt x="2" y="194"/>
                    </a:lnTo>
                    <a:lnTo>
                      <a:pt x="2" y="196"/>
                    </a:lnTo>
                    <a:lnTo>
                      <a:pt x="2" y="198"/>
                    </a:lnTo>
                    <a:lnTo>
                      <a:pt x="2" y="200"/>
                    </a:lnTo>
                    <a:lnTo>
                      <a:pt x="2" y="202"/>
                    </a:lnTo>
                    <a:lnTo>
                      <a:pt x="2" y="204"/>
                    </a:lnTo>
                    <a:lnTo>
                      <a:pt x="2" y="206"/>
                    </a:lnTo>
                    <a:lnTo>
                      <a:pt x="2" y="208"/>
                    </a:lnTo>
                    <a:lnTo>
                      <a:pt x="2" y="210"/>
                    </a:lnTo>
                    <a:lnTo>
                      <a:pt x="2" y="212"/>
                    </a:lnTo>
                    <a:lnTo>
                      <a:pt x="2" y="216"/>
                    </a:lnTo>
                    <a:lnTo>
                      <a:pt x="2" y="218"/>
                    </a:lnTo>
                    <a:lnTo>
                      <a:pt x="2" y="220"/>
                    </a:lnTo>
                    <a:lnTo>
                      <a:pt x="2" y="222"/>
                    </a:lnTo>
                    <a:lnTo>
                      <a:pt x="2" y="224"/>
                    </a:lnTo>
                    <a:lnTo>
                      <a:pt x="2" y="224"/>
                    </a:lnTo>
                    <a:lnTo>
                      <a:pt x="2" y="226"/>
                    </a:lnTo>
                    <a:lnTo>
                      <a:pt x="2" y="228"/>
                    </a:lnTo>
                    <a:lnTo>
                      <a:pt x="2" y="230"/>
                    </a:lnTo>
                    <a:lnTo>
                      <a:pt x="2" y="232"/>
                    </a:lnTo>
                    <a:lnTo>
                      <a:pt x="2" y="234"/>
                    </a:lnTo>
                    <a:lnTo>
                      <a:pt x="2" y="234"/>
                    </a:lnTo>
                    <a:lnTo>
                      <a:pt x="2" y="236"/>
                    </a:lnTo>
                    <a:lnTo>
                      <a:pt x="2" y="238"/>
                    </a:lnTo>
                    <a:lnTo>
                      <a:pt x="2" y="240"/>
                    </a:lnTo>
                    <a:lnTo>
                      <a:pt x="2" y="240"/>
                    </a:lnTo>
                    <a:lnTo>
                      <a:pt x="2" y="242"/>
                    </a:lnTo>
                    <a:lnTo>
                      <a:pt x="2" y="244"/>
                    </a:lnTo>
                    <a:lnTo>
                      <a:pt x="2" y="2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4" name="Line 2328"/>
              <p:cNvSpPr>
                <a:spLocks noChangeShapeType="1"/>
              </p:cNvSpPr>
              <p:nvPr/>
            </p:nvSpPr>
            <p:spPr bwMode="auto">
              <a:xfrm>
                <a:off x="133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5" name="Line 2329"/>
              <p:cNvSpPr>
                <a:spLocks noChangeShapeType="1"/>
              </p:cNvSpPr>
              <p:nvPr/>
            </p:nvSpPr>
            <p:spPr bwMode="auto">
              <a:xfrm>
                <a:off x="136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6" name="Line 2330"/>
              <p:cNvSpPr>
                <a:spLocks noChangeShapeType="1"/>
              </p:cNvSpPr>
              <p:nvPr/>
            </p:nvSpPr>
            <p:spPr bwMode="auto">
              <a:xfrm>
                <a:off x="140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7" name="Line 2331"/>
              <p:cNvSpPr>
                <a:spLocks noChangeShapeType="1"/>
              </p:cNvSpPr>
              <p:nvPr/>
            </p:nvSpPr>
            <p:spPr bwMode="auto">
              <a:xfrm>
                <a:off x="143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8" name="Line 2332"/>
              <p:cNvSpPr>
                <a:spLocks noChangeShapeType="1"/>
              </p:cNvSpPr>
              <p:nvPr/>
            </p:nvSpPr>
            <p:spPr bwMode="auto">
              <a:xfrm>
                <a:off x="146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49" name="Line 2333"/>
              <p:cNvSpPr>
                <a:spLocks noChangeShapeType="1"/>
              </p:cNvSpPr>
              <p:nvPr/>
            </p:nvSpPr>
            <p:spPr bwMode="auto">
              <a:xfrm>
                <a:off x="149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0" name="Line 2334"/>
              <p:cNvSpPr>
                <a:spLocks noChangeShapeType="1"/>
              </p:cNvSpPr>
              <p:nvPr/>
            </p:nvSpPr>
            <p:spPr bwMode="auto">
              <a:xfrm>
                <a:off x="152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1" name="Line 2335"/>
              <p:cNvSpPr>
                <a:spLocks noChangeShapeType="1"/>
              </p:cNvSpPr>
              <p:nvPr/>
            </p:nvSpPr>
            <p:spPr bwMode="auto">
              <a:xfrm>
                <a:off x="156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2" name="Line 2336"/>
              <p:cNvSpPr>
                <a:spLocks noChangeShapeType="1"/>
              </p:cNvSpPr>
              <p:nvPr/>
            </p:nvSpPr>
            <p:spPr bwMode="auto">
              <a:xfrm>
                <a:off x="159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3" name="Line 2337"/>
              <p:cNvSpPr>
                <a:spLocks noChangeShapeType="1"/>
              </p:cNvSpPr>
              <p:nvPr/>
            </p:nvSpPr>
            <p:spPr bwMode="auto">
              <a:xfrm>
                <a:off x="162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4" name="Line 2338"/>
              <p:cNvSpPr>
                <a:spLocks noChangeShapeType="1"/>
              </p:cNvSpPr>
              <p:nvPr/>
            </p:nvSpPr>
            <p:spPr bwMode="auto">
              <a:xfrm>
                <a:off x="165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5" name="Line 2339"/>
              <p:cNvSpPr>
                <a:spLocks noChangeShapeType="1"/>
              </p:cNvSpPr>
              <p:nvPr/>
            </p:nvSpPr>
            <p:spPr bwMode="auto">
              <a:xfrm>
                <a:off x="168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6" name="Line 2340"/>
              <p:cNvSpPr>
                <a:spLocks noChangeShapeType="1"/>
              </p:cNvSpPr>
              <p:nvPr/>
            </p:nvSpPr>
            <p:spPr bwMode="auto">
              <a:xfrm>
                <a:off x="171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7" name="Line 2341"/>
              <p:cNvSpPr>
                <a:spLocks noChangeShapeType="1"/>
              </p:cNvSpPr>
              <p:nvPr/>
            </p:nvSpPr>
            <p:spPr bwMode="auto">
              <a:xfrm>
                <a:off x="175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8" name="Line 2342"/>
              <p:cNvSpPr>
                <a:spLocks noChangeShapeType="1"/>
              </p:cNvSpPr>
              <p:nvPr/>
            </p:nvSpPr>
            <p:spPr bwMode="auto">
              <a:xfrm>
                <a:off x="178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59" name="Line 2343"/>
              <p:cNvSpPr>
                <a:spLocks noChangeShapeType="1"/>
              </p:cNvSpPr>
              <p:nvPr/>
            </p:nvSpPr>
            <p:spPr bwMode="auto">
              <a:xfrm>
                <a:off x="1814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0" name="Line 2344"/>
              <p:cNvSpPr>
                <a:spLocks noChangeShapeType="1"/>
              </p:cNvSpPr>
              <p:nvPr/>
            </p:nvSpPr>
            <p:spPr bwMode="auto">
              <a:xfrm>
                <a:off x="184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1" name="Line 2345"/>
              <p:cNvSpPr>
                <a:spLocks noChangeShapeType="1"/>
              </p:cNvSpPr>
              <p:nvPr/>
            </p:nvSpPr>
            <p:spPr bwMode="auto">
              <a:xfrm>
                <a:off x="187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2" name="Line 2346"/>
              <p:cNvSpPr>
                <a:spLocks noChangeShapeType="1"/>
              </p:cNvSpPr>
              <p:nvPr/>
            </p:nvSpPr>
            <p:spPr bwMode="auto">
              <a:xfrm>
                <a:off x="190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3" name="Line 2347"/>
              <p:cNvSpPr>
                <a:spLocks noChangeShapeType="1"/>
              </p:cNvSpPr>
              <p:nvPr/>
            </p:nvSpPr>
            <p:spPr bwMode="auto">
              <a:xfrm>
                <a:off x="194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4" name="Line 2348"/>
              <p:cNvSpPr>
                <a:spLocks noChangeShapeType="1"/>
              </p:cNvSpPr>
              <p:nvPr/>
            </p:nvSpPr>
            <p:spPr bwMode="auto">
              <a:xfrm>
                <a:off x="197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5" name="Line 2349"/>
              <p:cNvSpPr>
                <a:spLocks noChangeShapeType="1"/>
              </p:cNvSpPr>
              <p:nvPr/>
            </p:nvSpPr>
            <p:spPr bwMode="auto">
              <a:xfrm>
                <a:off x="2004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6" name="Line 2350"/>
              <p:cNvSpPr>
                <a:spLocks noChangeShapeType="1"/>
              </p:cNvSpPr>
              <p:nvPr/>
            </p:nvSpPr>
            <p:spPr bwMode="auto">
              <a:xfrm>
                <a:off x="203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7" name="Line 2351"/>
              <p:cNvSpPr>
                <a:spLocks noChangeShapeType="1"/>
              </p:cNvSpPr>
              <p:nvPr/>
            </p:nvSpPr>
            <p:spPr bwMode="auto">
              <a:xfrm>
                <a:off x="206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8" name="Line 2352"/>
              <p:cNvSpPr>
                <a:spLocks noChangeShapeType="1"/>
              </p:cNvSpPr>
              <p:nvPr/>
            </p:nvSpPr>
            <p:spPr bwMode="auto">
              <a:xfrm>
                <a:off x="210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9" name="Line 2353"/>
              <p:cNvSpPr>
                <a:spLocks noChangeShapeType="1"/>
              </p:cNvSpPr>
              <p:nvPr/>
            </p:nvSpPr>
            <p:spPr bwMode="auto">
              <a:xfrm>
                <a:off x="213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0" name="Line 2354"/>
              <p:cNvSpPr>
                <a:spLocks noChangeShapeType="1"/>
              </p:cNvSpPr>
              <p:nvPr/>
            </p:nvSpPr>
            <p:spPr bwMode="auto">
              <a:xfrm>
                <a:off x="216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1" name="Line 2355"/>
              <p:cNvSpPr>
                <a:spLocks noChangeShapeType="1"/>
              </p:cNvSpPr>
              <p:nvPr/>
            </p:nvSpPr>
            <p:spPr bwMode="auto">
              <a:xfrm>
                <a:off x="219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2" name="Line 2356"/>
              <p:cNvSpPr>
                <a:spLocks noChangeShapeType="1"/>
              </p:cNvSpPr>
              <p:nvPr/>
            </p:nvSpPr>
            <p:spPr bwMode="auto">
              <a:xfrm>
                <a:off x="222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3" name="Line 2357"/>
              <p:cNvSpPr>
                <a:spLocks noChangeShapeType="1"/>
              </p:cNvSpPr>
              <p:nvPr/>
            </p:nvSpPr>
            <p:spPr bwMode="auto">
              <a:xfrm>
                <a:off x="225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4" name="Line 2358"/>
              <p:cNvSpPr>
                <a:spLocks noChangeShapeType="1"/>
              </p:cNvSpPr>
              <p:nvPr/>
            </p:nvSpPr>
            <p:spPr bwMode="auto">
              <a:xfrm>
                <a:off x="229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5" name="Line 2359"/>
              <p:cNvSpPr>
                <a:spLocks noChangeShapeType="1"/>
              </p:cNvSpPr>
              <p:nvPr/>
            </p:nvSpPr>
            <p:spPr bwMode="auto">
              <a:xfrm>
                <a:off x="232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6" name="Line 2360"/>
              <p:cNvSpPr>
                <a:spLocks noChangeShapeType="1"/>
              </p:cNvSpPr>
              <p:nvPr/>
            </p:nvSpPr>
            <p:spPr bwMode="auto">
              <a:xfrm>
                <a:off x="2354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7" name="Line 2361"/>
              <p:cNvSpPr>
                <a:spLocks noChangeShapeType="1"/>
              </p:cNvSpPr>
              <p:nvPr/>
            </p:nvSpPr>
            <p:spPr bwMode="auto">
              <a:xfrm>
                <a:off x="238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8" name="Line 2362"/>
              <p:cNvSpPr>
                <a:spLocks noChangeShapeType="1"/>
              </p:cNvSpPr>
              <p:nvPr/>
            </p:nvSpPr>
            <p:spPr bwMode="auto">
              <a:xfrm>
                <a:off x="241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9" name="Line 2363"/>
              <p:cNvSpPr>
                <a:spLocks noChangeShapeType="1"/>
              </p:cNvSpPr>
              <p:nvPr/>
            </p:nvSpPr>
            <p:spPr bwMode="auto">
              <a:xfrm>
                <a:off x="244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0" name="Line 2364"/>
              <p:cNvSpPr>
                <a:spLocks noChangeShapeType="1"/>
              </p:cNvSpPr>
              <p:nvPr/>
            </p:nvSpPr>
            <p:spPr bwMode="auto">
              <a:xfrm>
                <a:off x="248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1" name="Line 2365"/>
              <p:cNvSpPr>
                <a:spLocks noChangeShapeType="1"/>
              </p:cNvSpPr>
              <p:nvPr/>
            </p:nvSpPr>
            <p:spPr bwMode="auto">
              <a:xfrm>
                <a:off x="251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2" name="Line 2366"/>
              <p:cNvSpPr>
                <a:spLocks noChangeShapeType="1"/>
              </p:cNvSpPr>
              <p:nvPr/>
            </p:nvSpPr>
            <p:spPr bwMode="auto">
              <a:xfrm>
                <a:off x="2544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3" name="Line 2367"/>
              <p:cNvSpPr>
                <a:spLocks noChangeShapeType="1"/>
              </p:cNvSpPr>
              <p:nvPr/>
            </p:nvSpPr>
            <p:spPr bwMode="auto">
              <a:xfrm>
                <a:off x="257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4" name="Line 2368"/>
              <p:cNvSpPr>
                <a:spLocks noChangeShapeType="1"/>
              </p:cNvSpPr>
              <p:nvPr/>
            </p:nvSpPr>
            <p:spPr bwMode="auto">
              <a:xfrm>
                <a:off x="260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5" name="Line 2369"/>
              <p:cNvSpPr>
                <a:spLocks noChangeShapeType="1"/>
              </p:cNvSpPr>
              <p:nvPr/>
            </p:nvSpPr>
            <p:spPr bwMode="auto">
              <a:xfrm>
                <a:off x="263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6" name="Line 2370"/>
              <p:cNvSpPr>
                <a:spLocks noChangeShapeType="1"/>
              </p:cNvSpPr>
              <p:nvPr/>
            </p:nvSpPr>
            <p:spPr bwMode="auto">
              <a:xfrm>
                <a:off x="267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7" name="Line 2371"/>
              <p:cNvSpPr>
                <a:spLocks noChangeShapeType="1"/>
              </p:cNvSpPr>
              <p:nvPr/>
            </p:nvSpPr>
            <p:spPr bwMode="auto">
              <a:xfrm>
                <a:off x="270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8" name="Line 2372"/>
              <p:cNvSpPr>
                <a:spLocks noChangeShapeType="1"/>
              </p:cNvSpPr>
              <p:nvPr/>
            </p:nvSpPr>
            <p:spPr bwMode="auto">
              <a:xfrm>
                <a:off x="273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89" name="Line 2373"/>
              <p:cNvSpPr>
                <a:spLocks noChangeShapeType="1"/>
              </p:cNvSpPr>
              <p:nvPr/>
            </p:nvSpPr>
            <p:spPr bwMode="auto">
              <a:xfrm>
                <a:off x="2766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0" name="Line 2374"/>
              <p:cNvSpPr>
                <a:spLocks noChangeShapeType="1"/>
              </p:cNvSpPr>
              <p:nvPr/>
            </p:nvSpPr>
            <p:spPr bwMode="auto">
              <a:xfrm>
                <a:off x="2798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1" name="Line 2375"/>
              <p:cNvSpPr>
                <a:spLocks noChangeShapeType="1"/>
              </p:cNvSpPr>
              <p:nvPr/>
            </p:nvSpPr>
            <p:spPr bwMode="auto">
              <a:xfrm>
                <a:off x="283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2" name="Line 2376"/>
              <p:cNvSpPr>
                <a:spLocks noChangeShapeType="1"/>
              </p:cNvSpPr>
              <p:nvPr/>
            </p:nvSpPr>
            <p:spPr bwMode="auto">
              <a:xfrm>
                <a:off x="2860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3" name="Line 2377"/>
              <p:cNvSpPr>
                <a:spLocks noChangeShapeType="1"/>
              </p:cNvSpPr>
              <p:nvPr/>
            </p:nvSpPr>
            <p:spPr bwMode="auto">
              <a:xfrm>
                <a:off x="2892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4" name="Line 2378"/>
              <p:cNvSpPr>
                <a:spLocks noChangeShapeType="1"/>
              </p:cNvSpPr>
              <p:nvPr/>
            </p:nvSpPr>
            <p:spPr bwMode="auto">
              <a:xfrm>
                <a:off x="2924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5" name="Line 2379"/>
              <p:cNvSpPr>
                <a:spLocks noChangeShapeType="1"/>
              </p:cNvSpPr>
              <p:nvPr/>
            </p:nvSpPr>
            <p:spPr bwMode="auto">
              <a:xfrm>
                <a:off x="2956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6" name="Line 2380"/>
              <p:cNvSpPr>
                <a:spLocks noChangeShapeType="1"/>
              </p:cNvSpPr>
              <p:nvPr/>
            </p:nvSpPr>
            <p:spPr bwMode="auto">
              <a:xfrm>
                <a:off x="2988" y="259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7" name="Line 2381"/>
              <p:cNvSpPr>
                <a:spLocks noChangeShapeType="1"/>
              </p:cNvSpPr>
              <p:nvPr/>
            </p:nvSpPr>
            <p:spPr bwMode="auto">
              <a:xfrm>
                <a:off x="3020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8" name="Line 2382"/>
              <p:cNvSpPr>
                <a:spLocks noChangeShapeType="1"/>
              </p:cNvSpPr>
              <p:nvPr/>
            </p:nvSpPr>
            <p:spPr bwMode="auto">
              <a:xfrm>
                <a:off x="3052" y="2595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99" name="Line 2383"/>
              <p:cNvSpPr>
                <a:spLocks noChangeShapeType="1"/>
              </p:cNvSpPr>
              <p:nvPr/>
            </p:nvSpPr>
            <p:spPr bwMode="auto">
              <a:xfrm>
                <a:off x="3084" y="2595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0" name="Freeform 2384"/>
              <p:cNvSpPr>
                <a:spLocks/>
              </p:cNvSpPr>
              <p:nvPr/>
            </p:nvSpPr>
            <p:spPr bwMode="auto">
              <a:xfrm>
                <a:off x="1512" y="2339"/>
                <a:ext cx="54" cy="94"/>
              </a:xfrm>
              <a:custGeom>
                <a:avLst/>
                <a:gdLst>
                  <a:gd name="T0" fmla="*/ 42 w 54"/>
                  <a:gd name="T1" fmla="*/ 38 h 94"/>
                  <a:gd name="T2" fmla="*/ 34 w 54"/>
                  <a:gd name="T3" fmla="*/ 34 h 94"/>
                  <a:gd name="T4" fmla="*/ 26 w 54"/>
                  <a:gd name="T5" fmla="*/ 34 h 94"/>
                  <a:gd name="T6" fmla="*/ 12 w 54"/>
                  <a:gd name="T7" fmla="*/ 38 h 94"/>
                  <a:gd name="T8" fmla="*/ 4 w 54"/>
                  <a:gd name="T9" fmla="*/ 50 h 94"/>
                  <a:gd name="T10" fmla="*/ 0 w 54"/>
                  <a:gd name="T11" fmla="*/ 64 h 94"/>
                  <a:gd name="T12" fmla="*/ 0 w 54"/>
                  <a:gd name="T13" fmla="*/ 76 h 94"/>
                  <a:gd name="T14" fmla="*/ 4 w 54"/>
                  <a:gd name="T15" fmla="*/ 84 h 94"/>
                  <a:gd name="T16" fmla="*/ 8 w 54"/>
                  <a:gd name="T17" fmla="*/ 88 h 94"/>
                  <a:gd name="T18" fmla="*/ 16 w 54"/>
                  <a:gd name="T19" fmla="*/ 94 h 94"/>
                  <a:gd name="T20" fmla="*/ 26 w 54"/>
                  <a:gd name="T21" fmla="*/ 94 h 94"/>
                  <a:gd name="T22" fmla="*/ 38 w 54"/>
                  <a:gd name="T23" fmla="*/ 88 h 94"/>
                  <a:gd name="T24" fmla="*/ 46 w 54"/>
                  <a:gd name="T25" fmla="*/ 76 h 94"/>
                  <a:gd name="T26" fmla="*/ 50 w 54"/>
                  <a:gd name="T27" fmla="*/ 64 h 94"/>
                  <a:gd name="T28" fmla="*/ 50 w 54"/>
                  <a:gd name="T29" fmla="*/ 50 h 94"/>
                  <a:gd name="T30" fmla="*/ 46 w 54"/>
                  <a:gd name="T31" fmla="*/ 42 h 94"/>
                  <a:gd name="T32" fmla="*/ 30 w 54"/>
                  <a:gd name="T33" fmla="*/ 22 h 94"/>
                  <a:gd name="T34" fmla="*/ 26 w 54"/>
                  <a:gd name="T35" fmla="*/ 12 h 94"/>
                  <a:gd name="T36" fmla="*/ 26 w 54"/>
                  <a:gd name="T37" fmla="*/ 4 h 94"/>
                  <a:gd name="T38" fmla="*/ 30 w 54"/>
                  <a:gd name="T39" fmla="*/ 0 h 94"/>
                  <a:gd name="T40" fmla="*/ 38 w 54"/>
                  <a:gd name="T41" fmla="*/ 0 h 94"/>
                  <a:gd name="T42" fmla="*/ 46 w 54"/>
                  <a:gd name="T43" fmla="*/ 4 h 94"/>
                  <a:gd name="T44" fmla="*/ 54 w 54"/>
                  <a:gd name="T45" fmla="*/ 1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94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2" y="38"/>
                    </a:lnTo>
                    <a:lnTo>
                      <a:pt x="4" y="50"/>
                    </a:lnTo>
                    <a:lnTo>
                      <a:pt x="0" y="64"/>
                    </a:lnTo>
                    <a:lnTo>
                      <a:pt x="0" y="76"/>
                    </a:lnTo>
                    <a:lnTo>
                      <a:pt x="4" y="84"/>
                    </a:lnTo>
                    <a:lnTo>
                      <a:pt x="8" y="88"/>
                    </a:lnTo>
                    <a:lnTo>
                      <a:pt x="16" y="94"/>
                    </a:lnTo>
                    <a:lnTo>
                      <a:pt x="26" y="94"/>
                    </a:lnTo>
                    <a:lnTo>
                      <a:pt x="38" y="88"/>
                    </a:lnTo>
                    <a:lnTo>
                      <a:pt x="46" y="76"/>
                    </a:lnTo>
                    <a:lnTo>
                      <a:pt x="50" y="64"/>
                    </a:lnTo>
                    <a:lnTo>
                      <a:pt x="50" y="50"/>
                    </a:lnTo>
                    <a:lnTo>
                      <a:pt x="46" y="42"/>
                    </a:lnTo>
                    <a:lnTo>
                      <a:pt x="30" y="22"/>
                    </a:lnTo>
                    <a:lnTo>
                      <a:pt x="26" y="12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4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1" name="Freeform 2385"/>
              <p:cNvSpPr>
                <a:spLocks/>
              </p:cNvSpPr>
              <p:nvPr/>
            </p:nvSpPr>
            <p:spPr bwMode="auto">
              <a:xfrm>
                <a:off x="1516" y="2373"/>
                <a:ext cx="22" cy="54"/>
              </a:xfrm>
              <a:custGeom>
                <a:avLst/>
                <a:gdLst>
                  <a:gd name="T0" fmla="*/ 22 w 22"/>
                  <a:gd name="T1" fmla="*/ 0 h 54"/>
                  <a:gd name="T2" fmla="*/ 12 w 22"/>
                  <a:gd name="T3" fmla="*/ 4 h 54"/>
                  <a:gd name="T4" fmla="*/ 4 w 22"/>
                  <a:gd name="T5" fmla="*/ 16 h 54"/>
                  <a:gd name="T6" fmla="*/ 0 w 22"/>
                  <a:gd name="T7" fmla="*/ 30 h 54"/>
                  <a:gd name="T8" fmla="*/ 0 w 22"/>
                  <a:gd name="T9" fmla="*/ 46 h 54"/>
                  <a:gd name="T10" fmla="*/ 4 w 22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4">
                    <a:moveTo>
                      <a:pt x="22" y="0"/>
                    </a:moveTo>
                    <a:lnTo>
                      <a:pt x="12" y="4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6"/>
                    </a:lnTo>
                    <a:lnTo>
                      <a:pt x="4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2" name="Freeform 2386"/>
              <p:cNvSpPr>
                <a:spLocks/>
              </p:cNvSpPr>
              <p:nvPr/>
            </p:nvSpPr>
            <p:spPr bwMode="auto">
              <a:xfrm>
                <a:off x="1538" y="2343"/>
                <a:ext cx="28" cy="90"/>
              </a:xfrm>
              <a:custGeom>
                <a:avLst/>
                <a:gdLst>
                  <a:gd name="T0" fmla="*/ 0 w 28"/>
                  <a:gd name="T1" fmla="*/ 90 h 90"/>
                  <a:gd name="T2" fmla="*/ 8 w 28"/>
                  <a:gd name="T3" fmla="*/ 84 h 90"/>
                  <a:gd name="T4" fmla="*/ 16 w 28"/>
                  <a:gd name="T5" fmla="*/ 72 h 90"/>
                  <a:gd name="T6" fmla="*/ 20 w 28"/>
                  <a:gd name="T7" fmla="*/ 60 h 90"/>
                  <a:gd name="T8" fmla="*/ 20 w 28"/>
                  <a:gd name="T9" fmla="*/ 42 h 90"/>
                  <a:gd name="T10" fmla="*/ 16 w 28"/>
                  <a:gd name="T11" fmla="*/ 34 h 90"/>
                  <a:gd name="T12" fmla="*/ 8 w 28"/>
                  <a:gd name="T13" fmla="*/ 22 h 90"/>
                  <a:gd name="T14" fmla="*/ 4 w 28"/>
                  <a:gd name="T15" fmla="*/ 14 h 90"/>
                  <a:gd name="T16" fmla="*/ 4 w 28"/>
                  <a:gd name="T17" fmla="*/ 4 h 90"/>
                  <a:gd name="T18" fmla="*/ 8 w 28"/>
                  <a:gd name="T19" fmla="*/ 0 h 90"/>
                  <a:gd name="T20" fmla="*/ 16 w 28"/>
                  <a:gd name="T21" fmla="*/ 0 h 90"/>
                  <a:gd name="T22" fmla="*/ 28 w 28"/>
                  <a:gd name="T23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90">
                    <a:moveTo>
                      <a:pt x="0" y="90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60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2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8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3" name="Freeform 2387"/>
              <p:cNvSpPr>
                <a:spLocks/>
              </p:cNvSpPr>
              <p:nvPr/>
            </p:nvSpPr>
            <p:spPr bwMode="auto">
              <a:xfrm>
                <a:off x="1576" y="2373"/>
                <a:ext cx="72" cy="94"/>
              </a:xfrm>
              <a:custGeom>
                <a:avLst/>
                <a:gdLst>
                  <a:gd name="T0" fmla="*/ 20 w 72"/>
                  <a:gd name="T1" fmla="*/ 38 h 94"/>
                  <a:gd name="T2" fmla="*/ 24 w 72"/>
                  <a:gd name="T3" fmla="*/ 50 h 94"/>
                  <a:gd name="T4" fmla="*/ 30 w 72"/>
                  <a:gd name="T5" fmla="*/ 54 h 94"/>
                  <a:gd name="T6" fmla="*/ 38 w 72"/>
                  <a:gd name="T7" fmla="*/ 60 h 94"/>
                  <a:gd name="T8" fmla="*/ 46 w 72"/>
                  <a:gd name="T9" fmla="*/ 60 h 94"/>
                  <a:gd name="T10" fmla="*/ 58 w 72"/>
                  <a:gd name="T11" fmla="*/ 54 h 94"/>
                  <a:gd name="T12" fmla="*/ 68 w 72"/>
                  <a:gd name="T13" fmla="*/ 42 h 94"/>
                  <a:gd name="T14" fmla="*/ 72 w 72"/>
                  <a:gd name="T15" fmla="*/ 30 h 94"/>
                  <a:gd name="T16" fmla="*/ 72 w 72"/>
                  <a:gd name="T17" fmla="*/ 16 h 94"/>
                  <a:gd name="T18" fmla="*/ 68 w 72"/>
                  <a:gd name="T19" fmla="*/ 8 h 94"/>
                  <a:gd name="T20" fmla="*/ 62 w 72"/>
                  <a:gd name="T21" fmla="*/ 4 h 94"/>
                  <a:gd name="T22" fmla="*/ 54 w 72"/>
                  <a:gd name="T23" fmla="*/ 0 h 94"/>
                  <a:gd name="T24" fmla="*/ 46 w 72"/>
                  <a:gd name="T25" fmla="*/ 0 h 94"/>
                  <a:gd name="T26" fmla="*/ 34 w 72"/>
                  <a:gd name="T27" fmla="*/ 4 h 94"/>
                  <a:gd name="T28" fmla="*/ 24 w 72"/>
                  <a:gd name="T29" fmla="*/ 16 h 94"/>
                  <a:gd name="T30" fmla="*/ 20 w 72"/>
                  <a:gd name="T31" fmla="*/ 30 h 94"/>
                  <a:gd name="T32" fmla="*/ 0 w 7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4">
                    <a:moveTo>
                      <a:pt x="20" y="38"/>
                    </a:moveTo>
                    <a:lnTo>
                      <a:pt x="24" y="50"/>
                    </a:lnTo>
                    <a:lnTo>
                      <a:pt x="30" y="54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8" y="54"/>
                    </a:lnTo>
                    <a:lnTo>
                      <a:pt x="68" y="42"/>
                    </a:lnTo>
                    <a:lnTo>
                      <a:pt x="72" y="30"/>
                    </a:lnTo>
                    <a:lnTo>
                      <a:pt x="72" y="16"/>
                    </a:lnTo>
                    <a:lnTo>
                      <a:pt x="68" y="8"/>
                    </a:lnTo>
                    <a:lnTo>
                      <a:pt x="62" y="4"/>
                    </a:lnTo>
                    <a:lnTo>
                      <a:pt x="54" y="0"/>
                    </a:lnTo>
                    <a:lnTo>
                      <a:pt x="46" y="0"/>
                    </a:lnTo>
                    <a:lnTo>
                      <a:pt x="34" y="4"/>
                    </a:lnTo>
                    <a:lnTo>
                      <a:pt x="24" y="16"/>
                    </a:lnTo>
                    <a:lnTo>
                      <a:pt x="20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4" name="Freeform 2388"/>
              <p:cNvSpPr>
                <a:spLocks/>
              </p:cNvSpPr>
              <p:nvPr/>
            </p:nvSpPr>
            <p:spPr bwMode="auto">
              <a:xfrm>
                <a:off x="1622" y="2377"/>
                <a:ext cx="22" cy="56"/>
              </a:xfrm>
              <a:custGeom>
                <a:avLst/>
                <a:gdLst>
                  <a:gd name="T0" fmla="*/ 0 w 22"/>
                  <a:gd name="T1" fmla="*/ 56 h 56"/>
                  <a:gd name="T2" fmla="*/ 8 w 22"/>
                  <a:gd name="T3" fmla="*/ 50 h 56"/>
                  <a:gd name="T4" fmla="*/ 16 w 22"/>
                  <a:gd name="T5" fmla="*/ 38 h 56"/>
                  <a:gd name="T6" fmla="*/ 22 w 22"/>
                  <a:gd name="T7" fmla="*/ 26 h 56"/>
                  <a:gd name="T8" fmla="*/ 22 w 22"/>
                  <a:gd name="T9" fmla="*/ 8 h 56"/>
                  <a:gd name="T10" fmla="*/ 16 w 22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0" y="56"/>
                    </a:moveTo>
                    <a:lnTo>
                      <a:pt x="8" y="50"/>
                    </a:lnTo>
                    <a:lnTo>
                      <a:pt x="16" y="38"/>
                    </a:lnTo>
                    <a:lnTo>
                      <a:pt x="22" y="26"/>
                    </a:lnTo>
                    <a:lnTo>
                      <a:pt x="22" y="8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5" name="Freeform 2389"/>
              <p:cNvSpPr>
                <a:spLocks/>
              </p:cNvSpPr>
              <p:nvPr/>
            </p:nvSpPr>
            <p:spPr bwMode="auto">
              <a:xfrm>
                <a:off x="1584" y="2373"/>
                <a:ext cx="38" cy="94"/>
              </a:xfrm>
              <a:custGeom>
                <a:avLst/>
                <a:gdLst>
                  <a:gd name="T0" fmla="*/ 38 w 38"/>
                  <a:gd name="T1" fmla="*/ 0 h 94"/>
                  <a:gd name="T2" fmla="*/ 30 w 38"/>
                  <a:gd name="T3" fmla="*/ 4 h 94"/>
                  <a:gd name="T4" fmla="*/ 22 w 38"/>
                  <a:gd name="T5" fmla="*/ 16 h 94"/>
                  <a:gd name="T6" fmla="*/ 16 w 38"/>
                  <a:gd name="T7" fmla="*/ 30 h 94"/>
                  <a:gd name="T8" fmla="*/ 0 w 38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4">
                    <a:moveTo>
                      <a:pt x="38" y="0"/>
                    </a:moveTo>
                    <a:lnTo>
                      <a:pt x="30" y="4"/>
                    </a:lnTo>
                    <a:lnTo>
                      <a:pt x="22" y="16"/>
                    </a:lnTo>
                    <a:lnTo>
                      <a:pt x="16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6" name="Line 2390"/>
              <p:cNvSpPr>
                <a:spLocks noChangeShapeType="1"/>
              </p:cNvSpPr>
              <p:nvPr/>
            </p:nvSpPr>
            <p:spPr bwMode="auto">
              <a:xfrm flipH="1">
                <a:off x="1668" y="2327"/>
                <a:ext cx="78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7" name="Freeform 2391"/>
              <p:cNvSpPr>
                <a:spLocks/>
              </p:cNvSpPr>
              <p:nvPr/>
            </p:nvSpPr>
            <p:spPr bwMode="auto">
              <a:xfrm>
                <a:off x="1750" y="2373"/>
                <a:ext cx="72" cy="94"/>
              </a:xfrm>
              <a:custGeom>
                <a:avLst/>
                <a:gdLst>
                  <a:gd name="T0" fmla="*/ 20 w 72"/>
                  <a:gd name="T1" fmla="*/ 38 h 94"/>
                  <a:gd name="T2" fmla="*/ 24 w 72"/>
                  <a:gd name="T3" fmla="*/ 50 h 94"/>
                  <a:gd name="T4" fmla="*/ 28 w 72"/>
                  <a:gd name="T5" fmla="*/ 54 h 94"/>
                  <a:gd name="T6" fmla="*/ 38 w 72"/>
                  <a:gd name="T7" fmla="*/ 60 h 94"/>
                  <a:gd name="T8" fmla="*/ 46 w 72"/>
                  <a:gd name="T9" fmla="*/ 60 h 94"/>
                  <a:gd name="T10" fmla="*/ 58 w 72"/>
                  <a:gd name="T11" fmla="*/ 54 h 94"/>
                  <a:gd name="T12" fmla="*/ 66 w 72"/>
                  <a:gd name="T13" fmla="*/ 42 h 94"/>
                  <a:gd name="T14" fmla="*/ 72 w 72"/>
                  <a:gd name="T15" fmla="*/ 30 h 94"/>
                  <a:gd name="T16" fmla="*/ 72 w 72"/>
                  <a:gd name="T17" fmla="*/ 16 h 94"/>
                  <a:gd name="T18" fmla="*/ 66 w 72"/>
                  <a:gd name="T19" fmla="*/ 8 h 94"/>
                  <a:gd name="T20" fmla="*/ 62 w 72"/>
                  <a:gd name="T21" fmla="*/ 4 h 94"/>
                  <a:gd name="T22" fmla="*/ 54 w 72"/>
                  <a:gd name="T23" fmla="*/ 0 h 94"/>
                  <a:gd name="T24" fmla="*/ 46 w 72"/>
                  <a:gd name="T25" fmla="*/ 0 h 94"/>
                  <a:gd name="T26" fmla="*/ 34 w 72"/>
                  <a:gd name="T27" fmla="*/ 4 h 94"/>
                  <a:gd name="T28" fmla="*/ 24 w 72"/>
                  <a:gd name="T29" fmla="*/ 16 h 94"/>
                  <a:gd name="T30" fmla="*/ 20 w 72"/>
                  <a:gd name="T31" fmla="*/ 30 h 94"/>
                  <a:gd name="T32" fmla="*/ 0 w 7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4">
                    <a:moveTo>
                      <a:pt x="20" y="38"/>
                    </a:moveTo>
                    <a:lnTo>
                      <a:pt x="24" y="50"/>
                    </a:lnTo>
                    <a:lnTo>
                      <a:pt x="28" y="54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8" y="54"/>
                    </a:lnTo>
                    <a:lnTo>
                      <a:pt x="66" y="42"/>
                    </a:lnTo>
                    <a:lnTo>
                      <a:pt x="72" y="30"/>
                    </a:lnTo>
                    <a:lnTo>
                      <a:pt x="72" y="16"/>
                    </a:lnTo>
                    <a:lnTo>
                      <a:pt x="66" y="8"/>
                    </a:lnTo>
                    <a:lnTo>
                      <a:pt x="62" y="4"/>
                    </a:lnTo>
                    <a:lnTo>
                      <a:pt x="54" y="0"/>
                    </a:lnTo>
                    <a:lnTo>
                      <a:pt x="46" y="0"/>
                    </a:lnTo>
                    <a:lnTo>
                      <a:pt x="34" y="4"/>
                    </a:lnTo>
                    <a:lnTo>
                      <a:pt x="24" y="16"/>
                    </a:lnTo>
                    <a:lnTo>
                      <a:pt x="20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8" name="Freeform 2392"/>
              <p:cNvSpPr>
                <a:spLocks/>
              </p:cNvSpPr>
              <p:nvPr/>
            </p:nvSpPr>
            <p:spPr bwMode="auto">
              <a:xfrm>
                <a:off x="1796" y="2377"/>
                <a:ext cx="20" cy="56"/>
              </a:xfrm>
              <a:custGeom>
                <a:avLst/>
                <a:gdLst>
                  <a:gd name="T0" fmla="*/ 0 w 20"/>
                  <a:gd name="T1" fmla="*/ 56 h 56"/>
                  <a:gd name="T2" fmla="*/ 8 w 20"/>
                  <a:gd name="T3" fmla="*/ 50 h 56"/>
                  <a:gd name="T4" fmla="*/ 16 w 20"/>
                  <a:gd name="T5" fmla="*/ 38 h 56"/>
                  <a:gd name="T6" fmla="*/ 20 w 20"/>
                  <a:gd name="T7" fmla="*/ 26 h 56"/>
                  <a:gd name="T8" fmla="*/ 20 w 20"/>
                  <a:gd name="T9" fmla="*/ 8 h 56"/>
                  <a:gd name="T10" fmla="*/ 16 w 20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6">
                    <a:moveTo>
                      <a:pt x="0" y="56"/>
                    </a:moveTo>
                    <a:lnTo>
                      <a:pt x="8" y="50"/>
                    </a:lnTo>
                    <a:lnTo>
                      <a:pt x="16" y="38"/>
                    </a:lnTo>
                    <a:lnTo>
                      <a:pt x="20" y="26"/>
                    </a:lnTo>
                    <a:lnTo>
                      <a:pt x="20" y="8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9" name="Freeform 2393"/>
              <p:cNvSpPr>
                <a:spLocks/>
              </p:cNvSpPr>
              <p:nvPr/>
            </p:nvSpPr>
            <p:spPr bwMode="auto">
              <a:xfrm>
                <a:off x="1758" y="2373"/>
                <a:ext cx="38" cy="94"/>
              </a:xfrm>
              <a:custGeom>
                <a:avLst/>
                <a:gdLst>
                  <a:gd name="T0" fmla="*/ 38 w 38"/>
                  <a:gd name="T1" fmla="*/ 0 h 94"/>
                  <a:gd name="T2" fmla="*/ 30 w 38"/>
                  <a:gd name="T3" fmla="*/ 4 h 94"/>
                  <a:gd name="T4" fmla="*/ 20 w 38"/>
                  <a:gd name="T5" fmla="*/ 16 h 94"/>
                  <a:gd name="T6" fmla="*/ 16 w 38"/>
                  <a:gd name="T7" fmla="*/ 30 h 94"/>
                  <a:gd name="T8" fmla="*/ 0 w 38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4">
                    <a:moveTo>
                      <a:pt x="38" y="0"/>
                    </a:moveTo>
                    <a:lnTo>
                      <a:pt x="30" y="4"/>
                    </a:lnTo>
                    <a:lnTo>
                      <a:pt x="20" y="16"/>
                    </a:lnTo>
                    <a:lnTo>
                      <a:pt x="16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0" name="Line 2394"/>
              <p:cNvSpPr>
                <a:spLocks noChangeShapeType="1"/>
              </p:cNvSpPr>
              <p:nvPr/>
            </p:nvSpPr>
            <p:spPr bwMode="auto">
              <a:xfrm>
                <a:off x="3084" y="3413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1" name="Line 2395"/>
              <p:cNvSpPr>
                <a:spLocks noChangeShapeType="1"/>
              </p:cNvSpPr>
              <p:nvPr/>
            </p:nvSpPr>
            <p:spPr bwMode="auto">
              <a:xfrm flipV="1">
                <a:off x="3084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2" name="Freeform 2396"/>
              <p:cNvSpPr>
                <a:spLocks/>
              </p:cNvSpPr>
              <p:nvPr/>
            </p:nvSpPr>
            <p:spPr bwMode="auto">
              <a:xfrm>
                <a:off x="3012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3" name="Freeform 2397"/>
              <p:cNvSpPr>
                <a:spLocks/>
              </p:cNvSpPr>
              <p:nvPr/>
            </p:nvSpPr>
            <p:spPr bwMode="auto">
              <a:xfrm>
                <a:off x="3036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4" name="Freeform 2398"/>
              <p:cNvSpPr>
                <a:spLocks/>
              </p:cNvSpPr>
              <p:nvPr/>
            </p:nvSpPr>
            <p:spPr bwMode="auto">
              <a:xfrm>
                <a:off x="3078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5" name="Freeform 2399"/>
              <p:cNvSpPr>
                <a:spLocks/>
              </p:cNvSpPr>
              <p:nvPr/>
            </p:nvSpPr>
            <p:spPr bwMode="auto">
              <a:xfrm>
                <a:off x="3106" y="348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6" name="Freeform 2400"/>
              <p:cNvSpPr>
                <a:spLocks/>
              </p:cNvSpPr>
              <p:nvPr/>
            </p:nvSpPr>
            <p:spPr bwMode="auto">
              <a:xfrm>
                <a:off x="3130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7" name="Line 2401"/>
              <p:cNvSpPr>
                <a:spLocks noChangeShapeType="1"/>
              </p:cNvSpPr>
              <p:nvPr/>
            </p:nvSpPr>
            <p:spPr bwMode="auto">
              <a:xfrm flipV="1">
                <a:off x="3416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8" name="Freeform 2402"/>
              <p:cNvSpPr>
                <a:spLocks/>
              </p:cNvSpPr>
              <p:nvPr/>
            </p:nvSpPr>
            <p:spPr bwMode="auto">
              <a:xfrm>
                <a:off x="3344" y="348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2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2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8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8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8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19" name="Freeform 2403"/>
              <p:cNvSpPr>
                <a:spLocks/>
              </p:cNvSpPr>
              <p:nvPr/>
            </p:nvSpPr>
            <p:spPr bwMode="auto">
              <a:xfrm>
                <a:off x="3370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8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8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0" name="Freeform 2404"/>
              <p:cNvSpPr>
                <a:spLocks/>
              </p:cNvSpPr>
              <p:nvPr/>
            </p:nvSpPr>
            <p:spPr bwMode="auto">
              <a:xfrm>
                <a:off x="3410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1" name="Freeform 2405"/>
              <p:cNvSpPr>
                <a:spLocks/>
              </p:cNvSpPr>
              <p:nvPr/>
            </p:nvSpPr>
            <p:spPr bwMode="auto">
              <a:xfrm>
                <a:off x="3438" y="3489"/>
                <a:ext cx="44" cy="64"/>
              </a:xfrm>
              <a:custGeom>
                <a:avLst/>
                <a:gdLst>
                  <a:gd name="T0" fmla="*/ 2 w 44"/>
                  <a:gd name="T1" fmla="*/ 12 h 64"/>
                  <a:gd name="T2" fmla="*/ 6 w 44"/>
                  <a:gd name="T3" fmla="*/ 16 h 64"/>
                  <a:gd name="T4" fmla="*/ 2 w 44"/>
                  <a:gd name="T5" fmla="*/ 18 h 64"/>
                  <a:gd name="T6" fmla="*/ 0 w 44"/>
                  <a:gd name="T7" fmla="*/ 16 h 64"/>
                  <a:gd name="T8" fmla="*/ 0 w 44"/>
                  <a:gd name="T9" fmla="*/ 12 h 64"/>
                  <a:gd name="T10" fmla="*/ 2 w 44"/>
                  <a:gd name="T11" fmla="*/ 6 h 64"/>
                  <a:gd name="T12" fmla="*/ 6 w 44"/>
                  <a:gd name="T13" fmla="*/ 2 h 64"/>
                  <a:gd name="T14" fmla="*/ 16 w 44"/>
                  <a:gd name="T15" fmla="*/ 0 h 64"/>
                  <a:gd name="T16" fmla="*/ 28 w 44"/>
                  <a:gd name="T17" fmla="*/ 0 h 64"/>
                  <a:gd name="T18" fmla="*/ 38 w 44"/>
                  <a:gd name="T19" fmla="*/ 2 h 64"/>
                  <a:gd name="T20" fmla="*/ 40 w 44"/>
                  <a:gd name="T21" fmla="*/ 6 h 64"/>
                  <a:gd name="T22" fmla="*/ 44 w 44"/>
                  <a:gd name="T23" fmla="*/ 12 h 64"/>
                  <a:gd name="T24" fmla="*/ 44 w 44"/>
                  <a:gd name="T25" fmla="*/ 18 h 64"/>
                  <a:gd name="T26" fmla="*/ 40 w 44"/>
                  <a:gd name="T27" fmla="*/ 24 h 64"/>
                  <a:gd name="T28" fmla="*/ 30 w 44"/>
                  <a:gd name="T29" fmla="*/ 30 h 64"/>
                  <a:gd name="T30" fmla="*/ 16 w 44"/>
                  <a:gd name="T31" fmla="*/ 36 h 64"/>
                  <a:gd name="T32" fmla="*/ 10 w 44"/>
                  <a:gd name="T33" fmla="*/ 40 h 64"/>
                  <a:gd name="T34" fmla="*/ 2 w 44"/>
                  <a:gd name="T35" fmla="*/ 46 h 64"/>
                  <a:gd name="T36" fmla="*/ 0 w 44"/>
                  <a:gd name="T37" fmla="*/ 56 h 64"/>
                  <a:gd name="T38" fmla="*/ 0 w 44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2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6" y="36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2" name="Freeform 2406"/>
              <p:cNvSpPr>
                <a:spLocks/>
              </p:cNvSpPr>
              <p:nvPr/>
            </p:nvSpPr>
            <p:spPr bwMode="auto">
              <a:xfrm>
                <a:off x="3454" y="3489"/>
                <a:ext cx="24" cy="36"/>
              </a:xfrm>
              <a:custGeom>
                <a:avLst/>
                <a:gdLst>
                  <a:gd name="T0" fmla="*/ 12 w 24"/>
                  <a:gd name="T1" fmla="*/ 0 h 36"/>
                  <a:gd name="T2" fmla="*/ 18 w 24"/>
                  <a:gd name="T3" fmla="*/ 2 h 36"/>
                  <a:gd name="T4" fmla="*/ 22 w 24"/>
                  <a:gd name="T5" fmla="*/ 6 h 36"/>
                  <a:gd name="T6" fmla="*/ 24 w 24"/>
                  <a:gd name="T7" fmla="*/ 12 h 36"/>
                  <a:gd name="T8" fmla="*/ 24 w 24"/>
                  <a:gd name="T9" fmla="*/ 18 h 36"/>
                  <a:gd name="T10" fmla="*/ 22 w 24"/>
                  <a:gd name="T11" fmla="*/ 24 h 36"/>
                  <a:gd name="T12" fmla="*/ 12 w 24"/>
                  <a:gd name="T13" fmla="*/ 30 h 36"/>
                  <a:gd name="T14" fmla="*/ 0 w 2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12" y="0"/>
                    </a:moveTo>
                    <a:lnTo>
                      <a:pt x="18" y="2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4"/>
                    </a:lnTo>
                    <a:lnTo>
                      <a:pt x="12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3" name="Freeform 2407"/>
              <p:cNvSpPr>
                <a:spLocks/>
              </p:cNvSpPr>
              <p:nvPr/>
            </p:nvSpPr>
            <p:spPr bwMode="auto">
              <a:xfrm>
                <a:off x="3438" y="3545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4" name="Freeform 2408"/>
              <p:cNvSpPr>
                <a:spLocks/>
              </p:cNvSpPr>
              <p:nvPr/>
            </p:nvSpPr>
            <p:spPr bwMode="auto">
              <a:xfrm>
                <a:off x="3448" y="3539"/>
                <a:ext cx="34" cy="14"/>
              </a:xfrm>
              <a:custGeom>
                <a:avLst/>
                <a:gdLst>
                  <a:gd name="T0" fmla="*/ 0 w 34"/>
                  <a:gd name="T1" fmla="*/ 6 h 14"/>
                  <a:gd name="T2" fmla="*/ 14 w 34"/>
                  <a:gd name="T3" fmla="*/ 14 h 14"/>
                  <a:gd name="T4" fmla="*/ 28 w 34"/>
                  <a:gd name="T5" fmla="*/ 14 h 14"/>
                  <a:gd name="T6" fmla="*/ 30 w 34"/>
                  <a:gd name="T7" fmla="*/ 12 h 14"/>
                  <a:gd name="T8" fmla="*/ 34 w 34"/>
                  <a:gd name="T9" fmla="*/ 6 h 14"/>
                  <a:gd name="T10" fmla="*/ 34 w 3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6"/>
                    </a:moveTo>
                    <a:lnTo>
                      <a:pt x="14" y="14"/>
                    </a:lnTo>
                    <a:lnTo>
                      <a:pt x="28" y="14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5" name="Line 2409"/>
              <p:cNvSpPr>
                <a:spLocks noChangeShapeType="1"/>
              </p:cNvSpPr>
              <p:nvPr/>
            </p:nvSpPr>
            <p:spPr bwMode="auto">
              <a:xfrm flipV="1">
                <a:off x="3748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6" name="Freeform 2410"/>
              <p:cNvSpPr>
                <a:spLocks/>
              </p:cNvSpPr>
              <p:nvPr/>
            </p:nvSpPr>
            <p:spPr bwMode="auto">
              <a:xfrm>
                <a:off x="3678" y="3489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7" name="Freeform 2411"/>
              <p:cNvSpPr>
                <a:spLocks/>
              </p:cNvSpPr>
              <p:nvPr/>
            </p:nvSpPr>
            <p:spPr bwMode="auto">
              <a:xfrm>
                <a:off x="3702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8" name="Freeform 2412"/>
              <p:cNvSpPr>
                <a:spLocks/>
              </p:cNvSpPr>
              <p:nvPr/>
            </p:nvSpPr>
            <p:spPr bwMode="auto">
              <a:xfrm>
                <a:off x="3742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29" name="Line 2413"/>
              <p:cNvSpPr>
                <a:spLocks noChangeShapeType="1"/>
              </p:cNvSpPr>
              <p:nvPr/>
            </p:nvSpPr>
            <p:spPr bwMode="auto">
              <a:xfrm>
                <a:off x="3798" y="349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0" name="Line 2414"/>
              <p:cNvSpPr>
                <a:spLocks noChangeShapeType="1"/>
              </p:cNvSpPr>
              <p:nvPr/>
            </p:nvSpPr>
            <p:spPr bwMode="auto">
              <a:xfrm>
                <a:off x="3802" y="3489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1" name="Freeform 2415"/>
              <p:cNvSpPr>
                <a:spLocks/>
              </p:cNvSpPr>
              <p:nvPr/>
            </p:nvSpPr>
            <p:spPr bwMode="auto">
              <a:xfrm>
                <a:off x="3768" y="3489"/>
                <a:ext cx="48" cy="46"/>
              </a:xfrm>
              <a:custGeom>
                <a:avLst/>
                <a:gdLst>
                  <a:gd name="T0" fmla="*/ 34 w 48"/>
                  <a:gd name="T1" fmla="*/ 0 h 46"/>
                  <a:gd name="T2" fmla="*/ 0 w 48"/>
                  <a:gd name="T3" fmla="*/ 46 h 46"/>
                  <a:gd name="T4" fmla="*/ 48 w 4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34" y="0"/>
                    </a:moveTo>
                    <a:lnTo>
                      <a:pt x="0" y="46"/>
                    </a:lnTo>
                    <a:lnTo>
                      <a:pt x="4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632" name="Group 2416"/>
            <p:cNvGrpSpPr>
              <a:grpSpLocks/>
            </p:cNvGrpSpPr>
            <p:nvPr/>
          </p:nvGrpSpPr>
          <p:grpSpPr bwMode="auto">
            <a:xfrm>
              <a:off x="3084" y="2269"/>
              <a:ext cx="1747" cy="1432"/>
              <a:chOff x="3084" y="2269"/>
              <a:chExt cx="1747" cy="1432"/>
            </a:xfrm>
          </p:grpSpPr>
          <p:sp>
            <p:nvSpPr>
              <p:cNvPr id="139633" name="Line 2417"/>
              <p:cNvSpPr>
                <a:spLocks noChangeShapeType="1"/>
              </p:cNvSpPr>
              <p:nvPr/>
            </p:nvSpPr>
            <p:spPr bwMode="auto">
              <a:xfrm>
                <a:off x="3788" y="3553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4" name="Line 2418"/>
              <p:cNvSpPr>
                <a:spLocks noChangeShapeType="1"/>
              </p:cNvSpPr>
              <p:nvPr/>
            </p:nvSpPr>
            <p:spPr bwMode="auto">
              <a:xfrm flipV="1">
                <a:off x="4082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5" name="Freeform 2419"/>
              <p:cNvSpPr>
                <a:spLocks/>
              </p:cNvSpPr>
              <p:nvPr/>
            </p:nvSpPr>
            <p:spPr bwMode="auto">
              <a:xfrm>
                <a:off x="4010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6" name="Freeform 2420"/>
              <p:cNvSpPr>
                <a:spLocks/>
              </p:cNvSpPr>
              <p:nvPr/>
            </p:nvSpPr>
            <p:spPr bwMode="auto">
              <a:xfrm>
                <a:off x="4034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7" name="Freeform 2421"/>
              <p:cNvSpPr>
                <a:spLocks/>
              </p:cNvSpPr>
              <p:nvPr/>
            </p:nvSpPr>
            <p:spPr bwMode="auto">
              <a:xfrm>
                <a:off x="4076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8" name="Freeform 2422"/>
              <p:cNvSpPr>
                <a:spLocks/>
              </p:cNvSpPr>
              <p:nvPr/>
            </p:nvSpPr>
            <p:spPr bwMode="auto">
              <a:xfrm>
                <a:off x="4104" y="3489"/>
                <a:ext cx="42" cy="64"/>
              </a:xfrm>
              <a:custGeom>
                <a:avLst/>
                <a:gdLst>
                  <a:gd name="T0" fmla="*/ 36 w 42"/>
                  <a:gd name="T1" fmla="*/ 10 h 64"/>
                  <a:gd name="T2" fmla="*/ 34 w 42"/>
                  <a:gd name="T3" fmla="*/ 12 h 64"/>
                  <a:gd name="T4" fmla="*/ 36 w 42"/>
                  <a:gd name="T5" fmla="*/ 16 h 64"/>
                  <a:gd name="T6" fmla="*/ 40 w 42"/>
                  <a:gd name="T7" fmla="*/ 12 h 64"/>
                  <a:gd name="T8" fmla="*/ 40 w 42"/>
                  <a:gd name="T9" fmla="*/ 10 h 64"/>
                  <a:gd name="T10" fmla="*/ 36 w 42"/>
                  <a:gd name="T11" fmla="*/ 2 h 64"/>
                  <a:gd name="T12" fmla="*/ 30 w 42"/>
                  <a:gd name="T13" fmla="*/ 0 h 64"/>
                  <a:gd name="T14" fmla="*/ 20 w 42"/>
                  <a:gd name="T15" fmla="*/ 0 h 64"/>
                  <a:gd name="T16" fmla="*/ 12 w 42"/>
                  <a:gd name="T17" fmla="*/ 2 h 64"/>
                  <a:gd name="T18" fmla="*/ 6 w 42"/>
                  <a:gd name="T19" fmla="*/ 10 h 64"/>
                  <a:gd name="T20" fmla="*/ 2 w 42"/>
                  <a:gd name="T21" fmla="*/ 16 h 64"/>
                  <a:gd name="T22" fmla="*/ 0 w 42"/>
                  <a:gd name="T23" fmla="*/ 28 h 64"/>
                  <a:gd name="T24" fmla="*/ 0 w 42"/>
                  <a:gd name="T25" fmla="*/ 46 h 64"/>
                  <a:gd name="T26" fmla="*/ 2 w 42"/>
                  <a:gd name="T27" fmla="*/ 56 h 64"/>
                  <a:gd name="T28" fmla="*/ 8 w 42"/>
                  <a:gd name="T29" fmla="*/ 62 h 64"/>
                  <a:gd name="T30" fmla="*/ 18 w 42"/>
                  <a:gd name="T31" fmla="*/ 64 h 64"/>
                  <a:gd name="T32" fmla="*/ 24 w 42"/>
                  <a:gd name="T33" fmla="*/ 64 h 64"/>
                  <a:gd name="T34" fmla="*/ 34 w 42"/>
                  <a:gd name="T35" fmla="*/ 62 h 64"/>
                  <a:gd name="T36" fmla="*/ 40 w 42"/>
                  <a:gd name="T37" fmla="*/ 56 h 64"/>
                  <a:gd name="T38" fmla="*/ 42 w 42"/>
                  <a:gd name="T39" fmla="*/ 46 h 64"/>
                  <a:gd name="T40" fmla="*/ 42 w 42"/>
                  <a:gd name="T41" fmla="*/ 44 h 64"/>
                  <a:gd name="T42" fmla="*/ 40 w 42"/>
                  <a:gd name="T43" fmla="*/ 34 h 64"/>
                  <a:gd name="T44" fmla="*/ 34 w 42"/>
                  <a:gd name="T45" fmla="*/ 28 h 64"/>
                  <a:gd name="T46" fmla="*/ 24 w 42"/>
                  <a:gd name="T47" fmla="*/ 24 h 64"/>
                  <a:gd name="T48" fmla="*/ 20 w 42"/>
                  <a:gd name="T49" fmla="*/ 24 h 64"/>
                  <a:gd name="T50" fmla="*/ 12 w 42"/>
                  <a:gd name="T51" fmla="*/ 28 h 64"/>
                  <a:gd name="T52" fmla="*/ 6 w 42"/>
                  <a:gd name="T53" fmla="*/ 34 h 64"/>
                  <a:gd name="T54" fmla="*/ 2 w 42"/>
                  <a:gd name="T55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2" h="64">
                    <a:moveTo>
                      <a:pt x="36" y="10"/>
                    </a:moveTo>
                    <a:lnTo>
                      <a:pt x="34" y="12"/>
                    </a:lnTo>
                    <a:lnTo>
                      <a:pt x="36" y="16"/>
                    </a:lnTo>
                    <a:lnTo>
                      <a:pt x="40" y="12"/>
                    </a:lnTo>
                    <a:lnTo>
                      <a:pt x="40" y="10"/>
                    </a:lnTo>
                    <a:lnTo>
                      <a:pt x="36" y="2"/>
                    </a:lnTo>
                    <a:lnTo>
                      <a:pt x="3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6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6"/>
                    </a:lnTo>
                    <a:lnTo>
                      <a:pt x="42" y="46"/>
                    </a:lnTo>
                    <a:lnTo>
                      <a:pt x="42" y="44"/>
                    </a:lnTo>
                    <a:lnTo>
                      <a:pt x="40" y="34"/>
                    </a:lnTo>
                    <a:lnTo>
                      <a:pt x="34" y="28"/>
                    </a:lnTo>
                    <a:lnTo>
                      <a:pt x="24" y="24"/>
                    </a:lnTo>
                    <a:lnTo>
                      <a:pt x="20" y="24"/>
                    </a:lnTo>
                    <a:lnTo>
                      <a:pt x="12" y="28"/>
                    </a:lnTo>
                    <a:lnTo>
                      <a:pt x="6" y="34"/>
                    </a:lnTo>
                    <a:lnTo>
                      <a:pt x="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9" name="Freeform 2423"/>
              <p:cNvSpPr>
                <a:spLocks/>
              </p:cNvSpPr>
              <p:nvPr/>
            </p:nvSpPr>
            <p:spPr bwMode="auto">
              <a:xfrm>
                <a:off x="4106" y="3489"/>
                <a:ext cx="18" cy="64"/>
              </a:xfrm>
              <a:custGeom>
                <a:avLst/>
                <a:gdLst>
                  <a:gd name="T0" fmla="*/ 18 w 18"/>
                  <a:gd name="T1" fmla="*/ 0 h 64"/>
                  <a:gd name="T2" fmla="*/ 12 w 18"/>
                  <a:gd name="T3" fmla="*/ 2 h 64"/>
                  <a:gd name="T4" fmla="*/ 6 w 18"/>
                  <a:gd name="T5" fmla="*/ 10 h 64"/>
                  <a:gd name="T6" fmla="*/ 4 w 18"/>
                  <a:gd name="T7" fmla="*/ 16 h 64"/>
                  <a:gd name="T8" fmla="*/ 0 w 18"/>
                  <a:gd name="T9" fmla="*/ 28 h 64"/>
                  <a:gd name="T10" fmla="*/ 0 w 18"/>
                  <a:gd name="T11" fmla="*/ 46 h 64"/>
                  <a:gd name="T12" fmla="*/ 4 w 18"/>
                  <a:gd name="T13" fmla="*/ 56 h 64"/>
                  <a:gd name="T14" fmla="*/ 10 w 18"/>
                  <a:gd name="T15" fmla="*/ 62 h 64"/>
                  <a:gd name="T16" fmla="*/ 16 w 18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8" y="0"/>
                    </a:moveTo>
                    <a:lnTo>
                      <a:pt x="12" y="2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6"/>
                    </a:lnTo>
                    <a:lnTo>
                      <a:pt x="10" y="62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0" name="Freeform 2424"/>
              <p:cNvSpPr>
                <a:spLocks/>
              </p:cNvSpPr>
              <p:nvPr/>
            </p:nvSpPr>
            <p:spPr bwMode="auto">
              <a:xfrm>
                <a:off x="4128" y="3513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8 h 40"/>
                  <a:gd name="T4" fmla="*/ 12 w 16"/>
                  <a:gd name="T5" fmla="*/ 32 h 40"/>
                  <a:gd name="T6" fmla="*/ 16 w 16"/>
                  <a:gd name="T7" fmla="*/ 22 h 40"/>
                  <a:gd name="T8" fmla="*/ 16 w 16"/>
                  <a:gd name="T9" fmla="*/ 20 h 40"/>
                  <a:gd name="T10" fmla="*/ 12 w 16"/>
                  <a:gd name="T11" fmla="*/ 10 h 40"/>
                  <a:gd name="T12" fmla="*/ 6 w 16"/>
                  <a:gd name="T13" fmla="*/ 4 h 40"/>
                  <a:gd name="T14" fmla="*/ 0 w 16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8"/>
                    </a:lnTo>
                    <a:lnTo>
                      <a:pt x="12" y="32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1" name="Line 2425"/>
              <p:cNvSpPr>
                <a:spLocks noChangeShapeType="1"/>
              </p:cNvSpPr>
              <p:nvPr/>
            </p:nvSpPr>
            <p:spPr bwMode="auto">
              <a:xfrm flipV="1">
                <a:off x="4414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2" name="Freeform 2426"/>
              <p:cNvSpPr>
                <a:spLocks/>
              </p:cNvSpPr>
              <p:nvPr/>
            </p:nvSpPr>
            <p:spPr bwMode="auto">
              <a:xfrm>
                <a:off x="4342" y="3489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2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2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3" name="Freeform 2427"/>
              <p:cNvSpPr>
                <a:spLocks/>
              </p:cNvSpPr>
              <p:nvPr/>
            </p:nvSpPr>
            <p:spPr bwMode="auto">
              <a:xfrm>
                <a:off x="4368" y="3489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8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8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4" name="Freeform 2428"/>
              <p:cNvSpPr>
                <a:spLocks/>
              </p:cNvSpPr>
              <p:nvPr/>
            </p:nvSpPr>
            <p:spPr bwMode="auto">
              <a:xfrm>
                <a:off x="4408" y="3547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5" name="Freeform 2429"/>
              <p:cNvSpPr>
                <a:spLocks/>
              </p:cNvSpPr>
              <p:nvPr/>
            </p:nvSpPr>
            <p:spPr bwMode="auto">
              <a:xfrm>
                <a:off x="4438" y="3489"/>
                <a:ext cx="38" cy="28"/>
              </a:xfrm>
              <a:custGeom>
                <a:avLst/>
                <a:gdLst>
                  <a:gd name="T0" fmla="*/ 14 w 38"/>
                  <a:gd name="T1" fmla="*/ 0 h 28"/>
                  <a:gd name="T2" fmla="*/ 4 w 38"/>
                  <a:gd name="T3" fmla="*/ 2 h 28"/>
                  <a:gd name="T4" fmla="*/ 0 w 38"/>
                  <a:gd name="T5" fmla="*/ 10 h 28"/>
                  <a:gd name="T6" fmla="*/ 0 w 38"/>
                  <a:gd name="T7" fmla="*/ 18 h 28"/>
                  <a:gd name="T8" fmla="*/ 4 w 38"/>
                  <a:gd name="T9" fmla="*/ 24 h 28"/>
                  <a:gd name="T10" fmla="*/ 14 w 38"/>
                  <a:gd name="T11" fmla="*/ 28 h 28"/>
                  <a:gd name="T12" fmla="*/ 26 w 38"/>
                  <a:gd name="T13" fmla="*/ 28 h 28"/>
                  <a:gd name="T14" fmla="*/ 34 w 38"/>
                  <a:gd name="T15" fmla="*/ 24 h 28"/>
                  <a:gd name="T16" fmla="*/ 38 w 38"/>
                  <a:gd name="T17" fmla="*/ 18 h 28"/>
                  <a:gd name="T18" fmla="*/ 38 w 38"/>
                  <a:gd name="T19" fmla="*/ 10 h 28"/>
                  <a:gd name="T20" fmla="*/ 34 w 38"/>
                  <a:gd name="T21" fmla="*/ 2 h 28"/>
                  <a:gd name="T22" fmla="*/ 26 w 38"/>
                  <a:gd name="T23" fmla="*/ 0 h 28"/>
                  <a:gd name="T24" fmla="*/ 14 w 38"/>
                  <a:gd name="T25" fmla="*/ 0 h 28"/>
                  <a:gd name="T26" fmla="*/ 8 w 38"/>
                  <a:gd name="T27" fmla="*/ 2 h 28"/>
                  <a:gd name="T28" fmla="*/ 4 w 38"/>
                  <a:gd name="T29" fmla="*/ 10 h 28"/>
                  <a:gd name="T30" fmla="*/ 4 w 38"/>
                  <a:gd name="T31" fmla="*/ 18 h 28"/>
                  <a:gd name="T32" fmla="*/ 8 w 38"/>
                  <a:gd name="T33" fmla="*/ 24 h 28"/>
                  <a:gd name="T34" fmla="*/ 14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4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14" y="28"/>
                    </a:lnTo>
                    <a:lnTo>
                      <a:pt x="26" y="28"/>
                    </a:lnTo>
                    <a:lnTo>
                      <a:pt x="34" y="24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10"/>
                    </a:lnTo>
                    <a:lnTo>
                      <a:pt x="4" y="18"/>
                    </a:lnTo>
                    <a:lnTo>
                      <a:pt x="8" y="24"/>
                    </a:lnTo>
                    <a:lnTo>
                      <a:pt x="14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6" name="Freeform 2430"/>
              <p:cNvSpPr>
                <a:spLocks/>
              </p:cNvSpPr>
              <p:nvPr/>
            </p:nvSpPr>
            <p:spPr bwMode="auto">
              <a:xfrm>
                <a:off x="4464" y="3489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6 w 8"/>
                  <a:gd name="T3" fmla="*/ 24 h 28"/>
                  <a:gd name="T4" fmla="*/ 8 w 8"/>
                  <a:gd name="T5" fmla="*/ 18 h 28"/>
                  <a:gd name="T6" fmla="*/ 8 w 8"/>
                  <a:gd name="T7" fmla="*/ 10 h 28"/>
                  <a:gd name="T8" fmla="*/ 6 w 8"/>
                  <a:gd name="T9" fmla="*/ 2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6" y="24"/>
                    </a:lnTo>
                    <a:lnTo>
                      <a:pt x="8" y="18"/>
                    </a:lnTo>
                    <a:lnTo>
                      <a:pt x="8" y="10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7" name="Freeform 2431"/>
              <p:cNvSpPr>
                <a:spLocks/>
              </p:cNvSpPr>
              <p:nvPr/>
            </p:nvSpPr>
            <p:spPr bwMode="auto">
              <a:xfrm>
                <a:off x="4436" y="3517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6 w 44"/>
                  <a:gd name="T3" fmla="*/ 2 h 36"/>
                  <a:gd name="T4" fmla="*/ 2 w 44"/>
                  <a:gd name="T5" fmla="*/ 6 h 36"/>
                  <a:gd name="T6" fmla="*/ 0 w 44"/>
                  <a:gd name="T7" fmla="*/ 12 h 36"/>
                  <a:gd name="T8" fmla="*/ 0 w 44"/>
                  <a:gd name="T9" fmla="*/ 24 h 36"/>
                  <a:gd name="T10" fmla="*/ 2 w 44"/>
                  <a:gd name="T11" fmla="*/ 30 h 36"/>
                  <a:gd name="T12" fmla="*/ 6 w 44"/>
                  <a:gd name="T13" fmla="*/ 34 h 36"/>
                  <a:gd name="T14" fmla="*/ 16 w 44"/>
                  <a:gd name="T15" fmla="*/ 36 h 36"/>
                  <a:gd name="T16" fmla="*/ 28 w 44"/>
                  <a:gd name="T17" fmla="*/ 36 h 36"/>
                  <a:gd name="T18" fmla="*/ 36 w 44"/>
                  <a:gd name="T19" fmla="*/ 34 h 36"/>
                  <a:gd name="T20" fmla="*/ 40 w 44"/>
                  <a:gd name="T21" fmla="*/ 30 h 36"/>
                  <a:gd name="T22" fmla="*/ 44 w 44"/>
                  <a:gd name="T23" fmla="*/ 24 h 36"/>
                  <a:gd name="T24" fmla="*/ 44 w 44"/>
                  <a:gd name="T25" fmla="*/ 12 h 36"/>
                  <a:gd name="T26" fmla="*/ 40 w 44"/>
                  <a:gd name="T27" fmla="*/ 6 h 36"/>
                  <a:gd name="T28" fmla="*/ 36 w 44"/>
                  <a:gd name="T29" fmla="*/ 2 h 36"/>
                  <a:gd name="T30" fmla="*/ 28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6" y="34"/>
                    </a:lnTo>
                    <a:lnTo>
                      <a:pt x="16" y="36"/>
                    </a:lnTo>
                    <a:lnTo>
                      <a:pt x="28" y="36"/>
                    </a:lnTo>
                    <a:lnTo>
                      <a:pt x="36" y="34"/>
                    </a:lnTo>
                    <a:lnTo>
                      <a:pt x="40" y="30"/>
                    </a:lnTo>
                    <a:lnTo>
                      <a:pt x="44" y="24"/>
                    </a:lnTo>
                    <a:lnTo>
                      <a:pt x="44" y="12"/>
                    </a:lnTo>
                    <a:lnTo>
                      <a:pt x="40" y="6"/>
                    </a:lnTo>
                    <a:lnTo>
                      <a:pt x="36" y="2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8" name="Freeform 2432"/>
              <p:cNvSpPr>
                <a:spLocks/>
              </p:cNvSpPr>
              <p:nvPr/>
            </p:nvSpPr>
            <p:spPr bwMode="auto">
              <a:xfrm>
                <a:off x="4438" y="3517"/>
                <a:ext cx="14" cy="36"/>
              </a:xfrm>
              <a:custGeom>
                <a:avLst/>
                <a:gdLst>
                  <a:gd name="T0" fmla="*/ 14 w 14"/>
                  <a:gd name="T1" fmla="*/ 0 h 36"/>
                  <a:gd name="T2" fmla="*/ 8 w 14"/>
                  <a:gd name="T3" fmla="*/ 2 h 36"/>
                  <a:gd name="T4" fmla="*/ 4 w 14"/>
                  <a:gd name="T5" fmla="*/ 6 h 36"/>
                  <a:gd name="T6" fmla="*/ 0 w 14"/>
                  <a:gd name="T7" fmla="*/ 12 h 36"/>
                  <a:gd name="T8" fmla="*/ 0 w 14"/>
                  <a:gd name="T9" fmla="*/ 24 h 36"/>
                  <a:gd name="T10" fmla="*/ 4 w 14"/>
                  <a:gd name="T11" fmla="*/ 30 h 36"/>
                  <a:gd name="T12" fmla="*/ 8 w 14"/>
                  <a:gd name="T13" fmla="*/ 34 h 36"/>
                  <a:gd name="T14" fmla="*/ 14 w 1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6">
                    <a:moveTo>
                      <a:pt x="14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9" name="Freeform 2433"/>
              <p:cNvSpPr>
                <a:spLocks/>
              </p:cNvSpPr>
              <p:nvPr/>
            </p:nvSpPr>
            <p:spPr bwMode="auto">
              <a:xfrm>
                <a:off x="4464" y="3517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6 w 12"/>
                  <a:gd name="T3" fmla="*/ 34 h 36"/>
                  <a:gd name="T4" fmla="*/ 8 w 12"/>
                  <a:gd name="T5" fmla="*/ 30 h 36"/>
                  <a:gd name="T6" fmla="*/ 12 w 12"/>
                  <a:gd name="T7" fmla="*/ 24 h 36"/>
                  <a:gd name="T8" fmla="*/ 12 w 12"/>
                  <a:gd name="T9" fmla="*/ 12 h 36"/>
                  <a:gd name="T10" fmla="*/ 8 w 12"/>
                  <a:gd name="T11" fmla="*/ 6 h 36"/>
                  <a:gd name="T12" fmla="*/ 6 w 12"/>
                  <a:gd name="T13" fmla="*/ 2 h 36"/>
                  <a:gd name="T14" fmla="*/ 0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0" y="36"/>
                    </a:moveTo>
                    <a:lnTo>
                      <a:pt x="6" y="34"/>
                    </a:lnTo>
                    <a:lnTo>
                      <a:pt x="8" y="30"/>
                    </a:lnTo>
                    <a:lnTo>
                      <a:pt x="12" y="24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0" name="Line 2434"/>
              <p:cNvSpPr>
                <a:spLocks noChangeShapeType="1"/>
              </p:cNvSpPr>
              <p:nvPr/>
            </p:nvSpPr>
            <p:spPr bwMode="auto">
              <a:xfrm flipV="1">
                <a:off x="4746" y="3391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1" name="Freeform 2435"/>
              <p:cNvSpPr>
                <a:spLocks/>
              </p:cNvSpPr>
              <p:nvPr/>
            </p:nvSpPr>
            <p:spPr bwMode="auto">
              <a:xfrm>
                <a:off x="4684" y="3489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6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2" name="Line 2436"/>
              <p:cNvSpPr>
                <a:spLocks noChangeShapeType="1"/>
              </p:cNvSpPr>
              <p:nvPr/>
            </p:nvSpPr>
            <p:spPr bwMode="auto">
              <a:xfrm>
                <a:off x="4698" y="349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3" name="Line 2437"/>
              <p:cNvSpPr>
                <a:spLocks noChangeShapeType="1"/>
              </p:cNvSpPr>
              <p:nvPr/>
            </p:nvSpPr>
            <p:spPr bwMode="auto">
              <a:xfrm>
                <a:off x="4684" y="3553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4" name="Freeform 2438"/>
              <p:cNvSpPr>
                <a:spLocks/>
              </p:cNvSpPr>
              <p:nvPr/>
            </p:nvSpPr>
            <p:spPr bwMode="auto">
              <a:xfrm>
                <a:off x="4740" y="3547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5" name="Freeform 2439"/>
              <p:cNvSpPr>
                <a:spLocks/>
              </p:cNvSpPr>
              <p:nvPr/>
            </p:nvSpPr>
            <p:spPr bwMode="auto">
              <a:xfrm>
                <a:off x="4768" y="3489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6" name="Freeform 2440"/>
              <p:cNvSpPr>
                <a:spLocks/>
              </p:cNvSpPr>
              <p:nvPr/>
            </p:nvSpPr>
            <p:spPr bwMode="auto">
              <a:xfrm>
                <a:off x="4794" y="3489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7" name="Line 2441"/>
              <p:cNvSpPr>
                <a:spLocks noChangeShapeType="1"/>
              </p:cNvSpPr>
              <p:nvPr/>
            </p:nvSpPr>
            <p:spPr bwMode="auto">
              <a:xfrm flipV="1">
                <a:off x="316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8" name="Line 2442"/>
              <p:cNvSpPr>
                <a:spLocks noChangeShapeType="1"/>
              </p:cNvSpPr>
              <p:nvPr/>
            </p:nvSpPr>
            <p:spPr bwMode="auto">
              <a:xfrm flipV="1">
                <a:off x="325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59" name="Line 2443"/>
              <p:cNvSpPr>
                <a:spLocks noChangeShapeType="1"/>
              </p:cNvSpPr>
              <p:nvPr/>
            </p:nvSpPr>
            <p:spPr bwMode="auto">
              <a:xfrm flipV="1">
                <a:off x="333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0" name="Line 2444"/>
              <p:cNvSpPr>
                <a:spLocks noChangeShapeType="1"/>
              </p:cNvSpPr>
              <p:nvPr/>
            </p:nvSpPr>
            <p:spPr bwMode="auto">
              <a:xfrm flipV="1">
                <a:off x="350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1" name="Line 2445"/>
              <p:cNvSpPr>
                <a:spLocks noChangeShapeType="1"/>
              </p:cNvSpPr>
              <p:nvPr/>
            </p:nvSpPr>
            <p:spPr bwMode="auto">
              <a:xfrm flipV="1">
                <a:off x="358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2" name="Line 2446"/>
              <p:cNvSpPr>
                <a:spLocks noChangeShapeType="1"/>
              </p:cNvSpPr>
              <p:nvPr/>
            </p:nvSpPr>
            <p:spPr bwMode="auto">
              <a:xfrm flipV="1">
                <a:off x="366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3" name="Line 2447"/>
              <p:cNvSpPr>
                <a:spLocks noChangeShapeType="1"/>
              </p:cNvSpPr>
              <p:nvPr/>
            </p:nvSpPr>
            <p:spPr bwMode="auto">
              <a:xfrm flipV="1">
                <a:off x="3832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4" name="Line 2448"/>
              <p:cNvSpPr>
                <a:spLocks noChangeShapeType="1"/>
              </p:cNvSpPr>
              <p:nvPr/>
            </p:nvSpPr>
            <p:spPr bwMode="auto">
              <a:xfrm flipV="1">
                <a:off x="3916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5" name="Line 2449"/>
              <p:cNvSpPr>
                <a:spLocks noChangeShapeType="1"/>
              </p:cNvSpPr>
              <p:nvPr/>
            </p:nvSpPr>
            <p:spPr bwMode="auto">
              <a:xfrm flipV="1">
                <a:off x="399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6" name="Line 2450"/>
              <p:cNvSpPr>
                <a:spLocks noChangeShapeType="1"/>
              </p:cNvSpPr>
              <p:nvPr/>
            </p:nvSpPr>
            <p:spPr bwMode="auto">
              <a:xfrm flipV="1">
                <a:off x="416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7" name="Line 2451"/>
              <p:cNvSpPr>
                <a:spLocks noChangeShapeType="1"/>
              </p:cNvSpPr>
              <p:nvPr/>
            </p:nvSpPr>
            <p:spPr bwMode="auto">
              <a:xfrm flipV="1">
                <a:off x="424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8" name="Line 2452"/>
              <p:cNvSpPr>
                <a:spLocks noChangeShapeType="1"/>
              </p:cNvSpPr>
              <p:nvPr/>
            </p:nvSpPr>
            <p:spPr bwMode="auto">
              <a:xfrm flipV="1">
                <a:off x="433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69" name="Line 2453"/>
              <p:cNvSpPr>
                <a:spLocks noChangeShapeType="1"/>
              </p:cNvSpPr>
              <p:nvPr/>
            </p:nvSpPr>
            <p:spPr bwMode="auto">
              <a:xfrm flipV="1">
                <a:off x="4498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0" name="Line 2454"/>
              <p:cNvSpPr>
                <a:spLocks noChangeShapeType="1"/>
              </p:cNvSpPr>
              <p:nvPr/>
            </p:nvSpPr>
            <p:spPr bwMode="auto">
              <a:xfrm flipV="1">
                <a:off x="458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1" name="Line 2455"/>
              <p:cNvSpPr>
                <a:spLocks noChangeShapeType="1"/>
              </p:cNvSpPr>
              <p:nvPr/>
            </p:nvSpPr>
            <p:spPr bwMode="auto">
              <a:xfrm flipV="1">
                <a:off x="4664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2" name="Line 2456"/>
              <p:cNvSpPr>
                <a:spLocks noChangeShapeType="1"/>
              </p:cNvSpPr>
              <p:nvPr/>
            </p:nvSpPr>
            <p:spPr bwMode="auto">
              <a:xfrm flipV="1">
                <a:off x="4830" y="3403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3" name="Line 2457"/>
              <p:cNvSpPr>
                <a:spLocks noChangeShapeType="1"/>
              </p:cNvSpPr>
              <p:nvPr/>
            </p:nvSpPr>
            <p:spPr bwMode="auto">
              <a:xfrm>
                <a:off x="3874" y="363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4" name="Line 2458"/>
              <p:cNvSpPr>
                <a:spLocks noChangeShapeType="1"/>
              </p:cNvSpPr>
              <p:nvPr/>
            </p:nvSpPr>
            <p:spPr bwMode="auto">
              <a:xfrm>
                <a:off x="3878" y="363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5" name="Freeform 2459"/>
              <p:cNvSpPr>
                <a:spLocks/>
              </p:cNvSpPr>
              <p:nvPr/>
            </p:nvSpPr>
            <p:spPr bwMode="auto">
              <a:xfrm>
                <a:off x="3878" y="3631"/>
                <a:ext cx="28" cy="20"/>
              </a:xfrm>
              <a:custGeom>
                <a:avLst/>
                <a:gdLst>
                  <a:gd name="T0" fmla="*/ 0 w 28"/>
                  <a:gd name="T1" fmla="*/ 20 h 20"/>
                  <a:gd name="T2" fmla="*/ 2 w 28"/>
                  <a:gd name="T3" fmla="*/ 10 h 20"/>
                  <a:gd name="T4" fmla="*/ 8 w 28"/>
                  <a:gd name="T5" fmla="*/ 4 h 20"/>
                  <a:gd name="T6" fmla="*/ 16 w 28"/>
                  <a:gd name="T7" fmla="*/ 0 h 20"/>
                  <a:gd name="T8" fmla="*/ 24 w 28"/>
                  <a:gd name="T9" fmla="*/ 0 h 20"/>
                  <a:gd name="T10" fmla="*/ 28 w 28"/>
                  <a:gd name="T11" fmla="*/ 4 h 20"/>
                  <a:gd name="T12" fmla="*/ 28 w 28"/>
                  <a:gd name="T13" fmla="*/ 6 h 20"/>
                  <a:gd name="T14" fmla="*/ 24 w 28"/>
                  <a:gd name="T15" fmla="*/ 10 h 20"/>
                  <a:gd name="T16" fmla="*/ 22 w 28"/>
                  <a:gd name="T17" fmla="*/ 6 h 20"/>
                  <a:gd name="T18" fmla="*/ 24 w 28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20"/>
                    </a:moveTo>
                    <a:lnTo>
                      <a:pt x="2" y="10"/>
                    </a:lnTo>
                    <a:lnTo>
                      <a:pt x="8" y="4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6" name="Line 2460"/>
              <p:cNvSpPr>
                <a:spLocks noChangeShapeType="1"/>
              </p:cNvSpPr>
              <p:nvPr/>
            </p:nvSpPr>
            <p:spPr bwMode="auto">
              <a:xfrm>
                <a:off x="3866" y="3631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7" name="Line 2461"/>
              <p:cNvSpPr>
                <a:spLocks noChangeShapeType="1"/>
              </p:cNvSpPr>
              <p:nvPr/>
            </p:nvSpPr>
            <p:spPr bwMode="auto">
              <a:xfrm>
                <a:off x="3866" y="3675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8" name="Line 2462"/>
              <p:cNvSpPr>
                <a:spLocks noChangeShapeType="1"/>
              </p:cNvSpPr>
              <p:nvPr/>
            </p:nvSpPr>
            <p:spPr bwMode="auto">
              <a:xfrm flipH="1">
                <a:off x="3918" y="3597"/>
                <a:ext cx="56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9" name="Line 2463"/>
              <p:cNvSpPr>
                <a:spLocks noChangeShapeType="1"/>
              </p:cNvSpPr>
              <p:nvPr/>
            </p:nvSpPr>
            <p:spPr bwMode="auto">
              <a:xfrm>
                <a:off x="3996" y="36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0" name="Line 2464"/>
              <p:cNvSpPr>
                <a:spLocks noChangeShapeType="1"/>
              </p:cNvSpPr>
              <p:nvPr/>
            </p:nvSpPr>
            <p:spPr bwMode="auto">
              <a:xfrm>
                <a:off x="3998" y="3611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1" name="Freeform 2465"/>
              <p:cNvSpPr>
                <a:spLocks/>
              </p:cNvSpPr>
              <p:nvPr/>
            </p:nvSpPr>
            <p:spPr bwMode="auto">
              <a:xfrm>
                <a:off x="3986" y="3611"/>
                <a:ext cx="52" cy="30"/>
              </a:xfrm>
              <a:custGeom>
                <a:avLst/>
                <a:gdLst>
                  <a:gd name="T0" fmla="*/ 0 w 52"/>
                  <a:gd name="T1" fmla="*/ 0 h 30"/>
                  <a:gd name="T2" fmla="*/ 38 w 52"/>
                  <a:gd name="T3" fmla="*/ 0 h 30"/>
                  <a:gd name="T4" fmla="*/ 46 w 52"/>
                  <a:gd name="T5" fmla="*/ 2 h 30"/>
                  <a:gd name="T6" fmla="*/ 50 w 52"/>
                  <a:gd name="T7" fmla="*/ 6 h 30"/>
                  <a:gd name="T8" fmla="*/ 52 w 52"/>
                  <a:gd name="T9" fmla="*/ 12 h 30"/>
                  <a:gd name="T10" fmla="*/ 52 w 52"/>
                  <a:gd name="T11" fmla="*/ 18 h 30"/>
                  <a:gd name="T12" fmla="*/ 50 w 52"/>
                  <a:gd name="T13" fmla="*/ 24 h 30"/>
                  <a:gd name="T14" fmla="*/ 46 w 52"/>
                  <a:gd name="T15" fmla="*/ 26 h 30"/>
                  <a:gd name="T16" fmla="*/ 38 w 52"/>
                  <a:gd name="T17" fmla="*/ 30 h 30"/>
                  <a:gd name="T18" fmla="*/ 12 w 52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38" y="0"/>
                    </a:lnTo>
                    <a:lnTo>
                      <a:pt x="46" y="2"/>
                    </a:lnTo>
                    <a:lnTo>
                      <a:pt x="50" y="6"/>
                    </a:lnTo>
                    <a:lnTo>
                      <a:pt x="52" y="12"/>
                    </a:lnTo>
                    <a:lnTo>
                      <a:pt x="52" y="18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38" y="30"/>
                    </a:lnTo>
                    <a:lnTo>
                      <a:pt x="1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2" name="Freeform 2466"/>
              <p:cNvSpPr>
                <a:spLocks/>
              </p:cNvSpPr>
              <p:nvPr/>
            </p:nvSpPr>
            <p:spPr bwMode="auto">
              <a:xfrm>
                <a:off x="4024" y="3611"/>
                <a:ext cx="12" cy="30"/>
              </a:xfrm>
              <a:custGeom>
                <a:avLst/>
                <a:gdLst>
                  <a:gd name="T0" fmla="*/ 0 w 12"/>
                  <a:gd name="T1" fmla="*/ 0 h 30"/>
                  <a:gd name="T2" fmla="*/ 6 w 12"/>
                  <a:gd name="T3" fmla="*/ 2 h 30"/>
                  <a:gd name="T4" fmla="*/ 8 w 12"/>
                  <a:gd name="T5" fmla="*/ 6 h 30"/>
                  <a:gd name="T6" fmla="*/ 12 w 12"/>
                  <a:gd name="T7" fmla="*/ 12 h 30"/>
                  <a:gd name="T8" fmla="*/ 12 w 12"/>
                  <a:gd name="T9" fmla="*/ 18 h 30"/>
                  <a:gd name="T10" fmla="*/ 8 w 12"/>
                  <a:gd name="T11" fmla="*/ 24 h 30"/>
                  <a:gd name="T12" fmla="*/ 6 w 12"/>
                  <a:gd name="T13" fmla="*/ 26 h 30"/>
                  <a:gd name="T14" fmla="*/ 0 w 12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lnTo>
                      <a:pt x="6" y="2"/>
                    </a:lnTo>
                    <a:lnTo>
                      <a:pt x="8" y="6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3" name="Line 2467"/>
              <p:cNvSpPr>
                <a:spLocks noChangeShapeType="1"/>
              </p:cNvSpPr>
              <p:nvPr/>
            </p:nvSpPr>
            <p:spPr bwMode="auto">
              <a:xfrm>
                <a:off x="3986" y="3675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4" name="Freeform 2468"/>
              <p:cNvSpPr>
                <a:spLocks/>
              </p:cNvSpPr>
              <p:nvPr/>
            </p:nvSpPr>
            <p:spPr bwMode="auto">
              <a:xfrm>
                <a:off x="4014" y="3641"/>
                <a:ext cx="28" cy="32"/>
              </a:xfrm>
              <a:custGeom>
                <a:avLst/>
                <a:gdLst>
                  <a:gd name="T0" fmla="*/ 0 w 28"/>
                  <a:gd name="T1" fmla="*/ 0 h 32"/>
                  <a:gd name="T2" fmla="*/ 6 w 28"/>
                  <a:gd name="T3" fmla="*/ 4 h 32"/>
                  <a:gd name="T4" fmla="*/ 10 w 28"/>
                  <a:gd name="T5" fmla="*/ 6 h 32"/>
                  <a:gd name="T6" fmla="*/ 18 w 28"/>
                  <a:gd name="T7" fmla="*/ 28 h 32"/>
                  <a:gd name="T8" fmla="*/ 22 w 28"/>
                  <a:gd name="T9" fmla="*/ 32 h 32"/>
                  <a:gd name="T10" fmla="*/ 24 w 28"/>
                  <a:gd name="T11" fmla="*/ 32 h 32"/>
                  <a:gd name="T12" fmla="*/ 28 w 28"/>
                  <a:gd name="T1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lnTo>
                      <a:pt x="6" y="4"/>
                    </a:lnTo>
                    <a:lnTo>
                      <a:pt x="10" y="6"/>
                    </a:lnTo>
                    <a:lnTo>
                      <a:pt x="18" y="28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5" name="Freeform 2469"/>
              <p:cNvSpPr>
                <a:spLocks/>
              </p:cNvSpPr>
              <p:nvPr/>
            </p:nvSpPr>
            <p:spPr bwMode="auto">
              <a:xfrm>
                <a:off x="4020" y="3645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4 w 22"/>
                  <a:gd name="T3" fmla="*/ 6 h 30"/>
                  <a:gd name="T4" fmla="*/ 10 w 22"/>
                  <a:gd name="T5" fmla="*/ 28 h 30"/>
                  <a:gd name="T6" fmla="*/ 12 w 22"/>
                  <a:gd name="T7" fmla="*/ 30 h 30"/>
                  <a:gd name="T8" fmla="*/ 18 w 22"/>
                  <a:gd name="T9" fmla="*/ 30 h 30"/>
                  <a:gd name="T10" fmla="*/ 22 w 22"/>
                  <a:gd name="T11" fmla="*/ 24 h 30"/>
                  <a:gd name="T12" fmla="*/ 22 w 22"/>
                  <a:gd name="T1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4" y="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6" name="Line 2470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7" name="Line 2471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8" name="Line 2472"/>
              <p:cNvSpPr>
                <a:spLocks noChangeShapeType="1"/>
              </p:cNvSpPr>
              <p:nvPr/>
            </p:nvSpPr>
            <p:spPr bwMode="auto">
              <a:xfrm>
                <a:off x="3416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9" name="Line 2473"/>
              <p:cNvSpPr>
                <a:spLocks noChangeShapeType="1"/>
              </p:cNvSpPr>
              <p:nvPr/>
            </p:nvSpPr>
            <p:spPr bwMode="auto">
              <a:xfrm>
                <a:off x="3748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0" name="Line 2474"/>
              <p:cNvSpPr>
                <a:spLocks noChangeShapeType="1"/>
              </p:cNvSpPr>
              <p:nvPr/>
            </p:nvSpPr>
            <p:spPr bwMode="auto">
              <a:xfrm>
                <a:off x="4082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1" name="Line 2475"/>
              <p:cNvSpPr>
                <a:spLocks noChangeShapeType="1"/>
              </p:cNvSpPr>
              <p:nvPr/>
            </p:nvSpPr>
            <p:spPr bwMode="auto">
              <a:xfrm>
                <a:off x="4414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2" name="Line 2476"/>
              <p:cNvSpPr>
                <a:spLocks noChangeShapeType="1"/>
              </p:cNvSpPr>
              <p:nvPr/>
            </p:nvSpPr>
            <p:spPr bwMode="auto">
              <a:xfrm>
                <a:off x="4746" y="2269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3" name="Line 2477"/>
              <p:cNvSpPr>
                <a:spLocks noChangeShapeType="1"/>
              </p:cNvSpPr>
              <p:nvPr/>
            </p:nvSpPr>
            <p:spPr bwMode="auto">
              <a:xfrm>
                <a:off x="316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4" name="Line 2478"/>
              <p:cNvSpPr>
                <a:spLocks noChangeShapeType="1"/>
              </p:cNvSpPr>
              <p:nvPr/>
            </p:nvSpPr>
            <p:spPr bwMode="auto">
              <a:xfrm>
                <a:off x="325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5" name="Line 2479"/>
              <p:cNvSpPr>
                <a:spLocks noChangeShapeType="1"/>
              </p:cNvSpPr>
              <p:nvPr/>
            </p:nvSpPr>
            <p:spPr bwMode="auto">
              <a:xfrm>
                <a:off x="333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6" name="Line 2480"/>
              <p:cNvSpPr>
                <a:spLocks noChangeShapeType="1"/>
              </p:cNvSpPr>
              <p:nvPr/>
            </p:nvSpPr>
            <p:spPr bwMode="auto">
              <a:xfrm>
                <a:off x="350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7" name="Line 2481"/>
              <p:cNvSpPr>
                <a:spLocks noChangeShapeType="1"/>
              </p:cNvSpPr>
              <p:nvPr/>
            </p:nvSpPr>
            <p:spPr bwMode="auto">
              <a:xfrm>
                <a:off x="358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8" name="Line 2482"/>
              <p:cNvSpPr>
                <a:spLocks noChangeShapeType="1"/>
              </p:cNvSpPr>
              <p:nvPr/>
            </p:nvSpPr>
            <p:spPr bwMode="auto">
              <a:xfrm>
                <a:off x="366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99" name="Line 2483"/>
              <p:cNvSpPr>
                <a:spLocks noChangeShapeType="1"/>
              </p:cNvSpPr>
              <p:nvPr/>
            </p:nvSpPr>
            <p:spPr bwMode="auto">
              <a:xfrm>
                <a:off x="3832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0" name="Line 2484"/>
              <p:cNvSpPr>
                <a:spLocks noChangeShapeType="1"/>
              </p:cNvSpPr>
              <p:nvPr/>
            </p:nvSpPr>
            <p:spPr bwMode="auto">
              <a:xfrm>
                <a:off x="3916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1" name="Line 2485"/>
              <p:cNvSpPr>
                <a:spLocks noChangeShapeType="1"/>
              </p:cNvSpPr>
              <p:nvPr/>
            </p:nvSpPr>
            <p:spPr bwMode="auto">
              <a:xfrm>
                <a:off x="399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2" name="Line 2486"/>
              <p:cNvSpPr>
                <a:spLocks noChangeShapeType="1"/>
              </p:cNvSpPr>
              <p:nvPr/>
            </p:nvSpPr>
            <p:spPr bwMode="auto">
              <a:xfrm>
                <a:off x="416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3" name="Line 2487"/>
              <p:cNvSpPr>
                <a:spLocks noChangeShapeType="1"/>
              </p:cNvSpPr>
              <p:nvPr/>
            </p:nvSpPr>
            <p:spPr bwMode="auto">
              <a:xfrm>
                <a:off x="424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4" name="Line 2488"/>
              <p:cNvSpPr>
                <a:spLocks noChangeShapeType="1"/>
              </p:cNvSpPr>
              <p:nvPr/>
            </p:nvSpPr>
            <p:spPr bwMode="auto">
              <a:xfrm>
                <a:off x="433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5" name="Line 2489"/>
              <p:cNvSpPr>
                <a:spLocks noChangeShapeType="1"/>
              </p:cNvSpPr>
              <p:nvPr/>
            </p:nvSpPr>
            <p:spPr bwMode="auto">
              <a:xfrm>
                <a:off x="4498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6" name="Line 2490"/>
              <p:cNvSpPr>
                <a:spLocks noChangeShapeType="1"/>
              </p:cNvSpPr>
              <p:nvPr/>
            </p:nvSpPr>
            <p:spPr bwMode="auto">
              <a:xfrm>
                <a:off x="458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7" name="Line 2491"/>
              <p:cNvSpPr>
                <a:spLocks noChangeShapeType="1"/>
              </p:cNvSpPr>
              <p:nvPr/>
            </p:nvSpPr>
            <p:spPr bwMode="auto">
              <a:xfrm>
                <a:off x="4664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8" name="Line 2492"/>
              <p:cNvSpPr>
                <a:spLocks noChangeShapeType="1"/>
              </p:cNvSpPr>
              <p:nvPr/>
            </p:nvSpPr>
            <p:spPr bwMode="auto">
              <a:xfrm>
                <a:off x="4830" y="2269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9" name="Line 2493"/>
              <p:cNvSpPr>
                <a:spLocks noChangeShapeType="1"/>
              </p:cNvSpPr>
              <p:nvPr/>
            </p:nvSpPr>
            <p:spPr bwMode="auto">
              <a:xfrm flipV="1">
                <a:off x="3084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0" name="Line 2494"/>
              <p:cNvSpPr>
                <a:spLocks noChangeShapeType="1"/>
              </p:cNvSpPr>
              <p:nvPr/>
            </p:nvSpPr>
            <p:spPr bwMode="auto">
              <a:xfrm>
                <a:off x="3084" y="341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1" name="Line 2495"/>
              <p:cNvSpPr>
                <a:spLocks noChangeShapeType="1"/>
              </p:cNvSpPr>
              <p:nvPr/>
            </p:nvSpPr>
            <p:spPr bwMode="auto">
              <a:xfrm>
                <a:off x="3084" y="322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2" name="Line 2496"/>
              <p:cNvSpPr>
                <a:spLocks noChangeShapeType="1"/>
              </p:cNvSpPr>
              <p:nvPr/>
            </p:nvSpPr>
            <p:spPr bwMode="auto">
              <a:xfrm>
                <a:off x="3084" y="3033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3" name="Line 2497"/>
              <p:cNvSpPr>
                <a:spLocks noChangeShapeType="1"/>
              </p:cNvSpPr>
              <p:nvPr/>
            </p:nvSpPr>
            <p:spPr bwMode="auto">
              <a:xfrm>
                <a:off x="3084" y="284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4" name="Line 2498"/>
              <p:cNvSpPr>
                <a:spLocks noChangeShapeType="1"/>
              </p:cNvSpPr>
              <p:nvPr/>
            </p:nvSpPr>
            <p:spPr bwMode="auto">
              <a:xfrm>
                <a:off x="3084" y="265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5" name="Line 2499"/>
              <p:cNvSpPr>
                <a:spLocks noChangeShapeType="1"/>
              </p:cNvSpPr>
              <p:nvPr/>
            </p:nvSpPr>
            <p:spPr bwMode="auto">
              <a:xfrm>
                <a:off x="3084" y="245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6" name="Line 2500"/>
              <p:cNvSpPr>
                <a:spLocks noChangeShapeType="1"/>
              </p:cNvSpPr>
              <p:nvPr/>
            </p:nvSpPr>
            <p:spPr bwMode="auto">
              <a:xfrm>
                <a:off x="3084" y="2269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7" name="Line 2501"/>
              <p:cNvSpPr>
                <a:spLocks noChangeShapeType="1"/>
              </p:cNvSpPr>
              <p:nvPr/>
            </p:nvSpPr>
            <p:spPr bwMode="auto">
              <a:xfrm>
                <a:off x="3084" y="339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8" name="Line 2502"/>
              <p:cNvSpPr>
                <a:spLocks noChangeShapeType="1"/>
              </p:cNvSpPr>
              <p:nvPr/>
            </p:nvSpPr>
            <p:spPr bwMode="auto">
              <a:xfrm>
                <a:off x="3084" y="337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9" name="Line 2503"/>
              <p:cNvSpPr>
                <a:spLocks noChangeShapeType="1"/>
              </p:cNvSpPr>
              <p:nvPr/>
            </p:nvSpPr>
            <p:spPr bwMode="auto">
              <a:xfrm>
                <a:off x="3084" y="335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0" name="Line 2504"/>
              <p:cNvSpPr>
                <a:spLocks noChangeShapeType="1"/>
              </p:cNvSpPr>
              <p:nvPr/>
            </p:nvSpPr>
            <p:spPr bwMode="auto">
              <a:xfrm>
                <a:off x="3084" y="333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1" name="Line 2505"/>
              <p:cNvSpPr>
                <a:spLocks noChangeShapeType="1"/>
              </p:cNvSpPr>
              <p:nvPr/>
            </p:nvSpPr>
            <p:spPr bwMode="auto">
              <a:xfrm>
                <a:off x="3084" y="331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2" name="Line 2506"/>
              <p:cNvSpPr>
                <a:spLocks noChangeShapeType="1"/>
              </p:cNvSpPr>
              <p:nvPr/>
            </p:nvSpPr>
            <p:spPr bwMode="auto">
              <a:xfrm>
                <a:off x="3084" y="329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3" name="Line 2507"/>
              <p:cNvSpPr>
                <a:spLocks noChangeShapeType="1"/>
              </p:cNvSpPr>
              <p:nvPr/>
            </p:nvSpPr>
            <p:spPr bwMode="auto">
              <a:xfrm>
                <a:off x="3084" y="328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4" name="Line 2508"/>
              <p:cNvSpPr>
                <a:spLocks noChangeShapeType="1"/>
              </p:cNvSpPr>
              <p:nvPr/>
            </p:nvSpPr>
            <p:spPr bwMode="auto">
              <a:xfrm>
                <a:off x="3084" y="326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5" name="Line 2509"/>
              <p:cNvSpPr>
                <a:spLocks noChangeShapeType="1"/>
              </p:cNvSpPr>
              <p:nvPr/>
            </p:nvSpPr>
            <p:spPr bwMode="auto">
              <a:xfrm>
                <a:off x="3084" y="324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6" name="Line 2510"/>
              <p:cNvSpPr>
                <a:spLocks noChangeShapeType="1"/>
              </p:cNvSpPr>
              <p:nvPr/>
            </p:nvSpPr>
            <p:spPr bwMode="auto">
              <a:xfrm>
                <a:off x="3084" y="320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7" name="Line 2511"/>
              <p:cNvSpPr>
                <a:spLocks noChangeShapeType="1"/>
              </p:cNvSpPr>
              <p:nvPr/>
            </p:nvSpPr>
            <p:spPr bwMode="auto">
              <a:xfrm>
                <a:off x="3084" y="318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8" name="Line 2512"/>
              <p:cNvSpPr>
                <a:spLocks noChangeShapeType="1"/>
              </p:cNvSpPr>
              <p:nvPr/>
            </p:nvSpPr>
            <p:spPr bwMode="auto">
              <a:xfrm>
                <a:off x="3084" y="316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9" name="Line 2513"/>
              <p:cNvSpPr>
                <a:spLocks noChangeShapeType="1"/>
              </p:cNvSpPr>
              <p:nvPr/>
            </p:nvSpPr>
            <p:spPr bwMode="auto">
              <a:xfrm>
                <a:off x="3084" y="314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0" name="Line 2514"/>
              <p:cNvSpPr>
                <a:spLocks noChangeShapeType="1"/>
              </p:cNvSpPr>
              <p:nvPr/>
            </p:nvSpPr>
            <p:spPr bwMode="auto">
              <a:xfrm>
                <a:off x="3084" y="312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1" name="Line 2515"/>
              <p:cNvSpPr>
                <a:spLocks noChangeShapeType="1"/>
              </p:cNvSpPr>
              <p:nvPr/>
            </p:nvSpPr>
            <p:spPr bwMode="auto">
              <a:xfrm>
                <a:off x="3084" y="310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2" name="Line 2516"/>
              <p:cNvSpPr>
                <a:spLocks noChangeShapeType="1"/>
              </p:cNvSpPr>
              <p:nvPr/>
            </p:nvSpPr>
            <p:spPr bwMode="auto">
              <a:xfrm>
                <a:off x="3084" y="308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3" name="Line 2517"/>
              <p:cNvSpPr>
                <a:spLocks noChangeShapeType="1"/>
              </p:cNvSpPr>
              <p:nvPr/>
            </p:nvSpPr>
            <p:spPr bwMode="auto">
              <a:xfrm>
                <a:off x="3084" y="307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4" name="Line 2518"/>
              <p:cNvSpPr>
                <a:spLocks noChangeShapeType="1"/>
              </p:cNvSpPr>
              <p:nvPr/>
            </p:nvSpPr>
            <p:spPr bwMode="auto">
              <a:xfrm>
                <a:off x="3084" y="305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5" name="Line 2519"/>
              <p:cNvSpPr>
                <a:spLocks noChangeShapeType="1"/>
              </p:cNvSpPr>
              <p:nvPr/>
            </p:nvSpPr>
            <p:spPr bwMode="auto">
              <a:xfrm>
                <a:off x="3084" y="301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6" name="Line 2520"/>
              <p:cNvSpPr>
                <a:spLocks noChangeShapeType="1"/>
              </p:cNvSpPr>
              <p:nvPr/>
            </p:nvSpPr>
            <p:spPr bwMode="auto">
              <a:xfrm>
                <a:off x="3084" y="299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7" name="Line 2521"/>
              <p:cNvSpPr>
                <a:spLocks noChangeShapeType="1"/>
              </p:cNvSpPr>
              <p:nvPr/>
            </p:nvSpPr>
            <p:spPr bwMode="auto">
              <a:xfrm>
                <a:off x="3084" y="297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8" name="Line 2522"/>
              <p:cNvSpPr>
                <a:spLocks noChangeShapeType="1"/>
              </p:cNvSpPr>
              <p:nvPr/>
            </p:nvSpPr>
            <p:spPr bwMode="auto">
              <a:xfrm>
                <a:off x="3084" y="295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39" name="Line 2523"/>
              <p:cNvSpPr>
                <a:spLocks noChangeShapeType="1"/>
              </p:cNvSpPr>
              <p:nvPr/>
            </p:nvSpPr>
            <p:spPr bwMode="auto">
              <a:xfrm>
                <a:off x="3084" y="293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0" name="Line 2524"/>
              <p:cNvSpPr>
                <a:spLocks noChangeShapeType="1"/>
              </p:cNvSpPr>
              <p:nvPr/>
            </p:nvSpPr>
            <p:spPr bwMode="auto">
              <a:xfrm>
                <a:off x="3084" y="291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1" name="Line 2525"/>
              <p:cNvSpPr>
                <a:spLocks noChangeShapeType="1"/>
              </p:cNvSpPr>
              <p:nvPr/>
            </p:nvSpPr>
            <p:spPr bwMode="auto">
              <a:xfrm>
                <a:off x="3084" y="289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2" name="Line 2526"/>
              <p:cNvSpPr>
                <a:spLocks noChangeShapeType="1"/>
              </p:cNvSpPr>
              <p:nvPr/>
            </p:nvSpPr>
            <p:spPr bwMode="auto">
              <a:xfrm>
                <a:off x="3084" y="287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3" name="Line 2527"/>
              <p:cNvSpPr>
                <a:spLocks noChangeShapeType="1"/>
              </p:cNvSpPr>
              <p:nvPr/>
            </p:nvSpPr>
            <p:spPr bwMode="auto">
              <a:xfrm>
                <a:off x="3084" y="286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4" name="Line 2528"/>
              <p:cNvSpPr>
                <a:spLocks noChangeShapeType="1"/>
              </p:cNvSpPr>
              <p:nvPr/>
            </p:nvSpPr>
            <p:spPr bwMode="auto">
              <a:xfrm>
                <a:off x="3084" y="282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5" name="Line 2529"/>
              <p:cNvSpPr>
                <a:spLocks noChangeShapeType="1"/>
              </p:cNvSpPr>
              <p:nvPr/>
            </p:nvSpPr>
            <p:spPr bwMode="auto">
              <a:xfrm>
                <a:off x="3084" y="280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6" name="Line 2530"/>
              <p:cNvSpPr>
                <a:spLocks noChangeShapeType="1"/>
              </p:cNvSpPr>
              <p:nvPr/>
            </p:nvSpPr>
            <p:spPr bwMode="auto">
              <a:xfrm>
                <a:off x="3084" y="27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7" name="Line 2531"/>
              <p:cNvSpPr>
                <a:spLocks noChangeShapeType="1"/>
              </p:cNvSpPr>
              <p:nvPr/>
            </p:nvSpPr>
            <p:spPr bwMode="auto">
              <a:xfrm>
                <a:off x="3084" y="276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8" name="Line 2532"/>
              <p:cNvSpPr>
                <a:spLocks noChangeShapeType="1"/>
              </p:cNvSpPr>
              <p:nvPr/>
            </p:nvSpPr>
            <p:spPr bwMode="auto">
              <a:xfrm>
                <a:off x="3084" y="274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49" name="Line 2533"/>
              <p:cNvSpPr>
                <a:spLocks noChangeShapeType="1"/>
              </p:cNvSpPr>
              <p:nvPr/>
            </p:nvSpPr>
            <p:spPr bwMode="auto">
              <a:xfrm>
                <a:off x="3084" y="272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0" name="Line 2534"/>
              <p:cNvSpPr>
                <a:spLocks noChangeShapeType="1"/>
              </p:cNvSpPr>
              <p:nvPr/>
            </p:nvSpPr>
            <p:spPr bwMode="auto">
              <a:xfrm>
                <a:off x="3084" y="270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1" name="Line 2535"/>
              <p:cNvSpPr>
                <a:spLocks noChangeShapeType="1"/>
              </p:cNvSpPr>
              <p:nvPr/>
            </p:nvSpPr>
            <p:spPr bwMode="auto">
              <a:xfrm>
                <a:off x="3084" y="268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2" name="Line 2536"/>
              <p:cNvSpPr>
                <a:spLocks noChangeShapeType="1"/>
              </p:cNvSpPr>
              <p:nvPr/>
            </p:nvSpPr>
            <p:spPr bwMode="auto">
              <a:xfrm>
                <a:off x="3084" y="266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3" name="Line 2537"/>
              <p:cNvSpPr>
                <a:spLocks noChangeShapeType="1"/>
              </p:cNvSpPr>
              <p:nvPr/>
            </p:nvSpPr>
            <p:spPr bwMode="auto">
              <a:xfrm>
                <a:off x="3084" y="263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4" name="Line 2538"/>
              <p:cNvSpPr>
                <a:spLocks noChangeShapeType="1"/>
              </p:cNvSpPr>
              <p:nvPr/>
            </p:nvSpPr>
            <p:spPr bwMode="auto">
              <a:xfrm>
                <a:off x="3084" y="261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5" name="Line 2539"/>
              <p:cNvSpPr>
                <a:spLocks noChangeShapeType="1"/>
              </p:cNvSpPr>
              <p:nvPr/>
            </p:nvSpPr>
            <p:spPr bwMode="auto">
              <a:xfrm>
                <a:off x="3084" y="259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6" name="Line 2540"/>
              <p:cNvSpPr>
                <a:spLocks noChangeShapeType="1"/>
              </p:cNvSpPr>
              <p:nvPr/>
            </p:nvSpPr>
            <p:spPr bwMode="auto">
              <a:xfrm>
                <a:off x="3084" y="257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7" name="Line 2541"/>
              <p:cNvSpPr>
                <a:spLocks noChangeShapeType="1"/>
              </p:cNvSpPr>
              <p:nvPr/>
            </p:nvSpPr>
            <p:spPr bwMode="auto">
              <a:xfrm>
                <a:off x="3084" y="255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8" name="Line 2542"/>
              <p:cNvSpPr>
                <a:spLocks noChangeShapeType="1"/>
              </p:cNvSpPr>
              <p:nvPr/>
            </p:nvSpPr>
            <p:spPr bwMode="auto">
              <a:xfrm>
                <a:off x="3084" y="253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59" name="Line 2543"/>
              <p:cNvSpPr>
                <a:spLocks noChangeShapeType="1"/>
              </p:cNvSpPr>
              <p:nvPr/>
            </p:nvSpPr>
            <p:spPr bwMode="auto">
              <a:xfrm>
                <a:off x="3084" y="251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0" name="Line 2544"/>
              <p:cNvSpPr>
                <a:spLocks noChangeShapeType="1"/>
              </p:cNvSpPr>
              <p:nvPr/>
            </p:nvSpPr>
            <p:spPr bwMode="auto">
              <a:xfrm>
                <a:off x="3084" y="24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1" name="Line 2545"/>
              <p:cNvSpPr>
                <a:spLocks noChangeShapeType="1"/>
              </p:cNvSpPr>
              <p:nvPr/>
            </p:nvSpPr>
            <p:spPr bwMode="auto">
              <a:xfrm>
                <a:off x="3084" y="247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2" name="Line 2546"/>
              <p:cNvSpPr>
                <a:spLocks noChangeShapeType="1"/>
              </p:cNvSpPr>
              <p:nvPr/>
            </p:nvSpPr>
            <p:spPr bwMode="auto">
              <a:xfrm>
                <a:off x="3084" y="244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3" name="Line 2547"/>
              <p:cNvSpPr>
                <a:spLocks noChangeShapeType="1"/>
              </p:cNvSpPr>
              <p:nvPr/>
            </p:nvSpPr>
            <p:spPr bwMode="auto">
              <a:xfrm>
                <a:off x="3084" y="2421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4" name="Line 2548"/>
              <p:cNvSpPr>
                <a:spLocks noChangeShapeType="1"/>
              </p:cNvSpPr>
              <p:nvPr/>
            </p:nvSpPr>
            <p:spPr bwMode="auto">
              <a:xfrm>
                <a:off x="3084" y="240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5" name="Line 2549"/>
              <p:cNvSpPr>
                <a:spLocks noChangeShapeType="1"/>
              </p:cNvSpPr>
              <p:nvPr/>
            </p:nvSpPr>
            <p:spPr bwMode="auto">
              <a:xfrm>
                <a:off x="3084" y="238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6" name="Line 2550"/>
              <p:cNvSpPr>
                <a:spLocks noChangeShapeType="1"/>
              </p:cNvSpPr>
              <p:nvPr/>
            </p:nvSpPr>
            <p:spPr bwMode="auto">
              <a:xfrm>
                <a:off x="3084" y="2363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7" name="Line 2551"/>
              <p:cNvSpPr>
                <a:spLocks noChangeShapeType="1"/>
              </p:cNvSpPr>
              <p:nvPr/>
            </p:nvSpPr>
            <p:spPr bwMode="auto">
              <a:xfrm>
                <a:off x="3084" y="234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8" name="Line 2552"/>
              <p:cNvSpPr>
                <a:spLocks noChangeShapeType="1"/>
              </p:cNvSpPr>
              <p:nvPr/>
            </p:nvSpPr>
            <p:spPr bwMode="auto">
              <a:xfrm>
                <a:off x="3084" y="2325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69" name="Line 2553"/>
              <p:cNvSpPr>
                <a:spLocks noChangeShapeType="1"/>
              </p:cNvSpPr>
              <p:nvPr/>
            </p:nvSpPr>
            <p:spPr bwMode="auto">
              <a:xfrm>
                <a:off x="3084" y="230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0" name="Line 2554"/>
              <p:cNvSpPr>
                <a:spLocks noChangeShapeType="1"/>
              </p:cNvSpPr>
              <p:nvPr/>
            </p:nvSpPr>
            <p:spPr bwMode="auto">
              <a:xfrm>
                <a:off x="3084" y="228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1" name="Line 2555"/>
              <p:cNvSpPr>
                <a:spLocks noChangeShapeType="1"/>
              </p:cNvSpPr>
              <p:nvPr/>
            </p:nvSpPr>
            <p:spPr bwMode="auto">
              <a:xfrm flipV="1">
                <a:off x="4830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2" name="Line 2556"/>
              <p:cNvSpPr>
                <a:spLocks noChangeShapeType="1"/>
              </p:cNvSpPr>
              <p:nvPr/>
            </p:nvSpPr>
            <p:spPr bwMode="auto">
              <a:xfrm flipH="1">
                <a:off x="4794" y="341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3" name="Line 2557"/>
              <p:cNvSpPr>
                <a:spLocks noChangeShapeType="1"/>
              </p:cNvSpPr>
              <p:nvPr/>
            </p:nvSpPr>
            <p:spPr bwMode="auto">
              <a:xfrm flipH="1">
                <a:off x="4794" y="322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4" name="Line 2558"/>
              <p:cNvSpPr>
                <a:spLocks noChangeShapeType="1"/>
              </p:cNvSpPr>
              <p:nvPr/>
            </p:nvSpPr>
            <p:spPr bwMode="auto">
              <a:xfrm flipH="1">
                <a:off x="4794" y="303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5" name="Line 2559"/>
              <p:cNvSpPr>
                <a:spLocks noChangeShapeType="1"/>
              </p:cNvSpPr>
              <p:nvPr/>
            </p:nvSpPr>
            <p:spPr bwMode="auto">
              <a:xfrm flipH="1">
                <a:off x="4794" y="284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6" name="Line 2560"/>
              <p:cNvSpPr>
                <a:spLocks noChangeShapeType="1"/>
              </p:cNvSpPr>
              <p:nvPr/>
            </p:nvSpPr>
            <p:spPr bwMode="auto">
              <a:xfrm flipH="1">
                <a:off x="4794" y="265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7" name="Line 2561"/>
              <p:cNvSpPr>
                <a:spLocks noChangeShapeType="1"/>
              </p:cNvSpPr>
              <p:nvPr/>
            </p:nvSpPr>
            <p:spPr bwMode="auto">
              <a:xfrm flipH="1">
                <a:off x="4794" y="245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8" name="Line 2562"/>
              <p:cNvSpPr>
                <a:spLocks noChangeShapeType="1"/>
              </p:cNvSpPr>
              <p:nvPr/>
            </p:nvSpPr>
            <p:spPr bwMode="auto">
              <a:xfrm flipH="1">
                <a:off x="4794" y="2269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79" name="Line 2563"/>
              <p:cNvSpPr>
                <a:spLocks noChangeShapeType="1"/>
              </p:cNvSpPr>
              <p:nvPr/>
            </p:nvSpPr>
            <p:spPr bwMode="auto">
              <a:xfrm flipH="1">
                <a:off x="4812" y="339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0" name="Line 2564"/>
              <p:cNvSpPr>
                <a:spLocks noChangeShapeType="1"/>
              </p:cNvSpPr>
              <p:nvPr/>
            </p:nvSpPr>
            <p:spPr bwMode="auto">
              <a:xfrm flipH="1">
                <a:off x="4812" y="337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1" name="Line 2565"/>
              <p:cNvSpPr>
                <a:spLocks noChangeShapeType="1"/>
              </p:cNvSpPr>
              <p:nvPr/>
            </p:nvSpPr>
            <p:spPr bwMode="auto">
              <a:xfrm flipH="1">
                <a:off x="4812" y="335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2" name="Line 2566"/>
              <p:cNvSpPr>
                <a:spLocks noChangeShapeType="1"/>
              </p:cNvSpPr>
              <p:nvPr/>
            </p:nvSpPr>
            <p:spPr bwMode="auto">
              <a:xfrm flipH="1">
                <a:off x="4812" y="333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3" name="Line 2567"/>
              <p:cNvSpPr>
                <a:spLocks noChangeShapeType="1"/>
              </p:cNvSpPr>
              <p:nvPr/>
            </p:nvSpPr>
            <p:spPr bwMode="auto">
              <a:xfrm flipH="1">
                <a:off x="4812" y="331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4" name="Line 2568"/>
              <p:cNvSpPr>
                <a:spLocks noChangeShapeType="1"/>
              </p:cNvSpPr>
              <p:nvPr/>
            </p:nvSpPr>
            <p:spPr bwMode="auto">
              <a:xfrm flipH="1">
                <a:off x="4812" y="329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5" name="Line 2569"/>
              <p:cNvSpPr>
                <a:spLocks noChangeShapeType="1"/>
              </p:cNvSpPr>
              <p:nvPr/>
            </p:nvSpPr>
            <p:spPr bwMode="auto">
              <a:xfrm flipH="1">
                <a:off x="4812" y="328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6" name="Line 2570"/>
              <p:cNvSpPr>
                <a:spLocks noChangeShapeType="1"/>
              </p:cNvSpPr>
              <p:nvPr/>
            </p:nvSpPr>
            <p:spPr bwMode="auto">
              <a:xfrm flipH="1">
                <a:off x="4812" y="326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7" name="Line 2571"/>
              <p:cNvSpPr>
                <a:spLocks noChangeShapeType="1"/>
              </p:cNvSpPr>
              <p:nvPr/>
            </p:nvSpPr>
            <p:spPr bwMode="auto">
              <a:xfrm flipH="1">
                <a:off x="4812" y="324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8" name="Line 2572"/>
              <p:cNvSpPr>
                <a:spLocks noChangeShapeType="1"/>
              </p:cNvSpPr>
              <p:nvPr/>
            </p:nvSpPr>
            <p:spPr bwMode="auto">
              <a:xfrm flipH="1">
                <a:off x="4812" y="320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89" name="Line 2573"/>
              <p:cNvSpPr>
                <a:spLocks noChangeShapeType="1"/>
              </p:cNvSpPr>
              <p:nvPr/>
            </p:nvSpPr>
            <p:spPr bwMode="auto">
              <a:xfrm flipH="1">
                <a:off x="4812" y="318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0" name="Line 2574"/>
              <p:cNvSpPr>
                <a:spLocks noChangeShapeType="1"/>
              </p:cNvSpPr>
              <p:nvPr/>
            </p:nvSpPr>
            <p:spPr bwMode="auto">
              <a:xfrm flipH="1">
                <a:off x="4812" y="316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1" name="Line 2575"/>
              <p:cNvSpPr>
                <a:spLocks noChangeShapeType="1"/>
              </p:cNvSpPr>
              <p:nvPr/>
            </p:nvSpPr>
            <p:spPr bwMode="auto">
              <a:xfrm flipH="1">
                <a:off x="4812" y="314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2" name="Line 2576"/>
              <p:cNvSpPr>
                <a:spLocks noChangeShapeType="1"/>
              </p:cNvSpPr>
              <p:nvPr/>
            </p:nvSpPr>
            <p:spPr bwMode="auto">
              <a:xfrm flipH="1">
                <a:off x="4812" y="312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3" name="Line 2577"/>
              <p:cNvSpPr>
                <a:spLocks noChangeShapeType="1"/>
              </p:cNvSpPr>
              <p:nvPr/>
            </p:nvSpPr>
            <p:spPr bwMode="auto">
              <a:xfrm flipH="1">
                <a:off x="4812" y="310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4" name="Line 2578"/>
              <p:cNvSpPr>
                <a:spLocks noChangeShapeType="1"/>
              </p:cNvSpPr>
              <p:nvPr/>
            </p:nvSpPr>
            <p:spPr bwMode="auto">
              <a:xfrm flipH="1">
                <a:off x="4812" y="308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5" name="Line 2579"/>
              <p:cNvSpPr>
                <a:spLocks noChangeShapeType="1"/>
              </p:cNvSpPr>
              <p:nvPr/>
            </p:nvSpPr>
            <p:spPr bwMode="auto">
              <a:xfrm flipH="1">
                <a:off x="4812" y="307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6" name="Line 2580"/>
              <p:cNvSpPr>
                <a:spLocks noChangeShapeType="1"/>
              </p:cNvSpPr>
              <p:nvPr/>
            </p:nvSpPr>
            <p:spPr bwMode="auto">
              <a:xfrm flipH="1">
                <a:off x="4812" y="305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7" name="Line 2581"/>
              <p:cNvSpPr>
                <a:spLocks noChangeShapeType="1"/>
              </p:cNvSpPr>
              <p:nvPr/>
            </p:nvSpPr>
            <p:spPr bwMode="auto">
              <a:xfrm flipH="1">
                <a:off x="4812" y="301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8" name="Line 2582"/>
              <p:cNvSpPr>
                <a:spLocks noChangeShapeType="1"/>
              </p:cNvSpPr>
              <p:nvPr/>
            </p:nvSpPr>
            <p:spPr bwMode="auto">
              <a:xfrm flipH="1">
                <a:off x="4812" y="299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99" name="Line 2583"/>
              <p:cNvSpPr>
                <a:spLocks noChangeShapeType="1"/>
              </p:cNvSpPr>
              <p:nvPr/>
            </p:nvSpPr>
            <p:spPr bwMode="auto">
              <a:xfrm flipH="1">
                <a:off x="4812" y="297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0" name="Line 2584"/>
              <p:cNvSpPr>
                <a:spLocks noChangeShapeType="1"/>
              </p:cNvSpPr>
              <p:nvPr/>
            </p:nvSpPr>
            <p:spPr bwMode="auto">
              <a:xfrm flipH="1">
                <a:off x="4812" y="295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1" name="Line 2585"/>
              <p:cNvSpPr>
                <a:spLocks noChangeShapeType="1"/>
              </p:cNvSpPr>
              <p:nvPr/>
            </p:nvSpPr>
            <p:spPr bwMode="auto">
              <a:xfrm flipH="1">
                <a:off x="4812" y="293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2" name="Line 2586"/>
              <p:cNvSpPr>
                <a:spLocks noChangeShapeType="1"/>
              </p:cNvSpPr>
              <p:nvPr/>
            </p:nvSpPr>
            <p:spPr bwMode="auto">
              <a:xfrm flipH="1">
                <a:off x="4812" y="291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3" name="Line 2587"/>
              <p:cNvSpPr>
                <a:spLocks noChangeShapeType="1"/>
              </p:cNvSpPr>
              <p:nvPr/>
            </p:nvSpPr>
            <p:spPr bwMode="auto">
              <a:xfrm flipH="1">
                <a:off x="4812" y="289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4" name="Line 2588"/>
              <p:cNvSpPr>
                <a:spLocks noChangeShapeType="1"/>
              </p:cNvSpPr>
              <p:nvPr/>
            </p:nvSpPr>
            <p:spPr bwMode="auto">
              <a:xfrm flipH="1">
                <a:off x="4812" y="287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5" name="Line 2589"/>
              <p:cNvSpPr>
                <a:spLocks noChangeShapeType="1"/>
              </p:cNvSpPr>
              <p:nvPr/>
            </p:nvSpPr>
            <p:spPr bwMode="auto">
              <a:xfrm flipH="1">
                <a:off x="4812" y="286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6" name="Line 2590"/>
              <p:cNvSpPr>
                <a:spLocks noChangeShapeType="1"/>
              </p:cNvSpPr>
              <p:nvPr/>
            </p:nvSpPr>
            <p:spPr bwMode="auto">
              <a:xfrm flipH="1">
                <a:off x="4812" y="282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7" name="Line 2591"/>
              <p:cNvSpPr>
                <a:spLocks noChangeShapeType="1"/>
              </p:cNvSpPr>
              <p:nvPr/>
            </p:nvSpPr>
            <p:spPr bwMode="auto">
              <a:xfrm flipH="1">
                <a:off x="4812" y="280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8" name="Line 2592"/>
              <p:cNvSpPr>
                <a:spLocks noChangeShapeType="1"/>
              </p:cNvSpPr>
              <p:nvPr/>
            </p:nvSpPr>
            <p:spPr bwMode="auto">
              <a:xfrm flipH="1">
                <a:off x="4812" y="27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09" name="Line 2593"/>
              <p:cNvSpPr>
                <a:spLocks noChangeShapeType="1"/>
              </p:cNvSpPr>
              <p:nvPr/>
            </p:nvSpPr>
            <p:spPr bwMode="auto">
              <a:xfrm flipH="1">
                <a:off x="4812" y="276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0" name="Line 2594"/>
              <p:cNvSpPr>
                <a:spLocks noChangeShapeType="1"/>
              </p:cNvSpPr>
              <p:nvPr/>
            </p:nvSpPr>
            <p:spPr bwMode="auto">
              <a:xfrm flipH="1">
                <a:off x="4812" y="274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1" name="Line 2595"/>
              <p:cNvSpPr>
                <a:spLocks noChangeShapeType="1"/>
              </p:cNvSpPr>
              <p:nvPr/>
            </p:nvSpPr>
            <p:spPr bwMode="auto">
              <a:xfrm flipH="1">
                <a:off x="4812" y="272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2" name="Line 2596"/>
              <p:cNvSpPr>
                <a:spLocks noChangeShapeType="1"/>
              </p:cNvSpPr>
              <p:nvPr/>
            </p:nvSpPr>
            <p:spPr bwMode="auto">
              <a:xfrm flipH="1">
                <a:off x="4812" y="270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3" name="Line 2597"/>
              <p:cNvSpPr>
                <a:spLocks noChangeShapeType="1"/>
              </p:cNvSpPr>
              <p:nvPr/>
            </p:nvSpPr>
            <p:spPr bwMode="auto">
              <a:xfrm flipH="1">
                <a:off x="4812" y="268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4" name="Line 2598"/>
              <p:cNvSpPr>
                <a:spLocks noChangeShapeType="1"/>
              </p:cNvSpPr>
              <p:nvPr/>
            </p:nvSpPr>
            <p:spPr bwMode="auto">
              <a:xfrm flipH="1">
                <a:off x="4812" y="266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5" name="Line 2599"/>
              <p:cNvSpPr>
                <a:spLocks noChangeShapeType="1"/>
              </p:cNvSpPr>
              <p:nvPr/>
            </p:nvSpPr>
            <p:spPr bwMode="auto">
              <a:xfrm flipH="1">
                <a:off x="4812" y="263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6" name="Line 2600"/>
              <p:cNvSpPr>
                <a:spLocks noChangeShapeType="1"/>
              </p:cNvSpPr>
              <p:nvPr/>
            </p:nvSpPr>
            <p:spPr bwMode="auto">
              <a:xfrm flipH="1">
                <a:off x="4812" y="261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7" name="Line 2601"/>
              <p:cNvSpPr>
                <a:spLocks noChangeShapeType="1"/>
              </p:cNvSpPr>
              <p:nvPr/>
            </p:nvSpPr>
            <p:spPr bwMode="auto">
              <a:xfrm flipH="1">
                <a:off x="4812" y="259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8" name="Line 2602"/>
              <p:cNvSpPr>
                <a:spLocks noChangeShapeType="1"/>
              </p:cNvSpPr>
              <p:nvPr/>
            </p:nvSpPr>
            <p:spPr bwMode="auto">
              <a:xfrm flipH="1">
                <a:off x="4812" y="257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19" name="Line 2603"/>
              <p:cNvSpPr>
                <a:spLocks noChangeShapeType="1"/>
              </p:cNvSpPr>
              <p:nvPr/>
            </p:nvSpPr>
            <p:spPr bwMode="auto">
              <a:xfrm flipH="1">
                <a:off x="4812" y="255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0" name="Line 2604"/>
              <p:cNvSpPr>
                <a:spLocks noChangeShapeType="1"/>
              </p:cNvSpPr>
              <p:nvPr/>
            </p:nvSpPr>
            <p:spPr bwMode="auto">
              <a:xfrm flipH="1">
                <a:off x="4812" y="253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1" name="Line 2605"/>
              <p:cNvSpPr>
                <a:spLocks noChangeShapeType="1"/>
              </p:cNvSpPr>
              <p:nvPr/>
            </p:nvSpPr>
            <p:spPr bwMode="auto">
              <a:xfrm flipH="1">
                <a:off x="4812" y="251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2" name="Line 2606"/>
              <p:cNvSpPr>
                <a:spLocks noChangeShapeType="1"/>
              </p:cNvSpPr>
              <p:nvPr/>
            </p:nvSpPr>
            <p:spPr bwMode="auto">
              <a:xfrm flipH="1">
                <a:off x="4812" y="249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3" name="Line 2607"/>
              <p:cNvSpPr>
                <a:spLocks noChangeShapeType="1"/>
              </p:cNvSpPr>
              <p:nvPr/>
            </p:nvSpPr>
            <p:spPr bwMode="auto">
              <a:xfrm flipH="1">
                <a:off x="4812" y="247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4" name="Line 2608"/>
              <p:cNvSpPr>
                <a:spLocks noChangeShapeType="1"/>
              </p:cNvSpPr>
              <p:nvPr/>
            </p:nvSpPr>
            <p:spPr bwMode="auto">
              <a:xfrm flipH="1">
                <a:off x="4812" y="244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5" name="Line 2609"/>
              <p:cNvSpPr>
                <a:spLocks noChangeShapeType="1"/>
              </p:cNvSpPr>
              <p:nvPr/>
            </p:nvSpPr>
            <p:spPr bwMode="auto">
              <a:xfrm flipH="1">
                <a:off x="4812" y="2421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6" name="Line 2610"/>
              <p:cNvSpPr>
                <a:spLocks noChangeShapeType="1"/>
              </p:cNvSpPr>
              <p:nvPr/>
            </p:nvSpPr>
            <p:spPr bwMode="auto">
              <a:xfrm flipH="1">
                <a:off x="4812" y="240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7" name="Line 2611"/>
              <p:cNvSpPr>
                <a:spLocks noChangeShapeType="1"/>
              </p:cNvSpPr>
              <p:nvPr/>
            </p:nvSpPr>
            <p:spPr bwMode="auto">
              <a:xfrm flipH="1">
                <a:off x="4812" y="238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8" name="Line 2612"/>
              <p:cNvSpPr>
                <a:spLocks noChangeShapeType="1"/>
              </p:cNvSpPr>
              <p:nvPr/>
            </p:nvSpPr>
            <p:spPr bwMode="auto">
              <a:xfrm flipH="1">
                <a:off x="4812" y="2363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29" name="Line 2613"/>
              <p:cNvSpPr>
                <a:spLocks noChangeShapeType="1"/>
              </p:cNvSpPr>
              <p:nvPr/>
            </p:nvSpPr>
            <p:spPr bwMode="auto">
              <a:xfrm flipH="1">
                <a:off x="4812" y="234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0" name="Line 2614"/>
              <p:cNvSpPr>
                <a:spLocks noChangeShapeType="1"/>
              </p:cNvSpPr>
              <p:nvPr/>
            </p:nvSpPr>
            <p:spPr bwMode="auto">
              <a:xfrm flipH="1">
                <a:off x="4812" y="2325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1" name="Line 2615"/>
              <p:cNvSpPr>
                <a:spLocks noChangeShapeType="1"/>
              </p:cNvSpPr>
              <p:nvPr/>
            </p:nvSpPr>
            <p:spPr bwMode="auto">
              <a:xfrm flipH="1">
                <a:off x="4812" y="230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2" name="Line 2616"/>
              <p:cNvSpPr>
                <a:spLocks noChangeShapeType="1"/>
              </p:cNvSpPr>
              <p:nvPr/>
            </p:nvSpPr>
            <p:spPr bwMode="auto">
              <a:xfrm flipH="1">
                <a:off x="4812" y="228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9833" name="Group 2617"/>
            <p:cNvGrpSpPr>
              <a:grpSpLocks/>
            </p:cNvGrpSpPr>
            <p:nvPr/>
          </p:nvGrpSpPr>
          <p:grpSpPr bwMode="auto">
            <a:xfrm>
              <a:off x="3158" y="2749"/>
              <a:ext cx="1561" cy="523"/>
              <a:chOff x="3158" y="2749"/>
              <a:chExt cx="1561" cy="523"/>
            </a:xfrm>
          </p:grpSpPr>
          <p:sp>
            <p:nvSpPr>
              <p:cNvPr id="139834" name="Line 2618"/>
              <p:cNvSpPr>
                <a:spLocks noChangeShapeType="1"/>
              </p:cNvSpPr>
              <p:nvPr/>
            </p:nvSpPr>
            <p:spPr bwMode="auto">
              <a:xfrm>
                <a:off x="3214" y="3219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5" name="Line 2619"/>
              <p:cNvSpPr>
                <a:spLocks noChangeShapeType="1"/>
              </p:cNvSpPr>
              <p:nvPr/>
            </p:nvSpPr>
            <p:spPr bwMode="auto">
              <a:xfrm>
                <a:off x="3216" y="3219"/>
                <a:ext cx="6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6" name="Line 2620"/>
              <p:cNvSpPr>
                <a:spLocks noChangeShapeType="1"/>
              </p:cNvSpPr>
              <p:nvPr/>
            </p:nvSpPr>
            <p:spPr bwMode="auto">
              <a:xfrm>
                <a:off x="3222" y="3221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7" name="Freeform 2621"/>
              <p:cNvSpPr>
                <a:spLocks/>
              </p:cNvSpPr>
              <p:nvPr/>
            </p:nvSpPr>
            <p:spPr bwMode="auto">
              <a:xfrm>
                <a:off x="3230" y="3221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16 w 30"/>
                  <a:gd name="T3" fmla="*/ 2 h 2"/>
                  <a:gd name="T4" fmla="*/ 30 w 3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16" y="2"/>
                    </a:lnTo>
                    <a:lnTo>
                      <a:pt x="3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8" name="Line 2622"/>
              <p:cNvSpPr>
                <a:spLocks noChangeShapeType="1"/>
              </p:cNvSpPr>
              <p:nvPr/>
            </p:nvSpPr>
            <p:spPr bwMode="auto">
              <a:xfrm>
                <a:off x="3304" y="3227"/>
                <a:ext cx="6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39" name="Freeform 2623"/>
              <p:cNvSpPr>
                <a:spLocks/>
              </p:cNvSpPr>
              <p:nvPr/>
            </p:nvSpPr>
            <p:spPr bwMode="auto">
              <a:xfrm>
                <a:off x="3310" y="3229"/>
                <a:ext cx="40" cy="2"/>
              </a:xfrm>
              <a:custGeom>
                <a:avLst/>
                <a:gdLst>
                  <a:gd name="T0" fmla="*/ 0 w 40"/>
                  <a:gd name="T1" fmla="*/ 0 h 2"/>
                  <a:gd name="T2" fmla="*/ 24 w 40"/>
                  <a:gd name="T3" fmla="*/ 2 h 2"/>
                  <a:gd name="T4" fmla="*/ 40 w 4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">
                    <a:moveTo>
                      <a:pt x="0" y="0"/>
                    </a:moveTo>
                    <a:lnTo>
                      <a:pt x="24" y="2"/>
                    </a:lnTo>
                    <a:lnTo>
                      <a:pt x="4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0" name="Line 2624"/>
              <p:cNvSpPr>
                <a:spLocks noChangeShapeType="1"/>
              </p:cNvSpPr>
              <p:nvPr/>
            </p:nvSpPr>
            <p:spPr bwMode="auto">
              <a:xfrm>
                <a:off x="3394" y="3237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1" name="Line 2625"/>
              <p:cNvSpPr>
                <a:spLocks noChangeShapeType="1"/>
              </p:cNvSpPr>
              <p:nvPr/>
            </p:nvSpPr>
            <p:spPr bwMode="auto">
              <a:xfrm>
                <a:off x="3402" y="3237"/>
                <a:ext cx="1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2" name="Freeform 2626"/>
              <p:cNvSpPr>
                <a:spLocks/>
              </p:cNvSpPr>
              <p:nvPr/>
            </p:nvSpPr>
            <p:spPr bwMode="auto">
              <a:xfrm>
                <a:off x="3420" y="3239"/>
                <a:ext cx="20" cy="2"/>
              </a:xfrm>
              <a:custGeom>
                <a:avLst/>
                <a:gdLst>
                  <a:gd name="T0" fmla="*/ 0 w 20"/>
                  <a:gd name="T1" fmla="*/ 0 h 2"/>
                  <a:gd name="T2" fmla="*/ 20 w 20"/>
                  <a:gd name="T3" fmla="*/ 2 h 2"/>
                  <a:gd name="T4" fmla="*/ 20 w 2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lnTo>
                      <a:pt x="20" y="2"/>
                    </a:lnTo>
                    <a:lnTo>
                      <a:pt x="2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3" name="Line 2627"/>
              <p:cNvSpPr>
                <a:spLocks noChangeShapeType="1"/>
              </p:cNvSpPr>
              <p:nvPr/>
            </p:nvSpPr>
            <p:spPr bwMode="auto">
              <a:xfrm>
                <a:off x="3486" y="3245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4" name="Freeform 2628"/>
              <p:cNvSpPr>
                <a:spLocks/>
              </p:cNvSpPr>
              <p:nvPr/>
            </p:nvSpPr>
            <p:spPr bwMode="auto">
              <a:xfrm>
                <a:off x="3496" y="3245"/>
                <a:ext cx="34" cy="2"/>
              </a:xfrm>
              <a:custGeom>
                <a:avLst/>
                <a:gdLst>
                  <a:gd name="T0" fmla="*/ 0 w 34"/>
                  <a:gd name="T1" fmla="*/ 0 h 2"/>
                  <a:gd name="T2" fmla="*/ 20 w 34"/>
                  <a:gd name="T3" fmla="*/ 0 h 2"/>
                  <a:gd name="T4" fmla="*/ 34 w 3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">
                    <a:moveTo>
                      <a:pt x="0" y="0"/>
                    </a:moveTo>
                    <a:lnTo>
                      <a:pt x="20" y="0"/>
                    </a:lnTo>
                    <a:lnTo>
                      <a:pt x="34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5" name="Line 2629"/>
              <p:cNvSpPr>
                <a:spLocks noChangeShapeType="1"/>
              </p:cNvSpPr>
              <p:nvPr/>
            </p:nvSpPr>
            <p:spPr bwMode="auto">
              <a:xfrm>
                <a:off x="3576" y="3247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6" name="Line 2630"/>
              <p:cNvSpPr>
                <a:spLocks noChangeShapeType="1"/>
              </p:cNvSpPr>
              <p:nvPr/>
            </p:nvSpPr>
            <p:spPr bwMode="auto">
              <a:xfrm>
                <a:off x="3580" y="3247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7" name="Freeform 2631"/>
              <p:cNvSpPr>
                <a:spLocks/>
              </p:cNvSpPr>
              <p:nvPr/>
            </p:nvSpPr>
            <p:spPr bwMode="auto">
              <a:xfrm>
                <a:off x="3600" y="3245"/>
                <a:ext cx="22" cy="2"/>
              </a:xfrm>
              <a:custGeom>
                <a:avLst/>
                <a:gdLst>
                  <a:gd name="T0" fmla="*/ 0 w 22"/>
                  <a:gd name="T1" fmla="*/ 2 h 2"/>
                  <a:gd name="T2" fmla="*/ 20 w 22"/>
                  <a:gd name="T3" fmla="*/ 0 h 2"/>
                  <a:gd name="T4" fmla="*/ 22 w 2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">
                    <a:moveTo>
                      <a:pt x="0" y="2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8" name="Line 2632"/>
              <p:cNvSpPr>
                <a:spLocks noChangeShapeType="1"/>
              </p:cNvSpPr>
              <p:nvPr/>
            </p:nvSpPr>
            <p:spPr bwMode="auto">
              <a:xfrm>
                <a:off x="3666" y="3243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49" name="Freeform 2633"/>
              <p:cNvSpPr>
                <a:spLocks/>
              </p:cNvSpPr>
              <p:nvPr/>
            </p:nvSpPr>
            <p:spPr bwMode="auto">
              <a:xfrm>
                <a:off x="3680" y="3239"/>
                <a:ext cx="32" cy="4"/>
              </a:xfrm>
              <a:custGeom>
                <a:avLst/>
                <a:gdLst>
                  <a:gd name="T0" fmla="*/ 0 w 32"/>
                  <a:gd name="T1" fmla="*/ 4 h 4"/>
                  <a:gd name="T2" fmla="*/ 22 w 32"/>
                  <a:gd name="T3" fmla="*/ 0 h 4"/>
                  <a:gd name="T4" fmla="*/ 32 w 3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4"/>
                    </a:moveTo>
                    <a:lnTo>
                      <a:pt x="22" y="0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0" name="Line 2634"/>
              <p:cNvSpPr>
                <a:spLocks noChangeShapeType="1"/>
              </p:cNvSpPr>
              <p:nvPr/>
            </p:nvSpPr>
            <p:spPr bwMode="auto">
              <a:xfrm>
                <a:off x="3756" y="323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1" name="Freeform 2635"/>
              <p:cNvSpPr>
                <a:spLocks/>
              </p:cNvSpPr>
              <p:nvPr/>
            </p:nvSpPr>
            <p:spPr bwMode="auto">
              <a:xfrm>
                <a:off x="3766" y="3229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22 w 36"/>
                  <a:gd name="T3" fmla="*/ 0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22" y="0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2" name="Line 2636"/>
              <p:cNvSpPr>
                <a:spLocks noChangeShapeType="1"/>
              </p:cNvSpPr>
              <p:nvPr/>
            </p:nvSpPr>
            <p:spPr bwMode="auto">
              <a:xfrm flipV="1">
                <a:off x="3846" y="3225"/>
                <a:ext cx="6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3" name="Freeform 2637"/>
              <p:cNvSpPr>
                <a:spLocks/>
              </p:cNvSpPr>
              <p:nvPr/>
            </p:nvSpPr>
            <p:spPr bwMode="auto">
              <a:xfrm>
                <a:off x="3852" y="3225"/>
                <a:ext cx="40" cy="2"/>
              </a:xfrm>
              <a:custGeom>
                <a:avLst/>
                <a:gdLst>
                  <a:gd name="T0" fmla="*/ 0 w 40"/>
                  <a:gd name="T1" fmla="*/ 0 h 2"/>
                  <a:gd name="T2" fmla="*/ 22 w 40"/>
                  <a:gd name="T3" fmla="*/ 2 h 2"/>
                  <a:gd name="T4" fmla="*/ 40 w 40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">
                    <a:moveTo>
                      <a:pt x="0" y="0"/>
                    </a:moveTo>
                    <a:lnTo>
                      <a:pt x="22" y="2"/>
                    </a:lnTo>
                    <a:lnTo>
                      <a:pt x="4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4" name="Line 2638"/>
              <p:cNvSpPr>
                <a:spLocks noChangeShapeType="1"/>
              </p:cNvSpPr>
              <p:nvPr/>
            </p:nvSpPr>
            <p:spPr bwMode="auto">
              <a:xfrm>
                <a:off x="3938" y="3229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5" name="Freeform 2639"/>
              <p:cNvSpPr>
                <a:spLocks/>
              </p:cNvSpPr>
              <p:nvPr/>
            </p:nvSpPr>
            <p:spPr bwMode="auto">
              <a:xfrm>
                <a:off x="3956" y="3227"/>
                <a:ext cx="26" cy="2"/>
              </a:xfrm>
              <a:custGeom>
                <a:avLst/>
                <a:gdLst>
                  <a:gd name="T0" fmla="*/ 0 w 26"/>
                  <a:gd name="T1" fmla="*/ 2 h 2"/>
                  <a:gd name="T2" fmla="*/ 22 w 26"/>
                  <a:gd name="T3" fmla="*/ 0 h 2"/>
                  <a:gd name="T4" fmla="*/ 26 w 2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">
                    <a:moveTo>
                      <a:pt x="0" y="2"/>
                    </a:moveTo>
                    <a:lnTo>
                      <a:pt x="22" y="0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6" name="Line 2640"/>
              <p:cNvSpPr>
                <a:spLocks noChangeShapeType="1"/>
              </p:cNvSpPr>
              <p:nvPr/>
            </p:nvSpPr>
            <p:spPr bwMode="auto">
              <a:xfrm flipV="1">
                <a:off x="4028" y="3217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7" name="Freeform 2641"/>
              <p:cNvSpPr>
                <a:spLocks/>
              </p:cNvSpPr>
              <p:nvPr/>
            </p:nvSpPr>
            <p:spPr bwMode="auto">
              <a:xfrm>
                <a:off x="4040" y="3203"/>
                <a:ext cx="28" cy="14"/>
              </a:xfrm>
              <a:custGeom>
                <a:avLst/>
                <a:gdLst>
                  <a:gd name="T0" fmla="*/ 0 w 28"/>
                  <a:gd name="T1" fmla="*/ 14 h 14"/>
                  <a:gd name="T2" fmla="*/ 22 w 28"/>
                  <a:gd name="T3" fmla="*/ 4 h 14"/>
                  <a:gd name="T4" fmla="*/ 28 w 28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lnTo>
                      <a:pt x="22" y="4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8" name="Freeform 2642"/>
              <p:cNvSpPr>
                <a:spLocks/>
              </p:cNvSpPr>
              <p:nvPr/>
            </p:nvSpPr>
            <p:spPr bwMode="auto">
              <a:xfrm>
                <a:off x="4106" y="3143"/>
                <a:ext cx="32" cy="32"/>
              </a:xfrm>
              <a:custGeom>
                <a:avLst/>
                <a:gdLst>
                  <a:gd name="T0" fmla="*/ 0 w 32"/>
                  <a:gd name="T1" fmla="*/ 32 h 32"/>
                  <a:gd name="T2" fmla="*/ 18 w 32"/>
                  <a:gd name="T3" fmla="*/ 14 h 32"/>
                  <a:gd name="T4" fmla="*/ 32 w 32"/>
                  <a:gd name="T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32">
                    <a:moveTo>
                      <a:pt x="0" y="32"/>
                    </a:moveTo>
                    <a:lnTo>
                      <a:pt x="18" y="1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9" name="Freeform 2643"/>
              <p:cNvSpPr>
                <a:spLocks/>
              </p:cNvSpPr>
              <p:nvPr/>
            </p:nvSpPr>
            <p:spPr bwMode="auto">
              <a:xfrm>
                <a:off x="4166" y="3067"/>
                <a:ext cx="18" cy="40"/>
              </a:xfrm>
              <a:custGeom>
                <a:avLst/>
                <a:gdLst>
                  <a:gd name="T0" fmla="*/ 0 w 18"/>
                  <a:gd name="T1" fmla="*/ 40 h 40"/>
                  <a:gd name="T2" fmla="*/ 0 w 18"/>
                  <a:gd name="T3" fmla="*/ 40 h 40"/>
                  <a:gd name="T4" fmla="*/ 18 w 18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40"/>
                    </a:moveTo>
                    <a:lnTo>
                      <a:pt x="0" y="40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0" name="Freeform 2644"/>
              <p:cNvSpPr>
                <a:spLocks/>
              </p:cNvSpPr>
              <p:nvPr/>
            </p:nvSpPr>
            <p:spPr bwMode="auto">
              <a:xfrm>
                <a:off x="4196" y="2979"/>
                <a:ext cx="14" cy="44"/>
              </a:xfrm>
              <a:custGeom>
                <a:avLst/>
                <a:gdLst>
                  <a:gd name="T0" fmla="*/ 0 w 14"/>
                  <a:gd name="T1" fmla="*/ 44 h 44"/>
                  <a:gd name="T2" fmla="*/ 10 w 14"/>
                  <a:gd name="T3" fmla="*/ 12 h 44"/>
                  <a:gd name="T4" fmla="*/ 14 w 14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44"/>
                    </a:moveTo>
                    <a:lnTo>
                      <a:pt x="10" y="12"/>
                    </a:lnTo>
                    <a:lnTo>
                      <a:pt x="1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1" name="Freeform 2645"/>
              <p:cNvSpPr>
                <a:spLocks/>
              </p:cNvSpPr>
              <p:nvPr/>
            </p:nvSpPr>
            <p:spPr bwMode="auto">
              <a:xfrm>
                <a:off x="4220" y="2893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8 w 16"/>
                  <a:gd name="T3" fmla="*/ 14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8" y="14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2" name="Freeform 2646"/>
              <p:cNvSpPr>
                <a:spLocks/>
              </p:cNvSpPr>
              <p:nvPr/>
            </p:nvSpPr>
            <p:spPr bwMode="auto">
              <a:xfrm>
                <a:off x="4256" y="2879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14 w 16"/>
                  <a:gd name="T3" fmla="*/ 24 h 42"/>
                  <a:gd name="T4" fmla="*/ 16 w 16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14" y="24"/>
                    </a:lnTo>
                    <a:lnTo>
                      <a:pt x="16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3" name="Freeform 2647"/>
              <p:cNvSpPr>
                <a:spLocks/>
              </p:cNvSpPr>
              <p:nvPr/>
            </p:nvSpPr>
            <p:spPr bwMode="auto">
              <a:xfrm>
                <a:off x="4282" y="2965"/>
                <a:ext cx="8" cy="46"/>
              </a:xfrm>
              <a:custGeom>
                <a:avLst/>
                <a:gdLst>
                  <a:gd name="T0" fmla="*/ 0 w 8"/>
                  <a:gd name="T1" fmla="*/ 0 h 46"/>
                  <a:gd name="T2" fmla="*/ 8 w 8"/>
                  <a:gd name="T3" fmla="*/ 44 h 46"/>
                  <a:gd name="T4" fmla="*/ 8 w 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6">
                    <a:moveTo>
                      <a:pt x="0" y="0"/>
                    </a:moveTo>
                    <a:lnTo>
                      <a:pt x="8" y="44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4" name="Line 2648"/>
              <p:cNvSpPr>
                <a:spLocks noChangeShapeType="1"/>
              </p:cNvSpPr>
              <p:nvPr/>
            </p:nvSpPr>
            <p:spPr bwMode="auto">
              <a:xfrm>
                <a:off x="4298" y="3055"/>
                <a:ext cx="10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5" name="Freeform 2649"/>
              <p:cNvSpPr>
                <a:spLocks/>
              </p:cNvSpPr>
              <p:nvPr/>
            </p:nvSpPr>
            <p:spPr bwMode="auto">
              <a:xfrm>
                <a:off x="4320" y="3143"/>
                <a:ext cx="18" cy="40"/>
              </a:xfrm>
              <a:custGeom>
                <a:avLst/>
                <a:gdLst>
                  <a:gd name="T0" fmla="*/ 0 w 18"/>
                  <a:gd name="T1" fmla="*/ 0 h 40"/>
                  <a:gd name="T2" fmla="*/ 10 w 18"/>
                  <a:gd name="T3" fmla="*/ 36 h 40"/>
                  <a:gd name="T4" fmla="*/ 18 w 18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lnTo>
                      <a:pt x="10" y="36"/>
                    </a:lnTo>
                    <a:lnTo>
                      <a:pt x="18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6" name="Line 2650"/>
              <p:cNvSpPr>
                <a:spLocks noChangeShapeType="1"/>
              </p:cNvSpPr>
              <p:nvPr/>
            </p:nvSpPr>
            <p:spPr bwMode="auto">
              <a:xfrm>
                <a:off x="4376" y="3207"/>
                <a:ext cx="18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7" name="Freeform 2651"/>
              <p:cNvSpPr>
                <a:spLocks/>
              </p:cNvSpPr>
              <p:nvPr/>
            </p:nvSpPr>
            <p:spPr bwMode="auto">
              <a:xfrm>
                <a:off x="4394" y="3211"/>
                <a:ext cx="24" cy="4"/>
              </a:xfrm>
              <a:custGeom>
                <a:avLst/>
                <a:gdLst>
                  <a:gd name="T0" fmla="*/ 0 w 24"/>
                  <a:gd name="T1" fmla="*/ 4 h 4"/>
                  <a:gd name="T2" fmla="*/ 20 w 24"/>
                  <a:gd name="T3" fmla="*/ 2 h 4"/>
                  <a:gd name="T4" fmla="*/ 24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4"/>
                    </a:moveTo>
                    <a:lnTo>
                      <a:pt x="20" y="2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8" name="Line 2652"/>
              <p:cNvSpPr>
                <a:spLocks noChangeShapeType="1"/>
              </p:cNvSpPr>
              <p:nvPr/>
            </p:nvSpPr>
            <p:spPr bwMode="auto">
              <a:xfrm>
                <a:off x="4462" y="3207"/>
                <a:ext cx="1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69" name="Freeform 2653"/>
              <p:cNvSpPr>
                <a:spLocks/>
              </p:cNvSpPr>
              <p:nvPr/>
            </p:nvSpPr>
            <p:spPr bwMode="auto">
              <a:xfrm>
                <a:off x="4478" y="3207"/>
                <a:ext cx="28" cy="4"/>
              </a:xfrm>
              <a:custGeom>
                <a:avLst/>
                <a:gdLst>
                  <a:gd name="T0" fmla="*/ 0 w 28"/>
                  <a:gd name="T1" fmla="*/ 4 h 4"/>
                  <a:gd name="T2" fmla="*/ 20 w 28"/>
                  <a:gd name="T3" fmla="*/ 4 h 4"/>
                  <a:gd name="T4" fmla="*/ 28 w 2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">
                    <a:moveTo>
                      <a:pt x="0" y="4"/>
                    </a:moveTo>
                    <a:lnTo>
                      <a:pt x="20" y="4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0" name="Line 2654"/>
              <p:cNvSpPr>
                <a:spLocks noChangeShapeType="1"/>
              </p:cNvSpPr>
              <p:nvPr/>
            </p:nvSpPr>
            <p:spPr bwMode="auto">
              <a:xfrm>
                <a:off x="4546" y="3217"/>
                <a:ext cx="14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1" name="Freeform 2655"/>
              <p:cNvSpPr>
                <a:spLocks/>
              </p:cNvSpPr>
              <p:nvPr/>
            </p:nvSpPr>
            <p:spPr bwMode="auto">
              <a:xfrm>
                <a:off x="4560" y="3209"/>
                <a:ext cx="20" cy="20"/>
              </a:xfrm>
              <a:custGeom>
                <a:avLst/>
                <a:gdLst>
                  <a:gd name="T0" fmla="*/ 0 w 20"/>
                  <a:gd name="T1" fmla="*/ 20 h 20"/>
                  <a:gd name="T2" fmla="*/ 20 w 20"/>
                  <a:gd name="T3" fmla="*/ 0 h 20"/>
                  <a:gd name="T4" fmla="*/ 20 w 20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2" name="Line 2656"/>
              <p:cNvSpPr>
                <a:spLocks noChangeShapeType="1"/>
              </p:cNvSpPr>
              <p:nvPr/>
            </p:nvSpPr>
            <p:spPr bwMode="auto">
              <a:xfrm flipV="1">
                <a:off x="4616" y="3177"/>
                <a:ext cx="6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3" name="Freeform 2657"/>
              <p:cNvSpPr>
                <a:spLocks/>
              </p:cNvSpPr>
              <p:nvPr/>
            </p:nvSpPr>
            <p:spPr bwMode="auto">
              <a:xfrm>
                <a:off x="4622" y="3155"/>
                <a:ext cx="28" cy="22"/>
              </a:xfrm>
              <a:custGeom>
                <a:avLst/>
                <a:gdLst>
                  <a:gd name="T0" fmla="*/ 0 w 28"/>
                  <a:gd name="T1" fmla="*/ 22 h 22"/>
                  <a:gd name="T2" fmla="*/ 20 w 28"/>
                  <a:gd name="T3" fmla="*/ 6 h 22"/>
                  <a:gd name="T4" fmla="*/ 28 w 2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22">
                    <a:moveTo>
                      <a:pt x="0" y="22"/>
                    </a:moveTo>
                    <a:lnTo>
                      <a:pt x="20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4" name="Freeform 2658"/>
              <p:cNvSpPr>
                <a:spLocks/>
              </p:cNvSpPr>
              <p:nvPr/>
            </p:nvSpPr>
            <p:spPr bwMode="auto">
              <a:xfrm>
                <a:off x="4672" y="3075"/>
                <a:ext cx="12" cy="44"/>
              </a:xfrm>
              <a:custGeom>
                <a:avLst/>
                <a:gdLst>
                  <a:gd name="T0" fmla="*/ 0 w 12"/>
                  <a:gd name="T1" fmla="*/ 44 h 44"/>
                  <a:gd name="T2" fmla="*/ 12 w 12"/>
                  <a:gd name="T3" fmla="*/ 12 h 44"/>
                  <a:gd name="T4" fmla="*/ 12 w 12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4">
                    <a:moveTo>
                      <a:pt x="0" y="44"/>
                    </a:move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5" name="Line 2659"/>
              <p:cNvSpPr>
                <a:spLocks noChangeShapeType="1"/>
              </p:cNvSpPr>
              <p:nvPr/>
            </p:nvSpPr>
            <p:spPr bwMode="auto">
              <a:xfrm flipV="1">
                <a:off x="4690" y="2985"/>
                <a:ext cx="6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6" name="Freeform 2660"/>
              <p:cNvSpPr>
                <a:spLocks/>
              </p:cNvSpPr>
              <p:nvPr/>
            </p:nvSpPr>
            <p:spPr bwMode="auto">
              <a:xfrm>
                <a:off x="4700" y="2895"/>
                <a:ext cx="6" cy="46"/>
              </a:xfrm>
              <a:custGeom>
                <a:avLst/>
                <a:gdLst>
                  <a:gd name="T0" fmla="*/ 0 w 6"/>
                  <a:gd name="T1" fmla="*/ 46 h 46"/>
                  <a:gd name="T2" fmla="*/ 6 w 6"/>
                  <a:gd name="T3" fmla="*/ 2 h 46"/>
                  <a:gd name="T4" fmla="*/ 6 w 6"/>
                  <a:gd name="T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6">
                    <a:moveTo>
                      <a:pt x="0" y="46"/>
                    </a:moveTo>
                    <a:lnTo>
                      <a:pt x="6" y="2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7" name="Line 2661"/>
              <p:cNvSpPr>
                <a:spLocks noChangeShapeType="1"/>
              </p:cNvSpPr>
              <p:nvPr/>
            </p:nvSpPr>
            <p:spPr bwMode="auto">
              <a:xfrm flipV="1">
                <a:off x="4710" y="2805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8" name="Freeform 2662"/>
              <p:cNvSpPr>
                <a:spLocks/>
              </p:cNvSpPr>
              <p:nvPr/>
            </p:nvSpPr>
            <p:spPr bwMode="auto">
              <a:xfrm>
                <a:off x="4718" y="2749"/>
                <a:ext cx="1" cy="36"/>
              </a:xfrm>
              <a:custGeom>
                <a:avLst/>
                <a:gdLst>
                  <a:gd name="T0" fmla="*/ 10 h 36"/>
                  <a:gd name="T1" fmla="*/ 0 h 36"/>
                  <a:gd name="T2" fmla="*/ 36 h 3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6">
                    <a:moveTo>
                      <a:pt x="0" y="10"/>
                    </a:moveTo>
                    <a:lnTo>
                      <a:pt x="0" y="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79" name="Line 2663"/>
              <p:cNvSpPr>
                <a:spLocks noChangeShapeType="1"/>
              </p:cNvSpPr>
              <p:nvPr/>
            </p:nvSpPr>
            <p:spPr bwMode="auto">
              <a:xfrm flipH="1">
                <a:off x="4714" y="2829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0" name="Line 2664"/>
              <p:cNvSpPr>
                <a:spLocks noChangeShapeType="1"/>
              </p:cNvSpPr>
              <p:nvPr/>
            </p:nvSpPr>
            <p:spPr bwMode="auto">
              <a:xfrm>
                <a:off x="4712" y="292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1" name="Line 2665"/>
              <p:cNvSpPr>
                <a:spLocks noChangeShapeType="1"/>
              </p:cNvSpPr>
              <p:nvPr/>
            </p:nvSpPr>
            <p:spPr bwMode="auto">
              <a:xfrm flipH="1">
                <a:off x="4708" y="3011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2" name="Line 2666"/>
              <p:cNvSpPr>
                <a:spLocks noChangeShapeType="1"/>
              </p:cNvSpPr>
              <p:nvPr/>
            </p:nvSpPr>
            <p:spPr bwMode="auto">
              <a:xfrm>
                <a:off x="3286" y="322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3" name="Line 2667"/>
              <p:cNvSpPr>
                <a:spLocks noChangeShapeType="1"/>
              </p:cNvSpPr>
              <p:nvPr/>
            </p:nvSpPr>
            <p:spPr bwMode="auto">
              <a:xfrm>
                <a:off x="3896" y="322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4" name="Line 2668"/>
              <p:cNvSpPr>
                <a:spLocks noChangeShapeType="1"/>
              </p:cNvSpPr>
              <p:nvPr/>
            </p:nvSpPr>
            <p:spPr bwMode="auto">
              <a:xfrm>
                <a:off x="3936" y="322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5" name="Line 2669"/>
              <p:cNvSpPr>
                <a:spLocks noChangeShapeType="1"/>
              </p:cNvSpPr>
              <p:nvPr/>
            </p:nvSpPr>
            <p:spPr bwMode="auto">
              <a:xfrm>
                <a:off x="3978" y="322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6" name="Line 2670"/>
              <p:cNvSpPr>
                <a:spLocks noChangeShapeType="1"/>
              </p:cNvSpPr>
              <p:nvPr/>
            </p:nvSpPr>
            <p:spPr bwMode="auto">
              <a:xfrm>
                <a:off x="4020" y="322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7" name="Line 2671"/>
              <p:cNvSpPr>
                <a:spLocks noChangeShapeType="1"/>
              </p:cNvSpPr>
              <p:nvPr/>
            </p:nvSpPr>
            <p:spPr bwMode="auto">
              <a:xfrm>
                <a:off x="4062" y="320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8" name="Line 2672"/>
              <p:cNvSpPr>
                <a:spLocks noChangeShapeType="1"/>
              </p:cNvSpPr>
              <p:nvPr/>
            </p:nvSpPr>
            <p:spPr bwMode="auto">
              <a:xfrm>
                <a:off x="4104" y="317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9" name="Line 2673"/>
              <p:cNvSpPr>
                <a:spLocks noChangeShapeType="1"/>
              </p:cNvSpPr>
              <p:nvPr/>
            </p:nvSpPr>
            <p:spPr bwMode="auto">
              <a:xfrm>
                <a:off x="4144" y="3135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0" name="Line 2674"/>
              <p:cNvSpPr>
                <a:spLocks noChangeShapeType="1"/>
              </p:cNvSpPr>
              <p:nvPr/>
            </p:nvSpPr>
            <p:spPr bwMode="auto">
              <a:xfrm>
                <a:off x="4270" y="2903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1" name="Line 2675"/>
              <p:cNvSpPr>
                <a:spLocks noChangeShapeType="1"/>
              </p:cNvSpPr>
              <p:nvPr/>
            </p:nvSpPr>
            <p:spPr bwMode="auto">
              <a:xfrm>
                <a:off x="4330" y="3179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2" name="Line 2676"/>
              <p:cNvSpPr>
                <a:spLocks noChangeShapeType="1"/>
              </p:cNvSpPr>
              <p:nvPr/>
            </p:nvSpPr>
            <p:spPr bwMode="auto">
              <a:xfrm>
                <a:off x="4642" y="3161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3" name="Line 2677"/>
              <p:cNvSpPr>
                <a:spLocks noChangeShapeType="1"/>
              </p:cNvSpPr>
              <p:nvPr/>
            </p:nvSpPr>
            <p:spPr bwMode="auto">
              <a:xfrm>
                <a:off x="4706" y="2897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4" name="Line 2678"/>
              <p:cNvSpPr>
                <a:spLocks noChangeShapeType="1"/>
              </p:cNvSpPr>
              <p:nvPr/>
            </p:nvSpPr>
            <p:spPr bwMode="auto">
              <a:xfrm flipV="1">
                <a:off x="3214" y="3193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5" name="Line 2679"/>
              <p:cNvSpPr>
                <a:spLocks noChangeShapeType="1"/>
              </p:cNvSpPr>
              <p:nvPr/>
            </p:nvSpPr>
            <p:spPr bwMode="auto">
              <a:xfrm>
                <a:off x="3158" y="3219"/>
                <a:ext cx="1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6" name="Line 2680"/>
              <p:cNvSpPr>
                <a:spLocks noChangeShapeType="1"/>
              </p:cNvSpPr>
              <p:nvPr/>
            </p:nvSpPr>
            <p:spPr bwMode="auto">
              <a:xfrm>
                <a:off x="3194" y="32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7" name="Line 2681"/>
              <p:cNvSpPr>
                <a:spLocks noChangeShapeType="1"/>
              </p:cNvSpPr>
              <p:nvPr/>
            </p:nvSpPr>
            <p:spPr bwMode="auto">
              <a:xfrm>
                <a:off x="3194" y="319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8" name="Line 2682"/>
              <p:cNvSpPr>
                <a:spLocks noChangeShapeType="1"/>
              </p:cNvSpPr>
              <p:nvPr/>
            </p:nvSpPr>
            <p:spPr bwMode="auto">
              <a:xfrm flipV="1">
                <a:off x="3158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99" name="Line 2683"/>
              <p:cNvSpPr>
                <a:spLocks noChangeShapeType="1"/>
              </p:cNvSpPr>
              <p:nvPr/>
            </p:nvSpPr>
            <p:spPr bwMode="auto">
              <a:xfrm flipV="1">
                <a:off x="3270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0" name="Line 2684"/>
              <p:cNvSpPr>
                <a:spLocks noChangeShapeType="1"/>
              </p:cNvSpPr>
              <p:nvPr/>
            </p:nvSpPr>
            <p:spPr bwMode="auto">
              <a:xfrm flipV="1">
                <a:off x="3216" y="3195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1" name="Line 2685"/>
              <p:cNvSpPr>
                <a:spLocks noChangeShapeType="1"/>
              </p:cNvSpPr>
              <p:nvPr/>
            </p:nvSpPr>
            <p:spPr bwMode="auto">
              <a:xfrm>
                <a:off x="3164" y="3219"/>
                <a:ext cx="10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2" name="Line 2686"/>
              <p:cNvSpPr>
                <a:spLocks noChangeShapeType="1"/>
              </p:cNvSpPr>
              <p:nvPr/>
            </p:nvSpPr>
            <p:spPr bwMode="auto">
              <a:xfrm>
                <a:off x="3196" y="32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3" name="Line 2687"/>
              <p:cNvSpPr>
                <a:spLocks noChangeShapeType="1"/>
              </p:cNvSpPr>
              <p:nvPr/>
            </p:nvSpPr>
            <p:spPr bwMode="auto">
              <a:xfrm>
                <a:off x="3196" y="319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4" name="Line 2688"/>
              <p:cNvSpPr>
                <a:spLocks noChangeShapeType="1"/>
              </p:cNvSpPr>
              <p:nvPr/>
            </p:nvSpPr>
            <p:spPr bwMode="auto">
              <a:xfrm flipV="1">
                <a:off x="3164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5" name="Line 2689"/>
              <p:cNvSpPr>
                <a:spLocks noChangeShapeType="1"/>
              </p:cNvSpPr>
              <p:nvPr/>
            </p:nvSpPr>
            <p:spPr bwMode="auto">
              <a:xfrm flipV="1">
                <a:off x="3270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6" name="Line 2690"/>
              <p:cNvSpPr>
                <a:spLocks noChangeShapeType="1"/>
              </p:cNvSpPr>
              <p:nvPr/>
            </p:nvSpPr>
            <p:spPr bwMode="auto">
              <a:xfrm flipV="1">
                <a:off x="3222" y="3197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7" name="Line 2691"/>
              <p:cNvSpPr>
                <a:spLocks noChangeShapeType="1"/>
              </p:cNvSpPr>
              <p:nvPr/>
            </p:nvSpPr>
            <p:spPr bwMode="auto">
              <a:xfrm>
                <a:off x="3168" y="3221"/>
                <a:ext cx="10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8" name="Line 2692"/>
              <p:cNvSpPr>
                <a:spLocks noChangeShapeType="1"/>
              </p:cNvSpPr>
              <p:nvPr/>
            </p:nvSpPr>
            <p:spPr bwMode="auto">
              <a:xfrm>
                <a:off x="3202" y="32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09" name="Line 2693"/>
              <p:cNvSpPr>
                <a:spLocks noChangeShapeType="1"/>
              </p:cNvSpPr>
              <p:nvPr/>
            </p:nvSpPr>
            <p:spPr bwMode="auto">
              <a:xfrm>
                <a:off x="3202" y="31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0" name="Line 2694"/>
              <p:cNvSpPr>
                <a:spLocks noChangeShapeType="1"/>
              </p:cNvSpPr>
              <p:nvPr/>
            </p:nvSpPr>
            <p:spPr bwMode="auto">
              <a:xfrm flipV="1">
                <a:off x="3168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1" name="Line 2695"/>
              <p:cNvSpPr>
                <a:spLocks noChangeShapeType="1"/>
              </p:cNvSpPr>
              <p:nvPr/>
            </p:nvSpPr>
            <p:spPr bwMode="auto">
              <a:xfrm flipV="1">
                <a:off x="3276" y="319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2" name="Line 2696"/>
              <p:cNvSpPr>
                <a:spLocks noChangeShapeType="1"/>
              </p:cNvSpPr>
              <p:nvPr/>
            </p:nvSpPr>
            <p:spPr bwMode="auto">
              <a:xfrm flipV="1">
                <a:off x="3230" y="3199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3" name="Line 2697"/>
              <p:cNvSpPr>
                <a:spLocks noChangeShapeType="1"/>
              </p:cNvSpPr>
              <p:nvPr/>
            </p:nvSpPr>
            <p:spPr bwMode="auto">
              <a:xfrm>
                <a:off x="3174" y="3221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4" name="Line 2698"/>
              <p:cNvSpPr>
                <a:spLocks noChangeShapeType="1"/>
              </p:cNvSpPr>
              <p:nvPr/>
            </p:nvSpPr>
            <p:spPr bwMode="auto">
              <a:xfrm>
                <a:off x="3210" y="32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5" name="Line 2699"/>
              <p:cNvSpPr>
                <a:spLocks noChangeShapeType="1"/>
              </p:cNvSpPr>
              <p:nvPr/>
            </p:nvSpPr>
            <p:spPr bwMode="auto">
              <a:xfrm>
                <a:off x="3210" y="319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6" name="Line 2700"/>
              <p:cNvSpPr>
                <a:spLocks noChangeShapeType="1"/>
              </p:cNvSpPr>
              <p:nvPr/>
            </p:nvSpPr>
            <p:spPr bwMode="auto">
              <a:xfrm flipV="1">
                <a:off x="3174" y="32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7" name="Line 2701"/>
              <p:cNvSpPr>
                <a:spLocks noChangeShapeType="1"/>
              </p:cNvSpPr>
              <p:nvPr/>
            </p:nvSpPr>
            <p:spPr bwMode="auto">
              <a:xfrm flipV="1">
                <a:off x="3288" y="320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8" name="Line 2702"/>
              <p:cNvSpPr>
                <a:spLocks noChangeShapeType="1"/>
              </p:cNvSpPr>
              <p:nvPr/>
            </p:nvSpPr>
            <p:spPr bwMode="auto">
              <a:xfrm flipV="1">
                <a:off x="3246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9" name="Line 2703"/>
              <p:cNvSpPr>
                <a:spLocks noChangeShapeType="1"/>
              </p:cNvSpPr>
              <p:nvPr/>
            </p:nvSpPr>
            <p:spPr bwMode="auto">
              <a:xfrm>
                <a:off x="3186" y="3223"/>
                <a:ext cx="1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0" name="Line 2704"/>
              <p:cNvSpPr>
                <a:spLocks noChangeShapeType="1"/>
              </p:cNvSpPr>
              <p:nvPr/>
            </p:nvSpPr>
            <p:spPr bwMode="auto">
              <a:xfrm>
                <a:off x="3224" y="32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1" name="Line 2705"/>
              <p:cNvSpPr>
                <a:spLocks noChangeShapeType="1"/>
              </p:cNvSpPr>
              <p:nvPr/>
            </p:nvSpPr>
            <p:spPr bwMode="auto">
              <a:xfrm>
                <a:off x="3224" y="320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2" name="Line 2706"/>
              <p:cNvSpPr>
                <a:spLocks noChangeShapeType="1"/>
              </p:cNvSpPr>
              <p:nvPr/>
            </p:nvSpPr>
            <p:spPr bwMode="auto">
              <a:xfrm flipV="1">
                <a:off x="3186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3" name="Line 2707"/>
              <p:cNvSpPr>
                <a:spLocks noChangeShapeType="1"/>
              </p:cNvSpPr>
              <p:nvPr/>
            </p:nvSpPr>
            <p:spPr bwMode="auto">
              <a:xfrm flipV="1">
                <a:off x="3306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4" name="Line 2708"/>
              <p:cNvSpPr>
                <a:spLocks noChangeShapeType="1"/>
              </p:cNvSpPr>
              <p:nvPr/>
            </p:nvSpPr>
            <p:spPr bwMode="auto">
              <a:xfrm flipV="1">
                <a:off x="3264" y="32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5" name="Line 2709"/>
              <p:cNvSpPr>
                <a:spLocks noChangeShapeType="1"/>
              </p:cNvSpPr>
              <p:nvPr/>
            </p:nvSpPr>
            <p:spPr bwMode="auto">
              <a:xfrm>
                <a:off x="3200" y="3223"/>
                <a:ext cx="1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6" name="Line 2710"/>
              <p:cNvSpPr>
                <a:spLocks noChangeShapeType="1"/>
              </p:cNvSpPr>
              <p:nvPr/>
            </p:nvSpPr>
            <p:spPr bwMode="auto">
              <a:xfrm>
                <a:off x="3242" y="324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7" name="Line 2711"/>
              <p:cNvSpPr>
                <a:spLocks noChangeShapeType="1"/>
              </p:cNvSpPr>
              <p:nvPr/>
            </p:nvSpPr>
            <p:spPr bwMode="auto">
              <a:xfrm>
                <a:off x="3242" y="320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8" name="Line 2712"/>
              <p:cNvSpPr>
                <a:spLocks noChangeShapeType="1"/>
              </p:cNvSpPr>
              <p:nvPr/>
            </p:nvSpPr>
            <p:spPr bwMode="auto">
              <a:xfrm flipV="1">
                <a:off x="3200" y="32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9" name="Line 2713"/>
              <p:cNvSpPr>
                <a:spLocks noChangeShapeType="1"/>
              </p:cNvSpPr>
              <p:nvPr/>
            </p:nvSpPr>
            <p:spPr bwMode="auto">
              <a:xfrm flipV="1">
                <a:off x="3326" y="320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0" name="Line 2714"/>
              <p:cNvSpPr>
                <a:spLocks noChangeShapeType="1"/>
              </p:cNvSpPr>
              <p:nvPr/>
            </p:nvSpPr>
            <p:spPr bwMode="auto">
              <a:xfrm flipV="1">
                <a:off x="3286" y="3203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1" name="Line 2715"/>
              <p:cNvSpPr>
                <a:spLocks noChangeShapeType="1"/>
              </p:cNvSpPr>
              <p:nvPr/>
            </p:nvSpPr>
            <p:spPr bwMode="auto">
              <a:xfrm>
                <a:off x="3220" y="3225"/>
                <a:ext cx="1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2" name="Line 2716"/>
              <p:cNvSpPr>
                <a:spLocks noChangeShapeType="1"/>
              </p:cNvSpPr>
              <p:nvPr/>
            </p:nvSpPr>
            <p:spPr bwMode="auto">
              <a:xfrm>
                <a:off x="3266" y="324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3" name="Line 2717"/>
              <p:cNvSpPr>
                <a:spLocks noChangeShapeType="1"/>
              </p:cNvSpPr>
              <p:nvPr/>
            </p:nvSpPr>
            <p:spPr bwMode="auto">
              <a:xfrm>
                <a:off x="3266" y="32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4" name="Line 2718"/>
              <p:cNvSpPr>
                <a:spLocks noChangeShapeType="1"/>
              </p:cNvSpPr>
              <p:nvPr/>
            </p:nvSpPr>
            <p:spPr bwMode="auto">
              <a:xfrm flipV="1">
                <a:off x="3220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5" name="Line 2719"/>
              <p:cNvSpPr>
                <a:spLocks noChangeShapeType="1"/>
              </p:cNvSpPr>
              <p:nvPr/>
            </p:nvSpPr>
            <p:spPr bwMode="auto">
              <a:xfrm flipV="1">
                <a:off x="335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6" name="Line 2720"/>
              <p:cNvSpPr>
                <a:spLocks noChangeShapeType="1"/>
              </p:cNvSpPr>
              <p:nvPr/>
            </p:nvSpPr>
            <p:spPr bwMode="auto">
              <a:xfrm flipV="1">
                <a:off x="3310" y="3205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7" name="Line 2721"/>
              <p:cNvSpPr>
                <a:spLocks noChangeShapeType="1"/>
              </p:cNvSpPr>
              <p:nvPr/>
            </p:nvSpPr>
            <p:spPr bwMode="auto">
              <a:xfrm>
                <a:off x="3242" y="3229"/>
                <a:ext cx="1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8" name="Line 2722"/>
              <p:cNvSpPr>
                <a:spLocks noChangeShapeType="1"/>
              </p:cNvSpPr>
              <p:nvPr/>
            </p:nvSpPr>
            <p:spPr bwMode="auto">
              <a:xfrm>
                <a:off x="3290" y="32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39" name="Line 2723"/>
              <p:cNvSpPr>
                <a:spLocks noChangeShapeType="1"/>
              </p:cNvSpPr>
              <p:nvPr/>
            </p:nvSpPr>
            <p:spPr bwMode="auto">
              <a:xfrm>
                <a:off x="3290" y="32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0" name="Line 2724"/>
              <p:cNvSpPr>
                <a:spLocks noChangeShapeType="1"/>
              </p:cNvSpPr>
              <p:nvPr/>
            </p:nvSpPr>
            <p:spPr bwMode="auto">
              <a:xfrm flipV="1">
                <a:off x="3242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1" name="Line 2725"/>
              <p:cNvSpPr>
                <a:spLocks noChangeShapeType="1"/>
              </p:cNvSpPr>
              <p:nvPr/>
            </p:nvSpPr>
            <p:spPr bwMode="auto">
              <a:xfrm flipV="1">
                <a:off x="3378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2" name="Line 2726"/>
              <p:cNvSpPr>
                <a:spLocks noChangeShapeType="1"/>
              </p:cNvSpPr>
              <p:nvPr/>
            </p:nvSpPr>
            <p:spPr bwMode="auto">
              <a:xfrm flipV="1">
                <a:off x="3334" y="3209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3" name="Line 2727"/>
              <p:cNvSpPr>
                <a:spLocks noChangeShapeType="1"/>
              </p:cNvSpPr>
              <p:nvPr/>
            </p:nvSpPr>
            <p:spPr bwMode="auto">
              <a:xfrm>
                <a:off x="3266" y="3231"/>
                <a:ext cx="1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4" name="Line 2728"/>
              <p:cNvSpPr>
                <a:spLocks noChangeShapeType="1"/>
              </p:cNvSpPr>
              <p:nvPr/>
            </p:nvSpPr>
            <p:spPr bwMode="auto">
              <a:xfrm>
                <a:off x="3314" y="325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5" name="Line 2729"/>
              <p:cNvSpPr>
                <a:spLocks noChangeShapeType="1"/>
              </p:cNvSpPr>
              <p:nvPr/>
            </p:nvSpPr>
            <p:spPr bwMode="auto">
              <a:xfrm>
                <a:off x="3314" y="32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6" name="Line 2730"/>
              <p:cNvSpPr>
                <a:spLocks noChangeShapeType="1"/>
              </p:cNvSpPr>
              <p:nvPr/>
            </p:nvSpPr>
            <p:spPr bwMode="auto">
              <a:xfrm flipV="1">
                <a:off x="3266" y="321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7" name="Line 2731"/>
              <p:cNvSpPr>
                <a:spLocks noChangeShapeType="1"/>
              </p:cNvSpPr>
              <p:nvPr/>
            </p:nvSpPr>
            <p:spPr bwMode="auto">
              <a:xfrm flipV="1">
                <a:off x="3404" y="321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8" name="Line 2732"/>
              <p:cNvSpPr>
                <a:spLocks noChangeShapeType="1"/>
              </p:cNvSpPr>
              <p:nvPr/>
            </p:nvSpPr>
            <p:spPr bwMode="auto">
              <a:xfrm flipV="1">
                <a:off x="3360" y="3211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49" name="Line 2733"/>
              <p:cNvSpPr>
                <a:spLocks noChangeShapeType="1"/>
              </p:cNvSpPr>
              <p:nvPr/>
            </p:nvSpPr>
            <p:spPr bwMode="auto">
              <a:xfrm>
                <a:off x="3294" y="3233"/>
                <a:ext cx="1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0" name="Line 2734"/>
              <p:cNvSpPr>
                <a:spLocks noChangeShapeType="1"/>
              </p:cNvSpPr>
              <p:nvPr/>
            </p:nvSpPr>
            <p:spPr bwMode="auto">
              <a:xfrm>
                <a:off x="3340" y="32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1" name="Line 2735"/>
              <p:cNvSpPr>
                <a:spLocks noChangeShapeType="1"/>
              </p:cNvSpPr>
              <p:nvPr/>
            </p:nvSpPr>
            <p:spPr bwMode="auto">
              <a:xfrm>
                <a:off x="3340" y="32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2" name="Line 2736"/>
              <p:cNvSpPr>
                <a:spLocks noChangeShapeType="1"/>
              </p:cNvSpPr>
              <p:nvPr/>
            </p:nvSpPr>
            <p:spPr bwMode="auto">
              <a:xfrm flipV="1">
                <a:off x="3294" y="32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3" name="Line 2737"/>
              <p:cNvSpPr>
                <a:spLocks noChangeShapeType="1"/>
              </p:cNvSpPr>
              <p:nvPr/>
            </p:nvSpPr>
            <p:spPr bwMode="auto">
              <a:xfrm flipV="1">
                <a:off x="3424" y="321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4" name="Line 2738"/>
              <p:cNvSpPr>
                <a:spLocks noChangeShapeType="1"/>
              </p:cNvSpPr>
              <p:nvPr/>
            </p:nvSpPr>
            <p:spPr bwMode="auto">
              <a:xfrm flipV="1">
                <a:off x="3382" y="32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5" name="Line 2739"/>
              <p:cNvSpPr>
                <a:spLocks noChangeShapeType="1"/>
              </p:cNvSpPr>
              <p:nvPr/>
            </p:nvSpPr>
            <p:spPr bwMode="auto">
              <a:xfrm>
                <a:off x="3320" y="3235"/>
                <a:ext cx="1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6" name="Line 2740"/>
              <p:cNvSpPr>
                <a:spLocks noChangeShapeType="1"/>
              </p:cNvSpPr>
              <p:nvPr/>
            </p:nvSpPr>
            <p:spPr bwMode="auto">
              <a:xfrm>
                <a:off x="3360" y="32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7" name="Line 2741"/>
              <p:cNvSpPr>
                <a:spLocks noChangeShapeType="1"/>
              </p:cNvSpPr>
              <p:nvPr/>
            </p:nvSpPr>
            <p:spPr bwMode="auto">
              <a:xfrm>
                <a:off x="3360" y="32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8" name="Line 2742"/>
              <p:cNvSpPr>
                <a:spLocks noChangeShapeType="1"/>
              </p:cNvSpPr>
              <p:nvPr/>
            </p:nvSpPr>
            <p:spPr bwMode="auto">
              <a:xfrm flipV="1">
                <a:off x="3320" y="32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9" name="Line 2743"/>
              <p:cNvSpPr>
                <a:spLocks noChangeShapeType="1"/>
              </p:cNvSpPr>
              <p:nvPr/>
            </p:nvSpPr>
            <p:spPr bwMode="auto">
              <a:xfrm flipV="1">
                <a:off x="3442" y="32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0" name="Line 2744"/>
              <p:cNvSpPr>
                <a:spLocks noChangeShapeType="1"/>
              </p:cNvSpPr>
              <p:nvPr/>
            </p:nvSpPr>
            <p:spPr bwMode="auto">
              <a:xfrm flipV="1">
                <a:off x="3402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1" name="Line 2745"/>
              <p:cNvSpPr>
                <a:spLocks noChangeShapeType="1"/>
              </p:cNvSpPr>
              <p:nvPr/>
            </p:nvSpPr>
            <p:spPr bwMode="auto">
              <a:xfrm>
                <a:off x="3342" y="3237"/>
                <a:ext cx="1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2" name="Line 2746"/>
              <p:cNvSpPr>
                <a:spLocks noChangeShapeType="1"/>
              </p:cNvSpPr>
              <p:nvPr/>
            </p:nvSpPr>
            <p:spPr bwMode="auto">
              <a:xfrm>
                <a:off x="3380" y="325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3" name="Line 2747"/>
              <p:cNvSpPr>
                <a:spLocks noChangeShapeType="1"/>
              </p:cNvSpPr>
              <p:nvPr/>
            </p:nvSpPr>
            <p:spPr bwMode="auto">
              <a:xfrm>
                <a:off x="3380" y="321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4" name="Line 2748"/>
              <p:cNvSpPr>
                <a:spLocks noChangeShapeType="1"/>
              </p:cNvSpPr>
              <p:nvPr/>
            </p:nvSpPr>
            <p:spPr bwMode="auto">
              <a:xfrm flipV="1">
                <a:off x="3342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5" name="Line 2749"/>
              <p:cNvSpPr>
                <a:spLocks noChangeShapeType="1"/>
              </p:cNvSpPr>
              <p:nvPr/>
            </p:nvSpPr>
            <p:spPr bwMode="auto">
              <a:xfrm flipV="1">
                <a:off x="3460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6" name="Line 2750"/>
              <p:cNvSpPr>
                <a:spLocks noChangeShapeType="1"/>
              </p:cNvSpPr>
              <p:nvPr/>
            </p:nvSpPr>
            <p:spPr bwMode="auto">
              <a:xfrm flipV="1">
                <a:off x="3420" y="3221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7" name="Line 2751"/>
              <p:cNvSpPr>
                <a:spLocks noChangeShapeType="1"/>
              </p:cNvSpPr>
              <p:nvPr/>
            </p:nvSpPr>
            <p:spPr bwMode="auto">
              <a:xfrm>
                <a:off x="3362" y="3239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8" name="Line 2752"/>
              <p:cNvSpPr>
                <a:spLocks noChangeShapeType="1"/>
              </p:cNvSpPr>
              <p:nvPr/>
            </p:nvSpPr>
            <p:spPr bwMode="auto">
              <a:xfrm>
                <a:off x="3398" y="32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69" name="Line 2753"/>
              <p:cNvSpPr>
                <a:spLocks noChangeShapeType="1"/>
              </p:cNvSpPr>
              <p:nvPr/>
            </p:nvSpPr>
            <p:spPr bwMode="auto">
              <a:xfrm>
                <a:off x="3398" y="32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0" name="Line 2754"/>
              <p:cNvSpPr>
                <a:spLocks noChangeShapeType="1"/>
              </p:cNvSpPr>
              <p:nvPr/>
            </p:nvSpPr>
            <p:spPr bwMode="auto">
              <a:xfrm flipV="1">
                <a:off x="3362" y="321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1" name="Line 2755"/>
              <p:cNvSpPr>
                <a:spLocks noChangeShapeType="1"/>
              </p:cNvSpPr>
              <p:nvPr/>
            </p:nvSpPr>
            <p:spPr bwMode="auto">
              <a:xfrm flipV="1">
                <a:off x="3476" y="321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2" name="Line 2756"/>
              <p:cNvSpPr>
                <a:spLocks noChangeShapeType="1"/>
              </p:cNvSpPr>
              <p:nvPr/>
            </p:nvSpPr>
            <p:spPr bwMode="auto">
              <a:xfrm flipV="1">
                <a:off x="3440" y="3223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3" name="Line 2757"/>
              <p:cNvSpPr>
                <a:spLocks noChangeShapeType="1"/>
              </p:cNvSpPr>
              <p:nvPr/>
            </p:nvSpPr>
            <p:spPr bwMode="auto">
              <a:xfrm>
                <a:off x="3384" y="3241"/>
                <a:ext cx="1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4" name="Line 2758"/>
              <p:cNvSpPr>
                <a:spLocks noChangeShapeType="1"/>
              </p:cNvSpPr>
              <p:nvPr/>
            </p:nvSpPr>
            <p:spPr bwMode="auto">
              <a:xfrm>
                <a:off x="3418" y="32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5" name="Line 2759"/>
              <p:cNvSpPr>
                <a:spLocks noChangeShapeType="1"/>
              </p:cNvSpPr>
              <p:nvPr/>
            </p:nvSpPr>
            <p:spPr bwMode="auto">
              <a:xfrm>
                <a:off x="3418" y="32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6" name="Line 2760"/>
              <p:cNvSpPr>
                <a:spLocks noChangeShapeType="1"/>
              </p:cNvSpPr>
              <p:nvPr/>
            </p:nvSpPr>
            <p:spPr bwMode="auto">
              <a:xfrm flipV="1">
                <a:off x="3384" y="32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7" name="Line 2761"/>
              <p:cNvSpPr>
                <a:spLocks noChangeShapeType="1"/>
              </p:cNvSpPr>
              <p:nvPr/>
            </p:nvSpPr>
            <p:spPr bwMode="auto">
              <a:xfrm flipV="1">
                <a:off x="3494" y="322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8" name="Line 2762"/>
              <p:cNvSpPr>
                <a:spLocks noChangeShapeType="1"/>
              </p:cNvSpPr>
              <p:nvPr/>
            </p:nvSpPr>
            <p:spPr bwMode="auto">
              <a:xfrm flipV="1">
                <a:off x="3458" y="3225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79" name="Line 2763"/>
              <p:cNvSpPr>
                <a:spLocks noChangeShapeType="1"/>
              </p:cNvSpPr>
              <p:nvPr/>
            </p:nvSpPr>
            <p:spPr bwMode="auto">
              <a:xfrm>
                <a:off x="3404" y="3243"/>
                <a:ext cx="10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0" name="Line 2764"/>
              <p:cNvSpPr>
                <a:spLocks noChangeShapeType="1"/>
              </p:cNvSpPr>
              <p:nvPr/>
            </p:nvSpPr>
            <p:spPr bwMode="auto">
              <a:xfrm>
                <a:off x="3438" y="32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1" name="Line 2765"/>
              <p:cNvSpPr>
                <a:spLocks noChangeShapeType="1"/>
              </p:cNvSpPr>
              <p:nvPr/>
            </p:nvSpPr>
            <p:spPr bwMode="auto">
              <a:xfrm>
                <a:off x="3438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2" name="Line 2766"/>
              <p:cNvSpPr>
                <a:spLocks noChangeShapeType="1"/>
              </p:cNvSpPr>
              <p:nvPr/>
            </p:nvSpPr>
            <p:spPr bwMode="auto">
              <a:xfrm flipV="1">
                <a:off x="3404" y="32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3" name="Line 2767"/>
              <p:cNvSpPr>
                <a:spLocks noChangeShapeType="1"/>
              </p:cNvSpPr>
              <p:nvPr/>
            </p:nvSpPr>
            <p:spPr bwMode="auto">
              <a:xfrm flipV="1">
                <a:off x="3510" y="322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4" name="Line 2768"/>
              <p:cNvSpPr>
                <a:spLocks noChangeShapeType="1"/>
              </p:cNvSpPr>
              <p:nvPr/>
            </p:nvSpPr>
            <p:spPr bwMode="auto">
              <a:xfrm flipV="1">
                <a:off x="3476" y="3225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5" name="Line 2769"/>
              <p:cNvSpPr>
                <a:spLocks noChangeShapeType="1"/>
              </p:cNvSpPr>
              <p:nvPr/>
            </p:nvSpPr>
            <p:spPr bwMode="auto">
              <a:xfrm>
                <a:off x="3424" y="3243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6" name="Line 2770"/>
              <p:cNvSpPr>
                <a:spLocks noChangeShapeType="1"/>
              </p:cNvSpPr>
              <p:nvPr/>
            </p:nvSpPr>
            <p:spPr bwMode="auto">
              <a:xfrm>
                <a:off x="3456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7" name="Line 2771"/>
              <p:cNvSpPr>
                <a:spLocks noChangeShapeType="1"/>
              </p:cNvSpPr>
              <p:nvPr/>
            </p:nvSpPr>
            <p:spPr bwMode="auto">
              <a:xfrm>
                <a:off x="3456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8" name="Line 2772"/>
              <p:cNvSpPr>
                <a:spLocks noChangeShapeType="1"/>
              </p:cNvSpPr>
              <p:nvPr/>
            </p:nvSpPr>
            <p:spPr bwMode="auto">
              <a:xfrm flipV="1">
                <a:off x="3424" y="32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9" name="Line 2773"/>
              <p:cNvSpPr>
                <a:spLocks noChangeShapeType="1"/>
              </p:cNvSpPr>
              <p:nvPr/>
            </p:nvSpPr>
            <p:spPr bwMode="auto">
              <a:xfrm flipV="1">
                <a:off x="3528" y="32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0" name="Line 2774"/>
              <p:cNvSpPr>
                <a:spLocks noChangeShapeType="1"/>
              </p:cNvSpPr>
              <p:nvPr/>
            </p:nvSpPr>
            <p:spPr bwMode="auto">
              <a:xfrm flipV="1">
                <a:off x="3496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1" name="Line 2775"/>
              <p:cNvSpPr>
                <a:spLocks noChangeShapeType="1"/>
              </p:cNvSpPr>
              <p:nvPr/>
            </p:nvSpPr>
            <p:spPr bwMode="auto">
              <a:xfrm>
                <a:off x="3444" y="3245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2" name="Line 2776"/>
              <p:cNvSpPr>
                <a:spLocks noChangeShapeType="1"/>
              </p:cNvSpPr>
              <p:nvPr/>
            </p:nvSpPr>
            <p:spPr bwMode="auto">
              <a:xfrm>
                <a:off x="3476" y="32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3" name="Line 2777"/>
              <p:cNvSpPr>
                <a:spLocks noChangeShapeType="1"/>
              </p:cNvSpPr>
              <p:nvPr/>
            </p:nvSpPr>
            <p:spPr bwMode="auto">
              <a:xfrm>
                <a:off x="3476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4" name="Line 2778"/>
              <p:cNvSpPr>
                <a:spLocks noChangeShapeType="1"/>
              </p:cNvSpPr>
              <p:nvPr/>
            </p:nvSpPr>
            <p:spPr bwMode="auto">
              <a:xfrm flipV="1">
                <a:off x="3444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5" name="Line 2779"/>
              <p:cNvSpPr>
                <a:spLocks noChangeShapeType="1"/>
              </p:cNvSpPr>
              <p:nvPr/>
            </p:nvSpPr>
            <p:spPr bwMode="auto">
              <a:xfrm flipV="1">
                <a:off x="3548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6" name="Line 2780"/>
              <p:cNvSpPr>
                <a:spLocks noChangeShapeType="1"/>
              </p:cNvSpPr>
              <p:nvPr/>
            </p:nvSpPr>
            <p:spPr bwMode="auto">
              <a:xfrm flipV="1">
                <a:off x="3516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7" name="Line 2781"/>
              <p:cNvSpPr>
                <a:spLocks noChangeShapeType="1"/>
              </p:cNvSpPr>
              <p:nvPr/>
            </p:nvSpPr>
            <p:spPr bwMode="auto">
              <a:xfrm>
                <a:off x="3464" y="3245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8" name="Line 2782"/>
              <p:cNvSpPr>
                <a:spLocks noChangeShapeType="1"/>
              </p:cNvSpPr>
              <p:nvPr/>
            </p:nvSpPr>
            <p:spPr bwMode="auto">
              <a:xfrm>
                <a:off x="3496" y="32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9" name="Line 2783"/>
              <p:cNvSpPr>
                <a:spLocks noChangeShapeType="1"/>
              </p:cNvSpPr>
              <p:nvPr/>
            </p:nvSpPr>
            <p:spPr bwMode="auto">
              <a:xfrm>
                <a:off x="3496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0" name="Line 2784"/>
              <p:cNvSpPr>
                <a:spLocks noChangeShapeType="1"/>
              </p:cNvSpPr>
              <p:nvPr/>
            </p:nvSpPr>
            <p:spPr bwMode="auto">
              <a:xfrm flipV="1">
                <a:off x="3464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1" name="Line 2785"/>
              <p:cNvSpPr>
                <a:spLocks noChangeShapeType="1"/>
              </p:cNvSpPr>
              <p:nvPr/>
            </p:nvSpPr>
            <p:spPr bwMode="auto">
              <a:xfrm flipV="1">
                <a:off x="3568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2" name="Line 2786"/>
              <p:cNvSpPr>
                <a:spLocks noChangeShapeType="1"/>
              </p:cNvSpPr>
              <p:nvPr/>
            </p:nvSpPr>
            <p:spPr bwMode="auto">
              <a:xfrm flipV="1">
                <a:off x="3536" y="3225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3" name="Line 2787"/>
              <p:cNvSpPr>
                <a:spLocks noChangeShapeType="1"/>
              </p:cNvSpPr>
              <p:nvPr/>
            </p:nvSpPr>
            <p:spPr bwMode="auto">
              <a:xfrm>
                <a:off x="3484" y="3247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4" name="Line 2788"/>
              <p:cNvSpPr>
                <a:spLocks noChangeShapeType="1"/>
              </p:cNvSpPr>
              <p:nvPr/>
            </p:nvSpPr>
            <p:spPr bwMode="auto">
              <a:xfrm>
                <a:off x="3516" y="32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5" name="Line 2789"/>
              <p:cNvSpPr>
                <a:spLocks noChangeShapeType="1"/>
              </p:cNvSpPr>
              <p:nvPr/>
            </p:nvSpPr>
            <p:spPr bwMode="auto">
              <a:xfrm>
                <a:off x="3516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6" name="Line 2790"/>
              <p:cNvSpPr>
                <a:spLocks noChangeShapeType="1"/>
              </p:cNvSpPr>
              <p:nvPr/>
            </p:nvSpPr>
            <p:spPr bwMode="auto">
              <a:xfrm flipV="1">
                <a:off x="3484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7" name="Line 2791"/>
              <p:cNvSpPr>
                <a:spLocks noChangeShapeType="1"/>
              </p:cNvSpPr>
              <p:nvPr/>
            </p:nvSpPr>
            <p:spPr bwMode="auto">
              <a:xfrm flipV="1">
                <a:off x="3588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8" name="Line 2792"/>
              <p:cNvSpPr>
                <a:spLocks noChangeShapeType="1"/>
              </p:cNvSpPr>
              <p:nvPr/>
            </p:nvSpPr>
            <p:spPr bwMode="auto">
              <a:xfrm flipV="1">
                <a:off x="3558" y="3225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09" name="Line 2793"/>
              <p:cNvSpPr>
                <a:spLocks noChangeShapeType="1"/>
              </p:cNvSpPr>
              <p:nvPr/>
            </p:nvSpPr>
            <p:spPr bwMode="auto">
              <a:xfrm>
                <a:off x="3506" y="3247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0" name="Line 2794"/>
              <p:cNvSpPr>
                <a:spLocks noChangeShapeType="1"/>
              </p:cNvSpPr>
              <p:nvPr/>
            </p:nvSpPr>
            <p:spPr bwMode="auto">
              <a:xfrm>
                <a:off x="3538" y="32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1" name="Line 2795"/>
              <p:cNvSpPr>
                <a:spLocks noChangeShapeType="1"/>
              </p:cNvSpPr>
              <p:nvPr/>
            </p:nvSpPr>
            <p:spPr bwMode="auto">
              <a:xfrm>
                <a:off x="3538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2" name="Line 2796"/>
              <p:cNvSpPr>
                <a:spLocks noChangeShapeType="1"/>
              </p:cNvSpPr>
              <p:nvPr/>
            </p:nvSpPr>
            <p:spPr bwMode="auto">
              <a:xfrm flipV="1">
                <a:off x="3506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3" name="Line 2797"/>
              <p:cNvSpPr>
                <a:spLocks noChangeShapeType="1"/>
              </p:cNvSpPr>
              <p:nvPr/>
            </p:nvSpPr>
            <p:spPr bwMode="auto">
              <a:xfrm flipV="1">
                <a:off x="3608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4" name="Line 2798"/>
              <p:cNvSpPr>
                <a:spLocks noChangeShapeType="1"/>
              </p:cNvSpPr>
              <p:nvPr/>
            </p:nvSpPr>
            <p:spPr bwMode="auto">
              <a:xfrm flipV="1">
                <a:off x="3580" y="3223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5" name="Line 2799"/>
              <p:cNvSpPr>
                <a:spLocks noChangeShapeType="1"/>
              </p:cNvSpPr>
              <p:nvPr/>
            </p:nvSpPr>
            <p:spPr bwMode="auto">
              <a:xfrm>
                <a:off x="3528" y="3247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6" name="Line 2800"/>
              <p:cNvSpPr>
                <a:spLocks noChangeShapeType="1"/>
              </p:cNvSpPr>
              <p:nvPr/>
            </p:nvSpPr>
            <p:spPr bwMode="auto">
              <a:xfrm>
                <a:off x="3558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7" name="Line 2801"/>
              <p:cNvSpPr>
                <a:spLocks noChangeShapeType="1"/>
              </p:cNvSpPr>
              <p:nvPr/>
            </p:nvSpPr>
            <p:spPr bwMode="auto">
              <a:xfrm>
                <a:off x="3558" y="32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8" name="Line 2802"/>
              <p:cNvSpPr>
                <a:spLocks noChangeShapeType="1"/>
              </p:cNvSpPr>
              <p:nvPr/>
            </p:nvSpPr>
            <p:spPr bwMode="auto">
              <a:xfrm flipV="1">
                <a:off x="3528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19" name="Line 2803"/>
              <p:cNvSpPr>
                <a:spLocks noChangeShapeType="1"/>
              </p:cNvSpPr>
              <p:nvPr/>
            </p:nvSpPr>
            <p:spPr bwMode="auto">
              <a:xfrm flipV="1">
                <a:off x="3630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0" name="Line 2804"/>
              <p:cNvSpPr>
                <a:spLocks noChangeShapeType="1"/>
              </p:cNvSpPr>
              <p:nvPr/>
            </p:nvSpPr>
            <p:spPr bwMode="auto">
              <a:xfrm flipV="1">
                <a:off x="3600" y="322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1" name="Line 2805"/>
              <p:cNvSpPr>
                <a:spLocks noChangeShapeType="1"/>
              </p:cNvSpPr>
              <p:nvPr/>
            </p:nvSpPr>
            <p:spPr bwMode="auto">
              <a:xfrm>
                <a:off x="3552" y="3247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2" name="Line 2806"/>
              <p:cNvSpPr>
                <a:spLocks noChangeShapeType="1"/>
              </p:cNvSpPr>
              <p:nvPr/>
            </p:nvSpPr>
            <p:spPr bwMode="auto">
              <a:xfrm>
                <a:off x="3580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3" name="Line 2807"/>
              <p:cNvSpPr>
                <a:spLocks noChangeShapeType="1"/>
              </p:cNvSpPr>
              <p:nvPr/>
            </p:nvSpPr>
            <p:spPr bwMode="auto">
              <a:xfrm>
                <a:off x="3580" y="32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4" name="Line 2808"/>
              <p:cNvSpPr>
                <a:spLocks noChangeShapeType="1"/>
              </p:cNvSpPr>
              <p:nvPr/>
            </p:nvSpPr>
            <p:spPr bwMode="auto">
              <a:xfrm flipV="1">
                <a:off x="3552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5" name="Line 2809"/>
              <p:cNvSpPr>
                <a:spLocks noChangeShapeType="1"/>
              </p:cNvSpPr>
              <p:nvPr/>
            </p:nvSpPr>
            <p:spPr bwMode="auto">
              <a:xfrm flipV="1">
                <a:off x="3650" y="32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6" name="Line 2810"/>
              <p:cNvSpPr>
                <a:spLocks noChangeShapeType="1"/>
              </p:cNvSpPr>
              <p:nvPr/>
            </p:nvSpPr>
            <p:spPr bwMode="auto">
              <a:xfrm flipV="1">
                <a:off x="3620" y="3221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7" name="Line 2811"/>
              <p:cNvSpPr>
                <a:spLocks noChangeShapeType="1"/>
              </p:cNvSpPr>
              <p:nvPr/>
            </p:nvSpPr>
            <p:spPr bwMode="auto">
              <a:xfrm>
                <a:off x="3572" y="3245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8" name="Line 2812"/>
              <p:cNvSpPr>
                <a:spLocks noChangeShapeType="1"/>
              </p:cNvSpPr>
              <p:nvPr/>
            </p:nvSpPr>
            <p:spPr bwMode="auto">
              <a:xfrm>
                <a:off x="3600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9" name="Line 2813"/>
              <p:cNvSpPr>
                <a:spLocks noChangeShapeType="1"/>
              </p:cNvSpPr>
              <p:nvPr/>
            </p:nvSpPr>
            <p:spPr bwMode="auto">
              <a:xfrm>
                <a:off x="3600" y="322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0" name="Line 2814"/>
              <p:cNvSpPr>
                <a:spLocks noChangeShapeType="1"/>
              </p:cNvSpPr>
              <p:nvPr/>
            </p:nvSpPr>
            <p:spPr bwMode="auto">
              <a:xfrm flipV="1">
                <a:off x="3572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1" name="Line 2815"/>
              <p:cNvSpPr>
                <a:spLocks noChangeShapeType="1"/>
              </p:cNvSpPr>
              <p:nvPr/>
            </p:nvSpPr>
            <p:spPr bwMode="auto">
              <a:xfrm flipV="1">
                <a:off x="3668" y="322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2" name="Line 2816"/>
              <p:cNvSpPr>
                <a:spLocks noChangeShapeType="1"/>
              </p:cNvSpPr>
              <p:nvPr/>
            </p:nvSpPr>
            <p:spPr bwMode="auto">
              <a:xfrm flipV="1">
                <a:off x="3640" y="3219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3" name="Line 2817"/>
              <p:cNvSpPr>
                <a:spLocks noChangeShapeType="1"/>
              </p:cNvSpPr>
              <p:nvPr/>
            </p:nvSpPr>
            <p:spPr bwMode="auto">
              <a:xfrm>
                <a:off x="3594" y="3245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0034" name="Group 2818"/>
            <p:cNvGrpSpPr>
              <a:grpSpLocks/>
            </p:cNvGrpSpPr>
            <p:nvPr/>
          </p:nvGrpSpPr>
          <p:grpSpPr bwMode="auto">
            <a:xfrm>
              <a:off x="3594" y="2835"/>
              <a:ext cx="760" cy="437"/>
              <a:chOff x="3594" y="2835"/>
              <a:chExt cx="760" cy="437"/>
            </a:xfrm>
          </p:grpSpPr>
          <p:sp>
            <p:nvSpPr>
              <p:cNvPr id="140035" name="Line 2819"/>
              <p:cNvSpPr>
                <a:spLocks noChangeShapeType="1"/>
              </p:cNvSpPr>
              <p:nvPr/>
            </p:nvSpPr>
            <p:spPr bwMode="auto">
              <a:xfrm>
                <a:off x="3620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6" name="Line 2820"/>
              <p:cNvSpPr>
                <a:spLocks noChangeShapeType="1"/>
              </p:cNvSpPr>
              <p:nvPr/>
            </p:nvSpPr>
            <p:spPr bwMode="auto">
              <a:xfrm>
                <a:off x="3620" y="321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7" name="Line 2821"/>
              <p:cNvSpPr>
                <a:spLocks noChangeShapeType="1"/>
              </p:cNvSpPr>
              <p:nvPr/>
            </p:nvSpPr>
            <p:spPr bwMode="auto">
              <a:xfrm flipV="1">
                <a:off x="3594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8" name="Line 2822"/>
              <p:cNvSpPr>
                <a:spLocks noChangeShapeType="1"/>
              </p:cNvSpPr>
              <p:nvPr/>
            </p:nvSpPr>
            <p:spPr bwMode="auto">
              <a:xfrm flipV="1">
                <a:off x="3688" y="322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9" name="Line 2823"/>
              <p:cNvSpPr>
                <a:spLocks noChangeShapeType="1"/>
              </p:cNvSpPr>
              <p:nvPr/>
            </p:nvSpPr>
            <p:spPr bwMode="auto">
              <a:xfrm flipV="1">
                <a:off x="3660" y="3215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0" name="Line 2824"/>
              <p:cNvSpPr>
                <a:spLocks noChangeShapeType="1"/>
              </p:cNvSpPr>
              <p:nvPr/>
            </p:nvSpPr>
            <p:spPr bwMode="auto">
              <a:xfrm>
                <a:off x="3614" y="3243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1" name="Line 2825"/>
              <p:cNvSpPr>
                <a:spLocks noChangeShapeType="1"/>
              </p:cNvSpPr>
              <p:nvPr/>
            </p:nvSpPr>
            <p:spPr bwMode="auto">
              <a:xfrm>
                <a:off x="3640" y="32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2" name="Line 2826"/>
              <p:cNvSpPr>
                <a:spLocks noChangeShapeType="1"/>
              </p:cNvSpPr>
              <p:nvPr/>
            </p:nvSpPr>
            <p:spPr bwMode="auto">
              <a:xfrm>
                <a:off x="3640" y="32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3" name="Line 2827"/>
              <p:cNvSpPr>
                <a:spLocks noChangeShapeType="1"/>
              </p:cNvSpPr>
              <p:nvPr/>
            </p:nvSpPr>
            <p:spPr bwMode="auto">
              <a:xfrm flipV="1">
                <a:off x="3614" y="32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4" name="Line 2828"/>
              <p:cNvSpPr>
                <a:spLocks noChangeShapeType="1"/>
              </p:cNvSpPr>
              <p:nvPr/>
            </p:nvSpPr>
            <p:spPr bwMode="auto">
              <a:xfrm flipV="1">
                <a:off x="3706" y="322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5" name="Line 2829"/>
              <p:cNvSpPr>
                <a:spLocks noChangeShapeType="1"/>
              </p:cNvSpPr>
              <p:nvPr/>
            </p:nvSpPr>
            <p:spPr bwMode="auto">
              <a:xfrm flipV="1">
                <a:off x="3680" y="3213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6" name="Line 2830"/>
              <p:cNvSpPr>
                <a:spLocks noChangeShapeType="1"/>
              </p:cNvSpPr>
              <p:nvPr/>
            </p:nvSpPr>
            <p:spPr bwMode="auto">
              <a:xfrm>
                <a:off x="3634" y="3243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7" name="Line 2831"/>
              <p:cNvSpPr>
                <a:spLocks noChangeShapeType="1"/>
              </p:cNvSpPr>
              <p:nvPr/>
            </p:nvSpPr>
            <p:spPr bwMode="auto">
              <a:xfrm>
                <a:off x="3660" y="32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8" name="Line 2832"/>
              <p:cNvSpPr>
                <a:spLocks noChangeShapeType="1"/>
              </p:cNvSpPr>
              <p:nvPr/>
            </p:nvSpPr>
            <p:spPr bwMode="auto">
              <a:xfrm>
                <a:off x="3660" y="32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49" name="Line 2833"/>
              <p:cNvSpPr>
                <a:spLocks noChangeShapeType="1"/>
              </p:cNvSpPr>
              <p:nvPr/>
            </p:nvSpPr>
            <p:spPr bwMode="auto">
              <a:xfrm flipV="1">
                <a:off x="3634" y="32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0" name="Line 2834"/>
              <p:cNvSpPr>
                <a:spLocks noChangeShapeType="1"/>
              </p:cNvSpPr>
              <p:nvPr/>
            </p:nvSpPr>
            <p:spPr bwMode="auto">
              <a:xfrm flipV="1">
                <a:off x="3726" y="322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1" name="Line 2835"/>
              <p:cNvSpPr>
                <a:spLocks noChangeShapeType="1"/>
              </p:cNvSpPr>
              <p:nvPr/>
            </p:nvSpPr>
            <p:spPr bwMode="auto">
              <a:xfrm flipV="1">
                <a:off x="3702" y="3209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2" name="Line 2836"/>
              <p:cNvSpPr>
                <a:spLocks noChangeShapeType="1"/>
              </p:cNvSpPr>
              <p:nvPr/>
            </p:nvSpPr>
            <p:spPr bwMode="auto">
              <a:xfrm>
                <a:off x="3656" y="3239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3" name="Line 2837"/>
              <p:cNvSpPr>
                <a:spLocks noChangeShapeType="1"/>
              </p:cNvSpPr>
              <p:nvPr/>
            </p:nvSpPr>
            <p:spPr bwMode="auto">
              <a:xfrm>
                <a:off x="3682" y="32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4" name="Line 2838"/>
              <p:cNvSpPr>
                <a:spLocks noChangeShapeType="1"/>
              </p:cNvSpPr>
              <p:nvPr/>
            </p:nvSpPr>
            <p:spPr bwMode="auto">
              <a:xfrm>
                <a:off x="3682" y="32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5" name="Line 2839"/>
              <p:cNvSpPr>
                <a:spLocks noChangeShapeType="1"/>
              </p:cNvSpPr>
              <p:nvPr/>
            </p:nvSpPr>
            <p:spPr bwMode="auto">
              <a:xfrm flipV="1">
                <a:off x="3656" y="32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6" name="Line 2840"/>
              <p:cNvSpPr>
                <a:spLocks noChangeShapeType="1"/>
              </p:cNvSpPr>
              <p:nvPr/>
            </p:nvSpPr>
            <p:spPr bwMode="auto">
              <a:xfrm flipV="1">
                <a:off x="3748" y="321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7" name="Line 2841"/>
              <p:cNvSpPr>
                <a:spLocks noChangeShapeType="1"/>
              </p:cNvSpPr>
              <p:nvPr/>
            </p:nvSpPr>
            <p:spPr bwMode="auto">
              <a:xfrm flipV="1">
                <a:off x="3722" y="3205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8" name="Line 2842"/>
              <p:cNvSpPr>
                <a:spLocks noChangeShapeType="1"/>
              </p:cNvSpPr>
              <p:nvPr/>
            </p:nvSpPr>
            <p:spPr bwMode="auto">
              <a:xfrm>
                <a:off x="3676" y="3237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9" name="Line 2843"/>
              <p:cNvSpPr>
                <a:spLocks noChangeShapeType="1"/>
              </p:cNvSpPr>
              <p:nvPr/>
            </p:nvSpPr>
            <p:spPr bwMode="auto">
              <a:xfrm>
                <a:off x="3702" y="32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0" name="Line 2844"/>
              <p:cNvSpPr>
                <a:spLocks noChangeShapeType="1"/>
              </p:cNvSpPr>
              <p:nvPr/>
            </p:nvSpPr>
            <p:spPr bwMode="auto">
              <a:xfrm>
                <a:off x="3702" y="320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1" name="Line 2845"/>
              <p:cNvSpPr>
                <a:spLocks noChangeShapeType="1"/>
              </p:cNvSpPr>
              <p:nvPr/>
            </p:nvSpPr>
            <p:spPr bwMode="auto">
              <a:xfrm flipV="1">
                <a:off x="3676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2" name="Line 2846"/>
              <p:cNvSpPr>
                <a:spLocks noChangeShapeType="1"/>
              </p:cNvSpPr>
              <p:nvPr/>
            </p:nvSpPr>
            <p:spPr bwMode="auto">
              <a:xfrm flipV="1">
                <a:off x="3768" y="321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3" name="Line 2847"/>
              <p:cNvSpPr>
                <a:spLocks noChangeShapeType="1"/>
              </p:cNvSpPr>
              <p:nvPr/>
            </p:nvSpPr>
            <p:spPr bwMode="auto">
              <a:xfrm flipV="1">
                <a:off x="3744" y="3201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4" name="Line 2848"/>
              <p:cNvSpPr>
                <a:spLocks noChangeShapeType="1"/>
              </p:cNvSpPr>
              <p:nvPr/>
            </p:nvSpPr>
            <p:spPr bwMode="auto">
              <a:xfrm>
                <a:off x="3698" y="3235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5" name="Line 2849"/>
              <p:cNvSpPr>
                <a:spLocks noChangeShapeType="1"/>
              </p:cNvSpPr>
              <p:nvPr/>
            </p:nvSpPr>
            <p:spPr bwMode="auto">
              <a:xfrm>
                <a:off x="3724" y="326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6" name="Line 2850"/>
              <p:cNvSpPr>
                <a:spLocks noChangeShapeType="1"/>
              </p:cNvSpPr>
              <p:nvPr/>
            </p:nvSpPr>
            <p:spPr bwMode="auto">
              <a:xfrm>
                <a:off x="3724" y="320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7" name="Line 2851"/>
              <p:cNvSpPr>
                <a:spLocks noChangeShapeType="1"/>
              </p:cNvSpPr>
              <p:nvPr/>
            </p:nvSpPr>
            <p:spPr bwMode="auto">
              <a:xfrm flipV="1">
                <a:off x="3698" y="32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8" name="Line 2852"/>
              <p:cNvSpPr>
                <a:spLocks noChangeShapeType="1"/>
              </p:cNvSpPr>
              <p:nvPr/>
            </p:nvSpPr>
            <p:spPr bwMode="auto">
              <a:xfrm flipV="1">
                <a:off x="3790" y="321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9" name="Line 2853"/>
              <p:cNvSpPr>
                <a:spLocks noChangeShapeType="1"/>
              </p:cNvSpPr>
              <p:nvPr/>
            </p:nvSpPr>
            <p:spPr bwMode="auto">
              <a:xfrm flipV="1">
                <a:off x="3766" y="3199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0" name="Line 2854"/>
              <p:cNvSpPr>
                <a:spLocks noChangeShapeType="1"/>
              </p:cNvSpPr>
              <p:nvPr/>
            </p:nvSpPr>
            <p:spPr bwMode="auto">
              <a:xfrm>
                <a:off x="3722" y="3233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1" name="Line 2855"/>
              <p:cNvSpPr>
                <a:spLocks noChangeShapeType="1"/>
              </p:cNvSpPr>
              <p:nvPr/>
            </p:nvSpPr>
            <p:spPr bwMode="auto">
              <a:xfrm>
                <a:off x="3746" y="326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2" name="Line 2856"/>
              <p:cNvSpPr>
                <a:spLocks noChangeShapeType="1"/>
              </p:cNvSpPr>
              <p:nvPr/>
            </p:nvSpPr>
            <p:spPr bwMode="auto">
              <a:xfrm>
                <a:off x="3746" y="319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3" name="Line 2857"/>
              <p:cNvSpPr>
                <a:spLocks noChangeShapeType="1"/>
              </p:cNvSpPr>
              <p:nvPr/>
            </p:nvSpPr>
            <p:spPr bwMode="auto">
              <a:xfrm flipV="1">
                <a:off x="3722" y="321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4" name="Line 2858"/>
              <p:cNvSpPr>
                <a:spLocks noChangeShapeType="1"/>
              </p:cNvSpPr>
              <p:nvPr/>
            </p:nvSpPr>
            <p:spPr bwMode="auto">
              <a:xfrm flipV="1">
                <a:off x="3812" y="321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5" name="Line 2859"/>
              <p:cNvSpPr>
                <a:spLocks noChangeShapeType="1"/>
              </p:cNvSpPr>
              <p:nvPr/>
            </p:nvSpPr>
            <p:spPr bwMode="auto">
              <a:xfrm flipV="1">
                <a:off x="3788" y="3195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6" name="Line 2860"/>
              <p:cNvSpPr>
                <a:spLocks noChangeShapeType="1"/>
              </p:cNvSpPr>
              <p:nvPr/>
            </p:nvSpPr>
            <p:spPr bwMode="auto">
              <a:xfrm>
                <a:off x="3744" y="3229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7" name="Line 2861"/>
              <p:cNvSpPr>
                <a:spLocks noChangeShapeType="1"/>
              </p:cNvSpPr>
              <p:nvPr/>
            </p:nvSpPr>
            <p:spPr bwMode="auto">
              <a:xfrm>
                <a:off x="3768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8" name="Line 2862"/>
              <p:cNvSpPr>
                <a:spLocks noChangeShapeType="1"/>
              </p:cNvSpPr>
              <p:nvPr/>
            </p:nvSpPr>
            <p:spPr bwMode="auto">
              <a:xfrm>
                <a:off x="3768" y="319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9" name="Line 2863"/>
              <p:cNvSpPr>
                <a:spLocks noChangeShapeType="1"/>
              </p:cNvSpPr>
              <p:nvPr/>
            </p:nvSpPr>
            <p:spPr bwMode="auto">
              <a:xfrm flipV="1">
                <a:off x="3744" y="32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0" name="Line 2864"/>
              <p:cNvSpPr>
                <a:spLocks noChangeShapeType="1"/>
              </p:cNvSpPr>
              <p:nvPr/>
            </p:nvSpPr>
            <p:spPr bwMode="auto">
              <a:xfrm flipV="1">
                <a:off x="3832" y="320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1" name="Line 2865"/>
              <p:cNvSpPr>
                <a:spLocks noChangeShapeType="1"/>
              </p:cNvSpPr>
              <p:nvPr/>
            </p:nvSpPr>
            <p:spPr bwMode="auto">
              <a:xfrm flipV="1">
                <a:off x="3810" y="3193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2" name="Line 2866"/>
              <p:cNvSpPr>
                <a:spLocks noChangeShapeType="1"/>
              </p:cNvSpPr>
              <p:nvPr/>
            </p:nvSpPr>
            <p:spPr bwMode="auto">
              <a:xfrm>
                <a:off x="3768" y="3227"/>
                <a:ext cx="8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3" name="Line 2867"/>
              <p:cNvSpPr>
                <a:spLocks noChangeShapeType="1"/>
              </p:cNvSpPr>
              <p:nvPr/>
            </p:nvSpPr>
            <p:spPr bwMode="auto">
              <a:xfrm>
                <a:off x="3790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4" name="Line 2868"/>
              <p:cNvSpPr>
                <a:spLocks noChangeShapeType="1"/>
              </p:cNvSpPr>
              <p:nvPr/>
            </p:nvSpPr>
            <p:spPr bwMode="auto">
              <a:xfrm>
                <a:off x="3790" y="319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5" name="Line 2869"/>
              <p:cNvSpPr>
                <a:spLocks noChangeShapeType="1"/>
              </p:cNvSpPr>
              <p:nvPr/>
            </p:nvSpPr>
            <p:spPr bwMode="auto">
              <a:xfrm flipV="1">
                <a:off x="3768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6" name="Line 2870"/>
              <p:cNvSpPr>
                <a:spLocks noChangeShapeType="1"/>
              </p:cNvSpPr>
              <p:nvPr/>
            </p:nvSpPr>
            <p:spPr bwMode="auto">
              <a:xfrm flipV="1">
                <a:off x="3854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7" name="Line 2871"/>
              <p:cNvSpPr>
                <a:spLocks noChangeShapeType="1"/>
              </p:cNvSpPr>
              <p:nvPr/>
            </p:nvSpPr>
            <p:spPr bwMode="auto">
              <a:xfrm flipV="1">
                <a:off x="3830" y="3191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8" name="Line 2872"/>
              <p:cNvSpPr>
                <a:spLocks noChangeShapeType="1"/>
              </p:cNvSpPr>
              <p:nvPr/>
            </p:nvSpPr>
            <p:spPr bwMode="auto">
              <a:xfrm>
                <a:off x="3788" y="3227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89" name="Line 2873"/>
              <p:cNvSpPr>
                <a:spLocks noChangeShapeType="1"/>
              </p:cNvSpPr>
              <p:nvPr/>
            </p:nvSpPr>
            <p:spPr bwMode="auto">
              <a:xfrm>
                <a:off x="3810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0" name="Line 2874"/>
              <p:cNvSpPr>
                <a:spLocks noChangeShapeType="1"/>
              </p:cNvSpPr>
              <p:nvPr/>
            </p:nvSpPr>
            <p:spPr bwMode="auto">
              <a:xfrm>
                <a:off x="3810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1" name="Line 2875"/>
              <p:cNvSpPr>
                <a:spLocks noChangeShapeType="1"/>
              </p:cNvSpPr>
              <p:nvPr/>
            </p:nvSpPr>
            <p:spPr bwMode="auto">
              <a:xfrm flipV="1">
                <a:off x="3788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2" name="Line 2876"/>
              <p:cNvSpPr>
                <a:spLocks noChangeShapeType="1"/>
              </p:cNvSpPr>
              <p:nvPr/>
            </p:nvSpPr>
            <p:spPr bwMode="auto">
              <a:xfrm flipV="1">
                <a:off x="387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3" name="Line 2877"/>
              <p:cNvSpPr>
                <a:spLocks noChangeShapeType="1"/>
              </p:cNvSpPr>
              <p:nvPr/>
            </p:nvSpPr>
            <p:spPr bwMode="auto">
              <a:xfrm flipV="1">
                <a:off x="3852" y="319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4" name="Line 2878"/>
              <p:cNvSpPr>
                <a:spLocks noChangeShapeType="1"/>
              </p:cNvSpPr>
              <p:nvPr/>
            </p:nvSpPr>
            <p:spPr bwMode="auto">
              <a:xfrm>
                <a:off x="3812" y="3225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5" name="Line 2879"/>
              <p:cNvSpPr>
                <a:spLocks noChangeShapeType="1"/>
              </p:cNvSpPr>
              <p:nvPr/>
            </p:nvSpPr>
            <p:spPr bwMode="auto">
              <a:xfrm>
                <a:off x="3832" y="32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6" name="Line 2880"/>
              <p:cNvSpPr>
                <a:spLocks noChangeShapeType="1"/>
              </p:cNvSpPr>
              <p:nvPr/>
            </p:nvSpPr>
            <p:spPr bwMode="auto">
              <a:xfrm>
                <a:off x="3832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7" name="Line 2881"/>
              <p:cNvSpPr>
                <a:spLocks noChangeShapeType="1"/>
              </p:cNvSpPr>
              <p:nvPr/>
            </p:nvSpPr>
            <p:spPr bwMode="auto">
              <a:xfrm flipV="1">
                <a:off x="381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8" name="Line 2882"/>
              <p:cNvSpPr>
                <a:spLocks noChangeShapeType="1"/>
              </p:cNvSpPr>
              <p:nvPr/>
            </p:nvSpPr>
            <p:spPr bwMode="auto">
              <a:xfrm flipV="1">
                <a:off x="389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99" name="Line 2883"/>
              <p:cNvSpPr>
                <a:spLocks noChangeShapeType="1"/>
              </p:cNvSpPr>
              <p:nvPr/>
            </p:nvSpPr>
            <p:spPr bwMode="auto">
              <a:xfrm flipV="1">
                <a:off x="3874" y="3191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0" name="Line 2884"/>
              <p:cNvSpPr>
                <a:spLocks noChangeShapeType="1"/>
              </p:cNvSpPr>
              <p:nvPr/>
            </p:nvSpPr>
            <p:spPr bwMode="auto">
              <a:xfrm>
                <a:off x="3834" y="3227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1" name="Line 2885"/>
              <p:cNvSpPr>
                <a:spLocks noChangeShapeType="1"/>
              </p:cNvSpPr>
              <p:nvPr/>
            </p:nvSpPr>
            <p:spPr bwMode="auto">
              <a:xfrm>
                <a:off x="3854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2" name="Line 2886"/>
              <p:cNvSpPr>
                <a:spLocks noChangeShapeType="1"/>
              </p:cNvSpPr>
              <p:nvPr/>
            </p:nvSpPr>
            <p:spPr bwMode="auto">
              <a:xfrm>
                <a:off x="3854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3" name="Line 2887"/>
              <p:cNvSpPr>
                <a:spLocks noChangeShapeType="1"/>
              </p:cNvSpPr>
              <p:nvPr/>
            </p:nvSpPr>
            <p:spPr bwMode="auto">
              <a:xfrm flipV="1">
                <a:off x="3834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4" name="Line 2888"/>
              <p:cNvSpPr>
                <a:spLocks noChangeShapeType="1"/>
              </p:cNvSpPr>
              <p:nvPr/>
            </p:nvSpPr>
            <p:spPr bwMode="auto">
              <a:xfrm flipV="1">
                <a:off x="3912" y="320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5" name="Line 2889"/>
              <p:cNvSpPr>
                <a:spLocks noChangeShapeType="1"/>
              </p:cNvSpPr>
              <p:nvPr/>
            </p:nvSpPr>
            <p:spPr bwMode="auto">
              <a:xfrm flipV="1">
                <a:off x="3896" y="3191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6" name="Line 2890"/>
              <p:cNvSpPr>
                <a:spLocks noChangeShapeType="1"/>
              </p:cNvSpPr>
              <p:nvPr/>
            </p:nvSpPr>
            <p:spPr bwMode="auto">
              <a:xfrm>
                <a:off x="3856" y="3227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7" name="Line 2891"/>
              <p:cNvSpPr>
                <a:spLocks noChangeShapeType="1"/>
              </p:cNvSpPr>
              <p:nvPr/>
            </p:nvSpPr>
            <p:spPr bwMode="auto">
              <a:xfrm>
                <a:off x="3874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8" name="Line 2892"/>
              <p:cNvSpPr>
                <a:spLocks noChangeShapeType="1"/>
              </p:cNvSpPr>
              <p:nvPr/>
            </p:nvSpPr>
            <p:spPr bwMode="auto">
              <a:xfrm>
                <a:off x="3874" y="319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09" name="Line 2893"/>
              <p:cNvSpPr>
                <a:spLocks noChangeShapeType="1"/>
              </p:cNvSpPr>
              <p:nvPr/>
            </p:nvSpPr>
            <p:spPr bwMode="auto">
              <a:xfrm flipV="1">
                <a:off x="3856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0" name="Line 2894"/>
              <p:cNvSpPr>
                <a:spLocks noChangeShapeType="1"/>
              </p:cNvSpPr>
              <p:nvPr/>
            </p:nvSpPr>
            <p:spPr bwMode="auto">
              <a:xfrm flipV="1">
                <a:off x="3934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1" name="Line 2895"/>
              <p:cNvSpPr>
                <a:spLocks noChangeShapeType="1"/>
              </p:cNvSpPr>
              <p:nvPr/>
            </p:nvSpPr>
            <p:spPr bwMode="auto">
              <a:xfrm flipV="1">
                <a:off x="3916" y="3193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2" name="Line 2896"/>
              <p:cNvSpPr>
                <a:spLocks noChangeShapeType="1"/>
              </p:cNvSpPr>
              <p:nvPr/>
            </p:nvSpPr>
            <p:spPr bwMode="auto">
              <a:xfrm>
                <a:off x="3878" y="3229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3" name="Line 2897"/>
              <p:cNvSpPr>
                <a:spLocks noChangeShapeType="1"/>
              </p:cNvSpPr>
              <p:nvPr/>
            </p:nvSpPr>
            <p:spPr bwMode="auto">
              <a:xfrm>
                <a:off x="3894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4" name="Line 2898"/>
              <p:cNvSpPr>
                <a:spLocks noChangeShapeType="1"/>
              </p:cNvSpPr>
              <p:nvPr/>
            </p:nvSpPr>
            <p:spPr bwMode="auto">
              <a:xfrm>
                <a:off x="3894" y="31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5" name="Line 2899"/>
              <p:cNvSpPr>
                <a:spLocks noChangeShapeType="1"/>
              </p:cNvSpPr>
              <p:nvPr/>
            </p:nvSpPr>
            <p:spPr bwMode="auto">
              <a:xfrm flipV="1">
                <a:off x="3878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6" name="Line 2900"/>
              <p:cNvSpPr>
                <a:spLocks noChangeShapeType="1"/>
              </p:cNvSpPr>
              <p:nvPr/>
            </p:nvSpPr>
            <p:spPr bwMode="auto">
              <a:xfrm flipV="1">
                <a:off x="3952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7" name="Line 2901"/>
              <p:cNvSpPr>
                <a:spLocks noChangeShapeType="1"/>
              </p:cNvSpPr>
              <p:nvPr/>
            </p:nvSpPr>
            <p:spPr bwMode="auto">
              <a:xfrm flipV="1">
                <a:off x="3936" y="3193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8" name="Line 2902"/>
              <p:cNvSpPr>
                <a:spLocks noChangeShapeType="1"/>
              </p:cNvSpPr>
              <p:nvPr/>
            </p:nvSpPr>
            <p:spPr bwMode="auto">
              <a:xfrm>
                <a:off x="3900" y="3229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19" name="Line 2903"/>
              <p:cNvSpPr>
                <a:spLocks noChangeShapeType="1"/>
              </p:cNvSpPr>
              <p:nvPr/>
            </p:nvSpPr>
            <p:spPr bwMode="auto">
              <a:xfrm>
                <a:off x="3916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0" name="Line 2904"/>
              <p:cNvSpPr>
                <a:spLocks noChangeShapeType="1"/>
              </p:cNvSpPr>
              <p:nvPr/>
            </p:nvSpPr>
            <p:spPr bwMode="auto">
              <a:xfrm>
                <a:off x="3916" y="31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1" name="Line 2905"/>
              <p:cNvSpPr>
                <a:spLocks noChangeShapeType="1"/>
              </p:cNvSpPr>
              <p:nvPr/>
            </p:nvSpPr>
            <p:spPr bwMode="auto">
              <a:xfrm flipV="1">
                <a:off x="3900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2" name="Line 2906"/>
              <p:cNvSpPr>
                <a:spLocks noChangeShapeType="1"/>
              </p:cNvSpPr>
              <p:nvPr/>
            </p:nvSpPr>
            <p:spPr bwMode="auto">
              <a:xfrm flipV="1">
                <a:off x="3972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3" name="Line 2907"/>
              <p:cNvSpPr>
                <a:spLocks noChangeShapeType="1"/>
              </p:cNvSpPr>
              <p:nvPr/>
            </p:nvSpPr>
            <p:spPr bwMode="auto">
              <a:xfrm flipV="1">
                <a:off x="3956" y="3193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4" name="Line 2908"/>
              <p:cNvSpPr>
                <a:spLocks noChangeShapeType="1"/>
              </p:cNvSpPr>
              <p:nvPr/>
            </p:nvSpPr>
            <p:spPr bwMode="auto">
              <a:xfrm>
                <a:off x="3922" y="3229"/>
                <a:ext cx="7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5" name="Line 2909"/>
              <p:cNvSpPr>
                <a:spLocks noChangeShapeType="1"/>
              </p:cNvSpPr>
              <p:nvPr/>
            </p:nvSpPr>
            <p:spPr bwMode="auto">
              <a:xfrm>
                <a:off x="3936" y="326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6" name="Line 2910"/>
              <p:cNvSpPr>
                <a:spLocks noChangeShapeType="1"/>
              </p:cNvSpPr>
              <p:nvPr/>
            </p:nvSpPr>
            <p:spPr bwMode="auto">
              <a:xfrm>
                <a:off x="3936" y="319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7" name="Line 2911"/>
              <p:cNvSpPr>
                <a:spLocks noChangeShapeType="1"/>
              </p:cNvSpPr>
              <p:nvPr/>
            </p:nvSpPr>
            <p:spPr bwMode="auto">
              <a:xfrm flipV="1">
                <a:off x="3922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8" name="Line 2912"/>
              <p:cNvSpPr>
                <a:spLocks noChangeShapeType="1"/>
              </p:cNvSpPr>
              <p:nvPr/>
            </p:nvSpPr>
            <p:spPr bwMode="auto">
              <a:xfrm flipV="1">
                <a:off x="3992" y="320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29" name="Line 2913"/>
              <p:cNvSpPr>
                <a:spLocks noChangeShapeType="1"/>
              </p:cNvSpPr>
              <p:nvPr/>
            </p:nvSpPr>
            <p:spPr bwMode="auto">
              <a:xfrm flipV="1">
                <a:off x="3978" y="3191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0" name="Line 2914"/>
              <p:cNvSpPr>
                <a:spLocks noChangeShapeType="1"/>
              </p:cNvSpPr>
              <p:nvPr/>
            </p:nvSpPr>
            <p:spPr bwMode="auto">
              <a:xfrm>
                <a:off x="3944" y="3227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1" name="Line 2915"/>
              <p:cNvSpPr>
                <a:spLocks noChangeShapeType="1"/>
              </p:cNvSpPr>
              <p:nvPr/>
            </p:nvSpPr>
            <p:spPr bwMode="auto">
              <a:xfrm>
                <a:off x="3958" y="326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2" name="Line 2916"/>
              <p:cNvSpPr>
                <a:spLocks noChangeShapeType="1"/>
              </p:cNvSpPr>
              <p:nvPr/>
            </p:nvSpPr>
            <p:spPr bwMode="auto">
              <a:xfrm>
                <a:off x="3958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3" name="Line 2917"/>
              <p:cNvSpPr>
                <a:spLocks noChangeShapeType="1"/>
              </p:cNvSpPr>
              <p:nvPr/>
            </p:nvSpPr>
            <p:spPr bwMode="auto">
              <a:xfrm flipV="1">
                <a:off x="3944" y="32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4" name="Line 2918"/>
              <p:cNvSpPr>
                <a:spLocks noChangeShapeType="1"/>
              </p:cNvSpPr>
              <p:nvPr/>
            </p:nvSpPr>
            <p:spPr bwMode="auto">
              <a:xfrm flipV="1">
                <a:off x="4012" y="320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5" name="Line 2919"/>
              <p:cNvSpPr>
                <a:spLocks noChangeShapeType="1"/>
              </p:cNvSpPr>
              <p:nvPr/>
            </p:nvSpPr>
            <p:spPr bwMode="auto">
              <a:xfrm flipV="1">
                <a:off x="3998" y="3189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6" name="Line 2920"/>
              <p:cNvSpPr>
                <a:spLocks noChangeShapeType="1"/>
              </p:cNvSpPr>
              <p:nvPr/>
            </p:nvSpPr>
            <p:spPr bwMode="auto">
              <a:xfrm>
                <a:off x="3964" y="3225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7" name="Line 2921"/>
              <p:cNvSpPr>
                <a:spLocks noChangeShapeType="1"/>
              </p:cNvSpPr>
              <p:nvPr/>
            </p:nvSpPr>
            <p:spPr bwMode="auto">
              <a:xfrm>
                <a:off x="3978" y="326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8" name="Line 2922"/>
              <p:cNvSpPr>
                <a:spLocks noChangeShapeType="1"/>
              </p:cNvSpPr>
              <p:nvPr/>
            </p:nvSpPr>
            <p:spPr bwMode="auto">
              <a:xfrm>
                <a:off x="3978" y="31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39" name="Line 2923"/>
              <p:cNvSpPr>
                <a:spLocks noChangeShapeType="1"/>
              </p:cNvSpPr>
              <p:nvPr/>
            </p:nvSpPr>
            <p:spPr bwMode="auto">
              <a:xfrm flipV="1">
                <a:off x="3964" y="320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0" name="Line 2924"/>
              <p:cNvSpPr>
                <a:spLocks noChangeShapeType="1"/>
              </p:cNvSpPr>
              <p:nvPr/>
            </p:nvSpPr>
            <p:spPr bwMode="auto">
              <a:xfrm flipV="1">
                <a:off x="4032" y="320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1" name="Line 2925"/>
              <p:cNvSpPr>
                <a:spLocks noChangeShapeType="1"/>
              </p:cNvSpPr>
              <p:nvPr/>
            </p:nvSpPr>
            <p:spPr bwMode="auto">
              <a:xfrm flipV="1">
                <a:off x="4020" y="3187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2" name="Line 2926"/>
              <p:cNvSpPr>
                <a:spLocks noChangeShapeType="1"/>
              </p:cNvSpPr>
              <p:nvPr/>
            </p:nvSpPr>
            <p:spPr bwMode="auto">
              <a:xfrm>
                <a:off x="3988" y="3223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3" name="Line 2927"/>
              <p:cNvSpPr>
                <a:spLocks noChangeShapeType="1"/>
              </p:cNvSpPr>
              <p:nvPr/>
            </p:nvSpPr>
            <p:spPr bwMode="auto">
              <a:xfrm>
                <a:off x="4000" y="325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4" name="Line 2928"/>
              <p:cNvSpPr>
                <a:spLocks noChangeShapeType="1"/>
              </p:cNvSpPr>
              <p:nvPr/>
            </p:nvSpPr>
            <p:spPr bwMode="auto">
              <a:xfrm>
                <a:off x="4000" y="31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5" name="Line 2929"/>
              <p:cNvSpPr>
                <a:spLocks noChangeShapeType="1"/>
              </p:cNvSpPr>
              <p:nvPr/>
            </p:nvSpPr>
            <p:spPr bwMode="auto">
              <a:xfrm flipV="1">
                <a:off x="3988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6" name="Line 2930"/>
              <p:cNvSpPr>
                <a:spLocks noChangeShapeType="1"/>
              </p:cNvSpPr>
              <p:nvPr/>
            </p:nvSpPr>
            <p:spPr bwMode="auto">
              <a:xfrm flipV="1">
                <a:off x="4052" y="320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7" name="Line 2931"/>
              <p:cNvSpPr>
                <a:spLocks noChangeShapeType="1"/>
              </p:cNvSpPr>
              <p:nvPr/>
            </p:nvSpPr>
            <p:spPr bwMode="auto">
              <a:xfrm flipV="1">
                <a:off x="4040" y="318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8" name="Line 2932"/>
              <p:cNvSpPr>
                <a:spLocks noChangeShapeType="1"/>
              </p:cNvSpPr>
              <p:nvPr/>
            </p:nvSpPr>
            <p:spPr bwMode="auto">
              <a:xfrm>
                <a:off x="4008" y="3217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49" name="Line 2933"/>
              <p:cNvSpPr>
                <a:spLocks noChangeShapeType="1"/>
              </p:cNvSpPr>
              <p:nvPr/>
            </p:nvSpPr>
            <p:spPr bwMode="auto">
              <a:xfrm>
                <a:off x="4020" y="32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0" name="Line 2934"/>
              <p:cNvSpPr>
                <a:spLocks noChangeShapeType="1"/>
              </p:cNvSpPr>
              <p:nvPr/>
            </p:nvSpPr>
            <p:spPr bwMode="auto">
              <a:xfrm>
                <a:off x="4020" y="318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1" name="Line 2935"/>
              <p:cNvSpPr>
                <a:spLocks noChangeShapeType="1"/>
              </p:cNvSpPr>
              <p:nvPr/>
            </p:nvSpPr>
            <p:spPr bwMode="auto">
              <a:xfrm flipV="1">
                <a:off x="4008" y="31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2" name="Line 2936"/>
              <p:cNvSpPr>
                <a:spLocks noChangeShapeType="1"/>
              </p:cNvSpPr>
              <p:nvPr/>
            </p:nvSpPr>
            <p:spPr bwMode="auto">
              <a:xfrm flipV="1">
                <a:off x="4072" y="319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3" name="Line 2937"/>
              <p:cNvSpPr>
                <a:spLocks noChangeShapeType="1"/>
              </p:cNvSpPr>
              <p:nvPr/>
            </p:nvSpPr>
            <p:spPr bwMode="auto">
              <a:xfrm flipV="1">
                <a:off x="4062" y="3171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4" name="Line 2938"/>
              <p:cNvSpPr>
                <a:spLocks noChangeShapeType="1"/>
              </p:cNvSpPr>
              <p:nvPr/>
            </p:nvSpPr>
            <p:spPr bwMode="auto">
              <a:xfrm>
                <a:off x="4030" y="3207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5" name="Line 2939"/>
              <p:cNvSpPr>
                <a:spLocks noChangeShapeType="1"/>
              </p:cNvSpPr>
              <p:nvPr/>
            </p:nvSpPr>
            <p:spPr bwMode="auto">
              <a:xfrm>
                <a:off x="4042" y="324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6" name="Line 2940"/>
              <p:cNvSpPr>
                <a:spLocks noChangeShapeType="1"/>
              </p:cNvSpPr>
              <p:nvPr/>
            </p:nvSpPr>
            <p:spPr bwMode="auto">
              <a:xfrm>
                <a:off x="4042" y="317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7" name="Line 2941"/>
              <p:cNvSpPr>
                <a:spLocks noChangeShapeType="1"/>
              </p:cNvSpPr>
              <p:nvPr/>
            </p:nvSpPr>
            <p:spPr bwMode="auto">
              <a:xfrm flipV="1">
                <a:off x="4030" y="31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8" name="Line 2942"/>
              <p:cNvSpPr>
                <a:spLocks noChangeShapeType="1"/>
              </p:cNvSpPr>
              <p:nvPr/>
            </p:nvSpPr>
            <p:spPr bwMode="auto">
              <a:xfrm flipV="1">
                <a:off x="4094" y="31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59" name="Line 2943"/>
              <p:cNvSpPr>
                <a:spLocks noChangeShapeType="1"/>
              </p:cNvSpPr>
              <p:nvPr/>
            </p:nvSpPr>
            <p:spPr bwMode="auto">
              <a:xfrm flipV="1">
                <a:off x="4084" y="3159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0" name="Line 2944"/>
              <p:cNvSpPr>
                <a:spLocks noChangeShapeType="1"/>
              </p:cNvSpPr>
              <p:nvPr/>
            </p:nvSpPr>
            <p:spPr bwMode="auto">
              <a:xfrm>
                <a:off x="4052" y="3193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1" name="Line 2945"/>
              <p:cNvSpPr>
                <a:spLocks noChangeShapeType="1"/>
              </p:cNvSpPr>
              <p:nvPr/>
            </p:nvSpPr>
            <p:spPr bwMode="auto">
              <a:xfrm>
                <a:off x="4062" y="32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2" name="Line 2946"/>
              <p:cNvSpPr>
                <a:spLocks noChangeShapeType="1"/>
              </p:cNvSpPr>
              <p:nvPr/>
            </p:nvSpPr>
            <p:spPr bwMode="auto">
              <a:xfrm>
                <a:off x="4062" y="315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3" name="Line 2947"/>
              <p:cNvSpPr>
                <a:spLocks noChangeShapeType="1"/>
              </p:cNvSpPr>
              <p:nvPr/>
            </p:nvSpPr>
            <p:spPr bwMode="auto">
              <a:xfrm flipV="1">
                <a:off x="4052" y="317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4" name="Line 2948"/>
              <p:cNvSpPr>
                <a:spLocks noChangeShapeType="1"/>
              </p:cNvSpPr>
              <p:nvPr/>
            </p:nvSpPr>
            <p:spPr bwMode="auto">
              <a:xfrm flipV="1">
                <a:off x="4114" y="317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5" name="Line 2949"/>
              <p:cNvSpPr>
                <a:spLocks noChangeShapeType="1"/>
              </p:cNvSpPr>
              <p:nvPr/>
            </p:nvSpPr>
            <p:spPr bwMode="auto">
              <a:xfrm flipV="1">
                <a:off x="4104" y="3143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6" name="Line 2950"/>
              <p:cNvSpPr>
                <a:spLocks noChangeShapeType="1"/>
              </p:cNvSpPr>
              <p:nvPr/>
            </p:nvSpPr>
            <p:spPr bwMode="auto">
              <a:xfrm>
                <a:off x="4072" y="3177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7" name="Line 2951"/>
              <p:cNvSpPr>
                <a:spLocks noChangeShapeType="1"/>
              </p:cNvSpPr>
              <p:nvPr/>
            </p:nvSpPr>
            <p:spPr bwMode="auto">
              <a:xfrm>
                <a:off x="4082" y="321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8" name="Line 2952"/>
              <p:cNvSpPr>
                <a:spLocks noChangeShapeType="1"/>
              </p:cNvSpPr>
              <p:nvPr/>
            </p:nvSpPr>
            <p:spPr bwMode="auto">
              <a:xfrm>
                <a:off x="4082" y="314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69" name="Line 2953"/>
              <p:cNvSpPr>
                <a:spLocks noChangeShapeType="1"/>
              </p:cNvSpPr>
              <p:nvPr/>
            </p:nvSpPr>
            <p:spPr bwMode="auto">
              <a:xfrm flipV="1">
                <a:off x="4072" y="31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0" name="Line 2954"/>
              <p:cNvSpPr>
                <a:spLocks noChangeShapeType="1"/>
              </p:cNvSpPr>
              <p:nvPr/>
            </p:nvSpPr>
            <p:spPr bwMode="auto">
              <a:xfrm flipV="1">
                <a:off x="4134" y="315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1" name="Line 2955"/>
              <p:cNvSpPr>
                <a:spLocks noChangeShapeType="1"/>
              </p:cNvSpPr>
              <p:nvPr/>
            </p:nvSpPr>
            <p:spPr bwMode="auto">
              <a:xfrm flipV="1">
                <a:off x="4124" y="3125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2" name="Line 2956"/>
              <p:cNvSpPr>
                <a:spLocks noChangeShapeType="1"/>
              </p:cNvSpPr>
              <p:nvPr/>
            </p:nvSpPr>
            <p:spPr bwMode="auto">
              <a:xfrm>
                <a:off x="4096" y="3157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3" name="Line 2957"/>
              <p:cNvSpPr>
                <a:spLocks noChangeShapeType="1"/>
              </p:cNvSpPr>
              <p:nvPr/>
            </p:nvSpPr>
            <p:spPr bwMode="auto">
              <a:xfrm>
                <a:off x="4104" y="319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4" name="Line 2958"/>
              <p:cNvSpPr>
                <a:spLocks noChangeShapeType="1"/>
              </p:cNvSpPr>
              <p:nvPr/>
            </p:nvSpPr>
            <p:spPr bwMode="auto">
              <a:xfrm>
                <a:off x="4104" y="31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5" name="Line 2959"/>
              <p:cNvSpPr>
                <a:spLocks noChangeShapeType="1"/>
              </p:cNvSpPr>
              <p:nvPr/>
            </p:nvSpPr>
            <p:spPr bwMode="auto">
              <a:xfrm flipV="1">
                <a:off x="4096" y="31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6" name="Line 2960"/>
              <p:cNvSpPr>
                <a:spLocks noChangeShapeType="1"/>
              </p:cNvSpPr>
              <p:nvPr/>
            </p:nvSpPr>
            <p:spPr bwMode="auto">
              <a:xfrm flipV="1">
                <a:off x="4154" y="313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7" name="Line 2961"/>
              <p:cNvSpPr>
                <a:spLocks noChangeShapeType="1"/>
              </p:cNvSpPr>
              <p:nvPr/>
            </p:nvSpPr>
            <p:spPr bwMode="auto">
              <a:xfrm flipV="1">
                <a:off x="4144" y="3103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8" name="Line 2962"/>
              <p:cNvSpPr>
                <a:spLocks noChangeShapeType="1"/>
              </p:cNvSpPr>
              <p:nvPr/>
            </p:nvSpPr>
            <p:spPr bwMode="auto">
              <a:xfrm>
                <a:off x="4116" y="3135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79" name="Line 2963"/>
              <p:cNvSpPr>
                <a:spLocks noChangeShapeType="1"/>
              </p:cNvSpPr>
              <p:nvPr/>
            </p:nvSpPr>
            <p:spPr bwMode="auto">
              <a:xfrm>
                <a:off x="4124" y="316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0" name="Line 2964"/>
              <p:cNvSpPr>
                <a:spLocks noChangeShapeType="1"/>
              </p:cNvSpPr>
              <p:nvPr/>
            </p:nvSpPr>
            <p:spPr bwMode="auto">
              <a:xfrm>
                <a:off x="4124" y="31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1" name="Line 2965"/>
              <p:cNvSpPr>
                <a:spLocks noChangeShapeType="1"/>
              </p:cNvSpPr>
              <p:nvPr/>
            </p:nvSpPr>
            <p:spPr bwMode="auto">
              <a:xfrm flipV="1">
                <a:off x="4116" y="31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2" name="Line 2966"/>
              <p:cNvSpPr>
                <a:spLocks noChangeShapeType="1"/>
              </p:cNvSpPr>
              <p:nvPr/>
            </p:nvSpPr>
            <p:spPr bwMode="auto">
              <a:xfrm flipV="1">
                <a:off x="4174" y="311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3" name="Line 2967"/>
              <p:cNvSpPr>
                <a:spLocks noChangeShapeType="1"/>
              </p:cNvSpPr>
              <p:nvPr/>
            </p:nvSpPr>
            <p:spPr bwMode="auto">
              <a:xfrm flipV="1">
                <a:off x="4166" y="3075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4" name="Line 2968"/>
              <p:cNvSpPr>
                <a:spLocks noChangeShapeType="1"/>
              </p:cNvSpPr>
              <p:nvPr/>
            </p:nvSpPr>
            <p:spPr bwMode="auto">
              <a:xfrm>
                <a:off x="4138" y="3107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5" name="Line 2969"/>
              <p:cNvSpPr>
                <a:spLocks noChangeShapeType="1"/>
              </p:cNvSpPr>
              <p:nvPr/>
            </p:nvSpPr>
            <p:spPr bwMode="auto">
              <a:xfrm>
                <a:off x="4146" y="31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6" name="Line 2970"/>
              <p:cNvSpPr>
                <a:spLocks noChangeShapeType="1"/>
              </p:cNvSpPr>
              <p:nvPr/>
            </p:nvSpPr>
            <p:spPr bwMode="auto">
              <a:xfrm>
                <a:off x="4146" y="30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7" name="Line 2971"/>
              <p:cNvSpPr>
                <a:spLocks noChangeShapeType="1"/>
              </p:cNvSpPr>
              <p:nvPr/>
            </p:nvSpPr>
            <p:spPr bwMode="auto">
              <a:xfrm flipV="1">
                <a:off x="4138" y="30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8" name="Line 2972"/>
              <p:cNvSpPr>
                <a:spLocks noChangeShapeType="1"/>
              </p:cNvSpPr>
              <p:nvPr/>
            </p:nvSpPr>
            <p:spPr bwMode="auto">
              <a:xfrm flipV="1">
                <a:off x="4194" y="308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89" name="Line 2973"/>
              <p:cNvSpPr>
                <a:spLocks noChangeShapeType="1"/>
              </p:cNvSpPr>
              <p:nvPr/>
            </p:nvSpPr>
            <p:spPr bwMode="auto">
              <a:xfrm flipV="1">
                <a:off x="4186" y="3029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0" name="Line 2974"/>
              <p:cNvSpPr>
                <a:spLocks noChangeShapeType="1"/>
              </p:cNvSpPr>
              <p:nvPr/>
            </p:nvSpPr>
            <p:spPr bwMode="auto">
              <a:xfrm>
                <a:off x="4158" y="3061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1" name="Line 2975"/>
              <p:cNvSpPr>
                <a:spLocks noChangeShapeType="1"/>
              </p:cNvSpPr>
              <p:nvPr/>
            </p:nvSpPr>
            <p:spPr bwMode="auto">
              <a:xfrm>
                <a:off x="4166" y="309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2" name="Line 2976"/>
              <p:cNvSpPr>
                <a:spLocks noChangeShapeType="1"/>
              </p:cNvSpPr>
              <p:nvPr/>
            </p:nvSpPr>
            <p:spPr bwMode="auto">
              <a:xfrm>
                <a:off x="4166" y="30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3" name="Line 2977"/>
              <p:cNvSpPr>
                <a:spLocks noChangeShapeType="1"/>
              </p:cNvSpPr>
              <p:nvPr/>
            </p:nvSpPr>
            <p:spPr bwMode="auto">
              <a:xfrm flipV="1">
                <a:off x="4158" y="30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4" name="Line 2978"/>
              <p:cNvSpPr>
                <a:spLocks noChangeShapeType="1"/>
              </p:cNvSpPr>
              <p:nvPr/>
            </p:nvSpPr>
            <p:spPr bwMode="auto">
              <a:xfrm flipV="1">
                <a:off x="4214" y="30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5" name="Line 2979"/>
              <p:cNvSpPr>
                <a:spLocks noChangeShapeType="1"/>
              </p:cNvSpPr>
              <p:nvPr/>
            </p:nvSpPr>
            <p:spPr bwMode="auto">
              <a:xfrm flipV="1">
                <a:off x="4206" y="2959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6" name="Line 2980"/>
              <p:cNvSpPr>
                <a:spLocks noChangeShapeType="1"/>
              </p:cNvSpPr>
              <p:nvPr/>
            </p:nvSpPr>
            <p:spPr bwMode="auto">
              <a:xfrm>
                <a:off x="4180" y="2991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7" name="Line 2981"/>
              <p:cNvSpPr>
                <a:spLocks noChangeShapeType="1"/>
              </p:cNvSpPr>
              <p:nvPr/>
            </p:nvSpPr>
            <p:spPr bwMode="auto">
              <a:xfrm>
                <a:off x="4186" y="302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8" name="Line 2982"/>
              <p:cNvSpPr>
                <a:spLocks noChangeShapeType="1"/>
              </p:cNvSpPr>
              <p:nvPr/>
            </p:nvSpPr>
            <p:spPr bwMode="auto">
              <a:xfrm>
                <a:off x="4186" y="29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99" name="Line 2983"/>
              <p:cNvSpPr>
                <a:spLocks noChangeShapeType="1"/>
              </p:cNvSpPr>
              <p:nvPr/>
            </p:nvSpPr>
            <p:spPr bwMode="auto">
              <a:xfrm flipV="1">
                <a:off x="4180" y="296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0" name="Line 2984"/>
              <p:cNvSpPr>
                <a:spLocks noChangeShapeType="1"/>
              </p:cNvSpPr>
              <p:nvPr/>
            </p:nvSpPr>
            <p:spPr bwMode="auto">
              <a:xfrm flipV="1">
                <a:off x="4234" y="296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1" name="Line 2985"/>
              <p:cNvSpPr>
                <a:spLocks noChangeShapeType="1"/>
              </p:cNvSpPr>
              <p:nvPr/>
            </p:nvSpPr>
            <p:spPr bwMode="auto">
              <a:xfrm flipV="1">
                <a:off x="4228" y="2877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2" name="Line 2986"/>
              <p:cNvSpPr>
                <a:spLocks noChangeShapeType="1"/>
              </p:cNvSpPr>
              <p:nvPr/>
            </p:nvSpPr>
            <p:spPr bwMode="auto">
              <a:xfrm>
                <a:off x="4200" y="2907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3" name="Line 2987"/>
              <p:cNvSpPr>
                <a:spLocks noChangeShapeType="1"/>
              </p:cNvSpPr>
              <p:nvPr/>
            </p:nvSpPr>
            <p:spPr bwMode="auto">
              <a:xfrm>
                <a:off x="4208" y="293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4" name="Line 2988"/>
              <p:cNvSpPr>
                <a:spLocks noChangeShapeType="1"/>
              </p:cNvSpPr>
              <p:nvPr/>
            </p:nvSpPr>
            <p:spPr bwMode="auto">
              <a:xfrm>
                <a:off x="4208" y="28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5" name="Line 2989"/>
              <p:cNvSpPr>
                <a:spLocks noChangeShapeType="1"/>
              </p:cNvSpPr>
              <p:nvPr/>
            </p:nvSpPr>
            <p:spPr bwMode="auto">
              <a:xfrm flipV="1">
                <a:off x="4200" y="288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6" name="Line 2990"/>
              <p:cNvSpPr>
                <a:spLocks noChangeShapeType="1"/>
              </p:cNvSpPr>
              <p:nvPr/>
            </p:nvSpPr>
            <p:spPr bwMode="auto">
              <a:xfrm flipV="1">
                <a:off x="4254" y="288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7" name="Line 2991"/>
              <p:cNvSpPr>
                <a:spLocks noChangeShapeType="1"/>
              </p:cNvSpPr>
              <p:nvPr/>
            </p:nvSpPr>
            <p:spPr bwMode="auto">
              <a:xfrm flipV="1">
                <a:off x="4248" y="2835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8" name="Line 2992"/>
              <p:cNvSpPr>
                <a:spLocks noChangeShapeType="1"/>
              </p:cNvSpPr>
              <p:nvPr/>
            </p:nvSpPr>
            <p:spPr bwMode="auto">
              <a:xfrm>
                <a:off x="4222" y="2867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9" name="Line 2993"/>
              <p:cNvSpPr>
                <a:spLocks noChangeShapeType="1"/>
              </p:cNvSpPr>
              <p:nvPr/>
            </p:nvSpPr>
            <p:spPr bwMode="auto">
              <a:xfrm>
                <a:off x="4228" y="289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0" name="Line 2994"/>
              <p:cNvSpPr>
                <a:spLocks noChangeShapeType="1"/>
              </p:cNvSpPr>
              <p:nvPr/>
            </p:nvSpPr>
            <p:spPr bwMode="auto">
              <a:xfrm>
                <a:off x="4228" y="28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1" name="Line 2995"/>
              <p:cNvSpPr>
                <a:spLocks noChangeShapeType="1"/>
              </p:cNvSpPr>
              <p:nvPr/>
            </p:nvSpPr>
            <p:spPr bwMode="auto">
              <a:xfrm flipV="1">
                <a:off x="4222" y="284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2" name="Line 2996"/>
              <p:cNvSpPr>
                <a:spLocks noChangeShapeType="1"/>
              </p:cNvSpPr>
              <p:nvPr/>
            </p:nvSpPr>
            <p:spPr bwMode="auto">
              <a:xfrm flipV="1">
                <a:off x="4274" y="2845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3" name="Line 2997"/>
              <p:cNvSpPr>
                <a:spLocks noChangeShapeType="1"/>
              </p:cNvSpPr>
              <p:nvPr/>
            </p:nvSpPr>
            <p:spPr bwMode="auto">
              <a:xfrm flipV="1">
                <a:off x="4270" y="2871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4" name="Line 2998"/>
              <p:cNvSpPr>
                <a:spLocks noChangeShapeType="1"/>
              </p:cNvSpPr>
              <p:nvPr/>
            </p:nvSpPr>
            <p:spPr bwMode="auto">
              <a:xfrm>
                <a:off x="4244" y="2903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5" name="Line 2999"/>
              <p:cNvSpPr>
                <a:spLocks noChangeShapeType="1"/>
              </p:cNvSpPr>
              <p:nvPr/>
            </p:nvSpPr>
            <p:spPr bwMode="auto">
              <a:xfrm>
                <a:off x="4248" y="293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6" name="Line 3000"/>
              <p:cNvSpPr>
                <a:spLocks noChangeShapeType="1"/>
              </p:cNvSpPr>
              <p:nvPr/>
            </p:nvSpPr>
            <p:spPr bwMode="auto">
              <a:xfrm>
                <a:off x="4248" y="28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7" name="Line 3001"/>
              <p:cNvSpPr>
                <a:spLocks noChangeShapeType="1"/>
              </p:cNvSpPr>
              <p:nvPr/>
            </p:nvSpPr>
            <p:spPr bwMode="auto">
              <a:xfrm flipV="1">
                <a:off x="4244" y="2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8" name="Line 3002"/>
              <p:cNvSpPr>
                <a:spLocks noChangeShapeType="1"/>
              </p:cNvSpPr>
              <p:nvPr/>
            </p:nvSpPr>
            <p:spPr bwMode="auto">
              <a:xfrm flipV="1">
                <a:off x="4294" y="28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9" name="Line 3003"/>
              <p:cNvSpPr>
                <a:spLocks noChangeShapeType="1"/>
              </p:cNvSpPr>
              <p:nvPr/>
            </p:nvSpPr>
            <p:spPr bwMode="auto">
              <a:xfrm flipV="1">
                <a:off x="4290" y="2979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0" name="Line 3004"/>
              <p:cNvSpPr>
                <a:spLocks noChangeShapeType="1"/>
              </p:cNvSpPr>
              <p:nvPr/>
            </p:nvSpPr>
            <p:spPr bwMode="auto">
              <a:xfrm>
                <a:off x="4264" y="3009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1" name="Line 3005"/>
              <p:cNvSpPr>
                <a:spLocks noChangeShapeType="1"/>
              </p:cNvSpPr>
              <p:nvPr/>
            </p:nvSpPr>
            <p:spPr bwMode="auto">
              <a:xfrm>
                <a:off x="4268" y="30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2" name="Line 3006"/>
              <p:cNvSpPr>
                <a:spLocks noChangeShapeType="1"/>
              </p:cNvSpPr>
              <p:nvPr/>
            </p:nvSpPr>
            <p:spPr bwMode="auto">
              <a:xfrm>
                <a:off x="4268" y="297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3" name="Line 3007"/>
              <p:cNvSpPr>
                <a:spLocks noChangeShapeType="1"/>
              </p:cNvSpPr>
              <p:nvPr/>
            </p:nvSpPr>
            <p:spPr bwMode="auto">
              <a:xfrm flipV="1">
                <a:off x="4264" y="29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4" name="Line 3008"/>
              <p:cNvSpPr>
                <a:spLocks noChangeShapeType="1"/>
              </p:cNvSpPr>
              <p:nvPr/>
            </p:nvSpPr>
            <p:spPr bwMode="auto">
              <a:xfrm flipV="1">
                <a:off x="4314" y="29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5" name="Line 3009"/>
              <p:cNvSpPr>
                <a:spLocks noChangeShapeType="1"/>
              </p:cNvSpPr>
              <p:nvPr/>
            </p:nvSpPr>
            <p:spPr bwMode="auto">
              <a:xfrm flipV="1">
                <a:off x="4310" y="3089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6" name="Line 3010"/>
              <p:cNvSpPr>
                <a:spLocks noChangeShapeType="1"/>
              </p:cNvSpPr>
              <p:nvPr/>
            </p:nvSpPr>
            <p:spPr bwMode="auto">
              <a:xfrm>
                <a:off x="4286" y="3119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7" name="Line 3011"/>
              <p:cNvSpPr>
                <a:spLocks noChangeShapeType="1"/>
              </p:cNvSpPr>
              <p:nvPr/>
            </p:nvSpPr>
            <p:spPr bwMode="auto">
              <a:xfrm>
                <a:off x="4290" y="31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8" name="Line 3012"/>
              <p:cNvSpPr>
                <a:spLocks noChangeShapeType="1"/>
              </p:cNvSpPr>
              <p:nvPr/>
            </p:nvSpPr>
            <p:spPr bwMode="auto">
              <a:xfrm>
                <a:off x="4290" y="308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9" name="Line 3013"/>
              <p:cNvSpPr>
                <a:spLocks noChangeShapeType="1"/>
              </p:cNvSpPr>
              <p:nvPr/>
            </p:nvSpPr>
            <p:spPr bwMode="auto">
              <a:xfrm flipV="1">
                <a:off x="4286" y="309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0" name="Line 3014"/>
              <p:cNvSpPr>
                <a:spLocks noChangeShapeType="1"/>
              </p:cNvSpPr>
              <p:nvPr/>
            </p:nvSpPr>
            <p:spPr bwMode="auto">
              <a:xfrm flipV="1">
                <a:off x="4336" y="309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1" name="Line 3015"/>
              <p:cNvSpPr>
                <a:spLocks noChangeShapeType="1"/>
              </p:cNvSpPr>
              <p:nvPr/>
            </p:nvSpPr>
            <p:spPr bwMode="auto">
              <a:xfrm flipV="1">
                <a:off x="4330" y="3149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2" name="Line 3016"/>
              <p:cNvSpPr>
                <a:spLocks noChangeShapeType="1"/>
              </p:cNvSpPr>
              <p:nvPr/>
            </p:nvSpPr>
            <p:spPr bwMode="auto">
              <a:xfrm>
                <a:off x="4308" y="3179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3" name="Line 3017"/>
              <p:cNvSpPr>
                <a:spLocks noChangeShapeType="1"/>
              </p:cNvSpPr>
              <p:nvPr/>
            </p:nvSpPr>
            <p:spPr bwMode="auto">
              <a:xfrm>
                <a:off x="4310" y="320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4" name="Line 3018"/>
              <p:cNvSpPr>
                <a:spLocks noChangeShapeType="1"/>
              </p:cNvSpPr>
              <p:nvPr/>
            </p:nvSpPr>
            <p:spPr bwMode="auto">
              <a:xfrm>
                <a:off x="4310" y="314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0235" name="Group 3019"/>
            <p:cNvGrpSpPr>
              <a:grpSpLocks/>
            </p:cNvGrpSpPr>
            <p:nvPr/>
          </p:nvGrpSpPr>
          <p:grpSpPr bwMode="auto">
            <a:xfrm>
              <a:off x="3084" y="2269"/>
              <a:ext cx="1747" cy="1145"/>
              <a:chOff x="3084" y="2269"/>
              <a:chExt cx="1747" cy="1145"/>
            </a:xfrm>
          </p:grpSpPr>
          <p:sp>
            <p:nvSpPr>
              <p:cNvPr id="140236" name="Line 3020"/>
              <p:cNvSpPr>
                <a:spLocks noChangeShapeType="1"/>
              </p:cNvSpPr>
              <p:nvPr/>
            </p:nvSpPr>
            <p:spPr bwMode="auto">
              <a:xfrm flipV="1">
                <a:off x="4308" y="31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7" name="Line 3021"/>
              <p:cNvSpPr>
                <a:spLocks noChangeShapeType="1"/>
              </p:cNvSpPr>
              <p:nvPr/>
            </p:nvSpPr>
            <p:spPr bwMode="auto">
              <a:xfrm flipV="1">
                <a:off x="4354" y="31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8" name="Line 3022"/>
              <p:cNvSpPr>
                <a:spLocks noChangeShapeType="1"/>
              </p:cNvSpPr>
              <p:nvPr/>
            </p:nvSpPr>
            <p:spPr bwMode="auto">
              <a:xfrm flipV="1">
                <a:off x="4352" y="3165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9" name="Line 3023"/>
              <p:cNvSpPr>
                <a:spLocks noChangeShapeType="1"/>
              </p:cNvSpPr>
              <p:nvPr/>
            </p:nvSpPr>
            <p:spPr bwMode="auto">
              <a:xfrm>
                <a:off x="4330" y="3195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0" name="Line 3024"/>
              <p:cNvSpPr>
                <a:spLocks noChangeShapeType="1"/>
              </p:cNvSpPr>
              <p:nvPr/>
            </p:nvSpPr>
            <p:spPr bwMode="auto">
              <a:xfrm>
                <a:off x="4332" y="322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1" name="Line 3025"/>
              <p:cNvSpPr>
                <a:spLocks noChangeShapeType="1"/>
              </p:cNvSpPr>
              <p:nvPr/>
            </p:nvSpPr>
            <p:spPr bwMode="auto">
              <a:xfrm>
                <a:off x="4332" y="316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2" name="Line 3026"/>
              <p:cNvSpPr>
                <a:spLocks noChangeShapeType="1"/>
              </p:cNvSpPr>
              <p:nvPr/>
            </p:nvSpPr>
            <p:spPr bwMode="auto">
              <a:xfrm flipV="1">
                <a:off x="4330" y="31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3" name="Line 3027"/>
              <p:cNvSpPr>
                <a:spLocks noChangeShapeType="1"/>
              </p:cNvSpPr>
              <p:nvPr/>
            </p:nvSpPr>
            <p:spPr bwMode="auto">
              <a:xfrm flipV="1">
                <a:off x="4374" y="317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4" name="Line 3028"/>
              <p:cNvSpPr>
                <a:spLocks noChangeShapeType="1"/>
              </p:cNvSpPr>
              <p:nvPr/>
            </p:nvSpPr>
            <p:spPr bwMode="auto">
              <a:xfrm flipV="1">
                <a:off x="4372" y="3175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5" name="Line 3029"/>
              <p:cNvSpPr>
                <a:spLocks noChangeShapeType="1"/>
              </p:cNvSpPr>
              <p:nvPr/>
            </p:nvSpPr>
            <p:spPr bwMode="auto">
              <a:xfrm>
                <a:off x="4350" y="3205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6" name="Line 3030"/>
              <p:cNvSpPr>
                <a:spLocks noChangeShapeType="1"/>
              </p:cNvSpPr>
              <p:nvPr/>
            </p:nvSpPr>
            <p:spPr bwMode="auto">
              <a:xfrm>
                <a:off x="4352" y="32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7" name="Line 3031"/>
              <p:cNvSpPr>
                <a:spLocks noChangeShapeType="1"/>
              </p:cNvSpPr>
              <p:nvPr/>
            </p:nvSpPr>
            <p:spPr bwMode="auto">
              <a:xfrm>
                <a:off x="4352" y="317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8" name="Line 3032"/>
              <p:cNvSpPr>
                <a:spLocks noChangeShapeType="1"/>
              </p:cNvSpPr>
              <p:nvPr/>
            </p:nvSpPr>
            <p:spPr bwMode="auto">
              <a:xfrm flipV="1">
                <a:off x="4350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9" name="Line 3033"/>
              <p:cNvSpPr>
                <a:spLocks noChangeShapeType="1"/>
              </p:cNvSpPr>
              <p:nvPr/>
            </p:nvSpPr>
            <p:spPr bwMode="auto">
              <a:xfrm flipV="1">
                <a:off x="4394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0" name="Line 3034"/>
              <p:cNvSpPr>
                <a:spLocks noChangeShapeType="1"/>
              </p:cNvSpPr>
              <p:nvPr/>
            </p:nvSpPr>
            <p:spPr bwMode="auto">
              <a:xfrm flipV="1">
                <a:off x="4394" y="3187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1" name="Line 3035"/>
              <p:cNvSpPr>
                <a:spLocks noChangeShapeType="1"/>
              </p:cNvSpPr>
              <p:nvPr/>
            </p:nvSpPr>
            <p:spPr bwMode="auto">
              <a:xfrm>
                <a:off x="4374" y="321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2" name="Line 3036"/>
              <p:cNvSpPr>
                <a:spLocks noChangeShapeType="1"/>
              </p:cNvSpPr>
              <p:nvPr/>
            </p:nvSpPr>
            <p:spPr bwMode="auto">
              <a:xfrm>
                <a:off x="4374" y="324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3" name="Line 3037"/>
              <p:cNvSpPr>
                <a:spLocks noChangeShapeType="1"/>
              </p:cNvSpPr>
              <p:nvPr/>
            </p:nvSpPr>
            <p:spPr bwMode="auto">
              <a:xfrm>
                <a:off x="4374" y="31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4" name="Line 3038"/>
              <p:cNvSpPr>
                <a:spLocks noChangeShapeType="1"/>
              </p:cNvSpPr>
              <p:nvPr/>
            </p:nvSpPr>
            <p:spPr bwMode="auto">
              <a:xfrm flipV="1">
                <a:off x="4374" y="31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5" name="Line 3039"/>
              <p:cNvSpPr>
                <a:spLocks noChangeShapeType="1"/>
              </p:cNvSpPr>
              <p:nvPr/>
            </p:nvSpPr>
            <p:spPr bwMode="auto">
              <a:xfrm flipV="1">
                <a:off x="4416" y="319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6" name="Line 3040"/>
              <p:cNvSpPr>
                <a:spLocks noChangeShapeType="1"/>
              </p:cNvSpPr>
              <p:nvPr/>
            </p:nvSpPr>
            <p:spPr bwMode="auto">
              <a:xfrm flipV="1">
                <a:off x="4414" y="3185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7" name="Line 3041"/>
              <p:cNvSpPr>
                <a:spLocks noChangeShapeType="1"/>
              </p:cNvSpPr>
              <p:nvPr/>
            </p:nvSpPr>
            <p:spPr bwMode="auto">
              <a:xfrm>
                <a:off x="4394" y="321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8" name="Line 3042"/>
              <p:cNvSpPr>
                <a:spLocks noChangeShapeType="1"/>
              </p:cNvSpPr>
              <p:nvPr/>
            </p:nvSpPr>
            <p:spPr bwMode="auto">
              <a:xfrm>
                <a:off x="4394" y="324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9" name="Line 3043"/>
              <p:cNvSpPr>
                <a:spLocks noChangeShapeType="1"/>
              </p:cNvSpPr>
              <p:nvPr/>
            </p:nvSpPr>
            <p:spPr bwMode="auto">
              <a:xfrm>
                <a:off x="4394" y="318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0" name="Line 3044"/>
              <p:cNvSpPr>
                <a:spLocks noChangeShapeType="1"/>
              </p:cNvSpPr>
              <p:nvPr/>
            </p:nvSpPr>
            <p:spPr bwMode="auto">
              <a:xfrm flipV="1">
                <a:off x="4394" y="319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1" name="Line 3045"/>
              <p:cNvSpPr>
                <a:spLocks noChangeShapeType="1"/>
              </p:cNvSpPr>
              <p:nvPr/>
            </p:nvSpPr>
            <p:spPr bwMode="auto">
              <a:xfrm flipV="1">
                <a:off x="4434" y="3193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2" name="Line 3046"/>
              <p:cNvSpPr>
                <a:spLocks noChangeShapeType="1"/>
              </p:cNvSpPr>
              <p:nvPr/>
            </p:nvSpPr>
            <p:spPr bwMode="auto">
              <a:xfrm flipV="1">
                <a:off x="4436" y="3177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3" name="Line 3047"/>
              <p:cNvSpPr>
                <a:spLocks noChangeShapeType="1"/>
              </p:cNvSpPr>
              <p:nvPr/>
            </p:nvSpPr>
            <p:spPr bwMode="auto">
              <a:xfrm>
                <a:off x="4416" y="320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4" name="Line 3048"/>
              <p:cNvSpPr>
                <a:spLocks noChangeShapeType="1"/>
              </p:cNvSpPr>
              <p:nvPr/>
            </p:nvSpPr>
            <p:spPr bwMode="auto">
              <a:xfrm>
                <a:off x="4416" y="323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5" name="Line 3049"/>
              <p:cNvSpPr>
                <a:spLocks noChangeShapeType="1"/>
              </p:cNvSpPr>
              <p:nvPr/>
            </p:nvSpPr>
            <p:spPr bwMode="auto">
              <a:xfrm>
                <a:off x="4416" y="31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6" name="Line 3050"/>
              <p:cNvSpPr>
                <a:spLocks noChangeShapeType="1"/>
              </p:cNvSpPr>
              <p:nvPr/>
            </p:nvSpPr>
            <p:spPr bwMode="auto">
              <a:xfrm flipV="1">
                <a:off x="4416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7" name="Line 3051"/>
              <p:cNvSpPr>
                <a:spLocks noChangeShapeType="1"/>
              </p:cNvSpPr>
              <p:nvPr/>
            </p:nvSpPr>
            <p:spPr bwMode="auto">
              <a:xfrm flipV="1">
                <a:off x="4454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8" name="Line 3052"/>
              <p:cNvSpPr>
                <a:spLocks noChangeShapeType="1"/>
              </p:cNvSpPr>
              <p:nvPr/>
            </p:nvSpPr>
            <p:spPr bwMode="auto">
              <a:xfrm flipV="1">
                <a:off x="4456" y="3177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9" name="Line 3053"/>
              <p:cNvSpPr>
                <a:spLocks noChangeShapeType="1"/>
              </p:cNvSpPr>
              <p:nvPr/>
            </p:nvSpPr>
            <p:spPr bwMode="auto">
              <a:xfrm>
                <a:off x="4438" y="3205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0" name="Line 3054"/>
              <p:cNvSpPr>
                <a:spLocks noChangeShapeType="1"/>
              </p:cNvSpPr>
              <p:nvPr/>
            </p:nvSpPr>
            <p:spPr bwMode="auto">
              <a:xfrm>
                <a:off x="4436" y="323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1" name="Line 3055"/>
              <p:cNvSpPr>
                <a:spLocks noChangeShapeType="1"/>
              </p:cNvSpPr>
              <p:nvPr/>
            </p:nvSpPr>
            <p:spPr bwMode="auto">
              <a:xfrm>
                <a:off x="4436" y="317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2" name="Line 3056"/>
              <p:cNvSpPr>
                <a:spLocks noChangeShapeType="1"/>
              </p:cNvSpPr>
              <p:nvPr/>
            </p:nvSpPr>
            <p:spPr bwMode="auto">
              <a:xfrm flipV="1">
                <a:off x="4438" y="318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3" name="Line 3057"/>
              <p:cNvSpPr>
                <a:spLocks noChangeShapeType="1"/>
              </p:cNvSpPr>
              <p:nvPr/>
            </p:nvSpPr>
            <p:spPr bwMode="auto">
              <a:xfrm flipV="1">
                <a:off x="4474" y="3183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4" name="Line 3058"/>
              <p:cNvSpPr>
                <a:spLocks noChangeShapeType="1"/>
              </p:cNvSpPr>
              <p:nvPr/>
            </p:nvSpPr>
            <p:spPr bwMode="auto">
              <a:xfrm flipV="1">
                <a:off x="4478" y="3183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5" name="Line 3059"/>
              <p:cNvSpPr>
                <a:spLocks noChangeShapeType="1"/>
              </p:cNvSpPr>
              <p:nvPr/>
            </p:nvSpPr>
            <p:spPr bwMode="auto">
              <a:xfrm>
                <a:off x="4460" y="3211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6" name="Line 3060"/>
              <p:cNvSpPr>
                <a:spLocks noChangeShapeType="1"/>
              </p:cNvSpPr>
              <p:nvPr/>
            </p:nvSpPr>
            <p:spPr bwMode="auto">
              <a:xfrm>
                <a:off x="4456" y="323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7" name="Line 3061"/>
              <p:cNvSpPr>
                <a:spLocks noChangeShapeType="1"/>
              </p:cNvSpPr>
              <p:nvPr/>
            </p:nvSpPr>
            <p:spPr bwMode="auto">
              <a:xfrm>
                <a:off x="4456" y="318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8" name="Line 3062"/>
              <p:cNvSpPr>
                <a:spLocks noChangeShapeType="1"/>
              </p:cNvSpPr>
              <p:nvPr/>
            </p:nvSpPr>
            <p:spPr bwMode="auto">
              <a:xfrm flipV="1">
                <a:off x="4460" y="31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9" name="Line 3063"/>
              <p:cNvSpPr>
                <a:spLocks noChangeShapeType="1"/>
              </p:cNvSpPr>
              <p:nvPr/>
            </p:nvSpPr>
            <p:spPr bwMode="auto">
              <a:xfrm flipV="1">
                <a:off x="4496" y="31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0" name="Line 3064"/>
              <p:cNvSpPr>
                <a:spLocks noChangeShapeType="1"/>
              </p:cNvSpPr>
              <p:nvPr/>
            </p:nvSpPr>
            <p:spPr bwMode="auto">
              <a:xfrm flipV="1">
                <a:off x="4498" y="3183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1" name="Line 3065"/>
              <p:cNvSpPr>
                <a:spLocks noChangeShapeType="1"/>
              </p:cNvSpPr>
              <p:nvPr/>
            </p:nvSpPr>
            <p:spPr bwMode="auto">
              <a:xfrm>
                <a:off x="4480" y="321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2" name="Line 3066"/>
              <p:cNvSpPr>
                <a:spLocks noChangeShapeType="1"/>
              </p:cNvSpPr>
              <p:nvPr/>
            </p:nvSpPr>
            <p:spPr bwMode="auto">
              <a:xfrm>
                <a:off x="4476" y="32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3" name="Line 3067"/>
              <p:cNvSpPr>
                <a:spLocks noChangeShapeType="1"/>
              </p:cNvSpPr>
              <p:nvPr/>
            </p:nvSpPr>
            <p:spPr bwMode="auto">
              <a:xfrm>
                <a:off x="4476" y="318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4" name="Line 3068"/>
              <p:cNvSpPr>
                <a:spLocks noChangeShapeType="1"/>
              </p:cNvSpPr>
              <p:nvPr/>
            </p:nvSpPr>
            <p:spPr bwMode="auto">
              <a:xfrm flipV="1">
                <a:off x="4480" y="318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5" name="Line 3069"/>
              <p:cNvSpPr>
                <a:spLocks noChangeShapeType="1"/>
              </p:cNvSpPr>
              <p:nvPr/>
            </p:nvSpPr>
            <p:spPr bwMode="auto">
              <a:xfrm flipV="1">
                <a:off x="4514" y="3189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6" name="Line 3070"/>
              <p:cNvSpPr>
                <a:spLocks noChangeShapeType="1"/>
              </p:cNvSpPr>
              <p:nvPr/>
            </p:nvSpPr>
            <p:spPr bwMode="auto">
              <a:xfrm flipV="1">
                <a:off x="4518" y="3175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7" name="Line 3071"/>
              <p:cNvSpPr>
                <a:spLocks noChangeShapeType="1"/>
              </p:cNvSpPr>
              <p:nvPr/>
            </p:nvSpPr>
            <p:spPr bwMode="auto">
              <a:xfrm>
                <a:off x="4502" y="3201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8" name="Line 3072"/>
              <p:cNvSpPr>
                <a:spLocks noChangeShapeType="1"/>
              </p:cNvSpPr>
              <p:nvPr/>
            </p:nvSpPr>
            <p:spPr bwMode="auto">
              <a:xfrm>
                <a:off x="4498" y="3229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9" name="Line 3073"/>
              <p:cNvSpPr>
                <a:spLocks noChangeShapeType="1"/>
              </p:cNvSpPr>
              <p:nvPr/>
            </p:nvSpPr>
            <p:spPr bwMode="auto">
              <a:xfrm>
                <a:off x="4498" y="317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0" name="Line 3074"/>
              <p:cNvSpPr>
                <a:spLocks noChangeShapeType="1"/>
              </p:cNvSpPr>
              <p:nvPr/>
            </p:nvSpPr>
            <p:spPr bwMode="auto">
              <a:xfrm flipV="1">
                <a:off x="4502" y="31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1" name="Line 3075"/>
              <p:cNvSpPr>
                <a:spLocks noChangeShapeType="1"/>
              </p:cNvSpPr>
              <p:nvPr/>
            </p:nvSpPr>
            <p:spPr bwMode="auto">
              <a:xfrm flipV="1">
                <a:off x="4536" y="3181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2" name="Line 3076"/>
              <p:cNvSpPr>
                <a:spLocks noChangeShapeType="1"/>
              </p:cNvSpPr>
              <p:nvPr/>
            </p:nvSpPr>
            <p:spPr bwMode="auto">
              <a:xfrm flipV="1">
                <a:off x="4538" y="3185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3" name="Line 3077"/>
              <p:cNvSpPr>
                <a:spLocks noChangeShapeType="1"/>
              </p:cNvSpPr>
              <p:nvPr/>
            </p:nvSpPr>
            <p:spPr bwMode="auto">
              <a:xfrm>
                <a:off x="4524" y="3211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4" name="Line 3078"/>
              <p:cNvSpPr>
                <a:spLocks noChangeShapeType="1"/>
              </p:cNvSpPr>
              <p:nvPr/>
            </p:nvSpPr>
            <p:spPr bwMode="auto">
              <a:xfrm>
                <a:off x="4518" y="3237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5" name="Line 3079"/>
              <p:cNvSpPr>
                <a:spLocks noChangeShapeType="1"/>
              </p:cNvSpPr>
              <p:nvPr/>
            </p:nvSpPr>
            <p:spPr bwMode="auto">
              <a:xfrm>
                <a:off x="4518" y="3185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6" name="Line 3080"/>
              <p:cNvSpPr>
                <a:spLocks noChangeShapeType="1"/>
              </p:cNvSpPr>
              <p:nvPr/>
            </p:nvSpPr>
            <p:spPr bwMode="auto">
              <a:xfrm flipV="1">
                <a:off x="4524" y="31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7" name="Line 3081"/>
              <p:cNvSpPr>
                <a:spLocks noChangeShapeType="1"/>
              </p:cNvSpPr>
              <p:nvPr/>
            </p:nvSpPr>
            <p:spPr bwMode="auto">
              <a:xfrm flipV="1">
                <a:off x="4554" y="319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8" name="Line 3082"/>
              <p:cNvSpPr>
                <a:spLocks noChangeShapeType="1"/>
              </p:cNvSpPr>
              <p:nvPr/>
            </p:nvSpPr>
            <p:spPr bwMode="auto">
              <a:xfrm flipV="1">
                <a:off x="4560" y="3203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9" name="Line 3083"/>
              <p:cNvSpPr>
                <a:spLocks noChangeShapeType="1"/>
              </p:cNvSpPr>
              <p:nvPr/>
            </p:nvSpPr>
            <p:spPr bwMode="auto">
              <a:xfrm>
                <a:off x="4546" y="3229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0" name="Line 3084"/>
              <p:cNvSpPr>
                <a:spLocks noChangeShapeType="1"/>
              </p:cNvSpPr>
              <p:nvPr/>
            </p:nvSpPr>
            <p:spPr bwMode="auto">
              <a:xfrm>
                <a:off x="4540" y="325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1" name="Line 3085"/>
              <p:cNvSpPr>
                <a:spLocks noChangeShapeType="1"/>
              </p:cNvSpPr>
              <p:nvPr/>
            </p:nvSpPr>
            <p:spPr bwMode="auto">
              <a:xfrm>
                <a:off x="4540" y="32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2" name="Line 3086"/>
              <p:cNvSpPr>
                <a:spLocks noChangeShapeType="1"/>
              </p:cNvSpPr>
              <p:nvPr/>
            </p:nvSpPr>
            <p:spPr bwMode="auto">
              <a:xfrm flipV="1">
                <a:off x="4546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3" name="Line 3087"/>
              <p:cNvSpPr>
                <a:spLocks noChangeShapeType="1"/>
              </p:cNvSpPr>
              <p:nvPr/>
            </p:nvSpPr>
            <p:spPr bwMode="auto">
              <a:xfrm flipV="1">
                <a:off x="4574" y="320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4" name="Line 3088"/>
              <p:cNvSpPr>
                <a:spLocks noChangeShapeType="1"/>
              </p:cNvSpPr>
              <p:nvPr/>
            </p:nvSpPr>
            <p:spPr bwMode="auto">
              <a:xfrm flipV="1">
                <a:off x="4580" y="3183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5" name="Line 3089"/>
              <p:cNvSpPr>
                <a:spLocks noChangeShapeType="1"/>
              </p:cNvSpPr>
              <p:nvPr/>
            </p:nvSpPr>
            <p:spPr bwMode="auto">
              <a:xfrm>
                <a:off x="4566" y="3209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6" name="Line 3090"/>
              <p:cNvSpPr>
                <a:spLocks noChangeShapeType="1"/>
              </p:cNvSpPr>
              <p:nvPr/>
            </p:nvSpPr>
            <p:spPr bwMode="auto">
              <a:xfrm>
                <a:off x="4560" y="32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7" name="Line 3091"/>
              <p:cNvSpPr>
                <a:spLocks noChangeShapeType="1"/>
              </p:cNvSpPr>
              <p:nvPr/>
            </p:nvSpPr>
            <p:spPr bwMode="auto">
              <a:xfrm>
                <a:off x="4560" y="318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8" name="Line 3092"/>
              <p:cNvSpPr>
                <a:spLocks noChangeShapeType="1"/>
              </p:cNvSpPr>
              <p:nvPr/>
            </p:nvSpPr>
            <p:spPr bwMode="auto">
              <a:xfrm flipV="1">
                <a:off x="4566" y="31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9" name="Line 3093"/>
              <p:cNvSpPr>
                <a:spLocks noChangeShapeType="1"/>
              </p:cNvSpPr>
              <p:nvPr/>
            </p:nvSpPr>
            <p:spPr bwMode="auto">
              <a:xfrm flipV="1">
                <a:off x="4594" y="318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0" name="Line 3094"/>
              <p:cNvSpPr>
                <a:spLocks noChangeShapeType="1"/>
              </p:cNvSpPr>
              <p:nvPr/>
            </p:nvSpPr>
            <p:spPr bwMode="auto">
              <a:xfrm flipV="1">
                <a:off x="4602" y="3179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1" name="Line 3095"/>
              <p:cNvSpPr>
                <a:spLocks noChangeShapeType="1"/>
              </p:cNvSpPr>
              <p:nvPr/>
            </p:nvSpPr>
            <p:spPr bwMode="auto">
              <a:xfrm>
                <a:off x="4590" y="3205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2" name="Line 3096"/>
              <p:cNvSpPr>
                <a:spLocks noChangeShapeType="1"/>
              </p:cNvSpPr>
              <p:nvPr/>
            </p:nvSpPr>
            <p:spPr bwMode="auto">
              <a:xfrm>
                <a:off x="4582" y="322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3" name="Line 3097"/>
              <p:cNvSpPr>
                <a:spLocks noChangeShapeType="1"/>
              </p:cNvSpPr>
              <p:nvPr/>
            </p:nvSpPr>
            <p:spPr bwMode="auto">
              <a:xfrm>
                <a:off x="4582" y="317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4" name="Line 3098"/>
              <p:cNvSpPr>
                <a:spLocks noChangeShapeType="1"/>
              </p:cNvSpPr>
              <p:nvPr/>
            </p:nvSpPr>
            <p:spPr bwMode="auto">
              <a:xfrm flipV="1">
                <a:off x="4590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5" name="Line 3099"/>
              <p:cNvSpPr>
                <a:spLocks noChangeShapeType="1"/>
              </p:cNvSpPr>
              <p:nvPr/>
            </p:nvSpPr>
            <p:spPr bwMode="auto">
              <a:xfrm flipV="1">
                <a:off x="4614" y="3185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6" name="Line 3100"/>
              <p:cNvSpPr>
                <a:spLocks noChangeShapeType="1"/>
              </p:cNvSpPr>
              <p:nvPr/>
            </p:nvSpPr>
            <p:spPr bwMode="auto">
              <a:xfrm flipV="1">
                <a:off x="4622" y="3151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7" name="Line 3101"/>
              <p:cNvSpPr>
                <a:spLocks noChangeShapeType="1"/>
              </p:cNvSpPr>
              <p:nvPr/>
            </p:nvSpPr>
            <p:spPr bwMode="auto">
              <a:xfrm>
                <a:off x="4610" y="3177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8" name="Line 3102"/>
              <p:cNvSpPr>
                <a:spLocks noChangeShapeType="1"/>
              </p:cNvSpPr>
              <p:nvPr/>
            </p:nvSpPr>
            <p:spPr bwMode="auto">
              <a:xfrm>
                <a:off x="4602" y="320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9" name="Line 3103"/>
              <p:cNvSpPr>
                <a:spLocks noChangeShapeType="1"/>
              </p:cNvSpPr>
              <p:nvPr/>
            </p:nvSpPr>
            <p:spPr bwMode="auto">
              <a:xfrm>
                <a:off x="4602" y="315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0" name="Line 3104"/>
              <p:cNvSpPr>
                <a:spLocks noChangeShapeType="1"/>
              </p:cNvSpPr>
              <p:nvPr/>
            </p:nvSpPr>
            <p:spPr bwMode="auto">
              <a:xfrm flipV="1">
                <a:off x="4610" y="31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1" name="Line 3105"/>
              <p:cNvSpPr>
                <a:spLocks noChangeShapeType="1"/>
              </p:cNvSpPr>
              <p:nvPr/>
            </p:nvSpPr>
            <p:spPr bwMode="auto">
              <a:xfrm flipV="1">
                <a:off x="4634" y="3157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2" name="Line 3106"/>
              <p:cNvSpPr>
                <a:spLocks noChangeShapeType="1"/>
              </p:cNvSpPr>
              <p:nvPr/>
            </p:nvSpPr>
            <p:spPr bwMode="auto">
              <a:xfrm flipV="1">
                <a:off x="4642" y="3135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3" name="Line 3107"/>
              <p:cNvSpPr>
                <a:spLocks noChangeShapeType="1"/>
              </p:cNvSpPr>
              <p:nvPr/>
            </p:nvSpPr>
            <p:spPr bwMode="auto">
              <a:xfrm>
                <a:off x="4632" y="3161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4" name="Line 3108"/>
              <p:cNvSpPr>
                <a:spLocks noChangeShapeType="1"/>
              </p:cNvSpPr>
              <p:nvPr/>
            </p:nvSpPr>
            <p:spPr bwMode="auto">
              <a:xfrm>
                <a:off x="4622" y="3187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5" name="Line 3109"/>
              <p:cNvSpPr>
                <a:spLocks noChangeShapeType="1"/>
              </p:cNvSpPr>
              <p:nvPr/>
            </p:nvSpPr>
            <p:spPr bwMode="auto">
              <a:xfrm>
                <a:off x="4622" y="313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6" name="Line 3110"/>
              <p:cNvSpPr>
                <a:spLocks noChangeShapeType="1"/>
              </p:cNvSpPr>
              <p:nvPr/>
            </p:nvSpPr>
            <p:spPr bwMode="auto">
              <a:xfrm flipV="1">
                <a:off x="4632" y="31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7" name="Line 3111"/>
              <p:cNvSpPr>
                <a:spLocks noChangeShapeType="1"/>
              </p:cNvSpPr>
              <p:nvPr/>
            </p:nvSpPr>
            <p:spPr bwMode="auto">
              <a:xfrm flipV="1">
                <a:off x="4652" y="3141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8" name="Line 3112"/>
              <p:cNvSpPr>
                <a:spLocks noChangeShapeType="1"/>
              </p:cNvSpPr>
              <p:nvPr/>
            </p:nvSpPr>
            <p:spPr bwMode="auto">
              <a:xfrm flipV="1">
                <a:off x="4664" y="3119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9" name="Line 3113"/>
              <p:cNvSpPr>
                <a:spLocks noChangeShapeType="1"/>
              </p:cNvSpPr>
              <p:nvPr/>
            </p:nvSpPr>
            <p:spPr bwMode="auto">
              <a:xfrm>
                <a:off x="4654" y="3147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0" name="Line 3114"/>
              <p:cNvSpPr>
                <a:spLocks noChangeShapeType="1"/>
              </p:cNvSpPr>
              <p:nvPr/>
            </p:nvSpPr>
            <p:spPr bwMode="auto">
              <a:xfrm>
                <a:off x="4644" y="3173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1" name="Line 3115"/>
              <p:cNvSpPr>
                <a:spLocks noChangeShapeType="1"/>
              </p:cNvSpPr>
              <p:nvPr/>
            </p:nvSpPr>
            <p:spPr bwMode="auto">
              <a:xfrm>
                <a:off x="4644" y="311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2" name="Line 3116"/>
              <p:cNvSpPr>
                <a:spLocks noChangeShapeType="1"/>
              </p:cNvSpPr>
              <p:nvPr/>
            </p:nvSpPr>
            <p:spPr bwMode="auto">
              <a:xfrm flipV="1">
                <a:off x="4654" y="31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3" name="Line 3117"/>
              <p:cNvSpPr>
                <a:spLocks noChangeShapeType="1"/>
              </p:cNvSpPr>
              <p:nvPr/>
            </p:nvSpPr>
            <p:spPr bwMode="auto">
              <a:xfrm flipV="1">
                <a:off x="4674" y="312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4" name="Line 3118"/>
              <p:cNvSpPr>
                <a:spLocks noChangeShapeType="1"/>
              </p:cNvSpPr>
              <p:nvPr/>
            </p:nvSpPr>
            <p:spPr bwMode="auto">
              <a:xfrm flipV="1">
                <a:off x="4684" y="3059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5" name="Line 3119"/>
              <p:cNvSpPr>
                <a:spLocks noChangeShapeType="1"/>
              </p:cNvSpPr>
              <p:nvPr/>
            </p:nvSpPr>
            <p:spPr bwMode="auto">
              <a:xfrm>
                <a:off x="4674" y="3087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6" name="Line 3120"/>
              <p:cNvSpPr>
                <a:spLocks noChangeShapeType="1"/>
              </p:cNvSpPr>
              <p:nvPr/>
            </p:nvSpPr>
            <p:spPr bwMode="auto">
              <a:xfrm>
                <a:off x="4664" y="3115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7" name="Line 3121"/>
              <p:cNvSpPr>
                <a:spLocks noChangeShapeType="1"/>
              </p:cNvSpPr>
              <p:nvPr/>
            </p:nvSpPr>
            <p:spPr bwMode="auto">
              <a:xfrm>
                <a:off x="4664" y="305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8" name="Line 3122"/>
              <p:cNvSpPr>
                <a:spLocks noChangeShapeType="1"/>
              </p:cNvSpPr>
              <p:nvPr/>
            </p:nvSpPr>
            <p:spPr bwMode="auto">
              <a:xfrm flipV="1">
                <a:off x="4674" y="30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9" name="Line 3123"/>
              <p:cNvSpPr>
                <a:spLocks noChangeShapeType="1"/>
              </p:cNvSpPr>
              <p:nvPr/>
            </p:nvSpPr>
            <p:spPr bwMode="auto">
              <a:xfrm flipV="1">
                <a:off x="4692" y="306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0" name="Line 3124"/>
              <p:cNvSpPr>
                <a:spLocks noChangeShapeType="1"/>
              </p:cNvSpPr>
              <p:nvPr/>
            </p:nvSpPr>
            <p:spPr bwMode="auto">
              <a:xfrm flipV="1">
                <a:off x="4706" y="2871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1" name="Line 3125"/>
              <p:cNvSpPr>
                <a:spLocks noChangeShapeType="1"/>
              </p:cNvSpPr>
              <p:nvPr/>
            </p:nvSpPr>
            <p:spPr bwMode="auto">
              <a:xfrm>
                <a:off x="4698" y="2897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2" name="Line 3126"/>
              <p:cNvSpPr>
                <a:spLocks noChangeShapeType="1"/>
              </p:cNvSpPr>
              <p:nvPr/>
            </p:nvSpPr>
            <p:spPr bwMode="auto">
              <a:xfrm>
                <a:off x="4684" y="2923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3" name="Line 3127"/>
              <p:cNvSpPr>
                <a:spLocks noChangeShapeType="1"/>
              </p:cNvSpPr>
              <p:nvPr/>
            </p:nvSpPr>
            <p:spPr bwMode="auto">
              <a:xfrm>
                <a:off x="4684" y="2871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4" name="Line 3128"/>
              <p:cNvSpPr>
                <a:spLocks noChangeShapeType="1"/>
              </p:cNvSpPr>
              <p:nvPr/>
            </p:nvSpPr>
            <p:spPr bwMode="auto">
              <a:xfrm flipV="1">
                <a:off x="4698" y="287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5" name="Line 3129"/>
              <p:cNvSpPr>
                <a:spLocks noChangeShapeType="1"/>
              </p:cNvSpPr>
              <p:nvPr/>
            </p:nvSpPr>
            <p:spPr bwMode="auto">
              <a:xfrm flipV="1">
                <a:off x="4714" y="2877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6" name="Line 3130"/>
              <p:cNvSpPr>
                <a:spLocks noChangeShapeType="1"/>
              </p:cNvSpPr>
              <p:nvPr/>
            </p:nvSpPr>
            <p:spPr bwMode="auto">
              <a:xfrm flipV="1">
                <a:off x="4718" y="2711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7" name="Line 3131"/>
              <p:cNvSpPr>
                <a:spLocks noChangeShapeType="1"/>
              </p:cNvSpPr>
              <p:nvPr/>
            </p:nvSpPr>
            <p:spPr bwMode="auto">
              <a:xfrm>
                <a:off x="4710" y="2749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8" name="Line 3132"/>
              <p:cNvSpPr>
                <a:spLocks noChangeShapeType="1"/>
              </p:cNvSpPr>
              <p:nvPr/>
            </p:nvSpPr>
            <p:spPr bwMode="auto">
              <a:xfrm>
                <a:off x="4698" y="278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9" name="Line 3133"/>
              <p:cNvSpPr>
                <a:spLocks noChangeShapeType="1"/>
              </p:cNvSpPr>
              <p:nvPr/>
            </p:nvSpPr>
            <p:spPr bwMode="auto">
              <a:xfrm>
                <a:off x="4698" y="2711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0" name="Line 3134"/>
              <p:cNvSpPr>
                <a:spLocks noChangeShapeType="1"/>
              </p:cNvSpPr>
              <p:nvPr/>
            </p:nvSpPr>
            <p:spPr bwMode="auto">
              <a:xfrm flipV="1">
                <a:off x="4710" y="27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1" name="Line 3135"/>
              <p:cNvSpPr>
                <a:spLocks noChangeShapeType="1"/>
              </p:cNvSpPr>
              <p:nvPr/>
            </p:nvSpPr>
            <p:spPr bwMode="auto">
              <a:xfrm flipV="1">
                <a:off x="4726" y="272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2" name="Line 3136"/>
              <p:cNvSpPr>
                <a:spLocks noChangeShapeType="1"/>
              </p:cNvSpPr>
              <p:nvPr/>
            </p:nvSpPr>
            <p:spPr bwMode="auto">
              <a:xfrm flipV="1">
                <a:off x="4708" y="3009"/>
                <a:ext cx="1" cy="10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3" name="Line 3137"/>
              <p:cNvSpPr>
                <a:spLocks noChangeShapeType="1"/>
              </p:cNvSpPr>
              <p:nvPr/>
            </p:nvSpPr>
            <p:spPr bwMode="auto">
              <a:xfrm>
                <a:off x="4650" y="3059"/>
                <a:ext cx="1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4" name="Line 3138"/>
              <p:cNvSpPr>
                <a:spLocks noChangeShapeType="1"/>
              </p:cNvSpPr>
              <p:nvPr/>
            </p:nvSpPr>
            <p:spPr bwMode="auto">
              <a:xfrm>
                <a:off x="4688" y="31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5" name="Line 3139"/>
              <p:cNvSpPr>
                <a:spLocks noChangeShapeType="1"/>
              </p:cNvSpPr>
              <p:nvPr/>
            </p:nvSpPr>
            <p:spPr bwMode="auto">
              <a:xfrm>
                <a:off x="4688" y="3009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6" name="Line 3140"/>
              <p:cNvSpPr>
                <a:spLocks noChangeShapeType="1"/>
              </p:cNvSpPr>
              <p:nvPr/>
            </p:nvSpPr>
            <p:spPr bwMode="auto">
              <a:xfrm flipV="1">
                <a:off x="4650" y="303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7" name="Line 3141"/>
              <p:cNvSpPr>
                <a:spLocks noChangeShapeType="1"/>
              </p:cNvSpPr>
              <p:nvPr/>
            </p:nvSpPr>
            <p:spPr bwMode="auto">
              <a:xfrm flipV="1">
                <a:off x="4768" y="3039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8" name="Freeform 3142"/>
              <p:cNvSpPr>
                <a:spLocks/>
              </p:cNvSpPr>
              <p:nvPr/>
            </p:nvSpPr>
            <p:spPr bwMode="auto">
              <a:xfrm>
                <a:off x="3084" y="3219"/>
                <a:ext cx="716" cy="70"/>
              </a:xfrm>
              <a:custGeom>
                <a:avLst/>
                <a:gdLst>
                  <a:gd name="T0" fmla="*/ 14 w 716"/>
                  <a:gd name="T1" fmla="*/ 6 h 70"/>
                  <a:gd name="T2" fmla="*/ 16 w 716"/>
                  <a:gd name="T3" fmla="*/ 2 h 70"/>
                  <a:gd name="T4" fmla="*/ 18 w 716"/>
                  <a:gd name="T5" fmla="*/ 4 h 70"/>
                  <a:gd name="T6" fmla="*/ 20 w 716"/>
                  <a:gd name="T7" fmla="*/ 4 h 70"/>
                  <a:gd name="T8" fmla="*/ 22 w 716"/>
                  <a:gd name="T9" fmla="*/ 2 h 70"/>
                  <a:gd name="T10" fmla="*/ 24 w 716"/>
                  <a:gd name="T11" fmla="*/ 2 h 70"/>
                  <a:gd name="T12" fmla="*/ 28 w 716"/>
                  <a:gd name="T13" fmla="*/ 2 h 70"/>
                  <a:gd name="T14" fmla="*/ 30 w 716"/>
                  <a:gd name="T15" fmla="*/ 2 h 70"/>
                  <a:gd name="T16" fmla="*/ 34 w 716"/>
                  <a:gd name="T17" fmla="*/ 2 h 70"/>
                  <a:gd name="T18" fmla="*/ 36 w 716"/>
                  <a:gd name="T19" fmla="*/ 2 h 70"/>
                  <a:gd name="T20" fmla="*/ 40 w 716"/>
                  <a:gd name="T21" fmla="*/ 2 h 70"/>
                  <a:gd name="T22" fmla="*/ 44 w 716"/>
                  <a:gd name="T23" fmla="*/ 2 h 70"/>
                  <a:gd name="T24" fmla="*/ 48 w 716"/>
                  <a:gd name="T25" fmla="*/ 2 h 70"/>
                  <a:gd name="T26" fmla="*/ 54 w 716"/>
                  <a:gd name="T27" fmla="*/ 2 h 70"/>
                  <a:gd name="T28" fmla="*/ 60 w 716"/>
                  <a:gd name="T29" fmla="*/ 2 h 70"/>
                  <a:gd name="T30" fmla="*/ 66 w 716"/>
                  <a:gd name="T31" fmla="*/ 2 h 70"/>
                  <a:gd name="T32" fmla="*/ 72 w 716"/>
                  <a:gd name="T33" fmla="*/ 2 h 70"/>
                  <a:gd name="T34" fmla="*/ 78 w 716"/>
                  <a:gd name="T35" fmla="*/ 2 h 70"/>
                  <a:gd name="T36" fmla="*/ 84 w 716"/>
                  <a:gd name="T37" fmla="*/ 2 h 70"/>
                  <a:gd name="T38" fmla="*/ 92 w 716"/>
                  <a:gd name="T39" fmla="*/ 2 h 70"/>
                  <a:gd name="T40" fmla="*/ 100 w 716"/>
                  <a:gd name="T41" fmla="*/ 4 h 70"/>
                  <a:gd name="T42" fmla="*/ 108 w 716"/>
                  <a:gd name="T43" fmla="*/ 4 h 70"/>
                  <a:gd name="T44" fmla="*/ 116 w 716"/>
                  <a:gd name="T45" fmla="*/ 6 h 70"/>
                  <a:gd name="T46" fmla="*/ 126 w 716"/>
                  <a:gd name="T47" fmla="*/ 6 h 70"/>
                  <a:gd name="T48" fmla="*/ 134 w 716"/>
                  <a:gd name="T49" fmla="*/ 8 h 70"/>
                  <a:gd name="T50" fmla="*/ 144 w 716"/>
                  <a:gd name="T51" fmla="*/ 8 h 70"/>
                  <a:gd name="T52" fmla="*/ 152 w 716"/>
                  <a:gd name="T53" fmla="*/ 10 h 70"/>
                  <a:gd name="T54" fmla="*/ 162 w 716"/>
                  <a:gd name="T55" fmla="*/ 10 h 70"/>
                  <a:gd name="T56" fmla="*/ 172 w 716"/>
                  <a:gd name="T57" fmla="*/ 12 h 70"/>
                  <a:gd name="T58" fmla="*/ 182 w 716"/>
                  <a:gd name="T59" fmla="*/ 14 h 70"/>
                  <a:gd name="T60" fmla="*/ 192 w 716"/>
                  <a:gd name="T61" fmla="*/ 14 h 70"/>
                  <a:gd name="T62" fmla="*/ 204 w 716"/>
                  <a:gd name="T63" fmla="*/ 16 h 70"/>
                  <a:gd name="T64" fmla="*/ 216 w 716"/>
                  <a:gd name="T65" fmla="*/ 16 h 70"/>
                  <a:gd name="T66" fmla="*/ 228 w 716"/>
                  <a:gd name="T67" fmla="*/ 18 h 70"/>
                  <a:gd name="T68" fmla="*/ 240 w 716"/>
                  <a:gd name="T69" fmla="*/ 20 h 70"/>
                  <a:gd name="T70" fmla="*/ 254 w 716"/>
                  <a:gd name="T71" fmla="*/ 20 h 70"/>
                  <a:gd name="T72" fmla="*/ 268 w 716"/>
                  <a:gd name="T73" fmla="*/ 22 h 70"/>
                  <a:gd name="T74" fmla="*/ 282 w 716"/>
                  <a:gd name="T75" fmla="*/ 24 h 70"/>
                  <a:gd name="T76" fmla="*/ 298 w 716"/>
                  <a:gd name="T77" fmla="*/ 26 h 70"/>
                  <a:gd name="T78" fmla="*/ 314 w 716"/>
                  <a:gd name="T79" fmla="*/ 28 h 70"/>
                  <a:gd name="T80" fmla="*/ 330 w 716"/>
                  <a:gd name="T81" fmla="*/ 30 h 70"/>
                  <a:gd name="T82" fmla="*/ 346 w 716"/>
                  <a:gd name="T83" fmla="*/ 30 h 70"/>
                  <a:gd name="T84" fmla="*/ 364 w 716"/>
                  <a:gd name="T85" fmla="*/ 32 h 70"/>
                  <a:gd name="T86" fmla="*/ 382 w 716"/>
                  <a:gd name="T87" fmla="*/ 34 h 70"/>
                  <a:gd name="T88" fmla="*/ 398 w 716"/>
                  <a:gd name="T89" fmla="*/ 36 h 70"/>
                  <a:gd name="T90" fmla="*/ 416 w 716"/>
                  <a:gd name="T91" fmla="*/ 36 h 70"/>
                  <a:gd name="T92" fmla="*/ 434 w 716"/>
                  <a:gd name="T93" fmla="*/ 34 h 70"/>
                  <a:gd name="T94" fmla="*/ 452 w 716"/>
                  <a:gd name="T95" fmla="*/ 32 h 70"/>
                  <a:gd name="T96" fmla="*/ 470 w 716"/>
                  <a:gd name="T97" fmla="*/ 34 h 70"/>
                  <a:gd name="T98" fmla="*/ 488 w 716"/>
                  <a:gd name="T99" fmla="*/ 34 h 70"/>
                  <a:gd name="T100" fmla="*/ 506 w 716"/>
                  <a:gd name="T101" fmla="*/ 34 h 70"/>
                  <a:gd name="T102" fmla="*/ 524 w 716"/>
                  <a:gd name="T103" fmla="*/ 34 h 70"/>
                  <a:gd name="T104" fmla="*/ 542 w 716"/>
                  <a:gd name="T105" fmla="*/ 32 h 70"/>
                  <a:gd name="T106" fmla="*/ 560 w 716"/>
                  <a:gd name="T107" fmla="*/ 30 h 70"/>
                  <a:gd name="T108" fmla="*/ 578 w 716"/>
                  <a:gd name="T109" fmla="*/ 30 h 70"/>
                  <a:gd name="T110" fmla="*/ 596 w 716"/>
                  <a:gd name="T111" fmla="*/ 28 h 70"/>
                  <a:gd name="T112" fmla="*/ 614 w 716"/>
                  <a:gd name="T113" fmla="*/ 26 h 70"/>
                  <a:gd name="T114" fmla="*/ 632 w 716"/>
                  <a:gd name="T115" fmla="*/ 24 h 70"/>
                  <a:gd name="T116" fmla="*/ 650 w 716"/>
                  <a:gd name="T117" fmla="*/ 26 h 70"/>
                  <a:gd name="T118" fmla="*/ 668 w 716"/>
                  <a:gd name="T119" fmla="*/ 24 h 70"/>
                  <a:gd name="T120" fmla="*/ 688 w 716"/>
                  <a:gd name="T121" fmla="*/ 20 h 70"/>
                  <a:gd name="T122" fmla="*/ 706 w 716"/>
                  <a:gd name="T123" fmla="*/ 1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16" h="70">
                    <a:moveTo>
                      <a:pt x="0" y="4"/>
                    </a:moveTo>
                    <a:lnTo>
                      <a:pt x="14" y="4"/>
                    </a:lnTo>
                    <a:lnTo>
                      <a:pt x="14" y="70"/>
                    </a:lnTo>
                    <a:lnTo>
                      <a:pt x="14" y="30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4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0" y="2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58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2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4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6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0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2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4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6" y="2"/>
                    </a:lnTo>
                    <a:lnTo>
                      <a:pt x="78" y="2"/>
                    </a:lnTo>
                    <a:lnTo>
                      <a:pt x="78" y="2"/>
                    </a:lnTo>
                    <a:lnTo>
                      <a:pt x="78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6" y="2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88" y="2"/>
                    </a:lnTo>
                    <a:lnTo>
                      <a:pt x="90" y="2"/>
                    </a:lnTo>
                    <a:lnTo>
                      <a:pt x="90" y="2"/>
                    </a:lnTo>
                    <a:lnTo>
                      <a:pt x="90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94" y="2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2" y="4"/>
                    </a:lnTo>
                    <a:lnTo>
                      <a:pt x="104" y="4"/>
                    </a:lnTo>
                    <a:lnTo>
                      <a:pt x="104" y="4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6" y="6"/>
                    </a:lnTo>
                    <a:lnTo>
                      <a:pt x="116" y="6"/>
                    </a:lnTo>
                    <a:lnTo>
                      <a:pt x="116" y="6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18" y="6"/>
                    </a:lnTo>
                    <a:lnTo>
                      <a:pt x="120" y="6"/>
                    </a:lnTo>
                    <a:lnTo>
                      <a:pt x="120" y="6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2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30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2" y="6"/>
                    </a:lnTo>
                    <a:lnTo>
                      <a:pt x="132" y="6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4" y="8"/>
                    </a:lnTo>
                    <a:lnTo>
                      <a:pt x="136" y="8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38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6" y="8"/>
                    </a:lnTo>
                    <a:lnTo>
                      <a:pt x="146" y="8"/>
                    </a:lnTo>
                    <a:lnTo>
                      <a:pt x="148" y="8"/>
                    </a:lnTo>
                    <a:lnTo>
                      <a:pt x="148" y="8"/>
                    </a:lnTo>
                    <a:lnTo>
                      <a:pt x="148" y="8"/>
                    </a:lnTo>
                    <a:lnTo>
                      <a:pt x="150" y="8"/>
                    </a:lnTo>
                    <a:lnTo>
                      <a:pt x="150" y="10"/>
                    </a:lnTo>
                    <a:lnTo>
                      <a:pt x="150" y="8"/>
                    </a:lnTo>
                    <a:lnTo>
                      <a:pt x="152" y="10"/>
                    </a:lnTo>
                    <a:lnTo>
                      <a:pt x="152" y="10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10"/>
                    </a:lnTo>
                    <a:lnTo>
                      <a:pt x="156" y="10"/>
                    </a:lnTo>
                    <a:lnTo>
                      <a:pt x="158" y="10"/>
                    </a:lnTo>
                    <a:lnTo>
                      <a:pt x="158" y="10"/>
                    </a:lnTo>
                    <a:lnTo>
                      <a:pt x="158" y="10"/>
                    </a:lnTo>
                    <a:lnTo>
                      <a:pt x="160" y="10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2" y="10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6" y="10"/>
                    </a:lnTo>
                    <a:lnTo>
                      <a:pt x="166" y="10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0" y="12"/>
                    </a:lnTo>
                    <a:lnTo>
                      <a:pt x="170" y="12"/>
                    </a:lnTo>
                    <a:lnTo>
                      <a:pt x="172" y="12"/>
                    </a:lnTo>
                    <a:lnTo>
                      <a:pt x="172" y="12"/>
                    </a:lnTo>
                    <a:lnTo>
                      <a:pt x="172" y="12"/>
                    </a:lnTo>
                    <a:lnTo>
                      <a:pt x="174" y="12"/>
                    </a:lnTo>
                    <a:lnTo>
                      <a:pt x="174" y="12"/>
                    </a:lnTo>
                    <a:lnTo>
                      <a:pt x="176" y="12"/>
                    </a:lnTo>
                    <a:lnTo>
                      <a:pt x="176" y="12"/>
                    </a:lnTo>
                    <a:lnTo>
                      <a:pt x="178" y="12"/>
                    </a:lnTo>
                    <a:lnTo>
                      <a:pt x="178" y="12"/>
                    </a:lnTo>
                    <a:lnTo>
                      <a:pt x="178" y="12"/>
                    </a:lnTo>
                    <a:lnTo>
                      <a:pt x="180" y="12"/>
                    </a:lnTo>
                    <a:lnTo>
                      <a:pt x="180" y="14"/>
                    </a:lnTo>
                    <a:lnTo>
                      <a:pt x="182" y="14"/>
                    </a:lnTo>
                    <a:lnTo>
                      <a:pt x="182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4" y="14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8" y="14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2" y="14"/>
                    </a:lnTo>
                    <a:lnTo>
                      <a:pt x="192" y="14"/>
                    </a:lnTo>
                    <a:lnTo>
                      <a:pt x="192" y="14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6" y="14"/>
                    </a:lnTo>
                    <a:lnTo>
                      <a:pt x="196" y="16"/>
                    </a:lnTo>
                    <a:lnTo>
                      <a:pt x="198" y="16"/>
                    </a:lnTo>
                    <a:lnTo>
                      <a:pt x="198" y="16"/>
                    </a:lnTo>
                    <a:lnTo>
                      <a:pt x="200" y="16"/>
                    </a:lnTo>
                    <a:lnTo>
                      <a:pt x="200" y="16"/>
                    </a:lnTo>
                    <a:lnTo>
                      <a:pt x="202" y="16"/>
                    </a:lnTo>
                    <a:lnTo>
                      <a:pt x="202" y="16"/>
                    </a:lnTo>
                    <a:lnTo>
                      <a:pt x="202" y="16"/>
                    </a:lnTo>
                    <a:lnTo>
                      <a:pt x="204" y="16"/>
                    </a:lnTo>
                    <a:lnTo>
                      <a:pt x="204" y="16"/>
                    </a:lnTo>
                    <a:lnTo>
                      <a:pt x="206" y="16"/>
                    </a:lnTo>
                    <a:lnTo>
                      <a:pt x="206" y="16"/>
                    </a:lnTo>
                    <a:lnTo>
                      <a:pt x="208" y="16"/>
                    </a:lnTo>
                    <a:lnTo>
                      <a:pt x="208" y="16"/>
                    </a:lnTo>
                    <a:lnTo>
                      <a:pt x="210" y="16"/>
                    </a:lnTo>
                    <a:lnTo>
                      <a:pt x="210" y="16"/>
                    </a:lnTo>
                    <a:lnTo>
                      <a:pt x="212" y="16"/>
                    </a:lnTo>
                    <a:lnTo>
                      <a:pt x="212" y="16"/>
                    </a:lnTo>
                    <a:lnTo>
                      <a:pt x="214" y="16"/>
                    </a:lnTo>
                    <a:lnTo>
                      <a:pt x="214" y="16"/>
                    </a:lnTo>
                    <a:lnTo>
                      <a:pt x="216" y="16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0" y="16"/>
                    </a:lnTo>
                    <a:lnTo>
                      <a:pt x="222" y="16"/>
                    </a:lnTo>
                    <a:lnTo>
                      <a:pt x="222" y="16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6" y="18"/>
                    </a:lnTo>
                    <a:lnTo>
                      <a:pt x="226" y="18"/>
                    </a:lnTo>
                    <a:lnTo>
                      <a:pt x="228" y="18"/>
                    </a:lnTo>
                    <a:lnTo>
                      <a:pt x="228" y="18"/>
                    </a:lnTo>
                    <a:lnTo>
                      <a:pt x="230" y="18"/>
                    </a:lnTo>
                    <a:lnTo>
                      <a:pt x="230" y="18"/>
                    </a:lnTo>
                    <a:lnTo>
                      <a:pt x="232" y="18"/>
                    </a:lnTo>
                    <a:lnTo>
                      <a:pt x="232" y="18"/>
                    </a:lnTo>
                    <a:lnTo>
                      <a:pt x="234" y="18"/>
                    </a:lnTo>
                    <a:lnTo>
                      <a:pt x="234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8" y="18"/>
                    </a:lnTo>
                    <a:lnTo>
                      <a:pt x="240" y="20"/>
                    </a:lnTo>
                    <a:lnTo>
                      <a:pt x="240" y="20"/>
                    </a:lnTo>
                    <a:lnTo>
                      <a:pt x="242" y="20"/>
                    </a:lnTo>
                    <a:lnTo>
                      <a:pt x="242" y="20"/>
                    </a:lnTo>
                    <a:lnTo>
                      <a:pt x="244" y="20"/>
                    </a:lnTo>
                    <a:lnTo>
                      <a:pt x="244" y="20"/>
                    </a:lnTo>
                    <a:lnTo>
                      <a:pt x="246" y="20"/>
                    </a:lnTo>
                    <a:lnTo>
                      <a:pt x="246" y="20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50" y="20"/>
                    </a:lnTo>
                    <a:lnTo>
                      <a:pt x="252" y="20"/>
                    </a:lnTo>
                    <a:lnTo>
                      <a:pt x="252" y="20"/>
                    </a:lnTo>
                    <a:lnTo>
                      <a:pt x="254" y="20"/>
                    </a:lnTo>
                    <a:lnTo>
                      <a:pt x="254" y="20"/>
                    </a:lnTo>
                    <a:lnTo>
                      <a:pt x="256" y="20"/>
                    </a:lnTo>
                    <a:lnTo>
                      <a:pt x="256" y="20"/>
                    </a:lnTo>
                    <a:lnTo>
                      <a:pt x="258" y="20"/>
                    </a:lnTo>
                    <a:lnTo>
                      <a:pt x="260" y="20"/>
                    </a:lnTo>
                    <a:lnTo>
                      <a:pt x="260" y="22"/>
                    </a:lnTo>
                    <a:lnTo>
                      <a:pt x="262" y="22"/>
                    </a:lnTo>
                    <a:lnTo>
                      <a:pt x="262" y="22"/>
                    </a:lnTo>
                    <a:lnTo>
                      <a:pt x="264" y="22"/>
                    </a:lnTo>
                    <a:lnTo>
                      <a:pt x="266" y="22"/>
                    </a:lnTo>
                    <a:lnTo>
                      <a:pt x="266" y="22"/>
                    </a:lnTo>
                    <a:lnTo>
                      <a:pt x="268" y="22"/>
                    </a:lnTo>
                    <a:lnTo>
                      <a:pt x="268" y="22"/>
                    </a:lnTo>
                    <a:lnTo>
                      <a:pt x="270" y="22"/>
                    </a:lnTo>
                    <a:lnTo>
                      <a:pt x="272" y="22"/>
                    </a:lnTo>
                    <a:lnTo>
                      <a:pt x="272" y="22"/>
                    </a:lnTo>
                    <a:lnTo>
                      <a:pt x="274" y="22"/>
                    </a:lnTo>
                    <a:lnTo>
                      <a:pt x="274" y="22"/>
                    </a:lnTo>
                    <a:lnTo>
                      <a:pt x="276" y="22"/>
                    </a:lnTo>
                    <a:lnTo>
                      <a:pt x="278" y="24"/>
                    </a:lnTo>
                    <a:lnTo>
                      <a:pt x="278" y="24"/>
                    </a:lnTo>
                    <a:lnTo>
                      <a:pt x="280" y="24"/>
                    </a:lnTo>
                    <a:lnTo>
                      <a:pt x="282" y="24"/>
                    </a:lnTo>
                    <a:lnTo>
                      <a:pt x="282" y="24"/>
                    </a:lnTo>
                    <a:lnTo>
                      <a:pt x="284" y="24"/>
                    </a:lnTo>
                    <a:lnTo>
                      <a:pt x="284" y="24"/>
                    </a:lnTo>
                    <a:lnTo>
                      <a:pt x="286" y="24"/>
                    </a:lnTo>
                    <a:lnTo>
                      <a:pt x="288" y="24"/>
                    </a:lnTo>
                    <a:lnTo>
                      <a:pt x="288" y="24"/>
                    </a:lnTo>
                    <a:lnTo>
                      <a:pt x="290" y="24"/>
                    </a:lnTo>
                    <a:lnTo>
                      <a:pt x="292" y="26"/>
                    </a:lnTo>
                    <a:lnTo>
                      <a:pt x="292" y="26"/>
                    </a:lnTo>
                    <a:lnTo>
                      <a:pt x="294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8" y="26"/>
                    </a:lnTo>
                    <a:lnTo>
                      <a:pt x="300" y="26"/>
                    </a:lnTo>
                    <a:lnTo>
                      <a:pt x="300" y="26"/>
                    </a:lnTo>
                    <a:lnTo>
                      <a:pt x="302" y="26"/>
                    </a:lnTo>
                    <a:lnTo>
                      <a:pt x="302" y="26"/>
                    </a:lnTo>
                    <a:lnTo>
                      <a:pt x="304" y="26"/>
                    </a:lnTo>
                    <a:lnTo>
                      <a:pt x="306" y="28"/>
                    </a:lnTo>
                    <a:lnTo>
                      <a:pt x="306" y="28"/>
                    </a:lnTo>
                    <a:lnTo>
                      <a:pt x="308" y="28"/>
                    </a:lnTo>
                    <a:lnTo>
                      <a:pt x="310" y="28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14" y="28"/>
                    </a:lnTo>
                    <a:lnTo>
                      <a:pt x="314" y="28"/>
                    </a:lnTo>
                    <a:lnTo>
                      <a:pt x="316" y="28"/>
                    </a:lnTo>
                    <a:lnTo>
                      <a:pt x="318" y="28"/>
                    </a:lnTo>
                    <a:lnTo>
                      <a:pt x="320" y="28"/>
                    </a:lnTo>
                    <a:lnTo>
                      <a:pt x="320" y="30"/>
                    </a:lnTo>
                    <a:lnTo>
                      <a:pt x="322" y="30"/>
                    </a:lnTo>
                    <a:lnTo>
                      <a:pt x="324" y="30"/>
                    </a:lnTo>
                    <a:lnTo>
                      <a:pt x="324" y="30"/>
                    </a:lnTo>
                    <a:lnTo>
                      <a:pt x="326" y="30"/>
                    </a:lnTo>
                    <a:lnTo>
                      <a:pt x="328" y="30"/>
                    </a:lnTo>
                    <a:lnTo>
                      <a:pt x="328" y="30"/>
                    </a:lnTo>
                    <a:lnTo>
                      <a:pt x="330" y="30"/>
                    </a:lnTo>
                    <a:lnTo>
                      <a:pt x="332" y="30"/>
                    </a:lnTo>
                    <a:lnTo>
                      <a:pt x="332" y="30"/>
                    </a:lnTo>
                    <a:lnTo>
                      <a:pt x="334" y="30"/>
                    </a:lnTo>
                    <a:lnTo>
                      <a:pt x="336" y="30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40" y="30"/>
                    </a:lnTo>
                    <a:lnTo>
                      <a:pt x="342" y="30"/>
                    </a:lnTo>
                    <a:lnTo>
                      <a:pt x="342" y="30"/>
                    </a:lnTo>
                    <a:lnTo>
                      <a:pt x="344" y="30"/>
                    </a:lnTo>
                    <a:lnTo>
                      <a:pt x="346" y="30"/>
                    </a:lnTo>
                    <a:lnTo>
                      <a:pt x="346" y="30"/>
                    </a:lnTo>
                    <a:lnTo>
                      <a:pt x="348" y="30"/>
                    </a:lnTo>
                    <a:lnTo>
                      <a:pt x="350" y="30"/>
                    </a:lnTo>
                    <a:lnTo>
                      <a:pt x="352" y="30"/>
                    </a:lnTo>
                    <a:lnTo>
                      <a:pt x="352" y="30"/>
                    </a:lnTo>
                    <a:lnTo>
                      <a:pt x="354" y="32"/>
                    </a:lnTo>
                    <a:lnTo>
                      <a:pt x="356" y="32"/>
                    </a:lnTo>
                    <a:lnTo>
                      <a:pt x="356" y="32"/>
                    </a:lnTo>
                    <a:lnTo>
                      <a:pt x="358" y="32"/>
                    </a:lnTo>
                    <a:lnTo>
                      <a:pt x="360" y="32"/>
                    </a:lnTo>
                    <a:lnTo>
                      <a:pt x="362" y="32"/>
                    </a:lnTo>
                    <a:lnTo>
                      <a:pt x="362" y="32"/>
                    </a:lnTo>
                    <a:lnTo>
                      <a:pt x="364" y="32"/>
                    </a:lnTo>
                    <a:lnTo>
                      <a:pt x="366" y="32"/>
                    </a:lnTo>
                    <a:lnTo>
                      <a:pt x="366" y="32"/>
                    </a:lnTo>
                    <a:lnTo>
                      <a:pt x="368" y="32"/>
                    </a:lnTo>
                    <a:lnTo>
                      <a:pt x="370" y="34"/>
                    </a:lnTo>
                    <a:lnTo>
                      <a:pt x="372" y="34"/>
                    </a:lnTo>
                    <a:lnTo>
                      <a:pt x="372" y="34"/>
                    </a:lnTo>
                    <a:lnTo>
                      <a:pt x="374" y="34"/>
                    </a:lnTo>
                    <a:lnTo>
                      <a:pt x="376" y="34"/>
                    </a:lnTo>
                    <a:lnTo>
                      <a:pt x="376" y="34"/>
                    </a:lnTo>
                    <a:lnTo>
                      <a:pt x="378" y="34"/>
                    </a:lnTo>
                    <a:lnTo>
                      <a:pt x="380" y="34"/>
                    </a:lnTo>
                    <a:lnTo>
                      <a:pt x="382" y="34"/>
                    </a:lnTo>
                    <a:lnTo>
                      <a:pt x="382" y="34"/>
                    </a:lnTo>
                    <a:lnTo>
                      <a:pt x="384" y="36"/>
                    </a:lnTo>
                    <a:lnTo>
                      <a:pt x="386" y="36"/>
                    </a:lnTo>
                    <a:lnTo>
                      <a:pt x="388" y="36"/>
                    </a:lnTo>
                    <a:lnTo>
                      <a:pt x="388" y="36"/>
                    </a:lnTo>
                    <a:lnTo>
                      <a:pt x="390" y="36"/>
                    </a:lnTo>
                    <a:lnTo>
                      <a:pt x="392" y="36"/>
                    </a:lnTo>
                    <a:lnTo>
                      <a:pt x="392" y="36"/>
                    </a:lnTo>
                    <a:lnTo>
                      <a:pt x="394" y="36"/>
                    </a:lnTo>
                    <a:lnTo>
                      <a:pt x="396" y="36"/>
                    </a:lnTo>
                    <a:lnTo>
                      <a:pt x="398" y="36"/>
                    </a:lnTo>
                    <a:lnTo>
                      <a:pt x="398" y="36"/>
                    </a:lnTo>
                    <a:lnTo>
                      <a:pt x="400" y="36"/>
                    </a:lnTo>
                    <a:lnTo>
                      <a:pt x="402" y="36"/>
                    </a:lnTo>
                    <a:lnTo>
                      <a:pt x="402" y="36"/>
                    </a:lnTo>
                    <a:lnTo>
                      <a:pt x="404" y="36"/>
                    </a:lnTo>
                    <a:lnTo>
                      <a:pt x="406" y="36"/>
                    </a:lnTo>
                    <a:lnTo>
                      <a:pt x="408" y="36"/>
                    </a:lnTo>
                    <a:lnTo>
                      <a:pt x="408" y="36"/>
                    </a:lnTo>
                    <a:lnTo>
                      <a:pt x="410" y="36"/>
                    </a:lnTo>
                    <a:lnTo>
                      <a:pt x="412" y="36"/>
                    </a:lnTo>
                    <a:lnTo>
                      <a:pt x="414" y="36"/>
                    </a:lnTo>
                    <a:lnTo>
                      <a:pt x="414" y="36"/>
                    </a:lnTo>
                    <a:lnTo>
                      <a:pt x="416" y="36"/>
                    </a:lnTo>
                    <a:lnTo>
                      <a:pt x="418" y="36"/>
                    </a:lnTo>
                    <a:lnTo>
                      <a:pt x="420" y="36"/>
                    </a:lnTo>
                    <a:lnTo>
                      <a:pt x="420" y="36"/>
                    </a:lnTo>
                    <a:lnTo>
                      <a:pt x="422" y="36"/>
                    </a:lnTo>
                    <a:lnTo>
                      <a:pt x="424" y="34"/>
                    </a:lnTo>
                    <a:lnTo>
                      <a:pt x="424" y="34"/>
                    </a:lnTo>
                    <a:lnTo>
                      <a:pt x="426" y="34"/>
                    </a:lnTo>
                    <a:lnTo>
                      <a:pt x="428" y="34"/>
                    </a:lnTo>
                    <a:lnTo>
                      <a:pt x="430" y="34"/>
                    </a:lnTo>
                    <a:lnTo>
                      <a:pt x="430" y="34"/>
                    </a:lnTo>
                    <a:lnTo>
                      <a:pt x="432" y="34"/>
                    </a:lnTo>
                    <a:lnTo>
                      <a:pt x="434" y="34"/>
                    </a:lnTo>
                    <a:lnTo>
                      <a:pt x="436" y="34"/>
                    </a:lnTo>
                    <a:lnTo>
                      <a:pt x="436" y="34"/>
                    </a:lnTo>
                    <a:lnTo>
                      <a:pt x="438" y="34"/>
                    </a:lnTo>
                    <a:lnTo>
                      <a:pt x="440" y="34"/>
                    </a:lnTo>
                    <a:lnTo>
                      <a:pt x="442" y="34"/>
                    </a:lnTo>
                    <a:lnTo>
                      <a:pt x="442" y="34"/>
                    </a:lnTo>
                    <a:lnTo>
                      <a:pt x="444" y="34"/>
                    </a:lnTo>
                    <a:lnTo>
                      <a:pt x="446" y="32"/>
                    </a:lnTo>
                    <a:lnTo>
                      <a:pt x="446" y="32"/>
                    </a:lnTo>
                    <a:lnTo>
                      <a:pt x="448" y="32"/>
                    </a:lnTo>
                    <a:lnTo>
                      <a:pt x="450" y="32"/>
                    </a:lnTo>
                    <a:lnTo>
                      <a:pt x="452" y="32"/>
                    </a:lnTo>
                    <a:lnTo>
                      <a:pt x="454" y="32"/>
                    </a:lnTo>
                    <a:lnTo>
                      <a:pt x="454" y="32"/>
                    </a:lnTo>
                    <a:lnTo>
                      <a:pt x="456" y="32"/>
                    </a:lnTo>
                    <a:lnTo>
                      <a:pt x="458" y="32"/>
                    </a:lnTo>
                    <a:lnTo>
                      <a:pt x="460" y="32"/>
                    </a:lnTo>
                    <a:lnTo>
                      <a:pt x="460" y="32"/>
                    </a:lnTo>
                    <a:lnTo>
                      <a:pt x="462" y="34"/>
                    </a:lnTo>
                    <a:lnTo>
                      <a:pt x="464" y="34"/>
                    </a:lnTo>
                    <a:lnTo>
                      <a:pt x="466" y="34"/>
                    </a:lnTo>
                    <a:lnTo>
                      <a:pt x="466" y="34"/>
                    </a:lnTo>
                    <a:lnTo>
                      <a:pt x="468" y="34"/>
                    </a:lnTo>
                    <a:lnTo>
                      <a:pt x="470" y="34"/>
                    </a:lnTo>
                    <a:lnTo>
                      <a:pt x="472" y="34"/>
                    </a:lnTo>
                    <a:lnTo>
                      <a:pt x="472" y="34"/>
                    </a:lnTo>
                    <a:lnTo>
                      <a:pt x="474" y="34"/>
                    </a:lnTo>
                    <a:lnTo>
                      <a:pt x="476" y="34"/>
                    </a:lnTo>
                    <a:lnTo>
                      <a:pt x="478" y="34"/>
                    </a:lnTo>
                    <a:lnTo>
                      <a:pt x="480" y="34"/>
                    </a:lnTo>
                    <a:lnTo>
                      <a:pt x="480" y="34"/>
                    </a:lnTo>
                    <a:lnTo>
                      <a:pt x="482" y="34"/>
                    </a:lnTo>
                    <a:lnTo>
                      <a:pt x="484" y="34"/>
                    </a:lnTo>
                    <a:lnTo>
                      <a:pt x="486" y="34"/>
                    </a:lnTo>
                    <a:lnTo>
                      <a:pt x="486" y="34"/>
                    </a:lnTo>
                    <a:lnTo>
                      <a:pt x="488" y="34"/>
                    </a:lnTo>
                    <a:lnTo>
                      <a:pt x="490" y="34"/>
                    </a:lnTo>
                    <a:lnTo>
                      <a:pt x="492" y="34"/>
                    </a:lnTo>
                    <a:lnTo>
                      <a:pt x="492" y="34"/>
                    </a:lnTo>
                    <a:lnTo>
                      <a:pt x="494" y="34"/>
                    </a:lnTo>
                    <a:lnTo>
                      <a:pt x="496" y="34"/>
                    </a:lnTo>
                    <a:lnTo>
                      <a:pt x="498" y="34"/>
                    </a:lnTo>
                    <a:lnTo>
                      <a:pt x="498" y="34"/>
                    </a:lnTo>
                    <a:lnTo>
                      <a:pt x="500" y="34"/>
                    </a:lnTo>
                    <a:lnTo>
                      <a:pt x="502" y="34"/>
                    </a:lnTo>
                    <a:lnTo>
                      <a:pt x="504" y="34"/>
                    </a:lnTo>
                    <a:lnTo>
                      <a:pt x="504" y="34"/>
                    </a:lnTo>
                    <a:lnTo>
                      <a:pt x="506" y="34"/>
                    </a:lnTo>
                    <a:lnTo>
                      <a:pt x="508" y="34"/>
                    </a:lnTo>
                    <a:lnTo>
                      <a:pt x="510" y="34"/>
                    </a:lnTo>
                    <a:lnTo>
                      <a:pt x="510" y="34"/>
                    </a:lnTo>
                    <a:lnTo>
                      <a:pt x="512" y="34"/>
                    </a:lnTo>
                    <a:lnTo>
                      <a:pt x="514" y="34"/>
                    </a:lnTo>
                    <a:lnTo>
                      <a:pt x="516" y="34"/>
                    </a:lnTo>
                    <a:lnTo>
                      <a:pt x="516" y="34"/>
                    </a:lnTo>
                    <a:lnTo>
                      <a:pt x="518" y="34"/>
                    </a:lnTo>
                    <a:lnTo>
                      <a:pt x="520" y="34"/>
                    </a:lnTo>
                    <a:lnTo>
                      <a:pt x="522" y="34"/>
                    </a:lnTo>
                    <a:lnTo>
                      <a:pt x="522" y="34"/>
                    </a:lnTo>
                    <a:lnTo>
                      <a:pt x="524" y="34"/>
                    </a:lnTo>
                    <a:lnTo>
                      <a:pt x="526" y="34"/>
                    </a:lnTo>
                    <a:lnTo>
                      <a:pt x="526" y="32"/>
                    </a:lnTo>
                    <a:lnTo>
                      <a:pt x="528" y="32"/>
                    </a:lnTo>
                    <a:lnTo>
                      <a:pt x="530" y="32"/>
                    </a:lnTo>
                    <a:lnTo>
                      <a:pt x="532" y="32"/>
                    </a:lnTo>
                    <a:lnTo>
                      <a:pt x="534" y="32"/>
                    </a:lnTo>
                    <a:lnTo>
                      <a:pt x="534" y="32"/>
                    </a:lnTo>
                    <a:lnTo>
                      <a:pt x="536" y="32"/>
                    </a:lnTo>
                    <a:lnTo>
                      <a:pt x="538" y="32"/>
                    </a:lnTo>
                    <a:lnTo>
                      <a:pt x="538" y="32"/>
                    </a:lnTo>
                    <a:lnTo>
                      <a:pt x="540" y="32"/>
                    </a:lnTo>
                    <a:lnTo>
                      <a:pt x="542" y="32"/>
                    </a:lnTo>
                    <a:lnTo>
                      <a:pt x="544" y="32"/>
                    </a:lnTo>
                    <a:lnTo>
                      <a:pt x="544" y="32"/>
                    </a:lnTo>
                    <a:lnTo>
                      <a:pt x="546" y="32"/>
                    </a:lnTo>
                    <a:lnTo>
                      <a:pt x="548" y="32"/>
                    </a:lnTo>
                    <a:lnTo>
                      <a:pt x="550" y="32"/>
                    </a:lnTo>
                    <a:lnTo>
                      <a:pt x="550" y="32"/>
                    </a:lnTo>
                    <a:lnTo>
                      <a:pt x="552" y="30"/>
                    </a:lnTo>
                    <a:lnTo>
                      <a:pt x="554" y="30"/>
                    </a:lnTo>
                    <a:lnTo>
                      <a:pt x="556" y="30"/>
                    </a:lnTo>
                    <a:lnTo>
                      <a:pt x="556" y="30"/>
                    </a:lnTo>
                    <a:lnTo>
                      <a:pt x="558" y="30"/>
                    </a:lnTo>
                    <a:lnTo>
                      <a:pt x="560" y="30"/>
                    </a:lnTo>
                    <a:lnTo>
                      <a:pt x="562" y="30"/>
                    </a:lnTo>
                    <a:lnTo>
                      <a:pt x="562" y="30"/>
                    </a:lnTo>
                    <a:lnTo>
                      <a:pt x="564" y="30"/>
                    </a:lnTo>
                    <a:lnTo>
                      <a:pt x="566" y="30"/>
                    </a:lnTo>
                    <a:lnTo>
                      <a:pt x="568" y="30"/>
                    </a:lnTo>
                    <a:lnTo>
                      <a:pt x="568" y="30"/>
                    </a:lnTo>
                    <a:lnTo>
                      <a:pt x="570" y="30"/>
                    </a:lnTo>
                    <a:lnTo>
                      <a:pt x="572" y="30"/>
                    </a:lnTo>
                    <a:lnTo>
                      <a:pt x="574" y="30"/>
                    </a:lnTo>
                    <a:lnTo>
                      <a:pt x="574" y="30"/>
                    </a:lnTo>
                    <a:lnTo>
                      <a:pt x="576" y="30"/>
                    </a:lnTo>
                    <a:lnTo>
                      <a:pt x="578" y="30"/>
                    </a:lnTo>
                    <a:lnTo>
                      <a:pt x="580" y="30"/>
                    </a:lnTo>
                    <a:lnTo>
                      <a:pt x="580" y="30"/>
                    </a:lnTo>
                    <a:lnTo>
                      <a:pt x="582" y="30"/>
                    </a:lnTo>
                    <a:lnTo>
                      <a:pt x="584" y="30"/>
                    </a:lnTo>
                    <a:lnTo>
                      <a:pt x="586" y="30"/>
                    </a:lnTo>
                    <a:lnTo>
                      <a:pt x="586" y="30"/>
                    </a:lnTo>
                    <a:lnTo>
                      <a:pt x="588" y="30"/>
                    </a:lnTo>
                    <a:lnTo>
                      <a:pt x="590" y="30"/>
                    </a:lnTo>
                    <a:lnTo>
                      <a:pt x="592" y="30"/>
                    </a:lnTo>
                    <a:lnTo>
                      <a:pt x="592" y="30"/>
                    </a:lnTo>
                    <a:lnTo>
                      <a:pt x="594" y="30"/>
                    </a:lnTo>
                    <a:lnTo>
                      <a:pt x="596" y="28"/>
                    </a:lnTo>
                    <a:lnTo>
                      <a:pt x="598" y="28"/>
                    </a:lnTo>
                    <a:lnTo>
                      <a:pt x="598" y="28"/>
                    </a:lnTo>
                    <a:lnTo>
                      <a:pt x="600" y="28"/>
                    </a:lnTo>
                    <a:lnTo>
                      <a:pt x="602" y="28"/>
                    </a:lnTo>
                    <a:lnTo>
                      <a:pt x="604" y="28"/>
                    </a:lnTo>
                    <a:lnTo>
                      <a:pt x="604" y="28"/>
                    </a:lnTo>
                    <a:lnTo>
                      <a:pt x="606" y="28"/>
                    </a:lnTo>
                    <a:lnTo>
                      <a:pt x="608" y="28"/>
                    </a:lnTo>
                    <a:lnTo>
                      <a:pt x="610" y="28"/>
                    </a:lnTo>
                    <a:lnTo>
                      <a:pt x="610" y="26"/>
                    </a:lnTo>
                    <a:lnTo>
                      <a:pt x="612" y="26"/>
                    </a:lnTo>
                    <a:lnTo>
                      <a:pt x="614" y="26"/>
                    </a:lnTo>
                    <a:lnTo>
                      <a:pt x="616" y="26"/>
                    </a:lnTo>
                    <a:lnTo>
                      <a:pt x="618" y="26"/>
                    </a:lnTo>
                    <a:lnTo>
                      <a:pt x="618" y="26"/>
                    </a:lnTo>
                    <a:lnTo>
                      <a:pt x="620" y="26"/>
                    </a:lnTo>
                    <a:lnTo>
                      <a:pt x="622" y="26"/>
                    </a:lnTo>
                    <a:lnTo>
                      <a:pt x="624" y="26"/>
                    </a:lnTo>
                    <a:lnTo>
                      <a:pt x="624" y="26"/>
                    </a:lnTo>
                    <a:lnTo>
                      <a:pt x="626" y="26"/>
                    </a:lnTo>
                    <a:lnTo>
                      <a:pt x="628" y="26"/>
                    </a:lnTo>
                    <a:lnTo>
                      <a:pt x="630" y="24"/>
                    </a:lnTo>
                    <a:lnTo>
                      <a:pt x="630" y="24"/>
                    </a:lnTo>
                    <a:lnTo>
                      <a:pt x="632" y="24"/>
                    </a:lnTo>
                    <a:lnTo>
                      <a:pt x="634" y="24"/>
                    </a:lnTo>
                    <a:lnTo>
                      <a:pt x="636" y="24"/>
                    </a:lnTo>
                    <a:lnTo>
                      <a:pt x="636" y="24"/>
                    </a:lnTo>
                    <a:lnTo>
                      <a:pt x="638" y="24"/>
                    </a:lnTo>
                    <a:lnTo>
                      <a:pt x="640" y="24"/>
                    </a:lnTo>
                    <a:lnTo>
                      <a:pt x="642" y="24"/>
                    </a:lnTo>
                    <a:lnTo>
                      <a:pt x="642" y="24"/>
                    </a:lnTo>
                    <a:lnTo>
                      <a:pt x="644" y="24"/>
                    </a:lnTo>
                    <a:lnTo>
                      <a:pt x="646" y="26"/>
                    </a:lnTo>
                    <a:lnTo>
                      <a:pt x="648" y="26"/>
                    </a:lnTo>
                    <a:lnTo>
                      <a:pt x="648" y="26"/>
                    </a:lnTo>
                    <a:lnTo>
                      <a:pt x="650" y="26"/>
                    </a:lnTo>
                    <a:lnTo>
                      <a:pt x="652" y="26"/>
                    </a:lnTo>
                    <a:lnTo>
                      <a:pt x="654" y="26"/>
                    </a:lnTo>
                    <a:lnTo>
                      <a:pt x="656" y="24"/>
                    </a:lnTo>
                    <a:lnTo>
                      <a:pt x="656" y="24"/>
                    </a:lnTo>
                    <a:lnTo>
                      <a:pt x="658" y="24"/>
                    </a:lnTo>
                    <a:lnTo>
                      <a:pt x="660" y="24"/>
                    </a:lnTo>
                    <a:lnTo>
                      <a:pt x="662" y="24"/>
                    </a:lnTo>
                    <a:lnTo>
                      <a:pt x="662" y="24"/>
                    </a:lnTo>
                    <a:lnTo>
                      <a:pt x="664" y="24"/>
                    </a:lnTo>
                    <a:lnTo>
                      <a:pt x="666" y="24"/>
                    </a:lnTo>
                    <a:lnTo>
                      <a:pt x="668" y="24"/>
                    </a:lnTo>
                    <a:lnTo>
                      <a:pt x="668" y="24"/>
                    </a:lnTo>
                    <a:lnTo>
                      <a:pt x="670" y="24"/>
                    </a:lnTo>
                    <a:lnTo>
                      <a:pt x="672" y="24"/>
                    </a:lnTo>
                    <a:lnTo>
                      <a:pt x="674" y="22"/>
                    </a:lnTo>
                    <a:lnTo>
                      <a:pt x="676" y="22"/>
                    </a:lnTo>
                    <a:lnTo>
                      <a:pt x="676" y="22"/>
                    </a:lnTo>
                    <a:lnTo>
                      <a:pt x="678" y="22"/>
                    </a:lnTo>
                    <a:lnTo>
                      <a:pt x="680" y="22"/>
                    </a:lnTo>
                    <a:lnTo>
                      <a:pt x="682" y="20"/>
                    </a:lnTo>
                    <a:lnTo>
                      <a:pt x="682" y="20"/>
                    </a:lnTo>
                    <a:lnTo>
                      <a:pt x="684" y="20"/>
                    </a:lnTo>
                    <a:lnTo>
                      <a:pt x="686" y="20"/>
                    </a:lnTo>
                    <a:lnTo>
                      <a:pt x="688" y="20"/>
                    </a:lnTo>
                    <a:lnTo>
                      <a:pt x="688" y="18"/>
                    </a:lnTo>
                    <a:lnTo>
                      <a:pt x="690" y="18"/>
                    </a:lnTo>
                    <a:lnTo>
                      <a:pt x="692" y="18"/>
                    </a:lnTo>
                    <a:lnTo>
                      <a:pt x="694" y="18"/>
                    </a:lnTo>
                    <a:lnTo>
                      <a:pt x="696" y="16"/>
                    </a:lnTo>
                    <a:lnTo>
                      <a:pt x="696" y="16"/>
                    </a:lnTo>
                    <a:lnTo>
                      <a:pt x="698" y="16"/>
                    </a:lnTo>
                    <a:lnTo>
                      <a:pt x="700" y="14"/>
                    </a:lnTo>
                    <a:lnTo>
                      <a:pt x="702" y="14"/>
                    </a:lnTo>
                    <a:lnTo>
                      <a:pt x="702" y="14"/>
                    </a:lnTo>
                    <a:lnTo>
                      <a:pt x="704" y="12"/>
                    </a:lnTo>
                    <a:lnTo>
                      <a:pt x="706" y="12"/>
                    </a:lnTo>
                    <a:lnTo>
                      <a:pt x="708" y="12"/>
                    </a:lnTo>
                    <a:lnTo>
                      <a:pt x="710" y="10"/>
                    </a:lnTo>
                    <a:lnTo>
                      <a:pt x="710" y="10"/>
                    </a:lnTo>
                    <a:lnTo>
                      <a:pt x="712" y="10"/>
                    </a:lnTo>
                    <a:lnTo>
                      <a:pt x="714" y="10"/>
                    </a:lnTo>
                    <a:lnTo>
                      <a:pt x="716" y="10"/>
                    </a:lnTo>
                    <a:lnTo>
                      <a:pt x="71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9" name="Freeform 3143"/>
              <p:cNvSpPr>
                <a:spLocks/>
              </p:cNvSpPr>
              <p:nvPr/>
            </p:nvSpPr>
            <p:spPr bwMode="auto">
              <a:xfrm>
                <a:off x="3800" y="2269"/>
                <a:ext cx="464" cy="974"/>
              </a:xfrm>
              <a:custGeom>
                <a:avLst/>
                <a:gdLst>
                  <a:gd name="T0" fmla="*/ 8 w 464"/>
                  <a:gd name="T1" fmla="*/ 958 h 974"/>
                  <a:gd name="T2" fmla="*/ 16 w 464"/>
                  <a:gd name="T3" fmla="*/ 956 h 974"/>
                  <a:gd name="T4" fmla="*/ 22 w 464"/>
                  <a:gd name="T5" fmla="*/ 956 h 974"/>
                  <a:gd name="T6" fmla="*/ 30 w 464"/>
                  <a:gd name="T7" fmla="*/ 956 h 974"/>
                  <a:gd name="T8" fmla="*/ 38 w 464"/>
                  <a:gd name="T9" fmla="*/ 956 h 974"/>
                  <a:gd name="T10" fmla="*/ 46 w 464"/>
                  <a:gd name="T11" fmla="*/ 956 h 974"/>
                  <a:gd name="T12" fmla="*/ 54 w 464"/>
                  <a:gd name="T13" fmla="*/ 954 h 974"/>
                  <a:gd name="T14" fmla="*/ 62 w 464"/>
                  <a:gd name="T15" fmla="*/ 956 h 974"/>
                  <a:gd name="T16" fmla="*/ 70 w 464"/>
                  <a:gd name="T17" fmla="*/ 956 h 974"/>
                  <a:gd name="T18" fmla="*/ 78 w 464"/>
                  <a:gd name="T19" fmla="*/ 958 h 974"/>
                  <a:gd name="T20" fmla="*/ 86 w 464"/>
                  <a:gd name="T21" fmla="*/ 958 h 974"/>
                  <a:gd name="T22" fmla="*/ 94 w 464"/>
                  <a:gd name="T23" fmla="*/ 960 h 974"/>
                  <a:gd name="T24" fmla="*/ 102 w 464"/>
                  <a:gd name="T25" fmla="*/ 962 h 974"/>
                  <a:gd name="T26" fmla="*/ 110 w 464"/>
                  <a:gd name="T27" fmla="*/ 964 h 974"/>
                  <a:gd name="T28" fmla="*/ 120 w 464"/>
                  <a:gd name="T29" fmla="*/ 966 h 974"/>
                  <a:gd name="T30" fmla="*/ 128 w 464"/>
                  <a:gd name="T31" fmla="*/ 970 h 974"/>
                  <a:gd name="T32" fmla="*/ 136 w 464"/>
                  <a:gd name="T33" fmla="*/ 970 h 974"/>
                  <a:gd name="T34" fmla="*/ 144 w 464"/>
                  <a:gd name="T35" fmla="*/ 972 h 974"/>
                  <a:gd name="T36" fmla="*/ 152 w 464"/>
                  <a:gd name="T37" fmla="*/ 972 h 974"/>
                  <a:gd name="T38" fmla="*/ 160 w 464"/>
                  <a:gd name="T39" fmla="*/ 974 h 974"/>
                  <a:gd name="T40" fmla="*/ 170 w 464"/>
                  <a:gd name="T41" fmla="*/ 974 h 974"/>
                  <a:gd name="T42" fmla="*/ 178 w 464"/>
                  <a:gd name="T43" fmla="*/ 972 h 974"/>
                  <a:gd name="T44" fmla="*/ 186 w 464"/>
                  <a:gd name="T45" fmla="*/ 972 h 974"/>
                  <a:gd name="T46" fmla="*/ 194 w 464"/>
                  <a:gd name="T47" fmla="*/ 972 h 974"/>
                  <a:gd name="T48" fmla="*/ 202 w 464"/>
                  <a:gd name="T49" fmla="*/ 970 h 974"/>
                  <a:gd name="T50" fmla="*/ 210 w 464"/>
                  <a:gd name="T51" fmla="*/ 970 h 974"/>
                  <a:gd name="T52" fmla="*/ 220 w 464"/>
                  <a:gd name="T53" fmla="*/ 968 h 974"/>
                  <a:gd name="T54" fmla="*/ 228 w 464"/>
                  <a:gd name="T55" fmla="*/ 966 h 974"/>
                  <a:gd name="T56" fmla="*/ 236 w 464"/>
                  <a:gd name="T57" fmla="*/ 964 h 974"/>
                  <a:gd name="T58" fmla="*/ 244 w 464"/>
                  <a:gd name="T59" fmla="*/ 960 h 974"/>
                  <a:gd name="T60" fmla="*/ 254 w 464"/>
                  <a:gd name="T61" fmla="*/ 956 h 974"/>
                  <a:gd name="T62" fmla="*/ 262 w 464"/>
                  <a:gd name="T63" fmla="*/ 950 h 974"/>
                  <a:gd name="T64" fmla="*/ 270 w 464"/>
                  <a:gd name="T65" fmla="*/ 944 h 974"/>
                  <a:gd name="T66" fmla="*/ 278 w 464"/>
                  <a:gd name="T67" fmla="*/ 938 h 974"/>
                  <a:gd name="T68" fmla="*/ 286 w 464"/>
                  <a:gd name="T69" fmla="*/ 932 h 974"/>
                  <a:gd name="T70" fmla="*/ 296 w 464"/>
                  <a:gd name="T71" fmla="*/ 926 h 974"/>
                  <a:gd name="T72" fmla="*/ 304 w 464"/>
                  <a:gd name="T73" fmla="*/ 922 h 974"/>
                  <a:gd name="T74" fmla="*/ 312 w 464"/>
                  <a:gd name="T75" fmla="*/ 916 h 974"/>
                  <a:gd name="T76" fmla="*/ 320 w 464"/>
                  <a:gd name="T77" fmla="*/ 910 h 974"/>
                  <a:gd name="T78" fmla="*/ 330 w 464"/>
                  <a:gd name="T79" fmla="*/ 902 h 974"/>
                  <a:gd name="T80" fmla="*/ 338 w 464"/>
                  <a:gd name="T81" fmla="*/ 894 h 974"/>
                  <a:gd name="T82" fmla="*/ 346 w 464"/>
                  <a:gd name="T83" fmla="*/ 884 h 974"/>
                  <a:gd name="T84" fmla="*/ 354 w 464"/>
                  <a:gd name="T85" fmla="*/ 872 h 974"/>
                  <a:gd name="T86" fmla="*/ 362 w 464"/>
                  <a:gd name="T87" fmla="*/ 860 h 974"/>
                  <a:gd name="T88" fmla="*/ 372 w 464"/>
                  <a:gd name="T89" fmla="*/ 842 h 974"/>
                  <a:gd name="T90" fmla="*/ 380 w 464"/>
                  <a:gd name="T91" fmla="*/ 822 h 974"/>
                  <a:gd name="T92" fmla="*/ 388 w 464"/>
                  <a:gd name="T93" fmla="*/ 796 h 974"/>
                  <a:gd name="T94" fmla="*/ 396 w 464"/>
                  <a:gd name="T95" fmla="*/ 768 h 974"/>
                  <a:gd name="T96" fmla="*/ 404 w 464"/>
                  <a:gd name="T97" fmla="*/ 740 h 974"/>
                  <a:gd name="T98" fmla="*/ 412 w 464"/>
                  <a:gd name="T99" fmla="*/ 704 h 974"/>
                  <a:gd name="T100" fmla="*/ 420 w 464"/>
                  <a:gd name="T101" fmla="*/ 666 h 974"/>
                  <a:gd name="T102" fmla="*/ 428 w 464"/>
                  <a:gd name="T103" fmla="*/ 636 h 974"/>
                  <a:gd name="T104" fmla="*/ 436 w 464"/>
                  <a:gd name="T105" fmla="*/ 594 h 974"/>
                  <a:gd name="T106" fmla="*/ 442 w 464"/>
                  <a:gd name="T107" fmla="*/ 572 h 974"/>
                  <a:gd name="T108" fmla="*/ 450 w 464"/>
                  <a:gd name="T109" fmla="*/ 458 h 974"/>
                  <a:gd name="T110" fmla="*/ 458 w 464"/>
                  <a:gd name="T111" fmla="*/ 284 h 974"/>
                  <a:gd name="T112" fmla="*/ 464 w 464"/>
                  <a:gd name="T113" fmla="*/ 290 h 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4" h="974">
                    <a:moveTo>
                      <a:pt x="0" y="958"/>
                    </a:moveTo>
                    <a:lnTo>
                      <a:pt x="2" y="958"/>
                    </a:lnTo>
                    <a:lnTo>
                      <a:pt x="4" y="958"/>
                    </a:lnTo>
                    <a:lnTo>
                      <a:pt x="6" y="958"/>
                    </a:lnTo>
                    <a:lnTo>
                      <a:pt x="8" y="958"/>
                    </a:lnTo>
                    <a:lnTo>
                      <a:pt x="8" y="958"/>
                    </a:lnTo>
                    <a:lnTo>
                      <a:pt x="10" y="958"/>
                    </a:lnTo>
                    <a:lnTo>
                      <a:pt x="12" y="956"/>
                    </a:lnTo>
                    <a:lnTo>
                      <a:pt x="14" y="956"/>
                    </a:lnTo>
                    <a:lnTo>
                      <a:pt x="16" y="956"/>
                    </a:lnTo>
                    <a:lnTo>
                      <a:pt x="16" y="956"/>
                    </a:lnTo>
                    <a:lnTo>
                      <a:pt x="18" y="956"/>
                    </a:lnTo>
                    <a:lnTo>
                      <a:pt x="20" y="956"/>
                    </a:lnTo>
                    <a:lnTo>
                      <a:pt x="22" y="956"/>
                    </a:lnTo>
                    <a:lnTo>
                      <a:pt x="22" y="956"/>
                    </a:lnTo>
                    <a:lnTo>
                      <a:pt x="24" y="956"/>
                    </a:lnTo>
                    <a:lnTo>
                      <a:pt x="26" y="956"/>
                    </a:lnTo>
                    <a:lnTo>
                      <a:pt x="28" y="956"/>
                    </a:lnTo>
                    <a:lnTo>
                      <a:pt x="30" y="956"/>
                    </a:lnTo>
                    <a:lnTo>
                      <a:pt x="30" y="956"/>
                    </a:lnTo>
                    <a:lnTo>
                      <a:pt x="32" y="956"/>
                    </a:lnTo>
                    <a:lnTo>
                      <a:pt x="34" y="956"/>
                    </a:lnTo>
                    <a:lnTo>
                      <a:pt x="36" y="956"/>
                    </a:lnTo>
                    <a:lnTo>
                      <a:pt x="38" y="956"/>
                    </a:lnTo>
                    <a:lnTo>
                      <a:pt x="38" y="956"/>
                    </a:lnTo>
                    <a:lnTo>
                      <a:pt x="40" y="956"/>
                    </a:lnTo>
                    <a:lnTo>
                      <a:pt x="42" y="956"/>
                    </a:lnTo>
                    <a:lnTo>
                      <a:pt x="44" y="956"/>
                    </a:lnTo>
                    <a:lnTo>
                      <a:pt x="44" y="956"/>
                    </a:lnTo>
                    <a:lnTo>
                      <a:pt x="46" y="956"/>
                    </a:lnTo>
                    <a:lnTo>
                      <a:pt x="48" y="956"/>
                    </a:lnTo>
                    <a:lnTo>
                      <a:pt x="50" y="956"/>
                    </a:lnTo>
                    <a:lnTo>
                      <a:pt x="52" y="954"/>
                    </a:lnTo>
                    <a:lnTo>
                      <a:pt x="52" y="954"/>
                    </a:lnTo>
                    <a:lnTo>
                      <a:pt x="54" y="954"/>
                    </a:lnTo>
                    <a:lnTo>
                      <a:pt x="56" y="954"/>
                    </a:lnTo>
                    <a:lnTo>
                      <a:pt x="58" y="956"/>
                    </a:lnTo>
                    <a:lnTo>
                      <a:pt x="60" y="956"/>
                    </a:lnTo>
                    <a:lnTo>
                      <a:pt x="60" y="956"/>
                    </a:lnTo>
                    <a:lnTo>
                      <a:pt x="62" y="956"/>
                    </a:lnTo>
                    <a:lnTo>
                      <a:pt x="64" y="956"/>
                    </a:lnTo>
                    <a:lnTo>
                      <a:pt x="66" y="956"/>
                    </a:lnTo>
                    <a:lnTo>
                      <a:pt x="68" y="956"/>
                    </a:lnTo>
                    <a:lnTo>
                      <a:pt x="68" y="956"/>
                    </a:lnTo>
                    <a:lnTo>
                      <a:pt x="70" y="956"/>
                    </a:lnTo>
                    <a:lnTo>
                      <a:pt x="72" y="956"/>
                    </a:lnTo>
                    <a:lnTo>
                      <a:pt x="74" y="958"/>
                    </a:lnTo>
                    <a:lnTo>
                      <a:pt x="76" y="958"/>
                    </a:lnTo>
                    <a:lnTo>
                      <a:pt x="76" y="958"/>
                    </a:lnTo>
                    <a:lnTo>
                      <a:pt x="78" y="958"/>
                    </a:lnTo>
                    <a:lnTo>
                      <a:pt x="80" y="958"/>
                    </a:lnTo>
                    <a:lnTo>
                      <a:pt x="82" y="958"/>
                    </a:lnTo>
                    <a:lnTo>
                      <a:pt x="84" y="960"/>
                    </a:lnTo>
                    <a:lnTo>
                      <a:pt x="86" y="958"/>
                    </a:lnTo>
                    <a:lnTo>
                      <a:pt x="86" y="958"/>
                    </a:lnTo>
                    <a:lnTo>
                      <a:pt x="88" y="958"/>
                    </a:lnTo>
                    <a:lnTo>
                      <a:pt x="90" y="958"/>
                    </a:lnTo>
                    <a:lnTo>
                      <a:pt x="92" y="958"/>
                    </a:lnTo>
                    <a:lnTo>
                      <a:pt x="94" y="958"/>
                    </a:lnTo>
                    <a:lnTo>
                      <a:pt x="94" y="960"/>
                    </a:lnTo>
                    <a:lnTo>
                      <a:pt x="96" y="960"/>
                    </a:lnTo>
                    <a:lnTo>
                      <a:pt x="98" y="960"/>
                    </a:lnTo>
                    <a:lnTo>
                      <a:pt x="100" y="960"/>
                    </a:lnTo>
                    <a:lnTo>
                      <a:pt x="102" y="960"/>
                    </a:lnTo>
                    <a:lnTo>
                      <a:pt x="102" y="962"/>
                    </a:lnTo>
                    <a:lnTo>
                      <a:pt x="104" y="962"/>
                    </a:lnTo>
                    <a:lnTo>
                      <a:pt x="106" y="962"/>
                    </a:lnTo>
                    <a:lnTo>
                      <a:pt x="108" y="964"/>
                    </a:lnTo>
                    <a:lnTo>
                      <a:pt x="110" y="964"/>
                    </a:lnTo>
                    <a:lnTo>
                      <a:pt x="110" y="964"/>
                    </a:lnTo>
                    <a:lnTo>
                      <a:pt x="112" y="964"/>
                    </a:lnTo>
                    <a:lnTo>
                      <a:pt x="114" y="966"/>
                    </a:lnTo>
                    <a:lnTo>
                      <a:pt x="116" y="966"/>
                    </a:lnTo>
                    <a:lnTo>
                      <a:pt x="118" y="966"/>
                    </a:lnTo>
                    <a:lnTo>
                      <a:pt x="120" y="966"/>
                    </a:lnTo>
                    <a:lnTo>
                      <a:pt x="120" y="968"/>
                    </a:lnTo>
                    <a:lnTo>
                      <a:pt x="122" y="968"/>
                    </a:lnTo>
                    <a:lnTo>
                      <a:pt x="124" y="968"/>
                    </a:lnTo>
                    <a:lnTo>
                      <a:pt x="126" y="968"/>
                    </a:lnTo>
                    <a:lnTo>
                      <a:pt x="128" y="970"/>
                    </a:lnTo>
                    <a:lnTo>
                      <a:pt x="130" y="970"/>
                    </a:lnTo>
                    <a:lnTo>
                      <a:pt x="130" y="970"/>
                    </a:lnTo>
                    <a:lnTo>
                      <a:pt x="132" y="970"/>
                    </a:lnTo>
                    <a:lnTo>
                      <a:pt x="134" y="970"/>
                    </a:lnTo>
                    <a:lnTo>
                      <a:pt x="136" y="970"/>
                    </a:lnTo>
                    <a:lnTo>
                      <a:pt x="138" y="970"/>
                    </a:lnTo>
                    <a:lnTo>
                      <a:pt x="140" y="972"/>
                    </a:lnTo>
                    <a:lnTo>
                      <a:pt x="140" y="972"/>
                    </a:lnTo>
                    <a:lnTo>
                      <a:pt x="142" y="972"/>
                    </a:lnTo>
                    <a:lnTo>
                      <a:pt x="144" y="972"/>
                    </a:lnTo>
                    <a:lnTo>
                      <a:pt x="146" y="972"/>
                    </a:lnTo>
                    <a:lnTo>
                      <a:pt x="148" y="972"/>
                    </a:lnTo>
                    <a:lnTo>
                      <a:pt x="148" y="972"/>
                    </a:lnTo>
                    <a:lnTo>
                      <a:pt x="150" y="972"/>
                    </a:lnTo>
                    <a:lnTo>
                      <a:pt x="152" y="972"/>
                    </a:lnTo>
                    <a:lnTo>
                      <a:pt x="154" y="974"/>
                    </a:lnTo>
                    <a:lnTo>
                      <a:pt x="156" y="974"/>
                    </a:lnTo>
                    <a:lnTo>
                      <a:pt x="158" y="974"/>
                    </a:lnTo>
                    <a:lnTo>
                      <a:pt x="158" y="974"/>
                    </a:lnTo>
                    <a:lnTo>
                      <a:pt x="160" y="974"/>
                    </a:lnTo>
                    <a:lnTo>
                      <a:pt x="162" y="974"/>
                    </a:lnTo>
                    <a:lnTo>
                      <a:pt x="164" y="974"/>
                    </a:lnTo>
                    <a:lnTo>
                      <a:pt x="166" y="974"/>
                    </a:lnTo>
                    <a:lnTo>
                      <a:pt x="168" y="974"/>
                    </a:lnTo>
                    <a:lnTo>
                      <a:pt x="170" y="974"/>
                    </a:lnTo>
                    <a:lnTo>
                      <a:pt x="170" y="974"/>
                    </a:lnTo>
                    <a:lnTo>
                      <a:pt x="172" y="974"/>
                    </a:lnTo>
                    <a:lnTo>
                      <a:pt x="174" y="974"/>
                    </a:lnTo>
                    <a:lnTo>
                      <a:pt x="176" y="974"/>
                    </a:lnTo>
                    <a:lnTo>
                      <a:pt x="178" y="972"/>
                    </a:lnTo>
                    <a:lnTo>
                      <a:pt x="178" y="972"/>
                    </a:lnTo>
                    <a:lnTo>
                      <a:pt x="180" y="972"/>
                    </a:lnTo>
                    <a:lnTo>
                      <a:pt x="182" y="972"/>
                    </a:lnTo>
                    <a:lnTo>
                      <a:pt x="184" y="972"/>
                    </a:lnTo>
                    <a:lnTo>
                      <a:pt x="186" y="972"/>
                    </a:lnTo>
                    <a:lnTo>
                      <a:pt x="188" y="972"/>
                    </a:lnTo>
                    <a:lnTo>
                      <a:pt x="188" y="972"/>
                    </a:lnTo>
                    <a:lnTo>
                      <a:pt x="190" y="972"/>
                    </a:lnTo>
                    <a:lnTo>
                      <a:pt x="192" y="972"/>
                    </a:lnTo>
                    <a:lnTo>
                      <a:pt x="194" y="972"/>
                    </a:lnTo>
                    <a:lnTo>
                      <a:pt x="196" y="972"/>
                    </a:lnTo>
                    <a:lnTo>
                      <a:pt x="198" y="972"/>
                    </a:lnTo>
                    <a:lnTo>
                      <a:pt x="200" y="972"/>
                    </a:lnTo>
                    <a:lnTo>
                      <a:pt x="200" y="972"/>
                    </a:lnTo>
                    <a:lnTo>
                      <a:pt x="202" y="970"/>
                    </a:lnTo>
                    <a:lnTo>
                      <a:pt x="204" y="970"/>
                    </a:lnTo>
                    <a:lnTo>
                      <a:pt x="206" y="970"/>
                    </a:lnTo>
                    <a:lnTo>
                      <a:pt x="208" y="970"/>
                    </a:lnTo>
                    <a:lnTo>
                      <a:pt x="210" y="970"/>
                    </a:lnTo>
                    <a:lnTo>
                      <a:pt x="210" y="970"/>
                    </a:lnTo>
                    <a:lnTo>
                      <a:pt x="212" y="970"/>
                    </a:lnTo>
                    <a:lnTo>
                      <a:pt x="214" y="968"/>
                    </a:lnTo>
                    <a:lnTo>
                      <a:pt x="216" y="968"/>
                    </a:lnTo>
                    <a:lnTo>
                      <a:pt x="218" y="968"/>
                    </a:lnTo>
                    <a:lnTo>
                      <a:pt x="220" y="968"/>
                    </a:lnTo>
                    <a:lnTo>
                      <a:pt x="220" y="968"/>
                    </a:lnTo>
                    <a:lnTo>
                      <a:pt x="222" y="968"/>
                    </a:lnTo>
                    <a:lnTo>
                      <a:pt x="224" y="968"/>
                    </a:lnTo>
                    <a:lnTo>
                      <a:pt x="226" y="968"/>
                    </a:lnTo>
                    <a:lnTo>
                      <a:pt x="228" y="966"/>
                    </a:lnTo>
                    <a:lnTo>
                      <a:pt x="230" y="966"/>
                    </a:lnTo>
                    <a:lnTo>
                      <a:pt x="232" y="966"/>
                    </a:lnTo>
                    <a:lnTo>
                      <a:pt x="232" y="964"/>
                    </a:lnTo>
                    <a:lnTo>
                      <a:pt x="234" y="964"/>
                    </a:lnTo>
                    <a:lnTo>
                      <a:pt x="236" y="964"/>
                    </a:lnTo>
                    <a:lnTo>
                      <a:pt x="238" y="962"/>
                    </a:lnTo>
                    <a:lnTo>
                      <a:pt x="240" y="962"/>
                    </a:lnTo>
                    <a:lnTo>
                      <a:pt x="242" y="962"/>
                    </a:lnTo>
                    <a:lnTo>
                      <a:pt x="242" y="960"/>
                    </a:lnTo>
                    <a:lnTo>
                      <a:pt x="244" y="960"/>
                    </a:lnTo>
                    <a:lnTo>
                      <a:pt x="246" y="958"/>
                    </a:lnTo>
                    <a:lnTo>
                      <a:pt x="248" y="958"/>
                    </a:lnTo>
                    <a:lnTo>
                      <a:pt x="250" y="958"/>
                    </a:lnTo>
                    <a:lnTo>
                      <a:pt x="252" y="956"/>
                    </a:lnTo>
                    <a:lnTo>
                      <a:pt x="254" y="956"/>
                    </a:lnTo>
                    <a:lnTo>
                      <a:pt x="254" y="954"/>
                    </a:lnTo>
                    <a:lnTo>
                      <a:pt x="256" y="954"/>
                    </a:lnTo>
                    <a:lnTo>
                      <a:pt x="258" y="952"/>
                    </a:lnTo>
                    <a:lnTo>
                      <a:pt x="260" y="950"/>
                    </a:lnTo>
                    <a:lnTo>
                      <a:pt x="262" y="950"/>
                    </a:lnTo>
                    <a:lnTo>
                      <a:pt x="264" y="948"/>
                    </a:lnTo>
                    <a:lnTo>
                      <a:pt x="264" y="948"/>
                    </a:lnTo>
                    <a:lnTo>
                      <a:pt x="266" y="946"/>
                    </a:lnTo>
                    <a:lnTo>
                      <a:pt x="268" y="946"/>
                    </a:lnTo>
                    <a:lnTo>
                      <a:pt x="270" y="944"/>
                    </a:lnTo>
                    <a:lnTo>
                      <a:pt x="272" y="942"/>
                    </a:lnTo>
                    <a:lnTo>
                      <a:pt x="274" y="942"/>
                    </a:lnTo>
                    <a:lnTo>
                      <a:pt x="276" y="940"/>
                    </a:lnTo>
                    <a:lnTo>
                      <a:pt x="276" y="940"/>
                    </a:lnTo>
                    <a:lnTo>
                      <a:pt x="278" y="938"/>
                    </a:lnTo>
                    <a:lnTo>
                      <a:pt x="280" y="938"/>
                    </a:lnTo>
                    <a:lnTo>
                      <a:pt x="282" y="936"/>
                    </a:lnTo>
                    <a:lnTo>
                      <a:pt x="284" y="934"/>
                    </a:lnTo>
                    <a:lnTo>
                      <a:pt x="286" y="934"/>
                    </a:lnTo>
                    <a:lnTo>
                      <a:pt x="286" y="932"/>
                    </a:lnTo>
                    <a:lnTo>
                      <a:pt x="288" y="932"/>
                    </a:lnTo>
                    <a:lnTo>
                      <a:pt x="290" y="930"/>
                    </a:lnTo>
                    <a:lnTo>
                      <a:pt x="292" y="930"/>
                    </a:lnTo>
                    <a:lnTo>
                      <a:pt x="294" y="928"/>
                    </a:lnTo>
                    <a:lnTo>
                      <a:pt x="296" y="926"/>
                    </a:lnTo>
                    <a:lnTo>
                      <a:pt x="298" y="926"/>
                    </a:lnTo>
                    <a:lnTo>
                      <a:pt x="298" y="924"/>
                    </a:lnTo>
                    <a:lnTo>
                      <a:pt x="300" y="924"/>
                    </a:lnTo>
                    <a:lnTo>
                      <a:pt x="302" y="924"/>
                    </a:lnTo>
                    <a:lnTo>
                      <a:pt x="304" y="922"/>
                    </a:lnTo>
                    <a:lnTo>
                      <a:pt x="306" y="920"/>
                    </a:lnTo>
                    <a:lnTo>
                      <a:pt x="308" y="920"/>
                    </a:lnTo>
                    <a:lnTo>
                      <a:pt x="308" y="918"/>
                    </a:lnTo>
                    <a:lnTo>
                      <a:pt x="310" y="918"/>
                    </a:lnTo>
                    <a:lnTo>
                      <a:pt x="312" y="916"/>
                    </a:lnTo>
                    <a:lnTo>
                      <a:pt x="314" y="916"/>
                    </a:lnTo>
                    <a:lnTo>
                      <a:pt x="316" y="914"/>
                    </a:lnTo>
                    <a:lnTo>
                      <a:pt x="318" y="912"/>
                    </a:lnTo>
                    <a:lnTo>
                      <a:pt x="320" y="912"/>
                    </a:lnTo>
                    <a:lnTo>
                      <a:pt x="320" y="910"/>
                    </a:lnTo>
                    <a:lnTo>
                      <a:pt x="322" y="908"/>
                    </a:lnTo>
                    <a:lnTo>
                      <a:pt x="324" y="908"/>
                    </a:lnTo>
                    <a:lnTo>
                      <a:pt x="326" y="906"/>
                    </a:lnTo>
                    <a:lnTo>
                      <a:pt x="328" y="904"/>
                    </a:lnTo>
                    <a:lnTo>
                      <a:pt x="330" y="902"/>
                    </a:lnTo>
                    <a:lnTo>
                      <a:pt x="330" y="902"/>
                    </a:lnTo>
                    <a:lnTo>
                      <a:pt x="332" y="900"/>
                    </a:lnTo>
                    <a:lnTo>
                      <a:pt x="334" y="898"/>
                    </a:lnTo>
                    <a:lnTo>
                      <a:pt x="336" y="896"/>
                    </a:lnTo>
                    <a:lnTo>
                      <a:pt x="338" y="894"/>
                    </a:lnTo>
                    <a:lnTo>
                      <a:pt x="340" y="892"/>
                    </a:lnTo>
                    <a:lnTo>
                      <a:pt x="340" y="890"/>
                    </a:lnTo>
                    <a:lnTo>
                      <a:pt x="342" y="888"/>
                    </a:lnTo>
                    <a:lnTo>
                      <a:pt x="344" y="886"/>
                    </a:lnTo>
                    <a:lnTo>
                      <a:pt x="346" y="884"/>
                    </a:lnTo>
                    <a:lnTo>
                      <a:pt x="348" y="882"/>
                    </a:lnTo>
                    <a:lnTo>
                      <a:pt x="350" y="880"/>
                    </a:lnTo>
                    <a:lnTo>
                      <a:pt x="352" y="878"/>
                    </a:lnTo>
                    <a:lnTo>
                      <a:pt x="352" y="874"/>
                    </a:lnTo>
                    <a:lnTo>
                      <a:pt x="354" y="872"/>
                    </a:lnTo>
                    <a:lnTo>
                      <a:pt x="356" y="870"/>
                    </a:lnTo>
                    <a:lnTo>
                      <a:pt x="358" y="868"/>
                    </a:lnTo>
                    <a:lnTo>
                      <a:pt x="360" y="866"/>
                    </a:lnTo>
                    <a:lnTo>
                      <a:pt x="362" y="862"/>
                    </a:lnTo>
                    <a:lnTo>
                      <a:pt x="362" y="860"/>
                    </a:lnTo>
                    <a:lnTo>
                      <a:pt x="364" y="856"/>
                    </a:lnTo>
                    <a:lnTo>
                      <a:pt x="366" y="854"/>
                    </a:lnTo>
                    <a:lnTo>
                      <a:pt x="368" y="850"/>
                    </a:lnTo>
                    <a:lnTo>
                      <a:pt x="370" y="846"/>
                    </a:lnTo>
                    <a:lnTo>
                      <a:pt x="372" y="842"/>
                    </a:lnTo>
                    <a:lnTo>
                      <a:pt x="372" y="838"/>
                    </a:lnTo>
                    <a:lnTo>
                      <a:pt x="374" y="834"/>
                    </a:lnTo>
                    <a:lnTo>
                      <a:pt x="376" y="830"/>
                    </a:lnTo>
                    <a:lnTo>
                      <a:pt x="378" y="826"/>
                    </a:lnTo>
                    <a:lnTo>
                      <a:pt x="380" y="822"/>
                    </a:lnTo>
                    <a:lnTo>
                      <a:pt x="380" y="816"/>
                    </a:lnTo>
                    <a:lnTo>
                      <a:pt x="382" y="812"/>
                    </a:lnTo>
                    <a:lnTo>
                      <a:pt x="384" y="806"/>
                    </a:lnTo>
                    <a:lnTo>
                      <a:pt x="386" y="802"/>
                    </a:lnTo>
                    <a:lnTo>
                      <a:pt x="388" y="796"/>
                    </a:lnTo>
                    <a:lnTo>
                      <a:pt x="390" y="790"/>
                    </a:lnTo>
                    <a:lnTo>
                      <a:pt x="390" y="786"/>
                    </a:lnTo>
                    <a:lnTo>
                      <a:pt x="392" y="780"/>
                    </a:lnTo>
                    <a:lnTo>
                      <a:pt x="394" y="774"/>
                    </a:lnTo>
                    <a:lnTo>
                      <a:pt x="396" y="768"/>
                    </a:lnTo>
                    <a:lnTo>
                      <a:pt x="398" y="762"/>
                    </a:lnTo>
                    <a:lnTo>
                      <a:pt x="398" y="758"/>
                    </a:lnTo>
                    <a:lnTo>
                      <a:pt x="400" y="752"/>
                    </a:lnTo>
                    <a:lnTo>
                      <a:pt x="402" y="746"/>
                    </a:lnTo>
                    <a:lnTo>
                      <a:pt x="404" y="740"/>
                    </a:lnTo>
                    <a:lnTo>
                      <a:pt x="406" y="732"/>
                    </a:lnTo>
                    <a:lnTo>
                      <a:pt x="406" y="726"/>
                    </a:lnTo>
                    <a:lnTo>
                      <a:pt x="408" y="718"/>
                    </a:lnTo>
                    <a:lnTo>
                      <a:pt x="410" y="712"/>
                    </a:lnTo>
                    <a:lnTo>
                      <a:pt x="412" y="704"/>
                    </a:lnTo>
                    <a:lnTo>
                      <a:pt x="414" y="698"/>
                    </a:lnTo>
                    <a:lnTo>
                      <a:pt x="414" y="688"/>
                    </a:lnTo>
                    <a:lnTo>
                      <a:pt x="416" y="676"/>
                    </a:lnTo>
                    <a:lnTo>
                      <a:pt x="418" y="668"/>
                    </a:lnTo>
                    <a:lnTo>
                      <a:pt x="420" y="666"/>
                    </a:lnTo>
                    <a:lnTo>
                      <a:pt x="422" y="660"/>
                    </a:lnTo>
                    <a:lnTo>
                      <a:pt x="422" y="642"/>
                    </a:lnTo>
                    <a:lnTo>
                      <a:pt x="424" y="622"/>
                    </a:lnTo>
                    <a:lnTo>
                      <a:pt x="426" y="620"/>
                    </a:lnTo>
                    <a:lnTo>
                      <a:pt x="428" y="636"/>
                    </a:lnTo>
                    <a:lnTo>
                      <a:pt x="430" y="642"/>
                    </a:lnTo>
                    <a:lnTo>
                      <a:pt x="430" y="624"/>
                    </a:lnTo>
                    <a:lnTo>
                      <a:pt x="432" y="594"/>
                    </a:lnTo>
                    <a:lnTo>
                      <a:pt x="434" y="580"/>
                    </a:lnTo>
                    <a:lnTo>
                      <a:pt x="436" y="594"/>
                    </a:lnTo>
                    <a:lnTo>
                      <a:pt x="436" y="616"/>
                    </a:lnTo>
                    <a:lnTo>
                      <a:pt x="438" y="614"/>
                    </a:lnTo>
                    <a:lnTo>
                      <a:pt x="440" y="580"/>
                    </a:lnTo>
                    <a:lnTo>
                      <a:pt x="442" y="558"/>
                    </a:lnTo>
                    <a:lnTo>
                      <a:pt x="442" y="572"/>
                    </a:lnTo>
                    <a:lnTo>
                      <a:pt x="444" y="582"/>
                    </a:lnTo>
                    <a:lnTo>
                      <a:pt x="446" y="544"/>
                    </a:lnTo>
                    <a:lnTo>
                      <a:pt x="448" y="482"/>
                    </a:lnTo>
                    <a:lnTo>
                      <a:pt x="448" y="452"/>
                    </a:lnTo>
                    <a:lnTo>
                      <a:pt x="450" y="458"/>
                    </a:lnTo>
                    <a:lnTo>
                      <a:pt x="452" y="454"/>
                    </a:lnTo>
                    <a:lnTo>
                      <a:pt x="454" y="414"/>
                    </a:lnTo>
                    <a:lnTo>
                      <a:pt x="454" y="366"/>
                    </a:lnTo>
                    <a:lnTo>
                      <a:pt x="456" y="334"/>
                    </a:lnTo>
                    <a:lnTo>
                      <a:pt x="458" y="284"/>
                    </a:lnTo>
                    <a:lnTo>
                      <a:pt x="460" y="178"/>
                    </a:lnTo>
                    <a:lnTo>
                      <a:pt x="460" y="62"/>
                    </a:lnTo>
                    <a:lnTo>
                      <a:pt x="462" y="78"/>
                    </a:lnTo>
                    <a:lnTo>
                      <a:pt x="464" y="220"/>
                    </a:lnTo>
                    <a:lnTo>
                      <a:pt x="464" y="290"/>
                    </a:lnTo>
                    <a:lnTo>
                      <a:pt x="46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0" name="Freeform 3144"/>
              <p:cNvSpPr>
                <a:spLocks/>
              </p:cNvSpPr>
              <p:nvPr/>
            </p:nvSpPr>
            <p:spPr bwMode="auto">
              <a:xfrm>
                <a:off x="4270" y="2269"/>
                <a:ext cx="460" cy="960"/>
              </a:xfrm>
              <a:custGeom>
                <a:avLst/>
                <a:gdLst>
                  <a:gd name="T0" fmla="*/ 14 w 460"/>
                  <a:gd name="T1" fmla="*/ 954 h 960"/>
                  <a:gd name="T2" fmla="*/ 32 w 460"/>
                  <a:gd name="T3" fmla="*/ 954 h 960"/>
                  <a:gd name="T4" fmla="*/ 48 w 460"/>
                  <a:gd name="T5" fmla="*/ 954 h 960"/>
                  <a:gd name="T6" fmla="*/ 64 w 460"/>
                  <a:gd name="T7" fmla="*/ 954 h 960"/>
                  <a:gd name="T8" fmla="*/ 80 w 460"/>
                  <a:gd name="T9" fmla="*/ 954 h 960"/>
                  <a:gd name="T10" fmla="*/ 94 w 460"/>
                  <a:gd name="T11" fmla="*/ 954 h 960"/>
                  <a:gd name="T12" fmla="*/ 110 w 460"/>
                  <a:gd name="T13" fmla="*/ 954 h 960"/>
                  <a:gd name="T14" fmla="*/ 124 w 460"/>
                  <a:gd name="T15" fmla="*/ 954 h 960"/>
                  <a:gd name="T16" fmla="*/ 138 w 460"/>
                  <a:gd name="T17" fmla="*/ 954 h 960"/>
                  <a:gd name="T18" fmla="*/ 154 w 460"/>
                  <a:gd name="T19" fmla="*/ 954 h 960"/>
                  <a:gd name="T20" fmla="*/ 166 w 460"/>
                  <a:gd name="T21" fmla="*/ 954 h 960"/>
                  <a:gd name="T22" fmla="*/ 180 w 460"/>
                  <a:gd name="T23" fmla="*/ 954 h 960"/>
                  <a:gd name="T24" fmla="*/ 194 w 460"/>
                  <a:gd name="T25" fmla="*/ 954 h 960"/>
                  <a:gd name="T26" fmla="*/ 206 w 460"/>
                  <a:gd name="T27" fmla="*/ 954 h 960"/>
                  <a:gd name="T28" fmla="*/ 218 w 460"/>
                  <a:gd name="T29" fmla="*/ 954 h 960"/>
                  <a:gd name="T30" fmla="*/ 230 w 460"/>
                  <a:gd name="T31" fmla="*/ 954 h 960"/>
                  <a:gd name="T32" fmla="*/ 242 w 460"/>
                  <a:gd name="T33" fmla="*/ 954 h 960"/>
                  <a:gd name="T34" fmla="*/ 254 w 460"/>
                  <a:gd name="T35" fmla="*/ 954 h 960"/>
                  <a:gd name="T36" fmla="*/ 264 w 460"/>
                  <a:gd name="T37" fmla="*/ 954 h 960"/>
                  <a:gd name="T38" fmla="*/ 274 w 460"/>
                  <a:gd name="T39" fmla="*/ 954 h 960"/>
                  <a:gd name="T40" fmla="*/ 284 w 460"/>
                  <a:gd name="T41" fmla="*/ 954 h 960"/>
                  <a:gd name="T42" fmla="*/ 294 w 460"/>
                  <a:gd name="T43" fmla="*/ 954 h 960"/>
                  <a:gd name="T44" fmla="*/ 302 w 460"/>
                  <a:gd name="T45" fmla="*/ 954 h 960"/>
                  <a:gd name="T46" fmla="*/ 312 w 460"/>
                  <a:gd name="T47" fmla="*/ 954 h 960"/>
                  <a:gd name="T48" fmla="*/ 320 w 460"/>
                  <a:gd name="T49" fmla="*/ 954 h 960"/>
                  <a:gd name="T50" fmla="*/ 328 w 460"/>
                  <a:gd name="T51" fmla="*/ 954 h 960"/>
                  <a:gd name="T52" fmla="*/ 336 w 460"/>
                  <a:gd name="T53" fmla="*/ 954 h 960"/>
                  <a:gd name="T54" fmla="*/ 344 w 460"/>
                  <a:gd name="T55" fmla="*/ 954 h 960"/>
                  <a:gd name="T56" fmla="*/ 350 w 460"/>
                  <a:gd name="T57" fmla="*/ 954 h 960"/>
                  <a:gd name="T58" fmla="*/ 356 w 460"/>
                  <a:gd name="T59" fmla="*/ 954 h 960"/>
                  <a:gd name="T60" fmla="*/ 364 w 460"/>
                  <a:gd name="T61" fmla="*/ 954 h 960"/>
                  <a:gd name="T62" fmla="*/ 370 w 460"/>
                  <a:gd name="T63" fmla="*/ 954 h 960"/>
                  <a:gd name="T64" fmla="*/ 374 w 460"/>
                  <a:gd name="T65" fmla="*/ 954 h 960"/>
                  <a:gd name="T66" fmla="*/ 380 w 460"/>
                  <a:gd name="T67" fmla="*/ 954 h 960"/>
                  <a:gd name="T68" fmla="*/ 386 w 460"/>
                  <a:gd name="T69" fmla="*/ 954 h 960"/>
                  <a:gd name="T70" fmla="*/ 390 w 460"/>
                  <a:gd name="T71" fmla="*/ 954 h 960"/>
                  <a:gd name="T72" fmla="*/ 394 w 460"/>
                  <a:gd name="T73" fmla="*/ 954 h 960"/>
                  <a:gd name="T74" fmla="*/ 400 w 460"/>
                  <a:gd name="T75" fmla="*/ 954 h 960"/>
                  <a:gd name="T76" fmla="*/ 404 w 460"/>
                  <a:gd name="T77" fmla="*/ 954 h 960"/>
                  <a:gd name="T78" fmla="*/ 408 w 460"/>
                  <a:gd name="T79" fmla="*/ 954 h 960"/>
                  <a:gd name="T80" fmla="*/ 410 w 460"/>
                  <a:gd name="T81" fmla="*/ 954 h 960"/>
                  <a:gd name="T82" fmla="*/ 414 w 460"/>
                  <a:gd name="T83" fmla="*/ 954 h 960"/>
                  <a:gd name="T84" fmla="*/ 418 w 460"/>
                  <a:gd name="T85" fmla="*/ 954 h 960"/>
                  <a:gd name="T86" fmla="*/ 422 w 460"/>
                  <a:gd name="T87" fmla="*/ 954 h 960"/>
                  <a:gd name="T88" fmla="*/ 424 w 460"/>
                  <a:gd name="T89" fmla="*/ 954 h 960"/>
                  <a:gd name="T90" fmla="*/ 426 w 460"/>
                  <a:gd name="T91" fmla="*/ 954 h 960"/>
                  <a:gd name="T92" fmla="*/ 430 w 460"/>
                  <a:gd name="T93" fmla="*/ 954 h 960"/>
                  <a:gd name="T94" fmla="*/ 432 w 460"/>
                  <a:gd name="T95" fmla="*/ 954 h 960"/>
                  <a:gd name="T96" fmla="*/ 434 w 460"/>
                  <a:gd name="T97" fmla="*/ 954 h 960"/>
                  <a:gd name="T98" fmla="*/ 438 w 460"/>
                  <a:gd name="T99" fmla="*/ 954 h 960"/>
                  <a:gd name="T100" fmla="*/ 440 w 460"/>
                  <a:gd name="T101" fmla="*/ 956 h 960"/>
                  <a:gd name="T102" fmla="*/ 444 w 460"/>
                  <a:gd name="T103" fmla="*/ 956 h 960"/>
                  <a:gd name="T104" fmla="*/ 446 w 460"/>
                  <a:gd name="T105" fmla="*/ 956 h 960"/>
                  <a:gd name="T106" fmla="*/ 448 w 460"/>
                  <a:gd name="T107" fmla="*/ 958 h 960"/>
                  <a:gd name="T108" fmla="*/ 450 w 460"/>
                  <a:gd name="T109" fmla="*/ 960 h 960"/>
                  <a:gd name="T110" fmla="*/ 452 w 460"/>
                  <a:gd name="T111" fmla="*/ 960 h 960"/>
                  <a:gd name="T112" fmla="*/ 454 w 460"/>
                  <a:gd name="T113" fmla="*/ 960 h 960"/>
                  <a:gd name="T114" fmla="*/ 456 w 460"/>
                  <a:gd name="T115" fmla="*/ 958 h 960"/>
                  <a:gd name="T116" fmla="*/ 458 w 460"/>
                  <a:gd name="T117" fmla="*/ 954 h 960"/>
                  <a:gd name="T118" fmla="*/ 458 w 460"/>
                  <a:gd name="T119" fmla="*/ 950 h 960"/>
                  <a:gd name="T120" fmla="*/ 458 w 460"/>
                  <a:gd name="T121" fmla="*/ 944 h 960"/>
                  <a:gd name="T122" fmla="*/ 460 w 460"/>
                  <a:gd name="T123" fmla="*/ 936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0" h="960">
                    <a:moveTo>
                      <a:pt x="0" y="0"/>
                    </a:moveTo>
                    <a:lnTo>
                      <a:pt x="0" y="902"/>
                    </a:lnTo>
                    <a:lnTo>
                      <a:pt x="2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6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10" y="954"/>
                    </a:lnTo>
                    <a:lnTo>
                      <a:pt x="12" y="954"/>
                    </a:lnTo>
                    <a:lnTo>
                      <a:pt x="12" y="954"/>
                    </a:lnTo>
                    <a:lnTo>
                      <a:pt x="14" y="954"/>
                    </a:lnTo>
                    <a:lnTo>
                      <a:pt x="16" y="954"/>
                    </a:lnTo>
                    <a:lnTo>
                      <a:pt x="18" y="954"/>
                    </a:lnTo>
                    <a:lnTo>
                      <a:pt x="18" y="954"/>
                    </a:lnTo>
                    <a:lnTo>
                      <a:pt x="20" y="954"/>
                    </a:lnTo>
                    <a:lnTo>
                      <a:pt x="22" y="954"/>
                    </a:lnTo>
                    <a:lnTo>
                      <a:pt x="22" y="954"/>
                    </a:lnTo>
                    <a:lnTo>
                      <a:pt x="24" y="954"/>
                    </a:lnTo>
                    <a:lnTo>
                      <a:pt x="26" y="954"/>
                    </a:lnTo>
                    <a:lnTo>
                      <a:pt x="26" y="954"/>
                    </a:lnTo>
                    <a:lnTo>
                      <a:pt x="28" y="954"/>
                    </a:lnTo>
                    <a:lnTo>
                      <a:pt x="30" y="954"/>
                    </a:lnTo>
                    <a:lnTo>
                      <a:pt x="32" y="954"/>
                    </a:lnTo>
                    <a:lnTo>
                      <a:pt x="32" y="954"/>
                    </a:lnTo>
                    <a:lnTo>
                      <a:pt x="34" y="954"/>
                    </a:lnTo>
                    <a:lnTo>
                      <a:pt x="36" y="954"/>
                    </a:lnTo>
                    <a:lnTo>
                      <a:pt x="36" y="954"/>
                    </a:lnTo>
                    <a:lnTo>
                      <a:pt x="38" y="954"/>
                    </a:lnTo>
                    <a:lnTo>
                      <a:pt x="40" y="954"/>
                    </a:lnTo>
                    <a:lnTo>
                      <a:pt x="40" y="954"/>
                    </a:lnTo>
                    <a:lnTo>
                      <a:pt x="42" y="954"/>
                    </a:lnTo>
                    <a:lnTo>
                      <a:pt x="44" y="954"/>
                    </a:lnTo>
                    <a:lnTo>
                      <a:pt x="44" y="954"/>
                    </a:lnTo>
                    <a:lnTo>
                      <a:pt x="46" y="954"/>
                    </a:lnTo>
                    <a:lnTo>
                      <a:pt x="48" y="954"/>
                    </a:lnTo>
                    <a:lnTo>
                      <a:pt x="48" y="954"/>
                    </a:lnTo>
                    <a:lnTo>
                      <a:pt x="50" y="954"/>
                    </a:lnTo>
                    <a:lnTo>
                      <a:pt x="52" y="954"/>
                    </a:lnTo>
                    <a:lnTo>
                      <a:pt x="52" y="954"/>
                    </a:lnTo>
                    <a:lnTo>
                      <a:pt x="54" y="954"/>
                    </a:lnTo>
                    <a:lnTo>
                      <a:pt x="56" y="954"/>
                    </a:lnTo>
                    <a:lnTo>
                      <a:pt x="56" y="954"/>
                    </a:lnTo>
                    <a:lnTo>
                      <a:pt x="58" y="954"/>
                    </a:lnTo>
                    <a:lnTo>
                      <a:pt x="60" y="954"/>
                    </a:lnTo>
                    <a:lnTo>
                      <a:pt x="60" y="954"/>
                    </a:lnTo>
                    <a:lnTo>
                      <a:pt x="62" y="954"/>
                    </a:lnTo>
                    <a:lnTo>
                      <a:pt x="64" y="954"/>
                    </a:lnTo>
                    <a:lnTo>
                      <a:pt x="64" y="954"/>
                    </a:lnTo>
                    <a:lnTo>
                      <a:pt x="66" y="954"/>
                    </a:lnTo>
                    <a:lnTo>
                      <a:pt x="68" y="954"/>
                    </a:lnTo>
                    <a:lnTo>
                      <a:pt x="68" y="954"/>
                    </a:lnTo>
                    <a:lnTo>
                      <a:pt x="70" y="954"/>
                    </a:lnTo>
                    <a:lnTo>
                      <a:pt x="72" y="954"/>
                    </a:lnTo>
                    <a:lnTo>
                      <a:pt x="72" y="954"/>
                    </a:lnTo>
                    <a:lnTo>
                      <a:pt x="74" y="954"/>
                    </a:lnTo>
                    <a:lnTo>
                      <a:pt x="76" y="954"/>
                    </a:lnTo>
                    <a:lnTo>
                      <a:pt x="76" y="954"/>
                    </a:lnTo>
                    <a:lnTo>
                      <a:pt x="78" y="954"/>
                    </a:lnTo>
                    <a:lnTo>
                      <a:pt x="80" y="954"/>
                    </a:lnTo>
                    <a:lnTo>
                      <a:pt x="80" y="954"/>
                    </a:lnTo>
                    <a:lnTo>
                      <a:pt x="82" y="954"/>
                    </a:lnTo>
                    <a:lnTo>
                      <a:pt x="82" y="954"/>
                    </a:lnTo>
                    <a:lnTo>
                      <a:pt x="84" y="954"/>
                    </a:lnTo>
                    <a:lnTo>
                      <a:pt x="86" y="954"/>
                    </a:lnTo>
                    <a:lnTo>
                      <a:pt x="86" y="954"/>
                    </a:lnTo>
                    <a:lnTo>
                      <a:pt x="88" y="954"/>
                    </a:lnTo>
                    <a:lnTo>
                      <a:pt x="90" y="954"/>
                    </a:lnTo>
                    <a:lnTo>
                      <a:pt x="90" y="954"/>
                    </a:lnTo>
                    <a:lnTo>
                      <a:pt x="92" y="954"/>
                    </a:lnTo>
                    <a:lnTo>
                      <a:pt x="94" y="954"/>
                    </a:lnTo>
                    <a:lnTo>
                      <a:pt x="94" y="954"/>
                    </a:lnTo>
                    <a:lnTo>
                      <a:pt x="96" y="954"/>
                    </a:lnTo>
                    <a:lnTo>
                      <a:pt x="96" y="954"/>
                    </a:lnTo>
                    <a:lnTo>
                      <a:pt x="98" y="954"/>
                    </a:lnTo>
                    <a:lnTo>
                      <a:pt x="100" y="954"/>
                    </a:lnTo>
                    <a:lnTo>
                      <a:pt x="100" y="954"/>
                    </a:lnTo>
                    <a:lnTo>
                      <a:pt x="102" y="954"/>
                    </a:lnTo>
                    <a:lnTo>
                      <a:pt x="104" y="954"/>
                    </a:lnTo>
                    <a:lnTo>
                      <a:pt x="104" y="954"/>
                    </a:lnTo>
                    <a:lnTo>
                      <a:pt x="106" y="954"/>
                    </a:lnTo>
                    <a:lnTo>
                      <a:pt x="108" y="954"/>
                    </a:lnTo>
                    <a:lnTo>
                      <a:pt x="108" y="954"/>
                    </a:lnTo>
                    <a:lnTo>
                      <a:pt x="110" y="954"/>
                    </a:lnTo>
                    <a:lnTo>
                      <a:pt x="110" y="954"/>
                    </a:lnTo>
                    <a:lnTo>
                      <a:pt x="112" y="954"/>
                    </a:lnTo>
                    <a:lnTo>
                      <a:pt x="114" y="954"/>
                    </a:lnTo>
                    <a:lnTo>
                      <a:pt x="114" y="954"/>
                    </a:lnTo>
                    <a:lnTo>
                      <a:pt x="116" y="954"/>
                    </a:lnTo>
                    <a:lnTo>
                      <a:pt x="116" y="954"/>
                    </a:lnTo>
                    <a:lnTo>
                      <a:pt x="118" y="954"/>
                    </a:lnTo>
                    <a:lnTo>
                      <a:pt x="120" y="954"/>
                    </a:lnTo>
                    <a:lnTo>
                      <a:pt x="120" y="954"/>
                    </a:lnTo>
                    <a:lnTo>
                      <a:pt x="122" y="954"/>
                    </a:lnTo>
                    <a:lnTo>
                      <a:pt x="124" y="954"/>
                    </a:lnTo>
                    <a:lnTo>
                      <a:pt x="124" y="954"/>
                    </a:lnTo>
                    <a:lnTo>
                      <a:pt x="126" y="954"/>
                    </a:lnTo>
                    <a:lnTo>
                      <a:pt x="126" y="954"/>
                    </a:lnTo>
                    <a:lnTo>
                      <a:pt x="128" y="954"/>
                    </a:lnTo>
                    <a:lnTo>
                      <a:pt x="130" y="954"/>
                    </a:lnTo>
                    <a:lnTo>
                      <a:pt x="130" y="954"/>
                    </a:lnTo>
                    <a:lnTo>
                      <a:pt x="132" y="954"/>
                    </a:lnTo>
                    <a:lnTo>
                      <a:pt x="132" y="954"/>
                    </a:lnTo>
                    <a:lnTo>
                      <a:pt x="134" y="954"/>
                    </a:lnTo>
                    <a:lnTo>
                      <a:pt x="136" y="954"/>
                    </a:lnTo>
                    <a:lnTo>
                      <a:pt x="136" y="954"/>
                    </a:lnTo>
                    <a:lnTo>
                      <a:pt x="138" y="954"/>
                    </a:lnTo>
                    <a:lnTo>
                      <a:pt x="138" y="954"/>
                    </a:lnTo>
                    <a:lnTo>
                      <a:pt x="140" y="954"/>
                    </a:lnTo>
                    <a:lnTo>
                      <a:pt x="142" y="954"/>
                    </a:lnTo>
                    <a:lnTo>
                      <a:pt x="142" y="954"/>
                    </a:lnTo>
                    <a:lnTo>
                      <a:pt x="144" y="954"/>
                    </a:lnTo>
                    <a:lnTo>
                      <a:pt x="144" y="954"/>
                    </a:lnTo>
                    <a:lnTo>
                      <a:pt x="146" y="954"/>
                    </a:lnTo>
                    <a:lnTo>
                      <a:pt x="148" y="954"/>
                    </a:lnTo>
                    <a:lnTo>
                      <a:pt x="148" y="954"/>
                    </a:lnTo>
                    <a:lnTo>
                      <a:pt x="150" y="954"/>
                    </a:lnTo>
                    <a:lnTo>
                      <a:pt x="150" y="954"/>
                    </a:lnTo>
                    <a:lnTo>
                      <a:pt x="152" y="954"/>
                    </a:lnTo>
                    <a:lnTo>
                      <a:pt x="154" y="954"/>
                    </a:lnTo>
                    <a:lnTo>
                      <a:pt x="154" y="954"/>
                    </a:lnTo>
                    <a:lnTo>
                      <a:pt x="156" y="954"/>
                    </a:lnTo>
                    <a:lnTo>
                      <a:pt x="156" y="954"/>
                    </a:lnTo>
                    <a:lnTo>
                      <a:pt x="158" y="954"/>
                    </a:lnTo>
                    <a:lnTo>
                      <a:pt x="158" y="954"/>
                    </a:lnTo>
                    <a:lnTo>
                      <a:pt x="160" y="954"/>
                    </a:lnTo>
                    <a:lnTo>
                      <a:pt x="162" y="954"/>
                    </a:lnTo>
                    <a:lnTo>
                      <a:pt x="162" y="954"/>
                    </a:lnTo>
                    <a:lnTo>
                      <a:pt x="164" y="954"/>
                    </a:lnTo>
                    <a:lnTo>
                      <a:pt x="164" y="954"/>
                    </a:lnTo>
                    <a:lnTo>
                      <a:pt x="166" y="954"/>
                    </a:lnTo>
                    <a:lnTo>
                      <a:pt x="166" y="954"/>
                    </a:lnTo>
                    <a:lnTo>
                      <a:pt x="168" y="954"/>
                    </a:lnTo>
                    <a:lnTo>
                      <a:pt x="170" y="954"/>
                    </a:lnTo>
                    <a:lnTo>
                      <a:pt x="170" y="954"/>
                    </a:lnTo>
                    <a:lnTo>
                      <a:pt x="172" y="954"/>
                    </a:lnTo>
                    <a:lnTo>
                      <a:pt x="172" y="954"/>
                    </a:lnTo>
                    <a:lnTo>
                      <a:pt x="174" y="954"/>
                    </a:lnTo>
                    <a:lnTo>
                      <a:pt x="174" y="954"/>
                    </a:lnTo>
                    <a:lnTo>
                      <a:pt x="176" y="954"/>
                    </a:lnTo>
                    <a:lnTo>
                      <a:pt x="178" y="954"/>
                    </a:lnTo>
                    <a:lnTo>
                      <a:pt x="178" y="954"/>
                    </a:lnTo>
                    <a:lnTo>
                      <a:pt x="180" y="954"/>
                    </a:lnTo>
                    <a:lnTo>
                      <a:pt x="180" y="954"/>
                    </a:lnTo>
                    <a:lnTo>
                      <a:pt x="182" y="954"/>
                    </a:lnTo>
                    <a:lnTo>
                      <a:pt x="182" y="954"/>
                    </a:lnTo>
                    <a:lnTo>
                      <a:pt x="184" y="954"/>
                    </a:lnTo>
                    <a:lnTo>
                      <a:pt x="184" y="954"/>
                    </a:lnTo>
                    <a:lnTo>
                      <a:pt x="186" y="954"/>
                    </a:lnTo>
                    <a:lnTo>
                      <a:pt x="188" y="954"/>
                    </a:lnTo>
                    <a:lnTo>
                      <a:pt x="188" y="954"/>
                    </a:lnTo>
                    <a:lnTo>
                      <a:pt x="190" y="954"/>
                    </a:lnTo>
                    <a:lnTo>
                      <a:pt x="190" y="954"/>
                    </a:lnTo>
                    <a:lnTo>
                      <a:pt x="192" y="954"/>
                    </a:lnTo>
                    <a:lnTo>
                      <a:pt x="192" y="954"/>
                    </a:lnTo>
                    <a:lnTo>
                      <a:pt x="194" y="954"/>
                    </a:lnTo>
                    <a:lnTo>
                      <a:pt x="194" y="954"/>
                    </a:lnTo>
                    <a:lnTo>
                      <a:pt x="196" y="954"/>
                    </a:lnTo>
                    <a:lnTo>
                      <a:pt x="196" y="954"/>
                    </a:lnTo>
                    <a:lnTo>
                      <a:pt x="198" y="954"/>
                    </a:lnTo>
                    <a:lnTo>
                      <a:pt x="198" y="954"/>
                    </a:lnTo>
                    <a:lnTo>
                      <a:pt x="200" y="954"/>
                    </a:lnTo>
                    <a:lnTo>
                      <a:pt x="200" y="954"/>
                    </a:lnTo>
                    <a:lnTo>
                      <a:pt x="202" y="954"/>
                    </a:lnTo>
                    <a:lnTo>
                      <a:pt x="202" y="954"/>
                    </a:lnTo>
                    <a:lnTo>
                      <a:pt x="204" y="954"/>
                    </a:lnTo>
                    <a:lnTo>
                      <a:pt x="206" y="954"/>
                    </a:lnTo>
                    <a:lnTo>
                      <a:pt x="206" y="954"/>
                    </a:lnTo>
                    <a:lnTo>
                      <a:pt x="208" y="954"/>
                    </a:lnTo>
                    <a:lnTo>
                      <a:pt x="208" y="954"/>
                    </a:lnTo>
                    <a:lnTo>
                      <a:pt x="210" y="954"/>
                    </a:lnTo>
                    <a:lnTo>
                      <a:pt x="210" y="954"/>
                    </a:lnTo>
                    <a:lnTo>
                      <a:pt x="212" y="954"/>
                    </a:lnTo>
                    <a:lnTo>
                      <a:pt x="212" y="954"/>
                    </a:lnTo>
                    <a:lnTo>
                      <a:pt x="214" y="954"/>
                    </a:lnTo>
                    <a:lnTo>
                      <a:pt x="214" y="954"/>
                    </a:lnTo>
                    <a:lnTo>
                      <a:pt x="216" y="954"/>
                    </a:lnTo>
                    <a:lnTo>
                      <a:pt x="216" y="954"/>
                    </a:lnTo>
                    <a:lnTo>
                      <a:pt x="218" y="954"/>
                    </a:lnTo>
                    <a:lnTo>
                      <a:pt x="218" y="954"/>
                    </a:lnTo>
                    <a:lnTo>
                      <a:pt x="220" y="954"/>
                    </a:lnTo>
                    <a:lnTo>
                      <a:pt x="220" y="954"/>
                    </a:lnTo>
                    <a:lnTo>
                      <a:pt x="222" y="954"/>
                    </a:lnTo>
                    <a:lnTo>
                      <a:pt x="222" y="954"/>
                    </a:lnTo>
                    <a:lnTo>
                      <a:pt x="224" y="954"/>
                    </a:lnTo>
                    <a:lnTo>
                      <a:pt x="224" y="954"/>
                    </a:lnTo>
                    <a:lnTo>
                      <a:pt x="226" y="954"/>
                    </a:lnTo>
                    <a:lnTo>
                      <a:pt x="226" y="954"/>
                    </a:lnTo>
                    <a:lnTo>
                      <a:pt x="228" y="954"/>
                    </a:lnTo>
                    <a:lnTo>
                      <a:pt x="228" y="954"/>
                    </a:lnTo>
                    <a:lnTo>
                      <a:pt x="230" y="954"/>
                    </a:lnTo>
                    <a:lnTo>
                      <a:pt x="230" y="954"/>
                    </a:lnTo>
                    <a:lnTo>
                      <a:pt x="232" y="954"/>
                    </a:lnTo>
                    <a:lnTo>
                      <a:pt x="232" y="954"/>
                    </a:lnTo>
                    <a:lnTo>
                      <a:pt x="234" y="954"/>
                    </a:lnTo>
                    <a:lnTo>
                      <a:pt x="234" y="954"/>
                    </a:lnTo>
                    <a:lnTo>
                      <a:pt x="236" y="954"/>
                    </a:lnTo>
                    <a:lnTo>
                      <a:pt x="236" y="954"/>
                    </a:lnTo>
                    <a:lnTo>
                      <a:pt x="238" y="954"/>
                    </a:lnTo>
                    <a:lnTo>
                      <a:pt x="238" y="954"/>
                    </a:lnTo>
                    <a:lnTo>
                      <a:pt x="238" y="954"/>
                    </a:lnTo>
                    <a:lnTo>
                      <a:pt x="240" y="954"/>
                    </a:lnTo>
                    <a:lnTo>
                      <a:pt x="242" y="954"/>
                    </a:lnTo>
                    <a:lnTo>
                      <a:pt x="242" y="954"/>
                    </a:lnTo>
                    <a:lnTo>
                      <a:pt x="242" y="954"/>
                    </a:lnTo>
                    <a:lnTo>
                      <a:pt x="244" y="954"/>
                    </a:lnTo>
                    <a:lnTo>
                      <a:pt x="244" y="954"/>
                    </a:lnTo>
                    <a:lnTo>
                      <a:pt x="246" y="954"/>
                    </a:lnTo>
                    <a:lnTo>
                      <a:pt x="246" y="954"/>
                    </a:lnTo>
                    <a:lnTo>
                      <a:pt x="248" y="954"/>
                    </a:lnTo>
                    <a:lnTo>
                      <a:pt x="248" y="954"/>
                    </a:lnTo>
                    <a:lnTo>
                      <a:pt x="250" y="954"/>
                    </a:lnTo>
                    <a:lnTo>
                      <a:pt x="250" y="954"/>
                    </a:lnTo>
                    <a:lnTo>
                      <a:pt x="252" y="954"/>
                    </a:lnTo>
                    <a:lnTo>
                      <a:pt x="252" y="954"/>
                    </a:lnTo>
                    <a:lnTo>
                      <a:pt x="254" y="954"/>
                    </a:lnTo>
                    <a:lnTo>
                      <a:pt x="254" y="954"/>
                    </a:lnTo>
                    <a:lnTo>
                      <a:pt x="254" y="954"/>
                    </a:lnTo>
                    <a:lnTo>
                      <a:pt x="256" y="954"/>
                    </a:lnTo>
                    <a:lnTo>
                      <a:pt x="256" y="954"/>
                    </a:lnTo>
                    <a:lnTo>
                      <a:pt x="258" y="954"/>
                    </a:lnTo>
                    <a:lnTo>
                      <a:pt x="258" y="954"/>
                    </a:lnTo>
                    <a:lnTo>
                      <a:pt x="260" y="954"/>
                    </a:lnTo>
                    <a:lnTo>
                      <a:pt x="260" y="954"/>
                    </a:lnTo>
                    <a:lnTo>
                      <a:pt x="262" y="954"/>
                    </a:lnTo>
                    <a:lnTo>
                      <a:pt x="262" y="954"/>
                    </a:lnTo>
                    <a:lnTo>
                      <a:pt x="264" y="954"/>
                    </a:lnTo>
                    <a:lnTo>
                      <a:pt x="264" y="954"/>
                    </a:lnTo>
                    <a:lnTo>
                      <a:pt x="264" y="954"/>
                    </a:lnTo>
                    <a:lnTo>
                      <a:pt x="266" y="954"/>
                    </a:lnTo>
                    <a:lnTo>
                      <a:pt x="266" y="954"/>
                    </a:lnTo>
                    <a:lnTo>
                      <a:pt x="268" y="954"/>
                    </a:lnTo>
                    <a:lnTo>
                      <a:pt x="268" y="954"/>
                    </a:lnTo>
                    <a:lnTo>
                      <a:pt x="268" y="954"/>
                    </a:lnTo>
                    <a:lnTo>
                      <a:pt x="270" y="954"/>
                    </a:lnTo>
                    <a:lnTo>
                      <a:pt x="270" y="954"/>
                    </a:lnTo>
                    <a:lnTo>
                      <a:pt x="272" y="954"/>
                    </a:lnTo>
                    <a:lnTo>
                      <a:pt x="272" y="954"/>
                    </a:lnTo>
                    <a:lnTo>
                      <a:pt x="274" y="954"/>
                    </a:lnTo>
                    <a:lnTo>
                      <a:pt x="274" y="954"/>
                    </a:lnTo>
                    <a:lnTo>
                      <a:pt x="276" y="954"/>
                    </a:lnTo>
                    <a:lnTo>
                      <a:pt x="276" y="954"/>
                    </a:lnTo>
                    <a:lnTo>
                      <a:pt x="276" y="954"/>
                    </a:lnTo>
                    <a:lnTo>
                      <a:pt x="278" y="954"/>
                    </a:lnTo>
                    <a:lnTo>
                      <a:pt x="278" y="954"/>
                    </a:lnTo>
                    <a:lnTo>
                      <a:pt x="280" y="954"/>
                    </a:lnTo>
                    <a:lnTo>
                      <a:pt x="280" y="954"/>
                    </a:lnTo>
                    <a:lnTo>
                      <a:pt x="280" y="954"/>
                    </a:lnTo>
                    <a:lnTo>
                      <a:pt x="282" y="954"/>
                    </a:lnTo>
                    <a:lnTo>
                      <a:pt x="282" y="954"/>
                    </a:lnTo>
                    <a:lnTo>
                      <a:pt x="284" y="954"/>
                    </a:lnTo>
                    <a:lnTo>
                      <a:pt x="284" y="954"/>
                    </a:lnTo>
                    <a:lnTo>
                      <a:pt x="286" y="954"/>
                    </a:lnTo>
                    <a:lnTo>
                      <a:pt x="286" y="954"/>
                    </a:lnTo>
                    <a:lnTo>
                      <a:pt x="286" y="954"/>
                    </a:lnTo>
                    <a:lnTo>
                      <a:pt x="288" y="954"/>
                    </a:lnTo>
                    <a:lnTo>
                      <a:pt x="288" y="954"/>
                    </a:lnTo>
                    <a:lnTo>
                      <a:pt x="288" y="954"/>
                    </a:lnTo>
                    <a:lnTo>
                      <a:pt x="290" y="954"/>
                    </a:lnTo>
                    <a:lnTo>
                      <a:pt x="290" y="954"/>
                    </a:lnTo>
                    <a:lnTo>
                      <a:pt x="292" y="954"/>
                    </a:lnTo>
                    <a:lnTo>
                      <a:pt x="292" y="954"/>
                    </a:lnTo>
                    <a:lnTo>
                      <a:pt x="292" y="954"/>
                    </a:lnTo>
                    <a:lnTo>
                      <a:pt x="294" y="954"/>
                    </a:lnTo>
                    <a:lnTo>
                      <a:pt x="294" y="954"/>
                    </a:lnTo>
                    <a:lnTo>
                      <a:pt x="296" y="954"/>
                    </a:lnTo>
                    <a:lnTo>
                      <a:pt x="296" y="954"/>
                    </a:lnTo>
                    <a:lnTo>
                      <a:pt x="296" y="954"/>
                    </a:lnTo>
                    <a:lnTo>
                      <a:pt x="298" y="954"/>
                    </a:lnTo>
                    <a:lnTo>
                      <a:pt x="298" y="954"/>
                    </a:lnTo>
                    <a:lnTo>
                      <a:pt x="300" y="954"/>
                    </a:lnTo>
                    <a:lnTo>
                      <a:pt x="300" y="954"/>
                    </a:lnTo>
                    <a:lnTo>
                      <a:pt x="300" y="954"/>
                    </a:lnTo>
                    <a:lnTo>
                      <a:pt x="302" y="954"/>
                    </a:lnTo>
                    <a:lnTo>
                      <a:pt x="302" y="954"/>
                    </a:lnTo>
                    <a:lnTo>
                      <a:pt x="302" y="954"/>
                    </a:lnTo>
                    <a:lnTo>
                      <a:pt x="304" y="954"/>
                    </a:lnTo>
                    <a:lnTo>
                      <a:pt x="304" y="954"/>
                    </a:lnTo>
                    <a:lnTo>
                      <a:pt x="304" y="954"/>
                    </a:lnTo>
                    <a:lnTo>
                      <a:pt x="306" y="954"/>
                    </a:lnTo>
                    <a:lnTo>
                      <a:pt x="306" y="954"/>
                    </a:lnTo>
                    <a:lnTo>
                      <a:pt x="308" y="954"/>
                    </a:lnTo>
                    <a:lnTo>
                      <a:pt x="308" y="954"/>
                    </a:lnTo>
                    <a:lnTo>
                      <a:pt x="308" y="954"/>
                    </a:lnTo>
                    <a:lnTo>
                      <a:pt x="310" y="954"/>
                    </a:lnTo>
                    <a:lnTo>
                      <a:pt x="310" y="954"/>
                    </a:lnTo>
                    <a:lnTo>
                      <a:pt x="310" y="954"/>
                    </a:lnTo>
                    <a:lnTo>
                      <a:pt x="312" y="954"/>
                    </a:lnTo>
                    <a:lnTo>
                      <a:pt x="312" y="954"/>
                    </a:lnTo>
                    <a:lnTo>
                      <a:pt x="314" y="954"/>
                    </a:lnTo>
                    <a:lnTo>
                      <a:pt x="314" y="954"/>
                    </a:lnTo>
                    <a:lnTo>
                      <a:pt x="314" y="954"/>
                    </a:lnTo>
                    <a:lnTo>
                      <a:pt x="316" y="954"/>
                    </a:lnTo>
                    <a:lnTo>
                      <a:pt x="316" y="954"/>
                    </a:lnTo>
                    <a:lnTo>
                      <a:pt x="316" y="954"/>
                    </a:lnTo>
                    <a:lnTo>
                      <a:pt x="318" y="954"/>
                    </a:lnTo>
                    <a:lnTo>
                      <a:pt x="318" y="954"/>
                    </a:lnTo>
                    <a:lnTo>
                      <a:pt x="318" y="954"/>
                    </a:lnTo>
                    <a:lnTo>
                      <a:pt x="320" y="954"/>
                    </a:lnTo>
                    <a:lnTo>
                      <a:pt x="320" y="954"/>
                    </a:lnTo>
                    <a:lnTo>
                      <a:pt x="320" y="954"/>
                    </a:lnTo>
                    <a:lnTo>
                      <a:pt x="322" y="954"/>
                    </a:lnTo>
                    <a:lnTo>
                      <a:pt x="322" y="954"/>
                    </a:lnTo>
                    <a:lnTo>
                      <a:pt x="322" y="954"/>
                    </a:lnTo>
                    <a:lnTo>
                      <a:pt x="324" y="954"/>
                    </a:lnTo>
                    <a:lnTo>
                      <a:pt x="324" y="954"/>
                    </a:lnTo>
                    <a:lnTo>
                      <a:pt x="324" y="954"/>
                    </a:lnTo>
                    <a:lnTo>
                      <a:pt x="326" y="954"/>
                    </a:lnTo>
                    <a:lnTo>
                      <a:pt x="326" y="954"/>
                    </a:lnTo>
                    <a:lnTo>
                      <a:pt x="326" y="954"/>
                    </a:lnTo>
                    <a:lnTo>
                      <a:pt x="328" y="954"/>
                    </a:lnTo>
                    <a:lnTo>
                      <a:pt x="328" y="954"/>
                    </a:lnTo>
                    <a:lnTo>
                      <a:pt x="328" y="954"/>
                    </a:lnTo>
                    <a:lnTo>
                      <a:pt x="330" y="954"/>
                    </a:lnTo>
                    <a:lnTo>
                      <a:pt x="330" y="954"/>
                    </a:lnTo>
                    <a:lnTo>
                      <a:pt x="330" y="954"/>
                    </a:lnTo>
                    <a:lnTo>
                      <a:pt x="332" y="954"/>
                    </a:lnTo>
                    <a:lnTo>
                      <a:pt x="332" y="954"/>
                    </a:lnTo>
                    <a:lnTo>
                      <a:pt x="332" y="954"/>
                    </a:lnTo>
                    <a:lnTo>
                      <a:pt x="334" y="954"/>
                    </a:lnTo>
                    <a:lnTo>
                      <a:pt x="334" y="954"/>
                    </a:lnTo>
                    <a:lnTo>
                      <a:pt x="334" y="954"/>
                    </a:lnTo>
                    <a:lnTo>
                      <a:pt x="336" y="954"/>
                    </a:lnTo>
                    <a:lnTo>
                      <a:pt x="336" y="954"/>
                    </a:lnTo>
                    <a:lnTo>
                      <a:pt x="336" y="954"/>
                    </a:lnTo>
                    <a:lnTo>
                      <a:pt x="336" y="954"/>
                    </a:lnTo>
                    <a:lnTo>
                      <a:pt x="338" y="954"/>
                    </a:lnTo>
                    <a:lnTo>
                      <a:pt x="338" y="954"/>
                    </a:lnTo>
                    <a:lnTo>
                      <a:pt x="338" y="954"/>
                    </a:lnTo>
                    <a:lnTo>
                      <a:pt x="340" y="954"/>
                    </a:lnTo>
                    <a:lnTo>
                      <a:pt x="340" y="954"/>
                    </a:lnTo>
                    <a:lnTo>
                      <a:pt x="340" y="954"/>
                    </a:lnTo>
                    <a:lnTo>
                      <a:pt x="342" y="954"/>
                    </a:lnTo>
                    <a:lnTo>
                      <a:pt x="342" y="954"/>
                    </a:lnTo>
                    <a:lnTo>
                      <a:pt x="342" y="954"/>
                    </a:lnTo>
                    <a:lnTo>
                      <a:pt x="344" y="954"/>
                    </a:lnTo>
                    <a:lnTo>
                      <a:pt x="344" y="954"/>
                    </a:lnTo>
                    <a:lnTo>
                      <a:pt x="344" y="954"/>
                    </a:lnTo>
                    <a:lnTo>
                      <a:pt x="344" y="954"/>
                    </a:lnTo>
                    <a:lnTo>
                      <a:pt x="346" y="954"/>
                    </a:lnTo>
                    <a:lnTo>
                      <a:pt x="346" y="954"/>
                    </a:lnTo>
                    <a:lnTo>
                      <a:pt x="346" y="954"/>
                    </a:lnTo>
                    <a:lnTo>
                      <a:pt x="348" y="954"/>
                    </a:lnTo>
                    <a:lnTo>
                      <a:pt x="348" y="954"/>
                    </a:lnTo>
                    <a:lnTo>
                      <a:pt x="348" y="954"/>
                    </a:lnTo>
                    <a:lnTo>
                      <a:pt x="348" y="954"/>
                    </a:lnTo>
                    <a:lnTo>
                      <a:pt x="350" y="954"/>
                    </a:lnTo>
                    <a:lnTo>
                      <a:pt x="350" y="954"/>
                    </a:lnTo>
                    <a:lnTo>
                      <a:pt x="350" y="954"/>
                    </a:lnTo>
                    <a:lnTo>
                      <a:pt x="352" y="954"/>
                    </a:lnTo>
                    <a:lnTo>
                      <a:pt x="352" y="954"/>
                    </a:lnTo>
                    <a:lnTo>
                      <a:pt x="352" y="954"/>
                    </a:lnTo>
                    <a:lnTo>
                      <a:pt x="352" y="954"/>
                    </a:lnTo>
                    <a:lnTo>
                      <a:pt x="354" y="954"/>
                    </a:lnTo>
                    <a:lnTo>
                      <a:pt x="354" y="954"/>
                    </a:lnTo>
                    <a:lnTo>
                      <a:pt x="354" y="954"/>
                    </a:lnTo>
                    <a:lnTo>
                      <a:pt x="356" y="954"/>
                    </a:lnTo>
                    <a:lnTo>
                      <a:pt x="356" y="954"/>
                    </a:lnTo>
                    <a:lnTo>
                      <a:pt x="356" y="954"/>
                    </a:lnTo>
                    <a:lnTo>
                      <a:pt x="356" y="954"/>
                    </a:lnTo>
                    <a:lnTo>
                      <a:pt x="358" y="954"/>
                    </a:lnTo>
                    <a:lnTo>
                      <a:pt x="358" y="954"/>
                    </a:lnTo>
                    <a:lnTo>
                      <a:pt x="358" y="954"/>
                    </a:lnTo>
                    <a:lnTo>
                      <a:pt x="358" y="954"/>
                    </a:lnTo>
                    <a:lnTo>
                      <a:pt x="360" y="954"/>
                    </a:lnTo>
                    <a:lnTo>
                      <a:pt x="360" y="954"/>
                    </a:lnTo>
                    <a:lnTo>
                      <a:pt x="360" y="954"/>
                    </a:lnTo>
                    <a:lnTo>
                      <a:pt x="360" y="954"/>
                    </a:lnTo>
                    <a:lnTo>
                      <a:pt x="362" y="954"/>
                    </a:lnTo>
                    <a:lnTo>
                      <a:pt x="362" y="954"/>
                    </a:lnTo>
                    <a:lnTo>
                      <a:pt x="362" y="954"/>
                    </a:lnTo>
                    <a:lnTo>
                      <a:pt x="364" y="954"/>
                    </a:lnTo>
                    <a:lnTo>
                      <a:pt x="364" y="954"/>
                    </a:lnTo>
                    <a:lnTo>
                      <a:pt x="364" y="954"/>
                    </a:lnTo>
                    <a:lnTo>
                      <a:pt x="364" y="954"/>
                    </a:lnTo>
                    <a:lnTo>
                      <a:pt x="366" y="954"/>
                    </a:lnTo>
                    <a:lnTo>
                      <a:pt x="366" y="954"/>
                    </a:lnTo>
                    <a:lnTo>
                      <a:pt x="366" y="954"/>
                    </a:lnTo>
                    <a:lnTo>
                      <a:pt x="366" y="954"/>
                    </a:lnTo>
                    <a:lnTo>
                      <a:pt x="368" y="954"/>
                    </a:lnTo>
                    <a:lnTo>
                      <a:pt x="368" y="954"/>
                    </a:lnTo>
                    <a:lnTo>
                      <a:pt x="368" y="954"/>
                    </a:lnTo>
                    <a:lnTo>
                      <a:pt x="368" y="954"/>
                    </a:lnTo>
                    <a:lnTo>
                      <a:pt x="370" y="954"/>
                    </a:lnTo>
                    <a:lnTo>
                      <a:pt x="370" y="954"/>
                    </a:lnTo>
                    <a:lnTo>
                      <a:pt x="370" y="954"/>
                    </a:lnTo>
                    <a:lnTo>
                      <a:pt x="370" y="954"/>
                    </a:lnTo>
                    <a:lnTo>
                      <a:pt x="370" y="954"/>
                    </a:lnTo>
                    <a:lnTo>
                      <a:pt x="372" y="954"/>
                    </a:lnTo>
                    <a:lnTo>
                      <a:pt x="372" y="954"/>
                    </a:lnTo>
                    <a:lnTo>
                      <a:pt x="372" y="954"/>
                    </a:lnTo>
                    <a:lnTo>
                      <a:pt x="372" y="954"/>
                    </a:lnTo>
                    <a:lnTo>
                      <a:pt x="374" y="954"/>
                    </a:lnTo>
                    <a:lnTo>
                      <a:pt x="374" y="954"/>
                    </a:lnTo>
                    <a:lnTo>
                      <a:pt x="374" y="954"/>
                    </a:lnTo>
                    <a:lnTo>
                      <a:pt x="374" y="954"/>
                    </a:lnTo>
                    <a:lnTo>
                      <a:pt x="376" y="954"/>
                    </a:lnTo>
                    <a:lnTo>
                      <a:pt x="376" y="954"/>
                    </a:lnTo>
                    <a:lnTo>
                      <a:pt x="376" y="954"/>
                    </a:lnTo>
                    <a:lnTo>
                      <a:pt x="376" y="954"/>
                    </a:lnTo>
                    <a:lnTo>
                      <a:pt x="378" y="954"/>
                    </a:lnTo>
                    <a:lnTo>
                      <a:pt x="378" y="954"/>
                    </a:lnTo>
                    <a:lnTo>
                      <a:pt x="378" y="954"/>
                    </a:lnTo>
                    <a:lnTo>
                      <a:pt x="378" y="954"/>
                    </a:lnTo>
                    <a:lnTo>
                      <a:pt x="378" y="954"/>
                    </a:lnTo>
                    <a:lnTo>
                      <a:pt x="380" y="954"/>
                    </a:lnTo>
                    <a:lnTo>
                      <a:pt x="380" y="954"/>
                    </a:lnTo>
                    <a:lnTo>
                      <a:pt x="380" y="954"/>
                    </a:lnTo>
                    <a:lnTo>
                      <a:pt x="380" y="954"/>
                    </a:lnTo>
                    <a:lnTo>
                      <a:pt x="382" y="954"/>
                    </a:lnTo>
                    <a:lnTo>
                      <a:pt x="382" y="954"/>
                    </a:lnTo>
                    <a:lnTo>
                      <a:pt x="382" y="954"/>
                    </a:lnTo>
                    <a:lnTo>
                      <a:pt x="382" y="954"/>
                    </a:lnTo>
                    <a:lnTo>
                      <a:pt x="382" y="954"/>
                    </a:lnTo>
                    <a:lnTo>
                      <a:pt x="384" y="954"/>
                    </a:lnTo>
                    <a:lnTo>
                      <a:pt x="384" y="954"/>
                    </a:lnTo>
                    <a:lnTo>
                      <a:pt x="384" y="954"/>
                    </a:lnTo>
                    <a:lnTo>
                      <a:pt x="384" y="954"/>
                    </a:lnTo>
                    <a:lnTo>
                      <a:pt x="386" y="954"/>
                    </a:lnTo>
                    <a:lnTo>
                      <a:pt x="386" y="954"/>
                    </a:lnTo>
                    <a:lnTo>
                      <a:pt x="386" y="954"/>
                    </a:lnTo>
                    <a:lnTo>
                      <a:pt x="386" y="954"/>
                    </a:lnTo>
                    <a:lnTo>
                      <a:pt x="386" y="954"/>
                    </a:lnTo>
                    <a:lnTo>
                      <a:pt x="388" y="954"/>
                    </a:lnTo>
                    <a:lnTo>
                      <a:pt x="388" y="954"/>
                    </a:lnTo>
                    <a:lnTo>
                      <a:pt x="388" y="954"/>
                    </a:lnTo>
                    <a:lnTo>
                      <a:pt x="388" y="954"/>
                    </a:lnTo>
                    <a:lnTo>
                      <a:pt x="388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0" y="954"/>
                    </a:lnTo>
                    <a:lnTo>
                      <a:pt x="392" y="954"/>
                    </a:lnTo>
                    <a:lnTo>
                      <a:pt x="392" y="954"/>
                    </a:lnTo>
                    <a:lnTo>
                      <a:pt x="392" y="954"/>
                    </a:lnTo>
                    <a:lnTo>
                      <a:pt x="392" y="954"/>
                    </a:lnTo>
                    <a:lnTo>
                      <a:pt x="392" y="954"/>
                    </a:lnTo>
                    <a:lnTo>
                      <a:pt x="394" y="954"/>
                    </a:lnTo>
                    <a:lnTo>
                      <a:pt x="394" y="954"/>
                    </a:lnTo>
                    <a:lnTo>
                      <a:pt x="394" y="954"/>
                    </a:lnTo>
                    <a:lnTo>
                      <a:pt x="394" y="954"/>
                    </a:lnTo>
                    <a:lnTo>
                      <a:pt x="394" y="954"/>
                    </a:lnTo>
                    <a:lnTo>
                      <a:pt x="396" y="954"/>
                    </a:lnTo>
                    <a:lnTo>
                      <a:pt x="396" y="954"/>
                    </a:lnTo>
                    <a:lnTo>
                      <a:pt x="396" y="954"/>
                    </a:lnTo>
                    <a:lnTo>
                      <a:pt x="396" y="954"/>
                    </a:lnTo>
                    <a:lnTo>
                      <a:pt x="396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398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0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2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4" y="954"/>
                    </a:lnTo>
                    <a:lnTo>
                      <a:pt x="406" y="954"/>
                    </a:lnTo>
                    <a:lnTo>
                      <a:pt x="406" y="954"/>
                    </a:lnTo>
                    <a:lnTo>
                      <a:pt x="406" y="954"/>
                    </a:lnTo>
                    <a:lnTo>
                      <a:pt x="406" y="954"/>
                    </a:lnTo>
                    <a:lnTo>
                      <a:pt x="406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08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0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2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4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6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18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0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2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4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6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28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0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2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4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6" y="954"/>
                    </a:lnTo>
                    <a:lnTo>
                      <a:pt x="438" y="954"/>
                    </a:lnTo>
                    <a:lnTo>
                      <a:pt x="438" y="954"/>
                    </a:lnTo>
                    <a:lnTo>
                      <a:pt x="438" y="954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38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0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2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4" y="956"/>
                    </a:lnTo>
                    <a:lnTo>
                      <a:pt x="446" y="956"/>
                    </a:lnTo>
                    <a:lnTo>
                      <a:pt x="446" y="956"/>
                    </a:lnTo>
                    <a:lnTo>
                      <a:pt x="446" y="956"/>
                    </a:lnTo>
                    <a:lnTo>
                      <a:pt x="446" y="956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6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48" y="958"/>
                    </a:lnTo>
                    <a:lnTo>
                      <a:pt x="450" y="958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0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2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4" y="960"/>
                    </a:lnTo>
                    <a:lnTo>
                      <a:pt x="456" y="960"/>
                    </a:lnTo>
                    <a:lnTo>
                      <a:pt x="456" y="960"/>
                    </a:lnTo>
                    <a:lnTo>
                      <a:pt x="456" y="960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8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6"/>
                    </a:lnTo>
                    <a:lnTo>
                      <a:pt x="456" y="954"/>
                    </a:lnTo>
                    <a:lnTo>
                      <a:pt x="458" y="954"/>
                    </a:lnTo>
                    <a:lnTo>
                      <a:pt x="458" y="954"/>
                    </a:lnTo>
                    <a:lnTo>
                      <a:pt x="458" y="954"/>
                    </a:lnTo>
                    <a:lnTo>
                      <a:pt x="458" y="954"/>
                    </a:lnTo>
                    <a:lnTo>
                      <a:pt x="458" y="954"/>
                    </a:lnTo>
                    <a:lnTo>
                      <a:pt x="458" y="952"/>
                    </a:lnTo>
                    <a:lnTo>
                      <a:pt x="458" y="952"/>
                    </a:lnTo>
                    <a:lnTo>
                      <a:pt x="458" y="952"/>
                    </a:lnTo>
                    <a:lnTo>
                      <a:pt x="458" y="952"/>
                    </a:lnTo>
                    <a:lnTo>
                      <a:pt x="458" y="952"/>
                    </a:lnTo>
                    <a:lnTo>
                      <a:pt x="458" y="950"/>
                    </a:lnTo>
                    <a:lnTo>
                      <a:pt x="458" y="950"/>
                    </a:lnTo>
                    <a:lnTo>
                      <a:pt x="458" y="950"/>
                    </a:lnTo>
                    <a:lnTo>
                      <a:pt x="458" y="950"/>
                    </a:lnTo>
                    <a:lnTo>
                      <a:pt x="458" y="948"/>
                    </a:lnTo>
                    <a:lnTo>
                      <a:pt x="458" y="948"/>
                    </a:lnTo>
                    <a:lnTo>
                      <a:pt x="458" y="948"/>
                    </a:lnTo>
                    <a:lnTo>
                      <a:pt x="458" y="948"/>
                    </a:lnTo>
                    <a:lnTo>
                      <a:pt x="458" y="946"/>
                    </a:lnTo>
                    <a:lnTo>
                      <a:pt x="458" y="946"/>
                    </a:lnTo>
                    <a:lnTo>
                      <a:pt x="458" y="946"/>
                    </a:lnTo>
                    <a:lnTo>
                      <a:pt x="458" y="944"/>
                    </a:lnTo>
                    <a:lnTo>
                      <a:pt x="458" y="944"/>
                    </a:lnTo>
                    <a:lnTo>
                      <a:pt x="458" y="944"/>
                    </a:lnTo>
                    <a:lnTo>
                      <a:pt x="458" y="944"/>
                    </a:lnTo>
                    <a:lnTo>
                      <a:pt x="458" y="942"/>
                    </a:lnTo>
                    <a:lnTo>
                      <a:pt x="460" y="942"/>
                    </a:lnTo>
                    <a:lnTo>
                      <a:pt x="460" y="942"/>
                    </a:lnTo>
                    <a:lnTo>
                      <a:pt x="460" y="940"/>
                    </a:lnTo>
                    <a:lnTo>
                      <a:pt x="460" y="940"/>
                    </a:lnTo>
                    <a:lnTo>
                      <a:pt x="460" y="940"/>
                    </a:lnTo>
                    <a:lnTo>
                      <a:pt x="460" y="940"/>
                    </a:lnTo>
                    <a:lnTo>
                      <a:pt x="460" y="938"/>
                    </a:lnTo>
                    <a:lnTo>
                      <a:pt x="460" y="938"/>
                    </a:lnTo>
                    <a:lnTo>
                      <a:pt x="460" y="938"/>
                    </a:lnTo>
                    <a:lnTo>
                      <a:pt x="460" y="936"/>
                    </a:lnTo>
                    <a:lnTo>
                      <a:pt x="460" y="936"/>
                    </a:lnTo>
                    <a:lnTo>
                      <a:pt x="460" y="936"/>
                    </a:lnTo>
                    <a:lnTo>
                      <a:pt x="460" y="934"/>
                    </a:lnTo>
                    <a:lnTo>
                      <a:pt x="460" y="934"/>
                    </a:lnTo>
                    <a:lnTo>
                      <a:pt x="460" y="934"/>
                    </a:lnTo>
                    <a:lnTo>
                      <a:pt x="460" y="932"/>
                    </a:lnTo>
                    <a:lnTo>
                      <a:pt x="460" y="932"/>
                    </a:lnTo>
                    <a:lnTo>
                      <a:pt x="460" y="9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1" name="Freeform 3145"/>
              <p:cNvSpPr>
                <a:spLocks/>
              </p:cNvSpPr>
              <p:nvPr/>
            </p:nvSpPr>
            <p:spPr bwMode="auto">
              <a:xfrm>
                <a:off x="4730" y="2269"/>
                <a:ext cx="12" cy="932"/>
              </a:xfrm>
              <a:custGeom>
                <a:avLst/>
                <a:gdLst>
                  <a:gd name="T0" fmla="*/ 0 w 12"/>
                  <a:gd name="T1" fmla="*/ 930 h 932"/>
                  <a:gd name="T2" fmla="*/ 0 w 12"/>
                  <a:gd name="T3" fmla="*/ 926 h 932"/>
                  <a:gd name="T4" fmla="*/ 2 w 12"/>
                  <a:gd name="T5" fmla="*/ 924 h 932"/>
                  <a:gd name="T6" fmla="*/ 2 w 12"/>
                  <a:gd name="T7" fmla="*/ 920 h 932"/>
                  <a:gd name="T8" fmla="*/ 2 w 12"/>
                  <a:gd name="T9" fmla="*/ 916 h 932"/>
                  <a:gd name="T10" fmla="*/ 2 w 12"/>
                  <a:gd name="T11" fmla="*/ 912 h 932"/>
                  <a:gd name="T12" fmla="*/ 2 w 12"/>
                  <a:gd name="T13" fmla="*/ 908 h 932"/>
                  <a:gd name="T14" fmla="*/ 2 w 12"/>
                  <a:gd name="T15" fmla="*/ 904 h 932"/>
                  <a:gd name="T16" fmla="*/ 2 w 12"/>
                  <a:gd name="T17" fmla="*/ 900 h 932"/>
                  <a:gd name="T18" fmla="*/ 4 w 12"/>
                  <a:gd name="T19" fmla="*/ 898 h 932"/>
                  <a:gd name="T20" fmla="*/ 4 w 12"/>
                  <a:gd name="T21" fmla="*/ 896 h 932"/>
                  <a:gd name="T22" fmla="*/ 4 w 12"/>
                  <a:gd name="T23" fmla="*/ 892 h 932"/>
                  <a:gd name="T24" fmla="*/ 4 w 12"/>
                  <a:gd name="T25" fmla="*/ 888 h 932"/>
                  <a:gd name="T26" fmla="*/ 4 w 12"/>
                  <a:gd name="T27" fmla="*/ 882 h 932"/>
                  <a:gd name="T28" fmla="*/ 4 w 12"/>
                  <a:gd name="T29" fmla="*/ 876 h 932"/>
                  <a:gd name="T30" fmla="*/ 4 w 12"/>
                  <a:gd name="T31" fmla="*/ 866 h 932"/>
                  <a:gd name="T32" fmla="*/ 4 w 12"/>
                  <a:gd name="T33" fmla="*/ 858 h 932"/>
                  <a:gd name="T34" fmla="*/ 4 w 12"/>
                  <a:gd name="T35" fmla="*/ 848 h 932"/>
                  <a:gd name="T36" fmla="*/ 6 w 12"/>
                  <a:gd name="T37" fmla="*/ 838 h 932"/>
                  <a:gd name="T38" fmla="*/ 6 w 12"/>
                  <a:gd name="T39" fmla="*/ 828 h 932"/>
                  <a:gd name="T40" fmla="*/ 6 w 12"/>
                  <a:gd name="T41" fmla="*/ 818 h 932"/>
                  <a:gd name="T42" fmla="*/ 6 w 12"/>
                  <a:gd name="T43" fmla="*/ 808 h 932"/>
                  <a:gd name="T44" fmla="*/ 6 w 12"/>
                  <a:gd name="T45" fmla="*/ 800 h 932"/>
                  <a:gd name="T46" fmla="*/ 6 w 12"/>
                  <a:gd name="T47" fmla="*/ 790 h 932"/>
                  <a:gd name="T48" fmla="*/ 6 w 12"/>
                  <a:gd name="T49" fmla="*/ 780 h 932"/>
                  <a:gd name="T50" fmla="*/ 6 w 12"/>
                  <a:gd name="T51" fmla="*/ 770 h 932"/>
                  <a:gd name="T52" fmla="*/ 6 w 12"/>
                  <a:gd name="T53" fmla="*/ 758 h 932"/>
                  <a:gd name="T54" fmla="*/ 6 w 12"/>
                  <a:gd name="T55" fmla="*/ 748 h 932"/>
                  <a:gd name="T56" fmla="*/ 8 w 12"/>
                  <a:gd name="T57" fmla="*/ 738 h 932"/>
                  <a:gd name="T58" fmla="*/ 8 w 12"/>
                  <a:gd name="T59" fmla="*/ 726 h 932"/>
                  <a:gd name="T60" fmla="*/ 8 w 12"/>
                  <a:gd name="T61" fmla="*/ 714 h 932"/>
                  <a:gd name="T62" fmla="*/ 8 w 12"/>
                  <a:gd name="T63" fmla="*/ 704 h 932"/>
                  <a:gd name="T64" fmla="*/ 8 w 12"/>
                  <a:gd name="T65" fmla="*/ 692 h 932"/>
                  <a:gd name="T66" fmla="*/ 8 w 12"/>
                  <a:gd name="T67" fmla="*/ 682 h 932"/>
                  <a:gd name="T68" fmla="*/ 8 w 12"/>
                  <a:gd name="T69" fmla="*/ 672 h 932"/>
                  <a:gd name="T70" fmla="*/ 8 w 12"/>
                  <a:gd name="T71" fmla="*/ 662 h 932"/>
                  <a:gd name="T72" fmla="*/ 8 w 12"/>
                  <a:gd name="T73" fmla="*/ 648 h 932"/>
                  <a:gd name="T74" fmla="*/ 8 w 12"/>
                  <a:gd name="T75" fmla="*/ 634 h 932"/>
                  <a:gd name="T76" fmla="*/ 8 w 12"/>
                  <a:gd name="T77" fmla="*/ 624 h 932"/>
                  <a:gd name="T78" fmla="*/ 10 w 12"/>
                  <a:gd name="T79" fmla="*/ 616 h 932"/>
                  <a:gd name="T80" fmla="*/ 10 w 12"/>
                  <a:gd name="T81" fmla="*/ 598 h 932"/>
                  <a:gd name="T82" fmla="*/ 10 w 12"/>
                  <a:gd name="T83" fmla="*/ 582 h 932"/>
                  <a:gd name="T84" fmla="*/ 10 w 12"/>
                  <a:gd name="T85" fmla="*/ 570 h 932"/>
                  <a:gd name="T86" fmla="*/ 10 w 12"/>
                  <a:gd name="T87" fmla="*/ 554 h 932"/>
                  <a:gd name="T88" fmla="*/ 10 w 12"/>
                  <a:gd name="T89" fmla="*/ 532 h 932"/>
                  <a:gd name="T90" fmla="*/ 10 w 12"/>
                  <a:gd name="T91" fmla="*/ 514 h 932"/>
                  <a:gd name="T92" fmla="*/ 10 w 12"/>
                  <a:gd name="T93" fmla="*/ 498 h 932"/>
                  <a:gd name="T94" fmla="*/ 10 w 12"/>
                  <a:gd name="T95" fmla="*/ 484 h 932"/>
                  <a:gd name="T96" fmla="*/ 10 w 12"/>
                  <a:gd name="T97" fmla="*/ 456 h 932"/>
                  <a:gd name="T98" fmla="*/ 10 w 12"/>
                  <a:gd name="T99" fmla="*/ 414 h 932"/>
                  <a:gd name="T100" fmla="*/ 10 w 12"/>
                  <a:gd name="T101" fmla="*/ 384 h 932"/>
                  <a:gd name="T102" fmla="*/ 10 w 12"/>
                  <a:gd name="T103" fmla="*/ 364 h 932"/>
                  <a:gd name="T104" fmla="*/ 10 w 12"/>
                  <a:gd name="T105" fmla="*/ 342 h 932"/>
                  <a:gd name="T106" fmla="*/ 12 w 12"/>
                  <a:gd name="T107" fmla="*/ 296 h 932"/>
                  <a:gd name="T108" fmla="*/ 12 w 12"/>
                  <a:gd name="T109" fmla="*/ 236 h 932"/>
                  <a:gd name="T110" fmla="*/ 12 w 12"/>
                  <a:gd name="T111" fmla="*/ 178 h 932"/>
                  <a:gd name="T112" fmla="*/ 12 w 12"/>
                  <a:gd name="T113" fmla="*/ 150 h 932"/>
                  <a:gd name="T114" fmla="*/ 12 w 12"/>
                  <a:gd name="T115" fmla="*/ 100 h 932"/>
                  <a:gd name="T116" fmla="*/ 12 w 12"/>
                  <a:gd name="T117" fmla="*/ 32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2" h="932">
                    <a:moveTo>
                      <a:pt x="0" y="932"/>
                    </a:moveTo>
                    <a:lnTo>
                      <a:pt x="0" y="932"/>
                    </a:lnTo>
                    <a:lnTo>
                      <a:pt x="0" y="930"/>
                    </a:lnTo>
                    <a:lnTo>
                      <a:pt x="0" y="930"/>
                    </a:lnTo>
                    <a:lnTo>
                      <a:pt x="0" y="930"/>
                    </a:lnTo>
                    <a:lnTo>
                      <a:pt x="0" y="928"/>
                    </a:lnTo>
                    <a:lnTo>
                      <a:pt x="0" y="928"/>
                    </a:lnTo>
                    <a:lnTo>
                      <a:pt x="0" y="926"/>
                    </a:lnTo>
                    <a:lnTo>
                      <a:pt x="0" y="926"/>
                    </a:lnTo>
                    <a:lnTo>
                      <a:pt x="0" y="926"/>
                    </a:lnTo>
                    <a:lnTo>
                      <a:pt x="0" y="924"/>
                    </a:lnTo>
                    <a:lnTo>
                      <a:pt x="2" y="924"/>
                    </a:lnTo>
                    <a:lnTo>
                      <a:pt x="2" y="922"/>
                    </a:lnTo>
                    <a:lnTo>
                      <a:pt x="2" y="922"/>
                    </a:lnTo>
                    <a:lnTo>
                      <a:pt x="2" y="920"/>
                    </a:lnTo>
                    <a:lnTo>
                      <a:pt x="2" y="920"/>
                    </a:lnTo>
                    <a:lnTo>
                      <a:pt x="2" y="918"/>
                    </a:lnTo>
                    <a:lnTo>
                      <a:pt x="2" y="918"/>
                    </a:lnTo>
                    <a:lnTo>
                      <a:pt x="2" y="916"/>
                    </a:lnTo>
                    <a:lnTo>
                      <a:pt x="2" y="916"/>
                    </a:lnTo>
                    <a:lnTo>
                      <a:pt x="2" y="914"/>
                    </a:lnTo>
                    <a:lnTo>
                      <a:pt x="2" y="914"/>
                    </a:lnTo>
                    <a:lnTo>
                      <a:pt x="2" y="912"/>
                    </a:lnTo>
                    <a:lnTo>
                      <a:pt x="2" y="912"/>
                    </a:lnTo>
                    <a:lnTo>
                      <a:pt x="2" y="910"/>
                    </a:lnTo>
                    <a:lnTo>
                      <a:pt x="2" y="910"/>
                    </a:lnTo>
                    <a:lnTo>
                      <a:pt x="2" y="908"/>
                    </a:lnTo>
                    <a:lnTo>
                      <a:pt x="2" y="908"/>
                    </a:lnTo>
                    <a:lnTo>
                      <a:pt x="2" y="906"/>
                    </a:lnTo>
                    <a:lnTo>
                      <a:pt x="2" y="906"/>
                    </a:lnTo>
                    <a:lnTo>
                      <a:pt x="2" y="904"/>
                    </a:lnTo>
                    <a:lnTo>
                      <a:pt x="2" y="904"/>
                    </a:lnTo>
                    <a:lnTo>
                      <a:pt x="2" y="904"/>
                    </a:lnTo>
                    <a:lnTo>
                      <a:pt x="2" y="902"/>
                    </a:lnTo>
                    <a:lnTo>
                      <a:pt x="2" y="902"/>
                    </a:lnTo>
                    <a:lnTo>
                      <a:pt x="2" y="900"/>
                    </a:lnTo>
                    <a:lnTo>
                      <a:pt x="2" y="900"/>
                    </a:lnTo>
                    <a:lnTo>
                      <a:pt x="2" y="900"/>
                    </a:lnTo>
                    <a:lnTo>
                      <a:pt x="4" y="898"/>
                    </a:lnTo>
                    <a:lnTo>
                      <a:pt x="4" y="898"/>
                    </a:lnTo>
                    <a:lnTo>
                      <a:pt x="4" y="898"/>
                    </a:lnTo>
                    <a:lnTo>
                      <a:pt x="4" y="896"/>
                    </a:lnTo>
                    <a:lnTo>
                      <a:pt x="4" y="896"/>
                    </a:lnTo>
                    <a:lnTo>
                      <a:pt x="4" y="896"/>
                    </a:lnTo>
                    <a:lnTo>
                      <a:pt x="4" y="894"/>
                    </a:lnTo>
                    <a:lnTo>
                      <a:pt x="4" y="894"/>
                    </a:lnTo>
                    <a:lnTo>
                      <a:pt x="4" y="892"/>
                    </a:lnTo>
                    <a:lnTo>
                      <a:pt x="4" y="892"/>
                    </a:lnTo>
                    <a:lnTo>
                      <a:pt x="4" y="892"/>
                    </a:lnTo>
                    <a:lnTo>
                      <a:pt x="4" y="890"/>
                    </a:lnTo>
                    <a:lnTo>
                      <a:pt x="4" y="890"/>
                    </a:lnTo>
                    <a:lnTo>
                      <a:pt x="4" y="888"/>
                    </a:lnTo>
                    <a:lnTo>
                      <a:pt x="4" y="886"/>
                    </a:lnTo>
                    <a:lnTo>
                      <a:pt x="4" y="886"/>
                    </a:lnTo>
                    <a:lnTo>
                      <a:pt x="4" y="884"/>
                    </a:lnTo>
                    <a:lnTo>
                      <a:pt x="4" y="882"/>
                    </a:lnTo>
                    <a:lnTo>
                      <a:pt x="4" y="880"/>
                    </a:lnTo>
                    <a:lnTo>
                      <a:pt x="4" y="880"/>
                    </a:lnTo>
                    <a:lnTo>
                      <a:pt x="4" y="878"/>
                    </a:lnTo>
                    <a:lnTo>
                      <a:pt x="4" y="876"/>
                    </a:lnTo>
                    <a:lnTo>
                      <a:pt x="4" y="874"/>
                    </a:lnTo>
                    <a:lnTo>
                      <a:pt x="4" y="872"/>
                    </a:lnTo>
                    <a:lnTo>
                      <a:pt x="4" y="868"/>
                    </a:lnTo>
                    <a:lnTo>
                      <a:pt x="4" y="866"/>
                    </a:lnTo>
                    <a:lnTo>
                      <a:pt x="4" y="864"/>
                    </a:lnTo>
                    <a:lnTo>
                      <a:pt x="4" y="862"/>
                    </a:lnTo>
                    <a:lnTo>
                      <a:pt x="4" y="860"/>
                    </a:lnTo>
                    <a:lnTo>
                      <a:pt x="4" y="858"/>
                    </a:lnTo>
                    <a:lnTo>
                      <a:pt x="4" y="856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8"/>
                    </a:lnTo>
                    <a:lnTo>
                      <a:pt x="6" y="846"/>
                    </a:lnTo>
                    <a:lnTo>
                      <a:pt x="6" y="844"/>
                    </a:lnTo>
                    <a:lnTo>
                      <a:pt x="6" y="842"/>
                    </a:lnTo>
                    <a:lnTo>
                      <a:pt x="6" y="838"/>
                    </a:lnTo>
                    <a:lnTo>
                      <a:pt x="6" y="836"/>
                    </a:lnTo>
                    <a:lnTo>
                      <a:pt x="6" y="834"/>
                    </a:lnTo>
                    <a:lnTo>
                      <a:pt x="6" y="832"/>
                    </a:lnTo>
                    <a:lnTo>
                      <a:pt x="6" y="828"/>
                    </a:lnTo>
                    <a:lnTo>
                      <a:pt x="6" y="826"/>
                    </a:lnTo>
                    <a:lnTo>
                      <a:pt x="6" y="824"/>
                    </a:lnTo>
                    <a:lnTo>
                      <a:pt x="6" y="820"/>
                    </a:lnTo>
                    <a:lnTo>
                      <a:pt x="6" y="818"/>
                    </a:lnTo>
                    <a:lnTo>
                      <a:pt x="6" y="816"/>
                    </a:lnTo>
                    <a:lnTo>
                      <a:pt x="6" y="812"/>
                    </a:lnTo>
                    <a:lnTo>
                      <a:pt x="6" y="810"/>
                    </a:lnTo>
                    <a:lnTo>
                      <a:pt x="6" y="808"/>
                    </a:lnTo>
                    <a:lnTo>
                      <a:pt x="6" y="806"/>
                    </a:lnTo>
                    <a:lnTo>
                      <a:pt x="6" y="804"/>
                    </a:lnTo>
                    <a:lnTo>
                      <a:pt x="6" y="802"/>
                    </a:lnTo>
                    <a:lnTo>
                      <a:pt x="6" y="800"/>
                    </a:lnTo>
                    <a:lnTo>
                      <a:pt x="6" y="798"/>
                    </a:lnTo>
                    <a:lnTo>
                      <a:pt x="6" y="794"/>
                    </a:lnTo>
                    <a:lnTo>
                      <a:pt x="6" y="792"/>
                    </a:lnTo>
                    <a:lnTo>
                      <a:pt x="6" y="790"/>
                    </a:lnTo>
                    <a:lnTo>
                      <a:pt x="6" y="788"/>
                    </a:lnTo>
                    <a:lnTo>
                      <a:pt x="6" y="786"/>
                    </a:lnTo>
                    <a:lnTo>
                      <a:pt x="6" y="782"/>
                    </a:lnTo>
                    <a:lnTo>
                      <a:pt x="6" y="780"/>
                    </a:lnTo>
                    <a:lnTo>
                      <a:pt x="6" y="778"/>
                    </a:lnTo>
                    <a:lnTo>
                      <a:pt x="6" y="774"/>
                    </a:lnTo>
                    <a:lnTo>
                      <a:pt x="6" y="772"/>
                    </a:lnTo>
                    <a:lnTo>
                      <a:pt x="6" y="770"/>
                    </a:lnTo>
                    <a:lnTo>
                      <a:pt x="6" y="766"/>
                    </a:lnTo>
                    <a:lnTo>
                      <a:pt x="6" y="764"/>
                    </a:lnTo>
                    <a:lnTo>
                      <a:pt x="6" y="760"/>
                    </a:lnTo>
                    <a:lnTo>
                      <a:pt x="6" y="758"/>
                    </a:lnTo>
                    <a:lnTo>
                      <a:pt x="6" y="756"/>
                    </a:lnTo>
                    <a:lnTo>
                      <a:pt x="6" y="754"/>
                    </a:lnTo>
                    <a:lnTo>
                      <a:pt x="6" y="750"/>
                    </a:lnTo>
                    <a:lnTo>
                      <a:pt x="6" y="748"/>
                    </a:lnTo>
                    <a:lnTo>
                      <a:pt x="8" y="746"/>
                    </a:lnTo>
                    <a:lnTo>
                      <a:pt x="8" y="744"/>
                    </a:lnTo>
                    <a:lnTo>
                      <a:pt x="8" y="742"/>
                    </a:lnTo>
                    <a:lnTo>
                      <a:pt x="8" y="738"/>
                    </a:lnTo>
                    <a:lnTo>
                      <a:pt x="8" y="736"/>
                    </a:lnTo>
                    <a:lnTo>
                      <a:pt x="8" y="732"/>
                    </a:lnTo>
                    <a:lnTo>
                      <a:pt x="8" y="730"/>
                    </a:lnTo>
                    <a:lnTo>
                      <a:pt x="8" y="726"/>
                    </a:lnTo>
                    <a:lnTo>
                      <a:pt x="8" y="724"/>
                    </a:lnTo>
                    <a:lnTo>
                      <a:pt x="8" y="720"/>
                    </a:lnTo>
                    <a:lnTo>
                      <a:pt x="8" y="718"/>
                    </a:lnTo>
                    <a:lnTo>
                      <a:pt x="8" y="714"/>
                    </a:lnTo>
                    <a:lnTo>
                      <a:pt x="8" y="712"/>
                    </a:lnTo>
                    <a:lnTo>
                      <a:pt x="8" y="710"/>
                    </a:lnTo>
                    <a:lnTo>
                      <a:pt x="8" y="706"/>
                    </a:lnTo>
                    <a:lnTo>
                      <a:pt x="8" y="704"/>
                    </a:lnTo>
                    <a:lnTo>
                      <a:pt x="8" y="702"/>
                    </a:lnTo>
                    <a:lnTo>
                      <a:pt x="8" y="698"/>
                    </a:lnTo>
                    <a:lnTo>
                      <a:pt x="8" y="696"/>
                    </a:lnTo>
                    <a:lnTo>
                      <a:pt x="8" y="692"/>
                    </a:lnTo>
                    <a:lnTo>
                      <a:pt x="8" y="690"/>
                    </a:lnTo>
                    <a:lnTo>
                      <a:pt x="8" y="686"/>
                    </a:lnTo>
                    <a:lnTo>
                      <a:pt x="8" y="684"/>
                    </a:lnTo>
                    <a:lnTo>
                      <a:pt x="8" y="682"/>
                    </a:lnTo>
                    <a:lnTo>
                      <a:pt x="8" y="680"/>
                    </a:lnTo>
                    <a:lnTo>
                      <a:pt x="8" y="678"/>
                    </a:lnTo>
                    <a:lnTo>
                      <a:pt x="8" y="676"/>
                    </a:lnTo>
                    <a:lnTo>
                      <a:pt x="8" y="672"/>
                    </a:lnTo>
                    <a:lnTo>
                      <a:pt x="8" y="670"/>
                    </a:lnTo>
                    <a:lnTo>
                      <a:pt x="8" y="668"/>
                    </a:lnTo>
                    <a:lnTo>
                      <a:pt x="8" y="666"/>
                    </a:lnTo>
                    <a:lnTo>
                      <a:pt x="8" y="662"/>
                    </a:lnTo>
                    <a:lnTo>
                      <a:pt x="8" y="660"/>
                    </a:lnTo>
                    <a:lnTo>
                      <a:pt x="8" y="656"/>
                    </a:lnTo>
                    <a:lnTo>
                      <a:pt x="8" y="652"/>
                    </a:lnTo>
                    <a:lnTo>
                      <a:pt x="8" y="648"/>
                    </a:lnTo>
                    <a:lnTo>
                      <a:pt x="8" y="644"/>
                    </a:lnTo>
                    <a:lnTo>
                      <a:pt x="8" y="640"/>
                    </a:lnTo>
                    <a:lnTo>
                      <a:pt x="8" y="638"/>
                    </a:lnTo>
                    <a:lnTo>
                      <a:pt x="8" y="634"/>
                    </a:lnTo>
                    <a:lnTo>
                      <a:pt x="8" y="632"/>
                    </a:lnTo>
                    <a:lnTo>
                      <a:pt x="8" y="630"/>
                    </a:lnTo>
                    <a:lnTo>
                      <a:pt x="8" y="628"/>
                    </a:lnTo>
                    <a:lnTo>
                      <a:pt x="8" y="624"/>
                    </a:lnTo>
                    <a:lnTo>
                      <a:pt x="8" y="624"/>
                    </a:lnTo>
                    <a:lnTo>
                      <a:pt x="8" y="622"/>
                    </a:lnTo>
                    <a:lnTo>
                      <a:pt x="10" y="618"/>
                    </a:lnTo>
                    <a:lnTo>
                      <a:pt x="10" y="616"/>
                    </a:lnTo>
                    <a:lnTo>
                      <a:pt x="10" y="612"/>
                    </a:lnTo>
                    <a:lnTo>
                      <a:pt x="10" y="608"/>
                    </a:lnTo>
                    <a:lnTo>
                      <a:pt x="10" y="602"/>
                    </a:lnTo>
                    <a:lnTo>
                      <a:pt x="10" y="598"/>
                    </a:lnTo>
                    <a:lnTo>
                      <a:pt x="10" y="594"/>
                    </a:lnTo>
                    <a:lnTo>
                      <a:pt x="10" y="590"/>
                    </a:lnTo>
                    <a:lnTo>
                      <a:pt x="10" y="586"/>
                    </a:lnTo>
                    <a:lnTo>
                      <a:pt x="10" y="582"/>
                    </a:lnTo>
                    <a:lnTo>
                      <a:pt x="10" y="580"/>
                    </a:lnTo>
                    <a:lnTo>
                      <a:pt x="10" y="576"/>
                    </a:lnTo>
                    <a:lnTo>
                      <a:pt x="10" y="572"/>
                    </a:lnTo>
                    <a:lnTo>
                      <a:pt x="10" y="570"/>
                    </a:lnTo>
                    <a:lnTo>
                      <a:pt x="10" y="566"/>
                    </a:lnTo>
                    <a:lnTo>
                      <a:pt x="10" y="564"/>
                    </a:lnTo>
                    <a:lnTo>
                      <a:pt x="10" y="558"/>
                    </a:lnTo>
                    <a:lnTo>
                      <a:pt x="10" y="554"/>
                    </a:lnTo>
                    <a:lnTo>
                      <a:pt x="10" y="548"/>
                    </a:lnTo>
                    <a:lnTo>
                      <a:pt x="10" y="542"/>
                    </a:lnTo>
                    <a:lnTo>
                      <a:pt x="10" y="536"/>
                    </a:lnTo>
                    <a:lnTo>
                      <a:pt x="10" y="532"/>
                    </a:lnTo>
                    <a:lnTo>
                      <a:pt x="10" y="528"/>
                    </a:lnTo>
                    <a:lnTo>
                      <a:pt x="10" y="522"/>
                    </a:lnTo>
                    <a:lnTo>
                      <a:pt x="10" y="518"/>
                    </a:lnTo>
                    <a:lnTo>
                      <a:pt x="10" y="514"/>
                    </a:lnTo>
                    <a:lnTo>
                      <a:pt x="10" y="508"/>
                    </a:lnTo>
                    <a:lnTo>
                      <a:pt x="10" y="504"/>
                    </a:lnTo>
                    <a:lnTo>
                      <a:pt x="10" y="500"/>
                    </a:lnTo>
                    <a:lnTo>
                      <a:pt x="10" y="498"/>
                    </a:lnTo>
                    <a:lnTo>
                      <a:pt x="10" y="494"/>
                    </a:lnTo>
                    <a:lnTo>
                      <a:pt x="10" y="490"/>
                    </a:lnTo>
                    <a:lnTo>
                      <a:pt x="10" y="488"/>
                    </a:lnTo>
                    <a:lnTo>
                      <a:pt x="10" y="484"/>
                    </a:lnTo>
                    <a:lnTo>
                      <a:pt x="10" y="478"/>
                    </a:lnTo>
                    <a:lnTo>
                      <a:pt x="10" y="472"/>
                    </a:lnTo>
                    <a:lnTo>
                      <a:pt x="10" y="466"/>
                    </a:lnTo>
                    <a:lnTo>
                      <a:pt x="10" y="456"/>
                    </a:lnTo>
                    <a:lnTo>
                      <a:pt x="10" y="448"/>
                    </a:lnTo>
                    <a:lnTo>
                      <a:pt x="10" y="436"/>
                    </a:lnTo>
                    <a:lnTo>
                      <a:pt x="10" y="426"/>
                    </a:lnTo>
                    <a:lnTo>
                      <a:pt x="10" y="414"/>
                    </a:lnTo>
                    <a:lnTo>
                      <a:pt x="10" y="404"/>
                    </a:lnTo>
                    <a:lnTo>
                      <a:pt x="10" y="398"/>
                    </a:lnTo>
                    <a:lnTo>
                      <a:pt x="10" y="390"/>
                    </a:lnTo>
                    <a:lnTo>
                      <a:pt x="10" y="384"/>
                    </a:lnTo>
                    <a:lnTo>
                      <a:pt x="10" y="378"/>
                    </a:lnTo>
                    <a:lnTo>
                      <a:pt x="10" y="372"/>
                    </a:lnTo>
                    <a:lnTo>
                      <a:pt x="10" y="368"/>
                    </a:lnTo>
                    <a:lnTo>
                      <a:pt x="10" y="364"/>
                    </a:lnTo>
                    <a:lnTo>
                      <a:pt x="10" y="360"/>
                    </a:lnTo>
                    <a:lnTo>
                      <a:pt x="10" y="356"/>
                    </a:lnTo>
                    <a:lnTo>
                      <a:pt x="10" y="350"/>
                    </a:lnTo>
                    <a:lnTo>
                      <a:pt x="10" y="342"/>
                    </a:lnTo>
                    <a:lnTo>
                      <a:pt x="10" y="332"/>
                    </a:lnTo>
                    <a:lnTo>
                      <a:pt x="12" y="322"/>
                    </a:lnTo>
                    <a:lnTo>
                      <a:pt x="12" y="310"/>
                    </a:lnTo>
                    <a:lnTo>
                      <a:pt x="12" y="296"/>
                    </a:lnTo>
                    <a:lnTo>
                      <a:pt x="12" y="282"/>
                    </a:lnTo>
                    <a:lnTo>
                      <a:pt x="12" y="268"/>
                    </a:lnTo>
                    <a:lnTo>
                      <a:pt x="12" y="252"/>
                    </a:lnTo>
                    <a:lnTo>
                      <a:pt x="12" y="236"/>
                    </a:lnTo>
                    <a:lnTo>
                      <a:pt x="12" y="222"/>
                    </a:lnTo>
                    <a:lnTo>
                      <a:pt x="12" y="206"/>
                    </a:lnTo>
                    <a:lnTo>
                      <a:pt x="12" y="192"/>
                    </a:lnTo>
                    <a:lnTo>
                      <a:pt x="12" y="178"/>
                    </a:lnTo>
                    <a:lnTo>
                      <a:pt x="12" y="168"/>
                    </a:lnTo>
                    <a:lnTo>
                      <a:pt x="12" y="164"/>
                    </a:lnTo>
                    <a:lnTo>
                      <a:pt x="12" y="158"/>
                    </a:lnTo>
                    <a:lnTo>
                      <a:pt x="12" y="150"/>
                    </a:lnTo>
                    <a:lnTo>
                      <a:pt x="12" y="140"/>
                    </a:lnTo>
                    <a:lnTo>
                      <a:pt x="12" y="128"/>
                    </a:lnTo>
                    <a:lnTo>
                      <a:pt x="12" y="116"/>
                    </a:lnTo>
                    <a:lnTo>
                      <a:pt x="12" y="100"/>
                    </a:lnTo>
                    <a:lnTo>
                      <a:pt x="12" y="84"/>
                    </a:lnTo>
                    <a:lnTo>
                      <a:pt x="12" y="68"/>
                    </a:lnTo>
                    <a:lnTo>
                      <a:pt x="12" y="50"/>
                    </a:lnTo>
                    <a:lnTo>
                      <a:pt x="12" y="3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2" name="Freeform 3146"/>
              <p:cNvSpPr>
                <a:spLocks/>
              </p:cNvSpPr>
              <p:nvPr/>
            </p:nvSpPr>
            <p:spPr bwMode="auto">
              <a:xfrm>
                <a:off x="4746" y="2269"/>
                <a:ext cx="1" cy="1144"/>
              </a:xfrm>
              <a:custGeom>
                <a:avLst/>
                <a:gdLst>
                  <a:gd name="T0" fmla="*/ 0 h 1144"/>
                  <a:gd name="T1" fmla="*/ 1032 h 1144"/>
                  <a:gd name="T2" fmla="*/ 1144 h 114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144">
                    <a:moveTo>
                      <a:pt x="0" y="0"/>
                    </a:moveTo>
                    <a:lnTo>
                      <a:pt x="0" y="1032"/>
                    </a:lnTo>
                    <a:lnTo>
                      <a:pt x="0" y="11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3" name="Line 3147"/>
              <p:cNvSpPr>
                <a:spLocks noChangeShapeType="1"/>
              </p:cNvSpPr>
              <p:nvPr/>
            </p:nvSpPr>
            <p:spPr bwMode="auto">
              <a:xfrm flipV="1">
                <a:off x="4746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4" name="Line 3148"/>
              <p:cNvSpPr>
                <a:spLocks noChangeShapeType="1"/>
              </p:cNvSpPr>
              <p:nvPr/>
            </p:nvSpPr>
            <p:spPr bwMode="auto">
              <a:xfrm>
                <a:off x="4748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5" name="Line 3149"/>
              <p:cNvSpPr>
                <a:spLocks noChangeShapeType="1"/>
              </p:cNvSpPr>
              <p:nvPr/>
            </p:nvSpPr>
            <p:spPr bwMode="auto">
              <a:xfrm flipV="1">
                <a:off x="4748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6" name="Line 3150"/>
              <p:cNvSpPr>
                <a:spLocks noChangeShapeType="1"/>
              </p:cNvSpPr>
              <p:nvPr/>
            </p:nvSpPr>
            <p:spPr bwMode="auto">
              <a:xfrm>
                <a:off x="308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7" name="Line 3151"/>
              <p:cNvSpPr>
                <a:spLocks noChangeShapeType="1"/>
              </p:cNvSpPr>
              <p:nvPr/>
            </p:nvSpPr>
            <p:spPr bwMode="auto">
              <a:xfrm>
                <a:off x="311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8" name="Line 3152"/>
              <p:cNvSpPr>
                <a:spLocks noChangeShapeType="1"/>
              </p:cNvSpPr>
              <p:nvPr/>
            </p:nvSpPr>
            <p:spPr bwMode="auto">
              <a:xfrm>
                <a:off x="314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9" name="Line 3153"/>
              <p:cNvSpPr>
                <a:spLocks noChangeShapeType="1"/>
              </p:cNvSpPr>
              <p:nvPr/>
            </p:nvSpPr>
            <p:spPr bwMode="auto">
              <a:xfrm>
                <a:off x="317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0" name="Line 3154"/>
              <p:cNvSpPr>
                <a:spLocks noChangeShapeType="1"/>
              </p:cNvSpPr>
              <p:nvPr/>
            </p:nvSpPr>
            <p:spPr bwMode="auto">
              <a:xfrm>
                <a:off x="321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1" name="Line 3155"/>
              <p:cNvSpPr>
                <a:spLocks noChangeShapeType="1"/>
              </p:cNvSpPr>
              <p:nvPr/>
            </p:nvSpPr>
            <p:spPr bwMode="auto">
              <a:xfrm>
                <a:off x="324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2" name="Line 3156"/>
              <p:cNvSpPr>
                <a:spLocks noChangeShapeType="1"/>
              </p:cNvSpPr>
              <p:nvPr/>
            </p:nvSpPr>
            <p:spPr bwMode="auto">
              <a:xfrm>
                <a:off x="327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3" name="Line 3157"/>
              <p:cNvSpPr>
                <a:spLocks noChangeShapeType="1"/>
              </p:cNvSpPr>
              <p:nvPr/>
            </p:nvSpPr>
            <p:spPr bwMode="auto">
              <a:xfrm>
                <a:off x="330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4" name="Line 3158"/>
              <p:cNvSpPr>
                <a:spLocks noChangeShapeType="1"/>
              </p:cNvSpPr>
              <p:nvPr/>
            </p:nvSpPr>
            <p:spPr bwMode="auto">
              <a:xfrm>
                <a:off x="333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5" name="Line 3159"/>
              <p:cNvSpPr>
                <a:spLocks noChangeShapeType="1"/>
              </p:cNvSpPr>
              <p:nvPr/>
            </p:nvSpPr>
            <p:spPr bwMode="auto">
              <a:xfrm>
                <a:off x="337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6" name="Line 3160"/>
              <p:cNvSpPr>
                <a:spLocks noChangeShapeType="1"/>
              </p:cNvSpPr>
              <p:nvPr/>
            </p:nvSpPr>
            <p:spPr bwMode="auto">
              <a:xfrm>
                <a:off x="340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7" name="Line 3161"/>
              <p:cNvSpPr>
                <a:spLocks noChangeShapeType="1"/>
              </p:cNvSpPr>
              <p:nvPr/>
            </p:nvSpPr>
            <p:spPr bwMode="auto">
              <a:xfrm>
                <a:off x="343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8" name="Line 3162"/>
              <p:cNvSpPr>
                <a:spLocks noChangeShapeType="1"/>
              </p:cNvSpPr>
              <p:nvPr/>
            </p:nvSpPr>
            <p:spPr bwMode="auto">
              <a:xfrm>
                <a:off x="346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9" name="Line 3163"/>
              <p:cNvSpPr>
                <a:spLocks noChangeShapeType="1"/>
              </p:cNvSpPr>
              <p:nvPr/>
            </p:nvSpPr>
            <p:spPr bwMode="auto">
              <a:xfrm>
                <a:off x="349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0" name="Line 3164"/>
              <p:cNvSpPr>
                <a:spLocks noChangeShapeType="1"/>
              </p:cNvSpPr>
              <p:nvPr/>
            </p:nvSpPr>
            <p:spPr bwMode="auto">
              <a:xfrm>
                <a:off x="352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1" name="Line 3165"/>
              <p:cNvSpPr>
                <a:spLocks noChangeShapeType="1"/>
              </p:cNvSpPr>
              <p:nvPr/>
            </p:nvSpPr>
            <p:spPr bwMode="auto">
              <a:xfrm>
                <a:off x="356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2" name="Line 3166"/>
              <p:cNvSpPr>
                <a:spLocks noChangeShapeType="1"/>
              </p:cNvSpPr>
              <p:nvPr/>
            </p:nvSpPr>
            <p:spPr bwMode="auto">
              <a:xfrm>
                <a:off x="3592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3" name="Line 3167"/>
              <p:cNvSpPr>
                <a:spLocks noChangeShapeType="1"/>
              </p:cNvSpPr>
              <p:nvPr/>
            </p:nvSpPr>
            <p:spPr bwMode="auto">
              <a:xfrm>
                <a:off x="362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4" name="Line 3168"/>
              <p:cNvSpPr>
                <a:spLocks noChangeShapeType="1"/>
              </p:cNvSpPr>
              <p:nvPr/>
            </p:nvSpPr>
            <p:spPr bwMode="auto">
              <a:xfrm>
                <a:off x="365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5" name="Line 3169"/>
              <p:cNvSpPr>
                <a:spLocks noChangeShapeType="1"/>
              </p:cNvSpPr>
              <p:nvPr/>
            </p:nvSpPr>
            <p:spPr bwMode="auto">
              <a:xfrm>
                <a:off x="368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6" name="Line 3170"/>
              <p:cNvSpPr>
                <a:spLocks noChangeShapeType="1"/>
              </p:cNvSpPr>
              <p:nvPr/>
            </p:nvSpPr>
            <p:spPr bwMode="auto">
              <a:xfrm>
                <a:off x="371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7" name="Line 3171"/>
              <p:cNvSpPr>
                <a:spLocks noChangeShapeType="1"/>
              </p:cNvSpPr>
              <p:nvPr/>
            </p:nvSpPr>
            <p:spPr bwMode="auto">
              <a:xfrm>
                <a:off x="375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8" name="Line 3172"/>
              <p:cNvSpPr>
                <a:spLocks noChangeShapeType="1"/>
              </p:cNvSpPr>
              <p:nvPr/>
            </p:nvSpPr>
            <p:spPr bwMode="auto">
              <a:xfrm>
                <a:off x="3782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9" name="Line 3173"/>
              <p:cNvSpPr>
                <a:spLocks noChangeShapeType="1"/>
              </p:cNvSpPr>
              <p:nvPr/>
            </p:nvSpPr>
            <p:spPr bwMode="auto">
              <a:xfrm>
                <a:off x="381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0" name="Line 3174"/>
              <p:cNvSpPr>
                <a:spLocks noChangeShapeType="1"/>
              </p:cNvSpPr>
              <p:nvPr/>
            </p:nvSpPr>
            <p:spPr bwMode="auto">
              <a:xfrm>
                <a:off x="384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1" name="Line 3175"/>
              <p:cNvSpPr>
                <a:spLocks noChangeShapeType="1"/>
              </p:cNvSpPr>
              <p:nvPr/>
            </p:nvSpPr>
            <p:spPr bwMode="auto">
              <a:xfrm>
                <a:off x="387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2" name="Line 3176"/>
              <p:cNvSpPr>
                <a:spLocks noChangeShapeType="1"/>
              </p:cNvSpPr>
              <p:nvPr/>
            </p:nvSpPr>
            <p:spPr bwMode="auto">
              <a:xfrm>
                <a:off x="390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3" name="Line 3177"/>
              <p:cNvSpPr>
                <a:spLocks noChangeShapeType="1"/>
              </p:cNvSpPr>
              <p:nvPr/>
            </p:nvSpPr>
            <p:spPr bwMode="auto">
              <a:xfrm>
                <a:off x="394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4" name="Line 3178"/>
              <p:cNvSpPr>
                <a:spLocks noChangeShapeType="1"/>
              </p:cNvSpPr>
              <p:nvPr/>
            </p:nvSpPr>
            <p:spPr bwMode="auto">
              <a:xfrm>
                <a:off x="397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5" name="Line 3179"/>
              <p:cNvSpPr>
                <a:spLocks noChangeShapeType="1"/>
              </p:cNvSpPr>
              <p:nvPr/>
            </p:nvSpPr>
            <p:spPr bwMode="auto">
              <a:xfrm>
                <a:off x="400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6" name="Line 3180"/>
              <p:cNvSpPr>
                <a:spLocks noChangeShapeType="1"/>
              </p:cNvSpPr>
              <p:nvPr/>
            </p:nvSpPr>
            <p:spPr bwMode="auto">
              <a:xfrm>
                <a:off x="403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7" name="Line 3181"/>
              <p:cNvSpPr>
                <a:spLocks noChangeShapeType="1"/>
              </p:cNvSpPr>
              <p:nvPr/>
            </p:nvSpPr>
            <p:spPr bwMode="auto">
              <a:xfrm>
                <a:off x="406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8" name="Line 3182"/>
              <p:cNvSpPr>
                <a:spLocks noChangeShapeType="1"/>
              </p:cNvSpPr>
              <p:nvPr/>
            </p:nvSpPr>
            <p:spPr bwMode="auto">
              <a:xfrm>
                <a:off x="410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9" name="Line 3183"/>
              <p:cNvSpPr>
                <a:spLocks noChangeShapeType="1"/>
              </p:cNvSpPr>
              <p:nvPr/>
            </p:nvSpPr>
            <p:spPr bwMode="auto">
              <a:xfrm>
                <a:off x="4132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0" name="Line 3184"/>
              <p:cNvSpPr>
                <a:spLocks noChangeShapeType="1"/>
              </p:cNvSpPr>
              <p:nvPr/>
            </p:nvSpPr>
            <p:spPr bwMode="auto">
              <a:xfrm>
                <a:off x="416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1" name="Line 3185"/>
              <p:cNvSpPr>
                <a:spLocks noChangeShapeType="1"/>
              </p:cNvSpPr>
              <p:nvPr/>
            </p:nvSpPr>
            <p:spPr bwMode="auto">
              <a:xfrm>
                <a:off x="419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2" name="Line 3186"/>
              <p:cNvSpPr>
                <a:spLocks noChangeShapeType="1"/>
              </p:cNvSpPr>
              <p:nvPr/>
            </p:nvSpPr>
            <p:spPr bwMode="auto">
              <a:xfrm>
                <a:off x="422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3" name="Line 3187"/>
              <p:cNvSpPr>
                <a:spLocks noChangeShapeType="1"/>
              </p:cNvSpPr>
              <p:nvPr/>
            </p:nvSpPr>
            <p:spPr bwMode="auto">
              <a:xfrm>
                <a:off x="425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4" name="Line 3188"/>
              <p:cNvSpPr>
                <a:spLocks noChangeShapeType="1"/>
              </p:cNvSpPr>
              <p:nvPr/>
            </p:nvSpPr>
            <p:spPr bwMode="auto">
              <a:xfrm>
                <a:off x="429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5" name="Line 3189"/>
              <p:cNvSpPr>
                <a:spLocks noChangeShapeType="1"/>
              </p:cNvSpPr>
              <p:nvPr/>
            </p:nvSpPr>
            <p:spPr bwMode="auto">
              <a:xfrm>
                <a:off x="4322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6" name="Line 3190"/>
              <p:cNvSpPr>
                <a:spLocks noChangeShapeType="1"/>
              </p:cNvSpPr>
              <p:nvPr/>
            </p:nvSpPr>
            <p:spPr bwMode="auto">
              <a:xfrm>
                <a:off x="435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7" name="Line 3191"/>
              <p:cNvSpPr>
                <a:spLocks noChangeShapeType="1"/>
              </p:cNvSpPr>
              <p:nvPr/>
            </p:nvSpPr>
            <p:spPr bwMode="auto">
              <a:xfrm>
                <a:off x="438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8" name="Line 3192"/>
              <p:cNvSpPr>
                <a:spLocks noChangeShapeType="1"/>
              </p:cNvSpPr>
              <p:nvPr/>
            </p:nvSpPr>
            <p:spPr bwMode="auto">
              <a:xfrm>
                <a:off x="441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9" name="Line 3193"/>
              <p:cNvSpPr>
                <a:spLocks noChangeShapeType="1"/>
              </p:cNvSpPr>
              <p:nvPr/>
            </p:nvSpPr>
            <p:spPr bwMode="auto">
              <a:xfrm>
                <a:off x="4448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0" name="Line 3194"/>
              <p:cNvSpPr>
                <a:spLocks noChangeShapeType="1"/>
              </p:cNvSpPr>
              <p:nvPr/>
            </p:nvSpPr>
            <p:spPr bwMode="auto">
              <a:xfrm>
                <a:off x="448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1" name="Line 3195"/>
              <p:cNvSpPr>
                <a:spLocks noChangeShapeType="1"/>
              </p:cNvSpPr>
              <p:nvPr/>
            </p:nvSpPr>
            <p:spPr bwMode="auto">
              <a:xfrm>
                <a:off x="451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2" name="Line 3196"/>
              <p:cNvSpPr>
                <a:spLocks noChangeShapeType="1"/>
              </p:cNvSpPr>
              <p:nvPr/>
            </p:nvSpPr>
            <p:spPr bwMode="auto">
              <a:xfrm>
                <a:off x="4544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3" name="Line 3197"/>
              <p:cNvSpPr>
                <a:spLocks noChangeShapeType="1"/>
              </p:cNvSpPr>
              <p:nvPr/>
            </p:nvSpPr>
            <p:spPr bwMode="auto">
              <a:xfrm>
                <a:off x="4576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4" name="Line 3198"/>
              <p:cNvSpPr>
                <a:spLocks noChangeShapeType="1"/>
              </p:cNvSpPr>
              <p:nvPr/>
            </p:nvSpPr>
            <p:spPr bwMode="auto">
              <a:xfrm>
                <a:off x="460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5" name="Line 3199"/>
              <p:cNvSpPr>
                <a:spLocks noChangeShapeType="1"/>
              </p:cNvSpPr>
              <p:nvPr/>
            </p:nvSpPr>
            <p:spPr bwMode="auto">
              <a:xfrm>
                <a:off x="4640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6" name="Line 3200"/>
              <p:cNvSpPr>
                <a:spLocks noChangeShapeType="1"/>
              </p:cNvSpPr>
              <p:nvPr/>
            </p:nvSpPr>
            <p:spPr bwMode="auto">
              <a:xfrm>
                <a:off x="4670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7" name="Line 3201"/>
              <p:cNvSpPr>
                <a:spLocks noChangeShapeType="1"/>
              </p:cNvSpPr>
              <p:nvPr/>
            </p:nvSpPr>
            <p:spPr bwMode="auto">
              <a:xfrm>
                <a:off x="4702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8" name="Line 3202"/>
              <p:cNvSpPr>
                <a:spLocks noChangeShapeType="1"/>
              </p:cNvSpPr>
              <p:nvPr/>
            </p:nvSpPr>
            <p:spPr bwMode="auto">
              <a:xfrm>
                <a:off x="4734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19" name="Line 3203"/>
              <p:cNvSpPr>
                <a:spLocks noChangeShapeType="1"/>
              </p:cNvSpPr>
              <p:nvPr/>
            </p:nvSpPr>
            <p:spPr bwMode="auto">
              <a:xfrm>
                <a:off x="4766" y="3223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0" name="Line 3204"/>
              <p:cNvSpPr>
                <a:spLocks noChangeShapeType="1"/>
              </p:cNvSpPr>
              <p:nvPr/>
            </p:nvSpPr>
            <p:spPr bwMode="auto">
              <a:xfrm>
                <a:off x="4798" y="3223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1" name="Line 3205"/>
              <p:cNvSpPr>
                <a:spLocks noChangeShapeType="1"/>
              </p:cNvSpPr>
              <p:nvPr/>
            </p:nvSpPr>
            <p:spPr bwMode="auto">
              <a:xfrm>
                <a:off x="4830" y="3223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2" name="Freeform 3206"/>
              <p:cNvSpPr>
                <a:spLocks/>
              </p:cNvSpPr>
              <p:nvPr/>
            </p:nvSpPr>
            <p:spPr bwMode="auto">
              <a:xfrm>
                <a:off x="3258" y="2367"/>
                <a:ext cx="56" cy="92"/>
              </a:xfrm>
              <a:custGeom>
                <a:avLst/>
                <a:gdLst>
                  <a:gd name="T0" fmla="*/ 42 w 56"/>
                  <a:gd name="T1" fmla="*/ 38 h 92"/>
                  <a:gd name="T2" fmla="*/ 34 w 56"/>
                  <a:gd name="T3" fmla="*/ 34 h 92"/>
                  <a:gd name="T4" fmla="*/ 26 w 56"/>
                  <a:gd name="T5" fmla="*/ 34 h 92"/>
                  <a:gd name="T6" fmla="*/ 14 w 56"/>
                  <a:gd name="T7" fmla="*/ 38 h 92"/>
                  <a:gd name="T8" fmla="*/ 4 w 56"/>
                  <a:gd name="T9" fmla="*/ 50 h 92"/>
                  <a:gd name="T10" fmla="*/ 0 w 56"/>
                  <a:gd name="T11" fmla="*/ 62 h 92"/>
                  <a:gd name="T12" fmla="*/ 0 w 56"/>
                  <a:gd name="T13" fmla="*/ 76 h 92"/>
                  <a:gd name="T14" fmla="*/ 4 w 56"/>
                  <a:gd name="T15" fmla="*/ 84 h 92"/>
                  <a:gd name="T16" fmla="*/ 8 w 56"/>
                  <a:gd name="T17" fmla="*/ 88 h 92"/>
                  <a:gd name="T18" fmla="*/ 18 w 56"/>
                  <a:gd name="T19" fmla="*/ 92 h 92"/>
                  <a:gd name="T20" fmla="*/ 26 w 56"/>
                  <a:gd name="T21" fmla="*/ 92 h 92"/>
                  <a:gd name="T22" fmla="*/ 38 w 56"/>
                  <a:gd name="T23" fmla="*/ 88 h 92"/>
                  <a:gd name="T24" fmla="*/ 46 w 56"/>
                  <a:gd name="T25" fmla="*/ 76 h 92"/>
                  <a:gd name="T26" fmla="*/ 52 w 56"/>
                  <a:gd name="T27" fmla="*/ 62 h 92"/>
                  <a:gd name="T28" fmla="*/ 52 w 56"/>
                  <a:gd name="T29" fmla="*/ 50 h 92"/>
                  <a:gd name="T30" fmla="*/ 46 w 56"/>
                  <a:gd name="T31" fmla="*/ 42 h 92"/>
                  <a:gd name="T32" fmla="*/ 30 w 56"/>
                  <a:gd name="T33" fmla="*/ 20 h 92"/>
                  <a:gd name="T34" fmla="*/ 26 w 56"/>
                  <a:gd name="T35" fmla="*/ 12 h 92"/>
                  <a:gd name="T36" fmla="*/ 26 w 56"/>
                  <a:gd name="T37" fmla="*/ 4 h 92"/>
                  <a:gd name="T38" fmla="*/ 30 w 56"/>
                  <a:gd name="T39" fmla="*/ 0 h 92"/>
                  <a:gd name="T40" fmla="*/ 38 w 56"/>
                  <a:gd name="T41" fmla="*/ 0 h 92"/>
                  <a:gd name="T42" fmla="*/ 46 w 56"/>
                  <a:gd name="T43" fmla="*/ 4 h 92"/>
                  <a:gd name="T44" fmla="*/ 56 w 56"/>
                  <a:gd name="T45" fmla="*/ 1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2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4" y="38"/>
                    </a:lnTo>
                    <a:lnTo>
                      <a:pt x="4" y="50"/>
                    </a:lnTo>
                    <a:lnTo>
                      <a:pt x="0" y="62"/>
                    </a:lnTo>
                    <a:lnTo>
                      <a:pt x="0" y="76"/>
                    </a:lnTo>
                    <a:lnTo>
                      <a:pt x="4" y="84"/>
                    </a:lnTo>
                    <a:lnTo>
                      <a:pt x="8" y="88"/>
                    </a:lnTo>
                    <a:lnTo>
                      <a:pt x="18" y="92"/>
                    </a:lnTo>
                    <a:lnTo>
                      <a:pt x="26" y="92"/>
                    </a:lnTo>
                    <a:lnTo>
                      <a:pt x="38" y="88"/>
                    </a:lnTo>
                    <a:lnTo>
                      <a:pt x="46" y="76"/>
                    </a:lnTo>
                    <a:lnTo>
                      <a:pt x="52" y="62"/>
                    </a:lnTo>
                    <a:lnTo>
                      <a:pt x="52" y="50"/>
                    </a:lnTo>
                    <a:lnTo>
                      <a:pt x="46" y="42"/>
                    </a:lnTo>
                    <a:lnTo>
                      <a:pt x="30" y="20"/>
                    </a:lnTo>
                    <a:lnTo>
                      <a:pt x="26" y="12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6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3" name="Freeform 3207"/>
              <p:cNvSpPr>
                <a:spLocks/>
              </p:cNvSpPr>
              <p:nvPr/>
            </p:nvSpPr>
            <p:spPr bwMode="auto">
              <a:xfrm>
                <a:off x="3262" y="2401"/>
                <a:ext cx="22" cy="54"/>
              </a:xfrm>
              <a:custGeom>
                <a:avLst/>
                <a:gdLst>
                  <a:gd name="T0" fmla="*/ 22 w 22"/>
                  <a:gd name="T1" fmla="*/ 0 h 54"/>
                  <a:gd name="T2" fmla="*/ 14 w 22"/>
                  <a:gd name="T3" fmla="*/ 4 h 54"/>
                  <a:gd name="T4" fmla="*/ 4 w 22"/>
                  <a:gd name="T5" fmla="*/ 16 h 54"/>
                  <a:gd name="T6" fmla="*/ 0 w 22"/>
                  <a:gd name="T7" fmla="*/ 28 h 54"/>
                  <a:gd name="T8" fmla="*/ 0 w 22"/>
                  <a:gd name="T9" fmla="*/ 46 h 54"/>
                  <a:gd name="T10" fmla="*/ 4 w 22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4">
                    <a:moveTo>
                      <a:pt x="22" y="0"/>
                    </a:moveTo>
                    <a:lnTo>
                      <a:pt x="14" y="4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4" name="Freeform 3208"/>
              <p:cNvSpPr>
                <a:spLocks/>
              </p:cNvSpPr>
              <p:nvPr/>
            </p:nvSpPr>
            <p:spPr bwMode="auto">
              <a:xfrm>
                <a:off x="3284" y="2371"/>
                <a:ext cx="30" cy="88"/>
              </a:xfrm>
              <a:custGeom>
                <a:avLst/>
                <a:gdLst>
                  <a:gd name="T0" fmla="*/ 0 w 30"/>
                  <a:gd name="T1" fmla="*/ 88 h 88"/>
                  <a:gd name="T2" fmla="*/ 8 w 30"/>
                  <a:gd name="T3" fmla="*/ 84 h 88"/>
                  <a:gd name="T4" fmla="*/ 16 w 30"/>
                  <a:gd name="T5" fmla="*/ 72 h 88"/>
                  <a:gd name="T6" fmla="*/ 20 w 30"/>
                  <a:gd name="T7" fmla="*/ 58 h 88"/>
                  <a:gd name="T8" fmla="*/ 20 w 30"/>
                  <a:gd name="T9" fmla="*/ 42 h 88"/>
                  <a:gd name="T10" fmla="*/ 16 w 30"/>
                  <a:gd name="T11" fmla="*/ 34 h 88"/>
                  <a:gd name="T12" fmla="*/ 8 w 30"/>
                  <a:gd name="T13" fmla="*/ 20 h 88"/>
                  <a:gd name="T14" fmla="*/ 4 w 30"/>
                  <a:gd name="T15" fmla="*/ 12 h 88"/>
                  <a:gd name="T16" fmla="*/ 4 w 30"/>
                  <a:gd name="T17" fmla="*/ 4 h 88"/>
                  <a:gd name="T18" fmla="*/ 8 w 30"/>
                  <a:gd name="T19" fmla="*/ 0 h 88"/>
                  <a:gd name="T20" fmla="*/ 16 w 30"/>
                  <a:gd name="T21" fmla="*/ 0 h 88"/>
                  <a:gd name="T22" fmla="*/ 30 w 30"/>
                  <a:gd name="T23" fmla="*/ 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88">
                    <a:moveTo>
                      <a:pt x="0" y="88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58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0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3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5" name="Line 3209"/>
              <p:cNvSpPr>
                <a:spLocks noChangeShapeType="1"/>
              </p:cNvSpPr>
              <p:nvPr/>
            </p:nvSpPr>
            <p:spPr bwMode="auto">
              <a:xfrm flipH="1">
                <a:off x="3338" y="2371"/>
                <a:ext cx="30" cy="8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6" name="Line 3210"/>
              <p:cNvSpPr>
                <a:spLocks noChangeShapeType="1"/>
              </p:cNvSpPr>
              <p:nvPr/>
            </p:nvSpPr>
            <p:spPr bwMode="auto">
              <a:xfrm>
                <a:off x="3368" y="2371"/>
                <a:ext cx="30" cy="8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7" name="Line 3211"/>
              <p:cNvSpPr>
                <a:spLocks noChangeShapeType="1"/>
              </p:cNvSpPr>
              <p:nvPr/>
            </p:nvSpPr>
            <p:spPr bwMode="auto">
              <a:xfrm>
                <a:off x="3368" y="2383"/>
                <a:ext cx="26" cy="7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8" name="Line 3212"/>
              <p:cNvSpPr>
                <a:spLocks noChangeShapeType="1"/>
              </p:cNvSpPr>
              <p:nvPr/>
            </p:nvSpPr>
            <p:spPr bwMode="auto">
              <a:xfrm>
                <a:off x="3348" y="2435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29" name="Line 3213"/>
              <p:cNvSpPr>
                <a:spLocks noChangeShapeType="1"/>
              </p:cNvSpPr>
              <p:nvPr/>
            </p:nvSpPr>
            <p:spPr bwMode="auto">
              <a:xfrm>
                <a:off x="3330" y="2459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0" name="Line 3214"/>
              <p:cNvSpPr>
                <a:spLocks noChangeShapeType="1"/>
              </p:cNvSpPr>
              <p:nvPr/>
            </p:nvSpPr>
            <p:spPr bwMode="auto">
              <a:xfrm>
                <a:off x="3382" y="2459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1" name="Line 3215"/>
              <p:cNvSpPr>
                <a:spLocks noChangeShapeType="1"/>
              </p:cNvSpPr>
              <p:nvPr/>
            </p:nvSpPr>
            <p:spPr bwMode="auto">
              <a:xfrm>
                <a:off x="3434" y="2355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2" name="Line 3216"/>
              <p:cNvSpPr>
                <a:spLocks noChangeShapeType="1"/>
              </p:cNvSpPr>
              <p:nvPr/>
            </p:nvSpPr>
            <p:spPr bwMode="auto">
              <a:xfrm>
                <a:off x="3420" y="2363"/>
                <a:ext cx="26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3" name="Line 3217"/>
              <p:cNvSpPr>
                <a:spLocks noChangeShapeType="1"/>
              </p:cNvSpPr>
              <p:nvPr/>
            </p:nvSpPr>
            <p:spPr bwMode="auto">
              <a:xfrm flipH="1">
                <a:off x="3420" y="2363"/>
                <a:ext cx="26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4" name="Line 3218"/>
              <p:cNvSpPr>
                <a:spLocks noChangeShapeType="1"/>
              </p:cNvSpPr>
              <p:nvPr/>
            </p:nvSpPr>
            <p:spPr bwMode="auto">
              <a:xfrm flipV="1">
                <a:off x="4830" y="2269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5" name="Line 3219"/>
              <p:cNvSpPr>
                <a:spLocks noChangeShapeType="1"/>
              </p:cNvSpPr>
              <p:nvPr/>
            </p:nvSpPr>
            <p:spPr bwMode="auto">
              <a:xfrm flipH="1">
                <a:off x="4794" y="3413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0436" name="Line 3220"/>
            <p:cNvSpPr>
              <a:spLocks noChangeShapeType="1"/>
            </p:cNvSpPr>
            <p:nvPr/>
          </p:nvSpPr>
          <p:spPr bwMode="auto">
            <a:xfrm flipH="1">
              <a:off x="4794" y="322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37" name="Line 3221"/>
            <p:cNvSpPr>
              <a:spLocks noChangeShapeType="1"/>
            </p:cNvSpPr>
            <p:nvPr/>
          </p:nvSpPr>
          <p:spPr bwMode="auto">
            <a:xfrm flipH="1">
              <a:off x="4794" y="303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38" name="Line 3222"/>
            <p:cNvSpPr>
              <a:spLocks noChangeShapeType="1"/>
            </p:cNvSpPr>
            <p:nvPr/>
          </p:nvSpPr>
          <p:spPr bwMode="auto">
            <a:xfrm flipH="1">
              <a:off x="4794" y="2841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39" name="Line 3223"/>
            <p:cNvSpPr>
              <a:spLocks noChangeShapeType="1"/>
            </p:cNvSpPr>
            <p:nvPr/>
          </p:nvSpPr>
          <p:spPr bwMode="auto">
            <a:xfrm flipH="1">
              <a:off x="4794" y="2651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0" name="Line 3224"/>
            <p:cNvSpPr>
              <a:spLocks noChangeShapeType="1"/>
            </p:cNvSpPr>
            <p:nvPr/>
          </p:nvSpPr>
          <p:spPr bwMode="auto">
            <a:xfrm flipH="1">
              <a:off x="4794" y="2459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1" name="Line 3225"/>
            <p:cNvSpPr>
              <a:spLocks noChangeShapeType="1"/>
            </p:cNvSpPr>
            <p:nvPr/>
          </p:nvSpPr>
          <p:spPr bwMode="auto">
            <a:xfrm flipH="1">
              <a:off x="4794" y="2269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2" name="Line 3226"/>
            <p:cNvSpPr>
              <a:spLocks noChangeShapeType="1"/>
            </p:cNvSpPr>
            <p:nvPr/>
          </p:nvSpPr>
          <p:spPr bwMode="auto">
            <a:xfrm flipH="1">
              <a:off x="4812" y="339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3" name="Line 3227"/>
            <p:cNvSpPr>
              <a:spLocks noChangeShapeType="1"/>
            </p:cNvSpPr>
            <p:nvPr/>
          </p:nvSpPr>
          <p:spPr bwMode="auto">
            <a:xfrm flipH="1">
              <a:off x="4812" y="337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4" name="Line 3228"/>
            <p:cNvSpPr>
              <a:spLocks noChangeShapeType="1"/>
            </p:cNvSpPr>
            <p:nvPr/>
          </p:nvSpPr>
          <p:spPr bwMode="auto">
            <a:xfrm flipH="1">
              <a:off x="4812" y="335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5" name="Line 3229"/>
            <p:cNvSpPr>
              <a:spLocks noChangeShapeType="1"/>
            </p:cNvSpPr>
            <p:nvPr/>
          </p:nvSpPr>
          <p:spPr bwMode="auto">
            <a:xfrm flipH="1">
              <a:off x="4812" y="333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6" name="Line 3230"/>
            <p:cNvSpPr>
              <a:spLocks noChangeShapeType="1"/>
            </p:cNvSpPr>
            <p:nvPr/>
          </p:nvSpPr>
          <p:spPr bwMode="auto">
            <a:xfrm flipH="1">
              <a:off x="4812" y="331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7" name="Line 3231"/>
            <p:cNvSpPr>
              <a:spLocks noChangeShapeType="1"/>
            </p:cNvSpPr>
            <p:nvPr/>
          </p:nvSpPr>
          <p:spPr bwMode="auto">
            <a:xfrm flipH="1">
              <a:off x="4812" y="329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8" name="Line 3232"/>
            <p:cNvSpPr>
              <a:spLocks noChangeShapeType="1"/>
            </p:cNvSpPr>
            <p:nvPr/>
          </p:nvSpPr>
          <p:spPr bwMode="auto">
            <a:xfrm flipH="1">
              <a:off x="4812" y="328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49" name="Line 3233"/>
            <p:cNvSpPr>
              <a:spLocks noChangeShapeType="1"/>
            </p:cNvSpPr>
            <p:nvPr/>
          </p:nvSpPr>
          <p:spPr bwMode="auto">
            <a:xfrm flipH="1">
              <a:off x="4812" y="326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0" name="Line 3234"/>
            <p:cNvSpPr>
              <a:spLocks noChangeShapeType="1"/>
            </p:cNvSpPr>
            <p:nvPr/>
          </p:nvSpPr>
          <p:spPr bwMode="auto">
            <a:xfrm flipH="1">
              <a:off x="4812" y="324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1" name="Line 3235"/>
            <p:cNvSpPr>
              <a:spLocks noChangeShapeType="1"/>
            </p:cNvSpPr>
            <p:nvPr/>
          </p:nvSpPr>
          <p:spPr bwMode="auto">
            <a:xfrm flipH="1">
              <a:off x="4812" y="32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2" name="Line 3236"/>
            <p:cNvSpPr>
              <a:spLocks noChangeShapeType="1"/>
            </p:cNvSpPr>
            <p:nvPr/>
          </p:nvSpPr>
          <p:spPr bwMode="auto">
            <a:xfrm flipH="1">
              <a:off x="4812" y="318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3" name="Line 3237"/>
            <p:cNvSpPr>
              <a:spLocks noChangeShapeType="1"/>
            </p:cNvSpPr>
            <p:nvPr/>
          </p:nvSpPr>
          <p:spPr bwMode="auto">
            <a:xfrm flipH="1">
              <a:off x="4812" y="316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4" name="Line 3238"/>
            <p:cNvSpPr>
              <a:spLocks noChangeShapeType="1"/>
            </p:cNvSpPr>
            <p:nvPr/>
          </p:nvSpPr>
          <p:spPr bwMode="auto">
            <a:xfrm flipH="1">
              <a:off x="4812" y="314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5" name="Line 3239"/>
            <p:cNvSpPr>
              <a:spLocks noChangeShapeType="1"/>
            </p:cNvSpPr>
            <p:nvPr/>
          </p:nvSpPr>
          <p:spPr bwMode="auto">
            <a:xfrm flipH="1">
              <a:off x="4812" y="312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6" name="Line 3240"/>
            <p:cNvSpPr>
              <a:spLocks noChangeShapeType="1"/>
            </p:cNvSpPr>
            <p:nvPr/>
          </p:nvSpPr>
          <p:spPr bwMode="auto">
            <a:xfrm flipH="1">
              <a:off x="4812" y="310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7" name="Line 3241"/>
            <p:cNvSpPr>
              <a:spLocks noChangeShapeType="1"/>
            </p:cNvSpPr>
            <p:nvPr/>
          </p:nvSpPr>
          <p:spPr bwMode="auto">
            <a:xfrm flipH="1">
              <a:off x="4812" y="308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8" name="Line 3242"/>
            <p:cNvSpPr>
              <a:spLocks noChangeShapeType="1"/>
            </p:cNvSpPr>
            <p:nvPr/>
          </p:nvSpPr>
          <p:spPr bwMode="auto">
            <a:xfrm flipH="1">
              <a:off x="4812" y="307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59" name="Line 3243"/>
            <p:cNvSpPr>
              <a:spLocks noChangeShapeType="1"/>
            </p:cNvSpPr>
            <p:nvPr/>
          </p:nvSpPr>
          <p:spPr bwMode="auto">
            <a:xfrm flipH="1">
              <a:off x="4812" y="305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0" name="Line 3244"/>
            <p:cNvSpPr>
              <a:spLocks noChangeShapeType="1"/>
            </p:cNvSpPr>
            <p:nvPr/>
          </p:nvSpPr>
          <p:spPr bwMode="auto">
            <a:xfrm flipH="1">
              <a:off x="4812" y="301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1" name="Line 3245"/>
            <p:cNvSpPr>
              <a:spLocks noChangeShapeType="1"/>
            </p:cNvSpPr>
            <p:nvPr/>
          </p:nvSpPr>
          <p:spPr bwMode="auto">
            <a:xfrm flipH="1">
              <a:off x="4812" y="299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2" name="Line 3246"/>
            <p:cNvSpPr>
              <a:spLocks noChangeShapeType="1"/>
            </p:cNvSpPr>
            <p:nvPr/>
          </p:nvSpPr>
          <p:spPr bwMode="auto">
            <a:xfrm flipH="1">
              <a:off x="4812" y="297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3" name="Line 3247"/>
            <p:cNvSpPr>
              <a:spLocks noChangeShapeType="1"/>
            </p:cNvSpPr>
            <p:nvPr/>
          </p:nvSpPr>
          <p:spPr bwMode="auto">
            <a:xfrm flipH="1">
              <a:off x="4812" y="295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4" name="Line 3248"/>
            <p:cNvSpPr>
              <a:spLocks noChangeShapeType="1"/>
            </p:cNvSpPr>
            <p:nvPr/>
          </p:nvSpPr>
          <p:spPr bwMode="auto">
            <a:xfrm flipH="1">
              <a:off x="4812" y="293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5" name="Line 3249"/>
            <p:cNvSpPr>
              <a:spLocks noChangeShapeType="1"/>
            </p:cNvSpPr>
            <p:nvPr/>
          </p:nvSpPr>
          <p:spPr bwMode="auto">
            <a:xfrm flipH="1">
              <a:off x="4812" y="291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6" name="Line 3250"/>
            <p:cNvSpPr>
              <a:spLocks noChangeShapeType="1"/>
            </p:cNvSpPr>
            <p:nvPr/>
          </p:nvSpPr>
          <p:spPr bwMode="auto">
            <a:xfrm flipH="1">
              <a:off x="4812" y="289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7" name="Line 3251"/>
            <p:cNvSpPr>
              <a:spLocks noChangeShapeType="1"/>
            </p:cNvSpPr>
            <p:nvPr/>
          </p:nvSpPr>
          <p:spPr bwMode="auto">
            <a:xfrm flipH="1">
              <a:off x="4812" y="287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8" name="Line 3252"/>
            <p:cNvSpPr>
              <a:spLocks noChangeShapeType="1"/>
            </p:cNvSpPr>
            <p:nvPr/>
          </p:nvSpPr>
          <p:spPr bwMode="auto">
            <a:xfrm flipH="1">
              <a:off x="4812" y="286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69" name="Line 3253"/>
            <p:cNvSpPr>
              <a:spLocks noChangeShapeType="1"/>
            </p:cNvSpPr>
            <p:nvPr/>
          </p:nvSpPr>
          <p:spPr bwMode="auto">
            <a:xfrm flipH="1">
              <a:off x="4812" y="282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0" name="Line 3254"/>
            <p:cNvSpPr>
              <a:spLocks noChangeShapeType="1"/>
            </p:cNvSpPr>
            <p:nvPr/>
          </p:nvSpPr>
          <p:spPr bwMode="auto">
            <a:xfrm flipH="1">
              <a:off x="4812" y="28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1" name="Line 3255"/>
            <p:cNvSpPr>
              <a:spLocks noChangeShapeType="1"/>
            </p:cNvSpPr>
            <p:nvPr/>
          </p:nvSpPr>
          <p:spPr bwMode="auto">
            <a:xfrm flipH="1">
              <a:off x="4812" y="278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2" name="Line 3256"/>
            <p:cNvSpPr>
              <a:spLocks noChangeShapeType="1"/>
            </p:cNvSpPr>
            <p:nvPr/>
          </p:nvSpPr>
          <p:spPr bwMode="auto">
            <a:xfrm flipH="1">
              <a:off x="4812" y="276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3" name="Line 3257"/>
            <p:cNvSpPr>
              <a:spLocks noChangeShapeType="1"/>
            </p:cNvSpPr>
            <p:nvPr/>
          </p:nvSpPr>
          <p:spPr bwMode="auto">
            <a:xfrm flipH="1">
              <a:off x="4812" y="274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4" name="Line 3258"/>
            <p:cNvSpPr>
              <a:spLocks noChangeShapeType="1"/>
            </p:cNvSpPr>
            <p:nvPr/>
          </p:nvSpPr>
          <p:spPr bwMode="auto">
            <a:xfrm flipH="1">
              <a:off x="4812" y="272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5" name="Line 3259"/>
            <p:cNvSpPr>
              <a:spLocks noChangeShapeType="1"/>
            </p:cNvSpPr>
            <p:nvPr/>
          </p:nvSpPr>
          <p:spPr bwMode="auto">
            <a:xfrm flipH="1">
              <a:off x="4812" y="270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6" name="Line 3260"/>
            <p:cNvSpPr>
              <a:spLocks noChangeShapeType="1"/>
            </p:cNvSpPr>
            <p:nvPr/>
          </p:nvSpPr>
          <p:spPr bwMode="auto">
            <a:xfrm flipH="1">
              <a:off x="4812" y="268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7" name="Line 3261"/>
            <p:cNvSpPr>
              <a:spLocks noChangeShapeType="1"/>
            </p:cNvSpPr>
            <p:nvPr/>
          </p:nvSpPr>
          <p:spPr bwMode="auto">
            <a:xfrm flipH="1">
              <a:off x="4812" y="266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8" name="Line 3262"/>
            <p:cNvSpPr>
              <a:spLocks noChangeShapeType="1"/>
            </p:cNvSpPr>
            <p:nvPr/>
          </p:nvSpPr>
          <p:spPr bwMode="auto">
            <a:xfrm flipH="1">
              <a:off x="4812" y="263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79" name="Line 3263"/>
            <p:cNvSpPr>
              <a:spLocks noChangeShapeType="1"/>
            </p:cNvSpPr>
            <p:nvPr/>
          </p:nvSpPr>
          <p:spPr bwMode="auto">
            <a:xfrm flipH="1">
              <a:off x="4812" y="261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0" name="Line 3264"/>
            <p:cNvSpPr>
              <a:spLocks noChangeShapeType="1"/>
            </p:cNvSpPr>
            <p:nvPr/>
          </p:nvSpPr>
          <p:spPr bwMode="auto">
            <a:xfrm flipH="1">
              <a:off x="4812" y="259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1" name="Line 3265"/>
            <p:cNvSpPr>
              <a:spLocks noChangeShapeType="1"/>
            </p:cNvSpPr>
            <p:nvPr/>
          </p:nvSpPr>
          <p:spPr bwMode="auto">
            <a:xfrm flipH="1">
              <a:off x="4812" y="257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2" name="Line 3266"/>
            <p:cNvSpPr>
              <a:spLocks noChangeShapeType="1"/>
            </p:cNvSpPr>
            <p:nvPr/>
          </p:nvSpPr>
          <p:spPr bwMode="auto">
            <a:xfrm flipH="1">
              <a:off x="4812" y="255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3" name="Line 3267"/>
            <p:cNvSpPr>
              <a:spLocks noChangeShapeType="1"/>
            </p:cNvSpPr>
            <p:nvPr/>
          </p:nvSpPr>
          <p:spPr bwMode="auto">
            <a:xfrm flipH="1">
              <a:off x="4812" y="253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4" name="Line 3268"/>
            <p:cNvSpPr>
              <a:spLocks noChangeShapeType="1"/>
            </p:cNvSpPr>
            <p:nvPr/>
          </p:nvSpPr>
          <p:spPr bwMode="auto">
            <a:xfrm flipH="1">
              <a:off x="4812" y="251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5" name="Line 3269"/>
            <p:cNvSpPr>
              <a:spLocks noChangeShapeType="1"/>
            </p:cNvSpPr>
            <p:nvPr/>
          </p:nvSpPr>
          <p:spPr bwMode="auto">
            <a:xfrm flipH="1">
              <a:off x="4812" y="249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6" name="Line 3270"/>
            <p:cNvSpPr>
              <a:spLocks noChangeShapeType="1"/>
            </p:cNvSpPr>
            <p:nvPr/>
          </p:nvSpPr>
          <p:spPr bwMode="auto">
            <a:xfrm flipH="1">
              <a:off x="4812" y="247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7" name="Line 3271"/>
            <p:cNvSpPr>
              <a:spLocks noChangeShapeType="1"/>
            </p:cNvSpPr>
            <p:nvPr/>
          </p:nvSpPr>
          <p:spPr bwMode="auto">
            <a:xfrm flipH="1">
              <a:off x="4812" y="244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8" name="Line 3272"/>
            <p:cNvSpPr>
              <a:spLocks noChangeShapeType="1"/>
            </p:cNvSpPr>
            <p:nvPr/>
          </p:nvSpPr>
          <p:spPr bwMode="auto">
            <a:xfrm flipH="1">
              <a:off x="4812" y="242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89" name="Line 3273"/>
            <p:cNvSpPr>
              <a:spLocks noChangeShapeType="1"/>
            </p:cNvSpPr>
            <p:nvPr/>
          </p:nvSpPr>
          <p:spPr bwMode="auto">
            <a:xfrm flipH="1">
              <a:off x="4812" y="24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0" name="Line 3274"/>
            <p:cNvSpPr>
              <a:spLocks noChangeShapeType="1"/>
            </p:cNvSpPr>
            <p:nvPr/>
          </p:nvSpPr>
          <p:spPr bwMode="auto">
            <a:xfrm flipH="1">
              <a:off x="4812" y="238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1" name="Line 3275"/>
            <p:cNvSpPr>
              <a:spLocks noChangeShapeType="1"/>
            </p:cNvSpPr>
            <p:nvPr/>
          </p:nvSpPr>
          <p:spPr bwMode="auto">
            <a:xfrm flipH="1">
              <a:off x="4812" y="236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2" name="Line 3276"/>
            <p:cNvSpPr>
              <a:spLocks noChangeShapeType="1"/>
            </p:cNvSpPr>
            <p:nvPr/>
          </p:nvSpPr>
          <p:spPr bwMode="auto">
            <a:xfrm flipH="1">
              <a:off x="4812" y="234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3" name="Line 3277"/>
            <p:cNvSpPr>
              <a:spLocks noChangeShapeType="1"/>
            </p:cNvSpPr>
            <p:nvPr/>
          </p:nvSpPr>
          <p:spPr bwMode="auto">
            <a:xfrm flipH="1">
              <a:off x="4812" y="232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4" name="Line 3278"/>
            <p:cNvSpPr>
              <a:spLocks noChangeShapeType="1"/>
            </p:cNvSpPr>
            <p:nvPr/>
          </p:nvSpPr>
          <p:spPr bwMode="auto">
            <a:xfrm flipH="1">
              <a:off x="4812" y="230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5" name="Line 3279"/>
            <p:cNvSpPr>
              <a:spLocks noChangeShapeType="1"/>
            </p:cNvSpPr>
            <p:nvPr/>
          </p:nvSpPr>
          <p:spPr bwMode="auto">
            <a:xfrm flipH="1">
              <a:off x="4812" y="228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6" name="Line 3280"/>
            <p:cNvSpPr>
              <a:spLocks noChangeShapeType="1"/>
            </p:cNvSpPr>
            <p:nvPr/>
          </p:nvSpPr>
          <p:spPr bwMode="auto">
            <a:xfrm flipV="1">
              <a:off x="4830" y="2269"/>
              <a:ext cx="1" cy="1144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7" name="Line 3281"/>
            <p:cNvSpPr>
              <a:spLocks noChangeShapeType="1"/>
            </p:cNvSpPr>
            <p:nvPr/>
          </p:nvSpPr>
          <p:spPr bwMode="auto">
            <a:xfrm flipH="1">
              <a:off x="4794" y="341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8" name="Line 3282"/>
            <p:cNvSpPr>
              <a:spLocks noChangeShapeType="1"/>
            </p:cNvSpPr>
            <p:nvPr/>
          </p:nvSpPr>
          <p:spPr bwMode="auto">
            <a:xfrm>
              <a:off x="4868" y="3385"/>
              <a:ext cx="5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499" name="Freeform 3283"/>
            <p:cNvSpPr>
              <a:spLocks/>
            </p:cNvSpPr>
            <p:nvPr/>
          </p:nvSpPr>
          <p:spPr bwMode="auto">
            <a:xfrm>
              <a:off x="4946" y="3349"/>
              <a:ext cx="44" cy="64"/>
            </a:xfrm>
            <a:custGeom>
              <a:avLst/>
              <a:gdLst>
                <a:gd name="T0" fmla="*/ 18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18 w 44"/>
                <a:gd name="T15" fmla="*/ 64 h 64"/>
                <a:gd name="T16" fmla="*/ 24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4 w 44"/>
                <a:gd name="T31" fmla="*/ 0 h 64"/>
                <a:gd name="T32" fmla="*/ 18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18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18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0" name="Freeform 3284"/>
            <p:cNvSpPr>
              <a:spLocks/>
            </p:cNvSpPr>
            <p:nvPr/>
          </p:nvSpPr>
          <p:spPr bwMode="auto">
            <a:xfrm>
              <a:off x="4970" y="3349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8 w 16"/>
                <a:gd name="T3" fmla="*/ 62 h 64"/>
                <a:gd name="T4" fmla="*/ 10 w 16"/>
                <a:gd name="T5" fmla="*/ 58 h 64"/>
                <a:gd name="T6" fmla="*/ 14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4 w 16"/>
                <a:gd name="T13" fmla="*/ 12 h 64"/>
                <a:gd name="T14" fmla="*/ 10 w 16"/>
                <a:gd name="T15" fmla="*/ 6 h 64"/>
                <a:gd name="T16" fmla="*/ 8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8" y="62"/>
                  </a:lnTo>
                  <a:lnTo>
                    <a:pt x="10" y="58"/>
                  </a:lnTo>
                  <a:lnTo>
                    <a:pt x="14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4" y="12"/>
                  </a:lnTo>
                  <a:lnTo>
                    <a:pt x="10" y="6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1" name="Freeform 3285"/>
            <p:cNvSpPr>
              <a:spLocks/>
            </p:cNvSpPr>
            <p:nvPr/>
          </p:nvSpPr>
          <p:spPr bwMode="auto">
            <a:xfrm>
              <a:off x="5012" y="3407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4 h 6"/>
                <a:gd name="T4" fmla="*/ 2 w 6"/>
                <a:gd name="T5" fmla="*/ 6 h 6"/>
                <a:gd name="T6" fmla="*/ 6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6" y="4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2" name="Freeform 3286"/>
            <p:cNvSpPr>
              <a:spLocks/>
            </p:cNvSpPr>
            <p:nvPr/>
          </p:nvSpPr>
          <p:spPr bwMode="auto">
            <a:xfrm>
              <a:off x="5040" y="3349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3" name="Freeform 3287"/>
            <p:cNvSpPr>
              <a:spLocks/>
            </p:cNvSpPr>
            <p:nvPr/>
          </p:nvSpPr>
          <p:spPr bwMode="auto">
            <a:xfrm>
              <a:off x="5064" y="3349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4" name="Freeform 3288"/>
            <p:cNvSpPr>
              <a:spLocks/>
            </p:cNvSpPr>
            <p:nvPr/>
          </p:nvSpPr>
          <p:spPr bwMode="auto">
            <a:xfrm>
              <a:off x="5110" y="3349"/>
              <a:ext cx="16" cy="64"/>
            </a:xfrm>
            <a:custGeom>
              <a:avLst/>
              <a:gdLst>
                <a:gd name="T0" fmla="*/ 0 w 16"/>
                <a:gd name="T1" fmla="*/ 12 h 64"/>
                <a:gd name="T2" fmla="*/ 6 w 16"/>
                <a:gd name="T3" fmla="*/ 8 h 64"/>
                <a:gd name="T4" fmla="*/ 16 w 16"/>
                <a:gd name="T5" fmla="*/ 0 h 64"/>
                <a:gd name="T6" fmla="*/ 16 w 16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64">
                  <a:moveTo>
                    <a:pt x="0" y="12"/>
                  </a:moveTo>
                  <a:lnTo>
                    <a:pt x="6" y="8"/>
                  </a:lnTo>
                  <a:lnTo>
                    <a:pt x="16" y="0"/>
                  </a:lnTo>
                  <a:lnTo>
                    <a:pt x="16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5" name="Line 3289"/>
            <p:cNvSpPr>
              <a:spLocks noChangeShapeType="1"/>
            </p:cNvSpPr>
            <p:nvPr/>
          </p:nvSpPr>
          <p:spPr bwMode="auto">
            <a:xfrm>
              <a:off x="5122" y="3351"/>
              <a:ext cx="1" cy="62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6" name="Line 3290"/>
            <p:cNvSpPr>
              <a:spLocks noChangeShapeType="1"/>
            </p:cNvSpPr>
            <p:nvPr/>
          </p:nvSpPr>
          <p:spPr bwMode="auto">
            <a:xfrm>
              <a:off x="5110" y="3413"/>
              <a:ext cx="2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7" name="Freeform 3291"/>
            <p:cNvSpPr>
              <a:spLocks/>
            </p:cNvSpPr>
            <p:nvPr/>
          </p:nvSpPr>
          <p:spPr bwMode="auto">
            <a:xfrm>
              <a:off x="5164" y="3349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8" name="Freeform 3292"/>
            <p:cNvSpPr>
              <a:spLocks/>
            </p:cNvSpPr>
            <p:nvPr/>
          </p:nvSpPr>
          <p:spPr bwMode="auto">
            <a:xfrm>
              <a:off x="5188" y="3349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09" name="Line 3293"/>
            <p:cNvSpPr>
              <a:spLocks noChangeShapeType="1"/>
            </p:cNvSpPr>
            <p:nvPr/>
          </p:nvSpPr>
          <p:spPr bwMode="auto">
            <a:xfrm flipH="1">
              <a:off x="4794" y="322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0" name="Freeform 3294"/>
            <p:cNvSpPr>
              <a:spLocks/>
            </p:cNvSpPr>
            <p:nvPr/>
          </p:nvSpPr>
          <p:spPr bwMode="auto">
            <a:xfrm>
              <a:off x="4866" y="3195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2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2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2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2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1" name="Freeform 3295"/>
            <p:cNvSpPr>
              <a:spLocks/>
            </p:cNvSpPr>
            <p:nvPr/>
          </p:nvSpPr>
          <p:spPr bwMode="auto">
            <a:xfrm>
              <a:off x="4890" y="3195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2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2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2" name="Freeform 3296"/>
            <p:cNvSpPr>
              <a:spLocks/>
            </p:cNvSpPr>
            <p:nvPr/>
          </p:nvSpPr>
          <p:spPr bwMode="auto">
            <a:xfrm>
              <a:off x="4930" y="3255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3" name="Freeform 3297"/>
            <p:cNvSpPr>
              <a:spLocks/>
            </p:cNvSpPr>
            <p:nvPr/>
          </p:nvSpPr>
          <p:spPr bwMode="auto">
            <a:xfrm>
              <a:off x="4958" y="3195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4" name="Freeform 3298"/>
            <p:cNvSpPr>
              <a:spLocks/>
            </p:cNvSpPr>
            <p:nvPr/>
          </p:nvSpPr>
          <p:spPr bwMode="auto">
            <a:xfrm>
              <a:off x="4984" y="3195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5" name="Freeform 3299"/>
            <p:cNvSpPr>
              <a:spLocks/>
            </p:cNvSpPr>
            <p:nvPr/>
          </p:nvSpPr>
          <p:spPr bwMode="auto">
            <a:xfrm>
              <a:off x="5020" y="3195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4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60 h 66"/>
                <a:gd name="T48" fmla="*/ 14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60"/>
                  </a:lnTo>
                  <a:lnTo>
                    <a:pt x="14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6" name="Freeform 3300"/>
            <p:cNvSpPr>
              <a:spLocks/>
            </p:cNvSpPr>
            <p:nvPr/>
          </p:nvSpPr>
          <p:spPr bwMode="auto">
            <a:xfrm>
              <a:off x="5046" y="3195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7" name="Freeform 3301"/>
            <p:cNvSpPr>
              <a:spLocks/>
            </p:cNvSpPr>
            <p:nvPr/>
          </p:nvSpPr>
          <p:spPr bwMode="auto">
            <a:xfrm>
              <a:off x="5082" y="3195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8" name="Freeform 3302"/>
            <p:cNvSpPr>
              <a:spLocks/>
            </p:cNvSpPr>
            <p:nvPr/>
          </p:nvSpPr>
          <p:spPr bwMode="auto">
            <a:xfrm>
              <a:off x="5108" y="3195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19" name="Line 3303"/>
            <p:cNvSpPr>
              <a:spLocks noChangeShapeType="1"/>
            </p:cNvSpPr>
            <p:nvPr/>
          </p:nvSpPr>
          <p:spPr bwMode="auto">
            <a:xfrm flipH="1">
              <a:off x="4794" y="3033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0" name="Freeform 3304"/>
            <p:cNvSpPr>
              <a:spLocks/>
            </p:cNvSpPr>
            <p:nvPr/>
          </p:nvSpPr>
          <p:spPr bwMode="auto">
            <a:xfrm>
              <a:off x="4866" y="3005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1" name="Freeform 3305"/>
            <p:cNvSpPr>
              <a:spLocks/>
            </p:cNvSpPr>
            <p:nvPr/>
          </p:nvSpPr>
          <p:spPr bwMode="auto">
            <a:xfrm>
              <a:off x="4890" y="3005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2" name="Freeform 3306"/>
            <p:cNvSpPr>
              <a:spLocks/>
            </p:cNvSpPr>
            <p:nvPr/>
          </p:nvSpPr>
          <p:spPr bwMode="auto">
            <a:xfrm>
              <a:off x="4930" y="306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4 h 6"/>
                <a:gd name="T4" fmla="*/ 4 w 6"/>
                <a:gd name="T5" fmla="*/ 6 h 6"/>
                <a:gd name="T6" fmla="*/ 6 w 6"/>
                <a:gd name="T7" fmla="*/ 4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4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3" name="Freeform 3307"/>
            <p:cNvSpPr>
              <a:spLocks/>
            </p:cNvSpPr>
            <p:nvPr/>
          </p:nvSpPr>
          <p:spPr bwMode="auto">
            <a:xfrm>
              <a:off x="4958" y="3005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4" name="Freeform 3308"/>
            <p:cNvSpPr>
              <a:spLocks/>
            </p:cNvSpPr>
            <p:nvPr/>
          </p:nvSpPr>
          <p:spPr bwMode="auto">
            <a:xfrm>
              <a:off x="4984" y="3005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5" name="Freeform 3309"/>
            <p:cNvSpPr>
              <a:spLocks/>
            </p:cNvSpPr>
            <p:nvPr/>
          </p:nvSpPr>
          <p:spPr bwMode="auto">
            <a:xfrm>
              <a:off x="5030" y="3005"/>
              <a:ext cx="16" cy="64"/>
            </a:xfrm>
            <a:custGeom>
              <a:avLst/>
              <a:gdLst>
                <a:gd name="T0" fmla="*/ 0 w 16"/>
                <a:gd name="T1" fmla="*/ 12 h 64"/>
                <a:gd name="T2" fmla="*/ 6 w 16"/>
                <a:gd name="T3" fmla="*/ 8 h 64"/>
                <a:gd name="T4" fmla="*/ 16 w 16"/>
                <a:gd name="T5" fmla="*/ 0 h 64"/>
                <a:gd name="T6" fmla="*/ 16 w 16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64">
                  <a:moveTo>
                    <a:pt x="0" y="12"/>
                  </a:moveTo>
                  <a:lnTo>
                    <a:pt x="6" y="8"/>
                  </a:lnTo>
                  <a:lnTo>
                    <a:pt x="16" y="0"/>
                  </a:lnTo>
                  <a:lnTo>
                    <a:pt x="16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6" name="Line 3310"/>
            <p:cNvSpPr>
              <a:spLocks noChangeShapeType="1"/>
            </p:cNvSpPr>
            <p:nvPr/>
          </p:nvSpPr>
          <p:spPr bwMode="auto">
            <a:xfrm>
              <a:off x="5042" y="3007"/>
              <a:ext cx="1" cy="62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7" name="Line 3311"/>
            <p:cNvSpPr>
              <a:spLocks noChangeShapeType="1"/>
            </p:cNvSpPr>
            <p:nvPr/>
          </p:nvSpPr>
          <p:spPr bwMode="auto">
            <a:xfrm>
              <a:off x="5030" y="3069"/>
              <a:ext cx="2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8" name="Freeform 3312"/>
            <p:cNvSpPr>
              <a:spLocks/>
            </p:cNvSpPr>
            <p:nvPr/>
          </p:nvSpPr>
          <p:spPr bwMode="auto">
            <a:xfrm>
              <a:off x="5082" y="3005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29" name="Freeform 3313"/>
            <p:cNvSpPr>
              <a:spLocks/>
            </p:cNvSpPr>
            <p:nvPr/>
          </p:nvSpPr>
          <p:spPr bwMode="auto">
            <a:xfrm>
              <a:off x="5108" y="3005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0" name="Line 3314"/>
            <p:cNvSpPr>
              <a:spLocks noChangeShapeType="1"/>
            </p:cNvSpPr>
            <p:nvPr/>
          </p:nvSpPr>
          <p:spPr bwMode="auto">
            <a:xfrm flipH="1">
              <a:off x="4794" y="2841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1" name="Freeform 3315"/>
            <p:cNvSpPr>
              <a:spLocks/>
            </p:cNvSpPr>
            <p:nvPr/>
          </p:nvSpPr>
          <p:spPr bwMode="auto">
            <a:xfrm>
              <a:off x="4866" y="2813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2" name="Freeform 3316"/>
            <p:cNvSpPr>
              <a:spLocks/>
            </p:cNvSpPr>
            <p:nvPr/>
          </p:nvSpPr>
          <p:spPr bwMode="auto">
            <a:xfrm>
              <a:off x="4890" y="2813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3" name="Freeform 3317"/>
            <p:cNvSpPr>
              <a:spLocks/>
            </p:cNvSpPr>
            <p:nvPr/>
          </p:nvSpPr>
          <p:spPr bwMode="auto">
            <a:xfrm>
              <a:off x="4930" y="2873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4" name="Freeform 3318"/>
            <p:cNvSpPr>
              <a:spLocks/>
            </p:cNvSpPr>
            <p:nvPr/>
          </p:nvSpPr>
          <p:spPr bwMode="auto">
            <a:xfrm>
              <a:off x="4958" y="2813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5" name="Freeform 3319"/>
            <p:cNvSpPr>
              <a:spLocks/>
            </p:cNvSpPr>
            <p:nvPr/>
          </p:nvSpPr>
          <p:spPr bwMode="auto">
            <a:xfrm>
              <a:off x="4984" y="2813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6" name="Freeform 3320"/>
            <p:cNvSpPr>
              <a:spLocks/>
            </p:cNvSpPr>
            <p:nvPr/>
          </p:nvSpPr>
          <p:spPr bwMode="auto">
            <a:xfrm>
              <a:off x="5020" y="2813"/>
              <a:ext cx="44" cy="66"/>
            </a:xfrm>
            <a:custGeom>
              <a:avLst/>
              <a:gdLst>
                <a:gd name="T0" fmla="*/ 4 w 44"/>
                <a:gd name="T1" fmla="*/ 12 h 66"/>
                <a:gd name="T2" fmla="*/ 6 w 44"/>
                <a:gd name="T3" fmla="*/ 16 h 66"/>
                <a:gd name="T4" fmla="*/ 4 w 44"/>
                <a:gd name="T5" fmla="*/ 20 h 66"/>
                <a:gd name="T6" fmla="*/ 0 w 44"/>
                <a:gd name="T7" fmla="*/ 16 h 66"/>
                <a:gd name="T8" fmla="*/ 0 w 44"/>
                <a:gd name="T9" fmla="*/ 12 h 66"/>
                <a:gd name="T10" fmla="*/ 4 w 44"/>
                <a:gd name="T11" fmla="*/ 6 h 66"/>
                <a:gd name="T12" fmla="*/ 6 w 44"/>
                <a:gd name="T13" fmla="*/ 4 h 66"/>
                <a:gd name="T14" fmla="*/ 16 w 44"/>
                <a:gd name="T15" fmla="*/ 0 h 66"/>
                <a:gd name="T16" fmla="*/ 28 w 44"/>
                <a:gd name="T17" fmla="*/ 0 h 66"/>
                <a:gd name="T18" fmla="*/ 38 w 44"/>
                <a:gd name="T19" fmla="*/ 4 h 66"/>
                <a:gd name="T20" fmla="*/ 40 w 44"/>
                <a:gd name="T21" fmla="*/ 6 h 66"/>
                <a:gd name="T22" fmla="*/ 44 w 44"/>
                <a:gd name="T23" fmla="*/ 12 h 66"/>
                <a:gd name="T24" fmla="*/ 44 w 44"/>
                <a:gd name="T25" fmla="*/ 20 h 66"/>
                <a:gd name="T26" fmla="*/ 40 w 44"/>
                <a:gd name="T27" fmla="*/ 26 h 66"/>
                <a:gd name="T28" fmla="*/ 32 w 44"/>
                <a:gd name="T29" fmla="*/ 32 h 66"/>
                <a:gd name="T30" fmla="*/ 16 w 44"/>
                <a:gd name="T31" fmla="*/ 38 h 66"/>
                <a:gd name="T32" fmla="*/ 10 w 44"/>
                <a:gd name="T33" fmla="*/ 40 h 66"/>
                <a:gd name="T34" fmla="*/ 4 w 44"/>
                <a:gd name="T35" fmla="*/ 46 h 66"/>
                <a:gd name="T36" fmla="*/ 0 w 44"/>
                <a:gd name="T37" fmla="*/ 56 h 66"/>
                <a:gd name="T38" fmla="*/ 0 w 44"/>
                <a:gd name="T3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" h="66">
                  <a:moveTo>
                    <a:pt x="4" y="12"/>
                  </a:moveTo>
                  <a:lnTo>
                    <a:pt x="6" y="16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4" y="6"/>
                  </a:lnTo>
                  <a:lnTo>
                    <a:pt x="6" y="4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38" y="4"/>
                  </a:lnTo>
                  <a:lnTo>
                    <a:pt x="40" y="6"/>
                  </a:lnTo>
                  <a:lnTo>
                    <a:pt x="44" y="12"/>
                  </a:lnTo>
                  <a:lnTo>
                    <a:pt x="44" y="20"/>
                  </a:lnTo>
                  <a:lnTo>
                    <a:pt x="40" y="26"/>
                  </a:lnTo>
                  <a:lnTo>
                    <a:pt x="32" y="32"/>
                  </a:lnTo>
                  <a:lnTo>
                    <a:pt x="16" y="38"/>
                  </a:lnTo>
                  <a:lnTo>
                    <a:pt x="10" y="40"/>
                  </a:lnTo>
                  <a:lnTo>
                    <a:pt x="4" y="46"/>
                  </a:lnTo>
                  <a:lnTo>
                    <a:pt x="0" y="56"/>
                  </a:lnTo>
                  <a:lnTo>
                    <a:pt x="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7" name="Freeform 3321"/>
            <p:cNvSpPr>
              <a:spLocks/>
            </p:cNvSpPr>
            <p:nvPr/>
          </p:nvSpPr>
          <p:spPr bwMode="auto">
            <a:xfrm>
              <a:off x="5036" y="2813"/>
              <a:ext cx="24" cy="38"/>
            </a:xfrm>
            <a:custGeom>
              <a:avLst/>
              <a:gdLst>
                <a:gd name="T0" fmla="*/ 12 w 24"/>
                <a:gd name="T1" fmla="*/ 0 h 38"/>
                <a:gd name="T2" fmla="*/ 18 w 24"/>
                <a:gd name="T3" fmla="*/ 4 h 38"/>
                <a:gd name="T4" fmla="*/ 22 w 24"/>
                <a:gd name="T5" fmla="*/ 6 h 38"/>
                <a:gd name="T6" fmla="*/ 24 w 24"/>
                <a:gd name="T7" fmla="*/ 12 h 38"/>
                <a:gd name="T8" fmla="*/ 24 w 24"/>
                <a:gd name="T9" fmla="*/ 20 h 38"/>
                <a:gd name="T10" fmla="*/ 22 w 24"/>
                <a:gd name="T11" fmla="*/ 26 h 38"/>
                <a:gd name="T12" fmla="*/ 12 w 24"/>
                <a:gd name="T13" fmla="*/ 32 h 38"/>
                <a:gd name="T14" fmla="*/ 0 w 24"/>
                <a:gd name="T1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8">
                  <a:moveTo>
                    <a:pt x="12" y="0"/>
                  </a:moveTo>
                  <a:lnTo>
                    <a:pt x="18" y="4"/>
                  </a:lnTo>
                  <a:lnTo>
                    <a:pt x="22" y="6"/>
                  </a:lnTo>
                  <a:lnTo>
                    <a:pt x="24" y="12"/>
                  </a:lnTo>
                  <a:lnTo>
                    <a:pt x="24" y="20"/>
                  </a:lnTo>
                  <a:lnTo>
                    <a:pt x="22" y="26"/>
                  </a:lnTo>
                  <a:lnTo>
                    <a:pt x="12" y="32"/>
                  </a:lnTo>
                  <a:lnTo>
                    <a:pt x="0" y="3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8" name="Freeform 3322"/>
            <p:cNvSpPr>
              <a:spLocks/>
            </p:cNvSpPr>
            <p:nvPr/>
          </p:nvSpPr>
          <p:spPr bwMode="auto">
            <a:xfrm>
              <a:off x="5020" y="2869"/>
              <a:ext cx="44" cy="6"/>
            </a:xfrm>
            <a:custGeom>
              <a:avLst/>
              <a:gdLst>
                <a:gd name="T0" fmla="*/ 0 w 44"/>
                <a:gd name="T1" fmla="*/ 4 h 6"/>
                <a:gd name="T2" fmla="*/ 4 w 44"/>
                <a:gd name="T3" fmla="*/ 0 h 6"/>
                <a:gd name="T4" fmla="*/ 10 w 44"/>
                <a:gd name="T5" fmla="*/ 0 h 6"/>
                <a:gd name="T6" fmla="*/ 26 w 44"/>
                <a:gd name="T7" fmla="*/ 6 h 6"/>
                <a:gd name="T8" fmla="*/ 34 w 44"/>
                <a:gd name="T9" fmla="*/ 6 h 6"/>
                <a:gd name="T10" fmla="*/ 40 w 44"/>
                <a:gd name="T11" fmla="*/ 4 h 6"/>
                <a:gd name="T12" fmla="*/ 44 w 4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6">
                  <a:moveTo>
                    <a:pt x="0" y="4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26" y="6"/>
                  </a:lnTo>
                  <a:lnTo>
                    <a:pt x="34" y="6"/>
                  </a:lnTo>
                  <a:lnTo>
                    <a:pt x="40" y="4"/>
                  </a:lnTo>
                  <a:lnTo>
                    <a:pt x="4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39" name="Freeform 3323"/>
            <p:cNvSpPr>
              <a:spLocks/>
            </p:cNvSpPr>
            <p:nvPr/>
          </p:nvSpPr>
          <p:spPr bwMode="auto">
            <a:xfrm>
              <a:off x="5030" y="2863"/>
              <a:ext cx="34" cy="16"/>
            </a:xfrm>
            <a:custGeom>
              <a:avLst/>
              <a:gdLst>
                <a:gd name="T0" fmla="*/ 0 w 34"/>
                <a:gd name="T1" fmla="*/ 6 h 16"/>
                <a:gd name="T2" fmla="*/ 16 w 34"/>
                <a:gd name="T3" fmla="*/ 16 h 16"/>
                <a:gd name="T4" fmla="*/ 28 w 34"/>
                <a:gd name="T5" fmla="*/ 16 h 16"/>
                <a:gd name="T6" fmla="*/ 30 w 34"/>
                <a:gd name="T7" fmla="*/ 12 h 16"/>
                <a:gd name="T8" fmla="*/ 34 w 34"/>
                <a:gd name="T9" fmla="*/ 6 h 16"/>
                <a:gd name="T10" fmla="*/ 34 w 34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6">
                  <a:moveTo>
                    <a:pt x="0" y="6"/>
                  </a:moveTo>
                  <a:lnTo>
                    <a:pt x="16" y="16"/>
                  </a:lnTo>
                  <a:lnTo>
                    <a:pt x="28" y="16"/>
                  </a:lnTo>
                  <a:lnTo>
                    <a:pt x="30" y="12"/>
                  </a:lnTo>
                  <a:lnTo>
                    <a:pt x="34" y="6"/>
                  </a:lnTo>
                  <a:lnTo>
                    <a:pt x="3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0" name="Freeform 3324"/>
            <p:cNvSpPr>
              <a:spLocks/>
            </p:cNvSpPr>
            <p:nvPr/>
          </p:nvSpPr>
          <p:spPr bwMode="auto">
            <a:xfrm>
              <a:off x="5082" y="2813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1" name="Freeform 3325"/>
            <p:cNvSpPr>
              <a:spLocks/>
            </p:cNvSpPr>
            <p:nvPr/>
          </p:nvSpPr>
          <p:spPr bwMode="auto">
            <a:xfrm>
              <a:off x="5108" y="2813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2" name="Line 3326"/>
            <p:cNvSpPr>
              <a:spLocks noChangeShapeType="1"/>
            </p:cNvSpPr>
            <p:nvPr/>
          </p:nvSpPr>
          <p:spPr bwMode="auto">
            <a:xfrm flipH="1">
              <a:off x="4794" y="2651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3" name="Freeform 3327"/>
            <p:cNvSpPr>
              <a:spLocks/>
            </p:cNvSpPr>
            <p:nvPr/>
          </p:nvSpPr>
          <p:spPr bwMode="auto">
            <a:xfrm>
              <a:off x="4866" y="2623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4" name="Freeform 3328"/>
            <p:cNvSpPr>
              <a:spLocks/>
            </p:cNvSpPr>
            <p:nvPr/>
          </p:nvSpPr>
          <p:spPr bwMode="auto">
            <a:xfrm>
              <a:off x="4890" y="2623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5" name="Freeform 3329"/>
            <p:cNvSpPr>
              <a:spLocks/>
            </p:cNvSpPr>
            <p:nvPr/>
          </p:nvSpPr>
          <p:spPr bwMode="auto">
            <a:xfrm>
              <a:off x="4930" y="2681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4 h 6"/>
                <a:gd name="T4" fmla="*/ 4 w 6"/>
                <a:gd name="T5" fmla="*/ 6 h 6"/>
                <a:gd name="T6" fmla="*/ 6 w 6"/>
                <a:gd name="T7" fmla="*/ 4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4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6" name="Freeform 3330"/>
            <p:cNvSpPr>
              <a:spLocks/>
            </p:cNvSpPr>
            <p:nvPr/>
          </p:nvSpPr>
          <p:spPr bwMode="auto">
            <a:xfrm>
              <a:off x="4958" y="2623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7" name="Freeform 3331"/>
            <p:cNvSpPr>
              <a:spLocks/>
            </p:cNvSpPr>
            <p:nvPr/>
          </p:nvSpPr>
          <p:spPr bwMode="auto">
            <a:xfrm>
              <a:off x="4984" y="2623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8" name="Freeform 3332"/>
            <p:cNvSpPr>
              <a:spLocks/>
            </p:cNvSpPr>
            <p:nvPr/>
          </p:nvSpPr>
          <p:spPr bwMode="auto">
            <a:xfrm>
              <a:off x="5020" y="2623"/>
              <a:ext cx="40" cy="28"/>
            </a:xfrm>
            <a:custGeom>
              <a:avLst/>
              <a:gdLst>
                <a:gd name="T0" fmla="*/ 4 w 40"/>
                <a:gd name="T1" fmla="*/ 12 h 28"/>
                <a:gd name="T2" fmla="*/ 6 w 40"/>
                <a:gd name="T3" fmla="*/ 16 h 28"/>
                <a:gd name="T4" fmla="*/ 4 w 40"/>
                <a:gd name="T5" fmla="*/ 18 h 28"/>
                <a:gd name="T6" fmla="*/ 0 w 40"/>
                <a:gd name="T7" fmla="*/ 16 h 28"/>
                <a:gd name="T8" fmla="*/ 0 w 40"/>
                <a:gd name="T9" fmla="*/ 12 h 28"/>
                <a:gd name="T10" fmla="*/ 4 w 40"/>
                <a:gd name="T11" fmla="*/ 6 h 28"/>
                <a:gd name="T12" fmla="*/ 6 w 40"/>
                <a:gd name="T13" fmla="*/ 2 h 28"/>
                <a:gd name="T14" fmla="*/ 16 w 40"/>
                <a:gd name="T15" fmla="*/ 0 h 28"/>
                <a:gd name="T16" fmla="*/ 28 w 40"/>
                <a:gd name="T17" fmla="*/ 0 h 28"/>
                <a:gd name="T18" fmla="*/ 38 w 40"/>
                <a:gd name="T19" fmla="*/ 2 h 28"/>
                <a:gd name="T20" fmla="*/ 40 w 40"/>
                <a:gd name="T21" fmla="*/ 8 h 28"/>
                <a:gd name="T22" fmla="*/ 40 w 40"/>
                <a:gd name="T23" fmla="*/ 18 h 28"/>
                <a:gd name="T24" fmla="*/ 38 w 40"/>
                <a:gd name="T25" fmla="*/ 24 h 28"/>
                <a:gd name="T26" fmla="*/ 28 w 40"/>
                <a:gd name="T27" fmla="*/ 28 h 28"/>
                <a:gd name="T28" fmla="*/ 20 w 40"/>
                <a:gd name="T2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28">
                  <a:moveTo>
                    <a:pt x="4" y="12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4" y="6"/>
                  </a:lnTo>
                  <a:lnTo>
                    <a:pt x="6" y="2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0" y="8"/>
                  </a:lnTo>
                  <a:lnTo>
                    <a:pt x="40" y="18"/>
                  </a:lnTo>
                  <a:lnTo>
                    <a:pt x="38" y="24"/>
                  </a:lnTo>
                  <a:lnTo>
                    <a:pt x="28" y="28"/>
                  </a:lnTo>
                  <a:lnTo>
                    <a:pt x="20" y="2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49" name="Freeform 3333"/>
            <p:cNvSpPr>
              <a:spLocks/>
            </p:cNvSpPr>
            <p:nvPr/>
          </p:nvSpPr>
          <p:spPr bwMode="auto">
            <a:xfrm>
              <a:off x="5020" y="2623"/>
              <a:ext cx="44" cy="64"/>
            </a:xfrm>
            <a:custGeom>
              <a:avLst/>
              <a:gdLst>
                <a:gd name="T0" fmla="*/ 28 w 44"/>
                <a:gd name="T1" fmla="*/ 0 h 64"/>
                <a:gd name="T2" fmla="*/ 34 w 44"/>
                <a:gd name="T3" fmla="*/ 2 h 64"/>
                <a:gd name="T4" fmla="*/ 38 w 44"/>
                <a:gd name="T5" fmla="*/ 8 h 64"/>
                <a:gd name="T6" fmla="*/ 38 w 44"/>
                <a:gd name="T7" fmla="*/ 18 h 64"/>
                <a:gd name="T8" fmla="*/ 34 w 44"/>
                <a:gd name="T9" fmla="*/ 24 h 64"/>
                <a:gd name="T10" fmla="*/ 28 w 44"/>
                <a:gd name="T11" fmla="*/ 28 h 64"/>
                <a:gd name="T12" fmla="*/ 34 w 44"/>
                <a:gd name="T13" fmla="*/ 30 h 64"/>
                <a:gd name="T14" fmla="*/ 40 w 44"/>
                <a:gd name="T15" fmla="*/ 36 h 64"/>
                <a:gd name="T16" fmla="*/ 44 w 44"/>
                <a:gd name="T17" fmla="*/ 44 h 64"/>
                <a:gd name="T18" fmla="*/ 44 w 44"/>
                <a:gd name="T19" fmla="*/ 52 h 64"/>
                <a:gd name="T20" fmla="*/ 40 w 44"/>
                <a:gd name="T21" fmla="*/ 58 h 64"/>
                <a:gd name="T22" fmla="*/ 38 w 44"/>
                <a:gd name="T23" fmla="*/ 62 h 64"/>
                <a:gd name="T24" fmla="*/ 28 w 44"/>
                <a:gd name="T25" fmla="*/ 64 h 64"/>
                <a:gd name="T26" fmla="*/ 16 w 44"/>
                <a:gd name="T27" fmla="*/ 64 h 64"/>
                <a:gd name="T28" fmla="*/ 6 w 44"/>
                <a:gd name="T29" fmla="*/ 62 h 64"/>
                <a:gd name="T30" fmla="*/ 4 w 44"/>
                <a:gd name="T31" fmla="*/ 58 h 64"/>
                <a:gd name="T32" fmla="*/ 0 w 44"/>
                <a:gd name="T33" fmla="*/ 52 h 64"/>
                <a:gd name="T34" fmla="*/ 0 w 44"/>
                <a:gd name="T35" fmla="*/ 50 h 64"/>
                <a:gd name="T36" fmla="*/ 4 w 44"/>
                <a:gd name="T37" fmla="*/ 46 h 64"/>
                <a:gd name="T38" fmla="*/ 6 w 44"/>
                <a:gd name="T39" fmla="*/ 50 h 64"/>
                <a:gd name="T40" fmla="*/ 4 w 44"/>
                <a:gd name="T41" fmla="*/ 5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64">
                  <a:moveTo>
                    <a:pt x="28" y="0"/>
                  </a:moveTo>
                  <a:lnTo>
                    <a:pt x="34" y="2"/>
                  </a:lnTo>
                  <a:lnTo>
                    <a:pt x="38" y="8"/>
                  </a:lnTo>
                  <a:lnTo>
                    <a:pt x="38" y="18"/>
                  </a:lnTo>
                  <a:lnTo>
                    <a:pt x="34" y="24"/>
                  </a:lnTo>
                  <a:lnTo>
                    <a:pt x="28" y="28"/>
                  </a:lnTo>
                  <a:lnTo>
                    <a:pt x="34" y="30"/>
                  </a:lnTo>
                  <a:lnTo>
                    <a:pt x="40" y="36"/>
                  </a:lnTo>
                  <a:lnTo>
                    <a:pt x="44" y="44"/>
                  </a:lnTo>
                  <a:lnTo>
                    <a:pt x="44" y="52"/>
                  </a:lnTo>
                  <a:lnTo>
                    <a:pt x="40" y="58"/>
                  </a:lnTo>
                  <a:lnTo>
                    <a:pt x="38" y="62"/>
                  </a:lnTo>
                  <a:lnTo>
                    <a:pt x="28" y="64"/>
                  </a:lnTo>
                  <a:lnTo>
                    <a:pt x="16" y="64"/>
                  </a:lnTo>
                  <a:lnTo>
                    <a:pt x="6" y="62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4" y="5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0" name="Freeform 3334"/>
            <p:cNvSpPr>
              <a:spLocks/>
            </p:cNvSpPr>
            <p:nvPr/>
          </p:nvSpPr>
          <p:spPr bwMode="auto">
            <a:xfrm>
              <a:off x="5048" y="2657"/>
              <a:ext cx="12" cy="30"/>
            </a:xfrm>
            <a:custGeom>
              <a:avLst/>
              <a:gdLst>
                <a:gd name="T0" fmla="*/ 10 w 12"/>
                <a:gd name="T1" fmla="*/ 0 h 30"/>
                <a:gd name="T2" fmla="*/ 12 w 12"/>
                <a:gd name="T3" fmla="*/ 10 h 30"/>
                <a:gd name="T4" fmla="*/ 12 w 12"/>
                <a:gd name="T5" fmla="*/ 18 h 30"/>
                <a:gd name="T6" fmla="*/ 10 w 12"/>
                <a:gd name="T7" fmla="*/ 24 h 30"/>
                <a:gd name="T8" fmla="*/ 6 w 12"/>
                <a:gd name="T9" fmla="*/ 28 h 30"/>
                <a:gd name="T10" fmla="*/ 0 w 12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0">
                  <a:moveTo>
                    <a:pt x="10" y="0"/>
                  </a:moveTo>
                  <a:lnTo>
                    <a:pt x="12" y="10"/>
                  </a:lnTo>
                  <a:lnTo>
                    <a:pt x="12" y="18"/>
                  </a:lnTo>
                  <a:lnTo>
                    <a:pt x="10" y="24"/>
                  </a:lnTo>
                  <a:lnTo>
                    <a:pt x="6" y="28"/>
                  </a:lnTo>
                  <a:lnTo>
                    <a:pt x="0" y="3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1" name="Freeform 3335"/>
            <p:cNvSpPr>
              <a:spLocks/>
            </p:cNvSpPr>
            <p:nvPr/>
          </p:nvSpPr>
          <p:spPr bwMode="auto">
            <a:xfrm>
              <a:off x="5082" y="2623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2" name="Freeform 3336"/>
            <p:cNvSpPr>
              <a:spLocks/>
            </p:cNvSpPr>
            <p:nvPr/>
          </p:nvSpPr>
          <p:spPr bwMode="auto">
            <a:xfrm>
              <a:off x="5108" y="2623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3" name="Line 3337"/>
            <p:cNvSpPr>
              <a:spLocks noChangeShapeType="1"/>
            </p:cNvSpPr>
            <p:nvPr/>
          </p:nvSpPr>
          <p:spPr bwMode="auto">
            <a:xfrm flipH="1">
              <a:off x="4794" y="2459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4" name="Freeform 3338"/>
            <p:cNvSpPr>
              <a:spLocks/>
            </p:cNvSpPr>
            <p:nvPr/>
          </p:nvSpPr>
          <p:spPr bwMode="auto">
            <a:xfrm>
              <a:off x="4866" y="2431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4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4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4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4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4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4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5" name="Freeform 3339"/>
            <p:cNvSpPr>
              <a:spLocks/>
            </p:cNvSpPr>
            <p:nvPr/>
          </p:nvSpPr>
          <p:spPr bwMode="auto">
            <a:xfrm>
              <a:off x="4890" y="2431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4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4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6" name="Freeform 3340"/>
            <p:cNvSpPr>
              <a:spLocks/>
            </p:cNvSpPr>
            <p:nvPr/>
          </p:nvSpPr>
          <p:spPr bwMode="auto">
            <a:xfrm>
              <a:off x="4930" y="2491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7" name="Freeform 3341"/>
            <p:cNvSpPr>
              <a:spLocks/>
            </p:cNvSpPr>
            <p:nvPr/>
          </p:nvSpPr>
          <p:spPr bwMode="auto">
            <a:xfrm>
              <a:off x="4958" y="2431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4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4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4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4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4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4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8" name="Freeform 3342"/>
            <p:cNvSpPr>
              <a:spLocks/>
            </p:cNvSpPr>
            <p:nvPr/>
          </p:nvSpPr>
          <p:spPr bwMode="auto">
            <a:xfrm>
              <a:off x="4984" y="2431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4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4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59" name="Line 3343"/>
            <p:cNvSpPr>
              <a:spLocks noChangeShapeType="1"/>
            </p:cNvSpPr>
            <p:nvPr/>
          </p:nvSpPr>
          <p:spPr bwMode="auto">
            <a:xfrm>
              <a:off x="5048" y="2437"/>
              <a:ext cx="1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0" name="Line 3344"/>
            <p:cNvSpPr>
              <a:spLocks noChangeShapeType="1"/>
            </p:cNvSpPr>
            <p:nvPr/>
          </p:nvSpPr>
          <p:spPr bwMode="auto">
            <a:xfrm>
              <a:off x="5052" y="2431"/>
              <a:ext cx="1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1" name="Freeform 3345"/>
            <p:cNvSpPr>
              <a:spLocks/>
            </p:cNvSpPr>
            <p:nvPr/>
          </p:nvSpPr>
          <p:spPr bwMode="auto">
            <a:xfrm>
              <a:off x="5018" y="2431"/>
              <a:ext cx="50" cy="48"/>
            </a:xfrm>
            <a:custGeom>
              <a:avLst/>
              <a:gdLst>
                <a:gd name="T0" fmla="*/ 34 w 50"/>
                <a:gd name="T1" fmla="*/ 0 h 48"/>
                <a:gd name="T2" fmla="*/ 0 w 50"/>
                <a:gd name="T3" fmla="*/ 48 h 48"/>
                <a:gd name="T4" fmla="*/ 50 w 50"/>
                <a:gd name="T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8">
                  <a:moveTo>
                    <a:pt x="34" y="0"/>
                  </a:moveTo>
                  <a:lnTo>
                    <a:pt x="0" y="48"/>
                  </a:lnTo>
                  <a:lnTo>
                    <a:pt x="50" y="4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2" name="Line 3346"/>
            <p:cNvSpPr>
              <a:spLocks noChangeShapeType="1"/>
            </p:cNvSpPr>
            <p:nvPr/>
          </p:nvSpPr>
          <p:spPr bwMode="auto">
            <a:xfrm>
              <a:off x="5040" y="2497"/>
              <a:ext cx="2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3" name="Freeform 3347"/>
            <p:cNvSpPr>
              <a:spLocks/>
            </p:cNvSpPr>
            <p:nvPr/>
          </p:nvSpPr>
          <p:spPr bwMode="auto">
            <a:xfrm>
              <a:off x="5082" y="2431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4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4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4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4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4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4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4" name="Freeform 3348"/>
            <p:cNvSpPr>
              <a:spLocks/>
            </p:cNvSpPr>
            <p:nvPr/>
          </p:nvSpPr>
          <p:spPr bwMode="auto">
            <a:xfrm>
              <a:off x="5108" y="2431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4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4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5" name="Line 3349"/>
            <p:cNvSpPr>
              <a:spLocks noChangeShapeType="1"/>
            </p:cNvSpPr>
            <p:nvPr/>
          </p:nvSpPr>
          <p:spPr bwMode="auto">
            <a:xfrm flipH="1">
              <a:off x="4794" y="2269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6" name="Freeform 3350"/>
            <p:cNvSpPr>
              <a:spLocks/>
            </p:cNvSpPr>
            <p:nvPr/>
          </p:nvSpPr>
          <p:spPr bwMode="auto">
            <a:xfrm>
              <a:off x="4866" y="2269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2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2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2 h 66"/>
                <a:gd name="T46" fmla="*/ 8 w 42"/>
                <a:gd name="T47" fmla="*/ 58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7" name="Freeform 3351"/>
            <p:cNvSpPr>
              <a:spLocks/>
            </p:cNvSpPr>
            <p:nvPr/>
          </p:nvSpPr>
          <p:spPr bwMode="auto">
            <a:xfrm>
              <a:off x="4890" y="2269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58 h 66"/>
                <a:gd name="T6" fmla="*/ 12 w 16"/>
                <a:gd name="T7" fmla="*/ 52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8" name="Freeform 3352"/>
            <p:cNvSpPr>
              <a:spLocks/>
            </p:cNvSpPr>
            <p:nvPr/>
          </p:nvSpPr>
          <p:spPr bwMode="auto">
            <a:xfrm>
              <a:off x="4930" y="2327"/>
              <a:ext cx="6" cy="8"/>
            </a:xfrm>
            <a:custGeom>
              <a:avLst/>
              <a:gdLst>
                <a:gd name="T0" fmla="*/ 4 w 6"/>
                <a:gd name="T1" fmla="*/ 0 h 8"/>
                <a:gd name="T2" fmla="*/ 0 w 6"/>
                <a:gd name="T3" fmla="*/ 4 h 8"/>
                <a:gd name="T4" fmla="*/ 4 w 6"/>
                <a:gd name="T5" fmla="*/ 8 h 8"/>
                <a:gd name="T6" fmla="*/ 6 w 6"/>
                <a:gd name="T7" fmla="*/ 4 h 8"/>
                <a:gd name="T8" fmla="*/ 4 w 6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4" y="0"/>
                  </a:moveTo>
                  <a:lnTo>
                    <a:pt x="0" y="4"/>
                  </a:lnTo>
                  <a:lnTo>
                    <a:pt x="4" y="8"/>
                  </a:lnTo>
                  <a:lnTo>
                    <a:pt x="6" y="4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69" name="Freeform 3353"/>
            <p:cNvSpPr>
              <a:spLocks/>
            </p:cNvSpPr>
            <p:nvPr/>
          </p:nvSpPr>
          <p:spPr bwMode="auto">
            <a:xfrm>
              <a:off x="4958" y="2269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58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0" name="Freeform 3354"/>
            <p:cNvSpPr>
              <a:spLocks/>
            </p:cNvSpPr>
            <p:nvPr/>
          </p:nvSpPr>
          <p:spPr bwMode="auto">
            <a:xfrm>
              <a:off x="4984" y="2269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58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1" name="Freeform 3355"/>
            <p:cNvSpPr>
              <a:spLocks/>
            </p:cNvSpPr>
            <p:nvPr/>
          </p:nvSpPr>
          <p:spPr bwMode="auto">
            <a:xfrm>
              <a:off x="5020" y="2269"/>
              <a:ext cx="44" cy="66"/>
            </a:xfrm>
            <a:custGeom>
              <a:avLst/>
              <a:gdLst>
                <a:gd name="T0" fmla="*/ 6 w 44"/>
                <a:gd name="T1" fmla="*/ 0 h 66"/>
                <a:gd name="T2" fmla="*/ 0 w 44"/>
                <a:gd name="T3" fmla="*/ 32 h 66"/>
                <a:gd name="T4" fmla="*/ 6 w 44"/>
                <a:gd name="T5" fmla="*/ 24 h 66"/>
                <a:gd name="T6" fmla="*/ 16 w 44"/>
                <a:gd name="T7" fmla="*/ 22 h 66"/>
                <a:gd name="T8" fmla="*/ 26 w 44"/>
                <a:gd name="T9" fmla="*/ 22 h 66"/>
                <a:gd name="T10" fmla="*/ 34 w 44"/>
                <a:gd name="T11" fmla="*/ 24 h 66"/>
                <a:gd name="T12" fmla="*/ 40 w 44"/>
                <a:gd name="T13" fmla="*/ 32 h 66"/>
                <a:gd name="T14" fmla="*/ 44 w 44"/>
                <a:gd name="T15" fmla="*/ 40 h 66"/>
                <a:gd name="T16" fmla="*/ 44 w 44"/>
                <a:gd name="T17" fmla="*/ 46 h 66"/>
                <a:gd name="T18" fmla="*/ 40 w 44"/>
                <a:gd name="T19" fmla="*/ 56 h 66"/>
                <a:gd name="T20" fmla="*/ 34 w 44"/>
                <a:gd name="T21" fmla="*/ 62 h 66"/>
                <a:gd name="T22" fmla="*/ 26 w 44"/>
                <a:gd name="T23" fmla="*/ 66 h 66"/>
                <a:gd name="T24" fmla="*/ 16 w 44"/>
                <a:gd name="T25" fmla="*/ 66 h 66"/>
                <a:gd name="T26" fmla="*/ 6 w 44"/>
                <a:gd name="T27" fmla="*/ 62 h 66"/>
                <a:gd name="T28" fmla="*/ 4 w 44"/>
                <a:gd name="T29" fmla="*/ 58 h 66"/>
                <a:gd name="T30" fmla="*/ 0 w 44"/>
                <a:gd name="T31" fmla="*/ 52 h 66"/>
                <a:gd name="T32" fmla="*/ 0 w 44"/>
                <a:gd name="T33" fmla="*/ 50 h 66"/>
                <a:gd name="T34" fmla="*/ 4 w 44"/>
                <a:gd name="T35" fmla="*/ 46 h 66"/>
                <a:gd name="T36" fmla="*/ 6 w 44"/>
                <a:gd name="T37" fmla="*/ 50 h 66"/>
                <a:gd name="T38" fmla="*/ 4 w 44"/>
                <a:gd name="T39" fmla="*/ 5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" h="66">
                  <a:moveTo>
                    <a:pt x="6" y="0"/>
                  </a:moveTo>
                  <a:lnTo>
                    <a:pt x="0" y="32"/>
                  </a:lnTo>
                  <a:lnTo>
                    <a:pt x="6" y="24"/>
                  </a:lnTo>
                  <a:lnTo>
                    <a:pt x="16" y="22"/>
                  </a:lnTo>
                  <a:lnTo>
                    <a:pt x="26" y="22"/>
                  </a:lnTo>
                  <a:lnTo>
                    <a:pt x="34" y="24"/>
                  </a:lnTo>
                  <a:lnTo>
                    <a:pt x="40" y="32"/>
                  </a:lnTo>
                  <a:lnTo>
                    <a:pt x="44" y="40"/>
                  </a:lnTo>
                  <a:lnTo>
                    <a:pt x="44" y="46"/>
                  </a:lnTo>
                  <a:lnTo>
                    <a:pt x="40" y="56"/>
                  </a:lnTo>
                  <a:lnTo>
                    <a:pt x="34" y="62"/>
                  </a:lnTo>
                  <a:lnTo>
                    <a:pt x="26" y="66"/>
                  </a:lnTo>
                  <a:lnTo>
                    <a:pt x="16" y="66"/>
                  </a:lnTo>
                  <a:lnTo>
                    <a:pt x="6" y="62"/>
                  </a:lnTo>
                  <a:lnTo>
                    <a:pt x="4" y="58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4" y="5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2" name="Freeform 3356"/>
            <p:cNvSpPr>
              <a:spLocks/>
            </p:cNvSpPr>
            <p:nvPr/>
          </p:nvSpPr>
          <p:spPr bwMode="auto">
            <a:xfrm>
              <a:off x="5046" y="2291"/>
              <a:ext cx="14" cy="44"/>
            </a:xfrm>
            <a:custGeom>
              <a:avLst/>
              <a:gdLst>
                <a:gd name="T0" fmla="*/ 0 w 14"/>
                <a:gd name="T1" fmla="*/ 0 h 44"/>
                <a:gd name="T2" fmla="*/ 6 w 14"/>
                <a:gd name="T3" fmla="*/ 2 h 44"/>
                <a:gd name="T4" fmla="*/ 12 w 14"/>
                <a:gd name="T5" fmla="*/ 10 h 44"/>
                <a:gd name="T6" fmla="*/ 14 w 14"/>
                <a:gd name="T7" fmla="*/ 18 h 44"/>
                <a:gd name="T8" fmla="*/ 14 w 14"/>
                <a:gd name="T9" fmla="*/ 24 h 44"/>
                <a:gd name="T10" fmla="*/ 12 w 14"/>
                <a:gd name="T11" fmla="*/ 34 h 44"/>
                <a:gd name="T12" fmla="*/ 6 w 14"/>
                <a:gd name="T13" fmla="*/ 40 h 44"/>
                <a:gd name="T14" fmla="*/ 0 w 14"/>
                <a:gd name="T1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44">
                  <a:moveTo>
                    <a:pt x="0" y="0"/>
                  </a:moveTo>
                  <a:lnTo>
                    <a:pt x="6" y="2"/>
                  </a:lnTo>
                  <a:lnTo>
                    <a:pt x="12" y="10"/>
                  </a:lnTo>
                  <a:lnTo>
                    <a:pt x="14" y="18"/>
                  </a:lnTo>
                  <a:lnTo>
                    <a:pt x="14" y="24"/>
                  </a:lnTo>
                  <a:lnTo>
                    <a:pt x="12" y="34"/>
                  </a:lnTo>
                  <a:lnTo>
                    <a:pt x="6" y="40"/>
                  </a:lnTo>
                  <a:lnTo>
                    <a:pt x="0" y="4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3" name="Line 3357"/>
            <p:cNvSpPr>
              <a:spLocks noChangeShapeType="1"/>
            </p:cNvSpPr>
            <p:nvPr/>
          </p:nvSpPr>
          <p:spPr bwMode="auto">
            <a:xfrm>
              <a:off x="5026" y="2269"/>
              <a:ext cx="32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4" name="Freeform 3358"/>
            <p:cNvSpPr>
              <a:spLocks/>
            </p:cNvSpPr>
            <p:nvPr/>
          </p:nvSpPr>
          <p:spPr bwMode="auto">
            <a:xfrm>
              <a:off x="5026" y="2269"/>
              <a:ext cx="32" cy="4"/>
            </a:xfrm>
            <a:custGeom>
              <a:avLst/>
              <a:gdLst>
                <a:gd name="T0" fmla="*/ 0 w 32"/>
                <a:gd name="T1" fmla="*/ 4 h 4"/>
                <a:gd name="T2" fmla="*/ 16 w 32"/>
                <a:gd name="T3" fmla="*/ 4 h 4"/>
                <a:gd name="T4" fmla="*/ 32 w 3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4">
                  <a:moveTo>
                    <a:pt x="0" y="4"/>
                  </a:moveTo>
                  <a:lnTo>
                    <a:pt x="16" y="4"/>
                  </a:lnTo>
                  <a:lnTo>
                    <a:pt x="3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5" name="Freeform 3359"/>
            <p:cNvSpPr>
              <a:spLocks/>
            </p:cNvSpPr>
            <p:nvPr/>
          </p:nvSpPr>
          <p:spPr bwMode="auto">
            <a:xfrm>
              <a:off x="5082" y="2269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2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2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2 h 66"/>
                <a:gd name="T46" fmla="*/ 10 w 44"/>
                <a:gd name="T47" fmla="*/ 58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6" name="Freeform 3360"/>
            <p:cNvSpPr>
              <a:spLocks/>
            </p:cNvSpPr>
            <p:nvPr/>
          </p:nvSpPr>
          <p:spPr bwMode="auto">
            <a:xfrm>
              <a:off x="5108" y="2269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58 h 66"/>
                <a:gd name="T6" fmla="*/ 12 w 14"/>
                <a:gd name="T7" fmla="*/ 52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7" name="Line 3361"/>
            <p:cNvSpPr>
              <a:spLocks noChangeShapeType="1"/>
            </p:cNvSpPr>
            <p:nvPr/>
          </p:nvSpPr>
          <p:spPr bwMode="auto">
            <a:xfrm flipH="1">
              <a:off x="4812" y="339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8" name="Line 3362"/>
            <p:cNvSpPr>
              <a:spLocks noChangeShapeType="1"/>
            </p:cNvSpPr>
            <p:nvPr/>
          </p:nvSpPr>
          <p:spPr bwMode="auto">
            <a:xfrm flipH="1">
              <a:off x="4812" y="337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79" name="Line 3363"/>
            <p:cNvSpPr>
              <a:spLocks noChangeShapeType="1"/>
            </p:cNvSpPr>
            <p:nvPr/>
          </p:nvSpPr>
          <p:spPr bwMode="auto">
            <a:xfrm flipH="1">
              <a:off x="4812" y="335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0" name="Line 3364"/>
            <p:cNvSpPr>
              <a:spLocks noChangeShapeType="1"/>
            </p:cNvSpPr>
            <p:nvPr/>
          </p:nvSpPr>
          <p:spPr bwMode="auto">
            <a:xfrm flipH="1">
              <a:off x="4812" y="333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1" name="Line 3365"/>
            <p:cNvSpPr>
              <a:spLocks noChangeShapeType="1"/>
            </p:cNvSpPr>
            <p:nvPr/>
          </p:nvSpPr>
          <p:spPr bwMode="auto">
            <a:xfrm flipH="1">
              <a:off x="4812" y="331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2" name="Line 3366"/>
            <p:cNvSpPr>
              <a:spLocks noChangeShapeType="1"/>
            </p:cNvSpPr>
            <p:nvPr/>
          </p:nvSpPr>
          <p:spPr bwMode="auto">
            <a:xfrm flipH="1">
              <a:off x="4812" y="329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3" name="Line 3367"/>
            <p:cNvSpPr>
              <a:spLocks noChangeShapeType="1"/>
            </p:cNvSpPr>
            <p:nvPr/>
          </p:nvSpPr>
          <p:spPr bwMode="auto">
            <a:xfrm flipH="1">
              <a:off x="4812" y="328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4" name="Line 3368"/>
            <p:cNvSpPr>
              <a:spLocks noChangeShapeType="1"/>
            </p:cNvSpPr>
            <p:nvPr/>
          </p:nvSpPr>
          <p:spPr bwMode="auto">
            <a:xfrm flipH="1">
              <a:off x="4812" y="326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5" name="Line 3369"/>
            <p:cNvSpPr>
              <a:spLocks noChangeShapeType="1"/>
            </p:cNvSpPr>
            <p:nvPr/>
          </p:nvSpPr>
          <p:spPr bwMode="auto">
            <a:xfrm flipH="1">
              <a:off x="4812" y="324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6" name="Line 3370"/>
            <p:cNvSpPr>
              <a:spLocks noChangeShapeType="1"/>
            </p:cNvSpPr>
            <p:nvPr/>
          </p:nvSpPr>
          <p:spPr bwMode="auto">
            <a:xfrm flipH="1">
              <a:off x="4812" y="32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7" name="Line 3371"/>
            <p:cNvSpPr>
              <a:spLocks noChangeShapeType="1"/>
            </p:cNvSpPr>
            <p:nvPr/>
          </p:nvSpPr>
          <p:spPr bwMode="auto">
            <a:xfrm flipH="1">
              <a:off x="4812" y="318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8" name="Line 3372"/>
            <p:cNvSpPr>
              <a:spLocks noChangeShapeType="1"/>
            </p:cNvSpPr>
            <p:nvPr/>
          </p:nvSpPr>
          <p:spPr bwMode="auto">
            <a:xfrm flipH="1">
              <a:off x="4812" y="316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89" name="Line 3373"/>
            <p:cNvSpPr>
              <a:spLocks noChangeShapeType="1"/>
            </p:cNvSpPr>
            <p:nvPr/>
          </p:nvSpPr>
          <p:spPr bwMode="auto">
            <a:xfrm flipH="1">
              <a:off x="4812" y="314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0" name="Line 3374"/>
            <p:cNvSpPr>
              <a:spLocks noChangeShapeType="1"/>
            </p:cNvSpPr>
            <p:nvPr/>
          </p:nvSpPr>
          <p:spPr bwMode="auto">
            <a:xfrm flipH="1">
              <a:off x="4812" y="312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1" name="Line 3375"/>
            <p:cNvSpPr>
              <a:spLocks noChangeShapeType="1"/>
            </p:cNvSpPr>
            <p:nvPr/>
          </p:nvSpPr>
          <p:spPr bwMode="auto">
            <a:xfrm flipH="1">
              <a:off x="4812" y="310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2" name="Line 3376"/>
            <p:cNvSpPr>
              <a:spLocks noChangeShapeType="1"/>
            </p:cNvSpPr>
            <p:nvPr/>
          </p:nvSpPr>
          <p:spPr bwMode="auto">
            <a:xfrm flipH="1">
              <a:off x="4812" y="308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3" name="Line 3377"/>
            <p:cNvSpPr>
              <a:spLocks noChangeShapeType="1"/>
            </p:cNvSpPr>
            <p:nvPr/>
          </p:nvSpPr>
          <p:spPr bwMode="auto">
            <a:xfrm flipH="1">
              <a:off x="4812" y="307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4" name="Line 3378"/>
            <p:cNvSpPr>
              <a:spLocks noChangeShapeType="1"/>
            </p:cNvSpPr>
            <p:nvPr/>
          </p:nvSpPr>
          <p:spPr bwMode="auto">
            <a:xfrm flipH="1">
              <a:off x="4812" y="305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5" name="Line 3379"/>
            <p:cNvSpPr>
              <a:spLocks noChangeShapeType="1"/>
            </p:cNvSpPr>
            <p:nvPr/>
          </p:nvSpPr>
          <p:spPr bwMode="auto">
            <a:xfrm flipH="1">
              <a:off x="4812" y="301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6" name="Line 3380"/>
            <p:cNvSpPr>
              <a:spLocks noChangeShapeType="1"/>
            </p:cNvSpPr>
            <p:nvPr/>
          </p:nvSpPr>
          <p:spPr bwMode="auto">
            <a:xfrm flipH="1">
              <a:off x="4812" y="299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7" name="Line 3381"/>
            <p:cNvSpPr>
              <a:spLocks noChangeShapeType="1"/>
            </p:cNvSpPr>
            <p:nvPr/>
          </p:nvSpPr>
          <p:spPr bwMode="auto">
            <a:xfrm flipH="1">
              <a:off x="4812" y="297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8" name="Line 3382"/>
            <p:cNvSpPr>
              <a:spLocks noChangeShapeType="1"/>
            </p:cNvSpPr>
            <p:nvPr/>
          </p:nvSpPr>
          <p:spPr bwMode="auto">
            <a:xfrm flipH="1">
              <a:off x="4812" y="295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599" name="Line 3383"/>
            <p:cNvSpPr>
              <a:spLocks noChangeShapeType="1"/>
            </p:cNvSpPr>
            <p:nvPr/>
          </p:nvSpPr>
          <p:spPr bwMode="auto">
            <a:xfrm flipH="1">
              <a:off x="4812" y="293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0" name="Line 3384"/>
            <p:cNvSpPr>
              <a:spLocks noChangeShapeType="1"/>
            </p:cNvSpPr>
            <p:nvPr/>
          </p:nvSpPr>
          <p:spPr bwMode="auto">
            <a:xfrm flipH="1">
              <a:off x="4812" y="291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1" name="Line 3385"/>
            <p:cNvSpPr>
              <a:spLocks noChangeShapeType="1"/>
            </p:cNvSpPr>
            <p:nvPr/>
          </p:nvSpPr>
          <p:spPr bwMode="auto">
            <a:xfrm flipH="1">
              <a:off x="4812" y="289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2" name="Line 3386"/>
            <p:cNvSpPr>
              <a:spLocks noChangeShapeType="1"/>
            </p:cNvSpPr>
            <p:nvPr/>
          </p:nvSpPr>
          <p:spPr bwMode="auto">
            <a:xfrm flipH="1">
              <a:off x="4812" y="287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3" name="Line 3387"/>
            <p:cNvSpPr>
              <a:spLocks noChangeShapeType="1"/>
            </p:cNvSpPr>
            <p:nvPr/>
          </p:nvSpPr>
          <p:spPr bwMode="auto">
            <a:xfrm flipH="1">
              <a:off x="4812" y="286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4" name="Line 3388"/>
            <p:cNvSpPr>
              <a:spLocks noChangeShapeType="1"/>
            </p:cNvSpPr>
            <p:nvPr/>
          </p:nvSpPr>
          <p:spPr bwMode="auto">
            <a:xfrm flipH="1">
              <a:off x="4812" y="282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5" name="Line 3389"/>
            <p:cNvSpPr>
              <a:spLocks noChangeShapeType="1"/>
            </p:cNvSpPr>
            <p:nvPr/>
          </p:nvSpPr>
          <p:spPr bwMode="auto">
            <a:xfrm flipH="1">
              <a:off x="4812" y="28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6" name="Line 3390"/>
            <p:cNvSpPr>
              <a:spLocks noChangeShapeType="1"/>
            </p:cNvSpPr>
            <p:nvPr/>
          </p:nvSpPr>
          <p:spPr bwMode="auto">
            <a:xfrm flipH="1">
              <a:off x="4812" y="278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7" name="Line 3391"/>
            <p:cNvSpPr>
              <a:spLocks noChangeShapeType="1"/>
            </p:cNvSpPr>
            <p:nvPr/>
          </p:nvSpPr>
          <p:spPr bwMode="auto">
            <a:xfrm flipH="1">
              <a:off x="4812" y="276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8" name="Line 3392"/>
            <p:cNvSpPr>
              <a:spLocks noChangeShapeType="1"/>
            </p:cNvSpPr>
            <p:nvPr/>
          </p:nvSpPr>
          <p:spPr bwMode="auto">
            <a:xfrm flipH="1">
              <a:off x="4812" y="274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09" name="Line 3393"/>
            <p:cNvSpPr>
              <a:spLocks noChangeShapeType="1"/>
            </p:cNvSpPr>
            <p:nvPr/>
          </p:nvSpPr>
          <p:spPr bwMode="auto">
            <a:xfrm flipH="1">
              <a:off x="4812" y="272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0" name="Line 3394"/>
            <p:cNvSpPr>
              <a:spLocks noChangeShapeType="1"/>
            </p:cNvSpPr>
            <p:nvPr/>
          </p:nvSpPr>
          <p:spPr bwMode="auto">
            <a:xfrm flipH="1">
              <a:off x="4812" y="270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1" name="Line 3395"/>
            <p:cNvSpPr>
              <a:spLocks noChangeShapeType="1"/>
            </p:cNvSpPr>
            <p:nvPr/>
          </p:nvSpPr>
          <p:spPr bwMode="auto">
            <a:xfrm flipH="1">
              <a:off x="4812" y="268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2" name="Line 3396"/>
            <p:cNvSpPr>
              <a:spLocks noChangeShapeType="1"/>
            </p:cNvSpPr>
            <p:nvPr/>
          </p:nvSpPr>
          <p:spPr bwMode="auto">
            <a:xfrm flipH="1">
              <a:off x="4812" y="266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3" name="Line 3397"/>
            <p:cNvSpPr>
              <a:spLocks noChangeShapeType="1"/>
            </p:cNvSpPr>
            <p:nvPr/>
          </p:nvSpPr>
          <p:spPr bwMode="auto">
            <a:xfrm flipH="1">
              <a:off x="4812" y="263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4" name="Line 3398"/>
            <p:cNvSpPr>
              <a:spLocks noChangeShapeType="1"/>
            </p:cNvSpPr>
            <p:nvPr/>
          </p:nvSpPr>
          <p:spPr bwMode="auto">
            <a:xfrm flipH="1">
              <a:off x="4812" y="261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5" name="Line 3399"/>
            <p:cNvSpPr>
              <a:spLocks noChangeShapeType="1"/>
            </p:cNvSpPr>
            <p:nvPr/>
          </p:nvSpPr>
          <p:spPr bwMode="auto">
            <a:xfrm flipH="1">
              <a:off x="4812" y="259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6" name="Line 3400"/>
            <p:cNvSpPr>
              <a:spLocks noChangeShapeType="1"/>
            </p:cNvSpPr>
            <p:nvPr/>
          </p:nvSpPr>
          <p:spPr bwMode="auto">
            <a:xfrm flipH="1">
              <a:off x="4812" y="257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7" name="Line 3401"/>
            <p:cNvSpPr>
              <a:spLocks noChangeShapeType="1"/>
            </p:cNvSpPr>
            <p:nvPr/>
          </p:nvSpPr>
          <p:spPr bwMode="auto">
            <a:xfrm flipH="1">
              <a:off x="4812" y="255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8" name="Line 3402"/>
            <p:cNvSpPr>
              <a:spLocks noChangeShapeType="1"/>
            </p:cNvSpPr>
            <p:nvPr/>
          </p:nvSpPr>
          <p:spPr bwMode="auto">
            <a:xfrm flipH="1">
              <a:off x="4812" y="253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19" name="Line 3403"/>
            <p:cNvSpPr>
              <a:spLocks noChangeShapeType="1"/>
            </p:cNvSpPr>
            <p:nvPr/>
          </p:nvSpPr>
          <p:spPr bwMode="auto">
            <a:xfrm flipH="1">
              <a:off x="4812" y="251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0" name="Line 3404"/>
            <p:cNvSpPr>
              <a:spLocks noChangeShapeType="1"/>
            </p:cNvSpPr>
            <p:nvPr/>
          </p:nvSpPr>
          <p:spPr bwMode="auto">
            <a:xfrm flipH="1">
              <a:off x="4812" y="249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1" name="Line 3405"/>
            <p:cNvSpPr>
              <a:spLocks noChangeShapeType="1"/>
            </p:cNvSpPr>
            <p:nvPr/>
          </p:nvSpPr>
          <p:spPr bwMode="auto">
            <a:xfrm flipH="1">
              <a:off x="4812" y="2479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2" name="Line 3406"/>
            <p:cNvSpPr>
              <a:spLocks noChangeShapeType="1"/>
            </p:cNvSpPr>
            <p:nvPr/>
          </p:nvSpPr>
          <p:spPr bwMode="auto">
            <a:xfrm flipH="1">
              <a:off x="4812" y="244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3" name="Line 3407"/>
            <p:cNvSpPr>
              <a:spLocks noChangeShapeType="1"/>
            </p:cNvSpPr>
            <p:nvPr/>
          </p:nvSpPr>
          <p:spPr bwMode="auto">
            <a:xfrm flipH="1">
              <a:off x="4812" y="2421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4" name="Line 3408"/>
            <p:cNvSpPr>
              <a:spLocks noChangeShapeType="1"/>
            </p:cNvSpPr>
            <p:nvPr/>
          </p:nvSpPr>
          <p:spPr bwMode="auto">
            <a:xfrm flipH="1">
              <a:off x="4812" y="240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5" name="Line 3409"/>
            <p:cNvSpPr>
              <a:spLocks noChangeShapeType="1"/>
            </p:cNvSpPr>
            <p:nvPr/>
          </p:nvSpPr>
          <p:spPr bwMode="auto">
            <a:xfrm flipH="1">
              <a:off x="4812" y="238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6" name="Line 3410"/>
            <p:cNvSpPr>
              <a:spLocks noChangeShapeType="1"/>
            </p:cNvSpPr>
            <p:nvPr/>
          </p:nvSpPr>
          <p:spPr bwMode="auto">
            <a:xfrm flipH="1">
              <a:off x="4812" y="2363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7" name="Line 3411"/>
            <p:cNvSpPr>
              <a:spLocks noChangeShapeType="1"/>
            </p:cNvSpPr>
            <p:nvPr/>
          </p:nvSpPr>
          <p:spPr bwMode="auto">
            <a:xfrm flipH="1">
              <a:off x="4812" y="234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8" name="Line 3412"/>
            <p:cNvSpPr>
              <a:spLocks noChangeShapeType="1"/>
            </p:cNvSpPr>
            <p:nvPr/>
          </p:nvSpPr>
          <p:spPr bwMode="auto">
            <a:xfrm flipH="1">
              <a:off x="4812" y="2325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29" name="Line 3413"/>
            <p:cNvSpPr>
              <a:spLocks noChangeShapeType="1"/>
            </p:cNvSpPr>
            <p:nvPr/>
          </p:nvSpPr>
          <p:spPr bwMode="auto">
            <a:xfrm flipH="1">
              <a:off x="4812" y="230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630" name="Line 3414"/>
            <p:cNvSpPr>
              <a:spLocks noChangeShapeType="1"/>
            </p:cNvSpPr>
            <p:nvPr/>
          </p:nvSpPr>
          <p:spPr bwMode="auto">
            <a:xfrm flipH="1">
              <a:off x="4812" y="2287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1109185" y="5875338"/>
            <a:ext cx="748883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Crosses show the inversion results (horizontal bars – width of the averaging kernels).</a:t>
            </a:r>
          </a:p>
          <a:p>
            <a:r>
              <a:rPr lang="en-US" dirty="0" smtClean="0"/>
              <a:t>Solid curves show the exact difference between the models.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338" name="Group 2"/>
          <p:cNvGrpSpPr>
            <a:grpSpLocks/>
          </p:cNvGrpSpPr>
          <p:nvPr/>
        </p:nvGrpSpPr>
        <p:grpSpPr bwMode="auto">
          <a:xfrm>
            <a:off x="899593" y="1484758"/>
            <a:ext cx="7848872" cy="5040586"/>
            <a:chOff x="840" y="800"/>
            <a:chExt cx="4326" cy="2720"/>
          </a:xfrm>
        </p:grpSpPr>
        <p:sp>
          <p:nvSpPr>
            <p:cNvPr id="142339" name="AutoShape 3"/>
            <p:cNvSpPr>
              <a:spLocks noChangeAspect="1" noChangeArrowheads="1" noTextEdit="1"/>
            </p:cNvSpPr>
            <p:nvPr/>
          </p:nvSpPr>
          <p:spPr bwMode="auto">
            <a:xfrm>
              <a:off x="840" y="800"/>
              <a:ext cx="4080" cy="27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340" name="Group 4"/>
            <p:cNvGrpSpPr>
              <a:grpSpLocks/>
            </p:cNvGrpSpPr>
            <p:nvPr/>
          </p:nvGrpSpPr>
          <p:grpSpPr bwMode="auto">
            <a:xfrm>
              <a:off x="914" y="942"/>
              <a:ext cx="2127" cy="1147"/>
              <a:chOff x="914" y="942"/>
              <a:chExt cx="2127" cy="1147"/>
            </a:xfrm>
          </p:grpSpPr>
          <p:sp>
            <p:nvSpPr>
              <p:cNvPr id="142341" name="Line 5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2" name="Line 6"/>
              <p:cNvSpPr>
                <a:spLocks noChangeShapeType="1"/>
              </p:cNvSpPr>
              <p:nvPr/>
            </p:nvSpPr>
            <p:spPr bwMode="auto">
              <a:xfrm flipV="1">
                <a:off x="129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3" name="Line 7"/>
              <p:cNvSpPr>
                <a:spLocks noChangeShapeType="1"/>
              </p:cNvSpPr>
              <p:nvPr/>
            </p:nvSpPr>
            <p:spPr bwMode="auto">
              <a:xfrm flipV="1">
                <a:off x="1626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4" name="Line 8"/>
              <p:cNvSpPr>
                <a:spLocks noChangeShapeType="1"/>
              </p:cNvSpPr>
              <p:nvPr/>
            </p:nvSpPr>
            <p:spPr bwMode="auto">
              <a:xfrm flipV="1">
                <a:off x="1958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5" name="Line 9"/>
              <p:cNvSpPr>
                <a:spLocks noChangeShapeType="1"/>
              </p:cNvSpPr>
              <p:nvPr/>
            </p:nvSpPr>
            <p:spPr bwMode="auto">
              <a:xfrm flipV="1">
                <a:off x="229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6" name="Line 10"/>
              <p:cNvSpPr>
                <a:spLocks noChangeShapeType="1"/>
              </p:cNvSpPr>
              <p:nvPr/>
            </p:nvSpPr>
            <p:spPr bwMode="auto">
              <a:xfrm flipV="1">
                <a:off x="262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7" name="Line 11"/>
              <p:cNvSpPr>
                <a:spLocks noChangeShapeType="1"/>
              </p:cNvSpPr>
              <p:nvPr/>
            </p:nvSpPr>
            <p:spPr bwMode="auto">
              <a:xfrm flipV="1">
                <a:off x="2956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8" name="Line 12"/>
              <p:cNvSpPr>
                <a:spLocks noChangeShapeType="1"/>
              </p:cNvSpPr>
              <p:nvPr/>
            </p:nvSpPr>
            <p:spPr bwMode="auto">
              <a:xfrm flipV="1">
                <a:off x="137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49" name="Line 13"/>
              <p:cNvSpPr>
                <a:spLocks noChangeShapeType="1"/>
              </p:cNvSpPr>
              <p:nvPr/>
            </p:nvSpPr>
            <p:spPr bwMode="auto">
              <a:xfrm flipV="1">
                <a:off x="146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0" name="Line 14"/>
              <p:cNvSpPr>
                <a:spLocks noChangeShapeType="1"/>
              </p:cNvSpPr>
              <p:nvPr/>
            </p:nvSpPr>
            <p:spPr bwMode="auto">
              <a:xfrm flipV="1">
                <a:off x="154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1" name="Line 15"/>
              <p:cNvSpPr>
                <a:spLocks noChangeShapeType="1"/>
              </p:cNvSpPr>
              <p:nvPr/>
            </p:nvSpPr>
            <p:spPr bwMode="auto">
              <a:xfrm flipV="1">
                <a:off x="170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2" name="Line 16"/>
              <p:cNvSpPr>
                <a:spLocks noChangeShapeType="1"/>
              </p:cNvSpPr>
              <p:nvPr/>
            </p:nvSpPr>
            <p:spPr bwMode="auto">
              <a:xfrm flipV="1">
                <a:off x="179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3" name="Line 17"/>
              <p:cNvSpPr>
                <a:spLocks noChangeShapeType="1"/>
              </p:cNvSpPr>
              <p:nvPr/>
            </p:nvSpPr>
            <p:spPr bwMode="auto">
              <a:xfrm flipV="1">
                <a:off x="187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4" name="Line 18"/>
              <p:cNvSpPr>
                <a:spLocks noChangeShapeType="1"/>
              </p:cNvSpPr>
              <p:nvPr/>
            </p:nvSpPr>
            <p:spPr bwMode="auto">
              <a:xfrm flipV="1">
                <a:off x="204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5" name="Line 19"/>
              <p:cNvSpPr>
                <a:spLocks noChangeShapeType="1"/>
              </p:cNvSpPr>
              <p:nvPr/>
            </p:nvSpPr>
            <p:spPr bwMode="auto">
              <a:xfrm flipV="1">
                <a:off x="212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6" name="Line 20"/>
              <p:cNvSpPr>
                <a:spLocks noChangeShapeType="1"/>
              </p:cNvSpPr>
              <p:nvPr/>
            </p:nvSpPr>
            <p:spPr bwMode="auto">
              <a:xfrm flipV="1">
                <a:off x="220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7" name="Line 21"/>
              <p:cNvSpPr>
                <a:spLocks noChangeShapeType="1"/>
              </p:cNvSpPr>
              <p:nvPr/>
            </p:nvSpPr>
            <p:spPr bwMode="auto">
              <a:xfrm flipV="1">
                <a:off x="237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8" name="Line 22"/>
              <p:cNvSpPr>
                <a:spLocks noChangeShapeType="1"/>
              </p:cNvSpPr>
              <p:nvPr/>
            </p:nvSpPr>
            <p:spPr bwMode="auto">
              <a:xfrm flipV="1">
                <a:off x="245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9" name="Line 23"/>
              <p:cNvSpPr>
                <a:spLocks noChangeShapeType="1"/>
              </p:cNvSpPr>
              <p:nvPr/>
            </p:nvSpPr>
            <p:spPr bwMode="auto">
              <a:xfrm flipV="1">
                <a:off x="254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0" name="Line 24"/>
              <p:cNvSpPr>
                <a:spLocks noChangeShapeType="1"/>
              </p:cNvSpPr>
              <p:nvPr/>
            </p:nvSpPr>
            <p:spPr bwMode="auto">
              <a:xfrm flipV="1">
                <a:off x="270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1" name="Line 25"/>
              <p:cNvSpPr>
                <a:spLocks noChangeShapeType="1"/>
              </p:cNvSpPr>
              <p:nvPr/>
            </p:nvSpPr>
            <p:spPr bwMode="auto">
              <a:xfrm flipV="1">
                <a:off x="279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2" name="Line 26"/>
              <p:cNvSpPr>
                <a:spLocks noChangeShapeType="1"/>
              </p:cNvSpPr>
              <p:nvPr/>
            </p:nvSpPr>
            <p:spPr bwMode="auto">
              <a:xfrm flipV="1">
                <a:off x="287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3" name="Line 27"/>
              <p:cNvSpPr>
                <a:spLocks noChangeShapeType="1"/>
              </p:cNvSpPr>
              <p:nvPr/>
            </p:nvSpPr>
            <p:spPr bwMode="auto">
              <a:xfrm flipV="1">
                <a:off x="304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4" name="Line 28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5" name="Line 29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6" name="Line 30"/>
              <p:cNvSpPr>
                <a:spLocks noChangeShapeType="1"/>
              </p:cNvSpPr>
              <p:nvPr/>
            </p:nvSpPr>
            <p:spPr bwMode="auto">
              <a:xfrm>
                <a:off x="1626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7" name="Line 31"/>
              <p:cNvSpPr>
                <a:spLocks noChangeShapeType="1"/>
              </p:cNvSpPr>
              <p:nvPr/>
            </p:nvSpPr>
            <p:spPr bwMode="auto">
              <a:xfrm>
                <a:off x="1958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8" name="Line 32"/>
              <p:cNvSpPr>
                <a:spLocks noChangeShapeType="1"/>
              </p:cNvSpPr>
              <p:nvPr/>
            </p:nvSpPr>
            <p:spPr bwMode="auto">
              <a:xfrm>
                <a:off x="229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69" name="Line 33"/>
              <p:cNvSpPr>
                <a:spLocks noChangeShapeType="1"/>
              </p:cNvSpPr>
              <p:nvPr/>
            </p:nvSpPr>
            <p:spPr bwMode="auto">
              <a:xfrm>
                <a:off x="262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0" name="Line 34"/>
              <p:cNvSpPr>
                <a:spLocks noChangeShapeType="1"/>
              </p:cNvSpPr>
              <p:nvPr/>
            </p:nvSpPr>
            <p:spPr bwMode="auto">
              <a:xfrm>
                <a:off x="2956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1" name="Line 35"/>
              <p:cNvSpPr>
                <a:spLocks noChangeShapeType="1"/>
              </p:cNvSpPr>
              <p:nvPr/>
            </p:nvSpPr>
            <p:spPr bwMode="auto">
              <a:xfrm>
                <a:off x="137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2" name="Line 36"/>
              <p:cNvSpPr>
                <a:spLocks noChangeShapeType="1"/>
              </p:cNvSpPr>
              <p:nvPr/>
            </p:nvSpPr>
            <p:spPr bwMode="auto">
              <a:xfrm>
                <a:off x="146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3" name="Line 37"/>
              <p:cNvSpPr>
                <a:spLocks noChangeShapeType="1"/>
              </p:cNvSpPr>
              <p:nvPr/>
            </p:nvSpPr>
            <p:spPr bwMode="auto">
              <a:xfrm>
                <a:off x="154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4" name="Line 38"/>
              <p:cNvSpPr>
                <a:spLocks noChangeShapeType="1"/>
              </p:cNvSpPr>
              <p:nvPr/>
            </p:nvSpPr>
            <p:spPr bwMode="auto">
              <a:xfrm>
                <a:off x="170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5" name="Line 39"/>
              <p:cNvSpPr>
                <a:spLocks noChangeShapeType="1"/>
              </p:cNvSpPr>
              <p:nvPr/>
            </p:nvSpPr>
            <p:spPr bwMode="auto">
              <a:xfrm>
                <a:off x="179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6" name="Line 40"/>
              <p:cNvSpPr>
                <a:spLocks noChangeShapeType="1"/>
              </p:cNvSpPr>
              <p:nvPr/>
            </p:nvSpPr>
            <p:spPr bwMode="auto">
              <a:xfrm>
                <a:off x="187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7" name="Line 41"/>
              <p:cNvSpPr>
                <a:spLocks noChangeShapeType="1"/>
              </p:cNvSpPr>
              <p:nvPr/>
            </p:nvSpPr>
            <p:spPr bwMode="auto">
              <a:xfrm>
                <a:off x="204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8" name="Line 42"/>
              <p:cNvSpPr>
                <a:spLocks noChangeShapeType="1"/>
              </p:cNvSpPr>
              <p:nvPr/>
            </p:nvSpPr>
            <p:spPr bwMode="auto">
              <a:xfrm>
                <a:off x="212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79" name="Line 43"/>
              <p:cNvSpPr>
                <a:spLocks noChangeShapeType="1"/>
              </p:cNvSpPr>
              <p:nvPr/>
            </p:nvSpPr>
            <p:spPr bwMode="auto">
              <a:xfrm>
                <a:off x="220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0" name="Line 44"/>
              <p:cNvSpPr>
                <a:spLocks noChangeShapeType="1"/>
              </p:cNvSpPr>
              <p:nvPr/>
            </p:nvSpPr>
            <p:spPr bwMode="auto">
              <a:xfrm>
                <a:off x="237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1" name="Line 45"/>
              <p:cNvSpPr>
                <a:spLocks noChangeShapeType="1"/>
              </p:cNvSpPr>
              <p:nvPr/>
            </p:nvSpPr>
            <p:spPr bwMode="auto">
              <a:xfrm>
                <a:off x="245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2" name="Line 46"/>
              <p:cNvSpPr>
                <a:spLocks noChangeShapeType="1"/>
              </p:cNvSpPr>
              <p:nvPr/>
            </p:nvSpPr>
            <p:spPr bwMode="auto">
              <a:xfrm>
                <a:off x="254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3" name="Line 47"/>
              <p:cNvSpPr>
                <a:spLocks noChangeShapeType="1"/>
              </p:cNvSpPr>
              <p:nvPr/>
            </p:nvSpPr>
            <p:spPr bwMode="auto">
              <a:xfrm>
                <a:off x="270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4" name="Line 48"/>
              <p:cNvSpPr>
                <a:spLocks noChangeShapeType="1"/>
              </p:cNvSpPr>
              <p:nvPr/>
            </p:nvSpPr>
            <p:spPr bwMode="auto">
              <a:xfrm>
                <a:off x="279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5" name="Line 49"/>
              <p:cNvSpPr>
                <a:spLocks noChangeShapeType="1"/>
              </p:cNvSpPr>
              <p:nvPr/>
            </p:nvSpPr>
            <p:spPr bwMode="auto">
              <a:xfrm>
                <a:off x="287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6" name="Line 50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7" name="Line 51"/>
              <p:cNvSpPr>
                <a:spLocks noChangeShapeType="1"/>
              </p:cNvSpPr>
              <p:nvPr/>
            </p:nvSpPr>
            <p:spPr bwMode="auto">
              <a:xfrm flipV="1">
                <a:off x="1294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8" name="Line 52"/>
              <p:cNvSpPr>
                <a:spLocks noChangeShapeType="1"/>
              </p:cNvSpPr>
              <p:nvPr/>
            </p:nvSpPr>
            <p:spPr bwMode="auto">
              <a:xfrm>
                <a:off x="1294" y="197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9" name="Line 53"/>
              <p:cNvSpPr>
                <a:spLocks noChangeShapeType="1"/>
              </p:cNvSpPr>
              <p:nvPr/>
            </p:nvSpPr>
            <p:spPr bwMode="auto">
              <a:xfrm>
                <a:off x="914" y="198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0" name="Freeform 54"/>
              <p:cNvSpPr>
                <a:spLocks/>
              </p:cNvSpPr>
              <p:nvPr/>
            </p:nvSpPr>
            <p:spPr bwMode="auto">
              <a:xfrm>
                <a:off x="990" y="1946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1" name="Freeform 55"/>
              <p:cNvSpPr>
                <a:spLocks/>
              </p:cNvSpPr>
              <p:nvPr/>
            </p:nvSpPr>
            <p:spPr bwMode="auto">
              <a:xfrm>
                <a:off x="1016" y="1946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2" name="Freeform 56"/>
              <p:cNvSpPr>
                <a:spLocks/>
              </p:cNvSpPr>
              <p:nvPr/>
            </p:nvSpPr>
            <p:spPr bwMode="auto">
              <a:xfrm>
                <a:off x="1056" y="2004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3" name="Freeform 57"/>
              <p:cNvSpPr>
                <a:spLocks/>
              </p:cNvSpPr>
              <p:nvPr/>
            </p:nvSpPr>
            <p:spPr bwMode="auto">
              <a:xfrm>
                <a:off x="1084" y="194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4" name="Freeform 58"/>
              <p:cNvSpPr>
                <a:spLocks/>
              </p:cNvSpPr>
              <p:nvPr/>
            </p:nvSpPr>
            <p:spPr bwMode="auto">
              <a:xfrm>
                <a:off x="1108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5" name="Freeform 59"/>
              <p:cNvSpPr>
                <a:spLocks/>
              </p:cNvSpPr>
              <p:nvPr/>
            </p:nvSpPr>
            <p:spPr bwMode="auto">
              <a:xfrm>
                <a:off x="1146" y="194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6" name="Freeform 60"/>
              <p:cNvSpPr>
                <a:spLocks/>
              </p:cNvSpPr>
              <p:nvPr/>
            </p:nvSpPr>
            <p:spPr bwMode="auto">
              <a:xfrm>
                <a:off x="1170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7" name="Line 61"/>
              <p:cNvSpPr>
                <a:spLocks noChangeShapeType="1"/>
              </p:cNvSpPr>
              <p:nvPr/>
            </p:nvSpPr>
            <p:spPr bwMode="auto">
              <a:xfrm>
                <a:off x="1236" y="1952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8" name="Line 62"/>
              <p:cNvSpPr>
                <a:spLocks noChangeShapeType="1"/>
              </p:cNvSpPr>
              <p:nvPr/>
            </p:nvSpPr>
            <p:spPr bwMode="auto">
              <a:xfrm>
                <a:off x="1238" y="1946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9" name="Freeform 63"/>
              <p:cNvSpPr>
                <a:spLocks/>
              </p:cNvSpPr>
              <p:nvPr/>
            </p:nvSpPr>
            <p:spPr bwMode="auto">
              <a:xfrm>
                <a:off x="1204" y="1946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0" name="Line 64"/>
              <p:cNvSpPr>
                <a:spLocks noChangeShapeType="1"/>
              </p:cNvSpPr>
              <p:nvPr/>
            </p:nvSpPr>
            <p:spPr bwMode="auto">
              <a:xfrm>
                <a:off x="1226" y="2010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1" name="Line 65"/>
              <p:cNvSpPr>
                <a:spLocks noChangeShapeType="1"/>
              </p:cNvSpPr>
              <p:nvPr/>
            </p:nvSpPr>
            <p:spPr bwMode="auto">
              <a:xfrm>
                <a:off x="1294" y="174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2" name="Line 66"/>
              <p:cNvSpPr>
                <a:spLocks noChangeShapeType="1"/>
              </p:cNvSpPr>
              <p:nvPr/>
            </p:nvSpPr>
            <p:spPr bwMode="auto">
              <a:xfrm>
                <a:off x="914" y="175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3" name="Freeform 67"/>
              <p:cNvSpPr>
                <a:spLocks/>
              </p:cNvSpPr>
              <p:nvPr/>
            </p:nvSpPr>
            <p:spPr bwMode="auto">
              <a:xfrm>
                <a:off x="990" y="1716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4" name="Freeform 68"/>
              <p:cNvSpPr>
                <a:spLocks/>
              </p:cNvSpPr>
              <p:nvPr/>
            </p:nvSpPr>
            <p:spPr bwMode="auto">
              <a:xfrm>
                <a:off x="1016" y="1716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5" name="Freeform 69"/>
              <p:cNvSpPr>
                <a:spLocks/>
              </p:cNvSpPr>
              <p:nvPr/>
            </p:nvSpPr>
            <p:spPr bwMode="auto">
              <a:xfrm>
                <a:off x="1056" y="177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6" name="Freeform 70"/>
              <p:cNvSpPr>
                <a:spLocks/>
              </p:cNvSpPr>
              <p:nvPr/>
            </p:nvSpPr>
            <p:spPr bwMode="auto">
              <a:xfrm>
                <a:off x="1084" y="1716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7" name="Freeform 71"/>
              <p:cNvSpPr>
                <a:spLocks/>
              </p:cNvSpPr>
              <p:nvPr/>
            </p:nvSpPr>
            <p:spPr bwMode="auto">
              <a:xfrm>
                <a:off x="1108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8" name="Freeform 72"/>
              <p:cNvSpPr>
                <a:spLocks/>
              </p:cNvSpPr>
              <p:nvPr/>
            </p:nvSpPr>
            <p:spPr bwMode="auto">
              <a:xfrm>
                <a:off x="1146" y="1716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09" name="Freeform 73"/>
              <p:cNvSpPr>
                <a:spLocks/>
              </p:cNvSpPr>
              <p:nvPr/>
            </p:nvSpPr>
            <p:spPr bwMode="auto">
              <a:xfrm>
                <a:off x="1170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0" name="Freeform 74"/>
              <p:cNvSpPr>
                <a:spLocks/>
              </p:cNvSpPr>
              <p:nvPr/>
            </p:nvSpPr>
            <p:spPr bwMode="auto">
              <a:xfrm>
                <a:off x="1208" y="1716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0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1" name="Freeform 75"/>
              <p:cNvSpPr>
                <a:spLocks/>
              </p:cNvSpPr>
              <p:nvPr/>
            </p:nvSpPr>
            <p:spPr bwMode="auto">
              <a:xfrm>
                <a:off x="1224" y="1716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2" name="Freeform 76"/>
              <p:cNvSpPr>
                <a:spLocks/>
              </p:cNvSpPr>
              <p:nvPr/>
            </p:nvSpPr>
            <p:spPr bwMode="auto">
              <a:xfrm>
                <a:off x="1208" y="1772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3" name="Freeform 77"/>
              <p:cNvSpPr>
                <a:spLocks/>
              </p:cNvSpPr>
              <p:nvPr/>
            </p:nvSpPr>
            <p:spPr bwMode="auto">
              <a:xfrm>
                <a:off x="1218" y="1766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4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4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4" name="Line 78"/>
              <p:cNvSpPr>
                <a:spLocks noChangeShapeType="1"/>
              </p:cNvSpPr>
              <p:nvPr/>
            </p:nvSpPr>
            <p:spPr bwMode="auto">
              <a:xfrm>
                <a:off x="1294" y="151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5" name="Freeform 79"/>
              <p:cNvSpPr>
                <a:spLocks/>
              </p:cNvSpPr>
              <p:nvPr/>
            </p:nvSpPr>
            <p:spPr bwMode="auto">
              <a:xfrm>
                <a:off x="990" y="14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6" name="Freeform 80"/>
              <p:cNvSpPr>
                <a:spLocks/>
              </p:cNvSpPr>
              <p:nvPr/>
            </p:nvSpPr>
            <p:spPr bwMode="auto">
              <a:xfrm>
                <a:off x="1016" y="14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7" name="Freeform 81"/>
              <p:cNvSpPr>
                <a:spLocks/>
              </p:cNvSpPr>
              <p:nvPr/>
            </p:nvSpPr>
            <p:spPr bwMode="auto">
              <a:xfrm>
                <a:off x="1056" y="154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8" name="Freeform 82"/>
              <p:cNvSpPr>
                <a:spLocks/>
              </p:cNvSpPr>
              <p:nvPr/>
            </p:nvSpPr>
            <p:spPr bwMode="auto">
              <a:xfrm>
                <a:off x="1084" y="14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19" name="Freeform 83"/>
              <p:cNvSpPr>
                <a:spLocks/>
              </p:cNvSpPr>
              <p:nvPr/>
            </p:nvSpPr>
            <p:spPr bwMode="auto">
              <a:xfrm>
                <a:off x="1108" y="14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0" name="Freeform 84"/>
              <p:cNvSpPr>
                <a:spLocks/>
              </p:cNvSpPr>
              <p:nvPr/>
            </p:nvSpPr>
            <p:spPr bwMode="auto">
              <a:xfrm>
                <a:off x="1146" y="14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1" name="Freeform 85"/>
              <p:cNvSpPr>
                <a:spLocks/>
              </p:cNvSpPr>
              <p:nvPr/>
            </p:nvSpPr>
            <p:spPr bwMode="auto">
              <a:xfrm>
                <a:off x="1170" y="14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2" name="Freeform 86"/>
              <p:cNvSpPr>
                <a:spLocks/>
              </p:cNvSpPr>
              <p:nvPr/>
            </p:nvSpPr>
            <p:spPr bwMode="auto">
              <a:xfrm>
                <a:off x="1208" y="14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3" name="Freeform 87"/>
              <p:cNvSpPr>
                <a:spLocks/>
              </p:cNvSpPr>
              <p:nvPr/>
            </p:nvSpPr>
            <p:spPr bwMode="auto">
              <a:xfrm>
                <a:off x="1232" y="14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4" name="Line 88"/>
              <p:cNvSpPr>
                <a:spLocks noChangeShapeType="1"/>
              </p:cNvSpPr>
              <p:nvPr/>
            </p:nvSpPr>
            <p:spPr bwMode="auto">
              <a:xfrm>
                <a:off x="1294" y="128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5" name="Freeform 89"/>
              <p:cNvSpPr>
                <a:spLocks/>
              </p:cNvSpPr>
              <p:nvPr/>
            </p:nvSpPr>
            <p:spPr bwMode="auto">
              <a:xfrm>
                <a:off x="990" y="1258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6" name="Freeform 90"/>
              <p:cNvSpPr>
                <a:spLocks/>
              </p:cNvSpPr>
              <p:nvPr/>
            </p:nvSpPr>
            <p:spPr bwMode="auto">
              <a:xfrm>
                <a:off x="1016" y="1258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7" name="Freeform 91"/>
              <p:cNvSpPr>
                <a:spLocks/>
              </p:cNvSpPr>
              <p:nvPr/>
            </p:nvSpPr>
            <p:spPr bwMode="auto">
              <a:xfrm>
                <a:off x="1056" y="131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8" name="Freeform 92"/>
              <p:cNvSpPr>
                <a:spLocks/>
              </p:cNvSpPr>
              <p:nvPr/>
            </p:nvSpPr>
            <p:spPr bwMode="auto">
              <a:xfrm>
                <a:off x="1084" y="1258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9" name="Freeform 93"/>
              <p:cNvSpPr>
                <a:spLocks/>
              </p:cNvSpPr>
              <p:nvPr/>
            </p:nvSpPr>
            <p:spPr bwMode="auto">
              <a:xfrm>
                <a:off x="1108" y="125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0" name="Freeform 94"/>
              <p:cNvSpPr>
                <a:spLocks/>
              </p:cNvSpPr>
              <p:nvPr/>
            </p:nvSpPr>
            <p:spPr bwMode="auto">
              <a:xfrm>
                <a:off x="1146" y="1258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1" name="Freeform 95"/>
              <p:cNvSpPr>
                <a:spLocks/>
              </p:cNvSpPr>
              <p:nvPr/>
            </p:nvSpPr>
            <p:spPr bwMode="auto">
              <a:xfrm>
                <a:off x="1170" y="125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2" name="Freeform 96"/>
              <p:cNvSpPr>
                <a:spLocks/>
              </p:cNvSpPr>
              <p:nvPr/>
            </p:nvSpPr>
            <p:spPr bwMode="auto">
              <a:xfrm>
                <a:off x="1208" y="1258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0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3" name="Freeform 97"/>
              <p:cNvSpPr>
                <a:spLocks/>
              </p:cNvSpPr>
              <p:nvPr/>
            </p:nvSpPr>
            <p:spPr bwMode="auto">
              <a:xfrm>
                <a:off x="1224" y="1258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4" name="Freeform 98"/>
              <p:cNvSpPr>
                <a:spLocks/>
              </p:cNvSpPr>
              <p:nvPr/>
            </p:nvSpPr>
            <p:spPr bwMode="auto">
              <a:xfrm>
                <a:off x="1208" y="1314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5" name="Freeform 99"/>
              <p:cNvSpPr>
                <a:spLocks/>
              </p:cNvSpPr>
              <p:nvPr/>
            </p:nvSpPr>
            <p:spPr bwMode="auto">
              <a:xfrm>
                <a:off x="1218" y="1308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4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4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6" name="Line 100"/>
              <p:cNvSpPr>
                <a:spLocks noChangeShapeType="1"/>
              </p:cNvSpPr>
              <p:nvPr/>
            </p:nvSpPr>
            <p:spPr bwMode="auto">
              <a:xfrm>
                <a:off x="1294" y="105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7" name="Freeform 101"/>
              <p:cNvSpPr>
                <a:spLocks/>
              </p:cNvSpPr>
              <p:nvPr/>
            </p:nvSpPr>
            <p:spPr bwMode="auto">
              <a:xfrm>
                <a:off x="990" y="103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8" name="Freeform 102"/>
              <p:cNvSpPr>
                <a:spLocks/>
              </p:cNvSpPr>
              <p:nvPr/>
            </p:nvSpPr>
            <p:spPr bwMode="auto">
              <a:xfrm>
                <a:off x="1016" y="1030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39" name="Freeform 103"/>
              <p:cNvSpPr>
                <a:spLocks/>
              </p:cNvSpPr>
              <p:nvPr/>
            </p:nvSpPr>
            <p:spPr bwMode="auto">
              <a:xfrm>
                <a:off x="1056" y="1088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0" name="Freeform 104"/>
              <p:cNvSpPr>
                <a:spLocks/>
              </p:cNvSpPr>
              <p:nvPr/>
            </p:nvSpPr>
            <p:spPr bwMode="auto">
              <a:xfrm>
                <a:off x="1084" y="1030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1" name="Freeform 105"/>
              <p:cNvSpPr>
                <a:spLocks/>
              </p:cNvSpPr>
              <p:nvPr/>
            </p:nvSpPr>
            <p:spPr bwMode="auto">
              <a:xfrm>
                <a:off x="1108" y="1030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2" name="Freeform 106"/>
              <p:cNvSpPr>
                <a:spLocks/>
              </p:cNvSpPr>
              <p:nvPr/>
            </p:nvSpPr>
            <p:spPr bwMode="auto">
              <a:xfrm>
                <a:off x="1146" y="1030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3" name="Freeform 107"/>
              <p:cNvSpPr>
                <a:spLocks/>
              </p:cNvSpPr>
              <p:nvPr/>
            </p:nvSpPr>
            <p:spPr bwMode="auto">
              <a:xfrm>
                <a:off x="1170" y="1030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4" name="Line 108"/>
              <p:cNvSpPr>
                <a:spLocks noChangeShapeType="1"/>
              </p:cNvSpPr>
              <p:nvPr/>
            </p:nvSpPr>
            <p:spPr bwMode="auto">
              <a:xfrm>
                <a:off x="1236" y="1036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5" name="Line 109"/>
              <p:cNvSpPr>
                <a:spLocks noChangeShapeType="1"/>
              </p:cNvSpPr>
              <p:nvPr/>
            </p:nvSpPr>
            <p:spPr bwMode="auto">
              <a:xfrm>
                <a:off x="1238" y="10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6" name="Freeform 110"/>
              <p:cNvSpPr>
                <a:spLocks/>
              </p:cNvSpPr>
              <p:nvPr/>
            </p:nvSpPr>
            <p:spPr bwMode="auto">
              <a:xfrm>
                <a:off x="1204" y="1030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7" name="Line 111"/>
              <p:cNvSpPr>
                <a:spLocks noChangeShapeType="1"/>
              </p:cNvSpPr>
              <p:nvPr/>
            </p:nvSpPr>
            <p:spPr bwMode="auto">
              <a:xfrm>
                <a:off x="1226" y="109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8" name="Line 112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49" name="Line 113"/>
              <p:cNvSpPr>
                <a:spLocks noChangeShapeType="1"/>
              </p:cNvSpPr>
              <p:nvPr/>
            </p:nvSpPr>
            <p:spPr bwMode="auto">
              <a:xfrm>
                <a:off x="1294" y="203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0" name="Line 114"/>
              <p:cNvSpPr>
                <a:spLocks noChangeShapeType="1"/>
              </p:cNvSpPr>
              <p:nvPr/>
            </p:nvSpPr>
            <p:spPr bwMode="auto">
              <a:xfrm>
                <a:off x="1294" y="19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1" name="Line 115"/>
              <p:cNvSpPr>
                <a:spLocks noChangeShapeType="1"/>
              </p:cNvSpPr>
              <p:nvPr/>
            </p:nvSpPr>
            <p:spPr bwMode="auto">
              <a:xfrm>
                <a:off x="1294" y="185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2" name="Line 116"/>
              <p:cNvSpPr>
                <a:spLocks noChangeShapeType="1"/>
              </p:cNvSpPr>
              <p:nvPr/>
            </p:nvSpPr>
            <p:spPr bwMode="auto">
              <a:xfrm>
                <a:off x="1294" y="180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3" name="Line 117"/>
              <p:cNvSpPr>
                <a:spLocks noChangeShapeType="1"/>
              </p:cNvSpPr>
              <p:nvPr/>
            </p:nvSpPr>
            <p:spPr bwMode="auto">
              <a:xfrm>
                <a:off x="1294" y="168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4" name="Line 118"/>
              <p:cNvSpPr>
                <a:spLocks noChangeShapeType="1"/>
              </p:cNvSpPr>
              <p:nvPr/>
            </p:nvSpPr>
            <p:spPr bwMode="auto">
              <a:xfrm>
                <a:off x="1294" y="163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5" name="Line 119"/>
              <p:cNvSpPr>
                <a:spLocks noChangeShapeType="1"/>
              </p:cNvSpPr>
              <p:nvPr/>
            </p:nvSpPr>
            <p:spPr bwMode="auto">
              <a:xfrm>
                <a:off x="1294" y="15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6" name="Line 120"/>
              <p:cNvSpPr>
                <a:spLocks noChangeShapeType="1"/>
              </p:cNvSpPr>
              <p:nvPr/>
            </p:nvSpPr>
            <p:spPr bwMode="auto">
              <a:xfrm>
                <a:off x="1294" y="145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7" name="Line 121"/>
              <p:cNvSpPr>
                <a:spLocks noChangeShapeType="1"/>
              </p:cNvSpPr>
              <p:nvPr/>
            </p:nvSpPr>
            <p:spPr bwMode="auto">
              <a:xfrm>
                <a:off x="1294" y="14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8" name="Line 122"/>
              <p:cNvSpPr>
                <a:spLocks noChangeShapeType="1"/>
              </p:cNvSpPr>
              <p:nvPr/>
            </p:nvSpPr>
            <p:spPr bwMode="auto">
              <a:xfrm>
                <a:off x="1294" y="13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9" name="Line 123"/>
              <p:cNvSpPr>
                <a:spLocks noChangeShapeType="1"/>
              </p:cNvSpPr>
              <p:nvPr/>
            </p:nvSpPr>
            <p:spPr bwMode="auto">
              <a:xfrm>
                <a:off x="1294" y="122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0" name="Line 124"/>
              <p:cNvSpPr>
                <a:spLocks noChangeShapeType="1"/>
              </p:cNvSpPr>
              <p:nvPr/>
            </p:nvSpPr>
            <p:spPr bwMode="auto">
              <a:xfrm>
                <a:off x="1294" y="11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1" name="Line 125"/>
              <p:cNvSpPr>
                <a:spLocks noChangeShapeType="1"/>
              </p:cNvSpPr>
              <p:nvPr/>
            </p:nvSpPr>
            <p:spPr bwMode="auto">
              <a:xfrm>
                <a:off x="1294" y="111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2" name="Line 126"/>
              <p:cNvSpPr>
                <a:spLocks noChangeShapeType="1"/>
              </p:cNvSpPr>
              <p:nvPr/>
            </p:nvSpPr>
            <p:spPr bwMode="auto">
              <a:xfrm>
                <a:off x="1294" y="10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3" name="Line 127"/>
              <p:cNvSpPr>
                <a:spLocks noChangeShapeType="1"/>
              </p:cNvSpPr>
              <p:nvPr/>
            </p:nvSpPr>
            <p:spPr bwMode="auto">
              <a:xfrm>
                <a:off x="1294" y="94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4" name="Line 128"/>
              <p:cNvSpPr>
                <a:spLocks noChangeShapeType="1"/>
              </p:cNvSpPr>
              <p:nvPr/>
            </p:nvSpPr>
            <p:spPr bwMode="auto">
              <a:xfrm flipV="1">
                <a:off x="3040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5" name="Line 129"/>
              <p:cNvSpPr>
                <a:spLocks noChangeShapeType="1"/>
              </p:cNvSpPr>
              <p:nvPr/>
            </p:nvSpPr>
            <p:spPr bwMode="auto">
              <a:xfrm flipH="1">
                <a:off x="3004" y="197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6" name="Line 130"/>
              <p:cNvSpPr>
                <a:spLocks noChangeShapeType="1"/>
              </p:cNvSpPr>
              <p:nvPr/>
            </p:nvSpPr>
            <p:spPr bwMode="auto">
              <a:xfrm flipH="1">
                <a:off x="3004" y="174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7" name="Line 131"/>
              <p:cNvSpPr>
                <a:spLocks noChangeShapeType="1"/>
              </p:cNvSpPr>
              <p:nvPr/>
            </p:nvSpPr>
            <p:spPr bwMode="auto">
              <a:xfrm flipH="1">
                <a:off x="3004" y="151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8" name="Line 132"/>
              <p:cNvSpPr>
                <a:spLocks noChangeShapeType="1"/>
              </p:cNvSpPr>
              <p:nvPr/>
            </p:nvSpPr>
            <p:spPr bwMode="auto">
              <a:xfrm flipH="1">
                <a:off x="3004" y="128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9" name="Line 133"/>
              <p:cNvSpPr>
                <a:spLocks noChangeShapeType="1"/>
              </p:cNvSpPr>
              <p:nvPr/>
            </p:nvSpPr>
            <p:spPr bwMode="auto">
              <a:xfrm flipH="1">
                <a:off x="3004" y="105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0" name="Line 134"/>
              <p:cNvSpPr>
                <a:spLocks noChangeShapeType="1"/>
              </p:cNvSpPr>
              <p:nvPr/>
            </p:nvSpPr>
            <p:spPr bwMode="auto">
              <a:xfrm flipH="1">
                <a:off x="3022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1" name="Line 135"/>
              <p:cNvSpPr>
                <a:spLocks noChangeShapeType="1"/>
              </p:cNvSpPr>
              <p:nvPr/>
            </p:nvSpPr>
            <p:spPr bwMode="auto">
              <a:xfrm flipH="1">
                <a:off x="3022" y="20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2" name="Line 136"/>
              <p:cNvSpPr>
                <a:spLocks noChangeShapeType="1"/>
              </p:cNvSpPr>
              <p:nvPr/>
            </p:nvSpPr>
            <p:spPr bwMode="auto">
              <a:xfrm flipH="1">
                <a:off x="3022" y="19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3" name="Line 137"/>
              <p:cNvSpPr>
                <a:spLocks noChangeShapeType="1"/>
              </p:cNvSpPr>
              <p:nvPr/>
            </p:nvSpPr>
            <p:spPr bwMode="auto">
              <a:xfrm flipH="1">
                <a:off x="3022" y="18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4" name="Line 138"/>
              <p:cNvSpPr>
                <a:spLocks noChangeShapeType="1"/>
              </p:cNvSpPr>
              <p:nvPr/>
            </p:nvSpPr>
            <p:spPr bwMode="auto">
              <a:xfrm flipH="1">
                <a:off x="3022" y="18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5" name="Line 139"/>
              <p:cNvSpPr>
                <a:spLocks noChangeShapeType="1"/>
              </p:cNvSpPr>
              <p:nvPr/>
            </p:nvSpPr>
            <p:spPr bwMode="auto">
              <a:xfrm flipH="1">
                <a:off x="3022" y="168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6" name="Line 140"/>
              <p:cNvSpPr>
                <a:spLocks noChangeShapeType="1"/>
              </p:cNvSpPr>
              <p:nvPr/>
            </p:nvSpPr>
            <p:spPr bwMode="auto">
              <a:xfrm flipH="1">
                <a:off x="3022" y="16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7" name="Line 141"/>
              <p:cNvSpPr>
                <a:spLocks noChangeShapeType="1"/>
              </p:cNvSpPr>
              <p:nvPr/>
            </p:nvSpPr>
            <p:spPr bwMode="auto">
              <a:xfrm flipH="1">
                <a:off x="3022" y="15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8" name="Line 142"/>
              <p:cNvSpPr>
                <a:spLocks noChangeShapeType="1"/>
              </p:cNvSpPr>
              <p:nvPr/>
            </p:nvSpPr>
            <p:spPr bwMode="auto">
              <a:xfrm flipH="1">
                <a:off x="3022" y="14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79" name="Line 143"/>
              <p:cNvSpPr>
                <a:spLocks noChangeShapeType="1"/>
              </p:cNvSpPr>
              <p:nvPr/>
            </p:nvSpPr>
            <p:spPr bwMode="auto">
              <a:xfrm flipH="1">
                <a:off x="3022" y="14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0" name="Line 144"/>
              <p:cNvSpPr>
                <a:spLocks noChangeShapeType="1"/>
              </p:cNvSpPr>
              <p:nvPr/>
            </p:nvSpPr>
            <p:spPr bwMode="auto">
              <a:xfrm flipH="1">
                <a:off x="3022" y="13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1" name="Line 145"/>
              <p:cNvSpPr>
                <a:spLocks noChangeShapeType="1"/>
              </p:cNvSpPr>
              <p:nvPr/>
            </p:nvSpPr>
            <p:spPr bwMode="auto">
              <a:xfrm flipH="1">
                <a:off x="3022" y="12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2" name="Line 146"/>
              <p:cNvSpPr>
                <a:spLocks noChangeShapeType="1"/>
              </p:cNvSpPr>
              <p:nvPr/>
            </p:nvSpPr>
            <p:spPr bwMode="auto">
              <a:xfrm flipH="1">
                <a:off x="3022" y="11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3" name="Line 147"/>
              <p:cNvSpPr>
                <a:spLocks noChangeShapeType="1"/>
              </p:cNvSpPr>
              <p:nvPr/>
            </p:nvSpPr>
            <p:spPr bwMode="auto">
              <a:xfrm flipH="1">
                <a:off x="3022" y="111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4" name="Line 148"/>
              <p:cNvSpPr>
                <a:spLocks noChangeShapeType="1"/>
              </p:cNvSpPr>
              <p:nvPr/>
            </p:nvSpPr>
            <p:spPr bwMode="auto">
              <a:xfrm flipH="1">
                <a:off x="3022" y="10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5" name="Line 149"/>
              <p:cNvSpPr>
                <a:spLocks noChangeShapeType="1"/>
              </p:cNvSpPr>
              <p:nvPr/>
            </p:nvSpPr>
            <p:spPr bwMode="auto">
              <a:xfrm flipH="1">
                <a:off x="3022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6" name="Line 150"/>
              <p:cNvSpPr>
                <a:spLocks noChangeShapeType="1"/>
              </p:cNvSpPr>
              <p:nvPr/>
            </p:nvSpPr>
            <p:spPr bwMode="auto">
              <a:xfrm>
                <a:off x="1410" y="1638"/>
                <a:ext cx="4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7" name="Freeform 151"/>
              <p:cNvSpPr>
                <a:spLocks/>
              </p:cNvSpPr>
              <p:nvPr/>
            </p:nvSpPr>
            <p:spPr bwMode="auto">
              <a:xfrm>
                <a:off x="1414" y="1648"/>
                <a:ext cx="20" cy="30"/>
              </a:xfrm>
              <a:custGeom>
                <a:avLst/>
                <a:gdLst>
                  <a:gd name="T0" fmla="*/ 0 w 20"/>
                  <a:gd name="T1" fmla="*/ 0 h 30"/>
                  <a:gd name="T2" fmla="*/ 10 w 20"/>
                  <a:gd name="T3" fmla="*/ 16 h 30"/>
                  <a:gd name="T4" fmla="*/ 20 w 20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0" y="0"/>
                    </a:moveTo>
                    <a:lnTo>
                      <a:pt x="10" y="16"/>
                    </a:lnTo>
                    <a:lnTo>
                      <a:pt x="2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8" name="Freeform 152"/>
              <p:cNvSpPr>
                <a:spLocks/>
              </p:cNvSpPr>
              <p:nvPr/>
            </p:nvSpPr>
            <p:spPr bwMode="auto">
              <a:xfrm>
                <a:off x="1464" y="1712"/>
                <a:ext cx="34" cy="28"/>
              </a:xfrm>
              <a:custGeom>
                <a:avLst/>
                <a:gdLst>
                  <a:gd name="T0" fmla="*/ 0 w 34"/>
                  <a:gd name="T1" fmla="*/ 0 h 28"/>
                  <a:gd name="T2" fmla="*/ 18 w 34"/>
                  <a:gd name="T3" fmla="*/ 16 h 28"/>
                  <a:gd name="T4" fmla="*/ 34 w 34"/>
                  <a:gd name="T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8">
                    <a:moveTo>
                      <a:pt x="0" y="0"/>
                    </a:moveTo>
                    <a:lnTo>
                      <a:pt x="18" y="16"/>
                    </a:lnTo>
                    <a:lnTo>
                      <a:pt x="34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89" name="Line 153"/>
              <p:cNvSpPr>
                <a:spLocks noChangeShapeType="1"/>
              </p:cNvSpPr>
              <p:nvPr/>
            </p:nvSpPr>
            <p:spPr bwMode="auto">
              <a:xfrm>
                <a:off x="1536" y="1764"/>
                <a:ext cx="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0" name="Freeform 154"/>
              <p:cNvSpPr>
                <a:spLocks/>
              </p:cNvSpPr>
              <p:nvPr/>
            </p:nvSpPr>
            <p:spPr bwMode="auto">
              <a:xfrm>
                <a:off x="1544" y="1768"/>
                <a:ext cx="34" cy="14"/>
              </a:xfrm>
              <a:custGeom>
                <a:avLst/>
                <a:gdLst>
                  <a:gd name="T0" fmla="*/ 0 w 34"/>
                  <a:gd name="T1" fmla="*/ 0 h 14"/>
                  <a:gd name="T2" fmla="*/ 20 w 34"/>
                  <a:gd name="T3" fmla="*/ 12 h 14"/>
                  <a:gd name="T4" fmla="*/ 34 w 34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14">
                    <a:moveTo>
                      <a:pt x="0" y="0"/>
                    </a:moveTo>
                    <a:lnTo>
                      <a:pt x="20" y="12"/>
                    </a:lnTo>
                    <a:lnTo>
                      <a:pt x="3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1" name="Line 155"/>
              <p:cNvSpPr>
                <a:spLocks noChangeShapeType="1"/>
              </p:cNvSpPr>
              <p:nvPr/>
            </p:nvSpPr>
            <p:spPr bwMode="auto">
              <a:xfrm flipV="1">
                <a:off x="1618" y="1762"/>
                <a:ext cx="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2" name="Freeform 156"/>
              <p:cNvSpPr>
                <a:spLocks/>
              </p:cNvSpPr>
              <p:nvPr/>
            </p:nvSpPr>
            <p:spPr bwMode="auto">
              <a:xfrm>
                <a:off x="1626" y="1732"/>
                <a:ext cx="20" cy="30"/>
              </a:xfrm>
              <a:custGeom>
                <a:avLst/>
                <a:gdLst>
                  <a:gd name="T0" fmla="*/ 0 w 20"/>
                  <a:gd name="T1" fmla="*/ 30 h 30"/>
                  <a:gd name="T2" fmla="*/ 20 w 20"/>
                  <a:gd name="T3" fmla="*/ 0 h 30"/>
                  <a:gd name="T4" fmla="*/ 20 w 20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30">
                    <a:moveTo>
                      <a:pt x="0" y="30"/>
                    </a:move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3" name="Freeform 157"/>
              <p:cNvSpPr>
                <a:spLocks/>
              </p:cNvSpPr>
              <p:nvPr/>
            </p:nvSpPr>
            <p:spPr bwMode="auto">
              <a:xfrm>
                <a:off x="1672" y="1666"/>
                <a:ext cx="34" cy="30"/>
              </a:xfrm>
              <a:custGeom>
                <a:avLst/>
                <a:gdLst>
                  <a:gd name="T0" fmla="*/ 0 w 34"/>
                  <a:gd name="T1" fmla="*/ 30 h 30"/>
                  <a:gd name="T2" fmla="*/ 16 w 34"/>
                  <a:gd name="T3" fmla="*/ 12 h 30"/>
                  <a:gd name="T4" fmla="*/ 34 w 34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0" y="30"/>
                    </a:moveTo>
                    <a:lnTo>
                      <a:pt x="16" y="12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4" name="Freeform 158"/>
              <p:cNvSpPr>
                <a:spLocks/>
              </p:cNvSpPr>
              <p:nvPr/>
            </p:nvSpPr>
            <p:spPr bwMode="auto">
              <a:xfrm>
                <a:off x="1738" y="1596"/>
                <a:ext cx="24" cy="38"/>
              </a:xfrm>
              <a:custGeom>
                <a:avLst/>
                <a:gdLst>
                  <a:gd name="T0" fmla="*/ 0 w 24"/>
                  <a:gd name="T1" fmla="*/ 38 h 38"/>
                  <a:gd name="T2" fmla="*/ 12 w 24"/>
                  <a:gd name="T3" fmla="*/ 22 h 38"/>
                  <a:gd name="T4" fmla="*/ 24 w 24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38">
                    <a:moveTo>
                      <a:pt x="0" y="38"/>
                    </a:moveTo>
                    <a:lnTo>
                      <a:pt x="12" y="22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5" name="Line 159"/>
              <p:cNvSpPr>
                <a:spLocks noChangeShapeType="1"/>
              </p:cNvSpPr>
              <p:nvPr/>
            </p:nvSpPr>
            <p:spPr bwMode="auto">
              <a:xfrm flipV="1">
                <a:off x="1786" y="1548"/>
                <a:ext cx="6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6" name="Freeform 160"/>
              <p:cNvSpPr>
                <a:spLocks/>
              </p:cNvSpPr>
              <p:nvPr/>
            </p:nvSpPr>
            <p:spPr bwMode="auto">
              <a:xfrm>
                <a:off x="1792" y="1538"/>
                <a:ext cx="32" cy="10"/>
              </a:xfrm>
              <a:custGeom>
                <a:avLst/>
                <a:gdLst>
                  <a:gd name="T0" fmla="*/ 0 w 32"/>
                  <a:gd name="T1" fmla="*/ 10 h 10"/>
                  <a:gd name="T2" fmla="*/ 22 w 32"/>
                  <a:gd name="T3" fmla="*/ 0 h 10"/>
                  <a:gd name="T4" fmla="*/ 32 w 32"/>
                  <a:gd name="T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0">
                    <a:moveTo>
                      <a:pt x="0" y="10"/>
                    </a:moveTo>
                    <a:lnTo>
                      <a:pt x="22" y="0"/>
                    </a:lnTo>
                    <a:lnTo>
                      <a:pt x="3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7" name="Freeform 161"/>
              <p:cNvSpPr>
                <a:spLocks/>
              </p:cNvSpPr>
              <p:nvPr/>
            </p:nvSpPr>
            <p:spPr bwMode="auto">
              <a:xfrm>
                <a:off x="1860" y="1484"/>
                <a:ext cx="22" cy="40"/>
              </a:xfrm>
              <a:custGeom>
                <a:avLst/>
                <a:gdLst>
                  <a:gd name="T0" fmla="*/ 0 w 22"/>
                  <a:gd name="T1" fmla="*/ 40 h 40"/>
                  <a:gd name="T2" fmla="*/ 16 w 22"/>
                  <a:gd name="T3" fmla="*/ 16 h 40"/>
                  <a:gd name="T4" fmla="*/ 22 w 22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0" y="40"/>
                    </a:moveTo>
                    <a:lnTo>
                      <a:pt x="16" y="16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8" name="Freeform 162"/>
              <p:cNvSpPr>
                <a:spLocks/>
              </p:cNvSpPr>
              <p:nvPr/>
            </p:nvSpPr>
            <p:spPr bwMode="auto">
              <a:xfrm>
                <a:off x="1902" y="1426"/>
                <a:ext cx="32" cy="18"/>
              </a:xfrm>
              <a:custGeom>
                <a:avLst/>
                <a:gdLst>
                  <a:gd name="T0" fmla="*/ 0 w 32"/>
                  <a:gd name="T1" fmla="*/ 18 h 18"/>
                  <a:gd name="T2" fmla="*/ 14 w 32"/>
                  <a:gd name="T3" fmla="*/ 0 h 18"/>
                  <a:gd name="T4" fmla="*/ 32 w 32"/>
                  <a:gd name="T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8">
                    <a:moveTo>
                      <a:pt x="0" y="18"/>
                    </a:moveTo>
                    <a:lnTo>
                      <a:pt x="14" y="0"/>
                    </a:lnTo>
                    <a:lnTo>
                      <a:pt x="32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9" name="Freeform 163"/>
              <p:cNvSpPr>
                <a:spLocks/>
              </p:cNvSpPr>
              <p:nvPr/>
            </p:nvSpPr>
            <p:spPr bwMode="auto">
              <a:xfrm>
                <a:off x="1964" y="1434"/>
                <a:ext cx="26" cy="34"/>
              </a:xfrm>
              <a:custGeom>
                <a:avLst/>
                <a:gdLst>
                  <a:gd name="T0" fmla="*/ 0 w 26"/>
                  <a:gd name="T1" fmla="*/ 34 h 34"/>
                  <a:gd name="T2" fmla="*/ 16 w 26"/>
                  <a:gd name="T3" fmla="*/ 24 h 34"/>
                  <a:gd name="T4" fmla="*/ 26 w 26"/>
                  <a:gd name="T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0" y="34"/>
                    </a:moveTo>
                    <a:lnTo>
                      <a:pt x="16" y="24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0" name="Line 164"/>
              <p:cNvSpPr>
                <a:spLocks noChangeShapeType="1"/>
              </p:cNvSpPr>
              <p:nvPr/>
            </p:nvSpPr>
            <p:spPr bwMode="auto">
              <a:xfrm flipV="1">
                <a:off x="2016" y="1392"/>
                <a:ext cx="4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1" name="Freeform 165"/>
              <p:cNvSpPr>
                <a:spLocks/>
              </p:cNvSpPr>
              <p:nvPr/>
            </p:nvSpPr>
            <p:spPr bwMode="auto">
              <a:xfrm>
                <a:off x="2020" y="1392"/>
                <a:ext cx="30" cy="22"/>
              </a:xfrm>
              <a:custGeom>
                <a:avLst/>
                <a:gdLst>
                  <a:gd name="T0" fmla="*/ 0 w 30"/>
                  <a:gd name="T1" fmla="*/ 0 h 22"/>
                  <a:gd name="T2" fmla="*/ 22 w 30"/>
                  <a:gd name="T3" fmla="*/ 16 h 22"/>
                  <a:gd name="T4" fmla="*/ 30 w 3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2">
                    <a:moveTo>
                      <a:pt x="0" y="0"/>
                    </a:moveTo>
                    <a:lnTo>
                      <a:pt x="22" y="16"/>
                    </a:lnTo>
                    <a:lnTo>
                      <a:pt x="3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2" name="Line 166"/>
              <p:cNvSpPr>
                <a:spLocks noChangeShapeType="1"/>
              </p:cNvSpPr>
              <p:nvPr/>
            </p:nvSpPr>
            <p:spPr bwMode="auto">
              <a:xfrm flipV="1">
                <a:off x="2082" y="1392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3" name="Freeform 167"/>
              <p:cNvSpPr>
                <a:spLocks/>
              </p:cNvSpPr>
              <p:nvPr/>
            </p:nvSpPr>
            <p:spPr bwMode="auto">
              <a:xfrm>
                <a:off x="2084" y="1366"/>
                <a:ext cx="26" cy="26"/>
              </a:xfrm>
              <a:custGeom>
                <a:avLst/>
                <a:gdLst>
                  <a:gd name="T0" fmla="*/ 0 w 26"/>
                  <a:gd name="T1" fmla="*/ 26 h 26"/>
                  <a:gd name="T2" fmla="*/ 20 w 26"/>
                  <a:gd name="T3" fmla="*/ 0 h 26"/>
                  <a:gd name="T4" fmla="*/ 26 w 26"/>
                  <a:gd name="T5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0" y="26"/>
                    </a:moveTo>
                    <a:lnTo>
                      <a:pt x="20" y="0"/>
                    </a:lnTo>
                    <a:lnTo>
                      <a:pt x="2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4" name="Line 168"/>
              <p:cNvSpPr>
                <a:spLocks noChangeShapeType="1"/>
              </p:cNvSpPr>
              <p:nvPr/>
            </p:nvSpPr>
            <p:spPr bwMode="auto">
              <a:xfrm>
                <a:off x="2136" y="1410"/>
                <a:ext cx="8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5" name="Freeform 169"/>
              <p:cNvSpPr>
                <a:spLocks/>
              </p:cNvSpPr>
              <p:nvPr/>
            </p:nvSpPr>
            <p:spPr bwMode="auto">
              <a:xfrm>
                <a:off x="2144" y="1424"/>
                <a:ext cx="24" cy="4"/>
              </a:xfrm>
              <a:custGeom>
                <a:avLst/>
                <a:gdLst>
                  <a:gd name="T0" fmla="*/ 0 w 24"/>
                  <a:gd name="T1" fmla="*/ 4 h 4"/>
                  <a:gd name="T2" fmla="*/ 22 w 24"/>
                  <a:gd name="T3" fmla="*/ 4 h 4"/>
                  <a:gd name="T4" fmla="*/ 24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4"/>
                    </a:moveTo>
                    <a:lnTo>
                      <a:pt x="22" y="4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6" name="Line 170"/>
              <p:cNvSpPr>
                <a:spLocks noChangeShapeType="1"/>
              </p:cNvSpPr>
              <p:nvPr/>
            </p:nvSpPr>
            <p:spPr bwMode="auto">
              <a:xfrm>
                <a:off x="2204" y="1404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7" name="Freeform 171"/>
              <p:cNvSpPr>
                <a:spLocks/>
              </p:cNvSpPr>
              <p:nvPr/>
            </p:nvSpPr>
            <p:spPr bwMode="auto">
              <a:xfrm>
                <a:off x="2208" y="1404"/>
                <a:ext cx="24" cy="32"/>
              </a:xfrm>
              <a:custGeom>
                <a:avLst/>
                <a:gdLst>
                  <a:gd name="T0" fmla="*/ 0 w 24"/>
                  <a:gd name="T1" fmla="*/ 0 h 32"/>
                  <a:gd name="T2" fmla="*/ 20 w 24"/>
                  <a:gd name="T3" fmla="*/ 28 h 32"/>
                  <a:gd name="T4" fmla="*/ 24 w 24"/>
                  <a:gd name="T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32">
                    <a:moveTo>
                      <a:pt x="0" y="0"/>
                    </a:moveTo>
                    <a:lnTo>
                      <a:pt x="20" y="28"/>
                    </a:lnTo>
                    <a:lnTo>
                      <a:pt x="24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8" name="Freeform 172"/>
              <p:cNvSpPr>
                <a:spLocks/>
              </p:cNvSpPr>
              <p:nvPr/>
            </p:nvSpPr>
            <p:spPr bwMode="auto">
              <a:xfrm>
                <a:off x="2274" y="1410"/>
                <a:ext cx="30" cy="32"/>
              </a:xfrm>
              <a:custGeom>
                <a:avLst/>
                <a:gdLst>
                  <a:gd name="T0" fmla="*/ 0 w 30"/>
                  <a:gd name="T1" fmla="*/ 32 h 32"/>
                  <a:gd name="T2" fmla="*/ 16 w 30"/>
                  <a:gd name="T3" fmla="*/ 24 h 32"/>
                  <a:gd name="T4" fmla="*/ 30 w 30"/>
                  <a:gd name="T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2">
                    <a:moveTo>
                      <a:pt x="0" y="32"/>
                    </a:moveTo>
                    <a:lnTo>
                      <a:pt x="16" y="2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09" name="Freeform 173"/>
              <p:cNvSpPr>
                <a:spLocks/>
              </p:cNvSpPr>
              <p:nvPr/>
            </p:nvSpPr>
            <p:spPr bwMode="auto">
              <a:xfrm>
                <a:off x="2320" y="1326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12 w 16"/>
                  <a:gd name="T3" fmla="*/ 10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12" y="10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0" name="Freeform 174"/>
              <p:cNvSpPr>
                <a:spLocks/>
              </p:cNvSpPr>
              <p:nvPr/>
            </p:nvSpPr>
            <p:spPr bwMode="auto">
              <a:xfrm>
                <a:off x="2354" y="1240"/>
                <a:ext cx="12" cy="44"/>
              </a:xfrm>
              <a:custGeom>
                <a:avLst/>
                <a:gdLst>
                  <a:gd name="T0" fmla="*/ 0 w 12"/>
                  <a:gd name="T1" fmla="*/ 44 h 44"/>
                  <a:gd name="T2" fmla="*/ 0 w 12"/>
                  <a:gd name="T3" fmla="*/ 42 h 44"/>
                  <a:gd name="T4" fmla="*/ 12 w 12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44">
                    <a:moveTo>
                      <a:pt x="0" y="44"/>
                    </a:moveTo>
                    <a:lnTo>
                      <a:pt x="0" y="42"/>
                    </a:lnTo>
                    <a:lnTo>
                      <a:pt x="1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1" name="Line 175"/>
              <p:cNvSpPr>
                <a:spLocks noChangeShapeType="1"/>
              </p:cNvSpPr>
              <p:nvPr/>
            </p:nvSpPr>
            <p:spPr bwMode="auto">
              <a:xfrm flipV="1">
                <a:off x="2378" y="1152"/>
                <a:ext cx="10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2" name="Freeform 176"/>
              <p:cNvSpPr>
                <a:spLocks/>
              </p:cNvSpPr>
              <p:nvPr/>
            </p:nvSpPr>
            <p:spPr bwMode="auto">
              <a:xfrm>
                <a:off x="2410" y="1110"/>
                <a:ext cx="14" cy="36"/>
              </a:xfrm>
              <a:custGeom>
                <a:avLst/>
                <a:gdLst>
                  <a:gd name="T0" fmla="*/ 0 w 14"/>
                  <a:gd name="T1" fmla="*/ 4 h 36"/>
                  <a:gd name="T2" fmla="*/ 6 w 14"/>
                  <a:gd name="T3" fmla="*/ 0 h 36"/>
                  <a:gd name="T4" fmla="*/ 14 w 14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36">
                    <a:moveTo>
                      <a:pt x="0" y="4"/>
                    </a:moveTo>
                    <a:lnTo>
                      <a:pt x="6" y="0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3" name="Line 177"/>
              <p:cNvSpPr>
                <a:spLocks noChangeShapeType="1"/>
              </p:cNvSpPr>
              <p:nvPr/>
            </p:nvSpPr>
            <p:spPr bwMode="auto">
              <a:xfrm>
                <a:off x="2436" y="1190"/>
                <a:ext cx="8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4" name="Freeform 178"/>
              <p:cNvSpPr>
                <a:spLocks/>
              </p:cNvSpPr>
              <p:nvPr/>
            </p:nvSpPr>
            <p:spPr bwMode="auto">
              <a:xfrm>
                <a:off x="2450" y="1280"/>
                <a:ext cx="8" cy="44"/>
              </a:xfrm>
              <a:custGeom>
                <a:avLst/>
                <a:gdLst>
                  <a:gd name="T0" fmla="*/ 0 w 8"/>
                  <a:gd name="T1" fmla="*/ 0 h 44"/>
                  <a:gd name="T2" fmla="*/ 8 w 8"/>
                  <a:gd name="T3" fmla="*/ 42 h 44"/>
                  <a:gd name="T4" fmla="*/ 8 w 8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4">
                    <a:moveTo>
                      <a:pt x="0" y="0"/>
                    </a:moveTo>
                    <a:lnTo>
                      <a:pt x="8" y="42"/>
                    </a:lnTo>
                    <a:lnTo>
                      <a:pt x="8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5" name="Line 179"/>
              <p:cNvSpPr>
                <a:spLocks noChangeShapeType="1"/>
              </p:cNvSpPr>
              <p:nvPr/>
            </p:nvSpPr>
            <p:spPr bwMode="auto">
              <a:xfrm>
                <a:off x="2464" y="1370"/>
                <a:ext cx="8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6" name="Line 180"/>
              <p:cNvSpPr>
                <a:spLocks noChangeShapeType="1"/>
              </p:cNvSpPr>
              <p:nvPr/>
            </p:nvSpPr>
            <p:spPr bwMode="auto">
              <a:xfrm>
                <a:off x="2478" y="1460"/>
                <a:ext cx="14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7" name="Line 181"/>
              <p:cNvSpPr>
                <a:spLocks noChangeShapeType="1"/>
              </p:cNvSpPr>
              <p:nvPr/>
            </p:nvSpPr>
            <p:spPr bwMode="auto">
              <a:xfrm>
                <a:off x="2516" y="1536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8" name="Line 182"/>
              <p:cNvSpPr>
                <a:spLocks noChangeShapeType="1"/>
              </p:cNvSpPr>
              <p:nvPr/>
            </p:nvSpPr>
            <p:spPr bwMode="auto">
              <a:xfrm>
                <a:off x="2518" y="1538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19" name="Freeform 183"/>
              <p:cNvSpPr>
                <a:spLocks/>
              </p:cNvSpPr>
              <p:nvPr/>
            </p:nvSpPr>
            <p:spPr bwMode="auto">
              <a:xfrm>
                <a:off x="2540" y="1536"/>
                <a:ext cx="20" cy="2"/>
              </a:xfrm>
              <a:custGeom>
                <a:avLst/>
                <a:gdLst>
                  <a:gd name="T0" fmla="*/ 0 w 20"/>
                  <a:gd name="T1" fmla="*/ 2 h 2"/>
                  <a:gd name="T2" fmla="*/ 20 w 20"/>
                  <a:gd name="T3" fmla="*/ 0 h 2"/>
                  <a:gd name="T4" fmla="*/ 20 w 2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">
                    <a:moveTo>
                      <a:pt x="0" y="2"/>
                    </a:move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0" name="Line 184"/>
              <p:cNvSpPr>
                <a:spLocks noChangeShapeType="1"/>
              </p:cNvSpPr>
              <p:nvPr/>
            </p:nvSpPr>
            <p:spPr bwMode="auto">
              <a:xfrm>
                <a:off x="2594" y="1566"/>
                <a:ext cx="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1" name="Freeform 185"/>
              <p:cNvSpPr>
                <a:spLocks/>
              </p:cNvSpPr>
              <p:nvPr/>
            </p:nvSpPr>
            <p:spPr bwMode="auto">
              <a:xfrm>
                <a:off x="2602" y="1554"/>
                <a:ext cx="26" cy="16"/>
              </a:xfrm>
              <a:custGeom>
                <a:avLst/>
                <a:gdLst>
                  <a:gd name="T0" fmla="*/ 0 w 26"/>
                  <a:gd name="T1" fmla="*/ 16 h 16"/>
                  <a:gd name="T2" fmla="*/ 22 w 26"/>
                  <a:gd name="T3" fmla="*/ 0 h 16"/>
                  <a:gd name="T4" fmla="*/ 26 w 26"/>
                  <a:gd name="T5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6">
                    <a:moveTo>
                      <a:pt x="0" y="16"/>
                    </a:moveTo>
                    <a:lnTo>
                      <a:pt x="22" y="0"/>
                    </a:lnTo>
                    <a:lnTo>
                      <a:pt x="2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2" name="Line 186"/>
              <p:cNvSpPr>
                <a:spLocks noChangeShapeType="1"/>
              </p:cNvSpPr>
              <p:nvPr/>
            </p:nvSpPr>
            <p:spPr bwMode="auto">
              <a:xfrm>
                <a:off x="2642" y="1606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3" name="Freeform 187"/>
              <p:cNvSpPr>
                <a:spLocks/>
              </p:cNvSpPr>
              <p:nvPr/>
            </p:nvSpPr>
            <p:spPr bwMode="auto">
              <a:xfrm>
                <a:off x="2644" y="1598"/>
                <a:ext cx="28" cy="16"/>
              </a:xfrm>
              <a:custGeom>
                <a:avLst/>
                <a:gdLst>
                  <a:gd name="T0" fmla="*/ 0 w 28"/>
                  <a:gd name="T1" fmla="*/ 10 h 16"/>
                  <a:gd name="T2" fmla="*/ 22 w 28"/>
                  <a:gd name="T3" fmla="*/ 0 h 16"/>
                  <a:gd name="T4" fmla="*/ 28 w 2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10"/>
                    </a:moveTo>
                    <a:lnTo>
                      <a:pt x="22" y="0"/>
                    </a:lnTo>
                    <a:lnTo>
                      <a:pt x="28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4" name="Freeform 188"/>
              <p:cNvSpPr>
                <a:spLocks/>
              </p:cNvSpPr>
              <p:nvPr/>
            </p:nvSpPr>
            <p:spPr bwMode="auto">
              <a:xfrm>
                <a:off x="2694" y="1650"/>
                <a:ext cx="26" cy="34"/>
              </a:xfrm>
              <a:custGeom>
                <a:avLst/>
                <a:gdLst>
                  <a:gd name="T0" fmla="*/ 0 w 26"/>
                  <a:gd name="T1" fmla="*/ 0 h 34"/>
                  <a:gd name="T2" fmla="*/ 12 w 26"/>
                  <a:gd name="T3" fmla="*/ 4 h 34"/>
                  <a:gd name="T4" fmla="*/ 26 w 26"/>
                  <a:gd name="T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4">
                    <a:moveTo>
                      <a:pt x="0" y="0"/>
                    </a:moveTo>
                    <a:lnTo>
                      <a:pt x="12" y="4"/>
                    </a:lnTo>
                    <a:lnTo>
                      <a:pt x="26" y="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5" name="Freeform 189"/>
              <p:cNvSpPr>
                <a:spLocks/>
              </p:cNvSpPr>
              <p:nvPr/>
            </p:nvSpPr>
            <p:spPr bwMode="auto">
              <a:xfrm>
                <a:off x="2752" y="1710"/>
                <a:ext cx="18" cy="40"/>
              </a:xfrm>
              <a:custGeom>
                <a:avLst/>
                <a:gdLst>
                  <a:gd name="T0" fmla="*/ 0 w 18"/>
                  <a:gd name="T1" fmla="*/ 0 h 40"/>
                  <a:gd name="T2" fmla="*/ 16 w 18"/>
                  <a:gd name="T3" fmla="*/ 40 h 40"/>
                  <a:gd name="T4" fmla="*/ 18 w 18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lnTo>
                      <a:pt x="16" y="40"/>
                    </a:lnTo>
                    <a:lnTo>
                      <a:pt x="18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6" name="Freeform 190"/>
              <p:cNvSpPr>
                <a:spLocks/>
              </p:cNvSpPr>
              <p:nvPr/>
            </p:nvSpPr>
            <p:spPr bwMode="auto">
              <a:xfrm>
                <a:off x="2806" y="1776"/>
                <a:ext cx="18" cy="40"/>
              </a:xfrm>
              <a:custGeom>
                <a:avLst/>
                <a:gdLst>
                  <a:gd name="T0" fmla="*/ 0 w 18"/>
                  <a:gd name="T1" fmla="*/ 0 h 40"/>
                  <a:gd name="T2" fmla="*/ 4 w 18"/>
                  <a:gd name="T3" fmla="*/ 2 h 40"/>
                  <a:gd name="T4" fmla="*/ 18 w 18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0" y="0"/>
                    </a:moveTo>
                    <a:lnTo>
                      <a:pt x="4" y="2"/>
                    </a:lnTo>
                    <a:lnTo>
                      <a:pt x="18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7" name="Freeform 191"/>
              <p:cNvSpPr>
                <a:spLocks/>
              </p:cNvSpPr>
              <p:nvPr/>
            </p:nvSpPr>
            <p:spPr bwMode="auto">
              <a:xfrm>
                <a:off x="2838" y="1858"/>
                <a:ext cx="14" cy="44"/>
              </a:xfrm>
              <a:custGeom>
                <a:avLst/>
                <a:gdLst>
                  <a:gd name="T0" fmla="*/ 0 w 14"/>
                  <a:gd name="T1" fmla="*/ 0 h 44"/>
                  <a:gd name="T2" fmla="*/ 14 w 14"/>
                  <a:gd name="T3" fmla="*/ 38 h 44"/>
                  <a:gd name="T4" fmla="*/ 14 w 1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lnTo>
                      <a:pt x="14" y="38"/>
                    </a:lnTo>
                    <a:lnTo>
                      <a:pt x="1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8" name="Line 192"/>
              <p:cNvSpPr>
                <a:spLocks noChangeShapeType="1"/>
              </p:cNvSpPr>
              <p:nvPr/>
            </p:nvSpPr>
            <p:spPr bwMode="auto">
              <a:xfrm>
                <a:off x="2862" y="1946"/>
                <a:ext cx="8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9" name="Line 193"/>
              <p:cNvSpPr>
                <a:spLocks noChangeShapeType="1"/>
              </p:cNvSpPr>
              <p:nvPr/>
            </p:nvSpPr>
            <p:spPr bwMode="auto">
              <a:xfrm>
                <a:off x="2876" y="2036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0" name="Line 194"/>
              <p:cNvSpPr>
                <a:spLocks noChangeShapeType="1"/>
              </p:cNvSpPr>
              <p:nvPr/>
            </p:nvSpPr>
            <p:spPr bwMode="auto">
              <a:xfrm>
                <a:off x="1522" y="175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1" name="Line 195"/>
              <p:cNvSpPr>
                <a:spLocks noChangeShapeType="1"/>
              </p:cNvSpPr>
              <p:nvPr/>
            </p:nvSpPr>
            <p:spPr bwMode="auto">
              <a:xfrm>
                <a:off x="1564" y="178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2" name="Line 196"/>
              <p:cNvSpPr>
                <a:spLocks noChangeShapeType="1"/>
              </p:cNvSpPr>
              <p:nvPr/>
            </p:nvSpPr>
            <p:spPr bwMode="auto">
              <a:xfrm>
                <a:off x="1584" y="178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3" name="Line 197"/>
              <p:cNvSpPr>
                <a:spLocks noChangeShapeType="1"/>
              </p:cNvSpPr>
              <p:nvPr/>
            </p:nvSpPr>
            <p:spPr bwMode="auto">
              <a:xfrm>
                <a:off x="1606" y="178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4" name="Line 198"/>
              <p:cNvSpPr>
                <a:spLocks noChangeShapeType="1"/>
              </p:cNvSpPr>
              <p:nvPr/>
            </p:nvSpPr>
            <p:spPr bwMode="auto">
              <a:xfrm>
                <a:off x="1688" y="167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5" name="Line 199"/>
              <p:cNvSpPr>
                <a:spLocks noChangeShapeType="1"/>
              </p:cNvSpPr>
              <p:nvPr/>
            </p:nvSpPr>
            <p:spPr bwMode="auto">
              <a:xfrm>
                <a:off x="1896" y="144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6" name="Line 200"/>
              <p:cNvSpPr>
                <a:spLocks noChangeShapeType="1"/>
              </p:cNvSpPr>
              <p:nvPr/>
            </p:nvSpPr>
            <p:spPr bwMode="auto">
              <a:xfrm>
                <a:off x="1916" y="142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7" name="Line 201"/>
              <p:cNvSpPr>
                <a:spLocks noChangeShapeType="1"/>
              </p:cNvSpPr>
              <p:nvPr/>
            </p:nvSpPr>
            <p:spPr bwMode="auto">
              <a:xfrm>
                <a:off x="2000" y="141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8" name="Line 202"/>
              <p:cNvSpPr>
                <a:spLocks noChangeShapeType="1"/>
              </p:cNvSpPr>
              <p:nvPr/>
            </p:nvSpPr>
            <p:spPr bwMode="auto">
              <a:xfrm>
                <a:off x="2062" y="142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9" name="Line 203"/>
              <p:cNvSpPr>
                <a:spLocks noChangeShapeType="1"/>
              </p:cNvSpPr>
              <p:nvPr/>
            </p:nvSpPr>
            <p:spPr bwMode="auto">
              <a:xfrm>
                <a:off x="2270" y="144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2540" name="Group 204"/>
            <p:cNvGrpSpPr>
              <a:grpSpLocks/>
            </p:cNvGrpSpPr>
            <p:nvPr/>
          </p:nvGrpSpPr>
          <p:grpSpPr bwMode="auto">
            <a:xfrm>
              <a:off x="1364" y="1110"/>
              <a:ext cx="1427" cy="697"/>
              <a:chOff x="1364" y="1110"/>
              <a:chExt cx="1427" cy="697"/>
            </a:xfrm>
          </p:grpSpPr>
          <p:sp>
            <p:nvSpPr>
              <p:cNvPr id="142541" name="Line 205"/>
              <p:cNvSpPr>
                <a:spLocks noChangeShapeType="1"/>
              </p:cNvSpPr>
              <p:nvPr/>
            </p:nvSpPr>
            <p:spPr bwMode="auto">
              <a:xfrm>
                <a:off x="2416" y="111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2" name="Line 206"/>
              <p:cNvSpPr>
                <a:spLocks noChangeShapeType="1"/>
              </p:cNvSpPr>
              <p:nvPr/>
            </p:nvSpPr>
            <p:spPr bwMode="auto">
              <a:xfrm>
                <a:off x="2540" y="153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3" name="Line 207"/>
              <p:cNvSpPr>
                <a:spLocks noChangeShapeType="1"/>
              </p:cNvSpPr>
              <p:nvPr/>
            </p:nvSpPr>
            <p:spPr bwMode="auto">
              <a:xfrm>
                <a:off x="2560" y="153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4" name="Line 208"/>
              <p:cNvSpPr>
                <a:spLocks noChangeShapeType="1"/>
              </p:cNvSpPr>
              <p:nvPr/>
            </p:nvSpPr>
            <p:spPr bwMode="auto">
              <a:xfrm>
                <a:off x="2582" y="155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5" name="Line 209"/>
              <p:cNvSpPr>
                <a:spLocks noChangeShapeType="1"/>
              </p:cNvSpPr>
              <p:nvPr/>
            </p:nvSpPr>
            <p:spPr bwMode="auto">
              <a:xfrm>
                <a:off x="2602" y="157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6" name="Line 210"/>
              <p:cNvSpPr>
                <a:spLocks noChangeShapeType="1"/>
              </p:cNvSpPr>
              <p:nvPr/>
            </p:nvSpPr>
            <p:spPr bwMode="auto">
              <a:xfrm>
                <a:off x="2686" y="164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7" name="Line 211"/>
              <p:cNvSpPr>
                <a:spLocks noChangeShapeType="1"/>
              </p:cNvSpPr>
              <p:nvPr/>
            </p:nvSpPr>
            <p:spPr bwMode="auto">
              <a:xfrm>
                <a:off x="2790" y="177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8" name="Line 212"/>
              <p:cNvSpPr>
                <a:spLocks noChangeShapeType="1"/>
              </p:cNvSpPr>
              <p:nvPr/>
            </p:nvSpPr>
            <p:spPr bwMode="auto">
              <a:xfrm flipV="1">
                <a:off x="1410" y="1572"/>
                <a:ext cx="1" cy="1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49" name="Line 213"/>
              <p:cNvSpPr>
                <a:spLocks noChangeShapeType="1"/>
              </p:cNvSpPr>
              <p:nvPr/>
            </p:nvSpPr>
            <p:spPr bwMode="auto">
              <a:xfrm>
                <a:off x="1364" y="1638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0" name="Line 214"/>
              <p:cNvSpPr>
                <a:spLocks noChangeShapeType="1"/>
              </p:cNvSpPr>
              <p:nvPr/>
            </p:nvSpPr>
            <p:spPr bwMode="auto">
              <a:xfrm>
                <a:off x="1390" y="17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1" name="Line 215"/>
              <p:cNvSpPr>
                <a:spLocks noChangeShapeType="1"/>
              </p:cNvSpPr>
              <p:nvPr/>
            </p:nvSpPr>
            <p:spPr bwMode="auto">
              <a:xfrm>
                <a:off x="1390" y="15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2" name="Line 216"/>
              <p:cNvSpPr>
                <a:spLocks noChangeShapeType="1"/>
              </p:cNvSpPr>
              <p:nvPr/>
            </p:nvSpPr>
            <p:spPr bwMode="auto">
              <a:xfrm flipV="1">
                <a:off x="1364" y="16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3" name="Line 217"/>
              <p:cNvSpPr>
                <a:spLocks noChangeShapeType="1"/>
              </p:cNvSpPr>
              <p:nvPr/>
            </p:nvSpPr>
            <p:spPr bwMode="auto">
              <a:xfrm flipV="1">
                <a:off x="1456" y="16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4" name="Line 218"/>
              <p:cNvSpPr>
                <a:spLocks noChangeShapeType="1"/>
              </p:cNvSpPr>
              <p:nvPr/>
            </p:nvSpPr>
            <p:spPr bwMode="auto">
              <a:xfrm flipV="1">
                <a:off x="1414" y="1588"/>
                <a:ext cx="1" cy="1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5" name="Line 219"/>
              <p:cNvSpPr>
                <a:spLocks noChangeShapeType="1"/>
              </p:cNvSpPr>
              <p:nvPr/>
            </p:nvSpPr>
            <p:spPr bwMode="auto">
              <a:xfrm>
                <a:off x="1370" y="1648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6" name="Line 220"/>
              <p:cNvSpPr>
                <a:spLocks noChangeShapeType="1"/>
              </p:cNvSpPr>
              <p:nvPr/>
            </p:nvSpPr>
            <p:spPr bwMode="auto">
              <a:xfrm>
                <a:off x="1394" y="170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7" name="Line 221"/>
              <p:cNvSpPr>
                <a:spLocks noChangeShapeType="1"/>
              </p:cNvSpPr>
              <p:nvPr/>
            </p:nvSpPr>
            <p:spPr bwMode="auto">
              <a:xfrm>
                <a:off x="1394" y="15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8" name="Line 222"/>
              <p:cNvSpPr>
                <a:spLocks noChangeShapeType="1"/>
              </p:cNvSpPr>
              <p:nvPr/>
            </p:nvSpPr>
            <p:spPr bwMode="auto">
              <a:xfrm flipV="1">
                <a:off x="1370" y="16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59" name="Line 223"/>
              <p:cNvSpPr>
                <a:spLocks noChangeShapeType="1"/>
              </p:cNvSpPr>
              <p:nvPr/>
            </p:nvSpPr>
            <p:spPr bwMode="auto">
              <a:xfrm flipV="1">
                <a:off x="1460" y="16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0" name="Line 224"/>
              <p:cNvSpPr>
                <a:spLocks noChangeShapeType="1"/>
              </p:cNvSpPr>
              <p:nvPr/>
            </p:nvSpPr>
            <p:spPr bwMode="auto">
              <a:xfrm flipV="1">
                <a:off x="1424" y="1612"/>
                <a:ext cx="1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1" name="Line 225"/>
              <p:cNvSpPr>
                <a:spLocks noChangeShapeType="1"/>
              </p:cNvSpPr>
              <p:nvPr/>
            </p:nvSpPr>
            <p:spPr bwMode="auto">
              <a:xfrm>
                <a:off x="1376" y="1664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2" name="Line 226"/>
              <p:cNvSpPr>
                <a:spLocks noChangeShapeType="1"/>
              </p:cNvSpPr>
              <p:nvPr/>
            </p:nvSpPr>
            <p:spPr bwMode="auto">
              <a:xfrm>
                <a:off x="1404" y="1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3" name="Line 227"/>
              <p:cNvSpPr>
                <a:spLocks noChangeShapeType="1"/>
              </p:cNvSpPr>
              <p:nvPr/>
            </p:nvSpPr>
            <p:spPr bwMode="auto">
              <a:xfrm>
                <a:off x="1404" y="16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4" name="Line 228"/>
              <p:cNvSpPr>
                <a:spLocks noChangeShapeType="1"/>
              </p:cNvSpPr>
              <p:nvPr/>
            </p:nvSpPr>
            <p:spPr bwMode="auto">
              <a:xfrm flipV="1">
                <a:off x="1376" y="16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5" name="Line 229"/>
              <p:cNvSpPr>
                <a:spLocks noChangeShapeType="1"/>
              </p:cNvSpPr>
              <p:nvPr/>
            </p:nvSpPr>
            <p:spPr bwMode="auto">
              <a:xfrm flipV="1">
                <a:off x="1472" y="16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6" name="Line 230"/>
              <p:cNvSpPr>
                <a:spLocks noChangeShapeType="1"/>
              </p:cNvSpPr>
              <p:nvPr/>
            </p:nvSpPr>
            <p:spPr bwMode="auto">
              <a:xfrm flipV="1">
                <a:off x="1440" y="1644"/>
                <a:ext cx="1" cy="8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7" name="Line 231"/>
              <p:cNvSpPr>
                <a:spLocks noChangeShapeType="1"/>
              </p:cNvSpPr>
              <p:nvPr/>
            </p:nvSpPr>
            <p:spPr bwMode="auto">
              <a:xfrm>
                <a:off x="1390" y="1686"/>
                <a:ext cx="10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8" name="Line 232"/>
              <p:cNvSpPr>
                <a:spLocks noChangeShapeType="1"/>
              </p:cNvSpPr>
              <p:nvPr/>
            </p:nvSpPr>
            <p:spPr bwMode="auto">
              <a:xfrm>
                <a:off x="1420" y="17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9" name="Line 233"/>
              <p:cNvSpPr>
                <a:spLocks noChangeShapeType="1"/>
              </p:cNvSpPr>
              <p:nvPr/>
            </p:nvSpPr>
            <p:spPr bwMode="auto">
              <a:xfrm>
                <a:off x="1420" y="16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0" name="Line 234"/>
              <p:cNvSpPr>
                <a:spLocks noChangeShapeType="1"/>
              </p:cNvSpPr>
              <p:nvPr/>
            </p:nvSpPr>
            <p:spPr bwMode="auto">
              <a:xfrm flipV="1">
                <a:off x="1390" y="166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1" name="Line 235"/>
              <p:cNvSpPr>
                <a:spLocks noChangeShapeType="1"/>
              </p:cNvSpPr>
              <p:nvPr/>
            </p:nvSpPr>
            <p:spPr bwMode="auto">
              <a:xfrm flipV="1">
                <a:off x="1490" y="166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2" name="Line 236"/>
              <p:cNvSpPr>
                <a:spLocks noChangeShapeType="1"/>
              </p:cNvSpPr>
              <p:nvPr/>
            </p:nvSpPr>
            <p:spPr bwMode="auto">
              <a:xfrm flipV="1">
                <a:off x="1460" y="1670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3" name="Line 237"/>
              <p:cNvSpPr>
                <a:spLocks noChangeShapeType="1"/>
              </p:cNvSpPr>
              <p:nvPr/>
            </p:nvSpPr>
            <p:spPr bwMode="auto">
              <a:xfrm>
                <a:off x="1412" y="1708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4" name="Line 238"/>
              <p:cNvSpPr>
                <a:spLocks noChangeShapeType="1"/>
              </p:cNvSpPr>
              <p:nvPr/>
            </p:nvSpPr>
            <p:spPr bwMode="auto">
              <a:xfrm>
                <a:off x="1440" y="17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5" name="Line 239"/>
              <p:cNvSpPr>
                <a:spLocks noChangeShapeType="1"/>
              </p:cNvSpPr>
              <p:nvPr/>
            </p:nvSpPr>
            <p:spPr bwMode="auto">
              <a:xfrm>
                <a:off x="1440" y="16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6" name="Line 240"/>
              <p:cNvSpPr>
                <a:spLocks noChangeShapeType="1"/>
              </p:cNvSpPr>
              <p:nvPr/>
            </p:nvSpPr>
            <p:spPr bwMode="auto">
              <a:xfrm flipV="1">
                <a:off x="1412" y="16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7" name="Line 241"/>
              <p:cNvSpPr>
                <a:spLocks noChangeShapeType="1"/>
              </p:cNvSpPr>
              <p:nvPr/>
            </p:nvSpPr>
            <p:spPr bwMode="auto">
              <a:xfrm flipV="1">
                <a:off x="1510" y="16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8" name="Line 242"/>
              <p:cNvSpPr>
                <a:spLocks noChangeShapeType="1"/>
              </p:cNvSpPr>
              <p:nvPr/>
            </p:nvSpPr>
            <p:spPr bwMode="auto">
              <a:xfrm flipV="1">
                <a:off x="1482" y="1692"/>
                <a:ext cx="1" cy="7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9" name="Line 243"/>
              <p:cNvSpPr>
                <a:spLocks noChangeShapeType="1"/>
              </p:cNvSpPr>
              <p:nvPr/>
            </p:nvSpPr>
            <p:spPr bwMode="auto">
              <a:xfrm>
                <a:off x="1434" y="1728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0" name="Line 244"/>
              <p:cNvSpPr>
                <a:spLocks noChangeShapeType="1"/>
              </p:cNvSpPr>
              <p:nvPr/>
            </p:nvSpPr>
            <p:spPr bwMode="auto">
              <a:xfrm>
                <a:off x="1462" y="17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1" name="Line 245"/>
              <p:cNvSpPr>
                <a:spLocks noChangeShapeType="1"/>
              </p:cNvSpPr>
              <p:nvPr/>
            </p:nvSpPr>
            <p:spPr bwMode="auto">
              <a:xfrm>
                <a:off x="1462" y="169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2" name="Line 246"/>
              <p:cNvSpPr>
                <a:spLocks noChangeShapeType="1"/>
              </p:cNvSpPr>
              <p:nvPr/>
            </p:nvSpPr>
            <p:spPr bwMode="auto">
              <a:xfrm flipV="1">
                <a:off x="1434" y="17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3" name="Line 247"/>
              <p:cNvSpPr>
                <a:spLocks noChangeShapeType="1"/>
              </p:cNvSpPr>
              <p:nvPr/>
            </p:nvSpPr>
            <p:spPr bwMode="auto">
              <a:xfrm flipV="1">
                <a:off x="1530" y="17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4" name="Line 248"/>
              <p:cNvSpPr>
                <a:spLocks noChangeShapeType="1"/>
              </p:cNvSpPr>
              <p:nvPr/>
            </p:nvSpPr>
            <p:spPr bwMode="auto">
              <a:xfrm flipV="1">
                <a:off x="1500" y="1712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5" name="Line 249"/>
              <p:cNvSpPr>
                <a:spLocks noChangeShapeType="1"/>
              </p:cNvSpPr>
              <p:nvPr/>
            </p:nvSpPr>
            <p:spPr bwMode="auto">
              <a:xfrm>
                <a:off x="1452" y="1744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6" name="Line 250"/>
              <p:cNvSpPr>
                <a:spLocks noChangeShapeType="1"/>
              </p:cNvSpPr>
              <p:nvPr/>
            </p:nvSpPr>
            <p:spPr bwMode="auto">
              <a:xfrm>
                <a:off x="1480" y="177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7" name="Line 251"/>
              <p:cNvSpPr>
                <a:spLocks noChangeShapeType="1"/>
              </p:cNvSpPr>
              <p:nvPr/>
            </p:nvSpPr>
            <p:spPr bwMode="auto">
              <a:xfrm>
                <a:off x="1480" y="17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8" name="Line 252"/>
              <p:cNvSpPr>
                <a:spLocks noChangeShapeType="1"/>
              </p:cNvSpPr>
              <p:nvPr/>
            </p:nvSpPr>
            <p:spPr bwMode="auto">
              <a:xfrm flipV="1">
                <a:off x="1452" y="17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89" name="Line 253"/>
              <p:cNvSpPr>
                <a:spLocks noChangeShapeType="1"/>
              </p:cNvSpPr>
              <p:nvPr/>
            </p:nvSpPr>
            <p:spPr bwMode="auto">
              <a:xfrm flipV="1">
                <a:off x="1550" y="17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0" name="Line 254"/>
              <p:cNvSpPr>
                <a:spLocks noChangeShapeType="1"/>
              </p:cNvSpPr>
              <p:nvPr/>
            </p:nvSpPr>
            <p:spPr bwMode="auto">
              <a:xfrm flipV="1">
                <a:off x="1522" y="1730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1" name="Line 255"/>
              <p:cNvSpPr>
                <a:spLocks noChangeShapeType="1"/>
              </p:cNvSpPr>
              <p:nvPr/>
            </p:nvSpPr>
            <p:spPr bwMode="auto">
              <a:xfrm>
                <a:off x="1472" y="1756"/>
                <a:ext cx="10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2" name="Line 256"/>
              <p:cNvSpPr>
                <a:spLocks noChangeShapeType="1"/>
              </p:cNvSpPr>
              <p:nvPr/>
            </p:nvSpPr>
            <p:spPr bwMode="auto">
              <a:xfrm>
                <a:off x="1502" y="17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3" name="Line 257"/>
              <p:cNvSpPr>
                <a:spLocks noChangeShapeType="1"/>
              </p:cNvSpPr>
              <p:nvPr/>
            </p:nvSpPr>
            <p:spPr bwMode="auto">
              <a:xfrm>
                <a:off x="1502" y="17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4" name="Line 258"/>
              <p:cNvSpPr>
                <a:spLocks noChangeShapeType="1"/>
              </p:cNvSpPr>
              <p:nvPr/>
            </p:nvSpPr>
            <p:spPr bwMode="auto">
              <a:xfrm flipV="1">
                <a:off x="1472" y="17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5" name="Line 259"/>
              <p:cNvSpPr>
                <a:spLocks noChangeShapeType="1"/>
              </p:cNvSpPr>
              <p:nvPr/>
            </p:nvSpPr>
            <p:spPr bwMode="auto">
              <a:xfrm flipV="1">
                <a:off x="1572" y="17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6" name="Line 260"/>
              <p:cNvSpPr>
                <a:spLocks noChangeShapeType="1"/>
              </p:cNvSpPr>
              <p:nvPr/>
            </p:nvSpPr>
            <p:spPr bwMode="auto">
              <a:xfrm flipV="1">
                <a:off x="1544" y="1742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7" name="Line 261"/>
              <p:cNvSpPr>
                <a:spLocks noChangeShapeType="1"/>
              </p:cNvSpPr>
              <p:nvPr/>
            </p:nvSpPr>
            <p:spPr bwMode="auto">
              <a:xfrm>
                <a:off x="1498" y="1768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8" name="Line 262"/>
              <p:cNvSpPr>
                <a:spLocks noChangeShapeType="1"/>
              </p:cNvSpPr>
              <p:nvPr/>
            </p:nvSpPr>
            <p:spPr bwMode="auto">
              <a:xfrm>
                <a:off x="1524" y="17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9" name="Line 263"/>
              <p:cNvSpPr>
                <a:spLocks noChangeShapeType="1"/>
              </p:cNvSpPr>
              <p:nvPr/>
            </p:nvSpPr>
            <p:spPr bwMode="auto">
              <a:xfrm>
                <a:off x="1524" y="174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0" name="Line 264"/>
              <p:cNvSpPr>
                <a:spLocks noChangeShapeType="1"/>
              </p:cNvSpPr>
              <p:nvPr/>
            </p:nvSpPr>
            <p:spPr bwMode="auto">
              <a:xfrm flipV="1">
                <a:off x="1498" y="17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1" name="Line 265"/>
              <p:cNvSpPr>
                <a:spLocks noChangeShapeType="1"/>
              </p:cNvSpPr>
              <p:nvPr/>
            </p:nvSpPr>
            <p:spPr bwMode="auto">
              <a:xfrm flipV="1">
                <a:off x="1590" y="17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2" name="Line 266"/>
              <p:cNvSpPr>
                <a:spLocks noChangeShapeType="1"/>
              </p:cNvSpPr>
              <p:nvPr/>
            </p:nvSpPr>
            <p:spPr bwMode="auto">
              <a:xfrm flipV="1">
                <a:off x="1564" y="175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3" name="Line 267"/>
              <p:cNvSpPr>
                <a:spLocks noChangeShapeType="1"/>
              </p:cNvSpPr>
              <p:nvPr/>
            </p:nvSpPr>
            <p:spPr bwMode="auto">
              <a:xfrm>
                <a:off x="1520" y="1780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4" name="Line 268"/>
              <p:cNvSpPr>
                <a:spLocks noChangeShapeType="1"/>
              </p:cNvSpPr>
              <p:nvPr/>
            </p:nvSpPr>
            <p:spPr bwMode="auto">
              <a:xfrm>
                <a:off x="1544" y="18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5" name="Line 269"/>
              <p:cNvSpPr>
                <a:spLocks noChangeShapeType="1"/>
              </p:cNvSpPr>
              <p:nvPr/>
            </p:nvSpPr>
            <p:spPr bwMode="auto">
              <a:xfrm>
                <a:off x="1544" y="17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6" name="Line 270"/>
              <p:cNvSpPr>
                <a:spLocks noChangeShapeType="1"/>
              </p:cNvSpPr>
              <p:nvPr/>
            </p:nvSpPr>
            <p:spPr bwMode="auto">
              <a:xfrm flipV="1">
                <a:off x="1520" y="17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7" name="Line 271"/>
              <p:cNvSpPr>
                <a:spLocks noChangeShapeType="1"/>
              </p:cNvSpPr>
              <p:nvPr/>
            </p:nvSpPr>
            <p:spPr bwMode="auto">
              <a:xfrm flipV="1">
                <a:off x="1608" y="17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8" name="Line 272"/>
              <p:cNvSpPr>
                <a:spLocks noChangeShapeType="1"/>
              </p:cNvSpPr>
              <p:nvPr/>
            </p:nvSpPr>
            <p:spPr bwMode="auto">
              <a:xfrm flipV="1">
                <a:off x="1584" y="1762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9" name="Line 273"/>
              <p:cNvSpPr>
                <a:spLocks noChangeShapeType="1"/>
              </p:cNvSpPr>
              <p:nvPr/>
            </p:nvSpPr>
            <p:spPr bwMode="auto">
              <a:xfrm>
                <a:off x="1540" y="1784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0" name="Line 274"/>
              <p:cNvSpPr>
                <a:spLocks noChangeShapeType="1"/>
              </p:cNvSpPr>
              <p:nvPr/>
            </p:nvSpPr>
            <p:spPr bwMode="auto">
              <a:xfrm>
                <a:off x="1564" y="18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1" name="Line 275"/>
              <p:cNvSpPr>
                <a:spLocks noChangeShapeType="1"/>
              </p:cNvSpPr>
              <p:nvPr/>
            </p:nvSpPr>
            <p:spPr bwMode="auto">
              <a:xfrm>
                <a:off x="1564" y="17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2" name="Line 276"/>
              <p:cNvSpPr>
                <a:spLocks noChangeShapeType="1"/>
              </p:cNvSpPr>
              <p:nvPr/>
            </p:nvSpPr>
            <p:spPr bwMode="auto">
              <a:xfrm flipV="1">
                <a:off x="1540" y="17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3" name="Line 277"/>
              <p:cNvSpPr>
                <a:spLocks noChangeShapeType="1"/>
              </p:cNvSpPr>
              <p:nvPr/>
            </p:nvSpPr>
            <p:spPr bwMode="auto">
              <a:xfrm flipV="1">
                <a:off x="1628" y="17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4" name="Line 278"/>
              <p:cNvSpPr>
                <a:spLocks noChangeShapeType="1"/>
              </p:cNvSpPr>
              <p:nvPr/>
            </p:nvSpPr>
            <p:spPr bwMode="auto">
              <a:xfrm flipV="1">
                <a:off x="1606" y="17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5" name="Line 279"/>
              <p:cNvSpPr>
                <a:spLocks noChangeShapeType="1"/>
              </p:cNvSpPr>
              <p:nvPr/>
            </p:nvSpPr>
            <p:spPr bwMode="auto">
              <a:xfrm>
                <a:off x="1562" y="1780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6" name="Line 280"/>
              <p:cNvSpPr>
                <a:spLocks noChangeShapeType="1"/>
              </p:cNvSpPr>
              <p:nvPr/>
            </p:nvSpPr>
            <p:spPr bwMode="auto">
              <a:xfrm>
                <a:off x="1586" y="18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7" name="Line 281"/>
              <p:cNvSpPr>
                <a:spLocks noChangeShapeType="1"/>
              </p:cNvSpPr>
              <p:nvPr/>
            </p:nvSpPr>
            <p:spPr bwMode="auto">
              <a:xfrm>
                <a:off x="1586" y="175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8" name="Line 282"/>
              <p:cNvSpPr>
                <a:spLocks noChangeShapeType="1"/>
              </p:cNvSpPr>
              <p:nvPr/>
            </p:nvSpPr>
            <p:spPr bwMode="auto">
              <a:xfrm flipV="1">
                <a:off x="1562" y="17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9" name="Line 283"/>
              <p:cNvSpPr>
                <a:spLocks noChangeShapeType="1"/>
              </p:cNvSpPr>
              <p:nvPr/>
            </p:nvSpPr>
            <p:spPr bwMode="auto">
              <a:xfrm flipV="1">
                <a:off x="1650" y="17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0" name="Line 284"/>
              <p:cNvSpPr>
                <a:spLocks noChangeShapeType="1"/>
              </p:cNvSpPr>
              <p:nvPr/>
            </p:nvSpPr>
            <p:spPr bwMode="auto">
              <a:xfrm flipV="1">
                <a:off x="1626" y="17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1" name="Line 285"/>
              <p:cNvSpPr>
                <a:spLocks noChangeShapeType="1"/>
              </p:cNvSpPr>
              <p:nvPr/>
            </p:nvSpPr>
            <p:spPr bwMode="auto">
              <a:xfrm>
                <a:off x="1584" y="1762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2" name="Line 286"/>
              <p:cNvSpPr>
                <a:spLocks noChangeShapeType="1"/>
              </p:cNvSpPr>
              <p:nvPr/>
            </p:nvSpPr>
            <p:spPr bwMode="auto">
              <a:xfrm>
                <a:off x="1606" y="17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3" name="Line 287"/>
              <p:cNvSpPr>
                <a:spLocks noChangeShapeType="1"/>
              </p:cNvSpPr>
              <p:nvPr/>
            </p:nvSpPr>
            <p:spPr bwMode="auto">
              <a:xfrm>
                <a:off x="1606" y="17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4" name="Line 288"/>
              <p:cNvSpPr>
                <a:spLocks noChangeShapeType="1"/>
              </p:cNvSpPr>
              <p:nvPr/>
            </p:nvSpPr>
            <p:spPr bwMode="auto">
              <a:xfrm flipV="1">
                <a:off x="1584" y="17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5" name="Line 289"/>
              <p:cNvSpPr>
                <a:spLocks noChangeShapeType="1"/>
              </p:cNvSpPr>
              <p:nvPr/>
            </p:nvSpPr>
            <p:spPr bwMode="auto">
              <a:xfrm flipV="1">
                <a:off x="1668" y="17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6" name="Line 290"/>
              <p:cNvSpPr>
                <a:spLocks noChangeShapeType="1"/>
              </p:cNvSpPr>
              <p:nvPr/>
            </p:nvSpPr>
            <p:spPr bwMode="auto">
              <a:xfrm flipV="1">
                <a:off x="1646" y="1714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7" name="Line 291"/>
              <p:cNvSpPr>
                <a:spLocks noChangeShapeType="1"/>
              </p:cNvSpPr>
              <p:nvPr/>
            </p:nvSpPr>
            <p:spPr bwMode="auto">
              <a:xfrm>
                <a:off x="1604" y="1732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8" name="Line 292"/>
              <p:cNvSpPr>
                <a:spLocks noChangeShapeType="1"/>
              </p:cNvSpPr>
              <p:nvPr/>
            </p:nvSpPr>
            <p:spPr bwMode="auto">
              <a:xfrm>
                <a:off x="1626" y="17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29" name="Line 293"/>
              <p:cNvSpPr>
                <a:spLocks noChangeShapeType="1"/>
              </p:cNvSpPr>
              <p:nvPr/>
            </p:nvSpPr>
            <p:spPr bwMode="auto">
              <a:xfrm>
                <a:off x="1626" y="17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0" name="Line 294"/>
              <p:cNvSpPr>
                <a:spLocks noChangeShapeType="1"/>
              </p:cNvSpPr>
              <p:nvPr/>
            </p:nvSpPr>
            <p:spPr bwMode="auto">
              <a:xfrm flipV="1">
                <a:off x="1604" y="17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1" name="Line 295"/>
              <p:cNvSpPr>
                <a:spLocks noChangeShapeType="1"/>
              </p:cNvSpPr>
              <p:nvPr/>
            </p:nvSpPr>
            <p:spPr bwMode="auto">
              <a:xfrm flipV="1">
                <a:off x="1688" y="17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2" name="Line 296"/>
              <p:cNvSpPr>
                <a:spLocks noChangeShapeType="1"/>
              </p:cNvSpPr>
              <p:nvPr/>
            </p:nvSpPr>
            <p:spPr bwMode="auto">
              <a:xfrm flipV="1">
                <a:off x="1668" y="1682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3" name="Line 297"/>
              <p:cNvSpPr>
                <a:spLocks noChangeShapeType="1"/>
              </p:cNvSpPr>
              <p:nvPr/>
            </p:nvSpPr>
            <p:spPr bwMode="auto">
              <a:xfrm>
                <a:off x="1626" y="1702"/>
                <a:ext cx="8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4" name="Line 298"/>
              <p:cNvSpPr>
                <a:spLocks noChangeShapeType="1"/>
              </p:cNvSpPr>
              <p:nvPr/>
            </p:nvSpPr>
            <p:spPr bwMode="auto">
              <a:xfrm>
                <a:off x="1646" y="17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5" name="Line 299"/>
              <p:cNvSpPr>
                <a:spLocks noChangeShapeType="1"/>
              </p:cNvSpPr>
              <p:nvPr/>
            </p:nvSpPr>
            <p:spPr bwMode="auto">
              <a:xfrm>
                <a:off x="1646" y="16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6" name="Line 300"/>
              <p:cNvSpPr>
                <a:spLocks noChangeShapeType="1"/>
              </p:cNvSpPr>
              <p:nvPr/>
            </p:nvSpPr>
            <p:spPr bwMode="auto">
              <a:xfrm flipV="1">
                <a:off x="1626" y="1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7" name="Line 301"/>
              <p:cNvSpPr>
                <a:spLocks noChangeShapeType="1"/>
              </p:cNvSpPr>
              <p:nvPr/>
            </p:nvSpPr>
            <p:spPr bwMode="auto">
              <a:xfrm flipV="1">
                <a:off x="1708" y="1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8" name="Line 302"/>
              <p:cNvSpPr>
                <a:spLocks noChangeShapeType="1"/>
              </p:cNvSpPr>
              <p:nvPr/>
            </p:nvSpPr>
            <p:spPr bwMode="auto">
              <a:xfrm flipV="1">
                <a:off x="1688" y="1660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39" name="Line 303"/>
              <p:cNvSpPr>
                <a:spLocks noChangeShapeType="1"/>
              </p:cNvSpPr>
              <p:nvPr/>
            </p:nvSpPr>
            <p:spPr bwMode="auto">
              <a:xfrm>
                <a:off x="1648" y="1678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0" name="Line 304"/>
              <p:cNvSpPr>
                <a:spLocks noChangeShapeType="1"/>
              </p:cNvSpPr>
              <p:nvPr/>
            </p:nvSpPr>
            <p:spPr bwMode="auto">
              <a:xfrm>
                <a:off x="1668" y="16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1" name="Line 305"/>
              <p:cNvSpPr>
                <a:spLocks noChangeShapeType="1"/>
              </p:cNvSpPr>
              <p:nvPr/>
            </p:nvSpPr>
            <p:spPr bwMode="auto">
              <a:xfrm>
                <a:off x="1668" y="16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2" name="Line 306"/>
              <p:cNvSpPr>
                <a:spLocks noChangeShapeType="1"/>
              </p:cNvSpPr>
              <p:nvPr/>
            </p:nvSpPr>
            <p:spPr bwMode="auto">
              <a:xfrm flipV="1">
                <a:off x="1648" y="1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3" name="Line 307"/>
              <p:cNvSpPr>
                <a:spLocks noChangeShapeType="1"/>
              </p:cNvSpPr>
              <p:nvPr/>
            </p:nvSpPr>
            <p:spPr bwMode="auto">
              <a:xfrm flipV="1">
                <a:off x="1728" y="1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4" name="Line 308"/>
              <p:cNvSpPr>
                <a:spLocks noChangeShapeType="1"/>
              </p:cNvSpPr>
              <p:nvPr/>
            </p:nvSpPr>
            <p:spPr bwMode="auto">
              <a:xfrm flipV="1">
                <a:off x="1708" y="164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5" name="Line 309"/>
              <p:cNvSpPr>
                <a:spLocks noChangeShapeType="1"/>
              </p:cNvSpPr>
              <p:nvPr/>
            </p:nvSpPr>
            <p:spPr bwMode="auto">
              <a:xfrm>
                <a:off x="1670" y="1664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6" name="Line 310"/>
              <p:cNvSpPr>
                <a:spLocks noChangeShapeType="1"/>
              </p:cNvSpPr>
              <p:nvPr/>
            </p:nvSpPr>
            <p:spPr bwMode="auto">
              <a:xfrm>
                <a:off x="1688" y="16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7" name="Line 311"/>
              <p:cNvSpPr>
                <a:spLocks noChangeShapeType="1"/>
              </p:cNvSpPr>
              <p:nvPr/>
            </p:nvSpPr>
            <p:spPr bwMode="auto">
              <a:xfrm>
                <a:off x="1688" y="16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8" name="Line 312"/>
              <p:cNvSpPr>
                <a:spLocks noChangeShapeType="1"/>
              </p:cNvSpPr>
              <p:nvPr/>
            </p:nvSpPr>
            <p:spPr bwMode="auto">
              <a:xfrm flipV="1">
                <a:off x="1670" y="16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49" name="Line 313"/>
              <p:cNvSpPr>
                <a:spLocks noChangeShapeType="1"/>
              </p:cNvSpPr>
              <p:nvPr/>
            </p:nvSpPr>
            <p:spPr bwMode="auto">
              <a:xfrm flipV="1">
                <a:off x="1748" y="16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0" name="Line 314"/>
              <p:cNvSpPr>
                <a:spLocks noChangeShapeType="1"/>
              </p:cNvSpPr>
              <p:nvPr/>
            </p:nvSpPr>
            <p:spPr bwMode="auto">
              <a:xfrm flipV="1">
                <a:off x="1728" y="1630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1" name="Line 315"/>
              <p:cNvSpPr>
                <a:spLocks noChangeShapeType="1"/>
              </p:cNvSpPr>
              <p:nvPr/>
            </p:nvSpPr>
            <p:spPr bwMode="auto">
              <a:xfrm>
                <a:off x="1690" y="1646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2" name="Line 316"/>
              <p:cNvSpPr>
                <a:spLocks noChangeShapeType="1"/>
              </p:cNvSpPr>
              <p:nvPr/>
            </p:nvSpPr>
            <p:spPr bwMode="auto">
              <a:xfrm>
                <a:off x="1708" y="16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3" name="Line 317"/>
              <p:cNvSpPr>
                <a:spLocks noChangeShapeType="1"/>
              </p:cNvSpPr>
              <p:nvPr/>
            </p:nvSpPr>
            <p:spPr bwMode="auto">
              <a:xfrm>
                <a:off x="1708" y="163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4" name="Line 318"/>
              <p:cNvSpPr>
                <a:spLocks noChangeShapeType="1"/>
              </p:cNvSpPr>
              <p:nvPr/>
            </p:nvSpPr>
            <p:spPr bwMode="auto">
              <a:xfrm flipV="1">
                <a:off x="1690" y="16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5" name="Line 319"/>
              <p:cNvSpPr>
                <a:spLocks noChangeShapeType="1"/>
              </p:cNvSpPr>
              <p:nvPr/>
            </p:nvSpPr>
            <p:spPr bwMode="auto">
              <a:xfrm flipV="1">
                <a:off x="1768" y="16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6" name="Line 320"/>
              <p:cNvSpPr>
                <a:spLocks noChangeShapeType="1"/>
              </p:cNvSpPr>
              <p:nvPr/>
            </p:nvSpPr>
            <p:spPr bwMode="auto">
              <a:xfrm flipV="1">
                <a:off x="1750" y="1600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7" name="Line 321"/>
              <p:cNvSpPr>
                <a:spLocks noChangeShapeType="1"/>
              </p:cNvSpPr>
              <p:nvPr/>
            </p:nvSpPr>
            <p:spPr bwMode="auto">
              <a:xfrm>
                <a:off x="1714" y="1618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8" name="Line 322"/>
              <p:cNvSpPr>
                <a:spLocks noChangeShapeType="1"/>
              </p:cNvSpPr>
              <p:nvPr/>
            </p:nvSpPr>
            <p:spPr bwMode="auto">
              <a:xfrm>
                <a:off x="1730" y="16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59" name="Line 323"/>
              <p:cNvSpPr>
                <a:spLocks noChangeShapeType="1"/>
              </p:cNvSpPr>
              <p:nvPr/>
            </p:nvSpPr>
            <p:spPr bwMode="auto">
              <a:xfrm>
                <a:off x="1730" y="16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0" name="Line 324"/>
              <p:cNvSpPr>
                <a:spLocks noChangeShapeType="1"/>
              </p:cNvSpPr>
              <p:nvPr/>
            </p:nvSpPr>
            <p:spPr bwMode="auto">
              <a:xfrm flipV="1">
                <a:off x="1714" y="1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1" name="Line 325"/>
              <p:cNvSpPr>
                <a:spLocks noChangeShapeType="1"/>
              </p:cNvSpPr>
              <p:nvPr/>
            </p:nvSpPr>
            <p:spPr bwMode="auto">
              <a:xfrm flipV="1">
                <a:off x="1788" y="1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2" name="Line 326"/>
              <p:cNvSpPr>
                <a:spLocks noChangeShapeType="1"/>
              </p:cNvSpPr>
              <p:nvPr/>
            </p:nvSpPr>
            <p:spPr bwMode="auto">
              <a:xfrm flipV="1">
                <a:off x="1772" y="1564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3" name="Line 327"/>
              <p:cNvSpPr>
                <a:spLocks noChangeShapeType="1"/>
              </p:cNvSpPr>
              <p:nvPr/>
            </p:nvSpPr>
            <p:spPr bwMode="auto">
              <a:xfrm>
                <a:off x="1736" y="1580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4" name="Line 328"/>
              <p:cNvSpPr>
                <a:spLocks noChangeShapeType="1"/>
              </p:cNvSpPr>
              <p:nvPr/>
            </p:nvSpPr>
            <p:spPr bwMode="auto">
              <a:xfrm>
                <a:off x="1752" y="15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5" name="Line 329"/>
              <p:cNvSpPr>
                <a:spLocks noChangeShapeType="1"/>
              </p:cNvSpPr>
              <p:nvPr/>
            </p:nvSpPr>
            <p:spPr bwMode="auto">
              <a:xfrm>
                <a:off x="1752" y="15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6" name="Line 330"/>
              <p:cNvSpPr>
                <a:spLocks noChangeShapeType="1"/>
              </p:cNvSpPr>
              <p:nvPr/>
            </p:nvSpPr>
            <p:spPr bwMode="auto">
              <a:xfrm flipV="1">
                <a:off x="1736" y="15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7" name="Line 331"/>
              <p:cNvSpPr>
                <a:spLocks noChangeShapeType="1"/>
              </p:cNvSpPr>
              <p:nvPr/>
            </p:nvSpPr>
            <p:spPr bwMode="auto">
              <a:xfrm flipV="1">
                <a:off x="1808" y="15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8" name="Line 332"/>
              <p:cNvSpPr>
                <a:spLocks noChangeShapeType="1"/>
              </p:cNvSpPr>
              <p:nvPr/>
            </p:nvSpPr>
            <p:spPr bwMode="auto">
              <a:xfrm flipV="1">
                <a:off x="1792" y="153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69" name="Line 333"/>
              <p:cNvSpPr>
                <a:spLocks noChangeShapeType="1"/>
              </p:cNvSpPr>
              <p:nvPr/>
            </p:nvSpPr>
            <p:spPr bwMode="auto">
              <a:xfrm>
                <a:off x="1756" y="1548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0" name="Line 334"/>
              <p:cNvSpPr>
                <a:spLocks noChangeShapeType="1"/>
              </p:cNvSpPr>
              <p:nvPr/>
            </p:nvSpPr>
            <p:spPr bwMode="auto">
              <a:xfrm>
                <a:off x="1772" y="15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1" name="Line 335"/>
              <p:cNvSpPr>
                <a:spLocks noChangeShapeType="1"/>
              </p:cNvSpPr>
              <p:nvPr/>
            </p:nvSpPr>
            <p:spPr bwMode="auto">
              <a:xfrm>
                <a:off x="1772" y="15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2" name="Line 336"/>
              <p:cNvSpPr>
                <a:spLocks noChangeShapeType="1"/>
              </p:cNvSpPr>
              <p:nvPr/>
            </p:nvSpPr>
            <p:spPr bwMode="auto">
              <a:xfrm flipV="1">
                <a:off x="1756" y="1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3" name="Line 337"/>
              <p:cNvSpPr>
                <a:spLocks noChangeShapeType="1"/>
              </p:cNvSpPr>
              <p:nvPr/>
            </p:nvSpPr>
            <p:spPr bwMode="auto">
              <a:xfrm flipV="1">
                <a:off x="1828" y="1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4" name="Line 338"/>
              <p:cNvSpPr>
                <a:spLocks noChangeShapeType="1"/>
              </p:cNvSpPr>
              <p:nvPr/>
            </p:nvSpPr>
            <p:spPr bwMode="auto">
              <a:xfrm flipV="1">
                <a:off x="1814" y="1520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5" name="Line 339"/>
              <p:cNvSpPr>
                <a:spLocks noChangeShapeType="1"/>
              </p:cNvSpPr>
              <p:nvPr/>
            </p:nvSpPr>
            <p:spPr bwMode="auto">
              <a:xfrm>
                <a:off x="1780" y="1538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6" name="Line 340"/>
              <p:cNvSpPr>
                <a:spLocks noChangeShapeType="1"/>
              </p:cNvSpPr>
              <p:nvPr/>
            </p:nvSpPr>
            <p:spPr bwMode="auto">
              <a:xfrm>
                <a:off x="1794" y="15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7" name="Line 341"/>
              <p:cNvSpPr>
                <a:spLocks noChangeShapeType="1"/>
              </p:cNvSpPr>
              <p:nvPr/>
            </p:nvSpPr>
            <p:spPr bwMode="auto">
              <a:xfrm>
                <a:off x="1794" y="1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8" name="Line 342"/>
              <p:cNvSpPr>
                <a:spLocks noChangeShapeType="1"/>
              </p:cNvSpPr>
              <p:nvPr/>
            </p:nvSpPr>
            <p:spPr bwMode="auto">
              <a:xfrm flipV="1">
                <a:off x="1780" y="15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79" name="Line 343"/>
              <p:cNvSpPr>
                <a:spLocks noChangeShapeType="1"/>
              </p:cNvSpPr>
              <p:nvPr/>
            </p:nvSpPr>
            <p:spPr bwMode="auto">
              <a:xfrm flipV="1">
                <a:off x="1848" y="15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0" name="Line 344"/>
              <p:cNvSpPr>
                <a:spLocks noChangeShapeType="1"/>
              </p:cNvSpPr>
              <p:nvPr/>
            </p:nvSpPr>
            <p:spPr bwMode="auto">
              <a:xfrm flipV="1">
                <a:off x="1834" y="1528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1" name="Line 345"/>
              <p:cNvSpPr>
                <a:spLocks noChangeShapeType="1"/>
              </p:cNvSpPr>
              <p:nvPr/>
            </p:nvSpPr>
            <p:spPr bwMode="auto">
              <a:xfrm>
                <a:off x="1800" y="1542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2" name="Line 346"/>
              <p:cNvSpPr>
                <a:spLocks noChangeShapeType="1"/>
              </p:cNvSpPr>
              <p:nvPr/>
            </p:nvSpPr>
            <p:spPr bwMode="auto">
              <a:xfrm>
                <a:off x="1814" y="155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3" name="Line 347"/>
              <p:cNvSpPr>
                <a:spLocks noChangeShapeType="1"/>
              </p:cNvSpPr>
              <p:nvPr/>
            </p:nvSpPr>
            <p:spPr bwMode="auto">
              <a:xfrm>
                <a:off x="1814" y="15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4" name="Line 348"/>
              <p:cNvSpPr>
                <a:spLocks noChangeShapeType="1"/>
              </p:cNvSpPr>
              <p:nvPr/>
            </p:nvSpPr>
            <p:spPr bwMode="auto">
              <a:xfrm flipV="1">
                <a:off x="1800" y="152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5" name="Line 349"/>
              <p:cNvSpPr>
                <a:spLocks noChangeShapeType="1"/>
              </p:cNvSpPr>
              <p:nvPr/>
            </p:nvSpPr>
            <p:spPr bwMode="auto">
              <a:xfrm flipV="1">
                <a:off x="1868" y="152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6" name="Line 350"/>
              <p:cNvSpPr>
                <a:spLocks noChangeShapeType="1"/>
              </p:cNvSpPr>
              <p:nvPr/>
            </p:nvSpPr>
            <p:spPr bwMode="auto">
              <a:xfrm flipV="1">
                <a:off x="1854" y="152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7" name="Line 351"/>
              <p:cNvSpPr>
                <a:spLocks noChangeShapeType="1"/>
              </p:cNvSpPr>
              <p:nvPr/>
            </p:nvSpPr>
            <p:spPr bwMode="auto">
              <a:xfrm>
                <a:off x="1820" y="1536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8" name="Line 352"/>
              <p:cNvSpPr>
                <a:spLocks noChangeShapeType="1"/>
              </p:cNvSpPr>
              <p:nvPr/>
            </p:nvSpPr>
            <p:spPr bwMode="auto">
              <a:xfrm>
                <a:off x="1834" y="15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89" name="Line 353"/>
              <p:cNvSpPr>
                <a:spLocks noChangeShapeType="1"/>
              </p:cNvSpPr>
              <p:nvPr/>
            </p:nvSpPr>
            <p:spPr bwMode="auto">
              <a:xfrm>
                <a:off x="1834" y="1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0" name="Line 354"/>
              <p:cNvSpPr>
                <a:spLocks noChangeShapeType="1"/>
              </p:cNvSpPr>
              <p:nvPr/>
            </p:nvSpPr>
            <p:spPr bwMode="auto">
              <a:xfrm flipV="1">
                <a:off x="1820" y="151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1" name="Line 355"/>
              <p:cNvSpPr>
                <a:spLocks noChangeShapeType="1"/>
              </p:cNvSpPr>
              <p:nvPr/>
            </p:nvSpPr>
            <p:spPr bwMode="auto">
              <a:xfrm flipV="1">
                <a:off x="1886" y="151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2" name="Line 356"/>
              <p:cNvSpPr>
                <a:spLocks noChangeShapeType="1"/>
              </p:cNvSpPr>
              <p:nvPr/>
            </p:nvSpPr>
            <p:spPr bwMode="auto">
              <a:xfrm flipV="1">
                <a:off x="1876" y="1484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3" name="Line 357"/>
              <p:cNvSpPr>
                <a:spLocks noChangeShapeType="1"/>
              </p:cNvSpPr>
              <p:nvPr/>
            </p:nvSpPr>
            <p:spPr bwMode="auto">
              <a:xfrm>
                <a:off x="1842" y="1500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4" name="Line 358"/>
              <p:cNvSpPr>
                <a:spLocks noChangeShapeType="1"/>
              </p:cNvSpPr>
              <p:nvPr/>
            </p:nvSpPr>
            <p:spPr bwMode="auto">
              <a:xfrm>
                <a:off x="1854" y="151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5" name="Line 359"/>
              <p:cNvSpPr>
                <a:spLocks noChangeShapeType="1"/>
              </p:cNvSpPr>
              <p:nvPr/>
            </p:nvSpPr>
            <p:spPr bwMode="auto">
              <a:xfrm>
                <a:off x="1854" y="14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6" name="Line 360"/>
              <p:cNvSpPr>
                <a:spLocks noChangeShapeType="1"/>
              </p:cNvSpPr>
              <p:nvPr/>
            </p:nvSpPr>
            <p:spPr bwMode="auto">
              <a:xfrm flipV="1">
                <a:off x="1842" y="14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7" name="Line 361"/>
              <p:cNvSpPr>
                <a:spLocks noChangeShapeType="1"/>
              </p:cNvSpPr>
              <p:nvPr/>
            </p:nvSpPr>
            <p:spPr bwMode="auto">
              <a:xfrm flipV="1">
                <a:off x="1908" y="14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8" name="Line 362"/>
              <p:cNvSpPr>
                <a:spLocks noChangeShapeType="1"/>
              </p:cNvSpPr>
              <p:nvPr/>
            </p:nvSpPr>
            <p:spPr bwMode="auto">
              <a:xfrm flipV="1">
                <a:off x="1896" y="143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99" name="Line 363"/>
              <p:cNvSpPr>
                <a:spLocks noChangeShapeType="1"/>
              </p:cNvSpPr>
              <p:nvPr/>
            </p:nvSpPr>
            <p:spPr bwMode="auto">
              <a:xfrm>
                <a:off x="1866" y="1448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0" name="Line 364"/>
              <p:cNvSpPr>
                <a:spLocks noChangeShapeType="1"/>
              </p:cNvSpPr>
              <p:nvPr/>
            </p:nvSpPr>
            <p:spPr bwMode="auto">
              <a:xfrm>
                <a:off x="1876" y="146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1" name="Line 365"/>
              <p:cNvSpPr>
                <a:spLocks noChangeShapeType="1"/>
              </p:cNvSpPr>
              <p:nvPr/>
            </p:nvSpPr>
            <p:spPr bwMode="auto">
              <a:xfrm>
                <a:off x="1876" y="14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2" name="Line 366"/>
              <p:cNvSpPr>
                <a:spLocks noChangeShapeType="1"/>
              </p:cNvSpPr>
              <p:nvPr/>
            </p:nvSpPr>
            <p:spPr bwMode="auto">
              <a:xfrm flipV="1">
                <a:off x="1866" y="1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3" name="Line 367"/>
              <p:cNvSpPr>
                <a:spLocks noChangeShapeType="1"/>
              </p:cNvSpPr>
              <p:nvPr/>
            </p:nvSpPr>
            <p:spPr bwMode="auto">
              <a:xfrm flipV="1">
                <a:off x="1928" y="1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4" name="Line 368"/>
              <p:cNvSpPr>
                <a:spLocks noChangeShapeType="1"/>
              </p:cNvSpPr>
              <p:nvPr/>
            </p:nvSpPr>
            <p:spPr bwMode="auto">
              <a:xfrm flipV="1">
                <a:off x="1916" y="1412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5" name="Line 369"/>
              <p:cNvSpPr>
                <a:spLocks noChangeShapeType="1"/>
              </p:cNvSpPr>
              <p:nvPr/>
            </p:nvSpPr>
            <p:spPr bwMode="auto">
              <a:xfrm>
                <a:off x="1886" y="1426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6" name="Line 370"/>
              <p:cNvSpPr>
                <a:spLocks noChangeShapeType="1"/>
              </p:cNvSpPr>
              <p:nvPr/>
            </p:nvSpPr>
            <p:spPr bwMode="auto">
              <a:xfrm>
                <a:off x="1896" y="14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7" name="Line 371"/>
              <p:cNvSpPr>
                <a:spLocks noChangeShapeType="1"/>
              </p:cNvSpPr>
              <p:nvPr/>
            </p:nvSpPr>
            <p:spPr bwMode="auto">
              <a:xfrm>
                <a:off x="1896" y="14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8" name="Line 372"/>
              <p:cNvSpPr>
                <a:spLocks noChangeShapeType="1"/>
              </p:cNvSpPr>
              <p:nvPr/>
            </p:nvSpPr>
            <p:spPr bwMode="auto">
              <a:xfrm flipV="1">
                <a:off x="1886" y="1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09" name="Line 373"/>
              <p:cNvSpPr>
                <a:spLocks noChangeShapeType="1"/>
              </p:cNvSpPr>
              <p:nvPr/>
            </p:nvSpPr>
            <p:spPr bwMode="auto">
              <a:xfrm flipV="1">
                <a:off x="1948" y="1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0" name="Line 374"/>
              <p:cNvSpPr>
                <a:spLocks noChangeShapeType="1"/>
              </p:cNvSpPr>
              <p:nvPr/>
            </p:nvSpPr>
            <p:spPr bwMode="auto">
              <a:xfrm flipV="1">
                <a:off x="1938" y="1432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1" name="Line 375"/>
              <p:cNvSpPr>
                <a:spLocks noChangeShapeType="1"/>
              </p:cNvSpPr>
              <p:nvPr/>
            </p:nvSpPr>
            <p:spPr bwMode="auto">
              <a:xfrm>
                <a:off x="1908" y="1446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2" name="Line 376"/>
              <p:cNvSpPr>
                <a:spLocks noChangeShapeType="1"/>
              </p:cNvSpPr>
              <p:nvPr/>
            </p:nvSpPr>
            <p:spPr bwMode="auto">
              <a:xfrm>
                <a:off x="1918" y="14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3" name="Line 377"/>
              <p:cNvSpPr>
                <a:spLocks noChangeShapeType="1"/>
              </p:cNvSpPr>
              <p:nvPr/>
            </p:nvSpPr>
            <p:spPr bwMode="auto">
              <a:xfrm>
                <a:off x="1918" y="14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4" name="Line 378"/>
              <p:cNvSpPr>
                <a:spLocks noChangeShapeType="1"/>
              </p:cNvSpPr>
              <p:nvPr/>
            </p:nvSpPr>
            <p:spPr bwMode="auto">
              <a:xfrm flipV="1">
                <a:off x="1908" y="14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5" name="Line 379"/>
              <p:cNvSpPr>
                <a:spLocks noChangeShapeType="1"/>
              </p:cNvSpPr>
              <p:nvPr/>
            </p:nvSpPr>
            <p:spPr bwMode="auto">
              <a:xfrm flipV="1">
                <a:off x="1968" y="14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6" name="Line 380"/>
              <p:cNvSpPr>
                <a:spLocks noChangeShapeType="1"/>
              </p:cNvSpPr>
              <p:nvPr/>
            </p:nvSpPr>
            <p:spPr bwMode="auto">
              <a:xfrm flipV="1">
                <a:off x="1958" y="1456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7" name="Line 381"/>
              <p:cNvSpPr>
                <a:spLocks noChangeShapeType="1"/>
              </p:cNvSpPr>
              <p:nvPr/>
            </p:nvSpPr>
            <p:spPr bwMode="auto">
              <a:xfrm>
                <a:off x="1928" y="1472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8" name="Line 382"/>
              <p:cNvSpPr>
                <a:spLocks noChangeShapeType="1"/>
              </p:cNvSpPr>
              <p:nvPr/>
            </p:nvSpPr>
            <p:spPr bwMode="auto">
              <a:xfrm>
                <a:off x="1938" y="148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19" name="Line 383"/>
              <p:cNvSpPr>
                <a:spLocks noChangeShapeType="1"/>
              </p:cNvSpPr>
              <p:nvPr/>
            </p:nvSpPr>
            <p:spPr bwMode="auto">
              <a:xfrm>
                <a:off x="1938" y="14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0" name="Line 384"/>
              <p:cNvSpPr>
                <a:spLocks noChangeShapeType="1"/>
              </p:cNvSpPr>
              <p:nvPr/>
            </p:nvSpPr>
            <p:spPr bwMode="auto">
              <a:xfrm flipV="1">
                <a:off x="1928" y="145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1" name="Line 385"/>
              <p:cNvSpPr>
                <a:spLocks noChangeShapeType="1"/>
              </p:cNvSpPr>
              <p:nvPr/>
            </p:nvSpPr>
            <p:spPr bwMode="auto">
              <a:xfrm flipV="1">
                <a:off x="1988" y="145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2" name="Line 386"/>
              <p:cNvSpPr>
                <a:spLocks noChangeShapeType="1"/>
              </p:cNvSpPr>
              <p:nvPr/>
            </p:nvSpPr>
            <p:spPr bwMode="auto">
              <a:xfrm flipV="1">
                <a:off x="1980" y="144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3" name="Line 387"/>
              <p:cNvSpPr>
                <a:spLocks noChangeShapeType="1"/>
              </p:cNvSpPr>
              <p:nvPr/>
            </p:nvSpPr>
            <p:spPr bwMode="auto">
              <a:xfrm>
                <a:off x="1950" y="1458"/>
                <a:ext cx="6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4" name="Line 388"/>
              <p:cNvSpPr>
                <a:spLocks noChangeShapeType="1"/>
              </p:cNvSpPr>
              <p:nvPr/>
            </p:nvSpPr>
            <p:spPr bwMode="auto">
              <a:xfrm>
                <a:off x="1960" y="14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5" name="Line 389"/>
              <p:cNvSpPr>
                <a:spLocks noChangeShapeType="1"/>
              </p:cNvSpPr>
              <p:nvPr/>
            </p:nvSpPr>
            <p:spPr bwMode="auto">
              <a:xfrm>
                <a:off x="1960" y="14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6" name="Line 390"/>
              <p:cNvSpPr>
                <a:spLocks noChangeShapeType="1"/>
              </p:cNvSpPr>
              <p:nvPr/>
            </p:nvSpPr>
            <p:spPr bwMode="auto">
              <a:xfrm flipV="1">
                <a:off x="1950" y="14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7" name="Line 391"/>
              <p:cNvSpPr>
                <a:spLocks noChangeShapeType="1"/>
              </p:cNvSpPr>
              <p:nvPr/>
            </p:nvSpPr>
            <p:spPr bwMode="auto">
              <a:xfrm flipV="1">
                <a:off x="2010" y="14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8" name="Line 392"/>
              <p:cNvSpPr>
                <a:spLocks noChangeShapeType="1"/>
              </p:cNvSpPr>
              <p:nvPr/>
            </p:nvSpPr>
            <p:spPr bwMode="auto">
              <a:xfrm flipV="1">
                <a:off x="2000" y="1400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29" name="Line 393"/>
              <p:cNvSpPr>
                <a:spLocks noChangeShapeType="1"/>
              </p:cNvSpPr>
              <p:nvPr/>
            </p:nvSpPr>
            <p:spPr bwMode="auto">
              <a:xfrm>
                <a:off x="1972" y="141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0" name="Line 394"/>
              <p:cNvSpPr>
                <a:spLocks noChangeShapeType="1"/>
              </p:cNvSpPr>
              <p:nvPr/>
            </p:nvSpPr>
            <p:spPr bwMode="auto">
              <a:xfrm>
                <a:off x="1980" y="14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1" name="Line 395"/>
              <p:cNvSpPr>
                <a:spLocks noChangeShapeType="1"/>
              </p:cNvSpPr>
              <p:nvPr/>
            </p:nvSpPr>
            <p:spPr bwMode="auto">
              <a:xfrm>
                <a:off x="1980" y="14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2" name="Line 396"/>
              <p:cNvSpPr>
                <a:spLocks noChangeShapeType="1"/>
              </p:cNvSpPr>
              <p:nvPr/>
            </p:nvSpPr>
            <p:spPr bwMode="auto">
              <a:xfrm flipV="1">
                <a:off x="1972" y="13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3" name="Line 397"/>
              <p:cNvSpPr>
                <a:spLocks noChangeShapeType="1"/>
              </p:cNvSpPr>
              <p:nvPr/>
            </p:nvSpPr>
            <p:spPr bwMode="auto">
              <a:xfrm flipV="1">
                <a:off x="2028" y="13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4" name="Line 398"/>
              <p:cNvSpPr>
                <a:spLocks noChangeShapeType="1"/>
              </p:cNvSpPr>
              <p:nvPr/>
            </p:nvSpPr>
            <p:spPr bwMode="auto">
              <a:xfrm flipV="1">
                <a:off x="2020" y="1378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5" name="Line 399"/>
              <p:cNvSpPr>
                <a:spLocks noChangeShapeType="1"/>
              </p:cNvSpPr>
              <p:nvPr/>
            </p:nvSpPr>
            <p:spPr bwMode="auto">
              <a:xfrm>
                <a:off x="1992" y="139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6" name="Line 400"/>
              <p:cNvSpPr>
                <a:spLocks noChangeShapeType="1"/>
              </p:cNvSpPr>
              <p:nvPr/>
            </p:nvSpPr>
            <p:spPr bwMode="auto">
              <a:xfrm>
                <a:off x="2000" y="14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7" name="Line 401"/>
              <p:cNvSpPr>
                <a:spLocks noChangeShapeType="1"/>
              </p:cNvSpPr>
              <p:nvPr/>
            </p:nvSpPr>
            <p:spPr bwMode="auto">
              <a:xfrm>
                <a:off x="2000" y="13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8" name="Line 402"/>
              <p:cNvSpPr>
                <a:spLocks noChangeShapeType="1"/>
              </p:cNvSpPr>
              <p:nvPr/>
            </p:nvSpPr>
            <p:spPr bwMode="auto">
              <a:xfrm flipV="1">
                <a:off x="1992" y="13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39" name="Line 403"/>
              <p:cNvSpPr>
                <a:spLocks noChangeShapeType="1"/>
              </p:cNvSpPr>
              <p:nvPr/>
            </p:nvSpPr>
            <p:spPr bwMode="auto">
              <a:xfrm flipV="1">
                <a:off x="2048" y="13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0" name="Line 404"/>
              <p:cNvSpPr>
                <a:spLocks noChangeShapeType="1"/>
              </p:cNvSpPr>
              <p:nvPr/>
            </p:nvSpPr>
            <p:spPr bwMode="auto">
              <a:xfrm flipV="1">
                <a:off x="2042" y="139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2741" name="Group 405"/>
            <p:cNvGrpSpPr>
              <a:grpSpLocks/>
            </p:cNvGrpSpPr>
            <p:nvPr/>
          </p:nvGrpSpPr>
          <p:grpSpPr bwMode="auto">
            <a:xfrm>
              <a:off x="2014" y="1090"/>
              <a:ext cx="734" cy="623"/>
              <a:chOff x="2014" y="1090"/>
              <a:chExt cx="734" cy="623"/>
            </a:xfrm>
          </p:grpSpPr>
          <p:sp>
            <p:nvSpPr>
              <p:cNvPr id="142742" name="Line 406"/>
              <p:cNvSpPr>
                <a:spLocks noChangeShapeType="1"/>
              </p:cNvSpPr>
              <p:nvPr/>
            </p:nvSpPr>
            <p:spPr bwMode="auto">
              <a:xfrm>
                <a:off x="2014" y="1408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3" name="Line 407"/>
              <p:cNvSpPr>
                <a:spLocks noChangeShapeType="1"/>
              </p:cNvSpPr>
              <p:nvPr/>
            </p:nvSpPr>
            <p:spPr bwMode="auto">
              <a:xfrm>
                <a:off x="2022" y="14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4" name="Line 408"/>
              <p:cNvSpPr>
                <a:spLocks noChangeShapeType="1"/>
              </p:cNvSpPr>
              <p:nvPr/>
            </p:nvSpPr>
            <p:spPr bwMode="auto">
              <a:xfrm>
                <a:off x="2022" y="13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5" name="Line 409"/>
              <p:cNvSpPr>
                <a:spLocks noChangeShapeType="1"/>
              </p:cNvSpPr>
              <p:nvPr/>
            </p:nvSpPr>
            <p:spPr bwMode="auto">
              <a:xfrm flipV="1">
                <a:off x="2014" y="13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6" name="Line 410"/>
              <p:cNvSpPr>
                <a:spLocks noChangeShapeType="1"/>
              </p:cNvSpPr>
              <p:nvPr/>
            </p:nvSpPr>
            <p:spPr bwMode="auto">
              <a:xfrm flipV="1">
                <a:off x="2068" y="13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7" name="Line 411"/>
              <p:cNvSpPr>
                <a:spLocks noChangeShapeType="1"/>
              </p:cNvSpPr>
              <p:nvPr/>
            </p:nvSpPr>
            <p:spPr bwMode="auto">
              <a:xfrm flipV="1">
                <a:off x="2062" y="140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8" name="Line 412"/>
              <p:cNvSpPr>
                <a:spLocks noChangeShapeType="1"/>
              </p:cNvSpPr>
              <p:nvPr/>
            </p:nvSpPr>
            <p:spPr bwMode="auto">
              <a:xfrm>
                <a:off x="2034" y="1420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9" name="Line 413"/>
              <p:cNvSpPr>
                <a:spLocks noChangeShapeType="1"/>
              </p:cNvSpPr>
              <p:nvPr/>
            </p:nvSpPr>
            <p:spPr bwMode="auto">
              <a:xfrm>
                <a:off x="2040" y="14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0" name="Line 414"/>
              <p:cNvSpPr>
                <a:spLocks noChangeShapeType="1"/>
              </p:cNvSpPr>
              <p:nvPr/>
            </p:nvSpPr>
            <p:spPr bwMode="auto">
              <a:xfrm>
                <a:off x="2040" y="140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1" name="Line 415"/>
              <p:cNvSpPr>
                <a:spLocks noChangeShapeType="1"/>
              </p:cNvSpPr>
              <p:nvPr/>
            </p:nvSpPr>
            <p:spPr bwMode="auto">
              <a:xfrm flipV="1">
                <a:off x="2034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2" name="Line 416"/>
              <p:cNvSpPr>
                <a:spLocks noChangeShapeType="1"/>
              </p:cNvSpPr>
              <p:nvPr/>
            </p:nvSpPr>
            <p:spPr bwMode="auto">
              <a:xfrm flipV="1">
                <a:off x="2088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3" name="Line 417"/>
              <p:cNvSpPr>
                <a:spLocks noChangeShapeType="1"/>
              </p:cNvSpPr>
              <p:nvPr/>
            </p:nvSpPr>
            <p:spPr bwMode="auto">
              <a:xfrm flipV="1">
                <a:off x="2084" y="1380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4" name="Line 418"/>
              <p:cNvSpPr>
                <a:spLocks noChangeShapeType="1"/>
              </p:cNvSpPr>
              <p:nvPr/>
            </p:nvSpPr>
            <p:spPr bwMode="auto">
              <a:xfrm>
                <a:off x="2056" y="1392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5" name="Line 419"/>
              <p:cNvSpPr>
                <a:spLocks noChangeShapeType="1"/>
              </p:cNvSpPr>
              <p:nvPr/>
            </p:nvSpPr>
            <p:spPr bwMode="auto">
              <a:xfrm>
                <a:off x="2062" y="140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6" name="Line 420"/>
              <p:cNvSpPr>
                <a:spLocks noChangeShapeType="1"/>
              </p:cNvSpPr>
              <p:nvPr/>
            </p:nvSpPr>
            <p:spPr bwMode="auto">
              <a:xfrm>
                <a:off x="2062" y="138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7" name="Line 421"/>
              <p:cNvSpPr>
                <a:spLocks noChangeShapeType="1"/>
              </p:cNvSpPr>
              <p:nvPr/>
            </p:nvSpPr>
            <p:spPr bwMode="auto">
              <a:xfrm flipV="1">
                <a:off x="2056" y="13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8" name="Line 422"/>
              <p:cNvSpPr>
                <a:spLocks noChangeShapeType="1"/>
              </p:cNvSpPr>
              <p:nvPr/>
            </p:nvSpPr>
            <p:spPr bwMode="auto">
              <a:xfrm flipV="1">
                <a:off x="2110" y="13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9" name="Line 423"/>
              <p:cNvSpPr>
                <a:spLocks noChangeShapeType="1"/>
              </p:cNvSpPr>
              <p:nvPr/>
            </p:nvSpPr>
            <p:spPr bwMode="auto">
              <a:xfrm flipV="1">
                <a:off x="2104" y="135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0" name="Line 424"/>
              <p:cNvSpPr>
                <a:spLocks noChangeShapeType="1"/>
              </p:cNvSpPr>
              <p:nvPr/>
            </p:nvSpPr>
            <p:spPr bwMode="auto">
              <a:xfrm>
                <a:off x="2078" y="1366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1" name="Line 425"/>
              <p:cNvSpPr>
                <a:spLocks noChangeShapeType="1"/>
              </p:cNvSpPr>
              <p:nvPr/>
            </p:nvSpPr>
            <p:spPr bwMode="auto">
              <a:xfrm>
                <a:off x="2082" y="138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2" name="Line 426"/>
              <p:cNvSpPr>
                <a:spLocks noChangeShapeType="1"/>
              </p:cNvSpPr>
              <p:nvPr/>
            </p:nvSpPr>
            <p:spPr bwMode="auto">
              <a:xfrm>
                <a:off x="2082" y="13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3" name="Line 427"/>
              <p:cNvSpPr>
                <a:spLocks noChangeShapeType="1"/>
              </p:cNvSpPr>
              <p:nvPr/>
            </p:nvSpPr>
            <p:spPr bwMode="auto">
              <a:xfrm flipV="1">
                <a:off x="2078" y="13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4" name="Line 428"/>
              <p:cNvSpPr>
                <a:spLocks noChangeShapeType="1"/>
              </p:cNvSpPr>
              <p:nvPr/>
            </p:nvSpPr>
            <p:spPr bwMode="auto">
              <a:xfrm flipV="1">
                <a:off x="2128" y="13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5" name="Line 429"/>
              <p:cNvSpPr>
                <a:spLocks noChangeShapeType="1"/>
              </p:cNvSpPr>
              <p:nvPr/>
            </p:nvSpPr>
            <p:spPr bwMode="auto">
              <a:xfrm flipV="1">
                <a:off x="2124" y="137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6" name="Line 430"/>
              <p:cNvSpPr>
                <a:spLocks noChangeShapeType="1"/>
              </p:cNvSpPr>
              <p:nvPr/>
            </p:nvSpPr>
            <p:spPr bwMode="auto">
              <a:xfrm>
                <a:off x="2100" y="1388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7" name="Line 431"/>
              <p:cNvSpPr>
                <a:spLocks noChangeShapeType="1"/>
              </p:cNvSpPr>
              <p:nvPr/>
            </p:nvSpPr>
            <p:spPr bwMode="auto">
              <a:xfrm>
                <a:off x="2104" y="140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8" name="Line 432"/>
              <p:cNvSpPr>
                <a:spLocks noChangeShapeType="1"/>
              </p:cNvSpPr>
              <p:nvPr/>
            </p:nvSpPr>
            <p:spPr bwMode="auto">
              <a:xfrm>
                <a:off x="2104" y="137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9" name="Line 433"/>
              <p:cNvSpPr>
                <a:spLocks noChangeShapeType="1"/>
              </p:cNvSpPr>
              <p:nvPr/>
            </p:nvSpPr>
            <p:spPr bwMode="auto">
              <a:xfrm flipV="1">
                <a:off x="2100" y="1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0" name="Line 434"/>
              <p:cNvSpPr>
                <a:spLocks noChangeShapeType="1"/>
              </p:cNvSpPr>
              <p:nvPr/>
            </p:nvSpPr>
            <p:spPr bwMode="auto">
              <a:xfrm flipV="1">
                <a:off x="2150" y="1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1" name="Line 435"/>
              <p:cNvSpPr>
                <a:spLocks noChangeShapeType="1"/>
              </p:cNvSpPr>
              <p:nvPr/>
            </p:nvSpPr>
            <p:spPr bwMode="auto">
              <a:xfrm flipV="1">
                <a:off x="2144" y="1416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2" name="Line 436"/>
              <p:cNvSpPr>
                <a:spLocks noChangeShapeType="1"/>
              </p:cNvSpPr>
              <p:nvPr/>
            </p:nvSpPr>
            <p:spPr bwMode="auto">
              <a:xfrm>
                <a:off x="2120" y="1428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3" name="Line 437"/>
              <p:cNvSpPr>
                <a:spLocks noChangeShapeType="1"/>
              </p:cNvSpPr>
              <p:nvPr/>
            </p:nvSpPr>
            <p:spPr bwMode="auto">
              <a:xfrm>
                <a:off x="2124" y="14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4" name="Line 438"/>
              <p:cNvSpPr>
                <a:spLocks noChangeShapeType="1"/>
              </p:cNvSpPr>
              <p:nvPr/>
            </p:nvSpPr>
            <p:spPr bwMode="auto">
              <a:xfrm>
                <a:off x="2124" y="14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5" name="Line 439"/>
              <p:cNvSpPr>
                <a:spLocks noChangeShapeType="1"/>
              </p:cNvSpPr>
              <p:nvPr/>
            </p:nvSpPr>
            <p:spPr bwMode="auto">
              <a:xfrm flipV="1">
                <a:off x="2120" y="14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6" name="Line 440"/>
              <p:cNvSpPr>
                <a:spLocks noChangeShapeType="1"/>
              </p:cNvSpPr>
              <p:nvPr/>
            </p:nvSpPr>
            <p:spPr bwMode="auto">
              <a:xfrm flipV="1">
                <a:off x="2170" y="14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7" name="Line 441"/>
              <p:cNvSpPr>
                <a:spLocks noChangeShapeType="1"/>
              </p:cNvSpPr>
              <p:nvPr/>
            </p:nvSpPr>
            <p:spPr bwMode="auto">
              <a:xfrm flipV="1">
                <a:off x="2166" y="141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8" name="Line 442"/>
              <p:cNvSpPr>
                <a:spLocks noChangeShapeType="1"/>
              </p:cNvSpPr>
              <p:nvPr/>
            </p:nvSpPr>
            <p:spPr bwMode="auto">
              <a:xfrm>
                <a:off x="2142" y="1428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9" name="Line 443"/>
              <p:cNvSpPr>
                <a:spLocks noChangeShapeType="1"/>
              </p:cNvSpPr>
              <p:nvPr/>
            </p:nvSpPr>
            <p:spPr bwMode="auto">
              <a:xfrm>
                <a:off x="2146" y="14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0" name="Line 444"/>
              <p:cNvSpPr>
                <a:spLocks noChangeShapeType="1"/>
              </p:cNvSpPr>
              <p:nvPr/>
            </p:nvSpPr>
            <p:spPr bwMode="auto">
              <a:xfrm>
                <a:off x="2146" y="1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1" name="Line 445"/>
              <p:cNvSpPr>
                <a:spLocks noChangeShapeType="1"/>
              </p:cNvSpPr>
              <p:nvPr/>
            </p:nvSpPr>
            <p:spPr bwMode="auto">
              <a:xfrm flipV="1">
                <a:off x="2142" y="140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2" name="Line 446"/>
              <p:cNvSpPr>
                <a:spLocks noChangeShapeType="1"/>
              </p:cNvSpPr>
              <p:nvPr/>
            </p:nvSpPr>
            <p:spPr bwMode="auto">
              <a:xfrm flipV="1">
                <a:off x="2190" y="140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3" name="Line 447"/>
              <p:cNvSpPr>
                <a:spLocks noChangeShapeType="1"/>
              </p:cNvSpPr>
              <p:nvPr/>
            </p:nvSpPr>
            <p:spPr bwMode="auto">
              <a:xfrm flipV="1">
                <a:off x="2186" y="139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4" name="Line 448"/>
              <p:cNvSpPr>
                <a:spLocks noChangeShapeType="1"/>
              </p:cNvSpPr>
              <p:nvPr/>
            </p:nvSpPr>
            <p:spPr bwMode="auto">
              <a:xfrm>
                <a:off x="2162" y="1402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5" name="Line 449"/>
              <p:cNvSpPr>
                <a:spLocks noChangeShapeType="1"/>
              </p:cNvSpPr>
              <p:nvPr/>
            </p:nvSpPr>
            <p:spPr bwMode="auto">
              <a:xfrm>
                <a:off x="2166" y="1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6" name="Line 450"/>
              <p:cNvSpPr>
                <a:spLocks noChangeShapeType="1"/>
              </p:cNvSpPr>
              <p:nvPr/>
            </p:nvSpPr>
            <p:spPr bwMode="auto">
              <a:xfrm>
                <a:off x="2166" y="13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7" name="Line 451"/>
              <p:cNvSpPr>
                <a:spLocks noChangeShapeType="1"/>
              </p:cNvSpPr>
              <p:nvPr/>
            </p:nvSpPr>
            <p:spPr bwMode="auto">
              <a:xfrm flipV="1">
                <a:off x="2162" y="13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8" name="Line 452"/>
              <p:cNvSpPr>
                <a:spLocks noChangeShapeType="1"/>
              </p:cNvSpPr>
              <p:nvPr/>
            </p:nvSpPr>
            <p:spPr bwMode="auto">
              <a:xfrm flipV="1">
                <a:off x="2210" y="13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9" name="Line 453"/>
              <p:cNvSpPr>
                <a:spLocks noChangeShapeType="1"/>
              </p:cNvSpPr>
              <p:nvPr/>
            </p:nvSpPr>
            <p:spPr bwMode="auto">
              <a:xfrm flipV="1">
                <a:off x="2208" y="1392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0" name="Line 454"/>
              <p:cNvSpPr>
                <a:spLocks noChangeShapeType="1"/>
              </p:cNvSpPr>
              <p:nvPr/>
            </p:nvSpPr>
            <p:spPr bwMode="auto">
              <a:xfrm>
                <a:off x="2184" y="1404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1" name="Line 455"/>
              <p:cNvSpPr>
                <a:spLocks noChangeShapeType="1"/>
              </p:cNvSpPr>
              <p:nvPr/>
            </p:nvSpPr>
            <p:spPr bwMode="auto">
              <a:xfrm>
                <a:off x="2188" y="141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2" name="Line 456"/>
              <p:cNvSpPr>
                <a:spLocks noChangeShapeType="1"/>
              </p:cNvSpPr>
              <p:nvPr/>
            </p:nvSpPr>
            <p:spPr bwMode="auto">
              <a:xfrm>
                <a:off x="2188" y="13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3" name="Line 457"/>
              <p:cNvSpPr>
                <a:spLocks noChangeShapeType="1"/>
              </p:cNvSpPr>
              <p:nvPr/>
            </p:nvSpPr>
            <p:spPr bwMode="auto">
              <a:xfrm flipV="1">
                <a:off x="2184" y="13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4" name="Line 458"/>
              <p:cNvSpPr>
                <a:spLocks noChangeShapeType="1"/>
              </p:cNvSpPr>
              <p:nvPr/>
            </p:nvSpPr>
            <p:spPr bwMode="auto">
              <a:xfrm flipV="1">
                <a:off x="2232" y="13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5" name="Line 459"/>
              <p:cNvSpPr>
                <a:spLocks noChangeShapeType="1"/>
              </p:cNvSpPr>
              <p:nvPr/>
            </p:nvSpPr>
            <p:spPr bwMode="auto">
              <a:xfrm flipV="1">
                <a:off x="2228" y="1420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6" name="Line 460"/>
              <p:cNvSpPr>
                <a:spLocks noChangeShapeType="1"/>
              </p:cNvSpPr>
              <p:nvPr/>
            </p:nvSpPr>
            <p:spPr bwMode="auto">
              <a:xfrm>
                <a:off x="2204" y="143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7" name="Line 461"/>
              <p:cNvSpPr>
                <a:spLocks noChangeShapeType="1"/>
              </p:cNvSpPr>
              <p:nvPr/>
            </p:nvSpPr>
            <p:spPr bwMode="auto">
              <a:xfrm>
                <a:off x="2208" y="1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8" name="Line 462"/>
              <p:cNvSpPr>
                <a:spLocks noChangeShapeType="1"/>
              </p:cNvSpPr>
              <p:nvPr/>
            </p:nvSpPr>
            <p:spPr bwMode="auto">
              <a:xfrm>
                <a:off x="2208" y="14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9" name="Line 463"/>
              <p:cNvSpPr>
                <a:spLocks noChangeShapeType="1"/>
              </p:cNvSpPr>
              <p:nvPr/>
            </p:nvSpPr>
            <p:spPr bwMode="auto">
              <a:xfrm flipV="1">
                <a:off x="2204" y="14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0" name="Line 464"/>
              <p:cNvSpPr>
                <a:spLocks noChangeShapeType="1"/>
              </p:cNvSpPr>
              <p:nvPr/>
            </p:nvSpPr>
            <p:spPr bwMode="auto">
              <a:xfrm flipV="1">
                <a:off x="2250" y="14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1" name="Line 465"/>
              <p:cNvSpPr>
                <a:spLocks noChangeShapeType="1"/>
              </p:cNvSpPr>
              <p:nvPr/>
            </p:nvSpPr>
            <p:spPr bwMode="auto">
              <a:xfrm flipV="1">
                <a:off x="2250" y="143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2" name="Line 466"/>
              <p:cNvSpPr>
                <a:spLocks noChangeShapeType="1"/>
              </p:cNvSpPr>
              <p:nvPr/>
            </p:nvSpPr>
            <p:spPr bwMode="auto">
              <a:xfrm>
                <a:off x="2226" y="1448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3" name="Line 467"/>
              <p:cNvSpPr>
                <a:spLocks noChangeShapeType="1"/>
              </p:cNvSpPr>
              <p:nvPr/>
            </p:nvSpPr>
            <p:spPr bwMode="auto">
              <a:xfrm>
                <a:off x="2228" y="14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4" name="Line 468"/>
              <p:cNvSpPr>
                <a:spLocks noChangeShapeType="1"/>
              </p:cNvSpPr>
              <p:nvPr/>
            </p:nvSpPr>
            <p:spPr bwMode="auto">
              <a:xfrm>
                <a:off x="2228" y="14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5" name="Line 469"/>
              <p:cNvSpPr>
                <a:spLocks noChangeShapeType="1"/>
              </p:cNvSpPr>
              <p:nvPr/>
            </p:nvSpPr>
            <p:spPr bwMode="auto">
              <a:xfrm flipV="1">
                <a:off x="2226" y="14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6" name="Line 470"/>
              <p:cNvSpPr>
                <a:spLocks noChangeShapeType="1"/>
              </p:cNvSpPr>
              <p:nvPr/>
            </p:nvSpPr>
            <p:spPr bwMode="auto">
              <a:xfrm flipV="1">
                <a:off x="2272" y="14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7" name="Line 471"/>
              <p:cNvSpPr>
                <a:spLocks noChangeShapeType="1"/>
              </p:cNvSpPr>
              <p:nvPr/>
            </p:nvSpPr>
            <p:spPr bwMode="auto">
              <a:xfrm flipV="1">
                <a:off x="2270" y="143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8" name="Line 472"/>
              <p:cNvSpPr>
                <a:spLocks noChangeShapeType="1"/>
              </p:cNvSpPr>
              <p:nvPr/>
            </p:nvSpPr>
            <p:spPr bwMode="auto">
              <a:xfrm>
                <a:off x="2246" y="1446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9" name="Line 473"/>
              <p:cNvSpPr>
                <a:spLocks noChangeShapeType="1"/>
              </p:cNvSpPr>
              <p:nvPr/>
            </p:nvSpPr>
            <p:spPr bwMode="auto">
              <a:xfrm>
                <a:off x="2248" y="14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0" name="Line 474"/>
              <p:cNvSpPr>
                <a:spLocks noChangeShapeType="1"/>
              </p:cNvSpPr>
              <p:nvPr/>
            </p:nvSpPr>
            <p:spPr bwMode="auto">
              <a:xfrm>
                <a:off x="2248" y="14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1" name="Line 475"/>
              <p:cNvSpPr>
                <a:spLocks noChangeShapeType="1"/>
              </p:cNvSpPr>
              <p:nvPr/>
            </p:nvSpPr>
            <p:spPr bwMode="auto">
              <a:xfrm flipV="1">
                <a:off x="2246" y="142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2" name="Line 476"/>
              <p:cNvSpPr>
                <a:spLocks noChangeShapeType="1"/>
              </p:cNvSpPr>
              <p:nvPr/>
            </p:nvSpPr>
            <p:spPr bwMode="auto">
              <a:xfrm flipV="1">
                <a:off x="2292" y="142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3" name="Line 477"/>
              <p:cNvSpPr>
                <a:spLocks noChangeShapeType="1"/>
              </p:cNvSpPr>
              <p:nvPr/>
            </p:nvSpPr>
            <p:spPr bwMode="auto">
              <a:xfrm flipV="1">
                <a:off x="2290" y="142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4" name="Line 478"/>
              <p:cNvSpPr>
                <a:spLocks noChangeShapeType="1"/>
              </p:cNvSpPr>
              <p:nvPr/>
            </p:nvSpPr>
            <p:spPr bwMode="auto">
              <a:xfrm>
                <a:off x="2268" y="1434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5" name="Line 479"/>
              <p:cNvSpPr>
                <a:spLocks noChangeShapeType="1"/>
              </p:cNvSpPr>
              <p:nvPr/>
            </p:nvSpPr>
            <p:spPr bwMode="auto">
              <a:xfrm>
                <a:off x="2270" y="14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6" name="Line 480"/>
              <p:cNvSpPr>
                <a:spLocks noChangeShapeType="1"/>
              </p:cNvSpPr>
              <p:nvPr/>
            </p:nvSpPr>
            <p:spPr bwMode="auto">
              <a:xfrm>
                <a:off x="2270" y="14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7" name="Line 481"/>
              <p:cNvSpPr>
                <a:spLocks noChangeShapeType="1"/>
              </p:cNvSpPr>
              <p:nvPr/>
            </p:nvSpPr>
            <p:spPr bwMode="auto">
              <a:xfrm flipV="1">
                <a:off x="2268" y="14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8" name="Line 482"/>
              <p:cNvSpPr>
                <a:spLocks noChangeShapeType="1"/>
              </p:cNvSpPr>
              <p:nvPr/>
            </p:nvSpPr>
            <p:spPr bwMode="auto">
              <a:xfrm flipV="1">
                <a:off x="2314" y="14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9" name="Line 483"/>
              <p:cNvSpPr>
                <a:spLocks noChangeShapeType="1"/>
              </p:cNvSpPr>
              <p:nvPr/>
            </p:nvSpPr>
            <p:spPr bwMode="auto">
              <a:xfrm flipV="1">
                <a:off x="2310" y="138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0" name="Line 484"/>
              <p:cNvSpPr>
                <a:spLocks noChangeShapeType="1"/>
              </p:cNvSpPr>
              <p:nvPr/>
            </p:nvSpPr>
            <p:spPr bwMode="auto">
              <a:xfrm>
                <a:off x="2290" y="13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1" name="Line 485"/>
              <p:cNvSpPr>
                <a:spLocks noChangeShapeType="1"/>
              </p:cNvSpPr>
              <p:nvPr/>
            </p:nvSpPr>
            <p:spPr bwMode="auto">
              <a:xfrm>
                <a:off x="2290" y="14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2" name="Line 486"/>
              <p:cNvSpPr>
                <a:spLocks noChangeShapeType="1"/>
              </p:cNvSpPr>
              <p:nvPr/>
            </p:nvSpPr>
            <p:spPr bwMode="auto">
              <a:xfrm>
                <a:off x="2290" y="13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3" name="Line 487"/>
              <p:cNvSpPr>
                <a:spLocks noChangeShapeType="1"/>
              </p:cNvSpPr>
              <p:nvPr/>
            </p:nvSpPr>
            <p:spPr bwMode="auto">
              <a:xfrm flipV="1">
                <a:off x="2290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4" name="Line 488"/>
              <p:cNvSpPr>
                <a:spLocks noChangeShapeType="1"/>
              </p:cNvSpPr>
              <p:nvPr/>
            </p:nvSpPr>
            <p:spPr bwMode="auto">
              <a:xfrm flipV="1">
                <a:off x="2332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5" name="Line 489"/>
              <p:cNvSpPr>
                <a:spLocks noChangeShapeType="1"/>
              </p:cNvSpPr>
              <p:nvPr/>
            </p:nvSpPr>
            <p:spPr bwMode="auto">
              <a:xfrm flipV="1">
                <a:off x="2332" y="132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6" name="Line 490"/>
              <p:cNvSpPr>
                <a:spLocks noChangeShapeType="1"/>
              </p:cNvSpPr>
              <p:nvPr/>
            </p:nvSpPr>
            <p:spPr bwMode="auto">
              <a:xfrm>
                <a:off x="2312" y="133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7" name="Line 491"/>
              <p:cNvSpPr>
                <a:spLocks noChangeShapeType="1"/>
              </p:cNvSpPr>
              <p:nvPr/>
            </p:nvSpPr>
            <p:spPr bwMode="auto">
              <a:xfrm>
                <a:off x="2312" y="13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8" name="Line 492"/>
              <p:cNvSpPr>
                <a:spLocks noChangeShapeType="1"/>
              </p:cNvSpPr>
              <p:nvPr/>
            </p:nvSpPr>
            <p:spPr bwMode="auto">
              <a:xfrm>
                <a:off x="2312" y="132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9" name="Line 493"/>
              <p:cNvSpPr>
                <a:spLocks noChangeShapeType="1"/>
              </p:cNvSpPr>
              <p:nvPr/>
            </p:nvSpPr>
            <p:spPr bwMode="auto">
              <a:xfrm flipV="1">
                <a:off x="2312" y="131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0" name="Line 494"/>
              <p:cNvSpPr>
                <a:spLocks noChangeShapeType="1"/>
              </p:cNvSpPr>
              <p:nvPr/>
            </p:nvSpPr>
            <p:spPr bwMode="auto">
              <a:xfrm flipV="1">
                <a:off x="2354" y="131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1" name="Line 495"/>
              <p:cNvSpPr>
                <a:spLocks noChangeShapeType="1"/>
              </p:cNvSpPr>
              <p:nvPr/>
            </p:nvSpPr>
            <p:spPr bwMode="auto">
              <a:xfrm flipV="1">
                <a:off x="2354" y="127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2" name="Line 496"/>
              <p:cNvSpPr>
                <a:spLocks noChangeShapeType="1"/>
              </p:cNvSpPr>
              <p:nvPr/>
            </p:nvSpPr>
            <p:spPr bwMode="auto">
              <a:xfrm>
                <a:off x="2334" y="12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3" name="Line 497"/>
              <p:cNvSpPr>
                <a:spLocks noChangeShapeType="1"/>
              </p:cNvSpPr>
              <p:nvPr/>
            </p:nvSpPr>
            <p:spPr bwMode="auto">
              <a:xfrm>
                <a:off x="2334" y="12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4" name="Line 498"/>
              <p:cNvSpPr>
                <a:spLocks noChangeShapeType="1"/>
              </p:cNvSpPr>
              <p:nvPr/>
            </p:nvSpPr>
            <p:spPr bwMode="auto">
              <a:xfrm>
                <a:off x="2334" y="12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5" name="Line 499"/>
              <p:cNvSpPr>
                <a:spLocks noChangeShapeType="1"/>
              </p:cNvSpPr>
              <p:nvPr/>
            </p:nvSpPr>
            <p:spPr bwMode="auto">
              <a:xfrm flipV="1">
                <a:off x="2334" y="126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6" name="Line 500"/>
              <p:cNvSpPr>
                <a:spLocks noChangeShapeType="1"/>
              </p:cNvSpPr>
              <p:nvPr/>
            </p:nvSpPr>
            <p:spPr bwMode="auto">
              <a:xfrm flipV="1">
                <a:off x="2376" y="126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7" name="Line 501"/>
              <p:cNvSpPr>
                <a:spLocks noChangeShapeType="1"/>
              </p:cNvSpPr>
              <p:nvPr/>
            </p:nvSpPr>
            <p:spPr bwMode="auto">
              <a:xfrm flipV="1">
                <a:off x="2374" y="120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8" name="Line 502"/>
              <p:cNvSpPr>
                <a:spLocks noChangeShapeType="1"/>
              </p:cNvSpPr>
              <p:nvPr/>
            </p:nvSpPr>
            <p:spPr bwMode="auto">
              <a:xfrm>
                <a:off x="2354" y="12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9" name="Line 503"/>
              <p:cNvSpPr>
                <a:spLocks noChangeShapeType="1"/>
              </p:cNvSpPr>
              <p:nvPr/>
            </p:nvSpPr>
            <p:spPr bwMode="auto">
              <a:xfrm>
                <a:off x="2354" y="12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0" name="Line 504"/>
              <p:cNvSpPr>
                <a:spLocks noChangeShapeType="1"/>
              </p:cNvSpPr>
              <p:nvPr/>
            </p:nvSpPr>
            <p:spPr bwMode="auto">
              <a:xfrm>
                <a:off x="2354" y="12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1" name="Line 505"/>
              <p:cNvSpPr>
                <a:spLocks noChangeShapeType="1"/>
              </p:cNvSpPr>
              <p:nvPr/>
            </p:nvSpPr>
            <p:spPr bwMode="auto">
              <a:xfrm flipV="1">
                <a:off x="2354" y="11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2" name="Line 506"/>
              <p:cNvSpPr>
                <a:spLocks noChangeShapeType="1"/>
              </p:cNvSpPr>
              <p:nvPr/>
            </p:nvSpPr>
            <p:spPr bwMode="auto">
              <a:xfrm flipV="1">
                <a:off x="2394" y="11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3" name="Line 507"/>
              <p:cNvSpPr>
                <a:spLocks noChangeShapeType="1"/>
              </p:cNvSpPr>
              <p:nvPr/>
            </p:nvSpPr>
            <p:spPr bwMode="auto">
              <a:xfrm flipV="1">
                <a:off x="2394" y="112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4" name="Line 508"/>
              <p:cNvSpPr>
                <a:spLocks noChangeShapeType="1"/>
              </p:cNvSpPr>
              <p:nvPr/>
            </p:nvSpPr>
            <p:spPr bwMode="auto">
              <a:xfrm>
                <a:off x="2374" y="11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5" name="Line 509"/>
              <p:cNvSpPr>
                <a:spLocks noChangeShapeType="1"/>
              </p:cNvSpPr>
              <p:nvPr/>
            </p:nvSpPr>
            <p:spPr bwMode="auto">
              <a:xfrm>
                <a:off x="2374" y="11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6" name="Line 510"/>
              <p:cNvSpPr>
                <a:spLocks noChangeShapeType="1"/>
              </p:cNvSpPr>
              <p:nvPr/>
            </p:nvSpPr>
            <p:spPr bwMode="auto">
              <a:xfrm>
                <a:off x="2374" y="11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7" name="Line 511"/>
              <p:cNvSpPr>
                <a:spLocks noChangeShapeType="1"/>
              </p:cNvSpPr>
              <p:nvPr/>
            </p:nvSpPr>
            <p:spPr bwMode="auto">
              <a:xfrm flipV="1">
                <a:off x="2374" y="11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8" name="Line 512"/>
              <p:cNvSpPr>
                <a:spLocks noChangeShapeType="1"/>
              </p:cNvSpPr>
              <p:nvPr/>
            </p:nvSpPr>
            <p:spPr bwMode="auto">
              <a:xfrm flipV="1">
                <a:off x="2414" y="11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9" name="Line 513"/>
              <p:cNvSpPr>
                <a:spLocks noChangeShapeType="1"/>
              </p:cNvSpPr>
              <p:nvPr/>
            </p:nvSpPr>
            <p:spPr bwMode="auto">
              <a:xfrm flipV="1">
                <a:off x="2416" y="1098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0" name="Line 514"/>
              <p:cNvSpPr>
                <a:spLocks noChangeShapeType="1"/>
              </p:cNvSpPr>
              <p:nvPr/>
            </p:nvSpPr>
            <p:spPr bwMode="auto">
              <a:xfrm>
                <a:off x="2396" y="11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1" name="Line 515"/>
              <p:cNvSpPr>
                <a:spLocks noChangeShapeType="1"/>
              </p:cNvSpPr>
              <p:nvPr/>
            </p:nvSpPr>
            <p:spPr bwMode="auto">
              <a:xfrm>
                <a:off x="2396" y="11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2" name="Line 516"/>
              <p:cNvSpPr>
                <a:spLocks noChangeShapeType="1"/>
              </p:cNvSpPr>
              <p:nvPr/>
            </p:nvSpPr>
            <p:spPr bwMode="auto">
              <a:xfrm>
                <a:off x="2396" y="10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3" name="Line 517"/>
              <p:cNvSpPr>
                <a:spLocks noChangeShapeType="1"/>
              </p:cNvSpPr>
              <p:nvPr/>
            </p:nvSpPr>
            <p:spPr bwMode="auto">
              <a:xfrm flipV="1">
                <a:off x="2396" y="10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4" name="Line 518"/>
              <p:cNvSpPr>
                <a:spLocks noChangeShapeType="1"/>
              </p:cNvSpPr>
              <p:nvPr/>
            </p:nvSpPr>
            <p:spPr bwMode="auto">
              <a:xfrm flipV="1">
                <a:off x="2436" y="10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5" name="Line 519"/>
              <p:cNvSpPr>
                <a:spLocks noChangeShapeType="1"/>
              </p:cNvSpPr>
              <p:nvPr/>
            </p:nvSpPr>
            <p:spPr bwMode="auto">
              <a:xfrm flipV="1">
                <a:off x="2436" y="1176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6" name="Line 520"/>
              <p:cNvSpPr>
                <a:spLocks noChangeShapeType="1"/>
              </p:cNvSpPr>
              <p:nvPr/>
            </p:nvSpPr>
            <p:spPr bwMode="auto">
              <a:xfrm>
                <a:off x="2416" y="11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7" name="Line 521"/>
              <p:cNvSpPr>
                <a:spLocks noChangeShapeType="1"/>
              </p:cNvSpPr>
              <p:nvPr/>
            </p:nvSpPr>
            <p:spPr bwMode="auto">
              <a:xfrm>
                <a:off x="2416" y="12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8" name="Line 522"/>
              <p:cNvSpPr>
                <a:spLocks noChangeShapeType="1"/>
              </p:cNvSpPr>
              <p:nvPr/>
            </p:nvSpPr>
            <p:spPr bwMode="auto">
              <a:xfrm>
                <a:off x="2416" y="11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9" name="Line 523"/>
              <p:cNvSpPr>
                <a:spLocks noChangeShapeType="1"/>
              </p:cNvSpPr>
              <p:nvPr/>
            </p:nvSpPr>
            <p:spPr bwMode="auto">
              <a:xfrm flipV="1">
                <a:off x="2416" y="116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0" name="Line 524"/>
              <p:cNvSpPr>
                <a:spLocks noChangeShapeType="1"/>
              </p:cNvSpPr>
              <p:nvPr/>
            </p:nvSpPr>
            <p:spPr bwMode="auto">
              <a:xfrm flipV="1">
                <a:off x="2456" y="116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1" name="Line 525"/>
              <p:cNvSpPr>
                <a:spLocks noChangeShapeType="1"/>
              </p:cNvSpPr>
              <p:nvPr/>
            </p:nvSpPr>
            <p:spPr bwMode="auto">
              <a:xfrm flipV="1">
                <a:off x="2458" y="1310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2" name="Line 526"/>
              <p:cNvSpPr>
                <a:spLocks noChangeShapeType="1"/>
              </p:cNvSpPr>
              <p:nvPr/>
            </p:nvSpPr>
            <p:spPr bwMode="auto">
              <a:xfrm>
                <a:off x="2438" y="1322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3" name="Line 527"/>
              <p:cNvSpPr>
                <a:spLocks noChangeShapeType="1"/>
              </p:cNvSpPr>
              <p:nvPr/>
            </p:nvSpPr>
            <p:spPr bwMode="auto">
              <a:xfrm>
                <a:off x="2436" y="13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4" name="Line 528"/>
              <p:cNvSpPr>
                <a:spLocks noChangeShapeType="1"/>
              </p:cNvSpPr>
              <p:nvPr/>
            </p:nvSpPr>
            <p:spPr bwMode="auto">
              <a:xfrm>
                <a:off x="2436" y="13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5" name="Line 529"/>
              <p:cNvSpPr>
                <a:spLocks noChangeShapeType="1"/>
              </p:cNvSpPr>
              <p:nvPr/>
            </p:nvSpPr>
            <p:spPr bwMode="auto">
              <a:xfrm flipV="1">
                <a:off x="2438" y="13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6" name="Line 530"/>
              <p:cNvSpPr>
                <a:spLocks noChangeShapeType="1"/>
              </p:cNvSpPr>
              <p:nvPr/>
            </p:nvSpPr>
            <p:spPr bwMode="auto">
              <a:xfrm flipV="1">
                <a:off x="2476" y="13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7" name="Line 531"/>
              <p:cNvSpPr>
                <a:spLocks noChangeShapeType="1"/>
              </p:cNvSpPr>
              <p:nvPr/>
            </p:nvSpPr>
            <p:spPr bwMode="auto">
              <a:xfrm flipV="1">
                <a:off x="2478" y="144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8" name="Line 532"/>
              <p:cNvSpPr>
                <a:spLocks noChangeShapeType="1"/>
              </p:cNvSpPr>
              <p:nvPr/>
            </p:nvSpPr>
            <p:spPr bwMode="auto">
              <a:xfrm>
                <a:off x="2458" y="1456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9" name="Line 533"/>
              <p:cNvSpPr>
                <a:spLocks noChangeShapeType="1"/>
              </p:cNvSpPr>
              <p:nvPr/>
            </p:nvSpPr>
            <p:spPr bwMode="auto">
              <a:xfrm>
                <a:off x="2456" y="14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0" name="Line 534"/>
              <p:cNvSpPr>
                <a:spLocks noChangeShapeType="1"/>
              </p:cNvSpPr>
              <p:nvPr/>
            </p:nvSpPr>
            <p:spPr bwMode="auto">
              <a:xfrm>
                <a:off x="2456" y="144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1" name="Line 535"/>
              <p:cNvSpPr>
                <a:spLocks noChangeShapeType="1"/>
              </p:cNvSpPr>
              <p:nvPr/>
            </p:nvSpPr>
            <p:spPr bwMode="auto">
              <a:xfrm flipV="1">
                <a:off x="2458" y="14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2" name="Line 536"/>
              <p:cNvSpPr>
                <a:spLocks noChangeShapeType="1"/>
              </p:cNvSpPr>
              <p:nvPr/>
            </p:nvSpPr>
            <p:spPr bwMode="auto">
              <a:xfrm flipV="1">
                <a:off x="2496" y="14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3" name="Line 537"/>
              <p:cNvSpPr>
                <a:spLocks noChangeShapeType="1"/>
              </p:cNvSpPr>
              <p:nvPr/>
            </p:nvSpPr>
            <p:spPr bwMode="auto">
              <a:xfrm flipV="1">
                <a:off x="2498" y="1516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4" name="Line 538"/>
              <p:cNvSpPr>
                <a:spLocks noChangeShapeType="1"/>
              </p:cNvSpPr>
              <p:nvPr/>
            </p:nvSpPr>
            <p:spPr bwMode="auto">
              <a:xfrm>
                <a:off x="2480" y="152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5" name="Line 539"/>
              <p:cNvSpPr>
                <a:spLocks noChangeShapeType="1"/>
              </p:cNvSpPr>
              <p:nvPr/>
            </p:nvSpPr>
            <p:spPr bwMode="auto">
              <a:xfrm>
                <a:off x="2478" y="15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6" name="Line 540"/>
              <p:cNvSpPr>
                <a:spLocks noChangeShapeType="1"/>
              </p:cNvSpPr>
              <p:nvPr/>
            </p:nvSpPr>
            <p:spPr bwMode="auto">
              <a:xfrm>
                <a:off x="2478" y="15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7" name="Line 541"/>
              <p:cNvSpPr>
                <a:spLocks noChangeShapeType="1"/>
              </p:cNvSpPr>
              <p:nvPr/>
            </p:nvSpPr>
            <p:spPr bwMode="auto">
              <a:xfrm flipV="1">
                <a:off x="2480" y="15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8" name="Line 542"/>
              <p:cNvSpPr>
                <a:spLocks noChangeShapeType="1"/>
              </p:cNvSpPr>
              <p:nvPr/>
            </p:nvSpPr>
            <p:spPr bwMode="auto">
              <a:xfrm flipV="1">
                <a:off x="2516" y="15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9" name="Line 543"/>
              <p:cNvSpPr>
                <a:spLocks noChangeShapeType="1"/>
              </p:cNvSpPr>
              <p:nvPr/>
            </p:nvSpPr>
            <p:spPr bwMode="auto">
              <a:xfrm flipV="1">
                <a:off x="2518" y="152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0" name="Line 544"/>
              <p:cNvSpPr>
                <a:spLocks noChangeShapeType="1"/>
              </p:cNvSpPr>
              <p:nvPr/>
            </p:nvSpPr>
            <p:spPr bwMode="auto">
              <a:xfrm>
                <a:off x="2502" y="153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1" name="Line 545"/>
              <p:cNvSpPr>
                <a:spLocks noChangeShapeType="1"/>
              </p:cNvSpPr>
              <p:nvPr/>
            </p:nvSpPr>
            <p:spPr bwMode="auto">
              <a:xfrm>
                <a:off x="2498" y="15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2" name="Line 546"/>
              <p:cNvSpPr>
                <a:spLocks noChangeShapeType="1"/>
              </p:cNvSpPr>
              <p:nvPr/>
            </p:nvSpPr>
            <p:spPr bwMode="auto">
              <a:xfrm>
                <a:off x="2498" y="152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3" name="Line 547"/>
              <p:cNvSpPr>
                <a:spLocks noChangeShapeType="1"/>
              </p:cNvSpPr>
              <p:nvPr/>
            </p:nvSpPr>
            <p:spPr bwMode="auto">
              <a:xfrm flipV="1">
                <a:off x="2502" y="15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4" name="Line 548"/>
              <p:cNvSpPr>
                <a:spLocks noChangeShapeType="1"/>
              </p:cNvSpPr>
              <p:nvPr/>
            </p:nvSpPr>
            <p:spPr bwMode="auto">
              <a:xfrm flipV="1">
                <a:off x="2536" y="15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5" name="Line 549"/>
              <p:cNvSpPr>
                <a:spLocks noChangeShapeType="1"/>
              </p:cNvSpPr>
              <p:nvPr/>
            </p:nvSpPr>
            <p:spPr bwMode="auto">
              <a:xfrm flipV="1">
                <a:off x="2540" y="152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6" name="Line 550"/>
              <p:cNvSpPr>
                <a:spLocks noChangeShapeType="1"/>
              </p:cNvSpPr>
              <p:nvPr/>
            </p:nvSpPr>
            <p:spPr bwMode="auto">
              <a:xfrm>
                <a:off x="2524" y="153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7" name="Line 551"/>
              <p:cNvSpPr>
                <a:spLocks noChangeShapeType="1"/>
              </p:cNvSpPr>
              <p:nvPr/>
            </p:nvSpPr>
            <p:spPr bwMode="auto">
              <a:xfrm>
                <a:off x="2520" y="15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8" name="Line 552"/>
              <p:cNvSpPr>
                <a:spLocks noChangeShapeType="1"/>
              </p:cNvSpPr>
              <p:nvPr/>
            </p:nvSpPr>
            <p:spPr bwMode="auto">
              <a:xfrm>
                <a:off x="2520" y="1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9" name="Line 553"/>
              <p:cNvSpPr>
                <a:spLocks noChangeShapeType="1"/>
              </p:cNvSpPr>
              <p:nvPr/>
            </p:nvSpPr>
            <p:spPr bwMode="auto">
              <a:xfrm flipV="1">
                <a:off x="2524" y="15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0" name="Line 554"/>
              <p:cNvSpPr>
                <a:spLocks noChangeShapeType="1"/>
              </p:cNvSpPr>
              <p:nvPr/>
            </p:nvSpPr>
            <p:spPr bwMode="auto">
              <a:xfrm flipV="1">
                <a:off x="2558" y="15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1" name="Line 555"/>
              <p:cNvSpPr>
                <a:spLocks noChangeShapeType="1"/>
              </p:cNvSpPr>
              <p:nvPr/>
            </p:nvSpPr>
            <p:spPr bwMode="auto">
              <a:xfrm flipV="1">
                <a:off x="2560" y="1522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2" name="Line 556"/>
              <p:cNvSpPr>
                <a:spLocks noChangeShapeType="1"/>
              </p:cNvSpPr>
              <p:nvPr/>
            </p:nvSpPr>
            <p:spPr bwMode="auto">
              <a:xfrm>
                <a:off x="2544" y="1536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3" name="Line 557"/>
              <p:cNvSpPr>
                <a:spLocks noChangeShapeType="1"/>
              </p:cNvSpPr>
              <p:nvPr/>
            </p:nvSpPr>
            <p:spPr bwMode="auto">
              <a:xfrm>
                <a:off x="2540" y="15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4" name="Line 558"/>
              <p:cNvSpPr>
                <a:spLocks noChangeShapeType="1"/>
              </p:cNvSpPr>
              <p:nvPr/>
            </p:nvSpPr>
            <p:spPr bwMode="auto">
              <a:xfrm>
                <a:off x="2540" y="15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5" name="Line 559"/>
              <p:cNvSpPr>
                <a:spLocks noChangeShapeType="1"/>
              </p:cNvSpPr>
              <p:nvPr/>
            </p:nvSpPr>
            <p:spPr bwMode="auto">
              <a:xfrm flipV="1">
                <a:off x="2544" y="15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6" name="Line 560"/>
              <p:cNvSpPr>
                <a:spLocks noChangeShapeType="1"/>
              </p:cNvSpPr>
              <p:nvPr/>
            </p:nvSpPr>
            <p:spPr bwMode="auto">
              <a:xfrm flipV="1">
                <a:off x="2576" y="15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7" name="Line 561"/>
              <p:cNvSpPr>
                <a:spLocks noChangeShapeType="1"/>
              </p:cNvSpPr>
              <p:nvPr/>
            </p:nvSpPr>
            <p:spPr bwMode="auto">
              <a:xfrm flipV="1">
                <a:off x="2582" y="154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8" name="Line 562"/>
              <p:cNvSpPr>
                <a:spLocks noChangeShapeType="1"/>
              </p:cNvSpPr>
              <p:nvPr/>
            </p:nvSpPr>
            <p:spPr bwMode="auto">
              <a:xfrm>
                <a:off x="2566" y="1558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9" name="Line 563"/>
              <p:cNvSpPr>
                <a:spLocks noChangeShapeType="1"/>
              </p:cNvSpPr>
              <p:nvPr/>
            </p:nvSpPr>
            <p:spPr bwMode="auto">
              <a:xfrm>
                <a:off x="2562" y="15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0" name="Line 564"/>
              <p:cNvSpPr>
                <a:spLocks noChangeShapeType="1"/>
              </p:cNvSpPr>
              <p:nvPr/>
            </p:nvSpPr>
            <p:spPr bwMode="auto">
              <a:xfrm>
                <a:off x="2562" y="15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1" name="Line 565"/>
              <p:cNvSpPr>
                <a:spLocks noChangeShapeType="1"/>
              </p:cNvSpPr>
              <p:nvPr/>
            </p:nvSpPr>
            <p:spPr bwMode="auto">
              <a:xfrm flipV="1">
                <a:off x="2566" y="1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2" name="Line 566"/>
              <p:cNvSpPr>
                <a:spLocks noChangeShapeType="1"/>
              </p:cNvSpPr>
              <p:nvPr/>
            </p:nvSpPr>
            <p:spPr bwMode="auto">
              <a:xfrm flipV="1">
                <a:off x="2598" y="1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3" name="Line 567"/>
              <p:cNvSpPr>
                <a:spLocks noChangeShapeType="1"/>
              </p:cNvSpPr>
              <p:nvPr/>
            </p:nvSpPr>
            <p:spPr bwMode="auto">
              <a:xfrm flipV="1">
                <a:off x="2602" y="155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4" name="Line 568"/>
              <p:cNvSpPr>
                <a:spLocks noChangeShapeType="1"/>
              </p:cNvSpPr>
              <p:nvPr/>
            </p:nvSpPr>
            <p:spPr bwMode="auto">
              <a:xfrm>
                <a:off x="2586" y="157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5" name="Line 569"/>
              <p:cNvSpPr>
                <a:spLocks noChangeShapeType="1"/>
              </p:cNvSpPr>
              <p:nvPr/>
            </p:nvSpPr>
            <p:spPr bwMode="auto">
              <a:xfrm>
                <a:off x="2582" y="158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6" name="Line 570"/>
              <p:cNvSpPr>
                <a:spLocks noChangeShapeType="1"/>
              </p:cNvSpPr>
              <p:nvPr/>
            </p:nvSpPr>
            <p:spPr bwMode="auto">
              <a:xfrm>
                <a:off x="2582" y="15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7" name="Line 571"/>
              <p:cNvSpPr>
                <a:spLocks noChangeShapeType="1"/>
              </p:cNvSpPr>
              <p:nvPr/>
            </p:nvSpPr>
            <p:spPr bwMode="auto">
              <a:xfrm flipV="1">
                <a:off x="2586" y="15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8" name="Line 572"/>
              <p:cNvSpPr>
                <a:spLocks noChangeShapeType="1"/>
              </p:cNvSpPr>
              <p:nvPr/>
            </p:nvSpPr>
            <p:spPr bwMode="auto">
              <a:xfrm flipV="1">
                <a:off x="2618" y="15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9" name="Line 573"/>
              <p:cNvSpPr>
                <a:spLocks noChangeShapeType="1"/>
              </p:cNvSpPr>
              <p:nvPr/>
            </p:nvSpPr>
            <p:spPr bwMode="auto">
              <a:xfrm flipV="1">
                <a:off x="2624" y="1540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0" name="Line 574"/>
              <p:cNvSpPr>
                <a:spLocks noChangeShapeType="1"/>
              </p:cNvSpPr>
              <p:nvPr/>
            </p:nvSpPr>
            <p:spPr bwMode="auto">
              <a:xfrm>
                <a:off x="2608" y="1554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1" name="Line 575"/>
              <p:cNvSpPr>
                <a:spLocks noChangeShapeType="1"/>
              </p:cNvSpPr>
              <p:nvPr/>
            </p:nvSpPr>
            <p:spPr bwMode="auto">
              <a:xfrm>
                <a:off x="2604" y="15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2" name="Line 576"/>
              <p:cNvSpPr>
                <a:spLocks noChangeShapeType="1"/>
              </p:cNvSpPr>
              <p:nvPr/>
            </p:nvSpPr>
            <p:spPr bwMode="auto">
              <a:xfrm>
                <a:off x="2604" y="1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3" name="Line 577"/>
              <p:cNvSpPr>
                <a:spLocks noChangeShapeType="1"/>
              </p:cNvSpPr>
              <p:nvPr/>
            </p:nvSpPr>
            <p:spPr bwMode="auto">
              <a:xfrm flipV="1">
                <a:off x="2608" y="15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4" name="Line 578"/>
              <p:cNvSpPr>
                <a:spLocks noChangeShapeType="1"/>
              </p:cNvSpPr>
              <p:nvPr/>
            </p:nvSpPr>
            <p:spPr bwMode="auto">
              <a:xfrm flipV="1">
                <a:off x="2638" y="15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5" name="Line 579"/>
              <p:cNvSpPr>
                <a:spLocks noChangeShapeType="1"/>
              </p:cNvSpPr>
              <p:nvPr/>
            </p:nvSpPr>
            <p:spPr bwMode="auto">
              <a:xfrm flipV="1">
                <a:off x="2644" y="1594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6" name="Line 580"/>
              <p:cNvSpPr>
                <a:spLocks noChangeShapeType="1"/>
              </p:cNvSpPr>
              <p:nvPr/>
            </p:nvSpPr>
            <p:spPr bwMode="auto">
              <a:xfrm>
                <a:off x="2630" y="1608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7" name="Line 581"/>
              <p:cNvSpPr>
                <a:spLocks noChangeShapeType="1"/>
              </p:cNvSpPr>
              <p:nvPr/>
            </p:nvSpPr>
            <p:spPr bwMode="auto">
              <a:xfrm>
                <a:off x="2624" y="16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8" name="Line 582"/>
              <p:cNvSpPr>
                <a:spLocks noChangeShapeType="1"/>
              </p:cNvSpPr>
              <p:nvPr/>
            </p:nvSpPr>
            <p:spPr bwMode="auto">
              <a:xfrm>
                <a:off x="2624" y="15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9" name="Line 583"/>
              <p:cNvSpPr>
                <a:spLocks noChangeShapeType="1"/>
              </p:cNvSpPr>
              <p:nvPr/>
            </p:nvSpPr>
            <p:spPr bwMode="auto">
              <a:xfrm flipV="1">
                <a:off x="2630" y="158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0" name="Line 584"/>
              <p:cNvSpPr>
                <a:spLocks noChangeShapeType="1"/>
              </p:cNvSpPr>
              <p:nvPr/>
            </p:nvSpPr>
            <p:spPr bwMode="auto">
              <a:xfrm flipV="1">
                <a:off x="2658" y="158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1" name="Line 585"/>
              <p:cNvSpPr>
                <a:spLocks noChangeShapeType="1"/>
              </p:cNvSpPr>
              <p:nvPr/>
            </p:nvSpPr>
            <p:spPr bwMode="auto">
              <a:xfrm flipV="1">
                <a:off x="2666" y="158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2" name="Line 586"/>
              <p:cNvSpPr>
                <a:spLocks noChangeShapeType="1"/>
              </p:cNvSpPr>
              <p:nvPr/>
            </p:nvSpPr>
            <p:spPr bwMode="auto">
              <a:xfrm>
                <a:off x="2652" y="1598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3" name="Line 587"/>
              <p:cNvSpPr>
                <a:spLocks noChangeShapeType="1"/>
              </p:cNvSpPr>
              <p:nvPr/>
            </p:nvSpPr>
            <p:spPr bwMode="auto">
              <a:xfrm>
                <a:off x="2644" y="16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4" name="Line 588"/>
              <p:cNvSpPr>
                <a:spLocks noChangeShapeType="1"/>
              </p:cNvSpPr>
              <p:nvPr/>
            </p:nvSpPr>
            <p:spPr bwMode="auto">
              <a:xfrm>
                <a:off x="2644" y="15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5" name="Line 589"/>
              <p:cNvSpPr>
                <a:spLocks noChangeShapeType="1"/>
              </p:cNvSpPr>
              <p:nvPr/>
            </p:nvSpPr>
            <p:spPr bwMode="auto">
              <a:xfrm flipV="1">
                <a:off x="2652" y="157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6" name="Line 590"/>
              <p:cNvSpPr>
                <a:spLocks noChangeShapeType="1"/>
              </p:cNvSpPr>
              <p:nvPr/>
            </p:nvSpPr>
            <p:spPr bwMode="auto">
              <a:xfrm flipV="1">
                <a:off x="2678" y="157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7" name="Line 591"/>
              <p:cNvSpPr>
                <a:spLocks noChangeShapeType="1"/>
              </p:cNvSpPr>
              <p:nvPr/>
            </p:nvSpPr>
            <p:spPr bwMode="auto">
              <a:xfrm flipV="1">
                <a:off x="2686" y="1632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8" name="Line 592"/>
              <p:cNvSpPr>
                <a:spLocks noChangeShapeType="1"/>
              </p:cNvSpPr>
              <p:nvPr/>
            </p:nvSpPr>
            <p:spPr bwMode="auto">
              <a:xfrm>
                <a:off x="2672" y="1648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9" name="Line 593"/>
              <p:cNvSpPr>
                <a:spLocks noChangeShapeType="1"/>
              </p:cNvSpPr>
              <p:nvPr/>
            </p:nvSpPr>
            <p:spPr bwMode="auto">
              <a:xfrm>
                <a:off x="2664" y="166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0" name="Line 594"/>
              <p:cNvSpPr>
                <a:spLocks noChangeShapeType="1"/>
              </p:cNvSpPr>
              <p:nvPr/>
            </p:nvSpPr>
            <p:spPr bwMode="auto">
              <a:xfrm>
                <a:off x="2664" y="16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1" name="Line 595"/>
              <p:cNvSpPr>
                <a:spLocks noChangeShapeType="1"/>
              </p:cNvSpPr>
              <p:nvPr/>
            </p:nvSpPr>
            <p:spPr bwMode="auto">
              <a:xfrm flipV="1">
                <a:off x="2672" y="16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2" name="Line 596"/>
              <p:cNvSpPr>
                <a:spLocks noChangeShapeType="1"/>
              </p:cNvSpPr>
              <p:nvPr/>
            </p:nvSpPr>
            <p:spPr bwMode="auto">
              <a:xfrm flipV="1">
                <a:off x="2698" y="16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3" name="Line 597"/>
              <p:cNvSpPr>
                <a:spLocks noChangeShapeType="1"/>
              </p:cNvSpPr>
              <p:nvPr/>
            </p:nvSpPr>
            <p:spPr bwMode="auto">
              <a:xfrm flipV="1">
                <a:off x="2706" y="1638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4" name="Line 598"/>
              <p:cNvSpPr>
                <a:spLocks noChangeShapeType="1"/>
              </p:cNvSpPr>
              <p:nvPr/>
            </p:nvSpPr>
            <p:spPr bwMode="auto">
              <a:xfrm>
                <a:off x="2694" y="165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5" name="Line 599"/>
              <p:cNvSpPr>
                <a:spLocks noChangeShapeType="1"/>
              </p:cNvSpPr>
              <p:nvPr/>
            </p:nvSpPr>
            <p:spPr bwMode="auto">
              <a:xfrm>
                <a:off x="2686" y="16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6" name="Line 600"/>
              <p:cNvSpPr>
                <a:spLocks noChangeShapeType="1"/>
              </p:cNvSpPr>
              <p:nvPr/>
            </p:nvSpPr>
            <p:spPr bwMode="auto">
              <a:xfrm>
                <a:off x="2686" y="163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7" name="Line 601"/>
              <p:cNvSpPr>
                <a:spLocks noChangeShapeType="1"/>
              </p:cNvSpPr>
              <p:nvPr/>
            </p:nvSpPr>
            <p:spPr bwMode="auto">
              <a:xfrm flipV="1">
                <a:off x="2694" y="16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8" name="Line 602"/>
              <p:cNvSpPr>
                <a:spLocks noChangeShapeType="1"/>
              </p:cNvSpPr>
              <p:nvPr/>
            </p:nvSpPr>
            <p:spPr bwMode="auto">
              <a:xfrm flipV="1">
                <a:off x="2720" y="16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9" name="Line 603"/>
              <p:cNvSpPr>
                <a:spLocks noChangeShapeType="1"/>
              </p:cNvSpPr>
              <p:nvPr/>
            </p:nvSpPr>
            <p:spPr bwMode="auto">
              <a:xfrm flipV="1">
                <a:off x="2726" y="168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0" name="Line 604"/>
              <p:cNvSpPr>
                <a:spLocks noChangeShapeType="1"/>
              </p:cNvSpPr>
              <p:nvPr/>
            </p:nvSpPr>
            <p:spPr bwMode="auto">
              <a:xfrm>
                <a:off x="2714" y="1696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1" name="Line 605"/>
              <p:cNvSpPr>
                <a:spLocks noChangeShapeType="1"/>
              </p:cNvSpPr>
              <p:nvPr/>
            </p:nvSpPr>
            <p:spPr bwMode="auto">
              <a:xfrm>
                <a:off x="2706" y="17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2942" name="Group 606"/>
            <p:cNvGrpSpPr>
              <a:grpSpLocks/>
            </p:cNvGrpSpPr>
            <p:nvPr/>
          </p:nvGrpSpPr>
          <p:grpSpPr bwMode="auto">
            <a:xfrm>
              <a:off x="1294" y="942"/>
              <a:ext cx="3493" cy="1147"/>
              <a:chOff x="1294" y="942"/>
              <a:chExt cx="3493" cy="1147"/>
            </a:xfrm>
          </p:grpSpPr>
          <p:sp>
            <p:nvSpPr>
              <p:cNvPr id="142943" name="Line 607"/>
              <p:cNvSpPr>
                <a:spLocks noChangeShapeType="1"/>
              </p:cNvSpPr>
              <p:nvPr/>
            </p:nvSpPr>
            <p:spPr bwMode="auto">
              <a:xfrm>
                <a:off x="2706" y="168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4" name="Line 608"/>
              <p:cNvSpPr>
                <a:spLocks noChangeShapeType="1"/>
              </p:cNvSpPr>
              <p:nvPr/>
            </p:nvSpPr>
            <p:spPr bwMode="auto">
              <a:xfrm flipV="1">
                <a:off x="2714" y="16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5" name="Line 609"/>
              <p:cNvSpPr>
                <a:spLocks noChangeShapeType="1"/>
              </p:cNvSpPr>
              <p:nvPr/>
            </p:nvSpPr>
            <p:spPr bwMode="auto">
              <a:xfrm flipV="1">
                <a:off x="2738" y="16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6" name="Line 610"/>
              <p:cNvSpPr>
                <a:spLocks noChangeShapeType="1"/>
              </p:cNvSpPr>
              <p:nvPr/>
            </p:nvSpPr>
            <p:spPr bwMode="auto">
              <a:xfrm flipV="1">
                <a:off x="2748" y="1684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7" name="Line 611"/>
              <p:cNvSpPr>
                <a:spLocks noChangeShapeType="1"/>
              </p:cNvSpPr>
              <p:nvPr/>
            </p:nvSpPr>
            <p:spPr bwMode="auto">
              <a:xfrm>
                <a:off x="2736" y="1700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8" name="Line 612"/>
              <p:cNvSpPr>
                <a:spLocks noChangeShapeType="1"/>
              </p:cNvSpPr>
              <p:nvPr/>
            </p:nvSpPr>
            <p:spPr bwMode="auto">
              <a:xfrm>
                <a:off x="2728" y="1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9" name="Line 613"/>
              <p:cNvSpPr>
                <a:spLocks noChangeShapeType="1"/>
              </p:cNvSpPr>
              <p:nvPr/>
            </p:nvSpPr>
            <p:spPr bwMode="auto">
              <a:xfrm>
                <a:off x="2728" y="168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0" name="Line 614"/>
              <p:cNvSpPr>
                <a:spLocks noChangeShapeType="1"/>
              </p:cNvSpPr>
              <p:nvPr/>
            </p:nvSpPr>
            <p:spPr bwMode="auto">
              <a:xfrm flipV="1">
                <a:off x="2736" y="168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1" name="Line 615"/>
              <p:cNvSpPr>
                <a:spLocks noChangeShapeType="1"/>
              </p:cNvSpPr>
              <p:nvPr/>
            </p:nvSpPr>
            <p:spPr bwMode="auto">
              <a:xfrm flipV="1">
                <a:off x="2760" y="168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2" name="Line 616"/>
              <p:cNvSpPr>
                <a:spLocks noChangeShapeType="1"/>
              </p:cNvSpPr>
              <p:nvPr/>
            </p:nvSpPr>
            <p:spPr bwMode="auto">
              <a:xfrm flipV="1">
                <a:off x="2768" y="1732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3" name="Line 617"/>
              <p:cNvSpPr>
                <a:spLocks noChangeShapeType="1"/>
              </p:cNvSpPr>
              <p:nvPr/>
            </p:nvSpPr>
            <p:spPr bwMode="auto">
              <a:xfrm>
                <a:off x="2758" y="1750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4" name="Line 618"/>
              <p:cNvSpPr>
                <a:spLocks noChangeShapeType="1"/>
              </p:cNvSpPr>
              <p:nvPr/>
            </p:nvSpPr>
            <p:spPr bwMode="auto">
              <a:xfrm>
                <a:off x="2748" y="17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5" name="Line 619"/>
              <p:cNvSpPr>
                <a:spLocks noChangeShapeType="1"/>
              </p:cNvSpPr>
              <p:nvPr/>
            </p:nvSpPr>
            <p:spPr bwMode="auto">
              <a:xfrm>
                <a:off x="2748" y="17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6" name="Line 620"/>
              <p:cNvSpPr>
                <a:spLocks noChangeShapeType="1"/>
              </p:cNvSpPr>
              <p:nvPr/>
            </p:nvSpPr>
            <p:spPr bwMode="auto">
              <a:xfrm flipV="1">
                <a:off x="2758" y="17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7" name="Line 621"/>
              <p:cNvSpPr>
                <a:spLocks noChangeShapeType="1"/>
              </p:cNvSpPr>
              <p:nvPr/>
            </p:nvSpPr>
            <p:spPr bwMode="auto">
              <a:xfrm flipV="1">
                <a:off x="2780" y="17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8" name="Line 622"/>
              <p:cNvSpPr>
                <a:spLocks noChangeShapeType="1"/>
              </p:cNvSpPr>
              <p:nvPr/>
            </p:nvSpPr>
            <p:spPr bwMode="auto">
              <a:xfrm flipV="1">
                <a:off x="2790" y="1754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59" name="Line 623"/>
              <p:cNvSpPr>
                <a:spLocks noChangeShapeType="1"/>
              </p:cNvSpPr>
              <p:nvPr/>
            </p:nvSpPr>
            <p:spPr bwMode="auto">
              <a:xfrm>
                <a:off x="2780" y="1772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0" name="Line 624"/>
              <p:cNvSpPr>
                <a:spLocks noChangeShapeType="1"/>
              </p:cNvSpPr>
              <p:nvPr/>
            </p:nvSpPr>
            <p:spPr bwMode="auto">
              <a:xfrm>
                <a:off x="2770" y="17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1" name="Line 625"/>
              <p:cNvSpPr>
                <a:spLocks noChangeShapeType="1"/>
              </p:cNvSpPr>
              <p:nvPr/>
            </p:nvSpPr>
            <p:spPr bwMode="auto">
              <a:xfrm>
                <a:off x="2770" y="17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2" name="Line 626"/>
              <p:cNvSpPr>
                <a:spLocks noChangeShapeType="1"/>
              </p:cNvSpPr>
              <p:nvPr/>
            </p:nvSpPr>
            <p:spPr bwMode="auto">
              <a:xfrm flipV="1">
                <a:off x="2780" y="17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3" name="Line 627"/>
              <p:cNvSpPr>
                <a:spLocks noChangeShapeType="1"/>
              </p:cNvSpPr>
              <p:nvPr/>
            </p:nvSpPr>
            <p:spPr bwMode="auto">
              <a:xfrm flipV="1">
                <a:off x="2800" y="17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4" name="Line 628"/>
              <p:cNvSpPr>
                <a:spLocks noChangeShapeType="1"/>
              </p:cNvSpPr>
              <p:nvPr/>
            </p:nvSpPr>
            <p:spPr bwMode="auto">
              <a:xfrm flipV="1">
                <a:off x="2810" y="1758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5" name="Line 629"/>
              <p:cNvSpPr>
                <a:spLocks noChangeShapeType="1"/>
              </p:cNvSpPr>
              <p:nvPr/>
            </p:nvSpPr>
            <p:spPr bwMode="auto">
              <a:xfrm>
                <a:off x="2800" y="1778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6" name="Line 630"/>
              <p:cNvSpPr>
                <a:spLocks noChangeShapeType="1"/>
              </p:cNvSpPr>
              <p:nvPr/>
            </p:nvSpPr>
            <p:spPr bwMode="auto">
              <a:xfrm>
                <a:off x="2790" y="17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7" name="Line 631"/>
              <p:cNvSpPr>
                <a:spLocks noChangeShapeType="1"/>
              </p:cNvSpPr>
              <p:nvPr/>
            </p:nvSpPr>
            <p:spPr bwMode="auto">
              <a:xfrm>
                <a:off x="2790" y="175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8" name="Line 632"/>
              <p:cNvSpPr>
                <a:spLocks noChangeShapeType="1"/>
              </p:cNvSpPr>
              <p:nvPr/>
            </p:nvSpPr>
            <p:spPr bwMode="auto">
              <a:xfrm flipV="1">
                <a:off x="2800" y="175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69" name="Line 633"/>
              <p:cNvSpPr>
                <a:spLocks noChangeShapeType="1"/>
              </p:cNvSpPr>
              <p:nvPr/>
            </p:nvSpPr>
            <p:spPr bwMode="auto">
              <a:xfrm flipV="1">
                <a:off x="2820" y="175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0" name="Line 634"/>
              <p:cNvSpPr>
                <a:spLocks noChangeShapeType="1"/>
              </p:cNvSpPr>
              <p:nvPr/>
            </p:nvSpPr>
            <p:spPr bwMode="auto">
              <a:xfrm flipV="1">
                <a:off x="2832" y="18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1" name="Line 635"/>
              <p:cNvSpPr>
                <a:spLocks noChangeShapeType="1"/>
              </p:cNvSpPr>
              <p:nvPr/>
            </p:nvSpPr>
            <p:spPr bwMode="auto">
              <a:xfrm>
                <a:off x="2822" y="1840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2" name="Line 636"/>
              <p:cNvSpPr>
                <a:spLocks noChangeShapeType="1"/>
              </p:cNvSpPr>
              <p:nvPr/>
            </p:nvSpPr>
            <p:spPr bwMode="auto">
              <a:xfrm>
                <a:off x="2812" y="18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3" name="Line 637"/>
              <p:cNvSpPr>
                <a:spLocks noChangeShapeType="1"/>
              </p:cNvSpPr>
              <p:nvPr/>
            </p:nvSpPr>
            <p:spPr bwMode="auto">
              <a:xfrm>
                <a:off x="2812" y="18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4" name="Line 638"/>
              <p:cNvSpPr>
                <a:spLocks noChangeShapeType="1"/>
              </p:cNvSpPr>
              <p:nvPr/>
            </p:nvSpPr>
            <p:spPr bwMode="auto">
              <a:xfrm flipV="1">
                <a:off x="2822" y="18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5" name="Line 639"/>
              <p:cNvSpPr>
                <a:spLocks noChangeShapeType="1"/>
              </p:cNvSpPr>
              <p:nvPr/>
            </p:nvSpPr>
            <p:spPr bwMode="auto">
              <a:xfrm flipV="1">
                <a:off x="2842" y="18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6" name="Line 640"/>
              <p:cNvSpPr>
                <a:spLocks noChangeShapeType="1"/>
              </p:cNvSpPr>
              <p:nvPr/>
            </p:nvSpPr>
            <p:spPr bwMode="auto">
              <a:xfrm flipV="1">
                <a:off x="2852" y="18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7" name="Line 641"/>
              <p:cNvSpPr>
                <a:spLocks noChangeShapeType="1"/>
              </p:cNvSpPr>
              <p:nvPr/>
            </p:nvSpPr>
            <p:spPr bwMode="auto">
              <a:xfrm>
                <a:off x="2842" y="18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8" name="Line 642"/>
              <p:cNvSpPr>
                <a:spLocks noChangeShapeType="1"/>
              </p:cNvSpPr>
              <p:nvPr/>
            </p:nvSpPr>
            <p:spPr bwMode="auto">
              <a:xfrm>
                <a:off x="2832" y="191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9" name="Line 643"/>
              <p:cNvSpPr>
                <a:spLocks noChangeShapeType="1"/>
              </p:cNvSpPr>
              <p:nvPr/>
            </p:nvSpPr>
            <p:spPr bwMode="auto">
              <a:xfrm>
                <a:off x="2832" y="18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0" name="Line 644"/>
              <p:cNvSpPr>
                <a:spLocks noChangeShapeType="1"/>
              </p:cNvSpPr>
              <p:nvPr/>
            </p:nvSpPr>
            <p:spPr bwMode="auto">
              <a:xfrm flipV="1">
                <a:off x="2842" y="1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1" name="Line 645"/>
              <p:cNvSpPr>
                <a:spLocks noChangeShapeType="1"/>
              </p:cNvSpPr>
              <p:nvPr/>
            </p:nvSpPr>
            <p:spPr bwMode="auto">
              <a:xfrm flipV="1">
                <a:off x="2860" y="1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2" name="Line 646"/>
              <p:cNvSpPr>
                <a:spLocks noChangeShapeType="1"/>
              </p:cNvSpPr>
              <p:nvPr/>
            </p:nvSpPr>
            <p:spPr bwMode="auto">
              <a:xfrm flipV="1">
                <a:off x="2874" y="198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3" name="Line 647"/>
              <p:cNvSpPr>
                <a:spLocks noChangeShapeType="1"/>
              </p:cNvSpPr>
              <p:nvPr/>
            </p:nvSpPr>
            <p:spPr bwMode="auto">
              <a:xfrm>
                <a:off x="2864" y="200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4" name="Line 648"/>
              <p:cNvSpPr>
                <a:spLocks noChangeShapeType="1"/>
              </p:cNvSpPr>
              <p:nvPr/>
            </p:nvSpPr>
            <p:spPr bwMode="auto">
              <a:xfrm>
                <a:off x="2852" y="20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5" name="Line 649"/>
              <p:cNvSpPr>
                <a:spLocks noChangeShapeType="1"/>
              </p:cNvSpPr>
              <p:nvPr/>
            </p:nvSpPr>
            <p:spPr bwMode="auto">
              <a:xfrm>
                <a:off x="2852" y="19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6" name="Line 650"/>
              <p:cNvSpPr>
                <a:spLocks noChangeShapeType="1"/>
              </p:cNvSpPr>
              <p:nvPr/>
            </p:nvSpPr>
            <p:spPr bwMode="auto">
              <a:xfrm flipV="1">
                <a:off x="2864" y="19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7" name="Line 651"/>
              <p:cNvSpPr>
                <a:spLocks noChangeShapeType="1"/>
              </p:cNvSpPr>
              <p:nvPr/>
            </p:nvSpPr>
            <p:spPr bwMode="auto">
              <a:xfrm flipV="1">
                <a:off x="2882" y="19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8" name="Line 652"/>
              <p:cNvSpPr>
                <a:spLocks noChangeShapeType="1"/>
              </p:cNvSpPr>
              <p:nvPr/>
            </p:nvSpPr>
            <p:spPr bwMode="auto">
              <a:xfrm>
                <a:off x="129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9" name="Line 653"/>
              <p:cNvSpPr>
                <a:spLocks noChangeShapeType="1"/>
              </p:cNvSpPr>
              <p:nvPr/>
            </p:nvSpPr>
            <p:spPr bwMode="auto">
              <a:xfrm>
                <a:off x="132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0" name="Line 654"/>
              <p:cNvSpPr>
                <a:spLocks noChangeShapeType="1"/>
              </p:cNvSpPr>
              <p:nvPr/>
            </p:nvSpPr>
            <p:spPr bwMode="auto">
              <a:xfrm>
                <a:off x="135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1" name="Line 655"/>
              <p:cNvSpPr>
                <a:spLocks noChangeShapeType="1"/>
              </p:cNvSpPr>
              <p:nvPr/>
            </p:nvSpPr>
            <p:spPr bwMode="auto">
              <a:xfrm>
                <a:off x="138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2" name="Line 656"/>
              <p:cNvSpPr>
                <a:spLocks noChangeShapeType="1"/>
              </p:cNvSpPr>
              <p:nvPr/>
            </p:nvSpPr>
            <p:spPr bwMode="auto">
              <a:xfrm>
                <a:off x="142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3" name="Line 657"/>
              <p:cNvSpPr>
                <a:spLocks noChangeShapeType="1"/>
              </p:cNvSpPr>
              <p:nvPr/>
            </p:nvSpPr>
            <p:spPr bwMode="auto">
              <a:xfrm>
                <a:off x="145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4" name="Line 658"/>
              <p:cNvSpPr>
                <a:spLocks noChangeShapeType="1"/>
              </p:cNvSpPr>
              <p:nvPr/>
            </p:nvSpPr>
            <p:spPr bwMode="auto">
              <a:xfrm>
                <a:off x="148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5" name="Line 659"/>
              <p:cNvSpPr>
                <a:spLocks noChangeShapeType="1"/>
              </p:cNvSpPr>
              <p:nvPr/>
            </p:nvSpPr>
            <p:spPr bwMode="auto">
              <a:xfrm>
                <a:off x="151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6" name="Line 660"/>
              <p:cNvSpPr>
                <a:spLocks noChangeShapeType="1"/>
              </p:cNvSpPr>
              <p:nvPr/>
            </p:nvSpPr>
            <p:spPr bwMode="auto">
              <a:xfrm>
                <a:off x="154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7" name="Line 661"/>
              <p:cNvSpPr>
                <a:spLocks noChangeShapeType="1"/>
              </p:cNvSpPr>
              <p:nvPr/>
            </p:nvSpPr>
            <p:spPr bwMode="auto">
              <a:xfrm>
                <a:off x="157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8" name="Line 662"/>
              <p:cNvSpPr>
                <a:spLocks noChangeShapeType="1"/>
              </p:cNvSpPr>
              <p:nvPr/>
            </p:nvSpPr>
            <p:spPr bwMode="auto">
              <a:xfrm>
                <a:off x="161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99" name="Line 663"/>
              <p:cNvSpPr>
                <a:spLocks noChangeShapeType="1"/>
              </p:cNvSpPr>
              <p:nvPr/>
            </p:nvSpPr>
            <p:spPr bwMode="auto">
              <a:xfrm>
                <a:off x="164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0" name="Line 664"/>
              <p:cNvSpPr>
                <a:spLocks noChangeShapeType="1"/>
              </p:cNvSpPr>
              <p:nvPr/>
            </p:nvSpPr>
            <p:spPr bwMode="auto">
              <a:xfrm>
                <a:off x="167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1" name="Line 665"/>
              <p:cNvSpPr>
                <a:spLocks noChangeShapeType="1"/>
              </p:cNvSpPr>
              <p:nvPr/>
            </p:nvSpPr>
            <p:spPr bwMode="auto">
              <a:xfrm>
                <a:off x="170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2" name="Line 666"/>
              <p:cNvSpPr>
                <a:spLocks noChangeShapeType="1"/>
              </p:cNvSpPr>
              <p:nvPr/>
            </p:nvSpPr>
            <p:spPr bwMode="auto">
              <a:xfrm>
                <a:off x="173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3" name="Line 667"/>
              <p:cNvSpPr>
                <a:spLocks noChangeShapeType="1"/>
              </p:cNvSpPr>
              <p:nvPr/>
            </p:nvSpPr>
            <p:spPr bwMode="auto">
              <a:xfrm>
                <a:off x="177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4" name="Line 668"/>
              <p:cNvSpPr>
                <a:spLocks noChangeShapeType="1"/>
              </p:cNvSpPr>
              <p:nvPr/>
            </p:nvSpPr>
            <p:spPr bwMode="auto">
              <a:xfrm>
                <a:off x="180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5" name="Line 669"/>
              <p:cNvSpPr>
                <a:spLocks noChangeShapeType="1"/>
              </p:cNvSpPr>
              <p:nvPr/>
            </p:nvSpPr>
            <p:spPr bwMode="auto">
              <a:xfrm>
                <a:off x="183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6" name="Line 670"/>
              <p:cNvSpPr>
                <a:spLocks noChangeShapeType="1"/>
              </p:cNvSpPr>
              <p:nvPr/>
            </p:nvSpPr>
            <p:spPr bwMode="auto">
              <a:xfrm>
                <a:off x="186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7" name="Line 671"/>
              <p:cNvSpPr>
                <a:spLocks noChangeShapeType="1"/>
              </p:cNvSpPr>
              <p:nvPr/>
            </p:nvSpPr>
            <p:spPr bwMode="auto">
              <a:xfrm>
                <a:off x="189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8" name="Line 672"/>
              <p:cNvSpPr>
                <a:spLocks noChangeShapeType="1"/>
              </p:cNvSpPr>
              <p:nvPr/>
            </p:nvSpPr>
            <p:spPr bwMode="auto">
              <a:xfrm>
                <a:off x="192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09" name="Line 673"/>
              <p:cNvSpPr>
                <a:spLocks noChangeShapeType="1"/>
              </p:cNvSpPr>
              <p:nvPr/>
            </p:nvSpPr>
            <p:spPr bwMode="auto">
              <a:xfrm>
                <a:off x="196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0" name="Line 674"/>
              <p:cNvSpPr>
                <a:spLocks noChangeShapeType="1"/>
              </p:cNvSpPr>
              <p:nvPr/>
            </p:nvSpPr>
            <p:spPr bwMode="auto">
              <a:xfrm>
                <a:off x="199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1" name="Line 675"/>
              <p:cNvSpPr>
                <a:spLocks noChangeShapeType="1"/>
              </p:cNvSpPr>
              <p:nvPr/>
            </p:nvSpPr>
            <p:spPr bwMode="auto">
              <a:xfrm>
                <a:off x="202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2" name="Line 676"/>
              <p:cNvSpPr>
                <a:spLocks noChangeShapeType="1"/>
              </p:cNvSpPr>
              <p:nvPr/>
            </p:nvSpPr>
            <p:spPr bwMode="auto">
              <a:xfrm>
                <a:off x="205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3" name="Line 677"/>
              <p:cNvSpPr>
                <a:spLocks noChangeShapeType="1"/>
              </p:cNvSpPr>
              <p:nvPr/>
            </p:nvSpPr>
            <p:spPr bwMode="auto">
              <a:xfrm>
                <a:off x="208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4" name="Line 678"/>
              <p:cNvSpPr>
                <a:spLocks noChangeShapeType="1"/>
              </p:cNvSpPr>
              <p:nvPr/>
            </p:nvSpPr>
            <p:spPr bwMode="auto">
              <a:xfrm>
                <a:off x="211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5" name="Line 679"/>
              <p:cNvSpPr>
                <a:spLocks noChangeShapeType="1"/>
              </p:cNvSpPr>
              <p:nvPr/>
            </p:nvSpPr>
            <p:spPr bwMode="auto">
              <a:xfrm>
                <a:off x="215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6" name="Line 680"/>
              <p:cNvSpPr>
                <a:spLocks noChangeShapeType="1"/>
              </p:cNvSpPr>
              <p:nvPr/>
            </p:nvSpPr>
            <p:spPr bwMode="auto">
              <a:xfrm>
                <a:off x="218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7" name="Line 681"/>
              <p:cNvSpPr>
                <a:spLocks noChangeShapeType="1"/>
              </p:cNvSpPr>
              <p:nvPr/>
            </p:nvSpPr>
            <p:spPr bwMode="auto">
              <a:xfrm>
                <a:off x="221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8" name="Line 682"/>
              <p:cNvSpPr>
                <a:spLocks noChangeShapeType="1"/>
              </p:cNvSpPr>
              <p:nvPr/>
            </p:nvSpPr>
            <p:spPr bwMode="auto">
              <a:xfrm>
                <a:off x="224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9" name="Line 683"/>
              <p:cNvSpPr>
                <a:spLocks noChangeShapeType="1"/>
              </p:cNvSpPr>
              <p:nvPr/>
            </p:nvSpPr>
            <p:spPr bwMode="auto">
              <a:xfrm>
                <a:off x="227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0" name="Line 684"/>
              <p:cNvSpPr>
                <a:spLocks noChangeShapeType="1"/>
              </p:cNvSpPr>
              <p:nvPr/>
            </p:nvSpPr>
            <p:spPr bwMode="auto">
              <a:xfrm>
                <a:off x="231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1" name="Line 685"/>
              <p:cNvSpPr>
                <a:spLocks noChangeShapeType="1"/>
              </p:cNvSpPr>
              <p:nvPr/>
            </p:nvSpPr>
            <p:spPr bwMode="auto">
              <a:xfrm>
                <a:off x="234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2" name="Line 686"/>
              <p:cNvSpPr>
                <a:spLocks noChangeShapeType="1"/>
              </p:cNvSpPr>
              <p:nvPr/>
            </p:nvSpPr>
            <p:spPr bwMode="auto">
              <a:xfrm>
                <a:off x="237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3" name="Line 687"/>
              <p:cNvSpPr>
                <a:spLocks noChangeShapeType="1"/>
              </p:cNvSpPr>
              <p:nvPr/>
            </p:nvSpPr>
            <p:spPr bwMode="auto">
              <a:xfrm>
                <a:off x="240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4" name="Line 688"/>
              <p:cNvSpPr>
                <a:spLocks noChangeShapeType="1"/>
              </p:cNvSpPr>
              <p:nvPr/>
            </p:nvSpPr>
            <p:spPr bwMode="auto">
              <a:xfrm>
                <a:off x="243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5" name="Line 689"/>
              <p:cNvSpPr>
                <a:spLocks noChangeShapeType="1"/>
              </p:cNvSpPr>
              <p:nvPr/>
            </p:nvSpPr>
            <p:spPr bwMode="auto">
              <a:xfrm>
                <a:off x="246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6" name="Line 690"/>
              <p:cNvSpPr>
                <a:spLocks noChangeShapeType="1"/>
              </p:cNvSpPr>
              <p:nvPr/>
            </p:nvSpPr>
            <p:spPr bwMode="auto">
              <a:xfrm>
                <a:off x="250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7" name="Line 691"/>
              <p:cNvSpPr>
                <a:spLocks noChangeShapeType="1"/>
              </p:cNvSpPr>
              <p:nvPr/>
            </p:nvSpPr>
            <p:spPr bwMode="auto">
              <a:xfrm>
                <a:off x="253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8" name="Line 692"/>
              <p:cNvSpPr>
                <a:spLocks noChangeShapeType="1"/>
              </p:cNvSpPr>
              <p:nvPr/>
            </p:nvSpPr>
            <p:spPr bwMode="auto">
              <a:xfrm>
                <a:off x="256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29" name="Line 693"/>
              <p:cNvSpPr>
                <a:spLocks noChangeShapeType="1"/>
              </p:cNvSpPr>
              <p:nvPr/>
            </p:nvSpPr>
            <p:spPr bwMode="auto">
              <a:xfrm>
                <a:off x="259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0" name="Line 694"/>
              <p:cNvSpPr>
                <a:spLocks noChangeShapeType="1"/>
              </p:cNvSpPr>
              <p:nvPr/>
            </p:nvSpPr>
            <p:spPr bwMode="auto">
              <a:xfrm>
                <a:off x="262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1" name="Line 695"/>
              <p:cNvSpPr>
                <a:spLocks noChangeShapeType="1"/>
              </p:cNvSpPr>
              <p:nvPr/>
            </p:nvSpPr>
            <p:spPr bwMode="auto">
              <a:xfrm>
                <a:off x="265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2" name="Line 696"/>
              <p:cNvSpPr>
                <a:spLocks noChangeShapeType="1"/>
              </p:cNvSpPr>
              <p:nvPr/>
            </p:nvSpPr>
            <p:spPr bwMode="auto">
              <a:xfrm>
                <a:off x="269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3" name="Line 697"/>
              <p:cNvSpPr>
                <a:spLocks noChangeShapeType="1"/>
              </p:cNvSpPr>
              <p:nvPr/>
            </p:nvSpPr>
            <p:spPr bwMode="auto">
              <a:xfrm>
                <a:off x="272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4" name="Line 698"/>
              <p:cNvSpPr>
                <a:spLocks noChangeShapeType="1"/>
              </p:cNvSpPr>
              <p:nvPr/>
            </p:nvSpPr>
            <p:spPr bwMode="auto">
              <a:xfrm>
                <a:off x="275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5" name="Line 699"/>
              <p:cNvSpPr>
                <a:spLocks noChangeShapeType="1"/>
              </p:cNvSpPr>
              <p:nvPr/>
            </p:nvSpPr>
            <p:spPr bwMode="auto">
              <a:xfrm>
                <a:off x="278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6" name="Line 700"/>
              <p:cNvSpPr>
                <a:spLocks noChangeShapeType="1"/>
              </p:cNvSpPr>
              <p:nvPr/>
            </p:nvSpPr>
            <p:spPr bwMode="auto">
              <a:xfrm>
                <a:off x="281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7" name="Line 701"/>
              <p:cNvSpPr>
                <a:spLocks noChangeShapeType="1"/>
              </p:cNvSpPr>
              <p:nvPr/>
            </p:nvSpPr>
            <p:spPr bwMode="auto">
              <a:xfrm>
                <a:off x="284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8" name="Line 702"/>
              <p:cNvSpPr>
                <a:spLocks noChangeShapeType="1"/>
              </p:cNvSpPr>
              <p:nvPr/>
            </p:nvSpPr>
            <p:spPr bwMode="auto">
              <a:xfrm>
                <a:off x="288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39" name="Line 703"/>
              <p:cNvSpPr>
                <a:spLocks noChangeShapeType="1"/>
              </p:cNvSpPr>
              <p:nvPr/>
            </p:nvSpPr>
            <p:spPr bwMode="auto">
              <a:xfrm>
                <a:off x="291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0" name="Line 704"/>
              <p:cNvSpPr>
                <a:spLocks noChangeShapeType="1"/>
              </p:cNvSpPr>
              <p:nvPr/>
            </p:nvSpPr>
            <p:spPr bwMode="auto">
              <a:xfrm>
                <a:off x="294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1" name="Line 705"/>
              <p:cNvSpPr>
                <a:spLocks noChangeShapeType="1"/>
              </p:cNvSpPr>
              <p:nvPr/>
            </p:nvSpPr>
            <p:spPr bwMode="auto">
              <a:xfrm>
                <a:off x="297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2" name="Line 706"/>
              <p:cNvSpPr>
                <a:spLocks noChangeShapeType="1"/>
              </p:cNvSpPr>
              <p:nvPr/>
            </p:nvSpPr>
            <p:spPr bwMode="auto">
              <a:xfrm>
                <a:off x="300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3" name="Line 707"/>
              <p:cNvSpPr>
                <a:spLocks noChangeShapeType="1"/>
              </p:cNvSpPr>
              <p:nvPr/>
            </p:nvSpPr>
            <p:spPr bwMode="auto">
              <a:xfrm>
                <a:off x="3040" y="1516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4" name="Freeform 708"/>
              <p:cNvSpPr>
                <a:spLocks/>
              </p:cNvSpPr>
              <p:nvPr/>
            </p:nvSpPr>
            <p:spPr bwMode="auto">
              <a:xfrm>
                <a:off x="1468" y="1078"/>
                <a:ext cx="54" cy="94"/>
              </a:xfrm>
              <a:custGeom>
                <a:avLst/>
                <a:gdLst>
                  <a:gd name="T0" fmla="*/ 42 w 54"/>
                  <a:gd name="T1" fmla="*/ 38 h 94"/>
                  <a:gd name="T2" fmla="*/ 34 w 54"/>
                  <a:gd name="T3" fmla="*/ 34 h 94"/>
                  <a:gd name="T4" fmla="*/ 26 w 54"/>
                  <a:gd name="T5" fmla="*/ 34 h 94"/>
                  <a:gd name="T6" fmla="*/ 12 w 54"/>
                  <a:gd name="T7" fmla="*/ 38 h 94"/>
                  <a:gd name="T8" fmla="*/ 4 w 54"/>
                  <a:gd name="T9" fmla="*/ 52 h 94"/>
                  <a:gd name="T10" fmla="*/ 0 w 54"/>
                  <a:gd name="T11" fmla="*/ 64 h 94"/>
                  <a:gd name="T12" fmla="*/ 0 w 54"/>
                  <a:gd name="T13" fmla="*/ 76 h 94"/>
                  <a:gd name="T14" fmla="*/ 4 w 54"/>
                  <a:gd name="T15" fmla="*/ 86 h 94"/>
                  <a:gd name="T16" fmla="*/ 8 w 54"/>
                  <a:gd name="T17" fmla="*/ 90 h 94"/>
                  <a:gd name="T18" fmla="*/ 16 w 54"/>
                  <a:gd name="T19" fmla="*/ 94 h 94"/>
                  <a:gd name="T20" fmla="*/ 26 w 54"/>
                  <a:gd name="T21" fmla="*/ 94 h 94"/>
                  <a:gd name="T22" fmla="*/ 38 w 54"/>
                  <a:gd name="T23" fmla="*/ 90 h 94"/>
                  <a:gd name="T24" fmla="*/ 46 w 54"/>
                  <a:gd name="T25" fmla="*/ 76 h 94"/>
                  <a:gd name="T26" fmla="*/ 50 w 54"/>
                  <a:gd name="T27" fmla="*/ 64 h 94"/>
                  <a:gd name="T28" fmla="*/ 50 w 54"/>
                  <a:gd name="T29" fmla="*/ 52 h 94"/>
                  <a:gd name="T30" fmla="*/ 46 w 54"/>
                  <a:gd name="T31" fmla="*/ 42 h 94"/>
                  <a:gd name="T32" fmla="*/ 30 w 54"/>
                  <a:gd name="T33" fmla="*/ 22 h 94"/>
                  <a:gd name="T34" fmla="*/ 26 w 54"/>
                  <a:gd name="T35" fmla="*/ 14 h 94"/>
                  <a:gd name="T36" fmla="*/ 26 w 54"/>
                  <a:gd name="T37" fmla="*/ 4 h 94"/>
                  <a:gd name="T38" fmla="*/ 30 w 54"/>
                  <a:gd name="T39" fmla="*/ 0 h 94"/>
                  <a:gd name="T40" fmla="*/ 38 w 54"/>
                  <a:gd name="T41" fmla="*/ 0 h 94"/>
                  <a:gd name="T42" fmla="*/ 46 w 54"/>
                  <a:gd name="T43" fmla="*/ 4 h 94"/>
                  <a:gd name="T44" fmla="*/ 54 w 54"/>
                  <a:gd name="T45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94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2" y="38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16" y="94"/>
                    </a:lnTo>
                    <a:lnTo>
                      <a:pt x="26" y="94"/>
                    </a:lnTo>
                    <a:lnTo>
                      <a:pt x="38" y="90"/>
                    </a:lnTo>
                    <a:lnTo>
                      <a:pt x="46" y="76"/>
                    </a:lnTo>
                    <a:lnTo>
                      <a:pt x="50" y="64"/>
                    </a:lnTo>
                    <a:lnTo>
                      <a:pt x="50" y="52"/>
                    </a:lnTo>
                    <a:lnTo>
                      <a:pt x="46" y="42"/>
                    </a:lnTo>
                    <a:lnTo>
                      <a:pt x="30" y="22"/>
                    </a:lnTo>
                    <a:lnTo>
                      <a:pt x="26" y="14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5" name="Freeform 709"/>
              <p:cNvSpPr>
                <a:spLocks/>
              </p:cNvSpPr>
              <p:nvPr/>
            </p:nvSpPr>
            <p:spPr bwMode="auto">
              <a:xfrm>
                <a:off x="1472" y="1112"/>
                <a:ext cx="22" cy="56"/>
              </a:xfrm>
              <a:custGeom>
                <a:avLst/>
                <a:gdLst>
                  <a:gd name="T0" fmla="*/ 22 w 22"/>
                  <a:gd name="T1" fmla="*/ 0 h 56"/>
                  <a:gd name="T2" fmla="*/ 12 w 22"/>
                  <a:gd name="T3" fmla="*/ 4 h 56"/>
                  <a:gd name="T4" fmla="*/ 4 w 22"/>
                  <a:gd name="T5" fmla="*/ 18 h 56"/>
                  <a:gd name="T6" fmla="*/ 0 w 22"/>
                  <a:gd name="T7" fmla="*/ 30 h 56"/>
                  <a:gd name="T8" fmla="*/ 0 w 22"/>
                  <a:gd name="T9" fmla="*/ 46 h 56"/>
                  <a:gd name="T10" fmla="*/ 4 w 22"/>
                  <a:gd name="T1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22" y="0"/>
                    </a:moveTo>
                    <a:lnTo>
                      <a:pt x="12" y="4"/>
                    </a:lnTo>
                    <a:lnTo>
                      <a:pt x="4" y="18"/>
                    </a:lnTo>
                    <a:lnTo>
                      <a:pt x="0" y="30"/>
                    </a:lnTo>
                    <a:lnTo>
                      <a:pt x="0" y="46"/>
                    </a:lnTo>
                    <a:lnTo>
                      <a:pt x="4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6" name="Freeform 710"/>
              <p:cNvSpPr>
                <a:spLocks/>
              </p:cNvSpPr>
              <p:nvPr/>
            </p:nvSpPr>
            <p:spPr bwMode="auto">
              <a:xfrm>
                <a:off x="1494" y="1082"/>
                <a:ext cx="28" cy="90"/>
              </a:xfrm>
              <a:custGeom>
                <a:avLst/>
                <a:gdLst>
                  <a:gd name="T0" fmla="*/ 0 w 28"/>
                  <a:gd name="T1" fmla="*/ 90 h 90"/>
                  <a:gd name="T2" fmla="*/ 8 w 28"/>
                  <a:gd name="T3" fmla="*/ 86 h 90"/>
                  <a:gd name="T4" fmla="*/ 16 w 28"/>
                  <a:gd name="T5" fmla="*/ 72 h 90"/>
                  <a:gd name="T6" fmla="*/ 20 w 28"/>
                  <a:gd name="T7" fmla="*/ 60 h 90"/>
                  <a:gd name="T8" fmla="*/ 20 w 28"/>
                  <a:gd name="T9" fmla="*/ 42 h 90"/>
                  <a:gd name="T10" fmla="*/ 16 w 28"/>
                  <a:gd name="T11" fmla="*/ 34 h 90"/>
                  <a:gd name="T12" fmla="*/ 8 w 28"/>
                  <a:gd name="T13" fmla="*/ 22 h 90"/>
                  <a:gd name="T14" fmla="*/ 4 w 28"/>
                  <a:gd name="T15" fmla="*/ 14 h 90"/>
                  <a:gd name="T16" fmla="*/ 4 w 28"/>
                  <a:gd name="T17" fmla="*/ 4 h 90"/>
                  <a:gd name="T18" fmla="*/ 8 w 28"/>
                  <a:gd name="T19" fmla="*/ 0 h 90"/>
                  <a:gd name="T20" fmla="*/ 16 w 28"/>
                  <a:gd name="T21" fmla="*/ 0 h 90"/>
                  <a:gd name="T22" fmla="*/ 28 w 28"/>
                  <a:gd name="T23" fmla="*/ 1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90">
                    <a:moveTo>
                      <a:pt x="0" y="90"/>
                    </a:moveTo>
                    <a:lnTo>
                      <a:pt x="8" y="86"/>
                    </a:lnTo>
                    <a:lnTo>
                      <a:pt x="16" y="72"/>
                    </a:lnTo>
                    <a:lnTo>
                      <a:pt x="20" y="60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2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7" name="Freeform 711"/>
              <p:cNvSpPr>
                <a:spLocks/>
              </p:cNvSpPr>
              <p:nvPr/>
            </p:nvSpPr>
            <p:spPr bwMode="auto">
              <a:xfrm>
                <a:off x="1548" y="1112"/>
                <a:ext cx="56" cy="60"/>
              </a:xfrm>
              <a:custGeom>
                <a:avLst/>
                <a:gdLst>
                  <a:gd name="T0" fmla="*/ 52 w 56"/>
                  <a:gd name="T1" fmla="*/ 12 h 60"/>
                  <a:gd name="T2" fmla="*/ 46 w 56"/>
                  <a:gd name="T3" fmla="*/ 18 h 60"/>
                  <a:gd name="T4" fmla="*/ 52 w 56"/>
                  <a:gd name="T5" fmla="*/ 22 h 60"/>
                  <a:gd name="T6" fmla="*/ 56 w 56"/>
                  <a:gd name="T7" fmla="*/ 18 h 60"/>
                  <a:gd name="T8" fmla="*/ 56 w 56"/>
                  <a:gd name="T9" fmla="*/ 12 h 60"/>
                  <a:gd name="T10" fmla="*/ 46 w 56"/>
                  <a:gd name="T11" fmla="*/ 4 h 60"/>
                  <a:gd name="T12" fmla="*/ 38 w 56"/>
                  <a:gd name="T13" fmla="*/ 0 h 60"/>
                  <a:gd name="T14" fmla="*/ 26 w 56"/>
                  <a:gd name="T15" fmla="*/ 0 h 60"/>
                  <a:gd name="T16" fmla="*/ 14 w 56"/>
                  <a:gd name="T17" fmla="*/ 4 h 60"/>
                  <a:gd name="T18" fmla="*/ 4 w 56"/>
                  <a:gd name="T19" fmla="*/ 12 h 60"/>
                  <a:gd name="T20" fmla="*/ 0 w 56"/>
                  <a:gd name="T21" fmla="*/ 26 h 60"/>
                  <a:gd name="T22" fmla="*/ 0 w 56"/>
                  <a:gd name="T23" fmla="*/ 34 h 60"/>
                  <a:gd name="T24" fmla="*/ 4 w 56"/>
                  <a:gd name="T25" fmla="*/ 46 h 60"/>
                  <a:gd name="T26" fmla="*/ 14 w 56"/>
                  <a:gd name="T27" fmla="*/ 56 h 60"/>
                  <a:gd name="T28" fmla="*/ 26 w 56"/>
                  <a:gd name="T29" fmla="*/ 60 h 60"/>
                  <a:gd name="T30" fmla="*/ 34 w 56"/>
                  <a:gd name="T31" fmla="*/ 60 h 60"/>
                  <a:gd name="T32" fmla="*/ 46 w 56"/>
                  <a:gd name="T33" fmla="*/ 56 h 60"/>
                  <a:gd name="T34" fmla="*/ 56 w 56"/>
                  <a:gd name="T35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60">
                    <a:moveTo>
                      <a:pt x="52" y="12"/>
                    </a:moveTo>
                    <a:lnTo>
                      <a:pt x="46" y="18"/>
                    </a:lnTo>
                    <a:lnTo>
                      <a:pt x="52" y="22"/>
                    </a:lnTo>
                    <a:lnTo>
                      <a:pt x="56" y="18"/>
                    </a:lnTo>
                    <a:lnTo>
                      <a:pt x="56" y="12"/>
                    </a:lnTo>
                    <a:lnTo>
                      <a:pt x="46" y="4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6" y="60"/>
                    </a:lnTo>
                    <a:lnTo>
                      <a:pt x="34" y="60"/>
                    </a:lnTo>
                    <a:lnTo>
                      <a:pt x="46" y="56"/>
                    </a:lnTo>
                    <a:lnTo>
                      <a:pt x="5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8" name="Freeform 712"/>
              <p:cNvSpPr>
                <a:spLocks/>
              </p:cNvSpPr>
              <p:nvPr/>
            </p:nvSpPr>
            <p:spPr bwMode="auto">
              <a:xfrm>
                <a:off x="1552" y="1112"/>
                <a:ext cx="22" cy="60"/>
              </a:xfrm>
              <a:custGeom>
                <a:avLst/>
                <a:gdLst>
                  <a:gd name="T0" fmla="*/ 22 w 22"/>
                  <a:gd name="T1" fmla="*/ 0 h 60"/>
                  <a:gd name="T2" fmla="*/ 14 w 22"/>
                  <a:gd name="T3" fmla="*/ 4 h 60"/>
                  <a:gd name="T4" fmla="*/ 4 w 22"/>
                  <a:gd name="T5" fmla="*/ 12 h 60"/>
                  <a:gd name="T6" fmla="*/ 0 w 22"/>
                  <a:gd name="T7" fmla="*/ 26 h 60"/>
                  <a:gd name="T8" fmla="*/ 0 w 22"/>
                  <a:gd name="T9" fmla="*/ 34 h 60"/>
                  <a:gd name="T10" fmla="*/ 4 w 22"/>
                  <a:gd name="T11" fmla="*/ 46 h 60"/>
                  <a:gd name="T12" fmla="*/ 14 w 22"/>
                  <a:gd name="T13" fmla="*/ 56 h 60"/>
                  <a:gd name="T14" fmla="*/ 22 w 22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2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9" name="Freeform 713"/>
              <p:cNvSpPr>
                <a:spLocks/>
              </p:cNvSpPr>
              <p:nvPr/>
            </p:nvSpPr>
            <p:spPr bwMode="auto">
              <a:xfrm>
                <a:off x="1626" y="1052"/>
                <a:ext cx="36" cy="56"/>
              </a:xfrm>
              <a:custGeom>
                <a:avLst/>
                <a:gdLst>
                  <a:gd name="T0" fmla="*/ 2 w 36"/>
                  <a:gd name="T1" fmla="*/ 10 h 56"/>
                  <a:gd name="T2" fmla="*/ 4 w 36"/>
                  <a:gd name="T3" fmla="*/ 14 h 56"/>
                  <a:gd name="T4" fmla="*/ 2 w 36"/>
                  <a:gd name="T5" fmla="*/ 16 h 56"/>
                  <a:gd name="T6" fmla="*/ 0 w 36"/>
                  <a:gd name="T7" fmla="*/ 14 h 56"/>
                  <a:gd name="T8" fmla="*/ 0 w 36"/>
                  <a:gd name="T9" fmla="*/ 10 h 56"/>
                  <a:gd name="T10" fmla="*/ 2 w 36"/>
                  <a:gd name="T11" fmla="*/ 6 h 56"/>
                  <a:gd name="T12" fmla="*/ 4 w 36"/>
                  <a:gd name="T13" fmla="*/ 2 h 56"/>
                  <a:gd name="T14" fmla="*/ 12 w 36"/>
                  <a:gd name="T15" fmla="*/ 0 h 56"/>
                  <a:gd name="T16" fmla="*/ 24 w 36"/>
                  <a:gd name="T17" fmla="*/ 0 h 56"/>
                  <a:gd name="T18" fmla="*/ 32 w 36"/>
                  <a:gd name="T19" fmla="*/ 2 h 56"/>
                  <a:gd name="T20" fmla="*/ 34 w 36"/>
                  <a:gd name="T21" fmla="*/ 6 h 56"/>
                  <a:gd name="T22" fmla="*/ 36 w 36"/>
                  <a:gd name="T23" fmla="*/ 10 h 56"/>
                  <a:gd name="T24" fmla="*/ 36 w 36"/>
                  <a:gd name="T25" fmla="*/ 16 h 56"/>
                  <a:gd name="T26" fmla="*/ 34 w 36"/>
                  <a:gd name="T27" fmla="*/ 20 h 56"/>
                  <a:gd name="T28" fmla="*/ 26 w 36"/>
                  <a:gd name="T29" fmla="*/ 26 h 56"/>
                  <a:gd name="T30" fmla="*/ 12 w 36"/>
                  <a:gd name="T31" fmla="*/ 32 h 56"/>
                  <a:gd name="T32" fmla="*/ 8 w 36"/>
                  <a:gd name="T33" fmla="*/ 34 h 56"/>
                  <a:gd name="T34" fmla="*/ 2 w 36"/>
                  <a:gd name="T35" fmla="*/ 40 h 56"/>
                  <a:gd name="T36" fmla="*/ 0 w 36"/>
                  <a:gd name="T37" fmla="*/ 48 h 56"/>
                  <a:gd name="T38" fmla="*/ 0 w 36"/>
                  <a:gd name="T3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56">
                    <a:moveTo>
                      <a:pt x="2" y="10"/>
                    </a:moveTo>
                    <a:lnTo>
                      <a:pt x="4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24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6" y="16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12" y="32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0" name="Freeform 714"/>
              <p:cNvSpPr>
                <a:spLocks/>
              </p:cNvSpPr>
              <p:nvPr/>
            </p:nvSpPr>
            <p:spPr bwMode="auto">
              <a:xfrm>
                <a:off x="1638" y="1052"/>
                <a:ext cx="22" cy="32"/>
              </a:xfrm>
              <a:custGeom>
                <a:avLst/>
                <a:gdLst>
                  <a:gd name="T0" fmla="*/ 12 w 22"/>
                  <a:gd name="T1" fmla="*/ 0 h 32"/>
                  <a:gd name="T2" fmla="*/ 16 w 22"/>
                  <a:gd name="T3" fmla="*/ 2 h 32"/>
                  <a:gd name="T4" fmla="*/ 20 w 22"/>
                  <a:gd name="T5" fmla="*/ 6 h 32"/>
                  <a:gd name="T6" fmla="*/ 22 w 22"/>
                  <a:gd name="T7" fmla="*/ 10 h 32"/>
                  <a:gd name="T8" fmla="*/ 22 w 22"/>
                  <a:gd name="T9" fmla="*/ 16 h 32"/>
                  <a:gd name="T10" fmla="*/ 20 w 22"/>
                  <a:gd name="T11" fmla="*/ 20 h 32"/>
                  <a:gd name="T12" fmla="*/ 12 w 22"/>
                  <a:gd name="T13" fmla="*/ 26 h 32"/>
                  <a:gd name="T14" fmla="*/ 0 w 22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32">
                    <a:moveTo>
                      <a:pt x="12" y="0"/>
                    </a:moveTo>
                    <a:lnTo>
                      <a:pt x="16" y="2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2" y="26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1" name="Freeform 715"/>
              <p:cNvSpPr>
                <a:spLocks/>
              </p:cNvSpPr>
              <p:nvPr/>
            </p:nvSpPr>
            <p:spPr bwMode="auto">
              <a:xfrm>
                <a:off x="1626" y="1100"/>
                <a:ext cx="36" cy="4"/>
              </a:xfrm>
              <a:custGeom>
                <a:avLst/>
                <a:gdLst>
                  <a:gd name="T0" fmla="*/ 0 w 36"/>
                  <a:gd name="T1" fmla="*/ 2 h 4"/>
                  <a:gd name="T2" fmla="*/ 2 w 36"/>
                  <a:gd name="T3" fmla="*/ 0 h 4"/>
                  <a:gd name="T4" fmla="*/ 8 w 36"/>
                  <a:gd name="T5" fmla="*/ 0 h 4"/>
                  <a:gd name="T6" fmla="*/ 20 w 36"/>
                  <a:gd name="T7" fmla="*/ 4 h 4"/>
                  <a:gd name="T8" fmla="*/ 28 w 36"/>
                  <a:gd name="T9" fmla="*/ 4 h 4"/>
                  <a:gd name="T10" fmla="*/ 34 w 36"/>
                  <a:gd name="T11" fmla="*/ 2 h 4"/>
                  <a:gd name="T12" fmla="*/ 36 w 3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0" y="4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2" name="Freeform 716"/>
              <p:cNvSpPr>
                <a:spLocks/>
              </p:cNvSpPr>
              <p:nvPr/>
            </p:nvSpPr>
            <p:spPr bwMode="auto">
              <a:xfrm>
                <a:off x="1634" y="1094"/>
                <a:ext cx="28" cy="14"/>
              </a:xfrm>
              <a:custGeom>
                <a:avLst/>
                <a:gdLst>
                  <a:gd name="T0" fmla="*/ 0 w 28"/>
                  <a:gd name="T1" fmla="*/ 6 h 14"/>
                  <a:gd name="T2" fmla="*/ 12 w 28"/>
                  <a:gd name="T3" fmla="*/ 14 h 14"/>
                  <a:gd name="T4" fmla="*/ 24 w 28"/>
                  <a:gd name="T5" fmla="*/ 14 h 14"/>
                  <a:gd name="T6" fmla="*/ 26 w 28"/>
                  <a:gd name="T7" fmla="*/ 10 h 14"/>
                  <a:gd name="T8" fmla="*/ 28 w 28"/>
                  <a:gd name="T9" fmla="*/ 6 h 14"/>
                  <a:gd name="T10" fmla="*/ 28 w 28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0" y="6"/>
                    </a:moveTo>
                    <a:lnTo>
                      <a:pt x="12" y="14"/>
                    </a:lnTo>
                    <a:lnTo>
                      <a:pt x="24" y="14"/>
                    </a:lnTo>
                    <a:lnTo>
                      <a:pt x="26" y="10"/>
                    </a:lnTo>
                    <a:lnTo>
                      <a:pt x="28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3" name="Line 717"/>
              <p:cNvSpPr>
                <a:spLocks noChangeShapeType="1"/>
              </p:cNvSpPr>
              <p:nvPr/>
            </p:nvSpPr>
            <p:spPr bwMode="auto">
              <a:xfrm flipH="1">
                <a:off x="1678" y="1066"/>
                <a:ext cx="76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4" name="Freeform 718"/>
              <p:cNvSpPr>
                <a:spLocks/>
              </p:cNvSpPr>
              <p:nvPr/>
            </p:nvSpPr>
            <p:spPr bwMode="auto">
              <a:xfrm>
                <a:off x="1774" y="1112"/>
                <a:ext cx="56" cy="60"/>
              </a:xfrm>
              <a:custGeom>
                <a:avLst/>
                <a:gdLst>
                  <a:gd name="T0" fmla="*/ 52 w 56"/>
                  <a:gd name="T1" fmla="*/ 12 h 60"/>
                  <a:gd name="T2" fmla="*/ 48 w 56"/>
                  <a:gd name="T3" fmla="*/ 18 h 60"/>
                  <a:gd name="T4" fmla="*/ 52 w 56"/>
                  <a:gd name="T5" fmla="*/ 22 h 60"/>
                  <a:gd name="T6" fmla="*/ 56 w 56"/>
                  <a:gd name="T7" fmla="*/ 18 h 60"/>
                  <a:gd name="T8" fmla="*/ 56 w 56"/>
                  <a:gd name="T9" fmla="*/ 12 h 60"/>
                  <a:gd name="T10" fmla="*/ 48 w 56"/>
                  <a:gd name="T11" fmla="*/ 4 h 60"/>
                  <a:gd name="T12" fmla="*/ 38 w 56"/>
                  <a:gd name="T13" fmla="*/ 0 h 60"/>
                  <a:gd name="T14" fmla="*/ 26 w 56"/>
                  <a:gd name="T15" fmla="*/ 0 h 60"/>
                  <a:gd name="T16" fmla="*/ 14 w 56"/>
                  <a:gd name="T17" fmla="*/ 4 h 60"/>
                  <a:gd name="T18" fmla="*/ 4 w 56"/>
                  <a:gd name="T19" fmla="*/ 12 h 60"/>
                  <a:gd name="T20" fmla="*/ 0 w 56"/>
                  <a:gd name="T21" fmla="*/ 26 h 60"/>
                  <a:gd name="T22" fmla="*/ 0 w 56"/>
                  <a:gd name="T23" fmla="*/ 34 h 60"/>
                  <a:gd name="T24" fmla="*/ 4 w 56"/>
                  <a:gd name="T25" fmla="*/ 46 h 60"/>
                  <a:gd name="T26" fmla="*/ 14 w 56"/>
                  <a:gd name="T27" fmla="*/ 56 h 60"/>
                  <a:gd name="T28" fmla="*/ 26 w 56"/>
                  <a:gd name="T29" fmla="*/ 60 h 60"/>
                  <a:gd name="T30" fmla="*/ 34 w 56"/>
                  <a:gd name="T31" fmla="*/ 60 h 60"/>
                  <a:gd name="T32" fmla="*/ 48 w 56"/>
                  <a:gd name="T33" fmla="*/ 56 h 60"/>
                  <a:gd name="T34" fmla="*/ 56 w 56"/>
                  <a:gd name="T35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6" h="60">
                    <a:moveTo>
                      <a:pt x="52" y="12"/>
                    </a:moveTo>
                    <a:lnTo>
                      <a:pt x="48" y="18"/>
                    </a:lnTo>
                    <a:lnTo>
                      <a:pt x="52" y="22"/>
                    </a:lnTo>
                    <a:lnTo>
                      <a:pt x="56" y="18"/>
                    </a:lnTo>
                    <a:lnTo>
                      <a:pt x="56" y="12"/>
                    </a:lnTo>
                    <a:lnTo>
                      <a:pt x="48" y="4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4" y="4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4" y="46"/>
                    </a:lnTo>
                    <a:lnTo>
                      <a:pt x="14" y="56"/>
                    </a:lnTo>
                    <a:lnTo>
                      <a:pt x="26" y="60"/>
                    </a:lnTo>
                    <a:lnTo>
                      <a:pt x="34" y="60"/>
                    </a:lnTo>
                    <a:lnTo>
                      <a:pt x="48" y="56"/>
                    </a:lnTo>
                    <a:lnTo>
                      <a:pt x="56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5" name="Freeform 719"/>
              <p:cNvSpPr>
                <a:spLocks/>
              </p:cNvSpPr>
              <p:nvPr/>
            </p:nvSpPr>
            <p:spPr bwMode="auto">
              <a:xfrm>
                <a:off x="1778" y="1112"/>
                <a:ext cx="22" cy="60"/>
              </a:xfrm>
              <a:custGeom>
                <a:avLst/>
                <a:gdLst>
                  <a:gd name="T0" fmla="*/ 22 w 22"/>
                  <a:gd name="T1" fmla="*/ 0 h 60"/>
                  <a:gd name="T2" fmla="*/ 14 w 22"/>
                  <a:gd name="T3" fmla="*/ 4 h 60"/>
                  <a:gd name="T4" fmla="*/ 6 w 22"/>
                  <a:gd name="T5" fmla="*/ 12 h 60"/>
                  <a:gd name="T6" fmla="*/ 0 w 22"/>
                  <a:gd name="T7" fmla="*/ 26 h 60"/>
                  <a:gd name="T8" fmla="*/ 0 w 22"/>
                  <a:gd name="T9" fmla="*/ 34 h 60"/>
                  <a:gd name="T10" fmla="*/ 6 w 22"/>
                  <a:gd name="T11" fmla="*/ 46 h 60"/>
                  <a:gd name="T12" fmla="*/ 14 w 22"/>
                  <a:gd name="T13" fmla="*/ 56 h 60"/>
                  <a:gd name="T14" fmla="*/ 22 w 22"/>
                  <a:gd name="T1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60">
                    <a:moveTo>
                      <a:pt x="22" y="0"/>
                    </a:moveTo>
                    <a:lnTo>
                      <a:pt x="14" y="4"/>
                    </a:lnTo>
                    <a:lnTo>
                      <a:pt x="6" y="12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6" y="46"/>
                    </a:lnTo>
                    <a:lnTo>
                      <a:pt x="14" y="56"/>
                    </a:lnTo>
                    <a:lnTo>
                      <a:pt x="22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6" name="Freeform 720"/>
              <p:cNvSpPr>
                <a:spLocks/>
              </p:cNvSpPr>
              <p:nvPr/>
            </p:nvSpPr>
            <p:spPr bwMode="auto">
              <a:xfrm>
                <a:off x="1852" y="1052"/>
                <a:ext cx="36" cy="56"/>
              </a:xfrm>
              <a:custGeom>
                <a:avLst/>
                <a:gdLst>
                  <a:gd name="T0" fmla="*/ 2 w 36"/>
                  <a:gd name="T1" fmla="*/ 10 h 56"/>
                  <a:gd name="T2" fmla="*/ 6 w 36"/>
                  <a:gd name="T3" fmla="*/ 14 h 56"/>
                  <a:gd name="T4" fmla="*/ 2 w 36"/>
                  <a:gd name="T5" fmla="*/ 16 h 56"/>
                  <a:gd name="T6" fmla="*/ 0 w 36"/>
                  <a:gd name="T7" fmla="*/ 14 h 56"/>
                  <a:gd name="T8" fmla="*/ 0 w 36"/>
                  <a:gd name="T9" fmla="*/ 10 h 56"/>
                  <a:gd name="T10" fmla="*/ 2 w 36"/>
                  <a:gd name="T11" fmla="*/ 6 h 56"/>
                  <a:gd name="T12" fmla="*/ 6 w 36"/>
                  <a:gd name="T13" fmla="*/ 2 h 56"/>
                  <a:gd name="T14" fmla="*/ 14 w 36"/>
                  <a:gd name="T15" fmla="*/ 0 h 56"/>
                  <a:gd name="T16" fmla="*/ 24 w 36"/>
                  <a:gd name="T17" fmla="*/ 0 h 56"/>
                  <a:gd name="T18" fmla="*/ 32 w 36"/>
                  <a:gd name="T19" fmla="*/ 2 h 56"/>
                  <a:gd name="T20" fmla="*/ 34 w 36"/>
                  <a:gd name="T21" fmla="*/ 6 h 56"/>
                  <a:gd name="T22" fmla="*/ 36 w 36"/>
                  <a:gd name="T23" fmla="*/ 10 h 56"/>
                  <a:gd name="T24" fmla="*/ 36 w 36"/>
                  <a:gd name="T25" fmla="*/ 16 h 56"/>
                  <a:gd name="T26" fmla="*/ 34 w 36"/>
                  <a:gd name="T27" fmla="*/ 20 h 56"/>
                  <a:gd name="T28" fmla="*/ 26 w 36"/>
                  <a:gd name="T29" fmla="*/ 26 h 56"/>
                  <a:gd name="T30" fmla="*/ 14 w 36"/>
                  <a:gd name="T31" fmla="*/ 32 h 56"/>
                  <a:gd name="T32" fmla="*/ 8 w 36"/>
                  <a:gd name="T33" fmla="*/ 34 h 56"/>
                  <a:gd name="T34" fmla="*/ 2 w 36"/>
                  <a:gd name="T35" fmla="*/ 40 h 56"/>
                  <a:gd name="T36" fmla="*/ 0 w 36"/>
                  <a:gd name="T37" fmla="*/ 48 h 56"/>
                  <a:gd name="T38" fmla="*/ 0 w 36"/>
                  <a:gd name="T3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6" h="56">
                    <a:moveTo>
                      <a:pt x="2" y="10"/>
                    </a:moveTo>
                    <a:lnTo>
                      <a:pt x="6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32" y="2"/>
                    </a:lnTo>
                    <a:lnTo>
                      <a:pt x="34" y="6"/>
                    </a:lnTo>
                    <a:lnTo>
                      <a:pt x="36" y="10"/>
                    </a:lnTo>
                    <a:lnTo>
                      <a:pt x="36" y="16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14" y="32"/>
                    </a:lnTo>
                    <a:lnTo>
                      <a:pt x="8" y="34"/>
                    </a:lnTo>
                    <a:lnTo>
                      <a:pt x="2" y="40"/>
                    </a:lnTo>
                    <a:lnTo>
                      <a:pt x="0" y="48"/>
                    </a:lnTo>
                    <a:lnTo>
                      <a:pt x="0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7" name="Freeform 721"/>
              <p:cNvSpPr>
                <a:spLocks/>
              </p:cNvSpPr>
              <p:nvPr/>
            </p:nvSpPr>
            <p:spPr bwMode="auto">
              <a:xfrm>
                <a:off x="1866" y="1052"/>
                <a:ext cx="20" cy="32"/>
              </a:xfrm>
              <a:custGeom>
                <a:avLst/>
                <a:gdLst>
                  <a:gd name="T0" fmla="*/ 10 w 20"/>
                  <a:gd name="T1" fmla="*/ 0 h 32"/>
                  <a:gd name="T2" fmla="*/ 14 w 20"/>
                  <a:gd name="T3" fmla="*/ 2 h 32"/>
                  <a:gd name="T4" fmla="*/ 18 w 20"/>
                  <a:gd name="T5" fmla="*/ 6 h 32"/>
                  <a:gd name="T6" fmla="*/ 20 w 20"/>
                  <a:gd name="T7" fmla="*/ 10 h 32"/>
                  <a:gd name="T8" fmla="*/ 20 w 20"/>
                  <a:gd name="T9" fmla="*/ 16 h 32"/>
                  <a:gd name="T10" fmla="*/ 18 w 20"/>
                  <a:gd name="T11" fmla="*/ 20 h 32"/>
                  <a:gd name="T12" fmla="*/ 10 w 20"/>
                  <a:gd name="T13" fmla="*/ 26 h 32"/>
                  <a:gd name="T14" fmla="*/ 0 w 20"/>
                  <a:gd name="T15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32">
                    <a:moveTo>
                      <a:pt x="10" y="0"/>
                    </a:moveTo>
                    <a:lnTo>
                      <a:pt x="14" y="2"/>
                    </a:lnTo>
                    <a:lnTo>
                      <a:pt x="18" y="6"/>
                    </a:lnTo>
                    <a:lnTo>
                      <a:pt x="20" y="10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0" y="26"/>
                    </a:lnTo>
                    <a:lnTo>
                      <a:pt x="0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8" name="Freeform 722"/>
              <p:cNvSpPr>
                <a:spLocks/>
              </p:cNvSpPr>
              <p:nvPr/>
            </p:nvSpPr>
            <p:spPr bwMode="auto">
              <a:xfrm>
                <a:off x="1852" y="1100"/>
                <a:ext cx="36" cy="4"/>
              </a:xfrm>
              <a:custGeom>
                <a:avLst/>
                <a:gdLst>
                  <a:gd name="T0" fmla="*/ 0 w 36"/>
                  <a:gd name="T1" fmla="*/ 2 h 4"/>
                  <a:gd name="T2" fmla="*/ 2 w 36"/>
                  <a:gd name="T3" fmla="*/ 0 h 4"/>
                  <a:gd name="T4" fmla="*/ 8 w 36"/>
                  <a:gd name="T5" fmla="*/ 0 h 4"/>
                  <a:gd name="T6" fmla="*/ 20 w 36"/>
                  <a:gd name="T7" fmla="*/ 4 h 4"/>
                  <a:gd name="T8" fmla="*/ 28 w 36"/>
                  <a:gd name="T9" fmla="*/ 4 h 4"/>
                  <a:gd name="T10" fmla="*/ 34 w 36"/>
                  <a:gd name="T11" fmla="*/ 2 h 4"/>
                  <a:gd name="T12" fmla="*/ 36 w 36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0" y="4"/>
                    </a:lnTo>
                    <a:lnTo>
                      <a:pt x="28" y="4"/>
                    </a:lnTo>
                    <a:lnTo>
                      <a:pt x="3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9" name="Freeform 723"/>
              <p:cNvSpPr>
                <a:spLocks/>
              </p:cNvSpPr>
              <p:nvPr/>
            </p:nvSpPr>
            <p:spPr bwMode="auto">
              <a:xfrm>
                <a:off x="1860" y="1094"/>
                <a:ext cx="28" cy="14"/>
              </a:xfrm>
              <a:custGeom>
                <a:avLst/>
                <a:gdLst>
                  <a:gd name="T0" fmla="*/ 0 w 28"/>
                  <a:gd name="T1" fmla="*/ 6 h 14"/>
                  <a:gd name="T2" fmla="*/ 12 w 28"/>
                  <a:gd name="T3" fmla="*/ 14 h 14"/>
                  <a:gd name="T4" fmla="*/ 24 w 28"/>
                  <a:gd name="T5" fmla="*/ 14 h 14"/>
                  <a:gd name="T6" fmla="*/ 26 w 28"/>
                  <a:gd name="T7" fmla="*/ 10 h 14"/>
                  <a:gd name="T8" fmla="*/ 28 w 28"/>
                  <a:gd name="T9" fmla="*/ 6 h 14"/>
                  <a:gd name="T10" fmla="*/ 28 w 28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4">
                    <a:moveTo>
                      <a:pt x="0" y="6"/>
                    </a:moveTo>
                    <a:lnTo>
                      <a:pt x="12" y="14"/>
                    </a:lnTo>
                    <a:lnTo>
                      <a:pt x="24" y="14"/>
                    </a:lnTo>
                    <a:lnTo>
                      <a:pt x="26" y="10"/>
                    </a:lnTo>
                    <a:lnTo>
                      <a:pt x="28" y="6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0" name="Line 724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1" name="Line 725"/>
              <p:cNvSpPr>
                <a:spLocks noChangeShapeType="1"/>
              </p:cNvSpPr>
              <p:nvPr/>
            </p:nvSpPr>
            <p:spPr bwMode="auto">
              <a:xfrm flipV="1">
                <a:off x="304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2" name="Line 726"/>
              <p:cNvSpPr>
                <a:spLocks noChangeShapeType="1"/>
              </p:cNvSpPr>
              <p:nvPr/>
            </p:nvSpPr>
            <p:spPr bwMode="auto">
              <a:xfrm flipV="1">
                <a:off x="3372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3" name="Line 727"/>
              <p:cNvSpPr>
                <a:spLocks noChangeShapeType="1"/>
              </p:cNvSpPr>
              <p:nvPr/>
            </p:nvSpPr>
            <p:spPr bwMode="auto">
              <a:xfrm flipV="1">
                <a:off x="3704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4" name="Line 728"/>
              <p:cNvSpPr>
                <a:spLocks noChangeShapeType="1"/>
              </p:cNvSpPr>
              <p:nvPr/>
            </p:nvSpPr>
            <p:spPr bwMode="auto">
              <a:xfrm flipV="1">
                <a:off x="4038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5" name="Line 729"/>
              <p:cNvSpPr>
                <a:spLocks noChangeShapeType="1"/>
              </p:cNvSpPr>
              <p:nvPr/>
            </p:nvSpPr>
            <p:spPr bwMode="auto">
              <a:xfrm flipV="1">
                <a:off x="4370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6" name="Line 730"/>
              <p:cNvSpPr>
                <a:spLocks noChangeShapeType="1"/>
              </p:cNvSpPr>
              <p:nvPr/>
            </p:nvSpPr>
            <p:spPr bwMode="auto">
              <a:xfrm flipV="1">
                <a:off x="4702" y="20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7" name="Line 731"/>
              <p:cNvSpPr>
                <a:spLocks noChangeShapeType="1"/>
              </p:cNvSpPr>
              <p:nvPr/>
            </p:nvSpPr>
            <p:spPr bwMode="auto">
              <a:xfrm flipV="1">
                <a:off x="312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8" name="Line 732"/>
              <p:cNvSpPr>
                <a:spLocks noChangeShapeType="1"/>
              </p:cNvSpPr>
              <p:nvPr/>
            </p:nvSpPr>
            <p:spPr bwMode="auto">
              <a:xfrm flipV="1">
                <a:off x="320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69" name="Line 733"/>
              <p:cNvSpPr>
                <a:spLocks noChangeShapeType="1"/>
              </p:cNvSpPr>
              <p:nvPr/>
            </p:nvSpPr>
            <p:spPr bwMode="auto">
              <a:xfrm flipV="1">
                <a:off x="328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0" name="Line 734"/>
              <p:cNvSpPr>
                <a:spLocks noChangeShapeType="1"/>
              </p:cNvSpPr>
              <p:nvPr/>
            </p:nvSpPr>
            <p:spPr bwMode="auto">
              <a:xfrm flipV="1">
                <a:off x="345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1" name="Line 735"/>
              <p:cNvSpPr>
                <a:spLocks noChangeShapeType="1"/>
              </p:cNvSpPr>
              <p:nvPr/>
            </p:nvSpPr>
            <p:spPr bwMode="auto">
              <a:xfrm flipV="1">
                <a:off x="353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2" name="Line 736"/>
              <p:cNvSpPr>
                <a:spLocks noChangeShapeType="1"/>
              </p:cNvSpPr>
              <p:nvPr/>
            </p:nvSpPr>
            <p:spPr bwMode="auto">
              <a:xfrm flipV="1">
                <a:off x="362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3" name="Line 737"/>
              <p:cNvSpPr>
                <a:spLocks noChangeShapeType="1"/>
              </p:cNvSpPr>
              <p:nvPr/>
            </p:nvSpPr>
            <p:spPr bwMode="auto">
              <a:xfrm flipV="1">
                <a:off x="3788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4" name="Line 738"/>
              <p:cNvSpPr>
                <a:spLocks noChangeShapeType="1"/>
              </p:cNvSpPr>
              <p:nvPr/>
            </p:nvSpPr>
            <p:spPr bwMode="auto">
              <a:xfrm flipV="1">
                <a:off x="3872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5" name="Line 739"/>
              <p:cNvSpPr>
                <a:spLocks noChangeShapeType="1"/>
              </p:cNvSpPr>
              <p:nvPr/>
            </p:nvSpPr>
            <p:spPr bwMode="auto">
              <a:xfrm flipV="1">
                <a:off x="395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6" name="Line 740"/>
              <p:cNvSpPr>
                <a:spLocks noChangeShapeType="1"/>
              </p:cNvSpPr>
              <p:nvPr/>
            </p:nvSpPr>
            <p:spPr bwMode="auto">
              <a:xfrm flipV="1">
                <a:off x="412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7" name="Line 741"/>
              <p:cNvSpPr>
                <a:spLocks noChangeShapeType="1"/>
              </p:cNvSpPr>
              <p:nvPr/>
            </p:nvSpPr>
            <p:spPr bwMode="auto">
              <a:xfrm flipV="1">
                <a:off x="420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8" name="Line 742"/>
              <p:cNvSpPr>
                <a:spLocks noChangeShapeType="1"/>
              </p:cNvSpPr>
              <p:nvPr/>
            </p:nvSpPr>
            <p:spPr bwMode="auto">
              <a:xfrm flipV="1">
                <a:off x="428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79" name="Line 743"/>
              <p:cNvSpPr>
                <a:spLocks noChangeShapeType="1"/>
              </p:cNvSpPr>
              <p:nvPr/>
            </p:nvSpPr>
            <p:spPr bwMode="auto">
              <a:xfrm flipV="1">
                <a:off x="4454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0" name="Line 744"/>
              <p:cNvSpPr>
                <a:spLocks noChangeShapeType="1"/>
              </p:cNvSpPr>
              <p:nvPr/>
            </p:nvSpPr>
            <p:spPr bwMode="auto">
              <a:xfrm flipV="1">
                <a:off x="453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1" name="Line 745"/>
              <p:cNvSpPr>
                <a:spLocks noChangeShapeType="1"/>
              </p:cNvSpPr>
              <p:nvPr/>
            </p:nvSpPr>
            <p:spPr bwMode="auto">
              <a:xfrm flipV="1">
                <a:off x="4620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2" name="Line 746"/>
              <p:cNvSpPr>
                <a:spLocks noChangeShapeType="1"/>
              </p:cNvSpPr>
              <p:nvPr/>
            </p:nvSpPr>
            <p:spPr bwMode="auto">
              <a:xfrm flipV="1">
                <a:off x="4786" y="2076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3" name="Line 747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4" name="Line 748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5" name="Line 749"/>
              <p:cNvSpPr>
                <a:spLocks noChangeShapeType="1"/>
              </p:cNvSpPr>
              <p:nvPr/>
            </p:nvSpPr>
            <p:spPr bwMode="auto">
              <a:xfrm>
                <a:off x="3372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6" name="Line 750"/>
              <p:cNvSpPr>
                <a:spLocks noChangeShapeType="1"/>
              </p:cNvSpPr>
              <p:nvPr/>
            </p:nvSpPr>
            <p:spPr bwMode="auto">
              <a:xfrm>
                <a:off x="3704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7" name="Line 751"/>
              <p:cNvSpPr>
                <a:spLocks noChangeShapeType="1"/>
              </p:cNvSpPr>
              <p:nvPr/>
            </p:nvSpPr>
            <p:spPr bwMode="auto">
              <a:xfrm>
                <a:off x="4038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8" name="Line 752"/>
              <p:cNvSpPr>
                <a:spLocks noChangeShapeType="1"/>
              </p:cNvSpPr>
              <p:nvPr/>
            </p:nvSpPr>
            <p:spPr bwMode="auto">
              <a:xfrm>
                <a:off x="4370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9" name="Line 753"/>
              <p:cNvSpPr>
                <a:spLocks noChangeShapeType="1"/>
              </p:cNvSpPr>
              <p:nvPr/>
            </p:nvSpPr>
            <p:spPr bwMode="auto">
              <a:xfrm>
                <a:off x="4702" y="94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0" name="Line 754"/>
              <p:cNvSpPr>
                <a:spLocks noChangeShapeType="1"/>
              </p:cNvSpPr>
              <p:nvPr/>
            </p:nvSpPr>
            <p:spPr bwMode="auto">
              <a:xfrm>
                <a:off x="312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1" name="Line 755"/>
              <p:cNvSpPr>
                <a:spLocks noChangeShapeType="1"/>
              </p:cNvSpPr>
              <p:nvPr/>
            </p:nvSpPr>
            <p:spPr bwMode="auto">
              <a:xfrm>
                <a:off x="320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2" name="Line 756"/>
              <p:cNvSpPr>
                <a:spLocks noChangeShapeType="1"/>
              </p:cNvSpPr>
              <p:nvPr/>
            </p:nvSpPr>
            <p:spPr bwMode="auto">
              <a:xfrm>
                <a:off x="328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3" name="Line 757"/>
              <p:cNvSpPr>
                <a:spLocks noChangeShapeType="1"/>
              </p:cNvSpPr>
              <p:nvPr/>
            </p:nvSpPr>
            <p:spPr bwMode="auto">
              <a:xfrm>
                <a:off x="345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4" name="Line 758"/>
              <p:cNvSpPr>
                <a:spLocks noChangeShapeType="1"/>
              </p:cNvSpPr>
              <p:nvPr/>
            </p:nvSpPr>
            <p:spPr bwMode="auto">
              <a:xfrm>
                <a:off x="353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5" name="Line 759"/>
              <p:cNvSpPr>
                <a:spLocks noChangeShapeType="1"/>
              </p:cNvSpPr>
              <p:nvPr/>
            </p:nvSpPr>
            <p:spPr bwMode="auto">
              <a:xfrm>
                <a:off x="362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6" name="Line 760"/>
              <p:cNvSpPr>
                <a:spLocks noChangeShapeType="1"/>
              </p:cNvSpPr>
              <p:nvPr/>
            </p:nvSpPr>
            <p:spPr bwMode="auto">
              <a:xfrm>
                <a:off x="3788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7" name="Line 761"/>
              <p:cNvSpPr>
                <a:spLocks noChangeShapeType="1"/>
              </p:cNvSpPr>
              <p:nvPr/>
            </p:nvSpPr>
            <p:spPr bwMode="auto">
              <a:xfrm>
                <a:off x="3872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8" name="Line 762"/>
              <p:cNvSpPr>
                <a:spLocks noChangeShapeType="1"/>
              </p:cNvSpPr>
              <p:nvPr/>
            </p:nvSpPr>
            <p:spPr bwMode="auto">
              <a:xfrm>
                <a:off x="395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99" name="Line 763"/>
              <p:cNvSpPr>
                <a:spLocks noChangeShapeType="1"/>
              </p:cNvSpPr>
              <p:nvPr/>
            </p:nvSpPr>
            <p:spPr bwMode="auto">
              <a:xfrm>
                <a:off x="412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0" name="Line 764"/>
              <p:cNvSpPr>
                <a:spLocks noChangeShapeType="1"/>
              </p:cNvSpPr>
              <p:nvPr/>
            </p:nvSpPr>
            <p:spPr bwMode="auto">
              <a:xfrm>
                <a:off x="420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1" name="Line 765"/>
              <p:cNvSpPr>
                <a:spLocks noChangeShapeType="1"/>
              </p:cNvSpPr>
              <p:nvPr/>
            </p:nvSpPr>
            <p:spPr bwMode="auto">
              <a:xfrm>
                <a:off x="428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2" name="Line 766"/>
              <p:cNvSpPr>
                <a:spLocks noChangeShapeType="1"/>
              </p:cNvSpPr>
              <p:nvPr/>
            </p:nvSpPr>
            <p:spPr bwMode="auto">
              <a:xfrm>
                <a:off x="4454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3" name="Line 767"/>
              <p:cNvSpPr>
                <a:spLocks noChangeShapeType="1"/>
              </p:cNvSpPr>
              <p:nvPr/>
            </p:nvSpPr>
            <p:spPr bwMode="auto">
              <a:xfrm>
                <a:off x="453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4" name="Line 768"/>
              <p:cNvSpPr>
                <a:spLocks noChangeShapeType="1"/>
              </p:cNvSpPr>
              <p:nvPr/>
            </p:nvSpPr>
            <p:spPr bwMode="auto">
              <a:xfrm>
                <a:off x="4620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5" name="Line 769"/>
              <p:cNvSpPr>
                <a:spLocks noChangeShapeType="1"/>
              </p:cNvSpPr>
              <p:nvPr/>
            </p:nvSpPr>
            <p:spPr bwMode="auto">
              <a:xfrm>
                <a:off x="4786" y="942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6" name="Line 770"/>
              <p:cNvSpPr>
                <a:spLocks noChangeShapeType="1"/>
              </p:cNvSpPr>
              <p:nvPr/>
            </p:nvSpPr>
            <p:spPr bwMode="auto">
              <a:xfrm flipV="1">
                <a:off x="3040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7" name="Line 771"/>
              <p:cNvSpPr>
                <a:spLocks noChangeShapeType="1"/>
              </p:cNvSpPr>
              <p:nvPr/>
            </p:nvSpPr>
            <p:spPr bwMode="auto">
              <a:xfrm>
                <a:off x="3040" y="197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8" name="Line 772"/>
              <p:cNvSpPr>
                <a:spLocks noChangeShapeType="1"/>
              </p:cNvSpPr>
              <p:nvPr/>
            </p:nvSpPr>
            <p:spPr bwMode="auto">
              <a:xfrm>
                <a:off x="3040" y="174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09" name="Line 773"/>
              <p:cNvSpPr>
                <a:spLocks noChangeShapeType="1"/>
              </p:cNvSpPr>
              <p:nvPr/>
            </p:nvSpPr>
            <p:spPr bwMode="auto">
              <a:xfrm>
                <a:off x="3040" y="151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0" name="Line 774"/>
              <p:cNvSpPr>
                <a:spLocks noChangeShapeType="1"/>
              </p:cNvSpPr>
              <p:nvPr/>
            </p:nvSpPr>
            <p:spPr bwMode="auto">
              <a:xfrm>
                <a:off x="3040" y="128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1" name="Line 775"/>
              <p:cNvSpPr>
                <a:spLocks noChangeShapeType="1"/>
              </p:cNvSpPr>
              <p:nvPr/>
            </p:nvSpPr>
            <p:spPr bwMode="auto">
              <a:xfrm>
                <a:off x="3040" y="105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2" name="Line 776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3" name="Line 777"/>
              <p:cNvSpPr>
                <a:spLocks noChangeShapeType="1"/>
              </p:cNvSpPr>
              <p:nvPr/>
            </p:nvSpPr>
            <p:spPr bwMode="auto">
              <a:xfrm>
                <a:off x="3040" y="203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4" name="Line 778"/>
              <p:cNvSpPr>
                <a:spLocks noChangeShapeType="1"/>
              </p:cNvSpPr>
              <p:nvPr/>
            </p:nvSpPr>
            <p:spPr bwMode="auto">
              <a:xfrm>
                <a:off x="3040" y="19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5" name="Line 779"/>
              <p:cNvSpPr>
                <a:spLocks noChangeShapeType="1"/>
              </p:cNvSpPr>
              <p:nvPr/>
            </p:nvSpPr>
            <p:spPr bwMode="auto">
              <a:xfrm>
                <a:off x="3040" y="185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6" name="Line 780"/>
              <p:cNvSpPr>
                <a:spLocks noChangeShapeType="1"/>
              </p:cNvSpPr>
              <p:nvPr/>
            </p:nvSpPr>
            <p:spPr bwMode="auto">
              <a:xfrm>
                <a:off x="3040" y="180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7" name="Line 781"/>
              <p:cNvSpPr>
                <a:spLocks noChangeShapeType="1"/>
              </p:cNvSpPr>
              <p:nvPr/>
            </p:nvSpPr>
            <p:spPr bwMode="auto">
              <a:xfrm>
                <a:off x="3040" y="168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8" name="Line 782"/>
              <p:cNvSpPr>
                <a:spLocks noChangeShapeType="1"/>
              </p:cNvSpPr>
              <p:nvPr/>
            </p:nvSpPr>
            <p:spPr bwMode="auto">
              <a:xfrm>
                <a:off x="3040" y="163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9" name="Line 783"/>
              <p:cNvSpPr>
                <a:spLocks noChangeShapeType="1"/>
              </p:cNvSpPr>
              <p:nvPr/>
            </p:nvSpPr>
            <p:spPr bwMode="auto">
              <a:xfrm>
                <a:off x="3040" y="15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0" name="Line 784"/>
              <p:cNvSpPr>
                <a:spLocks noChangeShapeType="1"/>
              </p:cNvSpPr>
              <p:nvPr/>
            </p:nvSpPr>
            <p:spPr bwMode="auto">
              <a:xfrm>
                <a:off x="3040" y="145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1" name="Line 785"/>
              <p:cNvSpPr>
                <a:spLocks noChangeShapeType="1"/>
              </p:cNvSpPr>
              <p:nvPr/>
            </p:nvSpPr>
            <p:spPr bwMode="auto">
              <a:xfrm>
                <a:off x="3040" y="14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2" name="Line 786"/>
              <p:cNvSpPr>
                <a:spLocks noChangeShapeType="1"/>
              </p:cNvSpPr>
              <p:nvPr/>
            </p:nvSpPr>
            <p:spPr bwMode="auto">
              <a:xfrm>
                <a:off x="3040" y="13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3" name="Line 787"/>
              <p:cNvSpPr>
                <a:spLocks noChangeShapeType="1"/>
              </p:cNvSpPr>
              <p:nvPr/>
            </p:nvSpPr>
            <p:spPr bwMode="auto">
              <a:xfrm>
                <a:off x="3040" y="122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4" name="Line 788"/>
              <p:cNvSpPr>
                <a:spLocks noChangeShapeType="1"/>
              </p:cNvSpPr>
              <p:nvPr/>
            </p:nvSpPr>
            <p:spPr bwMode="auto">
              <a:xfrm>
                <a:off x="3040" y="11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5" name="Line 789"/>
              <p:cNvSpPr>
                <a:spLocks noChangeShapeType="1"/>
              </p:cNvSpPr>
              <p:nvPr/>
            </p:nvSpPr>
            <p:spPr bwMode="auto">
              <a:xfrm>
                <a:off x="3040" y="111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6" name="Line 790"/>
              <p:cNvSpPr>
                <a:spLocks noChangeShapeType="1"/>
              </p:cNvSpPr>
              <p:nvPr/>
            </p:nvSpPr>
            <p:spPr bwMode="auto">
              <a:xfrm>
                <a:off x="3040" y="10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7" name="Line 791"/>
              <p:cNvSpPr>
                <a:spLocks noChangeShapeType="1"/>
              </p:cNvSpPr>
              <p:nvPr/>
            </p:nvSpPr>
            <p:spPr bwMode="auto">
              <a:xfrm>
                <a:off x="3040" y="94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8" name="Line 792"/>
              <p:cNvSpPr>
                <a:spLocks noChangeShapeType="1"/>
              </p:cNvSpPr>
              <p:nvPr/>
            </p:nvSpPr>
            <p:spPr bwMode="auto">
              <a:xfrm flipV="1">
                <a:off x="4786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9" name="Line 793"/>
              <p:cNvSpPr>
                <a:spLocks noChangeShapeType="1"/>
              </p:cNvSpPr>
              <p:nvPr/>
            </p:nvSpPr>
            <p:spPr bwMode="auto">
              <a:xfrm flipH="1">
                <a:off x="4750" y="197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0" name="Line 794"/>
              <p:cNvSpPr>
                <a:spLocks noChangeShapeType="1"/>
              </p:cNvSpPr>
              <p:nvPr/>
            </p:nvSpPr>
            <p:spPr bwMode="auto">
              <a:xfrm flipH="1">
                <a:off x="4750" y="174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1" name="Line 795"/>
              <p:cNvSpPr>
                <a:spLocks noChangeShapeType="1"/>
              </p:cNvSpPr>
              <p:nvPr/>
            </p:nvSpPr>
            <p:spPr bwMode="auto">
              <a:xfrm flipH="1">
                <a:off x="4750" y="151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2" name="Line 796"/>
              <p:cNvSpPr>
                <a:spLocks noChangeShapeType="1"/>
              </p:cNvSpPr>
              <p:nvPr/>
            </p:nvSpPr>
            <p:spPr bwMode="auto">
              <a:xfrm flipH="1">
                <a:off x="4750" y="128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3" name="Line 797"/>
              <p:cNvSpPr>
                <a:spLocks noChangeShapeType="1"/>
              </p:cNvSpPr>
              <p:nvPr/>
            </p:nvSpPr>
            <p:spPr bwMode="auto">
              <a:xfrm flipH="1">
                <a:off x="4750" y="105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4" name="Line 798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5" name="Line 799"/>
              <p:cNvSpPr>
                <a:spLocks noChangeShapeType="1"/>
              </p:cNvSpPr>
              <p:nvPr/>
            </p:nvSpPr>
            <p:spPr bwMode="auto">
              <a:xfrm flipH="1">
                <a:off x="4768" y="20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6" name="Line 800"/>
              <p:cNvSpPr>
                <a:spLocks noChangeShapeType="1"/>
              </p:cNvSpPr>
              <p:nvPr/>
            </p:nvSpPr>
            <p:spPr bwMode="auto">
              <a:xfrm flipH="1">
                <a:off x="4768" y="19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7" name="Line 801"/>
              <p:cNvSpPr>
                <a:spLocks noChangeShapeType="1"/>
              </p:cNvSpPr>
              <p:nvPr/>
            </p:nvSpPr>
            <p:spPr bwMode="auto">
              <a:xfrm flipH="1">
                <a:off x="4768" y="18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8" name="Line 802"/>
              <p:cNvSpPr>
                <a:spLocks noChangeShapeType="1"/>
              </p:cNvSpPr>
              <p:nvPr/>
            </p:nvSpPr>
            <p:spPr bwMode="auto">
              <a:xfrm flipH="1">
                <a:off x="4768" y="18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39" name="Line 803"/>
              <p:cNvSpPr>
                <a:spLocks noChangeShapeType="1"/>
              </p:cNvSpPr>
              <p:nvPr/>
            </p:nvSpPr>
            <p:spPr bwMode="auto">
              <a:xfrm flipH="1">
                <a:off x="4768" y="168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0" name="Line 804"/>
              <p:cNvSpPr>
                <a:spLocks noChangeShapeType="1"/>
              </p:cNvSpPr>
              <p:nvPr/>
            </p:nvSpPr>
            <p:spPr bwMode="auto">
              <a:xfrm flipH="1">
                <a:off x="4768" y="16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1" name="Line 805"/>
              <p:cNvSpPr>
                <a:spLocks noChangeShapeType="1"/>
              </p:cNvSpPr>
              <p:nvPr/>
            </p:nvSpPr>
            <p:spPr bwMode="auto">
              <a:xfrm flipH="1">
                <a:off x="4768" y="15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2" name="Line 806"/>
              <p:cNvSpPr>
                <a:spLocks noChangeShapeType="1"/>
              </p:cNvSpPr>
              <p:nvPr/>
            </p:nvSpPr>
            <p:spPr bwMode="auto">
              <a:xfrm flipH="1">
                <a:off x="4768" y="14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143" name="Group 807"/>
            <p:cNvGrpSpPr>
              <a:grpSpLocks/>
            </p:cNvGrpSpPr>
            <p:nvPr/>
          </p:nvGrpSpPr>
          <p:grpSpPr bwMode="auto">
            <a:xfrm>
              <a:off x="3106" y="942"/>
              <a:ext cx="1680" cy="854"/>
              <a:chOff x="3106" y="942"/>
              <a:chExt cx="1680" cy="854"/>
            </a:xfrm>
          </p:grpSpPr>
          <p:sp>
            <p:nvSpPr>
              <p:cNvPr id="143144" name="Line 808"/>
              <p:cNvSpPr>
                <a:spLocks noChangeShapeType="1"/>
              </p:cNvSpPr>
              <p:nvPr/>
            </p:nvSpPr>
            <p:spPr bwMode="auto">
              <a:xfrm flipH="1">
                <a:off x="4768" y="14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5" name="Line 809"/>
              <p:cNvSpPr>
                <a:spLocks noChangeShapeType="1"/>
              </p:cNvSpPr>
              <p:nvPr/>
            </p:nvSpPr>
            <p:spPr bwMode="auto">
              <a:xfrm flipH="1">
                <a:off x="4768" y="13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6" name="Line 810"/>
              <p:cNvSpPr>
                <a:spLocks noChangeShapeType="1"/>
              </p:cNvSpPr>
              <p:nvPr/>
            </p:nvSpPr>
            <p:spPr bwMode="auto">
              <a:xfrm flipH="1">
                <a:off x="4768" y="12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7" name="Line 811"/>
              <p:cNvSpPr>
                <a:spLocks noChangeShapeType="1"/>
              </p:cNvSpPr>
              <p:nvPr/>
            </p:nvSpPr>
            <p:spPr bwMode="auto">
              <a:xfrm flipH="1">
                <a:off x="4768" y="11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8" name="Line 812"/>
              <p:cNvSpPr>
                <a:spLocks noChangeShapeType="1"/>
              </p:cNvSpPr>
              <p:nvPr/>
            </p:nvSpPr>
            <p:spPr bwMode="auto">
              <a:xfrm flipH="1">
                <a:off x="4768" y="111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49" name="Line 813"/>
              <p:cNvSpPr>
                <a:spLocks noChangeShapeType="1"/>
              </p:cNvSpPr>
              <p:nvPr/>
            </p:nvSpPr>
            <p:spPr bwMode="auto">
              <a:xfrm flipH="1">
                <a:off x="4768" y="10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0" name="Line 814"/>
              <p:cNvSpPr>
                <a:spLocks noChangeShapeType="1"/>
              </p:cNvSpPr>
              <p:nvPr/>
            </p:nvSpPr>
            <p:spPr bwMode="auto">
              <a:xfrm flipH="1">
                <a:off x="4768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1" name="Line 815"/>
              <p:cNvSpPr>
                <a:spLocks noChangeShapeType="1"/>
              </p:cNvSpPr>
              <p:nvPr/>
            </p:nvSpPr>
            <p:spPr bwMode="auto">
              <a:xfrm>
                <a:off x="3154" y="1662"/>
                <a:ext cx="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2" name="Line 816"/>
              <p:cNvSpPr>
                <a:spLocks noChangeShapeType="1"/>
              </p:cNvSpPr>
              <p:nvPr/>
            </p:nvSpPr>
            <p:spPr bwMode="auto">
              <a:xfrm flipV="1">
                <a:off x="3160" y="1658"/>
                <a:ext cx="12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3" name="Freeform 817"/>
              <p:cNvSpPr>
                <a:spLocks/>
              </p:cNvSpPr>
              <p:nvPr/>
            </p:nvSpPr>
            <p:spPr bwMode="auto">
              <a:xfrm>
                <a:off x="3172" y="1650"/>
                <a:ext cx="26" cy="8"/>
              </a:xfrm>
              <a:custGeom>
                <a:avLst/>
                <a:gdLst>
                  <a:gd name="T0" fmla="*/ 0 w 26"/>
                  <a:gd name="T1" fmla="*/ 8 h 8"/>
                  <a:gd name="T2" fmla="*/ 20 w 26"/>
                  <a:gd name="T3" fmla="*/ 2 h 8"/>
                  <a:gd name="T4" fmla="*/ 26 w 2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8">
                    <a:moveTo>
                      <a:pt x="0" y="8"/>
                    </a:moveTo>
                    <a:lnTo>
                      <a:pt x="20" y="2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4" name="Line 818"/>
              <p:cNvSpPr>
                <a:spLocks noChangeShapeType="1"/>
              </p:cNvSpPr>
              <p:nvPr/>
            </p:nvSpPr>
            <p:spPr bwMode="auto">
              <a:xfrm flipV="1">
                <a:off x="3242" y="1638"/>
                <a:ext cx="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5" name="Freeform 819"/>
              <p:cNvSpPr>
                <a:spLocks/>
              </p:cNvSpPr>
              <p:nvPr/>
            </p:nvSpPr>
            <p:spPr bwMode="auto">
              <a:xfrm>
                <a:off x="3250" y="1634"/>
                <a:ext cx="36" cy="4"/>
              </a:xfrm>
              <a:custGeom>
                <a:avLst/>
                <a:gdLst>
                  <a:gd name="T0" fmla="*/ 0 w 36"/>
                  <a:gd name="T1" fmla="*/ 4 h 4"/>
                  <a:gd name="T2" fmla="*/ 22 w 36"/>
                  <a:gd name="T3" fmla="*/ 2 h 4"/>
                  <a:gd name="T4" fmla="*/ 36 w 3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4">
                    <a:moveTo>
                      <a:pt x="0" y="4"/>
                    </a:moveTo>
                    <a:lnTo>
                      <a:pt x="22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6" name="Line 820"/>
              <p:cNvSpPr>
                <a:spLocks noChangeShapeType="1"/>
              </p:cNvSpPr>
              <p:nvPr/>
            </p:nvSpPr>
            <p:spPr bwMode="auto">
              <a:xfrm flipV="1">
                <a:off x="3332" y="1622"/>
                <a:ext cx="18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7" name="Freeform 821"/>
              <p:cNvSpPr>
                <a:spLocks/>
              </p:cNvSpPr>
              <p:nvPr/>
            </p:nvSpPr>
            <p:spPr bwMode="auto">
              <a:xfrm>
                <a:off x="3350" y="1610"/>
                <a:ext cx="24" cy="12"/>
              </a:xfrm>
              <a:custGeom>
                <a:avLst/>
                <a:gdLst>
                  <a:gd name="T0" fmla="*/ 0 w 24"/>
                  <a:gd name="T1" fmla="*/ 12 h 12"/>
                  <a:gd name="T2" fmla="*/ 20 w 24"/>
                  <a:gd name="T3" fmla="*/ 2 h 12"/>
                  <a:gd name="T4" fmla="*/ 24 w 24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2">
                    <a:moveTo>
                      <a:pt x="0" y="12"/>
                    </a:moveTo>
                    <a:lnTo>
                      <a:pt x="20" y="2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8" name="Line 822"/>
              <p:cNvSpPr>
                <a:spLocks noChangeShapeType="1"/>
              </p:cNvSpPr>
              <p:nvPr/>
            </p:nvSpPr>
            <p:spPr bwMode="auto">
              <a:xfrm flipV="1">
                <a:off x="3414" y="1588"/>
                <a:ext cx="20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9" name="Freeform 823"/>
              <p:cNvSpPr>
                <a:spLocks/>
              </p:cNvSpPr>
              <p:nvPr/>
            </p:nvSpPr>
            <p:spPr bwMode="auto">
              <a:xfrm>
                <a:off x="3434" y="1586"/>
                <a:ext cx="26" cy="2"/>
              </a:xfrm>
              <a:custGeom>
                <a:avLst/>
                <a:gdLst>
                  <a:gd name="T0" fmla="*/ 0 w 26"/>
                  <a:gd name="T1" fmla="*/ 2 h 2"/>
                  <a:gd name="T2" fmla="*/ 20 w 26"/>
                  <a:gd name="T3" fmla="*/ 0 h 2"/>
                  <a:gd name="T4" fmla="*/ 26 w 2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">
                    <a:moveTo>
                      <a:pt x="0" y="2"/>
                    </a:moveTo>
                    <a:lnTo>
                      <a:pt x="20" y="0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0" name="Line 824"/>
              <p:cNvSpPr>
                <a:spLocks noChangeShapeType="1"/>
              </p:cNvSpPr>
              <p:nvPr/>
            </p:nvSpPr>
            <p:spPr bwMode="auto">
              <a:xfrm flipV="1">
                <a:off x="3502" y="1566"/>
                <a:ext cx="14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1" name="Freeform 825"/>
              <p:cNvSpPr>
                <a:spLocks/>
              </p:cNvSpPr>
              <p:nvPr/>
            </p:nvSpPr>
            <p:spPr bwMode="auto">
              <a:xfrm>
                <a:off x="3516" y="1556"/>
                <a:ext cx="28" cy="10"/>
              </a:xfrm>
              <a:custGeom>
                <a:avLst/>
                <a:gdLst>
                  <a:gd name="T0" fmla="*/ 0 w 28"/>
                  <a:gd name="T1" fmla="*/ 10 h 10"/>
                  <a:gd name="T2" fmla="*/ 22 w 28"/>
                  <a:gd name="T3" fmla="*/ 0 h 10"/>
                  <a:gd name="T4" fmla="*/ 28 w 28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0">
                    <a:moveTo>
                      <a:pt x="0" y="10"/>
                    </a:moveTo>
                    <a:lnTo>
                      <a:pt x="22" y="0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2" name="Line 826"/>
              <p:cNvSpPr>
                <a:spLocks noChangeShapeType="1"/>
              </p:cNvSpPr>
              <p:nvPr/>
            </p:nvSpPr>
            <p:spPr bwMode="auto">
              <a:xfrm>
                <a:off x="3588" y="1558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3" name="Freeform 827"/>
              <p:cNvSpPr>
                <a:spLocks/>
              </p:cNvSpPr>
              <p:nvPr/>
            </p:nvSpPr>
            <p:spPr bwMode="auto">
              <a:xfrm>
                <a:off x="3600" y="1536"/>
                <a:ext cx="26" cy="22"/>
              </a:xfrm>
              <a:custGeom>
                <a:avLst/>
                <a:gdLst>
                  <a:gd name="T0" fmla="*/ 0 w 26"/>
                  <a:gd name="T1" fmla="*/ 22 h 22"/>
                  <a:gd name="T2" fmla="*/ 22 w 26"/>
                  <a:gd name="T3" fmla="*/ 6 h 22"/>
                  <a:gd name="T4" fmla="*/ 26 w 26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2">
                    <a:moveTo>
                      <a:pt x="0" y="22"/>
                    </a:moveTo>
                    <a:lnTo>
                      <a:pt x="22" y="6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4" name="Line 828"/>
              <p:cNvSpPr>
                <a:spLocks noChangeShapeType="1"/>
              </p:cNvSpPr>
              <p:nvPr/>
            </p:nvSpPr>
            <p:spPr bwMode="auto">
              <a:xfrm flipV="1">
                <a:off x="3660" y="1506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5" name="Freeform 829"/>
              <p:cNvSpPr>
                <a:spLocks/>
              </p:cNvSpPr>
              <p:nvPr/>
            </p:nvSpPr>
            <p:spPr bwMode="auto">
              <a:xfrm>
                <a:off x="3664" y="1506"/>
                <a:ext cx="40" cy="12"/>
              </a:xfrm>
              <a:custGeom>
                <a:avLst/>
                <a:gdLst>
                  <a:gd name="T0" fmla="*/ 0 w 40"/>
                  <a:gd name="T1" fmla="*/ 0 h 12"/>
                  <a:gd name="T2" fmla="*/ 20 w 40"/>
                  <a:gd name="T3" fmla="*/ 8 h 12"/>
                  <a:gd name="T4" fmla="*/ 40 w 40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2">
                    <a:moveTo>
                      <a:pt x="0" y="0"/>
                    </a:moveTo>
                    <a:lnTo>
                      <a:pt x="20" y="8"/>
                    </a:lnTo>
                    <a:lnTo>
                      <a:pt x="40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6" name="Line 830"/>
              <p:cNvSpPr>
                <a:spLocks noChangeShapeType="1"/>
              </p:cNvSpPr>
              <p:nvPr/>
            </p:nvSpPr>
            <p:spPr bwMode="auto">
              <a:xfrm flipV="1">
                <a:off x="3738" y="1480"/>
                <a:ext cx="8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7" name="Freeform 831"/>
              <p:cNvSpPr>
                <a:spLocks/>
              </p:cNvSpPr>
              <p:nvPr/>
            </p:nvSpPr>
            <p:spPr bwMode="auto">
              <a:xfrm>
                <a:off x="3746" y="1466"/>
                <a:ext cx="28" cy="14"/>
              </a:xfrm>
              <a:custGeom>
                <a:avLst/>
                <a:gdLst>
                  <a:gd name="T0" fmla="*/ 0 w 28"/>
                  <a:gd name="T1" fmla="*/ 14 h 14"/>
                  <a:gd name="T2" fmla="*/ 22 w 28"/>
                  <a:gd name="T3" fmla="*/ 0 h 14"/>
                  <a:gd name="T4" fmla="*/ 28 w 28"/>
                  <a:gd name="T5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4">
                    <a:moveTo>
                      <a:pt x="0" y="14"/>
                    </a:moveTo>
                    <a:lnTo>
                      <a:pt x="22" y="0"/>
                    </a:lnTo>
                    <a:lnTo>
                      <a:pt x="2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8" name="Freeform 832"/>
              <p:cNvSpPr>
                <a:spLocks/>
              </p:cNvSpPr>
              <p:nvPr/>
            </p:nvSpPr>
            <p:spPr bwMode="auto">
              <a:xfrm>
                <a:off x="3816" y="1434"/>
                <a:ext cx="34" cy="30"/>
              </a:xfrm>
              <a:custGeom>
                <a:avLst/>
                <a:gdLst>
                  <a:gd name="T0" fmla="*/ 0 w 34"/>
                  <a:gd name="T1" fmla="*/ 30 h 30"/>
                  <a:gd name="T2" fmla="*/ 14 w 34"/>
                  <a:gd name="T3" fmla="*/ 16 h 30"/>
                  <a:gd name="T4" fmla="*/ 34 w 34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30">
                    <a:moveTo>
                      <a:pt x="0" y="30"/>
                    </a:moveTo>
                    <a:lnTo>
                      <a:pt x="14" y="1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69" name="Line 833"/>
              <p:cNvSpPr>
                <a:spLocks noChangeShapeType="1"/>
              </p:cNvSpPr>
              <p:nvPr/>
            </p:nvSpPr>
            <p:spPr bwMode="auto">
              <a:xfrm>
                <a:off x="3890" y="1450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0" name="Freeform 834"/>
              <p:cNvSpPr>
                <a:spLocks/>
              </p:cNvSpPr>
              <p:nvPr/>
            </p:nvSpPr>
            <p:spPr bwMode="auto">
              <a:xfrm>
                <a:off x="3892" y="1426"/>
                <a:ext cx="36" cy="24"/>
              </a:xfrm>
              <a:custGeom>
                <a:avLst/>
                <a:gdLst>
                  <a:gd name="T0" fmla="*/ 0 w 36"/>
                  <a:gd name="T1" fmla="*/ 24 h 24"/>
                  <a:gd name="T2" fmla="*/ 20 w 36"/>
                  <a:gd name="T3" fmla="*/ 12 h 24"/>
                  <a:gd name="T4" fmla="*/ 36 w 36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lnTo>
                      <a:pt x="20" y="1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1" name="Line 835"/>
              <p:cNvSpPr>
                <a:spLocks noChangeShapeType="1"/>
              </p:cNvSpPr>
              <p:nvPr/>
            </p:nvSpPr>
            <p:spPr bwMode="auto">
              <a:xfrm>
                <a:off x="3970" y="1426"/>
                <a:ext cx="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2" name="Freeform 836"/>
              <p:cNvSpPr>
                <a:spLocks/>
              </p:cNvSpPr>
              <p:nvPr/>
            </p:nvSpPr>
            <p:spPr bwMode="auto">
              <a:xfrm>
                <a:off x="3976" y="1422"/>
                <a:ext cx="38" cy="8"/>
              </a:xfrm>
              <a:custGeom>
                <a:avLst/>
                <a:gdLst>
                  <a:gd name="T0" fmla="*/ 0 w 38"/>
                  <a:gd name="T1" fmla="*/ 8 h 8"/>
                  <a:gd name="T2" fmla="*/ 20 w 38"/>
                  <a:gd name="T3" fmla="*/ 4 h 8"/>
                  <a:gd name="T4" fmla="*/ 38 w 38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8">
                    <a:moveTo>
                      <a:pt x="0" y="8"/>
                    </a:moveTo>
                    <a:lnTo>
                      <a:pt x="20" y="4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3" name="Line 837"/>
              <p:cNvSpPr>
                <a:spLocks noChangeShapeType="1"/>
              </p:cNvSpPr>
              <p:nvPr/>
            </p:nvSpPr>
            <p:spPr bwMode="auto">
              <a:xfrm>
                <a:off x="4058" y="1412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4" name="Freeform 838"/>
              <p:cNvSpPr>
                <a:spLocks/>
              </p:cNvSpPr>
              <p:nvPr/>
            </p:nvSpPr>
            <p:spPr bwMode="auto">
              <a:xfrm>
                <a:off x="4060" y="1396"/>
                <a:ext cx="38" cy="16"/>
              </a:xfrm>
              <a:custGeom>
                <a:avLst/>
                <a:gdLst>
                  <a:gd name="T0" fmla="*/ 0 w 38"/>
                  <a:gd name="T1" fmla="*/ 16 h 16"/>
                  <a:gd name="T2" fmla="*/ 18 w 38"/>
                  <a:gd name="T3" fmla="*/ 0 h 16"/>
                  <a:gd name="T4" fmla="*/ 38 w 3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16"/>
                    </a:moveTo>
                    <a:lnTo>
                      <a:pt x="18" y="0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5" name="Line 839"/>
              <p:cNvSpPr>
                <a:spLocks noChangeShapeType="1"/>
              </p:cNvSpPr>
              <p:nvPr/>
            </p:nvSpPr>
            <p:spPr bwMode="auto">
              <a:xfrm flipV="1">
                <a:off x="4140" y="1380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6" name="Freeform 840"/>
              <p:cNvSpPr>
                <a:spLocks/>
              </p:cNvSpPr>
              <p:nvPr/>
            </p:nvSpPr>
            <p:spPr bwMode="auto">
              <a:xfrm>
                <a:off x="4142" y="1374"/>
                <a:ext cx="42" cy="6"/>
              </a:xfrm>
              <a:custGeom>
                <a:avLst/>
                <a:gdLst>
                  <a:gd name="T0" fmla="*/ 0 w 42"/>
                  <a:gd name="T1" fmla="*/ 6 h 6"/>
                  <a:gd name="T2" fmla="*/ 20 w 42"/>
                  <a:gd name="T3" fmla="*/ 0 h 6"/>
                  <a:gd name="T4" fmla="*/ 42 w 4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6">
                    <a:moveTo>
                      <a:pt x="0" y="6"/>
                    </a:moveTo>
                    <a:lnTo>
                      <a:pt x="2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7" name="Line 841"/>
              <p:cNvSpPr>
                <a:spLocks noChangeShapeType="1"/>
              </p:cNvSpPr>
              <p:nvPr/>
            </p:nvSpPr>
            <p:spPr bwMode="auto">
              <a:xfrm>
                <a:off x="4226" y="1360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8" name="Freeform 842"/>
              <p:cNvSpPr>
                <a:spLocks/>
              </p:cNvSpPr>
              <p:nvPr/>
            </p:nvSpPr>
            <p:spPr bwMode="auto">
              <a:xfrm>
                <a:off x="4246" y="1350"/>
                <a:ext cx="24" cy="10"/>
              </a:xfrm>
              <a:custGeom>
                <a:avLst/>
                <a:gdLst>
                  <a:gd name="T0" fmla="*/ 0 w 24"/>
                  <a:gd name="T1" fmla="*/ 10 h 10"/>
                  <a:gd name="T2" fmla="*/ 20 w 24"/>
                  <a:gd name="T3" fmla="*/ 0 h 10"/>
                  <a:gd name="T4" fmla="*/ 24 w 2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10"/>
                    </a:moveTo>
                    <a:lnTo>
                      <a:pt x="20" y="0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79" name="Line 843"/>
              <p:cNvSpPr>
                <a:spLocks noChangeShapeType="1"/>
              </p:cNvSpPr>
              <p:nvPr/>
            </p:nvSpPr>
            <p:spPr bwMode="auto">
              <a:xfrm>
                <a:off x="4314" y="1352"/>
                <a:ext cx="14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0" name="Freeform 844"/>
              <p:cNvSpPr>
                <a:spLocks/>
              </p:cNvSpPr>
              <p:nvPr/>
            </p:nvSpPr>
            <p:spPr bwMode="auto">
              <a:xfrm>
                <a:off x="4328" y="1356"/>
                <a:ext cx="28" cy="4"/>
              </a:xfrm>
              <a:custGeom>
                <a:avLst/>
                <a:gdLst>
                  <a:gd name="T0" fmla="*/ 0 w 28"/>
                  <a:gd name="T1" fmla="*/ 2 h 4"/>
                  <a:gd name="T2" fmla="*/ 22 w 28"/>
                  <a:gd name="T3" fmla="*/ 4 h 4"/>
                  <a:gd name="T4" fmla="*/ 28 w 28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4">
                    <a:moveTo>
                      <a:pt x="0" y="2"/>
                    </a:moveTo>
                    <a:lnTo>
                      <a:pt x="22" y="4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1" name="Freeform 845"/>
              <p:cNvSpPr>
                <a:spLocks/>
              </p:cNvSpPr>
              <p:nvPr/>
            </p:nvSpPr>
            <p:spPr bwMode="auto">
              <a:xfrm>
                <a:off x="4390" y="1346"/>
                <a:ext cx="36" cy="14"/>
              </a:xfrm>
              <a:custGeom>
                <a:avLst/>
                <a:gdLst>
                  <a:gd name="T0" fmla="*/ 0 w 36"/>
                  <a:gd name="T1" fmla="*/ 14 h 14"/>
                  <a:gd name="T2" fmla="*/ 22 w 36"/>
                  <a:gd name="T3" fmla="*/ 0 h 14"/>
                  <a:gd name="T4" fmla="*/ 36 w 36"/>
                  <a:gd name="T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14">
                    <a:moveTo>
                      <a:pt x="0" y="14"/>
                    </a:moveTo>
                    <a:lnTo>
                      <a:pt x="22" y="0"/>
                    </a:lnTo>
                    <a:lnTo>
                      <a:pt x="36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2" name="Line 846"/>
              <p:cNvSpPr>
                <a:spLocks noChangeShapeType="1"/>
              </p:cNvSpPr>
              <p:nvPr/>
            </p:nvSpPr>
            <p:spPr bwMode="auto">
              <a:xfrm>
                <a:off x="4462" y="1382"/>
                <a:ext cx="12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3" name="Freeform 847"/>
              <p:cNvSpPr>
                <a:spLocks/>
              </p:cNvSpPr>
              <p:nvPr/>
            </p:nvSpPr>
            <p:spPr bwMode="auto">
              <a:xfrm>
                <a:off x="4474" y="1398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20 w 22"/>
                  <a:gd name="T3" fmla="*/ 6 h 10"/>
                  <a:gd name="T4" fmla="*/ 22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lnTo>
                      <a:pt x="20" y="6"/>
                    </a:lnTo>
                    <a:lnTo>
                      <a:pt x="22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4" name="Line 848"/>
              <p:cNvSpPr>
                <a:spLocks noChangeShapeType="1"/>
              </p:cNvSpPr>
              <p:nvPr/>
            </p:nvSpPr>
            <p:spPr bwMode="auto">
              <a:xfrm>
                <a:off x="4516" y="1448"/>
                <a:ext cx="18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5" name="Freeform 849"/>
              <p:cNvSpPr>
                <a:spLocks/>
              </p:cNvSpPr>
              <p:nvPr/>
            </p:nvSpPr>
            <p:spPr bwMode="auto">
              <a:xfrm>
                <a:off x="4550" y="1532"/>
                <a:ext cx="14" cy="44"/>
              </a:xfrm>
              <a:custGeom>
                <a:avLst/>
                <a:gdLst>
                  <a:gd name="T0" fmla="*/ 0 w 14"/>
                  <a:gd name="T1" fmla="*/ 0 h 44"/>
                  <a:gd name="T2" fmla="*/ 8 w 14"/>
                  <a:gd name="T3" fmla="*/ 18 h 44"/>
                  <a:gd name="T4" fmla="*/ 14 w 1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lnTo>
                      <a:pt x="8" y="18"/>
                    </a:lnTo>
                    <a:lnTo>
                      <a:pt x="1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6" name="Freeform 850"/>
              <p:cNvSpPr>
                <a:spLocks/>
              </p:cNvSpPr>
              <p:nvPr/>
            </p:nvSpPr>
            <p:spPr bwMode="auto">
              <a:xfrm>
                <a:off x="4578" y="1618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0 w 16"/>
                  <a:gd name="T3" fmla="*/ 4 h 42"/>
                  <a:gd name="T4" fmla="*/ 16 w 16"/>
                  <a:gd name="T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0" y="4"/>
                    </a:lnTo>
                    <a:lnTo>
                      <a:pt x="16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7" name="Freeform 851"/>
              <p:cNvSpPr>
                <a:spLocks/>
              </p:cNvSpPr>
              <p:nvPr/>
            </p:nvSpPr>
            <p:spPr bwMode="auto">
              <a:xfrm>
                <a:off x="4608" y="1704"/>
                <a:ext cx="14" cy="44"/>
              </a:xfrm>
              <a:custGeom>
                <a:avLst/>
                <a:gdLst>
                  <a:gd name="T0" fmla="*/ 0 w 14"/>
                  <a:gd name="T1" fmla="*/ 0 h 44"/>
                  <a:gd name="T2" fmla="*/ 12 w 14"/>
                  <a:gd name="T3" fmla="*/ 40 h 44"/>
                  <a:gd name="T4" fmla="*/ 14 w 1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44">
                    <a:moveTo>
                      <a:pt x="0" y="0"/>
                    </a:moveTo>
                    <a:lnTo>
                      <a:pt x="12" y="40"/>
                    </a:lnTo>
                    <a:lnTo>
                      <a:pt x="1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8" name="Freeform 852"/>
              <p:cNvSpPr>
                <a:spLocks/>
              </p:cNvSpPr>
              <p:nvPr/>
            </p:nvSpPr>
            <p:spPr bwMode="auto">
              <a:xfrm>
                <a:off x="4638" y="1758"/>
                <a:ext cx="4" cy="38"/>
              </a:xfrm>
              <a:custGeom>
                <a:avLst/>
                <a:gdLst>
                  <a:gd name="T0" fmla="*/ 0 w 4"/>
                  <a:gd name="T1" fmla="*/ 32 h 38"/>
                  <a:gd name="T2" fmla="*/ 2 w 4"/>
                  <a:gd name="T3" fmla="*/ 38 h 38"/>
                  <a:gd name="T4" fmla="*/ 4 w 4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8">
                    <a:moveTo>
                      <a:pt x="0" y="32"/>
                    </a:moveTo>
                    <a:lnTo>
                      <a:pt x="2" y="38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9" name="Line 853"/>
              <p:cNvSpPr>
                <a:spLocks noChangeShapeType="1"/>
              </p:cNvSpPr>
              <p:nvPr/>
            </p:nvSpPr>
            <p:spPr bwMode="auto">
              <a:xfrm flipV="1">
                <a:off x="4646" y="1668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0" name="Line 854"/>
              <p:cNvSpPr>
                <a:spLocks noChangeShapeType="1"/>
              </p:cNvSpPr>
              <p:nvPr/>
            </p:nvSpPr>
            <p:spPr bwMode="auto">
              <a:xfrm flipV="1">
                <a:off x="4654" y="1578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1" name="Line 855"/>
              <p:cNvSpPr>
                <a:spLocks noChangeShapeType="1"/>
              </p:cNvSpPr>
              <p:nvPr/>
            </p:nvSpPr>
            <p:spPr bwMode="auto">
              <a:xfrm>
                <a:off x="4662" y="1536"/>
                <a:ext cx="6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2" name="Freeform 856"/>
              <p:cNvSpPr>
                <a:spLocks/>
              </p:cNvSpPr>
              <p:nvPr/>
            </p:nvSpPr>
            <p:spPr bwMode="auto">
              <a:xfrm>
                <a:off x="4676" y="1624"/>
                <a:ext cx="6" cy="36"/>
              </a:xfrm>
              <a:custGeom>
                <a:avLst/>
                <a:gdLst>
                  <a:gd name="T0" fmla="*/ 0 w 6"/>
                  <a:gd name="T1" fmla="*/ 0 h 36"/>
                  <a:gd name="T2" fmla="*/ 6 w 6"/>
                  <a:gd name="T3" fmla="*/ 36 h 36"/>
                  <a:gd name="T4" fmla="*/ 6 w 6"/>
                  <a:gd name="T5" fmla="*/ 2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36">
                    <a:moveTo>
                      <a:pt x="0" y="0"/>
                    </a:moveTo>
                    <a:lnTo>
                      <a:pt x="6" y="36"/>
                    </a:lnTo>
                    <a:lnTo>
                      <a:pt x="6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3" name="Line 857"/>
              <p:cNvSpPr>
                <a:spLocks noChangeShapeType="1"/>
              </p:cNvSpPr>
              <p:nvPr/>
            </p:nvSpPr>
            <p:spPr bwMode="auto">
              <a:xfrm flipV="1">
                <a:off x="4684" y="1560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4" name="Line 858"/>
              <p:cNvSpPr>
                <a:spLocks noChangeShapeType="1"/>
              </p:cNvSpPr>
              <p:nvPr/>
            </p:nvSpPr>
            <p:spPr bwMode="auto">
              <a:xfrm flipV="1">
                <a:off x="4690" y="1470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5" name="Line 859"/>
              <p:cNvSpPr>
                <a:spLocks noChangeShapeType="1"/>
              </p:cNvSpPr>
              <p:nvPr/>
            </p:nvSpPr>
            <p:spPr bwMode="auto">
              <a:xfrm>
                <a:off x="3370" y="161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6" name="Line 860"/>
              <p:cNvSpPr>
                <a:spLocks noChangeShapeType="1"/>
              </p:cNvSpPr>
              <p:nvPr/>
            </p:nvSpPr>
            <p:spPr bwMode="auto">
              <a:xfrm>
                <a:off x="3768" y="146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7" name="Line 861"/>
              <p:cNvSpPr>
                <a:spLocks noChangeShapeType="1"/>
              </p:cNvSpPr>
              <p:nvPr/>
            </p:nvSpPr>
            <p:spPr bwMode="auto">
              <a:xfrm>
                <a:off x="3810" y="147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8" name="Line 862"/>
              <p:cNvSpPr>
                <a:spLocks noChangeShapeType="1"/>
              </p:cNvSpPr>
              <p:nvPr/>
            </p:nvSpPr>
            <p:spPr bwMode="auto">
              <a:xfrm>
                <a:off x="3852" y="143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9" name="Line 863"/>
              <p:cNvSpPr>
                <a:spLocks noChangeShapeType="1"/>
              </p:cNvSpPr>
              <p:nvPr/>
            </p:nvSpPr>
            <p:spPr bwMode="auto">
              <a:xfrm>
                <a:off x="3892" y="145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0" name="Line 864"/>
              <p:cNvSpPr>
                <a:spLocks noChangeShapeType="1"/>
              </p:cNvSpPr>
              <p:nvPr/>
            </p:nvSpPr>
            <p:spPr bwMode="auto">
              <a:xfrm>
                <a:off x="3934" y="142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1" name="Line 865"/>
              <p:cNvSpPr>
                <a:spLocks noChangeShapeType="1"/>
              </p:cNvSpPr>
              <p:nvPr/>
            </p:nvSpPr>
            <p:spPr bwMode="auto">
              <a:xfrm>
                <a:off x="3976" y="143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2" name="Line 866"/>
              <p:cNvSpPr>
                <a:spLocks noChangeShapeType="1"/>
              </p:cNvSpPr>
              <p:nvPr/>
            </p:nvSpPr>
            <p:spPr bwMode="auto">
              <a:xfrm>
                <a:off x="4018" y="142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3" name="Line 867"/>
              <p:cNvSpPr>
                <a:spLocks noChangeShapeType="1"/>
              </p:cNvSpPr>
              <p:nvPr/>
            </p:nvSpPr>
            <p:spPr bwMode="auto">
              <a:xfrm>
                <a:off x="4038" y="142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4" name="Line 868"/>
              <p:cNvSpPr>
                <a:spLocks noChangeShapeType="1"/>
              </p:cNvSpPr>
              <p:nvPr/>
            </p:nvSpPr>
            <p:spPr bwMode="auto">
              <a:xfrm>
                <a:off x="4060" y="141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5" name="Line 869"/>
              <p:cNvSpPr>
                <a:spLocks noChangeShapeType="1"/>
              </p:cNvSpPr>
              <p:nvPr/>
            </p:nvSpPr>
            <p:spPr bwMode="auto">
              <a:xfrm>
                <a:off x="4100" y="139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6" name="Line 870"/>
              <p:cNvSpPr>
                <a:spLocks noChangeShapeType="1"/>
              </p:cNvSpPr>
              <p:nvPr/>
            </p:nvSpPr>
            <p:spPr bwMode="auto">
              <a:xfrm>
                <a:off x="4226" y="13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7" name="Line 871"/>
              <p:cNvSpPr>
                <a:spLocks noChangeShapeType="1"/>
              </p:cNvSpPr>
              <p:nvPr/>
            </p:nvSpPr>
            <p:spPr bwMode="auto">
              <a:xfrm>
                <a:off x="4350" y="13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8" name="Line 872"/>
              <p:cNvSpPr>
                <a:spLocks noChangeShapeType="1"/>
              </p:cNvSpPr>
              <p:nvPr/>
            </p:nvSpPr>
            <p:spPr bwMode="auto">
              <a:xfrm>
                <a:off x="4390" y="13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09" name="Line 873"/>
              <p:cNvSpPr>
                <a:spLocks noChangeShapeType="1"/>
              </p:cNvSpPr>
              <p:nvPr/>
            </p:nvSpPr>
            <p:spPr bwMode="auto">
              <a:xfrm>
                <a:off x="4474" y="139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0" name="Line 874"/>
              <p:cNvSpPr>
                <a:spLocks noChangeShapeType="1"/>
              </p:cNvSpPr>
              <p:nvPr/>
            </p:nvSpPr>
            <p:spPr bwMode="auto">
              <a:xfrm flipV="1">
                <a:off x="3154" y="1614"/>
                <a:ext cx="1" cy="9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1" name="Line 875"/>
              <p:cNvSpPr>
                <a:spLocks noChangeShapeType="1"/>
              </p:cNvSpPr>
              <p:nvPr/>
            </p:nvSpPr>
            <p:spPr bwMode="auto">
              <a:xfrm>
                <a:off x="3106" y="1662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2" name="Line 876"/>
              <p:cNvSpPr>
                <a:spLocks noChangeShapeType="1"/>
              </p:cNvSpPr>
              <p:nvPr/>
            </p:nvSpPr>
            <p:spPr bwMode="auto">
              <a:xfrm>
                <a:off x="3134" y="17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3" name="Line 877"/>
              <p:cNvSpPr>
                <a:spLocks noChangeShapeType="1"/>
              </p:cNvSpPr>
              <p:nvPr/>
            </p:nvSpPr>
            <p:spPr bwMode="auto">
              <a:xfrm>
                <a:off x="3134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4" name="Line 878"/>
              <p:cNvSpPr>
                <a:spLocks noChangeShapeType="1"/>
              </p:cNvSpPr>
              <p:nvPr/>
            </p:nvSpPr>
            <p:spPr bwMode="auto">
              <a:xfrm flipV="1">
                <a:off x="3106" y="164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5" name="Line 879"/>
              <p:cNvSpPr>
                <a:spLocks noChangeShapeType="1"/>
              </p:cNvSpPr>
              <p:nvPr/>
            </p:nvSpPr>
            <p:spPr bwMode="auto">
              <a:xfrm flipV="1">
                <a:off x="3202" y="164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6" name="Line 880"/>
              <p:cNvSpPr>
                <a:spLocks noChangeShapeType="1"/>
              </p:cNvSpPr>
              <p:nvPr/>
            </p:nvSpPr>
            <p:spPr bwMode="auto">
              <a:xfrm flipV="1">
                <a:off x="3160" y="1616"/>
                <a:ext cx="1" cy="9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7" name="Line 881"/>
              <p:cNvSpPr>
                <a:spLocks noChangeShapeType="1"/>
              </p:cNvSpPr>
              <p:nvPr/>
            </p:nvSpPr>
            <p:spPr bwMode="auto">
              <a:xfrm>
                <a:off x="3112" y="1662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8" name="Line 882"/>
              <p:cNvSpPr>
                <a:spLocks noChangeShapeType="1"/>
              </p:cNvSpPr>
              <p:nvPr/>
            </p:nvSpPr>
            <p:spPr bwMode="auto">
              <a:xfrm>
                <a:off x="3138" y="17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19" name="Line 883"/>
              <p:cNvSpPr>
                <a:spLocks noChangeShapeType="1"/>
              </p:cNvSpPr>
              <p:nvPr/>
            </p:nvSpPr>
            <p:spPr bwMode="auto">
              <a:xfrm>
                <a:off x="3138" y="16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0" name="Line 884"/>
              <p:cNvSpPr>
                <a:spLocks noChangeShapeType="1"/>
              </p:cNvSpPr>
              <p:nvPr/>
            </p:nvSpPr>
            <p:spPr bwMode="auto">
              <a:xfrm flipV="1">
                <a:off x="3112" y="16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1" name="Line 885"/>
              <p:cNvSpPr>
                <a:spLocks noChangeShapeType="1"/>
              </p:cNvSpPr>
              <p:nvPr/>
            </p:nvSpPr>
            <p:spPr bwMode="auto">
              <a:xfrm flipV="1">
                <a:off x="3208" y="16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2" name="Line 886"/>
              <p:cNvSpPr>
                <a:spLocks noChangeShapeType="1"/>
              </p:cNvSpPr>
              <p:nvPr/>
            </p:nvSpPr>
            <p:spPr bwMode="auto">
              <a:xfrm flipV="1">
                <a:off x="3172" y="1616"/>
                <a:ext cx="1" cy="8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3" name="Line 887"/>
              <p:cNvSpPr>
                <a:spLocks noChangeShapeType="1"/>
              </p:cNvSpPr>
              <p:nvPr/>
            </p:nvSpPr>
            <p:spPr bwMode="auto">
              <a:xfrm>
                <a:off x="3120" y="1658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4" name="Line 888"/>
              <p:cNvSpPr>
                <a:spLocks noChangeShapeType="1"/>
              </p:cNvSpPr>
              <p:nvPr/>
            </p:nvSpPr>
            <p:spPr bwMode="auto">
              <a:xfrm>
                <a:off x="3150" y="16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5" name="Line 889"/>
              <p:cNvSpPr>
                <a:spLocks noChangeShapeType="1"/>
              </p:cNvSpPr>
              <p:nvPr/>
            </p:nvSpPr>
            <p:spPr bwMode="auto">
              <a:xfrm>
                <a:off x="3150" y="16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6" name="Line 890"/>
              <p:cNvSpPr>
                <a:spLocks noChangeShapeType="1"/>
              </p:cNvSpPr>
              <p:nvPr/>
            </p:nvSpPr>
            <p:spPr bwMode="auto">
              <a:xfrm flipV="1">
                <a:off x="3120" y="16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7" name="Line 891"/>
              <p:cNvSpPr>
                <a:spLocks noChangeShapeType="1"/>
              </p:cNvSpPr>
              <p:nvPr/>
            </p:nvSpPr>
            <p:spPr bwMode="auto">
              <a:xfrm flipV="1">
                <a:off x="3222" y="16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8" name="Line 892"/>
              <p:cNvSpPr>
                <a:spLocks noChangeShapeType="1"/>
              </p:cNvSpPr>
              <p:nvPr/>
            </p:nvSpPr>
            <p:spPr bwMode="auto">
              <a:xfrm flipV="1">
                <a:off x="3192" y="1614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9" name="Line 893"/>
              <p:cNvSpPr>
                <a:spLocks noChangeShapeType="1"/>
              </p:cNvSpPr>
              <p:nvPr/>
            </p:nvSpPr>
            <p:spPr bwMode="auto">
              <a:xfrm>
                <a:off x="3140" y="1652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0" name="Line 894"/>
              <p:cNvSpPr>
                <a:spLocks noChangeShapeType="1"/>
              </p:cNvSpPr>
              <p:nvPr/>
            </p:nvSpPr>
            <p:spPr bwMode="auto">
              <a:xfrm>
                <a:off x="3172" y="16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1" name="Line 895"/>
              <p:cNvSpPr>
                <a:spLocks noChangeShapeType="1"/>
              </p:cNvSpPr>
              <p:nvPr/>
            </p:nvSpPr>
            <p:spPr bwMode="auto">
              <a:xfrm>
                <a:off x="3172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2" name="Line 896"/>
              <p:cNvSpPr>
                <a:spLocks noChangeShapeType="1"/>
              </p:cNvSpPr>
              <p:nvPr/>
            </p:nvSpPr>
            <p:spPr bwMode="auto">
              <a:xfrm flipV="1">
                <a:off x="3140" y="163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3" name="Line 897"/>
              <p:cNvSpPr>
                <a:spLocks noChangeShapeType="1"/>
              </p:cNvSpPr>
              <p:nvPr/>
            </p:nvSpPr>
            <p:spPr bwMode="auto">
              <a:xfrm flipV="1">
                <a:off x="3244" y="163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4" name="Line 898"/>
              <p:cNvSpPr>
                <a:spLocks noChangeShapeType="1"/>
              </p:cNvSpPr>
              <p:nvPr/>
            </p:nvSpPr>
            <p:spPr bwMode="auto">
              <a:xfrm flipV="1">
                <a:off x="3216" y="1612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5" name="Line 899"/>
              <p:cNvSpPr>
                <a:spLocks noChangeShapeType="1"/>
              </p:cNvSpPr>
              <p:nvPr/>
            </p:nvSpPr>
            <p:spPr bwMode="auto">
              <a:xfrm>
                <a:off x="3166" y="1646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6" name="Line 900"/>
              <p:cNvSpPr>
                <a:spLocks noChangeShapeType="1"/>
              </p:cNvSpPr>
              <p:nvPr/>
            </p:nvSpPr>
            <p:spPr bwMode="auto">
              <a:xfrm>
                <a:off x="3196" y="16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7" name="Line 901"/>
              <p:cNvSpPr>
                <a:spLocks noChangeShapeType="1"/>
              </p:cNvSpPr>
              <p:nvPr/>
            </p:nvSpPr>
            <p:spPr bwMode="auto">
              <a:xfrm>
                <a:off x="3196" y="16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8" name="Line 902"/>
              <p:cNvSpPr>
                <a:spLocks noChangeShapeType="1"/>
              </p:cNvSpPr>
              <p:nvPr/>
            </p:nvSpPr>
            <p:spPr bwMode="auto">
              <a:xfrm flipV="1">
                <a:off x="3166" y="16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39" name="Line 903"/>
              <p:cNvSpPr>
                <a:spLocks noChangeShapeType="1"/>
              </p:cNvSpPr>
              <p:nvPr/>
            </p:nvSpPr>
            <p:spPr bwMode="auto">
              <a:xfrm flipV="1">
                <a:off x="3264" y="16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0" name="Line 904"/>
              <p:cNvSpPr>
                <a:spLocks noChangeShapeType="1"/>
              </p:cNvSpPr>
              <p:nvPr/>
            </p:nvSpPr>
            <p:spPr bwMode="auto">
              <a:xfrm flipV="1">
                <a:off x="3232" y="1612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1" name="Line 905"/>
              <p:cNvSpPr>
                <a:spLocks noChangeShapeType="1"/>
              </p:cNvSpPr>
              <p:nvPr/>
            </p:nvSpPr>
            <p:spPr bwMode="auto">
              <a:xfrm>
                <a:off x="3186" y="1640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2" name="Line 906"/>
              <p:cNvSpPr>
                <a:spLocks noChangeShapeType="1"/>
              </p:cNvSpPr>
              <p:nvPr/>
            </p:nvSpPr>
            <p:spPr bwMode="auto">
              <a:xfrm>
                <a:off x="3212" y="16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3" name="Line 907"/>
              <p:cNvSpPr>
                <a:spLocks noChangeShapeType="1"/>
              </p:cNvSpPr>
              <p:nvPr/>
            </p:nvSpPr>
            <p:spPr bwMode="auto">
              <a:xfrm>
                <a:off x="3212" y="16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4" name="Line 908"/>
              <p:cNvSpPr>
                <a:spLocks noChangeShapeType="1"/>
              </p:cNvSpPr>
              <p:nvPr/>
            </p:nvSpPr>
            <p:spPr bwMode="auto">
              <a:xfrm flipV="1">
                <a:off x="3186" y="162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5" name="Line 909"/>
              <p:cNvSpPr>
                <a:spLocks noChangeShapeType="1"/>
              </p:cNvSpPr>
              <p:nvPr/>
            </p:nvSpPr>
            <p:spPr bwMode="auto">
              <a:xfrm flipV="1">
                <a:off x="3280" y="162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6" name="Line 910"/>
              <p:cNvSpPr>
                <a:spLocks noChangeShapeType="1"/>
              </p:cNvSpPr>
              <p:nvPr/>
            </p:nvSpPr>
            <p:spPr bwMode="auto">
              <a:xfrm flipV="1">
                <a:off x="3250" y="1614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7" name="Line 911"/>
              <p:cNvSpPr>
                <a:spLocks noChangeShapeType="1"/>
              </p:cNvSpPr>
              <p:nvPr/>
            </p:nvSpPr>
            <p:spPr bwMode="auto">
              <a:xfrm>
                <a:off x="3202" y="1638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8" name="Line 912"/>
              <p:cNvSpPr>
                <a:spLocks noChangeShapeType="1"/>
              </p:cNvSpPr>
              <p:nvPr/>
            </p:nvSpPr>
            <p:spPr bwMode="auto">
              <a:xfrm>
                <a:off x="3230" y="16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49" name="Line 913"/>
              <p:cNvSpPr>
                <a:spLocks noChangeShapeType="1"/>
              </p:cNvSpPr>
              <p:nvPr/>
            </p:nvSpPr>
            <p:spPr bwMode="auto">
              <a:xfrm>
                <a:off x="3230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0" name="Line 914"/>
              <p:cNvSpPr>
                <a:spLocks noChangeShapeType="1"/>
              </p:cNvSpPr>
              <p:nvPr/>
            </p:nvSpPr>
            <p:spPr bwMode="auto">
              <a:xfrm flipV="1">
                <a:off x="3202" y="16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1" name="Line 915"/>
              <p:cNvSpPr>
                <a:spLocks noChangeShapeType="1"/>
              </p:cNvSpPr>
              <p:nvPr/>
            </p:nvSpPr>
            <p:spPr bwMode="auto">
              <a:xfrm flipV="1">
                <a:off x="3300" y="16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2" name="Line 916"/>
              <p:cNvSpPr>
                <a:spLocks noChangeShapeType="1"/>
              </p:cNvSpPr>
              <p:nvPr/>
            </p:nvSpPr>
            <p:spPr bwMode="auto">
              <a:xfrm flipV="1">
                <a:off x="3272" y="1616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3" name="Line 917"/>
              <p:cNvSpPr>
                <a:spLocks noChangeShapeType="1"/>
              </p:cNvSpPr>
              <p:nvPr/>
            </p:nvSpPr>
            <p:spPr bwMode="auto">
              <a:xfrm>
                <a:off x="3224" y="1636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4" name="Line 918"/>
              <p:cNvSpPr>
                <a:spLocks noChangeShapeType="1"/>
              </p:cNvSpPr>
              <p:nvPr/>
            </p:nvSpPr>
            <p:spPr bwMode="auto">
              <a:xfrm>
                <a:off x="3252" y="16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5" name="Line 919"/>
              <p:cNvSpPr>
                <a:spLocks noChangeShapeType="1"/>
              </p:cNvSpPr>
              <p:nvPr/>
            </p:nvSpPr>
            <p:spPr bwMode="auto">
              <a:xfrm>
                <a:off x="3252" y="16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6" name="Line 920"/>
              <p:cNvSpPr>
                <a:spLocks noChangeShapeType="1"/>
              </p:cNvSpPr>
              <p:nvPr/>
            </p:nvSpPr>
            <p:spPr bwMode="auto">
              <a:xfrm flipV="1">
                <a:off x="3224" y="16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7" name="Line 921"/>
              <p:cNvSpPr>
                <a:spLocks noChangeShapeType="1"/>
              </p:cNvSpPr>
              <p:nvPr/>
            </p:nvSpPr>
            <p:spPr bwMode="auto">
              <a:xfrm flipV="1">
                <a:off x="3322" y="16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8" name="Line 922"/>
              <p:cNvSpPr>
                <a:spLocks noChangeShapeType="1"/>
              </p:cNvSpPr>
              <p:nvPr/>
            </p:nvSpPr>
            <p:spPr bwMode="auto">
              <a:xfrm flipV="1">
                <a:off x="3292" y="161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9" name="Line 923"/>
              <p:cNvSpPr>
                <a:spLocks noChangeShapeType="1"/>
              </p:cNvSpPr>
              <p:nvPr/>
            </p:nvSpPr>
            <p:spPr bwMode="auto">
              <a:xfrm>
                <a:off x="3248" y="1634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0" name="Line 924"/>
              <p:cNvSpPr>
                <a:spLocks noChangeShapeType="1"/>
              </p:cNvSpPr>
              <p:nvPr/>
            </p:nvSpPr>
            <p:spPr bwMode="auto">
              <a:xfrm>
                <a:off x="3272" y="16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1" name="Line 925"/>
              <p:cNvSpPr>
                <a:spLocks noChangeShapeType="1"/>
              </p:cNvSpPr>
              <p:nvPr/>
            </p:nvSpPr>
            <p:spPr bwMode="auto">
              <a:xfrm>
                <a:off x="3272" y="16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2" name="Line 926"/>
              <p:cNvSpPr>
                <a:spLocks noChangeShapeType="1"/>
              </p:cNvSpPr>
              <p:nvPr/>
            </p:nvSpPr>
            <p:spPr bwMode="auto">
              <a:xfrm flipV="1">
                <a:off x="3248" y="16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3" name="Line 927"/>
              <p:cNvSpPr>
                <a:spLocks noChangeShapeType="1"/>
              </p:cNvSpPr>
              <p:nvPr/>
            </p:nvSpPr>
            <p:spPr bwMode="auto">
              <a:xfrm flipV="1">
                <a:off x="3338" y="16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4" name="Line 928"/>
              <p:cNvSpPr>
                <a:spLocks noChangeShapeType="1"/>
              </p:cNvSpPr>
              <p:nvPr/>
            </p:nvSpPr>
            <p:spPr bwMode="auto">
              <a:xfrm flipV="1">
                <a:off x="3310" y="1616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5" name="Line 929"/>
              <p:cNvSpPr>
                <a:spLocks noChangeShapeType="1"/>
              </p:cNvSpPr>
              <p:nvPr/>
            </p:nvSpPr>
            <p:spPr bwMode="auto">
              <a:xfrm>
                <a:off x="3266" y="1632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6" name="Line 930"/>
              <p:cNvSpPr>
                <a:spLocks noChangeShapeType="1"/>
              </p:cNvSpPr>
              <p:nvPr/>
            </p:nvSpPr>
            <p:spPr bwMode="auto">
              <a:xfrm>
                <a:off x="3290" y="16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7" name="Line 931"/>
              <p:cNvSpPr>
                <a:spLocks noChangeShapeType="1"/>
              </p:cNvSpPr>
              <p:nvPr/>
            </p:nvSpPr>
            <p:spPr bwMode="auto">
              <a:xfrm>
                <a:off x="3290" y="16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8" name="Line 932"/>
              <p:cNvSpPr>
                <a:spLocks noChangeShapeType="1"/>
              </p:cNvSpPr>
              <p:nvPr/>
            </p:nvSpPr>
            <p:spPr bwMode="auto">
              <a:xfrm flipV="1">
                <a:off x="3266" y="16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9" name="Line 933"/>
              <p:cNvSpPr>
                <a:spLocks noChangeShapeType="1"/>
              </p:cNvSpPr>
              <p:nvPr/>
            </p:nvSpPr>
            <p:spPr bwMode="auto">
              <a:xfrm flipV="1">
                <a:off x="3354" y="16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0" name="Line 934"/>
              <p:cNvSpPr>
                <a:spLocks noChangeShapeType="1"/>
              </p:cNvSpPr>
              <p:nvPr/>
            </p:nvSpPr>
            <p:spPr bwMode="auto">
              <a:xfrm flipV="1">
                <a:off x="3328" y="161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1" name="Line 935"/>
              <p:cNvSpPr>
                <a:spLocks noChangeShapeType="1"/>
              </p:cNvSpPr>
              <p:nvPr/>
            </p:nvSpPr>
            <p:spPr bwMode="auto">
              <a:xfrm>
                <a:off x="3284" y="1628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2" name="Line 936"/>
              <p:cNvSpPr>
                <a:spLocks noChangeShapeType="1"/>
              </p:cNvSpPr>
              <p:nvPr/>
            </p:nvSpPr>
            <p:spPr bwMode="auto">
              <a:xfrm>
                <a:off x="3308" y="16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3" name="Line 937"/>
              <p:cNvSpPr>
                <a:spLocks noChangeShapeType="1"/>
              </p:cNvSpPr>
              <p:nvPr/>
            </p:nvSpPr>
            <p:spPr bwMode="auto">
              <a:xfrm>
                <a:off x="3308" y="161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4" name="Line 938"/>
              <p:cNvSpPr>
                <a:spLocks noChangeShapeType="1"/>
              </p:cNvSpPr>
              <p:nvPr/>
            </p:nvSpPr>
            <p:spPr bwMode="auto">
              <a:xfrm flipV="1">
                <a:off x="3284" y="16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5" name="Line 939"/>
              <p:cNvSpPr>
                <a:spLocks noChangeShapeType="1"/>
              </p:cNvSpPr>
              <p:nvPr/>
            </p:nvSpPr>
            <p:spPr bwMode="auto">
              <a:xfrm flipV="1">
                <a:off x="3374" y="16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6" name="Line 940"/>
              <p:cNvSpPr>
                <a:spLocks noChangeShapeType="1"/>
              </p:cNvSpPr>
              <p:nvPr/>
            </p:nvSpPr>
            <p:spPr bwMode="auto">
              <a:xfrm flipV="1">
                <a:off x="3350" y="1606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7" name="Line 941"/>
              <p:cNvSpPr>
                <a:spLocks noChangeShapeType="1"/>
              </p:cNvSpPr>
              <p:nvPr/>
            </p:nvSpPr>
            <p:spPr bwMode="auto">
              <a:xfrm>
                <a:off x="3306" y="1622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8" name="Line 942"/>
              <p:cNvSpPr>
                <a:spLocks noChangeShapeType="1"/>
              </p:cNvSpPr>
              <p:nvPr/>
            </p:nvSpPr>
            <p:spPr bwMode="auto">
              <a:xfrm>
                <a:off x="3330" y="16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79" name="Line 943"/>
              <p:cNvSpPr>
                <a:spLocks noChangeShapeType="1"/>
              </p:cNvSpPr>
              <p:nvPr/>
            </p:nvSpPr>
            <p:spPr bwMode="auto">
              <a:xfrm>
                <a:off x="3330" y="16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0" name="Line 944"/>
              <p:cNvSpPr>
                <a:spLocks noChangeShapeType="1"/>
              </p:cNvSpPr>
              <p:nvPr/>
            </p:nvSpPr>
            <p:spPr bwMode="auto">
              <a:xfrm flipV="1">
                <a:off x="3306" y="1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1" name="Line 945"/>
              <p:cNvSpPr>
                <a:spLocks noChangeShapeType="1"/>
              </p:cNvSpPr>
              <p:nvPr/>
            </p:nvSpPr>
            <p:spPr bwMode="auto">
              <a:xfrm flipV="1">
                <a:off x="3394" y="1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2" name="Line 946"/>
              <p:cNvSpPr>
                <a:spLocks noChangeShapeType="1"/>
              </p:cNvSpPr>
              <p:nvPr/>
            </p:nvSpPr>
            <p:spPr bwMode="auto">
              <a:xfrm flipV="1">
                <a:off x="3370" y="1594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3" name="Line 947"/>
              <p:cNvSpPr>
                <a:spLocks noChangeShapeType="1"/>
              </p:cNvSpPr>
              <p:nvPr/>
            </p:nvSpPr>
            <p:spPr bwMode="auto">
              <a:xfrm>
                <a:off x="3328" y="1612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4" name="Line 948"/>
              <p:cNvSpPr>
                <a:spLocks noChangeShapeType="1"/>
              </p:cNvSpPr>
              <p:nvPr/>
            </p:nvSpPr>
            <p:spPr bwMode="auto">
              <a:xfrm>
                <a:off x="3350" y="16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5" name="Line 949"/>
              <p:cNvSpPr>
                <a:spLocks noChangeShapeType="1"/>
              </p:cNvSpPr>
              <p:nvPr/>
            </p:nvSpPr>
            <p:spPr bwMode="auto">
              <a:xfrm>
                <a:off x="3350" y="15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6" name="Line 950"/>
              <p:cNvSpPr>
                <a:spLocks noChangeShapeType="1"/>
              </p:cNvSpPr>
              <p:nvPr/>
            </p:nvSpPr>
            <p:spPr bwMode="auto">
              <a:xfrm flipV="1">
                <a:off x="3328" y="15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7" name="Line 951"/>
              <p:cNvSpPr>
                <a:spLocks noChangeShapeType="1"/>
              </p:cNvSpPr>
              <p:nvPr/>
            </p:nvSpPr>
            <p:spPr bwMode="auto">
              <a:xfrm flipV="1">
                <a:off x="3412" y="15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8" name="Line 952"/>
              <p:cNvSpPr>
                <a:spLocks noChangeShapeType="1"/>
              </p:cNvSpPr>
              <p:nvPr/>
            </p:nvSpPr>
            <p:spPr bwMode="auto">
              <a:xfrm flipV="1">
                <a:off x="3390" y="1582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89" name="Line 953"/>
              <p:cNvSpPr>
                <a:spLocks noChangeShapeType="1"/>
              </p:cNvSpPr>
              <p:nvPr/>
            </p:nvSpPr>
            <p:spPr bwMode="auto">
              <a:xfrm>
                <a:off x="3348" y="1600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0" name="Line 954"/>
              <p:cNvSpPr>
                <a:spLocks noChangeShapeType="1"/>
              </p:cNvSpPr>
              <p:nvPr/>
            </p:nvSpPr>
            <p:spPr bwMode="auto">
              <a:xfrm>
                <a:off x="3370" y="16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1" name="Line 955"/>
              <p:cNvSpPr>
                <a:spLocks noChangeShapeType="1"/>
              </p:cNvSpPr>
              <p:nvPr/>
            </p:nvSpPr>
            <p:spPr bwMode="auto">
              <a:xfrm>
                <a:off x="3370" y="15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2" name="Line 956"/>
              <p:cNvSpPr>
                <a:spLocks noChangeShapeType="1"/>
              </p:cNvSpPr>
              <p:nvPr/>
            </p:nvSpPr>
            <p:spPr bwMode="auto">
              <a:xfrm flipV="1">
                <a:off x="3348" y="158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3" name="Line 957"/>
              <p:cNvSpPr>
                <a:spLocks noChangeShapeType="1"/>
              </p:cNvSpPr>
              <p:nvPr/>
            </p:nvSpPr>
            <p:spPr bwMode="auto">
              <a:xfrm flipV="1">
                <a:off x="3432" y="158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4" name="Line 958"/>
              <p:cNvSpPr>
                <a:spLocks noChangeShapeType="1"/>
              </p:cNvSpPr>
              <p:nvPr/>
            </p:nvSpPr>
            <p:spPr bwMode="auto">
              <a:xfrm flipV="1">
                <a:off x="3412" y="157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5" name="Line 959"/>
              <p:cNvSpPr>
                <a:spLocks noChangeShapeType="1"/>
              </p:cNvSpPr>
              <p:nvPr/>
            </p:nvSpPr>
            <p:spPr bwMode="auto">
              <a:xfrm>
                <a:off x="3370" y="1592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6" name="Line 960"/>
              <p:cNvSpPr>
                <a:spLocks noChangeShapeType="1"/>
              </p:cNvSpPr>
              <p:nvPr/>
            </p:nvSpPr>
            <p:spPr bwMode="auto">
              <a:xfrm>
                <a:off x="3392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7" name="Line 961"/>
              <p:cNvSpPr>
                <a:spLocks noChangeShapeType="1"/>
              </p:cNvSpPr>
              <p:nvPr/>
            </p:nvSpPr>
            <p:spPr bwMode="auto">
              <a:xfrm>
                <a:off x="3392" y="15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8" name="Line 962"/>
              <p:cNvSpPr>
                <a:spLocks noChangeShapeType="1"/>
              </p:cNvSpPr>
              <p:nvPr/>
            </p:nvSpPr>
            <p:spPr bwMode="auto">
              <a:xfrm flipV="1">
                <a:off x="3370" y="15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9" name="Line 963"/>
              <p:cNvSpPr>
                <a:spLocks noChangeShapeType="1"/>
              </p:cNvSpPr>
              <p:nvPr/>
            </p:nvSpPr>
            <p:spPr bwMode="auto">
              <a:xfrm flipV="1">
                <a:off x="3454" y="15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0" name="Line 964"/>
              <p:cNvSpPr>
                <a:spLocks noChangeShapeType="1"/>
              </p:cNvSpPr>
              <p:nvPr/>
            </p:nvSpPr>
            <p:spPr bwMode="auto">
              <a:xfrm flipV="1">
                <a:off x="3434" y="1562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1" name="Line 965"/>
              <p:cNvSpPr>
                <a:spLocks noChangeShapeType="1"/>
              </p:cNvSpPr>
              <p:nvPr/>
            </p:nvSpPr>
            <p:spPr bwMode="auto">
              <a:xfrm>
                <a:off x="3394" y="1588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2" name="Line 966"/>
              <p:cNvSpPr>
                <a:spLocks noChangeShapeType="1"/>
              </p:cNvSpPr>
              <p:nvPr/>
            </p:nvSpPr>
            <p:spPr bwMode="auto">
              <a:xfrm>
                <a:off x="3414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3" name="Line 967"/>
              <p:cNvSpPr>
                <a:spLocks noChangeShapeType="1"/>
              </p:cNvSpPr>
              <p:nvPr/>
            </p:nvSpPr>
            <p:spPr bwMode="auto">
              <a:xfrm>
                <a:off x="3414" y="15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4" name="Line 968"/>
              <p:cNvSpPr>
                <a:spLocks noChangeShapeType="1"/>
              </p:cNvSpPr>
              <p:nvPr/>
            </p:nvSpPr>
            <p:spPr bwMode="auto">
              <a:xfrm flipV="1">
                <a:off x="3394" y="15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5" name="Line 969"/>
              <p:cNvSpPr>
                <a:spLocks noChangeShapeType="1"/>
              </p:cNvSpPr>
              <p:nvPr/>
            </p:nvSpPr>
            <p:spPr bwMode="auto">
              <a:xfrm flipV="1">
                <a:off x="3474" y="15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6" name="Line 970"/>
              <p:cNvSpPr>
                <a:spLocks noChangeShapeType="1"/>
              </p:cNvSpPr>
              <p:nvPr/>
            </p:nvSpPr>
            <p:spPr bwMode="auto">
              <a:xfrm flipV="1">
                <a:off x="3454" y="1560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7" name="Line 971"/>
              <p:cNvSpPr>
                <a:spLocks noChangeShapeType="1"/>
              </p:cNvSpPr>
              <p:nvPr/>
            </p:nvSpPr>
            <p:spPr bwMode="auto">
              <a:xfrm>
                <a:off x="3414" y="1586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8" name="Line 972"/>
              <p:cNvSpPr>
                <a:spLocks noChangeShapeType="1"/>
              </p:cNvSpPr>
              <p:nvPr/>
            </p:nvSpPr>
            <p:spPr bwMode="auto">
              <a:xfrm>
                <a:off x="3434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9" name="Line 973"/>
              <p:cNvSpPr>
                <a:spLocks noChangeShapeType="1"/>
              </p:cNvSpPr>
              <p:nvPr/>
            </p:nvSpPr>
            <p:spPr bwMode="auto">
              <a:xfrm>
                <a:off x="3434" y="15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0" name="Line 974"/>
              <p:cNvSpPr>
                <a:spLocks noChangeShapeType="1"/>
              </p:cNvSpPr>
              <p:nvPr/>
            </p:nvSpPr>
            <p:spPr bwMode="auto">
              <a:xfrm flipV="1">
                <a:off x="3414" y="1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1" name="Line 975"/>
              <p:cNvSpPr>
                <a:spLocks noChangeShapeType="1"/>
              </p:cNvSpPr>
              <p:nvPr/>
            </p:nvSpPr>
            <p:spPr bwMode="auto">
              <a:xfrm flipV="1">
                <a:off x="3492" y="1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2" name="Line 976"/>
              <p:cNvSpPr>
                <a:spLocks noChangeShapeType="1"/>
              </p:cNvSpPr>
              <p:nvPr/>
            </p:nvSpPr>
            <p:spPr bwMode="auto">
              <a:xfrm flipV="1">
                <a:off x="3474" y="1556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3" name="Line 977"/>
              <p:cNvSpPr>
                <a:spLocks noChangeShapeType="1"/>
              </p:cNvSpPr>
              <p:nvPr/>
            </p:nvSpPr>
            <p:spPr bwMode="auto">
              <a:xfrm>
                <a:off x="3434" y="1584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4" name="Line 978"/>
              <p:cNvSpPr>
                <a:spLocks noChangeShapeType="1"/>
              </p:cNvSpPr>
              <p:nvPr/>
            </p:nvSpPr>
            <p:spPr bwMode="auto">
              <a:xfrm>
                <a:off x="3454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5" name="Line 979"/>
              <p:cNvSpPr>
                <a:spLocks noChangeShapeType="1"/>
              </p:cNvSpPr>
              <p:nvPr/>
            </p:nvSpPr>
            <p:spPr bwMode="auto">
              <a:xfrm>
                <a:off x="3454" y="15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6" name="Line 980"/>
              <p:cNvSpPr>
                <a:spLocks noChangeShapeType="1"/>
              </p:cNvSpPr>
              <p:nvPr/>
            </p:nvSpPr>
            <p:spPr bwMode="auto">
              <a:xfrm flipV="1">
                <a:off x="3434" y="15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7" name="Line 981"/>
              <p:cNvSpPr>
                <a:spLocks noChangeShapeType="1"/>
              </p:cNvSpPr>
              <p:nvPr/>
            </p:nvSpPr>
            <p:spPr bwMode="auto">
              <a:xfrm flipV="1">
                <a:off x="3512" y="15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8" name="Line 982"/>
              <p:cNvSpPr>
                <a:spLocks noChangeShapeType="1"/>
              </p:cNvSpPr>
              <p:nvPr/>
            </p:nvSpPr>
            <p:spPr bwMode="auto">
              <a:xfrm flipV="1">
                <a:off x="3496" y="1548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19" name="Line 983"/>
              <p:cNvSpPr>
                <a:spLocks noChangeShapeType="1"/>
              </p:cNvSpPr>
              <p:nvPr/>
            </p:nvSpPr>
            <p:spPr bwMode="auto">
              <a:xfrm>
                <a:off x="3458" y="1578"/>
                <a:ext cx="7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0" name="Line 984"/>
              <p:cNvSpPr>
                <a:spLocks noChangeShapeType="1"/>
              </p:cNvSpPr>
              <p:nvPr/>
            </p:nvSpPr>
            <p:spPr bwMode="auto">
              <a:xfrm>
                <a:off x="3476" y="16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1" name="Line 985"/>
              <p:cNvSpPr>
                <a:spLocks noChangeShapeType="1"/>
              </p:cNvSpPr>
              <p:nvPr/>
            </p:nvSpPr>
            <p:spPr bwMode="auto">
              <a:xfrm>
                <a:off x="3476" y="15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2" name="Line 986"/>
              <p:cNvSpPr>
                <a:spLocks noChangeShapeType="1"/>
              </p:cNvSpPr>
              <p:nvPr/>
            </p:nvSpPr>
            <p:spPr bwMode="auto">
              <a:xfrm flipV="1">
                <a:off x="3458" y="15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3" name="Line 987"/>
              <p:cNvSpPr>
                <a:spLocks noChangeShapeType="1"/>
              </p:cNvSpPr>
              <p:nvPr/>
            </p:nvSpPr>
            <p:spPr bwMode="auto">
              <a:xfrm flipV="1">
                <a:off x="3534" y="15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4" name="Line 988"/>
              <p:cNvSpPr>
                <a:spLocks noChangeShapeType="1"/>
              </p:cNvSpPr>
              <p:nvPr/>
            </p:nvSpPr>
            <p:spPr bwMode="auto">
              <a:xfrm flipV="1">
                <a:off x="3516" y="1534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5" name="Line 989"/>
              <p:cNvSpPr>
                <a:spLocks noChangeShapeType="1"/>
              </p:cNvSpPr>
              <p:nvPr/>
            </p:nvSpPr>
            <p:spPr bwMode="auto">
              <a:xfrm>
                <a:off x="3480" y="1566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6" name="Line 990"/>
              <p:cNvSpPr>
                <a:spLocks noChangeShapeType="1"/>
              </p:cNvSpPr>
              <p:nvPr/>
            </p:nvSpPr>
            <p:spPr bwMode="auto">
              <a:xfrm>
                <a:off x="3496" y="15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7" name="Line 991"/>
              <p:cNvSpPr>
                <a:spLocks noChangeShapeType="1"/>
              </p:cNvSpPr>
              <p:nvPr/>
            </p:nvSpPr>
            <p:spPr bwMode="auto">
              <a:xfrm>
                <a:off x="3496" y="15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8" name="Line 992"/>
              <p:cNvSpPr>
                <a:spLocks noChangeShapeType="1"/>
              </p:cNvSpPr>
              <p:nvPr/>
            </p:nvSpPr>
            <p:spPr bwMode="auto">
              <a:xfrm flipV="1">
                <a:off x="3480" y="15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9" name="Line 993"/>
              <p:cNvSpPr>
                <a:spLocks noChangeShapeType="1"/>
              </p:cNvSpPr>
              <p:nvPr/>
            </p:nvSpPr>
            <p:spPr bwMode="auto">
              <a:xfrm flipV="1">
                <a:off x="3554" y="15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0" name="Line 994"/>
              <p:cNvSpPr>
                <a:spLocks noChangeShapeType="1"/>
              </p:cNvSpPr>
              <p:nvPr/>
            </p:nvSpPr>
            <p:spPr bwMode="auto">
              <a:xfrm flipV="1">
                <a:off x="3538" y="1524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1" name="Line 995"/>
              <p:cNvSpPr>
                <a:spLocks noChangeShapeType="1"/>
              </p:cNvSpPr>
              <p:nvPr/>
            </p:nvSpPr>
            <p:spPr bwMode="auto">
              <a:xfrm>
                <a:off x="3502" y="1556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2" name="Line 996"/>
              <p:cNvSpPr>
                <a:spLocks noChangeShapeType="1"/>
              </p:cNvSpPr>
              <p:nvPr/>
            </p:nvSpPr>
            <p:spPr bwMode="auto">
              <a:xfrm>
                <a:off x="3518" y="15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3" name="Line 997"/>
              <p:cNvSpPr>
                <a:spLocks noChangeShapeType="1"/>
              </p:cNvSpPr>
              <p:nvPr/>
            </p:nvSpPr>
            <p:spPr bwMode="auto">
              <a:xfrm>
                <a:off x="3518" y="1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4" name="Line 998"/>
              <p:cNvSpPr>
                <a:spLocks noChangeShapeType="1"/>
              </p:cNvSpPr>
              <p:nvPr/>
            </p:nvSpPr>
            <p:spPr bwMode="auto">
              <a:xfrm flipV="1">
                <a:off x="3502" y="15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5" name="Line 999"/>
              <p:cNvSpPr>
                <a:spLocks noChangeShapeType="1"/>
              </p:cNvSpPr>
              <p:nvPr/>
            </p:nvSpPr>
            <p:spPr bwMode="auto">
              <a:xfrm flipV="1">
                <a:off x="3574" y="153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6" name="Line 1000"/>
              <p:cNvSpPr>
                <a:spLocks noChangeShapeType="1"/>
              </p:cNvSpPr>
              <p:nvPr/>
            </p:nvSpPr>
            <p:spPr bwMode="auto">
              <a:xfrm flipV="1">
                <a:off x="3558" y="1522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7" name="Line 1001"/>
              <p:cNvSpPr>
                <a:spLocks noChangeShapeType="1"/>
              </p:cNvSpPr>
              <p:nvPr/>
            </p:nvSpPr>
            <p:spPr bwMode="auto">
              <a:xfrm>
                <a:off x="3524" y="1554"/>
                <a:ext cx="7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8" name="Line 1002"/>
              <p:cNvSpPr>
                <a:spLocks noChangeShapeType="1"/>
              </p:cNvSpPr>
              <p:nvPr/>
            </p:nvSpPr>
            <p:spPr bwMode="auto">
              <a:xfrm>
                <a:off x="3538" y="15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9" name="Line 1003"/>
              <p:cNvSpPr>
                <a:spLocks noChangeShapeType="1"/>
              </p:cNvSpPr>
              <p:nvPr/>
            </p:nvSpPr>
            <p:spPr bwMode="auto">
              <a:xfrm>
                <a:off x="3538" y="15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0" name="Line 1004"/>
              <p:cNvSpPr>
                <a:spLocks noChangeShapeType="1"/>
              </p:cNvSpPr>
              <p:nvPr/>
            </p:nvSpPr>
            <p:spPr bwMode="auto">
              <a:xfrm flipV="1">
                <a:off x="3524" y="15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1" name="Line 1005"/>
              <p:cNvSpPr>
                <a:spLocks noChangeShapeType="1"/>
              </p:cNvSpPr>
              <p:nvPr/>
            </p:nvSpPr>
            <p:spPr bwMode="auto">
              <a:xfrm flipV="1">
                <a:off x="3594" y="153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2" name="Line 1006"/>
              <p:cNvSpPr>
                <a:spLocks noChangeShapeType="1"/>
              </p:cNvSpPr>
              <p:nvPr/>
            </p:nvSpPr>
            <p:spPr bwMode="auto">
              <a:xfrm flipV="1">
                <a:off x="3580" y="1526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3" name="Line 1007"/>
              <p:cNvSpPr>
                <a:spLocks noChangeShapeType="1"/>
              </p:cNvSpPr>
              <p:nvPr/>
            </p:nvSpPr>
            <p:spPr bwMode="auto">
              <a:xfrm>
                <a:off x="3546" y="1560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344" name="Group 1008"/>
            <p:cNvGrpSpPr>
              <a:grpSpLocks/>
            </p:cNvGrpSpPr>
            <p:nvPr/>
          </p:nvGrpSpPr>
          <p:grpSpPr bwMode="auto">
            <a:xfrm>
              <a:off x="3546" y="1336"/>
              <a:ext cx="742" cy="257"/>
              <a:chOff x="3546" y="1336"/>
              <a:chExt cx="742" cy="257"/>
            </a:xfrm>
          </p:grpSpPr>
          <p:sp>
            <p:nvSpPr>
              <p:cNvPr id="143345" name="Line 1009"/>
              <p:cNvSpPr>
                <a:spLocks noChangeShapeType="1"/>
              </p:cNvSpPr>
              <p:nvPr/>
            </p:nvSpPr>
            <p:spPr bwMode="auto">
              <a:xfrm>
                <a:off x="3560" y="15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6" name="Line 1010"/>
              <p:cNvSpPr>
                <a:spLocks noChangeShapeType="1"/>
              </p:cNvSpPr>
              <p:nvPr/>
            </p:nvSpPr>
            <p:spPr bwMode="auto">
              <a:xfrm>
                <a:off x="3560" y="152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7" name="Line 1011"/>
              <p:cNvSpPr>
                <a:spLocks noChangeShapeType="1"/>
              </p:cNvSpPr>
              <p:nvPr/>
            </p:nvSpPr>
            <p:spPr bwMode="auto">
              <a:xfrm flipV="1">
                <a:off x="3546" y="15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8" name="Line 1012"/>
              <p:cNvSpPr>
                <a:spLocks noChangeShapeType="1"/>
              </p:cNvSpPr>
              <p:nvPr/>
            </p:nvSpPr>
            <p:spPr bwMode="auto">
              <a:xfrm flipV="1">
                <a:off x="3614" y="15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9" name="Line 1013"/>
              <p:cNvSpPr>
                <a:spLocks noChangeShapeType="1"/>
              </p:cNvSpPr>
              <p:nvPr/>
            </p:nvSpPr>
            <p:spPr bwMode="auto">
              <a:xfrm flipV="1">
                <a:off x="3600" y="1524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0" name="Line 1014"/>
              <p:cNvSpPr>
                <a:spLocks noChangeShapeType="1"/>
              </p:cNvSpPr>
              <p:nvPr/>
            </p:nvSpPr>
            <p:spPr bwMode="auto">
              <a:xfrm>
                <a:off x="3566" y="1558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1" name="Line 1015"/>
              <p:cNvSpPr>
                <a:spLocks noChangeShapeType="1"/>
              </p:cNvSpPr>
              <p:nvPr/>
            </p:nvSpPr>
            <p:spPr bwMode="auto">
              <a:xfrm>
                <a:off x="3580" y="15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2" name="Line 1016"/>
              <p:cNvSpPr>
                <a:spLocks noChangeShapeType="1"/>
              </p:cNvSpPr>
              <p:nvPr/>
            </p:nvSpPr>
            <p:spPr bwMode="auto">
              <a:xfrm>
                <a:off x="3580" y="1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3" name="Line 1017"/>
              <p:cNvSpPr>
                <a:spLocks noChangeShapeType="1"/>
              </p:cNvSpPr>
              <p:nvPr/>
            </p:nvSpPr>
            <p:spPr bwMode="auto">
              <a:xfrm flipV="1">
                <a:off x="3566" y="1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4" name="Line 1018"/>
              <p:cNvSpPr>
                <a:spLocks noChangeShapeType="1"/>
              </p:cNvSpPr>
              <p:nvPr/>
            </p:nvSpPr>
            <p:spPr bwMode="auto">
              <a:xfrm flipV="1">
                <a:off x="3634" y="1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5" name="Line 1019"/>
              <p:cNvSpPr>
                <a:spLocks noChangeShapeType="1"/>
              </p:cNvSpPr>
              <p:nvPr/>
            </p:nvSpPr>
            <p:spPr bwMode="auto">
              <a:xfrm flipV="1">
                <a:off x="3622" y="1506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6" name="Line 1020"/>
              <p:cNvSpPr>
                <a:spLocks noChangeShapeType="1"/>
              </p:cNvSpPr>
              <p:nvPr/>
            </p:nvSpPr>
            <p:spPr bwMode="auto">
              <a:xfrm>
                <a:off x="3588" y="1542"/>
                <a:ext cx="6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7" name="Line 1021"/>
              <p:cNvSpPr>
                <a:spLocks noChangeShapeType="1"/>
              </p:cNvSpPr>
              <p:nvPr/>
            </p:nvSpPr>
            <p:spPr bwMode="auto">
              <a:xfrm>
                <a:off x="3602" y="15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8" name="Line 1022"/>
              <p:cNvSpPr>
                <a:spLocks noChangeShapeType="1"/>
              </p:cNvSpPr>
              <p:nvPr/>
            </p:nvSpPr>
            <p:spPr bwMode="auto">
              <a:xfrm>
                <a:off x="3602" y="15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59" name="Line 1023"/>
              <p:cNvSpPr>
                <a:spLocks noChangeShapeType="1"/>
              </p:cNvSpPr>
              <p:nvPr/>
            </p:nvSpPr>
            <p:spPr bwMode="auto">
              <a:xfrm flipV="1">
                <a:off x="3588" y="152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0" name="Line 1024"/>
              <p:cNvSpPr>
                <a:spLocks noChangeShapeType="1"/>
              </p:cNvSpPr>
              <p:nvPr/>
            </p:nvSpPr>
            <p:spPr bwMode="auto">
              <a:xfrm flipV="1">
                <a:off x="3654" y="152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1" name="Line 1025"/>
              <p:cNvSpPr>
                <a:spLocks noChangeShapeType="1"/>
              </p:cNvSpPr>
              <p:nvPr/>
            </p:nvSpPr>
            <p:spPr bwMode="auto">
              <a:xfrm flipV="1">
                <a:off x="3644" y="1484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2" name="Line 1026"/>
              <p:cNvSpPr>
                <a:spLocks noChangeShapeType="1"/>
              </p:cNvSpPr>
              <p:nvPr/>
            </p:nvSpPr>
            <p:spPr bwMode="auto">
              <a:xfrm>
                <a:off x="3612" y="1518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3" name="Line 1027"/>
              <p:cNvSpPr>
                <a:spLocks noChangeShapeType="1"/>
              </p:cNvSpPr>
              <p:nvPr/>
            </p:nvSpPr>
            <p:spPr bwMode="auto">
              <a:xfrm>
                <a:off x="3622" y="155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4" name="Line 1028"/>
              <p:cNvSpPr>
                <a:spLocks noChangeShapeType="1"/>
              </p:cNvSpPr>
              <p:nvPr/>
            </p:nvSpPr>
            <p:spPr bwMode="auto">
              <a:xfrm>
                <a:off x="3622" y="14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5" name="Line 1029"/>
              <p:cNvSpPr>
                <a:spLocks noChangeShapeType="1"/>
              </p:cNvSpPr>
              <p:nvPr/>
            </p:nvSpPr>
            <p:spPr bwMode="auto">
              <a:xfrm flipV="1">
                <a:off x="3612" y="14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6" name="Line 1030"/>
              <p:cNvSpPr>
                <a:spLocks noChangeShapeType="1"/>
              </p:cNvSpPr>
              <p:nvPr/>
            </p:nvSpPr>
            <p:spPr bwMode="auto">
              <a:xfrm flipV="1">
                <a:off x="3674" y="14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7" name="Line 1031"/>
              <p:cNvSpPr>
                <a:spLocks noChangeShapeType="1"/>
              </p:cNvSpPr>
              <p:nvPr/>
            </p:nvSpPr>
            <p:spPr bwMode="auto">
              <a:xfrm flipV="1">
                <a:off x="3664" y="1472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8" name="Line 1032"/>
              <p:cNvSpPr>
                <a:spLocks noChangeShapeType="1"/>
              </p:cNvSpPr>
              <p:nvPr/>
            </p:nvSpPr>
            <p:spPr bwMode="auto">
              <a:xfrm>
                <a:off x="3632" y="1506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69" name="Line 1033"/>
              <p:cNvSpPr>
                <a:spLocks noChangeShapeType="1"/>
              </p:cNvSpPr>
              <p:nvPr/>
            </p:nvSpPr>
            <p:spPr bwMode="auto">
              <a:xfrm>
                <a:off x="3642" y="15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0" name="Line 1034"/>
              <p:cNvSpPr>
                <a:spLocks noChangeShapeType="1"/>
              </p:cNvSpPr>
              <p:nvPr/>
            </p:nvSpPr>
            <p:spPr bwMode="auto">
              <a:xfrm>
                <a:off x="3642" y="147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1" name="Line 1035"/>
              <p:cNvSpPr>
                <a:spLocks noChangeShapeType="1"/>
              </p:cNvSpPr>
              <p:nvPr/>
            </p:nvSpPr>
            <p:spPr bwMode="auto">
              <a:xfrm flipV="1">
                <a:off x="3632" y="148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2" name="Line 1036"/>
              <p:cNvSpPr>
                <a:spLocks noChangeShapeType="1"/>
              </p:cNvSpPr>
              <p:nvPr/>
            </p:nvSpPr>
            <p:spPr bwMode="auto">
              <a:xfrm flipV="1">
                <a:off x="3694" y="148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3" name="Line 1037"/>
              <p:cNvSpPr>
                <a:spLocks noChangeShapeType="1"/>
              </p:cNvSpPr>
              <p:nvPr/>
            </p:nvSpPr>
            <p:spPr bwMode="auto">
              <a:xfrm flipV="1">
                <a:off x="3684" y="1478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4" name="Line 1038"/>
              <p:cNvSpPr>
                <a:spLocks noChangeShapeType="1"/>
              </p:cNvSpPr>
              <p:nvPr/>
            </p:nvSpPr>
            <p:spPr bwMode="auto">
              <a:xfrm>
                <a:off x="3654" y="1514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5" name="Line 1039"/>
              <p:cNvSpPr>
                <a:spLocks noChangeShapeType="1"/>
              </p:cNvSpPr>
              <p:nvPr/>
            </p:nvSpPr>
            <p:spPr bwMode="auto">
              <a:xfrm>
                <a:off x="3664" y="15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6" name="Line 1040"/>
              <p:cNvSpPr>
                <a:spLocks noChangeShapeType="1"/>
              </p:cNvSpPr>
              <p:nvPr/>
            </p:nvSpPr>
            <p:spPr bwMode="auto">
              <a:xfrm>
                <a:off x="3664" y="14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7" name="Line 1041"/>
              <p:cNvSpPr>
                <a:spLocks noChangeShapeType="1"/>
              </p:cNvSpPr>
              <p:nvPr/>
            </p:nvSpPr>
            <p:spPr bwMode="auto">
              <a:xfrm flipV="1">
                <a:off x="3654" y="14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8" name="Line 1042"/>
              <p:cNvSpPr>
                <a:spLocks noChangeShapeType="1"/>
              </p:cNvSpPr>
              <p:nvPr/>
            </p:nvSpPr>
            <p:spPr bwMode="auto">
              <a:xfrm flipV="1">
                <a:off x="3716" y="149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79" name="Line 1043"/>
              <p:cNvSpPr>
                <a:spLocks noChangeShapeType="1"/>
              </p:cNvSpPr>
              <p:nvPr/>
            </p:nvSpPr>
            <p:spPr bwMode="auto">
              <a:xfrm flipV="1">
                <a:off x="3704" y="1484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0" name="Line 1044"/>
              <p:cNvSpPr>
                <a:spLocks noChangeShapeType="1"/>
              </p:cNvSpPr>
              <p:nvPr/>
            </p:nvSpPr>
            <p:spPr bwMode="auto">
              <a:xfrm>
                <a:off x="3676" y="1520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1" name="Line 1045"/>
              <p:cNvSpPr>
                <a:spLocks noChangeShapeType="1"/>
              </p:cNvSpPr>
              <p:nvPr/>
            </p:nvSpPr>
            <p:spPr bwMode="auto">
              <a:xfrm>
                <a:off x="3684" y="15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2" name="Line 1046"/>
              <p:cNvSpPr>
                <a:spLocks noChangeShapeType="1"/>
              </p:cNvSpPr>
              <p:nvPr/>
            </p:nvSpPr>
            <p:spPr bwMode="auto">
              <a:xfrm>
                <a:off x="3684" y="14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3" name="Line 1047"/>
              <p:cNvSpPr>
                <a:spLocks noChangeShapeType="1"/>
              </p:cNvSpPr>
              <p:nvPr/>
            </p:nvSpPr>
            <p:spPr bwMode="auto">
              <a:xfrm flipV="1">
                <a:off x="3676" y="149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4" name="Line 1048"/>
              <p:cNvSpPr>
                <a:spLocks noChangeShapeType="1"/>
              </p:cNvSpPr>
              <p:nvPr/>
            </p:nvSpPr>
            <p:spPr bwMode="auto">
              <a:xfrm flipV="1">
                <a:off x="3734" y="149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5" name="Line 1049"/>
              <p:cNvSpPr>
                <a:spLocks noChangeShapeType="1"/>
              </p:cNvSpPr>
              <p:nvPr/>
            </p:nvSpPr>
            <p:spPr bwMode="auto">
              <a:xfrm flipV="1">
                <a:off x="3726" y="1472"/>
                <a:ext cx="1" cy="6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6" name="Line 1050"/>
              <p:cNvSpPr>
                <a:spLocks noChangeShapeType="1"/>
              </p:cNvSpPr>
              <p:nvPr/>
            </p:nvSpPr>
            <p:spPr bwMode="auto">
              <a:xfrm>
                <a:off x="3698" y="1506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7" name="Line 1051"/>
              <p:cNvSpPr>
                <a:spLocks noChangeShapeType="1"/>
              </p:cNvSpPr>
              <p:nvPr/>
            </p:nvSpPr>
            <p:spPr bwMode="auto">
              <a:xfrm>
                <a:off x="3706" y="1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8" name="Line 1052"/>
              <p:cNvSpPr>
                <a:spLocks noChangeShapeType="1"/>
              </p:cNvSpPr>
              <p:nvPr/>
            </p:nvSpPr>
            <p:spPr bwMode="auto">
              <a:xfrm>
                <a:off x="3706" y="14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89" name="Line 1053"/>
              <p:cNvSpPr>
                <a:spLocks noChangeShapeType="1"/>
              </p:cNvSpPr>
              <p:nvPr/>
            </p:nvSpPr>
            <p:spPr bwMode="auto">
              <a:xfrm flipV="1">
                <a:off x="3698" y="14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0" name="Line 1054"/>
              <p:cNvSpPr>
                <a:spLocks noChangeShapeType="1"/>
              </p:cNvSpPr>
              <p:nvPr/>
            </p:nvSpPr>
            <p:spPr bwMode="auto">
              <a:xfrm flipV="1">
                <a:off x="3756" y="14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1" name="Line 1055"/>
              <p:cNvSpPr>
                <a:spLocks noChangeShapeType="1"/>
              </p:cNvSpPr>
              <p:nvPr/>
            </p:nvSpPr>
            <p:spPr bwMode="auto">
              <a:xfrm flipV="1">
                <a:off x="3746" y="1446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2" name="Line 1056"/>
              <p:cNvSpPr>
                <a:spLocks noChangeShapeType="1"/>
              </p:cNvSpPr>
              <p:nvPr/>
            </p:nvSpPr>
            <p:spPr bwMode="auto">
              <a:xfrm>
                <a:off x="3718" y="1480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3" name="Line 1057"/>
              <p:cNvSpPr>
                <a:spLocks noChangeShapeType="1"/>
              </p:cNvSpPr>
              <p:nvPr/>
            </p:nvSpPr>
            <p:spPr bwMode="auto">
              <a:xfrm>
                <a:off x="3726" y="15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4" name="Line 1058"/>
              <p:cNvSpPr>
                <a:spLocks noChangeShapeType="1"/>
              </p:cNvSpPr>
              <p:nvPr/>
            </p:nvSpPr>
            <p:spPr bwMode="auto">
              <a:xfrm>
                <a:off x="3726" y="1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5" name="Line 1059"/>
              <p:cNvSpPr>
                <a:spLocks noChangeShapeType="1"/>
              </p:cNvSpPr>
              <p:nvPr/>
            </p:nvSpPr>
            <p:spPr bwMode="auto">
              <a:xfrm flipV="1">
                <a:off x="3718" y="14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6" name="Line 1060"/>
              <p:cNvSpPr>
                <a:spLocks noChangeShapeType="1"/>
              </p:cNvSpPr>
              <p:nvPr/>
            </p:nvSpPr>
            <p:spPr bwMode="auto">
              <a:xfrm flipV="1">
                <a:off x="3774" y="14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7" name="Line 1061"/>
              <p:cNvSpPr>
                <a:spLocks noChangeShapeType="1"/>
              </p:cNvSpPr>
              <p:nvPr/>
            </p:nvSpPr>
            <p:spPr bwMode="auto">
              <a:xfrm flipV="1">
                <a:off x="3768" y="1432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8" name="Line 1062"/>
              <p:cNvSpPr>
                <a:spLocks noChangeShapeType="1"/>
              </p:cNvSpPr>
              <p:nvPr/>
            </p:nvSpPr>
            <p:spPr bwMode="auto">
              <a:xfrm>
                <a:off x="3740" y="1466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99" name="Line 1063"/>
              <p:cNvSpPr>
                <a:spLocks noChangeShapeType="1"/>
              </p:cNvSpPr>
              <p:nvPr/>
            </p:nvSpPr>
            <p:spPr bwMode="auto">
              <a:xfrm>
                <a:off x="3748" y="14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0" name="Line 1064"/>
              <p:cNvSpPr>
                <a:spLocks noChangeShapeType="1"/>
              </p:cNvSpPr>
              <p:nvPr/>
            </p:nvSpPr>
            <p:spPr bwMode="auto">
              <a:xfrm>
                <a:off x="3748" y="14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1" name="Line 1065"/>
              <p:cNvSpPr>
                <a:spLocks noChangeShapeType="1"/>
              </p:cNvSpPr>
              <p:nvPr/>
            </p:nvSpPr>
            <p:spPr bwMode="auto">
              <a:xfrm flipV="1">
                <a:off x="3740" y="14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2" name="Line 1066"/>
              <p:cNvSpPr>
                <a:spLocks noChangeShapeType="1"/>
              </p:cNvSpPr>
              <p:nvPr/>
            </p:nvSpPr>
            <p:spPr bwMode="auto">
              <a:xfrm flipV="1">
                <a:off x="3796" y="14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3" name="Line 1067"/>
              <p:cNvSpPr>
                <a:spLocks noChangeShapeType="1"/>
              </p:cNvSpPr>
              <p:nvPr/>
            </p:nvSpPr>
            <p:spPr bwMode="auto">
              <a:xfrm flipV="1">
                <a:off x="3788" y="1438"/>
                <a:ext cx="1" cy="6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4" name="Line 1068"/>
              <p:cNvSpPr>
                <a:spLocks noChangeShapeType="1"/>
              </p:cNvSpPr>
              <p:nvPr/>
            </p:nvSpPr>
            <p:spPr bwMode="auto">
              <a:xfrm>
                <a:off x="3760" y="147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5" name="Line 1069"/>
              <p:cNvSpPr>
                <a:spLocks noChangeShapeType="1"/>
              </p:cNvSpPr>
              <p:nvPr/>
            </p:nvSpPr>
            <p:spPr bwMode="auto">
              <a:xfrm>
                <a:off x="3768" y="15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6" name="Line 1070"/>
              <p:cNvSpPr>
                <a:spLocks noChangeShapeType="1"/>
              </p:cNvSpPr>
              <p:nvPr/>
            </p:nvSpPr>
            <p:spPr bwMode="auto">
              <a:xfrm>
                <a:off x="3768" y="14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7" name="Line 1071"/>
              <p:cNvSpPr>
                <a:spLocks noChangeShapeType="1"/>
              </p:cNvSpPr>
              <p:nvPr/>
            </p:nvSpPr>
            <p:spPr bwMode="auto">
              <a:xfrm flipV="1">
                <a:off x="3760" y="145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8" name="Line 1072"/>
              <p:cNvSpPr>
                <a:spLocks noChangeShapeType="1"/>
              </p:cNvSpPr>
              <p:nvPr/>
            </p:nvSpPr>
            <p:spPr bwMode="auto">
              <a:xfrm flipV="1">
                <a:off x="3816" y="145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9" name="Line 1073"/>
              <p:cNvSpPr>
                <a:spLocks noChangeShapeType="1"/>
              </p:cNvSpPr>
              <p:nvPr/>
            </p:nvSpPr>
            <p:spPr bwMode="auto">
              <a:xfrm flipV="1">
                <a:off x="3810" y="1438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0" name="Line 1074"/>
              <p:cNvSpPr>
                <a:spLocks noChangeShapeType="1"/>
              </p:cNvSpPr>
              <p:nvPr/>
            </p:nvSpPr>
            <p:spPr bwMode="auto">
              <a:xfrm>
                <a:off x="3782" y="1470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1" name="Line 1075"/>
              <p:cNvSpPr>
                <a:spLocks noChangeShapeType="1"/>
              </p:cNvSpPr>
              <p:nvPr/>
            </p:nvSpPr>
            <p:spPr bwMode="auto">
              <a:xfrm>
                <a:off x="3790" y="15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2" name="Line 1076"/>
              <p:cNvSpPr>
                <a:spLocks noChangeShapeType="1"/>
              </p:cNvSpPr>
              <p:nvPr/>
            </p:nvSpPr>
            <p:spPr bwMode="auto">
              <a:xfrm>
                <a:off x="3790" y="14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3" name="Line 1077"/>
              <p:cNvSpPr>
                <a:spLocks noChangeShapeType="1"/>
              </p:cNvSpPr>
              <p:nvPr/>
            </p:nvSpPr>
            <p:spPr bwMode="auto">
              <a:xfrm flipV="1">
                <a:off x="3782" y="14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4" name="Line 1078"/>
              <p:cNvSpPr>
                <a:spLocks noChangeShapeType="1"/>
              </p:cNvSpPr>
              <p:nvPr/>
            </p:nvSpPr>
            <p:spPr bwMode="auto">
              <a:xfrm flipV="1">
                <a:off x="3836" y="14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5" name="Line 1079"/>
              <p:cNvSpPr>
                <a:spLocks noChangeShapeType="1"/>
              </p:cNvSpPr>
              <p:nvPr/>
            </p:nvSpPr>
            <p:spPr bwMode="auto">
              <a:xfrm flipV="1">
                <a:off x="3830" y="1418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6" name="Line 1080"/>
              <p:cNvSpPr>
                <a:spLocks noChangeShapeType="1"/>
              </p:cNvSpPr>
              <p:nvPr/>
            </p:nvSpPr>
            <p:spPr bwMode="auto">
              <a:xfrm>
                <a:off x="3804" y="1450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7" name="Line 1081"/>
              <p:cNvSpPr>
                <a:spLocks noChangeShapeType="1"/>
              </p:cNvSpPr>
              <p:nvPr/>
            </p:nvSpPr>
            <p:spPr bwMode="auto">
              <a:xfrm>
                <a:off x="3810" y="14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8" name="Line 1082"/>
              <p:cNvSpPr>
                <a:spLocks noChangeShapeType="1"/>
              </p:cNvSpPr>
              <p:nvPr/>
            </p:nvSpPr>
            <p:spPr bwMode="auto">
              <a:xfrm>
                <a:off x="3810" y="141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9" name="Line 1083"/>
              <p:cNvSpPr>
                <a:spLocks noChangeShapeType="1"/>
              </p:cNvSpPr>
              <p:nvPr/>
            </p:nvSpPr>
            <p:spPr bwMode="auto">
              <a:xfrm flipV="1">
                <a:off x="3804" y="14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0" name="Line 1084"/>
              <p:cNvSpPr>
                <a:spLocks noChangeShapeType="1"/>
              </p:cNvSpPr>
              <p:nvPr/>
            </p:nvSpPr>
            <p:spPr bwMode="auto">
              <a:xfrm flipV="1">
                <a:off x="3856" y="14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1" name="Line 1085"/>
              <p:cNvSpPr>
                <a:spLocks noChangeShapeType="1"/>
              </p:cNvSpPr>
              <p:nvPr/>
            </p:nvSpPr>
            <p:spPr bwMode="auto">
              <a:xfrm flipV="1">
                <a:off x="3852" y="1402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2" name="Line 1086"/>
              <p:cNvSpPr>
                <a:spLocks noChangeShapeType="1"/>
              </p:cNvSpPr>
              <p:nvPr/>
            </p:nvSpPr>
            <p:spPr bwMode="auto">
              <a:xfrm>
                <a:off x="3826" y="1432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3" name="Line 1087"/>
              <p:cNvSpPr>
                <a:spLocks noChangeShapeType="1"/>
              </p:cNvSpPr>
              <p:nvPr/>
            </p:nvSpPr>
            <p:spPr bwMode="auto">
              <a:xfrm>
                <a:off x="3830" y="146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4" name="Line 1088"/>
              <p:cNvSpPr>
                <a:spLocks noChangeShapeType="1"/>
              </p:cNvSpPr>
              <p:nvPr/>
            </p:nvSpPr>
            <p:spPr bwMode="auto">
              <a:xfrm>
                <a:off x="3830" y="140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5" name="Line 1089"/>
              <p:cNvSpPr>
                <a:spLocks noChangeShapeType="1"/>
              </p:cNvSpPr>
              <p:nvPr/>
            </p:nvSpPr>
            <p:spPr bwMode="auto">
              <a:xfrm flipV="1">
                <a:off x="3826" y="14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6" name="Line 1090"/>
              <p:cNvSpPr>
                <a:spLocks noChangeShapeType="1"/>
              </p:cNvSpPr>
              <p:nvPr/>
            </p:nvSpPr>
            <p:spPr bwMode="auto">
              <a:xfrm flipV="1">
                <a:off x="3876" y="14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7" name="Line 1091"/>
              <p:cNvSpPr>
                <a:spLocks noChangeShapeType="1"/>
              </p:cNvSpPr>
              <p:nvPr/>
            </p:nvSpPr>
            <p:spPr bwMode="auto">
              <a:xfrm flipV="1">
                <a:off x="3872" y="1410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8" name="Line 1092"/>
              <p:cNvSpPr>
                <a:spLocks noChangeShapeType="1"/>
              </p:cNvSpPr>
              <p:nvPr/>
            </p:nvSpPr>
            <p:spPr bwMode="auto">
              <a:xfrm>
                <a:off x="3846" y="1440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9" name="Line 1093"/>
              <p:cNvSpPr>
                <a:spLocks noChangeShapeType="1"/>
              </p:cNvSpPr>
              <p:nvPr/>
            </p:nvSpPr>
            <p:spPr bwMode="auto">
              <a:xfrm>
                <a:off x="3850" y="14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0" name="Line 1094"/>
              <p:cNvSpPr>
                <a:spLocks noChangeShapeType="1"/>
              </p:cNvSpPr>
              <p:nvPr/>
            </p:nvSpPr>
            <p:spPr bwMode="auto">
              <a:xfrm>
                <a:off x="3850" y="14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1" name="Line 1095"/>
              <p:cNvSpPr>
                <a:spLocks noChangeShapeType="1"/>
              </p:cNvSpPr>
              <p:nvPr/>
            </p:nvSpPr>
            <p:spPr bwMode="auto">
              <a:xfrm flipV="1">
                <a:off x="3846" y="14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2" name="Line 1096"/>
              <p:cNvSpPr>
                <a:spLocks noChangeShapeType="1"/>
              </p:cNvSpPr>
              <p:nvPr/>
            </p:nvSpPr>
            <p:spPr bwMode="auto">
              <a:xfrm flipV="1">
                <a:off x="3896" y="14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3" name="Line 1097"/>
              <p:cNvSpPr>
                <a:spLocks noChangeShapeType="1"/>
              </p:cNvSpPr>
              <p:nvPr/>
            </p:nvSpPr>
            <p:spPr bwMode="auto">
              <a:xfrm flipV="1">
                <a:off x="3892" y="1422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4" name="Line 1098"/>
              <p:cNvSpPr>
                <a:spLocks noChangeShapeType="1"/>
              </p:cNvSpPr>
              <p:nvPr/>
            </p:nvSpPr>
            <p:spPr bwMode="auto">
              <a:xfrm>
                <a:off x="3868" y="1450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5" name="Line 1099"/>
              <p:cNvSpPr>
                <a:spLocks noChangeShapeType="1"/>
              </p:cNvSpPr>
              <p:nvPr/>
            </p:nvSpPr>
            <p:spPr bwMode="auto">
              <a:xfrm>
                <a:off x="3872" y="14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6" name="Line 1100"/>
              <p:cNvSpPr>
                <a:spLocks noChangeShapeType="1"/>
              </p:cNvSpPr>
              <p:nvPr/>
            </p:nvSpPr>
            <p:spPr bwMode="auto">
              <a:xfrm>
                <a:off x="3872" y="14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7" name="Line 1101"/>
              <p:cNvSpPr>
                <a:spLocks noChangeShapeType="1"/>
              </p:cNvSpPr>
              <p:nvPr/>
            </p:nvSpPr>
            <p:spPr bwMode="auto">
              <a:xfrm flipV="1">
                <a:off x="3868" y="14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8" name="Line 1102"/>
              <p:cNvSpPr>
                <a:spLocks noChangeShapeType="1"/>
              </p:cNvSpPr>
              <p:nvPr/>
            </p:nvSpPr>
            <p:spPr bwMode="auto">
              <a:xfrm flipV="1">
                <a:off x="3918" y="14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39" name="Line 1103"/>
              <p:cNvSpPr>
                <a:spLocks noChangeShapeType="1"/>
              </p:cNvSpPr>
              <p:nvPr/>
            </p:nvSpPr>
            <p:spPr bwMode="auto">
              <a:xfrm flipV="1">
                <a:off x="3912" y="1410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0" name="Line 1104"/>
              <p:cNvSpPr>
                <a:spLocks noChangeShapeType="1"/>
              </p:cNvSpPr>
              <p:nvPr/>
            </p:nvSpPr>
            <p:spPr bwMode="auto">
              <a:xfrm>
                <a:off x="3888" y="1438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1" name="Line 1105"/>
              <p:cNvSpPr>
                <a:spLocks noChangeShapeType="1"/>
              </p:cNvSpPr>
              <p:nvPr/>
            </p:nvSpPr>
            <p:spPr bwMode="auto">
              <a:xfrm>
                <a:off x="3892" y="14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2" name="Line 1106"/>
              <p:cNvSpPr>
                <a:spLocks noChangeShapeType="1"/>
              </p:cNvSpPr>
              <p:nvPr/>
            </p:nvSpPr>
            <p:spPr bwMode="auto">
              <a:xfrm>
                <a:off x="3892" y="14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3" name="Line 1107"/>
              <p:cNvSpPr>
                <a:spLocks noChangeShapeType="1"/>
              </p:cNvSpPr>
              <p:nvPr/>
            </p:nvSpPr>
            <p:spPr bwMode="auto">
              <a:xfrm flipV="1">
                <a:off x="3888" y="14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4" name="Line 1108"/>
              <p:cNvSpPr>
                <a:spLocks noChangeShapeType="1"/>
              </p:cNvSpPr>
              <p:nvPr/>
            </p:nvSpPr>
            <p:spPr bwMode="auto">
              <a:xfrm flipV="1">
                <a:off x="3936" y="14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5" name="Line 1109"/>
              <p:cNvSpPr>
                <a:spLocks noChangeShapeType="1"/>
              </p:cNvSpPr>
              <p:nvPr/>
            </p:nvSpPr>
            <p:spPr bwMode="auto">
              <a:xfrm flipV="1">
                <a:off x="3934" y="1394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6" name="Line 1110"/>
              <p:cNvSpPr>
                <a:spLocks noChangeShapeType="1"/>
              </p:cNvSpPr>
              <p:nvPr/>
            </p:nvSpPr>
            <p:spPr bwMode="auto">
              <a:xfrm>
                <a:off x="3910" y="1420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7" name="Line 1111"/>
              <p:cNvSpPr>
                <a:spLocks noChangeShapeType="1"/>
              </p:cNvSpPr>
              <p:nvPr/>
            </p:nvSpPr>
            <p:spPr bwMode="auto">
              <a:xfrm>
                <a:off x="3914" y="1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8" name="Line 1112"/>
              <p:cNvSpPr>
                <a:spLocks noChangeShapeType="1"/>
              </p:cNvSpPr>
              <p:nvPr/>
            </p:nvSpPr>
            <p:spPr bwMode="auto">
              <a:xfrm>
                <a:off x="3914" y="13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49" name="Line 1113"/>
              <p:cNvSpPr>
                <a:spLocks noChangeShapeType="1"/>
              </p:cNvSpPr>
              <p:nvPr/>
            </p:nvSpPr>
            <p:spPr bwMode="auto">
              <a:xfrm flipV="1">
                <a:off x="3910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0" name="Line 1114"/>
              <p:cNvSpPr>
                <a:spLocks noChangeShapeType="1"/>
              </p:cNvSpPr>
              <p:nvPr/>
            </p:nvSpPr>
            <p:spPr bwMode="auto">
              <a:xfrm flipV="1">
                <a:off x="3958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1" name="Line 1115"/>
              <p:cNvSpPr>
                <a:spLocks noChangeShapeType="1"/>
              </p:cNvSpPr>
              <p:nvPr/>
            </p:nvSpPr>
            <p:spPr bwMode="auto">
              <a:xfrm flipV="1">
                <a:off x="3954" y="1394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2" name="Line 1116"/>
              <p:cNvSpPr>
                <a:spLocks noChangeShapeType="1"/>
              </p:cNvSpPr>
              <p:nvPr/>
            </p:nvSpPr>
            <p:spPr bwMode="auto">
              <a:xfrm>
                <a:off x="3930" y="1420"/>
                <a:ext cx="4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3" name="Line 1117"/>
              <p:cNvSpPr>
                <a:spLocks noChangeShapeType="1"/>
              </p:cNvSpPr>
              <p:nvPr/>
            </p:nvSpPr>
            <p:spPr bwMode="auto">
              <a:xfrm>
                <a:off x="3934" y="14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4" name="Line 1118"/>
              <p:cNvSpPr>
                <a:spLocks noChangeShapeType="1"/>
              </p:cNvSpPr>
              <p:nvPr/>
            </p:nvSpPr>
            <p:spPr bwMode="auto">
              <a:xfrm>
                <a:off x="3934" y="13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5" name="Line 1119"/>
              <p:cNvSpPr>
                <a:spLocks noChangeShapeType="1"/>
              </p:cNvSpPr>
              <p:nvPr/>
            </p:nvSpPr>
            <p:spPr bwMode="auto">
              <a:xfrm flipV="1">
                <a:off x="3930" y="14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6" name="Line 1120"/>
              <p:cNvSpPr>
                <a:spLocks noChangeShapeType="1"/>
              </p:cNvSpPr>
              <p:nvPr/>
            </p:nvSpPr>
            <p:spPr bwMode="auto">
              <a:xfrm flipV="1">
                <a:off x="3978" y="14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7" name="Line 1121"/>
              <p:cNvSpPr>
                <a:spLocks noChangeShapeType="1"/>
              </p:cNvSpPr>
              <p:nvPr/>
            </p:nvSpPr>
            <p:spPr bwMode="auto">
              <a:xfrm flipV="1">
                <a:off x="3976" y="140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8" name="Line 1122"/>
              <p:cNvSpPr>
                <a:spLocks noChangeShapeType="1"/>
              </p:cNvSpPr>
              <p:nvPr/>
            </p:nvSpPr>
            <p:spPr bwMode="auto">
              <a:xfrm>
                <a:off x="3954" y="1430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59" name="Line 1123"/>
              <p:cNvSpPr>
                <a:spLocks noChangeShapeType="1"/>
              </p:cNvSpPr>
              <p:nvPr/>
            </p:nvSpPr>
            <p:spPr bwMode="auto">
              <a:xfrm>
                <a:off x="3956" y="14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0" name="Line 1124"/>
              <p:cNvSpPr>
                <a:spLocks noChangeShapeType="1"/>
              </p:cNvSpPr>
              <p:nvPr/>
            </p:nvSpPr>
            <p:spPr bwMode="auto">
              <a:xfrm>
                <a:off x="3956" y="14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1" name="Line 1125"/>
              <p:cNvSpPr>
                <a:spLocks noChangeShapeType="1"/>
              </p:cNvSpPr>
              <p:nvPr/>
            </p:nvSpPr>
            <p:spPr bwMode="auto">
              <a:xfrm flipV="1">
                <a:off x="3954" y="140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2" name="Line 1126"/>
              <p:cNvSpPr>
                <a:spLocks noChangeShapeType="1"/>
              </p:cNvSpPr>
              <p:nvPr/>
            </p:nvSpPr>
            <p:spPr bwMode="auto">
              <a:xfrm flipV="1">
                <a:off x="3998" y="140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3" name="Line 1127"/>
              <p:cNvSpPr>
                <a:spLocks noChangeShapeType="1"/>
              </p:cNvSpPr>
              <p:nvPr/>
            </p:nvSpPr>
            <p:spPr bwMode="auto">
              <a:xfrm flipV="1">
                <a:off x="3996" y="140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4" name="Line 1128"/>
              <p:cNvSpPr>
                <a:spLocks noChangeShapeType="1"/>
              </p:cNvSpPr>
              <p:nvPr/>
            </p:nvSpPr>
            <p:spPr bwMode="auto">
              <a:xfrm>
                <a:off x="3974" y="1426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5" name="Line 1129"/>
              <p:cNvSpPr>
                <a:spLocks noChangeShapeType="1"/>
              </p:cNvSpPr>
              <p:nvPr/>
            </p:nvSpPr>
            <p:spPr bwMode="auto">
              <a:xfrm>
                <a:off x="3976" y="14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6" name="Line 1130"/>
              <p:cNvSpPr>
                <a:spLocks noChangeShapeType="1"/>
              </p:cNvSpPr>
              <p:nvPr/>
            </p:nvSpPr>
            <p:spPr bwMode="auto">
              <a:xfrm>
                <a:off x="3976" y="14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7" name="Line 1131"/>
              <p:cNvSpPr>
                <a:spLocks noChangeShapeType="1"/>
              </p:cNvSpPr>
              <p:nvPr/>
            </p:nvSpPr>
            <p:spPr bwMode="auto">
              <a:xfrm flipV="1">
                <a:off x="3974" y="14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8" name="Line 1132"/>
              <p:cNvSpPr>
                <a:spLocks noChangeShapeType="1"/>
              </p:cNvSpPr>
              <p:nvPr/>
            </p:nvSpPr>
            <p:spPr bwMode="auto">
              <a:xfrm flipV="1">
                <a:off x="4018" y="14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69" name="Line 1133"/>
              <p:cNvSpPr>
                <a:spLocks noChangeShapeType="1"/>
              </p:cNvSpPr>
              <p:nvPr/>
            </p:nvSpPr>
            <p:spPr bwMode="auto">
              <a:xfrm flipV="1">
                <a:off x="4018" y="1396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0" name="Line 1134"/>
              <p:cNvSpPr>
                <a:spLocks noChangeShapeType="1"/>
              </p:cNvSpPr>
              <p:nvPr/>
            </p:nvSpPr>
            <p:spPr bwMode="auto">
              <a:xfrm>
                <a:off x="3996" y="1420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1" name="Line 1135"/>
              <p:cNvSpPr>
                <a:spLocks noChangeShapeType="1"/>
              </p:cNvSpPr>
              <p:nvPr/>
            </p:nvSpPr>
            <p:spPr bwMode="auto">
              <a:xfrm>
                <a:off x="3998" y="14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2" name="Line 1136"/>
              <p:cNvSpPr>
                <a:spLocks noChangeShapeType="1"/>
              </p:cNvSpPr>
              <p:nvPr/>
            </p:nvSpPr>
            <p:spPr bwMode="auto">
              <a:xfrm>
                <a:off x="3998" y="13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3" name="Line 1137"/>
              <p:cNvSpPr>
                <a:spLocks noChangeShapeType="1"/>
              </p:cNvSpPr>
              <p:nvPr/>
            </p:nvSpPr>
            <p:spPr bwMode="auto">
              <a:xfrm flipV="1">
                <a:off x="3996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4" name="Line 1138"/>
              <p:cNvSpPr>
                <a:spLocks noChangeShapeType="1"/>
              </p:cNvSpPr>
              <p:nvPr/>
            </p:nvSpPr>
            <p:spPr bwMode="auto">
              <a:xfrm flipV="1">
                <a:off x="4040" y="140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5" name="Line 1139"/>
              <p:cNvSpPr>
                <a:spLocks noChangeShapeType="1"/>
              </p:cNvSpPr>
              <p:nvPr/>
            </p:nvSpPr>
            <p:spPr bwMode="auto">
              <a:xfrm flipV="1">
                <a:off x="4038" y="1398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6" name="Line 1140"/>
              <p:cNvSpPr>
                <a:spLocks noChangeShapeType="1"/>
              </p:cNvSpPr>
              <p:nvPr/>
            </p:nvSpPr>
            <p:spPr bwMode="auto">
              <a:xfrm>
                <a:off x="4016" y="1422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7" name="Line 1141"/>
              <p:cNvSpPr>
                <a:spLocks noChangeShapeType="1"/>
              </p:cNvSpPr>
              <p:nvPr/>
            </p:nvSpPr>
            <p:spPr bwMode="auto">
              <a:xfrm>
                <a:off x="4018" y="14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8" name="Line 1142"/>
              <p:cNvSpPr>
                <a:spLocks noChangeShapeType="1"/>
              </p:cNvSpPr>
              <p:nvPr/>
            </p:nvSpPr>
            <p:spPr bwMode="auto">
              <a:xfrm>
                <a:off x="4018" y="13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9" name="Line 1143"/>
              <p:cNvSpPr>
                <a:spLocks noChangeShapeType="1"/>
              </p:cNvSpPr>
              <p:nvPr/>
            </p:nvSpPr>
            <p:spPr bwMode="auto">
              <a:xfrm flipV="1">
                <a:off x="4016" y="14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0" name="Line 1144"/>
              <p:cNvSpPr>
                <a:spLocks noChangeShapeType="1"/>
              </p:cNvSpPr>
              <p:nvPr/>
            </p:nvSpPr>
            <p:spPr bwMode="auto">
              <a:xfrm flipV="1">
                <a:off x="4060" y="14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1" name="Line 1145"/>
              <p:cNvSpPr>
                <a:spLocks noChangeShapeType="1"/>
              </p:cNvSpPr>
              <p:nvPr/>
            </p:nvSpPr>
            <p:spPr bwMode="auto">
              <a:xfrm flipV="1">
                <a:off x="4060" y="13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2" name="Line 1146"/>
              <p:cNvSpPr>
                <a:spLocks noChangeShapeType="1"/>
              </p:cNvSpPr>
              <p:nvPr/>
            </p:nvSpPr>
            <p:spPr bwMode="auto">
              <a:xfrm>
                <a:off x="4038" y="14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3" name="Line 1147"/>
              <p:cNvSpPr>
                <a:spLocks noChangeShapeType="1"/>
              </p:cNvSpPr>
              <p:nvPr/>
            </p:nvSpPr>
            <p:spPr bwMode="auto">
              <a:xfrm>
                <a:off x="4038" y="14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4" name="Line 1148"/>
              <p:cNvSpPr>
                <a:spLocks noChangeShapeType="1"/>
              </p:cNvSpPr>
              <p:nvPr/>
            </p:nvSpPr>
            <p:spPr bwMode="auto">
              <a:xfrm>
                <a:off x="4038" y="13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5" name="Line 1149"/>
              <p:cNvSpPr>
                <a:spLocks noChangeShapeType="1"/>
              </p:cNvSpPr>
              <p:nvPr/>
            </p:nvSpPr>
            <p:spPr bwMode="auto">
              <a:xfrm flipV="1">
                <a:off x="4038" y="13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6" name="Line 1150"/>
              <p:cNvSpPr>
                <a:spLocks noChangeShapeType="1"/>
              </p:cNvSpPr>
              <p:nvPr/>
            </p:nvSpPr>
            <p:spPr bwMode="auto">
              <a:xfrm flipV="1">
                <a:off x="4080" y="13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7" name="Line 1151"/>
              <p:cNvSpPr>
                <a:spLocks noChangeShapeType="1"/>
              </p:cNvSpPr>
              <p:nvPr/>
            </p:nvSpPr>
            <p:spPr bwMode="auto">
              <a:xfrm flipV="1">
                <a:off x="4078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8" name="Line 1152"/>
              <p:cNvSpPr>
                <a:spLocks noChangeShapeType="1"/>
              </p:cNvSpPr>
              <p:nvPr/>
            </p:nvSpPr>
            <p:spPr bwMode="auto">
              <a:xfrm>
                <a:off x="4058" y="13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9" name="Line 1153"/>
              <p:cNvSpPr>
                <a:spLocks noChangeShapeType="1"/>
              </p:cNvSpPr>
              <p:nvPr/>
            </p:nvSpPr>
            <p:spPr bwMode="auto">
              <a:xfrm>
                <a:off x="4058" y="14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0" name="Line 1154"/>
              <p:cNvSpPr>
                <a:spLocks noChangeShapeType="1"/>
              </p:cNvSpPr>
              <p:nvPr/>
            </p:nvSpPr>
            <p:spPr bwMode="auto">
              <a:xfrm>
                <a:off x="4058" y="137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1" name="Line 1155"/>
              <p:cNvSpPr>
                <a:spLocks noChangeShapeType="1"/>
              </p:cNvSpPr>
              <p:nvPr/>
            </p:nvSpPr>
            <p:spPr bwMode="auto">
              <a:xfrm flipV="1">
                <a:off x="4058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2" name="Line 1156"/>
              <p:cNvSpPr>
                <a:spLocks noChangeShapeType="1"/>
              </p:cNvSpPr>
              <p:nvPr/>
            </p:nvSpPr>
            <p:spPr bwMode="auto">
              <a:xfrm flipV="1">
                <a:off x="4100" y="13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3" name="Line 1157"/>
              <p:cNvSpPr>
                <a:spLocks noChangeShapeType="1"/>
              </p:cNvSpPr>
              <p:nvPr/>
            </p:nvSpPr>
            <p:spPr bwMode="auto">
              <a:xfrm flipV="1">
                <a:off x="4100" y="13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4" name="Line 1158"/>
              <p:cNvSpPr>
                <a:spLocks noChangeShapeType="1"/>
              </p:cNvSpPr>
              <p:nvPr/>
            </p:nvSpPr>
            <p:spPr bwMode="auto">
              <a:xfrm>
                <a:off x="4080" y="139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5" name="Line 1159"/>
              <p:cNvSpPr>
                <a:spLocks noChangeShapeType="1"/>
              </p:cNvSpPr>
              <p:nvPr/>
            </p:nvSpPr>
            <p:spPr bwMode="auto">
              <a:xfrm>
                <a:off x="4080" y="1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6" name="Line 1160"/>
              <p:cNvSpPr>
                <a:spLocks noChangeShapeType="1"/>
              </p:cNvSpPr>
              <p:nvPr/>
            </p:nvSpPr>
            <p:spPr bwMode="auto">
              <a:xfrm>
                <a:off x="4080" y="13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7" name="Line 1161"/>
              <p:cNvSpPr>
                <a:spLocks noChangeShapeType="1"/>
              </p:cNvSpPr>
              <p:nvPr/>
            </p:nvSpPr>
            <p:spPr bwMode="auto">
              <a:xfrm flipV="1">
                <a:off x="4080" y="13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8" name="Line 1162"/>
              <p:cNvSpPr>
                <a:spLocks noChangeShapeType="1"/>
              </p:cNvSpPr>
              <p:nvPr/>
            </p:nvSpPr>
            <p:spPr bwMode="auto">
              <a:xfrm flipV="1">
                <a:off x="4122" y="13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9" name="Line 1163"/>
              <p:cNvSpPr>
                <a:spLocks noChangeShapeType="1"/>
              </p:cNvSpPr>
              <p:nvPr/>
            </p:nvSpPr>
            <p:spPr bwMode="auto">
              <a:xfrm flipV="1">
                <a:off x="4120" y="13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0" name="Line 1164"/>
              <p:cNvSpPr>
                <a:spLocks noChangeShapeType="1"/>
              </p:cNvSpPr>
              <p:nvPr/>
            </p:nvSpPr>
            <p:spPr bwMode="auto">
              <a:xfrm>
                <a:off x="4100" y="13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1" name="Line 1165"/>
              <p:cNvSpPr>
                <a:spLocks noChangeShapeType="1"/>
              </p:cNvSpPr>
              <p:nvPr/>
            </p:nvSpPr>
            <p:spPr bwMode="auto">
              <a:xfrm>
                <a:off x="4100" y="1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2" name="Line 1166"/>
              <p:cNvSpPr>
                <a:spLocks noChangeShapeType="1"/>
              </p:cNvSpPr>
              <p:nvPr/>
            </p:nvSpPr>
            <p:spPr bwMode="auto">
              <a:xfrm>
                <a:off x="4100" y="13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3" name="Line 1167"/>
              <p:cNvSpPr>
                <a:spLocks noChangeShapeType="1"/>
              </p:cNvSpPr>
              <p:nvPr/>
            </p:nvSpPr>
            <p:spPr bwMode="auto">
              <a:xfrm flipV="1">
                <a:off x="4100" y="13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4" name="Line 1168"/>
              <p:cNvSpPr>
                <a:spLocks noChangeShapeType="1"/>
              </p:cNvSpPr>
              <p:nvPr/>
            </p:nvSpPr>
            <p:spPr bwMode="auto">
              <a:xfrm flipV="1">
                <a:off x="4140" y="13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5" name="Line 1169"/>
              <p:cNvSpPr>
                <a:spLocks noChangeShapeType="1"/>
              </p:cNvSpPr>
              <p:nvPr/>
            </p:nvSpPr>
            <p:spPr bwMode="auto">
              <a:xfrm flipV="1">
                <a:off x="4142" y="1362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6" name="Line 1170"/>
              <p:cNvSpPr>
                <a:spLocks noChangeShapeType="1"/>
              </p:cNvSpPr>
              <p:nvPr/>
            </p:nvSpPr>
            <p:spPr bwMode="auto">
              <a:xfrm>
                <a:off x="4122" y="13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7" name="Line 1171"/>
              <p:cNvSpPr>
                <a:spLocks noChangeShapeType="1"/>
              </p:cNvSpPr>
              <p:nvPr/>
            </p:nvSpPr>
            <p:spPr bwMode="auto">
              <a:xfrm>
                <a:off x="4122" y="13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8" name="Line 1172"/>
              <p:cNvSpPr>
                <a:spLocks noChangeShapeType="1"/>
              </p:cNvSpPr>
              <p:nvPr/>
            </p:nvSpPr>
            <p:spPr bwMode="auto">
              <a:xfrm>
                <a:off x="4122" y="13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9" name="Line 1173"/>
              <p:cNvSpPr>
                <a:spLocks noChangeShapeType="1"/>
              </p:cNvSpPr>
              <p:nvPr/>
            </p:nvSpPr>
            <p:spPr bwMode="auto">
              <a:xfrm flipV="1">
                <a:off x="4122" y="13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0" name="Line 1174"/>
              <p:cNvSpPr>
                <a:spLocks noChangeShapeType="1"/>
              </p:cNvSpPr>
              <p:nvPr/>
            </p:nvSpPr>
            <p:spPr bwMode="auto">
              <a:xfrm flipV="1">
                <a:off x="4162" y="13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1" name="Line 1175"/>
              <p:cNvSpPr>
                <a:spLocks noChangeShapeType="1"/>
              </p:cNvSpPr>
              <p:nvPr/>
            </p:nvSpPr>
            <p:spPr bwMode="auto">
              <a:xfrm flipV="1">
                <a:off x="4162" y="135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2" name="Line 1176"/>
              <p:cNvSpPr>
                <a:spLocks noChangeShapeType="1"/>
              </p:cNvSpPr>
              <p:nvPr/>
            </p:nvSpPr>
            <p:spPr bwMode="auto">
              <a:xfrm>
                <a:off x="4142" y="13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3" name="Line 1177"/>
              <p:cNvSpPr>
                <a:spLocks noChangeShapeType="1"/>
              </p:cNvSpPr>
              <p:nvPr/>
            </p:nvSpPr>
            <p:spPr bwMode="auto">
              <a:xfrm>
                <a:off x="4142" y="13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4" name="Line 1178"/>
              <p:cNvSpPr>
                <a:spLocks noChangeShapeType="1"/>
              </p:cNvSpPr>
              <p:nvPr/>
            </p:nvSpPr>
            <p:spPr bwMode="auto">
              <a:xfrm>
                <a:off x="4142" y="13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5" name="Line 1179"/>
              <p:cNvSpPr>
                <a:spLocks noChangeShapeType="1"/>
              </p:cNvSpPr>
              <p:nvPr/>
            </p:nvSpPr>
            <p:spPr bwMode="auto">
              <a:xfrm flipV="1">
                <a:off x="4142" y="13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6" name="Line 1180"/>
              <p:cNvSpPr>
                <a:spLocks noChangeShapeType="1"/>
              </p:cNvSpPr>
              <p:nvPr/>
            </p:nvSpPr>
            <p:spPr bwMode="auto">
              <a:xfrm flipV="1">
                <a:off x="4182" y="13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7" name="Line 1181"/>
              <p:cNvSpPr>
                <a:spLocks noChangeShapeType="1"/>
              </p:cNvSpPr>
              <p:nvPr/>
            </p:nvSpPr>
            <p:spPr bwMode="auto">
              <a:xfrm flipV="1">
                <a:off x="4184" y="135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8" name="Line 1182"/>
              <p:cNvSpPr>
                <a:spLocks noChangeShapeType="1"/>
              </p:cNvSpPr>
              <p:nvPr/>
            </p:nvSpPr>
            <p:spPr bwMode="auto">
              <a:xfrm>
                <a:off x="4164" y="1374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9" name="Line 1183"/>
              <p:cNvSpPr>
                <a:spLocks noChangeShapeType="1"/>
              </p:cNvSpPr>
              <p:nvPr/>
            </p:nvSpPr>
            <p:spPr bwMode="auto">
              <a:xfrm>
                <a:off x="4164" y="13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0" name="Line 1184"/>
              <p:cNvSpPr>
                <a:spLocks noChangeShapeType="1"/>
              </p:cNvSpPr>
              <p:nvPr/>
            </p:nvSpPr>
            <p:spPr bwMode="auto">
              <a:xfrm>
                <a:off x="4164" y="13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1" name="Line 1185"/>
              <p:cNvSpPr>
                <a:spLocks noChangeShapeType="1"/>
              </p:cNvSpPr>
              <p:nvPr/>
            </p:nvSpPr>
            <p:spPr bwMode="auto">
              <a:xfrm flipV="1">
                <a:off x="4164" y="135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2" name="Line 1186"/>
              <p:cNvSpPr>
                <a:spLocks noChangeShapeType="1"/>
              </p:cNvSpPr>
              <p:nvPr/>
            </p:nvSpPr>
            <p:spPr bwMode="auto">
              <a:xfrm flipV="1">
                <a:off x="4202" y="135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3" name="Line 1187"/>
              <p:cNvSpPr>
                <a:spLocks noChangeShapeType="1"/>
              </p:cNvSpPr>
              <p:nvPr/>
            </p:nvSpPr>
            <p:spPr bwMode="auto">
              <a:xfrm flipV="1">
                <a:off x="4204" y="134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4" name="Line 1188"/>
              <p:cNvSpPr>
                <a:spLocks noChangeShapeType="1"/>
              </p:cNvSpPr>
              <p:nvPr/>
            </p:nvSpPr>
            <p:spPr bwMode="auto">
              <a:xfrm>
                <a:off x="4186" y="136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5" name="Line 1189"/>
              <p:cNvSpPr>
                <a:spLocks noChangeShapeType="1"/>
              </p:cNvSpPr>
              <p:nvPr/>
            </p:nvSpPr>
            <p:spPr bwMode="auto">
              <a:xfrm>
                <a:off x="4184" y="13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6" name="Line 1190"/>
              <p:cNvSpPr>
                <a:spLocks noChangeShapeType="1"/>
              </p:cNvSpPr>
              <p:nvPr/>
            </p:nvSpPr>
            <p:spPr bwMode="auto">
              <a:xfrm>
                <a:off x="4184" y="13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7" name="Line 1191"/>
              <p:cNvSpPr>
                <a:spLocks noChangeShapeType="1"/>
              </p:cNvSpPr>
              <p:nvPr/>
            </p:nvSpPr>
            <p:spPr bwMode="auto">
              <a:xfrm flipV="1">
                <a:off x="4186" y="134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8" name="Line 1192"/>
              <p:cNvSpPr>
                <a:spLocks noChangeShapeType="1"/>
              </p:cNvSpPr>
              <p:nvPr/>
            </p:nvSpPr>
            <p:spPr bwMode="auto">
              <a:xfrm flipV="1">
                <a:off x="4222" y="134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9" name="Line 1193"/>
              <p:cNvSpPr>
                <a:spLocks noChangeShapeType="1"/>
              </p:cNvSpPr>
              <p:nvPr/>
            </p:nvSpPr>
            <p:spPr bwMode="auto">
              <a:xfrm flipV="1">
                <a:off x="4226" y="1346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0" name="Line 1194"/>
              <p:cNvSpPr>
                <a:spLocks noChangeShapeType="1"/>
              </p:cNvSpPr>
              <p:nvPr/>
            </p:nvSpPr>
            <p:spPr bwMode="auto">
              <a:xfrm>
                <a:off x="4208" y="13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1" name="Line 1195"/>
              <p:cNvSpPr>
                <a:spLocks noChangeShapeType="1"/>
              </p:cNvSpPr>
              <p:nvPr/>
            </p:nvSpPr>
            <p:spPr bwMode="auto">
              <a:xfrm>
                <a:off x="4204" y="137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2" name="Line 1196"/>
              <p:cNvSpPr>
                <a:spLocks noChangeShapeType="1"/>
              </p:cNvSpPr>
              <p:nvPr/>
            </p:nvSpPr>
            <p:spPr bwMode="auto">
              <a:xfrm>
                <a:off x="4204" y="13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3" name="Line 1197"/>
              <p:cNvSpPr>
                <a:spLocks noChangeShapeType="1"/>
              </p:cNvSpPr>
              <p:nvPr/>
            </p:nvSpPr>
            <p:spPr bwMode="auto">
              <a:xfrm flipV="1">
                <a:off x="4208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4" name="Line 1198"/>
              <p:cNvSpPr>
                <a:spLocks noChangeShapeType="1"/>
              </p:cNvSpPr>
              <p:nvPr/>
            </p:nvSpPr>
            <p:spPr bwMode="auto">
              <a:xfrm flipV="1">
                <a:off x="4244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5" name="Line 1199"/>
              <p:cNvSpPr>
                <a:spLocks noChangeShapeType="1"/>
              </p:cNvSpPr>
              <p:nvPr/>
            </p:nvSpPr>
            <p:spPr bwMode="auto">
              <a:xfrm flipV="1">
                <a:off x="4246" y="1344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6" name="Line 1200"/>
              <p:cNvSpPr>
                <a:spLocks noChangeShapeType="1"/>
              </p:cNvSpPr>
              <p:nvPr/>
            </p:nvSpPr>
            <p:spPr bwMode="auto">
              <a:xfrm>
                <a:off x="4228" y="13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7" name="Line 1201"/>
              <p:cNvSpPr>
                <a:spLocks noChangeShapeType="1"/>
              </p:cNvSpPr>
              <p:nvPr/>
            </p:nvSpPr>
            <p:spPr bwMode="auto">
              <a:xfrm>
                <a:off x="4224" y="137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8" name="Line 1202"/>
              <p:cNvSpPr>
                <a:spLocks noChangeShapeType="1"/>
              </p:cNvSpPr>
              <p:nvPr/>
            </p:nvSpPr>
            <p:spPr bwMode="auto">
              <a:xfrm>
                <a:off x="4224" y="134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9" name="Line 1203"/>
              <p:cNvSpPr>
                <a:spLocks noChangeShapeType="1"/>
              </p:cNvSpPr>
              <p:nvPr/>
            </p:nvSpPr>
            <p:spPr bwMode="auto">
              <a:xfrm flipV="1">
                <a:off x="4228" y="13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0" name="Line 1204"/>
              <p:cNvSpPr>
                <a:spLocks noChangeShapeType="1"/>
              </p:cNvSpPr>
              <p:nvPr/>
            </p:nvSpPr>
            <p:spPr bwMode="auto">
              <a:xfrm flipV="1">
                <a:off x="4262" y="13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1" name="Line 1205"/>
              <p:cNvSpPr>
                <a:spLocks noChangeShapeType="1"/>
              </p:cNvSpPr>
              <p:nvPr/>
            </p:nvSpPr>
            <p:spPr bwMode="auto">
              <a:xfrm flipV="1">
                <a:off x="4266" y="133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2" name="Line 1206"/>
              <p:cNvSpPr>
                <a:spLocks noChangeShapeType="1"/>
              </p:cNvSpPr>
              <p:nvPr/>
            </p:nvSpPr>
            <p:spPr bwMode="auto">
              <a:xfrm>
                <a:off x="4250" y="135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3" name="Line 1207"/>
              <p:cNvSpPr>
                <a:spLocks noChangeShapeType="1"/>
              </p:cNvSpPr>
              <p:nvPr/>
            </p:nvSpPr>
            <p:spPr bwMode="auto">
              <a:xfrm>
                <a:off x="4246" y="13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4" name="Line 1208"/>
              <p:cNvSpPr>
                <a:spLocks noChangeShapeType="1"/>
              </p:cNvSpPr>
              <p:nvPr/>
            </p:nvSpPr>
            <p:spPr bwMode="auto">
              <a:xfrm>
                <a:off x="4246" y="133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545" name="Group 1209"/>
            <p:cNvGrpSpPr>
              <a:grpSpLocks/>
            </p:cNvGrpSpPr>
            <p:nvPr/>
          </p:nvGrpSpPr>
          <p:grpSpPr bwMode="auto">
            <a:xfrm>
              <a:off x="3040" y="942"/>
              <a:ext cx="1906" cy="1146"/>
              <a:chOff x="3040" y="942"/>
              <a:chExt cx="1906" cy="1146"/>
            </a:xfrm>
          </p:grpSpPr>
          <p:sp>
            <p:nvSpPr>
              <p:cNvPr id="143546" name="Line 1210"/>
              <p:cNvSpPr>
                <a:spLocks noChangeShapeType="1"/>
              </p:cNvSpPr>
              <p:nvPr/>
            </p:nvSpPr>
            <p:spPr bwMode="auto">
              <a:xfrm flipV="1">
                <a:off x="4250" y="13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7" name="Line 1211"/>
              <p:cNvSpPr>
                <a:spLocks noChangeShapeType="1"/>
              </p:cNvSpPr>
              <p:nvPr/>
            </p:nvSpPr>
            <p:spPr bwMode="auto">
              <a:xfrm flipV="1">
                <a:off x="4284" y="13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8" name="Line 1212"/>
              <p:cNvSpPr>
                <a:spLocks noChangeShapeType="1"/>
              </p:cNvSpPr>
              <p:nvPr/>
            </p:nvSpPr>
            <p:spPr bwMode="auto">
              <a:xfrm flipV="1">
                <a:off x="4286" y="1338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9" name="Line 1213"/>
              <p:cNvSpPr>
                <a:spLocks noChangeShapeType="1"/>
              </p:cNvSpPr>
              <p:nvPr/>
            </p:nvSpPr>
            <p:spPr bwMode="auto">
              <a:xfrm>
                <a:off x="4270" y="135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0" name="Line 1214"/>
              <p:cNvSpPr>
                <a:spLocks noChangeShapeType="1"/>
              </p:cNvSpPr>
              <p:nvPr/>
            </p:nvSpPr>
            <p:spPr bwMode="auto">
              <a:xfrm>
                <a:off x="4266" y="13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1" name="Line 1215"/>
              <p:cNvSpPr>
                <a:spLocks noChangeShapeType="1"/>
              </p:cNvSpPr>
              <p:nvPr/>
            </p:nvSpPr>
            <p:spPr bwMode="auto">
              <a:xfrm>
                <a:off x="4266" y="133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2" name="Line 1216"/>
              <p:cNvSpPr>
                <a:spLocks noChangeShapeType="1"/>
              </p:cNvSpPr>
              <p:nvPr/>
            </p:nvSpPr>
            <p:spPr bwMode="auto">
              <a:xfrm flipV="1">
                <a:off x="4270" y="133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3" name="Line 1217"/>
              <p:cNvSpPr>
                <a:spLocks noChangeShapeType="1"/>
              </p:cNvSpPr>
              <p:nvPr/>
            </p:nvSpPr>
            <p:spPr bwMode="auto">
              <a:xfrm flipV="1">
                <a:off x="4304" y="133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4" name="Line 1218"/>
              <p:cNvSpPr>
                <a:spLocks noChangeShapeType="1"/>
              </p:cNvSpPr>
              <p:nvPr/>
            </p:nvSpPr>
            <p:spPr bwMode="auto">
              <a:xfrm flipV="1">
                <a:off x="4308" y="1338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5" name="Line 1219"/>
              <p:cNvSpPr>
                <a:spLocks noChangeShapeType="1"/>
              </p:cNvSpPr>
              <p:nvPr/>
            </p:nvSpPr>
            <p:spPr bwMode="auto">
              <a:xfrm>
                <a:off x="4292" y="135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6" name="Line 1220"/>
              <p:cNvSpPr>
                <a:spLocks noChangeShapeType="1"/>
              </p:cNvSpPr>
              <p:nvPr/>
            </p:nvSpPr>
            <p:spPr bwMode="auto">
              <a:xfrm>
                <a:off x="4288" y="13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7" name="Line 1221"/>
              <p:cNvSpPr>
                <a:spLocks noChangeShapeType="1"/>
              </p:cNvSpPr>
              <p:nvPr/>
            </p:nvSpPr>
            <p:spPr bwMode="auto">
              <a:xfrm>
                <a:off x="4288" y="13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8" name="Line 1222"/>
              <p:cNvSpPr>
                <a:spLocks noChangeShapeType="1"/>
              </p:cNvSpPr>
              <p:nvPr/>
            </p:nvSpPr>
            <p:spPr bwMode="auto">
              <a:xfrm flipV="1">
                <a:off x="4292" y="13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9" name="Line 1223"/>
              <p:cNvSpPr>
                <a:spLocks noChangeShapeType="1"/>
              </p:cNvSpPr>
              <p:nvPr/>
            </p:nvSpPr>
            <p:spPr bwMode="auto">
              <a:xfrm flipV="1">
                <a:off x="4324" y="13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0" name="Line 1224"/>
              <p:cNvSpPr>
                <a:spLocks noChangeShapeType="1"/>
              </p:cNvSpPr>
              <p:nvPr/>
            </p:nvSpPr>
            <p:spPr bwMode="auto">
              <a:xfrm flipV="1">
                <a:off x="4328" y="1346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1" name="Line 1225"/>
              <p:cNvSpPr>
                <a:spLocks noChangeShapeType="1"/>
              </p:cNvSpPr>
              <p:nvPr/>
            </p:nvSpPr>
            <p:spPr bwMode="auto">
              <a:xfrm>
                <a:off x="4314" y="1358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2" name="Line 1226"/>
              <p:cNvSpPr>
                <a:spLocks noChangeShapeType="1"/>
              </p:cNvSpPr>
              <p:nvPr/>
            </p:nvSpPr>
            <p:spPr bwMode="auto">
              <a:xfrm>
                <a:off x="4308" y="13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3" name="Line 1227"/>
              <p:cNvSpPr>
                <a:spLocks noChangeShapeType="1"/>
              </p:cNvSpPr>
              <p:nvPr/>
            </p:nvSpPr>
            <p:spPr bwMode="auto">
              <a:xfrm>
                <a:off x="4308" y="13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4" name="Line 1228"/>
              <p:cNvSpPr>
                <a:spLocks noChangeShapeType="1"/>
              </p:cNvSpPr>
              <p:nvPr/>
            </p:nvSpPr>
            <p:spPr bwMode="auto">
              <a:xfrm flipV="1">
                <a:off x="4314" y="13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5" name="Line 1229"/>
              <p:cNvSpPr>
                <a:spLocks noChangeShapeType="1"/>
              </p:cNvSpPr>
              <p:nvPr/>
            </p:nvSpPr>
            <p:spPr bwMode="auto">
              <a:xfrm flipV="1">
                <a:off x="4344" y="13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6" name="Line 1230"/>
              <p:cNvSpPr>
                <a:spLocks noChangeShapeType="1"/>
              </p:cNvSpPr>
              <p:nvPr/>
            </p:nvSpPr>
            <p:spPr bwMode="auto">
              <a:xfrm flipV="1">
                <a:off x="4350" y="135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7" name="Line 1231"/>
              <p:cNvSpPr>
                <a:spLocks noChangeShapeType="1"/>
              </p:cNvSpPr>
              <p:nvPr/>
            </p:nvSpPr>
            <p:spPr bwMode="auto">
              <a:xfrm>
                <a:off x="4336" y="1360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8" name="Line 1232"/>
              <p:cNvSpPr>
                <a:spLocks noChangeShapeType="1"/>
              </p:cNvSpPr>
              <p:nvPr/>
            </p:nvSpPr>
            <p:spPr bwMode="auto">
              <a:xfrm>
                <a:off x="4330" y="13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9" name="Line 1233"/>
              <p:cNvSpPr>
                <a:spLocks noChangeShapeType="1"/>
              </p:cNvSpPr>
              <p:nvPr/>
            </p:nvSpPr>
            <p:spPr bwMode="auto">
              <a:xfrm>
                <a:off x="4330" y="13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0" name="Line 1234"/>
              <p:cNvSpPr>
                <a:spLocks noChangeShapeType="1"/>
              </p:cNvSpPr>
              <p:nvPr/>
            </p:nvSpPr>
            <p:spPr bwMode="auto">
              <a:xfrm flipV="1">
                <a:off x="4336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1" name="Line 1235"/>
              <p:cNvSpPr>
                <a:spLocks noChangeShapeType="1"/>
              </p:cNvSpPr>
              <p:nvPr/>
            </p:nvSpPr>
            <p:spPr bwMode="auto">
              <a:xfrm flipV="1">
                <a:off x="4364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2" name="Line 1236"/>
              <p:cNvSpPr>
                <a:spLocks noChangeShapeType="1"/>
              </p:cNvSpPr>
              <p:nvPr/>
            </p:nvSpPr>
            <p:spPr bwMode="auto">
              <a:xfrm flipV="1">
                <a:off x="4370" y="1332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3" name="Line 1237"/>
              <p:cNvSpPr>
                <a:spLocks noChangeShapeType="1"/>
              </p:cNvSpPr>
              <p:nvPr/>
            </p:nvSpPr>
            <p:spPr bwMode="auto">
              <a:xfrm>
                <a:off x="4356" y="1344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4" name="Line 1238"/>
              <p:cNvSpPr>
                <a:spLocks noChangeShapeType="1"/>
              </p:cNvSpPr>
              <p:nvPr/>
            </p:nvSpPr>
            <p:spPr bwMode="auto">
              <a:xfrm>
                <a:off x="4350" y="13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5" name="Line 1239"/>
              <p:cNvSpPr>
                <a:spLocks noChangeShapeType="1"/>
              </p:cNvSpPr>
              <p:nvPr/>
            </p:nvSpPr>
            <p:spPr bwMode="auto">
              <a:xfrm>
                <a:off x="4350" y="13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6" name="Line 1240"/>
              <p:cNvSpPr>
                <a:spLocks noChangeShapeType="1"/>
              </p:cNvSpPr>
              <p:nvPr/>
            </p:nvSpPr>
            <p:spPr bwMode="auto">
              <a:xfrm flipV="1">
                <a:off x="4356" y="13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7" name="Line 1241"/>
              <p:cNvSpPr>
                <a:spLocks noChangeShapeType="1"/>
              </p:cNvSpPr>
              <p:nvPr/>
            </p:nvSpPr>
            <p:spPr bwMode="auto">
              <a:xfrm flipV="1">
                <a:off x="4384" y="13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8" name="Line 1242"/>
              <p:cNvSpPr>
                <a:spLocks noChangeShapeType="1"/>
              </p:cNvSpPr>
              <p:nvPr/>
            </p:nvSpPr>
            <p:spPr bwMode="auto">
              <a:xfrm flipV="1">
                <a:off x="4390" y="1350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9" name="Line 1243"/>
              <p:cNvSpPr>
                <a:spLocks noChangeShapeType="1"/>
              </p:cNvSpPr>
              <p:nvPr/>
            </p:nvSpPr>
            <p:spPr bwMode="auto">
              <a:xfrm>
                <a:off x="4376" y="1360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0" name="Line 1244"/>
              <p:cNvSpPr>
                <a:spLocks noChangeShapeType="1"/>
              </p:cNvSpPr>
              <p:nvPr/>
            </p:nvSpPr>
            <p:spPr bwMode="auto">
              <a:xfrm>
                <a:off x="4370" y="13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1" name="Line 1245"/>
              <p:cNvSpPr>
                <a:spLocks noChangeShapeType="1"/>
              </p:cNvSpPr>
              <p:nvPr/>
            </p:nvSpPr>
            <p:spPr bwMode="auto">
              <a:xfrm>
                <a:off x="4370" y="13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2" name="Line 1246"/>
              <p:cNvSpPr>
                <a:spLocks noChangeShapeType="1"/>
              </p:cNvSpPr>
              <p:nvPr/>
            </p:nvSpPr>
            <p:spPr bwMode="auto">
              <a:xfrm flipV="1">
                <a:off x="4376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3" name="Line 1247"/>
              <p:cNvSpPr>
                <a:spLocks noChangeShapeType="1"/>
              </p:cNvSpPr>
              <p:nvPr/>
            </p:nvSpPr>
            <p:spPr bwMode="auto">
              <a:xfrm flipV="1">
                <a:off x="4404" y="13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4" name="Line 1248"/>
              <p:cNvSpPr>
                <a:spLocks noChangeShapeType="1"/>
              </p:cNvSpPr>
              <p:nvPr/>
            </p:nvSpPr>
            <p:spPr bwMode="auto">
              <a:xfrm flipV="1">
                <a:off x="4412" y="1336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5" name="Line 1249"/>
              <p:cNvSpPr>
                <a:spLocks noChangeShapeType="1"/>
              </p:cNvSpPr>
              <p:nvPr/>
            </p:nvSpPr>
            <p:spPr bwMode="auto">
              <a:xfrm>
                <a:off x="4398" y="1346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6" name="Line 1250"/>
              <p:cNvSpPr>
                <a:spLocks noChangeShapeType="1"/>
              </p:cNvSpPr>
              <p:nvPr/>
            </p:nvSpPr>
            <p:spPr bwMode="auto">
              <a:xfrm>
                <a:off x="4392" y="13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7" name="Line 1251"/>
              <p:cNvSpPr>
                <a:spLocks noChangeShapeType="1"/>
              </p:cNvSpPr>
              <p:nvPr/>
            </p:nvSpPr>
            <p:spPr bwMode="auto">
              <a:xfrm>
                <a:off x="4392" y="13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8" name="Line 1252"/>
              <p:cNvSpPr>
                <a:spLocks noChangeShapeType="1"/>
              </p:cNvSpPr>
              <p:nvPr/>
            </p:nvSpPr>
            <p:spPr bwMode="auto">
              <a:xfrm flipV="1">
                <a:off x="4398" y="13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9" name="Line 1253"/>
              <p:cNvSpPr>
                <a:spLocks noChangeShapeType="1"/>
              </p:cNvSpPr>
              <p:nvPr/>
            </p:nvSpPr>
            <p:spPr bwMode="auto">
              <a:xfrm flipV="1">
                <a:off x="4424" y="13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0" name="Line 1254"/>
              <p:cNvSpPr>
                <a:spLocks noChangeShapeType="1"/>
              </p:cNvSpPr>
              <p:nvPr/>
            </p:nvSpPr>
            <p:spPr bwMode="auto">
              <a:xfrm flipV="1">
                <a:off x="4434" y="1354"/>
                <a:ext cx="1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1" name="Line 1255"/>
              <p:cNvSpPr>
                <a:spLocks noChangeShapeType="1"/>
              </p:cNvSpPr>
              <p:nvPr/>
            </p:nvSpPr>
            <p:spPr bwMode="auto">
              <a:xfrm>
                <a:off x="4420" y="1364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2" name="Line 1256"/>
              <p:cNvSpPr>
                <a:spLocks noChangeShapeType="1"/>
              </p:cNvSpPr>
              <p:nvPr/>
            </p:nvSpPr>
            <p:spPr bwMode="auto">
              <a:xfrm>
                <a:off x="4412" y="137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3" name="Line 1257"/>
              <p:cNvSpPr>
                <a:spLocks noChangeShapeType="1"/>
              </p:cNvSpPr>
              <p:nvPr/>
            </p:nvSpPr>
            <p:spPr bwMode="auto">
              <a:xfrm>
                <a:off x="4412" y="13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4" name="Line 1258"/>
              <p:cNvSpPr>
                <a:spLocks noChangeShapeType="1"/>
              </p:cNvSpPr>
              <p:nvPr/>
            </p:nvSpPr>
            <p:spPr bwMode="auto">
              <a:xfrm flipV="1">
                <a:off x="4420" y="13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5" name="Line 1259"/>
              <p:cNvSpPr>
                <a:spLocks noChangeShapeType="1"/>
              </p:cNvSpPr>
              <p:nvPr/>
            </p:nvSpPr>
            <p:spPr bwMode="auto">
              <a:xfrm flipV="1">
                <a:off x="4446" y="134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6" name="Line 1260"/>
              <p:cNvSpPr>
                <a:spLocks noChangeShapeType="1"/>
              </p:cNvSpPr>
              <p:nvPr/>
            </p:nvSpPr>
            <p:spPr bwMode="auto">
              <a:xfrm flipV="1">
                <a:off x="4454" y="1358"/>
                <a:ext cx="1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7" name="Line 1261"/>
              <p:cNvSpPr>
                <a:spLocks noChangeShapeType="1"/>
              </p:cNvSpPr>
              <p:nvPr/>
            </p:nvSpPr>
            <p:spPr bwMode="auto">
              <a:xfrm>
                <a:off x="4442" y="1368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8" name="Line 1262"/>
              <p:cNvSpPr>
                <a:spLocks noChangeShapeType="1"/>
              </p:cNvSpPr>
              <p:nvPr/>
            </p:nvSpPr>
            <p:spPr bwMode="auto">
              <a:xfrm>
                <a:off x="4432" y="137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9" name="Line 1263"/>
              <p:cNvSpPr>
                <a:spLocks noChangeShapeType="1"/>
              </p:cNvSpPr>
              <p:nvPr/>
            </p:nvSpPr>
            <p:spPr bwMode="auto">
              <a:xfrm>
                <a:off x="4432" y="13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0" name="Line 1264"/>
              <p:cNvSpPr>
                <a:spLocks noChangeShapeType="1"/>
              </p:cNvSpPr>
              <p:nvPr/>
            </p:nvSpPr>
            <p:spPr bwMode="auto">
              <a:xfrm flipV="1">
                <a:off x="4442" y="134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1" name="Line 1265"/>
              <p:cNvSpPr>
                <a:spLocks noChangeShapeType="1"/>
              </p:cNvSpPr>
              <p:nvPr/>
            </p:nvSpPr>
            <p:spPr bwMode="auto">
              <a:xfrm flipV="1">
                <a:off x="4464" y="134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2" name="Line 1266"/>
              <p:cNvSpPr>
                <a:spLocks noChangeShapeType="1"/>
              </p:cNvSpPr>
              <p:nvPr/>
            </p:nvSpPr>
            <p:spPr bwMode="auto">
              <a:xfrm flipV="1">
                <a:off x="4474" y="1390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3" name="Line 1267"/>
              <p:cNvSpPr>
                <a:spLocks noChangeShapeType="1"/>
              </p:cNvSpPr>
              <p:nvPr/>
            </p:nvSpPr>
            <p:spPr bwMode="auto">
              <a:xfrm>
                <a:off x="4462" y="1398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4" name="Line 1268"/>
              <p:cNvSpPr>
                <a:spLocks noChangeShapeType="1"/>
              </p:cNvSpPr>
              <p:nvPr/>
            </p:nvSpPr>
            <p:spPr bwMode="auto">
              <a:xfrm>
                <a:off x="4452" y="140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5" name="Line 1269"/>
              <p:cNvSpPr>
                <a:spLocks noChangeShapeType="1"/>
              </p:cNvSpPr>
              <p:nvPr/>
            </p:nvSpPr>
            <p:spPr bwMode="auto">
              <a:xfrm>
                <a:off x="4452" y="13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6" name="Line 1270"/>
              <p:cNvSpPr>
                <a:spLocks noChangeShapeType="1"/>
              </p:cNvSpPr>
              <p:nvPr/>
            </p:nvSpPr>
            <p:spPr bwMode="auto">
              <a:xfrm flipV="1">
                <a:off x="4462" y="13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7" name="Line 1271"/>
              <p:cNvSpPr>
                <a:spLocks noChangeShapeType="1"/>
              </p:cNvSpPr>
              <p:nvPr/>
            </p:nvSpPr>
            <p:spPr bwMode="auto">
              <a:xfrm flipV="1">
                <a:off x="4484" y="13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8" name="Line 1272"/>
              <p:cNvSpPr>
                <a:spLocks noChangeShapeType="1"/>
              </p:cNvSpPr>
              <p:nvPr/>
            </p:nvSpPr>
            <p:spPr bwMode="auto">
              <a:xfrm flipV="1">
                <a:off x="4494" y="1396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9" name="Line 1273"/>
              <p:cNvSpPr>
                <a:spLocks noChangeShapeType="1"/>
              </p:cNvSpPr>
              <p:nvPr/>
            </p:nvSpPr>
            <p:spPr bwMode="auto">
              <a:xfrm>
                <a:off x="4484" y="140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0" name="Line 1274"/>
              <p:cNvSpPr>
                <a:spLocks noChangeShapeType="1"/>
              </p:cNvSpPr>
              <p:nvPr/>
            </p:nvSpPr>
            <p:spPr bwMode="auto">
              <a:xfrm>
                <a:off x="4474" y="14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1" name="Line 1275"/>
              <p:cNvSpPr>
                <a:spLocks noChangeShapeType="1"/>
              </p:cNvSpPr>
              <p:nvPr/>
            </p:nvSpPr>
            <p:spPr bwMode="auto">
              <a:xfrm>
                <a:off x="4474" y="13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2" name="Line 1276"/>
              <p:cNvSpPr>
                <a:spLocks noChangeShapeType="1"/>
              </p:cNvSpPr>
              <p:nvPr/>
            </p:nvSpPr>
            <p:spPr bwMode="auto">
              <a:xfrm flipV="1">
                <a:off x="4484" y="13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3" name="Line 1277"/>
              <p:cNvSpPr>
                <a:spLocks noChangeShapeType="1"/>
              </p:cNvSpPr>
              <p:nvPr/>
            </p:nvSpPr>
            <p:spPr bwMode="auto">
              <a:xfrm flipV="1">
                <a:off x="4506" y="13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4" name="Line 1278"/>
              <p:cNvSpPr>
                <a:spLocks noChangeShapeType="1"/>
              </p:cNvSpPr>
              <p:nvPr/>
            </p:nvSpPr>
            <p:spPr bwMode="auto">
              <a:xfrm flipV="1">
                <a:off x="4514" y="1440"/>
                <a:ext cx="1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5" name="Line 1279"/>
              <p:cNvSpPr>
                <a:spLocks noChangeShapeType="1"/>
              </p:cNvSpPr>
              <p:nvPr/>
            </p:nvSpPr>
            <p:spPr bwMode="auto">
              <a:xfrm>
                <a:off x="4504" y="1448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6" name="Line 1280"/>
              <p:cNvSpPr>
                <a:spLocks noChangeShapeType="1"/>
              </p:cNvSpPr>
              <p:nvPr/>
            </p:nvSpPr>
            <p:spPr bwMode="auto">
              <a:xfrm>
                <a:off x="4494" y="14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7" name="Line 1281"/>
              <p:cNvSpPr>
                <a:spLocks noChangeShapeType="1"/>
              </p:cNvSpPr>
              <p:nvPr/>
            </p:nvSpPr>
            <p:spPr bwMode="auto">
              <a:xfrm>
                <a:off x="4494" y="14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8" name="Line 1282"/>
              <p:cNvSpPr>
                <a:spLocks noChangeShapeType="1"/>
              </p:cNvSpPr>
              <p:nvPr/>
            </p:nvSpPr>
            <p:spPr bwMode="auto">
              <a:xfrm flipV="1">
                <a:off x="4504" y="1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9" name="Line 1283"/>
              <p:cNvSpPr>
                <a:spLocks noChangeShapeType="1"/>
              </p:cNvSpPr>
              <p:nvPr/>
            </p:nvSpPr>
            <p:spPr bwMode="auto">
              <a:xfrm flipV="1">
                <a:off x="4524" y="1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0" name="Line 1284"/>
              <p:cNvSpPr>
                <a:spLocks noChangeShapeType="1"/>
              </p:cNvSpPr>
              <p:nvPr/>
            </p:nvSpPr>
            <p:spPr bwMode="auto">
              <a:xfrm flipV="1">
                <a:off x="4536" y="1488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1" name="Line 1285"/>
              <p:cNvSpPr>
                <a:spLocks noChangeShapeType="1"/>
              </p:cNvSpPr>
              <p:nvPr/>
            </p:nvSpPr>
            <p:spPr bwMode="auto">
              <a:xfrm>
                <a:off x="4528" y="149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2" name="Line 1286"/>
              <p:cNvSpPr>
                <a:spLocks noChangeShapeType="1"/>
              </p:cNvSpPr>
              <p:nvPr/>
            </p:nvSpPr>
            <p:spPr bwMode="auto">
              <a:xfrm>
                <a:off x="4516" y="15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3" name="Line 1287"/>
              <p:cNvSpPr>
                <a:spLocks noChangeShapeType="1"/>
              </p:cNvSpPr>
              <p:nvPr/>
            </p:nvSpPr>
            <p:spPr bwMode="auto">
              <a:xfrm>
                <a:off x="4516" y="14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4" name="Line 1288"/>
              <p:cNvSpPr>
                <a:spLocks noChangeShapeType="1"/>
              </p:cNvSpPr>
              <p:nvPr/>
            </p:nvSpPr>
            <p:spPr bwMode="auto">
              <a:xfrm flipV="1">
                <a:off x="4528" y="14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5" name="Line 1289"/>
              <p:cNvSpPr>
                <a:spLocks noChangeShapeType="1"/>
              </p:cNvSpPr>
              <p:nvPr/>
            </p:nvSpPr>
            <p:spPr bwMode="auto">
              <a:xfrm flipV="1">
                <a:off x="4546" y="14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6" name="Line 1290"/>
              <p:cNvSpPr>
                <a:spLocks noChangeShapeType="1"/>
              </p:cNvSpPr>
              <p:nvPr/>
            </p:nvSpPr>
            <p:spPr bwMode="auto">
              <a:xfrm flipV="1">
                <a:off x="4558" y="1542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7" name="Line 1291"/>
              <p:cNvSpPr>
                <a:spLocks noChangeShapeType="1"/>
              </p:cNvSpPr>
              <p:nvPr/>
            </p:nvSpPr>
            <p:spPr bwMode="auto">
              <a:xfrm>
                <a:off x="4550" y="155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8" name="Line 1292"/>
              <p:cNvSpPr>
                <a:spLocks noChangeShapeType="1"/>
              </p:cNvSpPr>
              <p:nvPr/>
            </p:nvSpPr>
            <p:spPr bwMode="auto">
              <a:xfrm>
                <a:off x="4538" y="15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9" name="Line 1293"/>
              <p:cNvSpPr>
                <a:spLocks noChangeShapeType="1"/>
              </p:cNvSpPr>
              <p:nvPr/>
            </p:nvSpPr>
            <p:spPr bwMode="auto">
              <a:xfrm>
                <a:off x="4538" y="154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0" name="Line 1294"/>
              <p:cNvSpPr>
                <a:spLocks noChangeShapeType="1"/>
              </p:cNvSpPr>
              <p:nvPr/>
            </p:nvSpPr>
            <p:spPr bwMode="auto">
              <a:xfrm flipV="1">
                <a:off x="4550" y="1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1" name="Line 1295"/>
              <p:cNvSpPr>
                <a:spLocks noChangeShapeType="1"/>
              </p:cNvSpPr>
              <p:nvPr/>
            </p:nvSpPr>
            <p:spPr bwMode="auto">
              <a:xfrm flipV="1">
                <a:off x="4566" y="1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2" name="Line 1296"/>
              <p:cNvSpPr>
                <a:spLocks noChangeShapeType="1"/>
              </p:cNvSpPr>
              <p:nvPr/>
            </p:nvSpPr>
            <p:spPr bwMode="auto">
              <a:xfrm flipV="1">
                <a:off x="4578" y="1614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3" name="Line 1297"/>
              <p:cNvSpPr>
                <a:spLocks noChangeShapeType="1"/>
              </p:cNvSpPr>
              <p:nvPr/>
            </p:nvSpPr>
            <p:spPr bwMode="auto">
              <a:xfrm>
                <a:off x="4570" y="162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4" name="Line 1298"/>
              <p:cNvSpPr>
                <a:spLocks noChangeShapeType="1"/>
              </p:cNvSpPr>
              <p:nvPr/>
            </p:nvSpPr>
            <p:spPr bwMode="auto">
              <a:xfrm>
                <a:off x="4558" y="16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5" name="Line 1299"/>
              <p:cNvSpPr>
                <a:spLocks noChangeShapeType="1"/>
              </p:cNvSpPr>
              <p:nvPr/>
            </p:nvSpPr>
            <p:spPr bwMode="auto">
              <a:xfrm>
                <a:off x="4558" y="1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6" name="Line 1300"/>
              <p:cNvSpPr>
                <a:spLocks noChangeShapeType="1"/>
              </p:cNvSpPr>
              <p:nvPr/>
            </p:nvSpPr>
            <p:spPr bwMode="auto">
              <a:xfrm flipV="1">
                <a:off x="4570" y="1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7" name="Line 1301"/>
              <p:cNvSpPr>
                <a:spLocks noChangeShapeType="1"/>
              </p:cNvSpPr>
              <p:nvPr/>
            </p:nvSpPr>
            <p:spPr bwMode="auto">
              <a:xfrm flipV="1">
                <a:off x="4586" y="1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8" name="Line 1302"/>
              <p:cNvSpPr>
                <a:spLocks noChangeShapeType="1"/>
              </p:cNvSpPr>
              <p:nvPr/>
            </p:nvSpPr>
            <p:spPr bwMode="auto">
              <a:xfrm flipV="1">
                <a:off x="4600" y="1668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9" name="Line 1303"/>
              <p:cNvSpPr>
                <a:spLocks noChangeShapeType="1"/>
              </p:cNvSpPr>
              <p:nvPr/>
            </p:nvSpPr>
            <p:spPr bwMode="auto">
              <a:xfrm>
                <a:off x="4592" y="1674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0" name="Line 1304"/>
              <p:cNvSpPr>
                <a:spLocks noChangeShapeType="1"/>
              </p:cNvSpPr>
              <p:nvPr/>
            </p:nvSpPr>
            <p:spPr bwMode="auto">
              <a:xfrm>
                <a:off x="4580" y="16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1" name="Line 1305"/>
              <p:cNvSpPr>
                <a:spLocks noChangeShapeType="1"/>
              </p:cNvSpPr>
              <p:nvPr/>
            </p:nvSpPr>
            <p:spPr bwMode="auto">
              <a:xfrm>
                <a:off x="4580" y="16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2" name="Line 1306"/>
              <p:cNvSpPr>
                <a:spLocks noChangeShapeType="1"/>
              </p:cNvSpPr>
              <p:nvPr/>
            </p:nvSpPr>
            <p:spPr bwMode="auto">
              <a:xfrm flipV="1">
                <a:off x="4592" y="16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3" name="Line 1307"/>
              <p:cNvSpPr>
                <a:spLocks noChangeShapeType="1"/>
              </p:cNvSpPr>
              <p:nvPr/>
            </p:nvSpPr>
            <p:spPr bwMode="auto">
              <a:xfrm flipV="1">
                <a:off x="4606" y="16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4" name="Line 1308"/>
              <p:cNvSpPr>
                <a:spLocks noChangeShapeType="1"/>
              </p:cNvSpPr>
              <p:nvPr/>
            </p:nvSpPr>
            <p:spPr bwMode="auto">
              <a:xfrm flipV="1">
                <a:off x="4620" y="1736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5" name="Line 1309"/>
              <p:cNvSpPr>
                <a:spLocks noChangeShapeType="1"/>
              </p:cNvSpPr>
              <p:nvPr/>
            </p:nvSpPr>
            <p:spPr bwMode="auto">
              <a:xfrm>
                <a:off x="4614" y="1744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6" name="Line 1310"/>
              <p:cNvSpPr>
                <a:spLocks noChangeShapeType="1"/>
              </p:cNvSpPr>
              <p:nvPr/>
            </p:nvSpPr>
            <p:spPr bwMode="auto">
              <a:xfrm>
                <a:off x="4600" y="17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7" name="Line 1311"/>
              <p:cNvSpPr>
                <a:spLocks noChangeShapeType="1"/>
              </p:cNvSpPr>
              <p:nvPr/>
            </p:nvSpPr>
            <p:spPr bwMode="auto">
              <a:xfrm>
                <a:off x="4600" y="17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8" name="Line 1312"/>
              <p:cNvSpPr>
                <a:spLocks noChangeShapeType="1"/>
              </p:cNvSpPr>
              <p:nvPr/>
            </p:nvSpPr>
            <p:spPr bwMode="auto">
              <a:xfrm flipV="1">
                <a:off x="4614" y="17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9" name="Line 1313"/>
              <p:cNvSpPr>
                <a:spLocks noChangeShapeType="1"/>
              </p:cNvSpPr>
              <p:nvPr/>
            </p:nvSpPr>
            <p:spPr bwMode="auto">
              <a:xfrm flipV="1">
                <a:off x="4626" y="17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0" name="Line 1314"/>
              <p:cNvSpPr>
                <a:spLocks noChangeShapeType="1"/>
              </p:cNvSpPr>
              <p:nvPr/>
            </p:nvSpPr>
            <p:spPr bwMode="auto">
              <a:xfrm flipV="1">
                <a:off x="4640" y="1790"/>
                <a:ext cx="1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1" name="Line 1315"/>
              <p:cNvSpPr>
                <a:spLocks noChangeShapeType="1"/>
              </p:cNvSpPr>
              <p:nvPr/>
            </p:nvSpPr>
            <p:spPr bwMode="auto">
              <a:xfrm>
                <a:off x="4634" y="1796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2" name="Line 1316"/>
              <p:cNvSpPr>
                <a:spLocks noChangeShapeType="1"/>
              </p:cNvSpPr>
              <p:nvPr/>
            </p:nvSpPr>
            <p:spPr bwMode="auto">
              <a:xfrm>
                <a:off x="4620" y="18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3" name="Line 1317"/>
              <p:cNvSpPr>
                <a:spLocks noChangeShapeType="1"/>
              </p:cNvSpPr>
              <p:nvPr/>
            </p:nvSpPr>
            <p:spPr bwMode="auto">
              <a:xfrm>
                <a:off x="4620" y="17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4" name="Line 1318"/>
              <p:cNvSpPr>
                <a:spLocks noChangeShapeType="1"/>
              </p:cNvSpPr>
              <p:nvPr/>
            </p:nvSpPr>
            <p:spPr bwMode="auto">
              <a:xfrm flipV="1">
                <a:off x="4634" y="17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5" name="Line 1319"/>
              <p:cNvSpPr>
                <a:spLocks noChangeShapeType="1"/>
              </p:cNvSpPr>
              <p:nvPr/>
            </p:nvSpPr>
            <p:spPr bwMode="auto">
              <a:xfrm flipV="1">
                <a:off x="4646" y="177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6" name="Line 1320"/>
              <p:cNvSpPr>
                <a:spLocks noChangeShapeType="1"/>
              </p:cNvSpPr>
              <p:nvPr/>
            </p:nvSpPr>
            <p:spPr bwMode="auto">
              <a:xfrm flipV="1">
                <a:off x="4662" y="152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7" name="Line 1321"/>
              <p:cNvSpPr>
                <a:spLocks noChangeShapeType="1"/>
              </p:cNvSpPr>
              <p:nvPr/>
            </p:nvSpPr>
            <p:spPr bwMode="auto">
              <a:xfrm>
                <a:off x="4656" y="1534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8" name="Line 1322"/>
              <p:cNvSpPr>
                <a:spLocks noChangeShapeType="1"/>
              </p:cNvSpPr>
              <p:nvPr/>
            </p:nvSpPr>
            <p:spPr bwMode="auto">
              <a:xfrm>
                <a:off x="4640" y="15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9" name="Line 1323"/>
              <p:cNvSpPr>
                <a:spLocks noChangeShapeType="1"/>
              </p:cNvSpPr>
              <p:nvPr/>
            </p:nvSpPr>
            <p:spPr bwMode="auto">
              <a:xfrm>
                <a:off x="4640" y="15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0" name="Line 1324"/>
              <p:cNvSpPr>
                <a:spLocks noChangeShapeType="1"/>
              </p:cNvSpPr>
              <p:nvPr/>
            </p:nvSpPr>
            <p:spPr bwMode="auto">
              <a:xfrm flipV="1">
                <a:off x="4656" y="15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1" name="Line 1325"/>
              <p:cNvSpPr>
                <a:spLocks noChangeShapeType="1"/>
              </p:cNvSpPr>
              <p:nvPr/>
            </p:nvSpPr>
            <p:spPr bwMode="auto">
              <a:xfrm flipV="1">
                <a:off x="4666" y="15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2" name="Line 1326"/>
              <p:cNvSpPr>
                <a:spLocks noChangeShapeType="1"/>
              </p:cNvSpPr>
              <p:nvPr/>
            </p:nvSpPr>
            <p:spPr bwMode="auto">
              <a:xfrm flipV="1">
                <a:off x="4682" y="1650"/>
                <a:ext cx="1" cy="2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3" name="Line 1327"/>
              <p:cNvSpPr>
                <a:spLocks noChangeShapeType="1"/>
              </p:cNvSpPr>
              <p:nvPr/>
            </p:nvSpPr>
            <p:spPr bwMode="auto">
              <a:xfrm>
                <a:off x="4678" y="1660"/>
                <a:ext cx="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4" name="Line 1328"/>
              <p:cNvSpPr>
                <a:spLocks noChangeShapeType="1"/>
              </p:cNvSpPr>
              <p:nvPr/>
            </p:nvSpPr>
            <p:spPr bwMode="auto">
              <a:xfrm>
                <a:off x="4660" y="16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5" name="Line 1329"/>
              <p:cNvSpPr>
                <a:spLocks noChangeShapeType="1"/>
              </p:cNvSpPr>
              <p:nvPr/>
            </p:nvSpPr>
            <p:spPr bwMode="auto">
              <a:xfrm>
                <a:off x="4660" y="16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6" name="Line 1330"/>
              <p:cNvSpPr>
                <a:spLocks noChangeShapeType="1"/>
              </p:cNvSpPr>
              <p:nvPr/>
            </p:nvSpPr>
            <p:spPr bwMode="auto">
              <a:xfrm flipV="1">
                <a:off x="4678" y="16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7" name="Line 1331"/>
              <p:cNvSpPr>
                <a:spLocks noChangeShapeType="1"/>
              </p:cNvSpPr>
              <p:nvPr/>
            </p:nvSpPr>
            <p:spPr bwMode="auto">
              <a:xfrm flipV="1">
                <a:off x="4684" y="164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8" name="Line 1332"/>
              <p:cNvSpPr>
                <a:spLocks noChangeShapeType="1"/>
              </p:cNvSpPr>
              <p:nvPr/>
            </p:nvSpPr>
            <p:spPr bwMode="auto">
              <a:xfrm flipV="1">
                <a:off x="4694" y="1416"/>
                <a:ext cx="1" cy="8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9" name="Line 1333"/>
              <p:cNvSpPr>
                <a:spLocks noChangeShapeType="1"/>
              </p:cNvSpPr>
              <p:nvPr/>
            </p:nvSpPr>
            <p:spPr bwMode="auto">
              <a:xfrm>
                <a:off x="4682" y="1460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0" name="Line 1334"/>
              <p:cNvSpPr>
                <a:spLocks noChangeShapeType="1"/>
              </p:cNvSpPr>
              <p:nvPr/>
            </p:nvSpPr>
            <p:spPr bwMode="auto">
              <a:xfrm>
                <a:off x="4674" y="15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1" name="Line 1335"/>
              <p:cNvSpPr>
                <a:spLocks noChangeShapeType="1"/>
              </p:cNvSpPr>
              <p:nvPr/>
            </p:nvSpPr>
            <p:spPr bwMode="auto">
              <a:xfrm>
                <a:off x="4674" y="14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2" name="Line 1336"/>
              <p:cNvSpPr>
                <a:spLocks noChangeShapeType="1"/>
              </p:cNvSpPr>
              <p:nvPr/>
            </p:nvSpPr>
            <p:spPr bwMode="auto">
              <a:xfrm flipV="1">
                <a:off x="4682" y="14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3" name="Line 1337"/>
              <p:cNvSpPr>
                <a:spLocks noChangeShapeType="1"/>
              </p:cNvSpPr>
              <p:nvPr/>
            </p:nvSpPr>
            <p:spPr bwMode="auto">
              <a:xfrm flipV="1">
                <a:off x="4708" y="14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4" name="Line 1338"/>
              <p:cNvSpPr>
                <a:spLocks noChangeShapeType="1"/>
              </p:cNvSpPr>
              <p:nvPr/>
            </p:nvSpPr>
            <p:spPr bwMode="auto">
              <a:xfrm>
                <a:off x="304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5" name="Line 1339"/>
              <p:cNvSpPr>
                <a:spLocks noChangeShapeType="1"/>
              </p:cNvSpPr>
              <p:nvPr/>
            </p:nvSpPr>
            <p:spPr bwMode="auto">
              <a:xfrm>
                <a:off x="307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6" name="Line 1340"/>
              <p:cNvSpPr>
                <a:spLocks noChangeShapeType="1"/>
              </p:cNvSpPr>
              <p:nvPr/>
            </p:nvSpPr>
            <p:spPr bwMode="auto">
              <a:xfrm>
                <a:off x="310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7" name="Line 1341"/>
              <p:cNvSpPr>
                <a:spLocks noChangeShapeType="1"/>
              </p:cNvSpPr>
              <p:nvPr/>
            </p:nvSpPr>
            <p:spPr bwMode="auto">
              <a:xfrm>
                <a:off x="313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8" name="Line 1342"/>
              <p:cNvSpPr>
                <a:spLocks noChangeShapeType="1"/>
              </p:cNvSpPr>
              <p:nvPr/>
            </p:nvSpPr>
            <p:spPr bwMode="auto">
              <a:xfrm>
                <a:off x="316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9" name="Line 1343"/>
              <p:cNvSpPr>
                <a:spLocks noChangeShapeType="1"/>
              </p:cNvSpPr>
              <p:nvPr/>
            </p:nvSpPr>
            <p:spPr bwMode="auto">
              <a:xfrm>
                <a:off x="319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0" name="Line 1344"/>
              <p:cNvSpPr>
                <a:spLocks noChangeShapeType="1"/>
              </p:cNvSpPr>
              <p:nvPr/>
            </p:nvSpPr>
            <p:spPr bwMode="auto">
              <a:xfrm>
                <a:off x="323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1" name="Line 1345"/>
              <p:cNvSpPr>
                <a:spLocks noChangeShapeType="1"/>
              </p:cNvSpPr>
              <p:nvPr/>
            </p:nvSpPr>
            <p:spPr bwMode="auto">
              <a:xfrm>
                <a:off x="326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2" name="Line 1346"/>
              <p:cNvSpPr>
                <a:spLocks noChangeShapeType="1"/>
              </p:cNvSpPr>
              <p:nvPr/>
            </p:nvSpPr>
            <p:spPr bwMode="auto">
              <a:xfrm>
                <a:off x="329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3" name="Line 1347"/>
              <p:cNvSpPr>
                <a:spLocks noChangeShapeType="1"/>
              </p:cNvSpPr>
              <p:nvPr/>
            </p:nvSpPr>
            <p:spPr bwMode="auto">
              <a:xfrm>
                <a:off x="332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4" name="Line 1348"/>
              <p:cNvSpPr>
                <a:spLocks noChangeShapeType="1"/>
              </p:cNvSpPr>
              <p:nvPr/>
            </p:nvSpPr>
            <p:spPr bwMode="auto">
              <a:xfrm>
                <a:off x="335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5" name="Line 1349"/>
              <p:cNvSpPr>
                <a:spLocks noChangeShapeType="1"/>
              </p:cNvSpPr>
              <p:nvPr/>
            </p:nvSpPr>
            <p:spPr bwMode="auto">
              <a:xfrm>
                <a:off x="338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6" name="Line 1350"/>
              <p:cNvSpPr>
                <a:spLocks noChangeShapeType="1"/>
              </p:cNvSpPr>
              <p:nvPr/>
            </p:nvSpPr>
            <p:spPr bwMode="auto">
              <a:xfrm>
                <a:off x="342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7" name="Line 1351"/>
              <p:cNvSpPr>
                <a:spLocks noChangeShapeType="1"/>
              </p:cNvSpPr>
              <p:nvPr/>
            </p:nvSpPr>
            <p:spPr bwMode="auto">
              <a:xfrm>
                <a:off x="345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8" name="Line 1352"/>
              <p:cNvSpPr>
                <a:spLocks noChangeShapeType="1"/>
              </p:cNvSpPr>
              <p:nvPr/>
            </p:nvSpPr>
            <p:spPr bwMode="auto">
              <a:xfrm>
                <a:off x="348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89" name="Line 1353"/>
              <p:cNvSpPr>
                <a:spLocks noChangeShapeType="1"/>
              </p:cNvSpPr>
              <p:nvPr/>
            </p:nvSpPr>
            <p:spPr bwMode="auto">
              <a:xfrm>
                <a:off x="351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0" name="Line 1354"/>
              <p:cNvSpPr>
                <a:spLocks noChangeShapeType="1"/>
              </p:cNvSpPr>
              <p:nvPr/>
            </p:nvSpPr>
            <p:spPr bwMode="auto">
              <a:xfrm>
                <a:off x="354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1" name="Line 1355"/>
              <p:cNvSpPr>
                <a:spLocks noChangeShapeType="1"/>
              </p:cNvSpPr>
              <p:nvPr/>
            </p:nvSpPr>
            <p:spPr bwMode="auto">
              <a:xfrm>
                <a:off x="358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2" name="Line 1356"/>
              <p:cNvSpPr>
                <a:spLocks noChangeShapeType="1"/>
              </p:cNvSpPr>
              <p:nvPr/>
            </p:nvSpPr>
            <p:spPr bwMode="auto">
              <a:xfrm>
                <a:off x="361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3" name="Line 1357"/>
              <p:cNvSpPr>
                <a:spLocks noChangeShapeType="1"/>
              </p:cNvSpPr>
              <p:nvPr/>
            </p:nvSpPr>
            <p:spPr bwMode="auto">
              <a:xfrm>
                <a:off x="364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4" name="Line 1358"/>
              <p:cNvSpPr>
                <a:spLocks noChangeShapeType="1"/>
              </p:cNvSpPr>
              <p:nvPr/>
            </p:nvSpPr>
            <p:spPr bwMode="auto">
              <a:xfrm>
                <a:off x="367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5" name="Line 1359"/>
              <p:cNvSpPr>
                <a:spLocks noChangeShapeType="1"/>
              </p:cNvSpPr>
              <p:nvPr/>
            </p:nvSpPr>
            <p:spPr bwMode="auto">
              <a:xfrm>
                <a:off x="370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6" name="Line 1360"/>
              <p:cNvSpPr>
                <a:spLocks noChangeShapeType="1"/>
              </p:cNvSpPr>
              <p:nvPr/>
            </p:nvSpPr>
            <p:spPr bwMode="auto">
              <a:xfrm>
                <a:off x="373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7" name="Line 1361"/>
              <p:cNvSpPr>
                <a:spLocks noChangeShapeType="1"/>
              </p:cNvSpPr>
              <p:nvPr/>
            </p:nvSpPr>
            <p:spPr bwMode="auto">
              <a:xfrm>
                <a:off x="377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8" name="Line 1362"/>
              <p:cNvSpPr>
                <a:spLocks noChangeShapeType="1"/>
              </p:cNvSpPr>
              <p:nvPr/>
            </p:nvSpPr>
            <p:spPr bwMode="auto">
              <a:xfrm>
                <a:off x="380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99" name="Line 1363"/>
              <p:cNvSpPr>
                <a:spLocks noChangeShapeType="1"/>
              </p:cNvSpPr>
              <p:nvPr/>
            </p:nvSpPr>
            <p:spPr bwMode="auto">
              <a:xfrm>
                <a:off x="383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0" name="Line 1364"/>
              <p:cNvSpPr>
                <a:spLocks noChangeShapeType="1"/>
              </p:cNvSpPr>
              <p:nvPr/>
            </p:nvSpPr>
            <p:spPr bwMode="auto">
              <a:xfrm>
                <a:off x="386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1" name="Line 1365"/>
              <p:cNvSpPr>
                <a:spLocks noChangeShapeType="1"/>
              </p:cNvSpPr>
              <p:nvPr/>
            </p:nvSpPr>
            <p:spPr bwMode="auto">
              <a:xfrm>
                <a:off x="389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2" name="Line 1366"/>
              <p:cNvSpPr>
                <a:spLocks noChangeShapeType="1"/>
              </p:cNvSpPr>
              <p:nvPr/>
            </p:nvSpPr>
            <p:spPr bwMode="auto">
              <a:xfrm>
                <a:off x="392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3" name="Line 1367"/>
              <p:cNvSpPr>
                <a:spLocks noChangeShapeType="1"/>
              </p:cNvSpPr>
              <p:nvPr/>
            </p:nvSpPr>
            <p:spPr bwMode="auto">
              <a:xfrm>
                <a:off x="396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4" name="Line 1368"/>
              <p:cNvSpPr>
                <a:spLocks noChangeShapeType="1"/>
              </p:cNvSpPr>
              <p:nvPr/>
            </p:nvSpPr>
            <p:spPr bwMode="auto">
              <a:xfrm>
                <a:off x="399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5" name="Line 1369"/>
              <p:cNvSpPr>
                <a:spLocks noChangeShapeType="1"/>
              </p:cNvSpPr>
              <p:nvPr/>
            </p:nvSpPr>
            <p:spPr bwMode="auto">
              <a:xfrm>
                <a:off x="402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6" name="Line 1370"/>
              <p:cNvSpPr>
                <a:spLocks noChangeShapeType="1"/>
              </p:cNvSpPr>
              <p:nvPr/>
            </p:nvSpPr>
            <p:spPr bwMode="auto">
              <a:xfrm>
                <a:off x="405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7" name="Line 1371"/>
              <p:cNvSpPr>
                <a:spLocks noChangeShapeType="1"/>
              </p:cNvSpPr>
              <p:nvPr/>
            </p:nvSpPr>
            <p:spPr bwMode="auto">
              <a:xfrm>
                <a:off x="408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8" name="Line 1372"/>
              <p:cNvSpPr>
                <a:spLocks noChangeShapeType="1"/>
              </p:cNvSpPr>
              <p:nvPr/>
            </p:nvSpPr>
            <p:spPr bwMode="auto">
              <a:xfrm>
                <a:off x="411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9" name="Line 1373"/>
              <p:cNvSpPr>
                <a:spLocks noChangeShapeType="1"/>
              </p:cNvSpPr>
              <p:nvPr/>
            </p:nvSpPr>
            <p:spPr bwMode="auto">
              <a:xfrm>
                <a:off x="415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0" name="Line 1374"/>
              <p:cNvSpPr>
                <a:spLocks noChangeShapeType="1"/>
              </p:cNvSpPr>
              <p:nvPr/>
            </p:nvSpPr>
            <p:spPr bwMode="auto">
              <a:xfrm>
                <a:off x="418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1" name="Line 1375"/>
              <p:cNvSpPr>
                <a:spLocks noChangeShapeType="1"/>
              </p:cNvSpPr>
              <p:nvPr/>
            </p:nvSpPr>
            <p:spPr bwMode="auto">
              <a:xfrm>
                <a:off x="421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2" name="Line 1376"/>
              <p:cNvSpPr>
                <a:spLocks noChangeShapeType="1"/>
              </p:cNvSpPr>
              <p:nvPr/>
            </p:nvSpPr>
            <p:spPr bwMode="auto">
              <a:xfrm>
                <a:off x="424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3" name="Line 1377"/>
              <p:cNvSpPr>
                <a:spLocks noChangeShapeType="1"/>
              </p:cNvSpPr>
              <p:nvPr/>
            </p:nvSpPr>
            <p:spPr bwMode="auto">
              <a:xfrm>
                <a:off x="4278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4" name="Line 1378"/>
              <p:cNvSpPr>
                <a:spLocks noChangeShapeType="1"/>
              </p:cNvSpPr>
              <p:nvPr/>
            </p:nvSpPr>
            <p:spPr bwMode="auto">
              <a:xfrm>
                <a:off x="431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5" name="Line 1379"/>
              <p:cNvSpPr>
                <a:spLocks noChangeShapeType="1"/>
              </p:cNvSpPr>
              <p:nvPr/>
            </p:nvSpPr>
            <p:spPr bwMode="auto">
              <a:xfrm>
                <a:off x="434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6" name="Line 1380"/>
              <p:cNvSpPr>
                <a:spLocks noChangeShapeType="1"/>
              </p:cNvSpPr>
              <p:nvPr/>
            </p:nvSpPr>
            <p:spPr bwMode="auto">
              <a:xfrm>
                <a:off x="437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7" name="Line 1381"/>
              <p:cNvSpPr>
                <a:spLocks noChangeShapeType="1"/>
              </p:cNvSpPr>
              <p:nvPr/>
            </p:nvSpPr>
            <p:spPr bwMode="auto">
              <a:xfrm>
                <a:off x="4404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8" name="Line 1382"/>
              <p:cNvSpPr>
                <a:spLocks noChangeShapeType="1"/>
              </p:cNvSpPr>
              <p:nvPr/>
            </p:nvSpPr>
            <p:spPr bwMode="auto">
              <a:xfrm>
                <a:off x="443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9" name="Line 1383"/>
              <p:cNvSpPr>
                <a:spLocks noChangeShapeType="1"/>
              </p:cNvSpPr>
              <p:nvPr/>
            </p:nvSpPr>
            <p:spPr bwMode="auto">
              <a:xfrm>
                <a:off x="446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0" name="Line 1384"/>
              <p:cNvSpPr>
                <a:spLocks noChangeShapeType="1"/>
              </p:cNvSpPr>
              <p:nvPr/>
            </p:nvSpPr>
            <p:spPr bwMode="auto">
              <a:xfrm>
                <a:off x="4500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1" name="Line 1385"/>
              <p:cNvSpPr>
                <a:spLocks noChangeShapeType="1"/>
              </p:cNvSpPr>
              <p:nvPr/>
            </p:nvSpPr>
            <p:spPr bwMode="auto">
              <a:xfrm>
                <a:off x="4532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2" name="Line 1386"/>
              <p:cNvSpPr>
                <a:spLocks noChangeShapeType="1"/>
              </p:cNvSpPr>
              <p:nvPr/>
            </p:nvSpPr>
            <p:spPr bwMode="auto">
              <a:xfrm>
                <a:off x="456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3" name="Line 1387"/>
              <p:cNvSpPr>
                <a:spLocks noChangeShapeType="1"/>
              </p:cNvSpPr>
              <p:nvPr/>
            </p:nvSpPr>
            <p:spPr bwMode="auto">
              <a:xfrm>
                <a:off x="4596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4" name="Line 1388"/>
              <p:cNvSpPr>
                <a:spLocks noChangeShapeType="1"/>
              </p:cNvSpPr>
              <p:nvPr/>
            </p:nvSpPr>
            <p:spPr bwMode="auto">
              <a:xfrm>
                <a:off x="4626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5" name="Line 1389"/>
              <p:cNvSpPr>
                <a:spLocks noChangeShapeType="1"/>
              </p:cNvSpPr>
              <p:nvPr/>
            </p:nvSpPr>
            <p:spPr bwMode="auto">
              <a:xfrm>
                <a:off x="4658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6" name="Line 1390"/>
              <p:cNvSpPr>
                <a:spLocks noChangeShapeType="1"/>
              </p:cNvSpPr>
              <p:nvPr/>
            </p:nvSpPr>
            <p:spPr bwMode="auto">
              <a:xfrm>
                <a:off x="4690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7" name="Line 1391"/>
              <p:cNvSpPr>
                <a:spLocks noChangeShapeType="1"/>
              </p:cNvSpPr>
              <p:nvPr/>
            </p:nvSpPr>
            <p:spPr bwMode="auto">
              <a:xfrm>
                <a:off x="4722" y="1516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8" name="Line 1392"/>
              <p:cNvSpPr>
                <a:spLocks noChangeShapeType="1"/>
              </p:cNvSpPr>
              <p:nvPr/>
            </p:nvSpPr>
            <p:spPr bwMode="auto">
              <a:xfrm>
                <a:off x="4754" y="1516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29" name="Line 1393"/>
              <p:cNvSpPr>
                <a:spLocks noChangeShapeType="1"/>
              </p:cNvSpPr>
              <p:nvPr/>
            </p:nvSpPr>
            <p:spPr bwMode="auto">
              <a:xfrm>
                <a:off x="4786" y="1516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0" name="Freeform 1394"/>
              <p:cNvSpPr>
                <a:spLocks/>
              </p:cNvSpPr>
              <p:nvPr/>
            </p:nvSpPr>
            <p:spPr bwMode="auto">
              <a:xfrm>
                <a:off x="3214" y="1020"/>
                <a:ext cx="56" cy="94"/>
              </a:xfrm>
              <a:custGeom>
                <a:avLst/>
                <a:gdLst>
                  <a:gd name="T0" fmla="*/ 42 w 56"/>
                  <a:gd name="T1" fmla="*/ 40 h 94"/>
                  <a:gd name="T2" fmla="*/ 34 w 56"/>
                  <a:gd name="T3" fmla="*/ 34 h 94"/>
                  <a:gd name="T4" fmla="*/ 26 w 56"/>
                  <a:gd name="T5" fmla="*/ 34 h 94"/>
                  <a:gd name="T6" fmla="*/ 14 w 56"/>
                  <a:gd name="T7" fmla="*/ 40 h 94"/>
                  <a:gd name="T8" fmla="*/ 4 w 56"/>
                  <a:gd name="T9" fmla="*/ 52 h 94"/>
                  <a:gd name="T10" fmla="*/ 0 w 56"/>
                  <a:gd name="T11" fmla="*/ 64 h 94"/>
                  <a:gd name="T12" fmla="*/ 0 w 56"/>
                  <a:gd name="T13" fmla="*/ 78 h 94"/>
                  <a:gd name="T14" fmla="*/ 4 w 56"/>
                  <a:gd name="T15" fmla="*/ 86 h 94"/>
                  <a:gd name="T16" fmla="*/ 8 w 56"/>
                  <a:gd name="T17" fmla="*/ 90 h 94"/>
                  <a:gd name="T18" fmla="*/ 18 w 56"/>
                  <a:gd name="T19" fmla="*/ 94 h 94"/>
                  <a:gd name="T20" fmla="*/ 26 w 56"/>
                  <a:gd name="T21" fmla="*/ 94 h 94"/>
                  <a:gd name="T22" fmla="*/ 38 w 56"/>
                  <a:gd name="T23" fmla="*/ 90 h 94"/>
                  <a:gd name="T24" fmla="*/ 46 w 56"/>
                  <a:gd name="T25" fmla="*/ 78 h 94"/>
                  <a:gd name="T26" fmla="*/ 52 w 56"/>
                  <a:gd name="T27" fmla="*/ 64 h 94"/>
                  <a:gd name="T28" fmla="*/ 52 w 56"/>
                  <a:gd name="T29" fmla="*/ 52 h 94"/>
                  <a:gd name="T30" fmla="*/ 46 w 56"/>
                  <a:gd name="T31" fmla="*/ 44 h 94"/>
                  <a:gd name="T32" fmla="*/ 30 w 56"/>
                  <a:gd name="T33" fmla="*/ 22 h 94"/>
                  <a:gd name="T34" fmla="*/ 26 w 56"/>
                  <a:gd name="T35" fmla="*/ 14 h 94"/>
                  <a:gd name="T36" fmla="*/ 26 w 56"/>
                  <a:gd name="T37" fmla="*/ 6 h 94"/>
                  <a:gd name="T38" fmla="*/ 30 w 56"/>
                  <a:gd name="T39" fmla="*/ 0 h 94"/>
                  <a:gd name="T40" fmla="*/ 38 w 56"/>
                  <a:gd name="T41" fmla="*/ 0 h 94"/>
                  <a:gd name="T42" fmla="*/ 46 w 56"/>
                  <a:gd name="T43" fmla="*/ 6 h 94"/>
                  <a:gd name="T44" fmla="*/ 56 w 56"/>
                  <a:gd name="T45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94">
                    <a:moveTo>
                      <a:pt x="42" y="40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4" y="40"/>
                    </a:lnTo>
                    <a:lnTo>
                      <a:pt x="4" y="52"/>
                    </a:lnTo>
                    <a:lnTo>
                      <a:pt x="0" y="64"/>
                    </a:lnTo>
                    <a:lnTo>
                      <a:pt x="0" y="78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18" y="94"/>
                    </a:lnTo>
                    <a:lnTo>
                      <a:pt x="26" y="94"/>
                    </a:lnTo>
                    <a:lnTo>
                      <a:pt x="38" y="90"/>
                    </a:lnTo>
                    <a:lnTo>
                      <a:pt x="46" y="78"/>
                    </a:lnTo>
                    <a:lnTo>
                      <a:pt x="52" y="64"/>
                    </a:lnTo>
                    <a:lnTo>
                      <a:pt x="52" y="52"/>
                    </a:lnTo>
                    <a:lnTo>
                      <a:pt x="46" y="44"/>
                    </a:lnTo>
                    <a:lnTo>
                      <a:pt x="30" y="22"/>
                    </a:lnTo>
                    <a:lnTo>
                      <a:pt x="26" y="14"/>
                    </a:lnTo>
                    <a:lnTo>
                      <a:pt x="26" y="6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6"/>
                    </a:lnTo>
                    <a:lnTo>
                      <a:pt x="56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1" name="Freeform 1395"/>
              <p:cNvSpPr>
                <a:spLocks/>
              </p:cNvSpPr>
              <p:nvPr/>
            </p:nvSpPr>
            <p:spPr bwMode="auto">
              <a:xfrm>
                <a:off x="3218" y="1054"/>
                <a:ext cx="22" cy="56"/>
              </a:xfrm>
              <a:custGeom>
                <a:avLst/>
                <a:gdLst>
                  <a:gd name="T0" fmla="*/ 22 w 22"/>
                  <a:gd name="T1" fmla="*/ 0 h 56"/>
                  <a:gd name="T2" fmla="*/ 14 w 22"/>
                  <a:gd name="T3" fmla="*/ 6 h 56"/>
                  <a:gd name="T4" fmla="*/ 4 w 22"/>
                  <a:gd name="T5" fmla="*/ 18 h 56"/>
                  <a:gd name="T6" fmla="*/ 0 w 22"/>
                  <a:gd name="T7" fmla="*/ 30 h 56"/>
                  <a:gd name="T8" fmla="*/ 0 w 22"/>
                  <a:gd name="T9" fmla="*/ 48 h 56"/>
                  <a:gd name="T10" fmla="*/ 4 w 22"/>
                  <a:gd name="T11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22" y="0"/>
                    </a:moveTo>
                    <a:lnTo>
                      <a:pt x="14" y="6"/>
                    </a:lnTo>
                    <a:lnTo>
                      <a:pt x="4" y="18"/>
                    </a:lnTo>
                    <a:lnTo>
                      <a:pt x="0" y="30"/>
                    </a:lnTo>
                    <a:lnTo>
                      <a:pt x="0" y="48"/>
                    </a:lnTo>
                    <a:lnTo>
                      <a:pt x="4" y="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2" name="Freeform 1396"/>
              <p:cNvSpPr>
                <a:spLocks/>
              </p:cNvSpPr>
              <p:nvPr/>
            </p:nvSpPr>
            <p:spPr bwMode="auto">
              <a:xfrm>
                <a:off x="3240" y="1026"/>
                <a:ext cx="30" cy="88"/>
              </a:xfrm>
              <a:custGeom>
                <a:avLst/>
                <a:gdLst>
                  <a:gd name="T0" fmla="*/ 0 w 30"/>
                  <a:gd name="T1" fmla="*/ 88 h 88"/>
                  <a:gd name="T2" fmla="*/ 8 w 30"/>
                  <a:gd name="T3" fmla="*/ 84 h 88"/>
                  <a:gd name="T4" fmla="*/ 16 w 30"/>
                  <a:gd name="T5" fmla="*/ 72 h 88"/>
                  <a:gd name="T6" fmla="*/ 20 w 30"/>
                  <a:gd name="T7" fmla="*/ 58 h 88"/>
                  <a:gd name="T8" fmla="*/ 20 w 30"/>
                  <a:gd name="T9" fmla="*/ 42 h 88"/>
                  <a:gd name="T10" fmla="*/ 16 w 30"/>
                  <a:gd name="T11" fmla="*/ 34 h 88"/>
                  <a:gd name="T12" fmla="*/ 8 w 30"/>
                  <a:gd name="T13" fmla="*/ 20 h 88"/>
                  <a:gd name="T14" fmla="*/ 4 w 30"/>
                  <a:gd name="T15" fmla="*/ 12 h 88"/>
                  <a:gd name="T16" fmla="*/ 4 w 30"/>
                  <a:gd name="T17" fmla="*/ 4 h 88"/>
                  <a:gd name="T18" fmla="*/ 8 w 30"/>
                  <a:gd name="T19" fmla="*/ 0 h 88"/>
                  <a:gd name="T20" fmla="*/ 16 w 30"/>
                  <a:gd name="T21" fmla="*/ 0 h 88"/>
                  <a:gd name="T22" fmla="*/ 30 w 30"/>
                  <a:gd name="T23" fmla="*/ 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88">
                    <a:moveTo>
                      <a:pt x="0" y="88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58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0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3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3" name="Freeform 1397"/>
              <p:cNvSpPr>
                <a:spLocks/>
              </p:cNvSpPr>
              <p:nvPr/>
            </p:nvSpPr>
            <p:spPr bwMode="auto">
              <a:xfrm>
                <a:off x="3286" y="1054"/>
                <a:ext cx="42" cy="94"/>
              </a:xfrm>
              <a:custGeom>
                <a:avLst/>
                <a:gdLst>
                  <a:gd name="T0" fmla="*/ 0 w 42"/>
                  <a:gd name="T1" fmla="*/ 14 h 94"/>
                  <a:gd name="T2" fmla="*/ 8 w 42"/>
                  <a:gd name="T3" fmla="*/ 6 h 94"/>
                  <a:gd name="T4" fmla="*/ 18 w 42"/>
                  <a:gd name="T5" fmla="*/ 0 h 94"/>
                  <a:gd name="T6" fmla="*/ 26 w 42"/>
                  <a:gd name="T7" fmla="*/ 0 h 94"/>
                  <a:gd name="T8" fmla="*/ 34 w 42"/>
                  <a:gd name="T9" fmla="*/ 6 h 94"/>
                  <a:gd name="T10" fmla="*/ 38 w 42"/>
                  <a:gd name="T11" fmla="*/ 10 h 94"/>
                  <a:gd name="T12" fmla="*/ 42 w 42"/>
                  <a:gd name="T13" fmla="*/ 22 h 94"/>
                  <a:gd name="T14" fmla="*/ 42 w 42"/>
                  <a:gd name="T15" fmla="*/ 40 h 94"/>
                  <a:gd name="T16" fmla="*/ 38 w 42"/>
                  <a:gd name="T17" fmla="*/ 56 h 94"/>
                  <a:gd name="T18" fmla="*/ 26 w 42"/>
                  <a:gd name="T1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94">
                    <a:moveTo>
                      <a:pt x="0" y="14"/>
                    </a:moveTo>
                    <a:lnTo>
                      <a:pt x="8" y="6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6"/>
                    </a:lnTo>
                    <a:lnTo>
                      <a:pt x="38" y="10"/>
                    </a:lnTo>
                    <a:lnTo>
                      <a:pt x="42" y="22"/>
                    </a:lnTo>
                    <a:lnTo>
                      <a:pt x="42" y="40"/>
                    </a:lnTo>
                    <a:lnTo>
                      <a:pt x="38" y="56"/>
                    </a:lnTo>
                    <a:lnTo>
                      <a:pt x="26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4" name="Freeform 1398"/>
              <p:cNvSpPr>
                <a:spLocks/>
              </p:cNvSpPr>
              <p:nvPr/>
            </p:nvSpPr>
            <p:spPr bwMode="auto">
              <a:xfrm>
                <a:off x="3290" y="1060"/>
                <a:ext cx="34" cy="4"/>
              </a:xfrm>
              <a:custGeom>
                <a:avLst/>
                <a:gdLst>
                  <a:gd name="T0" fmla="*/ 0 w 34"/>
                  <a:gd name="T1" fmla="*/ 4 h 4"/>
                  <a:gd name="T2" fmla="*/ 10 w 34"/>
                  <a:gd name="T3" fmla="*/ 0 h 4"/>
                  <a:gd name="T4" fmla="*/ 26 w 34"/>
                  <a:gd name="T5" fmla="*/ 0 h 4"/>
                  <a:gd name="T6" fmla="*/ 34 w 3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0" y="4"/>
                    </a:moveTo>
                    <a:lnTo>
                      <a:pt x="10" y="0"/>
                    </a:lnTo>
                    <a:lnTo>
                      <a:pt x="26" y="0"/>
                    </a:lnTo>
                    <a:lnTo>
                      <a:pt x="3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5" name="Freeform 1399"/>
              <p:cNvSpPr>
                <a:spLocks/>
              </p:cNvSpPr>
              <p:nvPr/>
            </p:nvSpPr>
            <p:spPr bwMode="auto">
              <a:xfrm>
                <a:off x="3308" y="1054"/>
                <a:ext cx="50" cy="94"/>
              </a:xfrm>
              <a:custGeom>
                <a:avLst/>
                <a:gdLst>
                  <a:gd name="T0" fmla="*/ 50 w 50"/>
                  <a:gd name="T1" fmla="*/ 0 h 94"/>
                  <a:gd name="T2" fmla="*/ 46 w 50"/>
                  <a:gd name="T3" fmla="*/ 14 h 94"/>
                  <a:gd name="T4" fmla="*/ 42 w 50"/>
                  <a:gd name="T5" fmla="*/ 22 h 94"/>
                  <a:gd name="T6" fmla="*/ 20 w 50"/>
                  <a:gd name="T7" fmla="*/ 52 h 94"/>
                  <a:gd name="T8" fmla="*/ 8 w 50"/>
                  <a:gd name="T9" fmla="*/ 78 h 94"/>
                  <a:gd name="T10" fmla="*/ 0 w 50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94">
                    <a:moveTo>
                      <a:pt x="50" y="0"/>
                    </a:moveTo>
                    <a:lnTo>
                      <a:pt x="46" y="14"/>
                    </a:lnTo>
                    <a:lnTo>
                      <a:pt x="42" y="22"/>
                    </a:lnTo>
                    <a:lnTo>
                      <a:pt x="20" y="52"/>
                    </a:lnTo>
                    <a:lnTo>
                      <a:pt x="8" y="78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6" name="Freeform 1400"/>
              <p:cNvSpPr>
                <a:spLocks/>
              </p:cNvSpPr>
              <p:nvPr/>
            </p:nvSpPr>
            <p:spPr bwMode="auto">
              <a:xfrm>
                <a:off x="3328" y="1054"/>
                <a:ext cx="26" cy="52"/>
              </a:xfrm>
              <a:custGeom>
                <a:avLst/>
                <a:gdLst>
                  <a:gd name="T0" fmla="*/ 26 w 26"/>
                  <a:gd name="T1" fmla="*/ 0 h 52"/>
                  <a:gd name="T2" fmla="*/ 22 w 26"/>
                  <a:gd name="T3" fmla="*/ 14 h 52"/>
                  <a:gd name="T4" fmla="*/ 18 w 26"/>
                  <a:gd name="T5" fmla="*/ 22 h 52"/>
                  <a:gd name="T6" fmla="*/ 0 w 26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26" y="0"/>
                    </a:moveTo>
                    <a:lnTo>
                      <a:pt x="22" y="14"/>
                    </a:lnTo>
                    <a:lnTo>
                      <a:pt x="18" y="22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7" name="Line 1401"/>
              <p:cNvSpPr>
                <a:spLocks noChangeShapeType="1"/>
              </p:cNvSpPr>
              <p:nvPr/>
            </p:nvSpPr>
            <p:spPr bwMode="auto">
              <a:xfrm flipH="1">
                <a:off x="3376" y="1008"/>
                <a:ext cx="76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8" name="Freeform 1402"/>
              <p:cNvSpPr>
                <a:spLocks/>
              </p:cNvSpPr>
              <p:nvPr/>
            </p:nvSpPr>
            <p:spPr bwMode="auto">
              <a:xfrm>
                <a:off x="3464" y="1054"/>
                <a:ext cx="42" cy="94"/>
              </a:xfrm>
              <a:custGeom>
                <a:avLst/>
                <a:gdLst>
                  <a:gd name="T0" fmla="*/ 0 w 42"/>
                  <a:gd name="T1" fmla="*/ 14 h 94"/>
                  <a:gd name="T2" fmla="*/ 8 w 42"/>
                  <a:gd name="T3" fmla="*/ 6 h 94"/>
                  <a:gd name="T4" fmla="*/ 18 w 42"/>
                  <a:gd name="T5" fmla="*/ 0 h 94"/>
                  <a:gd name="T6" fmla="*/ 26 w 42"/>
                  <a:gd name="T7" fmla="*/ 0 h 94"/>
                  <a:gd name="T8" fmla="*/ 34 w 42"/>
                  <a:gd name="T9" fmla="*/ 6 h 94"/>
                  <a:gd name="T10" fmla="*/ 38 w 42"/>
                  <a:gd name="T11" fmla="*/ 10 h 94"/>
                  <a:gd name="T12" fmla="*/ 42 w 42"/>
                  <a:gd name="T13" fmla="*/ 22 h 94"/>
                  <a:gd name="T14" fmla="*/ 42 w 42"/>
                  <a:gd name="T15" fmla="*/ 40 h 94"/>
                  <a:gd name="T16" fmla="*/ 38 w 42"/>
                  <a:gd name="T17" fmla="*/ 56 h 94"/>
                  <a:gd name="T18" fmla="*/ 26 w 42"/>
                  <a:gd name="T1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94">
                    <a:moveTo>
                      <a:pt x="0" y="14"/>
                    </a:moveTo>
                    <a:lnTo>
                      <a:pt x="8" y="6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6"/>
                    </a:lnTo>
                    <a:lnTo>
                      <a:pt x="38" y="10"/>
                    </a:lnTo>
                    <a:lnTo>
                      <a:pt x="42" y="22"/>
                    </a:lnTo>
                    <a:lnTo>
                      <a:pt x="42" y="40"/>
                    </a:lnTo>
                    <a:lnTo>
                      <a:pt x="38" y="56"/>
                    </a:lnTo>
                    <a:lnTo>
                      <a:pt x="26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39" name="Freeform 1403"/>
              <p:cNvSpPr>
                <a:spLocks/>
              </p:cNvSpPr>
              <p:nvPr/>
            </p:nvSpPr>
            <p:spPr bwMode="auto">
              <a:xfrm>
                <a:off x="3468" y="1060"/>
                <a:ext cx="34" cy="4"/>
              </a:xfrm>
              <a:custGeom>
                <a:avLst/>
                <a:gdLst>
                  <a:gd name="T0" fmla="*/ 0 w 34"/>
                  <a:gd name="T1" fmla="*/ 4 h 4"/>
                  <a:gd name="T2" fmla="*/ 10 w 34"/>
                  <a:gd name="T3" fmla="*/ 0 h 4"/>
                  <a:gd name="T4" fmla="*/ 26 w 34"/>
                  <a:gd name="T5" fmla="*/ 0 h 4"/>
                  <a:gd name="T6" fmla="*/ 34 w 3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4">
                    <a:moveTo>
                      <a:pt x="0" y="4"/>
                    </a:moveTo>
                    <a:lnTo>
                      <a:pt x="10" y="0"/>
                    </a:lnTo>
                    <a:lnTo>
                      <a:pt x="26" y="0"/>
                    </a:lnTo>
                    <a:lnTo>
                      <a:pt x="3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0" name="Freeform 1404"/>
              <p:cNvSpPr>
                <a:spLocks/>
              </p:cNvSpPr>
              <p:nvPr/>
            </p:nvSpPr>
            <p:spPr bwMode="auto">
              <a:xfrm>
                <a:off x="3486" y="1054"/>
                <a:ext cx="50" cy="94"/>
              </a:xfrm>
              <a:custGeom>
                <a:avLst/>
                <a:gdLst>
                  <a:gd name="T0" fmla="*/ 50 w 50"/>
                  <a:gd name="T1" fmla="*/ 0 h 94"/>
                  <a:gd name="T2" fmla="*/ 46 w 50"/>
                  <a:gd name="T3" fmla="*/ 14 h 94"/>
                  <a:gd name="T4" fmla="*/ 42 w 50"/>
                  <a:gd name="T5" fmla="*/ 22 h 94"/>
                  <a:gd name="T6" fmla="*/ 20 w 50"/>
                  <a:gd name="T7" fmla="*/ 52 h 94"/>
                  <a:gd name="T8" fmla="*/ 8 w 50"/>
                  <a:gd name="T9" fmla="*/ 78 h 94"/>
                  <a:gd name="T10" fmla="*/ 0 w 50"/>
                  <a:gd name="T1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94">
                    <a:moveTo>
                      <a:pt x="50" y="0"/>
                    </a:moveTo>
                    <a:lnTo>
                      <a:pt x="46" y="14"/>
                    </a:lnTo>
                    <a:lnTo>
                      <a:pt x="42" y="22"/>
                    </a:lnTo>
                    <a:lnTo>
                      <a:pt x="20" y="52"/>
                    </a:lnTo>
                    <a:lnTo>
                      <a:pt x="8" y="78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1" name="Freeform 1405"/>
              <p:cNvSpPr>
                <a:spLocks/>
              </p:cNvSpPr>
              <p:nvPr/>
            </p:nvSpPr>
            <p:spPr bwMode="auto">
              <a:xfrm>
                <a:off x="3506" y="1054"/>
                <a:ext cx="26" cy="52"/>
              </a:xfrm>
              <a:custGeom>
                <a:avLst/>
                <a:gdLst>
                  <a:gd name="T0" fmla="*/ 26 w 26"/>
                  <a:gd name="T1" fmla="*/ 0 h 52"/>
                  <a:gd name="T2" fmla="*/ 22 w 26"/>
                  <a:gd name="T3" fmla="*/ 14 h 52"/>
                  <a:gd name="T4" fmla="*/ 18 w 26"/>
                  <a:gd name="T5" fmla="*/ 22 h 52"/>
                  <a:gd name="T6" fmla="*/ 0 w 26"/>
                  <a:gd name="T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52">
                    <a:moveTo>
                      <a:pt x="26" y="0"/>
                    </a:moveTo>
                    <a:lnTo>
                      <a:pt x="22" y="14"/>
                    </a:lnTo>
                    <a:lnTo>
                      <a:pt x="18" y="22"/>
                    </a:lnTo>
                    <a:lnTo>
                      <a:pt x="0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2" name="Line 1406"/>
              <p:cNvSpPr>
                <a:spLocks noChangeShapeType="1"/>
              </p:cNvSpPr>
              <p:nvPr/>
            </p:nvSpPr>
            <p:spPr bwMode="auto">
              <a:xfrm flipV="1">
                <a:off x="4786" y="942"/>
                <a:ext cx="1" cy="11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3" name="Line 1407"/>
              <p:cNvSpPr>
                <a:spLocks noChangeShapeType="1"/>
              </p:cNvSpPr>
              <p:nvPr/>
            </p:nvSpPr>
            <p:spPr bwMode="auto">
              <a:xfrm flipH="1">
                <a:off x="4750" y="197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4" name="Line 1408"/>
              <p:cNvSpPr>
                <a:spLocks noChangeShapeType="1"/>
              </p:cNvSpPr>
              <p:nvPr/>
            </p:nvSpPr>
            <p:spPr bwMode="auto">
              <a:xfrm>
                <a:off x="4824" y="198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5" name="Freeform 1409"/>
              <p:cNvSpPr>
                <a:spLocks/>
              </p:cNvSpPr>
              <p:nvPr/>
            </p:nvSpPr>
            <p:spPr bwMode="auto">
              <a:xfrm>
                <a:off x="4902" y="194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746" name="Group 1410"/>
            <p:cNvGrpSpPr>
              <a:grpSpLocks/>
            </p:cNvGrpSpPr>
            <p:nvPr/>
          </p:nvGrpSpPr>
          <p:grpSpPr bwMode="auto">
            <a:xfrm>
              <a:off x="914" y="942"/>
              <a:ext cx="4252" cy="2578"/>
              <a:chOff x="914" y="942"/>
              <a:chExt cx="4252" cy="2578"/>
            </a:xfrm>
          </p:grpSpPr>
          <p:sp>
            <p:nvSpPr>
              <p:cNvPr id="143747" name="Freeform 1411"/>
              <p:cNvSpPr>
                <a:spLocks/>
              </p:cNvSpPr>
              <p:nvPr/>
            </p:nvSpPr>
            <p:spPr bwMode="auto">
              <a:xfrm>
                <a:off x="4926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8" name="Freeform 1412"/>
              <p:cNvSpPr>
                <a:spLocks/>
              </p:cNvSpPr>
              <p:nvPr/>
            </p:nvSpPr>
            <p:spPr bwMode="auto">
              <a:xfrm>
                <a:off x="4968" y="2004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9" name="Freeform 1413"/>
              <p:cNvSpPr>
                <a:spLocks/>
              </p:cNvSpPr>
              <p:nvPr/>
            </p:nvSpPr>
            <p:spPr bwMode="auto">
              <a:xfrm>
                <a:off x="4996" y="1946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0" name="Freeform 1414"/>
              <p:cNvSpPr>
                <a:spLocks/>
              </p:cNvSpPr>
              <p:nvPr/>
            </p:nvSpPr>
            <p:spPr bwMode="auto">
              <a:xfrm>
                <a:off x="5020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1" name="Freeform 1415"/>
              <p:cNvSpPr>
                <a:spLocks/>
              </p:cNvSpPr>
              <p:nvPr/>
            </p:nvSpPr>
            <p:spPr bwMode="auto">
              <a:xfrm>
                <a:off x="5058" y="1946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2" name="Freeform 1416"/>
              <p:cNvSpPr>
                <a:spLocks/>
              </p:cNvSpPr>
              <p:nvPr/>
            </p:nvSpPr>
            <p:spPr bwMode="auto">
              <a:xfrm>
                <a:off x="5082" y="1946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3" name="Line 1417"/>
              <p:cNvSpPr>
                <a:spLocks noChangeShapeType="1"/>
              </p:cNvSpPr>
              <p:nvPr/>
            </p:nvSpPr>
            <p:spPr bwMode="auto">
              <a:xfrm>
                <a:off x="5148" y="1952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4" name="Line 1418"/>
              <p:cNvSpPr>
                <a:spLocks noChangeShapeType="1"/>
              </p:cNvSpPr>
              <p:nvPr/>
            </p:nvSpPr>
            <p:spPr bwMode="auto">
              <a:xfrm>
                <a:off x="5150" y="1946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5" name="Freeform 1419"/>
              <p:cNvSpPr>
                <a:spLocks/>
              </p:cNvSpPr>
              <p:nvPr/>
            </p:nvSpPr>
            <p:spPr bwMode="auto">
              <a:xfrm>
                <a:off x="5116" y="1946"/>
                <a:ext cx="50" cy="46"/>
              </a:xfrm>
              <a:custGeom>
                <a:avLst/>
                <a:gdLst>
                  <a:gd name="T0" fmla="*/ 34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4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6" name="Line 1420"/>
              <p:cNvSpPr>
                <a:spLocks noChangeShapeType="1"/>
              </p:cNvSpPr>
              <p:nvPr/>
            </p:nvSpPr>
            <p:spPr bwMode="auto">
              <a:xfrm>
                <a:off x="5138" y="2010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7" name="Line 1421"/>
              <p:cNvSpPr>
                <a:spLocks noChangeShapeType="1"/>
              </p:cNvSpPr>
              <p:nvPr/>
            </p:nvSpPr>
            <p:spPr bwMode="auto">
              <a:xfrm flipH="1">
                <a:off x="4750" y="174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8" name="Line 1422"/>
              <p:cNvSpPr>
                <a:spLocks noChangeShapeType="1"/>
              </p:cNvSpPr>
              <p:nvPr/>
            </p:nvSpPr>
            <p:spPr bwMode="auto">
              <a:xfrm>
                <a:off x="4824" y="175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59" name="Freeform 1423"/>
              <p:cNvSpPr>
                <a:spLocks/>
              </p:cNvSpPr>
              <p:nvPr/>
            </p:nvSpPr>
            <p:spPr bwMode="auto">
              <a:xfrm>
                <a:off x="4902" y="1716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0" name="Freeform 1424"/>
              <p:cNvSpPr>
                <a:spLocks/>
              </p:cNvSpPr>
              <p:nvPr/>
            </p:nvSpPr>
            <p:spPr bwMode="auto">
              <a:xfrm>
                <a:off x="4926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8 w 16"/>
                  <a:gd name="T3" fmla="*/ 62 h 66"/>
                  <a:gd name="T4" fmla="*/ 10 w 16"/>
                  <a:gd name="T5" fmla="*/ 60 h 66"/>
                  <a:gd name="T6" fmla="*/ 14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8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8" y="62"/>
                    </a:lnTo>
                    <a:lnTo>
                      <a:pt x="10" y="60"/>
                    </a:lnTo>
                    <a:lnTo>
                      <a:pt x="14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1" name="Freeform 1425"/>
              <p:cNvSpPr>
                <a:spLocks/>
              </p:cNvSpPr>
              <p:nvPr/>
            </p:nvSpPr>
            <p:spPr bwMode="auto">
              <a:xfrm>
                <a:off x="4968" y="177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2" name="Freeform 1426"/>
              <p:cNvSpPr>
                <a:spLocks/>
              </p:cNvSpPr>
              <p:nvPr/>
            </p:nvSpPr>
            <p:spPr bwMode="auto">
              <a:xfrm>
                <a:off x="4996" y="1716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3" name="Freeform 1427"/>
              <p:cNvSpPr>
                <a:spLocks/>
              </p:cNvSpPr>
              <p:nvPr/>
            </p:nvSpPr>
            <p:spPr bwMode="auto">
              <a:xfrm>
                <a:off x="5020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4" name="Freeform 1428"/>
              <p:cNvSpPr>
                <a:spLocks/>
              </p:cNvSpPr>
              <p:nvPr/>
            </p:nvSpPr>
            <p:spPr bwMode="auto">
              <a:xfrm>
                <a:off x="5058" y="1716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5" name="Freeform 1429"/>
              <p:cNvSpPr>
                <a:spLocks/>
              </p:cNvSpPr>
              <p:nvPr/>
            </p:nvSpPr>
            <p:spPr bwMode="auto">
              <a:xfrm>
                <a:off x="5082" y="1716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6" name="Freeform 1430"/>
              <p:cNvSpPr>
                <a:spLocks/>
              </p:cNvSpPr>
              <p:nvPr/>
            </p:nvSpPr>
            <p:spPr bwMode="auto">
              <a:xfrm>
                <a:off x="5120" y="1716"/>
                <a:ext cx="42" cy="66"/>
              </a:xfrm>
              <a:custGeom>
                <a:avLst/>
                <a:gdLst>
                  <a:gd name="T0" fmla="*/ 2 w 42"/>
                  <a:gd name="T1" fmla="*/ 12 h 66"/>
                  <a:gd name="T2" fmla="*/ 6 w 42"/>
                  <a:gd name="T3" fmla="*/ 16 h 66"/>
                  <a:gd name="T4" fmla="*/ 2 w 42"/>
                  <a:gd name="T5" fmla="*/ 18 h 66"/>
                  <a:gd name="T6" fmla="*/ 0 w 42"/>
                  <a:gd name="T7" fmla="*/ 16 h 66"/>
                  <a:gd name="T8" fmla="*/ 0 w 42"/>
                  <a:gd name="T9" fmla="*/ 12 h 66"/>
                  <a:gd name="T10" fmla="*/ 2 w 42"/>
                  <a:gd name="T11" fmla="*/ 6 h 66"/>
                  <a:gd name="T12" fmla="*/ 6 w 42"/>
                  <a:gd name="T13" fmla="*/ 4 h 66"/>
                  <a:gd name="T14" fmla="*/ 14 w 42"/>
                  <a:gd name="T15" fmla="*/ 0 h 66"/>
                  <a:gd name="T16" fmla="*/ 28 w 42"/>
                  <a:gd name="T17" fmla="*/ 0 h 66"/>
                  <a:gd name="T18" fmla="*/ 36 w 42"/>
                  <a:gd name="T19" fmla="*/ 4 h 66"/>
                  <a:gd name="T20" fmla="*/ 40 w 42"/>
                  <a:gd name="T21" fmla="*/ 6 h 66"/>
                  <a:gd name="T22" fmla="*/ 42 w 42"/>
                  <a:gd name="T23" fmla="*/ 12 h 66"/>
                  <a:gd name="T24" fmla="*/ 42 w 42"/>
                  <a:gd name="T25" fmla="*/ 18 h 66"/>
                  <a:gd name="T26" fmla="*/ 40 w 42"/>
                  <a:gd name="T27" fmla="*/ 26 h 66"/>
                  <a:gd name="T28" fmla="*/ 30 w 42"/>
                  <a:gd name="T29" fmla="*/ 32 h 66"/>
                  <a:gd name="T30" fmla="*/ 14 w 42"/>
                  <a:gd name="T31" fmla="*/ 38 h 66"/>
                  <a:gd name="T32" fmla="*/ 8 w 42"/>
                  <a:gd name="T33" fmla="*/ 40 h 66"/>
                  <a:gd name="T34" fmla="*/ 2 w 42"/>
                  <a:gd name="T35" fmla="*/ 46 h 66"/>
                  <a:gd name="T36" fmla="*/ 0 w 42"/>
                  <a:gd name="T37" fmla="*/ 56 h 66"/>
                  <a:gd name="T38" fmla="*/ 0 w 42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28" y="0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2" y="12"/>
                    </a:lnTo>
                    <a:lnTo>
                      <a:pt x="42" y="18"/>
                    </a:lnTo>
                    <a:lnTo>
                      <a:pt x="40" y="26"/>
                    </a:lnTo>
                    <a:lnTo>
                      <a:pt x="30" y="32"/>
                    </a:lnTo>
                    <a:lnTo>
                      <a:pt x="14" y="38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7" name="Freeform 1431"/>
              <p:cNvSpPr>
                <a:spLocks/>
              </p:cNvSpPr>
              <p:nvPr/>
            </p:nvSpPr>
            <p:spPr bwMode="auto">
              <a:xfrm>
                <a:off x="5134" y="1716"/>
                <a:ext cx="26" cy="38"/>
              </a:xfrm>
              <a:custGeom>
                <a:avLst/>
                <a:gdLst>
                  <a:gd name="T0" fmla="*/ 14 w 26"/>
                  <a:gd name="T1" fmla="*/ 0 h 38"/>
                  <a:gd name="T2" fmla="*/ 20 w 26"/>
                  <a:gd name="T3" fmla="*/ 4 h 38"/>
                  <a:gd name="T4" fmla="*/ 22 w 26"/>
                  <a:gd name="T5" fmla="*/ 6 h 38"/>
                  <a:gd name="T6" fmla="*/ 26 w 26"/>
                  <a:gd name="T7" fmla="*/ 12 h 38"/>
                  <a:gd name="T8" fmla="*/ 26 w 26"/>
                  <a:gd name="T9" fmla="*/ 18 h 38"/>
                  <a:gd name="T10" fmla="*/ 22 w 26"/>
                  <a:gd name="T11" fmla="*/ 26 h 38"/>
                  <a:gd name="T12" fmla="*/ 14 w 26"/>
                  <a:gd name="T13" fmla="*/ 32 h 38"/>
                  <a:gd name="T14" fmla="*/ 0 w 26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8">
                    <a:moveTo>
                      <a:pt x="14" y="0"/>
                    </a:moveTo>
                    <a:lnTo>
                      <a:pt x="20" y="4"/>
                    </a:lnTo>
                    <a:lnTo>
                      <a:pt x="22" y="6"/>
                    </a:lnTo>
                    <a:lnTo>
                      <a:pt x="26" y="12"/>
                    </a:lnTo>
                    <a:lnTo>
                      <a:pt x="26" y="18"/>
                    </a:lnTo>
                    <a:lnTo>
                      <a:pt x="22" y="26"/>
                    </a:lnTo>
                    <a:lnTo>
                      <a:pt x="14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8" name="Freeform 1432"/>
              <p:cNvSpPr>
                <a:spLocks/>
              </p:cNvSpPr>
              <p:nvPr/>
            </p:nvSpPr>
            <p:spPr bwMode="auto">
              <a:xfrm>
                <a:off x="5120" y="1772"/>
                <a:ext cx="42" cy="6"/>
              </a:xfrm>
              <a:custGeom>
                <a:avLst/>
                <a:gdLst>
                  <a:gd name="T0" fmla="*/ 0 w 42"/>
                  <a:gd name="T1" fmla="*/ 4 h 6"/>
                  <a:gd name="T2" fmla="*/ 2 w 42"/>
                  <a:gd name="T3" fmla="*/ 0 h 6"/>
                  <a:gd name="T4" fmla="*/ 8 w 42"/>
                  <a:gd name="T5" fmla="*/ 0 h 6"/>
                  <a:gd name="T6" fmla="*/ 24 w 42"/>
                  <a:gd name="T7" fmla="*/ 6 h 6"/>
                  <a:gd name="T8" fmla="*/ 34 w 42"/>
                  <a:gd name="T9" fmla="*/ 6 h 6"/>
                  <a:gd name="T10" fmla="*/ 40 w 42"/>
                  <a:gd name="T11" fmla="*/ 4 h 6"/>
                  <a:gd name="T12" fmla="*/ 42 w 4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0" y="4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69" name="Freeform 1433"/>
              <p:cNvSpPr>
                <a:spLocks/>
              </p:cNvSpPr>
              <p:nvPr/>
            </p:nvSpPr>
            <p:spPr bwMode="auto">
              <a:xfrm>
                <a:off x="5128" y="1766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6 w 34"/>
                  <a:gd name="T3" fmla="*/ 16 h 16"/>
                  <a:gd name="T4" fmla="*/ 28 w 34"/>
                  <a:gd name="T5" fmla="*/ 16 h 16"/>
                  <a:gd name="T6" fmla="*/ 32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0" name="Line 1434"/>
              <p:cNvSpPr>
                <a:spLocks noChangeShapeType="1"/>
              </p:cNvSpPr>
              <p:nvPr/>
            </p:nvSpPr>
            <p:spPr bwMode="auto">
              <a:xfrm flipH="1">
                <a:off x="4750" y="151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1" name="Freeform 1435"/>
              <p:cNvSpPr>
                <a:spLocks/>
              </p:cNvSpPr>
              <p:nvPr/>
            </p:nvSpPr>
            <p:spPr bwMode="auto">
              <a:xfrm>
                <a:off x="4822" y="148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2" name="Freeform 1436"/>
              <p:cNvSpPr>
                <a:spLocks/>
              </p:cNvSpPr>
              <p:nvPr/>
            </p:nvSpPr>
            <p:spPr bwMode="auto">
              <a:xfrm>
                <a:off x="4846" y="14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3" name="Freeform 1437"/>
              <p:cNvSpPr>
                <a:spLocks/>
              </p:cNvSpPr>
              <p:nvPr/>
            </p:nvSpPr>
            <p:spPr bwMode="auto">
              <a:xfrm>
                <a:off x="4886" y="154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4" name="Freeform 1438"/>
              <p:cNvSpPr>
                <a:spLocks/>
              </p:cNvSpPr>
              <p:nvPr/>
            </p:nvSpPr>
            <p:spPr bwMode="auto">
              <a:xfrm>
                <a:off x="4914" y="14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5" name="Freeform 1439"/>
              <p:cNvSpPr>
                <a:spLocks/>
              </p:cNvSpPr>
              <p:nvPr/>
            </p:nvSpPr>
            <p:spPr bwMode="auto">
              <a:xfrm>
                <a:off x="4940" y="14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6" name="Freeform 1440"/>
              <p:cNvSpPr>
                <a:spLocks/>
              </p:cNvSpPr>
              <p:nvPr/>
            </p:nvSpPr>
            <p:spPr bwMode="auto">
              <a:xfrm>
                <a:off x="4976" y="14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7" name="Freeform 1441"/>
              <p:cNvSpPr>
                <a:spLocks/>
              </p:cNvSpPr>
              <p:nvPr/>
            </p:nvSpPr>
            <p:spPr bwMode="auto">
              <a:xfrm>
                <a:off x="5002" y="14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8" name="Freeform 1442"/>
              <p:cNvSpPr>
                <a:spLocks/>
              </p:cNvSpPr>
              <p:nvPr/>
            </p:nvSpPr>
            <p:spPr bwMode="auto">
              <a:xfrm>
                <a:off x="5038" y="14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9" name="Freeform 1443"/>
              <p:cNvSpPr>
                <a:spLocks/>
              </p:cNvSpPr>
              <p:nvPr/>
            </p:nvSpPr>
            <p:spPr bwMode="auto">
              <a:xfrm>
                <a:off x="5064" y="14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0" name="Line 1444"/>
              <p:cNvSpPr>
                <a:spLocks noChangeShapeType="1"/>
              </p:cNvSpPr>
              <p:nvPr/>
            </p:nvSpPr>
            <p:spPr bwMode="auto">
              <a:xfrm flipH="1">
                <a:off x="4750" y="128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1" name="Freeform 1445"/>
              <p:cNvSpPr>
                <a:spLocks/>
              </p:cNvSpPr>
              <p:nvPr/>
            </p:nvSpPr>
            <p:spPr bwMode="auto">
              <a:xfrm>
                <a:off x="4822" y="1258"/>
                <a:ext cx="42" cy="66"/>
              </a:xfrm>
              <a:custGeom>
                <a:avLst/>
                <a:gdLst>
                  <a:gd name="T0" fmla="*/ 18 w 42"/>
                  <a:gd name="T1" fmla="*/ 0 h 66"/>
                  <a:gd name="T2" fmla="*/ 8 w 42"/>
                  <a:gd name="T3" fmla="*/ 4 h 66"/>
                  <a:gd name="T4" fmla="*/ 2 w 42"/>
                  <a:gd name="T5" fmla="*/ 12 h 66"/>
                  <a:gd name="T6" fmla="*/ 0 w 42"/>
                  <a:gd name="T7" fmla="*/ 28 h 66"/>
                  <a:gd name="T8" fmla="*/ 0 w 42"/>
                  <a:gd name="T9" fmla="*/ 38 h 66"/>
                  <a:gd name="T10" fmla="*/ 2 w 42"/>
                  <a:gd name="T11" fmla="*/ 54 h 66"/>
                  <a:gd name="T12" fmla="*/ 8 w 42"/>
                  <a:gd name="T13" fmla="*/ 62 h 66"/>
                  <a:gd name="T14" fmla="*/ 18 w 42"/>
                  <a:gd name="T15" fmla="*/ 66 h 66"/>
                  <a:gd name="T16" fmla="*/ 24 w 42"/>
                  <a:gd name="T17" fmla="*/ 66 h 66"/>
                  <a:gd name="T18" fmla="*/ 34 w 42"/>
                  <a:gd name="T19" fmla="*/ 62 h 66"/>
                  <a:gd name="T20" fmla="*/ 40 w 42"/>
                  <a:gd name="T21" fmla="*/ 54 h 66"/>
                  <a:gd name="T22" fmla="*/ 42 w 42"/>
                  <a:gd name="T23" fmla="*/ 38 h 66"/>
                  <a:gd name="T24" fmla="*/ 42 w 42"/>
                  <a:gd name="T25" fmla="*/ 28 h 66"/>
                  <a:gd name="T26" fmla="*/ 40 w 42"/>
                  <a:gd name="T27" fmla="*/ 12 h 66"/>
                  <a:gd name="T28" fmla="*/ 34 w 42"/>
                  <a:gd name="T29" fmla="*/ 4 h 66"/>
                  <a:gd name="T30" fmla="*/ 24 w 42"/>
                  <a:gd name="T31" fmla="*/ 0 h 66"/>
                  <a:gd name="T32" fmla="*/ 18 w 42"/>
                  <a:gd name="T33" fmla="*/ 0 h 66"/>
                  <a:gd name="T34" fmla="*/ 12 w 42"/>
                  <a:gd name="T35" fmla="*/ 4 h 66"/>
                  <a:gd name="T36" fmla="*/ 8 w 42"/>
                  <a:gd name="T37" fmla="*/ 6 h 66"/>
                  <a:gd name="T38" fmla="*/ 6 w 42"/>
                  <a:gd name="T39" fmla="*/ 12 h 66"/>
                  <a:gd name="T40" fmla="*/ 2 w 42"/>
                  <a:gd name="T41" fmla="*/ 28 h 66"/>
                  <a:gd name="T42" fmla="*/ 2 w 42"/>
                  <a:gd name="T43" fmla="*/ 38 h 66"/>
                  <a:gd name="T44" fmla="*/ 6 w 42"/>
                  <a:gd name="T45" fmla="*/ 54 h 66"/>
                  <a:gd name="T46" fmla="*/ 8 w 42"/>
                  <a:gd name="T47" fmla="*/ 60 h 66"/>
                  <a:gd name="T48" fmla="*/ 12 w 42"/>
                  <a:gd name="T49" fmla="*/ 62 h 66"/>
                  <a:gd name="T50" fmla="*/ 18 w 42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2" y="38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2" name="Freeform 1446"/>
              <p:cNvSpPr>
                <a:spLocks/>
              </p:cNvSpPr>
              <p:nvPr/>
            </p:nvSpPr>
            <p:spPr bwMode="auto">
              <a:xfrm>
                <a:off x="4846" y="125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3" name="Freeform 1447"/>
              <p:cNvSpPr>
                <a:spLocks/>
              </p:cNvSpPr>
              <p:nvPr/>
            </p:nvSpPr>
            <p:spPr bwMode="auto">
              <a:xfrm>
                <a:off x="4886" y="131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2 h 6"/>
                  <a:gd name="T4" fmla="*/ 4 w 6"/>
                  <a:gd name="T5" fmla="*/ 6 h 6"/>
                  <a:gd name="T6" fmla="*/ 6 w 6"/>
                  <a:gd name="T7" fmla="*/ 2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2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4" name="Freeform 1448"/>
              <p:cNvSpPr>
                <a:spLocks/>
              </p:cNvSpPr>
              <p:nvPr/>
            </p:nvSpPr>
            <p:spPr bwMode="auto">
              <a:xfrm>
                <a:off x="4914" y="1258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5" name="Freeform 1449"/>
              <p:cNvSpPr>
                <a:spLocks/>
              </p:cNvSpPr>
              <p:nvPr/>
            </p:nvSpPr>
            <p:spPr bwMode="auto">
              <a:xfrm>
                <a:off x="4940" y="1258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6" name="Freeform 1450"/>
              <p:cNvSpPr>
                <a:spLocks/>
              </p:cNvSpPr>
              <p:nvPr/>
            </p:nvSpPr>
            <p:spPr bwMode="auto">
              <a:xfrm>
                <a:off x="4976" y="1258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7" name="Freeform 1451"/>
              <p:cNvSpPr>
                <a:spLocks/>
              </p:cNvSpPr>
              <p:nvPr/>
            </p:nvSpPr>
            <p:spPr bwMode="auto">
              <a:xfrm>
                <a:off x="5002" y="1258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8" name="Freeform 1452"/>
              <p:cNvSpPr>
                <a:spLocks/>
              </p:cNvSpPr>
              <p:nvPr/>
            </p:nvSpPr>
            <p:spPr bwMode="auto">
              <a:xfrm>
                <a:off x="5038" y="1258"/>
                <a:ext cx="44" cy="66"/>
              </a:xfrm>
              <a:custGeom>
                <a:avLst/>
                <a:gdLst>
                  <a:gd name="T0" fmla="*/ 4 w 44"/>
                  <a:gd name="T1" fmla="*/ 12 h 66"/>
                  <a:gd name="T2" fmla="*/ 6 w 44"/>
                  <a:gd name="T3" fmla="*/ 16 h 66"/>
                  <a:gd name="T4" fmla="*/ 4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4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8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6 h 66"/>
                  <a:gd name="T28" fmla="*/ 32 w 44"/>
                  <a:gd name="T29" fmla="*/ 32 h 66"/>
                  <a:gd name="T30" fmla="*/ 16 w 44"/>
                  <a:gd name="T31" fmla="*/ 38 h 66"/>
                  <a:gd name="T32" fmla="*/ 10 w 44"/>
                  <a:gd name="T33" fmla="*/ 40 h 66"/>
                  <a:gd name="T34" fmla="*/ 4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4" y="12"/>
                    </a:moveTo>
                    <a:lnTo>
                      <a:pt x="6" y="16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6"/>
                    </a:lnTo>
                    <a:lnTo>
                      <a:pt x="32" y="32"/>
                    </a:lnTo>
                    <a:lnTo>
                      <a:pt x="16" y="38"/>
                    </a:lnTo>
                    <a:lnTo>
                      <a:pt x="10" y="40"/>
                    </a:lnTo>
                    <a:lnTo>
                      <a:pt x="4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9" name="Freeform 1453"/>
              <p:cNvSpPr>
                <a:spLocks/>
              </p:cNvSpPr>
              <p:nvPr/>
            </p:nvSpPr>
            <p:spPr bwMode="auto">
              <a:xfrm>
                <a:off x="5054" y="1258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2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2 w 24"/>
                  <a:gd name="T11" fmla="*/ 26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6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0" name="Freeform 1454"/>
              <p:cNvSpPr>
                <a:spLocks/>
              </p:cNvSpPr>
              <p:nvPr/>
            </p:nvSpPr>
            <p:spPr bwMode="auto">
              <a:xfrm>
                <a:off x="5038" y="1314"/>
                <a:ext cx="44" cy="6"/>
              </a:xfrm>
              <a:custGeom>
                <a:avLst/>
                <a:gdLst>
                  <a:gd name="T0" fmla="*/ 0 w 44"/>
                  <a:gd name="T1" fmla="*/ 4 h 6"/>
                  <a:gd name="T2" fmla="*/ 4 w 44"/>
                  <a:gd name="T3" fmla="*/ 0 h 6"/>
                  <a:gd name="T4" fmla="*/ 10 w 44"/>
                  <a:gd name="T5" fmla="*/ 0 h 6"/>
                  <a:gd name="T6" fmla="*/ 26 w 44"/>
                  <a:gd name="T7" fmla="*/ 6 h 6"/>
                  <a:gd name="T8" fmla="*/ 34 w 44"/>
                  <a:gd name="T9" fmla="*/ 6 h 6"/>
                  <a:gd name="T10" fmla="*/ 40 w 44"/>
                  <a:gd name="T11" fmla="*/ 4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26" y="6"/>
                    </a:lnTo>
                    <a:lnTo>
                      <a:pt x="34" y="6"/>
                    </a:lnTo>
                    <a:lnTo>
                      <a:pt x="40" y="4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1" name="Freeform 1455"/>
              <p:cNvSpPr>
                <a:spLocks/>
              </p:cNvSpPr>
              <p:nvPr/>
            </p:nvSpPr>
            <p:spPr bwMode="auto">
              <a:xfrm>
                <a:off x="5048" y="1308"/>
                <a:ext cx="34" cy="16"/>
              </a:xfrm>
              <a:custGeom>
                <a:avLst/>
                <a:gdLst>
                  <a:gd name="T0" fmla="*/ 0 w 34"/>
                  <a:gd name="T1" fmla="*/ 6 h 16"/>
                  <a:gd name="T2" fmla="*/ 16 w 34"/>
                  <a:gd name="T3" fmla="*/ 16 h 16"/>
                  <a:gd name="T4" fmla="*/ 28 w 34"/>
                  <a:gd name="T5" fmla="*/ 16 h 16"/>
                  <a:gd name="T6" fmla="*/ 30 w 34"/>
                  <a:gd name="T7" fmla="*/ 12 h 16"/>
                  <a:gd name="T8" fmla="*/ 34 w 34"/>
                  <a:gd name="T9" fmla="*/ 6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2" name="Line 1456"/>
              <p:cNvSpPr>
                <a:spLocks noChangeShapeType="1"/>
              </p:cNvSpPr>
              <p:nvPr/>
            </p:nvSpPr>
            <p:spPr bwMode="auto">
              <a:xfrm flipH="1">
                <a:off x="4750" y="105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3" name="Freeform 1457"/>
              <p:cNvSpPr>
                <a:spLocks/>
              </p:cNvSpPr>
              <p:nvPr/>
            </p:nvSpPr>
            <p:spPr bwMode="auto">
              <a:xfrm>
                <a:off x="4822" y="1030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4" name="Freeform 1458"/>
              <p:cNvSpPr>
                <a:spLocks/>
              </p:cNvSpPr>
              <p:nvPr/>
            </p:nvSpPr>
            <p:spPr bwMode="auto">
              <a:xfrm>
                <a:off x="4846" y="1030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5" name="Freeform 1459"/>
              <p:cNvSpPr>
                <a:spLocks/>
              </p:cNvSpPr>
              <p:nvPr/>
            </p:nvSpPr>
            <p:spPr bwMode="auto">
              <a:xfrm>
                <a:off x="4886" y="1088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6" name="Freeform 1460"/>
              <p:cNvSpPr>
                <a:spLocks/>
              </p:cNvSpPr>
              <p:nvPr/>
            </p:nvSpPr>
            <p:spPr bwMode="auto">
              <a:xfrm>
                <a:off x="4914" y="103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7" name="Freeform 1461"/>
              <p:cNvSpPr>
                <a:spLocks/>
              </p:cNvSpPr>
              <p:nvPr/>
            </p:nvSpPr>
            <p:spPr bwMode="auto">
              <a:xfrm>
                <a:off x="4940" y="1030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8" name="Freeform 1462"/>
              <p:cNvSpPr>
                <a:spLocks/>
              </p:cNvSpPr>
              <p:nvPr/>
            </p:nvSpPr>
            <p:spPr bwMode="auto">
              <a:xfrm>
                <a:off x="4976" y="103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99" name="Freeform 1463"/>
              <p:cNvSpPr>
                <a:spLocks/>
              </p:cNvSpPr>
              <p:nvPr/>
            </p:nvSpPr>
            <p:spPr bwMode="auto">
              <a:xfrm>
                <a:off x="5002" y="1030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0" name="Line 1464"/>
              <p:cNvSpPr>
                <a:spLocks noChangeShapeType="1"/>
              </p:cNvSpPr>
              <p:nvPr/>
            </p:nvSpPr>
            <p:spPr bwMode="auto">
              <a:xfrm>
                <a:off x="5066" y="1036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1" name="Line 1465"/>
              <p:cNvSpPr>
                <a:spLocks noChangeShapeType="1"/>
              </p:cNvSpPr>
              <p:nvPr/>
            </p:nvSpPr>
            <p:spPr bwMode="auto">
              <a:xfrm>
                <a:off x="5070" y="10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2" name="Freeform 1466"/>
              <p:cNvSpPr>
                <a:spLocks/>
              </p:cNvSpPr>
              <p:nvPr/>
            </p:nvSpPr>
            <p:spPr bwMode="auto">
              <a:xfrm>
                <a:off x="5036" y="1030"/>
                <a:ext cx="48" cy="46"/>
              </a:xfrm>
              <a:custGeom>
                <a:avLst/>
                <a:gdLst>
                  <a:gd name="T0" fmla="*/ 34 w 48"/>
                  <a:gd name="T1" fmla="*/ 0 h 46"/>
                  <a:gd name="T2" fmla="*/ 0 w 48"/>
                  <a:gd name="T3" fmla="*/ 46 h 46"/>
                  <a:gd name="T4" fmla="*/ 48 w 4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34" y="0"/>
                    </a:moveTo>
                    <a:lnTo>
                      <a:pt x="0" y="46"/>
                    </a:lnTo>
                    <a:lnTo>
                      <a:pt x="4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3" name="Line 1467"/>
              <p:cNvSpPr>
                <a:spLocks noChangeShapeType="1"/>
              </p:cNvSpPr>
              <p:nvPr/>
            </p:nvSpPr>
            <p:spPr bwMode="auto">
              <a:xfrm>
                <a:off x="5058" y="1094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4" name="Line 1468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5" name="Line 1469"/>
              <p:cNvSpPr>
                <a:spLocks noChangeShapeType="1"/>
              </p:cNvSpPr>
              <p:nvPr/>
            </p:nvSpPr>
            <p:spPr bwMode="auto">
              <a:xfrm flipH="1">
                <a:off x="4768" y="20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6" name="Line 1470"/>
              <p:cNvSpPr>
                <a:spLocks noChangeShapeType="1"/>
              </p:cNvSpPr>
              <p:nvPr/>
            </p:nvSpPr>
            <p:spPr bwMode="auto">
              <a:xfrm flipH="1">
                <a:off x="4768" y="19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7" name="Line 1471"/>
              <p:cNvSpPr>
                <a:spLocks noChangeShapeType="1"/>
              </p:cNvSpPr>
              <p:nvPr/>
            </p:nvSpPr>
            <p:spPr bwMode="auto">
              <a:xfrm flipH="1">
                <a:off x="4768" y="18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8" name="Line 1472"/>
              <p:cNvSpPr>
                <a:spLocks noChangeShapeType="1"/>
              </p:cNvSpPr>
              <p:nvPr/>
            </p:nvSpPr>
            <p:spPr bwMode="auto">
              <a:xfrm flipH="1">
                <a:off x="4768" y="18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09" name="Line 1473"/>
              <p:cNvSpPr>
                <a:spLocks noChangeShapeType="1"/>
              </p:cNvSpPr>
              <p:nvPr/>
            </p:nvSpPr>
            <p:spPr bwMode="auto">
              <a:xfrm flipH="1">
                <a:off x="4768" y="168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0" name="Line 1474"/>
              <p:cNvSpPr>
                <a:spLocks noChangeShapeType="1"/>
              </p:cNvSpPr>
              <p:nvPr/>
            </p:nvSpPr>
            <p:spPr bwMode="auto">
              <a:xfrm flipH="1">
                <a:off x="4768" y="163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1" name="Line 1475"/>
              <p:cNvSpPr>
                <a:spLocks noChangeShapeType="1"/>
              </p:cNvSpPr>
              <p:nvPr/>
            </p:nvSpPr>
            <p:spPr bwMode="auto">
              <a:xfrm flipH="1">
                <a:off x="4768" y="15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2" name="Line 1476"/>
              <p:cNvSpPr>
                <a:spLocks noChangeShapeType="1"/>
              </p:cNvSpPr>
              <p:nvPr/>
            </p:nvSpPr>
            <p:spPr bwMode="auto">
              <a:xfrm flipH="1">
                <a:off x="4768" y="145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3" name="Line 1477"/>
              <p:cNvSpPr>
                <a:spLocks noChangeShapeType="1"/>
              </p:cNvSpPr>
              <p:nvPr/>
            </p:nvSpPr>
            <p:spPr bwMode="auto">
              <a:xfrm flipH="1">
                <a:off x="4768" y="14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4" name="Line 1478"/>
              <p:cNvSpPr>
                <a:spLocks noChangeShapeType="1"/>
              </p:cNvSpPr>
              <p:nvPr/>
            </p:nvSpPr>
            <p:spPr bwMode="auto">
              <a:xfrm flipH="1">
                <a:off x="4768" y="13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5" name="Line 1479"/>
              <p:cNvSpPr>
                <a:spLocks noChangeShapeType="1"/>
              </p:cNvSpPr>
              <p:nvPr/>
            </p:nvSpPr>
            <p:spPr bwMode="auto">
              <a:xfrm flipH="1">
                <a:off x="4768" y="122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6" name="Line 1480"/>
              <p:cNvSpPr>
                <a:spLocks noChangeShapeType="1"/>
              </p:cNvSpPr>
              <p:nvPr/>
            </p:nvSpPr>
            <p:spPr bwMode="auto">
              <a:xfrm flipH="1">
                <a:off x="4768" y="11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7" name="Line 1481"/>
              <p:cNvSpPr>
                <a:spLocks noChangeShapeType="1"/>
              </p:cNvSpPr>
              <p:nvPr/>
            </p:nvSpPr>
            <p:spPr bwMode="auto">
              <a:xfrm flipH="1">
                <a:off x="4768" y="111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8" name="Line 1482"/>
              <p:cNvSpPr>
                <a:spLocks noChangeShapeType="1"/>
              </p:cNvSpPr>
              <p:nvPr/>
            </p:nvSpPr>
            <p:spPr bwMode="auto">
              <a:xfrm flipH="1">
                <a:off x="4768" y="10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9" name="Line 1483"/>
              <p:cNvSpPr>
                <a:spLocks noChangeShapeType="1"/>
              </p:cNvSpPr>
              <p:nvPr/>
            </p:nvSpPr>
            <p:spPr bwMode="auto">
              <a:xfrm flipH="1">
                <a:off x="4768" y="94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0" name="Line 1484"/>
              <p:cNvSpPr>
                <a:spLocks noChangeShapeType="1"/>
              </p:cNvSpPr>
              <p:nvPr/>
            </p:nvSpPr>
            <p:spPr bwMode="auto">
              <a:xfrm>
                <a:off x="1294" y="323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1" name="Line 1485"/>
              <p:cNvSpPr>
                <a:spLocks noChangeShapeType="1"/>
              </p:cNvSpPr>
              <p:nvPr/>
            </p:nvSpPr>
            <p:spPr bwMode="auto">
              <a:xfrm flipV="1">
                <a:off x="129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2" name="Freeform 1486"/>
              <p:cNvSpPr>
                <a:spLocks/>
              </p:cNvSpPr>
              <p:nvPr/>
            </p:nvSpPr>
            <p:spPr bwMode="auto">
              <a:xfrm>
                <a:off x="1222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3" name="Freeform 1487"/>
              <p:cNvSpPr>
                <a:spLocks/>
              </p:cNvSpPr>
              <p:nvPr/>
            </p:nvSpPr>
            <p:spPr bwMode="auto">
              <a:xfrm>
                <a:off x="1246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4" name="Freeform 1488"/>
              <p:cNvSpPr>
                <a:spLocks/>
              </p:cNvSpPr>
              <p:nvPr/>
            </p:nvSpPr>
            <p:spPr bwMode="auto">
              <a:xfrm>
                <a:off x="1286" y="3366"/>
                <a:ext cx="8" cy="6"/>
              </a:xfrm>
              <a:custGeom>
                <a:avLst/>
                <a:gdLst>
                  <a:gd name="T0" fmla="*/ 4 w 8"/>
                  <a:gd name="T1" fmla="*/ 0 h 6"/>
                  <a:gd name="T2" fmla="*/ 0 w 8"/>
                  <a:gd name="T3" fmla="*/ 4 h 6"/>
                  <a:gd name="T4" fmla="*/ 4 w 8"/>
                  <a:gd name="T5" fmla="*/ 6 h 6"/>
                  <a:gd name="T6" fmla="*/ 8 w 8"/>
                  <a:gd name="T7" fmla="*/ 4 h 6"/>
                  <a:gd name="T8" fmla="*/ 4 w 8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8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5" name="Freeform 1489"/>
              <p:cNvSpPr>
                <a:spLocks/>
              </p:cNvSpPr>
              <p:nvPr/>
            </p:nvSpPr>
            <p:spPr bwMode="auto">
              <a:xfrm>
                <a:off x="1314" y="330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6" name="Freeform 1490"/>
              <p:cNvSpPr>
                <a:spLocks/>
              </p:cNvSpPr>
              <p:nvPr/>
            </p:nvSpPr>
            <p:spPr bwMode="auto">
              <a:xfrm>
                <a:off x="1340" y="330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7" name="Line 1491"/>
              <p:cNvSpPr>
                <a:spLocks noChangeShapeType="1"/>
              </p:cNvSpPr>
              <p:nvPr/>
            </p:nvSpPr>
            <p:spPr bwMode="auto">
              <a:xfrm flipV="1">
                <a:off x="1626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8" name="Freeform 1492"/>
              <p:cNvSpPr>
                <a:spLocks/>
              </p:cNvSpPr>
              <p:nvPr/>
            </p:nvSpPr>
            <p:spPr bwMode="auto">
              <a:xfrm>
                <a:off x="1554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29" name="Freeform 1493"/>
              <p:cNvSpPr>
                <a:spLocks/>
              </p:cNvSpPr>
              <p:nvPr/>
            </p:nvSpPr>
            <p:spPr bwMode="auto">
              <a:xfrm>
                <a:off x="1580" y="330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0" name="Freeform 1494"/>
              <p:cNvSpPr>
                <a:spLocks/>
              </p:cNvSpPr>
              <p:nvPr/>
            </p:nvSpPr>
            <p:spPr bwMode="auto">
              <a:xfrm>
                <a:off x="1620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1" name="Freeform 1495"/>
              <p:cNvSpPr>
                <a:spLocks/>
              </p:cNvSpPr>
              <p:nvPr/>
            </p:nvSpPr>
            <p:spPr bwMode="auto">
              <a:xfrm>
                <a:off x="1648" y="3308"/>
                <a:ext cx="42" cy="64"/>
              </a:xfrm>
              <a:custGeom>
                <a:avLst/>
                <a:gdLst>
                  <a:gd name="T0" fmla="*/ 2 w 42"/>
                  <a:gd name="T1" fmla="*/ 12 h 64"/>
                  <a:gd name="T2" fmla="*/ 6 w 42"/>
                  <a:gd name="T3" fmla="*/ 16 h 64"/>
                  <a:gd name="T4" fmla="*/ 2 w 42"/>
                  <a:gd name="T5" fmla="*/ 18 h 64"/>
                  <a:gd name="T6" fmla="*/ 0 w 42"/>
                  <a:gd name="T7" fmla="*/ 16 h 64"/>
                  <a:gd name="T8" fmla="*/ 0 w 42"/>
                  <a:gd name="T9" fmla="*/ 12 h 64"/>
                  <a:gd name="T10" fmla="*/ 2 w 42"/>
                  <a:gd name="T11" fmla="*/ 6 h 64"/>
                  <a:gd name="T12" fmla="*/ 6 w 42"/>
                  <a:gd name="T13" fmla="*/ 2 h 64"/>
                  <a:gd name="T14" fmla="*/ 14 w 42"/>
                  <a:gd name="T15" fmla="*/ 0 h 64"/>
                  <a:gd name="T16" fmla="*/ 28 w 42"/>
                  <a:gd name="T17" fmla="*/ 0 h 64"/>
                  <a:gd name="T18" fmla="*/ 36 w 42"/>
                  <a:gd name="T19" fmla="*/ 2 h 64"/>
                  <a:gd name="T20" fmla="*/ 40 w 42"/>
                  <a:gd name="T21" fmla="*/ 6 h 64"/>
                  <a:gd name="T22" fmla="*/ 42 w 42"/>
                  <a:gd name="T23" fmla="*/ 12 h 64"/>
                  <a:gd name="T24" fmla="*/ 42 w 42"/>
                  <a:gd name="T25" fmla="*/ 18 h 64"/>
                  <a:gd name="T26" fmla="*/ 40 w 42"/>
                  <a:gd name="T27" fmla="*/ 24 h 64"/>
                  <a:gd name="T28" fmla="*/ 30 w 42"/>
                  <a:gd name="T29" fmla="*/ 30 h 64"/>
                  <a:gd name="T30" fmla="*/ 14 w 42"/>
                  <a:gd name="T31" fmla="*/ 36 h 64"/>
                  <a:gd name="T32" fmla="*/ 8 w 42"/>
                  <a:gd name="T33" fmla="*/ 40 h 64"/>
                  <a:gd name="T34" fmla="*/ 2 w 42"/>
                  <a:gd name="T35" fmla="*/ 46 h 64"/>
                  <a:gd name="T36" fmla="*/ 0 w 42"/>
                  <a:gd name="T37" fmla="*/ 56 h 64"/>
                  <a:gd name="T38" fmla="*/ 0 w 42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8" y="0"/>
                    </a:lnTo>
                    <a:lnTo>
                      <a:pt x="36" y="2"/>
                    </a:lnTo>
                    <a:lnTo>
                      <a:pt x="40" y="6"/>
                    </a:lnTo>
                    <a:lnTo>
                      <a:pt x="42" y="12"/>
                    </a:lnTo>
                    <a:lnTo>
                      <a:pt x="42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4" y="36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2" name="Freeform 1496"/>
              <p:cNvSpPr>
                <a:spLocks/>
              </p:cNvSpPr>
              <p:nvPr/>
            </p:nvSpPr>
            <p:spPr bwMode="auto">
              <a:xfrm>
                <a:off x="1662" y="3308"/>
                <a:ext cx="26" cy="36"/>
              </a:xfrm>
              <a:custGeom>
                <a:avLst/>
                <a:gdLst>
                  <a:gd name="T0" fmla="*/ 14 w 26"/>
                  <a:gd name="T1" fmla="*/ 0 h 36"/>
                  <a:gd name="T2" fmla="*/ 20 w 26"/>
                  <a:gd name="T3" fmla="*/ 2 h 36"/>
                  <a:gd name="T4" fmla="*/ 22 w 26"/>
                  <a:gd name="T5" fmla="*/ 6 h 36"/>
                  <a:gd name="T6" fmla="*/ 26 w 26"/>
                  <a:gd name="T7" fmla="*/ 12 h 36"/>
                  <a:gd name="T8" fmla="*/ 26 w 26"/>
                  <a:gd name="T9" fmla="*/ 18 h 36"/>
                  <a:gd name="T10" fmla="*/ 22 w 26"/>
                  <a:gd name="T11" fmla="*/ 24 h 36"/>
                  <a:gd name="T12" fmla="*/ 14 w 26"/>
                  <a:gd name="T13" fmla="*/ 30 h 36"/>
                  <a:gd name="T14" fmla="*/ 0 w 26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6" h="36">
                    <a:moveTo>
                      <a:pt x="14" y="0"/>
                    </a:moveTo>
                    <a:lnTo>
                      <a:pt x="20" y="2"/>
                    </a:lnTo>
                    <a:lnTo>
                      <a:pt x="22" y="6"/>
                    </a:lnTo>
                    <a:lnTo>
                      <a:pt x="26" y="12"/>
                    </a:lnTo>
                    <a:lnTo>
                      <a:pt x="26" y="18"/>
                    </a:lnTo>
                    <a:lnTo>
                      <a:pt x="22" y="24"/>
                    </a:lnTo>
                    <a:lnTo>
                      <a:pt x="14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3" name="Freeform 1497"/>
              <p:cNvSpPr>
                <a:spLocks/>
              </p:cNvSpPr>
              <p:nvPr/>
            </p:nvSpPr>
            <p:spPr bwMode="auto">
              <a:xfrm>
                <a:off x="1648" y="3364"/>
                <a:ext cx="42" cy="6"/>
              </a:xfrm>
              <a:custGeom>
                <a:avLst/>
                <a:gdLst>
                  <a:gd name="T0" fmla="*/ 0 w 42"/>
                  <a:gd name="T1" fmla="*/ 2 h 6"/>
                  <a:gd name="T2" fmla="*/ 2 w 42"/>
                  <a:gd name="T3" fmla="*/ 0 h 6"/>
                  <a:gd name="T4" fmla="*/ 8 w 42"/>
                  <a:gd name="T5" fmla="*/ 0 h 6"/>
                  <a:gd name="T6" fmla="*/ 24 w 42"/>
                  <a:gd name="T7" fmla="*/ 6 h 6"/>
                  <a:gd name="T8" fmla="*/ 34 w 42"/>
                  <a:gd name="T9" fmla="*/ 6 h 6"/>
                  <a:gd name="T10" fmla="*/ 40 w 42"/>
                  <a:gd name="T11" fmla="*/ 2 h 6"/>
                  <a:gd name="T12" fmla="*/ 42 w 42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4" name="Freeform 1498"/>
              <p:cNvSpPr>
                <a:spLocks/>
              </p:cNvSpPr>
              <p:nvPr/>
            </p:nvSpPr>
            <p:spPr bwMode="auto">
              <a:xfrm>
                <a:off x="1656" y="3358"/>
                <a:ext cx="34" cy="14"/>
              </a:xfrm>
              <a:custGeom>
                <a:avLst/>
                <a:gdLst>
                  <a:gd name="T0" fmla="*/ 0 w 34"/>
                  <a:gd name="T1" fmla="*/ 6 h 14"/>
                  <a:gd name="T2" fmla="*/ 16 w 34"/>
                  <a:gd name="T3" fmla="*/ 14 h 14"/>
                  <a:gd name="T4" fmla="*/ 28 w 34"/>
                  <a:gd name="T5" fmla="*/ 14 h 14"/>
                  <a:gd name="T6" fmla="*/ 32 w 34"/>
                  <a:gd name="T7" fmla="*/ 12 h 14"/>
                  <a:gd name="T8" fmla="*/ 34 w 34"/>
                  <a:gd name="T9" fmla="*/ 6 h 14"/>
                  <a:gd name="T10" fmla="*/ 34 w 3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6"/>
                    </a:moveTo>
                    <a:lnTo>
                      <a:pt x="16" y="14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5" name="Line 1499"/>
              <p:cNvSpPr>
                <a:spLocks noChangeShapeType="1"/>
              </p:cNvSpPr>
              <p:nvPr/>
            </p:nvSpPr>
            <p:spPr bwMode="auto">
              <a:xfrm flipV="1">
                <a:off x="1958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6" name="Freeform 1500"/>
              <p:cNvSpPr>
                <a:spLocks/>
              </p:cNvSpPr>
              <p:nvPr/>
            </p:nvSpPr>
            <p:spPr bwMode="auto">
              <a:xfrm>
                <a:off x="1888" y="330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7" name="Freeform 1501"/>
              <p:cNvSpPr>
                <a:spLocks/>
              </p:cNvSpPr>
              <p:nvPr/>
            </p:nvSpPr>
            <p:spPr bwMode="auto">
              <a:xfrm>
                <a:off x="1912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8" name="Freeform 1502"/>
              <p:cNvSpPr>
                <a:spLocks/>
              </p:cNvSpPr>
              <p:nvPr/>
            </p:nvSpPr>
            <p:spPr bwMode="auto">
              <a:xfrm>
                <a:off x="1952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39" name="Line 1503"/>
              <p:cNvSpPr>
                <a:spLocks noChangeShapeType="1"/>
              </p:cNvSpPr>
              <p:nvPr/>
            </p:nvSpPr>
            <p:spPr bwMode="auto">
              <a:xfrm>
                <a:off x="2008" y="3314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0" name="Line 1504"/>
              <p:cNvSpPr>
                <a:spLocks noChangeShapeType="1"/>
              </p:cNvSpPr>
              <p:nvPr/>
            </p:nvSpPr>
            <p:spPr bwMode="auto">
              <a:xfrm>
                <a:off x="2012" y="3308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1" name="Freeform 1505"/>
              <p:cNvSpPr>
                <a:spLocks/>
              </p:cNvSpPr>
              <p:nvPr/>
            </p:nvSpPr>
            <p:spPr bwMode="auto">
              <a:xfrm>
                <a:off x="1976" y="3308"/>
                <a:ext cx="50" cy="46"/>
              </a:xfrm>
              <a:custGeom>
                <a:avLst/>
                <a:gdLst>
                  <a:gd name="T0" fmla="*/ 36 w 50"/>
                  <a:gd name="T1" fmla="*/ 0 h 46"/>
                  <a:gd name="T2" fmla="*/ 0 w 50"/>
                  <a:gd name="T3" fmla="*/ 46 h 46"/>
                  <a:gd name="T4" fmla="*/ 50 w 50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0" h="46">
                    <a:moveTo>
                      <a:pt x="36" y="0"/>
                    </a:moveTo>
                    <a:lnTo>
                      <a:pt x="0" y="46"/>
                    </a:lnTo>
                    <a:lnTo>
                      <a:pt x="50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2" name="Line 1506"/>
              <p:cNvSpPr>
                <a:spLocks noChangeShapeType="1"/>
              </p:cNvSpPr>
              <p:nvPr/>
            </p:nvSpPr>
            <p:spPr bwMode="auto">
              <a:xfrm>
                <a:off x="1998" y="3372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3" name="Line 1507"/>
              <p:cNvSpPr>
                <a:spLocks noChangeShapeType="1"/>
              </p:cNvSpPr>
              <p:nvPr/>
            </p:nvSpPr>
            <p:spPr bwMode="auto">
              <a:xfrm flipV="1">
                <a:off x="229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4" name="Freeform 1508"/>
              <p:cNvSpPr>
                <a:spLocks/>
              </p:cNvSpPr>
              <p:nvPr/>
            </p:nvSpPr>
            <p:spPr bwMode="auto">
              <a:xfrm>
                <a:off x="2220" y="330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5" name="Freeform 1509"/>
              <p:cNvSpPr>
                <a:spLocks/>
              </p:cNvSpPr>
              <p:nvPr/>
            </p:nvSpPr>
            <p:spPr bwMode="auto">
              <a:xfrm>
                <a:off x="2244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6" name="Freeform 1510"/>
              <p:cNvSpPr>
                <a:spLocks/>
              </p:cNvSpPr>
              <p:nvPr/>
            </p:nvSpPr>
            <p:spPr bwMode="auto">
              <a:xfrm>
                <a:off x="2284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7" name="Freeform 1511"/>
              <p:cNvSpPr>
                <a:spLocks/>
              </p:cNvSpPr>
              <p:nvPr/>
            </p:nvSpPr>
            <p:spPr bwMode="auto">
              <a:xfrm>
                <a:off x="2312" y="3308"/>
                <a:ext cx="44" cy="64"/>
              </a:xfrm>
              <a:custGeom>
                <a:avLst/>
                <a:gdLst>
                  <a:gd name="T0" fmla="*/ 38 w 44"/>
                  <a:gd name="T1" fmla="*/ 10 h 64"/>
                  <a:gd name="T2" fmla="*/ 34 w 44"/>
                  <a:gd name="T3" fmla="*/ 12 h 64"/>
                  <a:gd name="T4" fmla="*/ 38 w 44"/>
                  <a:gd name="T5" fmla="*/ 16 h 64"/>
                  <a:gd name="T6" fmla="*/ 42 w 44"/>
                  <a:gd name="T7" fmla="*/ 12 h 64"/>
                  <a:gd name="T8" fmla="*/ 42 w 44"/>
                  <a:gd name="T9" fmla="*/ 10 h 64"/>
                  <a:gd name="T10" fmla="*/ 38 w 44"/>
                  <a:gd name="T11" fmla="*/ 2 h 64"/>
                  <a:gd name="T12" fmla="*/ 32 w 44"/>
                  <a:gd name="T13" fmla="*/ 0 h 64"/>
                  <a:gd name="T14" fmla="*/ 22 w 44"/>
                  <a:gd name="T15" fmla="*/ 0 h 64"/>
                  <a:gd name="T16" fmla="*/ 14 w 44"/>
                  <a:gd name="T17" fmla="*/ 2 h 64"/>
                  <a:gd name="T18" fmla="*/ 6 w 44"/>
                  <a:gd name="T19" fmla="*/ 10 h 64"/>
                  <a:gd name="T20" fmla="*/ 4 w 44"/>
                  <a:gd name="T21" fmla="*/ 16 h 64"/>
                  <a:gd name="T22" fmla="*/ 0 w 44"/>
                  <a:gd name="T23" fmla="*/ 28 h 64"/>
                  <a:gd name="T24" fmla="*/ 0 w 44"/>
                  <a:gd name="T25" fmla="*/ 46 h 64"/>
                  <a:gd name="T26" fmla="*/ 4 w 44"/>
                  <a:gd name="T27" fmla="*/ 56 h 64"/>
                  <a:gd name="T28" fmla="*/ 10 w 44"/>
                  <a:gd name="T29" fmla="*/ 62 h 64"/>
                  <a:gd name="T30" fmla="*/ 20 w 44"/>
                  <a:gd name="T31" fmla="*/ 64 h 64"/>
                  <a:gd name="T32" fmla="*/ 26 w 44"/>
                  <a:gd name="T33" fmla="*/ 64 h 64"/>
                  <a:gd name="T34" fmla="*/ 34 w 44"/>
                  <a:gd name="T35" fmla="*/ 62 h 64"/>
                  <a:gd name="T36" fmla="*/ 42 w 44"/>
                  <a:gd name="T37" fmla="*/ 56 h 64"/>
                  <a:gd name="T38" fmla="*/ 44 w 44"/>
                  <a:gd name="T39" fmla="*/ 46 h 64"/>
                  <a:gd name="T40" fmla="*/ 44 w 44"/>
                  <a:gd name="T41" fmla="*/ 44 h 64"/>
                  <a:gd name="T42" fmla="*/ 42 w 44"/>
                  <a:gd name="T43" fmla="*/ 34 h 64"/>
                  <a:gd name="T44" fmla="*/ 34 w 44"/>
                  <a:gd name="T45" fmla="*/ 28 h 64"/>
                  <a:gd name="T46" fmla="*/ 26 w 44"/>
                  <a:gd name="T47" fmla="*/ 24 h 64"/>
                  <a:gd name="T48" fmla="*/ 22 w 44"/>
                  <a:gd name="T49" fmla="*/ 24 h 64"/>
                  <a:gd name="T50" fmla="*/ 14 w 44"/>
                  <a:gd name="T51" fmla="*/ 28 h 64"/>
                  <a:gd name="T52" fmla="*/ 6 w 44"/>
                  <a:gd name="T53" fmla="*/ 34 h 64"/>
                  <a:gd name="T54" fmla="*/ 4 w 44"/>
                  <a:gd name="T55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4" h="64">
                    <a:moveTo>
                      <a:pt x="38" y="10"/>
                    </a:moveTo>
                    <a:lnTo>
                      <a:pt x="34" y="12"/>
                    </a:lnTo>
                    <a:lnTo>
                      <a:pt x="38" y="16"/>
                    </a:lnTo>
                    <a:lnTo>
                      <a:pt x="42" y="12"/>
                    </a:lnTo>
                    <a:lnTo>
                      <a:pt x="42" y="10"/>
                    </a:lnTo>
                    <a:lnTo>
                      <a:pt x="38" y="2"/>
                    </a:lnTo>
                    <a:lnTo>
                      <a:pt x="32" y="0"/>
                    </a:lnTo>
                    <a:lnTo>
                      <a:pt x="22" y="0"/>
                    </a:lnTo>
                    <a:lnTo>
                      <a:pt x="14" y="2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6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6"/>
                    </a:lnTo>
                    <a:lnTo>
                      <a:pt x="44" y="46"/>
                    </a:lnTo>
                    <a:lnTo>
                      <a:pt x="44" y="44"/>
                    </a:lnTo>
                    <a:lnTo>
                      <a:pt x="42" y="34"/>
                    </a:lnTo>
                    <a:lnTo>
                      <a:pt x="34" y="28"/>
                    </a:lnTo>
                    <a:lnTo>
                      <a:pt x="26" y="24"/>
                    </a:lnTo>
                    <a:lnTo>
                      <a:pt x="22" y="24"/>
                    </a:lnTo>
                    <a:lnTo>
                      <a:pt x="14" y="28"/>
                    </a:lnTo>
                    <a:lnTo>
                      <a:pt x="6" y="34"/>
                    </a:lnTo>
                    <a:lnTo>
                      <a:pt x="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8" name="Freeform 1512"/>
              <p:cNvSpPr>
                <a:spLocks/>
              </p:cNvSpPr>
              <p:nvPr/>
            </p:nvSpPr>
            <p:spPr bwMode="auto">
              <a:xfrm>
                <a:off x="2316" y="3308"/>
                <a:ext cx="18" cy="64"/>
              </a:xfrm>
              <a:custGeom>
                <a:avLst/>
                <a:gdLst>
                  <a:gd name="T0" fmla="*/ 18 w 18"/>
                  <a:gd name="T1" fmla="*/ 0 h 64"/>
                  <a:gd name="T2" fmla="*/ 12 w 18"/>
                  <a:gd name="T3" fmla="*/ 2 h 64"/>
                  <a:gd name="T4" fmla="*/ 6 w 18"/>
                  <a:gd name="T5" fmla="*/ 10 h 64"/>
                  <a:gd name="T6" fmla="*/ 2 w 18"/>
                  <a:gd name="T7" fmla="*/ 16 h 64"/>
                  <a:gd name="T8" fmla="*/ 0 w 18"/>
                  <a:gd name="T9" fmla="*/ 28 h 64"/>
                  <a:gd name="T10" fmla="*/ 0 w 18"/>
                  <a:gd name="T11" fmla="*/ 46 h 64"/>
                  <a:gd name="T12" fmla="*/ 2 w 18"/>
                  <a:gd name="T13" fmla="*/ 56 h 64"/>
                  <a:gd name="T14" fmla="*/ 10 w 18"/>
                  <a:gd name="T15" fmla="*/ 62 h 64"/>
                  <a:gd name="T16" fmla="*/ 16 w 18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8" y="0"/>
                    </a:moveTo>
                    <a:lnTo>
                      <a:pt x="12" y="2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6"/>
                    </a:lnTo>
                    <a:lnTo>
                      <a:pt x="10" y="62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49" name="Freeform 1513"/>
              <p:cNvSpPr>
                <a:spLocks/>
              </p:cNvSpPr>
              <p:nvPr/>
            </p:nvSpPr>
            <p:spPr bwMode="auto">
              <a:xfrm>
                <a:off x="2338" y="3332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8 h 40"/>
                  <a:gd name="T4" fmla="*/ 12 w 16"/>
                  <a:gd name="T5" fmla="*/ 32 h 40"/>
                  <a:gd name="T6" fmla="*/ 16 w 16"/>
                  <a:gd name="T7" fmla="*/ 22 h 40"/>
                  <a:gd name="T8" fmla="*/ 16 w 16"/>
                  <a:gd name="T9" fmla="*/ 20 h 40"/>
                  <a:gd name="T10" fmla="*/ 12 w 16"/>
                  <a:gd name="T11" fmla="*/ 10 h 40"/>
                  <a:gd name="T12" fmla="*/ 6 w 16"/>
                  <a:gd name="T13" fmla="*/ 4 h 40"/>
                  <a:gd name="T14" fmla="*/ 0 w 16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8"/>
                    </a:lnTo>
                    <a:lnTo>
                      <a:pt x="12" y="32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0" name="Line 1514"/>
              <p:cNvSpPr>
                <a:spLocks noChangeShapeType="1"/>
              </p:cNvSpPr>
              <p:nvPr/>
            </p:nvSpPr>
            <p:spPr bwMode="auto">
              <a:xfrm flipV="1">
                <a:off x="262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1" name="Freeform 1515"/>
              <p:cNvSpPr>
                <a:spLocks/>
              </p:cNvSpPr>
              <p:nvPr/>
            </p:nvSpPr>
            <p:spPr bwMode="auto">
              <a:xfrm>
                <a:off x="2552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2" name="Freeform 1516"/>
              <p:cNvSpPr>
                <a:spLocks/>
              </p:cNvSpPr>
              <p:nvPr/>
            </p:nvSpPr>
            <p:spPr bwMode="auto">
              <a:xfrm>
                <a:off x="2578" y="330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3" name="Freeform 1517"/>
              <p:cNvSpPr>
                <a:spLocks/>
              </p:cNvSpPr>
              <p:nvPr/>
            </p:nvSpPr>
            <p:spPr bwMode="auto">
              <a:xfrm>
                <a:off x="2618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4" name="Freeform 1518"/>
              <p:cNvSpPr>
                <a:spLocks/>
              </p:cNvSpPr>
              <p:nvPr/>
            </p:nvSpPr>
            <p:spPr bwMode="auto">
              <a:xfrm>
                <a:off x="2648" y="3308"/>
                <a:ext cx="38" cy="28"/>
              </a:xfrm>
              <a:custGeom>
                <a:avLst/>
                <a:gdLst>
                  <a:gd name="T0" fmla="*/ 12 w 38"/>
                  <a:gd name="T1" fmla="*/ 0 h 28"/>
                  <a:gd name="T2" fmla="*/ 4 w 38"/>
                  <a:gd name="T3" fmla="*/ 2 h 28"/>
                  <a:gd name="T4" fmla="*/ 0 w 38"/>
                  <a:gd name="T5" fmla="*/ 10 h 28"/>
                  <a:gd name="T6" fmla="*/ 0 w 38"/>
                  <a:gd name="T7" fmla="*/ 18 h 28"/>
                  <a:gd name="T8" fmla="*/ 4 w 38"/>
                  <a:gd name="T9" fmla="*/ 24 h 28"/>
                  <a:gd name="T10" fmla="*/ 12 w 38"/>
                  <a:gd name="T11" fmla="*/ 28 h 28"/>
                  <a:gd name="T12" fmla="*/ 26 w 38"/>
                  <a:gd name="T13" fmla="*/ 28 h 28"/>
                  <a:gd name="T14" fmla="*/ 34 w 38"/>
                  <a:gd name="T15" fmla="*/ 24 h 28"/>
                  <a:gd name="T16" fmla="*/ 38 w 38"/>
                  <a:gd name="T17" fmla="*/ 18 h 28"/>
                  <a:gd name="T18" fmla="*/ 38 w 38"/>
                  <a:gd name="T19" fmla="*/ 10 h 28"/>
                  <a:gd name="T20" fmla="*/ 34 w 38"/>
                  <a:gd name="T21" fmla="*/ 2 h 28"/>
                  <a:gd name="T22" fmla="*/ 26 w 38"/>
                  <a:gd name="T23" fmla="*/ 0 h 28"/>
                  <a:gd name="T24" fmla="*/ 12 w 38"/>
                  <a:gd name="T25" fmla="*/ 0 h 28"/>
                  <a:gd name="T26" fmla="*/ 6 w 38"/>
                  <a:gd name="T27" fmla="*/ 2 h 28"/>
                  <a:gd name="T28" fmla="*/ 4 w 38"/>
                  <a:gd name="T29" fmla="*/ 10 h 28"/>
                  <a:gd name="T30" fmla="*/ 4 w 38"/>
                  <a:gd name="T31" fmla="*/ 18 h 28"/>
                  <a:gd name="T32" fmla="*/ 6 w 38"/>
                  <a:gd name="T33" fmla="*/ 24 h 28"/>
                  <a:gd name="T34" fmla="*/ 12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2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12" y="28"/>
                    </a:lnTo>
                    <a:lnTo>
                      <a:pt x="26" y="28"/>
                    </a:lnTo>
                    <a:lnTo>
                      <a:pt x="34" y="24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2" y="0"/>
                    </a:lnTo>
                    <a:lnTo>
                      <a:pt x="6" y="2"/>
                    </a:lnTo>
                    <a:lnTo>
                      <a:pt x="4" y="10"/>
                    </a:lnTo>
                    <a:lnTo>
                      <a:pt x="4" y="18"/>
                    </a:lnTo>
                    <a:lnTo>
                      <a:pt x="6" y="24"/>
                    </a:lnTo>
                    <a:lnTo>
                      <a:pt x="12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5" name="Freeform 1519"/>
              <p:cNvSpPr>
                <a:spLocks/>
              </p:cNvSpPr>
              <p:nvPr/>
            </p:nvSpPr>
            <p:spPr bwMode="auto">
              <a:xfrm>
                <a:off x="2674" y="3308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6 w 8"/>
                  <a:gd name="T3" fmla="*/ 24 h 28"/>
                  <a:gd name="T4" fmla="*/ 8 w 8"/>
                  <a:gd name="T5" fmla="*/ 18 h 28"/>
                  <a:gd name="T6" fmla="*/ 8 w 8"/>
                  <a:gd name="T7" fmla="*/ 10 h 28"/>
                  <a:gd name="T8" fmla="*/ 6 w 8"/>
                  <a:gd name="T9" fmla="*/ 2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6" y="24"/>
                    </a:lnTo>
                    <a:lnTo>
                      <a:pt x="8" y="18"/>
                    </a:lnTo>
                    <a:lnTo>
                      <a:pt x="8" y="10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6" name="Freeform 1520"/>
              <p:cNvSpPr>
                <a:spLocks/>
              </p:cNvSpPr>
              <p:nvPr/>
            </p:nvSpPr>
            <p:spPr bwMode="auto">
              <a:xfrm>
                <a:off x="2646" y="3336"/>
                <a:ext cx="42" cy="36"/>
              </a:xfrm>
              <a:custGeom>
                <a:avLst/>
                <a:gdLst>
                  <a:gd name="T0" fmla="*/ 14 w 42"/>
                  <a:gd name="T1" fmla="*/ 0 h 36"/>
                  <a:gd name="T2" fmla="*/ 6 w 42"/>
                  <a:gd name="T3" fmla="*/ 2 h 36"/>
                  <a:gd name="T4" fmla="*/ 2 w 42"/>
                  <a:gd name="T5" fmla="*/ 6 h 36"/>
                  <a:gd name="T6" fmla="*/ 0 w 42"/>
                  <a:gd name="T7" fmla="*/ 12 h 36"/>
                  <a:gd name="T8" fmla="*/ 0 w 42"/>
                  <a:gd name="T9" fmla="*/ 24 h 36"/>
                  <a:gd name="T10" fmla="*/ 2 w 42"/>
                  <a:gd name="T11" fmla="*/ 30 h 36"/>
                  <a:gd name="T12" fmla="*/ 6 w 42"/>
                  <a:gd name="T13" fmla="*/ 34 h 36"/>
                  <a:gd name="T14" fmla="*/ 14 w 42"/>
                  <a:gd name="T15" fmla="*/ 36 h 36"/>
                  <a:gd name="T16" fmla="*/ 28 w 42"/>
                  <a:gd name="T17" fmla="*/ 36 h 36"/>
                  <a:gd name="T18" fmla="*/ 36 w 42"/>
                  <a:gd name="T19" fmla="*/ 34 h 36"/>
                  <a:gd name="T20" fmla="*/ 40 w 42"/>
                  <a:gd name="T21" fmla="*/ 30 h 36"/>
                  <a:gd name="T22" fmla="*/ 42 w 42"/>
                  <a:gd name="T23" fmla="*/ 24 h 36"/>
                  <a:gd name="T24" fmla="*/ 42 w 42"/>
                  <a:gd name="T25" fmla="*/ 12 h 36"/>
                  <a:gd name="T26" fmla="*/ 40 w 42"/>
                  <a:gd name="T27" fmla="*/ 6 h 36"/>
                  <a:gd name="T28" fmla="*/ 36 w 42"/>
                  <a:gd name="T29" fmla="*/ 2 h 36"/>
                  <a:gd name="T30" fmla="*/ 28 w 42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36">
                    <a:moveTo>
                      <a:pt x="14" y="0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6" y="34"/>
                    </a:lnTo>
                    <a:lnTo>
                      <a:pt x="14" y="36"/>
                    </a:lnTo>
                    <a:lnTo>
                      <a:pt x="28" y="36"/>
                    </a:lnTo>
                    <a:lnTo>
                      <a:pt x="36" y="34"/>
                    </a:lnTo>
                    <a:lnTo>
                      <a:pt x="40" y="30"/>
                    </a:lnTo>
                    <a:lnTo>
                      <a:pt x="42" y="24"/>
                    </a:lnTo>
                    <a:lnTo>
                      <a:pt x="42" y="12"/>
                    </a:lnTo>
                    <a:lnTo>
                      <a:pt x="40" y="6"/>
                    </a:lnTo>
                    <a:lnTo>
                      <a:pt x="36" y="2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7" name="Freeform 1521"/>
              <p:cNvSpPr>
                <a:spLocks/>
              </p:cNvSpPr>
              <p:nvPr/>
            </p:nvSpPr>
            <p:spPr bwMode="auto">
              <a:xfrm>
                <a:off x="2648" y="3336"/>
                <a:ext cx="12" cy="36"/>
              </a:xfrm>
              <a:custGeom>
                <a:avLst/>
                <a:gdLst>
                  <a:gd name="T0" fmla="*/ 12 w 12"/>
                  <a:gd name="T1" fmla="*/ 0 h 36"/>
                  <a:gd name="T2" fmla="*/ 6 w 12"/>
                  <a:gd name="T3" fmla="*/ 2 h 36"/>
                  <a:gd name="T4" fmla="*/ 4 w 12"/>
                  <a:gd name="T5" fmla="*/ 6 h 36"/>
                  <a:gd name="T6" fmla="*/ 0 w 12"/>
                  <a:gd name="T7" fmla="*/ 12 h 36"/>
                  <a:gd name="T8" fmla="*/ 0 w 12"/>
                  <a:gd name="T9" fmla="*/ 24 h 36"/>
                  <a:gd name="T10" fmla="*/ 4 w 12"/>
                  <a:gd name="T11" fmla="*/ 30 h 36"/>
                  <a:gd name="T12" fmla="*/ 6 w 12"/>
                  <a:gd name="T13" fmla="*/ 34 h 36"/>
                  <a:gd name="T14" fmla="*/ 12 w 12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12" y="0"/>
                    </a:moveTo>
                    <a:lnTo>
                      <a:pt x="6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6" y="34"/>
                    </a:lnTo>
                    <a:lnTo>
                      <a:pt x="12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8" name="Freeform 1522"/>
              <p:cNvSpPr>
                <a:spLocks/>
              </p:cNvSpPr>
              <p:nvPr/>
            </p:nvSpPr>
            <p:spPr bwMode="auto">
              <a:xfrm>
                <a:off x="2674" y="3336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6 w 12"/>
                  <a:gd name="T3" fmla="*/ 34 h 36"/>
                  <a:gd name="T4" fmla="*/ 8 w 12"/>
                  <a:gd name="T5" fmla="*/ 30 h 36"/>
                  <a:gd name="T6" fmla="*/ 12 w 12"/>
                  <a:gd name="T7" fmla="*/ 24 h 36"/>
                  <a:gd name="T8" fmla="*/ 12 w 12"/>
                  <a:gd name="T9" fmla="*/ 12 h 36"/>
                  <a:gd name="T10" fmla="*/ 8 w 12"/>
                  <a:gd name="T11" fmla="*/ 6 h 36"/>
                  <a:gd name="T12" fmla="*/ 6 w 12"/>
                  <a:gd name="T13" fmla="*/ 2 h 36"/>
                  <a:gd name="T14" fmla="*/ 0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0" y="36"/>
                    </a:moveTo>
                    <a:lnTo>
                      <a:pt x="6" y="34"/>
                    </a:lnTo>
                    <a:lnTo>
                      <a:pt x="8" y="30"/>
                    </a:lnTo>
                    <a:lnTo>
                      <a:pt x="12" y="24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59" name="Line 1523"/>
              <p:cNvSpPr>
                <a:spLocks noChangeShapeType="1"/>
              </p:cNvSpPr>
              <p:nvPr/>
            </p:nvSpPr>
            <p:spPr bwMode="auto">
              <a:xfrm flipV="1">
                <a:off x="2956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0" name="Freeform 1524"/>
              <p:cNvSpPr>
                <a:spLocks/>
              </p:cNvSpPr>
              <p:nvPr/>
            </p:nvSpPr>
            <p:spPr bwMode="auto">
              <a:xfrm>
                <a:off x="2894" y="3308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6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1" name="Line 1525"/>
              <p:cNvSpPr>
                <a:spLocks noChangeShapeType="1"/>
              </p:cNvSpPr>
              <p:nvPr/>
            </p:nvSpPr>
            <p:spPr bwMode="auto">
              <a:xfrm>
                <a:off x="2906" y="3310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2" name="Line 1526"/>
              <p:cNvSpPr>
                <a:spLocks noChangeShapeType="1"/>
              </p:cNvSpPr>
              <p:nvPr/>
            </p:nvSpPr>
            <p:spPr bwMode="auto">
              <a:xfrm>
                <a:off x="2894" y="337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3" name="Freeform 1527"/>
              <p:cNvSpPr>
                <a:spLocks/>
              </p:cNvSpPr>
              <p:nvPr/>
            </p:nvSpPr>
            <p:spPr bwMode="auto">
              <a:xfrm>
                <a:off x="2950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4" name="Freeform 1528"/>
              <p:cNvSpPr>
                <a:spLocks/>
              </p:cNvSpPr>
              <p:nvPr/>
            </p:nvSpPr>
            <p:spPr bwMode="auto">
              <a:xfrm>
                <a:off x="2978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5" name="Freeform 1529"/>
              <p:cNvSpPr>
                <a:spLocks/>
              </p:cNvSpPr>
              <p:nvPr/>
            </p:nvSpPr>
            <p:spPr bwMode="auto">
              <a:xfrm>
                <a:off x="3002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6" name="Line 1530"/>
              <p:cNvSpPr>
                <a:spLocks noChangeShapeType="1"/>
              </p:cNvSpPr>
              <p:nvPr/>
            </p:nvSpPr>
            <p:spPr bwMode="auto">
              <a:xfrm flipV="1">
                <a:off x="137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7" name="Line 1531"/>
              <p:cNvSpPr>
                <a:spLocks noChangeShapeType="1"/>
              </p:cNvSpPr>
              <p:nvPr/>
            </p:nvSpPr>
            <p:spPr bwMode="auto">
              <a:xfrm flipV="1">
                <a:off x="146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8" name="Line 1532"/>
              <p:cNvSpPr>
                <a:spLocks noChangeShapeType="1"/>
              </p:cNvSpPr>
              <p:nvPr/>
            </p:nvSpPr>
            <p:spPr bwMode="auto">
              <a:xfrm flipV="1">
                <a:off x="154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69" name="Line 1533"/>
              <p:cNvSpPr>
                <a:spLocks noChangeShapeType="1"/>
              </p:cNvSpPr>
              <p:nvPr/>
            </p:nvSpPr>
            <p:spPr bwMode="auto">
              <a:xfrm flipV="1">
                <a:off x="170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0" name="Line 1534"/>
              <p:cNvSpPr>
                <a:spLocks noChangeShapeType="1"/>
              </p:cNvSpPr>
              <p:nvPr/>
            </p:nvSpPr>
            <p:spPr bwMode="auto">
              <a:xfrm flipV="1">
                <a:off x="179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1" name="Line 1535"/>
              <p:cNvSpPr>
                <a:spLocks noChangeShapeType="1"/>
              </p:cNvSpPr>
              <p:nvPr/>
            </p:nvSpPr>
            <p:spPr bwMode="auto">
              <a:xfrm flipV="1">
                <a:off x="187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2" name="Line 1536"/>
              <p:cNvSpPr>
                <a:spLocks noChangeShapeType="1"/>
              </p:cNvSpPr>
              <p:nvPr/>
            </p:nvSpPr>
            <p:spPr bwMode="auto">
              <a:xfrm flipV="1">
                <a:off x="204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3" name="Line 1537"/>
              <p:cNvSpPr>
                <a:spLocks noChangeShapeType="1"/>
              </p:cNvSpPr>
              <p:nvPr/>
            </p:nvSpPr>
            <p:spPr bwMode="auto">
              <a:xfrm flipV="1">
                <a:off x="212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4" name="Line 1538"/>
              <p:cNvSpPr>
                <a:spLocks noChangeShapeType="1"/>
              </p:cNvSpPr>
              <p:nvPr/>
            </p:nvSpPr>
            <p:spPr bwMode="auto">
              <a:xfrm flipV="1">
                <a:off x="220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5" name="Line 1539"/>
              <p:cNvSpPr>
                <a:spLocks noChangeShapeType="1"/>
              </p:cNvSpPr>
              <p:nvPr/>
            </p:nvSpPr>
            <p:spPr bwMode="auto">
              <a:xfrm flipV="1">
                <a:off x="237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6" name="Line 1540"/>
              <p:cNvSpPr>
                <a:spLocks noChangeShapeType="1"/>
              </p:cNvSpPr>
              <p:nvPr/>
            </p:nvSpPr>
            <p:spPr bwMode="auto">
              <a:xfrm flipV="1">
                <a:off x="245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7" name="Line 1541"/>
              <p:cNvSpPr>
                <a:spLocks noChangeShapeType="1"/>
              </p:cNvSpPr>
              <p:nvPr/>
            </p:nvSpPr>
            <p:spPr bwMode="auto">
              <a:xfrm flipV="1">
                <a:off x="254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8" name="Line 1542"/>
              <p:cNvSpPr>
                <a:spLocks noChangeShapeType="1"/>
              </p:cNvSpPr>
              <p:nvPr/>
            </p:nvSpPr>
            <p:spPr bwMode="auto">
              <a:xfrm flipV="1">
                <a:off x="270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79" name="Line 1543"/>
              <p:cNvSpPr>
                <a:spLocks noChangeShapeType="1"/>
              </p:cNvSpPr>
              <p:nvPr/>
            </p:nvSpPr>
            <p:spPr bwMode="auto">
              <a:xfrm flipV="1">
                <a:off x="279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0" name="Line 1544"/>
              <p:cNvSpPr>
                <a:spLocks noChangeShapeType="1"/>
              </p:cNvSpPr>
              <p:nvPr/>
            </p:nvSpPr>
            <p:spPr bwMode="auto">
              <a:xfrm flipV="1">
                <a:off x="287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1" name="Line 1545"/>
              <p:cNvSpPr>
                <a:spLocks noChangeShapeType="1"/>
              </p:cNvSpPr>
              <p:nvPr/>
            </p:nvSpPr>
            <p:spPr bwMode="auto">
              <a:xfrm flipV="1">
                <a:off x="304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2" name="Line 1546"/>
              <p:cNvSpPr>
                <a:spLocks noChangeShapeType="1"/>
              </p:cNvSpPr>
              <p:nvPr/>
            </p:nvSpPr>
            <p:spPr bwMode="auto">
              <a:xfrm>
                <a:off x="2084" y="345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3" name="Line 1547"/>
              <p:cNvSpPr>
                <a:spLocks noChangeShapeType="1"/>
              </p:cNvSpPr>
              <p:nvPr/>
            </p:nvSpPr>
            <p:spPr bwMode="auto">
              <a:xfrm>
                <a:off x="2088" y="345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4" name="Freeform 1548"/>
              <p:cNvSpPr>
                <a:spLocks/>
              </p:cNvSpPr>
              <p:nvPr/>
            </p:nvSpPr>
            <p:spPr bwMode="auto">
              <a:xfrm>
                <a:off x="2088" y="3450"/>
                <a:ext cx="28" cy="20"/>
              </a:xfrm>
              <a:custGeom>
                <a:avLst/>
                <a:gdLst>
                  <a:gd name="T0" fmla="*/ 0 w 28"/>
                  <a:gd name="T1" fmla="*/ 20 h 20"/>
                  <a:gd name="T2" fmla="*/ 2 w 28"/>
                  <a:gd name="T3" fmla="*/ 10 h 20"/>
                  <a:gd name="T4" fmla="*/ 8 w 28"/>
                  <a:gd name="T5" fmla="*/ 4 h 20"/>
                  <a:gd name="T6" fmla="*/ 14 w 28"/>
                  <a:gd name="T7" fmla="*/ 0 h 20"/>
                  <a:gd name="T8" fmla="*/ 24 w 28"/>
                  <a:gd name="T9" fmla="*/ 0 h 20"/>
                  <a:gd name="T10" fmla="*/ 28 w 28"/>
                  <a:gd name="T11" fmla="*/ 4 h 20"/>
                  <a:gd name="T12" fmla="*/ 28 w 28"/>
                  <a:gd name="T13" fmla="*/ 6 h 20"/>
                  <a:gd name="T14" fmla="*/ 24 w 28"/>
                  <a:gd name="T15" fmla="*/ 10 h 20"/>
                  <a:gd name="T16" fmla="*/ 20 w 28"/>
                  <a:gd name="T17" fmla="*/ 6 h 20"/>
                  <a:gd name="T18" fmla="*/ 24 w 28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20"/>
                    </a:moveTo>
                    <a:lnTo>
                      <a:pt x="2" y="10"/>
                    </a:lnTo>
                    <a:lnTo>
                      <a:pt x="8" y="4"/>
                    </a:lnTo>
                    <a:lnTo>
                      <a:pt x="14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5" name="Line 1549"/>
              <p:cNvSpPr>
                <a:spLocks noChangeShapeType="1"/>
              </p:cNvSpPr>
              <p:nvPr/>
            </p:nvSpPr>
            <p:spPr bwMode="auto">
              <a:xfrm>
                <a:off x="2074" y="3450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6" name="Line 1550"/>
              <p:cNvSpPr>
                <a:spLocks noChangeShapeType="1"/>
              </p:cNvSpPr>
              <p:nvPr/>
            </p:nvSpPr>
            <p:spPr bwMode="auto">
              <a:xfrm>
                <a:off x="2074" y="349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7" name="Line 1551"/>
              <p:cNvSpPr>
                <a:spLocks noChangeShapeType="1"/>
              </p:cNvSpPr>
              <p:nvPr/>
            </p:nvSpPr>
            <p:spPr bwMode="auto">
              <a:xfrm flipH="1">
                <a:off x="2128" y="3416"/>
                <a:ext cx="56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8" name="Line 1552"/>
              <p:cNvSpPr>
                <a:spLocks noChangeShapeType="1"/>
              </p:cNvSpPr>
              <p:nvPr/>
            </p:nvSpPr>
            <p:spPr bwMode="auto">
              <a:xfrm>
                <a:off x="2204" y="34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89" name="Line 1553"/>
              <p:cNvSpPr>
                <a:spLocks noChangeShapeType="1"/>
              </p:cNvSpPr>
              <p:nvPr/>
            </p:nvSpPr>
            <p:spPr bwMode="auto">
              <a:xfrm>
                <a:off x="2208" y="34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0" name="Freeform 1554"/>
              <p:cNvSpPr>
                <a:spLocks/>
              </p:cNvSpPr>
              <p:nvPr/>
            </p:nvSpPr>
            <p:spPr bwMode="auto">
              <a:xfrm>
                <a:off x="2196" y="3430"/>
                <a:ext cx="52" cy="30"/>
              </a:xfrm>
              <a:custGeom>
                <a:avLst/>
                <a:gdLst>
                  <a:gd name="T0" fmla="*/ 0 w 52"/>
                  <a:gd name="T1" fmla="*/ 0 h 30"/>
                  <a:gd name="T2" fmla="*/ 36 w 52"/>
                  <a:gd name="T3" fmla="*/ 0 h 30"/>
                  <a:gd name="T4" fmla="*/ 46 w 52"/>
                  <a:gd name="T5" fmla="*/ 2 h 30"/>
                  <a:gd name="T6" fmla="*/ 50 w 52"/>
                  <a:gd name="T7" fmla="*/ 6 h 30"/>
                  <a:gd name="T8" fmla="*/ 52 w 52"/>
                  <a:gd name="T9" fmla="*/ 12 h 30"/>
                  <a:gd name="T10" fmla="*/ 52 w 52"/>
                  <a:gd name="T11" fmla="*/ 18 h 30"/>
                  <a:gd name="T12" fmla="*/ 50 w 52"/>
                  <a:gd name="T13" fmla="*/ 24 h 30"/>
                  <a:gd name="T14" fmla="*/ 46 w 52"/>
                  <a:gd name="T15" fmla="*/ 26 h 30"/>
                  <a:gd name="T16" fmla="*/ 36 w 52"/>
                  <a:gd name="T17" fmla="*/ 30 h 30"/>
                  <a:gd name="T18" fmla="*/ 12 w 52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36" y="0"/>
                    </a:lnTo>
                    <a:lnTo>
                      <a:pt x="46" y="2"/>
                    </a:lnTo>
                    <a:lnTo>
                      <a:pt x="50" y="6"/>
                    </a:lnTo>
                    <a:lnTo>
                      <a:pt x="52" y="12"/>
                    </a:lnTo>
                    <a:lnTo>
                      <a:pt x="52" y="18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36" y="30"/>
                    </a:lnTo>
                    <a:lnTo>
                      <a:pt x="1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1" name="Freeform 1555"/>
              <p:cNvSpPr>
                <a:spLocks/>
              </p:cNvSpPr>
              <p:nvPr/>
            </p:nvSpPr>
            <p:spPr bwMode="auto">
              <a:xfrm>
                <a:off x="2232" y="3430"/>
                <a:ext cx="14" cy="30"/>
              </a:xfrm>
              <a:custGeom>
                <a:avLst/>
                <a:gdLst>
                  <a:gd name="T0" fmla="*/ 0 w 14"/>
                  <a:gd name="T1" fmla="*/ 0 h 30"/>
                  <a:gd name="T2" fmla="*/ 6 w 14"/>
                  <a:gd name="T3" fmla="*/ 2 h 30"/>
                  <a:gd name="T4" fmla="*/ 10 w 14"/>
                  <a:gd name="T5" fmla="*/ 6 h 30"/>
                  <a:gd name="T6" fmla="*/ 14 w 14"/>
                  <a:gd name="T7" fmla="*/ 12 h 30"/>
                  <a:gd name="T8" fmla="*/ 14 w 14"/>
                  <a:gd name="T9" fmla="*/ 18 h 30"/>
                  <a:gd name="T10" fmla="*/ 10 w 14"/>
                  <a:gd name="T11" fmla="*/ 24 h 30"/>
                  <a:gd name="T12" fmla="*/ 6 w 14"/>
                  <a:gd name="T13" fmla="*/ 26 h 30"/>
                  <a:gd name="T14" fmla="*/ 0 w 14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0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2"/>
                    </a:lnTo>
                    <a:lnTo>
                      <a:pt x="14" y="18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2" name="Line 1556"/>
              <p:cNvSpPr>
                <a:spLocks noChangeShapeType="1"/>
              </p:cNvSpPr>
              <p:nvPr/>
            </p:nvSpPr>
            <p:spPr bwMode="auto">
              <a:xfrm>
                <a:off x="2196" y="349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3" name="Freeform 1557"/>
              <p:cNvSpPr>
                <a:spLocks/>
              </p:cNvSpPr>
              <p:nvPr/>
            </p:nvSpPr>
            <p:spPr bwMode="auto">
              <a:xfrm>
                <a:off x="2224" y="3460"/>
                <a:ext cx="28" cy="32"/>
              </a:xfrm>
              <a:custGeom>
                <a:avLst/>
                <a:gdLst>
                  <a:gd name="T0" fmla="*/ 0 w 28"/>
                  <a:gd name="T1" fmla="*/ 0 h 32"/>
                  <a:gd name="T2" fmla="*/ 6 w 28"/>
                  <a:gd name="T3" fmla="*/ 4 h 32"/>
                  <a:gd name="T4" fmla="*/ 8 w 28"/>
                  <a:gd name="T5" fmla="*/ 6 h 32"/>
                  <a:gd name="T6" fmla="*/ 18 w 28"/>
                  <a:gd name="T7" fmla="*/ 28 h 32"/>
                  <a:gd name="T8" fmla="*/ 22 w 28"/>
                  <a:gd name="T9" fmla="*/ 32 h 32"/>
                  <a:gd name="T10" fmla="*/ 24 w 28"/>
                  <a:gd name="T11" fmla="*/ 32 h 32"/>
                  <a:gd name="T12" fmla="*/ 28 w 28"/>
                  <a:gd name="T1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lnTo>
                      <a:pt x="6" y="4"/>
                    </a:lnTo>
                    <a:lnTo>
                      <a:pt x="8" y="6"/>
                    </a:lnTo>
                    <a:lnTo>
                      <a:pt x="18" y="28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4" name="Freeform 1558"/>
              <p:cNvSpPr>
                <a:spLocks/>
              </p:cNvSpPr>
              <p:nvPr/>
            </p:nvSpPr>
            <p:spPr bwMode="auto">
              <a:xfrm>
                <a:off x="2230" y="3464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2 w 22"/>
                  <a:gd name="T3" fmla="*/ 6 h 30"/>
                  <a:gd name="T4" fmla="*/ 8 w 22"/>
                  <a:gd name="T5" fmla="*/ 28 h 30"/>
                  <a:gd name="T6" fmla="*/ 12 w 22"/>
                  <a:gd name="T7" fmla="*/ 30 h 30"/>
                  <a:gd name="T8" fmla="*/ 18 w 22"/>
                  <a:gd name="T9" fmla="*/ 30 h 30"/>
                  <a:gd name="T10" fmla="*/ 22 w 22"/>
                  <a:gd name="T11" fmla="*/ 24 h 30"/>
                  <a:gd name="T12" fmla="*/ 22 w 22"/>
                  <a:gd name="T1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2" y="6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5" name="Line 1559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6" name="Line 1560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7" name="Line 1561"/>
              <p:cNvSpPr>
                <a:spLocks noChangeShapeType="1"/>
              </p:cNvSpPr>
              <p:nvPr/>
            </p:nvSpPr>
            <p:spPr bwMode="auto">
              <a:xfrm>
                <a:off x="1626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8" name="Line 1562"/>
              <p:cNvSpPr>
                <a:spLocks noChangeShapeType="1"/>
              </p:cNvSpPr>
              <p:nvPr/>
            </p:nvSpPr>
            <p:spPr bwMode="auto">
              <a:xfrm>
                <a:off x="1958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99" name="Line 1563"/>
              <p:cNvSpPr>
                <a:spLocks noChangeShapeType="1"/>
              </p:cNvSpPr>
              <p:nvPr/>
            </p:nvSpPr>
            <p:spPr bwMode="auto">
              <a:xfrm>
                <a:off x="229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0" name="Line 1564"/>
              <p:cNvSpPr>
                <a:spLocks noChangeShapeType="1"/>
              </p:cNvSpPr>
              <p:nvPr/>
            </p:nvSpPr>
            <p:spPr bwMode="auto">
              <a:xfrm>
                <a:off x="262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1" name="Line 1565"/>
              <p:cNvSpPr>
                <a:spLocks noChangeShapeType="1"/>
              </p:cNvSpPr>
              <p:nvPr/>
            </p:nvSpPr>
            <p:spPr bwMode="auto">
              <a:xfrm>
                <a:off x="2956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2" name="Line 1566"/>
              <p:cNvSpPr>
                <a:spLocks noChangeShapeType="1"/>
              </p:cNvSpPr>
              <p:nvPr/>
            </p:nvSpPr>
            <p:spPr bwMode="auto">
              <a:xfrm>
                <a:off x="137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3" name="Line 1567"/>
              <p:cNvSpPr>
                <a:spLocks noChangeShapeType="1"/>
              </p:cNvSpPr>
              <p:nvPr/>
            </p:nvSpPr>
            <p:spPr bwMode="auto">
              <a:xfrm>
                <a:off x="146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4" name="Line 1568"/>
              <p:cNvSpPr>
                <a:spLocks noChangeShapeType="1"/>
              </p:cNvSpPr>
              <p:nvPr/>
            </p:nvSpPr>
            <p:spPr bwMode="auto">
              <a:xfrm>
                <a:off x="154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5" name="Line 1569"/>
              <p:cNvSpPr>
                <a:spLocks noChangeShapeType="1"/>
              </p:cNvSpPr>
              <p:nvPr/>
            </p:nvSpPr>
            <p:spPr bwMode="auto">
              <a:xfrm>
                <a:off x="170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6" name="Line 1570"/>
              <p:cNvSpPr>
                <a:spLocks noChangeShapeType="1"/>
              </p:cNvSpPr>
              <p:nvPr/>
            </p:nvSpPr>
            <p:spPr bwMode="auto">
              <a:xfrm>
                <a:off x="179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7" name="Line 1571"/>
              <p:cNvSpPr>
                <a:spLocks noChangeShapeType="1"/>
              </p:cNvSpPr>
              <p:nvPr/>
            </p:nvSpPr>
            <p:spPr bwMode="auto">
              <a:xfrm>
                <a:off x="187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8" name="Line 1572"/>
              <p:cNvSpPr>
                <a:spLocks noChangeShapeType="1"/>
              </p:cNvSpPr>
              <p:nvPr/>
            </p:nvSpPr>
            <p:spPr bwMode="auto">
              <a:xfrm>
                <a:off x="204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09" name="Line 1573"/>
              <p:cNvSpPr>
                <a:spLocks noChangeShapeType="1"/>
              </p:cNvSpPr>
              <p:nvPr/>
            </p:nvSpPr>
            <p:spPr bwMode="auto">
              <a:xfrm>
                <a:off x="212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0" name="Line 1574"/>
              <p:cNvSpPr>
                <a:spLocks noChangeShapeType="1"/>
              </p:cNvSpPr>
              <p:nvPr/>
            </p:nvSpPr>
            <p:spPr bwMode="auto">
              <a:xfrm>
                <a:off x="220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1" name="Line 1575"/>
              <p:cNvSpPr>
                <a:spLocks noChangeShapeType="1"/>
              </p:cNvSpPr>
              <p:nvPr/>
            </p:nvSpPr>
            <p:spPr bwMode="auto">
              <a:xfrm>
                <a:off x="237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2" name="Line 1576"/>
              <p:cNvSpPr>
                <a:spLocks noChangeShapeType="1"/>
              </p:cNvSpPr>
              <p:nvPr/>
            </p:nvSpPr>
            <p:spPr bwMode="auto">
              <a:xfrm>
                <a:off x="245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3" name="Line 1577"/>
              <p:cNvSpPr>
                <a:spLocks noChangeShapeType="1"/>
              </p:cNvSpPr>
              <p:nvPr/>
            </p:nvSpPr>
            <p:spPr bwMode="auto">
              <a:xfrm>
                <a:off x="254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4" name="Line 1578"/>
              <p:cNvSpPr>
                <a:spLocks noChangeShapeType="1"/>
              </p:cNvSpPr>
              <p:nvPr/>
            </p:nvSpPr>
            <p:spPr bwMode="auto">
              <a:xfrm>
                <a:off x="270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5" name="Line 1579"/>
              <p:cNvSpPr>
                <a:spLocks noChangeShapeType="1"/>
              </p:cNvSpPr>
              <p:nvPr/>
            </p:nvSpPr>
            <p:spPr bwMode="auto">
              <a:xfrm>
                <a:off x="279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6" name="Line 1580"/>
              <p:cNvSpPr>
                <a:spLocks noChangeShapeType="1"/>
              </p:cNvSpPr>
              <p:nvPr/>
            </p:nvSpPr>
            <p:spPr bwMode="auto">
              <a:xfrm>
                <a:off x="287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7" name="Line 1581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8" name="Line 1582"/>
              <p:cNvSpPr>
                <a:spLocks noChangeShapeType="1"/>
              </p:cNvSpPr>
              <p:nvPr/>
            </p:nvSpPr>
            <p:spPr bwMode="auto">
              <a:xfrm flipV="1">
                <a:off x="1294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19" name="Line 1583"/>
              <p:cNvSpPr>
                <a:spLocks noChangeShapeType="1"/>
              </p:cNvSpPr>
              <p:nvPr/>
            </p:nvSpPr>
            <p:spPr bwMode="auto">
              <a:xfrm>
                <a:off x="1294" y="323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0" name="Line 1584"/>
              <p:cNvSpPr>
                <a:spLocks noChangeShapeType="1"/>
              </p:cNvSpPr>
              <p:nvPr/>
            </p:nvSpPr>
            <p:spPr bwMode="auto">
              <a:xfrm>
                <a:off x="914" y="320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1" name="Freeform 1585"/>
              <p:cNvSpPr>
                <a:spLocks/>
              </p:cNvSpPr>
              <p:nvPr/>
            </p:nvSpPr>
            <p:spPr bwMode="auto">
              <a:xfrm>
                <a:off x="990" y="316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2" name="Freeform 1586"/>
              <p:cNvSpPr>
                <a:spLocks/>
              </p:cNvSpPr>
              <p:nvPr/>
            </p:nvSpPr>
            <p:spPr bwMode="auto">
              <a:xfrm>
                <a:off x="1016" y="316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3" name="Freeform 1587"/>
              <p:cNvSpPr>
                <a:spLocks/>
              </p:cNvSpPr>
              <p:nvPr/>
            </p:nvSpPr>
            <p:spPr bwMode="auto">
              <a:xfrm>
                <a:off x="1056" y="322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4" name="Freeform 1588"/>
              <p:cNvSpPr>
                <a:spLocks/>
              </p:cNvSpPr>
              <p:nvPr/>
            </p:nvSpPr>
            <p:spPr bwMode="auto">
              <a:xfrm>
                <a:off x="1084" y="316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5" name="Freeform 1589"/>
              <p:cNvSpPr>
                <a:spLocks/>
              </p:cNvSpPr>
              <p:nvPr/>
            </p:nvSpPr>
            <p:spPr bwMode="auto">
              <a:xfrm>
                <a:off x="1108" y="316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6" name="Freeform 1590"/>
              <p:cNvSpPr>
                <a:spLocks/>
              </p:cNvSpPr>
              <p:nvPr/>
            </p:nvSpPr>
            <p:spPr bwMode="auto">
              <a:xfrm>
                <a:off x="1154" y="3168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8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7" name="Line 1591"/>
              <p:cNvSpPr>
                <a:spLocks noChangeShapeType="1"/>
              </p:cNvSpPr>
              <p:nvPr/>
            </p:nvSpPr>
            <p:spPr bwMode="auto">
              <a:xfrm>
                <a:off x="1168" y="3170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8" name="Line 1592"/>
              <p:cNvSpPr>
                <a:spLocks noChangeShapeType="1"/>
              </p:cNvSpPr>
              <p:nvPr/>
            </p:nvSpPr>
            <p:spPr bwMode="auto">
              <a:xfrm>
                <a:off x="1154" y="323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29" name="Freeform 1593"/>
              <p:cNvSpPr>
                <a:spLocks/>
              </p:cNvSpPr>
              <p:nvPr/>
            </p:nvSpPr>
            <p:spPr bwMode="auto">
              <a:xfrm>
                <a:off x="1208" y="3168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50 h 64"/>
                  <a:gd name="T34" fmla="*/ 2 w 44"/>
                  <a:gd name="T35" fmla="*/ 46 h 64"/>
                  <a:gd name="T36" fmla="*/ 6 w 44"/>
                  <a:gd name="T37" fmla="*/ 50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0" name="Freeform 1594"/>
              <p:cNvSpPr>
                <a:spLocks/>
              </p:cNvSpPr>
              <p:nvPr/>
            </p:nvSpPr>
            <p:spPr bwMode="auto">
              <a:xfrm>
                <a:off x="1232" y="3190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1" name="Line 1595"/>
              <p:cNvSpPr>
                <a:spLocks noChangeShapeType="1"/>
              </p:cNvSpPr>
              <p:nvPr/>
            </p:nvSpPr>
            <p:spPr bwMode="auto">
              <a:xfrm>
                <a:off x="1214" y="3168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2" name="Freeform 1596"/>
              <p:cNvSpPr>
                <a:spLocks/>
              </p:cNvSpPr>
              <p:nvPr/>
            </p:nvSpPr>
            <p:spPr bwMode="auto">
              <a:xfrm>
                <a:off x="1214" y="3168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3" name="Line 1597"/>
              <p:cNvSpPr>
                <a:spLocks noChangeShapeType="1"/>
              </p:cNvSpPr>
              <p:nvPr/>
            </p:nvSpPr>
            <p:spPr bwMode="auto">
              <a:xfrm>
                <a:off x="1294" y="307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4" name="Line 1598"/>
              <p:cNvSpPr>
                <a:spLocks noChangeShapeType="1"/>
              </p:cNvSpPr>
              <p:nvPr/>
            </p:nvSpPr>
            <p:spPr bwMode="auto">
              <a:xfrm>
                <a:off x="914" y="3078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5" name="Freeform 1599"/>
              <p:cNvSpPr>
                <a:spLocks/>
              </p:cNvSpPr>
              <p:nvPr/>
            </p:nvSpPr>
            <p:spPr bwMode="auto">
              <a:xfrm>
                <a:off x="990" y="3042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6" name="Freeform 1600"/>
              <p:cNvSpPr>
                <a:spLocks/>
              </p:cNvSpPr>
              <p:nvPr/>
            </p:nvSpPr>
            <p:spPr bwMode="auto">
              <a:xfrm>
                <a:off x="1016" y="3042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7" name="Freeform 1601"/>
              <p:cNvSpPr>
                <a:spLocks/>
              </p:cNvSpPr>
              <p:nvPr/>
            </p:nvSpPr>
            <p:spPr bwMode="auto">
              <a:xfrm>
                <a:off x="1056" y="3100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8" name="Freeform 1602"/>
              <p:cNvSpPr>
                <a:spLocks/>
              </p:cNvSpPr>
              <p:nvPr/>
            </p:nvSpPr>
            <p:spPr bwMode="auto">
              <a:xfrm>
                <a:off x="1084" y="3042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39" name="Freeform 1603"/>
              <p:cNvSpPr>
                <a:spLocks/>
              </p:cNvSpPr>
              <p:nvPr/>
            </p:nvSpPr>
            <p:spPr bwMode="auto">
              <a:xfrm>
                <a:off x="1108" y="3042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0" name="Freeform 1604"/>
              <p:cNvSpPr>
                <a:spLocks/>
              </p:cNvSpPr>
              <p:nvPr/>
            </p:nvSpPr>
            <p:spPr bwMode="auto">
              <a:xfrm>
                <a:off x="1154" y="3042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8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1" name="Line 1605"/>
              <p:cNvSpPr>
                <a:spLocks noChangeShapeType="1"/>
              </p:cNvSpPr>
              <p:nvPr/>
            </p:nvSpPr>
            <p:spPr bwMode="auto">
              <a:xfrm>
                <a:off x="1168" y="3044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2" name="Line 1606"/>
              <p:cNvSpPr>
                <a:spLocks noChangeShapeType="1"/>
              </p:cNvSpPr>
              <p:nvPr/>
            </p:nvSpPr>
            <p:spPr bwMode="auto">
              <a:xfrm>
                <a:off x="1154" y="3106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3" name="Freeform 1607"/>
              <p:cNvSpPr>
                <a:spLocks/>
              </p:cNvSpPr>
              <p:nvPr/>
            </p:nvSpPr>
            <p:spPr bwMode="auto">
              <a:xfrm>
                <a:off x="1208" y="3042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4" name="Freeform 1608"/>
              <p:cNvSpPr>
                <a:spLocks/>
              </p:cNvSpPr>
              <p:nvPr/>
            </p:nvSpPr>
            <p:spPr bwMode="auto">
              <a:xfrm>
                <a:off x="1232" y="3042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5" name="Line 1609"/>
              <p:cNvSpPr>
                <a:spLocks noChangeShapeType="1"/>
              </p:cNvSpPr>
              <p:nvPr/>
            </p:nvSpPr>
            <p:spPr bwMode="auto">
              <a:xfrm>
                <a:off x="1294" y="290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6" name="Line 1610"/>
              <p:cNvSpPr>
                <a:spLocks noChangeShapeType="1"/>
              </p:cNvSpPr>
              <p:nvPr/>
            </p:nvSpPr>
            <p:spPr bwMode="auto">
              <a:xfrm>
                <a:off x="914" y="2914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947" name="Group 1611"/>
            <p:cNvGrpSpPr>
              <a:grpSpLocks/>
            </p:cNvGrpSpPr>
            <p:nvPr/>
          </p:nvGrpSpPr>
          <p:grpSpPr bwMode="auto">
            <a:xfrm>
              <a:off x="990" y="2088"/>
              <a:ext cx="2051" cy="1145"/>
              <a:chOff x="990" y="2088"/>
              <a:chExt cx="2051" cy="1145"/>
            </a:xfrm>
          </p:grpSpPr>
          <p:sp>
            <p:nvSpPr>
              <p:cNvPr id="143948" name="Freeform 1612"/>
              <p:cNvSpPr>
                <a:spLocks/>
              </p:cNvSpPr>
              <p:nvPr/>
            </p:nvSpPr>
            <p:spPr bwMode="auto">
              <a:xfrm>
                <a:off x="990" y="287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49" name="Freeform 1613"/>
              <p:cNvSpPr>
                <a:spLocks/>
              </p:cNvSpPr>
              <p:nvPr/>
            </p:nvSpPr>
            <p:spPr bwMode="auto">
              <a:xfrm>
                <a:off x="1016" y="287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0" name="Freeform 1614"/>
              <p:cNvSpPr>
                <a:spLocks/>
              </p:cNvSpPr>
              <p:nvPr/>
            </p:nvSpPr>
            <p:spPr bwMode="auto">
              <a:xfrm>
                <a:off x="1056" y="293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1" name="Freeform 1615"/>
              <p:cNvSpPr>
                <a:spLocks/>
              </p:cNvSpPr>
              <p:nvPr/>
            </p:nvSpPr>
            <p:spPr bwMode="auto">
              <a:xfrm>
                <a:off x="1084" y="287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2" name="Freeform 1616"/>
              <p:cNvSpPr>
                <a:spLocks/>
              </p:cNvSpPr>
              <p:nvPr/>
            </p:nvSpPr>
            <p:spPr bwMode="auto">
              <a:xfrm>
                <a:off x="1108" y="287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3" name="Freeform 1617"/>
              <p:cNvSpPr>
                <a:spLocks/>
              </p:cNvSpPr>
              <p:nvPr/>
            </p:nvSpPr>
            <p:spPr bwMode="auto">
              <a:xfrm>
                <a:off x="1146" y="287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8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8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8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8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4" name="Freeform 1618"/>
              <p:cNvSpPr>
                <a:spLocks/>
              </p:cNvSpPr>
              <p:nvPr/>
            </p:nvSpPr>
            <p:spPr bwMode="auto">
              <a:xfrm>
                <a:off x="1170" y="287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5" name="Freeform 1619"/>
              <p:cNvSpPr>
                <a:spLocks/>
              </p:cNvSpPr>
              <p:nvPr/>
            </p:nvSpPr>
            <p:spPr bwMode="auto">
              <a:xfrm>
                <a:off x="1208" y="2878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50 h 64"/>
                  <a:gd name="T34" fmla="*/ 2 w 44"/>
                  <a:gd name="T35" fmla="*/ 46 h 64"/>
                  <a:gd name="T36" fmla="*/ 6 w 44"/>
                  <a:gd name="T37" fmla="*/ 50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6" name="Freeform 1620"/>
              <p:cNvSpPr>
                <a:spLocks/>
              </p:cNvSpPr>
              <p:nvPr/>
            </p:nvSpPr>
            <p:spPr bwMode="auto">
              <a:xfrm>
                <a:off x="1232" y="2900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7" name="Line 1621"/>
              <p:cNvSpPr>
                <a:spLocks noChangeShapeType="1"/>
              </p:cNvSpPr>
              <p:nvPr/>
            </p:nvSpPr>
            <p:spPr bwMode="auto">
              <a:xfrm>
                <a:off x="1214" y="2878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8" name="Freeform 1622"/>
              <p:cNvSpPr>
                <a:spLocks/>
              </p:cNvSpPr>
              <p:nvPr/>
            </p:nvSpPr>
            <p:spPr bwMode="auto">
              <a:xfrm>
                <a:off x="1214" y="2878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59" name="Line 1623"/>
              <p:cNvSpPr>
                <a:spLocks noChangeShapeType="1"/>
              </p:cNvSpPr>
              <p:nvPr/>
            </p:nvSpPr>
            <p:spPr bwMode="auto">
              <a:xfrm>
                <a:off x="1294" y="274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0" name="Freeform 1624"/>
              <p:cNvSpPr>
                <a:spLocks/>
              </p:cNvSpPr>
              <p:nvPr/>
            </p:nvSpPr>
            <p:spPr bwMode="auto">
              <a:xfrm>
                <a:off x="990" y="2714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2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1" name="Freeform 1625"/>
              <p:cNvSpPr>
                <a:spLocks/>
              </p:cNvSpPr>
              <p:nvPr/>
            </p:nvSpPr>
            <p:spPr bwMode="auto">
              <a:xfrm>
                <a:off x="1016" y="2714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2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2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2" name="Freeform 1626"/>
              <p:cNvSpPr>
                <a:spLocks/>
              </p:cNvSpPr>
              <p:nvPr/>
            </p:nvSpPr>
            <p:spPr bwMode="auto">
              <a:xfrm>
                <a:off x="1056" y="2774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3" name="Freeform 1627"/>
              <p:cNvSpPr>
                <a:spLocks/>
              </p:cNvSpPr>
              <p:nvPr/>
            </p:nvSpPr>
            <p:spPr bwMode="auto">
              <a:xfrm>
                <a:off x="1084" y="2714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4" name="Freeform 1628"/>
              <p:cNvSpPr>
                <a:spLocks/>
              </p:cNvSpPr>
              <p:nvPr/>
            </p:nvSpPr>
            <p:spPr bwMode="auto">
              <a:xfrm>
                <a:off x="1108" y="2714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5" name="Freeform 1629"/>
              <p:cNvSpPr>
                <a:spLocks/>
              </p:cNvSpPr>
              <p:nvPr/>
            </p:nvSpPr>
            <p:spPr bwMode="auto">
              <a:xfrm>
                <a:off x="1146" y="2714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6" name="Freeform 1630"/>
              <p:cNvSpPr>
                <a:spLocks/>
              </p:cNvSpPr>
              <p:nvPr/>
            </p:nvSpPr>
            <p:spPr bwMode="auto">
              <a:xfrm>
                <a:off x="1170" y="2714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7" name="Freeform 1631"/>
              <p:cNvSpPr>
                <a:spLocks/>
              </p:cNvSpPr>
              <p:nvPr/>
            </p:nvSpPr>
            <p:spPr bwMode="auto">
              <a:xfrm>
                <a:off x="1208" y="2714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8" name="Freeform 1632"/>
              <p:cNvSpPr>
                <a:spLocks/>
              </p:cNvSpPr>
              <p:nvPr/>
            </p:nvSpPr>
            <p:spPr bwMode="auto">
              <a:xfrm>
                <a:off x="1232" y="2714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4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4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69" name="Line 1633"/>
              <p:cNvSpPr>
                <a:spLocks noChangeShapeType="1"/>
              </p:cNvSpPr>
              <p:nvPr/>
            </p:nvSpPr>
            <p:spPr bwMode="auto">
              <a:xfrm>
                <a:off x="1294" y="257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0" name="Freeform 1634"/>
              <p:cNvSpPr>
                <a:spLocks/>
              </p:cNvSpPr>
              <p:nvPr/>
            </p:nvSpPr>
            <p:spPr bwMode="auto">
              <a:xfrm>
                <a:off x="990" y="2550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4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4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4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1" name="Freeform 1635"/>
              <p:cNvSpPr>
                <a:spLocks/>
              </p:cNvSpPr>
              <p:nvPr/>
            </p:nvSpPr>
            <p:spPr bwMode="auto">
              <a:xfrm>
                <a:off x="1016" y="2550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60 h 66"/>
                  <a:gd name="T6" fmla="*/ 12 w 14"/>
                  <a:gd name="T7" fmla="*/ 54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4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60"/>
                    </a:lnTo>
                    <a:lnTo>
                      <a:pt x="12" y="54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4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2" name="Freeform 1636"/>
              <p:cNvSpPr>
                <a:spLocks/>
              </p:cNvSpPr>
              <p:nvPr/>
            </p:nvSpPr>
            <p:spPr bwMode="auto">
              <a:xfrm>
                <a:off x="1056" y="2610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3" name="Freeform 1637"/>
              <p:cNvSpPr>
                <a:spLocks/>
              </p:cNvSpPr>
              <p:nvPr/>
            </p:nvSpPr>
            <p:spPr bwMode="auto">
              <a:xfrm>
                <a:off x="1084" y="2550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4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10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10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4" name="Freeform 1638"/>
              <p:cNvSpPr>
                <a:spLocks/>
              </p:cNvSpPr>
              <p:nvPr/>
            </p:nvSpPr>
            <p:spPr bwMode="auto">
              <a:xfrm>
                <a:off x="1108" y="2550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4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5" name="Freeform 1639"/>
              <p:cNvSpPr>
                <a:spLocks/>
              </p:cNvSpPr>
              <p:nvPr/>
            </p:nvSpPr>
            <p:spPr bwMode="auto">
              <a:xfrm>
                <a:off x="1146" y="2550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8 w 44"/>
                  <a:gd name="T3" fmla="*/ 4 h 66"/>
                  <a:gd name="T4" fmla="*/ 2 w 44"/>
                  <a:gd name="T5" fmla="*/ 14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4 h 66"/>
                  <a:gd name="T12" fmla="*/ 8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4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4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8 w 44"/>
                  <a:gd name="T37" fmla="*/ 6 h 66"/>
                  <a:gd name="T38" fmla="*/ 6 w 44"/>
                  <a:gd name="T39" fmla="*/ 14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4 h 66"/>
                  <a:gd name="T46" fmla="*/ 8 w 44"/>
                  <a:gd name="T47" fmla="*/ 60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8" y="4"/>
                    </a:lnTo>
                    <a:lnTo>
                      <a:pt x="2" y="14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4"/>
                    </a:lnTo>
                    <a:lnTo>
                      <a:pt x="8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4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4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6" y="14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4"/>
                    </a:lnTo>
                    <a:lnTo>
                      <a:pt x="8" y="60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6" name="Freeform 1640"/>
              <p:cNvSpPr>
                <a:spLocks/>
              </p:cNvSpPr>
              <p:nvPr/>
            </p:nvSpPr>
            <p:spPr bwMode="auto">
              <a:xfrm>
                <a:off x="1170" y="2550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60 h 66"/>
                  <a:gd name="T6" fmla="*/ 12 w 16"/>
                  <a:gd name="T7" fmla="*/ 54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4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60"/>
                    </a:lnTo>
                    <a:lnTo>
                      <a:pt x="12" y="54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4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7" name="Freeform 1641"/>
              <p:cNvSpPr>
                <a:spLocks/>
              </p:cNvSpPr>
              <p:nvPr/>
            </p:nvSpPr>
            <p:spPr bwMode="auto">
              <a:xfrm>
                <a:off x="1208" y="2550"/>
                <a:ext cx="44" cy="66"/>
              </a:xfrm>
              <a:custGeom>
                <a:avLst/>
                <a:gdLst>
                  <a:gd name="T0" fmla="*/ 6 w 44"/>
                  <a:gd name="T1" fmla="*/ 0 h 66"/>
                  <a:gd name="T2" fmla="*/ 0 w 44"/>
                  <a:gd name="T3" fmla="*/ 32 h 66"/>
                  <a:gd name="T4" fmla="*/ 6 w 44"/>
                  <a:gd name="T5" fmla="*/ 26 h 66"/>
                  <a:gd name="T6" fmla="*/ 16 w 44"/>
                  <a:gd name="T7" fmla="*/ 22 h 66"/>
                  <a:gd name="T8" fmla="*/ 24 w 44"/>
                  <a:gd name="T9" fmla="*/ 22 h 66"/>
                  <a:gd name="T10" fmla="*/ 34 w 44"/>
                  <a:gd name="T11" fmla="*/ 26 h 66"/>
                  <a:gd name="T12" fmla="*/ 40 w 44"/>
                  <a:gd name="T13" fmla="*/ 32 h 66"/>
                  <a:gd name="T14" fmla="*/ 44 w 44"/>
                  <a:gd name="T15" fmla="*/ 40 h 66"/>
                  <a:gd name="T16" fmla="*/ 44 w 44"/>
                  <a:gd name="T17" fmla="*/ 48 h 66"/>
                  <a:gd name="T18" fmla="*/ 40 w 44"/>
                  <a:gd name="T19" fmla="*/ 56 h 66"/>
                  <a:gd name="T20" fmla="*/ 34 w 44"/>
                  <a:gd name="T21" fmla="*/ 62 h 66"/>
                  <a:gd name="T22" fmla="*/ 24 w 44"/>
                  <a:gd name="T23" fmla="*/ 66 h 66"/>
                  <a:gd name="T24" fmla="*/ 16 w 44"/>
                  <a:gd name="T25" fmla="*/ 66 h 66"/>
                  <a:gd name="T26" fmla="*/ 6 w 44"/>
                  <a:gd name="T27" fmla="*/ 62 h 66"/>
                  <a:gd name="T28" fmla="*/ 2 w 44"/>
                  <a:gd name="T29" fmla="*/ 60 h 66"/>
                  <a:gd name="T30" fmla="*/ 0 w 44"/>
                  <a:gd name="T31" fmla="*/ 54 h 66"/>
                  <a:gd name="T32" fmla="*/ 0 w 44"/>
                  <a:gd name="T33" fmla="*/ 50 h 66"/>
                  <a:gd name="T34" fmla="*/ 2 w 44"/>
                  <a:gd name="T35" fmla="*/ 48 h 66"/>
                  <a:gd name="T36" fmla="*/ 6 w 44"/>
                  <a:gd name="T37" fmla="*/ 50 h 66"/>
                  <a:gd name="T38" fmla="*/ 2 w 44"/>
                  <a:gd name="T39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6" y="0"/>
                    </a:moveTo>
                    <a:lnTo>
                      <a:pt x="0" y="32"/>
                    </a:lnTo>
                    <a:lnTo>
                      <a:pt x="6" y="26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6"/>
                    </a:lnTo>
                    <a:lnTo>
                      <a:pt x="40" y="32"/>
                    </a:lnTo>
                    <a:lnTo>
                      <a:pt x="44" y="40"/>
                    </a:lnTo>
                    <a:lnTo>
                      <a:pt x="44" y="48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6"/>
                    </a:lnTo>
                    <a:lnTo>
                      <a:pt x="16" y="66"/>
                    </a:lnTo>
                    <a:lnTo>
                      <a:pt x="6" y="62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50"/>
                    </a:lnTo>
                    <a:lnTo>
                      <a:pt x="2" y="48"/>
                    </a:lnTo>
                    <a:lnTo>
                      <a:pt x="6" y="50"/>
                    </a:lnTo>
                    <a:lnTo>
                      <a:pt x="2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8" name="Freeform 1642"/>
              <p:cNvSpPr>
                <a:spLocks/>
              </p:cNvSpPr>
              <p:nvPr/>
            </p:nvSpPr>
            <p:spPr bwMode="auto">
              <a:xfrm>
                <a:off x="1232" y="2572"/>
                <a:ext cx="16" cy="44"/>
              </a:xfrm>
              <a:custGeom>
                <a:avLst/>
                <a:gdLst>
                  <a:gd name="T0" fmla="*/ 0 w 16"/>
                  <a:gd name="T1" fmla="*/ 0 h 44"/>
                  <a:gd name="T2" fmla="*/ 6 w 16"/>
                  <a:gd name="T3" fmla="*/ 4 h 44"/>
                  <a:gd name="T4" fmla="*/ 14 w 16"/>
                  <a:gd name="T5" fmla="*/ 10 h 44"/>
                  <a:gd name="T6" fmla="*/ 16 w 16"/>
                  <a:gd name="T7" fmla="*/ 18 h 44"/>
                  <a:gd name="T8" fmla="*/ 16 w 16"/>
                  <a:gd name="T9" fmla="*/ 26 h 44"/>
                  <a:gd name="T10" fmla="*/ 14 w 16"/>
                  <a:gd name="T11" fmla="*/ 34 h 44"/>
                  <a:gd name="T12" fmla="*/ 6 w 16"/>
                  <a:gd name="T13" fmla="*/ 40 h 44"/>
                  <a:gd name="T14" fmla="*/ 0 w 16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4">
                    <a:moveTo>
                      <a:pt x="0" y="0"/>
                    </a:moveTo>
                    <a:lnTo>
                      <a:pt x="6" y="4"/>
                    </a:lnTo>
                    <a:lnTo>
                      <a:pt x="14" y="10"/>
                    </a:lnTo>
                    <a:lnTo>
                      <a:pt x="16" y="18"/>
                    </a:lnTo>
                    <a:lnTo>
                      <a:pt x="16" y="26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79" name="Line 1643"/>
              <p:cNvSpPr>
                <a:spLocks noChangeShapeType="1"/>
              </p:cNvSpPr>
              <p:nvPr/>
            </p:nvSpPr>
            <p:spPr bwMode="auto">
              <a:xfrm>
                <a:off x="1214" y="255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0" name="Freeform 1644"/>
              <p:cNvSpPr>
                <a:spLocks/>
              </p:cNvSpPr>
              <p:nvPr/>
            </p:nvSpPr>
            <p:spPr bwMode="auto">
              <a:xfrm>
                <a:off x="1214" y="2550"/>
                <a:ext cx="32" cy="4"/>
              </a:xfrm>
              <a:custGeom>
                <a:avLst/>
                <a:gdLst>
                  <a:gd name="T0" fmla="*/ 0 w 32"/>
                  <a:gd name="T1" fmla="*/ 4 h 4"/>
                  <a:gd name="T2" fmla="*/ 16 w 32"/>
                  <a:gd name="T3" fmla="*/ 4 h 4"/>
                  <a:gd name="T4" fmla="*/ 32 w 3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4">
                    <a:moveTo>
                      <a:pt x="0" y="4"/>
                    </a:moveTo>
                    <a:lnTo>
                      <a:pt x="16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1" name="Line 1645"/>
              <p:cNvSpPr>
                <a:spLocks noChangeShapeType="1"/>
              </p:cNvSpPr>
              <p:nvPr/>
            </p:nvSpPr>
            <p:spPr bwMode="auto">
              <a:xfrm>
                <a:off x="1294" y="2414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2" name="Freeform 1646"/>
              <p:cNvSpPr>
                <a:spLocks/>
              </p:cNvSpPr>
              <p:nvPr/>
            </p:nvSpPr>
            <p:spPr bwMode="auto">
              <a:xfrm>
                <a:off x="990" y="238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0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6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0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0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6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0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3" name="Freeform 1647"/>
              <p:cNvSpPr>
                <a:spLocks/>
              </p:cNvSpPr>
              <p:nvPr/>
            </p:nvSpPr>
            <p:spPr bwMode="auto">
              <a:xfrm>
                <a:off x="1016" y="238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0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6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0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6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4" name="Freeform 1648"/>
              <p:cNvSpPr>
                <a:spLocks/>
              </p:cNvSpPr>
              <p:nvPr/>
            </p:nvSpPr>
            <p:spPr bwMode="auto">
              <a:xfrm>
                <a:off x="1056" y="244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2 h 6"/>
                  <a:gd name="T4" fmla="*/ 2 w 6"/>
                  <a:gd name="T5" fmla="*/ 6 h 6"/>
                  <a:gd name="T6" fmla="*/ 6 w 6"/>
                  <a:gd name="T7" fmla="*/ 2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5" name="Freeform 1649"/>
              <p:cNvSpPr>
                <a:spLocks/>
              </p:cNvSpPr>
              <p:nvPr/>
            </p:nvSpPr>
            <p:spPr bwMode="auto">
              <a:xfrm>
                <a:off x="1084" y="23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6" name="Freeform 1650"/>
              <p:cNvSpPr>
                <a:spLocks/>
              </p:cNvSpPr>
              <p:nvPr/>
            </p:nvSpPr>
            <p:spPr bwMode="auto">
              <a:xfrm>
                <a:off x="1108" y="23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7" name="Freeform 1651"/>
              <p:cNvSpPr>
                <a:spLocks/>
              </p:cNvSpPr>
              <p:nvPr/>
            </p:nvSpPr>
            <p:spPr bwMode="auto">
              <a:xfrm>
                <a:off x="1154" y="2388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8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8" name="Line 1652"/>
              <p:cNvSpPr>
                <a:spLocks noChangeShapeType="1"/>
              </p:cNvSpPr>
              <p:nvPr/>
            </p:nvSpPr>
            <p:spPr bwMode="auto">
              <a:xfrm>
                <a:off x="1168" y="2390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89" name="Line 1653"/>
              <p:cNvSpPr>
                <a:spLocks noChangeShapeType="1"/>
              </p:cNvSpPr>
              <p:nvPr/>
            </p:nvSpPr>
            <p:spPr bwMode="auto">
              <a:xfrm>
                <a:off x="1154" y="245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0" name="Freeform 1654"/>
              <p:cNvSpPr>
                <a:spLocks/>
              </p:cNvSpPr>
              <p:nvPr/>
            </p:nvSpPr>
            <p:spPr bwMode="auto">
              <a:xfrm>
                <a:off x="1208" y="238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6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0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0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6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6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0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0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0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6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6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0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1" name="Freeform 1655"/>
              <p:cNvSpPr>
                <a:spLocks/>
              </p:cNvSpPr>
              <p:nvPr/>
            </p:nvSpPr>
            <p:spPr bwMode="auto">
              <a:xfrm>
                <a:off x="1232" y="238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0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6 h 64"/>
                  <a:gd name="T12" fmla="*/ 14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0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6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2" name="Line 1656"/>
              <p:cNvSpPr>
                <a:spLocks noChangeShapeType="1"/>
              </p:cNvSpPr>
              <p:nvPr/>
            </p:nvSpPr>
            <p:spPr bwMode="auto">
              <a:xfrm>
                <a:off x="1294" y="225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3" name="Freeform 1657"/>
              <p:cNvSpPr>
                <a:spLocks/>
              </p:cNvSpPr>
              <p:nvPr/>
            </p:nvSpPr>
            <p:spPr bwMode="auto">
              <a:xfrm>
                <a:off x="990" y="2224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4" name="Freeform 1658"/>
              <p:cNvSpPr>
                <a:spLocks/>
              </p:cNvSpPr>
              <p:nvPr/>
            </p:nvSpPr>
            <p:spPr bwMode="auto">
              <a:xfrm>
                <a:off x="1016" y="2224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5" name="Freeform 1659"/>
              <p:cNvSpPr>
                <a:spLocks/>
              </p:cNvSpPr>
              <p:nvPr/>
            </p:nvSpPr>
            <p:spPr bwMode="auto">
              <a:xfrm>
                <a:off x="1056" y="2282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6" name="Freeform 1660"/>
              <p:cNvSpPr>
                <a:spLocks/>
              </p:cNvSpPr>
              <p:nvPr/>
            </p:nvSpPr>
            <p:spPr bwMode="auto">
              <a:xfrm>
                <a:off x="1084" y="2224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2 w 44"/>
                  <a:gd name="T41" fmla="*/ 28 h 64"/>
                  <a:gd name="T42" fmla="*/ 2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7" name="Freeform 1661"/>
              <p:cNvSpPr>
                <a:spLocks/>
              </p:cNvSpPr>
              <p:nvPr/>
            </p:nvSpPr>
            <p:spPr bwMode="auto">
              <a:xfrm>
                <a:off x="1108" y="2224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8" name="Freeform 1662"/>
              <p:cNvSpPr>
                <a:spLocks/>
              </p:cNvSpPr>
              <p:nvPr/>
            </p:nvSpPr>
            <p:spPr bwMode="auto">
              <a:xfrm>
                <a:off x="1154" y="2224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8 w 16"/>
                  <a:gd name="T3" fmla="*/ 8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8" y="8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99" name="Line 1663"/>
              <p:cNvSpPr>
                <a:spLocks noChangeShapeType="1"/>
              </p:cNvSpPr>
              <p:nvPr/>
            </p:nvSpPr>
            <p:spPr bwMode="auto">
              <a:xfrm>
                <a:off x="1168" y="2226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0" name="Line 1664"/>
              <p:cNvSpPr>
                <a:spLocks noChangeShapeType="1"/>
              </p:cNvSpPr>
              <p:nvPr/>
            </p:nvSpPr>
            <p:spPr bwMode="auto">
              <a:xfrm>
                <a:off x="1154" y="2288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1" name="Freeform 1665"/>
              <p:cNvSpPr>
                <a:spLocks/>
              </p:cNvSpPr>
              <p:nvPr/>
            </p:nvSpPr>
            <p:spPr bwMode="auto">
              <a:xfrm>
                <a:off x="1208" y="2224"/>
                <a:ext cx="44" cy="64"/>
              </a:xfrm>
              <a:custGeom>
                <a:avLst/>
                <a:gdLst>
                  <a:gd name="T0" fmla="*/ 6 w 44"/>
                  <a:gd name="T1" fmla="*/ 0 h 64"/>
                  <a:gd name="T2" fmla="*/ 0 w 44"/>
                  <a:gd name="T3" fmla="*/ 30 h 64"/>
                  <a:gd name="T4" fmla="*/ 6 w 44"/>
                  <a:gd name="T5" fmla="*/ 24 h 64"/>
                  <a:gd name="T6" fmla="*/ 16 w 44"/>
                  <a:gd name="T7" fmla="*/ 22 h 64"/>
                  <a:gd name="T8" fmla="*/ 24 w 44"/>
                  <a:gd name="T9" fmla="*/ 22 h 64"/>
                  <a:gd name="T10" fmla="*/ 34 w 44"/>
                  <a:gd name="T11" fmla="*/ 24 h 64"/>
                  <a:gd name="T12" fmla="*/ 40 w 44"/>
                  <a:gd name="T13" fmla="*/ 30 h 64"/>
                  <a:gd name="T14" fmla="*/ 44 w 44"/>
                  <a:gd name="T15" fmla="*/ 40 h 64"/>
                  <a:gd name="T16" fmla="*/ 44 w 44"/>
                  <a:gd name="T17" fmla="*/ 46 h 64"/>
                  <a:gd name="T18" fmla="*/ 40 w 44"/>
                  <a:gd name="T19" fmla="*/ 56 h 64"/>
                  <a:gd name="T20" fmla="*/ 34 w 44"/>
                  <a:gd name="T21" fmla="*/ 62 h 64"/>
                  <a:gd name="T22" fmla="*/ 24 w 44"/>
                  <a:gd name="T23" fmla="*/ 64 h 64"/>
                  <a:gd name="T24" fmla="*/ 16 w 44"/>
                  <a:gd name="T25" fmla="*/ 64 h 64"/>
                  <a:gd name="T26" fmla="*/ 6 w 44"/>
                  <a:gd name="T27" fmla="*/ 62 h 64"/>
                  <a:gd name="T28" fmla="*/ 2 w 44"/>
                  <a:gd name="T29" fmla="*/ 58 h 64"/>
                  <a:gd name="T30" fmla="*/ 0 w 44"/>
                  <a:gd name="T31" fmla="*/ 52 h 64"/>
                  <a:gd name="T32" fmla="*/ 0 w 44"/>
                  <a:gd name="T33" fmla="*/ 48 h 64"/>
                  <a:gd name="T34" fmla="*/ 2 w 44"/>
                  <a:gd name="T35" fmla="*/ 46 h 64"/>
                  <a:gd name="T36" fmla="*/ 6 w 44"/>
                  <a:gd name="T37" fmla="*/ 48 h 64"/>
                  <a:gd name="T38" fmla="*/ 2 w 44"/>
                  <a:gd name="T39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6" y="0"/>
                    </a:moveTo>
                    <a:lnTo>
                      <a:pt x="0" y="30"/>
                    </a:lnTo>
                    <a:lnTo>
                      <a:pt x="6" y="24"/>
                    </a:lnTo>
                    <a:lnTo>
                      <a:pt x="16" y="22"/>
                    </a:lnTo>
                    <a:lnTo>
                      <a:pt x="24" y="22"/>
                    </a:lnTo>
                    <a:lnTo>
                      <a:pt x="34" y="24"/>
                    </a:lnTo>
                    <a:lnTo>
                      <a:pt x="40" y="30"/>
                    </a:lnTo>
                    <a:lnTo>
                      <a:pt x="44" y="40"/>
                    </a:lnTo>
                    <a:lnTo>
                      <a:pt x="44" y="46"/>
                    </a:lnTo>
                    <a:lnTo>
                      <a:pt x="40" y="56"/>
                    </a:lnTo>
                    <a:lnTo>
                      <a:pt x="34" y="62"/>
                    </a:lnTo>
                    <a:lnTo>
                      <a:pt x="24" y="64"/>
                    </a:lnTo>
                    <a:lnTo>
                      <a:pt x="16" y="64"/>
                    </a:lnTo>
                    <a:lnTo>
                      <a:pt x="6" y="62"/>
                    </a:lnTo>
                    <a:lnTo>
                      <a:pt x="2" y="58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2" y="46"/>
                    </a:lnTo>
                    <a:lnTo>
                      <a:pt x="6" y="48"/>
                    </a:lnTo>
                    <a:lnTo>
                      <a:pt x="2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2" name="Freeform 1666"/>
              <p:cNvSpPr>
                <a:spLocks/>
              </p:cNvSpPr>
              <p:nvPr/>
            </p:nvSpPr>
            <p:spPr bwMode="auto">
              <a:xfrm>
                <a:off x="1232" y="2246"/>
                <a:ext cx="16" cy="42"/>
              </a:xfrm>
              <a:custGeom>
                <a:avLst/>
                <a:gdLst>
                  <a:gd name="T0" fmla="*/ 0 w 16"/>
                  <a:gd name="T1" fmla="*/ 0 h 42"/>
                  <a:gd name="T2" fmla="*/ 6 w 16"/>
                  <a:gd name="T3" fmla="*/ 2 h 42"/>
                  <a:gd name="T4" fmla="*/ 14 w 16"/>
                  <a:gd name="T5" fmla="*/ 8 h 42"/>
                  <a:gd name="T6" fmla="*/ 16 w 16"/>
                  <a:gd name="T7" fmla="*/ 18 h 42"/>
                  <a:gd name="T8" fmla="*/ 16 w 16"/>
                  <a:gd name="T9" fmla="*/ 24 h 42"/>
                  <a:gd name="T10" fmla="*/ 14 w 16"/>
                  <a:gd name="T11" fmla="*/ 34 h 42"/>
                  <a:gd name="T12" fmla="*/ 6 w 16"/>
                  <a:gd name="T13" fmla="*/ 40 h 42"/>
                  <a:gd name="T14" fmla="*/ 0 w 16"/>
                  <a:gd name="T1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2">
                    <a:moveTo>
                      <a:pt x="0" y="0"/>
                    </a:moveTo>
                    <a:lnTo>
                      <a:pt x="6" y="2"/>
                    </a:lnTo>
                    <a:lnTo>
                      <a:pt x="14" y="8"/>
                    </a:lnTo>
                    <a:lnTo>
                      <a:pt x="16" y="18"/>
                    </a:lnTo>
                    <a:lnTo>
                      <a:pt x="16" y="24"/>
                    </a:lnTo>
                    <a:lnTo>
                      <a:pt x="14" y="34"/>
                    </a:lnTo>
                    <a:lnTo>
                      <a:pt x="6" y="40"/>
                    </a:lnTo>
                    <a:lnTo>
                      <a:pt x="0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3" name="Line 1667"/>
              <p:cNvSpPr>
                <a:spLocks noChangeShapeType="1"/>
              </p:cNvSpPr>
              <p:nvPr/>
            </p:nvSpPr>
            <p:spPr bwMode="auto">
              <a:xfrm>
                <a:off x="1214" y="222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4" name="Freeform 1668"/>
              <p:cNvSpPr>
                <a:spLocks/>
              </p:cNvSpPr>
              <p:nvPr/>
            </p:nvSpPr>
            <p:spPr bwMode="auto">
              <a:xfrm>
                <a:off x="1214" y="2224"/>
                <a:ext cx="32" cy="2"/>
              </a:xfrm>
              <a:custGeom>
                <a:avLst/>
                <a:gdLst>
                  <a:gd name="T0" fmla="*/ 0 w 32"/>
                  <a:gd name="T1" fmla="*/ 2 h 2"/>
                  <a:gd name="T2" fmla="*/ 16 w 32"/>
                  <a:gd name="T3" fmla="*/ 2 h 2"/>
                  <a:gd name="T4" fmla="*/ 32 w 3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2">
                    <a:moveTo>
                      <a:pt x="0" y="2"/>
                    </a:moveTo>
                    <a:lnTo>
                      <a:pt x="16" y="2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5" name="Line 1669"/>
              <p:cNvSpPr>
                <a:spLocks noChangeShapeType="1"/>
              </p:cNvSpPr>
              <p:nvPr/>
            </p:nvSpPr>
            <p:spPr bwMode="auto">
              <a:xfrm>
                <a:off x="1294" y="208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6" name="Freeform 1670"/>
              <p:cNvSpPr>
                <a:spLocks/>
              </p:cNvSpPr>
              <p:nvPr/>
            </p:nvSpPr>
            <p:spPr bwMode="auto">
              <a:xfrm>
                <a:off x="990" y="2088"/>
                <a:ext cx="44" cy="66"/>
              </a:xfrm>
              <a:custGeom>
                <a:avLst/>
                <a:gdLst>
                  <a:gd name="T0" fmla="*/ 20 w 44"/>
                  <a:gd name="T1" fmla="*/ 0 h 66"/>
                  <a:gd name="T2" fmla="*/ 10 w 44"/>
                  <a:gd name="T3" fmla="*/ 4 h 66"/>
                  <a:gd name="T4" fmla="*/ 4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4 w 44"/>
                  <a:gd name="T11" fmla="*/ 52 h 66"/>
                  <a:gd name="T12" fmla="*/ 10 w 44"/>
                  <a:gd name="T13" fmla="*/ 62 h 66"/>
                  <a:gd name="T14" fmla="*/ 20 w 44"/>
                  <a:gd name="T15" fmla="*/ 66 h 66"/>
                  <a:gd name="T16" fmla="*/ 26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6 w 44"/>
                  <a:gd name="T31" fmla="*/ 0 h 66"/>
                  <a:gd name="T32" fmla="*/ 20 w 44"/>
                  <a:gd name="T33" fmla="*/ 0 h 66"/>
                  <a:gd name="T34" fmla="*/ 14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4 w 44"/>
                  <a:gd name="T41" fmla="*/ 28 h 66"/>
                  <a:gd name="T42" fmla="*/ 4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4 w 44"/>
                  <a:gd name="T49" fmla="*/ 62 h 66"/>
                  <a:gd name="T50" fmla="*/ 20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20" y="0"/>
                    </a:moveTo>
                    <a:lnTo>
                      <a:pt x="10" y="4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6"/>
                    </a:lnTo>
                    <a:lnTo>
                      <a:pt x="26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7" name="Freeform 1671"/>
              <p:cNvSpPr>
                <a:spLocks/>
              </p:cNvSpPr>
              <p:nvPr/>
            </p:nvSpPr>
            <p:spPr bwMode="auto">
              <a:xfrm>
                <a:off x="1016" y="2088"/>
                <a:ext cx="14" cy="66"/>
              </a:xfrm>
              <a:custGeom>
                <a:avLst/>
                <a:gdLst>
                  <a:gd name="T0" fmla="*/ 0 w 14"/>
                  <a:gd name="T1" fmla="*/ 66 h 66"/>
                  <a:gd name="T2" fmla="*/ 6 w 14"/>
                  <a:gd name="T3" fmla="*/ 62 h 66"/>
                  <a:gd name="T4" fmla="*/ 8 w 14"/>
                  <a:gd name="T5" fmla="*/ 58 h 66"/>
                  <a:gd name="T6" fmla="*/ 12 w 14"/>
                  <a:gd name="T7" fmla="*/ 52 h 66"/>
                  <a:gd name="T8" fmla="*/ 14 w 14"/>
                  <a:gd name="T9" fmla="*/ 38 h 66"/>
                  <a:gd name="T10" fmla="*/ 14 w 14"/>
                  <a:gd name="T11" fmla="*/ 28 h 66"/>
                  <a:gd name="T12" fmla="*/ 12 w 14"/>
                  <a:gd name="T13" fmla="*/ 12 h 66"/>
                  <a:gd name="T14" fmla="*/ 8 w 14"/>
                  <a:gd name="T15" fmla="*/ 6 h 66"/>
                  <a:gd name="T16" fmla="*/ 6 w 14"/>
                  <a:gd name="T17" fmla="*/ 4 h 66"/>
                  <a:gd name="T18" fmla="*/ 0 w 14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6">
                    <a:moveTo>
                      <a:pt x="0" y="66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8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8" name="Freeform 1672"/>
              <p:cNvSpPr>
                <a:spLocks/>
              </p:cNvSpPr>
              <p:nvPr/>
            </p:nvSpPr>
            <p:spPr bwMode="auto">
              <a:xfrm>
                <a:off x="1056" y="2146"/>
                <a:ext cx="6" cy="8"/>
              </a:xfrm>
              <a:custGeom>
                <a:avLst/>
                <a:gdLst>
                  <a:gd name="T0" fmla="*/ 2 w 6"/>
                  <a:gd name="T1" fmla="*/ 0 h 8"/>
                  <a:gd name="T2" fmla="*/ 0 w 6"/>
                  <a:gd name="T3" fmla="*/ 4 h 8"/>
                  <a:gd name="T4" fmla="*/ 2 w 6"/>
                  <a:gd name="T5" fmla="*/ 8 h 8"/>
                  <a:gd name="T6" fmla="*/ 6 w 6"/>
                  <a:gd name="T7" fmla="*/ 4 h 8"/>
                  <a:gd name="T8" fmla="*/ 2 w 6"/>
                  <a:gd name="T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2" y="0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09" name="Freeform 1673"/>
              <p:cNvSpPr>
                <a:spLocks/>
              </p:cNvSpPr>
              <p:nvPr/>
            </p:nvSpPr>
            <p:spPr bwMode="auto">
              <a:xfrm>
                <a:off x="1084" y="2088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0" name="Freeform 1674"/>
              <p:cNvSpPr>
                <a:spLocks/>
              </p:cNvSpPr>
              <p:nvPr/>
            </p:nvSpPr>
            <p:spPr bwMode="auto">
              <a:xfrm>
                <a:off x="1108" y="208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58 h 66"/>
                  <a:gd name="T6" fmla="*/ 12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2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1" name="Freeform 1675"/>
              <p:cNvSpPr>
                <a:spLocks/>
              </p:cNvSpPr>
              <p:nvPr/>
            </p:nvSpPr>
            <p:spPr bwMode="auto">
              <a:xfrm>
                <a:off x="1146" y="2088"/>
                <a:ext cx="44" cy="66"/>
              </a:xfrm>
              <a:custGeom>
                <a:avLst/>
                <a:gdLst>
                  <a:gd name="T0" fmla="*/ 2 w 44"/>
                  <a:gd name="T1" fmla="*/ 12 h 66"/>
                  <a:gd name="T2" fmla="*/ 6 w 44"/>
                  <a:gd name="T3" fmla="*/ 16 h 66"/>
                  <a:gd name="T4" fmla="*/ 2 w 44"/>
                  <a:gd name="T5" fmla="*/ 18 h 66"/>
                  <a:gd name="T6" fmla="*/ 0 w 44"/>
                  <a:gd name="T7" fmla="*/ 16 h 66"/>
                  <a:gd name="T8" fmla="*/ 0 w 44"/>
                  <a:gd name="T9" fmla="*/ 12 h 66"/>
                  <a:gd name="T10" fmla="*/ 2 w 44"/>
                  <a:gd name="T11" fmla="*/ 6 h 66"/>
                  <a:gd name="T12" fmla="*/ 6 w 44"/>
                  <a:gd name="T13" fmla="*/ 4 h 66"/>
                  <a:gd name="T14" fmla="*/ 16 w 44"/>
                  <a:gd name="T15" fmla="*/ 0 h 66"/>
                  <a:gd name="T16" fmla="*/ 28 w 44"/>
                  <a:gd name="T17" fmla="*/ 0 h 66"/>
                  <a:gd name="T18" fmla="*/ 36 w 44"/>
                  <a:gd name="T19" fmla="*/ 4 h 66"/>
                  <a:gd name="T20" fmla="*/ 40 w 44"/>
                  <a:gd name="T21" fmla="*/ 6 h 66"/>
                  <a:gd name="T22" fmla="*/ 44 w 44"/>
                  <a:gd name="T23" fmla="*/ 12 h 66"/>
                  <a:gd name="T24" fmla="*/ 44 w 44"/>
                  <a:gd name="T25" fmla="*/ 18 h 66"/>
                  <a:gd name="T26" fmla="*/ 40 w 44"/>
                  <a:gd name="T27" fmla="*/ 24 h 66"/>
                  <a:gd name="T28" fmla="*/ 30 w 44"/>
                  <a:gd name="T29" fmla="*/ 32 h 66"/>
                  <a:gd name="T30" fmla="*/ 16 w 44"/>
                  <a:gd name="T31" fmla="*/ 38 h 66"/>
                  <a:gd name="T32" fmla="*/ 8 w 44"/>
                  <a:gd name="T33" fmla="*/ 40 h 66"/>
                  <a:gd name="T34" fmla="*/ 2 w 44"/>
                  <a:gd name="T35" fmla="*/ 46 h 66"/>
                  <a:gd name="T36" fmla="*/ 0 w 44"/>
                  <a:gd name="T37" fmla="*/ 56 h 66"/>
                  <a:gd name="T38" fmla="*/ 0 w 44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6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6" y="4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2"/>
                    </a:lnTo>
                    <a:lnTo>
                      <a:pt x="16" y="38"/>
                    </a:lnTo>
                    <a:lnTo>
                      <a:pt x="8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2" name="Freeform 1676"/>
              <p:cNvSpPr>
                <a:spLocks/>
              </p:cNvSpPr>
              <p:nvPr/>
            </p:nvSpPr>
            <p:spPr bwMode="auto">
              <a:xfrm>
                <a:off x="1162" y="2088"/>
                <a:ext cx="24" cy="38"/>
              </a:xfrm>
              <a:custGeom>
                <a:avLst/>
                <a:gdLst>
                  <a:gd name="T0" fmla="*/ 12 w 24"/>
                  <a:gd name="T1" fmla="*/ 0 h 38"/>
                  <a:gd name="T2" fmla="*/ 18 w 24"/>
                  <a:gd name="T3" fmla="*/ 4 h 38"/>
                  <a:gd name="T4" fmla="*/ 20 w 24"/>
                  <a:gd name="T5" fmla="*/ 6 h 38"/>
                  <a:gd name="T6" fmla="*/ 24 w 24"/>
                  <a:gd name="T7" fmla="*/ 12 h 38"/>
                  <a:gd name="T8" fmla="*/ 24 w 24"/>
                  <a:gd name="T9" fmla="*/ 18 h 38"/>
                  <a:gd name="T10" fmla="*/ 20 w 24"/>
                  <a:gd name="T11" fmla="*/ 24 h 38"/>
                  <a:gd name="T12" fmla="*/ 12 w 24"/>
                  <a:gd name="T13" fmla="*/ 32 h 38"/>
                  <a:gd name="T14" fmla="*/ 0 w 2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8">
                    <a:moveTo>
                      <a:pt x="12" y="0"/>
                    </a:moveTo>
                    <a:lnTo>
                      <a:pt x="18" y="4"/>
                    </a:lnTo>
                    <a:lnTo>
                      <a:pt x="20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0" y="24"/>
                    </a:lnTo>
                    <a:lnTo>
                      <a:pt x="12" y="32"/>
                    </a:lnTo>
                    <a:lnTo>
                      <a:pt x="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3" name="Freeform 1677"/>
              <p:cNvSpPr>
                <a:spLocks/>
              </p:cNvSpPr>
              <p:nvPr/>
            </p:nvSpPr>
            <p:spPr bwMode="auto">
              <a:xfrm>
                <a:off x="1146" y="2144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8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4" name="Freeform 1678"/>
              <p:cNvSpPr>
                <a:spLocks/>
              </p:cNvSpPr>
              <p:nvPr/>
            </p:nvSpPr>
            <p:spPr bwMode="auto">
              <a:xfrm>
                <a:off x="1154" y="2138"/>
                <a:ext cx="36" cy="16"/>
              </a:xfrm>
              <a:custGeom>
                <a:avLst/>
                <a:gdLst>
                  <a:gd name="T0" fmla="*/ 0 w 36"/>
                  <a:gd name="T1" fmla="*/ 6 h 16"/>
                  <a:gd name="T2" fmla="*/ 16 w 36"/>
                  <a:gd name="T3" fmla="*/ 16 h 16"/>
                  <a:gd name="T4" fmla="*/ 28 w 36"/>
                  <a:gd name="T5" fmla="*/ 16 h 16"/>
                  <a:gd name="T6" fmla="*/ 32 w 36"/>
                  <a:gd name="T7" fmla="*/ 12 h 16"/>
                  <a:gd name="T8" fmla="*/ 36 w 36"/>
                  <a:gd name="T9" fmla="*/ 6 h 16"/>
                  <a:gd name="T10" fmla="*/ 36 w 36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6">
                    <a:moveTo>
                      <a:pt x="0" y="6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2" y="12"/>
                    </a:lnTo>
                    <a:lnTo>
                      <a:pt x="36" y="6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5" name="Freeform 1679"/>
              <p:cNvSpPr>
                <a:spLocks/>
              </p:cNvSpPr>
              <p:nvPr/>
            </p:nvSpPr>
            <p:spPr bwMode="auto">
              <a:xfrm>
                <a:off x="1208" y="2088"/>
                <a:ext cx="44" cy="66"/>
              </a:xfrm>
              <a:custGeom>
                <a:avLst/>
                <a:gdLst>
                  <a:gd name="T0" fmla="*/ 18 w 44"/>
                  <a:gd name="T1" fmla="*/ 0 h 66"/>
                  <a:gd name="T2" fmla="*/ 10 w 44"/>
                  <a:gd name="T3" fmla="*/ 4 h 66"/>
                  <a:gd name="T4" fmla="*/ 2 w 44"/>
                  <a:gd name="T5" fmla="*/ 12 h 66"/>
                  <a:gd name="T6" fmla="*/ 0 w 44"/>
                  <a:gd name="T7" fmla="*/ 28 h 66"/>
                  <a:gd name="T8" fmla="*/ 0 w 44"/>
                  <a:gd name="T9" fmla="*/ 38 h 66"/>
                  <a:gd name="T10" fmla="*/ 2 w 44"/>
                  <a:gd name="T11" fmla="*/ 52 h 66"/>
                  <a:gd name="T12" fmla="*/ 10 w 44"/>
                  <a:gd name="T13" fmla="*/ 62 h 66"/>
                  <a:gd name="T14" fmla="*/ 18 w 44"/>
                  <a:gd name="T15" fmla="*/ 66 h 66"/>
                  <a:gd name="T16" fmla="*/ 24 w 44"/>
                  <a:gd name="T17" fmla="*/ 66 h 66"/>
                  <a:gd name="T18" fmla="*/ 34 w 44"/>
                  <a:gd name="T19" fmla="*/ 62 h 66"/>
                  <a:gd name="T20" fmla="*/ 40 w 44"/>
                  <a:gd name="T21" fmla="*/ 52 h 66"/>
                  <a:gd name="T22" fmla="*/ 44 w 44"/>
                  <a:gd name="T23" fmla="*/ 38 h 66"/>
                  <a:gd name="T24" fmla="*/ 44 w 44"/>
                  <a:gd name="T25" fmla="*/ 28 h 66"/>
                  <a:gd name="T26" fmla="*/ 40 w 44"/>
                  <a:gd name="T27" fmla="*/ 12 h 66"/>
                  <a:gd name="T28" fmla="*/ 34 w 44"/>
                  <a:gd name="T29" fmla="*/ 4 h 66"/>
                  <a:gd name="T30" fmla="*/ 24 w 44"/>
                  <a:gd name="T31" fmla="*/ 0 h 66"/>
                  <a:gd name="T32" fmla="*/ 18 w 44"/>
                  <a:gd name="T33" fmla="*/ 0 h 66"/>
                  <a:gd name="T34" fmla="*/ 12 w 44"/>
                  <a:gd name="T35" fmla="*/ 4 h 66"/>
                  <a:gd name="T36" fmla="*/ 10 w 44"/>
                  <a:gd name="T37" fmla="*/ 6 h 66"/>
                  <a:gd name="T38" fmla="*/ 6 w 44"/>
                  <a:gd name="T39" fmla="*/ 12 h 66"/>
                  <a:gd name="T40" fmla="*/ 2 w 44"/>
                  <a:gd name="T41" fmla="*/ 28 h 66"/>
                  <a:gd name="T42" fmla="*/ 2 w 44"/>
                  <a:gd name="T43" fmla="*/ 38 h 66"/>
                  <a:gd name="T44" fmla="*/ 6 w 44"/>
                  <a:gd name="T45" fmla="*/ 52 h 66"/>
                  <a:gd name="T46" fmla="*/ 10 w 44"/>
                  <a:gd name="T47" fmla="*/ 58 h 66"/>
                  <a:gd name="T48" fmla="*/ 12 w 44"/>
                  <a:gd name="T49" fmla="*/ 62 h 66"/>
                  <a:gd name="T50" fmla="*/ 18 w 44"/>
                  <a:gd name="T5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6">
                    <a:moveTo>
                      <a:pt x="18" y="0"/>
                    </a:moveTo>
                    <a:lnTo>
                      <a:pt x="10" y="4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6"/>
                    </a:lnTo>
                    <a:lnTo>
                      <a:pt x="24" y="66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8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8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6" name="Freeform 1680"/>
              <p:cNvSpPr>
                <a:spLocks/>
              </p:cNvSpPr>
              <p:nvPr/>
            </p:nvSpPr>
            <p:spPr bwMode="auto">
              <a:xfrm>
                <a:off x="1232" y="2088"/>
                <a:ext cx="16" cy="66"/>
              </a:xfrm>
              <a:custGeom>
                <a:avLst/>
                <a:gdLst>
                  <a:gd name="T0" fmla="*/ 0 w 16"/>
                  <a:gd name="T1" fmla="*/ 66 h 66"/>
                  <a:gd name="T2" fmla="*/ 6 w 16"/>
                  <a:gd name="T3" fmla="*/ 62 h 66"/>
                  <a:gd name="T4" fmla="*/ 10 w 16"/>
                  <a:gd name="T5" fmla="*/ 58 h 66"/>
                  <a:gd name="T6" fmla="*/ 14 w 16"/>
                  <a:gd name="T7" fmla="*/ 52 h 66"/>
                  <a:gd name="T8" fmla="*/ 16 w 16"/>
                  <a:gd name="T9" fmla="*/ 38 h 66"/>
                  <a:gd name="T10" fmla="*/ 16 w 16"/>
                  <a:gd name="T11" fmla="*/ 28 h 66"/>
                  <a:gd name="T12" fmla="*/ 14 w 16"/>
                  <a:gd name="T13" fmla="*/ 12 h 66"/>
                  <a:gd name="T14" fmla="*/ 10 w 16"/>
                  <a:gd name="T15" fmla="*/ 6 h 66"/>
                  <a:gd name="T16" fmla="*/ 6 w 16"/>
                  <a:gd name="T17" fmla="*/ 4 h 66"/>
                  <a:gd name="T18" fmla="*/ 0 w 16"/>
                  <a:gd name="T1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6">
                    <a:moveTo>
                      <a:pt x="0" y="66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8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7" name="Line 1681"/>
              <p:cNvSpPr>
                <a:spLocks noChangeShapeType="1"/>
              </p:cNvSpPr>
              <p:nvPr/>
            </p:nvSpPr>
            <p:spPr bwMode="auto">
              <a:xfrm>
                <a:off x="1294" y="320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8" name="Line 1682"/>
              <p:cNvSpPr>
                <a:spLocks noChangeShapeType="1"/>
              </p:cNvSpPr>
              <p:nvPr/>
            </p:nvSpPr>
            <p:spPr bwMode="auto">
              <a:xfrm>
                <a:off x="1294" y="316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19" name="Line 1683"/>
              <p:cNvSpPr>
                <a:spLocks noChangeShapeType="1"/>
              </p:cNvSpPr>
              <p:nvPr/>
            </p:nvSpPr>
            <p:spPr bwMode="auto">
              <a:xfrm>
                <a:off x="1294" y="313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0" name="Line 1684"/>
              <p:cNvSpPr>
                <a:spLocks noChangeShapeType="1"/>
              </p:cNvSpPr>
              <p:nvPr/>
            </p:nvSpPr>
            <p:spPr bwMode="auto">
              <a:xfrm>
                <a:off x="1294" y="310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1" name="Line 1685"/>
              <p:cNvSpPr>
                <a:spLocks noChangeShapeType="1"/>
              </p:cNvSpPr>
              <p:nvPr/>
            </p:nvSpPr>
            <p:spPr bwMode="auto">
              <a:xfrm>
                <a:off x="1294" y="303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2" name="Line 1686"/>
              <p:cNvSpPr>
                <a:spLocks noChangeShapeType="1"/>
              </p:cNvSpPr>
              <p:nvPr/>
            </p:nvSpPr>
            <p:spPr bwMode="auto">
              <a:xfrm>
                <a:off x="1294" y="300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3" name="Line 1687"/>
              <p:cNvSpPr>
                <a:spLocks noChangeShapeType="1"/>
              </p:cNvSpPr>
              <p:nvPr/>
            </p:nvSpPr>
            <p:spPr bwMode="auto">
              <a:xfrm>
                <a:off x="1294" y="297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4" name="Line 1688"/>
              <p:cNvSpPr>
                <a:spLocks noChangeShapeType="1"/>
              </p:cNvSpPr>
              <p:nvPr/>
            </p:nvSpPr>
            <p:spPr bwMode="auto">
              <a:xfrm>
                <a:off x="1294" y="293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5" name="Line 1689"/>
              <p:cNvSpPr>
                <a:spLocks noChangeShapeType="1"/>
              </p:cNvSpPr>
              <p:nvPr/>
            </p:nvSpPr>
            <p:spPr bwMode="auto">
              <a:xfrm>
                <a:off x="1294" y="287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6" name="Line 1690"/>
              <p:cNvSpPr>
                <a:spLocks noChangeShapeType="1"/>
              </p:cNvSpPr>
              <p:nvPr/>
            </p:nvSpPr>
            <p:spPr bwMode="auto">
              <a:xfrm>
                <a:off x="1294" y="284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7" name="Line 1691"/>
              <p:cNvSpPr>
                <a:spLocks noChangeShapeType="1"/>
              </p:cNvSpPr>
              <p:nvPr/>
            </p:nvSpPr>
            <p:spPr bwMode="auto">
              <a:xfrm>
                <a:off x="1294" y="280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8" name="Line 1692"/>
              <p:cNvSpPr>
                <a:spLocks noChangeShapeType="1"/>
              </p:cNvSpPr>
              <p:nvPr/>
            </p:nvSpPr>
            <p:spPr bwMode="auto">
              <a:xfrm>
                <a:off x="1294" y="277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29" name="Line 1693"/>
              <p:cNvSpPr>
                <a:spLocks noChangeShapeType="1"/>
              </p:cNvSpPr>
              <p:nvPr/>
            </p:nvSpPr>
            <p:spPr bwMode="auto">
              <a:xfrm>
                <a:off x="1294" y="271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0" name="Line 1694"/>
              <p:cNvSpPr>
                <a:spLocks noChangeShapeType="1"/>
              </p:cNvSpPr>
              <p:nvPr/>
            </p:nvSpPr>
            <p:spPr bwMode="auto">
              <a:xfrm>
                <a:off x="1294" y="267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1" name="Line 1695"/>
              <p:cNvSpPr>
                <a:spLocks noChangeShapeType="1"/>
              </p:cNvSpPr>
              <p:nvPr/>
            </p:nvSpPr>
            <p:spPr bwMode="auto">
              <a:xfrm>
                <a:off x="1294" y="26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2" name="Line 1696"/>
              <p:cNvSpPr>
                <a:spLocks noChangeShapeType="1"/>
              </p:cNvSpPr>
              <p:nvPr/>
            </p:nvSpPr>
            <p:spPr bwMode="auto">
              <a:xfrm>
                <a:off x="1294" y="261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3" name="Line 1697"/>
              <p:cNvSpPr>
                <a:spLocks noChangeShapeType="1"/>
              </p:cNvSpPr>
              <p:nvPr/>
            </p:nvSpPr>
            <p:spPr bwMode="auto">
              <a:xfrm>
                <a:off x="1294" y="254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4" name="Line 1698"/>
              <p:cNvSpPr>
                <a:spLocks noChangeShapeType="1"/>
              </p:cNvSpPr>
              <p:nvPr/>
            </p:nvSpPr>
            <p:spPr bwMode="auto">
              <a:xfrm>
                <a:off x="1294" y="251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5" name="Line 1699"/>
              <p:cNvSpPr>
                <a:spLocks noChangeShapeType="1"/>
              </p:cNvSpPr>
              <p:nvPr/>
            </p:nvSpPr>
            <p:spPr bwMode="auto">
              <a:xfrm>
                <a:off x="1294" y="248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6" name="Line 1700"/>
              <p:cNvSpPr>
                <a:spLocks noChangeShapeType="1"/>
              </p:cNvSpPr>
              <p:nvPr/>
            </p:nvSpPr>
            <p:spPr bwMode="auto">
              <a:xfrm>
                <a:off x="1294" y="244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7" name="Line 1701"/>
              <p:cNvSpPr>
                <a:spLocks noChangeShapeType="1"/>
              </p:cNvSpPr>
              <p:nvPr/>
            </p:nvSpPr>
            <p:spPr bwMode="auto">
              <a:xfrm>
                <a:off x="1294" y="238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8" name="Line 1702"/>
              <p:cNvSpPr>
                <a:spLocks noChangeShapeType="1"/>
              </p:cNvSpPr>
              <p:nvPr/>
            </p:nvSpPr>
            <p:spPr bwMode="auto">
              <a:xfrm>
                <a:off x="1294" y="235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39" name="Line 1703"/>
              <p:cNvSpPr>
                <a:spLocks noChangeShapeType="1"/>
              </p:cNvSpPr>
              <p:nvPr/>
            </p:nvSpPr>
            <p:spPr bwMode="auto">
              <a:xfrm>
                <a:off x="1294" y="23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0" name="Line 1704"/>
              <p:cNvSpPr>
                <a:spLocks noChangeShapeType="1"/>
              </p:cNvSpPr>
              <p:nvPr/>
            </p:nvSpPr>
            <p:spPr bwMode="auto">
              <a:xfrm>
                <a:off x="1294" y="228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1" name="Line 1705"/>
              <p:cNvSpPr>
                <a:spLocks noChangeShapeType="1"/>
              </p:cNvSpPr>
              <p:nvPr/>
            </p:nvSpPr>
            <p:spPr bwMode="auto">
              <a:xfrm>
                <a:off x="1294" y="221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2" name="Line 1706"/>
              <p:cNvSpPr>
                <a:spLocks noChangeShapeType="1"/>
              </p:cNvSpPr>
              <p:nvPr/>
            </p:nvSpPr>
            <p:spPr bwMode="auto">
              <a:xfrm>
                <a:off x="1294" y="218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3" name="Line 1707"/>
              <p:cNvSpPr>
                <a:spLocks noChangeShapeType="1"/>
              </p:cNvSpPr>
              <p:nvPr/>
            </p:nvSpPr>
            <p:spPr bwMode="auto">
              <a:xfrm>
                <a:off x="1294" y="215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4" name="Line 1708"/>
              <p:cNvSpPr>
                <a:spLocks noChangeShapeType="1"/>
              </p:cNvSpPr>
              <p:nvPr/>
            </p:nvSpPr>
            <p:spPr bwMode="auto">
              <a:xfrm>
                <a:off x="1294" y="212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5" name="Line 1709"/>
              <p:cNvSpPr>
                <a:spLocks noChangeShapeType="1"/>
              </p:cNvSpPr>
              <p:nvPr/>
            </p:nvSpPr>
            <p:spPr bwMode="auto">
              <a:xfrm flipV="1">
                <a:off x="3040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6" name="Line 1710"/>
              <p:cNvSpPr>
                <a:spLocks noChangeShapeType="1"/>
              </p:cNvSpPr>
              <p:nvPr/>
            </p:nvSpPr>
            <p:spPr bwMode="auto">
              <a:xfrm flipH="1">
                <a:off x="3004" y="323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7" name="Line 1711"/>
              <p:cNvSpPr>
                <a:spLocks noChangeShapeType="1"/>
              </p:cNvSpPr>
              <p:nvPr/>
            </p:nvSpPr>
            <p:spPr bwMode="auto">
              <a:xfrm flipH="1">
                <a:off x="3004" y="307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8" name="Line 1712"/>
              <p:cNvSpPr>
                <a:spLocks noChangeShapeType="1"/>
              </p:cNvSpPr>
              <p:nvPr/>
            </p:nvSpPr>
            <p:spPr bwMode="auto">
              <a:xfrm flipH="1">
                <a:off x="3004" y="290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49" name="Line 1713"/>
              <p:cNvSpPr>
                <a:spLocks noChangeShapeType="1"/>
              </p:cNvSpPr>
              <p:nvPr/>
            </p:nvSpPr>
            <p:spPr bwMode="auto">
              <a:xfrm flipH="1">
                <a:off x="3004" y="274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0" name="Line 1714"/>
              <p:cNvSpPr>
                <a:spLocks noChangeShapeType="1"/>
              </p:cNvSpPr>
              <p:nvPr/>
            </p:nvSpPr>
            <p:spPr bwMode="auto">
              <a:xfrm flipH="1">
                <a:off x="3004" y="257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1" name="Line 1715"/>
              <p:cNvSpPr>
                <a:spLocks noChangeShapeType="1"/>
              </p:cNvSpPr>
              <p:nvPr/>
            </p:nvSpPr>
            <p:spPr bwMode="auto">
              <a:xfrm flipH="1">
                <a:off x="3004" y="241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2" name="Line 1716"/>
              <p:cNvSpPr>
                <a:spLocks noChangeShapeType="1"/>
              </p:cNvSpPr>
              <p:nvPr/>
            </p:nvSpPr>
            <p:spPr bwMode="auto">
              <a:xfrm flipH="1">
                <a:off x="3004" y="225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3" name="Line 1717"/>
              <p:cNvSpPr>
                <a:spLocks noChangeShapeType="1"/>
              </p:cNvSpPr>
              <p:nvPr/>
            </p:nvSpPr>
            <p:spPr bwMode="auto">
              <a:xfrm flipH="1">
                <a:off x="3004" y="208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4" name="Line 1718"/>
              <p:cNvSpPr>
                <a:spLocks noChangeShapeType="1"/>
              </p:cNvSpPr>
              <p:nvPr/>
            </p:nvSpPr>
            <p:spPr bwMode="auto">
              <a:xfrm flipH="1">
                <a:off x="3022" y="320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5" name="Line 1719"/>
              <p:cNvSpPr>
                <a:spLocks noChangeShapeType="1"/>
              </p:cNvSpPr>
              <p:nvPr/>
            </p:nvSpPr>
            <p:spPr bwMode="auto">
              <a:xfrm flipH="1">
                <a:off x="3022" y="316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6" name="Line 1720"/>
              <p:cNvSpPr>
                <a:spLocks noChangeShapeType="1"/>
              </p:cNvSpPr>
              <p:nvPr/>
            </p:nvSpPr>
            <p:spPr bwMode="auto">
              <a:xfrm flipH="1">
                <a:off x="3022" y="313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7" name="Line 1721"/>
              <p:cNvSpPr>
                <a:spLocks noChangeShapeType="1"/>
              </p:cNvSpPr>
              <p:nvPr/>
            </p:nvSpPr>
            <p:spPr bwMode="auto">
              <a:xfrm flipH="1">
                <a:off x="3022" y="31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8" name="Line 1722"/>
              <p:cNvSpPr>
                <a:spLocks noChangeShapeType="1"/>
              </p:cNvSpPr>
              <p:nvPr/>
            </p:nvSpPr>
            <p:spPr bwMode="auto">
              <a:xfrm flipH="1">
                <a:off x="3022" y="303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59" name="Line 1723"/>
              <p:cNvSpPr>
                <a:spLocks noChangeShapeType="1"/>
              </p:cNvSpPr>
              <p:nvPr/>
            </p:nvSpPr>
            <p:spPr bwMode="auto">
              <a:xfrm flipH="1">
                <a:off x="3022" y="300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0" name="Line 1724"/>
              <p:cNvSpPr>
                <a:spLocks noChangeShapeType="1"/>
              </p:cNvSpPr>
              <p:nvPr/>
            </p:nvSpPr>
            <p:spPr bwMode="auto">
              <a:xfrm flipH="1">
                <a:off x="3022" y="297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1" name="Line 1725"/>
              <p:cNvSpPr>
                <a:spLocks noChangeShapeType="1"/>
              </p:cNvSpPr>
              <p:nvPr/>
            </p:nvSpPr>
            <p:spPr bwMode="auto">
              <a:xfrm flipH="1">
                <a:off x="3022" y="293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2" name="Line 1726"/>
              <p:cNvSpPr>
                <a:spLocks noChangeShapeType="1"/>
              </p:cNvSpPr>
              <p:nvPr/>
            </p:nvSpPr>
            <p:spPr bwMode="auto">
              <a:xfrm flipH="1">
                <a:off x="3022" y="287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3" name="Line 1727"/>
              <p:cNvSpPr>
                <a:spLocks noChangeShapeType="1"/>
              </p:cNvSpPr>
              <p:nvPr/>
            </p:nvSpPr>
            <p:spPr bwMode="auto">
              <a:xfrm flipH="1">
                <a:off x="3022" y="284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4" name="Line 1728"/>
              <p:cNvSpPr>
                <a:spLocks noChangeShapeType="1"/>
              </p:cNvSpPr>
              <p:nvPr/>
            </p:nvSpPr>
            <p:spPr bwMode="auto">
              <a:xfrm flipH="1">
                <a:off x="3022" y="280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5" name="Line 1729"/>
              <p:cNvSpPr>
                <a:spLocks noChangeShapeType="1"/>
              </p:cNvSpPr>
              <p:nvPr/>
            </p:nvSpPr>
            <p:spPr bwMode="auto">
              <a:xfrm flipH="1">
                <a:off x="3022" y="277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6" name="Line 1730"/>
              <p:cNvSpPr>
                <a:spLocks noChangeShapeType="1"/>
              </p:cNvSpPr>
              <p:nvPr/>
            </p:nvSpPr>
            <p:spPr bwMode="auto">
              <a:xfrm flipH="1">
                <a:off x="3022" y="271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7" name="Line 1731"/>
              <p:cNvSpPr>
                <a:spLocks noChangeShapeType="1"/>
              </p:cNvSpPr>
              <p:nvPr/>
            </p:nvSpPr>
            <p:spPr bwMode="auto">
              <a:xfrm flipH="1">
                <a:off x="3022" y="267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8" name="Line 1732"/>
              <p:cNvSpPr>
                <a:spLocks noChangeShapeType="1"/>
              </p:cNvSpPr>
              <p:nvPr/>
            </p:nvSpPr>
            <p:spPr bwMode="auto">
              <a:xfrm flipH="1">
                <a:off x="3022" y="26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69" name="Line 1733"/>
              <p:cNvSpPr>
                <a:spLocks noChangeShapeType="1"/>
              </p:cNvSpPr>
              <p:nvPr/>
            </p:nvSpPr>
            <p:spPr bwMode="auto">
              <a:xfrm flipH="1">
                <a:off x="3022" y="261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0" name="Line 1734"/>
              <p:cNvSpPr>
                <a:spLocks noChangeShapeType="1"/>
              </p:cNvSpPr>
              <p:nvPr/>
            </p:nvSpPr>
            <p:spPr bwMode="auto">
              <a:xfrm flipH="1">
                <a:off x="3022" y="254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1" name="Line 1735"/>
              <p:cNvSpPr>
                <a:spLocks noChangeShapeType="1"/>
              </p:cNvSpPr>
              <p:nvPr/>
            </p:nvSpPr>
            <p:spPr bwMode="auto">
              <a:xfrm flipH="1">
                <a:off x="3022" y="251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2" name="Line 1736"/>
              <p:cNvSpPr>
                <a:spLocks noChangeShapeType="1"/>
              </p:cNvSpPr>
              <p:nvPr/>
            </p:nvSpPr>
            <p:spPr bwMode="auto">
              <a:xfrm flipH="1">
                <a:off x="3022" y="248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3" name="Line 1737"/>
              <p:cNvSpPr>
                <a:spLocks noChangeShapeType="1"/>
              </p:cNvSpPr>
              <p:nvPr/>
            </p:nvSpPr>
            <p:spPr bwMode="auto">
              <a:xfrm flipH="1">
                <a:off x="3022" y="244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4" name="Line 1738"/>
              <p:cNvSpPr>
                <a:spLocks noChangeShapeType="1"/>
              </p:cNvSpPr>
              <p:nvPr/>
            </p:nvSpPr>
            <p:spPr bwMode="auto">
              <a:xfrm flipH="1">
                <a:off x="3022" y="238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5" name="Line 1739"/>
              <p:cNvSpPr>
                <a:spLocks noChangeShapeType="1"/>
              </p:cNvSpPr>
              <p:nvPr/>
            </p:nvSpPr>
            <p:spPr bwMode="auto">
              <a:xfrm flipH="1">
                <a:off x="3022" y="235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6" name="Line 1740"/>
              <p:cNvSpPr>
                <a:spLocks noChangeShapeType="1"/>
              </p:cNvSpPr>
              <p:nvPr/>
            </p:nvSpPr>
            <p:spPr bwMode="auto">
              <a:xfrm flipH="1">
                <a:off x="3022" y="23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7" name="Line 1741"/>
              <p:cNvSpPr>
                <a:spLocks noChangeShapeType="1"/>
              </p:cNvSpPr>
              <p:nvPr/>
            </p:nvSpPr>
            <p:spPr bwMode="auto">
              <a:xfrm flipH="1">
                <a:off x="3022" y="228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8" name="Line 1742"/>
              <p:cNvSpPr>
                <a:spLocks noChangeShapeType="1"/>
              </p:cNvSpPr>
              <p:nvPr/>
            </p:nvSpPr>
            <p:spPr bwMode="auto">
              <a:xfrm flipH="1">
                <a:off x="3022" y="221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79" name="Line 1743"/>
              <p:cNvSpPr>
                <a:spLocks noChangeShapeType="1"/>
              </p:cNvSpPr>
              <p:nvPr/>
            </p:nvSpPr>
            <p:spPr bwMode="auto">
              <a:xfrm flipH="1">
                <a:off x="3022" y="218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0" name="Line 1744"/>
              <p:cNvSpPr>
                <a:spLocks noChangeShapeType="1"/>
              </p:cNvSpPr>
              <p:nvPr/>
            </p:nvSpPr>
            <p:spPr bwMode="auto">
              <a:xfrm flipH="1">
                <a:off x="3022" y="215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1" name="Line 1745"/>
              <p:cNvSpPr>
                <a:spLocks noChangeShapeType="1"/>
              </p:cNvSpPr>
              <p:nvPr/>
            </p:nvSpPr>
            <p:spPr bwMode="auto">
              <a:xfrm flipH="1">
                <a:off x="3022" y="212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2" name="Freeform 1746"/>
              <p:cNvSpPr>
                <a:spLocks/>
              </p:cNvSpPr>
              <p:nvPr/>
            </p:nvSpPr>
            <p:spPr bwMode="auto">
              <a:xfrm>
                <a:off x="1456" y="2902"/>
                <a:ext cx="26" cy="38"/>
              </a:xfrm>
              <a:custGeom>
                <a:avLst/>
                <a:gdLst>
                  <a:gd name="T0" fmla="*/ 0 w 26"/>
                  <a:gd name="T1" fmla="*/ 38 h 38"/>
                  <a:gd name="T2" fmla="*/ 14 w 26"/>
                  <a:gd name="T3" fmla="*/ 20 h 38"/>
                  <a:gd name="T4" fmla="*/ 26 w 26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8">
                    <a:moveTo>
                      <a:pt x="0" y="38"/>
                    </a:moveTo>
                    <a:lnTo>
                      <a:pt x="14" y="20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3" name="Line 1747"/>
              <p:cNvSpPr>
                <a:spLocks noChangeShapeType="1"/>
              </p:cNvSpPr>
              <p:nvPr/>
            </p:nvSpPr>
            <p:spPr bwMode="auto">
              <a:xfrm flipV="1">
                <a:off x="1500" y="2852"/>
                <a:ext cx="2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4" name="Freeform 1748"/>
              <p:cNvSpPr>
                <a:spLocks/>
              </p:cNvSpPr>
              <p:nvPr/>
            </p:nvSpPr>
            <p:spPr bwMode="auto">
              <a:xfrm>
                <a:off x="1502" y="2822"/>
                <a:ext cx="22" cy="30"/>
              </a:xfrm>
              <a:custGeom>
                <a:avLst/>
                <a:gdLst>
                  <a:gd name="T0" fmla="*/ 0 w 22"/>
                  <a:gd name="T1" fmla="*/ 30 h 30"/>
                  <a:gd name="T2" fmla="*/ 12 w 22"/>
                  <a:gd name="T3" fmla="*/ 12 h 30"/>
                  <a:gd name="T4" fmla="*/ 22 w 22"/>
                  <a:gd name="T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30">
                    <a:moveTo>
                      <a:pt x="0" y="30"/>
                    </a:moveTo>
                    <a:lnTo>
                      <a:pt x="12" y="12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5" name="Line 1749"/>
              <p:cNvSpPr>
                <a:spLocks noChangeShapeType="1"/>
              </p:cNvSpPr>
              <p:nvPr/>
            </p:nvSpPr>
            <p:spPr bwMode="auto">
              <a:xfrm flipV="1">
                <a:off x="1558" y="2780"/>
                <a:ext cx="14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6" name="Freeform 1750"/>
              <p:cNvSpPr>
                <a:spLocks/>
              </p:cNvSpPr>
              <p:nvPr/>
            </p:nvSpPr>
            <p:spPr bwMode="auto">
              <a:xfrm>
                <a:off x="1572" y="2764"/>
                <a:ext cx="22" cy="16"/>
              </a:xfrm>
              <a:custGeom>
                <a:avLst/>
                <a:gdLst>
                  <a:gd name="T0" fmla="*/ 0 w 22"/>
                  <a:gd name="T1" fmla="*/ 16 h 16"/>
                  <a:gd name="T2" fmla="*/ 18 w 22"/>
                  <a:gd name="T3" fmla="*/ 2 h 16"/>
                  <a:gd name="T4" fmla="*/ 22 w 22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16"/>
                    </a:moveTo>
                    <a:lnTo>
                      <a:pt x="18" y="2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7" name="Line 1751"/>
              <p:cNvSpPr>
                <a:spLocks noChangeShapeType="1"/>
              </p:cNvSpPr>
              <p:nvPr/>
            </p:nvSpPr>
            <p:spPr bwMode="auto">
              <a:xfrm flipV="1">
                <a:off x="1634" y="2740"/>
                <a:ext cx="1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8" name="Freeform 1752"/>
              <p:cNvSpPr>
                <a:spLocks/>
              </p:cNvSpPr>
              <p:nvPr/>
            </p:nvSpPr>
            <p:spPr bwMode="auto">
              <a:xfrm>
                <a:off x="1646" y="2734"/>
                <a:ext cx="32" cy="6"/>
              </a:xfrm>
              <a:custGeom>
                <a:avLst/>
                <a:gdLst>
                  <a:gd name="T0" fmla="*/ 0 w 32"/>
                  <a:gd name="T1" fmla="*/ 6 h 6"/>
                  <a:gd name="T2" fmla="*/ 22 w 32"/>
                  <a:gd name="T3" fmla="*/ 4 h 6"/>
                  <a:gd name="T4" fmla="*/ 32 w 3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6">
                    <a:moveTo>
                      <a:pt x="0" y="6"/>
                    </a:moveTo>
                    <a:lnTo>
                      <a:pt x="22" y="4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89" name="Line 1753"/>
              <p:cNvSpPr>
                <a:spLocks noChangeShapeType="1"/>
              </p:cNvSpPr>
              <p:nvPr/>
            </p:nvSpPr>
            <p:spPr bwMode="auto">
              <a:xfrm flipV="1">
                <a:off x="1720" y="2712"/>
                <a:ext cx="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0" name="Freeform 1754"/>
              <p:cNvSpPr>
                <a:spLocks/>
              </p:cNvSpPr>
              <p:nvPr/>
            </p:nvSpPr>
            <p:spPr bwMode="auto">
              <a:xfrm>
                <a:off x="1728" y="2704"/>
                <a:ext cx="34" cy="8"/>
              </a:xfrm>
              <a:custGeom>
                <a:avLst/>
                <a:gdLst>
                  <a:gd name="T0" fmla="*/ 0 w 34"/>
                  <a:gd name="T1" fmla="*/ 8 h 8"/>
                  <a:gd name="T2" fmla="*/ 20 w 34"/>
                  <a:gd name="T3" fmla="*/ 0 h 8"/>
                  <a:gd name="T4" fmla="*/ 34 w 3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lnTo>
                      <a:pt x="20" y="0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1" name="Line 1755"/>
              <p:cNvSpPr>
                <a:spLocks noChangeShapeType="1"/>
              </p:cNvSpPr>
              <p:nvPr/>
            </p:nvSpPr>
            <p:spPr bwMode="auto">
              <a:xfrm flipV="1">
                <a:off x="1806" y="2692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2" name="Freeform 1756"/>
              <p:cNvSpPr>
                <a:spLocks/>
              </p:cNvSpPr>
              <p:nvPr/>
            </p:nvSpPr>
            <p:spPr bwMode="auto">
              <a:xfrm>
                <a:off x="1810" y="2670"/>
                <a:ext cx="34" cy="22"/>
              </a:xfrm>
              <a:custGeom>
                <a:avLst/>
                <a:gdLst>
                  <a:gd name="T0" fmla="*/ 0 w 34"/>
                  <a:gd name="T1" fmla="*/ 22 h 22"/>
                  <a:gd name="T2" fmla="*/ 20 w 34"/>
                  <a:gd name="T3" fmla="*/ 8 h 22"/>
                  <a:gd name="T4" fmla="*/ 34 w 34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2">
                    <a:moveTo>
                      <a:pt x="0" y="22"/>
                    </a:moveTo>
                    <a:lnTo>
                      <a:pt x="20" y="8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3" name="Line 1757"/>
              <p:cNvSpPr>
                <a:spLocks noChangeShapeType="1"/>
              </p:cNvSpPr>
              <p:nvPr/>
            </p:nvSpPr>
            <p:spPr bwMode="auto">
              <a:xfrm>
                <a:off x="1888" y="266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4" name="Freeform 1758"/>
              <p:cNvSpPr>
                <a:spLocks/>
              </p:cNvSpPr>
              <p:nvPr/>
            </p:nvSpPr>
            <p:spPr bwMode="auto">
              <a:xfrm>
                <a:off x="1896" y="2646"/>
                <a:ext cx="32" cy="16"/>
              </a:xfrm>
              <a:custGeom>
                <a:avLst/>
                <a:gdLst>
                  <a:gd name="T0" fmla="*/ 0 w 32"/>
                  <a:gd name="T1" fmla="*/ 16 h 16"/>
                  <a:gd name="T2" fmla="*/ 20 w 32"/>
                  <a:gd name="T3" fmla="*/ 10 h 16"/>
                  <a:gd name="T4" fmla="*/ 32 w 32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0" y="16"/>
                    </a:moveTo>
                    <a:lnTo>
                      <a:pt x="20" y="10"/>
                    </a:lnTo>
                    <a:lnTo>
                      <a:pt x="3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5" name="Line 1759"/>
              <p:cNvSpPr>
                <a:spLocks noChangeShapeType="1"/>
              </p:cNvSpPr>
              <p:nvPr/>
            </p:nvSpPr>
            <p:spPr bwMode="auto">
              <a:xfrm flipV="1">
                <a:off x="1966" y="2616"/>
                <a:ext cx="14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6" name="Freeform 1760"/>
              <p:cNvSpPr>
                <a:spLocks/>
              </p:cNvSpPr>
              <p:nvPr/>
            </p:nvSpPr>
            <p:spPr bwMode="auto">
              <a:xfrm>
                <a:off x="1980" y="2616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20 w 30"/>
                  <a:gd name="T3" fmla="*/ 2 h 2"/>
                  <a:gd name="T4" fmla="*/ 30 w 3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20" y="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7" name="Line 1761"/>
              <p:cNvSpPr>
                <a:spLocks noChangeShapeType="1"/>
              </p:cNvSpPr>
              <p:nvPr/>
            </p:nvSpPr>
            <p:spPr bwMode="auto">
              <a:xfrm flipV="1">
                <a:off x="2048" y="2586"/>
                <a:ext cx="14" cy="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8" name="Freeform 1762"/>
              <p:cNvSpPr>
                <a:spLocks/>
              </p:cNvSpPr>
              <p:nvPr/>
            </p:nvSpPr>
            <p:spPr bwMode="auto">
              <a:xfrm>
                <a:off x="2062" y="2586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22 w 30"/>
                  <a:gd name="T3" fmla="*/ 2 h 2"/>
                  <a:gd name="T4" fmla="*/ 30 w 30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22" y="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99" name="Line 1763"/>
              <p:cNvSpPr>
                <a:spLocks noChangeShapeType="1"/>
              </p:cNvSpPr>
              <p:nvPr/>
            </p:nvSpPr>
            <p:spPr bwMode="auto">
              <a:xfrm flipV="1">
                <a:off x="2130" y="2552"/>
                <a:ext cx="16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0" name="Freeform 1764"/>
              <p:cNvSpPr>
                <a:spLocks/>
              </p:cNvSpPr>
              <p:nvPr/>
            </p:nvSpPr>
            <p:spPr bwMode="auto">
              <a:xfrm>
                <a:off x="2146" y="2548"/>
                <a:ext cx="24" cy="4"/>
              </a:xfrm>
              <a:custGeom>
                <a:avLst/>
                <a:gdLst>
                  <a:gd name="T0" fmla="*/ 0 w 24"/>
                  <a:gd name="T1" fmla="*/ 4 h 4"/>
                  <a:gd name="T2" fmla="*/ 20 w 24"/>
                  <a:gd name="T3" fmla="*/ 0 h 4"/>
                  <a:gd name="T4" fmla="*/ 24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4"/>
                    </a:moveTo>
                    <a:lnTo>
                      <a:pt x="20" y="0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1" name="Line 1765"/>
              <p:cNvSpPr>
                <a:spLocks noChangeShapeType="1"/>
              </p:cNvSpPr>
              <p:nvPr/>
            </p:nvSpPr>
            <p:spPr bwMode="auto">
              <a:xfrm flipV="1">
                <a:off x="2214" y="2530"/>
                <a:ext cx="16" cy="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2" name="Freeform 1766"/>
              <p:cNvSpPr>
                <a:spLocks/>
              </p:cNvSpPr>
              <p:nvPr/>
            </p:nvSpPr>
            <p:spPr bwMode="auto">
              <a:xfrm>
                <a:off x="2230" y="2526"/>
                <a:ext cx="26" cy="4"/>
              </a:xfrm>
              <a:custGeom>
                <a:avLst/>
                <a:gdLst>
                  <a:gd name="T0" fmla="*/ 0 w 26"/>
                  <a:gd name="T1" fmla="*/ 4 h 4"/>
                  <a:gd name="T2" fmla="*/ 20 w 26"/>
                  <a:gd name="T3" fmla="*/ 0 h 4"/>
                  <a:gd name="T4" fmla="*/ 26 w 26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">
                    <a:moveTo>
                      <a:pt x="0" y="4"/>
                    </a:moveTo>
                    <a:lnTo>
                      <a:pt x="20" y="0"/>
                    </a:lnTo>
                    <a:lnTo>
                      <a:pt x="2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3" name="Line 1767"/>
              <p:cNvSpPr>
                <a:spLocks noChangeShapeType="1"/>
              </p:cNvSpPr>
              <p:nvPr/>
            </p:nvSpPr>
            <p:spPr bwMode="auto">
              <a:xfrm>
                <a:off x="2302" y="2526"/>
                <a:ext cx="10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4" name="Freeform 1768"/>
              <p:cNvSpPr>
                <a:spLocks/>
              </p:cNvSpPr>
              <p:nvPr/>
            </p:nvSpPr>
            <p:spPr bwMode="auto">
              <a:xfrm>
                <a:off x="2312" y="2530"/>
                <a:ext cx="30" cy="16"/>
              </a:xfrm>
              <a:custGeom>
                <a:avLst/>
                <a:gdLst>
                  <a:gd name="T0" fmla="*/ 0 w 30"/>
                  <a:gd name="T1" fmla="*/ 0 h 16"/>
                  <a:gd name="T2" fmla="*/ 20 w 30"/>
                  <a:gd name="T3" fmla="*/ 14 h 16"/>
                  <a:gd name="T4" fmla="*/ 30 w 3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6">
                    <a:moveTo>
                      <a:pt x="0" y="0"/>
                    </a:moveTo>
                    <a:lnTo>
                      <a:pt x="20" y="14"/>
                    </a:lnTo>
                    <a:lnTo>
                      <a:pt x="30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5" name="Line 1769"/>
              <p:cNvSpPr>
                <a:spLocks noChangeShapeType="1"/>
              </p:cNvSpPr>
              <p:nvPr/>
            </p:nvSpPr>
            <p:spPr bwMode="auto">
              <a:xfrm>
                <a:off x="2382" y="2566"/>
                <a:ext cx="14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6" name="Freeform 1770"/>
              <p:cNvSpPr>
                <a:spLocks/>
              </p:cNvSpPr>
              <p:nvPr/>
            </p:nvSpPr>
            <p:spPr bwMode="auto">
              <a:xfrm>
                <a:off x="2396" y="2560"/>
                <a:ext cx="22" cy="16"/>
              </a:xfrm>
              <a:custGeom>
                <a:avLst/>
                <a:gdLst>
                  <a:gd name="T0" fmla="*/ 0 w 22"/>
                  <a:gd name="T1" fmla="*/ 16 h 16"/>
                  <a:gd name="T2" fmla="*/ 20 w 22"/>
                  <a:gd name="T3" fmla="*/ 6 h 16"/>
                  <a:gd name="T4" fmla="*/ 22 w 22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6">
                    <a:moveTo>
                      <a:pt x="0" y="16"/>
                    </a:moveTo>
                    <a:lnTo>
                      <a:pt x="20" y="6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7" name="Freeform 1771"/>
              <p:cNvSpPr>
                <a:spLocks/>
              </p:cNvSpPr>
              <p:nvPr/>
            </p:nvSpPr>
            <p:spPr bwMode="auto">
              <a:xfrm>
                <a:off x="2442" y="2480"/>
                <a:ext cx="18" cy="42"/>
              </a:xfrm>
              <a:custGeom>
                <a:avLst/>
                <a:gdLst>
                  <a:gd name="T0" fmla="*/ 0 w 18"/>
                  <a:gd name="T1" fmla="*/ 42 h 42"/>
                  <a:gd name="T2" fmla="*/ 16 w 18"/>
                  <a:gd name="T3" fmla="*/ 4 h 42"/>
                  <a:gd name="T4" fmla="*/ 18 w 18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0" y="42"/>
                    </a:moveTo>
                    <a:lnTo>
                      <a:pt x="16" y="4"/>
                    </a:lnTo>
                    <a:lnTo>
                      <a:pt x="1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8" name="Line 1772"/>
              <p:cNvSpPr>
                <a:spLocks noChangeShapeType="1"/>
              </p:cNvSpPr>
              <p:nvPr/>
            </p:nvSpPr>
            <p:spPr bwMode="auto">
              <a:xfrm flipV="1">
                <a:off x="2482" y="2426"/>
                <a:ext cx="16" cy="1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09" name="Freeform 1773"/>
              <p:cNvSpPr>
                <a:spLocks/>
              </p:cNvSpPr>
              <p:nvPr/>
            </p:nvSpPr>
            <p:spPr bwMode="auto">
              <a:xfrm>
                <a:off x="2498" y="2426"/>
                <a:ext cx="22" cy="6"/>
              </a:xfrm>
              <a:custGeom>
                <a:avLst/>
                <a:gdLst>
                  <a:gd name="T0" fmla="*/ 0 w 22"/>
                  <a:gd name="T1" fmla="*/ 0 h 6"/>
                  <a:gd name="T2" fmla="*/ 20 w 22"/>
                  <a:gd name="T3" fmla="*/ 6 h 6"/>
                  <a:gd name="T4" fmla="*/ 22 w 2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0" y="0"/>
                    </a:moveTo>
                    <a:lnTo>
                      <a:pt x="20" y="6"/>
                    </a:lnTo>
                    <a:lnTo>
                      <a:pt x="22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0" name="Line 1774"/>
              <p:cNvSpPr>
                <a:spLocks noChangeShapeType="1"/>
              </p:cNvSpPr>
              <p:nvPr/>
            </p:nvSpPr>
            <p:spPr bwMode="auto">
              <a:xfrm>
                <a:off x="2564" y="2448"/>
                <a:ext cx="1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1" name="Freeform 1775"/>
              <p:cNvSpPr>
                <a:spLocks/>
              </p:cNvSpPr>
              <p:nvPr/>
            </p:nvSpPr>
            <p:spPr bwMode="auto">
              <a:xfrm>
                <a:off x="2582" y="2452"/>
                <a:ext cx="24" cy="10"/>
              </a:xfrm>
              <a:custGeom>
                <a:avLst/>
                <a:gdLst>
                  <a:gd name="T0" fmla="*/ 0 w 24"/>
                  <a:gd name="T1" fmla="*/ 0 h 10"/>
                  <a:gd name="T2" fmla="*/ 20 w 24"/>
                  <a:gd name="T3" fmla="*/ 8 h 10"/>
                  <a:gd name="T4" fmla="*/ 24 w 24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10">
                    <a:moveTo>
                      <a:pt x="0" y="0"/>
                    </a:moveTo>
                    <a:lnTo>
                      <a:pt x="20" y="8"/>
                    </a:lnTo>
                    <a:lnTo>
                      <a:pt x="24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2" name="Line 1776"/>
              <p:cNvSpPr>
                <a:spLocks noChangeShapeType="1"/>
              </p:cNvSpPr>
              <p:nvPr/>
            </p:nvSpPr>
            <p:spPr bwMode="auto">
              <a:xfrm>
                <a:off x="2646" y="2476"/>
                <a:ext cx="20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3" name="Freeform 1777"/>
              <p:cNvSpPr>
                <a:spLocks/>
              </p:cNvSpPr>
              <p:nvPr/>
            </p:nvSpPr>
            <p:spPr bwMode="auto">
              <a:xfrm>
                <a:off x="2666" y="2492"/>
                <a:ext cx="20" cy="4"/>
              </a:xfrm>
              <a:custGeom>
                <a:avLst/>
                <a:gdLst>
                  <a:gd name="T0" fmla="*/ 0 w 20"/>
                  <a:gd name="T1" fmla="*/ 0 h 4"/>
                  <a:gd name="T2" fmla="*/ 20 w 20"/>
                  <a:gd name="T3" fmla="*/ 4 h 4"/>
                  <a:gd name="T4" fmla="*/ 20 w 20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4">
                    <a:moveTo>
                      <a:pt x="0" y="0"/>
                    </a:moveTo>
                    <a:lnTo>
                      <a:pt x="20" y="4"/>
                    </a:lnTo>
                    <a:lnTo>
                      <a:pt x="2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4" name="Line 1778"/>
              <p:cNvSpPr>
                <a:spLocks noChangeShapeType="1"/>
              </p:cNvSpPr>
              <p:nvPr/>
            </p:nvSpPr>
            <p:spPr bwMode="auto">
              <a:xfrm>
                <a:off x="2724" y="2520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5" name="Freeform 1779"/>
              <p:cNvSpPr>
                <a:spLocks/>
              </p:cNvSpPr>
              <p:nvPr/>
            </p:nvSpPr>
            <p:spPr bwMode="auto">
              <a:xfrm>
                <a:off x="2726" y="2522"/>
                <a:ext cx="34" cy="24"/>
              </a:xfrm>
              <a:custGeom>
                <a:avLst/>
                <a:gdLst>
                  <a:gd name="T0" fmla="*/ 0 w 34"/>
                  <a:gd name="T1" fmla="*/ 0 h 24"/>
                  <a:gd name="T2" fmla="*/ 22 w 34"/>
                  <a:gd name="T3" fmla="*/ 20 h 24"/>
                  <a:gd name="T4" fmla="*/ 34 w 34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24">
                    <a:moveTo>
                      <a:pt x="0" y="0"/>
                    </a:moveTo>
                    <a:lnTo>
                      <a:pt x="22" y="20"/>
                    </a:lnTo>
                    <a:lnTo>
                      <a:pt x="34" y="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6" name="Line 1780"/>
              <p:cNvSpPr>
                <a:spLocks noChangeShapeType="1"/>
              </p:cNvSpPr>
              <p:nvPr/>
            </p:nvSpPr>
            <p:spPr bwMode="auto">
              <a:xfrm>
                <a:off x="2796" y="2574"/>
                <a:ext cx="14" cy="1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7" name="Freeform 1781"/>
              <p:cNvSpPr>
                <a:spLocks/>
              </p:cNvSpPr>
              <p:nvPr/>
            </p:nvSpPr>
            <p:spPr bwMode="auto">
              <a:xfrm>
                <a:off x="2810" y="2590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22 w 22"/>
                  <a:gd name="T3" fmla="*/ 10 h 10"/>
                  <a:gd name="T4" fmla="*/ 22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lnTo>
                      <a:pt x="22" y="10"/>
                    </a:lnTo>
                    <a:lnTo>
                      <a:pt x="22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8" name="Freeform 1782"/>
              <p:cNvSpPr>
                <a:spLocks/>
              </p:cNvSpPr>
              <p:nvPr/>
            </p:nvSpPr>
            <p:spPr bwMode="auto">
              <a:xfrm>
                <a:off x="2862" y="2634"/>
                <a:ext cx="26" cy="36"/>
              </a:xfrm>
              <a:custGeom>
                <a:avLst/>
                <a:gdLst>
                  <a:gd name="T0" fmla="*/ 0 w 26"/>
                  <a:gd name="T1" fmla="*/ 0 h 36"/>
                  <a:gd name="T2" fmla="*/ 12 w 26"/>
                  <a:gd name="T3" fmla="*/ 12 h 36"/>
                  <a:gd name="T4" fmla="*/ 26 w 2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lnTo>
                      <a:pt x="12" y="12"/>
                    </a:lnTo>
                    <a:lnTo>
                      <a:pt x="26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19" name="Line 1783"/>
              <p:cNvSpPr>
                <a:spLocks noChangeShapeType="1"/>
              </p:cNvSpPr>
              <p:nvPr/>
            </p:nvSpPr>
            <p:spPr bwMode="auto">
              <a:xfrm>
                <a:off x="2898" y="2714"/>
                <a:ext cx="8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0" name="Freeform 1784"/>
              <p:cNvSpPr>
                <a:spLocks/>
              </p:cNvSpPr>
              <p:nvPr/>
            </p:nvSpPr>
            <p:spPr bwMode="auto">
              <a:xfrm>
                <a:off x="2912" y="2804"/>
                <a:ext cx="8" cy="46"/>
              </a:xfrm>
              <a:custGeom>
                <a:avLst/>
                <a:gdLst>
                  <a:gd name="T0" fmla="*/ 0 w 8"/>
                  <a:gd name="T1" fmla="*/ 0 h 46"/>
                  <a:gd name="T2" fmla="*/ 2 w 8"/>
                  <a:gd name="T3" fmla="*/ 12 h 46"/>
                  <a:gd name="T4" fmla="*/ 8 w 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46">
                    <a:moveTo>
                      <a:pt x="0" y="0"/>
                    </a:moveTo>
                    <a:lnTo>
                      <a:pt x="2" y="12"/>
                    </a:lnTo>
                    <a:lnTo>
                      <a:pt x="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1" name="Line 1785"/>
              <p:cNvSpPr>
                <a:spLocks noChangeShapeType="1"/>
              </p:cNvSpPr>
              <p:nvPr/>
            </p:nvSpPr>
            <p:spPr bwMode="auto">
              <a:xfrm>
                <a:off x="2924" y="2894"/>
                <a:ext cx="6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2" name="Line 1786"/>
              <p:cNvSpPr>
                <a:spLocks noChangeShapeType="1"/>
              </p:cNvSpPr>
              <p:nvPr/>
            </p:nvSpPr>
            <p:spPr bwMode="auto">
              <a:xfrm>
                <a:off x="2936" y="2984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3" name="Line 1787"/>
              <p:cNvSpPr>
                <a:spLocks noChangeShapeType="1"/>
              </p:cNvSpPr>
              <p:nvPr/>
            </p:nvSpPr>
            <p:spPr bwMode="auto">
              <a:xfrm>
                <a:off x="2938" y="3074"/>
                <a:ext cx="1" cy="1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4" name="Line 1788"/>
              <p:cNvSpPr>
                <a:spLocks noChangeShapeType="1"/>
              </p:cNvSpPr>
              <p:nvPr/>
            </p:nvSpPr>
            <p:spPr bwMode="auto">
              <a:xfrm>
                <a:off x="1456" y="294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5" name="Line 1789"/>
              <p:cNvSpPr>
                <a:spLocks noChangeShapeType="1"/>
              </p:cNvSpPr>
              <p:nvPr/>
            </p:nvSpPr>
            <p:spPr bwMode="auto">
              <a:xfrm>
                <a:off x="1556" y="27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6" name="Line 1790"/>
              <p:cNvSpPr>
                <a:spLocks noChangeShapeType="1"/>
              </p:cNvSpPr>
              <p:nvPr/>
            </p:nvSpPr>
            <p:spPr bwMode="auto">
              <a:xfrm>
                <a:off x="1668" y="273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7" name="Line 1791"/>
              <p:cNvSpPr>
                <a:spLocks noChangeShapeType="1"/>
              </p:cNvSpPr>
              <p:nvPr/>
            </p:nvSpPr>
            <p:spPr bwMode="auto">
              <a:xfrm>
                <a:off x="1728" y="271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8" name="Line 1792"/>
              <p:cNvSpPr>
                <a:spLocks noChangeShapeType="1"/>
              </p:cNvSpPr>
              <p:nvPr/>
            </p:nvSpPr>
            <p:spPr bwMode="auto">
              <a:xfrm>
                <a:off x="1768" y="270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29" name="Line 1793"/>
              <p:cNvSpPr>
                <a:spLocks noChangeShapeType="1"/>
              </p:cNvSpPr>
              <p:nvPr/>
            </p:nvSpPr>
            <p:spPr bwMode="auto">
              <a:xfrm>
                <a:off x="1788" y="270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0" name="Line 1794"/>
              <p:cNvSpPr>
                <a:spLocks noChangeShapeType="1"/>
              </p:cNvSpPr>
              <p:nvPr/>
            </p:nvSpPr>
            <p:spPr bwMode="auto">
              <a:xfrm>
                <a:off x="1874" y="26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1" name="Line 1795"/>
              <p:cNvSpPr>
                <a:spLocks noChangeShapeType="1"/>
              </p:cNvSpPr>
              <p:nvPr/>
            </p:nvSpPr>
            <p:spPr bwMode="auto">
              <a:xfrm>
                <a:off x="2042" y="259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2" name="Line 1796"/>
              <p:cNvSpPr>
                <a:spLocks noChangeShapeType="1"/>
              </p:cNvSpPr>
              <p:nvPr/>
            </p:nvSpPr>
            <p:spPr bwMode="auto">
              <a:xfrm>
                <a:off x="2540" y="243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3" name="Line 1797"/>
              <p:cNvSpPr>
                <a:spLocks noChangeShapeType="1"/>
              </p:cNvSpPr>
              <p:nvPr/>
            </p:nvSpPr>
            <p:spPr bwMode="auto">
              <a:xfrm>
                <a:off x="2562" y="244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4" name="Line 1798"/>
              <p:cNvSpPr>
                <a:spLocks noChangeShapeType="1"/>
              </p:cNvSpPr>
              <p:nvPr/>
            </p:nvSpPr>
            <p:spPr bwMode="auto">
              <a:xfrm>
                <a:off x="2582" y="245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5" name="Line 1799"/>
              <p:cNvSpPr>
                <a:spLocks noChangeShapeType="1"/>
              </p:cNvSpPr>
              <p:nvPr/>
            </p:nvSpPr>
            <p:spPr bwMode="auto">
              <a:xfrm>
                <a:off x="2602" y="246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6" name="Line 1800"/>
              <p:cNvSpPr>
                <a:spLocks noChangeShapeType="1"/>
              </p:cNvSpPr>
              <p:nvPr/>
            </p:nvSpPr>
            <p:spPr bwMode="auto">
              <a:xfrm>
                <a:off x="2686" y="249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7" name="Line 1801"/>
              <p:cNvSpPr>
                <a:spLocks noChangeShapeType="1"/>
              </p:cNvSpPr>
              <p:nvPr/>
            </p:nvSpPr>
            <p:spPr bwMode="auto">
              <a:xfrm>
                <a:off x="2852" y="262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8" name="Line 1802"/>
              <p:cNvSpPr>
                <a:spLocks noChangeShapeType="1"/>
              </p:cNvSpPr>
              <p:nvPr/>
            </p:nvSpPr>
            <p:spPr bwMode="auto">
              <a:xfrm>
                <a:off x="2914" y="281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39" name="Line 1803"/>
              <p:cNvSpPr>
                <a:spLocks noChangeShapeType="1"/>
              </p:cNvSpPr>
              <p:nvPr/>
            </p:nvSpPr>
            <p:spPr bwMode="auto">
              <a:xfrm>
                <a:off x="2938" y="30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0" name="Line 1804"/>
              <p:cNvSpPr>
                <a:spLocks noChangeShapeType="1"/>
              </p:cNvSpPr>
              <p:nvPr/>
            </p:nvSpPr>
            <p:spPr bwMode="auto">
              <a:xfrm flipV="1">
                <a:off x="1456" y="2896"/>
                <a:ext cx="1" cy="8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1" name="Line 1805"/>
              <p:cNvSpPr>
                <a:spLocks noChangeShapeType="1"/>
              </p:cNvSpPr>
              <p:nvPr/>
            </p:nvSpPr>
            <p:spPr bwMode="auto">
              <a:xfrm>
                <a:off x="1334" y="2940"/>
                <a:ext cx="2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2" name="Line 1806"/>
              <p:cNvSpPr>
                <a:spLocks noChangeShapeType="1"/>
              </p:cNvSpPr>
              <p:nvPr/>
            </p:nvSpPr>
            <p:spPr bwMode="auto">
              <a:xfrm>
                <a:off x="1436" y="29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3" name="Line 1807"/>
              <p:cNvSpPr>
                <a:spLocks noChangeShapeType="1"/>
              </p:cNvSpPr>
              <p:nvPr/>
            </p:nvSpPr>
            <p:spPr bwMode="auto">
              <a:xfrm>
                <a:off x="1436" y="28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4" name="Line 1808"/>
              <p:cNvSpPr>
                <a:spLocks noChangeShapeType="1"/>
              </p:cNvSpPr>
              <p:nvPr/>
            </p:nvSpPr>
            <p:spPr bwMode="auto">
              <a:xfrm flipV="1">
                <a:off x="1334" y="29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5" name="Line 1809"/>
              <p:cNvSpPr>
                <a:spLocks noChangeShapeType="1"/>
              </p:cNvSpPr>
              <p:nvPr/>
            </p:nvSpPr>
            <p:spPr bwMode="auto">
              <a:xfrm flipV="1">
                <a:off x="1580" y="29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6" name="Line 1810"/>
              <p:cNvSpPr>
                <a:spLocks noChangeShapeType="1"/>
              </p:cNvSpPr>
              <p:nvPr/>
            </p:nvSpPr>
            <p:spPr bwMode="auto">
              <a:xfrm flipV="1">
                <a:off x="1470" y="2882"/>
                <a:ext cx="1" cy="8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47" name="Line 1811"/>
              <p:cNvSpPr>
                <a:spLocks noChangeShapeType="1"/>
              </p:cNvSpPr>
              <p:nvPr/>
            </p:nvSpPr>
            <p:spPr bwMode="auto">
              <a:xfrm>
                <a:off x="1358" y="2922"/>
                <a:ext cx="2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148" name="Group 1812"/>
            <p:cNvGrpSpPr>
              <a:grpSpLocks/>
            </p:cNvGrpSpPr>
            <p:nvPr/>
          </p:nvGrpSpPr>
          <p:grpSpPr bwMode="auto">
            <a:xfrm>
              <a:off x="1358" y="2558"/>
              <a:ext cx="754" cy="405"/>
              <a:chOff x="1358" y="2558"/>
              <a:chExt cx="754" cy="405"/>
            </a:xfrm>
          </p:grpSpPr>
          <p:sp>
            <p:nvSpPr>
              <p:cNvPr id="144149" name="Line 1813"/>
              <p:cNvSpPr>
                <a:spLocks noChangeShapeType="1"/>
              </p:cNvSpPr>
              <p:nvPr/>
            </p:nvSpPr>
            <p:spPr bwMode="auto">
              <a:xfrm>
                <a:off x="1448" y="296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0" name="Line 1814"/>
              <p:cNvSpPr>
                <a:spLocks noChangeShapeType="1"/>
              </p:cNvSpPr>
              <p:nvPr/>
            </p:nvSpPr>
            <p:spPr bwMode="auto">
              <a:xfrm>
                <a:off x="1448" y="28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1" name="Line 1815"/>
              <p:cNvSpPr>
                <a:spLocks noChangeShapeType="1"/>
              </p:cNvSpPr>
              <p:nvPr/>
            </p:nvSpPr>
            <p:spPr bwMode="auto">
              <a:xfrm flipV="1">
                <a:off x="1358" y="29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2" name="Line 1816"/>
              <p:cNvSpPr>
                <a:spLocks noChangeShapeType="1"/>
              </p:cNvSpPr>
              <p:nvPr/>
            </p:nvSpPr>
            <p:spPr bwMode="auto">
              <a:xfrm flipV="1">
                <a:off x="1582" y="29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3" name="Line 1817"/>
              <p:cNvSpPr>
                <a:spLocks noChangeShapeType="1"/>
              </p:cNvSpPr>
              <p:nvPr/>
            </p:nvSpPr>
            <p:spPr bwMode="auto">
              <a:xfrm flipV="1">
                <a:off x="1484" y="2862"/>
                <a:ext cx="1" cy="7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4" name="Line 1818"/>
              <p:cNvSpPr>
                <a:spLocks noChangeShapeType="1"/>
              </p:cNvSpPr>
              <p:nvPr/>
            </p:nvSpPr>
            <p:spPr bwMode="auto">
              <a:xfrm>
                <a:off x="1386" y="2900"/>
                <a:ext cx="1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5" name="Line 1819"/>
              <p:cNvSpPr>
                <a:spLocks noChangeShapeType="1"/>
              </p:cNvSpPr>
              <p:nvPr/>
            </p:nvSpPr>
            <p:spPr bwMode="auto">
              <a:xfrm>
                <a:off x="1464" y="29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6" name="Line 1820"/>
              <p:cNvSpPr>
                <a:spLocks noChangeShapeType="1"/>
              </p:cNvSpPr>
              <p:nvPr/>
            </p:nvSpPr>
            <p:spPr bwMode="auto">
              <a:xfrm>
                <a:off x="1464" y="28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7" name="Line 1821"/>
              <p:cNvSpPr>
                <a:spLocks noChangeShapeType="1"/>
              </p:cNvSpPr>
              <p:nvPr/>
            </p:nvSpPr>
            <p:spPr bwMode="auto">
              <a:xfrm flipV="1">
                <a:off x="1386" y="28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8" name="Line 1822"/>
              <p:cNvSpPr>
                <a:spLocks noChangeShapeType="1"/>
              </p:cNvSpPr>
              <p:nvPr/>
            </p:nvSpPr>
            <p:spPr bwMode="auto">
              <a:xfrm flipV="1">
                <a:off x="1582" y="28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59" name="Line 1823"/>
              <p:cNvSpPr>
                <a:spLocks noChangeShapeType="1"/>
              </p:cNvSpPr>
              <p:nvPr/>
            </p:nvSpPr>
            <p:spPr bwMode="auto">
              <a:xfrm flipV="1">
                <a:off x="1494" y="2840"/>
                <a:ext cx="1" cy="7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0" name="Line 1824"/>
              <p:cNvSpPr>
                <a:spLocks noChangeShapeType="1"/>
              </p:cNvSpPr>
              <p:nvPr/>
            </p:nvSpPr>
            <p:spPr bwMode="auto">
              <a:xfrm>
                <a:off x="1408" y="2874"/>
                <a:ext cx="1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1" name="Line 1825"/>
              <p:cNvSpPr>
                <a:spLocks noChangeShapeType="1"/>
              </p:cNvSpPr>
              <p:nvPr/>
            </p:nvSpPr>
            <p:spPr bwMode="auto">
              <a:xfrm>
                <a:off x="1474" y="29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2" name="Line 1826"/>
              <p:cNvSpPr>
                <a:spLocks noChangeShapeType="1"/>
              </p:cNvSpPr>
              <p:nvPr/>
            </p:nvSpPr>
            <p:spPr bwMode="auto">
              <a:xfrm>
                <a:off x="1474" y="28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3" name="Line 1827"/>
              <p:cNvSpPr>
                <a:spLocks noChangeShapeType="1"/>
              </p:cNvSpPr>
              <p:nvPr/>
            </p:nvSpPr>
            <p:spPr bwMode="auto">
              <a:xfrm flipV="1">
                <a:off x="1408" y="285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4" name="Line 1828"/>
              <p:cNvSpPr>
                <a:spLocks noChangeShapeType="1"/>
              </p:cNvSpPr>
              <p:nvPr/>
            </p:nvSpPr>
            <p:spPr bwMode="auto">
              <a:xfrm flipV="1">
                <a:off x="1580" y="285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5" name="Line 1829"/>
              <p:cNvSpPr>
                <a:spLocks noChangeShapeType="1"/>
              </p:cNvSpPr>
              <p:nvPr/>
            </p:nvSpPr>
            <p:spPr bwMode="auto">
              <a:xfrm flipV="1">
                <a:off x="1502" y="282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6" name="Line 1830"/>
              <p:cNvSpPr>
                <a:spLocks noChangeShapeType="1"/>
              </p:cNvSpPr>
              <p:nvPr/>
            </p:nvSpPr>
            <p:spPr bwMode="auto">
              <a:xfrm>
                <a:off x="1424" y="2852"/>
                <a:ext cx="1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7" name="Line 1831"/>
              <p:cNvSpPr>
                <a:spLocks noChangeShapeType="1"/>
              </p:cNvSpPr>
              <p:nvPr/>
            </p:nvSpPr>
            <p:spPr bwMode="auto">
              <a:xfrm>
                <a:off x="1482" y="28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8" name="Line 1832"/>
              <p:cNvSpPr>
                <a:spLocks noChangeShapeType="1"/>
              </p:cNvSpPr>
              <p:nvPr/>
            </p:nvSpPr>
            <p:spPr bwMode="auto">
              <a:xfrm>
                <a:off x="1482" y="28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69" name="Line 1833"/>
              <p:cNvSpPr>
                <a:spLocks noChangeShapeType="1"/>
              </p:cNvSpPr>
              <p:nvPr/>
            </p:nvSpPr>
            <p:spPr bwMode="auto">
              <a:xfrm flipV="1">
                <a:off x="1424" y="28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0" name="Line 1834"/>
              <p:cNvSpPr>
                <a:spLocks noChangeShapeType="1"/>
              </p:cNvSpPr>
              <p:nvPr/>
            </p:nvSpPr>
            <p:spPr bwMode="auto">
              <a:xfrm flipV="1">
                <a:off x="1582" y="28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1" name="Line 1835"/>
              <p:cNvSpPr>
                <a:spLocks noChangeShapeType="1"/>
              </p:cNvSpPr>
              <p:nvPr/>
            </p:nvSpPr>
            <p:spPr bwMode="auto">
              <a:xfrm flipV="1">
                <a:off x="1514" y="2804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2" name="Line 1836"/>
              <p:cNvSpPr>
                <a:spLocks noChangeShapeType="1"/>
              </p:cNvSpPr>
              <p:nvPr/>
            </p:nvSpPr>
            <p:spPr bwMode="auto">
              <a:xfrm>
                <a:off x="1442" y="2834"/>
                <a:ext cx="1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3" name="Line 1837"/>
              <p:cNvSpPr>
                <a:spLocks noChangeShapeType="1"/>
              </p:cNvSpPr>
              <p:nvPr/>
            </p:nvSpPr>
            <p:spPr bwMode="auto">
              <a:xfrm>
                <a:off x="1494" y="28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4" name="Line 1838"/>
              <p:cNvSpPr>
                <a:spLocks noChangeShapeType="1"/>
              </p:cNvSpPr>
              <p:nvPr/>
            </p:nvSpPr>
            <p:spPr bwMode="auto">
              <a:xfrm>
                <a:off x="1494" y="28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5" name="Line 1839"/>
              <p:cNvSpPr>
                <a:spLocks noChangeShapeType="1"/>
              </p:cNvSpPr>
              <p:nvPr/>
            </p:nvSpPr>
            <p:spPr bwMode="auto">
              <a:xfrm flipV="1">
                <a:off x="1442" y="28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6" name="Line 1840"/>
              <p:cNvSpPr>
                <a:spLocks noChangeShapeType="1"/>
              </p:cNvSpPr>
              <p:nvPr/>
            </p:nvSpPr>
            <p:spPr bwMode="auto">
              <a:xfrm flipV="1">
                <a:off x="1588" y="281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7" name="Line 1841"/>
              <p:cNvSpPr>
                <a:spLocks noChangeShapeType="1"/>
              </p:cNvSpPr>
              <p:nvPr/>
            </p:nvSpPr>
            <p:spPr bwMode="auto">
              <a:xfrm flipV="1">
                <a:off x="1528" y="2792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8" name="Line 1842"/>
              <p:cNvSpPr>
                <a:spLocks noChangeShapeType="1"/>
              </p:cNvSpPr>
              <p:nvPr/>
            </p:nvSpPr>
            <p:spPr bwMode="auto">
              <a:xfrm>
                <a:off x="1462" y="2818"/>
                <a:ext cx="1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79" name="Line 1843"/>
              <p:cNvSpPr>
                <a:spLocks noChangeShapeType="1"/>
              </p:cNvSpPr>
              <p:nvPr/>
            </p:nvSpPr>
            <p:spPr bwMode="auto">
              <a:xfrm>
                <a:off x="1508" y="28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0" name="Line 1844"/>
              <p:cNvSpPr>
                <a:spLocks noChangeShapeType="1"/>
              </p:cNvSpPr>
              <p:nvPr/>
            </p:nvSpPr>
            <p:spPr bwMode="auto">
              <a:xfrm>
                <a:off x="1508" y="27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1" name="Line 1845"/>
              <p:cNvSpPr>
                <a:spLocks noChangeShapeType="1"/>
              </p:cNvSpPr>
              <p:nvPr/>
            </p:nvSpPr>
            <p:spPr bwMode="auto">
              <a:xfrm flipV="1">
                <a:off x="1462" y="279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2" name="Line 1846"/>
              <p:cNvSpPr>
                <a:spLocks noChangeShapeType="1"/>
              </p:cNvSpPr>
              <p:nvPr/>
            </p:nvSpPr>
            <p:spPr bwMode="auto">
              <a:xfrm flipV="1">
                <a:off x="1592" y="279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3" name="Line 1847"/>
              <p:cNvSpPr>
                <a:spLocks noChangeShapeType="1"/>
              </p:cNvSpPr>
              <p:nvPr/>
            </p:nvSpPr>
            <p:spPr bwMode="auto">
              <a:xfrm flipV="1">
                <a:off x="1542" y="278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4" name="Line 1848"/>
              <p:cNvSpPr>
                <a:spLocks noChangeShapeType="1"/>
              </p:cNvSpPr>
              <p:nvPr/>
            </p:nvSpPr>
            <p:spPr bwMode="auto">
              <a:xfrm>
                <a:off x="1486" y="2806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5" name="Line 1849"/>
              <p:cNvSpPr>
                <a:spLocks noChangeShapeType="1"/>
              </p:cNvSpPr>
              <p:nvPr/>
            </p:nvSpPr>
            <p:spPr bwMode="auto">
              <a:xfrm>
                <a:off x="1522" y="28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6" name="Line 1850"/>
              <p:cNvSpPr>
                <a:spLocks noChangeShapeType="1"/>
              </p:cNvSpPr>
              <p:nvPr/>
            </p:nvSpPr>
            <p:spPr bwMode="auto">
              <a:xfrm>
                <a:off x="1522" y="27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7" name="Line 1851"/>
              <p:cNvSpPr>
                <a:spLocks noChangeShapeType="1"/>
              </p:cNvSpPr>
              <p:nvPr/>
            </p:nvSpPr>
            <p:spPr bwMode="auto">
              <a:xfrm flipV="1">
                <a:off x="1486" y="27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8" name="Line 1852"/>
              <p:cNvSpPr>
                <a:spLocks noChangeShapeType="1"/>
              </p:cNvSpPr>
              <p:nvPr/>
            </p:nvSpPr>
            <p:spPr bwMode="auto">
              <a:xfrm flipV="1">
                <a:off x="1600" y="27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89" name="Line 1853"/>
              <p:cNvSpPr>
                <a:spLocks noChangeShapeType="1"/>
              </p:cNvSpPr>
              <p:nvPr/>
            </p:nvSpPr>
            <p:spPr bwMode="auto">
              <a:xfrm flipV="1">
                <a:off x="1556" y="277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0" name="Line 1854"/>
              <p:cNvSpPr>
                <a:spLocks noChangeShapeType="1"/>
              </p:cNvSpPr>
              <p:nvPr/>
            </p:nvSpPr>
            <p:spPr bwMode="auto">
              <a:xfrm>
                <a:off x="1504" y="2792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1" name="Line 1855"/>
              <p:cNvSpPr>
                <a:spLocks noChangeShapeType="1"/>
              </p:cNvSpPr>
              <p:nvPr/>
            </p:nvSpPr>
            <p:spPr bwMode="auto">
              <a:xfrm>
                <a:off x="1536" y="28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2" name="Line 1856"/>
              <p:cNvSpPr>
                <a:spLocks noChangeShapeType="1"/>
              </p:cNvSpPr>
              <p:nvPr/>
            </p:nvSpPr>
            <p:spPr bwMode="auto">
              <a:xfrm>
                <a:off x="1536" y="27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3" name="Line 1857"/>
              <p:cNvSpPr>
                <a:spLocks noChangeShapeType="1"/>
              </p:cNvSpPr>
              <p:nvPr/>
            </p:nvSpPr>
            <p:spPr bwMode="auto">
              <a:xfrm flipV="1">
                <a:off x="1504" y="27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4" name="Line 1858"/>
              <p:cNvSpPr>
                <a:spLocks noChangeShapeType="1"/>
              </p:cNvSpPr>
              <p:nvPr/>
            </p:nvSpPr>
            <p:spPr bwMode="auto">
              <a:xfrm flipV="1">
                <a:off x="1608" y="27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5" name="Line 1859"/>
              <p:cNvSpPr>
                <a:spLocks noChangeShapeType="1"/>
              </p:cNvSpPr>
              <p:nvPr/>
            </p:nvSpPr>
            <p:spPr bwMode="auto">
              <a:xfrm flipV="1">
                <a:off x="1572" y="27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6" name="Line 1860"/>
              <p:cNvSpPr>
                <a:spLocks noChangeShapeType="1"/>
              </p:cNvSpPr>
              <p:nvPr/>
            </p:nvSpPr>
            <p:spPr bwMode="auto">
              <a:xfrm>
                <a:off x="1522" y="2780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7" name="Line 1861"/>
              <p:cNvSpPr>
                <a:spLocks noChangeShapeType="1"/>
              </p:cNvSpPr>
              <p:nvPr/>
            </p:nvSpPr>
            <p:spPr bwMode="auto">
              <a:xfrm>
                <a:off x="1552" y="28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8" name="Line 1862"/>
              <p:cNvSpPr>
                <a:spLocks noChangeShapeType="1"/>
              </p:cNvSpPr>
              <p:nvPr/>
            </p:nvSpPr>
            <p:spPr bwMode="auto">
              <a:xfrm>
                <a:off x="1552" y="275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99" name="Line 1863"/>
              <p:cNvSpPr>
                <a:spLocks noChangeShapeType="1"/>
              </p:cNvSpPr>
              <p:nvPr/>
            </p:nvSpPr>
            <p:spPr bwMode="auto">
              <a:xfrm flipV="1">
                <a:off x="1522" y="27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0" name="Line 1864"/>
              <p:cNvSpPr>
                <a:spLocks noChangeShapeType="1"/>
              </p:cNvSpPr>
              <p:nvPr/>
            </p:nvSpPr>
            <p:spPr bwMode="auto">
              <a:xfrm flipV="1">
                <a:off x="1624" y="27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1" name="Line 1865"/>
              <p:cNvSpPr>
                <a:spLocks noChangeShapeType="1"/>
              </p:cNvSpPr>
              <p:nvPr/>
            </p:nvSpPr>
            <p:spPr bwMode="auto">
              <a:xfrm flipV="1">
                <a:off x="1590" y="2746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2" name="Line 1866"/>
              <p:cNvSpPr>
                <a:spLocks noChangeShapeType="1"/>
              </p:cNvSpPr>
              <p:nvPr/>
            </p:nvSpPr>
            <p:spPr bwMode="auto">
              <a:xfrm>
                <a:off x="1542" y="2766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3" name="Line 1867"/>
              <p:cNvSpPr>
                <a:spLocks noChangeShapeType="1"/>
              </p:cNvSpPr>
              <p:nvPr/>
            </p:nvSpPr>
            <p:spPr bwMode="auto">
              <a:xfrm>
                <a:off x="1570" y="27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4" name="Line 1868"/>
              <p:cNvSpPr>
                <a:spLocks noChangeShapeType="1"/>
              </p:cNvSpPr>
              <p:nvPr/>
            </p:nvSpPr>
            <p:spPr bwMode="auto">
              <a:xfrm>
                <a:off x="1570" y="27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5" name="Line 1869"/>
              <p:cNvSpPr>
                <a:spLocks noChangeShapeType="1"/>
              </p:cNvSpPr>
              <p:nvPr/>
            </p:nvSpPr>
            <p:spPr bwMode="auto">
              <a:xfrm flipV="1">
                <a:off x="1542" y="274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6" name="Line 1870"/>
              <p:cNvSpPr>
                <a:spLocks noChangeShapeType="1"/>
              </p:cNvSpPr>
              <p:nvPr/>
            </p:nvSpPr>
            <p:spPr bwMode="auto">
              <a:xfrm flipV="1">
                <a:off x="1640" y="274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7" name="Line 1871"/>
              <p:cNvSpPr>
                <a:spLocks noChangeShapeType="1"/>
              </p:cNvSpPr>
              <p:nvPr/>
            </p:nvSpPr>
            <p:spPr bwMode="auto">
              <a:xfrm flipV="1">
                <a:off x="1608" y="2734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8" name="Line 1872"/>
              <p:cNvSpPr>
                <a:spLocks noChangeShapeType="1"/>
              </p:cNvSpPr>
              <p:nvPr/>
            </p:nvSpPr>
            <p:spPr bwMode="auto">
              <a:xfrm>
                <a:off x="1562" y="2752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09" name="Line 1873"/>
              <p:cNvSpPr>
                <a:spLocks noChangeShapeType="1"/>
              </p:cNvSpPr>
              <p:nvPr/>
            </p:nvSpPr>
            <p:spPr bwMode="auto">
              <a:xfrm>
                <a:off x="1588" y="27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0" name="Line 1874"/>
              <p:cNvSpPr>
                <a:spLocks noChangeShapeType="1"/>
              </p:cNvSpPr>
              <p:nvPr/>
            </p:nvSpPr>
            <p:spPr bwMode="auto">
              <a:xfrm>
                <a:off x="1588" y="27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1" name="Line 1875"/>
              <p:cNvSpPr>
                <a:spLocks noChangeShapeType="1"/>
              </p:cNvSpPr>
              <p:nvPr/>
            </p:nvSpPr>
            <p:spPr bwMode="auto">
              <a:xfrm flipV="1">
                <a:off x="1562" y="273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2" name="Line 1876"/>
              <p:cNvSpPr>
                <a:spLocks noChangeShapeType="1"/>
              </p:cNvSpPr>
              <p:nvPr/>
            </p:nvSpPr>
            <p:spPr bwMode="auto">
              <a:xfrm flipV="1">
                <a:off x="1656" y="273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3" name="Line 1877"/>
              <p:cNvSpPr>
                <a:spLocks noChangeShapeType="1"/>
              </p:cNvSpPr>
              <p:nvPr/>
            </p:nvSpPr>
            <p:spPr bwMode="auto">
              <a:xfrm flipV="1">
                <a:off x="1628" y="2728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4" name="Line 1878"/>
              <p:cNvSpPr>
                <a:spLocks noChangeShapeType="1"/>
              </p:cNvSpPr>
              <p:nvPr/>
            </p:nvSpPr>
            <p:spPr bwMode="auto">
              <a:xfrm>
                <a:off x="1582" y="2744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5" name="Line 1879"/>
              <p:cNvSpPr>
                <a:spLocks noChangeShapeType="1"/>
              </p:cNvSpPr>
              <p:nvPr/>
            </p:nvSpPr>
            <p:spPr bwMode="auto">
              <a:xfrm>
                <a:off x="1606" y="27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6" name="Line 1880"/>
              <p:cNvSpPr>
                <a:spLocks noChangeShapeType="1"/>
              </p:cNvSpPr>
              <p:nvPr/>
            </p:nvSpPr>
            <p:spPr bwMode="auto">
              <a:xfrm>
                <a:off x="1606" y="27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7" name="Line 1881"/>
              <p:cNvSpPr>
                <a:spLocks noChangeShapeType="1"/>
              </p:cNvSpPr>
              <p:nvPr/>
            </p:nvSpPr>
            <p:spPr bwMode="auto">
              <a:xfrm flipV="1">
                <a:off x="1582" y="272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8" name="Line 1882"/>
              <p:cNvSpPr>
                <a:spLocks noChangeShapeType="1"/>
              </p:cNvSpPr>
              <p:nvPr/>
            </p:nvSpPr>
            <p:spPr bwMode="auto">
              <a:xfrm flipV="1">
                <a:off x="1672" y="272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19" name="Line 1883"/>
              <p:cNvSpPr>
                <a:spLocks noChangeShapeType="1"/>
              </p:cNvSpPr>
              <p:nvPr/>
            </p:nvSpPr>
            <p:spPr bwMode="auto">
              <a:xfrm flipV="1">
                <a:off x="1646" y="2724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0" name="Line 1884"/>
              <p:cNvSpPr>
                <a:spLocks noChangeShapeType="1"/>
              </p:cNvSpPr>
              <p:nvPr/>
            </p:nvSpPr>
            <p:spPr bwMode="auto">
              <a:xfrm>
                <a:off x="1600" y="2740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1" name="Line 1885"/>
              <p:cNvSpPr>
                <a:spLocks noChangeShapeType="1"/>
              </p:cNvSpPr>
              <p:nvPr/>
            </p:nvSpPr>
            <p:spPr bwMode="auto">
              <a:xfrm>
                <a:off x="1626" y="27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2" name="Line 1886"/>
              <p:cNvSpPr>
                <a:spLocks noChangeShapeType="1"/>
              </p:cNvSpPr>
              <p:nvPr/>
            </p:nvSpPr>
            <p:spPr bwMode="auto">
              <a:xfrm>
                <a:off x="1626" y="27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3" name="Line 1887"/>
              <p:cNvSpPr>
                <a:spLocks noChangeShapeType="1"/>
              </p:cNvSpPr>
              <p:nvPr/>
            </p:nvSpPr>
            <p:spPr bwMode="auto">
              <a:xfrm flipV="1">
                <a:off x="1600" y="27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4" name="Line 1888"/>
              <p:cNvSpPr>
                <a:spLocks noChangeShapeType="1"/>
              </p:cNvSpPr>
              <p:nvPr/>
            </p:nvSpPr>
            <p:spPr bwMode="auto">
              <a:xfrm flipV="1">
                <a:off x="1690" y="27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5" name="Line 1889"/>
              <p:cNvSpPr>
                <a:spLocks noChangeShapeType="1"/>
              </p:cNvSpPr>
              <p:nvPr/>
            </p:nvSpPr>
            <p:spPr bwMode="auto">
              <a:xfrm flipV="1">
                <a:off x="1668" y="272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6" name="Line 1890"/>
              <p:cNvSpPr>
                <a:spLocks noChangeShapeType="1"/>
              </p:cNvSpPr>
              <p:nvPr/>
            </p:nvSpPr>
            <p:spPr bwMode="auto">
              <a:xfrm>
                <a:off x="1622" y="2738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7" name="Line 1891"/>
              <p:cNvSpPr>
                <a:spLocks noChangeShapeType="1"/>
              </p:cNvSpPr>
              <p:nvPr/>
            </p:nvSpPr>
            <p:spPr bwMode="auto">
              <a:xfrm>
                <a:off x="1646" y="27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8" name="Line 1892"/>
              <p:cNvSpPr>
                <a:spLocks noChangeShapeType="1"/>
              </p:cNvSpPr>
              <p:nvPr/>
            </p:nvSpPr>
            <p:spPr bwMode="auto">
              <a:xfrm>
                <a:off x="1646" y="27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29" name="Line 1893"/>
              <p:cNvSpPr>
                <a:spLocks noChangeShapeType="1"/>
              </p:cNvSpPr>
              <p:nvPr/>
            </p:nvSpPr>
            <p:spPr bwMode="auto">
              <a:xfrm flipV="1">
                <a:off x="1622" y="27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0" name="Line 1894"/>
              <p:cNvSpPr>
                <a:spLocks noChangeShapeType="1"/>
              </p:cNvSpPr>
              <p:nvPr/>
            </p:nvSpPr>
            <p:spPr bwMode="auto">
              <a:xfrm flipV="1">
                <a:off x="1712" y="271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1" name="Line 1895"/>
              <p:cNvSpPr>
                <a:spLocks noChangeShapeType="1"/>
              </p:cNvSpPr>
              <p:nvPr/>
            </p:nvSpPr>
            <p:spPr bwMode="auto">
              <a:xfrm flipV="1">
                <a:off x="1688" y="2716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2" name="Line 1896"/>
              <p:cNvSpPr>
                <a:spLocks noChangeShapeType="1"/>
              </p:cNvSpPr>
              <p:nvPr/>
            </p:nvSpPr>
            <p:spPr bwMode="auto">
              <a:xfrm>
                <a:off x="1642" y="2732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3" name="Line 1897"/>
              <p:cNvSpPr>
                <a:spLocks noChangeShapeType="1"/>
              </p:cNvSpPr>
              <p:nvPr/>
            </p:nvSpPr>
            <p:spPr bwMode="auto">
              <a:xfrm>
                <a:off x="1666" y="27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4" name="Line 1898"/>
              <p:cNvSpPr>
                <a:spLocks noChangeShapeType="1"/>
              </p:cNvSpPr>
              <p:nvPr/>
            </p:nvSpPr>
            <p:spPr bwMode="auto">
              <a:xfrm>
                <a:off x="1666" y="27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5" name="Line 1899"/>
              <p:cNvSpPr>
                <a:spLocks noChangeShapeType="1"/>
              </p:cNvSpPr>
              <p:nvPr/>
            </p:nvSpPr>
            <p:spPr bwMode="auto">
              <a:xfrm flipV="1">
                <a:off x="1642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6" name="Line 1900"/>
              <p:cNvSpPr>
                <a:spLocks noChangeShapeType="1"/>
              </p:cNvSpPr>
              <p:nvPr/>
            </p:nvSpPr>
            <p:spPr bwMode="auto">
              <a:xfrm flipV="1">
                <a:off x="1732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7" name="Line 1901"/>
              <p:cNvSpPr>
                <a:spLocks noChangeShapeType="1"/>
              </p:cNvSpPr>
              <p:nvPr/>
            </p:nvSpPr>
            <p:spPr bwMode="auto">
              <a:xfrm flipV="1">
                <a:off x="1706" y="270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8" name="Line 1902"/>
              <p:cNvSpPr>
                <a:spLocks noChangeShapeType="1"/>
              </p:cNvSpPr>
              <p:nvPr/>
            </p:nvSpPr>
            <p:spPr bwMode="auto">
              <a:xfrm>
                <a:off x="1660" y="2724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39" name="Line 1903"/>
              <p:cNvSpPr>
                <a:spLocks noChangeShapeType="1"/>
              </p:cNvSpPr>
              <p:nvPr/>
            </p:nvSpPr>
            <p:spPr bwMode="auto">
              <a:xfrm>
                <a:off x="1686" y="27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0" name="Line 1904"/>
              <p:cNvSpPr>
                <a:spLocks noChangeShapeType="1"/>
              </p:cNvSpPr>
              <p:nvPr/>
            </p:nvSpPr>
            <p:spPr bwMode="auto">
              <a:xfrm>
                <a:off x="1686" y="27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1" name="Line 1905"/>
              <p:cNvSpPr>
                <a:spLocks noChangeShapeType="1"/>
              </p:cNvSpPr>
              <p:nvPr/>
            </p:nvSpPr>
            <p:spPr bwMode="auto">
              <a:xfrm flipV="1">
                <a:off x="1660" y="27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2" name="Line 1906"/>
              <p:cNvSpPr>
                <a:spLocks noChangeShapeType="1"/>
              </p:cNvSpPr>
              <p:nvPr/>
            </p:nvSpPr>
            <p:spPr bwMode="auto">
              <a:xfrm flipV="1">
                <a:off x="1750" y="27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3" name="Line 1907"/>
              <p:cNvSpPr>
                <a:spLocks noChangeShapeType="1"/>
              </p:cNvSpPr>
              <p:nvPr/>
            </p:nvSpPr>
            <p:spPr bwMode="auto">
              <a:xfrm flipV="1">
                <a:off x="1728" y="2694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4" name="Line 1908"/>
              <p:cNvSpPr>
                <a:spLocks noChangeShapeType="1"/>
              </p:cNvSpPr>
              <p:nvPr/>
            </p:nvSpPr>
            <p:spPr bwMode="auto">
              <a:xfrm>
                <a:off x="1682" y="2712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5" name="Line 1909"/>
              <p:cNvSpPr>
                <a:spLocks noChangeShapeType="1"/>
              </p:cNvSpPr>
              <p:nvPr/>
            </p:nvSpPr>
            <p:spPr bwMode="auto">
              <a:xfrm>
                <a:off x="1706" y="273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6" name="Line 1910"/>
              <p:cNvSpPr>
                <a:spLocks noChangeShapeType="1"/>
              </p:cNvSpPr>
              <p:nvPr/>
            </p:nvSpPr>
            <p:spPr bwMode="auto">
              <a:xfrm>
                <a:off x="1706" y="269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7" name="Line 1911"/>
              <p:cNvSpPr>
                <a:spLocks noChangeShapeType="1"/>
              </p:cNvSpPr>
              <p:nvPr/>
            </p:nvSpPr>
            <p:spPr bwMode="auto">
              <a:xfrm flipV="1">
                <a:off x="1682" y="26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8" name="Line 1912"/>
              <p:cNvSpPr>
                <a:spLocks noChangeShapeType="1"/>
              </p:cNvSpPr>
              <p:nvPr/>
            </p:nvSpPr>
            <p:spPr bwMode="auto">
              <a:xfrm flipV="1">
                <a:off x="1772" y="26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49" name="Line 1913"/>
              <p:cNvSpPr>
                <a:spLocks noChangeShapeType="1"/>
              </p:cNvSpPr>
              <p:nvPr/>
            </p:nvSpPr>
            <p:spPr bwMode="auto">
              <a:xfrm flipV="1">
                <a:off x="1748" y="2686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0" name="Line 1914"/>
              <p:cNvSpPr>
                <a:spLocks noChangeShapeType="1"/>
              </p:cNvSpPr>
              <p:nvPr/>
            </p:nvSpPr>
            <p:spPr bwMode="auto">
              <a:xfrm>
                <a:off x="1702" y="2704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1" name="Line 1915"/>
              <p:cNvSpPr>
                <a:spLocks noChangeShapeType="1"/>
              </p:cNvSpPr>
              <p:nvPr/>
            </p:nvSpPr>
            <p:spPr bwMode="auto">
              <a:xfrm>
                <a:off x="1726" y="272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2" name="Line 1916"/>
              <p:cNvSpPr>
                <a:spLocks noChangeShapeType="1"/>
              </p:cNvSpPr>
              <p:nvPr/>
            </p:nvSpPr>
            <p:spPr bwMode="auto">
              <a:xfrm>
                <a:off x="1726" y="268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3" name="Line 1917"/>
              <p:cNvSpPr>
                <a:spLocks noChangeShapeType="1"/>
              </p:cNvSpPr>
              <p:nvPr/>
            </p:nvSpPr>
            <p:spPr bwMode="auto">
              <a:xfrm flipV="1">
                <a:off x="1702" y="26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4" name="Line 1918"/>
              <p:cNvSpPr>
                <a:spLocks noChangeShapeType="1"/>
              </p:cNvSpPr>
              <p:nvPr/>
            </p:nvSpPr>
            <p:spPr bwMode="auto">
              <a:xfrm flipV="1">
                <a:off x="1792" y="268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5" name="Line 1919"/>
              <p:cNvSpPr>
                <a:spLocks noChangeShapeType="1"/>
              </p:cNvSpPr>
              <p:nvPr/>
            </p:nvSpPr>
            <p:spPr bwMode="auto">
              <a:xfrm flipV="1">
                <a:off x="1768" y="2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6" name="Line 1920"/>
              <p:cNvSpPr>
                <a:spLocks noChangeShapeType="1"/>
              </p:cNvSpPr>
              <p:nvPr/>
            </p:nvSpPr>
            <p:spPr bwMode="auto">
              <a:xfrm>
                <a:off x="1722" y="2702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7" name="Line 1921"/>
              <p:cNvSpPr>
                <a:spLocks noChangeShapeType="1"/>
              </p:cNvSpPr>
              <p:nvPr/>
            </p:nvSpPr>
            <p:spPr bwMode="auto">
              <a:xfrm>
                <a:off x="1746" y="27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8" name="Line 1922"/>
              <p:cNvSpPr>
                <a:spLocks noChangeShapeType="1"/>
              </p:cNvSpPr>
              <p:nvPr/>
            </p:nvSpPr>
            <p:spPr bwMode="auto">
              <a:xfrm>
                <a:off x="1746" y="268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59" name="Line 1923"/>
              <p:cNvSpPr>
                <a:spLocks noChangeShapeType="1"/>
              </p:cNvSpPr>
              <p:nvPr/>
            </p:nvSpPr>
            <p:spPr bwMode="auto">
              <a:xfrm flipV="1">
                <a:off x="1722" y="2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0" name="Line 1924"/>
              <p:cNvSpPr>
                <a:spLocks noChangeShapeType="1"/>
              </p:cNvSpPr>
              <p:nvPr/>
            </p:nvSpPr>
            <p:spPr bwMode="auto">
              <a:xfrm flipV="1">
                <a:off x="1812" y="268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1" name="Line 1925"/>
              <p:cNvSpPr>
                <a:spLocks noChangeShapeType="1"/>
              </p:cNvSpPr>
              <p:nvPr/>
            </p:nvSpPr>
            <p:spPr bwMode="auto">
              <a:xfrm flipV="1">
                <a:off x="1788" y="2678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2" name="Line 1926"/>
              <p:cNvSpPr>
                <a:spLocks noChangeShapeType="1"/>
              </p:cNvSpPr>
              <p:nvPr/>
            </p:nvSpPr>
            <p:spPr bwMode="auto">
              <a:xfrm>
                <a:off x="1744" y="2700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3" name="Line 1927"/>
              <p:cNvSpPr>
                <a:spLocks noChangeShapeType="1"/>
              </p:cNvSpPr>
              <p:nvPr/>
            </p:nvSpPr>
            <p:spPr bwMode="auto">
              <a:xfrm>
                <a:off x="1768" y="27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4" name="Line 1928"/>
              <p:cNvSpPr>
                <a:spLocks noChangeShapeType="1"/>
              </p:cNvSpPr>
              <p:nvPr/>
            </p:nvSpPr>
            <p:spPr bwMode="auto">
              <a:xfrm>
                <a:off x="1768" y="26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5" name="Line 1929"/>
              <p:cNvSpPr>
                <a:spLocks noChangeShapeType="1"/>
              </p:cNvSpPr>
              <p:nvPr/>
            </p:nvSpPr>
            <p:spPr bwMode="auto">
              <a:xfrm flipV="1">
                <a:off x="1744" y="268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6" name="Line 1930"/>
              <p:cNvSpPr>
                <a:spLocks noChangeShapeType="1"/>
              </p:cNvSpPr>
              <p:nvPr/>
            </p:nvSpPr>
            <p:spPr bwMode="auto">
              <a:xfrm flipV="1">
                <a:off x="1832" y="268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7" name="Line 1931"/>
              <p:cNvSpPr>
                <a:spLocks noChangeShapeType="1"/>
              </p:cNvSpPr>
              <p:nvPr/>
            </p:nvSpPr>
            <p:spPr bwMode="auto">
              <a:xfrm flipV="1">
                <a:off x="1810" y="2670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8" name="Line 1932"/>
              <p:cNvSpPr>
                <a:spLocks noChangeShapeType="1"/>
              </p:cNvSpPr>
              <p:nvPr/>
            </p:nvSpPr>
            <p:spPr bwMode="auto">
              <a:xfrm>
                <a:off x="1768" y="2692"/>
                <a:ext cx="8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69" name="Line 1933"/>
              <p:cNvSpPr>
                <a:spLocks noChangeShapeType="1"/>
              </p:cNvSpPr>
              <p:nvPr/>
            </p:nvSpPr>
            <p:spPr bwMode="auto">
              <a:xfrm>
                <a:off x="1790" y="2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0" name="Line 1934"/>
              <p:cNvSpPr>
                <a:spLocks noChangeShapeType="1"/>
              </p:cNvSpPr>
              <p:nvPr/>
            </p:nvSpPr>
            <p:spPr bwMode="auto">
              <a:xfrm>
                <a:off x="1790" y="26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1" name="Line 1935"/>
              <p:cNvSpPr>
                <a:spLocks noChangeShapeType="1"/>
              </p:cNvSpPr>
              <p:nvPr/>
            </p:nvSpPr>
            <p:spPr bwMode="auto">
              <a:xfrm flipV="1">
                <a:off x="1768" y="26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2" name="Line 1936"/>
              <p:cNvSpPr>
                <a:spLocks noChangeShapeType="1"/>
              </p:cNvSpPr>
              <p:nvPr/>
            </p:nvSpPr>
            <p:spPr bwMode="auto">
              <a:xfrm flipV="1">
                <a:off x="1854" y="26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3" name="Line 1937"/>
              <p:cNvSpPr>
                <a:spLocks noChangeShapeType="1"/>
              </p:cNvSpPr>
              <p:nvPr/>
            </p:nvSpPr>
            <p:spPr bwMode="auto">
              <a:xfrm flipV="1">
                <a:off x="1830" y="265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4" name="Line 1938"/>
              <p:cNvSpPr>
                <a:spLocks noChangeShapeType="1"/>
              </p:cNvSpPr>
              <p:nvPr/>
            </p:nvSpPr>
            <p:spPr bwMode="auto">
              <a:xfrm>
                <a:off x="1788" y="2678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5" name="Line 1939"/>
              <p:cNvSpPr>
                <a:spLocks noChangeShapeType="1"/>
              </p:cNvSpPr>
              <p:nvPr/>
            </p:nvSpPr>
            <p:spPr bwMode="auto">
              <a:xfrm>
                <a:off x="1810" y="27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6" name="Line 1940"/>
              <p:cNvSpPr>
                <a:spLocks noChangeShapeType="1"/>
              </p:cNvSpPr>
              <p:nvPr/>
            </p:nvSpPr>
            <p:spPr bwMode="auto">
              <a:xfrm>
                <a:off x="1810" y="26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7" name="Line 1941"/>
              <p:cNvSpPr>
                <a:spLocks noChangeShapeType="1"/>
              </p:cNvSpPr>
              <p:nvPr/>
            </p:nvSpPr>
            <p:spPr bwMode="auto">
              <a:xfrm flipV="1">
                <a:off x="178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8" name="Line 1942"/>
              <p:cNvSpPr>
                <a:spLocks noChangeShapeType="1"/>
              </p:cNvSpPr>
              <p:nvPr/>
            </p:nvSpPr>
            <p:spPr bwMode="auto">
              <a:xfrm flipV="1">
                <a:off x="1872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79" name="Line 1943"/>
              <p:cNvSpPr>
                <a:spLocks noChangeShapeType="1"/>
              </p:cNvSpPr>
              <p:nvPr/>
            </p:nvSpPr>
            <p:spPr bwMode="auto">
              <a:xfrm flipV="1">
                <a:off x="1852" y="264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0" name="Line 1944"/>
              <p:cNvSpPr>
                <a:spLocks noChangeShapeType="1"/>
              </p:cNvSpPr>
              <p:nvPr/>
            </p:nvSpPr>
            <p:spPr bwMode="auto">
              <a:xfrm>
                <a:off x="1810" y="2666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1" name="Line 1945"/>
              <p:cNvSpPr>
                <a:spLocks noChangeShapeType="1"/>
              </p:cNvSpPr>
              <p:nvPr/>
            </p:nvSpPr>
            <p:spPr bwMode="auto">
              <a:xfrm>
                <a:off x="1832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2" name="Line 1946"/>
              <p:cNvSpPr>
                <a:spLocks noChangeShapeType="1"/>
              </p:cNvSpPr>
              <p:nvPr/>
            </p:nvSpPr>
            <p:spPr bwMode="auto">
              <a:xfrm>
                <a:off x="1832" y="26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3" name="Line 1947"/>
              <p:cNvSpPr>
                <a:spLocks noChangeShapeType="1"/>
              </p:cNvSpPr>
              <p:nvPr/>
            </p:nvSpPr>
            <p:spPr bwMode="auto">
              <a:xfrm flipV="1">
                <a:off x="1810" y="26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4" name="Line 1948"/>
              <p:cNvSpPr>
                <a:spLocks noChangeShapeType="1"/>
              </p:cNvSpPr>
              <p:nvPr/>
            </p:nvSpPr>
            <p:spPr bwMode="auto">
              <a:xfrm flipV="1">
                <a:off x="1894" y="26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5" name="Line 1949"/>
              <p:cNvSpPr>
                <a:spLocks noChangeShapeType="1"/>
              </p:cNvSpPr>
              <p:nvPr/>
            </p:nvSpPr>
            <p:spPr bwMode="auto">
              <a:xfrm flipV="1">
                <a:off x="1874" y="2634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6" name="Line 1950"/>
              <p:cNvSpPr>
                <a:spLocks noChangeShapeType="1"/>
              </p:cNvSpPr>
              <p:nvPr/>
            </p:nvSpPr>
            <p:spPr bwMode="auto">
              <a:xfrm>
                <a:off x="1832" y="2660"/>
                <a:ext cx="8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7" name="Line 1951"/>
              <p:cNvSpPr>
                <a:spLocks noChangeShapeType="1"/>
              </p:cNvSpPr>
              <p:nvPr/>
            </p:nvSpPr>
            <p:spPr bwMode="auto">
              <a:xfrm>
                <a:off x="1852" y="26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8" name="Line 1952"/>
              <p:cNvSpPr>
                <a:spLocks noChangeShapeType="1"/>
              </p:cNvSpPr>
              <p:nvPr/>
            </p:nvSpPr>
            <p:spPr bwMode="auto">
              <a:xfrm>
                <a:off x="1852" y="26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89" name="Line 1953"/>
              <p:cNvSpPr>
                <a:spLocks noChangeShapeType="1"/>
              </p:cNvSpPr>
              <p:nvPr/>
            </p:nvSpPr>
            <p:spPr bwMode="auto">
              <a:xfrm flipV="1">
                <a:off x="1832" y="26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0" name="Line 1954"/>
              <p:cNvSpPr>
                <a:spLocks noChangeShapeType="1"/>
              </p:cNvSpPr>
              <p:nvPr/>
            </p:nvSpPr>
            <p:spPr bwMode="auto">
              <a:xfrm flipV="1">
                <a:off x="1914" y="264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1" name="Line 1955"/>
              <p:cNvSpPr>
                <a:spLocks noChangeShapeType="1"/>
              </p:cNvSpPr>
              <p:nvPr/>
            </p:nvSpPr>
            <p:spPr bwMode="auto">
              <a:xfrm flipV="1">
                <a:off x="1896" y="2634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2" name="Line 1956"/>
              <p:cNvSpPr>
                <a:spLocks noChangeShapeType="1"/>
              </p:cNvSpPr>
              <p:nvPr/>
            </p:nvSpPr>
            <p:spPr bwMode="auto">
              <a:xfrm>
                <a:off x="1856" y="2662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3" name="Line 1957"/>
              <p:cNvSpPr>
                <a:spLocks noChangeShapeType="1"/>
              </p:cNvSpPr>
              <p:nvPr/>
            </p:nvSpPr>
            <p:spPr bwMode="auto">
              <a:xfrm>
                <a:off x="1874" y="26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4" name="Line 1958"/>
              <p:cNvSpPr>
                <a:spLocks noChangeShapeType="1"/>
              </p:cNvSpPr>
              <p:nvPr/>
            </p:nvSpPr>
            <p:spPr bwMode="auto">
              <a:xfrm>
                <a:off x="1874" y="26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5" name="Line 1959"/>
              <p:cNvSpPr>
                <a:spLocks noChangeShapeType="1"/>
              </p:cNvSpPr>
              <p:nvPr/>
            </p:nvSpPr>
            <p:spPr bwMode="auto">
              <a:xfrm flipV="1">
                <a:off x="1856" y="26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6" name="Line 1960"/>
              <p:cNvSpPr>
                <a:spLocks noChangeShapeType="1"/>
              </p:cNvSpPr>
              <p:nvPr/>
            </p:nvSpPr>
            <p:spPr bwMode="auto">
              <a:xfrm flipV="1">
                <a:off x="1934" y="26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7" name="Line 1961"/>
              <p:cNvSpPr>
                <a:spLocks noChangeShapeType="1"/>
              </p:cNvSpPr>
              <p:nvPr/>
            </p:nvSpPr>
            <p:spPr bwMode="auto">
              <a:xfrm flipV="1">
                <a:off x="1916" y="2628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8" name="Line 1962"/>
              <p:cNvSpPr>
                <a:spLocks noChangeShapeType="1"/>
              </p:cNvSpPr>
              <p:nvPr/>
            </p:nvSpPr>
            <p:spPr bwMode="auto">
              <a:xfrm>
                <a:off x="1878" y="2656"/>
                <a:ext cx="7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99" name="Line 1963"/>
              <p:cNvSpPr>
                <a:spLocks noChangeShapeType="1"/>
              </p:cNvSpPr>
              <p:nvPr/>
            </p:nvSpPr>
            <p:spPr bwMode="auto">
              <a:xfrm>
                <a:off x="1894" y="26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0" name="Line 1964"/>
              <p:cNvSpPr>
                <a:spLocks noChangeShapeType="1"/>
              </p:cNvSpPr>
              <p:nvPr/>
            </p:nvSpPr>
            <p:spPr bwMode="auto">
              <a:xfrm>
                <a:off x="1894" y="26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1" name="Line 1965"/>
              <p:cNvSpPr>
                <a:spLocks noChangeShapeType="1"/>
              </p:cNvSpPr>
              <p:nvPr/>
            </p:nvSpPr>
            <p:spPr bwMode="auto">
              <a:xfrm flipV="1">
                <a:off x="1878" y="26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2" name="Line 1966"/>
              <p:cNvSpPr>
                <a:spLocks noChangeShapeType="1"/>
              </p:cNvSpPr>
              <p:nvPr/>
            </p:nvSpPr>
            <p:spPr bwMode="auto">
              <a:xfrm flipV="1">
                <a:off x="1954" y="263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3" name="Line 1967"/>
              <p:cNvSpPr>
                <a:spLocks noChangeShapeType="1"/>
              </p:cNvSpPr>
              <p:nvPr/>
            </p:nvSpPr>
            <p:spPr bwMode="auto">
              <a:xfrm flipV="1">
                <a:off x="1936" y="2612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4" name="Line 1968"/>
              <p:cNvSpPr>
                <a:spLocks noChangeShapeType="1"/>
              </p:cNvSpPr>
              <p:nvPr/>
            </p:nvSpPr>
            <p:spPr bwMode="auto">
              <a:xfrm>
                <a:off x="1900" y="2640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5" name="Line 1969"/>
              <p:cNvSpPr>
                <a:spLocks noChangeShapeType="1"/>
              </p:cNvSpPr>
              <p:nvPr/>
            </p:nvSpPr>
            <p:spPr bwMode="auto">
              <a:xfrm>
                <a:off x="1916" y="26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6" name="Line 1970"/>
              <p:cNvSpPr>
                <a:spLocks noChangeShapeType="1"/>
              </p:cNvSpPr>
              <p:nvPr/>
            </p:nvSpPr>
            <p:spPr bwMode="auto">
              <a:xfrm>
                <a:off x="1916" y="26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7" name="Line 1971"/>
              <p:cNvSpPr>
                <a:spLocks noChangeShapeType="1"/>
              </p:cNvSpPr>
              <p:nvPr/>
            </p:nvSpPr>
            <p:spPr bwMode="auto">
              <a:xfrm flipV="1">
                <a:off x="1900" y="26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8" name="Line 1972"/>
              <p:cNvSpPr>
                <a:spLocks noChangeShapeType="1"/>
              </p:cNvSpPr>
              <p:nvPr/>
            </p:nvSpPr>
            <p:spPr bwMode="auto">
              <a:xfrm flipV="1">
                <a:off x="1974" y="262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09" name="Line 1973"/>
              <p:cNvSpPr>
                <a:spLocks noChangeShapeType="1"/>
              </p:cNvSpPr>
              <p:nvPr/>
            </p:nvSpPr>
            <p:spPr bwMode="auto">
              <a:xfrm flipV="1">
                <a:off x="1958" y="2594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0" name="Line 1974"/>
              <p:cNvSpPr>
                <a:spLocks noChangeShapeType="1"/>
              </p:cNvSpPr>
              <p:nvPr/>
            </p:nvSpPr>
            <p:spPr bwMode="auto">
              <a:xfrm>
                <a:off x="1922" y="2622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1" name="Line 1975"/>
              <p:cNvSpPr>
                <a:spLocks noChangeShapeType="1"/>
              </p:cNvSpPr>
              <p:nvPr/>
            </p:nvSpPr>
            <p:spPr bwMode="auto">
              <a:xfrm>
                <a:off x="1938" y="26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2" name="Line 1976"/>
              <p:cNvSpPr>
                <a:spLocks noChangeShapeType="1"/>
              </p:cNvSpPr>
              <p:nvPr/>
            </p:nvSpPr>
            <p:spPr bwMode="auto">
              <a:xfrm>
                <a:off x="1938" y="25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3" name="Line 1977"/>
              <p:cNvSpPr>
                <a:spLocks noChangeShapeType="1"/>
              </p:cNvSpPr>
              <p:nvPr/>
            </p:nvSpPr>
            <p:spPr bwMode="auto">
              <a:xfrm flipV="1">
                <a:off x="1922" y="2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4" name="Line 1978"/>
              <p:cNvSpPr>
                <a:spLocks noChangeShapeType="1"/>
              </p:cNvSpPr>
              <p:nvPr/>
            </p:nvSpPr>
            <p:spPr bwMode="auto">
              <a:xfrm flipV="1">
                <a:off x="1994" y="2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5" name="Line 1979"/>
              <p:cNvSpPr>
                <a:spLocks noChangeShapeType="1"/>
              </p:cNvSpPr>
              <p:nvPr/>
            </p:nvSpPr>
            <p:spPr bwMode="auto">
              <a:xfrm flipV="1">
                <a:off x="1980" y="2588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6" name="Line 1980"/>
              <p:cNvSpPr>
                <a:spLocks noChangeShapeType="1"/>
              </p:cNvSpPr>
              <p:nvPr/>
            </p:nvSpPr>
            <p:spPr bwMode="auto">
              <a:xfrm>
                <a:off x="1946" y="2616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7" name="Line 1981"/>
              <p:cNvSpPr>
                <a:spLocks noChangeShapeType="1"/>
              </p:cNvSpPr>
              <p:nvPr/>
            </p:nvSpPr>
            <p:spPr bwMode="auto">
              <a:xfrm>
                <a:off x="1960" y="26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8" name="Line 1982"/>
              <p:cNvSpPr>
                <a:spLocks noChangeShapeType="1"/>
              </p:cNvSpPr>
              <p:nvPr/>
            </p:nvSpPr>
            <p:spPr bwMode="auto">
              <a:xfrm>
                <a:off x="1960" y="25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19" name="Line 1983"/>
              <p:cNvSpPr>
                <a:spLocks noChangeShapeType="1"/>
              </p:cNvSpPr>
              <p:nvPr/>
            </p:nvSpPr>
            <p:spPr bwMode="auto">
              <a:xfrm flipV="1">
                <a:off x="1946" y="259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0" name="Line 1984"/>
              <p:cNvSpPr>
                <a:spLocks noChangeShapeType="1"/>
              </p:cNvSpPr>
              <p:nvPr/>
            </p:nvSpPr>
            <p:spPr bwMode="auto">
              <a:xfrm flipV="1">
                <a:off x="2014" y="259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1" name="Line 1985"/>
              <p:cNvSpPr>
                <a:spLocks noChangeShapeType="1"/>
              </p:cNvSpPr>
              <p:nvPr/>
            </p:nvSpPr>
            <p:spPr bwMode="auto">
              <a:xfrm flipV="1">
                <a:off x="2000" y="2590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2" name="Line 1986"/>
              <p:cNvSpPr>
                <a:spLocks noChangeShapeType="1"/>
              </p:cNvSpPr>
              <p:nvPr/>
            </p:nvSpPr>
            <p:spPr bwMode="auto">
              <a:xfrm>
                <a:off x="1966" y="2618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3" name="Line 1987"/>
              <p:cNvSpPr>
                <a:spLocks noChangeShapeType="1"/>
              </p:cNvSpPr>
              <p:nvPr/>
            </p:nvSpPr>
            <p:spPr bwMode="auto">
              <a:xfrm>
                <a:off x="1980" y="26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4" name="Line 1988"/>
              <p:cNvSpPr>
                <a:spLocks noChangeShapeType="1"/>
              </p:cNvSpPr>
              <p:nvPr/>
            </p:nvSpPr>
            <p:spPr bwMode="auto">
              <a:xfrm>
                <a:off x="1980" y="25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5" name="Line 1989"/>
              <p:cNvSpPr>
                <a:spLocks noChangeShapeType="1"/>
              </p:cNvSpPr>
              <p:nvPr/>
            </p:nvSpPr>
            <p:spPr bwMode="auto">
              <a:xfrm flipV="1">
                <a:off x="1966" y="2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6" name="Line 1990"/>
              <p:cNvSpPr>
                <a:spLocks noChangeShapeType="1"/>
              </p:cNvSpPr>
              <p:nvPr/>
            </p:nvSpPr>
            <p:spPr bwMode="auto">
              <a:xfrm flipV="1">
                <a:off x="2034" y="2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7" name="Line 1991"/>
              <p:cNvSpPr>
                <a:spLocks noChangeShapeType="1"/>
              </p:cNvSpPr>
              <p:nvPr/>
            </p:nvSpPr>
            <p:spPr bwMode="auto">
              <a:xfrm flipV="1">
                <a:off x="2022" y="2586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8" name="Line 1992"/>
              <p:cNvSpPr>
                <a:spLocks noChangeShapeType="1"/>
              </p:cNvSpPr>
              <p:nvPr/>
            </p:nvSpPr>
            <p:spPr bwMode="auto">
              <a:xfrm>
                <a:off x="1990" y="2614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29" name="Line 1993"/>
              <p:cNvSpPr>
                <a:spLocks noChangeShapeType="1"/>
              </p:cNvSpPr>
              <p:nvPr/>
            </p:nvSpPr>
            <p:spPr bwMode="auto">
              <a:xfrm>
                <a:off x="2002" y="264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0" name="Line 1994"/>
              <p:cNvSpPr>
                <a:spLocks noChangeShapeType="1"/>
              </p:cNvSpPr>
              <p:nvPr/>
            </p:nvSpPr>
            <p:spPr bwMode="auto">
              <a:xfrm>
                <a:off x="2002" y="258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1" name="Line 1995"/>
              <p:cNvSpPr>
                <a:spLocks noChangeShapeType="1"/>
              </p:cNvSpPr>
              <p:nvPr/>
            </p:nvSpPr>
            <p:spPr bwMode="auto">
              <a:xfrm flipV="1">
                <a:off x="1990" y="25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2" name="Line 1996"/>
              <p:cNvSpPr>
                <a:spLocks noChangeShapeType="1"/>
              </p:cNvSpPr>
              <p:nvPr/>
            </p:nvSpPr>
            <p:spPr bwMode="auto">
              <a:xfrm flipV="1">
                <a:off x="2054" y="25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3" name="Line 1997"/>
              <p:cNvSpPr>
                <a:spLocks noChangeShapeType="1"/>
              </p:cNvSpPr>
              <p:nvPr/>
            </p:nvSpPr>
            <p:spPr bwMode="auto">
              <a:xfrm flipV="1">
                <a:off x="2042" y="2570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4" name="Line 1998"/>
              <p:cNvSpPr>
                <a:spLocks noChangeShapeType="1"/>
              </p:cNvSpPr>
              <p:nvPr/>
            </p:nvSpPr>
            <p:spPr bwMode="auto">
              <a:xfrm>
                <a:off x="2010" y="2598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5" name="Line 1999"/>
              <p:cNvSpPr>
                <a:spLocks noChangeShapeType="1"/>
              </p:cNvSpPr>
              <p:nvPr/>
            </p:nvSpPr>
            <p:spPr bwMode="auto">
              <a:xfrm>
                <a:off x="2022" y="26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6" name="Line 2000"/>
              <p:cNvSpPr>
                <a:spLocks noChangeShapeType="1"/>
              </p:cNvSpPr>
              <p:nvPr/>
            </p:nvSpPr>
            <p:spPr bwMode="auto">
              <a:xfrm>
                <a:off x="2022" y="25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7" name="Line 2001"/>
              <p:cNvSpPr>
                <a:spLocks noChangeShapeType="1"/>
              </p:cNvSpPr>
              <p:nvPr/>
            </p:nvSpPr>
            <p:spPr bwMode="auto">
              <a:xfrm flipV="1">
                <a:off x="2010" y="25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8" name="Line 2002"/>
              <p:cNvSpPr>
                <a:spLocks noChangeShapeType="1"/>
              </p:cNvSpPr>
              <p:nvPr/>
            </p:nvSpPr>
            <p:spPr bwMode="auto">
              <a:xfrm flipV="1">
                <a:off x="2072" y="25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39" name="Line 2003"/>
              <p:cNvSpPr>
                <a:spLocks noChangeShapeType="1"/>
              </p:cNvSpPr>
              <p:nvPr/>
            </p:nvSpPr>
            <p:spPr bwMode="auto">
              <a:xfrm flipV="1">
                <a:off x="2062" y="2558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0" name="Line 2004"/>
              <p:cNvSpPr>
                <a:spLocks noChangeShapeType="1"/>
              </p:cNvSpPr>
              <p:nvPr/>
            </p:nvSpPr>
            <p:spPr bwMode="auto">
              <a:xfrm>
                <a:off x="2032" y="2586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1" name="Line 2005"/>
              <p:cNvSpPr>
                <a:spLocks noChangeShapeType="1"/>
              </p:cNvSpPr>
              <p:nvPr/>
            </p:nvSpPr>
            <p:spPr bwMode="auto">
              <a:xfrm>
                <a:off x="2042" y="26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2" name="Line 2006"/>
              <p:cNvSpPr>
                <a:spLocks noChangeShapeType="1"/>
              </p:cNvSpPr>
              <p:nvPr/>
            </p:nvSpPr>
            <p:spPr bwMode="auto">
              <a:xfrm>
                <a:off x="2042" y="25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3" name="Line 2007"/>
              <p:cNvSpPr>
                <a:spLocks noChangeShapeType="1"/>
              </p:cNvSpPr>
              <p:nvPr/>
            </p:nvSpPr>
            <p:spPr bwMode="auto">
              <a:xfrm flipV="1">
                <a:off x="2032" y="2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4" name="Line 2008"/>
              <p:cNvSpPr>
                <a:spLocks noChangeShapeType="1"/>
              </p:cNvSpPr>
              <p:nvPr/>
            </p:nvSpPr>
            <p:spPr bwMode="auto">
              <a:xfrm flipV="1">
                <a:off x="2094" y="2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5" name="Line 2009"/>
              <p:cNvSpPr>
                <a:spLocks noChangeShapeType="1"/>
              </p:cNvSpPr>
              <p:nvPr/>
            </p:nvSpPr>
            <p:spPr bwMode="auto">
              <a:xfrm flipV="1">
                <a:off x="2084" y="2558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6" name="Line 2010"/>
              <p:cNvSpPr>
                <a:spLocks noChangeShapeType="1"/>
              </p:cNvSpPr>
              <p:nvPr/>
            </p:nvSpPr>
            <p:spPr bwMode="auto">
              <a:xfrm>
                <a:off x="2054" y="2588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7" name="Line 2011"/>
              <p:cNvSpPr>
                <a:spLocks noChangeShapeType="1"/>
              </p:cNvSpPr>
              <p:nvPr/>
            </p:nvSpPr>
            <p:spPr bwMode="auto">
              <a:xfrm>
                <a:off x="2062" y="26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48" name="Line 2012"/>
              <p:cNvSpPr>
                <a:spLocks noChangeShapeType="1"/>
              </p:cNvSpPr>
              <p:nvPr/>
            </p:nvSpPr>
            <p:spPr bwMode="auto">
              <a:xfrm>
                <a:off x="2062" y="25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349" name="Group 2013"/>
            <p:cNvGrpSpPr>
              <a:grpSpLocks/>
            </p:cNvGrpSpPr>
            <p:nvPr/>
          </p:nvGrpSpPr>
          <p:grpSpPr bwMode="auto">
            <a:xfrm>
              <a:off x="2054" y="2402"/>
              <a:ext cx="734" cy="213"/>
              <a:chOff x="2054" y="2402"/>
              <a:chExt cx="734" cy="213"/>
            </a:xfrm>
          </p:grpSpPr>
          <p:sp>
            <p:nvSpPr>
              <p:cNvPr id="144350" name="Line 2014"/>
              <p:cNvSpPr>
                <a:spLocks noChangeShapeType="1"/>
              </p:cNvSpPr>
              <p:nvPr/>
            </p:nvSpPr>
            <p:spPr bwMode="auto">
              <a:xfrm flipV="1">
                <a:off x="2054" y="2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1" name="Line 2015"/>
              <p:cNvSpPr>
                <a:spLocks noChangeShapeType="1"/>
              </p:cNvSpPr>
              <p:nvPr/>
            </p:nvSpPr>
            <p:spPr bwMode="auto">
              <a:xfrm flipV="1">
                <a:off x="2112" y="25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2" name="Line 2016"/>
              <p:cNvSpPr>
                <a:spLocks noChangeShapeType="1"/>
              </p:cNvSpPr>
              <p:nvPr/>
            </p:nvSpPr>
            <p:spPr bwMode="auto">
              <a:xfrm flipV="1">
                <a:off x="2104" y="2556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3" name="Line 2017"/>
              <p:cNvSpPr>
                <a:spLocks noChangeShapeType="1"/>
              </p:cNvSpPr>
              <p:nvPr/>
            </p:nvSpPr>
            <p:spPr bwMode="auto">
              <a:xfrm>
                <a:off x="2076" y="2586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4" name="Line 2018"/>
              <p:cNvSpPr>
                <a:spLocks noChangeShapeType="1"/>
              </p:cNvSpPr>
              <p:nvPr/>
            </p:nvSpPr>
            <p:spPr bwMode="auto">
              <a:xfrm>
                <a:off x="2084" y="261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5" name="Line 2019"/>
              <p:cNvSpPr>
                <a:spLocks noChangeShapeType="1"/>
              </p:cNvSpPr>
              <p:nvPr/>
            </p:nvSpPr>
            <p:spPr bwMode="auto">
              <a:xfrm>
                <a:off x="2084" y="25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6" name="Line 2020"/>
              <p:cNvSpPr>
                <a:spLocks noChangeShapeType="1"/>
              </p:cNvSpPr>
              <p:nvPr/>
            </p:nvSpPr>
            <p:spPr bwMode="auto">
              <a:xfrm flipV="1">
                <a:off x="2076" y="25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7" name="Line 2021"/>
              <p:cNvSpPr>
                <a:spLocks noChangeShapeType="1"/>
              </p:cNvSpPr>
              <p:nvPr/>
            </p:nvSpPr>
            <p:spPr bwMode="auto">
              <a:xfrm flipV="1">
                <a:off x="2134" y="25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8" name="Line 2022"/>
              <p:cNvSpPr>
                <a:spLocks noChangeShapeType="1"/>
              </p:cNvSpPr>
              <p:nvPr/>
            </p:nvSpPr>
            <p:spPr bwMode="auto">
              <a:xfrm flipV="1">
                <a:off x="2124" y="2542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59" name="Line 2023"/>
              <p:cNvSpPr>
                <a:spLocks noChangeShapeType="1"/>
              </p:cNvSpPr>
              <p:nvPr/>
            </p:nvSpPr>
            <p:spPr bwMode="auto">
              <a:xfrm>
                <a:off x="2096" y="2570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0" name="Line 2024"/>
              <p:cNvSpPr>
                <a:spLocks noChangeShapeType="1"/>
              </p:cNvSpPr>
              <p:nvPr/>
            </p:nvSpPr>
            <p:spPr bwMode="auto">
              <a:xfrm>
                <a:off x="2104" y="25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1" name="Line 2025"/>
              <p:cNvSpPr>
                <a:spLocks noChangeShapeType="1"/>
              </p:cNvSpPr>
              <p:nvPr/>
            </p:nvSpPr>
            <p:spPr bwMode="auto">
              <a:xfrm>
                <a:off x="2104" y="25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2" name="Line 2026"/>
              <p:cNvSpPr>
                <a:spLocks noChangeShapeType="1"/>
              </p:cNvSpPr>
              <p:nvPr/>
            </p:nvSpPr>
            <p:spPr bwMode="auto">
              <a:xfrm flipV="1">
                <a:off x="2096" y="25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3" name="Line 2027"/>
              <p:cNvSpPr>
                <a:spLocks noChangeShapeType="1"/>
              </p:cNvSpPr>
              <p:nvPr/>
            </p:nvSpPr>
            <p:spPr bwMode="auto">
              <a:xfrm flipV="1">
                <a:off x="2152" y="25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4" name="Line 2028"/>
              <p:cNvSpPr>
                <a:spLocks noChangeShapeType="1"/>
              </p:cNvSpPr>
              <p:nvPr/>
            </p:nvSpPr>
            <p:spPr bwMode="auto">
              <a:xfrm flipV="1">
                <a:off x="2146" y="2524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5" name="Line 2029"/>
              <p:cNvSpPr>
                <a:spLocks noChangeShapeType="1"/>
              </p:cNvSpPr>
              <p:nvPr/>
            </p:nvSpPr>
            <p:spPr bwMode="auto">
              <a:xfrm>
                <a:off x="2118" y="2552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6" name="Line 2030"/>
              <p:cNvSpPr>
                <a:spLocks noChangeShapeType="1"/>
              </p:cNvSpPr>
              <p:nvPr/>
            </p:nvSpPr>
            <p:spPr bwMode="auto">
              <a:xfrm>
                <a:off x="2126" y="25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7" name="Line 2031"/>
              <p:cNvSpPr>
                <a:spLocks noChangeShapeType="1"/>
              </p:cNvSpPr>
              <p:nvPr/>
            </p:nvSpPr>
            <p:spPr bwMode="auto">
              <a:xfrm>
                <a:off x="2126" y="2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8" name="Line 2032"/>
              <p:cNvSpPr>
                <a:spLocks noChangeShapeType="1"/>
              </p:cNvSpPr>
              <p:nvPr/>
            </p:nvSpPr>
            <p:spPr bwMode="auto">
              <a:xfrm flipV="1">
                <a:off x="2118" y="253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69" name="Line 2033"/>
              <p:cNvSpPr>
                <a:spLocks noChangeShapeType="1"/>
              </p:cNvSpPr>
              <p:nvPr/>
            </p:nvSpPr>
            <p:spPr bwMode="auto">
              <a:xfrm flipV="1">
                <a:off x="2174" y="253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0" name="Line 2034"/>
              <p:cNvSpPr>
                <a:spLocks noChangeShapeType="1"/>
              </p:cNvSpPr>
              <p:nvPr/>
            </p:nvSpPr>
            <p:spPr bwMode="auto">
              <a:xfrm flipV="1">
                <a:off x="2166" y="2520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1" name="Line 2035"/>
              <p:cNvSpPr>
                <a:spLocks noChangeShapeType="1"/>
              </p:cNvSpPr>
              <p:nvPr/>
            </p:nvSpPr>
            <p:spPr bwMode="auto">
              <a:xfrm>
                <a:off x="2140" y="2548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2" name="Line 2036"/>
              <p:cNvSpPr>
                <a:spLocks noChangeShapeType="1"/>
              </p:cNvSpPr>
              <p:nvPr/>
            </p:nvSpPr>
            <p:spPr bwMode="auto">
              <a:xfrm>
                <a:off x="2146" y="25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3" name="Line 2037"/>
              <p:cNvSpPr>
                <a:spLocks noChangeShapeType="1"/>
              </p:cNvSpPr>
              <p:nvPr/>
            </p:nvSpPr>
            <p:spPr bwMode="auto">
              <a:xfrm>
                <a:off x="2146" y="2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4" name="Line 2038"/>
              <p:cNvSpPr>
                <a:spLocks noChangeShapeType="1"/>
              </p:cNvSpPr>
              <p:nvPr/>
            </p:nvSpPr>
            <p:spPr bwMode="auto">
              <a:xfrm flipV="1">
                <a:off x="2140" y="2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5" name="Line 2039"/>
              <p:cNvSpPr>
                <a:spLocks noChangeShapeType="1"/>
              </p:cNvSpPr>
              <p:nvPr/>
            </p:nvSpPr>
            <p:spPr bwMode="auto">
              <a:xfrm flipV="1">
                <a:off x="2194" y="2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6" name="Line 2040"/>
              <p:cNvSpPr>
                <a:spLocks noChangeShapeType="1"/>
              </p:cNvSpPr>
              <p:nvPr/>
            </p:nvSpPr>
            <p:spPr bwMode="auto">
              <a:xfrm flipV="1">
                <a:off x="2188" y="2520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7" name="Line 2041"/>
              <p:cNvSpPr>
                <a:spLocks noChangeShapeType="1"/>
              </p:cNvSpPr>
              <p:nvPr/>
            </p:nvSpPr>
            <p:spPr bwMode="auto">
              <a:xfrm>
                <a:off x="2162" y="2548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8" name="Line 2042"/>
              <p:cNvSpPr>
                <a:spLocks noChangeShapeType="1"/>
              </p:cNvSpPr>
              <p:nvPr/>
            </p:nvSpPr>
            <p:spPr bwMode="auto">
              <a:xfrm>
                <a:off x="2168" y="25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79" name="Line 2043"/>
              <p:cNvSpPr>
                <a:spLocks noChangeShapeType="1"/>
              </p:cNvSpPr>
              <p:nvPr/>
            </p:nvSpPr>
            <p:spPr bwMode="auto">
              <a:xfrm>
                <a:off x="2168" y="2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0" name="Line 2044"/>
              <p:cNvSpPr>
                <a:spLocks noChangeShapeType="1"/>
              </p:cNvSpPr>
              <p:nvPr/>
            </p:nvSpPr>
            <p:spPr bwMode="auto">
              <a:xfrm flipV="1">
                <a:off x="2162" y="2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1" name="Line 2045"/>
              <p:cNvSpPr>
                <a:spLocks noChangeShapeType="1"/>
              </p:cNvSpPr>
              <p:nvPr/>
            </p:nvSpPr>
            <p:spPr bwMode="auto">
              <a:xfrm flipV="1">
                <a:off x="2214" y="25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2" name="Line 2046"/>
              <p:cNvSpPr>
                <a:spLocks noChangeShapeType="1"/>
              </p:cNvSpPr>
              <p:nvPr/>
            </p:nvSpPr>
            <p:spPr bwMode="auto">
              <a:xfrm flipV="1">
                <a:off x="2208" y="2512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3" name="Line 2047"/>
              <p:cNvSpPr>
                <a:spLocks noChangeShapeType="1"/>
              </p:cNvSpPr>
              <p:nvPr/>
            </p:nvSpPr>
            <p:spPr bwMode="auto">
              <a:xfrm>
                <a:off x="2182" y="2538"/>
                <a:ext cx="5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4" name="Line 2048"/>
              <p:cNvSpPr>
                <a:spLocks noChangeShapeType="1"/>
              </p:cNvSpPr>
              <p:nvPr/>
            </p:nvSpPr>
            <p:spPr bwMode="auto">
              <a:xfrm>
                <a:off x="2188" y="25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5" name="Line 2049"/>
              <p:cNvSpPr>
                <a:spLocks noChangeShapeType="1"/>
              </p:cNvSpPr>
              <p:nvPr/>
            </p:nvSpPr>
            <p:spPr bwMode="auto">
              <a:xfrm>
                <a:off x="2188" y="25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6" name="Line 2050"/>
              <p:cNvSpPr>
                <a:spLocks noChangeShapeType="1"/>
              </p:cNvSpPr>
              <p:nvPr/>
            </p:nvSpPr>
            <p:spPr bwMode="auto">
              <a:xfrm flipV="1">
                <a:off x="2182" y="25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7" name="Line 2051"/>
              <p:cNvSpPr>
                <a:spLocks noChangeShapeType="1"/>
              </p:cNvSpPr>
              <p:nvPr/>
            </p:nvSpPr>
            <p:spPr bwMode="auto">
              <a:xfrm flipV="1">
                <a:off x="2234" y="251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8" name="Line 2052"/>
              <p:cNvSpPr>
                <a:spLocks noChangeShapeType="1"/>
              </p:cNvSpPr>
              <p:nvPr/>
            </p:nvSpPr>
            <p:spPr bwMode="auto">
              <a:xfrm flipV="1">
                <a:off x="2230" y="2502"/>
                <a:ext cx="1" cy="5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89" name="Line 2053"/>
              <p:cNvSpPr>
                <a:spLocks noChangeShapeType="1"/>
              </p:cNvSpPr>
              <p:nvPr/>
            </p:nvSpPr>
            <p:spPr bwMode="auto">
              <a:xfrm>
                <a:off x="2204" y="2530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0" name="Line 2054"/>
              <p:cNvSpPr>
                <a:spLocks noChangeShapeType="1"/>
              </p:cNvSpPr>
              <p:nvPr/>
            </p:nvSpPr>
            <p:spPr bwMode="auto">
              <a:xfrm>
                <a:off x="2210" y="255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1" name="Line 2055"/>
              <p:cNvSpPr>
                <a:spLocks noChangeShapeType="1"/>
              </p:cNvSpPr>
              <p:nvPr/>
            </p:nvSpPr>
            <p:spPr bwMode="auto">
              <a:xfrm>
                <a:off x="2210" y="25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2" name="Line 2056"/>
              <p:cNvSpPr>
                <a:spLocks noChangeShapeType="1"/>
              </p:cNvSpPr>
              <p:nvPr/>
            </p:nvSpPr>
            <p:spPr bwMode="auto">
              <a:xfrm flipV="1">
                <a:off x="2204" y="250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3" name="Line 2057"/>
              <p:cNvSpPr>
                <a:spLocks noChangeShapeType="1"/>
              </p:cNvSpPr>
              <p:nvPr/>
            </p:nvSpPr>
            <p:spPr bwMode="auto">
              <a:xfrm flipV="1">
                <a:off x="2254" y="250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4" name="Line 2058"/>
              <p:cNvSpPr>
                <a:spLocks noChangeShapeType="1"/>
              </p:cNvSpPr>
              <p:nvPr/>
            </p:nvSpPr>
            <p:spPr bwMode="auto">
              <a:xfrm flipV="1">
                <a:off x="2250" y="2500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5" name="Line 2059"/>
              <p:cNvSpPr>
                <a:spLocks noChangeShapeType="1"/>
              </p:cNvSpPr>
              <p:nvPr/>
            </p:nvSpPr>
            <p:spPr bwMode="auto">
              <a:xfrm>
                <a:off x="2224" y="2526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6" name="Line 2060"/>
              <p:cNvSpPr>
                <a:spLocks noChangeShapeType="1"/>
              </p:cNvSpPr>
              <p:nvPr/>
            </p:nvSpPr>
            <p:spPr bwMode="auto">
              <a:xfrm>
                <a:off x="2228" y="255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7" name="Line 2061"/>
              <p:cNvSpPr>
                <a:spLocks noChangeShapeType="1"/>
              </p:cNvSpPr>
              <p:nvPr/>
            </p:nvSpPr>
            <p:spPr bwMode="auto">
              <a:xfrm>
                <a:off x="2228" y="250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8" name="Line 2062"/>
              <p:cNvSpPr>
                <a:spLocks noChangeShapeType="1"/>
              </p:cNvSpPr>
              <p:nvPr/>
            </p:nvSpPr>
            <p:spPr bwMode="auto">
              <a:xfrm flipV="1">
                <a:off x="2224" y="25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99" name="Line 2063"/>
              <p:cNvSpPr>
                <a:spLocks noChangeShapeType="1"/>
              </p:cNvSpPr>
              <p:nvPr/>
            </p:nvSpPr>
            <p:spPr bwMode="auto">
              <a:xfrm flipV="1">
                <a:off x="2274" y="25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0" name="Line 2064"/>
              <p:cNvSpPr>
                <a:spLocks noChangeShapeType="1"/>
              </p:cNvSpPr>
              <p:nvPr/>
            </p:nvSpPr>
            <p:spPr bwMode="auto">
              <a:xfrm flipV="1">
                <a:off x="2270" y="2498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1" name="Line 2065"/>
              <p:cNvSpPr>
                <a:spLocks noChangeShapeType="1"/>
              </p:cNvSpPr>
              <p:nvPr/>
            </p:nvSpPr>
            <p:spPr bwMode="auto">
              <a:xfrm>
                <a:off x="2246" y="2524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2" name="Line 2066"/>
              <p:cNvSpPr>
                <a:spLocks noChangeShapeType="1"/>
              </p:cNvSpPr>
              <p:nvPr/>
            </p:nvSpPr>
            <p:spPr bwMode="auto">
              <a:xfrm>
                <a:off x="2250" y="25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3" name="Line 2067"/>
              <p:cNvSpPr>
                <a:spLocks noChangeShapeType="1"/>
              </p:cNvSpPr>
              <p:nvPr/>
            </p:nvSpPr>
            <p:spPr bwMode="auto">
              <a:xfrm>
                <a:off x="2250" y="24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4" name="Line 2068"/>
              <p:cNvSpPr>
                <a:spLocks noChangeShapeType="1"/>
              </p:cNvSpPr>
              <p:nvPr/>
            </p:nvSpPr>
            <p:spPr bwMode="auto">
              <a:xfrm flipV="1">
                <a:off x="2246" y="25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5" name="Line 2069"/>
              <p:cNvSpPr>
                <a:spLocks noChangeShapeType="1"/>
              </p:cNvSpPr>
              <p:nvPr/>
            </p:nvSpPr>
            <p:spPr bwMode="auto">
              <a:xfrm flipV="1">
                <a:off x="2296" y="25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6" name="Line 2070"/>
              <p:cNvSpPr>
                <a:spLocks noChangeShapeType="1"/>
              </p:cNvSpPr>
              <p:nvPr/>
            </p:nvSpPr>
            <p:spPr bwMode="auto">
              <a:xfrm flipV="1">
                <a:off x="2290" y="2496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7" name="Line 2071"/>
              <p:cNvSpPr>
                <a:spLocks noChangeShapeType="1"/>
              </p:cNvSpPr>
              <p:nvPr/>
            </p:nvSpPr>
            <p:spPr bwMode="auto">
              <a:xfrm>
                <a:off x="2268" y="252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8" name="Line 2072"/>
              <p:cNvSpPr>
                <a:spLocks noChangeShapeType="1"/>
              </p:cNvSpPr>
              <p:nvPr/>
            </p:nvSpPr>
            <p:spPr bwMode="auto">
              <a:xfrm>
                <a:off x="2270" y="25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09" name="Line 2073"/>
              <p:cNvSpPr>
                <a:spLocks noChangeShapeType="1"/>
              </p:cNvSpPr>
              <p:nvPr/>
            </p:nvSpPr>
            <p:spPr bwMode="auto">
              <a:xfrm>
                <a:off x="2270" y="249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0" name="Line 2074"/>
              <p:cNvSpPr>
                <a:spLocks noChangeShapeType="1"/>
              </p:cNvSpPr>
              <p:nvPr/>
            </p:nvSpPr>
            <p:spPr bwMode="auto">
              <a:xfrm flipV="1">
                <a:off x="2268" y="25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1" name="Line 2075"/>
              <p:cNvSpPr>
                <a:spLocks noChangeShapeType="1"/>
              </p:cNvSpPr>
              <p:nvPr/>
            </p:nvSpPr>
            <p:spPr bwMode="auto">
              <a:xfrm flipV="1">
                <a:off x="2314" y="25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2" name="Line 2076"/>
              <p:cNvSpPr>
                <a:spLocks noChangeShapeType="1"/>
              </p:cNvSpPr>
              <p:nvPr/>
            </p:nvSpPr>
            <p:spPr bwMode="auto">
              <a:xfrm flipV="1">
                <a:off x="2312" y="2504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3" name="Line 2077"/>
              <p:cNvSpPr>
                <a:spLocks noChangeShapeType="1"/>
              </p:cNvSpPr>
              <p:nvPr/>
            </p:nvSpPr>
            <p:spPr bwMode="auto">
              <a:xfrm>
                <a:off x="2290" y="2530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4" name="Line 2078"/>
              <p:cNvSpPr>
                <a:spLocks noChangeShapeType="1"/>
              </p:cNvSpPr>
              <p:nvPr/>
            </p:nvSpPr>
            <p:spPr bwMode="auto">
              <a:xfrm>
                <a:off x="2292" y="25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5" name="Line 2079"/>
              <p:cNvSpPr>
                <a:spLocks noChangeShapeType="1"/>
              </p:cNvSpPr>
              <p:nvPr/>
            </p:nvSpPr>
            <p:spPr bwMode="auto">
              <a:xfrm>
                <a:off x="2292" y="250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6" name="Line 2080"/>
              <p:cNvSpPr>
                <a:spLocks noChangeShapeType="1"/>
              </p:cNvSpPr>
              <p:nvPr/>
            </p:nvSpPr>
            <p:spPr bwMode="auto">
              <a:xfrm flipV="1">
                <a:off x="2290" y="251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7" name="Line 2081"/>
              <p:cNvSpPr>
                <a:spLocks noChangeShapeType="1"/>
              </p:cNvSpPr>
              <p:nvPr/>
            </p:nvSpPr>
            <p:spPr bwMode="auto">
              <a:xfrm flipV="1">
                <a:off x="2336" y="251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8" name="Line 2082"/>
              <p:cNvSpPr>
                <a:spLocks noChangeShapeType="1"/>
              </p:cNvSpPr>
              <p:nvPr/>
            </p:nvSpPr>
            <p:spPr bwMode="auto">
              <a:xfrm flipV="1">
                <a:off x="2332" y="251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19" name="Line 2083"/>
              <p:cNvSpPr>
                <a:spLocks noChangeShapeType="1"/>
              </p:cNvSpPr>
              <p:nvPr/>
            </p:nvSpPr>
            <p:spPr bwMode="auto">
              <a:xfrm>
                <a:off x="2310" y="2544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0" name="Line 2084"/>
              <p:cNvSpPr>
                <a:spLocks noChangeShapeType="1"/>
              </p:cNvSpPr>
              <p:nvPr/>
            </p:nvSpPr>
            <p:spPr bwMode="auto">
              <a:xfrm>
                <a:off x="2312" y="25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1" name="Line 2085"/>
              <p:cNvSpPr>
                <a:spLocks noChangeShapeType="1"/>
              </p:cNvSpPr>
              <p:nvPr/>
            </p:nvSpPr>
            <p:spPr bwMode="auto">
              <a:xfrm>
                <a:off x="2312" y="251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2" name="Line 2086"/>
              <p:cNvSpPr>
                <a:spLocks noChangeShapeType="1"/>
              </p:cNvSpPr>
              <p:nvPr/>
            </p:nvSpPr>
            <p:spPr bwMode="auto">
              <a:xfrm flipV="1">
                <a:off x="2310" y="25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3" name="Line 2087"/>
              <p:cNvSpPr>
                <a:spLocks noChangeShapeType="1"/>
              </p:cNvSpPr>
              <p:nvPr/>
            </p:nvSpPr>
            <p:spPr bwMode="auto">
              <a:xfrm flipV="1">
                <a:off x="2356" y="25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4" name="Line 2088"/>
              <p:cNvSpPr>
                <a:spLocks noChangeShapeType="1"/>
              </p:cNvSpPr>
              <p:nvPr/>
            </p:nvSpPr>
            <p:spPr bwMode="auto">
              <a:xfrm flipV="1">
                <a:off x="2354" y="252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5" name="Line 2089"/>
              <p:cNvSpPr>
                <a:spLocks noChangeShapeType="1"/>
              </p:cNvSpPr>
              <p:nvPr/>
            </p:nvSpPr>
            <p:spPr bwMode="auto">
              <a:xfrm>
                <a:off x="2332" y="2550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6" name="Line 2090"/>
              <p:cNvSpPr>
                <a:spLocks noChangeShapeType="1"/>
              </p:cNvSpPr>
              <p:nvPr/>
            </p:nvSpPr>
            <p:spPr bwMode="auto">
              <a:xfrm>
                <a:off x="2334" y="25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7" name="Line 2091"/>
              <p:cNvSpPr>
                <a:spLocks noChangeShapeType="1"/>
              </p:cNvSpPr>
              <p:nvPr/>
            </p:nvSpPr>
            <p:spPr bwMode="auto">
              <a:xfrm>
                <a:off x="2334" y="25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8" name="Line 2092"/>
              <p:cNvSpPr>
                <a:spLocks noChangeShapeType="1"/>
              </p:cNvSpPr>
              <p:nvPr/>
            </p:nvSpPr>
            <p:spPr bwMode="auto">
              <a:xfrm flipV="1">
                <a:off x="2332" y="2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29" name="Line 2093"/>
              <p:cNvSpPr>
                <a:spLocks noChangeShapeType="1"/>
              </p:cNvSpPr>
              <p:nvPr/>
            </p:nvSpPr>
            <p:spPr bwMode="auto">
              <a:xfrm flipV="1">
                <a:off x="2376" y="2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0" name="Line 2094"/>
              <p:cNvSpPr>
                <a:spLocks noChangeShapeType="1"/>
              </p:cNvSpPr>
              <p:nvPr/>
            </p:nvSpPr>
            <p:spPr bwMode="auto">
              <a:xfrm flipV="1">
                <a:off x="2374" y="2536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1" name="Line 2095"/>
              <p:cNvSpPr>
                <a:spLocks noChangeShapeType="1"/>
              </p:cNvSpPr>
              <p:nvPr/>
            </p:nvSpPr>
            <p:spPr bwMode="auto">
              <a:xfrm>
                <a:off x="2352" y="2562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2" name="Line 2096"/>
              <p:cNvSpPr>
                <a:spLocks noChangeShapeType="1"/>
              </p:cNvSpPr>
              <p:nvPr/>
            </p:nvSpPr>
            <p:spPr bwMode="auto">
              <a:xfrm>
                <a:off x="2354" y="258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3" name="Line 2097"/>
              <p:cNvSpPr>
                <a:spLocks noChangeShapeType="1"/>
              </p:cNvSpPr>
              <p:nvPr/>
            </p:nvSpPr>
            <p:spPr bwMode="auto">
              <a:xfrm>
                <a:off x="2354" y="25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4" name="Line 2098"/>
              <p:cNvSpPr>
                <a:spLocks noChangeShapeType="1"/>
              </p:cNvSpPr>
              <p:nvPr/>
            </p:nvSpPr>
            <p:spPr bwMode="auto">
              <a:xfrm flipV="1">
                <a:off x="2352" y="25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5" name="Line 2099"/>
              <p:cNvSpPr>
                <a:spLocks noChangeShapeType="1"/>
              </p:cNvSpPr>
              <p:nvPr/>
            </p:nvSpPr>
            <p:spPr bwMode="auto">
              <a:xfrm flipV="1">
                <a:off x="2396" y="254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6" name="Line 2100"/>
              <p:cNvSpPr>
                <a:spLocks noChangeShapeType="1"/>
              </p:cNvSpPr>
              <p:nvPr/>
            </p:nvSpPr>
            <p:spPr bwMode="auto">
              <a:xfrm flipV="1">
                <a:off x="2396" y="2552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7" name="Line 2101"/>
              <p:cNvSpPr>
                <a:spLocks noChangeShapeType="1"/>
              </p:cNvSpPr>
              <p:nvPr/>
            </p:nvSpPr>
            <p:spPr bwMode="auto">
              <a:xfrm>
                <a:off x="2374" y="2576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8" name="Line 2102"/>
              <p:cNvSpPr>
                <a:spLocks noChangeShapeType="1"/>
              </p:cNvSpPr>
              <p:nvPr/>
            </p:nvSpPr>
            <p:spPr bwMode="auto">
              <a:xfrm>
                <a:off x="2376" y="26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9" name="Line 2103"/>
              <p:cNvSpPr>
                <a:spLocks noChangeShapeType="1"/>
              </p:cNvSpPr>
              <p:nvPr/>
            </p:nvSpPr>
            <p:spPr bwMode="auto">
              <a:xfrm>
                <a:off x="2376" y="25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0" name="Line 2104"/>
              <p:cNvSpPr>
                <a:spLocks noChangeShapeType="1"/>
              </p:cNvSpPr>
              <p:nvPr/>
            </p:nvSpPr>
            <p:spPr bwMode="auto">
              <a:xfrm flipV="1">
                <a:off x="2374" y="25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1" name="Line 2105"/>
              <p:cNvSpPr>
                <a:spLocks noChangeShapeType="1"/>
              </p:cNvSpPr>
              <p:nvPr/>
            </p:nvSpPr>
            <p:spPr bwMode="auto">
              <a:xfrm flipV="1">
                <a:off x="2418" y="25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2" name="Line 2106"/>
              <p:cNvSpPr>
                <a:spLocks noChangeShapeType="1"/>
              </p:cNvSpPr>
              <p:nvPr/>
            </p:nvSpPr>
            <p:spPr bwMode="auto">
              <a:xfrm flipV="1">
                <a:off x="2416" y="254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3" name="Line 2107"/>
              <p:cNvSpPr>
                <a:spLocks noChangeShapeType="1"/>
              </p:cNvSpPr>
              <p:nvPr/>
            </p:nvSpPr>
            <p:spPr bwMode="auto">
              <a:xfrm>
                <a:off x="2394" y="25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4" name="Line 2108"/>
              <p:cNvSpPr>
                <a:spLocks noChangeShapeType="1"/>
              </p:cNvSpPr>
              <p:nvPr/>
            </p:nvSpPr>
            <p:spPr bwMode="auto">
              <a:xfrm>
                <a:off x="2396" y="25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5" name="Line 2109"/>
              <p:cNvSpPr>
                <a:spLocks noChangeShapeType="1"/>
              </p:cNvSpPr>
              <p:nvPr/>
            </p:nvSpPr>
            <p:spPr bwMode="auto">
              <a:xfrm>
                <a:off x="2396" y="2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6" name="Line 2110"/>
              <p:cNvSpPr>
                <a:spLocks noChangeShapeType="1"/>
              </p:cNvSpPr>
              <p:nvPr/>
            </p:nvSpPr>
            <p:spPr bwMode="auto">
              <a:xfrm flipV="1">
                <a:off x="2394" y="25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7" name="Line 2111"/>
              <p:cNvSpPr>
                <a:spLocks noChangeShapeType="1"/>
              </p:cNvSpPr>
              <p:nvPr/>
            </p:nvSpPr>
            <p:spPr bwMode="auto">
              <a:xfrm flipV="1">
                <a:off x="2436" y="25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8" name="Line 2112"/>
              <p:cNvSpPr>
                <a:spLocks noChangeShapeType="1"/>
              </p:cNvSpPr>
              <p:nvPr/>
            </p:nvSpPr>
            <p:spPr bwMode="auto">
              <a:xfrm flipV="1">
                <a:off x="2438" y="250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9" name="Line 2113"/>
              <p:cNvSpPr>
                <a:spLocks noChangeShapeType="1"/>
              </p:cNvSpPr>
              <p:nvPr/>
            </p:nvSpPr>
            <p:spPr bwMode="auto">
              <a:xfrm>
                <a:off x="2416" y="253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0" name="Line 2114"/>
              <p:cNvSpPr>
                <a:spLocks noChangeShapeType="1"/>
              </p:cNvSpPr>
              <p:nvPr/>
            </p:nvSpPr>
            <p:spPr bwMode="auto">
              <a:xfrm>
                <a:off x="2416" y="25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1" name="Line 2115"/>
              <p:cNvSpPr>
                <a:spLocks noChangeShapeType="1"/>
              </p:cNvSpPr>
              <p:nvPr/>
            </p:nvSpPr>
            <p:spPr bwMode="auto">
              <a:xfrm>
                <a:off x="2416" y="250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2" name="Line 2116"/>
              <p:cNvSpPr>
                <a:spLocks noChangeShapeType="1"/>
              </p:cNvSpPr>
              <p:nvPr/>
            </p:nvSpPr>
            <p:spPr bwMode="auto">
              <a:xfrm flipV="1">
                <a:off x="2416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3" name="Line 2117"/>
              <p:cNvSpPr>
                <a:spLocks noChangeShapeType="1"/>
              </p:cNvSpPr>
              <p:nvPr/>
            </p:nvSpPr>
            <p:spPr bwMode="auto">
              <a:xfrm flipV="1">
                <a:off x="2458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4" name="Line 2118"/>
              <p:cNvSpPr>
                <a:spLocks noChangeShapeType="1"/>
              </p:cNvSpPr>
              <p:nvPr/>
            </p:nvSpPr>
            <p:spPr bwMode="auto">
              <a:xfrm flipV="1">
                <a:off x="2458" y="246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5" name="Line 2119"/>
              <p:cNvSpPr>
                <a:spLocks noChangeShapeType="1"/>
              </p:cNvSpPr>
              <p:nvPr/>
            </p:nvSpPr>
            <p:spPr bwMode="auto">
              <a:xfrm>
                <a:off x="2438" y="248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6" name="Line 2120"/>
              <p:cNvSpPr>
                <a:spLocks noChangeShapeType="1"/>
              </p:cNvSpPr>
              <p:nvPr/>
            </p:nvSpPr>
            <p:spPr bwMode="auto">
              <a:xfrm>
                <a:off x="2436" y="25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7" name="Line 2121"/>
              <p:cNvSpPr>
                <a:spLocks noChangeShapeType="1"/>
              </p:cNvSpPr>
              <p:nvPr/>
            </p:nvSpPr>
            <p:spPr bwMode="auto">
              <a:xfrm>
                <a:off x="2436" y="24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8" name="Line 2122"/>
              <p:cNvSpPr>
                <a:spLocks noChangeShapeType="1"/>
              </p:cNvSpPr>
              <p:nvPr/>
            </p:nvSpPr>
            <p:spPr bwMode="auto">
              <a:xfrm flipV="1">
                <a:off x="2438" y="24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9" name="Line 2123"/>
              <p:cNvSpPr>
                <a:spLocks noChangeShapeType="1"/>
              </p:cNvSpPr>
              <p:nvPr/>
            </p:nvSpPr>
            <p:spPr bwMode="auto">
              <a:xfrm flipV="1">
                <a:off x="2478" y="246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0" name="Line 2124"/>
              <p:cNvSpPr>
                <a:spLocks noChangeShapeType="1"/>
              </p:cNvSpPr>
              <p:nvPr/>
            </p:nvSpPr>
            <p:spPr bwMode="auto">
              <a:xfrm flipV="1">
                <a:off x="2478" y="241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1" name="Line 2125"/>
              <p:cNvSpPr>
                <a:spLocks noChangeShapeType="1"/>
              </p:cNvSpPr>
              <p:nvPr/>
            </p:nvSpPr>
            <p:spPr bwMode="auto">
              <a:xfrm>
                <a:off x="2460" y="2444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2" name="Line 2126"/>
              <p:cNvSpPr>
                <a:spLocks noChangeShapeType="1"/>
              </p:cNvSpPr>
              <p:nvPr/>
            </p:nvSpPr>
            <p:spPr bwMode="auto">
              <a:xfrm>
                <a:off x="2458" y="246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3" name="Line 2127"/>
              <p:cNvSpPr>
                <a:spLocks noChangeShapeType="1"/>
              </p:cNvSpPr>
              <p:nvPr/>
            </p:nvSpPr>
            <p:spPr bwMode="auto">
              <a:xfrm>
                <a:off x="2458" y="241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4" name="Line 2128"/>
              <p:cNvSpPr>
                <a:spLocks noChangeShapeType="1"/>
              </p:cNvSpPr>
              <p:nvPr/>
            </p:nvSpPr>
            <p:spPr bwMode="auto">
              <a:xfrm flipV="1">
                <a:off x="2460" y="24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5" name="Line 2129"/>
              <p:cNvSpPr>
                <a:spLocks noChangeShapeType="1"/>
              </p:cNvSpPr>
              <p:nvPr/>
            </p:nvSpPr>
            <p:spPr bwMode="auto">
              <a:xfrm flipV="1">
                <a:off x="2498" y="242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6" name="Line 2130"/>
              <p:cNvSpPr>
                <a:spLocks noChangeShapeType="1"/>
              </p:cNvSpPr>
              <p:nvPr/>
            </p:nvSpPr>
            <p:spPr bwMode="auto">
              <a:xfrm flipV="1">
                <a:off x="2498" y="2402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7" name="Line 2131"/>
              <p:cNvSpPr>
                <a:spLocks noChangeShapeType="1"/>
              </p:cNvSpPr>
              <p:nvPr/>
            </p:nvSpPr>
            <p:spPr bwMode="auto">
              <a:xfrm>
                <a:off x="2480" y="2426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8" name="Line 2132"/>
              <p:cNvSpPr>
                <a:spLocks noChangeShapeType="1"/>
              </p:cNvSpPr>
              <p:nvPr/>
            </p:nvSpPr>
            <p:spPr bwMode="auto">
              <a:xfrm>
                <a:off x="2478" y="24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69" name="Line 2133"/>
              <p:cNvSpPr>
                <a:spLocks noChangeShapeType="1"/>
              </p:cNvSpPr>
              <p:nvPr/>
            </p:nvSpPr>
            <p:spPr bwMode="auto">
              <a:xfrm>
                <a:off x="2478" y="240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0" name="Line 2134"/>
              <p:cNvSpPr>
                <a:spLocks noChangeShapeType="1"/>
              </p:cNvSpPr>
              <p:nvPr/>
            </p:nvSpPr>
            <p:spPr bwMode="auto">
              <a:xfrm flipV="1">
                <a:off x="2480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1" name="Line 2135"/>
              <p:cNvSpPr>
                <a:spLocks noChangeShapeType="1"/>
              </p:cNvSpPr>
              <p:nvPr/>
            </p:nvSpPr>
            <p:spPr bwMode="auto">
              <a:xfrm flipV="1">
                <a:off x="2518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2" name="Line 2136"/>
              <p:cNvSpPr>
                <a:spLocks noChangeShapeType="1"/>
              </p:cNvSpPr>
              <p:nvPr/>
            </p:nvSpPr>
            <p:spPr bwMode="auto">
              <a:xfrm flipV="1">
                <a:off x="2518" y="2408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3" name="Line 2137"/>
              <p:cNvSpPr>
                <a:spLocks noChangeShapeType="1"/>
              </p:cNvSpPr>
              <p:nvPr/>
            </p:nvSpPr>
            <p:spPr bwMode="auto">
              <a:xfrm>
                <a:off x="2500" y="243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4" name="Line 2138"/>
              <p:cNvSpPr>
                <a:spLocks noChangeShapeType="1"/>
              </p:cNvSpPr>
              <p:nvPr/>
            </p:nvSpPr>
            <p:spPr bwMode="auto">
              <a:xfrm>
                <a:off x="2498" y="24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5" name="Line 2139"/>
              <p:cNvSpPr>
                <a:spLocks noChangeShapeType="1"/>
              </p:cNvSpPr>
              <p:nvPr/>
            </p:nvSpPr>
            <p:spPr bwMode="auto">
              <a:xfrm>
                <a:off x="2498" y="24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6" name="Line 2140"/>
              <p:cNvSpPr>
                <a:spLocks noChangeShapeType="1"/>
              </p:cNvSpPr>
              <p:nvPr/>
            </p:nvSpPr>
            <p:spPr bwMode="auto">
              <a:xfrm flipV="1">
                <a:off x="2500" y="24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7" name="Line 2141"/>
              <p:cNvSpPr>
                <a:spLocks noChangeShapeType="1"/>
              </p:cNvSpPr>
              <p:nvPr/>
            </p:nvSpPr>
            <p:spPr bwMode="auto">
              <a:xfrm flipV="1">
                <a:off x="2536" y="24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8" name="Line 2142"/>
              <p:cNvSpPr>
                <a:spLocks noChangeShapeType="1"/>
              </p:cNvSpPr>
              <p:nvPr/>
            </p:nvSpPr>
            <p:spPr bwMode="auto">
              <a:xfrm flipV="1">
                <a:off x="2540" y="2414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79" name="Line 2143"/>
              <p:cNvSpPr>
                <a:spLocks noChangeShapeType="1"/>
              </p:cNvSpPr>
              <p:nvPr/>
            </p:nvSpPr>
            <p:spPr bwMode="auto">
              <a:xfrm>
                <a:off x="2522" y="243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0" name="Line 2144"/>
              <p:cNvSpPr>
                <a:spLocks noChangeShapeType="1"/>
              </p:cNvSpPr>
              <p:nvPr/>
            </p:nvSpPr>
            <p:spPr bwMode="auto">
              <a:xfrm>
                <a:off x="2520" y="24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1" name="Line 2145"/>
              <p:cNvSpPr>
                <a:spLocks noChangeShapeType="1"/>
              </p:cNvSpPr>
              <p:nvPr/>
            </p:nvSpPr>
            <p:spPr bwMode="auto">
              <a:xfrm>
                <a:off x="2520" y="2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2" name="Line 2146"/>
              <p:cNvSpPr>
                <a:spLocks noChangeShapeType="1"/>
              </p:cNvSpPr>
              <p:nvPr/>
            </p:nvSpPr>
            <p:spPr bwMode="auto">
              <a:xfrm flipV="1">
                <a:off x="2522" y="24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3" name="Line 2147"/>
              <p:cNvSpPr>
                <a:spLocks noChangeShapeType="1"/>
              </p:cNvSpPr>
              <p:nvPr/>
            </p:nvSpPr>
            <p:spPr bwMode="auto">
              <a:xfrm flipV="1">
                <a:off x="2558" y="241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4" name="Line 2148"/>
              <p:cNvSpPr>
                <a:spLocks noChangeShapeType="1"/>
              </p:cNvSpPr>
              <p:nvPr/>
            </p:nvSpPr>
            <p:spPr bwMode="auto">
              <a:xfrm flipV="1">
                <a:off x="2562" y="2422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5" name="Line 2149"/>
              <p:cNvSpPr>
                <a:spLocks noChangeShapeType="1"/>
              </p:cNvSpPr>
              <p:nvPr/>
            </p:nvSpPr>
            <p:spPr bwMode="auto">
              <a:xfrm>
                <a:off x="2544" y="2446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6" name="Line 2150"/>
              <p:cNvSpPr>
                <a:spLocks noChangeShapeType="1"/>
              </p:cNvSpPr>
              <p:nvPr/>
            </p:nvSpPr>
            <p:spPr bwMode="auto">
              <a:xfrm>
                <a:off x="2542" y="24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7" name="Line 2151"/>
              <p:cNvSpPr>
                <a:spLocks noChangeShapeType="1"/>
              </p:cNvSpPr>
              <p:nvPr/>
            </p:nvSpPr>
            <p:spPr bwMode="auto">
              <a:xfrm>
                <a:off x="2542" y="24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8" name="Line 2152"/>
              <p:cNvSpPr>
                <a:spLocks noChangeShapeType="1"/>
              </p:cNvSpPr>
              <p:nvPr/>
            </p:nvSpPr>
            <p:spPr bwMode="auto">
              <a:xfrm flipV="1">
                <a:off x="2544" y="24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89" name="Line 2153"/>
              <p:cNvSpPr>
                <a:spLocks noChangeShapeType="1"/>
              </p:cNvSpPr>
              <p:nvPr/>
            </p:nvSpPr>
            <p:spPr bwMode="auto">
              <a:xfrm flipV="1">
                <a:off x="2580" y="242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0" name="Line 2154"/>
              <p:cNvSpPr>
                <a:spLocks noChangeShapeType="1"/>
              </p:cNvSpPr>
              <p:nvPr/>
            </p:nvSpPr>
            <p:spPr bwMode="auto">
              <a:xfrm flipV="1">
                <a:off x="2582" y="242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1" name="Line 2155"/>
              <p:cNvSpPr>
                <a:spLocks noChangeShapeType="1"/>
              </p:cNvSpPr>
              <p:nvPr/>
            </p:nvSpPr>
            <p:spPr bwMode="auto">
              <a:xfrm>
                <a:off x="2566" y="2452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2" name="Line 2156"/>
              <p:cNvSpPr>
                <a:spLocks noChangeShapeType="1"/>
              </p:cNvSpPr>
              <p:nvPr/>
            </p:nvSpPr>
            <p:spPr bwMode="auto">
              <a:xfrm>
                <a:off x="2562" y="247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3" name="Line 2157"/>
              <p:cNvSpPr>
                <a:spLocks noChangeShapeType="1"/>
              </p:cNvSpPr>
              <p:nvPr/>
            </p:nvSpPr>
            <p:spPr bwMode="auto">
              <a:xfrm>
                <a:off x="2562" y="242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4" name="Line 2158"/>
              <p:cNvSpPr>
                <a:spLocks noChangeShapeType="1"/>
              </p:cNvSpPr>
              <p:nvPr/>
            </p:nvSpPr>
            <p:spPr bwMode="auto">
              <a:xfrm flipV="1">
                <a:off x="2566" y="24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5" name="Line 2159"/>
              <p:cNvSpPr>
                <a:spLocks noChangeShapeType="1"/>
              </p:cNvSpPr>
              <p:nvPr/>
            </p:nvSpPr>
            <p:spPr bwMode="auto">
              <a:xfrm flipV="1">
                <a:off x="2598" y="24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6" name="Line 2160"/>
              <p:cNvSpPr>
                <a:spLocks noChangeShapeType="1"/>
              </p:cNvSpPr>
              <p:nvPr/>
            </p:nvSpPr>
            <p:spPr bwMode="auto">
              <a:xfrm flipV="1">
                <a:off x="2602" y="243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7" name="Line 2161"/>
              <p:cNvSpPr>
                <a:spLocks noChangeShapeType="1"/>
              </p:cNvSpPr>
              <p:nvPr/>
            </p:nvSpPr>
            <p:spPr bwMode="auto">
              <a:xfrm>
                <a:off x="2586" y="2460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8" name="Line 2162"/>
              <p:cNvSpPr>
                <a:spLocks noChangeShapeType="1"/>
              </p:cNvSpPr>
              <p:nvPr/>
            </p:nvSpPr>
            <p:spPr bwMode="auto">
              <a:xfrm>
                <a:off x="2582" y="248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99" name="Line 2163"/>
              <p:cNvSpPr>
                <a:spLocks noChangeShapeType="1"/>
              </p:cNvSpPr>
              <p:nvPr/>
            </p:nvSpPr>
            <p:spPr bwMode="auto">
              <a:xfrm>
                <a:off x="2582" y="243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0" name="Line 2164"/>
              <p:cNvSpPr>
                <a:spLocks noChangeShapeType="1"/>
              </p:cNvSpPr>
              <p:nvPr/>
            </p:nvSpPr>
            <p:spPr bwMode="auto">
              <a:xfrm flipV="1">
                <a:off x="2586" y="24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1" name="Line 2165"/>
              <p:cNvSpPr>
                <a:spLocks noChangeShapeType="1"/>
              </p:cNvSpPr>
              <p:nvPr/>
            </p:nvSpPr>
            <p:spPr bwMode="auto">
              <a:xfrm flipV="1">
                <a:off x="2618" y="243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2" name="Line 2166"/>
              <p:cNvSpPr>
                <a:spLocks noChangeShapeType="1"/>
              </p:cNvSpPr>
              <p:nvPr/>
            </p:nvSpPr>
            <p:spPr bwMode="auto">
              <a:xfrm flipV="1">
                <a:off x="2624" y="244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3" name="Line 2167"/>
              <p:cNvSpPr>
                <a:spLocks noChangeShapeType="1"/>
              </p:cNvSpPr>
              <p:nvPr/>
            </p:nvSpPr>
            <p:spPr bwMode="auto">
              <a:xfrm>
                <a:off x="2608" y="2474"/>
                <a:ext cx="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4" name="Line 2168"/>
              <p:cNvSpPr>
                <a:spLocks noChangeShapeType="1"/>
              </p:cNvSpPr>
              <p:nvPr/>
            </p:nvSpPr>
            <p:spPr bwMode="auto">
              <a:xfrm>
                <a:off x="2604" y="24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5" name="Line 2169"/>
              <p:cNvSpPr>
                <a:spLocks noChangeShapeType="1"/>
              </p:cNvSpPr>
              <p:nvPr/>
            </p:nvSpPr>
            <p:spPr bwMode="auto">
              <a:xfrm>
                <a:off x="2604" y="24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6" name="Line 2170"/>
              <p:cNvSpPr>
                <a:spLocks noChangeShapeType="1"/>
              </p:cNvSpPr>
              <p:nvPr/>
            </p:nvSpPr>
            <p:spPr bwMode="auto">
              <a:xfrm flipV="1">
                <a:off x="2608" y="24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7" name="Line 2171"/>
              <p:cNvSpPr>
                <a:spLocks noChangeShapeType="1"/>
              </p:cNvSpPr>
              <p:nvPr/>
            </p:nvSpPr>
            <p:spPr bwMode="auto">
              <a:xfrm flipV="1">
                <a:off x="2640" y="24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8" name="Line 2172"/>
              <p:cNvSpPr>
                <a:spLocks noChangeShapeType="1"/>
              </p:cNvSpPr>
              <p:nvPr/>
            </p:nvSpPr>
            <p:spPr bwMode="auto">
              <a:xfrm flipV="1">
                <a:off x="2644" y="244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09" name="Line 2173"/>
              <p:cNvSpPr>
                <a:spLocks noChangeShapeType="1"/>
              </p:cNvSpPr>
              <p:nvPr/>
            </p:nvSpPr>
            <p:spPr bwMode="auto">
              <a:xfrm>
                <a:off x="2628" y="2474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0" name="Line 2174"/>
              <p:cNvSpPr>
                <a:spLocks noChangeShapeType="1"/>
              </p:cNvSpPr>
              <p:nvPr/>
            </p:nvSpPr>
            <p:spPr bwMode="auto">
              <a:xfrm>
                <a:off x="2624" y="24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1" name="Line 2175"/>
              <p:cNvSpPr>
                <a:spLocks noChangeShapeType="1"/>
              </p:cNvSpPr>
              <p:nvPr/>
            </p:nvSpPr>
            <p:spPr bwMode="auto">
              <a:xfrm>
                <a:off x="2624" y="24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2" name="Line 2176"/>
              <p:cNvSpPr>
                <a:spLocks noChangeShapeType="1"/>
              </p:cNvSpPr>
              <p:nvPr/>
            </p:nvSpPr>
            <p:spPr bwMode="auto">
              <a:xfrm flipV="1">
                <a:off x="2628" y="24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3" name="Line 2177"/>
              <p:cNvSpPr>
                <a:spLocks noChangeShapeType="1"/>
              </p:cNvSpPr>
              <p:nvPr/>
            </p:nvSpPr>
            <p:spPr bwMode="auto">
              <a:xfrm flipV="1">
                <a:off x="2658" y="24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4" name="Line 2178"/>
              <p:cNvSpPr>
                <a:spLocks noChangeShapeType="1"/>
              </p:cNvSpPr>
              <p:nvPr/>
            </p:nvSpPr>
            <p:spPr bwMode="auto">
              <a:xfrm flipV="1">
                <a:off x="2666" y="2466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5" name="Line 2179"/>
              <p:cNvSpPr>
                <a:spLocks noChangeShapeType="1"/>
              </p:cNvSpPr>
              <p:nvPr/>
            </p:nvSpPr>
            <p:spPr bwMode="auto">
              <a:xfrm>
                <a:off x="2650" y="2492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6" name="Line 2180"/>
              <p:cNvSpPr>
                <a:spLocks noChangeShapeType="1"/>
              </p:cNvSpPr>
              <p:nvPr/>
            </p:nvSpPr>
            <p:spPr bwMode="auto">
              <a:xfrm>
                <a:off x="2644" y="25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7" name="Line 2181"/>
              <p:cNvSpPr>
                <a:spLocks noChangeShapeType="1"/>
              </p:cNvSpPr>
              <p:nvPr/>
            </p:nvSpPr>
            <p:spPr bwMode="auto">
              <a:xfrm>
                <a:off x="2644" y="24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8" name="Line 2182"/>
              <p:cNvSpPr>
                <a:spLocks noChangeShapeType="1"/>
              </p:cNvSpPr>
              <p:nvPr/>
            </p:nvSpPr>
            <p:spPr bwMode="auto">
              <a:xfrm flipV="1">
                <a:off x="2650" y="24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19" name="Line 2183"/>
              <p:cNvSpPr>
                <a:spLocks noChangeShapeType="1"/>
              </p:cNvSpPr>
              <p:nvPr/>
            </p:nvSpPr>
            <p:spPr bwMode="auto">
              <a:xfrm flipV="1">
                <a:off x="2680" y="24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0" name="Line 2184"/>
              <p:cNvSpPr>
                <a:spLocks noChangeShapeType="1"/>
              </p:cNvSpPr>
              <p:nvPr/>
            </p:nvSpPr>
            <p:spPr bwMode="auto">
              <a:xfrm flipV="1">
                <a:off x="2686" y="2470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1" name="Line 2185"/>
              <p:cNvSpPr>
                <a:spLocks noChangeShapeType="1"/>
              </p:cNvSpPr>
              <p:nvPr/>
            </p:nvSpPr>
            <p:spPr bwMode="auto">
              <a:xfrm>
                <a:off x="2670" y="2496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2" name="Line 2186"/>
              <p:cNvSpPr>
                <a:spLocks noChangeShapeType="1"/>
              </p:cNvSpPr>
              <p:nvPr/>
            </p:nvSpPr>
            <p:spPr bwMode="auto">
              <a:xfrm>
                <a:off x="2664" y="25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3" name="Line 2187"/>
              <p:cNvSpPr>
                <a:spLocks noChangeShapeType="1"/>
              </p:cNvSpPr>
              <p:nvPr/>
            </p:nvSpPr>
            <p:spPr bwMode="auto">
              <a:xfrm>
                <a:off x="2664" y="247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4" name="Line 2188"/>
              <p:cNvSpPr>
                <a:spLocks noChangeShapeType="1"/>
              </p:cNvSpPr>
              <p:nvPr/>
            </p:nvSpPr>
            <p:spPr bwMode="auto">
              <a:xfrm flipV="1">
                <a:off x="2670" y="24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5" name="Line 2189"/>
              <p:cNvSpPr>
                <a:spLocks noChangeShapeType="1"/>
              </p:cNvSpPr>
              <p:nvPr/>
            </p:nvSpPr>
            <p:spPr bwMode="auto">
              <a:xfrm flipV="1">
                <a:off x="2700" y="247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6" name="Line 2190"/>
              <p:cNvSpPr>
                <a:spLocks noChangeShapeType="1"/>
              </p:cNvSpPr>
              <p:nvPr/>
            </p:nvSpPr>
            <p:spPr bwMode="auto">
              <a:xfrm flipV="1">
                <a:off x="2706" y="2488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7" name="Line 2191"/>
              <p:cNvSpPr>
                <a:spLocks noChangeShapeType="1"/>
              </p:cNvSpPr>
              <p:nvPr/>
            </p:nvSpPr>
            <p:spPr bwMode="auto">
              <a:xfrm>
                <a:off x="2692" y="251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8" name="Line 2192"/>
              <p:cNvSpPr>
                <a:spLocks noChangeShapeType="1"/>
              </p:cNvSpPr>
              <p:nvPr/>
            </p:nvSpPr>
            <p:spPr bwMode="auto">
              <a:xfrm>
                <a:off x="2686" y="253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29" name="Line 2193"/>
              <p:cNvSpPr>
                <a:spLocks noChangeShapeType="1"/>
              </p:cNvSpPr>
              <p:nvPr/>
            </p:nvSpPr>
            <p:spPr bwMode="auto">
              <a:xfrm>
                <a:off x="2686" y="24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0" name="Line 2194"/>
              <p:cNvSpPr>
                <a:spLocks noChangeShapeType="1"/>
              </p:cNvSpPr>
              <p:nvPr/>
            </p:nvSpPr>
            <p:spPr bwMode="auto">
              <a:xfrm flipV="1">
                <a:off x="2692" y="24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1" name="Line 2195"/>
              <p:cNvSpPr>
                <a:spLocks noChangeShapeType="1"/>
              </p:cNvSpPr>
              <p:nvPr/>
            </p:nvSpPr>
            <p:spPr bwMode="auto">
              <a:xfrm flipV="1">
                <a:off x="2720" y="249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2" name="Line 2196"/>
              <p:cNvSpPr>
                <a:spLocks noChangeShapeType="1"/>
              </p:cNvSpPr>
              <p:nvPr/>
            </p:nvSpPr>
            <p:spPr bwMode="auto">
              <a:xfrm flipV="1">
                <a:off x="2726" y="2498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3" name="Line 2197"/>
              <p:cNvSpPr>
                <a:spLocks noChangeShapeType="1"/>
              </p:cNvSpPr>
              <p:nvPr/>
            </p:nvSpPr>
            <p:spPr bwMode="auto">
              <a:xfrm>
                <a:off x="2714" y="2522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4" name="Line 2198"/>
              <p:cNvSpPr>
                <a:spLocks noChangeShapeType="1"/>
              </p:cNvSpPr>
              <p:nvPr/>
            </p:nvSpPr>
            <p:spPr bwMode="auto">
              <a:xfrm>
                <a:off x="2706" y="25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5" name="Line 2199"/>
              <p:cNvSpPr>
                <a:spLocks noChangeShapeType="1"/>
              </p:cNvSpPr>
              <p:nvPr/>
            </p:nvSpPr>
            <p:spPr bwMode="auto">
              <a:xfrm>
                <a:off x="2706" y="24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6" name="Line 2200"/>
              <p:cNvSpPr>
                <a:spLocks noChangeShapeType="1"/>
              </p:cNvSpPr>
              <p:nvPr/>
            </p:nvSpPr>
            <p:spPr bwMode="auto">
              <a:xfrm flipV="1">
                <a:off x="2714" y="25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7" name="Line 2201"/>
              <p:cNvSpPr>
                <a:spLocks noChangeShapeType="1"/>
              </p:cNvSpPr>
              <p:nvPr/>
            </p:nvSpPr>
            <p:spPr bwMode="auto">
              <a:xfrm flipV="1">
                <a:off x="2740" y="25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8" name="Line 2202"/>
              <p:cNvSpPr>
                <a:spLocks noChangeShapeType="1"/>
              </p:cNvSpPr>
              <p:nvPr/>
            </p:nvSpPr>
            <p:spPr bwMode="auto">
              <a:xfrm flipV="1">
                <a:off x="2748" y="2516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39" name="Line 2203"/>
              <p:cNvSpPr>
                <a:spLocks noChangeShapeType="1"/>
              </p:cNvSpPr>
              <p:nvPr/>
            </p:nvSpPr>
            <p:spPr bwMode="auto">
              <a:xfrm>
                <a:off x="2736" y="2542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0" name="Line 2204"/>
              <p:cNvSpPr>
                <a:spLocks noChangeShapeType="1"/>
              </p:cNvSpPr>
              <p:nvPr/>
            </p:nvSpPr>
            <p:spPr bwMode="auto">
              <a:xfrm>
                <a:off x="2728" y="25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1" name="Line 2205"/>
              <p:cNvSpPr>
                <a:spLocks noChangeShapeType="1"/>
              </p:cNvSpPr>
              <p:nvPr/>
            </p:nvSpPr>
            <p:spPr bwMode="auto">
              <a:xfrm>
                <a:off x="2728" y="25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2" name="Line 2206"/>
              <p:cNvSpPr>
                <a:spLocks noChangeShapeType="1"/>
              </p:cNvSpPr>
              <p:nvPr/>
            </p:nvSpPr>
            <p:spPr bwMode="auto">
              <a:xfrm flipV="1">
                <a:off x="2736" y="252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3" name="Line 2207"/>
              <p:cNvSpPr>
                <a:spLocks noChangeShapeType="1"/>
              </p:cNvSpPr>
              <p:nvPr/>
            </p:nvSpPr>
            <p:spPr bwMode="auto">
              <a:xfrm flipV="1">
                <a:off x="2762" y="252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4" name="Line 2208"/>
              <p:cNvSpPr>
                <a:spLocks noChangeShapeType="1"/>
              </p:cNvSpPr>
              <p:nvPr/>
            </p:nvSpPr>
            <p:spPr bwMode="auto">
              <a:xfrm flipV="1">
                <a:off x="2768" y="2526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5" name="Line 2209"/>
              <p:cNvSpPr>
                <a:spLocks noChangeShapeType="1"/>
              </p:cNvSpPr>
              <p:nvPr/>
            </p:nvSpPr>
            <p:spPr bwMode="auto">
              <a:xfrm>
                <a:off x="2756" y="2550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6" name="Line 2210"/>
              <p:cNvSpPr>
                <a:spLocks noChangeShapeType="1"/>
              </p:cNvSpPr>
              <p:nvPr/>
            </p:nvSpPr>
            <p:spPr bwMode="auto">
              <a:xfrm>
                <a:off x="2748" y="25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7" name="Line 2211"/>
              <p:cNvSpPr>
                <a:spLocks noChangeShapeType="1"/>
              </p:cNvSpPr>
              <p:nvPr/>
            </p:nvSpPr>
            <p:spPr bwMode="auto">
              <a:xfrm>
                <a:off x="2748" y="252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8" name="Line 2212"/>
              <p:cNvSpPr>
                <a:spLocks noChangeShapeType="1"/>
              </p:cNvSpPr>
              <p:nvPr/>
            </p:nvSpPr>
            <p:spPr bwMode="auto">
              <a:xfrm flipV="1">
                <a:off x="2756" y="2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49" name="Line 2213"/>
              <p:cNvSpPr>
                <a:spLocks noChangeShapeType="1"/>
              </p:cNvSpPr>
              <p:nvPr/>
            </p:nvSpPr>
            <p:spPr bwMode="auto">
              <a:xfrm flipV="1">
                <a:off x="2782" y="253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550" name="Group 2214"/>
            <p:cNvGrpSpPr>
              <a:grpSpLocks/>
            </p:cNvGrpSpPr>
            <p:nvPr/>
          </p:nvGrpSpPr>
          <p:grpSpPr bwMode="auto">
            <a:xfrm>
              <a:off x="1294" y="2088"/>
              <a:ext cx="3493" cy="1432"/>
              <a:chOff x="1294" y="2088"/>
              <a:chExt cx="3493" cy="1432"/>
            </a:xfrm>
          </p:grpSpPr>
          <p:sp>
            <p:nvSpPr>
              <p:cNvPr id="144551" name="Line 2215"/>
              <p:cNvSpPr>
                <a:spLocks noChangeShapeType="1"/>
              </p:cNvSpPr>
              <p:nvPr/>
            </p:nvSpPr>
            <p:spPr bwMode="auto">
              <a:xfrm flipV="1">
                <a:off x="2790" y="254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2" name="Line 2216"/>
              <p:cNvSpPr>
                <a:spLocks noChangeShapeType="1"/>
              </p:cNvSpPr>
              <p:nvPr/>
            </p:nvSpPr>
            <p:spPr bwMode="auto">
              <a:xfrm>
                <a:off x="2778" y="2568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3" name="Line 2217"/>
              <p:cNvSpPr>
                <a:spLocks noChangeShapeType="1"/>
              </p:cNvSpPr>
              <p:nvPr/>
            </p:nvSpPr>
            <p:spPr bwMode="auto">
              <a:xfrm>
                <a:off x="2770" y="259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4" name="Line 2218"/>
              <p:cNvSpPr>
                <a:spLocks noChangeShapeType="1"/>
              </p:cNvSpPr>
              <p:nvPr/>
            </p:nvSpPr>
            <p:spPr bwMode="auto">
              <a:xfrm>
                <a:off x="2770" y="25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5" name="Line 2219"/>
              <p:cNvSpPr>
                <a:spLocks noChangeShapeType="1"/>
              </p:cNvSpPr>
              <p:nvPr/>
            </p:nvSpPr>
            <p:spPr bwMode="auto">
              <a:xfrm flipV="1">
                <a:off x="2778" y="25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6" name="Line 2220"/>
              <p:cNvSpPr>
                <a:spLocks noChangeShapeType="1"/>
              </p:cNvSpPr>
              <p:nvPr/>
            </p:nvSpPr>
            <p:spPr bwMode="auto">
              <a:xfrm flipV="1">
                <a:off x="2802" y="25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7" name="Line 2221"/>
              <p:cNvSpPr>
                <a:spLocks noChangeShapeType="1"/>
              </p:cNvSpPr>
              <p:nvPr/>
            </p:nvSpPr>
            <p:spPr bwMode="auto">
              <a:xfrm flipV="1">
                <a:off x="2810" y="2566"/>
                <a:ext cx="1" cy="4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8" name="Line 2222"/>
              <p:cNvSpPr>
                <a:spLocks noChangeShapeType="1"/>
              </p:cNvSpPr>
              <p:nvPr/>
            </p:nvSpPr>
            <p:spPr bwMode="auto">
              <a:xfrm>
                <a:off x="2798" y="2590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59" name="Line 2223"/>
              <p:cNvSpPr>
                <a:spLocks noChangeShapeType="1"/>
              </p:cNvSpPr>
              <p:nvPr/>
            </p:nvSpPr>
            <p:spPr bwMode="auto">
              <a:xfrm>
                <a:off x="2790" y="26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0" name="Line 2224"/>
              <p:cNvSpPr>
                <a:spLocks noChangeShapeType="1"/>
              </p:cNvSpPr>
              <p:nvPr/>
            </p:nvSpPr>
            <p:spPr bwMode="auto">
              <a:xfrm>
                <a:off x="2790" y="25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1" name="Line 2225"/>
              <p:cNvSpPr>
                <a:spLocks noChangeShapeType="1"/>
              </p:cNvSpPr>
              <p:nvPr/>
            </p:nvSpPr>
            <p:spPr bwMode="auto">
              <a:xfrm flipV="1">
                <a:off x="2798" y="257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2" name="Line 2226"/>
              <p:cNvSpPr>
                <a:spLocks noChangeShapeType="1"/>
              </p:cNvSpPr>
              <p:nvPr/>
            </p:nvSpPr>
            <p:spPr bwMode="auto">
              <a:xfrm flipV="1">
                <a:off x="2822" y="257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3" name="Line 2227"/>
              <p:cNvSpPr>
                <a:spLocks noChangeShapeType="1"/>
              </p:cNvSpPr>
              <p:nvPr/>
            </p:nvSpPr>
            <p:spPr bwMode="auto">
              <a:xfrm flipV="1">
                <a:off x="2832" y="2574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4" name="Line 2228"/>
              <p:cNvSpPr>
                <a:spLocks noChangeShapeType="1"/>
              </p:cNvSpPr>
              <p:nvPr/>
            </p:nvSpPr>
            <p:spPr bwMode="auto">
              <a:xfrm>
                <a:off x="2820" y="2600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5" name="Line 2229"/>
              <p:cNvSpPr>
                <a:spLocks noChangeShapeType="1"/>
              </p:cNvSpPr>
              <p:nvPr/>
            </p:nvSpPr>
            <p:spPr bwMode="auto">
              <a:xfrm>
                <a:off x="2812" y="262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6" name="Line 2230"/>
              <p:cNvSpPr>
                <a:spLocks noChangeShapeType="1"/>
              </p:cNvSpPr>
              <p:nvPr/>
            </p:nvSpPr>
            <p:spPr bwMode="auto">
              <a:xfrm>
                <a:off x="2812" y="25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7" name="Line 2231"/>
              <p:cNvSpPr>
                <a:spLocks noChangeShapeType="1"/>
              </p:cNvSpPr>
              <p:nvPr/>
            </p:nvSpPr>
            <p:spPr bwMode="auto">
              <a:xfrm flipV="1">
                <a:off x="2820" y="25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8" name="Line 2232"/>
              <p:cNvSpPr>
                <a:spLocks noChangeShapeType="1"/>
              </p:cNvSpPr>
              <p:nvPr/>
            </p:nvSpPr>
            <p:spPr bwMode="auto">
              <a:xfrm flipV="1">
                <a:off x="2844" y="25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69" name="Line 2233"/>
              <p:cNvSpPr>
                <a:spLocks noChangeShapeType="1"/>
              </p:cNvSpPr>
              <p:nvPr/>
            </p:nvSpPr>
            <p:spPr bwMode="auto">
              <a:xfrm flipV="1">
                <a:off x="2852" y="2598"/>
                <a:ext cx="1" cy="5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0" name="Line 2234"/>
              <p:cNvSpPr>
                <a:spLocks noChangeShapeType="1"/>
              </p:cNvSpPr>
              <p:nvPr/>
            </p:nvSpPr>
            <p:spPr bwMode="auto">
              <a:xfrm>
                <a:off x="2838" y="2622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1" name="Line 2235"/>
              <p:cNvSpPr>
                <a:spLocks noChangeShapeType="1"/>
              </p:cNvSpPr>
              <p:nvPr/>
            </p:nvSpPr>
            <p:spPr bwMode="auto">
              <a:xfrm>
                <a:off x="2832" y="26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2" name="Line 2236"/>
              <p:cNvSpPr>
                <a:spLocks noChangeShapeType="1"/>
              </p:cNvSpPr>
              <p:nvPr/>
            </p:nvSpPr>
            <p:spPr bwMode="auto">
              <a:xfrm>
                <a:off x="2832" y="25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3" name="Line 2237"/>
              <p:cNvSpPr>
                <a:spLocks noChangeShapeType="1"/>
              </p:cNvSpPr>
              <p:nvPr/>
            </p:nvSpPr>
            <p:spPr bwMode="auto">
              <a:xfrm flipV="1">
                <a:off x="2838" y="2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4" name="Line 2238"/>
              <p:cNvSpPr>
                <a:spLocks noChangeShapeType="1"/>
              </p:cNvSpPr>
              <p:nvPr/>
            </p:nvSpPr>
            <p:spPr bwMode="auto">
              <a:xfrm flipV="1">
                <a:off x="2864" y="26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5" name="Line 2239"/>
              <p:cNvSpPr>
                <a:spLocks noChangeShapeType="1"/>
              </p:cNvSpPr>
              <p:nvPr/>
            </p:nvSpPr>
            <p:spPr bwMode="auto">
              <a:xfrm flipV="1">
                <a:off x="2874" y="2620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6" name="Line 2240"/>
              <p:cNvSpPr>
                <a:spLocks noChangeShapeType="1"/>
              </p:cNvSpPr>
              <p:nvPr/>
            </p:nvSpPr>
            <p:spPr bwMode="auto">
              <a:xfrm>
                <a:off x="2860" y="2646"/>
                <a:ext cx="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7" name="Line 2241"/>
              <p:cNvSpPr>
                <a:spLocks noChangeShapeType="1"/>
              </p:cNvSpPr>
              <p:nvPr/>
            </p:nvSpPr>
            <p:spPr bwMode="auto">
              <a:xfrm>
                <a:off x="2852" y="267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8" name="Line 2242"/>
              <p:cNvSpPr>
                <a:spLocks noChangeShapeType="1"/>
              </p:cNvSpPr>
              <p:nvPr/>
            </p:nvSpPr>
            <p:spPr bwMode="auto">
              <a:xfrm>
                <a:off x="2852" y="26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79" name="Line 2243"/>
              <p:cNvSpPr>
                <a:spLocks noChangeShapeType="1"/>
              </p:cNvSpPr>
              <p:nvPr/>
            </p:nvSpPr>
            <p:spPr bwMode="auto">
              <a:xfrm flipV="1">
                <a:off x="2860" y="26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0" name="Line 2244"/>
              <p:cNvSpPr>
                <a:spLocks noChangeShapeType="1"/>
              </p:cNvSpPr>
              <p:nvPr/>
            </p:nvSpPr>
            <p:spPr bwMode="auto">
              <a:xfrm flipV="1">
                <a:off x="2886" y="262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1" name="Line 2245"/>
              <p:cNvSpPr>
                <a:spLocks noChangeShapeType="1"/>
              </p:cNvSpPr>
              <p:nvPr/>
            </p:nvSpPr>
            <p:spPr bwMode="auto">
              <a:xfrm flipV="1">
                <a:off x="2892" y="2652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2" name="Line 2246"/>
              <p:cNvSpPr>
                <a:spLocks noChangeShapeType="1"/>
              </p:cNvSpPr>
              <p:nvPr/>
            </p:nvSpPr>
            <p:spPr bwMode="auto">
              <a:xfrm>
                <a:off x="2878" y="2678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3" name="Line 2247"/>
              <p:cNvSpPr>
                <a:spLocks noChangeShapeType="1"/>
              </p:cNvSpPr>
              <p:nvPr/>
            </p:nvSpPr>
            <p:spPr bwMode="auto">
              <a:xfrm>
                <a:off x="2872" y="270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4" name="Line 2248"/>
              <p:cNvSpPr>
                <a:spLocks noChangeShapeType="1"/>
              </p:cNvSpPr>
              <p:nvPr/>
            </p:nvSpPr>
            <p:spPr bwMode="auto">
              <a:xfrm>
                <a:off x="2872" y="265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5" name="Line 2249"/>
              <p:cNvSpPr>
                <a:spLocks noChangeShapeType="1"/>
              </p:cNvSpPr>
              <p:nvPr/>
            </p:nvSpPr>
            <p:spPr bwMode="auto">
              <a:xfrm flipV="1">
                <a:off x="287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6" name="Line 2250"/>
              <p:cNvSpPr>
                <a:spLocks noChangeShapeType="1"/>
              </p:cNvSpPr>
              <p:nvPr/>
            </p:nvSpPr>
            <p:spPr bwMode="auto">
              <a:xfrm flipV="1">
                <a:off x="290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7" name="Line 2251"/>
              <p:cNvSpPr>
                <a:spLocks noChangeShapeType="1"/>
              </p:cNvSpPr>
              <p:nvPr/>
            </p:nvSpPr>
            <p:spPr bwMode="auto">
              <a:xfrm flipV="1">
                <a:off x="2914" y="2790"/>
                <a:ext cx="1" cy="5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8" name="Line 2252"/>
              <p:cNvSpPr>
                <a:spLocks noChangeShapeType="1"/>
              </p:cNvSpPr>
              <p:nvPr/>
            </p:nvSpPr>
            <p:spPr bwMode="auto">
              <a:xfrm>
                <a:off x="2898" y="281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89" name="Line 2253"/>
              <p:cNvSpPr>
                <a:spLocks noChangeShapeType="1"/>
              </p:cNvSpPr>
              <p:nvPr/>
            </p:nvSpPr>
            <p:spPr bwMode="auto">
              <a:xfrm>
                <a:off x="2894" y="284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0" name="Line 2254"/>
              <p:cNvSpPr>
                <a:spLocks noChangeShapeType="1"/>
              </p:cNvSpPr>
              <p:nvPr/>
            </p:nvSpPr>
            <p:spPr bwMode="auto">
              <a:xfrm>
                <a:off x="2894" y="27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1" name="Line 2255"/>
              <p:cNvSpPr>
                <a:spLocks noChangeShapeType="1"/>
              </p:cNvSpPr>
              <p:nvPr/>
            </p:nvSpPr>
            <p:spPr bwMode="auto">
              <a:xfrm flipV="1">
                <a:off x="2898" y="279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2" name="Line 2256"/>
              <p:cNvSpPr>
                <a:spLocks noChangeShapeType="1"/>
              </p:cNvSpPr>
              <p:nvPr/>
            </p:nvSpPr>
            <p:spPr bwMode="auto">
              <a:xfrm flipV="1">
                <a:off x="2932" y="279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3" name="Line 2257"/>
              <p:cNvSpPr>
                <a:spLocks noChangeShapeType="1"/>
              </p:cNvSpPr>
              <p:nvPr/>
            </p:nvSpPr>
            <p:spPr bwMode="auto">
              <a:xfrm flipV="1">
                <a:off x="2934" y="2944"/>
                <a:ext cx="1" cy="5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4" name="Line 2258"/>
              <p:cNvSpPr>
                <a:spLocks noChangeShapeType="1"/>
              </p:cNvSpPr>
              <p:nvPr/>
            </p:nvSpPr>
            <p:spPr bwMode="auto">
              <a:xfrm>
                <a:off x="2912" y="2972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5" name="Line 2259"/>
              <p:cNvSpPr>
                <a:spLocks noChangeShapeType="1"/>
              </p:cNvSpPr>
              <p:nvPr/>
            </p:nvSpPr>
            <p:spPr bwMode="auto">
              <a:xfrm>
                <a:off x="2914" y="300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6" name="Line 2260"/>
              <p:cNvSpPr>
                <a:spLocks noChangeShapeType="1"/>
              </p:cNvSpPr>
              <p:nvPr/>
            </p:nvSpPr>
            <p:spPr bwMode="auto">
              <a:xfrm>
                <a:off x="2914" y="294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7" name="Line 2261"/>
              <p:cNvSpPr>
                <a:spLocks noChangeShapeType="1"/>
              </p:cNvSpPr>
              <p:nvPr/>
            </p:nvSpPr>
            <p:spPr bwMode="auto">
              <a:xfrm flipV="1">
                <a:off x="2912" y="29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8" name="Line 2262"/>
              <p:cNvSpPr>
                <a:spLocks noChangeShapeType="1"/>
              </p:cNvSpPr>
              <p:nvPr/>
            </p:nvSpPr>
            <p:spPr bwMode="auto">
              <a:xfrm flipV="1">
                <a:off x="2958" y="29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99" name="Line 2263"/>
              <p:cNvSpPr>
                <a:spLocks noChangeShapeType="1"/>
              </p:cNvSpPr>
              <p:nvPr/>
            </p:nvSpPr>
            <p:spPr bwMode="auto">
              <a:xfrm flipV="1">
                <a:off x="2938" y="3054"/>
                <a:ext cx="1" cy="7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0" name="Line 2264"/>
              <p:cNvSpPr>
                <a:spLocks noChangeShapeType="1"/>
              </p:cNvSpPr>
              <p:nvPr/>
            </p:nvSpPr>
            <p:spPr bwMode="auto">
              <a:xfrm>
                <a:off x="2836" y="3092"/>
                <a:ext cx="2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1" name="Line 2265"/>
              <p:cNvSpPr>
                <a:spLocks noChangeShapeType="1"/>
              </p:cNvSpPr>
              <p:nvPr/>
            </p:nvSpPr>
            <p:spPr bwMode="auto">
              <a:xfrm>
                <a:off x="2918" y="313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2" name="Line 2266"/>
              <p:cNvSpPr>
                <a:spLocks noChangeShapeType="1"/>
              </p:cNvSpPr>
              <p:nvPr/>
            </p:nvSpPr>
            <p:spPr bwMode="auto">
              <a:xfrm>
                <a:off x="2918" y="30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3" name="Line 2267"/>
              <p:cNvSpPr>
                <a:spLocks noChangeShapeType="1"/>
              </p:cNvSpPr>
              <p:nvPr/>
            </p:nvSpPr>
            <p:spPr bwMode="auto">
              <a:xfrm flipV="1">
                <a:off x="2836" y="30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4" name="Line 2268"/>
              <p:cNvSpPr>
                <a:spLocks noChangeShapeType="1"/>
              </p:cNvSpPr>
              <p:nvPr/>
            </p:nvSpPr>
            <p:spPr bwMode="auto">
              <a:xfrm>
                <a:off x="129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5" name="Line 2269"/>
              <p:cNvSpPr>
                <a:spLocks noChangeShapeType="1"/>
              </p:cNvSpPr>
              <p:nvPr/>
            </p:nvSpPr>
            <p:spPr bwMode="auto">
              <a:xfrm>
                <a:off x="132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6" name="Line 2270"/>
              <p:cNvSpPr>
                <a:spLocks noChangeShapeType="1"/>
              </p:cNvSpPr>
              <p:nvPr/>
            </p:nvSpPr>
            <p:spPr bwMode="auto">
              <a:xfrm>
                <a:off x="135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7" name="Line 2271"/>
              <p:cNvSpPr>
                <a:spLocks noChangeShapeType="1"/>
              </p:cNvSpPr>
              <p:nvPr/>
            </p:nvSpPr>
            <p:spPr bwMode="auto">
              <a:xfrm>
                <a:off x="138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8" name="Line 2272"/>
              <p:cNvSpPr>
                <a:spLocks noChangeShapeType="1"/>
              </p:cNvSpPr>
              <p:nvPr/>
            </p:nvSpPr>
            <p:spPr bwMode="auto">
              <a:xfrm>
                <a:off x="142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09" name="Line 2273"/>
              <p:cNvSpPr>
                <a:spLocks noChangeShapeType="1"/>
              </p:cNvSpPr>
              <p:nvPr/>
            </p:nvSpPr>
            <p:spPr bwMode="auto">
              <a:xfrm>
                <a:off x="145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0" name="Line 2274"/>
              <p:cNvSpPr>
                <a:spLocks noChangeShapeType="1"/>
              </p:cNvSpPr>
              <p:nvPr/>
            </p:nvSpPr>
            <p:spPr bwMode="auto">
              <a:xfrm>
                <a:off x="148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1" name="Line 2275"/>
              <p:cNvSpPr>
                <a:spLocks noChangeShapeType="1"/>
              </p:cNvSpPr>
              <p:nvPr/>
            </p:nvSpPr>
            <p:spPr bwMode="auto">
              <a:xfrm>
                <a:off x="151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2" name="Line 2276"/>
              <p:cNvSpPr>
                <a:spLocks noChangeShapeType="1"/>
              </p:cNvSpPr>
              <p:nvPr/>
            </p:nvSpPr>
            <p:spPr bwMode="auto">
              <a:xfrm>
                <a:off x="154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3" name="Line 2277"/>
              <p:cNvSpPr>
                <a:spLocks noChangeShapeType="1"/>
              </p:cNvSpPr>
              <p:nvPr/>
            </p:nvSpPr>
            <p:spPr bwMode="auto">
              <a:xfrm>
                <a:off x="157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4" name="Line 2278"/>
              <p:cNvSpPr>
                <a:spLocks noChangeShapeType="1"/>
              </p:cNvSpPr>
              <p:nvPr/>
            </p:nvSpPr>
            <p:spPr bwMode="auto">
              <a:xfrm>
                <a:off x="161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5" name="Line 2279"/>
              <p:cNvSpPr>
                <a:spLocks noChangeShapeType="1"/>
              </p:cNvSpPr>
              <p:nvPr/>
            </p:nvSpPr>
            <p:spPr bwMode="auto">
              <a:xfrm>
                <a:off x="164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6" name="Line 2280"/>
              <p:cNvSpPr>
                <a:spLocks noChangeShapeType="1"/>
              </p:cNvSpPr>
              <p:nvPr/>
            </p:nvSpPr>
            <p:spPr bwMode="auto">
              <a:xfrm>
                <a:off x="167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7" name="Line 2281"/>
              <p:cNvSpPr>
                <a:spLocks noChangeShapeType="1"/>
              </p:cNvSpPr>
              <p:nvPr/>
            </p:nvSpPr>
            <p:spPr bwMode="auto">
              <a:xfrm>
                <a:off x="170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8" name="Line 2282"/>
              <p:cNvSpPr>
                <a:spLocks noChangeShapeType="1"/>
              </p:cNvSpPr>
              <p:nvPr/>
            </p:nvSpPr>
            <p:spPr bwMode="auto">
              <a:xfrm>
                <a:off x="173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19" name="Line 2283"/>
              <p:cNvSpPr>
                <a:spLocks noChangeShapeType="1"/>
              </p:cNvSpPr>
              <p:nvPr/>
            </p:nvSpPr>
            <p:spPr bwMode="auto">
              <a:xfrm>
                <a:off x="1770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0" name="Line 2284"/>
              <p:cNvSpPr>
                <a:spLocks noChangeShapeType="1"/>
              </p:cNvSpPr>
              <p:nvPr/>
            </p:nvSpPr>
            <p:spPr bwMode="auto">
              <a:xfrm>
                <a:off x="180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1" name="Line 2285"/>
              <p:cNvSpPr>
                <a:spLocks noChangeShapeType="1"/>
              </p:cNvSpPr>
              <p:nvPr/>
            </p:nvSpPr>
            <p:spPr bwMode="auto">
              <a:xfrm>
                <a:off x="183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2" name="Line 2286"/>
              <p:cNvSpPr>
                <a:spLocks noChangeShapeType="1"/>
              </p:cNvSpPr>
              <p:nvPr/>
            </p:nvSpPr>
            <p:spPr bwMode="auto">
              <a:xfrm>
                <a:off x="186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3" name="Line 2287"/>
              <p:cNvSpPr>
                <a:spLocks noChangeShapeType="1"/>
              </p:cNvSpPr>
              <p:nvPr/>
            </p:nvSpPr>
            <p:spPr bwMode="auto">
              <a:xfrm>
                <a:off x="189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4" name="Line 2288"/>
              <p:cNvSpPr>
                <a:spLocks noChangeShapeType="1"/>
              </p:cNvSpPr>
              <p:nvPr/>
            </p:nvSpPr>
            <p:spPr bwMode="auto">
              <a:xfrm>
                <a:off x="192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5" name="Line 2289"/>
              <p:cNvSpPr>
                <a:spLocks noChangeShapeType="1"/>
              </p:cNvSpPr>
              <p:nvPr/>
            </p:nvSpPr>
            <p:spPr bwMode="auto">
              <a:xfrm>
                <a:off x="1960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6" name="Line 2290"/>
              <p:cNvSpPr>
                <a:spLocks noChangeShapeType="1"/>
              </p:cNvSpPr>
              <p:nvPr/>
            </p:nvSpPr>
            <p:spPr bwMode="auto">
              <a:xfrm>
                <a:off x="199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7" name="Line 2291"/>
              <p:cNvSpPr>
                <a:spLocks noChangeShapeType="1"/>
              </p:cNvSpPr>
              <p:nvPr/>
            </p:nvSpPr>
            <p:spPr bwMode="auto">
              <a:xfrm>
                <a:off x="202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8" name="Line 2292"/>
              <p:cNvSpPr>
                <a:spLocks noChangeShapeType="1"/>
              </p:cNvSpPr>
              <p:nvPr/>
            </p:nvSpPr>
            <p:spPr bwMode="auto">
              <a:xfrm>
                <a:off x="205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29" name="Line 2293"/>
              <p:cNvSpPr>
                <a:spLocks noChangeShapeType="1"/>
              </p:cNvSpPr>
              <p:nvPr/>
            </p:nvSpPr>
            <p:spPr bwMode="auto">
              <a:xfrm>
                <a:off x="208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0" name="Line 2294"/>
              <p:cNvSpPr>
                <a:spLocks noChangeShapeType="1"/>
              </p:cNvSpPr>
              <p:nvPr/>
            </p:nvSpPr>
            <p:spPr bwMode="auto">
              <a:xfrm>
                <a:off x="211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1" name="Line 2295"/>
              <p:cNvSpPr>
                <a:spLocks noChangeShapeType="1"/>
              </p:cNvSpPr>
              <p:nvPr/>
            </p:nvSpPr>
            <p:spPr bwMode="auto">
              <a:xfrm>
                <a:off x="215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2" name="Line 2296"/>
              <p:cNvSpPr>
                <a:spLocks noChangeShapeType="1"/>
              </p:cNvSpPr>
              <p:nvPr/>
            </p:nvSpPr>
            <p:spPr bwMode="auto">
              <a:xfrm>
                <a:off x="218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3" name="Line 2297"/>
              <p:cNvSpPr>
                <a:spLocks noChangeShapeType="1"/>
              </p:cNvSpPr>
              <p:nvPr/>
            </p:nvSpPr>
            <p:spPr bwMode="auto">
              <a:xfrm>
                <a:off x="221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4" name="Line 2298"/>
              <p:cNvSpPr>
                <a:spLocks noChangeShapeType="1"/>
              </p:cNvSpPr>
              <p:nvPr/>
            </p:nvSpPr>
            <p:spPr bwMode="auto">
              <a:xfrm>
                <a:off x="224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5" name="Line 2299"/>
              <p:cNvSpPr>
                <a:spLocks noChangeShapeType="1"/>
              </p:cNvSpPr>
              <p:nvPr/>
            </p:nvSpPr>
            <p:spPr bwMode="auto">
              <a:xfrm>
                <a:off x="227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6" name="Line 2300"/>
              <p:cNvSpPr>
                <a:spLocks noChangeShapeType="1"/>
              </p:cNvSpPr>
              <p:nvPr/>
            </p:nvSpPr>
            <p:spPr bwMode="auto">
              <a:xfrm>
                <a:off x="2310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7" name="Line 2301"/>
              <p:cNvSpPr>
                <a:spLocks noChangeShapeType="1"/>
              </p:cNvSpPr>
              <p:nvPr/>
            </p:nvSpPr>
            <p:spPr bwMode="auto">
              <a:xfrm>
                <a:off x="234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8" name="Line 2302"/>
              <p:cNvSpPr>
                <a:spLocks noChangeShapeType="1"/>
              </p:cNvSpPr>
              <p:nvPr/>
            </p:nvSpPr>
            <p:spPr bwMode="auto">
              <a:xfrm>
                <a:off x="237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39" name="Line 2303"/>
              <p:cNvSpPr>
                <a:spLocks noChangeShapeType="1"/>
              </p:cNvSpPr>
              <p:nvPr/>
            </p:nvSpPr>
            <p:spPr bwMode="auto">
              <a:xfrm>
                <a:off x="240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0" name="Line 2304"/>
              <p:cNvSpPr>
                <a:spLocks noChangeShapeType="1"/>
              </p:cNvSpPr>
              <p:nvPr/>
            </p:nvSpPr>
            <p:spPr bwMode="auto">
              <a:xfrm>
                <a:off x="243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1" name="Line 2305"/>
              <p:cNvSpPr>
                <a:spLocks noChangeShapeType="1"/>
              </p:cNvSpPr>
              <p:nvPr/>
            </p:nvSpPr>
            <p:spPr bwMode="auto">
              <a:xfrm>
                <a:off x="246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2" name="Line 2306"/>
              <p:cNvSpPr>
                <a:spLocks noChangeShapeType="1"/>
              </p:cNvSpPr>
              <p:nvPr/>
            </p:nvSpPr>
            <p:spPr bwMode="auto">
              <a:xfrm>
                <a:off x="2500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3" name="Line 2307"/>
              <p:cNvSpPr>
                <a:spLocks noChangeShapeType="1"/>
              </p:cNvSpPr>
              <p:nvPr/>
            </p:nvSpPr>
            <p:spPr bwMode="auto">
              <a:xfrm>
                <a:off x="253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4" name="Line 2308"/>
              <p:cNvSpPr>
                <a:spLocks noChangeShapeType="1"/>
              </p:cNvSpPr>
              <p:nvPr/>
            </p:nvSpPr>
            <p:spPr bwMode="auto">
              <a:xfrm>
                <a:off x="256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5" name="Line 2309"/>
              <p:cNvSpPr>
                <a:spLocks noChangeShapeType="1"/>
              </p:cNvSpPr>
              <p:nvPr/>
            </p:nvSpPr>
            <p:spPr bwMode="auto">
              <a:xfrm>
                <a:off x="259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6" name="Line 2310"/>
              <p:cNvSpPr>
                <a:spLocks noChangeShapeType="1"/>
              </p:cNvSpPr>
              <p:nvPr/>
            </p:nvSpPr>
            <p:spPr bwMode="auto">
              <a:xfrm>
                <a:off x="262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7" name="Line 2311"/>
              <p:cNvSpPr>
                <a:spLocks noChangeShapeType="1"/>
              </p:cNvSpPr>
              <p:nvPr/>
            </p:nvSpPr>
            <p:spPr bwMode="auto">
              <a:xfrm>
                <a:off x="265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8" name="Line 2312"/>
              <p:cNvSpPr>
                <a:spLocks noChangeShapeType="1"/>
              </p:cNvSpPr>
              <p:nvPr/>
            </p:nvSpPr>
            <p:spPr bwMode="auto">
              <a:xfrm>
                <a:off x="269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49" name="Line 2313"/>
              <p:cNvSpPr>
                <a:spLocks noChangeShapeType="1"/>
              </p:cNvSpPr>
              <p:nvPr/>
            </p:nvSpPr>
            <p:spPr bwMode="auto">
              <a:xfrm>
                <a:off x="2722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0" name="Line 2314"/>
              <p:cNvSpPr>
                <a:spLocks noChangeShapeType="1"/>
              </p:cNvSpPr>
              <p:nvPr/>
            </p:nvSpPr>
            <p:spPr bwMode="auto">
              <a:xfrm>
                <a:off x="2754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1" name="Line 2315"/>
              <p:cNvSpPr>
                <a:spLocks noChangeShapeType="1"/>
              </p:cNvSpPr>
              <p:nvPr/>
            </p:nvSpPr>
            <p:spPr bwMode="auto">
              <a:xfrm>
                <a:off x="278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2" name="Line 2316"/>
              <p:cNvSpPr>
                <a:spLocks noChangeShapeType="1"/>
              </p:cNvSpPr>
              <p:nvPr/>
            </p:nvSpPr>
            <p:spPr bwMode="auto">
              <a:xfrm>
                <a:off x="2816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3" name="Line 2317"/>
              <p:cNvSpPr>
                <a:spLocks noChangeShapeType="1"/>
              </p:cNvSpPr>
              <p:nvPr/>
            </p:nvSpPr>
            <p:spPr bwMode="auto">
              <a:xfrm>
                <a:off x="2848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4" name="Line 2318"/>
              <p:cNvSpPr>
                <a:spLocks noChangeShapeType="1"/>
              </p:cNvSpPr>
              <p:nvPr/>
            </p:nvSpPr>
            <p:spPr bwMode="auto">
              <a:xfrm>
                <a:off x="2880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5" name="Line 2319"/>
              <p:cNvSpPr>
                <a:spLocks noChangeShapeType="1"/>
              </p:cNvSpPr>
              <p:nvPr/>
            </p:nvSpPr>
            <p:spPr bwMode="auto">
              <a:xfrm>
                <a:off x="2912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6" name="Line 2320"/>
              <p:cNvSpPr>
                <a:spLocks noChangeShapeType="1"/>
              </p:cNvSpPr>
              <p:nvPr/>
            </p:nvSpPr>
            <p:spPr bwMode="auto">
              <a:xfrm>
                <a:off x="2944" y="2742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7" name="Line 2321"/>
              <p:cNvSpPr>
                <a:spLocks noChangeShapeType="1"/>
              </p:cNvSpPr>
              <p:nvPr/>
            </p:nvSpPr>
            <p:spPr bwMode="auto">
              <a:xfrm>
                <a:off x="2976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8" name="Line 2322"/>
              <p:cNvSpPr>
                <a:spLocks noChangeShapeType="1"/>
              </p:cNvSpPr>
              <p:nvPr/>
            </p:nvSpPr>
            <p:spPr bwMode="auto">
              <a:xfrm>
                <a:off x="3008" y="2742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59" name="Line 2323"/>
              <p:cNvSpPr>
                <a:spLocks noChangeShapeType="1"/>
              </p:cNvSpPr>
              <p:nvPr/>
            </p:nvSpPr>
            <p:spPr bwMode="auto">
              <a:xfrm>
                <a:off x="3040" y="2742"/>
                <a:ext cx="1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0" name="Freeform 2324"/>
              <p:cNvSpPr>
                <a:spLocks/>
              </p:cNvSpPr>
              <p:nvPr/>
            </p:nvSpPr>
            <p:spPr bwMode="auto">
              <a:xfrm>
                <a:off x="1468" y="2158"/>
                <a:ext cx="54" cy="94"/>
              </a:xfrm>
              <a:custGeom>
                <a:avLst/>
                <a:gdLst>
                  <a:gd name="T0" fmla="*/ 42 w 54"/>
                  <a:gd name="T1" fmla="*/ 38 h 94"/>
                  <a:gd name="T2" fmla="*/ 34 w 54"/>
                  <a:gd name="T3" fmla="*/ 34 h 94"/>
                  <a:gd name="T4" fmla="*/ 26 w 54"/>
                  <a:gd name="T5" fmla="*/ 34 h 94"/>
                  <a:gd name="T6" fmla="*/ 12 w 54"/>
                  <a:gd name="T7" fmla="*/ 38 h 94"/>
                  <a:gd name="T8" fmla="*/ 4 w 54"/>
                  <a:gd name="T9" fmla="*/ 50 h 94"/>
                  <a:gd name="T10" fmla="*/ 0 w 54"/>
                  <a:gd name="T11" fmla="*/ 64 h 94"/>
                  <a:gd name="T12" fmla="*/ 0 w 54"/>
                  <a:gd name="T13" fmla="*/ 76 h 94"/>
                  <a:gd name="T14" fmla="*/ 4 w 54"/>
                  <a:gd name="T15" fmla="*/ 84 h 94"/>
                  <a:gd name="T16" fmla="*/ 8 w 54"/>
                  <a:gd name="T17" fmla="*/ 88 h 94"/>
                  <a:gd name="T18" fmla="*/ 16 w 54"/>
                  <a:gd name="T19" fmla="*/ 94 h 94"/>
                  <a:gd name="T20" fmla="*/ 26 w 54"/>
                  <a:gd name="T21" fmla="*/ 94 h 94"/>
                  <a:gd name="T22" fmla="*/ 38 w 54"/>
                  <a:gd name="T23" fmla="*/ 88 h 94"/>
                  <a:gd name="T24" fmla="*/ 46 w 54"/>
                  <a:gd name="T25" fmla="*/ 76 h 94"/>
                  <a:gd name="T26" fmla="*/ 50 w 54"/>
                  <a:gd name="T27" fmla="*/ 64 h 94"/>
                  <a:gd name="T28" fmla="*/ 50 w 54"/>
                  <a:gd name="T29" fmla="*/ 50 h 94"/>
                  <a:gd name="T30" fmla="*/ 46 w 54"/>
                  <a:gd name="T31" fmla="*/ 42 h 94"/>
                  <a:gd name="T32" fmla="*/ 30 w 54"/>
                  <a:gd name="T33" fmla="*/ 22 h 94"/>
                  <a:gd name="T34" fmla="*/ 26 w 54"/>
                  <a:gd name="T35" fmla="*/ 12 h 94"/>
                  <a:gd name="T36" fmla="*/ 26 w 54"/>
                  <a:gd name="T37" fmla="*/ 4 h 94"/>
                  <a:gd name="T38" fmla="*/ 30 w 54"/>
                  <a:gd name="T39" fmla="*/ 0 h 94"/>
                  <a:gd name="T40" fmla="*/ 38 w 54"/>
                  <a:gd name="T41" fmla="*/ 0 h 94"/>
                  <a:gd name="T42" fmla="*/ 46 w 54"/>
                  <a:gd name="T43" fmla="*/ 4 h 94"/>
                  <a:gd name="T44" fmla="*/ 54 w 54"/>
                  <a:gd name="T45" fmla="*/ 12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4" h="94">
                    <a:moveTo>
                      <a:pt x="42" y="38"/>
                    </a:moveTo>
                    <a:lnTo>
                      <a:pt x="34" y="34"/>
                    </a:lnTo>
                    <a:lnTo>
                      <a:pt x="26" y="34"/>
                    </a:lnTo>
                    <a:lnTo>
                      <a:pt x="12" y="38"/>
                    </a:lnTo>
                    <a:lnTo>
                      <a:pt x="4" y="50"/>
                    </a:lnTo>
                    <a:lnTo>
                      <a:pt x="0" y="64"/>
                    </a:lnTo>
                    <a:lnTo>
                      <a:pt x="0" y="76"/>
                    </a:lnTo>
                    <a:lnTo>
                      <a:pt x="4" y="84"/>
                    </a:lnTo>
                    <a:lnTo>
                      <a:pt x="8" y="88"/>
                    </a:lnTo>
                    <a:lnTo>
                      <a:pt x="16" y="94"/>
                    </a:lnTo>
                    <a:lnTo>
                      <a:pt x="26" y="94"/>
                    </a:lnTo>
                    <a:lnTo>
                      <a:pt x="38" y="88"/>
                    </a:lnTo>
                    <a:lnTo>
                      <a:pt x="46" y="76"/>
                    </a:lnTo>
                    <a:lnTo>
                      <a:pt x="50" y="64"/>
                    </a:lnTo>
                    <a:lnTo>
                      <a:pt x="50" y="50"/>
                    </a:lnTo>
                    <a:lnTo>
                      <a:pt x="46" y="42"/>
                    </a:lnTo>
                    <a:lnTo>
                      <a:pt x="30" y="22"/>
                    </a:lnTo>
                    <a:lnTo>
                      <a:pt x="26" y="12"/>
                    </a:lnTo>
                    <a:lnTo>
                      <a:pt x="26" y="4"/>
                    </a:lnTo>
                    <a:lnTo>
                      <a:pt x="30" y="0"/>
                    </a:lnTo>
                    <a:lnTo>
                      <a:pt x="38" y="0"/>
                    </a:lnTo>
                    <a:lnTo>
                      <a:pt x="46" y="4"/>
                    </a:lnTo>
                    <a:lnTo>
                      <a:pt x="54" y="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1" name="Freeform 2325"/>
              <p:cNvSpPr>
                <a:spLocks/>
              </p:cNvSpPr>
              <p:nvPr/>
            </p:nvSpPr>
            <p:spPr bwMode="auto">
              <a:xfrm>
                <a:off x="1472" y="2192"/>
                <a:ext cx="22" cy="54"/>
              </a:xfrm>
              <a:custGeom>
                <a:avLst/>
                <a:gdLst>
                  <a:gd name="T0" fmla="*/ 22 w 22"/>
                  <a:gd name="T1" fmla="*/ 0 h 54"/>
                  <a:gd name="T2" fmla="*/ 12 w 22"/>
                  <a:gd name="T3" fmla="*/ 4 h 54"/>
                  <a:gd name="T4" fmla="*/ 4 w 22"/>
                  <a:gd name="T5" fmla="*/ 16 h 54"/>
                  <a:gd name="T6" fmla="*/ 0 w 22"/>
                  <a:gd name="T7" fmla="*/ 30 h 54"/>
                  <a:gd name="T8" fmla="*/ 0 w 22"/>
                  <a:gd name="T9" fmla="*/ 46 h 54"/>
                  <a:gd name="T10" fmla="*/ 4 w 22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4">
                    <a:moveTo>
                      <a:pt x="22" y="0"/>
                    </a:moveTo>
                    <a:lnTo>
                      <a:pt x="12" y="4"/>
                    </a:lnTo>
                    <a:lnTo>
                      <a:pt x="4" y="16"/>
                    </a:lnTo>
                    <a:lnTo>
                      <a:pt x="0" y="30"/>
                    </a:lnTo>
                    <a:lnTo>
                      <a:pt x="0" y="46"/>
                    </a:lnTo>
                    <a:lnTo>
                      <a:pt x="4" y="5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2" name="Freeform 2326"/>
              <p:cNvSpPr>
                <a:spLocks/>
              </p:cNvSpPr>
              <p:nvPr/>
            </p:nvSpPr>
            <p:spPr bwMode="auto">
              <a:xfrm>
                <a:off x="1494" y="2162"/>
                <a:ext cx="28" cy="90"/>
              </a:xfrm>
              <a:custGeom>
                <a:avLst/>
                <a:gdLst>
                  <a:gd name="T0" fmla="*/ 0 w 28"/>
                  <a:gd name="T1" fmla="*/ 90 h 90"/>
                  <a:gd name="T2" fmla="*/ 8 w 28"/>
                  <a:gd name="T3" fmla="*/ 84 h 90"/>
                  <a:gd name="T4" fmla="*/ 16 w 28"/>
                  <a:gd name="T5" fmla="*/ 72 h 90"/>
                  <a:gd name="T6" fmla="*/ 20 w 28"/>
                  <a:gd name="T7" fmla="*/ 60 h 90"/>
                  <a:gd name="T8" fmla="*/ 20 w 28"/>
                  <a:gd name="T9" fmla="*/ 42 h 90"/>
                  <a:gd name="T10" fmla="*/ 16 w 28"/>
                  <a:gd name="T11" fmla="*/ 34 h 90"/>
                  <a:gd name="T12" fmla="*/ 8 w 28"/>
                  <a:gd name="T13" fmla="*/ 22 h 90"/>
                  <a:gd name="T14" fmla="*/ 4 w 28"/>
                  <a:gd name="T15" fmla="*/ 14 h 90"/>
                  <a:gd name="T16" fmla="*/ 4 w 28"/>
                  <a:gd name="T17" fmla="*/ 4 h 90"/>
                  <a:gd name="T18" fmla="*/ 8 w 28"/>
                  <a:gd name="T19" fmla="*/ 0 h 90"/>
                  <a:gd name="T20" fmla="*/ 16 w 28"/>
                  <a:gd name="T21" fmla="*/ 0 h 90"/>
                  <a:gd name="T22" fmla="*/ 28 w 28"/>
                  <a:gd name="T23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" h="90">
                    <a:moveTo>
                      <a:pt x="0" y="90"/>
                    </a:moveTo>
                    <a:lnTo>
                      <a:pt x="8" y="84"/>
                    </a:lnTo>
                    <a:lnTo>
                      <a:pt x="16" y="72"/>
                    </a:lnTo>
                    <a:lnTo>
                      <a:pt x="20" y="60"/>
                    </a:lnTo>
                    <a:lnTo>
                      <a:pt x="20" y="42"/>
                    </a:lnTo>
                    <a:lnTo>
                      <a:pt x="16" y="34"/>
                    </a:lnTo>
                    <a:lnTo>
                      <a:pt x="8" y="22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8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3" name="Freeform 2327"/>
              <p:cNvSpPr>
                <a:spLocks/>
              </p:cNvSpPr>
              <p:nvPr/>
            </p:nvSpPr>
            <p:spPr bwMode="auto">
              <a:xfrm>
                <a:off x="1532" y="2192"/>
                <a:ext cx="72" cy="94"/>
              </a:xfrm>
              <a:custGeom>
                <a:avLst/>
                <a:gdLst>
                  <a:gd name="T0" fmla="*/ 20 w 72"/>
                  <a:gd name="T1" fmla="*/ 38 h 94"/>
                  <a:gd name="T2" fmla="*/ 24 w 72"/>
                  <a:gd name="T3" fmla="*/ 50 h 94"/>
                  <a:gd name="T4" fmla="*/ 30 w 72"/>
                  <a:gd name="T5" fmla="*/ 54 h 94"/>
                  <a:gd name="T6" fmla="*/ 38 w 72"/>
                  <a:gd name="T7" fmla="*/ 60 h 94"/>
                  <a:gd name="T8" fmla="*/ 46 w 72"/>
                  <a:gd name="T9" fmla="*/ 60 h 94"/>
                  <a:gd name="T10" fmla="*/ 58 w 72"/>
                  <a:gd name="T11" fmla="*/ 54 h 94"/>
                  <a:gd name="T12" fmla="*/ 68 w 72"/>
                  <a:gd name="T13" fmla="*/ 42 h 94"/>
                  <a:gd name="T14" fmla="*/ 72 w 72"/>
                  <a:gd name="T15" fmla="*/ 30 h 94"/>
                  <a:gd name="T16" fmla="*/ 72 w 72"/>
                  <a:gd name="T17" fmla="*/ 16 h 94"/>
                  <a:gd name="T18" fmla="*/ 68 w 72"/>
                  <a:gd name="T19" fmla="*/ 8 h 94"/>
                  <a:gd name="T20" fmla="*/ 62 w 72"/>
                  <a:gd name="T21" fmla="*/ 4 h 94"/>
                  <a:gd name="T22" fmla="*/ 54 w 72"/>
                  <a:gd name="T23" fmla="*/ 0 h 94"/>
                  <a:gd name="T24" fmla="*/ 46 w 72"/>
                  <a:gd name="T25" fmla="*/ 0 h 94"/>
                  <a:gd name="T26" fmla="*/ 34 w 72"/>
                  <a:gd name="T27" fmla="*/ 4 h 94"/>
                  <a:gd name="T28" fmla="*/ 24 w 72"/>
                  <a:gd name="T29" fmla="*/ 16 h 94"/>
                  <a:gd name="T30" fmla="*/ 20 w 72"/>
                  <a:gd name="T31" fmla="*/ 30 h 94"/>
                  <a:gd name="T32" fmla="*/ 0 w 7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4">
                    <a:moveTo>
                      <a:pt x="20" y="38"/>
                    </a:moveTo>
                    <a:lnTo>
                      <a:pt x="24" y="50"/>
                    </a:lnTo>
                    <a:lnTo>
                      <a:pt x="30" y="54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8" y="54"/>
                    </a:lnTo>
                    <a:lnTo>
                      <a:pt x="68" y="42"/>
                    </a:lnTo>
                    <a:lnTo>
                      <a:pt x="72" y="30"/>
                    </a:lnTo>
                    <a:lnTo>
                      <a:pt x="72" y="16"/>
                    </a:lnTo>
                    <a:lnTo>
                      <a:pt x="68" y="8"/>
                    </a:lnTo>
                    <a:lnTo>
                      <a:pt x="62" y="4"/>
                    </a:lnTo>
                    <a:lnTo>
                      <a:pt x="54" y="0"/>
                    </a:lnTo>
                    <a:lnTo>
                      <a:pt x="46" y="0"/>
                    </a:lnTo>
                    <a:lnTo>
                      <a:pt x="34" y="4"/>
                    </a:lnTo>
                    <a:lnTo>
                      <a:pt x="24" y="16"/>
                    </a:lnTo>
                    <a:lnTo>
                      <a:pt x="20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4" name="Freeform 2328"/>
              <p:cNvSpPr>
                <a:spLocks/>
              </p:cNvSpPr>
              <p:nvPr/>
            </p:nvSpPr>
            <p:spPr bwMode="auto">
              <a:xfrm>
                <a:off x="1578" y="2196"/>
                <a:ext cx="22" cy="56"/>
              </a:xfrm>
              <a:custGeom>
                <a:avLst/>
                <a:gdLst>
                  <a:gd name="T0" fmla="*/ 0 w 22"/>
                  <a:gd name="T1" fmla="*/ 56 h 56"/>
                  <a:gd name="T2" fmla="*/ 8 w 22"/>
                  <a:gd name="T3" fmla="*/ 50 h 56"/>
                  <a:gd name="T4" fmla="*/ 16 w 22"/>
                  <a:gd name="T5" fmla="*/ 38 h 56"/>
                  <a:gd name="T6" fmla="*/ 22 w 22"/>
                  <a:gd name="T7" fmla="*/ 26 h 56"/>
                  <a:gd name="T8" fmla="*/ 22 w 22"/>
                  <a:gd name="T9" fmla="*/ 8 h 56"/>
                  <a:gd name="T10" fmla="*/ 16 w 22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56">
                    <a:moveTo>
                      <a:pt x="0" y="56"/>
                    </a:moveTo>
                    <a:lnTo>
                      <a:pt x="8" y="50"/>
                    </a:lnTo>
                    <a:lnTo>
                      <a:pt x="16" y="38"/>
                    </a:lnTo>
                    <a:lnTo>
                      <a:pt x="22" y="26"/>
                    </a:lnTo>
                    <a:lnTo>
                      <a:pt x="22" y="8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5" name="Freeform 2329"/>
              <p:cNvSpPr>
                <a:spLocks/>
              </p:cNvSpPr>
              <p:nvPr/>
            </p:nvSpPr>
            <p:spPr bwMode="auto">
              <a:xfrm>
                <a:off x="1540" y="2192"/>
                <a:ext cx="38" cy="94"/>
              </a:xfrm>
              <a:custGeom>
                <a:avLst/>
                <a:gdLst>
                  <a:gd name="T0" fmla="*/ 38 w 38"/>
                  <a:gd name="T1" fmla="*/ 0 h 94"/>
                  <a:gd name="T2" fmla="*/ 30 w 38"/>
                  <a:gd name="T3" fmla="*/ 4 h 94"/>
                  <a:gd name="T4" fmla="*/ 22 w 38"/>
                  <a:gd name="T5" fmla="*/ 16 h 94"/>
                  <a:gd name="T6" fmla="*/ 16 w 38"/>
                  <a:gd name="T7" fmla="*/ 30 h 94"/>
                  <a:gd name="T8" fmla="*/ 0 w 38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4">
                    <a:moveTo>
                      <a:pt x="38" y="0"/>
                    </a:moveTo>
                    <a:lnTo>
                      <a:pt x="30" y="4"/>
                    </a:lnTo>
                    <a:lnTo>
                      <a:pt x="22" y="16"/>
                    </a:lnTo>
                    <a:lnTo>
                      <a:pt x="16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6" name="Line 2330"/>
              <p:cNvSpPr>
                <a:spLocks noChangeShapeType="1"/>
              </p:cNvSpPr>
              <p:nvPr/>
            </p:nvSpPr>
            <p:spPr bwMode="auto">
              <a:xfrm flipH="1">
                <a:off x="1624" y="2146"/>
                <a:ext cx="78" cy="1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7" name="Freeform 2331"/>
              <p:cNvSpPr>
                <a:spLocks/>
              </p:cNvSpPr>
              <p:nvPr/>
            </p:nvSpPr>
            <p:spPr bwMode="auto">
              <a:xfrm>
                <a:off x="1706" y="2192"/>
                <a:ext cx="72" cy="94"/>
              </a:xfrm>
              <a:custGeom>
                <a:avLst/>
                <a:gdLst>
                  <a:gd name="T0" fmla="*/ 20 w 72"/>
                  <a:gd name="T1" fmla="*/ 38 h 94"/>
                  <a:gd name="T2" fmla="*/ 24 w 72"/>
                  <a:gd name="T3" fmla="*/ 50 h 94"/>
                  <a:gd name="T4" fmla="*/ 28 w 72"/>
                  <a:gd name="T5" fmla="*/ 54 h 94"/>
                  <a:gd name="T6" fmla="*/ 38 w 72"/>
                  <a:gd name="T7" fmla="*/ 60 h 94"/>
                  <a:gd name="T8" fmla="*/ 46 w 72"/>
                  <a:gd name="T9" fmla="*/ 60 h 94"/>
                  <a:gd name="T10" fmla="*/ 58 w 72"/>
                  <a:gd name="T11" fmla="*/ 54 h 94"/>
                  <a:gd name="T12" fmla="*/ 66 w 72"/>
                  <a:gd name="T13" fmla="*/ 42 h 94"/>
                  <a:gd name="T14" fmla="*/ 72 w 72"/>
                  <a:gd name="T15" fmla="*/ 30 h 94"/>
                  <a:gd name="T16" fmla="*/ 72 w 72"/>
                  <a:gd name="T17" fmla="*/ 16 h 94"/>
                  <a:gd name="T18" fmla="*/ 66 w 72"/>
                  <a:gd name="T19" fmla="*/ 8 h 94"/>
                  <a:gd name="T20" fmla="*/ 62 w 72"/>
                  <a:gd name="T21" fmla="*/ 4 h 94"/>
                  <a:gd name="T22" fmla="*/ 54 w 72"/>
                  <a:gd name="T23" fmla="*/ 0 h 94"/>
                  <a:gd name="T24" fmla="*/ 46 w 72"/>
                  <a:gd name="T25" fmla="*/ 0 h 94"/>
                  <a:gd name="T26" fmla="*/ 34 w 72"/>
                  <a:gd name="T27" fmla="*/ 4 h 94"/>
                  <a:gd name="T28" fmla="*/ 24 w 72"/>
                  <a:gd name="T29" fmla="*/ 16 h 94"/>
                  <a:gd name="T30" fmla="*/ 20 w 72"/>
                  <a:gd name="T31" fmla="*/ 30 h 94"/>
                  <a:gd name="T32" fmla="*/ 0 w 7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4">
                    <a:moveTo>
                      <a:pt x="20" y="38"/>
                    </a:moveTo>
                    <a:lnTo>
                      <a:pt x="24" y="50"/>
                    </a:lnTo>
                    <a:lnTo>
                      <a:pt x="28" y="54"/>
                    </a:lnTo>
                    <a:lnTo>
                      <a:pt x="38" y="60"/>
                    </a:lnTo>
                    <a:lnTo>
                      <a:pt x="46" y="60"/>
                    </a:lnTo>
                    <a:lnTo>
                      <a:pt x="58" y="54"/>
                    </a:lnTo>
                    <a:lnTo>
                      <a:pt x="66" y="42"/>
                    </a:lnTo>
                    <a:lnTo>
                      <a:pt x="72" y="30"/>
                    </a:lnTo>
                    <a:lnTo>
                      <a:pt x="72" y="16"/>
                    </a:lnTo>
                    <a:lnTo>
                      <a:pt x="66" y="8"/>
                    </a:lnTo>
                    <a:lnTo>
                      <a:pt x="62" y="4"/>
                    </a:lnTo>
                    <a:lnTo>
                      <a:pt x="54" y="0"/>
                    </a:lnTo>
                    <a:lnTo>
                      <a:pt x="46" y="0"/>
                    </a:lnTo>
                    <a:lnTo>
                      <a:pt x="34" y="4"/>
                    </a:lnTo>
                    <a:lnTo>
                      <a:pt x="24" y="16"/>
                    </a:lnTo>
                    <a:lnTo>
                      <a:pt x="20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8" name="Freeform 2332"/>
              <p:cNvSpPr>
                <a:spLocks/>
              </p:cNvSpPr>
              <p:nvPr/>
            </p:nvSpPr>
            <p:spPr bwMode="auto">
              <a:xfrm>
                <a:off x="1752" y="2196"/>
                <a:ext cx="20" cy="56"/>
              </a:xfrm>
              <a:custGeom>
                <a:avLst/>
                <a:gdLst>
                  <a:gd name="T0" fmla="*/ 0 w 20"/>
                  <a:gd name="T1" fmla="*/ 56 h 56"/>
                  <a:gd name="T2" fmla="*/ 8 w 20"/>
                  <a:gd name="T3" fmla="*/ 50 h 56"/>
                  <a:gd name="T4" fmla="*/ 16 w 20"/>
                  <a:gd name="T5" fmla="*/ 38 h 56"/>
                  <a:gd name="T6" fmla="*/ 20 w 20"/>
                  <a:gd name="T7" fmla="*/ 26 h 56"/>
                  <a:gd name="T8" fmla="*/ 20 w 20"/>
                  <a:gd name="T9" fmla="*/ 8 h 56"/>
                  <a:gd name="T10" fmla="*/ 16 w 20"/>
                  <a:gd name="T1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56">
                    <a:moveTo>
                      <a:pt x="0" y="56"/>
                    </a:moveTo>
                    <a:lnTo>
                      <a:pt x="8" y="50"/>
                    </a:lnTo>
                    <a:lnTo>
                      <a:pt x="16" y="38"/>
                    </a:lnTo>
                    <a:lnTo>
                      <a:pt x="20" y="26"/>
                    </a:lnTo>
                    <a:lnTo>
                      <a:pt x="20" y="8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69" name="Freeform 2333"/>
              <p:cNvSpPr>
                <a:spLocks/>
              </p:cNvSpPr>
              <p:nvPr/>
            </p:nvSpPr>
            <p:spPr bwMode="auto">
              <a:xfrm>
                <a:off x="1714" y="2192"/>
                <a:ext cx="38" cy="94"/>
              </a:xfrm>
              <a:custGeom>
                <a:avLst/>
                <a:gdLst>
                  <a:gd name="T0" fmla="*/ 38 w 38"/>
                  <a:gd name="T1" fmla="*/ 0 h 94"/>
                  <a:gd name="T2" fmla="*/ 30 w 38"/>
                  <a:gd name="T3" fmla="*/ 4 h 94"/>
                  <a:gd name="T4" fmla="*/ 20 w 38"/>
                  <a:gd name="T5" fmla="*/ 16 h 94"/>
                  <a:gd name="T6" fmla="*/ 16 w 38"/>
                  <a:gd name="T7" fmla="*/ 30 h 94"/>
                  <a:gd name="T8" fmla="*/ 0 w 38"/>
                  <a:gd name="T9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94">
                    <a:moveTo>
                      <a:pt x="38" y="0"/>
                    </a:moveTo>
                    <a:lnTo>
                      <a:pt x="30" y="4"/>
                    </a:lnTo>
                    <a:lnTo>
                      <a:pt x="20" y="16"/>
                    </a:lnTo>
                    <a:lnTo>
                      <a:pt x="16" y="30"/>
                    </a:lnTo>
                    <a:lnTo>
                      <a:pt x="0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0" name="Line 2334"/>
              <p:cNvSpPr>
                <a:spLocks noChangeShapeType="1"/>
              </p:cNvSpPr>
              <p:nvPr/>
            </p:nvSpPr>
            <p:spPr bwMode="auto">
              <a:xfrm>
                <a:off x="3040" y="3232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1" name="Line 2335"/>
              <p:cNvSpPr>
                <a:spLocks noChangeShapeType="1"/>
              </p:cNvSpPr>
              <p:nvPr/>
            </p:nvSpPr>
            <p:spPr bwMode="auto">
              <a:xfrm flipV="1">
                <a:off x="304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2" name="Freeform 2336"/>
              <p:cNvSpPr>
                <a:spLocks/>
              </p:cNvSpPr>
              <p:nvPr/>
            </p:nvSpPr>
            <p:spPr bwMode="auto">
              <a:xfrm>
                <a:off x="2968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3" name="Freeform 2337"/>
              <p:cNvSpPr>
                <a:spLocks/>
              </p:cNvSpPr>
              <p:nvPr/>
            </p:nvSpPr>
            <p:spPr bwMode="auto">
              <a:xfrm>
                <a:off x="2992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4" name="Freeform 2338"/>
              <p:cNvSpPr>
                <a:spLocks/>
              </p:cNvSpPr>
              <p:nvPr/>
            </p:nvSpPr>
            <p:spPr bwMode="auto">
              <a:xfrm>
                <a:off x="3034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5" name="Freeform 2339"/>
              <p:cNvSpPr>
                <a:spLocks/>
              </p:cNvSpPr>
              <p:nvPr/>
            </p:nvSpPr>
            <p:spPr bwMode="auto">
              <a:xfrm>
                <a:off x="3062" y="330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6" name="Freeform 2340"/>
              <p:cNvSpPr>
                <a:spLocks/>
              </p:cNvSpPr>
              <p:nvPr/>
            </p:nvSpPr>
            <p:spPr bwMode="auto">
              <a:xfrm>
                <a:off x="3086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7" name="Line 2341"/>
              <p:cNvSpPr>
                <a:spLocks noChangeShapeType="1"/>
              </p:cNvSpPr>
              <p:nvPr/>
            </p:nvSpPr>
            <p:spPr bwMode="auto">
              <a:xfrm flipV="1">
                <a:off x="3372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8" name="Freeform 2342"/>
              <p:cNvSpPr>
                <a:spLocks/>
              </p:cNvSpPr>
              <p:nvPr/>
            </p:nvSpPr>
            <p:spPr bwMode="auto">
              <a:xfrm>
                <a:off x="3300" y="330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2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2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8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8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8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8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79" name="Freeform 2343"/>
              <p:cNvSpPr>
                <a:spLocks/>
              </p:cNvSpPr>
              <p:nvPr/>
            </p:nvSpPr>
            <p:spPr bwMode="auto">
              <a:xfrm>
                <a:off x="3326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8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8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0" name="Freeform 2344"/>
              <p:cNvSpPr>
                <a:spLocks/>
              </p:cNvSpPr>
              <p:nvPr/>
            </p:nvSpPr>
            <p:spPr bwMode="auto">
              <a:xfrm>
                <a:off x="3366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1" name="Freeform 2345"/>
              <p:cNvSpPr>
                <a:spLocks/>
              </p:cNvSpPr>
              <p:nvPr/>
            </p:nvSpPr>
            <p:spPr bwMode="auto">
              <a:xfrm>
                <a:off x="3394" y="3308"/>
                <a:ext cx="44" cy="64"/>
              </a:xfrm>
              <a:custGeom>
                <a:avLst/>
                <a:gdLst>
                  <a:gd name="T0" fmla="*/ 2 w 44"/>
                  <a:gd name="T1" fmla="*/ 12 h 64"/>
                  <a:gd name="T2" fmla="*/ 6 w 44"/>
                  <a:gd name="T3" fmla="*/ 16 h 64"/>
                  <a:gd name="T4" fmla="*/ 2 w 44"/>
                  <a:gd name="T5" fmla="*/ 18 h 64"/>
                  <a:gd name="T6" fmla="*/ 0 w 44"/>
                  <a:gd name="T7" fmla="*/ 16 h 64"/>
                  <a:gd name="T8" fmla="*/ 0 w 44"/>
                  <a:gd name="T9" fmla="*/ 12 h 64"/>
                  <a:gd name="T10" fmla="*/ 2 w 44"/>
                  <a:gd name="T11" fmla="*/ 6 h 64"/>
                  <a:gd name="T12" fmla="*/ 6 w 44"/>
                  <a:gd name="T13" fmla="*/ 2 h 64"/>
                  <a:gd name="T14" fmla="*/ 16 w 44"/>
                  <a:gd name="T15" fmla="*/ 0 h 64"/>
                  <a:gd name="T16" fmla="*/ 28 w 44"/>
                  <a:gd name="T17" fmla="*/ 0 h 64"/>
                  <a:gd name="T18" fmla="*/ 38 w 44"/>
                  <a:gd name="T19" fmla="*/ 2 h 64"/>
                  <a:gd name="T20" fmla="*/ 40 w 44"/>
                  <a:gd name="T21" fmla="*/ 6 h 64"/>
                  <a:gd name="T22" fmla="*/ 44 w 44"/>
                  <a:gd name="T23" fmla="*/ 12 h 64"/>
                  <a:gd name="T24" fmla="*/ 44 w 44"/>
                  <a:gd name="T25" fmla="*/ 18 h 64"/>
                  <a:gd name="T26" fmla="*/ 40 w 44"/>
                  <a:gd name="T27" fmla="*/ 24 h 64"/>
                  <a:gd name="T28" fmla="*/ 30 w 44"/>
                  <a:gd name="T29" fmla="*/ 30 h 64"/>
                  <a:gd name="T30" fmla="*/ 16 w 44"/>
                  <a:gd name="T31" fmla="*/ 36 h 64"/>
                  <a:gd name="T32" fmla="*/ 10 w 44"/>
                  <a:gd name="T33" fmla="*/ 40 h 64"/>
                  <a:gd name="T34" fmla="*/ 2 w 44"/>
                  <a:gd name="T35" fmla="*/ 46 h 64"/>
                  <a:gd name="T36" fmla="*/ 0 w 44"/>
                  <a:gd name="T37" fmla="*/ 56 h 64"/>
                  <a:gd name="T38" fmla="*/ 0 w 44"/>
                  <a:gd name="T3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64">
                    <a:moveTo>
                      <a:pt x="2" y="12"/>
                    </a:moveTo>
                    <a:lnTo>
                      <a:pt x="6" y="16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0"/>
                    </a:lnTo>
                    <a:lnTo>
                      <a:pt x="38" y="2"/>
                    </a:lnTo>
                    <a:lnTo>
                      <a:pt x="40" y="6"/>
                    </a:lnTo>
                    <a:lnTo>
                      <a:pt x="44" y="12"/>
                    </a:lnTo>
                    <a:lnTo>
                      <a:pt x="44" y="18"/>
                    </a:lnTo>
                    <a:lnTo>
                      <a:pt x="40" y="24"/>
                    </a:lnTo>
                    <a:lnTo>
                      <a:pt x="30" y="30"/>
                    </a:lnTo>
                    <a:lnTo>
                      <a:pt x="16" y="36"/>
                    </a:lnTo>
                    <a:lnTo>
                      <a:pt x="10" y="40"/>
                    </a:lnTo>
                    <a:lnTo>
                      <a:pt x="2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2" name="Freeform 2346"/>
              <p:cNvSpPr>
                <a:spLocks/>
              </p:cNvSpPr>
              <p:nvPr/>
            </p:nvSpPr>
            <p:spPr bwMode="auto">
              <a:xfrm>
                <a:off x="3410" y="3308"/>
                <a:ext cx="24" cy="36"/>
              </a:xfrm>
              <a:custGeom>
                <a:avLst/>
                <a:gdLst>
                  <a:gd name="T0" fmla="*/ 12 w 24"/>
                  <a:gd name="T1" fmla="*/ 0 h 36"/>
                  <a:gd name="T2" fmla="*/ 18 w 24"/>
                  <a:gd name="T3" fmla="*/ 2 h 36"/>
                  <a:gd name="T4" fmla="*/ 22 w 24"/>
                  <a:gd name="T5" fmla="*/ 6 h 36"/>
                  <a:gd name="T6" fmla="*/ 24 w 24"/>
                  <a:gd name="T7" fmla="*/ 12 h 36"/>
                  <a:gd name="T8" fmla="*/ 24 w 24"/>
                  <a:gd name="T9" fmla="*/ 18 h 36"/>
                  <a:gd name="T10" fmla="*/ 22 w 24"/>
                  <a:gd name="T11" fmla="*/ 24 h 36"/>
                  <a:gd name="T12" fmla="*/ 12 w 24"/>
                  <a:gd name="T13" fmla="*/ 30 h 36"/>
                  <a:gd name="T14" fmla="*/ 0 w 2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36">
                    <a:moveTo>
                      <a:pt x="12" y="0"/>
                    </a:moveTo>
                    <a:lnTo>
                      <a:pt x="18" y="2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4" y="18"/>
                    </a:lnTo>
                    <a:lnTo>
                      <a:pt x="22" y="24"/>
                    </a:lnTo>
                    <a:lnTo>
                      <a:pt x="12" y="30"/>
                    </a:lnTo>
                    <a:lnTo>
                      <a:pt x="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3" name="Freeform 2347"/>
              <p:cNvSpPr>
                <a:spLocks/>
              </p:cNvSpPr>
              <p:nvPr/>
            </p:nvSpPr>
            <p:spPr bwMode="auto">
              <a:xfrm>
                <a:off x="3394" y="3364"/>
                <a:ext cx="44" cy="6"/>
              </a:xfrm>
              <a:custGeom>
                <a:avLst/>
                <a:gdLst>
                  <a:gd name="T0" fmla="*/ 0 w 44"/>
                  <a:gd name="T1" fmla="*/ 2 h 6"/>
                  <a:gd name="T2" fmla="*/ 2 w 44"/>
                  <a:gd name="T3" fmla="*/ 0 h 6"/>
                  <a:gd name="T4" fmla="*/ 10 w 44"/>
                  <a:gd name="T5" fmla="*/ 0 h 6"/>
                  <a:gd name="T6" fmla="*/ 24 w 44"/>
                  <a:gd name="T7" fmla="*/ 6 h 6"/>
                  <a:gd name="T8" fmla="*/ 34 w 44"/>
                  <a:gd name="T9" fmla="*/ 6 h 6"/>
                  <a:gd name="T10" fmla="*/ 40 w 44"/>
                  <a:gd name="T11" fmla="*/ 2 h 6"/>
                  <a:gd name="T12" fmla="*/ 44 w 44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6">
                    <a:moveTo>
                      <a:pt x="0" y="2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4" y="6"/>
                    </a:lnTo>
                    <a:lnTo>
                      <a:pt x="34" y="6"/>
                    </a:lnTo>
                    <a:lnTo>
                      <a:pt x="40" y="2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4" name="Freeform 2348"/>
              <p:cNvSpPr>
                <a:spLocks/>
              </p:cNvSpPr>
              <p:nvPr/>
            </p:nvSpPr>
            <p:spPr bwMode="auto">
              <a:xfrm>
                <a:off x="3404" y="3358"/>
                <a:ext cx="34" cy="14"/>
              </a:xfrm>
              <a:custGeom>
                <a:avLst/>
                <a:gdLst>
                  <a:gd name="T0" fmla="*/ 0 w 34"/>
                  <a:gd name="T1" fmla="*/ 6 h 14"/>
                  <a:gd name="T2" fmla="*/ 14 w 34"/>
                  <a:gd name="T3" fmla="*/ 14 h 14"/>
                  <a:gd name="T4" fmla="*/ 28 w 34"/>
                  <a:gd name="T5" fmla="*/ 14 h 14"/>
                  <a:gd name="T6" fmla="*/ 30 w 34"/>
                  <a:gd name="T7" fmla="*/ 12 h 14"/>
                  <a:gd name="T8" fmla="*/ 34 w 34"/>
                  <a:gd name="T9" fmla="*/ 6 h 14"/>
                  <a:gd name="T10" fmla="*/ 34 w 3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4">
                    <a:moveTo>
                      <a:pt x="0" y="6"/>
                    </a:moveTo>
                    <a:lnTo>
                      <a:pt x="14" y="14"/>
                    </a:lnTo>
                    <a:lnTo>
                      <a:pt x="28" y="14"/>
                    </a:lnTo>
                    <a:lnTo>
                      <a:pt x="30" y="12"/>
                    </a:lnTo>
                    <a:lnTo>
                      <a:pt x="34" y="6"/>
                    </a:lnTo>
                    <a:lnTo>
                      <a:pt x="3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5" name="Line 2349"/>
              <p:cNvSpPr>
                <a:spLocks noChangeShapeType="1"/>
              </p:cNvSpPr>
              <p:nvPr/>
            </p:nvSpPr>
            <p:spPr bwMode="auto">
              <a:xfrm flipV="1">
                <a:off x="3704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6" name="Freeform 2350"/>
              <p:cNvSpPr>
                <a:spLocks/>
              </p:cNvSpPr>
              <p:nvPr/>
            </p:nvSpPr>
            <p:spPr bwMode="auto">
              <a:xfrm>
                <a:off x="3634" y="3308"/>
                <a:ext cx="42" cy="64"/>
              </a:xfrm>
              <a:custGeom>
                <a:avLst/>
                <a:gdLst>
                  <a:gd name="T0" fmla="*/ 18 w 42"/>
                  <a:gd name="T1" fmla="*/ 0 h 64"/>
                  <a:gd name="T2" fmla="*/ 8 w 42"/>
                  <a:gd name="T3" fmla="*/ 2 h 64"/>
                  <a:gd name="T4" fmla="*/ 2 w 42"/>
                  <a:gd name="T5" fmla="*/ 12 h 64"/>
                  <a:gd name="T6" fmla="*/ 0 w 42"/>
                  <a:gd name="T7" fmla="*/ 28 h 64"/>
                  <a:gd name="T8" fmla="*/ 0 w 42"/>
                  <a:gd name="T9" fmla="*/ 36 h 64"/>
                  <a:gd name="T10" fmla="*/ 2 w 42"/>
                  <a:gd name="T11" fmla="*/ 52 h 64"/>
                  <a:gd name="T12" fmla="*/ 8 w 42"/>
                  <a:gd name="T13" fmla="*/ 62 h 64"/>
                  <a:gd name="T14" fmla="*/ 18 w 42"/>
                  <a:gd name="T15" fmla="*/ 64 h 64"/>
                  <a:gd name="T16" fmla="*/ 24 w 42"/>
                  <a:gd name="T17" fmla="*/ 64 h 64"/>
                  <a:gd name="T18" fmla="*/ 34 w 42"/>
                  <a:gd name="T19" fmla="*/ 62 h 64"/>
                  <a:gd name="T20" fmla="*/ 40 w 42"/>
                  <a:gd name="T21" fmla="*/ 52 h 64"/>
                  <a:gd name="T22" fmla="*/ 42 w 42"/>
                  <a:gd name="T23" fmla="*/ 36 h 64"/>
                  <a:gd name="T24" fmla="*/ 42 w 42"/>
                  <a:gd name="T25" fmla="*/ 28 h 64"/>
                  <a:gd name="T26" fmla="*/ 40 w 42"/>
                  <a:gd name="T27" fmla="*/ 12 h 64"/>
                  <a:gd name="T28" fmla="*/ 34 w 42"/>
                  <a:gd name="T29" fmla="*/ 2 h 64"/>
                  <a:gd name="T30" fmla="*/ 24 w 42"/>
                  <a:gd name="T31" fmla="*/ 0 h 64"/>
                  <a:gd name="T32" fmla="*/ 18 w 42"/>
                  <a:gd name="T33" fmla="*/ 0 h 64"/>
                  <a:gd name="T34" fmla="*/ 12 w 42"/>
                  <a:gd name="T35" fmla="*/ 2 h 64"/>
                  <a:gd name="T36" fmla="*/ 8 w 42"/>
                  <a:gd name="T37" fmla="*/ 6 h 64"/>
                  <a:gd name="T38" fmla="*/ 6 w 42"/>
                  <a:gd name="T39" fmla="*/ 12 h 64"/>
                  <a:gd name="T40" fmla="*/ 2 w 42"/>
                  <a:gd name="T41" fmla="*/ 28 h 64"/>
                  <a:gd name="T42" fmla="*/ 2 w 42"/>
                  <a:gd name="T43" fmla="*/ 36 h 64"/>
                  <a:gd name="T44" fmla="*/ 6 w 42"/>
                  <a:gd name="T45" fmla="*/ 52 h 64"/>
                  <a:gd name="T46" fmla="*/ 8 w 42"/>
                  <a:gd name="T47" fmla="*/ 58 h 64"/>
                  <a:gd name="T48" fmla="*/ 12 w 42"/>
                  <a:gd name="T49" fmla="*/ 62 h 64"/>
                  <a:gd name="T50" fmla="*/ 18 w 42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" h="64">
                    <a:moveTo>
                      <a:pt x="18" y="0"/>
                    </a:moveTo>
                    <a:lnTo>
                      <a:pt x="8" y="2"/>
                    </a:lnTo>
                    <a:lnTo>
                      <a:pt x="2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2" y="36"/>
                    </a:lnTo>
                    <a:lnTo>
                      <a:pt x="42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2" y="28"/>
                    </a:lnTo>
                    <a:lnTo>
                      <a:pt x="2" y="36"/>
                    </a:lnTo>
                    <a:lnTo>
                      <a:pt x="6" y="52"/>
                    </a:lnTo>
                    <a:lnTo>
                      <a:pt x="8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7" name="Freeform 2351"/>
              <p:cNvSpPr>
                <a:spLocks/>
              </p:cNvSpPr>
              <p:nvPr/>
            </p:nvSpPr>
            <p:spPr bwMode="auto">
              <a:xfrm>
                <a:off x="3658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10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10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10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8" name="Freeform 2352"/>
              <p:cNvSpPr>
                <a:spLocks/>
              </p:cNvSpPr>
              <p:nvPr/>
            </p:nvSpPr>
            <p:spPr bwMode="auto">
              <a:xfrm>
                <a:off x="3698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89" name="Line 2353"/>
              <p:cNvSpPr>
                <a:spLocks noChangeShapeType="1"/>
              </p:cNvSpPr>
              <p:nvPr/>
            </p:nvSpPr>
            <p:spPr bwMode="auto">
              <a:xfrm>
                <a:off x="3754" y="3314"/>
                <a:ext cx="1" cy="5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0" name="Line 2354"/>
              <p:cNvSpPr>
                <a:spLocks noChangeShapeType="1"/>
              </p:cNvSpPr>
              <p:nvPr/>
            </p:nvSpPr>
            <p:spPr bwMode="auto">
              <a:xfrm>
                <a:off x="3758" y="3308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1" name="Freeform 2355"/>
              <p:cNvSpPr>
                <a:spLocks/>
              </p:cNvSpPr>
              <p:nvPr/>
            </p:nvSpPr>
            <p:spPr bwMode="auto">
              <a:xfrm>
                <a:off x="3724" y="3308"/>
                <a:ext cx="48" cy="46"/>
              </a:xfrm>
              <a:custGeom>
                <a:avLst/>
                <a:gdLst>
                  <a:gd name="T0" fmla="*/ 34 w 48"/>
                  <a:gd name="T1" fmla="*/ 0 h 46"/>
                  <a:gd name="T2" fmla="*/ 0 w 48"/>
                  <a:gd name="T3" fmla="*/ 46 h 46"/>
                  <a:gd name="T4" fmla="*/ 48 w 48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8" h="46">
                    <a:moveTo>
                      <a:pt x="34" y="0"/>
                    </a:moveTo>
                    <a:lnTo>
                      <a:pt x="0" y="46"/>
                    </a:lnTo>
                    <a:lnTo>
                      <a:pt x="48" y="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2" name="Line 2356"/>
              <p:cNvSpPr>
                <a:spLocks noChangeShapeType="1"/>
              </p:cNvSpPr>
              <p:nvPr/>
            </p:nvSpPr>
            <p:spPr bwMode="auto">
              <a:xfrm>
                <a:off x="3744" y="3372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3" name="Line 2357"/>
              <p:cNvSpPr>
                <a:spLocks noChangeShapeType="1"/>
              </p:cNvSpPr>
              <p:nvPr/>
            </p:nvSpPr>
            <p:spPr bwMode="auto">
              <a:xfrm flipV="1">
                <a:off x="4038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4" name="Freeform 2358"/>
              <p:cNvSpPr>
                <a:spLocks/>
              </p:cNvSpPr>
              <p:nvPr/>
            </p:nvSpPr>
            <p:spPr bwMode="auto">
              <a:xfrm>
                <a:off x="3966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4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4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5" name="Freeform 2359"/>
              <p:cNvSpPr>
                <a:spLocks/>
              </p:cNvSpPr>
              <p:nvPr/>
            </p:nvSpPr>
            <p:spPr bwMode="auto">
              <a:xfrm>
                <a:off x="3990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8 w 16"/>
                  <a:gd name="T3" fmla="*/ 62 h 64"/>
                  <a:gd name="T4" fmla="*/ 10 w 16"/>
                  <a:gd name="T5" fmla="*/ 58 h 64"/>
                  <a:gd name="T6" fmla="*/ 14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4 w 16"/>
                  <a:gd name="T13" fmla="*/ 12 h 64"/>
                  <a:gd name="T14" fmla="*/ 10 w 16"/>
                  <a:gd name="T15" fmla="*/ 6 h 64"/>
                  <a:gd name="T16" fmla="*/ 8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8" y="62"/>
                    </a:lnTo>
                    <a:lnTo>
                      <a:pt x="10" y="58"/>
                    </a:lnTo>
                    <a:lnTo>
                      <a:pt x="14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4" y="12"/>
                    </a:lnTo>
                    <a:lnTo>
                      <a:pt x="10" y="6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6" name="Freeform 2360"/>
              <p:cNvSpPr>
                <a:spLocks/>
              </p:cNvSpPr>
              <p:nvPr/>
            </p:nvSpPr>
            <p:spPr bwMode="auto">
              <a:xfrm>
                <a:off x="4032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7" name="Freeform 2361"/>
              <p:cNvSpPr>
                <a:spLocks/>
              </p:cNvSpPr>
              <p:nvPr/>
            </p:nvSpPr>
            <p:spPr bwMode="auto">
              <a:xfrm>
                <a:off x="4060" y="3308"/>
                <a:ext cx="42" cy="64"/>
              </a:xfrm>
              <a:custGeom>
                <a:avLst/>
                <a:gdLst>
                  <a:gd name="T0" fmla="*/ 36 w 42"/>
                  <a:gd name="T1" fmla="*/ 10 h 64"/>
                  <a:gd name="T2" fmla="*/ 34 w 42"/>
                  <a:gd name="T3" fmla="*/ 12 h 64"/>
                  <a:gd name="T4" fmla="*/ 36 w 42"/>
                  <a:gd name="T5" fmla="*/ 16 h 64"/>
                  <a:gd name="T6" fmla="*/ 40 w 42"/>
                  <a:gd name="T7" fmla="*/ 12 h 64"/>
                  <a:gd name="T8" fmla="*/ 40 w 42"/>
                  <a:gd name="T9" fmla="*/ 10 h 64"/>
                  <a:gd name="T10" fmla="*/ 36 w 42"/>
                  <a:gd name="T11" fmla="*/ 2 h 64"/>
                  <a:gd name="T12" fmla="*/ 30 w 42"/>
                  <a:gd name="T13" fmla="*/ 0 h 64"/>
                  <a:gd name="T14" fmla="*/ 20 w 42"/>
                  <a:gd name="T15" fmla="*/ 0 h 64"/>
                  <a:gd name="T16" fmla="*/ 12 w 42"/>
                  <a:gd name="T17" fmla="*/ 2 h 64"/>
                  <a:gd name="T18" fmla="*/ 6 w 42"/>
                  <a:gd name="T19" fmla="*/ 10 h 64"/>
                  <a:gd name="T20" fmla="*/ 2 w 42"/>
                  <a:gd name="T21" fmla="*/ 16 h 64"/>
                  <a:gd name="T22" fmla="*/ 0 w 42"/>
                  <a:gd name="T23" fmla="*/ 28 h 64"/>
                  <a:gd name="T24" fmla="*/ 0 w 42"/>
                  <a:gd name="T25" fmla="*/ 46 h 64"/>
                  <a:gd name="T26" fmla="*/ 2 w 42"/>
                  <a:gd name="T27" fmla="*/ 56 h 64"/>
                  <a:gd name="T28" fmla="*/ 8 w 42"/>
                  <a:gd name="T29" fmla="*/ 62 h 64"/>
                  <a:gd name="T30" fmla="*/ 18 w 42"/>
                  <a:gd name="T31" fmla="*/ 64 h 64"/>
                  <a:gd name="T32" fmla="*/ 24 w 42"/>
                  <a:gd name="T33" fmla="*/ 64 h 64"/>
                  <a:gd name="T34" fmla="*/ 34 w 42"/>
                  <a:gd name="T35" fmla="*/ 62 h 64"/>
                  <a:gd name="T36" fmla="*/ 40 w 42"/>
                  <a:gd name="T37" fmla="*/ 56 h 64"/>
                  <a:gd name="T38" fmla="*/ 42 w 42"/>
                  <a:gd name="T39" fmla="*/ 46 h 64"/>
                  <a:gd name="T40" fmla="*/ 42 w 42"/>
                  <a:gd name="T41" fmla="*/ 44 h 64"/>
                  <a:gd name="T42" fmla="*/ 40 w 42"/>
                  <a:gd name="T43" fmla="*/ 34 h 64"/>
                  <a:gd name="T44" fmla="*/ 34 w 42"/>
                  <a:gd name="T45" fmla="*/ 28 h 64"/>
                  <a:gd name="T46" fmla="*/ 24 w 42"/>
                  <a:gd name="T47" fmla="*/ 24 h 64"/>
                  <a:gd name="T48" fmla="*/ 20 w 42"/>
                  <a:gd name="T49" fmla="*/ 24 h 64"/>
                  <a:gd name="T50" fmla="*/ 12 w 42"/>
                  <a:gd name="T51" fmla="*/ 28 h 64"/>
                  <a:gd name="T52" fmla="*/ 6 w 42"/>
                  <a:gd name="T53" fmla="*/ 34 h 64"/>
                  <a:gd name="T54" fmla="*/ 2 w 42"/>
                  <a:gd name="T55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2" h="64">
                    <a:moveTo>
                      <a:pt x="36" y="10"/>
                    </a:moveTo>
                    <a:lnTo>
                      <a:pt x="34" y="12"/>
                    </a:lnTo>
                    <a:lnTo>
                      <a:pt x="36" y="16"/>
                    </a:lnTo>
                    <a:lnTo>
                      <a:pt x="40" y="12"/>
                    </a:lnTo>
                    <a:lnTo>
                      <a:pt x="40" y="10"/>
                    </a:lnTo>
                    <a:lnTo>
                      <a:pt x="36" y="2"/>
                    </a:lnTo>
                    <a:lnTo>
                      <a:pt x="3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6"/>
                    </a:lnTo>
                    <a:lnTo>
                      <a:pt x="8" y="62"/>
                    </a:lnTo>
                    <a:lnTo>
                      <a:pt x="18" y="64"/>
                    </a:lnTo>
                    <a:lnTo>
                      <a:pt x="24" y="64"/>
                    </a:lnTo>
                    <a:lnTo>
                      <a:pt x="34" y="62"/>
                    </a:lnTo>
                    <a:lnTo>
                      <a:pt x="40" y="56"/>
                    </a:lnTo>
                    <a:lnTo>
                      <a:pt x="42" y="46"/>
                    </a:lnTo>
                    <a:lnTo>
                      <a:pt x="42" y="44"/>
                    </a:lnTo>
                    <a:lnTo>
                      <a:pt x="40" y="34"/>
                    </a:lnTo>
                    <a:lnTo>
                      <a:pt x="34" y="28"/>
                    </a:lnTo>
                    <a:lnTo>
                      <a:pt x="24" y="24"/>
                    </a:lnTo>
                    <a:lnTo>
                      <a:pt x="20" y="24"/>
                    </a:lnTo>
                    <a:lnTo>
                      <a:pt x="12" y="28"/>
                    </a:lnTo>
                    <a:lnTo>
                      <a:pt x="6" y="34"/>
                    </a:lnTo>
                    <a:lnTo>
                      <a:pt x="2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8" name="Freeform 2362"/>
              <p:cNvSpPr>
                <a:spLocks/>
              </p:cNvSpPr>
              <p:nvPr/>
            </p:nvSpPr>
            <p:spPr bwMode="auto">
              <a:xfrm>
                <a:off x="4062" y="3308"/>
                <a:ext cx="18" cy="64"/>
              </a:xfrm>
              <a:custGeom>
                <a:avLst/>
                <a:gdLst>
                  <a:gd name="T0" fmla="*/ 18 w 18"/>
                  <a:gd name="T1" fmla="*/ 0 h 64"/>
                  <a:gd name="T2" fmla="*/ 12 w 18"/>
                  <a:gd name="T3" fmla="*/ 2 h 64"/>
                  <a:gd name="T4" fmla="*/ 6 w 18"/>
                  <a:gd name="T5" fmla="*/ 10 h 64"/>
                  <a:gd name="T6" fmla="*/ 4 w 18"/>
                  <a:gd name="T7" fmla="*/ 16 h 64"/>
                  <a:gd name="T8" fmla="*/ 0 w 18"/>
                  <a:gd name="T9" fmla="*/ 28 h 64"/>
                  <a:gd name="T10" fmla="*/ 0 w 18"/>
                  <a:gd name="T11" fmla="*/ 46 h 64"/>
                  <a:gd name="T12" fmla="*/ 4 w 18"/>
                  <a:gd name="T13" fmla="*/ 56 h 64"/>
                  <a:gd name="T14" fmla="*/ 10 w 18"/>
                  <a:gd name="T15" fmla="*/ 62 h 64"/>
                  <a:gd name="T16" fmla="*/ 16 w 18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4">
                    <a:moveTo>
                      <a:pt x="18" y="0"/>
                    </a:moveTo>
                    <a:lnTo>
                      <a:pt x="12" y="2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4" y="56"/>
                    </a:lnTo>
                    <a:lnTo>
                      <a:pt x="10" y="62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99" name="Freeform 2363"/>
              <p:cNvSpPr>
                <a:spLocks/>
              </p:cNvSpPr>
              <p:nvPr/>
            </p:nvSpPr>
            <p:spPr bwMode="auto">
              <a:xfrm>
                <a:off x="4084" y="3332"/>
                <a:ext cx="16" cy="40"/>
              </a:xfrm>
              <a:custGeom>
                <a:avLst/>
                <a:gdLst>
                  <a:gd name="T0" fmla="*/ 0 w 16"/>
                  <a:gd name="T1" fmla="*/ 40 h 40"/>
                  <a:gd name="T2" fmla="*/ 6 w 16"/>
                  <a:gd name="T3" fmla="*/ 38 h 40"/>
                  <a:gd name="T4" fmla="*/ 12 w 16"/>
                  <a:gd name="T5" fmla="*/ 32 h 40"/>
                  <a:gd name="T6" fmla="*/ 16 w 16"/>
                  <a:gd name="T7" fmla="*/ 22 h 40"/>
                  <a:gd name="T8" fmla="*/ 16 w 16"/>
                  <a:gd name="T9" fmla="*/ 20 h 40"/>
                  <a:gd name="T10" fmla="*/ 12 w 16"/>
                  <a:gd name="T11" fmla="*/ 10 h 40"/>
                  <a:gd name="T12" fmla="*/ 6 w 16"/>
                  <a:gd name="T13" fmla="*/ 4 h 40"/>
                  <a:gd name="T14" fmla="*/ 0 w 16"/>
                  <a:gd name="T1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0">
                    <a:moveTo>
                      <a:pt x="0" y="40"/>
                    </a:moveTo>
                    <a:lnTo>
                      <a:pt x="6" y="38"/>
                    </a:lnTo>
                    <a:lnTo>
                      <a:pt x="12" y="32"/>
                    </a:lnTo>
                    <a:lnTo>
                      <a:pt x="16" y="22"/>
                    </a:lnTo>
                    <a:lnTo>
                      <a:pt x="16" y="20"/>
                    </a:lnTo>
                    <a:lnTo>
                      <a:pt x="12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0" name="Line 2364"/>
              <p:cNvSpPr>
                <a:spLocks noChangeShapeType="1"/>
              </p:cNvSpPr>
              <p:nvPr/>
            </p:nvSpPr>
            <p:spPr bwMode="auto">
              <a:xfrm flipV="1">
                <a:off x="4370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1" name="Freeform 2365"/>
              <p:cNvSpPr>
                <a:spLocks/>
              </p:cNvSpPr>
              <p:nvPr/>
            </p:nvSpPr>
            <p:spPr bwMode="auto">
              <a:xfrm>
                <a:off x="4298" y="3308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2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2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  <a:gd name="T34" fmla="*/ 14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4 w 44"/>
                  <a:gd name="T49" fmla="*/ 62 h 64"/>
                  <a:gd name="T50" fmla="*/ 20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4" y="62"/>
                    </a:lnTo>
                    <a:lnTo>
                      <a:pt x="20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2" name="Freeform 2366"/>
              <p:cNvSpPr>
                <a:spLocks/>
              </p:cNvSpPr>
              <p:nvPr/>
            </p:nvSpPr>
            <p:spPr bwMode="auto">
              <a:xfrm>
                <a:off x="4324" y="3308"/>
                <a:ext cx="16" cy="64"/>
              </a:xfrm>
              <a:custGeom>
                <a:avLst/>
                <a:gdLst>
                  <a:gd name="T0" fmla="*/ 0 w 16"/>
                  <a:gd name="T1" fmla="*/ 64 h 64"/>
                  <a:gd name="T2" fmla="*/ 6 w 16"/>
                  <a:gd name="T3" fmla="*/ 62 h 64"/>
                  <a:gd name="T4" fmla="*/ 8 w 16"/>
                  <a:gd name="T5" fmla="*/ 58 h 64"/>
                  <a:gd name="T6" fmla="*/ 12 w 16"/>
                  <a:gd name="T7" fmla="*/ 52 h 64"/>
                  <a:gd name="T8" fmla="*/ 16 w 16"/>
                  <a:gd name="T9" fmla="*/ 36 h 64"/>
                  <a:gd name="T10" fmla="*/ 16 w 16"/>
                  <a:gd name="T11" fmla="*/ 28 h 64"/>
                  <a:gd name="T12" fmla="*/ 12 w 16"/>
                  <a:gd name="T13" fmla="*/ 12 h 64"/>
                  <a:gd name="T14" fmla="*/ 8 w 16"/>
                  <a:gd name="T15" fmla="*/ 6 h 64"/>
                  <a:gd name="T16" fmla="*/ 6 w 16"/>
                  <a:gd name="T17" fmla="*/ 2 h 64"/>
                  <a:gd name="T18" fmla="*/ 0 w 16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6" y="36"/>
                    </a:lnTo>
                    <a:lnTo>
                      <a:pt x="16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3" name="Freeform 2367"/>
              <p:cNvSpPr>
                <a:spLocks/>
              </p:cNvSpPr>
              <p:nvPr/>
            </p:nvSpPr>
            <p:spPr bwMode="auto">
              <a:xfrm>
                <a:off x="4364" y="3366"/>
                <a:ext cx="6" cy="6"/>
              </a:xfrm>
              <a:custGeom>
                <a:avLst/>
                <a:gdLst>
                  <a:gd name="T0" fmla="*/ 2 w 6"/>
                  <a:gd name="T1" fmla="*/ 0 h 6"/>
                  <a:gd name="T2" fmla="*/ 0 w 6"/>
                  <a:gd name="T3" fmla="*/ 4 h 6"/>
                  <a:gd name="T4" fmla="*/ 2 w 6"/>
                  <a:gd name="T5" fmla="*/ 6 h 6"/>
                  <a:gd name="T6" fmla="*/ 6 w 6"/>
                  <a:gd name="T7" fmla="*/ 4 h 6"/>
                  <a:gd name="T8" fmla="*/ 2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0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4" name="Freeform 2368"/>
              <p:cNvSpPr>
                <a:spLocks/>
              </p:cNvSpPr>
              <p:nvPr/>
            </p:nvSpPr>
            <p:spPr bwMode="auto">
              <a:xfrm>
                <a:off x="4394" y="3308"/>
                <a:ext cx="38" cy="28"/>
              </a:xfrm>
              <a:custGeom>
                <a:avLst/>
                <a:gdLst>
                  <a:gd name="T0" fmla="*/ 14 w 38"/>
                  <a:gd name="T1" fmla="*/ 0 h 28"/>
                  <a:gd name="T2" fmla="*/ 4 w 38"/>
                  <a:gd name="T3" fmla="*/ 2 h 28"/>
                  <a:gd name="T4" fmla="*/ 0 w 38"/>
                  <a:gd name="T5" fmla="*/ 10 h 28"/>
                  <a:gd name="T6" fmla="*/ 0 w 38"/>
                  <a:gd name="T7" fmla="*/ 18 h 28"/>
                  <a:gd name="T8" fmla="*/ 4 w 38"/>
                  <a:gd name="T9" fmla="*/ 24 h 28"/>
                  <a:gd name="T10" fmla="*/ 14 w 38"/>
                  <a:gd name="T11" fmla="*/ 28 h 28"/>
                  <a:gd name="T12" fmla="*/ 26 w 38"/>
                  <a:gd name="T13" fmla="*/ 28 h 28"/>
                  <a:gd name="T14" fmla="*/ 34 w 38"/>
                  <a:gd name="T15" fmla="*/ 24 h 28"/>
                  <a:gd name="T16" fmla="*/ 38 w 38"/>
                  <a:gd name="T17" fmla="*/ 18 h 28"/>
                  <a:gd name="T18" fmla="*/ 38 w 38"/>
                  <a:gd name="T19" fmla="*/ 10 h 28"/>
                  <a:gd name="T20" fmla="*/ 34 w 38"/>
                  <a:gd name="T21" fmla="*/ 2 h 28"/>
                  <a:gd name="T22" fmla="*/ 26 w 38"/>
                  <a:gd name="T23" fmla="*/ 0 h 28"/>
                  <a:gd name="T24" fmla="*/ 14 w 38"/>
                  <a:gd name="T25" fmla="*/ 0 h 28"/>
                  <a:gd name="T26" fmla="*/ 8 w 38"/>
                  <a:gd name="T27" fmla="*/ 2 h 28"/>
                  <a:gd name="T28" fmla="*/ 4 w 38"/>
                  <a:gd name="T29" fmla="*/ 10 h 28"/>
                  <a:gd name="T30" fmla="*/ 4 w 38"/>
                  <a:gd name="T31" fmla="*/ 18 h 28"/>
                  <a:gd name="T32" fmla="*/ 8 w 38"/>
                  <a:gd name="T33" fmla="*/ 24 h 28"/>
                  <a:gd name="T34" fmla="*/ 14 w 38"/>
                  <a:gd name="T3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" h="28">
                    <a:moveTo>
                      <a:pt x="14" y="0"/>
                    </a:moveTo>
                    <a:lnTo>
                      <a:pt x="4" y="2"/>
                    </a:lnTo>
                    <a:lnTo>
                      <a:pt x="0" y="10"/>
                    </a:lnTo>
                    <a:lnTo>
                      <a:pt x="0" y="18"/>
                    </a:lnTo>
                    <a:lnTo>
                      <a:pt x="4" y="24"/>
                    </a:lnTo>
                    <a:lnTo>
                      <a:pt x="14" y="28"/>
                    </a:lnTo>
                    <a:lnTo>
                      <a:pt x="26" y="28"/>
                    </a:lnTo>
                    <a:lnTo>
                      <a:pt x="34" y="24"/>
                    </a:lnTo>
                    <a:lnTo>
                      <a:pt x="38" y="18"/>
                    </a:lnTo>
                    <a:lnTo>
                      <a:pt x="38" y="10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10"/>
                    </a:lnTo>
                    <a:lnTo>
                      <a:pt x="4" y="18"/>
                    </a:lnTo>
                    <a:lnTo>
                      <a:pt x="8" y="24"/>
                    </a:lnTo>
                    <a:lnTo>
                      <a:pt x="14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5" name="Freeform 2369"/>
              <p:cNvSpPr>
                <a:spLocks/>
              </p:cNvSpPr>
              <p:nvPr/>
            </p:nvSpPr>
            <p:spPr bwMode="auto">
              <a:xfrm>
                <a:off x="4420" y="3308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6 w 8"/>
                  <a:gd name="T3" fmla="*/ 24 h 28"/>
                  <a:gd name="T4" fmla="*/ 8 w 8"/>
                  <a:gd name="T5" fmla="*/ 18 h 28"/>
                  <a:gd name="T6" fmla="*/ 8 w 8"/>
                  <a:gd name="T7" fmla="*/ 10 h 28"/>
                  <a:gd name="T8" fmla="*/ 6 w 8"/>
                  <a:gd name="T9" fmla="*/ 2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6" y="24"/>
                    </a:lnTo>
                    <a:lnTo>
                      <a:pt x="8" y="18"/>
                    </a:lnTo>
                    <a:lnTo>
                      <a:pt x="8" y="10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6" name="Freeform 2370"/>
              <p:cNvSpPr>
                <a:spLocks/>
              </p:cNvSpPr>
              <p:nvPr/>
            </p:nvSpPr>
            <p:spPr bwMode="auto">
              <a:xfrm>
                <a:off x="4392" y="3336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6 w 44"/>
                  <a:gd name="T3" fmla="*/ 2 h 36"/>
                  <a:gd name="T4" fmla="*/ 2 w 44"/>
                  <a:gd name="T5" fmla="*/ 6 h 36"/>
                  <a:gd name="T6" fmla="*/ 0 w 44"/>
                  <a:gd name="T7" fmla="*/ 12 h 36"/>
                  <a:gd name="T8" fmla="*/ 0 w 44"/>
                  <a:gd name="T9" fmla="*/ 24 h 36"/>
                  <a:gd name="T10" fmla="*/ 2 w 44"/>
                  <a:gd name="T11" fmla="*/ 30 h 36"/>
                  <a:gd name="T12" fmla="*/ 6 w 44"/>
                  <a:gd name="T13" fmla="*/ 34 h 36"/>
                  <a:gd name="T14" fmla="*/ 16 w 44"/>
                  <a:gd name="T15" fmla="*/ 36 h 36"/>
                  <a:gd name="T16" fmla="*/ 28 w 44"/>
                  <a:gd name="T17" fmla="*/ 36 h 36"/>
                  <a:gd name="T18" fmla="*/ 36 w 44"/>
                  <a:gd name="T19" fmla="*/ 34 h 36"/>
                  <a:gd name="T20" fmla="*/ 40 w 44"/>
                  <a:gd name="T21" fmla="*/ 30 h 36"/>
                  <a:gd name="T22" fmla="*/ 44 w 44"/>
                  <a:gd name="T23" fmla="*/ 24 h 36"/>
                  <a:gd name="T24" fmla="*/ 44 w 44"/>
                  <a:gd name="T25" fmla="*/ 12 h 36"/>
                  <a:gd name="T26" fmla="*/ 40 w 44"/>
                  <a:gd name="T27" fmla="*/ 6 h 36"/>
                  <a:gd name="T28" fmla="*/ 36 w 44"/>
                  <a:gd name="T29" fmla="*/ 2 h 36"/>
                  <a:gd name="T30" fmla="*/ 28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6" y="34"/>
                    </a:lnTo>
                    <a:lnTo>
                      <a:pt x="16" y="36"/>
                    </a:lnTo>
                    <a:lnTo>
                      <a:pt x="28" y="36"/>
                    </a:lnTo>
                    <a:lnTo>
                      <a:pt x="36" y="34"/>
                    </a:lnTo>
                    <a:lnTo>
                      <a:pt x="40" y="30"/>
                    </a:lnTo>
                    <a:lnTo>
                      <a:pt x="44" y="24"/>
                    </a:lnTo>
                    <a:lnTo>
                      <a:pt x="44" y="12"/>
                    </a:lnTo>
                    <a:lnTo>
                      <a:pt x="40" y="6"/>
                    </a:lnTo>
                    <a:lnTo>
                      <a:pt x="36" y="2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7" name="Freeform 2371"/>
              <p:cNvSpPr>
                <a:spLocks/>
              </p:cNvSpPr>
              <p:nvPr/>
            </p:nvSpPr>
            <p:spPr bwMode="auto">
              <a:xfrm>
                <a:off x="4394" y="3336"/>
                <a:ext cx="14" cy="36"/>
              </a:xfrm>
              <a:custGeom>
                <a:avLst/>
                <a:gdLst>
                  <a:gd name="T0" fmla="*/ 14 w 14"/>
                  <a:gd name="T1" fmla="*/ 0 h 36"/>
                  <a:gd name="T2" fmla="*/ 8 w 14"/>
                  <a:gd name="T3" fmla="*/ 2 h 36"/>
                  <a:gd name="T4" fmla="*/ 4 w 14"/>
                  <a:gd name="T5" fmla="*/ 6 h 36"/>
                  <a:gd name="T6" fmla="*/ 0 w 14"/>
                  <a:gd name="T7" fmla="*/ 12 h 36"/>
                  <a:gd name="T8" fmla="*/ 0 w 14"/>
                  <a:gd name="T9" fmla="*/ 24 h 36"/>
                  <a:gd name="T10" fmla="*/ 4 w 14"/>
                  <a:gd name="T11" fmla="*/ 30 h 36"/>
                  <a:gd name="T12" fmla="*/ 8 w 14"/>
                  <a:gd name="T13" fmla="*/ 34 h 36"/>
                  <a:gd name="T14" fmla="*/ 14 w 14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" h="36">
                    <a:moveTo>
                      <a:pt x="14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4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8" name="Freeform 2372"/>
              <p:cNvSpPr>
                <a:spLocks/>
              </p:cNvSpPr>
              <p:nvPr/>
            </p:nvSpPr>
            <p:spPr bwMode="auto">
              <a:xfrm>
                <a:off x="4420" y="3336"/>
                <a:ext cx="12" cy="36"/>
              </a:xfrm>
              <a:custGeom>
                <a:avLst/>
                <a:gdLst>
                  <a:gd name="T0" fmla="*/ 0 w 12"/>
                  <a:gd name="T1" fmla="*/ 36 h 36"/>
                  <a:gd name="T2" fmla="*/ 6 w 12"/>
                  <a:gd name="T3" fmla="*/ 34 h 36"/>
                  <a:gd name="T4" fmla="*/ 8 w 12"/>
                  <a:gd name="T5" fmla="*/ 30 h 36"/>
                  <a:gd name="T6" fmla="*/ 12 w 12"/>
                  <a:gd name="T7" fmla="*/ 24 h 36"/>
                  <a:gd name="T8" fmla="*/ 12 w 12"/>
                  <a:gd name="T9" fmla="*/ 12 h 36"/>
                  <a:gd name="T10" fmla="*/ 8 w 12"/>
                  <a:gd name="T11" fmla="*/ 6 h 36"/>
                  <a:gd name="T12" fmla="*/ 6 w 12"/>
                  <a:gd name="T13" fmla="*/ 2 h 36"/>
                  <a:gd name="T14" fmla="*/ 0 w 12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6">
                    <a:moveTo>
                      <a:pt x="0" y="36"/>
                    </a:moveTo>
                    <a:lnTo>
                      <a:pt x="6" y="34"/>
                    </a:lnTo>
                    <a:lnTo>
                      <a:pt x="8" y="30"/>
                    </a:lnTo>
                    <a:lnTo>
                      <a:pt x="12" y="24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09" name="Line 2373"/>
              <p:cNvSpPr>
                <a:spLocks noChangeShapeType="1"/>
              </p:cNvSpPr>
              <p:nvPr/>
            </p:nvSpPr>
            <p:spPr bwMode="auto">
              <a:xfrm flipV="1">
                <a:off x="4702" y="3210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0" name="Freeform 2374"/>
              <p:cNvSpPr>
                <a:spLocks/>
              </p:cNvSpPr>
              <p:nvPr/>
            </p:nvSpPr>
            <p:spPr bwMode="auto">
              <a:xfrm>
                <a:off x="4640" y="3308"/>
                <a:ext cx="16" cy="64"/>
              </a:xfrm>
              <a:custGeom>
                <a:avLst/>
                <a:gdLst>
                  <a:gd name="T0" fmla="*/ 0 w 16"/>
                  <a:gd name="T1" fmla="*/ 12 h 64"/>
                  <a:gd name="T2" fmla="*/ 6 w 16"/>
                  <a:gd name="T3" fmla="*/ 10 h 64"/>
                  <a:gd name="T4" fmla="*/ 16 w 16"/>
                  <a:gd name="T5" fmla="*/ 0 h 64"/>
                  <a:gd name="T6" fmla="*/ 16 w 16"/>
                  <a:gd name="T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64">
                    <a:moveTo>
                      <a:pt x="0" y="12"/>
                    </a:moveTo>
                    <a:lnTo>
                      <a:pt x="6" y="10"/>
                    </a:lnTo>
                    <a:lnTo>
                      <a:pt x="16" y="0"/>
                    </a:lnTo>
                    <a:lnTo>
                      <a:pt x="16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1" name="Line 2375"/>
              <p:cNvSpPr>
                <a:spLocks noChangeShapeType="1"/>
              </p:cNvSpPr>
              <p:nvPr/>
            </p:nvSpPr>
            <p:spPr bwMode="auto">
              <a:xfrm>
                <a:off x="4654" y="3310"/>
                <a:ext cx="1" cy="6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2" name="Line 2376"/>
              <p:cNvSpPr>
                <a:spLocks noChangeShapeType="1"/>
              </p:cNvSpPr>
              <p:nvPr/>
            </p:nvSpPr>
            <p:spPr bwMode="auto">
              <a:xfrm>
                <a:off x="4640" y="3372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3" name="Freeform 2377"/>
              <p:cNvSpPr>
                <a:spLocks/>
              </p:cNvSpPr>
              <p:nvPr/>
            </p:nvSpPr>
            <p:spPr bwMode="auto">
              <a:xfrm>
                <a:off x="4696" y="3366"/>
                <a:ext cx="6" cy="6"/>
              </a:xfrm>
              <a:custGeom>
                <a:avLst/>
                <a:gdLst>
                  <a:gd name="T0" fmla="*/ 4 w 6"/>
                  <a:gd name="T1" fmla="*/ 0 h 6"/>
                  <a:gd name="T2" fmla="*/ 0 w 6"/>
                  <a:gd name="T3" fmla="*/ 4 h 6"/>
                  <a:gd name="T4" fmla="*/ 4 w 6"/>
                  <a:gd name="T5" fmla="*/ 6 h 6"/>
                  <a:gd name="T6" fmla="*/ 6 w 6"/>
                  <a:gd name="T7" fmla="*/ 4 h 6"/>
                  <a:gd name="T8" fmla="*/ 4 w 6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4" y="0"/>
                    </a:moveTo>
                    <a:lnTo>
                      <a:pt x="0" y="4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4" name="Freeform 2378"/>
              <p:cNvSpPr>
                <a:spLocks/>
              </p:cNvSpPr>
              <p:nvPr/>
            </p:nvSpPr>
            <p:spPr bwMode="auto">
              <a:xfrm>
                <a:off x="4724" y="3308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4 w 44"/>
                  <a:gd name="T5" fmla="*/ 12 h 64"/>
                  <a:gd name="T6" fmla="*/ 0 w 44"/>
                  <a:gd name="T7" fmla="*/ 28 h 64"/>
                  <a:gd name="T8" fmla="*/ 0 w 44"/>
                  <a:gd name="T9" fmla="*/ 36 h 64"/>
                  <a:gd name="T10" fmla="*/ 4 w 44"/>
                  <a:gd name="T11" fmla="*/ 52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4 w 44"/>
                  <a:gd name="T19" fmla="*/ 62 h 64"/>
                  <a:gd name="T20" fmla="*/ 40 w 44"/>
                  <a:gd name="T21" fmla="*/ 52 h 64"/>
                  <a:gd name="T22" fmla="*/ 44 w 44"/>
                  <a:gd name="T23" fmla="*/ 36 h 64"/>
                  <a:gd name="T24" fmla="*/ 44 w 44"/>
                  <a:gd name="T25" fmla="*/ 28 h 64"/>
                  <a:gd name="T26" fmla="*/ 40 w 44"/>
                  <a:gd name="T27" fmla="*/ 12 h 64"/>
                  <a:gd name="T28" fmla="*/ 34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  <a:gd name="T34" fmla="*/ 12 w 44"/>
                  <a:gd name="T35" fmla="*/ 2 h 64"/>
                  <a:gd name="T36" fmla="*/ 10 w 44"/>
                  <a:gd name="T37" fmla="*/ 6 h 64"/>
                  <a:gd name="T38" fmla="*/ 6 w 44"/>
                  <a:gd name="T39" fmla="*/ 12 h 64"/>
                  <a:gd name="T40" fmla="*/ 4 w 44"/>
                  <a:gd name="T41" fmla="*/ 28 h 64"/>
                  <a:gd name="T42" fmla="*/ 4 w 44"/>
                  <a:gd name="T43" fmla="*/ 36 h 64"/>
                  <a:gd name="T44" fmla="*/ 6 w 44"/>
                  <a:gd name="T45" fmla="*/ 52 h 64"/>
                  <a:gd name="T46" fmla="*/ 10 w 44"/>
                  <a:gd name="T47" fmla="*/ 58 h 64"/>
                  <a:gd name="T48" fmla="*/ 12 w 44"/>
                  <a:gd name="T49" fmla="*/ 62 h 64"/>
                  <a:gd name="T50" fmla="*/ 18 w 44"/>
                  <a:gd name="T5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4" y="12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4" y="52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4" y="62"/>
                    </a:lnTo>
                    <a:lnTo>
                      <a:pt x="40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0" y="12"/>
                    </a:lnTo>
                    <a:lnTo>
                      <a:pt x="34" y="2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8"/>
                    </a:lnTo>
                    <a:lnTo>
                      <a:pt x="4" y="36"/>
                    </a:lnTo>
                    <a:lnTo>
                      <a:pt x="6" y="52"/>
                    </a:lnTo>
                    <a:lnTo>
                      <a:pt x="10" y="58"/>
                    </a:lnTo>
                    <a:lnTo>
                      <a:pt x="12" y="62"/>
                    </a:lnTo>
                    <a:lnTo>
                      <a:pt x="18" y="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5" name="Freeform 2379"/>
              <p:cNvSpPr>
                <a:spLocks/>
              </p:cNvSpPr>
              <p:nvPr/>
            </p:nvSpPr>
            <p:spPr bwMode="auto">
              <a:xfrm>
                <a:off x="4750" y="3308"/>
                <a:ext cx="14" cy="64"/>
              </a:xfrm>
              <a:custGeom>
                <a:avLst/>
                <a:gdLst>
                  <a:gd name="T0" fmla="*/ 0 w 14"/>
                  <a:gd name="T1" fmla="*/ 64 h 64"/>
                  <a:gd name="T2" fmla="*/ 6 w 14"/>
                  <a:gd name="T3" fmla="*/ 62 h 64"/>
                  <a:gd name="T4" fmla="*/ 8 w 14"/>
                  <a:gd name="T5" fmla="*/ 58 h 64"/>
                  <a:gd name="T6" fmla="*/ 12 w 14"/>
                  <a:gd name="T7" fmla="*/ 52 h 64"/>
                  <a:gd name="T8" fmla="*/ 14 w 14"/>
                  <a:gd name="T9" fmla="*/ 36 h 64"/>
                  <a:gd name="T10" fmla="*/ 14 w 14"/>
                  <a:gd name="T11" fmla="*/ 28 h 64"/>
                  <a:gd name="T12" fmla="*/ 12 w 14"/>
                  <a:gd name="T13" fmla="*/ 12 h 64"/>
                  <a:gd name="T14" fmla="*/ 8 w 14"/>
                  <a:gd name="T15" fmla="*/ 6 h 64"/>
                  <a:gd name="T16" fmla="*/ 6 w 14"/>
                  <a:gd name="T17" fmla="*/ 2 h 64"/>
                  <a:gd name="T18" fmla="*/ 0 w 14"/>
                  <a:gd name="T1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64">
                    <a:moveTo>
                      <a:pt x="0" y="64"/>
                    </a:moveTo>
                    <a:lnTo>
                      <a:pt x="6" y="62"/>
                    </a:lnTo>
                    <a:lnTo>
                      <a:pt x="8" y="58"/>
                    </a:lnTo>
                    <a:lnTo>
                      <a:pt x="12" y="52"/>
                    </a:lnTo>
                    <a:lnTo>
                      <a:pt x="14" y="36"/>
                    </a:lnTo>
                    <a:lnTo>
                      <a:pt x="14" y="28"/>
                    </a:lnTo>
                    <a:lnTo>
                      <a:pt x="12" y="12"/>
                    </a:lnTo>
                    <a:lnTo>
                      <a:pt x="8" y="6"/>
                    </a:ln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6" name="Line 2380"/>
              <p:cNvSpPr>
                <a:spLocks noChangeShapeType="1"/>
              </p:cNvSpPr>
              <p:nvPr/>
            </p:nvSpPr>
            <p:spPr bwMode="auto">
              <a:xfrm flipV="1">
                <a:off x="312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7" name="Line 2381"/>
              <p:cNvSpPr>
                <a:spLocks noChangeShapeType="1"/>
              </p:cNvSpPr>
              <p:nvPr/>
            </p:nvSpPr>
            <p:spPr bwMode="auto">
              <a:xfrm flipV="1">
                <a:off x="320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8" name="Line 2382"/>
              <p:cNvSpPr>
                <a:spLocks noChangeShapeType="1"/>
              </p:cNvSpPr>
              <p:nvPr/>
            </p:nvSpPr>
            <p:spPr bwMode="auto">
              <a:xfrm flipV="1">
                <a:off x="328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19" name="Line 2383"/>
              <p:cNvSpPr>
                <a:spLocks noChangeShapeType="1"/>
              </p:cNvSpPr>
              <p:nvPr/>
            </p:nvSpPr>
            <p:spPr bwMode="auto">
              <a:xfrm flipV="1">
                <a:off x="345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0" name="Line 2384"/>
              <p:cNvSpPr>
                <a:spLocks noChangeShapeType="1"/>
              </p:cNvSpPr>
              <p:nvPr/>
            </p:nvSpPr>
            <p:spPr bwMode="auto">
              <a:xfrm flipV="1">
                <a:off x="353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1" name="Line 2385"/>
              <p:cNvSpPr>
                <a:spLocks noChangeShapeType="1"/>
              </p:cNvSpPr>
              <p:nvPr/>
            </p:nvSpPr>
            <p:spPr bwMode="auto">
              <a:xfrm flipV="1">
                <a:off x="362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2" name="Line 2386"/>
              <p:cNvSpPr>
                <a:spLocks noChangeShapeType="1"/>
              </p:cNvSpPr>
              <p:nvPr/>
            </p:nvSpPr>
            <p:spPr bwMode="auto">
              <a:xfrm flipV="1">
                <a:off x="3788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3" name="Line 2387"/>
              <p:cNvSpPr>
                <a:spLocks noChangeShapeType="1"/>
              </p:cNvSpPr>
              <p:nvPr/>
            </p:nvSpPr>
            <p:spPr bwMode="auto">
              <a:xfrm flipV="1">
                <a:off x="3872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4" name="Line 2388"/>
              <p:cNvSpPr>
                <a:spLocks noChangeShapeType="1"/>
              </p:cNvSpPr>
              <p:nvPr/>
            </p:nvSpPr>
            <p:spPr bwMode="auto">
              <a:xfrm flipV="1">
                <a:off x="395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5" name="Line 2389"/>
              <p:cNvSpPr>
                <a:spLocks noChangeShapeType="1"/>
              </p:cNvSpPr>
              <p:nvPr/>
            </p:nvSpPr>
            <p:spPr bwMode="auto">
              <a:xfrm flipV="1">
                <a:off x="412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6" name="Line 2390"/>
              <p:cNvSpPr>
                <a:spLocks noChangeShapeType="1"/>
              </p:cNvSpPr>
              <p:nvPr/>
            </p:nvSpPr>
            <p:spPr bwMode="auto">
              <a:xfrm flipV="1">
                <a:off x="420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7" name="Line 2391"/>
              <p:cNvSpPr>
                <a:spLocks noChangeShapeType="1"/>
              </p:cNvSpPr>
              <p:nvPr/>
            </p:nvSpPr>
            <p:spPr bwMode="auto">
              <a:xfrm flipV="1">
                <a:off x="428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8" name="Line 2392"/>
              <p:cNvSpPr>
                <a:spLocks noChangeShapeType="1"/>
              </p:cNvSpPr>
              <p:nvPr/>
            </p:nvSpPr>
            <p:spPr bwMode="auto">
              <a:xfrm flipV="1">
                <a:off x="4454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29" name="Line 2393"/>
              <p:cNvSpPr>
                <a:spLocks noChangeShapeType="1"/>
              </p:cNvSpPr>
              <p:nvPr/>
            </p:nvSpPr>
            <p:spPr bwMode="auto">
              <a:xfrm flipV="1">
                <a:off x="453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0" name="Line 2394"/>
              <p:cNvSpPr>
                <a:spLocks noChangeShapeType="1"/>
              </p:cNvSpPr>
              <p:nvPr/>
            </p:nvSpPr>
            <p:spPr bwMode="auto">
              <a:xfrm flipV="1">
                <a:off x="4620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1" name="Line 2395"/>
              <p:cNvSpPr>
                <a:spLocks noChangeShapeType="1"/>
              </p:cNvSpPr>
              <p:nvPr/>
            </p:nvSpPr>
            <p:spPr bwMode="auto">
              <a:xfrm flipV="1">
                <a:off x="4786" y="3222"/>
                <a:ext cx="1" cy="1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2" name="Line 2396"/>
              <p:cNvSpPr>
                <a:spLocks noChangeShapeType="1"/>
              </p:cNvSpPr>
              <p:nvPr/>
            </p:nvSpPr>
            <p:spPr bwMode="auto">
              <a:xfrm>
                <a:off x="3830" y="345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3" name="Line 2397"/>
              <p:cNvSpPr>
                <a:spLocks noChangeShapeType="1"/>
              </p:cNvSpPr>
              <p:nvPr/>
            </p:nvSpPr>
            <p:spPr bwMode="auto">
              <a:xfrm>
                <a:off x="3834" y="345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4" name="Freeform 2398"/>
              <p:cNvSpPr>
                <a:spLocks/>
              </p:cNvSpPr>
              <p:nvPr/>
            </p:nvSpPr>
            <p:spPr bwMode="auto">
              <a:xfrm>
                <a:off x="3834" y="3450"/>
                <a:ext cx="28" cy="20"/>
              </a:xfrm>
              <a:custGeom>
                <a:avLst/>
                <a:gdLst>
                  <a:gd name="T0" fmla="*/ 0 w 28"/>
                  <a:gd name="T1" fmla="*/ 20 h 20"/>
                  <a:gd name="T2" fmla="*/ 2 w 28"/>
                  <a:gd name="T3" fmla="*/ 10 h 20"/>
                  <a:gd name="T4" fmla="*/ 8 w 28"/>
                  <a:gd name="T5" fmla="*/ 4 h 20"/>
                  <a:gd name="T6" fmla="*/ 16 w 28"/>
                  <a:gd name="T7" fmla="*/ 0 h 20"/>
                  <a:gd name="T8" fmla="*/ 24 w 28"/>
                  <a:gd name="T9" fmla="*/ 0 h 20"/>
                  <a:gd name="T10" fmla="*/ 28 w 28"/>
                  <a:gd name="T11" fmla="*/ 4 h 20"/>
                  <a:gd name="T12" fmla="*/ 28 w 28"/>
                  <a:gd name="T13" fmla="*/ 6 h 20"/>
                  <a:gd name="T14" fmla="*/ 24 w 28"/>
                  <a:gd name="T15" fmla="*/ 10 h 20"/>
                  <a:gd name="T16" fmla="*/ 22 w 28"/>
                  <a:gd name="T17" fmla="*/ 6 h 20"/>
                  <a:gd name="T18" fmla="*/ 24 w 28"/>
                  <a:gd name="T19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0">
                    <a:moveTo>
                      <a:pt x="0" y="20"/>
                    </a:moveTo>
                    <a:lnTo>
                      <a:pt x="2" y="10"/>
                    </a:lnTo>
                    <a:lnTo>
                      <a:pt x="8" y="4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4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5" name="Line 2399"/>
              <p:cNvSpPr>
                <a:spLocks noChangeShapeType="1"/>
              </p:cNvSpPr>
              <p:nvPr/>
            </p:nvSpPr>
            <p:spPr bwMode="auto">
              <a:xfrm>
                <a:off x="3822" y="3450"/>
                <a:ext cx="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6" name="Line 2400"/>
              <p:cNvSpPr>
                <a:spLocks noChangeShapeType="1"/>
              </p:cNvSpPr>
              <p:nvPr/>
            </p:nvSpPr>
            <p:spPr bwMode="auto">
              <a:xfrm>
                <a:off x="3822" y="3494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7" name="Line 2401"/>
              <p:cNvSpPr>
                <a:spLocks noChangeShapeType="1"/>
              </p:cNvSpPr>
              <p:nvPr/>
            </p:nvSpPr>
            <p:spPr bwMode="auto">
              <a:xfrm flipH="1">
                <a:off x="3874" y="3416"/>
                <a:ext cx="56" cy="10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8" name="Line 2402"/>
              <p:cNvSpPr>
                <a:spLocks noChangeShapeType="1"/>
              </p:cNvSpPr>
              <p:nvPr/>
            </p:nvSpPr>
            <p:spPr bwMode="auto">
              <a:xfrm>
                <a:off x="3952" y="34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39" name="Line 2403"/>
              <p:cNvSpPr>
                <a:spLocks noChangeShapeType="1"/>
              </p:cNvSpPr>
              <p:nvPr/>
            </p:nvSpPr>
            <p:spPr bwMode="auto">
              <a:xfrm>
                <a:off x="3954" y="3430"/>
                <a:ext cx="1" cy="6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0" name="Freeform 2404"/>
              <p:cNvSpPr>
                <a:spLocks/>
              </p:cNvSpPr>
              <p:nvPr/>
            </p:nvSpPr>
            <p:spPr bwMode="auto">
              <a:xfrm>
                <a:off x="3942" y="3430"/>
                <a:ext cx="52" cy="30"/>
              </a:xfrm>
              <a:custGeom>
                <a:avLst/>
                <a:gdLst>
                  <a:gd name="T0" fmla="*/ 0 w 52"/>
                  <a:gd name="T1" fmla="*/ 0 h 30"/>
                  <a:gd name="T2" fmla="*/ 38 w 52"/>
                  <a:gd name="T3" fmla="*/ 0 h 30"/>
                  <a:gd name="T4" fmla="*/ 46 w 52"/>
                  <a:gd name="T5" fmla="*/ 2 h 30"/>
                  <a:gd name="T6" fmla="*/ 50 w 52"/>
                  <a:gd name="T7" fmla="*/ 6 h 30"/>
                  <a:gd name="T8" fmla="*/ 52 w 52"/>
                  <a:gd name="T9" fmla="*/ 12 h 30"/>
                  <a:gd name="T10" fmla="*/ 52 w 52"/>
                  <a:gd name="T11" fmla="*/ 18 h 30"/>
                  <a:gd name="T12" fmla="*/ 50 w 52"/>
                  <a:gd name="T13" fmla="*/ 24 h 30"/>
                  <a:gd name="T14" fmla="*/ 46 w 52"/>
                  <a:gd name="T15" fmla="*/ 26 h 30"/>
                  <a:gd name="T16" fmla="*/ 38 w 52"/>
                  <a:gd name="T17" fmla="*/ 30 h 30"/>
                  <a:gd name="T18" fmla="*/ 12 w 52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30">
                    <a:moveTo>
                      <a:pt x="0" y="0"/>
                    </a:moveTo>
                    <a:lnTo>
                      <a:pt x="38" y="0"/>
                    </a:lnTo>
                    <a:lnTo>
                      <a:pt x="46" y="2"/>
                    </a:lnTo>
                    <a:lnTo>
                      <a:pt x="50" y="6"/>
                    </a:lnTo>
                    <a:lnTo>
                      <a:pt x="52" y="12"/>
                    </a:lnTo>
                    <a:lnTo>
                      <a:pt x="52" y="18"/>
                    </a:lnTo>
                    <a:lnTo>
                      <a:pt x="50" y="24"/>
                    </a:lnTo>
                    <a:lnTo>
                      <a:pt x="46" y="26"/>
                    </a:lnTo>
                    <a:lnTo>
                      <a:pt x="38" y="30"/>
                    </a:lnTo>
                    <a:lnTo>
                      <a:pt x="12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1" name="Freeform 2405"/>
              <p:cNvSpPr>
                <a:spLocks/>
              </p:cNvSpPr>
              <p:nvPr/>
            </p:nvSpPr>
            <p:spPr bwMode="auto">
              <a:xfrm>
                <a:off x="3980" y="3430"/>
                <a:ext cx="12" cy="30"/>
              </a:xfrm>
              <a:custGeom>
                <a:avLst/>
                <a:gdLst>
                  <a:gd name="T0" fmla="*/ 0 w 12"/>
                  <a:gd name="T1" fmla="*/ 0 h 30"/>
                  <a:gd name="T2" fmla="*/ 6 w 12"/>
                  <a:gd name="T3" fmla="*/ 2 h 30"/>
                  <a:gd name="T4" fmla="*/ 8 w 12"/>
                  <a:gd name="T5" fmla="*/ 6 h 30"/>
                  <a:gd name="T6" fmla="*/ 12 w 12"/>
                  <a:gd name="T7" fmla="*/ 12 h 30"/>
                  <a:gd name="T8" fmla="*/ 12 w 12"/>
                  <a:gd name="T9" fmla="*/ 18 h 30"/>
                  <a:gd name="T10" fmla="*/ 8 w 12"/>
                  <a:gd name="T11" fmla="*/ 24 h 30"/>
                  <a:gd name="T12" fmla="*/ 6 w 12"/>
                  <a:gd name="T13" fmla="*/ 26 h 30"/>
                  <a:gd name="T14" fmla="*/ 0 w 12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lnTo>
                      <a:pt x="6" y="2"/>
                    </a:lnTo>
                    <a:lnTo>
                      <a:pt x="8" y="6"/>
                    </a:lnTo>
                    <a:lnTo>
                      <a:pt x="12" y="12"/>
                    </a:lnTo>
                    <a:lnTo>
                      <a:pt x="12" y="18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0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2" name="Line 2406"/>
              <p:cNvSpPr>
                <a:spLocks noChangeShapeType="1"/>
              </p:cNvSpPr>
              <p:nvPr/>
            </p:nvSpPr>
            <p:spPr bwMode="auto">
              <a:xfrm>
                <a:off x="3942" y="3494"/>
                <a:ext cx="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3" name="Freeform 2407"/>
              <p:cNvSpPr>
                <a:spLocks/>
              </p:cNvSpPr>
              <p:nvPr/>
            </p:nvSpPr>
            <p:spPr bwMode="auto">
              <a:xfrm>
                <a:off x="3970" y="3460"/>
                <a:ext cx="28" cy="32"/>
              </a:xfrm>
              <a:custGeom>
                <a:avLst/>
                <a:gdLst>
                  <a:gd name="T0" fmla="*/ 0 w 28"/>
                  <a:gd name="T1" fmla="*/ 0 h 32"/>
                  <a:gd name="T2" fmla="*/ 6 w 28"/>
                  <a:gd name="T3" fmla="*/ 4 h 32"/>
                  <a:gd name="T4" fmla="*/ 10 w 28"/>
                  <a:gd name="T5" fmla="*/ 6 h 32"/>
                  <a:gd name="T6" fmla="*/ 18 w 28"/>
                  <a:gd name="T7" fmla="*/ 28 h 32"/>
                  <a:gd name="T8" fmla="*/ 22 w 28"/>
                  <a:gd name="T9" fmla="*/ 32 h 32"/>
                  <a:gd name="T10" fmla="*/ 24 w 28"/>
                  <a:gd name="T11" fmla="*/ 32 h 32"/>
                  <a:gd name="T12" fmla="*/ 28 w 28"/>
                  <a:gd name="T13" fmla="*/ 2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lnTo>
                      <a:pt x="6" y="4"/>
                    </a:lnTo>
                    <a:lnTo>
                      <a:pt x="10" y="6"/>
                    </a:lnTo>
                    <a:lnTo>
                      <a:pt x="18" y="28"/>
                    </a:lnTo>
                    <a:lnTo>
                      <a:pt x="22" y="32"/>
                    </a:lnTo>
                    <a:lnTo>
                      <a:pt x="24" y="32"/>
                    </a:lnTo>
                    <a:lnTo>
                      <a:pt x="28" y="2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4" name="Freeform 2408"/>
              <p:cNvSpPr>
                <a:spLocks/>
              </p:cNvSpPr>
              <p:nvPr/>
            </p:nvSpPr>
            <p:spPr bwMode="auto">
              <a:xfrm>
                <a:off x="3976" y="3464"/>
                <a:ext cx="22" cy="30"/>
              </a:xfrm>
              <a:custGeom>
                <a:avLst/>
                <a:gdLst>
                  <a:gd name="T0" fmla="*/ 0 w 22"/>
                  <a:gd name="T1" fmla="*/ 0 h 30"/>
                  <a:gd name="T2" fmla="*/ 4 w 22"/>
                  <a:gd name="T3" fmla="*/ 6 h 30"/>
                  <a:gd name="T4" fmla="*/ 10 w 22"/>
                  <a:gd name="T5" fmla="*/ 28 h 30"/>
                  <a:gd name="T6" fmla="*/ 12 w 22"/>
                  <a:gd name="T7" fmla="*/ 30 h 30"/>
                  <a:gd name="T8" fmla="*/ 18 w 22"/>
                  <a:gd name="T9" fmla="*/ 30 h 30"/>
                  <a:gd name="T10" fmla="*/ 22 w 22"/>
                  <a:gd name="T11" fmla="*/ 24 h 30"/>
                  <a:gd name="T12" fmla="*/ 22 w 22"/>
                  <a:gd name="T13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30">
                    <a:moveTo>
                      <a:pt x="0" y="0"/>
                    </a:moveTo>
                    <a:lnTo>
                      <a:pt x="4" y="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5" name="Line 2409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7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6" name="Line 2410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7" name="Line 2411"/>
              <p:cNvSpPr>
                <a:spLocks noChangeShapeType="1"/>
              </p:cNvSpPr>
              <p:nvPr/>
            </p:nvSpPr>
            <p:spPr bwMode="auto">
              <a:xfrm>
                <a:off x="3372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8" name="Line 2412"/>
              <p:cNvSpPr>
                <a:spLocks noChangeShapeType="1"/>
              </p:cNvSpPr>
              <p:nvPr/>
            </p:nvSpPr>
            <p:spPr bwMode="auto">
              <a:xfrm>
                <a:off x="3704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49" name="Line 2413"/>
              <p:cNvSpPr>
                <a:spLocks noChangeShapeType="1"/>
              </p:cNvSpPr>
              <p:nvPr/>
            </p:nvSpPr>
            <p:spPr bwMode="auto">
              <a:xfrm>
                <a:off x="4038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0" name="Line 2414"/>
              <p:cNvSpPr>
                <a:spLocks noChangeShapeType="1"/>
              </p:cNvSpPr>
              <p:nvPr/>
            </p:nvSpPr>
            <p:spPr bwMode="auto">
              <a:xfrm>
                <a:off x="4370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751" name="Group 2415"/>
            <p:cNvGrpSpPr>
              <a:grpSpLocks/>
            </p:cNvGrpSpPr>
            <p:nvPr/>
          </p:nvGrpSpPr>
          <p:grpSpPr bwMode="auto">
            <a:xfrm>
              <a:off x="3040" y="2088"/>
              <a:ext cx="1747" cy="1145"/>
              <a:chOff x="3040" y="2088"/>
              <a:chExt cx="1747" cy="1145"/>
            </a:xfrm>
          </p:grpSpPr>
          <p:sp>
            <p:nvSpPr>
              <p:cNvPr id="144752" name="Line 2416"/>
              <p:cNvSpPr>
                <a:spLocks noChangeShapeType="1"/>
              </p:cNvSpPr>
              <p:nvPr/>
            </p:nvSpPr>
            <p:spPr bwMode="auto">
              <a:xfrm>
                <a:off x="4702" y="208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3" name="Line 2417"/>
              <p:cNvSpPr>
                <a:spLocks noChangeShapeType="1"/>
              </p:cNvSpPr>
              <p:nvPr/>
            </p:nvSpPr>
            <p:spPr bwMode="auto">
              <a:xfrm>
                <a:off x="312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4" name="Line 2418"/>
              <p:cNvSpPr>
                <a:spLocks noChangeShapeType="1"/>
              </p:cNvSpPr>
              <p:nvPr/>
            </p:nvSpPr>
            <p:spPr bwMode="auto">
              <a:xfrm>
                <a:off x="320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5" name="Line 2419"/>
              <p:cNvSpPr>
                <a:spLocks noChangeShapeType="1"/>
              </p:cNvSpPr>
              <p:nvPr/>
            </p:nvSpPr>
            <p:spPr bwMode="auto">
              <a:xfrm>
                <a:off x="328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6" name="Line 2420"/>
              <p:cNvSpPr>
                <a:spLocks noChangeShapeType="1"/>
              </p:cNvSpPr>
              <p:nvPr/>
            </p:nvSpPr>
            <p:spPr bwMode="auto">
              <a:xfrm>
                <a:off x="345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7" name="Line 2421"/>
              <p:cNvSpPr>
                <a:spLocks noChangeShapeType="1"/>
              </p:cNvSpPr>
              <p:nvPr/>
            </p:nvSpPr>
            <p:spPr bwMode="auto">
              <a:xfrm>
                <a:off x="353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8" name="Line 2422"/>
              <p:cNvSpPr>
                <a:spLocks noChangeShapeType="1"/>
              </p:cNvSpPr>
              <p:nvPr/>
            </p:nvSpPr>
            <p:spPr bwMode="auto">
              <a:xfrm>
                <a:off x="362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59" name="Line 2423"/>
              <p:cNvSpPr>
                <a:spLocks noChangeShapeType="1"/>
              </p:cNvSpPr>
              <p:nvPr/>
            </p:nvSpPr>
            <p:spPr bwMode="auto">
              <a:xfrm>
                <a:off x="3788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0" name="Line 2424"/>
              <p:cNvSpPr>
                <a:spLocks noChangeShapeType="1"/>
              </p:cNvSpPr>
              <p:nvPr/>
            </p:nvSpPr>
            <p:spPr bwMode="auto">
              <a:xfrm>
                <a:off x="3872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1" name="Line 2425"/>
              <p:cNvSpPr>
                <a:spLocks noChangeShapeType="1"/>
              </p:cNvSpPr>
              <p:nvPr/>
            </p:nvSpPr>
            <p:spPr bwMode="auto">
              <a:xfrm>
                <a:off x="395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2" name="Line 2426"/>
              <p:cNvSpPr>
                <a:spLocks noChangeShapeType="1"/>
              </p:cNvSpPr>
              <p:nvPr/>
            </p:nvSpPr>
            <p:spPr bwMode="auto">
              <a:xfrm>
                <a:off x="412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3" name="Line 2427"/>
              <p:cNvSpPr>
                <a:spLocks noChangeShapeType="1"/>
              </p:cNvSpPr>
              <p:nvPr/>
            </p:nvSpPr>
            <p:spPr bwMode="auto">
              <a:xfrm>
                <a:off x="420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4" name="Line 2428"/>
              <p:cNvSpPr>
                <a:spLocks noChangeShapeType="1"/>
              </p:cNvSpPr>
              <p:nvPr/>
            </p:nvSpPr>
            <p:spPr bwMode="auto">
              <a:xfrm>
                <a:off x="428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5" name="Line 2429"/>
              <p:cNvSpPr>
                <a:spLocks noChangeShapeType="1"/>
              </p:cNvSpPr>
              <p:nvPr/>
            </p:nvSpPr>
            <p:spPr bwMode="auto">
              <a:xfrm>
                <a:off x="4454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6" name="Line 2430"/>
              <p:cNvSpPr>
                <a:spLocks noChangeShapeType="1"/>
              </p:cNvSpPr>
              <p:nvPr/>
            </p:nvSpPr>
            <p:spPr bwMode="auto">
              <a:xfrm>
                <a:off x="453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7" name="Line 2431"/>
              <p:cNvSpPr>
                <a:spLocks noChangeShapeType="1"/>
              </p:cNvSpPr>
              <p:nvPr/>
            </p:nvSpPr>
            <p:spPr bwMode="auto">
              <a:xfrm>
                <a:off x="4620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8" name="Line 2432"/>
              <p:cNvSpPr>
                <a:spLocks noChangeShapeType="1"/>
              </p:cNvSpPr>
              <p:nvPr/>
            </p:nvSpPr>
            <p:spPr bwMode="auto">
              <a:xfrm>
                <a:off x="4786" y="2088"/>
                <a:ext cx="1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69" name="Line 2433"/>
              <p:cNvSpPr>
                <a:spLocks noChangeShapeType="1"/>
              </p:cNvSpPr>
              <p:nvPr/>
            </p:nvSpPr>
            <p:spPr bwMode="auto">
              <a:xfrm flipV="1">
                <a:off x="3040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0" name="Line 2434"/>
              <p:cNvSpPr>
                <a:spLocks noChangeShapeType="1"/>
              </p:cNvSpPr>
              <p:nvPr/>
            </p:nvSpPr>
            <p:spPr bwMode="auto">
              <a:xfrm>
                <a:off x="3040" y="3118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1" name="Line 2435"/>
              <p:cNvSpPr>
                <a:spLocks noChangeShapeType="1"/>
              </p:cNvSpPr>
              <p:nvPr/>
            </p:nvSpPr>
            <p:spPr bwMode="auto">
              <a:xfrm>
                <a:off x="3040" y="289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2" name="Line 2436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3" name="Line 2437"/>
              <p:cNvSpPr>
                <a:spLocks noChangeShapeType="1"/>
              </p:cNvSpPr>
              <p:nvPr/>
            </p:nvSpPr>
            <p:spPr bwMode="auto">
              <a:xfrm>
                <a:off x="3040" y="243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4" name="Line 2438"/>
              <p:cNvSpPr>
                <a:spLocks noChangeShapeType="1"/>
              </p:cNvSpPr>
              <p:nvPr/>
            </p:nvSpPr>
            <p:spPr bwMode="auto">
              <a:xfrm>
                <a:off x="3040" y="220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5" name="Line 2439"/>
              <p:cNvSpPr>
                <a:spLocks noChangeShapeType="1"/>
              </p:cNvSpPr>
              <p:nvPr/>
            </p:nvSpPr>
            <p:spPr bwMode="auto">
              <a:xfrm>
                <a:off x="3040" y="323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6" name="Line 2440"/>
              <p:cNvSpPr>
                <a:spLocks noChangeShapeType="1"/>
              </p:cNvSpPr>
              <p:nvPr/>
            </p:nvSpPr>
            <p:spPr bwMode="auto">
              <a:xfrm>
                <a:off x="3040" y="317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7" name="Line 2441"/>
              <p:cNvSpPr>
                <a:spLocks noChangeShapeType="1"/>
              </p:cNvSpPr>
              <p:nvPr/>
            </p:nvSpPr>
            <p:spPr bwMode="auto">
              <a:xfrm>
                <a:off x="3040" y="306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8" name="Line 2442"/>
              <p:cNvSpPr>
                <a:spLocks noChangeShapeType="1"/>
              </p:cNvSpPr>
              <p:nvPr/>
            </p:nvSpPr>
            <p:spPr bwMode="auto">
              <a:xfrm>
                <a:off x="3040" y="300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79" name="Line 2443"/>
              <p:cNvSpPr>
                <a:spLocks noChangeShapeType="1"/>
              </p:cNvSpPr>
              <p:nvPr/>
            </p:nvSpPr>
            <p:spPr bwMode="auto">
              <a:xfrm>
                <a:off x="3040" y="294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0" name="Line 2444"/>
              <p:cNvSpPr>
                <a:spLocks noChangeShapeType="1"/>
              </p:cNvSpPr>
              <p:nvPr/>
            </p:nvSpPr>
            <p:spPr bwMode="auto">
              <a:xfrm>
                <a:off x="3040" y="283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1" name="Line 2445"/>
              <p:cNvSpPr>
                <a:spLocks noChangeShapeType="1"/>
              </p:cNvSpPr>
              <p:nvPr/>
            </p:nvSpPr>
            <p:spPr bwMode="auto">
              <a:xfrm>
                <a:off x="3040" y="277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2" name="Line 2446"/>
              <p:cNvSpPr>
                <a:spLocks noChangeShapeType="1"/>
              </p:cNvSpPr>
              <p:nvPr/>
            </p:nvSpPr>
            <p:spPr bwMode="auto">
              <a:xfrm>
                <a:off x="3040" y="271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3" name="Line 2447"/>
              <p:cNvSpPr>
                <a:spLocks noChangeShapeType="1"/>
              </p:cNvSpPr>
              <p:nvPr/>
            </p:nvSpPr>
            <p:spPr bwMode="auto">
              <a:xfrm>
                <a:off x="3040" y="260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4" name="Line 2448"/>
              <p:cNvSpPr>
                <a:spLocks noChangeShapeType="1"/>
              </p:cNvSpPr>
              <p:nvPr/>
            </p:nvSpPr>
            <p:spPr bwMode="auto">
              <a:xfrm>
                <a:off x="3040" y="254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5" name="Line 2449"/>
              <p:cNvSpPr>
                <a:spLocks noChangeShapeType="1"/>
              </p:cNvSpPr>
              <p:nvPr/>
            </p:nvSpPr>
            <p:spPr bwMode="auto">
              <a:xfrm>
                <a:off x="3040" y="24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6" name="Line 2450"/>
              <p:cNvSpPr>
                <a:spLocks noChangeShapeType="1"/>
              </p:cNvSpPr>
              <p:nvPr/>
            </p:nvSpPr>
            <p:spPr bwMode="auto">
              <a:xfrm>
                <a:off x="3040" y="237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7" name="Line 2451"/>
              <p:cNvSpPr>
                <a:spLocks noChangeShapeType="1"/>
              </p:cNvSpPr>
              <p:nvPr/>
            </p:nvSpPr>
            <p:spPr bwMode="auto">
              <a:xfrm>
                <a:off x="3040" y="2316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8" name="Line 2452"/>
              <p:cNvSpPr>
                <a:spLocks noChangeShapeType="1"/>
              </p:cNvSpPr>
              <p:nvPr/>
            </p:nvSpPr>
            <p:spPr bwMode="auto">
              <a:xfrm>
                <a:off x="3040" y="2260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89" name="Line 2453"/>
              <p:cNvSpPr>
                <a:spLocks noChangeShapeType="1"/>
              </p:cNvSpPr>
              <p:nvPr/>
            </p:nvSpPr>
            <p:spPr bwMode="auto">
              <a:xfrm>
                <a:off x="3040" y="2144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0" name="Line 2454"/>
              <p:cNvSpPr>
                <a:spLocks noChangeShapeType="1"/>
              </p:cNvSpPr>
              <p:nvPr/>
            </p:nvSpPr>
            <p:spPr bwMode="auto">
              <a:xfrm>
                <a:off x="3040" y="208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1" name="Line 2455"/>
              <p:cNvSpPr>
                <a:spLocks noChangeShapeType="1"/>
              </p:cNvSpPr>
              <p:nvPr/>
            </p:nvSpPr>
            <p:spPr bwMode="auto">
              <a:xfrm flipV="1">
                <a:off x="4786" y="2088"/>
                <a:ext cx="1" cy="11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2" name="Line 2456"/>
              <p:cNvSpPr>
                <a:spLocks noChangeShapeType="1"/>
              </p:cNvSpPr>
              <p:nvPr/>
            </p:nvSpPr>
            <p:spPr bwMode="auto">
              <a:xfrm flipH="1">
                <a:off x="4750" y="3118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3" name="Line 2457"/>
              <p:cNvSpPr>
                <a:spLocks noChangeShapeType="1"/>
              </p:cNvSpPr>
              <p:nvPr/>
            </p:nvSpPr>
            <p:spPr bwMode="auto">
              <a:xfrm flipH="1">
                <a:off x="4750" y="289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4" name="Line 2458"/>
              <p:cNvSpPr>
                <a:spLocks noChangeShapeType="1"/>
              </p:cNvSpPr>
              <p:nvPr/>
            </p:nvSpPr>
            <p:spPr bwMode="auto">
              <a:xfrm flipH="1">
                <a:off x="4750" y="266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5" name="Line 2459"/>
              <p:cNvSpPr>
                <a:spLocks noChangeShapeType="1"/>
              </p:cNvSpPr>
              <p:nvPr/>
            </p:nvSpPr>
            <p:spPr bwMode="auto">
              <a:xfrm flipH="1">
                <a:off x="4750" y="243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6" name="Line 2460"/>
              <p:cNvSpPr>
                <a:spLocks noChangeShapeType="1"/>
              </p:cNvSpPr>
              <p:nvPr/>
            </p:nvSpPr>
            <p:spPr bwMode="auto">
              <a:xfrm flipH="1">
                <a:off x="4750" y="2202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7" name="Line 2461"/>
              <p:cNvSpPr>
                <a:spLocks noChangeShapeType="1"/>
              </p:cNvSpPr>
              <p:nvPr/>
            </p:nvSpPr>
            <p:spPr bwMode="auto">
              <a:xfrm flipH="1">
                <a:off x="4768" y="323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8" name="Line 2462"/>
              <p:cNvSpPr>
                <a:spLocks noChangeShapeType="1"/>
              </p:cNvSpPr>
              <p:nvPr/>
            </p:nvSpPr>
            <p:spPr bwMode="auto">
              <a:xfrm flipH="1">
                <a:off x="4768" y="317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99" name="Line 2463"/>
              <p:cNvSpPr>
                <a:spLocks noChangeShapeType="1"/>
              </p:cNvSpPr>
              <p:nvPr/>
            </p:nvSpPr>
            <p:spPr bwMode="auto">
              <a:xfrm flipH="1">
                <a:off x="4768" y="306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0" name="Line 2464"/>
              <p:cNvSpPr>
                <a:spLocks noChangeShapeType="1"/>
              </p:cNvSpPr>
              <p:nvPr/>
            </p:nvSpPr>
            <p:spPr bwMode="auto">
              <a:xfrm flipH="1">
                <a:off x="4768" y="300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1" name="Line 2465"/>
              <p:cNvSpPr>
                <a:spLocks noChangeShapeType="1"/>
              </p:cNvSpPr>
              <p:nvPr/>
            </p:nvSpPr>
            <p:spPr bwMode="auto">
              <a:xfrm flipH="1">
                <a:off x="4768" y="294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2" name="Line 2466"/>
              <p:cNvSpPr>
                <a:spLocks noChangeShapeType="1"/>
              </p:cNvSpPr>
              <p:nvPr/>
            </p:nvSpPr>
            <p:spPr bwMode="auto">
              <a:xfrm flipH="1">
                <a:off x="4768" y="283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3" name="Line 2467"/>
              <p:cNvSpPr>
                <a:spLocks noChangeShapeType="1"/>
              </p:cNvSpPr>
              <p:nvPr/>
            </p:nvSpPr>
            <p:spPr bwMode="auto">
              <a:xfrm flipH="1">
                <a:off x="4768" y="277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4" name="Line 2468"/>
              <p:cNvSpPr>
                <a:spLocks noChangeShapeType="1"/>
              </p:cNvSpPr>
              <p:nvPr/>
            </p:nvSpPr>
            <p:spPr bwMode="auto">
              <a:xfrm flipH="1">
                <a:off x="4768" y="271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5" name="Line 2469"/>
              <p:cNvSpPr>
                <a:spLocks noChangeShapeType="1"/>
              </p:cNvSpPr>
              <p:nvPr/>
            </p:nvSpPr>
            <p:spPr bwMode="auto">
              <a:xfrm flipH="1">
                <a:off x="4768" y="2602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6" name="Line 2470"/>
              <p:cNvSpPr>
                <a:spLocks noChangeShapeType="1"/>
              </p:cNvSpPr>
              <p:nvPr/>
            </p:nvSpPr>
            <p:spPr bwMode="auto">
              <a:xfrm flipH="1">
                <a:off x="4768" y="254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7" name="Line 2471"/>
              <p:cNvSpPr>
                <a:spLocks noChangeShapeType="1"/>
              </p:cNvSpPr>
              <p:nvPr/>
            </p:nvSpPr>
            <p:spPr bwMode="auto">
              <a:xfrm flipH="1">
                <a:off x="4768" y="24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8" name="Line 2472"/>
              <p:cNvSpPr>
                <a:spLocks noChangeShapeType="1"/>
              </p:cNvSpPr>
              <p:nvPr/>
            </p:nvSpPr>
            <p:spPr bwMode="auto">
              <a:xfrm flipH="1">
                <a:off x="4768" y="237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09" name="Line 2473"/>
              <p:cNvSpPr>
                <a:spLocks noChangeShapeType="1"/>
              </p:cNvSpPr>
              <p:nvPr/>
            </p:nvSpPr>
            <p:spPr bwMode="auto">
              <a:xfrm flipH="1">
                <a:off x="4768" y="2316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0" name="Line 2474"/>
              <p:cNvSpPr>
                <a:spLocks noChangeShapeType="1"/>
              </p:cNvSpPr>
              <p:nvPr/>
            </p:nvSpPr>
            <p:spPr bwMode="auto">
              <a:xfrm flipH="1">
                <a:off x="4768" y="2260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1" name="Line 2475"/>
              <p:cNvSpPr>
                <a:spLocks noChangeShapeType="1"/>
              </p:cNvSpPr>
              <p:nvPr/>
            </p:nvSpPr>
            <p:spPr bwMode="auto">
              <a:xfrm flipH="1">
                <a:off x="4768" y="2144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2" name="Line 2476"/>
              <p:cNvSpPr>
                <a:spLocks noChangeShapeType="1"/>
              </p:cNvSpPr>
              <p:nvPr/>
            </p:nvSpPr>
            <p:spPr bwMode="auto">
              <a:xfrm flipH="1">
                <a:off x="4768" y="208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3" name="Line 2477"/>
              <p:cNvSpPr>
                <a:spLocks noChangeShapeType="1"/>
              </p:cNvSpPr>
              <p:nvPr/>
            </p:nvSpPr>
            <p:spPr bwMode="auto">
              <a:xfrm>
                <a:off x="3170" y="2718"/>
                <a:ext cx="2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4" name="Line 2478"/>
              <p:cNvSpPr>
                <a:spLocks noChangeShapeType="1"/>
              </p:cNvSpPr>
              <p:nvPr/>
            </p:nvSpPr>
            <p:spPr bwMode="auto">
              <a:xfrm>
                <a:off x="3172" y="2720"/>
                <a:ext cx="6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5" name="Line 2479"/>
              <p:cNvSpPr>
                <a:spLocks noChangeShapeType="1"/>
              </p:cNvSpPr>
              <p:nvPr/>
            </p:nvSpPr>
            <p:spPr bwMode="auto">
              <a:xfrm>
                <a:off x="3178" y="2724"/>
                <a:ext cx="8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6" name="Freeform 2480"/>
              <p:cNvSpPr>
                <a:spLocks/>
              </p:cNvSpPr>
              <p:nvPr/>
            </p:nvSpPr>
            <p:spPr bwMode="auto">
              <a:xfrm>
                <a:off x="3186" y="2728"/>
                <a:ext cx="26" cy="4"/>
              </a:xfrm>
              <a:custGeom>
                <a:avLst/>
                <a:gdLst>
                  <a:gd name="T0" fmla="*/ 0 w 26"/>
                  <a:gd name="T1" fmla="*/ 0 h 4"/>
                  <a:gd name="T2" fmla="*/ 16 w 26"/>
                  <a:gd name="T3" fmla="*/ 2 h 4"/>
                  <a:gd name="T4" fmla="*/ 26 w 26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">
                    <a:moveTo>
                      <a:pt x="0" y="0"/>
                    </a:moveTo>
                    <a:lnTo>
                      <a:pt x="16" y="2"/>
                    </a:lnTo>
                    <a:lnTo>
                      <a:pt x="26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7" name="Line 2481"/>
              <p:cNvSpPr>
                <a:spLocks noChangeShapeType="1"/>
              </p:cNvSpPr>
              <p:nvPr/>
            </p:nvSpPr>
            <p:spPr bwMode="auto">
              <a:xfrm flipV="1">
                <a:off x="3258" y="2730"/>
                <a:ext cx="8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8" name="Freeform 2482"/>
              <p:cNvSpPr>
                <a:spLocks/>
              </p:cNvSpPr>
              <p:nvPr/>
            </p:nvSpPr>
            <p:spPr bwMode="auto">
              <a:xfrm>
                <a:off x="3266" y="2722"/>
                <a:ext cx="36" cy="8"/>
              </a:xfrm>
              <a:custGeom>
                <a:avLst/>
                <a:gdLst>
                  <a:gd name="T0" fmla="*/ 0 w 36"/>
                  <a:gd name="T1" fmla="*/ 8 h 8"/>
                  <a:gd name="T2" fmla="*/ 24 w 36"/>
                  <a:gd name="T3" fmla="*/ 2 h 8"/>
                  <a:gd name="T4" fmla="*/ 36 w 36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8">
                    <a:moveTo>
                      <a:pt x="0" y="8"/>
                    </a:moveTo>
                    <a:lnTo>
                      <a:pt x="24" y="2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19" name="Line 2483"/>
              <p:cNvSpPr>
                <a:spLocks noChangeShapeType="1"/>
              </p:cNvSpPr>
              <p:nvPr/>
            </p:nvSpPr>
            <p:spPr bwMode="auto">
              <a:xfrm flipV="1">
                <a:off x="3344" y="2704"/>
                <a:ext cx="14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0" name="Freeform 2484"/>
              <p:cNvSpPr>
                <a:spLocks/>
              </p:cNvSpPr>
              <p:nvPr/>
            </p:nvSpPr>
            <p:spPr bwMode="auto">
              <a:xfrm>
                <a:off x="3358" y="2692"/>
                <a:ext cx="30" cy="12"/>
              </a:xfrm>
              <a:custGeom>
                <a:avLst/>
                <a:gdLst>
                  <a:gd name="T0" fmla="*/ 0 w 30"/>
                  <a:gd name="T1" fmla="*/ 12 h 12"/>
                  <a:gd name="T2" fmla="*/ 18 w 30"/>
                  <a:gd name="T3" fmla="*/ 4 h 12"/>
                  <a:gd name="T4" fmla="*/ 30 w 30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12">
                    <a:moveTo>
                      <a:pt x="0" y="12"/>
                    </a:moveTo>
                    <a:lnTo>
                      <a:pt x="18" y="4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1" name="Line 2485"/>
              <p:cNvSpPr>
                <a:spLocks noChangeShapeType="1"/>
              </p:cNvSpPr>
              <p:nvPr/>
            </p:nvSpPr>
            <p:spPr bwMode="auto">
              <a:xfrm>
                <a:off x="3430" y="2680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2" name="Line 2486"/>
              <p:cNvSpPr>
                <a:spLocks noChangeShapeType="1"/>
              </p:cNvSpPr>
              <p:nvPr/>
            </p:nvSpPr>
            <p:spPr bwMode="auto">
              <a:xfrm flipV="1">
                <a:off x="3432" y="2676"/>
                <a:ext cx="20" cy="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3" name="Freeform 2487"/>
              <p:cNvSpPr>
                <a:spLocks/>
              </p:cNvSpPr>
              <p:nvPr/>
            </p:nvSpPr>
            <p:spPr bwMode="auto">
              <a:xfrm>
                <a:off x="3452" y="2676"/>
                <a:ext cx="24" cy="1"/>
              </a:xfrm>
              <a:custGeom>
                <a:avLst/>
                <a:gdLst>
                  <a:gd name="T0" fmla="*/ 0 w 24"/>
                  <a:gd name="T1" fmla="*/ 2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0" y="0"/>
                    </a:moveTo>
                    <a:lnTo>
                      <a:pt x="20" y="0"/>
                    </a:lnTo>
                    <a:lnTo>
                      <a:pt x="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4" name="Line 2488"/>
              <p:cNvSpPr>
                <a:spLocks noChangeShapeType="1"/>
              </p:cNvSpPr>
              <p:nvPr/>
            </p:nvSpPr>
            <p:spPr bwMode="auto">
              <a:xfrm>
                <a:off x="3522" y="2680"/>
                <a:ext cx="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5" name="Freeform 2489"/>
              <p:cNvSpPr>
                <a:spLocks/>
              </p:cNvSpPr>
              <p:nvPr/>
            </p:nvSpPr>
            <p:spPr bwMode="auto">
              <a:xfrm>
                <a:off x="3536" y="2676"/>
                <a:ext cx="30" cy="4"/>
              </a:xfrm>
              <a:custGeom>
                <a:avLst/>
                <a:gdLst>
                  <a:gd name="T0" fmla="*/ 0 w 30"/>
                  <a:gd name="T1" fmla="*/ 4 h 4"/>
                  <a:gd name="T2" fmla="*/ 20 w 30"/>
                  <a:gd name="T3" fmla="*/ 2 h 4"/>
                  <a:gd name="T4" fmla="*/ 30 w 30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4">
                    <a:moveTo>
                      <a:pt x="0" y="4"/>
                    </a:moveTo>
                    <a:lnTo>
                      <a:pt x="20" y="2"/>
                    </a:lnTo>
                    <a:lnTo>
                      <a:pt x="3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6" name="Line 2490"/>
              <p:cNvSpPr>
                <a:spLocks noChangeShapeType="1"/>
              </p:cNvSpPr>
              <p:nvPr/>
            </p:nvSpPr>
            <p:spPr bwMode="auto">
              <a:xfrm>
                <a:off x="3612" y="2674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7" name="Freeform 2491"/>
              <p:cNvSpPr>
                <a:spLocks/>
              </p:cNvSpPr>
              <p:nvPr/>
            </p:nvSpPr>
            <p:spPr bwMode="auto">
              <a:xfrm>
                <a:off x="3616" y="2674"/>
                <a:ext cx="40" cy="10"/>
              </a:xfrm>
              <a:custGeom>
                <a:avLst/>
                <a:gdLst>
                  <a:gd name="T0" fmla="*/ 0 w 40"/>
                  <a:gd name="T1" fmla="*/ 0 h 10"/>
                  <a:gd name="T2" fmla="*/ 20 w 40"/>
                  <a:gd name="T3" fmla="*/ 4 h 10"/>
                  <a:gd name="T4" fmla="*/ 40 w 40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0">
                    <a:moveTo>
                      <a:pt x="0" y="0"/>
                    </a:moveTo>
                    <a:lnTo>
                      <a:pt x="20" y="4"/>
                    </a:lnTo>
                    <a:lnTo>
                      <a:pt x="40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8" name="Freeform 2492"/>
              <p:cNvSpPr>
                <a:spLocks/>
              </p:cNvSpPr>
              <p:nvPr/>
            </p:nvSpPr>
            <p:spPr bwMode="auto">
              <a:xfrm>
                <a:off x="3700" y="2670"/>
                <a:ext cx="44" cy="14"/>
              </a:xfrm>
              <a:custGeom>
                <a:avLst/>
                <a:gdLst>
                  <a:gd name="T0" fmla="*/ 0 w 44"/>
                  <a:gd name="T1" fmla="*/ 14 h 14"/>
                  <a:gd name="T2" fmla="*/ 22 w 44"/>
                  <a:gd name="T3" fmla="*/ 8 h 14"/>
                  <a:gd name="T4" fmla="*/ 44 w 44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14">
                    <a:moveTo>
                      <a:pt x="0" y="14"/>
                    </a:moveTo>
                    <a:lnTo>
                      <a:pt x="22" y="8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29" name="Freeform 2493"/>
              <p:cNvSpPr>
                <a:spLocks/>
              </p:cNvSpPr>
              <p:nvPr/>
            </p:nvSpPr>
            <p:spPr bwMode="auto">
              <a:xfrm>
                <a:off x="3788" y="2668"/>
                <a:ext cx="40" cy="22"/>
              </a:xfrm>
              <a:custGeom>
                <a:avLst/>
                <a:gdLst>
                  <a:gd name="T0" fmla="*/ 0 w 40"/>
                  <a:gd name="T1" fmla="*/ 0 h 22"/>
                  <a:gd name="T2" fmla="*/ 20 w 40"/>
                  <a:gd name="T3" fmla="*/ 8 h 22"/>
                  <a:gd name="T4" fmla="*/ 40 w 4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22">
                    <a:moveTo>
                      <a:pt x="0" y="0"/>
                    </a:moveTo>
                    <a:lnTo>
                      <a:pt x="20" y="8"/>
                    </a:lnTo>
                    <a:lnTo>
                      <a:pt x="40" y="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0" name="Line 2494"/>
              <p:cNvSpPr>
                <a:spLocks noChangeShapeType="1"/>
              </p:cNvSpPr>
              <p:nvPr/>
            </p:nvSpPr>
            <p:spPr bwMode="auto">
              <a:xfrm>
                <a:off x="3868" y="2712"/>
                <a:ext cx="4" cy="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1" name="Freeform 2495"/>
              <p:cNvSpPr>
                <a:spLocks/>
              </p:cNvSpPr>
              <p:nvPr/>
            </p:nvSpPr>
            <p:spPr bwMode="auto">
              <a:xfrm>
                <a:off x="3872" y="2702"/>
                <a:ext cx="38" cy="12"/>
              </a:xfrm>
              <a:custGeom>
                <a:avLst/>
                <a:gdLst>
                  <a:gd name="T0" fmla="*/ 0 w 38"/>
                  <a:gd name="T1" fmla="*/ 12 h 12"/>
                  <a:gd name="T2" fmla="*/ 20 w 38"/>
                  <a:gd name="T3" fmla="*/ 8 h 12"/>
                  <a:gd name="T4" fmla="*/ 38 w 38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2">
                    <a:moveTo>
                      <a:pt x="0" y="12"/>
                    </a:moveTo>
                    <a:lnTo>
                      <a:pt x="20" y="8"/>
                    </a:lnTo>
                    <a:lnTo>
                      <a:pt x="3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2" name="Line 2496"/>
              <p:cNvSpPr>
                <a:spLocks noChangeShapeType="1"/>
              </p:cNvSpPr>
              <p:nvPr/>
            </p:nvSpPr>
            <p:spPr bwMode="auto">
              <a:xfrm>
                <a:off x="3952" y="2694"/>
                <a:ext cx="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3" name="Freeform 2497"/>
              <p:cNvSpPr>
                <a:spLocks/>
              </p:cNvSpPr>
              <p:nvPr/>
            </p:nvSpPr>
            <p:spPr bwMode="auto">
              <a:xfrm>
                <a:off x="3954" y="2674"/>
                <a:ext cx="36" cy="20"/>
              </a:xfrm>
              <a:custGeom>
                <a:avLst/>
                <a:gdLst>
                  <a:gd name="T0" fmla="*/ 0 w 36"/>
                  <a:gd name="T1" fmla="*/ 20 h 20"/>
                  <a:gd name="T2" fmla="*/ 22 w 36"/>
                  <a:gd name="T3" fmla="*/ 18 h 20"/>
                  <a:gd name="T4" fmla="*/ 36 w 36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0">
                    <a:moveTo>
                      <a:pt x="0" y="20"/>
                    </a:moveTo>
                    <a:lnTo>
                      <a:pt x="22" y="18"/>
                    </a:lnTo>
                    <a:lnTo>
                      <a:pt x="3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4" name="Freeform 2498"/>
              <p:cNvSpPr>
                <a:spLocks/>
              </p:cNvSpPr>
              <p:nvPr/>
            </p:nvSpPr>
            <p:spPr bwMode="auto">
              <a:xfrm>
                <a:off x="4010" y="2592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8 w 16"/>
                  <a:gd name="T3" fmla="*/ 26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8" y="2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5" name="Line 2499"/>
              <p:cNvSpPr>
                <a:spLocks noChangeShapeType="1"/>
              </p:cNvSpPr>
              <p:nvPr/>
            </p:nvSpPr>
            <p:spPr bwMode="auto">
              <a:xfrm flipV="1">
                <a:off x="4040" y="2506"/>
                <a:ext cx="14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6" name="Freeform 2500"/>
              <p:cNvSpPr>
                <a:spLocks/>
              </p:cNvSpPr>
              <p:nvPr/>
            </p:nvSpPr>
            <p:spPr bwMode="auto">
              <a:xfrm>
                <a:off x="4068" y="2420"/>
                <a:ext cx="16" cy="42"/>
              </a:xfrm>
              <a:custGeom>
                <a:avLst/>
                <a:gdLst>
                  <a:gd name="T0" fmla="*/ 0 w 16"/>
                  <a:gd name="T1" fmla="*/ 42 h 42"/>
                  <a:gd name="T2" fmla="*/ 12 w 16"/>
                  <a:gd name="T3" fmla="*/ 6 h 42"/>
                  <a:gd name="T4" fmla="*/ 16 w 16"/>
                  <a:gd name="T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42">
                    <a:moveTo>
                      <a:pt x="0" y="42"/>
                    </a:moveTo>
                    <a:lnTo>
                      <a:pt x="12" y="6"/>
                    </a:lnTo>
                    <a:lnTo>
                      <a:pt x="1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7" name="Freeform 2501"/>
              <p:cNvSpPr>
                <a:spLocks/>
              </p:cNvSpPr>
              <p:nvPr/>
            </p:nvSpPr>
            <p:spPr bwMode="auto">
              <a:xfrm>
                <a:off x="4104" y="2396"/>
                <a:ext cx="20" cy="40"/>
              </a:xfrm>
              <a:custGeom>
                <a:avLst/>
                <a:gdLst>
                  <a:gd name="T0" fmla="*/ 0 w 20"/>
                  <a:gd name="T1" fmla="*/ 0 h 40"/>
                  <a:gd name="T2" fmla="*/ 18 w 20"/>
                  <a:gd name="T3" fmla="*/ 30 h 40"/>
                  <a:gd name="T4" fmla="*/ 20 w 20"/>
                  <a:gd name="T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0" y="0"/>
                    </a:moveTo>
                    <a:lnTo>
                      <a:pt x="18" y="30"/>
                    </a:lnTo>
                    <a:lnTo>
                      <a:pt x="20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8" name="Line 2502"/>
              <p:cNvSpPr>
                <a:spLocks noChangeShapeType="1"/>
              </p:cNvSpPr>
              <p:nvPr/>
            </p:nvSpPr>
            <p:spPr bwMode="auto">
              <a:xfrm>
                <a:off x="4128" y="2482"/>
                <a:ext cx="6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39" name="Freeform 2503"/>
              <p:cNvSpPr>
                <a:spLocks/>
              </p:cNvSpPr>
              <p:nvPr/>
            </p:nvSpPr>
            <p:spPr bwMode="auto">
              <a:xfrm>
                <a:off x="4140" y="2572"/>
                <a:ext cx="4" cy="44"/>
              </a:xfrm>
              <a:custGeom>
                <a:avLst/>
                <a:gdLst>
                  <a:gd name="T0" fmla="*/ 0 w 4"/>
                  <a:gd name="T1" fmla="*/ 0 h 44"/>
                  <a:gd name="T2" fmla="*/ 2 w 4"/>
                  <a:gd name="T3" fmla="*/ 28 h 44"/>
                  <a:gd name="T4" fmla="*/ 4 w 4"/>
                  <a:gd name="T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4">
                    <a:moveTo>
                      <a:pt x="0" y="0"/>
                    </a:moveTo>
                    <a:lnTo>
                      <a:pt x="2" y="28"/>
                    </a:lnTo>
                    <a:lnTo>
                      <a:pt x="4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0" name="Line 2504"/>
              <p:cNvSpPr>
                <a:spLocks noChangeShapeType="1"/>
              </p:cNvSpPr>
              <p:nvPr/>
            </p:nvSpPr>
            <p:spPr bwMode="auto">
              <a:xfrm>
                <a:off x="4146" y="2662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1" name="Line 2505"/>
              <p:cNvSpPr>
                <a:spLocks noChangeShapeType="1"/>
              </p:cNvSpPr>
              <p:nvPr/>
            </p:nvSpPr>
            <p:spPr bwMode="auto">
              <a:xfrm>
                <a:off x="4152" y="2752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2" name="Line 2506"/>
              <p:cNvSpPr>
                <a:spLocks noChangeShapeType="1"/>
              </p:cNvSpPr>
              <p:nvPr/>
            </p:nvSpPr>
            <p:spPr bwMode="auto">
              <a:xfrm>
                <a:off x="4158" y="2842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3" name="Line 2507"/>
              <p:cNvSpPr>
                <a:spLocks noChangeShapeType="1"/>
              </p:cNvSpPr>
              <p:nvPr/>
            </p:nvSpPr>
            <p:spPr bwMode="auto">
              <a:xfrm>
                <a:off x="4166" y="2934"/>
                <a:ext cx="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4" name="Line 2508"/>
              <p:cNvSpPr>
                <a:spLocks noChangeShapeType="1"/>
              </p:cNvSpPr>
              <p:nvPr/>
            </p:nvSpPr>
            <p:spPr bwMode="auto">
              <a:xfrm>
                <a:off x="4172" y="3024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5" name="Line 2509"/>
              <p:cNvSpPr>
                <a:spLocks noChangeShapeType="1"/>
              </p:cNvSpPr>
              <p:nvPr/>
            </p:nvSpPr>
            <p:spPr bwMode="auto">
              <a:xfrm>
                <a:off x="4178" y="3114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6" name="Line 2510"/>
              <p:cNvSpPr>
                <a:spLocks noChangeShapeType="1"/>
              </p:cNvSpPr>
              <p:nvPr/>
            </p:nvSpPr>
            <p:spPr bwMode="auto">
              <a:xfrm>
                <a:off x="4188" y="3204"/>
                <a:ext cx="6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7" name="Line 2511"/>
              <p:cNvSpPr>
                <a:spLocks noChangeShapeType="1"/>
              </p:cNvSpPr>
              <p:nvPr/>
            </p:nvSpPr>
            <p:spPr bwMode="auto">
              <a:xfrm flipV="1">
                <a:off x="4210" y="3188"/>
                <a:ext cx="6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8" name="Freeform 2512"/>
              <p:cNvSpPr>
                <a:spLocks/>
              </p:cNvSpPr>
              <p:nvPr/>
            </p:nvSpPr>
            <p:spPr bwMode="auto">
              <a:xfrm>
                <a:off x="4222" y="3098"/>
                <a:ext cx="4" cy="44"/>
              </a:xfrm>
              <a:custGeom>
                <a:avLst/>
                <a:gdLst>
                  <a:gd name="T0" fmla="*/ 0 w 4"/>
                  <a:gd name="T1" fmla="*/ 44 h 44"/>
                  <a:gd name="T2" fmla="*/ 4 w 4"/>
                  <a:gd name="T3" fmla="*/ 24 h 44"/>
                  <a:gd name="T4" fmla="*/ 4 w 4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4">
                    <a:moveTo>
                      <a:pt x="0" y="44"/>
                    </a:moveTo>
                    <a:lnTo>
                      <a:pt x="4" y="24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49" name="Line 2513"/>
              <p:cNvSpPr>
                <a:spLocks noChangeShapeType="1"/>
              </p:cNvSpPr>
              <p:nvPr/>
            </p:nvSpPr>
            <p:spPr bwMode="auto">
              <a:xfrm flipV="1">
                <a:off x="4230" y="3008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0" name="Line 2514"/>
              <p:cNvSpPr>
                <a:spLocks noChangeShapeType="1"/>
              </p:cNvSpPr>
              <p:nvPr/>
            </p:nvSpPr>
            <p:spPr bwMode="auto">
              <a:xfrm flipV="1">
                <a:off x="4236" y="2916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1" name="Freeform 2515"/>
              <p:cNvSpPr>
                <a:spLocks/>
              </p:cNvSpPr>
              <p:nvPr/>
            </p:nvSpPr>
            <p:spPr bwMode="auto">
              <a:xfrm>
                <a:off x="4242" y="2826"/>
                <a:ext cx="4" cy="46"/>
              </a:xfrm>
              <a:custGeom>
                <a:avLst/>
                <a:gdLst>
                  <a:gd name="T0" fmla="*/ 0 w 4"/>
                  <a:gd name="T1" fmla="*/ 46 h 46"/>
                  <a:gd name="T2" fmla="*/ 4 w 4"/>
                  <a:gd name="T3" fmla="*/ 10 h 46"/>
                  <a:gd name="T4" fmla="*/ 4 w 4"/>
                  <a:gd name="T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6">
                    <a:moveTo>
                      <a:pt x="0" y="46"/>
                    </a:moveTo>
                    <a:lnTo>
                      <a:pt x="4" y="10"/>
                    </a:lnTo>
                    <a:lnTo>
                      <a:pt x="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2" name="Line 2516"/>
              <p:cNvSpPr>
                <a:spLocks noChangeShapeType="1"/>
              </p:cNvSpPr>
              <p:nvPr/>
            </p:nvSpPr>
            <p:spPr bwMode="auto">
              <a:xfrm flipV="1">
                <a:off x="4250" y="2736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3" name="Line 2517"/>
              <p:cNvSpPr>
                <a:spLocks noChangeShapeType="1"/>
              </p:cNvSpPr>
              <p:nvPr/>
            </p:nvSpPr>
            <p:spPr bwMode="auto">
              <a:xfrm flipV="1">
                <a:off x="4260" y="2646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4" name="Line 2518"/>
              <p:cNvSpPr>
                <a:spLocks noChangeShapeType="1"/>
              </p:cNvSpPr>
              <p:nvPr/>
            </p:nvSpPr>
            <p:spPr bwMode="auto">
              <a:xfrm flipV="1">
                <a:off x="4268" y="2556"/>
                <a:ext cx="12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5" name="Line 2519"/>
              <p:cNvSpPr>
                <a:spLocks noChangeShapeType="1"/>
              </p:cNvSpPr>
              <p:nvPr/>
            </p:nvSpPr>
            <p:spPr bwMode="auto">
              <a:xfrm>
                <a:off x="4304" y="2532"/>
                <a:ext cx="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6" name="Freeform 2520"/>
              <p:cNvSpPr>
                <a:spLocks/>
              </p:cNvSpPr>
              <p:nvPr/>
            </p:nvSpPr>
            <p:spPr bwMode="auto">
              <a:xfrm>
                <a:off x="4308" y="2524"/>
                <a:ext cx="40" cy="8"/>
              </a:xfrm>
              <a:custGeom>
                <a:avLst/>
                <a:gdLst>
                  <a:gd name="T0" fmla="*/ 0 w 40"/>
                  <a:gd name="T1" fmla="*/ 8 h 8"/>
                  <a:gd name="T2" fmla="*/ 20 w 40"/>
                  <a:gd name="T3" fmla="*/ 4 h 8"/>
                  <a:gd name="T4" fmla="*/ 40 w 40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8">
                    <a:moveTo>
                      <a:pt x="0" y="8"/>
                    </a:moveTo>
                    <a:lnTo>
                      <a:pt x="20" y="4"/>
                    </a:lnTo>
                    <a:lnTo>
                      <a:pt x="4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7" name="Line 2521"/>
              <p:cNvSpPr>
                <a:spLocks noChangeShapeType="1"/>
              </p:cNvSpPr>
              <p:nvPr/>
            </p:nvSpPr>
            <p:spPr bwMode="auto">
              <a:xfrm flipV="1">
                <a:off x="4392" y="2514"/>
                <a:ext cx="20" cy="1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8" name="Freeform 2522"/>
              <p:cNvSpPr>
                <a:spLocks/>
              </p:cNvSpPr>
              <p:nvPr/>
            </p:nvSpPr>
            <p:spPr bwMode="auto">
              <a:xfrm>
                <a:off x="4412" y="2510"/>
                <a:ext cx="22" cy="4"/>
              </a:xfrm>
              <a:custGeom>
                <a:avLst/>
                <a:gdLst>
                  <a:gd name="T0" fmla="*/ 0 w 22"/>
                  <a:gd name="T1" fmla="*/ 4 h 4"/>
                  <a:gd name="T2" fmla="*/ 22 w 22"/>
                  <a:gd name="T3" fmla="*/ 0 h 4"/>
                  <a:gd name="T4" fmla="*/ 22 w 2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lnTo>
                      <a:pt x="22" y="0"/>
                    </a:lnTo>
                    <a:lnTo>
                      <a:pt x="2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59" name="Freeform 2523"/>
              <p:cNvSpPr>
                <a:spLocks/>
              </p:cNvSpPr>
              <p:nvPr/>
            </p:nvSpPr>
            <p:spPr bwMode="auto">
              <a:xfrm>
                <a:off x="4476" y="2494"/>
                <a:ext cx="26" cy="36"/>
              </a:xfrm>
              <a:custGeom>
                <a:avLst/>
                <a:gdLst>
                  <a:gd name="T0" fmla="*/ 0 w 26"/>
                  <a:gd name="T1" fmla="*/ 0 h 36"/>
                  <a:gd name="T2" fmla="*/ 18 w 26"/>
                  <a:gd name="T3" fmla="*/ 24 h 36"/>
                  <a:gd name="T4" fmla="*/ 26 w 2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6">
                    <a:moveTo>
                      <a:pt x="0" y="0"/>
                    </a:moveTo>
                    <a:lnTo>
                      <a:pt x="18" y="24"/>
                    </a:lnTo>
                    <a:lnTo>
                      <a:pt x="26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0" name="Freeform 2524"/>
              <p:cNvSpPr>
                <a:spLocks/>
              </p:cNvSpPr>
              <p:nvPr/>
            </p:nvSpPr>
            <p:spPr bwMode="auto">
              <a:xfrm>
                <a:off x="4528" y="2536"/>
                <a:ext cx="26" cy="26"/>
              </a:xfrm>
              <a:custGeom>
                <a:avLst/>
                <a:gdLst>
                  <a:gd name="T0" fmla="*/ 0 w 26"/>
                  <a:gd name="T1" fmla="*/ 8 h 26"/>
                  <a:gd name="T2" fmla="*/ 8 w 26"/>
                  <a:gd name="T3" fmla="*/ 0 h 26"/>
                  <a:gd name="T4" fmla="*/ 26 w 26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6">
                    <a:moveTo>
                      <a:pt x="0" y="8"/>
                    </a:moveTo>
                    <a:lnTo>
                      <a:pt x="8" y="0"/>
                    </a:lnTo>
                    <a:lnTo>
                      <a:pt x="2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1" name="Freeform 2525"/>
              <p:cNvSpPr>
                <a:spLocks/>
              </p:cNvSpPr>
              <p:nvPr/>
            </p:nvSpPr>
            <p:spPr bwMode="auto">
              <a:xfrm>
                <a:off x="4590" y="2570"/>
                <a:ext cx="30" cy="36"/>
              </a:xfrm>
              <a:custGeom>
                <a:avLst/>
                <a:gdLst>
                  <a:gd name="T0" fmla="*/ 0 w 30"/>
                  <a:gd name="T1" fmla="*/ 0 h 36"/>
                  <a:gd name="T2" fmla="*/ 8 w 30"/>
                  <a:gd name="T3" fmla="*/ 6 h 36"/>
                  <a:gd name="T4" fmla="*/ 30 w 30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" h="36">
                    <a:moveTo>
                      <a:pt x="0" y="0"/>
                    </a:moveTo>
                    <a:lnTo>
                      <a:pt x="8" y="6"/>
                    </a:lnTo>
                    <a:lnTo>
                      <a:pt x="3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2" name="Line 2526"/>
              <p:cNvSpPr>
                <a:spLocks noChangeShapeType="1"/>
              </p:cNvSpPr>
              <p:nvPr/>
            </p:nvSpPr>
            <p:spPr bwMode="auto">
              <a:xfrm flipV="1">
                <a:off x="4640" y="2522"/>
                <a:ext cx="8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3" name="Freeform 2527"/>
              <p:cNvSpPr>
                <a:spLocks/>
              </p:cNvSpPr>
              <p:nvPr/>
            </p:nvSpPr>
            <p:spPr bwMode="auto">
              <a:xfrm>
                <a:off x="4656" y="2432"/>
                <a:ext cx="6" cy="44"/>
              </a:xfrm>
              <a:custGeom>
                <a:avLst/>
                <a:gdLst>
                  <a:gd name="T0" fmla="*/ 0 w 6"/>
                  <a:gd name="T1" fmla="*/ 44 h 44"/>
                  <a:gd name="T2" fmla="*/ 6 w 6"/>
                  <a:gd name="T3" fmla="*/ 16 h 44"/>
                  <a:gd name="T4" fmla="*/ 6 w 6"/>
                  <a:gd name="T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44">
                    <a:moveTo>
                      <a:pt x="0" y="44"/>
                    </a:moveTo>
                    <a:lnTo>
                      <a:pt x="6" y="16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4" name="Line 2528"/>
              <p:cNvSpPr>
                <a:spLocks noChangeShapeType="1"/>
              </p:cNvSpPr>
              <p:nvPr/>
            </p:nvSpPr>
            <p:spPr bwMode="auto">
              <a:xfrm flipV="1">
                <a:off x="4664" y="2342"/>
                <a:ext cx="4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5" name="Line 2529"/>
              <p:cNvSpPr>
                <a:spLocks noChangeShapeType="1"/>
              </p:cNvSpPr>
              <p:nvPr/>
            </p:nvSpPr>
            <p:spPr bwMode="auto">
              <a:xfrm flipV="1">
                <a:off x="4670" y="2250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6" name="Line 2530"/>
              <p:cNvSpPr>
                <a:spLocks noChangeShapeType="1"/>
              </p:cNvSpPr>
              <p:nvPr/>
            </p:nvSpPr>
            <p:spPr bwMode="auto">
              <a:xfrm flipH="1">
                <a:off x="4670" y="2240"/>
                <a:ext cx="4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7" name="Line 2531"/>
              <p:cNvSpPr>
                <a:spLocks noChangeShapeType="1"/>
              </p:cNvSpPr>
              <p:nvPr/>
            </p:nvSpPr>
            <p:spPr bwMode="auto">
              <a:xfrm flipH="1">
                <a:off x="4666" y="2330"/>
                <a:ext cx="2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8" name="Line 2532"/>
              <p:cNvSpPr>
                <a:spLocks noChangeShapeType="1"/>
              </p:cNvSpPr>
              <p:nvPr/>
            </p:nvSpPr>
            <p:spPr bwMode="auto">
              <a:xfrm>
                <a:off x="3202" y="273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69" name="Line 2533"/>
              <p:cNvSpPr>
                <a:spLocks noChangeShapeType="1"/>
              </p:cNvSpPr>
              <p:nvPr/>
            </p:nvSpPr>
            <p:spPr bwMode="auto">
              <a:xfrm>
                <a:off x="3242" y="273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0" name="Line 2534"/>
              <p:cNvSpPr>
                <a:spLocks noChangeShapeType="1"/>
              </p:cNvSpPr>
              <p:nvPr/>
            </p:nvSpPr>
            <p:spPr bwMode="auto">
              <a:xfrm>
                <a:off x="3316" y="271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1" name="Line 2535"/>
              <p:cNvSpPr>
                <a:spLocks noChangeShapeType="1"/>
              </p:cNvSpPr>
              <p:nvPr/>
            </p:nvSpPr>
            <p:spPr bwMode="auto">
              <a:xfrm>
                <a:off x="3514" y="267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2" name="Line 2536"/>
              <p:cNvSpPr>
                <a:spLocks noChangeShapeType="1"/>
              </p:cNvSpPr>
              <p:nvPr/>
            </p:nvSpPr>
            <p:spPr bwMode="auto">
              <a:xfrm>
                <a:off x="3596" y="267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3" name="Line 2537"/>
              <p:cNvSpPr>
                <a:spLocks noChangeShapeType="1"/>
              </p:cNvSpPr>
              <p:nvPr/>
            </p:nvSpPr>
            <p:spPr bwMode="auto">
              <a:xfrm>
                <a:off x="3616" y="267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4" name="Line 2538"/>
              <p:cNvSpPr>
                <a:spLocks noChangeShapeType="1"/>
              </p:cNvSpPr>
              <p:nvPr/>
            </p:nvSpPr>
            <p:spPr bwMode="auto">
              <a:xfrm>
                <a:off x="3700" y="2684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5" name="Line 2539"/>
              <p:cNvSpPr>
                <a:spLocks noChangeShapeType="1"/>
              </p:cNvSpPr>
              <p:nvPr/>
            </p:nvSpPr>
            <p:spPr bwMode="auto">
              <a:xfrm>
                <a:off x="3852" y="2706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6" name="Line 2540"/>
              <p:cNvSpPr>
                <a:spLocks noChangeShapeType="1"/>
              </p:cNvSpPr>
              <p:nvPr/>
            </p:nvSpPr>
            <p:spPr bwMode="auto">
              <a:xfrm>
                <a:off x="3892" y="271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7" name="Line 2541"/>
              <p:cNvSpPr>
                <a:spLocks noChangeShapeType="1"/>
              </p:cNvSpPr>
              <p:nvPr/>
            </p:nvSpPr>
            <p:spPr bwMode="auto">
              <a:xfrm>
                <a:off x="3912" y="2700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8" name="Line 2542"/>
              <p:cNvSpPr>
                <a:spLocks noChangeShapeType="1"/>
              </p:cNvSpPr>
              <p:nvPr/>
            </p:nvSpPr>
            <p:spPr bwMode="auto">
              <a:xfrm>
                <a:off x="3934" y="26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79" name="Line 2543"/>
              <p:cNvSpPr>
                <a:spLocks noChangeShapeType="1"/>
              </p:cNvSpPr>
              <p:nvPr/>
            </p:nvSpPr>
            <p:spPr bwMode="auto">
              <a:xfrm>
                <a:off x="3976" y="26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0" name="Line 2544"/>
              <p:cNvSpPr>
                <a:spLocks noChangeShapeType="1"/>
              </p:cNvSpPr>
              <p:nvPr/>
            </p:nvSpPr>
            <p:spPr bwMode="auto">
              <a:xfrm>
                <a:off x="4018" y="261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1" name="Line 2545"/>
              <p:cNvSpPr>
                <a:spLocks noChangeShapeType="1"/>
              </p:cNvSpPr>
              <p:nvPr/>
            </p:nvSpPr>
            <p:spPr bwMode="auto">
              <a:xfrm>
                <a:off x="4060" y="248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2" name="Line 2546"/>
              <p:cNvSpPr>
                <a:spLocks noChangeShapeType="1"/>
              </p:cNvSpPr>
              <p:nvPr/>
            </p:nvSpPr>
            <p:spPr bwMode="auto">
              <a:xfrm>
                <a:off x="4100" y="238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3" name="Line 2547"/>
              <p:cNvSpPr>
                <a:spLocks noChangeShapeType="1"/>
              </p:cNvSpPr>
              <p:nvPr/>
            </p:nvSpPr>
            <p:spPr bwMode="auto">
              <a:xfrm>
                <a:off x="4226" y="312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4" name="Line 2548"/>
              <p:cNvSpPr>
                <a:spLocks noChangeShapeType="1"/>
              </p:cNvSpPr>
              <p:nvPr/>
            </p:nvSpPr>
            <p:spPr bwMode="auto">
              <a:xfrm>
                <a:off x="4474" y="2492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5" name="Line 2549"/>
              <p:cNvSpPr>
                <a:spLocks noChangeShapeType="1"/>
              </p:cNvSpPr>
              <p:nvPr/>
            </p:nvSpPr>
            <p:spPr bwMode="auto">
              <a:xfrm>
                <a:off x="4662" y="2448"/>
                <a:ext cx="1" cy="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6" name="Line 2550"/>
              <p:cNvSpPr>
                <a:spLocks noChangeShapeType="1"/>
              </p:cNvSpPr>
              <p:nvPr/>
            </p:nvSpPr>
            <p:spPr bwMode="auto">
              <a:xfrm flipV="1">
                <a:off x="3170" y="270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7" name="Line 2551"/>
              <p:cNvSpPr>
                <a:spLocks noChangeShapeType="1"/>
              </p:cNvSpPr>
              <p:nvPr/>
            </p:nvSpPr>
            <p:spPr bwMode="auto">
              <a:xfrm>
                <a:off x="3114" y="2718"/>
                <a:ext cx="11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8" name="Line 2552"/>
              <p:cNvSpPr>
                <a:spLocks noChangeShapeType="1"/>
              </p:cNvSpPr>
              <p:nvPr/>
            </p:nvSpPr>
            <p:spPr bwMode="auto">
              <a:xfrm>
                <a:off x="3150" y="273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89" name="Line 2553"/>
              <p:cNvSpPr>
                <a:spLocks noChangeShapeType="1"/>
              </p:cNvSpPr>
              <p:nvPr/>
            </p:nvSpPr>
            <p:spPr bwMode="auto">
              <a:xfrm>
                <a:off x="3150" y="27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0" name="Line 2554"/>
              <p:cNvSpPr>
                <a:spLocks noChangeShapeType="1"/>
              </p:cNvSpPr>
              <p:nvPr/>
            </p:nvSpPr>
            <p:spPr bwMode="auto">
              <a:xfrm flipV="1">
                <a:off x="3114" y="26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1" name="Line 2555"/>
              <p:cNvSpPr>
                <a:spLocks noChangeShapeType="1"/>
              </p:cNvSpPr>
              <p:nvPr/>
            </p:nvSpPr>
            <p:spPr bwMode="auto">
              <a:xfrm flipV="1">
                <a:off x="3226" y="26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2" name="Line 2556"/>
              <p:cNvSpPr>
                <a:spLocks noChangeShapeType="1"/>
              </p:cNvSpPr>
              <p:nvPr/>
            </p:nvSpPr>
            <p:spPr bwMode="auto">
              <a:xfrm flipV="1">
                <a:off x="3172" y="2706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3" name="Line 2557"/>
              <p:cNvSpPr>
                <a:spLocks noChangeShapeType="1"/>
              </p:cNvSpPr>
              <p:nvPr/>
            </p:nvSpPr>
            <p:spPr bwMode="auto">
              <a:xfrm>
                <a:off x="3120" y="2720"/>
                <a:ext cx="10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4" name="Line 2558"/>
              <p:cNvSpPr>
                <a:spLocks noChangeShapeType="1"/>
              </p:cNvSpPr>
              <p:nvPr/>
            </p:nvSpPr>
            <p:spPr bwMode="auto">
              <a:xfrm>
                <a:off x="3152" y="273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5" name="Line 2559"/>
              <p:cNvSpPr>
                <a:spLocks noChangeShapeType="1"/>
              </p:cNvSpPr>
              <p:nvPr/>
            </p:nvSpPr>
            <p:spPr bwMode="auto">
              <a:xfrm>
                <a:off x="3152" y="27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6" name="Line 2560"/>
              <p:cNvSpPr>
                <a:spLocks noChangeShapeType="1"/>
              </p:cNvSpPr>
              <p:nvPr/>
            </p:nvSpPr>
            <p:spPr bwMode="auto">
              <a:xfrm flipV="1">
                <a:off x="3120" y="27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7" name="Line 2561"/>
              <p:cNvSpPr>
                <a:spLocks noChangeShapeType="1"/>
              </p:cNvSpPr>
              <p:nvPr/>
            </p:nvSpPr>
            <p:spPr bwMode="auto">
              <a:xfrm flipV="1">
                <a:off x="3226" y="270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8" name="Line 2562"/>
              <p:cNvSpPr>
                <a:spLocks noChangeShapeType="1"/>
              </p:cNvSpPr>
              <p:nvPr/>
            </p:nvSpPr>
            <p:spPr bwMode="auto">
              <a:xfrm flipV="1">
                <a:off x="3178" y="2710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99" name="Line 2563"/>
              <p:cNvSpPr>
                <a:spLocks noChangeShapeType="1"/>
              </p:cNvSpPr>
              <p:nvPr/>
            </p:nvSpPr>
            <p:spPr bwMode="auto">
              <a:xfrm>
                <a:off x="3124" y="2724"/>
                <a:ext cx="10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0" name="Line 2564"/>
              <p:cNvSpPr>
                <a:spLocks noChangeShapeType="1"/>
              </p:cNvSpPr>
              <p:nvPr/>
            </p:nvSpPr>
            <p:spPr bwMode="auto">
              <a:xfrm>
                <a:off x="3158" y="27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1" name="Line 2565"/>
              <p:cNvSpPr>
                <a:spLocks noChangeShapeType="1"/>
              </p:cNvSpPr>
              <p:nvPr/>
            </p:nvSpPr>
            <p:spPr bwMode="auto">
              <a:xfrm>
                <a:off x="3158" y="27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2" name="Line 2566"/>
              <p:cNvSpPr>
                <a:spLocks noChangeShapeType="1"/>
              </p:cNvSpPr>
              <p:nvPr/>
            </p:nvSpPr>
            <p:spPr bwMode="auto">
              <a:xfrm flipV="1">
                <a:off x="3124" y="270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3" name="Line 2567"/>
              <p:cNvSpPr>
                <a:spLocks noChangeShapeType="1"/>
              </p:cNvSpPr>
              <p:nvPr/>
            </p:nvSpPr>
            <p:spPr bwMode="auto">
              <a:xfrm flipV="1">
                <a:off x="3232" y="270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4" name="Line 2568"/>
              <p:cNvSpPr>
                <a:spLocks noChangeShapeType="1"/>
              </p:cNvSpPr>
              <p:nvPr/>
            </p:nvSpPr>
            <p:spPr bwMode="auto">
              <a:xfrm flipV="1">
                <a:off x="3186" y="271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5" name="Line 2569"/>
              <p:cNvSpPr>
                <a:spLocks noChangeShapeType="1"/>
              </p:cNvSpPr>
              <p:nvPr/>
            </p:nvSpPr>
            <p:spPr bwMode="auto">
              <a:xfrm>
                <a:off x="3130" y="2728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6" name="Line 2570"/>
              <p:cNvSpPr>
                <a:spLocks noChangeShapeType="1"/>
              </p:cNvSpPr>
              <p:nvPr/>
            </p:nvSpPr>
            <p:spPr bwMode="auto">
              <a:xfrm>
                <a:off x="3166" y="27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7" name="Line 2571"/>
              <p:cNvSpPr>
                <a:spLocks noChangeShapeType="1"/>
              </p:cNvSpPr>
              <p:nvPr/>
            </p:nvSpPr>
            <p:spPr bwMode="auto">
              <a:xfrm>
                <a:off x="3166" y="271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8" name="Line 2572"/>
              <p:cNvSpPr>
                <a:spLocks noChangeShapeType="1"/>
              </p:cNvSpPr>
              <p:nvPr/>
            </p:nvSpPr>
            <p:spPr bwMode="auto">
              <a:xfrm flipV="1">
                <a:off x="3130" y="27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09" name="Line 2573"/>
              <p:cNvSpPr>
                <a:spLocks noChangeShapeType="1"/>
              </p:cNvSpPr>
              <p:nvPr/>
            </p:nvSpPr>
            <p:spPr bwMode="auto">
              <a:xfrm flipV="1">
                <a:off x="3244" y="27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0" name="Line 2574"/>
              <p:cNvSpPr>
                <a:spLocks noChangeShapeType="1"/>
              </p:cNvSpPr>
              <p:nvPr/>
            </p:nvSpPr>
            <p:spPr bwMode="auto">
              <a:xfrm flipV="1">
                <a:off x="3202" y="2718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1" name="Line 2575"/>
              <p:cNvSpPr>
                <a:spLocks noChangeShapeType="1"/>
              </p:cNvSpPr>
              <p:nvPr/>
            </p:nvSpPr>
            <p:spPr bwMode="auto">
              <a:xfrm>
                <a:off x="3142" y="2730"/>
                <a:ext cx="1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2" name="Line 2576"/>
              <p:cNvSpPr>
                <a:spLocks noChangeShapeType="1"/>
              </p:cNvSpPr>
              <p:nvPr/>
            </p:nvSpPr>
            <p:spPr bwMode="auto">
              <a:xfrm>
                <a:off x="3180" y="274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3" name="Line 2577"/>
              <p:cNvSpPr>
                <a:spLocks noChangeShapeType="1"/>
              </p:cNvSpPr>
              <p:nvPr/>
            </p:nvSpPr>
            <p:spPr bwMode="auto">
              <a:xfrm>
                <a:off x="3180" y="271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4" name="Line 2578"/>
              <p:cNvSpPr>
                <a:spLocks noChangeShapeType="1"/>
              </p:cNvSpPr>
              <p:nvPr/>
            </p:nvSpPr>
            <p:spPr bwMode="auto">
              <a:xfrm flipV="1">
                <a:off x="3142" y="271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5" name="Line 2579"/>
              <p:cNvSpPr>
                <a:spLocks noChangeShapeType="1"/>
              </p:cNvSpPr>
              <p:nvPr/>
            </p:nvSpPr>
            <p:spPr bwMode="auto">
              <a:xfrm flipV="1">
                <a:off x="3262" y="271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6" name="Line 2580"/>
              <p:cNvSpPr>
                <a:spLocks noChangeShapeType="1"/>
              </p:cNvSpPr>
              <p:nvPr/>
            </p:nvSpPr>
            <p:spPr bwMode="auto">
              <a:xfrm flipV="1">
                <a:off x="3220" y="2720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7" name="Line 2581"/>
              <p:cNvSpPr>
                <a:spLocks noChangeShapeType="1"/>
              </p:cNvSpPr>
              <p:nvPr/>
            </p:nvSpPr>
            <p:spPr bwMode="auto">
              <a:xfrm>
                <a:off x="3156" y="2734"/>
                <a:ext cx="12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8" name="Line 2582"/>
              <p:cNvSpPr>
                <a:spLocks noChangeShapeType="1"/>
              </p:cNvSpPr>
              <p:nvPr/>
            </p:nvSpPr>
            <p:spPr bwMode="auto">
              <a:xfrm>
                <a:off x="3198" y="274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19" name="Line 2583"/>
              <p:cNvSpPr>
                <a:spLocks noChangeShapeType="1"/>
              </p:cNvSpPr>
              <p:nvPr/>
            </p:nvSpPr>
            <p:spPr bwMode="auto">
              <a:xfrm>
                <a:off x="3198" y="272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0" name="Line 2584"/>
              <p:cNvSpPr>
                <a:spLocks noChangeShapeType="1"/>
              </p:cNvSpPr>
              <p:nvPr/>
            </p:nvSpPr>
            <p:spPr bwMode="auto">
              <a:xfrm flipV="1">
                <a:off x="3156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1" name="Line 2585"/>
              <p:cNvSpPr>
                <a:spLocks noChangeShapeType="1"/>
              </p:cNvSpPr>
              <p:nvPr/>
            </p:nvSpPr>
            <p:spPr bwMode="auto">
              <a:xfrm flipV="1">
                <a:off x="3282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2" name="Line 2586"/>
              <p:cNvSpPr>
                <a:spLocks noChangeShapeType="1"/>
              </p:cNvSpPr>
              <p:nvPr/>
            </p:nvSpPr>
            <p:spPr bwMode="auto">
              <a:xfrm flipV="1">
                <a:off x="3242" y="2720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3" name="Line 2587"/>
              <p:cNvSpPr>
                <a:spLocks noChangeShapeType="1"/>
              </p:cNvSpPr>
              <p:nvPr/>
            </p:nvSpPr>
            <p:spPr bwMode="auto">
              <a:xfrm>
                <a:off x="3176" y="2734"/>
                <a:ext cx="13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4" name="Line 2588"/>
              <p:cNvSpPr>
                <a:spLocks noChangeShapeType="1"/>
              </p:cNvSpPr>
              <p:nvPr/>
            </p:nvSpPr>
            <p:spPr bwMode="auto">
              <a:xfrm>
                <a:off x="3222" y="27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5" name="Line 2589"/>
              <p:cNvSpPr>
                <a:spLocks noChangeShapeType="1"/>
              </p:cNvSpPr>
              <p:nvPr/>
            </p:nvSpPr>
            <p:spPr bwMode="auto">
              <a:xfrm>
                <a:off x="3222" y="27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6" name="Line 2590"/>
              <p:cNvSpPr>
                <a:spLocks noChangeShapeType="1"/>
              </p:cNvSpPr>
              <p:nvPr/>
            </p:nvSpPr>
            <p:spPr bwMode="auto">
              <a:xfrm flipV="1">
                <a:off x="3176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7" name="Line 2591"/>
              <p:cNvSpPr>
                <a:spLocks noChangeShapeType="1"/>
              </p:cNvSpPr>
              <p:nvPr/>
            </p:nvSpPr>
            <p:spPr bwMode="auto">
              <a:xfrm flipV="1">
                <a:off x="3308" y="271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8" name="Line 2592"/>
              <p:cNvSpPr>
                <a:spLocks noChangeShapeType="1"/>
              </p:cNvSpPr>
              <p:nvPr/>
            </p:nvSpPr>
            <p:spPr bwMode="auto">
              <a:xfrm flipV="1">
                <a:off x="3266" y="271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29" name="Line 2593"/>
              <p:cNvSpPr>
                <a:spLocks noChangeShapeType="1"/>
              </p:cNvSpPr>
              <p:nvPr/>
            </p:nvSpPr>
            <p:spPr bwMode="auto">
              <a:xfrm>
                <a:off x="3198" y="2730"/>
                <a:ext cx="1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0" name="Line 2594"/>
              <p:cNvSpPr>
                <a:spLocks noChangeShapeType="1"/>
              </p:cNvSpPr>
              <p:nvPr/>
            </p:nvSpPr>
            <p:spPr bwMode="auto">
              <a:xfrm>
                <a:off x="3246" y="27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1" name="Line 2595"/>
              <p:cNvSpPr>
                <a:spLocks noChangeShapeType="1"/>
              </p:cNvSpPr>
              <p:nvPr/>
            </p:nvSpPr>
            <p:spPr bwMode="auto">
              <a:xfrm>
                <a:off x="3246" y="2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2" name="Line 2596"/>
              <p:cNvSpPr>
                <a:spLocks noChangeShapeType="1"/>
              </p:cNvSpPr>
              <p:nvPr/>
            </p:nvSpPr>
            <p:spPr bwMode="auto">
              <a:xfrm flipV="1">
                <a:off x="3198" y="27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3" name="Line 2597"/>
              <p:cNvSpPr>
                <a:spLocks noChangeShapeType="1"/>
              </p:cNvSpPr>
              <p:nvPr/>
            </p:nvSpPr>
            <p:spPr bwMode="auto">
              <a:xfrm flipV="1">
                <a:off x="3334" y="27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4" name="Line 2598"/>
              <p:cNvSpPr>
                <a:spLocks noChangeShapeType="1"/>
              </p:cNvSpPr>
              <p:nvPr/>
            </p:nvSpPr>
            <p:spPr bwMode="auto">
              <a:xfrm flipV="1">
                <a:off x="3290" y="2712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5" name="Line 2599"/>
              <p:cNvSpPr>
                <a:spLocks noChangeShapeType="1"/>
              </p:cNvSpPr>
              <p:nvPr/>
            </p:nvSpPr>
            <p:spPr bwMode="auto">
              <a:xfrm>
                <a:off x="3222" y="2724"/>
                <a:ext cx="1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6" name="Line 2600"/>
              <p:cNvSpPr>
                <a:spLocks noChangeShapeType="1"/>
              </p:cNvSpPr>
              <p:nvPr/>
            </p:nvSpPr>
            <p:spPr bwMode="auto">
              <a:xfrm>
                <a:off x="3270" y="27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7" name="Line 2601"/>
              <p:cNvSpPr>
                <a:spLocks noChangeShapeType="1"/>
              </p:cNvSpPr>
              <p:nvPr/>
            </p:nvSpPr>
            <p:spPr bwMode="auto">
              <a:xfrm>
                <a:off x="3270" y="27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8" name="Line 2602"/>
              <p:cNvSpPr>
                <a:spLocks noChangeShapeType="1"/>
              </p:cNvSpPr>
              <p:nvPr/>
            </p:nvSpPr>
            <p:spPr bwMode="auto">
              <a:xfrm flipV="1">
                <a:off x="3222" y="27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39" name="Line 2603"/>
              <p:cNvSpPr>
                <a:spLocks noChangeShapeType="1"/>
              </p:cNvSpPr>
              <p:nvPr/>
            </p:nvSpPr>
            <p:spPr bwMode="auto">
              <a:xfrm flipV="1">
                <a:off x="3360" y="27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0" name="Line 2604"/>
              <p:cNvSpPr>
                <a:spLocks noChangeShapeType="1"/>
              </p:cNvSpPr>
              <p:nvPr/>
            </p:nvSpPr>
            <p:spPr bwMode="auto">
              <a:xfrm flipV="1">
                <a:off x="3316" y="270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1" name="Line 2605"/>
              <p:cNvSpPr>
                <a:spLocks noChangeShapeType="1"/>
              </p:cNvSpPr>
              <p:nvPr/>
            </p:nvSpPr>
            <p:spPr bwMode="auto">
              <a:xfrm>
                <a:off x="3250" y="2718"/>
                <a:ext cx="1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2" name="Line 2606"/>
              <p:cNvSpPr>
                <a:spLocks noChangeShapeType="1"/>
              </p:cNvSpPr>
              <p:nvPr/>
            </p:nvSpPr>
            <p:spPr bwMode="auto">
              <a:xfrm>
                <a:off x="3296" y="27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3" name="Line 2607"/>
              <p:cNvSpPr>
                <a:spLocks noChangeShapeType="1"/>
              </p:cNvSpPr>
              <p:nvPr/>
            </p:nvSpPr>
            <p:spPr bwMode="auto">
              <a:xfrm>
                <a:off x="3296" y="27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4" name="Line 2608"/>
              <p:cNvSpPr>
                <a:spLocks noChangeShapeType="1"/>
              </p:cNvSpPr>
              <p:nvPr/>
            </p:nvSpPr>
            <p:spPr bwMode="auto">
              <a:xfrm flipV="1">
                <a:off x="3250" y="26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5" name="Line 2609"/>
              <p:cNvSpPr>
                <a:spLocks noChangeShapeType="1"/>
              </p:cNvSpPr>
              <p:nvPr/>
            </p:nvSpPr>
            <p:spPr bwMode="auto">
              <a:xfrm flipV="1">
                <a:off x="3380" y="26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6" name="Line 2610"/>
              <p:cNvSpPr>
                <a:spLocks noChangeShapeType="1"/>
              </p:cNvSpPr>
              <p:nvPr/>
            </p:nvSpPr>
            <p:spPr bwMode="auto">
              <a:xfrm flipV="1">
                <a:off x="3338" y="2698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7" name="Line 2611"/>
              <p:cNvSpPr>
                <a:spLocks noChangeShapeType="1"/>
              </p:cNvSpPr>
              <p:nvPr/>
            </p:nvSpPr>
            <p:spPr bwMode="auto">
              <a:xfrm>
                <a:off x="3276" y="2710"/>
                <a:ext cx="12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8" name="Line 2612"/>
              <p:cNvSpPr>
                <a:spLocks noChangeShapeType="1"/>
              </p:cNvSpPr>
              <p:nvPr/>
            </p:nvSpPr>
            <p:spPr bwMode="auto">
              <a:xfrm>
                <a:off x="3316" y="272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49" name="Line 2613"/>
              <p:cNvSpPr>
                <a:spLocks noChangeShapeType="1"/>
              </p:cNvSpPr>
              <p:nvPr/>
            </p:nvSpPr>
            <p:spPr bwMode="auto">
              <a:xfrm>
                <a:off x="3316" y="26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0" name="Line 2614"/>
              <p:cNvSpPr>
                <a:spLocks noChangeShapeType="1"/>
              </p:cNvSpPr>
              <p:nvPr/>
            </p:nvSpPr>
            <p:spPr bwMode="auto">
              <a:xfrm flipV="1">
                <a:off x="3276" y="26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1" name="Line 2615"/>
              <p:cNvSpPr>
                <a:spLocks noChangeShapeType="1"/>
              </p:cNvSpPr>
              <p:nvPr/>
            </p:nvSpPr>
            <p:spPr bwMode="auto">
              <a:xfrm flipV="1">
                <a:off x="3398" y="26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952" name="Group 2616"/>
            <p:cNvGrpSpPr>
              <a:grpSpLocks/>
            </p:cNvGrpSpPr>
            <p:nvPr/>
          </p:nvGrpSpPr>
          <p:grpSpPr bwMode="auto">
            <a:xfrm>
              <a:off x="3298" y="2532"/>
              <a:ext cx="772" cy="205"/>
              <a:chOff x="3298" y="2532"/>
              <a:chExt cx="772" cy="205"/>
            </a:xfrm>
          </p:grpSpPr>
          <p:sp>
            <p:nvSpPr>
              <p:cNvPr id="144953" name="Line 2617"/>
              <p:cNvSpPr>
                <a:spLocks noChangeShapeType="1"/>
              </p:cNvSpPr>
              <p:nvPr/>
            </p:nvSpPr>
            <p:spPr bwMode="auto">
              <a:xfrm flipV="1">
                <a:off x="3358" y="269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4" name="Line 2618"/>
              <p:cNvSpPr>
                <a:spLocks noChangeShapeType="1"/>
              </p:cNvSpPr>
              <p:nvPr/>
            </p:nvSpPr>
            <p:spPr bwMode="auto">
              <a:xfrm>
                <a:off x="3298" y="2704"/>
                <a:ext cx="1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5" name="Line 2619"/>
              <p:cNvSpPr>
                <a:spLocks noChangeShapeType="1"/>
              </p:cNvSpPr>
              <p:nvPr/>
            </p:nvSpPr>
            <p:spPr bwMode="auto">
              <a:xfrm>
                <a:off x="3336" y="271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6" name="Line 2620"/>
              <p:cNvSpPr>
                <a:spLocks noChangeShapeType="1"/>
              </p:cNvSpPr>
              <p:nvPr/>
            </p:nvSpPr>
            <p:spPr bwMode="auto">
              <a:xfrm>
                <a:off x="3336" y="269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7" name="Line 2621"/>
              <p:cNvSpPr>
                <a:spLocks noChangeShapeType="1"/>
              </p:cNvSpPr>
              <p:nvPr/>
            </p:nvSpPr>
            <p:spPr bwMode="auto">
              <a:xfrm flipV="1">
                <a:off x="3298" y="268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8" name="Line 2622"/>
              <p:cNvSpPr>
                <a:spLocks noChangeShapeType="1"/>
              </p:cNvSpPr>
              <p:nvPr/>
            </p:nvSpPr>
            <p:spPr bwMode="auto">
              <a:xfrm flipV="1">
                <a:off x="3416" y="268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59" name="Line 2623"/>
              <p:cNvSpPr>
                <a:spLocks noChangeShapeType="1"/>
              </p:cNvSpPr>
              <p:nvPr/>
            </p:nvSpPr>
            <p:spPr bwMode="auto">
              <a:xfrm flipV="1">
                <a:off x="3376" y="2686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0" name="Line 2624"/>
              <p:cNvSpPr>
                <a:spLocks noChangeShapeType="1"/>
              </p:cNvSpPr>
              <p:nvPr/>
            </p:nvSpPr>
            <p:spPr bwMode="auto">
              <a:xfrm>
                <a:off x="3318" y="2696"/>
                <a:ext cx="11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1" name="Line 2625"/>
              <p:cNvSpPr>
                <a:spLocks noChangeShapeType="1"/>
              </p:cNvSpPr>
              <p:nvPr/>
            </p:nvSpPr>
            <p:spPr bwMode="auto">
              <a:xfrm>
                <a:off x="3354" y="27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2" name="Line 2626"/>
              <p:cNvSpPr>
                <a:spLocks noChangeShapeType="1"/>
              </p:cNvSpPr>
              <p:nvPr/>
            </p:nvSpPr>
            <p:spPr bwMode="auto">
              <a:xfrm>
                <a:off x="3354" y="268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3" name="Line 2627"/>
              <p:cNvSpPr>
                <a:spLocks noChangeShapeType="1"/>
              </p:cNvSpPr>
              <p:nvPr/>
            </p:nvSpPr>
            <p:spPr bwMode="auto">
              <a:xfrm flipV="1">
                <a:off x="3318" y="26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4" name="Line 2628"/>
              <p:cNvSpPr>
                <a:spLocks noChangeShapeType="1"/>
              </p:cNvSpPr>
              <p:nvPr/>
            </p:nvSpPr>
            <p:spPr bwMode="auto">
              <a:xfrm flipV="1">
                <a:off x="3432" y="26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5" name="Line 2629"/>
              <p:cNvSpPr>
                <a:spLocks noChangeShapeType="1"/>
              </p:cNvSpPr>
              <p:nvPr/>
            </p:nvSpPr>
            <p:spPr bwMode="auto">
              <a:xfrm flipV="1">
                <a:off x="3396" y="267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6" name="Line 2630"/>
              <p:cNvSpPr>
                <a:spLocks noChangeShapeType="1"/>
              </p:cNvSpPr>
              <p:nvPr/>
            </p:nvSpPr>
            <p:spPr bwMode="auto">
              <a:xfrm>
                <a:off x="3340" y="2690"/>
                <a:ext cx="1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7" name="Line 2631"/>
              <p:cNvSpPr>
                <a:spLocks noChangeShapeType="1"/>
              </p:cNvSpPr>
              <p:nvPr/>
            </p:nvSpPr>
            <p:spPr bwMode="auto">
              <a:xfrm>
                <a:off x="3374" y="270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8" name="Line 2632"/>
              <p:cNvSpPr>
                <a:spLocks noChangeShapeType="1"/>
              </p:cNvSpPr>
              <p:nvPr/>
            </p:nvSpPr>
            <p:spPr bwMode="auto">
              <a:xfrm>
                <a:off x="3374" y="26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69" name="Line 2633"/>
              <p:cNvSpPr>
                <a:spLocks noChangeShapeType="1"/>
              </p:cNvSpPr>
              <p:nvPr/>
            </p:nvSpPr>
            <p:spPr bwMode="auto">
              <a:xfrm flipV="1">
                <a:off x="3340" y="267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0" name="Line 2634"/>
              <p:cNvSpPr>
                <a:spLocks noChangeShapeType="1"/>
              </p:cNvSpPr>
              <p:nvPr/>
            </p:nvSpPr>
            <p:spPr bwMode="auto">
              <a:xfrm flipV="1">
                <a:off x="3450" y="267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1" name="Line 2635"/>
              <p:cNvSpPr>
                <a:spLocks noChangeShapeType="1"/>
              </p:cNvSpPr>
              <p:nvPr/>
            </p:nvSpPr>
            <p:spPr bwMode="auto">
              <a:xfrm flipV="1">
                <a:off x="3414" y="2672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2" name="Line 2636"/>
              <p:cNvSpPr>
                <a:spLocks noChangeShapeType="1"/>
              </p:cNvSpPr>
              <p:nvPr/>
            </p:nvSpPr>
            <p:spPr bwMode="auto">
              <a:xfrm>
                <a:off x="3360" y="2684"/>
                <a:ext cx="10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3" name="Line 2637"/>
              <p:cNvSpPr>
                <a:spLocks noChangeShapeType="1"/>
              </p:cNvSpPr>
              <p:nvPr/>
            </p:nvSpPr>
            <p:spPr bwMode="auto">
              <a:xfrm>
                <a:off x="3394" y="26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4" name="Line 2638"/>
              <p:cNvSpPr>
                <a:spLocks noChangeShapeType="1"/>
              </p:cNvSpPr>
              <p:nvPr/>
            </p:nvSpPr>
            <p:spPr bwMode="auto">
              <a:xfrm>
                <a:off x="3394" y="26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5" name="Line 2639"/>
              <p:cNvSpPr>
                <a:spLocks noChangeShapeType="1"/>
              </p:cNvSpPr>
              <p:nvPr/>
            </p:nvSpPr>
            <p:spPr bwMode="auto">
              <a:xfrm flipV="1">
                <a:off x="3360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6" name="Line 2640"/>
              <p:cNvSpPr>
                <a:spLocks noChangeShapeType="1"/>
              </p:cNvSpPr>
              <p:nvPr/>
            </p:nvSpPr>
            <p:spPr bwMode="auto">
              <a:xfrm flipV="1">
                <a:off x="3466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7" name="Line 2641"/>
              <p:cNvSpPr>
                <a:spLocks noChangeShapeType="1"/>
              </p:cNvSpPr>
              <p:nvPr/>
            </p:nvSpPr>
            <p:spPr bwMode="auto">
              <a:xfrm flipV="1">
                <a:off x="3432" y="2668"/>
                <a:ext cx="1" cy="2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8" name="Line 2642"/>
              <p:cNvSpPr>
                <a:spLocks noChangeShapeType="1"/>
              </p:cNvSpPr>
              <p:nvPr/>
            </p:nvSpPr>
            <p:spPr bwMode="auto">
              <a:xfrm>
                <a:off x="3380" y="2680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79" name="Line 2643"/>
              <p:cNvSpPr>
                <a:spLocks noChangeShapeType="1"/>
              </p:cNvSpPr>
              <p:nvPr/>
            </p:nvSpPr>
            <p:spPr bwMode="auto">
              <a:xfrm>
                <a:off x="3412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0" name="Line 2644"/>
              <p:cNvSpPr>
                <a:spLocks noChangeShapeType="1"/>
              </p:cNvSpPr>
              <p:nvPr/>
            </p:nvSpPr>
            <p:spPr bwMode="auto">
              <a:xfrm>
                <a:off x="3412" y="26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1" name="Line 2645"/>
              <p:cNvSpPr>
                <a:spLocks noChangeShapeType="1"/>
              </p:cNvSpPr>
              <p:nvPr/>
            </p:nvSpPr>
            <p:spPr bwMode="auto">
              <a:xfrm flipV="1">
                <a:off x="3380" y="2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2" name="Line 2646"/>
              <p:cNvSpPr>
                <a:spLocks noChangeShapeType="1"/>
              </p:cNvSpPr>
              <p:nvPr/>
            </p:nvSpPr>
            <p:spPr bwMode="auto">
              <a:xfrm flipV="1">
                <a:off x="3484" y="2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3" name="Line 2647"/>
              <p:cNvSpPr>
                <a:spLocks noChangeShapeType="1"/>
              </p:cNvSpPr>
              <p:nvPr/>
            </p:nvSpPr>
            <p:spPr bwMode="auto">
              <a:xfrm flipV="1">
                <a:off x="3452" y="26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4" name="Line 2648"/>
              <p:cNvSpPr>
                <a:spLocks noChangeShapeType="1"/>
              </p:cNvSpPr>
              <p:nvPr/>
            </p:nvSpPr>
            <p:spPr bwMode="auto">
              <a:xfrm>
                <a:off x="3400" y="2676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5" name="Line 2649"/>
              <p:cNvSpPr>
                <a:spLocks noChangeShapeType="1"/>
              </p:cNvSpPr>
              <p:nvPr/>
            </p:nvSpPr>
            <p:spPr bwMode="auto">
              <a:xfrm>
                <a:off x="3432" y="26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6" name="Line 2650"/>
              <p:cNvSpPr>
                <a:spLocks noChangeShapeType="1"/>
              </p:cNvSpPr>
              <p:nvPr/>
            </p:nvSpPr>
            <p:spPr bwMode="auto">
              <a:xfrm>
                <a:off x="3432" y="26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7" name="Line 2651"/>
              <p:cNvSpPr>
                <a:spLocks noChangeShapeType="1"/>
              </p:cNvSpPr>
              <p:nvPr/>
            </p:nvSpPr>
            <p:spPr bwMode="auto">
              <a:xfrm flipV="1">
                <a:off x="3400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8" name="Line 2652"/>
              <p:cNvSpPr>
                <a:spLocks noChangeShapeType="1"/>
              </p:cNvSpPr>
              <p:nvPr/>
            </p:nvSpPr>
            <p:spPr bwMode="auto">
              <a:xfrm flipV="1">
                <a:off x="3504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89" name="Line 2653"/>
              <p:cNvSpPr>
                <a:spLocks noChangeShapeType="1"/>
              </p:cNvSpPr>
              <p:nvPr/>
            </p:nvSpPr>
            <p:spPr bwMode="auto">
              <a:xfrm flipV="1">
                <a:off x="3472" y="2664"/>
                <a:ext cx="1" cy="2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0" name="Line 2654"/>
              <p:cNvSpPr>
                <a:spLocks noChangeShapeType="1"/>
              </p:cNvSpPr>
              <p:nvPr/>
            </p:nvSpPr>
            <p:spPr bwMode="auto">
              <a:xfrm>
                <a:off x="3420" y="2676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1" name="Line 2655"/>
              <p:cNvSpPr>
                <a:spLocks noChangeShapeType="1"/>
              </p:cNvSpPr>
              <p:nvPr/>
            </p:nvSpPr>
            <p:spPr bwMode="auto">
              <a:xfrm>
                <a:off x="3452" y="26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2" name="Line 2656"/>
              <p:cNvSpPr>
                <a:spLocks noChangeShapeType="1"/>
              </p:cNvSpPr>
              <p:nvPr/>
            </p:nvSpPr>
            <p:spPr bwMode="auto">
              <a:xfrm>
                <a:off x="3452" y="26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3" name="Line 2657"/>
              <p:cNvSpPr>
                <a:spLocks noChangeShapeType="1"/>
              </p:cNvSpPr>
              <p:nvPr/>
            </p:nvSpPr>
            <p:spPr bwMode="auto">
              <a:xfrm flipV="1">
                <a:off x="3420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4" name="Line 2658"/>
              <p:cNvSpPr>
                <a:spLocks noChangeShapeType="1"/>
              </p:cNvSpPr>
              <p:nvPr/>
            </p:nvSpPr>
            <p:spPr bwMode="auto">
              <a:xfrm flipV="1">
                <a:off x="3524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5" name="Line 2659"/>
              <p:cNvSpPr>
                <a:spLocks noChangeShapeType="1"/>
              </p:cNvSpPr>
              <p:nvPr/>
            </p:nvSpPr>
            <p:spPr bwMode="auto">
              <a:xfrm flipV="1">
                <a:off x="3492" y="2664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6" name="Line 2660"/>
              <p:cNvSpPr>
                <a:spLocks noChangeShapeType="1"/>
              </p:cNvSpPr>
              <p:nvPr/>
            </p:nvSpPr>
            <p:spPr bwMode="auto">
              <a:xfrm>
                <a:off x="3440" y="2676"/>
                <a:ext cx="10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7" name="Line 2661"/>
              <p:cNvSpPr>
                <a:spLocks noChangeShapeType="1"/>
              </p:cNvSpPr>
              <p:nvPr/>
            </p:nvSpPr>
            <p:spPr bwMode="auto">
              <a:xfrm>
                <a:off x="3472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8" name="Line 2662"/>
              <p:cNvSpPr>
                <a:spLocks noChangeShapeType="1"/>
              </p:cNvSpPr>
              <p:nvPr/>
            </p:nvSpPr>
            <p:spPr bwMode="auto">
              <a:xfrm>
                <a:off x="3472" y="26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99" name="Line 2663"/>
              <p:cNvSpPr>
                <a:spLocks noChangeShapeType="1"/>
              </p:cNvSpPr>
              <p:nvPr/>
            </p:nvSpPr>
            <p:spPr bwMode="auto">
              <a:xfrm flipV="1">
                <a:off x="3440" y="265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0" name="Line 2664"/>
              <p:cNvSpPr>
                <a:spLocks noChangeShapeType="1"/>
              </p:cNvSpPr>
              <p:nvPr/>
            </p:nvSpPr>
            <p:spPr bwMode="auto">
              <a:xfrm flipV="1">
                <a:off x="3544" y="265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1" name="Line 2665"/>
              <p:cNvSpPr>
                <a:spLocks noChangeShapeType="1"/>
              </p:cNvSpPr>
              <p:nvPr/>
            </p:nvSpPr>
            <p:spPr bwMode="auto">
              <a:xfrm flipV="1">
                <a:off x="3514" y="2666"/>
                <a:ext cx="1" cy="2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2" name="Line 2666"/>
              <p:cNvSpPr>
                <a:spLocks noChangeShapeType="1"/>
              </p:cNvSpPr>
              <p:nvPr/>
            </p:nvSpPr>
            <p:spPr bwMode="auto">
              <a:xfrm>
                <a:off x="3462" y="2678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3" name="Line 2667"/>
              <p:cNvSpPr>
                <a:spLocks noChangeShapeType="1"/>
              </p:cNvSpPr>
              <p:nvPr/>
            </p:nvSpPr>
            <p:spPr bwMode="auto">
              <a:xfrm>
                <a:off x="3494" y="26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4" name="Line 2668"/>
              <p:cNvSpPr>
                <a:spLocks noChangeShapeType="1"/>
              </p:cNvSpPr>
              <p:nvPr/>
            </p:nvSpPr>
            <p:spPr bwMode="auto">
              <a:xfrm>
                <a:off x="3494" y="26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5" name="Line 2669"/>
              <p:cNvSpPr>
                <a:spLocks noChangeShapeType="1"/>
              </p:cNvSpPr>
              <p:nvPr/>
            </p:nvSpPr>
            <p:spPr bwMode="auto">
              <a:xfrm flipV="1">
                <a:off x="3462" y="2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6" name="Line 2670"/>
              <p:cNvSpPr>
                <a:spLocks noChangeShapeType="1"/>
              </p:cNvSpPr>
              <p:nvPr/>
            </p:nvSpPr>
            <p:spPr bwMode="auto">
              <a:xfrm flipV="1">
                <a:off x="3564" y="265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7" name="Line 2671"/>
              <p:cNvSpPr>
                <a:spLocks noChangeShapeType="1"/>
              </p:cNvSpPr>
              <p:nvPr/>
            </p:nvSpPr>
            <p:spPr bwMode="auto">
              <a:xfrm flipV="1">
                <a:off x="3536" y="2666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8" name="Line 2672"/>
              <p:cNvSpPr>
                <a:spLocks noChangeShapeType="1"/>
              </p:cNvSpPr>
              <p:nvPr/>
            </p:nvSpPr>
            <p:spPr bwMode="auto">
              <a:xfrm>
                <a:off x="3484" y="2680"/>
                <a:ext cx="10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09" name="Line 2673"/>
              <p:cNvSpPr>
                <a:spLocks noChangeShapeType="1"/>
              </p:cNvSpPr>
              <p:nvPr/>
            </p:nvSpPr>
            <p:spPr bwMode="auto">
              <a:xfrm>
                <a:off x="3514" y="269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0" name="Line 2674"/>
              <p:cNvSpPr>
                <a:spLocks noChangeShapeType="1"/>
              </p:cNvSpPr>
              <p:nvPr/>
            </p:nvSpPr>
            <p:spPr bwMode="auto">
              <a:xfrm>
                <a:off x="3514" y="26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1" name="Line 2675"/>
              <p:cNvSpPr>
                <a:spLocks noChangeShapeType="1"/>
              </p:cNvSpPr>
              <p:nvPr/>
            </p:nvSpPr>
            <p:spPr bwMode="auto">
              <a:xfrm flipV="1">
                <a:off x="3484" y="26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2" name="Line 2676"/>
              <p:cNvSpPr>
                <a:spLocks noChangeShapeType="1"/>
              </p:cNvSpPr>
              <p:nvPr/>
            </p:nvSpPr>
            <p:spPr bwMode="auto">
              <a:xfrm flipV="1">
                <a:off x="3586" y="26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3" name="Line 2677"/>
              <p:cNvSpPr>
                <a:spLocks noChangeShapeType="1"/>
              </p:cNvSpPr>
              <p:nvPr/>
            </p:nvSpPr>
            <p:spPr bwMode="auto">
              <a:xfrm flipV="1">
                <a:off x="3556" y="2664"/>
                <a:ext cx="1" cy="2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4" name="Line 2678"/>
              <p:cNvSpPr>
                <a:spLocks noChangeShapeType="1"/>
              </p:cNvSpPr>
              <p:nvPr/>
            </p:nvSpPr>
            <p:spPr bwMode="auto">
              <a:xfrm>
                <a:off x="3508" y="2678"/>
                <a:ext cx="9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5" name="Line 2679"/>
              <p:cNvSpPr>
                <a:spLocks noChangeShapeType="1"/>
              </p:cNvSpPr>
              <p:nvPr/>
            </p:nvSpPr>
            <p:spPr bwMode="auto">
              <a:xfrm>
                <a:off x="3536" y="269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6" name="Line 2680"/>
              <p:cNvSpPr>
                <a:spLocks noChangeShapeType="1"/>
              </p:cNvSpPr>
              <p:nvPr/>
            </p:nvSpPr>
            <p:spPr bwMode="auto">
              <a:xfrm>
                <a:off x="3536" y="26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7" name="Line 2681"/>
              <p:cNvSpPr>
                <a:spLocks noChangeShapeType="1"/>
              </p:cNvSpPr>
              <p:nvPr/>
            </p:nvSpPr>
            <p:spPr bwMode="auto">
              <a:xfrm flipV="1">
                <a:off x="350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8" name="Line 2682"/>
              <p:cNvSpPr>
                <a:spLocks noChangeShapeType="1"/>
              </p:cNvSpPr>
              <p:nvPr/>
            </p:nvSpPr>
            <p:spPr bwMode="auto">
              <a:xfrm flipV="1">
                <a:off x="3606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19" name="Line 2683"/>
              <p:cNvSpPr>
                <a:spLocks noChangeShapeType="1"/>
              </p:cNvSpPr>
              <p:nvPr/>
            </p:nvSpPr>
            <p:spPr bwMode="auto">
              <a:xfrm flipV="1">
                <a:off x="3576" y="2660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0" name="Line 2684"/>
              <p:cNvSpPr>
                <a:spLocks noChangeShapeType="1"/>
              </p:cNvSpPr>
              <p:nvPr/>
            </p:nvSpPr>
            <p:spPr bwMode="auto">
              <a:xfrm>
                <a:off x="3528" y="2676"/>
                <a:ext cx="9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1" name="Line 2685"/>
              <p:cNvSpPr>
                <a:spLocks noChangeShapeType="1"/>
              </p:cNvSpPr>
              <p:nvPr/>
            </p:nvSpPr>
            <p:spPr bwMode="auto">
              <a:xfrm>
                <a:off x="3556" y="26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2" name="Line 2686"/>
              <p:cNvSpPr>
                <a:spLocks noChangeShapeType="1"/>
              </p:cNvSpPr>
              <p:nvPr/>
            </p:nvSpPr>
            <p:spPr bwMode="auto">
              <a:xfrm>
                <a:off x="3556" y="266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3" name="Line 2687"/>
              <p:cNvSpPr>
                <a:spLocks noChangeShapeType="1"/>
              </p:cNvSpPr>
              <p:nvPr/>
            </p:nvSpPr>
            <p:spPr bwMode="auto">
              <a:xfrm flipV="1">
                <a:off x="3528" y="265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4" name="Line 2688"/>
              <p:cNvSpPr>
                <a:spLocks noChangeShapeType="1"/>
              </p:cNvSpPr>
              <p:nvPr/>
            </p:nvSpPr>
            <p:spPr bwMode="auto">
              <a:xfrm flipV="1">
                <a:off x="3624" y="265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5" name="Line 2689"/>
              <p:cNvSpPr>
                <a:spLocks noChangeShapeType="1"/>
              </p:cNvSpPr>
              <p:nvPr/>
            </p:nvSpPr>
            <p:spPr bwMode="auto">
              <a:xfrm flipV="1">
                <a:off x="3596" y="2656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6" name="Line 2690"/>
              <p:cNvSpPr>
                <a:spLocks noChangeShapeType="1"/>
              </p:cNvSpPr>
              <p:nvPr/>
            </p:nvSpPr>
            <p:spPr bwMode="auto">
              <a:xfrm>
                <a:off x="3550" y="2672"/>
                <a:ext cx="9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7" name="Line 2691"/>
              <p:cNvSpPr>
                <a:spLocks noChangeShapeType="1"/>
              </p:cNvSpPr>
              <p:nvPr/>
            </p:nvSpPr>
            <p:spPr bwMode="auto">
              <a:xfrm>
                <a:off x="3576" y="26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8" name="Line 2692"/>
              <p:cNvSpPr>
                <a:spLocks noChangeShapeType="1"/>
              </p:cNvSpPr>
              <p:nvPr/>
            </p:nvSpPr>
            <p:spPr bwMode="auto">
              <a:xfrm>
                <a:off x="3576" y="26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29" name="Line 2693"/>
              <p:cNvSpPr>
                <a:spLocks noChangeShapeType="1"/>
              </p:cNvSpPr>
              <p:nvPr/>
            </p:nvSpPr>
            <p:spPr bwMode="auto">
              <a:xfrm flipV="1">
                <a:off x="3550" y="26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0" name="Line 2694"/>
              <p:cNvSpPr>
                <a:spLocks noChangeShapeType="1"/>
              </p:cNvSpPr>
              <p:nvPr/>
            </p:nvSpPr>
            <p:spPr bwMode="auto">
              <a:xfrm flipV="1">
                <a:off x="3644" y="265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1" name="Line 2695"/>
              <p:cNvSpPr>
                <a:spLocks noChangeShapeType="1"/>
              </p:cNvSpPr>
              <p:nvPr/>
            </p:nvSpPr>
            <p:spPr bwMode="auto">
              <a:xfrm flipV="1">
                <a:off x="3616" y="265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2" name="Line 2696"/>
              <p:cNvSpPr>
                <a:spLocks noChangeShapeType="1"/>
              </p:cNvSpPr>
              <p:nvPr/>
            </p:nvSpPr>
            <p:spPr bwMode="auto">
              <a:xfrm>
                <a:off x="3570" y="2674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3" name="Line 2697"/>
              <p:cNvSpPr>
                <a:spLocks noChangeShapeType="1"/>
              </p:cNvSpPr>
              <p:nvPr/>
            </p:nvSpPr>
            <p:spPr bwMode="auto">
              <a:xfrm>
                <a:off x="3596" y="26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4" name="Line 2698"/>
              <p:cNvSpPr>
                <a:spLocks noChangeShapeType="1"/>
              </p:cNvSpPr>
              <p:nvPr/>
            </p:nvSpPr>
            <p:spPr bwMode="auto">
              <a:xfrm>
                <a:off x="3596" y="265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5" name="Line 2699"/>
              <p:cNvSpPr>
                <a:spLocks noChangeShapeType="1"/>
              </p:cNvSpPr>
              <p:nvPr/>
            </p:nvSpPr>
            <p:spPr bwMode="auto">
              <a:xfrm flipV="1">
                <a:off x="3570" y="26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6" name="Line 2700"/>
              <p:cNvSpPr>
                <a:spLocks noChangeShapeType="1"/>
              </p:cNvSpPr>
              <p:nvPr/>
            </p:nvSpPr>
            <p:spPr bwMode="auto">
              <a:xfrm flipV="1">
                <a:off x="3662" y="265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7" name="Line 2701"/>
              <p:cNvSpPr>
                <a:spLocks noChangeShapeType="1"/>
              </p:cNvSpPr>
              <p:nvPr/>
            </p:nvSpPr>
            <p:spPr bwMode="auto">
              <a:xfrm flipV="1">
                <a:off x="3636" y="2660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8" name="Line 2702"/>
              <p:cNvSpPr>
                <a:spLocks noChangeShapeType="1"/>
              </p:cNvSpPr>
              <p:nvPr/>
            </p:nvSpPr>
            <p:spPr bwMode="auto">
              <a:xfrm>
                <a:off x="3590" y="2678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39" name="Line 2703"/>
              <p:cNvSpPr>
                <a:spLocks noChangeShapeType="1"/>
              </p:cNvSpPr>
              <p:nvPr/>
            </p:nvSpPr>
            <p:spPr bwMode="auto">
              <a:xfrm>
                <a:off x="3616" y="26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0" name="Line 2704"/>
              <p:cNvSpPr>
                <a:spLocks noChangeShapeType="1"/>
              </p:cNvSpPr>
              <p:nvPr/>
            </p:nvSpPr>
            <p:spPr bwMode="auto">
              <a:xfrm>
                <a:off x="3616" y="26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1" name="Line 2705"/>
              <p:cNvSpPr>
                <a:spLocks noChangeShapeType="1"/>
              </p:cNvSpPr>
              <p:nvPr/>
            </p:nvSpPr>
            <p:spPr bwMode="auto">
              <a:xfrm flipV="1">
                <a:off x="3590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2" name="Line 2706"/>
              <p:cNvSpPr>
                <a:spLocks noChangeShapeType="1"/>
              </p:cNvSpPr>
              <p:nvPr/>
            </p:nvSpPr>
            <p:spPr bwMode="auto">
              <a:xfrm flipV="1">
                <a:off x="3682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3" name="Line 2707"/>
              <p:cNvSpPr>
                <a:spLocks noChangeShapeType="1"/>
              </p:cNvSpPr>
              <p:nvPr/>
            </p:nvSpPr>
            <p:spPr bwMode="auto">
              <a:xfrm flipV="1">
                <a:off x="3658" y="2666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4" name="Line 2708"/>
              <p:cNvSpPr>
                <a:spLocks noChangeShapeType="1"/>
              </p:cNvSpPr>
              <p:nvPr/>
            </p:nvSpPr>
            <p:spPr bwMode="auto">
              <a:xfrm>
                <a:off x="3612" y="2684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5" name="Line 2709"/>
              <p:cNvSpPr>
                <a:spLocks noChangeShapeType="1"/>
              </p:cNvSpPr>
              <p:nvPr/>
            </p:nvSpPr>
            <p:spPr bwMode="auto">
              <a:xfrm>
                <a:off x="3638" y="270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6" name="Line 2710"/>
              <p:cNvSpPr>
                <a:spLocks noChangeShapeType="1"/>
              </p:cNvSpPr>
              <p:nvPr/>
            </p:nvSpPr>
            <p:spPr bwMode="auto">
              <a:xfrm>
                <a:off x="3638" y="266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7" name="Line 2711"/>
              <p:cNvSpPr>
                <a:spLocks noChangeShapeType="1"/>
              </p:cNvSpPr>
              <p:nvPr/>
            </p:nvSpPr>
            <p:spPr bwMode="auto">
              <a:xfrm flipV="1">
                <a:off x="3612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8" name="Line 2712"/>
              <p:cNvSpPr>
                <a:spLocks noChangeShapeType="1"/>
              </p:cNvSpPr>
              <p:nvPr/>
            </p:nvSpPr>
            <p:spPr bwMode="auto">
              <a:xfrm flipV="1">
                <a:off x="3704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49" name="Line 2713"/>
              <p:cNvSpPr>
                <a:spLocks noChangeShapeType="1"/>
              </p:cNvSpPr>
              <p:nvPr/>
            </p:nvSpPr>
            <p:spPr bwMode="auto">
              <a:xfrm flipV="1">
                <a:off x="3678" y="2668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0" name="Line 2714"/>
              <p:cNvSpPr>
                <a:spLocks noChangeShapeType="1"/>
              </p:cNvSpPr>
              <p:nvPr/>
            </p:nvSpPr>
            <p:spPr bwMode="auto">
              <a:xfrm>
                <a:off x="3632" y="2688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1" name="Line 2715"/>
              <p:cNvSpPr>
                <a:spLocks noChangeShapeType="1"/>
              </p:cNvSpPr>
              <p:nvPr/>
            </p:nvSpPr>
            <p:spPr bwMode="auto">
              <a:xfrm>
                <a:off x="3658" y="27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2" name="Line 2716"/>
              <p:cNvSpPr>
                <a:spLocks noChangeShapeType="1"/>
              </p:cNvSpPr>
              <p:nvPr/>
            </p:nvSpPr>
            <p:spPr bwMode="auto">
              <a:xfrm>
                <a:off x="3658" y="26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3" name="Line 2717"/>
              <p:cNvSpPr>
                <a:spLocks noChangeShapeType="1"/>
              </p:cNvSpPr>
              <p:nvPr/>
            </p:nvSpPr>
            <p:spPr bwMode="auto">
              <a:xfrm flipV="1">
                <a:off x="3632" y="26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4" name="Line 2718"/>
              <p:cNvSpPr>
                <a:spLocks noChangeShapeType="1"/>
              </p:cNvSpPr>
              <p:nvPr/>
            </p:nvSpPr>
            <p:spPr bwMode="auto">
              <a:xfrm flipV="1">
                <a:off x="3724" y="26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5" name="Line 2719"/>
              <p:cNvSpPr>
                <a:spLocks noChangeShapeType="1"/>
              </p:cNvSpPr>
              <p:nvPr/>
            </p:nvSpPr>
            <p:spPr bwMode="auto">
              <a:xfrm flipV="1">
                <a:off x="3700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6" name="Line 2720"/>
              <p:cNvSpPr>
                <a:spLocks noChangeShapeType="1"/>
              </p:cNvSpPr>
              <p:nvPr/>
            </p:nvSpPr>
            <p:spPr bwMode="auto">
              <a:xfrm>
                <a:off x="3654" y="2684"/>
                <a:ext cx="9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7" name="Line 2721"/>
              <p:cNvSpPr>
                <a:spLocks noChangeShapeType="1"/>
              </p:cNvSpPr>
              <p:nvPr/>
            </p:nvSpPr>
            <p:spPr bwMode="auto">
              <a:xfrm>
                <a:off x="3680" y="270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8" name="Line 2722"/>
              <p:cNvSpPr>
                <a:spLocks noChangeShapeType="1"/>
              </p:cNvSpPr>
              <p:nvPr/>
            </p:nvSpPr>
            <p:spPr bwMode="auto">
              <a:xfrm>
                <a:off x="3680" y="266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59" name="Line 2723"/>
              <p:cNvSpPr>
                <a:spLocks noChangeShapeType="1"/>
              </p:cNvSpPr>
              <p:nvPr/>
            </p:nvSpPr>
            <p:spPr bwMode="auto">
              <a:xfrm flipV="1">
                <a:off x="3654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0" name="Line 2724"/>
              <p:cNvSpPr>
                <a:spLocks noChangeShapeType="1"/>
              </p:cNvSpPr>
              <p:nvPr/>
            </p:nvSpPr>
            <p:spPr bwMode="auto">
              <a:xfrm flipV="1">
                <a:off x="3746" y="26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1" name="Line 2725"/>
              <p:cNvSpPr>
                <a:spLocks noChangeShapeType="1"/>
              </p:cNvSpPr>
              <p:nvPr/>
            </p:nvSpPr>
            <p:spPr bwMode="auto">
              <a:xfrm flipV="1">
                <a:off x="3722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2" name="Line 2726"/>
              <p:cNvSpPr>
                <a:spLocks noChangeShapeType="1"/>
              </p:cNvSpPr>
              <p:nvPr/>
            </p:nvSpPr>
            <p:spPr bwMode="auto">
              <a:xfrm>
                <a:off x="3678" y="2678"/>
                <a:ext cx="9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3" name="Line 2727"/>
              <p:cNvSpPr>
                <a:spLocks noChangeShapeType="1"/>
              </p:cNvSpPr>
              <p:nvPr/>
            </p:nvSpPr>
            <p:spPr bwMode="auto">
              <a:xfrm>
                <a:off x="3702" y="269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4" name="Line 2728"/>
              <p:cNvSpPr>
                <a:spLocks noChangeShapeType="1"/>
              </p:cNvSpPr>
              <p:nvPr/>
            </p:nvSpPr>
            <p:spPr bwMode="auto">
              <a:xfrm>
                <a:off x="3702" y="265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5" name="Line 2729"/>
              <p:cNvSpPr>
                <a:spLocks noChangeShapeType="1"/>
              </p:cNvSpPr>
              <p:nvPr/>
            </p:nvSpPr>
            <p:spPr bwMode="auto">
              <a:xfrm flipV="1">
                <a:off x="367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6" name="Line 2730"/>
              <p:cNvSpPr>
                <a:spLocks noChangeShapeType="1"/>
              </p:cNvSpPr>
              <p:nvPr/>
            </p:nvSpPr>
            <p:spPr bwMode="auto">
              <a:xfrm flipV="1">
                <a:off x="3768" y="265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7" name="Line 2731"/>
              <p:cNvSpPr>
                <a:spLocks noChangeShapeType="1"/>
              </p:cNvSpPr>
              <p:nvPr/>
            </p:nvSpPr>
            <p:spPr bwMode="auto">
              <a:xfrm flipV="1">
                <a:off x="3744" y="26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8" name="Line 2732"/>
              <p:cNvSpPr>
                <a:spLocks noChangeShapeType="1"/>
              </p:cNvSpPr>
              <p:nvPr/>
            </p:nvSpPr>
            <p:spPr bwMode="auto">
              <a:xfrm>
                <a:off x="3700" y="2670"/>
                <a:ext cx="8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69" name="Line 2733"/>
              <p:cNvSpPr>
                <a:spLocks noChangeShapeType="1"/>
              </p:cNvSpPr>
              <p:nvPr/>
            </p:nvSpPr>
            <p:spPr bwMode="auto">
              <a:xfrm>
                <a:off x="3724" y="26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0" name="Line 2734"/>
              <p:cNvSpPr>
                <a:spLocks noChangeShapeType="1"/>
              </p:cNvSpPr>
              <p:nvPr/>
            </p:nvSpPr>
            <p:spPr bwMode="auto">
              <a:xfrm>
                <a:off x="3724" y="265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1" name="Line 2735"/>
              <p:cNvSpPr>
                <a:spLocks noChangeShapeType="1"/>
              </p:cNvSpPr>
              <p:nvPr/>
            </p:nvSpPr>
            <p:spPr bwMode="auto">
              <a:xfrm flipV="1">
                <a:off x="3700" y="26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2" name="Line 2736"/>
              <p:cNvSpPr>
                <a:spLocks noChangeShapeType="1"/>
              </p:cNvSpPr>
              <p:nvPr/>
            </p:nvSpPr>
            <p:spPr bwMode="auto">
              <a:xfrm flipV="1">
                <a:off x="3788" y="265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3" name="Line 2737"/>
              <p:cNvSpPr>
                <a:spLocks noChangeShapeType="1"/>
              </p:cNvSpPr>
              <p:nvPr/>
            </p:nvSpPr>
            <p:spPr bwMode="auto">
              <a:xfrm flipV="1">
                <a:off x="3766" y="264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4" name="Line 2738"/>
              <p:cNvSpPr>
                <a:spLocks noChangeShapeType="1"/>
              </p:cNvSpPr>
              <p:nvPr/>
            </p:nvSpPr>
            <p:spPr bwMode="auto">
              <a:xfrm>
                <a:off x="3724" y="2666"/>
                <a:ext cx="8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5" name="Line 2739"/>
              <p:cNvSpPr>
                <a:spLocks noChangeShapeType="1"/>
              </p:cNvSpPr>
              <p:nvPr/>
            </p:nvSpPr>
            <p:spPr bwMode="auto">
              <a:xfrm>
                <a:off x="3746" y="268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6" name="Line 2740"/>
              <p:cNvSpPr>
                <a:spLocks noChangeShapeType="1"/>
              </p:cNvSpPr>
              <p:nvPr/>
            </p:nvSpPr>
            <p:spPr bwMode="auto">
              <a:xfrm>
                <a:off x="3746" y="26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7" name="Line 2741"/>
              <p:cNvSpPr>
                <a:spLocks noChangeShapeType="1"/>
              </p:cNvSpPr>
              <p:nvPr/>
            </p:nvSpPr>
            <p:spPr bwMode="auto">
              <a:xfrm flipV="1">
                <a:off x="3724" y="26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8" name="Line 2742"/>
              <p:cNvSpPr>
                <a:spLocks noChangeShapeType="1"/>
              </p:cNvSpPr>
              <p:nvPr/>
            </p:nvSpPr>
            <p:spPr bwMode="auto">
              <a:xfrm flipV="1">
                <a:off x="3810" y="264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79" name="Line 2743"/>
              <p:cNvSpPr>
                <a:spLocks noChangeShapeType="1"/>
              </p:cNvSpPr>
              <p:nvPr/>
            </p:nvSpPr>
            <p:spPr bwMode="auto">
              <a:xfrm flipV="1">
                <a:off x="3786" y="2646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0" name="Line 2744"/>
              <p:cNvSpPr>
                <a:spLocks noChangeShapeType="1"/>
              </p:cNvSpPr>
              <p:nvPr/>
            </p:nvSpPr>
            <p:spPr bwMode="auto">
              <a:xfrm>
                <a:off x="3744" y="2668"/>
                <a:ext cx="8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1" name="Line 2745"/>
              <p:cNvSpPr>
                <a:spLocks noChangeShapeType="1"/>
              </p:cNvSpPr>
              <p:nvPr/>
            </p:nvSpPr>
            <p:spPr bwMode="auto">
              <a:xfrm>
                <a:off x="3766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2" name="Line 2746"/>
              <p:cNvSpPr>
                <a:spLocks noChangeShapeType="1"/>
              </p:cNvSpPr>
              <p:nvPr/>
            </p:nvSpPr>
            <p:spPr bwMode="auto">
              <a:xfrm>
                <a:off x="3766" y="26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3" name="Line 2747"/>
              <p:cNvSpPr>
                <a:spLocks noChangeShapeType="1"/>
              </p:cNvSpPr>
              <p:nvPr/>
            </p:nvSpPr>
            <p:spPr bwMode="auto">
              <a:xfrm flipV="1">
                <a:off x="3744" y="26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4" name="Line 2748"/>
              <p:cNvSpPr>
                <a:spLocks noChangeShapeType="1"/>
              </p:cNvSpPr>
              <p:nvPr/>
            </p:nvSpPr>
            <p:spPr bwMode="auto">
              <a:xfrm flipV="1">
                <a:off x="3828" y="26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5" name="Line 2749"/>
              <p:cNvSpPr>
                <a:spLocks noChangeShapeType="1"/>
              </p:cNvSpPr>
              <p:nvPr/>
            </p:nvSpPr>
            <p:spPr bwMode="auto">
              <a:xfrm flipV="1">
                <a:off x="3808" y="265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6" name="Line 2750"/>
              <p:cNvSpPr>
                <a:spLocks noChangeShapeType="1"/>
              </p:cNvSpPr>
              <p:nvPr/>
            </p:nvSpPr>
            <p:spPr bwMode="auto">
              <a:xfrm>
                <a:off x="3768" y="2676"/>
                <a:ext cx="8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7" name="Line 2751"/>
              <p:cNvSpPr>
                <a:spLocks noChangeShapeType="1"/>
              </p:cNvSpPr>
              <p:nvPr/>
            </p:nvSpPr>
            <p:spPr bwMode="auto">
              <a:xfrm>
                <a:off x="3788" y="26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8" name="Line 2752"/>
              <p:cNvSpPr>
                <a:spLocks noChangeShapeType="1"/>
              </p:cNvSpPr>
              <p:nvPr/>
            </p:nvSpPr>
            <p:spPr bwMode="auto">
              <a:xfrm>
                <a:off x="3788" y="26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89" name="Line 2753"/>
              <p:cNvSpPr>
                <a:spLocks noChangeShapeType="1"/>
              </p:cNvSpPr>
              <p:nvPr/>
            </p:nvSpPr>
            <p:spPr bwMode="auto">
              <a:xfrm flipV="1">
                <a:off x="3768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0" name="Line 2754"/>
              <p:cNvSpPr>
                <a:spLocks noChangeShapeType="1"/>
              </p:cNvSpPr>
              <p:nvPr/>
            </p:nvSpPr>
            <p:spPr bwMode="auto">
              <a:xfrm flipV="1">
                <a:off x="3848" y="26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1" name="Line 2755"/>
              <p:cNvSpPr>
                <a:spLocks noChangeShapeType="1"/>
              </p:cNvSpPr>
              <p:nvPr/>
            </p:nvSpPr>
            <p:spPr bwMode="auto">
              <a:xfrm flipV="1">
                <a:off x="3830" y="2668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2" name="Line 2756"/>
              <p:cNvSpPr>
                <a:spLocks noChangeShapeType="1"/>
              </p:cNvSpPr>
              <p:nvPr/>
            </p:nvSpPr>
            <p:spPr bwMode="auto">
              <a:xfrm>
                <a:off x="3790" y="2690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3" name="Line 2757"/>
              <p:cNvSpPr>
                <a:spLocks noChangeShapeType="1"/>
              </p:cNvSpPr>
              <p:nvPr/>
            </p:nvSpPr>
            <p:spPr bwMode="auto">
              <a:xfrm>
                <a:off x="3810" y="27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4" name="Line 2758"/>
              <p:cNvSpPr>
                <a:spLocks noChangeShapeType="1"/>
              </p:cNvSpPr>
              <p:nvPr/>
            </p:nvSpPr>
            <p:spPr bwMode="auto">
              <a:xfrm>
                <a:off x="3810" y="26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5" name="Line 2759"/>
              <p:cNvSpPr>
                <a:spLocks noChangeShapeType="1"/>
              </p:cNvSpPr>
              <p:nvPr/>
            </p:nvSpPr>
            <p:spPr bwMode="auto">
              <a:xfrm flipV="1">
                <a:off x="3790" y="26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6" name="Line 2760"/>
              <p:cNvSpPr>
                <a:spLocks noChangeShapeType="1"/>
              </p:cNvSpPr>
              <p:nvPr/>
            </p:nvSpPr>
            <p:spPr bwMode="auto">
              <a:xfrm flipV="1">
                <a:off x="3868" y="267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7" name="Line 2761"/>
              <p:cNvSpPr>
                <a:spLocks noChangeShapeType="1"/>
              </p:cNvSpPr>
              <p:nvPr/>
            </p:nvSpPr>
            <p:spPr bwMode="auto">
              <a:xfrm flipV="1">
                <a:off x="3852" y="2684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8" name="Line 2762"/>
              <p:cNvSpPr>
                <a:spLocks noChangeShapeType="1"/>
              </p:cNvSpPr>
              <p:nvPr/>
            </p:nvSpPr>
            <p:spPr bwMode="auto">
              <a:xfrm>
                <a:off x="3812" y="2706"/>
                <a:ext cx="7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099" name="Line 2763"/>
              <p:cNvSpPr>
                <a:spLocks noChangeShapeType="1"/>
              </p:cNvSpPr>
              <p:nvPr/>
            </p:nvSpPr>
            <p:spPr bwMode="auto">
              <a:xfrm>
                <a:off x="3830" y="272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0" name="Line 2764"/>
              <p:cNvSpPr>
                <a:spLocks noChangeShapeType="1"/>
              </p:cNvSpPr>
              <p:nvPr/>
            </p:nvSpPr>
            <p:spPr bwMode="auto">
              <a:xfrm>
                <a:off x="3830" y="268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1" name="Line 2765"/>
              <p:cNvSpPr>
                <a:spLocks noChangeShapeType="1"/>
              </p:cNvSpPr>
              <p:nvPr/>
            </p:nvSpPr>
            <p:spPr bwMode="auto">
              <a:xfrm flipV="1">
                <a:off x="3812" y="26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2" name="Line 2766"/>
              <p:cNvSpPr>
                <a:spLocks noChangeShapeType="1"/>
              </p:cNvSpPr>
              <p:nvPr/>
            </p:nvSpPr>
            <p:spPr bwMode="auto">
              <a:xfrm flipV="1">
                <a:off x="3890" y="26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3" name="Line 2767"/>
              <p:cNvSpPr>
                <a:spLocks noChangeShapeType="1"/>
              </p:cNvSpPr>
              <p:nvPr/>
            </p:nvSpPr>
            <p:spPr bwMode="auto">
              <a:xfrm flipV="1">
                <a:off x="3872" y="2692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4" name="Line 2768"/>
              <p:cNvSpPr>
                <a:spLocks noChangeShapeType="1"/>
              </p:cNvSpPr>
              <p:nvPr/>
            </p:nvSpPr>
            <p:spPr bwMode="auto">
              <a:xfrm>
                <a:off x="3834" y="2714"/>
                <a:ext cx="7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5" name="Line 2769"/>
              <p:cNvSpPr>
                <a:spLocks noChangeShapeType="1"/>
              </p:cNvSpPr>
              <p:nvPr/>
            </p:nvSpPr>
            <p:spPr bwMode="auto">
              <a:xfrm>
                <a:off x="3850" y="273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6" name="Line 2770"/>
              <p:cNvSpPr>
                <a:spLocks noChangeShapeType="1"/>
              </p:cNvSpPr>
              <p:nvPr/>
            </p:nvSpPr>
            <p:spPr bwMode="auto">
              <a:xfrm>
                <a:off x="3850" y="269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7" name="Line 2771"/>
              <p:cNvSpPr>
                <a:spLocks noChangeShapeType="1"/>
              </p:cNvSpPr>
              <p:nvPr/>
            </p:nvSpPr>
            <p:spPr bwMode="auto">
              <a:xfrm flipV="1">
                <a:off x="3834" y="26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8" name="Line 2772"/>
              <p:cNvSpPr>
                <a:spLocks noChangeShapeType="1"/>
              </p:cNvSpPr>
              <p:nvPr/>
            </p:nvSpPr>
            <p:spPr bwMode="auto">
              <a:xfrm flipV="1">
                <a:off x="3908" y="26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09" name="Line 2773"/>
              <p:cNvSpPr>
                <a:spLocks noChangeShapeType="1"/>
              </p:cNvSpPr>
              <p:nvPr/>
            </p:nvSpPr>
            <p:spPr bwMode="auto">
              <a:xfrm flipV="1">
                <a:off x="3892" y="2688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0" name="Line 2774"/>
              <p:cNvSpPr>
                <a:spLocks noChangeShapeType="1"/>
              </p:cNvSpPr>
              <p:nvPr/>
            </p:nvSpPr>
            <p:spPr bwMode="auto">
              <a:xfrm>
                <a:off x="3856" y="2710"/>
                <a:ext cx="7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1" name="Line 2775"/>
              <p:cNvSpPr>
                <a:spLocks noChangeShapeType="1"/>
              </p:cNvSpPr>
              <p:nvPr/>
            </p:nvSpPr>
            <p:spPr bwMode="auto">
              <a:xfrm>
                <a:off x="3872" y="27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2" name="Line 2776"/>
              <p:cNvSpPr>
                <a:spLocks noChangeShapeType="1"/>
              </p:cNvSpPr>
              <p:nvPr/>
            </p:nvSpPr>
            <p:spPr bwMode="auto">
              <a:xfrm>
                <a:off x="3872" y="268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3" name="Line 2777"/>
              <p:cNvSpPr>
                <a:spLocks noChangeShapeType="1"/>
              </p:cNvSpPr>
              <p:nvPr/>
            </p:nvSpPr>
            <p:spPr bwMode="auto">
              <a:xfrm flipV="1">
                <a:off x="3856" y="26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4" name="Line 2778"/>
              <p:cNvSpPr>
                <a:spLocks noChangeShapeType="1"/>
              </p:cNvSpPr>
              <p:nvPr/>
            </p:nvSpPr>
            <p:spPr bwMode="auto">
              <a:xfrm flipV="1">
                <a:off x="3928" y="2690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5" name="Line 2779"/>
              <p:cNvSpPr>
                <a:spLocks noChangeShapeType="1"/>
              </p:cNvSpPr>
              <p:nvPr/>
            </p:nvSpPr>
            <p:spPr bwMode="auto">
              <a:xfrm flipV="1">
                <a:off x="3912" y="2678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6" name="Line 2780"/>
              <p:cNvSpPr>
                <a:spLocks noChangeShapeType="1"/>
              </p:cNvSpPr>
              <p:nvPr/>
            </p:nvSpPr>
            <p:spPr bwMode="auto">
              <a:xfrm>
                <a:off x="3878" y="2700"/>
                <a:ext cx="7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7" name="Line 2781"/>
              <p:cNvSpPr>
                <a:spLocks noChangeShapeType="1"/>
              </p:cNvSpPr>
              <p:nvPr/>
            </p:nvSpPr>
            <p:spPr bwMode="auto">
              <a:xfrm>
                <a:off x="3892" y="27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8" name="Line 2782"/>
              <p:cNvSpPr>
                <a:spLocks noChangeShapeType="1"/>
              </p:cNvSpPr>
              <p:nvPr/>
            </p:nvSpPr>
            <p:spPr bwMode="auto">
              <a:xfrm>
                <a:off x="3892" y="26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19" name="Line 2783"/>
              <p:cNvSpPr>
                <a:spLocks noChangeShapeType="1"/>
              </p:cNvSpPr>
              <p:nvPr/>
            </p:nvSpPr>
            <p:spPr bwMode="auto">
              <a:xfrm flipV="1">
                <a:off x="3878" y="26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0" name="Line 2784"/>
              <p:cNvSpPr>
                <a:spLocks noChangeShapeType="1"/>
              </p:cNvSpPr>
              <p:nvPr/>
            </p:nvSpPr>
            <p:spPr bwMode="auto">
              <a:xfrm flipV="1">
                <a:off x="3948" y="267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1" name="Line 2785"/>
              <p:cNvSpPr>
                <a:spLocks noChangeShapeType="1"/>
              </p:cNvSpPr>
              <p:nvPr/>
            </p:nvSpPr>
            <p:spPr bwMode="auto">
              <a:xfrm flipV="1">
                <a:off x="3934" y="267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2" name="Line 2786"/>
              <p:cNvSpPr>
                <a:spLocks noChangeShapeType="1"/>
              </p:cNvSpPr>
              <p:nvPr/>
            </p:nvSpPr>
            <p:spPr bwMode="auto">
              <a:xfrm>
                <a:off x="3900" y="2692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3" name="Line 2787"/>
              <p:cNvSpPr>
                <a:spLocks noChangeShapeType="1"/>
              </p:cNvSpPr>
              <p:nvPr/>
            </p:nvSpPr>
            <p:spPr bwMode="auto">
              <a:xfrm>
                <a:off x="3914" y="27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4" name="Line 2788"/>
              <p:cNvSpPr>
                <a:spLocks noChangeShapeType="1"/>
              </p:cNvSpPr>
              <p:nvPr/>
            </p:nvSpPr>
            <p:spPr bwMode="auto">
              <a:xfrm>
                <a:off x="3914" y="26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5" name="Line 2789"/>
              <p:cNvSpPr>
                <a:spLocks noChangeShapeType="1"/>
              </p:cNvSpPr>
              <p:nvPr/>
            </p:nvSpPr>
            <p:spPr bwMode="auto">
              <a:xfrm flipV="1">
                <a:off x="3900" y="26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6" name="Line 2790"/>
              <p:cNvSpPr>
                <a:spLocks noChangeShapeType="1"/>
              </p:cNvSpPr>
              <p:nvPr/>
            </p:nvSpPr>
            <p:spPr bwMode="auto">
              <a:xfrm flipV="1">
                <a:off x="3968" y="26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7" name="Line 2791"/>
              <p:cNvSpPr>
                <a:spLocks noChangeShapeType="1"/>
              </p:cNvSpPr>
              <p:nvPr/>
            </p:nvSpPr>
            <p:spPr bwMode="auto">
              <a:xfrm flipV="1">
                <a:off x="3954" y="2672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8" name="Line 2792"/>
              <p:cNvSpPr>
                <a:spLocks noChangeShapeType="1"/>
              </p:cNvSpPr>
              <p:nvPr/>
            </p:nvSpPr>
            <p:spPr bwMode="auto">
              <a:xfrm>
                <a:off x="3920" y="2694"/>
                <a:ext cx="6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29" name="Line 2793"/>
              <p:cNvSpPr>
                <a:spLocks noChangeShapeType="1"/>
              </p:cNvSpPr>
              <p:nvPr/>
            </p:nvSpPr>
            <p:spPr bwMode="auto">
              <a:xfrm>
                <a:off x="3934" y="27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0" name="Line 2794"/>
              <p:cNvSpPr>
                <a:spLocks noChangeShapeType="1"/>
              </p:cNvSpPr>
              <p:nvPr/>
            </p:nvSpPr>
            <p:spPr bwMode="auto">
              <a:xfrm>
                <a:off x="3934" y="267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1" name="Line 2795"/>
              <p:cNvSpPr>
                <a:spLocks noChangeShapeType="1"/>
              </p:cNvSpPr>
              <p:nvPr/>
            </p:nvSpPr>
            <p:spPr bwMode="auto">
              <a:xfrm flipV="1">
                <a:off x="3920" y="26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2" name="Line 2796"/>
              <p:cNvSpPr>
                <a:spLocks noChangeShapeType="1"/>
              </p:cNvSpPr>
              <p:nvPr/>
            </p:nvSpPr>
            <p:spPr bwMode="auto">
              <a:xfrm flipV="1">
                <a:off x="3988" y="267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3" name="Line 2797"/>
              <p:cNvSpPr>
                <a:spLocks noChangeShapeType="1"/>
              </p:cNvSpPr>
              <p:nvPr/>
            </p:nvSpPr>
            <p:spPr bwMode="auto">
              <a:xfrm flipV="1">
                <a:off x="3976" y="2670"/>
                <a:ext cx="1" cy="4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4" name="Line 2798"/>
              <p:cNvSpPr>
                <a:spLocks noChangeShapeType="1"/>
              </p:cNvSpPr>
              <p:nvPr/>
            </p:nvSpPr>
            <p:spPr bwMode="auto">
              <a:xfrm>
                <a:off x="3944" y="2692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5" name="Line 2799"/>
              <p:cNvSpPr>
                <a:spLocks noChangeShapeType="1"/>
              </p:cNvSpPr>
              <p:nvPr/>
            </p:nvSpPr>
            <p:spPr bwMode="auto">
              <a:xfrm>
                <a:off x="3956" y="27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6" name="Line 2800"/>
              <p:cNvSpPr>
                <a:spLocks noChangeShapeType="1"/>
              </p:cNvSpPr>
              <p:nvPr/>
            </p:nvSpPr>
            <p:spPr bwMode="auto">
              <a:xfrm>
                <a:off x="3956" y="26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7" name="Line 2801"/>
              <p:cNvSpPr>
                <a:spLocks noChangeShapeType="1"/>
              </p:cNvSpPr>
              <p:nvPr/>
            </p:nvSpPr>
            <p:spPr bwMode="auto">
              <a:xfrm flipV="1">
                <a:off x="3944" y="26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8" name="Line 2802"/>
              <p:cNvSpPr>
                <a:spLocks noChangeShapeType="1"/>
              </p:cNvSpPr>
              <p:nvPr/>
            </p:nvSpPr>
            <p:spPr bwMode="auto">
              <a:xfrm flipV="1">
                <a:off x="4008" y="267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39" name="Line 2803"/>
              <p:cNvSpPr>
                <a:spLocks noChangeShapeType="1"/>
              </p:cNvSpPr>
              <p:nvPr/>
            </p:nvSpPr>
            <p:spPr bwMode="auto">
              <a:xfrm flipV="1">
                <a:off x="3996" y="26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0" name="Line 2804"/>
              <p:cNvSpPr>
                <a:spLocks noChangeShapeType="1"/>
              </p:cNvSpPr>
              <p:nvPr/>
            </p:nvSpPr>
            <p:spPr bwMode="auto">
              <a:xfrm>
                <a:off x="3964" y="2668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1" name="Line 2805"/>
              <p:cNvSpPr>
                <a:spLocks noChangeShapeType="1"/>
              </p:cNvSpPr>
              <p:nvPr/>
            </p:nvSpPr>
            <p:spPr bwMode="auto">
              <a:xfrm>
                <a:off x="3976" y="26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2" name="Line 2806"/>
              <p:cNvSpPr>
                <a:spLocks noChangeShapeType="1"/>
              </p:cNvSpPr>
              <p:nvPr/>
            </p:nvSpPr>
            <p:spPr bwMode="auto">
              <a:xfrm>
                <a:off x="3976" y="264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3" name="Line 2807"/>
              <p:cNvSpPr>
                <a:spLocks noChangeShapeType="1"/>
              </p:cNvSpPr>
              <p:nvPr/>
            </p:nvSpPr>
            <p:spPr bwMode="auto">
              <a:xfrm flipV="1">
                <a:off x="3964" y="26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4" name="Line 2808"/>
              <p:cNvSpPr>
                <a:spLocks noChangeShapeType="1"/>
              </p:cNvSpPr>
              <p:nvPr/>
            </p:nvSpPr>
            <p:spPr bwMode="auto">
              <a:xfrm flipV="1">
                <a:off x="4028" y="26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5" name="Line 2809"/>
              <p:cNvSpPr>
                <a:spLocks noChangeShapeType="1"/>
              </p:cNvSpPr>
              <p:nvPr/>
            </p:nvSpPr>
            <p:spPr bwMode="auto">
              <a:xfrm flipV="1">
                <a:off x="4018" y="259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6" name="Line 2810"/>
              <p:cNvSpPr>
                <a:spLocks noChangeShapeType="1"/>
              </p:cNvSpPr>
              <p:nvPr/>
            </p:nvSpPr>
            <p:spPr bwMode="auto">
              <a:xfrm>
                <a:off x="3986" y="2618"/>
                <a:ext cx="6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7" name="Line 2811"/>
              <p:cNvSpPr>
                <a:spLocks noChangeShapeType="1"/>
              </p:cNvSpPr>
              <p:nvPr/>
            </p:nvSpPr>
            <p:spPr bwMode="auto">
              <a:xfrm>
                <a:off x="3998" y="263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8" name="Line 2812"/>
              <p:cNvSpPr>
                <a:spLocks noChangeShapeType="1"/>
              </p:cNvSpPr>
              <p:nvPr/>
            </p:nvSpPr>
            <p:spPr bwMode="auto">
              <a:xfrm>
                <a:off x="3998" y="259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49" name="Line 2813"/>
              <p:cNvSpPr>
                <a:spLocks noChangeShapeType="1"/>
              </p:cNvSpPr>
              <p:nvPr/>
            </p:nvSpPr>
            <p:spPr bwMode="auto">
              <a:xfrm flipV="1">
                <a:off x="3986" y="2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0" name="Line 2814"/>
              <p:cNvSpPr>
                <a:spLocks noChangeShapeType="1"/>
              </p:cNvSpPr>
              <p:nvPr/>
            </p:nvSpPr>
            <p:spPr bwMode="auto">
              <a:xfrm flipV="1">
                <a:off x="4050" y="25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1" name="Line 2815"/>
              <p:cNvSpPr>
                <a:spLocks noChangeShapeType="1"/>
              </p:cNvSpPr>
              <p:nvPr/>
            </p:nvSpPr>
            <p:spPr bwMode="auto">
              <a:xfrm flipV="1">
                <a:off x="4040" y="25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2" name="Line 2816"/>
              <p:cNvSpPr>
                <a:spLocks noChangeShapeType="1"/>
              </p:cNvSpPr>
              <p:nvPr/>
            </p:nvSpPr>
            <p:spPr bwMode="auto">
              <a:xfrm>
                <a:off x="4008" y="2552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5153" name="Group 2817"/>
            <p:cNvGrpSpPr>
              <a:grpSpLocks/>
            </p:cNvGrpSpPr>
            <p:nvPr/>
          </p:nvGrpSpPr>
          <p:grpSpPr bwMode="auto">
            <a:xfrm>
              <a:off x="3040" y="2200"/>
              <a:ext cx="1685" cy="1000"/>
              <a:chOff x="3040" y="2200"/>
              <a:chExt cx="1685" cy="1000"/>
            </a:xfrm>
          </p:grpSpPr>
          <p:sp>
            <p:nvSpPr>
              <p:cNvPr id="145154" name="Line 2818"/>
              <p:cNvSpPr>
                <a:spLocks noChangeShapeType="1"/>
              </p:cNvSpPr>
              <p:nvPr/>
            </p:nvSpPr>
            <p:spPr bwMode="auto">
              <a:xfrm>
                <a:off x="4018" y="257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5" name="Line 2819"/>
              <p:cNvSpPr>
                <a:spLocks noChangeShapeType="1"/>
              </p:cNvSpPr>
              <p:nvPr/>
            </p:nvSpPr>
            <p:spPr bwMode="auto">
              <a:xfrm>
                <a:off x="4018" y="25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6" name="Line 2820"/>
              <p:cNvSpPr>
                <a:spLocks noChangeShapeType="1"/>
              </p:cNvSpPr>
              <p:nvPr/>
            </p:nvSpPr>
            <p:spPr bwMode="auto">
              <a:xfrm flipV="1">
                <a:off x="4008" y="25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7" name="Line 2821"/>
              <p:cNvSpPr>
                <a:spLocks noChangeShapeType="1"/>
              </p:cNvSpPr>
              <p:nvPr/>
            </p:nvSpPr>
            <p:spPr bwMode="auto">
              <a:xfrm flipV="1">
                <a:off x="4070" y="253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8" name="Line 2822"/>
              <p:cNvSpPr>
                <a:spLocks noChangeShapeType="1"/>
              </p:cNvSpPr>
              <p:nvPr/>
            </p:nvSpPr>
            <p:spPr bwMode="auto">
              <a:xfrm flipV="1">
                <a:off x="4060" y="24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59" name="Line 2823"/>
              <p:cNvSpPr>
                <a:spLocks noChangeShapeType="1"/>
              </p:cNvSpPr>
              <p:nvPr/>
            </p:nvSpPr>
            <p:spPr bwMode="auto">
              <a:xfrm>
                <a:off x="4028" y="2488"/>
                <a:ext cx="6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0" name="Line 2824"/>
              <p:cNvSpPr>
                <a:spLocks noChangeShapeType="1"/>
              </p:cNvSpPr>
              <p:nvPr/>
            </p:nvSpPr>
            <p:spPr bwMode="auto">
              <a:xfrm>
                <a:off x="4038" y="250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1" name="Line 2825"/>
              <p:cNvSpPr>
                <a:spLocks noChangeShapeType="1"/>
              </p:cNvSpPr>
              <p:nvPr/>
            </p:nvSpPr>
            <p:spPr bwMode="auto">
              <a:xfrm>
                <a:off x="4038" y="246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2" name="Line 2826"/>
              <p:cNvSpPr>
                <a:spLocks noChangeShapeType="1"/>
              </p:cNvSpPr>
              <p:nvPr/>
            </p:nvSpPr>
            <p:spPr bwMode="auto">
              <a:xfrm flipV="1">
                <a:off x="4028" y="24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3" name="Line 2827"/>
              <p:cNvSpPr>
                <a:spLocks noChangeShapeType="1"/>
              </p:cNvSpPr>
              <p:nvPr/>
            </p:nvSpPr>
            <p:spPr bwMode="auto">
              <a:xfrm flipV="1">
                <a:off x="4090" y="2466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4" name="Line 2828"/>
              <p:cNvSpPr>
                <a:spLocks noChangeShapeType="1"/>
              </p:cNvSpPr>
              <p:nvPr/>
            </p:nvSpPr>
            <p:spPr bwMode="auto">
              <a:xfrm flipV="1">
                <a:off x="4080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5" name="Line 2829"/>
              <p:cNvSpPr>
                <a:spLocks noChangeShapeType="1"/>
              </p:cNvSpPr>
              <p:nvPr/>
            </p:nvSpPr>
            <p:spPr bwMode="auto">
              <a:xfrm>
                <a:off x="4052" y="2426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6" name="Line 2830"/>
              <p:cNvSpPr>
                <a:spLocks noChangeShapeType="1"/>
              </p:cNvSpPr>
              <p:nvPr/>
            </p:nvSpPr>
            <p:spPr bwMode="auto">
              <a:xfrm>
                <a:off x="4060" y="2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7" name="Line 2831"/>
              <p:cNvSpPr>
                <a:spLocks noChangeShapeType="1"/>
              </p:cNvSpPr>
              <p:nvPr/>
            </p:nvSpPr>
            <p:spPr bwMode="auto">
              <a:xfrm>
                <a:off x="4060" y="24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8" name="Line 2832"/>
              <p:cNvSpPr>
                <a:spLocks noChangeShapeType="1"/>
              </p:cNvSpPr>
              <p:nvPr/>
            </p:nvSpPr>
            <p:spPr bwMode="auto">
              <a:xfrm flipV="1">
                <a:off x="4052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69" name="Line 2833"/>
              <p:cNvSpPr>
                <a:spLocks noChangeShapeType="1"/>
              </p:cNvSpPr>
              <p:nvPr/>
            </p:nvSpPr>
            <p:spPr bwMode="auto">
              <a:xfrm flipV="1">
                <a:off x="4110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0" name="Line 2834"/>
              <p:cNvSpPr>
                <a:spLocks noChangeShapeType="1"/>
              </p:cNvSpPr>
              <p:nvPr/>
            </p:nvSpPr>
            <p:spPr bwMode="auto">
              <a:xfrm flipV="1">
                <a:off x="4100" y="2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1" name="Line 2835"/>
              <p:cNvSpPr>
                <a:spLocks noChangeShapeType="1"/>
              </p:cNvSpPr>
              <p:nvPr/>
            </p:nvSpPr>
            <p:spPr bwMode="auto">
              <a:xfrm>
                <a:off x="4072" y="2388"/>
                <a:ext cx="5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2" name="Line 2836"/>
              <p:cNvSpPr>
                <a:spLocks noChangeShapeType="1"/>
              </p:cNvSpPr>
              <p:nvPr/>
            </p:nvSpPr>
            <p:spPr bwMode="auto">
              <a:xfrm>
                <a:off x="4080" y="240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3" name="Line 2837"/>
              <p:cNvSpPr>
                <a:spLocks noChangeShapeType="1"/>
              </p:cNvSpPr>
              <p:nvPr/>
            </p:nvSpPr>
            <p:spPr bwMode="auto">
              <a:xfrm>
                <a:off x="4080" y="236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4" name="Line 2838"/>
              <p:cNvSpPr>
                <a:spLocks noChangeShapeType="1"/>
              </p:cNvSpPr>
              <p:nvPr/>
            </p:nvSpPr>
            <p:spPr bwMode="auto">
              <a:xfrm flipV="1">
                <a:off x="4072" y="2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5" name="Line 2839"/>
              <p:cNvSpPr>
                <a:spLocks noChangeShapeType="1"/>
              </p:cNvSpPr>
              <p:nvPr/>
            </p:nvSpPr>
            <p:spPr bwMode="auto">
              <a:xfrm flipV="1">
                <a:off x="4130" y="236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6" name="Line 2840"/>
              <p:cNvSpPr>
                <a:spLocks noChangeShapeType="1"/>
              </p:cNvSpPr>
              <p:nvPr/>
            </p:nvSpPr>
            <p:spPr bwMode="auto">
              <a:xfrm flipV="1">
                <a:off x="4122" y="24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7" name="Line 2841"/>
              <p:cNvSpPr>
                <a:spLocks noChangeShapeType="1"/>
              </p:cNvSpPr>
              <p:nvPr/>
            </p:nvSpPr>
            <p:spPr bwMode="auto">
              <a:xfrm>
                <a:off x="4094" y="2426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8" name="Line 2842"/>
              <p:cNvSpPr>
                <a:spLocks noChangeShapeType="1"/>
              </p:cNvSpPr>
              <p:nvPr/>
            </p:nvSpPr>
            <p:spPr bwMode="auto">
              <a:xfrm>
                <a:off x="4102" y="24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79" name="Line 2843"/>
              <p:cNvSpPr>
                <a:spLocks noChangeShapeType="1"/>
              </p:cNvSpPr>
              <p:nvPr/>
            </p:nvSpPr>
            <p:spPr bwMode="auto">
              <a:xfrm>
                <a:off x="4102" y="24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0" name="Line 2844"/>
              <p:cNvSpPr>
                <a:spLocks noChangeShapeType="1"/>
              </p:cNvSpPr>
              <p:nvPr/>
            </p:nvSpPr>
            <p:spPr bwMode="auto">
              <a:xfrm flipV="1">
                <a:off x="4094" y="24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1" name="Line 2845"/>
              <p:cNvSpPr>
                <a:spLocks noChangeShapeType="1"/>
              </p:cNvSpPr>
              <p:nvPr/>
            </p:nvSpPr>
            <p:spPr bwMode="auto">
              <a:xfrm flipV="1">
                <a:off x="4150" y="240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2" name="Line 2846"/>
              <p:cNvSpPr>
                <a:spLocks noChangeShapeType="1"/>
              </p:cNvSpPr>
              <p:nvPr/>
            </p:nvSpPr>
            <p:spPr bwMode="auto">
              <a:xfrm flipV="1">
                <a:off x="4142" y="2580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3" name="Line 2847"/>
              <p:cNvSpPr>
                <a:spLocks noChangeShapeType="1"/>
              </p:cNvSpPr>
              <p:nvPr/>
            </p:nvSpPr>
            <p:spPr bwMode="auto">
              <a:xfrm>
                <a:off x="4114" y="2600"/>
                <a:ext cx="5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4" name="Line 2848"/>
              <p:cNvSpPr>
                <a:spLocks noChangeShapeType="1"/>
              </p:cNvSpPr>
              <p:nvPr/>
            </p:nvSpPr>
            <p:spPr bwMode="auto">
              <a:xfrm>
                <a:off x="4122" y="261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5" name="Line 2849"/>
              <p:cNvSpPr>
                <a:spLocks noChangeShapeType="1"/>
              </p:cNvSpPr>
              <p:nvPr/>
            </p:nvSpPr>
            <p:spPr bwMode="auto">
              <a:xfrm>
                <a:off x="4122" y="258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6" name="Line 2850"/>
              <p:cNvSpPr>
                <a:spLocks noChangeShapeType="1"/>
              </p:cNvSpPr>
              <p:nvPr/>
            </p:nvSpPr>
            <p:spPr bwMode="auto">
              <a:xfrm flipV="1">
                <a:off x="4114" y="258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7" name="Line 2851"/>
              <p:cNvSpPr>
                <a:spLocks noChangeShapeType="1"/>
              </p:cNvSpPr>
              <p:nvPr/>
            </p:nvSpPr>
            <p:spPr bwMode="auto">
              <a:xfrm flipV="1">
                <a:off x="4170" y="258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8" name="Line 2852"/>
              <p:cNvSpPr>
                <a:spLocks noChangeShapeType="1"/>
              </p:cNvSpPr>
              <p:nvPr/>
            </p:nvSpPr>
            <p:spPr bwMode="auto">
              <a:xfrm flipV="1">
                <a:off x="4162" y="2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89" name="Line 2853"/>
              <p:cNvSpPr>
                <a:spLocks noChangeShapeType="1"/>
              </p:cNvSpPr>
              <p:nvPr/>
            </p:nvSpPr>
            <p:spPr bwMode="auto">
              <a:xfrm>
                <a:off x="4136" y="2896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0" name="Line 2854"/>
              <p:cNvSpPr>
                <a:spLocks noChangeShapeType="1"/>
              </p:cNvSpPr>
              <p:nvPr/>
            </p:nvSpPr>
            <p:spPr bwMode="auto">
              <a:xfrm>
                <a:off x="4142" y="291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1" name="Line 2855"/>
              <p:cNvSpPr>
                <a:spLocks noChangeShapeType="1"/>
              </p:cNvSpPr>
              <p:nvPr/>
            </p:nvSpPr>
            <p:spPr bwMode="auto">
              <a:xfrm>
                <a:off x="4142" y="287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2" name="Line 2856"/>
              <p:cNvSpPr>
                <a:spLocks noChangeShapeType="1"/>
              </p:cNvSpPr>
              <p:nvPr/>
            </p:nvSpPr>
            <p:spPr bwMode="auto">
              <a:xfrm flipV="1">
                <a:off x="4136" y="2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3" name="Line 2857"/>
              <p:cNvSpPr>
                <a:spLocks noChangeShapeType="1"/>
              </p:cNvSpPr>
              <p:nvPr/>
            </p:nvSpPr>
            <p:spPr bwMode="auto">
              <a:xfrm flipV="1">
                <a:off x="4190" y="287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4" name="Line 2858"/>
              <p:cNvSpPr>
                <a:spLocks noChangeShapeType="1"/>
              </p:cNvSpPr>
              <p:nvPr/>
            </p:nvSpPr>
            <p:spPr bwMode="auto">
              <a:xfrm flipV="1">
                <a:off x="4184" y="3162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5" name="Line 2859"/>
              <p:cNvSpPr>
                <a:spLocks noChangeShapeType="1"/>
              </p:cNvSpPr>
              <p:nvPr/>
            </p:nvSpPr>
            <p:spPr bwMode="auto">
              <a:xfrm>
                <a:off x="4156" y="3180"/>
                <a:ext cx="5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6" name="Line 2860"/>
              <p:cNvSpPr>
                <a:spLocks noChangeShapeType="1"/>
              </p:cNvSpPr>
              <p:nvPr/>
            </p:nvSpPr>
            <p:spPr bwMode="auto">
              <a:xfrm>
                <a:off x="4164" y="31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7" name="Line 2861"/>
              <p:cNvSpPr>
                <a:spLocks noChangeShapeType="1"/>
              </p:cNvSpPr>
              <p:nvPr/>
            </p:nvSpPr>
            <p:spPr bwMode="auto">
              <a:xfrm>
                <a:off x="4164" y="316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8" name="Line 2862"/>
              <p:cNvSpPr>
                <a:spLocks noChangeShapeType="1"/>
              </p:cNvSpPr>
              <p:nvPr/>
            </p:nvSpPr>
            <p:spPr bwMode="auto">
              <a:xfrm flipV="1">
                <a:off x="4156" y="31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99" name="Line 2863"/>
              <p:cNvSpPr>
                <a:spLocks noChangeShapeType="1"/>
              </p:cNvSpPr>
              <p:nvPr/>
            </p:nvSpPr>
            <p:spPr bwMode="auto">
              <a:xfrm flipV="1">
                <a:off x="4210" y="316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0" name="Line 2864"/>
              <p:cNvSpPr>
                <a:spLocks noChangeShapeType="1"/>
              </p:cNvSpPr>
              <p:nvPr/>
            </p:nvSpPr>
            <p:spPr bwMode="auto">
              <a:xfrm flipV="1">
                <a:off x="4226" y="3102"/>
                <a:ext cx="1" cy="38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1" name="Line 2865"/>
              <p:cNvSpPr>
                <a:spLocks noChangeShapeType="1"/>
              </p:cNvSpPr>
              <p:nvPr/>
            </p:nvSpPr>
            <p:spPr bwMode="auto">
              <a:xfrm>
                <a:off x="4200" y="3122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2" name="Line 2866"/>
              <p:cNvSpPr>
                <a:spLocks noChangeShapeType="1"/>
              </p:cNvSpPr>
              <p:nvPr/>
            </p:nvSpPr>
            <p:spPr bwMode="auto">
              <a:xfrm>
                <a:off x="4204" y="314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3" name="Line 2867"/>
              <p:cNvSpPr>
                <a:spLocks noChangeShapeType="1"/>
              </p:cNvSpPr>
              <p:nvPr/>
            </p:nvSpPr>
            <p:spPr bwMode="auto">
              <a:xfrm>
                <a:off x="4204" y="310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4" name="Line 2868"/>
              <p:cNvSpPr>
                <a:spLocks noChangeShapeType="1"/>
              </p:cNvSpPr>
              <p:nvPr/>
            </p:nvSpPr>
            <p:spPr bwMode="auto">
              <a:xfrm flipV="1">
                <a:off x="4200" y="31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5" name="Line 2869"/>
              <p:cNvSpPr>
                <a:spLocks noChangeShapeType="1"/>
              </p:cNvSpPr>
              <p:nvPr/>
            </p:nvSpPr>
            <p:spPr bwMode="auto">
              <a:xfrm flipV="1">
                <a:off x="4250" y="310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6" name="Line 2870"/>
              <p:cNvSpPr>
                <a:spLocks noChangeShapeType="1"/>
              </p:cNvSpPr>
              <p:nvPr/>
            </p:nvSpPr>
            <p:spPr bwMode="auto">
              <a:xfrm flipV="1">
                <a:off x="4246" y="2818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7" name="Line 2871"/>
              <p:cNvSpPr>
                <a:spLocks noChangeShapeType="1"/>
              </p:cNvSpPr>
              <p:nvPr/>
            </p:nvSpPr>
            <p:spPr bwMode="auto">
              <a:xfrm>
                <a:off x="4220" y="2836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8" name="Line 2872"/>
              <p:cNvSpPr>
                <a:spLocks noChangeShapeType="1"/>
              </p:cNvSpPr>
              <p:nvPr/>
            </p:nvSpPr>
            <p:spPr bwMode="auto">
              <a:xfrm>
                <a:off x="4224" y="285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09" name="Line 2873"/>
              <p:cNvSpPr>
                <a:spLocks noChangeShapeType="1"/>
              </p:cNvSpPr>
              <p:nvPr/>
            </p:nvSpPr>
            <p:spPr bwMode="auto">
              <a:xfrm>
                <a:off x="4224" y="281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0" name="Line 2874"/>
              <p:cNvSpPr>
                <a:spLocks noChangeShapeType="1"/>
              </p:cNvSpPr>
              <p:nvPr/>
            </p:nvSpPr>
            <p:spPr bwMode="auto">
              <a:xfrm flipV="1">
                <a:off x="4220" y="28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1" name="Line 2875"/>
              <p:cNvSpPr>
                <a:spLocks noChangeShapeType="1"/>
              </p:cNvSpPr>
              <p:nvPr/>
            </p:nvSpPr>
            <p:spPr bwMode="auto">
              <a:xfrm flipV="1">
                <a:off x="4270" y="28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2" name="Line 2876"/>
              <p:cNvSpPr>
                <a:spLocks noChangeShapeType="1"/>
              </p:cNvSpPr>
              <p:nvPr/>
            </p:nvSpPr>
            <p:spPr bwMode="auto">
              <a:xfrm flipV="1">
                <a:off x="4266" y="2590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3" name="Line 2877"/>
              <p:cNvSpPr>
                <a:spLocks noChangeShapeType="1"/>
              </p:cNvSpPr>
              <p:nvPr/>
            </p:nvSpPr>
            <p:spPr bwMode="auto">
              <a:xfrm>
                <a:off x="4242" y="2608"/>
                <a:ext cx="5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4" name="Line 2878"/>
              <p:cNvSpPr>
                <a:spLocks noChangeShapeType="1"/>
              </p:cNvSpPr>
              <p:nvPr/>
            </p:nvSpPr>
            <p:spPr bwMode="auto">
              <a:xfrm>
                <a:off x="4246" y="262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5" name="Line 2879"/>
              <p:cNvSpPr>
                <a:spLocks noChangeShapeType="1"/>
              </p:cNvSpPr>
              <p:nvPr/>
            </p:nvSpPr>
            <p:spPr bwMode="auto">
              <a:xfrm>
                <a:off x="4246" y="25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6" name="Line 2880"/>
              <p:cNvSpPr>
                <a:spLocks noChangeShapeType="1"/>
              </p:cNvSpPr>
              <p:nvPr/>
            </p:nvSpPr>
            <p:spPr bwMode="auto">
              <a:xfrm flipV="1">
                <a:off x="4242" y="25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7" name="Line 2881"/>
              <p:cNvSpPr>
                <a:spLocks noChangeShapeType="1"/>
              </p:cNvSpPr>
              <p:nvPr/>
            </p:nvSpPr>
            <p:spPr bwMode="auto">
              <a:xfrm flipV="1">
                <a:off x="4292" y="258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8" name="Line 2882"/>
              <p:cNvSpPr>
                <a:spLocks noChangeShapeType="1"/>
              </p:cNvSpPr>
              <p:nvPr/>
            </p:nvSpPr>
            <p:spPr bwMode="auto">
              <a:xfrm flipV="1">
                <a:off x="4286" y="2512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19" name="Line 2883"/>
              <p:cNvSpPr>
                <a:spLocks noChangeShapeType="1"/>
              </p:cNvSpPr>
              <p:nvPr/>
            </p:nvSpPr>
            <p:spPr bwMode="auto">
              <a:xfrm>
                <a:off x="4264" y="2530"/>
                <a:ext cx="4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0" name="Line 2884"/>
              <p:cNvSpPr>
                <a:spLocks noChangeShapeType="1"/>
              </p:cNvSpPr>
              <p:nvPr/>
            </p:nvSpPr>
            <p:spPr bwMode="auto">
              <a:xfrm>
                <a:off x="4266" y="254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1" name="Line 2885"/>
              <p:cNvSpPr>
                <a:spLocks noChangeShapeType="1"/>
              </p:cNvSpPr>
              <p:nvPr/>
            </p:nvSpPr>
            <p:spPr bwMode="auto">
              <a:xfrm>
                <a:off x="4266" y="251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2" name="Line 2886"/>
              <p:cNvSpPr>
                <a:spLocks noChangeShapeType="1"/>
              </p:cNvSpPr>
              <p:nvPr/>
            </p:nvSpPr>
            <p:spPr bwMode="auto">
              <a:xfrm flipV="1">
                <a:off x="4264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3" name="Line 2887"/>
              <p:cNvSpPr>
                <a:spLocks noChangeShapeType="1"/>
              </p:cNvSpPr>
              <p:nvPr/>
            </p:nvSpPr>
            <p:spPr bwMode="auto">
              <a:xfrm flipV="1">
                <a:off x="4310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4" name="Line 2888"/>
              <p:cNvSpPr>
                <a:spLocks noChangeShapeType="1"/>
              </p:cNvSpPr>
              <p:nvPr/>
            </p:nvSpPr>
            <p:spPr bwMode="auto">
              <a:xfrm flipV="1">
                <a:off x="4308" y="2514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5" name="Line 2889"/>
              <p:cNvSpPr>
                <a:spLocks noChangeShapeType="1"/>
              </p:cNvSpPr>
              <p:nvPr/>
            </p:nvSpPr>
            <p:spPr bwMode="auto">
              <a:xfrm>
                <a:off x="4286" y="2532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6" name="Line 2890"/>
              <p:cNvSpPr>
                <a:spLocks noChangeShapeType="1"/>
              </p:cNvSpPr>
              <p:nvPr/>
            </p:nvSpPr>
            <p:spPr bwMode="auto">
              <a:xfrm>
                <a:off x="4288" y="25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7" name="Line 2891"/>
              <p:cNvSpPr>
                <a:spLocks noChangeShapeType="1"/>
              </p:cNvSpPr>
              <p:nvPr/>
            </p:nvSpPr>
            <p:spPr bwMode="auto">
              <a:xfrm>
                <a:off x="4288" y="25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8" name="Line 2892"/>
              <p:cNvSpPr>
                <a:spLocks noChangeShapeType="1"/>
              </p:cNvSpPr>
              <p:nvPr/>
            </p:nvSpPr>
            <p:spPr bwMode="auto">
              <a:xfrm flipV="1">
                <a:off x="4286" y="25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29" name="Line 2893"/>
              <p:cNvSpPr>
                <a:spLocks noChangeShapeType="1"/>
              </p:cNvSpPr>
              <p:nvPr/>
            </p:nvSpPr>
            <p:spPr bwMode="auto">
              <a:xfrm flipV="1">
                <a:off x="4330" y="2512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0" name="Line 2894"/>
              <p:cNvSpPr>
                <a:spLocks noChangeShapeType="1"/>
              </p:cNvSpPr>
              <p:nvPr/>
            </p:nvSpPr>
            <p:spPr bwMode="auto">
              <a:xfrm flipV="1">
                <a:off x="4328" y="2510"/>
                <a:ext cx="1" cy="3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1" name="Line 2895"/>
              <p:cNvSpPr>
                <a:spLocks noChangeShapeType="1"/>
              </p:cNvSpPr>
              <p:nvPr/>
            </p:nvSpPr>
            <p:spPr bwMode="auto">
              <a:xfrm>
                <a:off x="4306" y="2528"/>
                <a:ext cx="4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2" name="Line 2896"/>
              <p:cNvSpPr>
                <a:spLocks noChangeShapeType="1"/>
              </p:cNvSpPr>
              <p:nvPr/>
            </p:nvSpPr>
            <p:spPr bwMode="auto">
              <a:xfrm>
                <a:off x="4308" y="25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3" name="Line 2897"/>
              <p:cNvSpPr>
                <a:spLocks noChangeShapeType="1"/>
              </p:cNvSpPr>
              <p:nvPr/>
            </p:nvSpPr>
            <p:spPr bwMode="auto">
              <a:xfrm>
                <a:off x="4308" y="25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4" name="Line 2898"/>
              <p:cNvSpPr>
                <a:spLocks noChangeShapeType="1"/>
              </p:cNvSpPr>
              <p:nvPr/>
            </p:nvSpPr>
            <p:spPr bwMode="auto">
              <a:xfrm flipV="1">
                <a:off x="4306" y="25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5" name="Line 2899"/>
              <p:cNvSpPr>
                <a:spLocks noChangeShapeType="1"/>
              </p:cNvSpPr>
              <p:nvPr/>
            </p:nvSpPr>
            <p:spPr bwMode="auto">
              <a:xfrm flipV="1">
                <a:off x="4350" y="250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6" name="Line 2900"/>
              <p:cNvSpPr>
                <a:spLocks noChangeShapeType="1"/>
              </p:cNvSpPr>
              <p:nvPr/>
            </p:nvSpPr>
            <p:spPr bwMode="auto">
              <a:xfrm flipV="1">
                <a:off x="4350" y="2506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7" name="Line 2901"/>
              <p:cNvSpPr>
                <a:spLocks noChangeShapeType="1"/>
              </p:cNvSpPr>
              <p:nvPr/>
            </p:nvSpPr>
            <p:spPr bwMode="auto">
              <a:xfrm>
                <a:off x="4330" y="25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8" name="Line 2902"/>
              <p:cNvSpPr>
                <a:spLocks noChangeShapeType="1"/>
              </p:cNvSpPr>
              <p:nvPr/>
            </p:nvSpPr>
            <p:spPr bwMode="auto">
              <a:xfrm>
                <a:off x="4330" y="2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39" name="Line 2903"/>
              <p:cNvSpPr>
                <a:spLocks noChangeShapeType="1"/>
              </p:cNvSpPr>
              <p:nvPr/>
            </p:nvSpPr>
            <p:spPr bwMode="auto">
              <a:xfrm>
                <a:off x="4330" y="250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0" name="Line 2904"/>
              <p:cNvSpPr>
                <a:spLocks noChangeShapeType="1"/>
              </p:cNvSpPr>
              <p:nvPr/>
            </p:nvSpPr>
            <p:spPr bwMode="auto">
              <a:xfrm flipV="1">
                <a:off x="4330" y="25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1" name="Line 2905"/>
              <p:cNvSpPr>
                <a:spLocks noChangeShapeType="1"/>
              </p:cNvSpPr>
              <p:nvPr/>
            </p:nvSpPr>
            <p:spPr bwMode="auto">
              <a:xfrm flipV="1">
                <a:off x="4372" y="25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2" name="Line 2906"/>
              <p:cNvSpPr>
                <a:spLocks noChangeShapeType="1"/>
              </p:cNvSpPr>
              <p:nvPr/>
            </p:nvSpPr>
            <p:spPr bwMode="auto">
              <a:xfrm flipV="1">
                <a:off x="4370" y="2512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3" name="Line 2907"/>
              <p:cNvSpPr>
                <a:spLocks noChangeShapeType="1"/>
              </p:cNvSpPr>
              <p:nvPr/>
            </p:nvSpPr>
            <p:spPr bwMode="auto">
              <a:xfrm>
                <a:off x="4350" y="25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4" name="Line 2908"/>
              <p:cNvSpPr>
                <a:spLocks noChangeShapeType="1"/>
              </p:cNvSpPr>
              <p:nvPr/>
            </p:nvSpPr>
            <p:spPr bwMode="auto">
              <a:xfrm>
                <a:off x="4350" y="25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5" name="Line 2909"/>
              <p:cNvSpPr>
                <a:spLocks noChangeShapeType="1"/>
              </p:cNvSpPr>
              <p:nvPr/>
            </p:nvSpPr>
            <p:spPr bwMode="auto">
              <a:xfrm>
                <a:off x="4350" y="251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6" name="Line 2910"/>
              <p:cNvSpPr>
                <a:spLocks noChangeShapeType="1"/>
              </p:cNvSpPr>
              <p:nvPr/>
            </p:nvSpPr>
            <p:spPr bwMode="auto">
              <a:xfrm flipV="1">
                <a:off x="4350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7" name="Line 2911"/>
              <p:cNvSpPr>
                <a:spLocks noChangeShapeType="1"/>
              </p:cNvSpPr>
              <p:nvPr/>
            </p:nvSpPr>
            <p:spPr bwMode="auto">
              <a:xfrm flipV="1">
                <a:off x="4390" y="251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8" name="Line 2912"/>
              <p:cNvSpPr>
                <a:spLocks noChangeShapeType="1"/>
              </p:cNvSpPr>
              <p:nvPr/>
            </p:nvSpPr>
            <p:spPr bwMode="auto">
              <a:xfrm flipV="1">
                <a:off x="4392" y="2510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49" name="Line 2913"/>
              <p:cNvSpPr>
                <a:spLocks noChangeShapeType="1"/>
              </p:cNvSpPr>
              <p:nvPr/>
            </p:nvSpPr>
            <p:spPr bwMode="auto">
              <a:xfrm>
                <a:off x="4372" y="2526"/>
                <a:ext cx="3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0" name="Line 2914"/>
              <p:cNvSpPr>
                <a:spLocks noChangeShapeType="1"/>
              </p:cNvSpPr>
              <p:nvPr/>
            </p:nvSpPr>
            <p:spPr bwMode="auto">
              <a:xfrm>
                <a:off x="4372" y="25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1" name="Line 2915"/>
              <p:cNvSpPr>
                <a:spLocks noChangeShapeType="1"/>
              </p:cNvSpPr>
              <p:nvPr/>
            </p:nvSpPr>
            <p:spPr bwMode="auto">
              <a:xfrm>
                <a:off x="4372" y="251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2" name="Line 2916"/>
              <p:cNvSpPr>
                <a:spLocks noChangeShapeType="1"/>
              </p:cNvSpPr>
              <p:nvPr/>
            </p:nvSpPr>
            <p:spPr bwMode="auto">
              <a:xfrm flipV="1">
                <a:off x="4372" y="25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3" name="Line 2917"/>
              <p:cNvSpPr>
                <a:spLocks noChangeShapeType="1"/>
              </p:cNvSpPr>
              <p:nvPr/>
            </p:nvSpPr>
            <p:spPr bwMode="auto">
              <a:xfrm flipV="1">
                <a:off x="4410" y="250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4" name="Line 2918"/>
              <p:cNvSpPr>
                <a:spLocks noChangeShapeType="1"/>
              </p:cNvSpPr>
              <p:nvPr/>
            </p:nvSpPr>
            <p:spPr bwMode="auto">
              <a:xfrm flipV="1">
                <a:off x="4412" y="2498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5" name="Line 2919"/>
              <p:cNvSpPr>
                <a:spLocks noChangeShapeType="1"/>
              </p:cNvSpPr>
              <p:nvPr/>
            </p:nvSpPr>
            <p:spPr bwMode="auto">
              <a:xfrm>
                <a:off x="4394" y="2514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6" name="Line 2920"/>
              <p:cNvSpPr>
                <a:spLocks noChangeShapeType="1"/>
              </p:cNvSpPr>
              <p:nvPr/>
            </p:nvSpPr>
            <p:spPr bwMode="auto">
              <a:xfrm>
                <a:off x="4392" y="253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7" name="Line 2921"/>
              <p:cNvSpPr>
                <a:spLocks noChangeShapeType="1"/>
              </p:cNvSpPr>
              <p:nvPr/>
            </p:nvSpPr>
            <p:spPr bwMode="auto">
              <a:xfrm>
                <a:off x="4392" y="2498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8" name="Line 2922"/>
              <p:cNvSpPr>
                <a:spLocks noChangeShapeType="1"/>
              </p:cNvSpPr>
              <p:nvPr/>
            </p:nvSpPr>
            <p:spPr bwMode="auto">
              <a:xfrm flipV="1">
                <a:off x="4394" y="24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59" name="Line 2923"/>
              <p:cNvSpPr>
                <a:spLocks noChangeShapeType="1"/>
              </p:cNvSpPr>
              <p:nvPr/>
            </p:nvSpPr>
            <p:spPr bwMode="auto">
              <a:xfrm flipV="1">
                <a:off x="4430" y="249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0" name="Line 2924"/>
              <p:cNvSpPr>
                <a:spLocks noChangeShapeType="1"/>
              </p:cNvSpPr>
              <p:nvPr/>
            </p:nvSpPr>
            <p:spPr bwMode="auto">
              <a:xfrm flipV="1">
                <a:off x="4434" y="2494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1" name="Line 2925"/>
              <p:cNvSpPr>
                <a:spLocks noChangeShapeType="1"/>
              </p:cNvSpPr>
              <p:nvPr/>
            </p:nvSpPr>
            <p:spPr bwMode="auto">
              <a:xfrm>
                <a:off x="4416" y="2510"/>
                <a:ext cx="3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2" name="Line 2926"/>
              <p:cNvSpPr>
                <a:spLocks noChangeShapeType="1"/>
              </p:cNvSpPr>
              <p:nvPr/>
            </p:nvSpPr>
            <p:spPr bwMode="auto">
              <a:xfrm>
                <a:off x="4412" y="2526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3" name="Line 2927"/>
              <p:cNvSpPr>
                <a:spLocks noChangeShapeType="1"/>
              </p:cNvSpPr>
              <p:nvPr/>
            </p:nvSpPr>
            <p:spPr bwMode="auto">
              <a:xfrm>
                <a:off x="4412" y="249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4" name="Line 2928"/>
              <p:cNvSpPr>
                <a:spLocks noChangeShapeType="1"/>
              </p:cNvSpPr>
              <p:nvPr/>
            </p:nvSpPr>
            <p:spPr bwMode="auto">
              <a:xfrm flipV="1">
                <a:off x="4416" y="24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5" name="Line 2929"/>
              <p:cNvSpPr>
                <a:spLocks noChangeShapeType="1"/>
              </p:cNvSpPr>
              <p:nvPr/>
            </p:nvSpPr>
            <p:spPr bwMode="auto">
              <a:xfrm flipV="1">
                <a:off x="4452" y="2490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6" name="Line 2930"/>
              <p:cNvSpPr>
                <a:spLocks noChangeShapeType="1"/>
              </p:cNvSpPr>
              <p:nvPr/>
            </p:nvSpPr>
            <p:spPr bwMode="auto">
              <a:xfrm flipV="1">
                <a:off x="4454" y="249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7" name="Line 2931"/>
              <p:cNvSpPr>
                <a:spLocks noChangeShapeType="1"/>
              </p:cNvSpPr>
              <p:nvPr/>
            </p:nvSpPr>
            <p:spPr bwMode="auto">
              <a:xfrm>
                <a:off x="4436" y="2506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8" name="Line 2932"/>
              <p:cNvSpPr>
                <a:spLocks noChangeShapeType="1"/>
              </p:cNvSpPr>
              <p:nvPr/>
            </p:nvSpPr>
            <p:spPr bwMode="auto">
              <a:xfrm>
                <a:off x="4432" y="252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69" name="Line 2933"/>
              <p:cNvSpPr>
                <a:spLocks noChangeShapeType="1"/>
              </p:cNvSpPr>
              <p:nvPr/>
            </p:nvSpPr>
            <p:spPr bwMode="auto">
              <a:xfrm>
                <a:off x="4432" y="249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0" name="Line 2934"/>
              <p:cNvSpPr>
                <a:spLocks noChangeShapeType="1"/>
              </p:cNvSpPr>
              <p:nvPr/>
            </p:nvSpPr>
            <p:spPr bwMode="auto">
              <a:xfrm flipV="1">
                <a:off x="4436" y="24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1" name="Line 2935"/>
              <p:cNvSpPr>
                <a:spLocks noChangeShapeType="1"/>
              </p:cNvSpPr>
              <p:nvPr/>
            </p:nvSpPr>
            <p:spPr bwMode="auto">
              <a:xfrm flipV="1">
                <a:off x="4470" y="24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2" name="Line 2936"/>
              <p:cNvSpPr>
                <a:spLocks noChangeShapeType="1"/>
              </p:cNvSpPr>
              <p:nvPr/>
            </p:nvSpPr>
            <p:spPr bwMode="auto">
              <a:xfrm flipV="1">
                <a:off x="4474" y="2478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3" name="Line 2937"/>
              <p:cNvSpPr>
                <a:spLocks noChangeShapeType="1"/>
              </p:cNvSpPr>
              <p:nvPr/>
            </p:nvSpPr>
            <p:spPr bwMode="auto">
              <a:xfrm>
                <a:off x="4458" y="2492"/>
                <a:ext cx="3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4" name="Line 2938"/>
              <p:cNvSpPr>
                <a:spLocks noChangeShapeType="1"/>
              </p:cNvSpPr>
              <p:nvPr/>
            </p:nvSpPr>
            <p:spPr bwMode="auto">
              <a:xfrm>
                <a:off x="4454" y="2510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5" name="Line 2939"/>
              <p:cNvSpPr>
                <a:spLocks noChangeShapeType="1"/>
              </p:cNvSpPr>
              <p:nvPr/>
            </p:nvSpPr>
            <p:spPr bwMode="auto">
              <a:xfrm>
                <a:off x="4454" y="2478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6" name="Line 2940"/>
              <p:cNvSpPr>
                <a:spLocks noChangeShapeType="1"/>
              </p:cNvSpPr>
              <p:nvPr/>
            </p:nvSpPr>
            <p:spPr bwMode="auto">
              <a:xfrm flipV="1">
                <a:off x="4458" y="24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7" name="Line 2941"/>
              <p:cNvSpPr>
                <a:spLocks noChangeShapeType="1"/>
              </p:cNvSpPr>
              <p:nvPr/>
            </p:nvSpPr>
            <p:spPr bwMode="auto">
              <a:xfrm flipV="1">
                <a:off x="4492" y="247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8" name="Line 2942"/>
              <p:cNvSpPr>
                <a:spLocks noChangeShapeType="1"/>
              </p:cNvSpPr>
              <p:nvPr/>
            </p:nvSpPr>
            <p:spPr bwMode="auto">
              <a:xfrm flipV="1">
                <a:off x="4494" y="250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79" name="Line 2943"/>
              <p:cNvSpPr>
                <a:spLocks noChangeShapeType="1"/>
              </p:cNvSpPr>
              <p:nvPr/>
            </p:nvSpPr>
            <p:spPr bwMode="auto">
              <a:xfrm>
                <a:off x="4480" y="2518"/>
                <a:ext cx="3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0" name="Line 2944"/>
              <p:cNvSpPr>
                <a:spLocks noChangeShapeType="1"/>
              </p:cNvSpPr>
              <p:nvPr/>
            </p:nvSpPr>
            <p:spPr bwMode="auto">
              <a:xfrm>
                <a:off x="4474" y="253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1" name="Line 2945"/>
              <p:cNvSpPr>
                <a:spLocks noChangeShapeType="1"/>
              </p:cNvSpPr>
              <p:nvPr/>
            </p:nvSpPr>
            <p:spPr bwMode="auto">
              <a:xfrm>
                <a:off x="4474" y="250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2" name="Line 2946"/>
              <p:cNvSpPr>
                <a:spLocks noChangeShapeType="1"/>
              </p:cNvSpPr>
              <p:nvPr/>
            </p:nvSpPr>
            <p:spPr bwMode="auto">
              <a:xfrm flipV="1">
                <a:off x="4480" y="24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3" name="Line 2947"/>
              <p:cNvSpPr>
                <a:spLocks noChangeShapeType="1"/>
              </p:cNvSpPr>
              <p:nvPr/>
            </p:nvSpPr>
            <p:spPr bwMode="auto">
              <a:xfrm flipV="1">
                <a:off x="4510" y="249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4" name="Line 2948"/>
              <p:cNvSpPr>
                <a:spLocks noChangeShapeType="1"/>
              </p:cNvSpPr>
              <p:nvPr/>
            </p:nvSpPr>
            <p:spPr bwMode="auto">
              <a:xfrm flipV="1">
                <a:off x="4516" y="2540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5" name="Line 2949"/>
              <p:cNvSpPr>
                <a:spLocks noChangeShapeType="1"/>
              </p:cNvSpPr>
              <p:nvPr/>
            </p:nvSpPr>
            <p:spPr bwMode="auto">
              <a:xfrm>
                <a:off x="4502" y="2556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6" name="Line 2950"/>
              <p:cNvSpPr>
                <a:spLocks noChangeShapeType="1"/>
              </p:cNvSpPr>
              <p:nvPr/>
            </p:nvSpPr>
            <p:spPr bwMode="auto">
              <a:xfrm>
                <a:off x="4496" y="257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7" name="Line 2951"/>
              <p:cNvSpPr>
                <a:spLocks noChangeShapeType="1"/>
              </p:cNvSpPr>
              <p:nvPr/>
            </p:nvSpPr>
            <p:spPr bwMode="auto">
              <a:xfrm>
                <a:off x="4496" y="254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8" name="Line 2952"/>
              <p:cNvSpPr>
                <a:spLocks noChangeShapeType="1"/>
              </p:cNvSpPr>
              <p:nvPr/>
            </p:nvSpPr>
            <p:spPr bwMode="auto">
              <a:xfrm flipV="1">
                <a:off x="4502" y="253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89" name="Line 2953"/>
              <p:cNvSpPr>
                <a:spLocks noChangeShapeType="1"/>
              </p:cNvSpPr>
              <p:nvPr/>
            </p:nvSpPr>
            <p:spPr bwMode="auto">
              <a:xfrm flipV="1">
                <a:off x="4530" y="253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0" name="Line 2954"/>
              <p:cNvSpPr>
                <a:spLocks noChangeShapeType="1"/>
              </p:cNvSpPr>
              <p:nvPr/>
            </p:nvSpPr>
            <p:spPr bwMode="auto">
              <a:xfrm flipV="1">
                <a:off x="4536" y="2520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1" name="Line 2955"/>
              <p:cNvSpPr>
                <a:spLocks noChangeShapeType="1"/>
              </p:cNvSpPr>
              <p:nvPr/>
            </p:nvSpPr>
            <p:spPr bwMode="auto">
              <a:xfrm>
                <a:off x="4522" y="2536"/>
                <a:ext cx="2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2" name="Line 2956"/>
              <p:cNvSpPr>
                <a:spLocks noChangeShapeType="1"/>
              </p:cNvSpPr>
              <p:nvPr/>
            </p:nvSpPr>
            <p:spPr bwMode="auto">
              <a:xfrm>
                <a:off x="4516" y="255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3" name="Line 2957"/>
              <p:cNvSpPr>
                <a:spLocks noChangeShapeType="1"/>
              </p:cNvSpPr>
              <p:nvPr/>
            </p:nvSpPr>
            <p:spPr bwMode="auto">
              <a:xfrm>
                <a:off x="4516" y="252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4" name="Line 2958"/>
              <p:cNvSpPr>
                <a:spLocks noChangeShapeType="1"/>
              </p:cNvSpPr>
              <p:nvPr/>
            </p:nvSpPr>
            <p:spPr bwMode="auto">
              <a:xfrm flipV="1">
                <a:off x="4522" y="25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5" name="Line 2959"/>
              <p:cNvSpPr>
                <a:spLocks noChangeShapeType="1"/>
              </p:cNvSpPr>
              <p:nvPr/>
            </p:nvSpPr>
            <p:spPr bwMode="auto">
              <a:xfrm flipV="1">
                <a:off x="4550" y="2514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6" name="Line 2960"/>
              <p:cNvSpPr>
                <a:spLocks noChangeShapeType="1"/>
              </p:cNvSpPr>
              <p:nvPr/>
            </p:nvSpPr>
            <p:spPr bwMode="auto">
              <a:xfrm flipV="1">
                <a:off x="4558" y="2552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7" name="Line 2961"/>
              <p:cNvSpPr>
                <a:spLocks noChangeShapeType="1"/>
              </p:cNvSpPr>
              <p:nvPr/>
            </p:nvSpPr>
            <p:spPr bwMode="auto">
              <a:xfrm>
                <a:off x="4546" y="2568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8" name="Line 2962"/>
              <p:cNvSpPr>
                <a:spLocks noChangeShapeType="1"/>
              </p:cNvSpPr>
              <p:nvPr/>
            </p:nvSpPr>
            <p:spPr bwMode="auto">
              <a:xfrm>
                <a:off x="4538" y="258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99" name="Line 2963"/>
              <p:cNvSpPr>
                <a:spLocks noChangeShapeType="1"/>
              </p:cNvSpPr>
              <p:nvPr/>
            </p:nvSpPr>
            <p:spPr bwMode="auto">
              <a:xfrm>
                <a:off x="4538" y="25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0" name="Line 2964"/>
              <p:cNvSpPr>
                <a:spLocks noChangeShapeType="1"/>
              </p:cNvSpPr>
              <p:nvPr/>
            </p:nvSpPr>
            <p:spPr bwMode="auto">
              <a:xfrm flipV="1">
                <a:off x="4546" y="25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1" name="Line 2965"/>
              <p:cNvSpPr>
                <a:spLocks noChangeShapeType="1"/>
              </p:cNvSpPr>
              <p:nvPr/>
            </p:nvSpPr>
            <p:spPr bwMode="auto">
              <a:xfrm flipV="1">
                <a:off x="4570" y="254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2" name="Line 2966"/>
              <p:cNvSpPr>
                <a:spLocks noChangeShapeType="1"/>
              </p:cNvSpPr>
              <p:nvPr/>
            </p:nvSpPr>
            <p:spPr bwMode="auto">
              <a:xfrm flipV="1">
                <a:off x="4578" y="2544"/>
                <a:ext cx="1" cy="3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3" name="Line 2967"/>
              <p:cNvSpPr>
                <a:spLocks noChangeShapeType="1"/>
              </p:cNvSpPr>
              <p:nvPr/>
            </p:nvSpPr>
            <p:spPr bwMode="auto">
              <a:xfrm>
                <a:off x="4566" y="2558"/>
                <a:ext cx="24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4" name="Line 2968"/>
              <p:cNvSpPr>
                <a:spLocks noChangeShapeType="1"/>
              </p:cNvSpPr>
              <p:nvPr/>
            </p:nvSpPr>
            <p:spPr bwMode="auto">
              <a:xfrm>
                <a:off x="4558" y="257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5" name="Line 2969"/>
              <p:cNvSpPr>
                <a:spLocks noChangeShapeType="1"/>
              </p:cNvSpPr>
              <p:nvPr/>
            </p:nvSpPr>
            <p:spPr bwMode="auto">
              <a:xfrm>
                <a:off x="4558" y="254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6" name="Line 2970"/>
              <p:cNvSpPr>
                <a:spLocks noChangeShapeType="1"/>
              </p:cNvSpPr>
              <p:nvPr/>
            </p:nvSpPr>
            <p:spPr bwMode="auto">
              <a:xfrm flipV="1">
                <a:off x="4566" y="2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7" name="Line 2971"/>
              <p:cNvSpPr>
                <a:spLocks noChangeShapeType="1"/>
              </p:cNvSpPr>
              <p:nvPr/>
            </p:nvSpPr>
            <p:spPr bwMode="auto">
              <a:xfrm flipV="1">
                <a:off x="4590" y="253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8" name="Line 2972"/>
              <p:cNvSpPr>
                <a:spLocks noChangeShapeType="1"/>
              </p:cNvSpPr>
              <p:nvPr/>
            </p:nvSpPr>
            <p:spPr bwMode="auto">
              <a:xfrm flipV="1">
                <a:off x="4598" y="256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09" name="Line 2973"/>
              <p:cNvSpPr>
                <a:spLocks noChangeShapeType="1"/>
              </p:cNvSpPr>
              <p:nvPr/>
            </p:nvSpPr>
            <p:spPr bwMode="auto">
              <a:xfrm>
                <a:off x="4588" y="2576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0" name="Line 2974"/>
              <p:cNvSpPr>
                <a:spLocks noChangeShapeType="1"/>
              </p:cNvSpPr>
              <p:nvPr/>
            </p:nvSpPr>
            <p:spPr bwMode="auto">
              <a:xfrm>
                <a:off x="4578" y="259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1" name="Line 2975"/>
              <p:cNvSpPr>
                <a:spLocks noChangeShapeType="1"/>
              </p:cNvSpPr>
              <p:nvPr/>
            </p:nvSpPr>
            <p:spPr bwMode="auto">
              <a:xfrm>
                <a:off x="4578" y="256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2" name="Line 2976"/>
              <p:cNvSpPr>
                <a:spLocks noChangeShapeType="1"/>
              </p:cNvSpPr>
              <p:nvPr/>
            </p:nvSpPr>
            <p:spPr bwMode="auto">
              <a:xfrm flipV="1">
                <a:off x="4588" y="25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3" name="Line 2977"/>
              <p:cNvSpPr>
                <a:spLocks noChangeShapeType="1"/>
              </p:cNvSpPr>
              <p:nvPr/>
            </p:nvSpPr>
            <p:spPr bwMode="auto">
              <a:xfrm flipV="1">
                <a:off x="4608" y="255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4" name="Line 2978"/>
              <p:cNvSpPr>
                <a:spLocks noChangeShapeType="1"/>
              </p:cNvSpPr>
              <p:nvPr/>
            </p:nvSpPr>
            <p:spPr bwMode="auto">
              <a:xfrm flipV="1">
                <a:off x="4620" y="2590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5" name="Line 2979"/>
              <p:cNvSpPr>
                <a:spLocks noChangeShapeType="1"/>
              </p:cNvSpPr>
              <p:nvPr/>
            </p:nvSpPr>
            <p:spPr bwMode="auto">
              <a:xfrm>
                <a:off x="4610" y="2606"/>
                <a:ext cx="2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6" name="Line 2980"/>
              <p:cNvSpPr>
                <a:spLocks noChangeShapeType="1"/>
              </p:cNvSpPr>
              <p:nvPr/>
            </p:nvSpPr>
            <p:spPr bwMode="auto">
              <a:xfrm>
                <a:off x="4600" y="262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7" name="Line 2981"/>
              <p:cNvSpPr>
                <a:spLocks noChangeShapeType="1"/>
              </p:cNvSpPr>
              <p:nvPr/>
            </p:nvSpPr>
            <p:spPr bwMode="auto">
              <a:xfrm>
                <a:off x="4600" y="259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8" name="Line 2982"/>
              <p:cNvSpPr>
                <a:spLocks noChangeShapeType="1"/>
              </p:cNvSpPr>
              <p:nvPr/>
            </p:nvSpPr>
            <p:spPr bwMode="auto">
              <a:xfrm flipV="1">
                <a:off x="4610" y="25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19" name="Line 2983"/>
              <p:cNvSpPr>
                <a:spLocks noChangeShapeType="1"/>
              </p:cNvSpPr>
              <p:nvPr/>
            </p:nvSpPr>
            <p:spPr bwMode="auto">
              <a:xfrm flipV="1">
                <a:off x="4630" y="2586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0" name="Line 2984"/>
              <p:cNvSpPr>
                <a:spLocks noChangeShapeType="1"/>
              </p:cNvSpPr>
              <p:nvPr/>
            </p:nvSpPr>
            <p:spPr bwMode="auto">
              <a:xfrm flipV="1">
                <a:off x="4640" y="2552"/>
                <a:ext cx="1" cy="34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1" name="Line 2985"/>
              <p:cNvSpPr>
                <a:spLocks noChangeShapeType="1"/>
              </p:cNvSpPr>
              <p:nvPr/>
            </p:nvSpPr>
            <p:spPr bwMode="auto">
              <a:xfrm>
                <a:off x="4630" y="2568"/>
                <a:ext cx="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2" name="Line 2986"/>
              <p:cNvSpPr>
                <a:spLocks noChangeShapeType="1"/>
              </p:cNvSpPr>
              <p:nvPr/>
            </p:nvSpPr>
            <p:spPr bwMode="auto">
              <a:xfrm>
                <a:off x="4620" y="258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3" name="Line 2987"/>
              <p:cNvSpPr>
                <a:spLocks noChangeShapeType="1"/>
              </p:cNvSpPr>
              <p:nvPr/>
            </p:nvSpPr>
            <p:spPr bwMode="auto">
              <a:xfrm>
                <a:off x="4620" y="2552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4" name="Line 2988"/>
              <p:cNvSpPr>
                <a:spLocks noChangeShapeType="1"/>
              </p:cNvSpPr>
              <p:nvPr/>
            </p:nvSpPr>
            <p:spPr bwMode="auto">
              <a:xfrm flipV="1">
                <a:off x="4630" y="25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5" name="Line 2989"/>
              <p:cNvSpPr>
                <a:spLocks noChangeShapeType="1"/>
              </p:cNvSpPr>
              <p:nvPr/>
            </p:nvSpPr>
            <p:spPr bwMode="auto">
              <a:xfrm flipV="1">
                <a:off x="4648" y="2548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6" name="Line 2990"/>
              <p:cNvSpPr>
                <a:spLocks noChangeShapeType="1"/>
              </p:cNvSpPr>
              <p:nvPr/>
            </p:nvSpPr>
            <p:spPr bwMode="auto">
              <a:xfrm flipV="1">
                <a:off x="4662" y="2432"/>
                <a:ext cx="1" cy="3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7" name="Line 2991"/>
              <p:cNvSpPr>
                <a:spLocks noChangeShapeType="1"/>
              </p:cNvSpPr>
              <p:nvPr/>
            </p:nvSpPr>
            <p:spPr bwMode="auto">
              <a:xfrm>
                <a:off x="4654" y="2448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8" name="Line 2992"/>
              <p:cNvSpPr>
                <a:spLocks noChangeShapeType="1"/>
              </p:cNvSpPr>
              <p:nvPr/>
            </p:nvSpPr>
            <p:spPr bwMode="auto">
              <a:xfrm>
                <a:off x="4640" y="2464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29" name="Line 2993"/>
              <p:cNvSpPr>
                <a:spLocks noChangeShapeType="1"/>
              </p:cNvSpPr>
              <p:nvPr/>
            </p:nvSpPr>
            <p:spPr bwMode="auto">
              <a:xfrm>
                <a:off x="4640" y="2432"/>
                <a:ext cx="42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0" name="Line 2994"/>
              <p:cNvSpPr>
                <a:spLocks noChangeShapeType="1"/>
              </p:cNvSpPr>
              <p:nvPr/>
            </p:nvSpPr>
            <p:spPr bwMode="auto">
              <a:xfrm flipV="1">
                <a:off x="4654" y="2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1" name="Line 2995"/>
              <p:cNvSpPr>
                <a:spLocks noChangeShapeType="1"/>
              </p:cNvSpPr>
              <p:nvPr/>
            </p:nvSpPr>
            <p:spPr bwMode="auto">
              <a:xfrm flipV="1">
                <a:off x="4670" y="2428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2" name="Line 2996"/>
              <p:cNvSpPr>
                <a:spLocks noChangeShapeType="1"/>
              </p:cNvSpPr>
              <p:nvPr/>
            </p:nvSpPr>
            <p:spPr bwMode="auto">
              <a:xfrm flipV="1">
                <a:off x="4674" y="2200"/>
                <a:ext cx="1" cy="46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3" name="Line 2997"/>
              <p:cNvSpPr>
                <a:spLocks noChangeShapeType="1"/>
              </p:cNvSpPr>
              <p:nvPr/>
            </p:nvSpPr>
            <p:spPr bwMode="auto">
              <a:xfrm>
                <a:off x="4666" y="2222"/>
                <a:ext cx="16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4" name="Line 2998"/>
              <p:cNvSpPr>
                <a:spLocks noChangeShapeType="1"/>
              </p:cNvSpPr>
              <p:nvPr/>
            </p:nvSpPr>
            <p:spPr bwMode="auto">
              <a:xfrm>
                <a:off x="4654" y="2246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5" name="Line 2999"/>
              <p:cNvSpPr>
                <a:spLocks noChangeShapeType="1"/>
              </p:cNvSpPr>
              <p:nvPr/>
            </p:nvSpPr>
            <p:spPr bwMode="auto">
              <a:xfrm>
                <a:off x="4654" y="2200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6" name="Line 3000"/>
              <p:cNvSpPr>
                <a:spLocks noChangeShapeType="1"/>
              </p:cNvSpPr>
              <p:nvPr/>
            </p:nvSpPr>
            <p:spPr bwMode="auto">
              <a:xfrm flipV="1">
                <a:off x="4666" y="22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7" name="Line 3001"/>
              <p:cNvSpPr>
                <a:spLocks noChangeShapeType="1"/>
              </p:cNvSpPr>
              <p:nvPr/>
            </p:nvSpPr>
            <p:spPr bwMode="auto">
              <a:xfrm flipV="1">
                <a:off x="4682" y="2202"/>
                <a:ext cx="1" cy="42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8" name="Line 3002"/>
              <p:cNvSpPr>
                <a:spLocks noChangeShapeType="1"/>
              </p:cNvSpPr>
              <p:nvPr/>
            </p:nvSpPr>
            <p:spPr bwMode="auto">
              <a:xfrm flipV="1">
                <a:off x="4664" y="2354"/>
                <a:ext cx="1" cy="6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39" name="Line 3003"/>
              <p:cNvSpPr>
                <a:spLocks noChangeShapeType="1"/>
              </p:cNvSpPr>
              <p:nvPr/>
            </p:nvSpPr>
            <p:spPr bwMode="auto">
              <a:xfrm>
                <a:off x="4606" y="2384"/>
                <a:ext cx="11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0" name="Line 3004"/>
              <p:cNvSpPr>
                <a:spLocks noChangeShapeType="1"/>
              </p:cNvSpPr>
              <p:nvPr/>
            </p:nvSpPr>
            <p:spPr bwMode="auto">
              <a:xfrm>
                <a:off x="4644" y="241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1" name="Line 3005"/>
              <p:cNvSpPr>
                <a:spLocks noChangeShapeType="1"/>
              </p:cNvSpPr>
              <p:nvPr/>
            </p:nvSpPr>
            <p:spPr bwMode="auto">
              <a:xfrm>
                <a:off x="4644" y="2354"/>
                <a:ext cx="4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2" name="Line 3006"/>
              <p:cNvSpPr>
                <a:spLocks noChangeShapeType="1"/>
              </p:cNvSpPr>
              <p:nvPr/>
            </p:nvSpPr>
            <p:spPr bwMode="auto">
              <a:xfrm flipV="1">
                <a:off x="4606" y="23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3" name="Line 3007"/>
              <p:cNvSpPr>
                <a:spLocks noChangeShapeType="1"/>
              </p:cNvSpPr>
              <p:nvPr/>
            </p:nvSpPr>
            <p:spPr bwMode="auto">
              <a:xfrm flipV="1">
                <a:off x="4724" y="2364"/>
                <a:ext cx="1" cy="4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4" name="Line 3008"/>
              <p:cNvSpPr>
                <a:spLocks noChangeShapeType="1"/>
              </p:cNvSpPr>
              <p:nvPr/>
            </p:nvSpPr>
            <p:spPr bwMode="auto">
              <a:xfrm>
                <a:off x="3040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5" name="Line 3009"/>
              <p:cNvSpPr>
                <a:spLocks noChangeShapeType="1"/>
              </p:cNvSpPr>
              <p:nvPr/>
            </p:nvSpPr>
            <p:spPr bwMode="auto">
              <a:xfrm>
                <a:off x="307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6" name="Line 3010"/>
              <p:cNvSpPr>
                <a:spLocks noChangeShapeType="1"/>
              </p:cNvSpPr>
              <p:nvPr/>
            </p:nvSpPr>
            <p:spPr bwMode="auto">
              <a:xfrm>
                <a:off x="3102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7" name="Line 3011"/>
              <p:cNvSpPr>
                <a:spLocks noChangeShapeType="1"/>
              </p:cNvSpPr>
              <p:nvPr/>
            </p:nvSpPr>
            <p:spPr bwMode="auto">
              <a:xfrm>
                <a:off x="3134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8" name="Line 3012"/>
              <p:cNvSpPr>
                <a:spLocks noChangeShapeType="1"/>
              </p:cNvSpPr>
              <p:nvPr/>
            </p:nvSpPr>
            <p:spPr bwMode="auto">
              <a:xfrm>
                <a:off x="3166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49" name="Line 3013"/>
              <p:cNvSpPr>
                <a:spLocks noChangeShapeType="1"/>
              </p:cNvSpPr>
              <p:nvPr/>
            </p:nvSpPr>
            <p:spPr bwMode="auto">
              <a:xfrm>
                <a:off x="3198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0" name="Line 3014"/>
              <p:cNvSpPr>
                <a:spLocks noChangeShapeType="1"/>
              </p:cNvSpPr>
              <p:nvPr/>
            </p:nvSpPr>
            <p:spPr bwMode="auto">
              <a:xfrm>
                <a:off x="3230" y="2660"/>
                <a:ext cx="10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1" name="Line 3015"/>
              <p:cNvSpPr>
                <a:spLocks noChangeShapeType="1"/>
              </p:cNvSpPr>
              <p:nvPr/>
            </p:nvSpPr>
            <p:spPr bwMode="auto">
              <a:xfrm>
                <a:off x="3262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2" name="Line 3016"/>
              <p:cNvSpPr>
                <a:spLocks noChangeShapeType="1"/>
              </p:cNvSpPr>
              <p:nvPr/>
            </p:nvSpPr>
            <p:spPr bwMode="auto">
              <a:xfrm>
                <a:off x="3294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53" name="Line 3017"/>
              <p:cNvSpPr>
                <a:spLocks noChangeShapeType="1"/>
              </p:cNvSpPr>
              <p:nvPr/>
            </p:nvSpPr>
            <p:spPr bwMode="auto">
              <a:xfrm>
                <a:off x="3326" y="2660"/>
                <a:ext cx="8" cy="1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5354" name="Line 3018"/>
            <p:cNvSpPr>
              <a:spLocks noChangeShapeType="1"/>
            </p:cNvSpPr>
            <p:nvPr/>
          </p:nvSpPr>
          <p:spPr bwMode="auto">
            <a:xfrm>
              <a:off x="335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5" name="Line 3019"/>
            <p:cNvSpPr>
              <a:spLocks noChangeShapeType="1"/>
            </p:cNvSpPr>
            <p:nvPr/>
          </p:nvSpPr>
          <p:spPr bwMode="auto">
            <a:xfrm>
              <a:off x="338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6" name="Line 3020"/>
            <p:cNvSpPr>
              <a:spLocks noChangeShapeType="1"/>
            </p:cNvSpPr>
            <p:nvPr/>
          </p:nvSpPr>
          <p:spPr bwMode="auto">
            <a:xfrm>
              <a:off x="342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7" name="Line 3021"/>
            <p:cNvSpPr>
              <a:spLocks noChangeShapeType="1"/>
            </p:cNvSpPr>
            <p:nvPr/>
          </p:nvSpPr>
          <p:spPr bwMode="auto">
            <a:xfrm>
              <a:off x="345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8" name="Line 3022"/>
            <p:cNvSpPr>
              <a:spLocks noChangeShapeType="1"/>
            </p:cNvSpPr>
            <p:nvPr/>
          </p:nvSpPr>
          <p:spPr bwMode="auto">
            <a:xfrm>
              <a:off x="348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59" name="Line 3023"/>
            <p:cNvSpPr>
              <a:spLocks noChangeShapeType="1"/>
            </p:cNvSpPr>
            <p:nvPr/>
          </p:nvSpPr>
          <p:spPr bwMode="auto">
            <a:xfrm>
              <a:off x="351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0" name="Line 3024"/>
            <p:cNvSpPr>
              <a:spLocks noChangeShapeType="1"/>
            </p:cNvSpPr>
            <p:nvPr/>
          </p:nvSpPr>
          <p:spPr bwMode="auto">
            <a:xfrm>
              <a:off x="354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1" name="Line 3025"/>
            <p:cNvSpPr>
              <a:spLocks noChangeShapeType="1"/>
            </p:cNvSpPr>
            <p:nvPr/>
          </p:nvSpPr>
          <p:spPr bwMode="auto">
            <a:xfrm>
              <a:off x="358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2" name="Line 3026"/>
            <p:cNvSpPr>
              <a:spLocks noChangeShapeType="1"/>
            </p:cNvSpPr>
            <p:nvPr/>
          </p:nvSpPr>
          <p:spPr bwMode="auto">
            <a:xfrm>
              <a:off x="361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3" name="Line 3027"/>
            <p:cNvSpPr>
              <a:spLocks noChangeShapeType="1"/>
            </p:cNvSpPr>
            <p:nvPr/>
          </p:nvSpPr>
          <p:spPr bwMode="auto">
            <a:xfrm>
              <a:off x="364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4" name="Line 3028"/>
            <p:cNvSpPr>
              <a:spLocks noChangeShapeType="1"/>
            </p:cNvSpPr>
            <p:nvPr/>
          </p:nvSpPr>
          <p:spPr bwMode="auto">
            <a:xfrm>
              <a:off x="367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5" name="Line 3029"/>
            <p:cNvSpPr>
              <a:spLocks noChangeShapeType="1"/>
            </p:cNvSpPr>
            <p:nvPr/>
          </p:nvSpPr>
          <p:spPr bwMode="auto">
            <a:xfrm>
              <a:off x="370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6" name="Line 3030"/>
            <p:cNvSpPr>
              <a:spLocks noChangeShapeType="1"/>
            </p:cNvSpPr>
            <p:nvPr/>
          </p:nvSpPr>
          <p:spPr bwMode="auto">
            <a:xfrm>
              <a:off x="373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7" name="Line 3031"/>
            <p:cNvSpPr>
              <a:spLocks noChangeShapeType="1"/>
            </p:cNvSpPr>
            <p:nvPr/>
          </p:nvSpPr>
          <p:spPr bwMode="auto">
            <a:xfrm>
              <a:off x="377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8" name="Line 3032"/>
            <p:cNvSpPr>
              <a:spLocks noChangeShapeType="1"/>
            </p:cNvSpPr>
            <p:nvPr/>
          </p:nvSpPr>
          <p:spPr bwMode="auto">
            <a:xfrm>
              <a:off x="380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69" name="Line 3033"/>
            <p:cNvSpPr>
              <a:spLocks noChangeShapeType="1"/>
            </p:cNvSpPr>
            <p:nvPr/>
          </p:nvSpPr>
          <p:spPr bwMode="auto">
            <a:xfrm>
              <a:off x="383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0" name="Line 3034"/>
            <p:cNvSpPr>
              <a:spLocks noChangeShapeType="1"/>
            </p:cNvSpPr>
            <p:nvPr/>
          </p:nvSpPr>
          <p:spPr bwMode="auto">
            <a:xfrm>
              <a:off x="386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1" name="Line 3035"/>
            <p:cNvSpPr>
              <a:spLocks noChangeShapeType="1"/>
            </p:cNvSpPr>
            <p:nvPr/>
          </p:nvSpPr>
          <p:spPr bwMode="auto">
            <a:xfrm>
              <a:off x="389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2" name="Line 3036"/>
            <p:cNvSpPr>
              <a:spLocks noChangeShapeType="1"/>
            </p:cNvSpPr>
            <p:nvPr/>
          </p:nvSpPr>
          <p:spPr bwMode="auto">
            <a:xfrm>
              <a:off x="392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3" name="Line 3037"/>
            <p:cNvSpPr>
              <a:spLocks noChangeShapeType="1"/>
            </p:cNvSpPr>
            <p:nvPr/>
          </p:nvSpPr>
          <p:spPr bwMode="auto">
            <a:xfrm>
              <a:off x="396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4" name="Line 3038"/>
            <p:cNvSpPr>
              <a:spLocks noChangeShapeType="1"/>
            </p:cNvSpPr>
            <p:nvPr/>
          </p:nvSpPr>
          <p:spPr bwMode="auto">
            <a:xfrm>
              <a:off x="399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5" name="Line 3039"/>
            <p:cNvSpPr>
              <a:spLocks noChangeShapeType="1"/>
            </p:cNvSpPr>
            <p:nvPr/>
          </p:nvSpPr>
          <p:spPr bwMode="auto">
            <a:xfrm>
              <a:off x="402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6" name="Line 3040"/>
            <p:cNvSpPr>
              <a:spLocks noChangeShapeType="1"/>
            </p:cNvSpPr>
            <p:nvPr/>
          </p:nvSpPr>
          <p:spPr bwMode="auto">
            <a:xfrm>
              <a:off x="405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7" name="Line 3041"/>
            <p:cNvSpPr>
              <a:spLocks noChangeShapeType="1"/>
            </p:cNvSpPr>
            <p:nvPr/>
          </p:nvSpPr>
          <p:spPr bwMode="auto">
            <a:xfrm>
              <a:off x="408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8" name="Line 3042"/>
            <p:cNvSpPr>
              <a:spLocks noChangeShapeType="1"/>
            </p:cNvSpPr>
            <p:nvPr/>
          </p:nvSpPr>
          <p:spPr bwMode="auto">
            <a:xfrm>
              <a:off x="411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79" name="Line 3043"/>
            <p:cNvSpPr>
              <a:spLocks noChangeShapeType="1"/>
            </p:cNvSpPr>
            <p:nvPr/>
          </p:nvSpPr>
          <p:spPr bwMode="auto">
            <a:xfrm>
              <a:off x="415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0" name="Line 3044"/>
            <p:cNvSpPr>
              <a:spLocks noChangeShapeType="1"/>
            </p:cNvSpPr>
            <p:nvPr/>
          </p:nvSpPr>
          <p:spPr bwMode="auto">
            <a:xfrm>
              <a:off x="418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1" name="Line 3045"/>
            <p:cNvSpPr>
              <a:spLocks noChangeShapeType="1"/>
            </p:cNvSpPr>
            <p:nvPr/>
          </p:nvSpPr>
          <p:spPr bwMode="auto">
            <a:xfrm>
              <a:off x="421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2" name="Line 3046"/>
            <p:cNvSpPr>
              <a:spLocks noChangeShapeType="1"/>
            </p:cNvSpPr>
            <p:nvPr/>
          </p:nvSpPr>
          <p:spPr bwMode="auto">
            <a:xfrm>
              <a:off x="424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3" name="Line 3047"/>
            <p:cNvSpPr>
              <a:spLocks noChangeShapeType="1"/>
            </p:cNvSpPr>
            <p:nvPr/>
          </p:nvSpPr>
          <p:spPr bwMode="auto">
            <a:xfrm>
              <a:off x="4278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4" name="Line 3048"/>
            <p:cNvSpPr>
              <a:spLocks noChangeShapeType="1"/>
            </p:cNvSpPr>
            <p:nvPr/>
          </p:nvSpPr>
          <p:spPr bwMode="auto">
            <a:xfrm>
              <a:off x="431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5" name="Line 3049"/>
            <p:cNvSpPr>
              <a:spLocks noChangeShapeType="1"/>
            </p:cNvSpPr>
            <p:nvPr/>
          </p:nvSpPr>
          <p:spPr bwMode="auto">
            <a:xfrm>
              <a:off x="434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6" name="Line 3050"/>
            <p:cNvSpPr>
              <a:spLocks noChangeShapeType="1"/>
            </p:cNvSpPr>
            <p:nvPr/>
          </p:nvSpPr>
          <p:spPr bwMode="auto">
            <a:xfrm>
              <a:off x="437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7" name="Line 3051"/>
            <p:cNvSpPr>
              <a:spLocks noChangeShapeType="1"/>
            </p:cNvSpPr>
            <p:nvPr/>
          </p:nvSpPr>
          <p:spPr bwMode="auto">
            <a:xfrm>
              <a:off x="4404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8" name="Line 3052"/>
            <p:cNvSpPr>
              <a:spLocks noChangeShapeType="1"/>
            </p:cNvSpPr>
            <p:nvPr/>
          </p:nvSpPr>
          <p:spPr bwMode="auto">
            <a:xfrm>
              <a:off x="443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89" name="Line 3053"/>
            <p:cNvSpPr>
              <a:spLocks noChangeShapeType="1"/>
            </p:cNvSpPr>
            <p:nvPr/>
          </p:nvSpPr>
          <p:spPr bwMode="auto">
            <a:xfrm>
              <a:off x="446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0" name="Line 3054"/>
            <p:cNvSpPr>
              <a:spLocks noChangeShapeType="1"/>
            </p:cNvSpPr>
            <p:nvPr/>
          </p:nvSpPr>
          <p:spPr bwMode="auto">
            <a:xfrm>
              <a:off x="4500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1" name="Line 3055"/>
            <p:cNvSpPr>
              <a:spLocks noChangeShapeType="1"/>
            </p:cNvSpPr>
            <p:nvPr/>
          </p:nvSpPr>
          <p:spPr bwMode="auto">
            <a:xfrm>
              <a:off x="4532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2" name="Line 3056"/>
            <p:cNvSpPr>
              <a:spLocks noChangeShapeType="1"/>
            </p:cNvSpPr>
            <p:nvPr/>
          </p:nvSpPr>
          <p:spPr bwMode="auto">
            <a:xfrm>
              <a:off x="456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3" name="Line 3057"/>
            <p:cNvSpPr>
              <a:spLocks noChangeShapeType="1"/>
            </p:cNvSpPr>
            <p:nvPr/>
          </p:nvSpPr>
          <p:spPr bwMode="auto">
            <a:xfrm>
              <a:off x="4596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4" name="Line 3058"/>
            <p:cNvSpPr>
              <a:spLocks noChangeShapeType="1"/>
            </p:cNvSpPr>
            <p:nvPr/>
          </p:nvSpPr>
          <p:spPr bwMode="auto">
            <a:xfrm>
              <a:off x="4626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5" name="Line 3059"/>
            <p:cNvSpPr>
              <a:spLocks noChangeShapeType="1"/>
            </p:cNvSpPr>
            <p:nvPr/>
          </p:nvSpPr>
          <p:spPr bwMode="auto">
            <a:xfrm>
              <a:off x="4658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6" name="Line 3060"/>
            <p:cNvSpPr>
              <a:spLocks noChangeShapeType="1"/>
            </p:cNvSpPr>
            <p:nvPr/>
          </p:nvSpPr>
          <p:spPr bwMode="auto">
            <a:xfrm>
              <a:off x="4690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7" name="Line 3061"/>
            <p:cNvSpPr>
              <a:spLocks noChangeShapeType="1"/>
            </p:cNvSpPr>
            <p:nvPr/>
          </p:nvSpPr>
          <p:spPr bwMode="auto">
            <a:xfrm>
              <a:off x="4722" y="2660"/>
              <a:ext cx="1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8" name="Line 3062"/>
            <p:cNvSpPr>
              <a:spLocks noChangeShapeType="1"/>
            </p:cNvSpPr>
            <p:nvPr/>
          </p:nvSpPr>
          <p:spPr bwMode="auto">
            <a:xfrm>
              <a:off x="4754" y="2660"/>
              <a:ext cx="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99" name="Line 3063"/>
            <p:cNvSpPr>
              <a:spLocks noChangeShapeType="1"/>
            </p:cNvSpPr>
            <p:nvPr/>
          </p:nvSpPr>
          <p:spPr bwMode="auto">
            <a:xfrm>
              <a:off x="4786" y="2660"/>
              <a:ext cx="1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0" name="Freeform 3064"/>
            <p:cNvSpPr>
              <a:spLocks/>
            </p:cNvSpPr>
            <p:nvPr/>
          </p:nvSpPr>
          <p:spPr bwMode="auto">
            <a:xfrm>
              <a:off x="3214" y="2166"/>
              <a:ext cx="56" cy="94"/>
            </a:xfrm>
            <a:custGeom>
              <a:avLst/>
              <a:gdLst>
                <a:gd name="T0" fmla="*/ 42 w 56"/>
                <a:gd name="T1" fmla="*/ 38 h 94"/>
                <a:gd name="T2" fmla="*/ 34 w 56"/>
                <a:gd name="T3" fmla="*/ 34 h 94"/>
                <a:gd name="T4" fmla="*/ 26 w 56"/>
                <a:gd name="T5" fmla="*/ 34 h 94"/>
                <a:gd name="T6" fmla="*/ 14 w 56"/>
                <a:gd name="T7" fmla="*/ 38 h 94"/>
                <a:gd name="T8" fmla="*/ 4 w 56"/>
                <a:gd name="T9" fmla="*/ 50 h 94"/>
                <a:gd name="T10" fmla="*/ 0 w 56"/>
                <a:gd name="T11" fmla="*/ 64 h 94"/>
                <a:gd name="T12" fmla="*/ 0 w 56"/>
                <a:gd name="T13" fmla="*/ 76 h 94"/>
                <a:gd name="T14" fmla="*/ 4 w 56"/>
                <a:gd name="T15" fmla="*/ 84 h 94"/>
                <a:gd name="T16" fmla="*/ 8 w 56"/>
                <a:gd name="T17" fmla="*/ 90 h 94"/>
                <a:gd name="T18" fmla="*/ 18 w 56"/>
                <a:gd name="T19" fmla="*/ 94 h 94"/>
                <a:gd name="T20" fmla="*/ 26 w 56"/>
                <a:gd name="T21" fmla="*/ 94 h 94"/>
                <a:gd name="T22" fmla="*/ 38 w 56"/>
                <a:gd name="T23" fmla="*/ 90 h 94"/>
                <a:gd name="T24" fmla="*/ 46 w 56"/>
                <a:gd name="T25" fmla="*/ 76 h 94"/>
                <a:gd name="T26" fmla="*/ 52 w 56"/>
                <a:gd name="T27" fmla="*/ 64 h 94"/>
                <a:gd name="T28" fmla="*/ 52 w 56"/>
                <a:gd name="T29" fmla="*/ 50 h 94"/>
                <a:gd name="T30" fmla="*/ 46 w 56"/>
                <a:gd name="T31" fmla="*/ 42 h 94"/>
                <a:gd name="T32" fmla="*/ 30 w 56"/>
                <a:gd name="T33" fmla="*/ 22 h 94"/>
                <a:gd name="T34" fmla="*/ 26 w 56"/>
                <a:gd name="T35" fmla="*/ 12 h 94"/>
                <a:gd name="T36" fmla="*/ 26 w 56"/>
                <a:gd name="T37" fmla="*/ 4 h 94"/>
                <a:gd name="T38" fmla="*/ 30 w 56"/>
                <a:gd name="T39" fmla="*/ 0 h 94"/>
                <a:gd name="T40" fmla="*/ 38 w 56"/>
                <a:gd name="T41" fmla="*/ 0 h 94"/>
                <a:gd name="T42" fmla="*/ 46 w 56"/>
                <a:gd name="T43" fmla="*/ 4 h 94"/>
                <a:gd name="T44" fmla="*/ 56 w 56"/>
                <a:gd name="T45" fmla="*/ 1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" h="94">
                  <a:moveTo>
                    <a:pt x="42" y="38"/>
                  </a:moveTo>
                  <a:lnTo>
                    <a:pt x="34" y="34"/>
                  </a:lnTo>
                  <a:lnTo>
                    <a:pt x="26" y="34"/>
                  </a:lnTo>
                  <a:lnTo>
                    <a:pt x="14" y="38"/>
                  </a:lnTo>
                  <a:lnTo>
                    <a:pt x="4" y="50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4" y="84"/>
                  </a:lnTo>
                  <a:lnTo>
                    <a:pt x="8" y="90"/>
                  </a:lnTo>
                  <a:lnTo>
                    <a:pt x="18" y="94"/>
                  </a:lnTo>
                  <a:lnTo>
                    <a:pt x="26" y="94"/>
                  </a:lnTo>
                  <a:lnTo>
                    <a:pt x="38" y="90"/>
                  </a:lnTo>
                  <a:lnTo>
                    <a:pt x="46" y="76"/>
                  </a:lnTo>
                  <a:lnTo>
                    <a:pt x="52" y="64"/>
                  </a:lnTo>
                  <a:lnTo>
                    <a:pt x="52" y="50"/>
                  </a:lnTo>
                  <a:lnTo>
                    <a:pt x="46" y="42"/>
                  </a:lnTo>
                  <a:lnTo>
                    <a:pt x="30" y="22"/>
                  </a:lnTo>
                  <a:lnTo>
                    <a:pt x="26" y="12"/>
                  </a:lnTo>
                  <a:lnTo>
                    <a:pt x="26" y="4"/>
                  </a:lnTo>
                  <a:lnTo>
                    <a:pt x="30" y="0"/>
                  </a:lnTo>
                  <a:lnTo>
                    <a:pt x="38" y="0"/>
                  </a:lnTo>
                  <a:lnTo>
                    <a:pt x="46" y="4"/>
                  </a:lnTo>
                  <a:lnTo>
                    <a:pt x="56" y="12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1" name="Freeform 3065"/>
            <p:cNvSpPr>
              <a:spLocks/>
            </p:cNvSpPr>
            <p:nvPr/>
          </p:nvSpPr>
          <p:spPr bwMode="auto">
            <a:xfrm>
              <a:off x="3218" y="2200"/>
              <a:ext cx="22" cy="56"/>
            </a:xfrm>
            <a:custGeom>
              <a:avLst/>
              <a:gdLst>
                <a:gd name="T0" fmla="*/ 22 w 22"/>
                <a:gd name="T1" fmla="*/ 0 h 56"/>
                <a:gd name="T2" fmla="*/ 14 w 22"/>
                <a:gd name="T3" fmla="*/ 4 h 56"/>
                <a:gd name="T4" fmla="*/ 4 w 22"/>
                <a:gd name="T5" fmla="*/ 16 h 56"/>
                <a:gd name="T6" fmla="*/ 0 w 22"/>
                <a:gd name="T7" fmla="*/ 30 h 56"/>
                <a:gd name="T8" fmla="*/ 0 w 22"/>
                <a:gd name="T9" fmla="*/ 46 h 56"/>
                <a:gd name="T10" fmla="*/ 4 w 22"/>
                <a:gd name="T1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56">
                  <a:moveTo>
                    <a:pt x="22" y="0"/>
                  </a:moveTo>
                  <a:lnTo>
                    <a:pt x="14" y="4"/>
                  </a:lnTo>
                  <a:lnTo>
                    <a:pt x="4" y="16"/>
                  </a:lnTo>
                  <a:lnTo>
                    <a:pt x="0" y="30"/>
                  </a:lnTo>
                  <a:lnTo>
                    <a:pt x="0" y="46"/>
                  </a:lnTo>
                  <a:lnTo>
                    <a:pt x="4" y="5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2" name="Freeform 3066"/>
            <p:cNvSpPr>
              <a:spLocks/>
            </p:cNvSpPr>
            <p:nvPr/>
          </p:nvSpPr>
          <p:spPr bwMode="auto">
            <a:xfrm>
              <a:off x="3240" y="2170"/>
              <a:ext cx="30" cy="90"/>
            </a:xfrm>
            <a:custGeom>
              <a:avLst/>
              <a:gdLst>
                <a:gd name="T0" fmla="*/ 0 w 30"/>
                <a:gd name="T1" fmla="*/ 90 h 90"/>
                <a:gd name="T2" fmla="*/ 8 w 30"/>
                <a:gd name="T3" fmla="*/ 86 h 90"/>
                <a:gd name="T4" fmla="*/ 16 w 30"/>
                <a:gd name="T5" fmla="*/ 72 h 90"/>
                <a:gd name="T6" fmla="*/ 20 w 30"/>
                <a:gd name="T7" fmla="*/ 60 h 90"/>
                <a:gd name="T8" fmla="*/ 20 w 30"/>
                <a:gd name="T9" fmla="*/ 42 h 90"/>
                <a:gd name="T10" fmla="*/ 16 w 30"/>
                <a:gd name="T11" fmla="*/ 34 h 90"/>
                <a:gd name="T12" fmla="*/ 8 w 30"/>
                <a:gd name="T13" fmla="*/ 22 h 90"/>
                <a:gd name="T14" fmla="*/ 4 w 30"/>
                <a:gd name="T15" fmla="*/ 14 h 90"/>
                <a:gd name="T16" fmla="*/ 4 w 30"/>
                <a:gd name="T17" fmla="*/ 4 h 90"/>
                <a:gd name="T18" fmla="*/ 8 w 30"/>
                <a:gd name="T19" fmla="*/ 0 h 90"/>
                <a:gd name="T20" fmla="*/ 16 w 30"/>
                <a:gd name="T21" fmla="*/ 0 h 90"/>
                <a:gd name="T22" fmla="*/ 30 w 30"/>
                <a:gd name="T23" fmla="*/ 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90">
                  <a:moveTo>
                    <a:pt x="0" y="90"/>
                  </a:moveTo>
                  <a:lnTo>
                    <a:pt x="8" y="86"/>
                  </a:lnTo>
                  <a:lnTo>
                    <a:pt x="16" y="72"/>
                  </a:lnTo>
                  <a:lnTo>
                    <a:pt x="20" y="60"/>
                  </a:lnTo>
                  <a:lnTo>
                    <a:pt x="20" y="42"/>
                  </a:lnTo>
                  <a:lnTo>
                    <a:pt x="16" y="34"/>
                  </a:lnTo>
                  <a:lnTo>
                    <a:pt x="8" y="22"/>
                  </a:lnTo>
                  <a:lnTo>
                    <a:pt x="4" y="14"/>
                  </a:lnTo>
                  <a:lnTo>
                    <a:pt x="4" y="4"/>
                  </a:lnTo>
                  <a:lnTo>
                    <a:pt x="8" y="0"/>
                  </a:lnTo>
                  <a:lnTo>
                    <a:pt x="16" y="0"/>
                  </a:lnTo>
                  <a:lnTo>
                    <a:pt x="30" y="8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3" name="Line 3067"/>
            <p:cNvSpPr>
              <a:spLocks noChangeShapeType="1"/>
            </p:cNvSpPr>
            <p:nvPr/>
          </p:nvSpPr>
          <p:spPr bwMode="auto">
            <a:xfrm flipH="1">
              <a:off x="3294" y="2170"/>
              <a:ext cx="30" cy="9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4" name="Line 3068"/>
            <p:cNvSpPr>
              <a:spLocks noChangeShapeType="1"/>
            </p:cNvSpPr>
            <p:nvPr/>
          </p:nvSpPr>
          <p:spPr bwMode="auto">
            <a:xfrm>
              <a:off x="3324" y="2170"/>
              <a:ext cx="30" cy="9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5" name="Line 3069"/>
            <p:cNvSpPr>
              <a:spLocks noChangeShapeType="1"/>
            </p:cNvSpPr>
            <p:nvPr/>
          </p:nvSpPr>
          <p:spPr bwMode="auto">
            <a:xfrm>
              <a:off x="3324" y="2184"/>
              <a:ext cx="26" cy="7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6" name="Line 3070"/>
            <p:cNvSpPr>
              <a:spLocks noChangeShapeType="1"/>
            </p:cNvSpPr>
            <p:nvPr/>
          </p:nvSpPr>
          <p:spPr bwMode="auto">
            <a:xfrm>
              <a:off x="3304" y="2234"/>
              <a:ext cx="3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7" name="Line 3071"/>
            <p:cNvSpPr>
              <a:spLocks noChangeShapeType="1"/>
            </p:cNvSpPr>
            <p:nvPr/>
          </p:nvSpPr>
          <p:spPr bwMode="auto">
            <a:xfrm>
              <a:off x="3286" y="2260"/>
              <a:ext cx="2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8" name="Line 3072"/>
            <p:cNvSpPr>
              <a:spLocks noChangeShapeType="1"/>
            </p:cNvSpPr>
            <p:nvPr/>
          </p:nvSpPr>
          <p:spPr bwMode="auto">
            <a:xfrm>
              <a:off x="3338" y="2260"/>
              <a:ext cx="24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09" name="Line 3073"/>
            <p:cNvSpPr>
              <a:spLocks noChangeShapeType="1"/>
            </p:cNvSpPr>
            <p:nvPr/>
          </p:nvSpPr>
          <p:spPr bwMode="auto">
            <a:xfrm>
              <a:off x="3390" y="2156"/>
              <a:ext cx="1" cy="32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0" name="Line 3074"/>
            <p:cNvSpPr>
              <a:spLocks noChangeShapeType="1"/>
            </p:cNvSpPr>
            <p:nvPr/>
          </p:nvSpPr>
          <p:spPr bwMode="auto">
            <a:xfrm>
              <a:off x="3376" y="2164"/>
              <a:ext cx="26" cy="1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1" name="Line 3075"/>
            <p:cNvSpPr>
              <a:spLocks noChangeShapeType="1"/>
            </p:cNvSpPr>
            <p:nvPr/>
          </p:nvSpPr>
          <p:spPr bwMode="auto">
            <a:xfrm flipH="1">
              <a:off x="3376" y="2164"/>
              <a:ext cx="26" cy="1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2" name="Line 3076"/>
            <p:cNvSpPr>
              <a:spLocks noChangeShapeType="1"/>
            </p:cNvSpPr>
            <p:nvPr/>
          </p:nvSpPr>
          <p:spPr bwMode="auto">
            <a:xfrm flipV="1">
              <a:off x="4786" y="2088"/>
              <a:ext cx="1" cy="1144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3" name="Line 3077"/>
            <p:cNvSpPr>
              <a:spLocks noChangeShapeType="1"/>
            </p:cNvSpPr>
            <p:nvPr/>
          </p:nvSpPr>
          <p:spPr bwMode="auto">
            <a:xfrm flipH="1">
              <a:off x="4750" y="3118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4" name="Line 3078"/>
            <p:cNvSpPr>
              <a:spLocks noChangeShapeType="1"/>
            </p:cNvSpPr>
            <p:nvPr/>
          </p:nvSpPr>
          <p:spPr bwMode="auto">
            <a:xfrm flipH="1">
              <a:off x="4750" y="2890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5" name="Line 3079"/>
            <p:cNvSpPr>
              <a:spLocks noChangeShapeType="1"/>
            </p:cNvSpPr>
            <p:nvPr/>
          </p:nvSpPr>
          <p:spPr bwMode="auto">
            <a:xfrm flipH="1">
              <a:off x="4750" y="2660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6" name="Line 3080"/>
            <p:cNvSpPr>
              <a:spLocks noChangeShapeType="1"/>
            </p:cNvSpPr>
            <p:nvPr/>
          </p:nvSpPr>
          <p:spPr bwMode="auto">
            <a:xfrm flipH="1">
              <a:off x="4750" y="2432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7" name="Line 3081"/>
            <p:cNvSpPr>
              <a:spLocks noChangeShapeType="1"/>
            </p:cNvSpPr>
            <p:nvPr/>
          </p:nvSpPr>
          <p:spPr bwMode="auto">
            <a:xfrm flipH="1">
              <a:off x="4750" y="2202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8" name="Line 3082"/>
            <p:cNvSpPr>
              <a:spLocks noChangeShapeType="1"/>
            </p:cNvSpPr>
            <p:nvPr/>
          </p:nvSpPr>
          <p:spPr bwMode="auto">
            <a:xfrm flipH="1">
              <a:off x="4768" y="323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19" name="Line 3083"/>
            <p:cNvSpPr>
              <a:spLocks noChangeShapeType="1"/>
            </p:cNvSpPr>
            <p:nvPr/>
          </p:nvSpPr>
          <p:spPr bwMode="auto">
            <a:xfrm flipH="1">
              <a:off x="4768" y="317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0" name="Line 3084"/>
            <p:cNvSpPr>
              <a:spLocks noChangeShapeType="1"/>
            </p:cNvSpPr>
            <p:nvPr/>
          </p:nvSpPr>
          <p:spPr bwMode="auto">
            <a:xfrm flipH="1">
              <a:off x="4768" y="306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1" name="Line 3085"/>
            <p:cNvSpPr>
              <a:spLocks noChangeShapeType="1"/>
            </p:cNvSpPr>
            <p:nvPr/>
          </p:nvSpPr>
          <p:spPr bwMode="auto">
            <a:xfrm flipH="1">
              <a:off x="4768" y="300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2" name="Line 3086"/>
            <p:cNvSpPr>
              <a:spLocks noChangeShapeType="1"/>
            </p:cNvSpPr>
            <p:nvPr/>
          </p:nvSpPr>
          <p:spPr bwMode="auto">
            <a:xfrm flipH="1">
              <a:off x="4768" y="294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3" name="Line 3087"/>
            <p:cNvSpPr>
              <a:spLocks noChangeShapeType="1"/>
            </p:cNvSpPr>
            <p:nvPr/>
          </p:nvSpPr>
          <p:spPr bwMode="auto">
            <a:xfrm flipH="1">
              <a:off x="4768" y="283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4" name="Line 3088"/>
            <p:cNvSpPr>
              <a:spLocks noChangeShapeType="1"/>
            </p:cNvSpPr>
            <p:nvPr/>
          </p:nvSpPr>
          <p:spPr bwMode="auto">
            <a:xfrm flipH="1">
              <a:off x="4768" y="277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5" name="Line 3089"/>
            <p:cNvSpPr>
              <a:spLocks noChangeShapeType="1"/>
            </p:cNvSpPr>
            <p:nvPr/>
          </p:nvSpPr>
          <p:spPr bwMode="auto">
            <a:xfrm flipH="1">
              <a:off x="4768" y="271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6" name="Line 3090"/>
            <p:cNvSpPr>
              <a:spLocks noChangeShapeType="1"/>
            </p:cNvSpPr>
            <p:nvPr/>
          </p:nvSpPr>
          <p:spPr bwMode="auto">
            <a:xfrm flipH="1">
              <a:off x="4768" y="260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7" name="Line 3091"/>
            <p:cNvSpPr>
              <a:spLocks noChangeShapeType="1"/>
            </p:cNvSpPr>
            <p:nvPr/>
          </p:nvSpPr>
          <p:spPr bwMode="auto">
            <a:xfrm flipH="1">
              <a:off x="4768" y="254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8" name="Line 3092"/>
            <p:cNvSpPr>
              <a:spLocks noChangeShapeType="1"/>
            </p:cNvSpPr>
            <p:nvPr/>
          </p:nvSpPr>
          <p:spPr bwMode="auto">
            <a:xfrm flipH="1">
              <a:off x="4768" y="248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29" name="Line 3093"/>
            <p:cNvSpPr>
              <a:spLocks noChangeShapeType="1"/>
            </p:cNvSpPr>
            <p:nvPr/>
          </p:nvSpPr>
          <p:spPr bwMode="auto">
            <a:xfrm flipH="1">
              <a:off x="4768" y="237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0" name="Line 3094"/>
            <p:cNvSpPr>
              <a:spLocks noChangeShapeType="1"/>
            </p:cNvSpPr>
            <p:nvPr/>
          </p:nvSpPr>
          <p:spPr bwMode="auto">
            <a:xfrm flipH="1">
              <a:off x="4768" y="231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1" name="Line 3095"/>
            <p:cNvSpPr>
              <a:spLocks noChangeShapeType="1"/>
            </p:cNvSpPr>
            <p:nvPr/>
          </p:nvSpPr>
          <p:spPr bwMode="auto">
            <a:xfrm flipH="1">
              <a:off x="4768" y="2260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2" name="Line 3096"/>
            <p:cNvSpPr>
              <a:spLocks noChangeShapeType="1"/>
            </p:cNvSpPr>
            <p:nvPr/>
          </p:nvSpPr>
          <p:spPr bwMode="auto">
            <a:xfrm flipH="1">
              <a:off x="4768" y="214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3" name="Line 3097"/>
            <p:cNvSpPr>
              <a:spLocks noChangeShapeType="1"/>
            </p:cNvSpPr>
            <p:nvPr/>
          </p:nvSpPr>
          <p:spPr bwMode="auto">
            <a:xfrm flipH="1">
              <a:off x="4768" y="208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4" name="Line 3098"/>
            <p:cNvSpPr>
              <a:spLocks noChangeShapeType="1"/>
            </p:cNvSpPr>
            <p:nvPr/>
          </p:nvSpPr>
          <p:spPr bwMode="auto">
            <a:xfrm flipV="1">
              <a:off x="4786" y="2088"/>
              <a:ext cx="1" cy="1144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5" name="Line 3099"/>
            <p:cNvSpPr>
              <a:spLocks noChangeShapeType="1"/>
            </p:cNvSpPr>
            <p:nvPr/>
          </p:nvSpPr>
          <p:spPr bwMode="auto">
            <a:xfrm flipH="1">
              <a:off x="4750" y="3118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6" name="Line 3100"/>
            <p:cNvSpPr>
              <a:spLocks noChangeShapeType="1"/>
            </p:cNvSpPr>
            <p:nvPr/>
          </p:nvSpPr>
          <p:spPr bwMode="auto">
            <a:xfrm>
              <a:off x="4824" y="3128"/>
              <a:ext cx="5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7" name="Freeform 3101"/>
            <p:cNvSpPr>
              <a:spLocks/>
            </p:cNvSpPr>
            <p:nvPr/>
          </p:nvSpPr>
          <p:spPr bwMode="auto">
            <a:xfrm>
              <a:off x="4902" y="3090"/>
              <a:ext cx="44" cy="66"/>
            </a:xfrm>
            <a:custGeom>
              <a:avLst/>
              <a:gdLst>
                <a:gd name="T0" fmla="*/ 18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18 w 44"/>
                <a:gd name="T15" fmla="*/ 66 h 66"/>
                <a:gd name="T16" fmla="*/ 24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4 w 44"/>
                <a:gd name="T31" fmla="*/ 0 h 66"/>
                <a:gd name="T32" fmla="*/ 18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18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18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8" name="Freeform 3102"/>
            <p:cNvSpPr>
              <a:spLocks/>
            </p:cNvSpPr>
            <p:nvPr/>
          </p:nvSpPr>
          <p:spPr bwMode="auto">
            <a:xfrm>
              <a:off x="4926" y="3090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8 w 16"/>
                <a:gd name="T3" fmla="*/ 62 h 66"/>
                <a:gd name="T4" fmla="*/ 10 w 16"/>
                <a:gd name="T5" fmla="*/ 60 h 66"/>
                <a:gd name="T6" fmla="*/ 14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4 w 16"/>
                <a:gd name="T13" fmla="*/ 12 h 66"/>
                <a:gd name="T14" fmla="*/ 10 w 16"/>
                <a:gd name="T15" fmla="*/ 6 h 66"/>
                <a:gd name="T16" fmla="*/ 8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8" y="62"/>
                  </a:lnTo>
                  <a:lnTo>
                    <a:pt x="10" y="60"/>
                  </a:lnTo>
                  <a:lnTo>
                    <a:pt x="14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4" y="12"/>
                  </a:lnTo>
                  <a:lnTo>
                    <a:pt x="10" y="6"/>
                  </a:lnTo>
                  <a:lnTo>
                    <a:pt x="8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9" name="Freeform 3103"/>
            <p:cNvSpPr>
              <a:spLocks/>
            </p:cNvSpPr>
            <p:nvPr/>
          </p:nvSpPr>
          <p:spPr bwMode="auto">
            <a:xfrm>
              <a:off x="4968" y="3150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2 h 6"/>
                <a:gd name="T4" fmla="*/ 2 w 6"/>
                <a:gd name="T5" fmla="*/ 6 h 6"/>
                <a:gd name="T6" fmla="*/ 6 w 6"/>
                <a:gd name="T7" fmla="*/ 2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6" y="2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0" name="Freeform 3104"/>
            <p:cNvSpPr>
              <a:spLocks/>
            </p:cNvSpPr>
            <p:nvPr/>
          </p:nvSpPr>
          <p:spPr bwMode="auto">
            <a:xfrm>
              <a:off x="4996" y="3090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1" name="Freeform 3105"/>
            <p:cNvSpPr>
              <a:spLocks/>
            </p:cNvSpPr>
            <p:nvPr/>
          </p:nvSpPr>
          <p:spPr bwMode="auto">
            <a:xfrm>
              <a:off x="5020" y="3090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2" name="Line 3106"/>
            <p:cNvSpPr>
              <a:spLocks noChangeShapeType="1"/>
            </p:cNvSpPr>
            <p:nvPr/>
          </p:nvSpPr>
          <p:spPr bwMode="auto">
            <a:xfrm>
              <a:off x="5084" y="3096"/>
              <a:ext cx="1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3" name="Line 3107"/>
            <p:cNvSpPr>
              <a:spLocks noChangeShapeType="1"/>
            </p:cNvSpPr>
            <p:nvPr/>
          </p:nvSpPr>
          <p:spPr bwMode="auto">
            <a:xfrm>
              <a:off x="5088" y="3090"/>
              <a:ext cx="1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4" name="Freeform 3108"/>
            <p:cNvSpPr>
              <a:spLocks/>
            </p:cNvSpPr>
            <p:nvPr/>
          </p:nvSpPr>
          <p:spPr bwMode="auto">
            <a:xfrm>
              <a:off x="5054" y="3090"/>
              <a:ext cx="50" cy="46"/>
            </a:xfrm>
            <a:custGeom>
              <a:avLst/>
              <a:gdLst>
                <a:gd name="T0" fmla="*/ 34 w 50"/>
                <a:gd name="T1" fmla="*/ 0 h 46"/>
                <a:gd name="T2" fmla="*/ 0 w 50"/>
                <a:gd name="T3" fmla="*/ 46 h 46"/>
                <a:gd name="T4" fmla="*/ 50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34" y="0"/>
                  </a:moveTo>
                  <a:lnTo>
                    <a:pt x="0" y="46"/>
                  </a:lnTo>
                  <a:lnTo>
                    <a:pt x="50" y="4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5" name="Line 3109"/>
            <p:cNvSpPr>
              <a:spLocks noChangeShapeType="1"/>
            </p:cNvSpPr>
            <p:nvPr/>
          </p:nvSpPr>
          <p:spPr bwMode="auto">
            <a:xfrm>
              <a:off x="5076" y="3156"/>
              <a:ext cx="22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6" name="Line 3110"/>
            <p:cNvSpPr>
              <a:spLocks noChangeShapeType="1"/>
            </p:cNvSpPr>
            <p:nvPr/>
          </p:nvSpPr>
          <p:spPr bwMode="auto">
            <a:xfrm flipH="1">
              <a:off x="4750" y="2890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7" name="Line 3111"/>
            <p:cNvSpPr>
              <a:spLocks noChangeShapeType="1"/>
            </p:cNvSpPr>
            <p:nvPr/>
          </p:nvSpPr>
          <p:spPr bwMode="auto">
            <a:xfrm>
              <a:off x="4824" y="2898"/>
              <a:ext cx="5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8" name="Freeform 3112"/>
            <p:cNvSpPr>
              <a:spLocks/>
            </p:cNvSpPr>
            <p:nvPr/>
          </p:nvSpPr>
          <p:spPr bwMode="auto">
            <a:xfrm>
              <a:off x="4902" y="2862"/>
              <a:ext cx="44" cy="64"/>
            </a:xfrm>
            <a:custGeom>
              <a:avLst/>
              <a:gdLst>
                <a:gd name="T0" fmla="*/ 18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18 w 44"/>
                <a:gd name="T15" fmla="*/ 64 h 64"/>
                <a:gd name="T16" fmla="*/ 24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4 w 44"/>
                <a:gd name="T31" fmla="*/ 0 h 64"/>
                <a:gd name="T32" fmla="*/ 18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18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18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9" name="Freeform 3113"/>
            <p:cNvSpPr>
              <a:spLocks/>
            </p:cNvSpPr>
            <p:nvPr/>
          </p:nvSpPr>
          <p:spPr bwMode="auto">
            <a:xfrm>
              <a:off x="4926" y="2862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8 w 16"/>
                <a:gd name="T3" fmla="*/ 62 h 64"/>
                <a:gd name="T4" fmla="*/ 10 w 16"/>
                <a:gd name="T5" fmla="*/ 58 h 64"/>
                <a:gd name="T6" fmla="*/ 14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4 w 16"/>
                <a:gd name="T13" fmla="*/ 12 h 64"/>
                <a:gd name="T14" fmla="*/ 10 w 16"/>
                <a:gd name="T15" fmla="*/ 6 h 64"/>
                <a:gd name="T16" fmla="*/ 8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8" y="62"/>
                  </a:lnTo>
                  <a:lnTo>
                    <a:pt x="10" y="58"/>
                  </a:lnTo>
                  <a:lnTo>
                    <a:pt x="14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4" y="12"/>
                  </a:lnTo>
                  <a:lnTo>
                    <a:pt x="10" y="6"/>
                  </a:ln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0" name="Freeform 3114"/>
            <p:cNvSpPr>
              <a:spLocks/>
            </p:cNvSpPr>
            <p:nvPr/>
          </p:nvSpPr>
          <p:spPr bwMode="auto">
            <a:xfrm>
              <a:off x="4968" y="2920"/>
              <a:ext cx="6" cy="6"/>
            </a:xfrm>
            <a:custGeom>
              <a:avLst/>
              <a:gdLst>
                <a:gd name="T0" fmla="*/ 2 w 6"/>
                <a:gd name="T1" fmla="*/ 0 h 6"/>
                <a:gd name="T2" fmla="*/ 0 w 6"/>
                <a:gd name="T3" fmla="*/ 4 h 6"/>
                <a:gd name="T4" fmla="*/ 2 w 6"/>
                <a:gd name="T5" fmla="*/ 6 h 6"/>
                <a:gd name="T6" fmla="*/ 6 w 6"/>
                <a:gd name="T7" fmla="*/ 4 h 6"/>
                <a:gd name="T8" fmla="*/ 2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2" y="0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6" y="4"/>
                  </a:lnTo>
                  <a:lnTo>
                    <a:pt x="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1" name="Freeform 3115"/>
            <p:cNvSpPr>
              <a:spLocks/>
            </p:cNvSpPr>
            <p:nvPr/>
          </p:nvSpPr>
          <p:spPr bwMode="auto">
            <a:xfrm>
              <a:off x="4996" y="2862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2" name="Freeform 3116"/>
            <p:cNvSpPr>
              <a:spLocks/>
            </p:cNvSpPr>
            <p:nvPr/>
          </p:nvSpPr>
          <p:spPr bwMode="auto">
            <a:xfrm>
              <a:off x="5020" y="2862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3" name="Freeform 3117"/>
            <p:cNvSpPr>
              <a:spLocks/>
            </p:cNvSpPr>
            <p:nvPr/>
          </p:nvSpPr>
          <p:spPr bwMode="auto">
            <a:xfrm>
              <a:off x="5058" y="2862"/>
              <a:ext cx="42" cy="64"/>
            </a:xfrm>
            <a:custGeom>
              <a:avLst/>
              <a:gdLst>
                <a:gd name="T0" fmla="*/ 2 w 42"/>
                <a:gd name="T1" fmla="*/ 12 h 64"/>
                <a:gd name="T2" fmla="*/ 6 w 42"/>
                <a:gd name="T3" fmla="*/ 14 h 64"/>
                <a:gd name="T4" fmla="*/ 2 w 42"/>
                <a:gd name="T5" fmla="*/ 18 h 64"/>
                <a:gd name="T6" fmla="*/ 0 w 42"/>
                <a:gd name="T7" fmla="*/ 14 h 64"/>
                <a:gd name="T8" fmla="*/ 0 w 42"/>
                <a:gd name="T9" fmla="*/ 12 h 64"/>
                <a:gd name="T10" fmla="*/ 2 w 42"/>
                <a:gd name="T11" fmla="*/ 6 h 64"/>
                <a:gd name="T12" fmla="*/ 6 w 42"/>
                <a:gd name="T13" fmla="*/ 2 h 64"/>
                <a:gd name="T14" fmla="*/ 14 w 42"/>
                <a:gd name="T15" fmla="*/ 0 h 64"/>
                <a:gd name="T16" fmla="*/ 26 w 42"/>
                <a:gd name="T17" fmla="*/ 0 h 64"/>
                <a:gd name="T18" fmla="*/ 36 w 42"/>
                <a:gd name="T19" fmla="*/ 2 h 64"/>
                <a:gd name="T20" fmla="*/ 40 w 42"/>
                <a:gd name="T21" fmla="*/ 6 h 64"/>
                <a:gd name="T22" fmla="*/ 42 w 42"/>
                <a:gd name="T23" fmla="*/ 12 h 64"/>
                <a:gd name="T24" fmla="*/ 42 w 42"/>
                <a:gd name="T25" fmla="*/ 18 h 64"/>
                <a:gd name="T26" fmla="*/ 40 w 42"/>
                <a:gd name="T27" fmla="*/ 24 h 64"/>
                <a:gd name="T28" fmla="*/ 30 w 42"/>
                <a:gd name="T29" fmla="*/ 30 h 64"/>
                <a:gd name="T30" fmla="*/ 14 w 42"/>
                <a:gd name="T31" fmla="*/ 36 h 64"/>
                <a:gd name="T32" fmla="*/ 8 w 42"/>
                <a:gd name="T33" fmla="*/ 40 h 64"/>
                <a:gd name="T34" fmla="*/ 2 w 42"/>
                <a:gd name="T35" fmla="*/ 46 h 64"/>
                <a:gd name="T36" fmla="*/ 0 w 42"/>
                <a:gd name="T37" fmla="*/ 56 h 64"/>
                <a:gd name="T38" fmla="*/ 0 w 42"/>
                <a:gd name="T3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2" h="64">
                  <a:moveTo>
                    <a:pt x="2" y="12"/>
                  </a:moveTo>
                  <a:lnTo>
                    <a:pt x="6" y="14"/>
                  </a:lnTo>
                  <a:lnTo>
                    <a:pt x="2" y="18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6"/>
                  </a:lnTo>
                  <a:lnTo>
                    <a:pt x="6" y="2"/>
                  </a:lnTo>
                  <a:lnTo>
                    <a:pt x="14" y="0"/>
                  </a:lnTo>
                  <a:lnTo>
                    <a:pt x="26" y="0"/>
                  </a:lnTo>
                  <a:lnTo>
                    <a:pt x="36" y="2"/>
                  </a:lnTo>
                  <a:lnTo>
                    <a:pt x="40" y="6"/>
                  </a:lnTo>
                  <a:lnTo>
                    <a:pt x="42" y="12"/>
                  </a:lnTo>
                  <a:lnTo>
                    <a:pt x="42" y="18"/>
                  </a:lnTo>
                  <a:lnTo>
                    <a:pt x="40" y="24"/>
                  </a:lnTo>
                  <a:lnTo>
                    <a:pt x="30" y="30"/>
                  </a:lnTo>
                  <a:lnTo>
                    <a:pt x="14" y="36"/>
                  </a:lnTo>
                  <a:lnTo>
                    <a:pt x="8" y="40"/>
                  </a:lnTo>
                  <a:lnTo>
                    <a:pt x="2" y="46"/>
                  </a:lnTo>
                  <a:lnTo>
                    <a:pt x="0" y="56"/>
                  </a:lnTo>
                  <a:lnTo>
                    <a:pt x="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4" name="Freeform 3118"/>
            <p:cNvSpPr>
              <a:spLocks/>
            </p:cNvSpPr>
            <p:nvPr/>
          </p:nvSpPr>
          <p:spPr bwMode="auto">
            <a:xfrm>
              <a:off x="5072" y="2862"/>
              <a:ext cx="26" cy="36"/>
            </a:xfrm>
            <a:custGeom>
              <a:avLst/>
              <a:gdLst>
                <a:gd name="T0" fmla="*/ 12 w 26"/>
                <a:gd name="T1" fmla="*/ 0 h 36"/>
                <a:gd name="T2" fmla="*/ 20 w 26"/>
                <a:gd name="T3" fmla="*/ 2 h 36"/>
                <a:gd name="T4" fmla="*/ 22 w 26"/>
                <a:gd name="T5" fmla="*/ 6 h 36"/>
                <a:gd name="T6" fmla="*/ 26 w 26"/>
                <a:gd name="T7" fmla="*/ 12 h 36"/>
                <a:gd name="T8" fmla="*/ 26 w 26"/>
                <a:gd name="T9" fmla="*/ 18 h 36"/>
                <a:gd name="T10" fmla="*/ 22 w 26"/>
                <a:gd name="T11" fmla="*/ 24 h 36"/>
                <a:gd name="T12" fmla="*/ 12 w 26"/>
                <a:gd name="T13" fmla="*/ 30 h 36"/>
                <a:gd name="T14" fmla="*/ 0 w 26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36">
                  <a:moveTo>
                    <a:pt x="12" y="0"/>
                  </a:moveTo>
                  <a:lnTo>
                    <a:pt x="20" y="2"/>
                  </a:lnTo>
                  <a:lnTo>
                    <a:pt x="22" y="6"/>
                  </a:lnTo>
                  <a:lnTo>
                    <a:pt x="26" y="12"/>
                  </a:lnTo>
                  <a:lnTo>
                    <a:pt x="26" y="18"/>
                  </a:lnTo>
                  <a:lnTo>
                    <a:pt x="22" y="24"/>
                  </a:lnTo>
                  <a:lnTo>
                    <a:pt x="12" y="30"/>
                  </a:lnTo>
                  <a:lnTo>
                    <a:pt x="0" y="3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5" name="Freeform 3119"/>
            <p:cNvSpPr>
              <a:spLocks/>
            </p:cNvSpPr>
            <p:nvPr/>
          </p:nvSpPr>
          <p:spPr bwMode="auto">
            <a:xfrm>
              <a:off x="5058" y="2918"/>
              <a:ext cx="42" cy="6"/>
            </a:xfrm>
            <a:custGeom>
              <a:avLst/>
              <a:gdLst>
                <a:gd name="T0" fmla="*/ 0 w 42"/>
                <a:gd name="T1" fmla="*/ 2 h 6"/>
                <a:gd name="T2" fmla="*/ 2 w 42"/>
                <a:gd name="T3" fmla="*/ 0 h 6"/>
                <a:gd name="T4" fmla="*/ 8 w 42"/>
                <a:gd name="T5" fmla="*/ 0 h 6"/>
                <a:gd name="T6" fmla="*/ 24 w 42"/>
                <a:gd name="T7" fmla="*/ 6 h 6"/>
                <a:gd name="T8" fmla="*/ 34 w 42"/>
                <a:gd name="T9" fmla="*/ 6 h 6"/>
                <a:gd name="T10" fmla="*/ 40 w 42"/>
                <a:gd name="T11" fmla="*/ 2 h 6"/>
                <a:gd name="T12" fmla="*/ 42 w 42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6">
                  <a:moveTo>
                    <a:pt x="0" y="2"/>
                  </a:moveTo>
                  <a:lnTo>
                    <a:pt x="2" y="0"/>
                  </a:lnTo>
                  <a:lnTo>
                    <a:pt x="8" y="0"/>
                  </a:lnTo>
                  <a:lnTo>
                    <a:pt x="24" y="6"/>
                  </a:lnTo>
                  <a:lnTo>
                    <a:pt x="34" y="6"/>
                  </a:lnTo>
                  <a:lnTo>
                    <a:pt x="40" y="2"/>
                  </a:lnTo>
                  <a:lnTo>
                    <a:pt x="42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6" name="Freeform 3120"/>
            <p:cNvSpPr>
              <a:spLocks/>
            </p:cNvSpPr>
            <p:nvPr/>
          </p:nvSpPr>
          <p:spPr bwMode="auto">
            <a:xfrm>
              <a:off x="5066" y="2912"/>
              <a:ext cx="34" cy="14"/>
            </a:xfrm>
            <a:custGeom>
              <a:avLst/>
              <a:gdLst>
                <a:gd name="T0" fmla="*/ 0 w 34"/>
                <a:gd name="T1" fmla="*/ 6 h 14"/>
                <a:gd name="T2" fmla="*/ 16 w 34"/>
                <a:gd name="T3" fmla="*/ 14 h 14"/>
                <a:gd name="T4" fmla="*/ 28 w 34"/>
                <a:gd name="T5" fmla="*/ 14 h 14"/>
                <a:gd name="T6" fmla="*/ 32 w 34"/>
                <a:gd name="T7" fmla="*/ 12 h 14"/>
                <a:gd name="T8" fmla="*/ 34 w 34"/>
                <a:gd name="T9" fmla="*/ 6 h 14"/>
                <a:gd name="T10" fmla="*/ 34 w 3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4">
                  <a:moveTo>
                    <a:pt x="0" y="6"/>
                  </a:moveTo>
                  <a:lnTo>
                    <a:pt x="16" y="14"/>
                  </a:lnTo>
                  <a:lnTo>
                    <a:pt x="28" y="14"/>
                  </a:lnTo>
                  <a:lnTo>
                    <a:pt x="32" y="12"/>
                  </a:lnTo>
                  <a:lnTo>
                    <a:pt x="34" y="6"/>
                  </a:lnTo>
                  <a:lnTo>
                    <a:pt x="3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7" name="Line 3121"/>
            <p:cNvSpPr>
              <a:spLocks noChangeShapeType="1"/>
            </p:cNvSpPr>
            <p:nvPr/>
          </p:nvSpPr>
          <p:spPr bwMode="auto">
            <a:xfrm flipH="1">
              <a:off x="4750" y="2660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8" name="Freeform 3122"/>
            <p:cNvSpPr>
              <a:spLocks/>
            </p:cNvSpPr>
            <p:nvPr/>
          </p:nvSpPr>
          <p:spPr bwMode="auto">
            <a:xfrm>
              <a:off x="4822" y="2632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59" name="Freeform 3123"/>
            <p:cNvSpPr>
              <a:spLocks/>
            </p:cNvSpPr>
            <p:nvPr/>
          </p:nvSpPr>
          <p:spPr bwMode="auto">
            <a:xfrm>
              <a:off x="4846" y="2632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0" name="Freeform 3124"/>
            <p:cNvSpPr>
              <a:spLocks/>
            </p:cNvSpPr>
            <p:nvPr/>
          </p:nvSpPr>
          <p:spPr bwMode="auto">
            <a:xfrm>
              <a:off x="4886" y="2692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1" name="Freeform 3125"/>
            <p:cNvSpPr>
              <a:spLocks/>
            </p:cNvSpPr>
            <p:nvPr/>
          </p:nvSpPr>
          <p:spPr bwMode="auto">
            <a:xfrm>
              <a:off x="4914" y="2632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2" name="Freeform 3126"/>
            <p:cNvSpPr>
              <a:spLocks/>
            </p:cNvSpPr>
            <p:nvPr/>
          </p:nvSpPr>
          <p:spPr bwMode="auto">
            <a:xfrm>
              <a:off x="4940" y="2632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3" name="Freeform 3127"/>
            <p:cNvSpPr>
              <a:spLocks/>
            </p:cNvSpPr>
            <p:nvPr/>
          </p:nvSpPr>
          <p:spPr bwMode="auto">
            <a:xfrm>
              <a:off x="4976" y="2632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4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4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4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4" name="Freeform 3128"/>
            <p:cNvSpPr>
              <a:spLocks/>
            </p:cNvSpPr>
            <p:nvPr/>
          </p:nvSpPr>
          <p:spPr bwMode="auto">
            <a:xfrm>
              <a:off x="5002" y="2632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5" name="Line 3129"/>
            <p:cNvSpPr>
              <a:spLocks noChangeShapeType="1"/>
            </p:cNvSpPr>
            <p:nvPr/>
          </p:nvSpPr>
          <p:spPr bwMode="auto">
            <a:xfrm flipH="1">
              <a:off x="4750" y="2432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6" name="Freeform 3130"/>
            <p:cNvSpPr>
              <a:spLocks/>
            </p:cNvSpPr>
            <p:nvPr/>
          </p:nvSpPr>
          <p:spPr bwMode="auto">
            <a:xfrm>
              <a:off x="4822" y="2404"/>
              <a:ext cx="42" cy="64"/>
            </a:xfrm>
            <a:custGeom>
              <a:avLst/>
              <a:gdLst>
                <a:gd name="T0" fmla="*/ 18 w 42"/>
                <a:gd name="T1" fmla="*/ 0 h 64"/>
                <a:gd name="T2" fmla="*/ 8 w 42"/>
                <a:gd name="T3" fmla="*/ 2 h 64"/>
                <a:gd name="T4" fmla="*/ 2 w 42"/>
                <a:gd name="T5" fmla="*/ 12 h 64"/>
                <a:gd name="T6" fmla="*/ 0 w 42"/>
                <a:gd name="T7" fmla="*/ 28 h 64"/>
                <a:gd name="T8" fmla="*/ 0 w 42"/>
                <a:gd name="T9" fmla="*/ 36 h 64"/>
                <a:gd name="T10" fmla="*/ 2 w 42"/>
                <a:gd name="T11" fmla="*/ 52 h 64"/>
                <a:gd name="T12" fmla="*/ 8 w 42"/>
                <a:gd name="T13" fmla="*/ 62 h 64"/>
                <a:gd name="T14" fmla="*/ 18 w 42"/>
                <a:gd name="T15" fmla="*/ 64 h 64"/>
                <a:gd name="T16" fmla="*/ 24 w 42"/>
                <a:gd name="T17" fmla="*/ 64 h 64"/>
                <a:gd name="T18" fmla="*/ 34 w 42"/>
                <a:gd name="T19" fmla="*/ 62 h 64"/>
                <a:gd name="T20" fmla="*/ 40 w 42"/>
                <a:gd name="T21" fmla="*/ 52 h 64"/>
                <a:gd name="T22" fmla="*/ 42 w 42"/>
                <a:gd name="T23" fmla="*/ 36 h 64"/>
                <a:gd name="T24" fmla="*/ 42 w 42"/>
                <a:gd name="T25" fmla="*/ 28 h 64"/>
                <a:gd name="T26" fmla="*/ 40 w 42"/>
                <a:gd name="T27" fmla="*/ 12 h 64"/>
                <a:gd name="T28" fmla="*/ 34 w 42"/>
                <a:gd name="T29" fmla="*/ 2 h 64"/>
                <a:gd name="T30" fmla="*/ 24 w 42"/>
                <a:gd name="T31" fmla="*/ 0 h 64"/>
                <a:gd name="T32" fmla="*/ 18 w 42"/>
                <a:gd name="T33" fmla="*/ 0 h 64"/>
                <a:gd name="T34" fmla="*/ 12 w 42"/>
                <a:gd name="T35" fmla="*/ 2 h 64"/>
                <a:gd name="T36" fmla="*/ 8 w 42"/>
                <a:gd name="T37" fmla="*/ 6 h 64"/>
                <a:gd name="T38" fmla="*/ 6 w 42"/>
                <a:gd name="T39" fmla="*/ 12 h 64"/>
                <a:gd name="T40" fmla="*/ 2 w 42"/>
                <a:gd name="T41" fmla="*/ 28 h 64"/>
                <a:gd name="T42" fmla="*/ 2 w 42"/>
                <a:gd name="T43" fmla="*/ 36 h 64"/>
                <a:gd name="T44" fmla="*/ 6 w 42"/>
                <a:gd name="T45" fmla="*/ 52 h 64"/>
                <a:gd name="T46" fmla="*/ 8 w 42"/>
                <a:gd name="T47" fmla="*/ 58 h 64"/>
                <a:gd name="T48" fmla="*/ 12 w 42"/>
                <a:gd name="T49" fmla="*/ 62 h 64"/>
                <a:gd name="T50" fmla="*/ 18 w 42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4">
                  <a:moveTo>
                    <a:pt x="18" y="0"/>
                  </a:moveTo>
                  <a:lnTo>
                    <a:pt x="8" y="2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2" y="52"/>
                  </a:lnTo>
                  <a:lnTo>
                    <a:pt x="8" y="62"/>
                  </a:lnTo>
                  <a:lnTo>
                    <a:pt x="18" y="64"/>
                  </a:lnTo>
                  <a:lnTo>
                    <a:pt x="24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2" y="36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6"/>
                  </a:lnTo>
                  <a:lnTo>
                    <a:pt x="6" y="52"/>
                  </a:lnTo>
                  <a:lnTo>
                    <a:pt x="8" y="58"/>
                  </a:lnTo>
                  <a:lnTo>
                    <a:pt x="12" y="62"/>
                  </a:lnTo>
                  <a:lnTo>
                    <a:pt x="18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7" name="Freeform 3131"/>
            <p:cNvSpPr>
              <a:spLocks/>
            </p:cNvSpPr>
            <p:nvPr/>
          </p:nvSpPr>
          <p:spPr bwMode="auto">
            <a:xfrm>
              <a:off x="4846" y="2404"/>
              <a:ext cx="16" cy="64"/>
            </a:xfrm>
            <a:custGeom>
              <a:avLst/>
              <a:gdLst>
                <a:gd name="T0" fmla="*/ 0 w 16"/>
                <a:gd name="T1" fmla="*/ 64 h 64"/>
                <a:gd name="T2" fmla="*/ 6 w 16"/>
                <a:gd name="T3" fmla="*/ 62 h 64"/>
                <a:gd name="T4" fmla="*/ 10 w 16"/>
                <a:gd name="T5" fmla="*/ 58 h 64"/>
                <a:gd name="T6" fmla="*/ 12 w 16"/>
                <a:gd name="T7" fmla="*/ 52 h 64"/>
                <a:gd name="T8" fmla="*/ 16 w 16"/>
                <a:gd name="T9" fmla="*/ 36 h 64"/>
                <a:gd name="T10" fmla="*/ 16 w 16"/>
                <a:gd name="T11" fmla="*/ 28 h 64"/>
                <a:gd name="T12" fmla="*/ 12 w 16"/>
                <a:gd name="T13" fmla="*/ 12 h 64"/>
                <a:gd name="T14" fmla="*/ 10 w 16"/>
                <a:gd name="T15" fmla="*/ 6 h 64"/>
                <a:gd name="T16" fmla="*/ 6 w 16"/>
                <a:gd name="T17" fmla="*/ 2 h 64"/>
                <a:gd name="T18" fmla="*/ 0 w 16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4">
                  <a:moveTo>
                    <a:pt x="0" y="64"/>
                  </a:moveTo>
                  <a:lnTo>
                    <a:pt x="6" y="62"/>
                  </a:lnTo>
                  <a:lnTo>
                    <a:pt x="10" y="58"/>
                  </a:lnTo>
                  <a:lnTo>
                    <a:pt x="12" y="52"/>
                  </a:lnTo>
                  <a:lnTo>
                    <a:pt x="16" y="36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8" name="Freeform 3132"/>
            <p:cNvSpPr>
              <a:spLocks/>
            </p:cNvSpPr>
            <p:nvPr/>
          </p:nvSpPr>
          <p:spPr bwMode="auto">
            <a:xfrm>
              <a:off x="4886" y="2462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4 h 6"/>
                <a:gd name="T4" fmla="*/ 4 w 6"/>
                <a:gd name="T5" fmla="*/ 6 h 6"/>
                <a:gd name="T6" fmla="*/ 6 w 6"/>
                <a:gd name="T7" fmla="*/ 4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6" y="4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9" name="Freeform 3133"/>
            <p:cNvSpPr>
              <a:spLocks/>
            </p:cNvSpPr>
            <p:nvPr/>
          </p:nvSpPr>
          <p:spPr bwMode="auto">
            <a:xfrm>
              <a:off x="4914" y="2404"/>
              <a:ext cx="44" cy="64"/>
            </a:xfrm>
            <a:custGeom>
              <a:avLst/>
              <a:gdLst>
                <a:gd name="T0" fmla="*/ 20 w 44"/>
                <a:gd name="T1" fmla="*/ 0 h 64"/>
                <a:gd name="T2" fmla="*/ 10 w 44"/>
                <a:gd name="T3" fmla="*/ 2 h 64"/>
                <a:gd name="T4" fmla="*/ 4 w 44"/>
                <a:gd name="T5" fmla="*/ 12 h 64"/>
                <a:gd name="T6" fmla="*/ 0 w 44"/>
                <a:gd name="T7" fmla="*/ 28 h 64"/>
                <a:gd name="T8" fmla="*/ 0 w 44"/>
                <a:gd name="T9" fmla="*/ 36 h 64"/>
                <a:gd name="T10" fmla="*/ 4 w 44"/>
                <a:gd name="T11" fmla="*/ 52 h 64"/>
                <a:gd name="T12" fmla="*/ 10 w 44"/>
                <a:gd name="T13" fmla="*/ 62 h 64"/>
                <a:gd name="T14" fmla="*/ 20 w 44"/>
                <a:gd name="T15" fmla="*/ 64 h 64"/>
                <a:gd name="T16" fmla="*/ 26 w 44"/>
                <a:gd name="T17" fmla="*/ 64 h 64"/>
                <a:gd name="T18" fmla="*/ 34 w 44"/>
                <a:gd name="T19" fmla="*/ 62 h 64"/>
                <a:gd name="T20" fmla="*/ 40 w 44"/>
                <a:gd name="T21" fmla="*/ 52 h 64"/>
                <a:gd name="T22" fmla="*/ 44 w 44"/>
                <a:gd name="T23" fmla="*/ 36 h 64"/>
                <a:gd name="T24" fmla="*/ 44 w 44"/>
                <a:gd name="T25" fmla="*/ 28 h 64"/>
                <a:gd name="T26" fmla="*/ 40 w 44"/>
                <a:gd name="T27" fmla="*/ 12 h 64"/>
                <a:gd name="T28" fmla="*/ 34 w 44"/>
                <a:gd name="T29" fmla="*/ 2 h 64"/>
                <a:gd name="T30" fmla="*/ 26 w 44"/>
                <a:gd name="T31" fmla="*/ 0 h 64"/>
                <a:gd name="T32" fmla="*/ 20 w 44"/>
                <a:gd name="T33" fmla="*/ 0 h 64"/>
                <a:gd name="T34" fmla="*/ 12 w 44"/>
                <a:gd name="T35" fmla="*/ 2 h 64"/>
                <a:gd name="T36" fmla="*/ 10 w 44"/>
                <a:gd name="T37" fmla="*/ 6 h 64"/>
                <a:gd name="T38" fmla="*/ 6 w 44"/>
                <a:gd name="T39" fmla="*/ 12 h 64"/>
                <a:gd name="T40" fmla="*/ 4 w 44"/>
                <a:gd name="T41" fmla="*/ 28 h 64"/>
                <a:gd name="T42" fmla="*/ 4 w 44"/>
                <a:gd name="T43" fmla="*/ 36 h 64"/>
                <a:gd name="T44" fmla="*/ 6 w 44"/>
                <a:gd name="T45" fmla="*/ 52 h 64"/>
                <a:gd name="T46" fmla="*/ 10 w 44"/>
                <a:gd name="T47" fmla="*/ 58 h 64"/>
                <a:gd name="T48" fmla="*/ 12 w 44"/>
                <a:gd name="T49" fmla="*/ 62 h 64"/>
                <a:gd name="T50" fmla="*/ 20 w 44"/>
                <a:gd name="T5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4">
                  <a:moveTo>
                    <a:pt x="20" y="0"/>
                  </a:moveTo>
                  <a:lnTo>
                    <a:pt x="10" y="2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52"/>
                  </a:lnTo>
                  <a:lnTo>
                    <a:pt x="10" y="62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2"/>
                  </a:lnTo>
                  <a:lnTo>
                    <a:pt x="40" y="52"/>
                  </a:lnTo>
                  <a:lnTo>
                    <a:pt x="44" y="36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6"/>
                  </a:lnTo>
                  <a:lnTo>
                    <a:pt x="6" y="52"/>
                  </a:lnTo>
                  <a:lnTo>
                    <a:pt x="10" y="58"/>
                  </a:lnTo>
                  <a:lnTo>
                    <a:pt x="12" y="62"/>
                  </a:lnTo>
                  <a:lnTo>
                    <a:pt x="2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0" name="Freeform 3134"/>
            <p:cNvSpPr>
              <a:spLocks/>
            </p:cNvSpPr>
            <p:nvPr/>
          </p:nvSpPr>
          <p:spPr bwMode="auto">
            <a:xfrm>
              <a:off x="4940" y="2404"/>
              <a:ext cx="14" cy="64"/>
            </a:xfrm>
            <a:custGeom>
              <a:avLst/>
              <a:gdLst>
                <a:gd name="T0" fmla="*/ 0 w 14"/>
                <a:gd name="T1" fmla="*/ 64 h 64"/>
                <a:gd name="T2" fmla="*/ 6 w 14"/>
                <a:gd name="T3" fmla="*/ 62 h 64"/>
                <a:gd name="T4" fmla="*/ 8 w 14"/>
                <a:gd name="T5" fmla="*/ 58 h 64"/>
                <a:gd name="T6" fmla="*/ 12 w 14"/>
                <a:gd name="T7" fmla="*/ 52 h 64"/>
                <a:gd name="T8" fmla="*/ 14 w 14"/>
                <a:gd name="T9" fmla="*/ 36 h 64"/>
                <a:gd name="T10" fmla="*/ 14 w 14"/>
                <a:gd name="T11" fmla="*/ 28 h 64"/>
                <a:gd name="T12" fmla="*/ 12 w 14"/>
                <a:gd name="T13" fmla="*/ 12 h 64"/>
                <a:gd name="T14" fmla="*/ 8 w 14"/>
                <a:gd name="T15" fmla="*/ 6 h 64"/>
                <a:gd name="T16" fmla="*/ 6 w 14"/>
                <a:gd name="T17" fmla="*/ 2 h 64"/>
                <a:gd name="T18" fmla="*/ 0 w 14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4">
                  <a:moveTo>
                    <a:pt x="0" y="64"/>
                  </a:moveTo>
                  <a:lnTo>
                    <a:pt x="6" y="62"/>
                  </a:lnTo>
                  <a:lnTo>
                    <a:pt x="8" y="58"/>
                  </a:lnTo>
                  <a:lnTo>
                    <a:pt x="12" y="52"/>
                  </a:lnTo>
                  <a:lnTo>
                    <a:pt x="14" y="36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1" name="Freeform 3135"/>
            <p:cNvSpPr>
              <a:spLocks/>
            </p:cNvSpPr>
            <p:nvPr/>
          </p:nvSpPr>
          <p:spPr bwMode="auto">
            <a:xfrm>
              <a:off x="4976" y="2404"/>
              <a:ext cx="44" cy="64"/>
            </a:xfrm>
            <a:custGeom>
              <a:avLst/>
              <a:gdLst>
                <a:gd name="T0" fmla="*/ 4 w 44"/>
                <a:gd name="T1" fmla="*/ 12 h 64"/>
                <a:gd name="T2" fmla="*/ 6 w 44"/>
                <a:gd name="T3" fmla="*/ 16 h 64"/>
                <a:gd name="T4" fmla="*/ 4 w 44"/>
                <a:gd name="T5" fmla="*/ 18 h 64"/>
                <a:gd name="T6" fmla="*/ 0 w 44"/>
                <a:gd name="T7" fmla="*/ 16 h 64"/>
                <a:gd name="T8" fmla="*/ 0 w 44"/>
                <a:gd name="T9" fmla="*/ 12 h 64"/>
                <a:gd name="T10" fmla="*/ 4 w 44"/>
                <a:gd name="T11" fmla="*/ 6 h 64"/>
                <a:gd name="T12" fmla="*/ 6 w 44"/>
                <a:gd name="T13" fmla="*/ 2 h 64"/>
                <a:gd name="T14" fmla="*/ 16 w 44"/>
                <a:gd name="T15" fmla="*/ 0 h 64"/>
                <a:gd name="T16" fmla="*/ 28 w 44"/>
                <a:gd name="T17" fmla="*/ 0 h 64"/>
                <a:gd name="T18" fmla="*/ 38 w 44"/>
                <a:gd name="T19" fmla="*/ 2 h 64"/>
                <a:gd name="T20" fmla="*/ 40 w 44"/>
                <a:gd name="T21" fmla="*/ 6 h 64"/>
                <a:gd name="T22" fmla="*/ 44 w 44"/>
                <a:gd name="T23" fmla="*/ 12 h 64"/>
                <a:gd name="T24" fmla="*/ 44 w 44"/>
                <a:gd name="T25" fmla="*/ 18 h 64"/>
                <a:gd name="T26" fmla="*/ 40 w 44"/>
                <a:gd name="T27" fmla="*/ 24 h 64"/>
                <a:gd name="T28" fmla="*/ 32 w 44"/>
                <a:gd name="T29" fmla="*/ 30 h 64"/>
                <a:gd name="T30" fmla="*/ 16 w 44"/>
                <a:gd name="T31" fmla="*/ 36 h 64"/>
                <a:gd name="T32" fmla="*/ 10 w 44"/>
                <a:gd name="T33" fmla="*/ 40 h 64"/>
                <a:gd name="T34" fmla="*/ 4 w 44"/>
                <a:gd name="T35" fmla="*/ 46 h 64"/>
                <a:gd name="T36" fmla="*/ 0 w 44"/>
                <a:gd name="T37" fmla="*/ 56 h 64"/>
                <a:gd name="T38" fmla="*/ 0 w 44"/>
                <a:gd name="T3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" h="64">
                  <a:moveTo>
                    <a:pt x="4" y="12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4" y="6"/>
                  </a:lnTo>
                  <a:lnTo>
                    <a:pt x="6" y="2"/>
                  </a:lnTo>
                  <a:lnTo>
                    <a:pt x="16" y="0"/>
                  </a:lnTo>
                  <a:lnTo>
                    <a:pt x="28" y="0"/>
                  </a:lnTo>
                  <a:lnTo>
                    <a:pt x="38" y="2"/>
                  </a:lnTo>
                  <a:lnTo>
                    <a:pt x="40" y="6"/>
                  </a:lnTo>
                  <a:lnTo>
                    <a:pt x="44" y="12"/>
                  </a:lnTo>
                  <a:lnTo>
                    <a:pt x="44" y="18"/>
                  </a:lnTo>
                  <a:lnTo>
                    <a:pt x="40" y="24"/>
                  </a:lnTo>
                  <a:lnTo>
                    <a:pt x="32" y="30"/>
                  </a:lnTo>
                  <a:lnTo>
                    <a:pt x="16" y="36"/>
                  </a:lnTo>
                  <a:lnTo>
                    <a:pt x="10" y="40"/>
                  </a:lnTo>
                  <a:lnTo>
                    <a:pt x="4" y="46"/>
                  </a:lnTo>
                  <a:lnTo>
                    <a:pt x="0" y="56"/>
                  </a:lnTo>
                  <a:lnTo>
                    <a:pt x="0" y="64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2" name="Freeform 3136"/>
            <p:cNvSpPr>
              <a:spLocks/>
            </p:cNvSpPr>
            <p:nvPr/>
          </p:nvSpPr>
          <p:spPr bwMode="auto">
            <a:xfrm>
              <a:off x="4992" y="2404"/>
              <a:ext cx="24" cy="36"/>
            </a:xfrm>
            <a:custGeom>
              <a:avLst/>
              <a:gdLst>
                <a:gd name="T0" fmla="*/ 12 w 24"/>
                <a:gd name="T1" fmla="*/ 0 h 36"/>
                <a:gd name="T2" fmla="*/ 18 w 24"/>
                <a:gd name="T3" fmla="*/ 2 h 36"/>
                <a:gd name="T4" fmla="*/ 22 w 24"/>
                <a:gd name="T5" fmla="*/ 6 h 36"/>
                <a:gd name="T6" fmla="*/ 24 w 24"/>
                <a:gd name="T7" fmla="*/ 12 h 36"/>
                <a:gd name="T8" fmla="*/ 24 w 24"/>
                <a:gd name="T9" fmla="*/ 18 h 36"/>
                <a:gd name="T10" fmla="*/ 22 w 24"/>
                <a:gd name="T11" fmla="*/ 24 h 36"/>
                <a:gd name="T12" fmla="*/ 12 w 24"/>
                <a:gd name="T13" fmla="*/ 30 h 36"/>
                <a:gd name="T14" fmla="*/ 0 w 24"/>
                <a:gd name="T1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6">
                  <a:moveTo>
                    <a:pt x="12" y="0"/>
                  </a:moveTo>
                  <a:lnTo>
                    <a:pt x="18" y="2"/>
                  </a:lnTo>
                  <a:lnTo>
                    <a:pt x="22" y="6"/>
                  </a:lnTo>
                  <a:lnTo>
                    <a:pt x="24" y="12"/>
                  </a:lnTo>
                  <a:lnTo>
                    <a:pt x="24" y="18"/>
                  </a:lnTo>
                  <a:lnTo>
                    <a:pt x="22" y="24"/>
                  </a:lnTo>
                  <a:lnTo>
                    <a:pt x="12" y="30"/>
                  </a:lnTo>
                  <a:lnTo>
                    <a:pt x="0" y="3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3" name="Freeform 3137"/>
            <p:cNvSpPr>
              <a:spLocks/>
            </p:cNvSpPr>
            <p:nvPr/>
          </p:nvSpPr>
          <p:spPr bwMode="auto">
            <a:xfrm>
              <a:off x="4976" y="2460"/>
              <a:ext cx="44" cy="6"/>
            </a:xfrm>
            <a:custGeom>
              <a:avLst/>
              <a:gdLst>
                <a:gd name="T0" fmla="*/ 0 w 44"/>
                <a:gd name="T1" fmla="*/ 2 h 6"/>
                <a:gd name="T2" fmla="*/ 4 w 44"/>
                <a:gd name="T3" fmla="*/ 0 h 6"/>
                <a:gd name="T4" fmla="*/ 10 w 44"/>
                <a:gd name="T5" fmla="*/ 0 h 6"/>
                <a:gd name="T6" fmla="*/ 26 w 44"/>
                <a:gd name="T7" fmla="*/ 6 h 6"/>
                <a:gd name="T8" fmla="*/ 34 w 44"/>
                <a:gd name="T9" fmla="*/ 6 h 6"/>
                <a:gd name="T10" fmla="*/ 40 w 44"/>
                <a:gd name="T11" fmla="*/ 2 h 6"/>
                <a:gd name="T12" fmla="*/ 44 w 44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6">
                  <a:moveTo>
                    <a:pt x="0" y="2"/>
                  </a:moveTo>
                  <a:lnTo>
                    <a:pt x="4" y="0"/>
                  </a:lnTo>
                  <a:lnTo>
                    <a:pt x="10" y="0"/>
                  </a:lnTo>
                  <a:lnTo>
                    <a:pt x="26" y="6"/>
                  </a:lnTo>
                  <a:lnTo>
                    <a:pt x="34" y="6"/>
                  </a:lnTo>
                  <a:lnTo>
                    <a:pt x="40" y="2"/>
                  </a:lnTo>
                  <a:lnTo>
                    <a:pt x="4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4" name="Freeform 3138"/>
            <p:cNvSpPr>
              <a:spLocks/>
            </p:cNvSpPr>
            <p:nvPr/>
          </p:nvSpPr>
          <p:spPr bwMode="auto">
            <a:xfrm>
              <a:off x="4986" y="2454"/>
              <a:ext cx="34" cy="14"/>
            </a:xfrm>
            <a:custGeom>
              <a:avLst/>
              <a:gdLst>
                <a:gd name="T0" fmla="*/ 0 w 34"/>
                <a:gd name="T1" fmla="*/ 6 h 14"/>
                <a:gd name="T2" fmla="*/ 16 w 34"/>
                <a:gd name="T3" fmla="*/ 14 h 14"/>
                <a:gd name="T4" fmla="*/ 28 w 34"/>
                <a:gd name="T5" fmla="*/ 14 h 14"/>
                <a:gd name="T6" fmla="*/ 30 w 34"/>
                <a:gd name="T7" fmla="*/ 12 h 14"/>
                <a:gd name="T8" fmla="*/ 34 w 34"/>
                <a:gd name="T9" fmla="*/ 6 h 14"/>
                <a:gd name="T10" fmla="*/ 34 w 3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4">
                  <a:moveTo>
                    <a:pt x="0" y="6"/>
                  </a:moveTo>
                  <a:lnTo>
                    <a:pt x="16" y="14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4" y="6"/>
                  </a:lnTo>
                  <a:lnTo>
                    <a:pt x="3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5" name="Line 3139"/>
            <p:cNvSpPr>
              <a:spLocks noChangeShapeType="1"/>
            </p:cNvSpPr>
            <p:nvPr/>
          </p:nvSpPr>
          <p:spPr bwMode="auto">
            <a:xfrm flipH="1">
              <a:off x="4750" y="2202"/>
              <a:ext cx="36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6" name="Freeform 3140"/>
            <p:cNvSpPr>
              <a:spLocks/>
            </p:cNvSpPr>
            <p:nvPr/>
          </p:nvSpPr>
          <p:spPr bwMode="auto">
            <a:xfrm>
              <a:off x="4822" y="2174"/>
              <a:ext cx="42" cy="66"/>
            </a:xfrm>
            <a:custGeom>
              <a:avLst/>
              <a:gdLst>
                <a:gd name="T0" fmla="*/ 18 w 42"/>
                <a:gd name="T1" fmla="*/ 0 h 66"/>
                <a:gd name="T2" fmla="*/ 8 w 42"/>
                <a:gd name="T3" fmla="*/ 4 h 66"/>
                <a:gd name="T4" fmla="*/ 2 w 42"/>
                <a:gd name="T5" fmla="*/ 12 h 66"/>
                <a:gd name="T6" fmla="*/ 0 w 42"/>
                <a:gd name="T7" fmla="*/ 28 h 66"/>
                <a:gd name="T8" fmla="*/ 0 w 42"/>
                <a:gd name="T9" fmla="*/ 38 h 66"/>
                <a:gd name="T10" fmla="*/ 2 w 42"/>
                <a:gd name="T11" fmla="*/ 54 h 66"/>
                <a:gd name="T12" fmla="*/ 8 w 42"/>
                <a:gd name="T13" fmla="*/ 62 h 66"/>
                <a:gd name="T14" fmla="*/ 18 w 42"/>
                <a:gd name="T15" fmla="*/ 66 h 66"/>
                <a:gd name="T16" fmla="*/ 24 w 42"/>
                <a:gd name="T17" fmla="*/ 66 h 66"/>
                <a:gd name="T18" fmla="*/ 34 w 42"/>
                <a:gd name="T19" fmla="*/ 62 h 66"/>
                <a:gd name="T20" fmla="*/ 40 w 42"/>
                <a:gd name="T21" fmla="*/ 54 h 66"/>
                <a:gd name="T22" fmla="*/ 42 w 42"/>
                <a:gd name="T23" fmla="*/ 38 h 66"/>
                <a:gd name="T24" fmla="*/ 42 w 42"/>
                <a:gd name="T25" fmla="*/ 28 h 66"/>
                <a:gd name="T26" fmla="*/ 40 w 42"/>
                <a:gd name="T27" fmla="*/ 12 h 66"/>
                <a:gd name="T28" fmla="*/ 34 w 42"/>
                <a:gd name="T29" fmla="*/ 4 h 66"/>
                <a:gd name="T30" fmla="*/ 24 w 42"/>
                <a:gd name="T31" fmla="*/ 0 h 66"/>
                <a:gd name="T32" fmla="*/ 18 w 42"/>
                <a:gd name="T33" fmla="*/ 0 h 66"/>
                <a:gd name="T34" fmla="*/ 12 w 42"/>
                <a:gd name="T35" fmla="*/ 4 h 66"/>
                <a:gd name="T36" fmla="*/ 8 w 42"/>
                <a:gd name="T37" fmla="*/ 6 h 66"/>
                <a:gd name="T38" fmla="*/ 6 w 42"/>
                <a:gd name="T39" fmla="*/ 12 h 66"/>
                <a:gd name="T40" fmla="*/ 2 w 42"/>
                <a:gd name="T41" fmla="*/ 28 h 66"/>
                <a:gd name="T42" fmla="*/ 2 w 42"/>
                <a:gd name="T43" fmla="*/ 38 h 66"/>
                <a:gd name="T44" fmla="*/ 6 w 42"/>
                <a:gd name="T45" fmla="*/ 54 h 66"/>
                <a:gd name="T46" fmla="*/ 8 w 42"/>
                <a:gd name="T47" fmla="*/ 60 h 66"/>
                <a:gd name="T48" fmla="*/ 12 w 42"/>
                <a:gd name="T49" fmla="*/ 62 h 66"/>
                <a:gd name="T50" fmla="*/ 18 w 42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2" h="66">
                  <a:moveTo>
                    <a:pt x="18" y="0"/>
                  </a:moveTo>
                  <a:lnTo>
                    <a:pt x="8" y="4"/>
                  </a:lnTo>
                  <a:lnTo>
                    <a:pt x="2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2" y="54"/>
                  </a:lnTo>
                  <a:lnTo>
                    <a:pt x="8" y="62"/>
                  </a:lnTo>
                  <a:lnTo>
                    <a:pt x="18" y="66"/>
                  </a:lnTo>
                  <a:lnTo>
                    <a:pt x="24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2" y="38"/>
                  </a:lnTo>
                  <a:lnTo>
                    <a:pt x="42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4"/>
                  </a:lnTo>
                  <a:lnTo>
                    <a:pt x="8" y="6"/>
                  </a:lnTo>
                  <a:lnTo>
                    <a:pt x="6" y="12"/>
                  </a:lnTo>
                  <a:lnTo>
                    <a:pt x="2" y="28"/>
                  </a:lnTo>
                  <a:lnTo>
                    <a:pt x="2" y="38"/>
                  </a:lnTo>
                  <a:lnTo>
                    <a:pt x="6" y="54"/>
                  </a:lnTo>
                  <a:lnTo>
                    <a:pt x="8" y="60"/>
                  </a:lnTo>
                  <a:lnTo>
                    <a:pt x="12" y="62"/>
                  </a:lnTo>
                  <a:lnTo>
                    <a:pt x="18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7" name="Freeform 3141"/>
            <p:cNvSpPr>
              <a:spLocks/>
            </p:cNvSpPr>
            <p:nvPr/>
          </p:nvSpPr>
          <p:spPr bwMode="auto">
            <a:xfrm>
              <a:off x="4846" y="2174"/>
              <a:ext cx="16" cy="66"/>
            </a:xfrm>
            <a:custGeom>
              <a:avLst/>
              <a:gdLst>
                <a:gd name="T0" fmla="*/ 0 w 16"/>
                <a:gd name="T1" fmla="*/ 66 h 66"/>
                <a:gd name="T2" fmla="*/ 6 w 16"/>
                <a:gd name="T3" fmla="*/ 62 h 66"/>
                <a:gd name="T4" fmla="*/ 10 w 16"/>
                <a:gd name="T5" fmla="*/ 60 h 66"/>
                <a:gd name="T6" fmla="*/ 12 w 16"/>
                <a:gd name="T7" fmla="*/ 54 h 66"/>
                <a:gd name="T8" fmla="*/ 16 w 16"/>
                <a:gd name="T9" fmla="*/ 38 h 66"/>
                <a:gd name="T10" fmla="*/ 16 w 16"/>
                <a:gd name="T11" fmla="*/ 28 h 66"/>
                <a:gd name="T12" fmla="*/ 12 w 16"/>
                <a:gd name="T13" fmla="*/ 12 h 66"/>
                <a:gd name="T14" fmla="*/ 10 w 16"/>
                <a:gd name="T15" fmla="*/ 6 h 66"/>
                <a:gd name="T16" fmla="*/ 6 w 16"/>
                <a:gd name="T17" fmla="*/ 4 h 66"/>
                <a:gd name="T18" fmla="*/ 0 w 16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66">
                  <a:moveTo>
                    <a:pt x="0" y="66"/>
                  </a:moveTo>
                  <a:lnTo>
                    <a:pt x="6" y="62"/>
                  </a:lnTo>
                  <a:lnTo>
                    <a:pt x="10" y="60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16" y="28"/>
                  </a:lnTo>
                  <a:lnTo>
                    <a:pt x="12" y="12"/>
                  </a:lnTo>
                  <a:lnTo>
                    <a:pt x="10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8" name="Freeform 3142"/>
            <p:cNvSpPr>
              <a:spLocks/>
            </p:cNvSpPr>
            <p:nvPr/>
          </p:nvSpPr>
          <p:spPr bwMode="auto">
            <a:xfrm>
              <a:off x="4886" y="2234"/>
              <a:ext cx="6" cy="6"/>
            </a:xfrm>
            <a:custGeom>
              <a:avLst/>
              <a:gdLst>
                <a:gd name="T0" fmla="*/ 4 w 6"/>
                <a:gd name="T1" fmla="*/ 0 h 6"/>
                <a:gd name="T2" fmla="*/ 0 w 6"/>
                <a:gd name="T3" fmla="*/ 2 h 6"/>
                <a:gd name="T4" fmla="*/ 4 w 6"/>
                <a:gd name="T5" fmla="*/ 6 h 6"/>
                <a:gd name="T6" fmla="*/ 6 w 6"/>
                <a:gd name="T7" fmla="*/ 2 h 6"/>
                <a:gd name="T8" fmla="*/ 4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4" y="0"/>
                  </a:moveTo>
                  <a:lnTo>
                    <a:pt x="0" y="2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79" name="Freeform 3143"/>
            <p:cNvSpPr>
              <a:spLocks/>
            </p:cNvSpPr>
            <p:nvPr/>
          </p:nvSpPr>
          <p:spPr bwMode="auto">
            <a:xfrm>
              <a:off x="4914" y="2174"/>
              <a:ext cx="44" cy="66"/>
            </a:xfrm>
            <a:custGeom>
              <a:avLst/>
              <a:gdLst>
                <a:gd name="T0" fmla="*/ 20 w 44"/>
                <a:gd name="T1" fmla="*/ 0 h 66"/>
                <a:gd name="T2" fmla="*/ 10 w 44"/>
                <a:gd name="T3" fmla="*/ 4 h 66"/>
                <a:gd name="T4" fmla="*/ 4 w 44"/>
                <a:gd name="T5" fmla="*/ 12 h 66"/>
                <a:gd name="T6" fmla="*/ 0 w 44"/>
                <a:gd name="T7" fmla="*/ 28 h 66"/>
                <a:gd name="T8" fmla="*/ 0 w 44"/>
                <a:gd name="T9" fmla="*/ 38 h 66"/>
                <a:gd name="T10" fmla="*/ 4 w 44"/>
                <a:gd name="T11" fmla="*/ 54 h 66"/>
                <a:gd name="T12" fmla="*/ 10 w 44"/>
                <a:gd name="T13" fmla="*/ 62 h 66"/>
                <a:gd name="T14" fmla="*/ 20 w 44"/>
                <a:gd name="T15" fmla="*/ 66 h 66"/>
                <a:gd name="T16" fmla="*/ 26 w 44"/>
                <a:gd name="T17" fmla="*/ 66 h 66"/>
                <a:gd name="T18" fmla="*/ 34 w 44"/>
                <a:gd name="T19" fmla="*/ 62 h 66"/>
                <a:gd name="T20" fmla="*/ 40 w 44"/>
                <a:gd name="T21" fmla="*/ 54 h 66"/>
                <a:gd name="T22" fmla="*/ 44 w 44"/>
                <a:gd name="T23" fmla="*/ 38 h 66"/>
                <a:gd name="T24" fmla="*/ 44 w 44"/>
                <a:gd name="T25" fmla="*/ 28 h 66"/>
                <a:gd name="T26" fmla="*/ 40 w 44"/>
                <a:gd name="T27" fmla="*/ 12 h 66"/>
                <a:gd name="T28" fmla="*/ 34 w 44"/>
                <a:gd name="T29" fmla="*/ 4 h 66"/>
                <a:gd name="T30" fmla="*/ 26 w 44"/>
                <a:gd name="T31" fmla="*/ 0 h 66"/>
                <a:gd name="T32" fmla="*/ 20 w 44"/>
                <a:gd name="T33" fmla="*/ 0 h 66"/>
                <a:gd name="T34" fmla="*/ 12 w 44"/>
                <a:gd name="T35" fmla="*/ 4 h 66"/>
                <a:gd name="T36" fmla="*/ 10 w 44"/>
                <a:gd name="T37" fmla="*/ 6 h 66"/>
                <a:gd name="T38" fmla="*/ 6 w 44"/>
                <a:gd name="T39" fmla="*/ 12 h 66"/>
                <a:gd name="T40" fmla="*/ 4 w 44"/>
                <a:gd name="T41" fmla="*/ 28 h 66"/>
                <a:gd name="T42" fmla="*/ 4 w 44"/>
                <a:gd name="T43" fmla="*/ 38 h 66"/>
                <a:gd name="T44" fmla="*/ 6 w 44"/>
                <a:gd name="T45" fmla="*/ 54 h 66"/>
                <a:gd name="T46" fmla="*/ 10 w 44"/>
                <a:gd name="T47" fmla="*/ 60 h 66"/>
                <a:gd name="T48" fmla="*/ 12 w 44"/>
                <a:gd name="T49" fmla="*/ 62 h 66"/>
                <a:gd name="T50" fmla="*/ 20 w 44"/>
                <a:gd name="T5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66">
                  <a:moveTo>
                    <a:pt x="20" y="0"/>
                  </a:moveTo>
                  <a:lnTo>
                    <a:pt x="10" y="4"/>
                  </a:lnTo>
                  <a:lnTo>
                    <a:pt x="4" y="12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4" y="54"/>
                  </a:lnTo>
                  <a:lnTo>
                    <a:pt x="10" y="62"/>
                  </a:lnTo>
                  <a:lnTo>
                    <a:pt x="20" y="66"/>
                  </a:lnTo>
                  <a:lnTo>
                    <a:pt x="26" y="66"/>
                  </a:lnTo>
                  <a:lnTo>
                    <a:pt x="34" y="62"/>
                  </a:lnTo>
                  <a:lnTo>
                    <a:pt x="40" y="54"/>
                  </a:lnTo>
                  <a:lnTo>
                    <a:pt x="44" y="38"/>
                  </a:lnTo>
                  <a:lnTo>
                    <a:pt x="44" y="28"/>
                  </a:lnTo>
                  <a:lnTo>
                    <a:pt x="40" y="12"/>
                  </a:lnTo>
                  <a:lnTo>
                    <a:pt x="34" y="4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6" y="12"/>
                  </a:lnTo>
                  <a:lnTo>
                    <a:pt x="4" y="28"/>
                  </a:lnTo>
                  <a:lnTo>
                    <a:pt x="4" y="3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2" y="62"/>
                  </a:lnTo>
                  <a:lnTo>
                    <a:pt x="20" y="6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0" name="Freeform 3144"/>
            <p:cNvSpPr>
              <a:spLocks/>
            </p:cNvSpPr>
            <p:nvPr/>
          </p:nvSpPr>
          <p:spPr bwMode="auto">
            <a:xfrm>
              <a:off x="4940" y="2174"/>
              <a:ext cx="14" cy="66"/>
            </a:xfrm>
            <a:custGeom>
              <a:avLst/>
              <a:gdLst>
                <a:gd name="T0" fmla="*/ 0 w 14"/>
                <a:gd name="T1" fmla="*/ 66 h 66"/>
                <a:gd name="T2" fmla="*/ 6 w 14"/>
                <a:gd name="T3" fmla="*/ 62 h 66"/>
                <a:gd name="T4" fmla="*/ 8 w 14"/>
                <a:gd name="T5" fmla="*/ 60 h 66"/>
                <a:gd name="T6" fmla="*/ 12 w 14"/>
                <a:gd name="T7" fmla="*/ 54 h 66"/>
                <a:gd name="T8" fmla="*/ 14 w 14"/>
                <a:gd name="T9" fmla="*/ 38 h 66"/>
                <a:gd name="T10" fmla="*/ 14 w 14"/>
                <a:gd name="T11" fmla="*/ 28 h 66"/>
                <a:gd name="T12" fmla="*/ 12 w 14"/>
                <a:gd name="T13" fmla="*/ 12 h 66"/>
                <a:gd name="T14" fmla="*/ 8 w 14"/>
                <a:gd name="T15" fmla="*/ 6 h 66"/>
                <a:gd name="T16" fmla="*/ 6 w 14"/>
                <a:gd name="T17" fmla="*/ 4 h 66"/>
                <a:gd name="T18" fmla="*/ 0 w 14"/>
                <a:gd name="T1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6">
                  <a:moveTo>
                    <a:pt x="0" y="66"/>
                  </a:moveTo>
                  <a:lnTo>
                    <a:pt x="6" y="62"/>
                  </a:lnTo>
                  <a:lnTo>
                    <a:pt x="8" y="60"/>
                  </a:lnTo>
                  <a:lnTo>
                    <a:pt x="12" y="54"/>
                  </a:lnTo>
                  <a:lnTo>
                    <a:pt x="14" y="38"/>
                  </a:lnTo>
                  <a:lnTo>
                    <a:pt x="14" y="28"/>
                  </a:lnTo>
                  <a:lnTo>
                    <a:pt x="12" y="12"/>
                  </a:lnTo>
                  <a:lnTo>
                    <a:pt x="8" y="6"/>
                  </a:ln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1" name="Line 3145"/>
            <p:cNvSpPr>
              <a:spLocks noChangeShapeType="1"/>
            </p:cNvSpPr>
            <p:nvPr/>
          </p:nvSpPr>
          <p:spPr bwMode="auto">
            <a:xfrm>
              <a:off x="5004" y="2180"/>
              <a:ext cx="1" cy="6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2" name="Line 3146"/>
            <p:cNvSpPr>
              <a:spLocks noChangeShapeType="1"/>
            </p:cNvSpPr>
            <p:nvPr/>
          </p:nvSpPr>
          <p:spPr bwMode="auto">
            <a:xfrm>
              <a:off x="5008" y="2174"/>
              <a:ext cx="1" cy="66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3" name="Freeform 3147"/>
            <p:cNvSpPr>
              <a:spLocks/>
            </p:cNvSpPr>
            <p:nvPr/>
          </p:nvSpPr>
          <p:spPr bwMode="auto">
            <a:xfrm>
              <a:off x="4974" y="2174"/>
              <a:ext cx="50" cy="46"/>
            </a:xfrm>
            <a:custGeom>
              <a:avLst/>
              <a:gdLst>
                <a:gd name="T0" fmla="*/ 34 w 50"/>
                <a:gd name="T1" fmla="*/ 0 h 46"/>
                <a:gd name="T2" fmla="*/ 0 w 50"/>
                <a:gd name="T3" fmla="*/ 46 h 46"/>
                <a:gd name="T4" fmla="*/ 50 w 50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" h="46">
                  <a:moveTo>
                    <a:pt x="34" y="0"/>
                  </a:moveTo>
                  <a:lnTo>
                    <a:pt x="0" y="46"/>
                  </a:lnTo>
                  <a:lnTo>
                    <a:pt x="50" y="46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4" name="Line 3148"/>
            <p:cNvSpPr>
              <a:spLocks noChangeShapeType="1"/>
            </p:cNvSpPr>
            <p:nvPr/>
          </p:nvSpPr>
          <p:spPr bwMode="auto">
            <a:xfrm>
              <a:off x="4996" y="2240"/>
              <a:ext cx="20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5" name="Line 3149"/>
            <p:cNvSpPr>
              <a:spLocks noChangeShapeType="1"/>
            </p:cNvSpPr>
            <p:nvPr/>
          </p:nvSpPr>
          <p:spPr bwMode="auto">
            <a:xfrm flipH="1">
              <a:off x="4768" y="323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6" name="Line 3150"/>
            <p:cNvSpPr>
              <a:spLocks noChangeShapeType="1"/>
            </p:cNvSpPr>
            <p:nvPr/>
          </p:nvSpPr>
          <p:spPr bwMode="auto">
            <a:xfrm flipH="1">
              <a:off x="4768" y="317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7" name="Line 3151"/>
            <p:cNvSpPr>
              <a:spLocks noChangeShapeType="1"/>
            </p:cNvSpPr>
            <p:nvPr/>
          </p:nvSpPr>
          <p:spPr bwMode="auto">
            <a:xfrm flipH="1">
              <a:off x="4768" y="306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8" name="Line 3152"/>
            <p:cNvSpPr>
              <a:spLocks noChangeShapeType="1"/>
            </p:cNvSpPr>
            <p:nvPr/>
          </p:nvSpPr>
          <p:spPr bwMode="auto">
            <a:xfrm flipH="1">
              <a:off x="4768" y="300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89" name="Line 3153"/>
            <p:cNvSpPr>
              <a:spLocks noChangeShapeType="1"/>
            </p:cNvSpPr>
            <p:nvPr/>
          </p:nvSpPr>
          <p:spPr bwMode="auto">
            <a:xfrm flipH="1">
              <a:off x="4768" y="294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0" name="Line 3154"/>
            <p:cNvSpPr>
              <a:spLocks noChangeShapeType="1"/>
            </p:cNvSpPr>
            <p:nvPr/>
          </p:nvSpPr>
          <p:spPr bwMode="auto">
            <a:xfrm flipH="1">
              <a:off x="4768" y="283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1" name="Line 3155"/>
            <p:cNvSpPr>
              <a:spLocks noChangeShapeType="1"/>
            </p:cNvSpPr>
            <p:nvPr/>
          </p:nvSpPr>
          <p:spPr bwMode="auto">
            <a:xfrm flipH="1">
              <a:off x="4768" y="277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2" name="Line 3156"/>
            <p:cNvSpPr>
              <a:spLocks noChangeShapeType="1"/>
            </p:cNvSpPr>
            <p:nvPr/>
          </p:nvSpPr>
          <p:spPr bwMode="auto">
            <a:xfrm flipH="1">
              <a:off x="4768" y="271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3" name="Line 3157"/>
            <p:cNvSpPr>
              <a:spLocks noChangeShapeType="1"/>
            </p:cNvSpPr>
            <p:nvPr/>
          </p:nvSpPr>
          <p:spPr bwMode="auto">
            <a:xfrm flipH="1">
              <a:off x="4768" y="2602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4" name="Line 3158"/>
            <p:cNvSpPr>
              <a:spLocks noChangeShapeType="1"/>
            </p:cNvSpPr>
            <p:nvPr/>
          </p:nvSpPr>
          <p:spPr bwMode="auto">
            <a:xfrm flipH="1">
              <a:off x="4768" y="254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5" name="Line 3159"/>
            <p:cNvSpPr>
              <a:spLocks noChangeShapeType="1"/>
            </p:cNvSpPr>
            <p:nvPr/>
          </p:nvSpPr>
          <p:spPr bwMode="auto">
            <a:xfrm flipH="1">
              <a:off x="4768" y="248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6" name="Line 3160"/>
            <p:cNvSpPr>
              <a:spLocks noChangeShapeType="1"/>
            </p:cNvSpPr>
            <p:nvPr/>
          </p:nvSpPr>
          <p:spPr bwMode="auto">
            <a:xfrm flipH="1">
              <a:off x="4768" y="237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7" name="Line 3161"/>
            <p:cNvSpPr>
              <a:spLocks noChangeShapeType="1"/>
            </p:cNvSpPr>
            <p:nvPr/>
          </p:nvSpPr>
          <p:spPr bwMode="auto">
            <a:xfrm flipH="1">
              <a:off x="4768" y="2316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8" name="Line 3162"/>
            <p:cNvSpPr>
              <a:spLocks noChangeShapeType="1"/>
            </p:cNvSpPr>
            <p:nvPr/>
          </p:nvSpPr>
          <p:spPr bwMode="auto">
            <a:xfrm flipH="1">
              <a:off x="4768" y="2260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99" name="Line 3163"/>
            <p:cNvSpPr>
              <a:spLocks noChangeShapeType="1"/>
            </p:cNvSpPr>
            <p:nvPr/>
          </p:nvSpPr>
          <p:spPr bwMode="auto">
            <a:xfrm flipH="1">
              <a:off x="4768" y="2144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500" name="Line 3164"/>
            <p:cNvSpPr>
              <a:spLocks noChangeShapeType="1"/>
            </p:cNvSpPr>
            <p:nvPr/>
          </p:nvSpPr>
          <p:spPr bwMode="auto">
            <a:xfrm flipH="1">
              <a:off x="4768" y="2088"/>
              <a:ext cx="18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5501" name="Rectangle 3165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4000"/>
              <a:t>Inversion results for the observed solar frequencies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4"/>
          <p:cNvSpPr>
            <a:spLocks noGrp="1" noChangeArrowheads="1"/>
          </p:cNvSpPr>
          <p:nvPr>
            <p:ph type="title"/>
          </p:nvPr>
        </p:nvSpPr>
        <p:spPr>
          <a:xfrm>
            <a:off x="457200" y="274638"/>
            <a:ext cx="8229600" cy="411162"/>
          </a:xfrm>
        </p:spPr>
        <p:txBody>
          <a:bodyPr/>
          <a:lstStyle/>
          <a:p>
            <a:pPr eaLnBrk="1" hangingPunct="1"/>
            <a:r>
              <a:rPr lang="en-US" altLang="en-US" sz="3200" smtClean="0"/>
              <a:t>Standard solar model</a:t>
            </a:r>
          </a:p>
        </p:txBody>
      </p:sp>
      <p:pic>
        <p:nvPicPr>
          <p:cNvPr id="33795" name="Picture 5" descr="temperature_jc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685800"/>
            <a:ext cx="4991100" cy="311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6" name="Picture 6" descr="density_jcd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3900" y="685800"/>
            <a:ext cx="4991100" cy="311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7" name="Picture 7" descr="sound_speed_jc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740150"/>
            <a:ext cx="4991100" cy="311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8" name="Picture 8" descr="hydrogen_abundance_jcd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33900" y="3740150"/>
            <a:ext cx="4991100" cy="311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90585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 smtClean="0"/>
              <a:t>Standard solar model</a:t>
            </a:r>
          </a:p>
        </p:txBody>
      </p:sp>
      <p:pic>
        <p:nvPicPr>
          <p:cNvPr id="34819" name="Picture 5" descr="convective_stability_jcd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408113"/>
            <a:ext cx="8153400" cy="5092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3996614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Text Box 2"/>
          <p:cNvSpPr txBox="1">
            <a:spLocks noChangeArrowheads="1"/>
          </p:cNvSpPr>
          <p:nvPr/>
        </p:nvSpPr>
        <p:spPr bwMode="auto">
          <a:xfrm>
            <a:off x="990600" y="3733800"/>
            <a:ext cx="6934200" cy="187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/>
              <a:t>Improvements:</a:t>
            </a:r>
          </a:p>
          <a:p>
            <a:pPr>
              <a:spcBef>
                <a:spcPct val="50000"/>
              </a:spcBef>
              <a:buFontTx/>
              <a:buChar char="•"/>
            </a:pPr>
            <a:r>
              <a:rPr lang="en-US" altLang="en-US"/>
              <a:t>Non-LTE analysis</a:t>
            </a:r>
          </a:p>
          <a:p>
            <a:pPr>
              <a:spcBef>
                <a:spcPct val="50000"/>
              </a:spcBef>
              <a:buFontTx/>
              <a:buChar char="•"/>
            </a:pPr>
            <a:r>
              <a:rPr lang="en-US" altLang="en-US"/>
              <a:t>3D atmosphere models</a:t>
            </a:r>
          </a:p>
          <a:p>
            <a:pPr>
              <a:spcBef>
                <a:spcPct val="50000"/>
              </a:spcBef>
            </a:pPr>
            <a:r>
              <a:rPr lang="en-US" altLang="en-US" b="1">
                <a:solidFill>
                  <a:srgbClr val="CC0000"/>
                </a:solidFill>
              </a:rPr>
              <a:t>Consistent abundance determinations for a variety of indicators</a:t>
            </a:r>
            <a:endParaRPr lang="da-DK" altLang="en-US" b="1">
              <a:solidFill>
                <a:srgbClr val="CC0000"/>
              </a:solidFill>
            </a:endParaRPr>
          </a:p>
        </p:txBody>
      </p:sp>
      <p:sp>
        <p:nvSpPr>
          <p:cNvPr id="164867" name="Rectangle 3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3600" dirty="0"/>
              <a:t>Revision of solar surface abundances</a:t>
            </a:r>
            <a:endParaRPr lang="da-DK" altLang="en-US" sz="3600" dirty="0"/>
          </a:p>
        </p:txBody>
      </p:sp>
      <p:sp>
        <p:nvSpPr>
          <p:cNvPr id="164868" name="Text Box 4"/>
          <p:cNvSpPr txBox="1">
            <a:spLocks noChangeArrowheads="1"/>
          </p:cNvSpPr>
          <p:nvPr/>
        </p:nvSpPr>
        <p:spPr bwMode="auto">
          <a:xfrm>
            <a:off x="838200" y="1981200"/>
            <a:ext cx="693420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en-US"/>
              <a:t>Asplund et al. (2004; A&amp;A 417, 751):</a:t>
            </a:r>
            <a:endParaRPr lang="da-DK" altLang="en-US"/>
          </a:p>
        </p:txBody>
      </p:sp>
      <p:pic>
        <p:nvPicPr>
          <p:cNvPr id="164869" name="Picture 5" descr="txp_fig"/>
          <p:cNvPicPr>
            <a:picLocks noChangeAspect="1" noChangeArrowheads="1"/>
          </p:cNvPicPr>
          <p:nvPr>
            <p:custDataLst>
              <p:tags r:id="rId1"/>
            </p:custDataLst>
          </p:nvPr>
        </p:nvPicPr>
        <p:blipFill>
          <a:blip r:embed="rId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2667000"/>
            <a:ext cx="6337300" cy="927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" name="Group 1"/>
          <p:cNvGrpSpPr/>
          <p:nvPr/>
        </p:nvGrpSpPr>
        <p:grpSpPr>
          <a:xfrm>
            <a:off x="912638" y="1268760"/>
            <a:ext cx="7043738" cy="5191125"/>
            <a:chOff x="912638" y="1268760"/>
            <a:chExt cx="7043738" cy="5191125"/>
          </a:xfrm>
        </p:grpSpPr>
        <p:grpSp>
          <p:nvGrpSpPr>
            <p:cNvPr id="164870" name="Group 6"/>
            <p:cNvGrpSpPr>
              <a:grpSpLocks/>
            </p:cNvGrpSpPr>
            <p:nvPr/>
          </p:nvGrpSpPr>
          <p:grpSpPr bwMode="auto">
            <a:xfrm>
              <a:off x="912638" y="1268760"/>
              <a:ext cx="7043738" cy="5191125"/>
              <a:chOff x="576" y="1050"/>
              <a:chExt cx="4437" cy="3270"/>
            </a:xfrm>
          </p:grpSpPr>
          <p:pic>
            <p:nvPicPr>
              <p:cNvPr id="164871" name="Picture 7" descr="plot-cdif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" y="1050"/>
                <a:ext cx="4437" cy="327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64872" name="Text Box 8"/>
              <p:cNvSpPr txBox="1">
                <a:spLocks noChangeArrowheads="1"/>
              </p:cNvSpPr>
              <p:nvPr/>
            </p:nvSpPr>
            <p:spPr bwMode="auto">
              <a:xfrm>
                <a:off x="1392" y="1392"/>
                <a:ext cx="1872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en-US"/>
                  <a:t>Pijpers, Houdek et al.</a:t>
                </a:r>
                <a:endParaRPr lang="da-DK" altLang="en-US"/>
              </a:p>
            </p:txBody>
          </p:sp>
          <p:sp>
            <p:nvSpPr>
              <p:cNvPr id="164873" name="Text Box 9"/>
              <p:cNvSpPr txBox="1">
                <a:spLocks noChangeArrowheads="1"/>
              </p:cNvSpPr>
              <p:nvPr/>
            </p:nvSpPr>
            <p:spPr bwMode="auto">
              <a:xfrm>
                <a:off x="2736" y="3504"/>
                <a:ext cx="1344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en-US"/>
                  <a:t>Model S</a:t>
                </a:r>
                <a:endParaRPr lang="da-DK" altLang="en-US"/>
              </a:p>
            </p:txBody>
          </p:sp>
          <p:sp>
            <p:nvSpPr>
              <p:cNvPr id="164874" name="Text Box 10"/>
              <p:cNvSpPr txBox="1">
                <a:spLocks noChangeArrowheads="1"/>
              </p:cNvSpPr>
              <p:nvPr/>
            </p:nvSpPr>
            <p:spPr bwMode="auto">
              <a:xfrm>
                <a:off x="1728" y="2064"/>
                <a:ext cx="768" cy="2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</a:pPr>
                <a:r>
                  <a:rPr lang="en-US" altLang="en-US" b="1" dirty="0">
                    <a:solidFill>
                      <a:srgbClr val="CC0000"/>
                    </a:solidFill>
                  </a:rPr>
                  <a:t>Z = 0.015</a:t>
                </a:r>
                <a:endParaRPr lang="da-DK" altLang="en-US" b="1" dirty="0">
                  <a:solidFill>
                    <a:srgbClr val="CC0000"/>
                  </a:solidFill>
                </a:endParaRPr>
              </a:p>
            </p:txBody>
          </p:sp>
          <p:sp>
            <p:nvSpPr>
              <p:cNvPr id="164875" name="Line 11"/>
              <p:cNvSpPr>
                <a:spLocks noChangeShapeType="1"/>
              </p:cNvSpPr>
              <p:nvPr/>
            </p:nvSpPr>
            <p:spPr bwMode="auto">
              <a:xfrm>
                <a:off x="2448" y="2208"/>
                <a:ext cx="576" cy="192"/>
              </a:xfrm>
              <a:prstGeom prst="line">
                <a:avLst/>
              </a:prstGeom>
              <a:noFill/>
              <a:ln w="28575">
                <a:solidFill>
                  <a:srgbClr val="CC0000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76" name="Line 12"/>
              <p:cNvSpPr>
                <a:spLocks noChangeShapeType="1"/>
              </p:cNvSpPr>
              <p:nvPr/>
            </p:nvSpPr>
            <p:spPr bwMode="auto">
              <a:xfrm flipV="1">
                <a:off x="3024" y="3264"/>
                <a:ext cx="0" cy="24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" name="Text Box 10"/>
            <p:cNvSpPr txBox="1">
              <a:spLocks noChangeArrowheads="1"/>
            </p:cNvSpPr>
            <p:nvPr/>
          </p:nvSpPr>
          <p:spPr bwMode="auto">
            <a:xfrm>
              <a:off x="6156176" y="3497609"/>
              <a:ext cx="1219200" cy="3667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US" altLang="en-US" b="1" dirty="0">
                  <a:solidFill>
                    <a:srgbClr val="CC0000"/>
                  </a:solidFill>
                </a:rPr>
                <a:t>Z = </a:t>
              </a:r>
              <a:r>
                <a:rPr lang="en-US" altLang="en-US" b="1" dirty="0" smtClean="0">
                  <a:solidFill>
                    <a:srgbClr val="CC0000"/>
                  </a:solidFill>
                </a:rPr>
                <a:t>0.02</a:t>
              </a:r>
              <a:endParaRPr lang="da-DK" altLang="en-US" b="1" dirty="0">
                <a:solidFill>
                  <a:srgbClr val="CC0000"/>
                </a:solidFill>
              </a:endParaRPr>
            </a:p>
          </p:txBody>
        </p:sp>
        <p:sp>
          <p:nvSpPr>
            <p:cNvPr id="14" name="Line 11"/>
            <p:cNvSpPr>
              <a:spLocks noChangeShapeType="1"/>
            </p:cNvSpPr>
            <p:nvPr/>
          </p:nvSpPr>
          <p:spPr bwMode="auto">
            <a:xfrm flipH="1">
              <a:off x="5940152" y="3864322"/>
              <a:ext cx="679512" cy="572789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48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4866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2"/>
          <p:cNvSpPr>
            <a:spLocks noGrp="1" noChangeArrowheads="1"/>
          </p:cNvSpPr>
          <p:nvPr>
            <p:ph type="title"/>
          </p:nvPr>
        </p:nvSpPr>
        <p:spPr>
          <a:xfrm>
            <a:off x="467544" y="620688"/>
            <a:ext cx="8229600" cy="1143000"/>
          </a:xfrm>
        </p:spPr>
        <p:txBody>
          <a:bodyPr/>
          <a:lstStyle/>
          <a:p>
            <a:r>
              <a:rPr lang="en-US" altLang="en-US" sz="4000" dirty="0"/>
              <a:t>Helioseismic constraints on solar-cycle models</a:t>
            </a:r>
          </a:p>
        </p:txBody>
      </p:sp>
      <p:sp>
        <p:nvSpPr>
          <p:cNvPr id="2385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39552" y="2060848"/>
            <a:ext cx="8229600" cy="4525963"/>
          </a:xfrm>
        </p:spPr>
        <p:txBody>
          <a:bodyPr/>
          <a:lstStyle/>
          <a:p>
            <a:r>
              <a:rPr lang="en-US" altLang="en-US" dirty="0"/>
              <a:t>Measurements of</a:t>
            </a:r>
          </a:p>
          <a:p>
            <a:pPr lvl="1"/>
            <a:r>
              <a:rPr lang="en-US" altLang="en-US" dirty="0"/>
              <a:t>Solar differential rotation </a:t>
            </a:r>
          </a:p>
          <a:p>
            <a:pPr lvl="1"/>
            <a:r>
              <a:rPr lang="en-US" altLang="en-US" dirty="0"/>
              <a:t>Torsional oscillations</a:t>
            </a:r>
          </a:p>
          <a:p>
            <a:pPr lvl="1"/>
            <a:r>
              <a:rPr lang="en-US" altLang="en-US" dirty="0"/>
              <a:t>Meridional circulation</a:t>
            </a:r>
          </a:p>
          <a:p>
            <a:pPr lvl="1"/>
            <a:r>
              <a:rPr lang="en-US" altLang="en-US" dirty="0" err="1"/>
              <a:t>Tachocline</a:t>
            </a:r>
            <a:endParaRPr lang="en-US" alt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642" name="Group 2"/>
          <p:cNvGrpSpPr>
            <a:grpSpLocks/>
          </p:cNvGrpSpPr>
          <p:nvPr/>
        </p:nvGrpSpPr>
        <p:grpSpPr bwMode="auto">
          <a:xfrm>
            <a:off x="323850" y="1525588"/>
            <a:ext cx="8820150" cy="4670425"/>
            <a:chOff x="204" y="961"/>
            <a:chExt cx="5556" cy="2942"/>
          </a:xfrm>
        </p:grpSpPr>
        <p:sp>
          <p:nvSpPr>
            <p:cNvPr id="240643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4" y="961"/>
              <a:ext cx="5556" cy="29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0644" name="Group 4"/>
            <p:cNvGrpSpPr>
              <a:grpSpLocks/>
            </p:cNvGrpSpPr>
            <p:nvPr/>
          </p:nvGrpSpPr>
          <p:grpSpPr bwMode="auto">
            <a:xfrm>
              <a:off x="264" y="1141"/>
              <a:ext cx="2669" cy="2559"/>
              <a:chOff x="264" y="1141"/>
              <a:chExt cx="2669" cy="2559"/>
            </a:xfrm>
          </p:grpSpPr>
          <p:sp>
            <p:nvSpPr>
              <p:cNvPr id="240645" name="Line 5"/>
              <p:cNvSpPr>
                <a:spLocks noChangeShapeType="1"/>
              </p:cNvSpPr>
              <p:nvPr/>
            </p:nvSpPr>
            <p:spPr bwMode="auto">
              <a:xfrm>
                <a:off x="452" y="3555"/>
                <a:ext cx="2408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6" name="Line 6"/>
              <p:cNvSpPr>
                <a:spLocks noChangeShapeType="1"/>
              </p:cNvSpPr>
              <p:nvPr/>
            </p:nvSpPr>
            <p:spPr bwMode="auto">
              <a:xfrm flipV="1">
                <a:off x="452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7" name="Freeform 7"/>
              <p:cNvSpPr>
                <a:spLocks/>
              </p:cNvSpPr>
              <p:nvPr/>
            </p:nvSpPr>
            <p:spPr bwMode="auto">
              <a:xfrm>
                <a:off x="378" y="3631"/>
                <a:ext cx="44" cy="68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3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3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4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4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8" name="Freeform 8"/>
              <p:cNvSpPr>
                <a:spLocks/>
              </p:cNvSpPr>
              <p:nvPr/>
            </p:nvSpPr>
            <p:spPr bwMode="auto">
              <a:xfrm>
                <a:off x="381" y="3636"/>
                <a:ext cx="6" cy="57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49" name="Freeform 9"/>
              <p:cNvSpPr>
                <a:spLocks/>
              </p:cNvSpPr>
              <p:nvPr/>
            </p:nvSpPr>
            <p:spPr bwMode="auto">
              <a:xfrm>
                <a:off x="414" y="3636"/>
                <a:ext cx="5" cy="57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0" name="Freeform 10"/>
              <p:cNvSpPr>
                <a:spLocks/>
              </p:cNvSpPr>
              <p:nvPr/>
            </p:nvSpPr>
            <p:spPr bwMode="auto">
              <a:xfrm>
                <a:off x="383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1" name="Freeform 11"/>
              <p:cNvSpPr>
                <a:spLocks/>
              </p:cNvSpPr>
              <p:nvPr/>
            </p:nvSpPr>
            <p:spPr bwMode="auto">
              <a:xfrm>
                <a:off x="403" y="3631"/>
                <a:ext cx="13" cy="68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1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2" name="Freeform 12"/>
              <p:cNvSpPr>
                <a:spLocks/>
              </p:cNvSpPr>
              <p:nvPr/>
            </p:nvSpPr>
            <p:spPr bwMode="auto">
              <a:xfrm>
                <a:off x="447" y="3688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5 h 11"/>
                  <a:gd name="T4" fmla="*/ 0 w 7"/>
                  <a:gd name="T5" fmla="*/ 8 h 11"/>
                  <a:gd name="T6" fmla="*/ 2 w 7"/>
                  <a:gd name="T7" fmla="*/ 11 h 11"/>
                  <a:gd name="T8" fmla="*/ 5 w 7"/>
                  <a:gd name="T9" fmla="*/ 11 h 11"/>
                  <a:gd name="T10" fmla="*/ 7 w 7"/>
                  <a:gd name="T11" fmla="*/ 8 h 11"/>
                  <a:gd name="T12" fmla="*/ 7 w 7"/>
                  <a:gd name="T13" fmla="*/ 5 h 11"/>
                  <a:gd name="T14" fmla="*/ 5 w 7"/>
                  <a:gd name="T15" fmla="*/ 0 h 11"/>
                  <a:gd name="T16" fmla="*/ 2 w 7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3" name="Rectangle 13"/>
              <p:cNvSpPr>
                <a:spLocks noChangeArrowheads="1"/>
              </p:cNvSpPr>
              <p:nvPr/>
            </p:nvSpPr>
            <p:spPr bwMode="auto">
              <a:xfrm>
                <a:off x="449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4" name="Freeform 14"/>
              <p:cNvSpPr>
                <a:spLocks/>
              </p:cNvSpPr>
              <p:nvPr/>
            </p:nvSpPr>
            <p:spPr bwMode="auto">
              <a:xfrm>
                <a:off x="480" y="3631"/>
                <a:ext cx="43" cy="68"/>
              </a:xfrm>
              <a:custGeom>
                <a:avLst/>
                <a:gdLst>
                  <a:gd name="T0" fmla="*/ 18 w 41"/>
                  <a:gd name="T1" fmla="*/ 0 h 65"/>
                  <a:gd name="T2" fmla="*/ 7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7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7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5" name="Freeform 15"/>
              <p:cNvSpPr>
                <a:spLocks/>
              </p:cNvSpPr>
              <p:nvPr/>
            </p:nvSpPr>
            <p:spPr bwMode="auto">
              <a:xfrm>
                <a:off x="482" y="3636"/>
                <a:ext cx="5" cy="57"/>
              </a:xfrm>
              <a:custGeom>
                <a:avLst/>
                <a:gdLst>
                  <a:gd name="T0" fmla="*/ 5 w 5"/>
                  <a:gd name="T1" fmla="*/ 0 h 54"/>
                  <a:gd name="T2" fmla="*/ 3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3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6" name="Freeform 16"/>
              <p:cNvSpPr>
                <a:spLocks/>
              </p:cNvSpPr>
              <p:nvPr/>
            </p:nvSpPr>
            <p:spPr bwMode="auto">
              <a:xfrm>
                <a:off x="514" y="3636"/>
                <a:ext cx="6" cy="57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7" name="Freeform 17"/>
              <p:cNvSpPr>
                <a:spLocks/>
              </p:cNvSpPr>
              <p:nvPr/>
            </p:nvSpPr>
            <p:spPr bwMode="auto">
              <a:xfrm>
                <a:off x="485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2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2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8" name="Freeform 18"/>
              <p:cNvSpPr>
                <a:spLocks/>
              </p:cNvSpPr>
              <p:nvPr/>
            </p:nvSpPr>
            <p:spPr bwMode="auto">
              <a:xfrm>
                <a:off x="504" y="3631"/>
                <a:ext cx="14" cy="68"/>
              </a:xfrm>
              <a:custGeom>
                <a:avLst/>
                <a:gdLst>
                  <a:gd name="T0" fmla="*/ 0 w 13"/>
                  <a:gd name="T1" fmla="*/ 65 h 65"/>
                  <a:gd name="T2" fmla="*/ 7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7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7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59" name="Line 19"/>
              <p:cNvSpPr>
                <a:spLocks noChangeShapeType="1"/>
              </p:cNvSpPr>
              <p:nvPr/>
            </p:nvSpPr>
            <p:spPr bwMode="auto">
              <a:xfrm flipV="1">
                <a:off x="852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0" name="Freeform 20"/>
              <p:cNvSpPr>
                <a:spLocks/>
              </p:cNvSpPr>
              <p:nvPr/>
            </p:nvSpPr>
            <p:spPr bwMode="auto">
              <a:xfrm>
                <a:off x="778" y="3631"/>
                <a:ext cx="47" cy="68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1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2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2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1" name="Freeform 21"/>
              <p:cNvSpPr>
                <a:spLocks/>
              </p:cNvSpPr>
              <p:nvPr/>
            </p:nvSpPr>
            <p:spPr bwMode="auto">
              <a:xfrm>
                <a:off x="782" y="3636"/>
                <a:ext cx="8" cy="57"/>
              </a:xfrm>
              <a:custGeom>
                <a:avLst/>
                <a:gdLst>
                  <a:gd name="T0" fmla="*/ 8 w 8"/>
                  <a:gd name="T1" fmla="*/ 0 h 54"/>
                  <a:gd name="T2" fmla="*/ 5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5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2" name="Freeform 22"/>
              <p:cNvSpPr>
                <a:spLocks/>
              </p:cNvSpPr>
              <p:nvPr/>
            </p:nvSpPr>
            <p:spPr bwMode="auto">
              <a:xfrm>
                <a:off x="814" y="3636"/>
                <a:ext cx="9" cy="57"/>
              </a:xfrm>
              <a:custGeom>
                <a:avLst/>
                <a:gdLst>
                  <a:gd name="T0" fmla="*/ 0 w 8"/>
                  <a:gd name="T1" fmla="*/ 54 h 54"/>
                  <a:gd name="T2" fmla="*/ 5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5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5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3" name="Freeform 23"/>
              <p:cNvSpPr>
                <a:spLocks/>
              </p:cNvSpPr>
              <p:nvPr/>
            </p:nvSpPr>
            <p:spPr bwMode="auto">
              <a:xfrm>
                <a:off x="787" y="3631"/>
                <a:ext cx="10" cy="68"/>
              </a:xfrm>
              <a:custGeom>
                <a:avLst/>
                <a:gdLst>
                  <a:gd name="T0" fmla="*/ 10 w 10"/>
                  <a:gd name="T1" fmla="*/ 0 h 65"/>
                  <a:gd name="T2" fmla="*/ 5 w 10"/>
                  <a:gd name="T3" fmla="*/ 3 h 65"/>
                  <a:gd name="T4" fmla="*/ 3 w 10"/>
                  <a:gd name="T5" fmla="*/ 8 h 65"/>
                  <a:gd name="T6" fmla="*/ 0 w 10"/>
                  <a:gd name="T7" fmla="*/ 23 h 65"/>
                  <a:gd name="T8" fmla="*/ 0 w 10"/>
                  <a:gd name="T9" fmla="*/ 39 h 65"/>
                  <a:gd name="T10" fmla="*/ 3 w 10"/>
                  <a:gd name="T11" fmla="*/ 54 h 65"/>
                  <a:gd name="T12" fmla="*/ 5 w 10"/>
                  <a:gd name="T13" fmla="*/ 62 h 65"/>
                  <a:gd name="T14" fmla="*/ 10 w 10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10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4" name="Freeform 24"/>
              <p:cNvSpPr>
                <a:spLocks/>
              </p:cNvSpPr>
              <p:nvPr/>
            </p:nvSpPr>
            <p:spPr bwMode="auto">
              <a:xfrm>
                <a:off x="806" y="3631"/>
                <a:ext cx="14" cy="68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8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8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5" name="Freeform 25"/>
              <p:cNvSpPr>
                <a:spLocks/>
              </p:cNvSpPr>
              <p:nvPr/>
            </p:nvSpPr>
            <p:spPr bwMode="auto">
              <a:xfrm>
                <a:off x="847" y="3688"/>
                <a:ext cx="11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6" name="Rectangle 26"/>
              <p:cNvSpPr>
                <a:spLocks noChangeArrowheads="1"/>
              </p:cNvSpPr>
              <p:nvPr/>
            </p:nvSpPr>
            <p:spPr bwMode="auto">
              <a:xfrm>
                <a:off x="849" y="3693"/>
                <a:ext cx="5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7" name="Rectangle 27"/>
              <p:cNvSpPr>
                <a:spLocks noChangeArrowheads="1"/>
              </p:cNvSpPr>
              <p:nvPr/>
            </p:nvSpPr>
            <p:spPr bwMode="auto">
              <a:xfrm>
                <a:off x="882" y="364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8" name="Freeform 28"/>
              <p:cNvSpPr>
                <a:spLocks/>
              </p:cNvSpPr>
              <p:nvPr/>
            </p:nvSpPr>
            <p:spPr bwMode="auto">
              <a:xfrm>
                <a:off x="880" y="3631"/>
                <a:ext cx="46" cy="68"/>
              </a:xfrm>
              <a:custGeom>
                <a:avLst/>
                <a:gdLst>
                  <a:gd name="T0" fmla="*/ 2 w 44"/>
                  <a:gd name="T1" fmla="*/ 8 h 65"/>
                  <a:gd name="T2" fmla="*/ 5 w 44"/>
                  <a:gd name="T3" fmla="*/ 8 h 65"/>
                  <a:gd name="T4" fmla="*/ 10 w 44"/>
                  <a:gd name="T5" fmla="*/ 13 h 65"/>
                  <a:gd name="T6" fmla="*/ 10 w 44"/>
                  <a:gd name="T7" fmla="*/ 16 h 65"/>
                  <a:gd name="T8" fmla="*/ 5 w 44"/>
                  <a:gd name="T9" fmla="*/ 18 h 65"/>
                  <a:gd name="T10" fmla="*/ 2 w 44"/>
                  <a:gd name="T11" fmla="*/ 18 h 65"/>
                  <a:gd name="T12" fmla="*/ 0 w 44"/>
                  <a:gd name="T13" fmla="*/ 16 h 65"/>
                  <a:gd name="T14" fmla="*/ 0 w 44"/>
                  <a:gd name="T15" fmla="*/ 13 h 65"/>
                  <a:gd name="T16" fmla="*/ 2 w 44"/>
                  <a:gd name="T17" fmla="*/ 5 h 65"/>
                  <a:gd name="T18" fmla="*/ 5 w 44"/>
                  <a:gd name="T19" fmla="*/ 3 h 65"/>
                  <a:gd name="T20" fmla="*/ 15 w 44"/>
                  <a:gd name="T21" fmla="*/ 0 h 65"/>
                  <a:gd name="T22" fmla="*/ 28 w 44"/>
                  <a:gd name="T23" fmla="*/ 0 h 65"/>
                  <a:gd name="T24" fmla="*/ 36 w 44"/>
                  <a:gd name="T25" fmla="*/ 3 h 65"/>
                  <a:gd name="T26" fmla="*/ 41 w 44"/>
                  <a:gd name="T27" fmla="*/ 5 h 65"/>
                  <a:gd name="T28" fmla="*/ 44 w 44"/>
                  <a:gd name="T29" fmla="*/ 13 h 65"/>
                  <a:gd name="T30" fmla="*/ 44 w 44"/>
                  <a:gd name="T31" fmla="*/ 18 h 65"/>
                  <a:gd name="T32" fmla="*/ 41 w 44"/>
                  <a:gd name="T33" fmla="*/ 23 h 65"/>
                  <a:gd name="T34" fmla="*/ 31 w 44"/>
                  <a:gd name="T35" fmla="*/ 31 h 65"/>
                  <a:gd name="T36" fmla="*/ 15 w 44"/>
                  <a:gd name="T37" fmla="*/ 36 h 65"/>
                  <a:gd name="T38" fmla="*/ 10 w 44"/>
                  <a:gd name="T39" fmla="*/ 39 h 65"/>
                  <a:gd name="T40" fmla="*/ 2 w 44"/>
                  <a:gd name="T41" fmla="*/ 46 h 65"/>
                  <a:gd name="T42" fmla="*/ 0 w 44"/>
                  <a:gd name="T43" fmla="*/ 54 h 65"/>
                  <a:gd name="T44" fmla="*/ 0 w 44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5">
                    <a:moveTo>
                      <a:pt x="2" y="8"/>
                    </a:moveTo>
                    <a:lnTo>
                      <a:pt x="5" y="8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5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5" y="36"/>
                    </a:lnTo>
                    <a:lnTo>
                      <a:pt x="10" y="39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69" name="Freeform 29"/>
              <p:cNvSpPr>
                <a:spLocks/>
              </p:cNvSpPr>
              <p:nvPr/>
            </p:nvSpPr>
            <p:spPr bwMode="auto">
              <a:xfrm>
                <a:off x="918" y="3636"/>
                <a:ext cx="5" cy="19"/>
              </a:xfrm>
              <a:custGeom>
                <a:avLst/>
                <a:gdLst>
                  <a:gd name="T0" fmla="*/ 0 w 5"/>
                  <a:gd name="T1" fmla="*/ 0 h 18"/>
                  <a:gd name="T2" fmla="*/ 5 w 5"/>
                  <a:gd name="T3" fmla="*/ 8 h 18"/>
                  <a:gd name="T4" fmla="*/ 5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lnTo>
                      <a:pt x="5" y="8"/>
                    </a:lnTo>
                    <a:lnTo>
                      <a:pt x="5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0" name="Freeform 30"/>
              <p:cNvSpPr>
                <a:spLocks/>
              </p:cNvSpPr>
              <p:nvPr/>
            </p:nvSpPr>
            <p:spPr bwMode="auto">
              <a:xfrm>
                <a:off x="896" y="3631"/>
                <a:ext cx="22" cy="38"/>
              </a:xfrm>
              <a:custGeom>
                <a:avLst/>
                <a:gdLst>
                  <a:gd name="T0" fmla="*/ 13 w 21"/>
                  <a:gd name="T1" fmla="*/ 0 h 36"/>
                  <a:gd name="T2" fmla="*/ 18 w 21"/>
                  <a:gd name="T3" fmla="*/ 3 h 36"/>
                  <a:gd name="T4" fmla="*/ 21 w 21"/>
                  <a:gd name="T5" fmla="*/ 13 h 36"/>
                  <a:gd name="T6" fmla="*/ 21 w 21"/>
                  <a:gd name="T7" fmla="*/ 18 h 36"/>
                  <a:gd name="T8" fmla="*/ 18 w 21"/>
                  <a:gd name="T9" fmla="*/ 23 h 36"/>
                  <a:gd name="T10" fmla="*/ 13 w 21"/>
                  <a:gd name="T11" fmla="*/ 31 h 36"/>
                  <a:gd name="T12" fmla="*/ 0 w 21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6">
                    <a:moveTo>
                      <a:pt x="13" y="0"/>
                    </a:moveTo>
                    <a:lnTo>
                      <a:pt x="18" y="3"/>
                    </a:lnTo>
                    <a:lnTo>
                      <a:pt x="21" y="13"/>
                    </a:lnTo>
                    <a:lnTo>
                      <a:pt x="21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1" name="Freeform 31"/>
              <p:cNvSpPr>
                <a:spLocks/>
              </p:cNvSpPr>
              <p:nvPr/>
            </p:nvSpPr>
            <p:spPr bwMode="auto">
              <a:xfrm>
                <a:off x="880" y="3688"/>
                <a:ext cx="46" cy="5"/>
              </a:xfrm>
              <a:custGeom>
                <a:avLst/>
                <a:gdLst>
                  <a:gd name="T0" fmla="*/ 0 w 44"/>
                  <a:gd name="T1" fmla="*/ 5 h 5"/>
                  <a:gd name="T2" fmla="*/ 2 w 44"/>
                  <a:gd name="T3" fmla="*/ 0 h 5"/>
                  <a:gd name="T4" fmla="*/ 10 w 44"/>
                  <a:gd name="T5" fmla="*/ 0 h 5"/>
                  <a:gd name="T6" fmla="*/ 25 w 44"/>
                  <a:gd name="T7" fmla="*/ 5 h 5"/>
                  <a:gd name="T8" fmla="*/ 36 w 44"/>
                  <a:gd name="T9" fmla="*/ 5 h 5"/>
                  <a:gd name="T10" fmla="*/ 44 w 4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5" y="5"/>
                    </a:lnTo>
                    <a:lnTo>
                      <a:pt x="36" y="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2" name="Freeform 32"/>
              <p:cNvSpPr>
                <a:spLocks/>
              </p:cNvSpPr>
              <p:nvPr/>
            </p:nvSpPr>
            <p:spPr bwMode="auto">
              <a:xfrm>
                <a:off x="890" y="3688"/>
                <a:ext cx="33" cy="8"/>
              </a:xfrm>
              <a:custGeom>
                <a:avLst/>
                <a:gdLst>
                  <a:gd name="T0" fmla="*/ 0 w 31"/>
                  <a:gd name="T1" fmla="*/ 0 h 8"/>
                  <a:gd name="T2" fmla="*/ 15 w 31"/>
                  <a:gd name="T3" fmla="*/ 8 h 8"/>
                  <a:gd name="T4" fmla="*/ 26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5" y="8"/>
                    </a:lnTo>
                    <a:lnTo>
                      <a:pt x="26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3" name="Freeform 33"/>
              <p:cNvSpPr>
                <a:spLocks/>
              </p:cNvSpPr>
              <p:nvPr/>
            </p:nvSpPr>
            <p:spPr bwMode="auto">
              <a:xfrm>
                <a:off x="890" y="3682"/>
                <a:ext cx="36" cy="17"/>
              </a:xfrm>
              <a:custGeom>
                <a:avLst/>
                <a:gdLst>
                  <a:gd name="T0" fmla="*/ 0 w 34"/>
                  <a:gd name="T1" fmla="*/ 5 h 16"/>
                  <a:gd name="T2" fmla="*/ 15 w 34"/>
                  <a:gd name="T3" fmla="*/ 16 h 16"/>
                  <a:gd name="T4" fmla="*/ 26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5" y="16"/>
                    </a:lnTo>
                    <a:lnTo>
                      <a:pt x="26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4" name="Line 34"/>
              <p:cNvSpPr>
                <a:spLocks noChangeShapeType="1"/>
              </p:cNvSpPr>
              <p:nvPr/>
            </p:nvSpPr>
            <p:spPr bwMode="auto">
              <a:xfrm flipV="1">
                <a:off x="1252" y="3505"/>
                <a:ext cx="2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5" name="Freeform 35"/>
              <p:cNvSpPr>
                <a:spLocks/>
              </p:cNvSpPr>
              <p:nvPr/>
            </p:nvSpPr>
            <p:spPr bwMode="auto">
              <a:xfrm>
                <a:off x="1182" y="3631"/>
                <a:ext cx="43" cy="68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3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3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4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4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6" name="Freeform 36"/>
              <p:cNvSpPr>
                <a:spLocks/>
              </p:cNvSpPr>
              <p:nvPr/>
            </p:nvSpPr>
            <p:spPr bwMode="auto">
              <a:xfrm>
                <a:off x="1185" y="3636"/>
                <a:ext cx="5" cy="57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7" name="Freeform 37"/>
              <p:cNvSpPr>
                <a:spLocks/>
              </p:cNvSpPr>
              <p:nvPr/>
            </p:nvSpPr>
            <p:spPr bwMode="auto">
              <a:xfrm>
                <a:off x="1218" y="3636"/>
                <a:ext cx="5" cy="57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8" name="Freeform 38"/>
              <p:cNvSpPr>
                <a:spLocks/>
              </p:cNvSpPr>
              <p:nvPr/>
            </p:nvSpPr>
            <p:spPr bwMode="auto">
              <a:xfrm>
                <a:off x="1187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79" name="Freeform 39"/>
              <p:cNvSpPr>
                <a:spLocks/>
              </p:cNvSpPr>
              <p:nvPr/>
            </p:nvSpPr>
            <p:spPr bwMode="auto">
              <a:xfrm>
                <a:off x="1206" y="3631"/>
                <a:ext cx="14" cy="68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1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0" name="Freeform 40"/>
              <p:cNvSpPr>
                <a:spLocks/>
              </p:cNvSpPr>
              <p:nvPr/>
            </p:nvSpPr>
            <p:spPr bwMode="auto">
              <a:xfrm>
                <a:off x="1249" y="3688"/>
                <a:ext cx="9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1" name="Rectangle 41"/>
              <p:cNvSpPr>
                <a:spLocks noChangeArrowheads="1"/>
              </p:cNvSpPr>
              <p:nvPr/>
            </p:nvSpPr>
            <p:spPr bwMode="auto">
              <a:xfrm>
                <a:off x="1252" y="3693"/>
                <a:ext cx="4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2" name="Line 42"/>
              <p:cNvSpPr>
                <a:spLocks noChangeShapeType="1"/>
              </p:cNvSpPr>
              <p:nvPr/>
            </p:nvSpPr>
            <p:spPr bwMode="auto">
              <a:xfrm>
                <a:off x="1307" y="3639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3" name="Line 43"/>
              <p:cNvSpPr>
                <a:spLocks noChangeShapeType="1"/>
              </p:cNvSpPr>
              <p:nvPr/>
            </p:nvSpPr>
            <p:spPr bwMode="auto">
              <a:xfrm>
                <a:off x="1309" y="3636"/>
                <a:ext cx="2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4" name="Line 44"/>
              <p:cNvSpPr>
                <a:spLocks noChangeShapeType="1"/>
              </p:cNvSpPr>
              <p:nvPr/>
            </p:nvSpPr>
            <p:spPr bwMode="auto">
              <a:xfrm>
                <a:off x="1315" y="3631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5" name="Freeform 45"/>
              <p:cNvSpPr>
                <a:spLocks/>
              </p:cNvSpPr>
              <p:nvPr/>
            </p:nvSpPr>
            <p:spPr bwMode="auto">
              <a:xfrm>
                <a:off x="1277" y="3631"/>
                <a:ext cx="52" cy="48"/>
              </a:xfrm>
              <a:custGeom>
                <a:avLst/>
                <a:gdLst>
                  <a:gd name="T0" fmla="*/ 36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6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6" name="Line 46"/>
              <p:cNvSpPr>
                <a:spLocks noChangeShapeType="1"/>
              </p:cNvSpPr>
              <p:nvPr/>
            </p:nvSpPr>
            <p:spPr bwMode="auto">
              <a:xfrm>
                <a:off x="1296" y="3699"/>
                <a:ext cx="2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7" name="Line 47"/>
              <p:cNvSpPr>
                <a:spLocks noChangeShapeType="1"/>
              </p:cNvSpPr>
              <p:nvPr/>
            </p:nvSpPr>
            <p:spPr bwMode="auto">
              <a:xfrm flipH="1">
                <a:off x="1302" y="3696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8" name="Line 48"/>
              <p:cNvSpPr>
                <a:spLocks noChangeShapeType="1"/>
              </p:cNvSpPr>
              <p:nvPr/>
            </p:nvSpPr>
            <p:spPr bwMode="auto">
              <a:xfrm flipH="1">
                <a:off x="1304" y="3693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89" name="Line 49"/>
              <p:cNvSpPr>
                <a:spLocks noChangeShapeType="1"/>
              </p:cNvSpPr>
              <p:nvPr/>
            </p:nvSpPr>
            <p:spPr bwMode="auto">
              <a:xfrm>
                <a:off x="1315" y="3693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0" name="Line 50"/>
              <p:cNvSpPr>
                <a:spLocks noChangeShapeType="1"/>
              </p:cNvSpPr>
              <p:nvPr/>
            </p:nvSpPr>
            <p:spPr bwMode="auto">
              <a:xfrm>
                <a:off x="1315" y="3696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1" name="Line 51"/>
              <p:cNvSpPr>
                <a:spLocks noChangeShapeType="1"/>
              </p:cNvSpPr>
              <p:nvPr/>
            </p:nvSpPr>
            <p:spPr bwMode="auto">
              <a:xfrm flipV="1">
                <a:off x="1656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2" name="Freeform 52"/>
              <p:cNvSpPr>
                <a:spLocks/>
              </p:cNvSpPr>
              <p:nvPr/>
            </p:nvSpPr>
            <p:spPr bwMode="auto">
              <a:xfrm>
                <a:off x="1582" y="3631"/>
                <a:ext cx="46" cy="68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1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3" name="Freeform 53"/>
              <p:cNvSpPr>
                <a:spLocks/>
              </p:cNvSpPr>
              <p:nvPr/>
            </p:nvSpPr>
            <p:spPr bwMode="auto">
              <a:xfrm>
                <a:off x="1585" y="3636"/>
                <a:ext cx="9" cy="57"/>
              </a:xfrm>
              <a:custGeom>
                <a:avLst/>
                <a:gdLst>
                  <a:gd name="T0" fmla="*/ 8 w 8"/>
                  <a:gd name="T1" fmla="*/ 0 h 54"/>
                  <a:gd name="T2" fmla="*/ 2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2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4" name="Freeform 54"/>
              <p:cNvSpPr>
                <a:spLocks/>
              </p:cNvSpPr>
              <p:nvPr/>
            </p:nvSpPr>
            <p:spPr bwMode="auto">
              <a:xfrm>
                <a:off x="1618" y="3636"/>
                <a:ext cx="7" cy="57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5" name="Freeform 55"/>
              <p:cNvSpPr>
                <a:spLocks/>
              </p:cNvSpPr>
              <p:nvPr/>
            </p:nvSpPr>
            <p:spPr bwMode="auto">
              <a:xfrm>
                <a:off x="1587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6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6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6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6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6" name="Freeform 56"/>
              <p:cNvSpPr>
                <a:spLocks/>
              </p:cNvSpPr>
              <p:nvPr/>
            </p:nvSpPr>
            <p:spPr bwMode="auto">
              <a:xfrm>
                <a:off x="1609" y="3631"/>
                <a:ext cx="11" cy="68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7" name="Freeform 57"/>
              <p:cNvSpPr>
                <a:spLocks/>
              </p:cNvSpPr>
              <p:nvPr/>
            </p:nvSpPr>
            <p:spPr bwMode="auto">
              <a:xfrm>
                <a:off x="1651" y="3688"/>
                <a:ext cx="10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5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8" name="Rectangle 58"/>
              <p:cNvSpPr>
                <a:spLocks noChangeArrowheads="1"/>
              </p:cNvSpPr>
              <p:nvPr/>
            </p:nvSpPr>
            <p:spPr bwMode="auto">
              <a:xfrm>
                <a:off x="1653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99" name="Rectangle 59"/>
              <p:cNvSpPr>
                <a:spLocks noChangeArrowheads="1"/>
              </p:cNvSpPr>
              <p:nvPr/>
            </p:nvSpPr>
            <p:spPr bwMode="auto">
              <a:xfrm>
                <a:off x="1718" y="3639"/>
                <a:ext cx="3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0" name="Freeform 60"/>
              <p:cNvSpPr>
                <a:spLocks/>
              </p:cNvSpPr>
              <p:nvPr/>
            </p:nvSpPr>
            <p:spPr bwMode="auto">
              <a:xfrm>
                <a:off x="1683" y="3631"/>
                <a:ext cx="46" cy="68"/>
              </a:xfrm>
              <a:custGeom>
                <a:avLst/>
                <a:gdLst>
                  <a:gd name="T0" fmla="*/ 36 w 43"/>
                  <a:gd name="T1" fmla="*/ 5 h 65"/>
                  <a:gd name="T2" fmla="*/ 33 w 43"/>
                  <a:gd name="T3" fmla="*/ 5 h 65"/>
                  <a:gd name="T4" fmla="*/ 31 w 43"/>
                  <a:gd name="T5" fmla="*/ 8 h 65"/>
                  <a:gd name="T6" fmla="*/ 31 w 43"/>
                  <a:gd name="T7" fmla="*/ 13 h 65"/>
                  <a:gd name="T8" fmla="*/ 33 w 43"/>
                  <a:gd name="T9" fmla="*/ 16 h 65"/>
                  <a:gd name="T10" fmla="*/ 36 w 43"/>
                  <a:gd name="T11" fmla="*/ 16 h 65"/>
                  <a:gd name="T12" fmla="*/ 38 w 43"/>
                  <a:gd name="T13" fmla="*/ 13 h 65"/>
                  <a:gd name="T14" fmla="*/ 38 w 43"/>
                  <a:gd name="T15" fmla="*/ 8 h 65"/>
                  <a:gd name="T16" fmla="*/ 36 w 43"/>
                  <a:gd name="T17" fmla="*/ 3 h 65"/>
                  <a:gd name="T18" fmla="*/ 31 w 43"/>
                  <a:gd name="T19" fmla="*/ 0 h 65"/>
                  <a:gd name="T20" fmla="*/ 20 w 43"/>
                  <a:gd name="T21" fmla="*/ 0 h 65"/>
                  <a:gd name="T22" fmla="*/ 13 w 43"/>
                  <a:gd name="T23" fmla="*/ 3 h 65"/>
                  <a:gd name="T24" fmla="*/ 5 w 43"/>
                  <a:gd name="T25" fmla="*/ 8 h 65"/>
                  <a:gd name="T26" fmla="*/ 2 w 43"/>
                  <a:gd name="T27" fmla="*/ 16 h 65"/>
                  <a:gd name="T28" fmla="*/ 0 w 43"/>
                  <a:gd name="T29" fmla="*/ 28 h 65"/>
                  <a:gd name="T30" fmla="*/ 0 w 43"/>
                  <a:gd name="T31" fmla="*/ 46 h 65"/>
                  <a:gd name="T32" fmla="*/ 2 w 43"/>
                  <a:gd name="T33" fmla="*/ 54 h 65"/>
                  <a:gd name="T34" fmla="*/ 10 w 43"/>
                  <a:gd name="T35" fmla="*/ 62 h 65"/>
                  <a:gd name="T36" fmla="*/ 18 w 43"/>
                  <a:gd name="T37" fmla="*/ 65 h 65"/>
                  <a:gd name="T38" fmla="*/ 25 w 43"/>
                  <a:gd name="T39" fmla="*/ 65 h 65"/>
                  <a:gd name="T40" fmla="*/ 33 w 43"/>
                  <a:gd name="T41" fmla="*/ 62 h 65"/>
                  <a:gd name="T42" fmla="*/ 38 w 43"/>
                  <a:gd name="T43" fmla="*/ 54 h 65"/>
                  <a:gd name="T44" fmla="*/ 43 w 43"/>
                  <a:gd name="T45" fmla="*/ 46 h 65"/>
                  <a:gd name="T46" fmla="*/ 43 w 43"/>
                  <a:gd name="T47" fmla="*/ 44 h 65"/>
                  <a:gd name="T48" fmla="*/ 38 w 43"/>
                  <a:gd name="T49" fmla="*/ 34 h 65"/>
                  <a:gd name="T50" fmla="*/ 33 w 43"/>
                  <a:gd name="T51" fmla="*/ 28 h 65"/>
                  <a:gd name="T52" fmla="*/ 25 w 43"/>
                  <a:gd name="T53" fmla="*/ 23 h 65"/>
                  <a:gd name="T54" fmla="*/ 18 w 43"/>
                  <a:gd name="T55" fmla="*/ 23 h 65"/>
                  <a:gd name="T56" fmla="*/ 13 w 43"/>
                  <a:gd name="T57" fmla="*/ 28 h 65"/>
                  <a:gd name="T58" fmla="*/ 10 w 43"/>
                  <a:gd name="T59" fmla="*/ 31 h 65"/>
                  <a:gd name="T60" fmla="*/ 5 w 43"/>
                  <a:gd name="T61" fmla="*/ 3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5">
                    <a:moveTo>
                      <a:pt x="36" y="5"/>
                    </a:moveTo>
                    <a:lnTo>
                      <a:pt x="33" y="5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3" y="16"/>
                    </a:lnTo>
                    <a:lnTo>
                      <a:pt x="36" y="16"/>
                    </a:lnTo>
                    <a:lnTo>
                      <a:pt x="38" y="13"/>
                    </a:lnTo>
                    <a:lnTo>
                      <a:pt x="38" y="8"/>
                    </a:lnTo>
                    <a:lnTo>
                      <a:pt x="36" y="3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5" y="8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38" y="54"/>
                    </a:lnTo>
                    <a:lnTo>
                      <a:pt x="43" y="46"/>
                    </a:lnTo>
                    <a:lnTo>
                      <a:pt x="43" y="44"/>
                    </a:lnTo>
                    <a:lnTo>
                      <a:pt x="38" y="34"/>
                    </a:lnTo>
                    <a:lnTo>
                      <a:pt x="33" y="28"/>
                    </a:lnTo>
                    <a:lnTo>
                      <a:pt x="25" y="23"/>
                    </a:lnTo>
                    <a:lnTo>
                      <a:pt x="18" y="23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5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1" name="Freeform 61"/>
              <p:cNvSpPr>
                <a:spLocks/>
              </p:cNvSpPr>
              <p:nvPr/>
            </p:nvSpPr>
            <p:spPr bwMode="auto">
              <a:xfrm>
                <a:off x="1685" y="3639"/>
                <a:ext cx="9" cy="54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8 h 51"/>
                  <a:gd name="T4" fmla="*/ 0 w 8"/>
                  <a:gd name="T5" fmla="*/ 20 h 51"/>
                  <a:gd name="T6" fmla="*/ 0 w 8"/>
                  <a:gd name="T7" fmla="*/ 38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8"/>
                    </a:lnTo>
                    <a:lnTo>
                      <a:pt x="0" y="20"/>
                    </a:lnTo>
                    <a:lnTo>
                      <a:pt x="0" y="38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2" name="Freeform 62"/>
              <p:cNvSpPr>
                <a:spLocks/>
              </p:cNvSpPr>
              <p:nvPr/>
            </p:nvSpPr>
            <p:spPr bwMode="auto">
              <a:xfrm>
                <a:off x="1721" y="3666"/>
                <a:ext cx="2" cy="22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3" name="Freeform 63"/>
              <p:cNvSpPr>
                <a:spLocks/>
              </p:cNvSpPr>
              <p:nvPr/>
            </p:nvSpPr>
            <p:spPr bwMode="auto">
              <a:xfrm>
                <a:off x="1689" y="3631"/>
                <a:ext cx="15" cy="68"/>
              </a:xfrm>
              <a:custGeom>
                <a:avLst/>
                <a:gdLst>
                  <a:gd name="T0" fmla="*/ 15 w 15"/>
                  <a:gd name="T1" fmla="*/ 0 h 65"/>
                  <a:gd name="T2" fmla="*/ 10 w 15"/>
                  <a:gd name="T3" fmla="*/ 3 h 65"/>
                  <a:gd name="T4" fmla="*/ 8 w 15"/>
                  <a:gd name="T5" fmla="*/ 5 h 65"/>
                  <a:gd name="T6" fmla="*/ 5 w 15"/>
                  <a:gd name="T7" fmla="*/ 13 h 65"/>
                  <a:gd name="T8" fmla="*/ 0 w 15"/>
                  <a:gd name="T9" fmla="*/ 23 h 65"/>
                  <a:gd name="T10" fmla="*/ 0 w 15"/>
                  <a:gd name="T11" fmla="*/ 46 h 65"/>
                  <a:gd name="T12" fmla="*/ 5 w 15"/>
                  <a:gd name="T13" fmla="*/ 54 h 65"/>
                  <a:gd name="T14" fmla="*/ 8 w 15"/>
                  <a:gd name="T15" fmla="*/ 62 h 65"/>
                  <a:gd name="T16" fmla="*/ 13 w 15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0" y="3"/>
                    </a:lnTo>
                    <a:lnTo>
                      <a:pt x="8" y="5"/>
                    </a:lnTo>
                    <a:lnTo>
                      <a:pt x="5" y="13"/>
                    </a:lnTo>
                    <a:lnTo>
                      <a:pt x="0" y="23"/>
                    </a:lnTo>
                    <a:lnTo>
                      <a:pt x="0" y="46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4" name="Freeform 64"/>
              <p:cNvSpPr>
                <a:spLocks/>
              </p:cNvSpPr>
              <p:nvPr/>
            </p:nvSpPr>
            <p:spPr bwMode="auto">
              <a:xfrm>
                <a:off x="1710" y="3655"/>
                <a:ext cx="11" cy="44"/>
              </a:xfrm>
              <a:custGeom>
                <a:avLst/>
                <a:gdLst>
                  <a:gd name="T0" fmla="*/ 0 w 11"/>
                  <a:gd name="T1" fmla="*/ 42 h 42"/>
                  <a:gd name="T2" fmla="*/ 6 w 11"/>
                  <a:gd name="T3" fmla="*/ 39 h 42"/>
                  <a:gd name="T4" fmla="*/ 8 w 11"/>
                  <a:gd name="T5" fmla="*/ 36 h 42"/>
                  <a:gd name="T6" fmla="*/ 11 w 11"/>
                  <a:gd name="T7" fmla="*/ 26 h 42"/>
                  <a:gd name="T8" fmla="*/ 11 w 11"/>
                  <a:gd name="T9" fmla="*/ 16 h 42"/>
                  <a:gd name="T10" fmla="*/ 8 w 11"/>
                  <a:gd name="T11" fmla="*/ 8 h 42"/>
                  <a:gd name="T12" fmla="*/ 6 w 11"/>
                  <a:gd name="T13" fmla="*/ 5 h 42"/>
                  <a:gd name="T14" fmla="*/ 0 w 11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2">
                    <a:moveTo>
                      <a:pt x="0" y="42"/>
                    </a:moveTo>
                    <a:lnTo>
                      <a:pt x="6" y="39"/>
                    </a:lnTo>
                    <a:lnTo>
                      <a:pt x="8" y="36"/>
                    </a:lnTo>
                    <a:lnTo>
                      <a:pt x="11" y="26"/>
                    </a:lnTo>
                    <a:lnTo>
                      <a:pt x="11" y="16"/>
                    </a:lnTo>
                    <a:lnTo>
                      <a:pt x="8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5" name="Line 65"/>
              <p:cNvSpPr>
                <a:spLocks noChangeShapeType="1"/>
              </p:cNvSpPr>
              <p:nvPr/>
            </p:nvSpPr>
            <p:spPr bwMode="auto">
              <a:xfrm flipV="1">
                <a:off x="2056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6" name="Freeform 66"/>
              <p:cNvSpPr>
                <a:spLocks/>
              </p:cNvSpPr>
              <p:nvPr/>
            </p:nvSpPr>
            <p:spPr bwMode="auto">
              <a:xfrm>
                <a:off x="1982" y="3631"/>
                <a:ext cx="47" cy="68"/>
              </a:xfrm>
              <a:custGeom>
                <a:avLst/>
                <a:gdLst>
                  <a:gd name="T0" fmla="*/ 21 w 44"/>
                  <a:gd name="T1" fmla="*/ 0 h 65"/>
                  <a:gd name="T2" fmla="*/ 11 w 44"/>
                  <a:gd name="T3" fmla="*/ 3 h 65"/>
                  <a:gd name="T4" fmla="*/ 6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6 w 44"/>
                  <a:gd name="T11" fmla="*/ 52 h 65"/>
                  <a:gd name="T12" fmla="*/ 11 w 44"/>
                  <a:gd name="T13" fmla="*/ 62 h 65"/>
                  <a:gd name="T14" fmla="*/ 21 w 44"/>
                  <a:gd name="T15" fmla="*/ 65 h 65"/>
                  <a:gd name="T16" fmla="*/ 26 w 44"/>
                  <a:gd name="T17" fmla="*/ 65 h 65"/>
                  <a:gd name="T18" fmla="*/ 36 w 44"/>
                  <a:gd name="T19" fmla="*/ 62 h 65"/>
                  <a:gd name="T20" fmla="*/ 42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2 w 44"/>
                  <a:gd name="T27" fmla="*/ 13 h 65"/>
                  <a:gd name="T28" fmla="*/ 36 w 44"/>
                  <a:gd name="T29" fmla="*/ 3 h 65"/>
                  <a:gd name="T30" fmla="*/ 26 w 44"/>
                  <a:gd name="T31" fmla="*/ 0 h 65"/>
                  <a:gd name="T32" fmla="*/ 21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21" y="0"/>
                    </a:moveTo>
                    <a:lnTo>
                      <a:pt x="11" y="3"/>
                    </a:lnTo>
                    <a:lnTo>
                      <a:pt x="6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6" y="52"/>
                    </a:lnTo>
                    <a:lnTo>
                      <a:pt x="11" y="62"/>
                    </a:lnTo>
                    <a:lnTo>
                      <a:pt x="21" y="65"/>
                    </a:lnTo>
                    <a:lnTo>
                      <a:pt x="26" y="65"/>
                    </a:lnTo>
                    <a:lnTo>
                      <a:pt x="36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3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7" name="Freeform 67"/>
              <p:cNvSpPr>
                <a:spLocks/>
              </p:cNvSpPr>
              <p:nvPr/>
            </p:nvSpPr>
            <p:spPr bwMode="auto">
              <a:xfrm>
                <a:off x="1988" y="3636"/>
                <a:ext cx="6" cy="57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8" name="Freeform 68"/>
              <p:cNvSpPr>
                <a:spLocks/>
              </p:cNvSpPr>
              <p:nvPr/>
            </p:nvSpPr>
            <p:spPr bwMode="auto">
              <a:xfrm>
                <a:off x="2020" y="3636"/>
                <a:ext cx="6" cy="57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09" name="Freeform 69"/>
              <p:cNvSpPr>
                <a:spLocks/>
              </p:cNvSpPr>
              <p:nvPr/>
            </p:nvSpPr>
            <p:spPr bwMode="auto">
              <a:xfrm>
                <a:off x="1991" y="3631"/>
                <a:ext cx="13" cy="68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0" name="Freeform 70"/>
              <p:cNvSpPr>
                <a:spLocks/>
              </p:cNvSpPr>
              <p:nvPr/>
            </p:nvSpPr>
            <p:spPr bwMode="auto">
              <a:xfrm>
                <a:off x="2010" y="3631"/>
                <a:ext cx="13" cy="68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1" name="Freeform 71"/>
              <p:cNvSpPr>
                <a:spLocks/>
              </p:cNvSpPr>
              <p:nvPr/>
            </p:nvSpPr>
            <p:spPr bwMode="auto">
              <a:xfrm>
                <a:off x="2053" y="3688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2" name="Rectangle 72"/>
              <p:cNvSpPr>
                <a:spLocks noChangeArrowheads="1"/>
              </p:cNvSpPr>
              <p:nvPr/>
            </p:nvSpPr>
            <p:spPr bwMode="auto">
              <a:xfrm>
                <a:off x="2056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3" name="Freeform 73"/>
              <p:cNvSpPr>
                <a:spLocks/>
              </p:cNvSpPr>
              <p:nvPr/>
            </p:nvSpPr>
            <p:spPr bwMode="auto">
              <a:xfrm>
                <a:off x="2089" y="3631"/>
                <a:ext cx="38" cy="29"/>
              </a:xfrm>
              <a:custGeom>
                <a:avLst/>
                <a:gdLst>
                  <a:gd name="T0" fmla="*/ 10 w 36"/>
                  <a:gd name="T1" fmla="*/ 0 h 28"/>
                  <a:gd name="T2" fmla="*/ 3 w 36"/>
                  <a:gd name="T3" fmla="*/ 3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0 w 36"/>
                  <a:gd name="T11" fmla="*/ 28 h 28"/>
                  <a:gd name="T12" fmla="*/ 23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3 h 28"/>
                  <a:gd name="T22" fmla="*/ 23 w 36"/>
                  <a:gd name="T23" fmla="*/ 0 h 28"/>
                  <a:gd name="T24" fmla="*/ 10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0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0" y="28"/>
                    </a:lnTo>
                    <a:lnTo>
                      <a:pt x="23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4" name="Freeform 74"/>
              <p:cNvSpPr>
                <a:spLocks/>
              </p:cNvSpPr>
              <p:nvPr/>
            </p:nvSpPr>
            <p:spPr bwMode="auto">
              <a:xfrm>
                <a:off x="2092" y="3634"/>
                <a:ext cx="2" cy="21"/>
              </a:xfrm>
              <a:custGeom>
                <a:avLst/>
                <a:gdLst>
                  <a:gd name="T0" fmla="*/ 2 w 2"/>
                  <a:gd name="T1" fmla="*/ 0 h 20"/>
                  <a:gd name="T2" fmla="*/ 0 w 2"/>
                  <a:gd name="T3" fmla="*/ 5 h 20"/>
                  <a:gd name="T4" fmla="*/ 0 w 2"/>
                  <a:gd name="T5" fmla="*/ 15 h 20"/>
                  <a:gd name="T6" fmla="*/ 2 w 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2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2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5" name="Freeform 75"/>
              <p:cNvSpPr>
                <a:spLocks/>
              </p:cNvSpPr>
              <p:nvPr/>
            </p:nvSpPr>
            <p:spPr bwMode="auto">
              <a:xfrm>
                <a:off x="2121" y="3634"/>
                <a:ext cx="3" cy="21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6" name="Freeform 76"/>
              <p:cNvSpPr>
                <a:spLocks/>
              </p:cNvSpPr>
              <p:nvPr/>
            </p:nvSpPr>
            <p:spPr bwMode="auto">
              <a:xfrm>
                <a:off x="2094" y="3631"/>
                <a:ext cx="5" cy="29"/>
              </a:xfrm>
              <a:custGeom>
                <a:avLst/>
                <a:gdLst>
                  <a:gd name="T0" fmla="*/ 5 w 5"/>
                  <a:gd name="T1" fmla="*/ 0 h 28"/>
                  <a:gd name="T2" fmla="*/ 3 w 5"/>
                  <a:gd name="T3" fmla="*/ 3 h 28"/>
                  <a:gd name="T4" fmla="*/ 0 w 5"/>
                  <a:gd name="T5" fmla="*/ 8 h 28"/>
                  <a:gd name="T6" fmla="*/ 0 w 5"/>
                  <a:gd name="T7" fmla="*/ 18 h 28"/>
                  <a:gd name="T8" fmla="*/ 3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7" name="Freeform 77"/>
              <p:cNvSpPr>
                <a:spLocks/>
              </p:cNvSpPr>
              <p:nvPr/>
            </p:nvSpPr>
            <p:spPr bwMode="auto">
              <a:xfrm>
                <a:off x="2113" y="3631"/>
                <a:ext cx="8" cy="29"/>
              </a:xfrm>
              <a:custGeom>
                <a:avLst/>
                <a:gdLst>
                  <a:gd name="T0" fmla="*/ 0 w 8"/>
                  <a:gd name="T1" fmla="*/ 28 h 28"/>
                  <a:gd name="T2" fmla="*/ 3 w 8"/>
                  <a:gd name="T3" fmla="*/ 23 h 28"/>
                  <a:gd name="T4" fmla="*/ 8 w 8"/>
                  <a:gd name="T5" fmla="*/ 18 h 28"/>
                  <a:gd name="T6" fmla="*/ 8 w 8"/>
                  <a:gd name="T7" fmla="*/ 8 h 28"/>
                  <a:gd name="T8" fmla="*/ 3 w 8"/>
                  <a:gd name="T9" fmla="*/ 3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3" y="23"/>
                    </a:lnTo>
                    <a:lnTo>
                      <a:pt x="8" y="18"/>
                    </a:lnTo>
                    <a:lnTo>
                      <a:pt x="8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8" name="Freeform 78"/>
              <p:cNvSpPr>
                <a:spLocks/>
              </p:cNvSpPr>
              <p:nvPr/>
            </p:nvSpPr>
            <p:spPr bwMode="auto">
              <a:xfrm>
                <a:off x="2083" y="3660"/>
                <a:ext cx="47" cy="39"/>
              </a:xfrm>
              <a:custGeom>
                <a:avLst/>
                <a:gdLst>
                  <a:gd name="T0" fmla="*/ 15 w 44"/>
                  <a:gd name="T1" fmla="*/ 0 h 37"/>
                  <a:gd name="T2" fmla="*/ 8 w 44"/>
                  <a:gd name="T3" fmla="*/ 3 h 37"/>
                  <a:gd name="T4" fmla="*/ 5 w 44"/>
                  <a:gd name="T5" fmla="*/ 6 h 37"/>
                  <a:gd name="T6" fmla="*/ 0 w 44"/>
                  <a:gd name="T7" fmla="*/ 11 h 37"/>
                  <a:gd name="T8" fmla="*/ 0 w 44"/>
                  <a:gd name="T9" fmla="*/ 24 h 37"/>
                  <a:gd name="T10" fmla="*/ 5 w 44"/>
                  <a:gd name="T11" fmla="*/ 31 h 37"/>
                  <a:gd name="T12" fmla="*/ 8 w 44"/>
                  <a:gd name="T13" fmla="*/ 34 h 37"/>
                  <a:gd name="T14" fmla="*/ 15 w 44"/>
                  <a:gd name="T15" fmla="*/ 37 h 37"/>
                  <a:gd name="T16" fmla="*/ 28 w 44"/>
                  <a:gd name="T17" fmla="*/ 37 h 37"/>
                  <a:gd name="T18" fmla="*/ 38 w 44"/>
                  <a:gd name="T19" fmla="*/ 34 h 37"/>
                  <a:gd name="T20" fmla="*/ 41 w 44"/>
                  <a:gd name="T21" fmla="*/ 31 h 37"/>
                  <a:gd name="T22" fmla="*/ 44 w 44"/>
                  <a:gd name="T23" fmla="*/ 24 h 37"/>
                  <a:gd name="T24" fmla="*/ 44 w 44"/>
                  <a:gd name="T25" fmla="*/ 11 h 37"/>
                  <a:gd name="T26" fmla="*/ 41 w 44"/>
                  <a:gd name="T27" fmla="*/ 6 h 37"/>
                  <a:gd name="T28" fmla="*/ 38 w 44"/>
                  <a:gd name="T29" fmla="*/ 3 h 37"/>
                  <a:gd name="T30" fmla="*/ 28 w 44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5" y="0"/>
                    </a:moveTo>
                    <a:lnTo>
                      <a:pt x="8" y="3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5" y="37"/>
                    </a:lnTo>
                    <a:lnTo>
                      <a:pt x="28" y="37"/>
                    </a:lnTo>
                    <a:lnTo>
                      <a:pt x="38" y="34"/>
                    </a:lnTo>
                    <a:lnTo>
                      <a:pt x="41" y="31"/>
                    </a:lnTo>
                    <a:lnTo>
                      <a:pt x="44" y="24"/>
                    </a:lnTo>
                    <a:lnTo>
                      <a:pt x="44" y="11"/>
                    </a:lnTo>
                    <a:lnTo>
                      <a:pt x="41" y="6"/>
                    </a:lnTo>
                    <a:lnTo>
                      <a:pt x="38" y="3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19" name="Freeform 79"/>
              <p:cNvSpPr>
                <a:spLocks/>
              </p:cNvSpPr>
              <p:nvPr/>
            </p:nvSpPr>
            <p:spPr bwMode="auto">
              <a:xfrm>
                <a:off x="2089" y="3666"/>
                <a:ext cx="3" cy="27"/>
              </a:xfrm>
              <a:custGeom>
                <a:avLst/>
                <a:gdLst>
                  <a:gd name="T0" fmla="*/ 3 w 3"/>
                  <a:gd name="T1" fmla="*/ 0 h 25"/>
                  <a:gd name="T2" fmla="*/ 0 w 3"/>
                  <a:gd name="T3" fmla="*/ 5 h 25"/>
                  <a:gd name="T4" fmla="*/ 0 w 3"/>
                  <a:gd name="T5" fmla="*/ 18 h 25"/>
                  <a:gd name="T6" fmla="*/ 3 w 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3" y="0"/>
                    </a:moveTo>
                    <a:lnTo>
                      <a:pt x="0" y="5"/>
                    </a:lnTo>
                    <a:lnTo>
                      <a:pt x="0" y="18"/>
                    </a:lnTo>
                    <a:lnTo>
                      <a:pt x="3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0" name="Freeform 80"/>
              <p:cNvSpPr>
                <a:spLocks/>
              </p:cNvSpPr>
              <p:nvPr/>
            </p:nvSpPr>
            <p:spPr bwMode="auto">
              <a:xfrm>
                <a:off x="2124" y="3666"/>
                <a:ext cx="3" cy="27"/>
              </a:xfrm>
              <a:custGeom>
                <a:avLst/>
                <a:gdLst>
                  <a:gd name="T0" fmla="*/ 0 w 3"/>
                  <a:gd name="T1" fmla="*/ 25 h 25"/>
                  <a:gd name="T2" fmla="*/ 3 w 3"/>
                  <a:gd name="T3" fmla="*/ 18 h 25"/>
                  <a:gd name="T4" fmla="*/ 3 w 3"/>
                  <a:gd name="T5" fmla="*/ 5 h 25"/>
                  <a:gd name="T6" fmla="*/ 0 w 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0" y="25"/>
                    </a:moveTo>
                    <a:lnTo>
                      <a:pt x="3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1" name="Freeform 81"/>
              <p:cNvSpPr>
                <a:spLocks/>
              </p:cNvSpPr>
              <p:nvPr/>
            </p:nvSpPr>
            <p:spPr bwMode="auto">
              <a:xfrm>
                <a:off x="2092" y="3660"/>
                <a:ext cx="7" cy="39"/>
              </a:xfrm>
              <a:custGeom>
                <a:avLst/>
                <a:gdLst>
                  <a:gd name="T0" fmla="*/ 7 w 7"/>
                  <a:gd name="T1" fmla="*/ 0 h 37"/>
                  <a:gd name="T2" fmla="*/ 2 w 7"/>
                  <a:gd name="T3" fmla="*/ 3 h 37"/>
                  <a:gd name="T4" fmla="*/ 0 w 7"/>
                  <a:gd name="T5" fmla="*/ 11 h 37"/>
                  <a:gd name="T6" fmla="*/ 0 w 7"/>
                  <a:gd name="T7" fmla="*/ 24 h 37"/>
                  <a:gd name="T8" fmla="*/ 2 w 7"/>
                  <a:gd name="T9" fmla="*/ 34 h 37"/>
                  <a:gd name="T10" fmla="*/ 7 w 7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7">
                    <a:moveTo>
                      <a:pt x="7" y="0"/>
                    </a:moveTo>
                    <a:lnTo>
                      <a:pt x="2" y="3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2" y="34"/>
                    </a:lnTo>
                    <a:lnTo>
                      <a:pt x="7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2" name="Freeform 82"/>
              <p:cNvSpPr>
                <a:spLocks/>
              </p:cNvSpPr>
              <p:nvPr/>
            </p:nvSpPr>
            <p:spPr bwMode="auto">
              <a:xfrm>
                <a:off x="2113" y="3660"/>
                <a:ext cx="11" cy="39"/>
              </a:xfrm>
              <a:custGeom>
                <a:avLst/>
                <a:gdLst>
                  <a:gd name="T0" fmla="*/ 0 w 10"/>
                  <a:gd name="T1" fmla="*/ 37 h 37"/>
                  <a:gd name="T2" fmla="*/ 8 w 10"/>
                  <a:gd name="T3" fmla="*/ 34 h 37"/>
                  <a:gd name="T4" fmla="*/ 10 w 10"/>
                  <a:gd name="T5" fmla="*/ 24 h 37"/>
                  <a:gd name="T6" fmla="*/ 10 w 10"/>
                  <a:gd name="T7" fmla="*/ 11 h 37"/>
                  <a:gd name="T8" fmla="*/ 8 w 10"/>
                  <a:gd name="T9" fmla="*/ 3 h 37"/>
                  <a:gd name="T10" fmla="*/ 0 w 1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0" y="37"/>
                    </a:moveTo>
                    <a:lnTo>
                      <a:pt x="8" y="34"/>
                    </a:lnTo>
                    <a:lnTo>
                      <a:pt x="10" y="24"/>
                    </a:lnTo>
                    <a:lnTo>
                      <a:pt x="10" y="11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3" name="Line 83"/>
              <p:cNvSpPr>
                <a:spLocks noChangeShapeType="1"/>
              </p:cNvSpPr>
              <p:nvPr/>
            </p:nvSpPr>
            <p:spPr bwMode="auto">
              <a:xfrm flipV="1">
                <a:off x="2459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4" name="Line 84"/>
              <p:cNvSpPr>
                <a:spLocks noChangeShapeType="1"/>
              </p:cNvSpPr>
              <p:nvPr/>
            </p:nvSpPr>
            <p:spPr bwMode="auto">
              <a:xfrm>
                <a:off x="2404" y="3636"/>
                <a:ext cx="1" cy="6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5" name="Line 85"/>
              <p:cNvSpPr>
                <a:spLocks noChangeShapeType="1"/>
              </p:cNvSpPr>
              <p:nvPr/>
            </p:nvSpPr>
            <p:spPr bwMode="auto">
              <a:xfrm>
                <a:off x="2408" y="3636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6" name="Line 86"/>
              <p:cNvSpPr>
                <a:spLocks noChangeShapeType="1"/>
              </p:cNvSpPr>
              <p:nvPr/>
            </p:nvSpPr>
            <p:spPr bwMode="auto">
              <a:xfrm>
                <a:off x="2410" y="3631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7" name="Freeform 87"/>
              <p:cNvSpPr>
                <a:spLocks/>
              </p:cNvSpPr>
              <p:nvPr/>
            </p:nvSpPr>
            <p:spPr bwMode="auto">
              <a:xfrm>
                <a:off x="2394" y="3631"/>
                <a:ext cx="16" cy="13"/>
              </a:xfrm>
              <a:custGeom>
                <a:avLst/>
                <a:gdLst>
                  <a:gd name="T0" fmla="*/ 15 w 15"/>
                  <a:gd name="T1" fmla="*/ 0 h 13"/>
                  <a:gd name="T2" fmla="*/ 8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8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8" name="Line 88"/>
              <p:cNvSpPr>
                <a:spLocks noChangeShapeType="1"/>
              </p:cNvSpPr>
              <p:nvPr/>
            </p:nvSpPr>
            <p:spPr bwMode="auto">
              <a:xfrm>
                <a:off x="2391" y="3699"/>
                <a:ext cx="32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29" name="Line 89"/>
              <p:cNvSpPr>
                <a:spLocks noChangeShapeType="1"/>
              </p:cNvSpPr>
              <p:nvPr/>
            </p:nvSpPr>
            <p:spPr bwMode="auto">
              <a:xfrm flipH="1">
                <a:off x="2399" y="3696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0" name="Line 90"/>
              <p:cNvSpPr>
                <a:spLocks noChangeShapeType="1"/>
              </p:cNvSpPr>
              <p:nvPr/>
            </p:nvSpPr>
            <p:spPr bwMode="auto">
              <a:xfrm flipH="1">
                <a:off x="2402" y="3693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1" name="Line 91"/>
              <p:cNvSpPr>
                <a:spLocks noChangeShapeType="1"/>
              </p:cNvSpPr>
              <p:nvPr/>
            </p:nvSpPr>
            <p:spPr bwMode="auto">
              <a:xfrm>
                <a:off x="2410" y="3693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2" name="Line 92"/>
              <p:cNvSpPr>
                <a:spLocks noChangeShapeType="1"/>
              </p:cNvSpPr>
              <p:nvPr/>
            </p:nvSpPr>
            <p:spPr bwMode="auto">
              <a:xfrm>
                <a:off x="2410" y="3696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3" name="Freeform 93"/>
              <p:cNvSpPr>
                <a:spLocks/>
              </p:cNvSpPr>
              <p:nvPr/>
            </p:nvSpPr>
            <p:spPr bwMode="auto">
              <a:xfrm>
                <a:off x="2454" y="3688"/>
                <a:ext cx="11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5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4" name="Rectangle 94"/>
              <p:cNvSpPr>
                <a:spLocks noChangeArrowheads="1"/>
              </p:cNvSpPr>
              <p:nvPr/>
            </p:nvSpPr>
            <p:spPr bwMode="auto">
              <a:xfrm>
                <a:off x="2456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5" name="Freeform 95"/>
              <p:cNvSpPr>
                <a:spLocks/>
              </p:cNvSpPr>
              <p:nvPr/>
            </p:nvSpPr>
            <p:spPr bwMode="auto">
              <a:xfrm>
                <a:off x="2487" y="3631"/>
                <a:ext cx="43" cy="68"/>
              </a:xfrm>
              <a:custGeom>
                <a:avLst/>
                <a:gdLst>
                  <a:gd name="T0" fmla="*/ 18 w 41"/>
                  <a:gd name="T1" fmla="*/ 0 h 65"/>
                  <a:gd name="T2" fmla="*/ 7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7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7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6" name="Freeform 96"/>
              <p:cNvSpPr>
                <a:spLocks/>
              </p:cNvSpPr>
              <p:nvPr/>
            </p:nvSpPr>
            <p:spPr bwMode="auto">
              <a:xfrm>
                <a:off x="2489" y="3636"/>
                <a:ext cx="5" cy="57"/>
              </a:xfrm>
              <a:custGeom>
                <a:avLst/>
                <a:gdLst>
                  <a:gd name="T0" fmla="*/ 5 w 5"/>
                  <a:gd name="T1" fmla="*/ 0 h 54"/>
                  <a:gd name="T2" fmla="*/ 3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3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7" name="Freeform 97"/>
              <p:cNvSpPr>
                <a:spLocks/>
              </p:cNvSpPr>
              <p:nvPr/>
            </p:nvSpPr>
            <p:spPr bwMode="auto">
              <a:xfrm>
                <a:off x="2522" y="3636"/>
                <a:ext cx="5" cy="57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8" name="Freeform 98"/>
              <p:cNvSpPr>
                <a:spLocks/>
              </p:cNvSpPr>
              <p:nvPr/>
            </p:nvSpPr>
            <p:spPr bwMode="auto">
              <a:xfrm>
                <a:off x="2492" y="3631"/>
                <a:ext cx="14" cy="68"/>
              </a:xfrm>
              <a:custGeom>
                <a:avLst/>
                <a:gdLst>
                  <a:gd name="T0" fmla="*/ 13 w 13"/>
                  <a:gd name="T1" fmla="*/ 0 h 65"/>
                  <a:gd name="T2" fmla="*/ 7 w 13"/>
                  <a:gd name="T3" fmla="*/ 3 h 65"/>
                  <a:gd name="T4" fmla="*/ 2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2 w 13"/>
                  <a:gd name="T11" fmla="*/ 54 h 65"/>
                  <a:gd name="T12" fmla="*/ 7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7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7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39" name="Freeform 99"/>
              <p:cNvSpPr>
                <a:spLocks/>
              </p:cNvSpPr>
              <p:nvPr/>
            </p:nvSpPr>
            <p:spPr bwMode="auto">
              <a:xfrm>
                <a:off x="2511" y="3631"/>
                <a:ext cx="14" cy="68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0" name="Line 100"/>
              <p:cNvSpPr>
                <a:spLocks noChangeShapeType="1"/>
              </p:cNvSpPr>
              <p:nvPr/>
            </p:nvSpPr>
            <p:spPr bwMode="auto">
              <a:xfrm flipV="1">
                <a:off x="2860" y="3505"/>
                <a:ext cx="1" cy="5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1" name="Line 101"/>
              <p:cNvSpPr>
                <a:spLocks noChangeShapeType="1"/>
              </p:cNvSpPr>
              <p:nvPr/>
            </p:nvSpPr>
            <p:spPr bwMode="auto">
              <a:xfrm>
                <a:off x="2805" y="3636"/>
                <a:ext cx="1" cy="6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2" name="Line 102"/>
              <p:cNvSpPr>
                <a:spLocks noChangeShapeType="1"/>
              </p:cNvSpPr>
              <p:nvPr/>
            </p:nvSpPr>
            <p:spPr bwMode="auto">
              <a:xfrm>
                <a:off x="2810" y="3636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3" name="Line 103"/>
              <p:cNvSpPr>
                <a:spLocks noChangeShapeType="1"/>
              </p:cNvSpPr>
              <p:nvPr/>
            </p:nvSpPr>
            <p:spPr bwMode="auto">
              <a:xfrm>
                <a:off x="2813" y="3631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4" name="Freeform 104"/>
              <p:cNvSpPr>
                <a:spLocks/>
              </p:cNvSpPr>
              <p:nvPr/>
            </p:nvSpPr>
            <p:spPr bwMode="auto">
              <a:xfrm>
                <a:off x="2797" y="3631"/>
                <a:ext cx="16" cy="13"/>
              </a:xfrm>
              <a:custGeom>
                <a:avLst/>
                <a:gdLst>
                  <a:gd name="T0" fmla="*/ 15 w 15"/>
                  <a:gd name="T1" fmla="*/ 0 h 13"/>
                  <a:gd name="T2" fmla="*/ 5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5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5" name="Line 105"/>
              <p:cNvSpPr>
                <a:spLocks noChangeShapeType="1"/>
              </p:cNvSpPr>
              <p:nvPr/>
            </p:nvSpPr>
            <p:spPr bwMode="auto">
              <a:xfrm>
                <a:off x="2794" y="3699"/>
                <a:ext cx="3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6" name="Line 106"/>
              <p:cNvSpPr>
                <a:spLocks noChangeShapeType="1"/>
              </p:cNvSpPr>
              <p:nvPr/>
            </p:nvSpPr>
            <p:spPr bwMode="auto">
              <a:xfrm flipH="1">
                <a:off x="2799" y="3696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7" name="Line 107"/>
              <p:cNvSpPr>
                <a:spLocks noChangeShapeType="1"/>
              </p:cNvSpPr>
              <p:nvPr/>
            </p:nvSpPr>
            <p:spPr bwMode="auto">
              <a:xfrm flipH="1">
                <a:off x="2803" y="3693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8" name="Line 108"/>
              <p:cNvSpPr>
                <a:spLocks noChangeShapeType="1"/>
              </p:cNvSpPr>
              <p:nvPr/>
            </p:nvSpPr>
            <p:spPr bwMode="auto">
              <a:xfrm>
                <a:off x="2813" y="3693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49" name="Line 109"/>
              <p:cNvSpPr>
                <a:spLocks noChangeShapeType="1"/>
              </p:cNvSpPr>
              <p:nvPr/>
            </p:nvSpPr>
            <p:spPr bwMode="auto">
              <a:xfrm>
                <a:off x="2813" y="3696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0" name="Freeform 110"/>
              <p:cNvSpPr>
                <a:spLocks/>
              </p:cNvSpPr>
              <p:nvPr/>
            </p:nvSpPr>
            <p:spPr bwMode="auto">
              <a:xfrm>
                <a:off x="2854" y="3688"/>
                <a:ext cx="11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8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8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1" name="Rectangle 111"/>
              <p:cNvSpPr>
                <a:spLocks noChangeArrowheads="1"/>
              </p:cNvSpPr>
              <p:nvPr/>
            </p:nvSpPr>
            <p:spPr bwMode="auto">
              <a:xfrm>
                <a:off x="2860" y="369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2" name="Rectangle 112"/>
              <p:cNvSpPr>
                <a:spLocks noChangeArrowheads="1"/>
              </p:cNvSpPr>
              <p:nvPr/>
            </p:nvSpPr>
            <p:spPr bwMode="auto">
              <a:xfrm>
                <a:off x="2889" y="3644"/>
                <a:ext cx="5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3" name="Freeform 113"/>
              <p:cNvSpPr>
                <a:spLocks/>
              </p:cNvSpPr>
              <p:nvPr/>
            </p:nvSpPr>
            <p:spPr bwMode="auto">
              <a:xfrm>
                <a:off x="2887" y="3631"/>
                <a:ext cx="46" cy="68"/>
              </a:xfrm>
              <a:custGeom>
                <a:avLst/>
                <a:gdLst>
                  <a:gd name="T0" fmla="*/ 2 w 44"/>
                  <a:gd name="T1" fmla="*/ 8 h 65"/>
                  <a:gd name="T2" fmla="*/ 7 w 44"/>
                  <a:gd name="T3" fmla="*/ 8 h 65"/>
                  <a:gd name="T4" fmla="*/ 10 w 44"/>
                  <a:gd name="T5" fmla="*/ 13 h 65"/>
                  <a:gd name="T6" fmla="*/ 10 w 44"/>
                  <a:gd name="T7" fmla="*/ 16 h 65"/>
                  <a:gd name="T8" fmla="*/ 7 w 44"/>
                  <a:gd name="T9" fmla="*/ 18 h 65"/>
                  <a:gd name="T10" fmla="*/ 2 w 44"/>
                  <a:gd name="T11" fmla="*/ 18 h 65"/>
                  <a:gd name="T12" fmla="*/ 0 w 44"/>
                  <a:gd name="T13" fmla="*/ 16 h 65"/>
                  <a:gd name="T14" fmla="*/ 0 w 44"/>
                  <a:gd name="T15" fmla="*/ 13 h 65"/>
                  <a:gd name="T16" fmla="*/ 2 w 44"/>
                  <a:gd name="T17" fmla="*/ 5 h 65"/>
                  <a:gd name="T18" fmla="*/ 7 w 44"/>
                  <a:gd name="T19" fmla="*/ 3 h 65"/>
                  <a:gd name="T20" fmla="*/ 15 w 44"/>
                  <a:gd name="T21" fmla="*/ 0 h 65"/>
                  <a:gd name="T22" fmla="*/ 28 w 44"/>
                  <a:gd name="T23" fmla="*/ 0 h 65"/>
                  <a:gd name="T24" fmla="*/ 38 w 44"/>
                  <a:gd name="T25" fmla="*/ 3 h 65"/>
                  <a:gd name="T26" fmla="*/ 41 w 44"/>
                  <a:gd name="T27" fmla="*/ 5 h 65"/>
                  <a:gd name="T28" fmla="*/ 44 w 44"/>
                  <a:gd name="T29" fmla="*/ 13 h 65"/>
                  <a:gd name="T30" fmla="*/ 44 w 44"/>
                  <a:gd name="T31" fmla="*/ 18 h 65"/>
                  <a:gd name="T32" fmla="*/ 41 w 44"/>
                  <a:gd name="T33" fmla="*/ 23 h 65"/>
                  <a:gd name="T34" fmla="*/ 31 w 44"/>
                  <a:gd name="T35" fmla="*/ 31 h 65"/>
                  <a:gd name="T36" fmla="*/ 15 w 44"/>
                  <a:gd name="T37" fmla="*/ 36 h 65"/>
                  <a:gd name="T38" fmla="*/ 10 w 44"/>
                  <a:gd name="T39" fmla="*/ 39 h 65"/>
                  <a:gd name="T40" fmla="*/ 2 w 44"/>
                  <a:gd name="T41" fmla="*/ 46 h 65"/>
                  <a:gd name="T42" fmla="*/ 0 w 44"/>
                  <a:gd name="T43" fmla="*/ 54 h 65"/>
                  <a:gd name="T44" fmla="*/ 0 w 44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5">
                    <a:moveTo>
                      <a:pt x="2" y="8"/>
                    </a:moveTo>
                    <a:lnTo>
                      <a:pt x="7" y="8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38" y="3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5" y="36"/>
                    </a:lnTo>
                    <a:lnTo>
                      <a:pt x="10" y="39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4" name="Freeform 114"/>
              <p:cNvSpPr>
                <a:spLocks/>
              </p:cNvSpPr>
              <p:nvPr/>
            </p:nvSpPr>
            <p:spPr bwMode="auto">
              <a:xfrm>
                <a:off x="2927" y="3636"/>
                <a:ext cx="3" cy="19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5" name="Freeform 115"/>
              <p:cNvSpPr>
                <a:spLocks/>
              </p:cNvSpPr>
              <p:nvPr/>
            </p:nvSpPr>
            <p:spPr bwMode="auto">
              <a:xfrm>
                <a:off x="2903" y="3631"/>
                <a:ext cx="24" cy="38"/>
              </a:xfrm>
              <a:custGeom>
                <a:avLst/>
                <a:gdLst>
                  <a:gd name="T0" fmla="*/ 13 w 23"/>
                  <a:gd name="T1" fmla="*/ 0 h 36"/>
                  <a:gd name="T2" fmla="*/ 18 w 23"/>
                  <a:gd name="T3" fmla="*/ 3 h 36"/>
                  <a:gd name="T4" fmla="*/ 23 w 23"/>
                  <a:gd name="T5" fmla="*/ 13 h 36"/>
                  <a:gd name="T6" fmla="*/ 23 w 23"/>
                  <a:gd name="T7" fmla="*/ 18 h 36"/>
                  <a:gd name="T8" fmla="*/ 18 w 23"/>
                  <a:gd name="T9" fmla="*/ 23 h 36"/>
                  <a:gd name="T10" fmla="*/ 13 w 23"/>
                  <a:gd name="T11" fmla="*/ 31 h 36"/>
                  <a:gd name="T12" fmla="*/ 0 w 23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3" y="0"/>
                    </a:moveTo>
                    <a:lnTo>
                      <a:pt x="18" y="3"/>
                    </a:lnTo>
                    <a:lnTo>
                      <a:pt x="23" y="13"/>
                    </a:lnTo>
                    <a:lnTo>
                      <a:pt x="23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6" name="Freeform 116"/>
              <p:cNvSpPr>
                <a:spLocks/>
              </p:cNvSpPr>
              <p:nvPr/>
            </p:nvSpPr>
            <p:spPr bwMode="auto">
              <a:xfrm>
                <a:off x="2887" y="3688"/>
                <a:ext cx="46" cy="5"/>
              </a:xfrm>
              <a:custGeom>
                <a:avLst/>
                <a:gdLst>
                  <a:gd name="T0" fmla="*/ 0 w 44"/>
                  <a:gd name="T1" fmla="*/ 5 h 5"/>
                  <a:gd name="T2" fmla="*/ 2 w 44"/>
                  <a:gd name="T3" fmla="*/ 0 h 5"/>
                  <a:gd name="T4" fmla="*/ 10 w 44"/>
                  <a:gd name="T5" fmla="*/ 0 h 5"/>
                  <a:gd name="T6" fmla="*/ 26 w 44"/>
                  <a:gd name="T7" fmla="*/ 5 h 5"/>
                  <a:gd name="T8" fmla="*/ 38 w 44"/>
                  <a:gd name="T9" fmla="*/ 5 h 5"/>
                  <a:gd name="T10" fmla="*/ 44 w 4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6" y="5"/>
                    </a:lnTo>
                    <a:lnTo>
                      <a:pt x="38" y="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7" name="Freeform 117"/>
              <p:cNvSpPr>
                <a:spLocks/>
              </p:cNvSpPr>
              <p:nvPr/>
            </p:nvSpPr>
            <p:spPr bwMode="auto">
              <a:xfrm>
                <a:off x="2898" y="3688"/>
                <a:ext cx="32" cy="8"/>
              </a:xfrm>
              <a:custGeom>
                <a:avLst/>
                <a:gdLst>
                  <a:gd name="T0" fmla="*/ 0 w 31"/>
                  <a:gd name="T1" fmla="*/ 0 h 8"/>
                  <a:gd name="T2" fmla="*/ 16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6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8" name="Freeform 118"/>
              <p:cNvSpPr>
                <a:spLocks/>
              </p:cNvSpPr>
              <p:nvPr/>
            </p:nvSpPr>
            <p:spPr bwMode="auto">
              <a:xfrm>
                <a:off x="2898" y="3682"/>
                <a:ext cx="35" cy="17"/>
              </a:xfrm>
              <a:custGeom>
                <a:avLst/>
                <a:gdLst>
                  <a:gd name="T0" fmla="*/ 0 w 34"/>
                  <a:gd name="T1" fmla="*/ 5 h 16"/>
                  <a:gd name="T2" fmla="*/ 16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59" name="Line 119"/>
              <p:cNvSpPr>
                <a:spLocks noChangeShapeType="1"/>
              </p:cNvSpPr>
              <p:nvPr/>
            </p:nvSpPr>
            <p:spPr bwMode="auto">
              <a:xfrm flipV="1">
                <a:off x="550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0" name="Line 120"/>
              <p:cNvSpPr>
                <a:spLocks noChangeShapeType="1"/>
              </p:cNvSpPr>
              <p:nvPr/>
            </p:nvSpPr>
            <p:spPr bwMode="auto">
              <a:xfrm flipV="1">
                <a:off x="651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1" name="Line 121"/>
              <p:cNvSpPr>
                <a:spLocks noChangeShapeType="1"/>
              </p:cNvSpPr>
              <p:nvPr/>
            </p:nvSpPr>
            <p:spPr bwMode="auto">
              <a:xfrm flipV="1">
                <a:off x="751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2" name="Line 122"/>
              <p:cNvSpPr>
                <a:spLocks noChangeShapeType="1"/>
              </p:cNvSpPr>
              <p:nvPr/>
            </p:nvSpPr>
            <p:spPr bwMode="auto">
              <a:xfrm flipV="1">
                <a:off x="953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3" name="Line 123"/>
              <p:cNvSpPr>
                <a:spLocks noChangeShapeType="1"/>
              </p:cNvSpPr>
              <p:nvPr/>
            </p:nvSpPr>
            <p:spPr bwMode="auto">
              <a:xfrm flipV="1">
                <a:off x="1054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4" name="Line 124"/>
              <p:cNvSpPr>
                <a:spLocks noChangeShapeType="1"/>
              </p:cNvSpPr>
              <p:nvPr/>
            </p:nvSpPr>
            <p:spPr bwMode="auto">
              <a:xfrm flipV="1">
                <a:off x="1154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5" name="Line 125"/>
              <p:cNvSpPr>
                <a:spLocks noChangeShapeType="1"/>
              </p:cNvSpPr>
              <p:nvPr/>
            </p:nvSpPr>
            <p:spPr bwMode="auto">
              <a:xfrm flipV="1">
                <a:off x="1354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6" name="Line 126"/>
              <p:cNvSpPr>
                <a:spLocks noChangeShapeType="1"/>
              </p:cNvSpPr>
              <p:nvPr/>
            </p:nvSpPr>
            <p:spPr bwMode="auto">
              <a:xfrm flipV="1">
                <a:off x="1454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7" name="Line 127"/>
              <p:cNvSpPr>
                <a:spLocks noChangeShapeType="1"/>
              </p:cNvSpPr>
              <p:nvPr/>
            </p:nvSpPr>
            <p:spPr bwMode="auto">
              <a:xfrm flipV="1">
                <a:off x="1554" y="3530"/>
                <a:ext cx="2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8" name="Line 128"/>
              <p:cNvSpPr>
                <a:spLocks noChangeShapeType="1"/>
              </p:cNvSpPr>
              <p:nvPr/>
            </p:nvSpPr>
            <p:spPr bwMode="auto">
              <a:xfrm flipV="1">
                <a:off x="1756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69" name="Line 129"/>
              <p:cNvSpPr>
                <a:spLocks noChangeShapeType="1"/>
              </p:cNvSpPr>
              <p:nvPr/>
            </p:nvSpPr>
            <p:spPr bwMode="auto">
              <a:xfrm flipV="1">
                <a:off x="1857" y="3530"/>
                <a:ext cx="2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0" name="Line 130"/>
              <p:cNvSpPr>
                <a:spLocks noChangeShapeType="1"/>
              </p:cNvSpPr>
              <p:nvPr/>
            </p:nvSpPr>
            <p:spPr bwMode="auto">
              <a:xfrm flipV="1">
                <a:off x="1956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1" name="Line 131"/>
              <p:cNvSpPr>
                <a:spLocks noChangeShapeType="1"/>
              </p:cNvSpPr>
              <p:nvPr/>
            </p:nvSpPr>
            <p:spPr bwMode="auto">
              <a:xfrm flipV="1">
                <a:off x="2156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2" name="Line 132"/>
              <p:cNvSpPr>
                <a:spLocks noChangeShapeType="1"/>
              </p:cNvSpPr>
              <p:nvPr/>
            </p:nvSpPr>
            <p:spPr bwMode="auto">
              <a:xfrm flipV="1">
                <a:off x="2258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3" name="Line 133"/>
              <p:cNvSpPr>
                <a:spLocks noChangeShapeType="1"/>
              </p:cNvSpPr>
              <p:nvPr/>
            </p:nvSpPr>
            <p:spPr bwMode="auto">
              <a:xfrm flipV="1">
                <a:off x="2358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4" name="Line 134"/>
              <p:cNvSpPr>
                <a:spLocks noChangeShapeType="1"/>
              </p:cNvSpPr>
              <p:nvPr/>
            </p:nvSpPr>
            <p:spPr bwMode="auto">
              <a:xfrm flipV="1">
                <a:off x="2560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5" name="Line 135"/>
              <p:cNvSpPr>
                <a:spLocks noChangeShapeType="1"/>
              </p:cNvSpPr>
              <p:nvPr/>
            </p:nvSpPr>
            <p:spPr bwMode="auto">
              <a:xfrm flipV="1">
                <a:off x="2658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6" name="Line 136"/>
              <p:cNvSpPr>
                <a:spLocks noChangeShapeType="1"/>
              </p:cNvSpPr>
              <p:nvPr/>
            </p:nvSpPr>
            <p:spPr bwMode="auto">
              <a:xfrm flipV="1">
                <a:off x="2758" y="3530"/>
                <a:ext cx="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7" name="Line 137"/>
              <p:cNvSpPr>
                <a:spLocks noChangeShapeType="1"/>
              </p:cNvSpPr>
              <p:nvPr/>
            </p:nvSpPr>
            <p:spPr bwMode="auto">
              <a:xfrm>
                <a:off x="452" y="1141"/>
                <a:ext cx="2408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8" name="Line 138"/>
              <p:cNvSpPr>
                <a:spLocks noChangeShapeType="1"/>
              </p:cNvSpPr>
              <p:nvPr/>
            </p:nvSpPr>
            <p:spPr bwMode="auto">
              <a:xfrm>
                <a:off x="452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79" name="Line 139"/>
              <p:cNvSpPr>
                <a:spLocks noChangeShapeType="1"/>
              </p:cNvSpPr>
              <p:nvPr/>
            </p:nvSpPr>
            <p:spPr bwMode="auto">
              <a:xfrm>
                <a:off x="852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0" name="Line 140"/>
              <p:cNvSpPr>
                <a:spLocks noChangeShapeType="1"/>
              </p:cNvSpPr>
              <p:nvPr/>
            </p:nvSpPr>
            <p:spPr bwMode="auto">
              <a:xfrm>
                <a:off x="1252" y="1141"/>
                <a:ext cx="2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1" name="Line 141"/>
              <p:cNvSpPr>
                <a:spLocks noChangeShapeType="1"/>
              </p:cNvSpPr>
              <p:nvPr/>
            </p:nvSpPr>
            <p:spPr bwMode="auto">
              <a:xfrm>
                <a:off x="1656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2" name="Line 142"/>
              <p:cNvSpPr>
                <a:spLocks noChangeShapeType="1"/>
              </p:cNvSpPr>
              <p:nvPr/>
            </p:nvSpPr>
            <p:spPr bwMode="auto">
              <a:xfrm>
                <a:off x="2056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3" name="Line 143"/>
              <p:cNvSpPr>
                <a:spLocks noChangeShapeType="1"/>
              </p:cNvSpPr>
              <p:nvPr/>
            </p:nvSpPr>
            <p:spPr bwMode="auto">
              <a:xfrm>
                <a:off x="2459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4" name="Line 144"/>
              <p:cNvSpPr>
                <a:spLocks noChangeShapeType="1"/>
              </p:cNvSpPr>
              <p:nvPr/>
            </p:nvSpPr>
            <p:spPr bwMode="auto">
              <a:xfrm>
                <a:off x="2860" y="1141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5" name="Line 145"/>
              <p:cNvSpPr>
                <a:spLocks noChangeShapeType="1"/>
              </p:cNvSpPr>
              <p:nvPr/>
            </p:nvSpPr>
            <p:spPr bwMode="auto">
              <a:xfrm>
                <a:off x="550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6" name="Line 146"/>
              <p:cNvSpPr>
                <a:spLocks noChangeShapeType="1"/>
              </p:cNvSpPr>
              <p:nvPr/>
            </p:nvSpPr>
            <p:spPr bwMode="auto">
              <a:xfrm>
                <a:off x="651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7" name="Line 147"/>
              <p:cNvSpPr>
                <a:spLocks noChangeShapeType="1"/>
              </p:cNvSpPr>
              <p:nvPr/>
            </p:nvSpPr>
            <p:spPr bwMode="auto">
              <a:xfrm>
                <a:off x="751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8" name="Line 148"/>
              <p:cNvSpPr>
                <a:spLocks noChangeShapeType="1"/>
              </p:cNvSpPr>
              <p:nvPr/>
            </p:nvSpPr>
            <p:spPr bwMode="auto">
              <a:xfrm>
                <a:off x="953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89" name="Line 149"/>
              <p:cNvSpPr>
                <a:spLocks noChangeShapeType="1"/>
              </p:cNvSpPr>
              <p:nvPr/>
            </p:nvSpPr>
            <p:spPr bwMode="auto">
              <a:xfrm>
                <a:off x="1054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0" name="Line 150"/>
              <p:cNvSpPr>
                <a:spLocks noChangeShapeType="1"/>
              </p:cNvSpPr>
              <p:nvPr/>
            </p:nvSpPr>
            <p:spPr bwMode="auto">
              <a:xfrm>
                <a:off x="1154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1" name="Line 151"/>
              <p:cNvSpPr>
                <a:spLocks noChangeShapeType="1"/>
              </p:cNvSpPr>
              <p:nvPr/>
            </p:nvSpPr>
            <p:spPr bwMode="auto">
              <a:xfrm>
                <a:off x="1354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2" name="Line 152"/>
              <p:cNvSpPr>
                <a:spLocks noChangeShapeType="1"/>
              </p:cNvSpPr>
              <p:nvPr/>
            </p:nvSpPr>
            <p:spPr bwMode="auto">
              <a:xfrm>
                <a:off x="1454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3" name="Line 153"/>
              <p:cNvSpPr>
                <a:spLocks noChangeShapeType="1"/>
              </p:cNvSpPr>
              <p:nvPr/>
            </p:nvSpPr>
            <p:spPr bwMode="auto">
              <a:xfrm>
                <a:off x="1554" y="1141"/>
                <a:ext cx="2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4" name="Line 154"/>
              <p:cNvSpPr>
                <a:spLocks noChangeShapeType="1"/>
              </p:cNvSpPr>
              <p:nvPr/>
            </p:nvSpPr>
            <p:spPr bwMode="auto">
              <a:xfrm>
                <a:off x="1756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5" name="Line 155"/>
              <p:cNvSpPr>
                <a:spLocks noChangeShapeType="1"/>
              </p:cNvSpPr>
              <p:nvPr/>
            </p:nvSpPr>
            <p:spPr bwMode="auto">
              <a:xfrm>
                <a:off x="1857" y="1141"/>
                <a:ext cx="2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6" name="Line 156"/>
              <p:cNvSpPr>
                <a:spLocks noChangeShapeType="1"/>
              </p:cNvSpPr>
              <p:nvPr/>
            </p:nvSpPr>
            <p:spPr bwMode="auto">
              <a:xfrm>
                <a:off x="1956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7" name="Line 157"/>
              <p:cNvSpPr>
                <a:spLocks noChangeShapeType="1"/>
              </p:cNvSpPr>
              <p:nvPr/>
            </p:nvSpPr>
            <p:spPr bwMode="auto">
              <a:xfrm>
                <a:off x="2156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8" name="Line 158"/>
              <p:cNvSpPr>
                <a:spLocks noChangeShapeType="1"/>
              </p:cNvSpPr>
              <p:nvPr/>
            </p:nvSpPr>
            <p:spPr bwMode="auto">
              <a:xfrm>
                <a:off x="2258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99" name="Line 159"/>
              <p:cNvSpPr>
                <a:spLocks noChangeShapeType="1"/>
              </p:cNvSpPr>
              <p:nvPr/>
            </p:nvSpPr>
            <p:spPr bwMode="auto">
              <a:xfrm>
                <a:off x="2358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0" name="Line 160"/>
              <p:cNvSpPr>
                <a:spLocks noChangeShapeType="1"/>
              </p:cNvSpPr>
              <p:nvPr/>
            </p:nvSpPr>
            <p:spPr bwMode="auto">
              <a:xfrm>
                <a:off x="2560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1" name="Line 161"/>
              <p:cNvSpPr>
                <a:spLocks noChangeShapeType="1"/>
              </p:cNvSpPr>
              <p:nvPr/>
            </p:nvSpPr>
            <p:spPr bwMode="auto">
              <a:xfrm>
                <a:off x="2658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2" name="Line 162"/>
              <p:cNvSpPr>
                <a:spLocks noChangeShapeType="1"/>
              </p:cNvSpPr>
              <p:nvPr/>
            </p:nvSpPr>
            <p:spPr bwMode="auto">
              <a:xfrm>
                <a:off x="2758" y="1141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3" name="Line 163"/>
              <p:cNvSpPr>
                <a:spLocks noChangeShapeType="1"/>
              </p:cNvSpPr>
              <p:nvPr/>
            </p:nvSpPr>
            <p:spPr bwMode="auto">
              <a:xfrm flipV="1">
                <a:off x="452" y="1141"/>
                <a:ext cx="1" cy="241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4" name="Line 164"/>
              <p:cNvSpPr>
                <a:spLocks noChangeShapeType="1"/>
              </p:cNvSpPr>
              <p:nvPr/>
            </p:nvSpPr>
            <p:spPr bwMode="auto">
              <a:xfrm>
                <a:off x="452" y="3555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5" name="Freeform 165"/>
              <p:cNvSpPr>
                <a:spLocks/>
              </p:cNvSpPr>
              <p:nvPr/>
            </p:nvSpPr>
            <p:spPr bwMode="auto">
              <a:xfrm>
                <a:off x="264" y="3484"/>
                <a:ext cx="47" cy="67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6" name="Freeform 166"/>
              <p:cNvSpPr>
                <a:spLocks/>
              </p:cNvSpPr>
              <p:nvPr/>
            </p:nvSpPr>
            <p:spPr bwMode="auto">
              <a:xfrm>
                <a:off x="266" y="3489"/>
                <a:ext cx="9" cy="57"/>
              </a:xfrm>
              <a:custGeom>
                <a:avLst/>
                <a:gdLst>
                  <a:gd name="T0" fmla="*/ 8 w 8"/>
                  <a:gd name="T1" fmla="*/ 0 h 54"/>
                  <a:gd name="T2" fmla="*/ 3 w 8"/>
                  <a:gd name="T3" fmla="*/ 8 h 54"/>
                  <a:gd name="T4" fmla="*/ 0 w 8"/>
                  <a:gd name="T5" fmla="*/ 21 h 54"/>
                  <a:gd name="T6" fmla="*/ 0 w 8"/>
                  <a:gd name="T7" fmla="*/ 36 h 54"/>
                  <a:gd name="T8" fmla="*/ 3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3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7" name="Freeform 167"/>
              <p:cNvSpPr>
                <a:spLocks/>
              </p:cNvSpPr>
              <p:nvPr/>
            </p:nvSpPr>
            <p:spPr bwMode="auto">
              <a:xfrm>
                <a:off x="299" y="3489"/>
                <a:ext cx="8" cy="57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6 h 54"/>
                  <a:gd name="T4" fmla="*/ 8 w 8"/>
                  <a:gd name="T5" fmla="*/ 36 h 54"/>
                  <a:gd name="T6" fmla="*/ 8 w 8"/>
                  <a:gd name="T7" fmla="*/ 21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6"/>
                    </a:lnTo>
                    <a:lnTo>
                      <a:pt x="8" y="36"/>
                    </a:lnTo>
                    <a:lnTo>
                      <a:pt x="8" y="21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8" name="Freeform 168"/>
              <p:cNvSpPr>
                <a:spLocks/>
              </p:cNvSpPr>
              <p:nvPr/>
            </p:nvSpPr>
            <p:spPr bwMode="auto">
              <a:xfrm>
                <a:off x="269" y="3484"/>
                <a:ext cx="14" cy="67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09" name="Freeform 169"/>
              <p:cNvSpPr>
                <a:spLocks/>
              </p:cNvSpPr>
              <p:nvPr/>
            </p:nvSpPr>
            <p:spPr bwMode="auto">
              <a:xfrm>
                <a:off x="292" y="3484"/>
                <a:ext cx="10" cy="67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41 h 64"/>
                  <a:gd name="T8" fmla="*/ 10 w 10"/>
                  <a:gd name="T9" fmla="*/ 26 h 64"/>
                  <a:gd name="T10" fmla="*/ 7 w 10"/>
                  <a:gd name="T11" fmla="*/ 10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0" name="Freeform 170"/>
              <p:cNvSpPr>
                <a:spLocks/>
              </p:cNvSpPr>
              <p:nvPr/>
            </p:nvSpPr>
            <p:spPr bwMode="auto">
              <a:xfrm>
                <a:off x="332" y="3541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5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1" name="Rectangle 171"/>
              <p:cNvSpPr>
                <a:spLocks noChangeArrowheads="1"/>
              </p:cNvSpPr>
              <p:nvPr/>
            </p:nvSpPr>
            <p:spPr bwMode="auto">
              <a:xfrm>
                <a:off x="335" y="3546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2" name="Freeform 172"/>
              <p:cNvSpPr>
                <a:spLocks/>
              </p:cNvSpPr>
              <p:nvPr/>
            </p:nvSpPr>
            <p:spPr bwMode="auto">
              <a:xfrm>
                <a:off x="364" y="3484"/>
                <a:ext cx="47" cy="67"/>
              </a:xfrm>
              <a:custGeom>
                <a:avLst/>
                <a:gdLst>
                  <a:gd name="T0" fmla="*/ 18 w 44"/>
                  <a:gd name="T1" fmla="*/ 0 h 64"/>
                  <a:gd name="T2" fmla="*/ 11 w 44"/>
                  <a:gd name="T3" fmla="*/ 2 h 64"/>
                  <a:gd name="T4" fmla="*/ 3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3 w 44"/>
                  <a:gd name="T11" fmla="*/ 51 h 64"/>
                  <a:gd name="T12" fmla="*/ 11 w 44"/>
                  <a:gd name="T13" fmla="*/ 62 h 64"/>
                  <a:gd name="T14" fmla="*/ 18 w 44"/>
                  <a:gd name="T15" fmla="*/ 64 h 64"/>
                  <a:gd name="T16" fmla="*/ 23 w 44"/>
                  <a:gd name="T17" fmla="*/ 64 h 64"/>
                  <a:gd name="T18" fmla="*/ 34 w 44"/>
                  <a:gd name="T19" fmla="*/ 62 h 64"/>
                  <a:gd name="T20" fmla="*/ 39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39 w 44"/>
                  <a:gd name="T27" fmla="*/ 13 h 64"/>
                  <a:gd name="T28" fmla="*/ 34 w 44"/>
                  <a:gd name="T29" fmla="*/ 2 h 64"/>
                  <a:gd name="T30" fmla="*/ 23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1" y="2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1"/>
                    </a:lnTo>
                    <a:lnTo>
                      <a:pt x="11" y="62"/>
                    </a:lnTo>
                    <a:lnTo>
                      <a:pt x="18" y="64"/>
                    </a:lnTo>
                    <a:lnTo>
                      <a:pt x="23" y="64"/>
                    </a:lnTo>
                    <a:lnTo>
                      <a:pt x="34" y="62"/>
                    </a:lnTo>
                    <a:lnTo>
                      <a:pt x="39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4" y="2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3" name="Freeform 173"/>
              <p:cNvSpPr>
                <a:spLocks/>
              </p:cNvSpPr>
              <p:nvPr/>
            </p:nvSpPr>
            <p:spPr bwMode="auto">
              <a:xfrm>
                <a:off x="368" y="3489"/>
                <a:ext cx="8" cy="57"/>
              </a:xfrm>
              <a:custGeom>
                <a:avLst/>
                <a:gdLst>
                  <a:gd name="T0" fmla="*/ 8 w 8"/>
                  <a:gd name="T1" fmla="*/ 0 h 54"/>
                  <a:gd name="T2" fmla="*/ 2 w 8"/>
                  <a:gd name="T3" fmla="*/ 8 h 54"/>
                  <a:gd name="T4" fmla="*/ 0 w 8"/>
                  <a:gd name="T5" fmla="*/ 21 h 54"/>
                  <a:gd name="T6" fmla="*/ 0 w 8"/>
                  <a:gd name="T7" fmla="*/ 36 h 54"/>
                  <a:gd name="T8" fmla="*/ 2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4" name="Freeform 174"/>
              <p:cNvSpPr>
                <a:spLocks/>
              </p:cNvSpPr>
              <p:nvPr/>
            </p:nvSpPr>
            <p:spPr bwMode="auto">
              <a:xfrm>
                <a:off x="400" y="3489"/>
                <a:ext cx="6" cy="57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5" name="Freeform 175"/>
              <p:cNvSpPr>
                <a:spLocks/>
              </p:cNvSpPr>
              <p:nvPr/>
            </p:nvSpPr>
            <p:spPr bwMode="auto">
              <a:xfrm>
                <a:off x="370" y="3484"/>
                <a:ext cx="13" cy="67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6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6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6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6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6" name="Freeform 176"/>
              <p:cNvSpPr>
                <a:spLocks/>
              </p:cNvSpPr>
              <p:nvPr/>
            </p:nvSpPr>
            <p:spPr bwMode="auto">
              <a:xfrm>
                <a:off x="389" y="3484"/>
                <a:ext cx="14" cy="67"/>
              </a:xfrm>
              <a:custGeom>
                <a:avLst/>
                <a:gdLst>
                  <a:gd name="T0" fmla="*/ 0 w 13"/>
                  <a:gd name="T1" fmla="*/ 64 h 64"/>
                  <a:gd name="T2" fmla="*/ 8 w 13"/>
                  <a:gd name="T3" fmla="*/ 62 h 64"/>
                  <a:gd name="T4" fmla="*/ 11 w 13"/>
                  <a:gd name="T5" fmla="*/ 54 h 64"/>
                  <a:gd name="T6" fmla="*/ 13 w 13"/>
                  <a:gd name="T7" fmla="*/ 41 h 64"/>
                  <a:gd name="T8" fmla="*/ 13 w 13"/>
                  <a:gd name="T9" fmla="*/ 26 h 64"/>
                  <a:gd name="T10" fmla="*/ 11 w 13"/>
                  <a:gd name="T11" fmla="*/ 10 h 64"/>
                  <a:gd name="T12" fmla="*/ 8 w 13"/>
                  <a:gd name="T13" fmla="*/ 2 h 64"/>
                  <a:gd name="T14" fmla="*/ 0 w 13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1" y="10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7" name="Line 177"/>
              <p:cNvSpPr>
                <a:spLocks noChangeShapeType="1"/>
              </p:cNvSpPr>
              <p:nvPr/>
            </p:nvSpPr>
            <p:spPr bwMode="auto">
              <a:xfrm>
                <a:off x="452" y="3154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8" name="Freeform 178"/>
              <p:cNvSpPr>
                <a:spLocks/>
              </p:cNvSpPr>
              <p:nvPr/>
            </p:nvSpPr>
            <p:spPr bwMode="auto">
              <a:xfrm>
                <a:off x="264" y="3122"/>
                <a:ext cx="47" cy="67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5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5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5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19" name="Freeform 179"/>
              <p:cNvSpPr>
                <a:spLocks/>
              </p:cNvSpPr>
              <p:nvPr/>
            </p:nvSpPr>
            <p:spPr bwMode="auto">
              <a:xfrm>
                <a:off x="266" y="3127"/>
                <a:ext cx="9" cy="54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8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0" name="Freeform 180"/>
              <p:cNvSpPr>
                <a:spLocks/>
              </p:cNvSpPr>
              <p:nvPr/>
            </p:nvSpPr>
            <p:spPr bwMode="auto">
              <a:xfrm>
                <a:off x="299" y="3127"/>
                <a:ext cx="8" cy="54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6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8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6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1" name="Freeform 181"/>
              <p:cNvSpPr>
                <a:spLocks/>
              </p:cNvSpPr>
              <p:nvPr/>
            </p:nvSpPr>
            <p:spPr bwMode="auto">
              <a:xfrm>
                <a:off x="269" y="3122"/>
                <a:ext cx="14" cy="67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7 h 64"/>
                  <a:gd name="T6" fmla="*/ 0 w 13"/>
                  <a:gd name="T7" fmla="*/ 23 h 64"/>
                  <a:gd name="T8" fmla="*/ 0 w 13"/>
                  <a:gd name="T9" fmla="*/ 38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7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2" name="Freeform 182"/>
              <p:cNvSpPr>
                <a:spLocks/>
              </p:cNvSpPr>
              <p:nvPr/>
            </p:nvSpPr>
            <p:spPr bwMode="auto">
              <a:xfrm>
                <a:off x="292" y="3122"/>
                <a:ext cx="10" cy="67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38 h 64"/>
                  <a:gd name="T8" fmla="*/ 10 w 10"/>
                  <a:gd name="T9" fmla="*/ 23 h 64"/>
                  <a:gd name="T10" fmla="*/ 7 w 10"/>
                  <a:gd name="T11" fmla="*/ 7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38"/>
                    </a:lnTo>
                    <a:lnTo>
                      <a:pt x="10" y="23"/>
                    </a:lnTo>
                    <a:lnTo>
                      <a:pt x="7" y="7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3" name="Freeform 183"/>
              <p:cNvSpPr>
                <a:spLocks/>
              </p:cNvSpPr>
              <p:nvPr/>
            </p:nvSpPr>
            <p:spPr bwMode="auto">
              <a:xfrm>
                <a:off x="332" y="3179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2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2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4" name="Rectangle 184"/>
              <p:cNvSpPr>
                <a:spLocks noChangeArrowheads="1"/>
              </p:cNvSpPr>
              <p:nvPr/>
            </p:nvSpPr>
            <p:spPr bwMode="auto">
              <a:xfrm>
                <a:off x="335" y="3181"/>
                <a:ext cx="2" cy="6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5" name="Rectangle 185"/>
              <p:cNvSpPr>
                <a:spLocks noChangeArrowheads="1"/>
              </p:cNvSpPr>
              <p:nvPr/>
            </p:nvSpPr>
            <p:spPr bwMode="auto">
              <a:xfrm>
                <a:off x="368" y="3135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6" name="Freeform 186"/>
              <p:cNvSpPr>
                <a:spLocks/>
              </p:cNvSpPr>
              <p:nvPr/>
            </p:nvSpPr>
            <p:spPr bwMode="auto">
              <a:xfrm>
                <a:off x="364" y="3122"/>
                <a:ext cx="47" cy="67"/>
              </a:xfrm>
              <a:custGeom>
                <a:avLst/>
                <a:gdLst>
                  <a:gd name="T0" fmla="*/ 3 w 44"/>
                  <a:gd name="T1" fmla="*/ 7 h 64"/>
                  <a:gd name="T2" fmla="*/ 5 w 44"/>
                  <a:gd name="T3" fmla="*/ 7 h 64"/>
                  <a:gd name="T4" fmla="*/ 11 w 44"/>
                  <a:gd name="T5" fmla="*/ 13 h 64"/>
                  <a:gd name="T6" fmla="*/ 11 w 44"/>
                  <a:gd name="T7" fmla="*/ 15 h 64"/>
                  <a:gd name="T8" fmla="*/ 5 w 44"/>
                  <a:gd name="T9" fmla="*/ 18 h 64"/>
                  <a:gd name="T10" fmla="*/ 3 w 44"/>
                  <a:gd name="T11" fmla="*/ 18 h 64"/>
                  <a:gd name="T12" fmla="*/ 0 w 44"/>
                  <a:gd name="T13" fmla="*/ 15 h 64"/>
                  <a:gd name="T14" fmla="*/ 0 w 44"/>
                  <a:gd name="T15" fmla="*/ 13 h 64"/>
                  <a:gd name="T16" fmla="*/ 3 w 44"/>
                  <a:gd name="T17" fmla="*/ 5 h 64"/>
                  <a:gd name="T18" fmla="*/ 5 w 44"/>
                  <a:gd name="T19" fmla="*/ 2 h 64"/>
                  <a:gd name="T20" fmla="*/ 16 w 44"/>
                  <a:gd name="T21" fmla="*/ 0 h 64"/>
                  <a:gd name="T22" fmla="*/ 29 w 44"/>
                  <a:gd name="T23" fmla="*/ 0 h 64"/>
                  <a:gd name="T24" fmla="*/ 36 w 44"/>
                  <a:gd name="T25" fmla="*/ 2 h 64"/>
                  <a:gd name="T26" fmla="*/ 39 w 44"/>
                  <a:gd name="T27" fmla="*/ 5 h 64"/>
                  <a:gd name="T28" fmla="*/ 44 w 44"/>
                  <a:gd name="T29" fmla="*/ 13 h 64"/>
                  <a:gd name="T30" fmla="*/ 44 w 44"/>
                  <a:gd name="T31" fmla="*/ 18 h 64"/>
                  <a:gd name="T32" fmla="*/ 39 w 44"/>
                  <a:gd name="T33" fmla="*/ 23 h 64"/>
                  <a:gd name="T34" fmla="*/ 31 w 44"/>
                  <a:gd name="T35" fmla="*/ 31 h 64"/>
                  <a:gd name="T36" fmla="*/ 16 w 44"/>
                  <a:gd name="T37" fmla="*/ 36 h 64"/>
                  <a:gd name="T38" fmla="*/ 11 w 44"/>
                  <a:gd name="T39" fmla="*/ 38 h 64"/>
                  <a:gd name="T40" fmla="*/ 3 w 44"/>
                  <a:gd name="T41" fmla="*/ 46 h 64"/>
                  <a:gd name="T42" fmla="*/ 0 w 44"/>
                  <a:gd name="T43" fmla="*/ 54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3" y="7"/>
                    </a:moveTo>
                    <a:lnTo>
                      <a:pt x="5" y="7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6" y="2"/>
                    </a:lnTo>
                    <a:lnTo>
                      <a:pt x="39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11" y="38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7" name="Freeform 187"/>
              <p:cNvSpPr>
                <a:spLocks/>
              </p:cNvSpPr>
              <p:nvPr/>
            </p:nvSpPr>
            <p:spPr bwMode="auto">
              <a:xfrm>
                <a:off x="403" y="3127"/>
                <a:ext cx="3" cy="19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8" name="Freeform 188"/>
              <p:cNvSpPr>
                <a:spLocks/>
              </p:cNvSpPr>
              <p:nvPr/>
            </p:nvSpPr>
            <p:spPr bwMode="auto">
              <a:xfrm>
                <a:off x="381" y="3122"/>
                <a:ext cx="22" cy="38"/>
              </a:xfrm>
              <a:custGeom>
                <a:avLst/>
                <a:gdLst>
                  <a:gd name="T0" fmla="*/ 13 w 20"/>
                  <a:gd name="T1" fmla="*/ 0 h 36"/>
                  <a:gd name="T2" fmla="*/ 18 w 20"/>
                  <a:gd name="T3" fmla="*/ 2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3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3" y="0"/>
                    </a:moveTo>
                    <a:lnTo>
                      <a:pt x="18" y="2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29" name="Freeform 189"/>
              <p:cNvSpPr>
                <a:spLocks/>
              </p:cNvSpPr>
              <p:nvPr/>
            </p:nvSpPr>
            <p:spPr bwMode="auto">
              <a:xfrm>
                <a:off x="364" y="3179"/>
                <a:ext cx="47" cy="2"/>
              </a:xfrm>
              <a:custGeom>
                <a:avLst/>
                <a:gdLst>
                  <a:gd name="T0" fmla="*/ 0 w 44"/>
                  <a:gd name="T1" fmla="*/ 2 h 2"/>
                  <a:gd name="T2" fmla="*/ 3 w 44"/>
                  <a:gd name="T3" fmla="*/ 0 h 2"/>
                  <a:gd name="T4" fmla="*/ 11 w 44"/>
                  <a:gd name="T5" fmla="*/ 0 h 2"/>
                  <a:gd name="T6" fmla="*/ 23 w 44"/>
                  <a:gd name="T7" fmla="*/ 2 h 2"/>
                  <a:gd name="T8" fmla="*/ 36 w 44"/>
                  <a:gd name="T9" fmla="*/ 2 h 2"/>
                  <a:gd name="T10" fmla="*/ 44 w 4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">
                    <a:moveTo>
                      <a:pt x="0" y="2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23" y="2"/>
                    </a:lnTo>
                    <a:lnTo>
                      <a:pt x="36" y="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0" name="Freeform 190"/>
              <p:cNvSpPr>
                <a:spLocks/>
              </p:cNvSpPr>
              <p:nvPr/>
            </p:nvSpPr>
            <p:spPr bwMode="auto">
              <a:xfrm>
                <a:off x="376" y="3179"/>
                <a:ext cx="30" cy="8"/>
              </a:xfrm>
              <a:custGeom>
                <a:avLst/>
                <a:gdLst>
                  <a:gd name="T0" fmla="*/ 0 w 28"/>
                  <a:gd name="T1" fmla="*/ 0 h 8"/>
                  <a:gd name="T2" fmla="*/ 12 w 28"/>
                  <a:gd name="T3" fmla="*/ 8 h 8"/>
                  <a:gd name="T4" fmla="*/ 25 w 28"/>
                  <a:gd name="T5" fmla="*/ 8 h 8"/>
                  <a:gd name="T6" fmla="*/ 28 w 28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lnTo>
                      <a:pt x="12" y="8"/>
                    </a:lnTo>
                    <a:lnTo>
                      <a:pt x="25" y="8"/>
                    </a:lnTo>
                    <a:lnTo>
                      <a:pt x="2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1" name="Freeform 191"/>
              <p:cNvSpPr>
                <a:spLocks/>
              </p:cNvSpPr>
              <p:nvPr/>
            </p:nvSpPr>
            <p:spPr bwMode="auto">
              <a:xfrm>
                <a:off x="376" y="3173"/>
                <a:ext cx="35" cy="16"/>
              </a:xfrm>
              <a:custGeom>
                <a:avLst/>
                <a:gdLst>
                  <a:gd name="T0" fmla="*/ 0 w 33"/>
                  <a:gd name="T1" fmla="*/ 5 h 15"/>
                  <a:gd name="T2" fmla="*/ 12 w 33"/>
                  <a:gd name="T3" fmla="*/ 15 h 15"/>
                  <a:gd name="T4" fmla="*/ 25 w 33"/>
                  <a:gd name="T5" fmla="*/ 15 h 15"/>
                  <a:gd name="T6" fmla="*/ 28 w 33"/>
                  <a:gd name="T7" fmla="*/ 13 h 15"/>
                  <a:gd name="T8" fmla="*/ 33 w 33"/>
                  <a:gd name="T9" fmla="*/ 5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lnTo>
                      <a:pt x="12" y="15"/>
                    </a:lnTo>
                    <a:lnTo>
                      <a:pt x="25" y="15"/>
                    </a:lnTo>
                    <a:lnTo>
                      <a:pt x="28" y="13"/>
                    </a:lnTo>
                    <a:lnTo>
                      <a:pt x="33" y="5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2" name="Line 192"/>
              <p:cNvSpPr>
                <a:spLocks noChangeShapeType="1"/>
              </p:cNvSpPr>
              <p:nvPr/>
            </p:nvSpPr>
            <p:spPr bwMode="auto">
              <a:xfrm>
                <a:off x="452" y="2751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3" name="Freeform 193"/>
              <p:cNvSpPr>
                <a:spLocks/>
              </p:cNvSpPr>
              <p:nvPr/>
            </p:nvSpPr>
            <p:spPr bwMode="auto">
              <a:xfrm>
                <a:off x="264" y="2718"/>
                <a:ext cx="47" cy="68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4" name="Freeform 194"/>
              <p:cNvSpPr>
                <a:spLocks/>
              </p:cNvSpPr>
              <p:nvPr/>
            </p:nvSpPr>
            <p:spPr bwMode="auto">
              <a:xfrm>
                <a:off x="266" y="2727"/>
                <a:ext cx="9" cy="53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3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3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5" name="Freeform 195"/>
              <p:cNvSpPr>
                <a:spLocks/>
              </p:cNvSpPr>
              <p:nvPr/>
            </p:nvSpPr>
            <p:spPr bwMode="auto">
              <a:xfrm>
                <a:off x="299" y="2727"/>
                <a:ext cx="8" cy="53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3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5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3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6" name="Freeform 196"/>
              <p:cNvSpPr>
                <a:spLocks/>
              </p:cNvSpPr>
              <p:nvPr/>
            </p:nvSpPr>
            <p:spPr bwMode="auto">
              <a:xfrm>
                <a:off x="269" y="2718"/>
                <a:ext cx="14" cy="68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5 w 13"/>
                  <a:gd name="T11" fmla="*/ 57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7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7" name="Freeform 197"/>
              <p:cNvSpPr>
                <a:spLocks/>
              </p:cNvSpPr>
              <p:nvPr/>
            </p:nvSpPr>
            <p:spPr bwMode="auto">
              <a:xfrm>
                <a:off x="292" y="2718"/>
                <a:ext cx="10" cy="68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7 h 64"/>
                  <a:gd name="T6" fmla="*/ 10 w 10"/>
                  <a:gd name="T7" fmla="*/ 41 h 64"/>
                  <a:gd name="T8" fmla="*/ 10 w 10"/>
                  <a:gd name="T9" fmla="*/ 26 h 64"/>
                  <a:gd name="T10" fmla="*/ 7 w 10"/>
                  <a:gd name="T11" fmla="*/ 10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7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8" name="Freeform 198"/>
              <p:cNvSpPr>
                <a:spLocks/>
              </p:cNvSpPr>
              <p:nvPr/>
            </p:nvSpPr>
            <p:spPr bwMode="auto">
              <a:xfrm>
                <a:off x="332" y="2778"/>
                <a:ext cx="11" cy="8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2 h 7"/>
                  <a:gd name="T4" fmla="*/ 0 w 11"/>
                  <a:gd name="T5" fmla="*/ 5 h 7"/>
                  <a:gd name="T6" fmla="*/ 3 w 11"/>
                  <a:gd name="T7" fmla="*/ 7 h 7"/>
                  <a:gd name="T8" fmla="*/ 5 w 11"/>
                  <a:gd name="T9" fmla="*/ 7 h 7"/>
                  <a:gd name="T10" fmla="*/ 11 w 11"/>
                  <a:gd name="T11" fmla="*/ 5 h 7"/>
                  <a:gd name="T12" fmla="*/ 11 w 11"/>
                  <a:gd name="T13" fmla="*/ 2 h 7"/>
                  <a:gd name="T14" fmla="*/ 5 w 11"/>
                  <a:gd name="T15" fmla="*/ 0 h 7"/>
                  <a:gd name="T16" fmla="*/ 3 w 11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39" name="Rectangle 199"/>
              <p:cNvSpPr>
                <a:spLocks noChangeArrowheads="1"/>
              </p:cNvSpPr>
              <p:nvPr/>
            </p:nvSpPr>
            <p:spPr bwMode="auto">
              <a:xfrm>
                <a:off x="335" y="2780"/>
                <a:ext cx="2" cy="4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0" name="Line 200"/>
              <p:cNvSpPr>
                <a:spLocks noChangeShapeType="1"/>
              </p:cNvSpPr>
              <p:nvPr/>
            </p:nvSpPr>
            <p:spPr bwMode="auto">
              <a:xfrm>
                <a:off x="389" y="2729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1" name="Line 201"/>
              <p:cNvSpPr>
                <a:spLocks noChangeShapeType="1"/>
              </p:cNvSpPr>
              <p:nvPr/>
            </p:nvSpPr>
            <p:spPr bwMode="auto">
              <a:xfrm>
                <a:off x="395" y="2727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2" name="Line 202"/>
              <p:cNvSpPr>
                <a:spLocks noChangeShapeType="1"/>
              </p:cNvSpPr>
              <p:nvPr/>
            </p:nvSpPr>
            <p:spPr bwMode="auto">
              <a:xfrm>
                <a:off x="397" y="2718"/>
                <a:ext cx="1" cy="6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3" name="Freeform 203"/>
              <p:cNvSpPr>
                <a:spLocks/>
              </p:cNvSpPr>
              <p:nvPr/>
            </p:nvSpPr>
            <p:spPr bwMode="auto">
              <a:xfrm>
                <a:off x="362" y="2718"/>
                <a:ext cx="52" cy="49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0844" name="Group 204"/>
            <p:cNvGrpSpPr>
              <a:grpSpLocks/>
            </p:cNvGrpSpPr>
            <p:nvPr/>
          </p:nvGrpSpPr>
          <p:grpSpPr bwMode="auto">
            <a:xfrm>
              <a:off x="264" y="1138"/>
              <a:ext cx="2597" cy="2418"/>
              <a:chOff x="261" y="1285"/>
              <a:chExt cx="2459" cy="2289"/>
            </a:xfrm>
          </p:grpSpPr>
          <p:sp>
            <p:nvSpPr>
              <p:cNvPr id="240845" name="Line 205"/>
              <p:cNvSpPr>
                <a:spLocks noChangeShapeType="1"/>
              </p:cNvSpPr>
              <p:nvPr/>
            </p:nvSpPr>
            <p:spPr bwMode="auto">
              <a:xfrm>
                <a:off x="372" y="284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6" name="Line 206"/>
              <p:cNvSpPr>
                <a:spLocks noChangeShapeType="1"/>
              </p:cNvSpPr>
              <p:nvPr/>
            </p:nvSpPr>
            <p:spPr bwMode="auto">
              <a:xfrm flipH="1">
                <a:off x="374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7" name="Line 207"/>
              <p:cNvSpPr>
                <a:spLocks noChangeShapeType="1"/>
              </p:cNvSpPr>
              <p:nvPr/>
            </p:nvSpPr>
            <p:spPr bwMode="auto">
              <a:xfrm flipH="1">
                <a:off x="377" y="2840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8" name="Line 208"/>
              <p:cNvSpPr>
                <a:spLocks noChangeShapeType="1"/>
              </p:cNvSpPr>
              <p:nvPr/>
            </p:nvSpPr>
            <p:spPr bwMode="auto">
              <a:xfrm>
                <a:off x="387" y="28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49" name="Line 209"/>
              <p:cNvSpPr>
                <a:spLocks noChangeShapeType="1"/>
              </p:cNvSpPr>
              <p:nvPr/>
            </p:nvSpPr>
            <p:spPr bwMode="auto">
              <a:xfrm>
                <a:off x="387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0" name="Line 210"/>
              <p:cNvSpPr>
                <a:spLocks noChangeShapeType="1"/>
              </p:cNvSpPr>
              <p:nvPr/>
            </p:nvSpPr>
            <p:spPr bwMode="auto">
              <a:xfrm>
                <a:off x="439" y="2430"/>
                <a:ext cx="4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1" name="Freeform 211"/>
              <p:cNvSpPr>
                <a:spLocks/>
              </p:cNvSpPr>
              <p:nvPr/>
            </p:nvSpPr>
            <p:spPr bwMode="auto">
              <a:xfrm>
                <a:off x="261" y="2399"/>
                <a:ext cx="44" cy="67"/>
              </a:xfrm>
              <a:custGeom>
                <a:avLst/>
                <a:gdLst>
                  <a:gd name="T0" fmla="*/ 18 w 44"/>
                  <a:gd name="T1" fmla="*/ 0 h 67"/>
                  <a:gd name="T2" fmla="*/ 10 w 44"/>
                  <a:gd name="T3" fmla="*/ 5 h 67"/>
                  <a:gd name="T4" fmla="*/ 2 w 44"/>
                  <a:gd name="T5" fmla="*/ 13 h 67"/>
                  <a:gd name="T6" fmla="*/ 0 w 44"/>
                  <a:gd name="T7" fmla="*/ 28 h 67"/>
                  <a:gd name="T8" fmla="*/ 0 w 44"/>
                  <a:gd name="T9" fmla="*/ 39 h 67"/>
                  <a:gd name="T10" fmla="*/ 2 w 44"/>
                  <a:gd name="T11" fmla="*/ 54 h 67"/>
                  <a:gd name="T12" fmla="*/ 10 w 44"/>
                  <a:gd name="T13" fmla="*/ 62 h 67"/>
                  <a:gd name="T14" fmla="*/ 18 w 44"/>
                  <a:gd name="T15" fmla="*/ 67 h 67"/>
                  <a:gd name="T16" fmla="*/ 26 w 44"/>
                  <a:gd name="T17" fmla="*/ 67 h 67"/>
                  <a:gd name="T18" fmla="*/ 33 w 44"/>
                  <a:gd name="T19" fmla="*/ 62 h 67"/>
                  <a:gd name="T20" fmla="*/ 41 w 44"/>
                  <a:gd name="T21" fmla="*/ 54 h 67"/>
                  <a:gd name="T22" fmla="*/ 44 w 44"/>
                  <a:gd name="T23" fmla="*/ 39 h 67"/>
                  <a:gd name="T24" fmla="*/ 44 w 44"/>
                  <a:gd name="T25" fmla="*/ 28 h 67"/>
                  <a:gd name="T26" fmla="*/ 41 w 44"/>
                  <a:gd name="T27" fmla="*/ 13 h 67"/>
                  <a:gd name="T28" fmla="*/ 33 w 44"/>
                  <a:gd name="T29" fmla="*/ 5 h 67"/>
                  <a:gd name="T30" fmla="*/ 26 w 44"/>
                  <a:gd name="T31" fmla="*/ 0 h 67"/>
                  <a:gd name="T32" fmla="*/ 18 w 4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7">
                    <a:moveTo>
                      <a:pt x="18" y="0"/>
                    </a:moveTo>
                    <a:lnTo>
                      <a:pt x="10" y="5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7"/>
                    </a:lnTo>
                    <a:lnTo>
                      <a:pt x="26" y="67"/>
                    </a:lnTo>
                    <a:lnTo>
                      <a:pt x="33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5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2" name="Freeform 212"/>
              <p:cNvSpPr>
                <a:spLocks/>
              </p:cNvSpPr>
              <p:nvPr/>
            </p:nvSpPr>
            <p:spPr bwMode="auto">
              <a:xfrm>
                <a:off x="263" y="2407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3" name="Freeform 213"/>
              <p:cNvSpPr>
                <a:spLocks/>
              </p:cNvSpPr>
              <p:nvPr/>
            </p:nvSpPr>
            <p:spPr bwMode="auto">
              <a:xfrm>
                <a:off x="294" y="2407"/>
                <a:ext cx="8" cy="51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6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5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6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4" name="Freeform 214"/>
              <p:cNvSpPr>
                <a:spLocks/>
              </p:cNvSpPr>
              <p:nvPr/>
            </p:nvSpPr>
            <p:spPr bwMode="auto">
              <a:xfrm>
                <a:off x="266" y="2399"/>
                <a:ext cx="13" cy="67"/>
              </a:xfrm>
              <a:custGeom>
                <a:avLst/>
                <a:gdLst>
                  <a:gd name="T0" fmla="*/ 13 w 13"/>
                  <a:gd name="T1" fmla="*/ 0 h 67"/>
                  <a:gd name="T2" fmla="*/ 8 w 13"/>
                  <a:gd name="T3" fmla="*/ 5 h 67"/>
                  <a:gd name="T4" fmla="*/ 5 w 13"/>
                  <a:gd name="T5" fmla="*/ 10 h 67"/>
                  <a:gd name="T6" fmla="*/ 0 w 13"/>
                  <a:gd name="T7" fmla="*/ 26 h 67"/>
                  <a:gd name="T8" fmla="*/ 0 w 13"/>
                  <a:gd name="T9" fmla="*/ 41 h 67"/>
                  <a:gd name="T10" fmla="*/ 5 w 13"/>
                  <a:gd name="T11" fmla="*/ 57 h 67"/>
                  <a:gd name="T12" fmla="*/ 8 w 13"/>
                  <a:gd name="T13" fmla="*/ 62 h 67"/>
                  <a:gd name="T14" fmla="*/ 13 w 13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lnTo>
                      <a:pt x="8" y="5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7"/>
                    </a:lnTo>
                    <a:lnTo>
                      <a:pt x="8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5" name="Freeform 215"/>
              <p:cNvSpPr>
                <a:spLocks/>
              </p:cNvSpPr>
              <p:nvPr/>
            </p:nvSpPr>
            <p:spPr bwMode="auto">
              <a:xfrm>
                <a:off x="287" y="2399"/>
                <a:ext cx="10" cy="67"/>
              </a:xfrm>
              <a:custGeom>
                <a:avLst/>
                <a:gdLst>
                  <a:gd name="T0" fmla="*/ 0 w 10"/>
                  <a:gd name="T1" fmla="*/ 67 h 67"/>
                  <a:gd name="T2" fmla="*/ 5 w 10"/>
                  <a:gd name="T3" fmla="*/ 62 h 67"/>
                  <a:gd name="T4" fmla="*/ 7 w 10"/>
                  <a:gd name="T5" fmla="*/ 57 h 67"/>
                  <a:gd name="T6" fmla="*/ 10 w 10"/>
                  <a:gd name="T7" fmla="*/ 41 h 67"/>
                  <a:gd name="T8" fmla="*/ 10 w 10"/>
                  <a:gd name="T9" fmla="*/ 26 h 67"/>
                  <a:gd name="T10" fmla="*/ 7 w 10"/>
                  <a:gd name="T11" fmla="*/ 10 h 67"/>
                  <a:gd name="T12" fmla="*/ 5 w 10"/>
                  <a:gd name="T13" fmla="*/ 5 h 67"/>
                  <a:gd name="T14" fmla="*/ 0 w 1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7">
                    <a:moveTo>
                      <a:pt x="0" y="67"/>
                    </a:moveTo>
                    <a:lnTo>
                      <a:pt x="5" y="62"/>
                    </a:lnTo>
                    <a:lnTo>
                      <a:pt x="7" y="57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6" name="Freeform 216"/>
              <p:cNvSpPr>
                <a:spLocks/>
              </p:cNvSpPr>
              <p:nvPr/>
            </p:nvSpPr>
            <p:spPr bwMode="auto">
              <a:xfrm>
                <a:off x="325" y="2456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5 h 10"/>
                  <a:gd name="T12" fmla="*/ 11 w 11"/>
                  <a:gd name="T13" fmla="*/ 2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7" name="Rectangle 217"/>
              <p:cNvSpPr>
                <a:spLocks noChangeArrowheads="1"/>
              </p:cNvSpPr>
              <p:nvPr/>
            </p:nvSpPr>
            <p:spPr bwMode="auto">
              <a:xfrm>
                <a:off x="328" y="24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8" name="Rectangle 218"/>
              <p:cNvSpPr>
                <a:spLocks noChangeArrowheads="1"/>
              </p:cNvSpPr>
              <p:nvPr/>
            </p:nvSpPr>
            <p:spPr bwMode="auto">
              <a:xfrm>
                <a:off x="390" y="2409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59" name="Freeform 219"/>
              <p:cNvSpPr>
                <a:spLocks/>
              </p:cNvSpPr>
              <p:nvPr/>
            </p:nvSpPr>
            <p:spPr bwMode="auto">
              <a:xfrm>
                <a:off x="356" y="2399"/>
                <a:ext cx="44" cy="67"/>
              </a:xfrm>
              <a:custGeom>
                <a:avLst/>
                <a:gdLst>
                  <a:gd name="T0" fmla="*/ 36 w 44"/>
                  <a:gd name="T1" fmla="*/ 8 h 67"/>
                  <a:gd name="T2" fmla="*/ 34 w 44"/>
                  <a:gd name="T3" fmla="*/ 8 h 67"/>
                  <a:gd name="T4" fmla="*/ 31 w 44"/>
                  <a:gd name="T5" fmla="*/ 10 h 67"/>
                  <a:gd name="T6" fmla="*/ 31 w 44"/>
                  <a:gd name="T7" fmla="*/ 13 h 67"/>
                  <a:gd name="T8" fmla="*/ 34 w 44"/>
                  <a:gd name="T9" fmla="*/ 16 h 67"/>
                  <a:gd name="T10" fmla="*/ 36 w 44"/>
                  <a:gd name="T11" fmla="*/ 16 h 67"/>
                  <a:gd name="T12" fmla="*/ 39 w 44"/>
                  <a:gd name="T13" fmla="*/ 13 h 67"/>
                  <a:gd name="T14" fmla="*/ 39 w 44"/>
                  <a:gd name="T15" fmla="*/ 10 h 67"/>
                  <a:gd name="T16" fmla="*/ 36 w 44"/>
                  <a:gd name="T17" fmla="*/ 5 h 67"/>
                  <a:gd name="T18" fmla="*/ 31 w 44"/>
                  <a:gd name="T19" fmla="*/ 0 h 67"/>
                  <a:gd name="T20" fmla="*/ 21 w 44"/>
                  <a:gd name="T21" fmla="*/ 0 h 67"/>
                  <a:gd name="T22" fmla="*/ 13 w 44"/>
                  <a:gd name="T23" fmla="*/ 5 h 67"/>
                  <a:gd name="T24" fmla="*/ 5 w 44"/>
                  <a:gd name="T25" fmla="*/ 10 h 67"/>
                  <a:gd name="T26" fmla="*/ 3 w 44"/>
                  <a:gd name="T27" fmla="*/ 16 h 67"/>
                  <a:gd name="T28" fmla="*/ 0 w 44"/>
                  <a:gd name="T29" fmla="*/ 28 h 67"/>
                  <a:gd name="T30" fmla="*/ 0 w 44"/>
                  <a:gd name="T31" fmla="*/ 47 h 67"/>
                  <a:gd name="T32" fmla="*/ 3 w 44"/>
                  <a:gd name="T33" fmla="*/ 57 h 67"/>
                  <a:gd name="T34" fmla="*/ 11 w 44"/>
                  <a:gd name="T35" fmla="*/ 62 h 67"/>
                  <a:gd name="T36" fmla="*/ 18 w 44"/>
                  <a:gd name="T37" fmla="*/ 67 h 67"/>
                  <a:gd name="T38" fmla="*/ 23 w 44"/>
                  <a:gd name="T39" fmla="*/ 67 h 67"/>
                  <a:gd name="T40" fmla="*/ 34 w 44"/>
                  <a:gd name="T41" fmla="*/ 62 h 67"/>
                  <a:gd name="T42" fmla="*/ 39 w 44"/>
                  <a:gd name="T43" fmla="*/ 57 h 67"/>
                  <a:gd name="T44" fmla="*/ 44 w 44"/>
                  <a:gd name="T45" fmla="*/ 47 h 67"/>
                  <a:gd name="T46" fmla="*/ 44 w 44"/>
                  <a:gd name="T47" fmla="*/ 44 h 67"/>
                  <a:gd name="T48" fmla="*/ 39 w 44"/>
                  <a:gd name="T49" fmla="*/ 36 h 67"/>
                  <a:gd name="T50" fmla="*/ 34 w 44"/>
                  <a:gd name="T51" fmla="*/ 28 h 67"/>
                  <a:gd name="T52" fmla="*/ 23 w 44"/>
                  <a:gd name="T53" fmla="*/ 26 h 67"/>
                  <a:gd name="T54" fmla="*/ 18 w 44"/>
                  <a:gd name="T55" fmla="*/ 26 h 67"/>
                  <a:gd name="T56" fmla="*/ 13 w 44"/>
                  <a:gd name="T57" fmla="*/ 28 h 67"/>
                  <a:gd name="T58" fmla="*/ 11 w 44"/>
                  <a:gd name="T59" fmla="*/ 31 h 67"/>
                  <a:gd name="T60" fmla="*/ 5 w 44"/>
                  <a:gd name="T6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67">
                    <a:moveTo>
                      <a:pt x="36" y="8"/>
                    </a:moveTo>
                    <a:lnTo>
                      <a:pt x="34" y="8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4" y="16"/>
                    </a:lnTo>
                    <a:lnTo>
                      <a:pt x="36" y="16"/>
                    </a:lnTo>
                    <a:lnTo>
                      <a:pt x="39" y="13"/>
                    </a:lnTo>
                    <a:lnTo>
                      <a:pt x="39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21" y="0"/>
                    </a:lnTo>
                    <a:lnTo>
                      <a:pt x="13" y="5"/>
                    </a:lnTo>
                    <a:lnTo>
                      <a:pt x="5" y="10"/>
                    </a:lnTo>
                    <a:lnTo>
                      <a:pt x="3" y="16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3" y="57"/>
                    </a:lnTo>
                    <a:lnTo>
                      <a:pt x="11" y="62"/>
                    </a:lnTo>
                    <a:lnTo>
                      <a:pt x="18" y="67"/>
                    </a:lnTo>
                    <a:lnTo>
                      <a:pt x="23" y="67"/>
                    </a:lnTo>
                    <a:lnTo>
                      <a:pt x="34" y="62"/>
                    </a:lnTo>
                    <a:lnTo>
                      <a:pt x="39" y="57"/>
                    </a:lnTo>
                    <a:lnTo>
                      <a:pt x="44" y="47"/>
                    </a:lnTo>
                    <a:lnTo>
                      <a:pt x="44" y="44"/>
                    </a:lnTo>
                    <a:lnTo>
                      <a:pt x="39" y="36"/>
                    </a:lnTo>
                    <a:lnTo>
                      <a:pt x="34" y="28"/>
                    </a:lnTo>
                    <a:lnTo>
                      <a:pt x="23" y="26"/>
                    </a:lnTo>
                    <a:lnTo>
                      <a:pt x="18" y="26"/>
                    </a:lnTo>
                    <a:lnTo>
                      <a:pt x="13" y="28"/>
                    </a:lnTo>
                    <a:lnTo>
                      <a:pt x="11" y="31"/>
                    </a:lnTo>
                    <a:lnTo>
                      <a:pt x="5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0" name="Freeform 220"/>
              <p:cNvSpPr>
                <a:spLocks/>
              </p:cNvSpPr>
              <p:nvPr/>
            </p:nvSpPr>
            <p:spPr bwMode="auto">
              <a:xfrm>
                <a:off x="359" y="2409"/>
                <a:ext cx="8" cy="49"/>
              </a:xfrm>
              <a:custGeom>
                <a:avLst/>
                <a:gdLst>
                  <a:gd name="T0" fmla="*/ 8 w 8"/>
                  <a:gd name="T1" fmla="*/ 0 h 49"/>
                  <a:gd name="T2" fmla="*/ 2 w 8"/>
                  <a:gd name="T3" fmla="*/ 6 h 49"/>
                  <a:gd name="T4" fmla="*/ 0 w 8"/>
                  <a:gd name="T5" fmla="*/ 18 h 49"/>
                  <a:gd name="T6" fmla="*/ 0 w 8"/>
                  <a:gd name="T7" fmla="*/ 37 h 49"/>
                  <a:gd name="T8" fmla="*/ 2 w 8"/>
                  <a:gd name="T9" fmla="*/ 47 h 49"/>
                  <a:gd name="T10" fmla="*/ 8 w 8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8" y="0"/>
                    </a:moveTo>
                    <a:lnTo>
                      <a:pt x="2" y="6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2" y="47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1" name="Freeform 221"/>
              <p:cNvSpPr>
                <a:spLocks/>
              </p:cNvSpPr>
              <p:nvPr/>
            </p:nvSpPr>
            <p:spPr bwMode="auto">
              <a:xfrm>
                <a:off x="392" y="2435"/>
                <a:ext cx="3" cy="21"/>
              </a:xfrm>
              <a:custGeom>
                <a:avLst/>
                <a:gdLst>
                  <a:gd name="T0" fmla="*/ 0 w 3"/>
                  <a:gd name="T1" fmla="*/ 21 h 21"/>
                  <a:gd name="T2" fmla="*/ 3 w 3"/>
                  <a:gd name="T3" fmla="*/ 16 h 21"/>
                  <a:gd name="T4" fmla="*/ 3 w 3"/>
                  <a:gd name="T5" fmla="*/ 5 h 21"/>
                  <a:gd name="T6" fmla="*/ 0 w 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21"/>
                    </a:moveTo>
                    <a:lnTo>
                      <a:pt x="3" y="16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2" name="Freeform 222"/>
              <p:cNvSpPr>
                <a:spLocks/>
              </p:cNvSpPr>
              <p:nvPr/>
            </p:nvSpPr>
            <p:spPr bwMode="auto">
              <a:xfrm>
                <a:off x="361" y="2399"/>
                <a:ext cx="16" cy="67"/>
              </a:xfrm>
              <a:custGeom>
                <a:avLst/>
                <a:gdLst>
                  <a:gd name="T0" fmla="*/ 16 w 16"/>
                  <a:gd name="T1" fmla="*/ 0 h 67"/>
                  <a:gd name="T2" fmla="*/ 11 w 16"/>
                  <a:gd name="T3" fmla="*/ 5 h 67"/>
                  <a:gd name="T4" fmla="*/ 8 w 16"/>
                  <a:gd name="T5" fmla="*/ 8 h 67"/>
                  <a:gd name="T6" fmla="*/ 6 w 16"/>
                  <a:gd name="T7" fmla="*/ 13 h 67"/>
                  <a:gd name="T8" fmla="*/ 0 w 16"/>
                  <a:gd name="T9" fmla="*/ 26 h 67"/>
                  <a:gd name="T10" fmla="*/ 0 w 16"/>
                  <a:gd name="T11" fmla="*/ 47 h 67"/>
                  <a:gd name="T12" fmla="*/ 6 w 16"/>
                  <a:gd name="T13" fmla="*/ 57 h 67"/>
                  <a:gd name="T14" fmla="*/ 8 w 16"/>
                  <a:gd name="T15" fmla="*/ 62 h 67"/>
                  <a:gd name="T16" fmla="*/ 13 w 16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7">
                    <a:moveTo>
                      <a:pt x="16" y="0"/>
                    </a:moveTo>
                    <a:lnTo>
                      <a:pt x="11" y="5"/>
                    </a:lnTo>
                    <a:lnTo>
                      <a:pt x="8" y="8"/>
                    </a:lnTo>
                    <a:lnTo>
                      <a:pt x="6" y="13"/>
                    </a:lnTo>
                    <a:lnTo>
                      <a:pt x="0" y="26"/>
                    </a:lnTo>
                    <a:lnTo>
                      <a:pt x="0" y="47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3" name="Freeform 223"/>
              <p:cNvSpPr>
                <a:spLocks/>
              </p:cNvSpPr>
              <p:nvPr/>
            </p:nvSpPr>
            <p:spPr bwMode="auto">
              <a:xfrm>
                <a:off x="379" y="2425"/>
                <a:ext cx="13" cy="41"/>
              </a:xfrm>
              <a:custGeom>
                <a:avLst/>
                <a:gdLst>
                  <a:gd name="T0" fmla="*/ 0 w 13"/>
                  <a:gd name="T1" fmla="*/ 41 h 41"/>
                  <a:gd name="T2" fmla="*/ 8 w 13"/>
                  <a:gd name="T3" fmla="*/ 36 h 41"/>
                  <a:gd name="T4" fmla="*/ 11 w 13"/>
                  <a:gd name="T5" fmla="*/ 33 h 41"/>
                  <a:gd name="T6" fmla="*/ 13 w 13"/>
                  <a:gd name="T7" fmla="*/ 26 h 41"/>
                  <a:gd name="T8" fmla="*/ 13 w 13"/>
                  <a:gd name="T9" fmla="*/ 15 h 41"/>
                  <a:gd name="T10" fmla="*/ 11 w 13"/>
                  <a:gd name="T11" fmla="*/ 5 h 41"/>
                  <a:gd name="T12" fmla="*/ 8 w 13"/>
                  <a:gd name="T13" fmla="*/ 2 h 41"/>
                  <a:gd name="T14" fmla="*/ 0 w 13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lnTo>
                      <a:pt x="8" y="36"/>
                    </a:lnTo>
                    <a:lnTo>
                      <a:pt x="11" y="33"/>
                    </a:lnTo>
                    <a:lnTo>
                      <a:pt x="13" y="26"/>
                    </a:lnTo>
                    <a:lnTo>
                      <a:pt x="13" y="1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4" name="Line 224"/>
              <p:cNvSpPr>
                <a:spLocks noChangeShapeType="1"/>
              </p:cNvSpPr>
              <p:nvPr/>
            </p:nvSpPr>
            <p:spPr bwMode="auto">
              <a:xfrm>
                <a:off x="439" y="2051"/>
                <a:ext cx="4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5" name="Freeform 225"/>
              <p:cNvSpPr>
                <a:spLocks/>
              </p:cNvSpPr>
              <p:nvPr/>
            </p:nvSpPr>
            <p:spPr bwMode="auto">
              <a:xfrm>
                <a:off x="261" y="2020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6" name="Freeform 226"/>
              <p:cNvSpPr>
                <a:spLocks/>
              </p:cNvSpPr>
              <p:nvPr/>
            </p:nvSpPr>
            <p:spPr bwMode="auto">
              <a:xfrm>
                <a:off x="263" y="2025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3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3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7" name="Freeform 227"/>
              <p:cNvSpPr>
                <a:spLocks/>
              </p:cNvSpPr>
              <p:nvPr/>
            </p:nvSpPr>
            <p:spPr bwMode="auto">
              <a:xfrm>
                <a:off x="294" y="2025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6 h 54"/>
                  <a:gd name="T4" fmla="*/ 8 w 8"/>
                  <a:gd name="T5" fmla="*/ 34 h 54"/>
                  <a:gd name="T6" fmla="*/ 8 w 8"/>
                  <a:gd name="T7" fmla="*/ 18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6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8" name="Freeform 228"/>
              <p:cNvSpPr>
                <a:spLocks/>
              </p:cNvSpPr>
              <p:nvPr/>
            </p:nvSpPr>
            <p:spPr bwMode="auto">
              <a:xfrm>
                <a:off x="266" y="2020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8 h 64"/>
                  <a:gd name="T6" fmla="*/ 0 w 13"/>
                  <a:gd name="T7" fmla="*/ 23 h 64"/>
                  <a:gd name="T8" fmla="*/ 0 w 13"/>
                  <a:gd name="T9" fmla="*/ 39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69" name="Freeform 229"/>
              <p:cNvSpPr>
                <a:spLocks/>
              </p:cNvSpPr>
              <p:nvPr/>
            </p:nvSpPr>
            <p:spPr bwMode="auto">
              <a:xfrm>
                <a:off x="287" y="2020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39 h 64"/>
                  <a:gd name="T8" fmla="*/ 10 w 10"/>
                  <a:gd name="T9" fmla="*/ 23 h 64"/>
                  <a:gd name="T10" fmla="*/ 7 w 10"/>
                  <a:gd name="T11" fmla="*/ 8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7" y="8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0" name="Freeform 230"/>
              <p:cNvSpPr>
                <a:spLocks/>
              </p:cNvSpPr>
              <p:nvPr/>
            </p:nvSpPr>
            <p:spPr bwMode="auto">
              <a:xfrm>
                <a:off x="325" y="2074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5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1" name="Rectangle 231"/>
              <p:cNvSpPr>
                <a:spLocks noChangeArrowheads="1"/>
              </p:cNvSpPr>
              <p:nvPr/>
            </p:nvSpPr>
            <p:spPr bwMode="auto">
              <a:xfrm>
                <a:off x="328" y="2079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2" name="Freeform 232"/>
              <p:cNvSpPr>
                <a:spLocks/>
              </p:cNvSpPr>
              <p:nvPr/>
            </p:nvSpPr>
            <p:spPr bwMode="auto">
              <a:xfrm>
                <a:off x="359" y="2020"/>
                <a:ext cx="36" cy="28"/>
              </a:xfrm>
              <a:custGeom>
                <a:avLst/>
                <a:gdLst>
                  <a:gd name="T0" fmla="*/ 13 w 36"/>
                  <a:gd name="T1" fmla="*/ 0 h 28"/>
                  <a:gd name="T2" fmla="*/ 2 w 36"/>
                  <a:gd name="T3" fmla="*/ 2 h 28"/>
                  <a:gd name="T4" fmla="*/ 0 w 36"/>
                  <a:gd name="T5" fmla="*/ 8 h 28"/>
                  <a:gd name="T6" fmla="*/ 0 w 36"/>
                  <a:gd name="T7" fmla="*/ 18 h 28"/>
                  <a:gd name="T8" fmla="*/ 2 w 36"/>
                  <a:gd name="T9" fmla="*/ 23 h 28"/>
                  <a:gd name="T10" fmla="*/ 13 w 36"/>
                  <a:gd name="T11" fmla="*/ 28 h 28"/>
                  <a:gd name="T12" fmla="*/ 26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2 h 28"/>
                  <a:gd name="T22" fmla="*/ 26 w 36"/>
                  <a:gd name="T23" fmla="*/ 0 h 28"/>
                  <a:gd name="T24" fmla="*/ 13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3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13" y="28"/>
                    </a:lnTo>
                    <a:lnTo>
                      <a:pt x="26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3" name="Freeform 233"/>
              <p:cNvSpPr>
                <a:spLocks/>
              </p:cNvSpPr>
              <p:nvPr/>
            </p:nvSpPr>
            <p:spPr bwMode="auto">
              <a:xfrm>
                <a:off x="361" y="2022"/>
                <a:ext cx="6" cy="21"/>
              </a:xfrm>
              <a:custGeom>
                <a:avLst/>
                <a:gdLst>
                  <a:gd name="T0" fmla="*/ 6 w 6"/>
                  <a:gd name="T1" fmla="*/ 0 h 21"/>
                  <a:gd name="T2" fmla="*/ 0 w 6"/>
                  <a:gd name="T3" fmla="*/ 6 h 21"/>
                  <a:gd name="T4" fmla="*/ 0 w 6"/>
                  <a:gd name="T5" fmla="*/ 16 h 21"/>
                  <a:gd name="T6" fmla="*/ 6 w 6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lnTo>
                      <a:pt x="0" y="6"/>
                    </a:lnTo>
                    <a:lnTo>
                      <a:pt x="0" y="16"/>
                    </a:lnTo>
                    <a:lnTo>
                      <a:pt x="6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4" name="Freeform 234"/>
              <p:cNvSpPr>
                <a:spLocks/>
              </p:cNvSpPr>
              <p:nvPr/>
            </p:nvSpPr>
            <p:spPr bwMode="auto">
              <a:xfrm>
                <a:off x="390" y="2022"/>
                <a:ext cx="2" cy="21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16 h 21"/>
                  <a:gd name="T4" fmla="*/ 2 w 2"/>
                  <a:gd name="T5" fmla="*/ 6 h 21"/>
                  <a:gd name="T6" fmla="*/ 0 w 2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16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5" name="Freeform 235"/>
              <p:cNvSpPr>
                <a:spLocks/>
              </p:cNvSpPr>
              <p:nvPr/>
            </p:nvSpPr>
            <p:spPr bwMode="auto">
              <a:xfrm>
                <a:off x="367" y="2020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2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6" name="Freeform 236"/>
              <p:cNvSpPr>
                <a:spLocks/>
              </p:cNvSpPr>
              <p:nvPr/>
            </p:nvSpPr>
            <p:spPr bwMode="auto">
              <a:xfrm>
                <a:off x="385" y="2020"/>
                <a:ext cx="5" cy="28"/>
              </a:xfrm>
              <a:custGeom>
                <a:avLst/>
                <a:gdLst>
                  <a:gd name="T0" fmla="*/ 0 w 5"/>
                  <a:gd name="T1" fmla="*/ 28 h 28"/>
                  <a:gd name="T2" fmla="*/ 2 w 5"/>
                  <a:gd name="T3" fmla="*/ 23 h 28"/>
                  <a:gd name="T4" fmla="*/ 5 w 5"/>
                  <a:gd name="T5" fmla="*/ 18 h 28"/>
                  <a:gd name="T6" fmla="*/ 5 w 5"/>
                  <a:gd name="T7" fmla="*/ 8 h 28"/>
                  <a:gd name="T8" fmla="*/ 2 w 5"/>
                  <a:gd name="T9" fmla="*/ 2 h 28"/>
                  <a:gd name="T10" fmla="*/ 0 w 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5" y="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7" name="Freeform 237"/>
              <p:cNvSpPr>
                <a:spLocks/>
              </p:cNvSpPr>
              <p:nvPr/>
            </p:nvSpPr>
            <p:spPr bwMode="auto">
              <a:xfrm>
                <a:off x="356" y="2048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5 w 44"/>
                  <a:gd name="T3" fmla="*/ 3 h 36"/>
                  <a:gd name="T4" fmla="*/ 3 w 44"/>
                  <a:gd name="T5" fmla="*/ 5 h 36"/>
                  <a:gd name="T6" fmla="*/ 0 w 44"/>
                  <a:gd name="T7" fmla="*/ 11 h 36"/>
                  <a:gd name="T8" fmla="*/ 0 w 44"/>
                  <a:gd name="T9" fmla="*/ 23 h 36"/>
                  <a:gd name="T10" fmla="*/ 3 w 44"/>
                  <a:gd name="T11" fmla="*/ 31 h 36"/>
                  <a:gd name="T12" fmla="*/ 5 w 44"/>
                  <a:gd name="T13" fmla="*/ 34 h 36"/>
                  <a:gd name="T14" fmla="*/ 16 w 44"/>
                  <a:gd name="T15" fmla="*/ 36 h 36"/>
                  <a:gd name="T16" fmla="*/ 29 w 44"/>
                  <a:gd name="T17" fmla="*/ 36 h 36"/>
                  <a:gd name="T18" fmla="*/ 36 w 44"/>
                  <a:gd name="T19" fmla="*/ 34 h 36"/>
                  <a:gd name="T20" fmla="*/ 39 w 44"/>
                  <a:gd name="T21" fmla="*/ 31 h 36"/>
                  <a:gd name="T22" fmla="*/ 44 w 44"/>
                  <a:gd name="T23" fmla="*/ 23 h 36"/>
                  <a:gd name="T24" fmla="*/ 44 w 44"/>
                  <a:gd name="T25" fmla="*/ 11 h 36"/>
                  <a:gd name="T26" fmla="*/ 39 w 44"/>
                  <a:gd name="T27" fmla="*/ 5 h 36"/>
                  <a:gd name="T28" fmla="*/ 36 w 44"/>
                  <a:gd name="T29" fmla="*/ 3 h 36"/>
                  <a:gd name="T30" fmla="*/ 29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5" y="3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31"/>
                    </a:lnTo>
                    <a:lnTo>
                      <a:pt x="5" y="34"/>
                    </a:lnTo>
                    <a:lnTo>
                      <a:pt x="16" y="36"/>
                    </a:lnTo>
                    <a:lnTo>
                      <a:pt x="29" y="36"/>
                    </a:lnTo>
                    <a:lnTo>
                      <a:pt x="36" y="34"/>
                    </a:lnTo>
                    <a:lnTo>
                      <a:pt x="39" y="31"/>
                    </a:lnTo>
                    <a:lnTo>
                      <a:pt x="44" y="23"/>
                    </a:lnTo>
                    <a:lnTo>
                      <a:pt x="44" y="11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8" name="Freeform 238"/>
              <p:cNvSpPr>
                <a:spLocks/>
              </p:cNvSpPr>
              <p:nvPr/>
            </p:nvSpPr>
            <p:spPr bwMode="auto">
              <a:xfrm>
                <a:off x="359" y="2053"/>
                <a:ext cx="2" cy="26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6 h 26"/>
                  <a:gd name="T4" fmla="*/ 0 w 2"/>
                  <a:gd name="T5" fmla="*/ 18 h 26"/>
                  <a:gd name="T6" fmla="*/ 2 w 2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2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79" name="Freeform 239"/>
              <p:cNvSpPr>
                <a:spLocks/>
              </p:cNvSpPr>
              <p:nvPr/>
            </p:nvSpPr>
            <p:spPr bwMode="auto">
              <a:xfrm>
                <a:off x="392" y="2053"/>
                <a:ext cx="3" cy="26"/>
              </a:xfrm>
              <a:custGeom>
                <a:avLst/>
                <a:gdLst>
                  <a:gd name="T0" fmla="*/ 0 w 3"/>
                  <a:gd name="T1" fmla="*/ 26 h 26"/>
                  <a:gd name="T2" fmla="*/ 3 w 3"/>
                  <a:gd name="T3" fmla="*/ 18 h 26"/>
                  <a:gd name="T4" fmla="*/ 3 w 3"/>
                  <a:gd name="T5" fmla="*/ 6 h 26"/>
                  <a:gd name="T6" fmla="*/ 0 w 3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26"/>
                    </a:moveTo>
                    <a:lnTo>
                      <a:pt x="3" y="18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0" name="Freeform 240"/>
              <p:cNvSpPr>
                <a:spLocks/>
              </p:cNvSpPr>
              <p:nvPr/>
            </p:nvSpPr>
            <p:spPr bwMode="auto">
              <a:xfrm>
                <a:off x="361" y="2048"/>
                <a:ext cx="11" cy="36"/>
              </a:xfrm>
              <a:custGeom>
                <a:avLst/>
                <a:gdLst>
                  <a:gd name="T0" fmla="*/ 11 w 11"/>
                  <a:gd name="T1" fmla="*/ 0 h 36"/>
                  <a:gd name="T2" fmla="*/ 6 w 11"/>
                  <a:gd name="T3" fmla="*/ 3 h 36"/>
                  <a:gd name="T4" fmla="*/ 0 w 11"/>
                  <a:gd name="T5" fmla="*/ 11 h 36"/>
                  <a:gd name="T6" fmla="*/ 0 w 11"/>
                  <a:gd name="T7" fmla="*/ 23 h 36"/>
                  <a:gd name="T8" fmla="*/ 6 w 11"/>
                  <a:gd name="T9" fmla="*/ 34 h 36"/>
                  <a:gd name="T10" fmla="*/ 11 w 11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6">
                    <a:moveTo>
                      <a:pt x="11" y="0"/>
                    </a:moveTo>
                    <a:lnTo>
                      <a:pt x="6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6" y="34"/>
                    </a:lnTo>
                    <a:lnTo>
                      <a:pt x="11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1" name="Freeform 241"/>
              <p:cNvSpPr>
                <a:spLocks/>
              </p:cNvSpPr>
              <p:nvPr/>
            </p:nvSpPr>
            <p:spPr bwMode="auto">
              <a:xfrm>
                <a:off x="385" y="2048"/>
                <a:ext cx="7" cy="36"/>
              </a:xfrm>
              <a:custGeom>
                <a:avLst/>
                <a:gdLst>
                  <a:gd name="T0" fmla="*/ 0 w 7"/>
                  <a:gd name="T1" fmla="*/ 36 h 36"/>
                  <a:gd name="T2" fmla="*/ 5 w 7"/>
                  <a:gd name="T3" fmla="*/ 34 h 36"/>
                  <a:gd name="T4" fmla="*/ 7 w 7"/>
                  <a:gd name="T5" fmla="*/ 23 h 36"/>
                  <a:gd name="T6" fmla="*/ 7 w 7"/>
                  <a:gd name="T7" fmla="*/ 11 h 36"/>
                  <a:gd name="T8" fmla="*/ 5 w 7"/>
                  <a:gd name="T9" fmla="*/ 3 h 36"/>
                  <a:gd name="T10" fmla="*/ 0 w 7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6">
                    <a:moveTo>
                      <a:pt x="0" y="36"/>
                    </a:moveTo>
                    <a:lnTo>
                      <a:pt x="5" y="34"/>
                    </a:lnTo>
                    <a:lnTo>
                      <a:pt x="7" y="23"/>
                    </a:lnTo>
                    <a:lnTo>
                      <a:pt x="7" y="11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2" name="Line 242"/>
              <p:cNvSpPr>
                <a:spLocks noChangeShapeType="1"/>
              </p:cNvSpPr>
              <p:nvPr/>
            </p:nvSpPr>
            <p:spPr bwMode="auto">
              <a:xfrm>
                <a:off x="439" y="1669"/>
                <a:ext cx="4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3" name="Line 243"/>
              <p:cNvSpPr>
                <a:spLocks noChangeShapeType="1"/>
              </p:cNvSpPr>
              <p:nvPr/>
            </p:nvSpPr>
            <p:spPr bwMode="auto">
              <a:xfrm>
                <a:off x="279" y="1646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4" name="Line 244"/>
              <p:cNvSpPr>
                <a:spLocks noChangeShapeType="1"/>
              </p:cNvSpPr>
              <p:nvPr/>
            </p:nvSpPr>
            <p:spPr bwMode="auto">
              <a:xfrm>
                <a:off x="281" y="1646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5" name="Line 245"/>
              <p:cNvSpPr>
                <a:spLocks noChangeShapeType="1"/>
              </p:cNvSpPr>
              <p:nvPr/>
            </p:nvSpPr>
            <p:spPr bwMode="auto">
              <a:xfrm>
                <a:off x="287" y="1638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6" name="Freeform 246"/>
              <p:cNvSpPr>
                <a:spLocks/>
              </p:cNvSpPr>
              <p:nvPr/>
            </p:nvSpPr>
            <p:spPr bwMode="auto">
              <a:xfrm>
                <a:off x="271" y="1638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7" name="Line 247"/>
              <p:cNvSpPr>
                <a:spLocks noChangeShapeType="1"/>
              </p:cNvSpPr>
              <p:nvPr/>
            </p:nvSpPr>
            <p:spPr bwMode="auto">
              <a:xfrm>
                <a:off x="266" y="1703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8" name="Line 248"/>
              <p:cNvSpPr>
                <a:spLocks noChangeShapeType="1"/>
              </p:cNvSpPr>
              <p:nvPr/>
            </p:nvSpPr>
            <p:spPr bwMode="auto">
              <a:xfrm flipH="1">
                <a:off x="274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89" name="Line 249"/>
              <p:cNvSpPr>
                <a:spLocks noChangeShapeType="1"/>
              </p:cNvSpPr>
              <p:nvPr/>
            </p:nvSpPr>
            <p:spPr bwMode="auto">
              <a:xfrm flipH="1">
                <a:off x="276" y="1697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0" name="Line 250"/>
              <p:cNvSpPr>
                <a:spLocks noChangeShapeType="1"/>
              </p:cNvSpPr>
              <p:nvPr/>
            </p:nvSpPr>
            <p:spPr bwMode="auto">
              <a:xfrm>
                <a:off x="287" y="1697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1" name="Line 251"/>
              <p:cNvSpPr>
                <a:spLocks noChangeShapeType="1"/>
              </p:cNvSpPr>
              <p:nvPr/>
            </p:nvSpPr>
            <p:spPr bwMode="auto">
              <a:xfrm>
                <a:off x="287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2" name="Freeform 252"/>
              <p:cNvSpPr>
                <a:spLocks/>
              </p:cNvSpPr>
              <p:nvPr/>
            </p:nvSpPr>
            <p:spPr bwMode="auto">
              <a:xfrm>
                <a:off x="325" y="169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5 h 8"/>
                  <a:gd name="T6" fmla="*/ 3 w 11"/>
                  <a:gd name="T7" fmla="*/ 8 h 8"/>
                  <a:gd name="T8" fmla="*/ 5 w 11"/>
                  <a:gd name="T9" fmla="*/ 8 h 8"/>
                  <a:gd name="T10" fmla="*/ 11 w 11"/>
                  <a:gd name="T11" fmla="*/ 5 h 8"/>
                  <a:gd name="T12" fmla="*/ 11 w 11"/>
                  <a:gd name="T13" fmla="*/ 2 h 8"/>
                  <a:gd name="T14" fmla="*/ 5 w 11"/>
                  <a:gd name="T15" fmla="*/ 0 h 8"/>
                  <a:gd name="T16" fmla="*/ 3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3" name="Rectangle 253"/>
              <p:cNvSpPr>
                <a:spLocks noChangeArrowheads="1"/>
              </p:cNvSpPr>
              <p:nvPr/>
            </p:nvSpPr>
            <p:spPr bwMode="auto">
              <a:xfrm>
                <a:off x="328" y="1697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4" name="Freeform 254"/>
              <p:cNvSpPr>
                <a:spLocks/>
              </p:cNvSpPr>
              <p:nvPr/>
            </p:nvSpPr>
            <p:spPr bwMode="auto">
              <a:xfrm>
                <a:off x="356" y="1638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9 h 65"/>
                  <a:gd name="T10" fmla="*/ 3 w 44"/>
                  <a:gd name="T11" fmla="*/ 54 h 65"/>
                  <a:gd name="T12" fmla="*/ 11 w 44"/>
                  <a:gd name="T13" fmla="*/ 62 h 65"/>
                  <a:gd name="T14" fmla="*/ 18 w 44"/>
                  <a:gd name="T15" fmla="*/ 65 h 65"/>
                  <a:gd name="T16" fmla="*/ 23 w 44"/>
                  <a:gd name="T17" fmla="*/ 65 h 65"/>
                  <a:gd name="T18" fmla="*/ 34 w 44"/>
                  <a:gd name="T19" fmla="*/ 62 h 65"/>
                  <a:gd name="T20" fmla="*/ 39 w 44"/>
                  <a:gd name="T21" fmla="*/ 54 h 65"/>
                  <a:gd name="T22" fmla="*/ 44 w 44"/>
                  <a:gd name="T23" fmla="*/ 39 h 65"/>
                  <a:gd name="T24" fmla="*/ 44 w 44"/>
                  <a:gd name="T25" fmla="*/ 28 h 65"/>
                  <a:gd name="T26" fmla="*/ 39 w 44"/>
                  <a:gd name="T27" fmla="*/ 13 h 65"/>
                  <a:gd name="T28" fmla="*/ 34 w 44"/>
                  <a:gd name="T29" fmla="*/ 3 h 65"/>
                  <a:gd name="T30" fmla="*/ 23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5" name="Freeform 255"/>
              <p:cNvSpPr>
                <a:spLocks/>
              </p:cNvSpPr>
              <p:nvPr/>
            </p:nvSpPr>
            <p:spPr bwMode="auto">
              <a:xfrm>
                <a:off x="359" y="1646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2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2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6" name="Freeform 256"/>
              <p:cNvSpPr>
                <a:spLocks/>
              </p:cNvSpPr>
              <p:nvPr/>
            </p:nvSpPr>
            <p:spPr bwMode="auto">
              <a:xfrm>
                <a:off x="390" y="1646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7" name="Freeform 257"/>
              <p:cNvSpPr>
                <a:spLocks/>
              </p:cNvSpPr>
              <p:nvPr/>
            </p:nvSpPr>
            <p:spPr bwMode="auto">
              <a:xfrm>
                <a:off x="361" y="1638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6 w 13"/>
                  <a:gd name="T5" fmla="*/ 10 h 65"/>
                  <a:gd name="T6" fmla="*/ 0 w 13"/>
                  <a:gd name="T7" fmla="*/ 26 h 65"/>
                  <a:gd name="T8" fmla="*/ 0 w 13"/>
                  <a:gd name="T9" fmla="*/ 41 h 65"/>
                  <a:gd name="T10" fmla="*/ 6 w 13"/>
                  <a:gd name="T11" fmla="*/ 57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6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8" name="Freeform 258"/>
              <p:cNvSpPr>
                <a:spLocks/>
              </p:cNvSpPr>
              <p:nvPr/>
            </p:nvSpPr>
            <p:spPr bwMode="auto">
              <a:xfrm>
                <a:off x="379" y="1638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7 h 65"/>
                  <a:gd name="T6" fmla="*/ 13 w 13"/>
                  <a:gd name="T7" fmla="*/ 41 h 65"/>
                  <a:gd name="T8" fmla="*/ 13 w 13"/>
                  <a:gd name="T9" fmla="*/ 26 h 65"/>
                  <a:gd name="T10" fmla="*/ 11 w 13"/>
                  <a:gd name="T11" fmla="*/ 10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7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1" y="10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99" name="Line 259"/>
              <p:cNvSpPr>
                <a:spLocks noChangeShapeType="1"/>
              </p:cNvSpPr>
              <p:nvPr/>
            </p:nvSpPr>
            <p:spPr bwMode="auto">
              <a:xfrm>
                <a:off x="439" y="1287"/>
                <a:ext cx="4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0" name="Line 260"/>
              <p:cNvSpPr>
                <a:spLocks noChangeShapeType="1"/>
              </p:cNvSpPr>
              <p:nvPr/>
            </p:nvSpPr>
            <p:spPr bwMode="auto">
              <a:xfrm>
                <a:off x="279" y="1292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1" name="Line 261"/>
              <p:cNvSpPr>
                <a:spLocks noChangeShapeType="1"/>
              </p:cNvSpPr>
              <p:nvPr/>
            </p:nvSpPr>
            <p:spPr bwMode="auto">
              <a:xfrm>
                <a:off x="281" y="1292"/>
                <a:ext cx="1" cy="5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2" name="Line 262"/>
              <p:cNvSpPr>
                <a:spLocks noChangeShapeType="1"/>
              </p:cNvSpPr>
              <p:nvPr/>
            </p:nvSpPr>
            <p:spPr bwMode="auto">
              <a:xfrm>
                <a:off x="287" y="1285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3" name="Freeform 263"/>
              <p:cNvSpPr>
                <a:spLocks/>
              </p:cNvSpPr>
              <p:nvPr/>
            </p:nvSpPr>
            <p:spPr bwMode="auto">
              <a:xfrm>
                <a:off x="271" y="128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4" name="Line 264"/>
              <p:cNvSpPr>
                <a:spLocks noChangeShapeType="1"/>
              </p:cNvSpPr>
              <p:nvPr/>
            </p:nvSpPr>
            <p:spPr bwMode="auto">
              <a:xfrm>
                <a:off x="266" y="1349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5" name="Line 265"/>
              <p:cNvSpPr>
                <a:spLocks noChangeShapeType="1"/>
              </p:cNvSpPr>
              <p:nvPr/>
            </p:nvSpPr>
            <p:spPr bwMode="auto">
              <a:xfrm flipH="1">
                <a:off x="274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6" name="Line 266"/>
              <p:cNvSpPr>
                <a:spLocks noChangeShapeType="1"/>
              </p:cNvSpPr>
              <p:nvPr/>
            </p:nvSpPr>
            <p:spPr bwMode="auto">
              <a:xfrm flipH="1">
                <a:off x="276" y="134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7" name="Line 267"/>
              <p:cNvSpPr>
                <a:spLocks noChangeShapeType="1"/>
              </p:cNvSpPr>
              <p:nvPr/>
            </p:nvSpPr>
            <p:spPr bwMode="auto">
              <a:xfrm>
                <a:off x="287" y="134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8" name="Line 268"/>
              <p:cNvSpPr>
                <a:spLocks noChangeShapeType="1"/>
              </p:cNvSpPr>
              <p:nvPr/>
            </p:nvSpPr>
            <p:spPr bwMode="auto">
              <a:xfrm>
                <a:off x="287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09" name="Freeform 269"/>
              <p:cNvSpPr>
                <a:spLocks/>
              </p:cNvSpPr>
              <p:nvPr/>
            </p:nvSpPr>
            <p:spPr bwMode="auto">
              <a:xfrm>
                <a:off x="325" y="134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6 h 8"/>
                  <a:gd name="T6" fmla="*/ 3 w 11"/>
                  <a:gd name="T7" fmla="*/ 8 h 8"/>
                  <a:gd name="T8" fmla="*/ 5 w 11"/>
                  <a:gd name="T9" fmla="*/ 8 h 8"/>
                  <a:gd name="T10" fmla="*/ 11 w 11"/>
                  <a:gd name="T11" fmla="*/ 6 h 8"/>
                  <a:gd name="T12" fmla="*/ 11 w 11"/>
                  <a:gd name="T13" fmla="*/ 3 h 8"/>
                  <a:gd name="T14" fmla="*/ 5 w 11"/>
                  <a:gd name="T15" fmla="*/ 0 h 8"/>
                  <a:gd name="T16" fmla="*/ 3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0" name="Rectangle 270"/>
              <p:cNvSpPr>
                <a:spLocks noChangeArrowheads="1"/>
              </p:cNvSpPr>
              <p:nvPr/>
            </p:nvSpPr>
            <p:spPr bwMode="auto">
              <a:xfrm>
                <a:off x="328" y="134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1" name="Rectangle 271"/>
              <p:cNvSpPr>
                <a:spLocks noChangeArrowheads="1"/>
              </p:cNvSpPr>
              <p:nvPr/>
            </p:nvSpPr>
            <p:spPr bwMode="auto">
              <a:xfrm>
                <a:off x="359" y="1298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2" name="Freeform 272"/>
              <p:cNvSpPr>
                <a:spLocks/>
              </p:cNvSpPr>
              <p:nvPr/>
            </p:nvSpPr>
            <p:spPr bwMode="auto">
              <a:xfrm>
                <a:off x="356" y="1285"/>
                <a:ext cx="44" cy="64"/>
              </a:xfrm>
              <a:custGeom>
                <a:avLst/>
                <a:gdLst>
                  <a:gd name="T0" fmla="*/ 3 w 44"/>
                  <a:gd name="T1" fmla="*/ 10 h 64"/>
                  <a:gd name="T2" fmla="*/ 5 w 44"/>
                  <a:gd name="T3" fmla="*/ 10 h 64"/>
                  <a:gd name="T4" fmla="*/ 11 w 44"/>
                  <a:gd name="T5" fmla="*/ 13 h 64"/>
                  <a:gd name="T6" fmla="*/ 11 w 44"/>
                  <a:gd name="T7" fmla="*/ 15 h 64"/>
                  <a:gd name="T8" fmla="*/ 5 w 44"/>
                  <a:gd name="T9" fmla="*/ 20 h 64"/>
                  <a:gd name="T10" fmla="*/ 3 w 44"/>
                  <a:gd name="T11" fmla="*/ 20 h 64"/>
                  <a:gd name="T12" fmla="*/ 0 w 44"/>
                  <a:gd name="T13" fmla="*/ 15 h 64"/>
                  <a:gd name="T14" fmla="*/ 0 w 44"/>
                  <a:gd name="T15" fmla="*/ 13 h 64"/>
                  <a:gd name="T16" fmla="*/ 3 w 44"/>
                  <a:gd name="T17" fmla="*/ 7 h 64"/>
                  <a:gd name="T18" fmla="*/ 5 w 44"/>
                  <a:gd name="T19" fmla="*/ 5 h 64"/>
                  <a:gd name="T20" fmla="*/ 16 w 44"/>
                  <a:gd name="T21" fmla="*/ 0 h 64"/>
                  <a:gd name="T22" fmla="*/ 29 w 44"/>
                  <a:gd name="T23" fmla="*/ 0 h 64"/>
                  <a:gd name="T24" fmla="*/ 36 w 44"/>
                  <a:gd name="T25" fmla="*/ 5 h 64"/>
                  <a:gd name="T26" fmla="*/ 39 w 44"/>
                  <a:gd name="T27" fmla="*/ 7 h 64"/>
                  <a:gd name="T28" fmla="*/ 44 w 44"/>
                  <a:gd name="T29" fmla="*/ 13 h 64"/>
                  <a:gd name="T30" fmla="*/ 44 w 44"/>
                  <a:gd name="T31" fmla="*/ 20 h 64"/>
                  <a:gd name="T32" fmla="*/ 39 w 44"/>
                  <a:gd name="T33" fmla="*/ 25 h 64"/>
                  <a:gd name="T34" fmla="*/ 31 w 44"/>
                  <a:gd name="T35" fmla="*/ 31 h 64"/>
                  <a:gd name="T36" fmla="*/ 16 w 44"/>
                  <a:gd name="T37" fmla="*/ 38 h 64"/>
                  <a:gd name="T38" fmla="*/ 11 w 44"/>
                  <a:gd name="T39" fmla="*/ 41 h 64"/>
                  <a:gd name="T40" fmla="*/ 3 w 44"/>
                  <a:gd name="T41" fmla="*/ 46 h 64"/>
                  <a:gd name="T42" fmla="*/ 0 w 44"/>
                  <a:gd name="T43" fmla="*/ 56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3" y="10"/>
                    </a:moveTo>
                    <a:lnTo>
                      <a:pt x="5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6" y="5"/>
                    </a:lnTo>
                    <a:lnTo>
                      <a:pt x="39" y="7"/>
                    </a:lnTo>
                    <a:lnTo>
                      <a:pt x="44" y="13"/>
                    </a:lnTo>
                    <a:lnTo>
                      <a:pt x="44" y="20"/>
                    </a:lnTo>
                    <a:lnTo>
                      <a:pt x="39" y="25"/>
                    </a:lnTo>
                    <a:lnTo>
                      <a:pt x="31" y="31"/>
                    </a:lnTo>
                    <a:lnTo>
                      <a:pt x="16" y="38"/>
                    </a:lnTo>
                    <a:lnTo>
                      <a:pt x="11" y="41"/>
                    </a:lnTo>
                    <a:lnTo>
                      <a:pt x="3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3" name="Freeform 273"/>
              <p:cNvSpPr>
                <a:spLocks/>
              </p:cNvSpPr>
              <p:nvPr/>
            </p:nvSpPr>
            <p:spPr bwMode="auto">
              <a:xfrm>
                <a:off x="392" y="1292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6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6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4" name="Freeform 274"/>
              <p:cNvSpPr>
                <a:spLocks/>
              </p:cNvSpPr>
              <p:nvPr/>
            </p:nvSpPr>
            <p:spPr bwMode="auto">
              <a:xfrm>
                <a:off x="372" y="1285"/>
                <a:ext cx="20" cy="38"/>
              </a:xfrm>
              <a:custGeom>
                <a:avLst/>
                <a:gdLst>
                  <a:gd name="T0" fmla="*/ 13 w 20"/>
                  <a:gd name="T1" fmla="*/ 0 h 38"/>
                  <a:gd name="T2" fmla="*/ 18 w 20"/>
                  <a:gd name="T3" fmla="*/ 5 h 38"/>
                  <a:gd name="T4" fmla="*/ 20 w 20"/>
                  <a:gd name="T5" fmla="*/ 13 h 38"/>
                  <a:gd name="T6" fmla="*/ 20 w 20"/>
                  <a:gd name="T7" fmla="*/ 20 h 38"/>
                  <a:gd name="T8" fmla="*/ 18 w 20"/>
                  <a:gd name="T9" fmla="*/ 25 h 38"/>
                  <a:gd name="T10" fmla="*/ 13 w 20"/>
                  <a:gd name="T11" fmla="*/ 31 h 38"/>
                  <a:gd name="T12" fmla="*/ 0 w 20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8">
                    <a:moveTo>
                      <a:pt x="13" y="0"/>
                    </a:moveTo>
                    <a:lnTo>
                      <a:pt x="18" y="5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18" y="25"/>
                    </a:lnTo>
                    <a:lnTo>
                      <a:pt x="13" y="31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5" name="Freeform 275"/>
              <p:cNvSpPr>
                <a:spLocks/>
              </p:cNvSpPr>
              <p:nvPr/>
            </p:nvSpPr>
            <p:spPr bwMode="auto">
              <a:xfrm>
                <a:off x="356" y="1341"/>
                <a:ext cx="44" cy="3"/>
              </a:xfrm>
              <a:custGeom>
                <a:avLst/>
                <a:gdLst>
                  <a:gd name="T0" fmla="*/ 0 w 44"/>
                  <a:gd name="T1" fmla="*/ 3 h 3"/>
                  <a:gd name="T2" fmla="*/ 3 w 44"/>
                  <a:gd name="T3" fmla="*/ 0 h 3"/>
                  <a:gd name="T4" fmla="*/ 11 w 44"/>
                  <a:gd name="T5" fmla="*/ 0 h 3"/>
                  <a:gd name="T6" fmla="*/ 23 w 44"/>
                  <a:gd name="T7" fmla="*/ 3 h 3"/>
                  <a:gd name="T8" fmla="*/ 36 w 44"/>
                  <a:gd name="T9" fmla="*/ 3 h 3"/>
                  <a:gd name="T10" fmla="*/ 44 w 4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0" y="3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23" y="3"/>
                    </a:lnTo>
                    <a:lnTo>
                      <a:pt x="36" y="3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6" name="Freeform 276"/>
              <p:cNvSpPr>
                <a:spLocks/>
              </p:cNvSpPr>
              <p:nvPr/>
            </p:nvSpPr>
            <p:spPr bwMode="auto">
              <a:xfrm>
                <a:off x="367" y="1341"/>
                <a:ext cx="28" cy="6"/>
              </a:xfrm>
              <a:custGeom>
                <a:avLst/>
                <a:gdLst>
                  <a:gd name="T0" fmla="*/ 0 w 28"/>
                  <a:gd name="T1" fmla="*/ 0 h 6"/>
                  <a:gd name="T2" fmla="*/ 12 w 28"/>
                  <a:gd name="T3" fmla="*/ 6 h 6"/>
                  <a:gd name="T4" fmla="*/ 25 w 28"/>
                  <a:gd name="T5" fmla="*/ 6 h 6"/>
                  <a:gd name="T6" fmla="*/ 28 w 2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6">
                    <a:moveTo>
                      <a:pt x="0" y="0"/>
                    </a:moveTo>
                    <a:lnTo>
                      <a:pt x="12" y="6"/>
                    </a:lnTo>
                    <a:lnTo>
                      <a:pt x="25" y="6"/>
                    </a:lnTo>
                    <a:lnTo>
                      <a:pt x="28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7" name="Freeform 277"/>
              <p:cNvSpPr>
                <a:spLocks/>
              </p:cNvSpPr>
              <p:nvPr/>
            </p:nvSpPr>
            <p:spPr bwMode="auto">
              <a:xfrm>
                <a:off x="367" y="1334"/>
                <a:ext cx="33" cy="15"/>
              </a:xfrm>
              <a:custGeom>
                <a:avLst/>
                <a:gdLst>
                  <a:gd name="T0" fmla="*/ 0 w 33"/>
                  <a:gd name="T1" fmla="*/ 7 h 15"/>
                  <a:gd name="T2" fmla="*/ 12 w 33"/>
                  <a:gd name="T3" fmla="*/ 15 h 15"/>
                  <a:gd name="T4" fmla="*/ 25 w 33"/>
                  <a:gd name="T5" fmla="*/ 15 h 15"/>
                  <a:gd name="T6" fmla="*/ 28 w 33"/>
                  <a:gd name="T7" fmla="*/ 13 h 15"/>
                  <a:gd name="T8" fmla="*/ 33 w 33"/>
                  <a:gd name="T9" fmla="*/ 7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7"/>
                    </a:moveTo>
                    <a:lnTo>
                      <a:pt x="12" y="15"/>
                    </a:lnTo>
                    <a:lnTo>
                      <a:pt x="25" y="15"/>
                    </a:lnTo>
                    <a:lnTo>
                      <a:pt x="28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8" name="Line 278"/>
              <p:cNvSpPr>
                <a:spLocks noChangeShapeType="1"/>
              </p:cNvSpPr>
              <p:nvPr/>
            </p:nvSpPr>
            <p:spPr bwMode="auto">
              <a:xfrm>
                <a:off x="439" y="3477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19" name="Line 279"/>
              <p:cNvSpPr>
                <a:spLocks noChangeShapeType="1"/>
              </p:cNvSpPr>
              <p:nvPr/>
            </p:nvSpPr>
            <p:spPr bwMode="auto">
              <a:xfrm>
                <a:off x="439" y="3382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0" name="Line 280"/>
              <p:cNvSpPr>
                <a:spLocks noChangeShapeType="1"/>
              </p:cNvSpPr>
              <p:nvPr/>
            </p:nvSpPr>
            <p:spPr bwMode="auto">
              <a:xfrm>
                <a:off x="439" y="3289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1" name="Line 281"/>
              <p:cNvSpPr>
                <a:spLocks noChangeShapeType="1"/>
              </p:cNvSpPr>
              <p:nvPr/>
            </p:nvSpPr>
            <p:spPr bwMode="auto">
              <a:xfrm>
                <a:off x="439" y="3098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2" name="Line 282"/>
              <p:cNvSpPr>
                <a:spLocks noChangeShapeType="1"/>
              </p:cNvSpPr>
              <p:nvPr/>
            </p:nvSpPr>
            <p:spPr bwMode="auto">
              <a:xfrm>
                <a:off x="439" y="3003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3" name="Line 283"/>
              <p:cNvSpPr>
                <a:spLocks noChangeShapeType="1"/>
              </p:cNvSpPr>
              <p:nvPr/>
            </p:nvSpPr>
            <p:spPr bwMode="auto">
              <a:xfrm>
                <a:off x="439" y="2907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4" name="Line 284"/>
              <p:cNvSpPr>
                <a:spLocks noChangeShapeType="1"/>
              </p:cNvSpPr>
              <p:nvPr/>
            </p:nvSpPr>
            <p:spPr bwMode="auto">
              <a:xfrm>
                <a:off x="439" y="2716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5" name="Line 285"/>
              <p:cNvSpPr>
                <a:spLocks noChangeShapeType="1"/>
              </p:cNvSpPr>
              <p:nvPr/>
            </p:nvSpPr>
            <p:spPr bwMode="auto">
              <a:xfrm>
                <a:off x="439" y="2621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6" name="Line 286"/>
              <p:cNvSpPr>
                <a:spLocks noChangeShapeType="1"/>
              </p:cNvSpPr>
              <p:nvPr/>
            </p:nvSpPr>
            <p:spPr bwMode="auto">
              <a:xfrm>
                <a:off x="439" y="2525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7" name="Line 287"/>
              <p:cNvSpPr>
                <a:spLocks noChangeShapeType="1"/>
              </p:cNvSpPr>
              <p:nvPr/>
            </p:nvSpPr>
            <p:spPr bwMode="auto">
              <a:xfrm>
                <a:off x="439" y="2335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8" name="Line 288"/>
              <p:cNvSpPr>
                <a:spLocks noChangeShapeType="1"/>
              </p:cNvSpPr>
              <p:nvPr/>
            </p:nvSpPr>
            <p:spPr bwMode="auto">
              <a:xfrm>
                <a:off x="439" y="2239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29" name="Line 289"/>
              <p:cNvSpPr>
                <a:spLocks noChangeShapeType="1"/>
              </p:cNvSpPr>
              <p:nvPr/>
            </p:nvSpPr>
            <p:spPr bwMode="auto">
              <a:xfrm>
                <a:off x="439" y="2146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0" name="Line 290"/>
              <p:cNvSpPr>
                <a:spLocks noChangeShapeType="1"/>
              </p:cNvSpPr>
              <p:nvPr/>
            </p:nvSpPr>
            <p:spPr bwMode="auto">
              <a:xfrm>
                <a:off x="439" y="1955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1" name="Line 291"/>
              <p:cNvSpPr>
                <a:spLocks noChangeShapeType="1"/>
              </p:cNvSpPr>
              <p:nvPr/>
            </p:nvSpPr>
            <p:spPr bwMode="auto">
              <a:xfrm>
                <a:off x="439" y="1860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2" name="Line 292"/>
              <p:cNvSpPr>
                <a:spLocks noChangeShapeType="1"/>
              </p:cNvSpPr>
              <p:nvPr/>
            </p:nvSpPr>
            <p:spPr bwMode="auto">
              <a:xfrm>
                <a:off x="439" y="1764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3" name="Line 293"/>
              <p:cNvSpPr>
                <a:spLocks noChangeShapeType="1"/>
              </p:cNvSpPr>
              <p:nvPr/>
            </p:nvSpPr>
            <p:spPr bwMode="auto">
              <a:xfrm>
                <a:off x="439" y="1574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4" name="Line 294"/>
              <p:cNvSpPr>
                <a:spLocks noChangeShapeType="1"/>
              </p:cNvSpPr>
              <p:nvPr/>
            </p:nvSpPr>
            <p:spPr bwMode="auto">
              <a:xfrm>
                <a:off x="439" y="1478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5" name="Line 295"/>
              <p:cNvSpPr>
                <a:spLocks noChangeShapeType="1"/>
              </p:cNvSpPr>
              <p:nvPr/>
            </p:nvSpPr>
            <p:spPr bwMode="auto">
              <a:xfrm>
                <a:off x="439" y="1383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6" name="Line 296"/>
              <p:cNvSpPr>
                <a:spLocks noChangeShapeType="1"/>
              </p:cNvSpPr>
              <p:nvPr/>
            </p:nvSpPr>
            <p:spPr bwMode="auto">
              <a:xfrm flipV="1">
                <a:off x="2719" y="1287"/>
                <a:ext cx="1" cy="228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7" name="Line 297"/>
              <p:cNvSpPr>
                <a:spLocks noChangeShapeType="1"/>
              </p:cNvSpPr>
              <p:nvPr/>
            </p:nvSpPr>
            <p:spPr bwMode="auto">
              <a:xfrm flipH="1">
                <a:off x="2672" y="3573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8" name="Line 298"/>
              <p:cNvSpPr>
                <a:spLocks noChangeShapeType="1"/>
              </p:cNvSpPr>
              <p:nvPr/>
            </p:nvSpPr>
            <p:spPr bwMode="auto">
              <a:xfrm flipH="1">
                <a:off x="2672" y="3194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39" name="Line 299"/>
              <p:cNvSpPr>
                <a:spLocks noChangeShapeType="1"/>
              </p:cNvSpPr>
              <p:nvPr/>
            </p:nvSpPr>
            <p:spPr bwMode="auto">
              <a:xfrm flipH="1">
                <a:off x="2672" y="2812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0" name="Line 300"/>
              <p:cNvSpPr>
                <a:spLocks noChangeShapeType="1"/>
              </p:cNvSpPr>
              <p:nvPr/>
            </p:nvSpPr>
            <p:spPr bwMode="auto">
              <a:xfrm flipH="1">
                <a:off x="2672" y="2430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1" name="Line 301"/>
              <p:cNvSpPr>
                <a:spLocks noChangeShapeType="1"/>
              </p:cNvSpPr>
              <p:nvPr/>
            </p:nvSpPr>
            <p:spPr bwMode="auto">
              <a:xfrm flipH="1">
                <a:off x="2672" y="2051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2" name="Line 302"/>
              <p:cNvSpPr>
                <a:spLocks noChangeShapeType="1"/>
              </p:cNvSpPr>
              <p:nvPr/>
            </p:nvSpPr>
            <p:spPr bwMode="auto">
              <a:xfrm flipH="1">
                <a:off x="2672" y="1669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3" name="Line 303"/>
              <p:cNvSpPr>
                <a:spLocks noChangeShapeType="1"/>
              </p:cNvSpPr>
              <p:nvPr/>
            </p:nvSpPr>
            <p:spPr bwMode="auto">
              <a:xfrm flipH="1">
                <a:off x="2672" y="1287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4" name="Line 304"/>
              <p:cNvSpPr>
                <a:spLocks noChangeShapeType="1"/>
              </p:cNvSpPr>
              <p:nvPr/>
            </p:nvSpPr>
            <p:spPr bwMode="auto">
              <a:xfrm flipH="1">
                <a:off x="2696" y="3477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5" name="Line 305"/>
              <p:cNvSpPr>
                <a:spLocks noChangeShapeType="1"/>
              </p:cNvSpPr>
              <p:nvPr/>
            </p:nvSpPr>
            <p:spPr bwMode="auto">
              <a:xfrm flipH="1">
                <a:off x="2696" y="3382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6" name="Line 306"/>
              <p:cNvSpPr>
                <a:spLocks noChangeShapeType="1"/>
              </p:cNvSpPr>
              <p:nvPr/>
            </p:nvSpPr>
            <p:spPr bwMode="auto">
              <a:xfrm flipH="1">
                <a:off x="2696" y="328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7" name="Line 307"/>
              <p:cNvSpPr>
                <a:spLocks noChangeShapeType="1"/>
              </p:cNvSpPr>
              <p:nvPr/>
            </p:nvSpPr>
            <p:spPr bwMode="auto">
              <a:xfrm flipH="1">
                <a:off x="2696" y="309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8" name="Line 308"/>
              <p:cNvSpPr>
                <a:spLocks noChangeShapeType="1"/>
              </p:cNvSpPr>
              <p:nvPr/>
            </p:nvSpPr>
            <p:spPr bwMode="auto">
              <a:xfrm flipH="1">
                <a:off x="2696" y="3003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49" name="Line 309"/>
              <p:cNvSpPr>
                <a:spLocks noChangeShapeType="1"/>
              </p:cNvSpPr>
              <p:nvPr/>
            </p:nvSpPr>
            <p:spPr bwMode="auto">
              <a:xfrm flipH="1">
                <a:off x="2696" y="2907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0" name="Line 310"/>
              <p:cNvSpPr>
                <a:spLocks noChangeShapeType="1"/>
              </p:cNvSpPr>
              <p:nvPr/>
            </p:nvSpPr>
            <p:spPr bwMode="auto">
              <a:xfrm flipH="1">
                <a:off x="2696" y="2716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1" name="Line 311"/>
              <p:cNvSpPr>
                <a:spLocks noChangeShapeType="1"/>
              </p:cNvSpPr>
              <p:nvPr/>
            </p:nvSpPr>
            <p:spPr bwMode="auto">
              <a:xfrm flipH="1">
                <a:off x="2696" y="2621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2" name="Line 312"/>
              <p:cNvSpPr>
                <a:spLocks noChangeShapeType="1"/>
              </p:cNvSpPr>
              <p:nvPr/>
            </p:nvSpPr>
            <p:spPr bwMode="auto">
              <a:xfrm flipH="1">
                <a:off x="2696" y="252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3" name="Line 313"/>
              <p:cNvSpPr>
                <a:spLocks noChangeShapeType="1"/>
              </p:cNvSpPr>
              <p:nvPr/>
            </p:nvSpPr>
            <p:spPr bwMode="auto">
              <a:xfrm flipH="1">
                <a:off x="2696" y="233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4" name="Line 314"/>
              <p:cNvSpPr>
                <a:spLocks noChangeShapeType="1"/>
              </p:cNvSpPr>
              <p:nvPr/>
            </p:nvSpPr>
            <p:spPr bwMode="auto">
              <a:xfrm flipH="1">
                <a:off x="2696" y="223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5" name="Line 315"/>
              <p:cNvSpPr>
                <a:spLocks noChangeShapeType="1"/>
              </p:cNvSpPr>
              <p:nvPr/>
            </p:nvSpPr>
            <p:spPr bwMode="auto">
              <a:xfrm flipH="1">
                <a:off x="2696" y="2146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6" name="Line 316"/>
              <p:cNvSpPr>
                <a:spLocks noChangeShapeType="1"/>
              </p:cNvSpPr>
              <p:nvPr/>
            </p:nvSpPr>
            <p:spPr bwMode="auto">
              <a:xfrm flipH="1">
                <a:off x="2696" y="195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7" name="Line 317"/>
              <p:cNvSpPr>
                <a:spLocks noChangeShapeType="1"/>
              </p:cNvSpPr>
              <p:nvPr/>
            </p:nvSpPr>
            <p:spPr bwMode="auto">
              <a:xfrm flipH="1">
                <a:off x="2696" y="1860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8" name="Line 318"/>
              <p:cNvSpPr>
                <a:spLocks noChangeShapeType="1"/>
              </p:cNvSpPr>
              <p:nvPr/>
            </p:nvSpPr>
            <p:spPr bwMode="auto">
              <a:xfrm flipH="1">
                <a:off x="2696" y="1764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59" name="Line 319"/>
              <p:cNvSpPr>
                <a:spLocks noChangeShapeType="1"/>
              </p:cNvSpPr>
              <p:nvPr/>
            </p:nvSpPr>
            <p:spPr bwMode="auto">
              <a:xfrm flipH="1">
                <a:off x="2696" y="1574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0" name="Line 320"/>
              <p:cNvSpPr>
                <a:spLocks noChangeShapeType="1"/>
              </p:cNvSpPr>
              <p:nvPr/>
            </p:nvSpPr>
            <p:spPr bwMode="auto">
              <a:xfrm flipH="1">
                <a:off x="2696" y="147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1" name="Line 321"/>
              <p:cNvSpPr>
                <a:spLocks noChangeShapeType="1"/>
              </p:cNvSpPr>
              <p:nvPr/>
            </p:nvSpPr>
            <p:spPr bwMode="auto">
              <a:xfrm flipH="1">
                <a:off x="2696" y="1383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2" name="Freeform 322"/>
              <p:cNvSpPr>
                <a:spLocks/>
              </p:cNvSpPr>
              <p:nvPr/>
            </p:nvSpPr>
            <p:spPr bwMode="auto">
              <a:xfrm>
                <a:off x="439" y="3459"/>
                <a:ext cx="113" cy="114"/>
              </a:xfrm>
              <a:custGeom>
                <a:avLst/>
                <a:gdLst>
                  <a:gd name="T0" fmla="*/ 113 w 113"/>
                  <a:gd name="T1" fmla="*/ 114 h 114"/>
                  <a:gd name="T2" fmla="*/ 113 w 113"/>
                  <a:gd name="T3" fmla="*/ 106 h 114"/>
                  <a:gd name="T4" fmla="*/ 111 w 113"/>
                  <a:gd name="T5" fmla="*/ 98 h 114"/>
                  <a:gd name="T6" fmla="*/ 111 w 113"/>
                  <a:gd name="T7" fmla="*/ 93 h 114"/>
                  <a:gd name="T8" fmla="*/ 108 w 113"/>
                  <a:gd name="T9" fmla="*/ 85 h 114"/>
                  <a:gd name="T10" fmla="*/ 105 w 113"/>
                  <a:gd name="T11" fmla="*/ 78 h 114"/>
                  <a:gd name="T12" fmla="*/ 103 w 113"/>
                  <a:gd name="T13" fmla="*/ 70 h 114"/>
                  <a:gd name="T14" fmla="*/ 100 w 113"/>
                  <a:gd name="T15" fmla="*/ 65 h 114"/>
                  <a:gd name="T16" fmla="*/ 98 w 113"/>
                  <a:gd name="T17" fmla="*/ 57 h 114"/>
                  <a:gd name="T18" fmla="*/ 93 w 113"/>
                  <a:gd name="T19" fmla="*/ 52 h 114"/>
                  <a:gd name="T20" fmla="*/ 90 w 113"/>
                  <a:gd name="T21" fmla="*/ 44 h 114"/>
                  <a:gd name="T22" fmla="*/ 85 w 113"/>
                  <a:gd name="T23" fmla="*/ 39 h 114"/>
                  <a:gd name="T24" fmla="*/ 80 w 113"/>
                  <a:gd name="T25" fmla="*/ 34 h 114"/>
                  <a:gd name="T26" fmla="*/ 75 w 113"/>
                  <a:gd name="T27" fmla="*/ 29 h 114"/>
                  <a:gd name="T28" fmla="*/ 67 w 113"/>
                  <a:gd name="T29" fmla="*/ 24 h 114"/>
                  <a:gd name="T30" fmla="*/ 62 w 113"/>
                  <a:gd name="T31" fmla="*/ 18 h 114"/>
                  <a:gd name="T32" fmla="*/ 56 w 113"/>
                  <a:gd name="T33" fmla="*/ 16 h 114"/>
                  <a:gd name="T34" fmla="*/ 49 w 113"/>
                  <a:gd name="T35" fmla="*/ 11 h 114"/>
                  <a:gd name="T36" fmla="*/ 41 w 113"/>
                  <a:gd name="T37" fmla="*/ 8 h 114"/>
                  <a:gd name="T38" fmla="*/ 36 w 113"/>
                  <a:gd name="T39" fmla="*/ 5 h 114"/>
                  <a:gd name="T40" fmla="*/ 28 w 113"/>
                  <a:gd name="T41" fmla="*/ 3 h 114"/>
                  <a:gd name="T42" fmla="*/ 20 w 113"/>
                  <a:gd name="T43" fmla="*/ 3 h 114"/>
                  <a:gd name="T44" fmla="*/ 13 w 113"/>
                  <a:gd name="T45" fmla="*/ 0 h 114"/>
                  <a:gd name="T46" fmla="*/ 5 w 113"/>
                  <a:gd name="T47" fmla="*/ 0 h 114"/>
                  <a:gd name="T48" fmla="*/ 0 w 113"/>
                  <a:gd name="T4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3" h="114">
                    <a:moveTo>
                      <a:pt x="113" y="114"/>
                    </a:moveTo>
                    <a:lnTo>
                      <a:pt x="113" y="106"/>
                    </a:lnTo>
                    <a:lnTo>
                      <a:pt x="111" y="98"/>
                    </a:lnTo>
                    <a:lnTo>
                      <a:pt x="111" y="93"/>
                    </a:lnTo>
                    <a:lnTo>
                      <a:pt x="108" y="85"/>
                    </a:lnTo>
                    <a:lnTo>
                      <a:pt x="105" y="78"/>
                    </a:lnTo>
                    <a:lnTo>
                      <a:pt x="103" y="70"/>
                    </a:lnTo>
                    <a:lnTo>
                      <a:pt x="100" y="65"/>
                    </a:lnTo>
                    <a:lnTo>
                      <a:pt x="98" y="57"/>
                    </a:lnTo>
                    <a:lnTo>
                      <a:pt x="93" y="52"/>
                    </a:lnTo>
                    <a:lnTo>
                      <a:pt x="90" y="44"/>
                    </a:lnTo>
                    <a:lnTo>
                      <a:pt x="85" y="39"/>
                    </a:lnTo>
                    <a:lnTo>
                      <a:pt x="80" y="34"/>
                    </a:lnTo>
                    <a:lnTo>
                      <a:pt x="75" y="29"/>
                    </a:lnTo>
                    <a:lnTo>
                      <a:pt x="67" y="24"/>
                    </a:lnTo>
                    <a:lnTo>
                      <a:pt x="62" y="18"/>
                    </a:lnTo>
                    <a:lnTo>
                      <a:pt x="56" y="16"/>
                    </a:lnTo>
                    <a:lnTo>
                      <a:pt x="49" y="11"/>
                    </a:lnTo>
                    <a:lnTo>
                      <a:pt x="41" y="8"/>
                    </a:lnTo>
                    <a:lnTo>
                      <a:pt x="36" y="5"/>
                    </a:lnTo>
                    <a:lnTo>
                      <a:pt x="28" y="3"/>
                    </a:lnTo>
                    <a:lnTo>
                      <a:pt x="20" y="3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3" name="Freeform 323"/>
              <p:cNvSpPr>
                <a:spLocks/>
              </p:cNvSpPr>
              <p:nvPr/>
            </p:nvSpPr>
            <p:spPr bwMode="auto">
              <a:xfrm>
                <a:off x="439" y="3237"/>
                <a:ext cx="332" cy="336"/>
              </a:xfrm>
              <a:custGeom>
                <a:avLst/>
                <a:gdLst>
                  <a:gd name="T0" fmla="*/ 332 w 332"/>
                  <a:gd name="T1" fmla="*/ 336 h 336"/>
                  <a:gd name="T2" fmla="*/ 332 w 332"/>
                  <a:gd name="T3" fmla="*/ 315 h 336"/>
                  <a:gd name="T4" fmla="*/ 330 w 332"/>
                  <a:gd name="T5" fmla="*/ 292 h 336"/>
                  <a:gd name="T6" fmla="*/ 327 w 332"/>
                  <a:gd name="T7" fmla="*/ 271 h 336"/>
                  <a:gd name="T8" fmla="*/ 322 w 332"/>
                  <a:gd name="T9" fmla="*/ 251 h 336"/>
                  <a:gd name="T10" fmla="*/ 314 w 332"/>
                  <a:gd name="T11" fmla="*/ 227 h 336"/>
                  <a:gd name="T12" fmla="*/ 307 w 332"/>
                  <a:gd name="T13" fmla="*/ 209 h 336"/>
                  <a:gd name="T14" fmla="*/ 299 w 332"/>
                  <a:gd name="T15" fmla="*/ 189 h 336"/>
                  <a:gd name="T16" fmla="*/ 289 w 332"/>
                  <a:gd name="T17" fmla="*/ 168 h 336"/>
                  <a:gd name="T18" fmla="*/ 276 w 332"/>
                  <a:gd name="T19" fmla="*/ 150 h 336"/>
                  <a:gd name="T20" fmla="*/ 263 w 332"/>
                  <a:gd name="T21" fmla="*/ 132 h 336"/>
                  <a:gd name="T22" fmla="*/ 250 w 332"/>
                  <a:gd name="T23" fmla="*/ 117 h 336"/>
                  <a:gd name="T24" fmla="*/ 234 w 332"/>
                  <a:gd name="T25" fmla="*/ 98 h 336"/>
                  <a:gd name="T26" fmla="*/ 219 w 332"/>
                  <a:gd name="T27" fmla="*/ 86 h 336"/>
                  <a:gd name="T28" fmla="*/ 204 w 332"/>
                  <a:gd name="T29" fmla="*/ 70 h 336"/>
                  <a:gd name="T30" fmla="*/ 185 w 332"/>
                  <a:gd name="T31" fmla="*/ 57 h 336"/>
                  <a:gd name="T32" fmla="*/ 165 w 332"/>
                  <a:gd name="T33" fmla="*/ 47 h 336"/>
                  <a:gd name="T34" fmla="*/ 147 w 332"/>
                  <a:gd name="T35" fmla="*/ 37 h 336"/>
                  <a:gd name="T36" fmla="*/ 126 w 332"/>
                  <a:gd name="T37" fmla="*/ 26 h 336"/>
                  <a:gd name="T38" fmla="*/ 105 w 332"/>
                  <a:gd name="T39" fmla="*/ 19 h 336"/>
                  <a:gd name="T40" fmla="*/ 85 w 332"/>
                  <a:gd name="T41" fmla="*/ 13 h 336"/>
                  <a:gd name="T42" fmla="*/ 64 w 332"/>
                  <a:gd name="T43" fmla="*/ 8 h 336"/>
                  <a:gd name="T44" fmla="*/ 41 w 332"/>
                  <a:gd name="T45" fmla="*/ 6 h 336"/>
                  <a:gd name="T46" fmla="*/ 20 w 332"/>
                  <a:gd name="T47" fmla="*/ 3 h 336"/>
                  <a:gd name="T48" fmla="*/ 0 w 332"/>
                  <a:gd name="T49" fmla="*/ 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2" h="336">
                    <a:moveTo>
                      <a:pt x="332" y="336"/>
                    </a:moveTo>
                    <a:lnTo>
                      <a:pt x="332" y="315"/>
                    </a:lnTo>
                    <a:lnTo>
                      <a:pt x="330" y="292"/>
                    </a:lnTo>
                    <a:lnTo>
                      <a:pt x="327" y="271"/>
                    </a:lnTo>
                    <a:lnTo>
                      <a:pt x="322" y="251"/>
                    </a:lnTo>
                    <a:lnTo>
                      <a:pt x="314" y="227"/>
                    </a:lnTo>
                    <a:lnTo>
                      <a:pt x="307" y="209"/>
                    </a:lnTo>
                    <a:lnTo>
                      <a:pt x="299" y="189"/>
                    </a:lnTo>
                    <a:lnTo>
                      <a:pt x="289" y="168"/>
                    </a:lnTo>
                    <a:lnTo>
                      <a:pt x="276" y="150"/>
                    </a:lnTo>
                    <a:lnTo>
                      <a:pt x="263" y="132"/>
                    </a:lnTo>
                    <a:lnTo>
                      <a:pt x="250" y="117"/>
                    </a:lnTo>
                    <a:lnTo>
                      <a:pt x="234" y="98"/>
                    </a:lnTo>
                    <a:lnTo>
                      <a:pt x="219" y="86"/>
                    </a:lnTo>
                    <a:lnTo>
                      <a:pt x="204" y="70"/>
                    </a:lnTo>
                    <a:lnTo>
                      <a:pt x="185" y="57"/>
                    </a:lnTo>
                    <a:lnTo>
                      <a:pt x="165" y="47"/>
                    </a:lnTo>
                    <a:lnTo>
                      <a:pt x="147" y="37"/>
                    </a:lnTo>
                    <a:lnTo>
                      <a:pt x="126" y="26"/>
                    </a:lnTo>
                    <a:lnTo>
                      <a:pt x="105" y="19"/>
                    </a:lnTo>
                    <a:lnTo>
                      <a:pt x="85" y="13"/>
                    </a:lnTo>
                    <a:lnTo>
                      <a:pt x="64" y="8"/>
                    </a:lnTo>
                    <a:lnTo>
                      <a:pt x="41" y="6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4" name="Line 324"/>
              <p:cNvSpPr>
                <a:spLocks noChangeShapeType="1"/>
              </p:cNvSpPr>
              <p:nvPr/>
            </p:nvSpPr>
            <p:spPr bwMode="auto">
              <a:xfrm flipH="1">
                <a:off x="1179" y="3217"/>
                <a:ext cx="41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5" name="Line 325"/>
              <p:cNvSpPr>
                <a:spLocks noChangeShapeType="1"/>
              </p:cNvSpPr>
              <p:nvPr/>
            </p:nvSpPr>
            <p:spPr bwMode="auto">
              <a:xfrm flipH="1">
                <a:off x="1184" y="3217"/>
                <a:ext cx="39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6" name="Line 326"/>
              <p:cNvSpPr>
                <a:spLocks noChangeShapeType="1"/>
              </p:cNvSpPr>
              <p:nvPr/>
            </p:nvSpPr>
            <p:spPr bwMode="auto">
              <a:xfrm flipH="1">
                <a:off x="1182" y="3219"/>
                <a:ext cx="46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7" name="Freeform 327"/>
              <p:cNvSpPr>
                <a:spLocks/>
              </p:cNvSpPr>
              <p:nvPr/>
            </p:nvSpPr>
            <p:spPr bwMode="auto">
              <a:xfrm>
                <a:off x="1189" y="3204"/>
                <a:ext cx="39" cy="33"/>
              </a:xfrm>
              <a:custGeom>
                <a:avLst/>
                <a:gdLst>
                  <a:gd name="T0" fmla="*/ 39 w 39"/>
                  <a:gd name="T1" fmla="*/ 15 h 33"/>
                  <a:gd name="T2" fmla="*/ 0 w 39"/>
                  <a:gd name="T3" fmla="*/ 0 h 33"/>
                  <a:gd name="T4" fmla="*/ 8 w 39"/>
                  <a:gd name="T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39" y="15"/>
                    </a:moveTo>
                    <a:lnTo>
                      <a:pt x="0" y="0"/>
                    </a:lnTo>
                    <a:lnTo>
                      <a:pt x="8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8" name="Line 328"/>
              <p:cNvSpPr>
                <a:spLocks noChangeShapeType="1"/>
              </p:cNvSpPr>
              <p:nvPr/>
            </p:nvSpPr>
            <p:spPr bwMode="auto">
              <a:xfrm>
                <a:off x="1179" y="3219"/>
                <a:ext cx="5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69" name="Line 329"/>
              <p:cNvSpPr>
                <a:spLocks noChangeShapeType="1"/>
              </p:cNvSpPr>
              <p:nvPr/>
            </p:nvSpPr>
            <p:spPr bwMode="auto">
              <a:xfrm flipH="1" flipV="1">
                <a:off x="1179" y="3222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0" name="Line 330"/>
              <p:cNvSpPr>
                <a:spLocks noChangeShapeType="1"/>
              </p:cNvSpPr>
              <p:nvPr/>
            </p:nvSpPr>
            <p:spPr bwMode="auto">
              <a:xfrm flipH="1">
                <a:off x="1179" y="3225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1" name="Line 331"/>
              <p:cNvSpPr>
                <a:spLocks noChangeShapeType="1"/>
              </p:cNvSpPr>
              <p:nvPr/>
            </p:nvSpPr>
            <p:spPr bwMode="auto">
              <a:xfrm flipH="1">
                <a:off x="1182" y="3230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2" name="Line 332"/>
              <p:cNvSpPr>
                <a:spLocks noChangeShapeType="1"/>
              </p:cNvSpPr>
              <p:nvPr/>
            </p:nvSpPr>
            <p:spPr bwMode="auto">
              <a:xfrm flipH="1">
                <a:off x="1182" y="3230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3" name="Rectangle 333"/>
              <p:cNvSpPr>
                <a:spLocks noChangeArrowheads="1"/>
              </p:cNvSpPr>
              <p:nvPr/>
            </p:nvSpPr>
            <p:spPr bwMode="auto">
              <a:xfrm>
                <a:off x="1223" y="3245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4" name="Freeform 334"/>
              <p:cNvSpPr>
                <a:spLocks/>
              </p:cNvSpPr>
              <p:nvPr/>
            </p:nvSpPr>
            <p:spPr bwMode="auto">
              <a:xfrm>
                <a:off x="1220" y="3243"/>
                <a:ext cx="18" cy="31"/>
              </a:xfrm>
              <a:custGeom>
                <a:avLst/>
                <a:gdLst>
                  <a:gd name="T0" fmla="*/ 8 w 18"/>
                  <a:gd name="T1" fmla="*/ 2 h 31"/>
                  <a:gd name="T2" fmla="*/ 8 w 18"/>
                  <a:gd name="T3" fmla="*/ 5 h 31"/>
                  <a:gd name="T4" fmla="*/ 8 w 18"/>
                  <a:gd name="T5" fmla="*/ 7 h 31"/>
                  <a:gd name="T6" fmla="*/ 5 w 18"/>
                  <a:gd name="T7" fmla="*/ 7 h 31"/>
                  <a:gd name="T8" fmla="*/ 3 w 18"/>
                  <a:gd name="T9" fmla="*/ 5 h 31"/>
                  <a:gd name="T10" fmla="*/ 0 w 18"/>
                  <a:gd name="T11" fmla="*/ 5 h 31"/>
                  <a:gd name="T12" fmla="*/ 3 w 18"/>
                  <a:gd name="T13" fmla="*/ 2 h 31"/>
                  <a:gd name="T14" fmla="*/ 5 w 18"/>
                  <a:gd name="T15" fmla="*/ 0 h 31"/>
                  <a:gd name="T16" fmla="*/ 11 w 18"/>
                  <a:gd name="T17" fmla="*/ 2 h 31"/>
                  <a:gd name="T18" fmla="*/ 13 w 18"/>
                  <a:gd name="T19" fmla="*/ 2 h 31"/>
                  <a:gd name="T20" fmla="*/ 16 w 18"/>
                  <a:gd name="T21" fmla="*/ 10 h 31"/>
                  <a:gd name="T22" fmla="*/ 18 w 18"/>
                  <a:gd name="T23" fmla="*/ 18 h 31"/>
                  <a:gd name="T24" fmla="*/ 18 w 18"/>
                  <a:gd name="T25" fmla="*/ 25 h 31"/>
                  <a:gd name="T26" fmla="*/ 16 w 18"/>
                  <a:gd name="T27" fmla="*/ 28 h 31"/>
                  <a:gd name="T28" fmla="*/ 8 w 18"/>
                  <a:gd name="T29" fmla="*/ 31 h 31"/>
                  <a:gd name="T30" fmla="*/ 3 w 18"/>
                  <a:gd name="T31" fmla="*/ 28 h 31"/>
                  <a:gd name="T32" fmla="*/ 0 w 18"/>
                  <a:gd name="T33" fmla="*/ 2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1">
                    <a:moveTo>
                      <a:pt x="8" y="2"/>
                    </a:moveTo>
                    <a:lnTo>
                      <a:pt x="8" y="5"/>
                    </a:lnTo>
                    <a:lnTo>
                      <a:pt x="8" y="7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11" y="2"/>
                    </a:lnTo>
                    <a:lnTo>
                      <a:pt x="13" y="2"/>
                    </a:lnTo>
                    <a:lnTo>
                      <a:pt x="16" y="10"/>
                    </a:lnTo>
                    <a:lnTo>
                      <a:pt x="18" y="18"/>
                    </a:lnTo>
                    <a:lnTo>
                      <a:pt x="18" y="25"/>
                    </a:lnTo>
                    <a:lnTo>
                      <a:pt x="16" y="28"/>
                    </a:lnTo>
                    <a:lnTo>
                      <a:pt x="8" y="31"/>
                    </a:lnTo>
                    <a:lnTo>
                      <a:pt x="3" y="28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5" name="Freeform 335"/>
              <p:cNvSpPr>
                <a:spLocks/>
              </p:cNvSpPr>
              <p:nvPr/>
            </p:nvSpPr>
            <p:spPr bwMode="auto">
              <a:xfrm>
                <a:off x="1223" y="3266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10 w 15"/>
                  <a:gd name="T3" fmla="*/ 2 h 5"/>
                  <a:gd name="T4" fmla="*/ 5 w 15"/>
                  <a:gd name="T5" fmla="*/ 5 h 5"/>
                  <a:gd name="T6" fmla="*/ 0 w 1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10" y="2"/>
                    </a:lnTo>
                    <a:lnTo>
                      <a:pt x="5" y="5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6" name="Freeform 336"/>
              <p:cNvSpPr>
                <a:spLocks/>
              </p:cNvSpPr>
              <p:nvPr/>
            </p:nvSpPr>
            <p:spPr bwMode="auto">
              <a:xfrm>
                <a:off x="1218" y="3258"/>
                <a:ext cx="20" cy="10"/>
              </a:xfrm>
              <a:custGeom>
                <a:avLst/>
                <a:gdLst>
                  <a:gd name="T0" fmla="*/ 20 w 20"/>
                  <a:gd name="T1" fmla="*/ 0 h 10"/>
                  <a:gd name="T2" fmla="*/ 20 w 20"/>
                  <a:gd name="T3" fmla="*/ 5 h 10"/>
                  <a:gd name="T4" fmla="*/ 15 w 20"/>
                  <a:gd name="T5" fmla="*/ 8 h 10"/>
                  <a:gd name="T6" fmla="*/ 10 w 20"/>
                  <a:gd name="T7" fmla="*/ 10 h 10"/>
                  <a:gd name="T8" fmla="*/ 5 w 20"/>
                  <a:gd name="T9" fmla="*/ 10 h 10"/>
                  <a:gd name="T10" fmla="*/ 0 w 20"/>
                  <a:gd name="T11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0">
                    <a:moveTo>
                      <a:pt x="20" y="0"/>
                    </a:moveTo>
                    <a:lnTo>
                      <a:pt x="20" y="5"/>
                    </a:lnTo>
                    <a:lnTo>
                      <a:pt x="15" y="8"/>
                    </a:lnTo>
                    <a:lnTo>
                      <a:pt x="10" y="10"/>
                    </a:lnTo>
                    <a:lnTo>
                      <a:pt x="5" y="10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7" name="Freeform 337"/>
              <p:cNvSpPr>
                <a:spLocks/>
              </p:cNvSpPr>
              <p:nvPr/>
            </p:nvSpPr>
            <p:spPr bwMode="auto">
              <a:xfrm>
                <a:off x="1189" y="3250"/>
                <a:ext cx="31" cy="31"/>
              </a:xfrm>
              <a:custGeom>
                <a:avLst/>
                <a:gdLst>
                  <a:gd name="T0" fmla="*/ 29 w 31"/>
                  <a:gd name="T1" fmla="*/ 11 h 31"/>
                  <a:gd name="T2" fmla="*/ 31 w 31"/>
                  <a:gd name="T3" fmla="*/ 16 h 31"/>
                  <a:gd name="T4" fmla="*/ 29 w 31"/>
                  <a:gd name="T5" fmla="*/ 21 h 31"/>
                  <a:gd name="T6" fmla="*/ 26 w 31"/>
                  <a:gd name="T7" fmla="*/ 26 h 31"/>
                  <a:gd name="T8" fmla="*/ 21 w 31"/>
                  <a:gd name="T9" fmla="*/ 31 h 31"/>
                  <a:gd name="T10" fmla="*/ 16 w 31"/>
                  <a:gd name="T11" fmla="*/ 31 h 31"/>
                  <a:gd name="T12" fmla="*/ 11 w 31"/>
                  <a:gd name="T13" fmla="*/ 31 h 31"/>
                  <a:gd name="T14" fmla="*/ 8 w 31"/>
                  <a:gd name="T15" fmla="*/ 29 h 31"/>
                  <a:gd name="T16" fmla="*/ 3 w 31"/>
                  <a:gd name="T17" fmla="*/ 24 h 31"/>
                  <a:gd name="T18" fmla="*/ 0 w 31"/>
                  <a:gd name="T19" fmla="*/ 13 h 31"/>
                  <a:gd name="T20" fmla="*/ 3 w 31"/>
                  <a:gd name="T21" fmla="*/ 8 h 31"/>
                  <a:gd name="T22" fmla="*/ 3 w 31"/>
                  <a:gd name="T23" fmla="*/ 3 h 31"/>
                  <a:gd name="T24" fmla="*/ 8 w 31"/>
                  <a:gd name="T25" fmla="*/ 0 h 31"/>
                  <a:gd name="T26" fmla="*/ 11 w 31"/>
                  <a:gd name="T27" fmla="*/ 0 h 31"/>
                  <a:gd name="T28" fmla="*/ 13 w 31"/>
                  <a:gd name="T29" fmla="*/ 3 h 31"/>
                  <a:gd name="T30" fmla="*/ 13 w 31"/>
                  <a:gd name="T31" fmla="*/ 3 h 31"/>
                  <a:gd name="T32" fmla="*/ 11 w 31"/>
                  <a:gd name="T33" fmla="*/ 6 h 31"/>
                  <a:gd name="T34" fmla="*/ 8 w 31"/>
                  <a:gd name="T35" fmla="*/ 8 h 31"/>
                  <a:gd name="T36" fmla="*/ 5 w 31"/>
                  <a:gd name="T37" fmla="*/ 6 h 31"/>
                  <a:gd name="T38" fmla="*/ 5 w 31"/>
                  <a:gd name="T3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31">
                    <a:moveTo>
                      <a:pt x="29" y="11"/>
                    </a:moveTo>
                    <a:lnTo>
                      <a:pt x="31" y="16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31"/>
                    </a:lnTo>
                    <a:lnTo>
                      <a:pt x="16" y="31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3" y="24"/>
                    </a:lnTo>
                    <a:lnTo>
                      <a:pt x="0" y="13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13" y="3"/>
                    </a:lnTo>
                    <a:lnTo>
                      <a:pt x="11" y="6"/>
                    </a:lnTo>
                    <a:lnTo>
                      <a:pt x="8" y="8"/>
                    </a:lnTo>
                    <a:lnTo>
                      <a:pt x="5" y="6"/>
                    </a:lnTo>
                    <a:lnTo>
                      <a:pt x="5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8" name="Freeform 338"/>
              <p:cNvSpPr>
                <a:spLocks/>
              </p:cNvSpPr>
              <p:nvPr/>
            </p:nvSpPr>
            <p:spPr bwMode="auto">
              <a:xfrm>
                <a:off x="1200" y="3274"/>
                <a:ext cx="15" cy="5"/>
              </a:xfrm>
              <a:custGeom>
                <a:avLst/>
                <a:gdLst>
                  <a:gd name="T0" fmla="*/ 15 w 15"/>
                  <a:gd name="T1" fmla="*/ 0 h 5"/>
                  <a:gd name="T2" fmla="*/ 10 w 15"/>
                  <a:gd name="T3" fmla="*/ 5 h 5"/>
                  <a:gd name="T4" fmla="*/ 5 w 15"/>
                  <a:gd name="T5" fmla="*/ 5 h 5"/>
                  <a:gd name="T6" fmla="*/ 0 w 1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5">
                    <a:moveTo>
                      <a:pt x="15" y="0"/>
                    </a:moveTo>
                    <a:lnTo>
                      <a:pt x="10" y="5"/>
                    </a:lnTo>
                    <a:lnTo>
                      <a:pt x="5" y="5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79" name="Freeform 339"/>
              <p:cNvSpPr>
                <a:spLocks/>
              </p:cNvSpPr>
              <p:nvPr/>
            </p:nvSpPr>
            <p:spPr bwMode="auto">
              <a:xfrm>
                <a:off x="1192" y="3263"/>
                <a:ext cx="26" cy="16"/>
              </a:xfrm>
              <a:custGeom>
                <a:avLst/>
                <a:gdLst>
                  <a:gd name="T0" fmla="*/ 26 w 26"/>
                  <a:gd name="T1" fmla="*/ 0 h 16"/>
                  <a:gd name="T2" fmla="*/ 26 w 26"/>
                  <a:gd name="T3" fmla="*/ 5 h 16"/>
                  <a:gd name="T4" fmla="*/ 23 w 26"/>
                  <a:gd name="T5" fmla="*/ 8 h 16"/>
                  <a:gd name="T6" fmla="*/ 18 w 26"/>
                  <a:gd name="T7" fmla="*/ 13 h 16"/>
                  <a:gd name="T8" fmla="*/ 10 w 26"/>
                  <a:gd name="T9" fmla="*/ 16 h 16"/>
                  <a:gd name="T10" fmla="*/ 2 w 26"/>
                  <a:gd name="T11" fmla="*/ 13 h 16"/>
                  <a:gd name="T12" fmla="*/ 0 w 26"/>
                  <a:gd name="T13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lnTo>
                      <a:pt x="26" y="5"/>
                    </a:lnTo>
                    <a:lnTo>
                      <a:pt x="23" y="8"/>
                    </a:lnTo>
                    <a:lnTo>
                      <a:pt x="18" y="13"/>
                    </a:lnTo>
                    <a:lnTo>
                      <a:pt x="10" y="16"/>
                    </a:lnTo>
                    <a:lnTo>
                      <a:pt x="2" y="13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0" name="Rectangle 340"/>
              <p:cNvSpPr>
                <a:spLocks noChangeArrowheads="1"/>
              </p:cNvSpPr>
              <p:nvPr/>
            </p:nvSpPr>
            <p:spPr bwMode="auto">
              <a:xfrm>
                <a:off x="1197" y="3253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1" name="Freeform 341"/>
              <p:cNvSpPr>
                <a:spLocks/>
              </p:cNvSpPr>
              <p:nvPr/>
            </p:nvSpPr>
            <p:spPr bwMode="auto">
              <a:xfrm>
                <a:off x="1202" y="3289"/>
                <a:ext cx="49" cy="36"/>
              </a:xfrm>
              <a:custGeom>
                <a:avLst/>
                <a:gdLst>
                  <a:gd name="T0" fmla="*/ 47 w 49"/>
                  <a:gd name="T1" fmla="*/ 10 h 36"/>
                  <a:gd name="T2" fmla="*/ 44 w 49"/>
                  <a:gd name="T3" fmla="*/ 3 h 36"/>
                  <a:gd name="T4" fmla="*/ 36 w 49"/>
                  <a:gd name="T5" fmla="*/ 0 h 36"/>
                  <a:gd name="T6" fmla="*/ 23 w 49"/>
                  <a:gd name="T7" fmla="*/ 3 h 36"/>
                  <a:gd name="T8" fmla="*/ 16 w 49"/>
                  <a:gd name="T9" fmla="*/ 3 h 36"/>
                  <a:gd name="T10" fmla="*/ 5 w 49"/>
                  <a:gd name="T11" fmla="*/ 8 h 36"/>
                  <a:gd name="T12" fmla="*/ 0 w 49"/>
                  <a:gd name="T13" fmla="*/ 16 h 36"/>
                  <a:gd name="T14" fmla="*/ 0 w 49"/>
                  <a:gd name="T15" fmla="*/ 23 h 36"/>
                  <a:gd name="T16" fmla="*/ 3 w 49"/>
                  <a:gd name="T17" fmla="*/ 26 h 36"/>
                  <a:gd name="T18" fmla="*/ 5 w 49"/>
                  <a:gd name="T19" fmla="*/ 34 h 36"/>
                  <a:gd name="T20" fmla="*/ 13 w 49"/>
                  <a:gd name="T21" fmla="*/ 36 h 36"/>
                  <a:gd name="T22" fmla="*/ 26 w 49"/>
                  <a:gd name="T23" fmla="*/ 34 h 36"/>
                  <a:gd name="T24" fmla="*/ 31 w 49"/>
                  <a:gd name="T25" fmla="*/ 34 h 36"/>
                  <a:gd name="T26" fmla="*/ 42 w 49"/>
                  <a:gd name="T27" fmla="*/ 28 h 36"/>
                  <a:gd name="T28" fmla="*/ 47 w 49"/>
                  <a:gd name="T29" fmla="*/ 21 h 36"/>
                  <a:gd name="T30" fmla="*/ 49 w 49"/>
                  <a:gd name="T31" fmla="*/ 16 h 36"/>
                  <a:gd name="T32" fmla="*/ 47 w 49"/>
                  <a:gd name="T33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6">
                    <a:moveTo>
                      <a:pt x="47" y="10"/>
                    </a:moveTo>
                    <a:lnTo>
                      <a:pt x="44" y="3"/>
                    </a:lnTo>
                    <a:lnTo>
                      <a:pt x="36" y="0"/>
                    </a:lnTo>
                    <a:lnTo>
                      <a:pt x="23" y="3"/>
                    </a:lnTo>
                    <a:lnTo>
                      <a:pt x="16" y="3"/>
                    </a:lnTo>
                    <a:lnTo>
                      <a:pt x="5" y="8"/>
                    </a:lnTo>
                    <a:lnTo>
                      <a:pt x="0" y="16"/>
                    </a:lnTo>
                    <a:lnTo>
                      <a:pt x="0" y="23"/>
                    </a:lnTo>
                    <a:lnTo>
                      <a:pt x="3" y="26"/>
                    </a:lnTo>
                    <a:lnTo>
                      <a:pt x="5" y="34"/>
                    </a:lnTo>
                    <a:lnTo>
                      <a:pt x="13" y="36"/>
                    </a:lnTo>
                    <a:lnTo>
                      <a:pt x="26" y="34"/>
                    </a:lnTo>
                    <a:lnTo>
                      <a:pt x="31" y="34"/>
                    </a:lnTo>
                    <a:lnTo>
                      <a:pt x="42" y="28"/>
                    </a:lnTo>
                    <a:lnTo>
                      <a:pt x="47" y="21"/>
                    </a:lnTo>
                    <a:lnTo>
                      <a:pt x="49" y="16"/>
                    </a:lnTo>
                    <a:lnTo>
                      <a:pt x="47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2" name="Freeform 342"/>
              <p:cNvSpPr>
                <a:spLocks/>
              </p:cNvSpPr>
              <p:nvPr/>
            </p:nvSpPr>
            <p:spPr bwMode="auto">
              <a:xfrm>
                <a:off x="1205" y="3292"/>
                <a:ext cx="39" cy="13"/>
              </a:xfrm>
              <a:custGeom>
                <a:avLst/>
                <a:gdLst>
                  <a:gd name="T0" fmla="*/ 39 w 39"/>
                  <a:gd name="T1" fmla="*/ 2 h 13"/>
                  <a:gd name="T2" fmla="*/ 33 w 39"/>
                  <a:gd name="T3" fmla="*/ 0 h 13"/>
                  <a:gd name="T4" fmla="*/ 23 w 39"/>
                  <a:gd name="T5" fmla="*/ 0 h 13"/>
                  <a:gd name="T6" fmla="*/ 13 w 39"/>
                  <a:gd name="T7" fmla="*/ 2 h 13"/>
                  <a:gd name="T8" fmla="*/ 5 w 39"/>
                  <a:gd name="T9" fmla="*/ 7 h 13"/>
                  <a:gd name="T10" fmla="*/ 0 w 39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3">
                    <a:moveTo>
                      <a:pt x="39" y="2"/>
                    </a:moveTo>
                    <a:lnTo>
                      <a:pt x="33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5" y="7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3" name="Freeform 343"/>
              <p:cNvSpPr>
                <a:spLocks/>
              </p:cNvSpPr>
              <p:nvPr/>
            </p:nvSpPr>
            <p:spPr bwMode="auto">
              <a:xfrm>
                <a:off x="1210" y="3312"/>
                <a:ext cx="39" cy="11"/>
              </a:xfrm>
              <a:custGeom>
                <a:avLst/>
                <a:gdLst>
                  <a:gd name="T0" fmla="*/ 0 w 39"/>
                  <a:gd name="T1" fmla="*/ 8 h 11"/>
                  <a:gd name="T2" fmla="*/ 5 w 39"/>
                  <a:gd name="T3" fmla="*/ 11 h 11"/>
                  <a:gd name="T4" fmla="*/ 15 w 39"/>
                  <a:gd name="T5" fmla="*/ 11 h 11"/>
                  <a:gd name="T6" fmla="*/ 26 w 39"/>
                  <a:gd name="T7" fmla="*/ 8 h 11"/>
                  <a:gd name="T8" fmla="*/ 34 w 39"/>
                  <a:gd name="T9" fmla="*/ 3 h 11"/>
                  <a:gd name="T10" fmla="*/ 39 w 39"/>
                  <a:gd name="T11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1">
                    <a:moveTo>
                      <a:pt x="0" y="8"/>
                    </a:moveTo>
                    <a:lnTo>
                      <a:pt x="5" y="11"/>
                    </a:lnTo>
                    <a:lnTo>
                      <a:pt x="15" y="11"/>
                    </a:lnTo>
                    <a:lnTo>
                      <a:pt x="26" y="8"/>
                    </a:lnTo>
                    <a:lnTo>
                      <a:pt x="34" y="3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4" name="Freeform 344"/>
              <p:cNvSpPr>
                <a:spLocks/>
              </p:cNvSpPr>
              <p:nvPr/>
            </p:nvSpPr>
            <p:spPr bwMode="auto">
              <a:xfrm>
                <a:off x="1202" y="3294"/>
                <a:ext cx="47" cy="18"/>
              </a:xfrm>
              <a:custGeom>
                <a:avLst/>
                <a:gdLst>
                  <a:gd name="T0" fmla="*/ 47 w 47"/>
                  <a:gd name="T1" fmla="*/ 5 h 18"/>
                  <a:gd name="T2" fmla="*/ 44 w 47"/>
                  <a:gd name="T3" fmla="*/ 0 h 18"/>
                  <a:gd name="T4" fmla="*/ 39 w 47"/>
                  <a:gd name="T5" fmla="*/ 0 h 18"/>
                  <a:gd name="T6" fmla="*/ 26 w 47"/>
                  <a:gd name="T7" fmla="*/ 0 h 18"/>
                  <a:gd name="T8" fmla="*/ 16 w 47"/>
                  <a:gd name="T9" fmla="*/ 3 h 18"/>
                  <a:gd name="T10" fmla="*/ 5 w 47"/>
                  <a:gd name="T11" fmla="*/ 8 h 18"/>
                  <a:gd name="T12" fmla="*/ 0 w 47"/>
                  <a:gd name="T13" fmla="*/ 13 h 18"/>
                  <a:gd name="T14" fmla="*/ 0 w 47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8">
                    <a:moveTo>
                      <a:pt x="47" y="5"/>
                    </a:moveTo>
                    <a:lnTo>
                      <a:pt x="44" y="0"/>
                    </a:lnTo>
                    <a:lnTo>
                      <a:pt x="39" y="0"/>
                    </a:lnTo>
                    <a:lnTo>
                      <a:pt x="26" y="0"/>
                    </a:lnTo>
                    <a:lnTo>
                      <a:pt x="16" y="3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5" name="Freeform 345"/>
              <p:cNvSpPr>
                <a:spLocks/>
              </p:cNvSpPr>
              <p:nvPr/>
            </p:nvSpPr>
            <p:spPr bwMode="auto">
              <a:xfrm>
                <a:off x="1205" y="3305"/>
                <a:ext cx="46" cy="15"/>
              </a:xfrm>
              <a:custGeom>
                <a:avLst/>
                <a:gdLst>
                  <a:gd name="T0" fmla="*/ 0 w 46"/>
                  <a:gd name="T1" fmla="*/ 10 h 15"/>
                  <a:gd name="T2" fmla="*/ 2 w 46"/>
                  <a:gd name="T3" fmla="*/ 15 h 15"/>
                  <a:gd name="T4" fmla="*/ 8 w 46"/>
                  <a:gd name="T5" fmla="*/ 15 h 15"/>
                  <a:gd name="T6" fmla="*/ 18 w 46"/>
                  <a:gd name="T7" fmla="*/ 15 h 15"/>
                  <a:gd name="T8" fmla="*/ 31 w 46"/>
                  <a:gd name="T9" fmla="*/ 12 h 15"/>
                  <a:gd name="T10" fmla="*/ 41 w 46"/>
                  <a:gd name="T11" fmla="*/ 7 h 15"/>
                  <a:gd name="T12" fmla="*/ 44 w 46"/>
                  <a:gd name="T13" fmla="*/ 2 h 15"/>
                  <a:gd name="T14" fmla="*/ 46 w 46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15">
                    <a:moveTo>
                      <a:pt x="0" y="10"/>
                    </a:moveTo>
                    <a:lnTo>
                      <a:pt x="2" y="15"/>
                    </a:lnTo>
                    <a:lnTo>
                      <a:pt x="8" y="15"/>
                    </a:lnTo>
                    <a:lnTo>
                      <a:pt x="18" y="15"/>
                    </a:lnTo>
                    <a:lnTo>
                      <a:pt x="31" y="12"/>
                    </a:lnTo>
                    <a:lnTo>
                      <a:pt x="41" y="7"/>
                    </a:lnTo>
                    <a:lnTo>
                      <a:pt x="44" y="2"/>
                    </a:lnTo>
                    <a:lnTo>
                      <a:pt x="4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6" name="Freeform 346"/>
              <p:cNvSpPr>
                <a:spLocks/>
              </p:cNvSpPr>
              <p:nvPr/>
            </p:nvSpPr>
            <p:spPr bwMode="auto">
              <a:xfrm>
                <a:off x="1231" y="3351"/>
                <a:ext cx="2" cy="222"/>
              </a:xfrm>
              <a:custGeom>
                <a:avLst/>
                <a:gdLst>
                  <a:gd name="T0" fmla="*/ 2 w 2"/>
                  <a:gd name="T1" fmla="*/ 222 h 222"/>
                  <a:gd name="T2" fmla="*/ 2 w 2"/>
                  <a:gd name="T3" fmla="*/ 170 h 222"/>
                  <a:gd name="T4" fmla="*/ 2 w 2"/>
                  <a:gd name="T5" fmla="*/ 116 h 222"/>
                  <a:gd name="T6" fmla="*/ 2 w 2"/>
                  <a:gd name="T7" fmla="*/ 64 h 222"/>
                  <a:gd name="T8" fmla="*/ 0 w 2"/>
                  <a:gd name="T9" fmla="*/ 28 h 222"/>
                  <a:gd name="T10" fmla="*/ 0 w 2"/>
                  <a:gd name="T11" fmla="*/ 10 h 222"/>
                  <a:gd name="T12" fmla="*/ 0 w 2"/>
                  <a:gd name="T13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22">
                    <a:moveTo>
                      <a:pt x="2" y="222"/>
                    </a:moveTo>
                    <a:lnTo>
                      <a:pt x="2" y="170"/>
                    </a:lnTo>
                    <a:lnTo>
                      <a:pt x="2" y="116"/>
                    </a:lnTo>
                    <a:lnTo>
                      <a:pt x="2" y="64"/>
                    </a:lnTo>
                    <a:lnTo>
                      <a:pt x="0" y="28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7" name="Freeform 347"/>
              <p:cNvSpPr>
                <a:spLocks/>
              </p:cNvSpPr>
              <p:nvPr/>
            </p:nvSpPr>
            <p:spPr bwMode="auto">
              <a:xfrm>
                <a:off x="911" y="3031"/>
                <a:ext cx="263" cy="542"/>
              </a:xfrm>
              <a:custGeom>
                <a:avLst/>
                <a:gdLst>
                  <a:gd name="T0" fmla="*/ 263 w 263"/>
                  <a:gd name="T1" fmla="*/ 150 h 542"/>
                  <a:gd name="T2" fmla="*/ 247 w 263"/>
                  <a:gd name="T3" fmla="*/ 126 h 542"/>
                  <a:gd name="T4" fmla="*/ 211 w 263"/>
                  <a:gd name="T5" fmla="*/ 85 h 542"/>
                  <a:gd name="T6" fmla="*/ 193 w 263"/>
                  <a:gd name="T7" fmla="*/ 72 h 542"/>
                  <a:gd name="T8" fmla="*/ 167 w 263"/>
                  <a:gd name="T9" fmla="*/ 49 h 542"/>
                  <a:gd name="T10" fmla="*/ 121 w 263"/>
                  <a:gd name="T11" fmla="*/ 21 h 542"/>
                  <a:gd name="T12" fmla="*/ 90 w 263"/>
                  <a:gd name="T13" fmla="*/ 8 h 542"/>
                  <a:gd name="T14" fmla="*/ 64 w 263"/>
                  <a:gd name="T15" fmla="*/ 3 h 542"/>
                  <a:gd name="T16" fmla="*/ 26 w 263"/>
                  <a:gd name="T17" fmla="*/ 0 h 542"/>
                  <a:gd name="T18" fmla="*/ 0 w 263"/>
                  <a:gd name="T19" fmla="*/ 34 h 542"/>
                  <a:gd name="T20" fmla="*/ 10 w 263"/>
                  <a:gd name="T21" fmla="*/ 59 h 542"/>
                  <a:gd name="T22" fmla="*/ 28 w 263"/>
                  <a:gd name="T23" fmla="*/ 103 h 542"/>
                  <a:gd name="T24" fmla="*/ 44 w 263"/>
                  <a:gd name="T25" fmla="*/ 142 h 542"/>
                  <a:gd name="T26" fmla="*/ 46 w 263"/>
                  <a:gd name="T27" fmla="*/ 145 h 542"/>
                  <a:gd name="T28" fmla="*/ 64 w 263"/>
                  <a:gd name="T29" fmla="*/ 183 h 542"/>
                  <a:gd name="T30" fmla="*/ 82 w 263"/>
                  <a:gd name="T31" fmla="*/ 222 h 542"/>
                  <a:gd name="T32" fmla="*/ 98 w 263"/>
                  <a:gd name="T33" fmla="*/ 261 h 542"/>
                  <a:gd name="T34" fmla="*/ 113 w 263"/>
                  <a:gd name="T35" fmla="*/ 299 h 542"/>
                  <a:gd name="T36" fmla="*/ 124 w 263"/>
                  <a:gd name="T37" fmla="*/ 338 h 542"/>
                  <a:gd name="T38" fmla="*/ 134 w 263"/>
                  <a:gd name="T39" fmla="*/ 379 h 542"/>
                  <a:gd name="T40" fmla="*/ 144 w 263"/>
                  <a:gd name="T41" fmla="*/ 421 h 542"/>
                  <a:gd name="T42" fmla="*/ 149 w 263"/>
                  <a:gd name="T43" fmla="*/ 459 h 542"/>
                  <a:gd name="T44" fmla="*/ 152 w 263"/>
                  <a:gd name="T45" fmla="*/ 501 h 542"/>
                  <a:gd name="T46" fmla="*/ 155 w 263"/>
                  <a:gd name="T47" fmla="*/ 542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3" h="542">
                    <a:moveTo>
                      <a:pt x="263" y="150"/>
                    </a:moveTo>
                    <a:lnTo>
                      <a:pt x="247" y="126"/>
                    </a:lnTo>
                    <a:lnTo>
                      <a:pt x="211" y="85"/>
                    </a:lnTo>
                    <a:lnTo>
                      <a:pt x="193" y="72"/>
                    </a:lnTo>
                    <a:lnTo>
                      <a:pt x="167" y="49"/>
                    </a:lnTo>
                    <a:lnTo>
                      <a:pt x="121" y="21"/>
                    </a:lnTo>
                    <a:lnTo>
                      <a:pt x="90" y="8"/>
                    </a:lnTo>
                    <a:lnTo>
                      <a:pt x="64" y="3"/>
                    </a:lnTo>
                    <a:lnTo>
                      <a:pt x="26" y="0"/>
                    </a:lnTo>
                    <a:lnTo>
                      <a:pt x="0" y="34"/>
                    </a:lnTo>
                    <a:lnTo>
                      <a:pt x="10" y="59"/>
                    </a:lnTo>
                    <a:lnTo>
                      <a:pt x="28" y="103"/>
                    </a:lnTo>
                    <a:lnTo>
                      <a:pt x="44" y="142"/>
                    </a:lnTo>
                    <a:lnTo>
                      <a:pt x="46" y="145"/>
                    </a:lnTo>
                    <a:lnTo>
                      <a:pt x="64" y="183"/>
                    </a:lnTo>
                    <a:lnTo>
                      <a:pt x="82" y="222"/>
                    </a:lnTo>
                    <a:lnTo>
                      <a:pt x="98" y="261"/>
                    </a:lnTo>
                    <a:lnTo>
                      <a:pt x="113" y="299"/>
                    </a:lnTo>
                    <a:lnTo>
                      <a:pt x="124" y="338"/>
                    </a:lnTo>
                    <a:lnTo>
                      <a:pt x="134" y="379"/>
                    </a:lnTo>
                    <a:lnTo>
                      <a:pt x="144" y="421"/>
                    </a:lnTo>
                    <a:lnTo>
                      <a:pt x="149" y="459"/>
                    </a:lnTo>
                    <a:lnTo>
                      <a:pt x="152" y="501"/>
                    </a:lnTo>
                    <a:lnTo>
                      <a:pt x="155" y="5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8" name="Freeform 348"/>
              <p:cNvSpPr>
                <a:spLocks/>
              </p:cNvSpPr>
              <p:nvPr/>
            </p:nvSpPr>
            <p:spPr bwMode="auto">
              <a:xfrm>
                <a:off x="1385" y="3415"/>
                <a:ext cx="39" cy="158"/>
              </a:xfrm>
              <a:custGeom>
                <a:avLst/>
                <a:gdLst>
                  <a:gd name="T0" fmla="*/ 39 w 39"/>
                  <a:gd name="T1" fmla="*/ 158 h 158"/>
                  <a:gd name="T2" fmla="*/ 34 w 39"/>
                  <a:gd name="T3" fmla="*/ 93 h 158"/>
                  <a:gd name="T4" fmla="*/ 18 w 39"/>
                  <a:gd name="T5" fmla="*/ 31 h 158"/>
                  <a:gd name="T6" fmla="*/ 8 w 39"/>
                  <a:gd name="T7" fmla="*/ 0 h 158"/>
                  <a:gd name="T8" fmla="*/ 3 w 39"/>
                  <a:gd name="T9" fmla="*/ 34 h 158"/>
                  <a:gd name="T10" fmla="*/ 0 w 39"/>
                  <a:gd name="T11" fmla="*/ 96 h 158"/>
                  <a:gd name="T12" fmla="*/ 0 w 39"/>
                  <a:gd name="T1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58">
                    <a:moveTo>
                      <a:pt x="39" y="158"/>
                    </a:moveTo>
                    <a:lnTo>
                      <a:pt x="34" y="93"/>
                    </a:lnTo>
                    <a:lnTo>
                      <a:pt x="18" y="31"/>
                    </a:lnTo>
                    <a:lnTo>
                      <a:pt x="8" y="0"/>
                    </a:lnTo>
                    <a:lnTo>
                      <a:pt x="3" y="34"/>
                    </a:lnTo>
                    <a:lnTo>
                      <a:pt x="0" y="96"/>
                    </a:lnTo>
                    <a:lnTo>
                      <a:pt x="0" y="15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89" name="Freeform 349"/>
              <p:cNvSpPr>
                <a:spLocks/>
              </p:cNvSpPr>
              <p:nvPr/>
            </p:nvSpPr>
            <p:spPr bwMode="auto">
              <a:xfrm>
                <a:off x="1690" y="2533"/>
                <a:ext cx="472" cy="1040"/>
              </a:xfrm>
              <a:custGeom>
                <a:avLst/>
                <a:gdLst>
                  <a:gd name="T0" fmla="*/ 44 w 472"/>
                  <a:gd name="T1" fmla="*/ 955 h 1040"/>
                  <a:gd name="T2" fmla="*/ 20 w 472"/>
                  <a:gd name="T3" fmla="*/ 787 h 1040"/>
                  <a:gd name="T4" fmla="*/ 0 w 472"/>
                  <a:gd name="T5" fmla="*/ 614 h 1040"/>
                  <a:gd name="T6" fmla="*/ 0 w 472"/>
                  <a:gd name="T7" fmla="*/ 532 h 1040"/>
                  <a:gd name="T8" fmla="*/ 2 w 472"/>
                  <a:gd name="T9" fmla="*/ 472 h 1040"/>
                  <a:gd name="T10" fmla="*/ 5 w 472"/>
                  <a:gd name="T11" fmla="*/ 413 h 1040"/>
                  <a:gd name="T12" fmla="*/ 15 w 472"/>
                  <a:gd name="T13" fmla="*/ 328 h 1040"/>
                  <a:gd name="T14" fmla="*/ 49 w 472"/>
                  <a:gd name="T15" fmla="*/ 292 h 1040"/>
                  <a:gd name="T16" fmla="*/ 77 w 472"/>
                  <a:gd name="T17" fmla="*/ 271 h 1040"/>
                  <a:gd name="T18" fmla="*/ 95 w 472"/>
                  <a:gd name="T19" fmla="*/ 243 h 1040"/>
                  <a:gd name="T20" fmla="*/ 113 w 472"/>
                  <a:gd name="T21" fmla="*/ 199 h 1040"/>
                  <a:gd name="T22" fmla="*/ 134 w 472"/>
                  <a:gd name="T23" fmla="*/ 163 h 1040"/>
                  <a:gd name="T24" fmla="*/ 167 w 472"/>
                  <a:gd name="T25" fmla="*/ 152 h 1040"/>
                  <a:gd name="T26" fmla="*/ 185 w 472"/>
                  <a:gd name="T27" fmla="*/ 124 h 1040"/>
                  <a:gd name="T28" fmla="*/ 193 w 472"/>
                  <a:gd name="T29" fmla="*/ 83 h 1040"/>
                  <a:gd name="T30" fmla="*/ 196 w 472"/>
                  <a:gd name="T31" fmla="*/ 65 h 1040"/>
                  <a:gd name="T32" fmla="*/ 204 w 472"/>
                  <a:gd name="T33" fmla="*/ 34 h 1040"/>
                  <a:gd name="T34" fmla="*/ 219 w 472"/>
                  <a:gd name="T35" fmla="*/ 18 h 1040"/>
                  <a:gd name="T36" fmla="*/ 237 w 472"/>
                  <a:gd name="T37" fmla="*/ 8 h 1040"/>
                  <a:gd name="T38" fmla="*/ 253 w 472"/>
                  <a:gd name="T39" fmla="*/ 0 h 1040"/>
                  <a:gd name="T40" fmla="*/ 276 w 472"/>
                  <a:gd name="T41" fmla="*/ 8 h 1040"/>
                  <a:gd name="T42" fmla="*/ 289 w 472"/>
                  <a:gd name="T43" fmla="*/ 16 h 1040"/>
                  <a:gd name="T44" fmla="*/ 314 w 472"/>
                  <a:gd name="T45" fmla="*/ 36 h 1040"/>
                  <a:gd name="T46" fmla="*/ 338 w 472"/>
                  <a:gd name="T47" fmla="*/ 54 h 1040"/>
                  <a:gd name="T48" fmla="*/ 358 w 472"/>
                  <a:gd name="T49" fmla="*/ 72 h 1040"/>
                  <a:gd name="T50" fmla="*/ 374 w 472"/>
                  <a:gd name="T51" fmla="*/ 88 h 1040"/>
                  <a:gd name="T52" fmla="*/ 381 w 472"/>
                  <a:gd name="T53" fmla="*/ 96 h 1040"/>
                  <a:gd name="T54" fmla="*/ 394 w 472"/>
                  <a:gd name="T55" fmla="*/ 116 h 1040"/>
                  <a:gd name="T56" fmla="*/ 410 w 472"/>
                  <a:gd name="T57" fmla="*/ 134 h 1040"/>
                  <a:gd name="T58" fmla="*/ 420 w 472"/>
                  <a:gd name="T59" fmla="*/ 152 h 1040"/>
                  <a:gd name="T60" fmla="*/ 431 w 472"/>
                  <a:gd name="T61" fmla="*/ 168 h 1040"/>
                  <a:gd name="T62" fmla="*/ 441 w 472"/>
                  <a:gd name="T63" fmla="*/ 181 h 1040"/>
                  <a:gd name="T64" fmla="*/ 446 w 472"/>
                  <a:gd name="T65" fmla="*/ 191 h 1040"/>
                  <a:gd name="T66" fmla="*/ 451 w 472"/>
                  <a:gd name="T67" fmla="*/ 199 h 1040"/>
                  <a:gd name="T68" fmla="*/ 456 w 472"/>
                  <a:gd name="T69" fmla="*/ 207 h 1040"/>
                  <a:gd name="T70" fmla="*/ 461 w 472"/>
                  <a:gd name="T71" fmla="*/ 217 h 1040"/>
                  <a:gd name="T72" fmla="*/ 467 w 472"/>
                  <a:gd name="T73" fmla="*/ 227 h 1040"/>
                  <a:gd name="T74" fmla="*/ 472 w 472"/>
                  <a:gd name="T75" fmla="*/ 235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72" h="1040">
                    <a:moveTo>
                      <a:pt x="49" y="1040"/>
                    </a:moveTo>
                    <a:lnTo>
                      <a:pt x="44" y="955"/>
                    </a:lnTo>
                    <a:lnTo>
                      <a:pt x="33" y="872"/>
                    </a:lnTo>
                    <a:lnTo>
                      <a:pt x="20" y="787"/>
                    </a:lnTo>
                    <a:lnTo>
                      <a:pt x="7" y="702"/>
                    </a:lnTo>
                    <a:lnTo>
                      <a:pt x="0" y="614"/>
                    </a:lnTo>
                    <a:lnTo>
                      <a:pt x="0" y="612"/>
                    </a:lnTo>
                    <a:lnTo>
                      <a:pt x="0" y="532"/>
                    </a:lnTo>
                    <a:lnTo>
                      <a:pt x="0" y="521"/>
                    </a:lnTo>
                    <a:lnTo>
                      <a:pt x="2" y="472"/>
                    </a:lnTo>
                    <a:lnTo>
                      <a:pt x="5" y="421"/>
                    </a:lnTo>
                    <a:lnTo>
                      <a:pt x="5" y="413"/>
                    </a:lnTo>
                    <a:lnTo>
                      <a:pt x="7" y="364"/>
                    </a:lnTo>
                    <a:lnTo>
                      <a:pt x="15" y="328"/>
                    </a:lnTo>
                    <a:lnTo>
                      <a:pt x="31" y="305"/>
                    </a:lnTo>
                    <a:lnTo>
                      <a:pt x="49" y="292"/>
                    </a:lnTo>
                    <a:lnTo>
                      <a:pt x="69" y="279"/>
                    </a:lnTo>
                    <a:lnTo>
                      <a:pt x="77" y="271"/>
                    </a:lnTo>
                    <a:lnTo>
                      <a:pt x="85" y="263"/>
                    </a:lnTo>
                    <a:lnTo>
                      <a:pt x="95" y="243"/>
                    </a:lnTo>
                    <a:lnTo>
                      <a:pt x="105" y="219"/>
                    </a:lnTo>
                    <a:lnTo>
                      <a:pt x="113" y="199"/>
                    </a:lnTo>
                    <a:lnTo>
                      <a:pt x="124" y="178"/>
                    </a:lnTo>
                    <a:lnTo>
                      <a:pt x="134" y="163"/>
                    </a:lnTo>
                    <a:lnTo>
                      <a:pt x="152" y="158"/>
                    </a:lnTo>
                    <a:lnTo>
                      <a:pt x="167" y="152"/>
                    </a:lnTo>
                    <a:lnTo>
                      <a:pt x="180" y="142"/>
                    </a:lnTo>
                    <a:lnTo>
                      <a:pt x="185" y="124"/>
                    </a:lnTo>
                    <a:lnTo>
                      <a:pt x="191" y="103"/>
                    </a:lnTo>
                    <a:lnTo>
                      <a:pt x="193" y="83"/>
                    </a:lnTo>
                    <a:lnTo>
                      <a:pt x="196" y="72"/>
                    </a:lnTo>
                    <a:lnTo>
                      <a:pt x="196" y="65"/>
                    </a:lnTo>
                    <a:lnTo>
                      <a:pt x="201" y="49"/>
                    </a:lnTo>
                    <a:lnTo>
                      <a:pt x="204" y="34"/>
                    </a:lnTo>
                    <a:lnTo>
                      <a:pt x="211" y="23"/>
                    </a:lnTo>
                    <a:lnTo>
                      <a:pt x="219" y="18"/>
                    </a:lnTo>
                    <a:lnTo>
                      <a:pt x="229" y="16"/>
                    </a:lnTo>
                    <a:lnTo>
                      <a:pt x="237" y="8"/>
                    </a:lnTo>
                    <a:lnTo>
                      <a:pt x="242" y="3"/>
                    </a:lnTo>
                    <a:lnTo>
                      <a:pt x="253" y="0"/>
                    </a:lnTo>
                    <a:lnTo>
                      <a:pt x="263" y="3"/>
                    </a:lnTo>
                    <a:lnTo>
                      <a:pt x="276" y="8"/>
                    </a:lnTo>
                    <a:lnTo>
                      <a:pt x="283" y="13"/>
                    </a:lnTo>
                    <a:lnTo>
                      <a:pt x="289" y="16"/>
                    </a:lnTo>
                    <a:lnTo>
                      <a:pt x="302" y="26"/>
                    </a:lnTo>
                    <a:lnTo>
                      <a:pt x="314" y="36"/>
                    </a:lnTo>
                    <a:lnTo>
                      <a:pt x="325" y="47"/>
                    </a:lnTo>
                    <a:lnTo>
                      <a:pt x="338" y="54"/>
                    </a:lnTo>
                    <a:lnTo>
                      <a:pt x="348" y="65"/>
                    </a:lnTo>
                    <a:lnTo>
                      <a:pt x="358" y="72"/>
                    </a:lnTo>
                    <a:lnTo>
                      <a:pt x="366" y="80"/>
                    </a:lnTo>
                    <a:lnTo>
                      <a:pt x="374" y="88"/>
                    </a:lnTo>
                    <a:lnTo>
                      <a:pt x="381" y="96"/>
                    </a:lnTo>
                    <a:lnTo>
                      <a:pt x="381" y="96"/>
                    </a:lnTo>
                    <a:lnTo>
                      <a:pt x="389" y="106"/>
                    </a:lnTo>
                    <a:lnTo>
                      <a:pt x="394" y="116"/>
                    </a:lnTo>
                    <a:lnTo>
                      <a:pt x="402" y="124"/>
                    </a:lnTo>
                    <a:lnTo>
                      <a:pt x="410" y="134"/>
                    </a:lnTo>
                    <a:lnTo>
                      <a:pt x="415" y="142"/>
                    </a:lnTo>
                    <a:lnTo>
                      <a:pt x="420" y="152"/>
                    </a:lnTo>
                    <a:lnTo>
                      <a:pt x="425" y="160"/>
                    </a:lnTo>
                    <a:lnTo>
                      <a:pt x="431" y="168"/>
                    </a:lnTo>
                    <a:lnTo>
                      <a:pt x="436" y="173"/>
                    </a:lnTo>
                    <a:lnTo>
                      <a:pt x="441" y="181"/>
                    </a:lnTo>
                    <a:lnTo>
                      <a:pt x="443" y="186"/>
                    </a:lnTo>
                    <a:lnTo>
                      <a:pt x="446" y="191"/>
                    </a:lnTo>
                    <a:lnTo>
                      <a:pt x="451" y="196"/>
                    </a:lnTo>
                    <a:lnTo>
                      <a:pt x="451" y="199"/>
                    </a:lnTo>
                    <a:lnTo>
                      <a:pt x="454" y="201"/>
                    </a:lnTo>
                    <a:lnTo>
                      <a:pt x="456" y="207"/>
                    </a:lnTo>
                    <a:lnTo>
                      <a:pt x="459" y="212"/>
                    </a:lnTo>
                    <a:lnTo>
                      <a:pt x="461" y="217"/>
                    </a:lnTo>
                    <a:lnTo>
                      <a:pt x="464" y="222"/>
                    </a:lnTo>
                    <a:lnTo>
                      <a:pt x="467" y="227"/>
                    </a:lnTo>
                    <a:lnTo>
                      <a:pt x="469" y="232"/>
                    </a:lnTo>
                    <a:lnTo>
                      <a:pt x="472" y="23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0" name="Line 350"/>
              <p:cNvSpPr>
                <a:spLocks noChangeShapeType="1"/>
              </p:cNvSpPr>
              <p:nvPr/>
            </p:nvSpPr>
            <p:spPr bwMode="auto">
              <a:xfrm>
                <a:off x="1757" y="3341"/>
                <a:ext cx="41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1" name="Line 351"/>
              <p:cNvSpPr>
                <a:spLocks noChangeShapeType="1"/>
              </p:cNvSpPr>
              <p:nvPr/>
            </p:nvSpPr>
            <p:spPr bwMode="auto">
              <a:xfrm>
                <a:off x="1754" y="3338"/>
                <a:ext cx="41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2" name="Line 352"/>
              <p:cNvSpPr>
                <a:spLocks noChangeShapeType="1"/>
              </p:cNvSpPr>
              <p:nvPr/>
            </p:nvSpPr>
            <p:spPr bwMode="auto">
              <a:xfrm>
                <a:off x="1749" y="3338"/>
                <a:ext cx="4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3" name="Freeform 353"/>
              <p:cNvSpPr>
                <a:spLocks/>
              </p:cNvSpPr>
              <p:nvPr/>
            </p:nvSpPr>
            <p:spPr bwMode="auto">
              <a:xfrm>
                <a:off x="1749" y="3328"/>
                <a:ext cx="36" cy="36"/>
              </a:xfrm>
              <a:custGeom>
                <a:avLst/>
                <a:gdLst>
                  <a:gd name="T0" fmla="*/ 0 w 36"/>
                  <a:gd name="T1" fmla="*/ 10 h 36"/>
                  <a:gd name="T2" fmla="*/ 34 w 36"/>
                  <a:gd name="T3" fmla="*/ 36 h 36"/>
                  <a:gd name="T4" fmla="*/ 36 w 36"/>
                  <a:gd name="T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10"/>
                    </a:moveTo>
                    <a:lnTo>
                      <a:pt x="34" y="36"/>
                    </a:lnTo>
                    <a:lnTo>
                      <a:pt x="3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4" name="Line 354"/>
              <p:cNvSpPr>
                <a:spLocks noChangeShapeType="1"/>
              </p:cNvSpPr>
              <p:nvPr/>
            </p:nvSpPr>
            <p:spPr bwMode="auto">
              <a:xfrm flipV="1">
                <a:off x="1798" y="3333"/>
                <a:ext cx="1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5" name="Line 355"/>
              <p:cNvSpPr>
                <a:spLocks noChangeShapeType="1"/>
              </p:cNvSpPr>
              <p:nvPr/>
            </p:nvSpPr>
            <p:spPr bwMode="auto">
              <a:xfrm>
                <a:off x="1795" y="3343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6" name="Line 356"/>
              <p:cNvSpPr>
                <a:spLocks noChangeShapeType="1"/>
              </p:cNvSpPr>
              <p:nvPr/>
            </p:nvSpPr>
            <p:spPr bwMode="auto">
              <a:xfrm>
                <a:off x="1793" y="3343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7" name="Line 357"/>
              <p:cNvSpPr>
                <a:spLocks noChangeShapeType="1"/>
              </p:cNvSpPr>
              <p:nvPr/>
            </p:nvSpPr>
            <p:spPr bwMode="auto">
              <a:xfrm flipV="1">
                <a:off x="1793" y="3335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8" name="Line 358"/>
              <p:cNvSpPr>
                <a:spLocks noChangeShapeType="1"/>
              </p:cNvSpPr>
              <p:nvPr/>
            </p:nvSpPr>
            <p:spPr bwMode="auto">
              <a:xfrm flipV="1">
                <a:off x="1795" y="3335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99" name="Freeform 359"/>
              <p:cNvSpPr>
                <a:spLocks/>
              </p:cNvSpPr>
              <p:nvPr/>
            </p:nvSpPr>
            <p:spPr bwMode="auto">
              <a:xfrm>
                <a:off x="1752" y="3284"/>
                <a:ext cx="49" cy="31"/>
              </a:xfrm>
              <a:custGeom>
                <a:avLst/>
                <a:gdLst>
                  <a:gd name="T0" fmla="*/ 0 w 49"/>
                  <a:gd name="T1" fmla="*/ 26 h 31"/>
                  <a:gd name="T2" fmla="*/ 20 w 49"/>
                  <a:gd name="T3" fmla="*/ 31 h 31"/>
                  <a:gd name="T4" fmla="*/ 18 w 49"/>
                  <a:gd name="T5" fmla="*/ 26 h 31"/>
                  <a:gd name="T6" fmla="*/ 15 w 49"/>
                  <a:gd name="T7" fmla="*/ 18 h 31"/>
                  <a:gd name="T8" fmla="*/ 15 w 49"/>
                  <a:gd name="T9" fmla="*/ 13 h 31"/>
                  <a:gd name="T10" fmla="*/ 18 w 49"/>
                  <a:gd name="T11" fmla="*/ 5 h 31"/>
                  <a:gd name="T12" fmla="*/ 23 w 49"/>
                  <a:gd name="T13" fmla="*/ 0 h 31"/>
                  <a:gd name="T14" fmla="*/ 31 w 49"/>
                  <a:gd name="T15" fmla="*/ 0 h 31"/>
                  <a:gd name="T16" fmla="*/ 33 w 49"/>
                  <a:gd name="T17" fmla="*/ 0 h 31"/>
                  <a:gd name="T18" fmla="*/ 41 w 49"/>
                  <a:gd name="T19" fmla="*/ 2 h 31"/>
                  <a:gd name="T20" fmla="*/ 46 w 49"/>
                  <a:gd name="T21" fmla="*/ 8 h 31"/>
                  <a:gd name="T22" fmla="*/ 49 w 49"/>
                  <a:gd name="T23" fmla="*/ 13 h 31"/>
                  <a:gd name="T24" fmla="*/ 49 w 49"/>
                  <a:gd name="T25" fmla="*/ 21 h 31"/>
                  <a:gd name="T26" fmla="*/ 46 w 49"/>
                  <a:gd name="T27" fmla="*/ 28 h 31"/>
                  <a:gd name="T28" fmla="*/ 41 w 49"/>
                  <a:gd name="T29" fmla="*/ 28 h 31"/>
                  <a:gd name="T30" fmla="*/ 38 w 49"/>
                  <a:gd name="T31" fmla="*/ 31 h 31"/>
                  <a:gd name="T32" fmla="*/ 36 w 49"/>
                  <a:gd name="T33" fmla="*/ 31 h 31"/>
                  <a:gd name="T34" fmla="*/ 33 w 49"/>
                  <a:gd name="T35" fmla="*/ 28 h 31"/>
                  <a:gd name="T36" fmla="*/ 33 w 49"/>
                  <a:gd name="T37" fmla="*/ 26 h 31"/>
                  <a:gd name="T38" fmla="*/ 36 w 49"/>
                  <a:gd name="T39" fmla="*/ 26 h 31"/>
                  <a:gd name="T40" fmla="*/ 38 w 49"/>
                  <a:gd name="T41" fmla="*/ 26 h 31"/>
                  <a:gd name="T42" fmla="*/ 41 w 49"/>
                  <a:gd name="T43" fmla="*/ 26 h 31"/>
                  <a:gd name="T44" fmla="*/ 41 w 49"/>
                  <a:gd name="T4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31">
                    <a:moveTo>
                      <a:pt x="0" y="26"/>
                    </a:moveTo>
                    <a:lnTo>
                      <a:pt x="20" y="31"/>
                    </a:lnTo>
                    <a:lnTo>
                      <a:pt x="18" y="26"/>
                    </a:lnTo>
                    <a:lnTo>
                      <a:pt x="15" y="18"/>
                    </a:lnTo>
                    <a:lnTo>
                      <a:pt x="15" y="13"/>
                    </a:lnTo>
                    <a:lnTo>
                      <a:pt x="18" y="5"/>
                    </a:lnTo>
                    <a:lnTo>
                      <a:pt x="23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6" y="8"/>
                    </a:lnTo>
                    <a:lnTo>
                      <a:pt x="49" y="13"/>
                    </a:lnTo>
                    <a:lnTo>
                      <a:pt x="49" y="21"/>
                    </a:lnTo>
                    <a:lnTo>
                      <a:pt x="46" y="28"/>
                    </a:lnTo>
                    <a:lnTo>
                      <a:pt x="41" y="28"/>
                    </a:lnTo>
                    <a:lnTo>
                      <a:pt x="38" y="31"/>
                    </a:lnTo>
                    <a:lnTo>
                      <a:pt x="36" y="31"/>
                    </a:lnTo>
                    <a:lnTo>
                      <a:pt x="33" y="28"/>
                    </a:lnTo>
                    <a:lnTo>
                      <a:pt x="33" y="26"/>
                    </a:lnTo>
                    <a:lnTo>
                      <a:pt x="36" y="26"/>
                    </a:lnTo>
                    <a:lnTo>
                      <a:pt x="38" y="26"/>
                    </a:lnTo>
                    <a:lnTo>
                      <a:pt x="41" y="26"/>
                    </a:lnTo>
                    <a:lnTo>
                      <a:pt x="41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0" name="Freeform 360"/>
              <p:cNvSpPr>
                <a:spLocks/>
              </p:cNvSpPr>
              <p:nvPr/>
            </p:nvSpPr>
            <p:spPr bwMode="auto">
              <a:xfrm>
                <a:off x="1775" y="3284"/>
                <a:ext cx="18" cy="5"/>
              </a:xfrm>
              <a:custGeom>
                <a:avLst/>
                <a:gdLst>
                  <a:gd name="T0" fmla="*/ 0 w 18"/>
                  <a:gd name="T1" fmla="*/ 2 h 5"/>
                  <a:gd name="T2" fmla="*/ 5 w 18"/>
                  <a:gd name="T3" fmla="*/ 0 h 5"/>
                  <a:gd name="T4" fmla="*/ 13 w 18"/>
                  <a:gd name="T5" fmla="*/ 2 h 5"/>
                  <a:gd name="T6" fmla="*/ 18 w 18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5">
                    <a:moveTo>
                      <a:pt x="0" y="2"/>
                    </a:moveTo>
                    <a:lnTo>
                      <a:pt x="5" y="0"/>
                    </a:lnTo>
                    <a:lnTo>
                      <a:pt x="13" y="2"/>
                    </a:lnTo>
                    <a:lnTo>
                      <a:pt x="18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1" name="Freeform 361"/>
              <p:cNvSpPr>
                <a:spLocks/>
              </p:cNvSpPr>
              <p:nvPr/>
            </p:nvSpPr>
            <p:spPr bwMode="auto">
              <a:xfrm>
                <a:off x="1767" y="3286"/>
                <a:ext cx="34" cy="11"/>
              </a:xfrm>
              <a:custGeom>
                <a:avLst/>
                <a:gdLst>
                  <a:gd name="T0" fmla="*/ 0 w 34"/>
                  <a:gd name="T1" fmla="*/ 11 h 11"/>
                  <a:gd name="T2" fmla="*/ 3 w 34"/>
                  <a:gd name="T3" fmla="*/ 6 h 11"/>
                  <a:gd name="T4" fmla="*/ 5 w 34"/>
                  <a:gd name="T5" fmla="*/ 3 h 11"/>
                  <a:gd name="T6" fmla="*/ 13 w 34"/>
                  <a:gd name="T7" fmla="*/ 0 h 11"/>
                  <a:gd name="T8" fmla="*/ 21 w 34"/>
                  <a:gd name="T9" fmla="*/ 3 h 11"/>
                  <a:gd name="T10" fmla="*/ 28 w 34"/>
                  <a:gd name="T11" fmla="*/ 6 h 11"/>
                  <a:gd name="T12" fmla="*/ 31 w 34"/>
                  <a:gd name="T13" fmla="*/ 6 h 11"/>
                  <a:gd name="T14" fmla="*/ 34 w 34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11">
                    <a:moveTo>
                      <a:pt x="0" y="11"/>
                    </a:moveTo>
                    <a:lnTo>
                      <a:pt x="3" y="6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1" y="3"/>
                    </a:lnTo>
                    <a:lnTo>
                      <a:pt x="28" y="6"/>
                    </a:lnTo>
                    <a:lnTo>
                      <a:pt x="31" y="6"/>
                    </a:lnTo>
                    <a:lnTo>
                      <a:pt x="34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2" name="Rectangle 362"/>
              <p:cNvSpPr>
                <a:spLocks noChangeArrowheads="1"/>
              </p:cNvSpPr>
              <p:nvPr/>
            </p:nvSpPr>
            <p:spPr bwMode="auto">
              <a:xfrm>
                <a:off x="1788" y="3310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3" name="Line 363"/>
              <p:cNvSpPr>
                <a:spLocks noChangeShapeType="1"/>
              </p:cNvSpPr>
              <p:nvPr/>
            </p:nvSpPr>
            <p:spPr bwMode="auto">
              <a:xfrm flipV="1">
                <a:off x="1752" y="3286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4" name="Line 364"/>
              <p:cNvSpPr>
                <a:spLocks noChangeShapeType="1"/>
              </p:cNvSpPr>
              <p:nvPr/>
            </p:nvSpPr>
            <p:spPr bwMode="auto">
              <a:xfrm flipV="1">
                <a:off x="1752" y="3292"/>
                <a:ext cx="2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5" name="Freeform 365"/>
              <p:cNvSpPr>
                <a:spLocks/>
              </p:cNvSpPr>
              <p:nvPr/>
            </p:nvSpPr>
            <p:spPr bwMode="auto">
              <a:xfrm>
                <a:off x="1752" y="3286"/>
                <a:ext cx="5" cy="24"/>
              </a:xfrm>
              <a:custGeom>
                <a:avLst/>
                <a:gdLst>
                  <a:gd name="T0" fmla="*/ 2 w 5"/>
                  <a:gd name="T1" fmla="*/ 24 h 24"/>
                  <a:gd name="T2" fmla="*/ 5 w 5"/>
                  <a:gd name="T3" fmla="*/ 13 h 24"/>
                  <a:gd name="T4" fmla="*/ 2 w 5"/>
                  <a:gd name="T5" fmla="*/ 6 h 24"/>
                  <a:gd name="T6" fmla="*/ 0 w 5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4">
                    <a:moveTo>
                      <a:pt x="2" y="24"/>
                    </a:moveTo>
                    <a:lnTo>
                      <a:pt x="5" y="13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6" name="Freeform 366"/>
              <p:cNvSpPr>
                <a:spLocks/>
              </p:cNvSpPr>
              <p:nvPr/>
            </p:nvSpPr>
            <p:spPr bwMode="auto">
              <a:xfrm>
                <a:off x="1752" y="3237"/>
                <a:ext cx="49" cy="31"/>
              </a:xfrm>
              <a:custGeom>
                <a:avLst/>
                <a:gdLst>
                  <a:gd name="T0" fmla="*/ 0 w 49"/>
                  <a:gd name="T1" fmla="*/ 16 h 31"/>
                  <a:gd name="T2" fmla="*/ 2 w 49"/>
                  <a:gd name="T3" fmla="*/ 24 h 31"/>
                  <a:gd name="T4" fmla="*/ 10 w 49"/>
                  <a:gd name="T5" fmla="*/ 29 h 31"/>
                  <a:gd name="T6" fmla="*/ 20 w 49"/>
                  <a:gd name="T7" fmla="*/ 31 h 31"/>
                  <a:gd name="T8" fmla="*/ 28 w 49"/>
                  <a:gd name="T9" fmla="*/ 31 h 31"/>
                  <a:gd name="T10" fmla="*/ 38 w 49"/>
                  <a:gd name="T11" fmla="*/ 29 h 31"/>
                  <a:gd name="T12" fmla="*/ 46 w 49"/>
                  <a:gd name="T13" fmla="*/ 26 h 31"/>
                  <a:gd name="T14" fmla="*/ 49 w 49"/>
                  <a:gd name="T15" fmla="*/ 19 h 31"/>
                  <a:gd name="T16" fmla="*/ 49 w 49"/>
                  <a:gd name="T17" fmla="*/ 13 h 31"/>
                  <a:gd name="T18" fmla="*/ 49 w 49"/>
                  <a:gd name="T19" fmla="*/ 8 h 31"/>
                  <a:gd name="T20" fmla="*/ 41 w 49"/>
                  <a:gd name="T21" fmla="*/ 3 h 31"/>
                  <a:gd name="T22" fmla="*/ 28 w 49"/>
                  <a:gd name="T23" fmla="*/ 0 h 31"/>
                  <a:gd name="T24" fmla="*/ 23 w 49"/>
                  <a:gd name="T25" fmla="*/ 0 h 31"/>
                  <a:gd name="T26" fmla="*/ 10 w 49"/>
                  <a:gd name="T27" fmla="*/ 0 h 31"/>
                  <a:gd name="T28" fmla="*/ 5 w 49"/>
                  <a:gd name="T29" fmla="*/ 6 h 31"/>
                  <a:gd name="T30" fmla="*/ 2 w 49"/>
                  <a:gd name="T31" fmla="*/ 13 h 31"/>
                  <a:gd name="T32" fmla="*/ 0 w 49"/>
                  <a:gd name="T33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1">
                    <a:moveTo>
                      <a:pt x="0" y="16"/>
                    </a:moveTo>
                    <a:lnTo>
                      <a:pt x="2" y="24"/>
                    </a:lnTo>
                    <a:lnTo>
                      <a:pt x="10" y="29"/>
                    </a:lnTo>
                    <a:lnTo>
                      <a:pt x="20" y="31"/>
                    </a:lnTo>
                    <a:lnTo>
                      <a:pt x="28" y="31"/>
                    </a:lnTo>
                    <a:lnTo>
                      <a:pt x="38" y="29"/>
                    </a:lnTo>
                    <a:lnTo>
                      <a:pt x="46" y="26"/>
                    </a:lnTo>
                    <a:lnTo>
                      <a:pt x="49" y="19"/>
                    </a:lnTo>
                    <a:lnTo>
                      <a:pt x="49" y="13"/>
                    </a:lnTo>
                    <a:lnTo>
                      <a:pt x="49" y="8"/>
                    </a:lnTo>
                    <a:lnTo>
                      <a:pt x="41" y="3"/>
                    </a:lnTo>
                    <a:lnTo>
                      <a:pt x="28" y="0"/>
                    </a:lnTo>
                    <a:lnTo>
                      <a:pt x="23" y="0"/>
                    </a:lnTo>
                    <a:lnTo>
                      <a:pt x="10" y="0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7" name="Freeform 367"/>
              <p:cNvSpPr>
                <a:spLocks/>
              </p:cNvSpPr>
              <p:nvPr/>
            </p:nvSpPr>
            <p:spPr bwMode="auto">
              <a:xfrm>
                <a:off x="1757" y="3261"/>
                <a:ext cx="38" cy="5"/>
              </a:xfrm>
              <a:custGeom>
                <a:avLst/>
                <a:gdLst>
                  <a:gd name="T0" fmla="*/ 0 w 38"/>
                  <a:gd name="T1" fmla="*/ 0 h 5"/>
                  <a:gd name="T2" fmla="*/ 5 w 38"/>
                  <a:gd name="T3" fmla="*/ 2 h 5"/>
                  <a:gd name="T4" fmla="*/ 13 w 38"/>
                  <a:gd name="T5" fmla="*/ 5 h 5"/>
                  <a:gd name="T6" fmla="*/ 26 w 38"/>
                  <a:gd name="T7" fmla="*/ 5 h 5"/>
                  <a:gd name="T8" fmla="*/ 36 w 38"/>
                  <a:gd name="T9" fmla="*/ 5 h 5"/>
                  <a:gd name="T10" fmla="*/ 38 w 38"/>
                  <a:gd name="T1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5">
                    <a:moveTo>
                      <a:pt x="0" y="0"/>
                    </a:moveTo>
                    <a:lnTo>
                      <a:pt x="5" y="2"/>
                    </a:lnTo>
                    <a:lnTo>
                      <a:pt x="13" y="5"/>
                    </a:lnTo>
                    <a:lnTo>
                      <a:pt x="26" y="5"/>
                    </a:lnTo>
                    <a:lnTo>
                      <a:pt x="36" y="5"/>
                    </a:lnTo>
                    <a:lnTo>
                      <a:pt x="3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8" name="Freeform 368"/>
              <p:cNvSpPr>
                <a:spLocks/>
              </p:cNvSpPr>
              <p:nvPr/>
            </p:nvSpPr>
            <p:spPr bwMode="auto">
              <a:xfrm>
                <a:off x="1757" y="3237"/>
                <a:ext cx="41" cy="8"/>
              </a:xfrm>
              <a:custGeom>
                <a:avLst/>
                <a:gdLst>
                  <a:gd name="T0" fmla="*/ 41 w 41"/>
                  <a:gd name="T1" fmla="*/ 8 h 8"/>
                  <a:gd name="T2" fmla="*/ 36 w 41"/>
                  <a:gd name="T3" fmla="*/ 6 h 8"/>
                  <a:gd name="T4" fmla="*/ 26 w 41"/>
                  <a:gd name="T5" fmla="*/ 3 h 8"/>
                  <a:gd name="T6" fmla="*/ 15 w 41"/>
                  <a:gd name="T7" fmla="*/ 0 h 8"/>
                  <a:gd name="T8" fmla="*/ 5 w 41"/>
                  <a:gd name="T9" fmla="*/ 3 h 8"/>
                  <a:gd name="T10" fmla="*/ 0 w 41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8">
                    <a:moveTo>
                      <a:pt x="41" y="8"/>
                    </a:moveTo>
                    <a:lnTo>
                      <a:pt x="36" y="6"/>
                    </a:lnTo>
                    <a:lnTo>
                      <a:pt x="26" y="3"/>
                    </a:lnTo>
                    <a:lnTo>
                      <a:pt x="15" y="0"/>
                    </a:lnTo>
                    <a:lnTo>
                      <a:pt x="5" y="3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09" name="Freeform 369"/>
              <p:cNvSpPr>
                <a:spLocks/>
              </p:cNvSpPr>
              <p:nvPr/>
            </p:nvSpPr>
            <p:spPr bwMode="auto">
              <a:xfrm>
                <a:off x="1752" y="3253"/>
                <a:ext cx="49" cy="10"/>
              </a:xfrm>
              <a:custGeom>
                <a:avLst/>
                <a:gdLst>
                  <a:gd name="T0" fmla="*/ 0 w 49"/>
                  <a:gd name="T1" fmla="*/ 0 h 10"/>
                  <a:gd name="T2" fmla="*/ 2 w 49"/>
                  <a:gd name="T3" fmla="*/ 5 h 10"/>
                  <a:gd name="T4" fmla="*/ 7 w 49"/>
                  <a:gd name="T5" fmla="*/ 8 h 10"/>
                  <a:gd name="T6" fmla="*/ 20 w 49"/>
                  <a:gd name="T7" fmla="*/ 10 h 10"/>
                  <a:gd name="T8" fmla="*/ 31 w 49"/>
                  <a:gd name="T9" fmla="*/ 10 h 10"/>
                  <a:gd name="T10" fmla="*/ 41 w 49"/>
                  <a:gd name="T11" fmla="*/ 10 h 10"/>
                  <a:gd name="T12" fmla="*/ 46 w 49"/>
                  <a:gd name="T13" fmla="*/ 8 h 10"/>
                  <a:gd name="T14" fmla="*/ 49 w 49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0">
                    <a:moveTo>
                      <a:pt x="0" y="0"/>
                    </a:moveTo>
                    <a:lnTo>
                      <a:pt x="2" y="5"/>
                    </a:lnTo>
                    <a:lnTo>
                      <a:pt x="7" y="8"/>
                    </a:lnTo>
                    <a:lnTo>
                      <a:pt x="20" y="10"/>
                    </a:lnTo>
                    <a:lnTo>
                      <a:pt x="31" y="10"/>
                    </a:lnTo>
                    <a:lnTo>
                      <a:pt x="41" y="10"/>
                    </a:lnTo>
                    <a:lnTo>
                      <a:pt x="46" y="8"/>
                    </a:lnTo>
                    <a:lnTo>
                      <a:pt x="49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0" name="Freeform 370"/>
              <p:cNvSpPr>
                <a:spLocks/>
              </p:cNvSpPr>
              <p:nvPr/>
            </p:nvSpPr>
            <p:spPr bwMode="auto">
              <a:xfrm>
                <a:off x="1754" y="3240"/>
                <a:ext cx="47" cy="10"/>
              </a:xfrm>
              <a:custGeom>
                <a:avLst/>
                <a:gdLst>
                  <a:gd name="T0" fmla="*/ 47 w 47"/>
                  <a:gd name="T1" fmla="*/ 10 h 10"/>
                  <a:gd name="T2" fmla="*/ 47 w 47"/>
                  <a:gd name="T3" fmla="*/ 8 h 10"/>
                  <a:gd name="T4" fmla="*/ 41 w 47"/>
                  <a:gd name="T5" fmla="*/ 5 h 10"/>
                  <a:gd name="T6" fmla="*/ 29 w 47"/>
                  <a:gd name="T7" fmla="*/ 0 h 10"/>
                  <a:gd name="T8" fmla="*/ 18 w 47"/>
                  <a:gd name="T9" fmla="*/ 0 h 10"/>
                  <a:gd name="T10" fmla="*/ 5 w 47"/>
                  <a:gd name="T11" fmla="*/ 3 h 10"/>
                  <a:gd name="T12" fmla="*/ 3 w 47"/>
                  <a:gd name="T13" fmla="*/ 5 h 10"/>
                  <a:gd name="T14" fmla="*/ 0 w 47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0">
                    <a:moveTo>
                      <a:pt x="47" y="10"/>
                    </a:moveTo>
                    <a:lnTo>
                      <a:pt x="47" y="8"/>
                    </a:lnTo>
                    <a:lnTo>
                      <a:pt x="41" y="5"/>
                    </a:lnTo>
                    <a:lnTo>
                      <a:pt x="29" y="0"/>
                    </a:lnTo>
                    <a:lnTo>
                      <a:pt x="18" y="0"/>
                    </a:lnTo>
                    <a:lnTo>
                      <a:pt x="5" y="3"/>
                    </a:lnTo>
                    <a:lnTo>
                      <a:pt x="3" y="5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1" name="Freeform 371"/>
              <p:cNvSpPr>
                <a:spLocks/>
              </p:cNvSpPr>
              <p:nvPr/>
            </p:nvSpPr>
            <p:spPr bwMode="auto">
              <a:xfrm>
                <a:off x="1777" y="3390"/>
                <a:ext cx="8" cy="183"/>
              </a:xfrm>
              <a:custGeom>
                <a:avLst/>
                <a:gdLst>
                  <a:gd name="T0" fmla="*/ 8 w 8"/>
                  <a:gd name="T1" fmla="*/ 183 h 183"/>
                  <a:gd name="T2" fmla="*/ 6 w 8"/>
                  <a:gd name="T3" fmla="*/ 95 h 183"/>
                  <a:gd name="T4" fmla="*/ 0 w 8"/>
                  <a:gd name="T5" fmla="*/ 13 h 183"/>
                  <a:gd name="T6" fmla="*/ 0 w 8"/>
                  <a:gd name="T7" fmla="*/ 7 h 183"/>
                  <a:gd name="T8" fmla="*/ 0 w 8"/>
                  <a:gd name="T9" fmla="*/ 0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83">
                    <a:moveTo>
                      <a:pt x="8" y="183"/>
                    </a:moveTo>
                    <a:lnTo>
                      <a:pt x="6" y="95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2" name="Freeform 372"/>
              <p:cNvSpPr>
                <a:spLocks/>
              </p:cNvSpPr>
              <p:nvPr/>
            </p:nvSpPr>
            <p:spPr bwMode="auto">
              <a:xfrm>
                <a:off x="1780" y="2701"/>
                <a:ext cx="537" cy="585"/>
              </a:xfrm>
              <a:custGeom>
                <a:avLst/>
                <a:gdLst>
                  <a:gd name="T0" fmla="*/ 8 w 537"/>
                  <a:gd name="T1" fmla="*/ 487 h 585"/>
                  <a:gd name="T2" fmla="*/ 10 w 537"/>
                  <a:gd name="T3" fmla="*/ 410 h 585"/>
                  <a:gd name="T4" fmla="*/ 0 w 537"/>
                  <a:gd name="T5" fmla="*/ 315 h 585"/>
                  <a:gd name="T6" fmla="*/ 28 w 537"/>
                  <a:gd name="T7" fmla="*/ 258 h 585"/>
                  <a:gd name="T8" fmla="*/ 85 w 537"/>
                  <a:gd name="T9" fmla="*/ 278 h 585"/>
                  <a:gd name="T10" fmla="*/ 111 w 537"/>
                  <a:gd name="T11" fmla="*/ 289 h 585"/>
                  <a:gd name="T12" fmla="*/ 144 w 537"/>
                  <a:gd name="T13" fmla="*/ 268 h 585"/>
                  <a:gd name="T14" fmla="*/ 147 w 537"/>
                  <a:gd name="T15" fmla="*/ 227 h 585"/>
                  <a:gd name="T16" fmla="*/ 157 w 537"/>
                  <a:gd name="T17" fmla="*/ 162 h 585"/>
                  <a:gd name="T18" fmla="*/ 175 w 537"/>
                  <a:gd name="T19" fmla="*/ 126 h 585"/>
                  <a:gd name="T20" fmla="*/ 181 w 537"/>
                  <a:gd name="T21" fmla="*/ 106 h 585"/>
                  <a:gd name="T22" fmla="*/ 193 w 537"/>
                  <a:gd name="T23" fmla="*/ 67 h 585"/>
                  <a:gd name="T24" fmla="*/ 204 w 537"/>
                  <a:gd name="T25" fmla="*/ 33 h 585"/>
                  <a:gd name="T26" fmla="*/ 217 w 537"/>
                  <a:gd name="T27" fmla="*/ 13 h 585"/>
                  <a:gd name="T28" fmla="*/ 240 w 537"/>
                  <a:gd name="T29" fmla="*/ 10 h 585"/>
                  <a:gd name="T30" fmla="*/ 255 w 537"/>
                  <a:gd name="T31" fmla="*/ 2 h 585"/>
                  <a:gd name="T32" fmla="*/ 273 w 537"/>
                  <a:gd name="T33" fmla="*/ 2 h 585"/>
                  <a:gd name="T34" fmla="*/ 304 w 537"/>
                  <a:gd name="T35" fmla="*/ 28 h 585"/>
                  <a:gd name="T36" fmla="*/ 322 w 537"/>
                  <a:gd name="T37" fmla="*/ 49 h 585"/>
                  <a:gd name="T38" fmla="*/ 348 w 537"/>
                  <a:gd name="T39" fmla="*/ 88 h 585"/>
                  <a:gd name="T40" fmla="*/ 377 w 537"/>
                  <a:gd name="T41" fmla="*/ 124 h 585"/>
                  <a:gd name="T42" fmla="*/ 395 w 537"/>
                  <a:gd name="T43" fmla="*/ 152 h 585"/>
                  <a:gd name="T44" fmla="*/ 415 w 537"/>
                  <a:gd name="T45" fmla="*/ 196 h 585"/>
                  <a:gd name="T46" fmla="*/ 444 w 537"/>
                  <a:gd name="T47" fmla="*/ 260 h 585"/>
                  <a:gd name="T48" fmla="*/ 454 w 537"/>
                  <a:gd name="T49" fmla="*/ 289 h 585"/>
                  <a:gd name="T50" fmla="*/ 472 w 537"/>
                  <a:gd name="T51" fmla="*/ 333 h 585"/>
                  <a:gd name="T52" fmla="*/ 485 w 537"/>
                  <a:gd name="T53" fmla="*/ 371 h 585"/>
                  <a:gd name="T54" fmla="*/ 493 w 537"/>
                  <a:gd name="T55" fmla="*/ 392 h 585"/>
                  <a:gd name="T56" fmla="*/ 506 w 537"/>
                  <a:gd name="T57" fmla="*/ 444 h 585"/>
                  <a:gd name="T58" fmla="*/ 521 w 537"/>
                  <a:gd name="T59" fmla="*/ 500 h 585"/>
                  <a:gd name="T60" fmla="*/ 524 w 537"/>
                  <a:gd name="T61" fmla="*/ 518 h 585"/>
                  <a:gd name="T62" fmla="*/ 529 w 537"/>
                  <a:gd name="T63" fmla="*/ 544 h 585"/>
                  <a:gd name="T64" fmla="*/ 531 w 537"/>
                  <a:gd name="T65" fmla="*/ 560 h 585"/>
                  <a:gd name="T66" fmla="*/ 534 w 537"/>
                  <a:gd name="T67" fmla="*/ 570 h 585"/>
                  <a:gd name="T68" fmla="*/ 537 w 537"/>
                  <a:gd name="T69" fmla="*/ 580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7" h="585">
                    <a:moveTo>
                      <a:pt x="8" y="508"/>
                    </a:moveTo>
                    <a:lnTo>
                      <a:pt x="8" y="487"/>
                    </a:lnTo>
                    <a:lnTo>
                      <a:pt x="10" y="413"/>
                    </a:lnTo>
                    <a:lnTo>
                      <a:pt x="10" y="410"/>
                    </a:lnTo>
                    <a:lnTo>
                      <a:pt x="0" y="315"/>
                    </a:lnTo>
                    <a:lnTo>
                      <a:pt x="0" y="315"/>
                    </a:lnTo>
                    <a:lnTo>
                      <a:pt x="10" y="276"/>
                    </a:lnTo>
                    <a:lnTo>
                      <a:pt x="28" y="258"/>
                    </a:lnTo>
                    <a:lnTo>
                      <a:pt x="54" y="263"/>
                    </a:lnTo>
                    <a:lnTo>
                      <a:pt x="85" y="278"/>
                    </a:lnTo>
                    <a:lnTo>
                      <a:pt x="88" y="278"/>
                    </a:lnTo>
                    <a:lnTo>
                      <a:pt x="111" y="289"/>
                    </a:lnTo>
                    <a:lnTo>
                      <a:pt x="132" y="286"/>
                    </a:lnTo>
                    <a:lnTo>
                      <a:pt x="144" y="268"/>
                    </a:lnTo>
                    <a:lnTo>
                      <a:pt x="147" y="255"/>
                    </a:lnTo>
                    <a:lnTo>
                      <a:pt x="147" y="227"/>
                    </a:lnTo>
                    <a:lnTo>
                      <a:pt x="150" y="188"/>
                    </a:lnTo>
                    <a:lnTo>
                      <a:pt x="157" y="162"/>
                    </a:lnTo>
                    <a:lnTo>
                      <a:pt x="165" y="144"/>
                    </a:lnTo>
                    <a:lnTo>
                      <a:pt x="175" y="126"/>
                    </a:lnTo>
                    <a:lnTo>
                      <a:pt x="175" y="124"/>
                    </a:lnTo>
                    <a:lnTo>
                      <a:pt x="181" y="106"/>
                    </a:lnTo>
                    <a:lnTo>
                      <a:pt x="186" y="85"/>
                    </a:lnTo>
                    <a:lnTo>
                      <a:pt x="193" y="67"/>
                    </a:lnTo>
                    <a:lnTo>
                      <a:pt x="199" y="51"/>
                    </a:lnTo>
                    <a:lnTo>
                      <a:pt x="204" y="33"/>
                    </a:lnTo>
                    <a:lnTo>
                      <a:pt x="209" y="21"/>
                    </a:lnTo>
                    <a:lnTo>
                      <a:pt x="217" y="13"/>
                    </a:lnTo>
                    <a:lnTo>
                      <a:pt x="227" y="10"/>
                    </a:lnTo>
                    <a:lnTo>
                      <a:pt x="240" y="10"/>
                    </a:lnTo>
                    <a:lnTo>
                      <a:pt x="248" y="8"/>
                    </a:lnTo>
                    <a:lnTo>
                      <a:pt x="255" y="2"/>
                    </a:lnTo>
                    <a:lnTo>
                      <a:pt x="263" y="0"/>
                    </a:lnTo>
                    <a:lnTo>
                      <a:pt x="273" y="2"/>
                    </a:lnTo>
                    <a:lnTo>
                      <a:pt x="289" y="13"/>
                    </a:lnTo>
                    <a:lnTo>
                      <a:pt x="304" y="28"/>
                    </a:lnTo>
                    <a:lnTo>
                      <a:pt x="320" y="46"/>
                    </a:lnTo>
                    <a:lnTo>
                      <a:pt x="322" y="49"/>
                    </a:lnTo>
                    <a:lnTo>
                      <a:pt x="335" y="67"/>
                    </a:lnTo>
                    <a:lnTo>
                      <a:pt x="348" y="88"/>
                    </a:lnTo>
                    <a:lnTo>
                      <a:pt x="364" y="106"/>
                    </a:lnTo>
                    <a:lnTo>
                      <a:pt x="377" y="124"/>
                    </a:lnTo>
                    <a:lnTo>
                      <a:pt x="387" y="142"/>
                    </a:lnTo>
                    <a:lnTo>
                      <a:pt x="395" y="152"/>
                    </a:lnTo>
                    <a:lnTo>
                      <a:pt x="400" y="162"/>
                    </a:lnTo>
                    <a:lnTo>
                      <a:pt x="415" y="196"/>
                    </a:lnTo>
                    <a:lnTo>
                      <a:pt x="428" y="229"/>
                    </a:lnTo>
                    <a:lnTo>
                      <a:pt x="444" y="260"/>
                    </a:lnTo>
                    <a:lnTo>
                      <a:pt x="446" y="266"/>
                    </a:lnTo>
                    <a:lnTo>
                      <a:pt x="454" y="289"/>
                    </a:lnTo>
                    <a:lnTo>
                      <a:pt x="464" y="312"/>
                    </a:lnTo>
                    <a:lnTo>
                      <a:pt x="472" y="333"/>
                    </a:lnTo>
                    <a:lnTo>
                      <a:pt x="477" y="353"/>
                    </a:lnTo>
                    <a:lnTo>
                      <a:pt x="485" y="371"/>
                    </a:lnTo>
                    <a:lnTo>
                      <a:pt x="488" y="382"/>
                    </a:lnTo>
                    <a:lnTo>
                      <a:pt x="493" y="392"/>
                    </a:lnTo>
                    <a:lnTo>
                      <a:pt x="498" y="418"/>
                    </a:lnTo>
                    <a:lnTo>
                      <a:pt x="506" y="444"/>
                    </a:lnTo>
                    <a:lnTo>
                      <a:pt x="513" y="472"/>
                    </a:lnTo>
                    <a:lnTo>
                      <a:pt x="521" y="500"/>
                    </a:lnTo>
                    <a:lnTo>
                      <a:pt x="521" y="503"/>
                    </a:lnTo>
                    <a:lnTo>
                      <a:pt x="524" y="518"/>
                    </a:lnTo>
                    <a:lnTo>
                      <a:pt x="526" y="531"/>
                    </a:lnTo>
                    <a:lnTo>
                      <a:pt x="529" y="544"/>
                    </a:lnTo>
                    <a:lnTo>
                      <a:pt x="531" y="552"/>
                    </a:lnTo>
                    <a:lnTo>
                      <a:pt x="531" y="560"/>
                    </a:lnTo>
                    <a:lnTo>
                      <a:pt x="534" y="565"/>
                    </a:lnTo>
                    <a:lnTo>
                      <a:pt x="534" y="570"/>
                    </a:lnTo>
                    <a:lnTo>
                      <a:pt x="537" y="575"/>
                    </a:lnTo>
                    <a:lnTo>
                      <a:pt x="537" y="580"/>
                    </a:lnTo>
                    <a:lnTo>
                      <a:pt x="537" y="58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3" name="Freeform 373"/>
              <p:cNvSpPr>
                <a:spLocks/>
              </p:cNvSpPr>
              <p:nvPr/>
            </p:nvSpPr>
            <p:spPr bwMode="auto">
              <a:xfrm>
                <a:off x="1839" y="2951"/>
                <a:ext cx="475" cy="622"/>
              </a:xfrm>
              <a:custGeom>
                <a:avLst/>
                <a:gdLst>
                  <a:gd name="T0" fmla="*/ 0 w 475"/>
                  <a:gd name="T1" fmla="*/ 622 h 622"/>
                  <a:gd name="T2" fmla="*/ 3 w 475"/>
                  <a:gd name="T3" fmla="*/ 581 h 622"/>
                  <a:gd name="T4" fmla="*/ 11 w 475"/>
                  <a:gd name="T5" fmla="*/ 529 h 622"/>
                  <a:gd name="T6" fmla="*/ 24 w 475"/>
                  <a:gd name="T7" fmla="*/ 501 h 622"/>
                  <a:gd name="T8" fmla="*/ 47 w 475"/>
                  <a:gd name="T9" fmla="*/ 490 h 622"/>
                  <a:gd name="T10" fmla="*/ 70 w 475"/>
                  <a:gd name="T11" fmla="*/ 490 h 622"/>
                  <a:gd name="T12" fmla="*/ 93 w 475"/>
                  <a:gd name="T13" fmla="*/ 483 h 622"/>
                  <a:gd name="T14" fmla="*/ 114 w 475"/>
                  <a:gd name="T15" fmla="*/ 459 h 622"/>
                  <a:gd name="T16" fmla="*/ 127 w 475"/>
                  <a:gd name="T17" fmla="*/ 421 h 622"/>
                  <a:gd name="T18" fmla="*/ 129 w 475"/>
                  <a:gd name="T19" fmla="*/ 410 h 622"/>
                  <a:gd name="T20" fmla="*/ 140 w 475"/>
                  <a:gd name="T21" fmla="*/ 338 h 622"/>
                  <a:gd name="T22" fmla="*/ 145 w 475"/>
                  <a:gd name="T23" fmla="*/ 315 h 622"/>
                  <a:gd name="T24" fmla="*/ 153 w 475"/>
                  <a:gd name="T25" fmla="*/ 302 h 622"/>
                  <a:gd name="T26" fmla="*/ 168 w 475"/>
                  <a:gd name="T27" fmla="*/ 289 h 622"/>
                  <a:gd name="T28" fmla="*/ 183 w 475"/>
                  <a:gd name="T29" fmla="*/ 274 h 622"/>
                  <a:gd name="T30" fmla="*/ 196 w 475"/>
                  <a:gd name="T31" fmla="*/ 248 h 622"/>
                  <a:gd name="T32" fmla="*/ 207 w 475"/>
                  <a:gd name="T33" fmla="*/ 217 h 622"/>
                  <a:gd name="T34" fmla="*/ 217 w 475"/>
                  <a:gd name="T35" fmla="*/ 188 h 622"/>
                  <a:gd name="T36" fmla="*/ 217 w 475"/>
                  <a:gd name="T37" fmla="*/ 188 h 622"/>
                  <a:gd name="T38" fmla="*/ 220 w 475"/>
                  <a:gd name="T39" fmla="*/ 147 h 622"/>
                  <a:gd name="T40" fmla="*/ 232 w 475"/>
                  <a:gd name="T41" fmla="*/ 134 h 622"/>
                  <a:gd name="T42" fmla="*/ 245 w 475"/>
                  <a:gd name="T43" fmla="*/ 129 h 622"/>
                  <a:gd name="T44" fmla="*/ 256 w 475"/>
                  <a:gd name="T45" fmla="*/ 114 h 622"/>
                  <a:gd name="T46" fmla="*/ 256 w 475"/>
                  <a:gd name="T47" fmla="*/ 70 h 622"/>
                  <a:gd name="T48" fmla="*/ 253 w 475"/>
                  <a:gd name="T49" fmla="*/ 59 h 622"/>
                  <a:gd name="T50" fmla="*/ 253 w 475"/>
                  <a:gd name="T51" fmla="*/ 28 h 622"/>
                  <a:gd name="T52" fmla="*/ 258 w 475"/>
                  <a:gd name="T53" fmla="*/ 8 h 622"/>
                  <a:gd name="T54" fmla="*/ 266 w 475"/>
                  <a:gd name="T55" fmla="*/ 0 h 622"/>
                  <a:gd name="T56" fmla="*/ 282 w 475"/>
                  <a:gd name="T57" fmla="*/ 10 h 622"/>
                  <a:gd name="T58" fmla="*/ 305 w 475"/>
                  <a:gd name="T59" fmla="*/ 44 h 622"/>
                  <a:gd name="T60" fmla="*/ 307 w 475"/>
                  <a:gd name="T61" fmla="*/ 47 h 622"/>
                  <a:gd name="T62" fmla="*/ 320 w 475"/>
                  <a:gd name="T63" fmla="*/ 57 h 622"/>
                  <a:gd name="T64" fmla="*/ 328 w 475"/>
                  <a:gd name="T65" fmla="*/ 57 h 622"/>
                  <a:gd name="T66" fmla="*/ 338 w 475"/>
                  <a:gd name="T67" fmla="*/ 62 h 622"/>
                  <a:gd name="T68" fmla="*/ 354 w 475"/>
                  <a:gd name="T69" fmla="*/ 83 h 622"/>
                  <a:gd name="T70" fmla="*/ 372 w 475"/>
                  <a:gd name="T71" fmla="*/ 127 h 622"/>
                  <a:gd name="T72" fmla="*/ 380 w 475"/>
                  <a:gd name="T73" fmla="*/ 145 h 622"/>
                  <a:gd name="T74" fmla="*/ 390 w 475"/>
                  <a:gd name="T75" fmla="*/ 168 h 622"/>
                  <a:gd name="T76" fmla="*/ 405 w 475"/>
                  <a:gd name="T77" fmla="*/ 204 h 622"/>
                  <a:gd name="T78" fmla="*/ 418 w 475"/>
                  <a:gd name="T79" fmla="*/ 232 h 622"/>
                  <a:gd name="T80" fmla="*/ 429 w 475"/>
                  <a:gd name="T81" fmla="*/ 258 h 622"/>
                  <a:gd name="T82" fmla="*/ 447 w 475"/>
                  <a:gd name="T83" fmla="*/ 379 h 622"/>
                  <a:gd name="T84" fmla="*/ 457 w 475"/>
                  <a:gd name="T85" fmla="*/ 475 h 622"/>
                  <a:gd name="T86" fmla="*/ 459 w 475"/>
                  <a:gd name="T87" fmla="*/ 501 h 622"/>
                  <a:gd name="T88" fmla="*/ 465 w 475"/>
                  <a:gd name="T89" fmla="*/ 539 h 622"/>
                  <a:gd name="T90" fmla="*/ 472 w 475"/>
                  <a:gd name="T91" fmla="*/ 588 h 622"/>
                  <a:gd name="T92" fmla="*/ 475 w 475"/>
                  <a:gd name="T93" fmla="*/ 622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5" h="622">
                    <a:moveTo>
                      <a:pt x="0" y="622"/>
                    </a:moveTo>
                    <a:lnTo>
                      <a:pt x="3" y="581"/>
                    </a:lnTo>
                    <a:lnTo>
                      <a:pt x="11" y="529"/>
                    </a:lnTo>
                    <a:lnTo>
                      <a:pt x="24" y="501"/>
                    </a:lnTo>
                    <a:lnTo>
                      <a:pt x="47" y="490"/>
                    </a:lnTo>
                    <a:lnTo>
                      <a:pt x="70" y="490"/>
                    </a:lnTo>
                    <a:lnTo>
                      <a:pt x="93" y="483"/>
                    </a:lnTo>
                    <a:lnTo>
                      <a:pt x="114" y="459"/>
                    </a:lnTo>
                    <a:lnTo>
                      <a:pt x="127" y="421"/>
                    </a:lnTo>
                    <a:lnTo>
                      <a:pt x="129" y="410"/>
                    </a:lnTo>
                    <a:lnTo>
                      <a:pt x="140" y="338"/>
                    </a:lnTo>
                    <a:lnTo>
                      <a:pt x="145" y="315"/>
                    </a:lnTo>
                    <a:lnTo>
                      <a:pt x="153" y="302"/>
                    </a:lnTo>
                    <a:lnTo>
                      <a:pt x="168" y="289"/>
                    </a:lnTo>
                    <a:lnTo>
                      <a:pt x="183" y="274"/>
                    </a:lnTo>
                    <a:lnTo>
                      <a:pt x="196" y="248"/>
                    </a:lnTo>
                    <a:lnTo>
                      <a:pt x="207" y="217"/>
                    </a:lnTo>
                    <a:lnTo>
                      <a:pt x="217" y="188"/>
                    </a:lnTo>
                    <a:lnTo>
                      <a:pt x="217" y="188"/>
                    </a:lnTo>
                    <a:lnTo>
                      <a:pt x="220" y="147"/>
                    </a:lnTo>
                    <a:lnTo>
                      <a:pt x="232" y="134"/>
                    </a:lnTo>
                    <a:lnTo>
                      <a:pt x="245" y="129"/>
                    </a:lnTo>
                    <a:lnTo>
                      <a:pt x="256" y="114"/>
                    </a:lnTo>
                    <a:lnTo>
                      <a:pt x="256" y="70"/>
                    </a:lnTo>
                    <a:lnTo>
                      <a:pt x="253" y="59"/>
                    </a:lnTo>
                    <a:lnTo>
                      <a:pt x="253" y="28"/>
                    </a:lnTo>
                    <a:lnTo>
                      <a:pt x="258" y="8"/>
                    </a:lnTo>
                    <a:lnTo>
                      <a:pt x="266" y="0"/>
                    </a:lnTo>
                    <a:lnTo>
                      <a:pt x="282" y="10"/>
                    </a:lnTo>
                    <a:lnTo>
                      <a:pt x="305" y="44"/>
                    </a:lnTo>
                    <a:lnTo>
                      <a:pt x="307" y="47"/>
                    </a:lnTo>
                    <a:lnTo>
                      <a:pt x="320" y="57"/>
                    </a:lnTo>
                    <a:lnTo>
                      <a:pt x="328" y="57"/>
                    </a:lnTo>
                    <a:lnTo>
                      <a:pt x="338" y="62"/>
                    </a:lnTo>
                    <a:lnTo>
                      <a:pt x="354" y="83"/>
                    </a:lnTo>
                    <a:lnTo>
                      <a:pt x="372" y="127"/>
                    </a:lnTo>
                    <a:lnTo>
                      <a:pt x="380" y="145"/>
                    </a:lnTo>
                    <a:lnTo>
                      <a:pt x="390" y="168"/>
                    </a:lnTo>
                    <a:lnTo>
                      <a:pt x="405" y="204"/>
                    </a:lnTo>
                    <a:lnTo>
                      <a:pt x="418" y="232"/>
                    </a:lnTo>
                    <a:lnTo>
                      <a:pt x="429" y="258"/>
                    </a:lnTo>
                    <a:lnTo>
                      <a:pt x="447" y="379"/>
                    </a:lnTo>
                    <a:lnTo>
                      <a:pt x="457" y="475"/>
                    </a:lnTo>
                    <a:lnTo>
                      <a:pt x="459" y="501"/>
                    </a:lnTo>
                    <a:lnTo>
                      <a:pt x="465" y="539"/>
                    </a:lnTo>
                    <a:lnTo>
                      <a:pt x="472" y="588"/>
                    </a:lnTo>
                    <a:lnTo>
                      <a:pt x="475" y="62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4" name="Freeform 374"/>
              <p:cNvSpPr>
                <a:spLocks/>
              </p:cNvSpPr>
              <p:nvPr/>
            </p:nvSpPr>
            <p:spPr bwMode="auto">
              <a:xfrm>
                <a:off x="2203" y="3454"/>
                <a:ext cx="5" cy="119"/>
              </a:xfrm>
              <a:custGeom>
                <a:avLst/>
                <a:gdLst>
                  <a:gd name="T0" fmla="*/ 5 w 5"/>
                  <a:gd name="T1" fmla="*/ 119 h 119"/>
                  <a:gd name="T2" fmla="*/ 0 w 5"/>
                  <a:gd name="T3" fmla="*/ 3 h 119"/>
                  <a:gd name="T4" fmla="*/ 0 w 5"/>
                  <a:gd name="T5" fmla="*/ 0 h 119"/>
                  <a:gd name="T6" fmla="*/ 5 w 5"/>
                  <a:gd name="T7" fmla="*/ 3 h 119"/>
                  <a:gd name="T8" fmla="*/ 5 w 5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9">
                    <a:moveTo>
                      <a:pt x="5" y="119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5" y="1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5" name="Freeform 375"/>
              <p:cNvSpPr>
                <a:spLocks/>
              </p:cNvSpPr>
              <p:nvPr/>
            </p:nvSpPr>
            <p:spPr bwMode="auto">
              <a:xfrm>
                <a:off x="439" y="1674"/>
                <a:ext cx="147" cy="5"/>
              </a:xfrm>
              <a:custGeom>
                <a:avLst/>
                <a:gdLst>
                  <a:gd name="T0" fmla="*/ 0 w 147"/>
                  <a:gd name="T1" fmla="*/ 5 h 5"/>
                  <a:gd name="T2" fmla="*/ 20 w 147"/>
                  <a:gd name="T3" fmla="*/ 5 h 5"/>
                  <a:gd name="T4" fmla="*/ 54 w 147"/>
                  <a:gd name="T5" fmla="*/ 5 h 5"/>
                  <a:gd name="T6" fmla="*/ 85 w 147"/>
                  <a:gd name="T7" fmla="*/ 5 h 5"/>
                  <a:gd name="T8" fmla="*/ 108 w 147"/>
                  <a:gd name="T9" fmla="*/ 5 h 5"/>
                  <a:gd name="T10" fmla="*/ 124 w 147"/>
                  <a:gd name="T11" fmla="*/ 5 h 5"/>
                  <a:gd name="T12" fmla="*/ 124 w 147"/>
                  <a:gd name="T13" fmla="*/ 3 h 5"/>
                  <a:gd name="T14" fmla="*/ 129 w 147"/>
                  <a:gd name="T15" fmla="*/ 3 h 5"/>
                  <a:gd name="T16" fmla="*/ 131 w 147"/>
                  <a:gd name="T17" fmla="*/ 3 h 5"/>
                  <a:gd name="T18" fmla="*/ 134 w 147"/>
                  <a:gd name="T19" fmla="*/ 3 h 5"/>
                  <a:gd name="T20" fmla="*/ 136 w 147"/>
                  <a:gd name="T21" fmla="*/ 3 h 5"/>
                  <a:gd name="T22" fmla="*/ 139 w 147"/>
                  <a:gd name="T23" fmla="*/ 3 h 5"/>
                  <a:gd name="T24" fmla="*/ 142 w 147"/>
                  <a:gd name="T25" fmla="*/ 3 h 5"/>
                  <a:gd name="T26" fmla="*/ 142 w 147"/>
                  <a:gd name="T27" fmla="*/ 3 h 5"/>
                  <a:gd name="T28" fmla="*/ 144 w 147"/>
                  <a:gd name="T29" fmla="*/ 3 h 5"/>
                  <a:gd name="T30" fmla="*/ 144 w 147"/>
                  <a:gd name="T31" fmla="*/ 0 h 5"/>
                  <a:gd name="T32" fmla="*/ 147 w 147"/>
                  <a:gd name="T33" fmla="*/ 0 h 5"/>
                  <a:gd name="T34" fmla="*/ 147 w 147"/>
                  <a:gd name="T35" fmla="*/ 0 h 5"/>
                  <a:gd name="T36" fmla="*/ 147 w 147"/>
                  <a:gd name="T37" fmla="*/ 0 h 5"/>
                  <a:gd name="T38" fmla="*/ 147 w 147"/>
                  <a:gd name="T3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7" h="5">
                    <a:moveTo>
                      <a:pt x="0" y="5"/>
                    </a:moveTo>
                    <a:lnTo>
                      <a:pt x="20" y="5"/>
                    </a:lnTo>
                    <a:lnTo>
                      <a:pt x="54" y="5"/>
                    </a:lnTo>
                    <a:lnTo>
                      <a:pt x="85" y="5"/>
                    </a:lnTo>
                    <a:lnTo>
                      <a:pt x="108" y="5"/>
                    </a:lnTo>
                    <a:lnTo>
                      <a:pt x="124" y="5"/>
                    </a:lnTo>
                    <a:lnTo>
                      <a:pt x="124" y="3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6" y="3"/>
                    </a:lnTo>
                    <a:lnTo>
                      <a:pt x="139" y="3"/>
                    </a:lnTo>
                    <a:lnTo>
                      <a:pt x="142" y="3"/>
                    </a:lnTo>
                    <a:lnTo>
                      <a:pt x="142" y="3"/>
                    </a:lnTo>
                    <a:lnTo>
                      <a:pt x="144" y="3"/>
                    </a:lnTo>
                    <a:lnTo>
                      <a:pt x="144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6" name="Freeform 376"/>
              <p:cNvSpPr>
                <a:spLocks/>
              </p:cNvSpPr>
              <p:nvPr/>
            </p:nvSpPr>
            <p:spPr bwMode="auto">
              <a:xfrm>
                <a:off x="439" y="1685"/>
                <a:ext cx="250" cy="18"/>
              </a:xfrm>
              <a:custGeom>
                <a:avLst/>
                <a:gdLst>
                  <a:gd name="T0" fmla="*/ 0 w 250"/>
                  <a:gd name="T1" fmla="*/ 15 h 18"/>
                  <a:gd name="T2" fmla="*/ 121 w 250"/>
                  <a:gd name="T3" fmla="*/ 15 h 18"/>
                  <a:gd name="T4" fmla="*/ 121 w 250"/>
                  <a:gd name="T5" fmla="*/ 15 h 18"/>
                  <a:gd name="T6" fmla="*/ 167 w 250"/>
                  <a:gd name="T7" fmla="*/ 18 h 18"/>
                  <a:gd name="T8" fmla="*/ 201 w 250"/>
                  <a:gd name="T9" fmla="*/ 18 h 18"/>
                  <a:gd name="T10" fmla="*/ 224 w 250"/>
                  <a:gd name="T11" fmla="*/ 18 h 18"/>
                  <a:gd name="T12" fmla="*/ 237 w 250"/>
                  <a:gd name="T13" fmla="*/ 15 h 18"/>
                  <a:gd name="T14" fmla="*/ 245 w 250"/>
                  <a:gd name="T15" fmla="*/ 15 h 18"/>
                  <a:gd name="T16" fmla="*/ 245 w 250"/>
                  <a:gd name="T17" fmla="*/ 15 h 18"/>
                  <a:gd name="T18" fmla="*/ 247 w 250"/>
                  <a:gd name="T19" fmla="*/ 12 h 18"/>
                  <a:gd name="T20" fmla="*/ 250 w 250"/>
                  <a:gd name="T21" fmla="*/ 10 h 18"/>
                  <a:gd name="T22" fmla="*/ 250 w 250"/>
                  <a:gd name="T23" fmla="*/ 10 h 18"/>
                  <a:gd name="T24" fmla="*/ 250 w 250"/>
                  <a:gd name="T25" fmla="*/ 10 h 18"/>
                  <a:gd name="T26" fmla="*/ 250 w 250"/>
                  <a:gd name="T27" fmla="*/ 7 h 18"/>
                  <a:gd name="T28" fmla="*/ 250 w 250"/>
                  <a:gd name="T29" fmla="*/ 7 h 18"/>
                  <a:gd name="T30" fmla="*/ 250 w 250"/>
                  <a:gd name="T31" fmla="*/ 5 h 18"/>
                  <a:gd name="T32" fmla="*/ 250 w 250"/>
                  <a:gd name="T33" fmla="*/ 5 h 18"/>
                  <a:gd name="T34" fmla="*/ 250 w 250"/>
                  <a:gd name="T35" fmla="*/ 5 h 18"/>
                  <a:gd name="T36" fmla="*/ 250 w 250"/>
                  <a:gd name="T37" fmla="*/ 5 h 18"/>
                  <a:gd name="T38" fmla="*/ 250 w 250"/>
                  <a:gd name="T39" fmla="*/ 2 h 18"/>
                  <a:gd name="T40" fmla="*/ 250 w 250"/>
                  <a:gd name="T41" fmla="*/ 2 h 18"/>
                  <a:gd name="T42" fmla="*/ 250 w 250"/>
                  <a:gd name="T43" fmla="*/ 2 h 18"/>
                  <a:gd name="T44" fmla="*/ 250 w 250"/>
                  <a:gd name="T45" fmla="*/ 2 h 18"/>
                  <a:gd name="T46" fmla="*/ 250 w 250"/>
                  <a:gd name="T47" fmla="*/ 2 h 18"/>
                  <a:gd name="T48" fmla="*/ 250 w 250"/>
                  <a:gd name="T49" fmla="*/ 0 h 18"/>
                  <a:gd name="T50" fmla="*/ 250 w 250"/>
                  <a:gd name="T51" fmla="*/ 0 h 18"/>
                  <a:gd name="T52" fmla="*/ 250 w 250"/>
                  <a:gd name="T53" fmla="*/ 0 h 18"/>
                  <a:gd name="T54" fmla="*/ 250 w 250"/>
                  <a:gd name="T5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0" h="18">
                    <a:moveTo>
                      <a:pt x="0" y="15"/>
                    </a:moveTo>
                    <a:lnTo>
                      <a:pt x="121" y="15"/>
                    </a:lnTo>
                    <a:lnTo>
                      <a:pt x="121" y="15"/>
                    </a:lnTo>
                    <a:lnTo>
                      <a:pt x="167" y="18"/>
                    </a:lnTo>
                    <a:lnTo>
                      <a:pt x="201" y="18"/>
                    </a:lnTo>
                    <a:lnTo>
                      <a:pt x="224" y="18"/>
                    </a:lnTo>
                    <a:lnTo>
                      <a:pt x="237" y="15"/>
                    </a:lnTo>
                    <a:lnTo>
                      <a:pt x="245" y="15"/>
                    </a:lnTo>
                    <a:lnTo>
                      <a:pt x="245" y="15"/>
                    </a:lnTo>
                    <a:lnTo>
                      <a:pt x="247" y="12"/>
                    </a:lnTo>
                    <a:lnTo>
                      <a:pt x="250" y="10"/>
                    </a:lnTo>
                    <a:lnTo>
                      <a:pt x="250" y="10"/>
                    </a:lnTo>
                    <a:lnTo>
                      <a:pt x="250" y="10"/>
                    </a:lnTo>
                    <a:lnTo>
                      <a:pt x="250" y="7"/>
                    </a:lnTo>
                    <a:lnTo>
                      <a:pt x="250" y="7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7" name="Freeform 377"/>
              <p:cNvSpPr>
                <a:spLocks/>
              </p:cNvSpPr>
              <p:nvPr/>
            </p:nvSpPr>
            <p:spPr bwMode="auto">
              <a:xfrm>
                <a:off x="439" y="1692"/>
                <a:ext cx="332" cy="31"/>
              </a:xfrm>
              <a:custGeom>
                <a:avLst/>
                <a:gdLst>
                  <a:gd name="T0" fmla="*/ 0 w 332"/>
                  <a:gd name="T1" fmla="*/ 29 h 31"/>
                  <a:gd name="T2" fmla="*/ 121 w 332"/>
                  <a:gd name="T3" fmla="*/ 29 h 31"/>
                  <a:gd name="T4" fmla="*/ 121 w 332"/>
                  <a:gd name="T5" fmla="*/ 29 h 31"/>
                  <a:gd name="T6" fmla="*/ 178 w 332"/>
                  <a:gd name="T7" fmla="*/ 29 h 31"/>
                  <a:gd name="T8" fmla="*/ 242 w 332"/>
                  <a:gd name="T9" fmla="*/ 29 h 31"/>
                  <a:gd name="T10" fmla="*/ 245 w 332"/>
                  <a:gd name="T11" fmla="*/ 29 h 31"/>
                  <a:gd name="T12" fmla="*/ 276 w 332"/>
                  <a:gd name="T13" fmla="*/ 31 h 31"/>
                  <a:gd name="T14" fmla="*/ 302 w 332"/>
                  <a:gd name="T15" fmla="*/ 31 h 31"/>
                  <a:gd name="T16" fmla="*/ 317 w 332"/>
                  <a:gd name="T17" fmla="*/ 29 h 31"/>
                  <a:gd name="T18" fmla="*/ 327 w 332"/>
                  <a:gd name="T19" fmla="*/ 29 h 31"/>
                  <a:gd name="T20" fmla="*/ 332 w 332"/>
                  <a:gd name="T21" fmla="*/ 26 h 31"/>
                  <a:gd name="T22" fmla="*/ 332 w 332"/>
                  <a:gd name="T23" fmla="*/ 23 h 31"/>
                  <a:gd name="T24" fmla="*/ 330 w 332"/>
                  <a:gd name="T25" fmla="*/ 21 h 31"/>
                  <a:gd name="T26" fmla="*/ 327 w 332"/>
                  <a:gd name="T27" fmla="*/ 18 h 31"/>
                  <a:gd name="T28" fmla="*/ 325 w 332"/>
                  <a:gd name="T29" fmla="*/ 16 h 31"/>
                  <a:gd name="T30" fmla="*/ 322 w 332"/>
                  <a:gd name="T31" fmla="*/ 16 h 31"/>
                  <a:gd name="T32" fmla="*/ 320 w 332"/>
                  <a:gd name="T33" fmla="*/ 13 h 31"/>
                  <a:gd name="T34" fmla="*/ 317 w 332"/>
                  <a:gd name="T35" fmla="*/ 11 h 31"/>
                  <a:gd name="T36" fmla="*/ 314 w 332"/>
                  <a:gd name="T37" fmla="*/ 11 h 31"/>
                  <a:gd name="T38" fmla="*/ 312 w 332"/>
                  <a:gd name="T39" fmla="*/ 8 h 31"/>
                  <a:gd name="T40" fmla="*/ 312 w 332"/>
                  <a:gd name="T41" fmla="*/ 8 h 31"/>
                  <a:gd name="T42" fmla="*/ 309 w 332"/>
                  <a:gd name="T43" fmla="*/ 8 h 31"/>
                  <a:gd name="T44" fmla="*/ 309 w 332"/>
                  <a:gd name="T45" fmla="*/ 5 h 31"/>
                  <a:gd name="T46" fmla="*/ 307 w 332"/>
                  <a:gd name="T47" fmla="*/ 5 h 31"/>
                  <a:gd name="T48" fmla="*/ 307 w 332"/>
                  <a:gd name="T49" fmla="*/ 5 h 31"/>
                  <a:gd name="T50" fmla="*/ 304 w 332"/>
                  <a:gd name="T51" fmla="*/ 3 h 31"/>
                  <a:gd name="T52" fmla="*/ 304 w 332"/>
                  <a:gd name="T53" fmla="*/ 3 h 31"/>
                  <a:gd name="T54" fmla="*/ 304 w 332"/>
                  <a:gd name="T55" fmla="*/ 3 h 31"/>
                  <a:gd name="T56" fmla="*/ 304 w 332"/>
                  <a:gd name="T57" fmla="*/ 3 h 31"/>
                  <a:gd name="T58" fmla="*/ 304 w 332"/>
                  <a:gd name="T59" fmla="*/ 3 h 31"/>
                  <a:gd name="T60" fmla="*/ 302 w 332"/>
                  <a:gd name="T61" fmla="*/ 3 h 31"/>
                  <a:gd name="T62" fmla="*/ 302 w 332"/>
                  <a:gd name="T63" fmla="*/ 3 h 31"/>
                  <a:gd name="T64" fmla="*/ 302 w 332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2" h="31">
                    <a:moveTo>
                      <a:pt x="0" y="29"/>
                    </a:moveTo>
                    <a:lnTo>
                      <a:pt x="121" y="29"/>
                    </a:lnTo>
                    <a:lnTo>
                      <a:pt x="121" y="29"/>
                    </a:lnTo>
                    <a:lnTo>
                      <a:pt x="178" y="29"/>
                    </a:lnTo>
                    <a:lnTo>
                      <a:pt x="242" y="29"/>
                    </a:lnTo>
                    <a:lnTo>
                      <a:pt x="245" y="29"/>
                    </a:lnTo>
                    <a:lnTo>
                      <a:pt x="276" y="31"/>
                    </a:lnTo>
                    <a:lnTo>
                      <a:pt x="302" y="31"/>
                    </a:lnTo>
                    <a:lnTo>
                      <a:pt x="317" y="29"/>
                    </a:lnTo>
                    <a:lnTo>
                      <a:pt x="327" y="29"/>
                    </a:lnTo>
                    <a:lnTo>
                      <a:pt x="332" y="26"/>
                    </a:lnTo>
                    <a:lnTo>
                      <a:pt x="332" y="23"/>
                    </a:lnTo>
                    <a:lnTo>
                      <a:pt x="330" y="21"/>
                    </a:lnTo>
                    <a:lnTo>
                      <a:pt x="327" y="18"/>
                    </a:lnTo>
                    <a:lnTo>
                      <a:pt x="325" y="16"/>
                    </a:lnTo>
                    <a:lnTo>
                      <a:pt x="322" y="16"/>
                    </a:lnTo>
                    <a:lnTo>
                      <a:pt x="320" y="13"/>
                    </a:lnTo>
                    <a:lnTo>
                      <a:pt x="317" y="11"/>
                    </a:lnTo>
                    <a:lnTo>
                      <a:pt x="314" y="11"/>
                    </a:lnTo>
                    <a:lnTo>
                      <a:pt x="312" y="8"/>
                    </a:lnTo>
                    <a:lnTo>
                      <a:pt x="312" y="8"/>
                    </a:lnTo>
                    <a:lnTo>
                      <a:pt x="309" y="8"/>
                    </a:lnTo>
                    <a:lnTo>
                      <a:pt x="309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2" y="3"/>
                    </a:lnTo>
                    <a:lnTo>
                      <a:pt x="302" y="3"/>
                    </a:lnTo>
                    <a:lnTo>
                      <a:pt x="30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8" name="Rectangle 378"/>
              <p:cNvSpPr>
                <a:spLocks noChangeArrowheads="1"/>
              </p:cNvSpPr>
              <p:nvPr/>
            </p:nvSpPr>
            <p:spPr bwMode="auto">
              <a:xfrm>
                <a:off x="596" y="1718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19" name="Freeform 379"/>
              <p:cNvSpPr>
                <a:spLocks/>
              </p:cNvSpPr>
              <p:nvPr/>
            </p:nvSpPr>
            <p:spPr bwMode="auto">
              <a:xfrm>
                <a:off x="593" y="1710"/>
                <a:ext cx="31" cy="21"/>
              </a:xfrm>
              <a:custGeom>
                <a:avLst/>
                <a:gdLst>
                  <a:gd name="T0" fmla="*/ 3 w 31"/>
                  <a:gd name="T1" fmla="*/ 5 h 21"/>
                  <a:gd name="T2" fmla="*/ 6 w 31"/>
                  <a:gd name="T3" fmla="*/ 5 h 21"/>
                  <a:gd name="T4" fmla="*/ 8 w 31"/>
                  <a:gd name="T5" fmla="*/ 8 h 21"/>
                  <a:gd name="T6" fmla="*/ 8 w 31"/>
                  <a:gd name="T7" fmla="*/ 11 h 21"/>
                  <a:gd name="T8" fmla="*/ 6 w 31"/>
                  <a:gd name="T9" fmla="*/ 13 h 21"/>
                  <a:gd name="T10" fmla="*/ 3 w 31"/>
                  <a:gd name="T11" fmla="*/ 13 h 21"/>
                  <a:gd name="T12" fmla="*/ 0 w 31"/>
                  <a:gd name="T13" fmla="*/ 11 h 21"/>
                  <a:gd name="T14" fmla="*/ 0 w 31"/>
                  <a:gd name="T15" fmla="*/ 8 h 21"/>
                  <a:gd name="T16" fmla="*/ 3 w 31"/>
                  <a:gd name="T17" fmla="*/ 3 h 21"/>
                  <a:gd name="T18" fmla="*/ 6 w 31"/>
                  <a:gd name="T19" fmla="*/ 0 h 21"/>
                  <a:gd name="T20" fmla="*/ 13 w 31"/>
                  <a:gd name="T21" fmla="*/ 0 h 21"/>
                  <a:gd name="T22" fmla="*/ 21 w 31"/>
                  <a:gd name="T23" fmla="*/ 0 h 21"/>
                  <a:gd name="T24" fmla="*/ 29 w 31"/>
                  <a:gd name="T25" fmla="*/ 3 h 21"/>
                  <a:gd name="T26" fmla="*/ 31 w 31"/>
                  <a:gd name="T27" fmla="*/ 5 h 21"/>
                  <a:gd name="T28" fmla="*/ 31 w 31"/>
                  <a:gd name="T29" fmla="*/ 13 h 21"/>
                  <a:gd name="T30" fmla="*/ 29 w 31"/>
                  <a:gd name="T31" fmla="*/ 18 h 21"/>
                  <a:gd name="T32" fmla="*/ 21 w 31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1">
                    <a:moveTo>
                      <a:pt x="3" y="5"/>
                    </a:moveTo>
                    <a:lnTo>
                      <a:pt x="6" y="5"/>
                    </a:lnTo>
                    <a:lnTo>
                      <a:pt x="8" y="8"/>
                    </a:lnTo>
                    <a:lnTo>
                      <a:pt x="8" y="11"/>
                    </a:lnTo>
                    <a:lnTo>
                      <a:pt x="6" y="13"/>
                    </a:lnTo>
                    <a:lnTo>
                      <a:pt x="3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3" y="3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29" y="3"/>
                    </a:lnTo>
                    <a:lnTo>
                      <a:pt x="31" y="5"/>
                    </a:lnTo>
                    <a:lnTo>
                      <a:pt x="31" y="13"/>
                    </a:lnTo>
                    <a:lnTo>
                      <a:pt x="29" y="18"/>
                    </a:lnTo>
                    <a:lnTo>
                      <a:pt x="21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0" name="Freeform 380"/>
              <p:cNvSpPr>
                <a:spLocks/>
              </p:cNvSpPr>
              <p:nvPr/>
            </p:nvSpPr>
            <p:spPr bwMode="auto">
              <a:xfrm>
                <a:off x="619" y="1713"/>
                <a:ext cx="3" cy="15"/>
              </a:xfrm>
              <a:custGeom>
                <a:avLst/>
                <a:gdLst>
                  <a:gd name="T0" fmla="*/ 0 w 3"/>
                  <a:gd name="T1" fmla="*/ 0 h 15"/>
                  <a:gd name="T2" fmla="*/ 3 w 3"/>
                  <a:gd name="T3" fmla="*/ 2 h 15"/>
                  <a:gd name="T4" fmla="*/ 3 w 3"/>
                  <a:gd name="T5" fmla="*/ 10 h 15"/>
                  <a:gd name="T6" fmla="*/ 0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lnTo>
                      <a:pt x="3" y="2"/>
                    </a:lnTo>
                    <a:lnTo>
                      <a:pt x="3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1" name="Freeform 381"/>
              <p:cNvSpPr>
                <a:spLocks/>
              </p:cNvSpPr>
              <p:nvPr/>
            </p:nvSpPr>
            <p:spPr bwMode="auto">
              <a:xfrm>
                <a:off x="612" y="1710"/>
                <a:ext cx="7" cy="21"/>
              </a:xfrm>
              <a:custGeom>
                <a:avLst/>
                <a:gdLst>
                  <a:gd name="T0" fmla="*/ 0 w 7"/>
                  <a:gd name="T1" fmla="*/ 0 h 21"/>
                  <a:gd name="T2" fmla="*/ 5 w 7"/>
                  <a:gd name="T3" fmla="*/ 3 h 21"/>
                  <a:gd name="T4" fmla="*/ 7 w 7"/>
                  <a:gd name="T5" fmla="*/ 5 h 21"/>
                  <a:gd name="T6" fmla="*/ 7 w 7"/>
                  <a:gd name="T7" fmla="*/ 13 h 21"/>
                  <a:gd name="T8" fmla="*/ 5 w 7"/>
                  <a:gd name="T9" fmla="*/ 18 h 21"/>
                  <a:gd name="T10" fmla="*/ 0 w 7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1">
                    <a:moveTo>
                      <a:pt x="0" y="0"/>
                    </a:moveTo>
                    <a:lnTo>
                      <a:pt x="5" y="3"/>
                    </a:lnTo>
                    <a:lnTo>
                      <a:pt x="7" y="5"/>
                    </a:lnTo>
                    <a:lnTo>
                      <a:pt x="7" y="13"/>
                    </a:lnTo>
                    <a:lnTo>
                      <a:pt x="5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2" name="Freeform 382"/>
              <p:cNvSpPr>
                <a:spLocks/>
              </p:cNvSpPr>
              <p:nvPr/>
            </p:nvSpPr>
            <p:spPr bwMode="auto">
              <a:xfrm>
                <a:off x="593" y="1731"/>
                <a:ext cx="34" cy="26"/>
              </a:xfrm>
              <a:custGeom>
                <a:avLst/>
                <a:gdLst>
                  <a:gd name="T0" fmla="*/ 13 w 34"/>
                  <a:gd name="T1" fmla="*/ 0 h 26"/>
                  <a:gd name="T2" fmla="*/ 21 w 34"/>
                  <a:gd name="T3" fmla="*/ 0 h 26"/>
                  <a:gd name="T4" fmla="*/ 26 w 34"/>
                  <a:gd name="T5" fmla="*/ 3 h 26"/>
                  <a:gd name="T6" fmla="*/ 31 w 34"/>
                  <a:gd name="T7" fmla="*/ 5 h 26"/>
                  <a:gd name="T8" fmla="*/ 34 w 34"/>
                  <a:gd name="T9" fmla="*/ 10 h 26"/>
                  <a:gd name="T10" fmla="*/ 34 w 34"/>
                  <a:gd name="T11" fmla="*/ 18 h 26"/>
                  <a:gd name="T12" fmla="*/ 31 w 34"/>
                  <a:gd name="T13" fmla="*/ 23 h 26"/>
                  <a:gd name="T14" fmla="*/ 29 w 34"/>
                  <a:gd name="T15" fmla="*/ 26 h 26"/>
                  <a:gd name="T16" fmla="*/ 21 w 34"/>
                  <a:gd name="T17" fmla="*/ 26 h 26"/>
                  <a:gd name="T18" fmla="*/ 13 w 34"/>
                  <a:gd name="T19" fmla="*/ 26 h 26"/>
                  <a:gd name="T20" fmla="*/ 6 w 34"/>
                  <a:gd name="T21" fmla="*/ 23 h 26"/>
                  <a:gd name="T22" fmla="*/ 3 w 34"/>
                  <a:gd name="T23" fmla="*/ 23 h 26"/>
                  <a:gd name="T24" fmla="*/ 0 w 34"/>
                  <a:gd name="T25" fmla="*/ 18 h 26"/>
                  <a:gd name="T26" fmla="*/ 0 w 34"/>
                  <a:gd name="T27" fmla="*/ 15 h 26"/>
                  <a:gd name="T28" fmla="*/ 3 w 34"/>
                  <a:gd name="T29" fmla="*/ 13 h 26"/>
                  <a:gd name="T30" fmla="*/ 6 w 34"/>
                  <a:gd name="T31" fmla="*/ 13 h 26"/>
                  <a:gd name="T32" fmla="*/ 8 w 34"/>
                  <a:gd name="T33" fmla="*/ 15 h 26"/>
                  <a:gd name="T34" fmla="*/ 8 w 34"/>
                  <a:gd name="T35" fmla="*/ 18 h 26"/>
                  <a:gd name="T36" fmla="*/ 6 w 34"/>
                  <a:gd name="T37" fmla="*/ 21 h 26"/>
                  <a:gd name="T38" fmla="*/ 3 w 34"/>
                  <a:gd name="T3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6">
                    <a:moveTo>
                      <a:pt x="13" y="0"/>
                    </a:moveTo>
                    <a:lnTo>
                      <a:pt x="21" y="0"/>
                    </a:lnTo>
                    <a:lnTo>
                      <a:pt x="26" y="3"/>
                    </a:lnTo>
                    <a:lnTo>
                      <a:pt x="31" y="5"/>
                    </a:lnTo>
                    <a:lnTo>
                      <a:pt x="34" y="10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9" y="26"/>
                    </a:lnTo>
                    <a:lnTo>
                      <a:pt x="21" y="26"/>
                    </a:lnTo>
                    <a:lnTo>
                      <a:pt x="13" y="26"/>
                    </a:lnTo>
                    <a:lnTo>
                      <a:pt x="6" y="23"/>
                    </a:lnTo>
                    <a:lnTo>
                      <a:pt x="3" y="23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5"/>
                    </a:lnTo>
                    <a:lnTo>
                      <a:pt x="8" y="18"/>
                    </a:lnTo>
                    <a:lnTo>
                      <a:pt x="6" y="21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3" name="Freeform 383"/>
              <p:cNvSpPr>
                <a:spLocks/>
              </p:cNvSpPr>
              <p:nvPr/>
            </p:nvSpPr>
            <p:spPr bwMode="auto">
              <a:xfrm>
                <a:off x="622" y="1736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5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5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4" name="Freeform 384"/>
              <p:cNvSpPr>
                <a:spLocks/>
              </p:cNvSpPr>
              <p:nvPr/>
            </p:nvSpPr>
            <p:spPr bwMode="auto">
              <a:xfrm>
                <a:off x="612" y="1731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5 w 10"/>
                  <a:gd name="T3" fmla="*/ 3 h 26"/>
                  <a:gd name="T4" fmla="*/ 7 w 10"/>
                  <a:gd name="T5" fmla="*/ 5 h 26"/>
                  <a:gd name="T6" fmla="*/ 10 w 10"/>
                  <a:gd name="T7" fmla="*/ 10 h 26"/>
                  <a:gd name="T8" fmla="*/ 10 w 10"/>
                  <a:gd name="T9" fmla="*/ 18 h 26"/>
                  <a:gd name="T10" fmla="*/ 7 w 10"/>
                  <a:gd name="T11" fmla="*/ 26 h 26"/>
                  <a:gd name="T12" fmla="*/ 2 w 10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5" y="3"/>
                    </a:lnTo>
                    <a:lnTo>
                      <a:pt x="7" y="5"/>
                    </a:lnTo>
                    <a:lnTo>
                      <a:pt x="10" y="10"/>
                    </a:lnTo>
                    <a:lnTo>
                      <a:pt x="10" y="18"/>
                    </a:lnTo>
                    <a:lnTo>
                      <a:pt x="7" y="26"/>
                    </a:lnTo>
                    <a:lnTo>
                      <a:pt x="2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5" name="Rectangle 385"/>
              <p:cNvSpPr>
                <a:spLocks noChangeArrowheads="1"/>
              </p:cNvSpPr>
              <p:nvPr/>
            </p:nvSpPr>
            <p:spPr bwMode="auto">
              <a:xfrm>
                <a:off x="596" y="1746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6" name="Line 386"/>
              <p:cNvSpPr>
                <a:spLocks noChangeShapeType="1"/>
              </p:cNvSpPr>
              <p:nvPr/>
            </p:nvSpPr>
            <p:spPr bwMode="auto">
              <a:xfrm>
                <a:off x="653" y="1713"/>
                <a:ext cx="1" cy="4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7" name="Line 387"/>
              <p:cNvSpPr>
                <a:spLocks noChangeShapeType="1"/>
              </p:cNvSpPr>
              <p:nvPr/>
            </p:nvSpPr>
            <p:spPr bwMode="auto">
              <a:xfrm>
                <a:off x="655" y="1713"/>
                <a:ext cx="1" cy="4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8" name="Line 388"/>
              <p:cNvSpPr>
                <a:spLocks noChangeShapeType="1"/>
              </p:cNvSpPr>
              <p:nvPr/>
            </p:nvSpPr>
            <p:spPr bwMode="auto">
              <a:xfrm>
                <a:off x="658" y="1710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29" name="Freeform 389"/>
              <p:cNvSpPr>
                <a:spLocks/>
              </p:cNvSpPr>
              <p:nvPr/>
            </p:nvSpPr>
            <p:spPr bwMode="auto">
              <a:xfrm>
                <a:off x="648" y="1710"/>
                <a:ext cx="10" cy="8"/>
              </a:xfrm>
              <a:custGeom>
                <a:avLst/>
                <a:gdLst>
                  <a:gd name="T0" fmla="*/ 10 w 10"/>
                  <a:gd name="T1" fmla="*/ 0 h 8"/>
                  <a:gd name="T2" fmla="*/ 2 w 10"/>
                  <a:gd name="T3" fmla="*/ 5 h 8"/>
                  <a:gd name="T4" fmla="*/ 0 w 10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8">
                    <a:moveTo>
                      <a:pt x="10" y="0"/>
                    </a:moveTo>
                    <a:lnTo>
                      <a:pt x="2" y="5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0" name="Line 390"/>
              <p:cNvSpPr>
                <a:spLocks noChangeShapeType="1"/>
              </p:cNvSpPr>
              <p:nvPr/>
            </p:nvSpPr>
            <p:spPr bwMode="auto">
              <a:xfrm>
                <a:off x="645" y="175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1" name="Line 391"/>
              <p:cNvSpPr>
                <a:spLocks noChangeShapeType="1"/>
              </p:cNvSpPr>
              <p:nvPr/>
            </p:nvSpPr>
            <p:spPr bwMode="auto">
              <a:xfrm flipH="1">
                <a:off x="650" y="1757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2" name="Line 392"/>
              <p:cNvSpPr>
                <a:spLocks noChangeShapeType="1"/>
              </p:cNvSpPr>
              <p:nvPr/>
            </p:nvSpPr>
            <p:spPr bwMode="auto">
              <a:xfrm flipH="1">
                <a:off x="650" y="175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3" name="Line 393"/>
              <p:cNvSpPr>
                <a:spLocks noChangeShapeType="1"/>
              </p:cNvSpPr>
              <p:nvPr/>
            </p:nvSpPr>
            <p:spPr bwMode="auto">
              <a:xfrm>
                <a:off x="658" y="175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4" name="Line 394"/>
              <p:cNvSpPr>
                <a:spLocks noChangeShapeType="1"/>
              </p:cNvSpPr>
              <p:nvPr/>
            </p:nvSpPr>
            <p:spPr bwMode="auto">
              <a:xfrm>
                <a:off x="658" y="175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5" name="Freeform 395"/>
              <p:cNvSpPr>
                <a:spLocks/>
              </p:cNvSpPr>
              <p:nvPr/>
            </p:nvSpPr>
            <p:spPr bwMode="auto">
              <a:xfrm>
                <a:off x="686" y="1710"/>
                <a:ext cx="31" cy="49"/>
              </a:xfrm>
              <a:custGeom>
                <a:avLst/>
                <a:gdLst>
                  <a:gd name="T0" fmla="*/ 13 w 31"/>
                  <a:gd name="T1" fmla="*/ 0 h 49"/>
                  <a:gd name="T2" fmla="*/ 8 w 31"/>
                  <a:gd name="T3" fmla="*/ 3 h 49"/>
                  <a:gd name="T4" fmla="*/ 3 w 31"/>
                  <a:gd name="T5" fmla="*/ 8 h 49"/>
                  <a:gd name="T6" fmla="*/ 0 w 31"/>
                  <a:gd name="T7" fmla="*/ 21 h 49"/>
                  <a:gd name="T8" fmla="*/ 0 w 31"/>
                  <a:gd name="T9" fmla="*/ 29 h 49"/>
                  <a:gd name="T10" fmla="*/ 3 w 31"/>
                  <a:gd name="T11" fmla="*/ 39 h 49"/>
                  <a:gd name="T12" fmla="*/ 6 w 31"/>
                  <a:gd name="T13" fmla="*/ 47 h 49"/>
                  <a:gd name="T14" fmla="*/ 13 w 31"/>
                  <a:gd name="T15" fmla="*/ 49 h 49"/>
                  <a:gd name="T16" fmla="*/ 18 w 31"/>
                  <a:gd name="T17" fmla="*/ 49 h 49"/>
                  <a:gd name="T18" fmla="*/ 26 w 31"/>
                  <a:gd name="T19" fmla="*/ 47 h 49"/>
                  <a:gd name="T20" fmla="*/ 31 w 31"/>
                  <a:gd name="T21" fmla="*/ 39 h 49"/>
                  <a:gd name="T22" fmla="*/ 31 w 31"/>
                  <a:gd name="T23" fmla="*/ 29 h 49"/>
                  <a:gd name="T24" fmla="*/ 31 w 31"/>
                  <a:gd name="T25" fmla="*/ 21 h 49"/>
                  <a:gd name="T26" fmla="*/ 31 w 31"/>
                  <a:gd name="T27" fmla="*/ 8 h 49"/>
                  <a:gd name="T28" fmla="*/ 26 w 31"/>
                  <a:gd name="T29" fmla="*/ 3 h 49"/>
                  <a:gd name="T30" fmla="*/ 18 w 31"/>
                  <a:gd name="T31" fmla="*/ 0 h 49"/>
                  <a:gd name="T32" fmla="*/ 13 w 31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9">
                    <a:moveTo>
                      <a:pt x="13" y="0"/>
                    </a:moveTo>
                    <a:lnTo>
                      <a:pt x="8" y="3"/>
                    </a:lnTo>
                    <a:lnTo>
                      <a:pt x="3" y="8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3" y="39"/>
                    </a:lnTo>
                    <a:lnTo>
                      <a:pt x="6" y="47"/>
                    </a:lnTo>
                    <a:lnTo>
                      <a:pt x="13" y="49"/>
                    </a:lnTo>
                    <a:lnTo>
                      <a:pt x="18" y="49"/>
                    </a:lnTo>
                    <a:lnTo>
                      <a:pt x="26" y="47"/>
                    </a:lnTo>
                    <a:lnTo>
                      <a:pt x="31" y="39"/>
                    </a:lnTo>
                    <a:lnTo>
                      <a:pt x="31" y="29"/>
                    </a:lnTo>
                    <a:lnTo>
                      <a:pt x="31" y="21"/>
                    </a:lnTo>
                    <a:lnTo>
                      <a:pt x="31" y="8"/>
                    </a:lnTo>
                    <a:lnTo>
                      <a:pt x="26" y="3"/>
                    </a:lnTo>
                    <a:lnTo>
                      <a:pt x="18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6" name="Freeform 396"/>
              <p:cNvSpPr>
                <a:spLocks/>
              </p:cNvSpPr>
              <p:nvPr/>
            </p:nvSpPr>
            <p:spPr bwMode="auto">
              <a:xfrm>
                <a:off x="689" y="1715"/>
                <a:ext cx="5" cy="39"/>
              </a:xfrm>
              <a:custGeom>
                <a:avLst/>
                <a:gdLst>
                  <a:gd name="T0" fmla="*/ 5 w 5"/>
                  <a:gd name="T1" fmla="*/ 0 h 39"/>
                  <a:gd name="T2" fmla="*/ 3 w 5"/>
                  <a:gd name="T3" fmla="*/ 3 h 39"/>
                  <a:gd name="T4" fmla="*/ 0 w 5"/>
                  <a:gd name="T5" fmla="*/ 13 h 39"/>
                  <a:gd name="T6" fmla="*/ 0 w 5"/>
                  <a:gd name="T7" fmla="*/ 24 h 39"/>
                  <a:gd name="T8" fmla="*/ 3 w 5"/>
                  <a:gd name="T9" fmla="*/ 34 h 39"/>
                  <a:gd name="T10" fmla="*/ 5 w 5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9">
                    <a:moveTo>
                      <a:pt x="5" y="0"/>
                    </a:moveTo>
                    <a:lnTo>
                      <a:pt x="3" y="3"/>
                    </a:lnTo>
                    <a:lnTo>
                      <a:pt x="0" y="13"/>
                    </a:lnTo>
                    <a:lnTo>
                      <a:pt x="0" y="24"/>
                    </a:lnTo>
                    <a:lnTo>
                      <a:pt x="3" y="34"/>
                    </a:lnTo>
                    <a:lnTo>
                      <a:pt x="5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7" name="Freeform 397"/>
              <p:cNvSpPr>
                <a:spLocks/>
              </p:cNvSpPr>
              <p:nvPr/>
            </p:nvSpPr>
            <p:spPr bwMode="auto">
              <a:xfrm>
                <a:off x="712" y="1715"/>
                <a:ext cx="5" cy="39"/>
              </a:xfrm>
              <a:custGeom>
                <a:avLst/>
                <a:gdLst>
                  <a:gd name="T0" fmla="*/ 0 w 5"/>
                  <a:gd name="T1" fmla="*/ 39 h 39"/>
                  <a:gd name="T2" fmla="*/ 3 w 5"/>
                  <a:gd name="T3" fmla="*/ 34 h 39"/>
                  <a:gd name="T4" fmla="*/ 5 w 5"/>
                  <a:gd name="T5" fmla="*/ 24 h 39"/>
                  <a:gd name="T6" fmla="*/ 5 w 5"/>
                  <a:gd name="T7" fmla="*/ 13 h 39"/>
                  <a:gd name="T8" fmla="*/ 3 w 5"/>
                  <a:gd name="T9" fmla="*/ 3 h 39"/>
                  <a:gd name="T10" fmla="*/ 0 w 5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9">
                    <a:moveTo>
                      <a:pt x="0" y="39"/>
                    </a:moveTo>
                    <a:lnTo>
                      <a:pt x="3" y="34"/>
                    </a:lnTo>
                    <a:lnTo>
                      <a:pt x="5" y="24"/>
                    </a:lnTo>
                    <a:lnTo>
                      <a:pt x="5" y="1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8" name="Freeform 398"/>
              <p:cNvSpPr>
                <a:spLocks/>
              </p:cNvSpPr>
              <p:nvPr/>
            </p:nvSpPr>
            <p:spPr bwMode="auto">
              <a:xfrm>
                <a:off x="692" y="1710"/>
                <a:ext cx="7" cy="49"/>
              </a:xfrm>
              <a:custGeom>
                <a:avLst/>
                <a:gdLst>
                  <a:gd name="T0" fmla="*/ 7 w 7"/>
                  <a:gd name="T1" fmla="*/ 0 h 49"/>
                  <a:gd name="T2" fmla="*/ 2 w 7"/>
                  <a:gd name="T3" fmla="*/ 3 h 49"/>
                  <a:gd name="T4" fmla="*/ 2 w 7"/>
                  <a:gd name="T5" fmla="*/ 8 h 49"/>
                  <a:gd name="T6" fmla="*/ 0 w 7"/>
                  <a:gd name="T7" fmla="*/ 18 h 49"/>
                  <a:gd name="T8" fmla="*/ 0 w 7"/>
                  <a:gd name="T9" fmla="*/ 29 h 49"/>
                  <a:gd name="T10" fmla="*/ 2 w 7"/>
                  <a:gd name="T11" fmla="*/ 42 h 49"/>
                  <a:gd name="T12" fmla="*/ 2 w 7"/>
                  <a:gd name="T13" fmla="*/ 47 h 49"/>
                  <a:gd name="T14" fmla="*/ 7 w 7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49">
                    <a:moveTo>
                      <a:pt x="7" y="0"/>
                    </a:moveTo>
                    <a:lnTo>
                      <a:pt x="2" y="3"/>
                    </a:lnTo>
                    <a:lnTo>
                      <a:pt x="2" y="8"/>
                    </a:lnTo>
                    <a:lnTo>
                      <a:pt x="0" y="18"/>
                    </a:lnTo>
                    <a:lnTo>
                      <a:pt x="0" y="29"/>
                    </a:lnTo>
                    <a:lnTo>
                      <a:pt x="2" y="42"/>
                    </a:lnTo>
                    <a:lnTo>
                      <a:pt x="2" y="47"/>
                    </a:lnTo>
                    <a:lnTo>
                      <a:pt x="7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39" name="Freeform 399"/>
              <p:cNvSpPr>
                <a:spLocks/>
              </p:cNvSpPr>
              <p:nvPr/>
            </p:nvSpPr>
            <p:spPr bwMode="auto">
              <a:xfrm>
                <a:off x="704" y="1710"/>
                <a:ext cx="11" cy="49"/>
              </a:xfrm>
              <a:custGeom>
                <a:avLst/>
                <a:gdLst>
                  <a:gd name="T0" fmla="*/ 0 w 11"/>
                  <a:gd name="T1" fmla="*/ 49 h 49"/>
                  <a:gd name="T2" fmla="*/ 6 w 11"/>
                  <a:gd name="T3" fmla="*/ 47 h 49"/>
                  <a:gd name="T4" fmla="*/ 8 w 11"/>
                  <a:gd name="T5" fmla="*/ 42 h 49"/>
                  <a:gd name="T6" fmla="*/ 11 w 11"/>
                  <a:gd name="T7" fmla="*/ 29 h 49"/>
                  <a:gd name="T8" fmla="*/ 11 w 11"/>
                  <a:gd name="T9" fmla="*/ 18 h 49"/>
                  <a:gd name="T10" fmla="*/ 8 w 11"/>
                  <a:gd name="T11" fmla="*/ 8 h 49"/>
                  <a:gd name="T12" fmla="*/ 6 w 11"/>
                  <a:gd name="T13" fmla="*/ 3 h 49"/>
                  <a:gd name="T14" fmla="*/ 0 w 11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9">
                    <a:moveTo>
                      <a:pt x="0" y="49"/>
                    </a:moveTo>
                    <a:lnTo>
                      <a:pt x="6" y="47"/>
                    </a:lnTo>
                    <a:lnTo>
                      <a:pt x="8" y="42"/>
                    </a:lnTo>
                    <a:lnTo>
                      <a:pt x="11" y="29"/>
                    </a:lnTo>
                    <a:lnTo>
                      <a:pt x="11" y="18"/>
                    </a:lnTo>
                    <a:lnTo>
                      <a:pt x="8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0" name="Freeform 400"/>
              <p:cNvSpPr>
                <a:spLocks/>
              </p:cNvSpPr>
              <p:nvPr/>
            </p:nvSpPr>
            <p:spPr bwMode="auto">
              <a:xfrm>
                <a:off x="439" y="1739"/>
                <a:ext cx="126" cy="7"/>
              </a:xfrm>
              <a:custGeom>
                <a:avLst/>
                <a:gdLst>
                  <a:gd name="T0" fmla="*/ 0 w 126"/>
                  <a:gd name="T1" fmla="*/ 7 h 7"/>
                  <a:gd name="T2" fmla="*/ 26 w 126"/>
                  <a:gd name="T3" fmla="*/ 5 h 7"/>
                  <a:gd name="T4" fmla="*/ 116 w 126"/>
                  <a:gd name="T5" fmla="*/ 0 h 7"/>
                  <a:gd name="T6" fmla="*/ 118 w 126"/>
                  <a:gd name="T7" fmla="*/ 0 h 7"/>
                  <a:gd name="T8" fmla="*/ 126 w 126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">
                    <a:moveTo>
                      <a:pt x="0" y="7"/>
                    </a:moveTo>
                    <a:lnTo>
                      <a:pt x="26" y="5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2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1" name="Freeform 401"/>
              <p:cNvSpPr>
                <a:spLocks/>
              </p:cNvSpPr>
              <p:nvPr/>
            </p:nvSpPr>
            <p:spPr bwMode="auto">
              <a:xfrm>
                <a:off x="748" y="1703"/>
                <a:ext cx="98" cy="36"/>
              </a:xfrm>
              <a:custGeom>
                <a:avLst/>
                <a:gdLst>
                  <a:gd name="T0" fmla="*/ 0 w 98"/>
                  <a:gd name="T1" fmla="*/ 33 h 36"/>
                  <a:gd name="T2" fmla="*/ 0 w 98"/>
                  <a:gd name="T3" fmla="*/ 33 h 36"/>
                  <a:gd name="T4" fmla="*/ 42 w 98"/>
                  <a:gd name="T5" fmla="*/ 36 h 36"/>
                  <a:gd name="T6" fmla="*/ 54 w 98"/>
                  <a:gd name="T7" fmla="*/ 36 h 36"/>
                  <a:gd name="T8" fmla="*/ 67 w 98"/>
                  <a:gd name="T9" fmla="*/ 36 h 36"/>
                  <a:gd name="T10" fmla="*/ 83 w 98"/>
                  <a:gd name="T11" fmla="*/ 36 h 36"/>
                  <a:gd name="T12" fmla="*/ 93 w 98"/>
                  <a:gd name="T13" fmla="*/ 36 h 36"/>
                  <a:gd name="T14" fmla="*/ 96 w 98"/>
                  <a:gd name="T15" fmla="*/ 33 h 36"/>
                  <a:gd name="T16" fmla="*/ 98 w 98"/>
                  <a:gd name="T17" fmla="*/ 31 h 36"/>
                  <a:gd name="T18" fmla="*/ 96 w 98"/>
                  <a:gd name="T19" fmla="*/ 28 h 36"/>
                  <a:gd name="T20" fmla="*/ 93 w 98"/>
                  <a:gd name="T21" fmla="*/ 23 h 36"/>
                  <a:gd name="T22" fmla="*/ 88 w 98"/>
                  <a:gd name="T23" fmla="*/ 20 h 36"/>
                  <a:gd name="T24" fmla="*/ 83 w 98"/>
                  <a:gd name="T25" fmla="*/ 18 h 36"/>
                  <a:gd name="T26" fmla="*/ 80 w 98"/>
                  <a:gd name="T27" fmla="*/ 15 h 36"/>
                  <a:gd name="T28" fmla="*/ 75 w 98"/>
                  <a:gd name="T29" fmla="*/ 15 h 36"/>
                  <a:gd name="T30" fmla="*/ 72 w 98"/>
                  <a:gd name="T31" fmla="*/ 12 h 36"/>
                  <a:gd name="T32" fmla="*/ 67 w 98"/>
                  <a:gd name="T33" fmla="*/ 10 h 36"/>
                  <a:gd name="T34" fmla="*/ 65 w 98"/>
                  <a:gd name="T35" fmla="*/ 7 h 36"/>
                  <a:gd name="T36" fmla="*/ 62 w 98"/>
                  <a:gd name="T37" fmla="*/ 7 h 36"/>
                  <a:gd name="T38" fmla="*/ 60 w 98"/>
                  <a:gd name="T39" fmla="*/ 5 h 36"/>
                  <a:gd name="T40" fmla="*/ 60 w 98"/>
                  <a:gd name="T41" fmla="*/ 5 h 36"/>
                  <a:gd name="T42" fmla="*/ 57 w 98"/>
                  <a:gd name="T43" fmla="*/ 5 h 36"/>
                  <a:gd name="T44" fmla="*/ 54 w 98"/>
                  <a:gd name="T45" fmla="*/ 5 h 36"/>
                  <a:gd name="T46" fmla="*/ 52 w 98"/>
                  <a:gd name="T47" fmla="*/ 2 h 36"/>
                  <a:gd name="T48" fmla="*/ 52 w 98"/>
                  <a:gd name="T49" fmla="*/ 2 h 36"/>
                  <a:gd name="T50" fmla="*/ 49 w 98"/>
                  <a:gd name="T51" fmla="*/ 2 h 36"/>
                  <a:gd name="T52" fmla="*/ 49 w 98"/>
                  <a:gd name="T53" fmla="*/ 2 h 36"/>
                  <a:gd name="T54" fmla="*/ 47 w 98"/>
                  <a:gd name="T55" fmla="*/ 0 h 36"/>
                  <a:gd name="T56" fmla="*/ 47 w 98"/>
                  <a:gd name="T57" fmla="*/ 0 h 36"/>
                  <a:gd name="T58" fmla="*/ 47 w 98"/>
                  <a:gd name="T59" fmla="*/ 0 h 36"/>
                  <a:gd name="T60" fmla="*/ 44 w 98"/>
                  <a:gd name="T61" fmla="*/ 0 h 36"/>
                  <a:gd name="T62" fmla="*/ 44 w 98"/>
                  <a:gd name="T6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36">
                    <a:moveTo>
                      <a:pt x="0" y="33"/>
                    </a:moveTo>
                    <a:lnTo>
                      <a:pt x="0" y="33"/>
                    </a:lnTo>
                    <a:lnTo>
                      <a:pt x="42" y="36"/>
                    </a:lnTo>
                    <a:lnTo>
                      <a:pt x="54" y="36"/>
                    </a:lnTo>
                    <a:lnTo>
                      <a:pt x="67" y="36"/>
                    </a:lnTo>
                    <a:lnTo>
                      <a:pt x="83" y="36"/>
                    </a:lnTo>
                    <a:lnTo>
                      <a:pt x="93" y="36"/>
                    </a:lnTo>
                    <a:lnTo>
                      <a:pt x="96" y="33"/>
                    </a:lnTo>
                    <a:lnTo>
                      <a:pt x="98" y="31"/>
                    </a:lnTo>
                    <a:lnTo>
                      <a:pt x="96" y="28"/>
                    </a:lnTo>
                    <a:lnTo>
                      <a:pt x="93" y="23"/>
                    </a:lnTo>
                    <a:lnTo>
                      <a:pt x="88" y="20"/>
                    </a:lnTo>
                    <a:lnTo>
                      <a:pt x="83" y="18"/>
                    </a:lnTo>
                    <a:lnTo>
                      <a:pt x="80" y="15"/>
                    </a:lnTo>
                    <a:lnTo>
                      <a:pt x="75" y="15"/>
                    </a:lnTo>
                    <a:lnTo>
                      <a:pt x="72" y="12"/>
                    </a:lnTo>
                    <a:lnTo>
                      <a:pt x="67" y="10"/>
                    </a:lnTo>
                    <a:lnTo>
                      <a:pt x="65" y="7"/>
                    </a:lnTo>
                    <a:lnTo>
                      <a:pt x="62" y="7"/>
                    </a:lnTo>
                    <a:lnTo>
                      <a:pt x="60" y="5"/>
                    </a:lnTo>
                    <a:lnTo>
                      <a:pt x="60" y="5"/>
                    </a:lnTo>
                    <a:lnTo>
                      <a:pt x="57" y="5"/>
                    </a:lnTo>
                    <a:lnTo>
                      <a:pt x="54" y="5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49" y="2"/>
                    </a:lnTo>
                    <a:lnTo>
                      <a:pt x="49" y="2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4" y="0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2" name="Freeform 402"/>
              <p:cNvSpPr>
                <a:spLocks/>
              </p:cNvSpPr>
              <p:nvPr/>
            </p:nvSpPr>
            <p:spPr bwMode="auto">
              <a:xfrm>
                <a:off x="439" y="1713"/>
                <a:ext cx="469" cy="64"/>
              </a:xfrm>
              <a:custGeom>
                <a:avLst/>
                <a:gdLst>
                  <a:gd name="T0" fmla="*/ 0 w 469"/>
                  <a:gd name="T1" fmla="*/ 64 h 64"/>
                  <a:gd name="T2" fmla="*/ 44 w 469"/>
                  <a:gd name="T3" fmla="*/ 57 h 64"/>
                  <a:gd name="T4" fmla="*/ 103 w 469"/>
                  <a:gd name="T5" fmla="*/ 49 h 64"/>
                  <a:gd name="T6" fmla="*/ 118 w 469"/>
                  <a:gd name="T7" fmla="*/ 49 h 64"/>
                  <a:gd name="T8" fmla="*/ 139 w 469"/>
                  <a:gd name="T9" fmla="*/ 44 h 64"/>
                  <a:gd name="T10" fmla="*/ 170 w 469"/>
                  <a:gd name="T11" fmla="*/ 39 h 64"/>
                  <a:gd name="T12" fmla="*/ 214 w 469"/>
                  <a:gd name="T13" fmla="*/ 36 h 64"/>
                  <a:gd name="T14" fmla="*/ 240 w 469"/>
                  <a:gd name="T15" fmla="*/ 33 h 64"/>
                  <a:gd name="T16" fmla="*/ 263 w 469"/>
                  <a:gd name="T17" fmla="*/ 33 h 64"/>
                  <a:gd name="T18" fmla="*/ 309 w 469"/>
                  <a:gd name="T19" fmla="*/ 36 h 64"/>
                  <a:gd name="T20" fmla="*/ 361 w 469"/>
                  <a:gd name="T21" fmla="*/ 39 h 64"/>
                  <a:gd name="T22" fmla="*/ 361 w 469"/>
                  <a:gd name="T23" fmla="*/ 39 h 64"/>
                  <a:gd name="T24" fmla="*/ 397 w 469"/>
                  <a:gd name="T25" fmla="*/ 41 h 64"/>
                  <a:gd name="T26" fmla="*/ 423 w 469"/>
                  <a:gd name="T27" fmla="*/ 41 h 64"/>
                  <a:gd name="T28" fmla="*/ 443 w 469"/>
                  <a:gd name="T29" fmla="*/ 41 h 64"/>
                  <a:gd name="T30" fmla="*/ 456 w 469"/>
                  <a:gd name="T31" fmla="*/ 41 h 64"/>
                  <a:gd name="T32" fmla="*/ 467 w 469"/>
                  <a:gd name="T33" fmla="*/ 39 h 64"/>
                  <a:gd name="T34" fmla="*/ 469 w 469"/>
                  <a:gd name="T35" fmla="*/ 36 h 64"/>
                  <a:gd name="T36" fmla="*/ 469 w 469"/>
                  <a:gd name="T37" fmla="*/ 33 h 64"/>
                  <a:gd name="T38" fmla="*/ 467 w 469"/>
                  <a:gd name="T39" fmla="*/ 31 h 64"/>
                  <a:gd name="T40" fmla="*/ 461 w 469"/>
                  <a:gd name="T41" fmla="*/ 28 h 64"/>
                  <a:gd name="T42" fmla="*/ 456 w 469"/>
                  <a:gd name="T43" fmla="*/ 26 h 64"/>
                  <a:gd name="T44" fmla="*/ 451 w 469"/>
                  <a:gd name="T45" fmla="*/ 23 h 64"/>
                  <a:gd name="T46" fmla="*/ 446 w 469"/>
                  <a:gd name="T47" fmla="*/ 21 h 64"/>
                  <a:gd name="T48" fmla="*/ 441 w 469"/>
                  <a:gd name="T49" fmla="*/ 18 h 64"/>
                  <a:gd name="T50" fmla="*/ 436 w 469"/>
                  <a:gd name="T51" fmla="*/ 15 h 64"/>
                  <a:gd name="T52" fmla="*/ 430 w 469"/>
                  <a:gd name="T53" fmla="*/ 13 h 64"/>
                  <a:gd name="T54" fmla="*/ 428 w 469"/>
                  <a:gd name="T55" fmla="*/ 10 h 64"/>
                  <a:gd name="T56" fmla="*/ 423 w 469"/>
                  <a:gd name="T57" fmla="*/ 10 h 64"/>
                  <a:gd name="T58" fmla="*/ 420 w 469"/>
                  <a:gd name="T59" fmla="*/ 8 h 64"/>
                  <a:gd name="T60" fmla="*/ 418 w 469"/>
                  <a:gd name="T61" fmla="*/ 8 h 64"/>
                  <a:gd name="T62" fmla="*/ 415 w 469"/>
                  <a:gd name="T63" fmla="*/ 5 h 64"/>
                  <a:gd name="T64" fmla="*/ 412 w 469"/>
                  <a:gd name="T65" fmla="*/ 5 h 64"/>
                  <a:gd name="T66" fmla="*/ 412 w 469"/>
                  <a:gd name="T67" fmla="*/ 2 h 64"/>
                  <a:gd name="T68" fmla="*/ 410 w 469"/>
                  <a:gd name="T69" fmla="*/ 2 h 64"/>
                  <a:gd name="T70" fmla="*/ 407 w 469"/>
                  <a:gd name="T71" fmla="*/ 2 h 64"/>
                  <a:gd name="T72" fmla="*/ 407 w 469"/>
                  <a:gd name="T73" fmla="*/ 2 h 64"/>
                  <a:gd name="T74" fmla="*/ 407 w 469"/>
                  <a:gd name="T75" fmla="*/ 0 h 64"/>
                  <a:gd name="T76" fmla="*/ 405 w 469"/>
                  <a:gd name="T77" fmla="*/ 0 h 64"/>
                  <a:gd name="T78" fmla="*/ 405 w 469"/>
                  <a:gd name="T79" fmla="*/ 0 h 64"/>
                  <a:gd name="T80" fmla="*/ 402 w 469"/>
                  <a:gd name="T8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69" h="64">
                    <a:moveTo>
                      <a:pt x="0" y="64"/>
                    </a:moveTo>
                    <a:lnTo>
                      <a:pt x="44" y="57"/>
                    </a:lnTo>
                    <a:lnTo>
                      <a:pt x="103" y="49"/>
                    </a:lnTo>
                    <a:lnTo>
                      <a:pt x="118" y="49"/>
                    </a:lnTo>
                    <a:lnTo>
                      <a:pt x="139" y="44"/>
                    </a:lnTo>
                    <a:lnTo>
                      <a:pt x="170" y="39"/>
                    </a:lnTo>
                    <a:lnTo>
                      <a:pt x="214" y="36"/>
                    </a:lnTo>
                    <a:lnTo>
                      <a:pt x="240" y="33"/>
                    </a:lnTo>
                    <a:lnTo>
                      <a:pt x="263" y="33"/>
                    </a:lnTo>
                    <a:lnTo>
                      <a:pt x="309" y="36"/>
                    </a:lnTo>
                    <a:lnTo>
                      <a:pt x="361" y="39"/>
                    </a:lnTo>
                    <a:lnTo>
                      <a:pt x="361" y="39"/>
                    </a:lnTo>
                    <a:lnTo>
                      <a:pt x="397" y="41"/>
                    </a:lnTo>
                    <a:lnTo>
                      <a:pt x="423" y="41"/>
                    </a:lnTo>
                    <a:lnTo>
                      <a:pt x="443" y="41"/>
                    </a:lnTo>
                    <a:lnTo>
                      <a:pt x="456" y="41"/>
                    </a:lnTo>
                    <a:lnTo>
                      <a:pt x="467" y="39"/>
                    </a:lnTo>
                    <a:lnTo>
                      <a:pt x="469" y="36"/>
                    </a:lnTo>
                    <a:lnTo>
                      <a:pt x="469" y="33"/>
                    </a:lnTo>
                    <a:lnTo>
                      <a:pt x="467" y="31"/>
                    </a:lnTo>
                    <a:lnTo>
                      <a:pt x="461" y="28"/>
                    </a:lnTo>
                    <a:lnTo>
                      <a:pt x="456" y="26"/>
                    </a:lnTo>
                    <a:lnTo>
                      <a:pt x="451" y="23"/>
                    </a:lnTo>
                    <a:lnTo>
                      <a:pt x="446" y="21"/>
                    </a:lnTo>
                    <a:lnTo>
                      <a:pt x="441" y="18"/>
                    </a:lnTo>
                    <a:lnTo>
                      <a:pt x="436" y="15"/>
                    </a:lnTo>
                    <a:lnTo>
                      <a:pt x="430" y="13"/>
                    </a:lnTo>
                    <a:lnTo>
                      <a:pt x="428" y="10"/>
                    </a:lnTo>
                    <a:lnTo>
                      <a:pt x="423" y="10"/>
                    </a:lnTo>
                    <a:lnTo>
                      <a:pt x="420" y="8"/>
                    </a:lnTo>
                    <a:lnTo>
                      <a:pt x="418" y="8"/>
                    </a:lnTo>
                    <a:lnTo>
                      <a:pt x="415" y="5"/>
                    </a:lnTo>
                    <a:lnTo>
                      <a:pt x="412" y="5"/>
                    </a:lnTo>
                    <a:lnTo>
                      <a:pt x="412" y="2"/>
                    </a:lnTo>
                    <a:lnTo>
                      <a:pt x="410" y="2"/>
                    </a:lnTo>
                    <a:lnTo>
                      <a:pt x="407" y="2"/>
                    </a:lnTo>
                    <a:lnTo>
                      <a:pt x="407" y="2"/>
                    </a:lnTo>
                    <a:lnTo>
                      <a:pt x="407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3" name="Freeform 403"/>
              <p:cNvSpPr>
                <a:spLocks/>
              </p:cNvSpPr>
              <p:nvPr/>
            </p:nvSpPr>
            <p:spPr bwMode="auto">
              <a:xfrm>
                <a:off x="516" y="1844"/>
                <a:ext cx="3" cy="6"/>
              </a:xfrm>
              <a:custGeom>
                <a:avLst/>
                <a:gdLst>
                  <a:gd name="T0" fmla="*/ 0 w 3"/>
                  <a:gd name="T1" fmla="*/ 3 h 6"/>
                  <a:gd name="T2" fmla="*/ 3 w 3"/>
                  <a:gd name="T3" fmla="*/ 6 h 6"/>
                  <a:gd name="T4" fmla="*/ 3 w 3"/>
                  <a:gd name="T5" fmla="*/ 3 h 6"/>
                  <a:gd name="T6" fmla="*/ 0 w 3"/>
                  <a:gd name="T7" fmla="*/ 0 h 6"/>
                  <a:gd name="T8" fmla="*/ 0 w 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3"/>
                    </a:moveTo>
                    <a:lnTo>
                      <a:pt x="3" y="6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4" name="Freeform 404"/>
              <p:cNvSpPr>
                <a:spLocks/>
              </p:cNvSpPr>
              <p:nvPr/>
            </p:nvSpPr>
            <p:spPr bwMode="auto">
              <a:xfrm>
                <a:off x="511" y="1821"/>
                <a:ext cx="26" cy="29"/>
              </a:xfrm>
              <a:custGeom>
                <a:avLst/>
                <a:gdLst>
                  <a:gd name="T0" fmla="*/ 3 w 26"/>
                  <a:gd name="T1" fmla="*/ 26 h 29"/>
                  <a:gd name="T2" fmla="*/ 5 w 26"/>
                  <a:gd name="T3" fmla="*/ 23 h 29"/>
                  <a:gd name="T4" fmla="*/ 8 w 26"/>
                  <a:gd name="T5" fmla="*/ 21 h 29"/>
                  <a:gd name="T6" fmla="*/ 10 w 26"/>
                  <a:gd name="T7" fmla="*/ 23 h 29"/>
                  <a:gd name="T8" fmla="*/ 10 w 26"/>
                  <a:gd name="T9" fmla="*/ 26 h 29"/>
                  <a:gd name="T10" fmla="*/ 8 w 26"/>
                  <a:gd name="T11" fmla="*/ 29 h 29"/>
                  <a:gd name="T12" fmla="*/ 5 w 26"/>
                  <a:gd name="T13" fmla="*/ 29 h 29"/>
                  <a:gd name="T14" fmla="*/ 3 w 26"/>
                  <a:gd name="T15" fmla="*/ 29 h 29"/>
                  <a:gd name="T16" fmla="*/ 0 w 26"/>
                  <a:gd name="T17" fmla="*/ 23 h 29"/>
                  <a:gd name="T18" fmla="*/ 0 w 26"/>
                  <a:gd name="T19" fmla="*/ 21 h 29"/>
                  <a:gd name="T20" fmla="*/ 3 w 26"/>
                  <a:gd name="T21" fmla="*/ 13 h 29"/>
                  <a:gd name="T22" fmla="*/ 8 w 26"/>
                  <a:gd name="T23" fmla="*/ 5 h 29"/>
                  <a:gd name="T24" fmla="*/ 13 w 26"/>
                  <a:gd name="T25" fmla="*/ 0 h 29"/>
                  <a:gd name="T26" fmla="*/ 18 w 26"/>
                  <a:gd name="T27" fmla="*/ 3 h 29"/>
                  <a:gd name="T28" fmla="*/ 23 w 26"/>
                  <a:gd name="T29" fmla="*/ 5 h 29"/>
                  <a:gd name="T30" fmla="*/ 26 w 26"/>
                  <a:gd name="T31" fmla="*/ 11 h 29"/>
                  <a:gd name="T32" fmla="*/ 26 w 26"/>
                  <a:gd name="T33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9">
                    <a:moveTo>
                      <a:pt x="3" y="26"/>
                    </a:moveTo>
                    <a:lnTo>
                      <a:pt x="5" y="23"/>
                    </a:lnTo>
                    <a:lnTo>
                      <a:pt x="8" y="21"/>
                    </a:lnTo>
                    <a:lnTo>
                      <a:pt x="10" y="23"/>
                    </a:lnTo>
                    <a:lnTo>
                      <a:pt x="10" y="26"/>
                    </a:lnTo>
                    <a:lnTo>
                      <a:pt x="8" y="29"/>
                    </a:lnTo>
                    <a:lnTo>
                      <a:pt x="5" y="29"/>
                    </a:lnTo>
                    <a:lnTo>
                      <a:pt x="3" y="29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3" y="13"/>
                    </a:lnTo>
                    <a:lnTo>
                      <a:pt x="8" y="5"/>
                    </a:lnTo>
                    <a:lnTo>
                      <a:pt x="13" y="0"/>
                    </a:lnTo>
                    <a:lnTo>
                      <a:pt x="18" y="3"/>
                    </a:lnTo>
                    <a:lnTo>
                      <a:pt x="23" y="5"/>
                    </a:lnTo>
                    <a:lnTo>
                      <a:pt x="26" y="11"/>
                    </a:lnTo>
                    <a:lnTo>
                      <a:pt x="26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045" name="Group 405"/>
            <p:cNvGrpSpPr>
              <a:grpSpLocks/>
            </p:cNvGrpSpPr>
            <p:nvPr/>
          </p:nvGrpSpPr>
          <p:grpSpPr bwMode="auto">
            <a:xfrm>
              <a:off x="452" y="1141"/>
              <a:ext cx="2408" cy="2414"/>
              <a:chOff x="439" y="1287"/>
              <a:chExt cx="2280" cy="2286"/>
            </a:xfrm>
          </p:grpSpPr>
          <p:sp>
            <p:nvSpPr>
              <p:cNvPr id="241046" name="Freeform 406"/>
              <p:cNvSpPr>
                <a:spLocks/>
              </p:cNvSpPr>
              <p:nvPr/>
            </p:nvSpPr>
            <p:spPr bwMode="auto">
              <a:xfrm>
                <a:off x="524" y="1824"/>
                <a:ext cx="13" cy="10"/>
              </a:xfrm>
              <a:custGeom>
                <a:avLst/>
                <a:gdLst>
                  <a:gd name="T0" fmla="*/ 0 w 13"/>
                  <a:gd name="T1" fmla="*/ 0 h 10"/>
                  <a:gd name="T2" fmla="*/ 5 w 13"/>
                  <a:gd name="T3" fmla="*/ 0 h 10"/>
                  <a:gd name="T4" fmla="*/ 10 w 13"/>
                  <a:gd name="T5" fmla="*/ 5 h 10"/>
                  <a:gd name="T6" fmla="*/ 13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lnTo>
                      <a:pt x="5" y="0"/>
                    </a:lnTo>
                    <a:lnTo>
                      <a:pt x="10" y="5"/>
                    </a:lnTo>
                    <a:lnTo>
                      <a:pt x="13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7" name="Freeform 407"/>
              <p:cNvSpPr>
                <a:spLocks/>
              </p:cNvSpPr>
              <p:nvPr/>
            </p:nvSpPr>
            <p:spPr bwMode="auto">
              <a:xfrm>
                <a:off x="516" y="1826"/>
                <a:ext cx="18" cy="13"/>
              </a:xfrm>
              <a:custGeom>
                <a:avLst/>
                <a:gdLst>
                  <a:gd name="T0" fmla="*/ 0 w 18"/>
                  <a:gd name="T1" fmla="*/ 3 h 13"/>
                  <a:gd name="T2" fmla="*/ 5 w 18"/>
                  <a:gd name="T3" fmla="*/ 0 h 13"/>
                  <a:gd name="T4" fmla="*/ 10 w 18"/>
                  <a:gd name="T5" fmla="*/ 0 h 13"/>
                  <a:gd name="T6" fmla="*/ 16 w 18"/>
                  <a:gd name="T7" fmla="*/ 6 h 13"/>
                  <a:gd name="T8" fmla="*/ 18 w 18"/>
                  <a:gd name="T9" fmla="*/ 8 h 13"/>
                  <a:gd name="T10" fmla="*/ 18 w 18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3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18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8" name="Freeform 408"/>
              <p:cNvSpPr>
                <a:spLocks/>
              </p:cNvSpPr>
              <p:nvPr/>
            </p:nvSpPr>
            <p:spPr bwMode="auto">
              <a:xfrm>
                <a:off x="532" y="1834"/>
                <a:ext cx="28" cy="34"/>
              </a:xfrm>
              <a:custGeom>
                <a:avLst/>
                <a:gdLst>
                  <a:gd name="T0" fmla="*/ 0 w 28"/>
                  <a:gd name="T1" fmla="*/ 10 h 34"/>
                  <a:gd name="T2" fmla="*/ 5 w 28"/>
                  <a:gd name="T3" fmla="*/ 5 h 34"/>
                  <a:gd name="T4" fmla="*/ 7 w 28"/>
                  <a:gd name="T5" fmla="*/ 3 h 34"/>
                  <a:gd name="T6" fmla="*/ 15 w 28"/>
                  <a:gd name="T7" fmla="*/ 0 h 34"/>
                  <a:gd name="T8" fmla="*/ 20 w 28"/>
                  <a:gd name="T9" fmla="*/ 3 h 34"/>
                  <a:gd name="T10" fmla="*/ 25 w 28"/>
                  <a:gd name="T11" fmla="*/ 5 h 34"/>
                  <a:gd name="T12" fmla="*/ 28 w 28"/>
                  <a:gd name="T13" fmla="*/ 10 h 34"/>
                  <a:gd name="T14" fmla="*/ 28 w 28"/>
                  <a:gd name="T15" fmla="*/ 13 h 34"/>
                  <a:gd name="T16" fmla="*/ 25 w 28"/>
                  <a:gd name="T17" fmla="*/ 21 h 34"/>
                  <a:gd name="T18" fmla="*/ 20 w 28"/>
                  <a:gd name="T19" fmla="*/ 29 h 34"/>
                  <a:gd name="T20" fmla="*/ 15 w 28"/>
                  <a:gd name="T21" fmla="*/ 31 h 34"/>
                  <a:gd name="T22" fmla="*/ 12 w 28"/>
                  <a:gd name="T23" fmla="*/ 34 h 34"/>
                  <a:gd name="T24" fmla="*/ 7 w 28"/>
                  <a:gd name="T25" fmla="*/ 31 h 34"/>
                  <a:gd name="T26" fmla="*/ 5 w 28"/>
                  <a:gd name="T27" fmla="*/ 31 h 34"/>
                  <a:gd name="T28" fmla="*/ 5 w 28"/>
                  <a:gd name="T29" fmla="*/ 29 h 34"/>
                  <a:gd name="T30" fmla="*/ 5 w 28"/>
                  <a:gd name="T31" fmla="*/ 26 h 34"/>
                  <a:gd name="T32" fmla="*/ 10 w 28"/>
                  <a:gd name="T33" fmla="*/ 26 h 34"/>
                  <a:gd name="T34" fmla="*/ 10 w 28"/>
                  <a:gd name="T35" fmla="*/ 26 h 34"/>
                  <a:gd name="T36" fmla="*/ 12 w 28"/>
                  <a:gd name="T37" fmla="*/ 29 h 34"/>
                  <a:gd name="T38" fmla="*/ 10 w 28"/>
                  <a:gd name="T39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34">
                    <a:moveTo>
                      <a:pt x="0" y="10"/>
                    </a:moveTo>
                    <a:lnTo>
                      <a:pt x="5" y="5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20" y="3"/>
                    </a:lnTo>
                    <a:lnTo>
                      <a:pt x="25" y="5"/>
                    </a:lnTo>
                    <a:lnTo>
                      <a:pt x="28" y="10"/>
                    </a:lnTo>
                    <a:lnTo>
                      <a:pt x="28" y="13"/>
                    </a:lnTo>
                    <a:lnTo>
                      <a:pt x="25" y="21"/>
                    </a:lnTo>
                    <a:lnTo>
                      <a:pt x="20" y="29"/>
                    </a:lnTo>
                    <a:lnTo>
                      <a:pt x="15" y="31"/>
                    </a:lnTo>
                    <a:lnTo>
                      <a:pt x="12" y="34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29"/>
                    </a:lnTo>
                    <a:lnTo>
                      <a:pt x="1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49" name="Freeform 409"/>
              <p:cNvSpPr>
                <a:spLocks/>
              </p:cNvSpPr>
              <p:nvPr/>
            </p:nvSpPr>
            <p:spPr bwMode="auto">
              <a:xfrm>
                <a:off x="544" y="1837"/>
                <a:ext cx="13" cy="10"/>
              </a:xfrm>
              <a:custGeom>
                <a:avLst/>
                <a:gdLst>
                  <a:gd name="T0" fmla="*/ 0 w 13"/>
                  <a:gd name="T1" fmla="*/ 0 h 10"/>
                  <a:gd name="T2" fmla="*/ 6 w 13"/>
                  <a:gd name="T3" fmla="*/ 0 h 10"/>
                  <a:gd name="T4" fmla="*/ 13 w 13"/>
                  <a:gd name="T5" fmla="*/ 5 h 10"/>
                  <a:gd name="T6" fmla="*/ 13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lnTo>
                      <a:pt x="6" y="0"/>
                    </a:lnTo>
                    <a:lnTo>
                      <a:pt x="13" y="5"/>
                    </a:lnTo>
                    <a:lnTo>
                      <a:pt x="13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0" name="Freeform 410"/>
              <p:cNvSpPr>
                <a:spLocks/>
              </p:cNvSpPr>
              <p:nvPr/>
            </p:nvSpPr>
            <p:spPr bwMode="auto">
              <a:xfrm>
                <a:off x="534" y="1837"/>
                <a:ext cx="26" cy="18"/>
              </a:xfrm>
              <a:custGeom>
                <a:avLst/>
                <a:gdLst>
                  <a:gd name="T0" fmla="*/ 0 w 26"/>
                  <a:gd name="T1" fmla="*/ 2 h 18"/>
                  <a:gd name="T2" fmla="*/ 5 w 26"/>
                  <a:gd name="T3" fmla="*/ 0 h 18"/>
                  <a:gd name="T4" fmla="*/ 8 w 26"/>
                  <a:gd name="T5" fmla="*/ 0 h 18"/>
                  <a:gd name="T6" fmla="*/ 16 w 26"/>
                  <a:gd name="T7" fmla="*/ 2 h 18"/>
                  <a:gd name="T8" fmla="*/ 21 w 26"/>
                  <a:gd name="T9" fmla="*/ 5 h 18"/>
                  <a:gd name="T10" fmla="*/ 26 w 26"/>
                  <a:gd name="T11" fmla="*/ 13 h 18"/>
                  <a:gd name="T12" fmla="*/ 23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0" y="2"/>
                    </a:moveTo>
                    <a:lnTo>
                      <a:pt x="5" y="0"/>
                    </a:lnTo>
                    <a:lnTo>
                      <a:pt x="8" y="0"/>
                    </a:lnTo>
                    <a:lnTo>
                      <a:pt x="16" y="2"/>
                    </a:lnTo>
                    <a:lnTo>
                      <a:pt x="21" y="5"/>
                    </a:lnTo>
                    <a:lnTo>
                      <a:pt x="26" y="13"/>
                    </a:lnTo>
                    <a:lnTo>
                      <a:pt x="23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1" name="Freeform 411"/>
              <p:cNvSpPr>
                <a:spLocks/>
              </p:cNvSpPr>
              <p:nvPr/>
            </p:nvSpPr>
            <p:spPr bwMode="auto">
              <a:xfrm>
                <a:off x="539" y="1860"/>
                <a:ext cx="3" cy="5"/>
              </a:xfrm>
              <a:custGeom>
                <a:avLst/>
                <a:gdLst>
                  <a:gd name="T0" fmla="*/ 0 w 3"/>
                  <a:gd name="T1" fmla="*/ 3 h 5"/>
                  <a:gd name="T2" fmla="*/ 0 w 3"/>
                  <a:gd name="T3" fmla="*/ 5 h 5"/>
                  <a:gd name="T4" fmla="*/ 3 w 3"/>
                  <a:gd name="T5" fmla="*/ 3 h 5"/>
                  <a:gd name="T6" fmla="*/ 0 w 3"/>
                  <a:gd name="T7" fmla="*/ 0 h 5"/>
                  <a:gd name="T8" fmla="*/ 0 w 3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lnTo>
                      <a:pt x="0" y="5"/>
                    </a:ln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2" name="Freeform 412"/>
              <p:cNvSpPr>
                <a:spLocks/>
              </p:cNvSpPr>
              <p:nvPr/>
            </p:nvSpPr>
            <p:spPr bwMode="auto">
              <a:xfrm>
                <a:off x="542" y="180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2 w 2"/>
                  <a:gd name="T7" fmla="*/ 0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3" name="Freeform 413"/>
              <p:cNvSpPr>
                <a:spLocks/>
              </p:cNvSpPr>
              <p:nvPr/>
            </p:nvSpPr>
            <p:spPr bwMode="auto">
              <a:xfrm>
                <a:off x="537" y="1785"/>
                <a:ext cx="26" cy="29"/>
              </a:xfrm>
              <a:custGeom>
                <a:avLst/>
                <a:gdLst>
                  <a:gd name="T0" fmla="*/ 2 w 26"/>
                  <a:gd name="T1" fmla="*/ 23 h 29"/>
                  <a:gd name="T2" fmla="*/ 5 w 26"/>
                  <a:gd name="T3" fmla="*/ 21 h 29"/>
                  <a:gd name="T4" fmla="*/ 7 w 26"/>
                  <a:gd name="T5" fmla="*/ 21 h 29"/>
                  <a:gd name="T6" fmla="*/ 10 w 26"/>
                  <a:gd name="T7" fmla="*/ 21 h 29"/>
                  <a:gd name="T8" fmla="*/ 10 w 26"/>
                  <a:gd name="T9" fmla="*/ 26 h 29"/>
                  <a:gd name="T10" fmla="*/ 7 w 26"/>
                  <a:gd name="T11" fmla="*/ 26 h 29"/>
                  <a:gd name="T12" fmla="*/ 5 w 26"/>
                  <a:gd name="T13" fmla="*/ 29 h 29"/>
                  <a:gd name="T14" fmla="*/ 5 w 26"/>
                  <a:gd name="T15" fmla="*/ 26 h 29"/>
                  <a:gd name="T16" fmla="*/ 0 w 26"/>
                  <a:gd name="T17" fmla="*/ 21 h 29"/>
                  <a:gd name="T18" fmla="*/ 0 w 26"/>
                  <a:gd name="T19" fmla="*/ 18 h 29"/>
                  <a:gd name="T20" fmla="*/ 2 w 26"/>
                  <a:gd name="T21" fmla="*/ 10 h 29"/>
                  <a:gd name="T22" fmla="*/ 7 w 26"/>
                  <a:gd name="T23" fmla="*/ 3 h 29"/>
                  <a:gd name="T24" fmla="*/ 13 w 26"/>
                  <a:gd name="T25" fmla="*/ 0 h 29"/>
                  <a:gd name="T26" fmla="*/ 18 w 26"/>
                  <a:gd name="T27" fmla="*/ 0 h 29"/>
                  <a:gd name="T28" fmla="*/ 26 w 26"/>
                  <a:gd name="T29" fmla="*/ 5 h 29"/>
                  <a:gd name="T30" fmla="*/ 26 w 26"/>
                  <a:gd name="T31" fmla="*/ 8 h 29"/>
                  <a:gd name="T32" fmla="*/ 26 w 26"/>
                  <a:gd name="T3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9">
                    <a:moveTo>
                      <a:pt x="2" y="23"/>
                    </a:moveTo>
                    <a:lnTo>
                      <a:pt x="5" y="21"/>
                    </a:lnTo>
                    <a:lnTo>
                      <a:pt x="7" y="21"/>
                    </a:lnTo>
                    <a:lnTo>
                      <a:pt x="10" y="21"/>
                    </a:lnTo>
                    <a:lnTo>
                      <a:pt x="10" y="26"/>
                    </a:lnTo>
                    <a:lnTo>
                      <a:pt x="7" y="26"/>
                    </a:lnTo>
                    <a:lnTo>
                      <a:pt x="5" y="29"/>
                    </a:lnTo>
                    <a:lnTo>
                      <a:pt x="5" y="26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7" y="3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6" y="5"/>
                    </a:lnTo>
                    <a:lnTo>
                      <a:pt x="26" y="8"/>
                    </a:lnTo>
                    <a:lnTo>
                      <a:pt x="26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4" name="Freeform 414"/>
              <p:cNvSpPr>
                <a:spLocks/>
              </p:cNvSpPr>
              <p:nvPr/>
            </p:nvSpPr>
            <p:spPr bwMode="auto">
              <a:xfrm>
                <a:off x="550" y="1785"/>
                <a:ext cx="13" cy="10"/>
              </a:xfrm>
              <a:custGeom>
                <a:avLst/>
                <a:gdLst>
                  <a:gd name="T0" fmla="*/ 0 w 13"/>
                  <a:gd name="T1" fmla="*/ 0 h 10"/>
                  <a:gd name="T2" fmla="*/ 5 w 13"/>
                  <a:gd name="T3" fmla="*/ 3 h 10"/>
                  <a:gd name="T4" fmla="*/ 10 w 13"/>
                  <a:gd name="T5" fmla="*/ 5 h 10"/>
                  <a:gd name="T6" fmla="*/ 13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0" y="0"/>
                    </a:moveTo>
                    <a:lnTo>
                      <a:pt x="5" y="3"/>
                    </a:lnTo>
                    <a:lnTo>
                      <a:pt x="10" y="5"/>
                    </a:lnTo>
                    <a:lnTo>
                      <a:pt x="13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5" name="Freeform 415"/>
              <p:cNvSpPr>
                <a:spLocks/>
              </p:cNvSpPr>
              <p:nvPr/>
            </p:nvSpPr>
            <p:spPr bwMode="auto">
              <a:xfrm>
                <a:off x="544" y="1788"/>
                <a:ext cx="16" cy="15"/>
              </a:xfrm>
              <a:custGeom>
                <a:avLst/>
                <a:gdLst>
                  <a:gd name="T0" fmla="*/ 0 w 16"/>
                  <a:gd name="T1" fmla="*/ 2 h 15"/>
                  <a:gd name="T2" fmla="*/ 3 w 16"/>
                  <a:gd name="T3" fmla="*/ 0 h 15"/>
                  <a:gd name="T4" fmla="*/ 8 w 16"/>
                  <a:gd name="T5" fmla="*/ 0 h 15"/>
                  <a:gd name="T6" fmla="*/ 16 w 16"/>
                  <a:gd name="T7" fmla="*/ 5 h 15"/>
                  <a:gd name="T8" fmla="*/ 16 w 16"/>
                  <a:gd name="T9" fmla="*/ 10 h 15"/>
                  <a:gd name="T10" fmla="*/ 16 w 16"/>
                  <a:gd name="T11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15">
                    <a:moveTo>
                      <a:pt x="0" y="2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16" y="5"/>
                    </a:lnTo>
                    <a:lnTo>
                      <a:pt x="16" y="10"/>
                    </a:lnTo>
                    <a:lnTo>
                      <a:pt x="16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6" name="Freeform 416"/>
              <p:cNvSpPr>
                <a:spLocks/>
              </p:cNvSpPr>
              <p:nvPr/>
            </p:nvSpPr>
            <p:spPr bwMode="auto">
              <a:xfrm>
                <a:off x="557" y="1798"/>
                <a:ext cx="29" cy="31"/>
              </a:xfrm>
              <a:custGeom>
                <a:avLst/>
                <a:gdLst>
                  <a:gd name="T0" fmla="*/ 0 w 29"/>
                  <a:gd name="T1" fmla="*/ 8 h 31"/>
                  <a:gd name="T2" fmla="*/ 6 w 29"/>
                  <a:gd name="T3" fmla="*/ 3 h 31"/>
                  <a:gd name="T4" fmla="*/ 8 w 29"/>
                  <a:gd name="T5" fmla="*/ 0 h 31"/>
                  <a:gd name="T6" fmla="*/ 16 w 29"/>
                  <a:gd name="T7" fmla="*/ 0 h 31"/>
                  <a:gd name="T8" fmla="*/ 21 w 29"/>
                  <a:gd name="T9" fmla="*/ 0 h 31"/>
                  <a:gd name="T10" fmla="*/ 26 w 29"/>
                  <a:gd name="T11" fmla="*/ 3 h 31"/>
                  <a:gd name="T12" fmla="*/ 29 w 29"/>
                  <a:gd name="T13" fmla="*/ 8 h 31"/>
                  <a:gd name="T14" fmla="*/ 29 w 29"/>
                  <a:gd name="T15" fmla="*/ 10 h 31"/>
                  <a:gd name="T16" fmla="*/ 29 w 29"/>
                  <a:gd name="T17" fmla="*/ 18 h 31"/>
                  <a:gd name="T18" fmla="*/ 21 w 29"/>
                  <a:gd name="T19" fmla="*/ 26 h 31"/>
                  <a:gd name="T20" fmla="*/ 16 w 29"/>
                  <a:gd name="T21" fmla="*/ 31 h 31"/>
                  <a:gd name="T22" fmla="*/ 13 w 29"/>
                  <a:gd name="T23" fmla="*/ 31 h 31"/>
                  <a:gd name="T24" fmla="*/ 8 w 29"/>
                  <a:gd name="T25" fmla="*/ 31 h 31"/>
                  <a:gd name="T26" fmla="*/ 6 w 29"/>
                  <a:gd name="T27" fmla="*/ 28 h 31"/>
                  <a:gd name="T28" fmla="*/ 6 w 29"/>
                  <a:gd name="T29" fmla="*/ 26 h 31"/>
                  <a:gd name="T30" fmla="*/ 8 w 29"/>
                  <a:gd name="T31" fmla="*/ 23 h 31"/>
                  <a:gd name="T32" fmla="*/ 11 w 29"/>
                  <a:gd name="T33" fmla="*/ 23 h 31"/>
                  <a:gd name="T34" fmla="*/ 13 w 29"/>
                  <a:gd name="T35" fmla="*/ 23 h 31"/>
                  <a:gd name="T36" fmla="*/ 13 w 29"/>
                  <a:gd name="T37" fmla="*/ 28 h 31"/>
                  <a:gd name="T38" fmla="*/ 11 w 29"/>
                  <a:gd name="T39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31">
                    <a:moveTo>
                      <a:pt x="0" y="8"/>
                    </a:moveTo>
                    <a:lnTo>
                      <a:pt x="6" y="3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6" y="3"/>
                    </a:lnTo>
                    <a:lnTo>
                      <a:pt x="29" y="8"/>
                    </a:lnTo>
                    <a:lnTo>
                      <a:pt x="29" y="10"/>
                    </a:lnTo>
                    <a:lnTo>
                      <a:pt x="29" y="18"/>
                    </a:lnTo>
                    <a:lnTo>
                      <a:pt x="21" y="26"/>
                    </a:lnTo>
                    <a:lnTo>
                      <a:pt x="16" y="31"/>
                    </a:lnTo>
                    <a:lnTo>
                      <a:pt x="13" y="31"/>
                    </a:lnTo>
                    <a:lnTo>
                      <a:pt x="8" y="31"/>
                    </a:lnTo>
                    <a:lnTo>
                      <a:pt x="6" y="28"/>
                    </a:lnTo>
                    <a:lnTo>
                      <a:pt x="6" y="26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3" y="23"/>
                    </a:lnTo>
                    <a:lnTo>
                      <a:pt x="13" y="28"/>
                    </a:lnTo>
                    <a:lnTo>
                      <a:pt x="11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7" name="Freeform 417"/>
              <p:cNvSpPr>
                <a:spLocks/>
              </p:cNvSpPr>
              <p:nvPr/>
            </p:nvSpPr>
            <p:spPr bwMode="auto">
              <a:xfrm>
                <a:off x="570" y="1798"/>
                <a:ext cx="16" cy="10"/>
              </a:xfrm>
              <a:custGeom>
                <a:avLst/>
                <a:gdLst>
                  <a:gd name="T0" fmla="*/ 0 w 16"/>
                  <a:gd name="T1" fmla="*/ 0 h 10"/>
                  <a:gd name="T2" fmla="*/ 5 w 16"/>
                  <a:gd name="T3" fmla="*/ 3 h 10"/>
                  <a:gd name="T4" fmla="*/ 13 w 16"/>
                  <a:gd name="T5" fmla="*/ 5 h 10"/>
                  <a:gd name="T6" fmla="*/ 16 w 16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5" y="3"/>
                    </a:lnTo>
                    <a:lnTo>
                      <a:pt x="13" y="5"/>
                    </a:lnTo>
                    <a:lnTo>
                      <a:pt x="16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8" name="Freeform 418"/>
              <p:cNvSpPr>
                <a:spLocks/>
              </p:cNvSpPr>
              <p:nvPr/>
            </p:nvSpPr>
            <p:spPr bwMode="auto">
              <a:xfrm>
                <a:off x="560" y="1798"/>
                <a:ext cx="26" cy="18"/>
              </a:xfrm>
              <a:custGeom>
                <a:avLst/>
                <a:gdLst>
                  <a:gd name="T0" fmla="*/ 0 w 26"/>
                  <a:gd name="T1" fmla="*/ 5 h 18"/>
                  <a:gd name="T2" fmla="*/ 5 w 26"/>
                  <a:gd name="T3" fmla="*/ 3 h 18"/>
                  <a:gd name="T4" fmla="*/ 8 w 26"/>
                  <a:gd name="T5" fmla="*/ 0 h 18"/>
                  <a:gd name="T6" fmla="*/ 15 w 26"/>
                  <a:gd name="T7" fmla="*/ 3 h 18"/>
                  <a:gd name="T8" fmla="*/ 21 w 26"/>
                  <a:gd name="T9" fmla="*/ 8 h 18"/>
                  <a:gd name="T10" fmla="*/ 26 w 26"/>
                  <a:gd name="T11" fmla="*/ 13 h 18"/>
                  <a:gd name="T12" fmla="*/ 26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0" y="5"/>
                    </a:moveTo>
                    <a:lnTo>
                      <a:pt x="5" y="3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21" y="8"/>
                    </a:lnTo>
                    <a:lnTo>
                      <a:pt x="26" y="13"/>
                    </a:lnTo>
                    <a:lnTo>
                      <a:pt x="26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59" name="Freeform 419"/>
              <p:cNvSpPr>
                <a:spLocks/>
              </p:cNvSpPr>
              <p:nvPr/>
            </p:nvSpPr>
            <p:spPr bwMode="auto">
              <a:xfrm>
                <a:off x="565" y="182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0" name="Freeform 420"/>
              <p:cNvSpPr>
                <a:spLocks/>
              </p:cNvSpPr>
              <p:nvPr/>
            </p:nvSpPr>
            <p:spPr bwMode="auto">
              <a:xfrm>
                <a:off x="565" y="1749"/>
                <a:ext cx="47" cy="39"/>
              </a:xfrm>
              <a:custGeom>
                <a:avLst/>
                <a:gdLst>
                  <a:gd name="T0" fmla="*/ 3 w 47"/>
                  <a:gd name="T1" fmla="*/ 8 h 39"/>
                  <a:gd name="T2" fmla="*/ 0 w 47"/>
                  <a:gd name="T3" fmla="*/ 15 h 39"/>
                  <a:gd name="T4" fmla="*/ 3 w 47"/>
                  <a:gd name="T5" fmla="*/ 23 h 39"/>
                  <a:gd name="T6" fmla="*/ 10 w 47"/>
                  <a:gd name="T7" fmla="*/ 31 h 39"/>
                  <a:gd name="T8" fmla="*/ 16 w 47"/>
                  <a:gd name="T9" fmla="*/ 34 h 39"/>
                  <a:gd name="T10" fmla="*/ 28 w 47"/>
                  <a:gd name="T11" fmla="*/ 39 h 39"/>
                  <a:gd name="T12" fmla="*/ 36 w 47"/>
                  <a:gd name="T13" fmla="*/ 39 h 39"/>
                  <a:gd name="T14" fmla="*/ 41 w 47"/>
                  <a:gd name="T15" fmla="*/ 36 h 39"/>
                  <a:gd name="T16" fmla="*/ 44 w 47"/>
                  <a:gd name="T17" fmla="*/ 31 h 39"/>
                  <a:gd name="T18" fmla="*/ 47 w 47"/>
                  <a:gd name="T19" fmla="*/ 23 h 39"/>
                  <a:gd name="T20" fmla="*/ 44 w 47"/>
                  <a:gd name="T21" fmla="*/ 15 h 39"/>
                  <a:gd name="T22" fmla="*/ 36 w 47"/>
                  <a:gd name="T23" fmla="*/ 8 h 39"/>
                  <a:gd name="T24" fmla="*/ 28 w 47"/>
                  <a:gd name="T25" fmla="*/ 5 h 39"/>
                  <a:gd name="T26" fmla="*/ 18 w 47"/>
                  <a:gd name="T27" fmla="*/ 0 h 39"/>
                  <a:gd name="T28" fmla="*/ 10 w 47"/>
                  <a:gd name="T29" fmla="*/ 0 h 39"/>
                  <a:gd name="T30" fmla="*/ 5 w 47"/>
                  <a:gd name="T31" fmla="*/ 3 h 39"/>
                  <a:gd name="T32" fmla="*/ 3 w 47"/>
                  <a:gd name="T33" fmla="*/ 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39">
                    <a:moveTo>
                      <a:pt x="3" y="8"/>
                    </a:moveTo>
                    <a:lnTo>
                      <a:pt x="0" y="15"/>
                    </a:lnTo>
                    <a:lnTo>
                      <a:pt x="3" y="23"/>
                    </a:lnTo>
                    <a:lnTo>
                      <a:pt x="10" y="31"/>
                    </a:lnTo>
                    <a:lnTo>
                      <a:pt x="16" y="34"/>
                    </a:lnTo>
                    <a:lnTo>
                      <a:pt x="28" y="39"/>
                    </a:lnTo>
                    <a:lnTo>
                      <a:pt x="36" y="39"/>
                    </a:lnTo>
                    <a:lnTo>
                      <a:pt x="41" y="36"/>
                    </a:lnTo>
                    <a:lnTo>
                      <a:pt x="44" y="31"/>
                    </a:lnTo>
                    <a:lnTo>
                      <a:pt x="47" y="23"/>
                    </a:lnTo>
                    <a:lnTo>
                      <a:pt x="44" y="15"/>
                    </a:lnTo>
                    <a:lnTo>
                      <a:pt x="36" y="8"/>
                    </a:lnTo>
                    <a:lnTo>
                      <a:pt x="28" y="5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5" y="3"/>
                    </a:lnTo>
                    <a:lnTo>
                      <a:pt x="3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1" name="Freeform 421"/>
              <p:cNvSpPr>
                <a:spLocks/>
              </p:cNvSpPr>
              <p:nvPr/>
            </p:nvSpPr>
            <p:spPr bwMode="auto">
              <a:xfrm>
                <a:off x="568" y="1764"/>
                <a:ext cx="31" cy="24"/>
              </a:xfrm>
              <a:custGeom>
                <a:avLst/>
                <a:gdLst>
                  <a:gd name="T0" fmla="*/ 0 w 31"/>
                  <a:gd name="T1" fmla="*/ 0 h 24"/>
                  <a:gd name="T2" fmla="*/ 2 w 31"/>
                  <a:gd name="T3" fmla="*/ 6 h 24"/>
                  <a:gd name="T4" fmla="*/ 7 w 31"/>
                  <a:gd name="T5" fmla="*/ 13 h 24"/>
                  <a:gd name="T6" fmla="*/ 18 w 31"/>
                  <a:gd name="T7" fmla="*/ 19 h 24"/>
                  <a:gd name="T8" fmla="*/ 25 w 31"/>
                  <a:gd name="T9" fmla="*/ 21 h 24"/>
                  <a:gd name="T10" fmla="*/ 31 w 31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4">
                    <a:moveTo>
                      <a:pt x="0" y="0"/>
                    </a:moveTo>
                    <a:lnTo>
                      <a:pt x="2" y="6"/>
                    </a:lnTo>
                    <a:lnTo>
                      <a:pt x="7" y="13"/>
                    </a:lnTo>
                    <a:lnTo>
                      <a:pt x="18" y="19"/>
                    </a:lnTo>
                    <a:lnTo>
                      <a:pt x="25" y="21"/>
                    </a:lnTo>
                    <a:lnTo>
                      <a:pt x="31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2" name="Freeform 422"/>
              <p:cNvSpPr>
                <a:spLocks/>
              </p:cNvSpPr>
              <p:nvPr/>
            </p:nvSpPr>
            <p:spPr bwMode="auto">
              <a:xfrm>
                <a:off x="578" y="1749"/>
                <a:ext cx="31" cy="23"/>
              </a:xfrm>
              <a:custGeom>
                <a:avLst/>
                <a:gdLst>
                  <a:gd name="T0" fmla="*/ 31 w 31"/>
                  <a:gd name="T1" fmla="*/ 23 h 23"/>
                  <a:gd name="T2" fmla="*/ 28 w 31"/>
                  <a:gd name="T3" fmla="*/ 18 h 23"/>
                  <a:gd name="T4" fmla="*/ 23 w 31"/>
                  <a:gd name="T5" fmla="*/ 10 h 23"/>
                  <a:gd name="T6" fmla="*/ 13 w 31"/>
                  <a:gd name="T7" fmla="*/ 5 h 23"/>
                  <a:gd name="T8" fmla="*/ 5 w 31"/>
                  <a:gd name="T9" fmla="*/ 3 h 23"/>
                  <a:gd name="T10" fmla="*/ 0 w 31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3">
                    <a:moveTo>
                      <a:pt x="31" y="23"/>
                    </a:moveTo>
                    <a:lnTo>
                      <a:pt x="28" y="18"/>
                    </a:lnTo>
                    <a:lnTo>
                      <a:pt x="23" y="10"/>
                    </a:lnTo>
                    <a:lnTo>
                      <a:pt x="13" y="5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3" name="Freeform 423"/>
              <p:cNvSpPr>
                <a:spLocks/>
              </p:cNvSpPr>
              <p:nvPr/>
            </p:nvSpPr>
            <p:spPr bwMode="auto">
              <a:xfrm>
                <a:off x="565" y="1757"/>
                <a:ext cx="41" cy="28"/>
              </a:xfrm>
              <a:custGeom>
                <a:avLst/>
                <a:gdLst>
                  <a:gd name="T0" fmla="*/ 3 w 41"/>
                  <a:gd name="T1" fmla="*/ 0 h 28"/>
                  <a:gd name="T2" fmla="*/ 0 w 41"/>
                  <a:gd name="T3" fmla="*/ 5 h 28"/>
                  <a:gd name="T4" fmla="*/ 3 w 41"/>
                  <a:gd name="T5" fmla="*/ 10 h 28"/>
                  <a:gd name="T6" fmla="*/ 13 w 41"/>
                  <a:gd name="T7" fmla="*/ 18 h 28"/>
                  <a:gd name="T8" fmla="*/ 21 w 41"/>
                  <a:gd name="T9" fmla="*/ 23 h 28"/>
                  <a:gd name="T10" fmla="*/ 34 w 41"/>
                  <a:gd name="T11" fmla="*/ 28 h 28"/>
                  <a:gd name="T12" fmla="*/ 36 w 41"/>
                  <a:gd name="T13" fmla="*/ 28 h 28"/>
                  <a:gd name="T14" fmla="*/ 41 w 41"/>
                  <a:gd name="T15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28">
                    <a:moveTo>
                      <a:pt x="3" y="0"/>
                    </a:moveTo>
                    <a:lnTo>
                      <a:pt x="0" y="5"/>
                    </a:lnTo>
                    <a:lnTo>
                      <a:pt x="3" y="10"/>
                    </a:lnTo>
                    <a:lnTo>
                      <a:pt x="13" y="18"/>
                    </a:lnTo>
                    <a:lnTo>
                      <a:pt x="21" y="23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41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4" name="Freeform 424"/>
              <p:cNvSpPr>
                <a:spLocks/>
              </p:cNvSpPr>
              <p:nvPr/>
            </p:nvSpPr>
            <p:spPr bwMode="auto">
              <a:xfrm>
                <a:off x="570" y="1749"/>
                <a:ext cx="39" cy="31"/>
              </a:xfrm>
              <a:custGeom>
                <a:avLst/>
                <a:gdLst>
                  <a:gd name="T0" fmla="*/ 39 w 39"/>
                  <a:gd name="T1" fmla="*/ 31 h 31"/>
                  <a:gd name="T2" fmla="*/ 39 w 39"/>
                  <a:gd name="T3" fmla="*/ 26 h 31"/>
                  <a:gd name="T4" fmla="*/ 39 w 39"/>
                  <a:gd name="T5" fmla="*/ 21 h 31"/>
                  <a:gd name="T6" fmla="*/ 29 w 39"/>
                  <a:gd name="T7" fmla="*/ 13 h 31"/>
                  <a:gd name="T8" fmla="*/ 21 w 39"/>
                  <a:gd name="T9" fmla="*/ 8 h 31"/>
                  <a:gd name="T10" fmla="*/ 8 w 39"/>
                  <a:gd name="T11" fmla="*/ 3 h 31"/>
                  <a:gd name="T12" fmla="*/ 5 w 39"/>
                  <a:gd name="T13" fmla="*/ 0 h 31"/>
                  <a:gd name="T14" fmla="*/ 0 w 39"/>
                  <a:gd name="T1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1">
                    <a:moveTo>
                      <a:pt x="39" y="31"/>
                    </a:moveTo>
                    <a:lnTo>
                      <a:pt x="39" y="26"/>
                    </a:lnTo>
                    <a:lnTo>
                      <a:pt x="39" y="21"/>
                    </a:lnTo>
                    <a:lnTo>
                      <a:pt x="29" y="13"/>
                    </a:lnTo>
                    <a:lnTo>
                      <a:pt x="21" y="8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5" name="Freeform 425"/>
              <p:cNvSpPr>
                <a:spLocks/>
              </p:cNvSpPr>
              <p:nvPr/>
            </p:nvSpPr>
            <p:spPr bwMode="auto">
              <a:xfrm>
                <a:off x="439" y="1860"/>
                <a:ext cx="59" cy="8"/>
              </a:xfrm>
              <a:custGeom>
                <a:avLst/>
                <a:gdLst>
                  <a:gd name="T0" fmla="*/ 0 w 59"/>
                  <a:gd name="T1" fmla="*/ 8 h 8"/>
                  <a:gd name="T2" fmla="*/ 15 w 59"/>
                  <a:gd name="T3" fmla="*/ 5 h 8"/>
                  <a:gd name="T4" fmla="*/ 59 w 59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9" h="8">
                    <a:moveTo>
                      <a:pt x="0" y="8"/>
                    </a:moveTo>
                    <a:lnTo>
                      <a:pt x="15" y="5"/>
                    </a:lnTo>
                    <a:lnTo>
                      <a:pt x="5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6" name="Freeform 426"/>
              <p:cNvSpPr>
                <a:spLocks/>
              </p:cNvSpPr>
              <p:nvPr/>
            </p:nvSpPr>
            <p:spPr bwMode="auto">
              <a:xfrm>
                <a:off x="643" y="1723"/>
                <a:ext cx="337" cy="52"/>
              </a:xfrm>
              <a:custGeom>
                <a:avLst/>
                <a:gdLst>
                  <a:gd name="T0" fmla="*/ 0 w 337"/>
                  <a:gd name="T1" fmla="*/ 44 h 52"/>
                  <a:gd name="T2" fmla="*/ 12 w 337"/>
                  <a:gd name="T3" fmla="*/ 41 h 52"/>
                  <a:gd name="T4" fmla="*/ 33 w 337"/>
                  <a:gd name="T5" fmla="*/ 39 h 52"/>
                  <a:gd name="T6" fmla="*/ 46 w 337"/>
                  <a:gd name="T7" fmla="*/ 36 h 52"/>
                  <a:gd name="T8" fmla="*/ 87 w 337"/>
                  <a:gd name="T9" fmla="*/ 36 h 52"/>
                  <a:gd name="T10" fmla="*/ 134 w 337"/>
                  <a:gd name="T11" fmla="*/ 36 h 52"/>
                  <a:gd name="T12" fmla="*/ 154 w 337"/>
                  <a:gd name="T13" fmla="*/ 39 h 52"/>
                  <a:gd name="T14" fmla="*/ 188 w 337"/>
                  <a:gd name="T15" fmla="*/ 41 h 52"/>
                  <a:gd name="T16" fmla="*/ 229 w 337"/>
                  <a:gd name="T17" fmla="*/ 44 h 52"/>
                  <a:gd name="T18" fmla="*/ 263 w 337"/>
                  <a:gd name="T19" fmla="*/ 47 h 52"/>
                  <a:gd name="T20" fmla="*/ 278 w 337"/>
                  <a:gd name="T21" fmla="*/ 47 h 52"/>
                  <a:gd name="T22" fmla="*/ 288 w 337"/>
                  <a:gd name="T23" fmla="*/ 49 h 52"/>
                  <a:gd name="T24" fmla="*/ 309 w 337"/>
                  <a:gd name="T25" fmla="*/ 52 h 52"/>
                  <a:gd name="T26" fmla="*/ 322 w 337"/>
                  <a:gd name="T27" fmla="*/ 52 h 52"/>
                  <a:gd name="T28" fmla="*/ 332 w 337"/>
                  <a:gd name="T29" fmla="*/ 49 h 52"/>
                  <a:gd name="T30" fmla="*/ 335 w 337"/>
                  <a:gd name="T31" fmla="*/ 47 h 52"/>
                  <a:gd name="T32" fmla="*/ 337 w 337"/>
                  <a:gd name="T33" fmla="*/ 44 h 52"/>
                  <a:gd name="T34" fmla="*/ 332 w 337"/>
                  <a:gd name="T35" fmla="*/ 41 h 52"/>
                  <a:gd name="T36" fmla="*/ 327 w 337"/>
                  <a:gd name="T37" fmla="*/ 39 h 52"/>
                  <a:gd name="T38" fmla="*/ 322 w 337"/>
                  <a:gd name="T39" fmla="*/ 34 h 52"/>
                  <a:gd name="T40" fmla="*/ 314 w 337"/>
                  <a:gd name="T41" fmla="*/ 29 h 52"/>
                  <a:gd name="T42" fmla="*/ 304 w 337"/>
                  <a:gd name="T43" fmla="*/ 26 h 52"/>
                  <a:gd name="T44" fmla="*/ 296 w 337"/>
                  <a:gd name="T45" fmla="*/ 21 h 52"/>
                  <a:gd name="T46" fmla="*/ 288 w 337"/>
                  <a:gd name="T47" fmla="*/ 18 h 52"/>
                  <a:gd name="T48" fmla="*/ 286 w 337"/>
                  <a:gd name="T49" fmla="*/ 16 h 52"/>
                  <a:gd name="T50" fmla="*/ 281 w 337"/>
                  <a:gd name="T51" fmla="*/ 16 h 52"/>
                  <a:gd name="T52" fmla="*/ 278 w 337"/>
                  <a:gd name="T53" fmla="*/ 13 h 52"/>
                  <a:gd name="T54" fmla="*/ 273 w 337"/>
                  <a:gd name="T55" fmla="*/ 11 h 52"/>
                  <a:gd name="T56" fmla="*/ 268 w 337"/>
                  <a:gd name="T57" fmla="*/ 11 h 52"/>
                  <a:gd name="T58" fmla="*/ 265 w 337"/>
                  <a:gd name="T59" fmla="*/ 8 h 52"/>
                  <a:gd name="T60" fmla="*/ 263 w 337"/>
                  <a:gd name="T61" fmla="*/ 8 h 52"/>
                  <a:gd name="T62" fmla="*/ 260 w 337"/>
                  <a:gd name="T63" fmla="*/ 5 h 52"/>
                  <a:gd name="T64" fmla="*/ 257 w 337"/>
                  <a:gd name="T65" fmla="*/ 5 h 52"/>
                  <a:gd name="T66" fmla="*/ 255 w 337"/>
                  <a:gd name="T67" fmla="*/ 5 h 52"/>
                  <a:gd name="T68" fmla="*/ 255 w 337"/>
                  <a:gd name="T69" fmla="*/ 3 h 52"/>
                  <a:gd name="T70" fmla="*/ 252 w 337"/>
                  <a:gd name="T71" fmla="*/ 3 h 52"/>
                  <a:gd name="T72" fmla="*/ 250 w 337"/>
                  <a:gd name="T73" fmla="*/ 3 h 52"/>
                  <a:gd name="T74" fmla="*/ 250 w 337"/>
                  <a:gd name="T75" fmla="*/ 3 h 52"/>
                  <a:gd name="T76" fmla="*/ 250 w 337"/>
                  <a:gd name="T77" fmla="*/ 0 h 52"/>
                  <a:gd name="T78" fmla="*/ 247 w 337"/>
                  <a:gd name="T7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7" h="52">
                    <a:moveTo>
                      <a:pt x="0" y="44"/>
                    </a:moveTo>
                    <a:lnTo>
                      <a:pt x="12" y="41"/>
                    </a:lnTo>
                    <a:lnTo>
                      <a:pt x="33" y="39"/>
                    </a:lnTo>
                    <a:lnTo>
                      <a:pt x="46" y="36"/>
                    </a:lnTo>
                    <a:lnTo>
                      <a:pt x="87" y="36"/>
                    </a:lnTo>
                    <a:lnTo>
                      <a:pt x="134" y="36"/>
                    </a:lnTo>
                    <a:lnTo>
                      <a:pt x="154" y="39"/>
                    </a:lnTo>
                    <a:lnTo>
                      <a:pt x="188" y="41"/>
                    </a:lnTo>
                    <a:lnTo>
                      <a:pt x="229" y="44"/>
                    </a:lnTo>
                    <a:lnTo>
                      <a:pt x="263" y="47"/>
                    </a:lnTo>
                    <a:lnTo>
                      <a:pt x="278" y="47"/>
                    </a:lnTo>
                    <a:lnTo>
                      <a:pt x="288" y="49"/>
                    </a:lnTo>
                    <a:lnTo>
                      <a:pt x="309" y="52"/>
                    </a:lnTo>
                    <a:lnTo>
                      <a:pt x="322" y="52"/>
                    </a:lnTo>
                    <a:lnTo>
                      <a:pt x="332" y="49"/>
                    </a:lnTo>
                    <a:lnTo>
                      <a:pt x="335" y="47"/>
                    </a:lnTo>
                    <a:lnTo>
                      <a:pt x="337" y="44"/>
                    </a:lnTo>
                    <a:lnTo>
                      <a:pt x="332" y="41"/>
                    </a:lnTo>
                    <a:lnTo>
                      <a:pt x="327" y="39"/>
                    </a:lnTo>
                    <a:lnTo>
                      <a:pt x="322" y="34"/>
                    </a:lnTo>
                    <a:lnTo>
                      <a:pt x="314" y="29"/>
                    </a:lnTo>
                    <a:lnTo>
                      <a:pt x="304" y="26"/>
                    </a:lnTo>
                    <a:lnTo>
                      <a:pt x="296" y="21"/>
                    </a:lnTo>
                    <a:lnTo>
                      <a:pt x="288" y="18"/>
                    </a:lnTo>
                    <a:lnTo>
                      <a:pt x="286" y="16"/>
                    </a:lnTo>
                    <a:lnTo>
                      <a:pt x="281" y="16"/>
                    </a:lnTo>
                    <a:lnTo>
                      <a:pt x="278" y="13"/>
                    </a:lnTo>
                    <a:lnTo>
                      <a:pt x="273" y="11"/>
                    </a:lnTo>
                    <a:lnTo>
                      <a:pt x="268" y="11"/>
                    </a:lnTo>
                    <a:lnTo>
                      <a:pt x="265" y="8"/>
                    </a:lnTo>
                    <a:lnTo>
                      <a:pt x="263" y="8"/>
                    </a:lnTo>
                    <a:lnTo>
                      <a:pt x="260" y="5"/>
                    </a:lnTo>
                    <a:lnTo>
                      <a:pt x="257" y="5"/>
                    </a:lnTo>
                    <a:lnTo>
                      <a:pt x="255" y="5"/>
                    </a:lnTo>
                    <a:lnTo>
                      <a:pt x="255" y="3"/>
                    </a:lnTo>
                    <a:lnTo>
                      <a:pt x="252" y="3"/>
                    </a:lnTo>
                    <a:lnTo>
                      <a:pt x="250" y="3"/>
                    </a:lnTo>
                    <a:lnTo>
                      <a:pt x="250" y="3"/>
                    </a:lnTo>
                    <a:lnTo>
                      <a:pt x="250" y="0"/>
                    </a:lnTo>
                    <a:lnTo>
                      <a:pt x="2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7" name="Freeform 427"/>
              <p:cNvSpPr>
                <a:spLocks/>
              </p:cNvSpPr>
              <p:nvPr/>
            </p:nvSpPr>
            <p:spPr bwMode="auto">
              <a:xfrm>
                <a:off x="439" y="1739"/>
                <a:ext cx="624" cy="198"/>
              </a:xfrm>
              <a:custGeom>
                <a:avLst/>
                <a:gdLst>
                  <a:gd name="T0" fmla="*/ 0 w 624"/>
                  <a:gd name="T1" fmla="*/ 198 h 198"/>
                  <a:gd name="T2" fmla="*/ 105 w 624"/>
                  <a:gd name="T3" fmla="*/ 198 h 198"/>
                  <a:gd name="T4" fmla="*/ 160 w 624"/>
                  <a:gd name="T5" fmla="*/ 198 h 198"/>
                  <a:gd name="T6" fmla="*/ 214 w 624"/>
                  <a:gd name="T7" fmla="*/ 198 h 198"/>
                  <a:gd name="T8" fmla="*/ 271 w 624"/>
                  <a:gd name="T9" fmla="*/ 198 h 198"/>
                  <a:gd name="T10" fmla="*/ 325 w 624"/>
                  <a:gd name="T11" fmla="*/ 191 h 198"/>
                  <a:gd name="T12" fmla="*/ 327 w 624"/>
                  <a:gd name="T13" fmla="*/ 191 h 198"/>
                  <a:gd name="T14" fmla="*/ 351 w 624"/>
                  <a:gd name="T15" fmla="*/ 180 h 198"/>
                  <a:gd name="T16" fmla="*/ 361 w 624"/>
                  <a:gd name="T17" fmla="*/ 167 h 198"/>
                  <a:gd name="T18" fmla="*/ 353 w 624"/>
                  <a:gd name="T19" fmla="*/ 149 h 198"/>
                  <a:gd name="T20" fmla="*/ 335 w 624"/>
                  <a:gd name="T21" fmla="*/ 139 h 198"/>
                  <a:gd name="T22" fmla="*/ 322 w 624"/>
                  <a:gd name="T23" fmla="*/ 129 h 198"/>
                  <a:gd name="T24" fmla="*/ 281 w 624"/>
                  <a:gd name="T25" fmla="*/ 111 h 198"/>
                  <a:gd name="T26" fmla="*/ 247 w 624"/>
                  <a:gd name="T27" fmla="*/ 93 h 198"/>
                  <a:gd name="T28" fmla="*/ 229 w 624"/>
                  <a:gd name="T29" fmla="*/ 77 h 198"/>
                  <a:gd name="T30" fmla="*/ 229 w 624"/>
                  <a:gd name="T31" fmla="*/ 77 h 198"/>
                  <a:gd name="T32" fmla="*/ 224 w 624"/>
                  <a:gd name="T33" fmla="*/ 64 h 198"/>
                  <a:gd name="T34" fmla="*/ 227 w 624"/>
                  <a:gd name="T35" fmla="*/ 54 h 198"/>
                  <a:gd name="T36" fmla="*/ 234 w 624"/>
                  <a:gd name="T37" fmla="*/ 49 h 198"/>
                  <a:gd name="T38" fmla="*/ 237 w 624"/>
                  <a:gd name="T39" fmla="*/ 46 h 198"/>
                  <a:gd name="T40" fmla="*/ 255 w 624"/>
                  <a:gd name="T41" fmla="*/ 38 h 198"/>
                  <a:gd name="T42" fmla="*/ 281 w 624"/>
                  <a:gd name="T43" fmla="*/ 36 h 198"/>
                  <a:gd name="T44" fmla="*/ 317 w 624"/>
                  <a:gd name="T45" fmla="*/ 33 h 198"/>
                  <a:gd name="T46" fmla="*/ 356 w 624"/>
                  <a:gd name="T47" fmla="*/ 31 h 198"/>
                  <a:gd name="T48" fmla="*/ 361 w 624"/>
                  <a:gd name="T49" fmla="*/ 33 h 198"/>
                  <a:gd name="T50" fmla="*/ 423 w 624"/>
                  <a:gd name="T51" fmla="*/ 38 h 198"/>
                  <a:gd name="T52" fmla="*/ 469 w 624"/>
                  <a:gd name="T53" fmla="*/ 44 h 198"/>
                  <a:gd name="T54" fmla="*/ 477 w 624"/>
                  <a:gd name="T55" fmla="*/ 44 h 198"/>
                  <a:gd name="T56" fmla="*/ 521 w 624"/>
                  <a:gd name="T57" fmla="*/ 54 h 198"/>
                  <a:gd name="T58" fmla="*/ 552 w 624"/>
                  <a:gd name="T59" fmla="*/ 56 h 198"/>
                  <a:gd name="T60" fmla="*/ 575 w 624"/>
                  <a:gd name="T61" fmla="*/ 59 h 198"/>
                  <a:gd name="T62" fmla="*/ 588 w 624"/>
                  <a:gd name="T63" fmla="*/ 56 h 198"/>
                  <a:gd name="T64" fmla="*/ 601 w 624"/>
                  <a:gd name="T65" fmla="*/ 56 h 198"/>
                  <a:gd name="T66" fmla="*/ 601 w 624"/>
                  <a:gd name="T67" fmla="*/ 56 h 198"/>
                  <a:gd name="T68" fmla="*/ 614 w 624"/>
                  <a:gd name="T69" fmla="*/ 59 h 198"/>
                  <a:gd name="T70" fmla="*/ 624 w 624"/>
                  <a:gd name="T71" fmla="*/ 59 h 198"/>
                  <a:gd name="T72" fmla="*/ 624 w 624"/>
                  <a:gd name="T73" fmla="*/ 56 h 198"/>
                  <a:gd name="T74" fmla="*/ 621 w 624"/>
                  <a:gd name="T75" fmla="*/ 51 h 198"/>
                  <a:gd name="T76" fmla="*/ 614 w 624"/>
                  <a:gd name="T77" fmla="*/ 46 h 198"/>
                  <a:gd name="T78" fmla="*/ 606 w 624"/>
                  <a:gd name="T79" fmla="*/ 44 h 198"/>
                  <a:gd name="T80" fmla="*/ 603 w 624"/>
                  <a:gd name="T81" fmla="*/ 41 h 198"/>
                  <a:gd name="T82" fmla="*/ 596 w 624"/>
                  <a:gd name="T83" fmla="*/ 38 h 198"/>
                  <a:gd name="T84" fmla="*/ 588 w 624"/>
                  <a:gd name="T85" fmla="*/ 33 h 198"/>
                  <a:gd name="T86" fmla="*/ 580 w 624"/>
                  <a:gd name="T87" fmla="*/ 31 h 198"/>
                  <a:gd name="T88" fmla="*/ 572 w 624"/>
                  <a:gd name="T89" fmla="*/ 28 h 198"/>
                  <a:gd name="T90" fmla="*/ 565 w 624"/>
                  <a:gd name="T91" fmla="*/ 23 h 198"/>
                  <a:gd name="T92" fmla="*/ 559 w 624"/>
                  <a:gd name="T93" fmla="*/ 20 h 198"/>
                  <a:gd name="T94" fmla="*/ 552 w 624"/>
                  <a:gd name="T95" fmla="*/ 18 h 198"/>
                  <a:gd name="T96" fmla="*/ 547 w 624"/>
                  <a:gd name="T97" fmla="*/ 15 h 198"/>
                  <a:gd name="T98" fmla="*/ 539 w 624"/>
                  <a:gd name="T99" fmla="*/ 13 h 198"/>
                  <a:gd name="T100" fmla="*/ 534 w 624"/>
                  <a:gd name="T101" fmla="*/ 10 h 198"/>
                  <a:gd name="T102" fmla="*/ 529 w 624"/>
                  <a:gd name="T103" fmla="*/ 7 h 198"/>
                  <a:gd name="T104" fmla="*/ 526 w 624"/>
                  <a:gd name="T105" fmla="*/ 7 h 198"/>
                  <a:gd name="T106" fmla="*/ 521 w 624"/>
                  <a:gd name="T107" fmla="*/ 5 h 198"/>
                  <a:gd name="T108" fmla="*/ 518 w 624"/>
                  <a:gd name="T109" fmla="*/ 5 h 198"/>
                  <a:gd name="T110" fmla="*/ 516 w 624"/>
                  <a:gd name="T111" fmla="*/ 2 h 198"/>
                  <a:gd name="T112" fmla="*/ 513 w 624"/>
                  <a:gd name="T113" fmla="*/ 2 h 198"/>
                  <a:gd name="T114" fmla="*/ 510 w 624"/>
                  <a:gd name="T115" fmla="*/ 0 h 198"/>
                  <a:gd name="T116" fmla="*/ 508 w 624"/>
                  <a:gd name="T117" fmla="*/ 0 h 198"/>
                  <a:gd name="T118" fmla="*/ 505 w 624"/>
                  <a:gd name="T119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4" h="198">
                    <a:moveTo>
                      <a:pt x="0" y="198"/>
                    </a:moveTo>
                    <a:lnTo>
                      <a:pt x="105" y="198"/>
                    </a:lnTo>
                    <a:lnTo>
                      <a:pt x="160" y="198"/>
                    </a:lnTo>
                    <a:lnTo>
                      <a:pt x="214" y="198"/>
                    </a:lnTo>
                    <a:lnTo>
                      <a:pt x="271" y="198"/>
                    </a:lnTo>
                    <a:lnTo>
                      <a:pt x="325" y="191"/>
                    </a:lnTo>
                    <a:lnTo>
                      <a:pt x="327" y="191"/>
                    </a:lnTo>
                    <a:lnTo>
                      <a:pt x="351" y="180"/>
                    </a:lnTo>
                    <a:lnTo>
                      <a:pt x="361" y="167"/>
                    </a:lnTo>
                    <a:lnTo>
                      <a:pt x="353" y="149"/>
                    </a:lnTo>
                    <a:lnTo>
                      <a:pt x="335" y="139"/>
                    </a:lnTo>
                    <a:lnTo>
                      <a:pt x="322" y="129"/>
                    </a:lnTo>
                    <a:lnTo>
                      <a:pt x="281" y="111"/>
                    </a:lnTo>
                    <a:lnTo>
                      <a:pt x="247" y="93"/>
                    </a:lnTo>
                    <a:lnTo>
                      <a:pt x="229" y="77"/>
                    </a:lnTo>
                    <a:lnTo>
                      <a:pt x="229" y="77"/>
                    </a:lnTo>
                    <a:lnTo>
                      <a:pt x="224" y="64"/>
                    </a:lnTo>
                    <a:lnTo>
                      <a:pt x="227" y="54"/>
                    </a:lnTo>
                    <a:lnTo>
                      <a:pt x="234" y="49"/>
                    </a:lnTo>
                    <a:lnTo>
                      <a:pt x="237" y="46"/>
                    </a:lnTo>
                    <a:lnTo>
                      <a:pt x="255" y="38"/>
                    </a:lnTo>
                    <a:lnTo>
                      <a:pt x="281" y="36"/>
                    </a:lnTo>
                    <a:lnTo>
                      <a:pt x="317" y="33"/>
                    </a:lnTo>
                    <a:lnTo>
                      <a:pt x="356" y="31"/>
                    </a:lnTo>
                    <a:lnTo>
                      <a:pt x="361" y="33"/>
                    </a:lnTo>
                    <a:lnTo>
                      <a:pt x="423" y="38"/>
                    </a:lnTo>
                    <a:lnTo>
                      <a:pt x="469" y="44"/>
                    </a:lnTo>
                    <a:lnTo>
                      <a:pt x="477" y="44"/>
                    </a:lnTo>
                    <a:lnTo>
                      <a:pt x="521" y="54"/>
                    </a:lnTo>
                    <a:lnTo>
                      <a:pt x="552" y="56"/>
                    </a:lnTo>
                    <a:lnTo>
                      <a:pt x="575" y="59"/>
                    </a:lnTo>
                    <a:lnTo>
                      <a:pt x="588" y="56"/>
                    </a:lnTo>
                    <a:lnTo>
                      <a:pt x="601" y="56"/>
                    </a:lnTo>
                    <a:lnTo>
                      <a:pt x="601" y="56"/>
                    </a:lnTo>
                    <a:lnTo>
                      <a:pt x="614" y="59"/>
                    </a:lnTo>
                    <a:lnTo>
                      <a:pt x="624" y="59"/>
                    </a:lnTo>
                    <a:lnTo>
                      <a:pt x="624" y="56"/>
                    </a:lnTo>
                    <a:lnTo>
                      <a:pt x="621" y="51"/>
                    </a:lnTo>
                    <a:lnTo>
                      <a:pt x="614" y="46"/>
                    </a:lnTo>
                    <a:lnTo>
                      <a:pt x="606" y="44"/>
                    </a:lnTo>
                    <a:lnTo>
                      <a:pt x="603" y="41"/>
                    </a:lnTo>
                    <a:lnTo>
                      <a:pt x="596" y="38"/>
                    </a:lnTo>
                    <a:lnTo>
                      <a:pt x="588" y="33"/>
                    </a:lnTo>
                    <a:lnTo>
                      <a:pt x="580" y="31"/>
                    </a:lnTo>
                    <a:lnTo>
                      <a:pt x="572" y="28"/>
                    </a:lnTo>
                    <a:lnTo>
                      <a:pt x="565" y="23"/>
                    </a:lnTo>
                    <a:lnTo>
                      <a:pt x="559" y="20"/>
                    </a:lnTo>
                    <a:lnTo>
                      <a:pt x="552" y="18"/>
                    </a:lnTo>
                    <a:lnTo>
                      <a:pt x="547" y="15"/>
                    </a:lnTo>
                    <a:lnTo>
                      <a:pt x="539" y="13"/>
                    </a:lnTo>
                    <a:lnTo>
                      <a:pt x="534" y="10"/>
                    </a:lnTo>
                    <a:lnTo>
                      <a:pt x="529" y="7"/>
                    </a:lnTo>
                    <a:lnTo>
                      <a:pt x="526" y="7"/>
                    </a:lnTo>
                    <a:lnTo>
                      <a:pt x="521" y="5"/>
                    </a:lnTo>
                    <a:lnTo>
                      <a:pt x="518" y="5"/>
                    </a:lnTo>
                    <a:lnTo>
                      <a:pt x="516" y="2"/>
                    </a:lnTo>
                    <a:lnTo>
                      <a:pt x="513" y="2"/>
                    </a:lnTo>
                    <a:lnTo>
                      <a:pt x="510" y="0"/>
                    </a:lnTo>
                    <a:lnTo>
                      <a:pt x="508" y="0"/>
                    </a:lnTo>
                    <a:lnTo>
                      <a:pt x="50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8" name="Freeform 428"/>
              <p:cNvSpPr>
                <a:spLocks/>
              </p:cNvSpPr>
              <p:nvPr/>
            </p:nvSpPr>
            <p:spPr bwMode="auto">
              <a:xfrm>
                <a:off x="570" y="195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69" name="Freeform 429"/>
              <p:cNvSpPr>
                <a:spLocks/>
              </p:cNvSpPr>
              <p:nvPr/>
            </p:nvSpPr>
            <p:spPr bwMode="auto">
              <a:xfrm>
                <a:off x="568" y="1948"/>
                <a:ext cx="28" cy="20"/>
              </a:xfrm>
              <a:custGeom>
                <a:avLst/>
                <a:gdLst>
                  <a:gd name="T0" fmla="*/ 2 w 28"/>
                  <a:gd name="T1" fmla="*/ 5 h 20"/>
                  <a:gd name="T2" fmla="*/ 5 w 28"/>
                  <a:gd name="T3" fmla="*/ 5 h 20"/>
                  <a:gd name="T4" fmla="*/ 5 w 28"/>
                  <a:gd name="T5" fmla="*/ 7 h 20"/>
                  <a:gd name="T6" fmla="*/ 5 w 28"/>
                  <a:gd name="T7" fmla="*/ 10 h 20"/>
                  <a:gd name="T8" fmla="*/ 2 w 28"/>
                  <a:gd name="T9" fmla="*/ 13 h 20"/>
                  <a:gd name="T10" fmla="*/ 2 w 28"/>
                  <a:gd name="T11" fmla="*/ 13 h 20"/>
                  <a:gd name="T12" fmla="*/ 0 w 28"/>
                  <a:gd name="T13" fmla="*/ 10 h 20"/>
                  <a:gd name="T14" fmla="*/ 0 w 28"/>
                  <a:gd name="T15" fmla="*/ 7 h 20"/>
                  <a:gd name="T16" fmla="*/ 2 w 28"/>
                  <a:gd name="T17" fmla="*/ 5 h 20"/>
                  <a:gd name="T18" fmla="*/ 5 w 28"/>
                  <a:gd name="T19" fmla="*/ 2 h 20"/>
                  <a:gd name="T20" fmla="*/ 10 w 28"/>
                  <a:gd name="T21" fmla="*/ 0 h 20"/>
                  <a:gd name="T22" fmla="*/ 20 w 28"/>
                  <a:gd name="T23" fmla="*/ 0 h 20"/>
                  <a:gd name="T24" fmla="*/ 25 w 28"/>
                  <a:gd name="T25" fmla="*/ 2 h 20"/>
                  <a:gd name="T26" fmla="*/ 28 w 28"/>
                  <a:gd name="T27" fmla="*/ 7 h 20"/>
                  <a:gd name="T28" fmla="*/ 28 w 28"/>
                  <a:gd name="T29" fmla="*/ 15 h 20"/>
                  <a:gd name="T30" fmla="*/ 25 w 28"/>
                  <a:gd name="T31" fmla="*/ 18 h 20"/>
                  <a:gd name="T32" fmla="*/ 20 w 28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0">
                    <a:moveTo>
                      <a:pt x="2" y="5"/>
                    </a:moveTo>
                    <a:lnTo>
                      <a:pt x="5" y="5"/>
                    </a:lnTo>
                    <a:lnTo>
                      <a:pt x="5" y="7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20" y="0"/>
                    </a:lnTo>
                    <a:lnTo>
                      <a:pt x="25" y="2"/>
                    </a:lnTo>
                    <a:lnTo>
                      <a:pt x="28" y="7"/>
                    </a:lnTo>
                    <a:lnTo>
                      <a:pt x="28" y="15"/>
                    </a:lnTo>
                    <a:lnTo>
                      <a:pt x="25" y="18"/>
                    </a:lnTo>
                    <a:lnTo>
                      <a:pt x="2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0" name="Freeform 430"/>
              <p:cNvSpPr>
                <a:spLocks/>
              </p:cNvSpPr>
              <p:nvPr/>
            </p:nvSpPr>
            <p:spPr bwMode="auto">
              <a:xfrm>
                <a:off x="591" y="1950"/>
                <a:ext cx="2" cy="16"/>
              </a:xfrm>
              <a:custGeom>
                <a:avLst/>
                <a:gdLst>
                  <a:gd name="T0" fmla="*/ 2 w 2"/>
                  <a:gd name="T1" fmla="*/ 0 h 16"/>
                  <a:gd name="T2" fmla="*/ 2 w 2"/>
                  <a:gd name="T3" fmla="*/ 5 h 16"/>
                  <a:gd name="T4" fmla="*/ 2 w 2"/>
                  <a:gd name="T5" fmla="*/ 11 h 16"/>
                  <a:gd name="T6" fmla="*/ 0 w 2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6">
                    <a:moveTo>
                      <a:pt x="2" y="0"/>
                    </a:moveTo>
                    <a:lnTo>
                      <a:pt x="2" y="5"/>
                    </a:lnTo>
                    <a:lnTo>
                      <a:pt x="2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1" name="Freeform 431"/>
              <p:cNvSpPr>
                <a:spLocks/>
              </p:cNvSpPr>
              <p:nvPr/>
            </p:nvSpPr>
            <p:spPr bwMode="auto">
              <a:xfrm>
                <a:off x="586" y="1948"/>
                <a:ext cx="7" cy="20"/>
              </a:xfrm>
              <a:custGeom>
                <a:avLst/>
                <a:gdLst>
                  <a:gd name="T0" fmla="*/ 0 w 7"/>
                  <a:gd name="T1" fmla="*/ 0 h 20"/>
                  <a:gd name="T2" fmla="*/ 5 w 7"/>
                  <a:gd name="T3" fmla="*/ 2 h 20"/>
                  <a:gd name="T4" fmla="*/ 7 w 7"/>
                  <a:gd name="T5" fmla="*/ 7 h 20"/>
                  <a:gd name="T6" fmla="*/ 5 w 7"/>
                  <a:gd name="T7" fmla="*/ 13 h 20"/>
                  <a:gd name="T8" fmla="*/ 5 w 7"/>
                  <a:gd name="T9" fmla="*/ 18 h 20"/>
                  <a:gd name="T10" fmla="*/ 0 w 7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0">
                    <a:moveTo>
                      <a:pt x="0" y="0"/>
                    </a:moveTo>
                    <a:lnTo>
                      <a:pt x="5" y="2"/>
                    </a:lnTo>
                    <a:lnTo>
                      <a:pt x="7" y="7"/>
                    </a:lnTo>
                    <a:lnTo>
                      <a:pt x="5" y="13"/>
                    </a:lnTo>
                    <a:lnTo>
                      <a:pt x="5" y="18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2" name="Freeform 432"/>
              <p:cNvSpPr>
                <a:spLocks/>
              </p:cNvSpPr>
              <p:nvPr/>
            </p:nvSpPr>
            <p:spPr bwMode="auto">
              <a:xfrm>
                <a:off x="565" y="1968"/>
                <a:ext cx="34" cy="29"/>
              </a:xfrm>
              <a:custGeom>
                <a:avLst/>
                <a:gdLst>
                  <a:gd name="T0" fmla="*/ 16 w 34"/>
                  <a:gd name="T1" fmla="*/ 0 h 29"/>
                  <a:gd name="T2" fmla="*/ 23 w 34"/>
                  <a:gd name="T3" fmla="*/ 0 h 29"/>
                  <a:gd name="T4" fmla="*/ 26 w 34"/>
                  <a:gd name="T5" fmla="*/ 3 h 29"/>
                  <a:gd name="T6" fmla="*/ 31 w 34"/>
                  <a:gd name="T7" fmla="*/ 8 h 29"/>
                  <a:gd name="T8" fmla="*/ 34 w 34"/>
                  <a:gd name="T9" fmla="*/ 13 h 29"/>
                  <a:gd name="T10" fmla="*/ 34 w 34"/>
                  <a:gd name="T11" fmla="*/ 18 h 29"/>
                  <a:gd name="T12" fmla="*/ 31 w 34"/>
                  <a:gd name="T13" fmla="*/ 23 h 29"/>
                  <a:gd name="T14" fmla="*/ 28 w 34"/>
                  <a:gd name="T15" fmla="*/ 26 h 29"/>
                  <a:gd name="T16" fmla="*/ 21 w 34"/>
                  <a:gd name="T17" fmla="*/ 29 h 29"/>
                  <a:gd name="T18" fmla="*/ 13 w 34"/>
                  <a:gd name="T19" fmla="*/ 29 h 29"/>
                  <a:gd name="T20" fmla="*/ 5 w 34"/>
                  <a:gd name="T21" fmla="*/ 26 h 29"/>
                  <a:gd name="T22" fmla="*/ 3 w 34"/>
                  <a:gd name="T23" fmla="*/ 23 h 29"/>
                  <a:gd name="T24" fmla="*/ 0 w 34"/>
                  <a:gd name="T25" fmla="*/ 18 h 29"/>
                  <a:gd name="T26" fmla="*/ 0 w 34"/>
                  <a:gd name="T27" fmla="*/ 16 h 29"/>
                  <a:gd name="T28" fmla="*/ 3 w 34"/>
                  <a:gd name="T29" fmla="*/ 13 h 29"/>
                  <a:gd name="T30" fmla="*/ 5 w 34"/>
                  <a:gd name="T31" fmla="*/ 13 h 29"/>
                  <a:gd name="T32" fmla="*/ 8 w 34"/>
                  <a:gd name="T33" fmla="*/ 16 h 29"/>
                  <a:gd name="T34" fmla="*/ 8 w 34"/>
                  <a:gd name="T35" fmla="*/ 18 h 29"/>
                  <a:gd name="T36" fmla="*/ 5 w 34"/>
                  <a:gd name="T37" fmla="*/ 21 h 29"/>
                  <a:gd name="T38" fmla="*/ 3 w 34"/>
                  <a:gd name="T39" fmla="*/ 2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9">
                    <a:moveTo>
                      <a:pt x="16" y="0"/>
                    </a:moveTo>
                    <a:lnTo>
                      <a:pt x="23" y="0"/>
                    </a:lnTo>
                    <a:lnTo>
                      <a:pt x="26" y="3"/>
                    </a:lnTo>
                    <a:lnTo>
                      <a:pt x="31" y="8"/>
                    </a:lnTo>
                    <a:lnTo>
                      <a:pt x="34" y="13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8" y="26"/>
                    </a:lnTo>
                    <a:lnTo>
                      <a:pt x="21" y="29"/>
                    </a:lnTo>
                    <a:lnTo>
                      <a:pt x="13" y="29"/>
                    </a:lnTo>
                    <a:lnTo>
                      <a:pt x="5" y="26"/>
                    </a:lnTo>
                    <a:lnTo>
                      <a:pt x="3" y="23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3" name="Freeform 433"/>
              <p:cNvSpPr>
                <a:spLocks/>
              </p:cNvSpPr>
              <p:nvPr/>
            </p:nvSpPr>
            <p:spPr bwMode="auto">
              <a:xfrm>
                <a:off x="593" y="1976"/>
                <a:ext cx="3" cy="15"/>
              </a:xfrm>
              <a:custGeom>
                <a:avLst/>
                <a:gdLst>
                  <a:gd name="T0" fmla="*/ 0 w 3"/>
                  <a:gd name="T1" fmla="*/ 0 h 15"/>
                  <a:gd name="T2" fmla="*/ 3 w 3"/>
                  <a:gd name="T3" fmla="*/ 5 h 15"/>
                  <a:gd name="T4" fmla="*/ 3 w 3"/>
                  <a:gd name="T5" fmla="*/ 10 h 15"/>
                  <a:gd name="T6" fmla="*/ 0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lnTo>
                      <a:pt x="3" y="5"/>
                    </a:lnTo>
                    <a:lnTo>
                      <a:pt x="3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4" name="Freeform 434"/>
              <p:cNvSpPr>
                <a:spLocks/>
              </p:cNvSpPr>
              <p:nvPr/>
            </p:nvSpPr>
            <p:spPr bwMode="auto">
              <a:xfrm>
                <a:off x="586" y="1968"/>
                <a:ext cx="7" cy="29"/>
              </a:xfrm>
              <a:custGeom>
                <a:avLst/>
                <a:gdLst>
                  <a:gd name="T0" fmla="*/ 0 w 7"/>
                  <a:gd name="T1" fmla="*/ 0 h 29"/>
                  <a:gd name="T2" fmla="*/ 2 w 7"/>
                  <a:gd name="T3" fmla="*/ 3 h 29"/>
                  <a:gd name="T4" fmla="*/ 5 w 7"/>
                  <a:gd name="T5" fmla="*/ 5 h 29"/>
                  <a:gd name="T6" fmla="*/ 7 w 7"/>
                  <a:gd name="T7" fmla="*/ 13 h 29"/>
                  <a:gd name="T8" fmla="*/ 7 w 7"/>
                  <a:gd name="T9" fmla="*/ 18 h 29"/>
                  <a:gd name="T10" fmla="*/ 5 w 7"/>
                  <a:gd name="T11" fmla="*/ 26 h 29"/>
                  <a:gd name="T12" fmla="*/ 0 w 7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9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  <a:lnTo>
                      <a:pt x="7" y="13"/>
                    </a:lnTo>
                    <a:lnTo>
                      <a:pt x="7" y="18"/>
                    </a:lnTo>
                    <a:lnTo>
                      <a:pt x="5" y="26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5" name="Rectangle 435"/>
              <p:cNvSpPr>
                <a:spLocks noChangeArrowheads="1"/>
              </p:cNvSpPr>
              <p:nvPr/>
            </p:nvSpPr>
            <p:spPr bwMode="auto">
              <a:xfrm>
                <a:off x="568" y="1984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6" name="Freeform 436"/>
              <p:cNvSpPr>
                <a:spLocks/>
              </p:cNvSpPr>
              <p:nvPr/>
            </p:nvSpPr>
            <p:spPr bwMode="auto">
              <a:xfrm>
                <a:off x="612" y="1948"/>
                <a:ext cx="33" cy="49"/>
              </a:xfrm>
              <a:custGeom>
                <a:avLst/>
                <a:gdLst>
                  <a:gd name="T0" fmla="*/ 5 w 33"/>
                  <a:gd name="T1" fmla="*/ 0 h 49"/>
                  <a:gd name="T2" fmla="*/ 0 w 33"/>
                  <a:gd name="T3" fmla="*/ 23 h 49"/>
                  <a:gd name="T4" fmla="*/ 5 w 33"/>
                  <a:gd name="T5" fmla="*/ 18 h 49"/>
                  <a:gd name="T6" fmla="*/ 12 w 33"/>
                  <a:gd name="T7" fmla="*/ 18 h 49"/>
                  <a:gd name="T8" fmla="*/ 20 w 33"/>
                  <a:gd name="T9" fmla="*/ 18 h 49"/>
                  <a:gd name="T10" fmla="*/ 25 w 33"/>
                  <a:gd name="T11" fmla="*/ 20 h 49"/>
                  <a:gd name="T12" fmla="*/ 31 w 33"/>
                  <a:gd name="T13" fmla="*/ 25 h 49"/>
                  <a:gd name="T14" fmla="*/ 33 w 33"/>
                  <a:gd name="T15" fmla="*/ 31 h 49"/>
                  <a:gd name="T16" fmla="*/ 33 w 33"/>
                  <a:gd name="T17" fmla="*/ 36 h 49"/>
                  <a:gd name="T18" fmla="*/ 31 w 33"/>
                  <a:gd name="T19" fmla="*/ 43 h 49"/>
                  <a:gd name="T20" fmla="*/ 25 w 33"/>
                  <a:gd name="T21" fmla="*/ 46 h 49"/>
                  <a:gd name="T22" fmla="*/ 18 w 33"/>
                  <a:gd name="T23" fmla="*/ 49 h 49"/>
                  <a:gd name="T24" fmla="*/ 12 w 33"/>
                  <a:gd name="T25" fmla="*/ 49 h 49"/>
                  <a:gd name="T26" fmla="*/ 5 w 33"/>
                  <a:gd name="T27" fmla="*/ 46 h 49"/>
                  <a:gd name="T28" fmla="*/ 2 w 33"/>
                  <a:gd name="T29" fmla="*/ 43 h 49"/>
                  <a:gd name="T30" fmla="*/ 0 w 33"/>
                  <a:gd name="T31" fmla="*/ 41 h 49"/>
                  <a:gd name="T32" fmla="*/ 0 w 33"/>
                  <a:gd name="T33" fmla="*/ 38 h 49"/>
                  <a:gd name="T34" fmla="*/ 2 w 33"/>
                  <a:gd name="T35" fmla="*/ 36 h 49"/>
                  <a:gd name="T36" fmla="*/ 5 w 33"/>
                  <a:gd name="T37" fmla="*/ 36 h 49"/>
                  <a:gd name="T38" fmla="*/ 7 w 33"/>
                  <a:gd name="T39" fmla="*/ 38 h 49"/>
                  <a:gd name="T40" fmla="*/ 7 w 33"/>
                  <a:gd name="T41" fmla="*/ 41 h 49"/>
                  <a:gd name="T42" fmla="*/ 5 w 33"/>
                  <a:gd name="T43" fmla="*/ 41 h 49"/>
                  <a:gd name="T44" fmla="*/ 2 w 33"/>
                  <a:gd name="T45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49">
                    <a:moveTo>
                      <a:pt x="5" y="0"/>
                    </a:moveTo>
                    <a:lnTo>
                      <a:pt x="0" y="23"/>
                    </a:lnTo>
                    <a:lnTo>
                      <a:pt x="5" y="18"/>
                    </a:lnTo>
                    <a:lnTo>
                      <a:pt x="12" y="18"/>
                    </a:lnTo>
                    <a:lnTo>
                      <a:pt x="20" y="18"/>
                    </a:lnTo>
                    <a:lnTo>
                      <a:pt x="25" y="20"/>
                    </a:lnTo>
                    <a:lnTo>
                      <a:pt x="31" y="25"/>
                    </a:lnTo>
                    <a:lnTo>
                      <a:pt x="33" y="31"/>
                    </a:lnTo>
                    <a:lnTo>
                      <a:pt x="33" y="36"/>
                    </a:lnTo>
                    <a:lnTo>
                      <a:pt x="31" y="43"/>
                    </a:lnTo>
                    <a:lnTo>
                      <a:pt x="25" y="46"/>
                    </a:lnTo>
                    <a:lnTo>
                      <a:pt x="18" y="49"/>
                    </a:lnTo>
                    <a:lnTo>
                      <a:pt x="12" y="49"/>
                    </a:lnTo>
                    <a:lnTo>
                      <a:pt x="5" y="46"/>
                    </a:lnTo>
                    <a:lnTo>
                      <a:pt x="2" y="43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2" y="36"/>
                    </a:lnTo>
                    <a:lnTo>
                      <a:pt x="5" y="36"/>
                    </a:lnTo>
                    <a:lnTo>
                      <a:pt x="7" y="38"/>
                    </a:lnTo>
                    <a:lnTo>
                      <a:pt x="7" y="41"/>
                    </a:lnTo>
                    <a:lnTo>
                      <a:pt x="5" y="41"/>
                    </a:lnTo>
                    <a:lnTo>
                      <a:pt x="2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7" name="Freeform 437"/>
              <p:cNvSpPr>
                <a:spLocks/>
              </p:cNvSpPr>
              <p:nvPr/>
            </p:nvSpPr>
            <p:spPr bwMode="auto">
              <a:xfrm>
                <a:off x="640" y="1973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3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3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8" name="Freeform 438"/>
              <p:cNvSpPr>
                <a:spLocks/>
              </p:cNvSpPr>
              <p:nvPr/>
            </p:nvSpPr>
            <p:spPr bwMode="auto">
              <a:xfrm>
                <a:off x="630" y="1966"/>
                <a:ext cx="10" cy="31"/>
              </a:xfrm>
              <a:custGeom>
                <a:avLst/>
                <a:gdLst>
                  <a:gd name="T0" fmla="*/ 2 w 10"/>
                  <a:gd name="T1" fmla="*/ 0 h 31"/>
                  <a:gd name="T2" fmla="*/ 5 w 10"/>
                  <a:gd name="T3" fmla="*/ 2 h 31"/>
                  <a:gd name="T4" fmla="*/ 7 w 10"/>
                  <a:gd name="T5" fmla="*/ 5 h 31"/>
                  <a:gd name="T6" fmla="*/ 10 w 10"/>
                  <a:gd name="T7" fmla="*/ 10 h 31"/>
                  <a:gd name="T8" fmla="*/ 10 w 10"/>
                  <a:gd name="T9" fmla="*/ 20 h 31"/>
                  <a:gd name="T10" fmla="*/ 7 w 10"/>
                  <a:gd name="T11" fmla="*/ 28 h 31"/>
                  <a:gd name="T12" fmla="*/ 5 w 10"/>
                  <a:gd name="T13" fmla="*/ 28 h 31"/>
                  <a:gd name="T14" fmla="*/ 0 w 10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31">
                    <a:moveTo>
                      <a:pt x="2" y="0"/>
                    </a:moveTo>
                    <a:lnTo>
                      <a:pt x="5" y="2"/>
                    </a:lnTo>
                    <a:lnTo>
                      <a:pt x="7" y="5"/>
                    </a:lnTo>
                    <a:lnTo>
                      <a:pt x="10" y="10"/>
                    </a:lnTo>
                    <a:lnTo>
                      <a:pt x="10" y="20"/>
                    </a:lnTo>
                    <a:lnTo>
                      <a:pt x="7" y="28"/>
                    </a:lnTo>
                    <a:lnTo>
                      <a:pt x="5" y="28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79" name="Rectangle 439"/>
              <p:cNvSpPr>
                <a:spLocks noChangeArrowheads="1"/>
              </p:cNvSpPr>
              <p:nvPr/>
            </p:nvSpPr>
            <p:spPr bwMode="auto">
              <a:xfrm>
                <a:off x="614" y="1986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0" name="Line 440"/>
              <p:cNvSpPr>
                <a:spLocks noChangeShapeType="1"/>
              </p:cNvSpPr>
              <p:nvPr/>
            </p:nvSpPr>
            <p:spPr bwMode="auto">
              <a:xfrm>
                <a:off x="617" y="1948"/>
                <a:ext cx="2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1" name="Line 441"/>
              <p:cNvSpPr>
                <a:spLocks noChangeShapeType="1"/>
              </p:cNvSpPr>
              <p:nvPr/>
            </p:nvSpPr>
            <p:spPr bwMode="auto">
              <a:xfrm>
                <a:off x="617" y="1950"/>
                <a:ext cx="2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2" name="Freeform 442"/>
              <p:cNvSpPr>
                <a:spLocks/>
              </p:cNvSpPr>
              <p:nvPr/>
            </p:nvSpPr>
            <p:spPr bwMode="auto">
              <a:xfrm>
                <a:off x="617" y="1950"/>
                <a:ext cx="23" cy="3"/>
              </a:xfrm>
              <a:custGeom>
                <a:avLst/>
                <a:gdLst>
                  <a:gd name="T0" fmla="*/ 0 w 23"/>
                  <a:gd name="T1" fmla="*/ 3 h 3"/>
                  <a:gd name="T2" fmla="*/ 10 w 23"/>
                  <a:gd name="T3" fmla="*/ 3 h 3"/>
                  <a:gd name="T4" fmla="*/ 20 w 23"/>
                  <a:gd name="T5" fmla="*/ 0 h 3"/>
                  <a:gd name="T6" fmla="*/ 23 w 2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3">
                    <a:moveTo>
                      <a:pt x="0" y="3"/>
                    </a:moveTo>
                    <a:lnTo>
                      <a:pt x="10" y="3"/>
                    </a:lnTo>
                    <a:lnTo>
                      <a:pt x="20" y="0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3" name="Freeform 443"/>
              <p:cNvSpPr>
                <a:spLocks/>
              </p:cNvSpPr>
              <p:nvPr/>
            </p:nvSpPr>
            <p:spPr bwMode="auto">
              <a:xfrm>
                <a:off x="658" y="1950"/>
                <a:ext cx="34" cy="49"/>
              </a:xfrm>
              <a:custGeom>
                <a:avLst/>
                <a:gdLst>
                  <a:gd name="T0" fmla="*/ 15 w 34"/>
                  <a:gd name="T1" fmla="*/ 0 h 49"/>
                  <a:gd name="T2" fmla="*/ 8 w 34"/>
                  <a:gd name="T3" fmla="*/ 3 h 49"/>
                  <a:gd name="T4" fmla="*/ 3 w 34"/>
                  <a:gd name="T5" fmla="*/ 8 h 49"/>
                  <a:gd name="T6" fmla="*/ 0 w 34"/>
                  <a:gd name="T7" fmla="*/ 21 h 49"/>
                  <a:gd name="T8" fmla="*/ 0 w 34"/>
                  <a:gd name="T9" fmla="*/ 29 h 49"/>
                  <a:gd name="T10" fmla="*/ 3 w 34"/>
                  <a:gd name="T11" fmla="*/ 39 h 49"/>
                  <a:gd name="T12" fmla="*/ 8 w 34"/>
                  <a:gd name="T13" fmla="*/ 47 h 49"/>
                  <a:gd name="T14" fmla="*/ 13 w 34"/>
                  <a:gd name="T15" fmla="*/ 49 h 49"/>
                  <a:gd name="T16" fmla="*/ 18 w 34"/>
                  <a:gd name="T17" fmla="*/ 49 h 49"/>
                  <a:gd name="T18" fmla="*/ 26 w 34"/>
                  <a:gd name="T19" fmla="*/ 47 h 49"/>
                  <a:gd name="T20" fmla="*/ 31 w 34"/>
                  <a:gd name="T21" fmla="*/ 39 h 49"/>
                  <a:gd name="T22" fmla="*/ 34 w 34"/>
                  <a:gd name="T23" fmla="*/ 29 h 49"/>
                  <a:gd name="T24" fmla="*/ 34 w 34"/>
                  <a:gd name="T25" fmla="*/ 21 h 49"/>
                  <a:gd name="T26" fmla="*/ 31 w 34"/>
                  <a:gd name="T27" fmla="*/ 11 h 49"/>
                  <a:gd name="T28" fmla="*/ 26 w 34"/>
                  <a:gd name="T29" fmla="*/ 3 h 49"/>
                  <a:gd name="T30" fmla="*/ 21 w 34"/>
                  <a:gd name="T31" fmla="*/ 0 h 49"/>
                  <a:gd name="T32" fmla="*/ 15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15" y="0"/>
                    </a:moveTo>
                    <a:lnTo>
                      <a:pt x="8" y="3"/>
                    </a:lnTo>
                    <a:lnTo>
                      <a:pt x="3" y="8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3" y="39"/>
                    </a:lnTo>
                    <a:lnTo>
                      <a:pt x="8" y="47"/>
                    </a:lnTo>
                    <a:lnTo>
                      <a:pt x="13" y="49"/>
                    </a:lnTo>
                    <a:lnTo>
                      <a:pt x="18" y="49"/>
                    </a:lnTo>
                    <a:lnTo>
                      <a:pt x="26" y="47"/>
                    </a:lnTo>
                    <a:lnTo>
                      <a:pt x="31" y="39"/>
                    </a:lnTo>
                    <a:lnTo>
                      <a:pt x="34" y="29"/>
                    </a:lnTo>
                    <a:lnTo>
                      <a:pt x="34" y="21"/>
                    </a:lnTo>
                    <a:lnTo>
                      <a:pt x="31" y="11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4" name="Freeform 444"/>
              <p:cNvSpPr>
                <a:spLocks/>
              </p:cNvSpPr>
              <p:nvPr/>
            </p:nvSpPr>
            <p:spPr bwMode="auto">
              <a:xfrm>
                <a:off x="661" y="1955"/>
                <a:ext cx="5" cy="39"/>
              </a:xfrm>
              <a:custGeom>
                <a:avLst/>
                <a:gdLst>
                  <a:gd name="T0" fmla="*/ 5 w 5"/>
                  <a:gd name="T1" fmla="*/ 0 h 39"/>
                  <a:gd name="T2" fmla="*/ 2 w 5"/>
                  <a:gd name="T3" fmla="*/ 6 h 39"/>
                  <a:gd name="T4" fmla="*/ 0 w 5"/>
                  <a:gd name="T5" fmla="*/ 13 h 39"/>
                  <a:gd name="T6" fmla="*/ 0 w 5"/>
                  <a:gd name="T7" fmla="*/ 24 h 39"/>
                  <a:gd name="T8" fmla="*/ 2 w 5"/>
                  <a:gd name="T9" fmla="*/ 34 h 39"/>
                  <a:gd name="T10" fmla="*/ 5 w 5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9">
                    <a:moveTo>
                      <a:pt x="5" y="0"/>
                    </a:moveTo>
                    <a:lnTo>
                      <a:pt x="2" y="6"/>
                    </a:lnTo>
                    <a:lnTo>
                      <a:pt x="0" y="13"/>
                    </a:lnTo>
                    <a:lnTo>
                      <a:pt x="0" y="24"/>
                    </a:lnTo>
                    <a:lnTo>
                      <a:pt x="2" y="34"/>
                    </a:lnTo>
                    <a:lnTo>
                      <a:pt x="5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5" name="Freeform 445"/>
              <p:cNvSpPr>
                <a:spLocks/>
              </p:cNvSpPr>
              <p:nvPr/>
            </p:nvSpPr>
            <p:spPr bwMode="auto">
              <a:xfrm>
                <a:off x="684" y="1955"/>
                <a:ext cx="5" cy="39"/>
              </a:xfrm>
              <a:custGeom>
                <a:avLst/>
                <a:gdLst>
                  <a:gd name="T0" fmla="*/ 0 w 5"/>
                  <a:gd name="T1" fmla="*/ 39 h 39"/>
                  <a:gd name="T2" fmla="*/ 2 w 5"/>
                  <a:gd name="T3" fmla="*/ 34 h 39"/>
                  <a:gd name="T4" fmla="*/ 5 w 5"/>
                  <a:gd name="T5" fmla="*/ 26 h 39"/>
                  <a:gd name="T6" fmla="*/ 5 w 5"/>
                  <a:gd name="T7" fmla="*/ 13 h 39"/>
                  <a:gd name="T8" fmla="*/ 2 w 5"/>
                  <a:gd name="T9" fmla="*/ 6 h 39"/>
                  <a:gd name="T10" fmla="*/ 0 w 5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9">
                    <a:moveTo>
                      <a:pt x="0" y="39"/>
                    </a:moveTo>
                    <a:lnTo>
                      <a:pt x="2" y="34"/>
                    </a:lnTo>
                    <a:lnTo>
                      <a:pt x="5" y="26"/>
                    </a:lnTo>
                    <a:lnTo>
                      <a:pt x="5" y="13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6" name="Freeform 446"/>
              <p:cNvSpPr>
                <a:spLocks/>
              </p:cNvSpPr>
              <p:nvPr/>
            </p:nvSpPr>
            <p:spPr bwMode="auto">
              <a:xfrm>
                <a:off x="663" y="1950"/>
                <a:ext cx="10" cy="49"/>
              </a:xfrm>
              <a:custGeom>
                <a:avLst/>
                <a:gdLst>
                  <a:gd name="T0" fmla="*/ 10 w 10"/>
                  <a:gd name="T1" fmla="*/ 0 h 49"/>
                  <a:gd name="T2" fmla="*/ 5 w 10"/>
                  <a:gd name="T3" fmla="*/ 3 h 49"/>
                  <a:gd name="T4" fmla="*/ 3 w 10"/>
                  <a:gd name="T5" fmla="*/ 8 h 49"/>
                  <a:gd name="T6" fmla="*/ 0 w 10"/>
                  <a:gd name="T7" fmla="*/ 18 h 49"/>
                  <a:gd name="T8" fmla="*/ 0 w 10"/>
                  <a:gd name="T9" fmla="*/ 31 h 49"/>
                  <a:gd name="T10" fmla="*/ 3 w 10"/>
                  <a:gd name="T11" fmla="*/ 41 h 49"/>
                  <a:gd name="T12" fmla="*/ 5 w 10"/>
                  <a:gd name="T13" fmla="*/ 47 h 49"/>
                  <a:gd name="T14" fmla="*/ 8 w 10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49">
                    <a:moveTo>
                      <a:pt x="10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18"/>
                    </a:lnTo>
                    <a:lnTo>
                      <a:pt x="0" y="31"/>
                    </a:lnTo>
                    <a:lnTo>
                      <a:pt x="3" y="41"/>
                    </a:lnTo>
                    <a:lnTo>
                      <a:pt x="5" y="47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7" name="Freeform 447"/>
              <p:cNvSpPr>
                <a:spLocks/>
              </p:cNvSpPr>
              <p:nvPr/>
            </p:nvSpPr>
            <p:spPr bwMode="auto">
              <a:xfrm>
                <a:off x="676" y="1950"/>
                <a:ext cx="10" cy="49"/>
              </a:xfrm>
              <a:custGeom>
                <a:avLst/>
                <a:gdLst>
                  <a:gd name="T0" fmla="*/ 0 w 10"/>
                  <a:gd name="T1" fmla="*/ 49 h 49"/>
                  <a:gd name="T2" fmla="*/ 5 w 10"/>
                  <a:gd name="T3" fmla="*/ 47 h 49"/>
                  <a:gd name="T4" fmla="*/ 8 w 10"/>
                  <a:gd name="T5" fmla="*/ 41 h 49"/>
                  <a:gd name="T6" fmla="*/ 10 w 10"/>
                  <a:gd name="T7" fmla="*/ 31 h 49"/>
                  <a:gd name="T8" fmla="*/ 10 w 10"/>
                  <a:gd name="T9" fmla="*/ 18 h 49"/>
                  <a:gd name="T10" fmla="*/ 8 w 10"/>
                  <a:gd name="T11" fmla="*/ 8 h 49"/>
                  <a:gd name="T12" fmla="*/ 5 w 10"/>
                  <a:gd name="T13" fmla="*/ 3 h 49"/>
                  <a:gd name="T14" fmla="*/ 3 w 10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49">
                    <a:moveTo>
                      <a:pt x="0" y="49"/>
                    </a:moveTo>
                    <a:lnTo>
                      <a:pt x="5" y="47"/>
                    </a:lnTo>
                    <a:lnTo>
                      <a:pt x="8" y="41"/>
                    </a:lnTo>
                    <a:lnTo>
                      <a:pt x="10" y="31"/>
                    </a:lnTo>
                    <a:lnTo>
                      <a:pt x="10" y="18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8" name="Line 448"/>
              <p:cNvSpPr>
                <a:spLocks noChangeShapeType="1"/>
              </p:cNvSpPr>
              <p:nvPr/>
            </p:nvSpPr>
            <p:spPr bwMode="auto">
              <a:xfrm>
                <a:off x="439" y="1968"/>
                <a:ext cx="98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89" name="Freeform 449"/>
              <p:cNvSpPr>
                <a:spLocks/>
              </p:cNvSpPr>
              <p:nvPr/>
            </p:nvSpPr>
            <p:spPr bwMode="auto">
              <a:xfrm>
                <a:off x="720" y="1762"/>
                <a:ext cx="477" cy="217"/>
              </a:xfrm>
              <a:custGeom>
                <a:avLst/>
                <a:gdLst>
                  <a:gd name="T0" fmla="*/ 0 w 477"/>
                  <a:gd name="T1" fmla="*/ 214 h 217"/>
                  <a:gd name="T2" fmla="*/ 31 w 477"/>
                  <a:gd name="T3" fmla="*/ 217 h 217"/>
                  <a:gd name="T4" fmla="*/ 33 w 477"/>
                  <a:gd name="T5" fmla="*/ 217 h 217"/>
                  <a:gd name="T6" fmla="*/ 100 w 477"/>
                  <a:gd name="T7" fmla="*/ 214 h 217"/>
                  <a:gd name="T8" fmla="*/ 147 w 477"/>
                  <a:gd name="T9" fmla="*/ 206 h 217"/>
                  <a:gd name="T10" fmla="*/ 178 w 477"/>
                  <a:gd name="T11" fmla="*/ 201 h 217"/>
                  <a:gd name="T12" fmla="*/ 204 w 477"/>
                  <a:gd name="T13" fmla="*/ 191 h 217"/>
                  <a:gd name="T14" fmla="*/ 224 w 477"/>
                  <a:gd name="T15" fmla="*/ 183 h 217"/>
                  <a:gd name="T16" fmla="*/ 245 w 477"/>
                  <a:gd name="T17" fmla="*/ 173 h 217"/>
                  <a:gd name="T18" fmla="*/ 263 w 477"/>
                  <a:gd name="T19" fmla="*/ 165 h 217"/>
                  <a:gd name="T20" fmla="*/ 278 w 477"/>
                  <a:gd name="T21" fmla="*/ 157 h 217"/>
                  <a:gd name="T22" fmla="*/ 281 w 477"/>
                  <a:gd name="T23" fmla="*/ 157 h 217"/>
                  <a:gd name="T24" fmla="*/ 281 w 477"/>
                  <a:gd name="T25" fmla="*/ 152 h 217"/>
                  <a:gd name="T26" fmla="*/ 170 w 477"/>
                  <a:gd name="T27" fmla="*/ 119 h 217"/>
                  <a:gd name="T28" fmla="*/ 124 w 477"/>
                  <a:gd name="T29" fmla="*/ 98 h 217"/>
                  <a:gd name="T30" fmla="*/ 62 w 477"/>
                  <a:gd name="T31" fmla="*/ 77 h 217"/>
                  <a:gd name="T32" fmla="*/ 46 w 477"/>
                  <a:gd name="T33" fmla="*/ 70 h 217"/>
                  <a:gd name="T34" fmla="*/ 26 w 477"/>
                  <a:gd name="T35" fmla="*/ 54 h 217"/>
                  <a:gd name="T36" fmla="*/ 18 w 477"/>
                  <a:gd name="T37" fmla="*/ 44 h 217"/>
                  <a:gd name="T38" fmla="*/ 21 w 477"/>
                  <a:gd name="T39" fmla="*/ 33 h 217"/>
                  <a:gd name="T40" fmla="*/ 36 w 477"/>
                  <a:gd name="T41" fmla="*/ 26 h 217"/>
                  <a:gd name="T42" fmla="*/ 62 w 477"/>
                  <a:gd name="T43" fmla="*/ 23 h 217"/>
                  <a:gd name="T44" fmla="*/ 72 w 477"/>
                  <a:gd name="T45" fmla="*/ 21 h 217"/>
                  <a:gd name="T46" fmla="*/ 116 w 477"/>
                  <a:gd name="T47" fmla="*/ 26 h 217"/>
                  <a:gd name="T48" fmla="*/ 175 w 477"/>
                  <a:gd name="T49" fmla="*/ 31 h 217"/>
                  <a:gd name="T50" fmla="*/ 193 w 477"/>
                  <a:gd name="T51" fmla="*/ 33 h 217"/>
                  <a:gd name="T52" fmla="*/ 281 w 477"/>
                  <a:gd name="T53" fmla="*/ 54 h 217"/>
                  <a:gd name="T54" fmla="*/ 312 w 477"/>
                  <a:gd name="T55" fmla="*/ 59 h 217"/>
                  <a:gd name="T56" fmla="*/ 348 w 477"/>
                  <a:gd name="T57" fmla="*/ 72 h 217"/>
                  <a:gd name="T58" fmla="*/ 389 w 477"/>
                  <a:gd name="T59" fmla="*/ 80 h 217"/>
                  <a:gd name="T60" fmla="*/ 413 w 477"/>
                  <a:gd name="T61" fmla="*/ 82 h 217"/>
                  <a:gd name="T62" fmla="*/ 431 w 477"/>
                  <a:gd name="T63" fmla="*/ 85 h 217"/>
                  <a:gd name="T64" fmla="*/ 431 w 477"/>
                  <a:gd name="T65" fmla="*/ 85 h 217"/>
                  <a:gd name="T66" fmla="*/ 444 w 477"/>
                  <a:gd name="T67" fmla="*/ 85 h 217"/>
                  <a:gd name="T68" fmla="*/ 456 w 477"/>
                  <a:gd name="T69" fmla="*/ 88 h 217"/>
                  <a:gd name="T70" fmla="*/ 467 w 477"/>
                  <a:gd name="T71" fmla="*/ 88 h 217"/>
                  <a:gd name="T72" fmla="*/ 474 w 477"/>
                  <a:gd name="T73" fmla="*/ 88 h 217"/>
                  <a:gd name="T74" fmla="*/ 477 w 477"/>
                  <a:gd name="T75" fmla="*/ 88 h 217"/>
                  <a:gd name="T76" fmla="*/ 477 w 477"/>
                  <a:gd name="T77" fmla="*/ 82 h 217"/>
                  <a:gd name="T78" fmla="*/ 472 w 477"/>
                  <a:gd name="T79" fmla="*/ 77 h 217"/>
                  <a:gd name="T80" fmla="*/ 462 w 477"/>
                  <a:gd name="T81" fmla="*/ 72 h 217"/>
                  <a:gd name="T82" fmla="*/ 451 w 477"/>
                  <a:gd name="T83" fmla="*/ 67 h 217"/>
                  <a:gd name="T84" fmla="*/ 441 w 477"/>
                  <a:gd name="T85" fmla="*/ 59 h 217"/>
                  <a:gd name="T86" fmla="*/ 441 w 477"/>
                  <a:gd name="T87" fmla="*/ 59 h 217"/>
                  <a:gd name="T88" fmla="*/ 425 w 477"/>
                  <a:gd name="T89" fmla="*/ 54 h 217"/>
                  <a:gd name="T90" fmla="*/ 413 w 477"/>
                  <a:gd name="T91" fmla="*/ 46 h 217"/>
                  <a:gd name="T92" fmla="*/ 400 w 477"/>
                  <a:gd name="T93" fmla="*/ 41 h 217"/>
                  <a:gd name="T94" fmla="*/ 387 w 477"/>
                  <a:gd name="T95" fmla="*/ 33 h 217"/>
                  <a:gd name="T96" fmla="*/ 374 w 477"/>
                  <a:gd name="T97" fmla="*/ 28 h 217"/>
                  <a:gd name="T98" fmla="*/ 361 w 477"/>
                  <a:gd name="T99" fmla="*/ 23 h 217"/>
                  <a:gd name="T100" fmla="*/ 353 w 477"/>
                  <a:gd name="T101" fmla="*/ 21 h 217"/>
                  <a:gd name="T102" fmla="*/ 343 w 477"/>
                  <a:gd name="T103" fmla="*/ 15 h 217"/>
                  <a:gd name="T104" fmla="*/ 335 w 477"/>
                  <a:gd name="T105" fmla="*/ 13 h 217"/>
                  <a:gd name="T106" fmla="*/ 327 w 477"/>
                  <a:gd name="T107" fmla="*/ 10 h 217"/>
                  <a:gd name="T108" fmla="*/ 327 w 477"/>
                  <a:gd name="T109" fmla="*/ 8 h 217"/>
                  <a:gd name="T110" fmla="*/ 325 w 477"/>
                  <a:gd name="T111" fmla="*/ 8 h 217"/>
                  <a:gd name="T112" fmla="*/ 320 w 477"/>
                  <a:gd name="T113" fmla="*/ 5 h 217"/>
                  <a:gd name="T114" fmla="*/ 317 w 477"/>
                  <a:gd name="T115" fmla="*/ 5 h 217"/>
                  <a:gd name="T116" fmla="*/ 315 w 477"/>
                  <a:gd name="T117" fmla="*/ 5 h 217"/>
                  <a:gd name="T118" fmla="*/ 315 w 477"/>
                  <a:gd name="T119" fmla="*/ 2 h 217"/>
                  <a:gd name="T120" fmla="*/ 312 w 477"/>
                  <a:gd name="T121" fmla="*/ 2 h 217"/>
                  <a:gd name="T122" fmla="*/ 309 w 477"/>
                  <a:gd name="T12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7" h="217">
                    <a:moveTo>
                      <a:pt x="0" y="214"/>
                    </a:moveTo>
                    <a:lnTo>
                      <a:pt x="31" y="217"/>
                    </a:lnTo>
                    <a:lnTo>
                      <a:pt x="33" y="217"/>
                    </a:lnTo>
                    <a:lnTo>
                      <a:pt x="100" y="214"/>
                    </a:lnTo>
                    <a:lnTo>
                      <a:pt x="147" y="206"/>
                    </a:lnTo>
                    <a:lnTo>
                      <a:pt x="178" y="201"/>
                    </a:lnTo>
                    <a:lnTo>
                      <a:pt x="204" y="191"/>
                    </a:lnTo>
                    <a:lnTo>
                      <a:pt x="224" y="183"/>
                    </a:lnTo>
                    <a:lnTo>
                      <a:pt x="245" y="173"/>
                    </a:lnTo>
                    <a:lnTo>
                      <a:pt x="263" y="165"/>
                    </a:lnTo>
                    <a:lnTo>
                      <a:pt x="278" y="157"/>
                    </a:lnTo>
                    <a:lnTo>
                      <a:pt x="281" y="157"/>
                    </a:lnTo>
                    <a:lnTo>
                      <a:pt x="281" y="152"/>
                    </a:lnTo>
                    <a:lnTo>
                      <a:pt x="170" y="119"/>
                    </a:lnTo>
                    <a:lnTo>
                      <a:pt x="124" y="98"/>
                    </a:lnTo>
                    <a:lnTo>
                      <a:pt x="62" y="77"/>
                    </a:lnTo>
                    <a:lnTo>
                      <a:pt x="46" y="70"/>
                    </a:lnTo>
                    <a:lnTo>
                      <a:pt x="26" y="54"/>
                    </a:lnTo>
                    <a:lnTo>
                      <a:pt x="18" y="44"/>
                    </a:lnTo>
                    <a:lnTo>
                      <a:pt x="21" y="33"/>
                    </a:lnTo>
                    <a:lnTo>
                      <a:pt x="36" y="26"/>
                    </a:lnTo>
                    <a:lnTo>
                      <a:pt x="62" y="23"/>
                    </a:lnTo>
                    <a:lnTo>
                      <a:pt x="72" y="21"/>
                    </a:lnTo>
                    <a:lnTo>
                      <a:pt x="116" y="26"/>
                    </a:lnTo>
                    <a:lnTo>
                      <a:pt x="175" y="31"/>
                    </a:lnTo>
                    <a:lnTo>
                      <a:pt x="193" y="33"/>
                    </a:lnTo>
                    <a:lnTo>
                      <a:pt x="281" y="54"/>
                    </a:lnTo>
                    <a:lnTo>
                      <a:pt x="312" y="59"/>
                    </a:lnTo>
                    <a:lnTo>
                      <a:pt x="348" y="72"/>
                    </a:lnTo>
                    <a:lnTo>
                      <a:pt x="389" y="80"/>
                    </a:lnTo>
                    <a:lnTo>
                      <a:pt x="413" y="82"/>
                    </a:lnTo>
                    <a:lnTo>
                      <a:pt x="431" y="85"/>
                    </a:lnTo>
                    <a:lnTo>
                      <a:pt x="431" y="85"/>
                    </a:lnTo>
                    <a:lnTo>
                      <a:pt x="444" y="85"/>
                    </a:lnTo>
                    <a:lnTo>
                      <a:pt x="456" y="88"/>
                    </a:lnTo>
                    <a:lnTo>
                      <a:pt x="467" y="88"/>
                    </a:lnTo>
                    <a:lnTo>
                      <a:pt x="474" y="88"/>
                    </a:lnTo>
                    <a:lnTo>
                      <a:pt x="477" y="88"/>
                    </a:lnTo>
                    <a:lnTo>
                      <a:pt x="477" y="82"/>
                    </a:lnTo>
                    <a:lnTo>
                      <a:pt x="472" y="77"/>
                    </a:lnTo>
                    <a:lnTo>
                      <a:pt x="462" y="72"/>
                    </a:lnTo>
                    <a:lnTo>
                      <a:pt x="451" y="67"/>
                    </a:lnTo>
                    <a:lnTo>
                      <a:pt x="441" y="59"/>
                    </a:lnTo>
                    <a:lnTo>
                      <a:pt x="441" y="59"/>
                    </a:lnTo>
                    <a:lnTo>
                      <a:pt x="425" y="54"/>
                    </a:lnTo>
                    <a:lnTo>
                      <a:pt x="413" y="46"/>
                    </a:lnTo>
                    <a:lnTo>
                      <a:pt x="400" y="41"/>
                    </a:lnTo>
                    <a:lnTo>
                      <a:pt x="387" y="33"/>
                    </a:lnTo>
                    <a:lnTo>
                      <a:pt x="374" y="28"/>
                    </a:lnTo>
                    <a:lnTo>
                      <a:pt x="361" y="23"/>
                    </a:lnTo>
                    <a:lnTo>
                      <a:pt x="353" y="21"/>
                    </a:lnTo>
                    <a:lnTo>
                      <a:pt x="343" y="15"/>
                    </a:lnTo>
                    <a:lnTo>
                      <a:pt x="335" y="13"/>
                    </a:lnTo>
                    <a:lnTo>
                      <a:pt x="327" y="10"/>
                    </a:lnTo>
                    <a:lnTo>
                      <a:pt x="327" y="8"/>
                    </a:lnTo>
                    <a:lnTo>
                      <a:pt x="325" y="8"/>
                    </a:lnTo>
                    <a:lnTo>
                      <a:pt x="320" y="5"/>
                    </a:lnTo>
                    <a:lnTo>
                      <a:pt x="317" y="5"/>
                    </a:lnTo>
                    <a:lnTo>
                      <a:pt x="315" y="5"/>
                    </a:lnTo>
                    <a:lnTo>
                      <a:pt x="315" y="2"/>
                    </a:lnTo>
                    <a:lnTo>
                      <a:pt x="312" y="2"/>
                    </a:lnTo>
                    <a:lnTo>
                      <a:pt x="309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0" name="Freeform 450"/>
              <p:cNvSpPr>
                <a:spLocks/>
              </p:cNvSpPr>
              <p:nvPr/>
            </p:nvSpPr>
            <p:spPr bwMode="auto">
              <a:xfrm>
                <a:off x="439" y="1814"/>
                <a:ext cx="866" cy="206"/>
              </a:xfrm>
              <a:custGeom>
                <a:avLst/>
                <a:gdLst>
                  <a:gd name="T0" fmla="*/ 0 w 866"/>
                  <a:gd name="T1" fmla="*/ 183 h 206"/>
                  <a:gd name="T2" fmla="*/ 103 w 866"/>
                  <a:gd name="T3" fmla="*/ 185 h 206"/>
                  <a:gd name="T4" fmla="*/ 206 w 866"/>
                  <a:gd name="T5" fmla="*/ 190 h 206"/>
                  <a:gd name="T6" fmla="*/ 276 w 866"/>
                  <a:gd name="T7" fmla="*/ 196 h 206"/>
                  <a:gd name="T8" fmla="*/ 309 w 866"/>
                  <a:gd name="T9" fmla="*/ 198 h 206"/>
                  <a:gd name="T10" fmla="*/ 410 w 866"/>
                  <a:gd name="T11" fmla="*/ 206 h 206"/>
                  <a:gd name="T12" fmla="*/ 415 w 866"/>
                  <a:gd name="T13" fmla="*/ 206 h 206"/>
                  <a:gd name="T14" fmla="*/ 477 w 866"/>
                  <a:gd name="T15" fmla="*/ 206 h 206"/>
                  <a:gd name="T16" fmla="*/ 521 w 866"/>
                  <a:gd name="T17" fmla="*/ 201 h 206"/>
                  <a:gd name="T18" fmla="*/ 526 w 866"/>
                  <a:gd name="T19" fmla="*/ 201 h 206"/>
                  <a:gd name="T20" fmla="*/ 562 w 866"/>
                  <a:gd name="T21" fmla="*/ 198 h 206"/>
                  <a:gd name="T22" fmla="*/ 598 w 866"/>
                  <a:gd name="T23" fmla="*/ 196 h 206"/>
                  <a:gd name="T24" fmla="*/ 634 w 866"/>
                  <a:gd name="T25" fmla="*/ 193 h 206"/>
                  <a:gd name="T26" fmla="*/ 647 w 866"/>
                  <a:gd name="T27" fmla="*/ 190 h 206"/>
                  <a:gd name="T28" fmla="*/ 665 w 866"/>
                  <a:gd name="T29" fmla="*/ 188 h 206"/>
                  <a:gd name="T30" fmla="*/ 691 w 866"/>
                  <a:gd name="T31" fmla="*/ 183 h 206"/>
                  <a:gd name="T32" fmla="*/ 712 w 866"/>
                  <a:gd name="T33" fmla="*/ 177 h 206"/>
                  <a:gd name="T34" fmla="*/ 730 w 866"/>
                  <a:gd name="T35" fmla="*/ 172 h 206"/>
                  <a:gd name="T36" fmla="*/ 748 w 866"/>
                  <a:gd name="T37" fmla="*/ 167 h 206"/>
                  <a:gd name="T38" fmla="*/ 761 w 866"/>
                  <a:gd name="T39" fmla="*/ 159 h 206"/>
                  <a:gd name="T40" fmla="*/ 768 w 866"/>
                  <a:gd name="T41" fmla="*/ 152 h 206"/>
                  <a:gd name="T42" fmla="*/ 768 w 866"/>
                  <a:gd name="T43" fmla="*/ 139 h 206"/>
                  <a:gd name="T44" fmla="*/ 763 w 866"/>
                  <a:gd name="T45" fmla="*/ 126 h 206"/>
                  <a:gd name="T46" fmla="*/ 755 w 866"/>
                  <a:gd name="T47" fmla="*/ 113 h 206"/>
                  <a:gd name="T48" fmla="*/ 753 w 866"/>
                  <a:gd name="T49" fmla="*/ 103 h 206"/>
                  <a:gd name="T50" fmla="*/ 758 w 866"/>
                  <a:gd name="T51" fmla="*/ 95 h 206"/>
                  <a:gd name="T52" fmla="*/ 768 w 866"/>
                  <a:gd name="T53" fmla="*/ 92 h 206"/>
                  <a:gd name="T54" fmla="*/ 781 w 866"/>
                  <a:gd name="T55" fmla="*/ 90 h 206"/>
                  <a:gd name="T56" fmla="*/ 792 w 866"/>
                  <a:gd name="T57" fmla="*/ 87 h 206"/>
                  <a:gd name="T58" fmla="*/ 802 w 866"/>
                  <a:gd name="T59" fmla="*/ 85 h 206"/>
                  <a:gd name="T60" fmla="*/ 812 w 866"/>
                  <a:gd name="T61" fmla="*/ 85 h 206"/>
                  <a:gd name="T62" fmla="*/ 823 w 866"/>
                  <a:gd name="T63" fmla="*/ 85 h 206"/>
                  <a:gd name="T64" fmla="*/ 823 w 866"/>
                  <a:gd name="T65" fmla="*/ 85 h 206"/>
                  <a:gd name="T66" fmla="*/ 833 w 866"/>
                  <a:gd name="T67" fmla="*/ 85 h 206"/>
                  <a:gd name="T68" fmla="*/ 843 w 866"/>
                  <a:gd name="T69" fmla="*/ 85 h 206"/>
                  <a:gd name="T70" fmla="*/ 854 w 866"/>
                  <a:gd name="T71" fmla="*/ 85 h 206"/>
                  <a:gd name="T72" fmla="*/ 859 w 866"/>
                  <a:gd name="T73" fmla="*/ 85 h 206"/>
                  <a:gd name="T74" fmla="*/ 864 w 866"/>
                  <a:gd name="T75" fmla="*/ 85 h 206"/>
                  <a:gd name="T76" fmla="*/ 866 w 866"/>
                  <a:gd name="T77" fmla="*/ 82 h 206"/>
                  <a:gd name="T78" fmla="*/ 864 w 866"/>
                  <a:gd name="T79" fmla="*/ 79 h 206"/>
                  <a:gd name="T80" fmla="*/ 859 w 866"/>
                  <a:gd name="T81" fmla="*/ 77 h 206"/>
                  <a:gd name="T82" fmla="*/ 854 w 866"/>
                  <a:gd name="T83" fmla="*/ 72 h 206"/>
                  <a:gd name="T84" fmla="*/ 846 w 866"/>
                  <a:gd name="T85" fmla="*/ 64 h 206"/>
                  <a:gd name="T86" fmla="*/ 838 w 866"/>
                  <a:gd name="T87" fmla="*/ 59 h 206"/>
                  <a:gd name="T88" fmla="*/ 835 w 866"/>
                  <a:gd name="T89" fmla="*/ 59 h 206"/>
                  <a:gd name="T90" fmla="*/ 828 w 866"/>
                  <a:gd name="T91" fmla="*/ 54 h 206"/>
                  <a:gd name="T92" fmla="*/ 817 w 866"/>
                  <a:gd name="T93" fmla="*/ 49 h 206"/>
                  <a:gd name="T94" fmla="*/ 807 w 866"/>
                  <a:gd name="T95" fmla="*/ 41 h 206"/>
                  <a:gd name="T96" fmla="*/ 797 w 866"/>
                  <a:gd name="T97" fmla="*/ 36 h 206"/>
                  <a:gd name="T98" fmla="*/ 786 w 866"/>
                  <a:gd name="T99" fmla="*/ 30 h 206"/>
                  <a:gd name="T100" fmla="*/ 779 w 866"/>
                  <a:gd name="T101" fmla="*/ 25 h 206"/>
                  <a:gd name="T102" fmla="*/ 771 w 866"/>
                  <a:gd name="T103" fmla="*/ 23 h 206"/>
                  <a:gd name="T104" fmla="*/ 763 w 866"/>
                  <a:gd name="T105" fmla="*/ 18 h 206"/>
                  <a:gd name="T106" fmla="*/ 755 w 866"/>
                  <a:gd name="T107" fmla="*/ 15 h 206"/>
                  <a:gd name="T108" fmla="*/ 750 w 866"/>
                  <a:gd name="T109" fmla="*/ 12 h 206"/>
                  <a:gd name="T110" fmla="*/ 745 w 866"/>
                  <a:gd name="T111" fmla="*/ 10 h 206"/>
                  <a:gd name="T112" fmla="*/ 743 w 866"/>
                  <a:gd name="T113" fmla="*/ 7 h 206"/>
                  <a:gd name="T114" fmla="*/ 737 w 866"/>
                  <a:gd name="T115" fmla="*/ 5 h 206"/>
                  <a:gd name="T116" fmla="*/ 735 w 866"/>
                  <a:gd name="T117" fmla="*/ 2 h 206"/>
                  <a:gd name="T118" fmla="*/ 732 w 866"/>
                  <a:gd name="T119" fmla="*/ 2 h 206"/>
                  <a:gd name="T120" fmla="*/ 727 w 866"/>
                  <a:gd name="T121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66" h="206">
                    <a:moveTo>
                      <a:pt x="0" y="183"/>
                    </a:moveTo>
                    <a:lnTo>
                      <a:pt x="103" y="185"/>
                    </a:lnTo>
                    <a:lnTo>
                      <a:pt x="206" y="190"/>
                    </a:lnTo>
                    <a:lnTo>
                      <a:pt x="276" y="196"/>
                    </a:lnTo>
                    <a:lnTo>
                      <a:pt x="309" y="198"/>
                    </a:lnTo>
                    <a:lnTo>
                      <a:pt x="410" y="206"/>
                    </a:lnTo>
                    <a:lnTo>
                      <a:pt x="415" y="206"/>
                    </a:lnTo>
                    <a:lnTo>
                      <a:pt x="477" y="206"/>
                    </a:lnTo>
                    <a:lnTo>
                      <a:pt x="521" y="201"/>
                    </a:lnTo>
                    <a:lnTo>
                      <a:pt x="526" y="201"/>
                    </a:lnTo>
                    <a:lnTo>
                      <a:pt x="562" y="198"/>
                    </a:lnTo>
                    <a:lnTo>
                      <a:pt x="598" y="196"/>
                    </a:lnTo>
                    <a:lnTo>
                      <a:pt x="634" y="193"/>
                    </a:lnTo>
                    <a:lnTo>
                      <a:pt x="647" y="190"/>
                    </a:lnTo>
                    <a:lnTo>
                      <a:pt x="665" y="188"/>
                    </a:lnTo>
                    <a:lnTo>
                      <a:pt x="691" y="183"/>
                    </a:lnTo>
                    <a:lnTo>
                      <a:pt x="712" y="177"/>
                    </a:lnTo>
                    <a:lnTo>
                      <a:pt x="730" y="172"/>
                    </a:lnTo>
                    <a:lnTo>
                      <a:pt x="748" y="167"/>
                    </a:lnTo>
                    <a:lnTo>
                      <a:pt x="761" y="159"/>
                    </a:lnTo>
                    <a:lnTo>
                      <a:pt x="768" y="152"/>
                    </a:lnTo>
                    <a:lnTo>
                      <a:pt x="768" y="139"/>
                    </a:lnTo>
                    <a:lnTo>
                      <a:pt x="763" y="126"/>
                    </a:lnTo>
                    <a:lnTo>
                      <a:pt x="755" y="113"/>
                    </a:lnTo>
                    <a:lnTo>
                      <a:pt x="753" y="103"/>
                    </a:lnTo>
                    <a:lnTo>
                      <a:pt x="758" y="95"/>
                    </a:lnTo>
                    <a:lnTo>
                      <a:pt x="768" y="92"/>
                    </a:lnTo>
                    <a:lnTo>
                      <a:pt x="781" y="90"/>
                    </a:lnTo>
                    <a:lnTo>
                      <a:pt x="792" y="87"/>
                    </a:lnTo>
                    <a:lnTo>
                      <a:pt x="802" y="85"/>
                    </a:lnTo>
                    <a:lnTo>
                      <a:pt x="812" y="85"/>
                    </a:lnTo>
                    <a:lnTo>
                      <a:pt x="823" y="85"/>
                    </a:lnTo>
                    <a:lnTo>
                      <a:pt x="823" y="85"/>
                    </a:lnTo>
                    <a:lnTo>
                      <a:pt x="833" y="85"/>
                    </a:lnTo>
                    <a:lnTo>
                      <a:pt x="843" y="85"/>
                    </a:lnTo>
                    <a:lnTo>
                      <a:pt x="854" y="85"/>
                    </a:lnTo>
                    <a:lnTo>
                      <a:pt x="859" y="85"/>
                    </a:lnTo>
                    <a:lnTo>
                      <a:pt x="864" y="85"/>
                    </a:lnTo>
                    <a:lnTo>
                      <a:pt x="866" y="82"/>
                    </a:lnTo>
                    <a:lnTo>
                      <a:pt x="864" y="79"/>
                    </a:lnTo>
                    <a:lnTo>
                      <a:pt x="859" y="77"/>
                    </a:lnTo>
                    <a:lnTo>
                      <a:pt x="854" y="72"/>
                    </a:lnTo>
                    <a:lnTo>
                      <a:pt x="846" y="64"/>
                    </a:lnTo>
                    <a:lnTo>
                      <a:pt x="838" y="59"/>
                    </a:lnTo>
                    <a:lnTo>
                      <a:pt x="835" y="59"/>
                    </a:lnTo>
                    <a:lnTo>
                      <a:pt x="828" y="54"/>
                    </a:lnTo>
                    <a:lnTo>
                      <a:pt x="817" y="49"/>
                    </a:lnTo>
                    <a:lnTo>
                      <a:pt x="807" y="41"/>
                    </a:lnTo>
                    <a:lnTo>
                      <a:pt x="797" y="36"/>
                    </a:lnTo>
                    <a:lnTo>
                      <a:pt x="786" y="30"/>
                    </a:lnTo>
                    <a:lnTo>
                      <a:pt x="779" y="25"/>
                    </a:lnTo>
                    <a:lnTo>
                      <a:pt x="771" y="23"/>
                    </a:lnTo>
                    <a:lnTo>
                      <a:pt x="763" y="18"/>
                    </a:lnTo>
                    <a:lnTo>
                      <a:pt x="755" y="15"/>
                    </a:lnTo>
                    <a:lnTo>
                      <a:pt x="750" y="12"/>
                    </a:lnTo>
                    <a:lnTo>
                      <a:pt x="745" y="10"/>
                    </a:lnTo>
                    <a:lnTo>
                      <a:pt x="743" y="7"/>
                    </a:lnTo>
                    <a:lnTo>
                      <a:pt x="737" y="5"/>
                    </a:lnTo>
                    <a:lnTo>
                      <a:pt x="735" y="2"/>
                    </a:lnTo>
                    <a:lnTo>
                      <a:pt x="732" y="2"/>
                    </a:lnTo>
                    <a:lnTo>
                      <a:pt x="72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1" name="Rectangle 451"/>
              <p:cNvSpPr>
                <a:spLocks noChangeArrowheads="1"/>
              </p:cNvSpPr>
              <p:nvPr/>
            </p:nvSpPr>
            <p:spPr bwMode="auto">
              <a:xfrm>
                <a:off x="624" y="2015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2" name="Freeform 452"/>
              <p:cNvSpPr>
                <a:spLocks/>
              </p:cNvSpPr>
              <p:nvPr/>
            </p:nvSpPr>
            <p:spPr bwMode="auto">
              <a:xfrm>
                <a:off x="622" y="2007"/>
                <a:ext cx="28" cy="21"/>
              </a:xfrm>
              <a:custGeom>
                <a:avLst/>
                <a:gdLst>
                  <a:gd name="T0" fmla="*/ 2 w 28"/>
                  <a:gd name="T1" fmla="*/ 5 h 21"/>
                  <a:gd name="T2" fmla="*/ 5 w 28"/>
                  <a:gd name="T3" fmla="*/ 5 h 21"/>
                  <a:gd name="T4" fmla="*/ 8 w 28"/>
                  <a:gd name="T5" fmla="*/ 8 h 21"/>
                  <a:gd name="T6" fmla="*/ 5 w 28"/>
                  <a:gd name="T7" fmla="*/ 10 h 21"/>
                  <a:gd name="T8" fmla="*/ 2 w 28"/>
                  <a:gd name="T9" fmla="*/ 13 h 21"/>
                  <a:gd name="T10" fmla="*/ 0 w 28"/>
                  <a:gd name="T11" fmla="*/ 10 h 21"/>
                  <a:gd name="T12" fmla="*/ 0 w 28"/>
                  <a:gd name="T13" fmla="*/ 10 h 21"/>
                  <a:gd name="T14" fmla="*/ 0 w 28"/>
                  <a:gd name="T15" fmla="*/ 8 h 21"/>
                  <a:gd name="T16" fmla="*/ 2 w 28"/>
                  <a:gd name="T17" fmla="*/ 3 h 21"/>
                  <a:gd name="T18" fmla="*/ 5 w 28"/>
                  <a:gd name="T19" fmla="*/ 0 h 21"/>
                  <a:gd name="T20" fmla="*/ 13 w 28"/>
                  <a:gd name="T21" fmla="*/ 0 h 21"/>
                  <a:gd name="T22" fmla="*/ 21 w 28"/>
                  <a:gd name="T23" fmla="*/ 0 h 21"/>
                  <a:gd name="T24" fmla="*/ 28 w 28"/>
                  <a:gd name="T25" fmla="*/ 3 h 21"/>
                  <a:gd name="T26" fmla="*/ 28 w 28"/>
                  <a:gd name="T27" fmla="*/ 8 h 21"/>
                  <a:gd name="T28" fmla="*/ 28 w 28"/>
                  <a:gd name="T29" fmla="*/ 15 h 21"/>
                  <a:gd name="T30" fmla="*/ 26 w 28"/>
                  <a:gd name="T31" fmla="*/ 18 h 21"/>
                  <a:gd name="T32" fmla="*/ 18 w 28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1">
                    <a:moveTo>
                      <a:pt x="2" y="5"/>
                    </a:moveTo>
                    <a:lnTo>
                      <a:pt x="5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28" y="3"/>
                    </a:lnTo>
                    <a:lnTo>
                      <a:pt x="28" y="8"/>
                    </a:lnTo>
                    <a:lnTo>
                      <a:pt x="28" y="15"/>
                    </a:lnTo>
                    <a:lnTo>
                      <a:pt x="26" y="18"/>
                    </a:lnTo>
                    <a:lnTo>
                      <a:pt x="18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3" name="Freeform 453"/>
              <p:cNvSpPr>
                <a:spLocks/>
              </p:cNvSpPr>
              <p:nvPr/>
            </p:nvSpPr>
            <p:spPr bwMode="auto">
              <a:xfrm>
                <a:off x="645" y="2010"/>
                <a:ext cx="5" cy="15"/>
              </a:xfrm>
              <a:custGeom>
                <a:avLst/>
                <a:gdLst>
                  <a:gd name="T0" fmla="*/ 3 w 5"/>
                  <a:gd name="T1" fmla="*/ 0 h 15"/>
                  <a:gd name="T2" fmla="*/ 5 w 5"/>
                  <a:gd name="T3" fmla="*/ 5 h 15"/>
                  <a:gd name="T4" fmla="*/ 3 w 5"/>
                  <a:gd name="T5" fmla="*/ 12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3" y="0"/>
                    </a:moveTo>
                    <a:lnTo>
                      <a:pt x="5" y="5"/>
                    </a:lnTo>
                    <a:lnTo>
                      <a:pt x="3" y="12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4" name="Freeform 454"/>
              <p:cNvSpPr>
                <a:spLocks/>
              </p:cNvSpPr>
              <p:nvPr/>
            </p:nvSpPr>
            <p:spPr bwMode="auto">
              <a:xfrm>
                <a:off x="637" y="2007"/>
                <a:ext cx="11" cy="21"/>
              </a:xfrm>
              <a:custGeom>
                <a:avLst/>
                <a:gdLst>
                  <a:gd name="T0" fmla="*/ 3 w 11"/>
                  <a:gd name="T1" fmla="*/ 0 h 21"/>
                  <a:gd name="T2" fmla="*/ 8 w 11"/>
                  <a:gd name="T3" fmla="*/ 3 h 21"/>
                  <a:gd name="T4" fmla="*/ 11 w 11"/>
                  <a:gd name="T5" fmla="*/ 8 h 21"/>
                  <a:gd name="T6" fmla="*/ 8 w 11"/>
                  <a:gd name="T7" fmla="*/ 15 h 21"/>
                  <a:gd name="T8" fmla="*/ 6 w 11"/>
                  <a:gd name="T9" fmla="*/ 18 h 21"/>
                  <a:gd name="T10" fmla="*/ 0 w 11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3" y="0"/>
                    </a:moveTo>
                    <a:lnTo>
                      <a:pt x="8" y="3"/>
                    </a:lnTo>
                    <a:lnTo>
                      <a:pt x="11" y="8"/>
                    </a:lnTo>
                    <a:lnTo>
                      <a:pt x="8" y="15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5" name="Freeform 455"/>
              <p:cNvSpPr>
                <a:spLocks/>
              </p:cNvSpPr>
              <p:nvPr/>
            </p:nvSpPr>
            <p:spPr bwMode="auto">
              <a:xfrm>
                <a:off x="617" y="2028"/>
                <a:ext cx="33" cy="28"/>
              </a:xfrm>
              <a:custGeom>
                <a:avLst/>
                <a:gdLst>
                  <a:gd name="T0" fmla="*/ 18 w 33"/>
                  <a:gd name="T1" fmla="*/ 0 h 28"/>
                  <a:gd name="T2" fmla="*/ 23 w 33"/>
                  <a:gd name="T3" fmla="*/ 0 h 28"/>
                  <a:gd name="T4" fmla="*/ 28 w 33"/>
                  <a:gd name="T5" fmla="*/ 2 h 28"/>
                  <a:gd name="T6" fmla="*/ 31 w 33"/>
                  <a:gd name="T7" fmla="*/ 7 h 28"/>
                  <a:gd name="T8" fmla="*/ 33 w 33"/>
                  <a:gd name="T9" fmla="*/ 13 h 28"/>
                  <a:gd name="T10" fmla="*/ 33 w 33"/>
                  <a:gd name="T11" fmla="*/ 20 h 28"/>
                  <a:gd name="T12" fmla="*/ 31 w 33"/>
                  <a:gd name="T13" fmla="*/ 23 h 28"/>
                  <a:gd name="T14" fmla="*/ 28 w 33"/>
                  <a:gd name="T15" fmla="*/ 25 h 28"/>
                  <a:gd name="T16" fmla="*/ 20 w 33"/>
                  <a:gd name="T17" fmla="*/ 28 h 28"/>
                  <a:gd name="T18" fmla="*/ 10 w 33"/>
                  <a:gd name="T19" fmla="*/ 25 h 28"/>
                  <a:gd name="T20" fmla="*/ 5 w 33"/>
                  <a:gd name="T21" fmla="*/ 23 h 28"/>
                  <a:gd name="T22" fmla="*/ 2 w 33"/>
                  <a:gd name="T23" fmla="*/ 20 h 28"/>
                  <a:gd name="T24" fmla="*/ 0 w 33"/>
                  <a:gd name="T25" fmla="*/ 15 h 28"/>
                  <a:gd name="T26" fmla="*/ 2 w 33"/>
                  <a:gd name="T27" fmla="*/ 13 h 28"/>
                  <a:gd name="T28" fmla="*/ 2 w 33"/>
                  <a:gd name="T29" fmla="*/ 10 h 28"/>
                  <a:gd name="T30" fmla="*/ 5 w 33"/>
                  <a:gd name="T31" fmla="*/ 13 h 28"/>
                  <a:gd name="T32" fmla="*/ 7 w 33"/>
                  <a:gd name="T33" fmla="*/ 15 h 28"/>
                  <a:gd name="T34" fmla="*/ 7 w 33"/>
                  <a:gd name="T35" fmla="*/ 15 h 28"/>
                  <a:gd name="T36" fmla="*/ 5 w 33"/>
                  <a:gd name="T37" fmla="*/ 18 h 28"/>
                  <a:gd name="T38" fmla="*/ 2 w 33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8">
                    <a:moveTo>
                      <a:pt x="18" y="0"/>
                    </a:moveTo>
                    <a:lnTo>
                      <a:pt x="23" y="0"/>
                    </a:lnTo>
                    <a:lnTo>
                      <a:pt x="28" y="2"/>
                    </a:lnTo>
                    <a:lnTo>
                      <a:pt x="31" y="7"/>
                    </a:lnTo>
                    <a:lnTo>
                      <a:pt x="33" y="13"/>
                    </a:lnTo>
                    <a:lnTo>
                      <a:pt x="33" y="20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0" y="28"/>
                    </a:lnTo>
                    <a:lnTo>
                      <a:pt x="10" y="25"/>
                    </a:lnTo>
                    <a:lnTo>
                      <a:pt x="5" y="23"/>
                    </a:lnTo>
                    <a:lnTo>
                      <a:pt x="2" y="20"/>
                    </a:lnTo>
                    <a:lnTo>
                      <a:pt x="0" y="15"/>
                    </a:lnTo>
                    <a:lnTo>
                      <a:pt x="2" y="13"/>
                    </a:lnTo>
                    <a:lnTo>
                      <a:pt x="2" y="10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2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6" name="Freeform 456"/>
              <p:cNvSpPr>
                <a:spLocks/>
              </p:cNvSpPr>
              <p:nvPr/>
            </p:nvSpPr>
            <p:spPr bwMode="auto">
              <a:xfrm>
                <a:off x="645" y="2035"/>
                <a:ext cx="3" cy="16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6 h 16"/>
                  <a:gd name="T4" fmla="*/ 3 w 3"/>
                  <a:gd name="T5" fmla="*/ 13 h 16"/>
                  <a:gd name="T6" fmla="*/ 0 w 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lnTo>
                      <a:pt x="3" y="6"/>
                    </a:lnTo>
                    <a:lnTo>
                      <a:pt x="3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7" name="Freeform 457"/>
              <p:cNvSpPr>
                <a:spLocks/>
              </p:cNvSpPr>
              <p:nvPr/>
            </p:nvSpPr>
            <p:spPr bwMode="auto">
              <a:xfrm>
                <a:off x="637" y="2028"/>
                <a:ext cx="8" cy="28"/>
              </a:xfrm>
              <a:custGeom>
                <a:avLst/>
                <a:gdLst>
                  <a:gd name="T0" fmla="*/ 0 w 8"/>
                  <a:gd name="T1" fmla="*/ 0 h 28"/>
                  <a:gd name="T2" fmla="*/ 6 w 8"/>
                  <a:gd name="T3" fmla="*/ 2 h 28"/>
                  <a:gd name="T4" fmla="*/ 8 w 8"/>
                  <a:gd name="T5" fmla="*/ 5 h 28"/>
                  <a:gd name="T6" fmla="*/ 8 w 8"/>
                  <a:gd name="T7" fmla="*/ 13 h 28"/>
                  <a:gd name="T8" fmla="*/ 8 w 8"/>
                  <a:gd name="T9" fmla="*/ 18 h 28"/>
                  <a:gd name="T10" fmla="*/ 6 w 8"/>
                  <a:gd name="T11" fmla="*/ 25 h 28"/>
                  <a:gd name="T12" fmla="*/ 0 w 8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8">
                    <a:moveTo>
                      <a:pt x="0" y="0"/>
                    </a:moveTo>
                    <a:lnTo>
                      <a:pt x="6" y="2"/>
                    </a:lnTo>
                    <a:lnTo>
                      <a:pt x="8" y="5"/>
                    </a:lnTo>
                    <a:lnTo>
                      <a:pt x="8" y="13"/>
                    </a:lnTo>
                    <a:lnTo>
                      <a:pt x="8" y="18"/>
                    </a:lnTo>
                    <a:lnTo>
                      <a:pt x="6" y="25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8" name="Rectangle 458"/>
              <p:cNvSpPr>
                <a:spLocks noChangeArrowheads="1"/>
              </p:cNvSpPr>
              <p:nvPr/>
            </p:nvSpPr>
            <p:spPr bwMode="auto">
              <a:xfrm>
                <a:off x="619" y="2041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99" name="Line 459"/>
              <p:cNvSpPr>
                <a:spLocks noChangeShapeType="1"/>
              </p:cNvSpPr>
              <p:nvPr/>
            </p:nvSpPr>
            <p:spPr bwMode="auto">
              <a:xfrm flipH="1">
                <a:off x="666" y="2010"/>
                <a:ext cx="2" cy="1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0" name="Freeform 460"/>
              <p:cNvSpPr>
                <a:spLocks/>
              </p:cNvSpPr>
              <p:nvPr/>
            </p:nvSpPr>
            <p:spPr bwMode="auto">
              <a:xfrm>
                <a:off x="679" y="2015"/>
                <a:ext cx="20" cy="46"/>
              </a:xfrm>
              <a:custGeom>
                <a:avLst/>
                <a:gdLst>
                  <a:gd name="T0" fmla="*/ 20 w 20"/>
                  <a:gd name="T1" fmla="*/ 0 h 46"/>
                  <a:gd name="T2" fmla="*/ 20 w 20"/>
                  <a:gd name="T3" fmla="*/ 5 h 46"/>
                  <a:gd name="T4" fmla="*/ 18 w 20"/>
                  <a:gd name="T5" fmla="*/ 13 h 46"/>
                  <a:gd name="T6" fmla="*/ 7 w 20"/>
                  <a:gd name="T7" fmla="*/ 23 h 46"/>
                  <a:gd name="T8" fmla="*/ 5 w 20"/>
                  <a:gd name="T9" fmla="*/ 28 h 46"/>
                  <a:gd name="T10" fmla="*/ 0 w 20"/>
                  <a:gd name="T11" fmla="*/ 36 h 46"/>
                  <a:gd name="T12" fmla="*/ 0 w 20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46">
                    <a:moveTo>
                      <a:pt x="20" y="0"/>
                    </a:moveTo>
                    <a:lnTo>
                      <a:pt x="20" y="5"/>
                    </a:lnTo>
                    <a:lnTo>
                      <a:pt x="18" y="13"/>
                    </a:lnTo>
                    <a:lnTo>
                      <a:pt x="7" y="23"/>
                    </a:lnTo>
                    <a:lnTo>
                      <a:pt x="5" y="28"/>
                    </a:lnTo>
                    <a:lnTo>
                      <a:pt x="0" y="36"/>
                    </a:lnTo>
                    <a:lnTo>
                      <a:pt x="0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1" name="Freeform 461"/>
              <p:cNvSpPr>
                <a:spLocks/>
              </p:cNvSpPr>
              <p:nvPr/>
            </p:nvSpPr>
            <p:spPr bwMode="auto">
              <a:xfrm>
                <a:off x="676" y="2041"/>
                <a:ext cx="8" cy="20"/>
              </a:xfrm>
              <a:custGeom>
                <a:avLst/>
                <a:gdLst>
                  <a:gd name="T0" fmla="*/ 8 w 8"/>
                  <a:gd name="T1" fmla="*/ 0 h 20"/>
                  <a:gd name="T2" fmla="*/ 5 w 8"/>
                  <a:gd name="T3" fmla="*/ 2 h 20"/>
                  <a:gd name="T4" fmla="*/ 0 w 8"/>
                  <a:gd name="T5" fmla="*/ 10 h 20"/>
                  <a:gd name="T6" fmla="*/ 0 w 8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0">
                    <a:moveTo>
                      <a:pt x="8" y="0"/>
                    </a:moveTo>
                    <a:lnTo>
                      <a:pt x="5" y="2"/>
                    </a:lnTo>
                    <a:lnTo>
                      <a:pt x="0" y="10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2" name="Freeform 462"/>
              <p:cNvSpPr>
                <a:spLocks/>
              </p:cNvSpPr>
              <p:nvPr/>
            </p:nvSpPr>
            <p:spPr bwMode="auto">
              <a:xfrm>
                <a:off x="673" y="2028"/>
                <a:ext cx="24" cy="33"/>
              </a:xfrm>
              <a:custGeom>
                <a:avLst/>
                <a:gdLst>
                  <a:gd name="T0" fmla="*/ 24 w 24"/>
                  <a:gd name="T1" fmla="*/ 0 h 33"/>
                  <a:gd name="T2" fmla="*/ 11 w 24"/>
                  <a:gd name="T3" fmla="*/ 10 h 33"/>
                  <a:gd name="T4" fmla="*/ 6 w 24"/>
                  <a:gd name="T5" fmla="*/ 15 h 33"/>
                  <a:gd name="T6" fmla="*/ 3 w 24"/>
                  <a:gd name="T7" fmla="*/ 23 h 33"/>
                  <a:gd name="T8" fmla="*/ 0 w 24"/>
                  <a:gd name="T9" fmla="*/ 31 h 33"/>
                  <a:gd name="T10" fmla="*/ 6 w 24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33">
                    <a:moveTo>
                      <a:pt x="24" y="0"/>
                    </a:moveTo>
                    <a:lnTo>
                      <a:pt x="11" y="10"/>
                    </a:lnTo>
                    <a:lnTo>
                      <a:pt x="6" y="15"/>
                    </a:lnTo>
                    <a:lnTo>
                      <a:pt x="3" y="23"/>
                    </a:lnTo>
                    <a:lnTo>
                      <a:pt x="0" y="31"/>
                    </a:lnTo>
                    <a:lnTo>
                      <a:pt x="6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3" name="Freeform 463"/>
              <p:cNvSpPr>
                <a:spLocks/>
              </p:cNvSpPr>
              <p:nvPr/>
            </p:nvSpPr>
            <p:spPr bwMode="auto">
              <a:xfrm>
                <a:off x="668" y="2010"/>
                <a:ext cx="31" cy="10"/>
              </a:xfrm>
              <a:custGeom>
                <a:avLst/>
                <a:gdLst>
                  <a:gd name="T0" fmla="*/ 0 w 31"/>
                  <a:gd name="T1" fmla="*/ 10 h 10"/>
                  <a:gd name="T2" fmla="*/ 3 w 31"/>
                  <a:gd name="T3" fmla="*/ 5 h 10"/>
                  <a:gd name="T4" fmla="*/ 8 w 31"/>
                  <a:gd name="T5" fmla="*/ 0 h 10"/>
                  <a:gd name="T6" fmla="*/ 11 w 31"/>
                  <a:gd name="T7" fmla="*/ 2 h 10"/>
                  <a:gd name="T8" fmla="*/ 24 w 31"/>
                  <a:gd name="T9" fmla="*/ 10 h 10"/>
                  <a:gd name="T10" fmla="*/ 26 w 31"/>
                  <a:gd name="T11" fmla="*/ 10 h 10"/>
                  <a:gd name="T12" fmla="*/ 29 w 31"/>
                  <a:gd name="T13" fmla="*/ 7 h 10"/>
                  <a:gd name="T14" fmla="*/ 31 w 31"/>
                  <a:gd name="T15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0">
                    <a:moveTo>
                      <a:pt x="0" y="10"/>
                    </a:moveTo>
                    <a:lnTo>
                      <a:pt x="3" y="5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24" y="10"/>
                    </a:lnTo>
                    <a:lnTo>
                      <a:pt x="26" y="10"/>
                    </a:lnTo>
                    <a:lnTo>
                      <a:pt x="29" y="7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4" name="Freeform 464"/>
              <p:cNvSpPr>
                <a:spLocks/>
              </p:cNvSpPr>
              <p:nvPr/>
            </p:nvSpPr>
            <p:spPr bwMode="auto">
              <a:xfrm>
                <a:off x="673" y="2012"/>
                <a:ext cx="11" cy="5"/>
              </a:xfrm>
              <a:custGeom>
                <a:avLst/>
                <a:gdLst>
                  <a:gd name="T0" fmla="*/ 0 w 11"/>
                  <a:gd name="T1" fmla="*/ 3 h 5"/>
                  <a:gd name="T2" fmla="*/ 3 w 11"/>
                  <a:gd name="T3" fmla="*/ 0 h 5"/>
                  <a:gd name="T4" fmla="*/ 6 w 11"/>
                  <a:gd name="T5" fmla="*/ 3 h 5"/>
                  <a:gd name="T6" fmla="*/ 11 w 11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5">
                    <a:moveTo>
                      <a:pt x="0" y="3"/>
                    </a:moveTo>
                    <a:lnTo>
                      <a:pt x="3" y="0"/>
                    </a:lnTo>
                    <a:lnTo>
                      <a:pt x="6" y="3"/>
                    </a:lnTo>
                    <a:lnTo>
                      <a:pt x="1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5" name="Freeform 465"/>
              <p:cNvSpPr>
                <a:spLocks/>
              </p:cNvSpPr>
              <p:nvPr/>
            </p:nvSpPr>
            <p:spPr bwMode="auto">
              <a:xfrm>
                <a:off x="668" y="2015"/>
                <a:ext cx="24" cy="5"/>
              </a:xfrm>
              <a:custGeom>
                <a:avLst/>
                <a:gdLst>
                  <a:gd name="T0" fmla="*/ 0 w 24"/>
                  <a:gd name="T1" fmla="*/ 5 h 5"/>
                  <a:gd name="T2" fmla="*/ 3 w 24"/>
                  <a:gd name="T3" fmla="*/ 2 h 5"/>
                  <a:gd name="T4" fmla="*/ 5 w 24"/>
                  <a:gd name="T5" fmla="*/ 0 h 5"/>
                  <a:gd name="T6" fmla="*/ 11 w 24"/>
                  <a:gd name="T7" fmla="*/ 2 h 5"/>
                  <a:gd name="T8" fmla="*/ 24 w 24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">
                    <a:moveTo>
                      <a:pt x="0" y="5"/>
                    </a:moveTo>
                    <a:lnTo>
                      <a:pt x="3" y="2"/>
                    </a:lnTo>
                    <a:lnTo>
                      <a:pt x="5" y="0"/>
                    </a:lnTo>
                    <a:lnTo>
                      <a:pt x="11" y="2"/>
                    </a:lnTo>
                    <a:lnTo>
                      <a:pt x="24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6" name="Freeform 466"/>
              <p:cNvSpPr>
                <a:spLocks/>
              </p:cNvSpPr>
              <p:nvPr/>
            </p:nvSpPr>
            <p:spPr bwMode="auto">
              <a:xfrm>
                <a:off x="710" y="2017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0 w 33"/>
                  <a:gd name="T3" fmla="*/ 3 h 49"/>
                  <a:gd name="T4" fmla="*/ 5 w 33"/>
                  <a:gd name="T5" fmla="*/ 8 h 49"/>
                  <a:gd name="T6" fmla="*/ 2 w 33"/>
                  <a:gd name="T7" fmla="*/ 18 h 49"/>
                  <a:gd name="T8" fmla="*/ 0 w 33"/>
                  <a:gd name="T9" fmla="*/ 26 h 49"/>
                  <a:gd name="T10" fmla="*/ 2 w 33"/>
                  <a:gd name="T11" fmla="*/ 39 h 49"/>
                  <a:gd name="T12" fmla="*/ 5 w 33"/>
                  <a:gd name="T13" fmla="*/ 44 h 49"/>
                  <a:gd name="T14" fmla="*/ 12 w 33"/>
                  <a:gd name="T15" fmla="*/ 49 h 49"/>
                  <a:gd name="T16" fmla="*/ 18 w 33"/>
                  <a:gd name="T17" fmla="*/ 49 h 49"/>
                  <a:gd name="T18" fmla="*/ 23 w 33"/>
                  <a:gd name="T19" fmla="*/ 47 h 49"/>
                  <a:gd name="T20" fmla="*/ 28 w 33"/>
                  <a:gd name="T21" fmla="*/ 42 h 49"/>
                  <a:gd name="T22" fmla="*/ 33 w 33"/>
                  <a:gd name="T23" fmla="*/ 31 h 49"/>
                  <a:gd name="T24" fmla="*/ 33 w 33"/>
                  <a:gd name="T25" fmla="*/ 24 h 49"/>
                  <a:gd name="T26" fmla="*/ 33 w 33"/>
                  <a:gd name="T27" fmla="*/ 11 h 49"/>
                  <a:gd name="T28" fmla="*/ 28 w 33"/>
                  <a:gd name="T29" fmla="*/ 3 h 49"/>
                  <a:gd name="T30" fmla="*/ 23 w 33"/>
                  <a:gd name="T31" fmla="*/ 0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0" y="3"/>
                    </a:lnTo>
                    <a:lnTo>
                      <a:pt x="5" y="8"/>
                    </a:lnTo>
                    <a:lnTo>
                      <a:pt x="2" y="18"/>
                    </a:lnTo>
                    <a:lnTo>
                      <a:pt x="0" y="26"/>
                    </a:lnTo>
                    <a:lnTo>
                      <a:pt x="2" y="39"/>
                    </a:lnTo>
                    <a:lnTo>
                      <a:pt x="5" y="44"/>
                    </a:lnTo>
                    <a:lnTo>
                      <a:pt x="12" y="49"/>
                    </a:lnTo>
                    <a:lnTo>
                      <a:pt x="18" y="49"/>
                    </a:lnTo>
                    <a:lnTo>
                      <a:pt x="23" y="47"/>
                    </a:lnTo>
                    <a:lnTo>
                      <a:pt x="28" y="42"/>
                    </a:lnTo>
                    <a:lnTo>
                      <a:pt x="33" y="31"/>
                    </a:lnTo>
                    <a:lnTo>
                      <a:pt x="33" y="24"/>
                    </a:lnTo>
                    <a:lnTo>
                      <a:pt x="33" y="11"/>
                    </a:lnTo>
                    <a:lnTo>
                      <a:pt x="28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7" name="Freeform 467"/>
              <p:cNvSpPr>
                <a:spLocks/>
              </p:cNvSpPr>
              <p:nvPr/>
            </p:nvSpPr>
            <p:spPr bwMode="auto">
              <a:xfrm>
                <a:off x="712" y="2020"/>
                <a:ext cx="8" cy="41"/>
              </a:xfrm>
              <a:custGeom>
                <a:avLst/>
                <a:gdLst>
                  <a:gd name="T0" fmla="*/ 8 w 8"/>
                  <a:gd name="T1" fmla="*/ 0 h 41"/>
                  <a:gd name="T2" fmla="*/ 5 w 8"/>
                  <a:gd name="T3" fmla="*/ 5 h 41"/>
                  <a:gd name="T4" fmla="*/ 3 w 8"/>
                  <a:gd name="T5" fmla="*/ 15 h 41"/>
                  <a:gd name="T6" fmla="*/ 0 w 8"/>
                  <a:gd name="T7" fmla="*/ 26 h 41"/>
                  <a:gd name="T8" fmla="*/ 3 w 8"/>
                  <a:gd name="T9" fmla="*/ 36 h 41"/>
                  <a:gd name="T10" fmla="*/ 3 w 8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1">
                    <a:moveTo>
                      <a:pt x="8" y="0"/>
                    </a:moveTo>
                    <a:lnTo>
                      <a:pt x="5" y="5"/>
                    </a:lnTo>
                    <a:lnTo>
                      <a:pt x="3" y="15"/>
                    </a:lnTo>
                    <a:lnTo>
                      <a:pt x="0" y="26"/>
                    </a:lnTo>
                    <a:lnTo>
                      <a:pt x="3" y="36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8" name="Freeform 468"/>
              <p:cNvSpPr>
                <a:spLocks/>
              </p:cNvSpPr>
              <p:nvPr/>
            </p:nvSpPr>
            <p:spPr bwMode="auto">
              <a:xfrm>
                <a:off x="733" y="2022"/>
                <a:ext cx="8" cy="39"/>
              </a:xfrm>
              <a:custGeom>
                <a:avLst/>
                <a:gdLst>
                  <a:gd name="T0" fmla="*/ 0 w 8"/>
                  <a:gd name="T1" fmla="*/ 39 h 39"/>
                  <a:gd name="T2" fmla="*/ 5 w 8"/>
                  <a:gd name="T3" fmla="*/ 37 h 39"/>
                  <a:gd name="T4" fmla="*/ 8 w 8"/>
                  <a:gd name="T5" fmla="*/ 26 h 39"/>
                  <a:gd name="T6" fmla="*/ 8 w 8"/>
                  <a:gd name="T7" fmla="*/ 16 h 39"/>
                  <a:gd name="T8" fmla="*/ 8 w 8"/>
                  <a:gd name="T9" fmla="*/ 6 h 39"/>
                  <a:gd name="T10" fmla="*/ 5 w 8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0" y="39"/>
                    </a:moveTo>
                    <a:lnTo>
                      <a:pt x="5" y="37"/>
                    </a:lnTo>
                    <a:lnTo>
                      <a:pt x="8" y="26"/>
                    </a:lnTo>
                    <a:lnTo>
                      <a:pt x="8" y="16"/>
                    </a:lnTo>
                    <a:lnTo>
                      <a:pt x="8" y="6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09" name="Freeform 469"/>
              <p:cNvSpPr>
                <a:spLocks/>
              </p:cNvSpPr>
              <p:nvPr/>
            </p:nvSpPr>
            <p:spPr bwMode="auto">
              <a:xfrm>
                <a:off x="715" y="2017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7 w 13"/>
                  <a:gd name="T3" fmla="*/ 3 h 49"/>
                  <a:gd name="T4" fmla="*/ 5 w 13"/>
                  <a:gd name="T5" fmla="*/ 5 h 49"/>
                  <a:gd name="T6" fmla="*/ 2 w 13"/>
                  <a:gd name="T7" fmla="*/ 18 h 49"/>
                  <a:gd name="T8" fmla="*/ 0 w 13"/>
                  <a:gd name="T9" fmla="*/ 29 h 49"/>
                  <a:gd name="T10" fmla="*/ 0 w 13"/>
                  <a:gd name="T11" fmla="*/ 42 h 49"/>
                  <a:gd name="T12" fmla="*/ 2 w 13"/>
                  <a:gd name="T13" fmla="*/ 47 h 49"/>
                  <a:gd name="T14" fmla="*/ 7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7" y="3"/>
                    </a:lnTo>
                    <a:lnTo>
                      <a:pt x="5" y="5"/>
                    </a:lnTo>
                    <a:lnTo>
                      <a:pt x="2" y="18"/>
                    </a:lnTo>
                    <a:lnTo>
                      <a:pt x="0" y="29"/>
                    </a:lnTo>
                    <a:lnTo>
                      <a:pt x="0" y="42"/>
                    </a:lnTo>
                    <a:lnTo>
                      <a:pt x="2" y="47"/>
                    </a:lnTo>
                    <a:lnTo>
                      <a:pt x="7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0" name="Freeform 470"/>
              <p:cNvSpPr>
                <a:spLocks/>
              </p:cNvSpPr>
              <p:nvPr/>
            </p:nvSpPr>
            <p:spPr bwMode="auto">
              <a:xfrm>
                <a:off x="728" y="2017"/>
                <a:ext cx="10" cy="49"/>
              </a:xfrm>
              <a:custGeom>
                <a:avLst/>
                <a:gdLst>
                  <a:gd name="T0" fmla="*/ 0 w 10"/>
                  <a:gd name="T1" fmla="*/ 49 h 49"/>
                  <a:gd name="T2" fmla="*/ 2 w 10"/>
                  <a:gd name="T3" fmla="*/ 47 h 49"/>
                  <a:gd name="T4" fmla="*/ 7 w 10"/>
                  <a:gd name="T5" fmla="*/ 44 h 49"/>
                  <a:gd name="T6" fmla="*/ 10 w 10"/>
                  <a:gd name="T7" fmla="*/ 31 h 49"/>
                  <a:gd name="T8" fmla="*/ 10 w 10"/>
                  <a:gd name="T9" fmla="*/ 21 h 49"/>
                  <a:gd name="T10" fmla="*/ 10 w 10"/>
                  <a:gd name="T11" fmla="*/ 8 h 49"/>
                  <a:gd name="T12" fmla="*/ 7 w 10"/>
                  <a:gd name="T13" fmla="*/ 3 h 49"/>
                  <a:gd name="T14" fmla="*/ 5 w 10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49">
                    <a:moveTo>
                      <a:pt x="0" y="49"/>
                    </a:moveTo>
                    <a:lnTo>
                      <a:pt x="2" y="47"/>
                    </a:lnTo>
                    <a:lnTo>
                      <a:pt x="7" y="44"/>
                    </a:lnTo>
                    <a:lnTo>
                      <a:pt x="10" y="31"/>
                    </a:lnTo>
                    <a:lnTo>
                      <a:pt x="10" y="21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1" name="Freeform 471"/>
              <p:cNvSpPr>
                <a:spLocks/>
              </p:cNvSpPr>
              <p:nvPr/>
            </p:nvSpPr>
            <p:spPr bwMode="auto">
              <a:xfrm>
                <a:off x="439" y="2022"/>
                <a:ext cx="152" cy="6"/>
              </a:xfrm>
              <a:custGeom>
                <a:avLst/>
                <a:gdLst>
                  <a:gd name="T0" fmla="*/ 0 w 152"/>
                  <a:gd name="T1" fmla="*/ 0 h 6"/>
                  <a:gd name="T2" fmla="*/ 100 w 152"/>
                  <a:gd name="T3" fmla="*/ 3 h 6"/>
                  <a:gd name="T4" fmla="*/ 152 w 15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" h="6">
                    <a:moveTo>
                      <a:pt x="0" y="0"/>
                    </a:moveTo>
                    <a:lnTo>
                      <a:pt x="100" y="3"/>
                    </a:lnTo>
                    <a:lnTo>
                      <a:pt x="152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2" name="Freeform 472"/>
              <p:cNvSpPr>
                <a:spLocks/>
              </p:cNvSpPr>
              <p:nvPr/>
            </p:nvSpPr>
            <p:spPr bwMode="auto">
              <a:xfrm>
                <a:off x="771" y="1875"/>
                <a:ext cx="622" cy="215"/>
              </a:xfrm>
              <a:custGeom>
                <a:avLst/>
                <a:gdLst>
                  <a:gd name="T0" fmla="*/ 0 w 622"/>
                  <a:gd name="T1" fmla="*/ 173 h 215"/>
                  <a:gd name="T2" fmla="*/ 70 w 622"/>
                  <a:gd name="T3" fmla="*/ 186 h 215"/>
                  <a:gd name="T4" fmla="*/ 104 w 622"/>
                  <a:gd name="T5" fmla="*/ 194 h 215"/>
                  <a:gd name="T6" fmla="*/ 173 w 622"/>
                  <a:gd name="T7" fmla="*/ 204 h 215"/>
                  <a:gd name="T8" fmla="*/ 222 w 622"/>
                  <a:gd name="T9" fmla="*/ 212 h 215"/>
                  <a:gd name="T10" fmla="*/ 279 w 622"/>
                  <a:gd name="T11" fmla="*/ 215 h 215"/>
                  <a:gd name="T12" fmla="*/ 287 w 622"/>
                  <a:gd name="T13" fmla="*/ 215 h 215"/>
                  <a:gd name="T14" fmla="*/ 331 w 622"/>
                  <a:gd name="T15" fmla="*/ 215 h 215"/>
                  <a:gd name="T16" fmla="*/ 359 w 622"/>
                  <a:gd name="T17" fmla="*/ 209 h 215"/>
                  <a:gd name="T18" fmla="*/ 385 w 622"/>
                  <a:gd name="T19" fmla="*/ 202 h 215"/>
                  <a:gd name="T20" fmla="*/ 403 w 622"/>
                  <a:gd name="T21" fmla="*/ 194 h 215"/>
                  <a:gd name="T22" fmla="*/ 408 w 622"/>
                  <a:gd name="T23" fmla="*/ 191 h 215"/>
                  <a:gd name="T24" fmla="*/ 421 w 622"/>
                  <a:gd name="T25" fmla="*/ 184 h 215"/>
                  <a:gd name="T26" fmla="*/ 434 w 622"/>
                  <a:gd name="T27" fmla="*/ 173 h 215"/>
                  <a:gd name="T28" fmla="*/ 449 w 622"/>
                  <a:gd name="T29" fmla="*/ 166 h 215"/>
                  <a:gd name="T30" fmla="*/ 462 w 622"/>
                  <a:gd name="T31" fmla="*/ 158 h 215"/>
                  <a:gd name="T32" fmla="*/ 478 w 622"/>
                  <a:gd name="T33" fmla="*/ 150 h 215"/>
                  <a:gd name="T34" fmla="*/ 491 w 622"/>
                  <a:gd name="T35" fmla="*/ 145 h 215"/>
                  <a:gd name="T36" fmla="*/ 503 w 622"/>
                  <a:gd name="T37" fmla="*/ 137 h 215"/>
                  <a:gd name="T38" fmla="*/ 511 w 622"/>
                  <a:gd name="T39" fmla="*/ 129 h 215"/>
                  <a:gd name="T40" fmla="*/ 514 w 622"/>
                  <a:gd name="T41" fmla="*/ 119 h 215"/>
                  <a:gd name="T42" fmla="*/ 514 w 622"/>
                  <a:gd name="T43" fmla="*/ 106 h 215"/>
                  <a:gd name="T44" fmla="*/ 511 w 622"/>
                  <a:gd name="T45" fmla="*/ 93 h 215"/>
                  <a:gd name="T46" fmla="*/ 511 w 622"/>
                  <a:gd name="T47" fmla="*/ 86 h 215"/>
                  <a:gd name="T48" fmla="*/ 516 w 622"/>
                  <a:gd name="T49" fmla="*/ 78 h 215"/>
                  <a:gd name="T50" fmla="*/ 524 w 622"/>
                  <a:gd name="T51" fmla="*/ 75 h 215"/>
                  <a:gd name="T52" fmla="*/ 534 w 622"/>
                  <a:gd name="T53" fmla="*/ 73 h 215"/>
                  <a:gd name="T54" fmla="*/ 545 w 622"/>
                  <a:gd name="T55" fmla="*/ 70 h 215"/>
                  <a:gd name="T56" fmla="*/ 552 w 622"/>
                  <a:gd name="T57" fmla="*/ 67 h 215"/>
                  <a:gd name="T58" fmla="*/ 558 w 622"/>
                  <a:gd name="T59" fmla="*/ 65 h 215"/>
                  <a:gd name="T60" fmla="*/ 568 w 622"/>
                  <a:gd name="T61" fmla="*/ 62 h 215"/>
                  <a:gd name="T62" fmla="*/ 578 w 622"/>
                  <a:gd name="T63" fmla="*/ 62 h 215"/>
                  <a:gd name="T64" fmla="*/ 589 w 622"/>
                  <a:gd name="T65" fmla="*/ 65 h 215"/>
                  <a:gd name="T66" fmla="*/ 601 w 622"/>
                  <a:gd name="T67" fmla="*/ 67 h 215"/>
                  <a:gd name="T68" fmla="*/ 607 w 622"/>
                  <a:gd name="T69" fmla="*/ 67 h 215"/>
                  <a:gd name="T70" fmla="*/ 609 w 622"/>
                  <a:gd name="T71" fmla="*/ 70 h 215"/>
                  <a:gd name="T72" fmla="*/ 617 w 622"/>
                  <a:gd name="T73" fmla="*/ 70 h 215"/>
                  <a:gd name="T74" fmla="*/ 622 w 622"/>
                  <a:gd name="T75" fmla="*/ 70 h 215"/>
                  <a:gd name="T76" fmla="*/ 622 w 622"/>
                  <a:gd name="T77" fmla="*/ 67 h 215"/>
                  <a:gd name="T78" fmla="*/ 620 w 622"/>
                  <a:gd name="T79" fmla="*/ 65 h 215"/>
                  <a:gd name="T80" fmla="*/ 617 w 622"/>
                  <a:gd name="T81" fmla="*/ 60 h 215"/>
                  <a:gd name="T82" fmla="*/ 612 w 622"/>
                  <a:gd name="T83" fmla="*/ 57 h 215"/>
                  <a:gd name="T84" fmla="*/ 612 w 622"/>
                  <a:gd name="T85" fmla="*/ 57 h 215"/>
                  <a:gd name="T86" fmla="*/ 604 w 622"/>
                  <a:gd name="T87" fmla="*/ 52 h 215"/>
                  <a:gd name="T88" fmla="*/ 599 w 622"/>
                  <a:gd name="T89" fmla="*/ 47 h 215"/>
                  <a:gd name="T90" fmla="*/ 591 w 622"/>
                  <a:gd name="T91" fmla="*/ 42 h 215"/>
                  <a:gd name="T92" fmla="*/ 586 w 622"/>
                  <a:gd name="T93" fmla="*/ 37 h 215"/>
                  <a:gd name="T94" fmla="*/ 578 w 622"/>
                  <a:gd name="T95" fmla="*/ 34 h 215"/>
                  <a:gd name="T96" fmla="*/ 573 w 622"/>
                  <a:gd name="T97" fmla="*/ 29 h 215"/>
                  <a:gd name="T98" fmla="*/ 565 w 622"/>
                  <a:gd name="T99" fmla="*/ 24 h 215"/>
                  <a:gd name="T100" fmla="*/ 560 w 622"/>
                  <a:gd name="T101" fmla="*/ 21 h 215"/>
                  <a:gd name="T102" fmla="*/ 555 w 622"/>
                  <a:gd name="T103" fmla="*/ 18 h 215"/>
                  <a:gd name="T104" fmla="*/ 550 w 622"/>
                  <a:gd name="T105" fmla="*/ 16 h 215"/>
                  <a:gd name="T106" fmla="*/ 547 w 622"/>
                  <a:gd name="T107" fmla="*/ 13 h 215"/>
                  <a:gd name="T108" fmla="*/ 545 w 622"/>
                  <a:gd name="T109" fmla="*/ 11 h 215"/>
                  <a:gd name="T110" fmla="*/ 540 w 622"/>
                  <a:gd name="T111" fmla="*/ 8 h 215"/>
                  <a:gd name="T112" fmla="*/ 537 w 622"/>
                  <a:gd name="T113" fmla="*/ 6 h 215"/>
                  <a:gd name="T114" fmla="*/ 534 w 622"/>
                  <a:gd name="T115" fmla="*/ 3 h 215"/>
                  <a:gd name="T116" fmla="*/ 532 w 622"/>
                  <a:gd name="T117" fmla="*/ 3 h 215"/>
                  <a:gd name="T118" fmla="*/ 529 w 622"/>
                  <a:gd name="T119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2" h="215">
                    <a:moveTo>
                      <a:pt x="0" y="173"/>
                    </a:moveTo>
                    <a:lnTo>
                      <a:pt x="70" y="186"/>
                    </a:lnTo>
                    <a:lnTo>
                      <a:pt x="104" y="194"/>
                    </a:lnTo>
                    <a:lnTo>
                      <a:pt x="173" y="204"/>
                    </a:lnTo>
                    <a:lnTo>
                      <a:pt x="222" y="212"/>
                    </a:lnTo>
                    <a:lnTo>
                      <a:pt x="279" y="215"/>
                    </a:lnTo>
                    <a:lnTo>
                      <a:pt x="287" y="215"/>
                    </a:lnTo>
                    <a:lnTo>
                      <a:pt x="331" y="215"/>
                    </a:lnTo>
                    <a:lnTo>
                      <a:pt x="359" y="209"/>
                    </a:lnTo>
                    <a:lnTo>
                      <a:pt x="385" y="202"/>
                    </a:lnTo>
                    <a:lnTo>
                      <a:pt x="403" y="194"/>
                    </a:lnTo>
                    <a:lnTo>
                      <a:pt x="408" y="191"/>
                    </a:lnTo>
                    <a:lnTo>
                      <a:pt x="421" y="184"/>
                    </a:lnTo>
                    <a:lnTo>
                      <a:pt x="434" y="173"/>
                    </a:lnTo>
                    <a:lnTo>
                      <a:pt x="449" y="166"/>
                    </a:lnTo>
                    <a:lnTo>
                      <a:pt x="462" y="158"/>
                    </a:lnTo>
                    <a:lnTo>
                      <a:pt x="478" y="150"/>
                    </a:lnTo>
                    <a:lnTo>
                      <a:pt x="491" y="145"/>
                    </a:lnTo>
                    <a:lnTo>
                      <a:pt x="503" y="137"/>
                    </a:lnTo>
                    <a:lnTo>
                      <a:pt x="511" y="129"/>
                    </a:lnTo>
                    <a:lnTo>
                      <a:pt x="514" y="119"/>
                    </a:lnTo>
                    <a:lnTo>
                      <a:pt x="514" y="106"/>
                    </a:lnTo>
                    <a:lnTo>
                      <a:pt x="511" y="93"/>
                    </a:lnTo>
                    <a:lnTo>
                      <a:pt x="511" y="86"/>
                    </a:lnTo>
                    <a:lnTo>
                      <a:pt x="516" y="78"/>
                    </a:lnTo>
                    <a:lnTo>
                      <a:pt x="524" y="75"/>
                    </a:lnTo>
                    <a:lnTo>
                      <a:pt x="534" y="73"/>
                    </a:lnTo>
                    <a:lnTo>
                      <a:pt x="545" y="70"/>
                    </a:lnTo>
                    <a:lnTo>
                      <a:pt x="552" y="67"/>
                    </a:lnTo>
                    <a:lnTo>
                      <a:pt x="558" y="65"/>
                    </a:lnTo>
                    <a:lnTo>
                      <a:pt x="568" y="62"/>
                    </a:lnTo>
                    <a:lnTo>
                      <a:pt x="578" y="62"/>
                    </a:lnTo>
                    <a:lnTo>
                      <a:pt x="589" y="65"/>
                    </a:lnTo>
                    <a:lnTo>
                      <a:pt x="601" y="67"/>
                    </a:lnTo>
                    <a:lnTo>
                      <a:pt x="607" y="67"/>
                    </a:lnTo>
                    <a:lnTo>
                      <a:pt x="609" y="70"/>
                    </a:lnTo>
                    <a:lnTo>
                      <a:pt x="617" y="70"/>
                    </a:lnTo>
                    <a:lnTo>
                      <a:pt x="622" y="70"/>
                    </a:lnTo>
                    <a:lnTo>
                      <a:pt x="622" y="67"/>
                    </a:lnTo>
                    <a:lnTo>
                      <a:pt x="620" y="65"/>
                    </a:lnTo>
                    <a:lnTo>
                      <a:pt x="617" y="60"/>
                    </a:lnTo>
                    <a:lnTo>
                      <a:pt x="612" y="57"/>
                    </a:lnTo>
                    <a:lnTo>
                      <a:pt x="612" y="57"/>
                    </a:lnTo>
                    <a:lnTo>
                      <a:pt x="604" y="52"/>
                    </a:lnTo>
                    <a:lnTo>
                      <a:pt x="599" y="47"/>
                    </a:lnTo>
                    <a:lnTo>
                      <a:pt x="591" y="42"/>
                    </a:lnTo>
                    <a:lnTo>
                      <a:pt x="586" y="37"/>
                    </a:lnTo>
                    <a:lnTo>
                      <a:pt x="578" y="34"/>
                    </a:lnTo>
                    <a:lnTo>
                      <a:pt x="573" y="29"/>
                    </a:lnTo>
                    <a:lnTo>
                      <a:pt x="565" y="24"/>
                    </a:lnTo>
                    <a:lnTo>
                      <a:pt x="560" y="21"/>
                    </a:lnTo>
                    <a:lnTo>
                      <a:pt x="555" y="18"/>
                    </a:lnTo>
                    <a:lnTo>
                      <a:pt x="550" y="16"/>
                    </a:lnTo>
                    <a:lnTo>
                      <a:pt x="547" y="13"/>
                    </a:lnTo>
                    <a:lnTo>
                      <a:pt x="545" y="11"/>
                    </a:lnTo>
                    <a:lnTo>
                      <a:pt x="540" y="8"/>
                    </a:lnTo>
                    <a:lnTo>
                      <a:pt x="537" y="6"/>
                    </a:lnTo>
                    <a:lnTo>
                      <a:pt x="534" y="3"/>
                    </a:lnTo>
                    <a:lnTo>
                      <a:pt x="532" y="3"/>
                    </a:lnTo>
                    <a:lnTo>
                      <a:pt x="5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3" name="Freeform 473"/>
              <p:cNvSpPr>
                <a:spLocks/>
              </p:cNvSpPr>
              <p:nvPr/>
            </p:nvSpPr>
            <p:spPr bwMode="auto">
              <a:xfrm>
                <a:off x="439" y="1940"/>
                <a:ext cx="1050" cy="366"/>
              </a:xfrm>
              <a:custGeom>
                <a:avLst/>
                <a:gdLst>
                  <a:gd name="T0" fmla="*/ 98 w 1050"/>
                  <a:gd name="T1" fmla="*/ 111 h 366"/>
                  <a:gd name="T2" fmla="*/ 198 w 1050"/>
                  <a:gd name="T3" fmla="*/ 119 h 366"/>
                  <a:gd name="T4" fmla="*/ 325 w 1050"/>
                  <a:gd name="T5" fmla="*/ 144 h 366"/>
                  <a:gd name="T6" fmla="*/ 485 w 1050"/>
                  <a:gd name="T7" fmla="*/ 196 h 366"/>
                  <a:gd name="T8" fmla="*/ 593 w 1050"/>
                  <a:gd name="T9" fmla="*/ 253 h 366"/>
                  <a:gd name="T10" fmla="*/ 688 w 1050"/>
                  <a:gd name="T11" fmla="*/ 325 h 366"/>
                  <a:gd name="T12" fmla="*/ 763 w 1050"/>
                  <a:gd name="T13" fmla="*/ 366 h 366"/>
                  <a:gd name="T14" fmla="*/ 771 w 1050"/>
                  <a:gd name="T15" fmla="*/ 317 h 366"/>
                  <a:gd name="T16" fmla="*/ 792 w 1050"/>
                  <a:gd name="T17" fmla="*/ 281 h 366"/>
                  <a:gd name="T18" fmla="*/ 828 w 1050"/>
                  <a:gd name="T19" fmla="*/ 258 h 366"/>
                  <a:gd name="T20" fmla="*/ 851 w 1050"/>
                  <a:gd name="T21" fmla="*/ 229 h 366"/>
                  <a:gd name="T22" fmla="*/ 861 w 1050"/>
                  <a:gd name="T23" fmla="*/ 196 h 366"/>
                  <a:gd name="T24" fmla="*/ 861 w 1050"/>
                  <a:gd name="T25" fmla="*/ 162 h 366"/>
                  <a:gd name="T26" fmla="*/ 874 w 1050"/>
                  <a:gd name="T27" fmla="*/ 134 h 366"/>
                  <a:gd name="T28" fmla="*/ 905 w 1050"/>
                  <a:gd name="T29" fmla="*/ 126 h 366"/>
                  <a:gd name="T30" fmla="*/ 928 w 1050"/>
                  <a:gd name="T31" fmla="*/ 113 h 366"/>
                  <a:gd name="T32" fmla="*/ 926 w 1050"/>
                  <a:gd name="T33" fmla="*/ 88 h 366"/>
                  <a:gd name="T34" fmla="*/ 923 w 1050"/>
                  <a:gd name="T35" fmla="*/ 64 h 366"/>
                  <a:gd name="T36" fmla="*/ 941 w 1050"/>
                  <a:gd name="T37" fmla="*/ 57 h 366"/>
                  <a:gd name="T38" fmla="*/ 964 w 1050"/>
                  <a:gd name="T39" fmla="*/ 54 h 366"/>
                  <a:gd name="T40" fmla="*/ 980 w 1050"/>
                  <a:gd name="T41" fmla="*/ 51 h 366"/>
                  <a:gd name="T42" fmla="*/ 1003 w 1050"/>
                  <a:gd name="T43" fmla="*/ 54 h 366"/>
                  <a:gd name="T44" fmla="*/ 1029 w 1050"/>
                  <a:gd name="T45" fmla="*/ 62 h 366"/>
                  <a:gd name="T46" fmla="*/ 1044 w 1050"/>
                  <a:gd name="T47" fmla="*/ 64 h 366"/>
                  <a:gd name="T48" fmla="*/ 1050 w 1050"/>
                  <a:gd name="T49" fmla="*/ 64 h 366"/>
                  <a:gd name="T50" fmla="*/ 1047 w 1050"/>
                  <a:gd name="T51" fmla="*/ 59 h 366"/>
                  <a:gd name="T52" fmla="*/ 1044 w 1050"/>
                  <a:gd name="T53" fmla="*/ 54 h 366"/>
                  <a:gd name="T54" fmla="*/ 1034 w 1050"/>
                  <a:gd name="T55" fmla="*/ 46 h 366"/>
                  <a:gd name="T56" fmla="*/ 1024 w 1050"/>
                  <a:gd name="T57" fmla="*/ 39 h 366"/>
                  <a:gd name="T58" fmla="*/ 1013 w 1050"/>
                  <a:gd name="T59" fmla="*/ 28 h 366"/>
                  <a:gd name="T60" fmla="*/ 1006 w 1050"/>
                  <a:gd name="T61" fmla="*/ 23 h 366"/>
                  <a:gd name="T62" fmla="*/ 998 w 1050"/>
                  <a:gd name="T63" fmla="*/ 15 h 366"/>
                  <a:gd name="T64" fmla="*/ 990 w 1050"/>
                  <a:gd name="T65" fmla="*/ 10 h 366"/>
                  <a:gd name="T66" fmla="*/ 985 w 1050"/>
                  <a:gd name="T67" fmla="*/ 8 h 366"/>
                  <a:gd name="T68" fmla="*/ 982 w 1050"/>
                  <a:gd name="T69" fmla="*/ 2 h 366"/>
                  <a:gd name="T70" fmla="*/ 977 w 1050"/>
                  <a:gd name="T71" fmla="*/ 0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0" h="366">
                    <a:moveTo>
                      <a:pt x="0" y="108"/>
                    </a:moveTo>
                    <a:lnTo>
                      <a:pt x="98" y="111"/>
                    </a:lnTo>
                    <a:lnTo>
                      <a:pt x="149" y="116"/>
                    </a:lnTo>
                    <a:lnTo>
                      <a:pt x="198" y="119"/>
                    </a:lnTo>
                    <a:lnTo>
                      <a:pt x="296" y="137"/>
                    </a:lnTo>
                    <a:lnTo>
                      <a:pt x="325" y="144"/>
                    </a:lnTo>
                    <a:lnTo>
                      <a:pt x="392" y="160"/>
                    </a:lnTo>
                    <a:lnTo>
                      <a:pt x="485" y="196"/>
                    </a:lnTo>
                    <a:lnTo>
                      <a:pt x="575" y="242"/>
                    </a:lnTo>
                    <a:lnTo>
                      <a:pt x="593" y="253"/>
                    </a:lnTo>
                    <a:lnTo>
                      <a:pt x="655" y="299"/>
                    </a:lnTo>
                    <a:lnTo>
                      <a:pt x="688" y="325"/>
                    </a:lnTo>
                    <a:lnTo>
                      <a:pt x="732" y="361"/>
                    </a:lnTo>
                    <a:lnTo>
                      <a:pt x="763" y="366"/>
                    </a:lnTo>
                    <a:lnTo>
                      <a:pt x="771" y="343"/>
                    </a:lnTo>
                    <a:lnTo>
                      <a:pt x="771" y="317"/>
                    </a:lnTo>
                    <a:lnTo>
                      <a:pt x="779" y="297"/>
                    </a:lnTo>
                    <a:lnTo>
                      <a:pt x="792" y="281"/>
                    </a:lnTo>
                    <a:lnTo>
                      <a:pt x="810" y="271"/>
                    </a:lnTo>
                    <a:lnTo>
                      <a:pt x="828" y="258"/>
                    </a:lnTo>
                    <a:lnTo>
                      <a:pt x="841" y="245"/>
                    </a:lnTo>
                    <a:lnTo>
                      <a:pt x="851" y="229"/>
                    </a:lnTo>
                    <a:lnTo>
                      <a:pt x="856" y="214"/>
                    </a:lnTo>
                    <a:lnTo>
                      <a:pt x="861" y="196"/>
                    </a:lnTo>
                    <a:lnTo>
                      <a:pt x="864" y="180"/>
                    </a:lnTo>
                    <a:lnTo>
                      <a:pt x="861" y="162"/>
                    </a:lnTo>
                    <a:lnTo>
                      <a:pt x="864" y="144"/>
                    </a:lnTo>
                    <a:lnTo>
                      <a:pt x="874" y="134"/>
                    </a:lnTo>
                    <a:lnTo>
                      <a:pt x="890" y="129"/>
                    </a:lnTo>
                    <a:lnTo>
                      <a:pt x="905" y="126"/>
                    </a:lnTo>
                    <a:lnTo>
                      <a:pt x="921" y="121"/>
                    </a:lnTo>
                    <a:lnTo>
                      <a:pt x="928" y="113"/>
                    </a:lnTo>
                    <a:lnTo>
                      <a:pt x="931" y="101"/>
                    </a:lnTo>
                    <a:lnTo>
                      <a:pt x="926" y="88"/>
                    </a:lnTo>
                    <a:lnTo>
                      <a:pt x="923" y="75"/>
                    </a:lnTo>
                    <a:lnTo>
                      <a:pt x="923" y="64"/>
                    </a:lnTo>
                    <a:lnTo>
                      <a:pt x="928" y="59"/>
                    </a:lnTo>
                    <a:lnTo>
                      <a:pt x="941" y="57"/>
                    </a:lnTo>
                    <a:lnTo>
                      <a:pt x="954" y="57"/>
                    </a:lnTo>
                    <a:lnTo>
                      <a:pt x="964" y="54"/>
                    </a:lnTo>
                    <a:lnTo>
                      <a:pt x="972" y="51"/>
                    </a:lnTo>
                    <a:lnTo>
                      <a:pt x="980" y="51"/>
                    </a:lnTo>
                    <a:lnTo>
                      <a:pt x="990" y="51"/>
                    </a:lnTo>
                    <a:lnTo>
                      <a:pt x="1003" y="54"/>
                    </a:lnTo>
                    <a:lnTo>
                      <a:pt x="1016" y="59"/>
                    </a:lnTo>
                    <a:lnTo>
                      <a:pt x="1029" y="62"/>
                    </a:lnTo>
                    <a:lnTo>
                      <a:pt x="1039" y="64"/>
                    </a:lnTo>
                    <a:lnTo>
                      <a:pt x="1044" y="64"/>
                    </a:lnTo>
                    <a:lnTo>
                      <a:pt x="1044" y="64"/>
                    </a:lnTo>
                    <a:lnTo>
                      <a:pt x="1050" y="64"/>
                    </a:lnTo>
                    <a:lnTo>
                      <a:pt x="1050" y="62"/>
                    </a:lnTo>
                    <a:lnTo>
                      <a:pt x="1047" y="59"/>
                    </a:lnTo>
                    <a:lnTo>
                      <a:pt x="1047" y="59"/>
                    </a:lnTo>
                    <a:lnTo>
                      <a:pt x="1044" y="54"/>
                    </a:lnTo>
                    <a:lnTo>
                      <a:pt x="1039" y="51"/>
                    </a:lnTo>
                    <a:lnTo>
                      <a:pt x="1034" y="46"/>
                    </a:lnTo>
                    <a:lnTo>
                      <a:pt x="1029" y="41"/>
                    </a:lnTo>
                    <a:lnTo>
                      <a:pt x="1024" y="39"/>
                    </a:lnTo>
                    <a:lnTo>
                      <a:pt x="1019" y="33"/>
                    </a:lnTo>
                    <a:lnTo>
                      <a:pt x="1013" y="28"/>
                    </a:lnTo>
                    <a:lnTo>
                      <a:pt x="1008" y="26"/>
                    </a:lnTo>
                    <a:lnTo>
                      <a:pt x="1006" y="23"/>
                    </a:lnTo>
                    <a:lnTo>
                      <a:pt x="1001" y="18"/>
                    </a:lnTo>
                    <a:lnTo>
                      <a:pt x="998" y="15"/>
                    </a:lnTo>
                    <a:lnTo>
                      <a:pt x="993" y="13"/>
                    </a:lnTo>
                    <a:lnTo>
                      <a:pt x="990" y="10"/>
                    </a:lnTo>
                    <a:lnTo>
                      <a:pt x="988" y="8"/>
                    </a:lnTo>
                    <a:lnTo>
                      <a:pt x="985" y="8"/>
                    </a:lnTo>
                    <a:lnTo>
                      <a:pt x="982" y="5"/>
                    </a:lnTo>
                    <a:lnTo>
                      <a:pt x="982" y="2"/>
                    </a:lnTo>
                    <a:lnTo>
                      <a:pt x="980" y="2"/>
                    </a:lnTo>
                    <a:lnTo>
                      <a:pt x="97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4" name="Freeform 474"/>
              <p:cNvSpPr>
                <a:spLocks/>
              </p:cNvSpPr>
              <p:nvPr/>
            </p:nvSpPr>
            <p:spPr bwMode="auto">
              <a:xfrm>
                <a:off x="534" y="2061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5" name="Freeform 475"/>
              <p:cNvSpPr>
                <a:spLocks/>
              </p:cNvSpPr>
              <p:nvPr/>
            </p:nvSpPr>
            <p:spPr bwMode="auto">
              <a:xfrm>
                <a:off x="534" y="2053"/>
                <a:ext cx="29" cy="24"/>
              </a:xfrm>
              <a:custGeom>
                <a:avLst/>
                <a:gdLst>
                  <a:gd name="T0" fmla="*/ 3 w 29"/>
                  <a:gd name="T1" fmla="*/ 8 h 24"/>
                  <a:gd name="T2" fmla="*/ 5 w 29"/>
                  <a:gd name="T3" fmla="*/ 8 h 24"/>
                  <a:gd name="T4" fmla="*/ 5 w 29"/>
                  <a:gd name="T5" fmla="*/ 11 h 24"/>
                  <a:gd name="T6" fmla="*/ 5 w 29"/>
                  <a:gd name="T7" fmla="*/ 13 h 24"/>
                  <a:gd name="T8" fmla="*/ 3 w 29"/>
                  <a:gd name="T9" fmla="*/ 13 h 24"/>
                  <a:gd name="T10" fmla="*/ 0 w 29"/>
                  <a:gd name="T11" fmla="*/ 13 h 24"/>
                  <a:gd name="T12" fmla="*/ 0 w 29"/>
                  <a:gd name="T13" fmla="*/ 11 h 24"/>
                  <a:gd name="T14" fmla="*/ 0 w 29"/>
                  <a:gd name="T15" fmla="*/ 8 h 24"/>
                  <a:gd name="T16" fmla="*/ 3 w 29"/>
                  <a:gd name="T17" fmla="*/ 6 h 24"/>
                  <a:gd name="T18" fmla="*/ 5 w 29"/>
                  <a:gd name="T19" fmla="*/ 3 h 24"/>
                  <a:gd name="T20" fmla="*/ 13 w 29"/>
                  <a:gd name="T21" fmla="*/ 0 h 24"/>
                  <a:gd name="T22" fmla="*/ 21 w 29"/>
                  <a:gd name="T23" fmla="*/ 3 h 24"/>
                  <a:gd name="T24" fmla="*/ 29 w 29"/>
                  <a:gd name="T25" fmla="*/ 6 h 24"/>
                  <a:gd name="T26" fmla="*/ 29 w 29"/>
                  <a:gd name="T27" fmla="*/ 11 h 24"/>
                  <a:gd name="T28" fmla="*/ 29 w 29"/>
                  <a:gd name="T29" fmla="*/ 16 h 24"/>
                  <a:gd name="T30" fmla="*/ 26 w 29"/>
                  <a:gd name="T31" fmla="*/ 21 h 24"/>
                  <a:gd name="T32" fmla="*/ 18 w 29"/>
                  <a:gd name="T3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4">
                    <a:moveTo>
                      <a:pt x="3" y="8"/>
                    </a:moveTo>
                    <a:lnTo>
                      <a:pt x="5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1" y="3"/>
                    </a:lnTo>
                    <a:lnTo>
                      <a:pt x="29" y="6"/>
                    </a:lnTo>
                    <a:lnTo>
                      <a:pt x="29" y="11"/>
                    </a:lnTo>
                    <a:lnTo>
                      <a:pt x="29" y="16"/>
                    </a:lnTo>
                    <a:lnTo>
                      <a:pt x="26" y="21"/>
                    </a:lnTo>
                    <a:lnTo>
                      <a:pt x="18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6" name="Freeform 476"/>
              <p:cNvSpPr>
                <a:spLocks/>
              </p:cNvSpPr>
              <p:nvPr/>
            </p:nvSpPr>
            <p:spPr bwMode="auto">
              <a:xfrm>
                <a:off x="557" y="2059"/>
                <a:ext cx="3" cy="15"/>
              </a:xfrm>
              <a:custGeom>
                <a:avLst/>
                <a:gdLst>
                  <a:gd name="T0" fmla="*/ 3 w 3"/>
                  <a:gd name="T1" fmla="*/ 0 h 15"/>
                  <a:gd name="T2" fmla="*/ 3 w 3"/>
                  <a:gd name="T3" fmla="*/ 5 h 15"/>
                  <a:gd name="T4" fmla="*/ 3 w 3"/>
                  <a:gd name="T5" fmla="*/ 10 h 15"/>
                  <a:gd name="T6" fmla="*/ 0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3" y="0"/>
                    </a:moveTo>
                    <a:lnTo>
                      <a:pt x="3" y="5"/>
                    </a:lnTo>
                    <a:lnTo>
                      <a:pt x="3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7" name="Freeform 477"/>
              <p:cNvSpPr>
                <a:spLocks/>
              </p:cNvSpPr>
              <p:nvPr/>
            </p:nvSpPr>
            <p:spPr bwMode="auto">
              <a:xfrm>
                <a:off x="550" y="2056"/>
                <a:ext cx="10" cy="21"/>
              </a:xfrm>
              <a:custGeom>
                <a:avLst/>
                <a:gdLst>
                  <a:gd name="T0" fmla="*/ 2 w 10"/>
                  <a:gd name="T1" fmla="*/ 0 h 21"/>
                  <a:gd name="T2" fmla="*/ 7 w 10"/>
                  <a:gd name="T3" fmla="*/ 3 h 21"/>
                  <a:gd name="T4" fmla="*/ 10 w 10"/>
                  <a:gd name="T5" fmla="*/ 8 h 21"/>
                  <a:gd name="T6" fmla="*/ 7 w 10"/>
                  <a:gd name="T7" fmla="*/ 13 h 21"/>
                  <a:gd name="T8" fmla="*/ 5 w 10"/>
                  <a:gd name="T9" fmla="*/ 18 h 21"/>
                  <a:gd name="T10" fmla="*/ 0 w 1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1">
                    <a:moveTo>
                      <a:pt x="2" y="0"/>
                    </a:moveTo>
                    <a:lnTo>
                      <a:pt x="7" y="3"/>
                    </a:lnTo>
                    <a:lnTo>
                      <a:pt x="10" y="8"/>
                    </a:lnTo>
                    <a:lnTo>
                      <a:pt x="7" y="13"/>
                    </a:lnTo>
                    <a:lnTo>
                      <a:pt x="5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8" name="Freeform 478"/>
              <p:cNvSpPr>
                <a:spLocks/>
              </p:cNvSpPr>
              <p:nvPr/>
            </p:nvSpPr>
            <p:spPr bwMode="auto">
              <a:xfrm>
                <a:off x="529" y="2074"/>
                <a:ext cx="34" cy="28"/>
              </a:xfrm>
              <a:custGeom>
                <a:avLst/>
                <a:gdLst>
                  <a:gd name="T0" fmla="*/ 18 w 34"/>
                  <a:gd name="T1" fmla="*/ 0 h 28"/>
                  <a:gd name="T2" fmla="*/ 23 w 34"/>
                  <a:gd name="T3" fmla="*/ 3 h 28"/>
                  <a:gd name="T4" fmla="*/ 28 w 34"/>
                  <a:gd name="T5" fmla="*/ 5 h 28"/>
                  <a:gd name="T6" fmla="*/ 31 w 34"/>
                  <a:gd name="T7" fmla="*/ 10 h 28"/>
                  <a:gd name="T8" fmla="*/ 34 w 34"/>
                  <a:gd name="T9" fmla="*/ 16 h 28"/>
                  <a:gd name="T10" fmla="*/ 34 w 34"/>
                  <a:gd name="T11" fmla="*/ 21 h 28"/>
                  <a:gd name="T12" fmla="*/ 31 w 34"/>
                  <a:gd name="T13" fmla="*/ 26 h 28"/>
                  <a:gd name="T14" fmla="*/ 28 w 34"/>
                  <a:gd name="T15" fmla="*/ 28 h 28"/>
                  <a:gd name="T16" fmla="*/ 21 w 34"/>
                  <a:gd name="T17" fmla="*/ 28 h 28"/>
                  <a:gd name="T18" fmla="*/ 10 w 34"/>
                  <a:gd name="T19" fmla="*/ 28 h 28"/>
                  <a:gd name="T20" fmla="*/ 5 w 34"/>
                  <a:gd name="T21" fmla="*/ 26 h 28"/>
                  <a:gd name="T22" fmla="*/ 3 w 34"/>
                  <a:gd name="T23" fmla="*/ 23 h 28"/>
                  <a:gd name="T24" fmla="*/ 0 w 34"/>
                  <a:gd name="T25" fmla="*/ 18 h 28"/>
                  <a:gd name="T26" fmla="*/ 0 w 34"/>
                  <a:gd name="T27" fmla="*/ 16 h 28"/>
                  <a:gd name="T28" fmla="*/ 3 w 34"/>
                  <a:gd name="T29" fmla="*/ 13 h 28"/>
                  <a:gd name="T30" fmla="*/ 5 w 34"/>
                  <a:gd name="T31" fmla="*/ 13 h 28"/>
                  <a:gd name="T32" fmla="*/ 8 w 34"/>
                  <a:gd name="T33" fmla="*/ 16 h 28"/>
                  <a:gd name="T34" fmla="*/ 8 w 34"/>
                  <a:gd name="T35" fmla="*/ 18 h 28"/>
                  <a:gd name="T36" fmla="*/ 5 w 34"/>
                  <a:gd name="T37" fmla="*/ 21 h 28"/>
                  <a:gd name="T38" fmla="*/ 3 w 34"/>
                  <a:gd name="T3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8" y="0"/>
                    </a:moveTo>
                    <a:lnTo>
                      <a:pt x="23" y="3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4" y="16"/>
                    </a:lnTo>
                    <a:lnTo>
                      <a:pt x="34" y="21"/>
                    </a:lnTo>
                    <a:lnTo>
                      <a:pt x="31" y="26"/>
                    </a:lnTo>
                    <a:lnTo>
                      <a:pt x="28" y="28"/>
                    </a:lnTo>
                    <a:lnTo>
                      <a:pt x="21" y="28"/>
                    </a:lnTo>
                    <a:lnTo>
                      <a:pt x="10" y="28"/>
                    </a:lnTo>
                    <a:lnTo>
                      <a:pt x="5" y="26"/>
                    </a:lnTo>
                    <a:lnTo>
                      <a:pt x="3" y="23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5" y="21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19" name="Freeform 479"/>
              <p:cNvSpPr>
                <a:spLocks/>
              </p:cNvSpPr>
              <p:nvPr/>
            </p:nvSpPr>
            <p:spPr bwMode="auto">
              <a:xfrm>
                <a:off x="557" y="2084"/>
                <a:ext cx="3" cy="16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6 h 16"/>
                  <a:gd name="T4" fmla="*/ 3 w 3"/>
                  <a:gd name="T5" fmla="*/ 11 h 16"/>
                  <a:gd name="T6" fmla="*/ 0 w 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lnTo>
                      <a:pt x="3" y="6"/>
                    </a:lnTo>
                    <a:lnTo>
                      <a:pt x="3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0" name="Freeform 480"/>
              <p:cNvSpPr>
                <a:spLocks/>
              </p:cNvSpPr>
              <p:nvPr/>
            </p:nvSpPr>
            <p:spPr bwMode="auto">
              <a:xfrm>
                <a:off x="550" y="2077"/>
                <a:ext cx="7" cy="25"/>
              </a:xfrm>
              <a:custGeom>
                <a:avLst/>
                <a:gdLst>
                  <a:gd name="T0" fmla="*/ 0 w 7"/>
                  <a:gd name="T1" fmla="*/ 0 h 25"/>
                  <a:gd name="T2" fmla="*/ 5 w 7"/>
                  <a:gd name="T3" fmla="*/ 2 h 25"/>
                  <a:gd name="T4" fmla="*/ 7 w 7"/>
                  <a:gd name="T5" fmla="*/ 5 h 25"/>
                  <a:gd name="T6" fmla="*/ 7 w 7"/>
                  <a:gd name="T7" fmla="*/ 10 h 25"/>
                  <a:gd name="T8" fmla="*/ 7 w 7"/>
                  <a:gd name="T9" fmla="*/ 18 h 25"/>
                  <a:gd name="T10" fmla="*/ 5 w 7"/>
                  <a:gd name="T11" fmla="*/ 25 h 25"/>
                  <a:gd name="T12" fmla="*/ 0 w 7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25">
                    <a:moveTo>
                      <a:pt x="0" y="0"/>
                    </a:moveTo>
                    <a:lnTo>
                      <a:pt x="5" y="2"/>
                    </a:lnTo>
                    <a:lnTo>
                      <a:pt x="7" y="5"/>
                    </a:lnTo>
                    <a:lnTo>
                      <a:pt x="7" y="10"/>
                    </a:lnTo>
                    <a:lnTo>
                      <a:pt x="7" y="18"/>
                    </a:lnTo>
                    <a:lnTo>
                      <a:pt x="5" y="25"/>
                    </a:lnTo>
                    <a:lnTo>
                      <a:pt x="0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1" name="Rectangle 481"/>
              <p:cNvSpPr>
                <a:spLocks noChangeArrowheads="1"/>
              </p:cNvSpPr>
              <p:nvPr/>
            </p:nvSpPr>
            <p:spPr bwMode="auto">
              <a:xfrm>
                <a:off x="532" y="2090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2" name="Rectangle 482"/>
              <p:cNvSpPr>
                <a:spLocks noChangeArrowheads="1"/>
              </p:cNvSpPr>
              <p:nvPr/>
            </p:nvSpPr>
            <p:spPr bwMode="auto">
              <a:xfrm>
                <a:off x="581" y="2097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3" name="Freeform 483"/>
              <p:cNvSpPr>
                <a:spLocks/>
              </p:cNvSpPr>
              <p:nvPr/>
            </p:nvSpPr>
            <p:spPr bwMode="auto">
              <a:xfrm>
                <a:off x="578" y="2059"/>
                <a:ext cx="34" cy="49"/>
              </a:xfrm>
              <a:custGeom>
                <a:avLst/>
                <a:gdLst>
                  <a:gd name="T0" fmla="*/ 28 w 34"/>
                  <a:gd name="T1" fmla="*/ 23 h 49"/>
                  <a:gd name="T2" fmla="*/ 26 w 34"/>
                  <a:gd name="T3" fmla="*/ 28 h 49"/>
                  <a:gd name="T4" fmla="*/ 23 w 34"/>
                  <a:gd name="T5" fmla="*/ 31 h 49"/>
                  <a:gd name="T6" fmla="*/ 18 w 34"/>
                  <a:gd name="T7" fmla="*/ 31 h 49"/>
                  <a:gd name="T8" fmla="*/ 13 w 34"/>
                  <a:gd name="T9" fmla="*/ 31 h 49"/>
                  <a:gd name="T10" fmla="*/ 5 w 34"/>
                  <a:gd name="T11" fmla="*/ 28 h 49"/>
                  <a:gd name="T12" fmla="*/ 3 w 34"/>
                  <a:gd name="T13" fmla="*/ 23 h 49"/>
                  <a:gd name="T14" fmla="*/ 0 w 34"/>
                  <a:gd name="T15" fmla="*/ 15 h 49"/>
                  <a:gd name="T16" fmla="*/ 0 w 34"/>
                  <a:gd name="T17" fmla="*/ 12 h 49"/>
                  <a:gd name="T18" fmla="*/ 3 w 34"/>
                  <a:gd name="T19" fmla="*/ 7 h 49"/>
                  <a:gd name="T20" fmla="*/ 8 w 34"/>
                  <a:gd name="T21" fmla="*/ 2 h 49"/>
                  <a:gd name="T22" fmla="*/ 15 w 34"/>
                  <a:gd name="T23" fmla="*/ 0 h 49"/>
                  <a:gd name="T24" fmla="*/ 21 w 34"/>
                  <a:gd name="T25" fmla="*/ 2 h 49"/>
                  <a:gd name="T26" fmla="*/ 28 w 34"/>
                  <a:gd name="T27" fmla="*/ 5 h 49"/>
                  <a:gd name="T28" fmla="*/ 31 w 34"/>
                  <a:gd name="T29" fmla="*/ 10 h 49"/>
                  <a:gd name="T30" fmla="*/ 34 w 34"/>
                  <a:gd name="T31" fmla="*/ 18 h 49"/>
                  <a:gd name="T32" fmla="*/ 31 w 34"/>
                  <a:gd name="T33" fmla="*/ 31 h 49"/>
                  <a:gd name="T34" fmla="*/ 28 w 34"/>
                  <a:gd name="T35" fmla="*/ 38 h 49"/>
                  <a:gd name="T36" fmla="*/ 26 w 34"/>
                  <a:gd name="T37" fmla="*/ 43 h 49"/>
                  <a:gd name="T38" fmla="*/ 21 w 34"/>
                  <a:gd name="T39" fmla="*/ 49 h 49"/>
                  <a:gd name="T40" fmla="*/ 13 w 34"/>
                  <a:gd name="T41" fmla="*/ 49 h 49"/>
                  <a:gd name="T42" fmla="*/ 5 w 34"/>
                  <a:gd name="T43" fmla="*/ 49 h 49"/>
                  <a:gd name="T44" fmla="*/ 3 w 34"/>
                  <a:gd name="T45" fmla="*/ 46 h 49"/>
                  <a:gd name="T46" fmla="*/ 0 w 34"/>
                  <a:gd name="T47" fmla="*/ 41 h 49"/>
                  <a:gd name="T48" fmla="*/ 0 w 34"/>
                  <a:gd name="T49" fmla="*/ 38 h 49"/>
                  <a:gd name="T50" fmla="*/ 3 w 34"/>
                  <a:gd name="T51" fmla="*/ 36 h 49"/>
                  <a:gd name="T52" fmla="*/ 5 w 34"/>
                  <a:gd name="T53" fmla="*/ 36 h 49"/>
                  <a:gd name="T54" fmla="*/ 8 w 34"/>
                  <a:gd name="T55" fmla="*/ 38 h 49"/>
                  <a:gd name="T56" fmla="*/ 8 w 34"/>
                  <a:gd name="T57" fmla="*/ 41 h 49"/>
                  <a:gd name="T58" fmla="*/ 5 w 34"/>
                  <a:gd name="T59" fmla="*/ 43 h 49"/>
                  <a:gd name="T60" fmla="*/ 3 w 34"/>
                  <a:gd name="T61" fmla="*/ 4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4" h="49">
                    <a:moveTo>
                      <a:pt x="28" y="23"/>
                    </a:moveTo>
                    <a:lnTo>
                      <a:pt x="26" y="28"/>
                    </a:lnTo>
                    <a:lnTo>
                      <a:pt x="23" y="31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5" y="28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3" y="7"/>
                    </a:lnTo>
                    <a:lnTo>
                      <a:pt x="8" y="2"/>
                    </a:lnTo>
                    <a:lnTo>
                      <a:pt x="15" y="0"/>
                    </a:lnTo>
                    <a:lnTo>
                      <a:pt x="21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4" y="18"/>
                    </a:lnTo>
                    <a:lnTo>
                      <a:pt x="31" y="31"/>
                    </a:lnTo>
                    <a:lnTo>
                      <a:pt x="28" y="38"/>
                    </a:lnTo>
                    <a:lnTo>
                      <a:pt x="26" y="43"/>
                    </a:lnTo>
                    <a:lnTo>
                      <a:pt x="21" y="49"/>
                    </a:lnTo>
                    <a:lnTo>
                      <a:pt x="13" y="49"/>
                    </a:lnTo>
                    <a:lnTo>
                      <a:pt x="5" y="49"/>
                    </a:lnTo>
                    <a:lnTo>
                      <a:pt x="3" y="46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3" y="36"/>
                    </a:lnTo>
                    <a:lnTo>
                      <a:pt x="5" y="36"/>
                    </a:lnTo>
                    <a:lnTo>
                      <a:pt x="8" y="38"/>
                    </a:lnTo>
                    <a:lnTo>
                      <a:pt x="8" y="41"/>
                    </a:lnTo>
                    <a:lnTo>
                      <a:pt x="5" y="43"/>
                    </a:lnTo>
                    <a:lnTo>
                      <a:pt x="3" y="4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4" name="Freeform 484"/>
              <p:cNvSpPr>
                <a:spLocks/>
              </p:cNvSpPr>
              <p:nvPr/>
            </p:nvSpPr>
            <p:spPr bwMode="auto">
              <a:xfrm>
                <a:off x="581" y="2066"/>
                <a:ext cx="2" cy="16"/>
              </a:xfrm>
              <a:custGeom>
                <a:avLst/>
                <a:gdLst>
                  <a:gd name="T0" fmla="*/ 2 w 2"/>
                  <a:gd name="T1" fmla="*/ 16 h 16"/>
                  <a:gd name="T2" fmla="*/ 0 w 2"/>
                  <a:gd name="T3" fmla="*/ 11 h 16"/>
                  <a:gd name="T4" fmla="*/ 0 w 2"/>
                  <a:gd name="T5" fmla="*/ 3 h 16"/>
                  <a:gd name="T6" fmla="*/ 2 w 2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6">
                    <a:moveTo>
                      <a:pt x="2" y="16"/>
                    </a:moveTo>
                    <a:lnTo>
                      <a:pt x="0" y="11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5" name="Freeform 485"/>
              <p:cNvSpPr>
                <a:spLocks/>
              </p:cNvSpPr>
              <p:nvPr/>
            </p:nvSpPr>
            <p:spPr bwMode="auto">
              <a:xfrm>
                <a:off x="601" y="2066"/>
                <a:ext cx="8" cy="36"/>
              </a:xfrm>
              <a:custGeom>
                <a:avLst/>
                <a:gdLst>
                  <a:gd name="T0" fmla="*/ 3 w 8"/>
                  <a:gd name="T1" fmla="*/ 0 h 36"/>
                  <a:gd name="T2" fmla="*/ 5 w 8"/>
                  <a:gd name="T3" fmla="*/ 3 h 36"/>
                  <a:gd name="T4" fmla="*/ 8 w 8"/>
                  <a:gd name="T5" fmla="*/ 8 h 36"/>
                  <a:gd name="T6" fmla="*/ 5 w 8"/>
                  <a:gd name="T7" fmla="*/ 24 h 36"/>
                  <a:gd name="T8" fmla="*/ 3 w 8"/>
                  <a:gd name="T9" fmla="*/ 31 h 36"/>
                  <a:gd name="T10" fmla="*/ 0 w 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6">
                    <a:moveTo>
                      <a:pt x="3" y="0"/>
                    </a:moveTo>
                    <a:lnTo>
                      <a:pt x="5" y="3"/>
                    </a:lnTo>
                    <a:lnTo>
                      <a:pt x="8" y="8"/>
                    </a:lnTo>
                    <a:lnTo>
                      <a:pt x="5" y="24"/>
                    </a:lnTo>
                    <a:lnTo>
                      <a:pt x="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6" name="Freeform 486"/>
              <p:cNvSpPr>
                <a:spLocks/>
              </p:cNvSpPr>
              <p:nvPr/>
            </p:nvSpPr>
            <p:spPr bwMode="auto">
              <a:xfrm>
                <a:off x="583" y="2059"/>
                <a:ext cx="10" cy="31"/>
              </a:xfrm>
              <a:custGeom>
                <a:avLst/>
                <a:gdLst>
                  <a:gd name="T0" fmla="*/ 8 w 10"/>
                  <a:gd name="T1" fmla="*/ 31 h 31"/>
                  <a:gd name="T2" fmla="*/ 3 w 10"/>
                  <a:gd name="T3" fmla="*/ 28 h 31"/>
                  <a:gd name="T4" fmla="*/ 0 w 10"/>
                  <a:gd name="T5" fmla="*/ 25 h 31"/>
                  <a:gd name="T6" fmla="*/ 0 w 10"/>
                  <a:gd name="T7" fmla="*/ 18 h 31"/>
                  <a:gd name="T8" fmla="*/ 0 w 10"/>
                  <a:gd name="T9" fmla="*/ 10 h 31"/>
                  <a:gd name="T10" fmla="*/ 3 w 10"/>
                  <a:gd name="T11" fmla="*/ 5 h 31"/>
                  <a:gd name="T12" fmla="*/ 5 w 10"/>
                  <a:gd name="T13" fmla="*/ 2 h 31"/>
                  <a:gd name="T14" fmla="*/ 10 w 10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31">
                    <a:moveTo>
                      <a:pt x="8" y="31"/>
                    </a:moveTo>
                    <a:lnTo>
                      <a:pt x="3" y="28"/>
                    </a:lnTo>
                    <a:lnTo>
                      <a:pt x="0" y="25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7" name="Freeform 487"/>
              <p:cNvSpPr>
                <a:spLocks/>
              </p:cNvSpPr>
              <p:nvPr/>
            </p:nvSpPr>
            <p:spPr bwMode="auto">
              <a:xfrm>
                <a:off x="591" y="2061"/>
                <a:ext cx="15" cy="47"/>
              </a:xfrm>
              <a:custGeom>
                <a:avLst/>
                <a:gdLst>
                  <a:gd name="T0" fmla="*/ 8 w 15"/>
                  <a:gd name="T1" fmla="*/ 0 h 47"/>
                  <a:gd name="T2" fmla="*/ 13 w 15"/>
                  <a:gd name="T3" fmla="*/ 3 h 47"/>
                  <a:gd name="T4" fmla="*/ 13 w 15"/>
                  <a:gd name="T5" fmla="*/ 8 h 47"/>
                  <a:gd name="T6" fmla="*/ 15 w 15"/>
                  <a:gd name="T7" fmla="*/ 13 h 47"/>
                  <a:gd name="T8" fmla="*/ 13 w 15"/>
                  <a:gd name="T9" fmla="*/ 31 h 47"/>
                  <a:gd name="T10" fmla="*/ 10 w 15"/>
                  <a:gd name="T11" fmla="*/ 39 h 47"/>
                  <a:gd name="T12" fmla="*/ 8 w 15"/>
                  <a:gd name="T13" fmla="*/ 44 h 47"/>
                  <a:gd name="T14" fmla="*/ 5 w 15"/>
                  <a:gd name="T15" fmla="*/ 44 h 47"/>
                  <a:gd name="T16" fmla="*/ 0 w 15"/>
                  <a:gd name="T1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47">
                    <a:moveTo>
                      <a:pt x="8" y="0"/>
                    </a:moveTo>
                    <a:lnTo>
                      <a:pt x="13" y="3"/>
                    </a:lnTo>
                    <a:lnTo>
                      <a:pt x="13" y="8"/>
                    </a:lnTo>
                    <a:lnTo>
                      <a:pt x="15" y="13"/>
                    </a:lnTo>
                    <a:lnTo>
                      <a:pt x="13" y="31"/>
                    </a:lnTo>
                    <a:lnTo>
                      <a:pt x="10" y="39"/>
                    </a:lnTo>
                    <a:lnTo>
                      <a:pt x="8" y="44"/>
                    </a:lnTo>
                    <a:lnTo>
                      <a:pt x="5" y="44"/>
                    </a:lnTo>
                    <a:lnTo>
                      <a:pt x="0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8" name="Freeform 488"/>
              <p:cNvSpPr>
                <a:spLocks/>
              </p:cNvSpPr>
              <p:nvPr/>
            </p:nvSpPr>
            <p:spPr bwMode="auto">
              <a:xfrm>
                <a:off x="622" y="2064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0 w 33"/>
                  <a:gd name="T3" fmla="*/ 2 h 49"/>
                  <a:gd name="T4" fmla="*/ 5 w 33"/>
                  <a:gd name="T5" fmla="*/ 10 h 49"/>
                  <a:gd name="T6" fmla="*/ 2 w 33"/>
                  <a:gd name="T7" fmla="*/ 20 h 49"/>
                  <a:gd name="T8" fmla="*/ 0 w 33"/>
                  <a:gd name="T9" fmla="*/ 28 h 49"/>
                  <a:gd name="T10" fmla="*/ 2 w 33"/>
                  <a:gd name="T11" fmla="*/ 38 h 49"/>
                  <a:gd name="T12" fmla="*/ 5 w 33"/>
                  <a:gd name="T13" fmla="*/ 46 h 49"/>
                  <a:gd name="T14" fmla="*/ 13 w 33"/>
                  <a:gd name="T15" fmla="*/ 49 h 49"/>
                  <a:gd name="T16" fmla="*/ 18 w 33"/>
                  <a:gd name="T17" fmla="*/ 49 h 49"/>
                  <a:gd name="T18" fmla="*/ 23 w 33"/>
                  <a:gd name="T19" fmla="*/ 49 h 49"/>
                  <a:gd name="T20" fmla="*/ 28 w 33"/>
                  <a:gd name="T21" fmla="*/ 41 h 49"/>
                  <a:gd name="T22" fmla="*/ 33 w 33"/>
                  <a:gd name="T23" fmla="*/ 31 h 49"/>
                  <a:gd name="T24" fmla="*/ 33 w 33"/>
                  <a:gd name="T25" fmla="*/ 23 h 49"/>
                  <a:gd name="T26" fmla="*/ 33 w 33"/>
                  <a:gd name="T27" fmla="*/ 13 h 49"/>
                  <a:gd name="T28" fmla="*/ 28 w 33"/>
                  <a:gd name="T29" fmla="*/ 5 h 49"/>
                  <a:gd name="T30" fmla="*/ 23 w 33"/>
                  <a:gd name="T31" fmla="*/ 2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0" y="2"/>
                    </a:lnTo>
                    <a:lnTo>
                      <a:pt x="5" y="10"/>
                    </a:lnTo>
                    <a:lnTo>
                      <a:pt x="2" y="20"/>
                    </a:lnTo>
                    <a:lnTo>
                      <a:pt x="0" y="28"/>
                    </a:lnTo>
                    <a:lnTo>
                      <a:pt x="2" y="38"/>
                    </a:lnTo>
                    <a:lnTo>
                      <a:pt x="5" y="46"/>
                    </a:lnTo>
                    <a:lnTo>
                      <a:pt x="13" y="49"/>
                    </a:lnTo>
                    <a:lnTo>
                      <a:pt x="18" y="49"/>
                    </a:lnTo>
                    <a:lnTo>
                      <a:pt x="23" y="49"/>
                    </a:lnTo>
                    <a:lnTo>
                      <a:pt x="28" y="41"/>
                    </a:lnTo>
                    <a:lnTo>
                      <a:pt x="33" y="31"/>
                    </a:lnTo>
                    <a:lnTo>
                      <a:pt x="33" y="23"/>
                    </a:lnTo>
                    <a:lnTo>
                      <a:pt x="33" y="13"/>
                    </a:lnTo>
                    <a:lnTo>
                      <a:pt x="28" y="5"/>
                    </a:lnTo>
                    <a:lnTo>
                      <a:pt x="23" y="2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29" name="Freeform 489"/>
              <p:cNvSpPr>
                <a:spLocks/>
              </p:cNvSpPr>
              <p:nvPr/>
            </p:nvSpPr>
            <p:spPr bwMode="auto">
              <a:xfrm>
                <a:off x="624" y="2069"/>
                <a:ext cx="8" cy="39"/>
              </a:xfrm>
              <a:custGeom>
                <a:avLst/>
                <a:gdLst>
                  <a:gd name="T0" fmla="*/ 8 w 8"/>
                  <a:gd name="T1" fmla="*/ 0 h 39"/>
                  <a:gd name="T2" fmla="*/ 6 w 8"/>
                  <a:gd name="T3" fmla="*/ 5 h 39"/>
                  <a:gd name="T4" fmla="*/ 3 w 8"/>
                  <a:gd name="T5" fmla="*/ 13 h 39"/>
                  <a:gd name="T6" fmla="*/ 0 w 8"/>
                  <a:gd name="T7" fmla="*/ 23 h 39"/>
                  <a:gd name="T8" fmla="*/ 3 w 8"/>
                  <a:gd name="T9" fmla="*/ 33 h 39"/>
                  <a:gd name="T10" fmla="*/ 3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lnTo>
                      <a:pt x="6" y="5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3" y="33"/>
                    </a:lnTo>
                    <a:lnTo>
                      <a:pt x="3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0" name="Freeform 490"/>
              <p:cNvSpPr>
                <a:spLocks/>
              </p:cNvSpPr>
              <p:nvPr/>
            </p:nvSpPr>
            <p:spPr bwMode="auto">
              <a:xfrm>
                <a:off x="645" y="2071"/>
                <a:ext cx="8" cy="39"/>
              </a:xfrm>
              <a:custGeom>
                <a:avLst/>
                <a:gdLst>
                  <a:gd name="T0" fmla="*/ 0 w 8"/>
                  <a:gd name="T1" fmla="*/ 39 h 39"/>
                  <a:gd name="T2" fmla="*/ 5 w 8"/>
                  <a:gd name="T3" fmla="*/ 34 h 39"/>
                  <a:gd name="T4" fmla="*/ 8 w 8"/>
                  <a:gd name="T5" fmla="*/ 26 h 39"/>
                  <a:gd name="T6" fmla="*/ 8 w 8"/>
                  <a:gd name="T7" fmla="*/ 13 h 39"/>
                  <a:gd name="T8" fmla="*/ 8 w 8"/>
                  <a:gd name="T9" fmla="*/ 6 h 39"/>
                  <a:gd name="T10" fmla="*/ 5 w 8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0" y="39"/>
                    </a:moveTo>
                    <a:lnTo>
                      <a:pt x="5" y="34"/>
                    </a:lnTo>
                    <a:lnTo>
                      <a:pt x="8" y="26"/>
                    </a:lnTo>
                    <a:lnTo>
                      <a:pt x="8" y="13"/>
                    </a:lnTo>
                    <a:lnTo>
                      <a:pt x="8" y="6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1" name="Freeform 491"/>
              <p:cNvSpPr>
                <a:spLocks/>
              </p:cNvSpPr>
              <p:nvPr/>
            </p:nvSpPr>
            <p:spPr bwMode="auto">
              <a:xfrm>
                <a:off x="627" y="2064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8 w 13"/>
                  <a:gd name="T3" fmla="*/ 2 h 49"/>
                  <a:gd name="T4" fmla="*/ 5 w 13"/>
                  <a:gd name="T5" fmla="*/ 7 h 49"/>
                  <a:gd name="T6" fmla="*/ 3 w 13"/>
                  <a:gd name="T7" fmla="*/ 18 h 49"/>
                  <a:gd name="T8" fmla="*/ 0 w 13"/>
                  <a:gd name="T9" fmla="*/ 31 h 49"/>
                  <a:gd name="T10" fmla="*/ 0 w 13"/>
                  <a:gd name="T11" fmla="*/ 41 h 49"/>
                  <a:gd name="T12" fmla="*/ 3 w 13"/>
                  <a:gd name="T13" fmla="*/ 46 h 49"/>
                  <a:gd name="T14" fmla="*/ 8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8" y="2"/>
                    </a:lnTo>
                    <a:lnTo>
                      <a:pt x="5" y="7"/>
                    </a:lnTo>
                    <a:lnTo>
                      <a:pt x="3" y="18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3" y="46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2" name="Freeform 492"/>
              <p:cNvSpPr>
                <a:spLocks/>
              </p:cNvSpPr>
              <p:nvPr/>
            </p:nvSpPr>
            <p:spPr bwMode="auto">
              <a:xfrm>
                <a:off x="640" y="2066"/>
                <a:ext cx="10" cy="47"/>
              </a:xfrm>
              <a:custGeom>
                <a:avLst/>
                <a:gdLst>
                  <a:gd name="T0" fmla="*/ 0 w 10"/>
                  <a:gd name="T1" fmla="*/ 47 h 47"/>
                  <a:gd name="T2" fmla="*/ 3 w 10"/>
                  <a:gd name="T3" fmla="*/ 47 h 47"/>
                  <a:gd name="T4" fmla="*/ 8 w 10"/>
                  <a:gd name="T5" fmla="*/ 42 h 47"/>
                  <a:gd name="T6" fmla="*/ 10 w 10"/>
                  <a:gd name="T7" fmla="*/ 31 h 47"/>
                  <a:gd name="T8" fmla="*/ 10 w 10"/>
                  <a:gd name="T9" fmla="*/ 18 h 47"/>
                  <a:gd name="T10" fmla="*/ 10 w 10"/>
                  <a:gd name="T11" fmla="*/ 8 h 47"/>
                  <a:gd name="T12" fmla="*/ 8 w 10"/>
                  <a:gd name="T13" fmla="*/ 3 h 47"/>
                  <a:gd name="T14" fmla="*/ 5 w 10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47">
                    <a:moveTo>
                      <a:pt x="0" y="47"/>
                    </a:moveTo>
                    <a:lnTo>
                      <a:pt x="3" y="47"/>
                    </a:lnTo>
                    <a:lnTo>
                      <a:pt x="8" y="42"/>
                    </a:lnTo>
                    <a:lnTo>
                      <a:pt x="10" y="31"/>
                    </a:lnTo>
                    <a:lnTo>
                      <a:pt x="10" y="18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3" name="Line 493"/>
              <p:cNvSpPr>
                <a:spLocks noChangeShapeType="1"/>
              </p:cNvSpPr>
              <p:nvPr/>
            </p:nvSpPr>
            <p:spPr bwMode="auto">
              <a:xfrm>
                <a:off x="439" y="2074"/>
                <a:ext cx="64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4" name="Freeform 494"/>
              <p:cNvSpPr>
                <a:spLocks/>
              </p:cNvSpPr>
              <p:nvPr/>
            </p:nvSpPr>
            <p:spPr bwMode="auto">
              <a:xfrm>
                <a:off x="684" y="2015"/>
                <a:ext cx="897" cy="418"/>
              </a:xfrm>
              <a:custGeom>
                <a:avLst/>
                <a:gdLst>
                  <a:gd name="T0" fmla="*/ 44 w 897"/>
                  <a:gd name="T1" fmla="*/ 95 h 418"/>
                  <a:gd name="T2" fmla="*/ 136 w 897"/>
                  <a:gd name="T3" fmla="*/ 129 h 418"/>
                  <a:gd name="T4" fmla="*/ 245 w 897"/>
                  <a:gd name="T5" fmla="*/ 188 h 418"/>
                  <a:gd name="T6" fmla="*/ 330 w 897"/>
                  <a:gd name="T7" fmla="*/ 247 h 418"/>
                  <a:gd name="T8" fmla="*/ 456 w 897"/>
                  <a:gd name="T9" fmla="*/ 338 h 418"/>
                  <a:gd name="T10" fmla="*/ 616 w 897"/>
                  <a:gd name="T11" fmla="*/ 418 h 418"/>
                  <a:gd name="T12" fmla="*/ 655 w 897"/>
                  <a:gd name="T13" fmla="*/ 415 h 418"/>
                  <a:gd name="T14" fmla="*/ 683 w 897"/>
                  <a:gd name="T15" fmla="*/ 376 h 418"/>
                  <a:gd name="T16" fmla="*/ 683 w 897"/>
                  <a:gd name="T17" fmla="*/ 345 h 418"/>
                  <a:gd name="T18" fmla="*/ 676 w 897"/>
                  <a:gd name="T19" fmla="*/ 291 h 418"/>
                  <a:gd name="T20" fmla="*/ 688 w 897"/>
                  <a:gd name="T21" fmla="*/ 253 h 418"/>
                  <a:gd name="T22" fmla="*/ 709 w 897"/>
                  <a:gd name="T23" fmla="*/ 222 h 418"/>
                  <a:gd name="T24" fmla="*/ 730 w 897"/>
                  <a:gd name="T25" fmla="*/ 198 h 418"/>
                  <a:gd name="T26" fmla="*/ 745 w 897"/>
                  <a:gd name="T27" fmla="*/ 170 h 418"/>
                  <a:gd name="T28" fmla="*/ 758 w 897"/>
                  <a:gd name="T29" fmla="*/ 144 h 418"/>
                  <a:gd name="T30" fmla="*/ 774 w 897"/>
                  <a:gd name="T31" fmla="*/ 124 h 418"/>
                  <a:gd name="T32" fmla="*/ 786 w 897"/>
                  <a:gd name="T33" fmla="*/ 105 h 418"/>
                  <a:gd name="T34" fmla="*/ 786 w 897"/>
                  <a:gd name="T35" fmla="*/ 80 h 418"/>
                  <a:gd name="T36" fmla="*/ 789 w 897"/>
                  <a:gd name="T37" fmla="*/ 59 h 418"/>
                  <a:gd name="T38" fmla="*/ 805 w 897"/>
                  <a:gd name="T39" fmla="*/ 51 h 418"/>
                  <a:gd name="T40" fmla="*/ 825 w 897"/>
                  <a:gd name="T41" fmla="*/ 51 h 418"/>
                  <a:gd name="T42" fmla="*/ 838 w 897"/>
                  <a:gd name="T43" fmla="*/ 46 h 418"/>
                  <a:gd name="T44" fmla="*/ 856 w 897"/>
                  <a:gd name="T45" fmla="*/ 49 h 418"/>
                  <a:gd name="T46" fmla="*/ 877 w 897"/>
                  <a:gd name="T47" fmla="*/ 54 h 418"/>
                  <a:gd name="T48" fmla="*/ 892 w 897"/>
                  <a:gd name="T49" fmla="*/ 56 h 418"/>
                  <a:gd name="T50" fmla="*/ 897 w 897"/>
                  <a:gd name="T51" fmla="*/ 54 h 418"/>
                  <a:gd name="T52" fmla="*/ 897 w 897"/>
                  <a:gd name="T53" fmla="*/ 51 h 418"/>
                  <a:gd name="T54" fmla="*/ 892 w 897"/>
                  <a:gd name="T55" fmla="*/ 44 h 418"/>
                  <a:gd name="T56" fmla="*/ 885 w 897"/>
                  <a:gd name="T57" fmla="*/ 36 h 418"/>
                  <a:gd name="T58" fmla="*/ 877 w 897"/>
                  <a:gd name="T59" fmla="*/ 28 h 418"/>
                  <a:gd name="T60" fmla="*/ 872 w 897"/>
                  <a:gd name="T61" fmla="*/ 20 h 418"/>
                  <a:gd name="T62" fmla="*/ 864 w 897"/>
                  <a:gd name="T63" fmla="*/ 15 h 418"/>
                  <a:gd name="T64" fmla="*/ 859 w 897"/>
                  <a:gd name="T65" fmla="*/ 10 h 418"/>
                  <a:gd name="T66" fmla="*/ 854 w 897"/>
                  <a:gd name="T67" fmla="*/ 7 h 418"/>
                  <a:gd name="T68" fmla="*/ 851 w 897"/>
                  <a:gd name="T69" fmla="*/ 2 h 418"/>
                  <a:gd name="T70" fmla="*/ 846 w 897"/>
                  <a:gd name="T71" fmla="*/ 0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97" h="418">
                    <a:moveTo>
                      <a:pt x="0" y="85"/>
                    </a:moveTo>
                    <a:lnTo>
                      <a:pt x="44" y="95"/>
                    </a:lnTo>
                    <a:lnTo>
                      <a:pt x="136" y="129"/>
                    </a:lnTo>
                    <a:lnTo>
                      <a:pt x="136" y="129"/>
                    </a:lnTo>
                    <a:lnTo>
                      <a:pt x="224" y="173"/>
                    </a:lnTo>
                    <a:lnTo>
                      <a:pt x="245" y="188"/>
                    </a:lnTo>
                    <a:lnTo>
                      <a:pt x="304" y="227"/>
                    </a:lnTo>
                    <a:lnTo>
                      <a:pt x="330" y="247"/>
                    </a:lnTo>
                    <a:lnTo>
                      <a:pt x="382" y="283"/>
                    </a:lnTo>
                    <a:lnTo>
                      <a:pt x="456" y="338"/>
                    </a:lnTo>
                    <a:lnTo>
                      <a:pt x="536" y="387"/>
                    </a:lnTo>
                    <a:lnTo>
                      <a:pt x="616" y="418"/>
                    </a:lnTo>
                    <a:lnTo>
                      <a:pt x="627" y="418"/>
                    </a:lnTo>
                    <a:lnTo>
                      <a:pt x="655" y="415"/>
                    </a:lnTo>
                    <a:lnTo>
                      <a:pt x="673" y="400"/>
                    </a:lnTo>
                    <a:lnTo>
                      <a:pt x="683" y="376"/>
                    </a:lnTo>
                    <a:lnTo>
                      <a:pt x="683" y="351"/>
                    </a:lnTo>
                    <a:lnTo>
                      <a:pt x="683" y="345"/>
                    </a:lnTo>
                    <a:lnTo>
                      <a:pt x="678" y="320"/>
                    </a:lnTo>
                    <a:lnTo>
                      <a:pt x="676" y="291"/>
                    </a:lnTo>
                    <a:lnTo>
                      <a:pt x="681" y="271"/>
                    </a:lnTo>
                    <a:lnTo>
                      <a:pt x="688" y="253"/>
                    </a:lnTo>
                    <a:lnTo>
                      <a:pt x="699" y="237"/>
                    </a:lnTo>
                    <a:lnTo>
                      <a:pt x="709" y="222"/>
                    </a:lnTo>
                    <a:lnTo>
                      <a:pt x="719" y="209"/>
                    </a:lnTo>
                    <a:lnTo>
                      <a:pt x="730" y="198"/>
                    </a:lnTo>
                    <a:lnTo>
                      <a:pt x="740" y="185"/>
                    </a:lnTo>
                    <a:lnTo>
                      <a:pt x="745" y="170"/>
                    </a:lnTo>
                    <a:lnTo>
                      <a:pt x="750" y="157"/>
                    </a:lnTo>
                    <a:lnTo>
                      <a:pt x="758" y="144"/>
                    </a:lnTo>
                    <a:lnTo>
                      <a:pt x="763" y="134"/>
                    </a:lnTo>
                    <a:lnTo>
                      <a:pt x="774" y="124"/>
                    </a:lnTo>
                    <a:lnTo>
                      <a:pt x="781" y="116"/>
                    </a:lnTo>
                    <a:lnTo>
                      <a:pt x="786" y="105"/>
                    </a:lnTo>
                    <a:lnTo>
                      <a:pt x="786" y="93"/>
                    </a:lnTo>
                    <a:lnTo>
                      <a:pt x="786" y="80"/>
                    </a:lnTo>
                    <a:lnTo>
                      <a:pt x="786" y="69"/>
                    </a:lnTo>
                    <a:lnTo>
                      <a:pt x="789" y="59"/>
                    </a:lnTo>
                    <a:lnTo>
                      <a:pt x="794" y="54"/>
                    </a:lnTo>
                    <a:lnTo>
                      <a:pt x="805" y="51"/>
                    </a:lnTo>
                    <a:lnTo>
                      <a:pt x="817" y="51"/>
                    </a:lnTo>
                    <a:lnTo>
                      <a:pt x="825" y="51"/>
                    </a:lnTo>
                    <a:lnTo>
                      <a:pt x="833" y="49"/>
                    </a:lnTo>
                    <a:lnTo>
                      <a:pt x="838" y="46"/>
                    </a:lnTo>
                    <a:lnTo>
                      <a:pt x="848" y="46"/>
                    </a:lnTo>
                    <a:lnTo>
                      <a:pt x="856" y="49"/>
                    </a:lnTo>
                    <a:lnTo>
                      <a:pt x="866" y="51"/>
                    </a:lnTo>
                    <a:lnTo>
                      <a:pt x="877" y="54"/>
                    </a:lnTo>
                    <a:lnTo>
                      <a:pt x="887" y="54"/>
                    </a:lnTo>
                    <a:lnTo>
                      <a:pt x="892" y="56"/>
                    </a:lnTo>
                    <a:lnTo>
                      <a:pt x="895" y="56"/>
                    </a:lnTo>
                    <a:lnTo>
                      <a:pt x="897" y="54"/>
                    </a:lnTo>
                    <a:lnTo>
                      <a:pt x="897" y="54"/>
                    </a:lnTo>
                    <a:lnTo>
                      <a:pt x="897" y="51"/>
                    </a:lnTo>
                    <a:lnTo>
                      <a:pt x="895" y="46"/>
                    </a:lnTo>
                    <a:lnTo>
                      <a:pt x="892" y="44"/>
                    </a:lnTo>
                    <a:lnTo>
                      <a:pt x="890" y="38"/>
                    </a:lnTo>
                    <a:lnTo>
                      <a:pt x="885" y="36"/>
                    </a:lnTo>
                    <a:lnTo>
                      <a:pt x="882" y="33"/>
                    </a:lnTo>
                    <a:lnTo>
                      <a:pt x="877" y="28"/>
                    </a:lnTo>
                    <a:lnTo>
                      <a:pt x="874" y="26"/>
                    </a:lnTo>
                    <a:lnTo>
                      <a:pt x="872" y="20"/>
                    </a:lnTo>
                    <a:lnTo>
                      <a:pt x="866" y="18"/>
                    </a:lnTo>
                    <a:lnTo>
                      <a:pt x="864" y="15"/>
                    </a:lnTo>
                    <a:lnTo>
                      <a:pt x="861" y="13"/>
                    </a:lnTo>
                    <a:lnTo>
                      <a:pt x="859" y="10"/>
                    </a:lnTo>
                    <a:lnTo>
                      <a:pt x="856" y="7"/>
                    </a:lnTo>
                    <a:lnTo>
                      <a:pt x="854" y="7"/>
                    </a:lnTo>
                    <a:lnTo>
                      <a:pt x="851" y="5"/>
                    </a:lnTo>
                    <a:lnTo>
                      <a:pt x="851" y="2"/>
                    </a:lnTo>
                    <a:lnTo>
                      <a:pt x="848" y="2"/>
                    </a:lnTo>
                    <a:lnTo>
                      <a:pt x="84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5" name="Freeform 495"/>
              <p:cNvSpPr>
                <a:spLocks/>
              </p:cNvSpPr>
              <p:nvPr/>
            </p:nvSpPr>
            <p:spPr bwMode="auto">
              <a:xfrm>
                <a:off x="439" y="2102"/>
                <a:ext cx="1246" cy="395"/>
              </a:xfrm>
              <a:custGeom>
                <a:avLst/>
                <a:gdLst>
                  <a:gd name="T0" fmla="*/ 95 w 1246"/>
                  <a:gd name="T1" fmla="*/ 6 h 395"/>
                  <a:gd name="T2" fmla="*/ 255 w 1246"/>
                  <a:gd name="T3" fmla="*/ 37 h 395"/>
                  <a:gd name="T4" fmla="*/ 371 w 1246"/>
                  <a:gd name="T5" fmla="*/ 83 h 395"/>
                  <a:gd name="T6" fmla="*/ 454 w 1246"/>
                  <a:gd name="T7" fmla="*/ 127 h 395"/>
                  <a:gd name="T8" fmla="*/ 534 w 1246"/>
                  <a:gd name="T9" fmla="*/ 176 h 395"/>
                  <a:gd name="T10" fmla="*/ 665 w 1246"/>
                  <a:gd name="T11" fmla="*/ 264 h 395"/>
                  <a:gd name="T12" fmla="*/ 763 w 1246"/>
                  <a:gd name="T13" fmla="*/ 325 h 395"/>
                  <a:gd name="T14" fmla="*/ 843 w 1246"/>
                  <a:gd name="T15" fmla="*/ 367 h 395"/>
                  <a:gd name="T16" fmla="*/ 941 w 1246"/>
                  <a:gd name="T17" fmla="*/ 395 h 395"/>
                  <a:gd name="T18" fmla="*/ 972 w 1246"/>
                  <a:gd name="T19" fmla="*/ 390 h 395"/>
                  <a:gd name="T20" fmla="*/ 1008 w 1246"/>
                  <a:gd name="T21" fmla="*/ 359 h 395"/>
                  <a:gd name="T22" fmla="*/ 1019 w 1246"/>
                  <a:gd name="T23" fmla="*/ 307 h 395"/>
                  <a:gd name="T24" fmla="*/ 1016 w 1246"/>
                  <a:gd name="T25" fmla="*/ 279 h 395"/>
                  <a:gd name="T26" fmla="*/ 1019 w 1246"/>
                  <a:gd name="T27" fmla="*/ 230 h 395"/>
                  <a:gd name="T28" fmla="*/ 1031 w 1246"/>
                  <a:gd name="T29" fmla="*/ 196 h 395"/>
                  <a:gd name="T30" fmla="*/ 1052 w 1246"/>
                  <a:gd name="T31" fmla="*/ 171 h 395"/>
                  <a:gd name="T32" fmla="*/ 1070 w 1246"/>
                  <a:gd name="T33" fmla="*/ 145 h 395"/>
                  <a:gd name="T34" fmla="*/ 1083 w 1246"/>
                  <a:gd name="T35" fmla="*/ 119 h 395"/>
                  <a:gd name="T36" fmla="*/ 1101 w 1246"/>
                  <a:gd name="T37" fmla="*/ 101 h 395"/>
                  <a:gd name="T38" fmla="*/ 1114 w 1246"/>
                  <a:gd name="T39" fmla="*/ 80 h 395"/>
                  <a:gd name="T40" fmla="*/ 1122 w 1246"/>
                  <a:gd name="T41" fmla="*/ 60 h 395"/>
                  <a:gd name="T42" fmla="*/ 1130 w 1246"/>
                  <a:gd name="T43" fmla="*/ 44 h 395"/>
                  <a:gd name="T44" fmla="*/ 1150 w 1246"/>
                  <a:gd name="T45" fmla="*/ 42 h 395"/>
                  <a:gd name="T46" fmla="*/ 1171 w 1246"/>
                  <a:gd name="T47" fmla="*/ 39 h 395"/>
                  <a:gd name="T48" fmla="*/ 1181 w 1246"/>
                  <a:gd name="T49" fmla="*/ 34 h 395"/>
                  <a:gd name="T50" fmla="*/ 1191 w 1246"/>
                  <a:gd name="T51" fmla="*/ 31 h 395"/>
                  <a:gd name="T52" fmla="*/ 1209 w 1246"/>
                  <a:gd name="T53" fmla="*/ 37 h 395"/>
                  <a:gd name="T54" fmla="*/ 1228 w 1246"/>
                  <a:gd name="T55" fmla="*/ 42 h 395"/>
                  <a:gd name="T56" fmla="*/ 1240 w 1246"/>
                  <a:gd name="T57" fmla="*/ 47 h 395"/>
                  <a:gd name="T58" fmla="*/ 1246 w 1246"/>
                  <a:gd name="T59" fmla="*/ 47 h 395"/>
                  <a:gd name="T60" fmla="*/ 1246 w 1246"/>
                  <a:gd name="T61" fmla="*/ 44 h 395"/>
                  <a:gd name="T62" fmla="*/ 1246 w 1246"/>
                  <a:gd name="T63" fmla="*/ 42 h 395"/>
                  <a:gd name="T64" fmla="*/ 1243 w 1246"/>
                  <a:gd name="T65" fmla="*/ 37 h 395"/>
                  <a:gd name="T66" fmla="*/ 1240 w 1246"/>
                  <a:gd name="T67" fmla="*/ 34 h 395"/>
                  <a:gd name="T68" fmla="*/ 1238 w 1246"/>
                  <a:gd name="T69" fmla="*/ 29 h 395"/>
                  <a:gd name="T70" fmla="*/ 1235 w 1246"/>
                  <a:gd name="T71" fmla="*/ 26 h 395"/>
                  <a:gd name="T72" fmla="*/ 1233 w 1246"/>
                  <a:gd name="T73" fmla="*/ 24 h 395"/>
                  <a:gd name="T74" fmla="*/ 1233 w 1246"/>
                  <a:gd name="T75" fmla="*/ 21 h 395"/>
                  <a:gd name="T76" fmla="*/ 1230 w 1246"/>
                  <a:gd name="T77" fmla="*/ 21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46" h="395">
                    <a:moveTo>
                      <a:pt x="0" y="0"/>
                    </a:moveTo>
                    <a:lnTo>
                      <a:pt x="95" y="6"/>
                    </a:lnTo>
                    <a:lnTo>
                      <a:pt x="191" y="18"/>
                    </a:lnTo>
                    <a:lnTo>
                      <a:pt x="255" y="37"/>
                    </a:lnTo>
                    <a:lnTo>
                      <a:pt x="281" y="44"/>
                    </a:lnTo>
                    <a:lnTo>
                      <a:pt x="371" y="83"/>
                    </a:lnTo>
                    <a:lnTo>
                      <a:pt x="394" y="96"/>
                    </a:lnTo>
                    <a:lnTo>
                      <a:pt x="454" y="127"/>
                    </a:lnTo>
                    <a:lnTo>
                      <a:pt x="505" y="160"/>
                    </a:lnTo>
                    <a:lnTo>
                      <a:pt x="534" y="176"/>
                    </a:lnTo>
                    <a:lnTo>
                      <a:pt x="611" y="227"/>
                    </a:lnTo>
                    <a:lnTo>
                      <a:pt x="665" y="264"/>
                    </a:lnTo>
                    <a:lnTo>
                      <a:pt x="686" y="279"/>
                    </a:lnTo>
                    <a:lnTo>
                      <a:pt x="763" y="325"/>
                    </a:lnTo>
                    <a:lnTo>
                      <a:pt x="781" y="336"/>
                    </a:lnTo>
                    <a:lnTo>
                      <a:pt x="843" y="367"/>
                    </a:lnTo>
                    <a:lnTo>
                      <a:pt x="892" y="387"/>
                    </a:lnTo>
                    <a:lnTo>
                      <a:pt x="941" y="395"/>
                    </a:lnTo>
                    <a:lnTo>
                      <a:pt x="944" y="395"/>
                    </a:lnTo>
                    <a:lnTo>
                      <a:pt x="972" y="390"/>
                    </a:lnTo>
                    <a:lnTo>
                      <a:pt x="993" y="377"/>
                    </a:lnTo>
                    <a:lnTo>
                      <a:pt x="1008" y="359"/>
                    </a:lnTo>
                    <a:lnTo>
                      <a:pt x="1016" y="336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6" y="279"/>
                    </a:lnTo>
                    <a:lnTo>
                      <a:pt x="1016" y="253"/>
                    </a:lnTo>
                    <a:lnTo>
                      <a:pt x="1019" y="230"/>
                    </a:lnTo>
                    <a:lnTo>
                      <a:pt x="1024" y="212"/>
                    </a:lnTo>
                    <a:lnTo>
                      <a:pt x="1031" y="196"/>
                    </a:lnTo>
                    <a:lnTo>
                      <a:pt x="1042" y="181"/>
                    </a:lnTo>
                    <a:lnTo>
                      <a:pt x="1052" y="171"/>
                    </a:lnTo>
                    <a:lnTo>
                      <a:pt x="1062" y="158"/>
                    </a:lnTo>
                    <a:lnTo>
                      <a:pt x="1070" y="145"/>
                    </a:lnTo>
                    <a:lnTo>
                      <a:pt x="1078" y="132"/>
                    </a:lnTo>
                    <a:lnTo>
                      <a:pt x="1083" y="119"/>
                    </a:lnTo>
                    <a:lnTo>
                      <a:pt x="1093" y="109"/>
                    </a:lnTo>
                    <a:lnTo>
                      <a:pt x="1101" y="101"/>
                    </a:lnTo>
                    <a:lnTo>
                      <a:pt x="1109" y="91"/>
                    </a:lnTo>
                    <a:lnTo>
                      <a:pt x="1114" y="80"/>
                    </a:lnTo>
                    <a:lnTo>
                      <a:pt x="1119" y="73"/>
                    </a:lnTo>
                    <a:lnTo>
                      <a:pt x="1122" y="60"/>
                    </a:lnTo>
                    <a:lnTo>
                      <a:pt x="1124" y="52"/>
                    </a:lnTo>
                    <a:lnTo>
                      <a:pt x="1130" y="44"/>
                    </a:lnTo>
                    <a:lnTo>
                      <a:pt x="1140" y="42"/>
                    </a:lnTo>
                    <a:lnTo>
                      <a:pt x="1150" y="42"/>
                    </a:lnTo>
                    <a:lnTo>
                      <a:pt x="1163" y="42"/>
                    </a:lnTo>
                    <a:lnTo>
                      <a:pt x="1171" y="39"/>
                    </a:lnTo>
                    <a:lnTo>
                      <a:pt x="1176" y="37"/>
                    </a:lnTo>
                    <a:lnTo>
                      <a:pt x="1181" y="34"/>
                    </a:lnTo>
                    <a:lnTo>
                      <a:pt x="1186" y="31"/>
                    </a:lnTo>
                    <a:lnTo>
                      <a:pt x="1191" y="31"/>
                    </a:lnTo>
                    <a:lnTo>
                      <a:pt x="1202" y="34"/>
                    </a:lnTo>
                    <a:lnTo>
                      <a:pt x="1209" y="37"/>
                    </a:lnTo>
                    <a:lnTo>
                      <a:pt x="1220" y="39"/>
                    </a:lnTo>
                    <a:lnTo>
                      <a:pt x="1228" y="42"/>
                    </a:lnTo>
                    <a:lnTo>
                      <a:pt x="1235" y="44"/>
                    </a:lnTo>
                    <a:lnTo>
                      <a:pt x="1240" y="47"/>
                    </a:lnTo>
                    <a:lnTo>
                      <a:pt x="1243" y="47"/>
                    </a:lnTo>
                    <a:lnTo>
                      <a:pt x="1246" y="47"/>
                    </a:lnTo>
                    <a:lnTo>
                      <a:pt x="1246" y="47"/>
                    </a:lnTo>
                    <a:lnTo>
                      <a:pt x="1246" y="44"/>
                    </a:lnTo>
                    <a:lnTo>
                      <a:pt x="1246" y="44"/>
                    </a:lnTo>
                    <a:lnTo>
                      <a:pt x="1246" y="42"/>
                    </a:lnTo>
                    <a:lnTo>
                      <a:pt x="1246" y="39"/>
                    </a:lnTo>
                    <a:lnTo>
                      <a:pt x="1243" y="37"/>
                    </a:lnTo>
                    <a:lnTo>
                      <a:pt x="1243" y="37"/>
                    </a:lnTo>
                    <a:lnTo>
                      <a:pt x="1240" y="34"/>
                    </a:lnTo>
                    <a:lnTo>
                      <a:pt x="1240" y="31"/>
                    </a:lnTo>
                    <a:lnTo>
                      <a:pt x="1238" y="29"/>
                    </a:lnTo>
                    <a:lnTo>
                      <a:pt x="1238" y="29"/>
                    </a:lnTo>
                    <a:lnTo>
                      <a:pt x="1235" y="26"/>
                    </a:lnTo>
                    <a:lnTo>
                      <a:pt x="1235" y="26"/>
                    </a:lnTo>
                    <a:lnTo>
                      <a:pt x="1233" y="24"/>
                    </a:lnTo>
                    <a:lnTo>
                      <a:pt x="1233" y="24"/>
                    </a:lnTo>
                    <a:lnTo>
                      <a:pt x="1233" y="21"/>
                    </a:lnTo>
                    <a:lnTo>
                      <a:pt x="1233" y="21"/>
                    </a:lnTo>
                    <a:lnTo>
                      <a:pt x="1230" y="21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6" name="Line 496"/>
              <p:cNvSpPr>
                <a:spLocks noChangeShapeType="1"/>
              </p:cNvSpPr>
              <p:nvPr/>
            </p:nvSpPr>
            <p:spPr bwMode="auto">
              <a:xfrm flipH="1">
                <a:off x="575" y="2131"/>
                <a:ext cx="11" cy="3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7" name="Line 497"/>
              <p:cNvSpPr>
                <a:spLocks noChangeShapeType="1"/>
              </p:cNvSpPr>
              <p:nvPr/>
            </p:nvSpPr>
            <p:spPr bwMode="auto">
              <a:xfrm flipH="1">
                <a:off x="578" y="2128"/>
                <a:ext cx="10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8" name="Line 498"/>
              <p:cNvSpPr>
                <a:spLocks noChangeShapeType="1"/>
              </p:cNvSpPr>
              <p:nvPr/>
            </p:nvSpPr>
            <p:spPr bwMode="auto">
              <a:xfrm flipH="1">
                <a:off x="581" y="2126"/>
                <a:ext cx="10" cy="4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39" name="Freeform 499"/>
              <p:cNvSpPr>
                <a:spLocks/>
              </p:cNvSpPr>
              <p:nvPr/>
            </p:nvSpPr>
            <p:spPr bwMode="auto">
              <a:xfrm>
                <a:off x="557" y="2126"/>
                <a:ext cx="36" cy="36"/>
              </a:xfrm>
              <a:custGeom>
                <a:avLst/>
                <a:gdLst>
                  <a:gd name="T0" fmla="*/ 34 w 36"/>
                  <a:gd name="T1" fmla="*/ 0 h 36"/>
                  <a:gd name="T2" fmla="*/ 0 w 36"/>
                  <a:gd name="T3" fmla="*/ 28 h 36"/>
                  <a:gd name="T4" fmla="*/ 36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4" y="0"/>
                    </a:moveTo>
                    <a:lnTo>
                      <a:pt x="0" y="28"/>
                    </a:lnTo>
                    <a:lnTo>
                      <a:pt x="36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0" name="Line 500"/>
              <p:cNvSpPr>
                <a:spLocks noChangeShapeType="1"/>
              </p:cNvSpPr>
              <p:nvPr/>
            </p:nvSpPr>
            <p:spPr bwMode="auto">
              <a:xfrm>
                <a:off x="570" y="2169"/>
                <a:ext cx="1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1" name="Line 501"/>
              <p:cNvSpPr>
                <a:spLocks noChangeShapeType="1"/>
              </p:cNvSpPr>
              <p:nvPr/>
            </p:nvSpPr>
            <p:spPr bwMode="auto">
              <a:xfrm flipH="1">
                <a:off x="570" y="2169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2" name="Line 502"/>
              <p:cNvSpPr>
                <a:spLocks noChangeShapeType="1"/>
              </p:cNvSpPr>
              <p:nvPr/>
            </p:nvSpPr>
            <p:spPr bwMode="auto">
              <a:xfrm flipH="1">
                <a:off x="573" y="2167"/>
                <a:ext cx="2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3" name="Line 503"/>
              <p:cNvSpPr>
                <a:spLocks noChangeShapeType="1"/>
              </p:cNvSpPr>
              <p:nvPr/>
            </p:nvSpPr>
            <p:spPr bwMode="auto">
              <a:xfrm>
                <a:off x="581" y="2167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4" name="Line 504"/>
              <p:cNvSpPr>
                <a:spLocks noChangeShapeType="1"/>
              </p:cNvSpPr>
              <p:nvPr/>
            </p:nvSpPr>
            <p:spPr bwMode="auto">
              <a:xfrm>
                <a:off x="581" y="2169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5" name="Line 505"/>
              <p:cNvSpPr>
                <a:spLocks noChangeShapeType="1"/>
              </p:cNvSpPr>
              <p:nvPr/>
            </p:nvSpPr>
            <p:spPr bwMode="auto">
              <a:xfrm flipH="1">
                <a:off x="617" y="2136"/>
                <a:ext cx="7" cy="4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6" name="Line 506"/>
              <p:cNvSpPr>
                <a:spLocks noChangeShapeType="1"/>
              </p:cNvSpPr>
              <p:nvPr/>
            </p:nvSpPr>
            <p:spPr bwMode="auto">
              <a:xfrm flipH="1">
                <a:off x="619" y="2136"/>
                <a:ext cx="8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7" name="Line 507"/>
              <p:cNvSpPr>
                <a:spLocks noChangeShapeType="1"/>
              </p:cNvSpPr>
              <p:nvPr/>
            </p:nvSpPr>
            <p:spPr bwMode="auto">
              <a:xfrm flipH="1">
                <a:off x="622" y="2133"/>
                <a:ext cx="10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8" name="Freeform 508"/>
              <p:cNvSpPr>
                <a:spLocks/>
              </p:cNvSpPr>
              <p:nvPr/>
            </p:nvSpPr>
            <p:spPr bwMode="auto">
              <a:xfrm>
                <a:off x="617" y="2133"/>
                <a:ext cx="15" cy="6"/>
              </a:xfrm>
              <a:custGeom>
                <a:avLst/>
                <a:gdLst>
                  <a:gd name="T0" fmla="*/ 15 w 15"/>
                  <a:gd name="T1" fmla="*/ 0 h 6"/>
                  <a:gd name="T2" fmla="*/ 5 w 15"/>
                  <a:gd name="T3" fmla="*/ 6 h 6"/>
                  <a:gd name="T4" fmla="*/ 0 w 15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6">
                    <a:moveTo>
                      <a:pt x="15" y="0"/>
                    </a:moveTo>
                    <a:lnTo>
                      <a:pt x="5" y="6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49" name="Line 509"/>
              <p:cNvSpPr>
                <a:spLocks noChangeShapeType="1"/>
              </p:cNvSpPr>
              <p:nvPr/>
            </p:nvSpPr>
            <p:spPr bwMode="auto">
              <a:xfrm>
                <a:off x="606" y="2177"/>
                <a:ext cx="24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0" name="Line 510"/>
              <p:cNvSpPr>
                <a:spLocks noChangeShapeType="1"/>
              </p:cNvSpPr>
              <p:nvPr/>
            </p:nvSpPr>
            <p:spPr bwMode="auto">
              <a:xfrm flipH="1">
                <a:off x="612" y="217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1" name="Line 511"/>
              <p:cNvSpPr>
                <a:spLocks noChangeShapeType="1"/>
              </p:cNvSpPr>
              <p:nvPr/>
            </p:nvSpPr>
            <p:spPr bwMode="auto">
              <a:xfrm flipH="1">
                <a:off x="614" y="2175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2" name="Line 512"/>
              <p:cNvSpPr>
                <a:spLocks noChangeShapeType="1"/>
              </p:cNvSpPr>
              <p:nvPr/>
            </p:nvSpPr>
            <p:spPr bwMode="auto">
              <a:xfrm>
                <a:off x="622" y="2177"/>
                <a:ext cx="1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3" name="Line 513"/>
              <p:cNvSpPr>
                <a:spLocks noChangeShapeType="1"/>
              </p:cNvSpPr>
              <p:nvPr/>
            </p:nvSpPr>
            <p:spPr bwMode="auto">
              <a:xfrm>
                <a:off x="622" y="2177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4" name="Freeform 514"/>
              <p:cNvSpPr>
                <a:spLocks/>
              </p:cNvSpPr>
              <p:nvPr/>
            </p:nvSpPr>
            <p:spPr bwMode="auto">
              <a:xfrm>
                <a:off x="653" y="2141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0 w 33"/>
                  <a:gd name="T3" fmla="*/ 3 h 49"/>
                  <a:gd name="T4" fmla="*/ 5 w 33"/>
                  <a:gd name="T5" fmla="*/ 8 h 49"/>
                  <a:gd name="T6" fmla="*/ 0 w 33"/>
                  <a:gd name="T7" fmla="*/ 18 h 49"/>
                  <a:gd name="T8" fmla="*/ 0 w 33"/>
                  <a:gd name="T9" fmla="*/ 26 h 49"/>
                  <a:gd name="T10" fmla="*/ 0 w 33"/>
                  <a:gd name="T11" fmla="*/ 36 h 49"/>
                  <a:gd name="T12" fmla="*/ 2 w 33"/>
                  <a:gd name="T13" fmla="*/ 44 h 49"/>
                  <a:gd name="T14" fmla="*/ 8 w 33"/>
                  <a:gd name="T15" fmla="*/ 49 h 49"/>
                  <a:gd name="T16" fmla="*/ 13 w 33"/>
                  <a:gd name="T17" fmla="*/ 49 h 49"/>
                  <a:gd name="T18" fmla="*/ 20 w 33"/>
                  <a:gd name="T19" fmla="*/ 49 h 49"/>
                  <a:gd name="T20" fmla="*/ 26 w 33"/>
                  <a:gd name="T21" fmla="*/ 41 h 49"/>
                  <a:gd name="T22" fmla="*/ 31 w 33"/>
                  <a:gd name="T23" fmla="*/ 31 h 49"/>
                  <a:gd name="T24" fmla="*/ 33 w 33"/>
                  <a:gd name="T25" fmla="*/ 26 h 49"/>
                  <a:gd name="T26" fmla="*/ 33 w 33"/>
                  <a:gd name="T27" fmla="*/ 13 h 49"/>
                  <a:gd name="T28" fmla="*/ 28 w 33"/>
                  <a:gd name="T29" fmla="*/ 5 h 49"/>
                  <a:gd name="T30" fmla="*/ 23 w 33"/>
                  <a:gd name="T31" fmla="*/ 3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0" y="3"/>
                    </a:lnTo>
                    <a:lnTo>
                      <a:pt x="5" y="8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8" y="49"/>
                    </a:lnTo>
                    <a:lnTo>
                      <a:pt x="13" y="49"/>
                    </a:lnTo>
                    <a:lnTo>
                      <a:pt x="20" y="49"/>
                    </a:lnTo>
                    <a:lnTo>
                      <a:pt x="26" y="41"/>
                    </a:lnTo>
                    <a:lnTo>
                      <a:pt x="31" y="31"/>
                    </a:lnTo>
                    <a:lnTo>
                      <a:pt x="33" y="26"/>
                    </a:lnTo>
                    <a:lnTo>
                      <a:pt x="33" y="13"/>
                    </a:lnTo>
                    <a:lnTo>
                      <a:pt x="28" y="5"/>
                    </a:lnTo>
                    <a:lnTo>
                      <a:pt x="23" y="3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5" name="Freeform 515"/>
              <p:cNvSpPr>
                <a:spLocks/>
              </p:cNvSpPr>
              <p:nvPr/>
            </p:nvSpPr>
            <p:spPr bwMode="auto">
              <a:xfrm>
                <a:off x="655" y="2146"/>
                <a:ext cx="8" cy="36"/>
              </a:xfrm>
              <a:custGeom>
                <a:avLst/>
                <a:gdLst>
                  <a:gd name="T0" fmla="*/ 8 w 8"/>
                  <a:gd name="T1" fmla="*/ 0 h 36"/>
                  <a:gd name="T2" fmla="*/ 6 w 8"/>
                  <a:gd name="T3" fmla="*/ 3 h 36"/>
                  <a:gd name="T4" fmla="*/ 0 w 8"/>
                  <a:gd name="T5" fmla="*/ 11 h 36"/>
                  <a:gd name="T6" fmla="*/ 0 w 8"/>
                  <a:gd name="T7" fmla="*/ 23 h 36"/>
                  <a:gd name="T8" fmla="*/ 0 w 8"/>
                  <a:gd name="T9" fmla="*/ 31 h 36"/>
                  <a:gd name="T10" fmla="*/ 0 w 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6">
                    <a:moveTo>
                      <a:pt x="8" y="0"/>
                    </a:moveTo>
                    <a:lnTo>
                      <a:pt x="6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6" name="Freeform 516"/>
              <p:cNvSpPr>
                <a:spLocks/>
              </p:cNvSpPr>
              <p:nvPr/>
            </p:nvSpPr>
            <p:spPr bwMode="auto">
              <a:xfrm>
                <a:off x="673" y="2149"/>
                <a:ext cx="11" cy="39"/>
              </a:xfrm>
              <a:custGeom>
                <a:avLst/>
                <a:gdLst>
                  <a:gd name="T0" fmla="*/ 0 w 11"/>
                  <a:gd name="T1" fmla="*/ 39 h 39"/>
                  <a:gd name="T2" fmla="*/ 3 w 11"/>
                  <a:gd name="T3" fmla="*/ 33 h 39"/>
                  <a:gd name="T4" fmla="*/ 8 w 11"/>
                  <a:gd name="T5" fmla="*/ 26 h 39"/>
                  <a:gd name="T6" fmla="*/ 11 w 11"/>
                  <a:gd name="T7" fmla="*/ 15 h 39"/>
                  <a:gd name="T8" fmla="*/ 11 w 11"/>
                  <a:gd name="T9" fmla="*/ 5 h 39"/>
                  <a:gd name="T10" fmla="*/ 8 w 11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39"/>
                    </a:moveTo>
                    <a:lnTo>
                      <a:pt x="3" y="33"/>
                    </a:lnTo>
                    <a:lnTo>
                      <a:pt x="8" y="26"/>
                    </a:lnTo>
                    <a:lnTo>
                      <a:pt x="11" y="15"/>
                    </a:lnTo>
                    <a:lnTo>
                      <a:pt x="11" y="5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7" name="Freeform 517"/>
              <p:cNvSpPr>
                <a:spLocks/>
              </p:cNvSpPr>
              <p:nvPr/>
            </p:nvSpPr>
            <p:spPr bwMode="auto">
              <a:xfrm>
                <a:off x="655" y="2141"/>
                <a:ext cx="16" cy="49"/>
              </a:xfrm>
              <a:custGeom>
                <a:avLst/>
                <a:gdLst>
                  <a:gd name="T0" fmla="*/ 16 w 16"/>
                  <a:gd name="T1" fmla="*/ 0 h 49"/>
                  <a:gd name="T2" fmla="*/ 11 w 16"/>
                  <a:gd name="T3" fmla="*/ 3 h 49"/>
                  <a:gd name="T4" fmla="*/ 8 w 16"/>
                  <a:gd name="T5" fmla="*/ 5 h 49"/>
                  <a:gd name="T6" fmla="*/ 3 w 16"/>
                  <a:gd name="T7" fmla="*/ 16 h 49"/>
                  <a:gd name="T8" fmla="*/ 0 w 16"/>
                  <a:gd name="T9" fmla="*/ 28 h 49"/>
                  <a:gd name="T10" fmla="*/ 0 w 16"/>
                  <a:gd name="T11" fmla="*/ 39 h 49"/>
                  <a:gd name="T12" fmla="*/ 3 w 16"/>
                  <a:gd name="T13" fmla="*/ 44 h 49"/>
                  <a:gd name="T14" fmla="*/ 6 w 16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lnTo>
                      <a:pt x="11" y="3"/>
                    </a:lnTo>
                    <a:lnTo>
                      <a:pt x="8" y="5"/>
                    </a:lnTo>
                    <a:lnTo>
                      <a:pt x="3" y="16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44"/>
                    </a:lnTo>
                    <a:lnTo>
                      <a:pt x="6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8" name="Freeform 518"/>
              <p:cNvSpPr>
                <a:spLocks/>
              </p:cNvSpPr>
              <p:nvPr/>
            </p:nvSpPr>
            <p:spPr bwMode="auto">
              <a:xfrm>
                <a:off x="666" y="2144"/>
                <a:ext cx="15" cy="46"/>
              </a:xfrm>
              <a:custGeom>
                <a:avLst/>
                <a:gdLst>
                  <a:gd name="T0" fmla="*/ 0 w 15"/>
                  <a:gd name="T1" fmla="*/ 46 h 46"/>
                  <a:gd name="T2" fmla="*/ 5 w 15"/>
                  <a:gd name="T3" fmla="*/ 46 h 46"/>
                  <a:gd name="T4" fmla="*/ 7 w 15"/>
                  <a:gd name="T5" fmla="*/ 41 h 46"/>
                  <a:gd name="T6" fmla="*/ 13 w 15"/>
                  <a:gd name="T7" fmla="*/ 31 h 46"/>
                  <a:gd name="T8" fmla="*/ 15 w 15"/>
                  <a:gd name="T9" fmla="*/ 18 h 46"/>
                  <a:gd name="T10" fmla="*/ 15 w 15"/>
                  <a:gd name="T11" fmla="*/ 7 h 46"/>
                  <a:gd name="T12" fmla="*/ 15 w 15"/>
                  <a:gd name="T13" fmla="*/ 2 h 46"/>
                  <a:gd name="T14" fmla="*/ 10 w 15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6">
                    <a:moveTo>
                      <a:pt x="0" y="46"/>
                    </a:moveTo>
                    <a:lnTo>
                      <a:pt x="5" y="46"/>
                    </a:lnTo>
                    <a:lnTo>
                      <a:pt x="7" y="41"/>
                    </a:lnTo>
                    <a:lnTo>
                      <a:pt x="13" y="31"/>
                    </a:lnTo>
                    <a:lnTo>
                      <a:pt x="15" y="18"/>
                    </a:lnTo>
                    <a:lnTo>
                      <a:pt x="15" y="7"/>
                    </a:lnTo>
                    <a:lnTo>
                      <a:pt x="15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59" name="Freeform 519"/>
              <p:cNvSpPr>
                <a:spLocks/>
              </p:cNvSpPr>
              <p:nvPr/>
            </p:nvSpPr>
            <p:spPr bwMode="auto">
              <a:xfrm>
                <a:off x="439" y="2136"/>
                <a:ext cx="95" cy="5"/>
              </a:xfrm>
              <a:custGeom>
                <a:avLst/>
                <a:gdLst>
                  <a:gd name="T0" fmla="*/ 0 w 95"/>
                  <a:gd name="T1" fmla="*/ 0 h 5"/>
                  <a:gd name="T2" fmla="*/ 93 w 95"/>
                  <a:gd name="T3" fmla="*/ 5 h 5"/>
                  <a:gd name="T4" fmla="*/ 95 w 9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5" h="5">
                    <a:moveTo>
                      <a:pt x="0" y="0"/>
                    </a:moveTo>
                    <a:lnTo>
                      <a:pt x="93" y="5"/>
                    </a:lnTo>
                    <a:lnTo>
                      <a:pt x="95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0" name="Freeform 520"/>
              <p:cNvSpPr>
                <a:spLocks/>
              </p:cNvSpPr>
              <p:nvPr/>
            </p:nvSpPr>
            <p:spPr bwMode="auto">
              <a:xfrm>
                <a:off x="710" y="2185"/>
                <a:ext cx="1085" cy="374"/>
              </a:xfrm>
              <a:custGeom>
                <a:avLst/>
                <a:gdLst>
                  <a:gd name="T0" fmla="*/ 5 w 1085"/>
                  <a:gd name="T1" fmla="*/ 0 h 374"/>
                  <a:gd name="T2" fmla="*/ 90 w 1085"/>
                  <a:gd name="T3" fmla="*/ 36 h 374"/>
                  <a:gd name="T4" fmla="*/ 196 w 1085"/>
                  <a:gd name="T5" fmla="*/ 90 h 374"/>
                  <a:gd name="T6" fmla="*/ 327 w 1085"/>
                  <a:gd name="T7" fmla="*/ 170 h 374"/>
                  <a:gd name="T8" fmla="*/ 402 w 1085"/>
                  <a:gd name="T9" fmla="*/ 217 h 374"/>
                  <a:gd name="T10" fmla="*/ 503 w 1085"/>
                  <a:gd name="T11" fmla="*/ 281 h 374"/>
                  <a:gd name="T12" fmla="*/ 637 w 1085"/>
                  <a:gd name="T13" fmla="*/ 351 h 374"/>
                  <a:gd name="T14" fmla="*/ 696 w 1085"/>
                  <a:gd name="T15" fmla="*/ 369 h 374"/>
                  <a:gd name="T16" fmla="*/ 742 w 1085"/>
                  <a:gd name="T17" fmla="*/ 371 h 374"/>
                  <a:gd name="T18" fmla="*/ 791 w 1085"/>
                  <a:gd name="T19" fmla="*/ 361 h 374"/>
                  <a:gd name="T20" fmla="*/ 822 w 1085"/>
                  <a:gd name="T21" fmla="*/ 328 h 374"/>
                  <a:gd name="T22" fmla="*/ 840 w 1085"/>
                  <a:gd name="T23" fmla="*/ 284 h 374"/>
                  <a:gd name="T24" fmla="*/ 840 w 1085"/>
                  <a:gd name="T25" fmla="*/ 255 h 374"/>
                  <a:gd name="T26" fmla="*/ 838 w 1085"/>
                  <a:gd name="T27" fmla="*/ 204 h 374"/>
                  <a:gd name="T28" fmla="*/ 848 w 1085"/>
                  <a:gd name="T29" fmla="*/ 165 h 374"/>
                  <a:gd name="T30" fmla="*/ 861 w 1085"/>
                  <a:gd name="T31" fmla="*/ 134 h 374"/>
                  <a:gd name="T32" fmla="*/ 874 w 1085"/>
                  <a:gd name="T33" fmla="*/ 103 h 374"/>
                  <a:gd name="T34" fmla="*/ 895 w 1085"/>
                  <a:gd name="T35" fmla="*/ 88 h 374"/>
                  <a:gd name="T36" fmla="*/ 915 w 1085"/>
                  <a:gd name="T37" fmla="*/ 75 h 374"/>
                  <a:gd name="T38" fmla="*/ 928 w 1085"/>
                  <a:gd name="T39" fmla="*/ 59 h 374"/>
                  <a:gd name="T40" fmla="*/ 938 w 1085"/>
                  <a:gd name="T41" fmla="*/ 41 h 374"/>
                  <a:gd name="T42" fmla="*/ 957 w 1085"/>
                  <a:gd name="T43" fmla="*/ 36 h 374"/>
                  <a:gd name="T44" fmla="*/ 980 w 1085"/>
                  <a:gd name="T45" fmla="*/ 36 h 374"/>
                  <a:gd name="T46" fmla="*/ 995 w 1085"/>
                  <a:gd name="T47" fmla="*/ 34 h 374"/>
                  <a:gd name="T48" fmla="*/ 1008 w 1085"/>
                  <a:gd name="T49" fmla="*/ 31 h 374"/>
                  <a:gd name="T50" fmla="*/ 1029 w 1085"/>
                  <a:gd name="T51" fmla="*/ 39 h 374"/>
                  <a:gd name="T52" fmla="*/ 1052 w 1085"/>
                  <a:gd name="T53" fmla="*/ 52 h 374"/>
                  <a:gd name="T54" fmla="*/ 1062 w 1085"/>
                  <a:gd name="T55" fmla="*/ 57 h 374"/>
                  <a:gd name="T56" fmla="*/ 1075 w 1085"/>
                  <a:gd name="T57" fmla="*/ 64 h 374"/>
                  <a:gd name="T58" fmla="*/ 1080 w 1085"/>
                  <a:gd name="T59" fmla="*/ 67 h 374"/>
                  <a:gd name="T60" fmla="*/ 1083 w 1085"/>
                  <a:gd name="T61" fmla="*/ 67 h 374"/>
                  <a:gd name="T62" fmla="*/ 1085 w 1085"/>
                  <a:gd name="T63" fmla="*/ 64 h 374"/>
                  <a:gd name="T64" fmla="*/ 1085 w 1085"/>
                  <a:gd name="T65" fmla="*/ 62 h 374"/>
                  <a:gd name="T66" fmla="*/ 1085 w 1085"/>
                  <a:gd name="T67" fmla="*/ 59 h 374"/>
                  <a:gd name="T68" fmla="*/ 1085 w 1085"/>
                  <a:gd name="T69" fmla="*/ 59 h 374"/>
                  <a:gd name="T70" fmla="*/ 1085 w 1085"/>
                  <a:gd name="T71" fmla="*/ 57 h 374"/>
                  <a:gd name="T72" fmla="*/ 1085 w 1085"/>
                  <a:gd name="T73" fmla="*/ 57 h 374"/>
                  <a:gd name="T74" fmla="*/ 1085 w 1085"/>
                  <a:gd name="T75" fmla="*/ 54 h 374"/>
                  <a:gd name="T76" fmla="*/ 1085 w 1085"/>
                  <a:gd name="T77" fmla="*/ 54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85" h="374">
                    <a:moveTo>
                      <a:pt x="0" y="0"/>
                    </a:moveTo>
                    <a:lnTo>
                      <a:pt x="5" y="0"/>
                    </a:lnTo>
                    <a:lnTo>
                      <a:pt x="51" y="21"/>
                    </a:lnTo>
                    <a:lnTo>
                      <a:pt x="90" y="36"/>
                    </a:lnTo>
                    <a:lnTo>
                      <a:pt x="172" y="77"/>
                    </a:lnTo>
                    <a:lnTo>
                      <a:pt x="196" y="90"/>
                    </a:lnTo>
                    <a:lnTo>
                      <a:pt x="252" y="121"/>
                    </a:lnTo>
                    <a:lnTo>
                      <a:pt x="327" y="170"/>
                    </a:lnTo>
                    <a:lnTo>
                      <a:pt x="392" y="211"/>
                    </a:lnTo>
                    <a:lnTo>
                      <a:pt x="402" y="217"/>
                    </a:lnTo>
                    <a:lnTo>
                      <a:pt x="477" y="266"/>
                    </a:lnTo>
                    <a:lnTo>
                      <a:pt x="503" y="281"/>
                    </a:lnTo>
                    <a:lnTo>
                      <a:pt x="554" y="312"/>
                    </a:lnTo>
                    <a:lnTo>
                      <a:pt x="637" y="351"/>
                    </a:lnTo>
                    <a:lnTo>
                      <a:pt x="637" y="351"/>
                    </a:lnTo>
                    <a:lnTo>
                      <a:pt x="696" y="369"/>
                    </a:lnTo>
                    <a:lnTo>
                      <a:pt x="737" y="374"/>
                    </a:lnTo>
                    <a:lnTo>
                      <a:pt x="742" y="371"/>
                    </a:lnTo>
                    <a:lnTo>
                      <a:pt x="768" y="369"/>
                    </a:lnTo>
                    <a:lnTo>
                      <a:pt x="791" y="361"/>
                    </a:lnTo>
                    <a:lnTo>
                      <a:pt x="810" y="346"/>
                    </a:lnTo>
                    <a:lnTo>
                      <a:pt x="822" y="328"/>
                    </a:lnTo>
                    <a:lnTo>
                      <a:pt x="835" y="310"/>
                    </a:lnTo>
                    <a:lnTo>
                      <a:pt x="840" y="284"/>
                    </a:lnTo>
                    <a:lnTo>
                      <a:pt x="840" y="273"/>
                    </a:lnTo>
                    <a:lnTo>
                      <a:pt x="840" y="255"/>
                    </a:lnTo>
                    <a:lnTo>
                      <a:pt x="838" y="230"/>
                    </a:lnTo>
                    <a:lnTo>
                      <a:pt x="838" y="204"/>
                    </a:lnTo>
                    <a:lnTo>
                      <a:pt x="840" y="181"/>
                    </a:lnTo>
                    <a:lnTo>
                      <a:pt x="848" y="165"/>
                    </a:lnTo>
                    <a:lnTo>
                      <a:pt x="856" y="150"/>
                    </a:lnTo>
                    <a:lnTo>
                      <a:pt x="861" y="134"/>
                    </a:lnTo>
                    <a:lnTo>
                      <a:pt x="866" y="119"/>
                    </a:lnTo>
                    <a:lnTo>
                      <a:pt x="874" y="103"/>
                    </a:lnTo>
                    <a:lnTo>
                      <a:pt x="882" y="93"/>
                    </a:lnTo>
                    <a:lnTo>
                      <a:pt x="895" y="88"/>
                    </a:lnTo>
                    <a:lnTo>
                      <a:pt x="905" y="83"/>
                    </a:lnTo>
                    <a:lnTo>
                      <a:pt x="915" y="75"/>
                    </a:lnTo>
                    <a:lnTo>
                      <a:pt x="923" y="67"/>
                    </a:lnTo>
                    <a:lnTo>
                      <a:pt x="928" y="59"/>
                    </a:lnTo>
                    <a:lnTo>
                      <a:pt x="933" y="49"/>
                    </a:lnTo>
                    <a:lnTo>
                      <a:pt x="938" y="41"/>
                    </a:lnTo>
                    <a:lnTo>
                      <a:pt x="946" y="36"/>
                    </a:lnTo>
                    <a:lnTo>
                      <a:pt x="957" y="36"/>
                    </a:lnTo>
                    <a:lnTo>
                      <a:pt x="969" y="36"/>
                    </a:lnTo>
                    <a:lnTo>
                      <a:pt x="980" y="36"/>
                    </a:lnTo>
                    <a:lnTo>
                      <a:pt x="990" y="36"/>
                    </a:lnTo>
                    <a:lnTo>
                      <a:pt x="995" y="34"/>
                    </a:lnTo>
                    <a:lnTo>
                      <a:pt x="1000" y="31"/>
                    </a:lnTo>
                    <a:lnTo>
                      <a:pt x="1008" y="31"/>
                    </a:lnTo>
                    <a:lnTo>
                      <a:pt x="1016" y="34"/>
                    </a:lnTo>
                    <a:lnTo>
                      <a:pt x="1029" y="39"/>
                    </a:lnTo>
                    <a:lnTo>
                      <a:pt x="1042" y="44"/>
                    </a:lnTo>
                    <a:lnTo>
                      <a:pt x="1052" y="52"/>
                    </a:lnTo>
                    <a:lnTo>
                      <a:pt x="1060" y="54"/>
                    </a:lnTo>
                    <a:lnTo>
                      <a:pt x="1062" y="57"/>
                    </a:lnTo>
                    <a:lnTo>
                      <a:pt x="1067" y="62"/>
                    </a:lnTo>
                    <a:lnTo>
                      <a:pt x="1075" y="64"/>
                    </a:lnTo>
                    <a:lnTo>
                      <a:pt x="1078" y="64"/>
                    </a:lnTo>
                    <a:lnTo>
                      <a:pt x="1080" y="67"/>
                    </a:lnTo>
                    <a:lnTo>
                      <a:pt x="1083" y="67"/>
                    </a:lnTo>
                    <a:lnTo>
                      <a:pt x="1083" y="67"/>
                    </a:lnTo>
                    <a:lnTo>
                      <a:pt x="1085" y="64"/>
                    </a:lnTo>
                    <a:lnTo>
                      <a:pt x="1085" y="64"/>
                    </a:lnTo>
                    <a:lnTo>
                      <a:pt x="1085" y="64"/>
                    </a:lnTo>
                    <a:lnTo>
                      <a:pt x="1085" y="62"/>
                    </a:lnTo>
                    <a:lnTo>
                      <a:pt x="1085" y="62"/>
                    </a:lnTo>
                    <a:lnTo>
                      <a:pt x="1085" y="59"/>
                    </a:lnTo>
                    <a:lnTo>
                      <a:pt x="1085" y="59"/>
                    </a:lnTo>
                    <a:lnTo>
                      <a:pt x="1085" y="59"/>
                    </a:lnTo>
                    <a:lnTo>
                      <a:pt x="1085" y="57"/>
                    </a:lnTo>
                    <a:lnTo>
                      <a:pt x="1085" y="57"/>
                    </a:lnTo>
                    <a:lnTo>
                      <a:pt x="1085" y="57"/>
                    </a:lnTo>
                    <a:lnTo>
                      <a:pt x="1085" y="57"/>
                    </a:lnTo>
                    <a:lnTo>
                      <a:pt x="1085" y="54"/>
                    </a:lnTo>
                    <a:lnTo>
                      <a:pt x="1085" y="54"/>
                    </a:lnTo>
                    <a:lnTo>
                      <a:pt x="1085" y="54"/>
                    </a:lnTo>
                    <a:lnTo>
                      <a:pt x="108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1" name="Freeform 521"/>
              <p:cNvSpPr>
                <a:spLocks/>
              </p:cNvSpPr>
              <p:nvPr/>
            </p:nvSpPr>
            <p:spPr bwMode="auto">
              <a:xfrm>
                <a:off x="439" y="2172"/>
                <a:ext cx="1480" cy="464"/>
              </a:xfrm>
              <a:custGeom>
                <a:avLst/>
                <a:gdLst>
                  <a:gd name="T0" fmla="*/ 90 w 1480"/>
                  <a:gd name="T1" fmla="*/ 5 h 464"/>
                  <a:gd name="T2" fmla="*/ 255 w 1480"/>
                  <a:gd name="T3" fmla="*/ 47 h 464"/>
                  <a:gd name="T4" fmla="*/ 351 w 1480"/>
                  <a:gd name="T5" fmla="*/ 83 h 464"/>
                  <a:gd name="T6" fmla="*/ 438 w 1480"/>
                  <a:gd name="T7" fmla="*/ 124 h 464"/>
                  <a:gd name="T8" fmla="*/ 588 w 1480"/>
                  <a:gd name="T9" fmla="*/ 206 h 464"/>
                  <a:gd name="T10" fmla="*/ 665 w 1480"/>
                  <a:gd name="T11" fmla="*/ 258 h 464"/>
                  <a:gd name="T12" fmla="*/ 776 w 1480"/>
                  <a:gd name="T13" fmla="*/ 330 h 464"/>
                  <a:gd name="T14" fmla="*/ 882 w 1480"/>
                  <a:gd name="T15" fmla="*/ 392 h 464"/>
                  <a:gd name="T16" fmla="*/ 967 w 1480"/>
                  <a:gd name="T17" fmla="*/ 431 h 464"/>
                  <a:gd name="T18" fmla="*/ 1039 w 1480"/>
                  <a:gd name="T19" fmla="*/ 457 h 464"/>
                  <a:gd name="T20" fmla="*/ 1081 w 1480"/>
                  <a:gd name="T21" fmla="*/ 464 h 464"/>
                  <a:gd name="T22" fmla="*/ 1137 w 1480"/>
                  <a:gd name="T23" fmla="*/ 457 h 464"/>
                  <a:gd name="T24" fmla="*/ 1176 w 1480"/>
                  <a:gd name="T25" fmla="*/ 433 h 464"/>
                  <a:gd name="T26" fmla="*/ 1199 w 1480"/>
                  <a:gd name="T27" fmla="*/ 395 h 464"/>
                  <a:gd name="T28" fmla="*/ 1199 w 1480"/>
                  <a:gd name="T29" fmla="*/ 348 h 464"/>
                  <a:gd name="T30" fmla="*/ 1197 w 1480"/>
                  <a:gd name="T31" fmla="*/ 304 h 464"/>
                  <a:gd name="T32" fmla="*/ 1207 w 1480"/>
                  <a:gd name="T33" fmla="*/ 263 h 464"/>
                  <a:gd name="T34" fmla="*/ 1230 w 1480"/>
                  <a:gd name="T35" fmla="*/ 243 h 464"/>
                  <a:gd name="T36" fmla="*/ 1248 w 1480"/>
                  <a:gd name="T37" fmla="*/ 219 h 464"/>
                  <a:gd name="T38" fmla="*/ 1274 w 1480"/>
                  <a:gd name="T39" fmla="*/ 206 h 464"/>
                  <a:gd name="T40" fmla="*/ 1292 w 1480"/>
                  <a:gd name="T41" fmla="*/ 191 h 464"/>
                  <a:gd name="T42" fmla="*/ 1302 w 1480"/>
                  <a:gd name="T43" fmla="*/ 173 h 464"/>
                  <a:gd name="T44" fmla="*/ 1307 w 1480"/>
                  <a:gd name="T45" fmla="*/ 150 h 464"/>
                  <a:gd name="T46" fmla="*/ 1320 w 1480"/>
                  <a:gd name="T47" fmla="*/ 137 h 464"/>
                  <a:gd name="T48" fmla="*/ 1338 w 1480"/>
                  <a:gd name="T49" fmla="*/ 137 h 464"/>
                  <a:gd name="T50" fmla="*/ 1354 w 1480"/>
                  <a:gd name="T51" fmla="*/ 134 h 464"/>
                  <a:gd name="T52" fmla="*/ 1372 w 1480"/>
                  <a:gd name="T53" fmla="*/ 139 h 464"/>
                  <a:gd name="T54" fmla="*/ 1395 w 1480"/>
                  <a:gd name="T55" fmla="*/ 150 h 464"/>
                  <a:gd name="T56" fmla="*/ 1411 w 1480"/>
                  <a:gd name="T57" fmla="*/ 160 h 464"/>
                  <a:gd name="T58" fmla="*/ 1426 w 1480"/>
                  <a:gd name="T59" fmla="*/ 170 h 464"/>
                  <a:gd name="T60" fmla="*/ 1439 w 1480"/>
                  <a:gd name="T61" fmla="*/ 181 h 464"/>
                  <a:gd name="T62" fmla="*/ 1449 w 1480"/>
                  <a:gd name="T63" fmla="*/ 188 h 464"/>
                  <a:gd name="T64" fmla="*/ 1457 w 1480"/>
                  <a:gd name="T65" fmla="*/ 191 h 464"/>
                  <a:gd name="T66" fmla="*/ 1462 w 1480"/>
                  <a:gd name="T67" fmla="*/ 196 h 464"/>
                  <a:gd name="T68" fmla="*/ 1467 w 1480"/>
                  <a:gd name="T69" fmla="*/ 199 h 464"/>
                  <a:gd name="T70" fmla="*/ 1470 w 1480"/>
                  <a:gd name="T71" fmla="*/ 201 h 464"/>
                  <a:gd name="T72" fmla="*/ 1473 w 1480"/>
                  <a:gd name="T73" fmla="*/ 204 h 464"/>
                  <a:gd name="T74" fmla="*/ 1475 w 1480"/>
                  <a:gd name="T75" fmla="*/ 204 h 464"/>
                  <a:gd name="T76" fmla="*/ 1478 w 1480"/>
                  <a:gd name="T77" fmla="*/ 204 h 464"/>
                  <a:gd name="T78" fmla="*/ 1478 w 1480"/>
                  <a:gd name="T79" fmla="*/ 206 h 464"/>
                  <a:gd name="T80" fmla="*/ 1480 w 1480"/>
                  <a:gd name="T81" fmla="*/ 206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80" h="464">
                    <a:moveTo>
                      <a:pt x="0" y="0"/>
                    </a:moveTo>
                    <a:lnTo>
                      <a:pt x="90" y="5"/>
                    </a:lnTo>
                    <a:lnTo>
                      <a:pt x="180" y="23"/>
                    </a:lnTo>
                    <a:lnTo>
                      <a:pt x="255" y="47"/>
                    </a:lnTo>
                    <a:lnTo>
                      <a:pt x="268" y="49"/>
                    </a:lnTo>
                    <a:lnTo>
                      <a:pt x="351" y="83"/>
                    </a:lnTo>
                    <a:lnTo>
                      <a:pt x="433" y="119"/>
                    </a:lnTo>
                    <a:lnTo>
                      <a:pt x="438" y="124"/>
                    </a:lnTo>
                    <a:lnTo>
                      <a:pt x="510" y="163"/>
                    </a:lnTo>
                    <a:lnTo>
                      <a:pt x="588" y="206"/>
                    </a:lnTo>
                    <a:lnTo>
                      <a:pt x="660" y="253"/>
                    </a:lnTo>
                    <a:lnTo>
                      <a:pt x="665" y="258"/>
                    </a:lnTo>
                    <a:lnTo>
                      <a:pt x="732" y="302"/>
                    </a:lnTo>
                    <a:lnTo>
                      <a:pt x="776" y="330"/>
                    </a:lnTo>
                    <a:lnTo>
                      <a:pt x="805" y="348"/>
                    </a:lnTo>
                    <a:lnTo>
                      <a:pt x="882" y="392"/>
                    </a:lnTo>
                    <a:lnTo>
                      <a:pt x="915" y="408"/>
                    </a:lnTo>
                    <a:lnTo>
                      <a:pt x="967" y="431"/>
                    </a:lnTo>
                    <a:lnTo>
                      <a:pt x="985" y="439"/>
                    </a:lnTo>
                    <a:lnTo>
                      <a:pt x="1039" y="457"/>
                    </a:lnTo>
                    <a:lnTo>
                      <a:pt x="1070" y="462"/>
                    </a:lnTo>
                    <a:lnTo>
                      <a:pt x="1081" y="464"/>
                    </a:lnTo>
                    <a:lnTo>
                      <a:pt x="1111" y="464"/>
                    </a:lnTo>
                    <a:lnTo>
                      <a:pt x="1137" y="457"/>
                    </a:lnTo>
                    <a:lnTo>
                      <a:pt x="1158" y="446"/>
                    </a:lnTo>
                    <a:lnTo>
                      <a:pt x="1176" y="433"/>
                    </a:lnTo>
                    <a:lnTo>
                      <a:pt x="1191" y="418"/>
                    </a:lnTo>
                    <a:lnTo>
                      <a:pt x="1199" y="395"/>
                    </a:lnTo>
                    <a:lnTo>
                      <a:pt x="1199" y="366"/>
                    </a:lnTo>
                    <a:lnTo>
                      <a:pt x="1199" y="348"/>
                    </a:lnTo>
                    <a:lnTo>
                      <a:pt x="1197" y="333"/>
                    </a:lnTo>
                    <a:lnTo>
                      <a:pt x="1197" y="304"/>
                    </a:lnTo>
                    <a:lnTo>
                      <a:pt x="1197" y="281"/>
                    </a:lnTo>
                    <a:lnTo>
                      <a:pt x="1207" y="263"/>
                    </a:lnTo>
                    <a:lnTo>
                      <a:pt x="1220" y="253"/>
                    </a:lnTo>
                    <a:lnTo>
                      <a:pt x="1230" y="243"/>
                    </a:lnTo>
                    <a:lnTo>
                      <a:pt x="1238" y="232"/>
                    </a:lnTo>
                    <a:lnTo>
                      <a:pt x="1248" y="219"/>
                    </a:lnTo>
                    <a:lnTo>
                      <a:pt x="1261" y="212"/>
                    </a:lnTo>
                    <a:lnTo>
                      <a:pt x="1274" y="206"/>
                    </a:lnTo>
                    <a:lnTo>
                      <a:pt x="1284" y="201"/>
                    </a:lnTo>
                    <a:lnTo>
                      <a:pt x="1292" y="191"/>
                    </a:lnTo>
                    <a:lnTo>
                      <a:pt x="1300" y="183"/>
                    </a:lnTo>
                    <a:lnTo>
                      <a:pt x="1302" y="173"/>
                    </a:lnTo>
                    <a:lnTo>
                      <a:pt x="1305" y="160"/>
                    </a:lnTo>
                    <a:lnTo>
                      <a:pt x="1307" y="150"/>
                    </a:lnTo>
                    <a:lnTo>
                      <a:pt x="1313" y="142"/>
                    </a:lnTo>
                    <a:lnTo>
                      <a:pt x="1320" y="137"/>
                    </a:lnTo>
                    <a:lnTo>
                      <a:pt x="1331" y="137"/>
                    </a:lnTo>
                    <a:lnTo>
                      <a:pt x="1338" y="137"/>
                    </a:lnTo>
                    <a:lnTo>
                      <a:pt x="1346" y="137"/>
                    </a:lnTo>
                    <a:lnTo>
                      <a:pt x="1354" y="134"/>
                    </a:lnTo>
                    <a:lnTo>
                      <a:pt x="1364" y="137"/>
                    </a:lnTo>
                    <a:lnTo>
                      <a:pt x="1372" y="139"/>
                    </a:lnTo>
                    <a:lnTo>
                      <a:pt x="1382" y="145"/>
                    </a:lnTo>
                    <a:lnTo>
                      <a:pt x="1395" y="150"/>
                    </a:lnTo>
                    <a:lnTo>
                      <a:pt x="1406" y="157"/>
                    </a:lnTo>
                    <a:lnTo>
                      <a:pt x="1411" y="160"/>
                    </a:lnTo>
                    <a:lnTo>
                      <a:pt x="1418" y="165"/>
                    </a:lnTo>
                    <a:lnTo>
                      <a:pt x="1426" y="170"/>
                    </a:lnTo>
                    <a:lnTo>
                      <a:pt x="1434" y="175"/>
                    </a:lnTo>
                    <a:lnTo>
                      <a:pt x="1439" y="181"/>
                    </a:lnTo>
                    <a:lnTo>
                      <a:pt x="1444" y="183"/>
                    </a:lnTo>
                    <a:lnTo>
                      <a:pt x="1449" y="188"/>
                    </a:lnTo>
                    <a:lnTo>
                      <a:pt x="1452" y="191"/>
                    </a:lnTo>
                    <a:lnTo>
                      <a:pt x="1457" y="191"/>
                    </a:lnTo>
                    <a:lnTo>
                      <a:pt x="1460" y="194"/>
                    </a:lnTo>
                    <a:lnTo>
                      <a:pt x="1462" y="196"/>
                    </a:lnTo>
                    <a:lnTo>
                      <a:pt x="1465" y="196"/>
                    </a:lnTo>
                    <a:lnTo>
                      <a:pt x="1467" y="199"/>
                    </a:lnTo>
                    <a:lnTo>
                      <a:pt x="1467" y="199"/>
                    </a:lnTo>
                    <a:lnTo>
                      <a:pt x="1470" y="201"/>
                    </a:lnTo>
                    <a:lnTo>
                      <a:pt x="1470" y="201"/>
                    </a:lnTo>
                    <a:lnTo>
                      <a:pt x="1473" y="204"/>
                    </a:lnTo>
                    <a:lnTo>
                      <a:pt x="1475" y="204"/>
                    </a:lnTo>
                    <a:lnTo>
                      <a:pt x="1475" y="204"/>
                    </a:lnTo>
                    <a:lnTo>
                      <a:pt x="1475" y="204"/>
                    </a:lnTo>
                    <a:lnTo>
                      <a:pt x="1478" y="204"/>
                    </a:lnTo>
                    <a:lnTo>
                      <a:pt x="1478" y="206"/>
                    </a:lnTo>
                    <a:lnTo>
                      <a:pt x="1478" y="206"/>
                    </a:lnTo>
                    <a:lnTo>
                      <a:pt x="1480" y="206"/>
                    </a:lnTo>
                    <a:lnTo>
                      <a:pt x="1480" y="20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2" name="Line 522"/>
              <p:cNvSpPr>
                <a:spLocks noChangeShapeType="1"/>
              </p:cNvSpPr>
              <p:nvPr/>
            </p:nvSpPr>
            <p:spPr bwMode="auto">
              <a:xfrm flipH="1">
                <a:off x="637" y="2224"/>
                <a:ext cx="11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3" name="Line 523"/>
              <p:cNvSpPr>
                <a:spLocks noChangeShapeType="1"/>
              </p:cNvSpPr>
              <p:nvPr/>
            </p:nvSpPr>
            <p:spPr bwMode="auto">
              <a:xfrm flipH="1">
                <a:off x="640" y="2224"/>
                <a:ext cx="10" cy="3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4" name="Line 524"/>
              <p:cNvSpPr>
                <a:spLocks noChangeShapeType="1"/>
              </p:cNvSpPr>
              <p:nvPr/>
            </p:nvSpPr>
            <p:spPr bwMode="auto">
              <a:xfrm flipH="1">
                <a:off x="640" y="2219"/>
                <a:ext cx="13" cy="4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5" name="Freeform 525"/>
              <p:cNvSpPr>
                <a:spLocks/>
              </p:cNvSpPr>
              <p:nvPr/>
            </p:nvSpPr>
            <p:spPr bwMode="auto">
              <a:xfrm>
                <a:off x="619" y="2219"/>
                <a:ext cx="36" cy="36"/>
              </a:xfrm>
              <a:custGeom>
                <a:avLst/>
                <a:gdLst>
                  <a:gd name="T0" fmla="*/ 34 w 36"/>
                  <a:gd name="T1" fmla="*/ 0 h 36"/>
                  <a:gd name="T2" fmla="*/ 0 w 36"/>
                  <a:gd name="T3" fmla="*/ 28 h 36"/>
                  <a:gd name="T4" fmla="*/ 36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4" y="0"/>
                    </a:moveTo>
                    <a:lnTo>
                      <a:pt x="0" y="28"/>
                    </a:lnTo>
                    <a:lnTo>
                      <a:pt x="36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6" name="Line 526"/>
              <p:cNvSpPr>
                <a:spLocks noChangeShapeType="1"/>
              </p:cNvSpPr>
              <p:nvPr/>
            </p:nvSpPr>
            <p:spPr bwMode="auto">
              <a:xfrm>
                <a:off x="630" y="2262"/>
                <a:ext cx="18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7" name="Line 527"/>
              <p:cNvSpPr>
                <a:spLocks noChangeShapeType="1"/>
              </p:cNvSpPr>
              <p:nvPr/>
            </p:nvSpPr>
            <p:spPr bwMode="auto">
              <a:xfrm flipH="1">
                <a:off x="632" y="2262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8" name="Line 528"/>
              <p:cNvSpPr>
                <a:spLocks noChangeShapeType="1"/>
              </p:cNvSpPr>
              <p:nvPr/>
            </p:nvSpPr>
            <p:spPr bwMode="auto">
              <a:xfrm flipH="1">
                <a:off x="635" y="2260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69" name="Line 529"/>
              <p:cNvSpPr>
                <a:spLocks noChangeShapeType="1"/>
              </p:cNvSpPr>
              <p:nvPr/>
            </p:nvSpPr>
            <p:spPr bwMode="auto">
              <a:xfrm>
                <a:off x="643" y="2262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0" name="Line 530"/>
              <p:cNvSpPr>
                <a:spLocks noChangeShapeType="1"/>
              </p:cNvSpPr>
              <p:nvPr/>
            </p:nvSpPr>
            <p:spPr bwMode="auto">
              <a:xfrm>
                <a:off x="643" y="2265"/>
                <a:ext cx="2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1" name="Freeform 531"/>
              <p:cNvSpPr>
                <a:spLocks/>
              </p:cNvSpPr>
              <p:nvPr/>
            </p:nvSpPr>
            <p:spPr bwMode="auto">
              <a:xfrm>
                <a:off x="676" y="223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3 h 5"/>
                  <a:gd name="T4" fmla="*/ 3 w 3"/>
                  <a:gd name="T5" fmla="*/ 5 h 5"/>
                  <a:gd name="T6" fmla="*/ 3 w 3"/>
                  <a:gd name="T7" fmla="*/ 3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3"/>
                    </a:lnTo>
                    <a:lnTo>
                      <a:pt x="3" y="5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2" name="Freeform 532"/>
              <p:cNvSpPr>
                <a:spLocks/>
              </p:cNvSpPr>
              <p:nvPr/>
            </p:nvSpPr>
            <p:spPr bwMode="auto">
              <a:xfrm>
                <a:off x="673" y="2229"/>
                <a:ext cx="31" cy="23"/>
              </a:xfrm>
              <a:custGeom>
                <a:avLst/>
                <a:gdLst>
                  <a:gd name="T0" fmla="*/ 3 w 31"/>
                  <a:gd name="T1" fmla="*/ 5 h 23"/>
                  <a:gd name="T2" fmla="*/ 6 w 31"/>
                  <a:gd name="T3" fmla="*/ 5 h 23"/>
                  <a:gd name="T4" fmla="*/ 8 w 31"/>
                  <a:gd name="T5" fmla="*/ 8 h 23"/>
                  <a:gd name="T6" fmla="*/ 6 w 31"/>
                  <a:gd name="T7" fmla="*/ 10 h 23"/>
                  <a:gd name="T8" fmla="*/ 3 w 31"/>
                  <a:gd name="T9" fmla="*/ 10 h 23"/>
                  <a:gd name="T10" fmla="*/ 0 w 31"/>
                  <a:gd name="T11" fmla="*/ 10 h 23"/>
                  <a:gd name="T12" fmla="*/ 0 w 31"/>
                  <a:gd name="T13" fmla="*/ 8 h 23"/>
                  <a:gd name="T14" fmla="*/ 0 w 31"/>
                  <a:gd name="T15" fmla="*/ 5 h 23"/>
                  <a:gd name="T16" fmla="*/ 3 w 31"/>
                  <a:gd name="T17" fmla="*/ 2 h 23"/>
                  <a:gd name="T18" fmla="*/ 6 w 31"/>
                  <a:gd name="T19" fmla="*/ 0 h 23"/>
                  <a:gd name="T20" fmla="*/ 13 w 31"/>
                  <a:gd name="T21" fmla="*/ 0 h 23"/>
                  <a:gd name="T22" fmla="*/ 24 w 31"/>
                  <a:gd name="T23" fmla="*/ 2 h 23"/>
                  <a:gd name="T24" fmla="*/ 29 w 31"/>
                  <a:gd name="T25" fmla="*/ 5 h 23"/>
                  <a:gd name="T26" fmla="*/ 31 w 31"/>
                  <a:gd name="T27" fmla="*/ 10 h 23"/>
                  <a:gd name="T28" fmla="*/ 29 w 31"/>
                  <a:gd name="T29" fmla="*/ 18 h 23"/>
                  <a:gd name="T30" fmla="*/ 26 w 31"/>
                  <a:gd name="T31" fmla="*/ 23 h 23"/>
                  <a:gd name="T32" fmla="*/ 19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3" y="5"/>
                    </a:moveTo>
                    <a:lnTo>
                      <a:pt x="6" y="5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24" y="2"/>
                    </a:lnTo>
                    <a:lnTo>
                      <a:pt x="29" y="5"/>
                    </a:lnTo>
                    <a:lnTo>
                      <a:pt x="31" y="10"/>
                    </a:lnTo>
                    <a:lnTo>
                      <a:pt x="29" y="18"/>
                    </a:lnTo>
                    <a:lnTo>
                      <a:pt x="26" y="23"/>
                    </a:lnTo>
                    <a:lnTo>
                      <a:pt x="19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3" name="Freeform 533"/>
              <p:cNvSpPr>
                <a:spLocks/>
              </p:cNvSpPr>
              <p:nvPr/>
            </p:nvSpPr>
            <p:spPr bwMode="auto">
              <a:xfrm>
                <a:off x="697" y="2234"/>
                <a:ext cx="5" cy="15"/>
              </a:xfrm>
              <a:custGeom>
                <a:avLst/>
                <a:gdLst>
                  <a:gd name="T0" fmla="*/ 2 w 5"/>
                  <a:gd name="T1" fmla="*/ 0 h 15"/>
                  <a:gd name="T2" fmla="*/ 5 w 5"/>
                  <a:gd name="T3" fmla="*/ 5 h 15"/>
                  <a:gd name="T4" fmla="*/ 2 w 5"/>
                  <a:gd name="T5" fmla="*/ 13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lnTo>
                      <a:pt x="5" y="5"/>
                    </a:lnTo>
                    <a:lnTo>
                      <a:pt x="2" y="13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4" name="Freeform 534"/>
              <p:cNvSpPr>
                <a:spLocks/>
              </p:cNvSpPr>
              <p:nvPr/>
            </p:nvSpPr>
            <p:spPr bwMode="auto">
              <a:xfrm>
                <a:off x="689" y="2231"/>
                <a:ext cx="10" cy="18"/>
              </a:xfrm>
              <a:custGeom>
                <a:avLst/>
                <a:gdLst>
                  <a:gd name="T0" fmla="*/ 5 w 10"/>
                  <a:gd name="T1" fmla="*/ 0 h 18"/>
                  <a:gd name="T2" fmla="*/ 8 w 10"/>
                  <a:gd name="T3" fmla="*/ 3 h 18"/>
                  <a:gd name="T4" fmla="*/ 10 w 10"/>
                  <a:gd name="T5" fmla="*/ 8 h 18"/>
                  <a:gd name="T6" fmla="*/ 8 w 10"/>
                  <a:gd name="T7" fmla="*/ 16 h 18"/>
                  <a:gd name="T8" fmla="*/ 5 w 10"/>
                  <a:gd name="T9" fmla="*/ 18 h 18"/>
                  <a:gd name="T10" fmla="*/ 0 w 10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8">
                    <a:moveTo>
                      <a:pt x="5" y="0"/>
                    </a:moveTo>
                    <a:lnTo>
                      <a:pt x="8" y="3"/>
                    </a:lnTo>
                    <a:lnTo>
                      <a:pt x="10" y="8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5" name="Freeform 535"/>
              <p:cNvSpPr>
                <a:spLocks/>
              </p:cNvSpPr>
              <p:nvPr/>
            </p:nvSpPr>
            <p:spPr bwMode="auto">
              <a:xfrm>
                <a:off x="666" y="2249"/>
                <a:ext cx="33" cy="29"/>
              </a:xfrm>
              <a:custGeom>
                <a:avLst/>
                <a:gdLst>
                  <a:gd name="T0" fmla="*/ 18 w 33"/>
                  <a:gd name="T1" fmla="*/ 0 h 29"/>
                  <a:gd name="T2" fmla="*/ 26 w 33"/>
                  <a:gd name="T3" fmla="*/ 3 h 29"/>
                  <a:gd name="T4" fmla="*/ 28 w 33"/>
                  <a:gd name="T5" fmla="*/ 6 h 29"/>
                  <a:gd name="T6" fmla="*/ 31 w 33"/>
                  <a:gd name="T7" fmla="*/ 11 h 29"/>
                  <a:gd name="T8" fmla="*/ 33 w 33"/>
                  <a:gd name="T9" fmla="*/ 16 h 29"/>
                  <a:gd name="T10" fmla="*/ 31 w 33"/>
                  <a:gd name="T11" fmla="*/ 24 h 29"/>
                  <a:gd name="T12" fmla="*/ 28 w 33"/>
                  <a:gd name="T13" fmla="*/ 26 h 29"/>
                  <a:gd name="T14" fmla="*/ 26 w 33"/>
                  <a:gd name="T15" fmla="*/ 29 h 29"/>
                  <a:gd name="T16" fmla="*/ 18 w 33"/>
                  <a:gd name="T17" fmla="*/ 29 h 29"/>
                  <a:gd name="T18" fmla="*/ 7 w 33"/>
                  <a:gd name="T19" fmla="*/ 26 h 29"/>
                  <a:gd name="T20" fmla="*/ 2 w 33"/>
                  <a:gd name="T21" fmla="*/ 21 h 29"/>
                  <a:gd name="T22" fmla="*/ 0 w 33"/>
                  <a:gd name="T23" fmla="*/ 19 h 29"/>
                  <a:gd name="T24" fmla="*/ 0 w 33"/>
                  <a:gd name="T25" fmla="*/ 13 h 29"/>
                  <a:gd name="T26" fmla="*/ 0 w 33"/>
                  <a:gd name="T27" fmla="*/ 13 h 29"/>
                  <a:gd name="T28" fmla="*/ 2 w 33"/>
                  <a:gd name="T29" fmla="*/ 11 h 29"/>
                  <a:gd name="T30" fmla="*/ 5 w 33"/>
                  <a:gd name="T31" fmla="*/ 11 h 29"/>
                  <a:gd name="T32" fmla="*/ 7 w 33"/>
                  <a:gd name="T33" fmla="*/ 13 h 29"/>
                  <a:gd name="T34" fmla="*/ 7 w 33"/>
                  <a:gd name="T35" fmla="*/ 16 h 29"/>
                  <a:gd name="T36" fmla="*/ 5 w 33"/>
                  <a:gd name="T37" fmla="*/ 19 h 29"/>
                  <a:gd name="T38" fmla="*/ 2 w 33"/>
                  <a:gd name="T39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9">
                    <a:moveTo>
                      <a:pt x="18" y="0"/>
                    </a:moveTo>
                    <a:lnTo>
                      <a:pt x="26" y="3"/>
                    </a:lnTo>
                    <a:lnTo>
                      <a:pt x="28" y="6"/>
                    </a:lnTo>
                    <a:lnTo>
                      <a:pt x="31" y="11"/>
                    </a:lnTo>
                    <a:lnTo>
                      <a:pt x="33" y="16"/>
                    </a:lnTo>
                    <a:lnTo>
                      <a:pt x="31" y="24"/>
                    </a:lnTo>
                    <a:lnTo>
                      <a:pt x="28" y="26"/>
                    </a:lnTo>
                    <a:lnTo>
                      <a:pt x="26" y="29"/>
                    </a:lnTo>
                    <a:lnTo>
                      <a:pt x="18" y="29"/>
                    </a:lnTo>
                    <a:lnTo>
                      <a:pt x="7" y="26"/>
                    </a:lnTo>
                    <a:lnTo>
                      <a:pt x="2" y="21"/>
                    </a:lnTo>
                    <a:lnTo>
                      <a:pt x="0" y="19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13"/>
                    </a:lnTo>
                    <a:lnTo>
                      <a:pt x="7" y="16"/>
                    </a:lnTo>
                    <a:lnTo>
                      <a:pt x="5" y="19"/>
                    </a:lnTo>
                    <a:lnTo>
                      <a:pt x="2" y="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6" name="Freeform 536"/>
              <p:cNvSpPr>
                <a:spLocks/>
              </p:cNvSpPr>
              <p:nvPr/>
            </p:nvSpPr>
            <p:spPr bwMode="auto">
              <a:xfrm>
                <a:off x="692" y="2260"/>
                <a:ext cx="5" cy="15"/>
              </a:xfrm>
              <a:custGeom>
                <a:avLst/>
                <a:gdLst>
                  <a:gd name="T0" fmla="*/ 2 w 5"/>
                  <a:gd name="T1" fmla="*/ 0 h 15"/>
                  <a:gd name="T2" fmla="*/ 5 w 5"/>
                  <a:gd name="T3" fmla="*/ 5 h 15"/>
                  <a:gd name="T4" fmla="*/ 2 w 5"/>
                  <a:gd name="T5" fmla="*/ 10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lnTo>
                      <a:pt x="5" y="5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7" name="Freeform 537"/>
              <p:cNvSpPr>
                <a:spLocks/>
              </p:cNvSpPr>
              <p:nvPr/>
            </p:nvSpPr>
            <p:spPr bwMode="auto">
              <a:xfrm>
                <a:off x="684" y="2249"/>
                <a:ext cx="10" cy="29"/>
              </a:xfrm>
              <a:custGeom>
                <a:avLst/>
                <a:gdLst>
                  <a:gd name="T0" fmla="*/ 5 w 10"/>
                  <a:gd name="T1" fmla="*/ 0 h 29"/>
                  <a:gd name="T2" fmla="*/ 8 w 10"/>
                  <a:gd name="T3" fmla="*/ 6 h 29"/>
                  <a:gd name="T4" fmla="*/ 10 w 10"/>
                  <a:gd name="T5" fmla="*/ 8 h 29"/>
                  <a:gd name="T6" fmla="*/ 10 w 10"/>
                  <a:gd name="T7" fmla="*/ 16 h 29"/>
                  <a:gd name="T8" fmla="*/ 8 w 10"/>
                  <a:gd name="T9" fmla="*/ 21 h 29"/>
                  <a:gd name="T10" fmla="*/ 5 w 10"/>
                  <a:gd name="T11" fmla="*/ 29 h 29"/>
                  <a:gd name="T12" fmla="*/ 0 w 10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5" y="0"/>
                    </a:moveTo>
                    <a:lnTo>
                      <a:pt x="8" y="6"/>
                    </a:lnTo>
                    <a:lnTo>
                      <a:pt x="10" y="8"/>
                    </a:lnTo>
                    <a:lnTo>
                      <a:pt x="10" y="16"/>
                    </a:lnTo>
                    <a:lnTo>
                      <a:pt x="8" y="21"/>
                    </a:lnTo>
                    <a:lnTo>
                      <a:pt x="5" y="29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8" name="Rectangle 538"/>
              <p:cNvSpPr>
                <a:spLocks noChangeArrowheads="1"/>
              </p:cNvSpPr>
              <p:nvPr/>
            </p:nvSpPr>
            <p:spPr bwMode="auto">
              <a:xfrm>
                <a:off x="668" y="2262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79" name="Freeform 539"/>
              <p:cNvSpPr>
                <a:spLocks/>
              </p:cNvSpPr>
              <p:nvPr/>
            </p:nvSpPr>
            <p:spPr bwMode="auto">
              <a:xfrm>
                <a:off x="712" y="2242"/>
                <a:ext cx="36" cy="49"/>
              </a:xfrm>
              <a:custGeom>
                <a:avLst/>
                <a:gdLst>
                  <a:gd name="T0" fmla="*/ 21 w 36"/>
                  <a:gd name="T1" fmla="*/ 0 h 49"/>
                  <a:gd name="T2" fmla="*/ 16 w 36"/>
                  <a:gd name="T3" fmla="*/ 0 h 49"/>
                  <a:gd name="T4" fmla="*/ 8 w 36"/>
                  <a:gd name="T5" fmla="*/ 5 h 49"/>
                  <a:gd name="T6" fmla="*/ 3 w 36"/>
                  <a:gd name="T7" fmla="*/ 15 h 49"/>
                  <a:gd name="T8" fmla="*/ 0 w 36"/>
                  <a:gd name="T9" fmla="*/ 23 h 49"/>
                  <a:gd name="T10" fmla="*/ 0 w 36"/>
                  <a:gd name="T11" fmla="*/ 33 h 49"/>
                  <a:gd name="T12" fmla="*/ 3 w 36"/>
                  <a:gd name="T13" fmla="*/ 41 h 49"/>
                  <a:gd name="T14" fmla="*/ 8 w 36"/>
                  <a:gd name="T15" fmla="*/ 46 h 49"/>
                  <a:gd name="T16" fmla="*/ 13 w 36"/>
                  <a:gd name="T17" fmla="*/ 49 h 49"/>
                  <a:gd name="T18" fmla="*/ 21 w 36"/>
                  <a:gd name="T19" fmla="*/ 46 h 49"/>
                  <a:gd name="T20" fmla="*/ 26 w 36"/>
                  <a:gd name="T21" fmla="*/ 41 h 49"/>
                  <a:gd name="T22" fmla="*/ 34 w 36"/>
                  <a:gd name="T23" fmla="*/ 31 h 49"/>
                  <a:gd name="T24" fmla="*/ 34 w 36"/>
                  <a:gd name="T25" fmla="*/ 26 h 49"/>
                  <a:gd name="T26" fmla="*/ 36 w 36"/>
                  <a:gd name="T27" fmla="*/ 13 h 49"/>
                  <a:gd name="T28" fmla="*/ 34 w 36"/>
                  <a:gd name="T29" fmla="*/ 5 h 49"/>
                  <a:gd name="T30" fmla="*/ 26 w 36"/>
                  <a:gd name="T31" fmla="*/ 0 h 49"/>
                  <a:gd name="T32" fmla="*/ 21 w 36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49">
                    <a:moveTo>
                      <a:pt x="21" y="0"/>
                    </a:moveTo>
                    <a:lnTo>
                      <a:pt x="16" y="0"/>
                    </a:lnTo>
                    <a:lnTo>
                      <a:pt x="8" y="5"/>
                    </a:lnTo>
                    <a:lnTo>
                      <a:pt x="3" y="15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3" y="41"/>
                    </a:lnTo>
                    <a:lnTo>
                      <a:pt x="8" y="46"/>
                    </a:lnTo>
                    <a:lnTo>
                      <a:pt x="13" y="49"/>
                    </a:lnTo>
                    <a:lnTo>
                      <a:pt x="21" y="46"/>
                    </a:lnTo>
                    <a:lnTo>
                      <a:pt x="26" y="41"/>
                    </a:lnTo>
                    <a:lnTo>
                      <a:pt x="34" y="31"/>
                    </a:lnTo>
                    <a:lnTo>
                      <a:pt x="34" y="26"/>
                    </a:lnTo>
                    <a:lnTo>
                      <a:pt x="36" y="13"/>
                    </a:lnTo>
                    <a:lnTo>
                      <a:pt x="34" y="5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0" name="Freeform 540"/>
              <p:cNvSpPr>
                <a:spLocks/>
              </p:cNvSpPr>
              <p:nvPr/>
            </p:nvSpPr>
            <p:spPr bwMode="auto">
              <a:xfrm>
                <a:off x="715" y="2244"/>
                <a:ext cx="10" cy="39"/>
              </a:xfrm>
              <a:custGeom>
                <a:avLst/>
                <a:gdLst>
                  <a:gd name="T0" fmla="*/ 10 w 10"/>
                  <a:gd name="T1" fmla="*/ 0 h 39"/>
                  <a:gd name="T2" fmla="*/ 7 w 10"/>
                  <a:gd name="T3" fmla="*/ 3 h 39"/>
                  <a:gd name="T4" fmla="*/ 2 w 10"/>
                  <a:gd name="T5" fmla="*/ 13 h 39"/>
                  <a:gd name="T6" fmla="*/ 0 w 10"/>
                  <a:gd name="T7" fmla="*/ 24 h 39"/>
                  <a:gd name="T8" fmla="*/ 0 w 10"/>
                  <a:gd name="T9" fmla="*/ 34 h 39"/>
                  <a:gd name="T10" fmla="*/ 0 w 10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10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1" name="Freeform 541"/>
              <p:cNvSpPr>
                <a:spLocks/>
              </p:cNvSpPr>
              <p:nvPr/>
            </p:nvSpPr>
            <p:spPr bwMode="auto">
              <a:xfrm>
                <a:off x="733" y="2249"/>
                <a:ext cx="13" cy="39"/>
              </a:xfrm>
              <a:custGeom>
                <a:avLst/>
                <a:gdLst>
                  <a:gd name="T0" fmla="*/ 0 w 13"/>
                  <a:gd name="T1" fmla="*/ 39 h 39"/>
                  <a:gd name="T2" fmla="*/ 5 w 13"/>
                  <a:gd name="T3" fmla="*/ 34 h 39"/>
                  <a:gd name="T4" fmla="*/ 8 w 13"/>
                  <a:gd name="T5" fmla="*/ 26 h 39"/>
                  <a:gd name="T6" fmla="*/ 13 w 13"/>
                  <a:gd name="T7" fmla="*/ 16 h 39"/>
                  <a:gd name="T8" fmla="*/ 13 w 13"/>
                  <a:gd name="T9" fmla="*/ 6 h 39"/>
                  <a:gd name="T10" fmla="*/ 10 w 13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39">
                    <a:moveTo>
                      <a:pt x="0" y="39"/>
                    </a:moveTo>
                    <a:lnTo>
                      <a:pt x="5" y="34"/>
                    </a:lnTo>
                    <a:lnTo>
                      <a:pt x="8" y="26"/>
                    </a:lnTo>
                    <a:lnTo>
                      <a:pt x="13" y="16"/>
                    </a:lnTo>
                    <a:lnTo>
                      <a:pt x="13" y="6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2" name="Freeform 542"/>
              <p:cNvSpPr>
                <a:spLocks/>
              </p:cNvSpPr>
              <p:nvPr/>
            </p:nvSpPr>
            <p:spPr bwMode="auto">
              <a:xfrm>
                <a:off x="717" y="2242"/>
                <a:ext cx="16" cy="46"/>
              </a:xfrm>
              <a:custGeom>
                <a:avLst/>
                <a:gdLst>
                  <a:gd name="T0" fmla="*/ 16 w 16"/>
                  <a:gd name="T1" fmla="*/ 0 h 46"/>
                  <a:gd name="T2" fmla="*/ 13 w 16"/>
                  <a:gd name="T3" fmla="*/ 0 h 46"/>
                  <a:gd name="T4" fmla="*/ 8 w 16"/>
                  <a:gd name="T5" fmla="*/ 5 h 46"/>
                  <a:gd name="T6" fmla="*/ 3 w 16"/>
                  <a:gd name="T7" fmla="*/ 15 h 46"/>
                  <a:gd name="T8" fmla="*/ 0 w 16"/>
                  <a:gd name="T9" fmla="*/ 26 h 46"/>
                  <a:gd name="T10" fmla="*/ 0 w 16"/>
                  <a:gd name="T11" fmla="*/ 38 h 46"/>
                  <a:gd name="T12" fmla="*/ 0 w 16"/>
                  <a:gd name="T13" fmla="*/ 44 h 46"/>
                  <a:gd name="T14" fmla="*/ 3 w 16"/>
                  <a:gd name="T1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6">
                    <a:moveTo>
                      <a:pt x="16" y="0"/>
                    </a:moveTo>
                    <a:lnTo>
                      <a:pt x="13" y="0"/>
                    </a:lnTo>
                    <a:lnTo>
                      <a:pt x="8" y="5"/>
                    </a:lnTo>
                    <a:lnTo>
                      <a:pt x="3" y="15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3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3" name="Freeform 543"/>
              <p:cNvSpPr>
                <a:spLocks/>
              </p:cNvSpPr>
              <p:nvPr/>
            </p:nvSpPr>
            <p:spPr bwMode="auto">
              <a:xfrm>
                <a:off x="725" y="2242"/>
                <a:ext cx="18" cy="49"/>
              </a:xfrm>
              <a:custGeom>
                <a:avLst/>
                <a:gdLst>
                  <a:gd name="T0" fmla="*/ 0 w 18"/>
                  <a:gd name="T1" fmla="*/ 49 h 49"/>
                  <a:gd name="T2" fmla="*/ 5 w 18"/>
                  <a:gd name="T3" fmla="*/ 46 h 49"/>
                  <a:gd name="T4" fmla="*/ 8 w 18"/>
                  <a:gd name="T5" fmla="*/ 44 h 49"/>
                  <a:gd name="T6" fmla="*/ 13 w 18"/>
                  <a:gd name="T7" fmla="*/ 33 h 49"/>
                  <a:gd name="T8" fmla="*/ 18 w 18"/>
                  <a:gd name="T9" fmla="*/ 20 h 49"/>
                  <a:gd name="T10" fmla="*/ 18 w 18"/>
                  <a:gd name="T11" fmla="*/ 10 h 49"/>
                  <a:gd name="T12" fmla="*/ 18 w 18"/>
                  <a:gd name="T13" fmla="*/ 5 h 49"/>
                  <a:gd name="T14" fmla="*/ 13 w 18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9">
                    <a:moveTo>
                      <a:pt x="0" y="49"/>
                    </a:moveTo>
                    <a:lnTo>
                      <a:pt x="5" y="46"/>
                    </a:lnTo>
                    <a:lnTo>
                      <a:pt x="8" y="44"/>
                    </a:lnTo>
                    <a:lnTo>
                      <a:pt x="13" y="33"/>
                    </a:lnTo>
                    <a:lnTo>
                      <a:pt x="18" y="2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4" name="Freeform 544"/>
              <p:cNvSpPr>
                <a:spLocks/>
              </p:cNvSpPr>
              <p:nvPr/>
            </p:nvSpPr>
            <p:spPr bwMode="auto">
              <a:xfrm>
                <a:off x="439" y="2213"/>
                <a:ext cx="157" cy="18"/>
              </a:xfrm>
              <a:custGeom>
                <a:avLst/>
                <a:gdLst>
                  <a:gd name="T0" fmla="*/ 0 w 157"/>
                  <a:gd name="T1" fmla="*/ 0 h 18"/>
                  <a:gd name="T2" fmla="*/ 87 w 157"/>
                  <a:gd name="T3" fmla="*/ 6 h 18"/>
                  <a:gd name="T4" fmla="*/ 147 w 157"/>
                  <a:gd name="T5" fmla="*/ 16 h 18"/>
                  <a:gd name="T6" fmla="*/ 157 w 157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7" h="18">
                    <a:moveTo>
                      <a:pt x="0" y="0"/>
                    </a:moveTo>
                    <a:lnTo>
                      <a:pt x="87" y="6"/>
                    </a:lnTo>
                    <a:lnTo>
                      <a:pt x="147" y="16"/>
                    </a:lnTo>
                    <a:lnTo>
                      <a:pt x="157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5" name="Freeform 545"/>
              <p:cNvSpPr>
                <a:spLocks/>
              </p:cNvSpPr>
              <p:nvPr/>
            </p:nvSpPr>
            <p:spPr bwMode="auto">
              <a:xfrm>
                <a:off x="771" y="2283"/>
                <a:ext cx="1270" cy="475"/>
              </a:xfrm>
              <a:custGeom>
                <a:avLst/>
                <a:gdLst>
                  <a:gd name="T0" fmla="*/ 11 w 1270"/>
                  <a:gd name="T1" fmla="*/ 5 h 475"/>
                  <a:gd name="T2" fmla="*/ 91 w 1270"/>
                  <a:gd name="T3" fmla="*/ 39 h 475"/>
                  <a:gd name="T4" fmla="*/ 240 w 1270"/>
                  <a:gd name="T5" fmla="*/ 124 h 475"/>
                  <a:gd name="T6" fmla="*/ 313 w 1270"/>
                  <a:gd name="T7" fmla="*/ 170 h 475"/>
                  <a:gd name="T8" fmla="*/ 447 w 1270"/>
                  <a:gd name="T9" fmla="*/ 271 h 475"/>
                  <a:gd name="T10" fmla="*/ 522 w 1270"/>
                  <a:gd name="T11" fmla="*/ 315 h 475"/>
                  <a:gd name="T12" fmla="*/ 604 w 1270"/>
                  <a:gd name="T13" fmla="*/ 356 h 475"/>
                  <a:gd name="T14" fmla="*/ 684 w 1270"/>
                  <a:gd name="T15" fmla="*/ 397 h 475"/>
                  <a:gd name="T16" fmla="*/ 764 w 1270"/>
                  <a:gd name="T17" fmla="*/ 446 h 475"/>
                  <a:gd name="T18" fmla="*/ 839 w 1270"/>
                  <a:gd name="T19" fmla="*/ 472 h 475"/>
                  <a:gd name="T20" fmla="*/ 883 w 1270"/>
                  <a:gd name="T21" fmla="*/ 449 h 475"/>
                  <a:gd name="T22" fmla="*/ 926 w 1270"/>
                  <a:gd name="T23" fmla="*/ 431 h 475"/>
                  <a:gd name="T24" fmla="*/ 950 w 1270"/>
                  <a:gd name="T25" fmla="*/ 392 h 475"/>
                  <a:gd name="T26" fmla="*/ 957 w 1270"/>
                  <a:gd name="T27" fmla="*/ 335 h 475"/>
                  <a:gd name="T28" fmla="*/ 957 w 1270"/>
                  <a:gd name="T29" fmla="*/ 299 h 475"/>
                  <a:gd name="T30" fmla="*/ 970 w 1270"/>
                  <a:gd name="T31" fmla="*/ 266 h 475"/>
                  <a:gd name="T32" fmla="*/ 1004 w 1270"/>
                  <a:gd name="T33" fmla="*/ 255 h 475"/>
                  <a:gd name="T34" fmla="*/ 1017 w 1270"/>
                  <a:gd name="T35" fmla="*/ 224 h 475"/>
                  <a:gd name="T36" fmla="*/ 1024 w 1270"/>
                  <a:gd name="T37" fmla="*/ 193 h 475"/>
                  <a:gd name="T38" fmla="*/ 1037 w 1270"/>
                  <a:gd name="T39" fmla="*/ 170 h 475"/>
                  <a:gd name="T40" fmla="*/ 1050 w 1270"/>
                  <a:gd name="T41" fmla="*/ 152 h 475"/>
                  <a:gd name="T42" fmla="*/ 1061 w 1270"/>
                  <a:gd name="T43" fmla="*/ 134 h 475"/>
                  <a:gd name="T44" fmla="*/ 1074 w 1270"/>
                  <a:gd name="T45" fmla="*/ 124 h 475"/>
                  <a:gd name="T46" fmla="*/ 1094 w 1270"/>
                  <a:gd name="T47" fmla="*/ 126 h 475"/>
                  <a:gd name="T48" fmla="*/ 1120 w 1270"/>
                  <a:gd name="T49" fmla="*/ 137 h 475"/>
                  <a:gd name="T50" fmla="*/ 1143 w 1270"/>
                  <a:gd name="T51" fmla="*/ 150 h 475"/>
                  <a:gd name="T52" fmla="*/ 1153 w 1270"/>
                  <a:gd name="T53" fmla="*/ 155 h 475"/>
                  <a:gd name="T54" fmla="*/ 1174 w 1270"/>
                  <a:gd name="T55" fmla="*/ 170 h 475"/>
                  <a:gd name="T56" fmla="*/ 1192 w 1270"/>
                  <a:gd name="T57" fmla="*/ 186 h 475"/>
                  <a:gd name="T58" fmla="*/ 1205 w 1270"/>
                  <a:gd name="T59" fmla="*/ 196 h 475"/>
                  <a:gd name="T60" fmla="*/ 1218 w 1270"/>
                  <a:gd name="T61" fmla="*/ 209 h 475"/>
                  <a:gd name="T62" fmla="*/ 1228 w 1270"/>
                  <a:gd name="T63" fmla="*/ 217 h 475"/>
                  <a:gd name="T64" fmla="*/ 1236 w 1270"/>
                  <a:gd name="T65" fmla="*/ 227 h 475"/>
                  <a:gd name="T66" fmla="*/ 1244 w 1270"/>
                  <a:gd name="T67" fmla="*/ 235 h 475"/>
                  <a:gd name="T68" fmla="*/ 1246 w 1270"/>
                  <a:gd name="T69" fmla="*/ 237 h 475"/>
                  <a:gd name="T70" fmla="*/ 1254 w 1270"/>
                  <a:gd name="T71" fmla="*/ 245 h 475"/>
                  <a:gd name="T72" fmla="*/ 1259 w 1270"/>
                  <a:gd name="T73" fmla="*/ 250 h 475"/>
                  <a:gd name="T74" fmla="*/ 1262 w 1270"/>
                  <a:gd name="T75" fmla="*/ 255 h 475"/>
                  <a:gd name="T76" fmla="*/ 1264 w 1270"/>
                  <a:gd name="T77" fmla="*/ 258 h 475"/>
                  <a:gd name="T78" fmla="*/ 1267 w 1270"/>
                  <a:gd name="T79" fmla="*/ 263 h 4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70" h="475">
                    <a:moveTo>
                      <a:pt x="0" y="0"/>
                    </a:moveTo>
                    <a:lnTo>
                      <a:pt x="11" y="5"/>
                    </a:lnTo>
                    <a:lnTo>
                      <a:pt x="70" y="31"/>
                    </a:lnTo>
                    <a:lnTo>
                      <a:pt x="91" y="39"/>
                    </a:lnTo>
                    <a:lnTo>
                      <a:pt x="168" y="77"/>
                    </a:lnTo>
                    <a:lnTo>
                      <a:pt x="240" y="124"/>
                    </a:lnTo>
                    <a:lnTo>
                      <a:pt x="292" y="157"/>
                    </a:lnTo>
                    <a:lnTo>
                      <a:pt x="313" y="170"/>
                    </a:lnTo>
                    <a:lnTo>
                      <a:pt x="380" y="222"/>
                    </a:lnTo>
                    <a:lnTo>
                      <a:pt x="447" y="271"/>
                    </a:lnTo>
                    <a:lnTo>
                      <a:pt x="509" y="307"/>
                    </a:lnTo>
                    <a:lnTo>
                      <a:pt x="522" y="315"/>
                    </a:lnTo>
                    <a:lnTo>
                      <a:pt x="601" y="356"/>
                    </a:lnTo>
                    <a:lnTo>
                      <a:pt x="604" y="356"/>
                    </a:lnTo>
                    <a:lnTo>
                      <a:pt x="676" y="392"/>
                    </a:lnTo>
                    <a:lnTo>
                      <a:pt x="684" y="397"/>
                    </a:lnTo>
                    <a:lnTo>
                      <a:pt x="751" y="441"/>
                    </a:lnTo>
                    <a:lnTo>
                      <a:pt x="764" y="446"/>
                    </a:lnTo>
                    <a:lnTo>
                      <a:pt x="810" y="475"/>
                    </a:lnTo>
                    <a:lnTo>
                      <a:pt x="839" y="472"/>
                    </a:lnTo>
                    <a:lnTo>
                      <a:pt x="862" y="459"/>
                    </a:lnTo>
                    <a:lnTo>
                      <a:pt x="883" y="449"/>
                    </a:lnTo>
                    <a:lnTo>
                      <a:pt x="906" y="441"/>
                    </a:lnTo>
                    <a:lnTo>
                      <a:pt x="926" y="431"/>
                    </a:lnTo>
                    <a:lnTo>
                      <a:pt x="939" y="415"/>
                    </a:lnTo>
                    <a:lnTo>
                      <a:pt x="950" y="392"/>
                    </a:lnTo>
                    <a:lnTo>
                      <a:pt x="955" y="364"/>
                    </a:lnTo>
                    <a:lnTo>
                      <a:pt x="957" y="335"/>
                    </a:lnTo>
                    <a:lnTo>
                      <a:pt x="957" y="304"/>
                    </a:lnTo>
                    <a:lnTo>
                      <a:pt x="957" y="299"/>
                    </a:lnTo>
                    <a:lnTo>
                      <a:pt x="960" y="279"/>
                    </a:lnTo>
                    <a:lnTo>
                      <a:pt x="970" y="266"/>
                    </a:lnTo>
                    <a:lnTo>
                      <a:pt x="988" y="261"/>
                    </a:lnTo>
                    <a:lnTo>
                      <a:pt x="1004" y="255"/>
                    </a:lnTo>
                    <a:lnTo>
                      <a:pt x="1012" y="242"/>
                    </a:lnTo>
                    <a:lnTo>
                      <a:pt x="1017" y="224"/>
                    </a:lnTo>
                    <a:lnTo>
                      <a:pt x="1019" y="206"/>
                    </a:lnTo>
                    <a:lnTo>
                      <a:pt x="1024" y="193"/>
                    </a:lnTo>
                    <a:lnTo>
                      <a:pt x="1032" y="181"/>
                    </a:lnTo>
                    <a:lnTo>
                      <a:pt x="1037" y="170"/>
                    </a:lnTo>
                    <a:lnTo>
                      <a:pt x="1045" y="163"/>
                    </a:lnTo>
                    <a:lnTo>
                      <a:pt x="1050" y="152"/>
                    </a:lnTo>
                    <a:lnTo>
                      <a:pt x="1058" y="144"/>
                    </a:lnTo>
                    <a:lnTo>
                      <a:pt x="1061" y="134"/>
                    </a:lnTo>
                    <a:lnTo>
                      <a:pt x="1066" y="126"/>
                    </a:lnTo>
                    <a:lnTo>
                      <a:pt x="1074" y="124"/>
                    </a:lnTo>
                    <a:lnTo>
                      <a:pt x="1084" y="124"/>
                    </a:lnTo>
                    <a:lnTo>
                      <a:pt x="1094" y="126"/>
                    </a:lnTo>
                    <a:lnTo>
                      <a:pt x="1107" y="129"/>
                    </a:lnTo>
                    <a:lnTo>
                      <a:pt x="1120" y="137"/>
                    </a:lnTo>
                    <a:lnTo>
                      <a:pt x="1130" y="142"/>
                    </a:lnTo>
                    <a:lnTo>
                      <a:pt x="1143" y="150"/>
                    </a:lnTo>
                    <a:lnTo>
                      <a:pt x="1148" y="152"/>
                    </a:lnTo>
                    <a:lnTo>
                      <a:pt x="1153" y="155"/>
                    </a:lnTo>
                    <a:lnTo>
                      <a:pt x="1164" y="163"/>
                    </a:lnTo>
                    <a:lnTo>
                      <a:pt x="1174" y="170"/>
                    </a:lnTo>
                    <a:lnTo>
                      <a:pt x="1184" y="178"/>
                    </a:lnTo>
                    <a:lnTo>
                      <a:pt x="1192" y="186"/>
                    </a:lnTo>
                    <a:lnTo>
                      <a:pt x="1200" y="191"/>
                    </a:lnTo>
                    <a:lnTo>
                      <a:pt x="1205" y="196"/>
                    </a:lnTo>
                    <a:lnTo>
                      <a:pt x="1213" y="201"/>
                    </a:lnTo>
                    <a:lnTo>
                      <a:pt x="1218" y="209"/>
                    </a:lnTo>
                    <a:lnTo>
                      <a:pt x="1223" y="214"/>
                    </a:lnTo>
                    <a:lnTo>
                      <a:pt x="1228" y="217"/>
                    </a:lnTo>
                    <a:lnTo>
                      <a:pt x="1233" y="222"/>
                    </a:lnTo>
                    <a:lnTo>
                      <a:pt x="1236" y="227"/>
                    </a:lnTo>
                    <a:lnTo>
                      <a:pt x="1241" y="230"/>
                    </a:lnTo>
                    <a:lnTo>
                      <a:pt x="1244" y="235"/>
                    </a:lnTo>
                    <a:lnTo>
                      <a:pt x="1244" y="235"/>
                    </a:lnTo>
                    <a:lnTo>
                      <a:pt x="1246" y="237"/>
                    </a:lnTo>
                    <a:lnTo>
                      <a:pt x="1251" y="242"/>
                    </a:lnTo>
                    <a:lnTo>
                      <a:pt x="1254" y="245"/>
                    </a:lnTo>
                    <a:lnTo>
                      <a:pt x="1257" y="248"/>
                    </a:lnTo>
                    <a:lnTo>
                      <a:pt x="1259" y="250"/>
                    </a:lnTo>
                    <a:lnTo>
                      <a:pt x="1259" y="253"/>
                    </a:lnTo>
                    <a:lnTo>
                      <a:pt x="1262" y="255"/>
                    </a:lnTo>
                    <a:lnTo>
                      <a:pt x="1264" y="258"/>
                    </a:lnTo>
                    <a:lnTo>
                      <a:pt x="1264" y="258"/>
                    </a:lnTo>
                    <a:lnTo>
                      <a:pt x="1267" y="261"/>
                    </a:lnTo>
                    <a:lnTo>
                      <a:pt x="1267" y="263"/>
                    </a:lnTo>
                    <a:lnTo>
                      <a:pt x="1270" y="26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6" name="Freeform 546"/>
              <p:cNvSpPr>
                <a:spLocks/>
              </p:cNvSpPr>
              <p:nvPr/>
            </p:nvSpPr>
            <p:spPr bwMode="auto">
              <a:xfrm>
                <a:off x="439" y="2260"/>
                <a:ext cx="750" cy="719"/>
              </a:xfrm>
              <a:custGeom>
                <a:avLst/>
                <a:gdLst>
                  <a:gd name="T0" fmla="*/ 0 w 750"/>
                  <a:gd name="T1" fmla="*/ 0 h 719"/>
                  <a:gd name="T2" fmla="*/ 85 w 750"/>
                  <a:gd name="T3" fmla="*/ 5 h 719"/>
                  <a:gd name="T4" fmla="*/ 170 w 750"/>
                  <a:gd name="T5" fmla="*/ 18 h 719"/>
                  <a:gd name="T6" fmla="*/ 253 w 750"/>
                  <a:gd name="T7" fmla="*/ 38 h 719"/>
                  <a:gd name="T8" fmla="*/ 309 w 750"/>
                  <a:gd name="T9" fmla="*/ 57 h 719"/>
                  <a:gd name="T10" fmla="*/ 332 w 750"/>
                  <a:gd name="T11" fmla="*/ 64 h 719"/>
                  <a:gd name="T12" fmla="*/ 410 w 750"/>
                  <a:gd name="T13" fmla="*/ 98 h 719"/>
                  <a:gd name="T14" fmla="*/ 485 w 750"/>
                  <a:gd name="T15" fmla="*/ 136 h 719"/>
                  <a:gd name="T16" fmla="*/ 534 w 750"/>
                  <a:gd name="T17" fmla="*/ 167 h 719"/>
                  <a:gd name="T18" fmla="*/ 554 w 750"/>
                  <a:gd name="T19" fmla="*/ 183 h 719"/>
                  <a:gd name="T20" fmla="*/ 616 w 750"/>
                  <a:gd name="T21" fmla="*/ 242 h 719"/>
                  <a:gd name="T22" fmla="*/ 619 w 750"/>
                  <a:gd name="T23" fmla="*/ 245 h 719"/>
                  <a:gd name="T24" fmla="*/ 637 w 750"/>
                  <a:gd name="T25" fmla="*/ 291 h 719"/>
                  <a:gd name="T26" fmla="*/ 629 w 750"/>
                  <a:gd name="T27" fmla="*/ 325 h 719"/>
                  <a:gd name="T28" fmla="*/ 621 w 750"/>
                  <a:gd name="T29" fmla="*/ 358 h 719"/>
                  <a:gd name="T30" fmla="*/ 624 w 750"/>
                  <a:gd name="T31" fmla="*/ 376 h 719"/>
                  <a:gd name="T32" fmla="*/ 629 w 750"/>
                  <a:gd name="T33" fmla="*/ 405 h 719"/>
                  <a:gd name="T34" fmla="*/ 652 w 750"/>
                  <a:gd name="T35" fmla="*/ 459 h 719"/>
                  <a:gd name="T36" fmla="*/ 655 w 750"/>
                  <a:gd name="T37" fmla="*/ 464 h 719"/>
                  <a:gd name="T38" fmla="*/ 688 w 750"/>
                  <a:gd name="T39" fmla="*/ 523 h 719"/>
                  <a:gd name="T40" fmla="*/ 704 w 750"/>
                  <a:gd name="T41" fmla="*/ 552 h 719"/>
                  <a:gd name="T42" fmla="*/ 722 w 750"/>
                  <a:gd name="T43" fmla="*/ 588 h 719"/>
                  <a:gd name="T44" fmla="*/ 748 w 750"/>
                  <a:gd name="T45" fmla="*/ 645 h 719"/>
                  <a:gd name="T46" fmla="*/ 750 w 750"/>
                  <a:gd name="T47" fmla="*/ 655 h 719"/>
                  <a:gd name="T48" fmla="*/ 750 w 750"/>
                  <a:gd name="T49" fmla="*/ 704 h 719"/>
                  <a:gd name="T50" fmla="*/ 717 w 750"/>
                  <a:gd name="T51" fmla="*/ 719 h 719"/>
                  <a:gd name="T52" fmla="*/ 686 w 750"/>
                  <a:gd name="T53" fmla="*/ 709 h 719"/>
                  <a:gd name="T54" fmla="*/ 652 w 750"/>
                  <a:gd name="T55" fmla="*/ 701 h 719"/>
                  <a:gd name="T56" fmla="*/ 621 w 750"/>
                  <a:gd name="T57" fmla="*/ 689 h 719"/>
                  <a:gd name="T58" fmla="*/ 565 w 750"/>
                  <a:gd name="T59" fmla="*/ 665 h 719"/>
                  <a:gd name="T60" fmla="*/ 557 w 750"/>
                  <a:gd name="T61" fmla="*/ 665 h 719"/>
                  <a:gd name="T62" fmla="*/ 508 w 750"/>
                  <a:gd name="T63" fmla="*/ 647 h 719"/>
                  <a:gd name="T64" fmla="*/ 454 w 750"/>
                  <a:gd name="T65" fmla="*/ 632 h 719"/>
                  <a:gd name="T66" fmla="*/ 446 w 750"/>
                  <a:gd name="T67" fmla="*/ 629 h 719"/>
                  <a:gd name="T68" fmla="*/ 400 w 750"/>
                  <a:gd name="T69" fmla="*/ 619 h 719"/>
                  <a:gd name="T70" fmla="*/ 345 w 750"/>
                  <a:gd name="T71" fmla="*/ 609 h 719"/>
                  <a:gd name="T72" fmla="*/ 322 w 750"/>
                  <a:gd name="T73" fmla="*/ 606 h 719"/>
                  <a:gd name="T74" fmla="*/ 291 w 750"/>
                  <a:gd name="T75" fmla="*/ 603 h 719"/>
                  <a:gd name="T76" fmla="*/ 240 w 750"/>
                  <a:gd name="T77" fmla="*/ 598 h 719"/>
                  <a:gd name="T78" fmla="*/ 191 w 750"/>
                  <a:gd name="T79" fmla="*/ 593 h 719"/>
                  <a:gd name="T80" fmla="*/ 144 w 750"/>
                  <a:gd name="T81" fmla="*/ 591 h 719"/>
                  <a:gd name="T82" fmla="*/ 142 w 750"/>
                  <a:gd name="T83" fmla="*/ 591 h 719"/>
                  <a:gd name="T84" fmla="*/ 93 w 750"/>
                  <a:gd name="T85" fmla="*/ 588 h 719"/>
                  <a:gd name="T86" fmla="*/ 46 w 750"/>
                  <a:gd name="T87" fmla="*/ 588 h 719"/>
                  <a:gd name="T88" fmla="*/ 0 w 750"/>
                  <a:gd name="T89" fmla="*/ 588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0" h="719">
                    <a:moveTo>
                      <a:pt x="0" y="0"/>
                    </a:moveTo>
                    <a:lnTo>
                      <a:pt x="85" y="5"/>
                    </a:lnTo>
                    <a:lnTo>
                      <a:pt x="170" y="18"/>
                    </a:lnTo>
                    <a:lnTo>
                      <a:pt x="253" y="38"/>
                    </a:lnTo>
                    <a:lnTo>
                      <a:pt x="309" y="57"/>
                    </a:lnTo>
                    <a:lnTo>
                      <a:pt x="332" y="64"/>
                    </a:lnTo>
                    <a:lnTo>
                      <a:pt x="410" y="98"/>
                    </a:lnTo>
                    <a:lnTo>
                      <a:pt x="485" y="136"/>
                    </a:lnTo>
                    <a:lnTo>
                      <a:pt x="534" y="167"/>
                    </a:lnTo>
                    <a:lnTo>
                      <a:pt x="554" y="183"/>
                    </a:lnTo>
                    <a:lnTo>
                      <a:pt x="616" y="242"/>
                    </a:lnTo>
                    <a:lnTo>
                      <a:pt x="619" y="245"/>
                    </a:lnTo>
                    <a:lnTo>
                      <a:pt x="637" y="291"/>
                    </a:lnTo>
                    <a:lnTo>
                      <a:pt x="629" y="325"/>
                    </a:lnTo>
                    <a:lnTo>
                      <a:pt x="621" y="358"/>
                    </a:lnTo>
                    <a:lnTo>
                      <a:pt x="624" y="376"/>
                    </a:lnTo>
                    <a:lnTo>
                      <a:pt x="629" y="405"/>
                    </a:lnTo>
                    <a:lnTo>
                      <a:pt x="652" y="459"/>
                    </a:lnTo>
                    <a:lnTo>
                      <a:pt x="655" y="464"/>
                    </a:lnTo>
                    <a:lnTo>
                      <a:pt x="688" y="523"/>
                    </a:lnTo>
                    <a:lnTo>
                      <a:pt x="704" y="552"/>
                    </a:lnTo>
                    <a:lnTo>
                      <a:pt x="722" y="588"/>
                    </a:lnTo>
                    <a:lnTo>
                      <a:pt x="748" y="645"/>
                    </a:lnTo>
                    <a:lnTo>
                      <a:pt x="750" y="655"/>
                    </a:lnTo>
                    <a:lnTo>
                      <a:pt x="750" y="704"/>
                    </a:lnTo>
                    <a:lnTo>
                      <a:pt x="717" y="719"/>
                    </a:lnTo>
                    <a:lnTo>
                      <a:pt x="686" y="709"/>
                    </a:lnTo>
                    <a:lnTo>
                      <a:pt x="652" y="701"/>
                    </a:lnTo>
                    <a:lnTo>
                      <a:pt x="621" y="689"/>
                    </a:lnTo>
                    <a:lnTo>
                      <a:pt x="565" y="665"/>
                    </a:lnTo>
                    <a:lnTo>
                      <a:pt x="557" y="665"/>
                    </a:lnTo>
                    <a:lnTo>
                      <a:pt x="508" y="647"/>
                    </a:lnTo>
                    <a:lnTo>
                      <a:pt x="454" y="632"/>
                    </a:lnTo>
                    <a:lnTo>
                      <a:pt x="446" y="629"/>
                    </a:lnTo>
                    <a:lnTo>
                      <a:pt x="400" y="619"/>
                    </a:lnTo>
                    <a:lnTo>
                      <a:pt x="345" y="609"/>
                    </a:lnTo>
                    <a:lnTo>
                      <a:pt x="322" y="606"/>
                    </a:lnTo>
                    <a:lnTo>
                      <a:pt x="291" y="603"/>
                    </a:lnTo>
                    <a:lnTo>
                      <a:pt x="240" y="598"/>
                    </a:lnTo>
                    <a:lnTo>
                      <a:pt x="191" y="593"/>
                    </a:lnTo>
                    <a:lnTo>
                      <a:pt x="144" y="591"/>
                    </a:lnTo>
                    <a:lnTo>
                      <a:pt x="142" y="591"/>
                    </a:lnTo>
                    <a:lnTo>
                      <a:pt x="93" y="588"/>
                    </a:lnTo>
                    <a:lnTo>
                      <a:pt x="46" y="588"/>
                    </a:lnTo>
                    <a:lnTo>
                      <a:pt x="0" y="5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7" name="Line 547"/>
              <p:cNvSpPr>
                <a:spLocks noChangeShapeType="1"/>
              </p:cNvSpPr>
              <p:nvPr/>
            </p:nvSpPr>
            <p:spPr bwMode="auto">
              <a:xfrm flipH="1">
                <a:off x="542" y="2304"/>
                <a:ext cx="5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8" name="Line 548"/>
              <p:cNvSpPr>
                <a:spLocks noChangeShapeType="1"/>
              </p:cNvSpPr>
              <p:nvPr/>
            </p:nvSpPr>
            <p:spPr bwMode="auto">
              <a:xfrm flipH="1">
                <a:off x="544" y="2304"/>
                <a:ext cx="6" cy="3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89" name="Line 549"/>
              <p:cNvSpPr>
                <a:spLocks noChangeShapeType="1"/>
              </p:cNvSpPr>
              <p:nvPr/>
            </p:nvSpPr>
            <p:spPr bwMode="auto">
              <a:xfrm flipH="1">
                <a:off x="547" y="2298"/>
                <a:ext cx="5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0" name="Freeform 550"/>
              <p:cNvSpPr>
                <a:spLocks/>
              </p:cNvSpPr>
              <p:nvPr/>
            </p:nvSpPr>
            <p:spPr bwMode="auto">
              <a:xfrm>
                <a:off x="524" y="2298"/>
                <a:ext cx="36" cy="37"/>
              </a:xfrm>
              <a:custGeom>
                <a:avLst/>
                <a:gdLst>
                  <a:gd name="T0" fmla="*/ 28 w 36"/>
                  <a:gd name="T1" fmla="*/ 0 h 37"/>
                  <a:gd name="T2" fmla="*/ 0 w 36"/>
                  <a:gd name="T3" fmla="*/ 31 h 37"/>
                  <a:gd name="T4" fmla="*/ 36 w 36"/>
                  <a:gd name="T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7">
                    <a:moveTo>
                      <a:pt x="28" y="0"/>
                    </a:moveTo>
                    <a:lnTo>
                      <a:pt x="0" y="31"/>
                    </a:lnTo>
                    <a:lnTo>
                      <a:pt x="36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1" name="Line 551"/>
              <p:cNvSpPr>
                <a:spLocks noChangeShapeType="1"/>
              </p:cNvSpPr>
              <p:nvPr/>
            </p:nvSpPr>
            <p:spPr bwMode="auto">
              <a:xfrm>
                <a:off x="534" y="2345"/>
                <a:ext cx="18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2" name="Line 552"/>
              <p:cNvSpPr>
                <a:spLocks noChangeShapeType="1"/>
              </p:cNvSpPr>
              <p:nvPr/>
            </p:nvSpPr>
            <p:spPr bwMode="auto">
              <a:xfrm flipH="1">
                <a:off x="537" y="2342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3" name="Line 553"/>
              <p:cNvSpPr>
                <a:spLocks noChangeShapeType="1"/>
              </p:cNvSpPr>
              <p:nvPr/>
            </p:nvSpPr>
            <p:spPr bwMode="auto">
              <a:xfrm flipH="1">
                <a:off x="539" y="23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4" name="Line 554"/>
              <p:cNvSpPr>
                <a:spLocks noChangeShapeType="1"/>
              </p:cNvSpPr>
              <p:nvPr/>
            </p:nvSpPr>
            <p:spPr bwMode="auto">
              <a:xfrm>
                <a:off x="547" y="2342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5" name="Line 555"/>
              <p:cNvSpPr>
                <a:spLocks noChangeShapeType="1"/>
              </p:cNvSpPr>
              <p:nvPr/>
            </p:nvSpPr>
            <p:spPr bwMode="auto">
              <a:xfrm>
                <a:off x="547" y="2345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6" name="Freeform 556"/>
              <p:cNvSpPr>
                <a:spLocks/>
              </p:cNvSpPr>
              <p:nvPr/>
            </p:nvSpPr>
            <p:spPr bwMode="auto">
              <a:xfrm>
                <a:off x="570" y="2301"/>
                <a:ext cx="34" cy="52"/>
              </a:xfrm>
              <a:custGeom>
                <a:avLst/>
                <a:gdLst>
                  <a:gd name="T0" fmla="*/ 11 w 34"/>
                  <a:gd name="T1" fmla="*/ 0 h 52"/>
                  <a:gd name="T2" fmla="*/ 3 w 34"/>
                  <a:gd name="T3" fmla="*/ 23 h 52"/>
                  <a:gd name="T4" fmla="*/ 8 w 34"/>
                  <a:gd name="T5" fmla="*/ 18 h 52"/>
                  <a:gd name="T6" fmla="*/ 16 w 34"/>
                  <a:gd name="T7" fmla="*/ 18 h 52"/>
                  <a:gd name="T8" fmla="*/ 21 w 34"/>
                  <a:gd name="T9" fmla="*/ 18 h 52"/>
                  <a:gd name="T10" fmla="*/ 29 w 34"/>
                  <a:gd name="T11" fmla="*/ 23 h 52"/>
                  <a:gd name="T12" fmla="*/ 31 w 34"/>
                  <a:gd name="T13" fmla="*/ 26 h 52"/>
                  <a:gd name="T14" fmla="*/ 34 w 34"/>
                  <a:gd name="T15" fmla="*/ 34 h 52"/>
                  <a:gd name="T16" fmla="*/ 34 w 34"/>
                  <a:gd name="T17" fmla="*/ 39 h 52"/>
                  <a:gd name="T18" fmla="*/ 29 w 34"/>
                  <a:gd name="T19" fmla="*/ 46 h 52"/>
                  <a:gd name="T20" fmla="*/ 23 w 34"/>
                  <a:gd name="T21" fmla="*/ 49 h 52"/>
                  <a:gd name="T22" fmla="*/ 18 w 34"/>
                  <a:gd name="T23" fmla="*/ 52 h 52"/>
                  <a:gd name="T24" fmla="*/ 11 w 34"/>
                  <a:gd name="T25" fmla="*/ 49 h 52"/>
                  <a:gd name="T26" fmla="*/ 3 w 34"/>
                  <a:gd name="T27" fmla="*/ 46 h 52"/>
                  <a:gd name="T28" fmla="*/ 3 w 34"/>
                  <a:gd name="T29" fmla="*/ 44 h 52"/>
                  <a:gd name="T30" fmla="*/ 0 w 34"/>
                  <a:gd name="T31" fmla="*/ 39 h 52"/>
                  <a:gd name="T32" fmla="*/ 0 w 34"/>
                  <a:gd name="T33" fmla="*/ 36 h 52"/>
                  <a:gd name="T34" fmla="*/ 3 w 34"/>
                  <a:gd name="T35" fmla="*/ 34 h 52"/>
                  <a:gd name="T36" fmla="*/ 5 w 34"/>
                  <a:gd name="T37" fmla="*/ 36 h 52"/>
                  <a:gd name="T38" fmla="*/ 8 w 34"/>
                  <a:gd name="T39" fmla="*/ 39 h 52"/>
                  <a:gd name="T40" fmla="*/ 8 w 34"/>
                  <a:gd name="T41" fmla="*/ 39 h 52"/>
                  <a:gd name="T42" fmla="*/ 5 w 34"/>
                  <a:gd name="T43" fmla="*/ 41 h 52"/>
                  <a:gd name="T44" fmla="*/ 3 w 34"/>
                  <a:gd name="T45" fmla="*/ 4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52">
                    <a:moveTo>
                      <a:pt x="11" y="0"/>
                    </a:moveTo>
                    <a:lnTo>
                      <a:pt x="3" y="23"/>
                    </a:lnTo>
                    <a:lnTo>
                      <a:pt x="8" y="18"/>
                    </a:lnTo>
                    <a:lnTo>
                      <a:pt x="16" y="18"/>
                    </a:lnTo>
                    <a:lnTo>
                      <a:pt x="21" y="18"/>
                    </a:lnTo>
                    <a:lnTo>
                      <a:pt x="29" y="23"/>
                    </a:lnTo>
                    <a:lnTo>
                      <a:pt x="31" y="26"/>
                    </a:lnTo>
                    <a:lnTo>
                      <a:pt x="34" y="34"/>
                    </a:lnTo>
                    <a:lnTo>
                      <a:pt x="34" y="39"/>
                    </a:lnTo>
                    <a:lnTo>
                      <a:pt x="29" y="46"/>
                    </a:lnTo>
                    <a:lnTo>
                      <a:pt x="23" y="49"/>
                    </a:lnTo>
                    <a:lnTo>
                      <a:pt x="18" y="52"/>
                    </a:lnTo>
                    <a:lnTo>
                      <a:pt x="11" y="49"/>
                    </a:lnTo>
                    <a:lnTo>
                      <a:pt x="3" y="46"/>
                    </a:lnTo>
                    <a:lnTo>
                      <a:pt x="3" y="44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3" y="34"/>
                    </a:lnTo>
                    <a:lnTo>
                      <a:pt x="5" y="36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5" y="41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7" name="Freeform 557"/>
              <p:cNvSpPr>
                <a:spLocks/>
              </p:cNvSpPr>
              <p:nvPr/>
            </p:nvSpPr>
            <p:spPr bwMode="auto">
              <a:xfrm>
                <a:off x="599" y="2327"/>
                <a:ext cx="2" cy="20"/>
              </a:xfrm>
              <a:custGeom>
                <a:avLst/>
                <a:gdLst>
                  <a:gd name="T0" fmla="*/ 2 w 2"/>
                  <a:gd name="T1" fmla="*/ 0 h 20"/>
                  <a:gd name="T2" fmla="*/ 2 w 2"/>
                  <a:gd name="T3" fmla="*/ 5 h 20"/>
                  <a:gd name="T4" fmla="*/ 2 w 2"/>
                  <a:gd name="T5" fmla="*/ 15 h 20"/>
                  <a:gd name="T6" fmla="*/ 0 w 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2" y="0"/>
                    </a:moveTo>
                    <a:lnTo>
                      <a:pt x="2" y="5"/>
                    </a:lnTo>
                    <a:lnTo>
                      <a:pt x="2" y="15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8" name="Freeform 558"/>
              <p:cNvSpPr>
                <a:spLocks/>
              </p:cNvSpPr>
              <p:nvPr/>
            </p:nvSpPr>
            <p:spPr bwMode="auto">
              <a:xfrm>
                <a:off x="588" y="2319"/>
                <a:ext cx="11" cy="34"/>
              </a:xfrm>
              <a:custGeom>
                <a:avLst/>
                <a:gdLst>
                  <a:gd name="T0" fmla="*/ 3 w 11"/>
                  <a:gd name="T1" fmla="*/ 0 h 34"/>
                  <a:gd name="T2" fmla="*/ 8 w 11"/>
                  <a:gd name="T3" fmla="*/ 3 h 34"/>
                  <a:gd name="T4" fmla="*/ 11 w 11"/>
                  <a:gd name="T5" fmla="*/ 5 h 34"/>
                  <a:gd name="T6" fmla="*/ 11 w 11"/>
                  <a:gd name="T7" fmla="*/ 13 h 34"/>
                  <a:gd name="T8" fmla="*/ 11 w 11"/>
                  <a:gd name="T9" fmla="*/ 23 h 34"/>
                  <a:gd name="T10" fmla="*/ 8 w 11"/>
                  <a:gd name="T11" fmla="*/ 28 h 34"/>
                  <a:gd name="T12" fmla="*/ 5 w 11"/>
                  <a:gd name="T13" fmla="*/ 31 h 34"/>
                  <a:gd name="T14" fmla="*/ 0 w 11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34">
                    <a:moveTo>
                      <a:pt x="3" y="0"/>
                    </a:moveTo>
                    <a:lnTo>
                      <a:pt x="8" y="3"/>
                    </a:lnTo>
                    <a:lnTo>
                      <a:pt x="11" y="5"/>
                    </a:lnTo>
                    <a:lnTo>
                      <a:pt x="11" y="13"/>
                    </a:lnTo>
                    <a:lnTo>
                      <a:pt x="11" y="23"/>
                    </a:lnTo>
                    <a:lnTo>
                      <a:pt x="8" y="28"/>
                    </a:lnTo>
                    <a:lnTo>
                      <a:pt x="5" y="31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99" name="Rectangle 559"/>
              <p:cNvSpPr>
                <a:spLocks noChangeArrowheads="1"/>
              </p:cNvSpPr>
              <p:nvPr/>
            </p:nvSpPr>
            <p:spPr bwMode="auto">
              <a:xfrm>
                <a:off x="573" y="2337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0" name="Line 560"/>
              <p:cNvSpPr>
                <a:spLocks noChangeShapeType="1"/>
              </p:cNvSpPr>
              <p:nvPr/>
            </p:nvSpPr>
            <p:spPr bwMode="auto">
              <a:xfrm>
                <a:off x="581" y="2301"/>
                <a:ext cx="2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1" name="Line 561"/>
              <p:cNvSpPr>
                <a:spLocks noChangeShapeType="1"/>
              </p:cNvSpPr>
              <p:nvPr/>
            </p:nvSpPr>
            <p:spPr bwMode="auto">
              <a:xfrm>
                <a:off x="581" y="2304"/>
                <a:ext cx="18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2" name="Freeform 562"/>
              <p:cNvSpPr>
                <a:spLocks/>
              </p:cNvSpPr>
              <p:nvPr/>
            </p:nvSpPr>
            <p:spPr bwMode="auto">
              <a:xfrm>
                <a:off x="581" y="2306"/>
                <a:ext cx="23" cy="3"/>
              </a:xfrm>
              <a:custGeom>
                <a:avLst/>
                <a:gdLst>
                  <a:gd name="T0" fmla="*/ 0 w 23"/>
                  <a:gd name="T1" fmla="*/ 0 h 3"/>
                  <a:gd name="T2" fmla="*/ 7 w 23"/>
                  <a:gd name="T3" fmla="*/ 3 h 3"/>
                  <a:gd name="T4" fmla="*/ 18 w 23"/>
                  <a:gd name="T5" fmla="*/ 0 h 3"/>
                  <a:gd name="T6" fmla="*/ 23 w 2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3">
                    <a:moveTo>
                      <a:pt x="0" y="0"/>
                    </a:moveTo>
                    <a:lnTo>
                      <a:pt x="7" y="3"/>
                    </a:lnTo>
                    <a:lnTo>
                      <a:pt x="18" y="0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3" name="Freeform 563"/>
              <p:cNvSpPr>
                <a:spLocks/>
              </p:cNvSpPr>
              <p:nvPr/>
            </p:nvSpPr>
            <p:spPr bwMode="auto">
              <a:xfrm>
                <a:off x="617" y="2309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0 w 33"/>
                  <a:gd name="T3" fmla="*/ 2 h 49"/>
                  <a:gd name="T4" fmla="*/ 5 w 33"/>
                  <a:gd name="T5" fmla="*/ 8 h 49"/>
                  <a:gd name="T6" fmla="*/ 2 w 33"/>
                  <a:gd name="T7" fmla="*/ 18 h 49"/>
                  <a:gd name="T8" fmla="*/ 0 w 33"/>
                  <a:gd name="T9" fmla="*/ 26 h 49"/>
                  <a:gd name="T10" fmla="*/ 2 w 33"/>
                  <a:gd name="T11" fmla="*/ 38 h 49"/>
                  <a:gd name="T12" fmla="*/ 5 w 33"/>
                  <a:gd name="T13" fmla="*/ 46 h 49"/>
                  <a:gd name="T14" fmla="*/ 13 w 33"/>
                  <a:gd name="T15" fmla="*/ 49 h 49"/>
                  <a:gd name="T16" fmla="*/ 15 w 33"/>
                  <a:gd name="T17" fmla="*/ 49 h 49"/>
                  <a:gd name="T18" fmla="*/ 23 w 33"/>
                  <a:gd name="T19" fmla="*/ 49 h 49"/>
                  <a:gd name="T20" fmla="*/ 28 w 33"/>
                  <a:gd name="T21" fmla="*/ 41 h 49"/>
                  <a:gd name="T22" fmla="*/ 33 w 33"/>
                  <a:gd name="T23" fmla="*/ 31 h 49"/>
                  <a:gd name="T24" fmla="*/ 33 w 33"/>
                  <a:gd name="T25" fmla="*/ 23 h 49"/>
                  <a:gd name="T26" fmla="*/ 33 w 33"/>
                  <a:gd name="T27" fmla="*/ 13 h 49"/>
                  <a:gd name="T28" fmla="*/ 28 w 33"/>
                  <a:gd name="T29" fmla="*/ 5 h 49"/>
                  <a:gd name="T30" fmla="*/ 23 w 33"/>
                  <a:gd name="T31" fmla="*/ 2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0" y="2"/>
                    </a:lnTo>
                    <a:lnTo>
                      <a:pt x="5" y="8"/>
                    </a:lnTo>
                    <a:lnTo>
                      <a:pt x="2" y="18"/>
                    </a:lnTo>
                    <a:lnTo>
                      <a:pt x="0" y="26"/>
                    </a:lnTo>
                    <a:lnTo>
                      <a:pt x="2" y="38"/>
                    </a:lnTo>
                    <a:lnTo>
                      <a:pt x="5" y="46"/>
                    </a:lnTo>
                    <a:lnTo>
                      <a:pt x="13" y="49"/>
                    </a:lnTo>
                    <a:lnTo>
                      <a:pt x="15" y="49"/>
                    </a:lnTo>
                    <a:lnTo>
                      <a:pt x="23" y="49"/>
                    </a:lnTo>
                    <a:lnTo>
                      <a:pt x="28" y="41"/>
                    </a:lnTo>
                    <a:lnTo>
                      <a:pt x="33" y="31"/>
                    </a:lnTo>
                    <a:lnTo>
                      <a:pt x="33" y="23"/>
                    </a:lnTo>
                    <a:lnTo>
                      <a:pt x="33" y="13"/>
                    </a:lnTo>
                    <a:lnTo>
                      <a:pt x="28" y="5"/>
                    </a:lnTo>
                    <a:lnTo>
                      <a:pt x="23" y="2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4" name="Freeform 564"/>
              <p:cNvSpPr>
                <a:spLocks/>
              </p:cNvSpPr>
              <p:nvPr/>
            </p:nvSpPr>
            <p:spPr bwMode="auto">
              <a:xfrm>
                <a:off x="619" y="2314"/>
                <a:ext cx="8" cy="39"/>
              </a:xfrm>
              <a:custGeom>
                <a:avLst/>
                <a:gdLst>
                  <a:gd name="T0" fmla="*/ 8 w 8"/>
                  <a:gd name="T1" fmla="*/ 0 h 39"/>
                  <a:gd name="T2" fmla="*/ 5 w 8"/>
                  <a:gd name="T3" fmla="*/ 3 h 39"/>
                  <a:gd name="T4" fmla="*/ 3 w 8"/>
                  <a:gd name="T5" fmla="*/ 13 h 39"/>
                  <a:gd name="T6" fmla="*/ 0 w 8"/>
                  <a:gd name="T7" fmla="*/ 23 h 39"/>
                  <a:gd name="T8" fmla="*/ 3 w 8"/>
                  <a:gd name="T9" fmla="*/ 33 h 39"/>
                  <a:gd name="T10" fmla="*/ 3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lnTo>
                      <a:pt x="5" y="3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3" y="33"/>
                    </a:lnTo>
                    <a:lnTo>
                      <a:pt x="3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5" name="Freeform 565"/>
              <p:cNvSpPr>
                <a:spLocks/>
              </p:cNvSpPr>
              <p:nvPr/>
            </p:nvSpPr>
            <p:spPr bwMode="auto">
              <a:xfrm>
                <a:off x="640" y="2317"/>
                <a:ext cx="8" cy="38"/>
              </a:xfrm>
              <a:custGeom>
                <a:avLst/>
                <a:gdLst>
                  <a:gd name="T0" fmla="*/ 0 w 8"/>
                  <a:gd name="T1" fmla="*/ 38 h 38"/>
                  <a:gd name="T2" fmla="*/ 3 w 8"/>
                  <a:gd name="T3" fmla="*/ 33 h 38"/>
                  <a:gd name="T4" fmla="*/ 8 w 8"/>
                  <a:gd name="T5" fmla="*/ 25 h 38"/>
                  <a:gd name="T6" fmla="*/ 8 w 8"/>
                  <a:gd name="T7" fmla="*/ 12 h 38"/>
                  <a:gd name="T8" fmla="*/ 8 w 8"/>
                  <a:gd name="T9" fmla="*/ 5 h 38"/>
                  <a:gd name="T10" fmla="*/ 5 w 8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8">
                    <a:moveTo>
                      <a:pt x="0" y="38"/>
                    </a:moveTo>
                    <a:lnTo>
                      <a:pt x="3" y="33"/>
                    </a:lnTo>
                    <a:lnTo>
                      <a:pt x="8" y="25"/>
                    </a:lnTo>
                    <a:lnTo>
                      <a:pt x="8" y="12"/>
                    </a:lnTo>
                    <a:lnTo>
                      <a:pt x="8" y="5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6" name="Freeform 566"/>
              <p:cNvSpPr>
                <a:spLocks/>
              </p:cNvSpPr>
              <p:nvPr/>
            </p:nvSpPr>
            <p:spPr bwMode="auto">
              <a:xfrm>
                <a:off x="622" y="2309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8 w 13"/>
                  <a:gd name="T3" fmla="*/ 2 h 49"/>
                  <a:gd name="T4" fmla="*/ 5 w 13"/>
                  <a:gd name="T5" fmla="*/ 8 h 49"/>
                  <a:gd name="T6" fmla="*/ 2 w 13"/>
                  <a:gd name="T7" fmla="*/ 18 h 49"/>
                  <a:gd name="T8" fmla="*/ 0 w 13"/>
                  <a:gd name="T9" fmla="*/ 28 h 49"/>
                  <a:gd name="T10" fmla="*/ 0 w 13"/>
                  <a:gd name="T11" fmla="*/ 41 h 49"/>
                  <a:gd name="T12" fmla="*/ 2 w 13"/>
                  <a:gd name="T13" fmla="*/ 46 h 49"/>
                  <a:gd name="T14" fmla="*/ 8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8" y="2"/>
                    </a:lnTo>
                    <a:lnTo>
                      <a:pt x="5" y="8"/>
                    </a:lnTo>
                    <a:lnTo>
                      <a:pt x="2" y="18"/>
                    </a:lnTo>
                    <a:lnTo>
                      <a:pt x="0" y="28"/>
                    </a:lnTo>
                    <a:lnTo>
                      <a:pt x="0" y="41"/>
                    </a:lnTo>
                    <a:lnTo>
                      <a:pt x="2" y="46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7" name="Freeform 567"/>
              <p:cNvSpPr>
                <a:spLocks/>
              </p:cNvSpPr>
              <p:nvPr/>
            </p:nvSpPr>
            <p:spPr bwMode="auto">
              <a:xfrm>
                <a:off x="632" y="2311"/>
                <a:ext cx="16" cy="47"/>
              </a:xfrm>
              <a:custGeom>
                <a:avLst/>
                <a:gdLst>
                  <a:gd name="T0" fmla="*/ 0 w 16"/>
                  <a:gd name="T1" fmla="*/ 47 h 47"/>
                  <a:gd name="T2" fmla="*/ 5 w 16"/>
                  <a:gd name="T3" fmla="*/ 44 h 47"/>
                  <a:gd name="T4" fmla="*/ 8 w 16"/>
                  <a:gd name="T5" fmla="*/ 42 h 47"/>
                  <a:gd name="T6" fmla="*/ 13 w 16"/>
                  <a:gd name="T7" fmla="*/ 29 h 47"/>
                  <a:gd name="T8" fmla="*/ 16 w 16"/>
                  <a:gd name="T9" fmla="*/ 18 h 47"/>
                  <a:gd name="T10" fmla="*/ 13 w 16"/>
                  <a:gd name="T11" fmla="*/ 8 h 47"/>
                  <a:gd name="T12" fmla="*/ 13 w 16"/>
                  <a:gd name="T13" fmla="*/ 3 h 47"/>
                  <a:gd name="T14" fmla="*/ 8 w 16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lnTo>
                      <a:pt x="5" y="44"/>
                    </a:lnTo>
                    <a:lnTo>
                      <a:pt x="8" y="42"/>
                    </a:lnTo>
                    <a:lnTo>
                      <a:pt x="13" y="29"/>
                    </a:lnTo>
                    <a:lnTo>
                      <a:pt x="16" y="18"/>
                    </a:lnTo>
                    <a:lnTo>
                      <a:pt x="13" y="8"/>
                    </a:lnTo>
                    <a:lnTo>
                      <a:pt x="13" y="3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8" name="Line 568"/>
              <p:cNvSpPr>
                <a:spLocks noChangeShapeType="1"/>
              </p:cNvSpPr>
              <p:nvPr/>
            </p:nvSpPr>
            <p:spPr bwMode="auto">
              <a:xfrm>
                <a:off x="439" y="2314"/>
                <a:ext cx="59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09" name="Freeform 569"/>
              <p:cNvSpPr>
                <a:spLocks/>
              </p:cNvSpPr>
              <p:nvPr/>
            </p:nvSpPr>
            <p:spPr bwMode="auto">
              <a:xfrm>
                <a:off x="439" y="2347"/>
                <a:ext cx="593" cy="485"/>
              </a:xfrm>
              <a:custGeom>
                <a:avLst/>
                <a:gdLst>
                  <a:gd name="T0" fmla="*/ 240 w 593"/>
                  <a:gd name="T1" fmla="*/ 0 h 485"/>
                  <a:gd name="T2" fmla="*/ 242 w 593"/>
                  <a:gd name="T3" fmla="*/ 0 h 485"/>
                  <a:gd name="T4" fmla="*/ 320 w 593"/>
                  <a:gd name="T5" fmla="*/ 26 h 485"/>
                  <a:gd name="T6" fmla="*/ 366 w 593"/>
                  <a:gd name="T7" fmla="*/ 47 h 485"/>
                  <a:gd name="T8" fmla="*/ 394 w 593"/>
                  <a:gd name="T9" fmla="*/ 62 h 485"/>
                  <a:gd name="T10" fmla="*/ 459 w 593"/>
                  <a:gd name="T11" fmla="*/ 111 h 485"/>
                  <a:gd name="T12" fmla="*/ 464 w 593"/>
                  <a:gd name="T13" fmla="*/ 117 h 485"/>
                  <a:gd name="T14" fmla="*/ 490 w 593"/>
                  <a:gd name="T15" fmla="*/ 160 h 485"/>
                  <a:gd name="T16" fmla="*/ 500 w 593"/>
                  <a:gd name="T17" fmla="*/ 202 h 485"/>
                  <a:gd name="T18" fmla="*/ 503 w 593"/>
                  <a:gd name="T19" fmla="*/ 204 h 485"/>
                  <a:gd name="T20" fmla="*/ 510 w 593"/>
                  <a:gd name="T21" fmla="*/ 246 h 485"/>
                  <a:gd name="T22" fmla="*/ 531 w 593"/>
                  <a:gd name="T23" fmla="*/ 295 h 485"/>
                  <a:gd name="T24" fmla="*/ 534 w 593"/>
                  <a:gd name="T25" fmla="*/ 300 h 485"/>
                  <a:gd name="T26" fmla="*/ 559 w 593"/>
                  <a:gd name="T27" fmla="*/ 351 h 485"/>
                  <a:gd name="T28" fmla="*/ 567 w 593"/>
                  <a:gd name="T29" fmla="*/ 372 h 485"/>
                  <a:gd name="T30" fmla="*/ 585 w 593"/>
                  <a:gd name="T31" fmla="*/ 413 h 485"/>
                  <a:gd name="T32" fmla="*/ 590 w 593"/>
                  <a:gd name="T33" fmla="*/ 452 h 485"/>
                  <a:gd name="T34" fmla="*/ 593 w 593"/>
                  <a:gd name="T35" fmla="*/ 462 h 485"/>
                  <a:gd name="T36" fmla="*/ 572 w 593"/>
                  <a:gd name="T37" fmla="*/ 478 h 485"/>
                  <a:gd name="T38" fmla="*/ 562 w 593"/>
                  <a:gd name="T39" fmla="*/ 485 h 485"/>
                  <a:gd name="T40" fmla="*/ 498 w 593"/>
                  <a:gd name="T41" fmla="*/ 480 h 485"/>
                  <a:gd name="T42" fmla="*/ 490 w 593"/>
                  <a:gd name="T43" fmla="*/ 478 h 485"/>
                  <a:gd name="T44" fmla="*/ 436 w 593"/>
                  <a:gd name="T45" fmla="*/ 467 h 485"/>
                  <a:gd name="T46" fmla="*/ 379 w 593"/>
                  <a:gd name="T47" fmla="*/ 457 h 485"/>
                  <a:gd name="T48" fmla="*/ 374 w 593"/>
                  <a:gd name="T49" fmla="*/ 454 h 485"/>
                  <a:gd name="T50" fmla="*/ 322 w 593"/>
                  <a:gd name="T51" fmla="*/ 447 h 485"/>
                  <a:gd name="T52" fmla="*/ 265 w 593"/>
                  <a:gd name="T53" fmla="*/ 439 h 485"/>
                  <a:gd name="T54" fmla="*/ 211 w 593"/>
                  <a:gd name="T55" fmla="*/ 431 h 485"/>
                  <a:gd name="T56" fmla="*/ 175 w 593"/>
                  <a:gd name="T57" fmla="*/ 429 h 485"/>
                  <a:gd name="T58" fmla="*/ 157 w 593"/>
                  <a:gd name="T59" fmla="*/ 426 h 485"/>
                  <a:gd name="T60" fmla="*/ 105 w 593"/>
                  <a:gd name="T61" fmla="*/ 424 h 485"/>
                  <a:gd name="T62" fmla="*/ 51 w 593"/>
                  <a:gd name="T63" fmla="*/ 421 h 485"/>
                  <a:gd name="T64" fmla="*/ 0 w 593"/>
                  <a:gd name="T65" fmla="*/ 421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93" h="485">
                    <a:moveTo>
                      <a:pt x="240" y="0"/>
                    </a:moveTo>
                    <a:lnTo>
                      <a:pt x="242" y="0"/>
                    </a:lnTo>
                    <a:lnTo>
                      <a:pt x="320" y="26"/>
                    </a:lnTo>
                    <a:lnTo>
                      <a:pt x="366" y="47"/>
                    </a:lnTo>
                    <a:lnTo>
                      <a:pt x="394" y="62"/>
                    </a:lnTo>
                    <a:lnTo>
                      <a:pt x="459" y="111"/>
                    </a:lnTo>
                    <a:lnTo>
                      <a:pt x="464" y="117"/>
                    </a:lnTo>
                    <a:lnTo>
                      <a:pt x="490" y="160"/>
                    </a:lnTo>
                    <a:lnTo>
                      <a:pt x="500" y="202"/>
                    </a:lnTo>
                    <a:lnTo>
                      <a:pt x="503" y="204"/>
                    </a:lnTo>
                    <a:lnTo>
                      <a:pt x="510" y="246"/>
                    </a:lnTo>
                    <a:lnTo>
                      <a:pt x="531" y="295"/>
                    </a:lnTo>
                    <a:lnTo>
                      <a:pt x="534" y="300"/>
                    </a:lnTo>
                    <a:lnTo>
                      <a:pt x="559" y="351"/>
                    </a:lnTo>
                    <a:lnTo>
                      <a:pt x="567" y="372"/>
                    </a:lnTo>
                    <a:lnTo>
                      <a:pt x="585" y="413"/>
                    </a:lnTo>
                    <a:lnTo>
                      <a:pt x="590" y="452"/>
                    </a:lnTo>
                    <a:lnTo>
                      <a:pt x="593" y="462"/>
                    </a:lnTo>
                    <a:lnTo>
                      <a:pt x="572" y="478"/>
                    </a:lnTo>
                    <a:lnTo>
                      <a:pt x="562" y="485"/>
                    </a:lnTo>
                    <a:lnTo>
                      <a:pt x="498" y="480"/>
                    </a:lnTo>
                    <a:lnTo>
                      <a:pt x="490" y="478"/>
                    </a:lnTo>
                    <a:lnTo>
                      <a:pt x="436" y="467"/>
                    </a:lnTo>
                    <a:lnTo>
                      <a:pt x="379" y="457"/>
                    </a:lnTo>
                    <a:lnTo>
                      <a:pt x="374" y="454"/>
                    </a:lnTo>
                    <a:lnTo>
                      <a:pt x="322" y="447"/>
                    </a:lnTo>
                    <a:lnTo>
                      <a:pt x="265" y="439"/>
                    </a:lnTo>
                    <a:lnTo>
                      <a:pt x="211" y="431"/>
                    </a:lnTo>
                    <a:lnTo>
                      <a:pt x="175" y="429"/>
                    </a:lnTo>
                    <a:lnTo>
                      <a:pt x="157" y="426"/>
                    </a:lnTo>
                    <a:lnTo>
                      <a:pt x="105" y="424"/>
                    </a:lnTo>
                    <a:lnTo>
                      <a:pt x="51" y="421"/>
                    </a:lnTo>
                    <a:lnTo>
                      <a:pt x="0" y="421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0" name="Freeform 570"/>
              <p:cNvSpPr>
                <a:spLocks/>
              </p:cNvSpPr>
              <p:nvPr/>
            </p:nvSpPr>
            <p:spPr bwMode="auto">
              <a:xfrm>
                <a:off x="439" y="2381"/>
                <a:ext cx="446" cy="348"/>
              </a:xfrm>
              <a:custGeom>
                <a:avLst/>
                <a:gdLst>
                  <a:gd name="T0" fmla="*/ 0 w 446"/>
                  <a:gd name="T1" fmla="*/ 0 h 348"/>
                  <a:gd name="T2" fmla="*/ 77 w 446"/>
                  <a:gd name="T3" fmla="*/ 5 h 348"/>
                  <a:gd name="T4" fmla="*/ 152 w 446"/>
                  <a:gd name="T5" fmla="*/ 18 h 348"/>
                  <a:gd name="T6" fmla="*/ 227 w 446"/>
                  <a:gd name="T7" fmla="*/ 39 h 348"/>
                  <a:gd name="T8" fmla="*/ 237 w 446"/>
                  <a:gd name="T9" fmla="*/ 44 h 348"/>
                  <a:gd name="T10" fmla="*/ 296 w 446"/>
                  <a:gd name="T11" fmla="*/ 75 h 348"/>
                  <a:gd name="T12" fmla="*/ 327 w 446"/>
                  <a:gd name="T13" fmla="*/ 101 h 348"/>
                  <a:gd name="T14" fmla="*/ 358 w 446"/>
                  <a:gd name="T15" fmla="*/ 132 h 348"/>
                  <a:gd name="T16" fmla="*/ 369 w 446"/>
                  <a:gd name="T17" fmla="*/ 150 h 348"/>
                  <a:gd name="T18" fmla="*/ 400 w 446"/>
                  <a:gd name="T19" fmla="*/ 196 h 348"/>
                  <a:gd name="T20" fmla="*/ 407 w 446"/>
                  <a:gd name="T21" fmla="*/ 206 h 348"/>
                  <a:gd name="T22" fmla="*/ 425 w 446"/>
                  <a:gd name="T23" fmla="*/ 245 h 348"/>
                  <a:gd name="T24" fmla="*/ 443 w 446"/>
                  <a:gd name="T25" fmla="*/ 289 h 348"/>
                  <a:gd name="T26" fmla="*/ 446 w 446"/>
                  <a:gd name="T27" fmla="*/ 294 h 348"/>
                  <a:gd name="T28" fmla="*/ 441 w 446"/>
                  <a:gd name="T29" fmla="*/ 330 h 348"/>
                  <a:gd name="T30" fmla="*/ 418 w 446"/>
                  <a:gd name="T31" fmla="*/ 341 h 348"/>
                  <a:gd name="T32" fmla="*/ 394 w 446"/>
                  <a:gd name="T33" fmla="*/ 348 h 348"/>
                  <a:gd name="T34" fmla="*/ 348 w 446"/>
                  <a:gd name="T35" fmla="*/ 346 h 348"/>
                  <a:gd name="T36" fmla="*/ 289 w 446"/>
                  <a:gd name="T37" fmla="*/ 341 h 348"/>
                  <a:gd name="T38" fmla="*/ 268 w 446"/>
                  <a:gd name="T39" fmla="*/ 338 h 348"/>
                  <a:gd name="T40" fmla="*/ 229 w 446"/>
                  <a:gd name="T41" fmla="*/ 333 h 348"/>
                  <a:gd name="T42" fmla="*/ 170 w 446"/>
                  <a:gd name="T43" fmla="*/ 328 h 348"/>
                  <a:gd name="T44" fmla="*/ 113 w 446"/>
                  <a:gd name="T45" fmla="*/ 325 h 348"/>
                  <a:gd name="T46" fmla="*/ 56 w 446"/>
                  <a:gd name="T47" fmla="*/ 322 h 348"/>
                  <a:gd name="T48" fmla="*/ 0 w 446"/>
                  <a:gd name="T49" fmla="*/ 32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6" h="348">
                    <a:moveTo>
                      <a:pt x="0" y="0"/>
                    </a:moveTo>
                    <a:lnTo>
                      <a:pt x="77" y="5"/>
                    </a:lnTo>
                    <a:lnTo>
                      <a:pt x="152" y="18"/>
                    </a:lnTo>
                    <a:lnTo>
                      <a:pt x="227" y="39"/>
                    </a:lnTo>
                    <a:lnTo>
                      <a:pt x="237" y="44"/>
                    </a:lnTo>
                    <a:lnTo>
                      <a:pt x="296" y="75"/>
                    </a:lnTo>
                    <a:lnTo>
                      <a:pt x="327" y="101"/>
                    </a:lnTo>
                    <a:lnTo>
                      <a:pt x="358" y="132"/>
                    </a:lnTo>
                    <a:lnTo>
                      <a:pt x="369" y="150"/>
                    </a:lnTo>
                    <a:lnTo>
                      <a:pt x="400" y="196"/>
                    </a:lnTo>
                    <a:lnTo>
                      <a:pt x="407" y="206"/>
                    </a:lnTo>
                    <a:lnTo>
                      <a:pt x="425" y="245"/>
                    </a:lnTo>
                    <a:lnTo>
                      <a:pt x="443" y="289"/>
                    </a:lnTo>
                    <a:lnTo>
                      <a:pt x="446" y="294"/>
                    </a:lnTo>
                    <a:lnTo>
                      <a:pt x="441" y="330"/>
                    </a:lnTo>
                    <a:lnTo>
                      <a:pt x="418" y="341"/>
                    </a:lnTo>
                    <a:lnTo>
                      <a:pt x="394" y="348"/>
                    </a:lnTo>
                    <a:lnTo>
                      <a:pt x="348" y="346"/>
                    </a:lnTo>
                    <a:lnTo>
                      <a:pt x="289" y="341"/>
                    </a:lnTo>
                    <a:lnTo>
                      <a:pt x="268" y="338"/>
                    </a:lnTo>
                    <a:lnTo>
                      <a:pt x="229" y="333"/>
                    </a:lnTo>
                    <a:lnTo>
                      <a:pt x="170" y="328"/>
                    </a:lnTo>
                    <a:lnTo>
                      <a:pt x="113" y="325"/>
                    </a:lnTo>
                    <a:lnTo>
                      <a:pt x="56" y="322"/>
                    </a:lnTo>
                    <a:lnTo>
                      <a:pt x="0" y="32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1" name="Freeform 571"/>
              <p:cNvSpPr>
                <a:spLocks/>
              </p:cNvSpPr>
              <p:nvPr/>
            </p:nvSpPr>
            <p:spPr bwMode="auto">
              <a:xfrm>
                <a:off x="439" y="2482"/>
                <a:ext cx="201" cy="134"/>
              </a:xfrm>
              <a:custGeom>
                <a:avLst/>
                <a:gdLst>
                  <a:gd name="T0" fmla="*/ 0 w 201"/>
                  <a:gd name="T1" fmla="*/ 0 h 134"/>
                  <a:gd name="T2" fmla="*/ 69 w 201"/>
                  <a:gd name="T3" fmla="*/ 7 h 134"/>
                  <a:gd name="T4" fmla="*/ 126 w 201"/>
                  <a:gd name="T5" fmla="*/ 25 h 134"/>
                  <a:gd name="T6" fmla="*/ 139 w 201"/>
                  <a:gd name="T7" fmla="*/ 31 h 134"/>
                  <a:gd name="T8" fmla="*/ 188 w 201"/>
                  <a:gd name="T9" fmla="*/ 69 h 134"/>
                  <a:gd name="T10" fmla="*/ 198 w 201"/>
                  <a:gd name="T11" fmla="*/ 92 h 134"/>
                  <a:gd name="T12" fmla="*/ 201 w 201"/>
                  <a:gd name="T13" fmla="*/ 108 h 134"/>
                  <a:gd name="T14" fmla="*/ 193 w 201"/>
                  <a:gd name="T15" fmla="*/ 113 h 134"/>
                  <a:gd name="T16" fmla="*/ 131 w 201"/>
                  <a:gd name="T17" fmla="*/ 131 h 134"/>
                  <a:gd name="T18" fmla="*/ 124 w 201"/>
                  <a:gd name="T19" fmla="*/ 131 h 134"/>
                  <a:gd name="T20" fmla="*/ 62 w 201"/>
                  <a:gd name="T21" fmla="*/ 131 h 134"/>
                  <a:gd name="T22" fmla="*/ 0 w 201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1" h="134">
                    <a:moveTo>
                      <a:pt x="0" y="0"/>
                    </a:moveTo>
                    <a:lnTo>
                      <a:pt x="69" y="7"/>
                    </a:lnTo>
                    <a:lnTo>
                      <a:pt x="126" y="25"/>
                    </a:lnTo>
                    <a:lnTo>
                      <a:pt x="139" y="31"/>
                    </a:lnTo>
                    <a:lnTo>
                      <a:pt x="188" y="69"/>
                    </a:lnTo>
                    <a:lnTo>
                      <a:pt x="198" y="92"/>
                    </a:lnTo>
                    <a:lnTo>
                      <a:pt x="201" y="108"/>
                    </a:lnTo>
                    <a:lnTo>
                      <a:pt x="193" y="113"/>
                    </a:lnTo>
                    <a:lnTo>
                      <a:pt x="131" y="131"/>
                    </a:lnTo>
                    <a:lnTo>
                      <a:pt x="124" y="131"/>
                    </a:lnTo>
                    <a:lnTo>
                      <a:pt x="62" y="131"/>
                    </a:lnTo>
                    <a:lnTo>
                      <a:pt x="0" y="1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2" name="Freeform 572"/>
              <p:cNvSpPr>
                <a:spLocks/>
              </p:cNvSpPr>
              <p:nvPr/>
            </p:nvSpPr>
            <p:spPr bwMode="auto">
              <a:xfrm>
                <a:off x="439" y="3070"/>
                <a:ext cx="485" cy="503"/>
              </a:xfrm>
              <a:custGeom>
                <a:avLst/>
                <a:gdLst>
                  <a:gd name="T0" fmla="*/ 0 w 485"/>
                  <a:gd name="T1" fmla="*/ 0 h 503"/>
                  <a:gd name="T2" fmla="*/ 31 w 485"/>
                  <a:gd name="T3" fmla="*/ 0 h 503"/>
                  <a:gd name="T4" fmla="*/ 64 w 485"/>
                  <a:gd name="T5" fmla="*/ 5 h 503"/>
                  <a:gd name="T6" fmla="*/ 98 w 485"/>
                  <a:gd name="T7" fmla="*/ 10 h 503"/>
                  <a:gd name="T8" fmla="*/ 129 w 485"/>
                  <a:gd name="T9" fmla="*/ 18 h 503"/>
                  <a:gd name="T10" fmla="*/ 160 w 485"/>
                  <a:gd name="T11" fmla="*/ 28 h 503"/>
                  <a:gd name="T12" fmla="*/ 191 w 485"/>
                  <a:gd name="T13" fmla="*/ 41 h 503"/>
                  <a:gd name="T14" fmla="*/ 219 w 485"/>
                  <a:gd name="T15" fmla="*/ 57 h 503"/>
                  <a:gd name="T16" fmla="*/ 247 w 485"/>
                  <a:gd name="T17" fmla="*/ 72 h 503"/>
                  <a:gd name="T18" fmla="*/ 273 w 485"/>
                  <a:gd name="T19" fmla="*/ 90 h 503"/>
                  <a:gd name="T20" fmla="*/ 299 w 485"/>
                  <a:gd name="T21" fmla="*/ 111 h 503"/>
                  <a:gd name="T22" fmla="*/ 325 w 485"/>
                  <a:gd name="T23" fmla="*/ 131 h 503"/>
                  <a:gd name="T24" fmla="*/ 348 w 485"/>
                  <a:gd name="T25" fmla="*/ 155 h 503"/>
                  <a:gd name="T26" fmla="*/ 369 w 485"/>
                  <a:gd name="T27" fmla="*/ 180 h 503"/>
                  <a:gd name="T28" fmla="*/ 387 w 485"/>
                  <a:gd name="T29" fmla="*/ 204 h 503"/>
                  <a:gd name="T30" fmla="*/ 405 w 485"/>
                  <a:gd name="T31" fmla="*/ 232 h 503"/>
                  <a:gd name="T32" fmla="*/ 423 w 485"/>
                  <a:gd name="T33" fmla="*/ 258 h 503"/>
                  <a:gd name="T34" fmla="*/ 436 w 485"/>
                  <a:gd name="T35" fmla="*/ 286 h 503"/>
                  <a:gd name="T36" fmla="*/ 449 w 485"/>
                  <a:gd name="T37" fmla="*/ 317 h 503"/>
                  <a:gd name="T38" fmla="*/ 459 w 485"/>
                  <a:gd name="T39" fmla="*/ 348 h 503"/>
                  <a:gd name="T40" fmla="*/ 469 w 485"/>
                  <a:gd name="T41" fmla="*/ 376 h 503"/>
                  <a:gd name="T42" fmla="*/ 477 w 485"/>
                  <a:gd name="T43" fmla="*/ 407 h 503"/>
                  <a:gd name="T44" fmla="*/ 479 w 485"/>
                  <a:gd name="T45" fmla="*/ 441 h 503"/>
                  <a:gd name="T46" fmla="*/ 485 w 485"/>
                  <a:gd name="T47" fmla="*/ 472 h 503"/>
                  <a:gd name="T48" fmla="*/ 485 w 485"/>
                  <a:gd name="T49" fmla="*/ 503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5" h="503">
                    <a:moveTo>
                      <a:pt x="0" y="0"/>
                    </a:moveTo>
                    <a:lnTo>
                      <a:pt x="31" y="0"/>
                    </a:lnTo>
                    <a:lnTo>
                      <a:pt x="64" y="5"/>
                    </a:lnTo>
                    <a:lnTo>
                      <a:pt x="98" y="10"/>
                    </a:lnTo>
                    <a:lnTo>
                      <a:pt x="129" y="18"/>
                    </a:lnTo>
                    <a:lnTo>
                      <a:pt x="160" y="28"/>
                    </a:lnTo>
                    <a:lnTo>
                      <a:pt x="191" y="41"/>
                    </a:lnTo>
                    <a:lnTo>
                      <a:pt x="219" y="57"/>
                    </a:lnTo>
                    <a:lnTo>
                      <a:pt x="247" y="72"/>
                    </a:lnTo>
                    <a:lnTo>
                      <a:pt x="273" y="90"/>
                    </a:lnTo>
                    <a:lnTo>
                      <a:pt x="299" y="111"/>
                    </a:lnTo>
                    <a:lnTo>
                      <a:pt x="325" y="131"/>
                    </a:lnTo>
                    <a:lnTo>
                      <a:pt x="348" y="155"/>
                    </a:lnTo>
                    <a:lnTo>
                      <a:pt x="369" y="180"/>
                    </a:lnTo>
                    <a:lnTo>
                      <a:pt x="387" y="204"/>
                    </a:lnTo>
                    <a:lnTo>
                      <a:pt x="405" y="232"/>
                    </a:lnTo>
                    <a:lnTo>
                      <a:pt x="423" y="258"/>
                    </a:lnTo>
                    <a:lnTo>
                      <a:pt x="436" y="286"/>
                    </a:lnTo>
                    <a:lnTo>
                      <a:pt x="449" y="317"/>
                    </a:lnTo>
                    <a:lnTo>
                      <a:pt x="459" y="348"/>
                    </a:lnTo>
                    <a:lnTo>
                      <a:pt x="469" y="376"/>
                    </a:lnTo>
                    <a:lnTo>
                      <a:pt x="477" y="407"/>
                    </a:lnTo>
                    <a:lnTo>
                      <a:pt x="479" y="441"/>
                    </a:lnTo>
                    <a:lnTo>
                      <a:pt x="485" y="472"/>
                    </a:lnTo>
                    <a:lnTo>
                      <a:pt x="485" y="50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3" name="Line 573"/>
              <p:cNvSpPr>
                <a:spLocks noChangeShapeType="1"/>
              </p:cNvSpPr>
              <p:nvPr/>
            </p:nvSpPr>
            <p:spPr bwMode="auto">
              <a:xfrm flipH="1">
                <a:off x="1295" y="2884"/>
                <a:ext cx="31" cy="2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4" name="Line 574"/>
              <p:cNvSpPr>
                <a:spLocks noChangeShapeType="1"/>
              </p:cNvSpPr>
              <p:nvPr/>
            </p:nvSpPr>
            <p:spPr bwMode="auto">
              <a:xfrm flipH="1">
                <a:off x="1298" y="2884"/>
                <a:ext cx="31" cy="2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5" name="Line 575"/>
              <p:cNvSpPr>
                <a:spLocks noChangeShapeType="1"/>
              </p:cNvSpPr>
              <p:nvPr/>
            </p:nvSpPr>
            <p:spPr bwMode="auto">
              <a:xfrm flipH="1">
                <a:off x="1298" y="2881"/>
                <a:ext cx="36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6" name="Freeform 576"/>
              <p:cNvSpPr>
                <a:spLocks/>
              </p:cNvSpPr>
              <p:nvPr/>
            </p:nvSpPr>
            <p:spPr bwMode="auto">
              <a:xfrm>
                <a:off x="1293" y="2881"/>
                <a:ext cx="41" cy="31"/>
              </a:xfrm>
              <a:custGeom>
                <a:avLst/>
                <a:gdLst>
                  <a:gd name="T0" fmla="*/ 41 w 41"/>
                  <a:gd name="T1" fmla="*/ 0 h 31"/>
                  <a:gd name="T2" fmla="*/ 0 w 41"/>
                  <a:gd name="T3" fmla="*/ 6 h 31"/>
                  <a:gd name="T4" fmla="*/ 23 w 41"/>
                  <a:gd name="T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1">
                    <a:moveTo>
                      <a:pt x="41" y="0"/>
                    </a:moveTo>
                    <a:lnTo>
                      <a:pt x="0" y="6"/>
                    </a:lnTo>
                    <a:lnTo>
                      <a:pt x="23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7" name="Line 577"/>
              <p:cNvSpPr>
                <a:spLocks noChangeShapeType="1"/>
              </p:cNvSpPr>
              <p:nvPr/>
            </p:nvSpPr>
            <p:spPr bwMode="auto">
              <a:xfrm>
                <a:off x="1290" y="2905"/>
                <a:ext cx="13" cy="1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8" name="Line 578"/>
              <p:cNvSpPr>
                <a:spLocks noChangeShapeType="1"/>
              </p:cNvSpPr>
              <p:nvPr/>
            </p:nvSpPr>
            <p:spPr bwMode="auto">
              <a:xfrm flipH="1" flipV="1">
                <a:off x="1293" y="29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19" name="Line 579"/>
              <p:cNvSpPr>
                <a:spLocks noChangeShapeType="1"/>
              </p:cNvSpPr>
              <p:nvPr/>
            </p:nvSpPr>
            <p:spPr bwMode="auto">
              <a:xfrm flipH="1">
                <a:off x="1293" y="29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0" name="Line 580"/>
              <p:cNvSpPr>
                <a:spLocks noChangeShapeType="1"/>
              </p:cNvSpPr>
              <p:nvPr/>
            </p:nvSpPr>
            <p:spPr bwMode="auto">
              <a:xfrm>
                <a:off x="1300" y="2910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1" name="Line 581"/>
              <p:cNvSpPr>
                <a:spLocks noChangeShapeType="1"/>
              </p:cNvSpPr>
              <p:nvPr/>
            </p:nvSpPr>
            <p:spPr bwMode="auto">
              <a:xfrm>
                <a:off x="1300" y="2912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2" name="Freeform 582"/>
              <p:cNvSpPr>
                <a:spLocks/>
              </p:cNvSpPr>
              <p:nvPr/>
            </p:nvSpPr>
            <p:spPr bwMode="auto">
              <a:xfrm>
                <a:off x="1342" y="2907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3 h 3"/>
                  <a:gd name="T4" fmla="*/ 2 w 5"/>
                  <a:gd name="T5" fmla="*/ 3 h 3"/>
                  <a:gd name="T6" fmla="*/ 5 w 5"/>
                  <a:gd name="T7" fmla="*/ 3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3" name="Freeform 583"/>
              <p:cNvSpPr>
                <a:spLocks/>
              </p:cNvSpPr>
              <p:nvPr/>
            </p:nvSpPr>
            <p:spPr bwMode="auto">
              <a:xfrm>
                <a:off x="1342" y="2905"/>
                <a:ext cx="23" cy="28"/>
              </a:xfrm>
              <a:custGeom>
                <a:avLst/>
                <a:gdLst>
                  <a:gd name="T0" fmla="*/ 5 w 23"/>
                  <a:gd name="T1" fmla="*/ 0 h 28"/>
                  <a:gd name="T2" fmla="*/ 5 w 23"/>
                  <a:gd name="T3" fmla="*/ 2 h 28"/>
                  <a:gd name="T4" fmla="*/ 5 w 23"/>
                  <a:gd name="T5" fmla="*/ 5 h 28"/>
                  <a:gd name="T6" fmla="*/ 5 w 23"/>
                  <a:gd name="T7" fmla="*/ 7 h 28"/>
                  <a:gd name="T8" fmla="*/ 0 w 23"/>
                  <a:gd name="T9" fmla="*/ 7 h 28"/>
                  <a:gd name="T10" fmla="*/ 0 w 23"/>
                  <a:gd name="T11" fmla="*/ 5 h 28"/>
                  <a:gd name="T12" fmla="*/ 0 w 23"/>
                  <a:gd name="T13" fmla="*/ 2 h 28"/>
                  <a:gd name="T14" fmla="*/ 0 w 23"/>
                  <a:gd name="T15" fmla="*/ 0 h 28"/>
                  <a:gd name="T16" fmla="*/ 5 w 23"/>
                  <a:gd name="T17" fmla="*/ 0 h 28"/>
                  <a:gd name="T18" fmla="*/ 10 w 23"/>
                  <a:gd name="T19" fmla="*/ 0 h 28"/>
                  <a:gd name="T20" fmla="*/ 15 w 23"/>
                  <a:gd name="T21" fmla="*/ 2 h 28"/>
                  <a:gd name="T22" fmla="*/ 20 w 23"/>
                  <a:gd name="T23" fmla="*/ 10 h 28"/>
                  <a:gd name="T24" fmla="*/ 23 w 23"/>
                  <a:gd name="T25" fmla="*/ 18 h 28"/>
                  <a:gd name="T26" fmla="*/ 23 w 23"/>
                  <a:gd name="T27" fmla="*/ 20 h 28"/>
                  <a:gd name="T28" fmla="*/ 18 w 23"/>
                  <a:gd name="T29" fmla="*/ 25 h 28"/>
                  <a:gd name="T30" fmla="*/ 12 w 23"/>
                  <a:gd name="T31" fmla="*/ 28 h 28"/>
                  <a:gd name="T32" fmla="*/ 5 w 23"/>
                  <a:gd name="T33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8">
                    <a:moveTo>
                      <a:pt x="5" y="0"/>
                    </a:moveTo>
                    <a:lnTo>
                      <a:pt x="5" y="2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20" y="10"/>
                    </a:lnTo>
                    <a:lnTo>
                      <a:pt x="23" y="18"/>
                    </a:lnTo>
                    <a:lnTo>
                      <a:pt x="23" y="20"/>
                    </a:lnTo>
                    <a:lnTo>
                      <a:pt x="18" y="25"/>
                    </a:lnTo>
                    <a:lnTo>
                      <a:pt x="12" y="28"/>
                    </a:lnTo>
                    <a:lnTo>
                      <a:pt x="5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4" name="Freeform 584"/>
              <p:cNvSpPr>
                <a:spLocks/>
              </p:cNvSpPr>
              <p:nvPr/>
            </p:nvSpPr>
            <p:spPr bwMode="auto">
              <a:xfrm>
                <a:off x="1352" y="2920"/>
                <a:ext cx="13" cy="10"/>
              </a:xfrm>
              <a:custGeom>
                <a:avLst/>
                <a:gdLst>
                  <a:gd name="T0" fmla="*/ 13 w 13"/>
                  <a:gd name="T1" fmla="*/ 0 h 10"/>
                  <a:gd name="T2" fmla="*/ 10 w 13"/>
                  <a:gd name="T3" fmla="*/ 5 h 10"/>
                  <a:gd name="T4" fmla="*/ 5 w 13"/>
                  <a:gd name="T5" fmla="*/ 10 h 10"/>
                  <a:gd name="T6" fmla="*/ 0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5" name="Freeform 585"/>
              <p:cNvSpPr>
                <a:spLocks/>
              </p:cNvSpPr>
              <p:nvPr/>
            </p:nvSpPr>
            <p:spPr bwMode="auto">
              <a:xfrm>
                <a:off x="1347" y="2912"/>
                <a:ext cx="15" cy="16"/>
              </a:xfrm>
              <a:custGeom>
                <a:avLst/>
                <a:gdLst>
                  <a:gd name="T0" fmla="*/ 15 w 15"/>
                  <a:gd name="T1" fmla="*/ 0 h 16"/>
                  <a:gd name="T2" fmla="*/ 15 w 15"/>
                  <a:gd name="T3" fmla="*/ 6 h 16"/>
                  <a:gd name="T4" fmla="*/ 15 w 15"/>
                  <a:gd name="T5" fmla="*/ 11 h 16"/>
                  <a:gd name="T6" fmla="*/ 10 w 15"/>
                  <a:gd name="T7" fmla="*/ 16 h 16"/>
                  <a:gd name="T8" fmla="*/ 5 w 15"/>
                  <a:gd name="T9" fmla="*/ 16 h 16"/>
                  <a:gd name="T10" fmla="*/ 0 w 15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5" y="0"/>
                    </a:moveTo>
                    <a:lnTo>
                      <a:pt x="15" y="6"/>
                    </a:lnTo>
                    <a:lnTo>
                      <a:pt x="15" y="11"/>
                    </a:lnTo>
                    <a:lnTo>
                      <a:pt x="10" y="16"/>
                    </a:lnTo>
                    <a:lnTo>
                      <a:pt x="5" y="16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6" name="Freeform 586"/>
              <p:cNvSpPr>
                <a:spLocks/>
              </p:cNvSpPr>
              <p:nvPr/>
            </p:nvSpPr>
            <p:spPr bwMode="auto">
              <a:xfrm>
                <a:off x="1318" y="2923"/>
                <a:ext cx="31" cy="28"/>
              </a:xfrm>
              <a:custGeom>
                <a:avLst/>
                <a:gdLst>
                  <a:gd name="T0" fmla="*/ 26 w 31"/>
                  <a:gd name="T1" fmla="*/ 0 h 28"/>
                  <a:gd name="T2" fmla="*/ 29 w 31"/>
                  <a:gd name="T3" fmla="*/ 5 h 28"/>
                  <a:gd name="T4" fmla="*/ 31 w 31"/>
                  <a:gd name="T5" fmla="*/ 10 h 28"/>
                  <a:gd name="T6" fmla="*/ 31 w 31"/>
                  <a:gd name="T7" fmla="*/ 18 h 28"/>
                  <a:gd name="T8" fmla="*/ 29 w 31"/>
                  <a:gd name="T9" fmla="*/ 23 h 28"/>
                  <a:gd name="T10" fmla="*/ 24 w 31"/>
                  <a:gd name="T11" fmla="*/ 26 h 28"/>
                  <a:gd name="T12" fmla="*/ 18 w 31"/>
                  <a:gd name="T13" fmla="*/ 28 h 28"/>
                  <a:gd name="T14" fmla="*/ 16 w 31"/>
                  <a:gd name="T15" fmla="*/ 28 h 28"/>
                  <a:gd name="T16" fmla="*/ 8 w 31"/>
                  <a:gd name="T17" fmla="*/ 23 h 28"/>
                  <a:gd name="T18" fmla="*/ 3 w 31"/>
                  <a:gd name="T19" fmla="*/ 18 h 28"/>
                  <a:gd name="T20" fmla="*/ 0 w 31"/>
                  <a:gd name="T21" fmla="*/ 10 h 28"/>
                  <a:gd name="T22" fmla="*/ 0 w 31"/>
                  <a:gd name="T23" fmla="*/ 7 h 28"/>
                  <a:gd name="T24" fmla="*/ 3 w 31"/>
                  <a:gd name="T25" fmla="*/ 2 h 28"/>
                  <a:gd name="T26" fmla="*/ 3 w 31"/>
                  <a:gd name="T27" fmla="*/ 0 h 28"/>
                  <a:gd name="T28" fmla="*/ 8 w 31"/>
                  <a:gd name="T29" fmla="*/ 0 h 28"/>
                  <a:gd name="T30" fmla="*/ 8 w 31"/>
                  <a:gd name="T31" fmla="*/ 2 h 28"/>
                  <a:gd name="T32" fmla="*/ 8 w 31"/>
                  <a:gd name="T33" fmla="*/ 5 h 28"/>
                  <a:gd name="T34" fmla="*/ 5 w 31"/>
                  <a:gd name="T35" fmla="*/ 7 h 28"/>
                  <a:gd name="T36" fmla="*/ 3 w 31"/>
                  <a:gd name="T37" fmla="*/ 7 h 28"/>
                  <a:gd name="T38" fmla="*/ 3 w 31"/>
                  <a:gd name="T39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6" y="0"/>
                    </a:moveTo>
                    <a:lnTo>
                      <a:pt x="29" y="5"/>
                    </a:lnTo>
                    <a:lnTo>
                      <a:pt x="31" y="10"/>
                    </a:lnTo>
                    <a:lnTo>
                      <a:pt x="31" y="18"/>
                    </a:lnTo>
                    <a:lnTo>
                      <a:pt x="29" y="23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16" y="28"/>
                    </a:lnTo>
                    <a:lnTo>
                      <a:pt x="8" y="23"/>
                    </a:lnTo>
                    <a:lnTo>
                      <a:pt x="3" y="18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3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7" name="Freeform 587"/>
              <p:cNvSpPr>
                <a:spLocks/>
              </p:cNvSpPr>
              <p:nvPr/>
            </p:nvSpPr>
            <p:spPr bwMode="auto">
              <a:xfrm>
                <a:off x="1334" y="2938"/>
                <a:ext cx="13" cy="11"/>
              </a:xfrm>
              <a:custGeom>
                <a:avLst/>
                <a:gdLst>
                  <a:gd name="T0" fmla="*/ 13 w 13"/>
                  <a:gd name="T1" fmla="*/ 0 h 11"/>
                  <a:gd name="T2" fmla="*/ 10 w 13"/>
                  <a:gd name="T3" fmla="*/ 5 h 11"/>
                  <a:gd name="T4" fmla="*/ 5 w 13"/>
                  <a:gd name="T5" fmla="*/ 11 h 11"/>
                  <a:gd name="T6" fmla="*/ 0 w 13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lnTo>
                      <a:pt x="10" y="5"/>
                    </a:lnTo>
                    <a:lnTo>
                      <a:pt x="5" y="11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8" name="Freeform 588"/>
              <p:cNvSpPr>
                <a:spLocks/>
              </p:cNvSpPr>
              <p:nvPr/>
            </p:nvSpPr>
            <p:spPr bwMode="auto">
              <a:xfrm>
                <a:off x="1326" y="2928"/>
                <a:ext cx="21" cy="21"/>
              </a:xfrm>
              <a:custGeom>
                <a:avLst/>
                <a:gdLst>
                  <a:gd name="T0" fmla="*/ 21 w 21"/>
                  <a:gd name="T1" fmla="*/ 0 h 21"/>
                  <a:gd name="T2" fmla="*/ 21 w 21"/>
                  <a:gd name="T3" fmla="*/ 5 h 21"/>
                  <a:gd name="T4" fmla="*/ 21 w 21"/>
                  <a:gd name="T5" fmla="*/ 8 h 21"/>
                  <a:gd name="T6" fmla="*/ 18 w 21"/>
                  <a:gd name="T7" fmla="*/ 13 h 21"/>
                  <a:gd name="T8" fmla="*/ 13 w 21"/>
                  <a:gd name="T9" fmla="*/ 18 h 21"/>
                  <a:gd name="T10" fmla="*/ 5 w 21"/>
                  <a:gd name="T11" fmla="*/ 21 h 21"/>
                  <a:gd name="T12" fmla="*/ 0 w 21"/>
                  <a:gd name="T13" fmla="*/ 1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21" y="0"/>
                    </a:moveTo>
                    <a:lnTo>
                      <a:pt x="21" y="5"/>
                    </a:lnTo>
                    <a:lnTo>
                      <a:pt x="21" y="8"/>
                    </a:lnTo>
                    <a:lnTo>
                      <a:pt x="18" y="13"/>
                    </a:lnTo>
                    <a:lnTo>
                      <a:pt x="13" y="18"/>
                    </a:lnTo>
                    <a:lnTo>
                      <a:pt x="5" y="21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29" name="Freeform 589"/>
              <p:cNvSpPr>
                <a:spLocks/>
              </p:cNvSpPr>
              <p:nvPr/>
            </p:nvSpPr>
            <p:spPr bwMode="auto">
              <a:xfrm>
                <a:off x="1321" y="29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3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0" name="Freeform 590"/>
              <p:cNvSpPr>
                <a:spLocks/>
              </p:cNvSpPr>
              <p:nvPr/>
            </p:nvSpPr>
            <p:spPr bwMode="auto">
              <a:xfrm>
                <a:off x="1349" y="2941"/>
                <a:ext cx="47" cy="44"/>
              </a:xfrm>
              <a:custGeom>
                <a:avLst/>
                <a:gdLst>
                  <a:gd name="T0" fmla="*/ 39 w 47"/>
                  <a:gd name="T1" fmla="*/ 5 h 44"/>
                  <a:gd name="T2" fmla="*/ 34 w 47"/>
                  <a:gd name="T3" fmla="*/ 0 h 44"/>
                  <a:gd name="T4" fmla="*/ 26 w 47"/>
                  <a:gd name="T5" fmla="*/ 0 h 44"/>
                  <a:gd name="T6" fmla="*/ 16 w 47"/>
                  <a:gd name="T7" fmla="*/ 8 h 44"/>
                  <a:gd name="T8" fmla="*/ 11 w 47"/>
                  <a:gd name="T9" fmla="*/ 13 h 44"/>
                  <a:gd name="T10" fmla="*/ 3 w 47"/>
                  <a:gd name="T11" fmla="*/ 20 h 44"/>
                  <a:gd name="T12" fmla="*/ 0 w 47"/>
                  <a:gd name="T13" fmla="*/ 28 h 44"/>
                  <a:gd name="T14" fmla="*/ 3 w 47"/>
                  <a:gd name="T15" fmla="*/ 36 h 44"/>
                  <a:gd name="T16" fmla="*/ 5 w 47"/>
                  <a:gd name="T17" fmla="*/ 38 h 44"/>
                  <a:gd name="T18" fmla="*/ 13 w 47"/>
                  <a:gd name="T19" fmla="*/ 44 h 44"/>
                  <a:gd name="T20" fmla="*/ 21 w 47"/>
                  <a:gd name="T21" fmla="*/ 41 h 44"/>
                  <a:gd name="T22" fmla="*/ 31 w 47"/>
                  <a:gd name="T23" fmla="*/ 36 h 44"/>
                  <a:gd name="T24" fmla="*/ 36 w 47"/>
                  <a:gd name="T25" fmla="*/ 31 h 44"/>
                  <a:gd name="T26" fmla="*/ 44 w 47"/>
                  <a:gd name="T27" fmla="*/ 23 h 44"/>
                  <a:gd name="T28" fmla="*/ 47 w 47"/>
                  <a:gd name="T29" fmla="*/ 13 h 44"/>
                  <a:gd name="T30" fmla="*/ 44 w 47"/>
                  <a:gd name="T31" fmla="*/ 8 h 44"/>
                  <a:gd name="T32" fmla="*/ 39 w 47"/>
                  <a:gd name="T33" fmla="*/ 5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44">
                    <a:moveTo>
                      <a:pt x="39" y="5"/>
                    </a:moveTo>
                    <a:lnTo>
                      <a:pt x="34" y="0"/>
                    </a:lnTo>
                    <a:lnTo>
                      <a:pt x="26" y="0"/>
                    </a:lnTo>
                    <a:lnTo>
                      <a:pt x="16" y="8"/>
                    </a:lnTo>
                    <a:lnTo>
                      <a:pt x="11" y="13"/>
                    </a:lnTo>
                    <a:lnTo>
                      <a:pt x="3" y="20"/>
                    </a:lnTo>
                    <a:lnTo>
                      <a:pt x="0" y="28"/>
                    </a:lnTo>
                    <a:lnTo>
                      <a:pt x="3" y="36"/>
                    </a:lnTo>
                    <a:lnTo>
                      <a:pt x="5" y="38"/>
                    </a:lnTo>
                    <a:lnTo>
                      <a:pt x="13" y="44"/>
                    </a:lnTo>
                    <a:lnTo>
                      <a:pt x="21" y="41"/>
                    </a:lnTo>
                    <a:lnTo>
                      <a:pt x="31" y="36"/>
                    </a:lnTo>
                    <a:lnTo>
                      <a:pt x="36" y="31"/>
                    </a:lnTo>
                    <a:lnTo>
                      <a:pt x="44" y="23"/>
                    </a:lnTo>
                    <a:lnTo>
                      <a:pt x="47" y="13"/>
                    </a:lnTo>
                    <a:lnTo>
                      <a:pt x="44" y="8"/>
                    </a:lnTo>
                    <a:lnTo>
                      <a:pt x="39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1" name="Freeform 591"/>
              <p:cNvSpPr>
                <a:spLocks/>
              </p:cNvSpPr>
              <p:nvPr/>
            </p:nvSpPr>
            <p:spPr bwMode="auto">
              <a:xfrm>
                <a:off x="1352" y="2943"/>
                <a:ext cx="28" cy="26"/>
              </a:xfrm>
              <a:custGeom>
                <a:avLst/>
                <a:gdLst>
                  <a:gd name="T0" fmla="*/ 28 w 28"/>
                  <a:gd name="T1" fmla="*/ 0 h 26"/>
                  <a:gd name="T2" fmla="*/ 23 w 28"/>
                  <a:gd name="T3" fmla="*/ 0 h 26"/>
                  <a:gd name="T4" fmla="*/ 15 w 28"/>
                  <a:gd name="T5" fmla="*/ 6 h 26"/>
                  <a:gd name="T6" fmla="*/ 8 w 28"/>
                  <a:gd name="T7" fmla="*/ 13 h 26"/>
                  <a:gd name="T8" fmla="*/ 2 w 28"/>
                  <a:gd name="T9" fmla="*/ 21 h 26"/>
                  <a:gd name="T10" fmla="*/ 0 w 28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28" y="0"/>
                    </a:moveTo>
                    <a:lnTo>
                      <a:pt x="23" y="0"/>
                    </a:lnTo>
                    <a:lnTo>
                      <a:pt x="15" y="6"/>
                    </a:lnTo>
                    <a:lnTo>
                      <a:pt x="8" y="13"/>
                    </a:lnTo>
                    <a:lnTo>
                      <a:pt x="2" y="21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2" name="Freeform 592"/>
              <p:cNvSpPr>
                <a:spLocks/>
              </p:cNvSpPr>
              <p:nvPr/>
            </p:nvSpPr>
            <p:spPr bwMode="auto">
              <a:xfrm>
                <a:off x="1362" y="2956"/>
                <a:ext cx="31" cy="26"/>
              </a:xfrm>
              <a:custGeom>
                <a:avLst/>
                <a:gdLst>
                  <a:gd name="T0" fmla="*/ 0 w 31"/>
                  <a:gd name="T1" fmla="*/ 26 h 26"/>
                  <a:gd name="T2" fmla="*/ 5 w 31"/>
                  <a:gd name="T3" fmla="*/ 26 h 26"/>
                  <a:gd name="T4" fmla="*/ 16 w 31"/>
                  <a:gd name="T5" fmla="*/ 21 h 26"/>
                  <a:gd name="T6" fmla="*/ 23 w 31"/>
                  <a:gd name="T7" fmla="*/ 13 h 26"/>
                  <a:gd name="T8" fmla="*/ 29 w 31"/>
                  <a:gd name="T9" fmla="*/ 5 h 26"/>
                  <a:gd name="T10" fmla="*/ 31 w 31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0" y="26"/>
                    </a:moveTo>
                    <a:lnTo>
                      <a:pt x="5" y="26"/>
                    </a:lnTo>
                    <a:lnTo>
                      <a:pt x="16" y="21"/>
                    </a:lnTo>
                    <a:lnTo>
                      <a:pt x="23" y="13"/>
                    </a:lnTo>
                    <a:lnTo>
                      <a:pt x="29" y="5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3" name="Freeform 593"/>
              <p:cNvSpPr>
                <a:spLocks/>
              </p:cNvSpPr>
              <p:nvPr/>
            </p:nvSpPr>
            <p:spPr bwMode="auto">
              <a:xfrm>
                <a:off x="1352" y="2943"/>
                <a:ext cx="36" cy="34"/>
              </a:xfrm>
              <a:custGeom>
                <a:avLst/>
                <a:gdLst>
                  <a:gd name="T0" fmla="*/ 36 w 36"/>
                  <a:gd name="T1" fmla="*/ 3 h 34"/>
                  <a:gd name="T2" fmla="*/ 33 w 36"/>
                  <a:gd name="T3" fmla="*/ 0 h 34"/>
                  <a:gd name="T4" fmla="*/ 28 w 36"/>
                  <a:gd name="T5" fmla="*/ 0 h 34"/>
                  <a:gd name="T6" fmla="*/ 18 w 36"/>
                  <a:gd name="T7" fmla="*/ 8 h 34"/>
                  <a:gd name="T8" fmla="*/ 8 w 36"/>
                  <a:gd name="T9" fmla="*/ 13 h 34"/>
                  <a:gd name="T10" fmla="*/ 0 w 36"/>
                  <a:gd name="T11" fmla="*/ 24 h 34"/>
                  <a:gd name="T12" fmla="*/ 0 w 36"/>
                  <a:gd name="T13" fmla="*/ 29 h 34"/>
                  <a:gd name="T14" fmla="*/ 0 w 36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4">
                    <a:moveTo>
                      <a:pt x="36" y="3"/>
                    </a:moveTo>
                    <a:lnTo>
                      <a:pt x="33" y="0"/>
                    </a:lnTo>
                    <a:lnTo>
                      <a:pt x="28" y="0"/>
                    </a:lnTo>
                    <a:lnTo>
                      <a:pt x="18" y="8"/>
                    </a:lnTo>
                    <a:lnTo>
                      <a:pt x="8" y="13"/>
                    </a:lnTo>
                    <a:lnTo>
                      <a:pt x="0" y="24"/>
                    </a:lnTo>
                    <a:lnTo>
                      <a:pt x="0" y="29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4" name="Freeform 594"/>
              <p:cNvSpPr>
                <a:spLocks/>
              </p:cNvSpPr>
              <p:nvPr/>
            </p:nvSpPr>
            <p:spPr bwMode="auto">
              <a:xfrm>
                <a:off x="1354" y="2949"/>
                <a:ext cx="39" cy="33"/>
              </a:xfrm>
              <a:custGeom>
                <a:avLst/>
                <a:gdLst>
                  <a:gd name="T0" fmla="*/ 0 w 39"/>
                  <a:gd name="T1" fmla="*/ 30 h 33"/>
                  <a:gd name="T2" fmla="*/ 6 w 39"/>
                  <a:gd name="T3" fmla="*/ 33 h 33"/>
                  <a:gd name="T4" fmla="*/ 11 w 39"/>
                  <a:gd name="T5" fmla="*/ 30 h 33"/>
                  <a:gd name="T6" fmla="*/ 21 w 39"/>
                  <a:gd name="T7" fmla="*/ 25 h 33"/>
                  <a:gd name="T8" fmla="*/ 31 w 39"/>
                  <a:gd name="T9" fmla="*/ 18 h 33"/>
                  <a:gd name="T10" fmla="*/ 37 w 39"/>
                  <a:gd name="T11" fmla="*/ 10 h 33"/>
                  <a:gd name="T12" fmla="*/ 39 w 39"/>
                  <a:gd name="T13" fmla="*/ 5 h 33"/>
                  <a:gd name="T14" fmla="*/ 39 w 39"/>
                  <a:gd name="T1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3">
                    <a:moveTo>
                      <a:pt x="0" y="30"/>
                    </a:moveTo>
                    <a:lnTo>
                      <a:pt x="6" y="33"/>
                    </a:lnTo>
                    <a:lnTo>
                      <a:pt x="11" y="30"/>
                    </a:lnTo>
                    <a:lnTo>
                      <a:pt x="21" y="25"/>
                    </a:lnTo>
                    <a:lnTo>
                      <a:pt x="31" y="18"/>
                    </a:lnTo>
                    <a:lnTo>
                      <a:pt x="37" y="10"/>
                    </a:lnTo>
                    <a:lnTo>
                      <a:pt x="39" y="5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5" name="Freeform 595"/>
              <p:cNvSpPr>
                <a:spLocks/>
              </p:cNvSpPr>
              <p:nvPr/>
            </p:nvSpPr>
            <p:spPr bwMode="auto">
              <a:xfrm>
                <a:off x="1238" y="2773"/>
                <a:ext cx="47" cy="83"/>
              </a:xfrm>
              <a:custGeom>
                <a:avLst/>
                <a:gdLst>
                  <a:gd name="T0" fmla="*/ 0 w 47"/>
                  <a:gd name="T1" fmla="*/ 0 h 83"/>
                  <a:gd name="T2" fmla="*/ 36 w 47"/>
                  <a:gd name="T3" fmla="*/ 67 h 83"/>
                  <a:gd name="T4" fmla="*/ 47 w 47"/>
                  <a:gd name="T5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83">
                    <a:moveTo>
                      <a:pt x="0" y="0"/>
                    </a:moveTo>
                    <a:lnTo>
                      <a:pt x="36" y="67"/>
                    </a:lnTo>
                    <a:lnTo>
                      <a:pt x="47" y="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6" name="Freeform 596"/>
              <p:cNvSpPr>
                <a:spLocks/>
              </p:cNvSpPr>
              <p:nvPr/>
            </p:nvSpPr>
            <p:spPr bwMode="auto">
              <a:xfrm>
                <a:off x="1231" y="2742"/>
                <a:ext cx="281" cy="364"/>
              </a:xfrm>
              <a:custGeom>
                <a:avLst/>
                <a:gdLst>
                  <a:gd name="T0" fmla="*/ 172 w 281"/>
                  <a:gd name="T1" fmla="*/ 253 h 364"/>
                  <a:gd name="T2" fmla="*/ 183 w 281"/>
                  <a:gd name="T3" fmla="*/ 266 h 364"/>
                  <a:gd name="T4" fmla="*/ 219 w 281"/>
                  <a:gd name="T5" fmla="*/ 310 h 364"/>
                  <a:gd name="T6" fmla="*/ 239 w 281"/>
                  <a:gd name="T7" fmla="*/ 323 h 364"/>
                  <a:gd name="T8" fmla="*/ 281 w 281"/>
                  <a:gd name="T9" fmla="*/ 364 h 364"/>
                  <a:gd name="T10" fmla="*/ 265 w 281"/>
                  <a:gd name="T11" fmla="*/ 310 h 364"/>
                  <a:gd name="T12" fmla="*/ 229 w 281"/>
                  <a:gd name="T13" fmla="*/ 240 h 364"/>
                  <a:gd name="T14" fmla="*/ 190 w 281"/>
                  <a:gd name="T15" fmla="*/ 173 h 364"/>
                  <a:gd name="T16" fmla="*/ 147 w 281"/>
                  <a:gd name="T17" fmla="*/ 109 h 364"/>
                  <a:gd name="T18" fmla="*/ 95 w 281"/>
                  <a:gd name="T19" fmla="*/ 52 h 364"/>
                  <a:gd name="T20" fmla="*/ 36 w 281"/>
                  <a:gd name="T21" fmla="*/ 0 h 364"/>
                  <a:gd name="T22" fmla="*/ 33 w 281"/>
                  <a:gd name="T23" fmla="*/ 0 h 364"/>
                  <a:gd name="T24" fmla="*/ 0 w 281"/>
                  <a:gd name="T25" fmla="*/ 13 h 364"/>
                  <a:gd name="T26" fmla="*/ 7 w 281"/>
                  <a:gd name="T27" fmla="*/ 3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1" h="364">
                    <a:moveTo>
                      <a:pt x="172" y="253"/>
                    </a:moveTo>
                    <a:lnTo>
                      <a:pt x="183" y="266"/>
                    </a:lnTo>
                    <a:lnTo>
                      <a:pt x="219" y="310"/>
                    </a:lnTo>
                    <a:lnTo>
                      <a:pt x="239" y="323"/>
                    </a:lnTo>
                    <a:lnTo>
                      <a:pt x="281" y="364"/>
                    </a:lnTo>
                    <a:lnTo>
                      <a:pt x="265" y="310"/>
                    </a:lnTo>
                    <a:lnTo>
                      <a:pt x="229" y="240"/>
                    </a:lnTo>
                    <a:lnTo>
                      <a:pt x="190" y="173"/>
                    </a:lnTo>
                    <a:lnTo>
                      <a:pt x="147" y="109"/>
                    </a:lnTo>
                    <a:lnTo>
                      <a:pt x="95" y="52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0" y="13"/>
                    </a:lnTo>
                    <a:lnTo>
                      <a:pt x="7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7" name="Freeform 597"/>
              <p:cNvSpPr>
                <a:spLocks/>
              </p:cNvSpPr>
              <p:nvPr/>
            </p:nvSpPr>
            <p:spPr bwMode="auto">
              <a:xfrm>
                <a:off x="839" y="1808"/>
                <a:ext cx="129" cy="42"/>
              </a:xfrm>
              <a:custGeom>
                <a:avLst/>
                <a:gdLst>
                  <a:gd name="T0" fmla="*/ 61 w 129"/>
                  <a:gd name="T1" fmla="*/ 39 h 42"/>
                  <a:gd name="T2" fmla="*/ 18 w 129"/>
                  <a:gd name="T3" fmla="*/ 21 h 42"/>
                  <a:gd name="T4" fmla="*/ 0 w 129"/>
                  <a:gd name="T5" fmla="*/ 6 h 42"/>
                  <a:gd name="T6" fmla="*/ 18 w 129"/>
                  <a:gd name="T7" fmla="*/ 0 h 42"/>
                  <a:gd name="T8" fmla="*/ 56 w 129"/>
                  <a:gd name="T9" fmla="*/ 0 h 42"/>
                  <a:gd name="T10" fmla="*/ 69 w 129"/>
                  <a:gd name="T11" fmla="*/ 3 h 42"/>
                  <a:gd name="T12" fmla="*/ 100 w 129"/>
                  <a:gd name="T13" fmla="*/ 13 h 42"/>
                  <a:gd name="T14" fmla="*/ 129 w 129"/>
                  <a:gd name="T15" fmla="*/ 31 h 42"/>
                  <a:gd name="T16" fmla="*/ 121 w 129"/>
                  <a:gd name="T17" fmla="*/ 39 h 42"/>
                  <a:gd name="T18" fmla="*/ 92 w 129"/>
                  <a:gd name="T19" fmla="*/ 42 h 42"/>
                  <a:gd name="T20" fmla="*/ 61 w 129"/>
                  <a:gd name="T2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9" h="42">
                    <a:moveTo>
                      <a:pt x="61" y="39"/>
                    </a:moveTo>
                    <a:lnTo>
                      <a:pt x="18" y="21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56" y="0"/>
                    </a:lnTo>
                    <a:lnTo>
                      <a:pt x="69" y="3"/>
                    </a:lnTo>
                    <a:lnTo>
                      <a:pt x="100" y="13"/>
                    </a:lnTo>
                    <a:lnTo>
                      <a:pt x="129" y="31"/>
                    </a:lnTo>
                    <a:lnTo>
                      <a:pt x="121" y="39"/>
                    </a:lnTo>
                    <a:lnTo>
                      <a:pt x="92" y="42"/>
                    </a:lnTo>
                    <a:lnTo>
                      <a:pt x="61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8" name="Freeform 598"/>
              <p:cNvSpPr>
                <a:spLocks/>
              </p:cNvSpPr>
              <p:nvPr/>
            </p:nvSpPr>
            <p:spPr bwMode="auto">
              <a:xfrm>
                <a:off x="439" y="1669"/>
                <a:ext cx="1756" cy="1176"/>
              </a:xfrm>
              <a:custGeom>
                <a:avLst/>
                <a:gdLst>
                  <a:gd name="T0" fmla="*/ 31 w 1756"/>
                  <a:gd name="T1" fmla="*/ 0 h 1176"/>
                  <a:gd name="T2" fmla="*/ 67 w 1756"/>
                  <a:gd name="T3" fmla="*/ 3 h 1176"/>
                  <a:gd name="T4" fmla="*/ 103 w 1756"/>
                  <a:gd name="T5" fmla="*/ 3 h 1176"/>
                  <a:gd name="T6" fmla="*/ 139 w 1756"/>
                  <a:gd name="T7" fmla="*/ 5 h 1176"/>
                  <a:gd name="T8" fmla="*/ 175 w 1756"/>
                  <a:gd name="T9" fmla="*/ 8 h 1176"/>
                  <a:gd name="T10" fmla="*/ 211 w 1756"/>
                  <a:gd name="T11" fmla="*/ 13 h 1176"/>
                  <a:gd name="T12" fmla="*/ 245 w 1756"/>
                  <a:gd name="T13" fmla="*/ 16 h 1176"/>
                  <a:gd name="T14" fmla="*/ 281 w 1756"/>
                  <a:gd name="T15" fmla="*/ 21 h 1176"/>
                  <a:gd name="T16" fmla="*/ 317 w 1756"/>
                  <a:gd name="T17" fmla="*/ 26 h 1176"/>
                  <a:gd name="T18" fmla="*/ 353 w 1756"/>
                  <a:gd name="T19" fmla="*/ 34 h 1176"/>
                  <a:gd name="T20" fmla="*/ 387 w 1756"/>
                  <a:gd name="T21" fmla="*/ 41 h 1176"/>
                  <a:gd name="T22" fmla="*/ 423 w 1756"/>
                  <a:gd name="T23" fmla="*/ 49 h 1176"/>
                  <a:gd name="T24" fmla="*/ 456 w 1756"/>
                  <a:gd name="T25" fmla="*/ 57 h 1176"/>
                  <a:gd name="T26" fmla="*/ 492 w 1756"/>
                  <a:gd name="T27" fmla="*/ 65 h 1176"/>
                  <a:gd name="T28" fmla="*/ 526 w 1756"/>
                  <a:gd name="T29" fmla="*/ 75 h 1176"/>
                  <a:gd name="T30" fmla="*/ 559 w 1756"/>
                  <a:gd name="T31" fmla="*/ 85 h 1176"/>
                  <a:gd name="T32" fmla="*/ 596 w 1756"/>
                  <a:gd name="T33" fmla="*/ 95 h 1176"/>
                  <a:gd name="T34" fmla="*/ 629 w 1756"/>
                  <a:gd name="T35" fmla="*/ 108 h 1176"/>
                  <a:gd name="T36" fmla="*/ 663 w 1756"/>
                  <a:gd name="T37" fmla="*/ 121 h 1176"/>
                  <a:gd name="T38" fmla="*/ 696 w 1756"/>
                  <a:gd name="T39" fmla="*/ 134 h 1176"/>
                  <a:gd name="T40" fmla="*/ 730 w 1756"/>
                  <a:gd name="T41" fmla="*/ 147 h 1176"/>
                  <a:gd name="T42" fmla="*/ 763 w 1756"/>
                  <a:gd name="T43" fmla="*/ 160 h 1176"/>
                  <a:gd name="T44" fmla="*/ 794 w 1756"/>
                  <a:gd name="T45" fmla="*/ 175 h 1176"/>
                  <a:gd name="T46" fmla="*/ 828 w 1756"/>
                  <a:gd name="T47" fmla="*/ 191 h 1176"/>
                  <a:gd name="T48" fmla="*/ 859 w 1756"/>
                  <a:gd name="T49" fmla="*/ 206 h 1176"/>
                  <a:gd name="T50" fmla="*/ 892 w 1756"/>
                  <a:gd name="T51" fmla="*/ 222 h 1176"/>
                  <a:gd name="T52" fmla="*/ 923 w 1756"/>
                  <a:gd name="T53" fmla="*/ 240 h 1176"/>
                  <a:gd name="T54" fmla="*/ 954 w 1756"/>
                  <a:gd name="T55" fmla="*/ 258 h 1176"/>
                  <a:gd name="T56" fmla="*/ 985 w 1756"/>
                  <a:gd name="T57" fmla="*/ 276 h 1176"/>
                  <a:gd name="T58" fmla="*/ 1016 w 1756"/>
                  <a:gd name="T59" fmla="*/ 294 h 1176"/>
                  <a:gd name="T60" fmla="*/ 1044 w 1756"/>
                  <a:gd name="T61" fmla="*/ 315 h 1176"/>
                  <a:gd name="T62" fmla="*/ 1075 w 1756"/>
                  <a:gd name="T63" fmla="*/ 335 h 1176"/>
                  <a:gd name="T64" fmla="*/ 1104 w 1756"/>
                  <a:gd name="T65" fmla="*/ 356 h 1176"/>
                  <a:gd name="T66" fmla="*/ 1132 w 1756"/>
                  <a:gd name="T67" fmla="*/ 377 h 1176"/>
                  <a:gd name="T68" fmla="*/ 1160 w 1756"/>
                  <a:gd name="T69" fmla="*/ 397 h 1176"/>
                  <a:gd name="T70" fmla="*/ 1189 w 1756"/>
                  <a:gd name="T71" fmla="*/ 421 h 1176"/>
                  <a:gd name="T72" fmla="*/ 1217 w 1756"/>
                  <a:gd name="T73" fmla="*/ 444 h 1176"/>
                  <a:gd name="T74" fmla="*/ 1246 w 1756"/>
                  <a:gd name="T75" fmla="*/ 467 h 1176"/>
                  <a:gd name="T76" fmla="*/ 1271 w 1756"/>
                  <a:gd name="T77" fmla="*/ 490 h 1176"/>
                  <a:gd name="T78" fmla="*/ 1297 w 1756"/>
                  <a:gd name="T79" fmla="*/ 513 h 1176"/>
                  <a:gd name="T80" fmla="*/ 1323 w 1756"/>
                  <a:gd name="T81" fmla="*/ 539 h 1176"/>
                  <a:gd name="T82" fmla="*/ 1349 w 1756"/>
                  <a:gd name="T83" fmla="*/ 565 h 1176"/>
                  <a:gd name="T84" fmla="*/ 1375 w 1756"/>
                  <a:gd name="T85" fmla="*/ 591 h 1176"/>
                  <a:gd name="T86" fmla="*/ 1398 w 1756"/>
                  <a:gd name="T87" fmla="*/ 617 h 1176"/>
                  <a:gd name="T88" fmla="*/ 1424 w 1756"/>
                  <a:gd name="T89" fmla="*/ 642 h 1176"/>
                  <a:gd name="T90" fmla="*/ 1447 w 1756"/>
                  <a:gd name="T91" fmla="*/ 671 h 1176"/>
                  <a:gd name="T92" fmla="*/ 1470 w 1756"/>
                  <a:gd name="T93" fmla="*/ 697 h 1176"/>
                  <a:gd name="T94" fmla="*/ 1491 w 1756"/>
                  <a:gd name="T95" fmla="*/ 725 h 1176"/>
                  <a:gd name="T96" fmla="*/ 1514 w 1756"/>
                  <a:gd name="T97" fmla="*/ 753 h 1176"/>
                  <a:gd name="T98" fmla="*/ 1534 w 1756"/>
                  <a:gd name="T99" fmla="*/ 782 h 1176"/>
                  <a:gd name="T100" fmla="*/ 1555 w 1756"/>
                  <a:gd name="T101" fmla="*/ 813 h 1176"/>
                  <a:gd name="T102" fmla="*/ 1576 w 1756"/>
                  <a:gd name="T103" fmla="*/ 841 h 1176"/>
                  <a:gd name="T104" fmla="*/ 1596 w 1756"/>
                  <a:gd name="T105" fmla="*/ 872 h 1176"/>
                  <a:gd name="T106" fmla="*/ 1614 w 1756"/>
                  <a:gd name="T107" fmla="*/ 903 h 1176"/>
                  <a:gd name="T108" fmla="*/ 1632 w 1756"/>
                  <a:gd name="T109" fmla="*/ 931 h 1176"/>
                  <a:gd name="T110" fmla="*/ 1651 w 1756"/>
                  <a:gd name="T111" fmla="*/ 962 h 1176"/>
                  <a:gd name="T112" fmla="*/ 1669 w 1756"/>
                  <a:gd name="T113" fmla="*/ 996 h 1176"/>
                  <a:gd name="T114" fmla="*/ 1687 w 1756"/>
                  <a:gd name="T115" fmla="*/ 1027 h 1176"/>
                  <a:gd name="T116" fmla="*/ 1702 w 1756"/>
                  <a:gd name="T117" fmla="*/ 1058 h 1176"/>
                  <a:gd name="T118" fmla="*/ 1718 w 1756"/>
                  <a:gd name="T119" fmla="*/ 1091 h 1176"/>
                  <a:gd name="T120" fmla="*/ 1733 w 1756"/>
                  <a:gd name="T121" fmla="*/ 1125 h 1176"/>
                  <a:gd name="T122" fmla="*/ 1746 w 1756"/>
                  <a:gd name="T123" fmla="*/ 1156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56" h="1176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7" y="3"/>
                    </a:lnTo>
                    <a:lnTo>
                      <a:pt x="69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5" y="3"/>
                    </a:lnTo>
                    <a:lnTo>
                      <a:pt x="87" y="3"/>
                    </a:lnTo>
                    <a:lnTo>
                      <a:pt x="90" y="3"/>
                    </a:lnTo>
                    <a:lnTo>
                      <a:pt x="95" y="3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3" y="3"/>
                    </a:lnTo>
                    <a:lnTo>
                      <a:pt x="116" y="5"/>
                    </a:lnTo>
                    <a:lnTo>
                      <a:pt x="118" y="5"/>
                    </a:lnTo>
                    <a:lnTo>
                      <a:pt x="121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31" y="5"/>
                    </a:lnTo>
                    <a:lnTo>
                      <a:pt x="134" y="5"/>
                    </a:lnTo>
                    <a:lnTo>
                      <a:pt x="136" y="5"/>
                    </a:lnTo>
                    <a:lnTo>
                      <a:pt x="139" y="5"/>
                    </a:lnTo>
                    <a:lnTo>
                      <a:pt x="142" y="5"/>
                    </a:lnTo>
                    <a:lnTo>
                      <a:pt x="144" y="5"/>
                    </a:lnTo>
                    <a:lnTo>
                      <a:pt x="147" y="5"/>
                    </a:lnTo>
                    <a:lnTo>
                      <a:pt x="152" y="5"/>
                    </a:lnTo>
                    <a:lnTo>
                      <a:pt x="154" y="8"/>
                    </a:lnTo>
                    <a:lnTo>
                      <a:pt x="157" y="8"/>
                    </a:lnTo>
                    <a:lnTo>
                      <a:pt x="160" y="8"/>
                    </a:lnTo>
                    <a:lnTo>
                      <a:pt x="162" y="8"/>
                    </a:lnTo>
                    <a:lnTo>
                      <a:pt x="165" y="8"/>
                    </a:lnTo>
                    <a:lnTo>
                      <a:pt x="167" y="8"/>
                    </a:lnTo>
                    <a:lnTo>
                      <a:pt x="173" y="8"/>
                    </a:lnTo>
                    <a:lnTo>
                      <a:pt x="175" y="8"/>
                    </a:lnTo>
                    <a:lnTo>
                      <a:pt x="178" y="8"/>
                    </a:lnTo>
                    <a:lnTo>
                      <a:pt x="180" y="8"/>
                    </a:lnTo>
                    <a:lnTo>
                      <a:pt x="183" y="10"/>
                    </a:lnTo>
                    <a:lnTo>
                      <a:pt x="185" y="10"/>
                    </a:lnTo>
                    <a:lnTo>
                      <a:pt x="191" y="10"/>
                    </a:lnTo>
                    <a:lnTo>
                      <a:pt x="193" y="10"/>
                    </a:lnTo>
                    <a:lnTo>
                      <a:pt x="196" y="10"/>
                    </a:lnTo>
                    <a:lnTo>
                      <a:pt x="198" y="10"/>
                    </a:lnTo>
                    <a:lnTo>
                      <a:pt x="201" y="10"/>
                    </a:lnTo>
                    <a:lnTo>
                      <a:pt x="204" y="10"/>
                    </a:lnTo>
                    <a:lnTo>
                      <a:pt x="206" y="13"/>
                    </a:lnTo>
                    <a:lnTo>
                      <a:pt x="211" y="13"/>
                    </a:lnTo>
                    <a:lnTo>
                      <a:pt x="214" y="13"/>
                    </a:lnTo>
                    <a:lnTo>
                      <a:pt x="216" y="13"/>
                    </a:lnTo>
                    <a:lnTo>
                      <a:pt x="219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7" y="13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7" y="16"/>
                    </a:lnTo>
                    <a:lnTo>
                      <a:pt x="240" y="16"/>
                    </a:lnTo>
                    <a:lnTo>
                      <a:pt x="242" y="16"/>
                    </a:lnTo>
                    <a:lnTo>
                      <a:pt x="245" y="16"/>
                    </a:lnTo>
                    <a:lnTo>
                      <a:pt x="250" y="16"/>
                    </a:lnTo>
                    <a:lnTo>
                      <a:pt x="253" y="18"/>
                    </a:lnTo>
                    <a:lnTo>
                      <a:pt x="255" y="18"/>
                    </a:lnTo>
                    <a:lnTo>
                      <a:pt x="258" y="18"/>
                    </a:lnTo>
                    <a:lnTo>
                      <a:pt x="260" y="18"/>
                    </a:lnTo>
                    <a:lnTo>
                      <a:pt x="263" y="18"/>
                    </a:lnTo>
                    <a:lnTo>
                      <a:pt x="265" y="18"/>
                    </a:lnTo>
                    <a:lnTo>
                      <a:pt x="271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8" y="21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9" y="23"/>
                    </a:lnTo>
                    <a:lnTo>
                      <a:pt x="291" y="23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299" y="23"/>
                    </a:lnTo>
                    <a:lnTo>
                      <a:pt x="302" y="26"/>
                    </a:lnTo>
                    <a:lnTo>
                      <a:pt x="304" y="26"/>
                    </a:lnTo>
                    <a:lnTo>
                      <a:pt x="307" y="26"/>
                    </a:lnTo>
                    <a:lnTo>
                      <a:pt x="312" y="26"/>
                    </a:lnTo>
                    <a:lnTo>
                      <a:pt x="314" y="26"/>
                    </a:lnTo>
                    <a:lnTo>
                      <a:pt x="317" y="26"/>
                    </a:lnTo>
                    <a:lnTo>
                      <a:pt x="320" y="28"/>
                    </a:lnTo>
                    <a:lnTo>
                      <a:pt x="322" y="28"/>
                    </a:lnTo>
                    <a:lnTo>
                      <a:pt x="325" y="28"/>
                    </a:lnTo>
                    <a:lnTo>
                      <a:pt x="327" y="28"/>
                    </a:lnTo>
                    <a:lnTo>
                      <a:pt x="332" y="28"/>
                    </a:lnTo>
                    <a:lnTo>
                      <a:pt x="335" y="31"/>
                    </a:lnTo>
                    <a:lnTo>
                      <a:pt x="338" y="31"/>
                    </a:lnTo>
                    <a:lnTo>
                      <a:pt x="340" y="31"/>
                    </a:lnTo>
                    <a:lnTo>
                      <a:pt x="343" y="31"/>
                    </a:lnTo>
                    <a:lnTo>
                      <a:pt x="345" y="31"/>
                    </a:lnTo>
                    <a:lnTo>
                      <a:pt x="348" y="34"/>
                    </a:lnTo>
                    <a:lnTo>
                      <a:pt x="353" y="34"/>
                    </a:lnTo>
                    <a:lnTo>
                      <a:pt x="356" y="34"/>
                    </a:lnTo>
                    <a:lnTo>
                      <a:pt x="358" y="34"/>
                    </a:lnTo>
                    <a:lnTo>
                      <a:pt x="361" y="36"/>
                    </a:lnTo>
                    <a:lnTo>
                      <a:pt x="363" y="36"/>
                    </a:lnTo>
                    <a:lnTo>
                      <a:pt x="366" y="36"/>
                    </a:lnTo>
                    <a:lnTo>
                      <a:pt x="369" y="36"/>
                    </a:lnTo>
                    <a:lnTo>
                      <a:pt x="374" y="36"/>
                    </a:lnTo>
                    <a:lnTo>
                      <a:pt x="376" y="39"/>
                    </a:lnTo>
                    <a:lnTo>
                      <a:pt x="379" y="39"/>
                    </a:lnTo>
                    <a:lnTo>
                      <a:pt x="381" y="39"/>
                    </a:lnTo>
                    <a:lnTo>
                      <a:pt x="384" y="39"/>
                    </a:lnTo>
                    <a:lnTo>
                      <a:pt x="387" y="41"/>
                    </a:lnTo>
                    <a:lnTo>
                      <a:pt x="389" y="41"/>
                    </a:lnTo>
                    <a:lnTo>
                      <a:pt x="392" y="41"/>
                    </a:lnTo>
                    <a:lnTo>
                      <a:pt x="397" y="41"/>
                    </a:lnTo>
                    <a:lnTo>
                      <a:pt x="400" y="44"/>
                    </a:lnTo>
                    <a:lnTo>
                      <a:pt x="402" y="44"/>
                    </a:lnTo>
                    <a:lnTo>
                      <a:pt x="405" y="44"/>
                    </a:lnTo>
                    <a:lnTo>
                      <a:pt x="407" y="44"/>
                    </a:lnTo>
                    <a:lnTo>
                      <a:pt x="410" y="46"/>
                    </a:lnTo>
                    <a:lnTo>
                      <a:pt x="412" y="46"/>
                    </a:lnTo>
                    <a:lnTo>
                      <a:pt x="418" y="46"/>
                    </a:lnTo>
                    <a:lnTo>
                      <a:pt x="420" y="46"/>
                    </a:lnTo>
                    <a:lnTo>
                      <a:pt x="423" y="49"/>
                    </a:lnTo>
                    <a:lnTo>
                      <a:pt x="425" y="49"/>
                    </a:lnTo>
                    <a:lnTo>
                      <a:pt x="428" y="49"/>
                    </a:lnTo>
                    <a:lnTo>
                      <a:pt x="430" y="49"/>
                    </a:lnTo>
                    <a:lnTo>
                      <a:pt x="433" y="52"/>
                    </a:lnTo>
                    <a:lnTo>
                      <a:pt x="436" y="52"/>
                    </a:lnTo>
                    <a:lnTo>
                      <a:pt x="438" y="52"/>
                    </a:lnTo>
                    <a:lnTo>
                      <a:pt x="443" y="52"/>
                    </a:lnTo>
                    <a:lnTo>
                      <a:pt x="446" y="54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4" y="57"/>
                    </a:lnTo>
                    <a:lnTo>
                      <a:pt x="456" y="57"/>
                    </a:lnTo>
                    <a:lnTo>
                      <a:pt x="459" y="57"/>
                    </a:lnTo>
                    <a:lnTo>
                      <a:pt x="464" y="57"/>
                    </a:lnTo>
                    <a:lnTo>
                      <a:pt x="467" y="59"/>
                    </a:lnTo>
                    <a:lnTo>
                      <a:pt x="469" y="59"/>
                    </a:lnTo>
                    <a:lnTo>
                      <a:pt x="472" y="59"/>
                    </a:lnTo>
                    <a:lnTo>
                      <a:pt x="474" y="59"/>
                    </a:lnTo>
                    <a:lnTo>
                      <a:pt x="477" y="62"/>
                    </a:lnTo>
                    <a:lnTo>
                      <a:pt x="479" y="62"/>
                    </a:lnTo>
                    <a:lnTo>
                      <a:pt x="482" y="62"/>
                    </a:lnTo>
                    <a:lnTo>
                      <a:pt x="485" y="65"/>
                    </a:lnTo>
                    <a:lnTo>
                      <a:pt x="490" y="65"/>
                    </a:lnTo>
                    <a:lnTo>
                      <a:pt x="492" y="65"/>
                    </a:lnTo>
                    <a:lnTo>
                      <a:pt x="495" y="67"/>
                    </a:lnTo>
                    <a:lnTo>
                      <a:pt x="498" y="67"/>
                    </a:lnTo>
                    <a:lnTo>
                      <a:pt x="500" y="67"/>
                    </a:lnTo>
                    <a:lnTo>
                      <a:pt x="503" y="70"/>
                    </a:lnTo>
                    <a:lnTo>
                      <a:pt x="505" y="70"/>
                    </a:lnTo>
                    <a:lnTo>
                      <a:pt x="508" y="70"/>
                    </a:lnTo>
                    <a:lnTo>
                      <a:pt x="513" y="70"/>
                    </a:lnTo>
                    <a:lnTo>
                      <a:pt x="516" y="72"/>
                    </a:lnTo>
                    <a:lnTo>
                      <a:pt x="518" y="72"/>
                    </a:lnTo>
                    <a:lnTo>
                      <a:pt x="521" y="72"/>
                    </a:lnTo>
                    <a:lnTo>
                      <a:pt x="523" y="75"/>
                    </a:lnTo>
                    <a:lnTo>
                      <a:pt x="526" y="75"/>
                    </a:lnTo>
                    <a:lnTo>
                      <a:pt x="529" y="75"/>
                    </a:lnTo>
                    <a:lnTo>
                      <a:pt x="531" y="77"/>
                    </a:lnTo>
                    <a:lnTo>
                      <a:pt x="534" y="77"/>
                    </a:lnTo>
                    <a:lnTo>
                      <a:pt x="539" y="77"/>
                    </a:lnTo>
                    <a:lnTo>
                      <a:pt x="541" y="80"/>
                    </a:lnTo>
                    <a:lnTo>
                      <a:pt x="544" y="80"/>
                    </a:lnTo>
                    <a:lnTo>
                      <a:pt x="547" y="80"/>
                    </a:lnTo>
                    <a:lnTo>
                      <a:pt x="549" y="83"/>
                    </a:lnTo>
                    <a:lnTo>
                      <a:pt x="552" y="83"/>
                    </a:lnTo>
                    <a:lnTo>
                      <a:pt x="554" y="83"/>
                    </a:lnTo>
                    <a:lnTo>
                      <a:pt x="557" y="85"/>
                    </a:lnTo>
                    <a:lnTo>
                      <a:pt x="559" y="85"/>
                    </a:lnTo>
                    <a:lnTo>
                      <a:pt x="565" y="85"/>
                    </a:lnTo>
                    <a:lnTo>
                      <a:pt x="567" y="88"/>
                    </a:lnTo>
                    <a:lnTo>
                      <a:pt x="570" y="88"/>
                    </a:lnTo>
                    <a:lnTo>
                      <a:pt x="572" y="88"/>
                    </a:lnTo>
                    <a:lnTo>
                      <a:pt x="575" y="90"/>
                    </a:lnTo>
                    <a:lnTo>
                      <a:pt x="578" y="90"/>
                    </a:lnTo>
                    <a:lnTo>
                      <a:pt x="580" y="93"/>
                    </a:lnTo>
                    <a:lnTo>
                      <a:pt x="583" y="93"/>
                    </a:lnTo>
                    <a:lnTo>
                      <a:pt x="585" y="93"/>
                    </a:lnTo>
                    <a:lnTo>
                      <a:pt x="588" y="95"/>
                    </a:lnTo>
                    <a:lnTo>
                      <a:pt x="593" y="95"/>
                    </a:lnTo>
                    <a:lnTo>
                      <a:pt x="596" y="95"/>
                    </a:lnTo>
                    <a:lnTo>
                      <a:pt x="598" y="98"/>
                    </a:lnTo>
                    <a:lnTo>
                      <a:pt x="601" y="98"/>
                    </a:lnTo>
                    <a:lnTo>
                      <a:pt x="603" y="98"/>
                    </a:lnTo>
                    <a:lnTo>
                      <a:pt x="606" y="101"/>
                    </a:lnTo>
                    <a:lnTo>
                      <a:pt x="608" y="101"/>
                    </a:lnTo>
                    <a:lnTo>
                      <a:pt x="611" y="101"/>
                    </a:lnTo>
                    <a:lnTo>
                      <a:pt x="614" y="103"/>
                    </a:lnTo>
                    <a:lnTo>
                      <a:pt x="616" y="103"/>
                    </a:lnTo>
                    <a:lnTo>
                      <a:pt x="621" y="106"/>
                    </a:lnTo>
                    <a:lnTo>
                      <a:pt x="624" y="106"/>
                    </a:lnTo>
                    <a:lnTo>
                      <a:pt x="627" y="106"/>
                    </a:lnTo>
                    <a:lnTo>
                      <a:pt x="629" y="108"/>
                    </a:lnTo>
                    <a:lnTo>
                      <a:pt x="632" y="108"/>
                    </a:lnTo>
                    <a:lnTo>
                      <a:pt x="634" y="111"/>
                    </a:lnTo>
                    <a:lnTo>
                      <a:pt x="637" y="111"/>
                    </a:lnTo>
                    <a:lnTo>
                      <a:pt x="639" y="111"/>
                    </a:lnTo>
                    <a:lnTo>
                      <a:pt x="642" y="114"/>
                    </a:lnTo>
                    <a:lnTo>
                      <a:pt x="645" y="114"/>
                    </a:lnTo>
                    <a:lnTo>
                      <a:pt x="647" y="114"/>
                    </a:lnTo>
                    <a:lnTo>
                      <a:pt x="652" y="116"/>
                    </a:lnTo>
                    <a:lnTo>
                      <a:pt x="655" y="116"/>
                    </a:lnTo>
                    <a:lnTo>
                      <a:pt x="657" y="119"/>
                    </a:lnTo>
                    <a:lnTo>
                      <a:pt x="660" y="119"/>
                    </a:lnTo>
                    <a:lnTo>
                      <a:pt x="663" y="121"/>
                    </a:lnTo>
                    <a:lnTo>
                      <a:pt x="665" y="121"/>
                    </a:lnTo>
                    <a:lnTo>
                      <a:pt x="668" y="121"/>
                    </a:lnTo>
                    <a:lnTo>
                      <a:pt x="670" y="124"/>
                    </a:lnTo>
                    <a:lnTo>
                      <a:pt x="673" y="124"/>
                    </a:lnTo>
                    <a:lnTo>
                      <a:pt x="676" y="126"/>
                    </a:lnTo>
                    <a:lnTo>
                      <a:pt x="678" y="126"/>
                    </a:lnTo>
                    <a:lnTo>
                      <a:pt x="681" y="126"/>
                    </a:lnTo>
                    <a:lnTo>
                      <a:pt x="683" y="129"/>
                    </a:lnTo>
                    <a:lnTo>
                      <a:pt x="688" y="129"/>
                    </a:lnTo>
                    <a:lnTo>
                      <a:pt x="691" y="132"/>
                    </a:lnTo>
                    <a:lnTo>
                      <a:pt x="694" y="132"/>
                    </a:lnTo>
                    <a:lnTo>
                      <a:pt x="696" y="134"/>
                    </a:lnTo>
                    <a:lnTo>
                      <a:pt x="699" y="134"/>
                    </a:lnTo>
                    <a:lnTo>
                      <a:pt x="701" y="134"/>
                    </a:lnTo>
                    <a:lnTo>
                      <a:pt x="704" y="137"/>
                    </a:lnTo>
                    <a:lnTo>
                      <a:pt x="706" y="137"/>
                    </a:lnTo>
                    <a:lnTo>
                      <a:pt x="709" y="139"/>
                    </a:lnTo>
                    <a:lnTo>
                      <a:pt x="712" y="139"/>
                    </a:lnTo>
                    <a:lnTo>
                      <a:pt x="714" y="139"/>
                    </a:lnTo>
                    <a:lnTo>
                      <a:pt x="717" y="142"/>
                    </a:lnTo>
                    <a:lnTo>
                      <a:pt x="722" y="142"/>
                    </a:lnTo>
                    <a:lnTo>
                      <a:pt x="725" y="145"/>
                    </a:lnTo>
                    <a:lnTo>
                      <a:pt x="727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5" y="150"/>
                    </a:lnTo>
                    <a:lnTo>
                      <a:pt x="737" y="150"/>
                    </a:lnTo>
                    <a:lnTo>
                      <a:pt x="740" y="152"/>
                    </a:lnTo>
                    <a:lnTo>
                      <a:pt x="743" y="152"/>
                    </a:lnTo>
                    <a:lnTo>
                      <a:pt x="745" y="152"/>
                    </a:lnTo>
                    <a:lnTo>
                      <a:pt x="748" y="155"/>
                    </a:lnTo>
                    <a:lnTo>
                      <a:pt x="750" y="155"/>
                    </a:lnTo>
                    <a:lnTo>
                      <a:pt x="753" y="157"/>
                    </a:lnTo>
                    <a:lnTo>
                      <a:pt x="755" y="157"/>
                    </a:lnTo>
                    <a:lnTo>
                      <a:pt x="758" y="160"/>
                    </a:lnTo>
                    <a:lnTo>
                      <a:pt x="763" y="160"/>
                    </a:lnTo>
                    <a:lnTo>
                      <a:pt x="766" y="163"/>
                    </a:lnTo>
                    <a:lnTo>
                      <a:pt x="768" y="163"/>
                    </a:lnTo>
                    <a:lnTo>
                      <a:pt x="771" y="165"/>
                    </a:lnTo>
                    <a:lnTo>
                      <a:pt x="774" y="165"/>
                    </a:lnTo>
                    <a:lnTo>
                      <a:pt x="776" y="168"/>
                    </a:lnTo>
                    <a:lnTo>
                      <a:pt x="779" y="168"/>
                    </a:lnTo>
                    <a:lnTo>
                      <a:pt x="781" y="168"/>
                    </a:lnTo>
                    <a:lnTo>
                      <a:pt x="784" y="170"/>
                    </a:lnTo>
                    <a:lnTo>
                      <a:pt x="786" y="170"/>
                    </a:lnTo>
                    <a:lnTo>
                      <a:pt x="789" y="173"/>
                    </a:lnTo>
                    <a:lnTo>
                      <a:pt x="792" y="173"/>
                    </a:lnTo>
                    <a:lnTo>
                      <a:pt x="794" y="175"/>
                    </a:lnTo>
                    <a:lnTo>
                      <a:pt x="797" y="175"/>
                    </a:lnTo>
                    <a:lnTo>
                      <a:pt x="799" y="178"/>
                    </a:lnTo>
                    <a:lnTo>
                      <a:pt x="802" y="178"/>
                    </a:lnTo>
                    <a:lnTo>
                      <a:pt x="805" y="181"/>
                    </a:lnTo>
                    <a:lnTo>
                      <a:pt x="807" y="181"/>
                    </a:lnTo>
                    <a:lnTo>
                      <a:pt x="810" y="183"/>
                    </a:lnTo>
                    <a:lnTo>
                      <a:pt x="812" y="183"/>
                    </a:lnTo>
                    <a:lnTo>
                      <a:pt x="817" y="186"/>
                    </a:lnTo>
                    <a:lnTo>
                      <a:pt x="820" y="186"/>
                    </a:lnTo>
                    <a:lnTo>
                      <a:pt x="823" y="188"/>
                    </a:lnTo>
                    <a:lnTo>
                      <a:pt x="825" y="188"/>
                    </a:lnTo>
                    <a:lnTo>
                      <a:pt x="828" y="191"/>
                    </a:lnTo>
                    <a:lnTo>
                      <a:pt x="830" y="191"/>
                    </a:lnTo>
                    <a:lnTo>
                      <a:pt x="833" y="194"/>
                    </a:lnTo>
                    <a:lnTo>
                      <a:pt x="835" y="194"/>
                    </a:lnTo>
                    <a:lnTo>
                      <a:pt x="838" y="196"/>
                    </a:lnTo>
                    <a:lnTo>
                      <a:pt x="841" y="196"/>
                    </a:lnTo>
                    <a:lnTo>
                      <a:pt x="843" y="199"/>
                    </a:lnTo>
                    <a:lnTo>
                      <a:pt x="846" y="199"/>
                    </a:lnTo>
                    <a:lnTo>
                      <a:pt x="848" y="201"/>
                    </a:lnTo>
                    <a:lnTo>
                      <a:pt x="851" y="201"/>
                    </a:lnTo>
                    <a:lnTo>
                      <a:pt x="854" y="204"/>
                    </a:lnTo>
                    <a:lnTo>
                      <a:pt x="856" y="206"/>
                    </a:lnTo>
                    <a:lnTo>
                      <a:pt x="859" y="206"/>
                    </a:lnTo>
                    <a:lnTo>
                      <a:pt x="861" y="209"/>
                    </a:lnTo>
                    <a:lnTo>
                      <a:pt x="864" y="209"/>
                    </a:lnTo>
                    <a:lnTo>
                      <a:pt x="866" y="212"/>
                    </a:lnTo>
                    <a:lnTo>
                      <a:pt x="869" y="212"/>
                    </a:lnTo>
                    <a:lnTo>
                      <a:pt x="872" y="214"/>
                    </a:lnTo>
                    <a:lnTo>
                      <a:pt x="874" y="214"/>
                    </a:lnTo>
                    <a:lnTo>
                      <a:pt x="877" y="217"/>
                    </a:lnTo>
                    <a:lnTo>
                      <a:pt x="879" y="217"/>
                    </a:lnTo>
                    <a:lnTo>
                      <a:pt x="882" y="219"/>
                    </a:lnTo>
                    <a:lnTo>
                      <a:pt x="884" y="219"/>
                    </a:lnTo>
                    <a:lnTo>
                      <a:pt x="890" y="222"/>
                    </a:lnTo>
                    <a:lnTo>
                      <a:pt x="892" y="222"/>
                    </a:lnTo>
                    <a:lnTo>
                      <a:pt x="895" y="224"/>
                    </a:lnTo>
                    <a:lnTo>
                      <a:pt x="897" y="227"/>
                    </a:lnTo>
                    <a:lnTo>
                      <a:pt x="900" y="227"/>
                    </a:lnTo>
                    <a:lnTo>
                      <a:pt x="903" y="230"/>
                    </a:lnTo>
                    <a:lnTo>
                      <a:pt x="905" y="230"/>
                    </a:lnTo>
                    <a:lnTo>
                      <a:pt x="908" y="232"/>
                    </a:lnTo>
                    <a:lnTo>
                      <a:pt x="910" y="232"/>
                    </a:lnTo>
                    <a:lnTo>
                      <a:pt x="913" y="235"/>
                    </a:lnTo>
                    <a:lnTo>
                      <a:pt x="915" y="235"/>
                    </a:lnTo>
                    <a:lnTo>
                      <a:pt x="918" y="237"/>
                    </a:lnTo>
                    <a:lnTo>
                      <a:pt x="921" y="240"/>
                    </a:lnTo>
                    <a:lnTo>
                      <a:pt x="923" y="240"/>
                    </a:lnTo>
                    <a:lnTo>
                      <a:pt x="926" y="243"/>
                    </a:lnTo>
                    <a:lnTo>
                      <a:pt x="928" y="243"/>
                    </a:lnTo>
                    <a:lnTo>
                      <a:pt x="931" y="245"/>
                    </a:lnTo>
                    <a:lnTo>
                      <a:pt x="933" y="245"/>
                    </a:lnTo>
                    <a:lnTo>
                      <a:pt x="936" y="248"/>
                    </a:lnTo>
                    <a:lnTo>
                      <a:pt x="939" y="250"/>
                    </a:lnTo>
                    <a:lnTo>
                      <a:pt x="941" y="250"/>
                    </a:lnTo>
                    <a:lnTo>
                      <a:pt x="944" y="253"/>
                    </a:lnTo>
                    <a:lnTo>
                      <a:pt x="946" y="253"/>
                    </a:lnTo>
                    <a:lnTo>
                      <a:pt x="949" y="255"/>
                    </a:lnTo>
                    <a:lnTo>
                      <a:pt x="952" y="255"/>
                    </a:lnTo>
                    <a:lnTo>
                      <a:pt x="954" y="258"/>
                    </a:lnTo>
                    <a:lnTo>
                      <a:pt x="957" y="258"/>
                    </a:lnTo>
                    <a:lnTo>
                      <a:pt x="959" y="261"/>
                    </a:lnTo>
                    <a:lnTo>
                      <a:pt x="962" y="263"/>
                    </a:lnTo>
                    <a:lnTo>
                      <a:pt x="964" y="263"/>
                    </a:lnTo>
                    <a:lnTo>
                      <a:pt x="967" y="266"/>
                    </a:lnTo>
                    <a:lnTo>
                      <a:pt x="970" y="266"/>
                    </a:lnTo>
                    <a:lnTo>
                      <a:pt x="972" y="268"/>
                    </a:lnTo>
                    <a:lnTo>
                      <a:pt x="975" y="271"/>
                    </a:lnTo>
                    <a:lnTo>
                      <a:pt x="977" y="271"/>
                    </a:lnTo>
                    <a:lnTo>
                      <a:pt x="980" y="273"/>
                    </a:lnTo>
                    <a:lnTo>
                      <a:pt x="982" y="273"/>
                    </a:lnTo>
                    <a:lnTo>
                      <a:pt x="985" y="276"/>
                    </a:lnTo>
                    <a:lnTo>
                      <a:pt x="988" y="279"/>
                    </a:lnTo>
                    <a:lnTo>
                      <a:pt x="990" y="279"/>
                    </a:lnTo>
                    <a:lnTo>
                      <a:pt x="993" y="281"/>
                    </a:lnTo>
                    <a:lnTo>
                      <a:pt x="995" y="281"/>
                    </a:lnTo>
                    <a:lnTo>
                      <a:pt x="998" y="284"/>
                    </a:lnTo>
                    <a:lnTo>
                      <a:pt x="1001" y="286"/>
                    </a:lnTo>
                    <a:lnTo>
                      <a:pt x="1003" y="286"/>
                    </a:lnTo>
                    <a:lnTo>
                      <a:pt x="1006" y="289"/>
                    </a:lnTo>
                    <a:lnTo>
                      <a:pt x="1008" y="289"/>
                    </a:lnTo>
                    <a:lnTo>
                      <a:pt x="1011" y="292"/>
                    </a:lnTo>
                    <a:lnTo>
                      <a:pt x="1013" y="294"/>
                    </a:lnTo>
                    <a:lnTo>
                      <a:pt x="1016" y="294"/>
                    </a:lnTo>
                    <a:lnTo>
                      <a:pt x="1019" y="297"/>
                    </a:lnTo>
                    <a:lnTo>
                      <a:pt x="1021" y="299"/>
                    </a:lnTo>
                    <a:lnTo>
                      <a:pt x="1021" y="299"/>
                    </a:lnTo>
                    <a:lnTo>
                      <a:pt x="1024" y="302"/>
                    </a:lnTo>
                    <a:lnTo>
                      <a:pt x="1026" y="302"/>
                    </a:lnTo>
                    <a:lnTo>
                      <a:pt x="1029" y="304"/>
                    </a:lnTo>
                    <a:lnTo>
                      <a:pt x="1031" y="307"/>
                    </a:lnTo>
                    <a:lnTo>
                      <a:pt x="1034" y="307"/>
                    </a:lnTo>
                    <a:lnTo>
                      <a:pt x="1037" y="310"/>
                    </a:lnTo>
                    <a:lnTo>
                      <a:pt x="1039" y="312"/>
                    </a:lnTo>
                    <a:lnTo>
                      <a:pt x="1042" y="312"/>
                    </a:lnTo>
                    <a:lnTo>
                      <a:pt x="1044" y="315"/>
                    </a:lnTo>
                    <a:lnTo>
                      <a:pt x="1047" y="317"/>
                    </a:lnTo>
                    <a:lnTo>
                      <a:pt x="1050" y="317"/>
                    </a:lnTo>
                    <a:lnTo>
                      <a:pt x="1052" y="320"/>
                    </a:lnTo>
                    <a:lnTo>
                      <a:pt x="1055" y="322"/>
                    </a:lnTo>
                    <a:lnTo>
                      <a:pt x="1057" y="322"/>
                    </a:lnTo>
                    <a:lnTo>
                      <a:pt x="1060" y="325"/>
                    </a:lnTo>
                    <a:lnTo>
                      <a:pt x="1062" y="325"/>
                    </a:lnTo>
                    <a:lnTo>
                      <a:pt x="1065" y="328"/>
                    </a:lnTo>
                    <a:lnTo>
                      <a:pt x="1068" y="330"/>
                    </a:lnTo>
                    <a:lnTo>
                      <a:pt x="1070" y="330"/>
                    </a:lnTo>
                    <a:lnTo>
                      <a:pt x="1073" y="333"/>
                    </a:lnTo>
                    <a:lnTo>
                      <a:pt x="1075" y="335"/>
                    </a:lnTo>
                    <a:lnTo>
                      <a:pt x="1078" y="335"/>
                    </a:lnTo>
                    <a:lnTo>
                      <a:pt x="1081" y="338"/>
                    </a:lnTo>
                    <a:lnTo>
                      <a:pt x="1083" y="341"/>
                    </a:lnTo>
                    <a:lnTo>
                      <a:pt x="1086" y="341"/>
                    </a:lnTo>
                    <a:lnTo>
                      <a:pt x="1088" y="343"/>
                    </a:lnTo>
                    <a:lnTo>
                      <a:pt x="1091" y="346"/>
                    </a:lnTo>
                    <a:lnTo>
                      <a:pt x="1091" y="346"/>
                    </a:lnTo>
                    <a:lnTo>
                      <a:pt x="1093" y="348"/>
                    </a:lnTo>
                    <a:lnTo>
                      <a:pt x="1096" y="351"/>
                    </a:lnTo>
                    <a:lnTo>
                      <a:pt x="1099" y="351"/>
                    </a:lnTo>
                    <a:lnTo>
                      <a:pt x="1101" y="353"/>
                    </a:lnTo>
                    <a:lnTo>
                      <a:pt x="1104" y="356"/>
                    </a:lnTo>
                    <a:lnTo>
                      <a:pt x="1106" y="356"/>
                    </a:lnTo>
                    <a:lnTo>
                      <a:pt x="1109" y="359"/>
                    </a:lnTo>
                    <a:lnTo>
                      <a:pt x="1111" y="361"/>
                    </a:lnTo>
                    <a:lnTo>
                      <a:pt x="1114" y="361"/>
                    </a:lnTo>
                    <a:lnTo>
                      <a:pt x="1117" y="364"/>
                    </a:lnTo>
                    <a:lnTo>
                      <a:pt x="1119" y="366"/>
                    </a:lnTo>
                    <a:lnTo>
                      <a:pt x="1122" y="366"/>
                    </a:lnTo>
                    <a:lnTo>
                      <a:pt x="1124" y="369"/>
                    </a:lnTo>
                    <a:lnTo>
                      <a:pt x="1127" y="372"/>
                    </a:lnTo>
                    <a:lnTo>
                      <a:pt x="1127" y="372"/>
                    </a:lnTo>
                    <a:lnTo>
                      <a:pt x="1130" y="374"/>
                    </a:lnTo>
                    <a:lnTo>
                      <a:pt x="1132" y="377"/>
                    </a:lnTo>
                    <a:lnTo>
                      <a:pt x="1135" y="379"/>
                    </a:lnTo>
                    <a:lnTo>
                      <a:pt x="1137" y="379"/>
                    </a:lnTo>
                    <a:lnTo>
                      <a:pt x="1140" y="382"/>
                    </a:lnTo>
                    <a:lnTo>
                      <a:pt x="1142" y="384"/>
                    </a:lnTo>
                    <a:lnTo>
                      <a:pt x="1145" y="384"/>
                    </a:lnTo>
                    <a:lnTo>
                      <a:pt x="1148" y="387"/>
                    </a:lnTo>
                    <a:lnTo>
                      <a:pt x="1150" y="390"/>
                    </a:lnTo>
                    <a:lnTo>
                      <a:pt x="1153" y="390"/>
                    </a:lnTo>
                    <a:lnTo>
                      <a:pt x="1155" y="392"/>
                    </a:lnTo>
                    <a:lnTo>
                      <a:pt x="1158" y="395"/>
                    </a:lnTo>
                    <a:lnTo>
                      <a:pt x="1160" y="397"/>
                    </a:lnTo>
                    <a:lnTo>
                      <a:pt x="1160" y="397"/>
                    </a:lnTo>
                    <a:lnTo>
                      <a:pt x="1163" y="400"/>
                    </a:lnTo>
                    <a:lnTo>
                      <a:pt x="1166" y="402"/>
                    </a:lnTo>
                    <a:lnTo>
                      <a:pt x="1168" y="402"/>
                    </a:lnTo>
                    <a:lnTo>
                      <a:pt x="1171" y="405"/>
                    </a:lnTo>
                    <a:lnTo>
                      <a:pt x="1173" y="408"/>
                    </a:lnTo>
                    <a:lnTo>
                      <a:pt x="1176" y="410"/>
                    </a:lnTo>
                    <a:lnTo>
                      <a:pt x="1179" y="410"/>
                    </a:lnTo>
                    <a:lnTo>
                      <a:pt x="1181" y="413"/>
                    </a:lnTo>
                    <a:lnTo>
                      <a:pt x="1184" y="415"/>
                    </a:lnTo>
                    <a:lnTo>
                      <a:pt x="1186" y="415"/>
                    </a:lnTo>
                    <a:lnTo>
                      <a:pt x="1186" y="418"/>
                    </a:lnTo>
                    <a:lnTo>
                      <a:pt x="1189" y="421"/>
                    </a:lnTo>
                    <a:lnTo>
                      <a:pt x="1191" y="423"/>
                    </a:lnTo>
                    <a:lnTo>
                      <a:pt x="1194" y="423"/>
                    </a:lnTo>
                    <a:lnTo>
                      <a:pt x="1197" y="426"/>
                    </a:lnTo>
                    <a:lnTo>
                      <a:pt x="1199" y="428"/>
                    </a:lnTo>
                    <a:lnTo>
                      <a:pt x="1202" y="428"/>
                    </a:lnTo>
                    <a:lnTo>
                      <a:pt x="1204" y="431"/>
                    </a:lnTo>
                    <a:lnTo>
                      <a:pt x="1207" y="433"/>
                    </a:lnTo>
                    <a:lnTo>
                      <a:pt x="1209" y="436"/>
                    </a:lnTo>
                    <a:lnTo>
                      <a:pt x="1209" y="436"/>
                    </a:lnTo>
                    <a:lnTo>
                      <a:pt x="1212" y="439"/>
                    </a:lnTo>
                    <a:lnTo>
                      <a:pt x="1215" y="441"/>
                    </a:lnTo>
                    <a:lnTo>
                      <a:pt x="1217" y="444"/>
                    </a:lnTo>
                    <a:lnTo>
                      <a:pt x="1220" y="444"/>
                    </a:lnTo>
                    <a:lnTo>
                      <a:pt x="1222" y="446"/>
                    </a:lnTo>
                    <a:lnTo>
                      <a:pt x="1225" y="449"/>
                    </a:lnTo>
                    <a:lnTo>
                      <a:pt x="1228" y="451"/>
                    </a:lnTo>
                    <a:lnTo>
                      <a:pt x="1230" y="451"/>
                    </a:lnTo>
                    <a:lnTo>
                      <a:pt x="1230" y="454"/>
                    </a:lnTo>
                    <a:lnTo>
                      <a:pt x="1233" y="457"/>
                    </a:lnTo>
                    <a:lnTo>
                      <a:pt x="1235" y="459"/>
                    </a:lnTo>
                    <a:lnTo>
                      <a:pt x="1238" y="459"/>
                    </a:lnTo>
                    <a:lnTo>
                      <a:pt x="1240" y="462"/>
                    </a:lnTo>
                    <a:lnTo>
                      <a:pt x="1243" y="464"/>
                    </a:lnTo>
                    <a:lnTo>
                      <a:pt x="1246" y="467"/>
                    </a:lnTo>
                    <a:lnTo>
                      <a:pt x="1248" y="467"/>
                    </a:lnTo>
                    <a:lnTo>
                      <a:pt x="1248" y="470"/>
                    </a:lnTo>
                    <a:lnTo>
                      <a:pt x="1251" y="472"/>
                    </a:lnTo>
                    <a:lnTo>
                      <a:pt x="1253" y="475"/>
                    </a:lnTo>
                    <a:lnTo>
                      <a:pt x="1256" y="475"/>
                    </a:lnTo>
                    <a:lnTo>
                      <a:pt x="1258" y="477"/>
                    </a:lnTo>
                    <a:lnTo>
                      <a:pt x="1261" y="480"/>
                    </a:lnTo>
                    <a:lnTo>
                      <a:pt x="1264" y="482"/>
                    </a:lnTo>
                    <a:lnTo>
                      <a:pt x="1266" y="485"/>
                    </a:lnTo>
                    <a:lnTo>
                      <a:pt x="1266" y="485"/>
                    </a:lnTo>
                    <a:lnTo>
                      <a:pt x="1269" y="488"/>
                    </a:lnTo>
                    <a:lnTo>
                      <a:pt x="1271" y="490"/>
                    </a:lnTo>
                    <a:lnTo>
                      <a:pt x="1274" y="493"/>
                    </a:lnTo>
                    <a:lnTo>
                      <a:pt x="1277" y="495"/>
                    </a:lnTo>
                    <a:lnTo>
                      <a:pt x="1279" y="495"/>
                    </a:lnTo>
                    <a:lnTo>
                      <a:pt x="1282" y="498"/>
                    </a:lnTo>
                    <a:lnTo>
                      <a:pt x="1282" y="500"/>
                    </a:lnTo>
                    <a:lnTo>
                      <a:pt x="1284" y="503"/>
                    </a:lnTo>
                    <a:lnTo>
                      <a:pt x="1287" y="503"/>
                    </a:lnTo>
                    <a:lnTo>
                      <a:pt x="1289" y="506"/>
                    </a:lnTo>
                    <a:lnTo>
                      <a:pt x="1292" y="508"/>
                    </a:lnTo>
                    <a:lnTo>
                      <a:pt x="1295" y="511"/>
                    </a:lnTo>
                    <a:lnTo>
                      <a:pt x="1295" y="513"/>
                    </a:lnTo>
                    <a:lnTo>
                      <a:pt x="1297" y="513"/>
                    </a:lnTo>
                    <a:lnTo>
                      <a:pt x="1300" y="516"/>
                    </a:lnTo>
                    <a:lnTo>
                      <a:pt x="1302" y="519"/>
                    </a:lnTo>
                    <a:lnTo>
                      <a:pt x="1305" y="521"/>
                    </a:lnTo>
                    <a:lnTo>
                      <a:pt x="1307" y="524"/>
                    </a:lnTo>
                    <a:lnTo>
                      <a:pt x="1310" y="524"/>
                    </a:lnTo>
                    <a:lnTo>
                      <a:pt x="1310" y="526"/>
                    </a:lnTo>
                    <a:lnTo>
                      <a:pt x="1313" y="529"/>
                    </a:lnTo>
                    <a:lnTo>
                      <a:pt x="1315" y="531"/>
                    </a:lnTo>
                    <a:lnTo>
                      <a:pt x="1318" y="531"/>
                    </a:lnTo>
                    <a:lnTo>
                      <a:pt x="1320" y="534"/>
                    </a:lnTo>
                    <a:lnTo>
                      <a:pt x="1323" y="537"/>
                    </a:lnTo>
                    <a:lnTo>
                      <a:pt x="1323" y="539"/>
                    </a:lnTo>
                    <a:lnTo>
                      <a:pt x="1326" y="542"/>
                    </a:lnTo>
                    <a:lnTo>
                      <a:pt x="1328" y="544"/>
                    </a:lnTo>
                    <a:lnTo>
                      <a:pt x="1331" y="544"/>
                    </a:lnTo>
                    <a:lnTo>
                      <a:pt x="1333" y="547"/>
                    </a:lnTo>
                    <a:lnTo>
                      <a:pt x="1336" y="550"/>
                    </a:lnTo>
                    <a:lnTo>
                      <a:pt x="1336" y="552"/>
                    </a:lnTo>
                    <a:lnTo>
                      <a:pt x="1338" y="555"/>
                    </a:lnTo>
                    <a:lnTo>
                      <a:pt x="1341" y="555"/>
                    </a:lnTo>
                    <a:lnTo>
                      <a:pt x="1344" y="557"/>
                    </a:lnTo>
                    <a:lnTo>
                      <a:pt x="1346" y="560"/>
                    </a:lnTo>
                    <a:lnTo>
                      <a:pt x="1346" y="562"/>
                    </a:lnTo>
                    <a:lnTo>
                      <a:pt x="1349" y="565"/>
                    </a:lnTo>
                    <a:lnTo>
                      <a:pt x="1351" y="568"/>
                    </a:lnTo>
                    <a:lnTo>
                      <a:pt x="1354" y="568"/>
                    </a:lnTo>
                    <a:lnTo>
                      <a:pt x="1356" y="570"/>
                    </a:lnTo>
                    <a:lnTo>
                      <a:pt x="1359" y="573"/>
                    </a:lnTo>
                    <a:lnTo>
                      <a:pt x="1359" y="575"/>
                    </a:lnTo>
                    <a:lnTo>
                      <a:pt x="1362" y="578"/>
                    </a:lnTo>
                    <a:lnTo>
                      <a:pt x="1364" y="580"/>
                    </a:lnTo>
                    <a:lnTo>
                      <a:pt x="1367" y="580"/>
                    </a:lnTo>
                    <a:lnTo>
                      <a:pt x="1369" y="583"/>
                    </a:lnTo>
                    <a:lnTo>
                      <a:pt x="1369" y="586"/>
                    </a:lnTo>
                    <a:lnTo>
                      <a:pt x="1372" y="588"/>
                    </a:lnTo>
                    <a:lnTo>
                      <a:pt x="1375" y="591"/>
                    </a:lnTo>
                    <a:lnTo>
                      <a:pt x="1377" y="593"/>
                    </a:lnTo>
                    <a:lnTo>
                      <a:pt x="1380" y="593"/>
                    </a:lnTo>
                    <a:lnTo>
                      <a:pt x="1380" y="596"/>
                    </a:lnTo>
                    <a:lnTo>
                      <a:pt x="1382" y="599"/>
                    </a:lnTo>
                    <a:lnTo>
                      <a:pt x="1385" y="601"/>
                    </a:lnTo>
                    <a:lnTo>
                      <a:pt x="1387" y="604"/>
                    </a:lnTo>
                    <a:lnTo>
                      <a:pt x="1390" y="606"/>
                    </a:lnTo>
                    <a:lnTo>
                      <a:pt x="1390" y="606"/>
                    </a:lnTo>
                    <a:lnTo>
                      <a:pt x="1393" y="609"/>
                    </a:lnTo>
                    <a:lnTo>
                      <a:pt x="1395" y="611"/>
                    </a:lnTo>
                    <a:lnTo>
                      <a:pt x="1398" y="614"/>
                    </a:lnTo>
                    <a:lnTo>
                      <a:pt x="1398" y="617"/>
                    </a:lnTo>
                    <a:lnTo>
                      <a:pt x="1400" y="619"/>
                    </a:lnTo>
                    <a:lnTo>
                      <a:pt x="1403" y="622"/>
                    </a:lnTo>
                    <a:lnTo>
                      <a:pt x="1406" y="622"/>
                    </a:lnTo>
                    <a:lnTo>
                      <a:pt x="1408" y="624"/>
                    </a:lnTo>
                    <a:lnTo>
                      <a:pt x="1408" y="627"/>
                    </a:lnTo>
                    <a:lnTo>
                      <a:pt x="1411" y="629"/>
                    </a:lnTo>
                    <a:lnTo>
                      <a:pt x="1413" y="632"/>
                    </a:lnTo>
                    <a:lnTo>
                      <a:pt x="1416" y="635"/>
                    </a:lnTo>
                    <a:lnTo>
                      <a:pt x="1416" y="637"/>
                    </a:lnTo>
                    <a:lnTo>
                      <a:pt x="1418" y="637"/>
                    </a:lnTo>
                    <a:lnTo>
                      <a:pt x="1421" y="640"/>
                    </a:lnTo>
                    <a:lnTo>
                      <a:pt x="1424" y="642"/>
                    </a:lnTo>
                    <a:lnTo>
                      <a:pt x="1424" y="645"/>
                    </a:lnTo>
                    <a:lnTo>
                      <a:pt x="1426" y="648"/>
                    </a:lnTo>
                    <a:lnTo>
                      <a:pt x="1429" y="650"/>
                    </a:lnTo>
                    <a:lnTo>
                      <a:pt x="1431" y="653"/>
                    </a:lnTo>
                    <a:lnTo>
                      <a:pt x="1434" y="655"/>
                    </a:lnTo>
                    <a:lnTo>
                      <a:pt x="1434" y="655"/>
                    </a:lnTo>
                    <a:lnTo>
                      <a:pt x="1436" y="658"/>
                    </a:lnTo>
                    <a:lnTo>
                      <a:pt x="1439" y="660"/>
                    </a:lnTo>
                    <a:lnTo>
                      <a:pt x="1442" y="663"/>
                    </a:lnTo>
                    <a:lnTo>
                      <a:pt x="1442" y="666"/>
                    </a:lnTo>
                    <a:lnTo>
                      <a:pt x="1444" y="668"/>
                    </a:lnTo>
                    <a:lnTo>
                      <a:pt x="1447" y="671"/>
                    </a:lnTo>
                    <a:lnTo>
                      <a:pt x="1449" y="673"/>
                    </a:lnTo>
                    <a:lnTo>
                      <a:pt x="1449" y="673"/>
                    </a:lnTo>
                    <a:lnTo>
                      <a:pt x="1452" y="676"/>
                    </a:lnTo>
                    <a:lnTo>
                      <a:pt x="1455" y="678"/>
                    </a:lnTo>
                    <a:lnTo>
                      <a:pt x="1457" y="681"/>
                    </a:lnTo>
                    <a:lnTo>
                      <a:pt x="1457" y="684"/>
                    </a:lnTo>
                    <a:lnTo>
                      <a:pt x="1460" y="686"/>
                    </a:lnTo>
                    <a:lnTo>
                      <a:pt x="1462" y="689"/>
                    </a:lnTo>
                    <a:lnTo>
                      <a:pt x="1465" y="691"/>
                    </a:lnTo>
                    <a:lnTo>
                      <a:pt x="1465" y="694"/>
                    </a:lnTo>
                    <a:lnTo>
                      <a:pt x="1467" y="697"/>
                    </a:lnTo>
                    <a:lnTo>
                      <a:pt x="1470" y="697"/>
                    </a:lnTo>
                    <a:lnTo>
                      <a:pt x="1473" y="699"/>
                    </a:lnTo>
                    <a:lnTo>
                      <a:pt x="1473" y="702"/>
                    </a:lnTo>
                    <a:lnTo>
                      <a:pt x="1475" y="704"/>
                    </a:lnTo>
                    <a:lnTo>
                      <a:pt x="1478" y="707"/>
                    </a:lnTo>
                    <a:lnTo>
                      <a:pt x="1478" y="709"/>
                    </a:lnTo>
                    <a:lnTo>
                      <a:pt x="1480" y="712"/>
                    </a:lnTo>
                    <a:lnTo>
                      <a:pt x="1483" y="715"/>
                    </a:lnTo>
                    <a:lnTo>
                      <a:pt x="1485" y="717"/>
                    </a:lnTo>
                    <a:lnTo>
                      <a:pt x="1485" y="717"/>
                    </a:lnTo>
                    <a:lnTo>
                      <a:pt x="1488" y="720"/>
                    </a:lnTo>
                    <a:lnTo>
                      <a:pt x="1491" y="722"/>
                    </a:lnTo>
                    <a:lnTo>
                      <a:pt x="1491" y="725"/>
                    </a:lnTo>
                    <a:lnTo>
                      <a:pt x="1493" y="727"/>
                    </a:lnTo>
                    <a:lnTo>
                      <a:pt x="1496" y="730"/>
                    </a:lnTo>
                    <a:lnTo>
                      <a:pt x="1498" y="733"/>
                    </a:lnTo>
                    <a:lnTo>
                      <a:pt x="1498" y="735"/>
                    </a:lnTo>
                    <a:lnTo>
                      <a:pt x="1501" y="738"/>
                    </a:lnTo>
                    <a:lnTo>
                      <a:pt x="1504" y="740"/>
                    </a:lnTo>
                    <a:lnTo>
                      <a:pt x="1504" y="743"/>
                    </a:lnTo>
                    <a:lnTo>
                      <a:pt x="1506" y="746"/>
                    </a:lnTo>
                    <a:lnTo>
                      <a:pt x="1509" y="746"/>
                    </a:lnTo>
                    <a:lnTo>
                      <a:pt x="1511" y="748"/>
                    </a:lnTo>
                    <a:lnTo>
                      <a:pt x="1511" y="751"/>
                    </a:lnTo>
                    <a:lnTo>
                      <a:pt x="1514" y="753"/>
                    </a:lnTo>
                    <a:lnTo>
                      <a:pt x="1516" y="756"/>
                    </a:lnTo>
                    <a:lnTo>
                      <a:pt x="1516" y="758"/>
                    </a:lnTo>
                    <a:lnTo>
                      <a:pt x="1519" y="761"/>
                    </a:lnTo>
                    <a:lnTo>
                      <a:pt x="1522" y="764"/>
                    </a:lnTo>
                    <a:lnTo>
                      <a:pt x="1522" y="766"/>
                    </a:lnTo>
                    <a:lnTo>
                      <a:pt x="1524" y="769"/>
                    </a:lnTo>
                    <a:lnTo>
                      <a:pt x="1527" y="771"/>
                    </a:lnTo>
                    <a:lnTo>
                      <a:pt x="1527" y="774"/>
                    </a:lnTo>
                    <a:lnTo>
                      <a:pt x="1529" y="777"/>
                    </a:lnTo>
                    <a:lnTo>
                      <a:pt x="1532" y="779"/>
                    </a:lnTo>
                    <a:lnTo>
                      <a:pt x="1534" y="779"/>
                    </a:lnTo>
                    <a:lnTo>
                      <a:pt x="1534" y="782"/>
                    </a:lnTo>
                    <a:lnTo>
                      <a:pt x="1537" y="784"/>
                    </a:lnTo>
                    <a:lnTo>
                      <a:pt x="1540" y="787"/>
                    </a:lnTo>
                    <a:lnTo>
                      <a:pt x="1540" y="789"/>
                    </a:lnTo>
                    <a:lnTo>
                      <a:pt x="1542" y="792"/>
                    </a:lnTo>
                    <a:lnTo>
                      <a:pt x="1545" y="795"/>
                    </a:lnTo>
                    <a:lnTo>
                      <a:pt x="1545" y="797"/>
                    </a:lnTo>
                    <a:lnTo>
                      <a:pt x="1547" y="800"/>
                    </a:lnTo>
                    <a:lnTo>
                      <a:pt x="1550" y="802"/>
                    </a:lnTo>
                    <a:lnTo>
                      <a:pt x="1550" y="805"/>
                    </a:lnTo>
                    <a:lnTo>
                      <a:pt x="1553" y="807"/>
                    </a:lnTo>
                    <a:lnTo>
                      <a:pt x="1555" y="810"/>
                    </a:lnTo>
                    <a:lnTo>
                      <a:pt x="1555" y="813"/>
                    </a:lnTo>
                    <a:lnTo>
                      <a:pt x="1558" y="815"/>
                    </a:lnTo>
                    <a:lnTo>
                      <a:pt x="1560" y="818"/>
                    </a:lnTo>
                    <a:lnTo>
                      <a:pt x="1560" y="820"/>
                    </a:lnTo>
                    <a:lnTo>
                      <a:pt x="1563" y="823"/>
                    </a:lnTo>
                    <a:lnTo>
                      <a:pt x="1565" y="823"/>
                    </a:lnTo>
                    <a:lnTo>
                      <a:pt x="1565" y="826"/>
                    </a:lnTo>
                    <a:lnTo>
                      <a:pt x="1568" y="828"/>
                    </a:lnTo>
                    <a:lnTo>
                      <a:pt x="1571" y="831"/>
                    </a:lnTo>
                    <a:lnTo>
                      <a:pt x="1571" y="833"/>
                    </a:lnTo>
                    <a:lnTo>
                      <a:pt x="1573" y="836"/>
                    </a:lnTo>
                    <a:lnTo>
                      <a:pt x="1576" y="838"/>
                    </a:lnTo>
                    <a:lnTo>
                      <a:pt x="1576" y="841"/>
                    </a:lnTo>
                    <a:lnTo>
                      <a:pt x="1578" y="844"/>
                    </a:lnTo>
                    <a:lnTo>
                      <a:pt x="1578" y="846"/>
                    </a:lnTo>
                    <a:lnTo>
                      <a:pt x="1581" y="849"/>
                    </a:lnTo>
                    <a:lnTo>
                      <a:pt x="1583" y="851"/>
                    </a:lnTo>
                    <a:lnTo>
                      <a:pt x="1583" y="854"/>
                    </a:lnTo>
                    <a:lnTo>
                      <a:pt x="1586" y="856"/>
                    </a:lnTo>
                    <a:lnTo>
                      <a:pt x="1589" y="859"/>
                    </a:lnTo>
                    <a:lnTo>
                      <a:pt x="1589" y="862"/>
                    </a:lnTo>
                    <a:lnTo>
                      <a:pt x="1591" y="864"/>
                    </a:lnTo>
                    <a:lnTo>
                      <a:pt x="1594" y="867"/>
                    </a:lnTo>
                    <a:lnTo>
                      <a:pt x="1594" y="869"/>
                    </a:lnTo>
                    <a:lnTo>
                      <a:pt x="1596" y="872"/>
                    </a:lnTo>
                    <a:lnTo>
                      <a:pt x="1596" y="875"/>
                    </a:lnTo>
                    <a:lnTo>
                      <a:pt x="1599" y="877"/>
                    </a:lnTo>
                    <a:lnTo>
                      <a:pt x="1602" y="880"/>
                    </a:lnTo>
                    <a:lnTo>
                      <a:pt x="1602" y="882"/>
                    </a:lnTo>
                    <a:lnTo>
                      <a:pt x="1604" y="885"/>
                    </a:lnTo>
                    <a:lnTo>
                      <a:pt x="1607" y="887"/>
                    </a:lnTo>
                    <a:lnTo>
                      <a:pt x="1607" y="890"/>
                    </a:lnTo>
                    <a:lnTo>
                      <a:pt x="1609" y="893"/>
                    </a:lnTo>
                    <a:lnTo>
                      <a:pt x="1609" y="895"/>
                    </a:lnTo>
                    <a:lnTo>
                      <a:pt x="1612" y="898"/>
                    </a:lnTo>
                    <a:lnTo>
                      <a:pt x="1614" y="900"/>
                    </a:lnTo>
                    <a:lnTo>
                      <a:pt x="1614" y="903"/>
                    </a:lnTo>
                    <a:lnTo>
                      <a:pt x="1617" y="905"/>
                    </a:lnTo>
                    <a:lnTo>
                      <a:pt x="1617" y="908"/>
                    </a:lnTo>
                    <a:lnTo>
                      <a:pt x="1620" y="911"/>
                    </a:lnTo>
                    <a:lnTo>
                      <a:pt x="1622" y="913"/>
                    </a:lnTo>
                    <a:lnTo>
                      <a:pt x="1622" y="913"/>
                    </a:lnTo>
                    <a:lnTo>
                      <a:pt x="1625" y="916"/>
                    </a:lnTo>
                    <a:lnTo>
                      <a:pt x="1625" y="918"/>
                    </a:lnTo>
                    <a:lnTo>
                      <a:pt x="1627" y="924"/>
                    </a:lnTo>
                    <a:lnTo>
                      <a:pt x="1630" y="924"/>
                    </a:lnTo>
                    <a:lnTo>
                      <a:pt x="1630" y="926"/>
                    </a:lnTo>
                    <a:lnTo>
                      <a:pt x="1632" y="929"/>
                    </a:lnTo>
                    <a:lnTo>
                      <a:pt x="1632" y="931"/>
                    </a:lnTo>
                    <a:lnTo>
                      <a:pt x="1635" y="936"/>
                    </a:lnTo>
                    <a:lnTo>
                      <a:pt x="1638" y="936"/>
                    </a:lnTo>
                    <a:lnTo>
                      <a:pt x="1638" y="939"/>
                    </a:lnTo>
                    <a:lnTo>
                      <a:pt x="1640" y="942"/>
                    </a:lnTo>
                    <a:lnTo>
                      <a:pt x="1640" y="944"/>
                    </a:lnTo>
                    <a:lnTo>
                      <a:pt x="1643" y="947"/>
                    </a:lnTo>
                    <a:lnTo>
                      <a:pt x="1645" y="952"/>
                    </a:lnTo>
                    <a:lnTo>
                      <a:pt x="1645" y="952"/>
                    </a:lnTo>
                    <a:lnTo>
                      <a:pt x="1648" y="955"/>
                    </a:lnTo>
                    <a:lnTo>
                      <a:pt x="1648" y="957"/>
                    </a:lnTo>
                    <a:lnTo>
                      <a:pt x="1651" y="960"/>
                    </a:lnTo>
                    <a:lnTo>
                      <a:pt x="1651" y="962"/>
                    </a:lnTo>
                    <a:lnTo>
                      <a:pt x="1653" y="967"/>
                    </a:lnTo>
                    <a:lnTo>
                      <a:pt x="1656" y="970"/>
                    </a:lnTo>
                    <a:lnTo>
                      <a:pt x="1656" y="973"/>
                    </a:lnTo>
                    <a:lnTo>
                      <a:pt x="1658" y="973"/>
                    </a:lnTo>
                    <a:lnTo>
                      <a:pt x="1658" y="975"/>
                    </a:lnTo>
                    <a:lnTo>
                      <a:pt x="1661" y="980"/>
                    </a:lnTo>
                    <a:lnTo>
                      <a:pt x="1661" y="983"/>
                    </a:lnTo>
                    <a:lnTo>
                      <a:pt x="1663" y="985"/>
                    </a:lnTo>
                    <a:lnTo>
                      <a:pt x="1666" y="988"/>
                    </a:lnTo>
                    <a:lnTo>
                      <a:pt x="1666" y="991"/>
                    </a:lnTo>
                    <a:lnTo>
                      <a:pt x="1669" y="993"/>
                    </a:lnTo>
                    <a:lnTo>
                      <a:pt x="1669" y="996"/>
                    </a:lnTo>
                    <a:lnTo>
                      <a:pt x="1671" y="998"/>
                    </a:lnTo>
                    <a:lnTo>
                      <a:pt x="1671" y="1001"/>
                    </a:lnTo>
                    <a:lnTo>
                      <a:pt x="1674" y="1004"/>
                    </a:lnTo>
                    <a:lnTo>
                      <a:pt x="1674" y="1006"/>
                    </a:lnTo>
                    <a:lnTo>
                      <a:pt x="1676" y="1009"/>
                    </a:lnTo>
                    <a:lnTo>
                      <a:pt x="1676" y="1011"/>
                    </a:lnTo>
                    <a:lnTo>
                      <a:pt x="1679" y="1014"/>
                    </a:lnTo>
                    <a:lnTo>
                      <a:pt x="1682" y="1016"/>
                    </a:lnTo>
                    <a:lnTo>
                      <a:pt x="1682" y="1019"/>
                    </a:lnTo>
                    <a:lnTo>
                      <a:pt x="1684" y="1022"/>
                    </a:lnTo>
                    <a:lnTo>
                      <a:pt x="1684" y="1024"/>
                    </a:lnTo>
                    <a:lnTo>
                      <a:pt x="1687" y="1027"/>
                    </a:lnTo>
                    <a:lnTo>
                      <a:pt x="1687" y="1029"/>
                    </a:lnTo>
                    <a:lnTo>
                      <a:pt x="1689" y="1032"/>
                    </a:lnTo>
                    <a:lnTo>
                      <a:pt x="1689" y="1034"/>
                    </a:lnTo>
                    <a:lnTo>
                      <a:pt x="1692" y="1037"/>
                    </a:lnTo>
                    <a:lnTo>
                      <a:pt x="1692" y="1040"/>
                    </a:lnTo>
                    <a:lnTo>
                      <a:pt x="1694" y="1042"/>
                    </a:lnTo>
                    <a:lnTo>
                      <a:pt x="1694" y="1045"/>
                    </a:lnTo>
                    <a:lnTo>
                      <a:pt x="1697" y="1047"/>
                    </a:lnTo>
                    <a:lnTo>
                      <a:pt x="1697" y="1050"/>
                    </a:lnTo>
                    <a:lnTo>
                      <a:pt x="1700" y="1053"/>
                    </a:lnTo>
                    <a:lnTo>
                      <a:pt x="1702" y="1055"/>
                    </a:lnTo>
                    <a:lnTo>
                      <a:pt x="1702" y="1058"/>
                    </a:lnTo>
                    <a:lnTo>
                      <a:pt x="1705" y="1060"/>
                    </a:lnTo>
                    <a:lnTo>
                      <a:pt x="1705" y="1063"/>
                    </a:lnTo>
                    <a:lnTo>
                      <a:pt x="1707" y="1065"/>
                    </a:lnTo>
                    <a:lnTo>
                      <a:pt x="1707" y="1071"/>
                    </a:lnTo>
                    <a:lnTo>
                      <a:pt x="1710" y="1073"/>
                    </a:lnTo>
                    <a:lnTo>
                      <a:pt x="1710" y="1076"/>
                    </a:lnTo>
                    <a:lnTo>
                      <a:pt x="1712" y="1078"/>
                    </a:lnTo>
                    <a:lnTo>
                      <a:pt x="1712" y="1081"/>
                    </a:lnTo>
                    <a:lnTo>
                      <a:pt x="1715" y="1083"/>
                    </a:lnTo>
                    <a:lnTo>
                      <a:pt x="1715" y="1086"/>
                    </a:lnTo>
                    <a:lnTo>
                      <a:pt x="1718" y="1089"/>
                    </a:lnTo>
                    <a:lnTo>
                      <a:pt x="1718" y="1091"/>
                    </a:lnTo>
                    <a:lnTo>
                      <a:pt x="1720" y="1094"/>
                    </a:lnTo>
                    <a:lnTo>
                      <a:pt x="1720" y="1096"/>
                    </a:lnTo>
                    <a:lnTo>
                      <a:pt x="1723" y="1099"/>
                    </a:lnTo>
                    <a:lnTo>
                      <a:pt x="1723" y="1102"/>
                    </a:lnTo>
                    <a:lnTo>
                      <a:pt x="1723" y="1104"/>
                    </a:lnTo>
                    <a:lnTo>
                      <a:pt x="1725" y="1107"/>
                    </a:lnTo>
                    <a:lnTo>
                      <a:pt x="1725" y="1109"/>
                    </a:lnTo>
                    <a:lnTo>
                      <a:pt x="1728" y="1112"/>
                    </a:lnTo>
                    <a:lnTo>
                      <a:pt x="1728" y="1114"/>
                    </a:lnTo>
                    <a:lnTo>
                      <a:pt x="1731" y="1117"/>
                    </a:lnTo>
                    <a:lnTo>
                      <a:pt x="1731" y="1120"/>
                    </a:lnTo>
                    <a:lnTo>
                      <a:pt x="1733" y="1125"/>
                    </a:lnTo>
                    <a:lnTo>
                      <a:pt x="1733" y="1127"/>
                    </a:lnTo>
                    <a:lnTo>
                      <a:pt x="1736" y="1130"/>
                    </a:lnTo>
                    <a:lnTo>
                      <a:pt x="1736" y="1132"/>
                    </a:lnTo>
                    <a:lnTo>
                      <a:pt x="1738" y="1135"/>
                    </a:lnTo>
                    <a:lnTo>
                      <a:pt x="1738" y="1138"/>
                    </a:lnTo>
                    <a:lnTo>
                      <a:pt x="1741" y="1140"/>
                    </a:lnTo>
                    <a:lnTo>
                      <a:pt x="1741" y="1143"/>
                    </a:lnTo>
                    <a:lnTo>
                      <a:pt x="1743" y="1145"/>
                    </a:lnTo>
                    <a:lnTo>
                      <a:pt x="1743" y="1148"/>
                    </a:lnTo>
                    <a:lnTo>
                      <a:pt x="1746" y="1151"/>
                    </a:lnTo>
                    <a:lnTo>
                      <a:pt x="1746" y="1153"/>
                    </a:lnTo>
                    <a:lnTo>
                      <a:pt x="1746" y="1156"/>
                    </a:lnTo>
                    <a:lnTo>
                      <a:pt x="1749" y="1158"/>
                    </a:lnTo>
                    <a:lnTo>
                      <a:pt x="1749" y="1161"/>
                    </a:lnTo>
                    <a:lnTo>
                      <a:pt x="1751" y="1163"/>
                    </a:lnTo>
                    <a:lnTo>
                      <a:pt x="1751" y="1169"/>
                    </a:lnTo>
                    <a:lnTo>
                      <a:pt x="1754" y="1171"/>
                    </a:lnTo>
                    <a:lnTo>
                      <a:pt x="1754" y="1174"/>
                    </a:lnTo>
                    <a:lnTo>
                      <a:pt x="1756" y="117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39" name="Freeform 599"/>
              <p:cNvSpPr>
                <a:spLocks/>
              </p:cNvSpPr>
              <p:nvPr/>
            </p:nvSpPr>
            <p:spPr bwMode="auto">
              <a:xfrm>
                <a:off x="2195" y="2845"/>
                <a:ext cx="145" cy="728"/>
              </a:xfrm>
              <a:custGeom>
                <a:avLst/>
                <a:gdLst>
                  <a:gd name="T0" fmla="*/ 3 w 145"/>
                  <a:gd name="T1" fmla="*/ 8 h 728"/>
                  <a:gd name="T2" fmla="*/ 8 w 145"/>
                  <a:gd name="T3" fmla="*/ 18 h 728"/>
                  <a:gd name="T4" fmla="*/ 11 w 145"/>
                  <a:gd name="T5" fmla="*/ 31 h 728"/>
                  <a:gd name="T6" fmla="*/ 16 w 145"/>
                  <a:gd name="T7" fmla="*/ 42 h 728"/>
                  <a:gd name="T8" fmla="*/ 21 w 145"/>
                  <a:gd name="T9" fmla="*/ 52 h 728"/>
                  <a:gd name="T10" fmla="*/ 24 w 145"/>
                  <a:gd name="T11" fmla="*/ 65 h 728"/>
                  <a:gd name="T12" fmla="*/ 29 w 145"/>
                  <a:gd name="T13" fmla="*/ 75 h 728"/>
                  <a:gd name="T14" fmla="*/ 34 w 145"/>
                  <a:gd name="T15" fmla="*/ 85 h 728"/>
                  <a:gd name="T16" fmla="*/ 36 w 145"/>
                  <a:gd name="T17" fmla="*/ 98 h 728"/>
                  <a:gd name="T18" fmla="*/ 42 w 145"/>
                  <a:gd name="T19" fmla="*/ 109 h 728"/>
                  <a:gd name="T20" fmla="*/ 44 w 145"/>
                  <a:gd name="T21" fmla="*/ 119 h 728"/>
                  <a:gd name="T22" fmla="*/ 49 w 145"/>
                  <a:gd name="T23" fmla="*/ 132 h 728"/>
                  <a:gd name="T24" fmla="*/ 52 w 145"/>
                  <a:gd name="T25" fmla="*/ 142 h 728"/>
                  <a:gd name="T26" fmla="*/ 54 w 145"/>
                  <a:gd name="T27" fmla="*/ 155 h 728"/>
                  <a:gd name="T28" fmla="*/ 60 w 145"/>
                  <a:gd name="T29" fmla="*/ 165 h 728"/>
                  <a:gd name="T30" fmla="*/ 62 w 145"/>
                  <a:gd name="T31" fmla="*/ 178 h 728"/>
                  <a:gd name="T32" fmla="*/ 65 w 145"/>
                  <a:gd name="T33" fmla="*/ 189 h 728"/>
                  <a:gd name="T34" fmla="*/ 70 w 145"/>
                  <a:gd name="T35" fmla="*/ 199 h 728"/>
                  <a:gd name="T36" fmla="*/ 73 w 145"/>
                  <a:gd name="T37" fmla="*/ 212 h 728"/>
                  <a:gd name="T38" fmla="*/ 75 w 145"/>
                  <a:gd name="T39" fmla="*/ 222 h 728"/>
                  <a:gd name="T40" fmla="*/ 78 w 145"/>
                  <a:gd name="T41" fmla="*/ 235 h 728"/>
                  <a:gd name="T42" fmla="*/ 83 w 145"/>
                  <a:gd name="T43" fmla="*/ 245 h 728"/>
                  <a:gd name="T44" fmla="*/ 85 w 145"/>
                  <a:gd name="T45" fmla="*/ 258 h 728"/>
                  <a:gd name="T46" fmla="*/ 88 w 145"/>
                  <a:gd name="T47" fmla="*/ 269 h 728"/>
                  <a:gd name="T48" fmla="*/ 91 w 145"/>
                  <a:gd name="T49" fmla="*/ 282 h 728"/>
                  <a:gd name="T50" fmla="*/ 93 w 145"/>
                  <a:gd name="T51" fmla="*/ 292 h 728"/>
                  <a:gd name="T52" fmla="*/ 96 w 145"/>
                  <a:gd name="T53" fmla="*/ 305 h 728"/>
                  <a:gd name="T54" fmla="*/ 98 w 145"/>
                  <a:gd name="T55" fmla="*/ 315 h 728"/>
                  <a:gd name="T56" fmla="*/ 101 w 145"/>
                  <a:gd name="T57" fmla="*/ 328 h 728"/>
                  <a:gd name="T58" fmla="*/ 103 w 145"/>
                  <a:gd name="T59" fmla="*/ 338 h 728"/>
                  <a:gd name="T60" fmla="*/ 106 w 145"/>
                  <a:gd name="T61" fmla="*/ 351 h 728"/>
                  <a:gd name="T62" fmla="*/ 109 w 145"/>
                  <a:gd name="T63" fmla="*/ 362 h 728"/>
                  <a:gd name="T64" fmla="*/ 111 w 145"/>
                  <a:gd name="T65" fmla="*/ 374 h 728"/>
                  <a:gd name="T66" fmla="*/ 114 w 145"/>
                  <a:gd name="T67" fmla="*/ 387 h 728"/>
                  <a:gd name="T68" fmla="*/ 114 w 145"/>
                  <a:gd name="T69" fmla="*/ 398 h 728"/>
                  <a:gd name="T70" fmla="*/ 116 w 145"/>
                  <a:gd name="T71" fmla="*/ 411 h 728"/>
                  <a:gd name="T72" fmla="*/ 119 w 145"/>
                  <a:gd name="T73" fmla="*/ 421 h 728"/>
                  <a:gd name="T74" fmla="*/ 122 w 145"/>
                  <a:gd name="T75" fmla="*/ 434 h 728"/>
                  <a:gd name="T76" fmla="*/ 124 w 145"/>
                  <a:gd name="T77" fmla="*/ 447 h 728"/>
                  <a:gd name="T78" fmla="*/ 124 w 145"/>
                  <a:gd name="T79" fmla="*/ 457 h 728"/>
                  <a:gd name="T80" fmla="*/ 127 w 145"/>
                  <a:gd name="T81" fmla="*/ 470 h 728"/>
                  <a:gd name="T82" fmla="*/ 127 w 145"/>
                  <a:gd name="T83" fmla="*/ 480 h 728"/>
                  <a:gd name="T84" fmla="*/ 129 w 145"/>
                  <a:gd name="T85" fmla="*/ 493 h 728"/>
                  <a:gd name="T86" fmla="*/ 132 w 145"/>
                  <a:gd name="T87" fmla="*/ 503 h 728"/>
                  <a:gd name="T88" fmla="*/ 132 w 145"/>
                  <a:gd name="T89" fmla="*/ 516 h 728"/>
                  <a:gd name="T90" fmla="*/ 134 w 145"/>
                  <a:gd name="T91" fmla="*/ 529 h 728"/>
                  <a:gd name="T92" fmla="*/ 134 w 145"/>
                  <a:gd name="T93" fmla="*/ 539 h 728"/>
                  <a:gd name="T94" fmla="*/ 137 w 145"/>
                  <a:gd name="T95" fmla="*/ 552 h 728"/>
                  <a:gd name="T96" fmla="*/ 137 w 145"/>
                  <a:gd name="T97" fmla="*/ 565 h 728"/>
                  <a:gd name="T98" fmla="*/ 137 w 145"/>
                  <a:gd name="T99" fmla="*/ 576 h 728"/>
                  <a:gd name="T100" fmla="*/ 140 w 145"/>
                  <a:gd name="T101" fmla="*/ 589 h 728"/>
                  <a:gd name="T102" fmla="*/ 140 w 145"/>
                  <a:gd name="T103" fmla="*/ 599 h 728"/>
                  <a:gd name="T104" fmla="*/ 140 w 145"/>
                  <a:gd name="T105" fmla="*/ 612 h 728"/>
                  <a:gd name="T106" fmla="*/ 142 w 145"/>
                  <a:gd name="T107" fmla="*/ 625 h 728"/>
                  <a:gd name="T108" fmla="*/ 142 w 145"/>
                  <a:gd name="T109" fmla="*/ 635 h 728"/>
                  <a:gd name="T110" fmla="*/ 142 w 145"/>
                  <a:gd name="T111" fmla="*/ 648 h 728"/>
                  <a:gd name="T112" fmla="*/ 142 w 145"/>
                  <a:gd name="T113" fmla="*/ 661 h 728"/>
                  <a:gd name="T114" fmla="*/ 142 w 145"/>
                  <a:gd name="T115" fmla="*/ 671 h 728"/>
                  <a:gd name="T116" fmla="*/ 142 w 145"/>
                  <a:gd name="T117" fmla="*/ 684 h 728"/>
                  <a:gd name="T118" fmla="*/ 145 w 145"/>
                  <a:gd name="T119" fmla="*/ 694 h 728"/>
                  <a:gd name="T120" fmla="*/ 145 w 145"/>
                  <a:gd name="T121" fmla="*/ 707 h 728"/>
                  <a:gd name="T122" fmla="*/ 145 w 145"/>
                  <a:gd name="T123" fmla="*/ 72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5" h="72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1" y="31"/>
                    </a:lnTo>
                    <a:lnTo>
                      <a:pt x="13" y="34"/>
                    </a:lnTo>
                    <a:lnTo>
                      <a:pt x="13" y="36"/>
                    </a:lnTo>
                    <a:lnTo>
                      <a:pt x="16" y="39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18" y="49"/>
                    </a:lnTo>
                    <a:lnTo>
                      <a:pt x="21" y="52"/>
                    </a:lnTo>
                    <a:lnTo>
                      <a:pt x="21" y="55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6" y="70"/>
                    </a:lnTo>
                    <a:lnTo>
                      <a:pt x="26" y="73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31" y="80"/>
                    </a:lnTo>
                    <a:lnTo>
                      <a:pt x="31" y="83"/>
                    </a:lnTo>
                    <a:lnTo>
                      <a:pt x="34" y="85"/>
                    </a:lnTo>
                    <a:lnTo>
                      <a:pt x="34" y="88"/>
                    </a:lnTo>
                    <a:lnTo>
                      <a:pt x="34" y="91"/>
                    </a:lnTo>
                    <a:lnTo>
                      <a:pt x="36" y="96"/>
                    </a:lnTo>
                    <a:lnTo>
                      <a:pt x="36" y="98"/>
                    </a:lnTo>
                    <a:lnTo>
                      <a:pt x="36" y="101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2" y="114"/>
                    </a:lnTo>
                    <a:lnTo>
                      <a:pt x="44" y="116"/>
                    </a:lnTo>
                    <a:lnTo>
                      <a:pt x="44" y="119"/>
                    </a:lnTo>
                    <a:lnTo>
                      <a:pt x="44" y="122"/>
                    </a:lnTo>
                    <a:lnTo>
                      <a:pt x="47" y="127"/>
                    </a:lnTo>
                    <a:lnTo>
                      <a:pt x="47" y="129"/>
                    </a:lnTo>
                    <a:lnTo>
                      <a:pt x="49" y="132"/>
                    </a:lnTo>
                    <a:lnTo>
                      <a:pt x="49" y="134"/>
                    </a:lnTo>
                    <a:lnTo>
                      <a:pt x="49" y="137"/>
                    </a:lnTo>
                    <a:lnTo>
                      <a:pt x="52" y="140"/>
                    </a:lnTo>
                    <a:lnTo>
                      <a:pt x="52" y="142"/>
                    </a:lnTo>
                    <a:lnTo>
                      <a:pt x="52" y="145"/>
                    </a:lnTo>
                    <a:lnTo>
                      <a:pt x="54" y="147"/>
                    </a:lnTo>
                    <a:lnTo>
                      <a:pt x="54" y="153"/>
                    </a:lnTo>
                    <a:lnTo>
                      <a:pt x="54" y="155"/>
                    </a:lnTo>
                    <a:lnTo>
                      <a:pt x="57" y="158"/>
                    </a:lnTo>
                    <a:lnTo>
                      <a:pt x="57" y="160"/>
                    </a:lnTo>
                    <a:lnTo>
                      <a:pt x="57" y="163"/>
                    </a:lnTo>
                    <a:lnTo>
                      <a:pt x="60" y="165"/>
                    </a:lnTo>
                    <a:lnTo>
                      <a:pt x="60" y="168"/>
                    </a:lnTo>
                    <a:lnTo>
                      <a:pt x="60" y="171"/>
                    </a:lnTo>
                    <a:lnTo>
                      <a:pt x="62" y="173"/>
                    </a:lnTo>
                    <a:lnTo>
                      <a:pt x="62" y="178"/>
                    </a:lnTo>
                    <a:lnTo>
                      <a:pt x="62" y="181"/>
                    </a:lnTo>
                    <a:lnTo>
                      <a:pt x="65" y="184"/>
                    </a:lnTo>
                    <a:lnTo>
                      <a:pt x="65" y="186"/>
                    </a:lnTo>
                    <a:lnTo>
                      <a:pt x="65" y="189"/>
                    </a:lnTo>
                    <a:lnTo>
                      <a:pt x="67" y="191"/>
                    </a:lnTo>
                    <a:lnTo>
                      <a:pt x="67" y="194"/>
                    </a:lnTo>
                    <a:lnTo>
                      <a:pt x="67" y="196"/>
                    </a:lnTo>
                    <a:lnTo>
                      <a:pt x="70" y="199"/>
                    </a:lnTo>
                    <a:lnTo>
                      <a:pt x="70" y="204"/>
                    </a:lnTo>
                    <a:lnTo>
                      <a:pt x="70" y="207"/>
                    </a:lnTo>
                    <a:lnTo>
                      <a:pt x="73" y="209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5" y="217"/>
                    </a:lnTo>
                    <a:lnTo>
                      <a:pt x="75" y="220"/>
                    </a:lnTo>
                    <a:lnTo>
                      <a:pt x="75" y="222"/>
                    </a:lnTo>
                    <a:lnTo>
                      <a:pt x="78" y="225"/>
                    </a:lnTo>
                    <a:lnTo>
                      <a:pt x="78" y="230"/>
                    </a:lnTo>
                    <a:lnTo>
                      <a:pt x="78" y="233"/>
                    </a:lnTo>
                    <a:lnTo>
                      <a:pt x="78" y="235"/>
                    </a:lnTo>
                    <a:lnTo>
                      <a:pt x="80" y="238"/>
                    </a:lnTo>
                    <a:lnTo>
                      <a:pt x="80" y="240"/>
                    </a:lnTo>
                    <a:lnTo>
                      <a:pt x="80" y="243"/>
                    </a:lnTo>
                    <a:lnTo>
                      <a:pt x="83" y="245"/>
                    </a:lnTo>
                    <a:lnTo>
                      <a:pt x="83" y="248"/>
                    </a:lnTo>
                    <a:lnTo>
                      <a:pt x="83" y="253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5" y="261"/>
                    </a:lnTo>
                    <a:lnTo>
                      <a:pt x="85" y="263"/>
                    </a:lnTo>
                    <a:lnTo>
                      <a:pt x="88" y="266"/>
                    </a:lnTo>
                    <a:lnTo>
                      <a:pt x="88" y="269"/>
                    </a:lnTo>
                    <a:lnTo>
                      <a:pt x="88" y="271"/>
                    </a:lnTo>
                    <a:lnTo>
                      <a:pt x="91" y="276"/>
                    </a:lnTo>
                    <a:lnTo>
                      <a:pt x="91" y="279"/>
                    </a:lnTo>
                    <a:lnTo>
                      <a:pt x="91" y="282"/>
                    </a:lnTo>
                    <a:lnTo>
                      <a:pt x="91" y="284"/>
                    </a:lnTo>
                    <a:lnTo>
                      <a:pt x="93" y="287"/>
                    </a:lnTo>
                    <a:lnTo>
                      <a:pt x="93" y="289"/>
                    </a:lnTo>
                    <a:lnTo>
                      <a:pt x="93" y="292"/>
                    </a:lnTo>
                    <a:lnTo>
                      <a:pt x="93" y="294"/>
                    </a:lnTo>
                    <a:lnTo>
                      <a:pt x="96" y="297"/>
                    </a:lnTo>
                    <a:lnTo>
                      <a:pt x="96" y="302"/>
                    </a:lnTo>
                    <a:lnTo>
                      <a:pt x="96" y="305"/>
                    </a:lnTo>
                    <a:lnTo>
                      <a:pt x="96" y="307"/>
                    </a:lnTo>
                    <a:lnTo>
                      <a:pt x="98" y="310"/>
                    </a:lnTo>
                    <a:lnTo>
                      <a:pt x="98" y="312"/>
                    </a:lnTo>
                    <a:lnTo>
                      <a:pt x="98" y="315"/>
                    </a:lnTo>
                    <a:lnTo>
                      <a:pt x="98" y="318"/>
                    </a:lnTo>
                    <a:lnTo>
                      <a:pt x="101" y="323"/>
                    </a:lnTo>
                    <a:lnTo>
                      <a:pt x="101" y="325"/>
                    </a:lnTo>
                    <a:lnTo>
                      <a:pt x="101" y="328"/>
                    </a:lnTo>
                    <a:lnTo>
                      <a:pt x="101" y="331"/>
                    </a:lnTo>
                    <a:lnTo>
                      <a:pt x="103" y="333"/>
                    </a:lnTo>
                    <a:lnTo>
                      <a:pt x="103" y="336"/>
                    </a:lnTo>
                    <a:lnTo>
                      <a:pt x="103" y="338"/>
                    </a:lnTo>
                    <a:lnTo>
                      <a:pt x="103" y="343"/>
                    </a:lnTo>
                    <a:lnTo>
                      <a:pt x="106" y="346"/>
                    </a:lnTo>
                    <a:lnTo>
                      <a:pt x="106" y="349"/>
                    </a:lnTo>
                    <a:lnTo>
                      <a:pt x="106" y="351"/>
                    </a:lnTo>
                    <a:lnTo>
                      <a:pt x="106" y="354"/>
                    </a:lnTo>
                    <a:lnTo>
                      <a:pt x="109" y="356"/>
                    </a:lnTo>
                    <a:lnTo>
                      <a:pt x="109" y="359"/>
                    </a:lnTo>
                    <a:lnTo>
                      <a:pt x="109" y="362"/>
                    </a:lnTo>
                    <a:lnTo>
                      <a:pt x="109" y="367"/>
                    </a:lnTo>
                    <a:lnTo>
                      <a:pt x="109" y="369"/>
                    </a:lnTo>
                    <a:lnTo>
                      <a:pt x="111" y="372"/>
                    </a:lnTo>
                    <a:lnTo>
                      <a:pt x="111" y="374"/>
                    </a:lnTo>
                    <a:lnTo>
                      <a:pt x="111" y="377"/>
                    </a:lnTo>
                    <a:lnTo>
                      <a:pt x="111" y="380"/>
                    </a:lnTo>
                    <a:lnTo>
                      <a:pt x="111" y="382"/>
                    </a:lnTo>
                    <a:lnTo>
                      <a:pt x="114" y="387"/>
                    </a:lnTo>
                    <a:lnTo>
                      <a:pt x="114" y="390"/>
                    </a:lnTo>
                    <a:lnTo>
                      <a:pt x="114" y="392"/>
                    </a:lnTo>
                    <a:lnTo>
                      <a:pt x="114" y="395"/>
                    </a:lnTo>
                    <a:lnTo>
                      <a:pt x="114" y="398"/>
                    </a:lnTo>
                    <a:lnTo>
                      <a:pt x="116" y="400"/>
                    </a:lnTo>
                    <a:lnTo>
                      <a:pt x="116" y="403"/>
                    </a:lnTo>
                    <a:lnTo>
                      <a:pt x="116" y="408"/>
                    </a:lnTo>
                    <a:lnTo>
                      <a:pt x="116" y="411"/>
                    </a:lnTo>
                    <a:lnTo>
                      <a:pt x="119" y="413"/>
                    </a:lnTo>
                    <a:lnTo>
                      <a:pt x="119" y="416"/>
                    </a:lnTo>
                    <a:lnTo>
                      <a:pt x="119" y="418"/>
                    </a:lnTo>
                    <a:lnTo>
                      <a:pt x="119" y="421"/>
                    </a:lnTo>
                    <a:lnTo>
                      <a:pt x="119" y="423"/>
                    </a:lnTo>
                    <a:lnTo>
                      <a:pt x="119" y="429"/>
                    </a:lnTo>
                    <a:lnTo>
                      <a:pt x="122" y="431"/>
                    </a:lnTo>
                    <a:lnTo>
                      <a:pt x="122" y="434"/>
                    </a:lnTo>
                    <a:lnTo>
                      <a:pt x="122" y="436"/>
                    </a:lnTo>
                    <a:lnTo>
                      <a:pt x="122" y="439"/>
                    </a:lnTo>
                    <a:lnTo>
                      <a:pt x="122" y="441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4" y="452"/>
                    </a:lnTo>
                    <a:lnTo>
                      <a:pt x="124" y="454"/>
                    </a:lnTo>
                    <a:lnTo>
                      <a:pt x="124" y="457"/>
                    </a:lnTo>
                    <a:lnTo>
                      <a:pt x="124" y="460"/>
                    </a:lnTo>
                    <a:lnTo>
                      <a:pt x="124" y="462"/>
                    </a:lnTo>
                    <a:lnTo>
                      <a:pt x="127" y="465"/>
                    </a:lnTo>
                    <a:lnTo>
                      <a:pt x="127" y="470"/>
                    </a:lnTo>
                    <a:lnTo>
                      <a:pt x="127" y="472"/>
                    </a:lnTo>
                    <a:lnTo>
                      <a:pt x="127" y="475"/>
                    </a:lnTo>
                    <a:lnTo>
                      <a:pt x="127" y="478"/>
                    </a:lnTo>
                    <a:lnTo>
                      <a:pt x="127" y="480"/>
                    </a:lnTo>
                    <a:lnTo>
                      <a:pt x="129" y="483"/>
                    </a:lnTo>
                    <a:lnTo>
                      <a:pt x="129" y="488"/>
                    </a:lnTo>
                    <a:lnTo>
                      <a:pt x="129" y="490"/>
                    </a:lnTo>
                    <a:lnTo>
                      <a:pt x="129" y="493"/>
                    </a:lnTo>
                    <a:lnTo>
                      <a:pt x="129" y="496"/>
                    </a:lnTo>
                    <a:lnTo>
                      <a:pt x="129" y="498"/>
                    </a:lnTo>
                    <a:lnTo>
                      <a:pt x="132" y="501"/>
                    </a:lnTo>
                    <a:lnTo>
                      <a:pt x="132" y="503"/>
                    </a:lnTo>
                    <a:lnTo>
                      <a:pt x="132" y="509"/>
                    </a:lnTo>
                    <a:lnTo>
                      <a:pt x="132" y="511"/>
                    </a:lnTo>
                    <a:lnTo>
                      <a:pt x="132" y="514"/>
                    </a:lnTo>
                    <a:lnTo>
                      <a:pt x="132" y="516"/>
                    </a:lnTo>
                    <a:lnTo>
                      <a:pt x="132" y="519"/>
                    </a:lnTo>
                    <a:lnTo>
                      <a:pt x="132" y="521"/>
                    </a:lnTo>
                    <a:lnTo>
                      <a:pt x="134" y="524"/>
                    </a:lnTo>
                    <a:lnTo>
                      <a:pt x="134" y="529"/>
                    </a:lnTo>
                    <a:lnTo>
                      <a:pt x="134" y="532"/>
                    </a:lnTo>
                    <a:lnTo>
                      <a:pt x="134" y="534"/>
                    </a:lnTo>
                    <a:lnTo>
                      <a:pt x="134" y="537"/>
                    </a:lnTo>
                    <a:lnTo>
                      <a:pt x="134" y="539"/>
                    </a:lnTo>
                    <a:lnTo>
                      <a:pt x="134" y="542"/>
                    </a:lnTo>
                    <a:lnTo>
                      <a:pt x="134" y="547"/>
                    </a:lnTo>
                    <a:lnTo>
                      <a:pt x="134" y="550"/>
                    </a:lnTo>
                    <a:lnTo>
                      <a:pt x="137" y="552"/>
                    </a:lnTo>
                    <a:lnTo>
                      <a:pt x="137" y="555"/>
                    </a:lnTo>
                    <a:lnTo>
                      <a:pt x="137" y="558"/>
                    </a:lnTo>
                    <a:lnTo>
                      <a:pt x="137" y="560"/>
                    </a:lnTo>
                    <a:lnTo>
                      <a:pt x="137" y="565"/>
                    </a:lnTo>
                    <a:lnTo>
                      <a:pt x="137" y="568"/>
                    </a:lnTo>
                    <a:lnTo>
                      <a:pt x="137" y="570"/>
                    </a:lnTo>
                    <a:lnTo>
                      <a:pt x="137" y="573"/>
                    </a:lnTo>
                    <a:lnTo>
                      <a:pt x="137" y="576"/>
                    </a:lnTo>
                    <a:lnTo>
                      <a:pt x="137" y="578"/>
                    </a:lnTo>
                    <a:lnTo>
                      <a:pt x="140" y="581"/>
                    </a:lnTo>
                    <a:lnTo>
                      <a:pt x="140" y="586"/>
                    </a:lnTo>
                    <a:lnTo>
                      <a:pt x="140" y="589"/>
                    </a:lnTo>
                    <a:lnTo>
                      <a:pt x="140" y="591"/>
                    </a:lnTo>
                    <a:lnTo>
                      <a:pt x="140" y="594"/>
                    </a:lnTo>
                    <a:lnTo>
                      <a:pt x="140" y="596"/>
                    </a:lnTo>
                    <a:lnTo>
                      <a:pt x="140" y="599"/>
                    </a:lnTo>
                    <a:lnTo>
                      <a:pt x="140" y="604"/>
                    </a:lnTo>
                    <a:lnTo>
                      <a:pt x="140" y="607"/>
                    </a:lnTo>
                    <a:lnTo>
                      <a:pt x="140" y="609"/>
                    </a:lnTo>
                    <a:lnTo>
                      <a:pt x="140" y="612"/>
                    </a:lnTo>
                    <a:lnTo>
                      <a:pt x="140" y="614"/>
                    </a:lnTo>
                    <a:lnTo>
                      <a:pt x="140" y="617"/>
                    </a:lnTo>
                    <a:lnTo>
                      <a:pt x="140" y="619"/>
                    </a:lnTo>
                    <a:lnTo>
                      <a:pt x="142" y="625"/>
                    </a:lnTo>
                    <a:lnTo>
                      <a:pt x="142" y="627"/>
                    </a:lnTo>
                    <a:lnTo>
                      <a:pt x="142" y="630"/>
                    </a:lnTo>
                    <a:lnTo>
                      <a:pt x="142" y="632"/>
                    </a:lnTo>
                    <a:lnTo>
                      <a:pt x="142" y="635"/>
                    </a:lnTo>
                    <a:lnTo>
                      <a:pt x="142" y="638"/>
                    </a:lnTo>
                    <a:lnTo>
                      <a:pt x="142" y="643"/>
                    </a:lnTo>
                    <a:lnTo>
                      <a:pt x="142" y="645"/>
                    </a:lnTo>
                    <a:lnTo>
                      <a:pt x="142" y="648"/>
                    </a:lnTo>
                    <a:lnTo>
                      <a:pt x="142" y="650"/>
                    </a:lnTo>
                    <a:lnTo>
                      <a:pt x="142" y="653"/>
                    </a:lnTo>
                    <a:lnTo>
                      <a:pt x="142" y="656"/>
                    </a:lnTo>
                    <a:lnTo>
                      <a:pt x="142" y="661"/>
                    </a:lnTo>
                    <a:lnTo>
                      <a:pt x="142" y="663"/>
                    </a:lnTo>
                    <a:lnTo>
                      <a:pt x="142" y="666"/>
                    </a:lnTo>
                    <a:lnTo>
                      <a:pt x="142" y="668"/>
                    </a:lnTo>
                    <a:lnTo>
                      <a:pt x="142" y="671"/>
                    </a:lnTo>
                    <a:lnTo>
                      <a:pt x="142" y="674"/>
                    </a:lnTo>
                    <a:lnTo>
                      <a:pt x="142" y="679"/>
                    </a:lnTo>
                    <a:lnTo>
                      <a:pt x="142" y="681"/>
                    </a:lnTo>
                    <a:lnTo>
                      <a:pt x="142" y="684"/>
                    </a:lnTo>
                    <a:lnTo>
                      <a:pt x="142" y="687"/>
                    </a:lnTo>
                    <a:lnTo>
                      <a:pt x="142" y="689"/>
                    </a:lnTo>
                    <a:lnTo>
                      <a:pt x="145" y="692"/>
                    </a:lnTo>
                    <a:lnTo>
                      <a:pt x="145" y="694"/>
                    </a:lnTo>
                    <a:lnTo>
                      <a:pt x="145" y="699"/>
                    </a:lnTo>
                    <a:lnTo>
                      <a:pt x="145" y="702"/>
                    </a:lnTo>
                    <a:lnTo>
                      <a:pt x="145" y="705"/>
                    </a:lnTo>
                    <a:lnTo>
                      <a:pt x="145" y="707"/>
                    </a:lnTo>
                    <a:lnTo>
                      <a:pt x="145" y="710"/>
                    </a:lnTo>
                    <a:lnTo>
                      <a:pt x="145" y="712"/>
                    </a:lnTo>
                    <a:lnTo>
                      <a:pt x="145" y="717"/>
                    </a:lnTo>
                    <a:lnTo>
                      <a:pt x="145" y="720"/>
                    </a:lnTo>
                    <a:lnTo>
                      <a:pt x="145" y="723"/>
                    </a:lnTo>
                    <a:lnTo>
                      <a:pt x="145" y="725"/>
                    </a:lnTo>
                    <a:lnTo>
                      <a:pt x="145" y="7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1240" name="Picture 600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9" y="1287"/>
                <a:ext cx="2280" cy="22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1241" name="Freeform 601"/>
              <p:cNvSpPr>
                <a:spLocks/>
              </p:cNvSpPr>
              <p:nvPr/>
            </p:nvSpPr>
            <p:spPr bwMode="auto">
              <a:xfrm>
                <a:off x="439" y="3459"/>
                <a:ext cx="113" cy="114"/>
              </a:xfrm>
              <a:custGeom>
                <a:avLst/>
                <a:gdLst>
                  <a:gd name="T0" fmla="*/ 113 w 113"/>
                  <a:gd name="T1" fmla="*/ 114 h 114"/>
                  <a:gd name="T2" fmla="*/ 113 w 113"/>
                  <a:gd name="T3" fmla="*/ 106 h 114"/>
                  <a:gd name="T4" fmla="*/ 111 w 113"/>
                  <a:gd name="T5" fmla="*/ 98 h 114"/>
                  <a:gd name="T6" fmla="*/ 111 w 113"/>
                  <a:gd name="T7" fmla="*/ 93 h 114"/>
                  <a:gd name="T8" fmla="*/ 108 w 113"/>
                  <a:gd name="T9" fmla="*/ 85 h 114"/>
                  <a:gd name="T10" fmla="*/ 105 w 113"/>
                  <a:gd name="T11" fmla="*/ 78 h 114"/>
                  <a:gd name="T12" fmla="*/ 103 w 113"/>
                  <a:gd name="T13" fmla="*/ 70 h 114"/>
                  <a:gd name="T14" fmla="*/ 100 w 113"/>
                  <a:gd name="T15" fmla="*/ 65 h 114"/>
                  <a:gd name="T16" fmla="*/ 98 w 113"/>
                  <a:gd name="T17" fmla="*/ 57 h 114"/>
                  <a:gd name="T18" fmla="*/ 93 w 113"/>
                  <a:gd name="T19" fmla="*/ 52 h 114"/>
                  <a:gd name="T20" fmla="*/ 90 w 113"/>
                  <a:gd name="T21" fmla="*/ 44 h 114"/>
                  <a:gd name="T22" fmla="*/ 85 w 113"/>
                  <a:gd name="T23" fmla="*/ 39 h 114"/>
                  <a:gd name="T24" fmla="*/ 80 w 113"/>
                  <a:gd name="T25" fmla="*/ 34 h 114"/>
                  <a:gd name="T26" fmla="*/ 75 w 113"/>
                  <a:gd name="T27" fmla="*/ 29 h 114"/>
                  <a:gd name="T28" fmla="*/ 67 w 113"/>
                  <a:gd name="T29" fmla="*/ 24 h 114"/>
                  <a:gd name="T30" fmla="*/ 62 w 113"/>
                  <a:gd name="T31" fmla="*/ 18 h 114"/>
                  <a:gd name="T32" fmla="*/ 56 w 113"/>
                  <a:gd name="T33" fmla="*/ 16 h 114"/>
                  <a:gd name="T34" fmla="*/ 49 w 113"/>
                  <a:gd name="T35" fmla="*/ 11 h 114"/>
                  <a:gd name="T36" fmla="*/ 41 w 113"/>
                  <a:gd name="T37" fmla="*/ 8 h 114"/>
                  <a:gd name="T38" fmla="*/ 36 w 113"/>
                  <a:gd name="T39" fmla="*/ 5 h 114"/>
                  <a:gd name="T40" fmla="*/ 28 w 113"/>
                  <a:gd name="T41" fmla="*/ 3 h 114"/>
                  <a:gd name="T42" fmla="*/ 20 w 113"/>
                  <a:gd name="T43" fmla="*/ 3 h 114"/>
                  <a:gd name="T44" fmla="*/ 13 w 113"/>
                  <a:gd name="T45" fmla="*/ 0 h 114"/>
                  <a:gd name="T46" fmla="*/ 5 w 113"/>
                  <a:gd name="T47" fmla="*/ 0 h 114"/>
                  <a:gd name="T48" fmla="*/ 0 w 113"/>
                  <a:gd name="T4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3" h="114">
                    <a:moveTo>
                      <a:pt x="113" y="114"/>
                    </a:moveTo>
                    <a:lnTo>
                      <a:pt x="113" y="106"/>
                    </a:lnTo>
                    <a:lnTo>
                      <a:pt x="111" y="98"/>
                    </a:lnTo>
                    <a:lnTo>
                      <a:pt x="111" y="93"/>
                    </a:lnTo>
                    <a:lnTo>
                      <a:pt x="108" y="85"/>
                    </a:lnTo>
                    <a:lnTo>
                      <a:pt x="105" y="78"/>
                    </a:lnTo>
                    <a:lnTo>
                      <a:pt x="103" y="70"/>
                    </a:lnTo>
                    <a:lnTo>
                      <a:pt x="100" y="65"/>
                    </a:lnTo>
                    <a:lnTo>
                      <a:pt x="98" y="57"/>
                    </a:lnTo>
                    <a:lnTo>
                      <a:pt x="93" y="52"/>
                    </a:lnTo>
                    <a:lnTo>
                      <a:pt x="90" y="44"/>
                    </a:lnTo>
                    <a:lnTo>
                      <a:pt x="85" y="39"/>
                    </a:lnTo>
                    <a:lnTo>
                      <a:pt x="80" y="34"/>
                    </a:lnTo>
                    <a:lnTo>
                      <a:pt x="75" y="29"/>
                    </a:lnTo>
                    <a:lnTo>
                      <a:pt x="67" y="24"/>
                    </a:lnTo>
                    <a:lnTo>
                      <a:pt x="62" y="18"/>
                    </a:lnTo>
                    <a:lnTo>
                      <a:pt x="56" y="16"/>
                    </a:lnTo>
                    <a:lnTo>
                      <a:pt x="49" y="11"/>
                    </a:lnTo>
                    <a:lnTo>
                      <a:pt x="41" y="8"/>
                    </a:lnTo>
                    <a:lnTo>
                      <a:pt x="36" y="5"/>
                    </a:lnTo>
                    <a:lnTo>
                      <a:pt x="28" y="3"/>
                    </a:lnTo>
                    <a:lnTo>
                      <a:pt x="20" y="3"/>
                    </a:lnTo>
                    <a:lnTo>
                      <a:pt x="13" y="0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2" name="Freeform 602"/>
              <p:cNvSpPr>
                <a:spLocks/>
              </p:cNvSpPr>
              <p:nvPr/>
            </p:nvSpPr>
            <p:spPr bwMode="auto">
              <a:xfrm>
                <a:off x="439" y="3237"/>
                <a:ext cx="332" cy="336"/>
              </a:xfrm>
              <a:custGeom>
                <a:avLst/>
                <a:gdLst>
                  <a:gd name="T0" fmla="*/ 332 w 332"/>
                  <a:gd name="T1" fmla="*/ 336 h 336"/>
                  <a:gd name="T2" fmla="*/ 332 w 332"/>
                  <a:gd name="T3" fmla="*/ 315 h 336"/>
                  <a:gd name="T4" fmla="*/ 330 w 332"/>
                  <a:gd name="T5" fmla="*/ 292 h 336"/>
                  <a:gd name="T6" fmla="*/ 327 w 332"/>
                  <a:gd name="T7" fmla="*/ 271 h 336"/>
                  <a:gd name="T8" fmla="*/ 322 w 332"/>
                  <a:gd name="T9" fmla="*/ 251 h 336"/>
                  <a:gd name="T10" fmla="*/ 314 w 332"/>
                  <a:gd name="T11" fmla="*/ 227 h 336"/>
                  <a:gd name="T12" fmla="*/ 307 w 332"/>
                  <a:gd name="T13" fmla="*/ 209 h 336"/>
                  <a:gd name="T14" fmla="*/ 299 w 332"/>
                  <a:gd name="T15" fmla="*/ 189 h 336"/>
                  <a:gd name="T16" fmla="*/ 289 w 332"/>
                  <a:gd name="T17" fmla="*/ 168 h 336"/>
                  <a:gd name="T18" fmla="*/ 276 w 332"/>
                  <a:gd name="T19" fmla="*/ 150 h 336"/>
                  <a:gd name="T20" fmla="*/ 263 w 332"/>
                  <a:gd name="T21" fmla="*/ 132 h 336"/>
                  <a:gd name="T22" fmla="*/ 250 w 332"/>
                  <a:gd name="T23" fmla="*/ 117 h 336"/>
                  <a:gd name="T24" fmla="*/ 234 w 332"/>
                  <a:gd name="T25" fmla="*/ 98 h 336"/>
                  <a:gd name="T26" fmla="*/ 219 w 332"/>
                  <a:gd name="T27" fmla="*/ 86 h 336"/>
                  <a:gd name="T28" fmla="*/ 204 w 332"/>
                  <a:gd name="T29" fmla="*/ 70 h 336"/>
                  <a:gd name="T30" fmla="*/ 185 w 332"/>
                  <a:gd name="T31" fmla="*/ 57 h 336"/>
                  <a:gd name="T32" fmla="*/ 165 w 332"/>
                  <a:gd name="T33" fmla="*/ 47 h 336"/>
                  <a:gd name="T34" fmla="*/ 147 w 332"/>
                  <a:gd name="T35" fmla="*/ 37 h 336"/>
                  <a:gd name="T36" fmla="*/ 126 w 332"/>
                  <a:gd name="T37" fmla="*/ 26 h 336"/>
                  <a:gd name="T38" fmla="*/ 105 w 332"/>
                  <a:gd name="T39" fmla="*/ 19 h 336"/>
                  <a:gd name="T40" fmla="*/ 85 w 332"/>
                  <a:gd name="T41" fmla="*/ 13 h 336"/>
                  <a:gd name="T42" fmla="*/ 64 w 332"/>
                  <a:gd name="T43" fmla="*/ 8 h 336"/>
                  <a:gd name="T44" fmla="*/ 41 w 332"/>
                  <a:gd name="T45" fmla="*/ 6 h 336"/>
                  <a:gd name="T46" fmla="*/ 20 w 332"/>
                  <a:gd name="T47" fmla="*/ 3 h 336"/>
                  <a:gd name="T48" fmla="*/ 0 w 332"/>
                  <a:gd name="T49" fmla="*/ 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32" h="336">
                    <a:moveTo>
                      <a:pt x="332" y="336"/>
                    </a:moveTo>
                    <a:lnTo>
                      <a:pt x="332" y="315"/>
                    </a:lnTo>
                    <a:lnTo>
                      <a:pt x="330" y="292"/>
                    </a:lnTo>
                    <a:lnTo>
                      <a:pt x="327" y="271"/>
                    </a:lnTo>
                    <a:lnTo>
                      <a:pt x="322" y="251"/>
                    </a:lnTo>
                    <a:lnTo>
                      <a:pt x="314" y="227"/>
                    </a:lnTo>
                    <a:lnTo>
                      <a:pt x="307" y="209"/>
                    </a:lnTo>
                    <a:lnTo>
                      <a:pt x="299" y="189"/>
                    </a:lnTo>
                    <a:lnTo>
                      <a:pt x="289" y="168"/>
                    </a:lnTo>
                    <a:lnTo>
                      <a:pt x="276" y="150"/>
                    </a:lnTo>
                    <a:lnTo>
                      <a:pt x="263" y="132"/>
                    </a:lnTo>
                    <a:lnTo>
                      <a:pt x="250" y="117"/>
                    </a:lnTo>
                    <a:lnTo>
                      <a:pt x="234" y="98"/>
                    </a:lnTo>
                    <a:lnTo>
                      <a:pt x="219" y="86"/>
                    </a:lnTo>
                    <a:lnTo>
                      <a:pt x="204" y="70"/>
                    </a:lnTo>
                    <a:lnTo>
                      <a:pt x="185" y="57"/>
                    </a:lnTo>
                    <a:lnTo>
                      <a:pt x="165" y="47"/>
                    </a:lnTo>
                    <a:lnTo>
                      <a:pt x="147" y="37"/>
                    </a:lnTo>
                    <a:lnTo>
                      <a:pt x="126" y="26"/>
                    </a:lnTo>
                    <a:lnTo>
                      <a:pt x="105" y="19"/>
                    </a:lnTo>
                    <a:lnTo>
                      <a:pt x="85" y="13"/>
                    </a:lnTo>
                    <a:lnTo>
                      <a:pt x="64" y="8"/>
                    </a:lnTo>
                    <a:lnTo>
                      <a:pt x="41" y="6"/>
                    </a:lnTo>
                    <a:lnTo>
                      <a:pt x="20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3" name="Line 603"/>
              <p:cNvSpPr>
                <a:spLocks noChangeShapeType="1"/>
              </p:cNvSpPr>
              <p:nvPr/>
            </p:nvSpPr>
            <p:spPr bwMode="auto">
              <a:xfrm flipH="1">
                <a:off x="1138" y="3147"/>
                <a:ext cx="36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4" name="Line 604"/>
              <p:cNvSpPr>
                <a:spLocks noChangeShapeType="1"/>
              </p:cNvSpPr>
              <p:nvPr/>
            </p:nvSpPr>
            <p:spPr bwMode="auto">
              <a:xfrm flipH="1">
                <a:off x="1143" y="3147"/>
                <a:ext cx="33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5" name="Line 605"/>
              <p:cNvSpPr>
                <a:spLocks noChangeShapeType="1"/>
              </p:cNvSpPr>
              <p:nvPr/>
            </p:nvSpPr>
            <p:spPr bwMode="auto">
              <a:xfrm flipH="1">
                <a:off x="1140" y="3147"/>
                <a:ext cx="42" cy="2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246" name="Group 606"/>
            <p:cNvGrpSpPr>
              <a:grpSpLocks/>
            </p:cNvGrpSpPr>
            <p:nvPr/>
          </p:nvGrpSpPr>
          <p:grpSpPr bwMode="auto">
            <a:xfrm>
              <a:off x="452" y="1549"/>
              <a:ext cx="1983" cy="2006"/>
              <a:chOff x="439" y="1674"/>
              <a:chExt cx="1878" cy="1899"/>
            </a:xfrm>
          </p:grpSpPr>
          <p:sp>
            <p:nvSpPr>
              <p:cNvPr id="241247" name="Freeform 607"/>
              <p:cNvSpPr>
                <a:spLocks/>
              </p:cNvSpPr>
              <p:nvPr/>
            </p:nvSpPr>
            <p:spPr bwMode="auto">
              <a:xfrm>
                <a:off x="1138" y="3145"/>
                <a:ext cx="44" cy="31"/>
              </a:xfrm>
              <a:custGeom>
                <a:avLst/>
                <a:gdLst>
                  <a:gd name="T0" fmla="*/ 44 w 44"/>
                  <a:gd name="T1" fmla="*/ 2 h 31"/>
                  <a:gd name="T2" fmla="*/ 0 w 44"/>
                  <a:gd name="T3" fmla="*/ 0 h 31"/>
                  <a:gd name="T4" fmla="*/ 20 w 44"/>
                  <a:gd name="T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44" y="2"/>
                    </a:moveTo>
                    <a:lnTo>
                      <a:pt x="0" y="0"/>
                    </a:lnTo>
                    <a:lnTo>
                      <a:pt x="2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8" name="Line 608"/>
              <p:cNvSpPr>
                <a:spLocks noChangeShapeType="1"/>
              </p:cNvSpPr>
              <p:nvPr/>
            </p:nvSpPr>
            <p:spPr bwMode="auto">
              <a:xfrm>
                <a:off x="1135" y="3165"/>
                <a:ext cx="10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49" name="Line 609"/>
              <p:cNvSpPr>
                <a:spLocks noChangeShapeType="1"/>
              </p:cNvSpPr>
              <p:nvPr/>
            </p:nvSpPr>
            <p:spPr bwMode="auto">
              <a:xfrm flipH="1" flipV="1">
                <a:off x="1135" y="3165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0" name="Line 610"/>
              <p:cNvSpPr>
                <a:spLocks noChangeShapeType="1"/>
              </p:cNvSpPr>
              <p:nvPr/>
            </p:nvSpPr>
            <p:spPr bwMode="auto">
              <a:xfrm flipH="1">
                <a:off x="1138" y="3168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1" name="Line 611"/>
              <p:cNvSpPr>
                <a:spLocks noChangeShapeType="1"/>
              </p:cNvSpPr>
              <p:nvPr/>
            </p:nvSpPr>
            <p:spPr bwMode="auto">
              <a:xfrm flipH="1">
                <a:off x="1143" y="3170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2" name="Line 612"/>
              <p:cNvSpPr>
                <a:spLocks noChangeShapeType="1"/>
              </p:cNvSpPr>
              <p:nvPr/>
            </p:nvSpPr>
            <p:spPr bwMode="auto">
              <a:xfrm>
                <a:off x="1143" y="3173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3" name="Freeform 613"/>
              <p:cNvSpPr>
                <a:spLocks/>
              </p:cNvSpPr>
              <p:nvPr/>
            </p:nvSpPr>
            <p:spPr bwMode="auto">
              <a:xfrm>
                <a:off x="1187" y="317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4" name="Freeform 614"/>
              <p:cNvSpPr>
                <a:spLocks/>
              </p:cNvSpPr>
              <p:nvPr/>
            </p:nvSpPr>
            <p:spPr bwMode="auto">
              <a:xfrm>
                <a:off x="1184" y="3170"/>
                <a:ext cx="23" cy="29"/>
              </a:xfrm>
              <a:custGeom>
                <a:avLst/>
                <a:gdLst>
                  <a:gd name="T0" fmla="*/ 5 w 23"/>
                  <a:gd name="T1" fmla="*/ 0 h 29"/>
                  <a:gd name="T2" fmla="*/ 8 w 23"/>
                  <a:gd name="T3" fmla="*/ 3 h 29"/>
                  <a:gd name="T4" fmla="*/ 5 w 23"/>
                  <a:gd name="T5" fmla="*/ 6 h 29"/>
                  <a:gd name="T6" fmla="*/ 5 w 23"/>
                  <a:gd name="T7" fmla="*/ 8 h 29"/>
                  <a:gd name="T8" fmla="*/ 0 w 23"/>
                  <a:gd name="T9" fmla="*/ 8 h 29"/>
                  <a:gd name="T10" fmla="*/ 0 w 23"/>
                  <a:gd name="T11" fmla="*/ 6 h 29"/>
                  <a:gd name="T12" fmla="*/ 0 w 23"/>
                  <a:gd name="T13" fmla="*/ 3 h 29"/>
                  <a:gd name="T14" fmla="*/ 3 w 23"/>
                  <a:gd name="T15" fmla="*/ 0 h 29"/>
                  <a:gd name="T16" fmla="*/ 8 w 23"/>
                  <a:gd name="T17" fmla="*/ 0 h 29"/>
                  <a:gd name="T18" fmla="*/ 10 w 23"/>
                  <a:gd name="T19" fmla="*/ 0 h 29"/>
                  <a:gd name="T20" fmla="*/ 16 w 23"/>
                  <a:gd name="T21" fmla="*/ 6 h 29"/>
                  <a:gd name="T22" fmla="*/ 21 w 23"/>
                  <a:gd name="T23" fmla="*/ 13 h 29"/>
                  <a:gd name="T24" fmla="*/ 23 w 23"/>
                  <a:gd name="T25" fmla="*/ 21 h 29"/>
                  <a:gd name="T26" fmla="*/ 21 w 23"/>
                  <a:gd name="T27" fmla="*/ 24 h 29"/>
                  <a:gd name="T28" fmla="*/ 16 w 23"/>
                  <a:gd name="T29" fmla="*/ 29 h 29"/>
                  <a:gd name="T30" fmla="*/ 10 w 23"/>
                  <a:gd name="T31" fmla="*/ 29 h 29"/>
                  <a:gd name="T32" fmla="*/ 5 w 23"/>
                  <a:gd name="T33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9">
                    <a:moveTo>
                      <a:pt x="5" y="0"/>
                    </a:moveTo>
                    <a:lnTo>
                      <a:pt x="8" y="3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6" y="6"/>
                    </a:lnTo>
                    <a:lnTo>
                      <a:pt x="21" y="13"/>
                    </a:lnTo>
                    <a:lnTo>
                      <a:pt x="23" y="21"/>
                    </a:lnTo>
                    <a:lnTo>
                      <a:pt x="21" y="24"/>
                    </a:lnTo>
                    <a:lnTo>
                      <a:pt x="16" y="29"/>
                    </a:lnTo>
                    <a:lnTo>
                      <a:pt x="10" y="29"/>
                    </a:lnTo>
                    <a:lnTo>
                      <a:pt x="5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5" name="Freeform 615"/>
              <p:cNvSpPr>
                <a:spLocks/>
              </p:cNvSpPr>
              <p:nvPr/>
            </p:nvSpPr>
            <p:spPr bwMode="auto">
              <a:xfrm>
                <a:off x="1192" y="3188"/>
                <a:ext cx="15" cy="8"/>
              </a:xfrm>
              <a:custGeom>
                <a:avLst/>
                <a:gdLst>
                  <a:gd name="T0" fmla="*/ 15 w 15"/>
                  <a:gd name="T1" fmla="*/ 0 h 8"/>
                  <a:gd name="T2" fmla="*/ 13 w 15"/>
                  <a:gd name="T3" fmla="*/ 6 h 8"/>
                  <a:gd name="T4" fmla="*/ 5 w 15"/>
                  <a:gd name="T5" fmla="*/ 8 h 8"/>
                  <a:gd name="T6" fmla="*/ 0 w 15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8">
                    <a:moveTo>
                      <a:pt x="15" y="0"/>
                    </a:moveTo>
                    <a:lnTo>
                      <a:pt x="13" y="6"/>
                    </a:lnTo>
                    <a:lnTo>
                      <a:pt x="5" y="8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6" name="Freeform 616"/>
              <p:cNvSpPr>
                <a:spLocks/>
              </p:cNvSpPr>
              <p:nvPr/>
            </p:nvSpPr>
            <p:spPr bwMode="auto">
              <a:xfrm>
                <a:off x="1187" y="3181"/>
                <a:ext cx="18" cy="15"/>
              </a:xfrm>
              <a:custGeom>
                <a:avLst/>
                <a:gdLst>
                  <a:gd name="T0" fmla="*/ 18 w 18"/>
                  <a:gd name="T1" fmla="*/ 0 h 15"/>
                  <a:gd name="T2" fmla="*/ 18 w 18"/>
                  <a:gd name="T3" fmla="*/ 5 h 15"/>
                  <a:gd name="T4" fmla="*/ 15 w 18"/>
                  <a:gd name="T5" fmla="*/ 10 h 15"/>
                  <a:gd name="T6" fmla="*/ 10 w 18"/>
                  <a:gd name="T7" fmla="*/ 13 h 15"/>
                  <a:gd name="T8" fmla="*/ 5 w 18"/>
                  <a:gd name="T9" fmla="*/ 15 h 15"/>
                  <a:gd name="T10" fmla="*/ 0 w 18"/>
                  <a:gd name="T11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5">
                    <a:moveTo>
                      <a:pt x="18" y="0"/>
                    </a:moveTo>
                    <a:lnTo>
                      <a:pt x="18" y="5"/>
                    </a:lnTo>
                    <a:lnTo>
                      <a:pt x="15" y="10"/>
                    </a:lnTo>
                    <a:lnTo>
                      <a:pt x="10" y="13"/>
                    </a:lnTo>
                    <a:lnTo>
                      <a:pt x="5" y="15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7" name="Freeform 617"/>
              <p:cNvSpPr>
                <a:spLocks/>
              </p:cNvSpPr>
              <p:nvPr/>
            </p:nvSpPr>
            <p:spPr bwMode="auto">
              <a:xfrm>
                <a:off x="1158" y="3186"/>
                <a:ext cx="31" cy="28"/>
              </a:xfrm>
              <a:custGeom>
                <a:avLst/>
                <a:gdLst>
                  <a:gd name="T0" fmla="*/ 26 w 31"/>
                  <a:gd name="T1" fmla="*/ 2 h 28"/>
                  <a:gd name="T2" fmla="*/ 31 w 31"/>
                  <a:gd name="T3" fmla="*/ 8 h 28"/>
                  <a:gd name="T4" fmla="*/ 31 w 31"/>
                  <a:gd name="T5" fmla="*/ 13 h 28"/>
                  <a:gd name="T6" fmla="*/ 29 w 31"/>
                  <a:gd name="T7" fmla="*/ 21 h 28"/>
                  <a:gd name="T8" fmla="*/ 26 w 31"/>
                  <a:gd name="T9" fmla="*/ 26 h 28"/>
                  <a:gd name="T10" fmla="*/ 21 w 31"/>
                  <a:gd name="T11" fmla="*/ 28 h 28"/>
                  <a:gd name="T12" fmla="*/ 16 w 31"/>
                  <a:gd name="T13" fmla="*/ 28 h 28"/>
                  <a:gd name="T14" fmla="*/ 13 w 31"/>
                  <a:gd name="T15" fmla="*/ 28 h 28"/>
                  <a:gd name="T16" fmla="*/ 8 w 31"/>
                  <a:gd name="T17" fmla="*/ 23 h 28"/>
                  <a:gd name="T18" fmla="*/ 3 w 31"/>
                  <a:gd name="T19" fmla="*/ 15 h 28"/>
                  <a:gd name="T20" fmla="*/ 0 w 31"/>
                  <a:gd name="T21" fmla="*/ 10 h 28"/>
                  <a:gd name="T22" fmla="*/ 0 w 31"/>
                  <a:gd name="T23" fmla="*/ 5 h 28"/>
                  <a:gd name="T24" fmla="*/ 3 w 31"/>
                  <a:gd name="T25" fmla="*/ 2 h 28"/>
                  <a:gd name="T26" fmla="*/ 6 w 31"/>
                  <a:gd name="T27" fmla="*/ 0 h 28"/>
                  <a:gd name="T28" fmla="*/ 8 w 31"/>
                  <a:gd name="T29" fmla="*/ 0 h 28"/>
                  <a:gd name="T30" fmla="*/ 11 w 31"/>
                  <a:gd name="T31" fmla="*/ 2 h 28"/>
                  <a:gd name="T32" fmla="*/ 8 w 31"/>
                  <a:gd name="T33" fmla="*/ 5 h 28"/>
                  <a:gd name="T34" fmla="*/ 8 w 31"/>
                  <a:gd name="T35" fmla="*/ 8 h 28"/>
                  <a:gd name="T36" fmla="*/ 3 w 31"/>
                  <a:gd name="T37" fmla="*/ 8 h 28"/>
                  <a:gd name="T38" fmla="*/ 3 w 31"/>
                  <a:gd name="T39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6" y="2"/>
                    </a:moveTo>
                    <a:lnTo>
                      <a:pt x="31" y="8"/>
                    </a:lnTo>
                    <a:lnTo>
                      <a:pt x="31" y="13"/>
                    </a:lnTo>
                    <a:lnTo>
                      <a:pt x="29" y="21"/>
                    </a:lnTo>
                    <a:lnTo>
                      <a:pt x="26" y="26"/>
                    </a:lnTo>
                    <a:lnTo>
                      <a:pt x="21" y="28"/>
                    </a:lnTo>
                    <a:lnTo>
                      <a:pt x="16" y="28"/>
                    </a:lnTo>
                    <a:lnTo>
                      <a:pt x="13" y="28"/>
                    </a:lnTo>
                    <a:lnTo>
                      <a:pt x="8" y="23"/>
                    </a:lnTo>
                    <a:lnTo>
                      <a:pt x="3" y="15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2"/>
                    </a:lnTo>
                    <a:lnTo>
                      <a:pt x="8" y="5"/>
                    </a:lnTo>
                    <a:lnTo>
                      <a:pt x="8" y="8"/>
                    </a:lnTo>
                    <a:lnTo>
                      <a:pt x="3" y="8"/>
                    </a:lnTo>
                    <a:lnTo>
                      <a:pt x="3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8" name="Freeform 618"/>
              <p:cNvSpPr>
                <a:spLocks/>
              </p:cNvSpPr>
              <p:nvPr/>
            </p:nvSpPr>
            <p:spPr bwMode="auto">
              <a:xfrm>
                <a:off x="1174" y="3204"/>
                <a:ext cx="13" cy="10"/>
              </a:xfrm>
              <a:custGeom>
                <a:avLst/>
                <a:gdLst>
                  <a:gd name="T0" fmla="*/ 13 w 13"/>
                  <a:gd name="T1" fmla="*/ 0 h 10"/>
                  <a:gd name="T2" fmla="*/ 10 w 13"/>
                  <a:gd name="T3" fmla="*/ 5 h 10"/>
                  <a:gd name="T4" fmla="*/ 5 w 13"/>
                  <a:gd name="T5" fmla="*/ 8 h 10"/>
                  <a:gd name="T6" fmla="*/ 0 w 1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lnTo>
                      <a:pt x="10" y="5"/>
                    </a:lnTo>
                    <a:lnTo>
                      <a:pt x="5" y="8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59" name="Freeform 619"/>
              <p:cNvSpPr>
                <a:spLocks/>
              </p:cNvSpPr>
              <p:nvPr/>
            </p:nvSpPr>
            <p:spPr bwMode="auto">
              <a:xfrm>
                <a:off x="1166" y="3194"/>
                <a:ext cx="21" cy="18"/>
              </a:xfrm>
              <a:custGeom>
                <a:avLst/>
                <a:gdLst>
                  <a:gd name="T0" fmla="*/ 21 w 21"/>
                  <a:gd name="T1" fmla="*/ 0 h 18"/>
                  <a:gd name="T2" fmla="*/ 21 w 21"/>
                  <a:gd name="T3" fmla="*/ 5 h 18"/>
                  <a:gd name="T4" fmla="*/ 21 w 21"/>
                  <a:gd name="T5" fmla="*/ 7 h 18"/>
                  <a:gd name="T6" fmla="*/ 16 w 21"/>
                  <a:gd name="T7" fmla="*/ 13 h 18"/>
                  <a:gd name="T8" fmla="*/ 10 w 21"/>
                  <a:gd name="T9" fmla="*/ 18 h 18"/>
                  <a:gd name="T10" fmla="*/ 5 w 21"/>
                  <a:gd name="T11" fmla="*/ 18 h 18"/>
                  <a:gd name="T12" fmla="*/ 0 w 21"/>
                  <a:gd name="T1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0"/>
                    </a:moveTo>
                    <a:lnTo>
                      <a:pt x="21" y="5"/>
                    </a:lnTo>
                    <a:lnTo>
                      <a:pt x="21" y="7"/>
                    </a:lnTo>
                    <a:lnTo>
                      <a:pt x="16" y="13"/>
                    </a:lnTo>
                    <a:lnTo>
                      <a:pt x="10" y="18"/>
                    </a:lnTo>
                    <a:lnTo>
                      <a:pt x="5" y="18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0" name="Freeform 620"/>
              <p:cNvSpPr>
                <a:spLocks/>
              </p:cNvSpPr>
              <p:nvPr/>
            </p:nvSpPr>
            <p:spPr bwMode="auto">
              <a:xfrm>
                <a:off x="1164" y="318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1" name="Freeform 621"/>
              <p:cNvSpPr>
                <a:spLocks/>
              </p:cNvSpPr>
              <p:nvPr/>
            </p:nvSpPr>
            <p:spPr bwMode="auto">
              <a:xfrm>
                <a:off x="1184" y="3212"/>
                <a:ext cx="49" cy="38"/>
              </a:xfrm>
              <a:custGeom>
                <a:avLst/>
                <a:gdLst>
                  <a:gd name="T0" fmla="*/ 44 w 49"/>
                  <a:gd name="T1" fmla="*/ 5 h 38"/>
                  <a:gd name="T2" fmla="*/ 39 w 49"/>
                  <a:gd name="T3" fmla="*/ 0 h 38"/>
                  <a:gd name="T4" fmla="*/ 29 w 49"/>
                  <a:gd name="T5" fmla="*/ 0 h 38"/>
                  <a:gd name="T6" fmla="*/ 18 w 49"/>
                  <a:gd name="T7" fmla="*/ 5 h 38"/>
                  <a:gd name="T8" fmla="*/ 13 w 49"/>
                  <a:gd name="T9" fmla="*/ 7 h 38"/>
                  <a:gd name="T10" fmla="*/ 5 w 49"/>
                  <a:gd name="T11" fmla="*/ 15 h 38"/>
                  <a:gd name="T12" fmla="*/ 0 w 49"/>
                  <a:gd name="T13" fmla="*/ 23 h 38"/>
                  <a:gd name="T14" fmla="*/ 3 w 49"/>
                  <a:gd name="T15" fmla="*/ 31 h 38"/>
                  <a:gd name="T16" fmla="*/ 5 w 49"/>
                  <a:gd name="T17" fmla="*/ 33 h 38"/>
                  <a:gd name="T18" fmla="*/ 10 w 49"/>
                  <a:gd name="T19" fmla="*/ 38 h 38"/>
                  <a:gd name="T20" fmla="*/ 21 w 49"/>
                  <a:gd name="T21" fmla="*/ 38 h 38"/>
                  <a:gd name="T22" fmla="*/ 31 w 49"/>
                  <a:gd name="T23" fmla="*/ 33 h 38"/>
                  <a:gd name="T24" fmla="*/ 36 w 49"/>
                  <a:gd name="T25" fmla="*/ 31 h 38"/>
                  <a:gd name="T26" fmla="*/ 44 w 49"/>
                  <a:gd name="T27" fmla="*/ 23 h 38"/>
                  <a:gd name="T28" fmla="*/ 49 w 49"/>
                  <a:gd name="T29" fmla="*/ 15 h 38"/>
                  <a:gd name="T30" fmla="*/ 47 w 49"/>
                  <a:gd name="T31" fmla="*/ 7 h 38"/>
                  <a:gd name="T32" fmla="*/ 44 w 49"/>
                  <a:gd name="T33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8">
                    <a:moveTo>
                      <a:pt x="44" y="5"/>
                    </a:moveTo>
                    <a:lnTo>
                      <a:pt x="39" y="0"/>
                    </a:lnTo>
                    <a:lnTo>
                      <a:pt x="29" y="0"/>
                    </a:lnTo>
                    <a:lnTo>
                      <a:pt x="18" y="5"/>
                    </a:lnTo>
                    <a:lnTo>
                      <a:pt x="13" y="7"/>
                    </a:lnTo>
                    <a:lnTo>
                      <a:pt x="5" y="15"/>
                    </a:lnTo>
                    <a:lnTo>
                      <a:pt x="0" y="23"/>
                    </a:lnTo>
                    <a:lnTo>
                      <a:pt x="3" y="31"/>
                    </a:lnTo>
                    <a:lnTo>
                      <a:pt x="5" y="33"/>
                    </a:lnTo>
                    <a:lnTo>
                      <a:pt x="10" y="38"/>
                    </a:lnTo>
                    <a:lnTo>
                      <a:pt x="21" y="38"/>
                    </a:lnTo>
                    <a:lnTo>
                      <a:pt x="31" y="33"/>
                    </a:lnTo>
                    <a:lnTo>
                      <a:pt x="36" y="31"/>
                    </a:lnTo>
                    <a:lnTo>
                      <a:pt x="44" y="23"/>
                    </a:lnTo>
                    <a:lnTo>
                      <a:pt x="49" y="15"/>
                    </a:lnTo>
                    <a:lnTo>
                      <a:pt x="47" y="7"/>
                    </a:lnTo>
                    <a:lnTo>
                      <a:pt x="44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2" name="Freeform 622"/>
              <p:cNvSpPr>
                <a:spLocks/>
              </p:cNvSpPr>
              <p:nvPr/>
            </p:nvSpPr>
            <p:spPr bwMode="auto">
              <a:xfrm>
                <a:off x="1187" y="3212"/>
                <a:ext cx="33" cy="23"/>
              </a:xfrm>
              <a:custGeom>
                <a:avLst/>
                <a:gdLst>
                  <a:gd name="T0" fmla="*/ 33 w 33"/>
                  <a:gd name="T1" fmla="*/ 0 h 23"/>
                  <a:gd name="T2" fmla="*/ 28 w 33"/>
                  <a:gd name="T3" fmla="*/ 0 h 23"/>
                  <a:gd name="T4" fmla="*/ 18 w 33"/>
                  <a:gd name="T5" fmla="*/ 5 h 23"/>
                  <a:gd name="T6" fmla="*/ 10 w 33"/>
                  <a:gd name="T7" fmla="*/ 10 h 23"/>
                  <a:gd name="T8" fmla="*/ 2 w 33"/>
                  <a:gd name="T9" fmla="*/ 18 h 23"/>
                  <a:gd name="T10" fmla="*/ 0 w 33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3">
                    <a:moveTo>
                      <a:pt x="33" y="0"/>
                    </a:moveTo>
                    <a:lnTo>
                      <a:pt x="28" y="0"/>
                    </a:lnTo>
                    <a:lnTo>
                      <a:pt x="18" y="5"/>
                    </a:lnTo>
                    <a:lnTo>
                      <a:pt x="10" y="10"/>
                    </a:lnTo>
                    <a:lnTo>
                      <a:pt x="2" y="18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3" name="Freeform 623"/>
              <p:cNvSpPr>
                <a:spLocks/>
              </p:cNvSpPr>
              <p:nvPr/>
            </p:nvSpPr>
            <p:spPr bwMode="auto">
              <a:xfrm>
                <a:off x="1197" y="3227"/>
                <a:ext cx="34" cy="23"/>
              </a:xfrm>
              <a:custGeom>
                <a:avLst/>
                <a:gdLst>
                  <a:gd name="T0" fmla="*/ 0 w 34"/>
                  <a:gd name="T1" fmla="*/ 23 h 23"/>
                  <a:gd name="T2" fmla="*/ 5 w 34"/>
                  <a:gd name="T3" fmla="*/ 21 h 23"/>
                  <a:gd name="T4" fmla="*/ 16 w 34"/>
                  <a:gd name="T5" fmla="*/ 18 h 23"/>
                  <a:gd name="T6" fmla="*/ 23 w 34"/>
                  <a:gd name="T7" fmla="*/ 13 h 23"/>
                  <a:gd name="T8" fmla="*/ 31 w 34"/>
                  <a:gd name="T9" fmla="*/ 5 h 23"/>
                  <a:gd name="T10" fmla="*/ 34 w 34"/>
                  <a:gd name="T1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3">
                    <a:moveTo>
                      <a:pt x="0" y="23"/>
                    </a:moveTo>
                    <a:lnTo>
                      <a:pt x="5" y="21"/>
                    </a:lnTo>
                    <a:lnTo>
                      <a:pt x="16" y="18"/>
                    </a:lnTo>
                    <a:lnTo>
                      <a:pt x="23" y="13"/>
                    </a:lnTo>
                    <a:lnTo>
                      <a:pt x="31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4" name="Freeform 624"/>
              <p:cNvSpPr>
                <a:spLocks/>
              </p:cNvSpPr>
              <p:nvPr/>
            </p:nvSpPr>
            <p:spPr bwMode="auto">
              <a:xfrm>
                <a:off x="1187" y="3212"/>
                <a:ext cx="41" cy="31"/>
              </a:xfrm>
              <a:custGeom>
                <a:avLst/>
                <a:gdLst>
                  <a:gd name="T0" fmla="*/ 41 w 41"/>
                  <a:gd name="T1" fmla="*/ 5 h 31"/>
                  <a:gd name="T2" fmla="*/ 36 w 41"/>
                  <a:gd name="T3" fmla="*/ 0 h 31"/>
                  <a:gd name="T4" fmla="*/ 31 w 41"/>
                  <a:gd name="T5" fmla="*/ 2 h 31"/>
                  <a:gd name="T6" fmla="*/ 20 w 41"/>
                  <a:gd name="T7" fmla="*/ 7 h 31"/>
                  <a:gd name="T8" fmla="*/ 10 w 41"/>
                  <a:gd name="T9" fmla="*/ 13 h 31"/>
                  <a:gd name="T10" fmla="*/ 2 w 41"/>
                  <a:gd name="T11" fmla="*/ 20 h 31"/>
                  <a:gd name="T12" fmla="*/ 0 w 41"/>
                  <a:gd name="T13" fmla="*/ 25 h 31"/>
                  <a:gd name="T14" fmla="*/ 0 w 41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31">
                    <a:moveTo>
                      <a:pt x="41" y="5"/>
                    </a:moveTo>
                    <a:lnTo>
                      <a:pt x="36" y="0"/>
                    </a:lnTo>
                    <a:lnTo>
                      <a:pt x="31" y="2"/>
                    </a:lnTo>
                    <a:lnTo>
                      <a:pt x="20" y="7"/>
                    </a:lnTo>
                    <a:lnTo>
                      <a:pt x="10" y="13"/>
                    </a:lnTo>
                    <a:lnTo>
                      <a:pt x="2" y="20"/>
                    </a:lnTo>
                    <a:lnTo>
                      <a:pt x="0" y="25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5" name="Freeform 625"/>
              <p:cNvSpPr>
                <a:spLocks/>
              </p:cNvSpPr>
              <p:nvPr/>
            </p:nvSpPr>
            <p:spPr bwMode="auto">
              <a:xfrm>
                <a:off x="1189" y="3219"/>
                <a:ext cx="42" cy="29"/>
              </a:xfrm>
              <a:custGeom>
                <a:avLst/>
                <a:gdLst>
                  <a:gd name="T0" fmla="*/ 0 w 42"/>
                  <a:gd name="T1" fmla="*/ 26 h 29"/>
                  <a:gd name="T2" fmla="*/ 5 w 42"/>
                  <a:gd name="T3" fmla="*/ 29 h 29"/>
                  <a:gd name="T4" fmla="*/ 11 w 42"/>
                  <a:gd name="T5" fmla="*/ 29 h 29"/>
                  <a:gd name="T6" fmla="*/ 21 w 42"/>
                  <a:gd name="T7" fmla="*/ 24 h 29"/>
                  <a:gd name="T8" fmla="*/ 31 w 42"/>
                  <a:gd name="T9" fmla="*/ 18 h 29"/>
                  <a:gd name="T10" fmla="*/ 39 w 42"/>
                  <a:gd name="T11" fmla="*/ 11 h 29"/>
                  <a:gd name="T12" fmla="*/ 42 w 42"/>
                  <a:gd name="T13" fmla="*/ 6 h 29"/>
                  <a:gd name="T14" fmla="*/ 42 w 42"/>
                  <a:gd name="T1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29">
                    <a:moveTo>
                      <a:pt x="0" y="26"/>
                    </a:moveTo>
                    <a:lnTo>
                      <a:pt x="5" y="29"/>
                    </a:lnTo>
                    <a:lnTo>
                      <a:pt x="11" y="29"/>
                    </a:lnTo>
                    <a:lnTo>
                      <a:pt x="21" y="24"/>
                    </a:lnTo>
                    <a:lnTo>
                      <a:pt x="31" y="18"/>
                    </a:lnTo>
                    <a:lnTo>
                      <a:pt x="39" y="11"/>
                    </a:lnTo>
                    <a:lnTo>
                      <a:pt x="42" y="6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6" name="Freeform 626"/>
              <p:cNvSpPr>
                <a:spLocks/>
              </p:cNvSpPr>
              <p:nvPr/>
            </p:nvSpPr>
            <p:spPr bwMode="auto">
              <a:xfrm>
                <a:off x="1218" y="3276"/>
                <a:ext cx="15" cy="297"/>
              </a:xfrm>
              <a:custGeom>
                <a:avLst/>
                <a:gdLst>
                  <a:gd name="T0" fmla="*/ 15 w 15"/>
                  <a:gd name="T1" fmla="*/ 297 h 297"/>
                  <a:gd name="T2" fmla="*/ 15 w 15"/>
                  <a:gd name="T3" fmla="*/ 245 h 297"/>
                  <a:gd name="T4" fmla="*/ 15 w 15"/>
                  <a:gd name="T5" fmla="*/ 191 h 297"/>
                  <a:gd name="T6" fmla="*/ 15 w 15"/>
                  <a:gd name="T7" fmla="*/ 139 h 297"/>
                  <a:gd name="T8" fmla="*/ 13 w 15"/>
                  <a:gd name="T9" fmla="*/ 103 h 297"/>
                  <a:gd name="T10" fmla="*/ 13 w 15"/>
                  <a:gd name="T11" fmla="*/ 85 h 297"/>
                  <a:gd name="T12" fmla="*/ 7 w 15"/>
                  <a:gd name="T13" fmla="*/ 29 h 297"/>
                  <a:gd name="T14" fmla="*/ 0 w 15"/>
                  <a:gd name="T15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297">
                    <a:moveTo>
                      <a:pt x="15" y="297"/>
                    </a:moveTo>
                    <a:lnTo>
                      <a:pt x="15" y="245"/>
                    </a:lnTo>
                    <a:lnTo>
                      <a:pt x="15" y="191"/>
                    </a:lnTo>
                    <a:lnTo>
                      <a:pt x="15" y="139"/>
                    </a:lnTo>
                    <a:lnTo>
                      <a:pt x="13" y="103"/>
                    </a:lnTo>
                    <a:lnTo>
                      <a:pt x="13" y="85"/>
                    </a:lnTo>
                    <a:lnTo>
                      <a:pt x="7" y="2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7" name="Freeform 627"/>
              <p:cNvSpPr>
                <a:spLocks/>
              </p:cNvSpPr>
              <p:nvPr/>
            </p:nvSpPr>
            <p:spPr bwMode="auto">
              <a:xfrm>
                <a:off x="911" y="3031"/>
                <a:ext cx="216" cy="542"/>
              </a:xfrm>
              <a:custGeom>
                <a:avLst/>
                <a:gdLst>
                  <a:gd name="T0" fmla="*/ 216 w 216"/>
                  <a:gd name="T1" fmla="*/ 90 h 542"/>
                  <a:gd name="T2" fmla="*/ 211 w 216"/>
                  <a:gd name="T3" fmla="*/ 85 h 542"/>
                  <a:gd name="T4" fmla="*/ 193 w 216"/>
                  <a:gd name="T5" fmla="*/ 72 h 542"/>
                  <a:gd name="T6" fmla="*/ 167 w 216"/>
                  <a:gd name="T7" fmla="*/ 49 h 542"/>
                  <a:gd name="T8" fmla="*/ 121 w 216"/>
                  <a:gd name="T9" fmla="*/ 21 h 542"/>
                  <a:gd name="T10" fmla="*/ 90 w 216"/>
                  <a:gd name="T11" fmla="*/ 8 h 542"/>
                  <a:gd name="T12" fmla="*/ 64 w 216"/>
                  <a:gd name="T13" fmla="*/ 3 h 542"/>
                  <a:gd name="T14" fmla="*/ 26 w 216"/>
                  <a:gd name="T15" fmla="*/ 0 h 542"/>
                  <a:gd name="T16" fmla="*/ 0 w 216"/>
                  <a:gd name="T17" fmla="*/ 34 h 542"/>
                  <a:gd name="T18" fmla="*/ 10 w 216"/>
                  <a:gd name="T19" fmla="*/ 59 h 542"/>
                  <a:gd name="T20" fmla="*/ 28 w 216"/>
                  <a:gd name="T21" fmla="*/ 103 h 542"/>
                  <a:gd name="T22" fmla="*/ 44 w 216"/>
                  <a:gd name="T23" fmla="*/ 142 h 542"/>
                  <a:gd name="T24" fmla="*/ 46 w 216"/>
                  <a:gd name="T25" fmla="*/ 145 h 542"/>
                  <a:gd name="T26" fmla="*/ 64 w 216"/>
                  <a:gd name="T27" fmla="*/ 183 h 542"/>
                  <a:gd name="T28" fmla="*/ 82 w 216"/>
                  <a:gd name="T29" fmla="*/ 222 h 542"/>
                  <a:gd name="T30" fmla="*/ 98 w 216"/>
                  <a:gd name="T31" fmla="*/ 261 h 542"/>
                  <a:gd name="T32" fmla="*/ 113 w 216"/>
                  <a:gd name="T33" fmla="*/ 299 h 542"/>
                  <a:gd name="T34" fmla="*/ 124 w 216"/>
                  <a:gd name="T35" fmla="*/ 338 h 542"/>
                  <a:gd name="T36" fmla="*/ 134 w 216"/>
                  <a:gd name="T37" fmla="*/ 379 h 542"/>
                  <a:gd name="T38" fmla="*/ 144 w 216"/>
                  <a:gd name="T39" fmla="*/ 421 h 542"/>
                  <a:gd name="T40" fmla="*/ 149 w 216"/>
                  <a:gd name="T41" fmla="*/ 459 h 542"/>
                  <a:gd name="T42" fmla="*/ 152 w 216"/>
                  <a:gd name="T43" fmla="*/ 501 h 542"/>
                  <a:gd name="T44" fmla="*/ 155 w 216"/>
                  <a:gd name="T45" fmla="*/ 542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6" h="542">
                    <a:moveTo>
                      <a:pt x="216" y="90"/>
                    </a:moveTo>
                    <a:lnTo>
                      <a:pt x="211" y="85"/>
                    </a:lnTo>
                    <a:lnTo>
                      <a:pt x="193" y="72"/>
                    </a:lnTo>
                    <a:lnTo>
                      <a:pt x="167" y="49"/>
                    </a:lnTo>
                    <a:lnTo>
                      <a:pt x="121" y="21"/>
                    </a:lnTo>
                    <a:lnTo>
                      <a:pt x="90" y="8"/>
                    </a:lnTo>
                    <a:lnTo>
                      <a:pt x="64" y="3"/>
                    </a:lnTo>
                    <a:lnTo>
                      <a:pt x="26" y="0"/>
                    </a:lnTo>
                    <a:lnTo>
                      <a:pt x="0" y="34"/>
                    </a:lnTo>
                    <a:lnTo>
                      <a:pt x="10" y="59"/>
                    </a:lnTo>
                    <a:lnTo>
                      <a:pt x="28" y="103"/>
                    </a:lnTo>
                    <a:lnTo>
                      <a:pt x="44" y="142"/>
                    </a:lnTo>
                    <a:lnTo>
                      <a:pt x="46" y="145"/>
                    </a:lnTo>
                    <a:lnTo>
                      <a:pt x="64" y="183"/>
                    </a:lnTo>
                    <a:lnTo>
                      <a:pt x="82" y="222"/>
                    </a:lnTo>
                    <a:lnTo>
                      <a:pt x="98" y="261"/>
                    </a:lnTo>
                    <a:lnTo>
                      <a:pt x="113" y="299"/>
                    </a:lnTo>
                    <a:lnTo>
                      <a:pt x="124" y="338"/>
                    </a:lnTo>
                    <a:lnTo>
                      <a:pt x="134" y="379"/>
                    </a:lnTo>
                    <a:lnTo>
                      <a:pt x="144" y="421"/>
                    </a:lnTo>
                    <a:lnTo>
                      <a:pt x="149" y="459"/>
                    </a:lnTo>
                    <a:lnTo>
                      <a:pt x="152" y="501"/>
                    </a:lnTo>
                    <a:lnTo>
                      <a:pt x="155" y="5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8" name="Freeform 628"/>
              <p:cNvSpPr>
                <a:spLocks/>
              </p:cNvSpPr>
              <p:nvPr/>
            </p:nvSpPr>
            <p:spPr bwMode="auto">
              <a:xfrm>
                <a:off x="1385" y="3415"/>
                <a:ext cx="39" cy="158"/>
              </a:xfrm>
              <a:custGeom>
                <a:avLst/>
                <a:gdLst>
                  <a:gd name="T0" fmla="*/ 39 w 39"/>
                  <a:gd name="T1" fmla="*/ 158 h 158"/>
                  <a:gd name="T2" fmla="*/ 34 w 39"/>
                  <a:gd name="T3" fmla="*/ 93 h 158"/>
                  <a:gd name="T4" fmla="*/ 18 w 39"/>
                  <a:gd name="T5" fmla="*/ 31 h 158"/>
                  <a:gd name="T6" fmla="*/ 8 w 39"/>
                  <a:gd name="T7" fmla="*/ 0 h 158"/>
                  <a:gd name="T8" fmla="*/ 3 w 39"/>
                  <a:gd name="T9" fmla="*/ 34 h 158"/>
                  <a:gd name="T10" fmla="*/ 0 w 39"/>
                  <a:gd name="T11" fmla="*/ 96 h 158"/>
                  <a:gd name="T12" fmla="*/ 0 w 39"/>
                  <a:gd name="T1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58">
                    <a:moveTo>
                      <a:pt x="39" y="158"/>
                    </a:moveTo>
                    <a:lnTo>
                      <a:pt x="34" y="93"/>
                    </a:lnTo>
                    <a:lnTo>
                      <a:pt x="18" y="31"/>
                    </a:lnTo>
                    <a:lnTo>
                      <a:pt x="8" y="0"/>
                    </a:lnTo>
                    <a:lnTo>
                      <a:pt x="3" y="34"/>
                    </a:lnTo>
                    <a:lnTo>
                      <a:pt x="0" y="96"/>
                    </a:lnTo>
                    <a:lnTo>
                      <a:pt x="0" y="15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69" name="Freeform 629"/>
              <p:cNvSpPr>
                <a:spLocks/>
              </p:cNvSpPr>
              <p:nvPr/>
            </p:nvSpPr>
            <p:spPr bwMode="auto">
              <a:xfrm>
                <a:off x="1690" y="2533"/>
                <a:ext cx="472" cy="1040"/>
              </a:xfrm>
              <a:custGeom>
                <a:avLst/>
                <a:gdLst>
                  <a:gd name="T0" fmla="*/ 44 w 472"/>
                  <a:gd name="T1" fmla="*/ 955 h 1040"/>
                  <a:gd name="T2" fmla="*/ 20 w 472"/>
                  <a:gd name="T3" fmla="*/ 787 h 1040"/>
                  <a:gd name="T4" fmla="*/ 0 w 472"/>
                  <a:gd name="T5" fmla="*/ 614 h 1040"/>
                  <a:gd name="T6" fmla="*/ 0 w 472"/>
                  <a:gd name="T7" fmla="*/ 532 h 1040"/>
                  <a:gd name="T8" fmla="*/ 2 w 472"/>
                  <a:gd name="T9" fmla="*/ 472 h 1040"/>
                  <a:gd name="T10" fmla="*/ 5 w 472"/>
                  <a:gd name="T11" fmla="*/ 413 h 1040"/>
                  <a:gd name="T12" fmla="*/ 15 w 472"/>
                  <a:gd name="T13" fmla="*/ 328 h 1040"/>
                  <a:gd name="T14" fmla="*/ 49 w 472"/>
                  <a:gd name="T15" fmla="*/ 292 h 1040"/>
                  <a:gd name="T16" fmla="*/ 77 w 472"/>
                  <a:gd name="T17" fmla="*/ 271 h 1040"/>
                  <a:gd name="T18" fmla="*/ 95 w 472"/>
                  <a:gd name="T19" fmla="*/ 243 h 1040"/>
                  <a:gd name="T20" fmla="*/ 113 w 472"/>
                  <a:gd name="T21" fmla="*/ 199 h 1040"/>
                  <a:gd name="T22" fmla="*/ 134 w 472"/>
                  <a:gd name="T23" fmla="*/ 163 h 1040"/>
                  <a:gd name="T24" fmla="*/ 167 w 472"/>
                  <a:gd name="T25" fmla="*/ 152 h 1040"/>
                  <a:gd name="T26" fmla="*/ 185 w 472"/>
                  <a:gd name="T27" fmla="*/ 124 h 1040"/>
                  <a:gd name="T28" fmla="*/ 193 w 472"/>
                  <a:gd name="T29" fmla="*/ 83 h 1040"/>
                  <a:gd name="T30" fmla="*/ 196 w 472"/>
                  <a:gd name="T31" fmla="*/ 65 h 1040"/>
                  <a:gd name="T32" fmla="*/ 204 w 472"/>
                  <a:gd name="T33" fmla="*/ 34 h 1040"/>
                  <a:gd name="T34" fmla="*/ 219 w 472"/>
                  <a:gd name="T35" fmla="*/ 18 h 1040"/>
                  <a:gd name="T36" fmla="*/ 237 w 472"/>
                  <a:gd name="T37" fmla="*/ 8 h 1040"/>
                  <a:gd name="T38" fmla="*/ 253 w 472"/>
                  <a:gd name="T39" fmla="*/ 0 h 1040"/>
                  <a:gd name="T40" fmla="*/ 276 w 472"/>
                  <a:gd name="T41" fmla="*/ 8 h 1040"/>
                  <a:gd name="T42" fmla="*/ 289 w 472"/>
                  <a:gd name="T43" fmla="*/ 16 h 1040"/>
                  <a:gd name="T44" fmla="*/ 314 w 472"/>
                  <a:gd name="T45" fmla="*/ 36 h 1040"/>
                  <a:gd name="T46" fmla="*/ 338 w 472"/>
                  <a:gd name="T47" fmla="*/ 54 h 1040"/>
                  <a:gd name="T48" fmla="*/ 358 w 472"/>
                  <a:gd name="T49" fmla="*/ 72 h 1040"/>
                  <a:gd name="T50" fmla="*/ 374 w 472"/>
                  <a:gd name="T51" fmla="*/ 88 h 1040"/>
                  <a:gd name="T52" fmla="*/ 381 w 472"/>
                  <a:gd name="T53" fmla="*/ 96 h 1040"/>
                  <a:gd name="T54" fmla="*/ 394 w 472"/>
                  <a:gd name="T55" fmla="*/ 116 h 1040"/>
                  <a:gd name="T56" fmla="*/ 410 w 472"/>
                  <a:gd name="T57" fmla="*/ 134 h 1040"/>
                  <a:gd name="T58" fmla="*/ 420 w 472"/>
                  <a:gd name="T59" fmla="*/ 152 h 1040"/>
                  <a:gd name="T60" fmla="*/ 431 w 472"/>
                  <a:gd name="T61" fmla="*/ 168 h 1040"/>
                  <a:gd name="T62" fmla="*/ 441 w 472"/>
                  <a:gd name="T63" fmla="*/ 181 h 1040"/>
                  <a:gd name="T64" fmla="*/ 446 w 472"/>
                  <a:gd name="T65" fmla="*/ 191 h 1040"/>
                  <a:gd name="T66" fmla="*/ 451 w 472"/>
                  <a:gd name="T67" fmla="*/ 199 h 1040"/>
                  <a:gd name="T68" fmla="*/ 456 w 472"/>
                  <a:gd name="T69" fmla="*/ 207 h 1040"/>
                  <a:gd name="T70" fmla="*/ 461 w 472"/>
                  <a:gd name="T71" fmla="*/ 217 h 1040"/>
                  <a:gd name="T72" fmla="*/ 467 w 472"/>
                  <a:gd name="T73" fmla="*/ 227 h 1040"/>
                  <a:gd name="T74" fmla="*/ 472 w 472"/>
                  <a:gd name="T75" fmla="*/ 235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72" h="1040">
                    <a:moveTo>
                      <a:pt x="49" y="1040"/>
                    </a:moveTo>
                    <a:lnTo>
                      <a:pt x="44" y="955"/>
                    </a:lnTo>
                    <a:lnTo>
                      <a:pt x="33" y="872"/>
                    </a:lnTo>
                    <a:lnTo>
                      <a:pt x="20" y="787"/>
                    </a:lnTo>
                    <a:lnTo>
                      <a:pt x="7" y="702"/>
                    </a:lnTo>
                    <a:lnTo>
                      <a:pt x="0" y="614"/>
                    </a:lnTo>
                    <a:lnTo>
                      <a:pt x="0" y="612"/>
                    </a:lnTo>
                    <a:lnTo>
                      <a:pt x="0" y="532"/>
                    </a:lnTo>
                    <a:lnTo>
                      <a:pt x="0" y="521"/>
                    </a:lnTo>
                    <a:lnTo>
                      <a:pt x="2" y="472"/>
                    </a:lnTo>
                    <a:lnTo>
                      <a:pt x="5" y="421"/>
                    </a:lnTo>
                    <a:lnTo>
                      <a:pt x="5" y="413"/>
                    </a:lnTo>
                    <a:lnTo>
                      <a:pt x="7" y="364"/>
                    </a:lnTo>
                    <a:lnTo>
                      <a:pt x="15" y="328"/>
                    </a:lnTo>
                    <a:lnTo>
                      <a:pt x="31" y="305"/>
                    </a:lnTo>
                    <a:lnTo>
                      <a:pt x="49" y="292"/>
                    </a:lnTo>
                    <a:lnTo>
                      <a:pt x="69" y="279"/>
                    </a:lnTo>
                    <a:lnTo>
                      <a:pt x="77" y="271"/>
                    </a:lnTo>
                    <a:lnTo>
                      <a:pt x="85" y="263"/>
                    </a:lnTo>
                    <a:lnTo>
                      <a:pt x="95" y="243"/>
                    </a:lnTo>
                    <a:lnTo>
                      <a:pt x="105" y="219"/>
                    </a:lnTo>
                    <a:lnTo>
                      <a:pt x="113" y="199"/>
                    </a:lnTo>
                    <a:lnTo>
                      <a:pt x="124" y="178"/>
                    </a:lnTo>
                    <a:lnTo>
                      <a:pt x="134" y="163"/>
                    </a:lnTo>
                    <a:lnTo>
                      <a:pt x="152" y="158"/>
                    </a:lnTo>
                    <a:lnTo>
                      <a:pt x="167" y="152"/>
                    </a:lnTo>
                    <a:lnTo>
                      <a:pt x="180" y="142"/>
                    </a:lnTo>
                    <a:lnTo>
                      <a:pt x="185" y="124"/>
                    </a:lnTo>
                    <a:lnTo>
                      <a:pt x="191" y="103"/>
                    </a:lnTo>
                    <a:lnTo>
                      <a:pt x="193" y="83"/>
                    </a:lnTo>
                    <a:lnTo>
                      <a:pt x="196" y="72"/>
                    </a:lnTo>
                    <a:lnTo>
                      <a:pt x="196" y="65"/>
                    </a:lnTo>
                    <a:lnTo>
                      <a:pt x="201" y="49"/>
                    </a:lnTo>
                    <a:lnTo>
                      <a:pt x="204" y="34"/>
                    </a:lnTo>
                    <a:lnTo>
                      <a:pt x="211" y="23"/>
                    </a:lnTo>
                    <a:lnTo>
                      <a:pt x="219" y="18"/>
                    </a:lnTo>
                    <a:lnTo>
                      <a:pt x="229" y="16"/>
                    </a:lnTo>
                    <a:lnTo>
                      <a:pt x="237" y="8"/>
                    </a:lnTo>
                    <a:lnTo>
                      <a:pt x="242" y="3"/>
                    </a:lnTo>
                    <a:lnTo>
                      <a:pt x="253" y="0"/>
                    </a:lnTo>
                    <a:lnTo>
                      <a:pt x="263" y="3"/>
                    </a:lnTo>
                    <a:lnTo>
                      <a:pt x="276" y="8"/>
                    </a:lnTo>
                    <a:lnTo>
                      <a:pt x="283" y="13"/>
                    </a:lnTo>
                    <a:lnTo>
                      <a:pt x="289" y="16"/>
                    </a:lnTo>
                    <a:lnTo>
                      <a:pt x="302" y="26"/>
                    </a:lnTo>
                    <a:lnTo>
                      <a:pt x="314" y="36"/>
                    </a:lnTo>
                    <a:lnTo>
                      <a:pt x="325" y="47"/>
                    </a:lnTo>
                    <a:lnTo>
                      <a:pt x="338" y="54"/>
                    </a:lnTo>
                    <a:lnTo>
                      <a:pt x="348" y="65"/>
                    </a:lnTo>
                    <a:lnTo>
                      <a:pt x="358" y="72"/>
                    </a:lnTo>
                    <a:lnTo>
                      <a:pt x="366" y="80"/>
                    </a:lnTo>
                    <a:lnTo>
                      <a:pt x="374" y="88"/>
                    </a:lnTo>
                    <a:lnTo>
                      <a:pt x="381" y="96"/>
                    </a:lnTo>
                    <a:lnTo>
                      <a:pt x="381" y="96"/>
                    </a:lnTo>
                    <a:lnTo>
                      <a:pt x="389" y="106"/>
                    </a:lnTo>
                    <a:lnTo>
                      <a:pt x="394" y="116"/>
                    </a:lnTo>
                    <a:lnTo>
                      <a:pt x="402" y="124"/>
                    </a:lnTo>
                    <a:lnTo>
                      <a:pt x="410" y="134"/>
                    </a:lnTo>
                    <a:lnTo>
                      <a:pt x="415" y="142"/>
                    </a:lnTo>
                    <a:lnTo>
                      <a:pt x="420" y="152"/>
                    </a:lnTo>
                    <a:lnTo>
                      <a:pt x="425" y="160"/>
                    </a:lnTo>
                    <a:lnTo>
                      <a:pt x="431" y="168"/>
                    </a:lnTo>
                    <a:lnTo>
                      <a:pt x="436" y="173"/>
                    </a:lnTo>
                    <a:lnTo>
                      <a:pt x="441" y="181"/>
                    </a:lnTo>
                    <a:lnTo>
                      <a:pt x="443" y="186"/>
                    </a:lnTo>
                    <a:lnTo>
                      <a:pt x="446" y="191"/>
                    </a:lnTo>
                    <a:lnTo>
                      <a:pt x="451" y="196"/>
                    </a:lnTo>
                    <a:lnTo>
                      <a:pt x="451" y="199"/>
                    </a:lnTo>
                    <a:lnTo>
                      <a:pt x="454" y="201"/>
                    </a:lnTo>
                    <a:lnTo>
                      <a:pt x="456" y="207"/>
                    </a:lnTo>
                    <a:lnTo>
                      <a:pt x="459" y="212"/>
                    </a:lnTo>
                    <a:lnTo>
                      <a:pt x="461" y="217"/>
                    </a:lnTo>
                    <a:lnTo>
                      <a:pt x="464" y="222"/>
                    </a:lnTo>
                    <a:lnTo>
                      <a:pt x="467" y="227"/>
                    </a:lnTo>
                    <a:lnTo>
                      <a:pt x="469" y="232"/>
                    </a:lnTo>
                    <a:lnTo>
                      <a:pt x="472" y="23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0" name="Line 630"/>
              <p:cNvSpPr>
                <a:spLocks noChangeShapeType="1"/>
              </p:cNvSpPr>
              <p:nvPr/>
            </p:nvSpPr>
            <p:spPr bwMode="auto">
              <a:xfrm flipH="1">
                <a:off x="1752" y="3292"/>
                <a:ext cx="4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1" name="Line 631"/>
              <p:cNvSpPr>
                <a:spLocks noChangeShapeType="1"/>
              </p:cNvSpPr>
              <p:nvPr/>
            </p:nvSpPr>
            <p:spPr bwMode="auto">
              <a:xfrm flipH="1">
                <a:off x="1754" y="3294"/>
                <a:ext cx="4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2" name="Line 632"/>
              <p:cNvSpPr>
                <a:spLocks noChangeShapeType="1"/>
              </p:cNvSpPr>
              <p:nvPr/>
            </p:nvSpPr>
            <p:spPr bwMode="auto">
              <a:xfrm flipH="1">
                <a:off x="1752" y="3297"/>
                <a:ext cx="4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3" name="Freeform 633"/>
              <p:cNvSpPr>
                <a:spLocks/>
              </p:cNvSpPr>
              <p:nvPr/>
            </p:nvSpPr>
            <p:spPr bwMode="auto">
              <a:xfrm>
                <a:off x="1765" y="3271"/>
                <a:ext cx="36" cy="39"/>
              </a:xfrm>
              <a:custGeom>
                <a:avLst/>
                <a:gdLst>
                  <a:gd name="T0" fmla="*/ 36 w 36"/>
                  <a:gd name="T1" fmla="*/ 26 h 39"/>
                  <a:gd name="T2" fmla="*/ 0 w 36"/>
                  <a:gd name="T3" fmla="*/ 0 h 39"/>
                  <a:gd name="T4" fmla="*/ 2 w 36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36" y="26"/>
                    </a:moveTo>
                    <a:lnTo>
                      <a:pt x="0" y="0"/>
                    </a:lnTo>
                    <a:lnTo>
                      <a:pt x="2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4" name="Line 634"/>
              <p:cNvSpPr>
                <a:spLocks noChangeShapeType="1"/>
              </p:cNvSpPr>
              <p:nvPr/>
            </p:nvSpPr>
            <p:spPr bwMode="auto">
              <a:xfrm>
                <a:off x="1752" y="3286"/>
                <a:ext cx="1" cy="1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5" name="Line 635"/>
              <p:cNvSpPr>
                <a:spLocks noChangeShapeType="1"/>
              </p:cNvSpPr>
              <p:nvPr/>
            </p:nvSpPr>
            <p:spPr bwMode="auto">
              <a:xfrm flipH="1" flipV="1">
                <a:off x="1752" y="3289"/>
                <a:ext cx="2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6" name="Line 636"/>
              <p:cNvSpPr>
                <a:spLocks noChangeShapeType="1"/>
              </p:cNvSpPr>
              <p:nvPr/>
            </p:nvSpPr>
            <p:spPr bwMode="auto">
              <a:xfrm flipH="1" flipV="1">
                <a:off x="1752" y="3289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7" name="Line 637"/>
              <p:cNvSpPr>
                <a:spLocks noChangeShapeType="1"/>
              </p:cNvSpPr>
              <p:nvPr/>
            </p:nvSpPr>
            <p:spPr bwMode="auto">
              <a:xfrm flipH="1">
                <a:off x="1752" y="329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8" name="Line 638"/>
              <p:cNvSpPr>
                <a:spLocks noChangeShapeType="1"/>
              </p:cNvSpPr>
              <p:nvPr/>
            </p:nvSpPr>
            <p:spPr bwMode="auto">
              <a:xfrm flipH="1">
                <a:off x="1752" y="3297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79" name="Freeform 639"/>
              <p:cNvSpPr>
                <a:spLocks/>
              </p:cNvSpPr>
              <p:nvPr/>
            </p:nvSpPr>
            <p:spPr bwMode="auto">
              <a:xfrm>
                <a:off x="1752" y="3320"/>
                <a:ext cx="49" cy="34"/>
              </a:xfrm>
              <a:custGeom>
                <a:avLst/>
                <a:gdLst>
                  <a:gd name="T0" fmla="*/ 49 w 49"/>
                  <a:gd name="T1" fmla="*/ 5 h 34"/>
                  <a:gd name="T2" fmla="*/ 25 w 49"/>
                  <a:gd name="T3" fmla="*/ 0 h 34"/>
                  <a:gd name="T4" fmla="*/ 31 w 49"/>
                  <a:gd name="T5" fmla="*/ 5 h 34"/>
                  <a:gd name="T6" fmla="*/ 33 w 49"/>
                  <a:gd name="T7" fmla="*/ 10 h 34"/>
                  <a:gd name="T8" fmla="*/ 33 w 49"/>
                  <a:gd name="T9" fmla="*/ 18 h 34"/>
                  <a:gd name="T10" fmla="*/ 31 w 49"/>
                  <a:gd name="T11" fmla="*/ 26 h 34"/>
                  <a:gd name="T12" fmla="*/ 25 w 49"/>
                  <a:gd name="T13" fmla="*/ 31 h 34"/>
                  <a:gd name="T14" fmla="*/ 20 w 49"/>
                  <a:gd name="T15" fmla="*/ 31 h 34"/>
                  <a:gd name="T16" fmla="*/ 15 w 49"/>
                  <a:gd name="T17" fmla="*/ 34 h 34"/>
                  <a:gd name="T18" fmla="*/ 7 w 49"/>
                  <a:gd name="T19" fmla="*/ 31 h 34"/>
                  <a:gd name="T20" fmla="*/ 2 w 49"/>
                  <a:gd name="T21" fmla="*/ 26 h 34"/>
                  <a:gd name="T22" fmla="*/ 0 w 49"/>
                  <a:gd name="T23" fmla="*/ 18 h 34"/>
                  <a:gd name="T24" fmla="*/ 0 w 49"/>
                  <a:gd name="T25" fmla="*/ 13 h 34"/>
                  <a:gd name="T26" fmla="*/ 2 w 49"/>
                  <a:gd name="T27" fmla="*/ 5 h 34"/>
                  <a:gd name="T28" fmla="*/ 5 w 49"/>
                  <a:gd name="T29" fmla="*/ 3 h 34"/>
                  <a:gd name="T30" fmla="*/ 10 w 49"/>
                  <a:gd name="T31" fmla="*/ 0 h 34"/>
                  <a:gd name="T32" fmla="*/ 13 w 49"/>
                  <a:gd name="T33" fmla="*/ 0 h 34"/>
                  <a:gd name="T34" fmla="*/ 15 w 49"/>
                  <a:gd name="T35" fmla="*/ 3 h 34"/>
                  <a:gd name="T36" fmla="*/ 15 w 49"/>
                  <a:gd name="T37" fmla="*/ 5 h 34"/>
                  <a:gd name="T38" fmla="*/ 13 w 49"/>
                  <a:gd name="T39" fmla="*/ 8 h 34"/>
                  <a:gd name="T40" fmla="*/ 10 w 49"/>
                  <a:gd name="T41" fmla="*/ 8 h 34"/>
                  <a:gd name="T42" fmla="*/ 7 w 49"/>
                  <a:gd name="T43" fmla="*/ 5 h 34"/>
                  <a:gd name="T44" fmla="*/ 7 w 49"/>
                  <a:gd name="T4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34">
                    <a:moveTo>
                      <a:pt x="49" y="5"/>
                    </a:moveTo>
                    <a:lnTo>
                      <a:pt x="25" y="0"/>
                    </a:lnTo>
                    <a:lnTo>
                      <a:pt x="31" y="5"/>
                    </a:lnTo>
                    <a:lnTo>
                      <a:pt x="33" y="10"/>
                    </a:lnTo>
                    <a:lnTo>
                      <a:pt x="33" y="18"/>
                    </a:lnTo>
                    <a:lnTo>
                      <a:pt x="31" y="26"/>
                    </a:lnTo>
                    <a:lnTo>
                      <a:pt x="25" y="31"/>
                    </a:lnTo>
                    <a:lnTo>
                      <a:pt x="20" y="31"/>
                    </a:lnTo>
                    <a:lnTo>
                      <a:pt x="15" y="34"/>
                    </a:lnTo>
                    <a:lnTo>
                      <a:pt x="7" y="31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3" y="8"/>
                    </a:lnTo>
                    <a:lnTo>
                      <a:pt x="10" y="8"/>
                    </a:lnTo>
                    <a:lnTo>
                      <a:pt x="7" y="5"/>
                    </a:lnTo>
                    <a:lnTo>
                      <a:pt x="7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0" name="Freeform 640"/>
              <p:cNvSpPr>
                <a:spLocks/>
              </p:cNvSpPr>
              <p:nvPr/>
            </p:nvSpPr>
            <p:spPr bwMode="auto">
              <a:xfrm>
                <a:off x="1759" y="3348"/>
                <a:ext cx="18" cy="3"/>
              </a:xfrm>
              <a:custGeom>
                <a:avLst/>
                <a:gdLst>
                  <a:gd name="T0" fmla="*/ 18 w 18"/>
                  <a:gd name="T1" fmla="*/ 0 h 3"/>
                  <a:gd name="T2" fmla="*/ 16 w 18"/>
                  <a:gd name="T3" fmla="*/ 3 h 3"/>
                  <a:gd name="T4" fmla="*/ 6 w 18"/>
                  <a:gd name="T5" fmla="*/ 3 h 3"/>
                  <a:gd name="T6" fmla="*/ 0 w 1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lnTo>
                      <a:pt x="16" y="3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1" name="Freeform 641"/>
              <p:cNvSpPr>
                <a:spLocks/>
              </p:cNvSpPr>
              <p:nvPr/>
            </p:nvSpPr>
            <p:spPr bwMode="auto">
              <a:xfrm>
                <a:off x="1752" y="3338"/>
                <a:ext cx="33" cy="10"/>
              </a:xfrm>
              <a:custGeom>
                <a:avLst/>
                <a:gdLst>
                  <a:gd name="T0" fmla="*/ 33 w 33"/>
                  <a:gd name="T1" fmla="*/ 0 h 10"/>
                  <a:gd name="T2" fmla="*/ 31 w 33"/>
                  <a:gd name="T3" fmla="*/ 5 h 10"/>
                  <a:gd name="T4" fmla="*/ 28 w 33"/>
                  <a:gd name="T5" fmla="*/ 8 h 10"/>
                  <a:gd name="T6" fmla="*/ 23 w 33"/>
                  <a:gd name="T7" fmla="*/ 10 h 10"/>
                  <a:gd name="T8" fmla="*/ 13 w 33"/>
                  <a:gd name="T9" fmla="*/ 10 h 10"/>
                  <a:gd name="T10" fmla="*/ 5 w 33"/>
                  <a:gd name="T11" fmla="*/ 8 h 10"/>
                  <a:gd name="T12" fmla="*/ 2 w 33"/>
                  <a:gd name="T13" fmla="*/ 5 h 10"/>
                  <a:gd name="T14" fmla="*/ 0 w 3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10">
                    <a:moveTo>
                      <a:pt x="33" y="0"/>
                    </a:moveTo>
                    <a:lnTo>
                      <a:pt x="31" y="5"/>
                    </a:lnTo>
                    <a:lnTo>
                      <a:pt x="28" y="8"/>
                    </a:lnTo>
                    <a:lnTo>
                      <a:pt x="23" y="10"/>
                    </a:lnTo>
                    <a:lnTo>
                      <a:pt x="13" y="10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2" name="Rectangle 642"/>
              <p:cNvSpPr>
                <a:spLocks noChangeArrowheads="1"/>
              </p:cNvSpPr>
              <p:nvPr/>
            </p:nvSpPr>
            <p:spPr bwMode="auto">
              <a:xfrm>
                <a:off x="1762" y="3323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3" name="Line 643"/>
              <p:cNvSpPr>
                <a:spLocks noChangeShapeType="1"/>
              </p:cNvSpPr>
              <p:nvPr/>
            </p:nvSpPr>
            <p:spPr bwMode="auto">
              <a:xfrm>
                <a:off x="1801" y="3325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4" name="Line 644"/>
              <p:cNvSpPr>
                <a:spLocks noChangeShapeType="1"/>
              </p:cNvSpPr>
              <p:nvPr/>
            </p:nvSpPr>
            <p:spPr bwMode="auto">
              <a:xfrm>
                <a:off x="1798" y="3325"/>
                <a:ext cx="1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5" name="Freeform 645"/>
              <p:cNvSpPr>
                <a:spLocks/>
              </p:cNvSpPr>
              <p:nvPr/>
            </p:nvSpPr>
            <p:spPr bwMode="auto">
              <a:xfrm>
                <a:off x="1795" y="3325"/>
                <a:ext cx="6" cy="23"/>
              </a:xfrm>
              <a:custGeom>
                <a:avLst/>
                <a:gdLst>
                  <a:gd name="T0" fmla="*/ 0 w 6"/>
                  <a:gd name="T1" fmla="*/ 0 h 23"/>
                  <a:gd name="T2" fmla="*/ 0 w 6"/>
                  <a:gd name="T3" fmla="*/ 8 h 23"/>
                  <a:gd name="T4" fmla="*/ 3 w 6"/>
                  <a:gd name="T5" fmla="*/ 18 h 23"/>
                  <a:gd name="T6" fmla="*/ 6 w 6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3">
                    <a:moveTo>
                      <a:pt x="0" y="0"/>
                    </a:moveTo>
                    <a:lnTo>
                      <a:pt x="0" y="8"/>
                    </a:lnTo>
                    <a:lnTo>
                      <a:pt x="3" y="18"/>
                    </a:lnTo>
                    <a:lnTo>
                      <a:pt x="6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6" name="Freeform 646"/>
              <p:cNvSpPr>
                <a:spLocks/>
              </p:cNvSpPr>
              <p:nvPr/>
            </p:nvSpPr>
            <p:spPr bwMode="auto">
              <a:xfrm>
                <a:off x="1754" y="3366"/>
                <a:ext cx="47" cy="31"/>
              </a:xfrm>
              <a:custGeom>
                <a:avLst/>
                <a:gdLst>
                  <a:gd name="T0" fmla="*/ 47 w 47"/>
                  <a:gd name="T1" fmla="*/ 13 h 31"/>
                  <a:gd name="T2" fmla="*/ 47 w 47"/>
                  <a:gd name="T3" fmla="*/ 6 h 31"/>
                  <a:gd name="T4" fmla="*/ 39 w 47"/>
                  <a:gd name="T5" fmla="*/ 3 h 31"/>
                  <a:gd name="T6" fmla="*/ 26 w 47"/>
                  <a:gd name="T7" fmla="*/ 0 h 31"/>
                  <a:gd name="T8" fmla="*/ 21 w 47"/>
                  <a:gd name="T9" fmla="*/ 0 h 31"/>
                  <a:gd name="T10" fmla="*/ 8 w 47"/>
                  <a:gd name="T11" fmla="*/ 3 h 31"/>
                  <a:gd name="T12" fmla="*/ 3 w 47"/>
                  <a:gd name="T13" fmla="*/ 8 h 31"/>
                  <a:gd name="T14" fmla="*/ 0 w 47"/>
                  <a:gd name="T15" fmla="*/ 13 h 31"/>
                  <a:gd name="T16" fmla="*/ 0 w 47"/>
                  <a:gd name="T17" fmla="*/ 18 h 31"/>
                  <a:gd name="T18" fmla="*/ 3 w 47"/>
                  <a:gd name="T19" fmla="*/ 26 h 31"/>
                  <a:gd name="T20" fmla="*/ 8 w 47"/>
                  <a:gd name="T21" fmla="*/ 31 h 31"/>
                  <a:gd name="T22" fmla="*/ 21 w 47"/>
                  <a:gd name="T23" fmla="*/ 31 h 31"/>
                  <a:gd name="T24" fmla="*/ 26 w 47"/>
                  <a:gd name="T25" fmla="*/ 31 h 31"/>
                  <a:gd name="T26" fmla="*/ 39 w 47"/>
                  <a:gd name="T27" fmla="*/ 29 h 31"/>
                  <a:gd name="T28" fmla="*/ 47 w 47"/>
                  <a:gd name="T29" fmla="*/ 26 h 31"/>
                  <a:gd name="T30" fmla="*/ 47 w 47"/>
                  <a:gd name="T31" fmla="*/ 18 h 31"/>
                  <a:gd name="T32" fmla="*/ 47 w 47"/>
                  <a:gd name="T33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31">
                    <a:moveTo>
                      <a:pt x="47" y="13"/>
                    </a:moveTo>
                    <a:lnTo>
                      <a:pt x="47" y="6"/>
                    </a:lnTo>
                    <a:lnTo>
                      <a:pt x="39" y="3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3" y="26"/>
                    </a:lnTo>
                    <a:lnTo>
                      <a:pt x="8" y="31"/>
                    </a:lnTo>
                    <a:lnTo>
                      <a:pt x="21" y="31"/>
                    </a:lnTo>
                    <a:lnTo>
                      <a:pt x="26" y="31"/>
                    </a:lnTo>
                    <a:lnTo>
                      <a:pt x="39" y="29"/>
                    </a:lnTo>
                    <a:lnTo>
                      <a:pt x="47" y="26"/>
                    </a:lnTo>
                    <a:lnTo>
                      <a:pt x="47" y="18"/>
                    </a:lnTo>
                    <a:lnTo>
                      <a:pt x="47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7" name="Freeform 647"/>
              <p:cNvSpPr>
                <a:spLocks/>
              </p:cNvSpPr>
              <p:nvPr/>
            </p:nvSpPr>
            <p:spPr bwMode="auto">
              <a:xfrm>
                <a:off x="1757" y="3369"/>
                <a:ext cx="41" cy="5"/>
              </a:xfrm>
              <a:custGeom>
                <a:avLst/>
                <a:gdLst>
                  <a:gd name="T0" fmla="*/ 41 w 41"/>
                  <a:gd name="T1" fmla="*/ 3 h 5"/>
                  <a:gd name="T2" fmla="*/ 36 w 41"/>
                  <a:gd name="T3" fmla="*/ 0 h 5"/>
                  <a:gd name="T4" fmla="*/ 26 w 41"/>
                  <a:gd name="T5" fmla="*/ 0 h 5"/>
                  <a:gd name="T6" fmla="*/ 15 w 41"/>
                  <a:gd name="T7" fmla="*/ 0 h 5"/>
                  <a:gd name="T8" fmla="*/ 5 w 41"/>
                  <a:gd name="T9" fmla="*/ 3 h 5"/>
                  <a:gd name="T10" fmla="*/ 0 w 4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5">
                    <a:moveTo>
                      <a:pt x="41" y="3"/>
                    </a:moveTo>
                    <a:lnTo>
                      <a:pt x="36" y="0"/>
                    </a:lnTo>
                    <a:lnTo>
                      <a:pt x="26" y="0"/>
                    </a:lnTo>
                    <a:lnTo>
                      <a:pt x="15" y="0"/>
                    </a:lnTo>
                    <a:lnTo>
                      <a:pt x="5" y="3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8" name="Freeform 648"/>
              <p:cNvSpPr>
                <a:spLocks/>
              </p:cNvSpPr>
              <p:nvPr/>
            </p:nvSpPr>
            <p:spPr bwMode="auto">
              <a:xfrm>
                <a:off x="1759" y="3392"/>
                <a:ext cx="39" cy="3"/>
              </a:xfrm>
              <a:custGeom>
                <a:avLst/>
                <a:gdLst>
                  <a:gd name="T0" fmla="*/ 0 w 39"/>
                  <a:gd name="T1" fmla="*/ 0 h 3"/>
                  <a:gd name="T2" fmla="*/ 3 w 39"/>
                  <a:gd name="T3" fmla="*/ 3 h 3"/>
                  <a:gd name="T4" fmla="*/ 13 w 39"/>
                  <a:gd name="T5" fmla="*/ 3 h 3"/>
                  <a:gd name="T6" fmla="*/ 24 w 39"/>
                  <a:gd name="T7" fmla="*/ 3 h 3"/>
                  <a:gd name="T8" fmla="*/ 34 w 39"/>
                  <a:gd name="T9" fmla="*/ 0 h 3"/>
                  <a:gd name="T10" fmla="*/ 39 w 39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3">
                    <a:moveTo>
                      <a:pt x="0" y="0"/>
                    </a:moveTo>
                    <a:lnTo>
                      <a:pt x="3" y="3"/>
                    </a:lnTo>
                    <a:lnTo>
                      <a:pt x="13" y="3"/>
                    </a:lnTo>
                    <a:lnTo>
                      <a:pt x="24" y="3"/>
                    </a:lnTo>
                    <a:lnTo>
                      <a:pt x="34" y="0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89" name="Freeform 649"/>
              <p:cNvSpPr>
                <a:spLocks/>
              </p:cNvSpPr>
              <p:nvPr/>
            </p:nvSpPr>
            <p:spPr bwMode="auto">
              <a:xfrm>
                <a:off x="1754" y="3372"/>
                <a:ext cx="47" cy="7"/>
              </a:xfrm>
              <a:custGeom>
                <a:avLst/>
                <a:gdLst>
                  <a:gd name="T0" fmla="*/ 47 w 47"/>
                  <a:gd name="T1" fmla="*/ 7 h 7"/>
                  <a:gd name="T2" fmla="*/ 47 w 47"/>
                  <a:gd name="T3" fmla="*/ 2 h 7"/>
                  <a:gd name="T4" fmla="*/ 41 w 47"/>
                  <a:gd name="T5" fmla="*/ 0 h 7"/>
                  <a:gd name="T6" fmla="*/ 29 w 47"/>
                  <a:gd name="T7" fmla="*/ 0 h 7"/>
                  <a:gd name="T8" fmla="*/ 18 w 47"/>
                  <a:gd name="T9" fmla="*/ 0 h 7"/>
                  <a:gd name="T10" fmla="*/ 5 w 47"/>
                  <a:gd name="T11" fmla="*/ 2 h 7"/>
                  <a:gd name="T12" fmla="*/ 3 w 47"/>
                  <a:gd name="T13" fmla="*/ 5 h 7"/>
                  <a:gd name="T14" fmla="*/ 0 w 47"/>
                  <a:gd name="T1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7">
                    <a:moveTo>
                      <a:pt x="47" y="7"/>
                    </a:moveTo>
                    <a:lnTo>
                      <a:pt x="47" y="2"/>
                    </a:lnTo>
                    <a:lnTo>
                      <a:pt x="41" y="0"/>
                    </a:lnTo>
                    <a:lnTo>
                      <a:pt x="29" y="0"/>
                    </a:lnTo>
                    <a:lnTo>
                      <a:pt x="18" y="0"/>
                    </a:lnTo>
                    <a:lnTo>
                      <a:pt x="5" y="2"/>
                    </a:lnTo>
                    <a:lnTo>
                      <a:pt x="3" y="5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0" name="Freeform 650"/>
              <p:cNvSpPr>
                <a:spLocks/>
              </p:cNvSpPr>
              <p:nvPr/>
            </p:nvSpPr>
            <p:spPr bwMode="auto">
              <a:xfrm>
                <a:off x="1754" y="3384"/>
                <a:ext cx="47" cy="11"/>
              </a:xfrm>
              <a:custGeom>
                <a:avLst/>
                <a:gdLst>
                  <a:gd name="T0" fmla="*/ 0 w 47"/>
                  <a:gd name="T1" fmla="*/ 0 h 11"/>
                  <a:gd name="T2" fmla="*/ 3 w 47"/>
                  <a:gd name="T3" fmla="*/ 6 h 11"/>
                  <a:gd name="T4" fmla="*/ 5 w 47"/>
                  <a:gd name="T5" fmla="*/ 8 h 11"/>
                  <a:gd name="T6" fmla="*/ 18 w 47"/>
                  <a:gd name="T7" fmla="*/ 11 h 11"/>
                  <a:gd name="T8" fmla="*/ 29 w 47"/>
                  <a:gd name="T9" fmla="*/ 11 h 11"/>
                  <a:gd name="T10" fmla="*/ 41 w 47"/>
                  <a:gd name="T11" fmla="*/ 8 h 11"/>
                  <a:gd name="T12" fmla="*/ 47 w 47"/>
                  <a:gd name="T13" fmla="*/ 6 h 11"/>
                  <a:gd name="T14" fmla="*/ 47 w 47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1">
                    <a:moveTo>
                      <a:pt x="0" y="0"/>
                    </a:moveTo>
                    <a:lnTo>
                      <a:pt x="3" y="6"/>
                    </a:lnTo>
                    <a:lnTo>
                      <a:pt x="5" y="8"/>
                    </a:lnTo>
                    <a:lnTo>
                      <a:pt x="18" y="11"/>
                    </a:lnTo>
                    <a:lnTo>
                      <a:pt x="29" y="11"/>
                    </a:lnTo>
                    <a:lnTo>
                      <a:pt x="41" y="8"/>
                    </a:lnTo>
                    <a:lnTo>
                      <a:pt x="47" y="6"/>
                    </a:lnTo>
                    <a:lnTo>
                      <a:pt x="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1" name="Freeform 651"/>
              <p:cNvSpPr>
                <a:spLocks/>
              </p:cNvSpPr>
              <p:nvPr/>
            </p:nvSpPr>
            <p:spPr bwMode="auto">
              <a:xfrm>
                <a:off x="1780" y="3426"/>
                <a:ext cx="5" cy="147"/>
              </a:xfrm>
              <a:custGeom>
                <a:avLst/>
                <a:gdLst>
                  <a:gd name="T0" fmla="*/ 5 w 5"/>
                  <a:gd name="T1" fmla="*/ 147 h 147"/>
                  <a:gd name="T2" fmla="*/ 3 w 5"/>
                  <a:gd name="T3" fmla="*/ 59 h 147"/>
                  <a:gd name="T4" fmla="*/ 0 w 5"/>
                  <a:gd name="T5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47">
                    <a:moveTo>
                      <a:pt x="5" y="147"/>
                    </a:moveTo>
                    <a:lnTo>
                      <a:pt x="3" y="59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2" name="Freeform 652"/>
              <p:cNvSpPr>
                <a:spLocks/>
              </p:cNvSpPr>
              <p:nvPr/>
            </p:nvSpPr>
            <p:spPr bwMode="auto">
              <a:xfrm>
                <a:off x="1780" y="2701"/>
                <a:ext cx="537" cy="585"/>
              </a:xfrm>
              <a:custGeom>
                <a:avLst/>
                <a:gdLst>
                  <a:gd name="T0" fmla="*/ 8 w 537"/>
                  <a:gd name="T1" fmla="*/ 511 h 585"/>
                  <a:gd name="T2" fmla="*/ 10 w 537"/>
                  <a:gd name="T3" fmla="*/ 413 h 585"/>
                  <a:gd name="T4" fmla="*/ 0 w 537"/>
                  <a:gd name="T5" fmla="*/ 315 h 585"/>
                  <a:gd name="T6" fmla="*/ 10 w 537"/>
                  <a:gd name="T7" fmla="*/ 276 h 585"/>
                  <a:gd name="T8" fmla="*/ 54 w 537"/>
                  <a:gd name="T9" fmla="*/ 263 h 585"/>
                  <a:gd name="T10" fmla="*/ 88 w 537"/>
                  <a:gd name="T11" fmla="*/ 278 h 585"/>
                  <a:gd name="T12" fmla="*/ 132 w 537"/>
                  <a:gd name="T13" fmla="*/ 286 h 585"/>
                  <a:gd name="T14" fmla="*/ 147 w 537"/>
                  <a:gd name="T15" fmla="*/ 255 h 585"/>
                  <a:gd name="T16" fmla="*/ 150 w 537"/>
                  <a:gd name="T17" fmla="*/ 188 h 585"/>
                  <a:gd name="T18" fmla="*/ 165 w 537"/>
                  <a:gd name="T19" fmla="*/ 144 h 585"/>
                  <a:gd name="T20" fmla="*/ 175 w 537"/>
                  <a:gd name="T21" fmla="*/ 124 h 585"/>
                  <a:gd name="T22" fmla="*/ 186 w 537"/>
                  <a:gd name="T23" fmla="*/ 85 h 585"/>
                  <a:gd name="T24" fmla="*/ 199 w 537"/>
                  <a:gd name="T25" fmla="*/ 51 h 585"/>
                  <a:gd name="T26" fmla="*/ 209 w 537"/>
                  <a:gd name="T27" fmla="*/ 21 h 585"/>
                  <a:gd name="T28" fmla="*/ 227 w 537"/>
                  <a:gd name="T29" fmla="*/ 10 h 585"/>
                  <a:gd name="T30" fmla="*/ 248 w 537"/>
                  <a:gd name="T31" fmla="*/ 8 h 585"/>
                  <a:gd name="T32" fmla="*/ 263 w 537"/>
                  <a:gd name="T33" fmla="*/ 0 h 585"/>
                  <a:gd name="T34" fmla="*/ 289 w 537"/>
                  <a:gd name="T35" fmla="*/ 13 h 585"/>
                  <a:gd name="T36" fmla="*/ 320 w 537"/>
                  <a:gd name="T37" fmla="*/ 46 h 585"/>
                  <a:gd name="T38" fmla="*/ 335 w 537"/>
                  <a:gd name="T39" fmla="*/ 67 h 585"/>
                  <a:gd name="T40" fmla="*/ 364 w 537"/>
                  <a:gd name="T41" fmla="*/ 106 h 585"/>
                  <a:gd name="T42" fmla="*/ 387 w 537"/>
                  <a:gd name="T43" fmla="*/ 142 h 585"/>
                  <a:gd name="T44" fmla="*/ 400 w 537"/>
                  <a:gd name="T45" fmla="*/ 162 h 585"/>
                  <a:gd name="T46" fmla="*/ 428 w 537"/>
                  <a:gd name="T47" fmla="*/ 229 h 585"/>
                  <a:gd name="T48" fmla="*/ 446 w 537"/>
                  <a:gd name="T49" fmla="*/ 266 h 585"/>
                  <a:gd name="T50" fmla="*/ 464 w 537"/>
                  <a:gd name="T51" fmla="*/ 312 h 585"/>
                  <a:gd name="T52" fmla="*/ 477 w 537"/>
                  <a:gd name="T53" fmla="*/ 353 h 585"/>
                  <a:gd name="T54" fmla="*/ 488 w 537"/>
                  <a:gd name="T55" fmla="*/ 382 h 585"/>
                  <a:gd name="T56" fmla="*/ 498 w 537"/>
                  <a:gd name="T57" fmla="*/ 418 h 585"/>
                  <a:gd name="T58" fmla="*/ 513 w 537"/>
                  <a:gd name="T59" fmla="*/ 472 h 585"/>
                  <a:gd name="T60" fmla="*/ 521 w 537"/>
                  <a:gd name="T61" fmla="*/ 503 h 585"/>
                  <a:gd name="T62" fmla="*/ 526 w 537"/>
                  <a:gd name="T63" fmla="*/ 531 h 585"/>
                  <a:gd name="T64" fmla="*/ 531 w 537"/>
                  <a:gd name="T65" fmla="*/ 552 h 585"/>
                  <a:gd name="T66" fmla="*/ 534 w 537"/>
                  <a:gd name="T67" fmla="*/ 565 h 585"/>
                  <a:gd name="T68" fmla="*/ 537 w 537"/>
                  <a:gd name="T69" fmla="*/ 575 h 585"/>
                  <a:gd name="T70" fmla="*/ 537 w 537"/>
                  <a:gd name="T71" fmla="*/ 585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7" h="585">
                    <a:moveTo>
                      <a:pt x="0" y="544"/>
                    </a:moveTo>
                    <a:lnTo>
                      <a:pt x="8" y="511"/>
                    </a:lnTo>
                    <a:lnTo>
                      <a:pt x="8" y="487"/>
                    </a:lnTo>
                    <a:lnTo>
                      <a:pt x="10" y="413"/>
                    </a:lnTo>
                    <a:lnTo>
                      <a:pt x="10" y="410"/>
                    </a:lnTo>
                    <a:lnTo>
                      <a:pt x="0" y="315"/>
                    </a:lnTo>
                    <a:lnTo>
                      <a:pt x="0" y="315"/>
                    </a:lnTo>
                    <a:lnTo>
                      <a:pt x="10" y="276"/>
                    </a:lnTo>
                    <a:lnTo>
                      <a:pt x="28" y="258"/>
                    </a:lnTo>
                    <a:lnTo>
                      <a:pt x="54" y="263"/>
                    </a:lnTo>
                    <a:lnTo>
                      <a:pt x="85" y="278"/>
                    </a:lnTo>
                    <a:lnTo>
                      <a:pt x="88" y="278"/>
                    </a:lnTo>
                    <a:lnTo>
                      <a:pt x="111" y="289"/>
                    </a:lnTo>
                    <a:lnTo>
                      <a:pt x="132" y="286"/>
                    </a:lnTo>
                    <a:lnTo>
                      <a:pt x="144" y="268"/>
                    </a:lnTo>
                    <a:lnTo>
                      <a:pt x="147" y="255"/>
                    </a:lnTo>
                    <a:lnTo>
                      <a:pt x="147" y="227"/>
                    </a:lnTo>
                    <a:lnTo>
                      <a:pt x="150" y="188"/>
                    </a:lnTo>
                    <a:lnTo>
                      <a:pt x="157" y="162"/>
                    </a:lnTo>
                    <a:lnTo>
                      <a:pt x="165" y="144"/>
                    </a:lnTo>
                    <a:lnTo>
                      <a:pt x="175" y="126"/>
                    </a:lnTo>
                    <a:lnTo>
                      <a:pt x="175" y="124"/>
                    </a:lnTo>
                    <a:lnTo>
                      <a:pt x="181" y="106"/>
                    </a:lnTo>
                    <a:lnTo>
                      <a:pt x="186" y="85"/>
                    </a:lnTo>
                    <a:lnTo>
                      <a:pt x="193" y="67"/>
                    </a:lnTo>
                    <a:lnTo>
                      <a:pt x="199" y="51"/>
                    </a:lnTo>
                    <a:lnTo>
                      <a:pt x="204" y="33"/>
                    </a:lnTo>
                    <a:lnTo>
                      <a:pt x="209" y="21"/>
                    </a:lnTo>
                    <a:lnTo>
                      <a:pt x="217" y="13"/>
                    </a:lnTo>
                    <a:lnTo>
                      <a:pt x="227" y="10"/>
                    </a:lnTo>
                    <a:lnTo>
                      <a:pt x="240" y="10"/>
                    </a:lnTo>
                    <a:lnTo>
                      <a:pt x="248" y="8"/>
                    </a:lnTo>
                    <a:lnTo>
                      <a:pt x="255" y="2"/>
                    </a:lnTo>
                    <a:lnTo>
                      <a:pt x="263" y="0"/>
                    </a:lnTo>
                    <a:lnTo>
                      <a:pt x="273" y="2"/>
                    </a:lnTo>
                    <a:lnTo>
                      <a:pt x="289" y="13"/>
                    </a:lnTo>
                    <a:lnTo>
                      <a:pt x="304" y="28"/>
                    </a:lnTo>
                    <a:lnTo>
                      <a:pt x="320" y="46"/>
                    </a:lnTo>
                    <a:lnTo>
                      <a:pt x="322" y="49"/>
                    </a:lnTo>
                    <a:lnTo>
                      <a:pt x="335" y="67"/>
                    </a:lnTo>
                    <a:lnTo>
                      <a:pt x="348" y="88"/>
                    </a:lnTo>
                    <a:lnTo>
                      <a:pt x="364" y="106"/>
                    </a:lnTo>
                    <a:lnTo>
                      <a:pt x="377" y="124"/>
                    </a:lnTo>
                    <a:lnTo>
                      <a:pt x="387" y="142"/>
                    </a:lnTo>
                    <a:lnTo>
                      <a:pt x="395" y="152"/>
                    </a:lnTo>
                    <a:lnTo>
                      <a:pt x="400" y="162"/>
                    </a:lnTo>
                    <a:lnTo>
                      <a:pt x="415" y="196"/>
                    </a:lnTo>
                    <a:lnTo>
                      <a:pt x="428" y="229"/>
                    </a:lnTo>
                    <a:lnTo>
                      <a:pt x="444" y="260"/>
                    </a:lnTo>
                    <a:lnTo>
                      <a:pt x="446" y="266"/>
                    </a:lnTo>
                    <a:lnTo>
                      <a:pt x="454" y="289"/>
                    </a:lnTo>
                    <a:lnTo>
                      <a:pt x="464" y="312"/>
                    </a:lnTo>
                    <a:lnTo>
                      <a:pt x="472" y="333"/>
                    </a:lnTo>
                    <a:lnTo>
                      <a:pt x="477" y="353"/>
                    </a:lnTo>
                    <a:lnTo>
                      <a:pt x="485" y="371"/>
                    </a:lnTo>
                    <a:lnTo>
                      <a:pt x="488" y="382"/>
                    </a:lnTo>
                    <a:lnTo>
                      <a:pt x="493" y="392"/>
                    </a:lnTo>
                    <a:lnTo>
                      <a:pt x="498" y="418"/>
                    </a:lnTo>
                    <a:lnTo>
                      <a:pt x="506" y="444"/>
                    </a:lnTo>
                    <a:lnTo>
                      <a:pt x="513" y="472"/>
                    </a:lnTo>
                    <a:lnTo>
                      <a:pt x="521" y="500"/>
                    </a:lnTo>
                    <a:lnTo>
                      <a:pt x="521" y="503"/>
                    </a:lnTo>
                    <a:lnTo>
                      <a:pt x="524" y="518"/>
                    </a:lnTo>
                    <a:lnTo>
                      <a:pt x="526" y="531"/>
                    </a:lnTo>
                    <a:lnTo>
                      <a:pt x="529" y="544"/>
                    </a:lnTo>
                    <a:lnTo>
                      <a:pt x="531" y="552"/>
                    </a:lnTo>
                    <a:lnTo>
                      <a:pt x="531" y="560"/>
                    </a:lnTo>
                    <a:lnTo>
                      <a:pt x="534" y="565"/>
                    </a:lnTo>
                    <a:lnTo>
                      <a:pt x="534" y="570"/>
                    </a:lnTo>
                    <a:lnTo>
                      <a:pt x="537" y="575"/>
                    </a:lnTo>
                    <a:lnTo>
                      <a:pt x="537" y="580"/>
                    </a:lnTo>
                    <a:lnTo>
                      <a:pt x="537" y="58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3" name="Freeform 653"/>
              <p:cNvSpPr>
                <a:spLocks/>
              </p:cNvSpPr>
              <p:nvPr/>
            </p:nvSpPr>
            <p:spPr bwMode="auto">
              <a:xfrm>
                <a:off x="1839" y="2951"/>
                <a:ext cx="475" cy="622"/>
              </a:xfrm>
              <a:custGeom>
                <a:avLst/>
                <a:gdLst>
                  <a:gd name="T0" fmla="*/ 0 w 475"/>
                  <a:gd name="T1" fmla="*/ 622 h 622"/>
                  <a:gd name="T2" fmla="*/ 3 w 475"/>
                  <a:gd name="T3" fmla="*/ 581 h 622"/>
                  <a:gd name="T4" fmla="*/ 11 w 475"/>
                  <a:gd name="T5" fmla="*/ 529 h 622"/>
                  <a:gd name="T6" fmla="*/ 24 w 475"/>
                  <a:gd name="T7" fmla="*/ 501 h 622"/>
                  <a:gd name="T8" fmla="*/ 47 w 475"/>
                  <a:gd name="T9" fmla="*/ 490 h 622"/>
                  <a:gd name="T10" fmla="*/ 70 w 475"/>
                  <a:gd name="T11" fmla="*/ 490 h 622"/>
                  <a:gd name="T12" fmla="*/ 93 w 475"/>
                  <a:gd name="T13" fmla="*/ 483 h 622"/>
                  <a:gd name="T14" fmla="*/ 114 w 475"/>
                  <a:gd name="T15" fmla="*/ 459 h 622"/>
                  <a:gd name="T16" fmla="*/ 127 w 475"/>
                  <a:gd name="T17" fmla="*/ 421 h 622"/>
                  <a:gd name="T18" fmla="*/ 129 w 475"/>
                  <a:gd name="T19" fmla="*/ 410 h 622"/>
                  <a:gd name="T20" fmla="*/ 140 w 475"/>
                  <a:gd name="T21" fmla="*/ 338 h 622"/>
                  <a:gd name="T22" fmla="*/ 145 w 475"/>
                  <a:gd name="T23" fmla="*/ 315 h 622"/>
                  <a:gd name="T24" fmla="*/ 153 w 475"/>
                  <a:gd name="T25" fmla="*/ 302 h 622"/>
                  <a:gd name="T26" fmla="*/ 168 w 475"/>
                  <a:gd name="T27" fmla="*/ 289 h 622"/>
                  <a:gd name="T28" fmla="*/ 183 w 475"/>
                  <a:gd name="T29" fmla="*/ 274 h 622"/>
                  <a:gd name="T30" fmla="*/ 196 w 475"/>
                  <a:gd name="T31" fmla="*/ 248 h 622"/>
                  <a:gd name="T32" fmla="*/ 207 w 475"/>
                  <a:gd name="T33" fmla="*/ 217 h 622"/>
                  <a:gd name="T34" fmla="*/ 217 w 475"/>
                  <a:gd name="T35" fmla="*/ 188 h 622"/>
                  <a:gd name="T36" fmla="*/ 217 w 475"/>
                  <a:gd name="T37" fmla="*/ 188 h 622"/>
                  <a:gd name="T38" fmla="*/ 220 w 475"/>
                  <a:gd name="T39" fmla="*/ 147 h 622"/>
                  <a:gd name="T40" fmla="*/ 232 w 475"/>
                  <a:gd name="T41" fmla="*/ 134 h 622"/>
                  <a:gd name="T42" fmla="*/ 245 w 475"/>
                  <a:gd name="T43" fmla="*/ 129 h 622"/>
                  <a:gd name="T44" fmla="*/ 256 w 475"/>
                  <a:gd name="T45" fmla="*/ 114 h 622"/>
                  <a:gd name="T46" fmla="*/ 256 w 475"/>
                  <a:gd name="T47" fmla="*/ 70 h 622"/>
                  <a:gd name="T48" fmla="*/ 253 w 475"/>
                  <a:gd name="T49" fmla="*/ 59 h 622"/>
                  <a:gd name="T50" fmla="*/ 253 w 475"/>
                  <a:gd name="T51" fmla="*/ 28 h 622"/>
                  <a:gd name="T52" fmla="*/ 258 w 475"/>
                  <a:gd name="T53" fmla="*/ 8 h 622"/>
                  <a:gd name="T54" fmla="*/ 266 w 475"/>
                  <a:gd name="T55" fmla="*/ 0 h 622"/>
                  <a:gd name="T56" fmla="*/ 282 w 475"/>
                  <a:gd name="T57" fmla="*/ 10 h 622"/>
                  <a:gd name="T58" fmla="*/ 305 w 475"/>
                  <a:gd name="T59" fmla="*/ 44 h 622"/>
                  <a:gd name="T60" fmla="*/ 307 w 475"/>
                  <a:gd name="T61" fmla="*/ 47 h 622"/>
                  <a:gd name="T62" fmla="*/ 320 w 475"/>
                  <a:gd name="T63" fmla="*/ 57 h 622"/>
                  <a:gd name="T64" fmla="*/ 328 w 475"/>
                  <a:gd name="T65" fmla="*/ 57 h 622"/>
                  <a:gd name="T66" fmla="*/ 338 w 475"/>
                  <a:gd name="T67" fmla="*/ 62 h 622"/>
                  <a:gd name="T68" fmla="*/ 354 w 475"/>
                  <a:gd name="T69" fmla="*/ 83 h 622"/>
                  <a:gd name="T70" fmla="*/ 372 w 475"/>
                  <a:gd name="T71" fmla="*/ 127 h 622"/>
                  <a:gd name="T72" fmla="*/ 380 w 475"/>
                  <a:gd name="T73" fmla="*/ 145 h 622"/>
                  <a:gd name="T74" fmla="*/ 390 w 475"/>
                  <a:gd name="T75" fmla="*/ 168 h 622"/>
                  <a:gd name="T76" fmla="*/ 405 w 475"/>
                  <a:gd name="T77" fmla="*/ 204 h 622"/>
                  <a:gd name="T78" fmla="*/ 418 w 475"/>
                  <a:gd name="T79" fmla="*/ 232 h 622"/>
                  <a:gd name="T80" fmla="*/ 429 w 475"/>
                  <a:gd name="T81" fmla="*/ 258 h 622"/>
                  <a:gd name="T82" fmla="*/ 447 w 475"/>
                  <a:gd name="T83" fmla="*/ 379 h 622"/>
                  <a:gd name="T84" fmla="*/ 457 w 475"/>
                  <a:gd name="T85" fmla="*/ 475 h 622"/>
                  <a:gd name="T86" fmla="*/ 459 w 475"/>
                  <a:gd name="T87" fmla="*/ 501 h 622"/>
                  <a:gd name="T88" fmla="*/ 465 w 475"/>
                  <a:gd name="T89" fmla="*/ 539 h 622"/>
                  <a:gd name="T90" fmla="*/ 472 w 475"/>
                  <a:gd name="T91" fmla="*/ 588 h 622"/>
                  <a:gd name="T92" fmla="*/ 475 w 475"/>
                  <a:gd name="T93" fmla="*/ 622 h 6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75" h="622">
                    <a:moveTo>
                      <a:pt x="0" y="622"/>
                    </a:moveTo>
                    <a:lnTo>
                      <a:pt x="3" y="581"/>
                    </a:lnTo>
                    <a:lnTo>
                      <a:pt x="11" y="529"/>
                    </a:lnTo>
                    <a:lnTo>
                      <a:pt x="24" y="501"/>
                    </a:lnTo>
                    <a:lnTo>
                      <a:pt x="47" y="490"/>
                    </a:lnTo>
                    <a:lnTo>
                      <a:pt x="70" y="490"/>
                    </a:lnTo>
                    <a:lnTo>
                      <a:pt x="93" y="483"/>
                    </a:lnTo>
                    <a:lnTo>
                      <a:pt x="114" y="459"/>
                    </a:lnTo>
                    <a:lnTo>
                      <a:pt x="127" y="421"/>
                    </a:lnTo>
                    <a:lnTo>
                      <a:pt x="129" y="410"/>
                    </a:lnTo>
                    <a:lnTo>
                      <a:pt x="140" y="338"/>
                    </a:lnTo>
                    <a:lnTo>
                      <a:pt x="145" y="315"/>
                    </a:lnTo>
                    <a:lnTo>
                      <a:pt x="153" y="302"/>
                    </a:lnTo>
                    <a:lnTo>
                      <a:pt x="168" y="289"/>
                    </a:lnTo>
                    <a:lnTo>
                      <a:pt x="183" y="274"/>
                    </a:lnTo>
                    <a:lnTo>
                      <a:pt x="196" y="248"/>
                    </a:lnTo>
                    <a:lnTo>
                      <a:pt x="207" y="217"/>
                    </a:lnTo>
                    <a:lnTo>
                      <a:pt x="217" y="188"/>
                    </a:lnTo>
                    <a:lnTo>
                      <a:pt x="217" y="188"/>
                    </a:lnTo>
                    <a:lnTo>
                      <a:pt x="220" y="147"/>
                    </a:lnTo>
                    <a:lnTo>
                      <a:pt x="232" y="134"/>
                    </a:lnTo>
                    <a:lnTo>
                      <a:pt x="245" y="129"/>
                    </a:lnTo>
                    <a:lnTo>
                      <a:pt x="256" y="114"/>
                    </a:lnTo>
                    <a:lnTo>
                      <a:pt x="256" y="70"/>
                    </a:lnTo>
                    <a:lnTo>
                      <a:pt x="253" y="59"/>
                    </a:lnTo>
                    <a:lnTo>
                      <a:pt x="253" y="28"/>
                    </a:lnTo>
                    <a:lnTo>
                      <a:pt x="258" y="8"/>
                    </a:lnTo>
                    <a:lnTo>
                      <a:pt x="266" y="0"/>
                    </a:lnTo>
                    <a:lnTo>
                      <a:pt x="282" y="10"/>
                    </a:lnTo>
                    <a:lnTo>
                      <a:pt x="305" y="44"/>
                    </a:lnTo>
                    <a:lnTo>
                      <a:pt x="307" y="47"/>
                    </a:lnTo>
                    <a:lnTo>
                      <a:pt x="320" y="57"/>
                    </a:lnTo>
                    <a:lnTo>
                      <a:pt x="328" y="57"/>
                    </a:lnTo>
                    <a:lnTo>
                      <a:pt x="338" y="62"/>
                    </a:lnTo>
                    <a:lnTo>
                      <a:pt x="354" y="83"/>
                    </a:lnTo>
                    <a:lnTo>
                      <a:pt x="372" y="127"/>
                    </a:lnTo>
                    <a:lnTo>
                      <a:pt x="380" y="145"/>
                    </a:lnTo>
                    <a:lnTo>
                      <a:pt x="390" y="168"/>
                    </a:lnTo>
                    <a:lnTo>
                      <a:pt x="405" y="204"/>
                    </a:lnTo>
                    <a:lnTo>
                      <a:pt x="418" y="232"/>
                    </a:lnTo>
                    <a:lnTo>
                      <a:pt x="429" y="258"/>
                    </a:lnTo>
                    <a:lnTo>
                      <a:pt x="447" y="379"/>
                    </a:lnTo>
                    <a:lnTo>
                      <a:pt x="457" y="475"/>
                    </a:lnTo>
                    <a:lnTo>
                      <a:pt x="459" y="501"/>
                    </a:lnTo>
                    <a:lnTo>
                      <a:pt x="465" y="539"/>
                    </a:lnTo>
                    <a:lnTo>
                      <a:pt x="472" y="588"/>
                    </a:lnTo>
                    <a:lnTo>
                      <a:pt x="475" y="62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4" name="Freeform 654"/>
              <p:cNvSpPr>
                <a:spLocks/>
              </p:cNvSpPr>
              <p:nvPr/>
            </p:nvSpPr>
            <p:spPr bwMode="auto">
              <a:xfrm>
                <a:off x="2203" y="3454"/>
                <a:ext cx="5" cy="119"/>
              </a:xfrm>
              <a:custGeom>
                <a:avLst/>
                <a:gdLst>
                  <a:gd name="T0" fmla="*/ 5 w 5"/>
                  <a:gd name="T1" fmla="*/ 119 h 119"/>
                  <a:gd name="T2" fmla="*/ 0 w 5"/>
                  <a:gd name="T3" fmla="*/ 3 h 119"/>
                  <a:gd name="T4" fmla="*/ 0 w 5"/>
                  <a:gd name="T5" fmla="*/ 0 h 119"/>
                  <a:gd name="T6" fmla="*/ 5 w 5"/>
                  <a:gd name="T7" fmla="*/ 3 h 119"/>
                  <a:gd name="T8" fmla="*/ 5 w 5"/>
                  <a:gd name="T9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9">
                    <a:moveTo>
                      <a:pt x="5" y="119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5" y="1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5" name="Freeform 655"/>
              <p:cNvSpPr>
                <a:spLocks/>
              </p:cNvSpPr>
              <p:nvPr/>
            </p:nvSpPr>
            <p:spPr bwMode="auto">
              <a:xfrm>
                <a:off x="439" y="1674"/>
                <a:ext cx="147" cy="5"/>
              </a:xfrm>
              <a:custGeom>
                <a:avLst/>
                <a:gdLst>
                  <a:gd name="T0" fmla="*/ 0 w 147"/>
                  <a:gd name="T1" fmla="*/ 5 h 5"/>
                  <a:gd name="T2" fmla="*/ 20 w 147"/>
                  <a:gd name="T3" fmla="*/ 5 h 5"/>
                  <a:gd name="T4" fmla="*/ 54 w 147"/>
                  <a:gd name="T5" fmla="*/ 5 h 5"/>
                  <a:gd name="T6" fmla="*/ 85 w 147"/>
                  <a:gd name="T7" fmla="*/ 5 h 5"/>
                  <a:gd name="T8" fmla="*/ 108 w 147"/>
                  <a:gd name="T9" fmla="*/ 5 h 5"/>
                  <a:gd name="T10" fmla="*/ 124 w 147"/>
                  <a:gd name="T11" fmla="*/ 5 h 5"/>
                  <a:gd name="T12" fmla="*/ 124 w 147"/>
                  <a:gd name="T13" fmla="*/ 3 h 5"/>
                  <a:gd name="T14" fmla="*/ 129 w 147"/>
                  <a:gd name="T15" fmla="*/ 3 h 5"/>
                  <a:gd name="T16" fmla="*/ 131 w 147"/>
                  <a:gd name="T17" fmla="*/ 3 h 5"/>
                  <a:gd name="T18" fmla="*/ 134 w 147"/>
                  <a:gd name="T19" fmla="*/ 3 h 5"/>
                  <a:gd name="T20" fmla="*/ 136 w 147"/>
                  <a:gd name="T21" fmla="*/ 3 h 5"/>
                  <a:gd name="T22" fmla="*/ 139 w 147"/>
                  <a:gd name="T23" fmla="*/ 3 h 5"/>
                  <a:gd name="T24" fmla="*/ 142 w 147"/>
                  <a:gd name="T25" fmla="*/ 3 h 5"/>
                  <a:gd name="T26" fmla="*/ 142 w 147"/>
                  <a:gd name="T27" fmla="*/ 3 h 5"/>
                  <a:gd name="T28" fmla="*/ 144 w 147"/>
                  <a:gd name="T29" fmla="*/ 3 h 5"/>
                  <a:gd name="T30" fmla="*/ 144 w 147"/>
                  <a:gd name="T31" fmla="*/ 0 h 5"/>
                  <a:gd name="T32" fmla="*/ 147 w 147"/>
                  <a:gd name="T33" fmla="*/ 0 h 5"/>
                  <a:gd name="T34" fmla="*/ 147 w 147"/>
                  <a:gd name="T35" fmla="*/ 0 h 5"/>
                  <a:gd name="T36" fmla="*/ 147 w 147"/>
                  <a:gd name="T37" fmla="*/ 0 h 5"/>
                  <a:gd name="T38" fmla="*/ 147 w 147"/>
                  <a:gd name="T3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7" h="5">
                    <a:moveTo>
                      <a:pt x="0" y="5"/>
                    </a:moveTo>
                    <a:lnTo>
                      <a:pt x="20" y="5"/>
                    </a:lnTo>
                    <a:lnTo>
                      <a:pt x="54" y="5"/>
                    </a:lnTo>
                    <a:lnTo>
                      <a:pt x="85" y="5"/>
                    </a:lnTo>
                    <a:lnTo>
                      <a:pt x="108" y="5"/>
                    </a:lnTo>
                    <a:lnTo>
                      <a:pt x="124" y="5"/>
                    </a:lnTo>
                    <a:lnTo>
                      <a:pt x="124" y="3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6" y="3"/>
                    </a:lnTo>
                    <a:lnTo>
                      <a:pt x="139" y="3"/>
                    </a:lnTo>
                    <a:lnTo>
                      <a:pt x="142" y="3"/>
                    </a:lnTo>
                    <a:lnTo>
                      <a:pt x="142" y="3"/>
                    </a:lnTo>
                    <a:lnTo>
                      <a:pt x="144" y="3"/>
                    </a:lnTo>
                    <a:lnTo>
                      <a:pt x="144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6" name="Freeform 656"/>
              <p:cNvSpPr>
                <a:spLocks/>
              </p:cNvSpPr>
              <p:nvPr/>
            </p:nvSpPr>
            <p:spPr bwMode="auto">
              <a:xfrm>
                <a:off x="439" y="1685"/>
                <a:ext cx="250" cy="18"/>
              </a:xfrm>
              <a:custGeom>
                <a:avLst/>
                <a:gdLst>
                  <a:gd name="T0" fmla="*/ 0 w 250"/>
                  <a:gd name="T1" fmla="*/ 15 h 18"/>
                  <a:gd name="T2" fmla="*/ 121 w 250"/>
                  <a:gd name="T3" fmla="*/ 15 h 18"/>
                  <a:gd name="T4" fmla="*/ 121 w 250"/>
                  <a:gd name="T5" fmla="*/ 15 h 18"/>
                  <a:gd name="T6" fmla="*/ 167 w 250"/>
                  <a:gd name="T7" fmla="*/ 18 h 18"/>
                  <a:gd name="T8" fmla="*/ 201 w 250"/>
                  <a:gd name="T9" fmla="*/ 18 h 18"/>
                  <a:gd name="T10" fmla="*/ 224 w 250"/>
                  <a:gd name="T11" fmla="*/ 18 h 18"/>
                  <a:gd name="T12" fmla="*/ 237 w 250"/>
                  <a:gd name="T13" fmla="*/ 15 h 18"/>
                  <a:gd name="T14" fmla="*/ 245 w 250"/>
                  <a:gd name="T15" fmla="*/ 15 h 18"/>
                  <a:gd name="T16" fmla="*/ 245 w 250"/>
                  <a:gd name="T17" fmla="*/ 15 h 18"/>
                  <a:gd name="T18" fmla="*/ 247 w 250"/>
                  <a:gd name="T19" fmla="*/ 12 h 18"/>
                  <a:gd name="T20" fmla="*/ 250 w 250"/>
                  <a:gd name="T21" fmla="*/ 10 h 18"/>
                  <a:gd name="T22" fmla="*/ 250 w 250"/>
                  <a:gd name="T23" fmla="*/ 10 h 18"/>
                  <a:gd name="T24" fmla="*/ 250 w 250"/>
                  <a:gd name="T25" fmla="*/ 10 h 18"/>
                  <a:gd name="T26" fmla="*/ 250 w 250"/>
                  <a:gd name="T27" fmla="*/ 7 h 18"/>
                  <a:gd name="T28" fmla="*/ 250 w 250"/>
                  <a:gd name="T29" fmla="*/ 7 h 18"/>
                  <a:gd name="T30" fmla="*/ 250 w 250"/>
                  <a:gd name="T31" fmla="*/ 5 h 18"/>
                  <a:gd name="T32" fmla="*/ 250 w 250"/>
                  <a:gd name="T33" fmla="*/ 5 h 18"/>
                  <a:gd name="T34" fmla="*/ 250 w 250"/>
                  <a:gd name="T35" fmla="*/ 5 h 18"/>
                  <a:gd name="T36" fmla="*/ 250 w 250"/>
                  <a:gd name="T37" fmla="*/ 5 h 18"/>
                  <a:gd name="T38" fmla="*/ 250 w 250"/>
                  <a:gd name="T39" fmla="*/ 2 h 18"/>
                  <a:gd name="T40" fmla="*/ 250 w 250"/>
                  <a:gd name="T41" fmla="*/ 2 h 18"/>
                  <a:gd name="T42" fmla="*/ 250 w 250"/>
                  <a:gd name="T43" fmla="*/ 2 h 18"/>
                  <a:gd name="T44" fmla="*/ 250 w 250"/>
                  <a:gd name="T45" fmla="*/ 2 h 18"/>
                  <a:gd name="T46" fmla="*/ 250 w 250"/>
                  <a:gd name="T47" fmla="*/ 2 h 18"/>
                  <a:gd name="T48" fmla="*/ 250 w 250"/>
                  <a:gd name="T49" fmla="*/ 0 h 18"/>
                  <a:gd name="T50" fmla="*/ 250 w 250"/>
                  <a:gd name="T51" fmla="*/ 0 h 18"/>
                  <a:gd name="T52" fmla="*/ 250 w 250"/>
                  <a:gd name="T53" fmla="*/ 0 h 18"/>
                  <a:gd name="T54" fmla="*/ 250 w 250"/>
                  <a:gd name="T5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50" h="18">
                    <a:moveTo>
                      <a:pt x="0" y="15"/>
                    </a:moveTo>
                    <a:lnTo>
                      <a:pt x="121" y="15"/>
                    </a:lnTo>
                    <a:lnTo>
                      <a:pt x="121" y="15"/>
                    </a:lnTo>
                    <a:lnTo>
                      <a:pt x="167" y="18"/>
                    </a:lnTo>
                    <a:lnTo>
                      <a:pt x="201" y="18"/>
                    </a:lnTo>
                    <a:lnTo>
                      <a:pt x="224" y="18"/>
                    </a:lnTo>
                    <a:lnTo>
                      <a:pt x="237" y="15"/>
                    </a:lnTo>
                    <a:lnTo>
                      <a:pt x="245" y="15"/>
                    </a:lnTo>
                    <a:lnTo>
                      <a:pt x="245" y="15"/>
                    </a:lnTo>
                    <a:lnTo>
                      <a:pt x="247" y="12"/>
                    </a:lnTo>
                    <a:lnTo>
                      <a:pt x="250" y="10"/>
                    </a:lnTo>
                    <a:lnTo>
                      <a:pt x="250" y="10"/>
                    </a:lnTo>
                    <a:lnTo>
                      <a:pt x="250" y="10"/>
                    </a:lnTo>
                    <a:lnTo>
                      <a:pt x="250" y="7"/>
                    </a:lnTo>
                    <a:lnTo>
                      <a:pt x="250" y="7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5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2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  <a:lnTo>
                      <a:pt x="2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7" name="Freeform 657"/>
              <p:cNvSpPr>
                <a:spLocks/>
              </p:cNvSpPr>
              <p:nvPr/>
            </p:nvSpPr>
            <p:spPr bwMode="auto">
              <a:xfrm>
                <a:off x="439" y="1692"/>
                <a:ext cx="332" cy="31"/>
              </a:xfrm>
              <a:custGeom>
                <a:avLst/>
                <a:gdLst>
                  <a:gd name="T0" fmla="*/ 0 w 332"/>
                  <a:gd name="T1" fmla="*/ 29 h 31"/>
                  <a:gd name="T2" fmla="*/ 121 w 332"/>
                  <a:gd name="T3" fmla="*/ 29 h 31"/>
                  <a:gd name="T4" fmla="*/ 121 w 332"/>
                  <a:gd name="T5" fmla="*/ 29 h 31"/>
                  <a:gd name="T6" fmla="*/ 178 w 332"/>
                  <a:gd name="T7" fmla="*/ 29 h 31"/>
                  <a:gd name="T8" fmla="*/ 242 w 332"/>
                  <a:gd name="T9" fmla="*/ 29 h 31"/>
                  <a:gd name="T10" fmla="*/ 245 w 332"/>
                  <a:gd name="T11" fmla="*/ 29 h 31"/>
                  <a:gd name="T12" fmla="*/ 276 w 332"/>
                  <a:gd name="T13" fmla="*/ 31 h 31"/>
                  <a:gd name="T14" fmla="*/ 302 w 332"/>
                  <a:gd name="T15" fmla="*/ 31 h 31"/>
                  <a:gd name="T16" fmla="*/ 317 w 332"/>
                  <a:gd name="T17" fmla="*/ 29 h 31"/>
                  <a:gd name="T18" fmla="*/ 327 w 332"/>
                  <a:gd name="T19" fmla="*/ 29 h 31"/>
                  <a:gd name="T20" fmla="*/ 332 w 332"/>
                  <a:gd name="T21" fmla="*/ 26 h 31"/>
                  <a:gd name="T22" fmla="*/ 332 w 332"/>
                  <a:gd name="T23" fmla="*/ 23 h 31"/>
                  <a:gd name="T24" fmla="*/ 330 w 332"/>
                  <a:gd name="T25" fmla="*/ 21 h 31"/>
                  <a:gd name="T26" fmla="*/ 327 w 332"/>
                  <a:gd name="T27" fmla="*/ 18 h 31"/>
                  <a:gd name="T28" fmla="*/ 325 w 332"/>
                  <a:gd name="T29" fmla="*/ 16 h 31"/>
                  <a:gd name="T30" fmla="*/ 322 w 332"/>
                  <a:gd name="T31" fmla="*/ 16 h 31"/>
                  <a:gd name="T32" fmla="*/ 320 w 332"/>
                  <a:gd name="T33" fmla="*/ 13 h 31"/>
                  <a:gd name="T34" fmla="*/ 317 w 332"/>
                  <a:gd name="T35" fmla="*/ 11 h 31"/>
                  <a:gd name="T36" fmla="*/ 314 w 332"/>
                  <a:gd name="T37" fmla="*/ 11 h 31"/>
                  <a:gd name="T38" fmla="*/ 312 w 332"/>
                  <a:gd name="T39" fmla="*/ 8 h 31"/>
                  <a:gd name="T40" fmla="*/ 312 w 332"/>
                  <a:gd name="T41" fmla="*/ 8 h 31"/>
                  <a:gd name="T42" fmla="*/ 309 w 332"/>
                  <a:gd name="T43" fmla="*/ 8 h 31"/>
                  <a:gd name="T44" fmla="*/ 309 w 332"/>
                  <a:gd name="T45" fmla="*/ 5 h 31"/>
                  <a:gd name="T46" fmla="*/ 307 w 332"/>
                  <a:gd name="T47" fmla="*/ 5 h 31"/>
                  <a:gd name="T48" fmla="*/ 307 w 332"/>
                  <a:gd name="T49" fmla="*/ 5 h 31"/>
                  <a:gd name="T50" fmla="*/ 304 w 332"/>
                  <a:gd name="T51" fmla="*/ 3 h 31"/>
                  <a:gd name="T52" fmla="*/ 304 w 332"/>
                  <a:gd name="T53" fmla="*/ 3 h 31"/>
                  <a:gd name="T54" fmla="*/ 304 w 332"/>
                  <a:gd name="T55" fmla="*/ 3 h 31"/>
                  <a:gd name="T56" fmla="*/ 304 w 332"/>
                  <a:gd name="T57" fmla="*/ 3 h 31"/>
                  <a:gd name="T58" fmla="*/ 304 w 332"/>
                  <a:gd name="T59" fmla="*/ 3 h 31"/>
                  <a:gd name="T60" fmla="*/ 302 w 332"/>
                  <a:gd name="T61" fmla="*/ 3 h 31"/>
                  <a:gd name="T62" fmla="*/ 302 w 332"/>
                  <a:gd name="T63" fmla="*/ 3 h 31"/>
                  <a:gd name="T64" fmla="*/ 302 w 332"/>
                  <a:gd name="T6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32" h="31">
                    <a:moveTo>
                      <a:pt x="0" y="29"/>
                    </a:moveTo>
                    <a:lnTo>
                      <a:pt x="121" y="29"/>
                    </a:lnTo>
                    <a:lnTo>
                      <a:pt x="121" y="29"/>
                    </a:lnTo>
                    <a:lnTo>
                      <a:pt x="178" y="29"/>
                    </a:lnTo>
                    <a:lnTo>
                      <a:pt x="242" y="29"/>
                    </a:lnTo>
                    <a:lnTo>
                      <a:pt x="245" y="29"/>
                    </a:lnTo>
                    <a:lnTo>
                      <a:pt x="276" y="31"/>
                    </a:lnTo>
                    <a:lnTo>
                      <a:pt x="302" y="31"/>
                    </a:lnTo>
                    <a:lnTo>
                      <a:pt x="317" y="29"/>
                    </a:lnTo>
                    <a:lnTo>
                      <a:pt x="327" y="29"/>
                    </a:lnTo>
                    <a:lnTo>
                      <a:pt x="332" y="26"/>
                    </a:lnTo>
                    <a:lnTo>
                      <a:pt x="332" y="23"/>
                    </a:lnTo>
                    <a:lnTo>
                      <a:pt x="330" y="21"/>
                    </a:lnTo>
                    <a:lnTo>
                      <a:pt x="327" y="18"/>
                    </a:lnTo>
                    <a:lnTo>
                      <a:pt x="325" y="16"/>
                    </a:lnTo>
                    <a:lnTo>
                      <a:pt x="322" y="16"/>
                    </a:lnTo>
                    <a:lnTo>
                      <a:pt x="320" y="13"/>
                    </a:lnTo>
                    <a:lnTo>
                      <a:pt x="317" y="11"/>
                    </a:lnTo>
                    <a:lnTo>
                      <a:pt x="314" y="11"/>
                    </a:lnTo>
                    <a:lnTo>
                      <a:pt x="312" y="8"/>
                    </a:lnTo>
                    <a:lnTo>
                      <a:pt x="312" y="8"/>
                    </a:lnTo>
                    <a:lnTo>
                      <a:pt x="309" y="8"/>
                    </a:lnTo>
                    <a:lnTo>
                      <a:pt x="309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4" y="3"/>
                    </a:lnTo>
                    <a:lnTo>
                      <a:pt x="302" y="3"/>
                    </a:lnTo>
                    <a:lnTo>
                      <a:pt x="302" y="3"/>
                    </a:lnTo>
                    <a:lnTo>
                      <a:pt x="30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8" name="Rectangle 658"/>
              <p:cNvSpPr>
                <a:spLocks noChangeArrowheads="1"/>
              </p:cNvSpPr>
              <p:nvPr/>
            </p:nvSpPr>
            <p:spPr bwMode="auto">
              <a:xfrm>
                <a:off x="560" y="1721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99" name="Freeform 659"/>
              <p:cNvSpPr>
                <a:spLocks/>
              </p:cNvSpPr>
              <p:nvPr/>
            </p:nvSpPr>
            <p:spPr bwMode="auto">
              <a:xfrm>
                <a:off x="557" y="1710"/>
                <a:ext cx="31" cy="21"/>
              </a:xfrm>
              <a:custGeom>
                <a:avLst/>
                <a:gdLst>
                  <a:gd name="T0" fmla="*/ 3 w 31"/>
                  <a:gd name="T1" fmla="*/ 8 h 21"/>
                  <a:gd name="T2" fmla="*/ 6 w 31"/>
                  <a:gd name="T3" fmla="*/ 8 h 21"/>
                  <a:gd name="T4" fmla="*/ 8 w 31"/>
                  <a:gd name="T5" fmla="*/ 11 h 21"/>
                  <a:gd name="T6" fmla="*/ 8 w 31"/>
                  <a:gd name="T7" fmla="*/ 13 h 21"/>
                  <a:gd name="T8" fmla="*/ 6 w 31"/>
                  <a:gd name="T9" fmla="*/ 16 h 21"/>
                  <a:gd name="T10" fmla="*/ 3 w 31"/>
                  <a:gd name="T11" fmla="*/ 16 h 21"/>
                  <a:gd name="T12" fmla="*/ 0 w 31"/>
                  <a:gd name="T13" fmla="*/ 13 h 21"/>
                  <a:gd name="T14" fmla="*/ 0 w 31"/>
                  <a:gd name="T15" fmla="*/ 11 h 21"/>
                  <a:gd name="T16" fmla="*/ 3 w 31"/>
                  <a:gd name="T17" fmla="*/ 5 h 21"/>
                  <a:gd name="T18" fmla="*/ 6 w 31"/>
                  <a:gd name="T19" fmla="*/ 3 h 21"/>
                  <a:gd name="T20" fmla="*/ 11 w 31"/>
                  <a:gd name="T21" fmla="*/ 0 h 21"/>
                  <a:gd name="T22" fmla="*/ 21 w 31"/>
                  <a:gd name="T23" fmla="*/ 0 h 21"/>
                  <a:gd name="T24" fmla="*/ 29 w 31"/>
                  <a:gd name="T25" fmla="*/ 3 h 21"/>
                  <a:gd name="T26" fmla="*/ 31 w 31"/>
                  <a:gd name="T27" fmla="*/ 8 h 21"/>
                  <a:gd name="T28" fmla="*/ 31 w 31"/>
                  <a:gd name="T29" fmla="*/ 16 h 21"/>
                  <a:gd name="T30" fmla="*/ 29 w 31"/>
                  <a:gd name="T31" fmla="*/ 18 h 21"/>
                  <a:gd name="T32" fmla="*/ 21 w 31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1">
                    <a:moveTo>
                      <a:pt x="3" y="8"/>
                    </a:moveTo>
                    <a:lnTo>
                      <a:pt x="6" y="8"/>
                    </a:lnTo>
                    <a:lnTo>
                      <a:pt x="8" y="11"/>
                    </a:lnTo>
                    <a:lnTo>
                      <a:pt x="8" y="13"/>
                    </a:lnTo>
                    <a:lnTo>
                      <a:pt x="6" y="16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29" y="3"/>
                    </a:lnTo>
                    <a:lnTo>
                      <a:pt x="31" y="8"/>
                    </a:lnTo>
                    <a:lnTo>
                      <a:pt x="31" y="16"/>
                    </a:lnTo>
                    <a:lnTo>
                      <a:pt x="29" y="18"/>
                    </a:lnTo>
                    <a:lnTo>
                      <a:pt x="21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0" name="Freeform 660"/>
              <p:cNvSpPr>
                <a:spLocks/>
              </p:cNvSpPr>
              <p:nvPr/>
            </p:nvSpPr>
            <p:spPr bwMode="auto">
              <a:xfrm>
                <a:off x="583" y="1713"/>
                <a:ext cx="3" cy="15"/>
              </a:xfrm>
              <a:custGeom>
                <a:avLst/>
                <a:gdLst>
                  <a:gd name="T0" fmla="*/ 0 w 3"/>
                  <a:gd name="T1" fmla="*/ 0 h 15"/>
                  <a:gd name="T2" fmla="*/ 3 w 3"/>
                  <a:gd name="T3" fmla="*/ 5 h 15"/>
                  <a:gd name="T4" fmla="*/ 3 w 3"/>
                  <a:gd name="T5" fmla="*/ 13 h 15"/>
                  <a:gd name="T6" fmla="*/ 0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lnTo>
                      <a:pt x="3" y="5"/>
                    </a:lnTo>
                    <a:lnTo>
                      <a:pt x="3" y="13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1" name="Freeform 661"/>
              <p:cNvSpPr>
                <a:spLocks/>
              </p:cNvSpPr>
              <p:nvPr/>
            </p:nvSpPr>
            <p:spPr bwMode="auto">
              <a:xfrm>
                <a:off x="575" y="1710"/>
                <a:ext cx="8" cy="21"/>
              </a:xfrm>
              <a:custGeom>
                <a:avLst/>
                <a:gdLst>
                  <a:gd name="T0" fmla="*/ 0 w 8"/>
                  <a:gd name="T1" fmla="*/ 0 h 21"/>
                  <a:gd name="T2" fmla="*/ 6 w 8"/>
                  <a:gd name="T3" fmla="*/ 3 h 21"/>
                  <a:gd name="T4" fmla="*/ 8 w 8"/>
                  <a:gd name="T5" fmla="*/ 8 h 21"/>
                  <a:gd name="T6" fmla="*/ 8 w 8"/>
                  <a:gd name="T7" fmla="*/ 16 h 21"/>
                  <a:gd name="T8" fmla="*/ 6 w 8"/>
                  <a:gd name="T9" fmla="*/ 18 h 21"/>
                  <a:gd name="T10" fmla="*/ 0 w 8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1">
                    <a:moveTo>
                      <a:pt x="0" y="0"/>
                    </a:moveTo>
                    <a:lnTo>
                      <a:pt x="6" y="3"/>
                    </a:lnTo>
                    <a:lnTo>
                      <a:pt x="8" y="8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2" name="Freeform 662"/>
              <p:cNvSpPr>
                <a:spLocks/>
              </p:cNvSpPr>
              <p:nvPr/>
            </p:nvSpPr>
            <p:spPr bwMode="auto">
              <a:xfrm>
                <a:off x="557" y="1731"/>
                <a:ext cx="34" cy="28"/>
              </a:xfrm>
              <a:custGeom>
                <a:avLst/>
                <a:gdLst>
                  <a:gd name="T0" fmla="*/ 13 w 34"/>
                  <a:gd name="T1" fmla="*/ 0 h 28"/>
                  <a:gd name="T2" fmla="*/ 21 w 34"/>
                  <a:gd name="T3" fmla="*/ 0 h 28"/>
                  <a:gd name="T4" fmla="*/ 26 w 34"/>
                  <a:gd name="T5" fmla="*/ 3 h 28"/>
                  <a:gd name="T6" fmla="*/ 31 w 34"/>
                  <a:gd name="T7" fmla="*/ 8 h 28"/>
                  <a:gd name="T8" fmla="*/ 34 w 34"/>
                  <a:gd name="T9" fmla="*/ 13 h 28"/>
                  <a:gd name="T10" fmla="*/ 34 w 34"/>
                  <a:gd name="T11" fmla="*/ 18 h 28"/>
                  <a:gd name="T12" fmla="*/ 31 w 34"/>
                  <a:gd name="T13" fmla="*/ 23 h 28"/>
                  <a:gd name="T14" fmla="*/ 29 w 34"/>
                  <a:gd name="T15" fmla="*/ 26 h 28"/>
                  <a:gd name="T16" fmla="*/ 21 w 34"/>
                  <a:gd name="T17" fmla="*/ 28 h 28"/>
                  <a:gd name="T18" fmla="*/ 13 w 34"/>
                  <a:gd name="T19" fmla="*/ 28 h 28"/>
                  <a:gd name="T20" fmla="*/ 6 w 34"/>
                  <a:gd name="T21" fmla="*/ 26 h 28"/>
                  <a:gd name="T22" fmla="*/ 3 w 34"/>
                  <a:gd name="T23" fmla="*/ 23 h 28"/>
                  <a:gd name="T24" fmla="*/ 0 w 34"/>
                  <a:gd name="T25" fmla="*/ 21 h 28"/>
                  <a:gd name="T26" fmla="*/ 0 w 34"/>
                  <a:gd name="T27" fmla="*/ 18 h 28"/>
                  <a:gd name="T28" fmla="*/ 3 w 34"/>
                  <a:gd name="T29" fmla="*/ 15 h 28"/>
                  <a:gd name="T30" fmla="*/ 6 w 34"/>
                  <a:gd name="T31" fmla="*/ 15 h 28"/>
                  <a:gd name="T32" fmla="*/ 8 w 34"/>
                  <a:gd name="T33" fmla="*/ 18 h 28"/>
                  <a:gd name="T34" fmla="*/ 8 w 34"/>
                  <a:gd name="T35" fmla="*/ 21 h 28"/>
                  <a:gd name="T36" fmla="*/ 6 w 34"/>
                  <a:gd name="T37" fmla="*/ 21 h 28"/>
                  <a:gd name="T38" fmla="*/ 3 w 34"/>
                  <a:gd name="T3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3" y="0"/>
                    </a:moveTo>
                    <a:lnTo>
                      <a:pt x="21" y="0"/>
                    </a:lnTo>
                    <a:lnTo>
                      <a:pt x="26" y="3"/>
                    </a:lnTo>
                    <a:lnTo>
                      <a:pt x="31" y="8"/>
                    </a:lnTo>
                    <a:lnTo>
                      <a:pt x="34" y="13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9" y="26"/>
                    </a:lnTo>
                    <a:lnTo>
                      <a:pt x="21" y="28"/>
                    </a:lnTo>
                    <a:lnTo>
                      <a:pt x="13" y="28"/>
                    </a:lnTo>
                    <a:lnTo>
                      <a:pt x="6" y="26"/>
                    </a:lnTo>
                    <a:lnTo>
                      <a:pt x="3" y="23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6" y="21"/>
                    </a:lnTo>
                    <a:lnTo>
                      <a:pt x="3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3" name="Freeform 663"/>
              <p:cNvSpPr>
                <a:spLocks/>
              </p:cNvSpPr>
              <p:nvPr/>
            </p:nvSpPr>
            <p:spPr bwMode="auto">
              <a:xfrm>
                <a:off x="586" y="1739"/>
                <a:ext cx="2" cy="15"/>
              </a:xfrm>
              <a:custGeom>
                <a:avLst/>
                <a:gdLst>
                  <a:gd name="T0" fmla="*/ 0 w 2"/>
                  <a:gd name="T1" fmla="*/ 0 h 15"/>
                  <a:gd name="T2" fmla="*/ 2 w 2"/>
                  <a:gd name="T3" fmla="*/ 5 h 15"/>
                  <a:gd name="T4" fmla="*/ 2 w 2"/>
                  <a:gd name="T5" fmla="*/ 10 h 15"/>
                  <a:gd name="T6" fmla="*/ 0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0" y="0"/>
                    </a:moveTo>
                    <a:lnTo>
                      <a:pt x="2" y="5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4" name="Freeform 664"/>
              <p:cNvSpPr>
                <a:spLocks/>
              </p:cNvSpPr>
              <p:nvPr/>
            </p:nvSpPr>
            <p:spPr bwMode="auto">
              <a:xfrm>
                <a:off x="575" y="1731"/>
                <a:ext cx="11" cy="28"/>
              </a:xfrm>
              <a:custGeom>
                <a:avLst/>
                <a:gdLst>
                  <a:gd name="T0" fmla="*/ 0 w 11"/>
                  <a:gd name="T1" fmla="*/ 0 h 28"/>
                  <a:gd name="T2" fmla="*/ 6 w 11"/>
                  <a:gd name="T3" fmla="*/ 3 h 28"/>
                  <a:gd name="T4" fmla="*/ 8 w 11"/>
                  <a:gd name="T5" fmla="*/ 5 h 28"/>
                  <a:gd name="T6" fmla="*/ 11 w 11"/>
                  <a:gd name="T7" fmla="*/ 13 h 28"/>
                  <a:gd name="T8" fmla="*/ 11 w 11"/>
                  <a:gd name="T9" fmla="*/ 18 h 28"/>
                  <a:gd name="T10" fmla="*/ 8 w 11"/>
                  <a:gd name="T11" fmla="*/ 26 h 28"/>
                  <a:gd name="T12" fmla="*/ 3 w 1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0" y="0"/>
                    </a:moveTo>
                    <a:lnTo>
                      <a:pt x="6" y="3"/>
                    </a:lnTo>
                    <a:lnTo>
                      <a:pt x="8" y="5"/>
                    </a:lnTo>
                    <a:lnTo>
                      <a:pt x="11" y="13"/>
                    </a:lnTo>
                    <a:lnTo>
                      <a:pt x="11" y="18"/>
                    </a:lnTo>
                    <a:lnTo>
                      <a:pt x="8" y="26"/>
                    </a:lnTo>
                    <a:lnTo>
                      <a:pt x="3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5" name="Rectangle 665"/>
              <p:cNvSpPr>
                <a:spLocks noChangeArrowheads="1"/>
              </p:cNvSpPr>
              <p:nvPr/>
            </p:nvSpPr>
            <p:spPr bwMode="auto">
              <a:xfrm>
                <a:off x="560" y="174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6" name="Line 666"/>
              <p:cNvSpPr>
                <a:spLocks noChangeShapeType="1"/>
              </p:cNvSpPr>
              <p:nvPr/>
            </p:nvSpPr>
            <p:spPr bwMode="auto">
              <a:xfrm>
                <a:off x="617" y="1715"/>
                <a:ext cx="1" cy="4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7" name="Line 667"/>
              <p:cNvSpPr>
                <a:spLocks noChangeShapeType="1"/>
              </p:cNvSpPr>
              <p:nvPr/>
            </p:nvSpPr>
            <p:spPr bwMode="auto">
              <a:xfrm>
                <a:off x="619" y="1715"/>
                <a:ext cx="1" cy="4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8" name="Line 668"/>
              <p:cNvSpPr>
                <a:spLocks noChangeShapeType="1"/>
              </p:cNvSpPr>
              <p:nvPr/>
            </p:nvSpPr>
            <p:spPr bwMode="auto">
              <a:xfrm>
                <a:off x="622" y="1710"/>
                <a:ext cx="1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09" name="Freeform 669"/>
              <p:cNvSpPr>
                <a:spLocks/>
              </p:cNvSpPr>
              <p:nvPr/>
            </p:nvSpPr>
            <p:spPr bwMode="auto">
              <a:xfrm>
                <a:off x="609" y="1710"/>
                <a:ext cx="13" cy="11"/>
              </a:xfrm>
              <a:custGeom>
                <a:avLst/>
                <a:gdLst>
                  <a:gd name="T0" fmla="*/ 13 w 13"/>
                  <a:gd name="T1" fmla="*/ 0 h 11"/>
                  <a:gd name="T2" fmla="*/ 5 w 13"/>
                  <a:gd name="T3" fmla="*/ 8 h 11"/>
                  <a:gd name="T4" fmla="*/ 0 w 13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1">
                    <a:moveTo>
                      <a:pt x="13" y="0"/>
                    </a:moveTo>
                    <a:lnTo>
                      <a:pt x="5" y="8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0" name="Line 670"/>
              <p:cNvSpPr>
                <a:spLocks noChangeShapeType="1"/>
              </p:cNvSpPr>
              <p:nvPr/>
            </p:nvSpPr>
            <p:spPr bwMode="auto">
              <a:xfrm>
                <a:off x="609" y="175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1" name="Line 671"/>
              <p:cNvSpPr>
                <a:spLocks noChangeShapeType="1"/>
              </p:cNvSpPr>
              <p:nvPr/>
            </p:nvSpPr>
            <p:spPr bwMode="auto">
              <a:xfrm flipH="1">
                <a:off x="614" y="1757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2" name="Line 672"/>
              <p:cNvSpPr>
                <a:spLocks noChangeShapeType="1"/>
              </p:cNvSpPr>
              <p:nvPr/>
            </p:nvSpPr>
            <p:spPr bwMode="auto">
              <a:xfrm>
                <a:off x="617" y="1754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3" name="Line 673"/>
              <p:cNvSpPr>
                <a:spLocks noChangeShapeType="1"/>
              </p:cNvSpPr>
              <p:nvPr/>
            </p:nvSpPr>
            <p:spPr bwMode="auto">
              <a:xfrm>
                <a:off x="622" y="175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4" name="Line 674"/>
              <p:cNvSpPr>
                <a:spLocks noChangeShapeType="1"/>
              </p:cNvSpPr>
              <p:nvPr/>
            </p:nvSpPr>
            <p:spPr bwMode="auto">
              <a:xfrm>
                <a:off x="622" y="175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5" name="Freeform 675"/>
              <p:cNvSpPr>
                <a:spLocks/>
              </p:cNvSpPr>
              <p:nvPr/>
            </p:nvSpPr>
            <p:spPr bwMode="auto">
              <a:xfrm>
                <a:off x="650" y="1710"/>
                <a:ext cx="31" cy="47"/>
              </a:xfrm>
              <a:custGeom>
                <a:avLst/>
                <a:gdLst>
                  <a:gd name="T0" fmla="*/ 13 w 31"/>
                  <a:gd name="T1" fmla="*/ 0 h 47"/>
                  <a:gd name="T2" fmla="*/ 5 w 31"/>
                  <a:gd name="T3" fmla="*/ 3 h 47"/>
                  <a:gd name="T4" fmla="*/ 0 w 31"/>
                  <a:gd name="T5" fmla="*/ 8 h 47"/>
                  <a:gd name="T6" fmla="*/ 0 w 31"/>
                  <a:gd name="T7" fmla="*/ 21 h 47"/>
                  <a:gd name="T8" fmla="*/ 0 w 31"/>
                  <a:gd name="T9" fmla="*/ 26 h 47"/>
                  <a:gd name="T10" fmla="*/ 3 w 31"/>
                  <a:gd name="T11" fmla="*/ 39 h 47"/>
                  <a:gd name="T12" fmla="*/ 8 w 31"/>
                  <a:gd name="T13" fmla="*/ 47 h 47"/>
                  <a:gd name="T14" fmla="*/ 13 w 31"/>
                  <a:gd name="T15" fmla="*/ 47 h 47"/>
                  <a:gd name="T16" fmla="*/ 18 w 31"/>
                  <a:gd name="T17" fmla="*/ 47 h 47"/>
                  <a:gd name="T18" fmla="*/ 26 w 31"/>
                  <a:gd name="T19" fmla="*/ 44 h 47"/>
                  <a:gd name="T20" fmla="*/ 29 w 31"/>
                  <a:gd name="T21" fmla="*/ 39 h 47"/>
                  <a:gd name="T22" fmla="*/ 31 w 31"/>
                  <a:gd name="T23" fmla="*/ 26 h 47"/>
                  <a:gd name="T24" fmla="*/ 31 w 31"/>
                  <a:gd name="T25" fmla="*/ 21 h 47"/>
                  <a:gd name="T26" fmla="*/ 29 w 31"/>
                  <a:gd name="T27" fmla="*/ 8 h 47"/>
                  <a:gd name="T28" fmla="*/ 23 w 31"/>
                  <a:gd name="T29" fmla="*/ 0 h 47"/>
                  <a:gd name="T30" fmla="*/ 18 w 31"/>
                  <a:gd name="T31" fmla="*/ 0 h 47"/>
                  <a:gd name="T32" fmla="*/ 13 w 31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7">
                    <a:moveTo>
                      <a:pt x="13" y="0"/>
                    </a:moveTo>
                    <a:lnTo>
                      <a:pt x="5" y="3"/>
                    </a:lnTo>
                    <a:lnTo>
                      <a:pt x="0" y="8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39"/>
                    </a:lnTo>
                    <a:lnTo>
                      <a:pt x="8" y="47"/>
                    </a:lnTo>
                    <a:lnTo>
                      <a:pt x="13" y="47"/>
                    </a:lnTo>
                    <a:lnTo>
                      <a:pt x="18" y="47"/>
                    </a:lnTo>
                    <a:lnTo>
                      <a:pt x="26" y="44"/>
                    </a:lnTo>
                    <a:lnTo>
                      <a:pt x="29" y="39"/>
                    </a:lnTo>
                    <a:lnTo>
                      <a:pt x="31" y="26"/>
                    </a:lnTo>
                    <a:lnTo>
                      <a:pt x="31" y="21"/>
                    </a:lnTo>
                    <a:lnTo>
                      <a:pt x="29" y="8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6" name="Freeform 676"/>
              <p:cNvSpPr>
                <a:spLocks/>
              </p:cNvSpPr>
              <p:nvPr/>
            </p:nvSpPr>
            <p:spPr bwMode="auto">
              <a:xfrm>
                <a:off x="653" y="1713"/>
                <a:ext cx="5" cy="41"/>
              </a:xfrm>
              <a:custGeom>
                <a:avLst/>
                <a:gdLst>
                  <a:gd name="T0" fmla="*/ 2 w 5"/>
                  <a:gd name="T1" fmla="*/ 0 h 41"/>
                  <a:gd name="T2" fmla="*/ 0 w 5"/>
                  <a:gd name="T3" fmla="*/ 5 h 41"/>
                  <a:gd name="T4" fmla="*/ 0 w 5"/>
                  <a:gd name="T5" fmla="*/ 15 h 41"/>
                  <a:gd name="T6" fmla="*/ 0 w 5"/>
                  <a:gd name="T7" fmla="*/ 26 h 41"/>
                  <a:gd name="T8" fmla="*/ 2 w 5"/>
                  <a:gd name="T9" fmla="*/ 36 h 41"/>
                  <a:gd name="T10" fmla="*/ 5 w 5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1">
                    <a:moveTo>
                      <a:pt x="2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0" y="26"/>
                    </a:lnTo>
                    <a:lnTo>
                      <a:pt x="2" y="36"/>
                    </a:lnTo>
                    <a:lnTo>
                      <a:pt x="5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7" name="Freeform 677"/>
              <p:cNvSpPr>
                <a:spLocks/>
              </p:cNvSpPr>
              <p:nvPr/>
            </p:nvSpPr>
            <p:spPr bwMode="auto">
              <a:xfrm>
                <a:off x="673" y="1713"/>
                <a:ext cx="6" cy="41"/>
              </a:xfrm>
              <a:custGeom>
                <a:avLst/>
                <a:gdLst>
                  <a:gd name="T0" fmla="*/ 3 w 6"/>
                  <a:gd name="T1" fmla="*/ 41 h 41"/>
                  <a:gd name="T2" fmla="*/ 6 w 6"/>
                  <a:gd name="T3" fmla="*/ 36 h 41"/>
                  <a:gd name="T4" fmla="*/ 6 w 6"/>
                  <a:gd name="T5" fmla="*/ 26 h 41"/>
                  <a:gd name="T6" fmla="*/ 6 w 6"/>
                  <a:gd name="T7" fmla="*/ 15 h 41"/>
                  <a:gd name="T8" fmla="*/ 3 w 6"/>
                  <a:gd name="T9" fmla="*/ 5 h 41"/>
                  <a:gd name="T10" fmla="*/ 0 w 6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1">
                    <a:moveTo>
                      <a:pt x="3" y="41"/>
                    </a:moveTo>
                    <a:lnTo>
                      <a:pt x="6" y="36"/>
                    </a:lnTo>
                    <a:lnTo>
                      <a:pt x="6" y="26"/>
                    </a:lnTo>
                    <a:lnTo>
                      <a:pt x="6" y="15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8" name="Freeform 678"/>
              <p:cNvSpPr>
                <a:spLocks/>
              </p:cNvSpPr>
              <p:nvPr/>
            </p:nvSpPr>
            <p:spPr bwMode="auto">
              <a:xfrm>
                <a:off x="655" y="1710"/>
                <a:ext cx="8" cy="47"/>
              </a:xfrm>
              <a:custGeom>
                <a:avLst/>
                <a:gdLst>
                  <a:gd name="T0" fmla="*/ 8 w 8"/>
                  <a:gd name="T1" fmla="*/ 0 h 47"/>
                  <a:gd name="T2" fmla="*/ 3 w 8"/>
                  <a:gd name="T3" fmla="*/ 3 h 47"/>
                  <a:gd name="T4" fmla="*/ 0 w 8"/>
                  <a:gd name="T5" fmla="*/ 5 h 47"/>
                  <a:gd name="T6" fmla="*/ 0 w 8"/>
                  <a:gd name="T7" fmla="*/ 18 h 47"/>
                  <a:gd name="T8" fmla="*/ 0 w 8"/>
                  <a:gd name="T9" fmla="*/ 29 h 47"/>
                  <a:gd name="T10" fmla="*/ 3 w 8"/>
                  <a:gd name="T11" fmla="*/ 42 h 47"/>
                  <a:gd name="T12" fmla="*/ 6 w 8"/>
                  <a:gd name="T13" fmla="*/ 47 h 47"/>
                  <a:gd name="T14" fmla="*/ 8 w 8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47">
                    <a:moveTo>
                      <a:pt x="8" y="0"/>
                    </a:moveTo>
                    <a:lnTo>
                      <a:pt x="3" y="3"/>
                    </a:lnTo>
                    <a:lnTo>
                      <a:pt x="0" y="5"/>
                    </a:lnTo>
                    <a:lnTo>
                      <a:pt x="0" y="18"/>
                    </a:lnTo>
                    <a:lnTo>
                      <a:pt x="0" y="29"/>
                    </a:lnTo>
                    <a:lnTo>
                      <a:pt x="3" y="42"/>
                    </a:lnTo>
                    <a:lnTo>
                      <a:pt x="6" y="47"/>
                    </a:lnTo>
                    <a:lnTo>
                      <a:pt x="8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19" name="Freeform 679"/>
              <p:cNvSpPr>
                <a:spLocks/>
              </p:cNvSpPr>
              <p:nvPr/>
            </p:nvSpPr>
            <p:spPr bwMode="auto">
              <a:xfrm>
                <a:off x="668" y="1710"/>
                <a:ext cx="11" cy="47"/>
              </a:xfrm>
              <a:custGeom>
                <a:avLst/>
                <a:gdLst>
                  <a:gd name="T0" fmla="*/ 0 w 11"/>
                  <a:gd name="T1" fmla="*/ 47 h 47"/>
                  <a:gd name="T2" fmla="*/ 5 w 11"/>
                  <a:gd name="T3" fmla="*/ 44 h 47"/>
                  <a:gd name="T4" fmla="*/ 8 w 11"/>
                  <a:gd name="T5" fmla="*/ 42 h 47"/>
                  <a:gd name="T6" fmla="*/ 11 w 11"/>
                  <a:gd name="T7" fmla="*/ 29 h 47"/>
                  <a:gd name="T8" fmla="*/ 8 w 11"/>
                  <a:gd name="T9" fmla="*/ 18 h 47"/>
                  <a:gd name="T10" fmla="*/ 5 w 11"/>
                  <a:gd name="T11" fmla="*/ 5 h 47"/>
                  <a:gd name="T12" fmla="*/ 5 w 11"/>
                  <a:gd name="T13" fmla="*/ 0 h 47"/>
                  <a:gd name="T14" fmla="*/ 0 w 11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7">
                    <a:moveTo>
                      <a:pt x="0" y="47"/>
                    </a:moveTo>
                    <a:lnTo>
                      <a:pt x="5" y="44"/>
                    </a:lnTo>
                    <a:lnTo>
                      <a:pt x="8" y="42"/>
                    </a:lnTo>
                    <a:lnTo>
                      <a:pt x="11" y="29"/>
                    </a:lnTo>
                    <a:lnTo>
                      <a:pt x="8" y="18"/>
                    </a:lnTo>
                    <a:lnTo>
                      <a:pt x="5" y="5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0" name="Freeform 680"/>
              <p:cNvSpPr>
                <a:spLocks/>
              </p:cNvSpPr>
              <p:nvPr/>
            </p:nvSpPr>
            <p:spPr bwMode="auto">
              <a:xfrm>
                <a:off x="439" y="1739"/>
                <a:ext cx="90" cy="7"/>
              </a:xfrm>
              <a:custGeom>
                <a:avLst/>
                <a:gdLst>
                  <a:gd name="T0" fmla="*/ 0 w 90"/>
                  <a:gd name="T1" fmla="*/ 7 h 7"/>
                  <a:gd name="T2" fmla="*/ 26 w 90"/>
                  <a:gd name="T3" fmla="*/ 5 h 7"/>
                  <a:gd name="T4" fmla="*/ 90 w 90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0" h="7">
                    <a:moveTo>
                      <a:pt x="0" y="7"/>
                    </a:moveTo>
                    <a:lnTo>
                      <a:pt x="26" y="5"/>
                    </a:lnTo>
                    <a:lnTo>
                      <a:pt x="9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1" name="Freeform 681"/>
              <p:cNvSpPr>
                <a:spLocks/>
              </p:cNvSpPr>
              <p:nvPr/>
            </p:nvSpPr>
            <p:spPr bwMode="auto">
              <a:xfrm>
                <a:off x="710" y="1703"/>
                <a:ext cx="136" cy="36"/>
              </a:xfrm>
              <a:custGeom>
                <a:avLst/>
                <a:gdLst>
                  <a:gd name="T0" fmla="*/ 0 w 136"/>
                  <a:gd name="T1" fmla="*/ 33 h 36"/>
                  <a:gd name="T2" fmla="*/ 38 w 136"/>
                  <a:gd name="T3" fmla="*/ 33 h 36"/>
                  <a:gd name="T4" fmla="*/ 80 w 136"/>
                  <a:gd name="T5" fmla="*/ 36 h 36"/>
                  <a:gd name="T6" fmla="*/ 92 w 136"/>
                  <a:gd name="T7" fmla="*/ 36 h 36"/>
                  <a:gd name="T8" fmla="*/ 105 w 136"/>
                  <a:gd name="T9" fmla="*/ 36 h 36"/>
                  <a:gd name="T10" fmla="*/ 121 w 136"/>
                  <a:gd name="T11" fmla="*/ 36 h 36"/>
                  <a:gd name="T12" fmla="*/ 131 w 136"/>
                  <a:gd name="T13" fmla="*/ 36 h 36"/>
                  <a:gd name="T14" fmla="*/ 134 w 136"/>
                  <a:gd name="T15" fmla="*/ 33 h 36"/>
                  <a:gd name="T16" fmla="*/ 136 w 136"/>
                  <a:gd name="T17" fmla="*/ 31 h 36"/>
                  <a:gd name="T18" fmla="*/ 134 w 136"/>
                  <a:gd name="T19" fmla="*/ 28 h 36"/>
                  <a:gd name="T20" fmla="*/ 131 w 136"/>
                  <a:gd name="T21" fmla="*/ 23 h 36"/>
                  <a:gd name="T22" fmla="*/ 126 w 136"/>
                  <a:gd name="T23" fmla="*/ 20 h 36"/>
                  <a:gd name="T24" fmla="*/ 121 w 136"/>
                  <a:gd name="T25" fmla="*/ 18 h 36"/>
                  <a:gd name="T26" fmla="*/ 118 w 136"/>
                  <a:gd name="T27" fmla="*/ 15 h 36"/>
                  <a:gd name="T28" fmla="*/ 113 w 136"/>
                  <a:gd name="T29" fmla="*/ 15 h 36"/>
                  <a:gd name="T30" fmla="*/ 110 w 136"/>
                  <a:gd name="T31" fmla="*/ 12 h 36"/>
                  <a:gd name="T32" fmla="*/ 105 w 136"/>
                  <a:gd name="T33" fmla="*/ 10 h 36"/>
                  <a:gd name="T34" fmla="*/ 103 w 136"/>
                  <a:gd name="T35" fmla="*/ 7 h 36"/>
                  <a:gd name="T36" fmla="*/ 100 w 136"/>
                  <a:gd name="T37" fmla="*/ 7 h 36"/>
                  <a:gd name="T38" fmla="*/ 98 w 136"/>
                  <a:gd name="T39" fmla="*/ 5 h 36"/>
                  <a:gd name="T40" fmla="*/ 98 w 136"/>
                  <a:gd name="T41" fmla="*/ 5 h 36"/>
                  <a:gd name="T42" fmla="*/ 95 w 136"/>
                  <a:gd name="T43" fmla="*/ 5 h 36"/>
                  <a:gd name="T44" fmla="*/ 92 w 136"/>
                  <a:gd name="T45" fmla="*/ 5 h 36"/>
                  <a:gd name="T46" fmla="*/ 90 w 136"/>
                  <a:gd name="T47" fmla="*/ 2 h 36"/>
                  <a:gd name="T48" fmla="*/ 90 w 136"/>
                  <a:gd name="T49" fmla="*/ 2 h 36"/>
                  <a:gd name="T50" fmla="*/ 87 w 136"/>
                  <a:gd name="T51" fmla="*/ 2 h 36"/>
                  <a:gd name="T52" fmla="*/ 87 w 136"/>
                  <a:gd name="T53" fmla="*/ 2 h 36"/>
                  <a:gd name="T54" fmla="*/ 85 w 136"/>
                  <a:gd name="T55" fmla="*/ 0 h 36"/>
                  <a:gd name="T56" fmla="*/ 85 w 136"/>
                  <a:gd name="T57" fmla="*/ 0 h 36"/>
                  <a:gd name="T58" fmla="*/ 85 w 136"/>
                  <a:gd name="T59" fmla="*/ 0 h 36"/>
                  <a:gd name="T60" fmla="*/ 82 w 136"/>
                  <a:gd name="T61" fmla="*/ 0 h 36"/>
                  <a:gd name="T62" fmla="*/ 82 w 136"/>
                  <a:gd name="T6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6" h="36">
                    <a:moveTo>
                      <a:pt x="0" y="33"/>
                    </a:moveTo>
                    <a:lnTo>
                      <a:pt x="38" y="33"/>
                    </a:lnTo>
                    <a:lnTo>
                      <a:pt x="80" y="36"/>
                    </a:lnTo>
                    <a:lnTo>
                      <a:pt x="92" y="36"/>
                    </a:lnTo>
                    <a:lnTo>
                      <a:pt x="105" y="36"/>
                    </a:lnTo>
                    <a:lnTo>
                      <a:pt x="121" y="36"/>
                    </a:lnTo>
                    <a:lnTo>
                      <a:pt x="131" y="36"/>
                    </a:lnTo>
                    <a:lnTo>
                      <a:pt x="134" y="33"/>
                    </a:lnTo>
                    <a:lnTo>
                      <a:pt x="136" y="31"/>
                    </a:lnTo>
                    <a:lnTo>
                      <a:pt x="134" y="28"/>
                    </a:lnTo>
                    <a:lnTo>
                      <a:pt x="131" y="23"/>
                    </a:lnTo>
                    <a:lnTo>
                      <a:pt x="126" y="20"/>
                    </a:lnTo>
                    <a:lnTo>
                      <a:pt x="121" y="18"/>
                    </a:lnTo>
                    <a:lnTo>
                      <a:pt x="118" y="15"/>
                    </a:lnTo>
                    <a:lnTo>
                      <a:pt x="113" y="15"/>
                    </a:lnTo>
                    <a:lnTo>
                      <a:pt x="110" y="12"/>
                    </a:lnTo>
                    <a:lnTo>
                      <a:pt x="105" y="10"/>
                    </a:lnTo>
                    <a:lnTo>
                      <a:pt x="103" y="7"/>
                    </a:lnTo>
                    <a:lnTo>
                      <a:pt x="100" y="7"/>
                    </a:lnTo>
                    <a:lnTo>
                      <a:pt x="98" y="5"/>
                    </a:lnTo>
                    <a:lnTo>
                      <a:pt x="98" y="5"/>
                    </a:lnTo>
                    <a:lnTo>
                      <a:pt x="95" y="5"/>
                    </a:lnTo>
                    <a:lnTo>
                      <a:pt x="92" y="5"/>
                    </a:lnTo>
                    <a:lnTo>
                      <a:pt x="90" y="2"/>
                    </a:lnTo>
                    <a:lnTo>
                      <a:pt x="90" y="2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2" y="0"/>
                    </a:lnTo>
                    <a:lnTo>
                      <a:pt x="8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2" name="Freeform 682"/>
              <p:cNvSpPr>
                <a:spLocks/>
              </p:cNvSpPr>
              <p:nvPr/>
            </p:nvSpPr>
            <p:spPr bwMode="auto">
              <a:xfrm>
                <a:off x="439" y="1713"/>
                <a:ext cx="469" cy="64"/>
              </a:xfrm>
              <a:custGeom>
                <a:avLst/>
                <a:gdLst>
                  <a:gd name="T0" fmla="*/ 0 w 469"/>
                  <a:gd name="T1" fmla="*/ 64 h 64"/>
                  <a:gd name="T2" fmla="*/ 44 w 469"/>
                  <a:gd name="T3" fmla="*/ 57 h 64"/>
                  <a:gd name="T4" fmla="*/ 103 w 469"/>
                  <a:gd name="T5" fmla="*/ 49 h 64"/>
                  <a:gd name="T6" fmla="*/ 118 w 469"/>
                  <a:gd name="T7" fmla="*/ 49 h 64"/>
                  <a:gd name="T8" fmla="*/ 139 w 469"/>
                  <a:gd name="T9" fmla="*/ 44 h 64"/>
                  <a:gd name="T10" fmla="*/ 170 w 469"/>
                  <a:gd name="T11" fmla="*/ 39 h 64"/>
                  <a:gd name="T12" fmla="*/ 214 w 469"/>
                  <a:gd name="T13" fmla="*/ 36 h 64"/>
                  <a:gd name="T14" fmla="*/ 240 w 469"/>
                  <a:gd name="T15" fmla="*/ 33 h 64"/>
                  <a:gd name="T16" fmla="*/ 263 w 469"/>
                  <a:gd name="T17" fmla="*/ 33 h 64"/>
                  <a:gd name="T18" fmla="*/ 309 w 469"/>
                  <a:gd name="T19" fmla="*/ 36 h 64"/>
                  <a:gd name="T20" fmla="*/ 361 w 469"/>
                  <a:gd name="T21" fmla="*/ 39 h 64"/>
                  <a:gd name="T22" fmla="*/ 361 w 469"/>
                  <a:gd name="T23" fmla="*/ 39 h 64"/>
                  <a:gd name="T24" fmla="*/ 397 w 469"/>
                  <a:gd name="T25" fmla="*/ 41 h 64"/>
                  <a:gd name="T26" fmla="*/ 423 w 469"/>
                  <a:gd name="T27" fmla="*/ 41 h 64"/>
                  <a:gd name="T28" fmla="*/ 443 w 469"/>
                  <a:gd name="T29" fmla="*/ 41 h 64"/>
                  <a:gd name="T30" fmla="*/ 456 w 469"/>
                  <a:gd name="T31" fmla="*/ 41 h 64"/>
                  <a:gd name="T32" fmla="*/ 467 w 469"/>
                  <a:gd name="T33" fmla="*/ 39 h 64"/>
                  <a:gd name="T34" fmla="*/ 469 w 469"/>
                  <a:gd name="T35" fmla="*/ 36 h 64"/>
                  <a:gd name="T36" fmla="*/ 469 w 469"/>
                  <a:gd name="T37" fmla="*/ 33 h 64"/>
                  <a:gd name="T38" fmla="*/ 467 w 469"/>
                  <a:gd name="T39" fmla="*/ 31 h 64"/>
                  <a:gd name="T40" fmla="*/ 461 w 469"/>
                  <a:gd name="T41" fmla="*/ 28 h 64"/>
                  <a:gd name="T42" fmla="*/ 456 w 469"/>
                  <a:gd name="T43" fmla="*/ 26 h 64"/>
                  <a:gd name="T44" fmla="*/ 451 w 469"/>
                  <a:gd name="T45" fmla="*/ 23 h 64"/>
                  <a:gd name="T46" fmla="*/ 446 w 469"/>
                  <a:gd name="T47" fmla="*/ 21 h 64"/>
                  <a:gd name="T48" fmla="*/ 441 w 469"/>
                  <a:gd name="T49" fmla="*/ 18 h 64"/>
                  <a:gd name="T50" fmla="*/ 436 w 469"/>
                  <a:gd name="T51" fmla="*/ 15 h 64"/>
                  <a:gd name="T52" fmla="*/ 430 w 469"/>
                  <a:gd name="T53" fmla="*/ 13 h 64"/>
                  <a:gd name="T54" fmla="*/ 428 w 469"/>
                  <a:gd name="T55" fmla="*/ 10 h 64"/>
                  <a:gd name="T56" fmla="*/ 423 w 469"/>
                  <a:gd name="T57" fmla="*/ 10 h 64"/>
                  <a:gd name="T58" fmla="*/ 420 w 469"/>
                  <a:gd name="T59" fmla="*/ 8 h 64"/>
                  <a:gd name="T60" fmla="*/ 418 w 469"/>
                  <a:gd name="T61" fmla="*/ 8 h 64"/>
                  <a:gd name="T62" fmla="*/ 415 w 469"/>
                  <a:gd name="T63" fmla="*/ 5 h 64"/>
                  <a:gd name="T64" fmla="*/ 412 w 469"/>
                  <a:gd name="T65" fmla="*/ 5 h 64"/>
                  <a:gd name="T66" fmla="*/ 412 w 469"/>
                  <a:gd name="T67" fmla="*/ 2 h 64"/>
                  <a:gd name="T68" fmla="*/ 410 w 469"/>
                  <a:gd name="T69" fmla="*/ 2 h 64"/>
                  <a:gd name="T70" fmla="*/ 407 w 469"/>
                  <a:gd name="T71" fmla="*/ 2 h 64"/>
                  <a:gd name="T72" fmla="*/ 407 w 469"/>
                  <a:gd name="T73" fmla="*/ 2 h 64"/>
                  <a:gd name="T74" fmla="*/ 407 w 469"/>
                  <a:gd name="T75" fmla="*/ 0 h 64"/>
                  <a:gd name="T76" fmla="*/ 405 w 469"/>
                  <a:gd name="T77" fmla="*/ 0 h 64"/>
                  <a:gd name="T78" fmla="*/ 405 w 469"/>
                  <a:gd name="T79" fmla="*/ 0 h 64"/>
                  <a:gd name="T80" fmla="*/ 402 w 469"/>
                  <a:gd name="T8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69" h="64">
                    <a:moveTo>
                      <a:pt x="0" y="64"/>
                    </a:moveTo>
                    <a:lnTo>
                      <a:pt x="44" y="57"/>
                    </a:lnTo>
                    <a:lnTo>
                      <a:pt x="103" y="49"/>
                    </a:lnTo>
                    <a:lnTo>
                      <a:pt x="118" y="49"/>
                    </a:lnTo>
                    <a:lnTo>
                      <a:pt x="139" y="44"/>
                    </a:lnTo>
                    <a:lnTo>
                      <a:pt x="170" y="39"/>
                    </a:lnTo>
                    <a:lnTo>
                      <a:pt x="214" y="36"/>
                    </a:lnTo>
                    <a:lnTo>
                      <a:pt x="240" y="33"/>
                    </a:lnTo>
                    <a:lnTo>
                      <a:pt x="263" y="33"/>
                    </a:lnTo>
                    <a:lnTo>
                      <a:pt x="309" y="36"/>
                    </a:lnTo>
                    <a:lnTo>
                      <a:pt x="361" y="39"/>
                    </a:lnTo>
                    <a:lnTo>
                      <a:pt x="361" y="39"/>
                    </a:lnTo>
                    <a:lnTo>
                      <a:pt x="397" y="41"/>
                    </a:lnTo>
                    <a:lnTo>
                      <a:pt x="423" y="41"/>
                    </a:lnTo>
                    <a:lnTo>
                      <a:pt x="443" y="41"/>
                    </a:lnTo>
                    <a:lnTo>
                      <a:pt x="456" y="41"/>
                    </a:lnTo>
                    <a:lnTo>
                      <a:pt x="467" y="39"/>
                    </a:lnTo>
                    <a:lnTo>
                      <a:pt x="469" y="36"/>
                    </a:lnTo>
                    <a:lnTo>
                      <a:pt x="469" y="33"/>
                    </a:lnTo>
                    <a:lnTo>
                      <a:pt x="467" y="31"/>
                    </a:lnTo>
                    <a:lnTo>
                      <a:pt x="461" y="28"/>
                    </a:lnTo>
                    <a:lnTo>
                      <a:pt x="456" y="26"/>
                    </a:lnTo>
                    <a:lnTo>
                      <a:pt x="451" y="23"/>
                    </a:lnTo>
                    <a:lnTo>
                      <a:pt x="446" y="21"/>
                    </a:lnTo>
                    <a:lnTo>
                      <a:pt x="441" y="18"/>
                    </a:lnTo>
                    <a:lnTo>
                      <a:pt x="436" y="15"/>
                    </a:lnTo>
                    <a:lnTo>
                      <a:pt x="430" y="13"/>
                    </a:lnTo>
                    <a:lnTo>
                      <a:pt x="428" y="10"/>
                    </a:lnTo>
                    <a:lnTo>
                      <a:pt x="423" y="10"/>
                    </a:lnTo>
                    <a:lnTo>
                      <a:pt x="420" y="8"/>
                    </a:lnTo>
                    <a:lnTo>
                      <a:pt x="418" y="8"/>
                    </a:lnTo>
                    <a:lnTo>
                      <a:pt x="415" y="5"/>
                    </a:lnTo>
                    <a:lnTo>
                      <a:pt x="412" y="5"/>
                    </a:lnTo>
                    <a:lnTo>
                      <a:pt x="412" y="2"/>
                    </a:lnTo>
                    <a:lnTo>
                      <a:pt x="410" y="2"/>
                    </a:lnTo>
                    <a:lnTo>
                      <a:pt x="407" y="2"/>
                    </a:lnTo>
                    <a:lnTo>
                      <a:pt x="407" y="2"/>
                    </a:lnTo>
                    <a:lnTo>
                      <a:pt x="407" y="0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0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3" name="Freeform 683"/>
              <p:cNvSpPr>
                <a:spLocks/>
              </p:cNvSpPr>
              <p:nvPr/>
            </p:nvSpPr>
            <p:spPr bwMode="auto">
              <a:xfrm>
                <a:off x="565" y="176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0 w 3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4" name="Freeform 684"/>
              <p:cNvSpPr>
                <a:spLocks/>
              </p:cNvSpPr>
              <p:nvPr/>
            </p:nvSpPr>
            <p:spPr bwMode="auto">
              <a:xfrm>
                <a:off x="563" y="1754"/>
                <a:ext cx="30" cy="21"/>
              </a:xfrm>
              <a:custGeom>
                <a:avLst/>
                <a:gdLst>
                  <a:gd name="T0" fmla="*/ 2 w 30"/>
                  <a:gd name="T1" fmla="*/ 10 h 21"/>
                  <a:gd name="T2" fmla="*/ 5 w 30"/>
                  <a:gd name="T3" fmla="*/ 10 h 21"/>
                  <a:gd name="T4" fmla="*/ 7 w 30"/>
                  <a:gd name="T5" fmla="*/ 10 h 21"/>
                  <a:gd name="T6" fmla="*/ 7 w 30"/>
                  <a:gd name="T7" fmla="*/ 13 h 21"/>
                  <a:gd name="T8" fmla="*/ 5 w 30"/>
                  <a:gd name="T9" fmla="*/ 16 h 21"/>
                  <a:gd name="T10" fmla="*/ 2 w 30"/>
                  <a:gd name="T11" fmla="*/ 16 h 21"/>
                  <a:gd name="T12" fmla="*/ 0 w 30"/>
                  <a:gd name="T13" fmla="*/ 16 h 21"/>
                  <a:gd name="T14" fmla="*/ 0 w 30"/>
                  <a:gd name="T15" fmla="*/ 13 h 21"/>
                  <a:gd name="T16" fmla="*/ 2 w 30"/>
                  <a:gd name="T17" fmla="*/ 8 h 21"/>
                  <a:gd name="T18" fmla="*/ 2 w 30"/>
                  <a:gd name="T19" fmla="*/ 5 h 21"/>
                  <a:gd name="T20" fmla="*/ 10 w 30"/>
                  <a:gd name="T21" fmla="*/ 0 h 21"/>
                  <a:gd name="T22" fmla="*/ 18 w 30"/>
                  <a:gd name="T23" fmla="*/ 0 h 21"/>
                  <a:gd name="T24" fmla="*/ 25 w 30"/>
                  <a:gd name="T25" fmla="*/ 0 h 21"/>
                  <a:gd name="T26" fmla="*/ 28 w 30"/>
                  <a:gd name="T27" fmla="*/ 5 h 21"/>
                  <a:gd name="T28" fmla="*/ 30 w 30"/>
                  <a:gd name="T29" fmla="*/ 10 h 21"/>
                  <a:gd name="T30" fmla="*/ 28 w 30"/>
                  <a:gd name="T31" fmla="*/ 16 h 21"/>
                  <a:gd name="T32" fmla="*/ 23 w 30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21">
                    <a:moveTo>
                      <a:pt x="2" y="10"/>
                    </a:moveTo>
                    <a:lnTo>
                      <a:pt x="5" y="10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5" y="16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25" y="0"/>
                    </a:lnTo>
                    <a:lnTo>
                      <a:pt x="28" y="5"/>
                    </a:lnTo>
                    <a:lnTo>
                      <a:pt x="30" y="10"/>
                    </a:lnTo>
                    <a:lnTo>
                      <a:pt x="28" y="16"/>
                    </a:lnTo>
                    <a:lnTo>
                      <a:pt x="2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5" name="Freeform 685"/>
              <p:cNvSpPr>
                <a:spLocks/>
              </p:cNvSpPr>
              <p:nvPr/>
            </p:nvSpPr>
            <p:spPr bwMode="auto">
              <a:xfrm>
                <a:off x="586" y="1754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2 w 5"/>
                  <a:gd name="T3" fmla="*/ 5 h 16"/>
                  <a:gd name="T4" fmla="*/ 5 w 5"/>
                  <a:gd name="T5" fmla="*/ 10 h 16"/>
                  <a:gd name="T6" fmla="*/ 2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2" y="5"/>
                    </a:lnTo>
                    <a:lnTo>
                      <a:pt x="5" y="10"/>
                    </a:lnTo>
                    <a:lnTo>
                      <a:pt x="2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6" name="Freeform 686"/>
              <p:cNvSpPr>
                <a:spLocks/>
              </p:cNvSpPr>
              <p:nvPr/>
            </p:nvSpPr>
            <p:spPr bwMode="auto">
              <a:xfrm>
                <a:off x="578" y="1754"/>
                <a:ext cx="10" cy="21"/>
              </a:xfrm>
              <a:custGeom>
                <a:avLst/>
                <a:gdLst>
                  <a:gd name="T0" fmla="*/ 0 w 10"/>
                  <a:gd name="T1" fmla="*/ 0 h 21"/>
                  <a:gd name="T2" fmla="*/ 5 w 10"/>
                  <a:gd name="T3" fmla="*/ 0 h 21"/>
                  <a:gd name="T4" fmla="*/ 10 w 10"/>
                  <a:gd name="T5" fmla="*/ 5 h 21"/>
                  <a:gd name="T6" fmla="*/ 10 w 10"/>
                  <a:gd name="T7" fmla="*/ 13 h 21"/>
                  <a:gd name="T8" fmla="*/ 10 w 10"/>
                  <a:gd name="T9" fmla="*/ 16 h 21"/>
                  <a:gd name="T10" fmla="*/ 5 w 10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lnTo>
                      <a:pt x="5" y="0"/>
                    </a:lnTo>
                    <a:lnTo>
                      <a:pt x="10" y="5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5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7" name="Freeform 687"/>
              <p:cNvSpPr>
                <a:spLocks/>
              </p:cNvSpPr>
              <p:nvPr/>
            </p:nvSpPr>
            <p:spPr bwMode="auto">
              <a:xfrm>
                <a:off x="568" y="1775"/>
                <a:ext cx="33" cy="28"/>
              </a:xfrm>
              <a:custGeom>
                <a:avLst/>
                <a:gdLst>
                  <a:gd name="T0" fmla="*/ 10 w 33"/>
                  <a:gd name="T1" fmla="*/ 0 h 28"/>
                  <a:gd name="T2" fmla="*/ 18 w 33"/>
                  <a:gd name="T3" fmla="*/ 0 h 28"/>
                  <a:gd name="T4" fmla="*/ 23 w 33"/>
                  <a:gd name="T5" fmla="*/ 0 h 28"/>
                  <a:gd name="T6" fmla="*/ 28 w 33"/>
                  <a:gd name="T7" fmla="*/ 5 h 28"/>
                  <a:gd name="T8" fmla="*/ 31 w 33"/>
                  <a:gd name="T9" fmla="*/ 8 h 28"/>
                  <a:gd name="T10" fmla="*/ 33 w 33"/>
                  <a:gd name="T11" fmla="*/ 15 h 28"/>
                  <a:gd name="T12" fmla="*/ 31 w 33"/>
                  <a:gd name="T13" fmla="*/ 20 h 28"/>
                  <a:gd name="T14" fmla="*/ 31 w 33"/>
                  <a:gd name="T15" fmla="*/ 23 h 28"/>
                  <a:gd name="T16" fmla="*/ 23 w 33"/>
                  <a:gd name="T17" fmla="*/ 26 h 28"/>
                  <a:gd name="T18" fmla="*/ 13 w 33"/>
                  <a:gd name="T19" fmla="*/ 28 h 28"/>
                  <a:gd name="T20" fmla="*/ 7 w 33"/>
                  <a:gd name="T21" fmla="*/ 28 h 28"/>
                  <a:gd name="T22" fmla="*/ 5 w 33"/>
                  <a:gd name="T23" fmla="*/ 26 h 28"/>
                  <a:gd name="T24" fmla="*/ 0 w 33"/>
                  <a:gd name="T25" fmla="*/ 20 h 28"/>
                  <a:gd name="T26" fmla="*/ 0 w 33"/>
                  <a:gd name="T27" fmla="*/ 18 h 28"/>
                  <a:gd name="T28" fmla="*/ 2 w 33"/>
                  <a:gd name="T29" fmla="*/ 15 h 28"/>
                  <a:gd name="T30" fmla="*/ 5 w 33"/>
                  <a:gd name="T31" fmla="*/ 15 h 28"/>
                  <a:gd name="T32" fmla="*/ 7 w 33"/>
                  <a:gd name="T33" fmla="*/ 18 h 28"/>
                  <a:gd name="T34" fmla="*/ 7 w 33"/>
                  <a:gd name="T35" fmla="*/ 20 h 28"/>
                  <a:gd name="T36" fmla="*/ 5 w 33"/>
                  <a:gd name="T37" fmla="*/ 23 h 28"/>
                  <a:gd name="T38" fmla="*/ 2 w 33"/>
                  <a:gd name="T3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8">
                    <a:moveTo>
                      <a:pt x="10" y="0"/>
                    </a:moveTo>
                    <a:lnTo>
                      <a:pt x="18" y="0"/>
                    </a:lnTo>
                    <a:lnTo>
                      <a:pt x="23" y="0"/>
                    </a:lnTo>
                    <a:lnTo>
                      <a:pt x="28" y="5"/>
                    </a:lnTo>
                    <a:lnTo>
                      <a:pt x="31" y="8"/>
                    </a:lnTo>
                    <a:lnTo>
                      <a:pt x="33" y="15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23" y="26"/>
                    </a:lnTo>
                    <a:lnTo>
                      <a:pt x="13" y="28"/>
                    </a:lnTo>
                    <a:lnTo>
                      <a:pt x="7" y="28"/>
                    </a:lnTo>
                    <a:lnTo>
                      <a:pt x="5" y="26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2" y="15"/>
                    </a:lnTo>
                    <a:lnTo>
                      <a:pt x="5" y="15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5" y="23"/>
                    </a:lnTo>
                    <a:lnTo>
                      <a:pt x="2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8" name="Freeform 688"/>
              <p:cNvSpPr>
                <a:spLocks/>
              </p:cNvSpPr>
              <p:nvPr/>
            </p:nvSpPr>
            <p:spPr bwMode="auto">
              <a:xfrm>
                <a:off x="593" y="178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3 w 6"/>
                  <a:gd name="T3" fmla="*/ 3 h 15"/>
                  <a:gd name="T4" fmla="*/ 6 w 6"/>
                  <a:gd name="T5" fmla="*/ 10 h 15"/>
                  <a:gd name="T6" fmla="*/ 3 w 6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3" y="3"/>
                    </a:lnTo>
                    <a:lnTo>
                      <a:pt x="6" y="10"/>
                    </a:lnTo>
                    <a:lnTo>
                      <a:pt x="3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29" name="Freeform 689"/>
              <p:cNvSpPr>
                <a:spLocks/>
              </p:cNvSpPr>
              <p:nvPr/>
            </p:nvSpPr>
            <p:spPr bwMode="auto">
              <a:xfrm>
                <a:off x="583" y="1775"/>
                <a:ext cx="13" cy="26"/>
              </a:xfrm>
              <a:custGeom>
                <a:avLst/>
                <a:gdLst>
                  <a:gd name="T0" fmla="*/ 0 w 13"/>
                  <a:gd name="T1" fmla="*/ 0 h 26"/>
                  <a:gd name="T2" fmla="*/ 5 w 13"/>
                  <a:gd name="T3" fmla="*/ 0 h 26"/>
                  <a:gd name="T4" fmla="*/ 8 w 13"/>
                  <a:gd name="T5" fmla="*/ 2 h 26"/>
                  <a:gd name="T6" fmla="*/ 10 w 13"/>
                  <a:gd name="T7" fmla="*/ 8 h 26"/>
                  <a:gd name="T8" fmla="*/ 13 w 13"/>
                  <a:gd name="T9" fmla="*/ 15 h 26"/>
                  <a:gd name="T10" fmla="*/ 13 w 13"/>
                  <a:gd name="T11" fmla="*/ 23 h 26"/>
                  <a:gd name="T12" fmla="*/ 8 w 13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6">
                    <a:moveTo>
                      <a:pt x="0" y="0"/>
                    </a:moveTo>
                    <a:lnTo>
                      <a:pt x="5" y="0"/>
                    </a:lnTo>
                    <a:lnTo>
                      <a:pt x="8" y="2"/>
                    </a:lnTo>
                    <a:lnTo>
                      <a:pt x="10" y="8"/>
                    </a:lnTo>
                    <a:lnTo>
                      <a:pt x="13" y="15"/>
                    </a:lnTo>
                    <a:lnTo>
                      <a:pt x="13" y="23"/>
                    </a:lnTo>
                    <a:lnTo>
                      <a:pt x="8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0" name="Rectangle 690"/>
              <p:cNvSpPr>
                <a:spLocks noChangeArrowheads="1"/>
              </p:cNvSpPr>
              <p:nvPr/>
            </p:nvSpPr>
            <p:spPr bwMode="auto">
              <a:xfrm>
                <a:off x="570" y="1793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1" name="Freeform 691"/>
              <p:cNvSpPr>
                <a:spLocks/>
              </p:cNvSpPr>
              <p:nvPr/>
            </p:nvSpPr>
            <p:spPr bwMode="auto">
              <a:xfrm>
                <a:off x="609" y="1757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  <a:gd name="T6" fmla="*/ 3 w 5"/>
                  <a:gd name="T7" fmla="*/ 0 h 2"/>
                  <a:gd name="T8" fmla="*/ 0 w 5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2" name="Freeform 692"/>
              <p:cNvSpPr>
                <a:spLocks/>
              </p:cNvSpPr>
              <p:nvPr/>
            </p:nvSpPr>
            <p:spPr bwMode="auto">
              <a:xfrm>
                <a:off x="609" y="1744"/>
                <a:ext cx="28" cy="20"/>
              </a:xfrm>
              <a:custGeom>
                <a:avLst/>
                <a:gdLst>
                  <a:gd name="T0" fmla="*/ 0 w 28"/>
                  <a:gd name="T1" fmla="*/ 10 h 20"/>
                  <a:gd name="T2" fmla="*/ 3 w 28"/>
                  <a:gd name="T3" fmla="*/ 10 h 20"/>
                  <a:gd name="T4" fmla="*/ 5 w 28"/>
                  <a:gd name="T5" fmla="*/ 13 h 20"/>
                  <a:gd name="T6" fmla="*/ 5 w 28"/>
                  <a:gd name="T7" fmla="*/ 15 h 20"/>
                  <a:gd name="T8" fmla="*/ 5 w 28"/>
                  <a:gd name="T9" fmla="*/ 18 h 20"/>
                  <a:gd name="T10" fmla="*/ 3 w 28"/>
                  <a:gd name="T11" fmla="*/ 18 h 20"/>
                  <a:gd name="T12" fmla="*/ 0 w 28"/>
                  <a:gd name="T13" fmla="*/ 15 h 20"/>
                  <a:gd name="T14" fmla="*/ 0 w 28"/>
                  <a:gd name="T15" fmla="*/ 13 h 20"/>
                  <a:gd name="T16" fmla="*/ 0 w 28"/>
                  <a:gd name="T17" fmla="*/ 8 h 20"/>
                  <a:gd name="T18" fmla="*/ 3 w 28"/>
                  <a:gd name="T19" fmla="*/ 5 h 20"/>
                  <a:gd name="T20" fmla="*/ 8 w 28"/>
                  <a:gd name="T21" fmla="*/ 2 h 20"/>
                  <a:gd name="T22" fmla="*/ 18 w 28"/>
                  <a:gd name="T23" fmla="*/ 0 h 20"/>
                  <a:gd name="T24" fmla="*/ 26 w 28"/>
                  <a:gd name="T25" fmla="*/ 2 h 20"/>
                  <a:gd name="T26" fmla="*/ 28 w 28"/>
                  <a:gd name="T27" fmla="*/ 5 h 20"/>
                  <a:gd name="T28" fmla="*/ 28 w 28"/>
                  <a:gd name="T29" fmla="*/ 13 h 20"/>
                  <a:gd name="T30" fmla="*/ 28 w 28"/>
                  <a:gd name="T31" fmla="*/ 18 h 20"/>
                  <a:gd name="T32" fmla="*/ 21 w 28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0">
                    <a:moveTo>
                      <a:pt x="0" y="10"/>
                    </a:moveTo>
                    <a:lnTo>
                      <a:pt x="3" y="10"/>
                    </a:lnTo>
                    <a:lnTo>
                      <a:pt x="5" y="13"/>
                    </a:lnTo>
                    <a:lnTo>
                      <a:pt x="5" y="15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8" y="2"/>
                    </a:lnTo>
                    <a:lnTo>
                      <a:pt x="18" y="0"/>
                    </a:lnTo>
                    <a:lnTo>
                      <a:pt x="26" y="2"/>
                    </a:lnTo>
                    <a:lnTo>
                      <a:pt x="28" y="5"/>
                    </a:lnTo>
                    <a:lnTo>
                      <a:pt x="28" y="13"/>
                    </a:lnTo>
                    <a:lnTo>
                      <a:pt x="28" y="18"/>
                    </a:lnTo>
                    <a:lnTo>
                      <a:pt x="21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3" name="Freeform 693"/>
              <p:cNvSpPr>
                <a:spLocks/>
              </p:cNvSpPr>
              <p:nvPr/>
            </p:nvSpPr>
            <p:spPr bwMode="auto">
              <a:xfrm>
                <a:off x="632" y="1746"/>
                <a:ext cx="3" cy="16"/>
              </a:xfrm>
              <a:custGeom>
                <a:avLst/>
                <a:gdLst>
                  <a:gd name="T0" fmla="*/ 0 w 3"/>
                  <a:gd name="T1" fmla="*/ 0 h 16"/>
                  <a:gd name="T2" fmla="*/ 3 w 3"/>
                  <a:gd name="T3" fmla="*/ 3 h 16"/>
                  <a:gd name="T4" fmla="*/ 3 w 3"/>
                  <a:gd name="T5" fmla="*/ 11 h 16"/>
                  <a:gd name="T6" fmla="*/ 3 w 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0" y="0"/>
                    </a:moveTo>
                    <a:lnTo>
                      <a:pt x="3" y="3"/>
                    </a:lnTo>
                    <a:lnTo>
                      <a:pt x="3" y="11"/>
                    </a:lnTo>
                    <a:lnTo>
                      <a:pt x="3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4" name="Freeform 694"/>
              <p:cNvSpPr>
                <a:spLocks/>
              </p:cNvSpPr>
              <p:nvPr/>
            </p:nvSpPr>
            <p:spPr bwMode="auto">
              <a:xfrm>
                <a:off x="624" y="1744"/>
                <a:ext cx="11" cy="20"/>
              </a:xfrm>
              <a:custGeom>
                <a:avLst/>
                <a:gdLst>
                  <a:gd name="T0" fmla="*/ 0 w 11"/>
                  <a:gd name="T1" fmla="*/ 0 h 20"/>
                  <a:gd name="T2" fmla="*/ 6 w 11"/>
                  <a:gd name="T3" fmla="*/ 2 h 20"/>
                  <a:gd name="T4" fmla="*/ 8 w 11"/>
                  <a:gd name="T5" fmla="*/ 5 h 20"/>
                  <a:gd name="T6" fmla="*/ 11 w 11"/>
                  <a:gd name="T7" fmla="*/ 13 h 20"/>
                  <a:gd name="T8" fmla="*/ 8 w 11"/>
                  <a:gd name="T9" fmla="*/ 18 h 20"/>
                  <a:gd name="T10" fmla="*/ 6 w 11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lnTo>
                      <a:pt x="6" y="2"/>
                    </a:lnTo>
                    <a:lnTo>
                      <a:pt x="8" y="5"/>
                    </a:lnTo>
                    <a:lnTo>
                      <a:pt x="11" y="13"/>
                    </a:lnTo>
                    <a:lnTo>
                      <a:pt x="8" y="18"/>
                    </a:lnTo>
                    <a:lnTo>
                      <a:pt x="6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5" name="Freeform 695"/>
              <p:cNvSpPr>
                <a:spLocks/>
              </p:cNvSpPr>
              <p:nvPr/>
            </p:nvSpPr>
            <p:spPr bwMode="auto">
              <a:xfrm>
                <a:off x="614" y="1764"/>
                <a:ext cx="31" cy="29"/>
              </a:xfrm>
              <a:custGeom>
                <a:avLst/>
                <a:gdLst>
                  <a:gd name="T0" fmla="*/ 10 w 31"/>
                  <a:gd name="T1" fmla="*/ 3 h 29"/>
                  <a:gd name="T2" fmla="*/ 16 w 31"/>
                  <a:gd name="T3" fmla="*/ 0 h 29"/>
                  <a:gd name="T4" fmla="*/ 21 w 31"/>
                  <a:gd name="T5" fmla="*/ 3 h 29"/>
                  <a:gd name="T6" fmla="*/ 26 w 31"/>
                  <a:gd name="T7" fmla="*/ 6 h 29"/>
                  <a:gd name="T8" fmla="*/ 31 w 31"/>
                  <a:gd name="T9" fmla="*/ 11 h 29"/>
                  <a:gd name="T10" fmla="*/ 31 w 31"/>
                  <a:gd name="T11" fmla="*/ 16 h 29"/>
                  <a:gd name="T12" fmla="*/ 31 w 31"/>
                  <a:gd name="T13" fmla="*/ 21 h 29"/>
                  <a:gd name="T14" fmla="*/ 29 w 31"/>
                  <a:gd name="T15" fmla="*/ 24 h 29"/>
                  <a:gd name="T16" fmla="*/ 23 w 31"/>
                  <a:gd name="T17" fmla="*/ 29 h 29"/>
                  <a:gd name="T18" fmla="*/ 13 w 31"/>
                  <a:gd name="T19" fmla="*/ 29 h 29"/>
                  <a:gd name="T20" fmla="*/ 5 w 31"/>
                  <a:gd name="T21" fmla="*/ 29 h 29"/>
                  <a:gd name="T22" fmla="*/ 3 w 31"/>
                  <a:gd name="T23" fmla="*/ 26 h 29"/>
                  <a:gd name="T24" fmla="*/ 0 w 31"/>
                  <a:gd name="T25" fmla="*/ 24 h 29"/>
                  <a:gd name="T26" fmla="*/ 0 w 31"/>
                  <a:gd name="T27" fmla="*/ 21 h 29"/>
                  <a:gd name="T28" fmla="*/ 0 w 31"/>
                  <a:gd name="T29" fmla="*/ 19 h 29"/>
                  <a:gd name="T30" fmla="*/ 3 w 31"/>
                  <a:gd name="T31" fmla="*/ 19 h 29"/>
                  <a:gd name="T32" fmla="*/ 5 w 31"/>
                  <a:gd name="T33" fmla="*/ 19 h 29"/>
                  <a:gd name="T34" fmla="*/ 8 w 31"/>
                  <a:gd name="T35" fmla="*/ 21 h 29"/>
                  <a:gd name="T36" fmla="*/ 5 w 31"/>
                  <a:gd name="T37" fmla="*/ 24 h 29"/>
                  <a:gd name="T38" fmla="*/ 3 w 31"/>
                  <a:gd name="T3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10" y="3"/>
                    </a:moveTo>
                    <a:lnTo>
                      <a:pt x="16" y="0"/>
                    </a:lnTo>
                    <a:lnTo>
                      <a:pt x="21" y="3"/>
                    </a:lnTo>
                    <a:lnTo>
                      <a:pt x="26" y="6"/>
                    </a:lnTo>
                    <a:lnTo>
                      <a:pt x="31" y="11"/>
                    </a:lnTo>
                    <a:lnTo>
                      <a:pt x="31" y="16"/>
                    </a:lnTo>
                    <a:lnTo>
                      <a:pt x="31" y="21"/>
                    </a:lnTo>
                    <a:lnTo>
                      <a:pt x="29" y="24"/>
                    </a:lnTo>
                    <a:lnTo>
                      <a:pt x="23" y="29"/>
                    </a:lnTo>
                    <a:lnTo>
                      <a:pt x="13" y="29"/>
                    </a:lnTo>
                    <a:lnTo>
                      <a:pt x="5" y="29"/>
                    </a:lnTo>
                    <a:lnTo>
                      <a:pt x="3" y="26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3" y="19"/>
                    </a:lnTo>
                    <a:lnTo>
                      <a:pt x="5" y="19"/>
                    </a:lnTo>
                    <a:lnTo>
                      <a:pt x="8" y="21"/>
                    </a:lnTo>
                    <a:lnTo>
                      <a:pt x="5" y="24"/>
                    </a:lnTo>
                    <a:lnTo>
                      <a:pt x="3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6" name="Freeform 696"/>
              <p:cNvSpPr>
                <a:spLocks/>
              </p:cNvSpPr>
              <p:nvPr/>
            </p:nvSpPr>
            <p:spPr bwMode="auto">
              <a:xfrm>
                <a:off x="640" y="1770"/>
                <a:ext cx="3" cy="15"/>
              </a:xfrm>
              <a:custGeom>
                <a:avLst/>
                <a:gdLst>
                  <a:gd name="T0" fmla="*/ 0 w 3"/>
                  <a:gd name="T1" fmla="*/ 0 h 15"/>
                  <a:gd name="T2" fmla="*/ 3 w 3"/>
                  <a:gd name="T3" fmla="*/ 5 h 15"/>
                  <a:gd name="T4" fmla="*/ 3 w 3"/>
                  <a:gd name="T5" fmla="*/ 10 h 15"/>
                  <a:gd name="T6" fmla="*/ 3 w 3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5">
                    <a:moveTo>
                      <a:pt x="0" y="0"/>
                    </a:moveTo>
                    <a:lnTo>
                      <a:pt x="3" y="5"/>
                    </a:lnTo>
                    <a:lnTo>
                      <a:pt x="3" y="10"/>
                    </a:lnTo>
                    <a:lnTo>
                      <a:pt x="3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7" name="Freeform 697"/>
              <p:cNvSpPr>
                <a:spLocks/>
              </p:cNvSpPr>
              <p:nvPr/>
            </p:nvSpPr>
            <p:spPr bwMode="auto">
              <a:xfrm>
                <a:off x="630" y="1764"/>
                <a:ext cx="13" cy="29"/>
              </a:xfrm>
              <a:custGeom>
                <a:avLst/>
                <a:gdLst>
                  <a:gd name="T0" fmla="*/ 0 w 13"/>
                  <a:gd name="T1" fmla="*/ 0 h 29"/>
                  <a:gd name="T2" fmla="*/ 2 w 13"/>
                  <a:gd name="T3" fmla="*/ 3 h 29"/>
                  <a:gd name="T4" fmla="*/ 5 w 13"/>
                  <a:gd name="T5" fmla="*/ 3 h 29"/>
                  <a:gd name="T6" fmla="*/ 10 w 13"/>
                  <a:gd name="T7" fmla="*/ 11 h 29"/>
                  <a:gd name="T8" fmla="*/ 13 w 13"/>
                  <a:gd name="T9" fmla="*/ 19 h 29"/>
                  <a:gd name="T10" fmla="*/ 10 w 13"/>
                  <a:gd name="T11" fmla="*/ 24 h 29"/>
                  <a:gd name="T12" fmla="*/ 7 w 13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  <a:lnTo>
                      <a:pt x="10" y="11"/>
                    </a:lnTo>
                    <a:lnTo>
                      <a:pt x="13" y="19"/>
                    </a:lnTo>
                    <a:lnTo>
                      <a:pt x="10" y="24"/>
                    </a:lnTo>
                    <a:lnTo>
                      <a:pt x="7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8" name="Freeform 698"/>
              <p:cNvSpPr>
                <a:spLocks/>
              </p:cNvSpPr>
              <p:nvPr/>
            </p:nvSpPr>
            <p:spPr bwMode="auto">
              <a:xfrm>
                <a:off x="617" y="178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0 h 2"/>
                  <a:gd name="T8" fmla="*/ 0 w 2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39" name="Freeform 699"/>
              <p:cNvSpPr>
                <a:spLocks/>
              </p:cNvSpPr>
              <p:nvPr/>
            </p:nvSpPr>
            <p:spPr bwMode="auto">
              <a:xfrm>
                <a:off x="655" y="1736"/>
                <a:ext cx="34" cy="49"/>
              </a:xfrm>
              <a:custGeom>
                <a:avLst/>
                <a:gdLst>
                  <a:gd name="T0" fmla="*/ 11 w 34"/>
                  <a:gd name="T1" fmla="*/ 0 h 49"/>
                  <a:gd name="T2" fmla="*/ 3 w 34"/>
                  <a:gd name="T3" fmla="*/ 5 h 49"/>
                  <a:gd name="T4" fmla="*/ 0 w 34"/>
                  <a:gd name="T5" fmla="*/ 13 h 49"/>
                  <a:gd name="T6" fmla="*/ 0 w 34"/>
                  <a:gd name="T7" fmla="*/ 23 h 49"/>
                  <a:gd name="T8" fmla="*/ 3 w 34"/>
                  <a:gd name="T9" fmla="*/ 31 h 49"/>
                  <a:gd name="T10" fmla="*/ 6 w 34"/>
                  <a:gd name="T11" fmla="*/ 41 h 49"/>
                  <a:gd name="T12" fmla="*/ 13 w 34"/>
                  <a:gd name="T13" fmla="*/ 47 h 49"/>
                  <a:gd name="T14" fmla="*/ 18 w 34"/>
                  <a:gd name="T15" fmla="*/ 49 h 49"/>
                  <a:gd name="T16" fmla="*/ 24 w 34"/>
                  <a:gd name="T17" fmla="*/ 47 h 49"/>
                  <a:gd name="T18" fmla="*/ 31 w 34"/>
                  <a:gd name="T19" fmla="*/ 44 h 49"/>
                  <a:gd name="T20" fmla="*/ 34 w 34"/>
                  <a:gd name="T21" fmla="*/ 36 h 49"/>
                  <a:gd name="T22" fmla="*/ 34 w 34"/>
                  <a:gd name="T23" fmla="*/ 23 h 49"/>
                  <a:gd name="T24" fmla="*/ 31 w 34"/>
                  <a:gd name="T25" fmla="*/ 18 h 49"/>
                  <a:gd name="T26" fmla="*/ 29 w 34"/>
                  <a:gd name="T27" fmla="*/ 5 h 49"/>
                  <a:gd name="T28" fmla="*/ 21 w 34"/>
                  <a:gd name="T29" fmla="*/ 0 h 49"/>
                  <a:gd name="T30" fmla="*/ 16 w 34"/>
                  <a:gd name="T31" fmla="*/ 0 h 49"/>
                  <a:gd name="T32" fmla="*/ 11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11" y="0"/>
                    </a:moveTo>
                    <a:lnTo>
                      <a:pt x="3" y="5"/>
                    </a:lnTo>
                    <a:lnTo>
                      <a:pt x="0" y="13"/>
                    </a:lnTo>
                    <a:lnTo>
                      <a:pt x="0" y="23"/>
                    </a:lnTo>
                    <a:lnTo>
                      <a:pt x="3" y="31"/>
                    </a:lnTo>
                    <a:lnTo>
                      <a:pt x="6" y="41"/>
                    </a:lnTo>
                    <a:lnTo>
                      <a:pt x="13" y="47"/>
                    </a:lnTo>
                    <a:lnTo>
                      <a:pt x="18" y="49"/>
                    </a:lnTo>
                    <a:lnTo>
                      <a:pt x="24" y="47"/>
                    </a:lnTo>
                    <a:lnTo>
                      <a:pt x="31" y="44"/>
                    </a:lnTo>
                    <a:lnTo>
                      <a:pt x="34" y="36"/>
                    </a:lnTo>
                    <a:lnTo>
                      <a:pt x="34" y="23"/>
                    </a:lnTo>
                    <a:lnTo>
                      <a:pt x="31" y="18"/>
                    </a:lnTo>
                    <a:lnTo>
                      <a:pt x="29" y="5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0" name="Freeform 700"/>
              <p:cNvSpPr>
                <a:spLocks/>
              </p:cNvSpPr>
              <p:nvPr/>
            </p:nvSpPr>
            <p:spPr bwMode="auto">
              <a:xfrm>
                <a:off x="658" y="1741"/>
                <a:ext cx="8" cy="39"/>
              </a:xfrm>
              <a:custGeom>
                <a:avLst/>
                <a:gdLst>
                  <a:gd name="T0" fmla="*/ 0 w 8"/>
                  <a:gd name="T1" fmla="*/ 0 h 39"/>
                  <a:gd name="T2" fmla="*/ 0 w 8"/>
                  <a:gd name="T3" fmla="*/ 5 h 39"/>
                  <a:gd name="T4" fmla="*/ 0 w 8"/>
                  <a:gd name="T5" fmla="*/ 16 h 39"/>
                  <a:gd name="T6" fmla="*/ 3 w 8"/>
                  <a:gd name="T7" fmla="*/ 26 h 39"/>
                  <a:gd name="T8" fmla="*/ 5 w 8"/>
                  <a:gd name="T9" fmla="*/ 36 h 39"/>
                  <a:gd name="T10" fmla="*/ 8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0" y="0"/>
                    </a:moveTo>
                    <a:lnTo>
                      <a:pt x="0" y="5"/>
                    </a:lnTo>
                    <a:lnTo>
                      <a:pt x="0" y="16"/>
                    </a:lnTo>
                    <a:lnTo>
                      <a:pt x="3" y="26"/>
                    </a:lnTo>
                    <a:lnTo>
                      <a:pt x="5" y="36"/>
                    </a:lnTo>
                    <a:lnTo>
                      <a:pt x="8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1" name="Freeform 701"/>
              <p:cNvSpPr>
                <a:spLocks/>
              </p:cNvSpPr>
              <p:nvPr/>
            </p:nvSpPr>
            <p:spPr bwMode="auto">
              <a:xfrm>
                <a:off x="676" y="1739"/>
                <a:ext cx="10" cy="38"/>
              </a:xfrm>
              <a:custGeom>
                <a:avLst/>
                <a:gdLst>
                  <a:gd name="T0" fmla="*/ 10 w 10"/>
                  <a:gd name="T1" fmla="*/ 38 h 38"/>
                  <a:gd name="T2" fmla="*/ 10 w 10"/>
                  <a:gd name="T3" fmla="*/ 33 h 38"/>
                  <a:gd name="T4" fmla="*/ 10 w 10"/>
                  <a:gd name="T5" fmla="*/ 23 h 38"/>
                  <a:gd name="T6" fmla="*/ 8 w 10"/>
                  <a:gd name="T7" fmla="*/ 13 h 38"/>
                  <a:gd name="T8" fmla="*/ 5 w 10"/>
                  <a:gd name="T9" fmla="*/ 5 h 38"/>
                  <a:gd name="T10" fmla="*/ 0 w 10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8">
                    <a:moveTo>
                      <a:pt x="10" y="38"/>
                    </a:moveTo>
                    <a:lnTo>
                      <a:pt x="10" y="33"/>
                    </a:lnTo>
                    <a:lnTo>
                      <a:pt x="10" y="23"/>
                    </a:lnTo>
                    <a:lnTo>
                      <a:pt x="8" y="13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2" name="Freeform 702"/>
              <p:cNvSpPr>
                <a:spLocks/>
              </p:cNvSpPr>
              <p:nvPr/>
            </p:nvSpPr>
            <p:spPr bwMode="auto">
              <a:xfrm>
                <a:off x="661" y="1736"/>
                <a:ext cx="12" cy="49"/>
              </a:xfrm>
              <a:custGeom>
                <a:avLst/>
                <a:gdLst>
                  <a:gd name="T0" fmla="*/ 5 w 12"/>
                  <a:gd name="T1" fmla="*/ 0 h 49"/>
                  <a:gd name="T2" fmla="*/ 0 w 12"/>
                  <a:gd name="T3" fmla="*/ 3 h 49"/>
                  <a:gd name="T4" fmla="*/ 0 w 12"/>
                  <a:gd name="T5" fmla="*/ 8 h 49"/>
                  <a:gd name="T6" fmla="*/ 0 w 12"/>
                  <a:gd name="T7" fmla="*/ 21 h 49"/>
                  <a:gd name="T8" fmla="*/ 2 w 12"/>
                  <a:gd name="T9" fmla="*/ 31 h 49"/>
                  <a:gd name="T10" fmla="*/ 5 w 12"/>
                  <a:gd name="T11" fmla="*/ 41 h 49"/>
                  <a:gd name="T12" fmla="*/ 10 w 12"/>
                  <a:gd name="T13" fmla="*/ 47 h 49"/>
                  <a:gd name="T14" fmla="*/ 12 w 12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9">
                    <a:moveTo>
                      <a:pt x="5" y="0"/>
                    </a:moveTo>
                    <a:lnTo>
                      <a:pt x="0" y="3"/>
                    </a:lnTo>
                    <a:lnTo>
                      <a:pt x="0" y="8"/>
                    </a:lnTo>
                    <a:lnTo>
                      <a:pt x="0" y="21"/>
                    </a:lnTo>
                    <a:lnTo>
                      <a:pt x="2" y="31"/>
                    </a:lnTo>
                    <a:lnTo>
                      <a:pt x="5" y="41"/>
                    </a:lnTo>
                    <a:lnTo>
                      <a:pt x="10" y="47"/>
                    </a:lnTo>
                    <a:lnTo>
                      <a:pt x="12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3" name="Freeform 703"/>
              <p:cNvSpPr>
                <a:spLocks/>
              </p:cNvSpPr>
              <p:nvPr/>
            </p:nvSpPr>
            <p:spPr bwMode="auto">
              <a:xfrm>
                <a:off x="671" y="1736"/>
                <a:ext cx="13" cy="47"/>
              </a:xfrm>
              <a:custGeom>
                <a:avLst/>
                <a:gdLst>
                  <a:gd name="T0" fmla="*/ 8 w 13"/>
                  <a:gd name="T1" fmla="*/ 47 h 47"/>
                  <a:gd name="T2" fmla="*/ 13 w 13"/>
                  <a:gd name="T3" fmla="*/ 44 h 47"/>
                  <a:gd name="T4" fmla="*/ 13 w 13"/>
                  <a:gd name="T5" fmla="*/ 39 h 47"/>
                  <a:gd name="T6" fmla="*/ 13 w 13"/>
                  <a:gd name="T7" fmla="*/ 26 h 47"/>
                  <a:gd name="T8" fmla="*/ 10 w 13"/>
                  <a:gd name="T9" fmla="*/ 16 h 47"/>
                  <a:gd name="T10" fmla="*/ 8 w 13"/>
                  <a:gd name="T11" fmla="*/ 5 h 47"/>
                  <a:gd name="T12" fmla="*/ 2 w 13"/>
                  <a:gd name="T13" fmla="*/ 0 h 47"/>
                  <a:gd name="T14" fmla="*/ 0 w 13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7">
                    <a:moveTo>
                      <a:pt x="8" y="47"/>
                    </a:moveTo>
                    <a:lnTo>
                      <a:pt x="13" y="44"/>
                    </a:lnTo>
                    <a:lnTo>
                      <a:pt x="13" y="39"/>
                    </a:lnTo>
                    <a:lnTo>
                      <a:pt x="13" y="26"/>
                    </a:lnTo>
                    <a:lnTo>
                      <a:pt x="10" y="16"/>
                    </a:lnTo>
                    <a:lnTo>
                      <a:pt x="8" y="5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4" name="Freeform 704"/>
              <p:cNvSpPr>
                <a:spLocks/>
              </p:cNvSpPr>
              <p:nvPr/>
            </p:nvSpPr>
            <p:spPr bwMode="auto">
              <a:xfrm>
                <a:off x="439" y="1819"/>
                <a:ext cx="116" cy="49"/>
              </a:xfrm>
              <a:custGeom>
                <a:avLst/>
                <a:gdLst>
                  <a:gd name="T0" fmla="*/ 0 w 116"/>
                  <a:gd name="T1" fmla="*/ 49 h 49"/>
                  <a:gd name="T2" fmla="*/ 15 w 116"/>
                  <a:gd name="T3" fmla="*/ 46 h 49"/>
                  <a:gd name="T4" fmla="*/ 90 w 116"/>
                  <a:gd name="T5" fmla="*/ 36 h 49"/>
                  <a:gd name="T6" fmla="*/ 103 w 116"/>
                  <a:gd name="T7" fmla="*/ 23 h 49"/>
                  <a:gd name="T8" fmla="*/ 111 w 116"/>
                  <a:gd name="T9" fmla="*/ 10 h 49"/>
                  <a:gd name="T10" fmla="*/ 113 w 116"/>
                  <a:gd name="T11" fmla="*/ 7 h 49"/>
                  <a:gd name="T12" fmla="*/ 116 w 116"/>
                  <a:gd name="T1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6" h="49">
                    <a:moveTo>
                      <a:pt x="0" y="49"/>
                    </a:moveTo>
                    <a:lnTo>
                      <a:pt x="15" y="46"/>
                    </a:lnTo>
                    <a:lnTo>
                      <a:pt x="90" y="36"/>
                    </a:lnTo>
                    <a:lnTo>
                      <a:pt x="103" y="23"/>
                    </a:lnTo>
                    <a:lnTo>
                      <a:pt x="111" y="10"/>
                    </a:lnTo>
                    <a:lnTo>
                      <a:pt x="113" y="7"/>
                    </a:lnTo>
                    <a:lnTo>
                      <a:pt x="11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5" name="Freeform 705"/>
              <p:cNvSpPr>
                <a:spLocks/>
              </p:cNvSpPr>
              <p:nvPr/>
            </p:nvSpPr>
            <p:spPr bwMode="auto">
              <a:xfrm>
                <a:off x="717" y="1723"/>
                <a:ext cx="263" cy="52"/>
              </a:xfrm>
              <a:custGeom>
                <a:avLst/>
                <a:gdLst>
                  <a:gd name="T0" fmla="*/ 0 w 263"/>
                  <a:gd name="T1" fmla="*/ 36 h 52"/>
                  <a:gd name="T2" fmla="*/ 13 w 263"/>
                  <a:gd name="T3" fmla="*/ 36 h 52"/>
                  <a:gd name="T4" fmla="*/ 60 w 263"/>
                  <a:gd name="T5" fmla="*/ 36 h 52"/>
                  <a:gd name="T6" fmla="*/ 80 w 263"/>
                  <a:gd name="T7" fmla="*/ 39 h 52"/>
                  <a:gd name="T8" fmla="*/ 114 w 263"/>
                  <a:gd name="T9" fmla="*/ 41 h 52"/>
                  <a:gd name="T10" fmla="*/ 155 w 263"/>
                  <a:gd name="T11" fmla="*/ 44 h 52"/>
                  <a:gd name="T12" fmla="*/ 189 w 263"/>
                  <a:gd name="T13" fmla="*/ 47 h 52"/>
                  <a:gd name="T14" fmla="*/ 204 w 263"/>
                  <a:gd name="T15" fmla="*/ 47 h 52"/>
                  <a:gd name="T16" fmla="*/ 214 w 263"/>
                  <a:gd name="T17" fmla="*/ 49 h 52"/>
                  <a:gd name="T18" fmla="*/ 235 w 263"/>
                  <a:gd name="T19" fmla="*/ 52 h 52"/>
                  <a:gd name="T20" fmla="*/ 248 w 263"/>
                  <a:gd name="T21" fmla="*/ 52 h 52"/>
                  <a:gd name="T22" fmla="*/ 258 w 263"/>
                  <a:gd name="T23" fmla="*/ 49 h 52"/>
                  <a:gd name="T24" fmla="*/ 261 w 263"/>
                  <a:gd name="T25" fmla="*/ 47 h 52"/>
                  <a:gd name="T26" fmla="*/ 263 w 263"/>
                  <a:gd name="T27" fmla="*/ 44 h 52"/>
                  <a:gd name="T28" fmla="*/ 258 w 263"/>
                  <a:gd name="T29" fmla="*/ 41 h 52"/>
                  <a:gd name="T30" fmla="*/ 253 w 263"/>
                  <a:gd name="T31" fmla="*/ 39 h 52"/>
                  <a:gd name="T32" fmla="*/ 248 w 263"/>
                  <a:gd name="T33" fmla="*/ 34 h 52"/>
                  <a:gd name="T34" fmla="*/ 240 w 263"/>
                  <a:gd name="T35" fmla="*/ 29 h 52"/>
                  <a:gd name="T36" fmla="*/ 230 w 263"/>
                  <a:gd name="T37" fmla="*/ 26 h 52"/>
                  <a:gd name="T38" fmla="*/ 222 w 263"/>
                  <a:gd name="T39" fmla="*/ 21 h 52"/>
                  <a:gd name="T40" fmla="*/ 214 w 263"/>
                  <a:gd name="T41" fmla="*/ 18 h 52"/>
                  <a:gd name="T42" fmla="*/ 212 w 263"/>
                  <a:gd name="T43" fmla="*/ 16 h 52"/>
                  <a:gd name="T44" fmla="*/ 207 w 263"/>
                  <a:gd name="T45" fmla="*/ 16 h 52"/>
                  <a:gd name="T46" fmla="*/ 204 w 263"/>
                  <a:gd name="T47" fmla="*/ 13 h 52"/>
                  <a:gd name="T48" fmla="*/ 199 w 263"/>
                  <a:gd name="T49" fmla="*/ 11 h 52"/>
                  <a:gd name="T50" fmla="*/ 194 w 263"/>
                  <a:gd name="T51" fmla="*/ 11 h 52"/>
                  <a:gd name="T52" fmla="*/ 191 w 263"/>
                  <a:gd name="T53" fmla="*/ 8 h 52"/>
                  <a:gd name="T54" fmla="*/ 189 w 263"/>
                  <a:gd name="T55" fmla="*/ 8 h 52"/>
                  <a:gd name="T56" fmla="*/ 186 w 263"/>
                  <a:gd name="T57" fmla="*/ 5 h 52"/>
                  <a:gd name="T58" fmla="*/ 183 w 263"/>
                  <a:gd name="T59" fmla="*/ 5 h 52"/>
                  <a:gd name="T60" fmla="*/ 181 w 263"/>
                  <a:gd name="T61" fmla="*/ 5 h 52"/>
                  <a:gd name="T62" fmla="*/ 181 w 263"/>
                  <a:gd name="T63" fmla="*/ 3 h 52"/>
                  <a:gd name="T64" fmla="*/ 178 w 263"/>
                  <a:gd name="T65" fmla="*/ 3 h 52"/>
                  <a:gd name="T66" fmla="*/ 176 w 263"/>
                  <a:gd name="T67" fmla="*/ 3 h 52"/>
                  <a:gd name="T68" fmla="*/ 176 w 263"/>
                  <a:gd name="T69" fmla="*/ 3 h 52"/>
                  <a:gd name="T70" fmla="*/ 176 w 263"/>
                  <a:gd name="T71" fmla="*/ 0 h 52"/>
                  <a:gd name="T72" fmla="*/ 173 w 263"/>
                  <a:gd name="T7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3" h="52">
                    <a:moveTo>
                      <a:pt x="0" y="36"/>
                    </a:moveTo>
                    <a:lnTo>
                      <a:pt x="13" y="36"/>
                    </a:lnTo>
                    <a:lnTo>
                      <a:pt x="60" y="36"/>
                    </a:lnTo>
                    <a:lnTo>
                      <a:pt x="80" y="39"/>
                    </a:lnTo>
                    <a:lnTo>
                      <a:pt x="114" y="41"/>
                    </a:lnTo>
                    <a:lnTo>
                      <a:pt x="155" y="44"/>
                    </a:lnTo>
                    <a:lnTo>
                      <a:pt x="189" y="47"/>
                    </a:lnTo>
                    <a:lnTo>
                      <a:pt x="204" y="47"/>
                    </a:lnTo>
                    <a:lnTo>
                      <a:pt x="214" y="49"/>
                    </a:lnTo>
                    <a:lnTo>
                      <a:pt x="235" y="52"/>
                    </a:lnTo>
                    <a:lnTo>
                      <a:pt x="248" y="52"/>
                    </a:lnTo>
                    <a:lnTo>
                      <a:pt x="258" y="49"/>
                    </a:lnTo>
                    <a:lnTo>
                      <a:pt x="261" y="47"/>
                    </a:lnTo>
                    <a:lnTo>
                      <a:pt x="263" y="44"/>
                    </a:lnTo>
                    <a:lnTo>
                      <a:pt x="258" y="41"/>
                    </a:lnTo>
                    <a:lnTo>
                      <a:pt x="253" y="39"/>
                    </a:lnTo>
                    <a:lnTo>
                      <a:pt x="248" y="34"/>
                    </a:lnTo>
                    <a:lnTo>
                      <a:pt x="240" y="29"/>
                    </a:lnTo>
                    <a:lnTo>
                      <a:pt x="230" y="26"/>
                    </a:lnTo>
                    <a:lnTo>
                      <a:pt x="222" y="21"/>
                    </a:lnTo>
                    <a:lnTo>
                      <a:pt x="214" y="18"/>
                    </a:lnTo>
                    <a:lnTo>
                      <a:pt x="212" y="16"/>
                    </a:lnTo>
                    <a:lnTo>
                      <a:pt x="207" y="16"/>
                    </a:lnTo>
                    <a:lnTo>
                      <a:pt x="204" y="13"/>
                    </a:lnTo>
                    <a:lnTo>
                      <a:pt x="199" y="11"/>
                    </a:lnTo>
                    <a:lnTo>
                      <a:pt x="194" y="11"/>
                    </a:lnTo>
                    <a:lnTo>
                      <a:pt x="191" y="8"/>
                    </a:lnTo>
                    <a:lnTo>
                      <a:pt x="189" y="8"/>
                    </a:lnTo>
                    <a:lnTo>
                      <a:pt x="186" y="5"/>
                    </a:lnTo>
                    <a:lnTo>
                      <a:pt x="183" y="5"/>
                    </a:lnTo>
                    <a:lnTo>
                      <a:pt x="181" y="5"/>
                    </a:lnTo>
                    <a:lnTo>
                      <a:pt x="181" y="3"/>
                    </a:lnTo>
                    <a:lnTo>
                      <a:pt x="178" y="3"/>
                    </a:lnTo>
                    <a:lnTo>
                      <a:pt x="176" y="3"/>
                    </a:lnTo>
                    <a:lnTo>
                      <a:pt x="176" y="3"/>
                    </a:lnTo>
                    <a:lnTo>
                      <a:pt x="176" y="0"/>
                    </a:lnTo>
                    <a:lnTo>
                      <a:pt x="17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6" name="Freeform 706"/>
              <p:cNvSpPr>
                <a:spLocks/>
              </p:cNvSpPr>
              <p:nvPr/>
            </p:nvSpPr>
            <p:spPr bwMode="auto">
              <a:xfrm>
                <a:off x="439" y="1739"/>
                <a:ext cx="624" cy="198"/>
              </a:xfrm>
              <a:custGeom>
                <a:avLst/>
                <a:gdLst>
                  <a:gd name="T0" fmla="*/ 0 w 624"/>
                  <a:gd name="T1" fmla="*/ 198 h 198"/>
                  <a:gd name="T2" fmla="*/ 105 w 624"/>
                  <a:gd name="T3" fmla="*/ 198 h 198"/>
                  <a:gd name="T4" fmla="*/ 160 w 624"/>
                  <a:gd name="T5" fmla="*/ 198 h 198"/>
                  <a:gd name="T6" fmla="*/ 214 w 624"/>
                  <a:gd name="T7" fmla="*/ 198 h 198"/>
                  <a:gd name="T8" fmla="*/ 271 w 624"/>
                  <a:gd name="T9" fmla="*/ 198 h 198"/>
                  <a:gd name="T10" fmla="*/ 325 w 624"/>
                  <a:gd name="T11" fmla="*/ 191 h 198"/>
                  <a:gd name="T12" fmla="*/ 327 w 624"/>
                  <a:gd name="T13" fmla="*/ 191 h 198"/>
                  <a:gd name="T14" fmla="*/ 351 w 624"/>
                  <a:gd name="T15" fmla="*/ 180 h 198"/>
                  <a:gd name="T16" fmla="*/ 361 w 624"/>
                  <a:gd name="T17" fmla="*/ 167 h 198"/>
                  <a:gd name="T18" fmla="*/ 353 w 624"/>
                  <a:gd name="T19" fmla="*/ 149 h 198"/>
                  <a:gd name="T20" fmla="*/ 335 w 624"/>
                  <a:gd name="T21" fmla="*/ 139 h 198"/>
                  <a:gd name="T22" fmla="*/ 322 w 624"/>
                  <a:gd name="T23" fmla="*/ 129 h 198"/>
                  <a:gd name="T24" fmla="*/ 281 w 624"/>
                  <a:gd name="T25" fmla="*/ 111 h 198"/>
                  <a:gd name="T26" fmla="*/ 247 w 624"/>
                  <a:gd name="T27" fmla="*/ 93 h 198"/>
                  <a:gd name="T28" fmla="*/ 229 w 624"/>
                  <a:gd name="T29" fmla="*/ 77 h 198"/>
                  <a:gd name="T30" fmla="*/ 229 w 624"/>
                  <a:gd name="T31" fmla="*/ 77 h 198"/>
                  <a:gd name="T32" fmla="*/ 224 w 624"/>
                  <a:gd name="T33" fmla="*/ 64 h 198"/>
                  <a:gd name="T34" fmla="*/ 227 w 624"/>
                  <a:gd name="T35" fmla="*/ 54 h 198"/>
                  <a:gd name="T36" fmla="*/ 234 w 624"/>
                  <a:gd name="T37" fmla="*/ 49 h 198"/>
                  <a:gd name="T38" fmla="*/ 237 w 624"/>
                  <a:gd name="T39" fmla="*/ 46 h 198"/>
                  <a:gd name="T40" fmla="*/ 255 w 624"/>
                  <a:gd name="T41" fmla="*/ 38 h 198"/>
                  <a:gd name="T42" fmla="*/ 281 w 624"/>
                  <a:gd name="T43" fmla="*/ 36 h 198"/>
                  <a:gd name="T44" fmla="*/ 317 w 624"/>
                  <a:gd name="T45" fmla="*/ 33 h 198"/>
                  <a:gd name="T46" fmla="*/ 356 w 624"/>
                  <a:gd name="T47" fmla="*/ 31 h 198"/>
                  <a:gd name="T48" fmla="*/ 361 w 624"/>
                  <a:gd name="T49" fmla="*/ 33 h 198"/>
                  <a:gd name="T50" fmla="*/ 423 w 624"/>
                  <a:gd name="T51" fmla="*/ 38 h 198"/>
                  <a:gd name="T52" fmla="*/ 469 w 624"/>
                  <a:gd name="T53" fmla="*/ 44 h 198"/>
                  <a:gd name="T54" fmla="*/ 477 w 624"/>
                  <a:gd name="T55" fmla="*/ 44 h 198"/>
                  <a:gd name="T56" fmla="*/ 521 w 624"/>
                  <a:gd name="T57" fmla="*/ 54 h 198"/>
                  <a:gd name="T58" fmla="*/ 552 w 624"/>
                  <a:gd name="T59" fmla="*/ 56 h 198"/>
                  <a:gd name="T60" fmla="*/ 575 w 624"/>
                  <a:gd name="T61" fmla="*/ 59 h 198"/>
                  <a:gd name="T62" fmla="*/ 588 w 624"/>
                  <a:gd name="T63" fmla="*/ 56 h 198"/>
                  <a:gd name="T64" fmla="*/ 601 w 624"/>
                  <a:gd name="T65" fmla="*/ 56 h 198"/>
                  <a:gd name="T66" fmla="*/ 601 w 624"/>
                  <a:gd name="T67" fmla="*/ 56 h 198"/>
                  <a:gd name="T68" fmla="*/ 614 w 624"/>
                  <a:gd name="T69" fmla="*/ 59 h 198"/>
                  <a:gd name="T70" fmla="*/ 624 w 624"/>
                  <a:gd name="T71" fmla="*/ 59 h 198"/>
                  <a:gd name="T72" fmla="*/ 624 w 624"/>
                  <a:gd name="T73" fmla="*/ 56 h 198"/>
                  <a:gd name="T74" fmla="*/ 621 w 624"/>
                  <a:gd name="T75" fmla="*/ 51 h 198"/>
                  <a:gd name="T76" fmla="*/ 614 w 624"/>
                  <a:gd name="T77" fmla="*/ 46 h 198"/>
                  <a:gd name="T78" fmla="*/ 606 w 624"/>
                  <a:gd name="T79" fmla="*/ 44 h 198"/>
                  <a:gd name="T80" fmla="*/ 603 w 624"/>
                  <a:gd name="T81" fmla="*/ 41 h 198"/>
                  <a:gd name="T82" fmla="*/ 596 w 624"/>
                  <a:gd name="T83" fmla="*/ 38 h 198"/>
                  <a:gd name="T84" fmla="*/ 588 w 624"/>
                  <a:gd name="T85" fmla="*/ 33 h 198"/>
                  <a:gd name="T86" fmla="*/ 580 w 624"/>
                  <a:gd name="T87" fmla="*/ 31 h 198"/>
                  <a:gd name="T88" fmla="*/ 572 w 624"/>
                  <a:gd name="T89" fmla="*/ 28 h 198"/>
                  <a:gd name="T90" fmla="*/ 565 w 624"/>
                  <a:gd name="T91" fmla="*/ 23 h 198"/>
                  <a:gd name="T92" fmla="*/ 559 w 624"/>
                  <a:gd name="T93" fmla="*/ 20 h 198"/>
                  <a:gd name="T94" fmla="*/ 552 w 624"/>
                  <a:gd name="T95" fmla="*/ 18 h 198"/>
                  <a:gd name="T96" fmla="*/ 547 w 624"/>
                  <a:gd name="T97" fmla="*/ 15 h 198"/>
                  <a:gd name="T98" fmla="*/ 539 w 624"/>
                  <a:gd name="T99" fmla="*/ 13 h 198"/>
                  <a:gd name="T100" fmla="*/ 534 w 624"/>
                  <a:gd name="T101" fmla="*/ 10 h 198"/>
                  <a:gd name="T102" fmla="*/ 529 w 624"/>
                  <a:gd name="T103" fmla="*/ 7 h 198"/>
                  <a:gd name="T104" fmla="*/ 526 w 624"/>
                  <a:gd name="T105" fmla="*/ 7 h 198"/>
                  <a:gd name="T106" fmla="*/ 521 w 624"/>
                  <a:gd name="T107" fmla="*/ 5 h 198"/>
                  <a:gd name="T108" fmla="*/ 518 w 624"/>
                  <a:gd name="T109" fmla="*/ 5 h 198"/>
                  <a:gd name="T110" fmla="*/ 516 w 624"/>
                  <a:gd name="T111" fmla="*/ 2 h 198"/>
                  <a:gd name="T112" fmla="*/ 513 w 624"/>
                  <a:gd name="T113" fmla="*/ 2 h 198"/>
                  <a:gd name="T114" fmla="*/ 510 w 624"/>
                  <a:gd name="T115" fmla="*/ 0 h 198"/>
                  <a:gd name="T116" fmla="*/ 508 w 624"/>
                  <a:gd name="T117" fmla="*/ 0 h 198"/>
                  <a:gd name="T118" fmla="*/ 505 w 624"/>
                  <a:gd name="T119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4" h="198">
                    <a:moveTo>
                      <a:pt x="0" y="198"/>
                    </a:moveTo>
                    <a:lnTo>
                      <a:pt x="105" y="198"/>
                    </a:lnTo>
                    <a:lnTo>
                      <a:pt x="160" y="198"/>
                    </a:lnTo>
                    <a:lnTo>
                      <a:pt x="214" y="198"/>
                    </a:lnTo>
                    <a:lnTo>
                      <a:pt x="271" y="198"/>
                    </a:lnTo>
                    <a:lnTo>
                      <a:pt x="325" y="191"/>
                    </a:lnTo>
                    <a:lnTo>
                      <a:pt x="327" y="191"/>
                    </a:lnTo>
                    <a:lnTo>
                      <a:pt x="351" y="180"/>
                    </a:lnTo>
                    <a:lnTo>
                      <a:pt x="361" y="167"/>
                    </a:lnTo>
                    <a:lnTo>
                      <a:pt x="353" y="149"/>
                    </a:lnTo>
                    <a:lnTo>
                      <a:pt x="335" y="139"/>
                    </a:lnTo>
                    <a:lnTo>
                      <a:pt x="322" y="129"/>
                    </a:lnTo>
                    <a:lnTo>
                      <a:pt x="281" y="111"/>
                    </a:lnTo>
                    <a:lnTo>
                      <a:pt x="247" y="93"/>
                    </a:lnTo>
                    <a:lnTo>
                      <a:pt x="229" y="77"/>
                    </a:lnTo>
                    <a:lnTo>
                      <a:pt x="229" y="77"/>
                    </a:lnTo>
                    <a:lnTo>
                      <a:pt x="224" y="64"/>
                    </a:lnTo>
                    <a:lnTo>
                      <a:pt x="227" y="54"/>
                    </a:lnTo>
                    <a:lnTo>
                      <a:pt x="234" y="49"/>
                    </a:lnTo>
                    <a:lnTo>
                      <a:pt x="237" y="46"/>
                    </a:lnTo>
                    <a:lnTo>
                      <a:pt x="255" y="38"/>
                    </a:lnTo>
                    <a:lnTo>
                      <a:pt x="281" y="36"/>
                    </a:lnTo>
                    <a:lnTo>
                      <a:pt x="317" y="33"/>
                    </a:lnTo>
                    <a:lnTo>
                      <a:pt x="356" y="31"/>
                    </a:lnTo>
                    <a:lnTo>
                      <a:pt x="361" y="33"/>
                    </a:lnTo>
                    <a:lnTo>
                      <a:pt x="423" y="38"/>
                    </a:lnTo>
                    <a:lnTo>
                      <a:pt x="469" y="44"/>
                    </a:lnTo>
                    <a:lnTo>
                      <a:pt x="477" y="44"/>
                    </a:lnTo>
                    <a:lnTo>
                      <a:pt x="521" y="54"/>
                    </a:lnTo>
                    <a:lnTo>
                      <a:pt x="552" y="56"/>
                    </a:lnTo>
                    <a:lnTo>
                      <a:pt x="575" y="59"/>
                    </a:lnTo>
                    <a:lnTo>
                      <a:pt x="588" y="56"/>
                    </a:lnTo>
                    <a:lnTo>
                      <a:pt x="601" y="56"/>
                    </a:lnTo>
                    <a:lnTo>
                      <a:pt x="601" y="56"/>
                    </a:lnTo>
                    <a:lnTo>
                      <a:pt x="614" y="59"/>
                    </a:lnTo>
                    <a:lnTo>
                      <a:pt x="624" y="59"/>
                    </a:lnTo>
                    <a:lnTo>
                      <a:pt x="624" y="56"/>
                    </a:lnTo>
                    <a:lnTo>
                      <a:pt x="621" y="51"/>
                    </a:lnTo>
                    <a:lnTo>
                      <a:pt x="614" y="46"/>
                    </a:lnTo>
                    <a:lnTo>
                      <a:pt x="606" y="44"/>
                    </a:lnTo>
                    <a:lnTo>
                      <a:pt x="603" y="41"/>
                    </a:lnTo>
                    <a:lnTo>
                      <a:pt x="596" y="38"/>
                    </a:lnTo>
                    <a:lnTo>
                      <a:pt x="588" y="33"/>
                    </a:lnTo>
                    <a:lnTo>
                      <a:pt x="580" y="31"/>
                    </a:lnTo>
                    <a:lnTo>
                      <a:pt x="572" y="28"/>
                    </a:lnTo>
                    <a:lnTo>
                      <a:pt x="565" y="23"/>
                    </a:lnTo>
                    <a:lnTo>
                      <a:pt x="559" y="20"/>
                    </a:lnTo>
                    <a:lnTo>
                      <a:pt x="552" y="18"/>
                    </a:lnTo>
                    <a:lnTo>
                      <a:pt x="547" y="15"/>
                    </a:lnTo>
                    <a:lnTo>
                      <a:pt x="539" y="13"/>
                    </a:lnTo>
                    <a:lnTo>
                      <a:pt x="534" y="10"/>
                    </a:lnTo>
                    <a:lnTo>
                      <a:pt x="529" y="7"/>
                    </a:lnTo>
                    <a:lnTo>
                      <a:pt x="526" y="7"/>
                    </a:lnTo>
                    <a:lnTo>
                      <a:pt x="521" y="5"/>
                    </a:lnTo>
                    <a:lnTo>
                      <a:pt x="518" y="5"/>
                    </a:lnTo>
                    <a:lnTo>
                      <a:pt x="516" y="2"/>
                    </a:lnTo>
                    <a:lnTo>
                      <a:pt x="513" y="2"/>
                    </a:lnTo>
                    <a:lnTo>
                      <a:pt x="510" y="0"/>
                    </a:lnTo>
                    <a:lnTo>
                      <a:pt x="508" y="0"/>
                    </a:lnTo>
                    <a:lnTo>
                      <a:pt x="50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7" name="Rectangle 707"/>
              <p:cNvSpPr>
                <a:spLocks noChangeArrowheads="1"/>
              </p:cNvSpPr>
              <p:nvPr/>
            </p:nvSpPr>
            <p:spPr bwMode="auto">
              <a:xfrm>
                <a:off x="532" y="1955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8" name="Freeform 708"/>
              <p:cNvSpPr>
                <a:spLocks/>
              </p:cNvSpPr>
              <p:nvPr/>
            </p:nvSpPr>
            <p:spPr bwMode="auto">
              <a:xfrm>
                <a:off x="529" y="1945"/>
                <a:ext cx="31" cy="23"/>
              </a:xfrm>
              <a:custGeom>
                <a:avLst/>
                <a:gdLst>
                  <a:gd name="T0" fmla="*/ 3 w 31"/>
                  <a:gd name="T1" fmla="*/ 8 h 23"/>
                  <a:gd name="T2" fmla="*/ 5 w 31"/>
                  <a:gd name="T3" fmla="*/ 8 h 23"/>
                  <a:gd name="T4" fmla="*/ 8 w 31"/>
                  <a:gd name="T5" fmla="*/ 10 h 23"/>
                  <a:gd name="T6" fmla="*/ 8 w 31"/>
                  <a:gd name="T7" fmla="*/ 13 h 23"/>
                  <a:gd name="T8" fmla="*/ 5 w 31"/>
                  <a:gd name="T9" fmla="*/ 16 h 23"/>
                  <a:gd name="T10" fmla="*/ 3 w 31"/>
                  <a:gd name="T11" fmla="*/ 16 h 23"/>
                  <a:gd name="T12" fmla="*/ 0 w 31"/>
                  <a:gd name="T13" fmla="*/ 13 h 23"/>
                  <a:gd name="T14" fmla="*/ 0 w 31"/>
                  <a:gd name="T15" fmla="*/ 10 h 23"/>
                  <a:gd name="T16" fmla="*/ 3 w 31"/>
                  <a:gd name="T17" fmla="*/ 5 h 23"/>
                  <a:gd name="T18" fmla="*/ 5 w 31"/>
                  <a:gd name="T19" fmla="*/ 3 h 23"/>
                  <a:gd name="T20" fmla="*/ 13 w 31"/>
                  <a:gd name="T21" fmla="*/ 0 h 23"/>
                  <a:gd name="T22" fmla="*/ 21 w 31"/>
                  <a:gd name="T23" fmla="*/ 3 h 23"/>
                  <a:gd name="T24" fmla="*/ 28 w 31"/>
                  <a:gd name="T25" fmla="*/ 5 h 23"/>
                  <a:gd name="T26" fmla="*/ 31 w 31"/>
                  <a:gd name="T27" fmla="*/ 8 h 23"/>
                  <a:gd name="T28" fmla="*/ 28 w 31"/>
                  <a:gd name="T29" fmla="*/ 16 h 23"/>
                  <a:gd name="T30" fmla="*/ 28 w 31"/>
                  <a:gd name="T31" fmla="*/ 21 h 23"/>
                  <a:gd name="T32" fmla="*/ 21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3" y="8"/>
                    </a:moveTo>
                    <a:lnTo>
                      <a:pt x="5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5" y="16"/>
                    </a:lnTo>
                    <a:lnTo>
                      <a:pt x="3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1" y="8"/>
                    </a:lnTo>
                    <a:lnTo>
                      <a:pt x="28" y="16"/>
                    </a:lnTo>
                    <a:lnTo>
                      <a:pt x="28" y="21"/>
                    </a:lnTo>
                    <a:lnTo>
                      <a:pt x="21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49" name="Freeform 709"/>
              <p:cNvSpPr>
                <a:spLocks/>
              </p:cNvSpPr>
              <p:nvPr/>
            </p:nvSpPr>
            <p:spPr bwMode="auto">
              <a:xfrm>
                <a:off x="555" y="1950"/>
                <a:ext cx="2" cy="16"/>
              </a:xfrm>
              <a:custGeom>
                <a:avLst/>
                <a:gdLst>
                  <a:gd name="T0" fmla="*/ 0 w 2"/>
                  <a:gd name="T1" fmla="*/ 0 h 16"/>
                  <a:gd name="T2" fmla="*/ 2 w 2"/>
                  <a:gd name="T3" fmla="*/ 3 h 16"/>
                  <a:gd name="T4" fmla="*/ 2 w 2"/>
                  <a:gd name="T5" fmla="*/ 11 h 16"/>
                  <a:gd name="T6" fmla="*/ 0 w 2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6">
                    <a:moveTo>
                      <a:pt x="0" y="0"/>
                    </a:moveTo>
                    <a:lnTo>
                      <a:pt x="2" y="3"/>
                    </a:lnTo>
                    <a:lnTo>
                      <a:pt x="2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0" name="Freeform 710"/>
              <p:cNvSpPr>
                <a:spLocks/>
              </p:cNvSpPr>
              <p:nvPr/>
            </p:nvSpPr>
            <p:spPr bwMode="auto">
              <a:xfrm>
                <a:off x="547" y="1948"/>
                <a:ext cx="8" cy="20"/>
              </a:xfrm>
              <a:custGeom>
                <a:avLst/>
                <a:gdLst>
                  <a:gd name="T0" fmla="*/ 0 w 8"/>
                  <a:gd name="T1" fmla="*/ 0 h 20"/>
                  <a:gd name="T2" fmla="*/ 5 w 8"/>
                  <a:gd name="T3" fmla="*/ 2 h 20"/>
                  <a:gd name="T4" fmla="*/ 8 w 8"/>
                  <a:gd name="T5" fmla="*/ 5 h 20"/>
                  <a:gd name="T6" fmla="*/ 8 w 8"/>
                  <a:gd name="T7" fmla="*/ 13 h 20"/>
                  <a:gd name="T8" fmla="*/ 5 w 8"/>
                  <a:gd name="T9" fmla="*/ 18 h 20"/>
                  <a:gd name="T10" fmla="*/ 0 w 8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lnTo>
                      <a:pt x="5" y="2"/>
                    </a:lnTo>
                    <a:lnTo>
                      <a:pt x="8" y="5"/>
                    </a:lnTo>
                    <a:lnTo>
                      <a:pt x="8" y="13"/>
                    </a:lnTo>
                    <a:lnTo>
                      <a:pt x="5" y="18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1" name="Freeform 711"/>
              <p:cNvSpPr>
                <a:spLocks/>
              </p:cNvSpPr>
              <p:nvPr/>
            </p:nvSpPr>
            <p:spPr bwMode="auto">
              <a:xfrm>
                <a:off x="529" y="1968"/>
                <a:ext cx="31" cy="26"/>
              </a:xfrm>
              <a:custGeom>
                <a:avLst/>
                <a:gdLst>
                  <a:gd name="T0" fmla="*/ 13 w 31"/>
                  <a:gd name="T1" fmla="*/ 0 h 26"/>
                  <a:gd name="T2" fmla="*/ 21 w 31"/>
                  <a:gd name="T3" fmla="*/ 0 h 26"/>
                  <a:gd name="T4" fmla="*/ 26 w 31"/>
                  <a:gd name="T5" fmla="*/ 3 h 26"/>
                  <a:gd name="T6" fmla="*/ 28 w 31"/>
                  <a:gd name="T7" fmla="*/ 5 h 26"/>
                  <a:gd name="T8" fmla="*/ 31 w 31"/>
                  <a:gd name="T9" fmla="*/ 11 h 26"/>
                  <a:gd name="T10" fmla="*/ 31 w 31"/>
                  <a:gd name="T11" fmla="*/ 18 h 26"/>
                  <a:gd name="T12" fmla="*/ 28 w 31"/>
                  <a:gd name="T13" fmla="*/ 23 h 26"/>
                  <a:gd name="T14" fmla="*/ 26 w 31"/>
                  <a:gd name="T15" fmla="*/ 26 h 26"/>
                  <a:gd name="T16" fmla="*/ 18 w 31"/>
                  <a:gd name="T17" fmla="*/ 26 h 26"/>
                  <a:gd name="T18" fmla="*/ 10 w 31"/>
                  <a:gd name="T19" fmla="*/ 26 h 26"/>
                  <a:gd name="T20" fmla="*/ 3 w 31"/>
                  <a:gd name="T21" fmla="*/ 23 h 26"/>
                  <a:gd name="T22" fmla="*/ 0 w 31"/>
                  <a:gd name="T23" fmla="*/ 21 h 26"/>
                  <a:gd name="T24" fmla="*/ 0 w 31"/>
                  <a:gd name="T25" fmla="*/ 16 h 26"/>
                  <a:gd name="T26" fmla="*/ 0 w 31"/>
                  <a:gd name="T27" fmla="*/ 16 h 26"/>
                  <a:gd name="T28" fmla="*/ 3 w 31"/>
                  <a:gd name="T29" fmla="*/ 13 h 26"/>
                  <a:gd name="T30" fmla="*/ 3 w 31"/>
                  <a:gd name="T31" fmla="*/ 13 h 26"/>
                  <a:gd name="T32" fmla="*/ 5 w 31"/>
                  <a:gd name="T33" fmla="*/ 16 h 26"/>
                  <a:gd name="T34" fmla="*/ 5 w 31"/>
                  <a:gd name="T35" fmla="*/ 18 h 26"/>
                  <a:gd name="T36" fmla="*/ 3 w 31"/>
                  <a:gd name="T37" fmla="*/ 21 h 26"/>
                  <a:gd name="T38" fmla="*/ 0 w 31"/>
                  <a:gd name="T39" fmla="*/ 1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6">
                    <a:moveTo>
                      <a:pt x="13" y="0"/>
                    </a:moveTo>
                    <a:lnTo>
                      <a:pt x="21" y="0"/>
                    </a:lnTo>
                    <a:lnTo>
                      <a:pt x="26" y="3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1" y="18"/>
                    </a:lnTo>
                    <a:lnTo>
                      <a:pt x="28" y="23"/>
                    </a:lnTo>
                    <a:lnTo>
                      <a:pt x="26" y="26"/>
                    </a:lnTo>
                    <a:lnTo>
                      <a:pt x="18" y="26"/>
                    </a:lnTo>
                    <a:lnTo>
                      <a:pt x="10" y="26"/>
                    </a:lnTo>
                    <a:lnTo>
                      <a:pt x="3" y="23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2" name="Freeform 712"/>
              <p:cNvSpPr>
                <a:spLocks/>
              </p:cNvSpPr>
              <p:nvPr/>
            </p:nvSpPr>
            <p:spPr bwMode="auto">
              <a:xfrm>
                <a:off x="555" y="1973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6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6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3" name="Freeform 713"/>
              <p:cNvSpPr>
                <a:spLocks/>
              </p:cNvSpPr>
              <p:nvPr/>
            </p:nvSpPr>
            <p:spPr bwMode="auto">
              <a:xfrm>
                <a:off x="547" y="1968"/>
                <a:ext cx="8" cy="26"/>
              </a:xfrm>
              <a:custGeom>
                <a:avLst/>
                <a:gdLst>
                  <a:gd name="T0" fmla="*/ 0 w 8"/>
                  <a:gd name="T1" fmla="*/ 0 h 26"/>
                  <a:gd name="T2" fmla="*/ 5 w 8"/>
                  <a:gd name="T3" fmla="*/ 0 h 26"/>
                  <a:gd name="T4" fmla="*/ 5 w 8"/>
                  <a:gd name="T5" fmla="*/ 3 h 26"/>
                  <a:gd name="T6" fmla="*/ 8 w 8"/>
                  <a:gd name="T7" fmla="*/ 11 h 26"/>
                  <a:gd name="T8" fmla="*/ 8 w 8"/>
                  <a:gd name="T9" fmla="*/ 18 h 26"/>
                  <a:gd name="T10" fmla="*/ 5 w 8"/>
                  <a:gd name="T11" fmla="*/ 26 h 26"/>
                  <a:gd name="T12" fmla="*/ 0 w 8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26">
                    <a:moveTo>
                      <a:pt x="0" y="0"/>
                    </a:moveTo>
                    <a:lnTo>
                      <a:pt x="5" y="0"/>
                    </a:lnTo>
                    <a:lnTo>
                      <a:pt x="5" y="3"/>
                    </a:lnTo>
                    <a:lnTo>
                      <a:pt x="8" y="11"/>
                    </a:lnTo>
                    <a:lnTo>
                      <a:pt x="8" y="18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4" name="Rectangle 714"/>
              <p:cNvSpPr>
                <a:spLocks noChangeArrowheads="1"/>
              </p:cNvSpPr>
              <p:nvPr/>
            </p:nvSpPr>
            <p:spPr bwMode="auto">
              <a:xfrm>
                <a:off x="529" y="1984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5" name="Freeform 715"/>
              <p:cNvSpPr>
                <a:spLocks/>
              </p:cNvSpPr>
              <p:nvPr/>
            </p:nvSpPr>
            <p:spPr bwMode="auto">
              <a:xfrm>
                <a:off x="573" y="1948"/>
                <a:ext cx="33" cy="49"/>
              </a:xfrm>
              <a:custGeom>
                <a:avLst/>
                <a:gdLst>
                  <a:gd name="T0" fmla="*/ 8 w 33"/>
                  <a:gd name="T1" fmla="*/ 0 h 49"/>
                  <a:gd name="T2" fmla="*/ 2 w 33"/>
                  <a:gd name="T3" fmla="*/ 23 h 49"/>
                  <a:gd name="T4" fmla="*/ 5 w 33"/>
                  <a:gd name="T5" fmla="*/ 18 h 49"/>
                  <a:gd name="T6" fmla="*/ 13 w 33"/>
                  <a:gd name="T7" fmla="*/ 15 h 49"/>
                  <a:gd name="T8" fmla="*/ 20 w 33"/>
                  <a:gd name="T9" fmla="*/ 15 h 49"/>
                  <a:gd name="T10" fmla="*/ 28 w 33"/>
                  <a:gd name="T11" fmla="*/ 18 h 49"/>
                  <a:gd name="T12" fmla="*/ 31 w 33"/>
                  <a:gd name="T13" fmla="*/ 23 h 49"/>
                  <a:gd name="T14" fmla="*/ 33 w 33"/>
                  <a:gd name="T15" fmla="*/ 31 h 49"/>
                  <a:gd name="T16" fmla="*/ 33 w 33"/>
                  <a:gd name="T17" fmla="*/ 36 h 49"/>
                  <a:gd name="T18" fmla="*/ 31 w 33"/>
                  <a:gd name="T19" fmla="*/ 41 h 49"/>
                  <a:gd name="T20" fmla="*/ 26 w 33"/>
                  <a:gd name="T21" fmla="*/ 46 h 49"/>
                  <a:gd name="T22" fmla="*/ 18 w 33"/>
                  <a:gd name="T23" fmla="*/ 49 h 49"/>
                  <a:gd name="T24" fmla="*/ 13 w 33"/>
                  <a:gd name="T25" fmla="*/ 49 h 49"/>
                  <a:gd name="T26" fmla="*/ 5 w 33"/>
                  <a:gd name="T27" fmla="*/ 46 h 49"/>
                  <a:gd name="T28" fmla="*/ 2 w 33"/>
                  <a:gd name="T29" fmla="*/ 43 h 49"/>
                  <a:gd name="T30" fmla="*/ 0 w 33"/>
                  <a:gd name="T31" fmla="*/ 38 h 49"/>
                  <a:gd name="T32" fmla="*/ 0 w 33"/>
                  <a:gd name="T33" fmla="*/ 36 h 49"/>
                  <a:gd name="T34" fmla="*/ 2 w 33"/>
                  <a:gd name="T35" fmla="*/ 33 h 49"/>
                  <a:gd name="T36" fmla="*/ 5 w 33"/>
                  <a:gd name="T37" fmla="*/ 33 h 49"/>
                  <a:gd name="T38" fmla="*/ 8 w 33"/>
                  <a:gd name="T39" fmla="*/ 36 h 49"/>
                  <a:gd name="T40" fmla="*/ 8 w 33"/>
                  <a:gd name="T41" fmla="*/ 38 h 49"/>
                  <a:gd name="T42" fmla="*/ 5 w 33"/>
                  <a:gd name="T43" fmla="*/ 41 h 49"/>
                  <a:gd name="T44" fmla="*/ 2 w 33"/>
                  <a:gd name="T45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49">
                    <a:moveTo>
                      <a:pt x="8" y="0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13" y="15"/>
                    </a:lnTo>
                    <a:lnTo>
                      <a:pt x="20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3" y="31"/>
                    </a:lnTo>
                    <a:lnTo>
                      <a:pt x="33" y="36"/>
                    </a:lnTo>
                    <a:lnTo>
                      <a:pt x="31" y="41"/>
                    </a:lnTo>
                    <a:lnTo>
                      <a:pt x="26" y="46"/>
                    </a:lnTo>
                    <a:lnTo>
                      <a:pt x="18" y="49"/>
                    </a:lnTo>
                    <a:lnTo>
                      <a:pt x="13" y="49"/>
                    </a:lnTo>
                    <a:lnTo>
                      <a:pt x="5" y="46"/>
                    </a:lnTo>
                    <a:lnTo>
                      <a:pt x="2" y="43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2" y="33"/>
                    </a:lnTo>
                    <a:lnTo>
                      <a:pt x="5" y="33"/>
                    </a:lnTo>
                    <a:lnTo>
                      <a:pt x="8" y="36"/>
                    </a:lnTo>
                    <a:lnTo>
                      <a:pt x="8" y="38"/>
                    </a:lnTo>
                    <a:lnTo>
                      <a:pt x="5" y="41"/>
                    </a:lnTo>
                    <a:lnTo>
                      <a:pt x="2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6" name="Freeform 716"/>
              <p:cNvSpPr>
                <a:spLocks/>
              </p:cNvSpPr>
              <p:nvPr/>
            </p:nvSpPr>
            <p:spPr bwMode="auto">
              <a:xfrm>
                <a:off x="601" y="1971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5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5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7" name="Freeform 717"/>
              <p:cNvSpPr>
                <a:spLocks/>
              </p:cNvSpPr>
              <p:nvPr/>
            </p:nvSpPr>
            <p:spPr bwMode="auto">
              <a:xfrm>
                <a:off x="591" y="1963"/>
                <a:ext cx="10" cy="34"/>
              </a:xfrm>
              <a:custGeom>
                <a:avLst/>
                <a:gdLst>
                  <a:gd name="T0" fmla="*/ 2 w 10"/>
                  <a:gd name="T1" fmla="*/ 0 h 34"/>
                  <a:gd name="T2" fmla="*/ 8 w 10"/>
                  <a:gd name="T3" fmla="*/ 3 h 34"/>
                  <a:gd name="T4" fmla="*/ 8 w 10"/>
                  <a:gd name="T5" fmla="*/ 5 h 34"/>
                  <a:gd name="T6" fmla="*/ 10 w 10"/>
                  <a:gd name="T7" fmla="*/ 13 h 34"/>
                  <a:gd name="T8" fmla="*/ 10 w 10"/>
                  <a:gd name="T9" fmla="*/ 21 h 34"/>
                  <a:gd name="T10" fmla="*/ 8 w 10"/>
                  <a:gd name="T11" fmla="*/ 28 h 34"/>
                  <a:gd name="T12" fmla="*/ 5 w 10"/>
                  <a:gd name="T13" fmla="*/ 31 h 34"/>
                  <a:gd name="T14" fmla="*/ 0 w 10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34">
                    <a:moveTo>
                      <a:pt x="2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10" y="13"/>
                    </a:lnTo>
                    <a:lnTo>
                      <a:pt x="10" y="21"/>
                    </a:lnTo>
                    <a:lnTo>
                      <a:pt x="8" y="28"/>
                    </a:lnTo>
                    <a:lnTo>
                      <a:pt x="5" y="31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8" name="Rectangle 718"/>
              <p:cNvSpPr>
                <a:spLocks noChangeArrowheads="1"/>
              </p:cNvSpPr>
              <p:nvPr/>
            </p:nvSpPr>
            <p:spPr bwMode="auto">
              <a:xfrm>
                <a:off x="575" y="1984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59" name="Line 719"/>
              <p:cNvSpPr>
                <a:spLocks noChangeShapeType="1"/>
              </p:cNvSpPr>
              <p:nvPr/>
            </p:nvSpPr>
            <p:spPr bwMode="auto">
              <a:xfrm>
                <a:off x="581" y="194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0" name="Line 720"/>
              <p:cNvSpPr>
                <a:spLocks noChangeShapeType="1"/>
              </p:cNvSpPr>
              <p:nvPr/>
            </p:nvSpPr>
            <p:spPr bwMode="auto">
              <a:xfrm>
                <a:off x="581" y="1950"/>
                <a:ext cx="18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1" name="Freeform 721"/>
              <p:cNvSpPr>
                <a:spLocks/>
              </p:cNvSpPr>
              <p:nvPr/>
            </p:nvSpPr>
            <p:spPr bwMode="auto">
              <a:xfrm>
                <a:off x="581" y="1948"/>
                <a:ext cx="23" cy="5"/>
              </a:xfrm>
              <a:custGeom>
                <a:avLst/>
                <a:gdLst>
                  <a:gd name="T0" fmla="*/ 0 w 23"/>
                  <a:gd name="T1" fmla="*/ 5 h 5"/>
                  <a:gd name="T2" fmla="*/ 7 w 23"/>
                  <a:gd name="T3" fmla="*/ 5 h 5"/>
                  <a:gd name="T4" fmla="*/ 18 w 23"/>
                  <a:gd name="T5" fmla="*/ 2 h 5"/>
                  <a:gd name="T6" fmla="*/ 23 w 23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lnTo>
                      <a:pt x="7" y="5"/>
                    </a:lnTo>
                    <a:lnTo>
                      <a:pt x="18" y="2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2" name="Freeform 722"/>
              <p:cNvSpPr>
                <a:spLocks/>
              </p:cNvSpPr>
              <p:nvPr/>
            </p:nvSpPr>
            <p:spPr bwMode="auto">
              <a:xfrm>
                <a:off x="619" y="1950"/>
                <a:ext cx="34" cy="47"/>
              </a:xfrm>
              <a:custGeom>
                <a:avLst/>
                <a:gdLst>
                  <a:gd name="T0" fmla="*/ 16 w 34"/>
                  <a:gd name="T1" fmla="*/ 0 h 47"/>
                  <a:gd name="T2" fmla="*/ 8 w 34"/>
                  <a:gd name="T3" fmla="*/ 0 h 47"/>
                  <a:gd name="T4" fmla="*/ 3 w 34"/>
                  <a:gd name="T5" fmla="*/ 8 h 47"/>
                  <a:gd name="T6" fmla="*/ 0 w 34"/>
                  <a:gd name="T7" fmla="*/ 18 h 47"/>
                  <a:gd name="T8" fmla="*/ 0 w 34"/>
                  <a:gd name="T9" fmla="*/ 26 h 47"/>
                  <a:gd name="T10" fmla="*/ 3 w 34"/>
                  <a:gd name="T11" fmla="*/ 39 h 47"/>
                  <a:gd name="T12" fmla="*/ 8 w 34"/>
                  <a:gd name="T13" fmla="*/ 44 h 47"/>
                  <a:gd name="T14" fmla="*/ 16 w 34"/>
                  <a:gd name="T15" fmla="*/ 47 h 47"/>
                  <a:gd name="T16" fmla="*/ 18 w 34"/>
                  <a:gd name="T17" fmla="*/ 47 h 47"/>
                  <a:gd name="T18" fmla="*/ 26 w 34"/>
                  <a:gd name="T19" fmla="*/ 47 h 47"/>
                  <a:gd name="T20" fmla="*/ 31 w 34"/>
                  <a:gd name="T21" fmla="*/ 39 h 47"/>
                  <a:gd name="T22" fmla="*/ 34 w 34"/>
                  <a:gd name="T23" fmla="*/ 29 h 47"/>
                  <a:gd name="T24" fmla="*/ 34 w 34"/>
                  <a:gd name="T25" fmla="*/ 21 h 47"/>
                  <a:gd name="T26" fmla="*/ 31 w 34"/>
                  <a:gd name="T27" fmla="*/ 8 h 47"/>
                  <a:gd name="T28" fmla="*/ 29 w 34"/>
                  <a:gd name="T29" fmla="*/ 3 h 47"/>
                  <a:gd name="T30" fmla="*/ 21 w 34"/>
                  <a:gd name="T31" fmla="*/ 0 h 47"/>
                  <a:gd name="T32" fmla="*/ 16 w 34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7">
                    <a:moveTo>
                      <a:pt x="16" y="0"/>
                    </a:moveTo>
                    <a:lnTo>
                      <a:pt x="8" y="0"/>
                    </a:lnTo>
                    <a:lnTo>
                      <a:pt x="3" y="8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3" y="39"/>
                    </a:lnTo>
                    <a:lnTo>
                      <a:pt x="8" y="44"/>
                    </a:lnTo>
                    <a:lnTo>
                      <a:pt x="16" y="47"/>
                    </a:lnTo>
                    <a:lnTo>
                      <a:pt x="18" y="47"/>
                    </a:lnTo>
                    <a:lnTo>
                      <a:pt x="26" y="47"/>
                    </a:lnTo>
                    <a:lnTo>
                      <a:pt x="31" y="39"/>
                    </a:lnTo>
                    <a:lnTo>
                      <a:pt x="34" y="29"/>
                    </a:lnTo>
                    <a:lnTo>
                      <a:pt x="34" y="21"/>
                    </a:lnTo>
                    <a:lnTo>
                      <a:pt x="31" y="8"/>
                    </a:lnTo>
                    <a:lnTo>
                      <a:pt x="29" y="3"/>
                    </a:lnTo>
                    <a:lnTo>
                      <a:pt x="21" y="0"/>
                    </a:lnTo>
                    <a:lnTo>
                      <a:pt x="1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3" name="Freeform 723"/>
              <p:cNvSpPr>
                <a:spLocks/>
              </p:cNvSpPr>
              <p:nvPr/>
            </p:nvSpPr>
            <p:spPr bwMode="auto">
              <a:xfrm>
                <a:off x="622" y="1953"/>
                <a:ext cx="5" cy="38"/>
              </a:xfrm>
              <a:custGeom>
                <a:avLst/>
                <a:gdLst>
                  <a:gd name="T0" fmla="*/ 5 w 5"/>
                  <a:gd name="T1" fmla="*/ 0 h 38"/>
                  <a:gd name="T2" fmla="*/ 2 w 5"/>
                  <a:gd name="T3" fmla="*/ 5 h 38"/>
                  <a:gd name="T4" fmla="*/ 0 w 5"/>
                  <a:gd name="T5" fmla="*/ 15 h 38"/>
                  <a:gd name="T6" fmla="*/ 0 w 5"/>
                  <a:gd name="T7" fmla="*/ 26 h 38"/>
                  <a:gd name="T8" fmla="*/ 2 w 5"/>
                  <a:gd name="T9" fmla="*/ 36 h 38"/>
                  <a:gd name="T10" fmla="*/ 5 w 5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38">
                    <a:moveTo>
                      <a:pt x="5" y="0"/>
                    </a:moveTo>
                    <a:lnTo>
                      <a:pt x="2" y="5"/>
                    </a:lnTo>
                    <a:lnTo>
                      <a:pt x="0" y="15"/>
                    </a:lnTo>
                    <a:lnTo>
                      <a:pt x="0" y="26"/>
                    </a:lnTo>
                    <a:lnTo>
                      <a:pt x="2" y="36"/>
                    </a:lnTo>
                    <a:lnTo>
                      <a:pt x="5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4" name="Freeform 724"/>
              <p:cNvSpPr>
                <a:spLocks/>
              </p:cNvSpPr>
              <p:nvPr/>
            </p:nvSpPr>
            <p:spPr bwMode="auto">
              <a:xfrm>
                <a:off x="645" y="1953"/>
                <a:ext cx="5" cy="41"/>
              </a:xfrm>
              <a:custGeom>
                <a:avLst/>
                <a:gdLst>
                  <a:gd name="T0" fmla="*/ 0 w 5"/>
                  <a:gd name="T1" fmla="*/ 41 h 41"/>
                  <a:gd name="T2" fmla="*/ 3 w 5"/>
                  <a:gd name="T3" fmla="*/ 36 h 41"/>
                  <a:gd name="T4" fmla="*/ 5 w 5"/>
                  <a:gd name="T5" fmla="*/ 26 h 41"/>
                  <a:gd name="T6" fmla="*/ 5 w 5"/>
                  <a:gd name="T7" fmla="*/ 15 h 41"/>
                  <a:gd name="T8" fmla="*/ 3 w 5"/>
                  <a:gd name="T9" fmla="*/ 5 h 41"/>
                  <a:gd name="T10" fmla="*/ 3 w 5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41">
                    <a:moveTo>
                      <a:pt x="0" y="41"/>
                    </a:moveTo>
                    <a:lnTo>
                      <a:pt x="3" y="36"/>
                    </a:lnTo>
                    <a:lnTo>
                      <a:pt x="5" y="26"/>
                    </a:lnTo>
                    <a:lnTo>
                      <a:pt x="5" y="15"/>
                    </a:lnTo>
                    <a:lnTo>
                      <a:pt x="3" y="5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5" name="Freeform 725"/>
              <p:cNvSpPr>
                <a:spLocks/>
              </p:cNvSpPr>
              <p:nvPr/>
            </p:nvSpPr>
            <p:spPr bwMode="auto">
              <a:xfrm>
                <a:off x="624" y="1950"/>
                <a:ext cx="11" cy="47"/>
              </a:xfrm>
              <a:custGeom>
                <a:avLst/>
                <a:gdLst>
                  <a:gd name="T0" fmla="*/ 11 w 11"/>
                  <a:gd name="T1" fmla="*/ 0 h 47"/>
                  <a:gd name="T2" fmla="*/ 6 w 11"/>
                  <a:gd name="T3" fmla="*/ 0 h 47"/>
                  <a:gd name="T4" fmla="*/ 3 w 11"/>
                  <a:gd name="T5" fmla="*/ 5 h 47"/>
                  <a:gd name="T6" fmla="*/ 0 w 11"/>
                  <a:gd name="T7" fmla="*/ 18 h 47"/>
                  <a:gd name="T8" fmla="*/ 0 w 11"/>
                  <a:gd name="T9" fmla="*/ 29 h 47"/>
                  <a:gd name="T10" fmla="*/ 3 w 11"/>
                  <a:gd name="T11" fmla="*/ 41 h 47"/>
                  <a:gd name="T12" fmla="*/ 6 w 11"/>
                  <a:gd name="T13" fmla="*/ 44 h 47"/>
                  <a:gd name="T14" fmla="*/ 11 w 11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7">
                    <a:moveTo>
                      <a:pt x="11" y="0"/>
                    </a:moveTo>
                    <a:lnTo>
                      <a:pt x="6" y="0"/>
                    </a:lnTo>
                    <a:lnTo>
                      <a:pt x="3" y="5"/>
                    </a:lnTo>
                    <a:lnTo>
                      <a:pt x="0" y="18"/>
                    </a:lnTo>
                    <a:lnTo>
                      <a:pt x="0" y="29"/>
                    </a:lnTo>
                    <a:lnTo>
                      <a:pt x="3" y="41"/>
                    </a:lnTo>
                    <a:lnTo>
                      <a:pt x="6" y="44"/>
                    </a:lnTo>
                    <a:lnTo>
                      <a:pt x="11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6" name="Freeform 726"/>
              <p:cNvSpPr>
                <a:spLocks/>
              </p:cNvSpPr>
              <p:nvPr/>
            </p:nvSpPr>
            <p:spPr bwMode="auto">
              <a:xfrm>
                <a:off x="637" y="1950"/>
                <a:ext cx="11" cy="47"/>
              </a:xfrm>
              <a:custGeom>
                <a:avLst/>
                <a:gdLst>
                  <a:gd name="T0" fmla="*/ 0 w 11"/>
                  <a:gd name="T1" fmla="*/ 47 h 47"/>
                  <a:gd name="T2" fmla="*/ 6 w 11"/>
                  <a:gd name="T3" fmla="*/ 47 h 47"/>
                  <a:gd name="T4" fmla="*/ 8 w 11"/>
                  <a:gd name="T5" fmla="*/ 41 h 47"/>
                  <a:gd name="T6" fmla="*/ 11 w 11"/>
                  <a:gd name="T7" fmla="*/ 29 h 47"/>
                  <a:gd name="T8" fmla="*/ 11 w 11"/>
                  <a:gd name="T9" fmla="*/ 18 h 47"/>
                  <a:gd name="T10" fmla="*/ 11 w 11"/>
                  <a:gd name="T11" fmla="*/ 5 h 47"/>
                  <a:gd name="T12" fmla="*/ 8 w 11"/>
                  <a:gd name="T13" fmla="*/ 3 h 47"/>
                  <a:gd name="T14" fmla="*/ 3 w 11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7">
                    <a:moveTo>
                      <a:pt x="0" y="47"/>
                    </a:moveTo>
                    <a:lnTo>
                      <a:pt x="6" y="47"/>
                    </a:lnTo>
                    <a:lnTo>
                      <a:pt x="8" y="41"/>
                    </a:lnTo>
                    <a:lnTo>
                      <a:pt x="11" y="29"/>
                    </a:lnTo>
                    <a:lnTo>
                      <a:pt x="11" y="18"/>
                    </a:lnTo>
                    <a:lnTo>
                      <a:pt x="11" y="5"/>
                    </a:lnTo>
                    <a:lnTo>
                      <a:pt x="8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7" name="Line 727"/>
              <p:cNvSpPr>
                <a:spLocks noChangeShapeType="1"/>
              </p:cNvSpPr>
              <p:nvPr/>
            </p:nvSpPr>
            <p:spPr bwMode="auto">
              <a:xfrm>
                <a:off x="439" y="1968"/>
                <a:ext cx="6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8" name="Freeform 728"/>
              <p:cNvSpPr>
                <a:spLocks/>
              </p:cNvSpPr>
              <p:nvPr/>
            </p:nvSpPr>
            <p:spPr bwMode="auto">
              <a:xfrm>
                <a:off x="681" y="1762"/>
                <a:ext cx="516" cy="217"/>
              </a:xfrm>
              <a:custGeom>
                <a:avLst/>
                <a:gdLst>
                  <a:gd name="T0" fmla="*/ 0 w 516"/>
                  <a:gd name="T1" fmla="*/ 214 h 217"/>
                  <a:gd name="T2" fmla="*/ 70 w 516"/>
                  <a:gd name="T3" fmla="*/ 217 h 217"/>
                  <a:gd name="T4" fmla="*/ 72 w 516"/>
                  <a:gd name="T5" fmla="*/ 217 h 217"/>
                  <a:gd name="T6" fmla="*/ 139 w 516"/>
                  <a:gd name="T7" fmla="*/ 214 h 217"/>
                  <a:gd name="T8" fmla="*/ 186 w 516"/>
                  <a:gd name="T9" fmla="*/ 206 h 217"/>
                  <a:gd name="T10" fmla="*/ 217 w 516"/>
                  <a:gd name="T11" fmla="*/ 201 h 217"/>
                  <a:gd name="T12" fmla="*/ 243 w 516"/>
                  <a:gd name="T13" fmla="*/ 191 h 217"/>
                  <a:gd name="T14" fmla="*/ 263 w 516"/>
                  <a:gd name="T15" fmla="*/ 183 h 217"/>
                  <a:gd name="T16" fmla="*/ 284 w 516"/>
                  <a:gd name="T17" fmla="*/ 173 h 217"/>
                  <a:gd name="T18" fmla="*/ 302 w 516"/>
                  <a:gd name="T19" fmla="*/ 165 h 217"/>
                  <a:gd name="T20" fmla="*/ 317 w 516"/>
                  <a:gd name="T21" fmla="*/ 157 h 217"/>
                  <a:gd name="T22" fmla="*/ 320 w 516"/>
                  <a:gd name="T23" fmla="*/ 157 h 217"/>
                  <a:gd name="T24" fmla="*/ 320 w 516"/>
                  <a:gd name="T25" fmla="*/ 152 h 217"/>
                  <a:gd name="T26" fmla="*/ 209 w 516"/>
                  <a:gd name="T27" fmla="*/ 119 h 217"/>
                  <a:gd name="T28" fmla="*/ 163 w 516"/>
                  <a:gd name="T29" fmla="*/ 98 h 217"/>
                  <a:gd name="T30" fmla="*/ 101 w 516"/>
                  <a:gd name="T31" fmla="*/ 77 h 217"/>
                  <a:gd name="T32" fmla="*/ 85 w 516"/>
                  <a:gd name="T33" fmla="*/ 70 h 217"/>
                  <a:gd name="T34" fmla="*/ 65 w 516"/>
                  <a:gd name="T35" fmla="*/ 54 h 217"/>
                  <a:gd name="T36" fmla="*/ 57 w 516"/>
                  <a:gd name="T37" fmla="*/ 44 h 217"/>
                  <a:gd name="T38" fmla="*/ 60 w 516"/>
                  <a:gd name="T39" fmla="*/ 33 h 217"/>
                  <a:gd name="T40" fmla="*/ 75 w 516"/>
                  <a:gd name="T41" fmla="*/ 26 h 217"/>
                  <a:gd name="T42" fmla="*/ 101 w 516"/>
                  <a:gd name="T43" fmla="*/ 23 h 217"/>
                  <a:gd name="T44" fmla="*/ 111 w 516"/>
                  <a:gd name="T45" fmla="*/ 21 h 217"/>
                  <a:gd name="T46" fmla="*/ 155 w 516"/>
                  <a:gd name="T47" fmla="*/ 26 h 217"/>
                  <a:gd name="T48" fmla="*/ 214 w 516"/>
                  <a:gd name="T49" fmla="*/ 31 h 217"/>
                  <a:gd name="T50" fmla="*/ 232 w 516"/>
                  <a:gd name="T51" fmla="*/ 33 h 217"/>
                  <a:gd name="T52" fmla="*/ 320 w 516"/>
                  <a:gd name="T53" fmla="*/ 54 h 217"/>
                  <a:gd name="T54" fmla="*/ 351 w 516"/>
                  <a:gd name="T55" fmla="*/ 59 h 217"/>
                  <a:gd name="T56" fmla="*/ 387 w 516"/>
                  <a:gd name="T57" fmla="*/ 72 h 217"/>
                  <a:gd name="T58" fmla="*/ 428 w 516"/>
                  <a:gd name="T59" fmla="*/ 80 h 217"/>
                  <a:gd name="T60" fmla="*/ 452 w 516"/>
                  <a:gd name="T61" fmla="*/ 82 h 217"/>
                  <a:gd name="T62" fmla="*/ 470 w 516"/>
                  <a:gd name="T63" fmla="*/ 85 h 217"/>
                  <a:gd name="T64" fmla="*/ 470 w 516"/>
                  <a:gd name="T65" fmla="*/ 85 h 217"/>
                  <a:gd name="T66" fmla="*/ 483 w 516"/>
                  <a:gd name="T67" fmla="*/ 85 h 217"/>
                  <a:gd name="T68" fmla="*/ 495 w 516"/>
                  <a:gd name="T69" fmla="*/ 88 h 217"/>
                  <a:gd name="T70" fmla="*/ 506 w 516"/>
                  <a:gd name="T71" fmla="*/ 88 h 217"/>
                  <a:gd name="T72" fmla="*/ 513 w 516"/>
                  <a:gd name="T73" fmla="*/ 88 h 217"/>
                  <a:gd name="T74" fmla="*/ 516 w 516"/>
                  <a:gd name="T75" fmla="*/ 88 h 217"/>
                  <a:gd name="T76" fmla="*/ 516 w 516"/>
                  <a:gd name="T77" fmla="*/ 82 h 217"/>
                  <a:gd name="T78" fmla="*/ 511 w 516"/>
                  <a:gd name="T79" fmla="*/ 77 h 217"/>
                  <a:gd name="T80" fmla="*/ 501 w 516"/>
                  <a:gd name="T81" fmla="*/ 72 h 217"/>
                  <a:gd name="T82" fmla="*/ 490 w 516"/>
                  <a:gd name="T83" fmla="*/ 67 h 217"/>
                  <a:gd name="T84" fmla="*/ 480 w 516"/>
                  <a:gd name="T85" fmla="*/ 59 h 217"/>
                  <a:gd name="T86" fmla="*/ 480 w 516"/>
                  <a:gd name="T87" fmla="*/ 59 h 217"/>
                  <a:gd name="T88" fmla="*/ 464 w 516"/>
                  <a:gd name="T89" fmla="*/ 54 h 217"/>
                  <a:gd name="T90" fmla="*/ 452 w 516"/>
                  <a:gd name="T91" fmla="*/ 46 h 217"/>
                  <a:gd name="T92" fmla="*/ 439 w 516"/>
                  <a:gd name="T93" fmla="*/ 41 h 217"/>
                  <a:gd name="T94" fmla="*/ 426 w 516"/>
                  <a:gd name="T95" fmla="*/ 33 h 217"/>
                  <a:gd name="T96" fmla="*/ 413 w 516"/>
                  <a:gd name="T97" fmla="*/ 28 h 217"/>
                  <a:gd name="T98" fmla="*/ 400 w 516"/>
                  <a:gd name="T99" fmla="*/ 23 h 217"/>
                  <a:gd name="T100" fmla="*/ 392 w 516"/>
                  <a:gd name="T101" fmla="*/ 21 h 217"/>
                  <a:gd name="T102" fmla="*/ 382 w 516"/>
                  <a:gd name="T103" fmla="*/ 15 h 217"/>
                  <a:gd name="T104" fmla="*/ 374 w 516"/>
                  <a:gd name="T105" fmla="*/ 13 h 217"/>
                  <a:gd name="T106" fmla="*/ 366 w 516"/>
                  <a:gd name="T107" fmla="*/ 10 h 217"/>
                  <a:gd name="T108" fmla="*/ 366 w 516"/>
                  <a:gd name="T109" fmla="*/ 8 h 217"/>
                  <a:gd name="T110" fmla="*/ 364 w 516"/>
                  <a:gd name="T111" fmla="*/ 8 h 217"/>
                  <a:gd name="T112" fmla="*/ 359 w 516"/>
                  <a:gd name="T113" fmla="*/ 5 h 217"/>
                  <a:gd name="T114" fmla="*/ 356 w 516"/>
                  <a:gd name="T115" fmla="*/ 5 h 217"/>
                  <a:gd name="T116" fmla="*/ 354 w 516"/>
                  <a:gd name="T117" fmla="*/ 5 h 217"/>
                  <a:gd name="T118" fmla="*/ 354 w 516"/>
                  <a:gd name="T119" fmla="*/ 2 h 217"/>
                  <a:gd name="T120" fmla="*/ 351 w 516"/>
                  <a:gd name="T121" fmla="*/ 2 h 217"/>
                  <a:gd name="T122" fmla="*/ 348 w 516"/>
                  <a:gd name="T123" fmla="*/ 0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16" h="217">
                    <a:moveTo>
                      <a:pt x="0" y="214"/>
                    </a:moveTo>
                    <a:lnTo>
                      <a:pt x="70" y="217"/>
                    </a:lnTo>
                    <a:lnTo>
                      <a:pt x="72" y="217"/>
                    </a:lnTo>
                    <a:lnTo>
                      <a:pt x="139" y="214"/>
                    </a:lnTo>
                    <a:lnTo>
                      <a:pt x="186" y="206"/>
                    </a:lnTo>
                    <a:lnTo>
                      <a:pt x="217" y="201"/>
                    </a:lnTo>
                    <a:lnTo>
                      <a:pt x="243" y="191"/>
                    </a:lnTo>
                    <a:lnTo>
                      <a:pt x="263" y="183"/>
                    </a:lnTo>
                    <a:lnTo>
                      <a:pt x="284" y="173"/>
                    </a:lnTo>
                    <a:lnTo>
                      <a:pt x="302" y="165"/>
                    </a:lnTo>
                    <a:lnTo>
                      <a:pt x="317" y="157"/>
                    </a:lnTo>
                    <a:lnTo>
                      <a:pt x="320" y="157"/>
                    </a:lnTo>
                    <a:lnTo>
                      <a:pt x="320" y="152"/>
                    </a:lnTo>
                    <a:lnTo>
                      <a:pt x="209" y="119"/>
                    </a:lnTo>
                    <a:lnTo>
                      <a:pt x="163" y="98"/>
                    </a:lnTo>
                    <a:lnTo>
                      <a:pt x="101" y="77"/>
                    </a:lnTo>
                    <a:lnTo>
                      <a:pt x="85" y="70"/>
                    </a:lnTo>
                    <a:lnTo>
                      <a:pt x="65" y="54"/>
                    </a:lnTo>
                    <a:lnTo>
                      <a:pt x="57" y="44"/>
                    </a:lnTo>
                    <a:lnTo>
                      <a:pt x="60" y="33"/>
                    </a:lnTo>
                    <a:lnTo>
                      <a:pt x="75" y="26"/>
                    </a:lnTo>
                    <a:lnTo>
                      <a:pt x="101" y="23"/>
                    </a:lnTo>
                    <a:lnTo>
                      <a:pt x="111" y="21"/>
                    </a:lnTo>
                    <a:lnTo>
                      <a:pt x="155" y="26"/>
                    </a:lnTo>
                    <a:lnTo>
                      <a:pt x="214" y="31"/>
                    </a:lnTo>
                    <a:lnTo>
                      <a:pt x="232" y="33"/>
                    </a:lnTo>
                    <a:lnTo>
                      <a:pt x="320" y="54"/>
                    </a:lnTo>
                    <a:lnTo>
                      <a:pt x="351" y="59"/>
                    </a:lnTo>
                    <a:lnTo>
                      <a:pt x="387" y="72"/>
                    </a:lnTo>
                    <a:lnTo>
                      <a:pt x="428" y="80"/>
                    </a:lnTo>
                    <a:lnTo>
                      <a:pt x="452" y="82"/>
                    </a:lnTo>
                    <a:lnTo>
                      <a:pt x="470" y="85"/>
                    </a:lnTo>
                    <a:lnTo>
                      <a:pt x="470" y="85"/>
                    </a:lnTo>
                    <a:lnTo>
                      <a:pt x="483" y="85"/>
                    </a:lnTo>
                    <a:lnTo>
                      <a:pt x="495" y="88"/>
                    </a:lnTo>
                    <a:lnTo>
                      <a:pt x="506" y="88"/>
                    </a:lnTo>
                    <a:lnTo>
                      <a:pt x="513" y="88"/>
                    </a:lnTo>
                    <a:lnTo>
                      <a:pt x="516" y="88"/>
                    </a:lnTo>
                    <a:lnTo>
                      <a:pt x="516" y="82"/>
                    </a:lnTo>
                    <a:lnTo>
                      <a:pt x="511" y="77"/>
                    </a:lnTo>
                    <a:lnTo>
                      <a:pt x="501" y="72"/>
                    </a:lnTo>
                    <a:lnTo>
                      <a:pt x="490" y="67"/>
                    </a:lnTo>
                    <a:lnTo>
                      <a:pt x="480" y="59"/>
                    </a:lnTo>
                    <a:lnTo>
                      <a:pt x="480" y="59"/>
                    </a:lnTo>
                    <a:lnTo>
                      <a:pt x="464" y="54"/>
                    </a:lnTo>
                    <a:lnTo>
                      <a:pt x="452" y="46"/>
                    </a:lnTo>
                    <a:lnTo>
                      <a:pt x="439" y="41"/>
                    </a:lnTo>
                    <a:lnTo>
                      <a:pt x="426" y="33"/>
                    </a:lnTo>
                    <a:lnTo>
                      <a:pt x="413" y="28"/>
                    </a:lnTo>
                    <a:lnTo>
                      <a:pt x="400" y="23"/>
                    </a:lnTo>
                    <a:lnTo>
                      <a:pt x="392" y="21"/>
                    </a:lnTo>
                    <a:lnTo>
                      <a:pt x="382" y="15"/>
                    </a:lnTo>
                    <a:lnTo>
                      <a:pt x="374" y="13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4" y="8"/>
                    </a:lnTo>
                    <a:lnTo>
                      <a:pt x="359" y="5"/>
                    </a:lnTo>
                    <a:lnTo>
                      <a:pt x="356" y="5"/>
                    </a:lnTo>
                    <a:lnTo>
                      <a:pt x="354" y="5"/>
                    </a:lnTo>
                    <a:lnTo>
                      <a:pt x="354" y="2"/>
                    </a:lnTo>
                    <a:lnTo>
                      <a:pt x="351" y="2"/>
                    </a:lnTo>
                    <a:lnTo>
                      <a:pt x="34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69" name="Freeform 729"/>
              <p:cNvSpPr>
                <a:spLocks/>
              </p:cNvSpPr>
              <p:nvPr/>
            </p:nvSpPr>
            <p:spPr bwMode="auto">
              <a:xfrm>
                <a:off x="439" y="1814"/>
                <a:ext cx="866" cy="206"/>
              </a:xfrm>
              <a:custGeom>
                <a:avLst/>
                <a:gdLst>
                  <a:gd name="T0" fmla="*/ 0 w 866"/>
                  <a:gd name="T1" fmla="*/ 183 h 206"/>
                  <a:gd name="T2" fmla="*/ 103 w 866"/>
                  <a:gd name="T3" fmla="*/ 185 h 206"/>
                  <a:gd name="T4" fmla="*/ 206 w 866"/>
                  <a:gd name="T5" fmla="*/ 190 h 206"/>
                  <a:gd name="T6" fmla="*/ 276 w 866"/>
                  <a:gd name="T7" fmla="*/ 196 h 206"/>
                  <a:gd name="T8" fmla="*/ 309 w 866"/>
                  <a:gd name="T9" fmla="*/ 198 h 206"/>
                  <a:gd name="T10" fmla="*/ 410 w 866"/>
                  <a:gd name="T11" fmla="*/ 206 h 206"/>
                  <a:gd name="T12" fmla="*/ 415 w 866"/>
                  <a:gd name="T13" fmla="*/ 206 h 206"/>
                  <a:gd name="T14" fmla="*/ 477 w 866"/>
                  <a:gd name="T15" fmla="*/ 206 h 206"/>
                  <a:gd name="T16" fmla="*/ 521 w 866"/>
                  <a:gd name="T17" fmla="*/ 201 h 206"/>
                  <a:gd name="T18" fmla="*/ 526 w 866"/>
                  <a:gd name="T19" fmla="*/ 201 h 206"/>
                  <a:gd name="T20" fmla="*/ 562 w 866"/>
                  <a:gd name="T21" fmla="*/ 198 h 206"/>
                  <a:gd name="T22" fmla="*/ 598 w 866"/>
                  <a:gd name="T23" fmla="*/ 196 h 206"/>
                  <a:gd name="T24" fmla="*/ 634 w 866"/>
                  <a:gd name="T25" fmla="*/ 193 h 206"/>
                  <a:gd name="T26" fmla="*/ 647 w 866"/>
                  <a:gd name="T27" fmla="*/ 190 h 206"/>
                  <a:gd name="T28" fmla="*/ 665 w 866"/>
                  <a:gd name="T29" fmla="*/ 188 h 206"/>
                  <a:gd name="T30" fmla="*/ 691 w 866"/>
                  <a:gd name="T31" fmla="*/ 183 h 206"/>
                  <a:gd name="T32" fmla="*/ 712 w 866"/>
                  <a:gd name="T33" fmla="*/ 177 h 206"/>
                  <a:gd name="T34" fmla="*/ 730 w 866"/>
                  <a:gd name="T35" fmla="*/ 172 h 206"/>
                  <a:gd name="T36" fmla="*/ 748 w 866"/>
                  <a:gd name="T37" fmla="*/ 167 h 206"/>
                  <a:gd name="T38" fmla="*/ 761 w 866"/>
                  <a:gd name="T39" fmla="*/ 159 h 206"/>
                  <a:gd name="T40" fmla="*/ 768 w 866"/>
                  <a:gd name="T41" fmla="*/ 152 h 206"/>
                  <a:gd name="T42" fmla="*/ 768 w 866"/>
                  <a:gd name="T43" fmla="*/ 139 h 206"/>
                  <a:gd name="T44" fmla="*/ 763 w 866"/>
                  <a:gd name="T45" fmla="*/ 126 h 206"/>
                  <a:gd name="T46" fmla="*/ 755 w 866"/>
                  <a:gd name="T47" fmla="*/ 113 h 206"/>
                  <a:gd name="T48" fmla="*/ 753 w 866"/>
                  <a:gd name="T49" fmla="*/ 103 h 206"/>
                  <a:gd name="T50" fmla="*/ 758 w 866"/>
                  <a:gd name="T51" fmla="*/ 95 h 206"/>
                  <a:gd name="T52" fmla="*/ 768 w 866"/>
                  <a:gd name="T53" fmla="*/ 92 h 206"/>
                  <a:gd name="T54" fmla="*/ 781 w 866"/>
                  <a:gd name="T55" fmla="*/ 90 h 206"/>
                  <a:gd name="T56" fmla="*/ 792 w 866"/>
                  <a:gd name="T57" fmla="*/ 87 h 206"/>
                  <a:gd name="T58" fmla="*/ 802 w 866"/>
                  <a:gd name="T59" fmla="*/ 85 h 206"/>
                  <a:gd name="T60" fmla="*/ 812 w 866"/>
                  <a:gd name="T61" fmla="*/ 85 h 206"/>
                  <a:gd name="T62" fmla="*/ 823 w 866"/>
                  <a:gd name="T63" fmla="*/ 85 h 206"/>
                  <a:gd name="T64" fmla="*/ 823 w 866"/>
                  <a:gd name="T65" fmla="*/ 85 h 206"/>
                  <a:gd name="T66" fmla="*/ 833 w 866"/>
                  <a:gd name="T67" fmla="*/ 85 h 206"/>
                  <a:gd name="T68" fmla="*/ 843 w 866"/>
                  <a:gd name="T69" fmla="*/ 85 h 206"/>
                  <a:gd name="T70" fmla="*/ 854 w 866"/>
                  <a:gd name="T71" fmla="*/ 85 h 206"/>
                  <a:gd name="T72" fmla="*/ 859 w 866"/>
                  <a:gd name="T73" fmla="*/ 85 h 206"/>
                  <a:gd name="T74" fmla="*/ 864 w 866"/>
                  <a:gd name="T75" fmla="*/ 85 h 206"/>
                  <a:gd name="T76" fmla="*/ 866 w 866"/>
                  <a:gd name="T77" fmla="*/ 82 h 206"/>
                  <a:gd name="T78" fmla="*/ 864 w 866"/>
                  <a:gd name="T79" fmla="*/ 79 h 206"/>
                  <a:gd name="T80" fmla="*/ 859 w 866"/>
                  <a:gd name="T81" fmla="*/ 77 h 206"/>
                  <a:gd name="T82" fmla="*/ 854 w 866"/>
                  <a:gd name="T83" fmla="*/ 72 h 206"/>
                  <a:gd name="T84" fmla="*/ 846 w 866"/>
                  <a:gd name="T85" fmla="*/ 64 h 206"/>
                  <a:gd name="T86" fmla="*/ 838 w 866"/>
                  <a:gd name="T87" fmla="*/ 59 h 206"/>
                  <a:gd name="T88" fmla="*/ 835 w 866"/>
                  <a:gd name="T89" fmla="*/ 59 h 206"/>
                  <a:gd name="T90" fmla="*/ 828 w 866"/>
                  <a:gd name="T91" fmla="*/ 54 h 206"/>
                  <a:gd name="T92" fmla="*/ 817 w 866"/>
                  <a:gd name="T93" fmla="*/ 49 h 206"/>
                  <a:gd name="T94" fmla="*/ 807 w 866"/>
                  <a:gd name="T95" fmla="*/ 41 h 206"/>
                  <a:gd name="T96" fmla="*/ 797 w 866"/>
                  <a:gd name="T97" fmla="*/ 36 h 206"/>
                  <a:gd name="T98" fmla="*/ 786 w 866"/>
                  <a:gd name="T99" fmla="*/ 30 h 206"/>
                  <a:gd name="T100" fmla="*/ 779 w 866"/>
                  <a:gd name="T101" fmla="*/ 25 h 206"/>
                  <a:gd name="T102" fmla="*/ 771 w 866"/>
                  <a:gd name="T103" fmla="*/ 23 h 206"/>
                  <a:gd name="T104" fmla="*/ 763 w 866"/>
                  <a:gd name="T105" fmla="*/ 18 h 206"/>
                  <a:gd name="T106" fmla="*/ 755 w 866"/>
                  <a:gd name="T107" fmla="*/ 15 h 206"/>
                  <a:gd name="T108" fmla="*/ 750 w 866"/>
                  <a:gd name="T109" fmla="*/ 12 h 206"/>
                  <a:gd name="T110" fmla="*/ 745 w 866"/>
                  <a:gd name="T111" fmla="*/ 10 h 206"/>
                  <a:gd name="T112" fmla="*/ 743 w 866"/>
                  <a:gd name="T113" fmla="*/ 7 h 206"/>
                  <a:gd name="T114" fmla="*/ 737 w 866"/>
                  <a:gd name="T115" fmla="*/ 5 h 206"/>
                  <a:gd name="T116" fmla="*/ 735 w 866"/>
                  <a:gd name="T117" fmla="*/ 2 h 206"/>
                  <a:gd name="T118" fmla="*/ 732 w 866"/>
                  <a:gd name="T119" fmla="*/ 2 h 206"/>
                  <a:gd name="T120" fmla="*/ 727 w 866"/>
                  <a:gd name="T121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66" h="206">
                    <a:moveTo>
                      <a:pt x="0" y="183"/>
                    </a:moveTo>
                    <a:lnTo>
                      <a:pt x="103" y="185"/>
                    </a:lnTo>
                    <a:lnTo>
                      <a:pt x="206" y="190"/>
                    </a:lnTo>
                    <a:lnTo>
                      <a:pt x="276" y="196"/>
                    </a:lnTo>
                    <a:lnTo>
                      <a:pt x="309" y="198"/>
                    </a:lnTo>
                    <a:lnTo>
                      <a:pt x="410" y="206"/>
                    </a:lnTo>
                    <a:lnTo>
                      <a:pt x="415" y="206"/>
                    </a:lnTo>
                    <a:lnTo>
                      <a:pt x="477" y="206"/>
                    </a:lnTo>
                    <a:lnTo>
                      <a:pt x="521" y="201"/>
                    </a:lnTo>
                    <a:lnTo>
                      <a:pt x="526" y="201"/>
                    </a:lnTo>
                    <a:lnTo>
                      <a:pt x="562" y="198"/>
                    </a:lnTo>
                    <a:lnTo>
                      <a:pt x="598" y="196"/>
                    </a:lnTo>
                    <a:lnTo>
                      <a:pt x="634" y="193"/>
                    </a:lnTo>
                    <a:lnTo>
                      <a:pt x="647" y="190"/>
                    </a:lnTo>
                    <a:lnTo>
                      <a:pt x="665" y="188"/>
                    </a:lnTo>
                    <a:lnTo>
                      <a:pt x="691" y="183"/>
                    </a:lnTo>
                    <a:lnTo>
                      <a:pt x="712" y="177"/>
                    </a:lnTo>
                    <a:lnTo>
                      <a:pt x="730" y="172"/>
                    </a:lnTo>
                    <a:lnTo>
                      <a:pt x="748" y="167"/>
                    </a:lnTo>
                    <a:lnTo>
                      <a:pt x="761" y="159"/>
                    </a:lnTo>
                    <a:lnTo>
                      <a:pt x="768" y="152"/>
                    </a:lnTo>
                    <a:lnTo>
                      <a:pt x="768" y="139"/>
                    </a:lnTo>
                    <a:lnTo>
                      <a:pt x="763" y="126"/>
                    </a:lnTo>
                    <a:lnTo>
                      <a:pt x="755" y="113"/>
                    </a:lnTo>
                    <a:lnTo>
                      <a:pt x="753" y="103"/>
                    </a:lnTo>
                    <a:lnTo>
                      <a:pt x="758" y="95"/>
                    </a:lnTo>
                    <a:lnTo>
                      <a:pt x="768" y="92"/>
                    </a:lnTo>
                    <a:lnTo>
                      <a:pt x="781" y="90"/>
                    </a:lnTo>
                    <a:lnTo>
                      <a:pt x="792" y="87"/>
                    </a:lnTo>
                    <a:lnTo>
                      <a:pt x="802" y="85"/>
                    </a:lnTo>
                    <a:lnTo>
                      <a:pt x="812" y="85"/>
                    </a:lnTo>
                    <a:lnTo>
                      <a:pt x="823" y="85"/>
                    </a:lnTo>
                    <a:lnTo>
                      <a:pt x="823" y="85"/>
                    </a:lnTo>
                    <a:lnTo>
                      <a:pt x="833" y="85"/>
                    </a:lnTo>
                    <a:lnTo>
                      <a:pt x="843" y="85"/>
                    </a:lnTo>
                    <a:lnTo>
                      <a:pt x="854" y="85"/>
                    </a:lnTo>
                    <a:lnTo>
                      <a:pt x="859" y="85"/>
                    </a:lnTo>
                    <a:lnTo>
                      <a:pt x="864" y="85"/>
                    </a:lnTo>
                    <a:lnTo>
                      <a:pt x="866" y="82"/>
                    </a:lnTo>
                    <a:lnTo>
                      <a:pt x="864" y="79"/>
                    </a:lnTo>
                    <a:lnTo>
                      <a:pt x="859" y="77"/>
                    </a:lnTo>
                    <a:lnTo>
                      <a:pt x="854" y="72"/>
                    </a:lnTo>
                    <a:lnTo>
                      <a:pt x="846" y="64"/>
                    </a:lnTo>
                    <a:lnTo>
                      <a:pt x="838" y="59"/>
                    </a:lnTo>
                    <a:lnTo>
                      <a:pt x="835" y="59"/>
                    </a:lnTo>
                    <a:lnTo>
                      <a:pt x="828" y="54"/>
                    </a:lnTo>
                    <a:lnTo>
                      <a:pt x="817" y="49"/>
                    </a:lnTo>
                    <a:lnTo>
                      <a:pt x="807" y="41"/>
                    </a:lnTo>
                    <a:lnTo>
                      <a:pt x="797" y="36"/>
                    </a:lnTo>
                    <a:lnTo>
                      <a:pt x="786" y="30"/>
                    </a:lnTo>
                    <a:lnTo>
                      <a:pt x="779" y="25"/>
                    </a:lnTo>
                    <a:lnTo>
                      <a:pt x="771" y="23"/>
                    </a:lnTo>
                    <a:lnTo>
                      <a:pt x="763" y="18"/>
                    </a:lnTo>
                    <a:lnTo>
                      <a:pt x="755" y="15"/>
                    </a:lnTo>
                    <a:lnTo>
                      <a:pt x="750" y="12"/>
                    </a:lnTo>
                    <a:lnTo>
                      <a:pt x="745" y="10"/>
                    </a:lnTo>
                    <a:lnTo>
                      <a:pt x="743" y="7"/>
                    </a:lnTo>
                    <a:lnTo>
                      <a:pt x="737" y="5"/>
                    </a:lnTo>
                    <a:lnTo>
                      <a:pt x="735" y="2"/>
                    </a:lnTo>
                    <a:lnTo>
                      <a:pt x="732" y="2"/>
                    </a:lnTo>
                    <a:lnTo>
                      <a:pt x="72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0" name="Rectangle 730"/>
              <p:cNvSpPr>
                <a:spLocks noChangeArrowheads="1"/>
              </p:cNvSpPr>
              <p:nvPr/>
            </p:nvSpPr>
            <p:spPr bwMode="auto">
              <a:xfrm>
                <a:off x="583" y="2010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1" name="Freeform 731"/>
              <p:cNvSpPr>
                <a:spLocks/>
              </p:cNvSpPr>
              <p:nvPr/>
            </p:nvSpPr>
            <p:spPr bwMode="auto">
              <a:xfrm>
                <a:off x="581" y="2002"/>
                <a:ext cx="31" cy="20"/>
              </a:xfrm>
              <a:custGeom>
                <a:avLst/>
                <a:gdLst>
                  <a:gd name="T0" fmla="*/ 2 w 31"/>
                  <a:gd name="T1" fmla="*/ 5 h 20"/>
                  <a:gd name="T2" fmla="*/ 5 w 31"/>
                  <a:gd name="T3" fmla="*/ 5 h 20"/>
                  <a:gd name="T4" fmla="*/ 7 w 31"/>
                  <a:gd name="T5" fmla="*/ 8 h 20"/>
                  <a:gd name="T6" fmla="*/ 7 w 31"/>
                  <a:gd name="T7" fmla="*/ 10 h 20"/>
                  <a:gd name="T8" fmla="*/ 5 w 31"/>
                  <a:gd name="T9" fmla="*/ 13 h 20"/>
                  <a:gd name="T10" fmla="*/ 2 w 31"/>
                  <a:gd name="T11" fmla="*/ 13 h 20"/>
                  <a:gd name="T12" fmla="*/ 0 w 31"/>
                  <a:gd name="T13" fmla="*/ 10 h 20"/>
                  <a:gd name="T14" fmla="*/ 0 w 31"/>
                  <a:gd name="T15" fmla="*/ 8 h 20"/>
                  <a:gd name="T16" fmla="*/ 2 w 31"/>
                  <a:gd name="T17" fmla="*/ 2 h 20"/>
                  <a:gd name="T18" fmla="*/ 5 w 31"/>
                  <a:gd name="T19" fmla="*/ 0 h 20"/>
                  <a:gd name="T20" fmla="*/ 12 w 31"/>
                  <a:gd name="T21" fmla="*/ 0 h 20"/>
                  <a:gd name="T22" fmla="*/ 20 w 31"/>
                  <a:gd name="T23" fmla="*/ 0 h 20"/>
                  <a:gd name="T24" fmla="*/ 28 w 31"/>
                  <a:gd name="T25" fmla="*/ 2 h 20"/>
                  <a:gd name="T26" fmla="*/ 31 w 31"/>
                  <a:gd name="T27" fmla="*/ 8 h 20"/>
                  <a:gd name="T28" fmla="*/ 28 w 31"/>
                  <a:gd name="T29" fmla="*/ 15 h 20"/>
                  <a:gd name="T30" fmla="*/ 25 w 31"/>
                  <a:gd name="T31" fmla="*/ 20 h 20"/>
                  <a:gd name="T32" fmla="*/ 20 w 31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0">
                    <a:moveTo>
                      <a:pt x="2" y="5"/>
                    </a:moveTo>
                    <a:lnTo>
                      <a:pt x="5" y="5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31" y="8"/>
                    </a:lnTo>
                    <a:lnTo>
                      <a:pt x="28" y="15"/>
                    </a:lnTo>
                    <a:lnTo>
                      <a:pt x="25" y="20"/>
                    </a:lnTo>
                    <a:lnTo>
                      <a:pt x="2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2" name="Freeform 732"/>
              <p:cNvSpPr>
                <a:spLocks/>
              </p:cNvSpPr>
              <p:nvPr/>
            </p:nvSpPr>
            <p:spPr bwMode="auto">
              <a:xfrm>
                <a:off x="604" y="2004"/>
                <a:ext cx="5" cy="18"/>
              </a:xfrm>
              <a:custGeom>
                <a:avLst/>
                <a:gdLst>
                  <a:gd name="T0" fmla="*/ 2 w 5"/>
                  <a:gd name="T1" fmla="*/ 0 h 18"/>
                  <a:gd name="T2" fmla="*/ 5 w 5"/>
                  <a:gd name="T3" fmla="*/ 6 h 18"/>
                  <a:gd name="T4" fmla="*/ 2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2" y="0"/>
                    </a:moveTo>
                    <a:lnTo>
                      <a:pt x="5" y="6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3" name="Freeform 733"/>
              <p:cNvSpPr>
                <a:spLocks/>
              </p:cNvSpPr>
              <p:nvPr/>
            </p:nvSpPr>
            <p:spPr bwMode="auto">
              <a:xfrm>
                <a:off x="599" y="2002"/>
                <a:ext cx="7" cy="20"/>
              </a:xfrm>
              <a:custGeom>
                <a:avLst/>
                <a:gdLst>
                  <a:gd name="T0" fmla="*/ 2 w 7"/>
                  <a:gd name="T1" fmla="*/ 0 h 20"/>
                  <a:gd name="T2" fmla="*/ 5 w 7"/>
                  <a:gd name="T3" fmla="*/ 2 h 20"/>
                  <a:gd name="T4" fmla="*/ 7 w 7"/>
                  <a:gd name="T5" fmla="*/ 8 h 20"/>
                  <a:gd name="T6" fmla="*/ 7 w 7"/>
                  <a:gd name="T7" fmla="*/ 15 h 20"/>
                  <a:gd name="T8" fmla="*/ 5 w 7"/>
                  <a:gd name="T9" fmla="*/ 18 h 20"/>
                  <a:gd name="T10" fmla="*/ 0 w 7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lnTo>
                      <a:pt x="5" y="2"/>
                    </a:lnTo>
                    <a:lnTo>
                      <a:pt x="7" y="8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4" name="Freeform 734"/>
              <p:cNvSpPr>
                <a:spLocks/>
              </p:cNvSpPr>
              <p:nvPr/>
            </p:nvSpPr>
            <p:spPr bwMode="auto">
              <a:xfrm>
                <a:off x="578" y="2022"/>
                <a:ext cx="31" cy="29"/>
              </a:xfrm>
              <a:custGeom>
                <a:avLst/>
                <a:gdLst>
                  <a:gd name="T0" fmla="*/ 15 w 31"/>
                  <a:gd name="T1" fmla="*/ 0 h 29"/>
                  <a:gd name="T2" fmla="*/ 23 w 31"/>
                  <a:gd name="T3" fmla="*/ 0 h 29"/>
                  <a:gd name="T4" fmla="*/ 26 w 31"/>
                  <a:gd name="T5" fmla="*/ 3 h 29"/>
                  <a:gd name="T6" fmla="*/ 31 w 31"/>
                  <a:gd name="T7" fmla="*/ 8 h 29"/>
                  <a:gd name="T8" fmla="*/ 31 w 31"/>
                  <a:gd name="T9" fmla="*/ 13 h 29"/>
                  <a:gd name="T10" fmla="*/ 31 w 31"/>
                  <a:gd name="T11" fmla="*/ 21 h 29"/>
                  <a:gd name="T12" fmla="*/ 28 w 31"/>
                  <a:gd name="T13" fmla="*/ 26 h 29"/>
                  <a:gd name="T14" fmla="*/ 26 w 31"/>
                  <a:gd name="T15" fmla="*/ 26 h 29"/>
                  <a:gd name="T16" fmla="*/ 18 w 31"/>
                  <a:gd name="T17" fmla="*/ 29 h 29"/>
                  <a:gd name="T18" fmla="*/ 10 w 31"/>
                  <a:gd name="T19" fmla="*/ 29 h 29"/>
                  <a:gd name="T20" fmla="*/ 3 w 31"/>
                  <a:gd name="T21" fmla="*/ 24 h 29"/>
                  <a:gd name="T22" fmla="*/ 0 w 31"/>
                  <a:gd name="T23" fmla="*/ 21 h 29"/>
                  <a:gd name="T24" fmla="*/ 0 w 31"/>
                  <a:gd name="T25" fmla="*/ 16 h 29"/>
                  <a:gd name="T26" fmla="*/ 0 w 31"/>
                  <a:gd name="T27" fmla="*/ 16 h 29"/>
                  <a:gd name="T28" fmla="*/ 3 w 31"/>
                  <a:gd name="T29" fmla="*/ 13 h 29"/>
                  <a:gd name="T30" fmla="*/ 5 w 31"/>
                  <a:gd name="T31" fmla="*/ 13 h 29"/>
                  <a:gd name="T32" fmla="*/ 8 w 31"/>
                  <a:gd name="T33" fmla="*/ 16 h 29"/>
                  <a:gd name="T34" fmla="*/ 5 w 31"/>
                  <a:gd name="T35" fmla="*/ 19 h 29"/>
                  <a:gd name="T36" fmla="*/ 3 w 31"/>
                  <a:gd name="T37" fmla="*/ 21 h 29"/>
                  <a:gd name="T38" fmla="*/ 3 w 31"/>
                  <a:gd name="T39" fmla="*/ 1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15" y="0"/>
                    </a:moveTo>
                    <a:lnTo>
                      <a:pt x="23" y="0"/>
                    </a:lnTo>
                    <a:lnTo>
                      <a:pt x="26" y="3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1" y="21"/>
                    </a:lnTo>
                    <a:lnTo>
                      <a:pt x="28" y="26"/>
                    </a:lnTo>
                    <a:lnTo>
                      <a:pt x="26" y="26"/>
                    </a:lnTo>
                    <a:lnTo>
                      <a:pt x="18" y="29"/>
                    </a:lnTo>
                    <a:lnTo>
                      <a:pt x="10" y="29"/>
                    </a:lnTo>
                    <a:lnTo>
                      <a:pt x="3" y="24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5" y="19"/>
                    </a:lnTo>
                    <a:lnTo>
                      <a:pt x="3" y="21"/>
                    </a:lnTo>
                    <a:lnTo>
                      <a:pt x="3" y="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5" name="Freeform 735"/>
              <p:cNvSpPr>
                <a:spLocks/>
              </p:cNvSpPr>
              <p:nvPr/>
            </p:nvSpPr>
            <p:spPr bwMode="auto">
              <a:xfrm>
                <a:off x="604" y="2030"/>
                <a:ext cx="5" cy="16"/>
              </a:xfrm>
              <a:custGeom>
                <a:avLst/>
                <a:gdLst>
                  <a:gd name="T0" fmla="*/ 2 w 5"/>
                  <a:gd name="T1" fmla="*/ 0 h 16"/>
                  <a:gd name="T2" fmla="*/ 5 w 5"/>
                  <a:gd name="T3" fmla="*/ 5 h 16"/>
                  <a:gd name="T4" fmla="*/ 2 w 5"/>
                  <a:gd name="T5" fmla="*/ 13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2" y="0"/>
                    </a:moveTo>
                    <a:lnTo>
                      <a:pt x="5" y="5"/>
                    </a:lnTo>
                    <a:lnTo>
                      <a:pt x="2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6" name="Freeform 736"/>
              <p:cNvSpPr>
                <a:spLocks/>
              </p:cNvSpPr>
              <p:nvPr/>
            </p:nvSpPr>
            <p:spPr bwMode="auto">
              <a:xfrm>
                <a:off x="596" y="2022"/>
                <a:ext cx="10" cy="29"/>
              </a:xfrm>
              <a:custGeom>
                <a:avLst/>
                <a:gdLst>
                  <a:gd name="T0" fmla="*/ 3 w 10"/>
                  <a:gd name="T1" fmla="*/ 0 h 29"/>
                  <a:gd name="T2" fmla="*/ 5 w 10"/>
                  <a:gd name="T3" fmla="*/ 3 h 29"/>
                  <a:gd name="T4" fmla="*/ 8 w 10"/>
                  <a:gd name="T5" fmla="*/ 6 h 29"/>
                  <a:gd name="T6" fmla="*/ 10 w 10"/>
                  <a:gd name="T7" fmla="*/ 13 h 29"/>
                  <a:gd name="T8" fmla="*/ 8 w 10"/>
                  <a:gd name="T9" fmla="*/ 21 h 29"/>
                  <a:gd name="T10" fmla="*/ 5 w 10"/>
                  <a:gd name="T11" fmla="*/ 26 h 29"/>
                  <a:gd name="T12" fmla="*/ 0 w 10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3" y="0"/>
                    </a:moveTo>
                    <a:lnTo>
                      <a:pt x="5" y="3"/>
                    </a:lnTo>
                    <a:lnTo>
                      <a:pt x="8" y="6"/>
                    </a:lnTo>
                    <a:lnTo>
                      <a:pt x="10" y="13"/>
                    </a:lnTo>
                    <a:lnTo>
                      <a:pt x="8" y="21"/>
                    </a:lnTo>
                    <a:lnTo>
                      <a:pt x="5" y="26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7" name="Freeform 737"/>
              <p:cNvSpPr>
                <a:spLocks/>
              </p:cNvSpPr>
              <p:nvPr/>
            </p:nvSpPr>
            <p:spPr bwMode="auto">
              <a:xfrm>
                <a:off x="581" y="2038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0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8" name="Line 738"/>
              <p:cNvSpPr>
                <a:spLocks noChangeShapeType="1"/>
              </p:cNvSpPr>
              <p:nvPr/>
            </p:nvSpPr>
            <p:spPr bwMode="auto">
              <a:xfrm>
                <a:off x="627" y="2004"/>
                <a:ext cx="1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79" name="Freeform 739"/>
              <p:cNvSpPr>
                <a:spLocks/>
              </p:cNvSpPr>
              <p:nvPr/>
            </p:nvSpPr>
            <p:spPr bwMode="auto">
              <a:xfrm>
                <a:off x="637" y="2010"/>
                <a:ext cx="24" cy="46"/>
              </a:xfrm>
              <a:custGeom>
                <a:avLst/>
                <a:gdLst>
                  <a:gd name="T0" fmla="*/ 24 w 24"/>
                  <a:gd name="T1" fmla="*/ 0 h 46"/>
                  <a:gd name="T2" fmla="*/ 21 w 24"/>
                  <a:gd name="T3" fmla="*/ 5 h 46"/>
                  <a:gd name="T4" fmla="*/ 18 w 24"/>
                  <a:gd name="T5" fmla="*/ 12 h 46"/>
                  <a:gd name="T6" fmla="*/ 8 w 24"/>
                  <a:gd name="T7" fmla="*/ 23 h 46"/>
                  <a:gd name="T8" fmla="*/ 6 w 24"/>
                  <a:gd name="T9" fmla="*/ 28 h 46"/>
                  <a:gd name="T10" fmla="*/ 3 w 24"/>
                  <a:gd name="T11" fmla="*/ 36 h 46"/>
                  <a:gd name="T12" fmla="*/ 0 w 24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46">
                    <a:moveTo>
                      <a:pt x="24" y="0"/>
                    </a:moveTo>
                    <a:lnTo>
                      <a:pt x="21" y="5"/>
                    </a:lnTo>
                    <a:lnTo>
                      <a:pt x="18" y="12"/>
                    </a:lnTo>
                    <a:lnTo>
                      <a:pt x="8" y="23"/>
                    </a:lnTo>
                    <a:lnTo>
                      <a:pt x="6" y="28"/>
                    </a:lnTo>
                    <a:lnTo>
                      <a:pt x="3" y="36"/>
                    </a:lnTo>
                    <a:lnTo>
                      <a:pt x="0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0" name="Freeform 740"/>
              <p:cNvSpPr>
                <a:spLocks/>
              </p:cNvSpPr>
              <p:nvPr/>
            </p:nvSpPr>
            <p:spPr bwMode="auto">
              <a:xfrm>
                <a:off x="635" y="2035"/>
                <a:ext cx="8" cy="21"/>
              </a:xfrm>
              <a:custGeom>
                <a:avLst/>
                <a:gdLst>
                  <a:gd name="T0" fmla="*/ 8 w 8"/>
                  <a:gd name="T1" fmla="*/ 0 h 21"/>
                  <a:gd name="T2" fmla="*/ 5 w 8"/>
                  <a:gd name="T3" fmla="*/ 3 h 21"/>
                  <a:gd name="T4" fmla="*/ 2 w 8"/>
                  <a:gd name="T5" fmla="*/ 11 h 21"/>
                  <a:gd name="T6" fmla="*/ 0 w 8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1">
                    <a:moveTo>
                      <a:pt x="8" y="0"/>
                    </a:moveTo>
                    <a:lnTo>
                      <a:pt x="5" y="3"/>
                    </a:lnTo>
                    <a:lnTo>
                      <a:pt x="2" y="11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1" name="Freeform 741"/>
              <p:cNvSpPr>
                <a:spLocks/>
              </p:cNvSpPr>
              <p:nvPr/>
            </p:nvSpPr>
            <p:spPr bwMode="auto">
              <a:xfrm>
                <a:off x="635" y="2022"/>
                <a:ext cx="20" cy="34"/>
              </a:xfrm>
              <a:custGeom>
                <a:avLst/>
                <a:gdLst>
                  <a:gd name="T0" fmla="*/ 20 w 20"/>
                  <a:gd name="T1" fmla="*/ 0 h 34"/>
                  <a:gd name="T2" fmla="*/ 8 w 20"/>
                  <a:gd name="T3" fmla="*/ 11 h 34"/>
                  <a:gd name="T4" fmla="*/ 2 w 20"/>
                  <a:gd name="T5" fmla="*/ 16 h 34"/>
                  <a:gd name="T6" fmla="*/ 0 w 20"/>
                  <a:gd name="T7" fmla="*/ 24 h 34"/>
                  <a:gd name="T8" fmla="*/ 0 w 20"/>
                  <a:gd name="T9" fmla="*/ 31 h 34"/>
                  <a:gd name="T10" fmla="*/ 2 w 20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20" y="0"/>
                    </a:moveTo>
                    <a:lnTo>
                      <a:pt x="8" y="11"/>
                    </a:lnTo>
                    <a:lnTo>
                      <a:pt x="2" y="16"/>
                    </a:lnTo>
                    <a:lnTo>
                      <a:pt x="0" y="24"/>
                    </a:lnTo>
                    <a:lnTo>
                      <a:pt x="0" y="31"/>
                    </a:lnTo>
                    <a:lnTo>
                      <a:pt x="2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2" name="Freeform 742"/>
              <p:cNvSpPr>
                <a:spLocks/>
              </p:cNvSpPr>
              <p:nvPr/>
            </p:nvSpPr>
            <p:spPr bwMode="auto">
              <a:xfrm>
                <a:off x="627" y="2007"/>
                <a:ext cx="34" cy="8"/>
              </a:xfrm>
              <a:custGeom>
                <a:avLst/>
                <a:gdLst>
                  <a:gd name="T0" fmla="*/ 0 w 34"/>
                  <a:gd name="T1" fmla="*/ 8 h 8"/>
                  <a:gd name="T2" fmla="*/ 3 w 34"/>
                  <a:gd name="T3" fmla="*/ 3 h 8"/>
                  <a:gd name="T4" fmla="*/ 8 w 34"/>
                  <a:gd name="T5" fmla="*/ 0 h 8"/>
                  <a:gd name="T6" fmla="*/ 13 w 34"/>
                  <a:gd name="T7" fmla="*/ 0 h 8"/>
                  <a:gd name="T8" fmla="*/ 23 w 34"/>
                  <a:gd name="T9" fmla="*/ 8 h 8"/>
                  <a:gd name="T10" fmla="*/ 28 w 34"/>
                  <a:gd name="T11" fmla="*/ 8 h 8"/>
                  <a:gd name="T12" fmla="*/ 31 w 34"/>
                  <a:gd name="T13" fmla="*/ 5 h 8"/>
                  <a:gd name="T14" fmla="*/ 34 w 34"/>
                  <a:gd name="T1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8">
                    <a:moveTo>
                      <a:pt x="0" y="8"/>
                    </a:moveTo>
                    <a:lnTo>
                      <a:pt x="3" y="3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23" y="8"/>
                    </a:lnTo>
                    <a:lnTo>
                      <a:pt x="28" y="8"/>
                    </a:lnTo>
                    <a:lnTo>
                      <a:pt x="31" y="5"/>
                    </a:lnTo>
                    <a:lnTo>
                      <a:pt x="34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3" name="Freeform 743"/>
              <p:cNvSpPr>
                <a:spLocks/>
              </p:cNvSpPr>
              <p:nvPr/>
            </p:nvSpPr>
            <p:spPr bwMode="auto">
              <a:xfrm>
                <a:off x="632" y="2010"/>
                <a:ext cx="11" cy="2"/>
              </a:xfrm>
              <a:custGeom>
                <a:avLst/>
                <a:gdLst>
                  <a:gd name="T0" fmla="*/ 0 w 11"/>
                  <a:gd name="T1" fmla="*/ 0 h 2"/>
                  <a:gd name="T2" fmla="*/ 3 w 11"/>
                  <a:gd name="T3" fmla="*/ 0 h 2"/>
                  <a:gd name="T4" fmla="*/ 8 w 11"/>
                  <a:gd name="T5" fmla="*/ 0 h 2"/>
                  <a:gd name="T6" fmla="*/ 11 w 1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2">
                    <a:moveTo>
                      <a:pt x="0" y="0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11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4" name="Freeform 744"/>
              <p:cNvSpPr>
                <a:spLocks/>
              </p:cNvSpPr>
              <p:nvPr/>
            </p:nvSpPr>
            <p:spPr bwMode="auto">
              <a:xfrm>
                <a:off x="627" y="2010"/>
                <a:ext cx="23" cy="5"/>
              </a:xfrm>
              <a:custGeom>
                <a:avLst/>
                <a:gdLst>
                  <a:gd name="T0" fmla="*/ 0 w 23"/>
                  <a:gd name="T1" fmla="*/ 5 h 5"/>
                  <a:gd name="T2" fmla="*/ 3 w 23"/>
                  <a:gd name="T3" fmla="*/ 2 h 5"/>
                  <a:gd name="T4" fmla="*/ 8 w 23"/>
                  <a:gd name="T5" fmla="*/ 0 h 5"/>
                  <a:gd name="T6" fmla="*/ 10 w 23"/>
                  <a:gd name="T7" fmla="*/ 2 h 5"/>
                  <a:gd name="T8" fmla="*/ 23 w 23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5">
                    <a:moveTo>
                      <a:pt x="0" y="5"/>
                    </a:moveTo>
                    <a:lnTo>
                      <a:pt x="3" y="2"/>
                    </a:lnTo>
                    <a:lnTo>
                      <a:pt x="8" y="0"/>
                    </a:lnTo>
                    <a:lnTo>
                      <a:pt x="10" y="2"/>
                    </a:lnTo>
                    <a:lnTo>
                      <a:pt x="23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5" name="Freeform 745"/>
              <p:cNvSpPr>
                <a:spLocks/>
              </p:cNvSpPr>
              <p:nvPr/>
            </p:nvSpPr>
            <p:spPr bwMode="auto">
              <a:xfrm>
                <a:off x="671" y="2012"/>
                <a:ext cx="33" cy="49"/>
              </a:xfrm>
              <a:custGeom>
                <a:avLst/>
                <a:gdLst>
                  <a:gd name="T0" fmla="*/ 15 w 33"/>
                  <a:gd name="T1" fmla="*/ 0 h 49"/>
                  <a:gd name="T2" fmla="*/ 10 w 33"/>
                  <a:gd name="T3" fmla="*/ 0 h 49"/>
                  <a:gd name="T4" fmla="*/ 2 w 33"/>
                  <a:gd name="T5" fmla="*/ 8 h 49"/>
                  <a:gd name="T6" fmla="*/ 0 w 33"/>
                  <a:gd name="T7" fmla="*/ 18 h 49"/>
                  <a:gd name="T8" fmla="*/ 0 w 33"/>
                  <a:gd name="T9" fmla="*/ 26 h 49"/>
                  <a:gd name="T10" fmla="*/ 0 w 33"/>
                  <a:gd name="T11" fmla="*/ 39 h 49"/>
                  <a:gd name="T12" fmla="*/ 5 w 33"/>
                  <a:gd name="T13" fmla="*/ 44 h 49"/>
                  <a:gd name="T14" fmla="*/ 10 w 33"/>
                  <a:gd name="T15" fmla="*/ 49 h 49"/>
                  <a:gd name="T16" fmla="*/ 15 w 33"/>
                  <a:gd name="T17" fmla="*/ 49 h 49"/>
                  <a:gd name="T18" fmla="*/ 23 w 33"/>
                  <a:gd name="T19" fmla="*/ 47 h 49"/>
                  <a:gd name="T20" fmla="*/ 28 w 33"/>
                  <a:gd name="T21" fmla="*/ 41 h 49"/>
                  <a:gd name="T22" fmla="*/ 31 w 33"/>
                  <a:gd name="T23" fmla="*/ 29 h 49"/>
                  <a:gd name="T24" fmla="*/ 33 w 33"/>
                  <a:gd name="T25" fmla="*/ 23 h 49"/>
                  <a:gd name="T26" fmla="*/ 31 w 33"/>
                  <a:gd name="T27" fmla="*/ 10 h 49"/>
                  <a:gd name="T28" fmla="*/ 28 w 33"/>
                  <a:gd name="T29" fmla="*/ 3 h 49"/>
                  <a:gd name="T30" fmla="*/ 21 w 33"/>
                  <a:gd name="T31" fmla="*/ 0 h 49"/>
                  <a:gd name="T32" fmla="*/ 15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5" y="0"/>
                    </a:moveTo>
                    <a:lnTo>
                      <a:pt x="10" y="0"/>
                    </a:lnTo>
                    <a:lnTo>
                      <a:pt x="2" y="8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39"/>
                    </a:lnTo>
                    <a:lnTo>
                      <a:pt x="5" y="44"/>
                    </a:lnTo>
                    <a:lnTo>
                      <a:pt x="10" y="49"/>
                    </a:lnTo>
                    <a:lnTo>
                      <a:pt x="15" y="49"/>
                    </a:lnTo>
                    <a:lnTo>
                      <a:pt x="23" y="47"/>
                    </a:lnTo>
                    <a:lnTo>
                      <a:pt x="28" y="41"/>
                    </a:lnTo>
                    <a:lnTo>
                      <a:pt x="31" y="29"/>
                    </a:lnTo>
                    <a:lnTo>
                      <a:pt x="33" y="23"/>
                    </a:lnTo>
                    <a:lnTo>
                      <a:pt x="31" y="10"/>
                    </a:lnTo>
                    <a:lnTo>
                      <a:pt x="28" y="3"/>
                    </a:lnTo>
                    <a:lnTo>
                      <a:pt x="21" y="0"/>
                    </a:lnTo>
                    <a:lnTo>
                      <a:pt x="1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6" name="Freeform 746"/>
              <p:cNvSpPr>
                <a:spLocks/>
              </p:cNvSpPr>
              <p:nvPr/>
            </p:nvSpPr>
            <p:spPr bwMode="auto">
              <a:xfrm>
                <a:off x="673" y="2015"/>
                <a:ext cx="6" cy="38"/>
              </a:xfrm>
              <a:custGeom>
                <a:avLst/>
                <a:gdLst>
                  <a:gd name="T0" fmla="*/ 6 w 6"/>
                  <a:gd name="T1" fmla="*/ 0 h 38"/>
                  <a:gd name="T2" fmla="*/ 3 w 6"/>
                  <a:gd name="T3" fmla="*/ 5 h 38"/>
                  <a:gd name="T4" fmla="*/ 0 w 6"/>
                  <a:gd name="T5" fmla="*/ 13 h 38"/>
                  <a:gd name="T6" fmla="*/ 0 w 6"/>
                  <a:gd name="T7" fmla="*/ 26 h 38"/>
                  <a:gd name="T8" fmla="*/ 0 w 6"/>
                  <a:gd name="T9" fmla="*/ 36 h 38"/>
                  <a:gd name="T10" fmla="*/ 3 w 6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38">
                    <a:moveTo>
                      <a:pt x="6" y="0"/>
                    </a:moveTo>
                    <a:lnTo>
                      <a:pt x="3" y="5"/>
                    </a:lnTo>
                    <a:lnTo>
                      <a:pt x="0" y="13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3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7" name="Freeform 747"/>
              <p:cNvSpPr>
                <a:spLocks/>
              </p:cNvSpPr>
              <p:nvPr/>
            </p:nvSpPr>
            <p:spPr bwMode="auto">
              <a:xfrm>
                <a:off x="694" y="2017"/>
                <a:ext cx="8" cy="39"/>
              </a:xfrm>
              <a:custGeom>
                <a:avLst/>
                <a:gdLst>
                  <a:gd name="T0" fmla="*/ 0 w 8"/>
                  <a:gd name="T1" fmla="*/ 39 h 39"/>
                  <a:gd name="T2" fmla="*/ 3 w 8"/>
                  <a:gd name="T3" fmla="*/ 36 h 39"/>
                  <a:gd name="T4" fmla="*/ 5 w 8"/>
                  <a:gd name="T5" fmla="*/ 26 h 39"/>
                  <a:gd name="T6" fmla="*/ 8 w 8"/>
                  <a:gd name="T7" fmla="*/ 16 h 39"/>
                  <a:gd name="T8" fmla="*/ 5 w 8"/>
                  <a:gd name="T9" fmla="*/ 5 h 39"/>
                  <a:gd name="T10" fmla="*/ 5 w 8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0" y="39"/>
                    </a:moveTo>
                    <a:lnTo>
                      <a:pt x="3" y="36"/>
                    </a:lnTo>
                    <a:lnTo>
                      <a:pt x="5" y="26"/>
                    </a:lnTo>
                    <a:lnTo>
                      <a:pt x="8" y="16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8" name="Freeform 748"/>
              <p:cNvSpPr>
                <a:spLocks/>
              </p:cNvSpPr>
              <p:nvPr/>
            </p:nvSpPr>
            <p:spPr bwMode="auto">
              <a:xfrm>
                <a:off x="673" y="2012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8 w 13"/>
                  <a:gd name="T3" fmla="*/ 3 h 49"/>
                  <a:gd name="T4" fmla="*/ 6 w 13"/>
                  <a:gd name="T5" fmla="*/ 5 h 49"/>
                  <a:gd name="T6" fmla="*/ 3 w 13"/>
                  <a:gd name="T7" fmla="*/ 18 h 49"/>
                  <a:gd name="T8" fmla="*/ 0 w 13"/>
                  <a:gd name="T9" fmla="*/ 29 h 49"/>
                  <a:gd name="T10" fmla="*/ 3 w 13"/>
                  <a:gd name="T11" fmla="*/ 41 h 49"/>
                  <a:gd name="T12" fmla="*/ 6 w 13"/>
                  <a:gd name="T13" fmla="*/ 44 h 49"/>
                  <a:gd name="T14" fmla="*/ 8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8" y="3"/>
                    </a:lnTo>
                    <a:lnTo>
                      <a:pt x="6" y="5"/>
                    </a:lnTo>
                    <a:lnTo>
                      <a:pt x="3" y="18"/>
                    </a:lnTo>
                    <a:lnTo>
                      <a:pt x="0" y="29"/>
                    </a:lnTo>
                    <a:lnTo>
                      <a:pt x="3" y="41"/>
                    </a:lnTo>
                    <a:lnTo>
                      <a:pt x="6" y="44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89" name="Freeform 749"/>
              <p:cNvSpPr>
                <a:spLocks/>
              </p:cNvSpPr>
              <p:nvPr/>
            </p:nvSpPr>
            <p:spPr bwMode="auto">
              <a:xfrm>
                <a:off x="686" y="2012"/>
                <a:ext cx="13" cy="49"/>
              </a:xfrm>
              <a:custGeom>
                <a:avLst/>
                <a:gdLst>
                  <a:gd name="T0" fmla="*/ 0 w 13"/>
                  <a:gd name="T1" fmla="*/ 49 h 49"/>
                  <a:gd name="T2" fmla="*/ 6 w 13"/>
                  <a:gd name="T3" fmla="*/ 47 h 49"/>
                  <a:gd name="T4" fmla="*/ 8 w 13"/>
                  <a:gd name="T5" fmla="*/ 41 h 49"/>
                  <a:gd name="T6" fmla="*/ 11 w 13"/>
                  <a:gd name="T7" fmla="*/ 31 h 49"/>
                  <a:gd name="T8" fmla="*/ 13 w 13"/>
                  <a:gd name="T9" fmla="*/ 21 h 49"/>
                  <a:gd name="T10" fmla="*/ 13 w 13"/>
                  <a:gd name="T11" fmla="*/ 8 h 49"/>
                  <a:gd name="T12" fmla="*/ 11 w 13"/>
                  <a:gd name="T13" fmla="*/ 3 h 49"/>
                  <a:gd name="T14" fmla="*/ 6 w 13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0" y="49"/>
                    </a:moveTo>
                    <a:lnTo>
                      <a:pt x="6" y="47"/>
                    </a:lnTo>
                    <a:lnTo>
                      <a:pt x="8" y="41"/>
                    </a:lnTo>
                    <a:lnTo>
                      <a:pt x="11" y="31"/>
                    </a:lnTo>
                    <a:lnTo>
                      <a:pt x="13" y="21"/>
                    </a:lnTo>
                    <a:lnTo>
                      <a:pt x="13" y="8"/>
                    </a:lnTo>
                    <a:lnTo>
                      <a:pt x="11" y="3"/>
                    </a:lnTo>
                    <a:lnTo>
                      <a:pt x="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0" name="Freeform 750"/>
              <p:cNvSpPr>
                <a:spLocks/>
              </p:cNvSpPr>
              <p:nvPr/>
            </p:nvSpPr>
            <p:spPr bwMode="auto">
              <a:xfrm>
                <a:off x="439" y="2022"/>
                <a:ext cx="111" cy="3"/>
              </a:xfrm>
              <a:custGeom>
                <a:avLst/>
                <a:gdLst>
                  <a:gd name="T0" fmla="*/ 0 w 111"/>
                  <a:gd name="T1" fmla="*/ 0 h 3"/>
                  <a:gd name="T2" fmla="*/ 100 w 111"/>
                  <a:gd name="T3" fmla="*/ 3 h 3"/>
                  <a:gd name="T4" fmla="*/ 111 w 11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1" h="3">
                    <a:moveTo>
                      <a:pt x="0" y="0"/>
                    </a:moveTo>
                    <a:lnTo>
                      <a:pt x="100" y="3"/>
                    </a:lnTo>
                    <a:lnTo>
                      <a:pt x="111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1" name="Freeform 751"/>
              <p:cNvSpPr>
                <a:spLocks/>
              </p:cNvSpPr>
              <p:nvPr/>
            </p:nvSpPr>
            <p:spPr bwMode="auto">
              <a:xfrm>
                <a:off x="730" y="1875"/>
                <a:ext cx="663" cy="215"/>
              </a:xfrm>
              <a:custGeom>
                <a:avLst/>
                <a:gdLst>
                  <a:gd name="T0" fmla="*/ 0 w 663"/>
                  <a:gd name="T1" fmla="*/ 168 h 215"/>
                  <a:gd name="T2" fmla="*/ 11 w 663"/>
                  <a:gd name="T3" fmla="*/ 168 h 215"/>
                  <a:gd name="T4" fmla="*/ 111 w 663"/>
                  <a:gd name="T5" fmla="*/ 186 h 215"/>
                  <a:gd name="T6" fmla="*/ 145 w 663"/>
                  <a:gd name="T7" fmla="*/ 194 h 215"/>
                  <a:gd name="T8" fmla="*/ 214 w 663"/>
                  <a:gd name="T9" fmla="*/ 204 h 215"/>
                  <a:gd name="T10" fmla="*/ 263 w 663"/>
                  <a:gd name="T11" fmla="*/ 212 h 215"/>
                  <a:gd name="T12" fmla="*/ 320 w 663"/>
                  <a:gd name="T13" fmla="*/ 215 h 215"/>
                  <a:gd name="T14" fmla="*/ 328 w 663"/>
                  <a:gd name="T15" fmla="*/ 215 h 215"/>
                  <a:gd name="T16" fmla="*/ 372 w 663"/>
                  <a:gd name="T17" fmla="*/ 215 h 215"/>
                  <a:gd name="T18" fmla="*/ 400 w 663"/>
                  <a:gd name="T19" fmla="*/ 209 h 215"/>
                  <a:gd name="T20" fmla="*/ 426 w 663"/>
                  <a:gd name="T21" fmla="*/ 202 h 215"/>
                  <a:gd name="T22" fmla="*/ 444 w 663"/>
                  <a:gd name="T23" fmla="*/ 194 h 215"/>
                  <a:gd name="T24" fmla="*/ 449 w 663"/>
                  <a:gd name="T25" fmla="*/ 191 h 215"/>
                  <a:gd name="T26" fmla="*/ 462 w 663"/>
                  <a:gd name="T27" fmla="*/ 184 h 215"/>
                  <a:gd name="T28" fmla="*/ 475 w 663"/>
                  <a:gd name="T29" fmla="*/ 173 h 215"/>
                  <a:gd name="T30" fmla="*/ 490 w 663"/>
                  <a:gd name="T31" fmla="*/ 166 h 215"/>
                  <a:gd name="T32" fmla="*/ 503 w 663"/>
                  <a:gd name="T33" fmla="*/ 158 h 215"/>
                  <a:gd name="T34" fmla="*/ 519 w 663"/>
                  <a:gd name="T35" fmla="*/ 150 h 215"/>
                  <a:gd name="T36" fmla="*/ 532 w 663"/>
                  <a:gd name="T37" fmla="*/ 145 h 215"/>
                  <a:gd name="T38" fmla="*/ 544 w 663"/>
                  <a:gd name="T39" fmla="*/ 137 h 215"/>
                  <a:gd name="T40" fmla="*/ 552 w 663"/>
                  <a:gd name="T41" fmla="*/ 129 h 215"/>
                  <a:gd name="T42" fmla="*/ 555 w 663"/>
                  <a:gd name="T43" fmla="*/ 119 h 215"/>
                  <a:gd name="T44" fmla="*/ 555 w 663"/>
                  <a:gd name="T45" fmla="*/ 106 h 215"/>
                  <a:gd name="T46" fmla="*/ 552 w 663"/>
                  <a:gd name="T47" fmla="*/ 93 h 215"/>
                  <a:gd name="T48" fmla="*/ 552 w 663"/>
                  <a:gd name="T49" fmla="*/ 86 h 215"/>
                  <a:gd name="T50" fmla="*/ 557 w 663"/>
                  <a:gd name="T51" fmla="*/ 78 h 215"/>
                  <a:gd name="T52" fmla="*/ 565 w 663"/>
                  <a:gd name="T53" fmla="*/ 75 h 215"/>
                  <a:gd name="T54" fmla="*/ 575 w 663"/>
                  <a:gd name="T55" fmla="*/ 73 h 215"/>
                  <a:gd name="T56" fmla="*/ 586 w 663"/>
                  <a:gd name="T57" fmla="*/ 70 h 215"/>
                  <a:gd name="T58" fmla="*/ 593 w 663"/>
                  <a:gd name="T59" fmla="*/ 67 h 215"/>
                  <a:gd name="T60" fmla="*/ 599 w 663"/>
                  <a:gd name="T61" fmla="*/ 65 h 215"/>
                  <a:gd name="T62" fmla="*/ 609 w 663"/>
                  <a:gd name="T63" fmla="*/ 62 h 215"/>
                  <a:gd name="T64" fmla="*/ 619 w 663"/>
                  <a:gd name="T65" fmla="*/ 62 h 215"/>
                  <a:gd name="T66" fmla="*/ 630 w 663"/>
                  <a:gd name="T67" fmla="*/ 65 h 215"/>
                  <a:gd name="T68" fmla="*/ 642 w 663"/>
                  <a:gd name="T69" fmla="*/ 67 h 215"/>
                  <a:gd name="T70" fmla="*/ 648 w 663"/>
                  <a:gd name="T71" fmla="*/ 67 h 215"/>
                  <a:gd name="T72" fmla="*/ 650 w 663"/>
                  <a:gd name="T73" fmla="*/ 70 h 215"/>
                  <a:gd name="T74" fmla="*/ 658 w 663"/>
                  <a:gd name="T75" fmla="*/ 70 h 215"/>
                  <a:gd name="T76" fmla="*/ 663 w 663"/>
                  <a:gd name="T77" fmla="*/ 70 h 215"/>
                  <a:gd name="T78" fmla="*/ 663 w 663"/>
                  <a:gd name="T79" fmla="*/ 67 h 215"/>
                  <a:gd name="T80" fmla="*/ 661 w 663"/>
                  <a:gd name="T81" fmla="*/ 65 h 215"/>
                  <a:gd name="T82" fmla="*/ 658 w 663"/>
                  <a:gd name="T83" fmla="*/ 60 h 215"/>
                  <a:gd name="T84" fmla="*/ 653 w 663"/>
                  <a:gd name="T85" fmla="*/ 57 h 215"/>
                  <a:gd name="T86" fmla="*/ 653 w 663"/>
                  <a:gd name="T87" fmla="*/ 57 h 215"/>
                  <a:gd name="T88" fmla="*/ 645 w 663"/>
                  <a:gd name="T89" fmla="*/ 52 h 215"/>
                  <a:gd name="T90" fmla="*/ 640 w 663"/>
                  <a:gd name="T91" fmla="*/ 47 h 215"/>
                  <a:gd name="T92" fmla="*/ 632 w 663"/>
                  <a:gd name="T93" fmla="*/ 42 h 215"/>
                  <a:gd name="T94" fmla="*/ 627 w 663"/>
                  <a:gd name="T95" fmla="*/ 37 h 215"/>
                  <a:gd name="T96" fmla="*/ 619 w 663"/>
                  <a:gd name="T97" fmla="*/ 34 h 215"/>
                  <a:gd name="T98" fmla="*/ 614 w 663"/>
                  <a:gd name="T99" fmla="*/ 29 h 215"/>
                  <a:gd name="T100" fmla="*/ 606 w 663"/>
                  <a:gd name="T101" fmla="*/ 24 h 215"/>
                  <a:gd name="T102" fmla="*/ 601 w 663"/>
                  <a:gd name="T103" fmla="*/ 21 h 215"/>
                  <a:gd name="T104" fmla="*/ 596 w 663"/>
                  <a:gd name="T105" fmla="*/ 18 h 215"/>
                  <a:gd name="T106" fmla="*/ 591 w 663"/>
                  <a:gd name="T107" fmla="*/ 16 h 215"/>
                  <a:gd name="T108" fmla="*/ 588 w 663"/>
                  <a:gd name="T109" fmla="*/ 13 h 215"/>
                  <a:gd name="T110" fmla="*/ 586 w 663"/>
                  <a:gd name="T111" fmla="*/ 11 h 215"/>
                  <a:gd name="T112" fmla="*/ 581 w 663"/>
                  <a:gd name="T113" fmla="*/ 8 h 215"/>
                  <a:gd name="T114" fmla="*/ 578 w 663"/>
                  <a:gd name="T115" fmla="*/ 6 h 215"/>
                  <a:gd name="T116" fmla="*/ 575 w 663"/>
                  <a:gd name="T117" fmla="*/ 3 h 215"/>
                  <a:gd name="T118" fmla="*/ 573 w 663"/>
                  <a:gd name="T119" fmla="*/ 3 h 215"/>
                  <a:gd name="T120" fmla="*/ 570 w 663"/>
                  <a:gd name="T121" fmla="*/ 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63" h="215">
                    <a:moveTo>
                      <a:pt x="0" y="168"/>
                    </a:moveTo>
                    <a:lnTo>
                      <a:pt x="11" y="168"/>
                    </a:lnTo>
                    <a:lnTo>
                      <a:pt x="111" y="186"/>
                    </a:lnTo>
                    <a:lnTo>
                      <a:pt x="145" y="194"/>
                    </a:lnTo>
                    <a:lnTo>
                      <a:pt x="214" y="204"/>
                    </a:lnTo>
                    <a:lnTo>
                      <a:pt x="263" y="212"/>
                    </a:lnTo>
                    <a:lnTo>
                      <a:pt x="320" y="215"/>
                    </a:lnTo>
                    <a:lnTo>
                      <a:pt x="328" y="215"/>
                    </a:lnTo>
                    <a:lnTo>
                      <a:pt x="372" y="215"/>
                    </a:lnTo>
                    <a:lnTo>
                      <a:pt x="400" y="209"/>
                    </a:lnTo>
                    <a:lnTo>
                      <a:pt x="426" y="202"/>
                    </a:lnTo>
                    <a:lnTo>
                      <a:pt x="444" y="194"/>
                    </a:lnTo>
                    <a:lnTo>
                      <a:pt x="449" y="191"/>
                    </a:lnTo>
                    <a:lnTo>
                      <a:pt x="462" y="184"/>
                    </a:lnTo>
                    <a:lnTo>
                      <a:pt x="475" y="173"/>
                    </a:lnTo>
                    <a:lnTo>
                      <a:pt x="490" y="166"/>
                    </a:lnTo>
                    <a:lnTo>
                      <a:pt x="503" y="158"/>
                    </a:lnTo>
                    <a:lnTo>
                      <a:pt x="519" y="150"/>
                    </a:lnTo>
                    <a:lnTo>
                      <a:pt x="532" y="145"/>
                    </a:lnTo>
                    <a:lnTo>
                      <a:pt x="544" y="137"/>
                    </a:lnTo>
                    <a:lnTo>
                      <a:pt x="552" y="129"/>
                    </a:lnTo>
                    <a:lnTo>
                      <a:pt x="555" y="119"/>
                    </a:lnTo>
                    <a:lnTo>
                      <a:pt x="555" y="106"/>
                    </a:lnTo>
                    <a:lnTo>
                      <a:pt x="552" y="93"/>
                    </a:lnTo>
                    <a:lnTo>
                      <a:pt x="552" y="86"/>
                    </a:lnTo>
                    <a:lnTo>
                      <a:pt x="557" y="78"/>
                    </a:lnTo>
                    <a:lnTo>
                      <a:pt x="565" y="75"/>
                    </a:lnTo>
                    <a:lnTo>
                      <a:pt x="575" y="73"/>
                    </a:lnTo>
                    <a:lnTo>
                      <a:pt x="586" y="70"/>
                    </a:lnTo>
                    <a:lnTo>
                      <a:pt x="593" y="67"/>
                    </a:lnTo>
                    <a:lnTo>
                      <a:pt x="599" y="65"/>
                    </a:lnTo>
                    <a:lnTo>
                      <a:pt x="609" y="62"/>
                    </a:lnTo>
                    <a:lnTo>
                      <a:pt x="619" y="62"/>
                    </a:lnTo>
                    <a:lnTo>
                      <a:pt x="630" y="65"/>
                    </a:lnTo>
                    <a:lnTo>
                      <a:pt x="642" y="67"/>
                    </a:lnTo>
                    <a:lnTo>
                      <a:pt x="648" y="67"/>
                    </a:lnTo>
                    <a:lnTo>
                      <a:pt x="650" y="70"/>
                    </a:lnTo>
                    <a:lnTo>
                      <a:pt x="658" y="70"/>
                    </a:lnTo>
                    <a:lnTo>
                      <a:pt x="663" y="70"/>
                    </a:lnTo>
                    <a:lnTo>
                      <a:pt x="663" y="67"/>
                    </a:lnTo>
                    <a:lnTo>
                      <a:pt x="661" y="65"/>
                    </a:lnTo>
                    <a:lnTo>
                      <a:pt x="658" y="60"/>
                    </a:lnTo>
                    <a:lnTo>
                      <a:pt x="653" y="57"/>
                    </a:lnTo>
                    <a:lnTo>
                      <a:pt x="653" y="57"/>
                    </a:lnTo>
                    <a:lnTo>
                      <a:pt x="645" y="52"/>
                    </a:lnTo>
                    <a:lnTo>
                      <a:pt x="640" y="47"/>
                    </a:lnTo>
                    <a:lnTo>
                      <a:pt x="632" y="42"/>
                    </a:lnTo>
                    <a:lnTo>
                      <a:pt x="627" y="37"/>
                    </a:lnTo>
                    <a:lnTo>
                      <a:pt x="619" y="34"/>
                    </a:lnTo>
                    <a:lnTo>
                      <a:pt x="614" y="29"/>
                    </a:lnTo>
                    <a:lnTo>
                      <a:pt x="606" y="24"/>
                    </a:lnTo>
                    <a:lnTo>
                      <a:pt x="601" y="21"/>
                    </a:lnTo>
                    <a:lnTo>
                      <a:pt x="596" y="18"/>
                    </a:lnTo>
                    <a:lnTo>
                      <a:pt x="591" y="16"/>
                    </a:lnTo>
                    <a:lnTo>
                      <a:pt x="588" y="13"/>
                    </a:lnTo>
                    <a:lnTo>
                      <a:pt x="586" y="11"/>
                    </a:lnTo>
                    <a:lnTo>
                      <a:pt x="581" y="8"/>
                    </a:lnTo>
                    <a:lnTo>
                      <a:pt x="578" y="6"/>
                    </a:lnTo>
                    <a:lnTo>
                      <a:pt x="575" y="3"/>
                    </a:lnTo>
                    <a:lnTo>
                      <a:pt x="573" y="3"/>
                    </a:lnTo>
                    <a:lnTo>
                      <a:pt x="57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2" name="Freeform 752"/>
              <p:cNvSpPr>
                <a:spLocks/>
              </p:cNvSpPr>
              <p:nvPr/>
            </p:nvSpPr>
            <p:spPr bwMode="auto">
              <a:xfrm>
                <a:off x="439" y="1940"/>
                <a:ext cx="1050" cy="366"/>
              </a:xfrm>
              <a:custGeom>
                <a:avLst/>
                <a:gdLst>
                  <a:gd name="T0" fmla="*/ 98 w 1050"/>
                  <a:gd name="T1" fmla="*/ 111 h 366"/>
                  <a:gd name="T2" fmla="*/ 198 w 1050"/>
                  <a:gd name="T3" fmla="*/ 119 h 366"/>
                  <a:gd name="T4" fmla="*/ 325 w 1050"/>
                  <a:gd name="T5" fmla="*/ 144 h 366"/>
                  <a:gd name="T6" fmla="*/ 485 w 1050"/>
                  <a:gd name="T7" fmla="*/ 196 h 366"/>
                  <a:gd name="T8" fmla="*/ 593 w 1050"/>
                  <a:gd name="T9" fmla="*/ 253 h 366"/>
                  <a:gd name="T10" fmla="*/ 688 w 1050"/>
                  <a:gd name="T11" fmla="*/ 325 h 366"/>
                  <a:gd name="T12" fmla="*/ 763 w 1050"/>
                  <a:gd name="T13" fmla="*/ 366 h 366"/>
                  <a:gd name="T14" fmla="*/ 771 w 1050"/>
                  <a:gd name="T15" fmla="*/ 317 h 366"/>
                  <a:gd name="T16" fmla="*/ 792 w 1050"/>
                  <a:gd name="T17" fmla="*/ 281 h 366"/>
                  <a:gd name="T18" fmla="*/ 828 w 1050"/>
                  <a:gd name="T19" fmla="*/ 258 h 366"/>
                  <a:gd name="T20" fmla="*/ 851 w 1050"/>
                  <a:gd name="T21" fmla="*/ 229 h 366"/>
                  <a:gd name="T22" fmla="*/ 861 w 1050"/>
                  <a:gd name="T23" fmla="*/ 196 h 366"/>
                  <a:gd name="T24" fmla="*/ 861 w 1050"/>
                  <a:gd name="T25" fmla="*/ 162 h 366"/>
                  <a:gd name="T26" fmla="*/ 874 w 1050"/>
                  <a:gd name="T27" fmla="*/ 134 h 366"/>
                  <a:gd name="T28" fmla="*/ 905 w 1050"/>
                  <a:gd name="T29" fmla="*/ 126 h 366"/>
                  <a:gd name="T30" fmla="*/ 928 w 1050"/>
                  <a:gd name="T31" fmla="*/ 113 h 366"/>
                  <a:gd name="T32" fmla="*/ 926 w 1050"/>
                  <a:gd name="T33" fmla="*/ 88 h 366"/>
                  <a:gd name="T34" fmla="*/ 923 w 1050"/>
                  <a:gd name="T35" fmla="*/ 64 h 366"/>
                  <a:gd name="T36" fmla="*/ 941 w 1050"/>
                  <a:gd name="T37" fmla="*/ 57 h 366"/>
                  <a:gd name="T38" fmla="*/ 964 w 1050"/>
                  <a:gd name="T39" fmla="*/ 54 h 366"/>
                  <a:gd name="T40" fmla="*/ 980 w 1050"/>
                  <a:gd name="T41" fmla="*/ 51 h 366"/>
                  <a:gd name="T42" fmla="*/ 1003 w 1050"/>
                  <a:gd name="T43" fmla="*/ 54 h 366"/>
                  <a:gd name="T44" fmla="*/ 1029 w 1050"/>
                  <a:gd name="T45" fmla="*/ 62 h 366"/>
                  <a:gd name="T46" fmla="*/ 1044 w 1050"/>
                  <a:gd name="T47" fmla="*/ 64 h 366"/>
                  <a:gd name="T48" fmla="*/ 1050 w 1050"/>
                  <a:gd name="T49" fmla="*/ 64 h 366"/>
                  <a:gd name="T50" fmla="*/ 1047 w 1050"/>
                  <a:gd name="T51" fmla="*/ 59 h 366"/>
                  <a:gd name="T52" fmla="*/ 1044 w 1050"/>
                  <a:gd name="T53" fmla="*/ 54 h 366"/>
                  <a:gd name="T54" fmla="*/ 1034 w 1050"/>
                  <a:gd name="T55" fmla="*/ 46 h 366"/>
                  <a:gd name="T56" fmla="*/ 1024 w 1050"/>
                  <a:gd name="T57" fmla="*/ 39 h 366"/>
                  <a:gd name="T58" fmla="*/ 1013 w 1050"/>
                  <a:gd name="T59" fmla="*/ 28 h 366"/>
                  <a:gd name="T60" fmla="*/ 1006 w 1050"/>
                  <a:gd name="T61" fmla="*/ 23 h 366"/>
                  <a:gd name="T62" fmla="*/ 998 w 1050"/>
                  <a:gd name="T63" fmla="*/ 15 h 366"/>
                  <a:gd name="T64" fmla="*/ 990 w 1050"/>
                  <a:gd name="T65" fmla="*/ 10 h 366"/>
                  <a:gd name="T66" fmla="*/ 985 w 1050"/>
                  <a:gd name="T67" fmla="*/ 8 h 366"/>
                  <a:gd name="T68" fmla="*/ 982 w 1050"/>
                  <a:gd name="T69" fmla="*/ 2 h 366"/>
                  <a:gd name="T70" fmla="*/ 977 w 1050"/>
                  <a:gd name="T71" fmla="*/ 0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0" h="366">
                    <a:moveTo>
                      <a:pt x="0" y="108"/>
                    </a:moveTo>
                    <a:lnTo>
                      <a:pt x="98" y="111"/>
                    </a:lnTo>
                    <a:lnTo>
                      <a:pt x="149" y="116"/>
                    </a:lnTo>
                    <a:lnTo>
                      <a:pt x="198" y="119"/>
                    </a:lnTo>
                    <a:lnTo>
                      <a:pt x="296" y="137"/>
                    </a:lnTo>
                    <a:lnTo>
                      <a:pt x="325" y="144"/>
                    </a:lnTo>
                    <a:lnTo>
                      <a:pt x="392" y="160"/>
                    </a:lnTo>
                    <a:lnTo>
                      <a:pt x="485" y="196"/>
                    </a:lnTo>
                    <a:lnTo>
                      <a:pt x="575" y="242"/>
                    </a:lnTo>
                    <a:lnTo>
                      <a:pt x="593" y="253"/>
                    </a:lnTo>
                    <a:lnTo>
                      <a:pt x="655" y="299"/>
                    </a:lnTo>
                    <a:lnTo>
                      <a:pt x="688" y="325"/>
                    </a:lnTo>
                    <a:lnTo>
                      <a:pt x="732" y="361"/>
                    </a:lnTo>
                    <a:lnTo>
                      <a:pt x="763" y="366"/>
                    </a:lnTo>
                    <a:lnTo>
                      <a:pt x="771" y="343"/>
                    </a:lnTo>
                    <a:lnTo>
                      <a:pt x="771" y="317"/>
                    </a:lnTo>
                    <a:lnTo>
                      <a:pt x="779" y="297"/>
                    </a:lnTo>
                    <a:lnTo>
                      <a:pt x="792" y="281"/>
                    </a:lnTo>
                    <a:lnTo>
                      <a:pt x="810" y="271"/>
                    </a:lnTo>
                    <a:lnTo>
                      <a:pt x="828" y="258"/>
                    </a:lnTo>
                    <a:lnTo>
                      <a:pt x="841" y="245"/>
                    </a:lnTo>
                    <a:lnTo>
                      <a:pt x="851" y="229"/>
                    </a:lnTo>
                    <a:lnTo>
                      <a:pt x="856" y="214"/>
                    </a:lnTo>
                    <a:lnTo>
                      <a:pt x="861" y="196"/>
                    </a:lnTo>
                    <a:lnTo>
                      <a:pt x="864" y="180"/>
                    </a:lnTo>
                    <a:lnTo>
                      <a:pt x="861" y="162"/>
                    </a:lnTo>
                    <a:lnTo>
                      <a:pt x="864" y="144"/>
                    </a:lnTo>
                    <a:lnTo>
                      <a:pt x="874" y="134"/>
                    </a:lnTo>
                    <a:lnTo>
                      <a:pt x="890" y="129"/>
                    </a:lnTo>
                    <a:lnTo>
                      <a:pt x="905" y="126"/>
                    </a:lnTo>
                    <a:lnTo>
                      <a:pt x="921" y="121"/>
                    </a:lnTo>
                    <a:lnTo>
                      <a:pt x="928" y="113"/>
                    </a:lnTo>
                    <a:lnTo>
                      <a:pt x="931" y="101"/>
                    </a:lnTo>
                    <a:lnTo>
                      <a:pt x="926" y="88"/>
                    </a:lnTo>
                    <a:lnTo>
                      <a:pt x="923" y="75"/>
                    </a:lnTo>
                    <a:lnTo>
                      <a:pt x="923" y="64"/>
                    </a:lnTo>
                    <a:lnTo>
                      <a:pt x="928" y="59"/>
                    </a:lnTo>
                    <a:lnTo>
                      <a:pt x="941" y="57"/>
                    </a:lnTo>
                    <a:lnTo>
                      <a:pt x="954" y="57"/>
                    </a:lnTo>
                    <a:lnTo>
                      <a:pt x="964" y="54"/>
                    </a:lnTo>
                    <a:lnTo>
                      <a:pt x="972" y="51"/>
                    </a:lnTo>
                    <a:lnTo>
                      <a:pt x="980" y="51"/>
                    </a:lnTo>
                    <a:lnTo>
                      <a:pt x="990" y="51"/>
                    </a:lnTo>
                    <a:lnTo>
                      <a:pt x="1003" y="54"/>
                    </a:lnTo>
                    <a:lnTo>
                      <a:pt x="1016" y="59"/>
                    </a:lnTo>
                    <a:lnTo>
                      <a:pt x="1029" y="62"/>
                    </a:lnTo>
                    <a:lnTo>
                      <a:pt x="1039" y="64"/>
                    </a:lnTo>
                    <a:lnTo>
                      <a:pt x="1044" y="64"/>
                    </a:lnTo>
                    <a:lnTo>
                      <a:pt x="1044" y="64"/>
                    </a:lnTo>
                    <a:lnTo>
                      <a:pt x="1050" y="64"/>
                    </a:lnTo>
                    <a:lnTo>
                      <a:pt x="1050" y="62"/>
                    </a:lnTo>
                    <a:lnTo>
                      <a:pt x="1047" y="59"/>
                    </a:lnTo>
                    <a:lnTo>
                      <a:pt x="1047" y="59"/>
                    </a:lnTo>
                    <a:lnTo>
                      <a:pt x="1044" y="54"/>
                    </a:lnTo>
                    <a:lnTo>
                      <a:pt x="1039" y="51"/>
                    </a:lnTo>
                    <a:lnTo>
                      <a:pt x="1034" y="46"/>
                    </a:lnTo>
                    <a:lnTo>
                      <a:pt x="1029" y="41"/>
                    </a:lnTo>
                    <a:lnTo>
                      <a:pt x="1024" y="39"/>
                    </a:lnTo>
                    <a:lnTo>
                      <a:pt x="1019" y="33"/>
                    </a:lnTo>
                    <a:lnTo>
                      <a:pt x="1013" y="28"/>
                    </a:lnTo>
                    <a:lnTo>
                      <a:pt x="1008" y="26"/>
                    </a:lnTo>
                    <a:lnTo>
                      <a:pt x="1006" y="23"/>
                    </a:lnTo>
                    <a:lnTo>
                      <a:pt x="1001" y="18"/>
                    </a:lnTo>
                    <a:lnTo>
                      <a:pt x="998" y="15"/>
                    </a:lnTo>
                    <a:lnTo>
                      <a:pt x="993" y="13"/>
                    </a:lnTo>
                    <a:lnTo>
                      <a:pt x="990" y="10"/>
                    </a:lnTo>
                    <a:lnTo>
                      <a:pt x="988" y="8"/>
                    </a:lnTo>
                    <a:lnTo>
                      <a:pt x="985" y="8"/>
                    </a:lnTo>
                    <a:lnTo>
                      <a:pt x="982" y="5"/>
                    </a:lnTo>
                    <a:lnTo>
                      <a:pt x="982" y="2"/>
                    </a:lnTo>
                    <a:lnTo>
                      <a:pt x="980" y="2"/>
                    </a:lnTo>
                    <a:lnTo>
                      <a:pt x="97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3" name="Rectangle 753"/>
              <p:cNvSpPr>
                <a:spLocks noChangeArrowheads="1"/>
              </p:cNvSpPr>
              <p:nvPr/>
            </p:nvSpPr>
            <p:spPr bwMode="auto">
              <a:xfrm>
                <a:off x="614" y="2069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4" name="Freeform 754"/>
              <p:cNvSpPr>
                <a:spLocks/>
              </p:cNvSpPr>
              <p:nvPr/>
            </p:nvSpPr>
            <p:spPr bwMode="auto">
              <a:xfrm>
                <a:off x="612" y="2061"/>
                <a:ext cx="31" cy="23"/>
              </a:xfrm>
              <a:custGeom>
                <a:avLst/>
                <a:gdLst>
                  <a:gd name="T0" fmla="*/ 5 w 31"/>
                  <a:gd name="T1" fmla="*/ 5 h 23"/>
                  <a:gd name="T2" fmla="*/ 5 w 31"/>
                  <a:gd name="T3" fmla="*/ 5 h 23"/>
                  <a:gd name="T4" fmla="*/ 7 w 31"/>
                  <a:gd name="T5" fmla="*/ 8 h 23"/>
                  <a:gd name="T6" fmla="*/ 7 w 31"/>
                  <a:gd name="T7" fmla="*/ 10 h 23"/>
                  <a:gd name="T8" fmla="*/ 5 w 31"/>
                  <a:gd name="T9" fmla="*/ 13 h 23"/>
                  <a:gd name="T10" fmla="*/ 2 w 31"/>
                  <a:gd name="T11" fmla="*/ 13 h 23"/>
                  <a:gd name="T12" fmla="*/ 0 w 31"/>
                  <a:gd name="T13" fmla="*/ 10 h 23"/>
                  <a:gd name="T14" fmla="*/ 2 w 31"/>
                  <a:gd name="T15" fmla="*/ 8 h 23"/>
                  <a:gd name="T16" fmla="*/ 5 w 31"/>
                  <a:gd name="T17" fmla="*/ 3 h 23"/>
                  <a:gd name="T18" fmla="*/ 7 w 31"/>
                  <a:gd name="T19" fmla="*/ 3 h 23"/>
                  <a:gd name="T20" fmla="*/ 15 w 31"/>
                  <a:gd name="T21" fmla="*/ 0 h 23"/>
                  <a:gd name="T22" fmla="*/ 23 w 31"/>
                  <a:gd name="T23" fmla="*/ 3 h 23"/>
                  <a:gd name="T24" fmla="*/ 31 w 31"/>
                  <a:gd name="T25" fmla="*/ 8 h 23"/>
                  <a:gd name="T26" fmla="*/ 31 w 31"/>
                  <a:gd name="T27" fmla="*/ 13 h 23"/>
                  <a:gd name="T28" fmla="*/ 31 w 31"/>
                  <a:gd name="T29" fmla="*/ 18 h 23"/>
                  <a:gd name="T30" fmla="*/ 25 w 31"/>
                  <a:gd name="T31" fmla="*/ 23 h 23"/>
                  <a:gd name="T32" fmla="*/ 18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5" y="5"/>
                    </a:moveTo>
                    <a:lnTo>
                      <a:pt x="5" y="5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2" y="8"/>
                    </a:lnTo>
                    <a:lnTo>
                      <a:pt x="5" y="3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23" y="3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1" y="18"/>
                    </a:lnTo>
                    <a:lnTo>
                      <a:pt x="25" y="23"/>
                    </a:lnTo>
                    <a:lnTo>
                      <a:pt x="18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5" name="Freeform 755"/>
              <p:cNvSpPr>
                <a:spLocks/>
              </p:cNvSpPr>
              <p:nvPr/>
            </p:nvSpPr>
            <p:spPr bwMode="auto">
              <a:xfrm>
                <a:off x="635" y="2066"/>
                <a:ext cx="5" cy="18"/>
              </a:xfrm>
              <a:custGeom>
                <a:avLst/>
                <a:gdLst>
                  <a:gd name="T0" fmla="*/ 5 w 5"/>
                  <a:gd name="T1" fmla="*/ 0 h 18"/>
                  <a:gd name="T2" fmla="*/ 5 w 5"/>
                  <a:gd name="T3" fmla="*/ 5 h 18"/>
                  <a:gd name="T4" fmla="*/ 5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lnTo>
                      <a:pt x="5" y="5"/>
                    </a:lnTo>
                    <a:lnTo>
                      <a:pt x="5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6" name="Freeform 756"/>
              <p:cNvSpPr>
                <a:spLocks/>
              </p:cNvSpPr>
              <p:nvPr/>
            </p:nvSpPr>
            <p:spPr bwMode="auto">
              <a:xfrm>
                <a:off x="630" y="2064"/>
                <a:ext cx="7" cy="20"/>
              </a:xfrm>
              <a:custGeom>
                <a:avLst/>
                <a:gdLst>
                  <a:gd name="T0" fmla="*/ 2 w 7"/>
                  <a:gd name="T1" fmla="*/ 0 h 20"/>
                  <a:gd name="T2" fmla="*/ 7 w 7"/>
                  <a:gd name="T3" fmla="*/ 2 h 20"/>
                  <a:gd name="T4" fmla="*/ 7 w 7"/>
                  <a:gd name="T5" fmla="*/ 7 h 20"/>
                  <a:gd name="T6" fmla="*/ 7 w 7"/>
                  <a:gd name="T7" fmla="*/ 15 h 20"/>
                  <a:gd name="T8" fmla="*/ 2 w 7"/>
                  <a:gd name="T9" fmla="*/ 18 h 20"/>
                  <a:gd name="T10" fmla="*/ 0 w 7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0">
                    <a:moveTo>
                      <a:pt x="2" y="0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7" y="15"/>
                    </a:lnTo>
                    <a:lnTo>
                      <a:pt x="2" y="18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7" name="Freeform 757"/>
              <p:cNvSpPr>
                <a:spLocks/>
              </p:cNvSpPr>
              <p:nvPr/>
            </p:nvSpPr>
            <p:spPr bwMode="auto">
              <a:xfrm>
                <a:off x="606" y="2082"/>
                <a:ext cx="34" cy="28"/>
              </a:xfrm>
              <a:custGeom>
                <a:avLst/>
                <a:gdLst>
                  <a:gd name="T0" fmla="*/ 18 w 34"/>
                  <a:gd name="T1" fmla="*/ 0 h 28"/>
                  <a:gd name="T2" fmla="*/ 24 w 34"/>
                  <a:gd name="T3" fmla="*/ 2 h 28"/>
                  <a:gd name="T4" fmla="*/ 29 w 34"/>
                  <a:gd name="T5" fmla="*/ 5 h 28"/>
                  <a:gd name="T6" fmla="*/ 31 w 34"/>
                  <a:gd name="T7" fmla="*/ 10 h 28"/>
                  <a:gd name="T8" fmla="*/ 34 w 34"/>
                  <a:gd name="T9" fmla="*/ 15 h 28"/>
                  <a:gd name="T10" fmla="*/ 31 w 34"/>
                  <a:gd name="T11" fmla="*/ 23 h 28"/>
                  <a:gd name="T12" fmla="*/ 29 w 34"/>
                  <a:gd name="T13" fmla="*/ 28 h 28"/>
                  <a:gd name="T14" fmla="*/ 26 w 34"/>
                  <a:gd name="T15" fmla="*/ 28 h 28"/>
                  <a:gd name="T16" fmla="*/ 18 w 34"/>
                  <a:gd name="T17" fmla="*/ 28 h 28"/>
                  <a:gd name="T18" fmla="*/ 11 w 34"/>
                  <a:gd name="T19" fmla="*/ 28 h 28"/>
                  <a:gd name="T20" fmla="*/ 3 w 34"/>
                  <a:gd name="T21" fmla="*/ 23 h 28"/>
                  <a:gd name="T22" fmla="*/ 3 w 34"/>
                  <a:gd name="T23" fmla="*/ 20 h 28"/>
                  <a:gd name="T24" fmla="*/ 0 w 34"/>
                  <a:gd name="T25" fmla="*/ 15 h 28"/>
                  <a:gd name="T26" fmla="*/ 0 w 34"/>
                  <a:gd name="T27" fmla="*/ 13 h 28"/>
                  <a:gd name="T28" fmla="*/ 3 w 34"/>
                  <a:gd name="T29" fmla="*/ 13 h 28"/>
                  <a:gd name="T30" fmla="*/ 6 w 34"/>
                  <a:gd name="T31" fmla="*/ 13 h 28"/>
                  <a:gd name="T32" fmla="*/ 8 w 34"/>
                  <a:gd name="T33" fmla="*/ 15 h 28"/>
                  <a:gd name="T34" fmla="*/ 8 w 34"/>
                  <a:gd name="T35" fmla="*/ 18 h 28"/>
                  <a:gd name="T36" fmla="*/ 6 w 34"/>
                  <a:gd name="T37" fmla="*/ 20 h 28"/>
                  <a:gd name="T38" fmla="*/ 3 w 34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8" y="0"/>
                    </a:moveTo>
                    <a:lnTo>
                      <a:pt x="24" y="2"/>
                    </a:lnTo>
                    <a:lnTo>
                      <a:pt x="29" y="5"/>
                    </a:lnTo>
                    <a:lnTo>
                      <a:pt x="31" y="10"/>
                    </a:lnTo>
                    <a:lnTo>
                      <a:pt x="34" y="15"/>
                    </a:lnTo>
                    <a:lnTo>
                      <a:pt x="31" y="23"/>
                    </a:lnTo>
                    <a:lnTo>
                      <a:pt x="29" y="28"/>
                    </a:lnTo>
                    <a:lnTo>
                      <a:pt x="26" y="28"/>
                    </a:lnTo>
                    <a:lnTo>
                      <a:pt x="18" y="28"/>
                    </a:lnTo>
                    <a:lnTo>
                      <a:pt x="11" y="28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8" y="15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3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8" name="Freeform 758"/>
              <p:cNvSpPr>
                <a:spLocks/>
              </p:cNvSpPr>
              <p:nvPr/>
            </p:nvSpPr>
            <p:spPr bwMode="auto">
              <a:xfrm>
                <a:off x="632" y="2092"/>
                <a:ext cx="5" cy="16"/>
              </a:xfrm>
              <a:custGeom>
                <a:avLst/>
                <a:gdLst>
                  <a:gd name="T0" fmla="*/ 3 w 5"/>
                  <a:gd name="T1" fmla="*/ 0 h 16"/>
                  <a:gd name="T2" fmla="*/ 5 w 5"/>
                  <a:gd name="T3" fmla="*/ 5 h 16"/>
                  <a:gd name="T4" fmla="*/ 3 w 5"/>
                  <a:gd name="T5" fmla="*/ 13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lnTo>
                      <a:pt x="5" y="5"/>
                    </a:lnTo>
                    <a:lnTo>
                      <a:pt x="3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99" name="Freeform 759"/>
              <p:cNvSpPr>
                <a:spLocks/>
              </p:cNvSpPr>
              <p:nvPr/>
            </p:nvSpPr>
            <p:spPr bwMode="auto">
              <a:xfrm>
                <a:off x="624" y="2084"/>
                <a:ext cx="11" cy="26"/>
              </a:xfrm>
              <a:custGeom>
                <a:avLst/>
                <a:gdLst>
                  <a:gd name="T0" fmla="*/ 6 w 11"/>
                  <a:gd name="T1" fmla="*/ 0 h 26"/>
                  <a:gd name="T2" fmla="*/ 8 w 11"/>
                  <a:gd name="T3" fmla="*/ 3 h 26"/>
                  <a:gd name="T4" fmla="*/ 11 w 11"/>
                  <a:gd name="T5" fmla="*/ 6 h 26"/>
                  <a:gd name="T6" fmla="*/ 11 w 11"/>
                  <a:gd name="T7" fmla="*/ 13 h 26"/>
                  <a:gd name="T8" fmla="*/ 11 w 11"/>
                  <a:gd name="T9" fmla="*/ 21 h 26"/>
                  <a:gd name="T10" fmla="*/ 6 w 11"/>
                  <a:gd name="T11" fmla="*/ 26 h 26"/>
                  <a:gd name="T12" fmla="*/ 0 w 11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6">
                    <a:moveTo>
                      <a:pt x="6" y="0"/>
                    </a:moveTo>
                    <a:lnTo>
                      <a:pt x="8" y="3"/>
                    </a:lnTo>
                    <a:lnTo>
                      <a:pt x="11" y="6"/>
                    </a:lnTo>
                    <a:lnTo>
                      <a:pt x="11" y="13"/>
                    </a:lnTo>
                    <a:lnTo>
                      <a:pt x="11" y="21"/>
                    </a:lnTo>
                    <a:lnTo>
                      <a:pt x="6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0" name="Freeform 760"/>
              <p:cNvSpPr>
                <a:spLocks/>
              </p:cNvSpPr>
              <p:nvPr/>
            </p:nvSpPr>
            <p:spPr bwMode="auto">
              <a:xfrm>
                <a:off x="609" y="209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1" name="Freeform 761"/>
              <p:cNvSpPr>
                <a:spLocks/>
              </p:cNvSpPr>
              <p:nvPr/>
            </p:nvSpPr>
            <p:spPr bwMode="auto">
              <a:xfrm>
                <a:off x="655" y="2108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3 w 3"/>
                  <a:gd name="T5" fmla="*/ 5 h 5"/>
                  <a:gd name="T6" fmla="*/ 3 w 3"/>
                  <a:gd name="T7" fmla="*/ 2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2" name="Freeform 762"/>
              <p:cNvSpPr>
                <a:spLocks/>
              </p:cNvSpPr>
              <p:nvPr/>
            </p:nvSpPr>
            <p:spPr bwMode="auto">
              <a:xfrm>
                <a:off x="653" y="2071"/>
                <a:ext cx="36" cy="49"/>
              </a:xfrm>
              <a:custGeom>
                <a:avLst/>
                <a:gdLst>
                  <a:gd name="T0" fmla="*/ 28 w 36"/>
                  <a:gd name="T1" fmla="*/ 24 h 49"/>
                  <a:gd name="T2" fmla="*/ 26 w 36"/>
                  <a:gd name="T3" fmla="*/ 29 h 49"/>
                  <a:gd name="T4" fmla="*/ 23 w 36"/>
                  <a:gd name="T5" fmla="*/ 31 h 49"/>
                  <a:gd name="T6" fmla="*/ 18 w 36"/>
                  <a:gd name="T7" fmla="*/ 31 h 49"/>
                  <a:gd name="T8" fmla="*/ 13 w 36"/>
                  <a:gd name="T9" fmla="*/ 31 h 49"/>
                  <a:gd name="T10" fmla="*/ 8 w 36"/>
                  <a:gd name="T11" fmla="*/ 26 h 49"/>
                  <a:gd name="T12" fmla="*/ 5 w 36"/>
                  <a:gd name="T13" fmla="*/ 21 h 49"/>
                  <a:gd name="T14" fmla="*/ 2 w 36"/>
                  <a:gd name="T15" fmla="*/ 13 h 49"/>
                  <a:gd name="T16" fmla="*/ 5 w 36"/>
                  <a:gd name="T17" fmla="*/ 11 h 49"/>
                  <a:gd name="T18" fmla="*/ 8 w 36"/>
                  <a:gd name="T19" fmla="*/ 6 h 49"/>
                  <a:gd name="T20" fmla="*/ 13 w 36"/>
                  <a:gd name="T21" fmla="*/ 3 h 49"/>
                  <a:gd name="T22" fmla="*/ 20 w 36"/>
                  <a:gd name="T23" fmla="*/ 0 h 49"/>
                  <a:gd name="T24" fmla="*/ 26 w 36"/>
                  <a:gd name="T25" fmla="*/ 3 h 49"/>
                  <a:gd name="T26" fmla="*/ 31 w 36"/>
                  <a:gd name="T27" fmla="*/ 6 h 49"/>
                  <a:gd name="T28" fmla="*/ 36 w 36"/>
                  <a:gd name="T29" fmla="*/ 11 h 49"/>
                  <a:gd name="T30" fmla="*/ 36 w 36"/>
                  <a:gd name="T31" fmla="*/ 19 h 49"/>
                  <a:gd name="T32" fmla="*/ 33 w 36"/>
                  <a:gd name="T33" fmla="*/ 31 h 49"/>
                  <a:gd name="T34" fmla="*/ 28 w 36"/>
                  <a:gd name="T35" fmla="*/ 42 h 49"/>
                  <a:gd name="T36" fmla="*/ 26 w 36"/>
                  <a:gd name="T37" fmla="*/ 44 h 49"/>
                  <a:gd name="T38" fmla="*/ 20 w 36"/>
                  <a:gd name="T39" fmla="*/ 49 h 49"/>
                  <a:gd name="T40" fmla="*/ 13 w 36"/>
                  <a:gd name="T41" fmla="*/ 49 h 49"/>
                  <a:gd name="T42" fmla="*/ 5 w 36"/>
                  <a:gd name="T43" fmla="*/ 47 h 49"/>
                  <a:gd name="T44" fmla="*/ 2 w 36"/>
                  <a:gd name="T45" fmla="*/ 44 h 49"/>
                  <a:gd name="T46" fmla="*/ 0 w 36"/>
                  <a:gd name="T47" fmla="*/ 39 h 49"/>
                  <a:gd name="T48" fmla="*/ 0 w 36"/>
                  <a:gd name="T49" fmla="*/ 37 h 49"/>
                  <a:gd name="T50" fmla="*/ 2 w 36"/>
                  <a:gd name="T51" fmla="*/ 37 h 49"/>
                  <a:gd name="T52" fmla="*/ 5 w 36"/>
                  <a:gd name="T53" fmla="*/ 37 h 49"/>
                  <a:gd name="T54" fmla="*/ 8 w 36"/>
                  <a:gd name="T55" fmla="*/ 39 h 49"/>
                  <a:gd name="T56" fmla="*/ 8 w 36"/>
                  <a:gd name="T57" fmla="*/ 42 h 49"/>
                  <a:gd name="T58" fmla="*/ 5 w 36"/>
                  <a:gd name="T59" fmla="*/ 42 h 49"/>
                  <a:gd name="T60" fmla="*/ 2 w 36"/>
                  <a:gd name="T61" fmla="*/ 4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" h="49">
                    <a:moveTo>
                      <a:pt x="28" y="24"/>
                    </a:moveTo>
                    <a:lnTo>
                      <a:pt x="26" y="29"/>
                    </a:lnTo>
                    <a:lnTo>
                      <a:pt x="23" y="31"/>
                    </a:lnTo>
                    <a:lnTo>
                      <a:pt x="18" y="31"/>
                    </a:lnTo>
                    <a:lnTo>
                      <a:pt x="13" y="31"/>
                    </a:lnTo>
                    <a:lnTo>
                      <a:pt x="8" y="26"/>
                    </a:lnTo>
                    <a:lnTo>
                      <a:pt x="5" y="21"/>
                    </a:lnTo>
                    <a:lnTo>
                      <a:pt x="2" y="13"/>
                    </a:lnTo>
                    <a:lnTo>
                      <a:pt x="5" y="11"/>
                    </a:lnTo>
                    <a:lnTo>
                      <a:pt x="8" y="6"/>
                    </a:lnTo>
                    <a:lnTo>
                      <a:pt x="13" y="3"/>
                    </a:lnTo>
                    <a:lnTo>
                      <a:pt x="20" y="0"/>
                    </a:lnTo>
                    <a:lnTo>
                      <a:pt x="26" y="3"/>
                    </a:lnTo>
                    <a:lnTo>
                      <a:pt x="31" y="6"/>
                    </a:lnTo>
                    <a:lnTo>
                      <a:pt x="36" y="11"/>
                    </a:lnTo>
                    <a:lnTo>
                      <a:pt x="36" y="19"/>
                    </a:lnTo>
                    <a:lnTo>
                      <a:pt x="33" y="31"/>
                    </a:lnTo>
                    <a:lnTo>
                      <a:pt x="28" y="42"/>
                    </a:lnTo>
                    <a:lnTo>
                      <a:pt x="26" y="44"/>
                    </a:lnTo>
                    <a:lnTo>
                      <a:pt x="20" y="49"/>
                    </a:lnTo>
                    <a:lnTo>
                      <a:pt x="13" y="49"/>
                    </a:lnTo>
                    <a:lnTo>
                      <a:pt x="5" y="47"/>
                    </a:lnTo>
                    <a:lnTo>
                      <a:pt x="2" y="44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2" y="37"/>
                    </a:lnTo>
                    <a:lnTo>
                      <a:pt x="5" y="37"/>
                    </a:lnTo>
                    <a:lnTo>
                      <a:pt x="8" y="39"/>
                    </a:lnTo>
                    <a:lnTo>
                      <a:pt x="8" y="42"/>
                    </a:lnTo>
                    <a:lnTo>
                      <a:pt x="5" y="42"/>
                    </a:lnTo>
                    <a:lnTo>
                      <a:pt x="2" y="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3" name="Freeform 763"/>
              <p:cNvSpPr>
                <a:spLocks/>
              </p:cNvSpPr>
              <p:nvPr/>
            </p:nvSpPr>
            <p:spPr bwMode="auto">
              <a:xfrm>
                <a:off x="658" y="2077"/>
                <a:ext cx="5" cy="15"/>
              </a:xfrm>
              <a:custGeom>
                <a:avLst/>
                <a:gdLst>
                  <a:gd name="T0" fmla="*/ 3 w 5"/>
                  <a:gd name="T1" fmla="*/ 15 h 15"/>
                  <a:gd name="T2" fmla="*/ 0 w 5"/>
                  <a:gd name="T3" fmla="*/ 10 h 15"/>
                  <a:gd name="T4" fmla="*/ 3 w 5"/>
                  <a:gd name="T5" fmla="*/ 5 h 15"/>
                  <a:gd name="T6" fmla="*/ 5 w 5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3" y="15"/>
                    </a:moveTo>
                    <a:lnTo>
                      <a:pt x="0" y="10"/>
                    </a:lnTo>
                    <a:lnTo>
                      <a:pt x="3" y="5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4" name="Freeform 764"/>
              <p:cNvSpPr>
                <a:spLocks/>
              </p:cNvSpPr>
              <p:nvPr/>
            </p:nvSpPr>
            <p:spPr bwMode="auto">
              <a:xfrm>
                <a:off x="676" y="2079"/>
                <a:ext cx="10" cy="36"/>
              </a:xfrm>
              <a:custGeom>
                <a:avLst/>
                <a:gdLst>
                  <a:gd name="T0" fmla="*/ 8 w 10"/>
                  <a:gd name="T1" fmla="*/ 0 h 36"/>
                  <a:gd name="T2" fmla="*/ 10 w 10"/>
                  <a:gd name="T3" fmla="*/ 3 h 36"/>
                  <a:gd name="T4" fmla="*/ 10 w 10"/>
                  <a:gd name="T5" fmla="*/ 11 h 36"/>
                  <a:gd name="T6" fmla="*/ 8 w 10"/>
                  <a:gd name="T7" fmla="*/ 23 h 36"/>
                  <a:gd name="T8" fmla="*/ 3 w 10"/>
                  <a:gd name="T9" fmla="*/ 31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8" y="0"/>
                    </a:moveTo>
                    <a:lnTo>
                      <a:pt x="10" y="3"/>
                    </a:lnTo>
                    <a:lnTo>
                      <a:pt x="10" y="11"/>
                    </a:lnTo>
                    <a:lnTo>
                      <a:pt x="8" y="23"/>
                    </a:lnTo>
                    <a:lnTo>
                      <a:pt x="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5" name="Freeform 765"/>
              <p:cNvSpPr>
                <a:spLocks/>
              </p:cNvSpPr>
              <p:nvPr/>
            </p:nvSpPr>
            <p:spPr bwMode="auto">
              <a:xfrm>
                <a:off x="661" y="2071"/>
                <a:ext cx="12" cy="31"/>
              </a:xfrm>
              <a:custGeom>
                <a:avLst/>
                <a:gdLst>
                  <a:gd name="T0" fmla="*/ 5 w 12"/>
                  <a:gd name="T1" fmla="*/ 31 h 31"/>
                  <a:gd name="T2" fmla="*/ 2 w 12"/>
                  <a:gd name="T3" fmla="*/ 26 h 31"/>
                  <a:gd name="T4" fmla="*/ 0 w 12"/>
                  <a:gd name="T5" fmla="*/ 24 h 31"/>
                  <a:gd name="T6" fmla="*/ 0 w 12"/>
                  <a:gd name="T7" fmla="*/ 19 h 31"/>
                  <a:gd name="T8" fmla="*/ 2 w 12"/>
                  <a:gd name="T9" fmla="*/ 11 h 31"/>
                  <a:gd name="T10" fmla="*/ 5 w 12"/>
                  <a:gd name="T11" fmla="*/ 6 h 31"/>
                  <a:gd name="T12" fmla="*/ 7 w 12"/>
                  <a:gd name="T13" fmla="*/ 3 h 31"/>
                  <a:gd name="T14" fmla="*/ 12 w 12"/>
                  <a:gd name="T1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1">
                    <a:moveTo>
                      <a:pt x="5" y="31"/>
                    </a:moveTo>
                    <a:lnTo>
                      <a:pt x="2" y="26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2" y="11"/>
                    </a:lnTo>
                    <a:lnTo>
                      <a:pt x="5" y="6"/>
                    </a:lnTo>
                    <a:lnTo>
                      <a:pt x="7" y="3"/>
                    </a:lnTo>
                    <a:lnTo>
                      <a:pt x="1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6" name="Freeform 766"/>
              <p:cNvSpPr>
                <a:spLocks/>
              </p:cNvSpPr>
              <p:nvPr/>
            </p:nvSpPr>
            <p:spPr bwMode="auto">
              <a:xfrm>
                <a:off x="666" y="2074"/>
                <a:ext cx="18" cy="46"/>
              </a:xfrm>
              <a:custGeom>
                <a:avLst/>
                <a:gdLst>
                  <a:gd name="T0" fmla="*/ 13 w 18"/>
                  <a:gd name="T1" fmla="*/ 0 h 46"/>
                  <a:gd name="T2" fmla="*/ 15 w 18"/>
                  <a:gd name="T3" fmla="*/ 3 h 46"/>
                  <a:gd name="T4" fmla="*/ 18 w 18"/>
                  <a:gd name="T5" fmla="*/ 8 h 46"/>
                  <a:gd name="T6" fmla="*/ 18 w 18"/>
                  <a:gd name="T7" fmla="*/ 16 h 46"/>
                  <a:gd name="T8" fmla="*/ 15 w 18"/>
                  <a:gd name="T9" fmla="*/ 31 h 46"/>
                  <a:gd name="T10" fmla="*/ 10 w 18"/>
                  <a:gd name="T11" fmla="*/ 39 h 46"/>
                  <a:gd name="T12" fmla="*/ 7 w 18"/>
                  <a:gd name="T13" fmla="*/ 44 h 46"/>
                  <a:gd name="T14" fmla="*/ 5 w 18"/>
                  <a:gd name="T15" fmla="*/ 44 h 46"/>
                  <a:gd name="T16" fmla="*/ 0 w 18"/>
                  <a:gd name="T1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46">
                    <a:moveTo>
                      <a:pt x="13" y="0"/>
                    </a:moveTo>
                    <a:lnTo>
                      <a:pt x="15" y="3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7" y="44"/>
                    </a:lnTo>
                    <a:lnTo>
                      <a:pt x="5" y="44"/>
                    </a:lnTo>
                    <a:lnTo>
                      <a:pt x="0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7" name="Freeform 767"/>
              <p:cNvSpPr>
                <a:spLocks/>
              </p:cNvSpPr>
              <p:nvPr/>
            </p:nvSpPr>
            <p:spPr bwMode="auto">
              <a:xfrm>
                <a:off x="699" y="2082"/>
                <a:ext cx="34" cy="49"/>
              </a:xfrm>
              <a:custGeom>
                <a:avLst/>
                <a:gdLst>
                  <a:gd name="T0" fmla="*/ 18 w 34"/>
                  <a:gd name="T1" fmla="*/ 0 h 49"/>
                  <a:gd name="T2" fmla="*/ 13 w 34"/>
                  <a:gd name="T3" fmla="*/ 0 h 49"/>
                  <a:gd name="T4" fmla="*/ 5 w 34"/>
                  <a:gd name="T5" fmla="*/ 8 h 49"/>
                  <a:gd name="T6" fmla="*/ 3 w 34"/>
                  <a:gd name="T7" fmla="*/ 18 h 49"/>
                  <a:gd name="T8" fmla="*/ 0 w 34"/>
                  <a:gd name="T9" fmla="*/ 26 h 49"/>
                  <a:gd name="T10" fmla="*/ 0 w 34"/>
                  <a:gd name="T11" fmla="*/ 36 h 49"/>
                  <a:gd name="T12" fmla="*/ 3 w 34"/>
                  <a:gd name="T13" fmla="*/ 44 h 49"/>
                  <a:gd name="T14" fmla="*/ 8 w 34"/>
                  <a:gd name="T15" fmla="*/ 49 h 49"/>
                  <a:gd name="T16" fmla="*/ 13 w 34"/>
                  <a:gd name="T17" fmla="*/ 49 h 49"/>
                  <a:gd name="T18" fmla="*/ 21 w 34"/>
                  <a:gd name="T19" fmla="*/ 49 h 49"/>
                  <a:gd name="T20" fmla="*/ 26 w 34"/>
                  <a:gd name="T21" fmla="*/ 41 h 49"/>
                  <a:gd name="T22" fmla="*/ 31 w 34"/>
                  <a:gd name="T23" fmla="*/ 31 h 49"/>
                  <a:gd name="T24" fmla="*/ 34 w 34"/>
                  <a:gd name="T25" fmla="*/ 26 h 49"/>
                  <a:gd name="T26" fmla="*/ 34 w 34"/>
                  <a:gd name="T27" fmla="*/ 13 h 49"/>
                  <a:gd name="T28" fmla="*/ 31 w 34"/>
                  <a:gd name="T29" fmla="*/ 5 h 49"/>
                  <a:gd name="T30" fmla="*/ 23 w 34"/>
                  <a:gd name="T31" fmla="*/ 2 h 49"/>
                  <a:gd name="T32" fmla="*/ 18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18" y="0"/>
                    </a:moveTo>
                    <a:lnTo>
                      <a:pt x="13" y="0"/>
                    </a:lnTo>
                    <a:lnTo>
                      <a:pt x="5" y="8"/>
                    </a:lnTo>
                    <a:lnTo>
                      <a:pt x="3" y="18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8" y="49"/>
                    </a:lnTo>
                    <a:lnTo>
                      <a:pt x="13" y="49"/>
                    </a:lnTo>
                    <a:lnTo>
                      <a:pt x="21" y="49"/>
                    </a:lnTo>
                    <a:lnTo>
                      <a:pt x="26" y="41"/>
                    </a:lnTo>
                    <a:lnTo>
                      <a:pt x="31" y="31"/>
                    </a:lnTo>
                    <a:lnTo>
                      <a:pt x="34" y="26"/>
                    </a:lnTo>
                    <a:lnTo>
                      <a:pt x="34" y="13"/>
                    </a:lnTo>
                    <a:lnTo>
                      <a:pt x="31" y="5"/>
                    </a:lnTo>
                    <a:lnTo>
                      <a:pt x="23" y="2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8" name="Freeform 768"/>
              <p:cNvSpPr>
                <a:spLocks/>
              </p:cNvSpPr>
              <p:nvPr/>
            </p:nvSpPr>
            <p:spPr bwMode="auto">
              <a:xfrm>
                <a:off x="702" y="2084"/>
                <a:ext cx="8" cy="39"/>
              </a:xfrm>
              <a:custGeom>
                <a:avLst/>
                <a:gdLst>
                  <a:gd name="T0" fmla="*/ 8 w 8"/>
                  <a:gd name="T1" fmla="*/ 0 h 39"/>
                  <a:gd name="T2" fmla="*/ 5 w 8"/>
                  <a:gd name="T3" fmla="*/ 6 h 39"/>
                  <a:gd name="T4" fmla="*/ 2 w 8"/>
                  <a:gd name="T5" fmla="*/ 13 h 39"/>
                  <a:gd name="T6" fmla="*/ 0 w 8"/>
                  <a:gd name="T7" fmla="*/ 26 h 39"/>
                  <a:gd name="T8" fmla="*/ 0 w 8"/>
                  <a:gd name="T9" fmla="*/ 34 h 39"/>
                  <a:gd name="T10" fmla="*/ 0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lnTo>
                      <a:pt x="5" y="6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09" name="Freeform 769"/>
              <p:cNvSpPr>
                <a:spLocks/>
              </p:cNvSpPr>
              <p:nvPr/>
            </p:nvSpPr>
            <p:spPr bwMode="auto">
              <a:xfrm>
                <a:off x="720" y="2090"/>
                <a:ext cx="10" cy="38"/>
              </a:xfrm>
              <a:custGeom>
                <a:avLst/>
                <a:gdLst>
                  <a:gd name="T0" fmla="*/ 0 w 10"/>
                  <a:gd name="T1" fmla="*/ 38 h 38"/>
                  <a:gd name="T2" fmla="*/ 2 w 10"/>
                  <a:gd name="T3" fmla="*/ 33 h 38"/>
                  <a:gd name="T4" fmla="*/ 8 w 10"/>
                  <a:gd name="T5" fmla="*/ 25 h 38"/>
                  <a:gd name="T6" fmla="*/ 10 w 10"/>
                  <a:gd name="T7" fmla="*/ 15 h 38"/>
                  <a:gd name="T8" fmla="*/ 10 w 10"/>
                  <a:gd name="T9" fmla="*/ 5 h 38"/>
                  <a:gd name="T10" fmla="*/ 8 w 10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8">
                    <a:moveTo>
                      <a:pt x="0" y="38"/>
                    </a:moveTo>
                    <a:lnTo>
                      <a:pt x="2" y="33"/>
                    </a:lnTo>
                    <a:lnTo>
                      <a:pt x="8" y="25"/>
                    </a:lnTo>
                    <a:lnTo>
                      <a:pt x="10" y="15"/>
                    </a:lnTo>
                    <a:lnTo>
                      <a:pt x="10" y="5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0" name="Freeform 770"/>
              <p:cNvSpPr>
                <a:spLocks/>
              </p:cNvSpPr>
              <p:nvPr/>
            </p:nvSpPr>
            <p:spPr bwMode="auto">
              <a:xfrm>
                <a:off x="702" y="2082"/>
                <a:ext cx="15" cy="49"/>
              </a:xfrm>
              <a:custGeom>
                <a:avLst/>
                <a:gdLst>
                  <a:gd name="T0" fmla="*/ 15 w 15"/>
                  <a:gd name="T1" fmla="*/ 0 h 49"/>
                  <a:gd name="T2" fmla="*/ 13 w 15"/>
                  <a:gd name="T3" fmla="*/ 2 h 49"/>
                  <a:gd name="T4" fmla="*/ 8 w 15"/>
                  <a:gd name="T5" fmla="*/ 5 h 49"/>
                  <a:gd name="T6" fmla="*/ 2 w 15"/>
                  <a:gd name="T7" fmla="*/ 15 h 49"/>
                  <a:gd name="T8" fmla="*/ 2 w 15"/>
                  <a:gd name="T9" fmla="*/ 28 h 49"/>
                  <a:gd name="T10" fmla="*/ 0 w 15"/>
                  <a:gd name="T11" fmla="*/ 38 h 49"/>
                  <a:gd name="T12" fmla="*/ 2 w 15"/>
                  <a:gd name="T13" fmla="*/ 44 h 49"/>
                  <a:gd name="T14" fmla="*/ 5 w 15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9">
                    <a:moveTo>
                      <a:pt x="15" y="0"/>
                    </a:moveTo>
                    <a:lnTo>
                      <a:pt x="13" y="2"/>
                    </a:lnTo>
                    <a:lnTo>
                      <a:pt x="8" y="5"/>
                    </a:lnTo>
                    <a:lnTo>
                      <a:pt x="2" y="15"/>
                    </a:lnTo>
                    <a:lnTo>
                      <a:pt x="2" y="28"/>
                    </a:lnTo>
                    <a:lnTo>
                      <a:pt x="0" y="38"/>
                    </a:lnTo>
                    <a:lnTo>
                      <a:pt x="2" y="44"/>
                    </a:lnTo>
                    <a:lnTo>
                      <a:pt x="5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1" name="Freeform 771"/>
              <p:cNvSpPr>
                <a:spLocks/>
              </p:cNvSpPr>
              <p:nvPr/>
            </p:nvSpPr>
            <p:spPr bwMode="auto">
              <a:xfrm>
                <a:off x="712" y="2084"/>
                <a:ext cx="16" cy="47"/>
              </a:xfrm>
              <a:custGeom>
                <a:avLst/>
                <a:gdLst>
                  <a:gd name="T0" fmla="*/ 0 w 16"/>
                  <a:gd name="T1" fmla="*/ 47 h 47"/>
                  <a:gd name="T2" fmla="*/ 5 w 16"/>
                  <a:gd name="T3" fmla="*/ 44 h 47"/>
                  <a:gd name="T4" fmla="*/ 8 w 16"/>
                  <a:gd name="T5" fmla="*/ 42 h 47"/>
                  <a:gd name="T6" fmla="*/ 13 w 16"/>
                  <a:gd name="T7" fmla="*/ 31 h 47"/>
                  <a:gd name="T8" fmla="*/ 16 w 16"/>
                  <a:gd name="T9" fmla="*/ 18 h 47"/>
                  <a:gd name="T10" fmla="*/ 16 w 16"/>
                  <a:gd name="T11" fmla="*/ 8 h 47"/>
                  <a:gd name="T12" fmla="*/ 16 w 16"/>
                  <a:gd name="T13" fmla="*/ 3 h 47"/>
                  <a:gd name="T14" fmla="*/ 10 w 16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lnTo>
                      <a:pt x="5" y="44"/>
                    </a:lnTo>
                    <a:lnTo>
                      <a:pt x="8" y="42"/>
                    </a:lnTo>
                    <a:lnTo>
                      <a:pt x="13" y="31"/>
                    </a:lnTo>
                    <a:lnTo>
                      <a:pt x="16" y="18"/>
                    </a:lnTo>
                    <a:lnTo>
                      <a:pt x="16" y="8"/>
                    </a:lnTo>
                    <a:lnTo>
                      <a:pt x="16" y="3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2" name="Freeform 772"/>
              <p:cNvSpPr>
                <a:spLocks/>
              </p:cNvSpPr>
              <p:nvPr/>
            </p:nvSpPr>
            <p:spPr bwMode="auto">
              <a:xfrm>
                <a:off x="439" y="2074"/>
                <a:ext cx="142" cy="10"/>
              </a:xfrm>
              <a:custGeom>
                <a:avLst/>
                <a:gdLst>
                  <a:gd name="T0" fmla="*/ 0 w 142"/>
                  <a:gd name="T1" fmla="*/ 0 h 10"/>
                  <a:gd name="T2" fmla="*/ 95 w 142"/>
                  <a:gd name="T3" fmla="*/ 5 h 10"/>
                  <a:gd name="T4" fmla="*/ 142 w 14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2" h="10">
                    <a:moveTo>
                      <a:pt x="0" y="0"/>
                    </a:moveTo>
                    <a:lnTo>
                      <a:pt x="95" y="5"/>
                    </a:lnTo>
                    <a:lnTo>
                      <a:pt x="142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3" name="Freeform 773"/>
              <p:cNvSpPr>
                <a:spLocks/>
              </p:cNvSpPr>
              <p:nvPr/>
            </p:nvSpPr>
            <p:spPr bwMode="auto">
              <a:xfrm>
                <a:off x="759" y="2015"/>
                <a:ext cx="822" cy="418"/>
              </a:xfrm>
              <a:custGeom>
                <a:avLst/>
                <a:gdLst>
                  <a:gd name="T0" fmla="*/ 61 w 822"/>
                  <a:gd name="T1" fmla="*/ 129 h 418"/>
                  <a:gd name="T2" fmla="*/ 149 w 822"/>
                  <a:gd name="T3" fmla="*/ 173 h 418"/>
                  <a:gd name="T4" fmla="*/ 229 w 822"/>
                  <a:gd name="T5" fmla="*/ 227 h 418"/>
                  <a:gd name="T6" fmla="*/ 307 w 822"/>
                  <a:gd name="T7" fmla="*/ 283 h 418"/>
                  <a:gd name="T8" fmla="*/ 461 w 822"/>
                  <a:gd name="T9" fmla="*/ 387 h 418"/>
                  <a:gd name="T10" fmla="*/ 552 w 822"/>
                  <a:gd name="T11" fmla="*/ 418 h 418"/>
                  <a:gd name="T12" fmla="*/ 598 w 822"/>
                  <a:gd name="T13" fmla="*/ 400 h 418"/>
                  <a:gd name="T14" fmla="*/ 608 w 822"/>
                  <a:gd name="T15" fmla="*/ 351 h 418"/>
                  <a:gd name="T16" fmla="*/ 603 w 822"/>
                  <a:gd name="T17" fmla="*/ 320 h 418"/>
                  <a:gd name="T18" fmla="*/ 606 w 822"/>
                  <a:gd name="T19" fmla="*/ 271 h 418"/>
                  <a:gd name="T20" fmla="*/ 624 w 822"/>
                  <a:gd name="T21" fmla="*/ 237 h 418"/>
                  <a:gd name="T22" fmla="*/ 644 w 822"/>
                  <a:gd name="T23" fmla="*/ 209 h 418"/>
                  <a:gd name="T24" fmla="*/ 665 w 822"/>
                  <a:gd name="T25" fmla="*/ 185 h 418"/>
                  <a:gd name="T26" fmla="*/ 675 w 822"/>
                  <a:gd name="T27" fmla="*/ 157 h 418"/>
                  <a:gd name="T28" fmla="*/ 688 w 822"/>
                  <a:gd name="T29" fmla="*/ 134 h 418"/>
                  <a:gd name="T30" fmla="*/ 706 w 822"/>
                  <a:gd name="T31" fmla="*/ 116 h 418"/>
                  <a:gd name="T32" fmla="*/ 711 w 822"/>
                  <a:gd name="T33" fmla="*/ 93 h 418"/>
                  <a:gd name="T34" fmla="*/ 711 w 822"/>
                  <a:gd name="T35" fmla="*/ 69 h 418"/>
                  <a:gd name="T36" fmla="*/ 719 w 822"/>
                  <a:gd name="T37" fmla="*/ 54 h 418"/>
                  <a:gd name="T38" fmla="*/ 742 w 822"/>
                  <a:gd name="T39" fmla="*/ 51 h 418"/>
                  <a:gd name="T40" fmla="*/ 758 w 822"/>
                  <a:gd name="T41" fmla="*/ 49 h 418"/>
                  <a:gd name="T42" fmla="*/ 773 w 822"/>
                  <a:gd name="T43" fmla="*/ 46 h 418"/>
                  <a:gd name="T44" fmla="*/ 791 w 822"/>
                  <a:gd name="T45" fmla="*/ 51 h 418"/>
                  <a:gd name="T46" fmla="*/ 812 w 822"/>
                  <a:gd name="T47" fmla="*/ 54 h 418"/>
                  <a:gd name="T48" fmla="*/ 820 w 822"/>
                  <a:gd name="T49" fmla="*/ 56 h 418"/>
                  <a:gd name="T50" fmla="*/ 822 w 822"/>
                  <a:gd name="T51" fmla="*/ 54 h 418"/>
                  <a:gd name="T52" fmla="*/ 820 w 822"/>
                  <a:gd name="T53" fmla="*/ 46 h 418"/>
                  <a:gd name="T54" fmla="*/ 815 w 822"/>
                  <a:gd name="T55" fmla="*/ 38 h 418"/>
                  <a:gd name="T56" fmla="*/ 807 w 822"/>
                  <a:gd name="T57" fmla="*/ 33 h 418"/>
                  <a:gd name="T58" fmla="*/ 799 w 822"/>
                  <a:gd name="T59" fmla="*/ 26 h 418"/>
                  <a:gd name="T60" fmla="*/ 791 w 822"/>
                  <a:gd name="T61" fmla="*/ 18 h 418"/>
                  <a:gd name="T62" fmla="*/ 786 w 822"/>
                  <a:gd name="T63" fmla="*/ 13 h 418"/>
                  <a:gd name="T64" fmla="*/ 781 w 822"/>
                  <a:gd name="T65" fmla="*/ 7 h 418"/>
                  <a:gd name="T66" fmla="*/ 776 w 822"/>
                  <a:gd name="T67" fmla="*/ 5 h 418"/>
                  <a:gd name="T68" fmla="*/ 773 w 822"/>
                  <a:gd name="T69" fmla="*/ 2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22" h="418">
                    <a:moveTo>
                      <a:pt x="0" y="105"/>
                    </a:moveTo>
                    <a:lnTo>
                      <a:pt x="61" y="129"/>
                    </a:lnTo>
                    <a:lnTo>
                      <a:pt x="61" y="129"/>
                    </a:lnTo>
                    <a:lnTo>
                      <a:pt x="149" y="173"/>
                    </a:lnTo>
                    <a:lnTo>
                      <a:pt x="170" y="188"/>
                    </a:lnTo>
                    <a:lnTo>
                      <a:pt x="229" y="227"/>
                    </a:lnTo>
                    <a:lnTo>
                      <a:pt x="255" y="247"/>
                    </a:lnTo>
                    <a:lnTo>
                      <a:pt x="307" y="283"/>
                    </a:lnTo>
                    <a:lnTo>
                      <a:pt x="381" y="338"/>
                    </a:lnTo>
                    <a:lnTo>
                      <a:pt x="461" y="387"/>
                    </a:lnTo>
                    <a:lnTo>
                      <a:pt x="541" y="418"/>
                    </a:lnTo>
                    <a:lnTo>
                      <a:pt x="552" y="418"/>
                    </a:lnTo>
                    <a:lnTo>
                      <a:pt x="580" y="415"/>
                    </a:lnTo>
                    <a:lnTo>
                      <a:pt x="598" y="400"/>
                    </a:lnTo>
                    <a:lnTo>
                      <a:pt x="608" y="376"/>
                    </a:lnTo>
                    <a:lnTo>
                      <a:pt x="608" y="351"/>
                    </a:lnTo>
                    <a:lnTo>
                      <a:pt x="608" y="345"/>
                    </a:lnTo>
                    <a:lnTo>
                      <a:pt x="603" y="320"/>
                    </a:lnTo>
                    <a:lnTo>
                      <a:pt x="601" y="291"/>
                    </a:lnTo>
                    <a:lnTo>
                      <a:pt x="606" y="271"/>
                    </a:lnTo>
                    <a:lnTo>
                      <a:pt x="613" y="253"/>
                    </a:lnTo>
                    <a:lnTo>
                      <a:pt x="624" y="237"/>
                    </a:lnTo>
                    <a:lnTo>
                      <a:pt x="634" y="222"/>
                    </a:lnTo>
                    <a:lnTo>
                      <a:pt x="644" y="209"/>
                    </a:lnTo>
                    <a:lnTo>
                      <a:pt x="655" y="198"/>
                    </a:lnTo>
                    <a:lnTo>
                      <a:pt x="665" y="185"/>
                    </a:lnTo>
                    <a:lnTo>
                      <a:pt x="670" y="170"/>
                    </a:lnTo>
                    <a:lnTo>
                      <a:pt x="675" y="157"/>
                    </a:lnTo>
                    <a:lnTo>
                      <a:pt x="683" y="144"/>
                    </a:lnTo>
                    <a:lnTo>
                      <a:pt x="688" y="134"/>
                    </a:lnTo>
                    <a:lnTo>
                      <a:pt x="699" y="124"/>
                    </a:lnTo>
                    <a:lnTo>
                      <a:pt x="706" y="116"/>
                    </a:lnTo>
                    <a:lnTo>
                      <a:pt x="711" y="105"/>
                    </a:lnTo>
                    <a:lnTo>
                      <a:pt x="711" y="93"/>
                    </a:lnTo>
                    <a:lnTo>
                      <a:pt x="711" y="80"/>
                    </a:lnTo>
                    <a:lnTo>
                      <a:pt x="711" y="69"/>
                    </a:lnTo>
                    <a:lnTo>
                      <a:pt x="714" y="59"/>
                    </a:lnTo>
                    <a:lnTo>
                      <a:pt x="719" y="54"/>
                    </a:lnTo>
                    <a:lnTo>
                      <a:pt x="730" y="51"/>
                    </a:lnTo>
                    <a:lnTo>
                      <a:pt x="742" y="51"/>
                    </a:lnTo>
                    <a:lnTo>
                      <a:pt x="750" y="51"/>
                    </a:lnTo>
                    <a:lnTo>
                      <a:pt x="758" y="49"/>
                    </a:lnTo>
                    <a:lnTo>
                      <a:pt x="763" y="46"/>
                    </a:lnTo>
                    <a:lnTo>
                      <a:pt x="773" y="46"/>
                    </a:lnTo>
                    <a:lnTo>
                      <a:pt x="781" y="49"/>
                    </a:lnTo>
                    <a:lnTo>
                      <a:pt x="791" y="51"/>
                    </a:lnTo>
                    <a:lnTo>
                      <a:pt x="802" y="54"/>
                    </a:lnTo>
                    <a:lnTo>
                      <a:pt x="812" y="54"/>
                    </a:lnTo>
                    <a:lnTo>
                      <a:pt x="817" y="56"/>
                    </a:lnTo>
                    <a:lnTo>
                      <a:pt x="820" y="56"/>
                    </a:lnTo>
                    <a:lnTo>
                      <a:pt x="822" y="54"/>
                    </a:lnTo>
                    <a:lnTo>
                      <a:pt x="822" y="54"/>
                    </a:lnTo>
                    <a:lnTo>
                      <a:pt x="822" y="51"/>
                    </a:lnTo>
                    <a:lnTo>
                      <a:pt x="820" y="46"/>
                    </a:lnTo>
                    <a:lnTo>
                      <a:pt x="817" y="44"/>
                    </a:lnTo>
                    <a:lnTo>
                      <a:pt x="815" y="38"/>
                    </a:lnTo>
                    <a:lnTo>
                      <a:pt x="810" y="36"/>
                    </a:lnTo>
                    <a:lnTo>
                      <a:pt x="807" y="33"/>
                    </a:lnTo>
                    <a:lnTo>
                      <a:pt x="802" y="28"/>
                    </a:lnTo>
                    <a:lnTo>
                      <a:pt x="799" y="26"/>
                    </a:lnTo>
                    <a:lnTo>
                      <a:pt x="797" y="20"/>
                    </a:lnTo>
                    <a:lnTo>
                      <a:pt x="791" y="18"/>
                    </a:lnTo>
                    <a:lnTo>
                      <a:pt x="789" y="15"/>
                    </a:lnTo>
                    <a:lnTo>
                      <a:pt x="786" y="13"/>
                    </a:lnTo>
                    <a:lnTo>
                      <a:pt x="784" y="10"/>
                    </a:lnTo>
                    <a:lnTo>
                      <a:pt x="781" y="7"/>
                    </a:lnTo>
                    <a:lnTo>
                      <a:pt x="779" y="7"/>
                    </a:lnTo>
                    <a:lnTo>
                      <a:pt x="776" y="5"/>
                    </a:lnTo>
                    <a:lnTo>
                      <a:pt x="776" y="2"/>
                    </a:lnTo>
                    <a:lnTo>
                      <a:pt x="773" y="2"/>
                    </a:lnTo>
                    <a:lnTo>
                      <a:pt x="77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4" name="Freeform 774"/>
              <p:cNvSpPr>
                <a:spLocks/>
              </p:cNvSpPr>
              <p:nvPr/>
            </p:nvSpPr>
            <p:spPr bwMode="auto">
              <a:xfrm>
                <a:off x="439" y="2102"/>
                <a:ext cx="1246" cy="395"/>
              </a:xfrm>
              <a:custGeom>
                <a:avLst/>
                <a:gdLst>
                  <a:gd name="T0" fmla="*/ 95 w 1246"/>
                  <a:gd name="T1" fmla="*/ 6 h 395"/>
                  <a:gd name="T2" fmla="*/ 255 w 1246"/>
                  <a:gd name="T3" fmla="*/ 37 h 395"/>
                  <a:gd name="T4" fmla="*/ 371 w 1246"/>
                  <a:gd name="T5" fmla="*/ 83 h 395"/>
                  <a:gd name="T6" fmla="*/ 454 w 1246"/>
                  <a:gd name="T7" fmla="*/ 127 h 395"/>
                  <a:gd name="T8" fmla="*/ 534 w 1246"/>
                  <a:gd name="T9" fmla="*/ 176 h 395"/>
                  <a:gd name="T10" fmla="*/ 665 w 1246"/>
                  <a:gd name="T11" fmla="*/ 264 h 395"/>
                  <a:gd name="T12" fmla="*/ 763 w 1246"/>
                  <a:gd name="T13" fmla="*/ 325 h 395"/>
                  <a:gd name="T14" fmla="*/ 843 w 1246"/>
                  <a:gd name="T15" fmla="*/ 367 h 395"/>
                  <a:gd name="T16" fmla="*/ 941 w 1246"/>
                  <a:gd name="T17" fmla="*/ 395 h 395"/>
                  <a:gd name="T18" fmla="*/ 972 w 1246"/>
                  <a:gd name="T19" fmla="*/ 390 h 395"/>
                  <a:gd name="T20" fmla="*/ 1008 w 1246"/>
                  <a:gd name="T21" fmla="*/ 359 h 395"/>
                  <a:gd name="T22" fmla="*/ 1019 w 1246"/>
                  <a:gd name="T23" fmla="*/ 307 h 395"/>
                  <a:gd name="T24" fmla="*/ 1016 w 1246"/>
                  <a:gd name="T25" fmla="*/ 279 h 395"/>
                  <a:gd name="T26" fmla="*/ 1019 w 1246"/>
                  <a:gd name="T27" fmla="*/ 230 h 395"/>
                  <a:gd name="T28" fmla="*/ 1031 w 1246"/>
                  <a:gd name="T29" fmla="*/ 196 h 395"/>
                  <a:gd name="T30" fmla="*/ 1052 w 1246"/>
                  <a:gd name="T31" fmla="*/ 171 h 395"/>
                  <a:gd name="T32" fmla="*/ 1070 w 1246"/>
                  <a:gd name="T33" fmla="*/ 145 h 395"/>
                  <a:gd name="T34" fmla="*/ 1083 w 1246"/>
                  <a:gd name="T35" fmla="*/ 119 h 395"/>
                  <a:gd name="T36" fmla="*/ 1101 w 1246"/>
                  <a:gd name="T37" fmla="*/ 101 h 395"/>
                  <a:gd name="T38" fmla="*/ 1114 w 1246"/>
                  <a:gd name="T39" fmla="*/ 80 h 395"/>
                  <a:gd name="T40" fmla="*/ 1122 w 1246"/>
                  <a:gd name="T41" fmla="*/ 60 h 395"/>
                  <a:gd name="T42" fmla="*/ 1130 w 1246"/>
                  <a:gd name="T43" fmla="*/ 44 h 395"/>
                  <a:gd name="T44" fmla="*/ 1150 w 1246"/>
                  <a:gd name="T45" fmla="*/ 42 h 395"/>
                  <a:gd name="T46" fmla="*/ 1171 w 1246"/>
                  <a:gd name="T47" fmla="*/ 39 h 395"/>
                  <a:gd name="T48" fmla="*/ 1181 w 1246"/>
                  <a:gd name="T49" fmla="*/ 34 h 395"/>
                  <a:gd name="T50" fmla="*/ 1191 w 1246"/>
                  <a:gd name="T51" fmla="*/ 31 h 395"/>
                  <a:gd name="T52" fmla="*/ 1209 w 1246"/>
                  <a:gd name="T53" fmla="*/ 37 h 395"/>
                  <a:gd name="T54" fmla="*/ 1228 w 1246"/>
                  <a:gd name="T55" fmla="*/ 42 h 395"/>
                  <a:gd name="T56" fmla="*/ 1240 w 1246"/>
                  <a:gd name="T57" fmla="*/ 47 h 395"/>
                  <a:gd name="T58" fmla="*/ 1246 w 1246"/>
                  <a:gd name="T59" fmla="*/ 47 h 395"/>
                  <a:gd name="T60" fmla="*/ 1246 w 1246"/>
                  <a:gd name="T61" fmla="*/ 44 h 395"/>
                  <a:gd name="T62" fmla="*/ 1246 w 1246"/>
                  <a:gd name="T63" fmla="*/ 42 h 395"/>
                  <a:gd name="T64" fmla="*/ 1243 w 1246"/>
                  <a:gd name="T65" fmla="*/ 37 h 395"/>
                  <a:gd name="T66" fmla="*/ 1240 w 1246"/>
                  <a:gd name="T67" fmla="*/ 34 h 395"/>
                  <a:gd name="T68" fmla="*/ 1238 w 1246"/>
                  <a:gd name="T69" fmla="*/ 29 h 395"/>
                  <a:gd name="T70" fmla="*/ 1235 w 1246"/>
                  <a:gd name="T71" fmla="*/ 26 h 395"/>
                  <a:gd name="T72" fmla="*/ 1233 w 1246"/>
                  <a:gd name="T73" fmla="*/ 24 h 395"/>
                  <a:gd name="T74" fmla="*/ 1233 w 1246"/>
                  <a:gd name="T75" fmla="*/ 21 h 395"/>
                  <a:gd name="T76" fmla="*/ 1230 w 1246"/>
                  <a:gd name="T77" fmla="*/ 21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46" h="395">
                    <a:moveTo>
                      <a:pt x="0" y="0"/>
                    </a:moveTo>
                    <a:lnTo>
                      <a:pt x="95" y="6"/>
                    </a:lnTo>
                    <a:lnTo>
                      <a:pt x="191" y="18"/>
                    </a:lnTo>
                    <a:lnTo>
                      <a:pt x="255" y="37"/>
                    </a:lnTo>
                    <a:lnTo>
                      <a:pt x="281" y="44"/>
                    </a:lnTo>
                    <a:lnTo>
                      <a:pt x="371" y="83"/>
                    </a:lnTo>
                    <a:lnTo>
                      <a:pt x="394" y="96"/>
                    </a:lnTo>
                    <a:lnTo>
                      <a:pt x="454" y="127"/>
                    </a:lnTo>
                    <a:lnTo>
                      <a:pt x="505" y="160"/>
                    </a:lnTo>
                    <a:lnTo>
                      <a:pt x="534" y="176"/>
                    </a:lnTo>
                    <a:lnTo>
                      <a:pt x="611" y="227"/>
                    </a:lnTo>
                    <a:lnTo>
                      <a:pt x="665" y="264"/>
                    </a:lnTo>
                    <a:lnTo>
                      <a:pt x="686" y="279"/>
                    </a:lnTo>
                    <a:lnTo>
                      <a:pt x="763" y="325"/>
                    </a:lnTo>
                    <a:lnTo>
                      <a:pt x="781" y="336"/>
                    </a:lnTo>
                    <a:lnTo>
                      <a:pt x="843" y="367"/>
                    </a:lnTo>
                    <a:lnTo>
                      <a:pt x="892" y="387"/>
                    </a:lnTo>
                    <a:lnTo>
                      <a:pt x="941" y="395"/>
                    </a:lnTo>
                    <a:lnTo>
                      <a:pt x="944" y="395"/>
                    </a:lnTo>
                    <a:lnTo>
                      <a:pt x="972" y="390"/>
                    </a:lnTo>
                    <a:lnTo>
                      <a:pt x="993" y="377"/>
                    </a:lnTo>
                    <a:lnTo>
                      <a:pt x="1008" y="359"/>
                    </a:lnTo>
                    <a:lnTo>
                      <a:pt x="1016" y="336"/>
                    </a:lnTo>
                    <a:lnTo>
                      <a:pt x="1019" y="307"/>
                    </a:lnTo>
                    <a:lnTo>
                      <a:pt x="1019" y="307"/>
                    </a:lnTo>
                    <a:lnTo>
                      <a:pt x="1016" y="279"/>
                    </a:lnTo>
                    <a:lnTo>
                      <a:pt x="1016" y="253"/>
                    </a:lnTo>
                    <a:lnTo>
                      <a:pt x="1019" y="230"/>
                    </a:lnTo>
                    <a:lnTo>
                      <a:pt x="1024" y="212"/>
                    </a:lnTo>
                    <a:lnTo>
                      <a:pt x="1031" y="196"/>
                    </a:lnTo>
                    <a:lnTo>
                      <a:pt x="1042" y="181"/>
                    </a:lnTo>
                    <a:lnTo>
                      <a:pt x="1052" y="171"/>
                    </a:lnTo>
                    <a:lnTo>
                      <a:pt x="1062" y="158"/>
                    </a:lnTo>
                    <a:lnTo>
                      <a:pt x="1070" y="145"/>
                    </a:lnTo>
                    <a:lnTo>
                      <a:pt x="1078" y="132"/>
                    </a:lnTo>
                    <a:lnTo>
                      <a:pt x="1083" y="119"/>
                    </a:lnTo>
                    <a:lnTo>
                      <a:pt x="1093" y="109"/>
                    </a:lnTo>
                    <a:lnTo>
                      <a:pt x="1101" y="101"/>
                    </a:lnTo>
                    <a:lnTo>
                      <a:pt x="1109" y="91"/>
                    </a:lnTo>
                    <a:lnTo>
                      <a:pt x="1114" y="80"/>
                    </a:lnTo>
                    <a:lnTo>
                      <a:pt x="1119" y="73"/>
                    </a:lnTo>
                    <a:lnTo>
                      <a:pt x="1122" y="60"/>
                    </a:lnTo>
                    <a:lnTo>
                      <a:pt x="1124" y="52"/>
                    </a:lnTo>
                    <a:lnTo>
                      <a:pt x="1130" y="44"/>
                    </a:lnTo>
                    <a:lnTo>
                      <a:pt x="1140" y="42"/>
                    </a:lnTo>
                    <a:lnTo>
                      <a:pt x="1150" y="42"/>
                    </a:lnTo>
                    <a:lnTo>
                      <a:pt x="1163" y="42"/>
                    </a:lnTo>
                    <a:lnTo>
                      <a:pt x="1171" y="39"/>
                    </a:lnTo>
                    <a:lnTo>
                      <a:pt x="1176" y="37"/>
                    </a:lnTo>
                    <a:lnTo>
                      <a:pt x="1181" y="34"/>
                    </a:lnTo>
                    <a:lnTo>
                      <a:pt x="1186" y="31"/>
                    </a:lnTo>
                    <a:lnTo>
                      <a:pt x="1191" y="31"/>
                    </a:lnTo>
                    <a:lnTo>
                      <a:pt x="1202" y="34"/>
                    </a:lnTo>
                    <a:lnTo>
                      <a:pt x="1209" y="37"/>
                    </a:lnTo>
                    <a:lnTo>
                      <a:pt x="1220" y="39"/>
                    </a:lnTo>
                    <a:lnTo>
                      <a:pt x="1228" y="42"/>
                    </a:lnTo>
                    <a:lnTo>
                      <a:pt x="1235" y="44"/>
                    </a:lnTo>
                    <a:lnTo>
                      <a:pt x="1240" y="47"/>
                    </a:lnTo>
                    <a:lnTo>
                      <a:pt x="1243" y="47"/>
                    </a:lnTo>
                    <a:lnTo>
                      <a:pt x="1246" y="47"/>
                    </a:lnTo>
                    <a:lnTo>
                      <a:pt x="1246" y="47"/>
                    </a:lnTo>
                    <a:lnTo>
                      <a:pt x="1246" y="44"/>
                    </a:lnTo>
                    <a:lnTo>
                      <a:pt x="1246" y="44"/>
                    </a:lnTo>
                    <a:lnTo>
                      <a:pt x="1246" y="42"/>
                    </a:lnTo>
                    <a:lnTo>
                      <a:pt x="1246" y="39"/>
                    </a:lnTo>
                    <a:lnTo>
                      <a:pt x="1243" y="37"/>
                    </a:lnTo>
                    <a:lnTo>
                      <a:pt x="1243" y="37"/>
                    </a:lnTo>
                    <a:lnTo>
                      <a:pt x="1240" y="34"/>
                    </a:lnTo>
                    <a:lnTo>
                      <a:pt x="1240" y="31"/>
                    </a:lnTo>
                    <a:lnTo>
                      <a:pt x="1238" y="29"/>
                    </a:lnTo>
                    <a:lnTo>
                      <a:pt x="1238" y="29"/>
                    </a:lnTo>
                    <a:lnTo>
                      <a:pt x="1235" y="26"/>
                    </a:lnTo>
                    <a:lnTo>
                      <a:pt x="1235" y="26"/>
                    </a:lnTo>
                    <a:lnTo>
                      <a:pt x="1233" y="24"/>
                    </a:lnTo>
                    <a:lnTo>
                      <a:pt x="1233" y="24"/>
                    </a:lnTo>
                    <a:lnTo>
                      <a:pt x="1233" y="21"/>
                    </a:lnTo>
                    <a:lnTo>
                      <a:pt x="1233" y="21"/>
                    </a:lnTo>
                    <a:lnTo>
                      <a:pt x="1230" y="21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5" name="Line 775"/>
              <p:cNvSpPr>
                <a:spLocks noChangeShapeType="1"/>
              </p:cNvSpPr>
              <p:nvPr/>
            </p:nvSpPr>
            <p:spPr bwMode="auto">
              <a:xfrm flipH="1">
                <a:off x="539" y="2126"/>
                <a:ext cx="8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6" name="Line 776"/>
              <p:cNvSpPr>
                <a:spLocks noChangeShapeType="1"/>
              </p:cNvSpPr>
              <p:nvPr/>
            </p:nvSpPr>
            <p:spPr bwMode="auto">
              <a:xfrm flipH="1">
                <a:off x="542" y="2123"/>
                <a:ext cx="8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7" name="Line 777"/>
              <p:cNvSpPr>
                <a:spLocks noChangeShapeType="1"/>
              </p:cNvSpPr>
              <p:nvPr/>
            </p:nvSpPr>
            <p:spPr bwMode="auto">
              <a:xfrm flipH="1">
                <a:off x="544" y="2118"/>
                <a:ext cx="8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8" name="Freeform 778"/>
              <p:cNvSpPr>
                <a:spLocks/>
              </p:cNvSpPr>
              <p:nvPr/>
            </p:nvSpPr>
            <p:spPr bwMode="auto">
              <a:xfrm>
                <a:off x="521" y="2118"/>
                <a:ext cx="36" cy="36"/>
              </a:xfrm>
              <a:custGeom>
                <a:avLst/>
                <a:gdLst>
                  <a:gd name="T0" fmla="*/ 31 w 36"/>
                  <a:gd name="T1" fmla="*/ 0 h 36"/>
                  <a:gd name="T2" fmla="*/ 0 w 36"/>
                  <a:gd name="T3" fmla="*/ 31 h 36"/>
                  <a:gd name="T4" fmla="*/ 36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1" y="0"/>
                    </a:moveTo>
                    <a:lnTo>
                      <a:pt x="0" y="31"/>
                    </a:lnTo>
                    <a:lnTo>
                      <a:pt x="36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19" name="Line 779"/>
              <p:cNvSpPr>
                <a:spLocks noChangeShapeType="1"/>
              </p:cNvSpPr>
              <p:nvPr/>
            </p:nvSpPr>
            <p:spPr bwMode="auto">
              <a:xfrm>
                <a:off x="532" y="2164"/>
                <a:ext cx="1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0" name="Line 780"/>
              <p:cNvSpPr>
                <a:spLocks noChangeShapeType="1"/>
              </p:cNvSpPr>
              <p:nvPr/>
            </p:nvSpPr>
            <p:spPr bwMode="auto">
              <a:xfrm flipH="1">
                <a:off x="534" y="2164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1" name="Line 781"/>
              <p:cNvSpPr>
                <a:spLocks noChangeShapeType="1"/>
              </p:cNvSpPr>
              <p:nvPr/>
            </p:nvSpPr>
            <p:spPr bwMode="auto">
              <a:xfrm flipH="1">
                <a:off x="537" y="2162"/>
                <a:ext cx="2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2" name="Line 782"/>
              <p:cNvSpPr>
                <a:spLocks noChangeShapeType="1"/>
              </p:cNvSpPr>
              <p:nvPr/>
            </p:nvSpPr>
            <p:spPr bwMode="auto">
              <a:xfrm>
                <a:off x="544" y="2162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3" name="Line 783"/>
              <p:cNvSpPr>
                <a:spLocks noChangeShapeType="1"/>
              </p:cNvSpPr>
              <p:nvPr/>
            </p:nvSpPr>
            <p:spPr bwMode="auto">
              <a:xfrm>
                <a:off x="544" y="2164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4" name="Line 784"/>
              <p:cNvSpPr>
                <a:spLocks noChangeShapeType="1"/>
              </p:cNvSpPr>
              <p:nvPr/>
            </p:nvSpPr>
            <p:spPr bwMode="auto">
              <a:xfrm flipH="1">
                <a:off x="581" y="2131"/>
                <a:ext cx="7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5" name="Line 785"/>
              <p:cNvSpPr>
                <a:spLocks noChangeShapeType="1"/>
              </p:cNvSpPr>
              <p:nvPr/>
            </p:nvSpPr>
            <p:spPr bwMode="auto">
              <a:xfrm flipH="1">
                <a:off x="583" y="2131"/>
                <a:ext cx="8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6" name="Line 786"/>
              <p:cNvSpPr>
                <a:spLocks noChangeShapeType="1"/>
              </p:cNvSpPr>
              <p:nvPr/>
            </p:nvSpPr>
            <p:spPr bwMode="auto">
              <a:xfrm flipH="1">
                <a:off x="586" y="2126"/>
                <a:ext cx="7" cy="4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7" name="Freeform 787"/>
              <p:cNvSpPr>
                <a:spLocks/>
              </p:cNvSpPr>
              <p:nvPr/>
            </p:nvSpPr>
            <p:spPr bwMode="auto">
              <a:xfrm>
                <a:off x="581" y="2126"/>
                <a:ext cx="12" cy="7"/>
              </a:xfrm>
              <a:custGeom>
                <a:avLst/>
                <a:gdLst>
                  <a:gd name="T0" fmla="*/ 12 w 12"/>
                  <a:gd name="T1" fmla="*/ 0 h 7"/>
                  <a:gd name="T2" fmla="*/ 5 w 12"/>
                  <a:gd name="T3" fmla="*/ 5 h 7"/>
                  <a:gd name="T4" fmla="*/ 0 w 12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7">
                    <a:moveTo>
                      <a:pt x="12" y="0"/>
                    </a:moveTo>
                    <a:lnTo>
                      <a:pt x="5" y="5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8" name="Line 788"/>
              <p:cNvSpPr>
                <a:spLocks noChangeShapeType="1"/>
              </p:cNvSpPr>
              <p:nvPr/>
            </p:nvSpPr>
            <p:spPr bwMode="auto">
              <a:xfrm>
                <a:off x="570" y="2172"/>
                <a:ext cx="2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29" name="Line 789"/>
              <p:cNvSpPr>
                <a:spLocks noChangeShapeType="1"/>
              </p:cNvSpPr>
              <p:nvPr/>
            </p:nvSpPr>
            <p:spPr bwMode="auto">
              <a:xfrm flipH="1">
                <a:off x="575" y="2169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0" name="Line 790"/>
              <p:cNvSpPr>
                <a:spLocks noChangeShapeType="1"/>
              </p:cNvSpPr>
              <p:nvPr/>
            </p:nvSpPr>
            <p:spPr bwMode="auto">
              <a:xfrm flipH="1">
                <a:off x="578" y="2169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1" name="Line 791"/>
              <p:cNvSpPr>
                <a:spLocks noChangeShapeType="1"/>
              </p:cNvSpPr>
              <p:nvPr/>
            </p:nvSpPr>
            <p:spPr bwMode="auto">
              <a:xfrm>
                <a:off x="586" y="2169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2" name="Line 792"/>
              <p:cNvSpPr>
                <a:spLocks noChangeShapeType="1"/>
              </p:cNvSpPr>
              <p:nvPr/>
            </p:nvSpPr>
            <p:spPr bwMode="auto">
              <a:xfrm>
                <a:off x="586" y="2172"/>
                <a:ext cx="2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3" name="Freeform 793"/>
              <p:cNvSpPr>
                <a:spLocks/>
              </p:cNvSpPr>
              <p:nvPr/>
            </p:nvSpPr>
            <p:spPr bwMode="auto">
              <a:xfrm>
                <a:off x="617" y="2133"/>
                <a:ext cx="31" cy="49"/>
              </a:xfrm>
              <a:custGeom>
                <a:avLst/>
                <a:gdLst>
                  <a:gd name="T0" fmla="*/ 18 w 31"/>
                  <a:gd name="T1" fmla="*/ 0 h 49"/>
                  <a:gd name="T2" fmla="*/ 10 w 31"/>
                  <a:gd name="T3" fmla="*/ 3 h 49"/>
                  <a:gd name="T4" fmla="*/ 5 w 31"/>
                  <a:gd name="T5" fmla="*/ 8 h 49"/>
                  <a:gd name="T6" fmla="*/ 0 w 31"/>
                  <a:gd name="T7" fmla="*/ 18 h 49"/>
                  <a:gd name="T8" fmla="*/ 0 w 31"/>
                  <a:gd name="T9" fmla="*/ 26 h 49"/>
                  <a:gd name="T10" fmla="*/ 0 w 31"/>
                  <a:gd name="T11" fmla="*/ 36 h 49"/>
                  <a:gd name="T12" fmla="*/ 2 w 31"/>
                  <a:gd name="T13" fmla="*/ 44 h 49"/>
                  <a:gd name="T14" fmla="*/ 7 w 31"/>
                  <a:gd name="T15" fmla="*/ 49 h 49"/>
                  <a:gd name="T16" fmla="*/ 13 w 31"/>
                  <a:gd name="T17" fmla="*/ 49 h 49"/>
                  <a:gd name="T18" fmla="*/ 20 w 31"/>
                  <a:gd name="T19" fmla="*/ 47 h 49"/>
                  <a:gd name="T20" fmla="*/ 26 w 31"/>
                  <a:gd name="T21" fmla="*/ 42 h 49"/>
                  <a:gd name="T22" fmla="*/ 31 w 31"/>
                  <a:gd name="T23" fmla="*/ 31 h 49"/>
                  <a:gd name="T24" fmla="*/ 31 w 31"/>
                  <a:gd name="T25" fmla="*/ 24 h 49"/>
                  <a:gd name="T26" fmla="*/ 31 w 31"/>
                  <a:gd name="T27" fmla="*/ 13 h 49"/>
                  <a:gd name="T28" fmla="*/ 28 w 31"/>
                  <a:gd name="T29" fmla="*/ 6 h 49"/>
                  <a:gd name="T30" fmla="*/ 20 w 31"/>
                  <a:gd name="T31" fmla="*/ 0 h 49"/>
                  <a:gd name="T32" fmla="*/ 18 w 31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49">
                    <a:moveTo>
                      <a:pt x="18" y="0"/>
                    </a:moveTo>
                    <a:lnTo>
                      <a:pt x="10" y="3"/>
                    </a:lnTo>
                    <a:lnTo>
                      <a:pt x="5" y="8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2" y="44"/>
                    </a:lnTo>
                    <a:lnTo>
                      <a:pt x="7" y="49"/>
                    </a:lnTo>
                    <a:lnTo>
                      <a:pt x="13" y="49"/>
                    </a:lnTo>
                    <a:lnTo>
                      <a:pt x="20" y="47"/>
                    </a:lnTo>
                    <a:lnTo>
                      <a:pt x="26" y="42"/>
                    </a:lnTo>
                    <a:lnTo>
                      <a:pt x="31" y="31"/>
                    </a:lnTo>
                    <a:lnTo>
                      <a:pt x="31" y="24"/>
                    </a:lnTo>
                    <a:lnTo>
                      <a:pt x="31" y="13"/>
                    </a:lnTo>
                    <a:lnTo>
                      <a:pt x="28" y="6"/>
                    </a:lnTo>
                    <a:lnTo>
                      <a:pt x="20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4" name="Freeform 794"/>
              <p:cNvSpPr>
                <a:spLocks/>
              </p:cNvSpPr>
              <p:nvPr/>
            </p:nvSpPr>
            <p:spPr bwMode="auto">
              <a:xfrm>
                <a:off x="617" y="2136"/>
                <a:ext cx="10" cy="39"/>
              </a:xfrm>
              <a:custGeom>
                <a:avLst/>
                <a:gdLst>
                  <a:gd name="T0" fmla="*/ 10 w 10"/>
                  <a:gd name="T1" fmla="*/ 0 h 39"/>
                  <a:gd name="T2" fmla="*/ 7 w 10"/>
                  <a:gd name="T3" fmla="*/ 5 h 39"/>
                  <a:gd name="T4" fmla="*/ 2 w 10"/>
                  <a:gd name="T5" fmla="*/ 13 h 39"/>
                  <a:gd name="T6" fmla="*/ 0 w 10"/>
                  <a:gd name="T7" fmla="*/ 26 h 39"/>
                  <a:gd name="T8" fmla="*/ 2 w 10"/>
                  <a:gd name="T9" fmla="*/ 33 h 39"/>
                  <a:gd name="T10" fmla="*/ 2 w 10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10" y="0"/>
                    </a:moveTo>
                    <a:lnTo>
                      <a:pt x="7" y="5"/>
                    </a:lnTo>
                    <a:lnTo>
                      <a:pt x="2" y="13"/>
                    </a:lnTo>
                    <a:lnTo>
                      <a:pt x="0" y="26"/>
                    </a:lnTo>
                    <a:lnTo>
                      <a:pt x="2" y="33"/>
                    </a:lnTo>
                    <a:lnTo>
                      <a:pt x="2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5" name="Freeform 795"/>
              <p:cNvSpPr>
                <a:spLocks/>
              </p:cNvSpPr>
              <p:nvPr/>
            </p:nvSpPr>
            <p:spPr bwMode="auto">
              <a:xfrm>
                <a:off x="637" y="2141"/>
                <a:ext cx="11" cy="39"/>
              </a:xfrm>
              <a:custGeom>
                <a:avLst/>
                <a:gdLst>
                  <a:gd name="T0" fmla="*/ 0 w 11"/>
                  <a:gd name="T1" fmla="*/ 39 h 39"/>
                  <a:gd name="T2" fmla="*/ 3 w 11"/>
                  <a:gd name="T3" fmla="*/ 34 h 39"/>
                  <a:gd name="T4" fmla="*/ 8 w 11"/>
                  <a:gd name="T5" fmla="*/ 26 h 39"/>
                  <a:gd name="T6" fmla="*/ 11 w 11"/>
                  <a:gd name="T7" fmla="*/ 13 h 39"/>
                  <a:gd name="T8" fmla="*/ 8 w 11"/>
                  <a:gd name="T9" fmla="*/ 5 h 39"/>
                  <a:gd name="T10" fmla="*/ 8 w 11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9">
                    <a:moveTo>
                      <a:pt x="0" y="39"/>
                    </a:moveTo>
                    <a:lnTo>
                      <a:pt x="3" y="34"/>
                    </a:lnTo>
                    <a:lnTo>
                      <a:pt x="8" y="26"/>
                    </a:lnTo>
                    <a:lnTo>
                      <a:pt x="11" y="13"/>
                    </a:lnTo>
                    <a:lnTo>
                      <a:pt x="8" y="5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6" name="Freeform 796"/>
              <p:cNvSpPr>
                <a:spLocks/>
              </p:cNvSpPr>
              <p:nvPr/>
            </p:nvSpPr>
            <p:spPr bwMode="auto">
              <a:xfrm>
                <a:off x="619" y="2133"/>
                <a:ext cx="16" cy="49"/>
              </a:xfrm>
              <a:custGeom>
                <a:avLst/>
                <a:gdLst>
                  <a:gd name="T0" fmla="*/ 16 w 16"/>
                  <a:gd name="T1" fmla="*/ 0 h 49"/>
                  <a:gd name="T2" fmla="*/ 11 w 16"/>
                  <a:gd name="T3" fmla="*/ 3 h 49"/>
                  <a:gd name="T4" fmla="*/ 8 w 16"/>
                  <a:gd name="T5" fmla="*/ 6 h 49"/>
                  <a:gd name="T6" fmla="*/ 3 w 16"/>
                  <a:gd name="T7" fmla="*/ 18 h 49"/>
                  <a:gd name="T8" fmla="*/ 0 w 16"/>
                  <a:gd name="T9" fmla="*/ 29 h 49"/>
                  <a:gd name="T10" fmla="*/ 0 w 16"/>
                  <a:gd name="T11" fmla="*/ 42 h 49"/>
                  <a:gd name="T12" fmla="*/ 3 w 16"/>
                  <a:gd name="T13" fmla="*/ 44 h 49"/>
                  <a:gd name="T14" fmla="*/ 5 w 16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lnTo>
                      <a:pt x="11" y="3"/>
                    </a:lnTo>
                    <a:lnTo>
                      <a:pt x="8" y="6"/>
                    </a:lnTo>
                    <a:lnTo>
                      <a:pt x="3" y="18"/>
                    </a:lnTo>
                    <a:lnTo>
                      <a:pt x="0" y="29"/>
                    </a:lnTo>
                    <a:lnTo>
                      <a:pt x="0" y="42"/>
                    </a:lnTo>
                    <a:lnTo>
                      <a:pt x="3" y="44"/>
                    </a:lnTo>
                    <a:lnTo>
                      <a:pt x="5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7" name="Freeform 797"/>
              <p:cNvSpPr>
                <a:spLocks/>
              </p:cNvSpPr>
              <p:nvPr/>
            </p:nvSpPr>
            <p:spPr bwMode="auto">
              <a:xfrm>
                <a:off x="630" y="2133"/>
                <a:ext cx="15" cy="49"/>
              </a:xfrm>
              <a:custGeom>
                <a:avLst/>
                <a:gdLst>
                  <a:gd name="T0" fmla="*/ 0 w 15"/>
                  <a:gd name="T1" fmla="*/ 49 h 49"/>
                  <a:gd name="T2" fmla="*/ 5 w 15"/>
                  <a:gd name="T3" fmla="*/ 47 h 49"/>
                  <a:gd name="T4" fmla="*/ 7 w 15"/>
                  <a:gd name="T5" fmla="*/ 44 h 49"/>
                  <a:gd name="T6" fmla="*/ 13 w 15"/>
                  <a:gd name="T7" fmla="*/ 34 h 49"/>
                  <a:gd name="T8" fmla="*/ 15 w 15"/>
                  <a:gd name="T9" fmla="*/ 21 h 49"/>
                  <a:gd name="T10" fmla="*/ 15 w 15"/>
                  <a:gd name="T11" fmla="*/ 8 h 49"/>
                  <a:gd name="T12" fmla="*/ 13 w 15"/>
                  <a:gd name="T13" fmla="*/ 6 h 49"/>
                  <a:gd name="T14" fmla="*/ 7 w 15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49">
                    <a:moveTo>
                      <a:pt x="0" y="49"/>
                    </a:moveTo>
                    <a:lnTo>
                      <a:pt x="5" y="47"/>
                    </a:lnTo>
                    <a:lnTo>
                      <a:pt x="7" y="44"/>
                    </a:lnTo>
                    <a:lnTo>
                      <a:pt x="13" y="34"/>
                    </a:lnTo>
                    <a:lnTo>
                      <a:pt x="15" y="21"/>
                    </a:lnTo>
                    <a:lnTo>
                      <a:pt x="15" y="8"/>
                    </a:lnTo>
                    <a:lnTo>
                      <a:pt x="13" y="6"/>
                    </a:lnTo>
                    <a:lnTo>
                      <a:pt x="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8" name="Line 798"/>
              <p:cNvSpPr>
                <a:spLocks noChangeShapeType="1"/>
              </p:cNvSpPr>
              <p:nvPr/>
            </p:nvSpPr>
            <p:spPr bwMode="auto">
              <a:xfrm>
                <a:off x="439" y="2136"/>
                <a:ext cx="5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39" name="Freeform 799"/>
              <p:cNvSpPr>
                <a:spLocks/>
              </p:cNvSpPr>
              <p:nvPr/>
            </p:nvSpPr>
            <p:spPr bwMode="auto">
              <a:xfrm>
                <a:off x="676" y="2172"/>
                <a:ext cx="1119" cy="387"/>
              </a:xfrm>
              <a:custGeom>
                <a:avLst/>
                <a:gdLst>
                  <a:gd name="T0" fmla="*/ 39 w 1119"/>
                  <a:gd name="T1" fmla="*/ 13 h 387"/>
                  <a:gd name="T2" fmla="*/ 124 w 1119"/>
                  <a:gd name="T3" fmla="*/ 49 h 387"/>
                  <a:gd name="T4" fmla="*/ 230 w 1119"/>
                  <a:gd name="T5" fmla="*/ 103 h 387"/>
                  <a:gd name="T6" fmla="*/ 361 w 1119"/>
                  <a:gd name="T7" fmla="*/ 183 h 387"/>
                  <a:gd name="T8" fmla="*/ 436 w 1119"/>
                  <a:gd name="T9" fmla="*/ 230 h 387"/>
                  <a:gd name="T10" fmla="*/ 537 w 1119"/>
                  <a:gd name="T11" fmla="*/ 294 h 387"/>
                  <a:gd name="T12" fmla="*/ 671 w 1119"/>
                  <a:gd name="T13" fmla="*/ 364 h 387"/>
                  <a:gd name="T14" fmla="*/ 730 w 1119"/>
                  <a:gd name="T15" fmla="*/ 382 h 387"/>
                  <a:gd name="T16" fmla="*/ 776 w 1119"/>
                  <a:gd name="T17" fmla="*/ 384 h 387"/>
                  <a:gd name="T18" fmla="*/ 825 w 1119"/>
                  <a:gd name="T19" fmla="*/ 374 h 387"/>
                  <a:gd name="T20" fmla="*/ 856 w 1119"/>
                  <a:gd name="T21" fmla="*/ 341 h 387"/>
                  <a:gd name="T22" fmla="*/ 874 w 1119"/>
                  <a:gd name="T23" fmla="*/ 297 h 387"/>
                  <a:gd name="T24" fmla="*/ 874 w 1119"/>
                  <a:gd name="T25" fmla="*/ 268 h 387"/>
                  <a:gd name="T26" fmla="*/ 872 w 1119"/>
                  <a:gd name="T27" fmla="*/ 217 h 387"/>
                  <a:gd name="T28" fmla="*/ 882 w 1119"/>
                  <a:gd name="T29" fmla="*/ 178 h 387"/>
                  <a:gd name="T30" fmla="*/ 895 w 1119"/>
                  <a:gd name="T31" fmla="*/ 147 h 387"/>
                  <a:gd name="T32" fmla="*/ 908 w 1119"/>
                  <a:gd name="T33" fmla="*/ 116 h 387"/>
                  <a:gd name="T34" fmla="*/ 929 w 1119"/>
                  <a:gd name="T35" fmla="*/ 101 h 387"/>
                  <a:gd name="T36" fmla="*/ 949 w 1119"/>
                  <a:gd name="T37" fmla="*/ 88 h 387"/>
                  <a:gd name="T38" fmla="*/ 962 w 1119"/>
                  <a:gd name="T39" fmla="*/ 72 h 387"/>
                  <a:gd name="T40" fmla="*/ 972 w 1119"/>
                  <a:gd name="T41" fmla="*/ 54 h 387"/>
                  <a:gd name="T42" fmla="*/ 991 w 1119"/>
                  <a:gd name="T43" fmla="*/ 49 h 387"/>
                  <a:gd name="T44" fmla="*/ 1014 w 1119"/>
                  <a:gd name="T45" fmla="*/ 49 h 387"/>
                  <a:gd name="T46" fmla="*/ 1029 w 1119"/>
                  <a:gd name="T47" fmla="*/ 47 h 387"/>
                  <a:gd name="T48" fmla="*/ 1042 w 1119"/>
                  <a:gd name="T49" fmla="*/ 44 h 387"/>
                  <a:gd name="T50" fmla="*/ 1063 w 1119"/>
                  <a:gd name="T51" fmla="*/ 52 h 387"/>
                  <a:gd name="T52" fmla="*/ 1086 w 1119"/>
                  <a:gd name="T53" fmla="*/ 65 h 387"/>
                  <a:gd name="T54" fmla="*/ 1096 w 1119"/>
                  <a:gd name="T55" fmla="*/ 70 h 387"/>
                  <a:gd name="T56" fmla="*/ 1109 w 1119"/>
                  <a:gd name="T57" fmla="*/ 77 h 387"/>
                  <a:gd name="T58" fmla="*/ 1114 w 1119"/>
                  <a:gd name="T59" fmla="*/ 80 h 387"/>
                  <a:gd name="T60" fmla="*/ 1117 w 1119"/>
                  <a:gd name="T61" fmla="*/ 80 h 387"/>
                  <a:gd name="T62" fmla="*/ 1119 w 1119"/>
                  <a:gd name="T63" fmla="*/ 77 h 387"/>
                  <a:gd name="T64" fmla="*/ 1119 w 1119"/>
                  <a:gd name="T65" fmla="*/ 75 h 387"/>
                  <a:gd name="T66" fmla="*/ 1119 w 1119"/>
                  <a:gd name="T67" fmla="*/ 72 h 387"/>
                  <a:gd name="T68" fmla="*/ 1119 w 1119"/>
                  <a:gd name="T69" fmla="*/ 72 h 387"/>
                  <a:gd name="T70" fmla="*/ 1119 w 1119"/>
                  <a:gd name="T71" fmla="*/ 70 h 387"/>
                  <a:gd name="T72" fmla="*/ 1119 w 1119"/>
                  <a:gd name="T73" fmla="*/ 70 h 387"/>
                  <a:gd name="T74" fmla="*/ 1119 w 1119"/>
                  <a:gd name="T75" fmla="*/ 67 h 387"/>
                  <a:gd name="T76" fmla="*/ 1119 w 1119"/>
                  <a:gd name="T77" fmla="*/ 67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19" h="387">
                    <a:moveTo>
                      <a:pt x="0" y="0"/>
                    </a:moveTo>
                    <a:lnTo>
                      <a:pt x="39" y="13"/>
                    </a:lnTo>
                    <a:lnTo>
                      <a:pt x="85" y="34"/>
                    </a:lnTo>
                    <a:lnTo>
                      <a:pt x="124" y="49"/>
                    </a:lnTo>
                    <a:lnTo>
                      <a:pt x="206" y="90"/>
                    </a:lnTo>
                    <a:lnTo>
                      <a:pt x="230" y="103"/>
                    </a:lnTo>
                    <a:lnTo>
                      <a:pt x="286" y="134"/>
                    </a:lnTo>
                    <a:lnTo>
                      <a:pt x="361" y="183"/>
                    </a:lnTo>
                    <a:lnTo>
                      <a:pt x="426" y="224"/>
                    </a:lnTo>
                    <a:lnTo>
                      <a:pt x="436" y="230"/>
                    </a:lnTo>
                    <a:lnTo>
                      <a:pt x="511" y="279"/>
                    </a:lnTo>
                    <a:lnTo>
                      <a:pt x="537" y="294"/>
                    </a:lnTo>
                    <a:lnTo>
                      <a:pt x="588" y="325"/>
                    </a:lnTo>
                    <a:lnTo>
                      <a:pt x="671" y="364"/>
                    </a:lnTo>
                    <a:lnTo>
                      <a:pt x="671" y="364"/>
                    </a:lnTo>
                    <a:lnTo>
                      <a:pt x="730" y="382"/>
                    </a:lnTo>
                    <a:lnTo>
                      <a:pt x="771" y="387"/>
                    </a:lnTo>
                    <a:lnTo>
                      <a:pt x="776" y="384"/>
                    </a:lnTo>
                    <a:lnTo>
                      <a:pt x="802" y="382"/>
                    </a:lnTo>
                    <a:lnTo>
                      <a:pt x="825" y="374"/>
                    </a:lnTo>
                    <a:lnTo>
                      <a:pt x="844" y="359"/>
                    </a:lnTo>
                    <a:lnTo>
                      <a:pt x="856" y="341"/>
                    </a:lnTo>
                    <a:lnTo>
                      <a:pt x="869" y="323"/>
                    </a:lnTo>
                    <a:lnTo>
                      <a:pt x="874" y="297"/>
                    </a:lnTo>
                    <a:lnTo>
                      <a:pt x="874" y="286"/>
                    </a:lnTo>
                    <a:lnTo>
                      <a:pt x="874" y="268"/>
                    </a:lnTo>
                    <a:lnTo>
                      <a:pt x="872" y="243"/>
                    </a:lnTo>
                    <a:lnTo>
                      <a:pt x="872" y="217"/>
                    </a:lnTo>
                    <a:lnTo>
                      <a:pt x="874" y="194"/>
                    </a:lnTo>
                    <a:lnTo>
                      <a:pt x="882" y="178"/>
                    </a:lnTo>
                    <a:lnTo>
                      <a:pt x="890" y="163"/>
                    </a:lnTo>
                    <a:lnTo>
                      <a:pt x="895" y="147"/>
                    </a:lnTo>
                    <a:lnTo>
                      <a:pt x="900" y="132"/>
                    </a:lnTo>
                    <a:lnTo>
                      <a:pt x="908" y="116"/>
                    </a:lnTo>
                    <a:lnTo>
                      <a:pt x="916" y="106"/>
                    </a:lnTo>
                    <a:lnTo>
                      <a:pt x="929" y="101"/>
                    </a:lnTo>
                    <a:lnTo>
                      <a:pt x="939" y="96"/>
                    </a:lnTo>
                    <a:lnTo>
                      <a:pt x="949" y="88"/>
                    </a:lnTo>
                    <a:lnTo>
                      <a:pt x="957" y="80"/>
                    </a:lnTo>
                    <a:lnTo>
                      <a:pt x="962" y="72"/>
                    </a:lnTo>
                    <a:lnTo>
                      <a:pt x="967" y="62"/>
                    </a:lnTo>
                    <a:lnTo>
                      <a:pt x="972" y="54"/>
                    </a:lnTo>
                    <a:lnTo>
                      <a:pt x="980" y="49"/>
                    </a:lnTo>
                    <a:lnTo>
                      <a:pt x="991" y="49"/>
                    </a:lnTo>
                    <a:lnTo>
                      <a:pt x="1003" y="49"/>
                    </a:lnTo>
                    <a:lnTo>
                      <a:pt x="1014" y="49"/>
                    </a:lnTo>
                    <a:lnTo>
                      <a:pt x="1024" y="49"/>
                    </a:lnTo>
                    <a:lnTo>
                      <a:pt x="1029" y="47"/>
                    </a:lnTo>
                    <a:lnTo>
                      <a:pt x="1034" y="44"/>
                    </a:lnTo>
                    <a:lnTo>
                      <a:pt x="1042" y="44"/>
                    </a:lnTo>
                    <a:lnTo>
                      <a:pt x="1050" y="47"/>
                    </a:lnTo>
                    <a:lnTo>
                      <a:pt x="1063" y="52"/>
                    </a:lnTo>
                    <a:lnTo>
                      <a:pt x="1076" y="57"/>
                    </a:lnTo>
                    <a:lnTo>
                      <a:pt x="1086" y="65"/>
                    </a:lnTo>
                    <a:lnTo>
                      <a:pt x="1094" y="67"/>
                    </a:lnTo>
                    <a:lnTo>
                      <a:pt x="1096" y="70"/>
                    </a:lnTo>
                    <a:lnTo>
                      <a:pt x="1101" y="75"/>
                    </a:lnTo>
                    <a:lnTo>
                      <a:pt x="1109" y="77"/>
                    </a:lnTo>
                    <a:lnTo>
                      <a:pt x="1112" y="77"/>
                    </a:lnTo>
                    <a:lnTo>
                      <a:pt x="1114" y="80"/>
                    </a:lnTo>
                    <a:lnTo>
                      <a:pt x="1117" y="80"/>
                    </a:lnTo>
                    <a:lnTo>
                      <a:pt x="1117" y="80"/>
                    </a:lnTo>
                    <a:lnTo>
                      <a:pt x="1119" y="77"/>
                    </a:lnTo>
                    <a:lnTo>
                      <a:pt x="1119" y="77"/>
                    </a:lnTo>
                    <a:lnTo>
                      <a:pt x="1119" y="77"/>
                    </a:lnTo>
                    <a:lnTo>
                      <a:pt x="1119" y="75"/>
                    </a:lnTo>
                    <a:lnTo>
                      <a:pt x="1119" y="75"/>
                    </a:lnTo>
                    <a:lnTo>
                      <a:pt x="1119" y="72"/>
                    </a:lnTo>
                    <a:lnTo>
                      <a:pt x="1119" y="72"/>
                    </a:lnTo>
                    <a:lnTo>
                      <a:pt x="1119" y="72"/>
                    </a:lnTo>
                    <a:lnTo>
                      <a:pt x="1119" y="70"/>
                    </a:lnTo>
                    <a:lnTo>
                      <a:pt x="1119" y="70"/>
                    </a:lnTo>
                    <a:lnTo>
                      <a:pt x="1119" y="70"/>
                    </a:lnTo>
                    <a:lnTo>
                      <a:pt x="1119" y="70"/>
                    </a:lnTo>
                    <a:lnTo>
                      <a:pt x="1119" y="67"/>
                    </a:lnTo>
                    <a:lnTo>
                      <a:pt x="1119" y="67"/>
                    </a:lnTo>
                    <a:lnTo>
                      <a:pt x="1119" y="67"/>
                    </a:lnTo>
                    <a:lnTo>
                      <a:pt x="1119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0" name="Freeform 800"/>
              <p:cNvSpPr>
                <a:spLocks/>
              </p:cNvSpPr>
              <p:nvPr/>
            </p:nvSpPr>
            <p:spPr bwMode="auto">
              <a:xfrm>
                <a:off x="439" y="2172"/>
                <a:ext cx="1480" cy="464"/>
              </a:xfrm>
              <a:custGeom>
                <a:avLst/>
                <a:gdLst>
                  <a:gd name="T0" fmla="*/ 90 w 1480"/>
                  <a:gd name="T1" fmla="*/ 5 h 464"/>
                  <a:gd name="T2" fmla="*/ 255 w 1480"/>
                  <a:gd name="T3" fmla="*/ 47 h 464"/>
                  <a:gd name="T4" fmla="*/ 351 w 1480"/>
                  <a:gd name="T5" fmla="*/ 83 h 464"/>
                  <a:gd name="T6" fmla="*/ 438 w 1480"/>
                  <a:gd name="T7" fmla="*/ 124 h 464"/>
                  <a:gd name="T8" fmla="*/ 588 w 1480"/>
                  <a:gd name="T9" fmla="*/ 206 h 464"/>
                  <a:gd name="T10" fmla="*/ 665 w 1480"/>
                  <a:gd name="T11" fmla="*/ 258 h 464"/>
                  <a:gd name="T12" fmla="*/ 776 w 1480"/>
                  <a:gd name="T13" fmla="*/ 330 h 464"/>
                  <a:gd name="T14" fmla="*/ 882 w 1480"/>
                  <a:gd name="T15" fmla="*/ 392 h 464"/>
                  <a:gd name="T16" fmla="*/ 967 w 1480"/>
                  <a:gd name="T17" fmla="*/ 431 h 464"/>
                  <a:gd name="T18" fmla="*/ 1039 w 1480"/>
                  <a:gd name="T19" fmla="*/ 457 h 464"/>
                  <a:gd name="T20" fmla="*/ 1081 w 1480"/>
                  <a:gd name="T21" fmla="*/ 464 h 464"/>
                  <a:gd name="T22" fmla="*/ 1137 w 1480"/>
                  <a:gd name="T23" fmla="*/ 457 h 464"/>
                  <a:gd name="T24" fmla="*/ 1176 w 1480"/>
                  <a:gd name="T25" fmla="*/ 433 h 464"/>
                  <a:gd name="T26" fmla="*/ 1199 w 1480"/>
                  <a:gd name="T27" fmla="*/ 395 h 464"/>
                  <a:gd name="T28" fmla="*/ 1199 w 1480"/>
                  <a:gd name="T29" fmla="*/ 348 h 464"/>
                  <a:gd name="T30" fmla="*/ 1197 w 1480"/>
                  <a:gd name="T31" fmla="*/ 304 h 464"/>
                  <a:gd name="T32" fmla="*/ 1207 w 1480"/>
                  <a:gd name="T33" fmla="*/ 263 h 464"/>
                  <a:gd name="T34" fmla="*/ 1230 w 1480"/>
                  <a:gd name="T35" fmla="*/ 243 h 464"/>
                  <a:gd name="T36" fmla="*/ 1248 w 1480"/>
                  <a:gd name="T37" fmla="*/ 219 h 464"/>
                  <a:gd name="T38" fmla="*/ 1274 w 1480"/>
                  <a:gd name="T39" fmla="*/ 206 h 464"/>
                  <a:gd name="T40" fmla="*/ 1292 w 1480"/>
                  <a:gd name="T41" fmla="*/ 191 h 464"/>
                  <a:gd name="T42" fmla="*/ 1302 w 1480"/>
                  <a:gd name="T43" fmla="*/ 173 h 464"/>
                  <a:gd name="T44" fmla="*/ 1307 w 1480"/>
                  <a:gd name="T45" fmla="*/ 150 h 464"/>
                  <a:gd name="T46" fmla="*/ 1320 w 1480"/>
                  <a:gd name="T47" fmla="*/ 137 h 464"/>
                  <a:gd name="T48" fmla="*/ 1338 w 1480"/>
                  <a:gd name="T49" fmla="*/ 137 h 464"/>
                  <a:gd name="T50" fmla="*/ 1354 w 1480"/>
                  <a:gd name="T51" fmla="*/ 134 h 464"/>
                  <a:gd name="T52" fmla="*/ 1372 w 1480"/>
                  <a:gd name="T53" fmla="*/ 139 h 464"/>
                  <a:gd name="T54" fmla="*/ 1395 w 1480"/>
                  <a:gd name="T55" fmla="*/ 150 h 464"/>
                  <a:gd name="T56" fmla="*/ 1411 w 1480"/>
                  <a:gd name="T57" fmla="*/ 160 h 464"/>
                  <a:gd name="T58" fmla="*/ 1426 w 1480"/>
                  <a:gd name="T59" fmla="*/ 170 h 464"/>
                  <a:gd name="T60" fmla="*/ 1439 w 1480"/>
                  <a:gd name="T61" fmla="*/ 181 h 464"/>
                  <a:gd name="T62" fmla="*/ 1449 w 1480"/>
                  <a:gd name="T63" fmla="*/ 188 h 464"/>
                  <a:gd name="T64" fmla="*/ 1457 w 1480"/>
                  <a:gd name="T65" fmla="*/ 191 h 464"/>
                  <a:gd name="T66" fmla="*/ 1462 w 1480"/>
                  <a:gd name="T67" fmla="*/ 196 h 464"/>
                  <a:gd name="T68" fmla="*/ 1467 w 1480"/>
                  <a:gd name="T69" fmla="*/ 199 h 464"/>
                  <a:gd name="T70" fmla="*/ 1470 w 1480"/>
                  <a:gd name="T71" fmla="*/ 201 h 464"/>
                  <a:gd name="T72" fmla="*/ 1473 w 1480"/>
                  <a:gd name="T73" fmla="*/ 204 h 464"/>
                  <a:gd name="T74" fmla="*/ 1475 w 1480"/>
                  <a:gd name="T75" fmla="*/ 204 h 464"/>
                  <a:gd name="T76" fmla="*/ 1478 w 1480"/>
                  <a:gd name="T77" fmla="*/ 204 h 464"/>
                  <a:gd name="T78" fmla="*/ 1478 w 1480"/>
                  <a:gd name="T79" fmla="*/ 206 h 464"/>
                  <a:gd name="T80" fmla="*/ 1480 w 1480"/>
                  <a:gd name="T81" fmla="*/ 206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80" h="464">
                    <a:moveTo>
                      <a:pt x="0" y="0"/>
                    </a:moveTo>
                    <a:lnTo>
                      <a:pt x="90" y="5"/>
                    </a:lnTo>
                    <a:lnTo>
                      <a:pt x="180" y="23"/>
                    </a:lnTo>
                    <a:lnTo>
                      <a:pt x="255" y="47"/>
                    </a:lnTo>
                    <a:lnTo>
                      <a:pt x="268" y="49"/>
                    </a:lnTo>
                    <a:lnTo>
                      <a:pt x="351" y="83"/>
                    </a:lnTo>
                    <a:lnTo>
                      <a:pt x="433" y="119"/>
                    </a:lnTo>
                    <a:lnTo>
                      <a:pt x="438" y="124"/>
                    </a:lnTo>
                    <a:lnTo>
                      <a:pt x="510" y="163"/>
                    </a:lnTo>
                    <a:lnTo>
                      <a:pt x="588" y="206"/>
                    </a:lnTo>
                    <a:lnTo>
                      <a:pt x="660" y="253"/>
                    </a:lnTo>
                    <a:lnTo>
                      <a:pt x="665" y="258"/>
                    </a:lnTo>
                    <a:lnTo>
                      <a:pt x="732" y="302"/>
                    </a:lnTo>
                    <a:lnTo>
                      <a:pt x="776" y="330"/>
                    </a:lnTo>
                    <a:lnTo>
                      <a:pt x="805" y="348"/>
                    </a:lnTo>
                    <a:lnTo>
                      <a:pt x="882" y="392"/>
                    </a:lnTo>
                    <a:lnTo>
                      <a:pt x="915" y="408"/>
                    </a:lnTo>
                    <a:lnTo>
                      <a:pt x="967" y="431"/>
                    </a:lnTo>
                    <a:lnTo>
                      <a:pt x="985" y="439"/>
                    </a:lnTo>
                    <a:lnTo>
                      <a:pt x="1039" y="457"/>
                    </a:lnTo>
                    <a:lnTo>
                      <a:pt x="1070" y="462"/>
                    </a:lnTo>
                    <a:lnTo>
                      <a:pt x="1081" y="464"/>
                    </a:lnTo>
                    <a:lnTo>
                      <a:pt x="1111" y="464"/>
                    </a:lnTo>
                    <a:lnTo>
                      <a:pt x="1137" y="457"/>
                    </a:lnTo>
                    <a:lnTo>
                      <a:pt x="1158" y="446"/>
                    </a:lnTo>
                    <a:lnTo>
                      <a:pt x="1176" y="433"/>
                    </a:lnTo>
                    <a:lnTo>
                      <a:pt x="1191" y="418"/>
                    </a:lnTo>
                    <a:lnTo>
                      <a:pt x="1199" y="395"/>
                    </a:lnTo>
                    <a:lnTo>
                      <a:pt x="1199" y="366"/>
                    </a:lnTo>
                    <a:lnTo>
                      <a:pt x="1199" y="348"/>
                    </a:lnTo>
                    <a:lnTo>
                      <a:pt x="1197" y="333"/>
                    </a:lnTo>
                    <a:lnTo>
                      <a:pt x="1197" y="304"/>
                    </a:lnTo>
                    <a:lnTo>
                      <a:pt x="1197" y="281"/>
                    </a:lnTo>
                    <a:lnTo>
                      <a:pt x="1207" y="263"/>
                    </a:lnTo>
                    <a:lnTo>
                      <a:pt x="1220" y="253"/>
                    </a:lnTo>
                    <a:lnTo>
                      <a:pt x="1230" y="243"/>
                    </a:lnTo>
                    <a:lnTo>
                      <a:pt x="1238" y="232"/>
                    </a:lnTo>
                    <a:lnTo>
                      <a:pt x="1248" y="219"/>
                    </a:lnTo>
                    <a:lnTo>
                      <a:pt x="1261" y="212"/>
                    </a:lnTo>
                    <a:lnTo>
                      <a:pt x="1274" y="206"/>
                    </a:lnTo>
                    <a:lnTo>
                      <a:pt x="1284" y="201"/>
                    </a:lnTo>
                    <a:lnTo>
                      <a:pt x="1292" y="191"/>
                    </a:lnTo>
                    <a:lnTo>
                      <a:pt x="1300" y="183"/>
                    </a:lnTo>
                    <a:lnTo>
                      <a:pt x="1302" y="173"/>
                    </a:lnTo>
                    <a:lnTo>
                      <a:pt x="1305" y="160"/>
                    </a:lnTo>
                    <a:lnTo>
                      <a:pt x="1307" y="150"/>
                    </a:lnTo>
                    <a:lnTo>
                      <a:pt x="1313" y="142"/>
                    </a:lnTo>
                    <a:lnTo>
                      <a:pt x="1320" y="137"/>
                    </a:lnTo>
                    <a:lnTo>
                      <a:pt x="1331" y="137"/>
                    </a:lnTo>
                    <a:lnTo>
                      <a:pt x="1338" y="137"/>
                    </a:lnTo>
                    <a:lnTo>
                      <a:pt x="1346" y="137"/>
                    </a:lnTo>
                    <a:lnTo>
                      <a:pt x="1354" y="134"/>
                    </a:lnTo>
                    <a:lnTo>
                      <a:pt x="1364" y="137"/>
                    </a:lnTo>
                    <a:lnTo>
                      <a:pt x="1372" y="139"/>
                    </a:lnTo>
                    <a:lnTo>
                      <a:pt x="1382" y="145"/>
                    </a:lnTo>
                    <a:lnTo>
                      <a:pt x="1395" y="150"/>
                    </a:lnTo>
                    <a:lnTo>
                      <a:pt x="1406" y="157"/>
                    </a:lnTo>
                    <a:lnTo>
                      <a:pt x="1411" y="160"/>
                    </a:lnTo>
                    <a:lnTo>
                      <a:pt x="1418" y="165"/>
                    </a:lnTo>
                    <a:lnTo>
                      <a:pt x="1426" y="170"/>
                    </a:lnTo>
                    <a:lnTo>
                      <a:pt x="1434" y="175"/>
                    </a:lnTo>
                    <a:lnTo>
                      <a:pt x="1439" y="181"/>
                    </a:lnTo>
                    <a:lnTo>
                      <a:pt x="1444" y="183"/>
                    </a:lnTo>
                    <a:lnTo>
                      <a:pt x="1449" y="188"/>
                    </a:lnTo>
                    <a:lnTo>
                      <a:pt x="1452" y="191"/>
                    </a:lnTo>
                    <a:lnTo>
                      <a:pt x="1457" y="191"/>
                    </a:lnTo>
                    <a:lnTo>
                      <a:pt x="1460" y="194"/>
                    </a:lnTo>
                    <a:lnTo>
                      <a:pt x="1462" y="196"/>
                    </a:lnTo>
                    <a:lnTo>
                      <a:pt x="1465" y="196"/>
                    </a:lnTo>
                    <a:lnTo>
                      <a:pt x="1467" y="199"/>
                    </a:lnTo>
                    <a:lnTo>
                      <a:pt x="1467" y="199"/>
                    </a:lnTo>
                    <a:lnTo>
                      <a:pt x="1470" y="201"/>
                    </a:lnTo>
                    <a:lnTo>
                      <a:pt x="1470" y="201"/>
                    </a:lnTo>
                    <a:lnTo>
                      <a:pt x="1473" y="204"/>
                    </a:lnTo>
                    <a:lnTo>
                      <a:pt x="1475" y="204"/>
                    </a:lnTo>
                    <a:lnTo>
                      <a:pt x="1475" y="204"/>
                    </a:lnTo>
                    <a:lnTo>
                      <a:pt x="1475" y="204"/>
                    </a:lnTo>
                    <a:lnTo>
                      <a:pt x="1478" y="204"/>
                    </a:lnTo>
                    <a:lnTo>
                      <a:pt x="1478" y="206"/>
                    </a:lnTo>
                    <a:lnTo>
                      <a:pt x="1478" y="206"/>
                    </a:lnTo>
                    <a:lnTo>
                      <a:pt x="1480" y="206"/>
                    </a:lnTo>
                    <a:lnTo>
                      <a:pt x="1480" y="20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1" name="Line 801"/>
              <p:cNvSpPr>
                <a:spLocks noChangeShapeType="1"/>
              </p:cNvSpPr>
              <p:nvPr/>
            </p:nvSpPr>
            <p:spPr bwMode="auto">
              <a:xfrm flipH="1">
                <a:off x="596" y="2213"/>
                <a:ext cx="10" cy="4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2" name="Line 802"/>
              <p:cNvSpPr>
                <a:spLocks noChangeShapeType="1"/>
              </p:cNvSpPr>
              <p:nvPr/>
            </p:nvSpPr>
            <p:spPr bwMode="auto">
              <a:xfrm flipH="1">
                <a:off x="599" y="2213"/>
                <a:ext cx="10" cy="3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3" name="Line 803"/>
              <p:cNvSpPr>
                <a:spLocks noChangeShapeType="1"/>
              </p:cNvSpPr>
              <p:nvPr/>
            </p:nvSpPr>
            <p:spPr bwMode="auto">
              <a:xfrm flipH="1">
                <a:off x="601" y="2208"/>
                <a:ext cx="13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4" name="Freeform 804"/>
              <p:cNvSpPr>
                <a:spLocks/>
              </p:cNvSpPr>
              <p:nvPr/>
            </p:nvSpPr>
            <p:spPr bwMode="auto">
              <a:xfrm>
                <a:off x="581" y="2208"/>
                <a:ext cx="36" cy="36"/>
              </a:xfrm>
              <a:custGeom>
                <a:avLst/>
                <a:gdLst>
                  <a:gd name="T0" fmla="*/ 33 w 36"/>
                  <a:gd name="T1" fmla="*/ 0 h 36"/>
                  <a:gd name="T2" fmla="*/ 0 w 36"/>
                  <a:gd name="T3" fmla="*/ 26 h 36"/>
                  <a:gd name="T4" fmla="*/ 36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3" y="0"/>
                    </a:moveTo>
                    <a:lnTo>
                      <a:pt x="0" y="26"/>
                    </a:lnTo>
                    <a:lnTo>
                      <a:pt x="36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5" name="Line 805"/>
              <p:cNvSpPr>
                <a:spLocks noChangeShapeType="1"/>
              </p:cNvSpPr>
              <p:nvPr/>
            </p:nvSpPr>
            <p:spPr bwMode="auto">
              <a:xfrm>
                <a:off x="588" y="2252"/>
                <a:ext cx="1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6" name="Line 806"/>
              <p:cNvSpPr>
                <a:spLocks noChangeShapeType="1"/>
              </p:cNvSpPr>
              <p:nvPr/>
            </p:nvSpPr>
            <p:spPr bwMode="auto">
              <a:xfrm flipH="1">
                <a:off x="591" y="2252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447" name="Group 807"/>
            <p:cNvGrpSpPr>
              <a:grpSpLocks/>
            </p:cNvGrpSpPr>
            <p:nvPr/>
          </p:nvGrpSpPr>
          <p:grpSpPr bwMode="auto">
            <a:xfrm>
              <a:off x="452" y="1444"/>
              <a:ext cx="2035" cy="2111"/>
              <a:chOff x="439" y="1574"/>
              <a:chExt cx="1927" cy="1999"/>
            </a:xfrm>
          </p:grpSpPr>
          <p:sp>
            <p:nvSpPr>
              <p:cNvPr id="241448" name="Line 808"/>
              <p:cNvSpPr>
                <a:spLocks noChangeShapeType="1"/>
              </p:cNvSpPr>
              <p:nvPr/>
            </p:nvSpPr>
            <p:spPr bwMode="auto">
              <a:xfrm flipH="1">
                <a:off x="593" y="2249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49" name="Line 809"/>
              <p:cNvSpPr>
                <a:spLocks noChangeShapeType="1"/>
              </p:cNvSpPr>
              <p:nvPr/>
            </p:nvSpPr>
            <p:spPr bwMode="auto">
              <a:xfrm>
                <a:off x="601" y="2249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0" name="Line 810"/>
              <p:cNvSpPr>
                <a:spLocks noChangeShapeType="1"/>
              </p:cNvSpPr>
              <p:nvPr/>
            </p:nvSpPr>
            <p:spPr bwMode="auto">
              <a:xfrm>
                <a:off x="601" y="2252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1" name="Rectangle 811"/>
              <p:cNvSpPr>
                <a:spLocks noChangeArrowheads="1"/>
              </p:cNvSpPr>
              <p:nvPr/>
            </p:nvSpPr>
            <p:spPr bwMode="auto">
              <a:xfrm>
                <a:off x="635" y="2224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2" name="Freeform 812"/>
              <p:cNvSpPr>
                <a:spLocks/>
              </p:cNvSpPr>
              <p:nvPr/>
            </p:nvSpPr>
            <p:spPr bwMode="auto">
              <a:xfrm>
                <a:off x="632" y="2219"/>
                <a:ext cx="31" cy="20"/>
              </a:xfrm>
              <a:custGeom>
                <a:avLst/>
                <a:gdLst>
                  <a:gd name="T0" fmla="*/ 3 w 31"/>
                  <a:gd name="T1" fmla="*/ 2 h 20"/>
                  <a:gd name="T2" fmla="*/ 5 w 31"/>
                  <a:gd name="T3" fmla="*/ 5 h 20"/>
                  <a:gd name="T4" fmla="*/ 8 w 31"/>
                  <a:gd name="T5" fmla="*/ 7 h 20"/>
                  <a:gd name="T6" fmla="*/ 8 w 31"/>
                  <a:gd name="T7" fmla="*/ 7 h 20"/>
                  <a:gd name="T8" fmla="*/ 5 w 31"/>
                  <a:gd name="T9" fmla="*/ 10 h 20"/>
                  <a:gd name="T10" fmla="*/ 3 w 31"/>
                  <a:gd name="T11" fmla="*/ 10 h 20"/>
                  <a:gd name="T12" fmla="*/ 0 w 31"/>
                  <a:gd name="T13" fmla="*/ 7 h 20"/>
                  <a:gd name="T14" fmla="*/ 0 w 31"/>
                  <a:gd name="T15" fmla="*/ 5 h 20"/>
                  <a:gd name="T16" fmla="*/ 5 w 31"/>
                  <a:gd name="T17" fmla="*/ 0 h 20"/>
                  <a:gd name="T18" fmla="*/ 8 w 31"/>
                  <a:gd name="T19" fmla="*/ 0 h 20"/>
                  <a:gd name="T20" fmla="*/ 16 w 31"/>
                  <a:gd name="T21" fmla="*/ 0 h 20"/>
                  <a:gd name="T22" fmla="*/ 23 w 31"/>
                  <a:gd name="T23" fmla="*/ 2 h 20"/>
                  <a:gd name="T24" fmla="*/ 29 w 31"/>
                  <a:gd name="T25" fmla="*/ 5 h 20"/>
                  <a:gd name="T26" fmla="*/ 31 w 31"/>
                  <a:gd name="T27" fmla="*/ 10 h 20"/>
                  <a:gd name="T28" fmla="*/ 29 w 31"/>
                  <a:gd name="T29" fmla="*/ 18 h 20"/>
                  <a:gd name="T30" fmla="*/ 26 w 31"/>
                  <a:gd name="T31" fmla="*/ 20 h 20"/>
                  <a:gd name="T32" fmla="*/ 18 w 31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0">
                    <a:moveTo>
                      <a:pt x="3" y="2"/>
                    </a:moveTo>
                    <a:lnTo>
                      <a:pt x="5" y="5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2"/>
                    </a:lnTo>
                    <a:lnTo>
                      <a:pt x="29" y="5"/>
                    </a:lnTo>
                    <a:lnTo>
                      <a:pt x="31" y="10"/>
                    </a:lnTo>
                    <a:lnTo>
                      <a:pt x="29" y="18"/>
                    </a:lnTo>
                    <a:lnTo>
                      <a:pt x="26" y="20"/>
                    </a:lnTo>
                    <a:lnTo>
                      <a:pt x="18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3" name="Freeform 813"/>
              <p:cNvSpPr>
                <a:spLocks/>
              </p:cNvSpPr>
              <p:nvPr/>
            </p:nvSpPr>
            <p:spPr bwMode="auto">
              <a:xfrm>
                <a:off x="655" y="2224"/>
                <a:ext cx="6" cy="15"/>
              </a:xfrm>
              <a:custGeom>
                <a:avLst/>
                <a:gdLst>
                  <a:gd name="T0" fmla="*/ 6 w 6"/>
                  <a:gd name="T1" fmla="*/ 0 h 15"/>
                  <a:gd name="T2" fmla="*/ 6 w 6"/>
                  <a:gd name="T3" fmla="*/ 5 h 15"/>
                  <a:gd name="T4" fmla="*/ 3 w 6"/>
                  <a:gd name="T5" fmla="*/ 10 h 15"/>
                  <a:gd name="T6" fmla="*/ 0 w 6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5">
                    <a:moveTo>
                      <a:pt x="6" y="0"/>
                    </a:moveTo>
                    <a:lnTo>
                      <a:pt x="6" y="5"/>
                    </a:lnTo>
                    <a:lnTo>
                      <a:pt x="3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4" name="Freeform 814"/>
              <p:cNvSpPr>
                <a:spLocks/>
              </p:cNvSpPr>
              <p:nvPr/>
            </p:nvSpPr>
            <p:spPr bwMode="auto">
              <a:xfrm>
                <a:off x="648" y="2219"/>
                <a:ext cx="10" cy="20"/>
              </a:xfrm>
              <a:custGeom>
                <a:avLst/>
                <a:gdLst>
                  <a:gd name="T0" fmla="*/ 5 w 10"/>
                  <a:gd name="T1" fmla="*/ 0 h 20"/>
                  <a:gd name="T2" fmla="*/ 10 w 10"/>
                  <a:gd name="T3" fmla="*/ 5 h 20"/>
                  <a:gd name="T4" fmla="*/ 10 w 10"/>
                  <a:gd name="T5" fmla="*/ 10 h 20"/>
                  <a:gd name="T6" fmla="*/ 7 w 10"/>
                  <a:gd name="T7" fmla="*/ 15 h 20"/>
                  <a:gd name="T8" fmla="*/ 5 w 10"/>
                  <a:gd name="T9" fmla="*/ 20 h 20"/>
                  <a:gd name="T10" fmla="*/ 0 w 10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20">
                    <a:moveTo>
                      <a:pt x="5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7" y="15"/>
                    </a:lnTo>
                    <a:lnTo>
                      <a:pt x="5" y="20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5" name="Freeform 815"/>
              <p:cNvSpPr>
                <a:spLocks/>
              </p:cNvSpPr>
              <p:nvPr/>
            </p:nvSpPr>
            <p:spPr bwMode="auto">
              <a:xfrm>
                <a:off x="624" y="2239"/>
                <a:ext cx="34" cy="29"/>
              </a:xfrm>
              <a:custGeom>
                <a:avLst/>
                <a:gdLst>
                  <a:gd name="T0" fmla="*/ 19 w 34"/>
                  <a:gd name="T1" fmla="*/ 0 h 29"/>
                  <a:gd name="T2" fmla="*/ 26 w 34"/>
                  <a:gd name="T3" fmla="*/ 0 h 29"/>
                  <a:gd name="T4" fmla="*/ 31 w 34"/>
                  <a:gd name="T5" fmla="*/ 5 h 29"/>
                  <a:gd name="T6" fmla="*/ 34 w 34"/>
                  <a:gd name="T7" fmla="*/ 10 h 29"/>
                  <a:gd name="T8" fmla="*/ 34 w 34"/>
                  <a:gd name="T9" fmla="*/ 16 h 29"/>
                  <a:gd name="T10" fmla="*/ 31 w 34"/>
                  <a:gd name="T11" fmla="*/ 21 h 29"/>
                  <a:gd name="T12" fmla="*/ 29 w 34"/>
                  <a:gd name="T13" fmla="*/ 26 h 29"/>
                  <a:gd name="T14" fmla="*/ 26 w 34"/>
                  <a:gd name="T15" fmla="*/ 29 h 29"/>
                  <a:gd name="T16" fmla="*/ 19 w 34"/>
                  <a:gd name="T17" fmla="*/ 29 h 29"/>
                  <a:gd name="T18" fmla="*/ 11 w 34"/>
                  <a:gd name="T19" fmla="*/ 26 h 29"/>
                  <a:gd name="T20" fmla="*/ 3 w 34"/>
                  <a:gd name="T21" fmla="*/ 21 h 29"/>
                  <a:gd name="T22" fmla="*/ 3 w 34"/>
                  <a:gd name="T23" fmla="*/ 18 h 29"/>
                  <a:gd name="T24" fmla="*/ 0 w 34"/>
                  <a:gd name="T25" fmla="*/ 13 h 29"/>
                  <a:gd name="T26" fmla="*/ 3 w 34"/>
                  <a:gd name="T27" fmla="*/ 10 h 29"/>
                  <a:gd name="T28" fmla="*/ 6 w 34"/>
                  <a:gd name="T29" fmla="*/ 10 h 29"/>
                  <a:gd name="T30" fmla="*/ 8 w 34"/>
                  <a:gd name="T31" fmla="*/ 10 h 29"/>
                  <a:gd name="T32" fmla="*/ 8 w 34"/>
                  <a:gd name="T33" fmla="*/ 13 h 29"/>
                  <a:gd name="T34" fmla="*/ 8 w 34"/>
                  <a:gd name="T35" fmla="*/ 16 h 29"/>
                  <a:gd name="T36" fmla="*/ 6 w 34"/>
                  <a:gd name="T37" fmla="*/ 16 h 29"/>
                  <a:gd name="T38" fmla="*/ 3 w 34"/>
                  <a:gd name="T39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9">
                    <a:moveTo>
                      <a:pt x="19" y="0"/>
                    </a:moveTo>
                    <a:lnTo>
                      <a:pt x="26" y="0"/>
                    </a:lnTo>
                    <a:lnTo>
                      <a:pt x="31" y="5"/>
                    </a:lnTo>
                    <a:lnTo>
                      <a:pt x="34" y="10"/>
                    </a:lnTo>
                    <a:lnTo>
                      <a:pt x="34" y="16"/>
                    </a:lnTo>
                    <a:lnTo>
                      <a:pt x="31" y="21"/>
                    </a:lnTo>
                    <a:lnTo>
                      <a:pt x="29" y="26"/>
                    </a:lnTo>
                    <a:lnTo>
                      <a:pt x="26" y="29"/>
                    </a:lnTo>
                    <a:lnTo>
                      <a:pt x="19" y="29"/>
                    </a:lnTo>
                    <a:lnTo>
                      <a:pt x="11" y="26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3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6" name="Freeform 816"/>
              <p:cNvSpPr>
                <a:spLocks/>
              </p:cNvSpPr>
              <p:nvPr/>
            </p:nvSpPr>
            <p:spPr bwMode="auto">
              <a:xfrm>
                <a:off x="650" y="2249"/>
                <a:ext cx="5" cy="16"/>
              </a:xfrm>
              <a:custGeom>
                <a:avLst/>
                <a:gdLst>
                  <a:gd name="T0" fmla="*/ 5 w 5"/>
                  <a:gd name="T1" fmla="*/ 0 h 16"/>
                  <a:gd name="T2" fmla="*/ 5 w 5"/>
                  <a:gd name="T3" fmla="*/ 6 h 16"/>
                  <a:gd name="T4" fmla="*/ 5 w 5"/>
                  <a:gd name="T5" fmla="*/ 11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7" name="Freeform 817"/>
              <p:cNvSpPr>
                <a:spLocks/>
              </p:cNvSpPr>
              <p:nvPr/>
            </p:nvSpPr>
            <p:spPr bwMode="auto">
              <a:xfrm>
                <a:off x="643" y="2239"/>
                <a:ext cx="10" cy="29"/>
              </a:xfrm>
              <a:custGeom>
                <a:avLst/>
                <a:gdLst>
                  <a:gd name="T0" fmla="*/ 5 w 10"/>
                  <a:gd name="T1" fmla="*/ 0 h 29"/>
                  <a:gd name="T2" fmla="*/ 10 w 10"/>
                  <a:gd name="T3" fmla="*/ 3 h 29"/>
                  <a:gd name="T4" fmla="*/ 10 w 10"/>
                  <a:gd name="T5" fmla="*/ 8 h 29"/>
                  <a:gd name="T6" fmla="*/ 10 w 10"/>
                  <a:gd name="T7" fmla="*/ 13 h 29"/>
                  <a:gd name="T8" fmla="*/ 10 w 10"/>
                  <a:gd name="T9" fmla="*/ 21 h 29"/>
                  <a:gd name="T10" fmla="*/ 5 w 10"/>
                  <a:gd name="T11" fmla="*/ 26 h 29"/>
                  <a:gd name="T12" fmla="*/ 0 w 10"/>
                  <a:gd name="T1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9">
                    <a:moveTo>
                      <a:pt x="5" y="0"/>
                    </a:moveTo>
                    <a:lnTo>
                      <a:pt x="10" y="3"/>
                    </a:lnTo>
                    <a:lnTo>
                      <a:pt x="10" y="8"/>
                    </a:lnTo>
                    <a:lnTo>
                      <a:pt x="10" y="13"/>
                    </a:lnTo>
                    <a:lnTo>
                      <a:pt x="10" y="21"/>
                    </a:lnTo>
                    <a:lnTo>
                      <a:pt x="5" y="26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8" name="Freeform 818"/>
              <p:cNvSpPr>
                <a:spLocks/>
              </p:cNvSpPr>
              <p:nvPr/>
            </p:nvSpPr>
            <p:spPr bwMode="auto">
              <a:xfrm>
                <a:off x="627" y="2249"/>
                <a:ext cx="3" cy="6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3 h 6"/>
                  <a:gd name="T4" fmla="*/ 3 w 3"/>
                  <a:gd name="T5" fmla="*/ 6 h 6"/>
                  <a:gd name="T6" fmla="*/ 3 w 3"/>
                  <a:gd name="T7" fmla="*/ 3 h 6"/>
                  <a:gd name="T8" fmla="*/ 0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59" name="Freeform 819"/>
              <p:cNvSpPr>
                <a:spLocks/>
              </p:cNvSpPr>
              <p:nvPr/>
            </p:nvSpPr>
            <p:spPr bwMode="auto">
              <a:xfrm>
                <a:off x="671" y="2231"/>
                <a:ext cx="36" cy="47"/>
              </a:xfrm>
              <a:custGeom>
                <a:avLst/>
                <a:gdLst>
                  <a:gd name="T0" fmla="*/ 23 w 36"/>
                  <a:gd name="T1" fmla="*/ 0 h 47"/>
                  <a:gd name="T2" fmla="*/ 15 w 36"/>
                  <a:gd name="T3" fmla="*/ 0 h 47"/>
                  <a:gd name="T4" fmla="*/ 8 w 36"/>
                  <a:gd name="T5" fmla="*/ 6 h 47"/>
                  <a:gd name="T6" fmla="*/ 2 w 36"/>
                  <a:gd name="T7" fmla="*/ 16 h 47"/>
                  <a:gd name="T8" fmla="*/ 2 w 36"/>
                  <a:gd name="T9" fmla="*/ 24 h 47"/>
                  <a:gd name="T10" fmla="*/ 0 w 36"/>
                  <a:gd name="T11" fmla="*/ 34 h 47"/>
                  <a:gd name="T12" fmla="*/ 2 w 36"/>
                  <a:gd name="T13" fmla="*/ 42 h 47"/>
                  <a:gd name="T14" fmla="*/ 10 w 36"/>
                  <a:gd name="T15" fmla="*/ 47 h 47"/>
                  <a:gd name="T16" fmla="*/ 15 w 36"/>
                  <a:gd name="T17" fmla="*/ 47 h 47"/>
                  <a:gd name="T18" fmla="*/ 21 w 36"/>
                  <a:gd name="T19" fmla="*/ 47 h 47"/>
                  <a:gd name="T20" fmla="*/ 28 w 36"/>
                  <a:gd name="T21" fmla="*/ 42 h 47"/>
                  <a:gd name="T22" fmla="*/ 33 w 36"/>
                  <a:gd name="T23" fmla="*/ 31 h 47"/>
                  <a:gd name="T24" fmla="*/ 36 w 36"/>
                  <a:gd name="T25" fmla="*/ 24 h 47"/>
                  <a:gd name="T26" fmla="*/ 36 w 36"/>
                  <a:gd name="T27" fmla="*/ 13 h 47"/>
                  <a:gd name="T28" fmla="*/ 33 w 36"/>
                  <a:gd name="T29" fmla="*/ 6 h 47"/>
                  <a:gd name="T30" fmla="*/ 28 w 36"/>
                  <a:gd name="T31" fmla="*/ 0 h 47"/>
                  <a:gd name="T32" fmla="*/ 23 w 36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47">
                    <a:moveTo>
                      <a:pt x="23" y="0"/>
                    </a:moveTo>
                    <a:lnTo>
                      <a:pt x="15" y="0"/>
                    </a:lnTo>
                    <a:lnTo>
                      <a:pt x="8" y="6"/>
                    </a:lnTo>
                    <a:lnTo>
                      <a:pt x="2" y="16"/>
                    </a:lnTo>
                    <a:lnTo>
                      <a:pt x="2" y="24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10" y="47"/>
                    </a:lnTo>
                    <a:lnTo>
                      <a:pt x="15" y="47"/>
                    </a:lnTo>
                    <a:lnTo>
                      <a:pt x="21" y="47"/>
                    </a:lnTo>
                    <a:lnTo>
                      <a:pt x="28" y="42"/>
                    </a:lnTo>
                    <a:lnTo>
                      <a:pt x="33" y="31"/>
                    </a:lnTo>
                    <a:lnTo>
                      <a:pt x="36" y="24"/>
                    </a:lnTo>
                    <a:lnTo>
                      <a:pt x="36" y="13"/>
                    </a:lnTo>
                    <a:lnTo>
                      <a:pt x="33" y="6"/>
                    </a:lnTo>
                    <a:lnTo>
                      <a:pt x="28" y="0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0" name="Freeform 820"/>
              <p:cNvSpPr>
                <a:spLocks/>
              </p:cNvSpPr>
              <p:nvPr/>
            </p:nvSpPr>
            <p:spPr bwMode="auto">
              <a:xfrm>
                <a:off x="673" y="2234"/>
                <a:ext cx="13" cy="36"/>
              </a:xfrm>
              <a:custGeom>
                <a:avLst/>
                <a:gdLst>
                  <a:gd name="T0" fmla="*/ 13 w 13"/>
                  <a:gd name="T1" fmla="*/ 0 h 36"/>
                  <a:gd name="T2" fmla="*/ 8 w 13"/>
                  <a:gd name="T3" fmla="*/ 3 h 36"/>
                  <a:gd name="T4" fmla="*/ 6 w 13"/>
                  <a:gd name="T5" fmla="*/ 10 h 36"/>
                  <a:gd name="T6" fmla="*/ 0 w 13"/>
                  <a:gd name="T7" fmla="*/ 23 h 36"/>
                  <a:gd name="T8" fmla="*/ 0 w 13"/>
                  <a:gd name="T9" fmla="*/ 31 h 36"/>
                  <a:gd name="T10" fmla="*/ 3 w 13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36">
                    <a:moveTo>
                      <a:pt x="13" y="0"/>
                    </a:moveTo>
                    <a:lnTo>
                      <a:pt x="8" y="3"/>
                    </a:lnTo>
                    <a:lnTo>
                      <a:pt x="6" y="10"/>
                    </a:lnTo>
                    <a:lnTo>
                      <a:pt x="0" y="23"/>
                    </a:lnTo>
                    <a:lnTo>
                      <a:pt x="0" y="31"/>
                    </a:lnTo>
                    <a:lnTo>
                      <a:pt x="3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1" name="Freeform 821"/>
              <p:cNvSpPr>
                <a:spLocks/>
              </p:cNvSpPr>
              <p:nvPr/>
            </p:nvSpPr>
            <p:spPr bwMode="auto">
              <a:xfrm>
                <a:off x="694" y="2239"/>
                <a:ext cx="10" cy="36"/>
              </a:xfrm>
              <a:custGeom>
                <a:avLst/>
                <a:gdLst>
                  <a:gd name="T0" fmla="*/ 0 w 10"/>
                  <a:gd name="T1" fmla="*/ 36 h 36"/>
                  <a:gd name="T2" fmla="*/ 3 w 10"/>
                  <a:gd name="T3" fmla="*/ 34 h 36"/>
                  <a:gd name="T4" fmla="*/ 8 w 10"/>
                  <a:gd name="T5" fmla="*/ 26 h 36"/>
                  <a:gd name="T6" fmla="*/ 10 w 10"/>
                  <a:gd name="T7" fmla="*/ 13 h 36"/>
                  <a:gd name="T8" fmla="*/ 10 w 10"/>
                  <a:gd name="T9" fmla="*/ 3 h 36"/>
                  <a:gd name="T10" fmla="*/ 10 w 10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3" y="34"/>
                    </a:lnTo>
                    <a:lnTo>
                      <a:pt x="8" y="26"/>
                    </a:lnTo>
                    <a:lnTo>
                      <a:pt x="10" y="13"/>
                    </a:lnTo>
                    <a:lnTo>
                      <a:pt x="10" y="3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2" name="Freeform 822"/>
              <p:cNvSpPr>
                <a:spLocks/>
              </p:cNvSpPr>
              <p:nvPr/>
            </p:nvSpPr>
            <p:spPr bwMode="auto">
              <a:xfrm>
                <a:off x="676" y="2231"/>
                <a:ext cx="18" cy="47"/>
              </a:xfrm>
              <a:custGeom>
                <a:avLst/>
                <a:gdLst>
                  <a:gd name="T0" fmla="*/ 18 w 18"/>
                  <a:gd name="T1" fmla="*/ 0 h 47"/>
                  <a:gd name="T2" fmla="*/ 13 w 18"/>
                  <a:gd name="T3" fmla="*/ 0 h 47"/>
                  <a:gd name="T4" fmla="*/ 10 w 18"/>
                  <a:gd name="T5" fmla="*/ 6 h 47"/>
                  <a:gd name="T6" fmla="*/ 3 w 18"/>
                  <a:gd name="T7" fmla="*/ 16 h 47"/>
                  <a:gd name="T8" fmla="*/ 0 w 18"/>
                  <a:gd name="T9" fmla="*/ 26 h 47"/>
                  <a:gd name="T10" fmla="*/ 0 w 18"/>
                  <a:gd name="T11" fmla="*/ 37 h 47"/>
                  <a:gd name="T12" fmla="*/ 0 w 18"/>
                  <a:gd name="T13" fmla="*/ 42 h 47"/>
                  <a:gd name="T14" fmla="*/ 5 w 18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47">
                    <a:moveTo>
                      <a:pt x="18" y="0"/>
                    </a:moveTo>
                    <a:lnTo>
                      <a:pt x="13" y="0"/>
                    </a:lnTo>
                    <a:lnTo>
                      <a:pt x="10" y="6"/>
                    </a:lnTo>
                    <a:lnTo>
                      <a:pt x="3" y="16"/>
                    </a:lnTo>
                    <a:lnTo>
                      <a:pt x="0" y="26"/>
                    </a:lnTo>
                    <a:lnTo>
                      <a:pt x="0" y="37"/>
                    </a:lnTo>
                    <a:lnTo>
                      <a:pt x="0" y="42"/>
                    </a:lnTo>
                    <a:lnTo>
                      <a:pt x="5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3" name="Freeform 823"/>
              <p:cNvSpPr>
                <a:spLocks/>
              </p:cNvSpPr>
              <p:nvPr/>
            </p:nvSpPr>
            <p:spPr bwMode="auto">
              <a:xfrm>
                <a:off x="686" y="2231"/>
                <a:ext cx="16" cy="47"/>
              </a:xfrm>
              <a:custGeom>
                <a:avLst/>
                <a:gdLst>
                  <a:gd name="T0" fmla="*/ 0 w 16"/>
                  <a:gd name="T1" fmla="*/ 47 h 47"/>
                  <a:gd name="T2" fmla="*/ 3 w 16"/>
                  <a:gd name="T3" fmla="*/ 47 h 47"/>
                  <a:gd name="T4" fmla="*/ 8 w 16"/>
                  <a:gd name="T5" fmla="*/ 42 h 47"/>
                  <a:gd name="T6" fmla="*/ 13 w 16"/>
                  <a:gd name="T7" fmla="*/ 31 h 47"/>
                  <a:gd name="T8" fmla="*/ 16 w 16"/>
                  <a:gd name="T9" fmla="*/ 21 h 47"/>
                  <a:gd name="T10" fmla="*/ 16 w 16"/>
                  <a:gd name="T11" fmla="*/ 8 h 47"/>
                  <a:gd name="T12" fmla="*/ 16 w 16"/>
                  <a:gd name="T13" fmla="*/ 3 h 47"/>
                  <a:gd name="T14" fmla="*/ 13 w 16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lnTo>
                      <a:pt x="3" y="47"/>
                    </a:lnTo>
                    <a:lnTo>
                      <a:pt x="8" y="42"/>
                    </a:lnTo>
                    <a:lnTo>
                      <a:pt x="13" y="31"/>
                    </a:lnTo>
                    <a:lnTo>
                      <a:pt x="16" y="21"/>
                    </a:lnTo>
                    <a:lnTo>
                      <a:pt x="16" y="8"/>
                    </a:lnTo>
                    <a:lnTo>
                      <a:pt x="16" y="3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4" name="Freeform 824"/>
              <p:cNvSpPr>
                <a:spLocks/>
              </p:cNvSpPr>
              <p:nvPr/>
            </p:nvSpPr>
            <p:spPr bwMode="auto">
              <a:xfrm>
                <a:off x="439" y="2213"/>
                <a:ext cx="116" cy="11"/>
              </a:xfrm>
              <a:custGeom>
                <a:avLst/>
                <a:gdLst>
                  <a:gd name="T0" fmla="*/ 0 w 116"/>
                  <a:gd name="T1" fmla="*/ 0 h 11"/>
                  <a:gd name="T2" fmla="*/ 87 w 116"/>
                  <a:gd name="T3" fmla="*/ 6 h 11"/>
                  <a:gd name="T4" fmla="*/ 116 w 116"/>
                  <a:gd name="T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6" h="11">
                    <a:moveTo>
                      <a:pt x="0" y="0"/>
                    </a:moveTo>
                    <a:lnTo>
                      <a:pt x="87" y="6"/>
                    </a:lnTo>
                    <a:lnTo>
                      <a:pt x="116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5" name="Freeform 825"/>
              <p:cNvSpPr>
                <a:spLocks/>
              </p:cNvSpPr>
              <p:nvPr/>
            </p:nvSpPr>
            <p:spPr bwMode="auto">
              <a:xfrm>
                <a:off x="733" y="2270"/>
                <a:ext cx="1308" cy="488"/>
              </a:xfrm>
              <a:custGeom>
                <a:avLst/>
                <a:gdLst>
                  <a:gd name="T0" fmla="*/ 49 w 1308"/>
                  <a:gd name="T1" fmla="*/ 18 h 488"/>
                  <a:gd name="T2" fmla="*/ 129 w 1308"/>
                  <a:gd name="T3" fmla="*/ 52 h 488"/>
                  <a:gd name="T4" fmla="*/ 278 w 1308"/>
                  <a:gd name="T5" fmla="*/ 137 h 488"/>
                  <a:gd name="T6" fmla="*/ 351 w 1308"/>
                  <a:gd name="T7" fmla="*/ 183 h 488"/>
                  <a:gd name="T8" fmla="*/ 485 w 1308"/>
                  <a:gd name="T9" fmla="*/ 284 h 488"/>
                  <a:gd name="T10" fmla="*/ 560 w 1308"/>
                  <a:gd name="T11" fmla="*/ 328 h 488"/>
                  <a:gd name="T12" fmla="*/ 642 w 1308"/>
                  <a:gd name="T13" fmla="*/ 369 h 488"/>
                  <a:gd name="T14" fmla="*/ 722 w 1308"/>
                  <a:gd name="T15" fmla="*/ 410 h 488"/>
                  <a:gd name="T16" fmla="*/ 802 w 1308"/>
                  <a:gd name="T17" fmla="*/ 459 h 488"/>
                  <a:gd name="T18" fmla="*/ 877 w 1308"/>
                  <a:gd name="T19" fmla="*/ 485 h 488"/>
                  <a:gd name="T20" fmla="*/ 921 w 1308"/>
                  <a:gd name="T21" fmla="*/ 462 h 488"/>
                  <a:gd name="T22" fmla="*/ 964 w 1308"/>
                  <a:gd name="T23" fmla="*/ 444 h 488"/>
                  <a:gd name="T24" fmla="*/ 988 w 1308"/>
                  <a:gd name="T25" fmla="*/ 405 h 488"/>
                  <a:gd name="T26" fmla="*/ 995 w 1308"/>
                  <a:gd name="T27" fmla="*/ 348 h 488"/>
                  <a:gd name="T28" fmla="*/ 995 w 1308"/>
                  <a:gd name="T29" fmla="*/ 312 h 488"/>
                  <a:gd name="T30" fmla="*/ 1008 w 1308"/>
                  <a:gd name="T31" fmla="*/ 279 h 488"/>
                  <a:gd name="T32" fmla="*/ 1042 w 1308"/>
                  <a:gd name="T33" fmla="*/ 268 h 488"/>
                  <a:gd name="T34" fmla="*/ 1055 w 1308"/>
                  <a:gd name="T35" fmla="*/ 237 h 488"/>
                  <a:gd name="T36" fmla="*/ 1062 w 1308"/>
                  <a:gd name="T37" fmla="*/ 206 h 488"/>
                  <a:gd name="T38" fmla="*/ 1075 w 1308"/>
                  <a:gd name="T39" fmla="*/ 183 h 488"/>
                  <a:gd name="T40" fmla="*/ 1088 w 1308"/>
                  <a:gd name="T41" fmla="*/ 165 h 488"/>
                  <a:gd name="T42" fmla="*/ 1099 w 1308"/>
                  <a:gd name="T43" fmla="*/ 147 h 488"/>
                  <a:gd name="T44" fmla="*/ 1112 w 1308"/>
                  <a:gd name="T45" fmla="*/ 137 h 488"/>
                  <a:gd name="T46" fmla="*/ 1132 w 1308"/>
                  <a:gd name="T47" fmla="*/ 139 h 488"/>
                  <a:gd name="T48" fmla="*/ 1158 w 1308"/>
                  <a:gd name="T49" fmla="*/ 150 h 488"/>
                  <a:gd name="T50" fmla="*/ 1181 w 1308"/>
                  <a:gd name="T51" fmla="*/ 163 h 488"/>
                  <a:gd name="T52" fmla="*/ 1191 w 1308"/>
                  <a:gd name="T53" fmla="*/ 168 h 488"/>
                  <a:gd name="T54" fmla="*/ 1212 w 1308"/>
                  <a:gd name="T55" fmla="*/ 183 h 488"/>
                  <a:gd name="T56" fmla="*/ 1230 w 1308"/>
                  <a:gd name="T57" fmla="*/ 199 h 488"/>
                  <a:gd name="T58" fmla="*/ 1243 w 1308"/>
                  <a:gd name="T59" fmla="*/ 209 h 488"/>
                  <a:gd name="T60" fmla="*/ 1256 w 1308"/>
                  <a:gd name="T61" fmla="*/ 222 h 488"/>
                  <a:gd name="T62" fmla="*/ 1266 w 1308"/>
                  <a:gd name="T63" fmla="*/ 230 h 488"/>
                  <a:gd name="T64" fmla="*/ 1274 w 1308"/>
                  <a:gd name="T65" fmla="*/ 240 h 488"/>
                  <a:gd name="T66" fmla="*/ 1282 w 1308"/>
                  <a:gd name="T67" fmla="*/ 248 h 488"/>
                  <a:gd name="T68" fmla="*/ 1284 w 1308"/>
                  <a:gd name="T69" fmla="*/ 250 h 488"/>
                  <a:gd name="T70" fmla="*/ 1292 w 1308"/>
                  <a:gd name="T71" fmla="*/ 258 h 488"/>
                  <a:gd name="T72" fmla="*/ 1297 w 1308"/>
                  <a:gd name="T73" fmla="*/ 263 h 488"/>
                  <a:gd name="T74" fmla="*/ 1300 w 1308"/>
                  <a:gd name="T75" fmla="*/ 268 h 488"/>
                  <a:gd name="T76" fmla="*/ 1302 w 1308"/>
                  <a:gd name="T77" fmla="*/ 271 h 488"/>
                  <a:gd name="T78" fmla="*/ 1305 w 1308"/>
                  <a:gd name="T79" fmla="*/ 276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08" h="488">
                    <a:moveTo>
                      <a:pt x="0" y="0"/>
                    </a:moveTo>
                    <a:lnTo>
                      <a:pt x="49" y="18"/>
                    </a:lnTo>
                    <a:lnTo>
                      <a:pt x="108" y="44"/>
                    </a:lnTo>
                    <a:lnTo>
                      <a:pt x="129" y="52"/>
                    </a:lnTo>
                    <a:lnTo>
                      <a:pt x="206" y="90"/>
                    </a:lnTo>
                    <a:lnTo>
                      <a:pt x="278" y="137"/>
                    </a:lnTo>
                    <a:lnTo>
                      <a:pt x="330" y="170"/>
                    </a:lnTo>
                    <a:lnTo>
                      <a:pt x="351" y="183"/>
                    </a:lnTo>
                    <a:lnTo>
                      <a:pt x="418" y="235"/>
                    </a:lnTo>
                    <a:lnTo>
                      <a:pt x="485" y="284"/>
                    </a:lnTo>
                    <a:lnTo>
                      <a:pt x="547" y="320"/>
                    </a:lnTo>
                    <a:lnTo>
                      <a:pt x="560" y="328"/>
                    </a:lnTo>
                    <a:lnTo>
                      <a:pt x="639" y="369"/>
                    </a:lnTo>
                    <a:lnTo>
                      <a:pt x="642" y="369"/>
                    </a:lnTo>
                    <a:lnTo>
                      <a:pt x="714" y="405"/>
                    </a:lnTo>
                    <a:lnTo>
                      <a:pt x="722" y="410"/>
                    </a:lnTo>
                    <a:lnTo>
                      <a:pt x="789" y="454"/>
                    </a:lnTo>
                    <a:lnTo>
                      <a:pt x="802" y="459"/>
                    </a:lnTo>
                    <a:lnTo>
                      <a:pt x="848" y="488"/>
                    </a:lnTo>
                    <a:lnTo>
                      <a:pt x="877" y="485"/>
                    </a:lnTo>
                    <a:lnTo>
                      <a:pt x="900" y="472"/>
                    </a:lnTo>
                    <a:lnTo>
                      <a:pt x="921" y="462"/>
                    </a:lnTo>
                    <a:lnTo>
                      <a:pt x="944" y="454"/>
                    </a:lnTo>
                    <a:lnTo>
                      <a:pt x="964" y="444"/>
                    </a:lnTo>
                    <a:lnTo>
                      <a:pt x="977" y="428"/>
                    </a:lnTo>
                    <a:lnTo>
                      <a:pt x="988" y="405"/>
                    </a:lnTo>
                    <a:lnTo>
                      <a:pt x="993" y="377"/>
                    </a:lnTo>
                    <a:lnTo>
                      <a:pt x="995" y="348"/>
                    </a:lnTo>
                    <a:lnTo>
                      <a:pt x="995" y="317"/>
                    </a:lnTo>
                    <a:lnTo>
                      <a:pt x="995" y="312"/>
                    </a:lnTo>
                    <a:lnTo>
                      <a:pt x="998" y="292"/>
                    </a:lnTo>
                    <a:lnTo>
                      <a:pt x="1008" y="279"/>
                    </a:lnTo>
                    <a:lnTo>
                      <a:pt x="1026" y="274"/>
                    </a:lnTo>
                    <a:lnTo>
                      <a:pt x="1042" y="268"/>
                    </a:lnTo>
                    <a:lnTo>
                      <a:pt x="1050" y="255"/>
                    </a:lnTo>
                    <a:lnTo>
                      <a:pt x="1055" y="237"/>
                    </a:lnTo>
                    <a:lnTo>
                      <a:pt x="1057" y="219"/>
                    </a:lnTo>
                    <a:lnTo>
                      <a:pt x="1062" y="206"/>
                    </a:lnTo>
                    <a:lnTo>
                      <a:pt x="1070" y="194"/>
                    </a:lnTo>
                    <a:lnTo>
                      <a:pt x="1075" y="183"/>
                    </a:lnTo>
                    <a:lnTo>
                      <a:pt x="1083" y="176"/>
                    </a:lnTo>
                    <a:lnTo>
                      <a:pt x="1088" y="165"/>
                    </a:lnTo>
                    <a:lnTo>
                      <a:pt x="1096" y="157"/>
                    </a:lnTo>
                    <a:lnTo>
                      <a:pt x="1099" y="147"/>
                    </a:lnTo>
                    <a:lnTo>
                      <a:pt x="1104" y="139"/>
                    </a:lnTo>
                    <a:lnTo>
                      <a:pt x="1112" y="137"/>
                    </a:lnTo>
                    <a:lnTo>
                      <a:pt x="1122" y="137"/>
                    </a:lnTo>
                    <a:lnTo>
                      <a:pt x="1132" y="139"/>
                    </a:lnTo>
                    <a:lnTo>
                      <a:pt x="1145" y="142"/>
                    </a:lnTo>
                    <a:lnTo>
                      <a:pt x="1158" y="150"/>
                    </a:lnTo>
                    <a:lnTo>
                      <a:pt x="1168" y="155"/>
                    </a:lnTo>
                    <a:lnTo>
                      <a:pt x="1181" y="163"/>
                    </a:lnTo>
                    <a:lnTo>
                      <a:pt x="1186" y="165"/>
                    </a:lnTo>
                    <a:lnTo>
                      <a:pt x="1191" y="168"/>
                    </a:lnTo>
                    <a:lnTo>
                      <a:pt x="1202" y="176"/>
                    </a:lnTo>
                    <a:lnTo>
                      <a:pt x="1212" y="183"/>
                    </a:lnTo>
                    <a:lnTo>
                      <a:pt x="1222" y="191"/>
                    </a:lnTo>
                    <a:lnTo>
                      <a:pt x="1230" y="199"/>
                    </a:lnTo>
                    <a:lnTo>
                      <a:pt x="1238" y="204"/>
                    </a:lnTo>
                    <a:lnTo>
                      <a:pt x="1243" y="209"/>
                    </a:lnTo>
                    <a:lnTo>
                      <a:pt x="1251" y="214"/>
                    </a:lnTo>
                    <a:lnTo>
                      <a:pt x="1256" y="222"/>
                    </a:lnTo>
                    <a:lnTo>
                      <a:pt x="1261" y="227"/>
                    </a:lnTo>
                    <a:lnTo>
                      <a:pt x="1266" y="230"/>
                    </a:lnTo>
                    <a:lnTo>
                      <a:pt x="1271" y="235"/>
                    </a:lnTo>
                    <a:lnTo>
                      <a:pt x="1274" y="240"/>
                    </a:lnTo>
                    <a:lnTo>
                      <a:pt x="1279" y="243"/>
                    </a:lnTo>
                    <a:lnTo>
                      <a:pt x="1282" y="248"/>
                    </a:lnTo>
                    <a:lnTo>
                      <a:pt x="1282" y="248"/>
                    </a:lnTo>
                    <a:lnTo>
                      <a:pt x="1284" y="250"/>
                    </a:lnTo>
                    <a:lnTo>
                      <a:pt x="1289" y="255"/>
                    </a:lnTo>
                    <a:lnTo>
                      <a:pt x="1292" y="258"/>
                    </a:lnTo>
                    <a:lnTo>
                      <a:pt x="1295" y="261"/>
                    </a:lnTo>
                    <a:lnTo>
                      <a:pt x="1297" y="263"/>
                    </a:lnTo>
                    <a:lnTo>
                      <a:pt x="1297" y="266"/>
                    </a:lnTo>
                    <a:lnTo>
                      <a:pt x="1300" y="268"/>
                    </a:lnTo>
                    <a:lnTo>
                      <a:pt x="1302" y="271"/>
                    </a:lnTo>
                    <a:lnTo>
                      <a:pt x="1302" y="271"/>
                    </a:lnTo>
                    <a:lnTo>
                      <a:pt x="1305" y="274"/>
                    </a:lnTo>
                    <a:lnTo>
                      <a:pt x="1305" y="276"/>
                    </a:lnTo>
                    <a:lnTo>
                      <a:pt x="1308" y="27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6" name="Freeform 826"/>
              <p:cNvSpPr>
                <a:spLocks/>
              </p:cNvSpPr>
              <p:nvPr/>
            </p:nvSpPr>
            <p:spPr bwMode="auto">
              <a:xfrm>
                <a:off x="439" y="2260"/>
                <a:ext cx="750" cy="719"/>
              </a:xfrm>
              <a:custGeom>
                <a:avLst/>
                <a:gdLst>
                  <a:gd name="T0" fmla="*/ 0 w 750"/>
                  <a:gd name="T1" fmla="*/ 0 h 719"/>
                  <a:gd name="T2" fmla="*/ 85 w 750"/>
                  <a:gd name="T3" fmla="*/ 5 h 719"/>
                  <a:gd name="T4" fmla="*/ 170 w 750"/>
                  <a:gd name="T5" fmla="*/ 18 h 719"/>
                  <a:gd name="T6" fmla="*/ 253 w 750"/>
                  <a:gd name="T7" fmla="*/ 38 h 719"/>
                  <a:gd name="T8" fmla="*/ 309 w 750"/>
                  <a:gd name="T9" fmla="*/ 57 h 719"/>
                  <a:gd name="T10" fmla="*/ 332 w 750"/>
                  <a:gd name="T11" fmla="*/ 64 h 719"/>
                  <a:gd name="T12" fmla="*/ 410 w 750"/>
                  <a:gd name="T13" fmla="*/ 98 h 719"/>
                  <a:gd name="T14" fmla="*/ 485 w 750"/>
                  <a:gd name="T15" fmla="*/ 136 h 719"/>
                  <a:gd name="T16" fmla="*/ 534 w 750"/>
                  <a:gd name="T17" fmla="*/ 167 h 719"/>
                  <a:gd name="T18" fmla="*/ 554 w 750"/>
                  <a:gd name="T19" fmla="*/ 183 h 719"/>
                  <a:gd name="T20" fmla="*/ 616 w 750"/>
                  <a:gd name="T21" fmla="*/ 242 h 719"/>
                  <a:gd name="T22" fmla="*/ 619 w 750"/>
                  <a:gd name="T23" fmla="*/ 245 h 719"/>
                  <a:gd name="T24" fmla="*/ 637 w 750"/>
                  <a:gd name="T25" fmla="*/ 291 h 719"/>
                  <a:gd name="T26" fmla="*/ 629 w 750"/>
                  <a:gd name="T27" fmla="*/ 325 h 719"/>
                  <a:gd name="T28" fmla="*/ 621 w 750"/>
                  <a:gd name="T29" fmla="*/ 358 h 719"/>
                  <a:gd name="T30" fmla="*/ 624 w 750"/>
                  <a:gd name="T31" fmla="*/ 376 h 719"/>
                  <a:gd name="T32" fmla="*/ 629 w 750"/>
                  <a:gd name="T33" fmla="*/ 405 h 719"/>
                  <a:gd name="T34" fmla="*/ 652 w 750"/>
                  <a:gd name="T35" fmla="*/ 459 h 719"/>
                  <a:gd name="T36" fmla="*/ 655 w 750"/>
                  <a:gd name="T37" fmla="*/ 464 h 719"/>
                  <a:gd name="T38" fmla="*/ 688 w 750"/>
                  <a:gd name="T39" fmla="*/ 523 h 719"/>
                  <a:gd name="T40" fmla="*/ 704 w 750"/>
                  <a:gd name="T41" fmla="*/ 552 h 719"/>
                  <a:gd name="T42" fmla="*/ 722 w 750"/>
                  <a:gd name="T43" fmla="*/ 588 h 719"/>
                  <a:gd name="T44" fmla="*/ 748 w 750"/>
                  <a:gd name="T45" fmla="*/ 645 h 719"/>
                  <a:gd name="T46" fmla="*/ 750 w 750"/>
                  <a:gd name="T47" fmla="*/ 655 h 719"/>
                  <a:gd name="T48" fmla="*/ 750 w 750"/>
                  <a:gd name="T49" fmla="*/ 704 h 719"/>
                  <a:gd name="T50" fmla="*/ 717 w 750"/>
                  <a:gd name="T51" fmla="*/ 719 h 719"/>
                  <a:gd name="T52" fmla="*/ 686 w 750"/>
                  <a:gd name="T53" fmla="*/ 709 h 719"/>
                  <a:gd name="T54" fmla="*/ 652 w 750"/>
                  <a:gd name="T55" fmla="*/ 701 h 719"/>
                  <a:gd name="T56" fmla="*/ 621 w 750"/>
                  <a:gd name="T57" fmla="*/ 689 h 719"/>
                  <a:gd name="T58" fmla="*/ 565 w 750"/>
                  <a:gd name="T59" fmla="*/ 665 h 719"/>
                  <a:gd name="T60" fmla="*/ 557 w 750"/>
                  <a:gd name="T61" fmla="*/ 665 h 719"/>
                  <a:gd name="T62" fmla="*/ 508 w 750"/>
                  <a:gd name="T63" fmla="*/ 647 h 719"/>
                  <a:gd name="T64" fmla="*/ 454 w 750"/>
                  <a:gd name="T65" fmla="*/ 632 h 719"/>
                  <a:gd name="T66" fmla="*/ 446 w 750"/>
                  <a:gd name="T67" fmla="*/ 629 h 719"/>
                  <a:gd name="T68" fmla="*/ 400 w 750"/>
                  <a:gd name="T69" fmla="*/ 619 h 719"/>
                  <a:gd name="T70" fmla="*/ 345 w 750"/>
                  <a:gd name="T71" fmla="*/ 609 h 719"/>
                  <a:gd name="T72" fmla="*/ 322 w 750"/>
                  <a:gd name="T73" fmla="*/ 606 h 719"/>
                  <a:gd name="T74" fmla="*/ 291 w 750"/>
                  <a:gd name="T75" fmla="*/ 603 h 719"/>
                  <a:gd name="T76" fmla="*/ 240 w 750"/>
                  <a:gd name="T77" fmla="*/ 598 h 719"/>
                  <a:gd name="T78" fmla="*/ 191 w 750"/>
                  <a:gd name="T79" fmla="*/ 593 h 719"/>
                  <a:gd name="T80" fmla="*/ 144 w 750"/>
                  <a:gd name="T81" fmla="*/ 591 h 719"/>
                  <a:gd name="T82" fmla="*/ 142 w 750"/>
                  <a:gd name="T83" fmla="*/ 591 h 719"/>
                  <a:gd name="T84" fmla="*/ 93 w 750"/>
                  <a:gd name="T85" fmla="*/ 588 h 719"/>
                  <a:gd name="T86" fmla="*/ 46 w 750"/>
                  <a:gd name="T87" fmla="*/ 588 h 719"/>
                  <a:gd name="T88" fmla="*/ 0 w 750"/>
                  <a:gd name="T89" fmla="*/ 588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0" h="719">
                    <a:moveTo>
                      <a:pt x="0" y="0"/>
                    </a:moveTo>
                    <a:lnTo>
                      <a:pt x="85" y="5"/>
                    </a:lnTo>
                    <a:lnTo>
                      <a:pt x="170" y="18"/>
                    </a:lnTo>
                    <a:lnTo>
                      <a:pt x="253" y="38"/>
                    </a:lnTo>
                    <a:lnTo>
                      <a:pt x="309" y="57"/>
                    </a:lnTo>
                    <a:lnTo>
                      <a:pt x="332" y="64"/>
                    </a:lnTo>
                    <a:lnTo>
                      <a:pt x="410" y="98"/>
                    </a:lnTo>
                    <a:lnTo>
                      <a:pt x="485" y="136"/>
                    </a:lnTo>
                    <a:lnTo>
                      <a:pt x="534" y="167"/>
                    </a:lnTo>
                    <a:lnTo>
                      <a:pt x="554" y="183"/>
                    </a:lnTo>
                    <a:lnTo>
                      <a:pt x="616" y="242"/>
                    </a:lnTo>
                    <a:lnTo>
                      <a:pt x="619" y="245"/>
                    </a:lnTo>
                    <a:lnTo>
                      <a:pt x="637" y="291"/>
                    </a:lnTo>
                    <a:lnTo>
                      <a:pt x="629" y="325"/>
                    </a:lnTo>
                    <a:lnTo>
                      <a:pt x="621" y="358"/>
                    </a:lnTo>
                    <a:lnTo>
                      <a:pt x="624" y="376"/>
                    </a:lnTo>
                    <a:lnTo>
                      <a:pt x="629" y="405"/>
                    </a:lnTo>
                    <a:lnTo>
                      <a:pt x="652" y="459"/>
                    </a:lnTo>
                    <a:lnTo>
                      <a:pt x="655" y="464"/>
                    </a:lnTo>
                    <a:lnTo>
                      <a:pt x="688" y="523"/>
                    </a:lnTo>
                    <a:lnTo>
                      <a:pt x="704" y="552"/>
                    </a:lnTo>
                    <a:lnTo>
                      <a:pt x="722" y="588"/>
                    </a:lnTo>
                    <a:lnTo>
                      <a:pt x="748" y="645"/>
                    </a:lnTo>
                    <a:lnTo>
                      <a:pt x="750" y="655"/>
                    </a:lnTo>
                    <a:lnTo>
                      <a:pt x="750" y="704"/>
                    </a:lnTo>
                    <a:lnTo>
                      <a:pt x="717" y="719"/>
                    </a:lnTo>
                    <a:lnTo>
                      <a:pt x="686" y="709"/>
                    </a:lnTo>
                    <a:lnTo>
                      <a:pt x="652" y="701"/>
                    </a:lnTo>
                    <a:lnTo>
                      <a:pt x="621" y="689"/>
                    </a:lnTo>
                    <a:lnTo>
                      <a:pt x="565" y="665"/>
                    </a:lnTo>
                    <a:lnTo>
                      <a:pt x="557" y="665"/>
                    </a:lnTo>
                    <a:lnTo>
                      <a:pt x="508" y="647"/>
                    </a:lnTo>
                    <a:lnTo>
                      <a:pt x="454" y="632"/>
                    </a:lnTo>
                    <a:lnTo>
                      <a:pt x="446" y="629"/>
                    </a:lnTo>
                    <a:lnTo>
                      <a:pt x="400" y="619"/>
                    </a:lnTo>
                    <a:lnTo>
                      <a:pt x="345" y="609"/>
                    </a:lnTo>
                    <a:lnTo>
                      <a:pt x="322" y="606"/>
                    </a:lnTo>
                    <a:lnTo>
                      <a:pt x="291" y="603"/>
                    </a:lnTo>
                    <a:lnTo>
                      <a:pt x="240" y="598"/>
                    </a:lnTo>
                    <a:lnTo>
                      <a:pt x="191" y="593"/>
                    </a:lnTo>
                    <a:lnTo>
                      <a:pt x="144" y="591"/>
                    </a:lnTo>
                    <a:lnTo>
                      <a:pt x="142" y="591"/>
                    </a:lnTo>
                    <a:lnTo>
                      <a:pt x="93" y="588"/>
                    </a:lnTo>
                    <a:lnTo>
                      <a:pt x="46" y="588"/>
                    </a:lnTo>
                    <a:lnTo>
                      <a:pt x="0" y="5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7" name="Line 827"/>
              <p:cNvSpPr>
                <a:spLocks noChangeShapeType="1"/>
              </p:cNvSpPr>
              <p:nvPr/>
            </p:nvSpPr>
            <p:spPr bwMode="auto">
              <a:xfrm flipH="1">
                <a:off x="614" y="2317"/>
                <a:ext cx="10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8" name="Line 828"/>
              <p:cNvSpPr>
                <a:spLocks noChangeShapeType="1"/>
              </p:cNvSpPr>
              <p:nvPr/>
            </p:nvSpPr>
            <p:spPr bwMode="auto">
              <a:xfrm flipH="1">
                <a:off x="617" y="2314"/>
                <a:ext cx="10" cy="4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69" name="Line 829"/>
              <p:cNvSpPr>
                <a:spLocks noChangeShapeType="1"/>
              </p:cNvSpPr>
              <p:nvPr/>
            </p:nvSpPr>
            <p:spPr bwMode="auto">
              <a:xfrm flipH="1">
                <a:off x="619" y="2311"/>
                <a:ext cx="1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0" name="Freeform 830"/>
              <p:cNvSpPr>
                <a:spLocks/>
              </p:cNvSpPr>
              <p:nvPr/>
            </p:nvSpPr>
            <p:spPr bwMode="auto">
              <a:xfrm>
                <a:off x="599" y="2311"/>
                <a:ext cx="33" cy="36"/>
              </a:xfrm>
              <a:custGeom>
                <a:avLst/>
                <a:gdLst>
                  <a:gd name="T0" fmla="*/ 31 w 33"/>
                  <a:gd name="T1" fmla="*/ 0 h 36"/>
                  <a:gd name="T2" fmla="*/ 0 w 33"/>
                  <a:gd name="T3" fmla="*/ 29 h 36"/>
                  <a:gd name="T4" fmla="*/ 33 w 33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6">
                    <a:moveTo>
                      <a:pt x="31" y="0"/>
                    </a:moveTo>
                    <a:lnTo>
                      <a:pt x="0" y="29"/>
                    </a:lnTo>
                    <a:lnTo>
                      <a:pt x="33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1" name="Line 831"/>
              <p:cNvSpPr>
                <a:spLocks noChangeShapeType="1"/>
              </p:cNvSpPr>
              <p:nvPr/>
            </p:nvSpPr>
            <p:spPr bwMode="auto">
              <a:xfrm>
                <a:off x="606" y="2355"/>
                <a:ext cx="2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2" name="Line 832"/>
              <p:cNvSpPr>
                <a:spLocks noChangeShapeType="1"/>
              </p:cNvSpPr>
              <p:nvPr/>
            </p:nvSpPr>
            <p:spPr bwMode="auto">
              <a:xfrm flipH="1">
                <a:off x="609" y="2355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3" name="Line 833"/>
              <p:cNvSpPr>
                <a:spLocks noChangeShapeType="1"/>
              </p:cNvSpPr>
              <p:nvPr/>
            </p:nvSpPr>
            <p:spPr bwMode="auto">
              <a:xfrm flipH="1">
                <a:off x="612" y="2353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4" name="Line 834"/>
              <p:cNvSpPr>
                <a:spLocks noChangeShapeType="1"/>
              </p:cNvSpPr>
              <p:nvPr/>
            </p:nvSpPr>
            <p:spPr bwMode="auto">
              <a:xfrm>
                <a:off x="619" y="2353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5" name="Line 835"/>
              <p:cNvSpPr>
                <a:spLocks noChangeShapeType="1"/>
              </p:cNvSpPr>
              <p:nvPr/>
            </p:nvSpPr>
            <p:spPr bwMode="auto">
              <a:xfrm>
                <a:off x="619" y="2355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6" name="Freeform 836"/>
              <p:cNvSpPr>
                <a:spLocks/>
              </p:cNvSpPr>
              <p:nvPr/>
            </p:nvSpPr>
            <p:spPr bwMode="auto">
              <a:xfrm>
                <a:off x="643" y="2317"/>
                <a:ext cx="33" cy="51"/>
              </a:xfrm>
              <a:custGeom>
                <a:avLst/>
                <a:gdLst>
                  <a:gd name="T0" fmla="*/ 15 w 33"/>
                  <a:gd name="T1" fmla="*/ 0 h 51"/>
                  <a:gd name="T2" fmla="*/ 5 w 33"/>
                  <a:gd name="T3" fmla="*/ 23 h 51"/>
                  <a:gd name="T4" fmla="*/ 10 w 33"/>
                  <a:gd name="T5" fmla="*/ 18 h 51"/>
                  <a:gd name="T6" fmla="*/ 18 w 33"/>
                  <a:gd name="T7" fmla="*/ 18 h 51"/>
                  <a:gd name="T8" fmla="*/ 23 w 33"/>
                  <a:gd name="T9" fmla="*/ 20 h 51"/>
                  <a:gd name="T10" fmla="*/ 30 w 33"/>
                  <a:gd name="T11" fmla="*/ 23 h 51"/>
                  <a:gd name="T12" fmla="*/ 33 w 33"/>
                  <a:gd name="T13" fmla="*/ 28 h 51"/>
                  <a:gd name="T14" fmla="*/ 33 w 33"/>
                  <a:gd name="T15" fmla="*/ 36 h 51"/>
                  <a:gd name="T16" fmla="*/ 33 w 33"/>
                  <a:gd name="T17" fmla="*/ 41 h 51"/>
                  <a:gd name="T18" fmla="*/ 30 w 33"/>
                  <a:gd name="T19" fmla="*/ 46 h 51"/>
                  <a:gd name="T20" fmla="*/ 23 w 33"/>
                  <a:gd name="T21" fmla="*/ 51 h 51"/>
                  <a:gd name="T22" fmla="*/ 18 w 33"/>
                  <a:gd name="T23" fmla="*/ 51 h 51"/>
                  <a:gd name="T24" fmla="*/ 10 w 33"/>
                  <a:gd name="T25" fmla="*/ 49 h 51"/>
                  <a:gd name="T26" fmla="*/ 5 w 33"/>
                  <a:gd name="T27" fmla="*/ 46 h 51"/>
                  <a:gd name="T28" fmla="*/ 2 w 33"/>
                  <a:gd name="T29" fmla="*/ 43 h 51"/>
                  <a:gd name="T30" fmla="*/ 0 w 33"/>
                  <a:gd name="T31" fmla="*/ 38 h 51"/>
                  <a:gd name="T32" fmla="*/ 2 w 33"/>
                  <a:gd name="T33" fmla="*/ 36 h 51"/>
                  <a:gd name="T34" fmla="*/ 5 w 33"/>
                  <a:gd name="T35" fmla="*/ 33 h 51"/>
                  <a:gd name="T36" fmla="*/ 7 w 33"/>
                  <a:gd name="T37" fmla="*/ 33 h 51"/>
                  <a:gd name="T38" fmla="*/ 7 w 33"/>
                  <a:gd name="T39" fmla="*/ 36 h 51"/>
                  <a:gd name="T40" fmla="*/ 7 w 33"/>
                  <a:gd name="T41" fmla="*/ 38 h 51"/>
                  <a:gd name="T42" fmla="*/ 5 w 33"/>
                  <a:gd name="T43" fmla="*/ 41 h 51"/>
                  <a:gd name="T44" fmla="*/ 2 w 33"/>
                  <a:gd name="T45" fmla="*/ 4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51">
                    <a:moveTo>
                      <a:pt x="15" y="0"/>
                    </a:moveTo>
                    <a:lnTo>
                      <a:pt x="5" y="23"/>
                    </a:lnTo>
                    <a:lnTo>
                      <a:pt x="10" y="18"/>
                    </a:lnTo>
                    <a:lnTo>
                      <a:pt x="18" y="18"/>
                    </a:lnTo>
                    <a:lnTo>
                      <a:pt x="23" y="20"/>
                    </a:lnTo>
                    <a:lnTo>
                      <a:pt x="30" y="23"/>
                    </a:lnTo>
                    <a:lnTo>
                      <a:pt x="33" y="28"/>
                    </a:lnTo>
                    <a:lnTo>
                      <a:pt x="33" y="36"/>
                    </a:lnTo>
                    <a:lnTo>
                      <a:pt x="33" y="41"/>
                    </a:lnTo>
                    <a:lnTo>
                      <a:pt x="30" y="46"/>
                    </a:lnTo>
                    <a:lnTo>
                      <a:pt x="23" y="51"/>
                    </a:lnTo>
                    <a:lnTo>
                      <a:pt x="18" y="51"/>
                    </a:lnTo>
                    <a:lnTo>
                      <a:pt x="10" y="49"/>
                    </a:lnTo>
                    <a:lnTo>
                      <a:pt x="5" y="46"/>
                    </a:lnTo>
                    <a:lnTo>
                      <a:pt x="2" y="43"/>
                    </a:lnTo>
                    <a:lnTo>
                      <a:pt x="0" y="38"/>
                    </a:lnTo>
                    <a:lnTo>
                      <a:pt x="2" y="36"/>
                    </a:lnTo>
                    <a:lnTo>
                      <a:pt x="5" y="33"/>
                    </a:lnTo>
                    <a:lnTo>
                      <a:pt x="7" y="33"/>
                    </a:lnTo>
                    <a:lnTo>
                      <a:pt x="7" y="36"/>
                    </a:lnTo>
                    <a:lnTo>
                      <a:pt x="7" y="38"/>
                    </a:lnTo>
                    <a:lnTo>
                      <a:pt x="5" y="41"/>
                    </a:lnTo>
                    <a:lnTo>
                      <a:pt x="2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7" name="Freeform 837"/>
              <p:cNvSpPr>
                <a:spLocks/>
              </p:cNvSpPr>
              <p:nvPr/>
            </p:nvSpPr>
            <p:spPr bwMode="auto">
              <a:xfrm>
                <a:off x="671" y="2345"/>
                <a:ext cx="5" cy="18"/>
              </a:xfrm>
              <a:custGeom>
                <a:avLst/>
                <a:gdLst>
                  <a:gd name="T0" fmla="*/ 2 w 5"/>
                  <a:gd name="T1" fmla="*/ 0 h 18"/>
                  <a:gd name="T2" fmla="*/ 5 w 5"/>
                  <a:gd name="T3" fmla="*/ 5 h 18"/>
                  <a:gd name="T4" fmla="*/ 2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2" y="0"/>
                    </a:moveTo>
                    <a:lnTo>
                      <a:pt x="5" y="5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8" name="Freeform 838"/>
              <p:cNvSpPr>
                <a:spLocks/>
              </p:cNvSpPr>
              <p:nvPr/>
            </p:nvSpPr>
            <p:spPr bwMode="auto">
              <a:xfrm>
                <a:off x="661" y="2337"/>
                <a:ext cx="12" cy="31"/>
              </a:xfrm>
              <a:custGeom>
                <a:avLst/>
                <a:gdLst>
                  <a:gd name="T0" fmla="*/ 5 w 12"/>
                  <a:gd name="T1" fmla="*/ 0 h 31"/>
                  <a:gd name="T2" fmla="*/ 10 w 12"/>
                  <a:gd name="T3" fmla="*/ 3 h 31"/>
                  <a:gd name="T4" fmla="*/ 12 w 12"/>
                  <a:gd name="T5" fmla="*/ 5 h 31"/>
                  <a:gd name="T6" fmla="*/ 12 w 12"/>
                  <a:gd name="T7" fmla="*/ 13 h 31"/>
                  <a:gd name="T8" fmla="*/ 10 w 12"/>
                  <a:gd name="T9" fmla="*/ 21 h 31"/>
                  <a:gd name="T10" fmla="*/ 7 w 12"/>
                  <a:gd name="T11" fmla="*/ 29 h 31"/>
                  <a:gd name="T12" fmla="*/ 2 w 12"/>
                  <a:gd name="T13" fmla="*/ 29 h 31"/>
                  <a:gd name="T14" fmla="*/ 0 w 12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31">
                    <a:moveTo>
                      <a:pt x="5" y="0"/>
                    </a:moveTo>
                    <a:lnTo>
                      <a:pt x="10" y="3"/>
                    </a:lnTo>
                    <a:lnTo>
                      <a:pt x="12" y="5"/>
                    </a:lnTo>
                    <a:lnTo>
                      <a:pt x="12" y="13"/>
                    </a:lnTo>
                    <a:lnTo>
                      <a:pt x="10" y="21"/>
                    </a:lnTo>
                    <a:lnTo>
                      <a:pt x="7" y="29"/>
                    </a:lnTo>
                    <a:lnTo>
                      <a:pt x="2" y="29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79" name="Rectangle 839"/>
              <p:cNvSpPr>
                <a:spLocks noChangeArrowheads="1"/>
              </p:cNvSpPr>
              <p:nvPr/>
            </p:nvSpPr>
            <p:spPr bwMode="auto">
              <a:xfrm>
                <a:off x="645" y="2353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0" name="Line 840"/>
              <p:cNvSpPr>
                <a:spLocks noChangeShapeType="1"/>
              </p:cNvSpPr>
              <p:nvPr/>
            </p:nvSpPr>
            <p:spPr bwMode="auto">
              <a:xfrm>
                <a:off x="658" y="2317"/>
                <a:ext cx="2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1" name="Line 841"/>
              <p:cNvSpPr>
                <a:spLocks noChangeShapeType="1"/>
              </p:cNvSpPr>
              <p:nvPr/>
            </p:nvSpPr>
            <p:spPr bwMode="auto">
              <a:xfrm>
                <a:off x="655" y="2319"/>
                <a:ext cx="1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2" name="Freeform 842"/>
              <p:cNvSpPr>
                <a:spLocks/>
              </p:cNvSpPr>
              <p:nvPr/>
            </p:nvSpPr>
            <p:spPr bwMode="auto">
              <a:xfrm>
                <a:off x="655" y="2322"/>
                <a:ext cx="24" cy="2"/>
              </a:xfrm>
              <a:custGeom>
                <a:avLst/>
                <a:gdLst>
                  <a:gd name="T0" fmla="*/ 0 w 24"/>
                  <a:gd name="T1" fmla="*/ 0 h 2"/>
                  <a:gd name="T2" fmla="*/ 11 w 24"/>
                  <a:gd name="T3" fmla="*/ 2 h 2"/>
                  <a:gd name="T4" fmla="*/ 18 w 24"/>
                  <a:gd name="T5" fmla="*/ 2 h 2"/>
                  <a:gd name="T6" fmla="*/ 24 w 2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2">
                    <a:moveTo>
                      <a:pt x="0" y="0"/>
                    </a:moveTo>
                    <a:lnTo>
                      <a:pt x="11" y="2"/>
                    </a:lnTo>
                    <a:lnTo>
                      <a:pt x="18" y="2"/>
                    </a:lnTo>
                    <a:lnTo>
                      <a:pt x="2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3" name="Freeform 843"/>
              <p:cNvSpPr>
                <a:spLocks/>
              </p:cNvSpPr>
              <p:nvPr/>
            </p:nvSpPr>
            <p:spPr bwMode="auto">
              <a:xfrm>
                <a:off x="692" y="2329"/>
                <a:ext cx="33" cy="49"/>
              </a:xfrm>
              <a:custGeom>
                <a:avLst/>
                <a:gdLst>
                  <a:gd name="T0" fmla="*/ 18 w 33"/>
                  <a:gd name="T1" fmla="*/ 0 h 49"/>
                  <a:gd name="T2" fmla="*/ 12 w 33"/>
                  <a:gd name="T3" fmla="*/ 0 h 49"/>
                  <a:gd name="T4" fmla="*/ 5 w 33"/>
                  <a:gd name="T5" fmla="*/ 8 h 49"/>
                  <a:gd name="T6" fmla="*/ 0 w 33"/>
                  <a:gd name="T7" fmla="*/ 18 h 49"/>
                  <a:gd name="T8" fmla="*/ 0 w 33"/>
                  <a:gd name="T9" fmla="*/ 24 h 49"/>
                  <a:gd name="T10" fmla="*/ 0 w 33"/>
                  <a:gd name="T11" fmla="*/ 37 h 49"/>
                  <a:gd name="T12" fmla="*/ 2 w 33"/>
                  <a:gd name="T13" fmla="*/ 44 h 49"/>
                  <a:gd name="T14" fmla="*/ 7 w 33"/>
                  <a:gd name="T15" fmla="*/ 47 h 49"/>
                  <a:gd name="T16" fmla="*/ 12 w 33"/>
                  <a:gd name="T17" fmla="*/ 49 h 49"/>
                  <a:gd name="T18" fmla="*/ 20 w 33"/>
                  <a:gd name="T19" fmla="*/ 49 h 49"/>
                  <a:gd name="T20" fmla="*/ 25 w 33"/>
                  <a:gd name="T21" fmla="*/ 42 h 49"/>
                  <a:gd name="T22" fmla="*/ 30 w 33"/>
                  <a:gd name="T23" fmla="*/ 31 h 49"/>
                  <a:gd name="T24" fmla="*/ 33 w 33"/>
                  <a:gd name="T25" fmla="*/ 26 h 49"/>
                  <a:gd name="T26" fmla="*/ 33 w 33"/>
                  <a:gd name="T27" fmla="*/ 13 h 49"/>
                  <a:gd name="T28" fmla="*/ 30 w 33"/>
                  <a:gd name="T29" fmla="*/ 6 h 49"/>
                  <a:gd name="T30" fmla="*/ 23 w 33"/>
                  <a:gd name="T31" fmla="*/ 3 h 49"/>
                  <a:gd name="T32" fmla="*/ 18 w 33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9">
                    <a:moveTo>
                      <a:pt x="18" y="0"/>
                    </a:moveTo>
                    <a:lnTo>
                      <a:pt x="12" y="0"/>
                    </a:lnTo>
                    <a:lnTo>
                      <a:pt x="5" y="8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0" y="37"/>
                    </a:lnTo>
                    <a:lnTo>
                      <a:pt x="2" y="44"/>
                    </a:lnTo>
                    <a:lnTo>
                      <a:pt x="7" y="47"/>
                    </a:lnTo>
                    <a:lnTo>
                      <a:pt x="12" y="49"/>
                    </a:lnTo>
                    <a:lnTo>
                      <a:pt x="20" y="49"/>
                    </a:lnTo>
                    <a:lnTo>
                      <a:pt x="25" y="42"/>
                    </a:lnTo>
                    <a:lnTo>
                      <a:pt x="30" y="31"/>
                    </a:lnTo>
                    <a:lnTo>
                      <a:pt x="33" y="26"/>
                    </a:lnTo>
                    <a:lnTo>
                      <a:pt x="33" y="13"/>
                    </a:lnTo>
                    <a:lnTo>
                      <a:pt x="30" y="6"/>
                    </a:lnTo>
                    <a:lnTo>
                      <a:pt x="23" y="3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4" name="Freeform 844"/>
              <p:cNvSpPr>
                <a:spLocks/>
              </p:cNvSpPr>
              <p:nvPr/>
            </p:nvSpPr>
            <p:spPr bwMode="auto">
              <a:xfrm>
                <a:off x="692" y="2332"/>
                <a:ext cx="10" cy="39"/>
              </a:xfrm>
              <a:custGeom>
                <a:avLst/>
                <a:gdLst>
                  <a:gd name="T0" fmla="*/ 10 w 10"/>
                  <a:gd name="T1" fmla="*/ 0 h 39"/>
                  <a:gd name="T2" fmla="*/ 7 w 10"/>
                  <a:gd name="T3" fmla="*/ 5 h 39"/>
                  <a:gd name="T4" fmla="*/ 2 w 10"/>
                  <a:gd name="T5" fmla="*/ 13 h 39"/>
                  <a:gd name="T6" fmla="*/ 0 w 10"/>
                  <a:gd name="T7" fmla="*/ 23 h 39"/>
                  <a:gd name="T8" fmla="*/ 2 w 10"/>
                  <a:gd name="T9" fmla="*/ 34 h 39"/>
                  <a:gd name="T10" fmla="*/ 2 w 10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10" y="0"/>
                    </a:moveTo>
                    <a:lnTo>
                      <a:pt x="7" y="5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4"/>
                    </a:lnTo>
                    <a:lnTo>
                      <a:pt x="2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5" name="Freeform 845"/>
              <p:cNvSpPr>
                <a:spLocks/>
              </p:cNvSpPr>
              <p:nvPr/>
            </p:nvSpPr>
            <p:spPr bwMode="auto">
              <a:xfrm>
                <a:off x="712" y="2337"/>
                <a:ext cx="10" cy="39"/>
              </a:xfrm>
              <a:custGeom>
                <a:avLst/>
                <a:gdLst>
                  <a:gd name="T0" fmla="*/ 0 w 10"/>
                  <a:gd name="T1" fmla="*/ 39 h 39"/>
                  <a:gd name="T2" fmla="*/ 3 w 10"/>
                  <a:gd name="T3" fmla="*/ 34 h 39"/>
                  <a:gd name="T4" fmla="*/ 8 w 10"/>
                  <a:gd name="T5" fmla="*/ 26 h 39"/>
                  <a:gd name="T6" fmla="*/ 10 w 10"/>
                  <a:gd name="T7" fmla="*/ 16 h 39"/>
                  <a:gd name="T8" fmla="*/ 10 w 10"/>
                  <a:gd name="T9" fmla="*/ 5 h 39"/>
                  <a:gd name="T10" fmla="*/ 8 w 10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0" y="39"/>
                    </a:moveTo>
                    <a:lnTo>
                      <a:pt x="3" y="34"/>
                    </a:lnTo>
                    <a:lnTo>
                      <a:pt x="8" y="26"/>
                    </a:lnTo>
                    <a:lnTo>
                      <a:pt x="10" y="16"/>
                    </a:lnTo>
                    <a:lnTo>
                      <a:pt x="10" y="5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6" name="Freeform 846"/>
              <p:cNvSpPr>
                <a:spLocks/>
              </p:cNvSpPr>
              <p:nvPr/>
            </p:nvSpPr>
            <p:spPr bwMode="auto">
              <a:xfrm>
                <a:off x="694" y="2329"/>
                <a:ext cx="16" cy="47"/>
              </a:xfrm>
              <a:custGeom>
                <a:avLst/>
                <a:gdLst>
                  <a:gd name="T0" fmla="*/ 16 w 16"/>
                  <a:gd name="T1" fmla="*/ 0 h 47"/>
                  <a:gd name="T2" fmla="*/ 13 w 16"/>
                  <a:gd name="T3" fmla="*/ 3 h 47"/>
                  <a:gd name="T4" fmla="*/ 8 w 16"/>
                  <a:gd name="T5" fmla="*/ 6 h 47"/>
                  <a:gd name="T6" fmla="*/ 3 w 16"/>
                  <a:gd name="T7" fmla="*/ 16 h 47"/>
                  <a:gd name="T8" fmla="*/ 0 w 16"/>
                  <a:gd name="T9" fmla="*/ 29 h 47"/>
                  <a:gd name="T10" fmla="*/ 0 w 16"/>
                  <a:gd name="T11" fmla="*/ 39 h 47"/>
                  <a:gd name="T12" fmla="*/ 3 w 16"/>
                  <a:gd name="T13" fmla="*/ 44 h 47"/>
                  <a:gd name="T14" fmla="*/ 5 w 16"/>
                  <a:gd name="T15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16" y="0"/>
                    </a:moveTo>
                    <a:lnTo>
                      <a:pt x="13" y="3"/>
                    </a:lnTo>
                    <a:lnTo>
                      <a:pt x="8" y="6"/>
                    </a:lnTo>
                    <a:lnTo>
                      <a:pt x="3" y="16"/>
                    </a:lnTo>
                    <a:lnTo>
                      <a:pt x="0" y="29"/>
                    </a:lnTo>
                    <a:lnTo>
                      <a:pt x="0" y="39"/>
                    </a:lnTo>
                    <a:lnTo>
                      <a:pt x="3" y="44"/>
                    </a:lnTo>
                    <a:lnTo>
                      <a:pt x="5" y="4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7" name="Freeform 847"/>
              <p:cNvSpPr>
                <a:spLocks/>
              </p:cNvSpPr>
              <p:nvPr/>
            </p:nvSpPr>
            <p:spPr bwMode="auto">
              <a:xfrm>
                <a:off x="704" y="2332"/>
                <a:ext cx="16" cy="46"/>
              </a:xfrm>
              <a:custGeom>
                <a:avLst/>
                <a:gdLst>
                  <a:gd name="T0" fmla="*/ 0 w 16"/>
                  <a:gd name="T1" fmla="*/ 46 h 46"/>
                  <a:gd name="T2" fmla="*/ 6 w 16"/>
                  <a:gd name="T3" fmla="*/ 44 h 46"/>
                  <a:gd name="T4" fmla="*/ 8 w 16"/>
                  <a:gd name="T5" fmla="*/ 41 h 46"/>
                  <a:gd name="T6" fmla="*/ 13 w 16"/>
                  <a:gd name="T7" fmla="*/ 31 h 46"/>
                  <a:gd name="T8" fmla="*/ 16 w 16"/>
                  <a:gd name="T9" fmla="*/ 18 h 46"/>
                  <a:gd name="T10" fmla="*/ 16 w 16"/>
                  <a:gd name="T11" fmla="*/ 8 h 46"/>
                  <a:gd name="T12" fmla="*/ 16 w 16"/>
                  <a:gd name="T13" fmla="*/ 3 h 46"/>
                  <a:gd name="T14" fmla="*/ 11 w 16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6">
                    <a:moveTo>
                      <a:pt x="0" y="46"/>
                    </a:moveTo>
                    <a:lnTo>
                      <a:pt x="6" y="44"/>
                    </a:lnTo>
                    <a:lnTo>
                      <a:pt x="8" y="41"/>
                    </a:lnTo>
                    <a:lnTo>
                      <a:pt x="13" y="31"/>
                    </a:lnTo>
                    <a:lnTo>
                      <a:pt x="16" y="18"/>
                    </a:lnTo>
                    <a:lnTo>
                      <a:pt x="16" y="8"/>
                    </a:lnTo>
                    <a:lnTo>
                      <a:pt x="16" y="3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8" name="Freeform 848"/>
              <p:cNvSpPr>
                <a:spLocks/>
              </p:cNvSpPr>
              <p:nvPr/>
            </p:nvSpPr>
            <p:spPr bwMode="auto">
              <a:xfrm>
                <a:off x="439" y="2314"/>
                <a:ext cx="134" cy="13"/>
              </a:xfrm>
              <a:custGeom>
                <a:avLst/>
                <a:gdLst>
                  <a:gd name="T0" fmla="*/ 0 w 134"/>
                  <a:gd name="T1" fmla="*/ 0 h 13"/>
                  <a:gd name="T2" fmla="*/ 80 w 134"/>
                  <a:gd name="T3" fmla="*/ 5 h 13"/>
                  <a:gd name="T4" fmla="*/ 134 w 134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4" h="13">
                    <a:moveTo>
                      <a:pt x="0" y="0"/>
                    </a:moveTo>
                    <a:lnTo>
                      <a:pt x="80" y="5"/>
                    </a:lnTo>
                    <a:lnTo>
                      <a:pt x="134" y="1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89" name="Freeform 849"/>
              <p:cNvSpPr>
                <a:spLocks/>
              </p:cNvSpPr>
              <p:nvPr/>
            </p:nvSpPr>
            <p:spPr bwMode="auto">
              <a:xfrm>
                <a:off x="439" y="2371"/>
                <a:ext cx="593" cy="461"/>
              </a:xfrm>
              <a:custGeom>
                <a:avLst/>
                <a:gdLst>
                  <a:gd name="T0" fmla="*/ 309 w 593"/>
                  <a:gd name="T1" fmla="*/ 0 h 461"/>
                  <a:gd name="T2" fmla="*/ 320 w 593"/>
                  <a:gd name="T3" fmla="*/ 2 h 461"/>
                  <a:gd name="T4" fmla="*/ 366 w 593"/>
                  <a:gd name="T5" fmla="*/ 23 h 461"/>
                  <a:gd name="T6" fmla="*/ 394 w 593"/>
                  <a:gd name="T7" fmla="*/ 38 h 461"/>
                  <a:gd name="T8" fmla="*/ 459 w 593"/>
                  <a:gd name="T9" fmla="*/ 87 h 461"/>
                  <a:gd name="T10" fmla="*/ 464 w 593"/>
                  <a:gd name="T11" fmla="*/ 93 h 461"/>
                  <a:gd name="T12" fmla="*/ 490 w 593"/>
                  <a:gd name="T13" fmla="*/ 136 h 461"/>
                  <a:gd name="T14" fmla="*/ 500 w 593"/>
                  <a:gd name="T15" fmla="*/ 178 h 461"/>
                  <a:gd name="T16" fmla="*/ 503 w 593"/>
                  <a:gd name="T17" fmla="*/ 180 h 461"/>
                  <a:gd name="T18" fmla="*/ 510 w 593"/>
                  <a:gd name="T19" fmla="*/ 222 h 461"/>
                  <a:gd name="T20" fmla="*/ 531 w 593"/>
                  <a:gd name="T21" fmla="*/ 271 h 461"/>
                  <a:gd name="T22" fmla="*/ 534 w 593"/>
                  <a:gd name="T23" fmla="*/ 276 h 461"/>
                  <a:gd name="T24" fmla="*/ 559 w 593"/>
                  <a:gd name="T25" fmla="*/ 327 h 461"/>
                  <a:gd name="T26" fmla="*/ 567 w 593"/>
                  <a:gd name="T27" fmla="*/ 348 h 461"/>
                  <a:gd name="T28" fmla="*/ 585 w 593"/>
                  <a:gd name="T29" fmla="*/ 389 h 461"/>
                  <a:gd name="T30" fmla="*/ 590 w 593"/>
                  <a:gd name="T31" fmla="*/ 428 h 461"/>
                  <a:gd name="T32" fmla="*/ 593 w 593"/>
                  <a:gd name="T33" fmla="*/ 438 h 461"/>
                  <a:gd name="T34" fmla="*/ 572 w 593"/>
                  <a:gd name="T35" fmla="*/ 454 h 461"/>
                  <a:gd name="T36" fmla="*/ 562 w 593"/>
                  <a:gd name="T37" fmla="*/ 461 h 461"/>
                  <a:gd name="T38" fmla="*/ 498 w 593"/>
                  <a:gd name="T39" fmla="*/ 456 h 461"/>
                  <a:gd name="T40" fmla="*/ 490 w 593"/>
                  <a:gd name="T41" fmla="*/ 454 h 461"/>
                  <a:gd name="T42" fmla="*/ 436 w 593"/>
                  <a:gd name="T43" fmla="*/ 443 h 461"/>
                  <a:gd name="T44" fmla="*/ 379 w 593"/>
                  <a:gd name="T45" fmla="*/ 433 h 461"/>
                  <a:gd name="T46" fmla="*/ 374 w 593"/>
                  <a:gd name="T47" fmla="*/ 430 h 461"/>
                  <a:gd name="T48" fmla="*/ 322 w 593"/>
                  <a:gd name="T49" fmla="*/ 423 h 461"/>
                  <a:gd name="T50" fmla="*/ 265 w 593"/>
                  <a:gd name="T51" fmla="*/ 415 h 461"/>
                  <a:gd name="T52" fmla="*/ 211 w 593"/>
                  <a:gd name="T53" fmla="*/ 407 h 461"/>
                  <a:gd name="T54" fmla="*/ 175 w 593"/>
                  <a:gd name="T55" fmla="*/ 405 h 461"/>
                  <a:gd name="T56" fmla="*/ 157 w 593"/>
                  <a:gd name="T57" fmla="*/ 402 h 461"/>
                  <a:gd name="T58" fmla="*/ 105 w 593"/>
                  <a:gd name="T59" fmla="*/ 400 h 461"/>
                  <a:gd name="T60" fmla="*/ 51 w 593"/>
                  <a:gd name="T61" fmla="*/ 397 h 461"/>
                  <a:gd name="T62" fmla="*/ 0 w 593"/>
                  <a:gd name="T63" fmla="*/ 397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93" h="461">
                    <a:moveTo>
                      <a:pt x="309" y="0"/>
                    </a:moveTo>
                    <a:lnTo>
                      <a:pt x="320" y="2"/>
                    </a:lnTo>
                    <a:lnTo>
                      <a:pt x="366" y="23"/>
                    </a:lnTo>
                    <a:lnTo>
                      <a:pt x="394" y="38"/>
                    </a:lnTo>
                    <a:lnTo>
                      <a:pt x="459" y="87"/>
                    </a:lnTo>
                    <a:lnTo>
                      <a:pt x="464" y="93"/>
                    </a:lnTo>
                    <a:lnTo>
                      <a:pt x="490" y="136"/>
                    </a:lnTo>
                    <a:lnTo>
                      <a:pt x="500" y="178"/>
                    </a:lnTo>
                    <a:lnTo>
                      <a:pt x="503" y="180"/>
                    </a:lnTo>
                    <a:lnTo>
                      <a:pt x="510" y="222"/>
                    </a:lnTo>
                    <a:lnTo>
                      <a:pt x="531" y="271"/>
                    </a:lnTo>
                    <a:lnTo>
                      <a:pt x="534" y="276"/>
                    </a:lnTo>
                    <a:lnTo>
                      <a:pt x="559" y="327"/>
                    </a:lnTo>
                    <a:lnTo>
                      <a:pt x="567" y="348"/>
                    </a:lnTo>
                    <a:lnTo>
                      <a:pt x="585" y="389"/>
                    </a:lnTo>
                    <a:lnTo>
                      <a:pt x="590" y="428"/>
                    </a:lnTo>
                    <a:lnTo>
                      <a:pt x="593" y="438"/>
                    </a:lnTo>
                    <a:lnTo>
                      <a:pt x="572" y="454"/>
                    </a:lnTo>
                    <a:lnTo>
                      <a:pt x="562" y="461"/>
                    </a:lnTo>
                    <a:lnTo>
                      <a:pt x="498" y="456"/>
                    </a:lnTo>
                    <a:lnTo>
                      <a:pt x="490" y="454"/>
                    </a:lnTo>
                    <a:lnTo>
                      <a:pt x="436" y="443"/>
                    </a:lnTo>
                    <a:lnTo>
                      <a:pt x="379" y="433"/>
                    </a:lnTo>
                    <a:lnTo>
                      <a:pt x="374" y="430"/>
                    </a:lnTo>
                    <a:lnTo>
                      <a:pt x="322" y="423"/>
                    </a:lnTo>
                    <a:lnTo>
                      <a:pt x="265" y="415"/>
                    </a:lnTo>
                    <a:lnTo>
                      <a:pt x="211" y="407"/>
                    </a:lnTo>
                    <a:lnTo>
                      <a:pt x="175" y="405"/>
                    </a:lnTo>
                    <a:lnTo>
                      <a:pt x="157" y="402"/>
                    </a:lnTo>
                    <a:lnTo>
                      <a:pt x="105" y="400"/>
                    </a:lnTo>
                    <a:lnTo>
                      <a:pt x="51" y="397"/>
                    </a:lnTo>
                    <a:lnTo>
                      <a:pt x="0" y="397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0" name="Freeform 850"/>
              <p:cNvSpPr>
                <a:spLocks/>
              </p:cNvSpPr>
              <p:nvPr/>
            </p:nvSpPr>
            <p:spPr bwMode="auto">
              <a:xfrm>
                <a:off x="439" y="2381"/>
                <a:ext cx="446" cy="348"/>
              </a:xfrm>
              <a:custGeom>
                <a:avLst/>
                <a:gdLst>
                  <a:gd name="T0" fmla="*/ 0 w 446"/>
                  <a:gd name="T1" fmla="*/ 0 h 348"/>
                  <a:gd name="T2" fmla="*/ 77 w 446"/>
                  <a:gd name="T3" fmla="*/ 5 h 348"/>
                  <a:gd name="T4" fmla="*/ 152 w 446"/>
                  <a:gd name="T5" fmla="*/ 18 h 348"/>
                  <a:gd name="T6" fmla="*/ 227 w 446"/>
                  <a:gd name="T7" fmla="*/ 39 h 348"/>
                  <a:gd name="T8" fmla="*/ 237 w 446"/>
                  <a:gd name="T9" fmla="*/ 44 h 348"/>
                  <a:gd name="T10" fmla="*/ 296 w 446"/>
                  <a:gd name="T11" fmla="*/ 75 h 348"/>
                  <a:gd name="T12" fmla="*/ 327 w 446"/>
                  <a:gd name="T13" fmla="*/ 101 h 348"/>
                  <a:gd name="T14" fmla="*/ 358 w 446"/>
                  <a:gd name="T15" fmla="*/ 132 h 348"/>
                  <a:gd name="T16" fmla="*/ 369 w 446"/>
                  <a:gd name="T17" fmla="*/ 150 h 348"/>
                  <a:gd name="T18" fmla="*/ 400 w 446"/>
                  <a:gd name="T19" fmla="*/ 196 h 348"/>
                  <a:gd name="T20" fmla="*/ 407 w 446"/>
                  <a:gd name="T21" fmla="*/ 206 h 348"/>
                  <a:gd name="T22" fmla="*/ 425 w 446"/>
                  <a:gd name="T23" fmla="*/ 245 h 348"/>
                  <a:gd name="T24" fmla="*/ 443 w 446"/>
                  <a:gd name="T25" fmla="*/ 289 h 348"/>
                  <a:gd name="T26" fmla="*/ 446 w 446"/>
                  <a:gd name="T27" fmla="*/ 294 h 348"/>
                  <a:gd name="T28" fmla="*/ 441 w 446"/>
                  <a:gd name="T29" fmla="*/ 330 h 348"/>
                  <a:gd name="T30" fmla="*/ 418 w 446"/>
                  <a:gd name="T31" fmla="*/ 341 h 348"/>
                  <a:gd name="T32" fmla="*/ 394 w 446"/>
                  <a:gd name="T33" fmla="*/ 348 h 348"/>
                  <a:gd name="T34" fmla="*/ 348 w 446"/>
                  <a:gd name="T35" fmla="*/ 346 h 348"/>
                  <a:gd name="T36" fmla="*/ 289 w 446"/>
                  <a:gd name="T37" fmla="*/ 341 h 348"/>
                  <a:gd name="T38" fmla="*/ 268 w 446"/>
                  <a:gd name="T39" fmla="*/ 338 h 348"/>
                  <a:gd name="T40" fmla="*/ 229 w 446"/>
                  <a:gd name="T41" fmla="*/ 333 h 348"/>
                  <a:gd name="T42" fmla="*/ 170 w 446"/>
                  <a:gd name="T43" fmla="*/ 328 h 348"/>
                  <a:gd name="T44" fmla="*/ 113 w 446"/>
                  <a:gd name="T45" fmla="*/ 325 h 348"/>
                  <a:gd name="T46" fmla="*/ 56 w 446"/>
                  <a:gd name="T47" fmla="*/ 322 h 348"/>
                  <a:gd name="T48" fmla="*/ 0 w 446"/>
                  <a:gd name="T49" fmla="*/ 322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46" h="348">
                    <a:moveTo>
                      <a:pt x="0" y="0"/>
                    </a:moveTo>
                    <a:lnTo>
                      <a:pt x="77" y="5"/>
                    </a:lnTo>
                    <a:lnTo>
                      <a:pt x="152" y="18"/>
                    </a:lnTo>
                    <a:lnTo>
                      <a:pt x="227" y="39"/>
                    </a:lnTo>
                    <a:lnTo>
                      <a:pt x="237" y="44"/>
                    </a:lnTo>
                    <a:lnTo>
                      <a:pt x="296" y="75"/>
                    </a:lnTo>
                    <a:lnTo>
                      <a:pt x="327" y="101"/>
                    </a:lnTo>
                    <a:lnTo>
                      <a:pt x="358" y="132"/>
                    </a:lnTo>
                    <a:lnTo>
                      <a:pt x="369" y="150"/>
                    </a:lnTo>
                    <a:lnTo>
                      <a:pt x="400" y="196"/>
                    </a:lnTo>
                    <a:lnTo>
                      <a:pt x="407" y="206"/>
                    </a:lnTo>
                    <a:lnTo>
                      <a:pt x="425" y="245"/>
                    </a:lnTo>
                    <a:lnTo>
                      <a:pt x="443" y="289"/>
                    </a:lnTo>
                    <a:lnTo>
                      <a:pt x="446" y="294"/>
                    </a:lnTo>
                    <a:lnTo>
                      <a:pt x="441" y="330"/>
                    </a:lnTo>
                    <a:lnTo>
                      <a:pt x="418" y="341"/>
                    </a:lnTo>
                    <a:lnTo>
                      <a:pt x="394" y="348"/>
                    </a:lnTo>
                    <a:lnTo>
                      <a:pt x="348" y="346"/>
                    </a:lnTo>
                    <a:lnTo>
                      <a:pt x="289" y="341"/>
                    </a:lnTo>
                    <a:lnTo>
                      <a:pt x="268" y="338"/>
                    </a:lnTo>
                    <a:lnTo>
                      <a:pt x="229" y="333"/>
                    </a:lnTo>
                    <a:lnTo>
                      <a:pt x="170" y="328"/>
                    </a:lnTo>
                    <a:lnTo>
                      <a:pt x="113" y="325"/>
                    </a:lnTo>
                    <a:lnTo>
                      <a:pt x="56" y="322"/>
                    </a:lnTo>
                    <a:lnTo>
                      <a:pt x="0" y="32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1" name="Freeform 851"/>
              <p:cNvSpPr>
                <a:spLocks/>
              </p:cNvSpPr>
              <p:nvPr/>
            </p:nvSpPr>
            <p:spPr bwMode="auto">
              <a:xfrm>
                <a:off x="439" y="2482"/>
                <a:ext cx="201" cy="134"/>
              </a:xfrm>
              <a:custGeom>
                <a:avLst/>
                <a:gdLst>
                  <a:gd name="T0" fmla="*/ 0 w 201"/>
                  <a:gd name="T1" fmla="*/ 0 h 134"/>
                  <a:gd name="T2" fmla="*/ 69 w 201"/>
                  <a:gd name="T3" fmla="*/ 7 h 134"/>
                  <a:gd name="T4" fmla="*/ 126 w 201"/>
                  <a:gd name="T5" fmla="*/ 25 h 134"/>
                  <a:gd name="T6" fmla="*/ 139 w 201"/>
                  <a:gd name="T7" fmla="*/ 31 h 134"/>
                  <a:gd name="T8" fmla="*/ 188 w 201"/>
                  <a:gd name="T9" fmla="*/ 69 h 134"/>
                  <a:gd name="T10" fmla="*/ 198 w 201"/>
                  <a:gd name="T11" fmla="*/ 92 h 134"/>
                  <a:gd name="T12" fmla="*/ 201 w 201"/>
                  <a:gd name="T13" fmla="*/ 108 h 134"/>
                  <a:gd name="T14" fmla="*/ 193 w 201"/>
                  <a:gd name="T15" fmla="*/ 113 h 134"/>
                  <a:gd name="T16" fmla="*/ 131 w 201"/>
                  <a:gd name="T17" fmla="*/ 131 h 134"/>
                  <a:gd name="T18" fmla="*/ 124 w 201"/>
                  <a:gd name="T19" fmla="*/ 131 h 134"/>
                  <a:gd name="T20" fmla="*/ 62 w 201"/>
                  <a:gd name="T21" fmla="*/ 131 h 134"/>
                  <a:gd name="T22" fmla="*/ 0 w 201"/>
                  <a:gd name="T2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1" h="134">
                    <a:moveTo>
                      <a:pt x="0" y="0"/>
                    </a:moveTo>
                    <a:lnTo>
                      <a:pt x="69" y="7"/>
                    </a:lnTo>
                    <a:lnTo>
                      <a:pt x="126" y="25"/>
                    </a:lnTo>
                    <a:lnTo>
                      <a:pt x="139" y="31"/>
                    </a:lnTo>
                    <a:lnTo>
                      <a:pt x="188" y="69"/>
                    </a:lnTo>
                    <a:lnTo>
                      <a:pt x="198" y="92"/>
                    </a:lnTo>
                    <a:lnTo>
                      <a:pt x="201" y="108"/>
                    </a:lnTo>
                    <a:lnTo>
                      <a:pt x="193" y="113"/>
                    </a:lnTo>
                    <a:lnTo>
                      <a:pt x="131" y="131"/>
                    </a:lnTo>
                    <a:lnTo>
                      <a:pt x="124" y="131"/>
                    </a:lnTo>
                    <a:lnTo>
                      <a:pt x="62" y="131"/>
                    </a:lnTo>
                    <a:lnTo>
                      <a:pt x="0" y="1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2" name="Freeform 852"/>
              <p:cNvSpPr>
                <a:spLocks/>
              </p:cNvSpPr>
              <p:nvPr/>
            </p:nvSpPr>
            <p:spPr bwMode="auto">
              <a:xfrm>
                <a:off x="439" y="3070"/>
                <a:ext cx="485" cy="503"/>
              </a:xfrm>
              <a:custGeom>
                <a:avLst/>
                <a:gdLst>
                  <a:gd name="T0" fmla="*/ 0 w 485"/>
                  <a:gd name="T1" fmla="*/ 0 h 503"/>
                  <a:gd name="T2" fmla="*/ 31 w 485"/>
                  <a:gd name="T3" fmla="*/ 0 h 503"/>
                  <a:gd name="T4" fmla="*/ 64 w 485"/>
                  <a:gd name="T5" fmla="*/ 5 h 503"/>
                  <a:gd name="T6" fmla="*/ 98 w 485"/>
                  <a:gd name="T7" fmla="*/ 10 h 503"/>
                  <a:gd name="T8" fmla="*/ 129 w 485"/>
                  <a:gd name="T9" fmla="*/ 18 h 503"/>
                  <a:gd name="T10" fmla="*/ 160 w 485"/>
                  <a:gd name="T11" fmla="*/ 28 h 503"/>
                  <a:gd name="T12" fmla="*/ 191 w 485"/>
                  <a:gd name="T13" fmla="*/ 41 h 503"/>
                  <a:gd name="T14" fmla="*/ 219 w 485"/>
                  <a:gd name="T15" fmla="*/ 57 h 503"/>
                  <a:gd name="T16" fmla="*/ 247 w 485"/>
                  <a:gd name="T17" fmla="*/ 72 h 503"/>
                  <a:gd name="T18" fmla="*/ 273 w 485"/>
                  <a:gd name="T19" fmla="*/ 90 h 503"/>
                  <a:gd name="T20" fmla="*/ 299 w 485"/>
                  <a:gd name="T21" fmla="*/ 111 h 503"/>
                  <a:gd name="T22" fmla="*/ 325 w 485"/>
                  <a:gd name="T23" fmla="*/ 131 h 503"/>
                  <a:gd name="T24" fmla="*/ 348 w 485"/>
                  <a:gd name="T25" fmla="*/ 155 h 503"/>
                  <a:gd name="T26" fmla="*/ 369 w 485"/>
                  <a:gd name="T27" fmla="*/ 180 h 503"/>
                  <a:gd name="T28" fmla="*/ 387 w 485"/>
                  <a:gd name="T29" fmla="*/ 204 h 503"/>
                  <a:gd name="T30" fmla="*/ 405 w 485"/>
                  <a:gd name="T31" fmla="*/ 232 h 503"/>
                  <a:gd name="T32" fmla="*/ 423 w 485"/>
                  <a:gd name="T33" fmla="*/ 258 h 503"/>
                  <a:gd name="T34" fmla="*/ 436 w 485"/>
                  <a:gd name="T35" fmla="*/ 286 h 503"/>
                  <a:gd name="T36" fmla="*/ 449 w 485"/>
                  <a:gd name="T37" fmla="*/ 317 h 503"/>
                  <a:gd name="T38" fmla="*/ 459 w 485"/>
                  <a:gd name="T39" fmla="*/ 348 h 503"/>
                  <a:gd name="T40" fmla="*/ 469 w 485"/>
                  <a:gd name="T41" fmla="*/ 376 h 503"/>
                  <a:gd name="T42" fmla="*/ 477 w 485"/>
                  <a:gd name="T43" fmla="*/ 407 h 503"/>
                  <a:gd name="T44" fmla="*/ 479 w 485"/>
                  <a:gd name="T45" fmla="*/ 441 h 503"/>
                  <a:gd name="T46" fmla="*/ 485 w 485"/>
                  <a:gd name="T47" fmla="*/ 472 h 503"/>
                  <a:gd name="T48" fmla="*/ 485 w 485"/>
                  <a:gd name="T49" fmla="*/ 503 h 5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5" h="503">
                    <a:moveTo>
                      <a:pt x="0" y="0"/>
                    </a:moveTo>
                    <a:lnTo>
                      <a:pt x="31" y="0"/>
                    </a:lnTo>
                    <a:lnTo>
                      <a:pt x="64" y="5"/>
                    </a:lnTo>
                    <a:lnTo>
                      <a:pt x="98" y="10"/>
                    </a:lnTo>
                    <a:lnTo>
                      <a:pt x="129" y="18"/>
                    </a:lnTo>
                    <a:lnTo>
                      <a:pt x="160" y="28"/>
                    </a:lnTo>
                    <a:lnTo>
                      <a:pt x="191" y="41"/>
                    </a:lnTo>
                    <a:lnTo>
                      <a:pt x="219" y="57"/>
                    </a:lnTo>
                    <a:lnTo>
                      <a:pt x="247" y="72"/>
                    </a:lnTo>
                    <a:lnTo>
                      <a:pt x="273" y="90"/>
                    </a:lnTo>
                    <a:lnTo>
                      <a:pt x="299" y="111"/>
                    </a:lnTo>
                    <a:lnTo>
                      <a:pt x="325" y="131"/>
                    </a:lnTo>
                    <a:lnTo>
                      <a:pt x="348" y="155"/>
                    </a:lnTo>
                    <a:lnTo>
                      <a:pt x="369" y="180"/>
                    </a:lnTo>
                    <a:lnTo>
                      <a:pt x="387" y="204"/>
                    </a:lnTo>
                    <a:lnTo>
                      <a:pt x="405" y="232"/>
                    </a:lnTo>
                    <a:lnTo>
                      <a:pt x="423" y="258"/>
                    </a:lnTo>
                    <a:lnTo>
                      <a:pt x="436" y="286"/>
                    </a:lnTo>
                    <a:lnTo>
                      <a:pt x="449" y="317"/>
                    </a:lnTo>
                    <a:lnTo>
                      <a:pt x="459" y="348"/>
                    </a:lnTo>
                    <a:lnTo>
                      <a:pt x="469" y="376"/>
                    </a:lnTo>
                    <a:lnTo>
                      <a:pt x="477" y="407"/>
                    </a:lnTo>
                    <a:lnTo>
                      <a:pt x="479" y="441"/>
                    </a:lnTo>
                    <a:lnTo>
                      <a:pt x="485" y="472"/>
                    </a:lnTo>
                    <a:lnTo>
                      <a:pt x="485" y="50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3" name="Line 853"/>
              <p:cNvSpPr>
                <a:spLocks noChangeShapeType="1"/>
              </p:cNvSpPr>
              <p:nvPr/>
            </p:nvSpPr>
            <p:spPr bwMode="auto">
              <a:xfrm flipH="1">
                <a:off x="1269" y="2856"/>
                <a:ext cx="34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4" name="Line 854"/>
              <p:cNvSpPr>
                <a:spLocks noChangeShapeType="1"/>
              </p:cNvSpPr>
              <p:nvPr/>
            </p:nvSpPr>
            <p:spPr bwMode="auto">
              <a:xfrm flipH="1">
                <a:off x="1274" y="2856"/>
                <a:ext cx="31" cy="2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5" name="Line 855"/>
              <p:cNvSpPr>
                <a:spLocks noChangeShapeType="1"/>
              </p:cNvSpPr>
              <p:nvPr/>
            </p:nvSpPr>
            <p:spPr bwMode="auto">
              <a:xfrm flipH="1">
                <a:off x="1274" y="2853"/>
                <a:ext cx="37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6" name="Freeform 856"/>
              <p:cNvSpPr>
                <a:spLocks/>
              </p:cNvSpPr>
              <p:nvPr/>
            </p:nvSpPr>
            <p:spPr bwMode="auto">
              <a:xfrm>
                <a:off x="1267" y="2853"/>
                <a:ext cx="44" cy="31"/>
              </a:xfrm>
              <a:custGeom>
                <a:avLst/>
                <a:gdLst>
                  <a:gd name="T0" fmla="*/ 44 w 44"/>
                  <a:gd name="T1" fmla="*/ 0 h 31"/>
                  <a:gd name="T2" fmla="*/ 0 w 44"/>
                  <a:gd name="T3" fmla="*/ 5 h 31"/>
                  <a:gd name="T4" fmla="*/ 26 w 44"/>
                  <a:gd name="T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1">
                    <a:moveTo>
                      <a:pt x="44" y="0"/>
                    </a:moveTo>
                    <a:lnTo>
                      <a:pt x="0" y="5"/>
                    </a:lnTo>
                    <a:lnTo>
                      <a:pt x="26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7" name="Line 857"/>
              <p:cNvSpPr>
                <a:spLocks noChangeShapeType="1"/>
              </p:cNvSpPr>
              <p:nvPr/>
            </p:nvSpPr>
            <p:spPr bwMode="auto">
              <a:xfrm>
                <a:off x="1267" y="2876"/>
                <a:ext cx="10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8" name="Line 858"/>
              <p:cNvSpPr>
                <a:spLocks noChangeShapeType="1"/>
              </p:cNvSpPr>
              <p:nvPr/>
            </p:nvSpPr>
            <p:spPr bwMode="auto">
              <a:xfrm flipH="1" flipV="1">
                <a:off x="1267" y="2879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99" name="Line 859"/>
              <p:cNvSpPr>
                <a:spLocks noChangeShapeType="1"/>
              </p:cNvSpPr>
              <p:nvPr/>
            </p:nvSpPr>
            <p:spPr bwMode="auto">
              <a:xfrm flipH="1">
                <a:off x="1269" y="2879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0" name="Line 860"/>
              <p:cNvSpPr>
                <a:spLocks noChangeShapeType="1"/>
              </p:cNvSpPr>
              <p:nvPr/>
            </p:nvSpPr>
            <p:spPr bwMode="auto">
              <a:xfrm flipH="1">
                <a:off x="1274" y="2881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1" name="Line 861"/>
              <p:cNvSpPr>
                <a:spLocks noChangeShapeType="1"/>
              </p:cNvSpPr>
              <p:nvPr/>
            </p:nvSpPr>
            <p:spPr bwMode="auto">
              <a:xfrm>
                <a:off x="1274" y="288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2" name="Freeform 862"/>
              <p:cNvSpPr>
                <a:spLocks/>
              </p:cNvSpPr>
              <p:nvPr/>
            </p:nvSpPr>
            <p:spPr bwMode="auto">
              <a:xfrm>
                <a:off x="1318" y="2879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0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3" name="Freeform 863"/>
              <p:cNvSpPr>
                <a:spLocks/>
              </p:cNvSpPr>
              <p:nvPr/>
            </p:nvSpPr>
            <p:spPr bwMode="auto">
              <a:xfrm>
                <a:off x="1316" y="2876"/>
                <a:ext cx="26" cy="29"/>
              </a:xfrm>
              <a:custGeom>
                <a:avLst/>
                <a:gdLst>
                  <a:gd name="T0" fmla="*/ 5 w 26"/>
                  <a:gd name="T1" fmla="*/ 0 h 29"/>
                  <a:gd name="T2" fmla="*/ 7 w 26"/>
                  <a:gd name="T3" fmla="*/ 3 h 29"/>
                  <a:gd name="T4" fmla="*/ 7 w 26"/>
                  <a:gd name="T5" fmla="*/ 5 h 29"/>
                  <a:gd name="T6" fmla="*/ 5 w 26"/>
                  <a:gd name="T7" fmla="*/ 8 h 29"/>
                  <a:gd name="T8" fmla="*/ 2 w 26"/>
                  <a:gd name="T9" fmla="*/ 8 h 29"/>
                  <a:gd name="T10" fmla="*/ 0 w 26"/>
                  <a:gd name="T11" fmla="*/ 5 h 29"/>
                  <a:gd name="T12" fmla="*/ 0 w 26"/>
                  <a:gd name="T13" fmla="*/ 3 h 29"/>
                  <a:gd name="T14" fmla="*/ 2 w 26"/>
                  <a:gd name="T15" fmla="*/ 0 h 29"/>
                  <a:gd name="T16" fmla="*/ 7 w 26"/>
                  <a:gd name="T17" fmla="*/ 0 h 29"/>
                  <a:gd name="T18" fmla="*/ 10 w 26"/>
                  <a:gd name="T19" fmla="*/ 0 h 29"/>
                  <a:gd name="T20" fmla="*/ 18 w 26"/>
                  <a:gd name="T21" fmla="*/ 3 h 29"/>
                  <a:gd name="T22" fmla="*/ 23 w 26"/>
                  <a:gd name="T23" fmla="*/ 11 h 29"/>
                  <a:gd name="T24" fmla="*/ 26 w 26"/>
                  <a:gd name="T25" fmla="*/ 18 h 29"/>
                  <a:gd name="T26" fmla="*/ 23 w 26"/>
                  <a:gd name="T27" fmla="*/ 21 h 29"/>
                  <a:gd name="T28" fmla="*/ 18 w 26"/>
                  <a:gd name="T29" fmla="*/ 26 h 29"/>
                  <a:gd name="T30" fmla="*/ 13 w 26"/>
                  <a:gd name="T31" fmla="*/ 29 h 29"/>
                  <a:gd name="T32" fmla="*/ 7 w 26"/>
                  <a:gd name="T33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9">
                    <a:moveTo>
                      <a:pt x="5" y="0"/>
                    </a:moveTo>
                    <a:lnTo>
                      <a:pt x="7" y="3"/>
                    </a:lnTo>
                    <a:lnTo>
                      <a:pt x="7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8" y="3"/>
                    </a:lnTo>
                    <a:lnTo>
                      <a:pt x="23" y="11"/>
                    </a:lnTo>
                    <a:lnTo>
                      <a:pt x="26" y="18"/>
                    </a:lnTo>
                    <a:lnTo>
                      <a:pt x="23" y="21"/>
                    </a:lnTo>
                    <a:lnTo>
                      <a:pt x="18" y="26"/>
                    </a:lnTo>
                    <a:lnTo>
                      <a:pt x="13" y="29"/>
                    </a:lnTo>
                    <a:lnTo>
                      <a:pt x="7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4" name="Freeform 864"/>
              <p:cNvSpPr>
                <a:spLocks/>
              </p:cNvSpPr>
              <p:nvPr/>
            </p:nvSpPr>
            <p:spPr bwMode="auto">
              <a:xfrm>
                <a:off x="1329" y="2892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5" name="Freeform 865"/>
              <p:cNvSpPr>
                <a:spLocks/>
              </p:cNvSpPr>
              <p:nvPr/>
            </p:nvSpPr>
            <p:spPr bwMode="auto">
              <a:xfrm>
                <a:off x="1321" y="2884"/>
                <a:ext cx="18" cy="16"/>
              </a:xfrm>
              <a:custGeom>
                <a:avLst/>
                <a:gdLst>
                  <a:gd name="T0" fmla="*/ 15 w 18"/>
                  <a:gd name="T1" fmla="*/ 0 h 16"/>
                  <a:gd name="T2" fmla="*/ 18 w 18"/>
                  <a:gd name="T3" fmla="*/ 5 h 16"/>
                  <a:gd name="T4" fmla="*/ 15 w 18"/>
                  <a:gd name="T5" fmla="*/ 10 h 16"/>
                  <a:gd name="T6" fmla="*/ 10 w 18"/>
                  <a:gd name="T7" fmla="*/ 16 h 16"/>
                  <a:gd name="T8" fmla="*/ 5 w 18"/>
                  <a:gd name="T9" fmla="*/ 16 h 16"/>
                  <a:gd name="T10" fmla="*/ 0 w 1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6">
                    <a:moveTo>
                      <a:pt x="15" y="0"/>
                    </a:moveTo>
                    <a:lnTo>
                      <a:pt x="18" y="5"/>
                    </a:lnTo>
                    <a:lnTo>
                      <a:pt x="15" y="10"/>
                    </a:lnTo>
                    <a:lnTo>
                      <a:pt x="10" y="16"/>
                    </a:lnTo>
                    <a:lnTo>
                      <a:pt x="5" y="16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6" name="Freeform 866"/>
              <p:cNvSpPr>
                <a:spLocks/>
              </p:cNvSpPr>
              <p:nvPr/>
            </p:nvSpPr>
            <p:spPr bwMode="auto">
              <a:xfrm>
                <a:off x="1293" y="2894"/>
                <a:ext cx="30" cy="29"/>
              </a:xfrm>
              <a:custGeom>
                <a:avLst/>
                <a:gdLst>
                  <a:gd name="T0" fmla="*/ 25 w 30"/>
                  <a:gd name="T1" fmla="*/ 0 h 29"/>
                  <a:gd name="T2" fmla="*/ 30 w 30"/>
                  <a:gd name="T3" fmla="*/ 6 h 29"/>
                  <a:gd name="T4" fmla="*/ 30 w 30"/>
                  <a:gd name="T5" fmla="*/ 11 h 29"/>
                  <a:gd name="T6" fmla="*/ 30 w 30"/>
                  <a:gd name="T7" fmla="*/ 18 h 29"/>
                  <a:gd name="T8" fmla="*/ 28 w 30"/>
                  <a:gd name="T9" fmla="*/ 24 h 29"/>
                  <a:gd name="T10" fmla="*/ 23 w 30"/>
                  <a:gd name="T11" fmla="*/ 26 h 29"/>
                  <a:gd name="T12" fmla="*/ 18 w 30"/>
                  <a:gd name="T13" fmla="*/ 29 h 29"/>
                  <a:gd name="T14" fmla="*/ 15 w 30"/>
                  <a:gd name="T15" fmla="*/ 29 h 29"/>
                  <a:gd name="T16" fmla="*/ 10 w 30"/>
                  <a:gd name="T17" fmla="*/ 24 h 29"/>
                  <a:gd name="T18" fmla="*/ 2 w 30"/>
                  <a:gd name="T19" fmla="*/ 18 h 29"/>
                  <a:gd name="T20" fmla="*/ 0 w 30"/>
                  <a:gd name="T21" fmla="*/ 11 h 29"/>
                  <a:gd name="T22" fmla="*/ 0 w 30"/>
                  <a:gd name="T23" fmla="*/ 8 h 29"/>
                  <a:gd name="T24" fmla="*/ 2 w 30"/>
                  <a:gd name="T25" fmla="*/ 3 h 29"/>
                  <a:gd name="T26" fmla="*/ 5 w 30"/>
                  <a:gd name="T27" fmla="*/ 0 h 29"/>
                  <a:gd name="T28" fmla="*/ 7 w 30"/>
                  <a:gd name="T29" fmla="*/ 0 h 29"/>
                  <a:gd name="T30" fmla="*/ 10 w 30"/>
                  <a:gd name="T31" fmla="*/ 3 h 29"/>
                  <a:gd name="T32" fmla="*/ 10 w 30"/>
                  <a:gd name="T33" fmla="*/ 6 h 29"/>
                  <a:gd name="T34" fmla="*/ 7 w 30"/>
                  <a:gd name="T35" fmla="*/ 8 h 29"/>
                  <a:gd name="T36" fmla="*/ 5 w 30"/>
                  <a:gd name="T37" fmla="*/ 8 h 29"/>
                  <a:gd name="T38" fmla="*/ 2 w 30"/>
                  <a:gd name="T39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0" h="29">
                    <a:moveTo>
                      <a:pt x="25" y="0"/>
                    </a:moveTo>
                    <a:lnTo>
                      <a:pt x="30" y="6"/>
                    </a:lnTo>
                    <a:lnTo>
                      <a:pt x="30" y="11"/>
                    </a:lnTo>
                    <a:lnTo>
                      <a:pt x="30" y="18"/>
                    </a:lnTo>
                    <a:lnTo>
                      <a:pt x="28" y="24"/>
                    </a:lnTo>
                    <a:lnTo>
                      <a:pt x="23" y="26"/>
                    </a:lnTo>
                    <a:lnTo>
                      <a:pt x="18" y="29"/>
                    </a:lnTo>
                    <a:lnTo>
                      <a:pt x="15" y="29"/>
                    </a:lnTo>
                    <a:lnTo>
                      <a:pt x="10" y="24"/>
                    </a:lnTo>
                    <a:lnTo>
                      <a:pt x="2" y="18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3"/>
                    </a:lnTo>
                    <a:lnTo>
                      <a:pt x="10" y="6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7" name="Freeform 867"/>
              <p:cNvSpPr>
                <a:spLocks/>
              </p:cNvSpPr>
              <p:nvPr/>
            </p:nvSpPr>
            <p:spPr bwMode="auto">
              <a:xfrm>
                <a:off x="1311" y="2910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8" name="Freeform 868"/>
              <p:cNvSpPr>
                <a:spLocks/>
              </p:cNvSpPr>
              <p:nvPr/>
            </p:nvSpPr>
            <p:spPr bwMode="auto">
              <a:xfrm>
                <a:off x="1303" y="2900"/>
                <a:ext cx="20" cy="20"/>
              </a:xfrm>
              <a:custGeom>
                <a:avLst/>
                <a:gdLst>
                  <a:gd name="T0" fmla="*/ 18 w 20"/>
                  <a:gd name="T1" fmla="*/ 0 h 20"/>
                  <a:gd name="T2" fmla="*/ 20 w 20"/>
                  <a:gd name="T3" fmla="*/ 5 h 20"/>
                  <a:gd name="T4" fmla="*/ 20 w 20"/>
                  <a:gd name="T5" fmla="*/ 7 h 20"/>
                  <a:gd name="T6" fmla="*/ 15 w 20"/>
                  <a:gd name="T7" fmla="*/ 12 h 20"/>
                  <a:gd name="T8" fmla="*/ 10 w 20"/>
                  <a:gd name="T9" fmla="*/ 18 h 20"/>
                  <a:gd name="T10" fmla="*/ 5 w 20"/>
                  <a:gd name="T11" fmla="*/ 20 h 20"/>
                  <a:gd name="T12" fmla="*/ 0 w 20"/>
                  <a:gd name="T13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18" y="0"/>
                    </a:moveTo>
                    <a:lnTo>
                      <a:pt x="20" y="5"/>
                    </a:lnTo>
                    <a:lnTo>
                      <a:pt x="20" y="7"/>
                    </a:lnTo>
                    <a:lnTo>
                      <a:pt x="15" y="12"/>
                    </a:lnTo>
                    <a:lnTo>
                      <a:pt x="10" y="18"/>
                    </a:lnTo>
                    <a:lnTo>
                      <a:pt x="5" y="20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09" name="Freeform 869"/>
              <p:cNvSpPr>
                <a:spLocks/>
              </p:cNvSpPr>
              <p:nvPr/>
            </p:nvSpPr>
            <p:spPr bwMode="auto">
              <a:xfrm>
                <a:off x="1298" y="289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0 w 2"/>
                  <a:gd name="T5" fmla="*/ 3 h 3"/>
                  <a:gd name="T6" fmla="*/ 2 w 2"/>
                  <a:gd name="T7" fmla="*/ 3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0" name="Freeform 870"/>
              <p:cNvSpPr>
                <a:spLocks/>
              </p:cNvSpPr>
              <p:nvPr/>
            </p:nvSpPr>
            <p:spPr bwMode="auto">
              <a:xfrm>
                <a:off x="1326" y="2912"/>
                <a:ext cx="44" cy="44"/>
              </a:xfrm>
              <a:custGeom>
                <a:avLst/>
                <a:gdLst>
                  <a:gd name="T0" fmla="*/ 39 w 44"/>
                  <a:gd name="T1" fmla="*/ 6 h 44"/>
                  <a:gd name="T2" fmla="*/ 31 w 44"/>
                  <a:gd name="T3" fmla="*/ 0 h 44"/>
                  <a:gd name="T4" fmla="*/ 23 w 44"/>
                  <a:gd name="T5" fmla="*/ 0 h 44"/>
                  <a:gd name="T6" fmla="*/ 13 w 44"/>
                  <a:gd name="T7" fmla="*/ 8 h 44"/>
                  <a:gd name="T8" fmla="*/ 8 w 44"/>
                  <a:gd name="T9" fmla="*/ 13 h 44"/>
                  <a:gd name="T10" fmla="*/ 0 w 44"/>
                  <a:gd name="T11" fmla="*/ 21 h 44"/>
                  <a:gd name="T12" fmla="*/ 0 w 44"/>
                  <a:gd name="T13" fmla="*/ 29 h 44"/>
                  <a:gd name="T14" fmla="*/ 3 w 44"/>
                  <a:gd name="T15" fmla="*/ 37 h 44"/>
                  <a:gd name="T16" fmla="*/ 5 w 44"/>
                  <a:gd name="T17" fmla="*/ 39 h 44"/>
                  <a:gd name="T18" fmla="*/ 10 w 44"/>
                  <a:gd name="T19" fmla="*/ 44 h 44"/>
                  <a:gd name="T20" fmla="*/ 18 w 44"/>
                  <a:gd name="T21" fmla="*/ 42 h 44"/>
                  <a:gd name="T22" fmla="*/ 28 w 44"/>
                  <a:gd name="T23" fmla="*/ 37 h 44"/>
                  <a:gd name="T24" fmla="*/ 34 w 44"/>
                  <a:gd name="T25" fmla="*/ 31 h 44"/>
                  <a:gd name="T26" fmla="*/ 41 w 44"/>
                  <a:gd name="T27" fmla="*/ 24 h 44"/>
                  <a:gd name="T28" fmla="*/ 44 w 44"/>
                  <a:gd name="T29" fmla="*/ 13 h 44"/>
                  <a:gd name="T30" fmla="*/ 41 w 44"/>
                  <a:gd name="T31" fmla="*/ 8 h 44"/>
                  <a:gd name="T32" fmla="*/ 39 w 44"/>
                  <a:gd name="T33" fmla="*/ 6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44">
                    <a:moveTo>
                      <a:pt x="39" y="6"/>
                    </a:moveTo>
                    <a:lnTo>
                      <a:pt x="31" y="0"/>
                    </a:lnTo>
                    <a:lnTo>
                      <a:pt x="23" y="0"/>
                    </a:lnTo>
                    <a:lnTo>
                      <a:pt x="13" y="8"/>
                    </a:lnTo>
                    <a:lnTo>
                      <a:pt x="8" y="13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3" y="37"/>
                    </a:lnTo>
                    <a:lnTo>
                      <a:pt x="5" y="39"/>
                    </a:lnTo>
                    <a:lnTo>
                      <a:pt x="10" y="44"/>
                    </a:lnTo>
                    <a:lnTo>
                      <a:pt x="18" y="42"/>
                    </a:lnTo>
                    <a:lnTo>
                      <a:pt x="28" y="37"/>
                    </a:lnTo>
                    <a:lnTo>
                      <a:pt x="34" y="31"/>
                    </a:lnTo>
                    <a:lnTo>
                      <a:pt x="41" y="24"/>
                    </a:lnTo>
                    <a:lnTo>
                      <a:pt x="44" y="13"/>
                    </a:lnTo>
                    <a:lnTo>
                      <a:pt x="41" y="8"/>
                    </a:lnTo>
                    <a:lnTo>
                      <a:pt x="39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1" name="Freeform 871"/>
              <p:cNvSpPr>
                <a:spLocks/>
              </p:cNvSpPr>
              <p:nvPr/>
            </p:nvSpPr>
            <p:spPr bwMode="auto">
              <a:xfrm>
                <a:off x="1326" y="2915"/>
                <a:ext cx="31" cy="26"/>
              </a:xfrm>
              <a:custGeom>
                <a:avLst/>
                <a:gdLst>
                  <a:gd name="T0" fmla="*/ 31 w 31"/>
                  <a:gd name="T1" fmla="*/ 0 h 26"/>
                  <a:gd name="T2" fmla="*/ 26 w 31"/>
                  <a:gd name="T3" fmla="*/ 0 h 26"/>
                  <a:gd name="T4" fmla="*/ 18 w 31"/>
                  <a:gd name="T5" fmla="*/ 5 h 26"/>
                  <a:gd name="T6" fmla="*/ 8 w 31"/>
                  <a:gd name="T7" fmla="*/ 13 h 26"/>
                  <a:gd name="T8" fmla="*/ 3 w 31"/>
                  <a:gd name="T9" fmla="*/ 21 h 26"/>
                  <a:gd name="T10" fmla="*/ 0 w 31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6">
                    <a:moveTo>
                      <a:pt x="31" y="0"/>
                    </a:moveTo>
                    <a:lnTo>
                      <a:pt x="26" y="0"/>
                    </a:lnTo>
                    <a:lnTo>
                      <a:pt x="18" y="5"/>
                    </a:lnTo>
                    <a:lnTo>
                      <a:pt x="8" y="13"/>
                    </a:lnTo>
                    <a:lnTo>
                      <a:pt x="3" y="21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2" name="Freeform 872"/>
              <p:cNvSpPr>
                <a:spLocks/>
              </p:cNvSpPr>
              <p:nvPr/>
            </p:nvSpPr>
            <p:spPr bwMode="auto">
              <a:xfrm>
                <a:off x="1339" y="2928"/>
                <a:ext cx="28" cy="26"/>
              </a:xfrm>
              <a:custGeom>
                <a:avLst/>
                <a:gdLst>
                  <a:gd name="T0" fmla="*/ 0 w 28"/>
                  <a:gd name="T1" fmla="*/ 26 h 26"/>
                  <a:gd name="T2" fmla="*/ 5 w 28"/>
                  <a:gd name="T3" fmla="*/ 26 h 26"/>
                  <a:gd name="T4" fmla="*/ 13 w 28"/>
                  <a:gd name="T5" fmla="*/ 21 h 26"/>
                  <a:gd name="T6" fmla="*/ 23 w 28"/>
                  <a:gd name="T7" fmla="*/ 13 h 26"/>
                  <a:gd name="T8" fmla="*/ 28 w 28"/>
                  <a:gd name="T9" fmla="*/ 5 h 26"/>
                  <a:gd name="T10" fmla="*/ 28 w 28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0" y="26"/>
                    </a:moveTo>
                    <a:lnTo>
                      <a:pt x="5" y="26"/>
                    </a:lnTo>
                    <a:lnTo>
                      <a:pt x="13" y="21"/>
                    </a:lnTo>
                    <a:lnTo>
                      <a:pt x="23" y="13"/>
                    </a:lnTo>
                    <a:lnTo>
                      <a:pt x="28" y="5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3" name="Freeform 873"/>
              <p:cNvSpPr>
                <a:spLocks/>
              </p:cNvSpPr>
              <p:nvPr/>
            </p:nvSpPr>
            <p:spPr bwMode="auto">
              <a:xfrm>
                <a:off x="1326" y="2915"/>
                <a:ext cx="39" cy="34"/>
              </a:xfrm>
              <a:custGeom>
                <a:avLst/>
                <a:gdLst>
                  <a:gd name="T0" fmla="*/ 39 w 39"/>
                  <a:gd name="T1" fmla="*/ 3 h 34"/>
                  <a:gd name="T2" fmla="*/ 34 w 39"/>
                  <a:gd name="T3" fmla="*/ 0 h 34"/>
                  <a:gd name="T4" fmla="*/ 28 w 39"/>
                  <a:gd name="T5" fmla="*/ 0 h 34"/>
                  <a:gd name="T6" fmla="*/ 18 w 39"/>
                  <a:gd name="T7" fmla="*/ 8 h 34"/>
                  <a:gd name="T8" fmla="*/ 10 w 39"/>
                  <a:gd name="T9" fmla="*/ 13 h 34"/>
                  <a:gd name="T10" fmla="*/ 3 w 39"/>
                  <a:gd name="T11" fmla="*/ 23 h 34"/>
                  <a:gd name="T12" fmla="*/ 0 w 39"/>
                  <a:gd name="T13" fmla="*/ 28 h 34"/>
                  <a:gd name="T14" fmla="*/ 3 w 39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4">
                    <a:moveTo>
                      <a:pt x="39" y="3"/>
                    </a:moveTo>
                    <a:lnTo>
                      <a:pt x="34" y="0"/>
                    </a:lnTo>
                    <a:lnTo>
                      <a:pt x="28" y="0"/>
                    </a:lnTo>
                    <a:lnTo>
                      <a:pt x="18" y="8"/>
                    </a:lnTo>
                    <a:lnTo>
                      <a:pt x="10" y="13"/>
                    </a:lnTo>
                    <a:lnTo>
                      <a:pt x="3" y="23"/>
                    </a:lnTo>
                    <a:lnTo>
                      <a:pt x="0" y="28"/>
                    </a:lnTo>
                    <a:lnTo>
                      <a:pt x="3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4" name="Freeform 874"/>
              <p:cNvSpPr>
                <a:spLocks/>
              </p:cNvSpPr>
              <p:nvPr/>
            </p:nvSpPr>
            <p:spPr bwMode="auto">
              <a:xfrm>
                <a:off x="1331" y="2920"/>
                <a:ext cx="39" cy="34"/>
              </a:xfrm>
              <a:custGeom>
                <a:avLst/>
                <a:gdLst>
                  <a:gd name="T0" fmla="*/ 0 w 39"/>
                  <a:gd name="T1" fmla="*/ 31 h 34"/>
                  <a:gd name="T2" fmla="*/ 5 w 39"/>
                  <a:gd name="T3" fmla="*/ 34 h 34"/>
                  <a:gd name="T4" fmla="*/ 11 w 39"/>
                  <a:gd name="T5" fmla="*/ 31 h 34"/>
                  <a:gd name="T6" fmla="*/ 21 w 39"/>
                  <a:gd name="T7" fmla="*/ 26 h 34"/>
                  <a:gd name="T8" fmla="*/ 29 w 39"/>
                  <a:gd name="T9" fmla="*/ 18 h 34"/>
                  <a:gd name="T10" fmla="*/ 36 w 39"/>
                  <a:gd name="T11" fmla="*/ 10 h 34"/>
                  <a:gd name="T12" fmla="*/ 39 w 39"/>
                  <a:gd name="T13" fmla="*/ 5 h 34"/>
                  <a:gd name="T14" fmla="*/ 36 w 39"/>
                  <a:gd name="T15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34">
                    <a:moveTo>
                      <a:pt x="0" y="31"/>
                    </a:moveTo>
                    <a:lnTo>
                      <a:pt x="5" y="34"/>
                    </a:lnTo>
                    <a:lnTo>
                      <a:pt x="11" y="31"/>
                    </a:lnTo>
                    <a:lnTo>
                      <a:pt x="21" y="26"/>
                    </a:lnTo>
                    <a:lnTo>
                      <a:pt x="29" y="18"/>
                    </a:lnTo>
                    <a:lnTo>
                      <a:pt x="36" y="10"/>
                    </a:lnTo>
                    <a:lnTo>
                      <a:pt x="39" y="5"/>
                    </a:lnTo>
                    <a:lnTo>
                      <a:pt x="3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5" name="Line 875"/>
              <p:cNvSpPr>
                <a:spLocks noChangeShapeType="1"/>
              </p:cNvSpPr>
              <p:nvPr/>
            </p:nvSpPr>
            <p:spPr bwMode="auto">
              <a:xfrm>
                <a:off x="1238" y="2773"/>
                <a:ext cx="26" cy="5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6" name="Freeform 876"/>
              <p:cNvSpPr>
                <a:spLocks/>
              </p:cNvSpPr>
              <p:nvPr/>
            </p:nvSpPr>
            <p:spPr bwMode="auto">
              <a:xfrm>
                <a:off x="1231" y="2742"/>
                <a:ext cx="281" cy="364"/>
              </a:xfrm>
              <a:custGeom>
                <a:avLst/>
                <a:gdLst>
                  <a:gd name="T0" fmla="*/ 147 w 281"/>
                  <a:gd name="T1" fmla="*/ 227 h 364"/>
                  <a:gd name="T2" fmla="*/ 183 w 281"/>
                  <a:gd name="T3" fmla="*/ 266 h 364"/>
                  <a:gd name="T4" fmla="*/ 219 w 281"/>
                  <a:gd name="T5" fmla="*/ 310 h 364"/>
                  <a:gd name="T6" fmla="*/ 239 w 281"/>
                  <a:gd name="T7" fmla="*/ 323 h 364"/>
                  <a:gd name="T8" fmla="*/ 281 w 281"/>
                  <a:gd name="T9" fmla="*/ 364 h 364"/>
                  <a:gd name="T10" fmla="*/ 265 w 281"/>
                  <a:gd name="T11" fmla="*/ 310 h 364"/>
                  <a:gd name="T12" fmla="*/ 229 w 281"/>
                  <a:gd name="T13" fmla="*/ 240 h 364"/>
                  <a:gd name="T14" fmla="*/ 190 w 281"/>
                  <a:gd name="T15" fmla="*/ 173 h 364"/>
                  <a:gd name="T16" fmla="*/ 147 w 281"/>
                  <a:gd name="T17" fmla="*/ 109 h 364"/>
                  <a:gd name="T18" fmla="*/ 95 w 281"/>
                  <a:gd name="T19" fmla="*/ 52 h 364"/>
                  <a:gd name="T20" fmla="*/ 36 w 281"/>
                  <a:gd name="T21" fmla="*/ 0 h 364"/>
                  <a:gd name="T22" fmla="*/ 33 w 281"/>
                  <a:gd name="T23" fmla="*/ 0 h 364"/>
                  <a:gd name="T24" fmla="*/ 0 w 281"/>
                  <a:gd name="T25" fmla="*/ 13 h 364"/>
                  <a:gd name="T26" fmla="*/ 7 w 281"/>
                  <a:gd name="T27" fmla="*/ 31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81" h="364">
                    <a:moveTo>
                      <a:pt x="147" y="227"/>
                    </a:moveTo>
                    <a:lnTo>
                      <a:pt x="183" y="266"/>
                    </a:lnTo>
                    <a:lnTo>
                      <a:pt x="219" y="310"/>
                    </a:lnTo>
                    <a:lnTo>
                      <a:pt x="239" y="323"/>
                    </a:lnTo>
                    <a:lnTo>
                      <a:pt x="281" y="364"/>
                    </a:lnTo>
                    <a:lnTo>
                      <a:pt x="265" y="310"/>
                    </a:lnTo>
                    <a:lnTo>
                      <a:pt x="229" y="240"/>
                    </a:lnTo>
                    <a:lnTo>
                      <a:pt x="190" y="173"/>
                    </a:lnTo>
                    <a:lnTo>
                      <a:pt x="147" y="109"/>
                    </a:lnTo>
                    <a:lnTo>
                      <a:pt x="95" y="52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0" y="13"/>
                    </a:lnTo>
                    <a:lnTo>
                      <a:pt x="7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7" name="Freeform 877"/>
              <p:cNvSpPr>
                <a:spLocks/>
              </p:cNvSpPr>
              <p:nvPr/>
            </p:nvSpPr>
            <p:spPr bwMode="auto">
              <a:xfrm>
                <a:off x="839" y="1808"/>
                <a:ext cx="129" cy="42"/>
              </a:xfrm>
              <a:custGeom>
                <a:avLst/>
                <a:gdLst>
                  <a:gd name="T0" fmla="*/ 61 w 129"/>
                  <a:gd name="T1" fmla="*/ 39 h 42"/>
                  <a:gd name="T2" fmla="*/ 18 w 129"/>
                  <a:gd name="T3" fmla="*/ 21 h 42"/>
                  <a:gd name="T4" fmla="*/ 0 w 129"/>
                  <a:gd name="T5" fmla="*/ 6 h 42"/>
                  <a:gd name="T6" fmla="*/ 18 w 129"/>
                  <a:gd name="T7" fmla="*/ 0 h 42"/>
                  <a:gd name="T8" fmla="*/ 56 w 129"/>
                  <a:gd name="T9" fmla="*/ 0 h 42"/>
                  <a:gd name="T10" fmla="*/ 69 w 129"/>
                  <a:gd name="T11" fmla="*/ 3 h 42"/>
                  <a:gd name="T12" fmla="*/ 100 w 129"/>
                  <a:gd name="T13" fmla="*/ 13 h 42"/>
                  <a:gd name="T14" fmla="*/ 129 w 129"/>
                  <a:gd name="T15" fmla="*/ 31 h 42"/>
                  <a:gd name="T16" fmla="*/ 121 w 129"/>
                  <a:gd name="T17" fmla="*/ 39 h 42"/>
                  <a:gd name="T18" fmla="*/ 92 w 129"/>
                  <a:gd name="T19" fmla="*/ 42 h 42"/>
                  <a:gd name="T20" fmla="*/ 61 w 129"/>
                  <a:gd name="T21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9" h="42">
                    <a:moveTo>
                      <a:pt x="61" y="39"/>
                    </a:moveTo>
                    <a:lnTo>
                      <a:pt x="18" y="21"/>
                    </a:lnTo>
                    <a:lnTo>
                      <a:pt x="0" y="6"/>
                    </a:lnTo>
                    <a:lnTo>
                      <a:pt x="18" y="0"/>
                    </a:lnTo>
                    <a:lnTo>
                      <a:pt x="56" y="0"/>
                    </a:lnTo>
                    <a:lnTo>
                      <a:pt x="69" y="3"/>
                    </a:lnTo>
                    <a:lnTo>
                      <a:pt x="100" y="13"/>
                    </a:lnTo>
                    <a:lnTo>
                      <a:pt x="129" y="31"/>
                    </a:lnTo>
                    <a:lnTo>
                      <a:pt x="121" y="39"/>
                    </a:lnTo>
                    <a:lnTo>
                      <a:pt x="92" y="42"/>
                    </a:lnTo>
                    <a:lnTo>
                      <a:pt x="61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8" name="Freeform 878"/>
              <p:cNvSpPr>
                <a:spLocks/>
              </p:cNvSpPr>
              <p:nvPr/>
            </p:nvSpPr>
            <p:spPr bwMode="auto">
              <a:xfrm>
                <a:off x="439" y="1669"/>
                <a:ext cx="1756" cy="1176"/>
              </a:xfrm>
              <a:custGeom>
                <a:avLst/>
                <a:gdLst>
                  <a:gd name="T0" fmla="*/ 31 w 1756"/>
                  <a:gd name="T1" fmla="*/ 0 h 1176"/>
                  <a:gd name="T2" fmla="*/ 67 w 1756"/>
                  <a:gd name="T3" fmla="*/ 3 h 1176"/>
                  <a:gd name="T4" fmla="*/ 103 w 1756"/>
                  <a:gd name="T5" fmla="*/ 3 h 1176"/>
                  <a:gd name="T6" fmla="*/ 139 w 1756"/>
                  <a:gd name="T7" fmla="*/ 5 h 1176"/>
                  <a:gd name="T8" fmla="*/ 175 w 1756"/>
                  <a:gd name="T9" fmla="*/ 8 h 1176"/>
                  <a:gd name="T10" fmla="*/ 211 w 1756"/>
                  <a:gd name="T11" fmla="*/ 13 h 1176"/>
                  <a:gd name="T12" fmla="*/ 245 w 1756"/>
                  <a:gd name="T13" fmla="*/ 16 h 1176"/>
                  <a:gd name="T14" fmla="*/ 281 w 1756"/>
                  <a:gd name="T15" fmla="*/ 21 h 1176"/>
                  <a:gd name="T16" fmla="*/ 317 w 1756"/>
                  <a:gd name="T17" fmla="*/ 26 h 1176"/>
                  <a:gd name="T18" fmla="*/ 353 w 1756"/>
                  <a:gd name="T19" fmla="*/ 34 h 1176"/>
                  <a:gd name="T20" fmla="*/ 387 w 1756"/>
                  <a:gd name="T21" fmla="*/ 41 h 1176"/>
                  <a:gd name="T22" fmla="*/ 423 w 1756"/>
                  <a:gd name="T23" fmla="*/ 49 h 1176"/>
                  <a:gd name="T24" fmla="*/ 456 w 1756"/>
                  <a:gd name="T25" fmla="*/ 57 h 1176"/>
                  <a:gd name="T26" fmla="*/ 492 w 1756"/>
                  <a:gd name="T27" fmla="*/ 65 h 1176"/>
                  <a:gd name="T28" fmla="*/ 526 w 1756"/>
                  <a:gd name="T29" fmla="*/ 75 h 1176"/>
                  <a:gd name="T30" fmla="*/ 559 w 1756"/>
                  <a:gd name="T31" fmla="*/ 85 h 1176"/>
                  <a:gd name="T32" fmla="*/ 596 w 1756"/>
                  <a:gd name="T33" fmla="*/ 95 h 1176"/>
                  <a:gd name="T34" fmla="*/ 629 w 1756"/>
                  <a:gd name="T35" fmla="*/ 108 h 1176"/>
                  <a:gd name="T36" fmla="*/ 663 w 1756"/>
                  <a:gd name="T37" fmla="*/ 121 h 1176"/>
                  <a:gd name="T38" fmla="*/ 696 w 1756"/>
                  <a:gd name="T39" fmla="*/ 134 h 1176"/>
                  <a:gd name="T40" fmla="*/ 730 w 1756"/>
                  <a:gd name="T41" fmla="*/ 147 h 1176"/>
                  <a:gd name="T42" fmla="*/ 763 w 1756"/>
                  <a:gd name="T43" fmla="*/ 160 h 1176"/>
                  <a:gd name="T44" fmla="*/ 794 w 1756"/>
                  <a:gd name="T45" fmla="*/ 175 h 1176"/>
                  <a:gd name="T46" fmla="*/ 828 w 1756"/>
                  <a:gd name="T47" fmla="*/ 191 h 1176"/>
                  <a:gd name="T48" fmla="*/ 859 w 1756"/>
                  <a:gd name="T49" fmla="*/ 206 h 1176"/>
                  <a:gd name="T50" fmla="*/ 892 w 1756"/>
                  <a:gd name="T51" fmla="*/ 222 h 1176"/>
                  <a:gd name="T52" fmla="*/ 923 w 1756"/>
                  <a:gd name="T53" fmla="*/ 240 h 1176"/>
                  <a:gd name="T54" fmla="*/ 954 w 1756"/>
                  <a:gd name="T55" fmla="*/ 258 h 1176"/>
                  <a:gd name="T56" fmla="*/ 985 w 1756"/>
                  <a:gd name="T57" fmla="*/ 276 h 1176"/>
                  <a:gd name="T58" fmla="*/ 1016 w 1756"/>
                  <a:gd name="T59" fmla="*/ 294 h 1176"/>
                  <a:gd name="T60" fmla="*/ 1044 w 1756"/>
                  <a:gd name="T61" fmla="*/ 315 h 1176"/>
                  <a:gd name="T62" fmla="*/ 1075 w 1756"/>
                  <a:gd name="T63" fmla="*/ 335 h 1176"/>
                  <a:gd name="T64" fmla="*/ 1104 w 1756"/>
                  <a:gd name="T65" fmla="*/ 356 h 1176"/>
                  <a:gd name="T66" fmla="*/ 1132 w 1756"/>
                  <a:gd name="T67" fmla="*/ 377 h 1176"/>
                  <a:gd name="T68" fmla="*/ 1160 w 1756"/>
                  <a:gd name="T69" fmla="*/ 397 h 1176"/>
                  <a:gd name="T70" fmla="*/ 1189 w 1756"/>
                  <a:gd name="T71" fmla="*/ 421 h 1176"/>
                  <a:gd name="T72" fmla="*/ 1217 w 1756"/>
                  <a:gd name="T73" fmla="*/ 444 h 1176"/>
                  <a:gd name="T74" fmla="*/ 1246 w 1756"/>
                  <a:gd name="T75" fmla="*/ 467 h 1176"/>
                  <a:gd name="T76" fmla="*/ 1271 w 1756"/>
                  <a:gd name="T77" fmla="*/ 490 h 1176"/>
                  <a:gd name="T78" fmla="*/ 1297 w 1756"/>
                  <a:gd name="T79" fmla="*/ 513 h 1176"/>
                  <a:gd name="T80" fmla="*/ 1323 w 1756"/>
                  <a:gd name="T81" fmla="*/ 539 h 1176"/>
                  <a:gd name="T82" fmla="*/ 1349 w 1756"/>
                  <a:gd name="T83" fmla="*/ 565 h 1176"/>
                  <a:gd name="T84" fmla="*/ 1375 w 1756"/>
                  <a:gd name="T85" fmla="*/ 591 h 1176"/>
                  <a:gd name="T86" fmla="*/ 1398 w 1756"/>
                  <a:gd name="T87" fmla="*/ 617 h 1176"/>
                  <a:gd name="T88" fmla="*/ 1424 w 1756"/>
                  <a:gd name="T89" fmla="*/ 642 h 1176"/>
                  <a:gd name="T90" fmla="*/ 1447 w 1756"/>
                  <a:gd name="T91" fmla="*/ 671 h 1176"/>
                  <a:gd name="T92" fmla="*/ 1470 w 1756"/>
                  <a:gd name="T93" fmla="*/ 697 h 1176"/>
                  <a:gd name="T94" fmla="*/ 1491 w 1756"/>
                  <a:gd name="T95" fmla="*/ 725 h 1176"/>
                  <a:gd name="T96" fmla="*/ 1514 w 1756"/>
                  <a:gd name="T97" fmla="*/ 753 h 1176"/>
                  <a:gd name="T98" fmla="*/ 1534 w 1756"/>
                  <a:gd name="T99" fmla="*/ 782 h 1176"/>
                  <a:gd name="T100" fmla="*/ 1555 w 1756"/>
                  <a:gd name="T101" fmla="*/ 813 h 1176"/>
                  <a:gd name="T102" fmla="*/ 1576 w 1756"/>
                  <a:gd name="T103" fmla="*/ 841 h 1176"/>
                  <a:gd name="T104" fmla="*/ 1596 w 1756"/>
                  <a:gd name="T105" fmla="*/ 872 h 1176"/>
                  <a:gd name="T106" fmla="*/ 1614 w 1756"/>
                  <a:gd name="T107" fmla="*/ 903 h 1176"/>
                  <a:gd name="T108" fmla="*/ 1632 w 1756"/>
                  <a:gd name="T109" fmla="*/ 931 h 1176"/>
                  <a:gd name="T110" fmla="*/ 1651 w 1756"/>
                  <a:gd name="T111" fmla="*/ 962 h 1176"/>
                  <a:gd name="T112" fmla="*/ 1669 w 1756"/>
                  <a:gd name="T113" fmla="*/ 996 h 1176"/>
                  <a:gd name="T114" fmla="*/ 1687 w 1756"/>
                  <a:gd name="T115" fmla="*/ 1027 h 1176"/>
                  <a:gd name="T116" fmla="*/ 1702 w 1756"/>
                  <a:gd name="T117" fmla="*/ 1058 h 1176"/>
                  <a:gd name="T118" fmla="*/ 1718 w 1756"/>
                  <a:gd name="T119" fmla="*/ 1091 h 1176"/>
                  <a:gd name="T120" fmla="*/ 1733 w 1756"/>
                  <a:gd name="T121" fmla="*/ 1125 h 1176"/>
                  <a:gd name="T122" fmla="*/ 1746 w 1756"/>
                  <a:gd name="T123" fmla="*/ 1156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56" h="1176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7" y="3"/>
                    </a:lnTo>
                    <a:lnTo>
                      <a:pt x="69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5" y="3"/>
                    </a:lnTo>
                    <a:lnTo>
                      <a:pt x="87" y="3"/>
                    </a:lnTo>
                    <a:lnTo>
                      <a:pt x="90" y="3"/>
                    </a:lnTo>
                    <a:lnTo>
                      <a:pt x="95" y="3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3" y="3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3" y="3"/>
                    </a:lnTo>
                    <a:lnTo>
                      <a:pt x="116" y="5"/>
                    </a:lnTo>
                    <a:lnTo>
                      <a:pt x="118" y="5"/>
                    </a:lnTo>
                    <a:lnTo>
                      <a:pt x="121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31" y="5"/>
                    </a:lnTo>
                    <a:lnTo>
                      <a:pt x="134" y="5"/>
                    </a:lnTo>
                    <a:lnTo>
                      <a:pt x="136" y="5"/>
                    </a:lnTo>
                    <a:lnTo>
                      <a:pt x="139" y="5"/>
                    </a:lnTo>
                    <a:lnTo>
                      <a:pt x="142" y="5"/>
                    </a:lnTo>
                    <a:lnTo>
                      <a:pt x="144" y="5"/>
                    </a:lnTo>
                    <a:lnTo>
                      <a:pt x="147" y="5"/>
                    </a:lnTo>
                    <a:lnTo>
                      <a:pt x="152" y="5"/>
                    </a:lnTo>
                    <a:lnTo>
                      <a:pt x="154" y="8"/>
                    </a:lnTo>
                    <a:lnTo>
                      <a:pt x="157" y="8"/>
                    </a:lnTo>
                    <a:lnTo>
                      <a:pt x="160" y="8"/>
                    </a:lnTo>
                    <a:lnTo>
                      <a:pt x="162" y="8"/>
                    </a:lnTo>
                    <a:lnTo>
                      <a:pt x="165" y="8"/>
                    </a:lnTo>
                    <a:lnTo>
                      <a:pt x="167" y="8"/>
                    </a:lnTo>
                    <a:lnTo>
                      <a:pt x="173" y="8"/>
                    </a:lnTo>
                    <a:lnTo>
                      <a:pt x="175" y="8"/>
                    </a:lnTo>
                    <a:lnTo>
                      <a:pt x="178" y="8"/>
                    </a:lnTo>
                    <a:lnTo>
                      <a:pt x="180" y="8"/>
                    </a:lnTo>
                    <a:lnTo>
                      <a:pt x="183" y="10"/>
                    </a:lnTo>
                    <a:lnTo>
                      <a:pt x="185" y="10"/>
                    </a:lnTo>
                    <a:lnTo>
                      <a:pt x="191" y="10"/>
                    </a:lnTo>
                    <a:lnTo>
                      <a:pt x="193" y="10"/>
                    </a:lnTo>
                    <a:lnTo>
                      <a:pt x="196" y="10"/>
                    </a:lnTo>
                    <a:lnTo>
                      <a:pt x="198" y="10"/>
                    </a:lnTo>
                    <a:lnTo>
                      <a:pt x="201" y="10"/>
                    </a:lnTo>
                    <a:lnTo>
                      <a:pt x="204" y="10"/>
                    </a:lnTo>
                    <a:lnTo>
                      <a:pt x="206" y="13"/>
                    </a:lnTo>
                    <a:lnTo>
                      <a:pt x="211" y="13"/>
                    </a:lnTo>
                    <a:lnTo>
                      <a:pt x="214" y="13"/>
                    </a:lnTo>
                    <a:lnTo>
                      <a:pt x="216" y="13"/>
                    </a:lnTo>
                    <a:lnTo>
                      <a:pt x="219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7" y="13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7" y="16"/>
                    </a:lnTo>
                    <a:lnTo>
                      <a:pt x="240" y="16"/>
                    </a:lnTo>
                    <a:lnTo>
                      <a:pt x="242" y="16"/>
                    </a:lnTo>
                    <a:lnTo>
                      <a:pt x="245" y="16"/>
                    </a:lnTo>
                    <a:lnTo>
                      <a:pt x="250" y="16"/>
                    </a:lnTo>
                    <a:lnTo>
                      <a:pt x="253" y="18"/>
                    </a:lnTo>
                    <a:lnTo>
                      <a:pt x="255" y="18"/>
                    </a:lnTo>
                    <a:lnTo>
                      <a:pt x="258" y="18"/>
                    </a:lnTo>
                    <a:lnTo>
                      <a:pt x="260" y="18"/>
                    </a:lnTo>
                    <a:lnTo>
                      <a:pt x="263" y="18"/>
                    </a:lnTo>
                    <a:lnTo>
                      <a:pt x="265" y="18"/>
                    </a:lnTo>
                    <a:lnTo>
                      <a:pt x="271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8" y="21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9" y="23"/>
                    </a:lnTo>
                    <a:lnTo>
                      <a:pt x="291" y="23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299" y="23"/>
                    </a:lnTo>
                    <a:lnTo>
                      <a:pt x="302" y="26"/>
                    </a:lnTo>
                    <a:lnTo>
                      <a:pt x="304" y="26"/>
                    </a:lnTo>
                    <a:lnTo>
                      <a:pt x="307" y="26"/>
                    </a:lnTo>
                    <a:lnTo>
                      <a:pt x="312" y="26"/>
                    </a:lnTo>
                    <a:lnTo>
                      <a:pt x="314" y="26"/>
                    </a:lnTo>
                    <a:lnTo>
                      <a:pt x="317" y="26"/>
                    </a:lnTo>
                    <a:lnTo>
                      <a:pt x="320" y="28"/>
                    </a:lnTo>
                    <a:lnTo>
                      <a:pt x="322" y="28"/>
                    </a:lnTo>
                    <a:lnTo>
                      <a:pt x="325" y="28"/>
                    </a:lnTo>
                    <a:lnTo>
                      <a:pt x="327" y="28"/>
                    </a:lnTo>
                    <a:lnTo>
                      <a:pt x="332" y="28"/>
                    </a:lnTo>
                    <a:lnTo>
                      <a:pt x="335" y="31"/>
                    </a:lnTo>
                    <a:lnTo>
                      <a:pt x="338" y="31"/>
                    </a:lnTo>
                    <a:lnTo>
                      <a:pt x="340" y="31"/>
                    </a:lnTo>
                    <a:lnTo>
                      <a:pt x="343" y="31"/>
                    </a:lnTo>
                    <a:lnTo>
                      <a:pt x="345" y="31"/>
                    </a:lnTo>
                    <a:lnTo>
                      <a:pt x="348" y="34"/>
                    </a:lnTo>
                    <a:lnTo>
                      <a:pt x="353" y="34"/>
                    </a:lnTo>
                    <a:lnTo>
                      <a:pt x="356" y="34"/>
                    </a:lnTo>
                    <a:lnTo>
                      <a:pt x="358" y="34"/>
                    </a:lnTo>
                    <a:lnTo>
                      <a:pt x="361" y="36"/>
                    </a:lnTo>
                    <a:lnTo>
                      <a:pt x="363" y="36"/>
                    </a:lnTo>
                    <a:lnTo>
                      <a:pt x="366" y="36"/>
                    </a:lnTo>
                    <a:lnTo>
                      <a:pt x="369" y="36"/>
                    </a:lnTo>
                    <a:lnTo>
                      <a:pt x="374" y="36"/>
                    </a:lnTo>
                    <a:lnTo>
                      <a:pt x="376" y="39"/>
                    </a:lnTo>
                    <a:lnTo>
                      <a:pt x="379" y="39"/>
                    </a:lnTo>
                    <a:lnTo>
                      <a:pt x="381" y="39"/>
                    </a:lnTo>
                    <a:lnTo>
                      <a:pt x="384" y="39"/>
                    </a:lnTo>
                    <a:lnTo>
                      <a:pt x="387" y="41"/>
                    </a:lnTo>
                    <a:lnTo>
                      <a:pt x="389" y="41"/>
                    </a:lnTo>
                    <a:lnTo>
                      <a:pt x="392" y="41"/>
                    </a:lnTo>
                    <a:lnTo>
                      <a:pt x="397" y="41"/>
                    </a:lnTo>
                    <a:lnTo>
                      <a:pt x="400" y="44"/>
                    </a:lnTo>
                    <a:lnTo>
                      <a:pt x="402" y="44"/>
                    </a:lnTo>
                    <a:lnTo>
                      <a:pt x="405" y="44"/>
                    </a:lnTo>
                    <a:lnTo>
                      <a:pt x="407" y="44"/>
                    </a:lnTo>
                    <a:lnTo>
                      <a:pt x="410" y="46"/>
                    </a:lnTo>
                    <a:lnTo>
                      <a:pt x="412" y="46"/>
                    </a:lnTo>
                    <a:lnTo>
                      <a:pt x="418" y="46"/>
                    </a:lnTo>
                    <a:lnTo>
                      <a:pt x="420" y="46"/>
                    </a:lnTo>
                    <a:lnTo>
                      <a:pt x="423" y="49"/>
                    </a:lnTo>
                    <a:lnTo>
                      <a:pt x="425" y="49"/>
                    </a:lnTo>
                    <a:lnTo>
                      <a:pt x="428" y="49"/>
                    </a:lnTo>
                    <a:lnTo>
                      <a:pt x="430" y="49"/>
                    </a:lnTo>
                    <a:lnTo>
                      <a:pt x="433" y="52"/>
                    </a:lnTo>
                    <a:lnTo>
                      <a:pt x="436" y="52"/>
                    </a:lnTo>
                    <a:lnTo>
                      <a:pt x="438" y="52"/>
                    </a:lnTo>
                    <a:lnTo>
                      <a:pt x="443" y="52"/>
                    </a:lnTo>
                    <a:lnTo>
                      <a:pt x="446" y="54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4" y="57"/>
                    </a:lnTo>
                    <a:lnTo>
                      <a:pt x="456" y="57"/>
                    </a:lnTo>
                    <a:lnTo>
                      <a:pt x="459" y="57"/>
                    </a:lnTo>
                    <a:lnTo>
                      <a:pt x="464" y="57"/>
                    </a:lnTo>
                    <a:lnTo>
                      <a:pt x="467" y="59"/>
                    </a:lnTo>
                    <a:lnTo>
                      <a:pt x="469" y="59"/>
                    </a:lnTo>
                    <a:lnTo>
                      <a:pt x="472" y="59"/>
                    </a:lnTo>
                    <a:lnTo>
                      <a:pt x="474" y="59"/>
                    </a:lnTo>
                    <a:lnTo>
                      <a:pt x="477" y="62"/>
                    </a:lnTo>
                    <a:lnTo>
                      <a:pt x="479" y="62"/>
                    </a:lnTo>
                    <a:lnTo>
                      <a:pt x="482" y="62"/>
                    </a:lnTo>
                    <a:lnTo>
                      <a:pt x="485" y="65"/>
                    </a:lnTo>
                    <a:lnTo>
                      <a:pt x="490" y="65"/>
                    </a:lnTo>
                    <a:lnTo>
                      <a:pt x="492" y="65"/>
                    </a:lnTo>
                    <a:lnTo>
                      <a:pt x="495" y="67"/>
                    </a:lnTo>
                    <a:lnTo>
                      <a:pt x="498" y="67"/>
                    </a:lnTo>
                    <a:lnTo>
                      <a:pt x="500" y="67"/>
                    </a:lnTo>
                    <a:lnTo>
                      <a:pt x="503" y="70"/>
                    </a:lnTo>
                    <a:lnTo>
                      <a:pt x="505" y="70"/>
                    </a:lnTo>
                    <a:lnTo>
                      <a:pt x="508" y="70"/>
                    </a:lnTo>
                    <a:lnTo>
                      <a:pt x="513" y="70"/>
                    </a:lnTo>
                    <a:lnTo>
                      <a:pt x="516" y="72"/>
                    </a:lnTo>
                    <a:lnTo>
                      <a:pt x="518" y="72"/>
                    </a:lnTo>
                    <a:lnTo>
                      <a:pt x="521" y="72"/>
                    </a:lnTo>
                    <a:lnTo>
                      <a:pt x="523" y="75"/>
                    </a:lnTo>
                    <a:lnTo>
                      <a:pt x="526" y="75"/>
                    </a:lnTo>
                    <a:lnTo>
                      <a:pt x="529" y="75"/>
                    </a:lnTo>
                    <a:lnTo>
                      <a:pt x="531" y="77"/>
                    </a:lnTo>
                    <a:lnTo>
                      <a:pt x="534" y="77"/>
                    </a:lnTo>
                    <a:lnTo>
                      <a:pt x="539" y="77"/>
                    </a:lnTo>
                    <a:lnTo>
                      <a:pt x="541" y="80"/>
                    </a:lnTo>
                    <a:lnTo>
                      <a:pt x="544" y="80"/>
                    </a:lnTo>
                    <a:lnTo>
                      <a:pt x="547" y="80"/>
                    </a:lnTo>
                    <a:lnTo>
                      <a:pt x="549" y="83"/>
                    </a:lnTo>
                    <a:lnTo>
                      <a:pt x="552" y="83"/>
                    </a:lnTo>
                    <a:lnTo>
                      <a:pt x="554" y="83"/>
                    </a:lnTo>
                    <a:lnTo>
                      <a:pt x="557" y="85"/>
                    </a:lnTo>
                    <a:lnTo>
                      <a:pt x="559" y="85"/>
                    </a:lnTo>
                    <a:lnTo>
                      <a:pt x="565" y="85"/>
                    </a:lnTo>
                    <a:lnTo>
                      <a:pt x="567" y="88"/>
                    </a:lnTo>
                    <a:lnTo>
                      <a:pt x="570" y="88"/>
                    </a:lnTo>
                    <a:lnTo>
                      <a:pt x="572" y="88"/>
                    </a:lnTo>
                    <a:lnTo>
                      <a:pt x="575" y="90"/>
                    </a:lnTo>
                    <a:lnTo>
                      <a:pt x="578" y="90"/>
                    </a:lnTo>
                    <a:lnTo>
                      <a:pt x="580" y="93"/>
                    </a:lnTo>
                    <a:lnTo>
                      <a:pt x="583" y="93"/>
                    </a:lnTo>
                    <a:lnTo>
                      <a:pt x="585" y="93"/>
                    </a:lnTo>
                    <a:lnTo>
                      <a:pt x="588" y="95"/>
                    </a:lnTo>
                    <a:lnTo>
                      <a:pt x="593" y="95"/>
                    </a:lnTo>
                    <a:lnTo>
                      <a:pt x="596" y="95"/>
                    </a:lnTo>
                    <a:lnTo>
                      <a:pt x="598" y="98"/>
                    </a:lnTo>
                    <a:lnTo>
                      <a:pt x="601" y="98"/>
                    </a:lnTo>
                    <a:lnTo>
                      <a:pt x="603" y="98"/>
                    </a:lnTo>
                    <a:lnTo>
                      <a:pt x="606" y="101"/>
                    </a:lnTo>
                    <a:lnTo>
                      <a:pt x="608" y="101"/>
                    </a:lnTo>
                    <a:lnTo>
                      <a:pt x="611" y="101"/>
                    </a:lnTo>
                    <a:lnTo>
                      <a:pt x="614" y="103"/>
                    </a:lnTo>
                    <a:lnTo>
                      <a:pt x="616" y="103"/>
                    </a:lnTo>
                    <a:lnTo>
                      <a:pt x="621" y="106"/>
                    </a:lnTo>
                    <a:lnTo>
                      <a:pt x="624" y="106"/>
                    </a:lnTo>
                    <a:lnTo>
                      <a:pt x="627" y="106"/>
                    </a:lnTo>
                    <a:lnTo>
                      <a:pt x="629" y="108"/>
                    </a:lnTo>
                    <a:lnTo>
                      <a:pt x="632" y="108"/>
                    </a:lnTo>
                    <a:lnTo>
                      <a:pt x="634" y="111"/>
                    </a:lnTo>
                    <a:lnTo>
                      <a:pt x="637" y="111"/>
                    </a:lnTo>
                    <a:lnTo>
                      <a:pt x="639" y="111"/>
                    </a:lnTo>
                    <a:lnTo>
                      <a:pt x="642" y="114"/>
                    </a:lnTo>
                    <a:lnTo>
                      <a:pt x="645" y="114"/>
                    </a:lnTo>
                    <a:lnTo>
                      <a:pt x="647" y="114"/>
                    </a:lnTo>
                    <a:lnTo>
                      <a:pt x="652" y="116"/>
                    </a:lnTo>
                    <a:lnTo>
                      <a:pt x="655" y="116"/>
                    </a:lnTo>
                    <a:lnTo>
                      <a:pt x="657" y="119"/>
                    </a:lnTo>
                    <a:lnTo>
                      <a:pt x="660" y="119"/>
                    </a:lnTo>
                    <a:lnTo>
                      <a:pt x="663" y="121"/>
                    </a:lnTo>
                    <a:lnTo>
                      <a:pt x="665" y="121"/>
                    </a:lnTo>
                    <a:lnTo>
                      <a:pt x="668" y="121"/>
                    </a:lnTo>
                    <a:lnTo>
                      <a:pt x="670" y="124"/>
                    </a:lnTo>
                    <a:lnTo>
                      <a:pt x="673" y="124"/>
                    </a:lnTo>
                    <a:lnTo>
                      <a:pt x="676" y="126"/>
                    </a:lnTo>
                    <a:lnTo>
                      <a:pt x="678" y="126"/>
                    </a:lnTo>
                    <a:lnTo>
                      <a:pt x="681" y="126"/>
                    </a:lnTo>
                    <a:lnTo>
                      <a:pt x="683" y="129"/>
                    </a:lnTo>
                    <a:lnTo>
                      <a:pt x="688" y="129"/>
                    </a:lnTo>
                    <a:lnTo>
                      <a:pt x="691" y="132"/>
                    </a:lnTo>
                    <a:lnTo>
                      <a:pt x="694" y="132"/>
                    </a:lnTo>
                    <a:lnTo>
                      <a:pt x="696" y="134"/>
                    </a:lnTo>
                    <a:lnTo>
                      <a:pt x="699" y="134"/>
                    </a:lnTo>
                    <a:lnTo>
                      <a:pt x="701" y="134"/>
                    </a:lnTo>
                    <a:lnTo>
                      <a:pt x="704" y="137"/>
                    </a:lnTo>
                    <a:lnTo>
                      <a:pt x="706" y="137"/>
                    </a:lnTo>
                    <a:lnTo>
                      <a:pt x="709" y="139"/>
                    </a:lnTo>
                    <a:lnTo>
                      <a:pt x="712" y="139"/>
                    </a:lnTo>
                    <a:lnTo>
                      <a:pt x="714" y="139"/>
                    </a:lnTo>
                    <a:lnTo>
                      <a:pt x="717" y="142"/>
                    </a:lnTo>
                    <a:lnTo>
                      <a:pt x="722" y="142"/>
                    </a:lnTo>
                    <a:lnTo>
                      <a:pt x="725" y="145"/>
                    </a:lnTo>
                    <a:lnTo>
                      <a:pt x="727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5" y="150"/>
                    </a:lnTo>
                    <a:lnTo>
                      <a:pt x="737" y="150"/>
                    </a:lnTo>
                    <a:lnTo>
                      <a:pt x="740" y="152"/>
                    </a:lnTo>
                    <a:lnTo>
                      <a:pt x="743" y="152"/>
                    </a:lnTo>
                    <a:lnTo>
                      <a:pt x="745" y="152"/>
                    </a:lnTo>
                    <a:lnTo>
                      <a:pt x="748" y="155"/>
                    </a:lnTo>
                    <a:lnTo>
                      <a:pt x="750" y="155"/>
                    </a:lnTo>
                    <a:lnTo>
                      <a:pt x="753" y="157"/>
                    </a:lnTo>
                    <a:lnTo>
                      <a:pt x="755" y="157"/>
                    </a:lnTo>
                    <a:lnTo>
                      <a:pt x="758" y="160"/>
                    </a:lnTo>
                    <a:lnTo>
                      <a:pt x="763" y="160"/>
                    </a:lnTo>
                    <a:lnTo>
                      <a:pt x="766" y="163"/>
                    </a:lnTo>
                    <a:lnTo>
                      <a:pt x="768" y="163"/>
                    </a:lnTo>
                    <a:lnTo>
                      <a:pt x="771" y="165"/>
                    </a:lnTo>
                    <a:lnTo>
                      <a:pt x="774" y="165"/>
                    </a:lnTo>
                    <a:lnTo>
                      <a:pt x="776" y="168"/>
                    </a:lnTo>
                    <a:lnTo>
                      <a:pt x="779" y="168"/>
                    </a:lnTo>
                    <a:lnTo>
                      <a:pt x="781" y="168"/>
                    </a:lnTo>
                    <a:lnTo>
                      <a:pt x="784" y="170"/>
                    </a:lnTo>
                    <a:lnTo>
                      <a:pt x="786" y="170"/>
                    </a:lnTo>
                    <a:lnTo>
                      <a:pt x="789" y="173"/>
                    </a:lnTo>
                    <a:lnTo>
                      <a:pt x="792" y="173"/>
                    </a:lnTo>
                    <a:lnTo>
                      <a:pt x="794" y="175"/>
                    </a:lnTo>
                    <a:lnTo>
                      <a:pt x="797" y="175"/>
                    </a:lnTo>
                    <a:lnTo>
                      <a:pt x="799" y="178"/>
                    </a:lnTo>
                    <a:lnTo>
                      <a:pt x="802" y="178"/>
                    </a:lnTo>
                    <a:lnTo>
                      <a:pt x="805" y="181"/>
                    </a:lnTo>
                    <a:lnTo>
                      <a:pt x="807" y="181"/>
                    </a:lnTo>
                    <a:lnTo>
                      <a:pt x="810" y="183"/>
                    </a:lnTo>
                    <a:lnTo>
                      <a:pt x="812" y="183"/>
                    </a:lnTo>
                    <a:lnTo>
                      <a:pt x="817" y="186"/>
                    </a:lnTo>
                    <a:lnTo>
                      <a:pt x="820" y="186"/>
                    </a:lnTo>
                    <a:lnTo>
                      <a:pt x="823" y="188"/>
                    </a:lnTo>
                    <a:lnTo>
                      <a:pt x="825" y="188"/>
                    </a:lnTo>
                    <a:lnTo>
                      <a:pt x="828" y="191"/>
                    </a:lnTo>
                    <a:lnTo>
                      <a:pt x="830" y="191"/>
                    </a:lnTo>
                    <a:lnTo>
                      <a:pt x="833" y="194"/>
                    </a:lnTo>
                    <a:lnTo>
                      <a:pt x="835" y="194"/>
                    </a:lnTo>
                    <a:lnTo>
                      <a:pt x="838" y="196"/>
                    </a:lnTo>
                    <a:lnTo>
                      <a:pt x="841" y="196"/>
                    </a:lnTo>
                    <a:lnTo>
                      <a:pt x="843" y="199"/>
                    </a:lnTo>
                    <a:lnTo>
                      <a:pt x="846" y="199"/>
                    </a:lnTo>
                    <a:lnTo>
                      <a:pt x="848" y="201"/>
                    </a:lnTo>
                    <a:lnTo>
                      <a:pt x="851" y="201"/>
                    </a:lnTo>
                    <a:lnTo>
                      <a:pt x="854" y="204"/>
                    </a:lnTo>
                    <a:lnTo>
                      <a:pt x="856" y="206"/>
                    </a:lnTo>
                    <a:lnTo>
                      <a:pt x="859" y="206"/>
                    </a:lnTo>
                    <a:lnTo>
                      <a:pt x="861" y="209"/>
                    </a:lnTo>
                    <a:lnTo>
                      <a:pt x="864" y="209"/>
                    </a:lnTo>
                    <a:lnTo>
                      <a:pt x="866" y="212"/>
                    </a:lnTo>
                    <a:lnTo>
                      <a:pt x="869" y="212"/>
                    </a:lnTo>
                    <a:lnTo>
                      <a:pt x="872" y="214"/>
                    </a:lnTo>
                    <a:lnTo>
                      <a:pt x="874" y="214"/>
                    </a:lnTo>
                    <a:lnTo>
                      <a:pt x="877" y="217"/>
                    </a:lnTo>
                    <a:lnTo>
                      <a:pt x="879" y="217"/>
                    </a:lnTo>
                    <a:lnTo>
                      <a:pt x="882" y="219"/>
                    </a:lnTo>
                    <a:lnTo>
                      <a:pt x="884" y="219"/>
                    </a:lnTo>
                    <a:lnTo>
                      <a:pt x="890" y="222"/>
                    </a:lnTo>
                    <a:lnTo>
                      <a:pt x="892" y="222"/>
                    </a:lnTo>
                    <a:lnTo>
                      <a:pt x="895" y="224"/>
                    </a:lnTo>
                    <a:lnTo>
                      <a:pt x="897" y="227"/>
                    </a:lnTo>
                    <a:lnTo>
                      <a:pt x="900" y="227"/>
                    </a:lnTo>
                    <a:lnTo>
                      <a:pt x="903" y="230"/>
                    </a:lnTo>
                    <a:lnTo>
                      <a:pt x="905" y="230"/>
                    </a:lnTo>
                    <a:lnTo>
                      <a:pt x="908" y="232"/>
                    </a:lnTo>
                    <a:lnTo>
                      <a:pt x="910" y="232"/>
                    </a:lnTo>
                    <a:lnTo>
                      <a:pt x="913" y="235"/>
                    </a:lnTo>
                    <a:lnTo>
                      <a:pt x="915" y="235"/>
                    </a:lnTo>
                    <a:lnTo>
                      <a:pt x="918" y="237"/>
                    </a:lnTo>
                    <a:lnTo>
                      <a:pt x="921" y="240"/>
                    </a:lnTo>
                    <a:lnTo>
                      <a:pt x="923" y="240"/>
                    </a:lnTo>
                    <a:lnTo>
                      <a:pt x="926" y="243"/>
                    </a:lnTo>
                    <a:lnTo>
                      <a:pt x="928" y="243"/>
                    </a:lnTo>
                    <a:lnTo>
                      <a:pt x="931" y="245"/>
                    </a:lnTo>
                    <a:lnTo>
                      <a:pt x="933" y="245"/>
                    </a:lnTo>
                    <a:lnTo>
                      <a:pt x="936" y="248"/>
                    </a:lnTo>
                    <a:lnTo>
                      <a:pt x="939" y="250"/>
                    </a:lnTo>
                    <a:lnTo>
                      <a:pt x="941" y="250"/>
                    </a:lnTo>
                    <a:lnTo>
                      <a:pt x="944" y="253"/>
                    </a:lnTo>
                    <a:lnTo>
                      <a:pt x="946" y="253"/>
                    </a:lnTo>
                    <a:lnTo>
                      <a:pt x="949" y="255"/>
                    </a:lnTo>
                    <a:lnTo>
                      <a:pt x="952" y="255"/>
                    </a:lnTo>
                    <a:lnTo>
                      <a:pt x="954" y="258"/>
                    </a:lnTo>
                    <a:lnTo>
                      <a:pt x="957" y="258"/>
                    </a:lnTo>
                    <a:lnTo>
                      <a:pt x="959" y="261"/>
                    </a:lnTo>
                    <a:lnTo>
                      <a:pt x="962" y="263"/>
                    </a:lnTo>
                    <a:lnTo>
                      <a:pt x="964" y="263"/>
                    </a:lnTo>
                    <a:lnTo>
                      <a:pt x="967" y="266"/>
                    </a:lnTo>
                    <a:lnTo>
                      <a:pt x="970" y="266"/>
                    </a:lnTo>
                    <a:lnTo>
                      <a:pt x="972" y="268"/>
                    </a:lnTo>
                    <a:lnTo>
                      <a:pt x="975" y="271"/>
                    </a:lnTo>
                    <a:lnTo>
                      <a:pt x="977" y="271"/>
                    </a:lnTo>
                    <a:lnTo>
                      <a:pt x="980" y="273"/>
                    </a:lnTo>
                    <a:lnTo>
                      <a:pt x="982" y="273"/>
                    </a:lnTo>
                    <a:lnTo>
                      <a:pt x="985" y="276"/>
                    </a:lnTo>
                    <a:lnTo>
                      <a:pt x="988" y="279"/>
                    </a:lnTo>
                    <a:lnTo>
                      <a:pt x="990" y="279"/>
                    </a:lnTo>
                    <a:lnTo>
                      <a:pt x="993" y="281"/>
                    </a:lnTo>
                    <a:lnTo>
                      <a:pt x="995" y="281"/>
                    </a:lnTo>
                    <a:lnTo>
                      <a:pt x="998" y="284"/>
                    </a:lnTo>
                    <a:lnTo>
                      <a:pt x="1001" y="286"/>
                    </a:lnTo>
                    <a:lnTo>
                      <a:pt x="1003" y="286"/>
                    </a:lnTo>
                    <a:lnTo>
                      <a:pt x="1006" y="289"/>
                    </a:lnTo>
                    <a:lnTo>
                      <a:pt x="1008" y="289"/>
                    </a:lnTo>
                    <a:lnTo>
                      <a:pt x="1011" y="292"/>
                    </a:lnTo>
                    <a:lnTo>
                      <a:pt x="1013" y="294"/>
                    </a:lnTo>
                    <a:lnTo>
                      <a:pt x="1016" y="294"/>
                    </a:lnTo>
                    <a:lnTo>
                      <a:pt x="1019" y="297"/>
                    </a:lnTo>
                    <a:lnTo>
                      <a:pt x="1021" y="299"/>
                    </a:lnTo>
                    <a:lnTo>
                      <a:pt x="1021" y="299"/>
                    </a:lnTo>
                    <a:lnTo>
                      <a:pt x="1024" y="302"/>
                    </a:lnTo>
                    <a:lnTo>
                      <a:pt x="1026" y="302"/>
                    </a:lnTo>
                    <a:lnTo>
                      <a:pt x="1029" y="304"/>
                    </a:lnTo>
                    <a:lnTo>
                      <a:pt x="1031" y="307"/>
                    </a:lnTo>
                    <a:lnTo>
                      <a:pt x="1034" y="307"/>
                    </a:lnTo>
                    <a:lnTo>
                      <a:pt x="1037" y="310"/>
                    </a:lnTo>
                    <a:lnTo>
                      <a:pt x="1039" y="312"/>
                    </a:lnTo>
                    <a:lnTo>
                      <a:pt x="1042" y="312"/>
                    </a:lnTo>
                    <a:lnTo>
                      <a:pt x="1044" y="315"/>
                    </a:lnTo>
                    <a:lnTo>
                      <a:pt x="1047" y="317"/>
                    </a:lnTo>
                    <a:lnTo>
                      <a:pt x="1050" y="317"/>
                    </a:lnTo>
                    <a:lnTo>
                      <a:pt x="1052" y="320"/>
                    </a:lnTo>
                    <a:lnTo>
                      <a:pt x="1055" y="322"/>
                    </a:lnTo>
                    <a:lnTo>
                      <a:pt x="1057" y="322"/>
                    </a:lnTo>
                    <a:lnTo>
                      <a:pt x="1060" y="325"/>
                    </a:lnTo>
                    <a:lnTo>
                      <a:pt x="1062" y="325"/>
                    </a:lnTo>
                    <a:lnTo>
                      <a:pt x="1065" y="328"/>
                    </a:lnTo>
                    <a:lnTo>
                      <a:pt x="1068" y="330"/>
                    </a:lnTo>
                    <a:lnTo>
                      <a:pt x="1070" y="330"/>
                    </a:lnTo>
                    <a:lnTo>
                      <a:pt x="1073" y="333"/>
                    </a:lnTo>
                    <a:lnTo>
                      <a:pt x="1075" y="335"/>
                    </a:lnTo>
                    <a:lnTo>
                      <a:pt x="1078" y="335"/>
                    </a:lnTo>
                    <a:lnTo>
                      <a:pt x="1081" y="338"/>
                    </a:lnTo>
                    <a:lnTo>
                      <a:pt x="1083" y="341"/>
                    </a:lnTo>
                    <a:lnTo>
                      <a:pt x="1086" y="341"/>
                    </a:lnTo>
                    <a:lnTo>
                      <a:pt x="1088" y="343"/>
                    </a:lnTo>
                    <a:lnTo>
                      <a:pt x="1091" y="346"/>
                    </a:lnTo>
                    <a:lnTo>
                      <a:pt x="1091" y="346"/>
                    </a:lnTo>
                    <a:lnTo>
                      <a:pt x="1093" y="348"/>
                    </a:lnTo>
                    <a:lnTo>
                      <a:pt x="1096" y="351"/>
                    </a:lnTo>
                    <a:lnTo>
                      <a:pt x="1099" y="351"/>
                    </a:lnTo>
                    <a:lnTo>
                      <a:pt x="1101" y="353"/>
                    </a:lnTo>
                    <a:lnTo>
                      <a:pt x="1104" y="356"/>
                    </a:lnTo>
                    <a:lnTo>
                      <a:pt x="1106" y="356"/>
                    </a:lnTo>
                    <a:lnTo>
                      <a:pt x="1109" y="359"/>
                    </a:lnTo>
                    <a:lnTo>
                      <a:pt x="1111" y="361"/>
                    </a:lnTo>
                    <a:lnTo>
                      <a:pt x="1114" y="361"/>
                    </a:lnTo>
                    <a:lnTo>
                      <a:pt x="1117" y="364"/>
                    </a:lnTo>
                    <a:lnTo>
                      <a:pt x="1119" y="366"/>
                    </a:lnTo>
                    <a:lnTo>
                      <a:pt x="1122" y="366"/>
                    </a:lnTo>
                    <a:lnTo>
                      <a:pt x="1124" y="369"/>
                    </a:lnTo>
                    <a:lnTo>
                      <a:pt x="1127" y="372"/>
                    </a:lnTo>
                    <a:lnTo>
                      <a:pt x="1127" y="372"/>
                    </a:lnTo>
                    <a:lnTo>
                      <a:pt x="1130" y="374"/>
                    </a:lnTo>
                    <a:lnTo>
                      <a:pt x="1132" y="377"/>
                    </a:lnTo>
                    <a:lnTo>
                      <a:pt x="1135" y="379"/>
                    </a:lnTo>
                    <a:lnTo>
                      <a:pt x="1137" y="379"/>
                    </a:lnTo>
                    <a:lnTo>
                      <a:pt x="1140" y="382"/>
                    </a:lnTo>
                    <a:lnTo>
                      <a:pt x="1142" y="384"/>
                    </a:lnTo>
                    <a:lnTo>
                      <a:pt x="1145" y="384"/>
                    </a:lnTo>
                    <a:lnTo>
                      <a:pt x="1148" y="387"/>
                    </a:lnTo>
                    <a:lnTo>
                      <a:pt x="1150" y="390"/>
                    </a:lnTo>
                    <a:lnTo>
                      <a:pt x="1153" y="390"/>
                    </a:lnTo>
                    <a:lnTo>
                      <a:pt x="1155" y="392"/>
                    </a:lnTo>
                    <a:lnTo>
                      <a:pt x="1158" y="395"/>
                    </a:lnTo>
                    <a:lnTo>
                      <a:pt x="1160" y="397"/>
                    </a:lnTo>
                    <a:lnTo>
                      <a:pt x="1160" y="397"/>
                    </a:lnTo>
                    <a:lnTo>
                      <a:pt x="1163" y="400"/>
                    </a:lnTo>
                    <a:lnTo>
                      <a:pt x="1166" y="402"/>
                    </a:lnTo>
                    <a:lnTo>
                      <a:pt x="1168" y="402"/>
                    </a:lnTo>
                    <a:lnTo>
                      <a:pt x="1171" y="405"/>
                    </a:lnTo>
                    <a:lnTo>
                      <a:pt x="1173" y="408"/>
                    </a:lnTo>
                    <a:lnTo>
                      <a:pt x="1176" y="410"/>
                    </a:lnTo>
                    <a:lnTo>
                      <a:pt x="1179" y="410"/>
                    </a:lnTo>
                    <a:lnTo>
                      <a:pt x="1181" y="413"/>
                    </a:lnTo>
                    <a:lnTo>
                      <a:pt x="1184" y="415"/>
                    </a:lnTo>
                    <a:lnTo>
                      <a:pt x="1186" y="415"/>
                    </a:lnTo>
                    <a:lnTo>
                      <a:pt x="1186" y="418"/>
                    </a:lnTo>
                    <a:lnTo>
                      <a:pt x="1189" y="421"/>
                    </a:lnTo>
                    <a:lnTo>
                      <a:pt x="1191" y="423"/>
                    </a:lnTo>
                    <a:lnTo>
                      <a:pt x="1194" y="423"/>
                    </a:lnTo>
                    <a:lnTo>
                      <a:pt x="1197" y="426"/>
                    </a:lnTo>
                    <a:lnTo>
                      <a:pt x="1199" y="428"/>
                    </a:lnTo>
                    <a:lnTo>
                      <a:pt x="1202" y="428"/>
                    </a:lnTo>
                    <a:lnTo>
                      <a:pt x="1204" y="431"/>
                    </a:lnTo>
                    <a:lnTo>
                      <a:pt x="1207" y="433"/>
                    </a:lnTo>
                    <a:lnTo>
                      <a:pt x="1209" y="436"/>
                    </a:lnTo>
                    <a:lnTo>
                      <a:pt x="1209" y="436"/>
                    </a:lnTo>
                    <a:lnTo>
                      <a:pt x="1212" y="439"/>
                    </a:lnTo>
                    <a:lnTo>
                      <a:pt x="1215" y="441"/>
                    </a:lnTo>
                    <a:lnTo>
                      <a:pt x="1217" y="444"/>
                    </a:lnTo>
                    <a:lnTo>
                      <a:pt x="1220" y="444"/>
                    </a:lnTo>
                    <a:lnTo>
                      <a:pt x="1222" y="446"/>
                    </a:lnTo>
                    <a:lnTo>
                      <a:pt x="1225" y="449"/>
                    </a:lnTo>
                    <a:lnTo>
                      <a:pt x="1228" y="451"/>
                    </a:lnTo>
                    <a:lnTo>
                      <a:pt x="1230" y="451"/>
                    </a:lnTo>
                    <a:lnTo>
                      <a:pt x="1230" y="454"/>
                    </a:lnTo>
                    <a:lnTo>
                      <a:pt x="1233" y="457"/>
                    </a:lnTo>
                    <a:lnTo>
                      <a:pt x="1235" y="459"/>
                    </a:lnTo>
                    <a:lnTo>
                      <a:pt x="1238" y="459"/>
                    </a:lnTo>
                    <a:lnTo>
                      <a:pt x="1240" y="462"/>
                    </a:lnTo>
                    <a:lnTo>
                      <a:pt x="1243" y="464"/>
                    </a:lnTo>
                    <a:lnTo>
                      <a:pt x="1246" y="467"/>
                    </a:lnTo>
                    <a:lnTo>
                      <a:pt x="1248" y="467"/>
                    </a:lnTo>
                    <a:lnTo>
                      <a:pt x="1248" y="470"/>
                    </a:lnTo>
                    <a:lnTo>
                      <a:pt x="1251" y="472"/>
                    </a:lnTo>
                    <a:lnTo>
                      <a:pt x="1253" y="475"/>
                    </a:lnTo>
                    <a:lnTo>
                      <a:pt x="1256" y="475"/>
                    </a:lnTo>
                    <a:lnTo>
                      <a:pt x="1258" y="477"/>
                    </a:lnTo>
                    <a:lnTo>
                      <a:pt x="1261" y="480"/>
                    </a:lnTo>
                    <a:lnTo>
                      <a:pt x="1264" y="482"/>
                    </a:lnTo>
                    <a:lnTo>
                      <a:pt x="1266" y="485"/>
                    </a:lnTo>
                    <a:lnTo>
                      <a:pt x="1266" y="485"/>
                    </a:lnTo>
                    <a:lnTo>
                      <a:pt x="1269" y="488"/>
                    </a:lnTo>
                    <a:lnTo>
                      <a:pt x="1271" y="490"/>
                    </a:lnTo>
                    <a:lnTo>
                      <a:pt x="1274" y="493"/>
                    </a:lnTo>
                    <a:lnTo>
                      <a:pt x="1277" y="495"/>
                    </a:lnTo>
                    <a:lnTo>
                      <a:pt x="1279" y="495"/>
                    </a:lnTo>
                    <a:lnTo>
                      <a:pt x="1282" y="498"/>
                    </a:lnTo>
                    <a:lnTo>
                      <a:pt x="1282" y="500"/>
                    </a:lnTo>
                    <a:lnTo>
                      <a:pt x="1284" y="503"/>
                    </a:lnTo>
                    <a:lnTo>
                      <a:pt x="1287" y="503"/>
                    </a:lnTo>
                    <a:lnTo>
                      <a:pt x="1289" y="506"/>
                    </a:lnTo>
                    <a:lnTo>
                      <a:pt x="1292" y="508"/>
                    </a:lnTo>
                    <a:lnTo>
                      <a:pt x="1295" y="511"/>
                    </a:lnTo>
                    <a:lnTo>
                      <a:pt x="1295" y="513"/>
                    </a:lnTo>
                    <a:lnTo>
                      <a:pt x="1297" y="513"/>
                    </a:lnTo>
                    <a:lnTo>
                      <a:pt x="1300" y="516"/>
                    </a:lnTo>
                    <a:lnTo>
                      <a:pt x="1302" y="519"/>
                    </a:lnTo>
                    <a:lnTo>
                      <a:pt x="1305" y="521"/>
                    </a:lnTo>
                    <a:lnTo>
                      <a:pt x="1307" y="524"/>
                    </a:lnTo>
                    <a:lnTo>
                      <a:pt x="1310" y="524"/>
                    </a:lnTo>
                    <a:lnTo>
                      <a:pt x="1310" y="526"/>
                    </a:lnTo>
                    <a:lnTo>
                      <a:pt x="1313" y="529"/>
                    </a:lnTo>
                    <a:lnTo>
                      <a:pt x="1315" y="531"/>
                    </a:lnTo>
                    <a:lnTo>
                      <a:pt x="1318" y="531"/>
                    </a:lnTo>
                    <a:lnTo>
                      <a:pt x="1320" y="534"/>
                    </a:lnTo>
                    <a:lnTo>
                      <a:pt x="1323" y="537"/>
                    </a:lnTo>
                    <a:lnTo>
                      <a:pt x="1323" y="539"/>
                    </a:lnTo>
                    <a:lnTo>
                      <a:pt x="1326" y="542"/>
                    </a:lnTo>
                    <a:lnTo>
                      <a:pt x="1328" y="544"/>
                    </a:lnTo>
                    <a:lnTo>
                      <a:pt x="1331" y="544"/>
                    </a:lnTo>
                    <a:lnTo>
                      <a:pt x="1333" y="547"/>
                    </a:lnTo>
                    <a:lnTo>
                      <a:pt x="1336" y="550"/>
                    </a:lnTo>
                    <a:lnTo>
                      <a:pt x="1336" y="552"/>
                    </a:lnTo>
                    <a:lnTo>
                      <a:pt x="1338" y="555"/>
                    </a:lnTo>
                    <a:lnTo>
                      <a:pt x="1341" y="555"/>
                    </a:lnTo>
                    <a:lnTo>
                      <a:pt x="1344" y="557"/>
                    </a:lnTo>
                    <a:lnTo>
                      <a:pt x="1346" y="560"/>
                    </a:lnTo>
                    <a:lnTo>
                      <a:pt x="1346" y="562"/>
                    </a:lnTo>
                    <a:lnTo>
                      <a:pt x="1349" y="565"/>
                    </a:lnTo>
                    <a:lnTo>
                      <a:pt x="1351" y="568"/>
                    </a:lnTo>
                    <a:lnTo>
                      <a:pt x="1354" y="568"/>
                    </a:lnTo>
                    <a:lnTo>
                      <a:pt x="1356" y="570"/>
                    </a:lnTo>
                    <a:lnTo>
                      <a:pt x="1359" y="573"/>
                    </a:lnTo>
                    <a:lnTo>
                      <a:pt x="1359" y="575"/>
                    </a:lnTo>
                    <a:lnTo>
                      <a:pt x="1362" y="578"/>
                    </a:lnTo>
                    <a:lnTo>
                      <a:pt x="1364" y="580"/>
                    </a:lnTo>
                    <a:lnTo>
                      <a:pt x="1367" y="580"/>
                    </a:lnTo>
                    <a:lnTo>
                      <a:pt x="1369" y="583"/>
                    </a:lnTo>
                    <a:lnTo>
                      <a:pt x="1369" y="586"/>
                    </a:lnTo>
                    <a:lnTo>
                      <a:pt x="1372" y="588"/>
                    </a:lnTo>
                    <a:lnTo>
                      <a:pt x="1375" y="591"/>
                    </a:lnTo>
                    <a:lnTo>
                      <a:pt x="1377" y="593"/>
                    </a:lnTo>
                    <a:lnTo>
                      <a:pt x="1380" y="593"/>
                    </a:lnTo>
                    <a:lnTo>
                      <a:pt x="1380" y="596"/>
                    </a:lnTo>
                    <a:lnTo>
                      <a:pt x="1382" y="599"/>
                    </a:lnTo>
                    <a:lnTo>
                      <a:pt x="1385" y="601"/>
                    </a:lnTo>
                    <a:lnTo>
                      <a:pt x="1387" y="604"/>
                    </a:lnTo>
                    <a:lnTo>
                      <a:pt x="1390" y="606"/>
                    </a:lnTo>
                    <a:lnTo>
                      <a:pt x="1390" y="606"/>
                    </a:lnTo>
                    <a:lnTo>
                      <a:pt x="1393" y="609"/>
                    </a:lnTo>
                    <a:lnTo>
                      <a:pt x="1395" y="611"/>
                    </a:lnTo>
                    <a:lnTo>
                      <a:pt x="1398" y="614"/>
                    </a:lnTo>
                    <a:lnTo>
                      <a:pt x="1398" y="617"/>
                    </a:lnTo>
                    <a:lnTo>
                      <a:pt x="1400" y="619"/>
                    </a:lnTo>
                    <a:lnTo>
                      <a:pt x="1403" y="622"/>
                    </a:lnTo>
                    <a:lnTo>
                      <a:pt x="1406" y="622"/>
                    </a:lnTo>
                    <a:lnTo>
                      <a:pt x="1408" y="624"/>
                    </a:lnTo>
                    <a:lnTo>
                      <a:pt x="1408" y="627"/>
                    </a:lnTo>
                    <a:lnTo>
                      <a:pt x="1411" y="629"/>
                    </a:lnTo>
                    <a:lnTo>
                      <a:pt x="1413" y="632"/>
                    </a:lnTo>
                    <a:lnTo>
                      <a:pt x="1416" y="635"/>
                    </a:lnTo>
                    <a:lnTo>
                      <a:pt x="1416" y="637"/>
                    </a:lnTo>
                    <a:lnTo>
                      <a:pt x="1418" y="637"/>
                    </a:lnTo>
                    <a:lnTo>
                      <a:pt x="1421" y="640"/>
                    </a:lnTo>
                    <a:lnTo>
                      <a:pt x="1424" y="642"/>
                    </a:lnTo>
                    <a:lnTo>
                      <a:pt x="1424" y="645"/>
                    </a:lnTo>
                    <a:lnTo>
                      <a:pt x="1426" y="648"/>
                    </a:lnTo>
                    <a:lnTo>
                      <a:pt x="1429" y="650"/>
                    </a:lnTo>
                    <a:lnTo>
                      <a:pt x="1431" y="653"/>
                    </a:lnTo>
                    <a:lnTo>
                      <a:pt x="1434" y="655"/>
                    </a:lnTo>
                    <a:lnTo>
                      <a:pt x="1434" y="655"/>
                    </a:lnTo>
                    <a:lnTo>
                      <a:pt x="1436" y="658"/>
                    </a:lnTo>
                    <a:lnTo>
                      <a:pt x="1439" y="660"/>
                    </a:lnTo>
                    <a:lnTo>
                      <a:pt x="1442" y="663"/>
                    </a:lnTo>
                    <a:lnTo>
                      <a:pt x="1442" y="666"/>
                    </a:lnTo>
                    <a:lnTo>
                      <a:pt x="1444" y="668"/>
                    </a:lnTo>
                    <a:lnTo>
                      <a:pt x="1447" y="671"/>
                    </a:lnTo>
                    <a:lnTo>
                      <a:pt x="1449" y="673"/>
                    </a:lnTo>
                    <a:lnTo>
                      <a:pt x="1449" y="673"/>
                    </a:lnTo>
                    <a:lnTo>
                      <a:pt x="1452" y="676"/>
                    </a:lnTo>
                    <a:lnTo>
                      <a:pt x="1455" y="678"/>
                    </a:lnTo>
                    <a:lnTo>
                      <a:pt x="1457" y="681"/>
                    </a:lnTo>
                    <a:lnTo>
                      <a:pt x="1457" y="684"/>
                    </a:lnTo>
                    <a:lnTo>
                      <a:pt x="1460" y="686"/>
                    </a:lnTo>
                    <a:lnTo>
                      <a:pt x="1462" y="689"/>
                    </a:lnTo>
                    <a:lnTo>
                      <a:pt x="1465" y="691"/>
                    </a:lnTo>
                    <a:lnTo>
                      <a:pt x="1465" y="694"/>
                    </a:lnTo>
                    <a:lnTo>
                      <a:pt x="1467" y="697"/>
                    </a:lnTo>
                    <a:lnTo>
                      <a:pt x="1470" y="697"/>
                    </a:lnTo>
                    <a:lnTo>
                      <a:pt x="1473" y="699"/>
                    </a:lnTo>
                    <a:lnTo>
                      <a:pt x="1473" y="702"/>
                    </a:lnTo>
                    <a:lnTo>
                      <a:pt x="1475" y="704"/>
                    </a:lnTo>
                    <a:lnTo>
                      <a:pt x="1478" y="707"/>
                    </a:lnTo>
                    <a:lnTo>
                      <a:pt x="1478" y="709"/>
                    </a:lnTo>
                    <a:lnTo>
                      <a:pt x="1480" y="712"/>
                    </a:lnTo>
                    <a:lnTo>
                      <a:pt x="1483" y="715"/>
                    </a:lnTo>
                    <a:lnTo>
                      <a:pt x="1485" y="717"/>
                    </a:lnTo>
                    <a:lnTo>
                      <a:pt x="1485" y="717"/>
                    </a:lnTo>
                    <a:lnTo>
                      <a:pt x="1488" y="720"/>
                    </a:lnTo>
                    <a:lnTo>
                      <a:pt x="1491" y="722"/>
                    </a:lnTo>
                    <a:lnTo>
                      <a:pt x="1491" y="725"/>
                    </a:lnTo>
                    <a:lnTo>
                      <a:pt x="1493" y="727"/>
                    </a:lnTo>
                    <a:lnTo>
                      <a:pt x="1496" y="730"/>
                    </a:lnTo>
                    <a:lnTo>
                      <a:pt x="1498" y="733"/>
                    </a:lnTo>
                    <a:lnTo>
                      <a:pt x="1498" y="735"/>
                    </a:lnTo>
                    <a:lnTo>
                      <a:pt x="1501" y="738"/>
                    </a:lnTo>
                    <a:lnTo>
                      <a:pt x="1504" y="740"/>
                    </a:lnTo>
                    <a:lnTo>
                      <a:pt x="1504" y="743"/>
                    </a:lnTo>
                    <a:lnTo>
                      <a:pt x="1506" y="746"/>
                    </a:lnTo>
                    <a:lnTo>
                      <a:pt x="1509" y="746"/>
                    </a:lnTo>
                    <a:lnTo>
                      <a:pt x="1511" y="748"/>
                    </a:lnTo>
                    <a:lnTo>
                      <a:pt x="1511" y="751"/>
                    </a:lnTo>
                    <a:lnTo>
                      <a:pt x="1514" y="753"/>
                    </a:lnTo>
                    <a:lnTo>
                      <a:pt x="1516" y="756"/>
                    </a:lnTo>
                    <a:lnTo>
                      <a:pt x="1516" y="758"/>
                    </a:lnTo>
                    <a:lnTo>
                      <a:pt x="1519" y="761"/>
                    </a:lnTo>
                    <a:lnTo>
                      <a:pt x="1522" y="764"/>
                    </a:lnTo>
                    <a:lnTo>
                      <a:pt x="1522" y="766"/>
                    </a:lnTo>
                    <a:lnTo>
                      <a:pt x="1524" y="769"/>
                    </a:lnTo>
                    <a:lnTo>
                      <a:pt x="1527" y="771"/>
                    </a:lnTo>
                    <a:lnTo>
                      <a:pt x="1527" y="774"/>
                    </a:lnTo>
                    <a:lnTo>
                      <a:pt x="1529" y="777"/>
                    </a:lnTo>
                    <a:lnTo>
                      <a:pt x="1532" y="779"/>
                    </a:lnTo>
                    <a:lnTo>
                      <a:pt x="1534" y="779"/>
                    </a:lnTo>
                    <a:lnTo>
                      <a:pt x="1534" y="782"/>
                    </a:lnTo>
                    <a:lnTo>
                      <a:pt x="1537" y="784"/>
                    </a:lnTo>
                    <a:lnTo>
                      <a:pt x="1540" y="787"/>
                    </a:lnTo>
                    <a:lnTo>
                      <a:pt x="1540" y="789"/>
                    </a:lnTo>
                    <a:lnTo>
                      <a:pt x="1542" y="792"/>
                    </a:lnTo>
                    <a:lnTo>
                      <a:pt x="1545" y="795"/>
                    </a:lnTo>
                    <a:lnTo>
                      <a:pt x="1545" y="797"/>
                    </a:lnTo>
                    <a:lnTo>
                      <a:pt x="1547" y="800"/>
                    </a:lnTo>
                    <a:lnTo>
                      <a:pt x="1550" y="802"/>
                    </a:lnTo>
                    <a:lnTo>
                      <a:pt x="1550" y="805"/>
                    </a:lnTo>
                    <a:lnTo>
                      <a:pt x="1553" y="807"/>
                    </a:lnTo>
                    <a:lnTo>
                      <a:pt x="1555" y="810"/>
                    </a:lnTo>
                    <a:lnTo>
                      <a:pt x="1555" y="813"/>
                    </a:lnTo>
                    <a:lnTo>
                      <a:pt x="1558" y="815"/>
                    </a:lnTo>
                    <a:lnTo>
                      <a:pt x="1560" y="818"/>
                    </a:lnTo>
                    <a:lnTo>
                      <a:pt x="1560" y="820"/>
                    </a:lnTo>
                    <a:lnTo>
                      <a:pt x="1563" y="823"/>
                    </a:lnTo>
                    <a:lnTo>
                      <a:pt x="1565" y="823"/>
                    </a:lnTo>
                    <a:lnTo>
                      <a:pt x="1565" y="826"/>
                    </a:lnTo>
                    <a:lnTo>
                      <a:pt x="1568" y="828"/>
                    </a:lnTo>
                    <a:lnTo>
                      <a:pt x="1571" y="831"/>
                    </a:lnTo>
                    <a:lnTo>
                      <a:pt x="1571" y="833"/>
                    </a:lnTo>
                    <a:lnTo>
                      <a:pt x="1573" y="836"/>
                    </a:lnTo>
                    <a:lnTo>
                      <a:pt x="1576" y="838"/>
                    </a:lnTo>
                    <a:lnTo>
                      <a:pt x="1576" y="841"/>
                    </a:lnTo>
                    <a:lnTo>
                      <a:pt x="1578" y="844"/>
                    </a:lnTo>
                    <a:lnTo>
                      <a:pt x="1578" y="846"/>
                    </a:lnTo>
                    <a:lnTo>
                      <a:pt x="1581" y="849"/>
                    </a:lnTo>
                    <a:lnTo>
                      <a:pt x="1583" y="851"/>
                    </a:lnTo>
                    <a:lnTo>
                      <a:pt x="1583" y="854"/>
                    </a:lnTo>
                    <a:lnTo>
                      <a:pt x="1586" y="856"/>
                    </a:lnTo>
                    <a:lnTo>
                      <a:pt x="1589" y="859"/>
                    </a:lnTo>
                    <a:lnTo>
                      <a:pt x="1589" y="862"/>
                    </a:lnTo>
                    <a:lnTo>
                      <a:pt x="1591" y="864"/>
                    </a:lnTo>
                    <a:lnTo>
                      <a:pt x="1594" y="867"/>
                    </a:lnTo>
                    <a:lnTo>
                      <a:pt x="1594" y="869"/>
                    </a:lnTo>
                    <a:lnTo>
                      <a:pt x="1596" y="872"/>
                    </a:lnTo>
                    <a:lnTo>
                      <a:pt x="1596" y="875"/>
                    </a:lnTo>
                    <a:lnTo>
                      <a:pt x="1599" y="877"/>
                    </a:lnTo>
                    <a:lnTo>
                      <a:pt x="1602" y="880"/>
                    </a:lnTo>
                    <a:lnTo>
                      <a:pt x="1602" y="882"/>
                    </a:lnTo>
                    <a:lnTo>
                      <a:pt x="1604" y="885"/>
                    </a:lnTo>
                    <a:lnTo>
                      <a:pt x="1607" y="887"/>
                    </a:lnTo>
                    <a:lnTo>
                      <a:pt x="1607" y="890"/>
                    </a:lnTo>
                    <a:lnTo>
                      <a:pt x="1609" y="893"/>
                    </a:lnTo>
                    <a:lnTo>
                      <a:pt x="1609" y="895"/>
                    </a:lnTo>
                    <a:lnTo>
                      <a:pt x="1612" y="898"/>
                    </a:lnTo>
                    <a:lnTo>
                      <a:pt x="1614" y="900"/>
                    </a:lnTo>
                    <a:lnTo>
                      <a:pt x="1614" y="903"/>
                    </a:lnTo>
                    <a:lnTo>
                      <a:pt x="1617" y="905"/>
                    </a:lnTo>
                    <a:lnTo>
                      <a:pt x="1617" y="908"/>
                    </a:lnTo>
                    <a:lnTo>
                      <a:pt x="1620" y="911"/>
                    </a:lnTo>
                    <a:lnTo>
                      <a:pt x="1622" y="913"/>
                    </a:lnTo>
                    <a:lnTo>
                      <a:pt x="1622" y="913"/>
                    </a:lnTo>
                    <a:lnTo>
                      <a:pt x="1625" y="916"/>
                    </a:lnTo>
                    <a:lnTo>
                      <a:pt x="1625" y="918"/>
                    </a:lnTo>
                    <a:lnTo>
                      <a:pt x="1627" y="924"/>
                    </a:lnTo>
                    <a:lnTo>
                      <a:pt x="1630" y="924"/>
                    </a:lnTo>
                    <a:lnTo>
                      <a:pt x="1630" y="926"/>
                    </a:lnTo>
                    <a:lnTo>
                      <a:pt x="1632" y="929"/>
                    </a:lnTo>
                    <a:lnTo>
                      <a:pt x="1632" y="931"/>
                    </a:lnTo>
                    <a:lnTo>
                      <a:pt x="1635" y="936"/>
                    </a:lnTo>
                    <a:lnTo>
                      <a:pt x="1638" y="936"/>
                    </a:lnTo>
                    <a:lnTo>
                      <a:pt x="1638" y="939"/>
                    </a:lnTo>
                    <a:lnTo>
                      <a:pt x="1640" y="942"/>
                    </a:lnTo>
                    <a:lnTo>
                      <a:pt x="1640" y="944"/>
                    </a:lnTo>
                    <a:lnTo>
                      <a:pt x="1643" y="947"/>
                    </a:lnTo>
                    <a:lnTo>
                      <a:pt x="1645" y="952"/>
                    </a:lnTo>
                    <a:lnTo>
                      <a:pt x="1645" y="952"/>
                    </a:lnTo>
                    <a:lnTo>
                      <a:pt x="1648" y="955"/>
                    </a:lnTo>
                    <a:lnTo>
                      <a:pt x="1648" y="957"/>
                    </a:lnTo>
                    <a:lnTo>
                      <a:pt x="1651" y="960"/>
                    </a:lnTo>
                    <a:lnTo>
                      <a:pt x="1651" y="962"/>
                    </a:lnTo>
                    <a:lnTo>
                      <a:pt x="1653" y="967"/>
                    </a:lnTo>
                    <a:lnTo>
                      <a:pt x="1656" y="970"/>
                    </a:lnTo>
                    <a:lnTo>
                      <a:pt x="1656" y="973"/>
                    </a:lnTo>
                    <a:lnTo>
                      <a:pt x="1658" y="973"/>
                    </a:lnTo>
                    <a:lnTo>
                      <a:pt x="1658" y="975"/>
                    </a:lnTo>
                    <a:lnTo>
                      <a:pt x="1661" y="980"/>
                    </a:lnTo>
                    <a:lnTo>
                      <a:pt x="1661" y="983"/>
                    </a:lnTo>
                    <a:lnTo>
                      <a:pt x="1663" y="985"/>
                    </a:lnTo>
                    <a:lnTo>
                      <a:pt x="1666" y="988"/>
                    </a:lnTo>
                    <a:lnTo>
                      <a:pt x="1666" y="991"/>
                    </a:lnTo>
                    <a:lnTo>
                      <a:pt x="1669" y="993"/>
                    </a:lnTo>
                    <a:lnTo>
                      <a:pt x="1669" y="996"/>
                    </a:lnTo>
                    <a:lnTo>
                      <a:pt x="1671" y="998"/>
                    </a:lnTo>
                    <a:lnTo>
                      <a:pt x="1671" y="1001"/>
                    </a:lnTo>
                    <a:lnTo>
                      <a:pt x="1674" y="1004"/>
                    </a:lnTo>
                    <a:lnTo>
                      <a:pt x="1674" y="1006"/>
                    </a:lnTo>
                    <a:lnTo>
                      <a:pt x="1676" y="1009"/>
                    </a:lnTo>
                    <a:lnTo>
                      <a:pt x="1676" y="1011"/>
                    </a:lnTo>
                    <a:lnTo>
                      <a:pt x="1679" y="1014"/>
                    </a:lnTo>
                    <a:lnTo>
                      <a:pt x="1682" y="1016"/>
                    </a:lnTo>
                    <a:lnTo>
                      <a:pt x="1682" y="1019"/>
                    </a:lnTo>
                    <a:lnTo>
                      <a:pt x="1684" y="1022"/>
                    </a:lnTo>
                    <a:lnTo>
                      <a:pt x="1684" y="1024"/>
                    </a:lnTo>
                    <a:lnTo>
                      <a:pt x="1687" y="1027"/>
                    </a:lnTo>
                    <a:lnTo>
                      <a:pt x="1687" y="1029"/>
                    </a:lnTo>
                    <a:lnTo>
                      <a:pt x="1689" y="1032"/>
                    </a:lnTo>
                    <a:lnTo>
                      <a:pt x="1689" y="1034"/>
                    </a:lnTo>
                    <a:lnTo>
                      <a:pt x="1692" y="1037"/>
                    </a:lnTo>
                    <a:lnTo>
                      <a:pt x="1692" y="1040"/>
                    </a:lnTo>
                    <a:lnTo>
                      <a:pt x="1694" y="1042"/>
                    </a:lnTo>
                    <a:lnTo>
                      <a:pt x="1694" y="1045"/>
                    </a:lnTo>
                    <a:lnTo>
                      <a:pt x="1697" y="1047"/>
                    </a:lnTo>
                    <a:lnTo>
                      <a:pt x="1697" y="1050"/>
                    </a:lnTo>
                    <a:lnTo>
                      <a:pt x="1700" y="1053"/>
                    </a:lnTo>
                    <a:lnTo>
                      <a:pt x="1702" y="1055"/>
                    </a:lnTo>
                    <a:lnTo>
                      <a:pt x="1702" y="1058"/>
                    </a:lnTo>
                    <a:lnTo>
                      <a:pt x="1705" y="1060"/>
                    </a:lnTo>
                    <a:lnTo>
                      <a:pt x="1705" y="1063"/>
                    </a:lnTo>
                    <a:lnTo>
                      <a:pt x="1707" y="1065"/>
                    </a:lnTo>
                    <a:lnTo>
                      <a:pt x="1707" y="1071"/>
                    </a:lnTo>
                    <a:lnTo>
                      <a:pt x="1710" y="1073"/>
                    </a:lnTo>
                    <a:lnTo>
                      <a:pt x="1710" y="1076"/>
                    </a:lnTo>
                    <a:lnTo>
                      <a:pt x="1712" y="1078"/>
                    </a:lnTo>
                    <a:lnTo>
                      <a:pt x="1712" y="1081"/>
                    </a:lnTo>
                    <a:lnTo>
                      <a:pt x="1715" y="1083"/>
                    </a:lnTo>
                    <a:lnTo>
                      <a:pt x="1715" y="1086"/>
                    </a:lnTo>
                    <a:lnTo>
                      <a:pt x="1718" y="1089"/>
                    </a:lnTo>
                    <a:lnTo>
                      <a:pt x="1718" y="1091"/>
                    </a:lnTo>
                    <a:lnTo>
                      <a:pt x="1720" y="1094"/>
                    </a:lnTo>
                    <a:lnTo>
                      <a:pt x="1720" y="1096"/>
                    </a:lnTo>
                    <a:lnTo>
                      <a:pt x="1723" y="1099"/>
                    </a:lnTo>
                    <a:lnTo>
                      <a:pt x="1723" y="1102"/>
                    </a:lnTo>
                    <a:lnTo>
                      <a:pt x="1723" y="1104"/>
                    </a:lnTo>
                    <a:lnTo>
                      <a:pt x="1725" y="1107"/>
                    </a:lnTo>
                    <a:lnTo>
                      <a:pt x="1725" y="1109"/>
                    </a:lnTo>
                    <a:lnTo>
                      <a:pt x="1728" y="1112"/>
                    </a:lnTo>
                    <a:lnTo>
                      <a:pt x="1728" y="1114"/>
                    </a:lnTo>
                    <a:lnTo>
                      <a:pt x="1731" y="1117"/>
                    </a:lnTo>
                    <a:lnTo>
                      <a:pt x="1731" y="1120"/>
                    </a:lnTo>
                    <a:lnTo>
                      <a:pt x="1733" y="1125"/>
                    </a:lnTo>
                    <a:lnTo>
                      <a:pt x="1733" y="1127"/>
                    </a:lnTo>
                    <a:lnTo>
                      <a:pt x="1736" y="1130"/>
                    </a:lnTo>
                    <a:lnTo>
                      <a:pt x="1736" y="1132"/>
                    </a:lnTo>
                    <a:lnTo>
                      <a:pt x="1738" y="1135"/>
                    </a:lnTo>
                    <a:lnTo>
                      <a:pt x="1738" y="1138"/>
                    </a:lnTo>
                    <a:lnTo>
                      <a:pt x="1741" y="1140"/>
                    </a:lnTo>
                    <a:lnTo>
                      <a:pt x="1741" y="1143"/>
                    </a:lnTo>
                    <a:lnTo>
                      <a:pt x="1743" y="1145"/>
                    </a:lnTo>
                    <a:lnTo>
                      <a:pt x="1743" y="1148"/>
                    </a:lnTo>
                    <a:lnTo>
                      <a:pt x="1746" y="1151"/>
                    </a:lnTo>
                    <a:lnTo>
                      <a:pt x="1746" y="1153"/>
                    </a:lnTo>
                    <a:lnTo>
                      <a:pt x="1746" y="1156"/>
                    </a:lnTo>
                    <a:lnTo>
                      <a:pt x="1749" y="1158"/>
                    </a:lnTo>
                    <a:lnTo>
                      <a:pt x="1749" y="1161"/>
                    </a:lnTo>
                    <a:lnTo>
                      <a:pt x="1751" y="1163"/>
                    </a:lnTo>
                    <a:lnTo>
                      <a:pt x="1751" y="1169"/>
                    </a:lnTo>
                    <a:lnTo>
                      <a:pt x="1754" y="1171"/>
                    </a:lnTo>
                    <a:lnTo>
                      <a:pt x="1754" y="1174"/>
                    </a:lnTo>
                    <a:lnTo>
                      <a:pt x="1756" y="1176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19" name="Freeform 879"/>
              <p:cNvSpPr>
                <a:spLocks/>
              </p:cNvSpPr>
              <p:nvPr/>
            </p:nvSpPr>
            <p:spPr bwMode="auto">
              <a:xfrm>
                <a:off x="2195" y="2845"/>
                <a:ext cx="145" cy="728"/>
              </a:xfrm>
              <a:custGeom>
                <a:avLst/>
                <a:gdLst>
                  <a:gd name="T0" fmla="*/ 3 w 145"/>
                  <a:gd name="T1" fmla="*/ 8 h 728"/>
                  <a:gd name="T2" fmla="*/ 8 w 145"/>
                  <a:gd name="T3" fmla="*/ 18 h 728"/>
                  <a:gd name="T4" fmla="*/ 11 w 145"/>
                  <a:gd name="T5" fmla="*/ 31 h 728"/>
                  <a:gd name="T6" fmla="*/ 16 w 145"/>
                  <a:gd name="T7" fmla="*/ 42 h 728"/>
                  <a:gd name="T8" fmla="*/ 21 w 145"/>
                  <a:gd name="T9" fmla="*/ 52 h 728"/>
                  <a:gd name="T10" fmla="*/ 24 w 145"/>
                  <a:gd name="T11" fmla="*/ 65 h 728"/>
                  <a:gd name="T12" fmla="*/ 29 w 145"/>
                  <a:gd name="T13" fmla="*/ 75 h 728"/>
                  <a:gd name="T14" fmla="*/ 34 w 145"/>
                  <a:gd name="T15" fmla="*/ 85 h 728"/>
                  <a:gd name="T16" fmla="*/ 36 w 145"/>
                  <a:gd name="T17" fmla="*/ 98 h 728"/>
                  <a:gd name="T18" fmla="*/ 42 w 145"/>
                  <a:gd name="T19" fmla="*/ 109 h 728"/>
                  <a:gd name="T20" fmla="*/ 44 w 145"/>
                  <a:gd name="T21" fmla="*/ 119 h 728"/>
                  <a:gd name="T22" fmla="*/ 49 w 145"/>
                  <a:gd name="T23" fmla="*/ 132 h 728"/>
                  <a:gd name="T24" fmla="*/ 52 w 145"/>
                  <a:gd name="T25" fmla="*/ 142 h 728"/>
                  <a:gd name="T26" fmla="*/ 54 w 145"/>
                  <a:gd name="T27" fmla="*/ 155 h 728"/>
                  <a:gd name="T28" fmla="*/ 60 w 145"/>
                  <a:gd name="T29" fmla="*/ 165 h 728"/>
                  <a:gd name="T30" fmla="*/ 62 w 145"/>
                  <a:gd name="T31" fmla="*/ 178 h 728"/>
                  <a:gd name="T32" fmla="*/ 65 w 145"/>
                  <a:gd name="T33" fmla="*/ 189 h 728"/>
                  <a:gd name="T34" fmla="*/ 70 w 145"/>
                  <a:gd name="T35" fmla="*/ 199 h 728"/>
                  <a:gd name="T36" fmla="*/ 73 w 145"/>
                  <a:gd name="T37" fmla="*/ 212 h 728"/>
                  <a:gd name="T38" fmla="*/ 75 w 145"/>
                  <a:gd name="T39" fmla="*/ 222 h 728"/>
                  <a:gd name="T40" fmla="*/ 78 w 145"/>
                  <a:gd name="T41" fmla="*/ 235 h 728"/>
                  <a:gd name="T42" fmla="*/ 83 w 145"/>
                  <a:gd name="T43" fmla="*/ 245 h 728"/>
                  <a:gd name="T44" fmla="*/ 85 w 145"/>
                  <a:gd name="T45" fmla="*/ 258 h 728"/>
                  <a:gd name="T46" fmla="*/ 88 w 145"/>
                  <a:gd name="T47" fmla="*/ 269 h 728"/>
                  <a:gd name="T48" fmla="*/ 91 w 145"/>
                  <a:gd name="T49" fmla="*/ 282 h 728"/>
                  <a:gd name="T50" fmla="*/ 93 w 145"/>
                  <a:gd name="T51" fmla="*/ 292 h 728"/>
                  <a:gd name="T52" fmla="*/ 96 w 145"/>
                  <a:gd name="T53" fmla="*/ 305 h 728"/>
                  <a:gd name="T54" fmla="*/ 98 w 145"/>
                  <a:gd name="T55" fmla="*/ 315 h 728"/>
                  <a:gd name="T56" fmla="*/ 101 w 145"/>
                  <a:gd name="T57" fmla="*/ 328 h 728"/>
                  <a:gd name="T58" fmla="*/ 103 w 145"/>
                  <a:gd name="T59" fmla="*/ 338 h 728"/>
                  <a:gd name="T60" fmla="*/ 106 w 145"/>
                  <a:gd name="T61" fmla="*/ 351 h 728"/>
                  <a:gd name="T62" fmla="*/ 109 w 145"/>
                  <a:gd name="T63" fmla="*/ 362 h 728"/>
                  <a:gd name="T64" fmla="*/ 111 w 145"/>
                  <a:gd name="T65" fmla="*/ 374 h 728"/>
                  <a:gd name="T66" fmla="*/ 114 w 145"/>
                  <a:gd name="T67" fmla="*/ 387 h 728"/>
                  <a:gd name="T68" fmla="*/ 114 w 145"/>
                  <a:gd name="T69" fmla="*/ 398 h 728"/>
                  <a:gd name="T70" fmla="*/ 116 w 145"/>
                  <a:gd name="T71" fmla="*/ 411 h 728"/>
                  <a:gd name="T72" fmla="*/ 119 w 145"/>
                  <a:gd name="T73" fmla="*/ 421 h 728"/>
                  <a:gd name="T74" fmla="*/ 122 w 145"/>
                  <a:gd name="T75" fmla="*/ 434 h 728"/>
                  <a:gd name="T76" fmla="*/ 124 w 145"/>
                  <a:gd name="T77" fmla="*/ 447 h 728"/>
                  <a:gd name="T78" fmla="*/ 124 w 145"/>
                  <a:gd name="T79" fmla="*/ 457 h 728"/>
                  <a:gd name="T80" fmla="*/ 127 w 145"/>
                  <a:gd name="T81" fmla="*/ 470 h 728"/>
                  <a:gd name="T82" fmla="*/ 127 w 145"/>
                  <a:gd name="T83" fmla="*/ 480 h 728"/>
                  <a:gd name="T84" fmla="*/ 129 w 145"/>
                  <a:gd name="T85" fmla="*/ 493 h 728"/>
                  <a:gd name="T86" fmla="*/ 132 w 145"/>
                  <a:gd name="T87" fmla="*/ 503 h 728"/>
                  <a:gd name="T88" fmla="*/ 132 w 145"/>
                  <a:gd name="T89" fmla="*/ 516 h 728"/>
                  <a:gd name="T90" fmla="*/ 134 w 145"/>
                  <a:gd name="T91" fmla="*/ 529 h 728"/>
                  <a:gd name="T92" fmla="*/ 134 w 145"/>
                  <a:gd name="T93" fmla="*/ 539 h 728"/>
                  <a:gd name="T94" fmla="*/ 137 w 145"/>
                  <a:gd name="T95" fmla="*/ 552 h 728"/>
                  <a:gd name="T96" fmla="*/ 137 w 145"/>
                  <a:gd name="T97" fmla="*/ 565 h 728"/>
                  <a:gd name="T98" fmla="*/ 137 w 145"/>
                  <a:gd name="T99" fmla="*/ 576 h 728"/>
                  <a:gd name="T100" fmla="*/ 140 w 145"/>
                  <a:gd name="T101" fmla="*/ 589 h 728"/>
                  <a:gd name="T102" fmla="*/ 140 w 145"/>
                  <a:gd name="T103" fmla="*/ 599 h 728"/>
                  <a:gd name="T104" fmla="*/ 140 w 145"/>
                  <a:gd name="T105" fmla="*/ 612 h 728"/>
                  <a:gd name="T106" fmla="*/ 142 w 145"/>
                  <a:gd name="T107" fmla="*/ 625 h 728"/>
                  <a:gd name="T108" fmla="*/ 142 w 145"/>
                  <a:gd name="T109" fmla="*/ 635 h 728"/>
                  <a:gd name="T110" fmla="*/ 142 w 145"/>
                  <a:gd name="T111" fmla="*/ 648 h 728"/>
                  <a:gd name="T112" fmla="*/ 142 w 145"/>
                  <a:gd name="T113" fmla="*/ 661 h 728"/>
                  <a:gd name="T114" fmla="*/ 142 w 145"/>
                  <a:gd name="T115" fmla="*/ 671 h 728"/>
                  <a:gd name="T116" fmla="*/ 142 w 145"/>
                  <a:gd name="T117" fmla="*/ 684 h 728"/>
                  <a:gd name="T118" fmla="*/ 145 w 145"/>
                  <a:gd name="T119" fmla="*/ 694 h 728"/>
                  <a:gd name="T120" fmla="*/ 145 w 145"/>
                  <a:gd name="T121" fmla="*/ 707 h 728"/>
                  <a:gd name="T122" fmla="*/ 145 w 145"/>
                  <a:gd name="T123" fmla="*/ 72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5" h="728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3" y="11"/>
                    </a:lnTo>
                    <a:lnTo>
                      <a:pt x="5" y="13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21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1" y="31"/>
                    </a:lnTo>
                    <a:lnTo>
                      <a:pt x="13" y="34"/>
                    </a:lnTo>
                    <a:lnTo>
                      <a:pt x="13" y="36"/>
                    </a:lnTo>
                    <a:lnTo>
                      <a:pt x="16" y="39"/>
                    </a:lnTo>
                    <a:lnTo>
                      <a:pt x="16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18" y="49"/>
                    </a:lnTo>
                    <a:lnTo>
                      <a:pt x="21" y="52"/>
                    </a:lnTo>
                    <a:lnTo>
                      <a:pt x="21" y="55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24" y="65"/>
                    </a:lnTo>
                    <a:lnTo>
                      <a:pt x="26" y="67"/>
                    </a:lnTo>
                    <a:lnTo>
                      <a:pt x="26" y="70"/>
                    </a:lnTo>
                    <a:lnTo>
                      <a:pt x="26" y="73"/>
                    </a:lnTo>
                    <a:lnTo>
                      <a:pt x="29" y="75"/>
                    </a:lnTo>
                    <a:lnTo>
                      <a:pt x="29" y="78"/>
                    </a:lnTo>
                    <a:lnTo>
                      <a:pt x="31" y="80"/>
                    </a:lnTo>
                    <a:lnTo>
                      <a:pt x="31" y="83"/>
                    </a:lnTo>
                    <a:lnTo>
                      <a:pt x="34" y="85"/>
                    </a:lnTo>
                    <a:lnTo>
                      <a:pt x="34" y="88"/>
                    </a:lnTo>
                    <a:lnTo>
                      <a:pt x="34" y="91"/>
                    </a:lnTo>
                    <a:lnTo>
                      <a:pt x="36" y="96"/>
                    </a:lnTo>
                    <a:lnTo>
                      <a:pt x="36" y="98"/>
                    </a:lnTo>
                    <a:lnTo>
                      <a:pt x="36" y="101"/>
                    </a:lnTo>
                    <a:lnTo>
                      <a:pt x="39" y="104"/>
                    </a:lnTo>
                    <a:lnTo>
                      <a:pt x="39" y="106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2" y="114"/>
                    </a:lnTo>
                    <a:lnTo>
                      <a:pt x="44" y="116"/>
                    </a:lnTo>
                    <a:lnTo>
                      <a:pt x="44" y="119"/>
                    </a:lnTo>
                    <a:lnTo>
                      <a:pt x="44" y="122"/>
                    </a:lnTo>
                    <a:lnTo>
                      <a:pt x="47" y="127"/>
                    </a:lnTo>
                    <a:lnTo>
                      <a:pt x="47" y="129"/>
                    </a:lnTo>
                    <a:lnTo>
                      <a:pt x="49" y="132"/>
                    </a:lnTo>
                    <a:lnTo>
                      <a:pt x="49" y="134"/>
                    </a:lnTo>
                    <a:lnTo>
                      <a:pt x="49" y="137"/>
                    </a:lnTo>
                    <a:lnTo>
                      <a:pt x="52" y="140"/>
                    </a:lnTo>
                    <a:lnTo>
                      <a:pt x="52" y="142"/>
                    </a:lnTo>
                    <a:lnTo>
                      <a:pt x="52" y="145"/>
                    </a:lnTo>
                    <a:lnTo>
                      <a:pt x="54" y="147"/>
                    </a:lnTo>
                    <a:lnTo>
                      <a:pt x="54" y="153"/>
                    </a:lnTo>
                    <a:lnTo>
                      <a:pt x="54" y="155"/>
                    </a:lnTo>
                    <a:lnTo>
                      <a:pt x="57" y="158"/>
                    </a:lnTo>
                    <a:lnTo>
                      <a:pt x="57" y="160"/>
                    </a:lnTo>
                    <a:lnTo>
                      <a:pt x="57" y="163"/>
                    </a:lnTo>
                    <a:lnTo>
                      <a:pt x="60" y="165"/>
                    </a:lnTo>
                    <a:lnTo>
                      <a:pt x="60" y="168"/>
                    </a:lnTo>
                    <a:lnTo>
                      <a:pt x="60" y="171"/>
                    </a:lnTo>
                    <a:lnTo>
                      <a:pt x="62" y="173"/>
                    </a:lnTo>
                    <a:lnTo>
                      <a:pt x="62" y="178"/>
                    </a:lnTo>
                    <a:lnTo>
                      <a:pt x="62" y="181"/>
                    </a:lnTo>
                    <a:lnTo>
                      <a:pt x="65" y="184"/>
                    </a:lnTo>
                    <a:lnTo>
                      <a:pt x="65" y="186"/>
                    </a:lnTo>
                    <a:lnTo>
                      <a:pt x="65" y="189"/>
                    </a:lnTo>
                    <a:lnTo>
                      <a:pt x="67" y="191"/>
                    </a:lnTo>
                    <a:lnTo>
                      <a:pt x="67" y="194"/>
                    </a:lnTo>
                    <a:lnTo>
                      <a:pt x="67" y="196"/>
                    </a:lnTo>
                    <a:lnTo>
                      <a:pt x="70" y="199"/>
                    </a:lnTo>
                    <a:lnTo>
                      <a:pt x="70" y="204"/>
                    </a:lnTo>
                    <a:lnTo>
                      <a:pt x="70" y="207"/>
                    </a:lnTo>
                    <a:lnTo>
                      <a:pt x="73" y="209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5" y="217"/>
                    </a:lnTo>
                    <a:lnTo>
                      <a:pt x="75" y="220"/>
                    </a:lnTo>
                    <a:lnTo>
                      <a:pt x="75" y="222"/>
                    </a:lnTo>
                    <a:lnTo>
                      <a:pt x="78" y="225"/>
                    </a:lnTo>
                    <a:lnTo>
                      <a:pt x="78" y="230"/>
                    </a:lnTo>
                    <a:lnTo>
                      <a:pt x="78" y="233"/>
                    </a:lnTo>
                    <a:lnTo>
                      <a:pt x="78" y="235"/>
                    </a:lnTo>
                    <a:lnTo>
                      <a:pt x="80" y="238"/>
                    </a:lnTo>
                    <a:lnTo>
                      <a:pt x="80" y="240"/>
                    </a:lnTo>
                    <a:lnTo>
                      <a:pt x="80" y="243"/>
                    </a:lnTo>
                    <a:lnTo>
                      <a:pt x="83" y="245"/>
                    </a:lnTo>
                    <a:lnTo>
                      <a:pt x="83" y="248"/>
                    </a:lnTo>
                    <a:lnTo>
                      <a:pt x="83" y="253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5" y="261"/>
                    </a:lnTo>
                    <a:lnTo>
                      <a:pt x="85" y="263"/>
                    </a:lnTo>
                    <a:lnTo>
                      <a:pt x="88" y="266"/>
                    </a:lnTo>
                    <a:lnTo>
                      <a:pt x="88" y="269"/>
                    </a:lnTo>
                    <a:lnTo>
                      <a:pt x="88" y="271"/>
                    </a:lnTo>
                    <a:lnTo>
                      <a:pt x="91" y="276"/>
                    </a:lnTo>
                    <a:lnTo>
                      <a:pt x="91" y="279"/>
                    </a:lnTo>
                    <a:lnTo>
                      <a:pt x="91" y="282"/>
                    </a:lnTo>
                    <a:lnTo>
                      <a:pt x="91" y="284"/>
                    </a:lnTo>
                    <a:lnTo>
                      <a:pt x="93" y="287"/>
                    </a:lnTo>
                    <a:lnTo>
                      <a:pt x="93" y="289"/>
                    </a:lnTo>
                    <a:lnTo>
                      <a:pt x="93" y="292"/>
                    </a:lnTo>
                    <a:lnTo>
                      <a:pt x="93" y="294"/>
                    </a:lnTo>
                    <a:lnTo>
                      <a:pt x="96" y="297"/>
                    </a:lnTo>
                    <a:lnTo>
                      <a:pt x="96" y="302"/>
                    </a:lnTo>
                    <a:lnTo>
                      <a:pt x="96" y="305"/>
                    </a:lnTo>
                    <a:lnTo>
                      <a:pt x="96" y="307"/>
                    </a:lnTo>
                    <a:lnTo>
                      <a:pt x="98" y="310"/>
                    </a:lnTo>
                    <a:lnTo>
                      <a:pt x="98" y="312"/>
                    </a:lnTo>
                    <a:lnTo>
                      <a:pt x="98" y="315"/>
                    </a:lnTo>
                    <a:lnTo>
                      <a:pt x="98" y="318"/>
                    </a:lnTo>
                    <a:lnTo>
                      <a:pt x="101" y="323"/>
                    </a:lnTo>
                    <a:lnTo>
                      <a:pt x="101" y="325"/>
                    </a:lnTo>
                    <a:lnTo>
                      <a:pt x="101" y="328"/>
                    </a:lnTo>
                    <a:lnTo>
                      <a:pt x="101" y="331"/>
                    </a:lnTo>
                    <a:lnTo>
                      <a:pt x="103" y="333"/>
                    </a:lnTo>
                    <a:lnTo>
                      <a:pt x="103" y="336"/>
                    </a:lnTo>
                    <a:lnTo>
                      <a:pt x="103" y="338"/>
                    </a:lnTo>
                    <a:lnTo>
                      <a:pt x="103" y="343"/>
                    </a:lnTo>
                    <a:lnTo>
                      <a:pt x="106" y="346"/>
                    </a:lnTo>
                    <a:lnTo>
                      <a:pt x="106" y="349"/>
                    </a:lnTo>
                    <a:lnTo>
                      <a:pt x="106" y="351"/>
                    </a:lnTo>
                    <a:lnTo>
                      <a:pt x="106" y="354"/>
                    </a:lnTo>
                    <a:lnTo>
                      <a:pt x="109" y="356"/>
                    </a:lnTo>
                    <a:lnTo>
                      <a:pt x="109" y="359"/>
                    </a:lnTo>
                    <a:lnTo>
                      <a:pt x="109" y="362"/>
                    </a:lnTo>
                    <a:lnTo>
                      <a:pt x="109" y="367"/>
                    </a:lnTo>
                    <a:lnTo>
                      <a:pt x="109" y="369"/>
                    </a:lnTo>
                    <a:lnTo>
                      <a:pt x="111" y="372"/>
                    </a:lnTo>
                    <a:lnTo>
                      <a:pt x="111" y="374"/>
                    </a:lnTo>
                    <a:lnTo>
                      <a:pt x="111" y="377"/>
                    </a:lnTo>
                    <a:lnTo>
                      <a:pt x="111" y="380"/>
                    </a:lnTo>
                    <a:lnTo>
                      <a:pt x="111" y="382"/>
                    </a:lnTo>
                    <a:lnTo>
                      <a:pt x="114" y="387"/>
                    </a:lnTo>
                    <a:lnTo>
                      <a:pt x="114" y="390"/>
                    </a:lnTo>
                    <a:lnTo>
                      <a:pt x="114" y="392"/>
                    </a:lnTo>
                    <a:lnTo>
                      <a:pt x="114" y="395"/>
                    </a:lnTo>
                    <a:lnTo>
                      <a:pt x="114" y="398"/>
                    </a:lnTo>
                    <a:lnTo>
                      <a:pt x="116" y="400"/>
                    </a:lnTo>
                    <a:lnTo>
                      <a:pt x="116" y="403"/>
                    </a:lnTo>
                    <a:lnTo>
                      <a:pt x="116" y="408"/>
                    </a:lnTo>
                    <a:lnTo>
                      <a:pt x="116" y="411"/>
                    </a:lnTo>
                    <a:lnTo>
                      <a:pt x="119" y="413"/>
                    </a:lnTo>
                    <a:lnTo>
                      <a:pt x="119" y="416"/>
                    </a:lnTo>
                    <a:lnTo>
                      <a:pt x="119" y="418"/>
                    </a:lnTo>
                    <a:lnTo>
                      <a:pt x="119" y="421"/>
                    </a:lnTo>
                    <a:lnTo>
                      <a:pt x="119" y="423"/>
                    </a:lnTo>
                    <a:lnTo>
                      <a:pt x="119" y="429"/>
                    </a:lnTo>
                    <a:lnTo>
                      <a:pt x="122" y="431"/>
                    </a:lnTo>
                    <a:lnTo>
                      <a:pt x="122" y="434"/>
                    </a:lnTo>
                    <a:lnTo>
                      <a:pt x="122" y="436"/>
                    </a:lnTo>
                    <a:lnTo>
                      <a:pt x="122" y="439"/>
                    </a:lnTo>
                    <a:lnTo>
                      <a:pt x="122" y="441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4" y="452"/>
                    </a:lnTo>
                    <a:lnTo>
                      <a:pt x="124" y="454"/>
                    </a:lnTo>
                    <a:lnTo>
                      <a:pt x="124" y="457"/>
                    </a:lnTo>
                    <a:lnTo>
                      <a:pt x="124" y="460"/>
                    </a:lnTo>
                    <a:lnTo>
                      <a:pt x="124" y="462"/>
                    </a:lnTo>
                    <a:lnTo>
                      <a:pt x="127" y="465"/>
                    </a:lnTo>
                    <a:lnTo>
                      <a:pt x="127" y="470"/>
                    </a:lnTo>
                    <a:lnTo>
                      <a:pt x="127" y="472"/>
                    </a:lnTo>
                    <a:lnTo>
                      <a:pt x="127" y="475"/>
                    </a:lnTo>
                    <a:lnTo>
                      <a:pt x="127" y="478"/>
                    </a:lnTo>
                    <a:lnTo>
                      <a:pt x="127" y="480"/>
                    </a:lnTo>
                    <a:lnTo>
                      <a:pt x="129" y="483"/>
                    </a:lnTo>
                    <a:lnTo>
                      <a:pt x="129" y="488"/>
                    </a:lnTo>
                    <a:lnTo>
                      <a:pt x="129" y="490"/>
                    </a:lnTo>
                    <a:lnTo>
                      <a:pt x="129" y="493"/>
                    </a:lnTo>
                    <a:lnTo>
                      <a:pt x="129" y="496"/>
                    </a:lnTo>
                    <a:lnTo>
                      <a:pt x="129" y="498"/>
                    </a:lnTo>
                    <a:lnTo>
                      <a:pt x="132" y="501"/>
                    </a:lnTo>
                    <a:lnTo>
                      <a:pt x="132" y="503"/>
                    </a:lnTo>
                    <a:lnTo>
                      <a:pt x="132" y="509"/>
                    </a:lnTo>
                    <a:lnTo>
                      <a:pt x="132" y="511"/>
                    </a:lnTo>
                    <a:lnTo>
                      <a:pt x="132" y="514"/>
                    </a:lnTo>
                    <a:lnTo>
                      <a:pt x="132" y="516"/>
                    </a:lnTo>
                    <a:lnTo>
                      <a:pt x="132" y="519"/>
                    </a:lnTo>
                    <a:lnTo>
                      <a:pt x="132" y="521"/>
                    </a:lnTo>
                    <a:lnTo>
                      <a:pt x="134" y="524"/>
                    </a:lnTo>
                    <a:lnTo>
                      <a:pt x="134" y="529"/>
                    </a:lnTo>
                    <a:lnTo>
                      <a:pt x="134" y="532"/>
                    </a:lnTo>
                    <a:lnTo>
                      <a:pt x="134" y="534"/>
                    </a:lnTo>
                    <a:lnTo>
                      <a:pt x="134" y="537"/>
                    </a:lnTo>
                    <a:lnTo>
                      <a:pt x="134" y="539"/>
                    </a:lnTo>
                    <a:lnTo>
                      <a:pt x="134" y="542"/>
                    </a:lnTo>
                    <a:lnTo>
                      <a:pt x="134" y="547"/>
                    </a:lnTo>
                    <a:lnTo>
                      <a:pt x="134" y="550"/>
                    </a:lnTo>
                    <a:lnTo>
                      <a:pt x="137" y="552"/>
                    </a:lnTo>
                    <a:lnTo>
                      <a:pt x="137" y="555"/>
                    </a:lnTo>
                    <a:lnTo>
                      <a:pt x="137" y="558"/>
                    </a:lnTo>
                    <a:lnTo>
                      <a:pt x="137" y="560"/>
                    </a:lnTo>
                    <a:lnTo>
                      <a:pt x="137" y="565"/>
                    </a:lnTo>
                    <a:lnTo>
                      <a:pt x="137" y="568"/>
                    </a:lnTo>
                    <a:lnTo>
                      <a:pt x="137" y="570"/>
                    </a:lnTo>
                    <a:lnTo>
                      <a:pt x="137" y="573"/>
                    </a:lnTo>
                    <a:lnTo>
                      <a:pt x="137" y="576"/>
                    </a:lnTo>
                    <a:lnTo>
                      <a:pt x="137" y="578"/>
                    </a:lnTo>
                    <a:lnTo>
                      <a:pt x="140" y="581"/>
                    </a:lnTo>
                    <a:lnTo>
                      <a:pt x="140" y="586"/>
                    </a:lnTo>
                    <a:lnTo>
                      <a:pt x="140" y="589"/>
                    </a:lnTo>
                    <a:lnTo>
                      <a:pt x="140" y="591"/>
                    </a:lnTo>
                    <a:lnTo>
                      <a:pt x="140" y="594"/>
                    </a:lnTo>
                    <a:lnTo>
                      <a:pt x="140" y="596"/>
                    </a:lnTo>
                    <a:lnTo>
                      <a:pt x="140" y="599"/>
                    </a:lnTo>
                    <a:lnTo>
                      <a:pt x="140" y="604"/>
                    </a:lnTo>
                    <a:lnTo>
                      <a:pt x="140" y="607"/>
                    </a:lnTo>
                    <a:lnTo>
                      <a:pt x="140" y="609"/>
                    </a:lnTo>
                    <a:lnTo>
                      <a:pt x="140" y="612"/>
                    </a:lnTo>
                    <a:lnTo>
                      <a:pt x="140" y="614"/>
                    </a:lnTo>
                    <a:lnTo>
                      <a:pt x="140" y="617"/>
                    </a:lnTo>
                    <a:lnTo>
                      <a:pt x="140" y="619"/>
                    </a:lnTo>
                    <a:lnTo>
                      <a:pt x="142" y="625"/>
                    </a:lnTo>
                    <a:lnTo>
                      <a:pt x="142" y="627"/>
                    </a:lnTo>
                    <a:lnTo>
                      <a:pt x="142" y="630"/>
                    </a:lnTo>
                    <a:lnTo>
                      <a:pt x="142" y="632"/>
                    </a:lnTo>
                    <a:lnTo>
                      <a:pt x="142" y="635"/>
                    </a:lnTo>
                    <a:lnTo>
                      <a:pt x="142" y="638"/>
                    </a:lnTo>
                    <a:lnTo>
                      <a:pt x="142" y="643"/>
                    </a:lnTo>
                    <a:lnTo>
                      <a:pt x="142" y="645"/>
                    </a:lnTo>
                    <a:lnTo>
                      <a:pt x="142" y="648"/>
                    </a:lnTo>
                    <a:lnTo>
                      <a:pt x="142" y="650"/>
                    </a:lnTo>
                    <a:lnTo>
                      <a:pt x="142" y="653"/>
                    </a:lnTo>
                    <a:lnTo>
                      <a:pt x="142" y="656"/>
                    </a:lnTo>
                    <a:lnTo>
                      <a:pt x="142" y="661"/>
                    </a:lnTo>
                    <a:lnTo>
                      <a:pt x="142" y="663"/>
                    </a:lnTo>
                    <a:lnTo>
                      <a:pt x="142" y="666"/>
                    </a:lnTo>
                    <a:lnTo>
                      <a:pt x="142" y="668"/>
                    </a:lnTo>
                    <a:lnTo>
                      <a:pt x="142" y="671"/>
                    </a:lnTo>
                    <a:lnTo>
                      <a:pt x="142" y="674"/>
                    </a:lnTo>
                    <a:lnTo>
                      <a:pt x="142" y="679"/>
                    </a:lnTo>
                    <a:lnTo>
                      <a:pt x="142" y="681"/>
                    </a:lnTo>
                    <a:lnTo>
                      <a:pt x="142" y="684"/>
                    </a:lnTo>
                    <a:lnTo>
                      <a:pt x="142" y="687"/>
                    </a:lnTo>
                    <a:lnTo>
                      <a:pt x="142" y="689"/>
                    </a:lnTo>
                    <a:lnTo>
                      <a:pt x="145" y="692"/>
                    </a:lnTo>
                    <a:lnTo>
                      <a:pt x="145" y="694"/>
                    </a:lnTo>
                    <a:lnTo>
                      <a:pt x="145" y="699"/>
                    </a:lnTo>
                    <a:lnTo>
                      <a:pt x="145" y="702"/>
                    </a:lnTo>
                    <a:lnTo>
                      <a:pt x="145" y="705"/>
                    </a:lnTo>
                    <a:lnTo>
                      <a:pt x="145" y="707"/>
                    </a:lnTo>
                    <a:lnTo>
                      <a:pt x="145" y="710"/>
                    </a:lnTo>
                    <a:lnTo>
                      <a:pt x="145" y="712"/>
                    </a:lnTo>
                    <a:lnTo>
                      <a:pt x="145" y="717"/>
                    </a:lnTo>
                    <a:lnTo>
                      <a:pt x="145" y="720"/>
                    </a:lnTo>
                    <a:lnTo>
                      <a:pt x="145" y="723"/>
                    </a:lnTo>
                    <a:lnTo>
                      <a:pt x="145" y="725"/>
                    </a:lnTo>
                    <a:lnTo>
                      <a:pt x="145" y="728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0" name="Line 880"/>
              <p:cNvSpPr>
                <a:spLocks noChangeShapeType="1"/>
              </p:cNvSpPr>
              <p:nvPr/>
            </p:nvSpPr>
            <p:spPr bwMode="auto">
              <a:xfrm flipV="1">
                <a:off x="439" y="1574"/>
                <a:ext cx="1" cy="9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1" name="Line 881"/>
              <p:cNvSpPr>
                <a:spLocks noChangeShapeType="1"/>
              </p:cNvSpPr>
              <p:nvPr/>
            </p:nvSpPr>
            <p:spPr bwMode="auto">
              <a:xfrm flipV="1">
                <a:off x="929" y="1641"/>
                <a:ext cx="23" cy="9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2" name="Line 882"/>
              <p:cNvSpPr>
                <a:spLocks noChangeShapeType="1"/>
              </p:cNvSpPr>
              <p:nvPr/>
            </p:nvSpPr>
            <p:spPr bwMode="auto">
              <a:xfrm flipV="1">
                <a:off x="1383" y="1839"/>
                <a:ext cx="49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3" name="Line 883"/>
              <p:cNvSpPr>
                <a:spLocks noChangeShapeType="1"/>
              </p:cNvSpPr>
              <p:nvPr/>
            </p:nvSpPr>
            <p:spPr bwMode="auto">
              <a:xfrm flipV="1">
                <a:off x="1775" y="2154"/>
                <a:ext cx="67" cy="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4" name="Line 884"/>
              <p:cNvSpPr>
                <a:spLocks noChangeShapeType="1"/>
              </p:cNvSpPr>
              <p:nvPr/>
            </p:nvSpPr>
            <p:spPr bwMode="auto">
              <a:xfrm flipV="1">
                <a:off x="2087" y="2580"/>
                <a:ext cx="83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5" name="Line 885"/>
              <p:cNvSpPr>
                <a:spLocks noChangeShapeType="1"/>
              </p:cNvSpPr>
              <p:nvPr/>
            </p:nvSpPr>
            <p:spPr bwMode="auto">
              <a:xfrm flipV="1">
                <a:off x="2275" y="3059"/>
                <a:ext cx="91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6" name="Line 886"/>
              <p:cNvSpPr>
                <a:spLocks noChangeShapeType="1"/>
              </p:cNvSpPr>
              <p:nvPr/>
            </p:nvSpPr>
            <p:spPr bwMode="auto">
              <a:xfrm>
                <a:off x="439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7" name="Line 887"/>
              <p:cNvSpPr>
                <a:spLocks noChangeShapeType="1"/>
              </p:cNvSpPr>
              <p:nvPr/>
            </p:nvSpPr>
            <p:spPr bwMode="auto">
              <a:xfrm>
                <a:off x="439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8" name="Line 888"/>
              <p:cNvSpPr>
                <a:spLocks noChangeShapeType="1"/>
              </p:cNvSpPr>
              <p:nvPr/>
            </p:nvSpPr>
            <p:spPr bwMode="auto">
              <a:xfrm>
                <a:off x="441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29" name="Line 889"/>
              <p:cNvSpPr>
                <a:spLocks noChangeShapeType="1"/>
              </p:cNvSpPr>
              <p:nvPr/>
            </p:nvSpPr>
            <p:spPr bwMode="auto">
              <a:xfrm>
                <a:off x="444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0" name="Line 890"/>
              <p:cNvSpPr>
                <a:spLocks noChangeShapeType="1"/>
              </p:cNvSpPr>
              <p:nvPr/>
            </p:nvSpPr>
            <p:spPr bwMode="auto">
              <a:xfrm>
                <a:off x="446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1" name="Line 891"/>
              <p:cNvSpPr>
                <a:spLocks noChangeShapeType="1"/>
              </p:cNvSpPr>
              <p:nvPr/>
            </p:nvSpPr>
            <p:spPr bwMode="auto">
              <a:xfrm>
                <a:off x="449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2" name="Line 892"/>
              <p:cNvSpPr>
                <a:spLocks noChangeShapeType="1"/>
              </p:cNvSpPr>
              <p:nvPr/>
            </p:nvSpPr>
            <p:spPr bwMode="auto">
              <a:xfrm>
                <a:off x="449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3" name="Line 893"/>
              <p:cNvSpPr>
                <a:spLocks noChangeShapeType="1"/>
              </p:cNvSpPr>
              <p:nvPr/>
            </p:nvSpPr>
            <p:spPr bwMode="auto">
              <a:xfrm>
                <a:off x="452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4" name="Line 894"/>
              <p:cNvSpPr>
                <a:spLocks noChangeShapeType="1"/>
              </p:cNvSpPr>
              <p:nvPr/>
            </p:nvSpPr>
            <p:spPr bwMode="auto">
              <a:xfrm>
                <a:off x="454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5" name="Line 895"/>
              <p:cNvSpPr>
                <a:spLocks noChangeShapeType="1"/>
              </p:cNvSpPr>
              <p:nvPr/>
            </p:nvSpPr>
            <p:spPr bwMode="auto">
              <a:xfrm>
                <a:off x="457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6" name="Line 896"/>
              <p:cNvSpPr>
                <a:spLocks noChangeShapeType="1"/>
              </p:cNvSpPr>
              <p:nvPr/>
            </p:nvSpPr>
            <p:spPr bwMode="auto">
              <a:xfrm>
                <a:off x="459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7" name="Line 897"/>
              <p:cNvSpPr>
                <a:spLocks noChangeShapeType="1"/>
              </p:cNvSpPr>
              <p:nvPr/>
            </p:nvSpPr>
            <p:spPr bwMode="auto">
              <a:xfrm>
                <a:off x="462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8" name="Line 898"/>
              <p:cNvSpPr>
                <a:spLocks noChangeShapeType="1"/>
              </p:cNvSpPr>
              <p:nvPr/>
            </p:nvSpPr>
            <p:spPr bwMode="auto">
              <a:xfrm>
                <a:off x="462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39" name="Line 899"/>
              <p:cNvSpPr>
                <a:spLocks noChangeShapeType="1"/>
              </p:cNvSpPr>
              <p:nvPr/>
            </p:nvSpPr>
            <p:spPr bwMode="auto">
              <a:xfrm>
                <a:off x="465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0" name="Line 900"/>
              <p:cNvSpPr>
                <a:spLocks noChangeShapeType="1"/>
              </p:cNvSpPr>
              <p:nvPr/>
            </p:nvSpPr>
            <p:spPr bwMode="auto">
              <a:xfrm>
                <a:off x="467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1" name="Line 901"/>
              <p:cNvSpPr>
                <a:spLocks noChangeShapeType="1"/>
              </p:cNvSpPr>
              <p:nvPr/>
            </p:nvSpPr>
            <p:spPr bwMode="auto">
              <a:xfrm>
                <a:off x="470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2" name="Line 902"/>
              <p:cNvSpPr>
                <a:spLocks noChangeShapeType="1"/>
              </p:cNvSpPr>
              <p:nvPr/>
            </p:nvSpPr>
            <p:spPr bwMode="auto">
              <a:xfrm>
                <a:off x="472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3" name="Line 903"/>
              <p:cNvSpPr>
                <a:spLocks noChangeShapeType="1"/>
              </p:cNvSpPr>
              <p:nvPr/>
            </p:nvSpPr>
            <p:spPr bwMode="auto">
              <a:xfrm>
                <a:off x="475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4" name="Line 904"/>
              <p:cNvSpPr>
                <a:spLocks noChangeShapeType="1"/>
              </p:cNvSpPr>
              <p:nvPr/>
            </p:nvSpPr>
            <p:spPr bwMode="auto">
              <a:xfrm>
                <a:off x="475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5" name="Line 905"/>
              <p:cNvSpPr>
                <a:spLocks noChangeShapeType="1"/>
              </p:cNvSpPr>
              <p:nvPr/>
            </p:nvSpPr>
            <p:spPr bwMode="auto">
              <a:xfrm>
                <a:off x="477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6" name="Line 906"/>
              <p:cNvSpPr>
                <a:spLocks noChangeShapeType="1"/>
              </p:cNvSpPr>
              <p:nvPr/>
            </p:nvSpPr>
            <p:spPr bwMode="auto">
              <a:xfrm>
                <a:off x="480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7" name="Line 907"/>
              <p:cNvSpPr>
                <a:spLocks noChangeShapeType="1"/>
              </p:cNvSpPr>
              <p:nvPr/>
            </p:nvSpPr>
            <p:spPr bwMode="auto">
              <a:xfrm>
                <a:off x="483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8" name="Line 908"/>
              <p:cNvSpPr>
                <a:spLocks noChangeShapeType="1"/>
              </p:cNvSpPr>
              <p:nvPr/>
            </p:nvSpPr>
            <p:spPr bwMode="auto">
              <a:xfrm>
                <a:off x="485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49" name="Line 909"/>
              <p:cNvSpPr>
                <a:spLocks noChangeShapeType="1"/>
              </p:cNvSpPr>
              <p:nvPr/>
            </p:nvSpPr>
            <p:spPr bwMode="auto">
              <a:xfrm>
                <a:off x="488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0" name="Line 910"/>
              <p:cNvSpPr>
                <a:spLocks noChangeShapeType="1"/>
              </p:cNvSpPr>
              <p:nvPr/>
            </p:nvSpPr>
            <p:spPr bwMode="auto">
              <a:xfrm>
                <a:off x="488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1" name="Line 911"/>
              <p:cNvSpPr>
                <a:spLocks noChangeShapeType="1"/>
              </p:cNvSpPr>
              <p:nvPr/>
            </p:nvSpPr>
            <p:spPr bwMode="auto">
              <a:xfrm>
                <a:off x="490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2" name="Freeform 912"/>
              <p:cNvSpPr>
                <a:spLocks/>
              </p:cNvSpPr>
              <p:nvPr/>
            </p:nvSpPr>
            <p:spPr bwMode="auto">
              <a:xfrm>
                <a:off x="493" y="2216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3" name="Line 913"/>
              <p:cNvSpPr>
                <a:spLocks noChangeShapeType="1"/>
              </p:cNvSpPr>
              <p:nvPr/>
            </p:nvSpPr>
            <p:spPr bwMode="auto">
              <a:xfrm>
                <a:off x="555" y="22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4" name="Line 914"/>
              <p:cNvSpPr>
                <a:spLocks noChangeShapeType="1"/>
              </p:cNvSpPr>
              <p:nvPr/>
            </p:nvSpPr>
            <p:spPr bwMode="auto">
              <a:xfrm>
                <a:off x="555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5" name="Line 915"/>
              <p:cNvSpPr>
                <a:spLocks noChangeShapeType="1"/>
              </p:cNvSpPr>
              <p:nvPr/>
            </p:nvSpPr>
            <p:spPr bwMode="auto">
              <a:xfrm>
                <a:off x="557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6" name="Line 916"/>
              <p:cNvSpPr>
                <a:spLocks noChangeShapeType="1"/>
              </p:cNvSpPr>
              <p:nvPr/>
            </p:nvSpPr>
            <p:spPr bwMode="auto">
              <a:xfrm>
                <a:off x="560" y="22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7" name="Line 917"/>
              <p:cNvSpPr>
                <a:spLocks noChangeShapeType="1"/>
              </p:cNvSpPr>
              <p:nvPr/>
            </p:nvSpPr>
            <p:spPr bwMode="auto">
              <a:xfrm>
                <a:off x="560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8" name="Line 918"/>
              <p:cNvSpPr>
                <a:spLocks noChangeShapeType="1"/>
              </p:cNvSpPr>
              <p:nvPr/>
            </p:nvSpPr>
            <p:spPr bwMode="auto">
              <a:xfrm>
                <a:off x="563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59" name="Line 919"/>
              <p:cNvSpPr>
                <a:spLocks noChangeShapeType="1"/>
              </p:cNvSpPr>
              <p:nvPr/>
            </p:nvSpPr>
            <p:spPr bwMode="auto">
              <a:xfrm>
                <a:off x="565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0" name="Line 920"/>
              <p:cNvSpPr>
                <a:spLocks noChangeShapeType="1"/>
              </p:cNvSpPr>
              <p:nvPr/>
            </p:nvSpPr>
            <p:spPr bwMode="auto">
              <a:xfrm>
                <a:off x="568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1" name="Line 921"/>
              <p:cNvSpPr>
                <a:spLocks noChangeShapeType="1"/>
              </p:cNvSpPr>
              <p:nvPr/>
            </p:nvSpPr>
            <p:spPr bwMode="auto">
              <a:xfrm>
                <a:off x="570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2" name="Line 922"/>
              <p:cNvSpPr>
                <a:spLocks noChangeShapeType="1"/>
              </p:cNvSpPr>
              <p:nvPr/>
            </p:nvSpPr>
            <p:spPr bwMode="auto">
              <a:xfrm>
                <a:off x="573" y="222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3" name="Line 923"/>
              <p:cNvSpPr>
                <a:spLocks noChangeShapeType="1"/>
              </p:cNvSpPr>
              <p:nvPr/>
            </p:nvSpPr>
            <p:spPr bwMode="auto">
              <a:xfrm>
                <a:off x="573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4" name="Line 924"/>
              <p:cNvSpPr>
                <a:spLocks noChangeShapeType="1"/>
              </p:cNvSpPr>
              <p:nvPr/>
            </p:nvSpPr>
            <p:spPr bwMode="auto">
              <a:xfrm>
                <a:off x="575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5" name="Line 925"/>
              <p:cNvSpPr>
                <a:spLocks noChangeShapeType="1"/>
              </p:cNvSpPr>
              <p:nvPr/>
            </p:nvSpPr>
            <p:spPr bwMode="auto">
              <a:xfrm>
                <a:off x="578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6" name="Line 926"/>
              <p:cNvSpPr>
                <a:spLocks noChangeShapeType="1"/>
              </p:cNvSpPr>
              <p:nvPr/>
            </p:nvSpPr>
            <p:spPr bwMode="auto">
              <a:xfrm>
                <a:off x="581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7" name="Line 927"/>
              <p:cNvSpPr>
                <a:spLocks noChangeShapeType="1"/>
              </p:cNvSpPr>
              <p:nvPr/>
            </p:nvSpPr>
            <p:spPr bwMode="auto">
              <a:xfrm>
                <a:off x="583" y="22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8" name="Line 928"/>
              <p:cNvSpPr>
                <a:spLocks noChangeShapeType="1"/>
              </p:cNvSpPr>
              <p:nvPr/>
            </p:nvSpPr>
            <p:spPr bwMode="auto">
              <a:xfrm>
                <a:off x="583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69" name="Line 929"/>
              <p:cNvSpPr>
                <a:spLocks noChangeShapeType="1"/>
              </p:cNvSpPr>
              <p:nvPr/>
            </p:nvSpPr>
            <p:spPr bwMode="auto">
              <a:xfrm>
                <a:off x="586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0" name="Line 930"/>
              <p:cNvSpPr>
                <a:spLocks noChangeShapeType="1"/>
              </p:cNvSpPr>
              <p:nvPr/>
            </p:nvSpPr>
            <p:spPr bwMode="auto">
              <a:xfrm>
                <a:off x="588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1" name="Line 931"/>
              <p:cNvSpPr>
                <a:spLocks noChangeShapeType="1"/>
              </p:cNvSpPr>
              <p:nvPr/>
            </p:nvSpPr>
            <p:spPr bwMode="auto">
              <a:xfrm>
                <a:off x="591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2" name="Line 932"/>
              <p:cNvSpPr>
                <a:spLocks noChangeShapeType="1"/>
              </p:cNvSpPr>
              <p:nvPr/>
            </p:nvSpPr>
            <p:spPr bwMode="auto">
              <a:xfrm>
                <a:off x="593" y="22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3" name="Line 933"/>
              <p:cNvSpPr>
                <a:spLocks noChangeShapeType="1"/>
              </p:cNvSpPr>
              <p:nvPr/>
            </p:nvSpPr>
            <p:spPr bwMode="auto">
              <a:xfrm>
                <a:off x="593" y="222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4" name="Line 934"/>
              <p:cNvSpPr>
                <a:spLocks noChangeShapeType="1"/>
              </p:cNvSpPr>
              <p:nvPr/>
            </p:nvSpPr>
            <p:spPr bwMode="auto">
              <a:xfrm>
                <a:off x="596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5" name="Line 935"/>
              <p:cNvSpPr>
                <a:spLocks noChangeShapeType="1"/>
              </p:cNvSpPr>
              <p:nvPr/>
            </p:nvSpPr>
            <p:spPr bwMode="auto">
              <a:xfrm>
                <a:off x="599" y="22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6" name="Line 936"/>
              <p:cNvSpPr>
                <a:spLocks noChangeShapeType="1"/>
              </p:cNvSpPr>
              <p:nvPr/>
            </p:nvSpPr>
            <p:spPr bwMode="auto">
              <a:xfrm>
                <a:off x="601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7" name="Line 937"/>
              <p:cNvSpPr>
                <a:spLocks noChangeShapeType="1"/>
              </p:cNvSpPr>
              <p:nvPr/>
            </p:nvSpPr>
            <p:spPr bwMode="auto">
              <a:xfrm>
                <a:off x="604" y="22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8" name="Line 938"/>
              <p:cNvSpPr>
                <a:spLocks noChangeShapeType="1"/>
              </p:cNvSpPr>
              <p:nvPr/>
            </p:nvSpPr>
            <p:spPr bwMode="auto">
              <a:xfrm>
                <a:off x="606" y="222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79" name="Line 939"/>
              <p:cNvSpPr>
                <a:spLocks noChangeShapeType="1"/>
              </p:cNvSpPr>
              <p:nvPr/>
            </p:nvSpPr>
            <p:spPr bwMode="auto">
              <a:xfrm>
                <a:off x="606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0" name="Freeform 940"/>
              <p:cNvSpPr>
                <a:spLocks/>
              </p:cNvSpPr>
              <p:nvPr/>
            </p:nvSpPr>
            <p:spPr bwMode="auto">
              <a:xfrm>
                <a:off x="609" y="2226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1" name="Line 941"/>
              <p:cNvSpPr>
                <a:spLocks noChangeShapeType="1"/>
              </p:cNvSpPr>
              <p:nvPr/>
            </p:nvSpPr>
            <p:spPr bwMode="auto">
              <a:xfrm>
                <a:off x="671" y="223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2" name="Line 942"/>
              <p:cNvSpPr>
                <a:spLocks noChangeShapeType="1"/>
              </p:cNvSpPr>
              <p:nvPr/>
            </p:nvSpPr>
            <p:spPr bwMode="auto">
              <a:xfrm>
                <a:off x="671" y="223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3" name="Line 943"/>
              <p:cNvSpPr>
                <a:spLocks noChangeShapeType="1"/>
              </p:cNvSpPr>
              <p:nvPr/>
            </p:nvSpPr>
            <p:spPr bwMode="auto">
              <a:xfrm>
                <a:off x="673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4" name="Line 944"/>
              <p:cNvSpPr>
                <a:spLocks noChangeShapeType="1"/>
              </p:cNvSpPr>
              <p:nvPr/>
            </p:nvSpPr>
            <p:spPr bwMode="auto">
              <a:xfrm>
                <a:off x="676" y="223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5" name="Line 945"/>
              <p:cNvSpPr>
                <a:spLocks noChangeShapeType="1"/>
              </p:cNvSpPr>
              <p:nvPr/>
            </p:nvSpPr>
            <p:spPr bwMode="auto">
              <a:xfrm>
                <a:off x="676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6" name="Line 946"/>
              <p:cNvSpPr>
                <a:spLocks noChangeShapeType="1"/>
              </p:cNvSpPr>
              <p:nvPr/>
            </p:nvSpPr>
            <p:spPr bwMode="auto">
              <a:xfrm>
                <a:off x="679" y="223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7" name="Line 947"/>
              <p:cNvSpPr>
                <a:spLocks noChangeShapeType="1"/>
              </p:cNvSpPr>
              <p:nvPr/>
            </p:nvSpPr>
            <p:spPr bwMode="auto">
              <a:xfrm>
                <a:off x="681" y="2237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8" name="Line 948"/>
              <p:cNvSpPr>
                <a:spLocks noChangeShapeType="1"/>
              </p:cNvSpPr>
              <p:nvPr/>
            </p:nvSpPr>
            <p:spPr bwMode="auto">
              <a:xfrm>
                <a:off x="684" y="22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89" name="Line 949"/>
              <p:cNvSpPr>
                <a:spLocks noChangeShapeType="1"/>
              </p:cNvSpPr>
              <p:nvPr/>
            </p:nvSpPr>
            <p:spPr bwMode="auto">
              <a:xfrm>
                <a:off x="686" y="223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0" name="Line 950"/>
              <p:cNvSpPr>
                <a:spLocks noChangeShapeType="1"/>
              </p:cNvSpPr>
              <p:nvPr/>
            </p:nvSpPr>
            <p:spPr bwMode="auto">
              <a:xfrm>
                <a:off x="686" y="22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1" name="Line 951"/>
              <p:cNvSpPr>
                <a:spLocks noChangeShapeType="1"/>
              </p:cNvSpPr>
              <p:nvPr/>
            </p:nvSpPr>
            <p:spPr bwMode="auto">
              <a:xfrm>
                <a:off x="689" y="22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2" name="Line 952"/>
              <p:cNvSpPr>
                <a:spLocks noChangeShapeType="1"/>
              </p:cNvSpPr>
              <p:nvPr/>
            </p:nvSpPr>
            <p:spPr bwMode="auto">
              <a:xfrm>
                <a:off x="692" y="22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3" name="Line 953"/>
              <p:cNvSpPr>
                <a:spLocks noChangeShapeType="1"/>
              </p:cNvSpPr>
              <p:nvPr/>
            </p:nvSpPr>
            <p:spPr bwMode="auto">
              <a:xfrm>
                <a:off x="694" y="223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4" name="Line 954"/>
              <p:cNvSpPr>
                <a:spLocks noChangeShapeType="1"/>
              </p:cNvSpPr>
              <p:nvPr/>
            </p:nvSpPr>
            <p:spPr bwMode="auto">
              <a:xfrm>
                <a:off x="697" y="22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5" name="Line 955"/>
              <p:cNvSpPr>
                <a:spLocks noChangeShapeType="1"/>
              </p:cNvSpPr>
              <p:nvPr/>
            </p:nvSpPr>
            <p:spPr bwMode="auto">
              <a:xfrm>
                <a:off x="699" y="22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6" name="Line 956"/>
              <p:cNvSpPr>
                <a:spLocks noChangeShapeType="1"/>
              </p:cNvSpPr>
              <p:nvPr/>
            </p:nvSpPr>
            <p:spPr bwMode="auto">
              <a:xfrm>
                <a:off x="699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7" name="Line 957"/>
              <p:cNvSpPr>
                <a:spLocks noChangeShapeType="1"/>
              </p:cNvSpPr>
              <p:nvPr/>
            </p:nvSpPr>
            <p:spPr bwMode="auto">
              <a:xfrm>
                <a:off x="702" y="22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8" name="Line 958"/>
              <p:cNvSpPr>
                <a:spLocks noChangeShapeType="1"/>
              </p:cNvSpPr>
              <p:nvPr/>
            </p:nvSpPr>
            <p:spPr bwMode="auto">
              <a:xfrm>
                <a:off x="704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99" name="Line 959"/>
              <p:cNvSpPr>
                <a:spLocks noChangeShapeType="1"/>
              </p:cNvSpPr>
              <p:nvPr/>
            </p:nvSpPr>
            <p:spPr bwMode="auto">
              <a:xfrm>
                <a:off x="707" y="22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0" name="Line 960"/>
              <p:cNvSpPr>
                <a:spLocks noChangeShapeType="1"/>
              </p:cNvSpPr>
              <p:nvPr/>
            </p:nvSpPr>
            <p:spPr bwMode="auto">
              <a:xfrm>
                <a:off x="707" y="2242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1" name="Line 961"/>
              <p:cNvSpPr>
                <a:spLocks noChangeShapeType="1"/>
              </p:cNvSpPr>
              <p:nvPr/>
            </p:nvSpPr>
            <p:spPr bwMode="auto">
              <a:xfrm>
                <a:off x="710" y="224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2" name="Line 962"/>
              <p:cNvSpPr>
                <a:spLocks noChangeShapeType="1"/>
              </p:cNvSpPr>
              <p:nvPr/>
            </p:nvSpPr>
            <p:spPr bwMode="auto">
              <a:xfrm>
                <a:off x="712" y="224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3" name="Line 963"/>
              <p:cNvSpPr>
                <a:spLocks noChangeShapeType="1"/>
              </p:cNvSpPr>
              <p:nvPr/>
            </p:nvSpPr>
            <p:spPr bwMode="auto">
              <a:xfrm>
                <a:off x="715" y="224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4" name="Line 964"/>
              <p:cNvSpPr>
                <a:spLocks noChangeShapeType="1"/>
              </p:cNvSpPr>
              <p:nvPr/>
            </p:nvSpPr>
            <p:spPr bwMode="auto">
              <a:xfrm>
                <a:off x="717" y="224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5" name="Line 965"/>
              <p:cNvSpPr>
                <a:spLocks noChangeShapeType="1"/>
              </p:cNvSpPr>
              <p:nvPr/>
            </p:nvSpPr>
            <p:spPr bwMode="auto">
              <a:xfrm>
                <a:off x="720" y="224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6" name="Line 966"/>
              <p:cNvSpPr>
                <a:spLocks noChangeShapeType="1"/>
              </p:cNvSpPr>
              <p:nvPr/>
            </p:nvSpPr>
            <p:spPr bwMode="auto">
              <a:xfrm>
                <a:off x="720" y="224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7" name="Line 967"/>
              <p:cNvSpPr>
                <a:spLocks noChangeShapeType="1"/>
              </p:cNvSpPr>
              <p:nvPr/>
            </p:nvSpPr>
            <p:spPr bwMode="auto">
              <a:xfrm>
                <a:off x="722" y="224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8" name="Freeform 968"/>
              <p:cNvSpPr>
                <a:spLocks/>
              </p:cNvSpPr>
              <p:nvPr/>
            </p:nvSpPr>
            <p:spPr bwMode="auto">
              <a:xfrm>
                <a:off x="725" y="2247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09" name="Line 969"/>
              <p:cNvSpPr>
                <a:spLocks noChangeShapeType="1"/>
              </p:cNvSpPr>
              <p:nvPr/>
            </p:nvSpPr>
            <p:spPr bwMode="auto">
              <a:xfrm>
                <a:off x="784" y="226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0" name="Line 970"/>
              <p:cNvSpPr>
                <a:spLocks noChangeShapeType="1"/>
              </p:cNvSpPr>
              <p:nvPr/>
            </p:nvSpPr>
            <p:spPr bwMode="auto">
              <a:xfrm>
                <a:off x="784" y="226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1" name="Line 971"/>
              <p:cNvSpPr>
                <a:spLocks noChangeShapeType="1"/>
              </p:cNvSpPr>
              <p:nvPr/>
            </p:nvSpPr>
            <p:spPr bwMode="auto">
              <a:xfrm>
                <a:off x="787" y="226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2" name="Line 972"/>
              <p:cNvSpPr>
                <a:spLocks noChangeShapeType="1"/>
              </p:cNvSpPr>
              <p:nvPr/>
            </p:nvSpPr>
            <p:spPr bwMode="auto">
              <a:xfrm>
                <a:off x="790" y="226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3" name="Line 973"/>
              <p:cNvSpPr>
                <a:spLocks noChangeShapeType="1"/>
              </p:cNvSpPr>
              <p:nvPr/>
            </p:nvSpPr>
            <p:spPr bwMode="auto">
              <a:xfrm>
                <a:off x="792" y="226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4" name="Line 974"/>
              <p:cNvSpPr>
                <a:spLocks noChangeShapeType="1"/>
              </p:cNvSpPr>
              <p:nvPr/>
            </p:nvSpPr>
            <p:spPr bwMode="auto">
              <a:xfrm>
                <a:off x="792" y="226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5" name="Line 975"/>
              <p:cNvSpPr>
                <a:spLocks noChangeShapeType="1"/>
              </p:cNvSpPr>
              <p:nvPr/>
            </p:nvSpPr>
            <p:spPr bwMode="auto">
              <a:xfrm>
                <a:off x="795" y="226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6" name="Line 976"/>
              <p:cNvSpPr>
                <a:spLocks noChangeShapeType="1"/>
              </p:cNvSpPr>
              <p:nvPr/>
            </p:nvSpPr>
            <p:spPr bwMode="auto">
              <a:xfrm>
                <a:off x="797" y="226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7" name="Line 977"/>
              <p:cNvSpPr>
                <a:spLocks noChangeShapeType="1"/>
              </p:cNvSpPr>
              <p:nvPr/>
            </p:nvSpPr>
            <p:spPr bwMode="auto">
              <a:xfrm>
                <a:off x="800" y="226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8" name="Line 978"/>
              <p:cNvSpPr>
                <a:spLocks noChangeShapeType="1"/>
              </p:cNvSpPr>
              <p:nvPr/>
            </p:nvSpPr>
            <p:spPr bwMode="auto">
              <a:xfrm>
                <a:off x="802" y="22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19" name="Line 979"/>
              <p:cNvSpPr>
                <a:spLocks noChangeShapeType="1"/>
              </p:cNvSpPr>
              <p:nvPr/>
            </p:nvSpPr>
            <p:spPr bwMode="auto">
              <a:xfrm>
                <a:off x="802" y="226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0" name="Line 980"/>
              <p:cNvSpPr>
                <a:spLocks noChangeShapeType="1"/>
              </p:cNvSpPr>
              <p:nvPr/>
            </p:nvSpPr>
            <p:spPr bwMode="auto">
              <a:xfrm>
                <a:off x="805" y="226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1" name="Line 981"/>
              <p:cNvSpPr>
                <a:spLocks noChangeShapeType="1"/>
              </p:cNvSpPr>
              <p:nvPr/>
            </p:nvSpPr>
            <p:spPr bwMode="auto">
              <a:xfrm>
                <a:off x="808" y="226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2" name="Line 982"/>
              <p:cNvSpPr>
                <a:spLocks noChangeShapeType="1"/>
              </p:cNvSpPr>
              <p:nvPr/>
            </p:nvSpPr>
            <p:spPr bwMode="auto">
              <a:xfrm>
                <a:off x="810" y="226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3" name="Line 983"/>
              <p:cNvSpPr>
                <a:spLocks noChangeShapeType="1"/>
              </p:cNvSpPr>
              <p:nvPr/>
            </p:nvSpPr>
            <p:spPr bwMode="auto">
              <a:xfrm>
                <a:off x="813" y="226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4" name="Line 984"/>
              <p:cNvSpPr>
                <a:spLocks noChangeShapeType="1"/>
              </p:cNvSpPr>
              <p:nvPr/>
            </p:nvSpPr>
            <p:spPr bwMode="auto">
              <a:xfrm>
                <a:off x="813" y="227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5" name="Line 985"/>
              <p:cNvSpPr>
                <a:spLocks noChangeShapeType="1"/>
              </p:cNvSpPr>
              <p:nvPr/>
            </p:nvSpPr>
            <p:spPr bwMode="auto">
              <a:xfrm>
                <a:off x="815" y="227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6" name="Line 986"/>
              <p:cNvSpPr>
                <a:spLocks noChangeShapeType="1"/>
              </p:cNvSpPr>
              <p:nvPr/>
            </p:nvSpPr>
            <p:spPr bwMode="auto">
              <a:xfrm>
                <a:off x="818" y="227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7" name="Line 987"/>
              <p:cNvSpPr>
                <a:spLocks noChangeShapeType="1"/>
              </p:cNvSpPr>
              <p:nvPr/>
            </p:nvSpPr>
            <p:spPr bwMode="auto">
              <a:xfrm>
                <a:off x="820" y="227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8" name="Line 988"/>
              <p:cNvSpPr>
                <a:spLocks noChangeShapeType="1"/>
              </p:cNvSpPr>
              <p:nvPr/>
            </p:nvSpPr>
            <p:spPr bwMode="auto">
              <a:xfrm>
                <a:off x="823" y="227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29" name="Line 989"/>
              <p:cNvSpPr>
                <a:spLocks noChangeShapeType="1"/>
              </p:cNvSpPr>
              <p:nvPr/>
            </p:nvSpPr>
            <p:spPr bwMode="auto">
              <a:xfrm>
                <a:off x="823" y="227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0" name="Line 990"/>
              <p:cNvSpPr>
                <a:spLocks noChangeShapeType="1"/>
              </p:cNvSpPr>
              <p:nvPr/>
            </p:nvSpPr>
            <p:spPr bwMode="auto">
              <a:xfrm>
                <a:off x="826" y="227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1" name="Line 991"/>
              <p:cNvSpPr>
                <a:spLocks noChangeShapeType="1"/>
              </p:cNvSpPr>
              <p:nvPr/>
            </p:nvSpPr>
            <p:spPr bwMode="auto">
              <a:xfrm>
                <a:off x="828" y="227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2" name="Line 992"/>
              <p:cNvSpPr>
                <a:spLocks noChangeShapeType="1"/>
              </p:cNvSpPr>
              <p:nvPr/>
            </p:nvSpPr>
            <p:spPr bwMode="auto">
              <a:xfrm>
                <a:off x="831" y="227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3" name="Line 993"/>
              <p:cNvSpPr>
                <a:spLocks noChangeShapeType="1"/>
              </p:cNvSpPr>
              <p:nvPr/>
            </p:nvSpPr>
            <p:spPr bwMode="auto">
              <a:xfrm>
                <a:off x="833" y="227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4" name="Line 994"/>
              <p:cNvSpPr>
                <a:spLocks noChangeShapeType="1"/>
              </p:cNvSpPr>
              <p:nvPr/>
            </p:nvSpPr>
            <p:spPr bwMode="auto">
              <a:xfrm>
                <a:off x="833" y="227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5" name="Freeform 995"/>
              <p:cNvSpPr>
                <a:spLocks/>
              </p:cNvSpPr>
              <p:nvPr/>
            </p:nvSpPr>
            <p:spPr bwMode="auto">
              <a:xfrm>
                <a:off x="836" y="227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6" name="Line 996"/>
              <p:cNvSpPr>
                <a:spLocks noChangeShapeType="1"/>
              </p:cNvSpPr>
              <p:nvPr/>
            </p:nvSpPr>
            <p:spPr bwMode="auto">
              <a:xfrm>
                <a:off x="895" y="229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7" name="Line 997"/>
              <p:cNvSpPr>
                <a:spLocks noChangeShapeType="1"/>
              </p:cNvSpPr>
              <p:nvPr/>
            </p:nvSpPr>
            <p:spPr bwMode="auto">
              <a:xfrm>
                <a:off x="898" y="229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8" name="Line 998"/>
              <p:cNvSpPr>
                <a:spLocks noChangeShapeType="1"/>
              </p:cNvSpPr>
              <p:nvPr/>
            </p:nvSpPr>
            <p:spPr bwMode="auto">
              <a:xfrm>
                <a:off x="898" y="2296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39" name="Line 999"/>
              <p:cNvSpPr>
                <a:spLocks noChangeShapeType="1"/>
              </p:cNvSpPr>
              <p:nvPr/>
            </p:nvSpPr>
            <p:spPr bwMode="auto">
              <a:xfrm>
                <a:off x="900" y="229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0" name="Line 1000"/>
              <p:cNvSpPr>
                <a:spLocks noChangeShapeType="1"/>
              </p:cNvSpPr>
              <p:nvPr/>
            </p:nvSpPr>
            <p:spPr bwMode="auto">
              <a:xfrm>
                <a:off x="903" y="229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1" name="Line 1001"/>
              <p:cNvSpPr>
                <a:spLocks noChangeShapeType="1"/>
              </p:cNvSpPr>
              <p:nvPr/>
            </p:nvSpPr>
            <p:spPr bwMode="auto">
              <a:xfrm>
                <a:off x="906" y="229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2" name="Line 1002"/>
              <p:cNvSpPr>
                <a:spLocks noChangeShapeType="1"/>
              </p:cNvSpPr>
              <p:nvPr/>
            </p:nvSpPr>
            <p:spPr bwMode="auto">
              <a:xfrm>
                <a:off x="906" y="229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3" name="Line 1003"/>
              <p:cNvSpPr>
                <a:spLocks noChangeShapeType="1"/>
              </p:cNvSpPr>
              <p:nvPr/>
            </p:nvSpPr>
            <p:spPr bwMode="auto">
              <a:xfrm>
                <a:off x="908" y="230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4" name="Line 1004"/>
              <p:cNvSpPr>
                <a:spLocks noChangeShapeType="1"/>
              </p:cNvSpPr>
              <p:nvPr/>
            </p:nvSpPr>
            <p:spPr bwMode="auto">
              <a:xfrm>
                <a:off x="911" y="230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5" name="Line 1005"/>
              <p:cNvSpPr>
                <a:spLocks noChangeShapeType="1"/>
              </p:cNvSpPr>
              <p:nvPr/>
            </p:nvSpPr>
            <p:spPr bwMode="auto">
              <a:xfrm>
                <a:off x="913" y="230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6" name="Line 1006"/>
              <p:cNvSpPr>
                <a:spLocks noChangeShapeType="1"/>
              </p:cNvSpPr>
              <p:nvPr/>
            </p:nvSpPr>
            <p:spPr bwMode="auto">
              <a:xfrm>
                <a:off x="916" y="230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47" name="Line 1007"/>
              <p:cNvSpPr>
                <a:spLocks noChangeShapeType="1"/>
              </p:cNvSpPr>
              <p:nvPr/>
            </p:nvSpPr>
            <p:spPr bwMode="auto">
              <a:xfrm>
                <a:off x="916" y="230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648" name="Group 1008"/>
            <p:cNvGrpSpPr>
              <a:grpSpLocks/>
            </p:cNvGrpSpPr>
            <p:nvPr/>
          </p:nvGrpSpPr>
          <p:grpSpPr bwMode="auto">
            <a:xfrm>
              <a:off x="958" y="2214"/>
              <a:ext cx="681" cy="540"/>
              <a:chOff x="918" y="2304"/>
              <a:chExt cx="645" cy="511"/>
            </a:xfrm>
          </p:grpSpPr>
          <p:sp>
            <p:nvSpPr>
              <p:cNvPr id="241649" name="Line 1009"/>
              <p:cNvSpPr>
                <a:spLocks noChangeShapeType="1"/>
              </p:cNvSpPr>
              <p:nvPr/>
            </p:nvSpPr>
            <p:spPr bwMode="auto">
              <a:xfrm>
                <a:off x="918" y="230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0" name="Line 1010"/>
              <p:cNvSpPr>
                <a:spLocks noChangeShapeType="1"/>
              </p:cNvSpPr>
              <p:nvPr/>
            </p:nvSpPr>
            <p:spPr bwMode="auto">
              <a:xfrm>
                <a:off x="921" y="230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1" name="Line 1011"/>
              <p:cNvSpPr>
                <a:spLocks noChangeShapeType="1"/>
              </p:cNvSpPr>
              <p:nvPr/>
            </p:nvSpPr>
            <p:spPr bwMode="auto">
              <a:xfrm>
                <a:off x="924" y="230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2" name="Line 1012"/>
              <p:cNvSpPr>
                <a:spLocks noChangeShapeType="1"/>
              </p:cNvSpPr>
              <p:nvPr/>
            </p:nvSpPr>
            <p:spPr bwMode="auto">
              <a:xfrm>
                <a:off x="924" y="230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3" name="Line 1013"/>
              <p:cNvSpPr>
                <a:spLocks noChangeShapeType="1"/>
              </p:cNvSpPr>
              <p:nvPr/>
            </p:nvSpPr>
            <p:spPr bwMode="auto">
              <a:xfrm>
                <a:off x="926" y="230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4" name="Line 1014"/>
              <p:cNvSpPr>
                <a:spLocks noChangeShapeType="1"/>
              </p:cNvSpPr>
              <p:nvPr/>
            </p:nvSpPr>
            <p:spPr bwMode="auto">
              <a:xfrm>
                <a:off x="929" y="230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5" name="Line 1015"/>
              <p:cNvSpPr>
                <a:spLocks noChangeShapeType="1"/>
              </p:cNvSpPr>
              <p:nvPr/>
            </p:nvSpPr>
            <p:spPr bwMode="auto">
              <a:xfrm>
                <a:off x="931" y="23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6" name="Line 1016"/>
              <p:cNvSpPr>
                <a:spLocks noChangeShapeType="1"/>
              </p:cNvSpPr>
              <p:nvPr/>
            </p:nvSpPr>
            <p:spPr bwMode="auto">
              <a:xfrm>
                <a:off x="934" y="230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7" name="Line 1017"/>
              <p:cNvSpPr>
                <a:spLocks noChangeShapeType="1"/>
              </p:cNvSpPr>
              <p:nvPr/>
            </p:nvSpPr>
            <p:spPr bwMode="auto">
              <a:xfrm>
                <a:off x="934" y="231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8" name="Line 1018"/>
              <p:cNvSpPr>
                <a:spLocks noChangeShapeType="1"/>
              </p:cNvSpPr>
              <p:nvPr/>
            </p:nvSpPr>
            <p:spPr bwMode="auto">
              <a:xfrm>
                <a:off x="937" y="231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59" name="Line 1019"/>
              <p:cNvSpPr>
                <a:spLocks noChangeShapeType="1"/>
              </p:cNvSpPr>
              <p:nvPr/>
            </p:nvSpPr>
            <p:spPr bwMode="auto">
              <a:xfrm>
                <a:off x="939" y="231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0" name="Line 1020"/>
              <p:cNvSpPr>
                <a:spLocks noChangeShapeType="1"/>
              </p:cNvSpPr>
              <p:nvPr/>
            </p:nvSpPr>
            <p:spPr bwMode="auto">
              <a:xfrm>
                <a:off x="942" y="231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1" name="Line 1021"/>
              <p:cNvSpPr>
                <a:spLocks noChangeShapeType="1"/>
              </p:cNvSpPr>
              <p:nvPr/>
            </p:nvSpPr>
            <p:spPr bwMode="auto">
              <a:xfrm>
                <a:off x="942" y="231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2" name="Line 1022"/>
              <p:cNvSpPr>
                <a:spLocks noChangeShapeType="1"/>
              </p:cNvSpPr>
              <p:nvPr/>
            </p:nvSpPr>
            <p:spPr bwMode="auto">
              <a:xfrm>
                <a:off x="944" y="231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3" name="Freeform 1023"/>
              <p:cNvSpPr>
                <a:spLocks/>
              </p:cNvSpPr>
              <p:nvPr/>
            </p:nvSpPr>
            <p:spPr bwMode="auto">
              <a:xfrm>
                <a:off x="947" y="2314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4" name="Line 1024"/>
              <p:cNvSpPr>
                <a:spLocks noChangeShapeType="1"/>
              </p:cNvSpPr>
              <p:nvPr/>
            </p:nvSpPr>
            <p:spPr bwMode="auto">
              <a:xfrm>
                <a:off x="1004" y="234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5" name="Line 1025"/>
              <p:cNvSpPr>
                <a:spLocks noChangeShapeType="1"/>
              </p:cNvSpPr>
              <p:nvPr/>
            </p:nvSpPr>
            <p:spPr bwMode="auto">
              <a:xfrm>
                <a:off x="1006" y="234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6" name="Line 1026"/>
              <p:cNvSpPr>
                <a:spLocks noChangeShapeType="1"/>
              </p:cNvSpPr>
              <p:nvPr/>
            </p:nvSpPr>
            <p:spPr bwMode="auto">
              <a:xfrm>
                <a:off x="1006" y="23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7" name="Line 1027"/>
              <p:cNvSpPr>
                <a:spLocks noChangeShapeType="1"/>
              </p:cNvSpPr>
              <p:nvPr/>
            </p:nvSpPr>
            <p:spPr bwMode="auto">
              <a:xfrm>
                <a:off x="1009" y="23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8" name="Line 1028"/>
              <p:cNvSpPr>
                <a:spLocks noChangeShapeType="1"/>
              </p:cNvSpPr>
              <p:nvPr/>
            </p:nvSpPr>
            <p:spPr bwMode="auto">
              <a:xfrm>
                <a:off x="1011" y="234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69" name="Line 1029"/>
              <p:cNvSpPr>
                <a:spLocks noChangeShapeType="1"/>
              </p:cNvSpPr>
              <p:nvPr/>
            </p:nvSpPr>
            <p:spPr bwMode="auto">
              <a:xfrm>
                <a:off x="1014" y="234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0" name="Line 1030"/>
              <p:cNvSpPr>
                <a:spLocks noChangeShapeType="1"/>
              </p:cNvSpPr>
              <p:nvPr/>
            </p:nvSpPr>
            <p:spPr bwMode="auto">
              <a:xfrm>
                <a:off x="1014" y="234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1" name="Line 1031"/>
              <p:cNvSpPr>
                <a:spLocks noChangeShapeType="1"/>
              </p:cNvSpPr>
              <p:nvPr/>
            </p:nvSpPr>
            <p:spPr bwMode="auto">
              <a:xfrm>
                <a:off x="1017" y="2345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2" name="Line 1032"/>
              <p:cNvSpPr>
                <a:spLocks noChangeShapeType="1"/>
              </p:cNvSpPr>
              <p:nvPr/>
            </p:nvSpPr>
            <p:spPr bwMode="auto">
              <a:xfrm>
                <a:off x="1019" y="234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3" name="Line 1033"/>
              <p:cNvSpPr>
                <a:spLocks noChangeShapeType="1"/>
              </p:cNvSpPr>
              <p:nvPr/>
            </p:nvSpPr>
            <p:spPr bwMode="auto">
              <a:xfrm>
                <a:off x="1022" y="234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4" name="Line 1034"/>
              <p:cNvSpPr>
                <a:spLocks noChangeShapeType="1"/>
              </p:cNvSpPr>
              <p:nvPr/>
            </p:nvSpPr>
            <p:spPr bwMode="auto">
              <a:xfrm>
                <a:off x="1022" y="2347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5" name="Line 1035"/>
              <p:cNvSpPr>
                <a:spLocks noChangeShapeType="1"/>
              </p:cNvSpPr>
              <p:nvPr/>
            </p:nvSpPr>
            <p:spPr bwMode="auto">
              <a:xfrm>
                <a:off x="1024" y="235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6" name="Line 1036"/>
              <p:cNvSpPr>
                <a:spLocks noChangeShapeType="1"/>
              </p:cNvSpPr>
              <p:nvPr/>
            </p:nvSpPr>
            <p:spPr bwMode="auto">
              <a:xfrm>
                <a:off x="1027" y="235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7" name="Line 1037"/>
              <p:cNvSpPr>
                <a:spLocks noChangeShapeType="1"/>
              </p:cNvSpPr>
              <p:nvPr/>
            </p:nvSpPr>
            <p:spPr bwMode="auto">
              <a:xfrm>
                <a:off x="1029" y="235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8" name="Line 1038"/>
              <p:cNvSpPr>
                <a:spLocks noChangeShapeType="1"/>
              </p:cNvSpPr>
              <p:nvPr/>
            </p:nvSpPr>
            <p:spPr bwMode="auto">
              <a:xfrm>
                <a:off x="1029" y="235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79" name="Line 1039"/>
              <p:cNvSpPr>
                <a:spLocks noChangeShapeType="1"/>
              </p:cNvSpPr>
              <p:nvPr/>
            </p:nvSpPr>
            <p:spPr bwMode="auto">
              <a:xfrm>
                <a:off x="1032" y="235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0" name="Line 1040"/>
              <p:cNvSpPr>
                <a:spLocks noChangeShapeType="1"/>
              </p:cNvSpPr>
              <p:nvPr/>
            </p:nvSpPr>
            <p:spPr bwMode="auto">
              <a:xfrm>
                <a:off x="1035" y="235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1" name="Line 1041"/>
              <p:cNvSpPr>
                <a:spLocks noChangeShapeType="1"/>
              </p:cNvSpPr>
              <p:nvPr/>
            </p:nvSpPr>
            <p:spPr bwMode="auto">
              <a:xfrm>
                <a:off x="1037" y="235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2" name="Line 1042"/>
              <p:cNvSpPr>
                <a:spLocks noChangeShapeType="1"/>
              </p:cNvSpPr>
              <p:nvPr/>
            </p:nvSpPr>
            <p:spPr bwMode="auto">
              <a:xfrm>
                <a:off x="1037" y="235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3" name="Line 1043"/>
              <p:cNvSpPr>
                <a:spLocks noChangeShapeType="1"/>
              </p:cNvSpPr>
              <p:nvPr/>
            </p:nvSpPr>
            <p:spPr bwMode="auto">
              <a:xfrm>
                <a:off x="1040" y="235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4" name="Line 1044"/>
              <p:cNvSpPr>
                <a:spLocks noChangeShapeType="1"/>
              </p:cNvSpPr>
              <p:nvPr/>
            </p:nvSpPr>
            <p:spPr bwMode="auto">
              <a:xfrm>
                <a:off x="1042" y="235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5" name="Line 1045"/>
              <p:cNvSpPr>
                <a:spLocks noChangeShapeType="1"/>
              </p:cNvSpPr>
              <p:nvPr/>
            </p:nvSpPr>
            <p:spPr bwMode="auto">
              <a:xfrm>
                <a:off x="1045" y="235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6" name="Line 1046"/>
              <p:cNvSpPr>
                <a:spLocks noChangeShapeType="1"/>
              </p:cNvSpPr>
              <p:nvPr/>
            </p:nvSpPr>
            <p:spPr bwMode="auto">
              <a:xfrm>
                <a:off x="1045" y="236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7" name="Line 1047"/>
              <p:cNvSpPr>
                <a:spLocks noChangeShapeType="1"/>
              </p:cNvSpPr>
              <p:nvPr/>
            </p:nvSpPr>
            <p:spPr bwMode="auto">
              <a:xfrm>
                <a:off x="1047" y="236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8" name="Line 1048"/>
              <p:cNvSpPr>
                <a:spLocks noChangeShapeType="1"/>
              </p:cNvSpPr>
              <p:nvPr/>
            </p:nvSpPr>
            <p:spPr bwMode="auto">
              <a:xfrm>
                <a:off x="1050" y="236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89" name="Line 1049"/>
              <p:cNvSpPr>
                <a:spLocks noChangeShapeType="1"/>
              </p:cNvSpPr>
              <p:nvPr/>
            </p:nvSpPr>
            <p:spPr bwMode="auto">
              <a:xfrm>
                <a:off x="1050" y="236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0" name="Freeform 1050"/>
              <p:cNvSpPr>
                <a:spLocks/>
              </p:cNvSpPr>
              <p:nvPr/>
            </p:nvSpPr>
            <p:spPr bwMode="auto">
              <a:xfrm>
                <a:off x="1053" y="236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1" name="Line 1051"/>
              <p:cNvSpPr>
                <a:spLocks noChangeShapeType="1"/>
              </p:cNvSpPr>
              <p:nvPr/>
            </p:nvSpPr>
            <p:spPr bwMode="auto">
              <a:xfrm>
                <a:off x="1107" y="239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2" name="Line 1052"/>
              <p:cNvSpPr>
                <a:spLocks noChangeShapeType="1"/>
              </p:cNvSpPr>
              <p:nvPr/>
            </p:nvSpPr>
            <p:spPr bwMode="auto">
              <a:xfrm>
                <a:off x="1109" y="239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3" name="Line 1053"/>
              <p:cNvSpPr>
                <a:spLocks noChangeShapeType="1"/>
              </p:cNvSpPr>
              <p:nvPr/>
            </p:nvSpPr>
            <p:spPr bwMode="auto">
              <a:xfrm>
                <a:off x="1112" y="239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4" name="Line 1054"/>
              <p:cNvSpPr>
                <a:spLocks noChangeShapeType="1"/>
              </p:cNvSpPr>
              <p:nvPr/>
            </p:nvSpPr>
            <p:spPr bwMode="auto">
              <a:xfrm>
                <a:off x="1112" y="239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5" name="Line 1055"/>
              <p:cNvSpPr>
                <a:spLocks noChangeShapeType="1"/>
              </p:cNvSpPr>
              <p:nvPr/>
            </p:nvSpPr>
            <p:spPr bwMode="auto">
              <a:xfrm>
                <a:off x="1115" y="239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6" name="Line 1056"/>
              <p:cNvSpPr>
                <a:spLocks noChangeShapeType="1"/>
              </p:cNvSpPr>
              <p:nvPr/>
            </p:nvSpPr>
            <p:spPr bwMode="auto">
              <a:xfrm>
                <a:off x="1117" y="239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7" name="Line 1057"/>
              <p:cNvSpPr>
                <a:spLocks noChangeShapeType="1"/>
              </p:cNvSpPr>
              <p:nvPr/>
            </p:nvSpPr>
            <p:spPr bwMode="auto">
              <a:xfrm>
                <a:off x="1120" y="239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8" name="Line 1058"/>
              <p:cNvSpPr>
                <a:spLocks noChangeShapeType="1"/>
              </p:cNvSpPr>
              <p:nvPr/>
            </p:nvSpPr>
            <p:spPr bwMode="auto">
              <a:xfrm>
                <a:off x="1120" y="239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99" name="Line 1059"/>
              <p:cNvSpPr>
                <a:spLocks noChangeShapeType="1"/>
              </p:cNvSpPr>
              <p:nvPr/>
            </p:nvSpPr>
            <p:spPr bwMode="auto">
              <a:xfrm>
                <a:off x="1122" y="240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0" name="Line 1060"/>
              <p:cNvSpPr>
                <a:spLocks noChangeShapeType="1"/>
              </p:cNvSpPr>
              <p:nvPr/>
            </p:nvSpPr>
            <p:spPr bwMode="auto">
              <a:xfrm>
                <a:off x="1125" y="240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1" name="Line 1061"/>
              <p:cNvSpPr>
                <a:spLocks noChangeShapeType="1"/>
              </p:cNvSpPr>
              <p:nvPr/>
            </p:nvSpPr>
            <p:spPr bwMode="auto">
              <a:xfrm>
                <a:off x="1125" y="240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2" name="Line 1062"/>
              <p:cNvSpPr>
                <a:spLocks noChangeShapeType="1"/>
              </p:cNvSpPr>
              <p:nvPr/>
            </p:nvSpPr>
            <p:spPr bwMode="auto">
              <a:xfrm>
                <a:off x="1127" y="240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3" name="Line 1063"/>
              <p:cNvSpPr>
                <a:spLocks noChangeShapeType="1"/>
              </p:cNvSpPr>
              <p:nvPr/>
            </p:nvSpPr>
            <p:spPr bwMode="auto">
              <a:xfrm>
                <a:off x="1130" y="240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4" name="Line 1064"/>
              <p:cNvSpPr>
                <a:spLocks noChangeShapeType="1"/>
              </p:cNvSpPr>
              <p:nvPr/>
            </p:nvSpPr>
            <p:spPr bwMode="auto">
              <a:xfrm>
                <a:off x="1133" y="240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5" name="Line 1065"/>
              <p:cNvSpPr>
                <a:spLocks noChangeShapeType="1"/>
              </p:cNvSpPr>
              <p:nvPr/>
            </p:nvSpPr>
            <p:spPr bwMode="auto">
              <a:xfrm>
                <a:off x="1133" y="2407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6" name="Line 1066"/>
              <p:cNvSpPr>
                <a:spLocks noChangeShapeType="1"/>
              </p:cNvSpPr>
              <p:nvPr/>
            </p:nvSpPr>
            <p:spPr bwMode="auto">
              <a:xfrm>
                <a:off x="1135" y="24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7" name="Line 1067"/>
              <p:cNvSpPr>
                <a:spLocks noChangeShapeType="1"/>
              </p:cNvSpPr>
              <p:nvPr/>
            </p:nvSpPr>
            <p:spPr bwMode="auto">
              <a:xfrm>
                <a:off x="1138" y="240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8" name="Line 1068"/>
              <p:cNvSpPr>
                <a:spLocks noChangeShapeType="1"/>
              </p:cNvSpPr>
              <p:nvPr/>
            </p:nvSpPr>
            <p:spPr bwMode="auto">
              <a:xfrm>
                <a:off x="1138" y="241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09" name="Line 1069"/>
              <p:cNvSpPr>
                <a:spLocks noChangeShapeType="1"/>
              </p:cNvSpPr>
              <p:nvPr/>
            </p:nvSpPr>
            <p:spPr bwMode="auto">
              <a:xfrm>
                <a:off x="1140" y="241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0" name="Line 1070"/>
              <p:cNvSpPr>
                <a:spLocks noChangeShapeType="1"/>
              </p:cNvSpPr>
              <p:nvPr/>
            </p:nvSpPr>
            <p:spPr bwMode="auto">
              <a:xfrm>
                <a:off x="1143" y="241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1" name="Line 1071"/>
              <p:cNvSpPr>
                <a:spLocks noChangeShapeType="1"/>
              </p:cNvSpPr>
              <p:nvPr/>
            </p:nvSpPr>
            <p:spPr bwMode="auto">
              <a:xfrm>
                <a:off x="1143" y="241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2" name="Line 1072"/>
              <p:cNvSpPr>
                <a:spLocks noChangeShapeType="1"/>
              </p:cNvSpPr>
              <p:nvPr/>
            </p:nvSpPr>
            <p:spPr bwMode="auto">
              <a:xfrm>
                <a:off x="1145" y="2415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3" name="Line 1073"/>
              <p:cNvSpPr>
                <a:spLocks noChangeShapeType="1"/>
              </p:cNvSpPr>
              <p:nvPr/>
            </p:nvSpPr>
            <p:spPr bwMode="auto">
              <a:xfrm>
                <a:off x="1148" y="241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4" name="Line 1074"/>
              <p:cNvSpPr>
                <a:spLocks noChangeShapeType="1"/>
              </p:cNvSpPr>
              <p:nvPr/>
            </p:nvSpPr>
            <p:spPr bwMode="auto">
              <a:xfrm>
                <a:off x="1151" y="241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5" name="Line 1075"/>
              <p:cNvSpPr>
                <a:spLocks noChangeShapeType="1"/>
              </p:cNvSpPr>
              <p:nvPr/>
            </p:nvSpPr>
            <p:spPr bwMode="auto">
              <a:xfrm>
                <a:off x="1151" y="242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6" name="Line 1076"/>
              <p:cNvSpPr>
                <a:spLocks noChangeShapeType="1"/>
              </p:cNvSpPr>
              <p:nvPr/>
            </p:nvSpPr>
            <p:spPr bwMode="auto">
              <a:xfrm>
                <a:off x="1153" y="242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7" name="Freeform 1077"/>
              <p:cNvSpPr>
                <a:spLocks/>
              </p:cNvSpPr>
              <p:nvPr/>
            </p:nvSpPr>
            <p:spPr bwMode="auto">
              <a:xfrm>
                <a:off x="1156" y="2422"/>
                <a:ext cx="2" cy="1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8" name="Line 1078"/>
              <p:cNvSpPr>
                <a:spLocks noChangeShapeType="1"/>
              </p:cNvSpPr>
              <p:nvPr/>
            </p:nvSpPr>
            <p:spPr bwMode="auto">
              <a:xfrm>
                <a:off x="1207" y="245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19" name="Line 1079"/>
              <p:cNvSpPr>
                <a:spLocks noChangeShapeType="1"/>
              </p:cNvSpPr>
              <p:nvPr/>
            </p:nvSpPr>
            <p:spPr bwMode="auto">
              <a:xfrm>
                <a:off x="1207" y="245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0" name="Line 1080"/>
              <p:cNvSpPr>
                <a:spLocks noChangeShapeType="1"/>
              </p:cNvSpPr>
              <p:nvPr/>
            </p:nvSpPr>
            <p:spPr bwMode="auto">
              <a:xfrm>
                <a:off x="1207" y="245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1" name="Line 1081"/>
              <p:cNvSpPr>
                <a:spLocks noChangeShapeType="1"/>
              </p:cNvSpPr>
              <p:nvPr/>
            </p:nvSpPr>
            <p:spPr bwMode="auto">
              <a:xfrm>
                <a:off x="1210" y="245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2" name="Line 1082"/>
              <p:cNvSpPr>
                <a:spLocks noChangeShapeType="1"/>
              </p:cNvSpPr>
              <p:nvPr/>
            </p:nvSpPr>
            <p:spPr bwMode="auto">
              <a:xfrm>
                <a:off x="1213" y="245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3" name="Line 1083"/>
              <p:cNvSpPr>
                <a:spLocks noChangeShapeType="1"/>
              </p:cNvSpPr>
              <p:nvPr/>
            </p:nvSpPr>
            <p:spPr bwMode="auto">
              <a:xfrm>
                <a:off x="1213" y="246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4" name="Line 1084"/>
              <p:cNvSpPr>
                <a:spLocks noChangeShapeType="1"/>
              </p:cNvSpPr>
              <p:nvPr/>
            </p:nvSpPr>
            <p:spPr bwMode="auto">
              <a:xfrm>
                <a:off x="1215" y="246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5" name="Line 1085"/>
              <p:cNvSpPr>
                <a:spLocks noChangeShapeType="1"/>
              </p:cNvSpPr>
              <p:nvPr/>
            </p:nvSpPr>
            <p:spPr bwMode="auto">
              <a:xfrm>
                <a:off x="1218" y="246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6" name="Line 1086"/>
              <p:cNvSpPr>
                <a:spLocks noChangeShapeType="1"/>
              </p:cNvSpPr>
              <p:nvPr/>
            </p:nvSpPr>
            <p:spPr bwMode="auto">
              <a:xfrm>
                <a:off x="1218" y="246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7" name="Line 1087"/>
              <p:cNvSpPr>
                <a:spLocks noChangeShapeType="1"/>
              </p:cNvSpPr>
              <p:nvPr/>
            </p:nvSpPr>
            <p:spPr bwMode="auto">
              <a:xfrm>
                <a:off x="1220" y="246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8" name="Line 1088"/>
              <p:cNvSpPr>
                <a:spLocks noChangeShapeType="1"/>
              </p:cNvSpPr>
              <p:nvPr/>
            </p:nvSpPr>
            <p:spPr bwMode="auto">
              <a:xfrm>
                <a:off x="1223" y="246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29" name="Line 1089"/>
              <p:cNvSpPr>
                <a:spLocks noChangeShapeType="1"/>
              </p:cNvSpPr>
              <p:nvPr/>
            </p:nvSpPr>
            <p:spPr bwMode="auto">
              <a:xfrm>
                <a:off x="1223" y="246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0" name="Line 1090"/>
              <p:cNvSpPr>
                <a:spLocks noChangeShapeType="1"/>
              </p:cNvSpPr>
              <p:nvPr/>
            </p:nvSpPr>
            <p:spPr bwMode="auto">
              <a:xfrm>
                <a:off x="1225" y="246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1" name="Line 1091"/>
              <p:cNvSpPr>
                <a:spLocks noChangeShapeType="1"/>
              </p:cNvSpPr>
              <p:nvPr/>
            </p:nvSpPr>
            <p:spPr bwMode="auto">
              <a:xfrm>
                <a:off x="1228" y="246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2" name="Line 1092"/>
              <p:cNvSpPr>
                <a:spLocks noChangeShapeType="1"/>
              </p:cNvSpPr>
              <p:nvPr/>
            </p:nvSpPr>
            <p:spPr bwMode="auto">
              <a:xfrm>
                <a:off x="1231" y="247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3" name="Line 1093"/>
              <p:cNvSpPr>
                <a:spLocks noChangeShapeType="1"/>
              </p:cNvSpPr>
              <p:nvPr/>
            </p:nvSpPr>
            <p:spPr bwMode="auto">
              <a:xfrm>
                <a:off x="1231" y="247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4" name="Line 1094"/>
              <p:cNvSpPr>
                <a:spLocks noChangeShapeType="1"/>
              </p:cNvSpPr>
              <p:nvPr/>
            </p:nvSpPr>
            <p:spPr bwMode="auto">
              <a:xfrm>
                <a:off x="1233" y="247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5" name="Line 1095"/>
              <p:cNvSpPr>
                <a:spLocks noChangeShapeType="1"/>
              </p:cNvSpPr>
              <p:nvPr/>
            </p:nvSpPr>
            <p:spPr bwMode="auto">
              <a:xfrm>
                <a:off x="1233" y="247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6" name="Line 1096"/>
              <p:cNvSpPr>
                <a:spLocks noChangeShapeType="1"/>
              </p:cNvSpPr>
              <p:nvPr/>
            </p:nvSpPr>
            <p:spPr bwMode="auto">
              <a:xfrm>
                <a:off x="1236" y="247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7" name="Line 1097"/>
              <p:cNvSpPr>
                <a:spLocks noChangeShapeType="1"/>
              </p:cNvSpPr>
              <p:nvPr/>
            </p:nvSpPr>
            <p:spPr bwMode="auto">
              <a:xfrm>
                <a:off x="1238" y="247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8" name="Line 1098"/>
              <p:cNvSpPr>
                <a:spLocks noChangeShapeType="1"/>
              </p:cNvSpPr>
              <p:nvPr/>
            </p:nvSpPr>
            <p:spPr bwMode="auto">
              <a:xfrm>
                <a:off x="1241" y="247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39" name="Line 1099"/>
              <p:cNvSpPr>
                <a:spLocks noChangeShapeType="1"/>
              </p:cNvSpPr>
              <p:nvPr/>
            </p:nvSpPr>
            <p:spPr bwMode="auto">
              <a:xfrm>
                <a:off x="1241" y="247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0" name="Line 1100"/>
              <p:cNvSpPr>
                <a:spLocks noChangeShapeType="1"/>
              </p:cNvSpPr>
              <p:nvPr/>
            </p:nvSpPr>
            <p:spPr bwMode="auto">
              <a:xfrm>
                <a:off x="1244" y="248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1" name="Line 1101"/>
              <p:cNvSpPr>
                <a:spLocks noChangeShapeType="1"/>
              </p:cNvSpPr>
              <p:nvPr/>
            </p:nvSpPr>
            <p:spPr bwMode="auto">
              <a:xfrm>
                <a:off x="1246" y="248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2" name="Line 1102"/>
              <p:cNvSpPr>
                <a:spLocks noChangeShapeType="1"/>
              </p:cNvSpPr>
              <p:nvPr/>
            </p:nvSpPr>
            <p:spPr bwMode="auto">
              <a:xfrm>
                <a:off x="1246" y="248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3" name="Line 1103"/>
              <p:cNvSpPr>
                <a:spLocks noChangeShapeType="1"/>
              </p:cNvSpPr>
              <p:nvPr/>
            </p:nvSpPr>
            <p:spPr bwMode="auto">
              <a:xfrm>
                <a:off x="1249" y="248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4" name="Line 1104"/>
              <p:cNvSpPr>
                <a:spLocks noChangeShapeType="1"/>
              </p:cNvSpPr>
              <p:nvPr/>
            </p:nvSpPr>
            <p:spPr bwMode="auto">
              <a:xfrm>
                <a:off x="1249" y="248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5" name="Freeform 1105"/>
              <p:cNvSpPr>
                <a:spLocks/>
              </p:cNvSpPr>
              <p:nvPr/>
            </p:nvSpPr>
            <p:spPr bwMode="auto">
              <a:xfrm>
                <a:off x="1251" y="248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6" name="Line 1106"/>
              <p:cNvSpPr>
                <a:spLocks noChangeShapeType="1"/>
              </p:cNvSpPr>
              <p:nvPr/>
            </p:nvSpPr>
            <p:spPr bwMode="auto">
              <a:xfrm>
                <a:off x="1300" y="252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7" name="Line 1107"/>
              <p:cNvSpPr>
                <a:spLocks noChangeShapeType="1"/>
              </p:cNvSpPr>
              <p:nvPr/>
            </p:nvSpPr>
            <p:spPr bwMode="auto">
              <a:xfrm>
                <a:off x="1300" y="252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8" name="Line 1108"/>
              <p:cNvSpPr>
                <a:spLocks noChangeShapeType="1"/>
              </p:cNvSpPr>
              <p:nvPr/>
            </p:nvSpPr>
            <p:spPr bwMode="auto">
              <a:xfrm>
                <a:off x="1303" y="252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49" name="Line 1109"/>
              <p:cNvSpPr>
                <a:spLocks noChangeShapeType="1"/>
              </p:cNvSpPr>
              <p:nvPr/>
            </p:nvSpPr>
            <p:spPr bwMode="auto">
              <a:xfrm>
                <a:off x="1303" y="252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0" name="Line 1110"/>
              <p:cNvSpPr>
                <a:spLocks noChangeShapeType="1"/>
              </p:cNvSpPr>
              <p:nvPr/>
            </p:nvSpPr>
            <p:spPr bwMode="auto">
              <a:xfrm>
                <a:off x="1305" y="253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1" name="Line 1111"/>
              <p:cNvSpPr>
                <a:spLocks noChangeShapeType="1"/>
              </p:cNvSpPr>
              <p:nvPr/>
            </p:nvSpPr>
            <p:spPr bwMode="auto">
              <a:xfrm>
                <a:off x="1305" y="2531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2" name="Line 1112"/>
              <p:cNvSpPr>
                <a:spLocks noChangeShapeType="1"/>
              </p:cNvSpPr>
              <p:nvPr/>
            </p:nvSpPr>
            <p:spPr bwMode="auto">
              <a:xfrm>
                <a:off x="1308" y="253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3" name="Line 1113"/>
              <p:cNvSpPr>
                <a:spLocks noChangeShapeType="1"/>
              </p:cNvSpPr>
              <p:nvPr/>
            </p:nvSpPr>
            <p:spPr bwMode="auto">
              <a:xfrm>
                <a:off x="1311" y="253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4" name="Line 1114"/>
              <p:cNvSpPr>
                <a:spLocks noChangeShapeType="1"/>
              </p:cNvSpPr>
              <p:nvPr/>
            </p:nvSpPr>
            <p:spPr bwMode="auto">
              <a:xfrm>
                <a:off x="1311" y="253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5" name="Line 1115"/>
              <p:cNvSpPr>
                <a:spLocks noChangeShapeType="1"/>
              </p:cNvSpPr>
              <p:nvPr/>
            </p:nvSpPr>
            <p:spPr bwMode="auto">
              <a:xfrm>
                <a:off x="1313" y="253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6" name="Line 1116"/>
              <p:cNvSpPr>
                <a:spLocks noChangeShapeType="1"/>
              </p:cNvSpPr>
              <p:nvPr/>
            </p:nvSpPr>
            <p:spPr bwMode="auto">
              <a:xfrm>
                <a:off x="1316" y="253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7" name="Line 1117"/>
              <p:cNvSpPr>
                <a:spLocks noChangeShapeType="1"/>
              </p:cNvSpPr>
              <p:nvPr/>
            </p:nvSpPr>
            <p:spPr bwMode="auto">
              <a:xfrm>
                <a:off x="1316" y="253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8" name="Line 1118"/>
              <p:cNvSpPr>
                <a:spLocks noChangeShapeType="1"/>
              </p:cNvSpPr>
              <p:nvPr/>
            </p:nvSpPr>
            <p:spPr bwMode="auto">
              <a:xfrm>
                <a:off x="1318" y="254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59" name="Line 1119"/>
              <p:cNvSpPr>
                <a:spLocks noChangeShapeType="1"/>
              </p:cNvSpPr>
              <p:nvPr/>
            </p:nvSpPr>
            <p:spPr bwMode="auto">
              <a:xfrm>
                <a:off x="1321" y="254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0" name="Line 1120"/>
              <p:cNvSpPr>
                <a:spLocks noChangeShapeType="1"/>
              </p:cNvSpPr>
              <p:nvPr/>
            </p:nvSpPr>
            <p:spPr bwMode="auto">
              <a:xfrm>
                <a:off x="1321" y="254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1" name="Line 1121"/>
              <p:cNvSpPr>
                <a:spLocks noChangeShapeType="1"/>
              </p:cNvSpPr>
              <p:nvPr/>
            </p:nvSpPr>
            <p:spPr bwMode="auto">
              <a:xfrm>
                <a:off x="1323" y="254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2" name="Line 1122"/>
              <p:cNvSpPr>
                <a:spLocks noChangeShapeType="1"/>
              </p:cNvSpPr>
              <p:nvPr/>
            </p:nvSpPr>
            <p:spPr bwMode="auto">
              <a:xfrm>
                <a:off x="1323" y="254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3" name="Line 1123"/>
              <p:cNvSpPr>
                <a:spLocks noChangeShapeType="1"/>
              </p:cNvSpPr>
              <p:nvPr/>
            </p:nvSpPr>
            <p:spPr bwMode="auto">
              <a:xfrm>
                <a:off x="1326" y="254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4" name="Line 1124"/>
              <p:cNvSpPr>
                <a:spLocks noChangeShapeType="1"/>
              </p:cNvSpPr>
              <p:nvPr/>
            </p:nvSpPr>
            <p:spPr bwMode="auto">
              <a:xfrm>
                <a:off x="1329" y="254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5" name="Line 1125"/>
              <p:cNvSpPr>
                <a:spLocks noChangeShapeType="1"/>
              </p:cNvSpPr>
              <p:nvPr/>
            </p:nvSpPr>
            <p:spPr bwMode="auto">
              <a:xfrm>
                <a:off x="1329" y="255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6" name="Line 1126"/>
              <p:cNvSpPr>
                <a:spLocks noChangeShapeType="1"/>
              </p:cNvSpPr>
              <p:nvPr/>
            </p:nvSpPr>
            <p:spPr bwMode="auto">
              <a:xfrm>
                <a:off x="1331" y="255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7" name="Line 1127"/>
              <p:cNvSpPr>
                <a:spLocks noChangeShapeType="1"/>
              </p:cNvSpPr>
              <p:nvPr/>
            </p:nvSpPr>
            <p:spPr bwMode="auto">
              <a:xfrm>
                <a:off x="1334" y="255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8" name="Line 1128"/>
              <p:cNvSpPr>
                <a:spLocks noChangeShapeType="1"/>
              </p:cNvSpPr>
              <p:nvPr/>
            </p:nvSpPr>
            <p:spPr bwMode="auto">
              <a:xfrm>
                <a:off x="1334" y="255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69" name="Line 1129"/>
              <p:cNvSpPr>
                <a:spLocks noChangeShapeType="1"/>
              </p:cNvSpPr>
              <p:nvPr/>
            </p:nvSpPr>
            <p:spPr bwMode="auto">
              <a:xfrm>
                <a:off x="1336" y="255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0" name="Line 1130"/>
              <p:cNvSpPr>
                <a:spLocks noChangeShapeType="1"/>
              </p:cNvSpPr>
              <p:nvPr/>
            </p:nvSpPr>
            <p:spPr bwMode="auto">
              <a:xfrm>
                <a:off x="1336" y="255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1" name="Line 1131"/>
              <p:cNvSpPr>
                <a:spLocks noChangeShapeType="1"/>
              </p:cNvSpPr>
              <p:nvPr/>
            </p:nvSpPr>
            <p:spPr bwMode="auto">
              <a:xfrm>
                <a:off x="1339" y="255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2" name="Line 1132"/>
              <p:cNvSpPr>
                <a:spLocks noChangeShapeType="1"/>
              </p:cNvSpPr>
              <p:nvPr/>
            </p:nvSpPr>
            <p:spPr bwMode="auto">
              <a:xfrm>
                <a:off x="1342" y="256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3" name="Freeform 1133"/>
              <p:cNvSpPr>
                <a:spLocks/>
              </p:cNvSpPr>
              <p:nvPr/>
            </p:nvSpPr>
            <p:spPr bwMode="auto">
              <a:xfrm>
                <a:off x="1342" y="256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4" name="Line 1134"/>
              <p:cNvSpPr>
                <a:spLocks noChangeShapeType="1"/>
              </p:cNvSpPr>
              <p:nvPr/>
            </p:nvSpPr>
            <p:spPr bwMode="auto">
              <a:xfrm>
                <a:off x="1385" y="260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5" name="Line 1135"/>
              <p:cNvSpPr>
                <a:spLocks noChangeShapeType="1"/>
              </p:cNvSpPr>
              <p:nvPr/>
            </p:nvSpPr>
            <p:spPr bwMode="auto">
              <a:xfrm>
                <a:off x="1388" y="260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6" name="Line 1136"/>
              <p:cNvSpPr>
                <a:spLocks noChangeShapeType="1"/>
              </p:cNvSpPr>
              <p:nvPr/>
            </p:nvSpPr>
            <p:spPr bwMode="auto">
              <a:xfrm>
                <a:off x="1388" y="260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7" name="Line 1137"/>
              <p:cNvSpPr>
                <a:spLocks noChangeShapeType="1"/>
              </p:cNvSpPr>
              <p:nvPr/>
            </p:nvSpPr>
            <p:spPr bwMode="auto">
              <a:xfrm>
                <a:off x="1391" y="260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8" name="Line 1138"/>
              <p:cNvSpPr>
                <a:spLocks noChangeShapeType="1"/>
              </p:cNvSpPr>
              <p:nvPr/>
            </p:nvSpPr>
            <p:spPr bwMode="auto">
              <a:xfrm>
                <a:off x="1391" y="260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79" name="Line 1139"/>
              <p:cNvSpPr>
                <a:spLocks noChangeShapeType="1"/>
              </p:cNvSpPr>
              <p:nvPr/>
            </p:nvSpPr>
            <p:spPr bwMode="auto">
              <a:xfrm>
                <a:off x="1393" y="261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0" name="Line 1140"/>
              <p:cNvSpPr>
                <a:spLocks noChangeShapeType="1"/>
              </p:cNvSpPr>
              <p:nvPr/>
            </p:nvSpPr>
            <p:spPr bwMode="auto">
              <a:xfrm>
                <a:off x="1396" y="261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1" name="Line 1141"/>
              <p:cNvSpPr>
                <a:spLocks noChangeShapeType="1"/>
              </p:cNvSpPr>
              <p:nvPr/>
            </p:nvSpPr>
            <p:spPr bwMode="auto">
              <a:xfrm>
                <a:off x="1396" y="2613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2" name="Line 1142"/>
              <p:cNvSpPr>
                <a:spLocks noChangeShapeType="1"/>
              </p:cNvSpPr>
              <p:nvPr/>
            </p:nvSpPr>
            <p:spPr bwMode="auto">
              <a:xfrm>
                <a:off x="1398" y="26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3" name="Line 1143"/>
              <p:cNvSpPr>
                <a:spLocks noChangeShapeType="1"/>
              </p:cNvSpPr>
              <p:nvPr/>
            </p:nvSpPr>
            <p:spPr bwMode="auto">
              <a:xfrm>
                <a:off x="1398" y="261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4" name="Line 1144"/>
              <p:cNvSpPr>
                <a:spLocks noChangeShapeType="1"/>
              </p:cNvSpPr>
              <p:nvPr/>
            </p:nvSpPr>
            <p:spPr bwMode="auto">
              <a:xfrm>
                <a:off x="1401" y="261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5" name="Line 1145"/>
              <p:cNvSpPr>
                <a:spLocks noChangeShapeType="1"/>
              </p:cNvSpPr>
              <p:nvPr/>
            </p:nvSpPr>
            <p:spPr bwMode="auto">
              <a:xfrm>
                <a:off x="1403" y="261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6" name="Line 1146"/>
              <p:cNvSpPr>
                <a:spLocks noChangeShapeType="1"/>
              </p:cNvSpPr>
              <p:nvPr/>
            </p:nvSpPr>
            <p:spPr bwMode="auto">
              <a:xfrm>
                <a:off x="1403" y="262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7" name="Line 1147"/>
              <p:cNvSpPr>
                <a:spLocks noChangeShapeType="1"/>
              </p:cNvSpPr>
              <p:nvPr/>
            </p:nvSpPr>
            <p:spPr bwMode="auto">
              <a:xfrm>
                <a:off x="1406" y="26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8" name="Line 1148"/>
              <p:cNvSpPr>
                <a:spLocks noChangeShapeType="1"/>
              </p:cNvSpPr>
              <p:nvPr/>
            </p:nvSpPr>
            <p:spPr bwMode="auto">
              <a:xfrm>
                <a:off x="1406" y="262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89" name="Line 1149"/>
              <p:cNvSpPr>
                <a:spLocks noChangeShapeType="1"/>
              </p:cNvSpPr>
              <p:nvPr/>
            </p:nvSpPr>
            <p:spPr bwMode="auto">
              <a:xfrm>
                <a:off x="1409" y="262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0" name="Line 1150"/>
              <p:cNvSpPr>
                <a:spLocks noChangeShapeType="1"/>
              </p:cNvSpPr>
              <p:nvPr/>
            </p:nvSpPr>
            <p:spPr bwMode="auto">
              <a:xfrm>
                <a:off x="1409" y="262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1" name="Line 1151"/>
              <p:cNvSpPr>
                <a:spLocks noChangeShapeType="1"/>
              </p:cNvSpPr>
              <p:nvPr/>
            </p:nvSpPr>
            <p:spPr bwMode="auto">
              <a:xfrm>
                <a:off x="1411" y="262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2" name="Line 1152"/>
              <p:cNvSpPr>
                <a:spLocks noChangeShapeType="1"/>
              </p:cNvSpPr>
              <p:nvPr/>
            </p:nvSpPr>
            <p:spPr bwMode="auto">
              <a:xfrm>
                <a:off x="1414" y="262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3" name="Line 1153"/>
              <p:cNvSpPr>
                <a:spLocks noChangeShapeType="1"/>
              </p:cNvSpPr>
              <p:nvPr/>
            </p:nvSpPr>
            <p:spPr bwMode="auto">
              <a:xfrm>
                <a:off x="1414" y="263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4" name="Line 1154"/>
              <p:cNvSpPr>
                <a:spLocks noChangeShapeType="1"/>
              </p:cNvSpPr>
              <p:nvPr/>
            </p:nvSpPr>
            <p:spPr bwMode="auto">
              <a:xfrm>
                <a:off x="1416" y="263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5" name="Line 1155"/>
              <p:cNvSpPr>
                <a:spLocks noChangeShapeType="1"/>
              </p:cNvSpPr>
              <p:nvPr/>
            </p:nvSpPr>
            <p:spPr bwMode="auto">
              <a:xfrm>
                <a:off x="1416" y="263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6" name="Line 1156"/>
              <p:cNvSpPr>
                <a:spLocks noChangeShapeType="1"/>
              </p:cNvSpPr>
              <p:nvPr/>
            </p:nvSpPr>
            <p:spPr bwMode="auto">
              <a:xfrm>
                <a:off x="1419" y="263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7" name="Line 1157"/>
              <p:cNvSpPr>
                <a:spLocks noChangeShapeType="1"/>
              </p:cNvSpPr>
              <p:nvPr/>
            </p:nvSpPr>
            <p:spPr bwMode="auto">
              <a:xfrm>
                <a:off x="1419" y="26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8" name="Line 1158"/>
              <p:cNvSpPr>
                <a:spLocks noChangeShapeType="1"/>
              </p:cNvSpPr>
              <p:nvPr/>
            </p:nvSpPr>
            <p:spPr bwMode="auto">
              <a:xfrm>
                <a:off x="1421" y="263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99" name="Line 1159"/>
              <p:cNvSpPr>
                <a:spLocks noChangeShapeType="1"/>
              </p:cNvSpPr>
              <p:nvPr/>
            </p:nvSpPr>
            <p:spPr bwMode="auto">
              <a:xfrm>
                <a:off x="1424" y="26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0" name="Line 1160"/>
              <p:cNvSpPr>
                <a:spLocks noChangeShapeType="1"/>
              </p:cNvSpPr>
              <p:nvPr/>
            </p:nvSpPr>
            <p:spPr bwMode="auto">
              <a:xfrm>
                <a:off x="1424" y="2642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1" name="Freeform 1161"/>
              <p:cNvSpPr>
                <a:spLocks/>
              </p:cNvSpPr>
              <p:nvPr/>
            </p:nvSpPr>
            <p:spPr bwMode="auto">
              <a:xfrm>
                <a:off x="1427" y="2644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2" name="Line 1162"/>
              <p:cNvSpPr>
                <a:spLocks noChangeShapeType="1"/>
              </p:cNvSpPr>
              <p:nvPr/>
            </p:nvSpPr>
            <p:spPr bwMode="auto">
              <a:xfrm>
                <a:off x="1465" y="268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3" name="Line 1163"/>
              <p:cNvSpPr>
                <a:spLocks noChangeShapeType="1"/>
              </p:cNvSpPr>
              <p:nvPr/>
            </p:nvSpPr>
            <p:spPr bwMode="auto">
              <a:xfrm>
                <a:off x="1468" y="269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4" name="Line 1164"/>
              <p:cNvSpPr>
                <a:spLocks noChangeShapeType="1"/>
              </p:cNvSpPr>
              <p:nvPr/>
            </p:nvSpPr>
            <p:spPr bwMode="auto">
              <a:xfrm>
                <a:off x="1468" y="269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5" name="Line 1165"/>
              <p:cNvSpPr>
                <a:spLocks noChangeShapeType="1"/>
              </p:cNvSpPr>
              <p:nvPr/>
            </p:nvSpPr>
            <p:spPr bwMode="auto">
              <a:xfrm>
                <a:off x="1470" y="269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6" name="Line 1166"/>
              <p:cNvSpPr>
                <a:spLocks noChangeShapeType="1"/>
              </p:cNvSpPr>
              <p:nvPr/>
            </p:nvSpPr>
            <p:spPr bwMode="auto">
              <a:xfrm>
                <a:off x="1470" y="269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7" name="Line 1167"/>
              <p:cNvSpPr>
                <a:spLocks noChangeShapeType="1"/>
              </p:cNvSpPr>
              <p:nvPr/>
            </p:nvSpPr>
            <p:spPr bwMode="auto">
              <a:xfrm>
                <a:off x="1473" y="269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8" name="Line 1168"/>
              <p:cNvSpPr>
                <a:spLocks noChangeShapeType="1"/>
              </p:cNvSpPr>
              <p:nvPr/>
            </p:nvSpPr>
            <p:spPr bwMode="auto">
              <a:xfrm>
                <a:off x="1473" y="269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09" name="Line 1169"/>
              <p:cNvSpPr>
                <a:spLocks noChangeShapeType="1"/>
              </p:cNvSpPr>
              <p:nvPr/>
            </p:nvSpPr>
            <p:spPr bwMode="auto">
              <a:xfrm>
                <a:off x="1476" y="270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0" name="Line 1170"/>
              <p:cNvSpPr>
                <a:spLocks noChangeShapeType="1"/>
              </p:cNvSpPr>
              <p:nvPr/>
            </p:nvSpPr>
            <p:spPr bwMode="auto">
              <a:xfrm>
                <a:off x="1476" y="270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1" name="Line 1171"/>
              <p:cNvSpPr>
                <a:spLocks noChangeShapeType="1"/>
              </p:cNvSpPr>
              <p:nvPr/>
            </p:nvSpPr>
            <p:spPr bwMode="auto">
              <a:xfrm>
                <a:off x="1478" y="270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2" name="Line 1172"/>
              <p:cNvSpPr>
                <a:spLocks noChangeShapeType="1"/>
              </p:cNvSpPr>
              <p:nvPr/>
            </p:nvSpPr>
            <p:spPr bwMode="auto">
              <a:xfrm>
                <a:off x="1478" y="270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3" name="Line 1173"/>
              <p:cNvSpPr>
                <a:spLocks noChangeShapeType="1"/>
              </p:cNvSpPr>
              <p:nvPr/>
            </p:nvSpPr>
            <p:spPr bwMode="auto">
              <a:xfrm>
                <a:off x="1481" y="270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4" name="Line 1174"/>
              <p:cNvSpPr>
                <a:spLocks noChangeShapeType="1"/>
              </p:cNvSpPr>
              <p:nvPr/>
            </p:nvSpPr>
            <p:spPr bwMode="auto">
              <a:xfrm>
                <a:off x="1483" y="270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5" name="Line 1175"/>
              <p:cNvSpPr>
                <a:spLocks noChangeShapeType="1"/>
              </p:cNvSpPr>
              <p:nvPr/>
            </p:nvSpPr>
            <p:spPr bwMode="auto">
              <a:xfrm>
                <a:off x="1483" y="270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6" name="Line 1176"/>
              <p:cNvSpPr>
                <a:spLocks noChangeShapeType="1"/>
              </p:cNvSpPr>
              <p:nvPr/>
            </p:nvSpPr>
            <p:spPr bwMode="auto">
              <a:xfrm>
                <a:off x="1486" y="271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7" name="Line 1177"/>
              <p:cNvSpPr>
                <a:spLocks noChangeShapeType="1"/>
              </p:cNvSpPr>
              <p:nvPr/>
            </p:nvSpPr>
            <p:spPr bwMode="auto">
              <a:xfrm>
                <a:off x="1486" y="271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8" name="Line 1178"/>
              <p:cNvSpPr>
                <a:spLocks noChangeShapeType="1"/>
              </p:cNvSpPr>
              <p:nvPr/>
            </p:nvSpPr>
            <p:spPr bwMode="auto">
              <a:xfrm>
                <a:off x="1489" y="271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19" name="Line 1179"/>
              <p:cNvSpPr>
                <a:spLocks noChangeShapeType="1"/>
              </p:cNvSpPr>
              <p:nvPr/>
            </p:nvSpPr>
            <p:spPr bwMode="auto">
              <a:xfrm>
                <a:off x="1489" y="271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0" name="Line 1180"/>
              <p:cNvSpPr>
                <a:spLocks noChangeShapeType="1"/>
              </p:cNvSpPr>
              <p:nvPr/>
            </p:nvSpPr>
            <p:spPr bwMode="auto">
              <a:xfrm>
                <a:off x="1491" y="271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1" name="Line 1181"/>
              <p:cNvSpPr>
                <a:spLocks noChangeShapeType="1"/>
              </p:cNvSpPr>
              <p:nvPr/>
            </p:nvSpPr>
            <p:spPr bwMode="auto">
              <a:xfrm>
                <a:off x="1491" y="271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2" name="Line 1182"/>
              <p:cNvSpPr>
                <a:spLocks noChangeShapeType="1"/>
              </p:cNvSpPr>
              <p:nvPr/>
            </p:nvSpPr>
            <p:spPr bwMode="auto">
              <a:xfrm>
                <a:off x="1494" y="272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3" name="Line 1183"/>
              <p:cNvSpPr>
                <a:spLocks noChangeShapeType="1"/>
              </p:cNvSpPr>
              <p:nvPr/>
            </p:nvSpPr>
            <p:spPr bwMode="auto">
              <a:xfrm>
                <a:off x="1494" y="27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4" name="Line 1184"/>
              <p:cNvSpPr>
                <a:spLocks noChangeShapeType="1"/>
              </p:cNvSpPr>
              <p:nvPr/>
            </p:nvSpPr>
            <p:spPr bwMode="auto">
              <a:xfrm>
                <a:off x="1496" y="272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5" name="Line 1185"/>
              <p:cNvSpPr>
                <a:spLocks noChangeShapeType="1"/>
              </p:cNvSpPr>
              <p:nvPr/>
            </p:nvSpPr>
            <p:spPr bwMode="auto">
              <a:xfrm>
                <a:off x="1496" y="272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6" name="Line 1186"/>
              <p:cNvSpPr>
                <a:spLocks noChangeShapeType="1"/>
              </p:cNvSpPr>
              <p:nvPr/>
            </p:nvSpPr>
            <p:spPr bwMode="auto">
              <a:xfrm>
                <a:off x="1499" y="272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7" name="Line 1187"/>
              <p:cNvSpPr>
                <a:spLocks noChangeShapeType="1"/>
              </p:cNvSpPr>
              <p:nvPr/>
            </p:nvSpPr>
            <p:spPr bwMode="auto">
              <a:xfrm>
                <a:off x="1499" y="272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8" name="Freeform 1188"/>
              <p:cNvSpPr>
                <a:spLocks/>
              </p:cNvSpPr>
              <p:nvPr/>
            </p:nvSpPr>
            <p:spPr bwMode="auto">
              <a:xfrm>
                <a:off x="1501" y="273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29" name="Line 1189"/>
              <p:cNvSpPr>
                <a:spLocks noChangeShapeType="1"/>
              </p:cNvSpPr>
              <p:nvPr/>
            </p:nvSpPr>
            <p:spPr bwMode="auto">
              <a:xfrm>
                <a:off x="1538" y="278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0" name="Line 1190"/>
              <p:cNvSpPr>
                <a:spLocks noChangeShapeType="1"/>
              </p:cNvSpPr>
              <p:nvPr/>
            </p:nvSpPr>
            <p:spPr bwMode="auto">
              <a:xfrm>
                <a:off x="1540" y="278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1" name="Line 1191"/>
              <p:cNvSpPr>
                <a:spLocks noChangeShapeType="1"/>
              </p:cNvSpPr>
              <p:nvPr/>
            </p:nvSpPr>
            <p:spPr bwMode="auto">
              <a:xfrm>
                <a:off x="1540" y="2783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2" name="Line 1192"/>
              <p:cNvSpPr>
                <a:spLocks noChangeShapeType="1"/>
              </p:cNvSpPr>
              <p:nvPr/>
            </p:nvSpPr>
            <p:spPr bwMode="auto">
              <a:xfrm>
                <a:off x="1543" y="278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3" name="Line 1193"/>
              <p:cNvSpPr>
                <a:spLocks noChangeShapeType="1"/>
              </p:cNvSpPr>
              <p:nvPr/>
            </p:nvSpPr>
            <p:spPr bwMode="auto">
              <a:xfrm>
                <a:off x="1543" y="278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4" name="Line 1194"/>
              <p:cNvSpPr>
                <a:spLocks noChangeShapeType="1"/>
              </p:cNvSpPr>
              <p:nvPr/>
            </p:nvSpPr>
            <p:spPr bwMode="auto">
              <a:xfrm>
                <a:off x="1545" y="278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5" name="Line 1195"/>
              <p:cNvSpPr>
                <a:spLocks noChangeShapeType="1"/>
              </p:cNvSpPr>
              <p:nvPr/>
            </p:nvSpPr>
            <p:spPr bwMode="auto">
              <a:xfrm>
                <a:off x="1545" y="279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6" name="Line 1196"/>
              <p:cNvSpPr>
                <a:spLocks noChangeShapeType="1"/>
              </p:cNvSpPr>
              <p:nvPr/>
            </p:nvSpPr>
            <p:spPr bwMode="auto">
              <a:xfrm>
                <a:off x="1548" y="27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7" name="Line 1197"/>
              <p:cNvSpPr>
                <a:spLocks noChangeShapeType="1"/>
              </p:cNvSpPr>
              <p:nvPr/>
            </p:nvSpPr>
            <p:spPr bwMode="auto">
              <a:xfrm>
                <a:off x="1548" y="279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8" name="Line 1198"/>
              <p:cNvSpPr>
                <a:spLocks noChangeShapeType="1"/>
              </p:cNvSpPr>
              <p:nvPr/>
            </p:nvSpPr>
            <p:spPr bwMode="auto">
              <a:xfrm>
                <a:off x="1548" y="279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39" name="Line 1199"/>
              <p:cNvSpPr>
                <a:spLocks noChangeShapeType="1"/>
              </p:cNvSpPr>
              <p:nvPr/>
            </p:nvSpPr>
            <p:spPr bwMode="auto">
              <a:xfrm>
                <a:off x="1550" y="279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0" name="Line 1200"/>
              <p:cNvSpPr>
                <a:spLocks noChangeShapeType="1"/>
              </p:cNvSpPr>
              <p:nvPr/>
            </p:nvSpPr>
            <p:spPr bwMode="auto">
              <a:xfrm>
                <a:off x="1550" y="279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1" name="Line 1201"/>
              <p:cNvSpPr>
                <a:spLocks noChangeShapeType="1"/>
              </p:cNvSpPr>
              <p:nvPr/>
            </p:nvSpPr>
            <p:spPr bwMode="auto">
              <a:xfrm>
                <a:off x="1553" y="280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2" name="Line 1202"/>
              <p:cNvSpPr>
                <a:spLocks noChangeShapeType="1"/>
              </p:cNvSpPr>
              <p:nvPr/>
            </p:nvSpPr>
            <p:spPr bwMode="auto">
              <a:xfrm>
                <a:off x="1553" y="280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3" name="Line 1203"/>
              <p:cNvSpPr>
                <a:spLocks noChangeShapeType="1"/>
              </p:cNvSpPr>
              <p:nvPr/>
            </p:nvSpPr>
            <p:spPr bwMode="auto">
              <a:xfrm>
                <a:off x="1556" y="280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4" name="Line 1204"/>
              <p:cNvSpPr>
                <a:spLocks noChangeShapeType="1"/>
              </p:cNvSpPr>
              <p:nvPr/>
            </p:nvSpPr>
            <p:spPr bwMode="auto">
              <a:xfrm>
                <a:off x="1556" y="2807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5" name="Line 1205"/>
              <p:cNvSpPr>
                <a:spLocks noChangeShapeType="1"/>
              </p:cNvSpPr>
              <p:nvPr/>
            </p:nvSpPr>
            <p:spPr bwMode="auto">
              <a:xfrm>
                <a:off x="1558" y="280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6" name="Line 1206"/>
              <p:cNvSpPr>
                <a:spLocks noChangeShapeType="1"/>
              </p:cNvSpPr>
              <p:nvPr/>
            </p:nvSpPr>
            <p:spPr bwMode="auto">
              <a:xfrm>
                <a:off x="1558" y="280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7" name="Line 1207"/>
              <p:cNvSpPr>
                <a:spLocks noChangeShapeType="1"/>
              </p:cNvSpPr>
              <p:nvPr/>
            </p:nvSpPr>
            <p:spPr bwMode="auto">
              <a:xfrm>
                <a:off x="1561" y="281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48" name="Line 1208"/>
              <p:cNvSpPr>
                <a:spLocks noChangeShapeType="1"/>
              </p:cNvSpPr>
              <p:nvPr/>
            </p:nvSpPr>
            <p:spPr bwMode="auto">
              <a:xfrm>
                <a:off x="1561" y="281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1849" name="Group 1209"/>
            <p:cNvGrpSpPr>
              <a:grpSpLocks/>
            </p:cNvGrpSpPr>
            <p:nvPr/>
          </p:nvGrpSpPr>
          <p:grpSpPr bwMode="auto">
            <a:xfrm>
              <a:off x="452" y="2753"/>
              <a:ext cx="2408" cy="803"/>
              <a:chOff x="439" y="2814"/>
              <a:chExt cx="2280" cy="760"/>
            </a:xfrm>
          </p:grpSpPr>
          <p:sp>
            <p:nvSpPr>
              <p:cNvPr id="241850" name="Line 1210"/>
              <p:cNvSpPr>
                <a:spLocks noChangeShapeType="1"/>
              </p:cNvSpPr>
              <p:nvPr/>
            </p:nvSpPr>
            <p:spPr bwMode="auto">
              <a:xfrm>
                <a:off x="1563" y="281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1" name="Line 1211"/>
              <p:cNvSpPr>
                <a:spLocks noChangeShapeType="1"/>
              </p:cNvSpPr>
              <p:nvPr/>
            </p:nvSpPr>
            <p:spPr bwMode="auto">
              <a:xfrm>
                <a:off x="1563" y="281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2" name="Line 1212"/>
              <p:cNvSpPr>
                <a:spLocks noChangeShapeType="1"/>
              </p:cNvSpPr>
              <p:nvPr/>
            </p:nvSpPr>
            <p:spPr bwMode="auto">
              <a:xfrm>
                <a:off x="1566" y="282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3" name="Line 1213"/>
              <p:cNvSpPr>
                <a:spLocks noChangeShapeType="1"/>
              </p:cNvSpPr>
              <p:nvPr/>
            </p:nvSpPr>
            <p:spPr bwMode="auto">
              <a:xfrm>
                <a:off x="1566" y="282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4" name="Line 1214"/>
              <p:cNvSpPr>
                <a:spLocks noChangeShapeType="1"/>
              </p:cNvSpPr>
              <p:nvPr/>
            </p:nvSpPr>
            <p:spPr bwMode="auto">
              <a:xfrm>
                <a:off x="1566" y="282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5" name="Line 1215"/>
              <p:cNvSpPr>
                <a:spLocks noChangeShapeType="1"/>
              </p:cNvSpPr>
              <p:nvPr/>
            </p:nvSpPr>
            <p:spPr bwMode="auto">
              <a:xfrm>
                <a:off x="1569" y="282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6" name="Freeform 1216"/>
              <p:cNvSpPr>
                <a:spLocks/>
              </p:cNvSpPr>
              <p:nvPr/>
            </p:nvSpPr>
            <p:spPr bwMode="auto">
              <a:xfrm>
                <a:off x="1569" y="282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0"/>
                    </a:lnTo>
                    <a:lnTo>
                      <a:pt x="2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7" name="Line 1217"/>
              <p:cNvSpPr>
                <a:spLocks noChangeShapeType="1"/>
              </p:cNvSpPr>
              <p:nvPr/>
            </p:nvSpPr>
            <p:spPr bwMode="auto">
              <a:xfrm>
                <a:off x="1602" y="287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8" name="Line 1218"/>
              <p:cNvSpPr>
                <a:spLocks noChangeShapeType="1"/>
              </p:cNvSpPr>
              <p:nvPr/>
            </p:nvSpPr>
            <p:spPr bwMode="auto">
              <a:xfrm>
                <a:off x="1605" y="288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59" name="Line 1219"/>
              <p:cNvSpPr>
                <a:spLocks noChangeShapeType="1"/>
              </p:cNvSpPr>
              <p:nvPr/>
            </p:nvSpPr>
            <p:spPr bwMode="auto">
              <a:xfrm>
                <a:off x="1605" y="288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0" name="Line 1220"/>
              <p:cNvSpPr>
                <a:spLocks noChangeShapeType="1"/>
              </p:cNvSpPr>
              <p:nvPr/>
            </p:nvSpPr>
            <p:spPr bwMode="auto">
              <a:xfrm>
                <a:off x="1605" y="288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1" name="Line 1221"/>
              <p:cNvSpPr>
                <a:spLocks noChangeShapeType="1"/>
              </p:cNvSpPr>
              <p:nvPr/>
            </p:nvSpPr>
            <p:spPr bwMode="auto">
              <a:xfrm>
                <a:off x="1607" y="288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2" name="Line 1222"/>
              <p:cNvSpPr>
                <a:spLocks noChangeShapeType="1"/>
              </p:cNvSpPr>
              <p:nvPr/>
            </p:nvSpPr>
            <p:spPr bwMode="auto">
              <a:xfrm>
                <a:off x="1607" y="2887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3" name="Line 1223"/>
              <p:cNvSpPr>
                <a:spLocks noChangeShapeType="1"/>
              </p:cNvSpPr>
              <p:nvPr/>
            </p:nvSpPr>
            <p:spPr bwMode="auto">
              <a:xfrm>
                <a:off x="1610" y="288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4" name="Line 1224"/>
              <p:cNvSpPr>
                <a:spLocks noChangeShapeType="1"/>
              </p:cNvSpPr>
              <p:nvPr/>
            </p:nvSpPr>
            <p:spPr bwMode="auto">
              <a:xfrm>
                <a:off x="1610" y="289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5" name="Line 1225"/>
              <p:cNvSpPr>
                <a:spLocks noChangeShapeType="1"/>
              </p:cNvSpPr>
              <p:nvPr/>
            </p:nvSpPr>
            <p:spPr bwMode="auto">
              <a:xfrm>
                <a:off x="1612" y="28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6" name="Line 1226"/>
              <p:cNvSpPr>
                <a:spLocks noChangeShapeType="1"/>
              </p:cNvSpPr>
              <p:nvPr/>
            </p:nvSpPr>
            <p:spPr bwMode="auto">
              <a:xfrm>
                <a:off x="1612" y="289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7" name="Line 1227"/>
              <p:cNvSpPr>
                <a:spLocks noChangeShapeType="1"/>
              </p:cNvSpPr>
              <p:nvPr/>
            </p:nvSpPr>
            <p:spPr bwMode="auto">
              <a:xfrm>
                <a:off x="1612" y="289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8" name="Line 1228"/>
              <p:cNvSpPr>
                <a:spLocks noChangeShapeType="1"/>
              </p:cNvSpPr>
              <p:nvPr/>
            </p:nvSpPr>
            <p:spPr bwMode="auto">
              <a:xfrm>
                <a:off x="1615" y="290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69" name="Line 1229"/>
              <p:cNvSpPr>
                <a:spLocks noChangeShapeType="1"/>
              </p:cNvSpPr>
              <p:nvPr/>
            </p:nvSpPr>
            <p:spPr bwMode="auto">
              <a:xfrm>
                <a:off x="1615" y="290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0" name="Line 1230"/>
              <p:cNvSpPr>
                <a:spLocks noChangeShapeType="1"/>
              </p:cNvSpPr>
              <p:nvPr/>
            </p:nvSpPr>
            <p:spPr bwMode="auto">
              <a:xfrm>
                <a:off x="1618" y="290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1" name="Line 1231"/>
              <p:cNvSpPr>
                <a:spLocks noChangeShapeType="1"/>
              </p:cNvSpPr>
              <p:nvPr/>
            </p:nvSpPr>
            <p:spPr bwMode="auto">
              <a:xfrm>
                <a:off x="1618" y="290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2" name="Line 1232"/>
              <p:cNvSpPr>
                <a:spLocks noChangeShapeType="1"/>
              </p:cNvSpPr>
              <p:nvPr/>
            </p:nvSpPr>
            <p:spPr bwMode="auto">
              <a:xfrm>
                <a:off x="1618" y="290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3" name="Line 1233"/>
              <p:cNvSpPr>
                <a:spLocks noChangeShapeType="1"/>
              </p:cNvSpPr>
              <p:nvPr/>
            </p:nvSpPr>
            <p:spPr bwMode="auto">
              <a:xfrm>
                <a:off x="1620" y="290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4" name="Line 1234"/>
              <p:cNvSpPr>
                <a:spLocks noChangeShapeType="1"/>
              </p:cNvSpPr>
              <p:nvPr/>
            </p:nvSpPr>
            <p:spPr bwMode="auto">
              <a:xfrm>
                <a:off x="1620" y="291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5" name="Line 1235"/>
              <p:cNvSpPr>
                <a:spLocks noChangeShapeType="1"/>
              </p:cNvSpPr>
              <p:nvPr/>
            </p:nvSpPr>
            <p:spPr bwMode="auto">
              <a:xfrm>
                <a:off x="1623" y="291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6" name="Line 1236"/>
              <p:cNvSpPr>
                <a:spLocks noChangeShapeType="1"/>
              </p:cNvSpPr>
              <p:nvPr/>
            </p:nvSpPr>
            <p:spPr bwMode="auto">
              <a:xfrm>
                <a:off x="1623" y="291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7" name="Line 1237"/>
              <p:cNvSpPr>
                <a:spLocks noChangeShapeType="1"/>
              </p:cNvSpPr>
              <p:nvPr/>
            </p:nvSpPr>
            <p:spPr bwMode="auto">
              <a:xfrm>
                <a:off x="1623" y="2915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8" name="Line 1238"/>
              <p:cNvSpPr>
                <a:spLocks noChangeShapeType="1"/>
              </p:cNvSpPr>
              <p:nvPr/>
            </p:nvSpPr>
            <p:spPr bwMode="auto">
              <a:xfrm>
                <a:off x="1625" y="291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79" name="Line 1239"/>
              <p:cNvSpPr>
                <a:spLocks noChangeShapeType="1"/>
              </p:cNvSpPr>
              <p:nvPr/>
            </p:nvSpPr>
            <p:spPr bwMode="auto">
              <a:xfrm>
                <a:off x="1625" y="292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0" name="Line 1240"/>
              <p:cNvSpPr>
                <a:spLocks noChangeShapeType="1"/>
              </p:cNvSpPr>
              <p:nvPr/>
            </p:nvSpPr>
            <p:spPr bwMode="auto">
              <a:xfrm>
                <a:off x="1628" y="292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1" name="Line 1241"/>
              <p:cNvSpPr>
                <a:spLocks noChangeShapeType="1"/>
              </p:cNvSpPr>
              <p:nvPr/>
            </p:nvSpPr>
            <p:spPr bwMode="auto">
              <a:xfrm>
                <a:off x="1628" y="292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2" name="Line 1242"/>
              <p:cNvSpPr>
                <a:spLocks noChangeShapeType="1"/>
              </p:cNvSpPr>
              <p:nvPr/>
            </p:nvSpPr>
            <p:spPr bwMode="auto">
              <a:xfrm>
                <a:off x="1628" y="2925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3" name="Freeform 1243"/>
              <p:cNvSpPr>
                <a:spLocks/>
              </p:cNvSpPr>
              <p:nvPr/>
            </p:nvSpPr>
            <p:spPr bwMode="auto">
              <a:xfrm>
                <a:off x="1630" y="2928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4" name="Line 1244"/>
              <p:cNvSpPr>
                <a:spLocks noChangeShapeType="1"/>
              </p:cNvSpPr>
              <p:nvPr/>
            </p:nvSpPr>
            <p:spPr bwMode="auto">
              <a:xfrm>
                <a:off x="1659" y="298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5" name="Line 1245"/>
              <p:cNvSpPr>
                <a:spLocks noChangeShapeType="1"/>
              </p:cNvSpPr>
              <p:nvPr/>
            </p:nvSpPr>
            <p:spPr bwMode="auto">
              <a:xfrm>
                <a:off x="1659" y="298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6" name="Line 1246"/>
              <p:cNvSpPr>
                <a:spLocks noChangeShapeType="1"/>
              </p:cNvSpPr>
              <p:nvPr/>
            </p:nvSpPr>
            <p:spPr bwMode="auto">
              <a:xfrm>
                <a:off x="1659" y="298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7" name="Line 1247"/>
              <p:cNvSpPr>
                <a:spLocks noChangeShapeType="1"/>
              </p:cNvSpPr>
              <p:nvPr/>
            </p:nvSpPr>
            <p:spPr bwMode="auto">
              <a:xfrm>
                <a:off x="1659" y="2985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8" name="Line 1248"/>
              <p:cNvSpPr>
                <a:spLocks noChangeShapeType="1"/>
              </p:cNvSpPr>
              <p:nvPr/>
            </p:nvSpPr>
            <p:spPr bwMode="auto">
              <a:xfrm>
                <a:off x="1661" y="298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89" name="Line 1249"/>
              <p:cNvSpPr>
                <a:spLocks noChangeShapeType="1"/>
              </p:cNvSpPr>
              <p:nvPr/>
            </p:nvSpPr>
            <p:spPr bwMode="auto">
              <a:xfrm>
                <a:off x="1661" y="299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0" name="Line 1250"/>
              <p:cNvSpPr>
                <a:spLocks noChangeShapeType="1"/>
              </p:cNvSpPr>
              <p:nvPr/>
            </p:nvSpPr>
            <p:spPr bwMode="auto">
              <a:xfrm>
                <a:off x="1661" y="299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1" name="Line 1251"/>
              <p:cNvSpPr>
                <a:spLocks noChangeShapeType="1"/>
              </p:cNvSpPr>
              <p:nvPr/>
            </p:nvSpPr>
            <p:spPr bwMode="auto">
              <a:xfrm>
                <a:off x="1664" y="299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2" name="Line 1252"/>
              <p:cNvSpPr>
                <a:spLocks noChangeShapeType="1"/>
              </p:cNvSpPr>
              <p:nvPr/>
            </p:nvSpPr>
            <p:spPr bwMode="auto">
              <a:xfrm>
                <a:off x="1664" y="299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3" name="Line 1253"/>
              <p:cNvSpPr>
                <a:spLocks noChangeShapeType="1"/>
              </p:cNvSpPr>
              <p:nvPr/>
            </p:nvSpPr>
            <p:spPr bwMode="auto">
              <a:xfrm>
                <a:off x="1664" y="2998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4" name="Line 1254"/>
              <p:cNvSpPr>
                <a:spLocks noChangeShapeType="1"/>
              </p:cNvSpPr>
              <p:nvPr/>
            </p:nvSpPr>
            <p:spPr bwMode="auto">
              <a:xfrm>
                <a:off x="1667" y="300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5" name="Line 1255"/>
              <p:cNvSpPr>
                <a:spLocks noChangeShapeType="1"/>
              </p:cNvSpPr>
              <p:nvPr/>
            </p:nvSpPr>
            <p:spPr bwMode="auto">
              <a:xfrm>
                <a:off x="1667" y="300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6" name="Line 1256"/>
              <p:cNvSpPr>
                <a:spLocks noChangeShapeType="1"/>
              </p:cNvSpPr>
              <p:nvPr/>
            </p:nvSpPr>
            <p:spPr bwMode="auto">
              <a:xfrm>
                <a:off x="1669" y="300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7" name="Line 1257"/>
              <p:cNvSpPr>
                <a:spLocks noChangeShapeType="1"/>
              </p:cNvSpPr>
              <p:nvPr/>
            </p:nvSpPr>
            <p:spPr bwMode="auto">
              <a:xfrm>
                <a:off x="1669" y="300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8" name="Line 1258"/>
              <p:cNvSpPr>
                <a:spLocks noChangeShapeType="1"/>
              </p:cNvSpPr>
              <p:nvPr/>
            </p:nvSpPr>
            <p:spPr bwMode="auto">
              <a:xfrm>
                <a:off x="1669" y="300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99" name="Line 1259"/>
              <p:cNvSpPr>
                <a:spLocks noChangeShapeType="1"/>
              </p:cNvSpPr>
              <p:nvPr/>
            </p:nvSpPr>
            <p:spPr bwMode="auto">
              <a:xfrm>
                <a:off x="1672" y="300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0" name="Line 1260"/>
              <p:cNvSpPr>
                <a:spLocks noChangeShapeType="1"/>
              </p:cNvSpPr>
              <p:nvPr/>
            </p:nvSpPr>
            <p:spPr bwMode="auto">
              <a:xfrm>
                <a:off x="1672" y="301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1" name="Line 1261"/>
              <p:cNvSpPr>
                <a:spLocks noChangeShapeType="1"/>
              </p:cNvSpPr>
              <p:nvPr/>
            </p:nvSpPr>
            <p:spPr bwMode="auto">
              <a:xfrm>
                <a:off x="1672" y="3013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2" name="Line 1262"/>
              <p:cNvSpPr>
                <a:spLocks noChangeShapeType="1"/>
              </p:cNvSpPr>
              <p:nvPr/>
            </p:nvSpPr>
            <p:spPr bwMode="auto">
              <a:xfrm>
                <a:off x="1674" y="30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3" name="Line 1263"/>
              <p:cNvSpPr>
                <a:spLocks noChangeShapeType="1"/>
              </p:cNvSpPr>
              <p:nvPr/>
            </p:nvSpPr>
            <p:spPr bwMode="auto">
              <a:xfrm>
                <a:off x="1674" y="301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4" name="Line 1264"/>
              <p:cNvSpPr>
                <a:spLocks noChangeShapeType="1"/>
              </p:cNvSpPr>
              <p:nvPr/>
            </p:nvSpPr>
            <p:spPr bwMode="auto">
              <a:xfrm>
                <a:off x="1674" y="301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5" name="Line 1265"/>
              <p:cNvSpPr>
                <a:spLocks noChangeShapeType="1"/>
              </p:cNvSpPr>
              <p:nvPr/>
            </p:nvSpPr>
            <p:spPr bwMode="auto">
              <a:xfrm>
                <a:off x="1677" y="302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6" name="Line 1266"/>
              <p:cNvSpPr>
                <a:spLocks noChangeShapeType="1"/>
              </p:cNvSpPr>
              <p:nvPr/>
            </p:nvSpPr>
            <p:spPr bwMode="auto">
              <a:xfrm>
                <a:off x="1677" y="302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7" name="Line 1267"/>
              <p:cNvSpPr>
                <a:spLocks noChangeShapeType="1"/>
              </p:cNvSpPr>
              <p:nvPr/>
            </p:nvSpPr>
            <p:spPr bwMode="auto">
              <a:xfrm>
                <a:off x="1677" y="3023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8" name="Line 1268"/>
              <p:cNvSpPr>
                <a:spLocks noChangeShapeType="1"/>
              </p:cNvSpPr>
              <p:nvPr/>
            </p:nvSpPr>
            <p:spPr bwMode="auto">
              <a:xfrm>
                <a:off x="1679" y="30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09" name="Line 1269"/>
              <p:cNvSpPr>
                <a:spLocks noChangeShapeType="1"/>
              </p:cNvSpPr>
              <p:nvPr/>
            </p:nvSpPr>
            <p:spPr bwMode="auto">
              <a:xfrm>
                <a:off x="1679" y="302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0" name="Line 1270"/>
              <p:cNvSpPr>
                <a:spLocks noChangeShapeType="1"/>
              </p:cNvSpPr>
              <p:nvPr/>
            </p:nvSpPr>
            <p:spPr bwMode="auto">
              <a:xfrm>
                <a:off x="1679" y="303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1" name="Freeform 1271"/>
              <p:cNvSpPr>
                <a:spLocks/>
              </p:cNvSpPr>
              <p:nvPr/>
            </p:nvSpPr>
            <p:spPr bwMode="auto">
              <a:xfrm>
                <a:off x="1682" y="3031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2" name="Line 1272"/>
              <p:cNvSpPr>
                <a:spLocks noChangeShapeType="1"/>
              </p:cNvSpPr>
              <p:nvPr/>
            </p:nvSpPr>
            <p:spPr bwMode="auto">
              <a:xfrm>
                <a:off x="1690" y="305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3" name="Line 1273"/>
              <p:cNvSpPr>
                <a:spLocks noChangeShapeType="1"/>
              </p:cNvSpPr>
              <p:nvPr/>
            </p:nvSpPr>
            <p:spPr bwMode="auto">
              <a:xfrm>
                <a:off x="1690" y="305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4" name="Line 1274"/>
              <p:cNvSpPr>
                <a:spLocks noChangeShapeType="1"/>
              </p:cNvSpPr>
              <p:nvPr/>
            </p:nvSpPr>
            <p:spPr bwMode="auto">
              <a:xfrm>
                <a:off x="1692" y="305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5" name="Line 1275"/>
              <p:cNvSpPr>
                <a:spLocks noChangeShapeType="1"/>
              </p:cNvSpPr>
              <p:nvPr/>
            </p:nvSpPr>
            <p:spPr bwMode="auto">
              <a:xfrm>
                <a:off x="1692" y="305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6" name="Line 1276"/>
              <p:cNvSpPr>
                <a:spLocks noChangeShapeType="1"/>
              </p:cNvSpPr>
              <p:nvPr/>
            </p:nvSpPr>
            <p:spPr bwMode="auto">
              <a:xfrm>
                <a:off x="1692" y="306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7" name="Line 1277"/>
              <p:cNvSpPr>
                <a:spLocks noChangeShapeType="1"/>
              </p:cNvSpPr>
              <p:nvPr/>
            </p:nvSpPr>
            <p:spPr bwMode="auto">
              <a:xfrm>
                <a:off x="1695" y="30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8" name="Line 1278"/>
              <p:cNvSpPr>
                <a:spLocks noChangeShapeType="1"/>
              </p:cNvSpPr>
              <p:nvPr/>
            </p:nvSpPr>
            <p:spPr bwMode="auto">
              <a:xfrm>
                <a:off x="1695" y="306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19" name="Line 1279"/>
              <p:cNvSpPr>
                <a:spLocks noChangeShapeType="1"/>
              </p:cNvSpPr>
              <p:nvPr/>
            </p:nvSpPr>
            <p:spPr bwMode="auto">
              <a:xfrm>
                <a:off x="1695" y="3067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0" name="Line 1280"/>
              <p:cNvSpPr>
                <a:spLocks noChangeShapeType="1"/>
              </p:cNvSpPr>
              <p:nvPr/>
            </p:nvSpPr>
            <p:spPr bwMode="auto">
              <a:xfrm>
                <a:off x="1697" y="307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1" name="Line 1281"/>
              <p:cNvSpPr>
                <a:spLocks noChangeShapeType="1"/>
              </p:cNvSpPr>
              <p:nvPr/>
            </p:nvSpPr>
            <p:spPr bwMode="auto">
              <a:xfrm>
                <a:off x="1697" y="307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2" name="Line 1282"/>
              <p:cNvSpPr>
                <a:spLocks noChangeShapeType="1"/>
              </p:cNvSpPr>
              <p:nvPr/>
            </p:nvSpPr>
            <p:spPr bwMode="auto">
              <a:xfrm>
                <a:off x="1697" y="307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3" name="Line 1283"/>
              <p:cNvSpPr>
                <a:spLocks noChangeShapeType="1"/>
              </p:cNvSpPr>
              <p:nvPr/>
            </p:nvSpPr>
            <p:spPr bwMode="auto">
              <a:xfrm>
                <a:off x="1700" y="307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4" name="Line 1284"/>
              <p:cNvSpPr>
                <a:spLocks noChangeShapeType="1"/>
              </p:cNvSpPr>
              <p:nvPr/>
            </p:nvSpPr>
            <p:spPr bwMode="auto">
              <a:xfrm>
                <a:off x="1700" y="307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5" name="Line 1285"/>
              <p:cNvSpPr>
                <a:spLocks noChangeShapeType="1"/>
              </p:cNvSpPr>
              <p:nvPr/>
            </p:nvSpPr>
            <p:spPr bwMode="auto">
              <a:xfrm>
                <a:off x="1700" y="308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6" name="Line 1286"/>
              <p:cNvSpPr>
                <a:spLocks noChangeShapeType="1"/>
              </p:cNvSpPr>
              <p:nvPr/>
            </p:nvSpPr>
            <p:spPr bwMode="auto">
              <a:xfrm>
                <a:off x="1700" y="308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7" name="Line 1287"/>
              <p:cNvSpPr>
                <a:spLocks noChangeShapeType="1"/>
              </p:cNvSpPr>
              <p:nvPr/>
            </p:nvSpPr>
            <p:spPr bwMode="auto">
              <a:xfrm>
                <a:off x="1703" y="308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8" name="Line 1288"/>
              <p:cNvSpPr>
                <a:spLocks noChangeShapeType="1"/>
              </p:cNvSpPr>
              <p:nvPr/>
            </p:nvSpPr>
            <p:spPr bwMode="auto">
              <a:xfrm>
                <a:off x="1703" y="308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29" name="Line 1289"/>
              <p:cNvSpPr>
                <a:spLocks noChangeShapeType="1"/>
              </p:cNvSpPr>
              <p:nvPr/>
            </p:nvSpPr>
            <p:spPr bwMode="auto">
              <a:xfrm>
                <a:off x="1703" y="3088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0" name="Line 1290"/>
              <p:cNvSpPr>
                <a:spLocks noChangeShapeType="1"/>
              </p:cNvSpPr>
              <p:nvPr/>
            </p:nvSpPr>
            <p:spPr bwMode="auto">
              <a:xfrm>
                <a:off x="1705" y="309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1" name="Line 1291"/>
              <p:cNvSpPr>
                <a:spLocks noChangeShapeType="1"/>
              </p:cNvSpPr>
              <p:nvPr/>
            </p:nvSpPr>
            <p:spPr bwMode="auto">
              <a:xfrm>
                <a:off x="1705" y="309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2" name="Line 1292"/>
              <p:cNvSpPr>
                <a:spLocks noChangeShapeType="1"/>
              </p:cNvSpPr>
              <p:nvPr/>
            </p:nvSpPr>
            <p:spPr bwMode="auto">
              <a:xfrm>
                <a:off x="1705" y="309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3" name="Line 1293"/>
              <p:cNvSpPr>
                <a:spLocks noChangeShapeType="1"/>
              </p:cNvSpPr>
              <p:nvPr/>
            </p:nvSpPr>
            <p:spPr bwMode="auto">
              <a:xfrm>
                <a:off x="1705" y="309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4" name="Line 1294"/>
              <p:cNvSpPr>
                <a:spLocks noChangeShapeType="1"/>
              </p:cNvSpPr>
              <p:nvPr/>
            </p:nvSpPr>
            <p:spPr bwMode="auto">
              <a:xfrm>
                <a:off x="1708" y="309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5" name="Line 1295"/>
              <p:cNvSpPr>
                <a:spLocks noChangeShapeType="1"/>
              </p:cNvSpPr>
              <p:nvPr/>
            </p:nvSpPr>
            <p:spPr bwMode="auto">
              <a:xfrm>
                <a:off x="1708" y="309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6" name="Line 1296"/>
              <p:cNvSpPr>
                <a:spLocks noChangeShapeType="1"/>
              </p:cNvSpPr>
              <p:nvPr/>
            </p:nvSpPr>
            <p:spPr bwMode="auto">
              <a:xfrm>
                <a:off x="1708" y="310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7" name="Line 1297"/>
              <p:cNvSpPr>
                <a:spLocks noChangeShapeType="1"/>
              </p:cNvSpPr>
              <p:nvPr/>
            </p:nvSpPr>
            <p:spPr bwMode="auto">
              <a:xfrm>
                <a:off x="1710" y="310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8" name="Freeform 1298"/>
              <p:cNvSpPr>
                <a:spLocks/>
              </p:cNvSpPr>
              <p:nvPr/>
            </p:nvSpPr>
            <p:spPr bwMode="auto">
              <a:xfrm>
                <a:off x="1710" y="3106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39" name="Line 1299"/>
              <p:cNvSpPr>
                <a:spLocks noChangeShapeType="1"/>
              </p:cNvSpPr>
              <p:nvPr/>
            </p:nvSpPr>
            <p:spPr bwMode="auto">
              <a:xfrm>
                <a:off x="1731" y="316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0" name="Line 1300"/>
              <p:cNvSpPr>
                <a:spLocks noChangeShapeType="1"/>
              </p:cNvSpPr>
              <p:nvPr/>
            </p:nvSpPr>
            <p:spPr bwMode="auto">
              <a:xfrm>
                <a:off x="1731" y="31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1" name="Line 1301"/>
              <p:cNvSpPr>
                <a:spLocks noChangeShapeType="1"/>
              </p:cNvSpPr>
              <p:nvPr/>
            </p:nvSpPr>
            <p:spPr bwMode="auto">
              <a:xfrm>
                <a:off x="1731" y="316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2" name="Line 1302"/>
              <p:cNvSpPr>
                <a:spLocks noChangeShapeType="1"/>
              </p:cNvSpPr>
              <p:nvPr/>
            </p:nvSpPr>
            <p:spPr bwMode="auto">
              <a:xfrm>
                <a:off x="1731" y="316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3" name="Line 1303"/>
              <p:cNvSpPr>
                <a:spLocks noChangeShapeType="1"/>
              </p:cNvSpPr>
              <p:nvPr/>
            </p:nvSpPr>
            <p:spPr bwMode="auto">
              <a:xfrm>
                <a:off x="1731" y="317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4" name="Line 1304"/>
              <p:cNvSpPr>
                <a:spLocks noChangeShapeType="1"/>
              </p:cNvSpPr>
              <p:nvPr/>
            </p:nvSpPr>
            <p:spPr bwMode="auto">
              <a:xfrm>
                <a:off x="1734" y="317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5" name="Line 1305"/>
              <p:cNvSpPr>
                <a:spLocks noChangeShapeType="1"/>
              </p:cNvSpPr>
              <p:nvPr/>
            </p:nvSpPr>
            <p:spPr bwMode="auto">
              <a:xfrm>
                <a:off x="1734" y="317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6" name="Line 1306"/>
              <p:cNvSpPr>
                <a:spLocks noChangeShapeType="1"/>
              </p:cNvSpPr>
              <p:nvPr/>
            </p:nvSpPr>
            <p:spPr bwMode="auto">
              <a:xfrm>
                <a:off x="1734" y="317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7" name="Line 1307"/>
              <p:cNvSpPr>
                <a:spLocks noChangeShapeType="1"/>
              </p:cNvSpPr>
              <p:nvPr/>
            </p:nvSpPr>
            <p:spPr bwMode="auto">
              <a:xfrm>
                <a:off x="1734" y="317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8" name="Line 1308"/>
              <p:cNvSpPr>
                <a:spLocks noChangeShapeType="1"/>
              </p:cNvSpPr>
              <p:nvPr/>
            </p:nvSpPr>
            <p:spPr bwMode="auto">
              <a:xfrm>
                <a:off x="1736" y="318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49" name="Line 1309"/>
              <p:cNvSpPr>
                <a:spLocks noChangeShapeType="1"/>
              </p:cNvSpPr>
              <p:nvPr/>
            </p:nvSpPr>
            <p:spPr bwMode="auto">
              <a:xfrm>
                <a:off x="1736" y="318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0" name="Line 1310"/>
              <p:cNvSpPr>
                <a:spLocks noChangeShapeType="1"/>
              </p:cNvSpPr>
              <p:nvPr/>
            </p:nvSpPr>
            <p:spPr bwMode="auto">
              <a:xfrm>
                <a:off x="1736" y="318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1" name="Line 1311"/>
              <p:cNvSpPr>
                <a:spLocks noChangeShapeType="1"/>
              </p:cNvSpPr>
              <p:nvPr/>
            </p:nvSpPr>
            <p:spPr bwMode="auto">
              <a:xfrm>
                <a:off x="1736" y="318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2" name="Line 1312"/>
              <p:cNvSpPr>
                <a:spLocks noChangeShapeType="1"/>
              </p:cNvSpPr>
              <p:nvPr/>
            </p:nvSpPr>
            <p:spPr bwMode="auto">
              <a:xfrm>
                <a:off x="1739" y="318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3" name="Line 1313"/>
              <p:cNvSpPr>
                <a:spLocks noChangeShapeType="1"/>
              </p:cNvSpPr>
              <p:nvPr/>
            </p:nvSpPr>
            <p:spPr bwMode="auto">
              <a:xfrm>
                <a:off x="1739" y="319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4" name="Line 1314"/>
              <p:cNvSpPr>
                <a:spLocks noChangeShapeType="1"/>
              </p:cNvSpPr>
              <p:nvPr/>
            </p:nvSpPr>
            <p:spPr bwMode="auto">
              <a:xfrm>
                <a:off x="1739" y="31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5" name="Line 1315"/>
              <p:cNvSpPr>
                <a:spLocks noChangeShapeType="1"/>
              </p:cNvSpPr>
              <p:nvPr/>
            </p:nvSpPr>
            <p:spPr bwMode="auto">
              <a:xfrm>
                <a:off x="1739" y="319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6" name="Line 1316"/>
              <p:cNvSpPr>
                <a:spLocks noChangeShapeType="1"/>
              </p:cNvSpPr>
              <p:nvPr/>
            </p:nvSpPr>
            <p:spPr bwMode="auto">
              <a:xfrm>
                <a:off x="1741" y="319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7" name="Line 1317"/>
              <p:cNvSpPr>
                <a:spLocks noChangeShapeType="1"/>
              </p:cNvSpPr>
              <p:nvPr/>
            </p:nvSpPr>
            <p:spPr bwMode="auto">
              <a:xfrm>
                <a:off x="1741" y="319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8" name="Line 1318"/>
              <p:cNvSpPr>
                <a:spLocks noChangeShapeType="1"/>
              </p:cNvSpPr>
              <p:nvPr/>
            </p:nvSpPr>
            <p:spPr bwMode="auto">
              <a:xfrm>
                <a:off x="1741" y="320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59" name="Line 1319"/>
              <p:cNvSpPr>
                <a:spLocks noChangeShapeType="1"/>
              </p:cNvSpPr>
              <p:nvPr/>
            </p:nvSpPr>
            <p:spPr bwMode="auto">
              <a:xfrm>
                <a:off x="1741" y="320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0" name="Line 1320"/>
              <p:cNvSpPr>
                <a:spLocks noChangeShapeType="1"/>
              </p:cNvSpPr>
              <p:nvPr/>
            </p:nvSpPr>
            <p:spPr bwMode="auto">
              <a:xfrm>
                <a:off x="1741" y="320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1" name="Line 1321"/>
              <p:cNvSpPr>
                <a:spLocks noChangeShapeType="1"/>
              </p:cNvSpPr>
              <p:nvPr/>
            </p:nvSpPr>
            <p:spPr bwMode="auto">
              <a:xfrm>
                <a:off x="1744" y="320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2" name="Line 1322"/>
              <p:cNvSpPr>
                <a:spLocks noChangeShapeType="1"/>
              </p:cNvSpPr>
              <p:nvPr/>
            </p:nvSpPr>
            <p:spPr bwMode="auto">
              <a:xfrm>
                <a:off x="1744" y="320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3" name="Line 1323"/>
              <p:cNvSpPr>
                <a:spLocks noChangeShapeType="1"/>
              </p:cNvSpPr>
              <p:nvPr/>
            </p:nvSpPr>
            <p:spPr bwMode="auto">
              <a:xfrm>
                <a:off x="1744" y="321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4" name="Line 1324"/>
              <p:cNvSpPr>
                <a:spLocks noChangeShapeType="1"/>
              </p:cNvSpPr>
              <p:nvPr/>
            </p:nvSpPr>
            <p:spPr bwMode="auto">
              <a:xfrm>
                <a:off x="1744" y="321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5" name="Line 1325"/>
              <p:cNvSpPr>
                <a:spLocks noChangeShapeType="1"/>
              </p:cNvSpPr>
              <p:nvPr/>
            </p:nvSpPr>
            <p:spPr bwMode="auto">
              <a:xfrm>
                <a:off x="1746" y="321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6" name="Freeform 1326"/>
              <p:cNvSpPr>
                <a:spLocks/>
              </p:cNvSpPr>
              <p:nvPr/>
            </p:nvSpPr>
            <p:spPr bwMode="auto">
              <a:xfrm>
                <a:off x="1746" y="3217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7" name="Line 1327"/>
              <p:cNvSpPr>
                <a:spLocks noChangeShapeType="1"/>
              </p:cNvSpPr>
              <p:nvPr/>
            </p:nvSpPr>
            <p:spPr bwMode="auto">
              <a:xfrm>
                <a:off x="1759" y="327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8" name="Line 1328"/>
              <p:cNvSpPr>
                <a:spLocks noChangeShapeType="1"/>
              </p:cNvSpPr>
              <p:nvPr/>
            </p:nvSpPr>
            <p:spPr bwMode="auto">
              <a:xfrm>
                <a:off x="1759" y="327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69" name="Line 1329"/>
              <p:cNvSpPr>
                <a:spLocks noChangeShapeType="1"/>
              </p:cNvSpPr>
              <p:nvPr/>
            </p:nvSpPr>
            <p:spPr bwMode="auto">
              <a:xfrm>
                <a:off x="1762" y="327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0" name="Line 1330"/>
              <p:cNvSpPr>
                <a:spLocks noChangeShapeType="1"/>
              </p:cNvSpPr>
              <p:nvPr/>
            </p:nvSpPr>
            <p:spPr bwMode="auto">
              <a:xfrm>
                <a:off x="1762" y="328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1" name="Line 1331"/>
              <p:cNvSpPr>
                <a:spLocks noChangeShapeType="1"/>
              </p:cNvSpPr>
              <p:nvPr/>
            </p:nvSpPr>
            <p:spPr bwMode="auto">
              <a:xfrm>
                <a:off x="1762" y="328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2" name="Line 1332"/>
              <p:cNvSpPr>
                <a:spLocks noChangeShapeType="1"/>
              </p:cNvSpPr>
              <p:nvPr/>
            </p:nvSpPr>
            <p:spPr bwMode="auto">
              <a:xfrm>
                <a:off x="1762" y="328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3" name="Line 1333"/>
              <p:cNvSpPr>
                <a:spLocks noChangeShapeType="1"/>
              </p:cNvSpPr>
              <p:nvPr/>
            </p:nvSpPr>
            <p:spPr bwMode="auto">
              <a:xfrm>
                <a:off x="1762" y="328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4" name="Line 1334"/>
              <p:cNvSpPr>
                <a:spLocks noChangeShapeType="1"/>
              </p:cNvSpPr>
              <p:nvPr/>
            </p:nvSpPr>
            <p:spPr bwMode="auto">
              <a:xfrm>
                <a:off x="1765" y="328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5" name="Line 1335"/>
              <p:cNvSpPr>
                <a:spLocks noChangeShapeType="1"/>
              </p:cNvSpPr>
              <p:nvPr/>
            </p:nvSpPr>
            <p:spPr bwMode="auto">
              <a:xfrm>
                <a:off x="1765" y="329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6" name="Line 1336"/>
              <p:cNvSpPr>
                <a:spLocks noChangeShapeType="1"/>
              </p:cNvSpPr>
              <p:nvPr/>
            </p:nvSpPr>
            <p:spPr bwMode="auto">
              <a:xfrm>
                <a:off x="1765" y="329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7" name="Line 1337"/>
              <p:cNvSpPr>
                <a:spLocks noChangeShapeType="1"/>
              </p:cNvSpPr>
              <p:nvPr/>
            </p:nvSpPr>
            <p:spPr bwMode="auto">
              <a:xfrm>
                <a:off x="1765" y="329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8" name="Line 1338"/>
              <p:cNvSpPr>
                <a:spLocks noChangeShapeType="1"/>
              </p:cNvSpPr>
              <p:nvPr/>
            </p:nvSpPr>
            <p:spPr bwMode="auto">
              <a:xfrm>
                <a:off x="1765" y="329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79" name="Line 1339"/>
              <p:cNvSpPr>
                <a:spLocks noChangeShapeType="1"/>
              </p:cNvSpPr>
              <p:nvPr/>
            </p:nvSpPr>
            <p:spPr bwMode="auto">
              <a:xfrm>
                <a:off x="1765" y="329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0" name="Line 1340"/>
              <p:cNvSpPr>
                <a:spLocks noChangeShapeType="1"/>
              </p:cNvSpPr>
              <p:nvPr/>
            </p:nvSpPr>
            <p:spPr bwMode="auto">
              <a:xfrm>
                <a:off x="1767" y="330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1" name="Line 1341"/>
              <p:cNvSpPr>
                <a:spLocks noChangeShapeType="1"/>
              </p:cNvSpPr>
              <p:nvPr/>
            </p:nvSpPr>
            <p:spPr bwMode="auto">
              <a:xfrm>
                <a:off x="1767" y="330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2" name="Line 1342"/>
              <p:cNvSpPr>
                <a:spLocks noChangeShapeType="1"/>
              </p:cNvSpPr>
              <p:nvPr/>
            </p:nvSpPr>
            <p:spPr bwMode="auto">
              <a:xfrm>
                <a:off x="1767" y="330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3" name="Line 1343"/>
              <p:cNvSpPr>
                <a:spLocks noChangeShapeType="1"/>
              </p:cNvSpPr>
              <p:nvPr/>
            </p:nvSpPr>
            <p:spPr bwMode="auto">
              <a:xfrm>
                <a:off x="1767" y="331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4" name="Line 1344"/>
              <p:cNvSpPr>
                <a:spLocks noChangeShapeType="1"/>
              </p:cNvSpPr>
              <p:nvPr/>
            </p:nvSpPr>
            <p:spPr bwMode="auto">
              <a:xfrm>
                <a:off x="1767" y="331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5" name="Line 1345"/>
              <p:cNvSpPr>
                <a:spLocks noChangeShapeType="1"/>
              </p:cNvSpPr>
              <p:nvPr/>
            </p:nvSpPr>
            <p:spPr bwMode="auto">
              <a:xfrm>
                <a:off x="1767" y="331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6" name="Line 1346"/>
              <p:cNvSpPr>
                <a:spLocks noChangeShapeType="1"/>
              </p:cNvSpPr>
              <p:nvPr/>
            </p:nvSpPr>
            <p:spPr bwMode="auto">
              <a:xfrm>
                <a:off x="1770" y="331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7" name="Line 1347"/>
              <p:cNvSpPr>
                <a:spLocks noChangeShapeType="1"/>
              </p:cNvSpPr>
              <p:nvPr/>
            </p:nvSpPr>
            <p:spPr bwMode="auto">
              <a:xfrm>
                <a:off x="1770" y="331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8" name="Line 1348"/>
              <p:cNvSpPr>
                <a:spLocks noChangeShapeType="1"/>
              </p:cNvSpPr>
              <p:nvPr/>
            </p:nvSpPr>
            <p:spPr bwMode="auto">
              <a:xfrm>
                <a:off x="1770" y="332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89" name="Line 1349"/>
              <p:cNvSpPr>
                <a:spLocks noChangeShapeType="1"/>
              </p:cNvSpPr>
              <p:nvPr/>
            </p:nvSpPr>
            <p:spPr bwMode="auto">
              <a:xfrm>
                <a:off x="1770" y="332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0" name="Line 1350"/>
              <p:cNvSpPr>
                <a:spLocks noChangeShapeType="1"/>
              </p:cNvSpPr>
              <p:nvPr/>
            </p:nvSpPr>
            <p:spPr bwMode="auto">
              <a:xfrm>
                <a:off x="1770" y="332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1" name="Line 1351"/>
              <p:cNvSpPr>
                <a:spLocks noChangeShapeType="1"/>
              </p:cNvSpPr>
              <p:nvPr/>
            </p:nvSpPr>
            <p:spPr bwMode="auto">
              <a:xfrm>
                <a:off x="1770" y="332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2" name="Line 1352"/>
              <p:cNvSpPr>
                <a:spLocks noChangeShapeType="1"/>
              </p:cNvSpPr>
              <p:nvPr/>
            </p:nvSpPr>
            <p:spPr bwMode="auto">
              <a:xfrm>
                <a:off x="1770" y="3328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3" name="Freeform 1353"/>
              <p:cNvSpPr>
                <a:spLocks/>
              </p:cNvSpPr>
              <p:nvPr/>
            </p:nvSpPr>
            <p:spPr bwMode="auto">
              <a:xfrm>
                <a:off x="1772" y="3330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4" name="Line 1354"/>
              <p:cNvSpPr>
                <a:spLocks noChangeShapeType="1"/>
              </p:cNvSpPr>
              <p:nvPr/>
            </p:nvSpPr>
            <p:spPr bwMode="auto">
              <a:xfrm>
                <a:off x="1780" y="339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5" name="Line 1355"/>
              <p:cNvSpPr>
                <a:spLocks noChangeShapeType="1"/>
              </p:cNvSpPr>
              <p:nvPr/>
            </p:nvSpPr>
            <p:spPr bwMode="auto">
              <a:xfrm>
                <a:off x="1780" y="339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6" name="Line 1356"/>
              <p:cNvSpPr>
                <a:spLocks noChangeShapeType="1"/>
              </p:cNvSpPr>
              <p:nvPr/>
            </p:nvSpPr>
            <p:spPr bwMode="auto">
              <a:xfrm>
                <a:off x="1783" y="339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7" name="Line 1357"/>
              <p:cNvSpPr>
                <a:spLocks noChangeShapeType="1"/>
              </p:cNvSpPr>
              <p:nvPr/>
            </p:nvSpPr>
            <p:spPr bwMode="auto">
              <a:xfrm>
                <a:off x="1783" y="339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8" name="Line 1358"/>
              <p:cNvSpPr>
                <a:spLocks noChangeShapeType="1"/>
              </p:cNvSpPr>
              <p:nvPr/>
            </p:nvSpPr>
            <p:spPr bwMode="auto">
              <a:xfrm>
                <a:off x="1783" y="340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99" name="Line 1359"/>
              <p:cNvSpPr>
                <a:spLocks noChangeShapeType="1"/>
              </p:cNvSpPr>
              <p:nvPr/>
            </p:nvSpPr>
            <p:spPr bwMode="auto">
              <a:xfrm>
                <a:off x="1783" y="340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0" name="Line 1360"/>
              <p:cNvSpPr>
                <a:spLocks noChangeShapeType="1"/>
              </p:cNvSpPr>
              <p:nvPr/>
            </p:nvSpPr>
            <p:spPr bwMode="auto">
              <a:xfrm>
                <a:off x="1783" y="340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1" name="Line 1361"/>
              <p:cNvSpPr>
                <a:spLocks noChangeShapeType="1"/>
              </p:cNvSpPr>
              <p:nvPr/>
            </p:nvSpPr>
            <p:spPr bwMode="auto">
              <a:xfrm>
                <a:off x="1783" y="340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2" name="Line 1362"/>
              <p:cNvSpPr>
                <a:spLocks noChangeShapeType="1"/>
              </p:cNvSpPr>
              <p:nvPr/>
            </p:nvSpPr>
            <p:spPr bwMode="auto">
              <a:xfrm>
                <a:off x="1783" y="340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3" name="Line 1363"/>
              <p:cNvSpPr>
                <a:spLocks noChangeShapeType="1"/>
              </p:cNvSpPr>
              <p:nvPr/>
            </p:nvSpPr>
            <p:spPr bwMode="auto">
              <a:xfrm>
                <a:off x="1783" y="341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4" name="Line 1364"/>
              <p:cNvSpPr>
                <a:spLocks noChangeShapeType="1"/>
              </p:cNvSpPr>
              <p:nvPr/>
            </p:nvSpPr>
            <p:spPr bwMode="auto">
              <a:xfrm>
                <a:off x="1783" y="341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5" name="Line 1365"/>
              <p:cNvSpPr>
                <a:spLocks noChangeShapeType="1"/>
              </p:cNvSpPr>
              <p:nvPr/>
            </p:nvSpPr>
            <p:spPr bwMode="auto">
              <a:xfrm>
                <a:off x="1785" y="341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6" name="Line 1366"/>
              <p:cNvSpPr>
                <a:spLocks noChangeShapeType="1"/>
              </p:cNvSpPr>
              <p:nvPr/>
            </p:nvSpPr>
            <p:spPr bwMode="auto">
              <a:xfrm>
                <a:off x="1785" y="341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7" name="Line 1367"/>
              <p:cNvSpPr>
                <a:spLocks noChangeShapeType="1"/>
              </p:cNvSpPr>
              <p:nvPr/>
            </p:nvSpPr>
            <p:spPr bwMode="auto">
              <a:xfrm>
                <a:off x="1785" y="341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8" name="Line 1368"/>
              <p:cNvSpPr>
                <a:spLocks noChangeShapeType="1"/>
              </p:cNvSpPr>
              <p:nvPr/>
            </p:nvSpPr>
            <p:spPr bwMode="auto">
              <a:xfrm>
                <a:off x="1785" y="342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09" name="Line 1369"/>
              <p:cNvSpPr>
                <a:spLocks noChangeShapeType="1"/>
              </p:cNvSpPr>
              <p:nvPr/>
            </p:nvSpPr>
            <p:spPr bwMode="auto">
              <a:xfrm>
                <a:off x="1785" y="342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0" name="Line 1370"/>
              <p:cNvSpPr>
                <a:spLocks noChangeShapeType="1"/>
              </p:cNvSpPr>
              <p:nvPr/>
            </p:nvSpPr>
            <p:spPr bwMode="auto">
              <a:xfrm>
                <a:off x="1785" y="342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1" name="Line 1371"/>
              <p:cNvSpPr>
                <a:spLocks noChangeShapeType="1"/>
              </p:cNvSpPr>
              <p:nvPr/>
            </p:nvSpPr>
            <p:spPr bwMode="auto">
              <a:xfrm>
                <a:off x="1785" y="342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2" name="Line 1372"/>
              <p:cNvSpPr>
                <a:spLocks noChangeShapeType="1"/>
              </p:cNvSpPr>
              <p:nvPr/>
            </p:nvSpPr>
            <p:spPr bwMode="auto">
              <a:xfrm>
                <a:off x="1785" y="342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3" name="Line 1373"/>
              <p:cNvSpPr>
                <a:spLocks noChangeShapeType="1"/>
              </p:cNvSpPr>
              <p:nvPr/>
            </p:nvSpPr>
            <p:spPr bwMode="auto">
              <a:xfrm>
                <a:off x="1785" y="343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4" name="Line 1374"/>
              <p:cNvSpPr>
                <a:spLocks noChangeShapeType="1"/>
              </p:cNvSpPr>
              <p:nvPr/>
            </p:nvSpPr>
            <p:spPr bwMode="auto">
              <a:xfrm>
                <a:off x="1785" y="343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5" name="Line 1375"/>
              <p:cNvSpPr>
                <a:spLocks noChangeShapeType="1"/>
              </p:cNvSpPr>
              <p:nvPr/>
            </p:nvSpPr>
            <p:spPr bwMode="auto">
              <a:xfrm>
                <a:off x="1785" y="343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6" name="Line 1376"/>
              <p:cNvSpPr>
                <a:spLocks noChangeShapeType="1"/>
              </p:cNvSpPr>
              <p:nvPr/>
            </p:nvSpPr>
            <p:spPr bwMode="auto">
              <a:xfrm>
                <a:off x="1788" y="343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7" name="Line 1377"/>
              <p:cNvSpPr>
                <a:spLocks noChangeShapeType="1"/>
              </p:cNvSpPr>
              <p:nvPr/>
            </p:nvSpPr>
            <p:spPr bwMode="auto">
              <a:xfrm>
                <a:off x="1788" y="343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8" name="Line 1378"/>
              <p:cNvSpPr>
                <a:spLocks noChangeShapeType="1"/>
              </p:cNvSpPr>
              <p:nvPr/>
            </p:nvSpPr>
            <p:spPr bwMode="auto">
              <a:xfrm>
                <a:off x="1788" y="344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19" name="Line 1379"/>
              <p:cNvSpPr>
                <a:spLocks noChangeShapeType="1"/>
              </p:cNvSpPr>
              <p:nvPr/>
            </p:nvSpPr>
            <p:spPr bwMode="auto">
              <a:xfrm>
                <a:off x="1788" y="344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0" name="Freeform 1380"/>
              <p:cNvSpPr>
                <a:spLocks/>
              </p:cNvSpPr>
              <p:nvPr/>
            </p:nvSpPr>
            <p:spPr bwMode="auto">
              <a:xfrm>
                <a:off x="1788" y="3446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1" name="Line 1381"/>
              <p:cNvSpPr>
                <a:spLocks noChangeShapeType="1"/>
              </p:cNvSpPr>
              <p:nvPr/>
            </p:nvSpPr>
            <p:spPr bwMode="auto">
              <a:xfrm>
                <a:off x="1793" y="350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2" name="Line 1382"/>
              <p:cNvSpPr>
                <a:spLocks noChangeShapeType="1"/>
              </p:cNvSpPr>
              <p:nvPr/>
            </p:nvSpPr>
            <p:spPr bwMode="auto">
              <a:xfrm>
                <a:off x="1793" y="350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3" name="Line 1383"/>
              <p:cNvSpPr>
                <a:spLocks noChangeShapeType="1"/>
              </p:cNvSpPr>
              <p:nvPr/>
            </p:nvSpPr>
            <p:spPr bwMode="auto">
              <a:xfrm>
                <a:off x="1793" y="351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4" name="Line 1384"/>
              <p:cNvSpPr>
                <a:spLocks noChangeShapeType="1"/>
              </p:cNvSpPr>
              <p:nvPr/>
            </p:nvSpPr>
            <p:spPr bwMode="auto">
              <a:xfrm>
                <a:off x="1793" y="351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5" name="Line 1385"/>
              <p:cNvSpPr>
                <a:spLocks noChangeShapeType="1"/>
              </p:cNvSpPr>
              <p:nvPr/>
            </p:nvSpPr>
            <p:spPr bwMode="auto">
              <a:xfrm>
                <a:off x="1793" y="351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6" name="Line 1386"/>
              <p:cNvSpPr>
                <a:spLocks noChangeShapeType="1"/>
              </p:cNvSpPr>
              <p:nvPr/>
            </p:nvSpPr>
            <p:spPr bwMode="auto">
              <a:xfrm>
                <a:off x="1793" y="351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7" name="Line 1387"/>
              <p:cNvSpPr>
                <a:spLocks noChangeShapeType="1"/>
              </p:cNvSpPr>
              <p:nvPr/>
            </p:nvSpPr>
            <p:spPr bwMode="auto">
              <a:xfrm>
                <a:off x="1793" y="35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8" name="Line 1388"/>
              <p:cNvSpPr>
                <a:spLocks noChangeShapeType="1"/>
              </p:cNvSpPr>
              <p:nvPr/>
            </p:nvSpPr>
            <p:spPr bwMode="auto">
              <a:xfrm>
                <a:off x="1793" y="352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29" name="Line 1389"/>
              <p:cNvSpPr>
                <a:spLocks noChangeShapeType="1"/>
              </p:cNvSpPr>
              <p:nvPr/>
            </p:nvSpPr>
            <p:spPr bwMode="auto">
              <a:xfrm>
                <a:off x="1793" y="352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0" name="Line 1390"/>
              <p:cNvSpPr>
                <a:spLocks noChangeShapeType="1"/>
              </p:cNvSpPr>
              <p:nvPr/>
            </p:nvSpPr>
            <p:spPr bwMode="auto">
              <a:xfrm>
                <a:off x="1793" y="35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1" name="Line 1391"/>
              <p:cNvSpPr>
                <a:spLocks noChangeShapeType="1"/>
              </p:cNvSpPr>
              <p:nvPr/>
            </p:nvSpPr>
            <p:spPr bwMode="auto">
              <a:xfrm>
                <a:off x="1793" y="352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2" name="Line 1392"/>
              <p:cNvSpPr>
                <a:spLocks noChangeShapeType="1"/>
              </p:cNvSpPr>
              <p:nvPr/>
            </p:nvSpPr>
            <p:spPr bwMode="auto">
              <a:xfrm>
                <a:off x="1793" y="353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3" name="Line 1393"/>
              <p:cNvSpPr>
                <a:spLocks noChangeShapeType="1"/>
              </p:cNvSpPr>
              <p:nvPr/>
            </p:nvSpPr>
            <p:spPr bwMode="auto">
              <a:xfrm>
                <a:off x="1793" y="353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4" name="Line 1394"/>
              <p:cNvSpPr>
                <a:spLocks noChangeShapeType="1"/>
              </p:cNvSpPr>
              <p:nvPr/>
            </p:nvSpPr>
            <p:spPr bwMode="auto">
              <a:xfrm>
                <a:off x="1793" y="353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5" name="Line 1395"/>
              <p:cNvSpPr>
                <a:spLocks noChangeShapeType="1"/>
              </p:cNvSpPr>
              <p:nvPr/>
            </p:nvSpPr>
            <p:spPr bwMode="auto">
              <a:xfrm>
                <a:off x="1793" y="353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6" name="Line 1396"/>
              <p:cNvSpPr>
                <a:spLocks noChangeShapeType="1"/>
              </p:cNvSpPr>
              <p:nvPr/>
            </p:nvSpPr>
            <p:spPr bwMode="auto">
              <a:xfrm>
                <a:off x="1793" y="353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7" name="Line 1397"/>
              <p:cNvSpPr>
                <a:spLocks noChangeShapeType="1"/>
              </p:cNvSpPr>
              <p:nvPr/>
            </p:nvSpPr>
            <p:spPr bwMode="auto">
              <a:xfrm>
                <a:off x="1793" y="354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8" name="Line 1398"/>
              <p:cNvSpPr>
                <a:spLocks noChangeShapeType="1"/>
              </p:cNvSpPr>
              <p:nvPr/>
            </p:nvSpPr>
            <p:spPr bwMode="auto">
              <a:xfrm>
                <a:off x="1793" y="354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39" name="Line 1399"/>
              <p:cNvSpPr>
                <a:spLocks noChangeShapeType="1"/>
              </p:cNvSpPr>
              <p:nvPr/>
            </p:nvSpPr>
            <p:spPr bwMode="auto">
              <a:xfrm>
                <a:off x="1793" y="354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0" name="Line 1400"/>
              <p:cNvSpPr>
                <a:spLocks noChangeShapeType="1"/>
              </p:cNvSpPr>
              <p:nvPr/>
            </p:nvSpPr>
            <p:spPr bwMode="auto">
              <a:xfrm>
                <a:off x="1793" y="354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1" name="Line 1401"/>
              <p:cNvSpPr>
                <a:spLocks noChangeShapeType="1"/>
              </p:cNvSpPr>
              <p:nvPr/>
            </p:nvSpPr>
            <p:spPr bwMode="auto">
              <a:xfrm>
                <a:off x="1793" y="355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2" name="Line 1402"/>
              <p:cNvSpPr>
                <a:spLocks noChangeShapeType="1"/>
              </p:cNvSpPr>
              <p:nvPr/>
            </p:nvSpPr>
            <p:spPr bwMode="auto">
              <a:xfrm>
                <a:off x="1793" y="355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3" name="Line 1403"/>
              <p:cNvSpPr>
                <a:spLocks noChangeShapeType="1"/>
              </p:cNvSpPr>
              <p:nvPr/>
            </p:nvSpPr>
            <p:spPr bwMode="auto">
              <a:xfrm>
                <a:off x="1793" y="355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4" name="Line 1404"/>
              <p:cNvSpPr>
                <a:spLocks noChangeShapeType="1"/>
              </p:cNvSpPr>
              <p:nvPr/>
            </p:nvSpPr>
            <p:spPr bwMode="auto">
              <a:xfrm>
                <a:off x="1793" y="355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5" name="Line 1405"/>
              <p:cNvSpPr>
                <a:spLocks noChangeShapeType="1"/>
              </p:cNvSpPr>
              <p:nvPr/>
            </p:nvSpPr>
            <p:spPr bwMode="auto">
              <a:xfrm>
                <a:off x="1793" y="355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6" name="Line 1406"/>
              <p:cNvSpPr>
                <a:spLocks noChangeShapeType="1"/>
              </p:cNvSpPr>
              <p:nvPr/>
            </p:nvSpPr>
            <p:spPr bwMode="auto">
              <a:xfrm>
                <a:off x="1793" y="356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7" name="Freeform 1407"/>
              <p:cNvSpPr>
                <a:spLocks/>
              </p:cNvSpPr>
              <p:nvPr/>
            </p:nvSpPr>
            <p:spPr bwMode="auto">
              <a:xfrm>
                <a:off x="1793" y="3562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8" name="Line 1408"/>
              <p:cNvSpPr>
                <a:spLocks noChangeShapeType="1"/>
              </p:cNvSpPr>
              <p:nvPr/>
            </p:nvSpPr>
            <p:spPr bwMode="auto">
              <a:xfrm>
                <a:off x="439" y="3573"/>
                <a:ext cx="228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49" name="Line 1409"/>
              <p:cNvSpPr>
                <a:spLocks noChangeShapeType="1"/>
              </p:cNvSpPr>
              <p:nvPr/>
            </p:nvSpPr>
            <p:spPr bwMode="auto">
              <a:xfrm flipV="1">
                <a:off x="439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050" name="Group 1410"/>
            <p:cNvGrpSpPr>
              <a:grpSpLocks/>
            </p:cNvGrpSpPr>
            <p:nvPr/>
          </p:nvGrpSpPr>
          <p:grpSpPr bwMode="auto">
            <a:xfrm>
              <a:off x="264" y="1141"/>
              <a:ext cx="2669" cy="2559"/>
              <a:chOff x="261" y="1287"/>
              <a:chExt cx="2528" cy="2424"/>
            </a:xfrm>
          </p:grpSpPr>
          <p:sp>
            <p:nvSpPr>
              <p:cNvPr id="242051" name="Freeform 1411"/>
              <p:cNvSpPr>
                <a:spLocks/>
              </p:cNvSpPr>
              <p:nvPr/>
            </p:nvSpPr>
            <p:spPr bwMode="auto">
              <a:xfrm>
                <a:off x="369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3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3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4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4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2" name="Freeform 1412"/>
              <p:cNvSpPr>
                <a:spLocks/>
              </p:cNvSpPr>
              <p:nvPr/>
            </p:nvSpPr>
            <p:spPr bwMode="auto">
              <a:xfrm>
                <a:off x="372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3" name="Freeform 1413"/>
              <p:cNvSpPr>
                <a:spLocks/>
              </p:cNvSpPr>
              <p:nvPr/>
            </p:nvSpPr>
            <p:spPr bwMode="auto">
              <a:xfrm>
                <a:off x="403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4" name="Freeform 1414"/>
              <p:cNvSpPr>
                <a:spLocks/>
              </p:cNvSpPr>
              <p:nvPr/>
            </p:nvSpPr>
            <p:spPr bwMode="auto">
              <a:xfrm>
                <a:off x="374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5" name="Freeform 1415"/>
              <p:cNvSpPr>
                <a:spLocks/>
              </p:cNvSpPr>
              <p:nvPr/>
            </p:nvSpPr>
            <p:spPr bwMode="auto">
              <a:xfrm>
                <a:off x="392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1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6" name="Freeform 1416"/>
              <p:cNvSpPr>
                <a:spLocks/>
              </p:cNvSpPr>
              <p:nvPr/>
            </p:nvSpPr>
            <p:spPr bwMode="auto">
              <a:xfrm>
                <a:off x="434" y="3699"/>
                <a:ext cx="7" cy="11"/>
              </a:xfrm>
              <a:custGeom>
                <a:avLst/>
                <a:gdLst>
                  <a:gd name="T0" fmla="*/ 2 w 7"/>
                  <a:gd name="T1" fmla="*/ 0 h 11"/>
                  <a:gd name="T2" fmla="*/ 0 w 7"/>
                  <a:gd name="T3" fmla="*/ 5 h 11"/>
                  <a:gd name="T4" fmla="*/ 0 w 7"/>
                  <a:gd name="T5" fmla="*/ 8 h 11"/>
                  <a:gd name="T6" fmla="*/ 2 w 7"/>
                  <a:gd name="T7" fmla="*/ 11 h 11"/>
                  <a:gd name="T8" fmla="*/ 5 w 7"/>
                  <a:gd name="T9" fmla="*/ 11 h 11"/>
                  <a:gd name="T10" fmla="*/ 7 w 7"/>
                  <a:gd name="T11" fmla="*/ 8 h 11"/>
                  <a:gd name="T12" fmla="*/ 7 w 7"/>
                  <a:gd name="T13" fmla="*/ 5 h 11"/>
                  <a:gd name="T14" fmla="*/ 5 w 7"/>
                  <a:gd name="T15" fmla="*/ 0 h 11"/>
                  <a:gd name="T16" fmla="*/ 2 w 7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7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7" name="Rectangle 1417"/>
              <p:cNvSpPr>
                <a:spLocks noChangeArrowheads="1"/>
              </p:cNvSpPr>
              <p:nvPr/>
            </p:nvSpPr>
            <p:spPr bwMode="auto">
              <a:xfrm>
                <a:off x="436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8" name="Freeform 1418"/>
              <p:cNvSpPr>
                <a:spLocks/>
              </p:cNvSpPr>
              <p:nvPr/>
            </p:nvSpPr>
            <p:spPr bwMode="auto">
              <a:xfrm>
                <a:off x="465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7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7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7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59" name="Freeform 1419"/>
              <p:cNvSpPr>
                <a:spLocks/>
              </p:cNvSpPr>
              <p:nvPr/>
            </p:nvSpPr>
            <p:spPr bwMode="auto">
              <a:xfrm>
                <a:off x="467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3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3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0" name="Freeform 1420"/>
              <p:cNvSpPr>
                <a:spLocks/>
              </p:cNvSpPr>
              <p:nvPr/>
            </p:nvSpPr>
            <p:spPr bwMode="auto">
              <a:xfrm>
                <a:off x="498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1" name="Freeform 1421"/>
              <p:cNvSpPr>
                <a:spLocks/>
              </p:cNvSpPr>
              <p:nvPr/>
            </p:nvSpPr>
            <p:spPr bwMode="auto">
              <a:xfrm>
                <a:off x="470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2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2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2" name="Freeform 1422"/>
              <p:cNvSpPr>
                <a:spLocks/>
              </p:cNvSpPr>
              <p:nvPr/>
            </p:nvSpPr>
            <p:spPr bwMode="auto">
              <a:xfrm>
                <a:off x="488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7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7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7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3" name="Line 1423"/>
              <p:cNvSpPr>
                <a:spLocks noChangeShapeType="1"/>
              </p:cNvSpPr>
              <p:nvPr/>
            </p:nvSpPr>
            <p:spPr bwMode="auto">
              <a:xfrm flipV="1">
                <a:off x="818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4" name="Freeform 1424"/>
              <p:cNvSpPr>
                <a:spLocks/>
              </p:cNvSpPr>
              <p:nvPr/>
            </p:nvSpPr>
            <p:spPr bwMode="auto">
              <a:xfrm>
                <a:off x="748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1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2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2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5" name="Freeform 1425"/>
              <p:cNvSpPr>
                <a:spLocks/>
              </p:cNvSpPr>
              <p:nvPr/>
            </p:nvSpPr>
            <p:spPr bwMode="auto">
              <a:xfrm>
                <a:off x="751" y="3650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5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5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6" name="Freeform 1426"/>
              <p:cNvSpPr>
                <a:spLocks/>
              </p:cNvSpPr>
              <p:nvPr/>
            </p:nvSpPr>
            <p:spPr bwMode="auto">
              <a:xfrm>
                <a:off x="782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5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5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5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7" name="Freeform 1427"/>
              <p:cNvSpPr>
                <a:spLocks/>
              </p:cNvSpPr>
              <p:nvPr/>
            </p:nvSpPr>
            <p:spPr bwMode="auto">
              <a:xfrm>
                <a:off x="756" y="3645"/>
                <a:ext cx="10" cy="65"/>
              </a:xfrm>
              <a:custGeom>
                <a:avLst/>
                <a:gdLst>
                  <a:gd name="T0" fmla="*/ 10 w 10"/>
                  <a:gd name="T1" fmla="*/ 0 h 65"/>
                  <a:gd name="T2" fmla="*/ 5 w 10"/>
                  <a:gd name="T3" fmla="*/ 3 h 65"/>
                  <a:gd name="T4" fmla="*/ 3 w 10"/>
                  <a:gd name="T5" fmla="*/ 8 h 65"/>
                  <a:gd name="T6" fmla="*/ 0 w 10"/>
                  <a:gd name="T7" fmla="*/ 23 h 65"/>
                  <a:gd name="T8" fmla="*/ 0 w 10"/>
                  <a:gd name="T9" fmla="*/ 39 h 65"/>
                  <a:gd name="T10" fmla="*/ 3 w 10"/>
                  <a:gd name="T11" fmla="*/ 54 h 65"/>
                  <a:gd name="T12" fmla="*/ 5 w 10"/>
                  <a:gd name="T13" fmla="*/ 62 h 65"/>
                  <a:gd name="T14" fmla="*/ 10 w 10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10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8" name="Freeform 1428"/>
              <p:cNvSpPr>
                <a:spLocks/>
              </p:cNvSpPr>
              <p:nvPr/>
            </p:nvSpPr>
            <p:spPr bwMode="auto">
              <a:xfrm>
                <a:off x="774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8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8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69" name="Freeform 1429"/>
              <p:cNvSpPr>
                <a:spLocks/>
              </p:cNvSpPr>
              <p:nvPr/>
            </p:nvSpPr>
            <p:spPr bwMode="auto">
              <a:xfrm>
                <a:off x="813" y="3699"/>
                <a:ext cx="10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0" name="Rectangle 1430"/>
              <p:cNvSpPr>
                <a:spLocks noChangeArrowheads="1"/>
              </p:cNvSpPr>
              <p:nvPr/>
            </p:nvSpPr>
            <p:spPr bwMode="auto">
              <a:xfrm>
                <a:off x="815" y="3704"/>
                <a:ext cx="5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1" name="Rectangle 1431"/>
              <p:cNvSpPr>
                <a:spLocks noChangeArrowheads="1"/>
              </p:cNvSpPr>
              <p:nvPr/>
            </p:nvSpPr>
            <p:spPr bwMode="auto">
              <a:xfrm>
                <a:off x="846" y="3658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2" name="Freeform 1432"/>
              <p:cNvSpPr>
                <a:spLocks/>
              </p:cNvSpPr>
              <p:nvPr/>
            </p:nvSpPr>
            <p:spPr bwMode="auto">
              <a:xfrm>
                <a:off x="844" y="3645"/>
                <a:ext cx="44" cy="65"/>
              </a:xfrm>
              <a:custGeom>
                <a:avLst/>
                <a:gdLst>
                  <a:gd name="T0" fmla="*/ 2 w 44"/>
                  <a:gd name="T1" fmla="*/ 8 h 65"/>
                  <a:gd name="T2" fmla="*/ 5 w 44"/>
                  <a:gd name="T3" fmla="*/ 8 h 65"/>
                  <a:gd name="T4" fmla="*/ 10 w 44"/>
                  <a:gd name="T5" fmla="*/ 13 h 65"/>
                  <a:gd name="T6" fmla="*/ 10 w 44"/>
                  <a:gd name="T7" fmla="*/ 16 h 65"/>
                  <a:gd name="T8" fmla="*/ 5 w 44"/>
                  <a:gd name="T9" fmla="*/ 18 h 65"/>
                  <a:gd name="T10" fmla="*/ 2 w 44"/>
                  <a:gd name="T11" fmla="*/ 18 h 65"/>
                  <a:gd name="T12" fmla="*/ 0 w 44"/>
                  <a:gd name="T13" fmla="*/ 16 h 65"/>
                  <a:gd name="T14" fmla="*/ 0 w 44"/>
                  <a:gd name="T15" fmla="*/ 13 h 65"/>
                  <a:gd name="T16" fmla="*/ 2 w 44"/>
                  <a:gd name="T17" fmla="*/ 5 h 65"/>
                  <a:gd name="T18" fmla="*/ 5 w 44"/>
                  <a:gd name="T19" fmla="*/ 3 h 65"/>
                  <a:gd name="T20" fmla="*/ 15 w 44"/>
                  <a:gd name="T21" fmla="*/ 0 h 65"/>
                  <a:gd name="T22" fmla="*/ 28 w 44"/>
                  <a:gd name="T23" fmla="*/ 0 h 65"/>
                  <a:gd name="T24" fmla="*/ 36 w 44"/>
                  <a:gd name="T25" fmla="*/ 3 h 65"/>
                  <a:gd name="T26" fmla="*/ 41 w 44"/>
                  <a:gd name="T27" fmla="*/ 5 h 65"/>
                  <a:gd name="T28" fmla="*/ 44 w 44"/>
                  <a:gd name="T29" fmla="*/ 13 h 65"/>
                  <a:gd name="T30" fmla="*/ 44 w 44"/>
                  <a:gd name="T31" fmla="*/ 18 h 65"/>
                  <a:gd name="T32" fmla="*/ 41 w 44"/>
                  <a:gd name="T33" fmla="*/ 23 h 65"/>
                  <a:gd name="T34" fmla="*/ 31 w 44"/>
                  <a:gd name="T35" fmla="*/ 31 h 65"/>
                  <a:gd name="T36" fmla="*/ 15 w 44"/>
                  <a:gd name="T37" fmla="*/ 36 h 65"/>
                  <a:gd name="T38" fmla="*/ 10 w 44"/>
                  <a:gd name="T39" fmla="*/ 39 h 65"/>
                  <a:gd name="T40" fmla="*/ 2 w 44"/>
                  <a:gd name="T41" fmla="*/ 46 h 65"/>
                  <a:gd name="T42" fmla="*/ 0 w 44"/>
                  <a:gd name="T43" fmla="*/ 54 h 65"/>
                  <a:gd name="T44" fmla="*/ 0 w 44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5">
                    <a:moveTo>
                      <a:pt x="2" y="8"/>
                    </a:moveTo>
                    <a:lnTo>
                      <a:pt x="5" y="8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5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5" y="3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36" y="3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5" y="36"/>
                    </a:lnTo>
                    <a:lnTo>
                      <a:pt x="10" y="39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3" name="Freeform 1433"/>
              <p:cNvSpPr>
                <a:spLocks/>
              </p:cNvSpPr>
              <p:nvPr/>
            </p:nvSpPr>
            <p:spPr bwMode="auto">
              <a:xfrm>
                <a:off x="880" y="3650"/>
                <a:ext cx="5" cy="18"/>
              </a:xfrm>
              <a:custGeom>
                <a:avLst/>
                <a:gdLst>
                  <a:gd name="T0" fmla="*/ 0 w 5"/>
                  <a:gd name="T1" fmla="*/ 0 h 18"/>
                  <a:gd name="T2" fmla="*/ 5 w 5"/>
                  <a:gd name="T3" fmla="*/ 8 h 18"/>
                  <a:gd name="T4" fmla="*/ 5 w 5"/>
                  <a:gd name="T5" fmla="*/ 13 h 18"/>
                  <a:gd name="T6" fmla="*/ 0 w 5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8">
                    <a:moveTo>
                      <a:pt x="0" y="0"/>
                    </a:moveTo>
                    <a:lnTo>
                      <a:pt x="5" y="8"/>
                    </a:lnTo>
                    <a:lnTo>
                      <a:pt x="5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4" name="Freeform 1434"/>
              <p:cNvSpPr>
                <a:spLocks/>
              </p:cNvSpPr>
              <p:nvPr/>
            </p:nvSpPr>
            <p:spPr bwMode="auto">
              <a:xfrm>
                <a:off x="859" y="3645"/>
                <a:ext cx="21" cy="36"/>
              </a:xfrm>
              <a:custGeom>
                <a:avLst/>
                <a:gdLst>
                  <a:gd name="T0" fmla="*/ 13 w 21"/>
                  <a:gd name="T1" fmla="*/ 0 h 36"/>
                  <a:gd name="T2" fmla="*/ 18 w 21"/>
                  <a:gd name="T3" fmla="*/ 3 h 36"/>
                  <a:gd name="T4" fmla="*/ 21 w 21"/>
                  <a:gd name="T5" fmla="*/ 13 h 36"/>
                  <a:gd name="T6" fmla="*/ 21 w 21"/>
                  <a:gd name="T7" fmla="*/ 18 h 36"/>
                  <a:gd name="T8" fmla="*/ 18 w 21"/>
                  <a:gd name="T9" fmla="*/ 23 h 36"/>
                  <a:gd name="T10" fmla="*/ 13 w 21"/>
                  <a:gd name="T11" fmla="*/ 31 h 36"/>
                  <a:gd name="T12" fmla="*/ 0 w 21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6">
                    <a:moveTo>
                      <a:pt x="13" y="0"/>
                    </a:moveTo>
                    <a:lnTo>
                      <a:pt x="18" y="3"/>
                    </a:lnTo>
                    <a:lnTo>
                      <a:pt x="21" y="13"/>
                    </a:lnTo>
                    <a:lnTo>
                      <a:pt x="21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5" name="Freeform 1435"/>
              <p:cNvSpPr>
                <a:spLocks/>
              </p:cNvSpPr>
              <p:nvPr/>
            </p:nvSpPr>
            <p:spPr bwMode="auto">
              <a:xfrm>
                <a:off x="844" y="3699"/>
                <a:ext cx="44" cy="5"/>
              </a:xfrm>
              <a:custGeom>
                <a:avLst/>
                <a:gdLst>
                  <a:gd name="T0" fmla="*/ 0 w 44"/>
                  <a:gd name="T1" fmla="*/ 5 h 5"/>
                  <a:gd name="T2" fmla="*/ 2 w 44"/>
                  <a:gd name="T3" fmla="*/ 0 h 5"/>
                  <a:gd name="T4" fmla="*/ 10 w 44"/>
                  <a:gd name="T5" fmla="*/ 0 h 5"/>
                  <a:gd name="T6" fmla="*/ 25 w 44"/>
                  <a:gd name="T7" fmla="*/ 5 h 5"/>
                  <a:gd name="T8" fmla="*/ 36 w 44"/>
                  <a:gd name="T9" fmla="*/ 5 h 5"/>
                  <a:gd name="T10" fmla="*/ 44 w 4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5" y="5"/>
                    </a:lnTo>
                    <a:lnTo>
                      <a:pt x="36" y="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6" name="Freeform 1436"/>
              <p:cNvSpPr>
                <a:spLocks/>
              </p:cNvSpPr>
              <p:nvPr/>
            </p:nvSpPr>
            <p:spPr bwMode="auto">
              <a:xfrm>
                <a:off x="854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5 w 31"/>
                  <a:gd name="T3" fmla="*/ 8 h 8"/>
                  <a:gd name="T4" fmla="*/ 26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5" y="8"/>
                    </a:lnTo>
                    <a:lnTo>
                      <a:pt x="26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7" name="Freeform 1437"/>
              <p:cNvSpPr>
                <a:spLocks/>
              </p:cNvSpPr>
              <p:nvPr/>
            </p:nvSpPr>
            <p:spPr bwMode="auto">
              <a:xfrm>
                <a:off x="854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5 w 34"/>
                  <a:gd name="T3" fmla="*/ 16 h 16"/>
                  <a:gd name="T4" fmla="*/ 26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5" y="16"/>
                    </a:lnTo>
                    <a:lnTo>
                      <a:pt x="26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8" name="Line 1438"/>
              <p:cNvSpPr>
                <a:spLocks noChangeShapeType="1"/>
              </p:cNvSpPr>
              <p:nvPr/>
            </p:nvSpPr>
            <p:spPr bwMode="auto">
              <a:xfrm flipV="1">
                <a:off x="1197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79" name="Freeform 1439"/>
              <p:cNvSpPr>
                <a:spLocks/>
              </p:cNvSpPr>
              <p:nvPr/>
            </p:nvSpPr>
            <p:spPr bwMode="auto">
              <a:xfrm>
                <a:off x="1130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3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3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4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4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0" name="Freeform 1440"/>
              <p:cNvSpPr>
                <a:spLocks/>
              </p:cNvSpPr>
              <p:nvPr/>
            </p:nvSpPr>
            <p:spPr bwMode="auto">
              <a:xfrm>
                <a:off x="1133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1" name="Freeform 1441"/>
              <p:cNvSpPr>
                <a:spLocks/>
              </p:cNvSpPr>
              <p:nvPr/>
            </p:nvSpPr>
            <p:spPr bwMode="auto">
              <a:xfrm>
                <a:off x="1164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2" name="Freeform 1442"/>
              <p:cNvSpPr>
                <a:spLocks/>
              </p:cNvSpPr>
              <p:nvPr/>
            </p:nvSpPr>
            <p:spPr bwMode="auto">
              <a:xfrm>
                <a:off x="1135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3" name="Freeform 1443"/>
              <p:cNvSpPr>
                <a:spLocks/>
              </p:cNvSpPr>
              <p:nvPr/>
            </p:nvSpPr>
            <p:spPr bwMode="auto">
              <a:xfrm>
                <a:off x="1153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1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4" name="Freeform 1444"/>
              <p:cNvSpPr>
                <a:spLocks/>
              </p:cNvSpPr>
              <p:nvPr/>
            </p:nvSpPr>
            <p:spPr bwMode="auto">
              <a:xfrm>
                <a:off x="1194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5" name="Rectangle 1445"/>
              <p:cNvSpPr>
                <a:spLocks noChangeArrowheads="1"/>
              </p:cNvSpPr>
              <p:nvPr/>
            </p:nvSpPr>
            <p:spPr bwMode="auto">
              <a:xfrm>
                <a:off x="1197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6" name="Line 1446"/>
              <p:cNvSpPr>
                <a:spLocks noChangeShapeType="1"/>
              </p:cNvSpPr>
              <p:nvPr/>
            </p:nvSpPr>
            <p:spPr bwMode="auto">
              <a:xfrm>
                <a:off x="1249" y="3653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7" name="Line 1447"/>
              <p:cNvSpPr>
                <a:spLocks noChangeShapeType="1"/>
              </p:cNvSpPr>
              <p:nvPr/>
            </p:nvSpPr>
            <p:spPr bwMode="auto">
              <a:xfrm>
                <a:off x="1251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8" name="Line 1448"/>
              <p:cNvSpPr>
                <a:spLocks noChangeShapeType="1"/>
              </p:cNvSpPr>
              <p:nvPr/>
            </p:nvSpPr>
            <p:spPr bwMode="auto">
              <a:xfrm>
                <a:off x="1256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89" name="Freeform 1449"/>
              <p:cNvSpPr>
                <a:spLocks/>
              </p:cNvSpPr>
              <p:nvPr/>
            </p:nvSpPr>
            <p:spPr bwMode="auto">
              <a:xfrm>
                <a:off x="1220" y="3645"/>
                <a:ext cx="49" cy="46"/>
              </a:xfrm>
              <a:custGeom>
                <a:avLst/>
                <a:gdLst>
                  <a:gd name="T0" fmla="*/ 36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6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0" name="Line 1450"/>
              <p:cNvSpPr>
                <a:spLocks noChangeShapeType="1"/>
              </p:cNvSpPr>
              <p:nvPr/>
            </p:nvSpPr>
            <p:spPr bwMode="auto">
              <a:xfrm>
                <a:off x="1238" y="3710"/>
                <a:ext cx="2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1" name="Line 1451"/>
              <p:cNvSpPr>
                <a:spLocks noChangeShapeType="1"/>
              </p:cNvSpPr>
              <p:nvPr/>
            </p:nvSpPr>
            <p:spPr bwMode="auto">
              <a:xfrm flipH="1">
                <a:off x="1244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2" name="Line 1452"/>
              <p:cNvSpPr>
                <a:spLocks noChangeShapeType="1"/>
              </p:cNvSpPr>
              <p:nvPr/>
            </p:nvSpPr>
            <p:spPr bwMode="auto">
              <a:xfrm flipH="1">
                <a:off x="1246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3" name="Line 1453"/>
              <p:cNvSpPr>
                <a:spLocks noChangeShapeType="1"/>
              </p:cNvSpPr>
              <p:nvPr/>
            </p:nvSpPr>
            <p:spPr bwMode="auto">
              <a:xfrm>
                <a:off x="1256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4" name="Line 1454"/>
              <p:cNvSpPr>
                <a:spLocks noChangeShapeType="1"/>
              </p:cNvSpPr>
              <p:nvPr/>
            </p:nvSpPr>
            <p:spPr bwMode="auto">
              <a:xfrm>
                <a:off x="1256" y="3707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5" name="Line 1455"/>
              <p:cNvSpPr>
                <a:spLocks noChangeShapeType="1"/>
              </p:cNvSpPr>
              <p:nvPr/>
            </p:nvSpPr>
            <p:spPr bwMode="auto">
              <a:xfrm flipV="1">
                <a:off x="1579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6" name="Freeform 1456"/>
              <p:cNvSpPr>
                <a:spLocks/>
              </p:cNvSpPr>
              <p:nvPr/>
            </p:nvSpPr>
            <p:spPr bwMode="auto">
              <a:xfrm>
                <a:off x="1509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1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7" name="Freeform 1457"/>
              <p:cNvSpPr>
                <a:spLocks/>
              </p:cNvSpPr>
              <p:nvPr/>
            </p:nvSpPr>
            <p:spPr bwMode="auto">
              <a:xfrm>
                <a:off x="1512" y="3650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2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2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8" name="Freeform 1458"/>
              <p:cNvSpPr>
                <a:spLocks/>
              </p:cNvSpPr>
              <p:nvPr/>
            </p:nvSpPr>
            <p:spPr bwMode="auto">
              <a:xfrm>
                <a:off x="1543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99" name="Freeform 1459"/>
              <p:cNvSpPr>
                <a:spLocks/>
              </p:cNvSpPr>
              <p:nvPr/>
            </p:nvSpPr>
            <p:spPr bwMode="auto">
              <a:xfrm>
                <a:off x="1514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6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6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6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6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0" name="Freeform 1460"/>
              <p:cNvSpPr>
                <a:spLocks/>
              </p:cNvSpPr>
              <p:nvPr/>
            </p:nvSpPr>
            <p:spPr bwMode="auto">
              <a:xfrm>
                <a:off x="1535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1" name="Freeform 1461"/>
              <p:cNvSpPr>
                <a:spLocks/>
              </p:cNvSpPr>
              <p:nvPr/>
            </p:nvSpPr>
            <p:spPr bwMode="auto">
              <a:xfrm>
                <a:off x="1574" y="3699"/>
                <a:ext cx="10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5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2" name="Rectangle 1462"/>
              <p:cNvSpPr>
                <a:spLocks noChangeArrowheads="1"/>
              </p:cNvSpPr>
              <p:nvPr/>
            </p:nvSpPr>
            <p:spPr bwMode="auto">
              <a:xfrm>
                <a:off x="1576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3" name="Rectangle 1463"/>
              <p:cNvSpPr>
                <a:spLocks noChangeArrowheads="1"/>
              </p:cNvSpPr>
              <p:nvPr/>
            </p:nvSpPr>
            <p:spPr bwMode="auto">
              <a:xfrm>
                <a:off x="1638" y="3653"/>
                <a:ext cx="3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4" name="Freeform 1464"/>
              <p:cNvSpPr>
                <a:spLocks/>
              </p:cNvSpPr>
              <p:nvPr/>
            </p:nvSpPr>
            <p:spPr bwMode="auto">
              <a:xfrm>
                <a:off x="1605" y="3645"/>
                <a:ext cx="43" cy="65"/>
              </a:xfrm>
              <a:custGeom>
                <a:avLst/>
                <a:gdLst>
                  <a:gd name="T0" fmla="*/ 36 w 43"/>
                  <a:gd name="T1" fmla="*/ 5 h 65"/>
                  <a:gd name="T2" fmla="*/ 33 w 43"/>
                  <a:gd name="T3" fmla="*/ 5 h 65"/>
                  <a:gd name="T4" fmla="*/ 31 w 43"/>
                  <a:gd name="T5" fmla="*/ 8 h 65"/>
                  <a:gd name="T6" fmla="*/ 31 w 43"/>
                  <a:gd name="T7" fmla="*/ 13 h 65"/>
                  <a:gd name="T8" fmla="*/ 33 w 43"/>
                  <a:gd name="T9" fmla="*/ 16 h 65"/>
                  <a:gd name="T10" fmla="*/ 36 w 43"/>
                  <a:gd name="T11" fmla="*/ 16 h 65"/>
                  <a:gd name="T12" fmla="*/ 38 w 43"/>
                  <a:gd name="T13" fmla="*/ 13 h 65"/>
                  <a:gd name="T14" fmla="*/ 38 w 43"/>
                  <a:gd name="T15" fmla="*/ 8 h 65"/>
                  <a:gd name="T16" fmla="*/ 36 w 43"/>
                  <a:gd name="T17" fmla="*/ 3 h 65"/>
                  <a:gd name="T18" fmla="*/ 31 w 43"/>
                  <a:gd name="T19" fmla="*/ 0 h 65"/>
                  <a:gd name="T20" fmla="*/ 20 w 43"/>
                  <a:gd name="T21" fmla="*/ 0 h 65"/>
                  <a:gd name="T22" fmla="*/ 13 w 43"/>
                  <a:gd name="T23" fmla="*/ 3 h 65"/>
                  <a:gd name="T24" fmla="*/ 5 w 43"/>
                  <a:gd name="T25" fmla="*/ 8 h 65"/>
                  <a:gd name="T26" fmla="*/ 2 w 43"/>
                  <a:gd name="T27" fmla="*/ 16 h 65"/>
                  <a:gd name="T28" fmla="*/ 0 w 43"/>
                  <a:gd name="T29" fmla="*/ 28 h 65"/>
                  <a:gd name="T30" fmla="*/ 0 w 43"/>
                  <a:gd name="T31" fmla="*/ 46 h 65"/>
                  <a:gd name="T32" fmla="*/ 2 w 43"/>
                  <a:gd name="T33" fmla="*/ 54 h 65"/>
                  <a:gd name="T34" fmla="*/ 10 w 43"/>
                  <a:gd name="T35" fmla="*/ 62 h 65"/>
                  <a:gd name="T36" fmla="*/ 18 w 43"/>
                  <a:gd name="T37" fmla="*/ 65 h 65"/>
                  <a:gd name="T38" fmla="*/ 25 w 43"/>
                  <a:gd name="T39" fmla="*/ 65 h 65"/>
                  <a:gd name="T40" fmla="*/ 33 w 43"/>
                  <a:gd name="T41" fmla="*/ 62 h 65"/>
                  <a:gd name="T42" fmla="*/ 38 w 43"/>
                  <a:gd name="T43" fmla="*/ 54 h 65"/>
                  <a:gd name="T44" fmla="*/ 43 w 43"/>
                  <a:gd name="T45" fmla="*/ 46 h 65"/>
                  <a:gd name="T46" fmla="*/ 43 w 43"/>
                  <a:gd name="T47" fmla="*/ 44 h 65"/>
                  <a:gd name="T48" fmla="*/ 38 w 43"/>
                  <a:gd name="T49" fmla="*/ 34 h 65"/>
                  <a:gd name="T50" fmla="*/ 33 w 43"/>
                  <a:gd name="T51" fmla="*/ 28 h 65"/>
                  <a:gd name="T52" fmla="*/ 25 w 43"/>
                  <a:gd name="T53" fmla="*/ 23 h 65"/>
                  <a:gd name="T54" fmla="*/ 18 w 43"/>
                  <a:gd name="T55" fmla="*/ 23 h 65"/>
                  <a:gd name="T56" fmla="*/ 13 w 43"/>
                  <a:gd name="T57" fmla="*/ 28 h 65"/>
                  <a:gd name="T58" fmla="*/ 10 w 43"/>
                  <a:gd name="T59" fmla="*/ 31 h 65"/>
                  <a:gd name="T60" fmla="*/ 5 w 43"/>
                  <a:gd name="T61" fmla="*/ 3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5">
                    <a:moveTo>
                      <a:pt x="36" y="5"/>
                    </a:moveTo>
                    <a:lnTo>
                      <a:pt x="33" y="5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3" y="16"/>
                    </a:lnTo>
                    <a:lnTo>
                      <a:pt x="36" y="16"/>
                    </a:lnTo>
                    <a:lnTo>
                      <a:pt x="38" y="13"/>
                    </a:lnTo>
                    <a:lnTo>
                      <a:pt x="38" y="8"/>
                    </a:lnTo>
                    <a:lnTo>
                      <a:pt x="36" y="3"/>
                    </a:lnTo>
                    <a:lnTo>
                      <a:pt x="31" y="0"/>
                    </a:lnTo>
                    <a:lnTo>
                      <a:pt x="20" y="0"/>
                    </a:lnTo>
                    <a:lnTo>
                      <a:pt x="13" y="3"/>
                    </a:lnTo>
                    <a:lnTo>
                      <a:pt x="5" y="8"/>
                    </a:lnTo>
                    <a:lnTo>
                      <a:pt x="2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38" y="54"/>
                    </a:lnTo>
                    <a:lnTo>
                      <a:pt x="43" y="46"/>
                    </a:lnTo>
                    <a:lnTo>
                      <a:pt x="43" y="44"/>
                    </a:lnTo>
                    <a:lnTo>
                      <a:pt x="38" y="34"/>
                    </a:lnTo>
                    <a:lnTo>
                      <a:pt x="33" y="28"/>
                    </a:lnTo>
                    <a:lnTo>
                      <a:pt x="25" y="23"/>
                    </a:lnTo>
                    <a:lnTo>
                      <a:pt x="18" y="23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5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5" name="Freeform 1465"/>
              <p:cNvSpPr>
                <a:spLocks/>
              </p:cNvSpPr>
              <p:nvPr/>
            </p:nvSpPr>
            <p:spPr bwMode="auto">
              <a:xfrm>
                <a:off x="1607" y="3653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8 h 51"/>
                  <a:gd name="T4" fmla="*/ 0 w 8"/>
                  <a:gd name="T5" fmla="*/ 20 h 51"/>
                  <a:gd name="T6" fmla="*/ 0 w 8"/>
                  <a:gd name="T7" fmla="*/ 38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8"/>
                    </a:lnTo>
                    <a:lnTo>
                      <a:pt x="0" y="20"/>
                    </a:lnTo>
                    <a:lnTo>
                      <a:pt x="0" y="38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6" name="Freeform 1466"/>
              <p:cNvSpPr>
                <a:spLocks/>
              </p:cNvSpPr>
              <p:nvPr/>
            </p:nvSpPr>
            <p:spPr bwMode="auto">
              <a:xfrm>
                <a:off x="1641" y="3679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7" name="Freeform 1467"/>
              <p:cNvSpPr>
                <a:spLocks/>
              </p:cNvSpPr>
              <p:nvPr/>
            </p:nvSpPr>
            <p:spPr bwMode="auto">
              <a:xfrm>
                <a:off x="1610" y="3645"/>
                <a:ext cx="15" cy="65"/>
              </a:xfrm>
              <a:custGeom>
                <a:avLst/>
                <a:gdLst>
                  <a:gd name="T0" fmla="*/ 15 w 15"/>
                  <a:gd name="T1" fmla="*/ 0 h 65"/>
                  <a:gd name="T2" fmla="*/ 10 w 15"/>
                  <a:gd name="T3" fmla="*/ 3 h 65"/>
                  <a:gd name="T4" fmla="*/ 8 w 15"/>
                  <a:gd name="T5" fmla="*/ 5 h 65"/>
                  <a:gd name="T6" fmla="*/ 5 w 15"/>
                  <a:gd name="T7" fmla="*/ 13 h 65"/>
                  <a:gd name="T8" fmla="*/ 0 w 15"/>
                  <a:gd name="T9" fmla="*/ 23 h 65"/>
                  <a:gd name="T10" fmla="*/ 0 w 15"/>
                  <a:gd name="T11" fmla="*/ 46 h 65"/>
                  <a:gd name="T12" fmla="*/ 5 w 15"/>
                  <a:gd name="T13" fmla="*/ 54 h 65"/>
                  <a:gd name="T14" fmla="*/ 8 w 15"/>
                  <a:gd name="T15" fmla="*/ 62 h 65"/>
                  <a:gd name="T16" fmla="*/ 13 w 15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5">
                    <a:moveTo>
                      <a:pt x="15" y="0"/>
                    </a:moveTo>
                    <a:lnTo>
                      <a:pt x="10" y="3"/>
                    </a:lnTo>
                    <a:lnTo>
                      <a:pt x="8" y="5"/>
                    </a:lnTo>
                    <a:lnTo>
                      <a:pt x="5" y="13"/>
                    </a:lnTo>
                    <a:lnTo>
                      <a:pt x="0" y="23"/>
                    </a:lnTo>
                    <a:lnTo>
                      <a:pt x="0" y="46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8" name="Freeform 1468"/>
              <p:cNvSpPr>
                <a:spLocks/>
              </p:cNvSpPr>
              <p:nvPr/>
            </p:nvSpPr>
            <p:spPr bwMode="auto">
              <a:xfrm>
                <a:off x="1630" y="3668"/>
                <a:ext cx="11" cy="42"/>
              </a:xfrm>
              <a:custGeom>
                <a:avLst/>
                <a:gdLst>
                  <a:gd name="T0" fmla="*/ 0 w 11"/>
                  <a:gd name="T1" fmla="*/ 42 h 42"/>
                  <a:gd name="T2" fmla="*/ 6 w 11"/>
                  <a:gd name="T3" fmla="*/ 39 h 42"/>
                  <a:gd name="T4" fmla="*/ 8 w 11"/>
                  <a:gd name="T5" fmla="*/ 36 h 42"/>
                  <a:gd name="T6" fmla="*/ 11 w 11"/>
                  <a:gd name="T7" fmla="*/ 26 h 42"/>
                  <a:gd name="T8" fmla="*/ 11 w 11"/>
                  <a:gd name="T9" fmla="*/ 16 h 42"/>
                  <a:gd name="T10" fmla="*/ 8 w 11"/>
                  <a:gd name="T11" fmla="*/ 8 h 42"/>
                  <a:gd name="T12" fmla="*/ 6 w 11"/>
                  <a:gd name="T13" fmla="*/ 5 h 42"/>
                  <a:gd name="T14" fmla="*/ 0 w 11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42">
                    <a:moveTo>
                      <a:pt x="0" y="42"/>
                    </a:moveTo>
                    <a:lnTo>
                      <a:pt x="6" y="39"/>
                    </a:lnTo>
                    <a:lnTo>
                      <a:pt x="8" y="36"/>
                    </a:lnTo>
                    <a:lnTo>
                      <a:pt x="11" y="26"/>
                    </a:lnTo>
                    <a:lnTo>
                      <a:pt x="11" y="16"/>
                    </a:lnTo>
                    <a:lnTo>
                      <a:pt x="8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09" name="Line 1469"/>
              <p:cNvSpPr>
                <a:spLocks noChangeShapeType="1"/>
              </p:cNvSpPr>
              <p:nvPr/>
            </p:nvSpPr>
            <p:spPr bwMode="auto">
              <a:xfrm flipV="1">
                <a:off x="1958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0" name="Freeform 1470"/>
              <p:cNvSpPr>
                <a:spLocks/>
              </p:cNvSpPr>
              <p:nvPr/>
            </p:nvSpPr>
            <p:spPr bwMode="auto">
              <a:xfrm>
                <a:off x="1888" y="3645"/>
                <a:ext cx="44" cy="65"/>
              </a:xfrm>
              <a:custGeom>
                <a:avLst/>
                <a:gdLst>
                  <a:gd name="T0" fmla="*/ 21 w 44"/>
                  <a:gd name="T1" fmla="*/ 0 h 65"/>
                  <a:gd name="T2" fmla="*/ 11 w 44"/>
                  <a:gd name="T3" fmla="*/ 3 h 65"/>
                  <a:gd name="T4" fmla="*/ 6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6 w 44"/>
                  <a:gd name="T11" fmla="*/ 52 h 65"/>
                  <a:gd name="T12" fmla="*/ 11 w 44"/>
                  <a:gd name="T13" fmla="*/ 62 h 65"/>
                  <a:gd name="T14" fmla="*/ 21 w 44"/>
                  <a:gd name="T15" fmla="*/ 65 h 65"/>
                  <a:gd name="T16" fmla="*/ 26 w 44"/>
                  <a:gd name="T17" fmla="*/ 65 h 65"/>
                  <a:gd name="T18" fmla="*/ 36 w 44"/>
                  <a:gd name="T19" fmla="*/ 62 h 65"/>
                  <a:gd name="T20" fmla="*/ 42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2 w 44"/>
                  <a:gd name="T27" fmla="*/ 13 h 65"/>
                  <a:gd name="T28" fmla="*/ 36 w 44"/>
                  <a:gd name="T29" fmla="*/ 3 h 65"/>
                  <a:gd name="T30" fmla="*/ 26 w 44"/>
                  <a:gd name="T31" fmla="*/ 0 h 65"/>
                  <a:gd name="T32" fmla="*/ 21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21" y="0"/>
                    </a:moveTo>
                    <a:lnTo>
                      <a:pt x="11" y="3"/>
                    </a:lnTo>
                    <a:lnTo>
                      <a:pt x="6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6" y="52"/>
                    </a:lnTo>
                    <a:lnTo>
                      <a:pt x="11" y="62"/>
                    </a:lnTo>
                    <a:lnTo>
                      <a:pt x="21" y="65"/>
                    </a:lnTo>
                    <a:lnTo>
                      <a:pt x="26" y="65"/>
                    </a:lnTo>
                    <a:lnTo>
                      <a:pt x="36" y="62"/>
                    </a:lnTo>
                    <a:lnTo>
                      <a:pt x="42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2" y="13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1" name="Freeform 1471"/>
              <p:cNvSpPr>
                <a:spLocks/>
              </p:cNvSpPr>
              <p:nvPr/>
            </p:nvSpPr>
            <p:spPr bwMode="auto">
              <a:xfrm>
                <a:off x="1894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2" name="Freeform 1472"/>
              <p:cNvSpPr>
                <a:spLocks/>
              </p:cNvSpPr>
              <p:nvPr/>
            </p:nvSpPr>
            <p:spPr bwMode="auto">
              <a:xfrm>
                <a:off x="1924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3" name="Freeform 1473"/>
              <p:cNvSpPr>
                <a:spLocks/>
              </p:cNvSpPr>
              <p:nvPr/>
            </p:nvSpPr>
            <p:spPr bwMode="auto">
              <a:xfrm>
                <a:off x="1896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4" name="Freeform 1474"/>
              <p:cNvSpPr>
                <a:spLocks/>
              </p:cNvSpPr>
              <p:nvPr/>
            </p:nvSpPr>
            <p:spPr bwMode="auto">
              <a:xfrm>
                <a:off x="1914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5" name="Freeform 1475"/>
              <p:cNvSpPr>
                <a:spLocks/>
              </p:cNvSpPr>
              <p:nvPr/>
            </p:nvSpPr>
            <p:spPr bwMode="auto">
              <a:xfrm>
                <a:off x="1955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6" name="Rectangle 1476"/>
              <p:cNvSpPr>
                <a:spLocks noChangeArrowheads="1"/>
              </p:cNvSpPr>
              <p:nvPr/>
            </p:nvSpPr>
            <p:spPr bwMode="auto">
              <a:xfrm>
                <a:off x="1958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7" name="Freeform 1477"/>
              <p:cNvSpPr>
                <a:spLocks/>
              </p:cNvSpPr>
              <p:nvPr/>
            </p:nvSpPr>
            <p:spPr bwMode="auto">
              <a:xfrm>
                <a:off x="1989" y="3645"/>
                <a:ext cx="36" cy="28"/>
              </a:xfrm>
              <a:custGeom>
                <a:avLst/>
                <a:gdLst>
                  <a:gd name="T0" fmla="*/ 10 w 36"/>
                  <a:gd name="T1" fmla="*/ 0 h 28"/>
                  <a:gd name="T2" fmla="*/ 3 w 36"/>
                  <a:gd name="T3" fmla="*/ 3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0 w 36"/>
                  <a:gd name="T11" fmla="*/ 28 h 28"/>
                  <a:gd name="T12" fmla="*/ 23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3 h 28"/>
                  <a:gd name="T22" fmla="*/ 23 w 36"/>
                  <a:gd name="T23" fmla="*/ 0 h 28"/>
                  <a:gd name="T24" fmla="*/ 10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0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0" y="28"/>
                    </a:lnTo>
                    <a:lnTo>
                      <a:pt x="23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8" name="Freeform 1478"/>
              <p:cNvSpPr>
                <a:spLocks/>
              </p:cNvSpPr>
              <p:nvPr/>
            </p:nvSpPr>
            <p:spPr bwMode="auto">
              <a:xfrm>
                <a:off x="1992" y="3648"/>
                <a:ext cx="2" cy="20"/>
              </a:xfrm>
              <a:custGeom>
                <a:avLst/>
                <a:gdLst>
                  <a:gd name="T0" fmla="*/ 2 w 2"/>
                  <a:gd name="T1" fmla="*/ 0 h 20"/>
                  <a:gd name="T2" fmla="*/ 0 w 2"/>
                  <a:gd name="T3" fmla="*/ 5 h 20"/>
                  <a:gd name="T4" fmla="*/ 0 w 2"/>
                  <a:gd name="T5" fmla="*/ 15 h 20"/>
                  <a:gd name="T6" fmla="*/ 2 w 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2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2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19" name="Freeform 1479"/>
              <p:cNvSpPr>
                <a:spLocks/>
              </p:cNvSpPr>
              <p:nvPr/>
            </p:nvSpPr>
            <p:spPr bwMode="auto">
              <a:xfrm>
                <a:off x="2020" y="3648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0" name="Freeform 1480"/>
              <p:cNvSpPr>
                <a:spLocks/>
              </p:cNvSpPr>
              <p:nvPr/>
            </p:nvSpPr>
            <p:spPr bwMode="auto">
              <a:xfrm>
                <a:off x="1994" y="3645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3 w 5"/>
                  <a:gd name="T3" fmla="*/ 3 h 28"/>
                  <a:gd name="T4" fmla="*/ 0 w 5"/>
                  <a:gd name="T5" fmla="*/ 8 h 28"/>
                  <a:gd name="T6" fmla="*/ 0 w 5"/>
                  <a:gd name="T7" fmla="*/ 18 h 28"/>
                  <a:gd name="T8" fmla="*/ 3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1" name="Freeform 1481"/>
              <p:cNvSpPr>
                <a:spLocks/>
              </p:cNvSpPr>
              <p:nvPr/>
            </p:nvSpPr>
            <p:spPr bwMode="auto">
              <a:xfrm>
                <a:off x="2012" y="3645"/>
                <a:ext cx="8" cy="28"/>
              </a:xfrm>
              <a:custGeom>
                <a:avLst/>
                <a:gdLst>
                  <a:gd name="T0" fmla="*/ 0 w 8"/>
                  <a:gd name="T1" fmla="*/ 28 h 28"/>
                  <a:gd name="T2" fmla="*/ 3 w 8"/>
                  <a:gd name="T3" fmla="*/ 23 h 28"/>
                  <a:gd name="T4" fmla="*/ 8 w 8"/>
                  <a:gd name="T5" fmla="*/ 18 h 28"/>
                  <a:gd name="T6" fmla="*/ 8 w 8"/>
                  <a:gd name="T7" fmla="*/ 8 h 28"/>
                  <a:gd name="T8" fmla="*/ 3 w 8"/>
                  <a:gd name="T9" fmla="*/ 3 h 28"/>
                  <a:gd name="T10" fmla="*/ 0 w 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28">
                    <a:moveTo>
                      <a:pt x="0" y="28"/>
                    </a:moveTo>
                    <a:lnTo>
                      <a:pt x="3" y="23"/>
                    </a:lnTo>
                    <a:lnTo>
                      <a:pt x="8" y="18"/>
                    </a:lnTo>
                    <a:lnTo>
                      <a:pt x="8" y="8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2" name="Freeform 1482"/>
              <p:cNvSpPr>
                <a:spLocks/>
              </p:cNvSpPr>
              <p:nvPr/>
            </p:nvSpPr>
            <p:spPr bwMode="auto">
              <a:xfrm>
                <a:off x="1984" y="3673"/>
                <a:ext cx="44" cy="37"/>
              </a:xfrm>
              <a:custGeom>
                <a:avLst/>
                <a:gdLst>
                  <a:gd name="T0" fmla="*/ 15 w 44"/>
                  <a:gd name="T1" fmla="*/ 0 h 37"/>
                  <a:gd name="T2" fmla="*/ 8 w 44"/>
                  <a:gd name="T3" fmla="*/ 3 h 37"/>
                  <a:gd name="T4" fmla="*/ 5 w 44"/>
                  <a:gd name="T5" fmla="*/ 6 h 37"/>
                  <a:gd name="T6" fmla="*/ 0 w 44"/>
                  <a:gd name="T7" fmla="*/ 11 h 37"/>
                  <a:gd name="T8" fmla="*/ 0 w 44"/>
                  <a:gd name="T9" fmla="*/ 24 h 37"/>
                  <a:gd name="T10" fmla="*/ 5 w 44"/>
                  <a:gd name="T11" fmla="*/ 31 h 37"/>
                  <a:gd name="T12" fmla="*/ 8 w 44"/>
                  <a:gd name="T13" fmla="*/ 34 h 37"/>
                  <a:gd name="T14" fmla="*/ 15 w 44"/>
                  <a:gd name="T15" fmla="*/ 37 h 37"/>
                  <a:gd name="T16" fmla="*/ 28 w 44"/>
                  <a:gd name="T17" fmla="*/ 37 h 37"/>
                  <a:gd name="T18" fmla="*/ 38 w 44"/>
                  <a:gd name="T19" fmla="*/ 34 h 37"/>
                  <a:gd name="T20" fmla="*/ 41 w 44"/>
                  <a:gd name="T21" fmla="*/ 31 h 37"/>
                  <a:gd name="T22" fmla="*/ 44 w 44"/>
                  <a:gd name="T23" fmla="*/ 24 h 37"/>
                  <a:gd name="T24" fmla="*/ 44 w 44"/>
                  <a:gd name="T25" fmla="*/ 11 h 37"/>
                  <a:gd name="T26" fmla="*/ 41 w 44"/>
                  <a:gd name="T27" fmla="*/ 6 h 37"/>
                  <a:gd name="T28" fmla="*/ 38 w 44"/>
                  <a:gd name="T29" fmla="*/ 3 h 37"/>
                  <a:gd name="T30" fmla="*/ 28 w 44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5" y="0"/>
                    </a:moveTo>
                    <a:lnTo>
                      <a:pt x="8" y="3"/>
                    </a:lnTo>
                    <a:lnTo>
                      <a:pt x="5" y="6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5" y="37"/>
                    </a:lnTo>
                    <a:lnTo>
                      <a:pt x="28" y="37"/>
                    </a:lnTo>
                    <a:lnTo>
                      <a:pt x="38" y="34"/>
                    </a:lnTo>
                    <a:lnTo>
                      <a:pt x="41" y="31"/>
                    </a:lnTo>
                    <a:lnTo>
                      <a:pt x="44" y="24"/>
                    </a:lnTo>
                    <a:lnTo>
                      <a:pt x="44" y="11"/>
                    </a:lnTo>
                    <a:lnTo>
                      <a:pt x="41" y="6"/>
                    </a:lnTo>
                    <a:lnTo>
                      <a:pt x="38" y="3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3" name="Freeform 1483"/>
              <p:cNvSpPr>
                <a:spLocks/>
              </p:cNvSpPr>
              <p:nvPr/>
            </p:nvSpPr>
            <p:spPr bwMode="auto">
              <a:xfrm>
                <a:off x="1989" y="3679"/>
                <a:ext cx="3" cy="25"/>
              </a:xfrm>
              <a:custGeom>
                <a:avLst/>
                <a:gdLst>
                  <a:gd name="T0" fmla="*/ 3 w 3"/>
                  <a:gd name="T1" fmla="*/ 0 h 25"/>
                  <a:gd name="T2" fmla="*/ 0 w 3"/>
                  <a:gd name="T3" fmla="*/ 5 h 25"/>
                  <a:gd name="T4" fmla="*/ 0 w 3"/>
                  <a:gd name="T5" fmla="*/ 18 h 25"/>
                  <a:gd name="T6" fmla="*/ 3 w 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3" y="0"/>
                    </a:moveTo>
                    <a:lnTo>
                      <a:pt x="0" y="5"/>
                    </a:lnTo>
                    <a:lnTo>
                      <a:pt x="0" y="18"/>
                    </a:lnTo>
                    <a:lnTo>
                      <a:pt x="3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4" name="Freeform 1484"/>
              <p:cNvSpPr>
                <a:spLocks/>
              </p:cNvSpPr>
              <p:nvPr/>
            </p:nvSpPr>
            <p:spPr bwMode="auto">
              <a:xfrm>
                <a:off x="2022" y="3679"/>
                <a:ext cx="3" cy="25"/>
              </a:xfrm>
              <a:custGeom>
                <a:avLst/>
                <a:gdLst>
                  <a:gd name="T0" fmla="*/ 0 w 3"/>
                  <a:gd name="T1" fmla="*/ 25 h 25"/>
                  <a:gd name="T2" fmla="*/ 3 w 3"/>
                  <a:gd name="T3" fmla="*/ 18 h 25"/>
                  <a:gd name="T4" fmla="*/ 3 w 3"/>
                  <a:gd name="T5" fmla="*/ 5 h 25"/>
                  <a:gd name="T6" fmla="*/ 0 w 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0" y="25"/>
                    </a:moveTo>
                    <a:lnTo>
                      <a:pt x="3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5" name="Freeform 1485"/>
              <p:cNvSpPr>
                <a:spLocks/>
              </p:cNvSpPr>
              <p:nvPr/>
            </p:nvSpPr>
            <p:spPr bwMode="auto">
              <a:xfrm>
                <a:off x="1992" y="3673"/>
                <a:ext cx="7" cy="37"/>
              </a:xfrm>
              <a:custGeom>
                <a:avLst/>
                <a:gdLst>
                  <a:gd name="T0" fmla="*/ 7 w 7"/>
                  <a:gd name="T1" fmla="*/ 0 h 37"/>
                  <a:gd name="T2" fmla="*/ 2 w 7"/>
                  <a:gd name="T3" fmla="*/ 3 h 37"/>
                  <a:gd name="T4" fmla="*/ 0 w 7"/>
                  <a:gd name="T5" fmla="*/ 11 h 37"/>
                  <a:gd name="T6" fmla="*/ 0 w 7"/>
                  <a:gd name="T7" fmla="*/ 24 h 37"/>
                  <a:gd name="T8" fmla="*/ 2 w 7"/>
                  <a:gd name="T9" fmla="*/ 34 h 37"/>
                  <a:gd name="T10" fmla="*/ 7 w 7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7">
                    <a:moveTo>
                      <a:pt x="7" y="0"/>
                    </a:moveTo>
                    <a:lnTo>
                      <a:pt x="2" y="3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2" y="34"/>
                    </a:lnTo>
                    <a:lnTo>
                      <a:pt x="7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6" name="Freeform 1486"/>
              <p:cNvSpPr>
                <a:spLocks/>
              </p:cNvSpPr>
              <p:nvPr/>
            </p:nvSpPr>
            <p:spPr bwMode="auto">
              <a:xfrm>
                <a:off x="2012" y="3673"/>
                <a:ext cx="10" cy="37"/>
              </a:xfrm>
              <a:custGeom>
                <a:avLst/>
                <a:gdLst>
                  <a:gd name="T0" fmla="*/ 0 w 10"/>
                  <a:gd name="T1" fmla="*/ 37 h 37"/>
                  <a:gd name="T2" fmla="*/ 8 w 10"/>
                  <a:gd name="T3" fmla="*/ 34 h 37"/>
                  <a:gd name="T4" fmla="*/ 10 w 10"/>
                  <a:gd name="T5" fmla="*/ 24 h 37"/>
                  <a:gd name="T6" fmla="*/ 10 w 10"/>
                  <a:gd name="T7" fmla="*/ 11 h 37"/>
                  <a:gd name="T8" fmla="*/ 8 w 10"/>
                  <a:gd name="T9" fmla="*/ 3 h 37"/>
                  <a:gd name="T10" fmla="*/ 0 w 1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0" y="37"/>
                    </a:moveTo>
                    <a:lnTo>
                      <a:pt x="8" y="34"/>
                    </a:lnTo>
                    <a:lnTo>
                      <a:pt x="10" y="24"/>
                    </a:lnTo>
                    <a:lnTo>
                      <a:pt x="10" y="11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7" name="Line 1487"/>
              <p:cNvSpPr>
                <a:spLocks noChangeShapeType="1"/>
              </p:cNvSpPr>
              <p:nvPr/>
            </p:nvSpPr>
            <p:spPr bwMode="auto">
              <a:xfrm flipV="1">
                <a:off x="2340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8" name="Line 1488"/>
              <p:cNvSpPr>
                <a:spLocks noChangeShapeType="1"/>
              </p:cNvSpPr>
              <p:nvPr/>
            </p:nvSpPr>
            <p:spPr bwMode="auto">
              <a:xfrm>
                <a:off x="2288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29" name="Line 1489"/>
              <p:cNvSpPr>
                <a:spLocks noChangeShapeType="1"/>
              </p:cNvSpPr>
              <p:nvPr/>
            </p:nvSpPr>
            <p:spPr bwMode="auto">
              <a:xfrm>
                <a:off x="2291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0" name="Line 1490"/>
              <p:cNvSpPr>
                <a:spLocks noChangeShapeType="1"/>
              </p:cNvSpPr>
              <p:nvPr/>
            </p:nvSpPr>
            <p:spPr bwMode="auto">
              <a:xfrm>
                <a:off x="2293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1" name="Freeform 1491"/>
              <p:cNvSpPr>
                <a:spLocks/>
              </p:cNvSpPr>
              <p:nvPr/>
            </p:nvSpPr>
            <p:spPr bwMode="auto">
              <a:xfrm>
                <a:off x="2278" y="3645"/>
                <a:ext cx="15" cy="13"/>
              </a:xfrm>
              <a:custGeom>
                <a:avLst/>
                <a:gdLst>
                  <a:gd name="T0" fmla="*/ 15 w 15"/>
                  <a:gd name="T1" fmla="*/ 0 h 13"/>
                  <a:gd name="T2" fmla="*/ 8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8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2" name="Line 1492"/>
              <p:cNvSpPr>
                <a:spLocks noChangeShapeType="1"/>
              </p:cNvSpPr>
              <p:nvPr/>
            </p:nvSpPr>
            <p:spPr bwMode="auto">
              <a:xfrm>
                <a:off x="2275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3" name="Line 1493"/>
              <p:cNvSpPr>
                <a:spLocks noChangeShapeType="1"/>
              </p:cNvSpPr>
              <p:nvPr/>
            </p:nvSpPr>
            <p:spPr bwMode="auto">
              <a:xfrm flipH="1">
                <a:off x="2283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4" name="Line 1494"/>
              <p:cNvSpPr>
                <a:spLocks noChangeShapeType="1"/>
              </p:cNvSpPr>
              <p:nvPr/>
            </p:nvSpPr>
            <p:spPr bwMode="auto">
              <a:xfrm flipH="1">
                <a:off x="2286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5" name="Line 1495"/>
              <p:cNvSpPr>
                <a:spLocks noChangeShapeType="1"/>
              </p:cNvSpPr>
              <p:nvPr/>
            </p:nvSpPr>
            <p:spPr bwMode="auto">
              <a:xfrm>
                <a:off x="2293" y="3704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6" name="Line 1496"/>
              <p:cNvSpPr>
                <a:spLocks noChangeShapeType="1"/>
              </p:cNvSpPr>
              <p:nvPr/>
            </p:nvSpPr>
            <p:spPr bwMode="auto">
              <a:xfrm>
                <a:off x="2293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7" name="Freeform 1497"/>
              <p:cNvSpPr>
                <a:spLocks/>
              </p:cNvSpPr>
              <p:nvPr/>
            </p:nvSpPr>
            <p:spPr bwMode="auto">
              <a:xfrm>
                <a:off x="2335" y="3699"/>
                <a:ext cx="10" cy="11"/>
              </a:xfrm>
              <a:custGeom>
                <a:avLst/>
                <a:gdLst>
                  <a:gd name="T0" fmla="*/ 2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2 w 10"/>
                  <a:gd name="T7" fmla="*/ 11 h 11"/>
                  <a:gd name="T8" fmla="*/ 5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5 w 10"/>
                  <a:gd name="T15" fmla="*/ 0 h 11"/>
                  <a:gd name="T16" fmla="*/ 2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5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8" name="Rectangle 1498"/>
              <p:cNvSpPr>
                <a:spLocks noChangeArrowheads="1"/>
              </p:cNvSpPr>
              <p:nvPr/>
            </p:nvSpPr>
            <p:spPr bwMode="auto">
              <a:xfrm>
                <a:off x="2337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39" name="Freeform 1499"/>
              <p:cNvSpPr>
                <a:spLocks/>
              </p:cNvSpPr>
              <p:nvPr/>
            </p:nvSpPr>
            <p:spPr bwMode="auto">
              <a:xfrm>
                <a:off x="2366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7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7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7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7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0" name="Freeform 1500"/>
              <p:cNvSpPr>
                <a:spLocks/>
              </p:cNvSpPr>
              <p:nvPr/>
            </p:nvSpPr>
            <p:spPr bwMode="auto">
              <a:xfrm>
                <a:off x="2368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3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3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1" name="Freeform 1501"/>
              <p:cNvSpPr>
                <a:spLocks/>
              </p:cNvSpPr>
              <p:nvPr/>
            </p:nvSpPr>
            <p:spPr bwMode="auto">
              <a:xfrm>
                <a:off x="2399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2" name="Freeform 1502"/>
              <p:cNvSpPr>
                <a:spLocks/>
              </p:cNvSpPr>
              <p:nvPr/>
            </p:nvSpPr>
            <p:spPr bwMode="auto">
              <a:xfrm>
                <a:off x="2371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7 w 13"/>
                  <a:gd name="T3" fmla="*/ 3 h 65"/>
                  <a:gd name="T4" fmla="*/ 2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2 w 13"/>
                  <a:gd name="T11" fmla="*/ 54 h 65"/>
                  <a:gd name="T12" fmla="*/ 7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7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7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3" name="Freeform 1503"/>
              <p:cNvSpPr>
                <a:spLocks/>
              </p:cNvSpPr>
              <p:nvPr/>
            </p:nvSpPr>
            <p:spPr bwMode="auto">
              <a:xfrm>
                <a:off x="2389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4" name="Line 1504"/>
              <p:cNvSpPr>
                <a:spLocks noChangeShapeType="1"/>
              </p:cNvSpPr>
              <p:nvPr/>
            </p:nvSpPr>
            <p:spPr bwMode="auto">
              <a:xfrm flipV="1">
                <a:off x="2719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5" name="Line 1505"/>
              <p:cNvSpPr>
                <a:spLocks noChangeShapeType="1"/>
              </p:cNvSpPr>
              <p:nvPr/>
            </p:nvSpPr>
            <p:spPr bwMode="auto">
              <a:xfrm>
                <a:off x="2667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6" name="Line 1506"/>
              <p:cNvSpPr>
                <a:spLocks noChangeShapeType="1"/>
              </p:cNvSpPr>
              <p:nvPr/>
            </p:nvSpPr>
            <p:spPr bwMode="auto">
              <a:xfrm>
                <a:off x="2672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7" name="Line 1507"/>
              <p:cNvSpPr>
                <a:spLocks noChangeShapeType="1"/>
              </p:cNvSpPr>
              <p:nvPr/>
            </p:nvSpPr>
            <p:spPr bwMode="auto">
              <a:xfrm>
                <a:off x="2675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8" name="Freeform 1508"/>
              <p:cNvSpPr>
                <a:spLocks/>
              </p:cNvSpPr>
              <p:nvPr/>
            </p:nvSpPr>
            <p:spPr bwMode="auto">
              <a:xfrm>
                <a:off x="2660" y="3645"/>
                <a:ext cx="15" cy="13"/>
              </a:xfrm>
              <a:custGeom>
                <a:avLst/>
                <a:gdLst>
                  <a:gd name="T0" fmla="*/ 15 w 15"/>
                  <a:gd name="T1" fmla="*/ 0 h 13"/>
                  <a:gd name="T2" fmla="*/ 5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5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49" name="Line 1509"/>
              <p:cNvSpPr>
                <a:spLocks noChangeShapeType="1"/>
              </p:cNvSpPr>
              <p:nvPr/>
            </p:nvSpPr>
            <p:spPr bwMode="auto">
              <a:xfrm>
                <a:off x="2657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0" name="Line 1510"/>
              <p:cNvSpPr>
                <a:spLocks noChangeShapeType="1"/>
              </p:cNvSpPr>
              <p:nvPr/>
            </p:nvSpPr>
            <p:spPr bwMode="auto">
              <a:xfrm flipH="1">
                <a:off x="2662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1" name="Line 1511"/>
              <p:cNvSpPr>
                <a:spLocks noChangeShapeType="1"/>
              </p:cNvSpPr>
              <p:nvPr/>
            </p:nvSpPr>
            <p:spPr bwMode="auto">
              <a:xfrm flipH="1">
                <a:off x="2665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2" name="Line 1512"/>
              <p:cNvSpPr>
                <a:spLocks noChangeShapeType="1"/>
              </p:cNvSpPr>
              <p:nvPr/>
            </p:nvSpPr>
            <p:spPr bwMode="auto">
              <a:xfrm>
                <a:off x="2675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3" name="Line 1513"/>
              <p:cNvSpPr>
                <a:spLocks noChangeShapeType="1"/>
              </p:cNvSpPr>
              <p:nvPr/>
            </p:nvSpPr>
            <p:spPr bwMode="auto">
              <a:xfrm>
                <a:off x="2675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4" name="Freeform 1514"/>
              <p:cNvSpPr>
                <a:spLocks/>
              </p:cNvSpPr>
              <p:nvPr/>
            </p:nvSpPr>
            <p:spPr bwMode="auto">
              <a:xfrm>
                <a:off x="2714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8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8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8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5" name="Rectangle 1515"/>
              <p:cNvSpPr>
                <a:spLocks noChangeArrowheads="1"/>
              </p:cNvSpPr>
              <p:nvPr/>
            </p:nvSpPr>
            <p:spPr bwMode="auto">
              <a:xfrm>
                <a:off x="2719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6" name="Rectangle 1516"/>
              <p:cNvSpPr>
                <a:spLocks noChangeArrowheads="1"/>
              </p:cNvSpPr>
              <p:nvPr/>
            </p:nvSpPr>
            <p:spPr bwMode="auto">
              <a:xfrm>
                <a:off x="2747" y="3658"/>
                <a:ext cx="5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7" name="Freeform 1517"/>
              <p:cNvSpPr>
                <a:spLocks/>
              </p:cNvSpPr>
              <p:nvPr/>
            </p:nvSpPr>
            <p:spPr bwMode="auto">
              <a:xfrm>
                <a:off x="2745" y="3645"/>
                <a:ext cx="44" cy="65"/>
              </a:xfrm>
              <a:custGeom>
                <a:avLst/>
                <a:gdLst>
                  <a:gd name="T0" fmla="*/ 2 w 44"/>
                  <a:gd name="T1" fmla="*/ 8 h 65"/>
                  <a:gd name="T2" fmla="*/ 7 w 44"/>
                  <a:gd name="T3" fmla="*/ 8 h 65"/>
                  <a:gd name="T4" fmla="*/ 10 w 44"/>
                  <a:gd name="T5" fmla="*/ 13 h 65"/>
                  <a:gd name="T6" fmla="*/ 10 w 44"/>
                  <a:gd name="T7" fmla="*/ 16 h 65"/>
                  <a:gd name="T8" fmla="*/ 7 w 44"/>
                  <a:gd name="T9" fmla="*/ 18 h 65"/>
                  <a:gd name="T10" fmla="*/ 2 w 44"/>
                  <a:gd name="T11" fmla="*/ 18 h 65"/>
                  <a:gd name="T12" fmla="*/ 0 w 44"/>
                  <a:gd name="T13" fmla="*/ 16 h 65"/>
                  <a:gd name="T14" fmla="*/ 0 w 44"/>
                  <a:gd name="T15" fmla="*/ 13 h 65"/>
                  <a:gd name="T16" fmla="*/ 2 w 44"/>
                  <a:gd name="T17" fmla="*/ 5 h 65"/>
                  <a:gd name="T18" fmla="*/ 7 w 44"/>
                  <a:gd name="T19" fmla="*/ 3 h 65"/>
                  <a:gd name="T20" fmla="*/ 15 w 44"/>
                  <a:gd name="T21" fmla="*/ 0 h 65"/>
                  <a:gd name="T22" fmla="*/ 28 w 44"/>
                  <a:gd name="T23" fmla="*/ 0 h 65"/>
                  <a:gd name="T24" fmla="*/ 38 w 44"/>
                  <a:gd name="T25" fmla="*/ 3 h 65"/>
                  <a:gd name="T26" fmla="*/ 41 w 44"/>
                  <a:gd name="T27" fmla="*/ 5 h 65"/>
                  <a:gd name="T28" fmla="*/ 44 w 44"/>
                  <a:gd name="T29" fmla="*/ 13 h 65"/>
                  <a:gd name="T30" fmla="*/ 44 w 44"/>
                  <a:gd name="T31" fmla="*/ 18 h 65"/>
                  <a:gd name="T32" fmla="*/ 41 w 44"/>
                  <a:gd name="T33" fmla="*/ 23 h 65"/>
                  <a:gd name="T34" fmla="*/ 31 w 44"/>
                  <a:gd name="T35" fmla="*/ 31 h 65"/>
                  <a:gd name="T36" fmla="*/ 15 w 44"/>
                  <a:gd name="T37" fmla="*/ 36 h 65"/>
                  <a:gd name="T38" fmla="*/ 10 w 44"/>
                  <a:gd name="T39" fmla="*/ 39 h 65"/>
                  <a:gd name="T40" fmla="*/ 2 w 44"/>
                  <a:gd name="T41" fmla="*/ 46 h 65"/>
                  <a:gd name="T42" fmla="*/ 0 w 44"/>
                  <a:gd name="T43" fmla="*/ 54 h 65"/>
                  <a:gd name="T44" fmla="*/ 0 w 44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5">
                    <a:moveTo>
                      <a:pt x="2" y="8"/>
                    </a:moveTo>
                    <a:lnTo>
                      <a:pt x="7" y="8"/>
                    </a:lnTo>
                    <a:lnTo>
                      <a:pt x="10" y="13"/>
                    </a:lnTo>
                    <a:lnTo>
                      <a:pt x="10" y="16"/>
                    </a:lnTo>
                    <a:lnTo>
                      <a:pt x="7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5"/>
                    </a:lnTo>
                    <a:lnTo>
                      <a:pt x="7" y="3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38" y="3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5" y="36"/>
                    </a:lnTo>
                    <a:lnTo>
                      <a:pt x="10" y="39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8" name="Freeform 1518"/>
              <p:cNvSpPr>
                <a:spLocks/>
              </p:cNvSpPr>
              <p:nvPr/>
            </p:nvSpPr>
            <p:spPr bwMode="auto">
              <a:xfrm>
                <a:off x="2783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59" name="Freeform 1519"/>
              <p:cNvSpPr>
                <a:spLocks/>
              </p:cNvSpPr>
              <p:nvPr/>
            </p:nvSpPr>
            <p:spPr bwMode="auto">
              <a:xfrm>
                <a:off x="2760" y="3645"/>
                <a:ext cx="23" cy="36"/>
              </a:xfrm>
              <a:custGeom>
                <a:avLst/>
                <a:gdLst>
                  <a:gd name="T0" fmla="*/ 13 w 23"/>
                  <a:gd name="T1" fmla="*/ 0 h 36"/>
                  <a:gd name="T2" fmla="*/ 18 w 23"/>
                  <a:gd name="T3" fmla="*/ 3 h 36"/>
                  <a:gd name="T4" fmla="*/ 23 w 23"/>
                  <a:gd name="T5" fmla="*/ 13 h 36"/>
                  <a:gd name="T6" fmla="*/ 23 w 23"/>
                  <a:gd name="T7" fmla="*/ 18 h 36"/>
                  <a:gd name="T8" fmla="*/ 18 w 23"/>
                  <a:gd name="T9" fmla="*/ 23 h 36"/>
                  <a:gd name="T10" fmla="*/ 13 w 23"/>
                  <a:gd name="T11" fmla="*/ 31 h 36"/>
                  <a:gd name="T12" fmla="*/ 0 w 23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3" y="0"/>
                    </a:moveTo>
                    <a:lnTo>
                      <a:pt x="18" y="3"/>
                    </a:lnTo>
                    <a:lnTo>
                      <a:pt x="23" y="13"/>
                    </a:lnTo>
                    <a:lnTo>
                      <a:pt x="23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0" name="Freeform 1520"/>
              <p:cNvSpPr>
                <a:spLocks/>
              </p:cNvSpPr>
              <p:nvPr/>
            </p:nvSpPr>
            <p:spPr bwMode="auto">
              <a:xfrm>
                <a:off x="2745" y="3699"/>
                <a:ext cx="44" cy="5"/>
              </a:xfrm>
              <a:custGeom>
                <a:avLst/>
                <a:gdLst>
                  <a:gd name="T0" fmla="*/ 0 w 44"/>
                  <a:gd name="T1" fmla="*/ 5 h 5"/>
                  <a:gd name="T2" fmla="*/ 2 w 44"/>
                  <a:gd name="T3" fmla="*/ 0 h 5"/>
                  <a:gd name="T4" fmla="*/ 10 w 44"/>
                  <a:gd name="T5" fmla="*/ 0 h 5"/>
                  <a:gd name="T6" fmla="*/ 26 w 44"/>
                  <a:gd name="T7" fmla="*/ 5 h 5"/>
                  <a:gd name="T8" fmla="*/ 38 w 44"/>
                  <a:gd name="T9" fmla="*/ 5 h 5"/>
                  <a:gd name="T10" fmla="*/ 44 w 4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5">
                    <a:moveTo>
                      <a:pt x="0" y="5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26" y="5"/>
                    </a:lnTo>
                    <a:lnTo>
                      <a:pt x="38" y="5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1" name="Freeform 1521"/>
              <p:cNvSpPr>
                <a:spLocks/>
              </p:cNvSpPr>
              <p:nvPr/>
            </p:nvSpPr>
            <p:spPr bwMode="auto">
              <a:xfrm>
                <a:off x="2755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6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6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2" name="Freeform 1522"/>
              <p:cNvSpPr>
                <a:spLocks/>
              </p:cNvSpPr>
              <p:nvPr/>
            </p:nvSpPr>
            <p:spPr bwMode="auto">
              <a:xfrm>
                <a:off x="2755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6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3" name="Line 1523"/>
              <p:cNvSpPr>
                <a:spLocks noChangeShapeType="1"/>
              </p:cNvSpPr>
              <p:nvPr/>
            </p:nvSpPr>
            <p:spPr bwMode="auto">
              <a:xfrm flipV="1">
                <a:off x="532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4" name="Line 1524"/>
              <p:cNvSpPr>
                <a:spLocks noChangeShapeType="1"/>
              </p:cNvSpPr>
              <p:nvPr/>
            </p:nvSpPr>
            <p:spPr bwMode="auto">
              <a:xfrm flipV="1">
                <a:off x="627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5" name="Line 1525"/>
              <p:cNvSpPr>
                <a:spLocks noChangeShapeType="1"/>
              </p:cNvSpPr>
              <p:nvPr/>
            </p:nvSpPr>
            <p:spPr bwMode="auto">
              <a:xfrm flipV="1">
                <a:off x="722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6" name="Line 1526"/>
              <p:cNvSpPr>
                <a:spLocks noChangeShapeType="1"/>
              </p:cNvSpPr>
              <p:nvPr/>
            </p:nvSpPr>
            <p:spPr bwMode="auto">
              <a:xfrm flipV="1">
                <a:off x="91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7" name="Line 1527"/>
              <p:cNvSpPr>
                <a:spLocks noChangeShapeType="1"/>
              </p:cNvSpPr>
              <p:nvPr/>
            </p:nvSpPr>
            <p:spPr bwMode="auto">
              <a:xfrm flipV="1">
                <a:off x="1009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8" name="Line 1528"/>
              <p:cNvSpPr>
                <a:spLocks noChangeShapeType="1"/>
              </p:cNvSpPr>
              <p:nvPr/>
            </p:nvSpPr>
            <p:spPr bwMode="auto">
              <a:xfrm flipV="1">
                <a:off x="110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69" name="Line 1529"/>
              <p:cNvSpPr>
                <a:spLocks noChangeShapeType="1"/>
              </p:cNvSpPr>
              <p:nvPr/>
            </p:nvSpPr>
            <p:spPr bwMode="auto">
              <a:xfrm flipV="1">
                <a:off x="129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0" name="Line 1530"/>
              <p:cNvSpPr>
                <a:spLocks noChangeShapeType="1"/>
              </p:cNvSpPr>
              <p:nvPr/>
            </p:nvSpPr>
            <p:spPr bwMode="auto">
              <a:xfrm flipV="1">
                <a:off x="1388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1" name="Line 1531"/>
              <p:cNvSpPr>
                <a:spLocks noChangeShapeType="1"/>
              </p:cNvSpPr>
              <p:nvPr/>
            </p:nvSpPr>
            <p:spPr bwMode="auto">
              <a:xfrm flipV="1">
                <a:off x="148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2" name="Line 1532"/>
              <p:cNvSpPr>
                <a:spLocks noChangeShapeType="1"/>
              </p:cNvSpPr>
              <p:nvPr/>
            </p:nvSpPr>
            <p:spPr bwMode="auto">
              <a:xfrm flipV="1">
                <a:off x="167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3" name="Line 1533"/>
              <p:cNvSpPr>
                <a:spLocks noChangeShapeType="1"/>
              </p:cNvSpPr>
              <p:nvPr/>
            </p:nvSpPr>
            <p:spPr bwMode="auto">
              <a:xfrm flipV="1">
                <a:off x="1770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4" name="Line 1534"/>
              <p:cNvSpPr>
                <a:spLocks noChangeShapeType="1"/>
              </p:cNvSpPr>
              <p:nvPr/>
            </p:nvSpPr>
            <p:spPr bwMode="auto">
              <a:xfrm flipV="1">
                <a:off x="186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5" name="Line 1535"/>
              <p:cNvSpPr>
                <a:spLocks noChangeShapeType="1"/>
              </p:cNvSpPr>
              <p:nvPr/>
            </p:nvSpPr>
            <p:spPr bwMode="auto">
              <a:xfrm flipV="1">
                <a:off x="205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6" name="Line 1536"/>
              <p:cNvSpPr>
                <a:spLocks noChangeShapeType="1"/>
              </p:cNvSpPr>
              <p:nvPr/>
            </p:nvSpPr>
            <p:spPr bwMode="auto">
              <a:xfrm flipV="1">
                <a:off x="2149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7" name="Line 1537"/>
              <p:cNvSpPr>
                <a:spLocks noChangeShapeType="1"/>
              </p:cNvSpPr>
              <p:nvPr/>
            </p:nvSpPr>
            <p:spPr bwMode="auto">
              <a:xfrm flipV="1">
                <a:off x="224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8" name="Line 1538"/>
              <p:cNvSpPr>
                <a:spLocks noChangeShapeType="1"/>
              </p:cNvSpPr>
              <p:nvPr/>
            </p:nvSpPr>
            <p:spPr bwMode="auto">
              <a:xfrm flipV="1">
                <a:off x="243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79" name="Line 1539"/>
              <p:cNvSpPr>
                <a:spLocks noChangeShapeType="1"/>
              </p:cNvSpPr>
              <p:nvPr/>
            </p:nvSpPr>
            <p:spPr bwMode="auto">
              <a:xfrm flipV="1">
                <a:off x="2528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0" name="Line 1540"/>
              <p:cNvSpPr>
                <a:spLocks noChangeShapeType="1"/>
              </p:cNvSpPr>
              <p:nvPr/>
            </p:nvSpPr>
            <p:spPr bwMode="auto">
              <a:xfrm flipV="1">
                <a:off x="2623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1" name="Line 1541"/>
              <p:cNvSpPr>
                <a:spLocks noChangeShapeType="1"/>
              </p:cNvSpPr>
              <p:nvPr/>
            </p:nvSpPr>
            <p:spPr bwMode="auto">
              <a:xfrm flipV="1">
                <a:off x="439" y="1287"/>
                <a:ext cx="1" cy="22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2" name="Line 1542"/>
              <p:cNvSpPr>
                <a:spLocks noChangeShapeType="1"/>
              </p:cNvSpPr>
              <p:nvPr/>
            </p:nvSpPr>
            <p:spPr bwMode="auto">
              <a:xfrm>
                <a:off x="439" y="3573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3" name="Freeform 1543"/>
              <p:cNvSpPr>
                <a:spLocks/>
              </p:cNvSpPr>
              <p:nvPr/>
            </p:nvSpPr>
            <p:spPr bwMode="auto">
              <a:xfrm>
                <a:off x="261" y="350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4" name="Freeform 1544"/>
              <p:cNvSpPr>
                <a:spLocks/>
              </p:cNvSpPr>
              <p:nvPr/>
            </p:nvSpPr>
            <p:spPr bwMode="auto">
              <a:xfrm>
                <a:off x="263" y="3511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3 w 8"/>
                  <a:gd name="T3" fmla="*/ 8 h 54"/>
                  <a:gd name="T4" fmla="*/ 0 w 8"/>
                  <a:gd name="T5" fmla="*/ 21 h 54"/>
                  <a:gd name="T6" fmla="*/ 0 w 8"/>
                  <a:gd name="T7" fmla="*/ 36 h 54"/>
                  <a:gd name="T8" fmla="*/ 3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3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5" name="Freeform 1545"/>
              <p:cNvSpPr>
                <a:spLocks/>
              </p:cNvSpPr>
              <p:nvPr/>
            </p:nvSpPr>
            <p:spPr bwMode="auto">
              <a:xfrm>
                <a:off x="294" y="3511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6 h 54"/>
                  <a:gd name="T4" fmla="*/ 8 w 8"/>
                  <a:gd name="T5" fmla="*/ 36 h 54"/>
                  <a:gd name="T6" fmla="*/ 8 w 8"/>
                  <a:gd name="T7" fmla="*/ 21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6"/>
                    </a:lnTo>
                    <a:lnTo>
                      <a:pt x="8" y="36"/>
                    </a:lnTo>
                    <a:lnTo>
                      <a:pt x="8" y="21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6" name="Freeform 1546"/>
              <p:cNvSpPr>
                <a:spLocks/>
              </p:cNvSpPr>
              <p:nvPr/>
            </p:nvSpPr>
            <p:spPr bwMode="auto">
              <a:xfrm>
                <a:off x="266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7" name="Freeform 1547"/>
              <p:cNvSpPr>
                <a:spLocks/>
              </p:cNvSpPr>
              <p:nvPr/>
            </p:nvSpPr>
            <p:spPr bwMode="auto">
              <a:xfrm>
                <a:off x="287" y="3506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41 h 64"/>
                  <a:gd name="T8" fmla="*/ 10 w 10"/>
                  <a:gd name="T9" fmla="*/ 26 h 64"/>
                  <a:gd name="T10" fmla="*/ 7 w 10"/>
                  <a:gd name="T11" fmla="*/ 10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8" name="Freeform 1548"/>
              <p:cNvSpPr>
                <a:spLocks/>
              </p:cNvSpPr>
              <p:nvPr/>
            </p:nvSpPr>
            <p:spPr bwMode="auto">
              <a:xfrm>
                <a:off x="325" y="3560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5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89" name="Rectangle 1549"/>
              <p:cNvSpPr>
                <a:spLocks noChangeArrowheads="1"/>
              </p:cNvSpPr>
              <p:nvPr/>
            </p:nvSpPr>
            <p:spPr bwMode="auto">
              <a:xfrm>
                <a:off x="328" y="3565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0" name="Freeform 1550"/>
              <p:cNvSpPr>
                <a:spLocks/>
              </p:cNvSpPr>
              <p:nvPr/>
            </p:nvSpPr>
            <p:spPr bwMode="auto">
              <a:xfrm>
                <a:off x="356" y="3506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1 w 44"/>
                  <a:gd name="T3" fmla="*/ 2 h 64"/>
                  <a:gd name="T4" fmla="*/ 3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3 w 44"/>
                  <a:gd name="T11" fmla="*/ 51 h 64"/>
                  <a:gd name="T12" fmla="*/ 11 w 44"/>
                  <a:gd name="T13" fmla="*/ 62 h 64"/>
                  <a:gd name="T14" fmla="*/ 18 w 44"/>
                  <a:gd name="T15" fmla="*/ 64 h 64"/>
                  <a:gd name="T16" fmla="*/ 23 w 44"/>
                  <a:gd name="T17" fmla="*/ 64 h 64"/>
                  <a:gd name="T18" fmla="*/ 34 w 44"/>
                  <a:gd name="T19" fmla="*/ 62 h 64"/>
                  <a:gd name="T20" fmla="*/ 39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39 w 44"/>
                  <a:gd name="T27" fmla="*/ 13 h 64"/>
                  <a:gd name="T28" fmla="*/ 34 w 44"/>
                  <a:gd name="T29" fmla="*/ 2 h 64"/>
                  <a:gd name="T30" fmla="*/ 23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1" y="2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1"/>
                    </a:lnTo>
                    <a:lnTo>
                      <a:pt x="11" y="62"/>
                    </a:lnTo>
                    <a:lnTo>
                      <a:pt x="18" y="64"/>
                    </a:lnTo>
                    <a:lnTo>
                      <a:pt x="23" y="64"/>
                    </a:lnTo>
                    <a:lnTo>
                      <a:pt x="34" y="62"/>
                    </a:lnTo>
                    <a:lnTo>
                      <a:pt x="39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4" y="2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1" name="Freeform 1551"/>
              <p:cNvSpPr>
                <a:spLocks/>
              </p:cNvSpPr>
              <p:nvPr/>
            </p:nvSpPr>
            <p:spPr bwMode="auto">
              <a:xfrm>
                <a:off x="359" y="3511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2 w 8"/>
                  <a:gd name="T3" fmla="*/ 8 h 54"/>
                  <a:gd name="T4" fmla="*/ 0 w 8"/>
                  <a:gd name="T5" fmla="*/ 21 h 54"/>
                  <a:gd name="T6" fmla="*/ 0 w 8"/>
                  <a:gd name="T7" fmla="*/ 36 h 54"/>
                  <a:gd name="T8" fmla="*/ 2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2" name="Freeform 1552"/>
              <p:cNvSpPr>
                <a:spLocks/>
              </p:cNvSpPr>
              <p:nvPr/>
            </p:nvSpPr>
            <p:spPr bwMode="auto">
              <a:xfrm>
                <a:off x="390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3" name="Freeform 1553"/>
              <p:cNvSpPr>
                <a:spLocks/>
              </p:cNvSpPr>
              <p:nvPr/>
            </p:nvSpPr>
            <p:spPr bwMode="auto">
              <a:xfrm>
                <a:off x="361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6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6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6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6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4" name="Freeform 1554"/>
              <p:cNvSpPr>
                <a:spLocks/>
              </p:cNvSpPr>
              <p:nvPr/>
            </p:nvSpPr>
            <p:spPr bwMode="auto">
              <a:xfrm>
                <a:off x="379" y="3506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8 w 13"/>
                  <a:gd name="T3" fmla="*/ 62 h 64"/>
                  <a:gd name="T4" fmla="*/ 11 w 13"/>
                  <a:gd name="T5" fmla="*/ 54 h 64"/>
                  <a:gd name="T6" fmla="*/ 13 w 13"/>
                  <a:gd name="T7" fmla="*/ 41 h 64"/>
                  <a:gd name="T8" fmla="*/ 13 w 13"/>
                  <a:gd name="T9" fmla="*/ 26 h 64"/>
                  <a:gd name="T10" fmla="*/ 11 w 13"/>
                  <a:gd name="T11" fmla="*/ 10 h 64"/>
                  <a:gd name="T12" fmla="*/ 8 w 13"/>
                  <a:gd name="T13" fmla="*/ 2 h 64"/>
                  <a:gd name="T14" fmla="*/ 0 w 13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8" y="62"/>
                    </a:lnTo>
                    <a:lnTo>
                      <a:pt x="11" y="54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1" y="10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5" name="Line 1555"/>
              <p:cNvSpPr>
                <a:spLocks noChangeShapeType="1"/>
              </p:cNvSpPr>
              <p:nvPr/>
            </p:nvSpPr>
            <p:spPr bwMode="auto">
              <a:xfrm>
                <a:off x="439" y="3194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6" name="Freeform 1556"/>
              <p:cNvSpPr>
                <a:spLocks/>
              </p:cNvSpPr>
              <p:nvPr/>
            </p:nvSpPr>
            <p:spPr bwMode="auto">
              <a:xfrm>
                <a:off x="261" y="3163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5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5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5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7" name="Freeform 1557"/>
              <p:cNvSpPr>
                <a:spLocks/>
              </p:cNvSpPr>
              <p:nvPr/>
            </p:nvSpPr>
            <p:spPr bwMode="auto">
              <a:xfrm>
                <a:off x="263" y="3168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8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8" name="Freeform 1558"/>
              <p:cNvSpPr>
                <a:spLocks/>
              </p:cNvSpPr>
              <p:nvPr/>
            </p:nvSpPr>
            <p:spPr bwMode="auto">
              <a:xfrm>
                <a:off x="294" y="3168"/>
                <a:ext cx="8" cy="51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6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8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6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99" name="Freeform 1559"/>
              <p:cNvSpPr>
                <a:spLocks/>
              </p:cNvSpPr>
              <p:nvPr/>
            </p:nvSpPr>
            <p:spPr bwMode="auto">
              <a:xfrm>
                <a:off x="266" y="3163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7 h 64"/>
                  <a:gd name="T6" fmla="*/ 0 w 13"/>
                  <a:gd name="T7" fmla="*/ 23 h 64"/>
                  <a:gd name="T8" fmla="*/ 0 w 13"/>
                  <a:gd name="T9" fmla="*/ 38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7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0" name="Freeform 1560"/>
              <p:cNvSpPr>
                <a:spLocks/>
              </p:cNvSpPr>
              <p:nvPr/>
            </p:nvSpPr>
            <p:spPr bwMode="auto">
              <a:xfrm>
                <a:off x="287" y="3163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38 h 64"/>
                  <a:gd name="T8" fmla="*/ 10 w 10"/>
                  <a:gd name="T9" fmla="*/ 23 h 64"/>
                  <a:gd name="T10" fmla="*/ 7 w 10"/>
                  <a:gd name="T11" fmla="*/ 7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38"/>
                    </a:lnTo>
                    <a:lnTo>
                      <a:pt x="10" y="23"/>
                    </a:lnTo>
                    <a:lnTo>
                      <a:pt x="7" y="7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1" name="Freeform 1561"/>
              <p:cNvSpPr>
                <a:spLocks/>
              </p:cNvSpPr>
              <p:nvPr/>
            </p:nvSpPr>
            <p:spPr bwMode="auto">
              <a:xfrm>
                <a:off x="325" y="3217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2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2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2" name="Rectangle 1562"/>
              <p:cNvSpPr>
                <a:spLocks noChangeArrowheads="1"/>
              </p:cNvSpPr>
              <p:nvPr/>
            </p:nvSpPr>
            <p:spPr bwMode="auto">
              <a:xfrm>
                <a:off x="328" y="3219"/>
                <a:ext cx="2" cy="6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3" name="Rectangle 1563"/>
              <p:cNvSpPr>
                <a:spLocks noChangeArrowheads="1"/>
              </p:cNvSpPr>
              <p:nvPr/>
            </p:nvSpPr>
            <p:spPr bwMode="auto">
              <a:xfrm>
                <a:off x="359" y="3176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4" name="Freeform 1564"/>
              <p:cNvSpPr>
                <a:spLocks/>
              </p:cNvSpPr>
              <p:nvPr/>
            </p:nvSpPr>
            <p:spPr bwMode="auto">
              <a:xfrm>
                <a:off x="356" y="3163"/>
                <a:ext cx="44" cy="64"/>
              </a:xfrm>
              <a:custGeom>
                <a:avLst/>
                <a:gdLst>
                  <a:gd name="T0" fmla="*/ 3 w 44"/>
                  <a:gd name="T1" fmla="*/ 7 h 64"/>
                  <a:gd name="T2" fmla="*/ 5 w 44"/>
                  <a:gd name="T3" fmla="*/ 7 h 64"/>
                  <a:gd name="T4" fmla="*/ 11 w 44"/>
                  <a:gd name="T5" fmla="*/ 13 h 64"/>
                  <a:gd name="T6" fmla="*/ 11 w 44"/>
                  <a:gd name="T7" fmla="*/ 15 h 64"/>
                  <a:gd name="T8" fmla="*/ 5 w 44"/>
                  <a:gd name="T9" fmla="*/ 18 h 64"/>
                  <a:gd name="T10" fmla="*/ 3 w 44"/>
                  <a:gd name="T11" fmla="*/ 18 h 64"/>
                  <a:gd name="T12" fmla="*/ 0 w 44"/>
                  <a:gd name="T13" fmla="*/ 15 h 64"/>
                  <a:gd name="T14" fmla="*/ 0 w 44"/>
                  <a:gd name="T15" fmla="*/ 13 h 64"/>
                  <a:gd name="T16" fmla="*/ 3 w 44"/>
                  <a:gd name="T17" fmla="*/ 5 h 64"/>
                  <a:gd name="T18" fmla="*/ 5 w 44"/>
                  <a:gd name="T19" fmla="*/ 2 h 64"/>
                  <a:gd name="T20" fmla="*/ 16 w 44"/>
                  <a:gd name="T21" fmla="*/ 0 h 64"/>
                  <a:gd name="T22" fmla="*/ 29 w 44"/>
                  <a:gd name="T23" fmla="*/ 0 h 64"/>
                  <a:gd name="T24" fmla="*/ 36 w 44"/>
                  <a:gd name="T25" fmla="*/ 2 h 64"/>
                  <a:gd name="T26" fmla="*/ 39 w 44"/>
                  <a:gd name="T27" fmla="*/ 5 h 64"/>
                  <a:gd name="T28" fmla="*/ 44 w 44"/>
                  <a:gd name="T29" fmla="*/ 13 h 64"/>
                  <a:gd name="T30" fmla="*/ 44 w 44"/>
                  <a:gd name="T31" fmla="*/ 18 h 64"/>
                  <a:gd name="T32" fmla="*/ 39 w 44"/>
                  <a:gd name="T33" fmla="*/ 23 h 64"/>
                  <a:gd name="T34" fmla="*/ 31 w 44"/>
                  <a:gd name="T35" fmla="*/ 31 h 64"/>
                  <a:gd name="T36" fmla="*/ 16 w 44"/>
                  <a:gd name="T37" fmla="*/ 36 h 64"/>
                  <a:gd name="T38" fmla="*/ 11 w 44"/>
                  <a:gd name="T39" fmla="*/ 38 h 64"/>
                  <a:gd name="T40" fmla="*/ 3 w 44"/>
                  <a:gd name="T41" fmla="*/ 46 h 64"/>
                  <a:gd name="T42" fmla="*/ 0 w 44"/>
                  <a:gd name="T43" fmla="*/ 54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3" y="7"/>
                    </a:moveTo>
                    <a:lnTo>
                      <a:pt x="5" y="7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6" y="2"/>
                    </a:lnTo>
                    <a:lnTo>
                      <a:pt x="39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11" y="38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5" name="Freeform 1565"/>
              <p:cNvSpPr>
                <a:spLocks/>
              </p:cNvSpPr>
              <p:nvPr/>
            </p:nvSpPr>
            <p:spPr bwMode="auto">
              <a:xfrm>
                <a:off x="392" y="3168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6" name="Freeform 1566"/>
              <p:cNvSpPr>
                <a:spLocks/>
              </p:cNvSpPr>
              <p:nvPr/>
            </p:nvSpPr>
            <p:spPr bwMode="auto">
              <a:xfrm>
                <a:off x="372" y="3163"/>
                <a:ext cx="20" cy="36"/>
              </a:xfrm>
              <a:custGeom>
                <a:avLst/>
                <a:gdLst>
                  <a:gd name="T0" fmla="*/ 13 w 20"/>
                  <a:gd name="T1" fmla="*/ 0 h 36"/>
                  <a:gd name="T2" fmla="*/ 18 w 20"/>
                  <a:gd name="T3" fmla="*/ 2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3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3" y="0"/>
                    </a:moveTo>
                    <a:lnTo>
                      <a:pt x="18" y="2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7" name="Freeform 1567"/>
              <p:cNvSpPr>
                <a:spLocks/>
              </p:cNvSpPr>
              <p:nvPr/>
            </p:nvSpPr>
            <p:spPr bwMode="auto">
              <a:xfrm>
                <a:off x="356" y="3217"/>
                <a:ext cx="44" cy="2"/>
              </a:xfrm>
              <a:custGeom>
                <a:avLst/>
                <a:gdLst>
                  <a:gd name="T0" fmla="*/ 0 w 44"/>
                  <a:gd name="T1" fmla="*/ 2 h 2"/>
                  <a:gd name="T2" fmla="*/ 3 w 44"/>
                  <a:gd name="T3" fmla="*/ 0 h 2"/>
                  <a:gd name="T4" fmla="*/ 11 w 44"/>
                  <a:gd name="T5" fmla="*/ 0 h 2"/>
                  <a:gd name="T6" fmla="*/ 23 w 44"/>
                  <a:gd name="T7" fmla="*/ 2 h 2"/>
                  <a:gd name="T8" fmla="*/ 36 w 44"/>
                  <a:gd name="T9" fmla="*/ 2 h 2"/>
                  <a:gd name="T10" fmla="*/ 44 w 4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">
                    <a:moveTo>
                      <a:pt x="0" y="2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23" y="2"/>
                    </a:lnTo>
                    <a:lnTo>
                      <a:pt x="36" y="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8" name="Freeform 1568"/>
              <p:cNvSpPr>
                <a:spLocks/>
              </p:cNvSpPr>
              <p:nvPr/>
            </p:nvSpPr>
            <p:spPr bwMode="auto">
              <a:xfrm>
                <a:off x="367" y="3217"/>
                <a:ext cx="28" cy="8"/>
              </a:xfrm>
              <a:custGeom>
                <a:avLst/>
                <a:gdLst>
                  <a:gd name="T0" fmla="*/ 0 w 28"/>
                  <a:gd name="T1" fmla="*/ 0 h 8"/>
                  <a:gd name="T2" fmla="*/ 12 w 28"/>
                  <a:gd name="T3" fmla="*/ 8 h 8"/>
                  <a:gd name="T4" fmla="*/ 25 w 28"/>
                  <a:gd name="T5" fmla="*/ 8 h 8"/>
                  <a:gd name="T6" fmla="*/ 28 w 28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8">
                    <a:moveTo>
                      <a:pt x="0" y="0"/>
                    </a:moveTo>
                    <a:lnTo>
                      <a:pt x="12" y="8"/>
                    </a:lnTo>
                    <a:lnTo>
                      <a:pt x="25" y="8"/>
                    </a:lnTo>
                    <a:lnTo>
                      <a:pt x="2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09" name="Freeform 1569"/>
              <p:cNvSpPr>
                <a:spLocks/>
              </p:cNvSpPr>
              <p:nvPr/>
            </p:nvSpPr>
            <p:spPr bwMode="auto">
              <a:xfrm>
                <a:off x="367" y="3212"/>
                <a:ext cx="33" cy="15"/>
              </a:xfrm>
              <a:custGeom>
                <a:avLst/>
                <a:gdLst>
                  <a:gd name="T0" fmla="*/ 0 w 33"/>
                  <a:gd name="T1" fmla="*/ 5 h 15"/>
                  <a:gd name="T2" fmla="*/ 12 w 33"/>
                  <a:gd name="T3" fmla="*/ 15 h 15"/>
                  <a:gd name="T4" fmla="*/ 25 w 33"/>
                  <a:gd name="T5" fmla="*/ 15 h 15"/>
                  <a:gd name="T6" fmla="*/ 28 w 33"/>
                  <a:gd name="T7" fmla="*/ 13 h 15"/>
                  <a:gd name="T8" fmla="*/ 33 w 33"/>
                  <a:gd name="T9" fmla="*/ 5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lnTo>
                      <a:pt x="12" y="15"/>
                    </a:lnTo>
                    <a:lnTo>
                      <a:pt x="25" y="15"/>
                    </a:lnTo>
                    <a:lnTo>
                      <a:pt x="28" y="13"/>
                    </a:lnTo>
                    <a:lnTo>
                      <a:pt x="33" y="5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0" name="Line 1570"/>
              <p:cNvSpPr>
                <a:spLocks noChangeShapeType="1"/>
              </p:cNvSpPr>
              <p:nvPr/>
            </p:nvSpPr>
            <p:spPr bwMode="auto">
              <a:xfrm>
                <a:off x="439" y="2812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1" name="Freeform 1571"/>
              <p:cNvSpPr>
                <a:spLocks/>
              </p:cNvSpPr>
              <p:nvPr/>
            </p:nvSpPr>
            <p:spPr bwMode="auto">
              <a:xfrm>
                <a:off x="261" y="2781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2" name="Freeform 1572"/>
              <p:cNvSpPr>
                <a:spLocks/>
              </p:cNvSpPr>
              <p:nvPr/>
            </p:nvSpPr>
            <p:spPr bwMode="auto">
              <a:xfrm>
                <a:off x="263" y="2789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3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3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3" name="Freeform 1573"/>
              <p:cNvSpPr>
                <a:spLocks/>
              </p:cNvSpPr>
              <p:nvPr/>
            </p:nvSpPr>
            <p:spPr bwMode="auto">
              <a:xfrm>
                <a:off x="294" y="2789"/>
                <a:ext cx="8" cy="51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3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5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3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4" name="Freeform 1574"/>
              <p:cNvSpPr>
                <a:spLocks/>
              </p:cNvSpPr>
              <p:nvPr/>
            </p:nvSpPr>
            <p:spPr bwMode="auto">
              <a:xfrm>
                <a:off x="266" y="2781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5 w 13"/>
                  <a:gd name="T11" fmla="*/ 57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7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5" name="Freeform 1575"/>
              <p:cNvSpPr>
                <a:spLocks/>
              </p:cNvSpPr>
              <p:nvPr/>
            </p:nvSpPr>
            <p:spPr bwMode="auto">
              <a:xfrm>
                <a:off x="287" y="2781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7 h 64"/>
                  <a:gd name="T6" fmla="*/ 10 w 10"/>
                  <a:gd name="T7" fmla="*/ 41 h 64"/>
                  <a:gd name="T8" fmla="*/ 10 w 10"/>
                  <a:gd name="T9" fmla="*/ 26 h 64"/>
                  <a:gd name="T10" fmla="*/ 7 w 10"/>
                  <a:gd name="T11" fmla="*/ 10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7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6" name="Freeform 1576"/>
              <p:cNvSpPr>
                <a:spLocks/>
              </p:cNvSpPr>
              <p:nvPr/>
            </p:nvSpPr>
            <p:spPr bwMode="auto">
              <a:xfrm>
                <a:off x="325" y="2838"/>
                <a:ext cx="11" cy="7"/>
              </a:xfrm>
              <a:custGeom>
                <a:avLst/>
                <a:gdLst>
                  <a:gd name="T0" fmla="*/ 3 w 11"/>
                  <a:gd name="T1" fmla="*/ 0 h 7"/>
                  <a:gd name="T2" fmla="*/ 0 w 11"/>
                  <a:gd name="T3" fmla="*/ 2 h 7"/>
                  <a:gd name="T4" fmla="*/ 0 w 11"/>
                  <a:gd name="T5" fmla="*/ 5 h 7"/>
                  <a:gd name="T6" fmla="*/ 3 w 11"/>
                  <a:gd name="T7" fmla="*/ 7 h 7"/>
                  <a:gd name="T8" fmla="*/ 5 w 11"/>
                  <a:gd name="T9" fmla="*/ 7 h 7"/>
                  <a:gd name="T10" fmla="*/ 11 w 11"/>
                  <a:gd name="T11" fmla="*/ 5 h 7"/>
                  <a:gd name="T12" fmla="*/ 11 w 11"/>
                  <a:gd name="T13" fmla="*/ 2 h 7"/>
                  <a:gd name="T14" fmla="*/ 5 w 11"/>
                  <a:gd name="T15" fmla="*/ 0 h 7"/>
                  <a:gd name="T16" fmla="*/ 3 w 11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7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7" name="Rectangle 1577"/>
              <p:cNvSpPr>
                <a:spLocks noChangeArrowheads="1"/>
              </p:cNvSpPr>
              <p:nvPr/>
            </p:nvSpPr>
            <p:spPr bwMode="auto">
              <a:xfrm>
                <a:off x="328" y="2840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8" name="Line 1578"/>
              <p:cNvSpPr>
                <a:spLocks noChangeShapeType="1"/>
              </p:cNvSpPr>
              <p:nvPr/>
            </p:nvSpPr>
            <p:spPr bwMode="auto">
              <a:xfrm>
                <a:off x="379" y="2791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19" name="Line 1579"/>
              <p:cNvSpPr>
                <a:spLocks noChangeShapeType="1"/>
              </p:cNvSpPr>
              <p:nvPr/>
            </p:nvSpPr>
            <p:spPr bwMode="auto">
              <a:xfrm>
                <a:off x="385" y="2789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0" name="Line 1580"/>
              <p:cNvSpPr>
                <a:spLocks noChangeShapeType="1"/>
              </p:cNvSpPr>
              <p:nvPr/>
            </p:nvSpPr>
            <p:spPr bwMode="auto">
              <a:xfrm>
                <a:off x="387" y="2781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1" name="Freeform 1581"/>
              <p:cNvSpPr>
                <a:spLocks/>
              </p:cNvSpPr>
              <p:nvPr/>
            </p:nvSpPr>
            <p:spPr bwMode="auto">
              <a:xfrm>
                <a:off x="354" y="2781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2" name="Line 1582"/>
              <p:cNvSpPr>
                <a:spLocks noChangeShapeType="1"/>
              </p:cNvSpPr>
              <p:nvPr/>
            </p:nvSpPr>
            <p:spPr bwMode="auto">
              <a:xfrm>
                <a:off x="372" y="284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3" name="Line 1583"/>
              <p:cNvSpPr>
                <a:spLocks noChangeShapeType="1"/>
              </p:cNvSpPr>
              <p:nvPr/>
            </p:nvSpPr>
            <p:spPr bwMode="auto">
              <a:xfrm flipH="1">
                <a:off x="374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4" name="Line 1584"/>
              <p:cNvSpPr>
                <a:spLocks noChangeShapeType="1"/>
              </p:cNvSpPr>
              <p:nvPr/>
            </p:nvSpPr>
            <p:spPr bwMode="auto">
              <a:xfrm flipH="1">
                <a:off x="377" y="2840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5" name="Line 1585"/>
              <p:cNvSpPr>
                <a:spLocks noChangeShapeType="1"/>
              </p:cNvSpPr>
              <p:nvPr/>
            </p:nvSpPr>
            <p:spPr bwMode="auto">
              <a:xfrm>
                <a:off x="387" y="28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6" name="Line 1586"/>
              <p:cNvSpPr>
                <a:spLocks noChangeShapeType="1"/>
              </p:cNvSpPr>
              <p:nvPr/>
            </p:nvSpPr>
            <p:spPr bwMode="auto">
              <a:xfrm>
                <a:off x="387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7" name="Line 1587"/>
              <p:cNvSpPr>
                <a:spLocks noChangeShapeType="1"/>
              </p:cNvSpPr>
              <p:nvPr/>
            </p:nvSpPr>
            <p:spPr bwMode="auto">
              <a:xfrm>
                <a:off x="439" y="2430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8" name="Freeform 1588"/>
              <p:cNvSpPr>
                <a:spLocks/>
              </p:cNvSpPr>
              <p:nvPr/>
            </p:nvSpPr>
            <p:spPr bwMode="auto">
              <a:xfrm>
                <a:off x="261" y="2399"/>
                <a:ext cx="44" cy="67"/>
              </a:xfrm>
              <a:custGeom>
                <a:avLst/>
                <a:gdLst>
                  <a:gd name="T0" fmla="*/ 18 w 44"/>
                  <a:gd name="T1" fmla="*/ 0 h 67"/>
                  <a:gd name="T2" fmla="*/ 10 w 44"/>
                  <a:gd name="T3" fmla="*/ 5 h 67"/>
                  <a:gd name="T4" fmla="*/ 2 w 44"/>
                  <a:gd name="T5" fmla="*/ 13 h 67"/>
                  <a:gd name="T6" fmla="*/ 0 w 44"/>
                  <a:gd name="T7" fmla="*/ 28 h 67"/>
                  <a:gd name="T8" fmla="*/ 0 w 44"/>
                  <a:gd name="T9" fmla="*/ 39 h 67"/>
                  <a:gd name="T10" fmla="*/ 2 w 44"/>
                  <a:gd name="T11" fmla="*/ 54 h 67"/>
                  <a:gd name="T12" fmla="*/ 10 w 44"/>
                  <a:gd name="T13" fmla="*/ 62 h 67"/>
                  <a:gd name="T14" fmla="*/ 18 w 44"/>
                  <a:gd name="T15" fmla="*/ 67 h 67"/>
                  <a:gd name="T16" fmla="*/ 26 w 44"/>
                  <a:gd name="T17" fmla="*/ 67 h 67"/>
                  <a:gd name="T18" fmla="*/ 33 w 44"/>
                  <a:gd name="T19" fmla="*/ 62 h 67"/>
                  <a:gd name="T20" fmla="*/ 41 w 44"/>
                  <a:gd name="T21" fmla="*/ 54 h 67"/>
                  <a:gd name="T22" fmla="*/ 44 w 44"/>
                  <a:gd name="T23" fmla="*/ 39 h 67"/>
                  <a:gd name="T24" fmla="*/ 44 w 44"/>
                  <a:gd name="T25" fmla="*/ 28 h 67"/>
                  <a:gd name="T26" fmla="*/ 41 w 44"/>
                  <a:gd name="T27" fmla="*/ 13 h 67"/>
                  <a:gd name="T28" fmla="*/ 33 w 44"/>
                  <a:gd name="T29" fmla="*/ 5 h 67"/>
                  <a:gd name="T30" fmla="*/ 26 w 44"/>
                  <a:gd name="T31" fmla="*/ 0 h 67"/>
                  <a:gd name="T32" fmla="*/ 18 w 4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7">
                    <a:moveTo>
                      <a:pt x="18" y="0"/>
                    </a:moveTo>
                    <a:lnTo>
                      <a:pt x="10" y="5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10" y="62"/>
                    </a:lnTo>
                    <a:lnTo>
                      <a:pt x="18" y="67"/>
                    </a:lnTo>
                    <a:lnTo>
                      <a:pt x="26" y="67"/>
                    </a:lnTo>
                    <a:lnTo>
                      <a:pt x="33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5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29" name="Freeform 1589"/>
              <p:cNvSpPr>
                <a:spLocks/>
              </p:cNvSpPr>
              <p:nvPr/>
            </p:nvSpPr>
            <p:spPr bwMode="auto">
              <a:xfrm>
                <a:off x="263" y="2407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3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3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0" name="Freeform 1590"/>
              <p:cNvSpPr>
                <a:spLocks/>
              </p:cNvSpPr>
              <p:nvPr/>
            </p:nvSpPr>
            <p:spPr bwMode="auto">
              <a:xfrm>
                <a:off x="294" y="2407"/>
                <a:ext cx="8" cy="51"/>
              </a:xfrm>
              <a:custGeom>
                <a:avLst/>
                <a:gdLst>
                  <a:gd name="T0" fmla="*/ 0 w 8"/>
                  <a:gd name="T1" fmla="*/ 51 h 51"/>
                  <a:gd name="T2" fmla="*/ 3 w 8"/>
                  <a:gd name="T3" fmla="*/ 46 h 51"/>
                  <a:gd name="T4" fmla="*/ 8 w 8"/>
                  <a:gd name="T5" fmla="*/ 33 h 51"/>
                  <a:gd name="T6" fmla="*/ 8 w 8"/>
                  <a:gd name="T7" fmla="*/ 18 h 51"/>
                  <a:gd name="T8" fmla="*/ 3 w 8"/>
                  <a:gd name="T9" fmla="*/ 5 h 51"/>
                  <a:gd name="T10" fmla="*/ 0 w 8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0" y="51"/>
                    </a:moveTo>
                    <a:lnTo>
                      <a:pt x="3" y="46"/>
                    </a:lnTo>
                    <a:lnTo>
                      <a:pt x="8" y="33"/>
                    </a:lnTo>
                    <a:lnTo>
                      <a:pt x="8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1" name="Freeform 1591"/>
              <p:cNvSpPr>
                <a:spLocks/>
              </p:cNvSpPr>
              <p:nvPr/>
            </p:nvSpPr>
            <p:spPr bwMode="auto">
              <a:xfrm>
                <a:off x="266" y="2399"/>
                <a:ext cx="13" cy="67"/>
              </a:xfrm>
              <a:custGeom>
                <a:avLst/>
                <a:gdLst>
                  <a:gd name="T0" fmla="*/ 13 w 13"/>
                  <a:gd name="T1" fmla="*/ 0 h 67"/>
                  <a:gd name="T2" fmla="*/ 8 w 13"/>
                  <a:gd name="T3" fmla="*/ 5 h 67"/>
                  <a:gd name="T4" fmla="*/ 5 w 13"/>
                  <a:gd name="T5" fmla="*/ 10 h 67"/>
                  <a:gd name="T6" fmla="*/ 0 w 13"/>
                  <a:gd name="T7" fmla="*/ 26 h 67"/>
                  <a:gd name="T8" fmla="*/ 0 w 13"/>
                  <a:gd name="T9" fmla="*/ 41 h 67"/>
                  <a:gd name="T10" fmla="*/ 5 w 13"/>
                  <a:gd name="T11" fmla="*/ 57 h 67"/>
                  <a:gd name="T12" fmla="*/ 8 w 13"/>
                  <a:gd name="T13" fmla="*/ 62 h 67"/>
                  <a:gd name="T14" fmla="*/ 13 w 13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lnTo>
                      <a:pt x="8" y="5"/>
                    </a:lnTo>
                    <a:lnTo>
                      <a:pt x="5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5" y="57"/>
                    </a:lnTo>
                    <a:lnTo>
                      <a:pt x="8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2" name="Freeform 1592"/>
              <p:cNvSpPr>
                <a:spLocks/>
              </p:cNvSpPr>
              <p:nvPr/>
            </p:nvSpPr>
            <p:spPr bwMode="auto">
              <a:xfrm>
                <a:off x="287" y="2399"/>
                <a:ext cx="10" cy="67"/>
              </a:xfrm>
              <a:custGeom>
                <a:avLst/>
                <a:gdLst>
                  <a:gd name="T0" fmla="*/ 0 w 10"/>
                  <a:gd name="T1" fmla="*/ 67 h 67"/>
                  <a:gd name="T2" fmla="*/ 5 w 10"/>
                  <a:gd name="T3" fmla="*/ 62 h 67"/>
                  <a:gd name="T4" fmla="*/ 7 w 10"/>
                  <a:gd name="T5" fmla="*/ 57 h 67"/>
                  <a:gd name="T6" fmla="*/ 10 w 10"/>
                  <a:gd name="T7" fmla="*/ 41 h 67"/>
                  <a:gd name="T8" fmla="*/ 10 w 10"/>
                  <a:gd name="T9" fmla="*/ 26 h 67"/>
                  <a:gd name="T10" fmla="*/ 7 w 10"/>
                  <a:gd name="T11" fmla="*/ 10 h 67"/>
                  <a:gd name="T12" fmla="*/ 5 w 10"/>
                  <a:gd name="T13" fmla="*/ 5 h 67"/>
                  <a:gd name="T14" fmla="*/ 0 w 1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7">
                    <a:moveTo>
                      <a:pt x="0" y="67"/>
                    </a:moveTo>
                    <a:lnTo>
                      <a:pt x="5" y="62"/>
                    </a:lnTo>
                    <a:lnTo>
                      <a:pt x="7" y="57"/>
                    </a:lnTo>
                    <a:lnTo>
                      <a:pt x="10" y="41"/>
                    </a:lnTo>
                    <a:lnTo>
                      <a:pt x="10" y="26"/>
                    </a:lnTo>
                    <a:lnTo>
                      <a:pt x="7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3" name="Freeform 1593"/>
              <p:cNvSpPr>
                <a:spLocks/>
              </p:cNvSpPr>
              <p:nvPr/>
            </p:nvSpPr>
            <p:spPr bwMode="auto">
              <a:xfrm>
                <a:off x="325" y="2456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2 h 10"/>
                  <a:gd name="T4" fmla="*/ 0 w 11"/>
                  <a:gd name="T5" fmla="*/ 5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5 h 10"/>
                  <a:gd name="T12" fmla="*/ 11 w 11"/>
                  <a:gd name="T13" fmla="*/ 2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4" name="Rectangle 1594"/>
              <p:cNvSpPr>
                <a:spLocks noChangeArrowheads="1"/>
              </p:cNvSpPr>
              <p:nvPr/>
            </p:nvSpPr>
            <p:spPr bwMode="auto">
              <a:xfrm>
                <a:off x="328" y="24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5" name="Rectangle 1595"/>
              <p:cNvSpPr>
                <a:spLocks noChangeArrowheads="1"/>
              </p:cNvSpPr>
              <p:nvPr/>
            </p:nvSpPr>
            <p:spPr bwMode="auto">
              <a:xfrm>
                <a:off x="390" y="2409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6" name="Freeform 1596"/>
              <p:cNvSpPr>
                <a:spLocks/>
              </p:cNvSpPr>
              <p:nvPr/>
            </p:nvSpPr>
            <p:spPr bwMode="auto">
              <a:xfrm>
                <a:off x="356" y="2399"/>
                <a:ext cx="44" cy="67"/>
              </a:xfrm>
              <a:custGeom>
                <a:avLst/>
                <a:gdLst>
                  <a:gd name="T0" fmla="*/ 36 w 44"/>
                  <a:gd name="T1" fmla="*/ 8 h 67"/>
                  <a:gd name="T2" fmla="*/ 34 w 44"/>
                  <a:gd name="T3" fmla="*/ 8 h 67"/>
                  <a:gd name="T4" fmla="*/ 31 w 44"/>
                  <a:gd name="T5" fmla="*/ 10 h 67"/>
                  <a:gd name="T6" fmla="*/ 31 w 44"/>
                  <a:gd name="T7" fmla="*/ 13 h 67"/>
                  <a:gd name="T8" fmla="*/ 34 w 44"/>
                  <a:gd name="T9" fmla="*/ 16 h 67"/>
                  <a:gd name="T10" fmla="*/ 36 w 44"/>
                  <a:gd name="T11" fmla="*/ 16 h 67"/>
                  <a:gd name="T12" fmla="*/ 39 w 44"/>
                  <a:gd name="T13" fmla="*/ 13 h 67"/>
                  <a:gd name="T14" fmla="*/ 39 w 44"/>
                  <a:gd name="T15" fmla="*/ 10 h 67"/>
                  <a:gd name="T16" fmla="*/ 36 w 44"/>
                  <a:gd name="T17" fmla="*/ 5 h 67"/>
                  <a:gd name="T18" fmla="*/ 31 w 44"/>
                  <a:gd name="T19" fmla="*/ 0 h 67"/>
                  <a:gd name="T20" fmla="*/ 21 w 44"/>
                  <a:gd name="T21" fmla="*/ 0 h 67"/>
                  <a:gd name="T22" fmla="*/ 13 w 44"/>
                  <a:gd name="T23" fmla="*/ 5 h 67"/>
                  <a:gd name="T24" fmla="*/ 5 w 44"/>
                  <a:gd name="T25" fmla="*/ 10 h 67"/>
                  <a:gd name="T26" fmla="*/ 3 w 44"/>
                  <a:gd name="T27" fmla="*/ 16 h 67"/>
                  <a:gd name="T28" fmla="*/ 0 w 44"/>
                  <a:gd name="T29" fmla="*/ 28 h 67"/>
                  <a:gd name="T30" fmla="*/ 0 w 44"/>
                  <a:gd name="T31" fmla="*/ 47 h 67"/>
                  <a:gd name="T32" fmla="*/ 3 w 44"/>
                  <a:gd name="T33" fmla="*/ 57 h 67"/>
                  <a:gd name="T34" fmla="*/ 11 w 44"/>
                  <a:gd name="T35" fmla="*/ 62 h 67"/>
                  <a:gd name="T36" fmla="*/ 18 w 44"/>
                  <a:gd name="T37" fmla="*/ 67 h 67"/>
                  <a:gd name="T38" fmla="*/ 23 w 44"/>
                  <a:gd name="T39" fmla="*/ 67 h 67"/>
                  <a:gd name="T40" fmla="*/ 34 w 44"/>
                  <a:gd name="T41" fmla="*/ 62 h 67"/>
                  <a:gd name="T42" fmla="*/ 39 w 44"/>
                  <a:gd name="T43" fmla="*/ 57 h 67"/>
                  <a:gd name="T44" fmla="*/ 44 w 44"/>
                  <a:gd name="T45" fmla="*/ 47 h 67"/>
                  <a:gd name="T46" fmla="*/ 44 w 44"/>
                  <a:gd name="T47" fmla="*/ 44 h 67"/>
                  <a:gd name="T48" fmla="*/ 39 w 44"/>
                  <a:gd name="T49" fmla="*/ 36 h 67"/>
                  <a:gd name="T50" fmla="*/ 34 w 44"/>
                  <a:gd name="T51" fmla="*/ 28 h 67"/>
                  <a:gd name="T52" fmla="*/ 23 w 44"/>
                  <a:gd name="T53" fmla="*/ 26 h 67"/>
                  <a:gd name="T54" fmla="*/ 18 w 44"/>
                  <a:gd name="T55" fmla="*/ 26 h 67"/>
                  <a:gd name="T56" fmla="*/ 13 w 44"/>
                  <a:gd name="T57" fmla="*/ 28 h 67"/>
                  <a:gd name="T58" fmla="*/ 11 w 44"/>
                  <a:gd name="T59" fmla="*/ 31 h 67"/>
                  <a:gd name="T60" fmla="*/ 5 w 44"/>
                  <a:gd name="T6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67">
                    <a:moveTo>
                      <a:pt x="36" y="8"/>
                    </a:moveTo>
                    <a:lnTo>
                      <a:pt x="34" y="8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4" y="16"/>
                    </a:lnTo>
                    <a:lnTo>
                      <a:pt x="36" y="16"/>
                    </a:lnTo>
                    <a:lnTo>
                      <a:pt x="39" y="13"/>
                    </a:lnTo>
                    <a:lnTo>
                      <a:pt x="39" y="10"/>
                    </a:lnTo>
                    <a:lnTo>
                      <a:pt x="36" y="5"/>
                    </a:lnTo>
                    <a:lnTo>
                      <a:pt x="31" y="0"/>
                    </a:lnTo>
                    <a:lnTo>
                      <a:pt x="21" y="0"/>
                    </a:lnTo>
                    <a:lnTo>
                      <a:pt x="13" y="5"/>
                    </a:lnTo>
                    <a:lnTo>
                      <a:pt x="5" y="10"/>
                    </a:lnTo>
                    <a:lnTo>
                      <a:pt x="3" y="16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3" y="57"/>
                    </a:lnTo>
                    <a:lnTo>
                      <a:pt x="11" y="62"/>
                    </a:lnTo>
                    <a:lnTo>
                      <a:pt x="18" y="67"/>
                    </a:lnTo>
                    <a:lnTo>
                      <a:pt x="23" y="67"/>
                    </a:lnTo>
                    <a:lnTo>
                      <a:pt x="34" y="62"/>
                    </a:lnTo>
                    <a:lnTo>
                      <a:pt x="39" y="57"/>
                    </a:lnTo>
                    <a:lnTo>
                      <a:pt x="44" y="47"/>
                    </a:lnTo>
                    <a:lnTo>
                      <a:pt x="44" y="44"/>
                    </a:lnTo>
                    <a:lnTo>
                      <a:pt x="39" y="36"/>
                    </a:lnTo>
                    <a:lnTo>
                      <a:pt x="34" y="28"/>
                    </a:lnTo>
                    <a:lnTo>
                      <a:pt x="23" y="26"/>
                    </a:lnTo>
                    <a:lnTo>
                      <a:pt x="18" y="26"/>
                    </a:lnTo>
                    <a:lnTo>
                      <a:pt x="13" y="28"/>
                    </a:lnTo>
                    <a:lnTo>
                      <a:pt x="11" y="31"/>
                    </a:lnTo>
                    <a:lnTo>
                      <a:pt x="5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7" name="Freeform 1597"/>
              <p:cNvSpPr>
                <a:spLocks/>
              </p:cNvSpPr>
              <p:nvPr/>
            </p:nvSpPr>
            <p:spPr bwMode="auto">
              <a:xfrm>
                <a:off x="359" y="2409"/>
                <a:ext cx="8" cy="49"/>
              </a:xfrm>
              <a:custGeom>
                <a:avLst/>
                <a:gdLst>
                  <a:gd name="T0" fmla="*/ 8 w 8"/>
                  <a:gd name="T1" fmla="*/ 0 h 49"/>
                  <a:gd name="T2" fmla="*/ 2 w 8"/>
                  <a:gd name="T3" fmla="*/ 6 h 49"/>
                  <a:gd name="T4" fmla="*/ 0 w 8"/>
                  <a:gd name="T5" fmla="*/ 18 h 49"/>
                  <a:gd name="T6" fmla="*/ 0 w 8"/>
                  <a:gd name="T7" fmla="*/ 37 h 49"/>
                  <a:gd name="T8" fmla="*/ 2 w 8"/>
                  <a:gd name="T9" fmla="*/ 47 h 49"/>
                  <a:gd name="T10" fmla="*/ 8 w 8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49">
                    <a:moveTo>
                      <a:pt x="8" y="0"/>
                    </a:moveTo>
                    <a:lnTo>
                      <a:pt x="2" y="6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2" y="47"/>
                    </a:lnTo>
                    <a:lnTo>
                      <a:pt x="8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8" name="Freeform 1598"/>
              <p:cNvSpPr>
                <a:spLocks/>
              </p:cNvSpPr>
              <p:nvPr/>
            </p:nvSpPr>
            <p:spPr bwMode="auto">
              <a:xfrm>
                <a:off x="392" y="2435"/>
                <a:ext cx="3" cy="21"/>
              </a:xfrm>
              <a:custGeom>
                <a:avLst/>
                <a:gdLst>
                  <a:gd name="T0" fmla="*/ 0 w 3"/>
                  <a:gd name="T1" fmla="*/ 21 h 21"/>
                  <a:gd name="T2" fmla="*/ 3 w 3"/>
                  <a:gd name="T3" fmla="*/ 16 h 21"/>
                  <a:gd name="T4" fmla="*/ 3 w 3"/>
                  <a:gd name="T5" fmla="*/ 5 h 21"/>
                  <a:gd name="T6" fmla="*/ 0 w 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21"/>
                    </a:moveTo>
                    <a:lnTo>
                      <a:pt x="3" y="16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39" name="Freeform 1599"/>
              <p:cNvSpPr>
                <a:spLocks/>
              </p:cNvSpPr>
              <p:nvPr/>
            </p:nvSpPr>
            <p:spPr bwMode="auto">
              <a:xfrm>
                <a:off x="361" y="2399"/>
                <a:ext cx="16" cy="67"/>
              </a:xfrm>
              <a:custGeom>
                <a:avLst/>
                <a:gdLst>
                  <a:gd name="T0" fmla="*/ 16 w 16"/>
                  <a:gd name="T1" fmla="*/ 0 h 67"/>
                  <a:gd name="T2" fmla="*/ 11 w 16"/>
                  <a:gd name="T3" fmla="*/ 5 h 67"/>
                  <a:gd name="T4" fmla="*/ 8 w 16"/>
                  <a:gd name="T5" fmla="*/ 8 h 67"/>
                  <a:gd name="T6" fmla="*/ 6 w 16"/>
                  <a:gd name="T7" fmla="*/ 13 h 67"/>
                  <a:gd name="T8" fmla="*/ 0 w 16"/>
                  <a:gd name="T9" fmla="*/ 26 h 67"/>
                  <a:gd name="T10" fmla="*/ 0 w 16"/>
                  <a:gd name="T11" fmla="*/ 47 h 67"/>
                  <a:gd name="T12" fmla="*/ 6 w 16"/>
                  <a:gd name="T13" fmla="*/ 57 h 67"/>
                  <a:gd name="T14" fmla="*/ 8 w 16"/>
                  <a:gd name="T15" fmla="*/ 62 h 67"/>
                  <a:gd name="T16" fmla="*/ 13 w 16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7">
                    <a:moveTo>
                      <a:pt x="16" y="0"/>
                    </a:moveTo>
                    <a:lnTo>
                      <a:pt x="11" y="5"/>
                    </a:lnTo>
                    <a:lnTo>
                      <a:pt x="8" y="8"/>
                    </a:lnTo>
                    <a:lnTo>
                      <a:pt x="6" y="13"/>
                    </a:lnTo>
                    <a:lnTo>
                      <a:pt x="0" y="26"/>
                    </a:lnTo>
                    <a:lnTo>
                      <a:pt x="0" y="47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0" name="Freeform 1600"/>
              <p:cNvSpPr>
                <a:spLocks/>
              </p:cNvSpPr>
              <p:nvPr/>
            </p:nvSpPr>
            <p:spPr bwMode="auto">
              <a:xfrm>
                <a:off x="379" y="2425"/>
                <a:ext cx="13" cy="41"/>
              </a:xfrm>
              <a:custGeom>
                <a:avLst/>
                <a:gdLst>
                  <a:gd name="T0" fmla="*/ 0 w 13"/>
                  <a:gd name="T1" fmla="*/ 41 h 41"/>
                  <a:gd name="T2" fmla="*/ 8 w 13"/>
                  <a:gd name="T3" fmla="*/ 36 h 41"/>
                  <a:gd name="T4" fmla="*/ 11 w 13"/>
                  <a:gd name="T5" fmla="*/ 33 h 41"/>
                  <a:gd name="T6" fmla="*/ 13 w 13"/>
                  <a:gd name="T7" fmla="*/ 26 h 41"/>
                  <a:gd name="T8" fmla="*/ 13 w 13"/>
                  <a:gd name="T9" fmla="*/ 15 h 41"/>
                  <a:gd name="T10" fmla="*/ 11 w 13"/>
                  <a:gd name="T11" fmla="*/ 5 h 41"/>
                  <a:gd name="T12" fmla="*/ 8 w 13"/>
                  <a:gd name="T13" fmla="*/ 2 h 41"/>
                  <a:gd name="T14" fmla="*/ 0 w 13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lnTo>
                      <a:pt x="8" y="36"/>
                    </a:lnTo>
                    <a:lnTo>
                      <a:pt x="11" y="33"/>
                    </a:lnTo>
                    <a:lnTo>
                      <a:pt x="13" y="26"/>
                    </a:lnTo>
                    <a:lnTo>
                      <a:pt x="13" y="1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1" name="Line 1601"/>
              <p:cNvSpPr>
                <a:spLocks noChangeShapeType="1"/>
              </p:cNvSpPr>
              <p:nvPr/>
            </p:nvSpPr>
            <p:spPr bwMode="auto">
              <a:xfrm>
                <a:off x="439" y="2051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2" name="Freeform 1602"/>
              <p:cNvSpPr>
                <a:spLocks/>
              </p:cNvSpPr>
              <p:nvPr/>
            </p:nvSpPr>
            <p:spPr bwMode="auto">
              <a:xfrm>
                <a:off x="261" y="2020"/>
                <a:ext cx="44" cy="64"/>
              </a:xfrm>
              <a:custGeom>
                <a:avLst/>
                <a:gdLst>
                  <a:gd name="T0" fmla="*/ 18 w 44"/>
                  <a:gd name="T1" fmla="*/ 0 h 64"/>
                  <a:gd name="T2" fmla="*/ 10 w 44"/>
                  <a:gd name="T3" fmla="*/ 2 h 64"/>
                  <a:gd name="T4" fmla="*/ 2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2 w 44"/>
                  <a:gd name="T11" fmla="*/ 51 h 64"/>
                  <a:gd name="T12" fmla="*/ 10 w 44"/>
                  <a:gd name="T13" fmla="*/ 62 h 64"/>
                  <a:gd name="T14" fmla="*/ 18 w 44"/>
                  <a:gd name="T15" fmla="*/ 64 h 64"/>
                  <a:gd name="T16" fmla="*/ 26 w 44"/>
                  <a:gd name="T17" fmla="*/ 64 h 64"/>
                  <a:gd name="T18" fmla="*/ 33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3 w 44"/>
                  <a:gd name="T29" fmla="*/ 2 h 64"/>
                  <a:gd name="T30" fmla="*/ 26 w 44"/>
                  <a:gd name="T31" fmla="*/ 0 h 64"/>
                  <a:gd name="T32" fmla="*/ 18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18" y="0"/>
                    </a:moveTo>
                    <a:lnTo>
                      <a:pt x="10" y="2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1"/>
                    </a:lnTo>
                    <a:lnTo>
                      <a:pt x="10" y="62"/>
                    </a:lnTo>
                    <a:lnTo>
                      <a:pt x="18" y="64"/>
                    </a:lnTo>
                    <a:lnTo>
                      <a:pt x="26" y="64"/>
                    </a:lnTo>
                    <a:lnTo>
                      <a:pt x="33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3" name="Freeform 1603"/>
              <p:cNvSpPr>
                <a:spLocks/>
              </p:cNvSpPr>
              <p:nvPr/>
            </p:nvSpPr>
            <p:spPr bwMode="auto">
              <a:xfrm>
                <a:off x="263" y="2025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3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3 w 8"/>
                  <a:gd name="T9" fmla="*/ 46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6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4" name="Freeform 1604"/>
              <p:cNvSpPr>
                <a:spLocks/>
              </p:cNvSpPr>
              <p:nvPr/>
            </p:nvSpPr>
            <p:spPr bwMode="auto">
              <a:xfrm>
                <a:off x="294" y="2025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6 h 54"/>
                  <a:gd name="T4" fmla="*/ 8 w 8"/>
                  <a:gd name="T5" fmla="*/ 34 h 54"/>
                  <a:gd name="T6" fmla="*/ 8 w 8"/>
                  <a:gd name="T7" fmla="*/ 18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6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5" name="Freeform 1605"/>
              <p:cNvSpPr>
                <a:spLocks/>
              </p:cNvSpPr>
              <p:nvPr/>
            </p:nvSpPr>
            <p:spPr bwMode="auto">
              <a:xfrm>
                <a:off x="266" y="2020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8 w 13"/>
                  <a:gd name="T3" fmla="*/ 2 h 64"/>
                  <a:gd name="T4" fmla="*/ 5 w 13"/>
                  <a:gd name="T5" fmla="*/ 8 h 64"/>
                  <a:gd name="T6" fmla="*/ 0 w 13"/>
                  <a:gd name="T7" fmla="*/ 23 h 64"/>
                  <a:gd name="T8" fmla="*/ 0 w 13"/>
                  <a:gd name="T9" fmla="*/ 39 h 64"/>
                  <a:gd name="T10" fmla="*/ 5 w 13"/>
                  <a:gd name="T11" fmla="*/ 54 h 64"/>
                  <a:gd name="T12" fmla="*/ 8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8" y="2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6" name="Freeform 1606"/>
              <p:cNvSpPr>
                <a:spLocks/>
              </p:cNvSpPr>
              <p:nvPr/>
            </p:nvSpPr>
            <p:spPr bwMode="auto">
              <a:xfrm>
                <a:off x="287" y="2020"/>
                <a:ext cx="10" cy="64"/>
              </a:xfrm>
              <a:custGeom>
                <a:avLst/>
                <a:gdLst>
                  <a:gd name="T0" fmla="*/ 0 w 10"/>
                  <a:gd name="T1" fmla="*/ 64 h 64"/>
                  <a:gd name="T2" fmla="*/ 5 w 10"/>
                  <a:gd name="T3" fmla="*/ 62 h 64"/>
                  <a:gd name="T4" fmla="*/ 7 w 10"/>
                  <a:gd name="T5" fmla="*/ 54 h 64"/>
                  <a:gd name="T6" fmla="*/ 10 w 10"/>
                  <a:gd name="T7" fmla="*/ 39 h 64"/>
                  <a:gd name="T8" fmla="*/ 10 w 10"/>
                  <a:gd name="T9" fmla="*/ 23 h 64"/>
                  <a:gd name="T10" fmla="*/ 7 w 10"/>
                  <a:gd name="T11" fmla="*/ 8 h 64"/>
                  <a:gd name="T12" fmla="*/ 5 w 10"/>
                  <a:gd name="T13" fmla="*/ 2 h 64"/>
                  <a:gd name="T14" fmla="*/ 0 w 10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4">
                    <a:moveTo>
                      <a:pt x="0" y="64"/>
                    </a:moveTo>
                    <a:lnTo>
                      <a:pt x="5" y="62"/>
                    </a:lnTo>
                    <a:lnTo>
                      <a:pt x="7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7" y="8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7" name="Freeform 1607"/>
              <p:cNvSpPr>
                <a:spLocks/>
              </p:cNvSpPr>
              <p:nvPr/>
            </p:nvSpPr>
            <p:spPr bwMode="auto">
              <a:xfrm>
                <a:off x="325" y="2074"/>
                <a:ext cx="11" cy="10"/>
              </a:xfrm>
              <a:custGeom>
                <a:avLst/>
                <a:gdLst>
                  <a:gd name="T0" fmla="*/ 3 w 11"/>
                  <a:gd name="T1" fmla="*/ 0 h 10"/>
                  <a:gd name="T2" fmla="*/ 0 w 11"/>
                  <a:gd name="T3" fmla="*/ 5 h 10"/>
                  <a:gd name="T4" fmla="*/ 0 w 11"/>
                  <a:gd name="T5" fmla="*/ 8 h 10"/>
                  <a:gd name="T6" fmla="*/ 3 w 11"/>
                  <a:gd name="T7" fmla="*/ 10 h 10"/>
                  <a:gd name="T8" fmla="*/ 5 w 11"/>
                  <a:gd name="T9" fmla="*/ 10 h 10"/>
                  <a:gd name="T10" fmla="*/ 11 w 11"/>
                  <a:gd name="T11" fmla="*/ 8 h 10"/>
                  <a:gd name="T12" fmla="*/ 11 w 11"/>
                  <a:gd name="T13" fmla="*/ 5 h 10"/>
                  <a:gd name="T14" fmla="*/ 5 w 11"/>
                  <a:gd name="T15" fmla="*/ 0 h 10"/>
                  <a:gd name="T16" fmla="*/ 3 w 11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0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8" name="Rectangle 1608"/>
              <p:cNvSpPr>
                <a:spLocks noChangeArrowheads="1"/>
              </p:cNvSpPr>
              <p:nvPr/>
            </p:nvSpPr>
            <p:spPr bwMode="auto">
              <a:xfrm>
                <a:off x="328" y="2079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49" name="Freeform 1609"/>
              <p:cNvSpPr>
                <a:spLocks/>
              </p:cNvSpPr>
              <p:nvPr/>
            </p:nvSpPr>
            <p:spPr bwMode="auto">
              <a:xfrm>
                <a:off x="359" y="2020"/>
                <a:ext cx="36" cy="28"/>
              </a:xfrm>
              <a:custGeom>
                <a:avLst/>
                <a:gdLst>
                  <a:gd name="T0" fmla="*/ 13 w 36"/>
                  <a:gd name="T1" fmla="*/ 0 h 28"/>
                  <a:gd name="T2" fmla="*/ 2 w 36"/>
                  <a:gd name="T3" fmla="*/ 2 h 28"/>
                  <a:gd name="T4" fmla="*/ 0 w 36"/>
                  <a:gd name="T5" fmla="*/ 8 h 28"/>
                  <a:gd name="T6" fmla="*/ 0 w 36"/>
                  <a:gd name="T7" fmla="*/ 18 h 28"/>
                  <a:gd name="T8" fmla="*/ 2 w 36"/>
                  <a:gd name="T9" fmla="*/ 23 h 28"/>
                  <a:gd name="T10" fmla="*/ 13 w 36"/>
                  <a:gd name="T11" fmla="*/ 28 h 28"/>
                  <a:gd name="T12" fmla="*/ 26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2 h 28"/>
                  <a:gd name="T22" fmla="*/ 26 w 36"/>
                  <a:gd name="T23" fmla="*/ 0 h 28"/>
                  <a:gd name="T24" fmla="*/ 13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3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13" y="28"/>
                    </a:lnTo>
                    <a:lnTo>
                      <a:pt x="26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2"/>
                    </a:lnTo>
                    <a:lnTo>
                      <a:pt x="26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0" name="Freeform 1610"/>
              <p:cNvSpPr>
                <a:spLocks/>
              </p:cNvSpPr>
              <p:nvPr/>
            </p:nvSpPr>
            <p:spPr bwMode="auto">
              <a:xfrm>
                <a:off x="361" y="2022"/>
                <a:ext cx="6" cy="21"/>
              </a:xfrm>
              <a:custGeom>
                <a:avLst/>
                <a:gdLst>
                  <a:gd name="T0" fmla="*/ 6 w 6"/>
                  <a:gd name="T1" fmla="*/ 0 h 21"/>
                  <a:gd name="T2" fmla="*/ 0 w 6"/>
                  <a:gd name="T3" fmla="*/ 6 h 21"/>
                  <a:gd name="T4" fmla="*/ 0 w 6"/>
                  <a:gd name="T5" fmla="*/ 16 h 21"/>
                  <a:gd name="T6" fmla="*/ 6 w 6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lnTo>
                      <a:pt x="0" y="6"/>
                    </a:lnTo>
                    <a:lnTo>
                      <a:pt x="0" y="16"/>
                    </a:lnTo>
                    <a:lnTo>
                      <a:pt x="6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251" name="Group 1611"/>
            <p:cNvGrpSpPr>
              <a:grpSpLocks/>
            </p:cNvGrpSpPr>
            <p:nvPr/>
          </p:nvGrpSpPr>
          <p:grpSpPr bwMode="auto">
            <a:xfrm>
              <a:off x="269" y="1138"/>
              <a:ext cx="5372" cy="2561"/>
              <a:chOff x="266" y="1285"/>
              <a:chExt cx="5087" cy="2425"/>
            </a:xfrm>
          </p:grpSpPr>
          <p:sp>
            <p:nvSpPr>
              <p:cNvPr id="242252" name="Freeform 1612"/>
              <p:cNvSpPr>
                <a:spLocks/>
              </p:cNvSpPr>
              <p:nvPr/>
            </p:nvSpPr>
            <p:spPr bwMode="auto">
              <a:xfrm>
                <a:off x="390" y="2022"/>
                <a:ext cx="2" cy="21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16 h 21"/>
                  <a:gd name="T4" fmla="*/ 2 w 2"/>
                  <a:gd name="T5" fmla="*/ 6 h 21"/>
                  <a:gd name="T6" fmla="*/ 0 w 2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16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3" name="Freeform 1613"/>
              <p:cNvSpPr>
                <a:spLocks/>
              </p:cNvSpPr>
              <p:nvPr/>
            </p:nvSpPr>
            <p:spPr bwMode="auto">
              <a:xfrm>
                <a:off x="367" y="2020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2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4" name="Freeform 1614"/>
              <p:cNvSpPr>
                <a:spLocks/>
              </p:cNvSpPr>
              <p:nvPr/>
            </p:nvSpPr>
            <p:spPr bwMode="auto">
              <a:xfrm>
                <a:off x="385" y="2020"/>
                <a:ext cx="5" cy="28"/>
              </a:xfrm>
              <a:custGeom>
                <a:avLst/>
                <a:gdLst>
                  <a:gd name="T0" fmla="*/ 0 w 5"/>
                  <a:gd name="T1" fmla="*/ 28 h 28"/>
                  <a:gd name="T2" fmla="*/ 2 w 5"/>
                  <a:gd name="T3" fmla="*/ 23 h 28"/>
                  <a:gd name="T4" fmla="*/ 5 w 5"/>
                  <a:gd name="T5" fmla="*/ 18 h 28"/>
                  <a:gd name="T6" fmla="*/ 5 w 5"/>
                  <a:gd name="T7" fmla="*/ 8 h 28"/>
                  <a:gd name="T8" fmla="*/ 2 w 5"/>
                  <a:gd name="T9" fmla="*/ 2 h 28"/>
                  <a:gd name="T10" fmla="*/ 0 w 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5" y="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5" name="Freeform 1615"/>
              <p:cNvSpPr>
                <a:spLocks/>
              </p:cNvSpPr>
              <p:nvPr/>
            </p:nvSpPr>
            <p:spPr bwMode="auto">
              <a:xfrm>
                <a:off x="356" y="2048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5 w 44"/>
                  <a:gd name="T3" fmla="*/ 3 h 36"/>
                  <a:gd name="T4" fmla="*/ 3 w 44"/>
                  <a:gd name="T5" fmla="*/ 5 h 36"/>
                  <a:gd name="T6" fmla="*/ 0 w 44"/>
                  <a:gd name="T7" fmla="*/ 11 h 36"/>
                  <a:gd name="T8" fmla="*/ 0 w 44"/>
                  <a:gd name="T9" fmla="*/ 23 h 36"/>
                  <a:gd name="T10" fmla="*/ 3 w 44"/>
                  <a:gd name="T11" fmla="*/ 31 h 36"/>
                  <a:gd name="T12" fmla="*/ 5 w 44"/>
                  <a:gd name="T13" fmla="*/ 34 h 36"/>
                  <a:gd name="T14" fmla="*/ 16 w 44"/>
                  <a:gd name="T15" fmla="*/ 36 h 36"/>
                  <a:gd name="T16" fmla="*/ 29 w 44"/>
                  <a:gd name="T17" fmla="*/ 36 h 36"/>
                  <a:gd name="T18" fmla="*/ 36 w 44"/>
                  <a:gd name="T19" fmla="*/ 34 h 36"/>
                  <a:gd name="T20" fmla="*/ 39 w 44"/>
                  <a:gd name="T21" fmla="*/ 31 h 36"/>
                  <a:gd name="T22" fmla="*/ 44 w 44"/>
                  <a:gd name="T23" fmla="*/ 23 h 36"/>
                  <a:gd name="T24" fmla="*/ 44 w 44"/>
                  <a:gd name="T25" fmla="*/ 11 h 36"/>
                  <a:gd name="T26" fmla="*/ 39 w 44"/>
                  <a:gd name="T27" fmla="*/ 5 h 36"/>
                  <a:gd name="T28" fmla="*/ 36 w 44"/>
                  <a:gd name="T29" fmla="*/ 3 h 36"/>
                  <a:gd name="T30" fmla="*/ 29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5" y="3"/>
                    </a:lnTo>
                    <a:lnTo>
                      <a:pt x="3" y="5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31"/>
                    </a:lnTo>
                    <a:lnTo>
                      <a:pt x="5" y="34"/>
                    </a:lnTo>
                    <a:lnTo>
                      <a:pt x="16" y="36"/>
                    </a:lnTo>
                    <a:lnTo>
                      <a:pt x="29" y="36"/>
                    </a:lnTo>
                    <a:lnTo>
                      <a:pt x="36" y="34"/>
                    </a:lnTo>
                    <a:lnTo>
                      <a:pt x="39" y="31"/>
                    </a:lnTo>
                    <a:lnTo>
                      <a:pt x="44" y="23"/>
                    </a:lnTo>
                    <a:lnTo>
                      <a:pt x="44" y="11"/>
                    </a:lnTo>
                    <a:lnTo>
                      <a:pt x="39" y="5"/>
                    </a:lnTo>
                    <a:lnTo>
                      <a:pt x="36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6" name="Freeform 1616"/>
              <p:cNvSpPr>
                <a:spLocks/>
              </p:cNvSpPr>
              <p:nvPr/>
            </p:nvSpPr>
            <p:spPr bwMode="auto">
              <a:xfrm>
                <a:off x="359" y="2053"/>
                <a:ext cx="2" cy="26"/>
              </a:xfrm>
              <a:custGeom>
                <a:avLst/>
                <a:gdLst>
                  <a:gd name="T0" fmla="*/ 2 w 2"/>
                  <a:gd name="T1" fmla="*/ 0 h 26"/>
                  <a:gd name="T2" fmla="*/ 0 w 2"/>
                  <a:gd name="T3" fmla="*/ 6 h 26"/>
                  <a:gd name="T4" fmla="*/ 0 w 2"/>
                  <a:gd name="T5" fmla="*/ 18 h 26"/>
                  <a:gd name="T6" fmla="*/ 2 w 2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6">
                    <a:moveTo>
                      <a:pt x="2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2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7" name="Freeform 1617"/>
              <p:cNvSpPr>
                <a:spLocks/>
              </p:cNvSpPr>
              <p:nvPr/>
            </p:nvSpPr>
            <p:spPr bwMode="auto">
              <a:xfrm>
                <a:off x="392" y="2053"/>
                <a:ext cx="3" cy="26"/>
              </a:xfrm>
              <a:custGeom>
                <a:avLst/>
                <a:gdLst>
                  <a:gd name="T0" fmla="*/ 0 w 3"/>
                  <a:gd name="T1" fmla="*/ 26 h 26"/>
                  <a:gd name="T2" fmla="*/ 3 w 3"/>
                  <a:gd name="T3" fmla="*/ 18 h 26"/>
                  <a:gd name="T4" fmla="*/ 3 w 3"/>
                  <a:gd name="T5" fmla="*/ 6 h 26"/>
                  <a:gd name="T6" fmla="*/ 0 w 3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26"/>
                    </a:moveTo>
                    <a:lnTo>
                      <a:pt x="3" y="18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8" name="Freeform 1618"/>
              <p:cNvSpPr>
                <a:spLocks/>
              </p:cNvSpPr>
              <p:nvPr/>
            </p:nvSpPr>
            <p:spPr bwMode="auto">
              <a:xfrm>
                <a:off x="361" y="2048"/>
                <a:ext cx="11" cy="36"/>
              </a:xfrm>
              <a:custGeom>
                <a:avLst/>
                <a:gdLst>
                  <a:gd name="T0" fmla="*/ 11 w 11"/>
                  <a:gd name="T1" fmla="*/ 0 h 36"/>
                  <a:gd name="T2" fmla="*/ 6 w 11"/>
                  <a:gd name="T3" fmla="*/ 3 h 36"/>
                  <a:gd name="T4" fmla="*/ 0 w 11"/>
                  <a:gd name="T5" fmla="*/ 11 h 36"/>
                  <a:gd name="T6" fmla="*/ 0 w 11"/>
                  <a:gd name="T7" fmla="*/ 23 h 36"/>
                  <a:gd name="T8" fmla="*/ 6 w 11"/>
                  <a:gd name="T9" fmla="*/ 34 h 36"/>
                  <a:gd name="T10" fmla="*/ 11 w 11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36">
                    <a:moveTo>
                      <a:pt x="11" y="0"/>
                    </a:moveTo>
                    <a:lnTo>
                      <a:pt x="6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6" y="34"/>
                    </a:lnTo>
                    <a:lnTo>
                      <a:pt x="11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59" name="Freeform 1619"/>
              <p:cNvSpPr>
                <a:spLocks/>
              </p:cNvSpPr>
              <p:nvPr/>
            </p:nvSpPr>
            <p:spPr bwMode="auto">
              <a:xfrm>
                <a:off x="385" y="2048"/>
                <a:ext cx="7" cy="36"/>
              </a:xfrm>
              <a:custGeom>
                <a:avLst/>
                <a:gdLst>
                  <a:gd name="T0" fmla="*/ 0 w 7"/>
                  <a:gd name="T1" fmla="*/ 36 h 36"/>
                  <a:gd name="T2" fmla="*/ 5 w 7"/>
                  <a:gd name="T3" fmla="*/ 34 h 36"/>
                  <a:gd name="T4" fmla="*/ 7 w 7"/>
                  <a:gd name="T5" fmla="*/ 23 h 36"/>
                  <a:gd name="T6" fmla="*/ 7 w 7"/>
                  <a:gd name="T7" fmla="*/ 11 h 36"/>
                  <a:gd name="T8" fmla="*/ 5 w 7"/>
                  <a:gd name="T9" fmla="*/ 3 h 36"/>
                  <a:gd name="T10" fmla="*/ 0 w 7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6">
                    <a:moveTo>
                      <a:pt x="0" y="36"/>
                    </a:moveTo>
                    <a:lnTo>
                      <a:pt x="5" y="34"/>
                    </a:lnTo>
                    <a:lnTo>
                      <a:pt x="7" y="23"/>
                    </a:lnTo>
                    <a:lnTo>
                      <a:pt x="7" y="11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0" name="Line 1620"/>
              <p:cNvSpPr>
                <a:spLocks noChangeShapeType="1"/>
              </p:cNvSpPr>
              <p:nvPr/>
            </p:nvSpPr>
            <p:spPr bwMode="auto">
              <a:xfrm>
                <a:off x="439" y="1669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1" name="Line 1621"/>
              <p:cNvSpPr>
                <a:spLocks noChangeShapeType="1"/>
              </p:cNvSpPr>
              <p:nvPr/>
            </p:nvSpPr>
            <p:spPr bwMode="auto">
              <a:xfrm>
                <a:off x="279" y="1646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2" name="Line 1622"/>
              <p:cNvSpPr>
                <a:spLocks noChangeShapeType="1"/>
              </p:cNvSpPr>
              <p:nvPr/>
            </p:nvSpPr>
            <p:spPr bwMode="auto">
              <a:xfrm>
                <a:off x="281" y="1646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3" name="Line 1623"/>
              <p:cNvSpPr>
                <a:spLocks noChangeShapeType="1"/>
              </p:cNvSpPr>
              <p:nvPr/>
            </p:nvSpPr>
            <p:spPr bwMode="auto">
              <a:xfrm>
                <a:off x="287" y="1638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4" name="Freeform 1624"/>
              <p:cNvSpPr>
                <a:spLocks/>
              </p:cNvSpPr>
              <p:nvPr/>
            </p:nvSpPr>
            <p:spPr bwMode="auto">
              <a:xfrm>
                <a:off x="271" y="1638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5" name="Line 1625"/>
              <p:cNvSpPr>
                <a:spLocks noChangeShapeType="1"/>
              </p:cNvSpPr>
              <p:nvPr/>
            </p:nvSpPr>
            <p:spPr bwMode="auto">
              <a:xfrm>
                <a:off x="266" y="1703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6" name="Line 1626"/>
              <p:cNvSpPr>
                <a:spLocks noChangeShapeType="1"/>
              </p:cNvSpPr>
              <p:nvPr/>
            </p:nvSpPr>
            <p:spPr bwMode="auto">
              <a:xfrm flipH="1">
                <a:off x="274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7" name="Line 1627"/>
              <p:cNvSpPr>
                <a:spLocks noChangeShapeType="1"/>
              </p:cNvSpPr>
              <p:nvPr/>
            </p:nvSpPr>
            <p:spPr bwMode="auto">
              <a:xfrm flipH="1">
                <a:off x="276" y="1697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8" name="Line 1628"/>
              <p:cNvSpPr>
                <a:spLocks noChangeShapeType="1"/>
              </p:cNvSpPr>
              <p:nvPr/>
            </p:nvSpPr>
            <p:spPr bwMode="auto">
              <a:xfrm>
                <a:off x="287" y="1697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69" name="Line 1629"/>
              <p:cNvSpPr>
                <a:spLocks noChangeShapeType="1"/>
              </p:cNvSpPr>
              <p:nvPr/>
            </p:nvSpPr>
            <p:spPr bwMode="auto">
              <a:xfrm>
                <a:off x="287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0" name="Freeform 1630"/>
              <p:cNvSpPr>
                <a:spLocks/>
              </p:cNvSpPr>
              <p:nvPr/>
            </p:nvSpPr>
            <p:spPr bwMode="auto">
              <a:xfrm>
                <a:off x="325" y="1695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2 h 8"/>
                  <a:gd name="T4" fmla="*/ 0 w 11"/>
                  <a:gd name="T5" fmla="*/ 5 h 8"/>
                  <a:gd name="T6" fmla="*/ 3 w 11"/>
                  <a:gd name="T7" fmla="*/ 8 h 8"/>
                  <a:gd name="T8" fmla="*/ 5 w 11"/>
                  <a:gd name="T9" fmla="*/ 8 h 8"/>
                  <a:gd name="T10" fmla="*/ 11 w 11"/>
                  <a:gd name="T11" fmla="*/ 5 h 8"/>
                  <a:gd name="T12" fmla="*/ 11 w 11"/>
                  <a:gd name="T13" fmla="*/ 2 h 8"/>
                  <a:gd name="T14" fmla="*/ 5 w 11"/>
                  <a:gd name="T15" fmla="*/ 0 h 8"/>
                  <a:gd name="T16" fmla="*/ 3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1" name="Rectangle 1631"/>
              <p:cNvSpPr>
                <a:spLocks noChangeArrowheads="1"/>
              </p:cNvSpPr>
              <p:nvPr/>
            </p:nvSpPr>
            <p:spPr bwMode="auto">
              <a:xfrm>
                <a:off x="328" y="1697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2" name="Freeform 1632"/>
              <p:cNvSpPr>
                <a:spLocks/>
              </p:cNvSpPr>
              <p:nvPr/>
            </p:nvSpPr>
            <p:spPr bwMode="auto">
              <a:xfrm>
                <a:off x="356" y="1638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1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9 h 65"/>
                  <a:gd name="T10" fmla="*/ 3 w 44"/>
                  <a:gd name="T11" fmla="*/ 54 h 65"/>
                  <a:gd name="T12" fmla="*/ 11 w 44"/>
                  <a:gd name="T13" fmla="*/ 62 h 65"/>
                  <a:gd name="T14" fmla="*/ 18 w 44"/>
                  <a:gd name="T15" fmla="*/ 65 h 65"/>
                  <a:gd name="T16" fmla="*/ 23 w 44"/>
                  <a:gd name="T17" fmla="*/ 65 h 65"/>
                  <a:gd name="T18" fmla="*/ 34 w 44"/>
                  <a:gd name="T19" fmla="*/ 62 h 65"/>
                  <a:gd name="T20" fmla="*/ 39 w 44"/>
                  <a:gd name="T21" fmla="*/ 54 h 65"/>
                  <a:gd name="T22" fmla="*/ 44 w 44"/>
                  <a:gd name="T23" fmla="*/ 39 h 65"/>
                  <a:gd name="T24" fmla="*/ 44 w 44"/>
                  <a:gd name="T25" fmla="*/ 28 h 65"/>
                  <a:gd name="T26" fmla="*/ 39 w 44"/>
                  <a:gd name="T27" fmla="*/ 13 h 65"/>
                  <a:gd name="T28" fmla="*/ 34 w 44"/>
                  <a:gd name="T29" fmla="*/ 3 h 65"/>
                  <a:gd name="T30" fmla="*/ 23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1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11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4" y="62"/>
                    </a:lnTo>
                    <a:lnTo>
                      <a:pt x="39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4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3" name="Freeform 1633"/>
              <p:cNvSpPr>
                <a:spLocks/>
              </p:cNvSpPr>
              <p:nvPr/>
            </p:nvSpPr>
            <p:spPr bwMode="auto">
              <a:xfrm>
                <a:off x="359" y="1646"/>
                <a:ext cx="8" cy="51"/>
              </a:xfrm>
              <a:custGeom>
                <a:avLst/>
                <a:gdLst>
                  <a:gd name="T0" fmla="*/ 8 w 8"/>
                  <a:gd name="T1" fmla="*/ 0 h 51"/>
                  <a:gd name="T2" fmla="*/ 2 w 8"/>
                  <a:gd name="T3" fmla="*/ 5 h 51"/>
                  <a:gd name="T4" fmla="*/ 0 w 8"/>
                  <a:gd name="T5" fmla="*/ 18 h 51"/>
                  <a:gd name="T6" fmla="*/ 0 w 8"/>
                  <a:gd name="T7" fmla="*/ 33 h 51"/>
                  <a:gd name="T8" fmla="*/ 2 w 8"/>
                  <a:gd name="T9" fmla="*/ 46 h 51"/>
                  <a:gd name="T10" fmla="*/ 8 w 8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1">
                    <a:moveTo>
                      <a:pt x="8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8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4" name="Freeform 1634"/>
              <p:cNvSpPr>
                <a:spLocks/>
              </p:cNvSpPr>
              <p:nvPr/>
            </p:nvSpPr>
            <p:spPr bwMode="auto">
              <a:xfrm>
                <a:off x="390" y="1646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5" name="Freeform 1635"/>
              <p:cNvSpPr>
                <a:spLocks/>
              </p:cNvSpPr>
              <p:nvPr/>
            </p:nvSpPr>
            <p:spPr bwMode="auto">
              <a:xfrm>
                <a:off x="361" y="1638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6 w 13"/>
                  <a:gd name="T5" fmla="*/ 10 h 65"/>
                  <a:gd name="T6" fmla="*/ 0 w 13"/>
                  <a:gd name="T7" fmla="*/ 26 h 65"/>
                  <a:gd name="T8" fmla="*/ 0 w 13"/>
                  <a:gd name="T9" fmla="*/ 41 h 65"/>
                  <a:gd name="T10" fmla="*/ 6 w 13"/>
                  <a:gd name="T11" fmla="*/ 57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6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6" name="Freeform 1636"/>
              <p:cNvSpPr>
                <a:spLocks/>
              </p:cNvSpPr>
              <p:nvPr/>
            </p:nvSpPr>
            <p:spPr bwMode="auto">
              <a:xfrm>
                <a:off x="379" y="1638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1 w 13"/>
                  <a:gd name="T5" fmla="*/ 57 h 65"/>
                  <a:gd name="T6" fmla="*/ 13 w 13"/>
                  <a:gd name="T7" fmla="*/ 41 h 65"/>
                  <a:gd name="T8" fmla="*/ 13 w 13"/>
                  <a:gd name="T9" fmla="*/ 26 h 65"/>
                  <a:gd name="T10" fmla="*/ 11 w 13"/>
                  <a:gd name="T11" fmla="*/ 10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1" y="57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1" y="10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7" name="Line 1637"/>
              <p:cNvSpPr>
                <a:spLocks noChangeShapeType="1"/>
              </p:cNvSpPr>
              <p:nvPr/>
            </p:nvSpPr>
            <p:spPr bwMode="auto">
              <a:xfrm>
                <a:off x="439" y="1287"/>
                <a:ext cx="4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8" name="Line 1638"/>
              <p:cNvSpPr>
                <a:spLocks noChangeShapeType="1"/>
              </p:cNvSpPr>
              <p:nvPr/>
            </p:nvSpPr>
            <p:spPr bwMode="auto">
              <a:xfrm>
                <a:off x="279" y="1292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79" name="Line 1639"/>
              <p:cNvSpPr>
                <a:spLocks noChangeShapeType="1"/>
              </p:cNvSpPr>
              <p:nvPr/>
            </p:nvSpPr>
            <p:spPr bwMode="auto">
              <a:xfrm>
                <a:off x="281" y="1292"/>
                <a:ext cx="1" cy="5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0" name="Line 1640"/>
              <p:cNvSpPr>
                <a:spLocks noChangeShapeType="1"/>
              </p:cNvSpPr>
              <p:nvPr/>
            </p:nvSpPr>
            <p:spPr bwMode="auto">
              <a:xfrm>
                <a:off x="287" y="1285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1" name="Freeform 1641"/>
              <p:cNvSpPr>
                <a:spLocks/>
              </p:cNvSpPr>
              <p:nvPr/>
            </p:nvSpPr>
            <p:spPr bwMode="auto">
              <a:xfrm>
                <a:off x="271" y="128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2" name="Line 1642"/>
              <p:cNvSpPr>
                <a:spLocks noChangeShapeType="1"/>
              </p:cNvSpPr>
              <p:nvPr/>
            </p:nvSpPr>
            <p:spPr bwMode="auto">
              <a:xfrm>
                <a:off x="266" y="1349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3" name="Line 1643"/>
              <p:cNvSpPr>
                <a:spLocks noChangeShapeType="1"/>
              </p:cNvSpPr>
              <p:nvPr/>
            </p:nvSpPr>
            <p:spPr bwMode="auto">
              <a:xfrm flipH="1">
                <a:off x="274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4" name="Line 1644"/>
              <p:cNvSpPr>
                <a:spLocks noChangeShapeType="1"/>
              </p:cNvSpPr>
              <p:nvPr/>
            </p:nvSpPr>
            <p:spPr bwMode="auto">
              <a:xfrm flipH="1">
                <a:off x="276" y="134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5" name="Line 1645"/>
              <p:cNvSpPr>
                <a:spLocks noChangeShapeType="1"/>
              </p:cNvSpPr>
              <p:nvPr/>
            </p:nvSpPr>
            <p:spPr bwMode="auto">
              <a:xfrm>
                <a:off x="287" y="134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6" name="Line 1646"/>
              <p:cNvSpPr>
                <a:spLocks noChangeShapeType="1"/>
              </p:cNvSpPr>
              <p:nvPr/>
            </p:nvSpPr>
            <p:spPr bwMode="auto">
              <a:xfrm>
                <a:off x="287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7" name="Freeform 1647"/>
              <p:cNvSpPr>
                <a:spLocks/>
              </p:cNvSpPr>
              <p:nvPr/>
            </p:nvSpPr>
            <p:spPr bwMode="auto">
              <a:xfrm>
                <a:off x="325" y="1341"/>
                <a:ext cx="11" cy="8"/>
              </a:xfrm>
              <a:custGeom>
                <a:avLst/>
                <a:gdLst>
                  <a:gd name="T0" fmla="*/ 3 w 11"/>
                  <a:gd name="T1" fmla="*/ 0 h 8"/>
                  <a:gd name="T2" fmla="*/ 0 w 11"/>
                  <a:gd name="T3" fmla="*/ 3 h 8"/>
                  <a:gd name="T4" fmla="*/ 0 w 11"/>
                  <a:gd name="T5" fmla="*/ 6 h 8"/>
                  <a:gd name="T6" fmla="*/ 3 w 11"/>
                  <a:gd name="T7" fmla="*/ 8 h 8"/>
                  <a:gd name="T8" fmla="*/ 5 w 11"/>
                  <a:gd name="T9" fmla="*/ 8 h 8"/>
                  <a:gd name="T10" fmla="*/ 11 w 11"/>
                  <a:gd name="T11" fmla="*/ 6 h 8"/>
                  <a:gd name="T12" fmla="*/ 11 w 11"/>
                  <a:gd name="T13" fmla="*/ 3 h 8"/>
                  <a:gd name="T14" fmla="*/ 5 w 11"/>
                  <a:gd name="T15" fmla="*/ 0 h 8"/>
                  <a:gd name="T16" fmla="*/ 3 w 11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8">
                    <a:moveTo>
                      <a:pt x="3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3" y="8"/>
                    </a:lnTo>
                    <a:lnTo>
                      <a:pt x="5" y="8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8" name="Rectangle 1648"/>
              <p:cNvSpPr>
                <a:spLocks noChangeArrowheads="1"/>
              </p:cNvSpPr>
              <p:nvPr/>
            </p:nvSpPr>
            <p:spPr bwMode="auto">
              <a:xfrm>
                <a:off x="328" y="134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89" name="Rectangle 1649"/>
              <p:cNvSpPr>
                <a:spLocks noChangeArrowheads="1"/>
              </p:cNvSpPr>
              <p:nvPr/>
            </p:nvSpPr>
            <p:spPr bwMode="auto">
              <a:xfrm>
                <a:off x="359" y="1298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0" name="Freeform 1650"/>
              <p:cNvSpPr>
                <a:spLocks/>
              </p:cNvSpPr>
              <p:nvPr/>
            </p:nvSpPr>
            <p:spPr bwMode="auto">
              <a:xfrm>
                <a:off x="356" y="1285"/>
                <a:ext cx="44" cy="64"/>
              </a:xfrm>
              <a:custGeom>
                <a:avLst/>
                <a:gdLst>
                  <a:gd name="T0" fmla="*/ 3 w 44"/>
                  <a:gd name="T1" fmla="*/ 10 h 64"/>
                  <a:gd name="T2" fmla="*/ 5 w 44"/>
                  <a:gd name="T3" fmla="*/ 10 h 64"/>
                  <a:gd name="T4" fmla="*/ 11 w 44"/>
                  <a:gd name="T5" fmla="*/ 13 h 64"/>
                  <a:gd name="T6" fmla="*/ 11 w 44"/>
                  <a:gd name="T7" fmla="*/ 15 h 64"/>
                  <a:gd name="T8" fmla="*/ 5 w 44"/>
                  <a:gd name="T9" fmla="*/ 20 h 64"/>
                  <a:gd name="T10" fmla="*/ 3 w 44"/>
                  <a:gd name="T11" fmla="*/ 20 h 64"/>
                  <a:gd name="T12" fmla="*/ 0 w 44"/>
                  <a:gd name="T13" fmla="*/ 15 h 64"/>
                  <a:gd name="T14" fmla="*/ 0 w 44"/>
                  <a:gd name="T15" fmla="*/ 13 h 64"/>
                  <a:gd name="T16" fmla="*/ 3 w 44"/>
                  <a:gd name="T17" fmla="*/ 7 h 64"/>
                  <a:gd name="T18" fmla="*/ 5 w 44"/>
                  <a:gd name="T19" fmla="*/ 5 h 64"/>
                  <a:gd name="T20" fmla="*/ 16 w 44"/>
                  <a:gd name="T21" fmla="*/ 0 h 64"/>
                  <a:gd name="T22" fmla="*/ 29 w 44"/>
                  <a:gd name="T23" fmla="*/ 0 h 64"/>
                  <a:gd name="T24" fmla="*/ 36 w 44"/>
                  <a:gd name="T25" fmla="*/ 5 h 64"/>
                  <a:gd name="T26" fmla="*/ 39 w 44"/>
                  <a:gd name="T27" fmla="*/ 7 h 64"/>
                  <a:gd name="T28" fmla="*/ 44 w 44"/>
                  <a:gd name="T29" fmla="*/ 13 h 64"/>
                  <a:gd name="T30" fmla="*/ 44 w 44"/>
                  <a:gd name="T31" fmla="*/ 20 h 64"/>
                  <a:gd name="T32" fmla="*/ 39 w 44"/>
                  <a:gd name="T33" fmla="*/ 25 h 64"/>
                  <a:gd name="T34" fmla="*/ 31 w 44"/>
                  <a:gd name="T35" fmla="*/ 31 h 64"/>
                  <a:gd name="T36" fmla="*/ 16 w 44"/>
                  <a:gd name="T37" fmla="*/ 38 h 64"/>
                  <a:gd name="T38" fmla="*/ 11 w 44"/>
                  <a:gd name="T39" fmla="*/ 41 h 64"/>
                  <a:gd name="T40" fmla="*/ 3 w 44"/>
                  <a:gd name="T41" fmla="*/ 46 h 64"/>
                  <a:gd name="T42" fmla="*/ 0 w 44"/>
                  <a:gd name="T43" fmla="*/ 56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3" y="10"/>
                    </a:moveTo>
                    <a:lnTo>
                      <a:pt x="5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6" y="5"/>
                    </a:lnTo>
                    <a:lnTo>
                      <a:pt x="39" y="7"/>
                    </a:lnTo>
                    <a:lnTo>
                      <a:pt x="44" y="13"/>
                    </a:lnTo>
                    <a:lnTo>
                      <a:pt x="44" y="20"/>
                    </a:lnTo>
                    <a:lnTo>
                      <a:pt x="39" y="25"/>
                    </a:lnTo>
                    <a:lnTo>
                      <a:pt x="31" y="31"/>
                    </a:lnTo>
                    <a:lnTo>
                      <a:pt x="16" y="38"/>
                    </a:lnTo>
                    <a:lnTo>
                      <a:pt x="11" y="41"/>
                    </a:lnTo>
                    <a:lnTo>
                      <a:pt x="3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1" name="Freeform 1651"/>
              <p:cNvSpPr>
                <a:spLocks/>
              </p:cNvSpPr>
              <p:nvPr/>
            </p:nvSpPr>
            <p:spPr bwMode="auto">
              <a:xfrm>
                <a:off x="392" y="1292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6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6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2" name="Freeform 1652"/>
              <p:cNvSpPr>
                <a:spLocks/>
              </p:cNvSpPr>
              <p:nvPr/>
            </p:nvSpPr>
            <p:spPr bwMode="auto">
              <a:xfrm>
                <a:off x="372" y="1285"/>
                <a:ext cx="20" cy="38"/>
              </a:xfrm>
              <a:custGeom>
                <a:avLst/>
                <a:gdLst>
                  <a:gd name="T0" fmla="*/ 13 w 20"/>
                  <a:gd name="T1" fmla="*/ 0 h 38"/>
                  <a:gd name="T2" fmla="*/ 18 w 20"/>
                  <a:gd name="T3" fmla="*/ 5 h 38"/>
                  <a:gd name="T4" fmla="*/ 20 w 20"/>
                  <a:gd name="T5" fmla="*/ 13 h 38"/>
                  <a:gd name="T6" fmla="*/ 20 w 20"/>
                  <a:gd name="T7" fmla="*/ 20 h 38"/>
                  <a:gd name="T8" fmla="*/ 18 w 20"/>
                  <a:gd name="T9" fmla="*/ 25 h 38"/>
                  <a:gd name="T10" fmla="*/ 13 w 20"/>
                  <a:gd name="T11" fmla="*/ 31 h 38"/>
                  <a:gd name="T12" fmla="*/ 0 w 20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8">
                    <a:moveTo>
                      <a:pt x="13" y="0"/>
                    </a:moveTo>
                    <a:lnTo>
                      <a:pt x="18" y="5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18" y="25"/>
                    </a:lnTo>
                    <a:lnTo>
                      <a:pt x="13" y="31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3" name="Freeform 1653"/>
              <p:cNvSpPr>
                <a:spLocks/>
              </p:cNvSpPr>
              <p:nvPr/>
            </p:nvSpPr>
            <p:spPr bwMode="auto">
              <a:xfrm>
                <a:off x="356" y="1341"/>
                <a:ext cx="44" cy="3"/>
              </a:xfrm>
              <a:custGeom>
                <a:avLst/>
                <a:gdLst>
                  <a:gd name="T0" fmla="*/ 0 w 44"/>
                  <a:gd name="T1" fmla="*/ 3 h 3"/>
                  <a:gd name="T2" fmla="*/ 3 w 44"/>
                  <a:gd name="T3" fmla="*/ 0 h 3"/>
                  <a:gd name="T4" fmla="*/ 11 w 44"/>
                  <a:gd name="T5" fmla="*/ 0 h 3"/>
                  <a:gd name="T6" fmla="*/ 23 w 44"/>
                  <a:gd name="T7" fmla="*/ 3 h 3"/>
                  <a:gd name="T8" fmla="*/ 36 w 44"/>
                  <a:gd name="T9" fmla="*/ 3 h 3"/>
                  <a:gd name="T10" fmla="*/ 44 w 4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0" y="3"/>
                    </a:moveTo>
                    <a:lnTo>
                      <a:pt x="3" y="0"/>
                    </a:lnTo>
                    <a:lnTo>
                      <a:pt x="11" y="0"/>
                    </a:lnTo>
                    <a:lnTo>
                      <a:pt x="23" y="3"/>
                    </a:lnTo>
                    <a:lnTo>
                      <a:pt x="36" y="3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4" name="Freeform 1654"/>
              <p:cNvSpPr>
                <a:spLocks/>
              </p:cNvSpPr>
              <p:nvPr/>
            </p:nvSpPr>
            <p:spPr bwMode="auto">
              <a:xfrm>
                <a:off x="367" y="1341"/>
                <a:ext cx="28" cy="6"/>
              </a:xfrm>
              <a:custGeom>
                <a:avLst/>
                <a:gdLst>
                  <a:gd name="T0" fmla="*/ 0 w 28"/>
                  <a:gd name="T1" fmla="*/ 0 h 6"/>
                  <a:gd name="T2" fmla="*/ 12 w 28"/>
                  <a:gd name="T3" fmla="*/ 6 h 6"/>
                  <a:gd name="T4" fmla="*/ 25 w 28"/>
                  <a:gd name="T5" fmla="*/ 6 h 6"/>
                  <a:gd name="T6" fmla="*/ 28 w 28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6">
                    <a:moveTo>
                      <a:pt x="0" y="0"/>
                    </a:moveTo>
                    <a:lnTo>
                      <a:pt x="12" y="6"/>
                    </a:lnTo>
                    <a:lnTo>
                      <a:pt x="25" y="6"/>
                    </a:lnTo>
                    <a:lnTo>
                      <a:pt x="28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5" name="Freeform 1655"/>
              <p:cNvSpPr>
                <a:spLocks/>
              </p:cNvSpPr>
              <p:nvPr/>
            </p:nvSpPr>
            <p:spPr bwMode="auto">
              <a:xfrm>
                <a:off x="367" y="1334"/>
                <a:ext cx="33" cy="15"/>
              </a:xfrm>
              <a:custGeom>
                <a:avLst/>
                <a:gdLst>
                  <a:gd name="T0" fmla="*/ 0 w 33"/>
                  <a:gd name="T1" fmla="*/ 7 h 15"/>
                  <a:gd name="T2" fmla="*/ 12 w 33"/>
                  <a:gd name="T3" fmla="*/ 15 h 15"/>
                  <a:gd name="T4" fmla="*/ 25 w 33"/>
                  <a:gd name="T5" fmla="*/ 15 h 15"/>
                  <a:gd name="T6" fmla="*/ 28 w 33"/>
                  <a:gd name="T7" fmla="*/ 13 h 15"/>
                  <a:gd name="T8" fmla="*/ 33 w 33"/>
                  <a:gd name="T9" fmla="*/ 7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7"/>
                    </a:moveTo>
                    <a:lnTo>
                      <a:pt x="12" y="15"/>
                    </a:lnTo>
                    <a:lnTo>
                      <a:pt x="25" y="15"/>
                    </a:lnTo>
                    <a:lnTo>
                      <a:pt x="28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6" name="Line 1656"/>
              <p:cNvSpPr>
                <a:spLocks noChangeShapeType="1"/>
              </p:cNvSpPr>
              <p:nvPr/>
            </p:nvSpPr>
            <p:spPr bwMode="auto">
              <a:xfrm>
                <a:off x="439" y="3477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7" name="Line 1657"/>
              <p:cNvSpPr>
                <a:spLocks noChangeShapeType="1"/>
              </p:cNvSpPr>
              <p:nvPr/>
            </p:nvSpPr>
            <p:spPr bwMode="auto">
              <a:xfrm>
                <a:off x="439" y="3382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8" name="Line 1658"/>
              <p:cNvSpPr>
                <a:spLocks noChangeShapeType="1"/>
              </p:cNvSpPr>
              <p:nvPr/>
            </p:nvSpPr>
            <p:spPr bwMode="auto">
              <a:xfrm>
                <a:off x="439" y="3289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99" name="Line 1659"/>
              <p:cNvSpPr>
                <a:spLocks noChangeShapeType="1"/>
              </p:cNvSpPr>
              <p:nvPr/>
            </p:nvSpPr>
            <p:spPr bwMode="auto">
              <a:xfrm>
                <a:off x="439" y="3098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0" name="Line 1660"/>
              <p:cNvSpPr>
                <a:spLocks noChangeShapeType="1"/>
              </p:cNvSpPr>
              <p:nvPr/>
            </p:nvSpPr>
            <p:spPr bwMode="auto">
              <a:xfrm>
                <a:off x="439" y="3003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1" name="Line 1661"/>
              <p:cNvSpPr>
                <a:spLocks noChangeShapeType="1"/>
              </p:cNvSpPr>
              <p:nvPr/>
            </p:nvSpPr>
            <p:spPr bwMode="auto">
              <a:xfrm>
                <a:off x="439" y="2907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2" name="Line 1662"/>
              <p:cNvSpPr>
                <a:spLocks noChangeShapeType="1"/>
              </p:cNvSpPr>
              <p:nvPr/>
            </p:nvSpPr>
            <p:spPr bwMode="auto">
              <a:xfrm>
                <a:off x="439" y="2716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3" name="Line 1663"/>
              <p:cNvSpPr>
                <a:spLocks noChangeShapeType="1"/>
              </p:cNvSpPr>
              <p:nvPr/>
            </p:nvSpPr>
            <p:spPr bwMode="auto">
              <a:xfrm>
                <a:off x="439" y="2621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4" name="Line 1664"/>
              <p:cNvSpPr>
                <a:spLocks noChangeShapeType="1"/>
              </p:cNvSpPr>
              <p:nvPr/>
            </p:nvSpPr>
            <p:spPr bwMode="auto">
              <a:xfrm>
                <a:off x="439" y="2525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5" name="Line 1665"/>
              <p:cNvSpPr>
                <a:spLocks noChangeShapeType="1"/>
              </p:cNvSpPr>
              <p:nvPr/>
            </p:nvSpPr>
            <p:spPr bwMode="auto">
              <a:xfrm>
                <a:off x="439" y="2335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6" name="Line 1666"/>
              <p:cNvSpPr>
                <a:spLocks noChangeShapeType="1"/>
              </p:cNvSpPr>
              <p:nvPr/>
            </p:nvSpPr>
            <p:spPr bwMode="auto">
              <a:xfrm>
                <a:off x="439" y="2239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7" name="Line 1667"/>
              <p:cNvSpPr>
                <a:spLocks noChangeShapeType="1"/>
              </p:cNvSpPr>
              <p:nvPr/>
            </p:nvSpPr>
            <p:spPr bwMode="auto">
              <a:xfrm>
                <a:off x="439" y="2146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8" name="Line 1668"/>
              <p:cNvSpPr>
                <a:spLocks noChangeShapeType="1"/>
              </p:cNvSpPr>
              <p:nvPr/>
            </p:nvSpPr>
            <p:spPr bwMode="auto">
              <a:xfrm>
                <a:off x="439" y="1955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09" name="Line 1669"/>
              <p:cNvSpPr>
                <a:spLocks noChangeShapeType="1"/>
              </p:cNvSpPr>
              <p:nvPr/>
            </p:nvSpPr>
            <p:spPr bwMode="auto">
              <a:xfrm>
                <a:off x="439" y="1860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0" name="Line 1670"/>
              <p:cNvSpPr>
                <a:spLocks noChangeShapeType="1"/>
              </p:cNvSpPr>
              <p:nvPr/>
            </p:nvSpPr>
            <p:spPr bwMode="auto">
              <a:xfrm>
                <a:off x="439" y="1764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1" name="Line 1671"/>
              <p:cNvSpPr>
                <a:spLocks noChangeShapeType="1"/>
              </p:cNvSpPr>
              <p:nvPr/>
            </p:nvSpPr>
            <p:spPr bwMode="auto">
              <a:xfrm>
                <a:off x="439" y="1574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2" name="Line 1672"/>
              <p:cNvSpPr>
                <a:spLocks noChangeShapeType="1"/>
              </p:cNvSpPr>
              <p:nvPr/>
            </p:nvSpPr>
            <p:spPr bwMode="auto">
              <a:xfrm>
                <a:off x="439" y="1478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3" name="Line 1673"/>
              <p:cNvSpPr>
                <a:spLocks noChangeShapeType="1"/>
              </p:cNvSpPr>
              <p:nvPr/>
            </p:nvSpPr>
            <p:spPr bwMode="auto">
              <a:xfrm>
                <a:off x="439" y="1383"/>
                <a:ext cx="2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4" name="Line 1674"/>
              <p:cNvSpPr>
                <a:spLocks noChangeShapeType="1"/>
              </p:cNvSpPr>
              <p:nvPr/>
            </p:nvSpPr>
            <p:spPr bwMode="auto">
              <a:xfrm>
                <a:off x="439" y="1287"/>
                <a:ext cx="2280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5" name="Line 1675"/>
              <p:cNvSpPr>
                <a:spLocks noChangeShapeType="1"/>
              </p:cNvSpPr>
              <p:nvPr/>
            </p:nvSpPr>
            <p:spPr bwMode="auto">
              <a:xfrm>
                <a:off x="439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6" name="Line 1676"/>
              <p:cNvSpPr>
                <a:spLocks noChangeShapeType="1"/>
              </p:cNvSpPr>
              <p:nvPr/>
            </p:nvSpPr>
            <p:spPr bwMode="auto">
              <a:xfrm>
                <a:off x="818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7" name="Line 1677"/>
              <p:cNvSpPr>
                <a:spLocks noChangeShapeType="1"/>
              </p:cNvSpPr>
              <p:nvPr/>
            </p:nvSpPr>
            <p:spPr bwMode="auto">
              <a:xfrm>
                <a:off x="1197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8" name="Line 1678"/>
              <p:cNvSpPr>
                <a:spLocks noChangeShapeType="1"/>
              </p:cNvSpPr>
              <p:nvPr/>
            </p:nvSpPr>
            <p:spPr bwMode="auto">
              <a:xfrm>
                <a:off x="1579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19" name="Line 1679"/>
              <p:cNvSpPr>
                <a:spLocks noChangeShapeType="1"/>
              </p:cNvSpPr>
              <p:nvPr/>
            </p:nvSpPr>
            <p:spPr bwMode="auto">
              <a:xfrm>
                <a:off x="1958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0" name="Line 1680"/>
              <p:cNvSpPr>
                <a:spLocks noChangeShapeType="1"/>
              </p:cNvSpPr>
              <p:nvPr/>
            </p:nvSpPr>
            <p:spPr bwMode="auto">
              <a:xfrm>
                <a:off x="2340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1" name="Line 1681"/>
              <p:cNvSpPr>
                <a:spLocks noChangeShapeType="1"/>
              </p:cNvSpPr>
              <p:nvPr/>
            </p:nvSpPr>
            <p:spPr bwMode="auto">
              <a:xfrm>
                <a:off x="2719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2" name="Line 1682"/>
              <p:cNvSpPr>
                <a:spLocks noChangeShapeType="1"/>
              </p:cNvSpPr>
              <p:nvPr/>
            </p:nvSpPr>
            <p:spPr bwMode="auto">
              <a:xfrm>
                <a:off x="532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3" name="Line 1683"/>
              <p:cNvSpPr>
                <a:spLocks noChangeShapeType="1"/>
              </p:cNvSpPr>
              <p:nvPr/>
            </p:nvSpPr>
            <p:spPr bwMode="auto">
              <a:xfrm>
                <a:off x="627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4" name="Line 1684"/>
              <p:cNvSpPr>
                <a:spLocks noChangeShapeType="1"/>
              </p:cNvSpPr>
              <p:nvPr/>
            </p:nvSpPr>
            <p:spPr bwMode="auto">
              <a:xfrm>
                <a:off x="722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5" name="Line 1685"/>
              <p:cNvSpPr>
                <a:spLocks noChangeShapeType="1"/>
              </p:cNvSpPr>
              <p:nvPr/>
            </p:nvSpPr>
            <p:spPr bwMode="auto">
              <a:xfrm>
                <a:off x="91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6" name="Line 1686"/>
              <p:cNvSpPr>
                <a:spLocks noChangeShapeType="1"/>
              </p:cNvSpPr>
              <p:nvPr/>
            </p:nvSpPr>
            <p:spPr bwMode="auto">
              <a:xfrm>
                <a:off x="1009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7" name="Line 1687"/>
              <p:cNvSpPr>
                <a:spLocks noChangeShapeType="1"/>
              </p:cNvSpPr>
              <p:nvPr/>
            </p:nvSpPr>
            <p:spPr bwMode="auto">
              <a:xfrm>
                <a:off x="110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8" name="Line 1688"/>
              <p:cNvSpPr>
                <a:spLocks noChangeShapeType="1"/>
              </p:cNvSpPr>
              <p:nvPr/>
            </p:nvSpPr>
            <p:spPr bwMode="auto">
              <a:xfrm>
                <a:off x="129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29" name="Line 1689"/>
              <p:cNvSpPr>
                <a:spLocks noChangeShapeType="1"/>
              </p:cNvSpPr>
              <p:nvPr/>
            </p:nvSpPr>
            <p:spPr bwMode="auto">
              <a:xfrm>
                <a:off x="1388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0" name="Line 1690"/>
              <p:cNvSpPr>
                <a:spLocks noChangeShapeType="1"/>
              </p:cNvSpPr>
              <p:nvPr/>
            </p:nvSpPr>
            <p:spPr bwMode="auto">
              <a:xfrm>
                <a:off x="148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1" name="Line 1691"/>
              <p:cNvSpPr>
                <a:spLocks noChangeShapeType="1"/>
              </p:cNvSpPr>
              <p:nvPr/>
            </p:nvSpPr>
            <p:spPr bwMode="auto">
              <a:xfrm>
                <a:off x="167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2" name="Line 1692"/>
              <p:cNvSpPr>
                <a:spLocks noChangeShapeType="1"/>
              </p:cNvSpPr>
              <p:nvPr/>
            </p:nvSpPr>
            <p:spPr bwMode="auto">
              <a:xfrm>
                <a:off x="1770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3" name="Line 1693"/>
              <p:cNvSpPr>
                <a:spLocks noChangeShapeType="1"/>
              </p:cNvSpPr>
              <p:nvPr/>
            </p:nvSpPr>
            <p:spPr bwMode="auto">
              <a:xfrm>
                <a:off x="186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4" name="Line 1694"/>
              <p:cNvSpPr>
                <a:spLocks noChangeShapeType="1"/>
              </p:cNvSpPr>
              <p:nvPr/>
            </p:nvSpPr>
            <p:spPr bwMode="auto">
              <a:xfrm>
                <a:off x="205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5" name="Line 1695"/>
              <p:cNvSpPr>
                <a:spLocks noChangeShapeType="1"/>
              </p:cNvSpPr>
              <p:nvPr/>
            </p:nvSpPr>
            <p:spPr bwMode="auto">
              <a:xfrm>
                <a:off x="2149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6" name="Line 1696"/>
              <p:cNvSpPr>
                <a:spLocks noChangeShapeType="1"/>
              </p:cNvSpPr>
              <p:nvPr/>
            </p:nvSpPr>
            <p:spPr bwMode="auto">
              <a:xfrm>
                <a:off x="224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7" name="Line 1697"/>
              <p:cNvSpPr>
                <a:spLocks noChangeShapeType="1"/>
              </p:cNvSpPr>
              <p:nvPr/>
            </p:nvSpPr>
            <p:spPr bwMode="auto">
              <a:xfrm>
                <a:off x="243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8" name="Line 1698"/>
              <p:cNvSpPr>
                <a:spLocks noChangeShapeType="1"/>
              </p:cNvSpPr>
              <p:nvPr/>
            </p:nvSpPr>
            <p:spPr bwMode="auto">
              <a:xfrm>
                <a:off x="2528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39" name="Line 1699"/>
              <p:cNvSpPr>
                <a:spLocks noChangeShapeType="1"/>
              </p:cNvSpPr>
              <p:nvPr/>
            </p:nvSpPr>
            <p:spPr bwMode="auto">
              <a:xfrm>
                <a:off x="2623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0" name="Line 1700"/>
              <p:cNvSpPr>
                <a:spLocks noChangeShapeType="1"/>
              </p:cNvSpPr>
              <p:nvPr/>
            </p:nvSpPr>
            <p:spPr bwMode="auto">
              <a:xfrm flipV="1">
                <a:off x="2719" y="1287"/>
                <a:ext cx="1" cy="22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1" name="Line 1701"/>
              <p:cNvSpPr>
                <a:spLocks noChangeShapeType="1"/>
              </p:cNvSpPr>
              <p:nvPr/>
            </p:nvSpPr>
            <p:spPr bwMode="auto">
              <a:xfrm flipH="1">
                <a:off x="2672" y="3573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2" name="Line 1702"/>
              <p:cNvSpPr>
                <a:spLocks noChangeShapeType="1"/>
              </p:cNvSpPr>
              <p:nvPr/>
            </p:nvSpPr>
            <p:spPr bwMode="auto">
              <a:xfrm flipH="1">
                <a:off x="2672" y="3194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3" name="Line 1703"/>
              <p:cNvSpPr>
                <a:spLocks noChangeShapeType="1"/>
              </p:cNvSpPr>
              <p:nvPr/>
            </p:nvSpPr>
            <p:spPr bwMode="auto">
              <a:xfrm flipH="1">
                <a:off x="2672" y="2812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4" name="Line 1704"/>
              <p:cNvSpPr>
                <a:spLocks noChangeShapeType="1"/>
              </p:cNvSpPr>
              <p:nvPr/>
            </p:nvSpPr>
            <p:spPr bwMode="auto">
              <a:xfrm flipH="1">
                <a:off x="2672" y="2430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5" name="Line 1705"/>
              <p:cNvSpPr>
                <a:spLocks noChangeShapeType="1"/>
              </p:cNvSpPr>
              <p:nvPr/>
            </p:nvSpPr>
            <p:spPr bwMode="auto">
              <a:xfrm flipH="1">
                <a:off x="2672" y="2051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6" name="Line 1706"/>
              <p:cNvSpPr>
                <a:spLocks noChangeShapeType="1"/>
              </p:cNvSpPr>
              <p:nvPr/>
            </p:nvSpPr>
            <p:spPr bwMode="auto">
              <a:xfrm flipH="1">
                <a:off x="2672" y="1669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7" name="Line 1707"/>
              <p:cNvSpPr>
                <a:spLocks noChangeShapeType="1"/>
              </p:cNvSpPr>
              <p:nvPr/>
            </p:nvSpPr>
            <p:spPr bwMode="auto">
              <a:xfrm flipH="1">
                <a:off x="2672" y="1287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8" name="Line 1708"/>
              <p:cNvSpPr>
                <a:spLocks noChangeShapeType="1"/>
              </p:cNvSpPr>
              <p:nvPr/>
            </p:nvSpPr>
            <p:spPr bwMode="auto">
              <a:xfrm flipH="1">
                <a:off x="2696" y="3477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49" name="Line 1709"/>
              <p:cNvSpPr>
                <a:spLocks noChangeShapeType="1"/>
              </p:cNvSpPr>
              <p:nvPr/>
            </p:nvSpPr>
            <p:spPr bwMode="auto">
              <a:xfrm flipH="1">
                <a:off x="2696" y="3382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0" name="Line 1710"/>
              <p:cNvSpPr>
                <a:spLocks noChangeShapeType="1"/>
              </p:cNvSpPr>
              <p:nvPr/>
            </p:nvSpPr>
            <p:spPr bwMode="auto">
              <a:xfrm flipH="1">
                <a:off x="2696" y="3289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1" name="Line 1711"/>
              <p:cNvSpPr>
                <a:spLocks noChangeShapeType="1"/>
              </p:cNvSpPr>
              <p:nvPr/>
            </p:nvSpPr>
            <p:spPr bwMode="auto">
              <a:xfrm flipH="1">
                <a:off x="2696" y="3098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2" name="Line 1712"/>
              <p:cNvSpPr>
                <a:spLocks noChangeShapeType="1"/>
              </p:cNvSpPr>
              <p:nvPr/>
            </p:nvSpPr>
            <p:spPr bwMode="auto">
              <a:xfrm flipH="1">
                <a:off x="2696" y="3003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3" name="Line 1713"/>
              <p:cNvSpPr>
                <a:spLocks noChangeShapeType="1"/>
              </p:cNvSpPr>
              <p:nvPr/>
            </p:nvSpPr>
            <p:spPr bwMode="auto">
              <a:xfrm flipH="1">
                <a:off x="2696" y="2907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4" name="Line 1714"/>
              <p:cNvSpPr>
                <a:spLocks noChangeShapeType="1"/>
              </p:cNvSpPr>
              <p:nvPr/>
            </p:nvSpPr>
            <p:spPr bwMode="auto">
              <a:xfrm flipH="1">
                <a:off x="2696" y="2716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5" name="Line 1715"/>
              <p:cNvSpPr>
                <a:spLocks noChangeShapeType="1"/>
              </p:cNvSpPr>
              <p:nvPr/>
            </p:nvSpPr>
            <p:spPr bwMode="auto">
              <a:xfrm flipH="1">
                <a:off x="2696" y="2621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6" name="Line 1716"/>
              <p:cNvSpPr>
                <a:spLocks noChangeShapeType="1"/>
              </p:cNvSpPr>
              <p:nvPr/>
            </p:nvSpPr>
            <p:spPr bwMode="auto">
              <a:xfrm flipH="1">
                <a:off x="2696" y="252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7" name="Line 1717"/>
              <p:cNvSpPr>
                <a:spLocks noChangeShapeType="1"/>
              </p:cNvSpPr>
              <p:nvPr/>
            </p:nvSpPr>
            <p:spPr bwMode="auto">
              <a:xfrm flipH="1">
                <a:off x="2696" y="233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8" name="Line 1718"/>
              <p:cNvSpPr>
                <a:spLocks noChangeShapeType="1"/>
              </p:cNvSpPr>
              <p:nvPr/>
            </p:nvSpPr>
            <p:spPr bwMode="auto">
              <a:xfrm flipH="1">
                <a:off x="2696" y="2239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59" name="Line 1719"/>
              <p:cNvSpPr>
                <a:spLocks noChangeShapeType="1"/>
              </p:cNvSpPr>
              <p:nvPr/>
            </p:nvSpPr>
            <p:spPr bwMode="auto">
              <a:xfrm flipH="1">
                <a:off x="2696" y="2146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0" name="Line 1720"/>
              <p:cNvSpPr>
                <a:spLocks noChangeShapeType="1"/>
              </p:cNvSpPr>
              <p:nvPr/>
            </p:nvSpPr>
            <p:spPr bwMode="auto">
              <a:xfrm flipH="1">
                <a:off x="2696" y="195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1" name="Line 1721"/>
              <p:cNvSpPr>
                <a:spLocks noChangeShapeType="1"/>
              </p:cNvSpPr>
              <p:nvPr/>
            </p:nvSpPr>
            <p:spPr bwMode="auto">
              <a:xfrm flipH="1">
                <a:off x="2696" y="1860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2" name="Line 1722"/>
              <p:cNvSpPr>
                <a:spLocks noChangeShapeType="1"/>
              </p:cNvSpPr>
              <p:nvPr/>
            </p:nvSpPr>
            <p:spPr bwMode="auto">
              <a:xfrm flipH="1">
                <a:off x="2696" y="1764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3" name="Line 1723"/>
              <p:cNvSpPr>
                <a:spLocks noChangeShapeType="1"/>
              </p:cNvSpPr>
              <p:nvPr/>
            </p:nvSpPr>
            <p:spPr bwMode="auto">
              <a:xfrm flipH="1">
                <a:off x="2696" y="1574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4" name="Line 1724"/>
              <p:cNvSpPr>
                <a:spLocks noChangeShapeType="1"/>
              </p:cNvSpPr>
              <p:nvPr/>
            </p:nvSpPr>
            <p:spPr bwMode="auto">
              <a:xfrm flipH="1">
                <a:off x="2696" y="1478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5" name="Line 1725"/>
              <p:cNvSpPr>
                <a:spLocks noChangeShapeType="1"/>
              </p:cNvSpPr>
              <p:nvPr/>
            </p:nvSpPr>
            <p:spPr bwMode="auto">
              <a:xfrm flipH="1">
                <a:off x="2696" y="1383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6" name="Freeform 1726"/>
              <p:cNvSpPr>
                <a:spLocks/>
              </p:cNvSpPr>
              <p:nvPr/>
            </p:nvSpPr>
            <p:spPr bwMode="auto">
              <a:xfrm>
                <a:off x="2507" y="1455"/>
                <a:ext cx="55" cy="57"/>
              </a:xfrm>
              <a:custGeom>
                <a:avLst/>
                <a:gdLst>
                  <a:gd name="T0" fmla="*/ 6 w 55"/>
                  <a:gd name="T1" fmla="*/ 13 h 57"/>
                  <a:gd name="T2" fmla="*/ 6 w 55"/>
                  <a:gd name="T3" fmla="*/ 8 h 57"/>
                  <a:gd name="T4" fmla="*/ 8 w 55"/>
                  <a:gd name="T5" fmla="*/ 8 h 57"/>
                  <a:gd name="T6" fmla="*/ 8 w 55"/>
                  <a:gd name="T7" fmla="*/ 15 h 57"/>
                  <a:gd name="T8" fmla="*/ 0 w 55"/>
                  <a:gd name="T9" fmla="*/ 15 h 57"/>
                  <a:gd name="T10" fmla="*/ 0 w 55"/>
                  <a:gd name="T11" fmla="*/ 8 h 57"/>
                  <a:gd name="T12" fmla="*/ 6 w 55"/>
                  <a:gd name="T13" fmla="*/ 5 h 57"/>
                  <a:gd name="T14" fmla="*/ 13 w 55"/>
                  <a:gd name="T15" fmla="*/ 0 h 57"/>
                  <a:gd name="T16" fmla="*/ 29 w 55"/>
                  <a:gd name="T17" fmla="*/ 0 h 57"/>
                  <a:gd name="T18" fmla="*/ 37 w 55"/>
                  <a:gd name="T19" fmla="*/ 5 h 57"/>
                  <a:gd name="T20" fmla="*/ 42 w 55"/>
                  <a:gd name="T21" fmla="*/ 8 h 57"/>
                  <a:gd name="T22" fmla="*/ 44 w 55"/>
                  <a:gd name="T23" fmla="*/ 15 h 57"/>
                  <a:gd name="T24" fmla="*/ 44 w 55"/>
                  <a:gd name="T25" fmla="*/ 46 h 57"/>
                  <a:gd name="T26" fmla="*/ 49 w 55"/>
                  <a:gd name="T27" fmla="*/ 54 h 57"/>
                  <a:gd name="T28" fmla="*/ 55 w 55"/>
                  <a:gd name="T2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5" h="57">
                    <a:moveTo>
                      <a:pt x="6" y="13"/>
                    </a:moveTo>
                    <a:lnTo>
                      <a:pt x="6" y="8"/>
                    </a:lnTo>
                    <a:lnTo>
                      <a:pt x="8" y="8"/>
                    </a:lnTo>
                    <a:lnTo>
                      <a:pt x="8" y="15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5"/>
                    </a:lnTo>
                    <a:lnTo>
                      <a:pt x="13" y="0"/>
                    </a:lnTo>
                    <a:lnTo>
                      <a:pt x="29" y="0"/>
                    </a:lnTo>
                    <a:lnTo>
                      <a:pt x="37" y="5"/>
                    </a:lnTo>
                    <a:lnTo>
                      <a:pt x="42" y="8"/>
                    </a:lnTo>
                    <a:lnTo>
                      <a:pt x="44" y="15"/>
                    </a:lnTo>
                    <a:lnTo>
                      <a:pt x="44" y="46"/>
                    </a:lnTo>
                    <a:lnTo>
                      <a:pt x="49" y="54"/>
                    </a:lnTo>
                    <a:lnTo>
                      <a:pt x="55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7" name="Freeform 1727"/>
              <p:cNvSpPr>
                <a:spLocks/>
              </p:cNvSpPr>
              <p:nvPr/>
            </p:nvSpPr>
            <p:spPr bwMode="auto">
              <a:xfrm>
                <a:off x="2544" y="1463"/>
                <a:ext cx="7" cy="46"/>
              </a:xfrm>
              <a:custGeom>
                <a:avLst/>
                <a:gdLst>
                  <a:gd name="T0" fmla="*/ 0 w 7"/>
                  <a:gd name="T1" fmla="*/ 0 h 46"/>
                  <a:gd name="T2" fmla="*/ 5 w 7"/>
                  <a:gd name="T3" fmla="*/ 7 h 46"/>
                  <a:gd name="T4" fmla="*/ 5 w 7"/>
                  <a:gd name="T5" fmla="*/ 38 h 46"/>
                  <a:gd name="T6" fmla="*/ 7 w 7"/>
                  <a:gd name="T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46">
                    <a:moveTo>
                      <a:pt x="0" y="0"/>
                    </a:moveTo>
                    <a:lnTo>
                      <a:pt x="5" y="7"/>
                    </a:lnTo>
                    <a:lnTo>
                      <a:pt x="5" y="38"/>
                    </a:lnTo>
                    <a:lnTo>
                      <a:pt x="7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8" name="Freeform 1728"/>
              <p:cNvSpPr>
                <a:spLocks/>
              </p:cNvSpPr>
              <p:nvPr/>
            </p:nvSpPr>
            <p:spPr bwMode="auto">
              <a:xfrm>
                <a:off x="2536" y="1455"/>
                <a:ext cx="28" cy="57"/>
              </a:xfrm>
              <a:custGeom>
                <a:avLst/>
                <a:gdLst>
                  <a:gd name="T0" fmla="*/ 0 w 28"/>
                  <a:gd name="T1" fmla="*/ 0 h 57"/>
                  <a:gd name="T2" fmla="*/ 5 w 28"/>
                  <a:gd name="T3" fmla="*/ 5 h 57"/>
                  <a:gd name="T4" fmla="*/ 8 w 28"/>
                  <a:gd name="T5" fmla="*/ 13 h 57"/>
                  <a:gd name="T6" fmla="*/ 8 w 28"/>
                  <a:gd name="T7" fmla="*/ 46 h 57"/>
                  <a:gd name="T8" fmla="*/ 13 w 28"/>
                  <a:gd name="T9" fmla="*/ 54 h 57"/>
                  <a:gd name="T10" fmla="*/ 26 w 28"/>
                  <a:gd name="T11" fmla="*/ 57 h 57"/>
                  <a:gd name="T12" fmla="*/ 28 w 28"/>
                  <a:gd name="T1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57">
                    <a:moveTo>
                      <a:pt x="0" y="0"/>
                    </a:moveTo>
                    <a:lnTo>
                      <a:pt x="5" y="5"/>
                    </a:lnTo>
                    <a:lnTo>
                      <a:pt x="8" y="13"/>
                    </a:lnTo>
                    <a:lnTo>
                      <a:pt x="8" y="46"/>
                    </a:lnTo>
                    <a:lnTo>
                      <a:pt x="13" y="54"/>
                    </a:lnTo>
                    <a:lnTo>
                      <a:pt x="26" y="57"/>
                    </a:lnTo>
                    <a:lnTo>
                      <a:pt x="28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69" name="Freeform 1729"/>
              <p:cNvSpPr>
                <a:spLocks/>
              </p:cNvSpPr>
              <p:nvPr/>
            </p:nvSpPr>
            <p:spPr bwMode="auto">
              <a:xfrm>
                <a:off x="2502" y="1476"/>
                <a:ext cx="42" cy="36"/>
              </a:xfrm>
              <a:custGeom>
                <a:avLst/>
                <a:gdLst>
                  <a:gd name="T0" fmla="*/ 42 w 42"/>
                  <a:gd name="T1" fmla="*/ 0 h 36"/>
                  <a:gd name="T2" fmla="*/ 39 w 42"/>
                  <a:gd name="T3" fmla="*/ 5 h 36"/>
                  <a:gd name="T4" fmla="*/ 18 w 42"/>
                  <a:gd name="T5" fmla="*/ 7 h 36"/>
                  <a:gd name="T6" fmla="*/ 5 w 42"/>
                  <a:gd name="T7" fmla="*/ 12 h 36"/>
                  <a:gd name="T8" fmla="*/ 0 w 42"/>
                  <a:gd name="T9" fmla="*/ 20 h 36"/>
                  <a:gd name="T10" fmla="*/ 0 w 42"/>
                  <a:gd name="T11" fmla="*/ 25 h 36"/>
                  <a:gd name="T12" fmla="*/ 5 w 42"/>
                  <a:gd name="T13" fmla="*/ 33 h 36"/>
                  <a:gd name="T14" fmla="*/ 18 w 42"/>
                  <a:gd name="T15" fmla="*/ 36 h 36"/>
                  <a:gd name="T16" fmla="*/ 31 w 42"/>
                  <a:gd name="T17" fmla="*/ 36 h 36"/>
                  <a:gd name="T18" fmla="*/ 39 w 42"/>
                  <a:gd name="T19" fmla="*/ 33 h 36"/>
                  <a:gd name="T20" fmla="*/ 42 w 42"/>
                  <a:gd name="T21" fmla="*/ 2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36">
                    <a:moveTo>
                      <a:pt x="42" y="0"/>
                    </a:moveTo>
                    <a:lnTo>
                      <a:pt x="39" y="5"/>
                    </a:lnTo>
                    <a:lnTo>
                      <a:pt x="18" y="7"/>
                    </a:lnTo>
                    <a:lnTo>
                      <a:pt x="5" y="12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5" y="33"/>
                    </a:lnTo>
                    <a:lnTo>
                      <a:pt x="18" y="36"/>
                    </a:lnTo>
                    <a:lnTo>
                      <a:pt x="31" y="36"/>
                    </a:lnTo>
                    <a:lnTo>
                      <a:pt x="39" y="33"/>
                    </a:lnTo>
                    <a:lnTo>
                      <a:pt x="42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0" name="Freeform 1730"/>
              <p:cNvSpPr>
                <a:spLocks/>
              </p:cNvSpPr>
              <p:nvPr/>
            </p:nvSpPr>
            <p:spPr bwMode="auto">
              <a:xfrm>
                <a:off x="2507" y="1488"/>
                <a:ext cx="6" cy="21"/>
              </a:xfrm>
              <a:custGeom>
                <a:avLst/>
                <a:gdLst>
                  <a:gd name="T0" fmla="*/ 6 w 6"/>
                  <a:gd name="T1" fmla="*/ 0 h 21"/>
                  <a:gd name="T2" fmla="*/ 0 w 6"/>
                  <a:gd name="T3" fmla="*/ 8 h 21"/>
                  <a:gd name="T4" fmla="*/ 0 w 6"/>
                  <a:gd name="T5" fmla="*/ 13 h 21"/>
                  <a:gd name="T6" fmla="*/ 6 w 6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21">
                    <a:moveTo>
                      <a:pt x="6" y="0"/>
                    </a:moveTo>
                    <a:lnTo>
                      <a:pt x="0" y="8"/>
                    </a:lnTo>
                    <a:lnTo>
                      <a:pt x="0" y="13"/>
                    </a:lnTo>
                    <a:lnTo>
                      <a:pt x="6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1" name="Freeform 1731"/>
              <p:cNvSpPr>
                <a:spLocks/>
              </p:cNvSpPr>
              <p:nvPr/>
            </p:nvSpPr>
            <p:spPr bwMode="auto">
              <a:xfrm>
                <a:off x="2513" y="1481"/>
                <a:ext cx="28" cy="31"/>
              </a:xfrm>
              <a:custGeom>
                <a:avLst/>
                <a:gdLst>
                  <a:gd name="T0" fmla="*/ 28 w 28"/>
                  <a:gd name="T1" fmla="*/ 0 h 31"/>
                  <a:gd name="T2" fmla="*/ 10 w 28"/>
                  <a:gd name="T3" fmla="*/ 2 h 31"/>
                  <a:gd name="T4" fmla="*/ 2 w 28"/>
                  <a:gd name="T5" fmla="*/ 7 h 31"/>
                  <a:gd name="T6" fmla="*/ 0 w 28"/>
                  <a:gd name="T7" fmla="*/ 15 h 31"/>
                  <a:gd name="T8" fmla="*/ 0 w 28"/>
                  <a:gd name="T9" fmla="*/ 20 h 31"/>
                  <a:gd name="T10" fmla="*/ 2 w 28"/>
                  <a:gd name="T11" fmla="*/ 28 h 31"/>
                  <a:gd name="T12" fmla="*/ 7 w 28"/>
                  <a:gd name="T13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31">
                    <a:moveTo>
                      <a:pt x="28" y="0"/>
                    </a:moveTo>
                    <a:lnTo>
                      <a:pt x="10" y="2"/>
                    </a:lnTo>
                    <a:lnTo>
                      <a:pt x="2" y="7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7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2" name="Freeform 1732"/>
              <p:cNvSpPr>
                <a:spLocks/>
              </p:cNvSpPr>
              <p:nvPr/>
            </p:nvSpPr>
            <p:spPr bwMode="auto">
              <a:xfrm>
                <a:off x="2590" y="1411"/>
                <a:ext cx="28" cy="132"/>
              </a:xfrm>
              <a:custGeom>
                <a:avLst/>
                <a:gdLst>
                  <a:gd name="T0" fmla="*/ 0 w 28"/>
                  <a:gd name="T1" fmla="*/ 0 h 132"/>
                  <a:gd name="T2" fmla="*/ 8 w 28"/>
                  <a:gd name="T3" fmla="*/ 8 h 132"/>
                  <a:gd name="T4" fmla="*/ 15 w 28"/>
                  <a:gd name="T5" fmla="*/ 21 h 132"/>
                  <a:gd name="T6" fmla="*/ 23 w 28"/>
                  <a:gd name="T7" fmla="*/ 36 h 132"/>
                  <a:gd name="T8" fmla="*/ 28 w 28"/>
                  <a:gd name="T9" fmla="*/ 57 h 132"/>
                  <a:gd name="T10" fmla="*/ 28 w 28"/>
                  <a:gd name="T11" fmla="*/ 72 h 132"/>
                  <a:gd name="T12" fmla="*/ 23 w 28"/>
                  <a:gd name="T13" fmla="*/ 93 h 132"/>
                  <a:gd name="T14" fmla="*/ 15 w 28"/>
                  <a:gd name="T15" fmla="*/ 111 h 132"/>
                  <a:gd name="T16" fmla="*/ 8 w 28"/>
                  <a:gd name="T17" fmla="*/ 121 h 132"/>
                  <a:gd name="T18" fmla="*/ 0 w 28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32">
                    <a:moveTo>
                      <a:pt x="0" y="0"/>
                    </a:moveTo>
                    <a:lnTo>
                      <a:pt x="8" y="8"/>
                    </a:lnTo>
                    <a:lnTo>
                      <a:pt x="15" y="21"/>
                    </a:lnTo>
                    <a:lnTo>
                      <a:pt x="23" y="36"/>
                    </a:lnTo>
                    <a:lnTo>
                      <a:pt x="28" y="57"/>
                    </a:lnTo>
                    <a:lnTo>
                      <a:pt x="28" y="72"/>
                    </a:lnTo>
                    <a:lnTo>
                      <a:pt x="23" y="93"/>
                    </a:lnTo>
                    <a:lnTo>
                      <a:pt x="15" y="111"/>
                    </a:lnTo>
                    <a:lnTo>
                      <a:pt x="8" y="121"/>
                    </a:lnTo>
                    <a:lnTo>
                      <a:pt x="0" y="13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3" name="Freeform 1733"/>
              <p:cNvSpPr>
                <a:spLocks/>
              </p:cNvSpPr>
              <p:nvPr/>
            </p:nvSpPr>
            <p:spPr bwMode="auto">
              <a:xfrm>
                <a:off x="2605" y="1434"/>
                <a:ext cx="8" cy="83"/>
              </a:xfrm>
              <a:custGeom>
                <a:avLst/>
                <a:gdLst>
                  <a:gd name="T0" fmla="*/ 0 w 8"/>
                  <a:gd name="T1" fmla="*/ 0 h 83"/>
                  <a:gd name="T2" fmla="*/ 6 w 8"/>
                  <a:gd name="T3" fmla="*/ 13 h 83"/>
                  <a:gd name="T4" fmla="*/ 8 w 8"/>
                  <a:gd name="T5" fmla="*/ 29 h 83"/>
                  <a:gd name="T6" fmla="*/ 8 w 8"/>
                  <a:gd name="T7" fmla="*/ 54 h 83"/>
                  <a:gd name="T8" fmla="*/ 6 w 8"/>
                  <a:gd name="T9" fmla="*/ 70 h 83"/>
                  <a:gd name="T10" fmla="*/ 0 w 8"/>
                  <a:gd name="T1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83">
                    <a:moveTo>
                      <a:pt x="0" y="0"/>
                    </a:moveTo>
                    <a:lnTo>
                      <a:pt x="6" y="13"/>
                    </a:lnTo>
                    <a:lnTo>
                      <a:pt x="8" y="29"/>
                    </a:lnTo>
                    <a:lnTo>
                      <a:pt x="8" y="54"/>
                    </a:lnTo>
                    <a:lnTo>
                      <a:pt x="6" y="70"/>
                    </a:lnTo>
                    <a:lnTo>
                      <a:pt x="0" y="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4" name="Freeform 1734"/>
              <p:cNvSpPr>
                <a:spLocks/>
              </p:cNvSpPr>
              <p:nvPr/>
            </p:nvSpPr>
            <p:spPr bwMode="auto">
              <a:xfrm>
                <a:off x="2598" y="1419"/>
                <a:ext cx="13" cy="113"/>
              </a:xfrm>
              <a:custGeom>
                <a:avLst/>
                <a:gdLst>
                  <a:gd name="T0" fmla="*/ 0 w 13"/>
                  <a:gd name="T1" fmla="*/ 0 h 113"/>
                  <a:gd name="T2" fmla="*/ 5 w 13"/>
                  <a:gd name="T3" fmla="*/ 8 h 113"/>
                  <a:gd name="T4" fmla="*/ 7 w 13"/>
                  <a:gd name="T5" fmla="*/ 20 h 113"/>
                  <a:gd name="T6" fmla="*/ 13 w 13"/>
                  <a:gd name="T7" fmla="*/ 44 h 113"/>
                  <a:gd name="T8" fmla="*/ 13 w 13"/>
                  <a:gd name="T9" fmla="*/ 69 h 113"/>
                  <a:gd name="T10" fmla="*/ 7 w 13"/>
                  <a:gd name="T11" fmla="*/ 93 h 113"/>
                  <a:gd name="T12" fmla="*/ 5 w 13"/>
                  <a:gd name="T13" fmla="*/ 106 h 113"/>
                  <a:gd name="T14" fmla="*/ 0 w 13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3">
                    <a:moveTo>
                      <a:pt x="0" y="0"/>
                    </a:moveTo>
                    <a:lnTo>
                      <a:pt x="5" y="8"/>
                    </a:lnTo>
                    <a:lnTo>
                      <a:pt x="7" y="20"/>
                    </a:lnTo>
                    <a:lnTo>
                      <a:pt x="13" y="44"/>
                    </a:lnTo>
                    <a:lnTo>
                      <a:pt x="13" y="69"/>
                    </a:lnTo>
                    <a:lnTo>
                      <a:pt x="7" y="93"/>
                    </a:lnTo>
                    <a:lnTo>
                      <a:pt x="5" y="106"/>
                    </a:lnTo>
                    <a:lnTo>
                      <a:pt x="0" y="1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5" name="Rectangle 1735"/>
              <p:cNvSpPr>
                <a:spLocks noChangeArrowheads="1"/>
              </p:cNvSpPr>
              <p:nvPr/>
            </p:nvSpPr>
            <p:spPr bwMode="auto">
              <a:xfrm>
                <a:off x="1367" y="1442"/>
                <a:ext cx="3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6" name="Freeform 1736"/>
              <p:cNvSpPr>
                <a:spLocks/>
              </p:cNvSpPr>
              <p:nvPr/>
            </p:nvSpPr>
            <p:spPr bwMode="auto">
              <a:xfrm>
                <a:off x="1362" y="1427"/>
                <a:ext cx="57" cy="85"/>
              </a:xfrm>
              <a:custGeom>
                <a:avLst/>
                <a:gdLst>
                  <a:gd name="T0" fmla="*/ 5 w 57"/>
                  <a:gd name="T1" fmla="*/ 12 h 85"/>
                  <a:gd name="T2" fmla="*/ 8 w 57"/>
                  <a:gd name="T3" fmla="*/ 12 h 85"/>
                  <a:gd name="T4" fmla="*/ 13 w 57"/>
                  <a:gd name="T5" fmla="*/ 15 h 85"/>
                  <a:gd name="T6" fmla="*/ 13 w 57"/>
                  <a:gd name="T7" fmla="*/ 20 h 85"/>
                  <a:gd name="T8" fmla="*/ 8 w 57"/>
                  <a:gd name="T9" fmla="*/ 25 h 85"/>
                  <a:gd name="T10" fmla="*/ 5 w 57"/>
                  <a:gd name="T11" fmla="*/ 25 h 85"/>
                  <a:gd name="T12" fmla="*/ 0 w 57"/>
                  <a:gd name="T13" fmla="*/ 20 h 85"/>
                  <a:gd name="T14" fmla="*/ 0 w 57"/>
                  <a:gd name="T15" fmla="*/ 15 h 85"/>
                  <a:gd name="T16" fmla="*/ 5 w 57"/>
                  <a:gd name="T17" fmla="*/ 7 h 85"/>
                  <a:gd name="T18" fmla="*/ 8 w 57"/>
                  <a:gd name="T19" fmla="*/ 5 h 85"/>
                  <a:gd name="T20" fmla="*/ 21 w 57"/>
                  <a:gd name="T21" fmla="*/ 0 h 85"/>
                  <a:gd name="T22" fmla="*/ 39 w 57"/>
                  <a:gd name="T23" fmla="*/ 0 h 85"/>
                  <a:gd name="T24" fmla="*/ 49 w 57"/>
                  <a:gd name="T25" fmla="*/ 5 h 85"/>
                  <a:gd name="T26" fmla="*/ 54 w 57"/>
                  <a:gd name="T27" fmla="*/ 7 h 85"/>
                  <a:gd name="T28" fmla="*/ 57 w 57"/>
                  <a:gd name="T29" fmla="*/ 15 h 85"/>
                  <a:gd name="T30" fmla="*/ 57 w 57"/>
                  <a:gd name="T31" fmla="*/ 25 h 85"/>
                  <a:gd name="T32" fmla="*/ 54 w 57"/>
                  <a:gd name="T33" fmla="*/ 33 h 85"/>
                  <a:gd name="T34" fmla="*/ 41 w 57"/>
                  <a:gd name="T35" fmla="*/ 41 h 85"/>
                  <a:gd name="T36" fmla="*/ 21 w 57"/>
                  <a:gd name="T37" fmla="*/ 49 h 85"/>
                  <a:gd name="T38" fmla="*/ 13 w 57"/>
                  <a:gd name="T39" fmla="*/ 54 h 85"/>
                  <a:gd name="T40" fmla="*/ 5 w 57"/>
                  <a:gd name="T41" fmla="*/ 61 h 85"/>
                  <a:gd name="T42" fmla="*/ 0 w 57"/>
                  <a:gd name="T43" fmla="*/ 74 h 85"/>
                  <a:gd name="T44" fmla="*/ 0 w 57"/>
                  <a:gd name="T4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7" h="85">
                    <a:moveTo>
                      <a:pt x="5" y="12"/>
                    </a:moveTo>
                    <a:lnTo>
                      <a:pt x="8" y="12"/>
                    </a:lnTo>
                    <a:lnTo>
                      <a:pt x="13" y="15"/>
                    </a:lnTo>
                    <a:lnTo>
                      <a:pt x="13" y="20"/>
                    </a:lnTo>
                    <a:lnTo>
                      <a:pt x="8" y="25"/>
                    </a:lnTo>
                    <a:lnTo>
                      <a:pt x="5" y="25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21" y="0"/>
                    </a:lnTo>
                    <a:lnTo>
                      <a:pt x="39" y="0"/>
                    </a:lnTo>
                    <a:lnTo>
                      <a:pt x="49" y="5"/>
                    </a:lnTo>
                    <a:lnTo>
                      <a:pt x="54" y="7"/>
                    </a:lnTo>
                    <a:lnTo>
                      <a:pt x="57" y="15"/>
                    </a:lnTo>
                    <a:lnTo>
                      <a:pt x="57" y="25"/>
                    </a:lnTo>
                    <a:lnTo>
                      <a:pt x="54" y="33"/>
                    </a:lnTo>
                    <a:lnTo>
                      <a:pt x="41" y="41"/>
                    </a:lnTo>
                    <a:lnTo>
                      <a:pt x="21" y="49"/>
                    </a:lnTo>
                    <a:lnTo>
                      <a:pt x="13" y="54"/>
                    </a:lnTo>
                    <a:lnTo>
                      <a:pt x="5" y="61"/>
                    </a:lnTo>
                    <a:lnTo>
                      <a:pt x="0" y="74"/>
                    </a:lnTo>
                    <a:lnTo>
                      <a:pt x="0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7" name="Freeform 1737"/>
              <p:cNvSpPr>
                <a:spLocks/>
              </p:cNvSpPr>
              <p:nvPr/>
            </p:nvSpPr>
            <p:spPr bwMode="auto">
              <a:xfrm>
                <a:off x="1411" y="1434"/>
                <a:ext cx="5" cy="26"/>
              </a:xfrm>
              <a:custGeom>
                <a:avLst/>
                <a:gdLst>
                  <a:gd name="T0" fmla="*/ 0 w 5"/>
                  <a:gd name="T1" fmla="*/ 0 h 26"/>
                  <a:gd name="T2" fmla="*/ 5 w 5"/>
                  <a:gd name="T3" fmla="*/ 8 h 26"/>
                  <a:gd name="T4" fmla="*/ 5 w 5"/>
                  <a:gd name="T5" fmla="*/ 18 h 26"/>
                  <a:gd name="T6" fmla="*/ 0 w 5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lnTo>
                      <a:pt x="5" y="8"/>
                    </a:lnTo>
                    <a:lnTo>
                      <a:pt x="5" y="1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8" name="Freeform 1738"/>
              <p:cNvSpPr>
                <a:spLocks/>
              </p:cNvSpPr>
              <p:nvPr/>
            </p:nvSpPr>
            <p:spPr bwMode="auto">
              <a:xfrm>
                <a:off x="1383" y="1427"/>
                <a:ext cx="28" cy="49"/>
              </a:xfrm>
              <a:custGeom>
                <a:avLst/>
                <a:gdLst>
                  <a:gd name="T0" fmla="*/ 18 w 28"/>
                  <a:gd name="T1" fmla="*/ 0 h 49"/>
                  <a:gd name="T2" fmla="*/ 26 w 28"/>
                  <a:gd name="T3" fmla="*/ 5 h 49"/>
                  <a:gd name="T4" fmla="*/ 28 w 28"/>
                  <a:gd name="T5" fmla="*/ 15 h 49"/>
                  <a:gd name="T6" fmla="*/ 28 w 28"/>
                  <a:gd name="T7" fmla="*/ 25 h 49"/>
                  <a:gd name="T8" fmla="*/ 26 w 28"/>
                  <a:gd name="T9" fmla="*/ 33 h 49"/>
                  <a:gd name="T10" fmla="*/ 18 w 28"/>
                  <a:gd name="T11" fmla="*/ 41 h 49"/>
                  <a:gd name="T12" fmla="*/ 0 w 28"/>
                  <a:gd name="T1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49">
                    <a:moveTo>
                      <a:pt x="18" y="0"/>
                    </a:moveTo>
                    <a:lnTo>
                      <a:pt x="26" y="5"/>
                    </a:lnTo>
                    <a:lnTo>
                      <a:pt x="28" y="15"/>
                    </a:lnTo>
                    <a:lnTo>
                      <a:pt x="28" y="25"/>
                    </a:lnTo>
                    <a:lnTo>
                      <a:pt x="26" y="33"/>
                    </a:lnTo>
                    <a:lnTo>
                      <a:pt x="18" y="41"/>
                    </a:lnTo>
                    <a:lnTo>
                      <a:pt x="0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79" name="Freeform 1739"/>
              <p:cNvSpPr>
                <a:spLocks/>
              </p:cNvSpPr>
              <p:nvPr/>
            </p:nvSpPr>
            <p:spPr bwMode="auto">
              <a:xfrm>
                <a:off x="1362" y="1501"/>
                <a:ext cx="57" cy="3"/>
              </a:xfrm>
              <a:custGeom>
                <a:avLst/>
                <a:gdLst>
                  <a:gd name="T0" fmla="*/ 0 w 57"/>
                  <a:gd name="T1" fmla="*/ 3 h 3"/>
                  <a:gd name="T2" fmla="*/ 5 w 57"/>
                  <a:gd name="T3" fmla="*/ 0 h 3"/>
                  <a:gd name="T4" fmla="*/ 13 w 57"/>
                  <a:gd name="T5" fmla="*/ 0 h 3"/>
                  <a:gd name="T6" fmla="*/ 34 w 57"/>
                  <a:gd name="T7" fmla="*/ 3 h 3"/>
                  <a:gd name="T8" fmla="*/ 49 w 57"/>
                  <a:gd name="T9" fmla="*/ 3 h 3"/>
                  <a:gd name="T10" fmla="*/ 57 w 57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3">
                    <a:moveTo>
                      <a:pt x="0" y="3"/>
                    </a:moveTo>
                    <a:lnTo>
                      <a:pt x="5" y="0"/>
                    </a:lnTo>
                    <a:lnTo>
                      <a:pt x="13" y="0"/>
                    </a:lnTo>
                    <a:lnTo>
                      <a:pt x="34" y="3"/>
                    </a:lnTo>
                    <a:lnTo>
                      <a:pt x="49" y="3"/>
                    </a:lnTo>
                    <a:lnTo>
                      <a:pt x="5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0" name="Freeform 1740"/>
              <p:cNvSpPr>
                <a:spLocks/>
              </p:cNvSpPr>
              <p:nvPr/>
            </p:nvSpPr>
            <p:spPr bwMode="auto">
              <a:xfrm>
                <a:off x="1375" y="1501"/>
                <a:ext cx="41" cy="8"/>
              </a:xfrm>
              <a:custGeom>
                <a:avLst/>
                <a:gdLst>
                  <a:gd name="T0" fmla="*/ 0 w 41"/>
                  <a:gd name="T1" fmla="*/ 0 h 8"/>
                  <a:gd name="T2" fmla="*/ 21 w 41"/>
                  <a:gd name="T3" fmla="*/ 8 h 8"/>
                  <a:gd name="T4" fmla="*/ 36 w 41"/>
                  <a:gd name="T5" fmla="*/ 8 h 8"/>
                  <a:gd name="T6" fmla="*/ 41 w 41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8">
                    <a:moveTo>
                      <a:pt x="0" y="0"/>
                    </a:moveTo>
                    <a:lnTo>
                      <a:pt x="21" y="8"/>
                    </a:lnTo>
                    <a:lnTo>
                      <a:pt x="36" y="8"/>
                    </a:lnTo>
                    <a:lnTo>
                      <a:pt x="41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1" name="Freeform 1741"/>
              <p:cNvSpPr>
                <a:spLocks/>
              </p:cNvSpPr>
              <p:nvPr/>
            </p:nvSpPr>
            <p:spPr bwMode="auto">
              <a:xfrm>
                <a:off x="1375" y="1491"/>
                <a:ext cx="44" cy="21"/>
              </a:xfrm>
              <a:custGeom>
                <a:avLst/>
                <a:gdLst>
                  <a:gd name="T0" fmla="*/ 0 w 44"/>
                  <a:gd name="T1" fmla="*/ 10 h 21"/>
                  <a:gd name="T2" fmla="*/ 21 w 44"/>
                  <a:gd name="T3" fmla="*/ 21 h 21"/>
                  <a:gd name="T4" fmla="*/ 36 w 44"/>
                  <a:gd name="T5" fmla="*/ 21 h 21"/>
                  <a:gd name="T6" fmla="*/ 41 w 44"/>
                  <a:gd name="T7" fmla="*/ 18 h 21"/>
                  <a:gd name="T8" fmla="*/ 44 w 44"/>
                  <a:gd name="T9" fmla="*/ 10 h 21"/>
                  <a:gd name="T10" fmla="*/ 44 w 44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10"/>
                    </a:moveTo>
                    <a:lnTo>
                      <a:pt x="21" y="21"/>
                    </a:lnTo>
                    <a:lnTo>
                      <a:pt x="36" y="21"/>
                    </a:lnTo>
                    <a:lnTo>
                      <a:pt x="41" y="18"/>
                    </a:lnTo>
                    <a:lnTo>
                      <a:pt x="44" y="10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2" name="Freeform 1742"/>
              <p:cNvSpPr>
                <a:spLocks/>
              </p:cNvSpPr>
              <p:nvPr/>
            </p:nvSpPr>
            <p:spPr bwMode="auto">
              <a:xfrm>
                <a:off x="1489" y="1427"/>
                <a:ext cx="20" cy="85"/>
              </a:xfrm>
              <a:custGeom>
                <a:avLst/>
                <a:gdLst>
                  <a:gd name="T0" fmla="*/ 0 w 20"/>
                  <a:gd name="T1" fmla="*/ 0 h 85"/>
                  <a:gd name="T2" fmla="*/ 0 w 20"/>
                  <a:gd name="T3" fmla="*/ 85 h 85"/>
                  <a:gd name="T4" fmla="*/ 20 w 20"/>
                  <a:gd name="T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85">
                    <a:moveTo>
                      <a:pt x="0" y="0"/>
                    </a:moveTo>
                    <a:lnTo>
                      <a:pt x="0" y="85"/>
                    </a:lnTo>
                    <a:lnTo>
                      <a:pt x="20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3" name="Line 1743"/>
              <p:cNvSpPr>
                <a:spLocks noChangeShapeType="1"/>
              </p:cNvSpPr>
              <p:nvPr/>
            </p:nvSpPr>
            <p:spPr bwMode="auto">
              <a:xfrm>
                <a:off x="1494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4" name="Freeform 1744"/>
              <p:cNvSpPr>
                <a:spLocks/>
              </p:cNvSpPr>
              <p:nvPr/>
            </p:nvSpPr>
            <p:spPr bwMode="auto">
              <a:xfrm>
                <a:off x="1478" y="1427"/>
                <a:ext cx="21" cy="85"/>
              </a:xfrm>
              <a:custGeom>
                <a:avLst/>
                <a:gdLst>
                  <a:gd name="T0" fmla="*/ 0 w 21"/>
                  <a:gd name="T1" fmla="*/ 0 h 85"/>
                  <a:gd name="T2" fmla="*/ 21 w 21"/>
                  <a:gd name="T3" fmla="*/ 0 h 85"/>
                  <a:gd name="T4" fmla="*/ 21 w 21"/>
                  <a:gd name="T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lnTo>
                      <a:pt x="21" y="0"/>
                    </a:lnTo>
                    <a:lnTo>
                      <a:pt x="21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5" name="Freeform 1745"/>
              <p:cNvSpPr>
                <a:spLocks/>
              </p:cNvSpPr>
              <p:nvPr/>
            </p:nvSpPr>
            <p:spPr bwMode="auto">
              <a:xfrm>
                <a:off x="1445" y="1455"/>
                <a:ext cx="44" cy="57"/>
              </a:xfrm>
              <a:custGeom>
                <a:avLst/>
                <a:gdLst>
                  <a:gd name="T0" fmla="*/ 44 w 44"/>
                  <a:gd name="T1" fmla="*/ 13 h 57"/>
                  <a:gd name="T2" fmla="*/ 41 w 44"/>
                  <a:gd name="T3" fmla="*/ 5 h 57"/>
                  <a:gd name="T4" fmla="*/ 33 w 44"/>
                  <a:gd name="T5" fmla="*/ 0 h 57"/>
                  <a:gd name="T6" fmla="*/ 25 w 44"/>
                  <a:gd name="T7" fmla="*/ 0 h 57"/>
                  <a:gd name="T8" fmla="*/ 13 w 44"/>
                  <a:gd name="T9" fmla="*/ 5 h 57"/>
                  <a:gd name="T10" fmla="*/ 5 w 44"/>
                  <a:gd name="T11" fmla="*/ 13 h 57"/>
                  <a:gd name="T12" fmla="*/ 0 w 44"/>
                  <a:gd name="T13" fmla="*/ 26 h 57"/>
                  <a:gd name="T14" fmla="*/ 0 w 44"/>
                  <a:gd name="T15" fmla="*/ 33 h 57"/>
                  <a:gd name="T16" fmla="*/ 5 w 44"/>
                  <a:gd name="T17" fmla="*/ 46 h 57"/>
                  <a:gd name="T18" fmla="*/ 13 w 44"/>
                  <a:gd name="T19" fmla="*/ 54 h 57"/>
                  <a:gd name="T20" fmla="*/ 25 w 44"/>
                  <a:gd name="T21" fmla="*/ 57 h 57"/>
                  <a:gd name="T22" fmla="*/ 33 w 44"/>
                  <a:gd name="T23" fmla="*/ 57 h 57"/>
                  <a:gd name="T24" fmla="*/ 41 w 44"/>
                  <a:gd name="T25" fmla="*/ 54 h 57"/>
                  <a:gd name="T26" fmla="*/ 44 w 44"/>
                  <a:gd name="T27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57">
                    <a:moveTo>
                      <a:pt x="44" y="13"/>
                    </a:moveTo>
                    <a:lnTo>
                      <a:pt x="41" y="5"/>
                    </a:lnTo>
                    <a:lnTo>
                      <a:pt x="33" y="0"/>
                    </a:lnTo>
                    <a:lnTo>
                      <a:pt x="25" y="0"/>
                    </a:lnTo>
                    <a:lnTo>
                      <a:pt x="13" y="5"/>
                    </a:lnTo>
                    <a:lnTo>
                      <a:pt x="5" y="13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5" y="46"/>
                    </a:lnTo>
                    <a:lnTo>
                      <a:pt x="13" y="54"/>
                    </a:lnTo>
                    <a:lnTo>
                      <a:pt x="25" y="57"/>
                    </a:lnTo>
                    <a:lnTo>
                      <a:pt x="33" y="57"/>
                    </a:lnTo>
                    <a:lnTo>
                      <a:pt x="41" y="54"/>
                    </a:lnTo>
                    <a:lnTo>
                      <a:pt x="44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6" name="Freeform 1746"/>
              <p:cNvSpPr>
                <a:spLocks/>
              </p:cNvSpPr>
              <p:nvPr/>
            </p:nvSpPr>
            <p:spPr bwMode="auto">
              <a:xfrm>
                <a:off x="1450" y="1468"/>
                <a:ext cx="2" cy="33"/>
              </a:xfrm>
              <a:custGeom>
                <a:avLst/>
                <a:gdLst>
                  <a:gd name="T0" fmla="*/ 2 w 2"/>
                  <a:gd name="T1" fmla="*/ 0 h 33"/>
                  <a:gd name="T2" fmla="*/ 0 w 2"/>
                  <a:gd name="T3" fmla="*/ 8 h 33"/>
                  <a:gd name="T4" fmla="*/ 0 w 2"/>
                  <a:gd name="T5" fmla="*/ 23 h 33"/>
                  <a:gd name="T6" fmla="*/ 2 w 2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3">
                    <a:moveTo>
                      <a:pt x="2" y="0"/>
                    </a:moveTo>
                    <a:lnTo>
                      <a:pt x="0" y="8"/>
                    </a:lnTo>
                    <a:lnTo>
                      <a:pt x="0" y="23"/>
                    </a:lnTo>
                    <a:lnTo>
                      <a:pt x="2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7" name="Freeform 1747"/>
              <p:cNvSpPr>
                <a:spLocks/>
              </p:cNvSpPr>
              <p:nvPr/>
            </p:nvSpPr>
            <p:spPr bwMode="auto">
              <a:xfrm>
                <a:off x="1452" y="1455"/>
                <a:ext cx="18" cy="57"/>
              </a:xfrm>
              <a:custGeom>
                <a:avLst/>
                <a:gdLst>
                  <a:gd name="T0" fmla="*/ 18 w 18"/>
                  <a:gd name="T1" fmla="*/ 0 h 57"/>
                  <a:gd name="T2" fmla="*/ 8 w 18"/>
                  <a:gd name="T3" fmla="*/ 5 h 57"/>
                  <a:gd name="T4" fmla="*/ 6 w 18"/>
                  <a:gd name="T5" fmla="*/ 8 h 57"/>
                  <a:gd name="T6" fmla="*/ 0 w 18"/>
                  <a:gd name="T7" fmla="*/ 21 h 57"/>
                  <a:gd name="T8" fmla="*/ 0 w 18"/>
                  <a:gd name="T9" fmla="*/ 36 h 57"/>
                  <a:gd name="T10" fmla="*/ 6 w 18"/>
                  <a:gd name="T11" fmla="*/ 49 h 57"/>
                  <a:gd name="T12" fmla="*/ 8 w 18"/>
                  <a:gd name="T13" fmla="*/ 54 h 57"/>
                  <a:gd name="T14" fmla="*/ 18 w 18"/>
                  <a:gd name="T1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7">
                    <a:moveTo>
                      <a:pt x="18" y="0"/>
                    </a:moveTo>
                    <a:lnTo>
                      <a:pt x="8" y="5"/>
                    </a:lnTo>
                    <a:lnTo>
                      <a:pt x="6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6" y="49"/>
                    </a:lnTo>
                    <a:lnTo>
                      <a:pt x="8" y="54"/>
                    </a:lnTo>
                    <a:lnTo>
                      <a:pt x="18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8" name="Line 1748"/>
              <p:cNvSpPr>
                <a:spLocks noChangeShapeType="1"/>
              </p:cNvSpPr>
              <p:nvPr/>
            </p:nvSpPr>
            <p:spPr bwMode="auto">
              <a:xfrm>
                <a:off x="1481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89" name="Line 1749"/>
              <p:cNvSpPr>
                <a:spLocks noChangeShapeType="1"/>
              </p:cNvSpPr>
              <p:nvPr/>
            </p:nvSpPr>
            <p:spPr bwMode="auto">
              <a:xfrm>
                <a:off x="1486" y="1427"/>
                <a:ext cx="3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0" name="Line 1750"/>
              <p:cNvSpPr>
                <a:spLocks noChangeShapeType="1"/>
              </p:cNvSpPr>
              <p:nvPr/>
            </p:nvSpPr>
            <p:spPr bwMode="auto">
              <a:xfrm>
                <a:off x="1499" y="1504"/>
                <a:ext cx="2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1" name="Line 1751"/>
              <p:cNvSpPr>
                <a:spLocks noChangeShapeType="1"/>
              </p:cNvSpPr>
              <p:nvPr/>
            </p:nvSpPr>
            <p:spPr bwMode="auto">
              <a:xfrm>
                <a:off x="1499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2" name="Line 1752"/>
              <p:cNvSpPr>
                <a:spLocks noChangeShapeType="1"/>
              </p:cNvSpPr>
              <p:nvPr/>
            </p:nvSpPr>
            <p:spPr bwMode="auto">
              <a:xfrm>
                <a:off x="1538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3" name="Line 1753"/>
              <p:cNvSpPr>
                <a:spLocks noChangeShapeType="1"/>
              </p:cNvSpPr>
              <p:nvPr/>
            </p:nvSpPr>
            <p:spPr bwMode="auto">
              <a:xfrm>
                <a:off x="1543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4" name="Line 1754"/>
              <p:cNvSpPr>
                <a:spLocks noChangeShapeType="1"/>
              </p:cNvSpPr>
              <p:nvPr/>
            </p:nvSpPr>
            <p:spPr bwMode="auto">
              <a:xfrm>
                <a:off x="1548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5" name="Freeform 1755"/>
              <p:cNvSpPr>
                <a:spLocks/>
              </p:cNvSpPr>
              <p:nvPr/>
            </p:nvSpPr>
            <p:spPr bwMode="auto">
              <a:xfrm>
                <a:off x="1527" y="1427"/>
                <a:ext cx="70" cy="41"/>
              </a:xfrm>
              <a:custGeom>
                <a:avLst/>
                <a:gdLst>
                  <a:gd name="T0" fmla="*/ 0 w 70"/>
                  <a:gd name="T1" fmla="*/ 0 h 41"/>
                  <a:gd name="T2" fmla="*/ 49 w 70"/>
                  <a:gd name="T3" fmla="*/ 0 h 41"/>
                  <a:gd name="T4" fmla="*/ 62 w 70"/>
                  <a:gd name="T5" fmla="*/ 5 h 41"/>
                  <a:gd name="T6" fmla="*/ 65 w 70"/>
                  <a:gd name="T7" fmla="*/ 7 h 41"/>
                  <a:gd name="T8" fmla="*/ 70 w 70"/>
                  <a:gd name="T9" fmla="*/ 15 h 41"/>
                  <a:gd name="T10" fmla="*/ 70 w 70"/>
                  <a:gd name="T11" fmla="*/ 25 h 41"/>
                  <a:gd name="T12" fmla="*/ 65 w 70"/>
                  <a:gd name="T13" fmla="*/ 33 h 41"/>
                  <a:gd name="T14" fmla="*/ 62 w 70"/>
                  <a:gd name="T15" fmla="*/ 36 h 41"/>
                  <a:gd name="T16" fmla="*/ 49 w 70"/>
                  <a:gd name="T17" fmla="*/ 41 h 41"/>
                  <a:gd name="T18" fmla="*/ 21 w 70"/>
                  <a:gd name="T1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0" h="41">
                    <a:moveTo>
                      <a:pt x="0" y="0"/>
                    </a:moveTo>
                    <a:lnTo>
                      <a:pt x="49" y="0"/>
                    </a:lnTo>
                    <a:lnTo>
                      <a:pt x="62" y="5"/>
                    </a:lnTo>
                    <a:lnTo>
                      <a:pt x="65" y="7"/>
                    </a:lnTo>
                    <a:lnTo>
                      <a:pt x="70" y="15"/>
                    </a:lnTo>
                    <a:lnTo>
                      <a:pt x="70" y="25"/>
                    </a:lnTo>
                    <a:lnTo>
                      <a:pt x="65" y="33"/>
                    </a:lnTo>
                    <a:lnTo>
                      <a:pt x="62" y="36"/>
                    </a:lnTo>
                    <a:lnTo>
                      <a:pt x="49" y="41"/>
                    </a:lnTo>
                    <a:lnTo>
                      <a:pt x="21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6" name="Freeform 1756"/>
              <p:cNvSpPr>
                <a:spLocks/>
              </p:cNvSpPr>
              <p:nvPr/>
            </p:nvSpPr>
            <p:spPr bwMode="auto">
              <a:xfrm>
                <a:off x="1589" y="1434"/>
                <a:ext cx="3" cy="26"/>
              </a:xfrm>
              <a:custGeom>
                <a:avLst/>
                <a:gdLst>
                  <a:gd name="T0" fmla="*/ 0 w 3"/>
                  <a:gd name="T1" fmla="*/ 0 h 26"/>
                  <a:gd name="T2" fmla="*/ 3 w 3"/>
                  <a:gd name="T3" fmla="*/ 8 h 26"/>
                  <a:gd name="T4" fmla="*/ 3 w 3"/>
                  <a:gd name="T5" fmla="*/ 18 h 26"/>
                  <a:gd name="T6" fmla="*/ 0 w 3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0" y="0"/>
                    </a:moveTo>
                    <a:lnTo>
                      <a:pt x="3" y="8"/>
                    </a:lnTo>
                    <a:lnTo>
                      <a:pt x="3" y="1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7" name="Freeform 1757"/>
              <p:cNvSpPr>
                <a:spLocks/>
              </p:cNvSpPr>
              <p:nvPr/>
            </p:nvSpPr>
            <p:spPr bwMode="auto">
              <a:xfrm>
                <a:off x="1576" y="1427"/>
                <a:ext cx="13" cy="41"/>
              </a:xfrm>
              <a:custGeom>
                <a:avLst/>
                <a:gdLst>
                  <a:gd name="T0" fmla="*/ 0 w 13"/>
                  <a:gd name="T1" fmla="*/ 0 h 41"/>
                  <a:gd name="T2" fmla="*/ 8 w 13"/>
                  <a:gd name="T3" fmla="*/ 5 h 41"/>
                  <a:gd name="T4" fmla="*/ 13 w 13"/>
                  <a:gd name="T5" fmla="*/ 12 h 41"/>
                  <a:gd name="T6" fmla="*/ 13 w 13"/>
                  <a:gd name="T7" fmla="*/ 28 h 41"/>
                  <a:gd name="T8" fmla="*/ 8 w 13"/>
                  <a:gd name="T9" fmla="*/ 36 h 41"/>
                  <a:gd name="T10" fmla="*/ 0 w 13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1">
                    <a:moveTo>
                      <a:pt x="0" y="0"/>
                    </a:moveTo>
                    <a:lnTo>
                      <a:pt x="8" y="5"/>
                    </a:lnTo>
                    <a:lnTo>
                      <a:pt x="13" y="12"/>
                    </a:lnTo>
                    <a:lnTo>
                      <a:pt x="13" y="28"/>
                    </a:lnTo>
                    <a:lnTo>
                      <a:pt x="8" y="36"/>
                    </a:lnTo>
                    <a:lnTo>
                      <a:pt x="0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8" name="Freeform 1758"/>
              <p:cNvSpPr>
                <a:spLocks/>
              </p:cNvSpPr>
              <p:nvPr/>
            </p:nvSpPr>
            <p:spPr bwMode="auto">
              <a:xfrm>
                <a:off x="1563" y="1468"/>
                <a:ext cx="36" cy="44"/>
              </a:xfrm>
              <a:custGeom>
                <a:avLst/>
                <a:gdLst>
                  <a:gd name="T0" fmla="*/ 0 w 36"/>
                  <a:gd name="T1" fmla="*/ 0 h 44"/>
                  <a:gd name="T2" fmla="*/ 8 w 36"/>
                  <a:gd name="T3" fmla="*/ 2 h 44"/>
                  <a:gd name="T4" fmla="*/ 13 w 36"/>
                  <a:gd name="T5" fmla="*/ 13 h 44"/>
                  <a:gd name="T6" fmla="*/ 21 w 36"/>
                  <a:gd name="T7" fmla="*/ 36 h 44"/>
                  <a:gd name="T8" fmla="*/ 26 w 36"/>
                  <a:gd name="T9" fmla="*/ 44 h 44"/>
                  <a:gd name="T10" fmla="*/ 34 w 36"/>
                  <a:gd name="T11" fmla="*/ 44 h 44"/>
                  <a:gd name="T12" fmla="*/ 36 w 36"/>
                  <a:gd name="T13" fmla="*/ 36 h 44"/>
                  <a:gd name="T14" fmla="*/ 36 w 36"/>
                  <a:gd name="T15" fmla="*/ 2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4">
                    <a:moveTo>
                      <a:pt x="0" y="0"/>
                    </a:moveTo>
                    <a:lnTo>
                      <a:pt x="8" y="2"/>
                    </a:lnTo>
                    <a:lnTo>
                      <a:pt x="13" y="13"/>
                    </a:lnTo>
                    <a:lnTo>
                      <a:pt x="21" y="36"/>
                    </a:lnTo>
                    <a:lnTo>
                      <a:pt x="26" y="44"/>
                    </a:lnTo>
                    <a:lnTo>
                      <a:pt x="34" y="44"/>
                    </a:lnTo>
                    <a:lnTo>
                      <a:pt x="36" y="36"/>
                    </a:lnTo>
                    <a:lnTo>
                      <a:pt x="36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99" name="Freeform 1759"/>
              <p:cNvSpPr>
                <a:spLocks/>
              </p:cNvSpPr>
              <p:nvPr/>
            </p:nvSpPr>
            <p:spPr bwMode="auto">
              <a:xfrm>
                <a:off x="1584" y="1496"/>
                <a:ext cx="13" cy="13"/>
              </a:xfrm>
              <a:custGeom>
                <a:avLst/>
                <a:gdLst>
                  <a:gd name="T0" fmla="*/ 0 w 13"/>
                  <a:gd name="T1" fmla="*/ 0 h 13"/>
                  <a:gd name="T2" fmla="*/ 5 w 13"/>
                  <a:gd name="T3" fmla="*/ 8 h 13"/>
                  <a:gd name="T4" fmla="*/ 8 w 13"/>
                  <a:gd name="T5" fmla="*/ 13 h 13"/>
                  <a:gd name="T6" fmla="*/ 13 w 1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13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0" name="Freeform 1760"/>
              <p:cNvSpPr>
                <a:spLocks/>
              </p:cNvSpPr>
              <p:nvPr/>
            </p:nvSpPr>
            <p:spPr bwMode="auto">
              <a:xfrm>
                <a:off x="1571" y="1470"/>
                <a:ext cx="28" cy="34"/>
              </a:xfrm>
              <a:custGeom>
                <a:avLst/>
                <a:gdLst>
                  <a:gd name="T0" fmla="*/ 0 w 28"/>
                  <a:gd name="T1" fmla="*/ 0 h 34"/>
                  <a:gd name="T2" fmla="*/ 5 w 28"/>
                  <a:gd name="T3" fmla="*/ 6 h 34"/>
                  <a:gd name="T4" fmla="*/ 18 w 28"/>
                  <a:gd name="T5" fmla="*/ 31 h 34"/>
                  <a:gd name="T6" fmla="*/ 21 w 28"/>
                  <a:gd name="T7" fmla="*/ 34 h 34"/>
                  <a:gd name="T8" fmla="*/ 26 w 28"/>
                  <a:gd name="T9" fmla="*/ 34 h 34"/>
                  <a:gd name="T10" fmla="*/ 28 w 28"/>
                  <a:gd name="T11" fmla="*/ 3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4">
                    <a:moveTo>
                      <a:pt x="0" y="0"/>
                    </a:moveTo>
                    <a:lnTo>
                      <a:pt x="5" y="6"/>
                    </a:lnTo>
                    <a:lnTo>
                      <a:pt x="18" y="31"/>
                    </a:lnTo>
                    <a:lnTo>
                      <a:pt x="21" y="34"/>
                    </a:lnTo>
                    <a:lnTo>
                      <a:pt x="26" y="34"/>
                    </a:lnTo>
                    <a:lnTo>
                      <a:pt x="28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1" name="Line 1761"/>
              <p:cNvSpPr>
                <a:spLocks noChangeShapeType="1"/>
              </p:cNvSpPr>
              <p:nvPr/>
            </p:nvSpPr>
            <p:spPr bwMode="auto">
              <a:xfrm>
                <a:off x="1527" y="1512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2" name="Line 1762"/>
              <p:cNvSpPr>
                <a:spLocks noChangeShapeType="1"/>
              </p:cNvSpPr>
              <p:nvPr/>
            </p:nvSpPr>
            <p:spPr bwMode="auto">
              <a:xfrm>
                <a:off x="1530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3" name="Line 1763"/>
              <p:cNvSpPr>
                <a:spLocks noChangeShapeType="1"/>
              </p:cNvSpPr>
              <p:nvPr/>
            </p:nvSpPr>
            <p:spPr bwMode="auto">
              <a:xfrm>
                <a:off x="1535" y="1427"/>
                <a:ext cx="3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4" name="Line 1764"/>
              <p:cNvSpPr>
                <a:spLocks noChangeShapeType="1"/>
              </p:cNvSpPr>
              <p:nvPr/>
            </p:nvSpPr>
            <p:spPr bwMode="auto">
              <a:xfrm flipH="1">
                <a:off x="1548" y="1427"/>
                <a:ext cx="2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5" name="Line 1765"/>
              <p:cNvSpPr>
                <a:spLocks noChangeShapeType="1"/>
              </p:cNvSpPr>
              <p:nvPr/>
            </p:nvSpPr>
            <p:spPr bwMode="auto">
              <a:xfrm flipH="1">
                <a:off x="1548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6" name="Line 1766"/>
              <p:cNvSpPr>
                <a:spLocks noChangeShapeType="1"/>
              </p:cNvSpPr>
              <p:nvPr/>
            </p:nvSpPr>
            <p:spPr bwMode="auto">
              <a:xfrm flipH="1">
                <a:off x="1530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7" name="Line 1767"/>
              <p:cNvSpPr>
                <a:spLocks noChangeShapeType="1"/>
              </p:cNvSpPr>
              <p:nvPr/>
            </p:nvSpPr>
            <p:spPr bwMode="auto">
              <a:xfrm flipH="1">
                <a:off x="1535" y="1504"/>
                <a:ext cx="3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8" name="Line 1768"/>
              <p:cNvSpPr>
                <a:spLocks noChangeShapeType="1"/>
              </p:cNvSpPr>
              <p:nvPr/>
            </p:nvSpPr>
            <p:spPr bwMode="auto">
              <a:xfrm>
                <a:off x="1548" y="1504"/>
                <a:ext cx="2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09" name="Line 1769"/>
              <p:cNvSpPr>
                <a:spLocks noChangeShapeType="1"/>
              </p:cNvSpPr>
              <p:nvPr/>
            </p:nvSpPr>
            <p:spPr bwMode="auto">
              <a:xfrm>
                <a:off x="1548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0" name="Line 1770"/>
              <p:cNvSpPr>
                <a:spLocks noChangeShapeType="1"/>
              </p:cNvSpPr>
              <p:nvPr/>
            </p:nvSpPr>
            <p:spPr bwMode="auto">
              <a:xfrm>
                <a:off x="1630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1" name="Line 1771"/>
              <p:cNvSpPr>
                <a:spLocks noChangeShapeType="1"/>
              </p:cNvSpPr>
              <p:nvPr/>
            </p:nvSpPr>
            <p:spPr bwMode="auto">
              <a:xfrm>
                <a:off x="1633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2" name="Line 1772"/>
              <p:cNvSpPr>
                <a:spLocks noChangeShapeType="1"/>
              </p:cNvSpPr>
              <p:nvPr/>
            </p:nvSpPr>
            <p:spPr bwMode="auto">
              <a:xfrm>
                <a:off x="1638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3" name="Line 1773"/>
              <p:cNvSpPr>
                <a:spLocks noChangeShapeType="1"/>
              </p:cNvSpPr>
              <p:nvPr/>
            </p:nvSpPr>
            <p:spPr bwMode="auto">
              <a:xfrm>
                <a:off x="1618" y="1427"/>
                <a:ext cx="30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4" name="Freeform 1774"/>
              <p:cNvSpPr>
                <a:spLocks/>
              </p:cNvSpPr>
              <p:nvPr/>
            </p:nvSpPr>
            <p:spPr bwMode="auto">
              <a:xfrm>
                <a:off x="1618" y="1488"/>
                <a:ext cx="61" cy="24"/>
              </a:xfrm>
              <a:custGeom>
                <a:avLst/>
                <a:gdLst>
                  <a:gd name="T0" fmla="*/ 0 w 61"/>
                  <a:gd name="T1" fmla="*/ 24 h 24"/>
                  <a:gd name="T2" fmla="*/ 61 w 61"/>
                  <a:gd name="T3" fmla="*/ 24 h 24"/>
                  <a:gd name="T4" fmla="*/ 61 w 61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1" h="24">
                    <a:moveTo>
                      <a:pt x="0" y="24"/>
                    </a:moveTo>
                    <a:lnTo>
                      <a:pt x="61" y="24"/>
                    </a:lnTo>
                    <a:lnTo>
                      <a:pt x="6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5" name="Line 1775"/>
              <p:cNvSpPr>
                <a:spLocks noChangeShapeType="1"/>
              </p:cNvSpPr>
              <p:nvPr/>
            </p:nvSpPr>
            <p:spPr bwMode="auto">
              <a:xfrm>
                <a:off x="1620" y="1427"/>
                <a:ext cx="10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6" name="Line 1776"/>
              <p:cNvSpPr>
                <a:spLocks noChangeShapeType="1"/>
              </p:cNvSpPr>
              <p:nvPr/>
            </p:nvSpPr>
            <p:spPr bwMode="auto">
              <a:xfrm>
                <a:off x="1625" y="1427"/>
                <a:ext cx="5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7" name="Line 1777"/>
              <p:cNvSpPr>
                <a:spLocks noChangeShapeType="1"/>
              </p:cNvSpPr>
              <p:nvPr/>
            </p:nvSpPr>
            <p:spPr bwMode="auto">
              <a:xfrm flipH="1">
                <a:off x="1638" y="1427"/>
                <a:ext cx="3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8" name="Line 1778"/>
              <p:cNvSpPr>
                <a:spLocks noChangeShapeType="1"/>
              </p:cNvSpPr>
              <p:nvPr/>
            </p:nvSpPr>
            <p:spPr bwMode="auto">
              <a:xfrm flipH="1">
                <a:off x="1638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19" name="Line 1779"/>
              <p:cNvSpPr>
                <a:spLocks noChangeShapeType="1"/>
              </p:cNvSpPr>
              <p:nvPr/>
            </p:nvSpPr>
            <p:spPr bwMode="auto">
              <a:xfrm flipH="1">
                <a:off x="1620" y="1509"/>
                <a:ext cx="10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0" name="Line 1780"/>
              <p:cNvSpPr>
                <a:spLocks noChangeShapeType="1"/>
              </p:cNvSpPr>
              <p:nvPr/>
            </p:nvSpPr>
            <p:spPr bwMode="auto">
              <a:xfrm flipH="1">
                <a:off x="1625" y="1504"/>
                <a:ext cx="5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1" name="Line 1781"/>
              <p:cNvSpPr>
                <a:spLocks noChangeShapeType="1"/>
              </p:cNvSpPr>
              <p:nvPr/>
            </p:nvSpPr>
            <p:spPr bwMode="auto">
              <a:xfrm>
                <a:off x="1638" y="1504"/>
                <a:ext cx="3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2" name="Line 1782"/>
              <p:cNvSpPr>
                <a:spLocks noChangeShapeType="1"/>
              </p:cNvSpPr>
              <p:nvPr/>
            </p:nvSpPr>
            <p:spPr bwMode="auto">
              <a:xfrm>
                <a:off x="1638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3" name="Line 1783"/>
              <p:cNvSpPr>
                <a:spLocks noChangeShapeType="1"/>
              </p:cNvSpPr>
              <p:nvPr/>
            </p:nvSpPr>
            <p:spPr bwMode="auto">
              <a:xfrm flipV="1">
                <a:off x="1659" y="1509"/>
                <a:ext cx="20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4" name="Line 1784"/>
              <p:cNvSpPr>
                <a:spLocks noChangeShapeType="1"/>
              </p:cNvSpPr>
              <p:nvPr/>
            </p:nvSpPr>
            <p:spPr bwMode="auto">
              <a:xfrm flipV="1">
                <a:off x="1667" y="1504"/>
                <a:ext cx="12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5" name="Line 1785"/>
              <p:cNvSpPr>
                <a:spLocks noChangeShapeType="1"/>
              </p:cNvSpPr>
              <p:nvPr/>
            </p:nvSpPr>
            <p:spPr bwMode="auto">
              <a:xfrm flipV="1">
                <a:off x="1669" y="1501"/>
                <a:ext cx="10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6" name="Line 1786"/>
              <p:cNvSpPr>
                <a:spLocks noChangeShapeType="1"/>
              </p:cNvSpPr>
              <p:nvPr/>
            </p:nvSpPr>
            <p:spPr bwMode="auto">
              <a:xfrm flipV="1">
                <a:off x="1674" y="1488"/>
                <a:ext cx="5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7" name="Freeform 1787"/>
              <p:cNvSpPr>
                <a:spLocks/>
              </p:cNvSpPr>
              <p:nvPr/>
            </p:nvSpPr>
            <p:spPr bwMode="auto">
              <a:xfrm>
                <a:off x="1695" y="1427"/>
                <a:ext cx="57" cy="82"/>
              </a:xfrm>
              <a:custGeom>
                <a:avLst/>
                <a:gdLst>
                  <a:gd name="T0" fmla="*/ 54 w 57"/>
                  <a:gd name="T1" fmla="*/ 12 h 82"/>
                  <a:gd name="T2" fmla="*/ 57 w 57"/>
                  <a:gd name="T3" fmla="*/ 0 h 82"/>
                  <a:gd name="T4" fmla="*/ 57 w 57"/>
                  <a:gd name="T5" fmla="*/ 25 h 82"/>
                  <a:gd name="T6" fmla="*/ 54 w 57"/>
                  <a:gd name="T7" fmla="*/ 12 h 82"/>
                  <a:gd name="T8" fmla="*/ 44 w 57"/>
                  <a:gd name="T9" fmla="*/ 5 h 82"/>
                  <a:gd name="T10" fmla="*/ 33 w 57"/>
                  <a:gd name="T11" fmla="*/ 0 h 82"/>
                  <a:gd name="T12" fmla="*/ 21 w 57"/>
                  <a:gd name="T13" fmla="*/ 0 h 82"/>
                  <a:gd name="T14" fmla="*/ 8 w 57"/>
                  <a:gd name="T15" fmla="*/ 5 h 82"/>
                  <a:gd name="T16" fmla="*/ 0 w 57"/>
                  <a:gd name="T17" fmla="*/ 12 h 82"/>
                  <a:gd name="T18" fmla="*/ 0 w 57"/>
                  <a:gd name="T19" fmla="*/ 25 h 82"/>
                  <a:gd name="T20" fmla="*/ 5 w 57"/>
                  <a:gd name="T21" fmla="*/ 33 h 82"/>
                  <a:gd name="T22" fmla="*/ 15 w 57"/>
                  <a:gd name="T23" fmla="*/ 41 h 82"/>
                  <a:gd name="T24" fmla="*/ 41 w 57"/>
                  <a:gd name="T25" fmla="*/ 49 h 82"/>
                  <a:gd name="T26" fmla="*/ 49 w 57"/>
                  <a:gd name="T27" fmla="*/ 54 h 82"/>
                  <a:gd name="T28" fmla="*/ 54 w 57"/>
                  <a:gd name="T29" fmla="*/ 61 h 82"/>
                  <a:gd name="T30" fmla="*/ 54 w 57"/>
                  <a:gd name="T31" fmla="*/ 74 h 82"/>
                  <a:gd name="T32" fmla="*/ 49 w 57"/>
                  <a:gd name="T3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82">
                    <a:moveTo>
                      <a:pt x="54" y="12"/>
                    </a:moveTo>
                    <a:lnTo>
                      <a:pt x="57" y="0"/>
                    </a:lnTo>
                    <a:lnTo>
                      <a:pt x="57" y="25"/>
                    </a:lnTo>
                    <a:lnTo>
                      <a:pt x="54" y="12"/>
                    </a:lnTo>
                    <a:lnTo>
                      <a:pt x="44" y="5"/>
                    </a:lnTo>
                    <a:lnTo>
                      <a:pt x="33" y="0"/>
                    </a:lnTo>
                    <a:lnTo>
                      <a:pt x="21" y="0"/>
                    </a:lnTo>
                    <a:lnTo>
                      <a:pt x="8" y="5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5" y="33"/>
                    </a:lnTo>
                    <a:lnTo>
                      <a:pt x="15" y="41"/>
                    </a:lnTo>
                    <a:lnTo>
                      <a:pt x="41" y="49"/>
                    </a:lnTo>
                    <a:lnTo>
                      <a:pt x="49" y="54"/>
                    </a:lnTo>
                    <a:lnTo>
                      <a:pt x="54" y="61"/>
                    </a:lnTo>
                    <a:lnTo>
                      <a:pt x="54" y="74"/>
                    </a:lnTo>
                    <a:lnTo>
                      <a:pt x="49" y="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8" name="Freeform 1788"/>
              <p:cNvSpPr>
                <a:spLocks/>
              </p:cNvSpPr>
              <p:nvPr/>
            </p:nvSpPr>
            <p:spPr bwMode="auto">
              <a:xfrm>
                <a:off x="1700" y="1452"/>
                <a:ext cx="49" cy="31"/>
              </a:xfrm>
              <a:custGeom>
                <a:avLst/>
                <a:gdLst>
                  <a:gd name="T0" fmla="*/ 0 w 49"/>
                  <a:gd name="T1" fmla="*/ 0 h 31"/>
                  <a:gd name="T2" fmla="*/ 3 w 49"/>
                  <a:gd name="T3" fmla="*/ 8 h 31"/>
                  <a:gd name="T4" fmla="*/ 10 w 49"/>
                  <a:gd name="T5" fmla="*/ 11 h 31"/>
                  <a:gd name="T6" fmla="*/ 36 w 49"/>
                  <a:gd name="T7" fmla="*/ 18 h 31"/>
                  <a:gd name="T8" fmla="*/ 44 w 49"/>
                  <a:gd name="T9" fmla="*/ 24 h 31"/>
                  <a:gd name="T10" fmla="*/ 49 w 49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31">
                    <a:moveTo>
                      <a:pt x="0" y="0"/>
                    </a:moveTo>
                    <a:lnTo>
                      <a:pt x="3" y="8"/>
                    </a:lnTo>
                    <a:lnTo>
                      <a:pt x="10" y="11"/>
                    </a:lnTo>
                    <a:lnTo>
                      <a:pt x="36" y="18"/>
                    </a:lnTo>
                    <a:lnTo>
                      <a:pt x="44" y="24"/>
                    </a:lnTo>
                    <a:lnTo>
                      <a:pt x="49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29" name="Freeform 1789"/>
              <p:cNvSpPr>
                <a:spLocks/>
              </p:cNvSpPr>
              <p:nvPr/>
            </p:nvSpPr>
            <p:spPr bwMode="auto">
              <a:xfrm>
                <a:off x="1695" y="1432"/>
                <a:ext cx="57" cy="80"/>
              </a:xfrm>
              <a:custGeom>
                <a:avLst/>
                <a:gdLst>
                  <a:gd name="T0" fmla="*/ 8 w 57"/>
                  <a:gd name="T1" fmla="*/ 0 h 80"/>
                  <a:gd name="T2" fmla="*/ 5 w 57"/>
                  <a:gd name="T3" fmla="*/ 7 h 80"/>
                  <a:gd name="T4" fmla="*/ 5 w 57"/>
                  <a:gd name="T5" fmla="*/ 15 h 80"/>
                  <a:gd name="T6" fmla="*/ 8 w 57"/>
                  <a:gd name="T7" fmla="*/ 23 h 80"/>
                  <a:gd name="T8" fmla="*/ 15 w 57"/>
                  <a:gd name="T9" fmla="*/ 28 h 80"/>
                  <a:gd name="T10" fmla="*/ 41 w 57"/>
                  <a:gd name="T11" fmla="*/ 36 h 80"/>
                  <a:gd name="T12" fmla="*/ 54 w 57"/>
                  <a:gd name="T13" fmla="*/ 44 h 80"/>
                  <a:gd name="T14" fmla="*/ 57 w 57"/>
                  <a:gd name="T15" fmla="*/ 51 h 80"/>
                  <a:gd name="T16" fmla="*/ 57 w 57"/>
                  <a:gd name="T17" fmla="*/ 64 h 80"/>
                  <a:gd name="T18" fmla="*/ 54 w 57"/>
                  <a:gd name="T19" fmla="*/ 72 h 80"/>
                  <a:gd name="T20" fmla="*/ 49 w 57"/>
                  <a:gd name="T21" fmla="*/ 77 h 80"/>
                  <a:gd name="T22" fmla="*/ 36 w 57"/>
                  <a:gd name="T23" fmla="*/ 80 h 80"/>
                  <a:gd name="T24" fmla="*/ 23 w 57"/>
                  <a:gd name="T25" fmla="*/ 80 h 80"/>
                  <a:gd name="T26" fmla="*/ 13 w 57"/>
                  <a:gd name="T27" fmla="*/ 77 h 80"/>
                  <a:gd name="T28" fmla="*/ 5 w 57"/>
                  <a:gd name="T29" fmla="*/ 69 h 80"/>
                  <a:gd name="T30" fmla="*/ 0 w 57"/>
                  <a:gd name="T31" fmla="*/ 56 h 80"/>
                  <a:gd name="T32" fmla="*/ 0 w 57"/>
                  <a:gd name="T33" fmla="*/ 80 h 80"/>
                  <a:gd name="T34" fmla="*/ 5 w 57"/>
                  <a:gd name="T35" fmla="*/ 6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80">
                    <a:moveTo>
                      <a:pt x="8" y="0"/>
                    </a:moveTo>
                    <a:lnTo>
                      <a:pt x="5" y="7"/>
                    </a:lnTo>
                    <a:lnTo>
                      <a:pt x="5" y="15"/>
                    </a:lnTo>
                    <a:lnTo>
                      <a:pt x="8" y="23"/>
                    </a:lnTo>
                    <a:lnTo>
                      <a:pt x="15" y="28"/>
                    </a:lnTo>
                    <a:lnTo>
                      <a:pt x="41" y="36"/>
                    </a:lnTo>
                    <a:lnTo>
                      <a:pt x="54" y="44"/>
                    </a:lnTo>
                    <a:lnTo>
                      <a:pt x="57" y="51"/>
                    </a:lnTo>
                    <a:lnTo>
                      <a:pt x="57" y="64"/>
                    </a:lnTo>
                    <a:lnTo>
                      <a:pt x="54" y="72"/>
                    </a:lnTo>
                    <a:lnTo>
                      <a:pt x="49" y="77"/>
                    </a:lnTo>
                    <a:lnTo>
                      <a:pt x="36" y="80"/>
                    </a:lnTo>
                    <a:lnTo>
                      <a:pt x="23" y="80"/>
                    </a:lnTo>
                    <a:lnTo>
                      <a:pt x="13" y="77"/>
                    </a:lnTo>
                    <a:lnTo>
                      <a:pt x="5" y="69"/>
                    </a:lnTo>
                    <a:lnTo>
                      <a:pt x="0" y="56"/>
                    </a:lnTo>
                    <a:lnTo>
                      <a:pt x="0" y="80"/>
                    </a:lnTo>
                    <a:lnTo>
                      <a:pt x="5" y="6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0" name="Line 1790"/>
              <p:cNvSpPr>
                <a:spLocks noChangeShapeType="1"/>
              </p:cNvSpPr>
              <p:nvPr/>
            </p:nvSpPr>
            <p:spPr bwMode="auto">
              <a:xfrm>
                <a:off x="3070" y="3573"/>
                <a:ext cx="228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1" name="Line 1791"/>
              <p:cNvSpPr>
                <a:spLocks noChangeShapeType="1"/>
              </p:cNvSpPr>
              <p:nvPr/>
            </p:nvSpPr>
            <p:spPr bwMode="auto">
              <a:xfrm flipV="1">
                <a:off x="3070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2" name="Freeform 1792"/>
              <p:cNvSpPr>
                <a:spLocks/>
              </p:cNvSpPr>
              <p:nvPr/>
            </p:nvSpPr>
            <p:spPr bwMode="auto">
              <a:xfrm>
                <a:off x="3000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3" name="Freeform 1793"/>
              <p:cNvSpPr>
                <a:spLocks/>
              </p:cNvSpPr>
              <p:nvPr/>
            </p:nvSpPr>
            <p:spPr bwMode="auto">
              <a:xfrm>
                <a:off x="3003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5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5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4" name="Freeform 1794"/>
              <p:cNvSpPr>
                <a:spLocks/>
              </p:cNvSpPr>
              <p:nvPr/>
            </p:nvSpPr>
            <p:spPr bwMode="auto">
              <a:xfrm>
                <a:off x="3034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5" name="Freeform 1795"/>
              <p:cNvSpPr>
                <a:spLocks/>
              </p:cNvSpPr>
              <p:nvPr/>
            </p:nvSpPr>
            <p:spPr bwMode="auto">
              <a:xfrm>
                <a:off x="3008" y="3645"/>
                <a:ext cx="10" cy="65"/>
              </a:xfrm>
              <a:custGeom>
                <a:avLst/>
                <a:gdLst>
                  <a:gd name="T0" fmla="*/ 10 w 10"/>
                  <a:gd name="T1" fmla="*/ 0 h 65"/>
                  <a:gd name="T2" fmla="*/ 5 w 10"/>
                  <a:gd name="T3" fmla="*/ 3 h 65"/>
                  <a:gd name="T4" fmla="*/ 2 w 10"/>
                  <a:gd name="T5" fmla="*/ 8 h 65"/>
                  <a:gd name="T6" fmla="*/ 0 w 10"/>
                  <a:gd name="T7" fmla="*/ 23 h 65"/>
                  <a:gd name="T8" fmla="*/ 0 w 10"/>
                  <a:gd name="T9" fmla="*/ 39 h 65"/>
                  <a:gd name="T10" fmla="*/ 2 w 10"/>
                  <a:gd name="T11" fmla="*/ 54 h 65"/>
                  <a:gd name="T12" fmla="*/ 5 w 10"/>
                  <a:gd name="T13" fmla="*/ 62 h 65"/>
                  <a:gd name="T14" fmla="*/ 10 w 10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10" y="0"/>
                    </a:moveTo>
                    <a:lnTo>
                      <a:pt x="5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5" y="62"/>
                    </a:lnTo>
                    <a:lnTo>
                      <a:pt x="1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6" name="Freeform 1796"/>
              <p:cNvSpPr>
                <a:spLocks/>
              </p:cNvSpPr>
              <p:nvPr/>
            </p:nvSpPr>
            <p:spPr bwMode="auto">
              <a:xfrm>
                <a:off x="3026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7" name="Freeform 1797"/>
              <p:cNvSpPr>
                <a:spLocks/>
              </p:cNvSpPr>
              <p:nvPr/>
            </p:nvSpPr>
            <p:spPr bwMode="auto">
              <a:xfrm>
                <a:off x="3065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8" name="Rectangle 1798"/>
              <p:cNvSpPr>
                <a:spLocks noChangeArrowheads="1"/>
              </p:cNvSpPr>
              <p:nvPr/>
            </p:nvSpPr>
            <p:spPr bwMode="auto">
              <a:xfrm>
                <a:off x="3070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39" name="Freeform 1799"/>
              <p:cNvSpPr>
                <a:spLocks/>
              </p:cNvSpPr>
              <p:nvPr/>
            </p:nvSpPr>
            <p:spPr bwMode="auto">
              <a:xfrm>
                <a:off x="3096" y="3645"/>
                <a:ext cx="43" cy="65"/>
              </a:xfrm>
              <a:custGeom>
                <a:avLst/>
                <a:gdLst>
                  <a:gd name="T0" fmla="*/ 18 w 43"/>
                  <a:gd name="T1" fmla="*/ 0 h 65"/>
                  <a:gd name="T2" fmla="*/ 10 w 43"/>
                  <a:gd name="T3" fmla="*/ 3 h 65"/>
                  <a:gd name="T4" fmla="*/ 2 w 43"/>
                  <a:gd name="T5" fmla="*/ 13 h 65"/>
                  <a:gd name="T6" fmla="*/ 0 w 43"/>
                  <a:gd name="T7" fmla="*/ 28 h 65"/>
                  <a:gd name="T8" fmla="*/ 0 w 43"/>
                  <a:gd name="T9" fmla="*/ 36 h 65"/>
                  <a:gd name="T10" fmla="*/ 2 w 43"/>
                  <a:gd name="T11" fmla="*/ 52 h 65"/>
                  <a:gd name="T12" fmla="*/ 10 w 43"/>
                  <a:gd name="T13" fmla="*/ 62 h 65"/>
                  <a:gd name="T14" fmla="*/ 18 w 43"/>
                  <a:gd name="T15" fmla="*/ 65 h 65"/>
                  <a:gd name="T16" fmla="*/ 25 w 43"/>
                  <a:gd name="T17" fmla="*/ 65 h 65"/>
                  <a:gd name="T18" fmla="*/ 33 w 43"/>
                  <a:gd name="T19" fmla="*/ 62 h 65"/>
                  <a:gd name="T20" fmla="*/ 41 w 43"/>
                  <a:gd name="T21" fmla="*/ 52 h 65"/>
                  <a:gd name="T22" fmla="*/ 43 w 43"/>
                  <a:gd name="T23" fmla="*/ 36 h 65"/>
                  <a:gd name="T24" fmla="*/ 43 w 43"/>
                  <a:gd name="T25" fmla="*/ 28 h 65"/>
                  <a:gd name="T26" fmla="*/ 41 w 43"/>
                  <a:gd name="T27" fmla="*/ 13 h 65"/>
                  <a:gd name="T28" fmla="*/ 33 w 43"/>
                  <a:gd name="T29" fmla="*/ 3 h 65"/>
                  <a:gd name="T30" fmla="*/ 25 w 43"/>
                  <a:gd name="T31" fmla="*/ 0 h 65"/>
                  <a:gd name="T32" fmla="*/ 18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18" y="0"/>
                    </a:moveTo>
                    <a:lnTo>
                      <a:pt x="10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41" y="52"/>
                    </a:lnTo>
                    <a:lnTo>
                      <a:pt x="43" y="36"/>
                    </a:lnTo>
                    <a:lnTo>
                      <a:pt x="43" y="28"/>
                    </a:lnTo>
                    <a:lnTo>
                      <a:pt x="41" y="13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0" name="Freeform 1800"/>
              <p:cNvSpPr>
                <a:spLocks/>
              </p:cNvSpPr>
              <p:nvPr/>
            </p:nvSpPr>
            <p:spPr bwMode="auto">
              <a:xfrm>
                <a:off x="3098" y="3650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5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5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1" name="Freeform 1801"/>
              <p:cNvSpPr>
                <a:spLocks/>
              </p:cNvSpPr>
              <p:nvPr/>
            </p:nvSpPr>
            <p:spPr bwMode="auto">
              <a:xfrm>
                <a:off x="3129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2" name="Freeform 1802"/>
              <p:cNvSpPr>
                <a:spLocks/>
              </p:cNvSpPr>
              <p:nvPr/>
            </p:nvSpPr>
            <p:spPr bwMode="auto">
              <a:xfrm>
                <a:off x="3103" y="3645"/>
                <a:ext cx="11" cy="65"/>
              </a:xfrm>
              <a:custGeom>
                <a:avLst/>
                <a:gdLst>
                  <a:gd name="T0" fmla="*/ 11 w 11"/>
                  <a:gd name="T1" fmla="*/ 0 h 65"/>
                  <a:gd name="T2" fmla="*/ 5 w 11"/>
                  <a:gd name="T3" fmla="*/ 3 h 65"/>
                  <a:gd name="T4" fmla="*/ 3 w 11"/>
                  <a:gd name="T5" fmla="*/ 8 h 65"/>
                  <a:gd name="T6" fmla="*/ 0 w 11"/>
                  <a:gd name="T7" fmla="*/ 23 h 65"/>
                  <a:gd name="T8" fmla="*/ 0 w 11"/>
                  <a:gd name="T9" fmla="*/ 39 h 65"/>
                  <a:gd name="T10" fmla="*/ 3 w 11"/>
                  <a:gd name="T11" fmla="*/ 54 h 65"/>
                  <a:gd name="T12" fmla="*/ 5 w 11"/>
                  <a:gd name="T13" fmla="*/ 62 h 65"/>
                  <a:gd name="T14" fmla="*/ 11 w 1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1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3" name="Freeform 1803"/>
              <p:cNvSpPr>
                <a:spLocks/>
              </p:cNvSpPr>
              <p:nvPr/>
            </p:nvSpPr>
            <p:spPr bwMode="auto">
              <a:xfrm>
                <a:off x="3121" y="3645"/>
                <a:ext cx="11" cy="65"/>
              </a:xfrm>
              <a:custGeom>
                <a:avLst/>
                <a:gdLst>
                  <a:gd name="T0" fmla="*/ 0 w 11"/>
                  <a:gd name="T1" fmla="*/ 65 h 65"/>
                  <a:gd name="T2" fmla="*/ 5 w 11"/>
                  <a:gd name="T3" fmla="*/ 62 h 65"/>
                  <a:gd name="T4" fmla="*/ 8 w 11"/>
                  <a:gd name="T5" fmla="*/ 54 h 65"/>
                  <a:gd name="T6" fmla="*/ 11 w 11"/>
                  <a:gd name="T7" fmla="*/ 39 h 65"/>
                  <a:gd name="T8" fmla="*/ 11 w 11"/>
                  <a:gd name="T9" fmla="*/ 23 h 65"/>
                  <a:gd name="T10" fmla="*/ 8 w 11"/>
                  <a:gd name="T11" fmla="*/ 8 h 65"/>
                  <a:gd name="T12" fmla="*/ 5 w 11"/>
                  <a:gd name="T13" fmla="*/ 3 h 65"/>
                  <a:gd name="T14" fmla="*/ 0 w 11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1" y="39"/>
                    </a:lnTo>
                    <a:lnTo>
                      <a:pt x="11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4" name="Line 1804"/>
              <p:cNvSpPr>
                <a:spLocks noChangeShapeType="1"/>
              </p:cNvSpPr>
              <p:nvPr/>
            </p:nvSpPr>
            <p:spPr bwMode="auto">
              <a:xfrm flipV="1">
                <a:off x="3449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5" name="Freeform 1805"/>
              <p:cNvSpPr>
                <a:spLocks/>
              </p:cNvSpPr>
              <p:nvPr/>
            </p:nvSpPr>
            <p:spPr bwMode="auto">
              <a:xfrm>
                <a:off x="3382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6" name="Freeform 1806"/>
              <p:cNvSpPr>
                <a:spLocks/>
              </p:cNvSpPr>
              <p:nvPr/>
            </p:nvSpPr>
            <p:spPr bwMode="auto">
              <a:xfrm>
                <a:off x="3384" y="3650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18 h 54"/>
                  <a:gd name="T6" fmla="*/ 0 w 6"/>
                  <a:gd name="T7" fmla="*/ 34 h 54"/>
                  <a:gd name="T8" fmla="*/ 3 w 6"/>
                  <a:gd name="T9" fmla="*/ 47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7" name="Freeform 1807"/>
              <p:cNvSpPr>
                <a:spLocks/>
              </p:cNvSpPr>
              <p:nvPr/>
            </p:nvSpPr>
            <p:spPr bwMode="auto">
              <a:xfrm>
                <a:off x="3415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8" name="Freeform 1808"/>
              <p:cNvSpPr>
                <a:spLocks/>
              </p:cNvSpPr>
              <p:nvPr/>
            </p:nvSpPr>
            <p:spPr bwMode="auto">
              <a:xfrm>
                <a:off x="3387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49" name="Freeform 1809"/>
              <p:cNvSpPr>
                <a:spLocks/>
              </p:cNvSpPr>
              <p:nvPr/>
            </p:nvSpPr>
            <p:spPr bwMode="auto">
              <a:xfrm>
                <a:off x="3405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0" name="Freeform 1810"/>
              <p:cNvSpPr>
                <a:spLocks/>
              </p:cNvSpPr>
              <p:nvPr/>
            </p:nvSpPr>
            <p:spPr bwMode="auto">
              <a:xfrm>
                <a:off x="3446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5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5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1" name="Rectangle 1811"/>
              <p:cNvSpPr>
                <a:spLocks noChangeArrowheads="1"/>
              </p:cNvSpPr>
              <p:nvPr/>
            </p:nvSpPr>
            <p:spPr bwMode="auto">
              <a:xfrm>
                <a:off x="3449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452" name="Group 1812"/>
            <p:cNvGrpSpPr>
              <a:grpSpLocks/>
            </p:cNvGrpSpPr>
            <p:nvPr/>
          </p:nvGrpSpPr>
          <p:grpSpPr bwMode="auto">
            <a:xfrm>
              <a:off x="3042" y="1141"/>
              <a:ext cx="2669" cy="2559"/>
              <a:chOff x="2892" y="1287"/>
              <a:chExt cx="2528" cy="2424"/>
            </a:xfrm>
          </p:grpSpPr>
          <p:sp>
            <p:nvSpPr>
              <p:cNvPr id="242453" name="Rectangle 1813"/>
              <p:cNvSpPr>
                <a:spLocks noChangeArrowheads="1"/>
              </p:cNvSpPr>
              <p:nvPr/>
            </p:nvSpPr>
            <p:spPr bwMode="auto">
              <a:xfrm>
                <a:off x="3480" y="36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4" name="Freeform 1814"/>
              <p:cNvSpPr>
                <a:spLocks/>
              </p:cNvSpPr>
              <p:nvPr/>
            </p:nvSpPr>
            <p:spPr bwMode="auto">
              <a:xfrm>
                <a:off x="3477" y="3645"/>
                <a:ext cx="42" cy="65"/>
              </a:xfrm>
              <a:custGeom>
                <a:avLst/>
                <a:gdLst>
                  <a:gd name="T0" fmla="*/ 3 w 42"/>
                  <a:gd name="T1" fmla="*/ 8 h 65"/>
                  <a:gd name="T2" fmla="*/ 5 w 42"/>
                  <a:gd name="T3" fmla="*/ 8 h 65"/>
                  <a:gd name="T4" fmla="*/ 8 w 42"/>
                  <a:gd name="T5" fmla="*/ 13 h 65"/>
                  <a:gd name="T6" fmla="*/ 8 w 42"/>
                  <a:gd name="T7" fmla="*/ 16 h 65"/>
                  <a:gd name="T8" fmla="*/ 5 w 42"/>
                  <a:gd name="T9" fmla="*/ 18 h 65"/>
                  <a:gd name="T10" fmla="*/ 3 w 42"/>
                  <a:gd name="T11" fmla="*/ 18 h 65"/>
                  <a:gd name="T12" fmla="*/ 0 w 42"/>
                  <a:gd name="T13" fmla="*/ 16 h 65"/>
                  <a:gd name="T14" fmla="*/ 0 w 42"/>
                  <a:gd name="T15" fmla="*/ 13 h 65"/>
                  <a:gd name="T16" fmla="*/ 3 w 42"/>
                  <a:gd name="T17" fmla="*/ 5 h 65"/>
                  <a:gd name="T18" fmla="*/ 5 w 42"/>
                  <a:gd name="T19" fmla="*/ 3 h 65"/>
                  <a:gd name="T20" fmla="*/ 16 w 42"/>
                  <a:gd name="T21" fmla="*/ 0 h 65"/>
                  <a:gd name="T22" fmla="*/ 26 w 42"/>
                  <a:gd name="T23" fmla="*/ 0 h 65"/>
                  <a:gd name="T24" fmla="*/ 36 w 42"/>
                  <a:gd name="T25" fmla="*/ 3 h 65"/>
                  <a:gd name="T26" fmla="*/ 39 w 42"/>
                  <a:gd name="T27" fmla="*/ 5 h 65"/>
                  <a:gd name="T28" fmla="*/ 42 w 42"/>
                  <a:gd name="T29" fmla="*/ 13 h 65"/>
                  <a:gd name="T30" fmla="*/ 42 w 42"/>
                  <a:gd name="T31" fmla="*/ 18 h 65"/>
                  <a:gd name="T32" fmla="*/ 39 w 42"/>
                  <a:gd name="T33" fmla="*/ 23 h 65"/>
                  <a:gd name="T34" fmla="*/ 31 w 42"/>
                  <a:gd name="T35" fmla="*/ 31 h 65"/>
                  <a:gd name="T36" fmla="*/ 16 w 42"/>
                  <a:gd name="T37" fmla="*/ 36 h 65"/>
                  <a:gd name="T38" fmla="*/ 8 w 42"/>
                  <a:gd name="T39" fmla="*/ 39 h 65"/>
                  <a:gd name="T40" fmla="*/ 3 w 42"/>
                  <a:gd name="T41" fmla="*/ 46 h 65"/>
                  <a:gd name="T42" fmla="*/ 0 w 42"/>
                  <a:gd name="T43" fmla="*/ 54 h 65"/>
                  <a:gd name="T44" fmla="*/ 0 w 42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65">
                    <a:moveTo>
                      <a:pt x="3" y="8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8" y="39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5" name="Freeform 1815"/>
              <p:cNvSpPr>
                <a:spLocks/>
              </p:cNvSpPr>
              <p:nvPr/>
            </p:nvSpPr>
            <p:spPr bwMode="auto">
              <a:xfrm>
                <a:off x="3513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6" name="Freeform 1816"/>
              <p:cNvSpPr>
                <a:spLocks/>
              </p:cNvSpPr>
              <p:nvPr/>
            </p:nvSpPr>
            <p:spPr bwMode="auto">
              <a:xfrm>
                <a:off x="3493" y="3645"/>
                <a:ext cx="20" cy="36"/>
              </a:xfrm>
              <a:custGeom>
                <a:avLst/>
                <a:gdLst>
                  <a:gd name="T0" fmla="*/ 10 w 20"/>
                  <a:gd name="T1" fmla="*/ 0 h 36"/>
                  <a:gd name="T2" fmla="*/ 18 w 20"/>
                  <a:gd name="T3" fmla="*/ 3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0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lnTo>
                      <a:pt x="18" y="3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7" name="Freeform 1817"/>
              <p:cNvSpPr>
                <a:spLocks/>
              </p:cNvSpPr>
              <p:nvPr/>
            </p:nvSpPr>
            <p:spPr bwMode="auto">
              <a:xfrm>
                <a:off x="3477" y="3699"/>
                <a:ext cx="42" cy="5"/>
              </a:xfrm>
              <a:custGeom>
                <a:avLst/>
                <a:gdLst>
                  <a:gd name="T0" fmla="*/ 0 w 42"/>
                  <a:gd name="T1" fmla="*/ 5 h 5"/>
                  <a:gd name="T2" fmla="*/ 3 w 42"/>
                  <a:gd name="T3" fmla="*/ 0 h 5"/>
                  <a:gd name="T4" fmla="*/ 8 w 42"/>
                  <a:gd name="T5" fmla="*/ 0 h 5"/>
                  <a:gd name="T6" fmla="*/ 23 w 42"/>
                  <a:gd name="T7" fmla="*/ 5 h 5"/>
                  <a:gd name="T8" fmla="*/ 36 w 42"/>
                  <a:gd name="T9" fmla="*/ 5 h 5"/>
                  <a:gd name="T10" fmla="*/ 42 w 4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23" y="5"/>
                    </a:lnTo>
                    <a:lnTo>
                      <a:pt x="36" y="5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8" name="Freeform 1818"/>
              <p:cNvSpPr>
                <a:spLocks/>
              </p:cNvSpPr>
              <p:nvPr/>
            </p:nvSpPr>
            <p:spPr bwMode="auto">
              <a:xfrm>
                <a:off x="3485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5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5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59" name="Freeform 1819"/>
              <p:cNvSpPr>
                <a:spLocks/>
              </p:cNvSpPr>
              <p:nvPr/>
            </p:nvSpPr>
            <p:spPr bwMode="auto">
              <a:xfrm>
                <a:off x="3485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5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5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0" name="Line 1820"/>
              <p:cNvSpPr>
                <a:spLocks noChangeShapeType="1"/>
              </p:cNvSpPr>
              <p:nvPr/>
            </p:nvSpPr>
            <p:spPr bwMode="auto">
              <a:xfrm flipV="1">
                <a:off x="3831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1" name="Freeform 1821"/>
              <p:cNvSpPr>
                <a:spLocks/>
              </p:cNvSpPr>
              <p:nvPr/>
            </p:nvSpPr>
            <p:spPr bwMode="auto">
              <a:xfrm>
                <a:off x="3761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2" name="Freeform 1822"/>
              <p:cNvSpPr>
                <a:spLocks/>
              </p:cNvSpPr>
              <p:nvPr/>
            </p:nvSpPr>
            <p:spPr bwMode="auto">
              <a:xfrm>
                <a:off x="3764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2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2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3" name="Freeform 1823"/>
              <p:cNvSpPr>
                <a:spLocks/>
              </p:cNvSpPr>
              <p:nvPr/>
            </p:nvSpPr>
            <p:spPr bwMode="auto">
              <a:xfrm>
                <a:off x="3795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4" name="Freeform 1824"/>
              <p:cNvSpPr>
                <a:spLocks/>
              </p:cNvSpPr>
              <p:nvPr/>
            </p:nvSpPr>
            <p:spPr bwMode="auto">
              <a:xfrm>
                <a:off x="3766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5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5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5" name="Freeform 1825"/>
              <p:cNvSpPr>
                <a:spLocks/>
              </p:cNvSpPr>
              <p:nvPr/>
            </p:nvSpPr>
            <p:spPr bwMode="auto">
              <a:xfrm>
                <a:off x="3787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6" name="Freeform 1826"/>
              <p:cNvSpPr>
                <a:spLocks/>
              </p:cNvSpPr>
              <p:nvPr/>
            </p:nvSpPr>
            <p:spPr bwMode="auto">
              <a:xfrm>
                <a:off x="3825" y="3699"/>
                <a:ext cx="11" cy="11"/>
              </a:xfrm>
              <a:custGeom>
                <a:avLst/>
                <a:gdLst>
                  <a:gd name="T0" fmla="*/ 3 w 11"/>
                  <a:gd name="T1" fmla="*/ 0 h 11"/>
                  <a:gd name="T2" fmla="*/ 0 w 11"/>
                  <a:gd name="T3" fmla="*/ 5 h 11"/>
                  <a:gd name="T4" fmla="*/ 0 w 11"/>
                  <a:gd name="T5" fmla="*/ 8 h 11"/>
                  <a:gd name="T6" fmla="*/ 3 w 11"/>
                  <a:gd name="T7" fmla="*/ 11 h 11"/>
                  <a:gd name="T8" fmla="*/ 6 w 11"/>
                  <a:gd name="T9" fmla="*/ 11 h 11"/>
                  <a:gd name="T10" fmla="*/ 11 w 11"/>
                  <a:gd name="T11" fmla="*/ 8 h 11"/>
                  <a:gd name="T12" fmla="*/ 11 w 11"/>
                  <a:gd name="T13" fmla="*/ 5 h 11"/>
                  <a:gd name="T14" fmla="*/ 6 w 11"/>
                  <a:gd name="T15" fmla="*/ 0 h 11"/>
                  <a:gd name="T16" fmla="*/ 3 w 11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7" name="Rectangle 1827"/>
              <p:cNvSpPr>
                <a:spLocks noChangeArrowheads="1"/>
              </p:cNvSpPr>
              <p:nvPr/>
            </p:nvSpPr>
            <p:spPr bwMode="auto">
              <a:xfrm>
                <a:off x="3828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8" name="Line 1828"/>
              <p:cNvSpPr>
                <a:spLocks noChangeShapeType="1"/>
              </p:cNvSpPr>
              <p:nvPr/>
            </p:nvSpPr>
            <p:spPr bwMode="auto">
              <a:xfrm>
                <a:off x="3882" y="3653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69" name="Line 1829"/>
              <p:cNvSpPr>
                <a:spLocks noChangeShapeType="1"/>
              </p:cNvSpPr>
              <p:nvPr/>
            </p:nvSpPr>
            <p:spPr bwMode="auto">
              <a:xfrm>
                <a:off x="3885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0" name="Line 1830"/>
              <p:cNvSpPr>
                <a:spLocks noChangeShapeType="1"/>
              </p:cNvSpPr>
              <p:nvPr/>
            </p:nvSpPr>
            <p:spPr bwMode="auto">
              <a:xfrm>
                <a:off x="3887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1" name="Freeform 1831"/>
              <p:cNvSpPr>
                <a:spLocks/>
              </p:cNvSpPr>
              <p:nvPr/>
            </p:nvSpPr>
            <p:spPr bwMode="auto">
              <a:xfrm>
                <a:off x="3854" y="3645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2" name="Line 1832"/>
              <p:cNvSpPr>
                <a:spLocks noChangeShapeType="1"/>
              </p:cNvSpPr>
              <p:nvPr/>
            </p:nvSpPr>
            <p:spPr bwMode="auto">
              <a:xfrm>
                <a:off x="3872" y="3710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3" name="Line 1833"/>
              <p:cNvSpPr>
                <a:spLocks noChangeShapeType="1"/>
              </p:cNvSpPr>
              <p:nvPr/>
            </p:nvSpPr>
            <p:spPr bwMode="auto">
              <a:xfrm flipH="1">
                <a:off x="3875" y="3707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4" name="Line 1834"/>
              <p:cNvSpPr>
                <a:spLocks noChangeShapeType="1"/>
              </p:cNvSpPr>
              <p:nvPr/>
            </p:nvSpPr>
            <p:spPr bwMode="auto">
              <a:xfrm flipH="1">
                <a:off x="3877" y="3704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5" name="Line 1835"/>
              <p:cNvSpPr>
                <a:spLocks noChangeShapeType="1"/>
              </p:cNvSpPr>
              <p:nvPr/>
            </p:nvSpPr>
            <p:spPr bwMode="auto">
              <a:xfrm>
                <a:off x="3887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6" name="Line 1836"/>
              <p:cNvSpPr>
                <a:spLocks noChangeShapeType="1"/>
              </p:cNvSpPr>
              <p:nvPr/>
            </p:nvSpPr>
            <p:spPr bwMode="auto">
              <a:xfrm>
                <a:off x="3887" y="3707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7" name="Line 1837"/>
              <p:cNvSpPr>
                <a:spLocks noChangeShapeType="1"/>
              </p:cNvSpPr>
              <p:nvPr/>
            </p:nvSpPr>
            <p:spPr bwMode="auto">
              <a:xfrm flipV="1">
                <a:off x="4210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8" name="Freeform 1838"/>
              <p:cNvSpPr>
                <a:spLocks/>
              </p:cNvSpPr>
              <p:nvPr/>
            </p:nvSpPr>
            <p:spPr bwMode="auto">
              <a:xfrm>
                <a:off x="4143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79" name="Freeform 1839"/>
              <p:cNvSpPr>
                <a:spLocks/>
              </p:cNvSpPr>
              <p:nvPr/>
            </p:nvSpPr>
            <p:spPr bwMode="auto">
              <a:xfrm>
                <a:off x="4145" y="3650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18 h 54"/>
                  <a:gd name="T6" fmla="*/ 0 w 6"/>
                  <a:gd name="T7" fmla="*/ 34 h 54"/>
                  <a:gd name="T8" fmla="*/ 3 w 6"/>
                  <a:gd name="T9" fmla="*/ 47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0" name="Freeform 1840"/>
              <p:cNvSpPr>
                <a:spLocks/>
              </p:cNvSpPr>
              <p:nvPr/>
            </p:nvSpPr>
            <p:spPr bwMode="auto">
              <a:xfrm>
                <a:off x="4176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1" name="Freeform 1841"/>
              <p:cNvSpPr>
                <a:spLocks/>
              </p:cNvSpPr>
              <p:nvPr/>
            </p:nvSpPr>
            <p:spPr bwMode="auto">
              <a:xfrm>
                <a:off x="4148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2" name="Freeform 1842"/>
              <p:cNvSpPr>
                <a:spLocks/>
              </p:cNvSpPr>
              <p:nvPr/>
            </p:nvSpPr>
            <p:spPr bwMode="auto">
              <a:xfrm>
                <a:off x="4166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3" name="Freeform 1843"/>
              <p:cNvSpPr>
                <a:spLocks/>
              </p:cNvSpPr>
              <p:nvPr/>
            </p:nvSpPr>
            <p:spPr bwMode="auto">
              <a:xfrm>
                <a:off x="4207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5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5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4" name="Rectangle 1844"/>
              <p:cNvSpPr>
                <a:spLocks noChangeArrowheads="1"/>
              </p:cNvSpPr>
              <p:nvPr/>
            </p:nvSpPr>
            <p:spPr bwMode="auto">
              <a:xfrm>
                <a:off x="4210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5" name="Rectangle 1845"/>
              <p:cNvSpPr>
                <a:spLocks noChangeArrowheads="1"/>
              </p:cNvSpPr>
              <p:nvPr/>
            </p:nvSpPr>
            <p:spPr bwMode="auto">
              <a:xfrm>
                <a:off x="4272" y="3653"/>
                <a:ext cx="2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6" name="Freeform 1846"/>
              <p:cNvSpPr>
                <a:spLocks/>
              </p:cNvSpPr>
              <p:nvPr/>
            </p:nvSpPr>
            <p:spPr bwMode="auto">
              <a:xfrm>
                <a:off x="4236" y="3645"/>
                <a:ext cx="43" cy="65"/>
              </a:xfrm>
              <a:custGeom>
                <a:avLst/>
                <a:gdLst>
                  <a:gd name="T0" fmla="*/ 38 w 43"/>
                  <a:gd name="T1" fmla="*/ 5 h 65"/>
                  <a:gd name="T2" fmla="*/ 36 w 43"/>
                  <a:gd name="T3" fmla="*/ 5 h 65"/>
                  <a:gd name="T4" fmla="*/ 31 w 43"/>
                  <a:gd name="T5" fmla="*/ 8 h 65"/>
                  <a:gd name="T6" fmla="*/ 31 w 43"/>
                  <a:gd name="T7" fmla="*/ 13 h 65"/>
                  <a:gd name="T8" fmla="*/ 36 w 43"/>
                  <a:gd name="T9" fmla="*/ 16 h 65"/>
                  <a:gd name="T10" fmla="*/ 38 w 43"/>
                  <a:gd name="T11" fmla="*/ 16 h 65"/>
                  <a:gd name="T12" fmla="*/ 41 w 43"/>
                  <a:gd name="T13" fmla="*/ 13 h 65"/>
                  <a:gd name="T14" fmla="*/ 41 w 43"/>
                  <a:gd name="T15" fmla="*/ 8 h 65"/>
                  <a:gd name="T16" fmla="*/ 38 w 43"/>
                  <a:gd name="T17" fmla="*/ 3 h 65"/>
                  <a:gd name="T18" fmla="*/ 31 w 43"/>
                  <a:gd name="T19" fmla="*/ 0 h 65"/>
                  <a:gd name="T20" fmla="*/ 23 w 43"/>
                  <a:gd name="T21" fmla="*/ 0 h 65"/>
                  <a:gd name="T22" fmla="*/ 13 w 43"/>
                  <a:gd name="T23" fmla="*/ 3 h 65"/>
                  <a:gd name="T24" fmla="*/ 7 w 43"/>
                  <a:gd name="T25" fmla="*/ 8 h 65"/>
                  <a:gd name="T26" fmla="*/ 5 w 43"/>
                  <a:gd name="T27" fmla="*/ 16 h 65"/>
                  <a:gd name="T28" fmla="*/ 0 w 43"/>
                  <a:gd name="T29" fmla="*/ 28 h 65"/>
                  <a:gd name="T30" fmla="*/ 0 w 43"/>
                  <a:gd name="T31" fmla="*/ 46 h 65"/>
                  <a:gd name="T32" fmla="*/ 5 w 43"/>
                  <a:gd name="T33" fmla="*/ 54 h 65"/>
                  <a:gd name="T34" fmla="*/ 10 w 43"/>
                  <a:gd name="T35" fmla="*/ 62 h 65"/>
                  <a:gd name="T36" fmla="*/ 20 w 43"/>
                  <a:gd name="T37" fmla="*/ 65 h 65"/>
                  <a:gd name="T38" fmla="*/ 25 w 43"/>
                  <a:gd name="T39" fmla="*/ 65 h 65"/>
                  <a:gd name="T40" fmla="*/ 36 w 43"/>
                  <a:gd name="T41" fmla="*/ 62 h 65"/>
                  <a:gd name="T42" fmla="*/ 41 w 43"/>
                  <a:gd name="T43" fmla="*/ 54 h 65"/>
                  <a:gd name="T44" fmla="*/ 43 w 43"/>
                  <a:gd name="T45" fmla="*/ 46 h 65"/>
                  <a:gd name="T46" fmla="*/ 43 w 43"/>
                  <a:gd name="T47" fmla="*/ 44 h 65"/>
                  <a:gd name="T48" fmla="*/ 41 w 43"/>
                  <a:gd name="T49" fmla="*/ 34 h 65"/>
                  <a:gd name="T50" fmla="*/ 36 w 43"/>
                  <a:gd name="T51" fmla="*/ 28 h 65"/>
                  <a:gd name="T52" fmla="*/ 25 w 43"/>
                  <a:gd name="T53" fmla="*/ 23 h 65"/>
                  <a:gd name="T54" fmla="*/ 20 w 43"/>
                  <a:gd name="T55" fmla="*/ 23 h 65"/>
                  <a:gd name="T56" fmla="*/ 13 w 43"/>
                  <a:gd name="T57" fmla="*/ 28 h 65"/>
                  <a:gd name="T58" fmla="*/ 10 w 43"/>
                  <a:gd name="T59" fmla="*/ 31 h 65"/>
                  <a:gd name="T60" fmla="*/ 7 w 43"/>
                  <a:gd name="T61" fmla="*/ 3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5">
                    <a:moveTo>
                      <a:pt x="38" y="5"/>
                    </a:moveTo>
                    <a:lnTo>
                      <a:pt x="36" y="5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6" y="16"/>
                    </a:lnTo>
                    <a:lnTo>
                      <a:pt x="38" y="16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38" y="3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3" y="3"/>
                    </a:lnTo>
                    <a:lnTo>
                      <a:pt x="7" y="8"/>
                    </a:lnTo>
                    <a:lnTo>
                      <a:pt x="5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5" y="54"/>
                    </a:lnTo>
                    <a:lnTo>
                      <a:pt x="10" y="62"/>
                    </a:lnTo>
                    <a:lnTo>
                      <a:pt x="20" y="65"/>
                    </a:lnTo>
                    <a:lnTo>
                      <a:pt x="25" y="65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3" y="46"/>
                    </a:lnTo>
                    <a:lnTo>
                      <a:pt x="43" y="44"/>
                    </a:lnTo>
                    <a:lnTo>
                      <a:pt x="41" y="34"/>
                    </a:lnTo>
                    <a:lnTo>
                      <a:pt x="36" y="28"/>
                    </a:lnTo>
                    <a:lnTo>
                      <a:pt x="25" y="23"/>
                    </a:lnTo>
                    <a:lnTo>
                      <a:pt x="20" y="23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7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7" name="Freeform 1847"/>
              <p:cNvSpPr>
                <a:spLocks/>
              </p:cNvSpPr>
              <p:nvPr/>
            </p:nvSpPr>
            <p:spPr bwMode="auto">
              <a:xfrm>
                <a:off x="4241" y="3653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8 h 51"/>
                  <a:gd name="T4" fmla="*/ 0 w 5"/>
                  <a:gd name="T5" fmla="*/ 20 h 51"/>
                  <a:gd name="T6" fmla="*/ 0 w 5"/>
                  <a:gd name="T7" fmla="*/ 38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8"/>
                    </a:lnTo>
                    <a:lnTo>
                      <a:pt x="0" y="2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8" name="Freeform 1848"/>
              <p:cNvSpPr>
                <a:spLocks/>
              </p:cNvSpPr>
              <p:nvPr/>
            </p:nvSpPr>
            <p:spPr bwMode="auto">
              <a:xfrm>
                <a:off x="4274" y="3679"/>
                <a:ext cx="3" cy="20"/>
              </a:xfrm>
              <a:custGeom>
                <a:avLst/>
                <a:gdLst>
                  <a:gd name="T0" fmla="*/ 0 w 3"/>
                  <a:gd name="T1" fmla="*/ 20 h 20"/>
                  <a:gd name="T2" fmla="*/ 3 w 3"/>
                  <a:gd name="T3" fmla="*/ 15 h 20"/>
                  <a:gd name="T4" fmla="*/ 3 w 3"/>
                  <a:gd name="T5" fmla="*/ 5 h 20"/>
                  <a:gd name="T6" fmla="*/ 0 w 3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0">
                    <a:moveTo>
                      <a:pt x="0" y="20"/>
                    </a:moveTo>
                    <a:lnTo>
                      <a:pt x="3" y="15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89" name="Freeform 1849"/>
              <p:cNvSpPr>
                <a:spLocks/>
              </p:cNvSpPr>
              <p:nvPr/>
            </p:nvSpPr>
            <p:spPr bwMode="auto">
              <a:xfrm>
                <a:off x="4243" y="3645"/>
                <a:ext cx="16" cy="65"/>
              </a:xfrm>
              <a:custGeom>
                <a:avLst/>
                <a:gdLst>
                  <a:gd name="T0" fmla="*/ 16 w 16"/>
                  <a:gd name="T1" fmla="*/ 0 h 65"/>
                  <a:gd name="T2" fmla="*/ 8 w 16"/>
                  <a:gd name="T3" fmla="*/ 3 h 65"/>
                  <a:gd name="T4" fmla="*/ 6 w 16"/>
                  <a:gd name="T5" fmla="*/ 5 h 65"/>
                  <a:gd name="T6" fmla="*/ 3 w 16"/>
                  <a:gd name="T7" fmla="*/ 13 h 65"/>
                  <a:gd name="T8" fmla="*/ 0 w 16"/>
                  <a:gd name="T9" fmla="*/ 23 h 65"/>
                  <a:gd name="T10" fmla="*/ 0 w 16"/>
                  <a:gd name="T11" fmla="*/ 46 h 65"/>
                  <a:gd name="T12" fmla="*/ 3 w 16"/>
                  <a:gd name="T13" fmla="*/ 54 h 65"/>
                  <a:gd name="T14" fmla="*/ 6 w 16"/>
                  <a:gd name="T15" fmla="*/ 62 h 65"/>
                  <a:gd name="T16" fmla="*/ 13 w 16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5">
                    <a:moveTo>
                      <a:pt x="16" y="0"/>
                    </a:moveTo>
                    <a:lnTo>
                      <a:pt x="8" y="3"/>
                    </a:lnTo>
                    <a:lnTo>
                      <a:pt x="6" y="5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0" y="46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0" name="Freeform 1850"/>
              <p:cNvSpPr>
                <a:spLocks/>
              </p:cNvSpPr>
              <p:nvPr/>
            </p:nvSpPr>
            <p:spPr bwMode="auto">
              <a:xfrm>
                <a:off x="4261" y="3668"/>
                <a:ext cx="13" cy="42"/>
              </a:xfrm>
              <a:custGeom>
                <a:avLst/>
                <a:gdLst>
                  <a:gd name="T0" fmla="*/ 0 w 13"/>
                  <a:gd name="T1" fmla="*/ 42 h 42"/>
                  <a:gd name="T2" fmla="*/ 6 w 13"/>
                  <a:gd name="T3" fmla="*/ 39 h 42"/>
                  <a:gd name="T4" fmla="*/ 11 w 13"/>
                  <a:gd name="T5" fmla="*/ 36 h 42"/>
                  <a:gd name="T6" fmla="*/ 13 w 13"/>
                  <a:gd name="T7" fmla="*/ 26 h 42"/>
                  <a:gd name="T8" fmla="*/ 13 w 13"/>
                  <a:gd name="T9" fmla="*/ 16 h 42"/>
                  <a:gd name="T10" fmla="*/ 11 w 13"/>
                  <a:gd name="T11" fmla="*/ 8 h 42"/>
                  <a:gd name="T12" fmla="*/ 6 w 13"/>
                  <a:gd name="T13" fmla="*/ 5 h 42"/>
                  <a:gd name="T14" fmla="*/ 0 w 1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2">
                    <a:moveTo>
                      <a:pt x="0" y="42"/>
                    </a:moveTo>
                    <a:lnTo>
                      <a:pt x="6" y="39"/>
                    </a:lnTo>
                    <a:lnTo>
                      <a:pt x="11" y="36"/>
                    </a:lnTo>
                    <a:lnTo>
                      <a:pt x="13" y="26"/>
                    </a:lnTo>
                    <a:lnTo>
                      <a:pt x="13" y="16"/>
                    </a:lnTo>
                    <a:lnTo>
                      <a:pt x="11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1" name="Line 1851"/>
              <p:cNvSpPr>
                <a:spLocks noChangeShapeType="1"/>
              </p:cNvSpPr>
              <p:nvPr/>
            </p:nvSpPr>
            <p:spPr bwMode="auto">
              <a:xfrm flipV="1">
                <a:off x="4592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2" name="Freeform 1852"/>
              <p:cNvSpPr>
                <a:spLocks/>
              </p:cNvSpPr>
              <p:nvPr/>
            </p:nvSpPr>
            <p:spPr bwMode="auto">
              <a:xfrm>
                <a:off x="4522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3 w 44"/>
                  <a:gd name="T17" fmla="*/ 65 h 65"/>
                  <a:gd name="T18" fmla="*/ 33 w 44"/>
                  <a:gd name="T19" fmla="*/ 62 h 65"/>
                  <a:gd name="T20" fmla="*/ 39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39 w 44"/>
                  <a:gd name="T27" fmla="*/ 13 h 65"/>
                  <a:gd name="T28" fmla="*/ 33 w 44"/>
                  <a:gd name="T29" fmla="*/ 3 h 65"/>
                  <a:gd name="T30" fmla="*/ 23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9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3" name="Freeform 1853"/>
              <p:cNvSpPr>
                <a:spLocks/>
              </p:cNvSpPr>
              <p:nvPr/>
            </p:nvSpPr>
            <p:spPr bwMode="auto">
              <a:xfrm>
                <a:off x="4525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2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2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4" name="Freeform 1854"/>
              <p:cNvSpPr>
                <a:spLocks/>
              </p:cNvSpPr>
              <p:nvPr/>
            </p:nvSpPr>
            <p:spPr bwMode="auto">
              <a:xfrm>
                <a:off x="4555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5" name="Freeform 1855"/>
              <p:cNvSpPr>
                <a:spLocks/>
              </p:cNvSpPr>
              <p:nvPr/>
            </p:nvSpPr>
            <p:spPr bwMode="auto">
              <a:xfrm>
                <a:off x="4527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5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5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6" name="Freeform 1856"/>
              <p:cNvSpPr>
                <a:spLocks/>
              </p:cNvSpPr>
              <p:nvPr/>
            </p:nvSpPr>
            <p:spPr bwMode="auto">
              <a:xfrm>
                <a:off x="4545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7" name="Freeform 1857"/>
              <p:cNvSpPr>
                <a:spLocks/>
              </p:cNvSpPr>
              <p:nvPr/>
            </p:nvSpPr>
            <p:spPr bwMode="auto">
              <a:xfrm>
                <a:off x="4586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8" name="Rectangle 1858"/>
              <p:cNvSpPr>
                <a:spLocks noChangeArrowheads="1"/>
              </p:cNvSpPr>
              <p:nvPr/>
            </p:nvSpPr>
            <p:spPr bwMode="auto">
              <a:xfrm>
                <a:off x="4589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99" name="Freeform 1859"/>
              <p:cNvSpPr>
                <a:spLocks/>
              </p:cNvSpPr>
              <p:nvPr/>
            </p:nvSpPr>
            <p:spPr bwMode="auto">
              <a:xfrm>
                <a:off x="4620" y="3645"/>
                <a:ext cx="36" cy="28"/>
              </a:xfrm>
              <a:custGeom>
                <a:avLst/>
                <a:gdLst>
                  <a:gd name="T0" fmla="*/ 13 w 36"/>
                  <a:gd name="T1" fmla="*/ 0 h 28"/>
                  <a:gd name="T2" fmla="*/ 3 w 36"/>
                  <a:gd name="T3" fmla="*/ 3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3 w 36"/>
                  <a:gd name="T11" fmla="*/ 28 h 28"/>
                  <a:gd name="T12" fmla="*/ 26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3 h 28"/>
                  <a:gd name="T22" fmla="*/ 26 w 36"/>
                  <a:gd name="T23" fmla="*/ 0 h 28"/>
                  <a:gd name="T24" fmla="*/ 13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3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3" y="28"/>
                    </a:lnTo>
                    <a:lnTo>
                      <a:pt x="26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3"/>
                    </a:lnTo>
                    <a:lnTo>
                      <a:pt x="26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0" name="Freeform 1860"/>
              <p:cNvSpPr>
                <a:spLocks/>
              </p:cNvSpPr>
              <p:nvPr/>
            </p:nvSpPr>
            <p:spPr bwMode="auto">
              <a:xfrm>
                <a:off x="4623" y="3648"/>
                <a:ext cx="5" cy="20"/>
              </a:xfrm>
              <a:custGeom>
                <a:avLst/>
                <a:gdLst>
                  <a:gd name="T0" fmla="*/ 5 w 5"/>
                  <a:gd name="T1" fmla="*/ 0 h 20"/>
                  <a:gd name="T2" fmla="*/ 0 w 5"/>
                  <a:gd name="T3" fmla="*/ 5 h 20"/>
                  <a:gd name="T4" fmla="*/ 0 w 5"/>
                  <a:gd name="T5" fmla="*/ 15 h 20"/>
                  <a:gd name="T6" fmla="*/ 5 w 5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5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1" name="Freeform 1861"/>
              <p:cNvSpPr>
                <a:spLocks/>
              </p:cNvSpPr>
              <p:nvPr/>
            </p:nvSpPr>
            <p:spPr bwMode="auto">
              <a:xfrm>
                <a:off x="4651" y="3648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2" name="Freeform 1862"/>
              <p:cNvSpPr>
                <a:spLocks/>
              </p:cNvSpPr>
              <p:nvPr/>
            </p:nvSpPr>
            <p:spPr bwMode="auto">
              <a:xfrm>
                <a:off x="4628" y="3645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3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3" name="Freeform 1863"/>
              <p:cNvSpPr>
                <a:spLocks/>
              </p:cNvSpPr>
              <p:nvPr/>
            </p:nvSpPr>
            <p:spPr bwMode="auto">
              <a:xfrm>
                <a:off x="4646" y="3645"/>
                <a:ext cx="5" cy="28"/>
              </a:xfrm>
              <a:custGeom>
                <a:avLst/>
                <a:gdLst>
                  <a:gd name="T0" fmla="*/ 0 w 5"/>
                  <a:gd name="T1" fmla="*/ 28 h 28"/>
                  <a:gd name="T2" fmla="*/ 2 w 5"/>
                  <a:gd name="T3" fmla="*/ 23 h 28"/>
                  <a:gd name="T4" fmla="*/ 5 w 5"/>
                  <a:gd name="T5" fmla="*/ 18 h 28"/>
                  <a:gd name="T6" fmla="*/ 5 w 5"/>
                  <a:gd name="T7" fmla="*/ 8 h 28"/>
                  <a:gd name="T8" fmla="*/ 2 w 5"/>
                  <a:gd name="T9" fmla="*/ 3 h 28"/>
                  <a:gd name="T10" fmla="*/ 0 w 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5" y="8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4" name="Freeform 1864"/>
              <p:cNvSpPr>
                <a:spLocks/>
              </p:cNvSpPr>
              <p:nvPr/>
            </p:nvSpPr>
            <p:spPr bwMode="auto">
              <a:xfrm>
                <a:off x="4617" y="3673"/>
                <a:ext cx="44" cy="37"/>
              </a:xfrm>
              <a:custGeom>
                <a:avLst/>
                <a:gdLst>
                  <a:gd name="T0" fmla="*/ 16 w 44"/>
                  <a:gd name="T1" fmla="*/ 0 h 37"/>
                  <a:gd name="T2" fmla="*/ 6 w 44"/>
                  <a:gd name="T3" fmla="*/ 3 h 37"/>
                  <a:gd name="T4" fmla="*/ 3 w 44"/>
                  <a:gd name="T5" fmla="*/ 6 h 37"/>
                  <a:gd name="T6" fmla="*/ 0 w 44"/>
                  <a:gd name="T7" fmla="*/ 11 h 37"/>
                  <a:gd name="T8" fmla="*/ 0 w 44"/>
                  <a:gd name="T9" fmla="*/ 24 h 37"/>
                  <a:gd name="T10" fmla="*/ 3 w 44"/>
                  <a:gd name="T11" fmla="*/ 31 h 37"/>
                  <a:gd name="T12" fmla="*/ 6 w 44"/>
                  <a:gd name="T13" fmla="*/ 34 h 37"/>
                  <a:gd name="T14" fmla="*/ 16 w 44"/>
                  <a:gd name="T15" fmla="*/ 37 h 37"/>
                  <a:gd name="T16" fmla="*/ 29 w 44"/>
                  <a:gd name="T17" fmla="*/ 37 h 37"/>
                  <a:gd name="T18" fmla="*/ 36 w 44"/>
                  <a:gd name="T19" fmla="*/ 34 h 37"/>
                  <a:gd name="T20" fmla="*/ 39 w 44"/>
                  <a:gd name="T21" fmla="*/ 31 h 37"/>
                  <a:gd name="T22" fmla="*/ 44 w 44"/>
                  <a:gd name="T23" fmla="*/ 24 h 37"/>
                  <a:gd name="T24" fmla="*/ 44 w 44"/>
                  <a:gd name="T25" fmla="*/ 11 h 37"/>
                  <a:gd name="T26" fmla="*/ 39 w 44"/>
                  <a:gd name="T27" fmla="*/ 6 h 37"/>
                  <a:gd name="T28" fmla="*/ 36 w 44"/>
                  <a:gd name="T29" fmla="*/ 3 h 37"/>
                  <a:gd name="T30" fmla="*/ 29 w 44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6" y="0"/>
                    </a:moveTo>
                    <a:lnTo>
                      <a:pt x="6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3" y="31"/>
                    </a:lnTo>
                    <a:lnTo>
                      <a:pt x="6" y="34"/>
                    </a:lnTo>
                    <a:lnTo>
                      <a:pt x="16" y="37"/>
                    </a:lnTo>
                    <a:lnTo>
                      <a:pt x="29" y="37"/>
                    </a:lnTo>
                    <a:lnTo>
                      <a:pt x="36" y="34"/>
                    </a:lnTo>
                    <a:lnTo>
                      <a:pt x="39" y="31"/>
                    </a:lnTo>
                    <a:lnTo>
                      <a:pt x="44" y="24"/>
                    </a:lnTo>
                    <a:lnTo>
                      <a:pt x="44" y="11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5" name="Freeform 1865"/>
              <p:cNvSpPr>
                <a:spLocks/>
              </p:cNvSpPr>
              <p:nvPr/>
            </p:nvSpPr>
            <p:spPr bwMode="auto">
              <a:xfrm>
                <a:off x="4620" y="3679"/>
                <a:ext cx="3" cy="25"/>
              </a:xfrm>
              <a:custGeom>
                <a:avLst/>
                <a:gdLst>
                  <a:gd name="T0" fmla="*/ 3 w 3"/>
                  <a:gd name="T1" fmla="*/ 0 h 25"/>
                  <a:gd name="T2" fmla="*/ 0 w 3"/>
                  <a:gd name="T3" fmla="*/ 5 h 25"/>
                  <a:gd name="T4" fmla="*/ 0 w 3"/>
                  <a:gd name="T5" fmla="*/ 18 h 25"/>
                  <a:gd name="T6" fmla="*/ 3 w 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3" y="0"/>
                    </a:moveTo>
                    <a:lnTo>
                      <a:pt x="0" y="5"/>
                    </a:lnTo>
                    <a:lnTo>
                      <a:pt x="0" y="18"/>
                    </a:lnTo>
                    <a:lnTo>
                      <a:pt x="3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6" name="Freeform 1866"/>
              <p:cNvSpPr>
                <a:spLocks/>
              </p:cNvSpPr>
              <p:nvPr/>
            </p:nvSpPr>
            <p:spPr bwMode="auto">
              <a:xfrm>
                <a:off x="4653" y="3679"/>
                <a:ext cx="3" cy="25"/>
              </a:xfrm>
              <a:custGeom>
                <a:avLst/>
                <a:gdLst>
                  <a:gd name="T0" fmla="*/ 0 w 3"/>
                  <a:gd name="T1" fmla="*/ 25 h 25"/>
                  <a:gd name="T2" fmla="*/ 3 w 3"/>
                  <a:gd name="T3" fmla="*/ 18 h 25"/>
                  <a:gd name="T4" fmla="*/ 3 w 3"/>
                  <a:gd name="T5" fmla="*/ 5 h 25"/>
                  <a:gd name="T6" fmla="*/ 0 w 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0" y="25"/>
                    </a:moveTo>
                    <a:lnTo>
                      <a:pt x="3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7" name="Freeform 1867"/>
              <p:cNvSpPr>
                <a:spLocks/>
              </p:cNvSpPr>
              <p:nvPr/>
            </p:nvSpPr>
            <p:spPr bwMode="auto">
              <a:xfrm>
                <a:off x="4623" y="3673"/>
                <a:ext cx="10" cy="37"/>
              </a:xfrm>
              <a:custGeom>
                <a:avLst/>
                <a:gdLst>
                  <a:gd name="T0" fmla="*/ 10 w 10"/>
                  <a:gd name="T1" fmla="*/ 0 h 37"/>
                  <a:gd name="T2" fmla="*/ 5 w 10"/>
                  <a:gd name="T3" fmla="*/ 3 h 37"/>
                  <a:gd name="T4" fmla="*/ 0 w 10"/>
                  <a:gd name="T5" fmla="*/ 11 h 37"/>
                  <a:gd name="T6" fmla="*/ 0 w 10"/>
                  <a:gd name="T7" fmla="*/ 24 h 37"/>
                  <a:gd name="T8" fmla="*/ 5 w 10"/>
                  <a:gd name="T9" fmla="*/ 34 h 37"/>
                  <a:gd name="T10" fmla="*/ 10 w 10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10" y="0"/>
                    </a:moveTo>
                    <a:lnTo>
                      <a:pt x="5" y="3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5" y="34"/>
                    </a:lnTo>
                    <a:lnTo>
                      <a:pt x="10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8" name="Freeform 1868"/>
              <p:cNvSpPr>
                <a:spLocks/>
              </p:cNvSpPr>
              <p:nvPr/>
            </p:nvSpPr>
            <p:spPr bwMode="auto">
              <a:xfrm>
                <a:off x="4646" y="3673"/>
                <a:ext cx="7" cy="37"/>
              </a:xfrm>
              <a:custGeom>
                <a:avLst/>
                <a:gdLst>
                  <a:gd name="T0" fmla="*/ 0 w 7"/>
                  <a:gd name="T1" fmla="*/ 37 h 37"/>
                  <a:gd name="T2" fmla="*/ 5 w 7"/>
                  <a:gd name="T3" fmla="*/ 34 h 37"/>
                  <a:gd name="T4" fmla="*/ 7 w 7"/>
                  <a:gd name="T5" fmla="*/ 24 h 37"/>
                  <a:gd name="T6" fmla="*/ 7 w 7"/>
                  <a:gd name="T7" fmla="*/ 11 h 37"/>
                  <a:gd name="T8" fmla="*/ 5 w 7"/>
                  <a:gd name="T9" fmla="*/ 3 h 37"/>
                  <a:gd name="T10" fmla="*/ 0 w 7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7">
                    <a:moveTo>
                      <a:pt x="0" y="37"/>
                    </a:moveTo>
                    <a:lnTo>
                      <a:pt x="5" y="34"/>
                    </a:lnTo>
                    <a:lnTo>
                      <a:pt x="7" y="24"/>
                    </a:lnTo>
                    <a:lnTo>
                      <a:pt x="7" y="11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09" name="Line 1869"/>
              <p:cNvSpPr>
                <a:spLocks noChangeShapeType="1"/>
              </p:cNvSpPr>
              <p:nvPr/>
            </p:nvSpPr>
            <p:spPr bwMode="auto">
              <a:xfrm flipV="1">
                <a:off x="4971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0" name="Line 1870"/>
              <p:cNvSpPr>
                <a:spLocks noChangeShapeType="1"/>
              </p:cNvSpPr>
              <p:nvPr/>
            </p:nvSpPr>
            <p:spPr bwMode="auto">
              <a:xfrm>
                <a:off x="4919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1" name="Line 1871"/>
              <p:cNvSpPr>
                <a:spLocks noChangeShapeType="1"/>
              </p:cNvSpPr>
              <p:nvPr/>
            </p:nvSpPr>
            <p:spPr bwMode="auto">
              <a:xfrm>
                <a:off x="4924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2" name="Line 1872"/>
              <p:cNvSpPr>
                <a:spLocks noChangeShapeType="1"/>
              </p:cNvSpPr>
              <p:nvPr/>
            </p:nvSpPr>
            <p:spPr bwMode="auto">
              <a:xfrm>
                <a:off x="4927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3" name="Freeform 1873"/>
              <p:cNvSpPr>
                <a:spLocks/>
              </p:cNvSpPr>
              <p:nvPr/>
            </p:nvSpPr>
            <p:spPr bwMode="auto">
              <a:xfrm>
                <a:off x="4911" y="364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6 w 16"/>
                  <a:gd name="T3" fmla="*/ 8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6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4" name="Line 1874"/>
              <p:cNvSpPr>
                <a:spLocks noChangeShapeType="1"/>
              </p:cNvSpPr>
              <p:nvPr/>
            </p:nvSpPr>
            <p:spPr bwMode="auto">
              <a:xfrm>
                <a:off x="4909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5" name="Line 1875"/>
              <p:cNvSpPr>
                <a:spLocks noChangeShapeType="1"/>
              </p:cNvSpPr>
              <p:nvPr/>
            </p:nvSpPr>
            <p:spPr bwMode="auto">
              <a:xfrm flipH="1">
                <a:off x="4914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6" name="Line 1876"/>
              <p:cNvSpPr>
                <a:spLocks noChangeShapeType="1"/>
              </p:cNvSpPr>
              <p:nvPr/>
            </p:nvSpPr>
            <p:spPr bwMode="auto">
              <a:xfrm flipH="1">
                <a:off x="4917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7" name="Line 1877"/>
              <p:cNvSpPr>
                <a:spLocks noChangeShapeType="1"/>
              </p:cNvSpPr>
              <p:nvPr/>
            </p:nvSpPr>
            <p:spPr bwMode="auto">
              <a:xfrm>
                <a:off x="4927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8" name="Line 1878"/>
              <p:cNvSpPr>
                <a:spLocks noChangeShapeType="1"/>
              </p:cNvSpPr>
              <p:nvPr/>
            </p:nvSpPr>
            <p:spPr bwMode="auto">
              <a:xfrm>
                <a:off x="4927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19" name="Freeform 1879"/>
              <p:cNvSpPr>
                <a:spLocks/>
              </p:cNvSpPr>
              <p:nvPr/>
            </p:nvSpPr>
            <p:spPr bwMode="auto">
              <a:xfrm>
                <a:off x="4966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0" name="Rectangle 1880"/>
              <p:cNvSpPr>
                <a:spLocks noChangeArrowheads="1"/>
              </p:cNvSpPr>
              <p:nvPr/>
            </p:nvSpPr>
            <p:spPr bwMode="auto">
              <a:xfrm>
                <a:off x="4971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1" name="Freeform 1881"/>
              <p:cNvSpPr>
                <a:spLocks/>
              </p:cNvSpPr>
              <p:nvPr/>
            </p:nvSpPr>
            <p:spPr bwMode="auto">
              <a:xfrm>
                <a:off x="4997" y="3645"/>
                <a:ext cx="43" cy="65"/>
              </a:xfrm>
              <a:custGeom>
                <a:avLst/>
                <a:gdLst>
                  <a:gd name="T0" fmla="*/ 18 w 43"/>
                  <a:gd name="T1" fmla="*/ 0 h 65"/>
                  <a:gd name="T2" fmla="*/ 10 w 43"/>
                  <a:gd name="T3" fmla="*/ 3 h 65"/>
                  <a:gd name="T4" fmla="*/ 5 w 43"/>
                  <a:gd name="T5" fmla="*/ 13 h 65"/>
                  <a:gd name="T6" fmla="*/ 0 w 43"/>
                  <a:gd name="T7" fmla="*/ 28 h 65"/>
                  <a:gd name="T8" fmla="*/ 0 w 43"/>
                  <a:gd name="T9" fmla="*/ 36 h 65"/>
                  <a:gd name="T10" fmla="*/ 5 w 43"/>
                  <a:gd name="T11" fmla="*/ 52 h 65"/>
                  <a:gd name="T12" fmla="*/ 10 w 43"/>
                  <a:gd name="T13" fmla="*/ 62 h 65"/>
                  <a:gd name="T14" fmla="*/ 18 w 43"/>
                  <a:gd name="T15" fmla="*/ 65 h 65"/>
                  <a:gd name="T16" fmla="*/ 25 w 43"/>
                  <a:gd name="T17" fmla="*/ 65 h 65"/>
                  <a:gd name="T18" fmla="*/ 33 w 43"/>
                  <a:gd name="T19" fmla="*/ 62 h 65"/>
                  <a:gd name="T20" fmla="*/ 41 w 43"/>
                  <a:gd name="T21" fmla="*/ 52 h 65"/>
                  <a:gd name="T22" fmla="*/ 43 w 43"/>
                  <a:gd name="T23" fmla="*/ 36 h 65"/>
                  <a:gd name="T24" fmla="*/ 43 w 43"/>
                  <a:gd name="T25" fmla="*/ 28 h 65"/>
                  <a:gd name="T26" fmla="*/ 41 w 43"/>
                  <a:gd name="T27" fmla="*/ 13 h 65"/>
                  <a:gd name="T28" fmla="*/ 33 w 43"/>
                  <a:gd name="T29" fmla="*/ 3 h 65"/>
                  <a:gd name="T30" fmla="*/ 25 w 43"/>
                  <a:gd name="T31" fmla="*/ 0 h 65"/>
                  <a:gd name="T32" fmla="*/ 18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18" y="0"/>
                    </a:moveTo>
                    <a:lnTo>
                      <a:pt x="10" y="3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41" y="52"/>
                    </a:lnTo>
                    <a:lnTo>
                      <a:pt x="43" y="36"/>
                    </a:lnTo>
                    <a:lnTo>
                      <a:pt x="43" y="28"/>
                    </a:lnTo>
                    <a:lnTo>
                      <a:pt x="41" y="13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2" name="Freeform 1882"/>
              <p:cNvSpPr>
                <a:spLocks/>
              </p:cNvSpPr>
              <p:nvPr/>
            </p:nvSpPr>
            <p:spPr bwMode="auto">
              <a:xfrm>
                <a:off x="5002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3" name="Freeform 1883"/>
              <p:cNvSpPr>
                <a:spLocks/>
              </p:cNvSpPr>
              <p:nvPr/>
            </p:nvSpPr>
            <p:spPr bwMode="auto">
              <a:xfrm>
                <a:off x="5030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5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5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5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4" name="Freeform 1884"/>
              <p:cNvSpPr>
                <a:spLocks/>
              </p:cNvSpPr>
              <p:nvPr/>
            </p:nvSpPr>
            <p:spPr bwMode="auto">
              <a:xfrm>
                <a:off x="5004" y="3645"/>
                <a:ext cx="11" cy="65"/>
              </a:xfrm>
              <a:custGeom>
                <a:avLst/>
                <a:gdLst>
                  <a:gd name="T0" fmla="*/ 11 w 11"/>
                  <a:gd name="T1" fmla="*/ 0 h 65"/>
                  <a:gd name="T2" fmla="*/ 5 w 11"/>
                  <a:gd name="T3" fmla="*/ 3 h 65"/>
                  <a:gd name="T4" fmla="*/ 3 w 11"/>
                  <a:gd name="T5" fmla="*/ 8 h 65"/>
                  <a:gd name="T6" fmla="*/ 0 w 11"/>
                  <a:gd name="T7" fmla="*/ 23 h 65"/>
                  <a:gd name="T8" fmla="*/ 0 w 11"/>
                  <a:gd name="T9" fmla="*/ 39 h 65"/>
                  <a:gd name="T10" fmla="*/ 3 w 11"/>
                  <a:gd name="T11" fmla="*/ 54 h 65"/>
                  <a:gd name="T12" fmla="*/ 5 w 11"/>
                  <a:gd name="T13" fmla="*/ 62 h 65"/>
                  <a:gd name="T14" fmla="*/ 11 w 1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1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5" name="Freeform 1885"/>
              <p:cNvSpPr>
                <a:spLocks/>
              </p:cNvSpPr>
              <p:nvPr/>
            </p:nvSpPr>
            <p:spPr bwMode="auto">
              <a:xfrm>
                <a:off x="5022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6 w 13"/>
                  <a:gd name="T3" fmla="*/ 62 h 65"/>
                  <a:gd name="T4" fmla="*/ 8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8 w 13"/>
                  <a:gd name="T11" fmla="*/ 8 h 65"/>
                  <a:gd name="T12" fmla="*/ 6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6" y="62"/>
                    </a:lnTo>
                    <a:lnTo>
                      <a:pt x="8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8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6" name="Line 1886"/>
              <p:cNvSpPr>
                <a:spLocks noChangeShapeType="1"/>
              </p:cNvSpPr>
              <p:nvPr/>
            </p:nvSpPr>
            <p:spPr bwMode="auto">
              <a:xfrm flipV="1">
                <a:off x="5353" y="3526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7" name="Line 1887"/>
              <p:cNvSpPr>
                <a:spLocks noChangeShapeType="1"/>
              </p:cNvSpPr>
              <p:nvPr/>
            </p:nvSpPr>
            <p:spPr bwMode="auto">
              <a:xfrm>
                <a:off x="5301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8" name="Line 1888"/>
              <p:cNvSpPr>
                <a:spLocks noChangeShapeType="1"/>
              </p:cNvSpPr>
              <p:nvPr/>
            </p:nvSpPr>
            <p:spPr bwMode="auto">
              <a:xfrm>
                <a:off x="5303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29" name="Line 1889"/>
              <p:cNvSpPr>
                <a:spLocks noChangeShapeType="1"/>
              </p:cNvSpPr>
              <p:nvPr/>
            </p:nvSpPr>
            <p:spPr bwMode="auto">
              <a:xfrm>
                <a:off x="5306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0" name="Freeform 1890"/>
              <p:cNvSpPr>
                <a:spLocks/>
              </p:cNvSpPr>
              <p:nvPr/>
            </p:nvSpPr>
            <p:spPr bwMode="auto">
              <a:xfrm>
                <a:off x="5291" y="3645"/>
                <a:ext cx="15" cy="13"/>
              </a:xfrm>
              <a:custGeom>
                <a:avLst/>
                <a:gdLst>
                  <a:gd name="T0" fmla="*/ 15 w 15"/>
                  <a:gd name="T1" fmla="*/ 0 h 13"/>
                  <a:gd name="T2" fmla="*/ 7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7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1" name="Line 1891"/>
              <p:cNvSpPr>
                <a:spLocks noChangeShapeType="1"/>
              </p:cNvSpPr>
              <p:nvPr/>
            </p:nvSpPr>
            <p:spPr bwMode="auto">
              <a:xfrm>
                <a:off x="5288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2" name="Line 1892"/>
              <p:cNvSpPr>
                <a:spLocks noChangeShapeType="1"/>
              </p:cNvSpPr>
              <p:nvPr/>
            </p:nvSpPr>
            <p:spPr bwMode="auto">
              <a:xfrm flipH="1">
                <a:off x="5293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3" name="Line 1893"/>
              <p:cNvSpPr>
                <a:spLocks noChangeShapeType="1"/>
              </p:cNvSpPr>
              <p:nvPr/>
            </p:nvSpPr>
            <p:spPr bwMode="auto">
              <a:xfrm flipH="1">
                <a:off x="5298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4" name="Line 1894"/>
              <p:cNvSpPr>
                <a:spLocks noChangeShapeType="1"/>
              </p:cNvSpPr>
              <p:nvPr/>
            </p:nvSpPr>
            <p:spPr bwMode="auto">
              <a:xfrm>
                <a:off x="5306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5" name="Line 1895"/>
              <p:cNvSpPr>
                <a:spLocks noChangeShapeType="1"/>
              </p:cNvSpPr>
              <p:nvPr/>
            </p:nvSpPr>
            <p:spPr bwMode="auto">
              <a:xfrm>
                <a:off x="5306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6" name="Freeform 1896"/>
              <p:cNvSpPr>
                <a:spLocks/>
              </p:cNvSpPr>
              <p:nvPr/>
            </p:nvSpPr>
            <p:spPr bwMode="auto">
              <a:xfrm>
                <a:off x="5347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7" name="Rectangle 1897"/>
              <p:cNvSpPr>
                <a:spLocks noChangeArrowheads="1"/>
              </p:cNvSpPr>
              <p:nvPr/>
            </p:nvSpPr>
            <p:spPr bwMode="auto">
              <a:xfrm>
                <a:off x="5350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8" name="Rectangle 1898"/>
              <p:cNvSpPr>
                <a:spLocks noChangeArrowheads="1"/>
              </p:cNvSpPr>
              <p:nvPr/>
            </p:nvSpPr>
            <p:spPr bwMode="auto">
              <a:xfrm>
                <a:off x="5381" y="36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39" name="Freeform 1899"/>
              <p:cNvSpPr>
                <a:spLocks/>
              </p:cNvSpPr>
              <p:nvPr/>
            </p:nvSpPr>
            <p:spPr bwMode="auto">
              <a:xfrm>
                <a:off x="5378" y="3645"/>
                <a:ext cx="42" cy="65"/>
              </a:xfrm>
              <a:custGeom>
                <a:avLst/>
                <a:gdLst>
                  <a:gd name="T0" fmla="*/ 3 w 42"/>
                  <a:gd name="T1" fmla="*/ 8 h 65"/>
                  <a:gd name="T2" fmla="*/ 5 w 42"/>
                  <a:gd name="T3" fmla="*/ 8 h 65"/>
                  <a:gd name="T4" fmla="*/ 8 w 42"/>
                  <a:gd name="T5" fmla="*/ 13 h 65"/>
                  <a:gd name="T6" fmla="*/ 8 w 42"/>
                  <a:gd name="T7" fmla="*/ 16 h 65"/>
                  <a:gd name="T8" fmla="*/ 5 w 42"/>
                  <a:gd name="T9" fmla="*/ 18 h 65"/>
                  <a:gd name="T10" fmla="*/ 3 w 42"/>
                  <a:gd name="T11" fmla="*/ 18 h 65"/>
                  <a:gd name="T12" fmla="*/ 0 w 42"/>
                  <a:gd name="T13" fmla="*/ 16 h 65"/>
                  <a:gd name="T14" fmla="*/ 0 w 42"/>
                  <a:gd name="T15" fmla="*/ 13 h 65"/>
                  <a:gd name="T16" fmla="*/ 3 w 42"/>
                  <a:gd name="T17" fmla="*/ 5 h 65"/>
                  <a:gd name="T18" fmla="*/ 5 w 42"/>
                  <a:gd name="T19" fmla="*/ 3 h 65"/>
                  <a:gd name="T20" fmla="*/ 16 w 42"/>
                  <a:gd name="T21" fmla="*/ 0 h 65"/>
                  <a:gd name="T22" fmla="*/ 26 w 42"/>
                  <a:gd name="T23" fmla="*/ 0 h 65"/>
                  <a:gd name="T24" fmla="*/ 36 w 42"/>
                  <a:gd name="T25" fmla="*/ 3 h 65"/>
                  <a:gd name="T26" fmla="*/ 39 w 42"/>
                  <a:gd name="T27" fmla="*/ 5 h 65"/>
                  <a:gd name="T28" fmla="*/ 42 w 42"/>
                  <a:gd name="T29" fmla="*/ 13 h 65"/>
                  <a:gd name="T30" fmla="*/ 42 w 42"/>
                  <a:gd name="T31" fmla="*/ 18 h 65"/>
                  <a:gd name="T32" fmla="*/ 39 w 42"/>
                  <a:gd name="T33" fmla="*/ 23 h 65"/>
                  <a:gd name="T34" fmla="*/ 31 w 42"/>
                  <a:gd name="T35" fmla="*/ 31 h 65"/>
                  <a:gd name="T36" fmla="*/ 16 w 42"/>
                  <a:gd name="T37" fmla="*/ 36 h 65"/>
                  <a:gd name="T38" fmla="*/ 8 w 42"/>
                  <a:gd name="T39" fmla="*/ 39 h 65"/>
                  <a:gd name="T40" fmla="*/ 3 w 42"/>
                  <a:gd name="T41" fmla="*/ 46 h 65"/>
                  <a:gd name="T42" fmla="*/ 0 w 42"/>
                  <a:gd name="T43" fmla="*/ 54 h 65"/>
                  <a:gd name="T44" fmla="*/ 0 w 42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65">
                    <a:moveTo>
                      <a:pt x="3" y="8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8" y="39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0" name="Freeform 1900"/>
              <p:cNvSpPr>
                <a:spLocks/>
              </p:cNvSpPr>
              <p:nvPr/>
            </p:nvSpPr>
            <p:spPr bwMode="auto">
              <a:xfrm>
                <a:off x="5414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1" name="Freeform 1901"/>
              <p:cNvSpPr>
                <a:spLocks/>
              </p:cNvSpPr>
              <p:nvPr/>
            </p:nvSpPr>
            <p:spPr bwMode="auto">
              <a:xfrm>
                <a:off x="5394" y="3645"/>
                <a:ext cx="20" cy="36"/>
              </a:xfrm>
              <a:custGeom>
                <a:avLst/>
                <a:gdLst>
                  <a:gd name="T0" fmla="*/ 10 w 20"/>
                  <a:gd name="T1" fmla="*/ 0 h 36"/>
                  <a:gd name="T2" fmla="*/ 18 w 20"/>
                  <a:gd name="T3" fmla="*/ 3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0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lnTo>
                      <a:pt x="18" y="3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2" name="Freeform 1902"/>
              <p:cNvSpPr>
                <a:spLocks/>
              </p:cNvSpPr>
              <p:nvPr/>
            </p:nvSpPr>
            <p:spPr bwMode="auto">
              <a:xfrm>
                <a:off x="5378" y="3699"/>
                <a:ext cx="42" cy="5"/>
              </a:xfrm>
              <a:custGeom>
                <a:avLst/>
                <a:gdLst>
                  <a:gd name="T0" fmla="*/ 0 w 42"/>
                  <a:gd name="T1" fmla="*/ 5 h 5"/>
                  <a:gd name="T2" fmla="*/ 3 w 42"/>
                  <a:gd name="T3" fmla="*/ 0 h 5"/>
                  <a:gd name="T4" fmla="*/ 8 w 42"/>
                  <a:gd name="T5" fmla="*/ 0 h 5"/>
                  <a:gd name="T6" fmla="*/ 24 w 42"/>
                  <a:gd name="T7" fmla="*/ 5 h 5"/>
                  <a:gd name="T8" fmla="*/ 36 w 42"/>
                  <a:gd name="T9" fmla="*/ 5 h 5"/>
                  <a:gd name="T10" fmla="*/ 42 w 4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24" y="5"/>
                    </a:lnTo>
                    <a:lnTo>
                      <a:pt x="36" y="5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3" name="Freeform 1903"/>
              <p:cNvSpPr>
                <a:spLocks/>
              </p:cNvSpPr>
              <p:nvPr/>
            </p:nvSpPr>
            <p:spPr bwMode="auto">
              <a:xfrm>
                <a:off x="5386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6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6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4" name="Freeform 1904"/>
              <p:cNvSpPr>
                <a:spLocks/>
              </p:cNvSpPr>
              <p:nvPr/>
            </p:nvSpPr>
            <p:spPr bwMode="auto">
              <a:xfrm>
                <a:off x="5386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6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5" name="Line 1905"/>
              <p:cNvSpPr>
                <a:spLocks noChangeShapeType="1"/>
              </p:cNvSpPr>
              <p:nvPr/>
            </p:nvSpPr>
            <p:spPr bwMode="auto">
              <a:xfrm flipV="1">
                <a:off x="3165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6" name="Line 1906"/>
              <p:cNvSpPr>
                <a:spLocks noChangeShapeType="1"/>
              </p:cNvSpPr>
              <p:nvPr/>
            </p:nvSpPr>
            <p:spPr bwMode="auto">
              <a:xfrm flipV="1">
                <a:off x="3261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7" name="Line 1907"/>
              <p:cNvSpPr>
                <a:spLocks noChangeShapeType="1"/>
              </p:cNvSpPr>
              <p:nvPr/>
            </p:nvSpPr>
            <p:spPr bwMode="auto">
              <a:xfrm flipV="1">
                <a:off x="3356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8" name="Line 1908"/>
              <p:cNvSpPr>
                <a:spLocks noChangeShapeType="1"/>
              </p:cNvSpPr>
              <p:nvPr/>
            </p:nvSpPr>
            <p:spPr bwMode="auto">
              <a:xfrm flipV="1">
                <a:off x="3544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49" name="Line 1909"/>
              <p:cNvSpPr>
                <a:spLocks noChangeShapeType="1"/>
              </p:cNvSpPr>
              <p:nvPr/>
            </p:nvSpPr>
            <p:spPr bwMode="auto">
              <a:xfrm flipV="1">
                <a:off x="3640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0" name="Line 1910"/>
              <p:cNvSpPr>
                <a:spLocks noChangeShapeType="1"/>
              </p:cNvSpPr>
              <p:nvPr/>
            </p:nvSpPr>
            <p:spPr bwMode="auto">
              <a:xfrm flipV="1">
                <a:off x="3735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1" name="Line 1911"/>
              <p:cNvSpPr>
                <a:spLocks noChangeShapeType="1"/>
              </p:cNvSpPr>
              <p:nvPr/>
            </p:nvSpPr>
            <p:spPr bwMode="auto">
              <a:xfrm flipV="1">
                <a:off x="3926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2" name="Line 1912"/>
              <p:cNvSpPr>
                <a:spLocks noChangeShapeType="1"/>
              </p:cNvSpPr>
              <p:nvPr/>
            </p:nvSpPr>
            <p:spPr bwMode="auto">
              <a:xfrm flipV="1">
                <a:off x="4022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3" name="Line 1913"/>
              <p:cNvSpPr>
                <a:spLocks noChangeShapeType="1"/>
              </p:cNvSpPr>
              <p:nvPr/>
            </p:nvSpPr>
            <p:spPr bwMode="auto">
              <a:xfrm flipV="1">
                <a:off x="4114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4" name="Line 1914"/>
              <p:cNvSpPr>
                <a:spLocks noChangeShapeType="1"/>
              </p:cNvSpPr>
              <p:nvPr/>
            </p:nvSpPr>
            <p:spPr bwMode="auto">
              <a:xfrm flipV="1">
                <a:off x="4305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5" name="Line 1915"/>
              <p:cNvSpPr>
                <a:spLocks noChangeShapeType="1"/>
              </p:cNvSpPr>
              <p:nvPr/>
            </p:nvSpPr>
            <p:spPr bwMode="auto">
              <a:xfrm flipV="1">
                <a:off x="4401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6" name="Line 1916"/>
              <p:cNvSpPr>
                <a:spLocks noChangeShapeType="1"/>
              </p:cNvSpPr>
              <p:nvPr/>
            </p:nvSpPr>
            <p:spPr bwMode="auto">
              <a:xfrm flipV="1">
                <a:off x="4496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7" name="Line 1917"/>
              <p:cNvSpPr>
                <a:spLocks noChangeShapeType="1"/>
              </p:cNvSpPr>
              <p:nvPr/>
            </p:nvSpPr>
            <p:spPr bwMode="auto">
              <a:xfrm flipV="1">
                <a:off x="4687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8" name="Line 1918"/>
              <p:cNvSpPr>
                <a:spLocks noChangeShapeType="1"/>
              </p:cNvSpPr>
              <p:nvPr/>
            </p:nvSpPr>
            <p:spPr bwMode="auto">
              <a:xfrm flipV="1">
                <a:off x="4780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59" name="Line 1919"/>
              <p:cNvSpPr>
                <a:spLocks noChangeShapeType="1"/>
              </p:cNvSpPr>
              <p:nvPr/>
            </p:nvSpPr>
            <p:spPr bwMode="auto">
              <a:xfrm flipV="1">
                <a:off x="4875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0" name="Line 1920"/>
              <p:cNvSpPr>
                <a:spLocks noChangeShapeType="1"/>
              </p:cNvSpPr>
              <p:nvPr/>
            </p:nvSpPr>
            <p:spPr bwMode="auto">
              <a:xfrm flipV="1">
                <a:off x="5066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1" name="Line 1921"/>
              <p:cNvSpPr>
                <a:spLocks noChangeShapeType="1"/>
              </p:cNvSpPr>
              <p:nvPr/>
            </p:nvSpPr>
            <p:spPr bwMode="auto">
              <a:xfrm flipV="1">
                <a:off x="5162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2" name="Line 1922"/>
              <p:cNvSpPr>
                <a:spLocks noChangeShapeType="1"/>
              </p:cNvSpPr>
              <p:nvPr/>
            </p:nvSpPr>
            <p:spPr bwMode="auto">
              <a:xfrm flipV="1">
                <a:off x="5257" y="3550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3" name="Line 1923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228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4" name="Line 1924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5" name="Line 1925"/>
              <p:cNvSpPr>
                <a:spLocks noChangeShapeType="1"/>
              </p:cNvSpPr>
              <p:nvPr/>
            </p:nvSpPr>
            <p:spPr bwMode="auto">
              <a:xfrm>
                <a:off x="3449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6" name="Line 1926"/>
              <p:cNvSpPr>
                <a:spLocks noChangeShapeType="1"/>
              </p:cNvSpPr>
              <p:nvPr/>
            </p:nvSpPr>
            <p:spPr bwMode="auto">
              <a:xfrm>
                <a:off x="3831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7" name="Line 1927"/>
              <p:cNvSpPr>
                <a:spLocks noChangeShapeType="1"/>
              </p:cNvSpPr>
              <p:nvPr/>
            </p:nvSpPr>
            <p:spPr bwMode="auto">
              <a:xfrm>
                <a:off x="4210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8" name="Line 1928"/>
              <p:cNvSpPr>
                <a:spLocks noChangeShapeType="1"/>
              </p:cNvSpPr>
              <p:nvPr/>
            </p:nvSpPr>
            <p:spPr bwMode="auto">
              <a:xfrm>
                <a:off x="4592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69" name="Line 1929"/>
              <p:cNvSpPr>
                <a:spLocks noChangeShapeType="1"/>
              </p:cNvSpPr>
              <p:nvPr/>
            </p:nvSpPr>
            <p:spPr bwMode="auto">
              <a:xfrm>
                <a:off x="4971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0" name="Line 1930"/>
              <p:cNvSpPr>
                <a:spLocks noChangeShapeType="1"/>
              </p:cNvSpPr>
              <p:nvPr/>
            </p:nvSpPr>
            <p:spPr bwMode="auto">
              <a:xfrm>
                <a:off x="5353" y="1287"/>
                <a:ext cx="1" cy="4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1" name="Line 1931"/>
              <p:cNvSpPr>
                <a:spLocks noChangeShapeType="1"/>
              </p:cNvSpPr>
              <p:nvPr/>
            </p:nvSpPr>
            <p:spPr bwMode="auto">
              <a:xfrm>
                <a:off x="3165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2" name="Line 1932"/>
              <p:cNvSpPr>
                <a:spLocks noChangeShapeType="1"/>
              </p:cNvSpPr>
              <p:nvPr/>
            </p:nvSpPr>
            <p:spPr bwMode="auto">
              <a:xfrm>
                <a:off x="3261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3" name="Line 1933"/>
              <p:cNvSpPr>
                <a:spLocks noChangeShapeType="1"/>
              </p:cNvSpPr>
              <p:nvPr/>
            </p:nvSpPr>
            <p:spPr bwMode="auto">
              <a:xfrm>
                <a:off x="3356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4" name="Line 1934"/>
              <p:cNvSpPr>
                <a:spLocks noChangeShapeType="1"/>
              </p:cNvSpPr>
              <p:nvPr/>
            </p:nvSpPr>
            <p:spPr bwMode="auto">
              <a:xfrm>
                <a:off x="3544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5" name="Line 1935"/>
              <p:cNvSpPr>
                <a:spLocks noChangeShapeType="1"/>
              </p:cNvSpPr>
              <p:nvPr/>
            </p:nvSpPr>
            <p:spPr bwMode="auto">
              <a:xfrm>
                <a:off x="3640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6" name="Line 1936"/>
              <p:cNvSpPr>
                <a:spLocks noChangeShapeType="1"/>
              </p:cNvSpPr>
              <p:nvPr/>
            </p:nvSpPr>
            <p:spPr bwMode="auto">
              <a:xfrm>
                <a:off x="3735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7" name="Line 1937"/>
              <p:cNvSpPr>
                <a:spLocks noChangeShapeType="1"/>
              </p:cNvSpPr>
              <p:nvPr/>
            </p:nvSpPr>
            <p:spPr bwMode="auto">
              <a:xfrm>
                <a:off x="3926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8" name="Line 1938"/>
              <p:cNvSpPr>
                <a:spLocks noChangeShapeType="1"/>
              </p:cNvSpPr>
              <p:nvPr/>
            </p:nvSpPr>
            <p:spPr bwMode="auto">
              <a:xfrm>
                <a:off x="4022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79" name="Line 1939"/>
              <p:cNvSpPr>
                <a:spLocks noChangeShapeType="1"/>
              </p:cNvSpPr>
              <p:nvPr/>
            </p:nvSpPr>
            <p:spPr bwMode="auto">
              <a:xfrm>
                <a:off x="4114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0" name="Line 1940"/>
              <p:cNvSpPr>
                <a:spLocks noChangeShapeType="1"/>
              </p:cNvSpPr>
              <p:nvPr/>
            </p:nvSpPr>
            <p:spPr bwMode="auto">
              <a:xfrm>
                <a:off x="4305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1" name="Line 1941"/>
              <p:cNvSpPr>
                <a:spLocks noChangeShapeType="1"/>
              </p:cNvSpPr>
              <p:nvPr/>
            </p:nvSpPr>
            <p:spPr bwMode="auto">
              <a:xfrm>
                <a:off x="4401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2" name="Line 1942"/>
              <p:cNvSpPr>
                <a:spLocks noChangeShapeType="1"/>
              </p:cNvSpPr>
              <p:nvPr/>
            </p:nvSpPr>
            <p:spPr bwMode="auto">
              <a:xfrm>
                <a:off x="4496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3" name="Line 1943"/>
              <p:cNvSpPr>
                <a:spLocks noChangeShapeType="1"/>
              </p:cNvSpPr>
              <p:nvPr/>
            </p:nvSpPr>
            <p:spPr bwMode="auto">
              <a:xfrm>
                <a:off x="4687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4" name="Line 1944"/>
              <p:cNvSpPr>
                <a:spLocks noChangeShapeType="1"/>
              </p:cNvSpPr>
              <p:nvPr/>
            </p:nvSpPr>
            <p:spPr bwMode="auto">
              <a:xfrm>
                <a:off x="4780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5" name="Line 1945"/>
              <p:cNvSpPr>
                <a:spLocks noChangeShapeType="1"/>
              </p:cNvSpPr>
              <p:nvPr/>
            </p:nvSpPr>
            <p:spPr bwMode="auto">
              <a:xfrm>
                <a:off x="4875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6" name="Line 1946"/>
              <p:cNvSpPr>
                <a:spLocks noChangeShapeType="1"/>
              </p:cNvSpPr>
              <p:nvPr/>
            </p:nvSpPr>
            <p:spPr bwMode="auto">
              <a:xfrm>
                <a:off x="5066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7" name="Line 1947"/>
              <p:cNvSpPr>
                <a:spLocks noChangeShapeType="1"/>
              </p:cNvSpPr>
              <p:nvPr/>
            </p:nvSpPr>
            <p:spPr bwMode="auto">
              <a:xfrm>
                <a:off x="5162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8" name="Line 1948"/>
              <p:cNvSpPr>
                <a:spLocks noChangeShapeType="1"/>
              </p:cNvSpPr>
              <p:nvPr/>
            </p:nvSpPr>
            <p:spPr bwMode="auto">
              <a:xfrm>
                <a:off x="5257" y="1287"/>
                <a:ext cx="1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89" name="Line 1949"/>
              <p:cNvSpPr>
                <a:spLocks noChangeShapeType="1"/>
              </p:cNvSpPr>
              <p:nvPr/>
            </p:nvSpPr>
            <p:spPr bwMode="auto">
              <a:xfrm flipV="1">
                <a:off x="3070" y="1287"/>
                <a:ext cx="1" cy="228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0" name="Line 1950"/>
              <p:cNvSpPr>
                <a:spLocks noChangeShapeType="1"/>
              </p:cNvSpPr>
              <p:nvPr/>
            </p:nvSpPr>
            <p:spPr bwMode="auto">
              <a:xfrm>
                <a:off x="3070" y="3573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1" name="Freeform 1951"/>
              <p:cNvSpPr>
                <a:spLocks/>
              </p:cNvSpPr>
              <p:nvPr/>
            </p:nvSpPr>
            <p:spPr bwMode="auto">
              <a:xfrm>
                <a:off x="2892" y="3506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2" name="Freeform 1952"/>
              <p:cNvSpPr>
                <a:spLocks/>
              </p:cNvSpPr>
              <p:nvPr/>
            </p:nvSpPr>
            <p:spPr bwMode="auto">
              <a:xfrm>
                <a:off x="2897" y="3511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21 h 54"/>
                  <a:gd name="T6" fmla="*/ 0 w 5"/>
                  <a:gd name="T7" fmla="*/ 36 h 54"/>
                  <a:gd name="T8" fmla="*/ 2 w 5"/>
                  <a:gd name="T9" fmla="*/ 46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6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3" name="Freeform 1953"/>
              <p:cNvSpPr>
                <a:spLocks/>
              </p:cNvSpPr>
              <p:nvPr/>
            </p:nvSpPr>
            <p:spPr bwMode="auto">
              <a:xfrm>
                <a:off x="2928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4" name="Freeform 1954"/>
              <p:cNvSpPr>
                <a:spLocks/>
              </p:cNvSpPr>
              <p:nvPr/>
            </p:nvSpPr>
            <p:spPr bwMode="auto">
              <a:xfrm>
                <a:off x="2899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5" name="Freeform 1955"/>
              <p:cNvSpPr>
                <a:spLocks/>
              </p:cNvSpPr>
              <p:nvPr/>
            </p:nvSpPr>
            <p:spPr bwMode="auto">
              <a:xfrm>
                <a:off x="2918" y="3506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41 h 64"/>
                  <a:gd name="T8" fmla="*/ 12 w 12"/>
                  <a:gd name="T9" fmla="*/ 26 h 64"/>
                  <a:gd name="T10" fmla="*/ 10 w 12"/>
                  <a:gd name="T11" fmla="*/ 10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6" name="Freeform 1956"/>
              <p:cNvSpPr>
                <a:spLocks/>
              </p:cNvSpPr>
              <p:nvPr/>
            </p:nvSpPr>
            <p:spPr bwMode="auto">
              <a:xfrm>
                <a:off x="2959" y="3560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5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5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7" name="Rectangle 1957"/>
              <p:cNvSpPr>
                <a:spLocks noChangeArrowheads="1"/>
              </p:cNvSpPr>
              <p:nvPr/>
            </p:nvSpPr>
            <p:spPr bwMode="auto">
              <a:xfrm>
                <a:off x="2961" y="3565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8" name="Freeform 1958"/>
              <p:cNvSpPr>
                <a:spLocks/>
              </p:cNvSpPr>
              <p:nvPr/>
            </p:nvSpPr>
            <p:spPr bwMode="auto">
              <a:xfrm>
                <a:off x="2987" y="3506"/>
                <a:ext cx="44" cy="64"/>
              </a:xfrm>
              <a:custGeom>
                <a:avLst/>
                <a:gdLst>
                  <a:gd name="T0" fmla="*/ 21 w 44"/>
                  <a:gd name="T1" fmla="*/ 0 h 64"/>
                  <a:gd name="T2" fmla="*/ 11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1 w 44"/>
                  <a:gd name="T13" fmla="*/ 62 h 64"/>
                  <a:gd name="T14" fmla="*/ 21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1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1" y="0"/>
                    </a:moveTo>
                    <a:lnTo>
                      <a:pt x="11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1" y="62"/>
                    </a:lnTo>
                    <a:lnTo>
                      <a:pt x="21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99" name="Freeform 1959"/>
              <p:cNvSpPr>
                <a:spLocks/>
              </p:cNvSpPr>
              <p:nvPr/>
            </p:nvSpPr>
            <p:spPr bwMode="auto">
              <a:xfrm>
                <a:off x="2992" y="3511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21 h 54"/>
                  <a:gd name="T6" fmla="*/ 0 w 6"/>
                  <a:gd name="T7" fmla="*/ 36 h 54"/>
                  <a:gd name="T8" fmla="*/ 3 w 6"/>
                  <a:gd name="T9" fmla="*/ 46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0" name="Freeform 1960"/>
              <p:cNvSpPr>
                <a:spLocks/>
              </p:cNvSpPr>
              <p:nvPr/>
            </p:nvSpPr>
            <p:spPr bwMode="auto">
              <a:xfrm>
                <a:off x="3023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1" name="Freeform 1961"/>
              <p:cNvSpPr>
                <a:spLocks/>
              </p:cNvSpPr>
              <p:nvPr/>
            </p:nvSpPr>
            <p:spPr bwMode="auto">
              <a:xfrm>
                <a:off x="2995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5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4 h 64"/>
                  <a:gd name="T12" fmla="*/ 5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5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2" name="Freeform 1962"/>
              <p:cNvSpPr>
                <a:spLocks/>
              </p:cNvSpPr>
              <p:nvPr/>
            </p:nvSpPr>
            <p:spPr bwMode="auto">
              <a:xfrm>
                <a:off x="3013" y="3506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5 w 13"/>
                  <a:gd name="T3" fmla="*/ 62 h 64"/>
                  <a:gd name="T4" fmla="*/ 10 w 13"/>
                  <a:gd name="T5" fmla="*/ 54 h 64"/>
                  <a:gd name="T6" fmla="*/ 13 w 13"/>
                  <a:gd name="T7" fmla="*/ 41 h 64"/>
                  <a:gd name="T8" fmla="*/ 13 w 13"/>
                  <a:gd name="T9" fmla="*/ 26 h 64"/>
                  <a:gd name="T10" fmla="*/ 10 w 13"/>
                  <a:gd name="T11" fmla="*/ 10 h 64"/>
                  <a:gd name="T12" fmla="*/ 5 w 13"/>
                  <a:gd name="T13" fmla="*/ 2 h 64"/>
                  <a:gd name="T14" fmla="*/ 0 w 13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3" name="Line 1963"/>
              <p:cNvSpPr>
                <a:spLocks noChangeShapeType="1"/>
              </p:cNvSpPr>
              <p:nvPr/>
            </p:nvSpPr>
            <p:spPr bwMode="auto">
              <a:xfrm>
                <a:off x="3070" y="3194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4" name="Freeform 1964"/>
              <p:cNvSpPr>
                <a:spLocks/>
              </p:cNvSpPr>
              <p:nvPr/>
            </p:nvSpPr>
            <p:spPr bwMode="auto">
              <a:xfrm>
                <a:off x="2892" y="3163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5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5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5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5" name="Freeform 1965"/>
              <p:cNvSpPr>
                <a:spLocks/>
              </p:cNvSpPr>
              <p:nvPr/>
            </p:nvSpPr>
            <p:spPr bwMode="auto">
              <a:xfrm>
                <a:off x="2897" y="3168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8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6" name="Freeform 1966"/>
              <p:cNvSpPr>
                <a:spLocks/>
              </p:cNvSpPr>
              <p:nvPr/>
            </p:nvSpPr>
            <p:spPr bwMode="auto">
              <a:xfrm>
                <a:off x="2928" y="3168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8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7" name="Freeform 1967"/>
              <p:cNvSpPr>
                <a:spLocks/>
              </p:cNvSpPr>
              <p:nvPr/>
            </p:nvSpPr>
            <p:spPr bwMode="auto">
              <a:xfrm>
                <a:off x="2899" y="3163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7 h 64"/>
                  <a:gd name="T6" fmla="*/ 0 w 13"/>
                  <a:gd name="T7" fmla="*/ 23 h 64"/>
                  <a:gd name="T8" fmla="*/ 0 w 13"/>
                  <a:gd name="T9" fmla="*/ 38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7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8" name="Freeform 1968"/>
              <p:cNvSpPr>
                <a:spLocks/>
              </p:cNvSpPr>
              <p:nvPr/>
            </p:nvSpPr>
            <p:spPr bwMode="auto">
              <a:xfrm>
                <a:off x="2918" y="3163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38 h 64"/>
                  <a:gd name="T8" fmla="*/ 12 w 12"/>
                  <a:gd name="T9" fmla="*/ 23 h 64"/>
                  <a:gd name="T10" fmla="*/ 10 w 12"/>
                  <a:gd name="T11" fmla="*/ 7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38"/>
                    </a:lnTo>
                    <a:lnTo>
                      <a:pt x="12" y="23"/>
                    </a:lnTo>
                    <a:lnTo>
                      <a:pt x="10" y="7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09" name="Freeform 1969"/>
              <p:cNvSpPr>
                <a:spLocks/>
              </p:cNvSpPr>
              <p:nvPr/>
            </p:nvSpPr>
            <p:spPr bwMode="auto">
              <a:xfrm>
                <a:off x="2959" y="3217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2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2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0" name="Rectangle 1970"/>
              <p:cNvSpPr>
                <a:spLocks noChangeArrowheads="1"/>
              </p:cNvSpPr>
              <p:nvPr/>
            </p:nvSpPr>
            <p:spPr bwMode="auto">
              <a:xfrm>
                <a:off x="2961" y="3219"/>
                <a:ext cx="3" cy="6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1" name="Rectangle 1971"/>
              <p:cNvSpPr>
                <a:spLocks noChangeArrowheads="1"/>
              </p:cNvSpPr>
              <p:nvPr/>
            </p:nvSpPr>
            <p:spPr bwMode="auto">
              <a:xfrm>
                <a:off x="2992" y="3176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2" name="Freeform 1972"/>
              <p:cNvSpPr>
                <a:spLocks/>
              </p:cNvSpPr>
              <p:nvPr/>
            </p:nvSpPr>
            <p:spPr bwMode="auto">
              <a:xfrm>
                <a:off x="2987" y="3163"/>
                <a:ext cx="44" cy="64"/>
              </a:xfrm>
              <a:custGeom>
                <a:avLst/>
                <a:gdLst>
                  <a:gd name="T0" fmla="*/ 5 w 44"/>
                  <a:gd name="T1" fmla="*/ 7 h 64"/>
                  <a:gd name="T2" fmla="*/ 8 w 44"/>
                  <a:gd name="T3" fmla="*/ 7 h 64"/>
                  <a:gd name="T4" fmla="*/ 11 w 44"/>
                  <a:gd name="T5" fmla="*/ 13 h 64"/>
                  <a:gd name="T6" fmla="*/ 11 w 44"/>
                  <a:gd name="T7" fmla="*/ 15 h 64"/>
                  <a:gd name="T8" fmla="*/ 8 w 44"/>
                  <a:gd name="T9" fmla="*/ 18 h 64"/>
                  <a:gd name="T10" fmla="*/ 5 w 44"/>
                  <a:gd name="T11" fmla="*/ 18 h 64"/>
                  <a:gd name="T12" fmla="*/ 0 w 44"/>
                  <a:gd name="T13" fmla="*/ 15 h 64"/>
                  <a:gd name="T14" fmla="*/ 0 w 44"/>
                  <a:gd name="T15" fmla="*/ 13 h 64"/>
                  <a:gd name="T16" fmla="*/ 5 w 44"/>
                  <a:gd name="T17" fmla="*/ 5 h 64"/>
                  <a:gd name="T18" fmla="*/ 8 w 44"/>
                  <a:gd name="T19" fmla="*/ 2 h 64"/>
                  <a:gd name="T20" fmla="*/ 16 w 44"/>
                  <a:gd name="T21" fmla="*/ 0 h 64"/>
                  <a:gd name="T22" fmla="*/ 29 w 44"/>
                  <a:gd name="T23" fmla="*/ 0 h 64"/>
                  <a:gd name="T24" fmla="*/ 39 w 44"/>
                  <a:gd name="T25" fmla="*/ 2 h 64"/>
                  <a:gd name="T26" fmla="*/ 41 w 44"/>
                  <a:gd name="T27" fmla="*/ 5 h 64"/>
                  <a:gd name="T28" fmla="*/ 44 w 44"/>
                  <a:gd name="T29" fmla="*/ 13 h 64"/>
                  <a:gd name="T30" fmla="*/ 44 w 44"/>
                  <a:gd name="T31" fmla="*/ 18 h 64"/>
                  <a:gd name="T32" fmla="*/ 41 w 44"/>
                  <a:gd name="T33" fmla="*/ 23 h 64"/>
                  <a:gd name="T34" fmla="*/ 31 w 44"/>
                  <a:gd name="T35" fmla="*/ 31 h 64"/>
                  <a:gd name="T36" fmla="*/ 16 w 44"/>
                  <a:gd name="T37" fmla="*/ 36 h 64"/>
                  <a:gd name="T38" fmla="*/ 11 w 44"/>
                  <a:gd name="T39" fmla="*/ 38 h 64"/>
                  <a:gd name="T40" fmla="*/ 5 w 44"/>
                  <a:gd name="T41" fmla="*/ 46 h 64"/>
                  <a:gd name="T42" fmla="*/ 0 w 44"/>
                  <a:gd name="T43" fmla="*/ 54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5" y="7"/>
                    </a:moveTo>
                    <a:lnTo>
                      <a:pt x="8" y="7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2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11" y="38"/>
                    </a:lnTo>
                    <a:lnTo>
                      <a:pt x="5" y="46"/>
                    </a:lnTo>
                    <a:lnTo>
                      <a:pt x="0" y="54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3" name="Freeform 1973"/>
              <p:cNvSpPr>
                <a:spLocks/>
              </p:cNvSpPr>
              <p:nvPr/>
            </p:nvSpPr>
            <p:spPr bwMode="auto">
              <a:xfrm>
                <a:off x="3026" y="3168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8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8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4" name="Freeform 1974"/>
              <p:cNvSpPr>
                <a:spLocks/>
              </p:cNvSpPr>
              <p:nvPr/>
            </p:nvSpPr>
            <p:spPr bwMode="auto">
              <a:xfrm>
                <a:off x="3003" y="3163"/>
                <a:ext cx="23" cy="36"/>
              </a:xfrm>
              <a:custGeom>
                <a:avLst/>
                <a:gdLst>
                  <a:gd name="T0" fmla="*/ 13 w 23"/>
                  <a:gd name="T1" fmla="*/ 0 h 36"/>
                  <a:gd name="T2" fmla="*/ 20 w 23"/>
                  <a:gd name="T3" fmla="*/ 2 h 36"/>
                  <a:gd name="T4" fmla="*/ 23 w 23"/>
                  <a:gd name="T5" fmla="*/ 13 h 36"/>
                  <a:gd name="T6" fmla="*/ 23 w 23"/>
                  <a:gd name="T7" fmla="*/ 18 h 36"/>
                  <a:gd name="T8" fmla="*/ 20 w 23"/>
                  <a:gd name="T9" fmla="*/ 23 h 36"/>
                  <a:gd name="T10" fmla="*/ 13 w 23"/>
                  <a:gd name="T11" fmla="*/ 31 h 36"/>
                  <a:gd name="T12" fmla="*/ 0 w 23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3" y="0"/>
                    </a:moveTo>
                    <a:lnTo>
                      <a:pt x="20" y="2"/>
                    </a:lnTo>
                    <a:lnTo>
                      <a:pt x="23" y="13"/>
                    </a:lnTo>
                    <a:lnTo>
                      <a:pt x="23" y="18"/>
                    </a:lnTo>
                    <a:lnTo>
                      <a:pt x="20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5" name="Freeform 1975"/>
              <p:cNvSpPr>
                <a:spLocks/>
              </p:cNvSpPr>
              <p:nvPr/>
            </p:nvSpPr>
            <p:spPr bwMode="auto">
              <a:xfrm>
                <a:off x="2987" y="3217"/>
                <a:ext cx="44" cy="2"/>
              </a:xfrm>
              <a:custGeom>
                <a:avLst/>
                <a:gdLst>
                  <a:gd name="T0" fmla="*/ 0 w 44"/>
                  <a:gd name="T1" fmla="*/ 2 h 2"/>
                  <a:gd name="T2" fmla="*/ 5 w 44"/>
                  <a:gd name="T3" fmla="*/ 0 h 2"/>
                  <a:gd name="T4" fmla="*/ 11 w 44"/>
                  <a:gd name="T5" fmla="*/ 0 h 2"/>
                  <a:gd name="T6" fmla="*/ 26 w 44"/>
                  <a:gd name="T7" fmla="*/ 2 h 2"/>
                  <a:gd name="T8" fmla="*/ 39 w 44"/>
                  <a:gd name="T9" fmla="*/ 2 h 2"/>
                  <a:gd name="T10" fmla="*/ 44 w 4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">
                    <a:moveTo>
                      <a:pt x="0" y="2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26" y="2"/>
                    </a:lnTo>
                    <a:lnTo>
                      <a:pt x="39" y="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6" name="Freeform 1976"/>
              <p:cNvSpPr>
                <a:spLocks/>
              </p:cNvSpPr>
              <p:nvPr/>
            </p:nvSpPr>
            <p:spPr bwMode="auto">
              <a:xfrm>
                <a:off x="2998" y="3217"/>
                <a:ext cx="30" cy="8"/>
              </a:xfrm>
              <a:custGeom>
                <a:avLst/>
                <a:gdLst>
                  <a:gd name="T0" fmla="*/ 0 w 30"/>
                  <a:gd name="T1" fmla="*/ 0 h 8"/>
                  <a:gd name="T2" fmla="*/ 15 w 30"/>
                  <a:gd name="T3" fmla="*/ 8 h 8"/>
                  <a:gd name="T4" fmla="*/ 28 w 30"/>
                  <a:gd name="T5" fmla="*/ 8 h 8"/>
                  <a:gd name="T6" fmla="*/ 30 w 30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lnTo>
                      <a:pt x="15" y="8"/>
                    </a:lnTo>
                    <a:lnTo>
                      <a:pt x="28" y="8"/>
                    </a:lnTo>
                    <a:lnTo>
                      <a:pt x="3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7" name="Freeform 1977"/>
              <p:cNvSpPr>
                <a:spLocks/>
              </p:cNvSpPr>
              <p:nvPr/>
            </p:nvSpPr>
            <p:spPr bwMode="auto">
              <a:xfrm>
                <a:off x="2998" y="3212"/>
                <a:ext cx="33" cy="15"/>
              </a:xfrm>
              <a:custGeom>
                <a:avLst/>
                <a:gdLst>
                  <a:gd name="T0" fmla="*/ 0 w 33"/>
                  <a:gd name="T1" fmla="*/ 5 h 15"/>
                  <a:gd name="T2" fmla="*/ 15 w 33"/>
                  <a:gd name="T3" fmla="*/ 15 h 15"/>
                  <a:gd name="T4" fmla="*/ 28 w 33"/>
                  <a:gd name="T5" fmla="*/ 15 h 15"/>
                  <a:gd name="T6" fmla="*/ 30 w 33"/>
                  <a:gd name="T7" fmla="*/ 13 h 15"/>
                  <a:gd name="T8" fmla="*/ 33 w 33"/>
                  <a:gd name="T9" fmla="*/ 5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lnTo>
                      <a:pt x="15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3" y="5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8" name="Line 1978"/>
              <p:cNvSpPr>
                <a:spLocks noChangeShapeType="1"/>
              </p:cNvSpPr>
              <p:nvPr/>
            </p:nvSpPr>
            <p:spPr bwMode="auto">
              <a:xfrm>
                <a:off x="3070" y="2812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19" name="Freeform 1979"/>
              <p:cNvSpPr>
                <a:spLocks/>
              </p:cNvSpPr>
              <p:nvPr/>
            </p:nvSpPr>
            <p:spPr bwMode="auto">
              <a:xfrm>
                <a:off x="2892" y="278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0" name="Freeform 1980"/>
              <p:cNvSpPr>
                <a:spLocks/>
              </p:cNvSpPr>
              <p:nvPr/>
            </p:nvSpPr>
            <p:spPr bwMode="auto">
              <a:xfrm>
                <a:off x="2897" y="2789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5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3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3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1" name="Freeform 1981"/>
              <p:cNvSpPr>
                <a:spLocks/>
              </p:cNvSpPr>
              <p:nvPr/>
            </p:nvSpPr>
            <p:spPr bwMode="auto">
              <a:xfrm>
                <a:off x="2928" y="2789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3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3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2" name="Freeform 1982"/>
              <p:cNvSpPr>
                <a:spLocks/>
              </p:cNvSpPr>
              <p:nvPr/>
            </p:nvSpPr>
            <p:spPr bwMode="auto">
              <a:xfrm>
                <a:off x="2899" y="2781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7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3" name="Freeform 1983"/>
              <p:cNvSpPr>
                <a:spLocks/>
              </p:cNvSpPr>
              <p:nvPr/>
            </p:nvSpPr>
            <p:spPr bwMode="auto">
              <a:xfrm>
                <a:off x="2918" y="2781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7 h 64"/>
                  <a:gd name="T6" fmla="*/ 12 w 12"/>
                  <a:gd name="T7" fmla="*/ 41 h 64"/>
                  <a:gd name="T8" fmla="*/ 12 w 12"/>
                  <a:gd name="T9" fmla="*/ 26 h 64"/>
                  <a:gd name="T10" fmla="*/ 10 w 12"/>
                  <a:gd name="T11" fmla="*/ 10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4" name="Freeform 1984"/>
              <p:cNvSpPr>
                <a:spLocks/>
              </p:cNvSpPr>
              <p:nvPr/>
            </p:nvSpPr>
            <p:spPr bwMode="auto">
              <a:xfrm>
                <a:off x="2959" y="2838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0 w 8"/>
                  <a:gd name="T3" fmla="*/ 2 h 7"/>
                  <a:gd name="T4" fmla="*/ 0 w 8"/>
                  <a:gd name="T5" fmla="*/ 5 h 7"/>
                  <a:gd name="T6" fmla="*/ 2 w 8"/>
                  <a:gd name="T7" fmla="*/ 7 h 7"/>
                  <a:gd name="T8" fmla="*/ 5 w 8"/>
                  <a:gd name="T9" fmla="*/ 7 h 7"/>
                  <a:gd name="T10" fmla="*/ 8 w 8"/>
                  <a:gd name="T11" fmla="*/ 5 h 7"/>
                  <a:gd name="T12" fmla="*/ 8 w 8"/>
                  <a:gd name="T13" fmla="*/ 2 h 7"/>
                  <a:gd name="T14" fmla="*/ 5 w 8"/>
                  <a:gd name="T15" fmla="*/ 0 h 7"/>
                  <a:gd name="T16" fmla="*/ 2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5" name="Rectangle 1985"/>
              <p:cNvSpPr>
                <a:spLocks noChangeArrowheads="1"/>
              </p:cNvSpPr>
              <p:nvPr/>
            </p:nvSpPr>
            <p:spPr bwMode="auto">
              <a:xfrm>
                <a:off x="2961" y="2840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6" name="Line 1986"/>
              <p:cNvSpPr>
                <a:spLocks noChangeShapeType="1"/>
              </p:cNvSpPr>
              <p:nvPr/>
            </p:nvSpPr>
            <p:spPr bwMode="auto">
              <a:xfrm>
                <a:off x="3013" y="2791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7" name="Line 1987"/>
              <p:cNvSpPr>
                <a:spLocks noChangeShapeType="1"/>
              </p:cNvSpPr>
              <p:nvPr/>
            </p:nvSpPr>
            <p:spPr bwMode="auto">
              <a:xfrm>
                <a:off x="3016" y="2789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8" name="Line 1988"/>
              <p:cNvSpPr>
                <a:spLocks noChangeShapeType="1"/>
              </p:cNvSpPr>
              <p:nvPr/>
            </p:nvSpPr>
            <p:spPr bwMode="auto">
              <a:xfrm>
                <a:off x="3018" y="2781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29" name="Freeform 1989"/>
              <p:cNvSpPr>
                <a:spLocks/>
              </p:cNvSpPr>
              <p:nvPr/>
            </p:nvSpPr>
            <p:spPr bwMode="auto">
              <a:xfrm>
                <a:off x="2985" y="2781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0" name="Line 1990"/>
              <p:cNvSpPr>
                <a:spLocks noChangeShapeType="1"/>
              </p:cNvSpPr>
              <p:nvPr/>
            </p:nvSpPr>
            <p:spPr bwMode="auto">
              <a:xfrm>
                <a:off x="3003" y="2845"/>
                <a:ext cx="2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1" name="Line 1991"/>
              <p:cNvSpPr>
                <a:spLocks noChangeShapeType="1"/>
              </p:cNvSpPr>
              <p:nvPr/>
            </p:nvSpPr>
            <p:spPr bwMode="auto">
              <a:xfrm flipH="1">
                <a:off x="3008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2" name="Line 1992"/>
              <p:cNvSpPr>
                <a:spLocks noChangeShapeType="1"/>
              </p:cNvSpPr>
              <p:nvPr/>
            </p:nvSpPr>
            <p:spPr bwMode="auto">
              <a:xfrm flipH="1">
                <a:off x="3010" y="28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3" name="Line 1993"/>
              <p:cNvSpPr>
                <a:spLocks noChangeShapeType="1"/>
              </p:cNvSpPr>
              <p:nvPr/>
            </p:nvSpPr>
            <p:spPr bwMode="auto">
              <a:xfrm>
                <a:off x="3018" y="2840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4" name="Line 1994"/>
              <p:cNvSpPr>
                <a:spLocks noChangeShapeType="1"/>
              </p:cNvSpPr>
              <p:nvPr/>
            </p:nvSpPr>
            <p:spPr bwMode="auto">
              <a:xfrm>
                <a:off x="3018" y="2843"/>
                <a:ext cx="8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5" name="Line 1995"/>
              <p:cNvSpPr>
                <a:spLocks noChangeShapeType="1"/>
              </p:cNvSpPr>
              <p:nvPr/>
            </p:nvSpPr>
            <p:spPr bwMode="auto">
              <a:xfrm>
                <a:off x="3070" y="2430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6" name="Freeform 1996"/>
              <p:cNvSpPr>
                <a:spLocks/>
              </p:cNvSpPr>
              <p:nvPr/>
            </p:nvSpPr>
            <p:spPr bwMode="auto">
              <a:xfrm>
                <a:off x="2892" y="2399"/>
                <a:ext cx="44" cy="67"/>
              </a:xfrm>
              <a:custGeom>
                <a:avLst/>
                <a:gdLst>
                  <a:gd name="T0" fmla="*/ 20 w 44"/>
                  <a:gd name="T1" fmla="*/ 0 h 67"/>
                  <a:gd name="T2" fmla="*/ 10 w 44"/>
                  <a:gd name="T3" fmla="*/ 5 h 67"/>
                  <a:gd name="T4" fmla="*/ 5 w 44"/>
                  <a:gd name="T5" fmla="*/ 13 h 67"/>
                  <a:gd name="T6" fmla="*/ 0 w 44"/>
                  <a:gd name="T7" fmla="*/ 28 h 67"/>
                  <a:gd name="T8" fmla="*/ 0 w 44"/>
                  <a:gd name="T9" fmla="*/ 39 h 67"/>
                  <a:gd name="T10" fmla="*/ 5 w 44"/>
                  <a:gd name="T11" fmla="*/ 54 h 67"/>
                  <a:gd name="T12" fmla="*/ 10 w 44"/>
                  <a:gd name="T13" fmla="*/ 62 h 67"/>
                  <a:gd name="T14" fmla="*/ 20 w 44"/>
                  <a:gd name="T15" fmla="*/ 67 h 67"/>
                  <a:gd name="T16" fmla="*/ 26 w 44"/>
                  <a:gd name="T17" fmla="*/ 67 h 67"/>
                  <a:gd name="T18" fmla="*/ 36 w 44"/>
                  <a:gd name="T19" fmla="*/ 62 h 67"/>
                  <a:gd name="T20" fmla="*/ 41 w 44"/>
                  <a:gd name="T21" fmla="*/ 54 h 67"/>
                  <a:gd name="T22" fmla="*/ 44 w 44"/>
                  <a:gd name="T23" fmla="*/ 39 h 67"/>
                  <a:gd name="T24" fmla="*/ 44 w 44"/>
                  <a:gd name="T25" fmla="*/ 28 h 67"/>
                  <a:gd name="T26" fmla="*/ 41 w 44"/>
                  <a:gd name="T27" fmla="*/ 13 h 67"/>
                  <a:gd name="T28" fmla="*/ 36 w 44"/>
                  <a:gd name="T29" fmla="*/ 5 h 67"/>
                  <a:gd name="T30" fmla="*/ 26 w 44"/>
                  <a:gd name="T31" fmla="*/ 0 h 67"/>
                  <a:gd name="T32" fmla="*/ 20 w 4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7">
                    <a:moveTo>
                      <a:pt x="20" y="0"/>
                    </a:moveTo>
                    <a:lnTo>
                      <a:pt x="10" y="5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10" y="62"/>
                    </a:lnTo>
                    <a:lnTo>
                      <a:pt x="20" y="67"/>
                    </a:lnTo>
                    <a:lnTo>
                      <a:pt x="26" y="67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5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7" name="Freeform 1997"/>
              <p:cNvSpPr>
                <a:spLocks/>
              </p:cNvSpPr>
              <p:nvPr/>
            </p:nvSpPr>
            <p:spPr bwMode="auto">
              <a:xfrm>
                <a:off x="2897" y="2407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5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8" name="Freeform 1998"/>
              <p:cNvSpPr>
                <a:spLocks/>
              </p:cNvSpPr>
              <p:nvPr/>
            </p:nvSpPr>
            <p:spPr bwMode="auto">
              <a:xfrm>
                <a:off x="2928" y="2407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39" name="Freeform 1999"/>
              <p:cNvSpPr>
                <a:spLocks/>
              </p:cNvSpPr>
              <p:nvPr/>
            </p:nvSpPr>
            <p:spPr bwMode="auto">
              <a:xfrm>
                <a:off x="2899" y="2399"/>
                <a:ext cx="13" cy="67"/>
              </a:xfrm>
              <a:custGeom>
                <a:avLst/>
                <a:gdLst>
                  <a:gd name="T0" fmla="*/ 13 w 13"/>
                  <a:gd name="T1" fmla="*/ 0 h 67"/>
                  <a:gd name="T2" fmla="*/ 6 w 13"/>
                  <a:gd name="T3" fmla="*/ 5 h 67"/>
                  <a:gd name="T4" fmla="*/ 3 w 13"/>
                  <a:gd name="T5" fmla="*/ 10 h 67"/>
                  <a:gd name="T6" fmla="*/ 0 w 13"/>
                  <a:gd name="T7" fmla="*/ 26 h 67"/>
                  <a:gd name="T8" fmla="*/ 0 w 13"/>
                  <a:gd name="T9" fmla="*/ 41 h 67"/>
                  <a:gd name="T10" fmla="*/ 3 w 13"/>
                  <a:gd name="T11" fmla="*/ 57 h 67"/>
                  <a:gd name="T12" fmla="*/ 6 w 13"/>
                  <a:gd name="T13" fmla="*/ 62 h 67"/>
                  <a:gd name="T14" fmla="*/ 13 w 13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lnTo>
                      <a:pt x="6" y="5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6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0" name="Freeform 2000"/>
              <p:cNvSpPr>
                <a:spLocks/>
              </p:cNvSpPr>
              <p:nvPr/>
            </p:nvSpPr>
            <p:spPr bwMode="auto">
              <a:xfrm>
                <a:off x="2918" y="2399"/>
                <a:ext cx="12" cy="67"/>
              </a:xfrm>
              <a:custGeom>
                <a:avLst/>
                <a:gdLst>
                  <a:gd name="T0" fmla="*/ 0 w 12"/>
                  <a:gd name="T1" fmla="*/ 67 h 67"/>
                  <a:gd name="T2" fmla="*/ 5 w 12"/>
                  <a:gd name="T3" fmla="*/ 62 h 67"/>
                  <a:gd name="T4" fmla="*/ 10 w 12"/>
                  <a:gd name="T5" fmla="*/ 57 h 67"/>
                  <a:gd name="T6" fmla="*/ 12 w 12"/>
                  <a:gd name="T7" fmla="*/ 41 h 67"/>
                  <a:gd name="T8" fmla="*/ 12 w 12"/>
                  <a:gd name="T9" fmla="*/ 26 h 67"/>
                  <a:gd name="T10" fmla="*/ 10 w 12"/>
                  <a:gd name="T11" fmla="*/ 10 h 67"/>
                  <a:gd name="T12" fmla="*/ 5 w 12"/>
                  <a:gd name="T13" fmla="*/ 5 h 67"/>
                  <a:gd name="T14" fmla="*/ 0 w 12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7">
                    <a:moveTo>
                      <a:pt x="0" y="67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1" name="Freeform 2001"/>
              <p:cNvSpPr>
                <a:spLocks/>
              </p:cNvSpPr>
              <p:nvPr/>
            </p:nvSpPr>
            <p:spPr bwMode="auto">
              <a:xfrm>
                <a:off x="2959" y="2456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2 h 10"/>
                  <a:gd name="T4" fmla="*/ 0 w 8"/>
                  <a:gd name="T5" fmla="*/ 5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5 h 10"/>
                  <a:gd name="T12" fmla="*/ 8 w 8"/>
                  <a:gd name="T13" fmla="*/ 2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2" name="Rectangle 2002"/>
              <p:cNvSpPr>
                <a:spLocks noChangeArrowheads="1"/>
              </p:cNvSpPr>
              <p:nvPr/>
            </p:nvSpPr>
            <p:spPr bwMode="auto">
              <a:xfrm>
                <a:off x="2961" y="2458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3" name="Rectangle 2003"/>
              <p:cNvSpPr>
                <a:spLocks noChangeArrowheads="1"/>
              </p:cNvSpPr>
              <p:nvPr/>
            </p:nvSpPr>
            <p:spPr bwMode="auto">
              <a:xfrm>
                <a:off x="3023" y="240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4" name="Freeform 2004"/>
              <p:cNvSpPr>
                <a:spLocks/>
              </p:cNvSpPr>
              <p:nvPr/>
            </p:nvSpPr>
            <p:spPr bwMode="auto">
              <a:xfrm>
                <a:off x="2987" y="2399"/>
                <a:ext cx="44" cy="67"/>
              </a:xfrm>
              <a:custGeom>
                <a:avLst/>
                <a:gdLst>
                  <a:gd name="T0" fmla="*/ 39 w 44"/>
                  <a:gd name="T1" fmla="*/ 8 h 67"/>
                  <a:gd name="T2" fmla="*/ 36 w 44"/>
                  <a:gd name="T3" fmla="*/ 8 h 67"/>
                  <a:gd name="T4" fmla="*/ 31 w 44"/>
                  <a:gd name="T5" fmla="*/ 10 h 67"/>
                  <a:gd name="T6" fmla="*/ 31 w 44"/>
                  <a:gd name="T7" fmla="*/ 13 h 67"/>
                  <a:gd name="T8" fmla="*/ 36 w 44"/>
                  <a:gd name="T9" fmla="*/ 16 h 67"/>
                  <a:gd name="T10" fmla="*/ 39 w 44"/>
                  <a:gd name="T11" fmla="*/ 16 h 67"/>
                  <a:gd name="T12" fmla="*/ 41 w 44"/>
                  <a:gd name="T13" fmla="*/ 13 h 67"/>
                  <a:gd name="T14" fmla="*/ 41 w 44"/>
                  <a:gd name="T15" fmla="*/ 10 h 67"/>
                  <a:gd name="T16" fmla="*/ 39 w 44"/>
                  <a:gd name="T17" fmla="*/ 5 h 67"/>
                  <a:gd name="T18" fmla="*/ 31 w 44"/>
                  <a:gd name="T19" fmla="*/ 0 h 67"/>
                  <a:gd name="T20" fmla="*/ 23 w 44"/>
                  <a:gd name="T21" fmla="*/ 0 h 67"/>
                  <a:gd name="T22" fmla="*/ 13 w 44"/>
                  <a:gd name="T23" fmla="*/ 5 h 67"/>
                  <a:gd name="T24" fmla="*/ 8 w 44"/>
                  <a:gd name="T25" fmla="*/ 10 h 67"/>
                  <a:gd name="T26" fmla="*/ 5 w 44"/>
                  <a:gd name="T27" fmla="*/ 16 h 67"/>
                  <a:gd name="T28" fmla="*/ 0 w 44"/>
                  <a:gd name="T29" fmla="*/ 28 h 67"/>
                  <a:gd name="T30" fmla="*/ 0 w 44"/>
                  <a:gd name="T31" fmla="*/ 47 h 67"/>
                  <a:gd name="T32" fmla="*/ 5 w 44"/>
                  <a:gd name="T33" fmla="*/ 57 h 67"/>
                  <a:gd name="T34" fmla="*/ 11 w 44"/>
                  <a:gd name="T35" fmla="*/ 62 h 67"/>
                  <a:gd name="T36" fmla="*/ 21 w 44"/>
                  <a:gd name="T37" fmla="*/ 67 h 67"/>
                  <a:gd name="T38" fmla="*/ 26 w 44"/>
                  <a:gd name="T39" fmla="*/ 67 h 67"/>
                  <a:gd name="T40" fmla="*/ 36 w 44"/>
                  <a:gd name="T41" fmla="*/ 62 h 67"/>
                  <a:gd name="T42" fmla="*/ 41 w 44"/>
                  <a:gd name="T43" fmla="*/ 57 h 67"/>
                  <a:gd name="T44" fmla="*/ 44 w 44"/>
                  <a:gd name="T45" fmla="*/ 47 h 67"/>
                  <a:gd name="T46" fmla="*/ 44 w 44"/>
                  <a:gd name="T47" fmla="*/ 44 h 67"/>
                  <a:gd name="T48" fmla="*/ 41 w 44"/>
                  <a:gd name="T49" fmla="*/ 36 h 67"/>
                  <a:gd name="T50" fmla="*/ 36 w 44"/>
                  <a:gd name="T51" fmla="*/ 28 h 67"/>
                  <a:gd name="T52" fmla="*/ 26 w 44"/>
                  <a:gd name="T53" fmla="*/ 26 h 67"/>
                  <a:gd name="T54" fmla="*/ 21 w 44"/>
                  <a:gd name="T55" fmla="*/ 26 h 67"/>
                  <a:gd name="T56" fmla="*/ 13 w 44"/>
                  <a:gd name="T57" fmla="*/ 28 h 67"/>
                  <a:gd name="T58" fmla="*/ 11 w 44"/>
                  <a:gd name="T59" fmla="*/ 31 h 67"/>
                  <a:gd name="T60" fmla="*/ 8 w 44"/>
                  <a:gd name="T6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67">
                    <a:moveTo>
                      <a:pt x="39" y="8"/>
                    </a:moveTo>
                    <a:lnTo>
                      <a:pt x="36" y="8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6" y="16"/>
                    </a:lnTo>
                    <a:lnTo>
                      <a:pt x="39" y="16"/>
                    </a:lnTo>
                    <a:lnTo>
                      <a:pt x="41" y="13"/>
                    </a:lnTo>
                    <a:lnTo>
                      <a:pt x="41" y="10"/>
                    </a:lnTo>
                    <a:lnTo>
                      <a:pt x="39" y="5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3" y="5"/>
                    </a:lnTo>
                    <a:lnTo>
                      <a:pt x="8" y="10"/>
                    </a:lnTo>
                    <a:lnTo>
                      <a:pt x="5" y="16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5" y="57"/>
                    </a:lnTo>
                    <a:lnTo>
                      <a:pt x="11" y="62"/>
                    </a:lnTo>
                    <a:lnTo>
                      <a:pt x="21" y="67"/>
                    </a:lnTo>
                    <a:lnTo>
                      <a:pt x="26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47"/>
                    </a:lnTo>
                    <a:lnTo>
                      <a:pt x="44" y="44"/>
                    </a:lnTo>
                    <a:lnTo>
                      <a:pt x="41" y="36"/>
                    </a:lnTo>
                    <a:lnTo>
                      <a:pt x="36" y="28"/>
                    </a:lnTo>
                    <a:lnTo>
                      <a:pt x="26" y="26"/>
                    </a:lnTo>
                    <a:lnTo>
                      <a:pt x="21" y="26"/>
                    </a:lnTo>
                    <a:lnTo>
                      <a:pt x="13" y="28"/>
                    </a:lnTo>
                    <a:lnTo>
                      <a:pt x="11" y="31"/>
                    </a:lnTo>
                    <a:lnTo>
                      <a:pt x="8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5" name="Freeform 2005"/>
              <p:cNvSpPr>
                <a:spLocks/>
              </p:cNvSpPr>
              <p:nvPr/>
            </p:nvSpPr>
            <p:spPr bwMode="auto">
              <a:xfrm>
                <a:off x="2992" y="2409"/>
                <a:ext cx="6" cy="49"/>
              </a:xfrm>
              <a:custGeom>
                <a:avLst/>
                <a:gdLst>
                  <a:gd name="T0" fmla="*/ 6 w 6"/>
                  <a:gd name="T1" fmla="*/ 0 h 49"/>
                  <a:gd name="T2" fmla="*/ 3 w 6"/>
                  <a:gd name="T3" fmla="*/ 6 h 49"/>
                  <a:gd name="T4" fmla="*/ 0 w 6"/>
                  <a:gd name="T5" fmla="*/ 18 h 49"/>
                  <a:gd name="T6" fmla="*/ 0 w 6"/>
                  <a:gd name="T7" fmla="*/ 37 h 49"/>
                  <a:gd name="T8" fmla="*/ 3 w 6"/>
                  <a:gd name="T9" fmla="*/ 47 h 49"/>
                  <a:gd name="T10" fmla="*/ 6 w 6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9">
                    <a:moveTo>
                      <a:pt x="6" y="0"/>
                    </a:moveTo>
                    <a:lnTo>
                      <a:pt x="3" y="6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3" y="47"/>
                    </a:lnTo>
                    <a:lnTo>
                      <a:pt x="6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6" name="Freeform 2006"/>
              <p:cNvSpPr>
                <a:spLocks/>
              </p:cNvSpPr>
              <p:nvPr/>
            </p:nvSpPr>
            <p:spPr bwMode="auto">
              <a:xfrm>
                <a:off x="3026" y="2435"/>
                <a:ext cx="2" cy="21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16 h 21"/>
                  <a:gd name="T4" fmla="*/ 2 w 2"/>
                  <a:gd name="T5" fmla="*/ 5 h 21"/>
                  <a:gd name="T6" fmla="*/ 0 w 2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16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7" name="Freeform 2007"/>
              <p:cNvSpPr>
                <a:spLocks/>
              </p:cNvSpPr>
              <p:nvPr/>
            </p:nvSpPr>
            <p:spPr bwMode="auto">
              <a:xfrm>
                <a:off x="2995" y="2399"/>
                <a:ext cx="15" cy="67"/>
              </a:xfrm>
              <a:custGeom>
                <a:avLst/>
                <a:gdLst>
                  <a:gd name="T0" fmla="*/ 15 w 15"/>
                  <a:gd name="T1" fmla="*/ 0 h 67"/>
                  <a:gd name="T2" fmla="*/ 8 w 15"/>
                  <a:gd name="T3" fmla="*/ 5 h 67"/>
                  <a:gd name="T4" fmla="*/ 5 w 15"/>
                  <a:gd name="T5" fmla="*/ 8 h 67"/>
                  <a:gd name="T6" fmla="*/ 3 w 15"/>
                  <a:gd name="T7" fmla="*/ 13 h 67"/>
                  <a:gd name="T8" fmla="*/ 0 w 15"/>
                  <a:gd name="T9" fmla="*/ 26 h 67"/>
                  <a:gd name="T10" fmla="*/ 0 w 15"/>
                  <a:gd name="T11" fmla="*/ 47 h 67"/>
                  <a:gd name="T12" fmla="*/ 3 w 15"/>
                  <a:gd name="T13" fmla="*/ 57 h 67"/>
                  <a:gd name="T14" fmla="*/ 5 w 15"/>
                  <a:gd name="T15" fmla="*/ 62 h 67"/>
                  <a:gd name="T16" fmla="*/ 13 w 15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7">
                    <a:moveTo>
                      <a:pt x="15" y="0"/>
                    </a:moveTo>
                    <a:lnTo>
                      <a:pt x="8" y="5"/>
                    </a:lnTo>
                    <a:lnTo>
                      <a:pt x="5" y="8"/>
                    </a:lnTo>
                    <a:lnTo>
                      <a:pt x="3" y="13"/>
                    </a:lnTo>
                    <a:lnTo>
                      <a:pt x="0" y="26"/>
                    </a:lnTo>
                    <a:lnTo>
                      <a:pt x="0" y="47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8" name="Freeform 2008"/>
              <p:cNvSpPr>
                <a:spLocks/>
              </p:cNvSpPr>
              <p:nvPr/>
            </p:nvSpPr>
            <p:spPr bwMode="auto">
              <a:xfrm>
                <a:off x="3013" y="2425"/>
                <a:ext cx="13" cy="41"/>
              </a:xfrm>
              <a:custGeom>
                <a:avLst/>
                <a:gdLst>
                  <a:gd name="T0" fmla="*/ 0 w 13"/>
                  <a:gd name="T1" fmla="*/ 41 h 41"/>
                  <a:gd name="T2" fmla="*/ 5 w 13"/>
                  <a:gd name="T3" fmla="*/ 36 h 41"/>
                  <a:gd name="T4" fmla="*/ 10 w 13"/>
                  <a:gd name="T5" fmla="*/ 33 h 41"/>
                  <a:gd name="T6" fmla="*/ 13 w 13"/>
                  <a:gd name="T7" fmla="*/ 26 h 41"/>
                  <a:gd name="T8" fmla="*/ 13 w 13"/>
                  <a:gd name="T9" fmla="*/ 15 h 41"/>
                  <a:gd name="T10" fmla="*/ 10 w 13"/>
                  <a:gd name="T11" fmla="*/ 5 h 41"/>
                  <a:gd name="T12" fmla="*/ 5 w 13"/>
                  <a:gd name="T13" fmla="*/ 2 h 41"/>
                  <a:gd name="T14" fmla="*/ 0 w 13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lnTo>
                      <a:pt x="5" y="36"/>
                    </a:lnTo>
                    <a:lnTo>
                      <a:pt x="10" y="33"/>
                    </a:lnTo>
                    <a:lnTo>
                      <a:pt x="13" y="26"/>
                    </a:lnTo>
                    <a:lnTo>
                      <a:pt x="13" y="15"/>
                    </a:lnTo>
                    <a:lnTo>
                      <a:pt x="10" y="5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49" name="Line 2009"/>
              <p:cNvSpPr>
                <a:spLocks noChangeShapeType="1"/>
              </p:cNvSpPr>
              <p:nvPr/>
            </p:nvSpPr>
            <p:spPr bwMode="auto">
              <a:xfrm>
                <a:off x="3070" y="2051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0" name="Freeform 2010"/>
              <p:cNvSpPr>
                <a:spLocks/>
              </p:cNvSpPr>
              <p:nvPr/>
            </p:nvSpPr>
            <p:spPr bwMode="auto">
              <a:xfrm>
                <a:off x="2892" y="202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1" name="Freeform 2011"/>
              <p:cNvSpPr>
                <a:spLocks/>
              </p:cNvSpPr>
              <p:nvPr/>
            </p:nvSpPr>
            <p:spPr bwMode="auto">
              <a:xfrm>
                <a:off x="2897" y="2025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6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6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2" name="Freeform 2012"/>
              <p:cNvSpPr>
                <a:spLocks/>
              </p:cNvSpPr>
              <p:nvPr/>
            </p:nvSpPr>
            <p:spPr bwMode="auto">
              <a:xfrm>
                <a:off x="2928" y="2025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653" name="Group 2013"/>
            <p:cNvGrpSpPr>
              <a:grpSpLocks/>
            </p:cNvGrpSpPr>
            <p:nvPr/>
          </p:nvGrpSpPr>
          <p:grpSpPr bwMode="auto">
            <a:xfrm>
              <a:off x="3050" y="1138"/>
              <a:ext cx="2592" cy="2418"/>
              <a:chOff x="2899" y="1285"/>
              <a:chExt cx="2455" cy="2289"/>
            </a:xfrm>
          </p:grpSpPr>
          <p:sp>
            <p:nvSpPr>
              <p:cNvPr id="242654" name="Freeform 2014"/>
              <p:cNvSpPr>
                <a:spLocks/>
              </p:cNvSpPr>
              <p:nvPr/>
            </p:nvSpPr>
            <p:spPr bwMode="auto">
              <a:xfrm>
                <a:off x="2899" y="2020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8 h 64"/>
                  <a:gd name="T6" fmla="*/ 0 w 13"/>
                  <a:gd name="T7" fmla="*/ 23 h 64"/>
                  <a:gd name="T8" fmla="*/ 0 w 13"/>
                  <a:gd name="T9" fmla="*/ 39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5" name="Freeform 2015"/>
              <p:cNvSpPr>
                <a:spLocks/>
              </p:cNvSpPr>
              <p:nvPr/>
            </p:nvSpPr>
            <p:spPr bwMode="auto">
              <a:xfrm>
                <a:off x="2918" y="2020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39 h 64"/>
                  <a:gd name="T8" fmla="*/ 12 w 12"/>
                  <a:gd name="T9" fmla="*/ 23 h 64"/>
                  <a:gd name="T10" fmla="*/ 10 w 12"/>
                  <a:gd name="T11" fmla="*/ 8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39"/>
                    </a:lnTo>
                    <a:lnTo>
                      <a:pt x="12" y="23"/>
                    </a:lnTo>
                    <a:lnTo>
                      <a:pt x="10" y="8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6" name="Freeform 2016"/>
              <p:cNvSpPr>
                <a:spLocks/>
              </p:cNvSpPr>
              <p:nvPr/>
            </p:nvSpPr>
            <p:spPr bwMode="auto">
              <a:xfrm>
                <a:off x="2959" y="2074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5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5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7" name="Rectangle 2017"/>
              <p:cNvSpPr>
                <a:spLocks noChangeArrowheads="1"/>
              </p:cNvSpPr>
              <p:nvPr/>
            </p:nvSpPr>
            <p:spPr bwMode="auto">
              <a:xfrm>
                <a:off x="2961" y="207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8" name="Freeform 2018"/>
              <p:cNvSpPr>
                <a:spLocks/>
              </p:cNvSpPr>
              <p:nvPr/>
            </p:nvSpPr>
            <p:spPr bwMode="auto">
              <a:xfrm>
                <a:off x="2992" y="2020"/>
                <a:ext cx="36" cy="28"/>
              </a:xfrm>
              <a:custGeom>
                <a:avLst/>
                <a:gdLst>
                  <a:gd name="T0" fmla="*/ 11 w 36"/>
                  <a:gd name="T1" fmla="*/ 0 h 28"/>
                  <a:gd name="T2" fmla="*/ 3 w 36"/>
                  <a:gd name="T3" fmla="*/ 2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1 w 36"/>
                  <a:gd name="T11" fmla="*/ 28 h 28"/>
                  <a:gd name="T12" fmla="*/ 24 w 36"/>
                  <a:gd name="T13" fmla="*/ 28 h 28"/>
                  <a:gd name="T14" fmla="*/ 34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4 w 36"/>
                  <a:gd name="T21" fmla="*/ 2 h 28"/>
                  <a:gd name="T22" fmla="*/ 24 w 36"/>
                  <a:gd name="T23" fmla="*/ 0 h 28"/>
                  <a:gd name="T24" fmla="*/ 11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1" y="0"/>
                    </a:moveTo>
                    <a:lnTo>
                      <a:pt x="3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1" y="28"/>
                    </a:lnTo>
                    <a:lnTo>
                      <a:pt x="24" y="28"/>
                    </a:lnTo>
                    <a:lnTo>
                      <a:pt x="34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59" name="Freeform 2019"/>
              <p:cNvSpPr>
                <a:spLocks/>
              </p:cNvSpPr>
              <p:nvPr/>
            </p:nvSpPr>
            <p:spPr bwMode="auto">
              <a:xfrm>
                <a:off x="2995" y="2022"/>
                <a:ext cx="3" cy="21"/>
              </a:xfrm>
              <a:custGeom>
                <a:avLst/>
                <a:gdLst>
                  <a:gd name="T0" fmla="*/ 3 w 3"/>
                  <a:gd name="T1" fmla="*/ 0 h 21"/>
                  <a:gd name="T2" fmla="*/ 0 w 3"/>
                  <a:gd name="T3" fmla="*/ 6 h 21"/>
                  <a:gd name="T4" fmla="*/ 0 w 3"/>
                  <a:gd name="T5" fmla="*/ 16 h 21"/>
                  <a:gd name="T6" fmla="*/ 3 w 3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3" y="0"/>
                    </a:moveTo>
                    <a:lnTo>
                      <a:pt x="0" y="6"/>
                    </a:lnTo>
                    <a:lnTo>
                      <a:pt x="0" y="16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0" name="Freeform 2020"/>
              <p:cNvSpPr>
                <a:spLocks/>
              </p:cNvSpPr>
              <p:nvPr/>
            </p:nvSpPr>
            <p:spPr bwMode="auto">
              <a:xfrm>
                <a:off x="3023" y="2022"/>
                <a:ext cx="3" cy="21"/>
              </a:xfrm>
              <a:custGeom>
                <a:avLst/>
                <a:gdLst>
                  <a:gd name="T0" fmla="*/ 0 w 3"/>
                  <a:gd name="T1" fmla="*/ 21 h 21"/>
                  <a:gd name="T2" fmla="*/ 3 w 3"/>
                  <a:gd name="T3" fmla="*/ 16 h 21"/>
                  <a:gd name="T4" fmla="*/ 3 w 3"/>
                  <a:gd name="T5" fmla="*/ 6 h 21"/>
                  <a:gd name="T6" fmla="*/ 0 w 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21"/>
                    </a:moveTo>
                    <a:lnTo>
                      <a:pt x="3" y="16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1" name="Freeform 2021"/>
              <p:cNvSpPr>
                <a:spLocks/>
              </p:cNvSpPr>
              <p:nvPr/>
            </p:nvSpPr>
            <p:spPr bwMode="auto">
              <a:xfrm>
                <a:off x="2998" y="2020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2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2" name="Freeform 2022"/>
              <p:cNvSpPr>
                <a:spLocks/>
              </p:cNvSpPr>
              <p:nvPr/>
            </p:nvSpPr>
            <p:spPr bwMode="auto">
              <a:xfrm>
                <a:off x="3016" y="2020"/>
                <a:ext cx="7" cy="28"/>
              </a:xfrm>
              <a:custGeom>
                <a:avLst/>
                <a:gdLst>
                  <a:gd name="T0" fmla="*/ 0 w 7"/>
                  <a:gd name="T1" fmla="*/ 28 h 28"/>
                  <a:gd name="T2" fmla="*/ 2 w 7"/>
                  <a:gd name="T3" fmla="*/ 23 h 28"/>
                  <a:gd name="T4" fmla="*/ 7 w 7"/>
                  <a:gd name="T5" fmla="*/ 18 h 28"/>
                  <a:gd name="T6" fmla="*/ 7 w 7"/>
                  <a:gd name="T7" fmla="*/ 8 h 28"/>
                  <a:gd name="T8" fmla="*/ 2 w 7"/>
                  <a:gd name="T9" fmla="*/ 2 h 28"/>
                  <a:gd name="T10" fmla="*/ 0 w 7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8">
                    <a:moveTo>
                      <a:pt x="0" y="28"/>
                    </a:moveTo>
                    <a:lnTo>
                      <a:pt x="2" y="23"/>
                    </a:lnTo>
                    <a:lnTo>
                      <a:pt x="7" y="18"/>
                    </a:lnTo>
                    <a:lnTo>
                      <a:pt x="7" y="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3" name="Freeform 2023"/>
              <p:cNvSpPr>
                <a:spLocks/>
              </p:cNvSpPr>
              <p:nvPr/>
            </p:nvSpPr>
            <p:spPr bwMode="auto">
              <a:xfrm>
                <a:off x="2987" y="2048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8 w 44"/>
                  <a:gd name="T3" fmla="*/ 3 h 36"/>
                  <a:gd name="T4" fmla="*/ 5 w 44"/>
                  <a:gd name="T5" fmla="*/ 5 h 36"/>
                  <a:gd name="T6" fmla="*/ 0 w 44"/>
                  <a:gd name="T7" fmla="*/ 11 h 36"/>
                  <a:gd name="T8" fmla="*/ 0 w 44"/>
                  <a:gd name="T9" fmla="*/ 23 h 36"/>
                  <a:gd name="T10" fmla="*/ 5 w 44"/>
                  <a:gd name="T11" fmla="*/ 31 h 36"/>
                  <a:gd name="T12" fmla="*/ 8 w 44"/>
                  <a:gd name="T13" fmla="*/ 34 h 36"/>
                  <a:gd name="T14" fmla="*/ 16 w 44"/>
                  <a:gd name="T15" fmla="*/ 36 h 36"/>
                  <a:gd name="T16" fmla="*/ 29 w 44"/>
                  <a:gd name="T17" fmla="*/ 36 h 36"/>
                  <a:gd name="T18" fmla="*/ 39 w 44"/>
                  <a:gd name="T19" fmla="*/ 34 h 36"/>
                  <a:gd name="T20" fmla="*/ 41 w 44"/>
                  <a:gd name="T21" fmla="*/ 31 h 36"/>
                  <a:gd name="T22" fmla="*/ 44 w 44"/>
                  <a:gd name="T23" fmla="*/ 23 h 36"/>
                  <a:gd name="T24" fmla="*/ 44 w 44"/>
                  <a:gd name="T25" fmla="*/ 11 h 36"/>
                  <a:gd name="T26" fmla="*/ 41 w 44"/>
                  <a:gd name="T27" fmla="*/ 5 h 36"/>
                  <a:gd name="T28" fmla="*/ 39 w 44"/>
                  <a:gd name="T29" fmla="*/ 3 h 36"/>
                  <a:gd name="T30" fmla="*/ 29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6" y="36"/>
                    </a:lnTo>
                    <a:lnTo>
                      <a:pt x="29" y="36"/>
                    </a:lnTo>
                    <a:lnTo>
                      <a:pt x="39" y="34"/>
                    </a:lnTo>
                    <a:lnTo>
                      <a:pt x="41" y="31"/>
                    </a:lnTo>
                    <a:lnTo>
                      <a:pt x="44" y="23"/>
                    </a:lnTo>
                    <a:lnTo>
                      <a:pt x="44" y="11"/>
                    </a:lnTo>
                    <a:lnTo>
                      <a:pt x="41" y="5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4" name="Freeform 2024"/>
              <p:cNvSpPr>
                <a:spLocks/>
              </p:cNvSpPr>
              <p:nvPr/>
            </p:nvSpPr>
            <p:spPr bwMode="auto">
              <a:xfrm>
                <a:off x="2992" y="2053"/>
                <a:ext cx="3" cy="26"/>
              </a:xfrm>
              <a:custGeom>
                <a:avLst/>
                <a:gdLst>
                  <a:gd name="T0" fmla="*/ 3 w 3"/>
                  <a:gd name="T1" fmla="*/ 0 h 26"/>
                  <a:gd name="T2" fmla="*/ 0 w 3"/>
                  <a:gd name="T3" fmla="*/ 6 h 26"/>
                  <a:gd name="T4" fmla="*/ 0 w 3"/>
                  <a:gd name="T5" fmla="*/ 18 h 26"/>
                  <a:gd name="T6" fmla="*/ 3 w 3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3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5" name="Freeform 2025"/>
              <p:cNvSpPr>
                <a:spLocks/>
              </p:cNvSpPr>
              <p:nvPr/>
            </p:nvSpPr>
            <p:spPr bwMode="auto">
              <a:xfrm>
                <a:off x="3026" y="2053"/>
                <a:ext cx="2" cy="26"/>
              </a:xfrm>
              <a:custGeom>
                <a:avLst/>
                <a:gdLst>
                  <a:gd name="T0" fmla="*/ 0 w 2"/>
                  <a:gd name="T1" fmla="*/ 26 h 26"/>
                  <a:gd name="T2" fmla="*/ 2 w 2"/>
                  <a:gd name="T3" fmla="*/ 18 h 26"/>
                  <a:gd name="T4" fmla="*/ 2 w 2"/>
                  <a:gd name="T5" fmla="*/ 6 h 26"/>
                  <a:gd name="T6" fmla="*/ 0 w 2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6">
                    <a:moveTo>
                      <a:pt x="0" y="26"/>
                    </a:moveTo>
                    <a:lnTo>
                      <a:pt x="2" y="18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6" name="Freeform 2026"/>
              <p:cNvSpPr>
                <a:spLocks/>
              </p:cNvSpPr>
              <p:nvPr/>
            </p:nvSpPr>
            <p:spPr bwMode="auto">
              <a:xfrm>
                <a:off x="2995" y="2048"/>
                <a:ext cx="8" cy="36"/>
              </a:xfrm>
              <a:custGeom>
                <a:avLst/>
                <a:gdLst>
                  <a:gd name="T0" fmla="*/ 8 w 8"/>
                  <a:gd name="T1" fmla="*/ 0 h 36"/>
                  <a:gd name="T2" fmla="*/ 3 w 8"/>
                  <a:gd name="T3" fmla="*/ 3 h 36"/>
                  <a:gd name="T4" fmla="*/ 0 w 8"/>
                  <a:gd name="T5" fmla="*/ 11 h 36"/>
                  <a:gd name="T6" fmla="*/ 0 w 8"/>
                  <a:gd name="T7" fmla="*/ 23 h 36"/>
                  <a:gd name="T8" fmla="*/ 3 w 8"/>
                  <a:gd name="T9" fmla="*/ 34 h 36"/>
                  <a:gd name="T10" fmla="*/ 8 w 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6">
                    <a:moveTo>
                      <a:pt x="8" y="0"/>
                    </a:moveTo>
                    <a:lnTo>
                      <a:pt x="3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34"/>
                    </a:lnTo>
                    <a:lnTo>
                      <a:pt x="8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7" name="Freeform 2027"/>
              <p:cNvSpPr>
                <a:spLocks/>
              </p:cNvSpPr>
              <p:nvPr/>
            </p:nvSpPr>
            <p:spPr bwMode="auto">
              <a:xfrm>
                <a:off x="3016" y="2048"/>
                <a:ext cx="10" cy="36"/>
              </a:xfrm>
              <a:custGeom>
                <a:avLst/>
                <a:gdLst>
                  <a:gd name="T0" fmla="*/ 0 w 10"/>
                  <a:gd name="T1" fmla="*/ 36 h 36"/>
                  <a:gd name="T2" fmla="*/ 7 w 10"/>
                  <a:gd name="T3" fmla="*/ 34 h 36"/>
                  <a:gd name="T4" fmla="*/ 10 w 10"/>
                  <a:gd name="T5" fmla="*/ 23 h 36"/>
                  <a:gd name="T6" fmla="*/ 10 w 10"/>
                  <a:gd name="T7" fmla="*/ 11 h 36"/>
                  <a:gd name="T8" fmla="*/ 7 w 10"/>
                  <a:gd name="T9" fmla="*/ 3 h 36"/>
                  <a:gd name="T10" fmla="*/ 0 w 10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7" y="34"/>
                    </a:lnTo>
                    <a:lnTo>
                      <a:pt x="10" y="23"/>
                    </a:lnTo>
                    <a:lnTo>
                      <a:pt x="10" y="11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8" name="Line 2028"/>
              <p:cNvSpPr>
                <a:spLocks noChangeShapeType="1"/>
              </p:cNvSpPr>
              <p:nvPr/>
            </p:nvSpPr>
            <p:spPr bwMode="auto">
              <a:xfrm>
                <a:off x="3070" y="1669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69" name="Line 2029"/>
              <p:cNvSpPr>
                <a:spLocks noChangeShapeType="1"/>
              </p:cNvSpPr>
              <p:nvPr/>
            </p:nvSpPr>
            <p:spPr bwMode="auto">
              <a:xfrm>
                <a:off x="2912" y="1646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0" name="Line 2030"/>
              <p:cNvSpPr>
                <a:spLocks noChangeShapeType="1"/>
              </p:cNvSpPr>
              <p:nvPr/>
            </p:nvSpPr>
            <p:spPr bwMode="auto">
              <a:xfrm>
                <a:off x="2915" y="1646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1" name="Line 2031"/>
              <p:cNvSpPr>
                <a:spLocks noChangeShapeType="1"/>
              </p:cNvSpPr>
              <p:nvPr/>
            </p:nvSpPr>
            <p:spPr bwMode="auto">
              <a:xfrm>
                <a:off x="2918" y="1638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2" name="Freeform 2032"/>
              <p:cNvSpPr>
                <a:spLocks/>
              </p:cNvSpPr>
              <p:nvPr/>
            </p:nvSpPr>
            <p:spPr bwMode="auto">
              <a:xfrm>
                <a:off x="2902" y="1638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3" name="Line 2033"/>
              <p:cNvSpPr>
                <a:spLocks noChangeShapeType="1"/>
              </p:cNvSpPr>
              <p:nvPr/>
            </p:nvSpPr>
            <p:spPr bwMode="auto">
              <a:xfrm>
                <a:off x="2899" y="1703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4" name="Line 2034"/>
              <p:cNvSpPr>
                <a:spLocks noChangeShapeType="1"/>
              </p:cNvSpPr>
              <p:nvPr/>
            </p:nvSpPr>
            <p:spPr bwMode="auto">
              <a:xfrm flipH="1">
                <a:off x="2905" y="1700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5" name="Line 2035"/>
              <p:cNvSpPr>
                <a:spLocks noChangeShapeType="1"/>
              </p:cNvSpPr>
              <p:nvPr/>
            </p:nvSpPr>
            <p:spPr bwMode="auto">
              <a:xfrm flipH="1">
                <a:off x="2907" y="1697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6" name="Line 2036"/>
              <p:cNvSpPr>
                <a:spLocks noChangeShapeType="1"/>
              </p:cNvSpPr>
              <p:nvPr/>
            </p:nvSpPr>
            <p:spPr bwMode="auto">
              <a:xfrm>
                <a:off x="2918" y="1697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7" name="Line 2037"/>
              <p:cNvSpPr>
                <a:spLocks noChangeShapeType="1"/>
              </p:cNvSpPr>
              <p:nvPr/>
            </p:nvSpPr>
            <p:spPr bwMode="auto">
              <a:xfrm>
                <a:off x="2918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8" name="Freeform 2038"/>
              <p:cNvSpPr>
                <a:spLocks/>
              </p:cNvSpPr>
              <p:nvPr/>
            </p:nvSpPr>
            <p:spPr bwMode="auto">
              <a:xfrm>
                <a:off x="2959" y="1695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0 w 8"/>
                  <a:gd name="T5" fmla="*/ 5 h 8"/>
                  <a:gd name="T6" fmla="*/ 2 w 8"/>
                  <a:gd name="T7" fmla="*/ 8 h 8"/>
                  <a:gd name="T8" fmla="*/ 5 w 8"/>
                  <a:gd name="T9" fmla="*/ 8 h 8"/>
                  <a:gd name="T10" fmla="*/ 8 w 8"/>
                  <a:gd name="T11" fmla="*/ 5 h 8"/>
                  <a:gd name="T12" fmla="*/ 8 w 8"/>
                  <a:gd name="T13" fmla="*/ 2 h 8"/>
                  <a:gd name="T14" fmla="*/ 5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79" name="Rectangle 2039"/>
              <p:cNvSpPr>
                <a:spLocks noChangeArrowheads="1"/>
              </p:cNvSpPr>
              <p:nvPr/>
            </p:nvSpPr>
            <p:spPr bwMode="auto">
              <a:xfrm>
                <a:off x="2961" y="1697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0" name="Freeform 2040"/>
              <p:cNvSpPr>
                <a:spLocks/>
              </p:cNvSpPr>
              <p:nvPr/>
            </p:nvSpPr>
            <p:spPr bwMode="auto">
              <a:xfrm>
                <a:off x="2987" y="1638"/>
                <a:ext cx="44" cy="65"/>
              </a:xfrm>
              <a:custGeom>
                <a:avLst/>
                <a:gdLst>
                  <a:gd name="T0" fmla="*/ 21 w 44"/>
                  <a:gd name="T1" fmla="*/ 0 h 65"/>
                  <a:gd name="T2" fmla="*/ 11 w 44"/>
                  <a:gd name="T3" fmla="*/ 3 h 65"/>
                  <a:gd name="T4" fmla="*/ 5 w 44"/>
                  <a:gd name="T5" fmla="*/ 13 h 65"/>
                  <a:gd name="T6" fmla="*/ 0 w 44"/>
                  <a:gd name="T7" fmla="*/ 28 h 65"/>
                  <a:gd name="T8" fmla="*/ 0 w 44"/>
                  <a:gd name="T9" fmla="*/ 39 h 65"/>
                  <a:gd name="T10" fmla="*/ 5 w 44"/>
                  <a:gd name="T11" fmla="*/ 54 h 65"/>
                  <a:gd name="T12" fmla="*/ 11 w 44"/>
                  <a:gd name="T13" fmla="*/ 62 h 65"/>
                  <a:gd name="T14" fmla="*/ 21 w 44"/>
                  <a:gd name="T15" fmla="*/ 65 h 65"/>
                  <a:gd name="T16" fmla="*/ 26 w 44"/>
                  <a:gd name="T17" fmla="*/ 65 h 65"/>
                  <a:gd name="T18" fmla="*/ 36 w 44"/>
                  <a:gd name="T19" fmla="*/ 62 h 65"/>
                  <a:gd name="T20" fmla="*/ 41 w 44"/>
                  <a:gd name="T21" fmla="*/ 54 h 65"/>
                  <a:gd name="T22" fmla="*/ 44 w 44"/>
                  <a:gd name="T23" fmla="*/ 39 h 65"/>
                  <a:gd name="T24" fmla="*/ 44 w 44"/>
                  <a:gd name="T25" fmla="*/ 28 h 65"/>
                  <a:gd name="T26" fmla="*/ 41 w 44"/>
                  <a:gd name="T27" fmla="*/ 13 h 65"/>
                  <a:gd name="T28" fmla="*/ 36 w 44"/>
                  <a:gd name="T29" fmla="*/ 3 h 65"/>
                  <a:gd name="T30" fmla="*/ 26 w 44"/>
                  <a:gd name="T31" fmla="*/ 0 h 65"/>
                  <a:gd name="T32" fmla="*/ 21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21" y="0"/>
                    </a:moveTo>
                    <a:lnTo>
                      <a:pt x="11" y="3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11" y="62"/>
                    </a:lnTo>
                    <a:lnTo>
                      <a:pt x="21" y="65"/>
                    </a:lnTo>
                    <a:lnTo>
                      <a:pt x="26" y="65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1" name="Freeform 2041"/>
              <p:cNvSpPr>
                <a:spLocks/>
              </p:cNvSpPr>
              <p:nvPr/>
            </p:nvSpPr>
            <p:spPr bwMode="auto">
              <a:xfrm>
                <a:off x="2992" y="1646"/>
                <a:ext cx="6" cy="51"/>
              </a:xfrm>
              <a:custGeom>
                <a:avLst/>
                <a:gdLst>
                  <a:gd name="T0" fmla="*/ 6 w 6"/>
                  <a:gd name="T1" fmla="*/ 0 h 51"/>
                  <a:gd name="T2" fmla="*/ 3 w 6"/>
                  <a:gd name="T3" fmla="*/ 5 h 51"/>
                  <a:gd name="T4" fmla="*/ 0 w 6"/>
                  <a:gd name="T5" fmla="*/ 18 h 51"/>
                  <a:gd name="T6" fmla="*/ 0 w 6"/>
                  <a:gd name="T7" fmla="*/ 33 h 51"/>
                  <a:gd name="T8" fmla="*/ 3 w 6"/>
                  <a:gd name="T9" fmla="*/ 46 h 51"/>
                  <a:gd name="T10" fmla="*/ 6 w 6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1">
                    <a:moveTo>
                      <a:pt x="6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6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2" name="Freeform 2042"/>
              <p:cNvSpPr>
                <a:spLocks/>
              </p:cNvSpPr>
              <p:nvPr/>
            </p:nvSpPr>
            <p:spPr bwMode="auto">
              <a:xfrm>
                <a:off x="3023" y="1646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3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3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3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3" name="Freeform 2043"/>
              <p:cNvSpPr>
                <a:spLocks/>
              </p:cNvSpPr>
              <p:nvPr/>
            </p:nvSpPr>
            <p:spPr bwMode="auto">
              <a:xfrm>
                <a:off x="2995" y="1638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10 h 65"/>
                  <a:gd name="T6" fmla="*/ 0 w 13"/>
                  <a:gd name="T7" fmla="*/ 26 h 65"/>
                  <a:gd name="T8" fmla="*/ 0 w 13"/>
                  <a:gd name="T9" fmla="*/ 41 h 65"/>
                  <a:gd name="T10" fmla="*/ 3 w 13"/>
                  <a:gd name="T11" fmla="*/ 57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4" name="Freeform 2044"/>
              <p:cNvSpPr>
                <a:spLocks/>
              </p:cNvSpPr>
              <p:nvPr/>
            </p:nvSpPr>
            <p:spPr bwMode="auto">
              <a:xfrm>
                <a:off x="3013" y="1638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7 h 65"/>
                  <a:gd name="T6" fmla="*/ 13 w 13"/>
                  <a:gd name="T7" fmla="*/ 41 h 65"/>
                  <a:gd name="T8" fmla="*/ 13 w 13"/>
                  <a:gd name="T9" fmla="*/ 26 h 65"/>
                  <a:gd name="T10" fmla="*/ 10 w 13"/>
                  <a:gd name="T11" fmla="*/ 10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0" y="10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5" name="Line 2045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4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6" name="Line 2046"/>
              <p:cNvSpPr>
                <a:spLocks noChangeShapeType="1"/>
              </p:cNvSpPr>
              <p:nvPr/>
            </p:nvSpPr>
            <p:spPr bwMode="auto">
              <a:xfrm>
                <a:off x="2912" y="1292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7" name="Line 2047"/>
              <p:cNvSpPr>
                <a:spLocks noChangeShapeType="1"/>
              </p:cNvSpPr>
              <p:nvPr/>
            </p:nvSpPr>
            <p:spPr bwMode="auto">
              <a:xfrm>
                <a:off x="2915" y="1292"/>
                <a:ext cx="1" cy="5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8" name="Line 2048"/>
              <p:cNvSpPr>
                <a:spLocks noChangeShapeType="1"/>
              </p:cNvSpPr>
              <p:nvPr/>
            </p:nvSpPr>
            <p:spPr bwMode="auto">
              <a:xfrm>
                <a:off x="2918" y="1285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89" name="Freeform 2049"/>
              <p:cNvSpPr>
                <a:spLocks/>
              </p:cNvSpPr>
              <p:nvPr/>
            </p:nvSpPr>
            <p:spPr bwMode="auto">
              <a:xfrm>
                <a:off x="2902" y="128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0" name="Line 2050"/>
              <p:cNvSpPr>
                <a:spLocks noChangeShapeType="1"/>
              </p:cNvSpPr>
              <p:nvPr/>
            </p:nvSpPr>
            <p:spPr bwMode="auto">
              <a:xfrm>
                <a:off x="2899" y="1349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1" name="Line 2051"/>
              <p:cNvSpPr>
                <a:spLocks noChangeShapeType="1"/>
              </p:cNvSpPr>
              <p:nvPr/>
            </p:nvSpPr>
            <p:spPr bwMode="auto">
              <a:xfrm flipH="1">
                <a:off x="2905" y="1347"/>
                <a:ext cx="7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2" name="Line 2052"/>
              <p:cNvSpPr>
                <a:spLocks noChangeShapeType="1"/>
              </p:cNvSpPr>
              <p:nvPr/>
            </p:nvSpPr>
            <p:spPr bwMode="auto">
              <a:xfrm flipH="1">
                <a:off x="2907" y="1344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3" name="Line 2053"/>
              <p:cNvSpPr>
                <a:spLocks noChangeShapeType="1"/>
              </p:cNvSpPr>
              <p:nvPr/>
            </p:nvSpPr>
            <p:spPr bwMode="auto">
              <a:xfrm>
                <a:off x="2918" y="134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4" name="Line 2054"/>
              <p:cNvSpPr>
                <a:spLocks noChangeShapeType="1"/>
              </p:cNvSpPr>
              <p:nvPr/>
            </p:nvSpPr>
            <p:spPr bwMode="auto">
              <a:xfrm>
                <a:off x="2918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5" name="Freeform 2055"/>
              <p:cNvSpPr>
                <a:spLocks/>
              </p:cNvSpPr>
              <p:nvPr/>
            </p:nvSpPr>
            <p:spPr bwMode="auto">
              <a:xfrm>
                <a:off x="2959" y="1341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0 w 8"/>
                  <a:gd name="T5" fmla="*/ 6 h 8"/>
                  <a:gd name="T6" fmla="*/ 2 w 8"/>
                  <a:gd name="T7" fmla="*/ 8 h 8"/>
                  <a:gd name="T8" fmla="*/ 5 w 8"/>
                  <a:gd name="T9" fmla="*/ 8 h 8"/>
                  <a:gd name="T10" fmla="*/ 8 w 8"/>
                  <a:gd name="T11" fmla="*/ 6 h 8"/>
                  <a:gd name="T12" fmla="*/ 8 w 8"/>
                  <a:gd name="T13" fmla="*/ 3 h 8"/>
                  <a:gd name="T14" fmla="*/ 5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6" name="Rectangle 2056"/>
              <p:cNvSpPr>
                <a:spLocks noChangeArrowheads="1"/>
              </p:cNvSpPr>
              <p:nvPr/>
            </p:nvSpPr>
            <p:spPr bwMode="auto">
              <a:xfrm>
                <a:off x="2961" y="134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7" name="Rectangle 2057"/>
              <p:cNvSpPr>
                <a:spLocks noChangeArrowheads="1"/>
              </p:cNvSpPr>
              <p:nvPr/>
            </p:nvSpPr>
            <p:spPr bwMode="auto">
              <a:xfrm>
                <a:off x="2992" y="1298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8" name="Freeform 2058"/>
              <p:cNvSpPr>
                <a:spLocks/>
              </p:cNvSpPr>
              <p:nvPr/>
            </p:nvSpPr>
            <p:spPr bwMode="auto">
              <a:xfrm>
                <a:off x="2987" y="1285"/>
                <a:ext cx="44" cy="64"/>
              </a:xfrm>
              <a:custGeom>
                <a:avLst/>
                <a:gdLst>
                  <a:gd name="T0" fmla="*/ 5 w 44"/>
                  <a:gd name="T1" fmla="*/ 10 h 64"/>
                  <a:gd name="T2" fmla="*/ 8 w 44"/>
                  <a:gd name="T3" fmla="*/ 10 h 64"/>
                  <a:gd name="T4" fmla="*/ 11 w 44"/>
                  <a:gd name="T5" fmla="*/ 13 h 64"/>
                  <a:gd name="T6" fmla="*/ 11 w 44"/>
                  <a:gd name="T7" fmla="*/ 15 h 64"/>
                  <a:gd name="T8" fmla="*/ 8 w 44"/>
                  <a:gd name="T9" fmla="*/ 20 h 64"/>
                  <a:gd name="T10" fmla="*/ 5 w 44"/>
                  <a:gd name="T11" fmla="*/ 20 h 64"/>
                  <a:gd name="T12" fmla="*/ 0 w 44"/>
                  <a:gd name="T13" fmla="*/ 15 h 64"/>
                  <a:gd name="T14" fmla="*/ 0 w 44"/>
                  <a:gd name="T15" fmla="*/ 13 h 64"/>
                  <a:gd name="T16" fmla="*/ 5 w 44"/>
                  <a:gd name="T17" fmla="*/ 7 h 64"/>
                  <a:gd name="T18" fmla="*/ 8 w 44"/>
                  <a:gd name="T19" fmla="*/ 5 h 64"/>
                  <a:gd name="T20" fmla="*/ 16 w 44"/>
                  <a:gd name="T21" fmla="*/ 0 h 64"/>
                  <a:gd name="T22" fmla="*/ 29 w 44"/>
                  <a:gd name="T23" fmla="*/ 0 h 64"/>
                  <a:gd name="T24" fmla="*/ 39 w 44"/>
                  <a:gd name="T25" fmla="*/ 5 h 64"/>
                  <a:gd name="T26" fmla="*/ 41 w 44"/>
                  <a:gd name="T27" fmla="*/ 7 h 64"/>
                  <a:gd name="T28" fmla="*/ 44 w 44"/>
                  <a:gd name="T29" fmla="*/ 13 h 64"/>
                  <a:gd name="T30" fmla="*/ 44 w 44"/>
                  <a:gd name="T31" fmla="*/ 20 h 64"/>
                  <a:gd name="T32" fmla="*/ 41 w 44"/>
                  <a:gd name="T33" fmla="*/ 25 h 64"/>
                  <a:gd name="T34" fmla="*/ 31 w 44"/>
                  <a:gd name="T35" fmla="*/ 31 h 64"/>
                  <a:gd name="T36" fmla="*/ 16 w 44"/>
                  <a:gd name="T37" fmla="*/ 38 h 64"/>
                  <a:gd name="T38" fmla="*/ 11 w 44"/>
                  <a:gd name="T39" fmla="*/ 41 h 64"/>
                  <a:gd name="T40" fmla="*/ 5 w 44"/>
                  <a:gd name="T41" fmla="*/ 46 h 64"/>
                  <a:gd name="T42" fmla="*/ 0 w 44"/>
                  <a:gd name="T43" fmla="*/ 56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5" y="10"/>
                    </a:move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8" y="20"/>
                    </a:lnTo>
                    <a:lnTo>
                      <a:pt x="5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5"/>
                    </a:lnTo>
                    <a:lnTo>
                      <a:pt x="41" y="7"/>
                    </a:lnTo>
                    <a:lnTo>
                      <a:pt x="44" y="13"/>
                    </a:lnTo>
                    <a:lnTo>
                      <a:pt x="44" y="20"/>
                    </a:lnTo>
                    <a:lnTo>
                      <a:pt x="41" y="25"/>
                    </a:lnTo>
                    <a:lnTo>
                      <a:pt x="31" y="31"/>
                    </a:lnTo>
                    <a:lnTo>
                      <a:pt x="16" y="38"/>
                    </a:lnTo>
                    <a:lnTo>
                      <a:pt x="11" y="41"/>
                    </a:lnTo>
                    <a:lnTo>
                      <a:pt x="5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99" name="Freeform 2059"/>
              <p:cNvSpPr>
                <a:spLocks/>
              </p:cNvSpPr>
              <p:nvPr/>
            </p:nvSpPr>
            <p:spPr bwMode="auto">
              <a:xfrm>
                <a:off x="3026" y="1292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6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6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0" name="Freeform 2060"/>
              <p:cNvSpPr>
                <a:spLocks/>
              </p:cNvSpPr>
              <p:nvPr/>
            </p:nvSpPr>
            <p:spPr bwMode="auto">
              <a:xfrm>
                <a:off x="3003" y="1285"/>
                <a:ext cx="23" cy="38"/>
              </a:xfrm>
              <a:custGeom>
                <a:avLst/>
                <a:gdLst>
                  <a:gd name="T0" fmla="*/ 13 w 23"/>
                  <a:gd name="T1" fmla="*/ 0 h 38"/>
                  <a:gd name="T2" fmla="*/ 20 w 23"/>
                  <a:gd name="T3" fmla="*/ 5 h 38"/>
                  <a:gd name="T4" fmla="*/ 23 w 23"/>
                  <a:gd name="T5" fmla="*/ 13 h 38"/>
                  <a:gd name="T6" fmla="*/ 23 w 23"/>
                  <a:gd name="T7" fmla="*/ 20 h 38"/>
                  <a:gd name="T8" fmla="*/ 20 w 23"/>
                  <a:gd name="T9" fmla="*/ 25 h 38"/>
                  <a:gd name="T10" fmla="*/ 13 w 23"/>
                  <a:gd name="T11" fmla="*/ 31 h 38"/>
                  <a:gd name="T12" fmla="*/ 0 w 23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8">
                    <a:moveTo>
                      <a:pt x="13" y="0"/>
                    </a:moveTo>
                    <a:lnTo>
                      <a:pt x="20" y="5"/>
                    </a:lnTo>
                    <a:lnTo>
                      <a:pt x="23" y="13"/>
                    </a:lnTo>
                    <a:lnTo>
                      <a:pt x="23" y="20"/>
                    </a:lnTo>
                    <a:lnTo>
                      <a:pt x="20" y="25"/>
                    </a:lnTo>
                    <a:lnTo>
                      <a:pt x="13" y="31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1" name="Freeform 2061"/>
              <p:cNvSpPr>
                <a:spLocks/>
              </p:cNvSpPr>
              <p:nvPr/>
            </p:nvSpPr>
            <p:spPr bwMode="auto">
              <a:xfrm>
                <a:off x="2987" y="1341"/>
                <a:ext cx="44" cy="3"/>
              </a:xfrm>
              <a:custGeom>
                <a:avLst/>
                <a:gdLst>
                  <a:gd name="T0" fmla="*/ 0 w 44"/>
                  <a:gd name="T1" fmla="*/ 3 h 3"/>
                  <a:gd name="T2" fmla="*/ 5 w 44"/>
                  <a:gd name="T3" fmla="*/ 0 h 3"/>
                  <a:gd name="T4" fmla="*/ 11 w 44"/>
                  <a:gd name="T5" fmla="*/ 0 h 3"/>
                  <a:gd name="T6" fmla="*/ 26 w 44"/>
                  <a:gd name="T7" fmla="*/ 3 h 3"/>
                  <a:gd name="T8" fmla="*/ 39 w 44"/>
                  <a:gd name="T9" fmla="*/ 3 h 3"/>
                  <a:gd name="T10" fmla="*/ 44 w 4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0" y="3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26" y="3"/>
                    </a:lnTo>
                    <a:lnTo>
                      <a:pt x="39" y="3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2" name="Freeform 2062"/>
              <p:cNvSpPr>
                <a:spLocks/>
              </p:cNvSpPr>
              <p:nvPr/>
            </p:nvSpPr>
            <p:spPr bwMode="auto">
              <a:xfrm>
                <a:off x="2998" y="1341"/>
                <a:ext cx="30" cy="6"/>
              </a:xfrm>
              <a:custGeom>
                <a:avLst/>
                <a:gdLst>
                  <a:gd name="T0" fmla="*/ 0 w 30"/>
                  <a:gd name="T1" fmla="*/ 0 h 6"/>
                  <a:gd name="T2" fmla="*/ 15 w 30"/>
                  <a:gd name="T3" fmla="*/ 6 h 6"/>
                  <a:gd name="T4" fmla="*/ 28 w 30"/>
                  <a:gd name="T5" fmla="*/ 6 h 6"/>
                  <a:gd name="T6" fmla="*/ 30 w 30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lnTo>
                      <a:pt x="15" y="6"/>
                    </a:lnTo>
                    <a:lnTo>
                      <a:pt x="28" y="6"/>
                    </a:lnTo>
                    <a:lnTo>
                      <a:pt x="3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3" name="Freeform 2063"/>
              <p:cNvSpPr>
                <a:spLocks/>
              </p:cNvSpPr>
              <p:nvPr/>
            </p:nvSpPr>
            <p:spPr bwMode="auto">
              <a:xfrm>
                <a:off x="2998" y="1334"/>
                <a:ext cx="33" cy="15"/>
              </a:xfrm>
              <a:custGeom>
                <a:avLst/>
                <a:gdLst>
                  <a:gd name="T0" fmla="*/ 0 w 33"/>
                  <a:gd name="T1" fmla="*/ 7 h 15"/>
                  <a:gd name="T2" fmla="*/ 15 w 33"/>
                  <a:gd name="T3" fmla="*/ 15 h 15"/>
                  <a:gd name="T4" fmla="*/ 28 w 33"/>
                  <a:gd name="T5" fmla="*/ 15 h 15"/>
                  <a:gd name="T6" fmla="*/ 30 w 33"/>
                  <a:gd name="T7" fmla="*/ 13 h 15"/>
                  <a:gd name="T8" fmla="*/ 33 w 33"/>
                  <a:gd name="T9" fmla="*/ 7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7"/>
                    </a:moveTo>
                    <a:lnTo>
                      <a:pt x="15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4" name="Line 2064"/>
              <p:cNvSpPr>
                <a:spLocks noChangeShapeType="1"/>
              </p:cNvSpPr>
              <p:nvPr/>
            </p:nvSpPr>
            <p:spPr bwMode="auto">
              <a:xfrm>
                <a:off x="3070" y="3477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5" name="Line 2065"/>
              <p:cNvSpPr>
                <a:spLocks noChangeShapeType="1"/>
              </p:cNvSpPr>
              <p:nvPr/>
            </p:nvSpPr>
            <p:spPr bwMode="auto">
              <a:xfrm>
                <a:off x="3070" y="3382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6" name="Line 2066"/>
              <p:cNvSpPr>
                <a:spLocks noChangeShapeType="1"/>
              </p:cNvSpPr>
              <p:nvPr/>
            </p:nvSpPr>
            <p:spPr bwMode="auto">
              <a:xfrm>
                <a:off x="3070" y="328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7" name="Line 2067"/>
              <p:cNvSpPr>
                <a:spLocks noChangeShapeType="1"/>
              </p:cNvSpPr>
              <p:nvPr/>
            </p:nvSpPr>
            <p:spPr bwMode="auto">
              <a:xfrm>
                <a:off x="3070" y="309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8" name="Line 2068"/>
              <p:cNvSpPr>
                <a:spLocks noChangeShapeType="1"/>
              </p:cNvSpPr>
              <p:nvPr/>
            </p:nvSpPr>
            <p:spPr bwMode="auto">
              <a:xfrm>
                <a:off x="3070" y="3003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09" name="Line 2069"/>
              <p:cNvSpPr>
                <a:spLocks noChangeShapeType="1"/>
              </p:cNvSpPr>
              <p:nvPr/>
            </p:nvSpPr>
            <p:spPr bwMode="auto">
              <a:xfrm>
                <a:off x="3070" y="2907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0" name="Line 2070"/>
              <p:cNvSpPr>
                <a:spLocks noChangeShapeType="1"/>
              </p:cNvSpPr>
              <p:nvPr/>
            </p:nvSpPr>
            <p:spPr bwMode="auto">
              <a:xfrm>
                <a:off x="3070" y="2716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1" name="Line 2071"/>
              <p:cNvSpPr>
                <a:spLocks noChangeShapeType="1"/>
              </p:cNvSpPr>
              <p:nvPr/>
            </p:nvSpPr>
            <p:spPr bwMode="auto">
              <a:xfrm>
                <a:off x="3070" y="2621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2" name="Line 2072"/>
              <p:cNvSpPr>
                <a:spLocks noChangeShapeType="1"/>
              </p:cNvSpPr>
              <p:nvPr/>
            </p:nvSpPr>
            <p:spPr bwMode="auto">
              <a:xfrm>
                <a:off x="3070" y="252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3" name="Line 2073"/>
              <p:cNvSpPr>
                <a:spLocks noChangeShapeType="1"/>
              </p:cNvSpPr>
              <p:nvPr/>
            </p:nvSpPr>
            <p:spPr bwMode="auto">
              <a:xfrm>
                <a:off x="3070" y="233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4" name="Line 2074"/>
              <p:cNvSpPr>
                <a:spLocks noChangeShapeType="1"/>
              </p:cNvSpPr>
              <p:nvPr/>
            </p:nvSpPr>
            <p:spPr bwMode="auto">
              <a:xfrm>
                <a:off x="3070" y="2239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5" name="Line 2075"/>
              <p:cNvSpPr>
                <a:spLocks noChangeShapeType="1"/>
              </p:cNvSpPr>
              <p:nvPr/>
            </p:nvSpPr>
            <p:spPr bwMode="auto">
              <a:xfrm>
                <a:off x="3070" y="2146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6" name="Line 2076"/>
              <p:cNvSpPr>
                <a:spLocks noChangeShapeType="1"/>
              </p:cNvSpPr>
              <p:nvPr/>
            </p:nvSpPr>
            <p:spPr bwMode="auto">
              <a:xfrm>
                <a:off x="3070" y="1955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7" name="Line 2077"/>
              <p:cNvSpPr>
                <a:spLocks noChangeShapeType="1"/>
              </p:cNvSpPr>
              <p:nvPr/>
            </p:nvSpPr>
            <p:spPr bwMode="auto">
              <a:xfrm>
                <a:off x="3070" y="1860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8" name="Line 2078"/>
              <p:cNvSpPr>
                <a:spLocks noChangeShapeType="1"/>
              </p:cNvSpPr>
              <p:nvPr/>
            </p:nvSpPr>
            <p:spPr bwMode="auto">
              <a:xfrm>
                <a:off x="3070" y="1764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19" name="Line 2079"/>
              <p:cNvSpPr>
                <a:spLocks noChangeShapeType="1"/>
              </p:cNvSpPr>
              <p:nvPr/>
            </p:nvSpPr>
            <p:spPr bwMode="auto">
              <a:xfrm>
                <a:off x="3070" y="1574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0" name="Line 2080"/>
              <p:cNvSpPr>
                <a:spLocks noChangeShapeType="1"/>
              </p:cNvSpPr>
              <p:nvPr/>
            </p:nvSpPr>
            <p:spPr bwMode="auto">
              <a:xfrm>
                <a:off x="3070" y="1478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1" name="Line 2081"/>
              <p:cNvSpPr>
                <a:spLocks noChangeShapeType="1"/>
              </p:cNvSpPr>
              <p:nvPr/>
            </p:nvSpPr>
            <p:spPr bwMode="auto">
              <a:xfrm>
                <a:off x="3070" y="1383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2" name="Line 2082"/>
              <p:cNvSpPr>
                <a:spLocks noChangeShapeType="1"/>
              </p:cNvSpPr>
              <p:nvPr/>
            </p:nvSpPr>
            <p:spPr bwMode="auto">
              <a:xfrm flipV="1">
                <a:off x="5353" y="1287"/>
                <a:ext cx="1" cy="228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3" name="Line 2083"/>
              <p:cNvSpPr>
                <a:spLocks noChangeShapeType="1"/>
              </p:cNvSpPr>
              <p:nvPr/>
            </p:nvSpPr>
            <p:spPr bwMode="auto">
              <a:xfrm flipH="1">
                <a:off x="5306" y="3573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4" name="Line 2084"/>
              <p:cNvSpPr>
                <a:spLocks noChangeShapeType="1"/>
              </p:cNvSpPr>
              <p:nvPr/>
            </p:nvSpPr>
            <p:spPr bwMode="auto">
              <a:xfrm flipH="1">
                <a:off x="5306" y="3194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5" name="Line 2085"/>
              <p:cNvSpPr>
                <a:spLocks noChangeShapeType="1"/>
              </p:cNvSpPr>
              <p:nvPr/>
            </p:nvSpPr>
            <p:spPr bwMode="auto">
              <a:xfrm flipH="1">
                <a:off x="5306" y="2812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6" name="Line 2086"/>
              <p:cNvSpPr>
                <a:spLocks noChangeShapeType="1"/>
              </p:cNvSpPr>
              <p:nvPr/>
            </p:nvSpPr>
            <p:spPr bwMode="auto">
              <a:xfrm flipH="1">
                <a:off x="5306" y="2430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7" name="Line 2087"/>
              <p:cNvSpPr>
                <a:spLocks noChangeShapeType="1"/>
              </p:cNvSpPr>
              <p:nvPr/>
            </p:nvSpPr>
            <p:spPr bwMode="auto">
              <a:xfrm flipH="1">
                <a:off x="5306" y="2051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8" name="Line 2088"/>
              <p:cNvSpPr>
                <a:spLocks noChangeShapeType="1"/>
              </p:cNvSpPr>
              <p:nvPr/>
            </p:nvSpPr>
            <p:spPr bwMode="auto">
              <a:xfrm flipH="1">
                <a:off x="5306" y="1669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29" name="Line 2089"/>
              <p:cNvSpPr>
                <a:spLocks noChangeShapeType="1"/>
              </p:cNvSpPr>
              <p:nvPr/>
            </p:nvSpPr>
            <p:spPr bwMode="auto">
              <a:xfrm flipH="1">
                <a:off x="5306" y="1287"/>
                <a:ext cx="47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0" name="Line 2090"/>
              <p:cNvSpPr>
                <a:spLocks noChangeShapeType="1"/>
              </p:cNvSpPr>
              <p:nvPr/>
            </p:nvSpPr>
            <p:spPr bwMode="auto">
              <a:xfrm flipH="1">
                <a:off x="5329" y="3477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1" name="Line 2091"/>
              <p:cNvSpPr>
                <a:spLocks noChangeShapeType="1"/>
              </p:cNvSpPr>
              <p:nvPr/>
            </p:nvSpPr>
            <p:spPr bwMode="auto">
              <a:xfrm flipH="1">
                <a:off x="5329" y="3382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2" name="Line 2092"/>
              <p:cNvSpPr>
                <a:spLocks noChangeShapeType="1"/>
              </p:cNvSpPr>
              <p:nvPr/>
            </p:nvSpPr>
            <p:spPr bwMode="auto">
              <a:xfrm flipH="1">
                <a:off x="5329" y="3289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3" name="Line 2093"/>
              <p:cNvSpPr>
                <a:spLocks noChangeShapeType="1"/>
              </p:cNvSpPr>
              <p:nvPr/>
            </p:nvSpPr>
            <p:spPr bwMode="auto">
              <a:xfrm flipH="1">
                <a:off x="5329" y="3098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4" name="Line 2094"/>
              <p:cNvSpPr>
                <a:spLocks noChangeShapeType="1"/>
              </p:cNvSpPr>
              <p:nvPr/>
            </p:nvSpPr>
            <p:spPr bwMode="auto">
              <a:xfrm flipH="1">
                <a:off x="5329" y="3003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5" name="Line 2095"/>
              <p:cNvSpPr>
                <a:spLocks noChangeShapeType="1"/>
              </p:cNvSpPr>
              <p:nvPr/>
            </p:nvSpPr>
            <p:spPr bwMode="auto">
              <a:xfrm flipH="1">
                <a:off x="5329" y="2907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6" name="Line 2096"/>
              <p:cNvSpPr>
                <a:spLocks noChangeShapeType="1"/>
              </p:cNvSpPr>
              <p:nvPr/>
            </p:nvSpPr>
            <p:spPr bwMode="auto">
              <a:xfrm flipH="1">
                <a:off x="5329" y="2716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7" name="Line 2097"/>
              <p:cNvSpPr>
                <a:spLocks noChangeShapeType="1"/>
              </p:cNvSpPr>
              <p:nvPr/>
            </p:nvSpPr>
            <p:spPr bwMode="auto">
              <a:xfrm flipH="1">
                <a:off x="5329" y="2621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8" name="Line 2098"/>
              <p:cNvSpPr>
                <a:spLocks noChangeShapeType="1"/>
              </p:cNvSpPr>
              <p:nvPr/>
            </p:nvSpPr>
            <p:spPr bwMode="auto">
              <a:xfrm flipH="1">
                <a:off x="5329" y="2525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9" name="Line 2099"/>
              <p:cNvSpPr>
                <a:spLocks noChangeShapeType="1"/>
              </p:cNvSpPr>
              <p:nvPr/>
            </p:nvSpPr>
            <p:spPr bwMode="auto">
              <a:xfrm flipH="1">
                <a:off x="5329" y="2335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0" name="Line 2100"/>
              <p:cNvSpPr>
                <a:spLocks noChangeShapeType="1"/>
              </p:cNvSpPr>
              <p:nvPr/>
            </p:nvSpPr>
            <p:spPr bwMode="auto">
              <a:xfrm flipH="1">
                <a:off x="5329" y="2239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1" name="Line 2101"/>
              <p:cNvSpPr>
                <a:spLocks noChangeShapeType="1"/>
              </p:cNvSpPr>
              <p:nvPr/>
            </p:nvSpPr>
            <p:spPr bwMode="auto">
              <a:xfrm flipH="1">
                <a:off x="5329" y="2146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2" name="Line 2102"/>
              <p:cNvSpPr>
                <a:spLocks noChangeShapeType="1"/>
              </p:cNvSpPr>
              <p:nvPr/>
            </p:nvSpPr>
            <p:spPr bwMode="auto">
              <a:xfrm flipH="1">
                <a:off x="5329" y="1955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3" name="Line 2103"/>
              <p:cNvSpPr>
                <a:spLocks noChangeShapeType="1"/>
              </p:cNvSpPr>
              <p:nvPr/>
            </p:nvSpPr>
            <p:spPr bwMode="auto">
              <a:xfrm flipH="1">
                <a:off x="5329" y="1860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4" name="Line 2104"/>
              <p:cNvSpPr>
                <a:spLocks noChangeShapeType="1"/>
              </p:cNvSpPr>
              <p:nvPr/>
            </p:nvSpPr>
            <p:spPr bwMode="auto">
              <a:xfrm flipH="1">
                <a:off x="5329" y="1764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5" name="Line 2105"/>
              <p:cNvSpPr>
                <a:spLocks noChangeShapeType="1"/>
              </p:cNvSpPr>
              <p:nvPr/>
            </p:nvSpPr>
            <p:spPr bwMode="auto">
              <a:xfrm flipH="1">
                <a:off x="5329" y="1574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6" name="Line 2106"/>
              <p:cNvSpPr>
                <a:spLocks noChangeShapeType="1"/>
              </p:cNvSpPr>
              <p:nvPr/>
            </p:nvSpPr>
            <p:spPr bwMode="auto">
              <a:xfrm flipH="1">
                <a:off x="5329" y="1478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7" name="Line 2107"/>
              <p:cNvSpPr>
                <a:spLocks noChangeShapeType="1"/>
              </p:cNvSpPr>
              <p:nvPr/>
            </p:nvSpPr>
            <p:spPr bwMode="auto">
              <a:xfrm flipH="1">
                <a:off x="5329" y="1383"/>
                <a:ext cx="24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8" name="Line 2108"/>
              <p:cNvSpPr>
                <a:spLocks noChangeShapeType="1"/>
              </p:cNvSpPr>
              <p:nvPr/>
            </p:nvSpPr>
            <p:spPr bwMode="auto">
              <a:xfrm flipH="1">
                <a:off x="3281" y="2654"/>
                <a:ext cx="42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49" name="Line 2109"/>
              <p:cNvSpPr>
                <a:spLocks noChangeShapeType="1"/>
              </p:cNvSpPr>
              <p:nvPr/>
            </p:nvSpPr>
            <p:spPr bwMode="auto">
              <a:xfrm flipH="1">
                <a:off x="3284" y="2657"/>
                <a:ext cx="4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0" name="Line 2110"/>
              <p:cNvSpPr>
                <a:spLocks noChangeShapeType="1"/>
              </p:cNvSpPr>
              <p:nvPr/>
            </p:nvSpPr>
            <p:spPr bwMode="auto">
              <a:xfrm flipH="1">
                <a:off x="3281" y="2660"/>
                <a:ext cx="4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1" name="Freeform 2111"/>
              <p:cNvSpPr>
                <a:spLocks/>
              </p:cNvSpPr>
              <p:nvPr/>
            </p:nvSpPr>
            <p:spPr bwMode="auto">
              <a:xfrm>
                <a:off x="3294" y="2634"/>
                <a:ext cx="36" cy="36"/>
              </a:xfrm>
              <a:custGeom>
                <a:avLst/>
                <a:gdLst>
                  <a:gd name="T0" fmla="*/ 36 w 36"/>
                  <a:gd name="T1" fmla="*/ 26 h 36"/>
                  <a:gd name="T2" fmla="*/ 0 w 36"/>
                  <a:gd name="T3" fmla="*/ 0 h 36"/>
                  <a:gd name="T4" fmla="*/ 0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6" y="26"/>
                    </a:moveTo>
                    <a:lnTo>
                      <a:pt x="0" y="0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2" name="Line 2112"/>
              <p:cNvSpPr>
                <a:spLocks noChangeShapeType="1"/>
              </p:cNvSpPr>
              <p:nvPr/>
            </p:nvSpPr>
            <p:spPr bwMode="auto">
              <a:xfrm>
                <a:off x="3281" y="2649"/>
                <a:ext cx="1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3" name="Line 2113"/>
              <p:cNvSpPr>
                <a:spLocks noChangeShapeType="1"/>
              </p:cNvSpPr>
              <p:nvPr/>
            </p:nvSpPr>
            <p:spPr bwMode="auto">
              <a:xfrm flipH="1" flipV="1">
                <a:off x="3281" y="2652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4" name="Line 2114"/>
              <p:cNvSpPr>
                <a:spLocks noChangeShapeType="1"/>
              </p:cNvSpPr>
              <p:nvPr/>
            </p:nvSpPr>
            <p:spPr bwMode="auto">
              <a:xfrm flipH="1" flipV="1">
                <a:off x="3281" y="2652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5" name="Line 2115"/>
              <p:cNvSpPr>
                <a:spLocks noChangeShapeType="1"/>
              </p:cNvSpPr>
              <p:nvPr/>
            </p:nvSpPr>
            <p:spPr bwMode="auto">
              <a:xfrm flipH="1">
                <a:off x="3281" y="2660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6" name="Line 2116"/>
              <p:cNvSpPr>
                <a:spLocks noChangeShapeType="1"/>
              </p:cNvSpPr>
              <p:nvPr/>
            </p:nvSpPr>
            <p:spPr bwMode="auto">
              <a:xfrm flipH="1">
                <a:off x="3281" y="266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7" name="Rectangle 2117"/>
              <p:cNvSpPr>
                <a:spLocks noChangeArrowheads="1"/>
              </p:cNvSpPr>
              <p:nvPr/>
            </p:nvSpPr>
            <p:spPr bwMode="auto">
              <a:xfrm>
                <a:off x="3317" y="2685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8" name="Freeform 2118"/>
              <p:cNvSpPr>
                <a:spLocks/>
              </p:cNvSpPr>
              <p:nvPr/>
            </p:nvSpPr>
            <p:spPr bwMode="auto">
              <a:xfrm>
                <a:off x="3310" y="2683"/>
                <a:ext cx="20" cy="28"/>
              </a:xfrm>
              <a:custGeom>
                <a:avLst/>
                <a:gdLst>
                  <a:gd name="T0" fmla="*/ 13 w 20"/>
                  <a:gd name="T1" fmla="*/ 2 h 28"/>
                  <a:gd name="T2" fmla="*/ 13 w 20"/>
                  <a:gd name="T3" fmla="*/ 5 h 28"/>
                  <a:gd name="T4" fmla="*/ 10 w 20"/>
                  <a:gd name="T5" fmla="*/ 5 h 28"/>
                  <a:gd name="T6" fmla="*/ 7 w 20"/>
                  <a:gd name="T7" fmla="*/ 5 h 28"/>
                  <a:gd name="T8" fmla="*/ 5 w 20"/>
                  <a:gd name="T9" fmla="*/ 5 h 28"/>
                  <a:gd name="T10" fmla="*/ 5 w 20"/>
                  <a:gd name="T11" fmla="*/ 2 h 28"/>
                  <a:gd name="T12" fmla="*/ 7 w 20"/>
                  <a:gd name="T13" fmla="*/ 0 h 28"/>
                  <a:gd name="T14" fmla="*/ 10 w 20"/>
                  <a:gd name="T15" fmla="*/ 0 h 28"/>
                  <a:gd name="T16" fmla="*/ 15 w 20"/>
                  <a:gd name="T17" fmla="*/ 2 h 28"/>
                  <a:gd name="T18" fmla="*/ 18 w 20"/>
                  <a:gd name="T19" fmla="*/ 2 h 28"/>
                  <a:gd name="T20" fmla="*/ 20 w 20"/>
                  <a:gd name="T21" fmla="*/ 10 h 28"/>
                  <a:gd name="T22" fmla="*/ 20 w 20"/>
                  <a:gd name="T23" fmla="*/ 20 h 28"/>
                  <a:gd name="T24" fmla="*/ 18 w 20"/>
                  <a:gd name="T25" fmla="*/ 26 h 28"/>
                  <a:gd name="T26" fmla="*/ 13 w 20"/>
                  <a:gd name="T27" fmla="*/ 28 h 28"/>
                  <a:gd name="T28" fmla="*/ 7 w 20"/>
                  <a:gd name="T29" fmla="*/ 28 h 28"/>
                  <a:gd name="T30" fmla="*/ 2 w 20"/>
                  <a:gd name="T31" fmla="*/ 26 h 28"/>
                  <a:gd name="T32" fmla="*/ 0 w 20"/>
                  <a:gd name="T33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8">
                    <a:moveTo>
                      <a:pt x="13" y="2"/>
                    </a:moveTo>
                    <a:lnTo>
                      <a:pt x="13" y="5"/>
                    </a:lnTo>
                    <a:lnTo>
                      <a:pt x="10" y="5"/>
                    </a:lnTo>
                    <a:lnTo>
                      <a:pt x="7" y="5"/>
                    </a:lnTo>
                    <a:lnTo>
                      <a:pt x="5" y="5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0" y="10"/>
                    </a:lnTo>
                    <a:lnTo>
                      <a:pt x="20" y="20"/>
                    </a:lnTo>
                    <a:lnTo>
                      <a:pt x="18" y="26"/>
                    </a:lnTo>
                    <a:lnTo>
                      <a:pt x="13" y="28"/>
                    </a:lnTo>
                    <a:lnTo>
                      <a:pt x="7" y="28"/>
                    </a:lnTo>
                    <a:lnTo>
                      <a:pt x="2" y="26"/>
                    </a:lnTo>
                    <a:lnTo>
                      <a:pt x="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9" name="Freeform 2119"/>
              <p:cNvSpPr>
                <a:spLocks/>
              </p:cNvSpPr>
              <p:nvPr/>
            </p:nvSpPr>
            <p:spPr bwMode="auto">
              <a:xfrm>
                <a:off x="3312" y="2706"/>
                <a:ext cx="16" cy="3"/>
              </a:xfrm>
              <a:custGeom>
                <a:avLst/>
                <a:gdLst>
                  <a:gd name="T0" fmla="*/ 16 w 16"/>
                  <a:gd name="T1" fmla="*/ 0 h 3"/>
                  <a:gd name="T2" fmla="*/ 11 w 16"/>
                  <a:gd name="T3" fmla="*/ 3 h 3"/>
                  <a:gd name="T4" fmla="*/ 5 w 16"/>
                  <a:gd name="T5" fmla="*/ 3 h 3"/>
                  <a:gd name="T6" fmla="*/ 0 w 1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lnTo>
                      <a:pt x="11" y="3"/>
                    </a:lnTo>
                    <a:lnTo>
                      <a:pt x="5" y="3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0" name="Freeform 2120"/>
              <p:cNvSpPr>
                <a:spLocks/>
              </p:cNvSpPr>
              <p:nvPr/>
            </p:nvSpPr>
            <p:spPr bwMode="auto">
              <a:xfrm>
                <a:off x="3310" y="2701"/>
                <a:ext cx="20" cy="8"/>
              </a:xfrm>
              <a:custGeom>
                <a:avLst/>
                <a:gdLst>
                  <a:gd name="T0" fmla="*/ 20 w 20"/>
                  <a:gd name="T1" fmla="*/ 0 h 8"/>
                  <a:gd name="T2" fmla="*/ 18 w 20"/>
                  <a:gd name="T3" fmla="*/ 5 h 8"/>
                  <a:gd name="T4" fmla="*/ 13 w 20"/>
                  <a:gd name="T5" fmla="*/ 8 h 8"/>
                  <a:gd name="T6" fmla="*/ 7 w 20"/>
                  <a:gd name="T7" fmla="*/ 8 h 8"/>
                  <a:gd name="T8" fmla="*/ 2 w 20"/>
                  <a:gd name="T9" fmla="*/ 5 h 8"/>
                  <a:gd name="T10" fmla="*/ 0 w 20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8">
                    <a:moveTo>
                      <a:pt x="20" y="0"/>
                    </a:moveTo>
                    <a:lnTo>
                      <a:pt x="18" y="5"/>
                    </a:lnTo>
                    <a:lnTo>
                      <a:pt x="13" y="8"/>
                    </a:lnTo>
                    <a:lnTo>
                      <a:pt x="7" y="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1" name="Freeform 2121"/>
              <p:cNvSpPr>
                <a:spLocks/>
              </p:cNvSpPr>
              <p:nvPr/>
            </p:nvSpPr>
            <p:spPr bwMode="auto">
              <a:xfrm>
                <a:off x="3281" y="2683"/>
                <a:ext cx="29" cy="31"/>
              </a:xfrm>
              <a:custGeom>
                <a:avLst/>
                <a:gdLst>
                  <a:gd name="T0" fmla="*/ 29 w 29"/>
                  <a:gd name="T1" fmla="*/ 13 h 31"/>
                  <a:gd name="T2" fmla="*/ 29 w 29"/>
                  <a:gd name="T3" fmla="*/ 20 h 31"/>
                  <a:gd name="T4" fmla="*/ 26 w 29"/>
                  <a:gd name="T5" fmla="*/ 26 h 31"/>
                  <a:gd name="T6" fmla="*/ 21 w 29"/>
                  <a:gd name="T7" fmla="*/ 28 h 31"/>
                  <a:gd name="T8" fmla="*/ 18 w 29"/>
                  <a:gd name="T9" fmla="*/ 31 h 31"/>
                  <a:gd name="T10" fmla="*/ 11 w 29"/>
                  <a:gd name="T11" fmla="*/ 31 h 31"/>
                  <a:gd name="T12" fmla="*/ 5 w 29"/>
                  <a:gd name="T13" fmla="*/ 31 h 31"/>
                  <a:gd name="T14" fmla="*/ 3 w 29"/>
                  <a:gd name="T15" fmla="*/ 28 h 31"/>
                  <a:gd name="T16" fmla="*/ 0 w 29"/>
                  <a:gd name="T17" fmla="*/ 20 h 31"/>
                  <a:gd name="T18" fmla="*/ 0 w 29"/>
                  <a:gd name="T19" fmla="*/ 13 h 31"/>
                  <a:gd name="T20" fmla="*/ 3 w 29"/>
                  <a:gd name="T21" fmla="*/ 5 h 31"/>
                  <a:gd name="T22" fmla="*/ 5 w 29"/>
                  <a:gd name="T23" fmla="*/ 2 h 31"/>
                  <a:gd name="T24" fmla="*/ 11 w 29"/>
                  <a:gd name="T25" fmla="*/ 0 h 31"/>
                  <a:gd name="T26" fmla="*/ 11 w 29"/>
                  <a:gd name="T27" fmla="*/ 0 h 31"/>
                  <a:gd name="T28" fmla="*/ 13 w 29"/>
                  <a:gd name="T29" fmla="*/ 2 h 31"/>
                  <a:gd name="T30" fmla="*/ 13 w 29"/>
                  <a:gd name="T31" fmla="*/ 5 h 31"/>
                  <a:gd name="T32" fmla="*/ 13 w 29"/>
                  <a:gd name="T33" fmla="*/ 8 h 31"/>
                  <a:gd name="T34" fmla="*/ 11 w 29"/>
                  <a:gd name="T35" fmla="*/ 8 h 31"/>
                  <a:gd name="T36" fmla="*/ 8 w 29"/>
                  <a:gd name="T37" fmla="*/ 5 h 31"/>
                  <a:gd name="T38" fmla="*/ 8 w 29"/>
                  <a:gd name="T39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" h="31">
                    <a:moveTo>
                      <a:pt x="29" y="13"/>
                    </a:moveTo>
                    <a:lnTo>
                      <a:pt x="29" y="20"/>
                    </a:lnTo>
                    <a:lnTo>
                      <a:pt x="26" y="26"/>
                    </a:lnTo>
                    <a:lnTo>
                      <a:pt x="21" y="28"/>
                    </a:lnTo>
                    <a:lnTo>
                      <a:pt x="18" y="31"/>
                    </a:lnTo>
                    <a:lnTo>
                      <a:pt x="11" y="31"/>
                    </a:lnTo>
                    <a:lnTo>
                      <a:pt x="5" y="31"/>
                    </a:lnTo>
                    <a:lnTo>
                      <a:pt x="3" y="28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2"/>
                    </a:lnTo>
                    <a:lnTo>
                      <a:pt x="11" y="0"/>
                    </a:lnTo>
                    <a:lnTo>
                      <a:pt x="11" y="0"/>
                    </a:lnTo>
                    <a:lnTo>
                      <a:pt x="13" y="2"/>
                    </a:lnTo>
                    <a:lnTo>
                      <a:pt x="13" y="5"/>
                    </a:lnTo>
                    <a:lnTo>
                      <a:pt x="13" y="8"/>
                    </a:lnTo>
                    <a:lnTo>
                      <a:pt x="11" y="8"/>
                    </a:lnTo>
                    <a:lnTo>
                      <a:pt x="8" y="5"/>
                    </a:lnTo>
                    <a:lnTo>
                      <a:pt x="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2" name="Freeform 2122"/>
              <p:cNvSpPr>
                <a:spLocks/>
              </p:cNvSpPr>
              <p:nvPr/>
            </p:nvSpPr>
            <p:spPr bwMode="auto">
              <a:xfrm>
                <a:off x="3286" y="2711"/>
                <a:ext cx="16" cy="3"/>
              </a:xfrm>
              <a:custGeom>
                <a:avLst/>
                <a:gdLst>
                  <a:gd name="T0" fmla="*/ 16 w 16"/>
                  <a:gd name="T1" fmla="*/ 0 h 3"/>
                  <a:gd name="T2" fmla="*/ 13 w 16"/>
                  <a:gd name="T3" fmla="*/ 3 h 3"/>
                  <a:gd name="T4" fmla="*/ 6 w 16"/>
                  <a:gd name="T5" fmla="*/ 3 h 3"/>
                  <a:gd name="T6" fmla="*/ 0 w 16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lnTo>
                      <a:pt x="13" y="3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3" name="Freeform 2123"/>
              <p:cNvSpPr>
                <a:spLocks/>
              </p:cNvSpPr>
              <p:nvPr/>
            </p:nvSpPr>
            <p:spPr bwMode="auto">
              <a:xfrm>
                <a:off x="3281" y="2701"/>
                <a:ext cx="29" cy="10"/>
              </a:xfrm>
              <a:custGeom>
                <a:avLst/>
                <a:gdLst>
                  <a:gd name="T0" fmla="*/ 29 w 29"/>
                  <a:gd name="T1" fmla="*/ 0 h 10"/>
                  <a:gd name="T2" fmla="*/ 26 w 29"/>
                  <a:gd name="T3" fmla="*/ 5 h 10"/>
                  <a:gd name="T4" fmla="*/ 23 w 29"/>
                  <a:gd name="T5" fmla="*/ 8 h 10"/>
                  <a:gd name="T6" fmla="*/ 18 w 29"/>
                  <a:gd name="T7" fmla="*/ 10 h 10"/>
                  <a:gd name="T8" fmla="*/ 11 w 29"/>
                  <a:gd name="T9" fmla="*/ 10 h 10"/>
                  <a:gd name="T10" fmla="*/ 3 w 29"/>
                  <a:gd name="T11" fmla="*/ 8 h 10"/>
                  <a:gd name="T12" fmla="*/ 0 w 29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0">
                    <a:moveTo>
                      <a:pt x="29" y="0"/>
                    </a:moveTo>
                    <a:lnTo>
                      <a:pt x="26" y="5"/>
                    </a:lnTo>
                    <a:lnTo>
                      <a:pt x="23" y="8"/>
                    </a:lnTo>
                    <a:lnTo>
                      <a:pt x="18" y="10"/>
                    </a:lnTo>
                    <a:lnTo>
                      <a:pt x="11" y="10"/>
                    </a:lnTo>
                    <a:lnTo>
                      <a:pt x="3" y="8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4" name="Rectangle 2124"/>
              <p:cNvSpPr>
                <a:spLocks noChangeArrowheads="1"/>
              </p:cNvSpPr>
              <p:nvPr/>
            </p:nvSpPr>
            <p:spPr bwMode="auto">
              <a:xfrm>
                <a:off x="3292" y="2685"/>
                <a:ext cx="1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5" name="Freeform 2125"/>
              <p:cNvSpPr>
                <a:spLocks/>
              </p:cNvSpPr>
              <p:nvPr/>
            </p:nvSpPr>
            <p:spPr bwMode="auto">
              <a:xfrm>
                <a:off x="3284" y="2729"/>
                <a:ext cx="46" cy="31"/>
              </a:xfrm>
              <a:custGeom>
                <a:avLst/>
                <a:gdLst>
                  <a:gd name="T0" fmla="*/ 46 w 46"/>
                  <a:gd name="T1" fmla="*/ 13 h 31"/>
                  <a:gd name="T2" fmla="*/ 44 w 46"/>
                  <a:gd name="T3" fmla="*/ 5 h 31"/>
                  <a:gd name="T4" fmla="*/ 39 w 46"/>
                  <a:gd name="T5" fmla="*/ 3 h 31"/>
                  <a:gd name="T6" fmla="*/ 26 w 46"/>
                  <a:gd name="T7" fmla="*/ 0 h 31"/>
                  <a:gd name="T8" fmla="*/ 18 w 46"/>
                  <a:gd name="T9" fmla="*/ 0 h 31"/>
                  <a:gd name="T10" fmla="*/ 8 w 46"/>
                  <a:gd name="T11" fmla="*/ 3 h 31"/>
                  <a:gd name="T12" fmla="*/ 0 w 46"/>
                  <a:gd name="T13" fmla="*/ 8 h 31"/>
                  <a:gd name="T14" fmla="*/ 0 w 46"/>
                  <a:gd name="T15" fmla="*/ 13 h 31"/>
                  <a:gd name="T16" fmla="*/ 0 w 46"/>
                  <a:gd name="T17" fmla="*/ 18 h 31"/>
                  <a:gd name="T18" fmla="*/ 2 w 46"/>
                  <a:gd name="T19" fmla="*/ 26 h 31"/>
                  <a:gd name="T20" fmla="*/ 8 w 46"/>
                  <a:gd name="T21" fmla="*/ 31 h 31"/>
                  <a:gd name="T22" fmla="*/ 20 w 46"/>
                  <a:gd name="T23" fmla="*/ 31 h 31"/>
                  <a:gd name="T24" fmla="*/ 26 w 46"/>
                  <a:gd name="T25" fmla="*/ 31 h 31"/>
                  <a:gd name="T26" fmla="*/ 39 w 46"/>
                  <a:gd name="T27" fmla="*/ 29 h 31"/>
                  <a:gd name="T28" fmla="*/ 46 w 46"/>
                  <a:gd name="T29" fmla="*/ 23 h 31"/>
                  <a:gd name="T30" fmla="*/ 46 w 46"/>
                  <a:gd name="T31" fmla="*/ 18 h 31"/>
                  <a:gd name="T32" fmla="*/ 46 w 46"/>
                  <a:gd name="T33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31">
                    <a:moveTo>
                      <a:pt x="46" y="13"/>
                    </a:moveTo>
                    <a:lnTo>
                      <a:pt x="44" y="5"/>
                    </a:lnTo>
                    <a:lnTo>
                      <a:pt x="39" y="3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8" y="3"/>
                    </a:lnTo>
                    <a:lnTo>
                      <a:pt x="0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8" y="31"/>
                    </a:lnTo>
                    <a:lnTo>
                      <a:pt x="20" y="31"/>
                    </a:lnTo>
                    <a:lnTo>
                      <a:pt x="26" y="31"/>
                    </a:lnTo>
                    <a:lnTo>
                      <a:pt x="39" y="29"/>
                    </a:lnTo>
                    <a:lnTo>
                      <a:pt x="46" y="23"/>
                    </a:lnTo>
                    <a:lnTo>
                      <a:pt x="46" y="18"/>
                    </a:lnTo>
                    <a:lnTo>
                      <a:pt x="46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6" name="Freeform 2126"/>
              <p:cNvSpPr>
                <a:spLocks/>
              </p:cNvSpPr>
              <p:nvPr/>
            </p:nvSpPr>
            <p:spPr bwMode="auto">
              <a:xfrm>
                <a:off x="3286" y="2732"/>
                <a:ext cx="42" cy="5"/>
              </a:xfrm>
              <a:custGeom>
                <a:avLst/>
                <a:gdLst>
                  <a:gd name="T0" fmla="*/ 42 w 42"/>
                  <a:gd name="T1" fmla="*/ 2 h 5"/>
                  <a:gd name="T2" fmla="*/ 37 w 42"/>
                  <a:gd name="T3" fmla="*/ 0 h 5"/>
                  <a:gd name="T4" fmla="*/ 26 w 42"/>
                  <a:gd name="T5" fmla="*/ 0 h 5"/>
                  <a:gd name="T6" fmla="*/ 16 w 42"/>
                  <a:gd name="T7" fmla="*/ 0 h 5"/>
                  <a:gd name="T8" fmla="*/ 6 w 42"/>
                  <a:gd name="T9" fmla="*/ 2 h 5"/>
                  <a:gd name="T10" fmla="*/ 0 w 4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42" y="2"/>
                    </a:moveTo>
                    <a:lnTo>
                      <a:pt x="37" y="0"/>
                    </a:lnTo>
                    <a:lnTo>
                      <a:pt x="26" y="0"/>
                    </a:lnTo>
                    <a:lnTo>
                      <a:pt x="16" y="0"/>
                    </a:lnTo>
                    <a:lnTo>
                      <a:pt x="6" y="2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7" name="Freeform 2127"/>
              <p:cNvSpPr>
                <a:spLocks/>
              </p:cNvSpPr>
              <p:nvPr/>
            </p:nvSpPr>
            <p:spPr bwMode="auto">
              <a:xfrm>
                <a:off x="3286" y="2752"/>
                <a:ext cx="42" cy="6"/>
              </a:xfrm>
              <a:custGeom>
                <a:avLst/>
                <a:gdLst>
                  <a:gd name="T0" fmla="*/ 0 w 42"/>
                  <a:gd name="T1" fmla="*/ 3 h 6"/>
                  <a:gd name="T2" fmla="*/ 6 w 42"/>
                  <a:gd name="T3" fmla="*/ 6 h 6"/>
                  <a:gd name="T4" fmla="*/ 16 w 42"/>
                  <a:gd name="T5" fmla="*/ 6 h 6"/>
                  <a:gd name="T6" fmla="*/ 26 w 42"/>
                  <a:gd name="T7" fmla="*/ 6 h 6"/>
                  <a:gd name="T8" fmla="*/ 37 w 42"/>
                  <a:gd name="T9" fmla="*/ 3 h 6"/>
                  <a:gd name="T10" fmla="*/ 42 w 42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6">
                    <a:moveTo>
                      <a:pt x="0" y="3"/>
                    </a:moveTo>
                    <a:lnTo>
                      <a:pt x="6" y="6"/>
                    </a:lnTo>
                    <a:lnTo>
                      <a:pt x="16" y="6"/>
                    </a:lnTo>
                    <a:lnTo>
                      <a:pt x="26" y="6"/>
                    </a:lnTo>
                    <a:lnTo>
                      <a:pt x="37" y="3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8" name="Freeform 2128"/>
              <p:cNvSpPr>
                <a:spLocks/>
              </p:cNvSpPr>
              <p:nvPr/>
            </p:nvSpPr>
            <p:spPr bwMode="auto">
              <a:xfrm>
                <a:off x="3284" y="2732"/>
                <a:ext cx="46" cy="10"/>
              </a:xfrm>
              <a:custGeom>
                <a:avLst/>
                <a:gdLst>
                  <a:gd name="T0" fmla="*/ 46 w 46"/>
                  <a:gd name="T1" fmla="*/ 10 h 10"/>
                  <a:gd name="T2" fmla="*/ 44 w 46"/>
                  <a:gd name="T3" fmla="*/ 5 h 10"/>
                  <a:gd name="T4" fmla="*/ 41 w 46"/>
                  <a:gd name="T5" fmla="*/ 2 h 10"/>
                  <a:gd name="T6" fmla="*/ 28 w 46"/>
                  <a:gd name="T7" fmla="*/ 0 h 10"/>
                  <a:gd name="T8" fmla="*/ 18 w 46"/>
                  <a:gd name="T9" fmla="*/ 2 h 10"/>
                  <a:gd name="T10" fmla="*/ 5 w 46"/>
                  <a:gd name="T11" fmla="*/ 5 h 10"/>
                  <a:gd name="T12" fmla="*/ 0 w 46"/>
                  <a:gd name="T13" fmla="*/ 5 h 10"/>
                  <a:gd name="T14" fmla="*/ 0 w 46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10">
                    <a:moveTo>
                      <a:pt x="46" y="10"/>
                    </a:moveTo>
                    <a:lnTo>
                      <a:pt x="44" y="5"/>
                    </a:lnTo>
                    <a:lnTo>
                      <a:pt x="41" y="2"/>
                    </a:lnTo>
                    <a:lnTo>
                      <a:pt x="28" y="0"/>
                    </a:lnTo>
                    <a:lnTo>
                      <a:pt x="18" y="2"/>
                    </a:lnTo>
                    <a:lnTo>
                      <a:pt x="5" y="5"/>
                    </a:lnTo>
                    <a:lnTo>
                      <a:pt x="0" y="5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9" name="Freeform 2129"/>
              <p:cNvSpPr>
                <a:spLocks/>
              </p:cNvSpPr>
              <p:nvPr/>
            </p:nvSpPr>
            <p:spPr bwMode="auto">
              <a:xfrm>
                <a:off x="3284" y="2747"/>
                <a:ext cx="46" cy="8"/>
              </a:xfrm>
              <a:custGeom>
                <a:avLst/>
                <a:gdLst>
                  <a:gd name="T0" fmla="*/ 0 w 46"/>
                  <a:gd name="T1" fmla="*/ 0 h 8"/>
                  <a:gd name="T2" fmla="*/ 2 w 46"/>
                  <a:gd name="T3" fmla="*/ 5 h 8"/>
                  <a:gd name="T4" fmla="*/ 5 w 46"/>
                  <a:gd name="T5" fmla="*/ 8 h 8"/>
                  <a:gd name="T6" fmla="*/ 18 w 46"/>
                  <a:gd name="T7" fmla="*/ 8 h 8"/>
                  <a:gd name="T8" fmla="*/ 28 w 46"/>
                  <a:gd name="T9" fmla="*/ 8 h 8"/>
                  <a:gd name="T10" fmla="*/ 41 w 46"/>
                  <a:gd name="T11" fmla="*/ 5 h 8"/>
                  <a:gd name="T12" fmla="*/ 46 w 46"/>
                  <a:gd name="T13" fmla="*/ 3 h 8"/>
                  <a:gd name="T14" fmla="*/ 46 w 46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8">
                    <a:moveTo>
                      <a:pt x="0" y="0"/>
                    </a:moveTo>
                    <a:lnTo>
                      <a:pt x="2" y="5"/>
                    </a:lnTo>
                    <a:lnTo>
                      <a:pt x="5" y="8"/>
                    </a:lnTo>
                    <a:lnTo>
                      <a:pt x="18" y="8"/>
                    </a:lnTo>
                    <a:lnTo>
                      <a:pt x="28" y="8"/>
                    </a:lnTo>
                    <a:lnTo>
                      <a:pt x="41" y="5"/>
                    </a:lnTo>
                    <a:lnTo>
                      <a:pt x="46" y="3"/>
                    </a:lnTo>
                    <a:lnTo>
                      <a:pt x="4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0" name="Freeform 2130"/>
              <p:cNvSpPr>
                <a:spLocks/>
              </p:cNvSpPr>
              <p:nvPr/>
            </p:nvSpPr>
            <p:spPr bwMode="auto">
              <a:xfrm>
                <a:off x="3325" y="2786"/>
                <a:ext cx="52" cy="90"/>
              </a:xfrm>
              <a:custGeom>
                <a:avLst/>
                <a:gdLst>
                  <a:gd name="T0" fmla="*/ 52 w 52"/>
                  <a:gd name="T1" fmla="*/ 90 h 90"/>
                  <a:gd name="T2" fmla="*/ 49 w 52"/>
                  <a:gd name="T3" fmla="*/ 85 h 90"/>
                  <a:gd name="T4" fmla="*/ 31 w 52"/>
                  <a:gd name="T5" fmla="*/ 62 h 90"/>
                  <a:gd name="T6" fmla="*/ 18 w 52"/>
                  <a:gd name="T7" fmla="*/ 34 h 90"/>
                  <a:gd name="T8" fmla="*/ 16 w 52"/>
                  <a:gd name="T9" fmla="*/ 31 h 90"/>
                  <a:gd name="T10" fmla="*/ 0 w 52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90">
                    <a:moveTo>
                      <a:pt x="52" y="90"/>
                    </a:moveTo>
                    <a:lnTo>
                      <a:pt x="49" y="85"/>
                    </a:lnTo>
                    <a:lnTo>
                      <a:pt x="31" y="62"/>
                    </a:lnTo>
                    <a:lnTo>
                      <a:pt x="18" y="34"/>
                    </a:lnTo>
                    <a:lnTo>
                      <a:pt x="16" y="3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1" name="Freeform 2131"/>
              <p:cNvSpPr>
                <a:spLocks/>
              </p:cNvSpPr>
              <p:nvPr/>
            </p:nvSpPr>
            <p:spPr bwMode="auto">
              <a:xfrm>
                <a:off x="3335" y="2350"/>
                <a:ext cx="1316" cy="428"/>
              </a:xfrm>
              <a:custGeom>
                <a:avLst/>
                <a:gdLst>
                  <a:gd name="T0" fmla="*/ 18 w 1316"/>
                  <a:gd name="T1" fmla="*/ 235 h 428"/>
                  <a:gd name="T2" fmla="*/ 34 w 1316"/>
                  <a:gd name="T3" fmla="*/ 204 h 428"/>
                  <a:gd name="T4" fmla="*/ 55 w 1316"/>
                  <a:gd name="T5" fmla="*/ 139 h 428"/>
                  <a:gd name="T6" fmla="*/ 57 w 1316"/>
                  <a:gd name="T7" fmla="*/ 106 h 428"/>
                  <a:gd name="T8" fmla="*/ 62 w 1316"/>
                  <a:gd name="T9" fmla="*/ 41 h 428"/>
                  <a:gd name="T10" fmla="*/ 86 w 1316"/>
                  <a:gd name="T11" fmla="*/ 13 h 428"/>
                  <a:gd name="T12" fmla="*/ 140 w 1316"/>
                  <a:gd name="T13" fmla="*/ 0 h 428"/>
                  <a:gd name="T14" fmla="*/ 214 w 1316"/>
                  <a:gd name="T15" fmla="*/ 10 h 428"/>
                  <a:gd name="T16" fmla="*/ 292 w 1316"/>
                  <a:gd name="T17" fmla="*/ 36 h 428"/>
                  <a:gd name="T18" fmla="*/ 364 w 1316"/>
                  <a:gd name="T19" fmla="*/ 80 h 428"/>
                  <a:gd name="T20" fmla="*/ 426 w 1316"/>
                  <a:gd name="T21" fmla="*/ 132 h 428"/>
                  <a:gd name="T22" fmla="*/ 457 w 1316"/>
                  <a:gd name="T23" fmla="*/ 160 h 428"/>
                  <a:gd name="T24" fmla="*/ 516 w 1316"/>
                  <a:gd name="T25" fmla="*/ 217 h 428"/>
                  <a:gd name="T26" fmla="*/ 581 w 1316"/>
                  <a:gd name="T27" fmla="*/ 263 h 428"/>
                  <a:gd name="T28" fmla="*/ 617 w 1316"/>
                  <a:gd name="T29" fmla="*/ 281 h 428"/>
                  <a:gd name="T30" fmla="*/ 679 w 1316"/>
                  <a:gd name="T31" fmla="*/ 307 h 428"/>
                  <a:gd name="T32" fmla="*/ 743 w 1316"/>
                  <a:gd name="T33" fmla="*/ 333 h 428"/>
                  <a:gd name="T34" fmla="*/ 782 w 1316"/>
                  <a:gd name="T35" fmla="*/ 356 h 428"/>
                  <a:gd name="T36" fmla="*/ 821 w 1316"/>
                  <a:gd name="T37" fmla="*/ 379 h 428"/>
                  <a:gd name="T38" fmla="*/ 888 w 1316"/>
                  <a:gd name="T39" fmla="*/ 428 h 428"/>
                  <a:gd name="T40" fmla="*/ 916 w 1316"/>
                  <a:gd name="T41" fmla="*/ 426 h 428"/>
                  <a:gd name="T42" fmla="*/ 932 w 1316"/>
                  <a:gd name="T43" fmla="*/ 405 h 428"/>
                  <a:gd name="T44" fmla="*/ 973 w 1316"/>
                  <a:gd name="T45" fmla="*/ 382 h 428"/>
                  <a:gd name="T46" fmla="*/ 993 w 1316"/>
                  <a:gd name="T47" fmla="*/ 372 h 428"/>
                  <a:gd name="T48" fmla="*/ 1006 w 1316"/>
                  <a:gd name="T49" fmla="*/ 351 h 428"/>
                  <a:gd name="T50" fmla="*/ 1022 w 1316"/>
                  <a:gd name="T51" fmla="*/ 299 h 428"/>
                  <a:gd name="T52" fmla="*/ 1032 w 1316"/>
                  <a:gd name="T53" fmla="*/ 279 h 428"/>
                  <a:gd name="T54" fmla="*/ 1032 w 1316"/>
                  <a:gd name="T55" fmla="*/ 222 h 428"/>
                  <a:gd name="T56" fmla="*/ 1032 w 1316"/>
                  <a:gd name="T57" fmla="*/ 194 h 428"/>
                  <a:gd name="T58" fmla="*/ 1068 w 1316"/>
                  <a:gd name="T59" fmla="*/ 188 h 428"/>
                  <a:gd name="T60" fmla="*/ 1084 w 1316"/>
                  <a:gd name="T61" fmla="*/ 183 h 428"/>
                  <a:gd name="T62" fmla="*/ 1089 w 1316"/>
                  <a:gd name="T63" fmla="*/ 163 h 428"/>
                  <a:gd name="T64" fmla="*/ 1094 w 1316"/>
                  <a:gd name="T65" fmla="*/ 126 h 428"/>
                  <a:gd name="T66" fmla="*/ 1112 w 1316"/>
                  <a:gd name="T67" fmla="*/ 111 h 428"/>
                  <a:gd name="T68" fmla="*/ 1120 w 1316"/>
                  <a:gd name="T69" fmla="*/ 88 h 428"/>
                  <a:gd name="T70" fmla="*/ 1125 w 1316"/>
                  <a:gd name="T71" fmla="*/ 72 h 428"/>
                  <a:gd name="T72" fmla="*/ 1130 w 1316"/>
                  <a:gd name="T73" fmla="*/ 67 h 428"/>
                  <a:gd name="T74" fmla="*/ 1156 w 1316"/>
                  <a:gd name="T75" fmla="*/ 72 h 428"/>
                  <a:gd name="T76" fmla="*/ 1171 w 1316"/>
                  <a:gd name="T77" fmla="*/ 67 h 428"/>
                  <a:gd name="T78" fmla="*/ 1184 w 1316"/>
                  <a:gd name="T79" fmla="*/ 65 h 428"/>
                  <a:gd name="T80" fmla="*/ 1208 w 1316"/>
                  <a:gd name="T81" fmla="*/ 80 h 428"/>
                  <a:gd name="T82" fmla="*/ 1233 w 1316"/>
                  <a:gd name="T83" fmla="*/ 103 h 428"/>
                  <a:gd name="T84" fmla="*/ 1251 w 1316"/>
                  <a:gd name="T85" fmla="*/ 116 h 428"/>
                  <a:gd name="T86" fmla="*/ 1259 w 1316"/>
                  <a:gd name="T87" fmla="*/ 119 h 428"/>
                  <a:gd name="T88" fmla="*/ 1272 w 1316"/>
                  <a:gd name="T89" fmla="*/ 129 h 428"/>
                  <a:gd name="T90" fmla="*/ 1282 w 1316"/>
                  <a:gd name="T91" fmla="*/ 139 h 428"/>
                  <a:gd name="T92" fmla="*/ 1298 w 1316"/>
                  <a:gd name="T93" fmla="*/ 155 h 428"/>
                  <a:gd name="T94" fmla="*/ 1306 w 1316"/>
                  <a:gd name="T95" fmla="*/ 163 h 428"/>
                  <a:gd name="T96" fmla="*/ 1311 w 1316"/>
                  <a:gd name="T97" fmla="*/ 17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316" h="428">
                    <a:moveTo>
                      <a:pt x="0" y="263"/>
                    </a:moveTo>
                    <a:lnTo>
                      <a:pt x="18" y="235"/>
                    </a:lnTo>
                    <a:lnTo>
                      <a:pt x="26" y="222"/>
                    </a:lnTo>
                    <a:lnTo>
                      <a:pt x="34" y="204"/>
                    </a:lnTo>
                    <a:lnTo>
                      <a:pt x="47" y="173"/>
                    </a:lnTo>
                    <a:lnTo>
                      <a:pt x="55" y="139"/>
                    </a:lnTo>
                    <a:lnTo>
                      <a:pt x="57" y="111"/>
                    </a:lnTo>
                    <a:lnTo>
                      <a:pt x="57" y="106"/>
                    </a:lnTo>
                    <a:lnTo>
                      <a:pt x="60" y="72"/>
                    </a:lnTo>
                    <a:lnTo>
                      <a:pt x="62" y="41"/>
                    </a:lnTo>
                    <a:lnTo>
                      <a:pt x="80" y="16"/>
                    </a:lnTo>
                    <a:lnTo>
                      <a:pt x="86" y="13"/>
                    </a:lnTo>
                    <a:lnTo>
                      <a:pt x="132" y="3"/>
                    </a:lnTo>
                    <a:lnTo>
                      <a:pt x="140" y="0"/>
                    </a:lnTo>
                    <a:lnTo>
                      <a:pt x="173" y="3"/>
                    </a:lnTo>
                    <a:lnTo>
                      <a:pt x="214" y="10"/>
                    </a:lnTo>
                    <a:lnTo>
                      <a:pt x="253" y="21"/>
                    </a:lnTo>
                    <a:lnTo>
                      <a:pt x="292" y="36"/>
                    </a:lnTo>
                    <a:lnTo>
                      <a:pt x="328" y="57"/>
                    </a:lnTo>
                    <a:lnTo>
                      <a:pt x="364" y="80"/>
                    </a:lnTo>
                    <a:lnTo>
                      <a:pt x="395" y="103"/>
                    </a:lnTo>
                    <a:lnTo>
                      <a:pt x="426" y="132"/>
                    </a:lnTo>
                    <a:lnTo>
                      <a:pt x="452" y="155"/>
                    </a:lnTo>
                    <a:lnTo>
                      <a:pt x="457" y="160"/>
                    </a:lnTo>
                    <a:lnTo>
                      <a:pt x="485" y="188"/>
                    </a:lnTo>
                    <a:lnTo>
                      <a:pt x="516" y="217"/>
                    </a:lnTo>
                    <a:lnTo>
                      <a:pt x="547" y="240"/>
                    </a:lnTo>
                    <a:lnTo>
                      <a:pt x="581" y="263"/>
                    </a:lnTo>
                    <a:lnTo>
                      <a:pt x="601" y="271"/>
                    </a:lnTo>
                    <a:lnTo>
                      <a:pt x="617" y="281"/>
                    </a:lnTo>
                    <a:lnTo>
                      <a:pt x="658" y="299"/>
                    </a:lnTo>
                    <a:lnTo>
                      <a:pt x="679" y="307"/>
                    </a:lnTo>
                    <a:lnTo>
                      <a:pt x="699" y="315"/>
                    </a:lnTo>
                    <a:lnTo>
                      <a:pt x="743" y="333"/>
                    </a:lnTo>
                    <a:lnTo>
                      <a:pt x="743" y="335"/>
                    </a:lnTo>
                    <a:lnTo>
                      <a:pt x="782" y="356"/>
                    </a:lnTo>
                    <a:lnTo>
                      <a:pt x="816" y="379"/>
                    </a:lnTo>
                    <a:lnTo>
                      <a:pt x="821" y="379"/>
                    </a:lnTo>
                    <a:lnTo>
                      <a:pt x="857" y="408"/>
                    </a:lnTo>
                    <a:lnTo>
                      <a:pt x="888" y="428"/>
                    </a:lnTo>
                    <a:lnTo>
                      <a:pt x="906" y="428"/>
                    </a:lnTo>
                    <a:lnTo>
                      <a:pt x="916" y="426"/>
                    </a:lnTo>
                    <a:lnTo>
                      <a:pt x="924" y="415"/>
                    </a:lnTo>
                    <a:lnTo>
                      <a:pt x="932" y="405"/>
                    </a:lnTo>
                    <a:lnTo>
                      <a:pt x="950" y="390"/>
                    </a:lnTo>
                    <a:lnTo>
                      <a:pt x="973" y="382"/>
                    </a:lnTo>
                    <a:lnTo>
                      <a:pt x="973" y="382"/>
                    </a:lnTo>
                    <a:lnTo>
                      <a:pt x="993" y="372"/>
                    </a:lnTo>
                    <a:lnTo>
                      <a:pt x="1001" y="361"/>
                    </a:lnTo>
                    <a:lnTo>
                      <a:pt x="1006" y="351"/>
                    </a:lnTo>
                    <a:lnTo>
                      <a:pt x="1014" y="323"/>
                    </a:lnTo>
                    <a:lnTo>
                      <a:pt x="1022" y="299"/>
                    </a:lnTo>
                    <a:lnTo>
                      <a:pt x="1032" y="281"/>
                    </a:lnTo>
                    <a:lnTo>
                      <a:pt x="1032" y="279"/>
                    </a:lnTo>
                    <a:lnTo>
                      <a:pt x="1037" y="258"/>
                    </a:lnTo>
                    <a:lnTo>
                      <a:pt x="1032" y="222"/>
                    </a:lnTo>
                    <a:lnTo>
                      <a:pt x="1032" y="214"/>
                    </a:lnTo>
                    <a:lnTo>
                      <a:pt x="1032" y="194"/>
                    </a:lnTo>
                    <a:lnTo>
                      <a:pt x="1045" y="186"/>
                    </a:lnTo>
                    <a:lnTo>
                      <a:pt x="1068" y="188"/>
                    </a:lnTo>
                    <a:lnTo>
                      <a:pt x="1068" y="188"/>
                    </a:lnTo>
                    <a:lnTo>
                      <a:pt x="1084" y="183"/>
                    </a:lnTo>
                    <a:lnTo>
                      <a:pt x="1086" y="173"/>
                    </a:lnTo>
                    <a:lnTo>
                      <a:pt x="1089" y="163"/>
                    </a:lnTo>
                    <a:lnTo>
                      <a:pt x="1086" y="139"/>
                    </a:lnTo>
                    <a:lnTo>
                      <a:pt x="1094" y="126"/>
                    </a:lnTo>
                    <a:lnTo>
                      <a:pt x="1104" y="121"/>
                    </a:lnTo>
                    <a:lnTo>
                      <a:pt x="1112" y="111"/>
                    </a:lnTo>
                    <a:lnTo>
                      <a:pt x="1117" y="101"/>
                    </a:lnTo>
                    <a:lnTo>
                      <a:pt x="1120" y="88"/>
                    </a:lnTo>
                    <a:lnTo>
                      <a:pt x="1122" y="75"/>
                    </a:lnTo>
                    <a:lnTo>
                      <a:pt x="1125" y="72"/>
                    </a:lnTo>
                    <a:lnTo>
                      <a:pt x="1128" y="67"/>
                    </a:lnTo>
                    <a:lnTo>
                      <a:pt x="1130" y="67"/>
                    </a:lnTo>
                    <a:lnTo>
                      <a:pt x="1141" y="67"/>
                    </a:lnTo>
                    <a:lnTo>
                      <a:pt x="1156" y="72"/>
                    </a:lnTo>
                    <a:lnTo>
                      <a:pt x="1166" y="72"/>
                    </a:lnTo>
                    <a:lnTo>
                      <a:pt x="1171" y="67"/>
                    </a:lnTo>
                    <a:lnTo>
                      <a:pt x="1174" y="62"/>
                    </a:lnTo>
                    <a:lnTo>
                      <a:pt x="1184" y="65"/>
                    </a:lnTo>
                    <a:lnTo>
                      <a:pt x="1200" y="75"/>
                    </a:lnTo>
                    <a:lnTo>
                      <a:pt x="1208" y="80"/>
                    </a:lnTo>
                    <a:lnTo>
                      <a:pt x="1218" y="90"/>
                    </a:lnTo>
                    <a:lnTo>
                      <a:pt x="1233" y="103"/>
                    </a:lnTo>
                    <a:lnTo>
                      <a:pt x="1244" y="111"/>
                    </a:lnTo>
                    <a:lnTo>
                      <a:pt x="1251" y="116"/>
                    </a:lnTo>
                    <a:lnTo>
                      <a:pt x="1257" y="116"/>
                    </a:lnTo>
                    <a:lnTo>
                      <a:pt x="1259" y="119"/>
                    </a:lnTo>
                    <a:lnTo>
                      <a:pt x="1267" y="124"/>
                    </a:lnTo>
                    <a:lnTo>
                      <a:pt x="1272" y="129"/>
                    </a:lnTo>
                    <a:lnTo>
                      <a:pt x="1277" y="132"/>
                    </a:lnTo>
                    <a:lnTo>
                      <a:pt x="1282" y="139"/>
                    </a:lnTo>
                    <a:lnTo>
                      <a:pt x="1293" y="147"/>
                    </a:lnTo>
                    <a:lnTo>
                      <a:pt x="1298" y="155"/>
                    </a:lnTo>
                    <a:lnTo>
                      <a:pt x="1300" y="157"/>
                    </a:lnTo>
                    <a:lnTo>
                      <a:pt x="1306" y="163"/>
                    </a:lnTo>
                    <a:lnTo>
                      <a:pt x="1308" y="165"/>
                    </a:lnTo>
                    <a:lnTo>
                      <a:pt x="1311" y="170"/>
                    </a:lnTo>
                    <a:lnTo>
                      <a:pt x="1316" y="17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2" name="Line 2132"/>
              <p:cNvSpPr>
                <a:spLocks noChangeShapeType="1"/>
              </p:cNvSpPr>
              <p:nvPr/>
            </p:nvSpPr>
            <p:spPr bwMode="auto">
              <a:xfrm flipH="1">
                <a:off x="3715" y="3041"/>
                <a:ext cx="23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3" name="Line 2133"/>
              <p:cNvSpPr>
                <a:spLocks noChangeShapeType="1"/>
              </p:cNvSpPr>
              <p:nvPr/>
            </p:nvSpPr>
            <p:spPr bwMode="auto">
              <a:xfrm flipH="1">
                <a:off x="3717" y="3039"/>
                <a:ext cx="23" cy="3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4" name="Line 2134"/>
              <p:cNvSpPr>
                <a:spLocks noChangeShapeType="1"/>
              </p:cNvSpPr>
              <p:nvPr/>
            </p:nvSpPr>
            <p:spPr bwMode="auto">
              <a:xfrm flipH="1">
                <a:off x="3717" y="3036"/>
                <a:ext cx="29" cy="4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5" name="Freeform 2135"/>
              <p:cNvSpPr>
                <a:spLocks/>
              </p:cNvSpPr>
              <p:nvPr/>
            </p:nvSpPr>
            <p:spPr bwMode="auto">
              <a:xfrm>
                <a:off x="3704" y="3036"/>
                <a:ext cx="42" cy="36"/>
              </a:xfrm>
              <a:custGeom>
                <a:avLst/>
                <a:gdLst>
                  <a:gd name="T0" fmla="*/ 42 w 42"/>
                  <a:gd name="T1" fmla="*/ 0 h 36"/>
                  <a:gd name="T2" fmla="*/ 0 w 42"/>
                  <a:gd name="T3" fmla="*/ 16 h 36"/>
                  <a:gd name="T4" fmla="*/ 31 w 42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36">
                    <a:moveTo>
                      <a:pt x="42" y="0"/>
                    </a:moveTo>
                    <a:lnTo>
                      <a:pt x="0" y="16"/>
                    </a:lnTo>
                    <a:lnTo>
                      <a:pt x="31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6" name="Line 2136"/>
              <p:cNvSpPr>
                <a:spLocks noChangeShapeType="1"/>
              </p:cNvSpPr>
              <p:nvPr/>
            </p:nvSpPr>
            <p:spPr bwMode="auto">
              <a:xfrm>
                <a:off x="3709" y="3072"/>
                <a:ext cx="16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7" name="Line 2137"/>
              <p:cNvSpPr>
                <a:spLocks noChangeShapeType="1"/>
              </p:cNvSpPr>
              <p:nvPr/>
            </p:nvSpPr>
            <p:spPr bwMode="auto">
              <a:xfrm flipH="1">
                <a:off x="3709" y="3072"/>
                <a:ext cx="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8" name="Line 2138"/>
              <p:cNvSpPr>
                <a:spLocks noChangeShapeType="1"/>
              </p:cNvSpPr>
              <p:nvPr/>
            </p:nvSpPr>
            <p:spPr bwMode="auto">
              <a:xfrm flipH="1">
                <a:off x="3712" y="3072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79" name="Line 2139"/>
              <p:cNvSpPr>
                <a:spLocks noChangeShapeType="1"/>
              </p:cNvSpPr>
              <p:nvPr/>
            </p:nvSpPr>
            <p:spPr bwMode="auto">
              <a:xfrm>
                <a:off x="3720" y="3075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0" name="Line 2140"/>
              <p:cNvSpPr>
                <a:spLocks noChangeShapeType="1"/>
              </p:cNvSpPr>
              <p:nvPr/>
            </p:nvSpPr>
            <p:spPr bwMode="auto">
              <a:xfrm>
                <a:off x="3720" y="3075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1" name="Freeform 2141"/>
              <p:cNvSpPr>
                <a:spLocks/>
              </p:cNvSpPr>
              <p:nvPr/>
            </p:nvSpPr>
            <p:spPr bwMode="auto">
              <a:xfrm>
                <a:off x="3761" y="305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2" name="Freeform 2142"/>
              <p:cNvSpPr>
                <a:spLocks/>
              </p:cNvSpPr>
              <p:nvPr/>
            </p:nvSpPr>
            <p:spPr bwMode="auto">
              <a:xfrm>
                <a:off x="3758" y="3054"/>
                <a:ext cx="29" cy="26"/>
              </a:xfrm>
              <a:custGeom>
                <a:avLst/>
                <a:gdLst>
                  <a:gd name="T0" fmla="*/ 6 w 29"/>
                  <a:gd name="T1" fmla="*/ 3 h 26"/>
                  <a:gd name="T2" fmla="*/ 6 w 29"/>
                  <a:gd name="T3" fmla="*/ 5 h 26"/>
                  <a:gd name="T4" fmla="*/ 8 w 29"/>
                  <a:gd name="T5" fmla="*/ 8 h 26"/>
                  <a:gd name="T6" fmla="*/ 6 w 29"/>
                  <a:gd name="T7" fmla="*/ 11 h 26"/>
                  <a:gd name="T8" fmla="*/ 3 w 29"/>
                  <a:gd name="T9" fmla="*/ 11 h 26"/>
                  <a:gd name="T10" fmla="*/ 0 w 29"/>
                  <a:gd name="T11" fmla="*/ 8 h 26"/>
                  <a:gd name="T12" fmla="*/ 0 w 29"/>
                  <a:gd name="T13" fmla="*/ 5 h 26"/>
                  <a:gd name="T14" fmla="*/ 0 w 29"/>
                  <a:gd name="T15" fmla="*/ 3 h 26"/>
                  <a:gd name="T16" fmla="*/ 6 w 29"/>
                  <a:gd name="T17" fmla="*/ 0 h 26"/>
                  <a:gd name="T18" fmla="*/ 8 w 29"/>
                  <a:gd name="T19" fmla="*/ 0 h 26"/>
                  <a:gd name="T20" fmla="*/ 16 w 29"/>
                  <a:gd name="T21" fmla="*/ 3 h 26"/>
                  <a:gd name="T22" fmla="*/ 24 w 29"/>
                  <a:gd name="T23" fmla="*/ 8 h 26"/>
                  <a:gd name="T24" fmla="*/ 29 w 29"/>
                  <a:gd name="T25" fmla="*/ 13 h 26"/>
                  <a:gd name="T26" fmla="*/ 29 w 29"/>
                  <a:gd name="T27" fmla="*/ 18 h 26"/>
                  <a:gd name="T28" fmla="*/ 24 w 29"/>
                  <a:gd name="T29" fmla="*/ 24 h 26"/>
                  <a:gd name="T30" fmla="*/ 18 w 29"/>
                  <a:gd name="T31" fmla="*/ 26 h 26"/>
                  <a:gd name="T32" fmla="*/ 13 w 29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6">
                    <a:moveTo>
                      <a:pt x="6" y="3"/>
                    </a:moveTo>
                    <a:lnTo>
                      <a:pt x="6" y="5"/>
                    </a:lnTo>
                    <a:lnTo>
                      <a:pt x="8" y="8"/>
                    </a:lnTo>
                    <a:lnTo>
                      <a:pt x="6" y="11"/>
                    </a:lnTo>
                    <a:lnTo>
                      <a:pt x="3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6" y="3"/>
                    </a:lnTo>
                    <a:lnTo>
                      <a:pt x="24" y="8"/>
                    </a:lnTo>
                    <a:lnTo>
                      <a:pt x="29" y="13"/>
                    </a:lnTo>
                    <a:lnTo>
                      <a:pt x="29" y="18"/>
                    </a:lnTo>
                    <a:lnTo>
                      <a:pt x="24" y="24"/>
                    </a:lnTo>
                    <a:lnTo>
                      <a:pt x="18" y="26"/>
                    </a:lnTo>
                    <a:lnTo>
                      <a:pt x="1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3" name="Freeform 2143"/>
              <p:cNvSpPr>
                <a:spLocks/>
              </p:cNvSpPr>
              <p:nvPr/>
            </p:nvSpPr>
            <p:spPr bwMode="auto">
              <a:xfrm>
                <a:off x="3776" y="306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3 w 8"/>
                  <a:gd name="T5" fmla="*/ 11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3" y="1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4" name="Freeform 2144"/>
              <p:cNvSpPr>
                <a:spLocks/>
              </p:cNvSpPr>
              <p:nvPr/>
            </p:nvSpPr>
            <p:spPr bwMode="auto">
              <a:xfrm>
                <a:off x="3769" y="3059"/>
                <a:ext cx="13" cy="19"/>
              </a:xfrm>
              <a:custGeom>
                <a:avLst/>
                <a:gdLst>
                  <a:gd name="T0" fmla="*/ 10 w 13"/>
                  <a:gd name="T1" fmla="*/ 0 h 19"/>
                  <a:gd name="T2" fmla="*/ 13 w 13"/>
                  <a:gd name="T3" fmla="*/ 6 h 19"/>
                  <a:gd name="T4" fmla="*/ 13 w 13"/>
                  <a:gd name="T5" fmla="*/ 11 h 19"/>
                  <a:gd name="T6" fmla="*/ 10 w 13"/>
                  <a:gd name="T7" fmla="*/ 16 h 19"/>
                  <a:gd name="T8" fmla="*/ 5 w 13"/>
                  <a:gd name="T9" fmla="*/ 19 h 19"/>
                  <a:gd name="T10" fmla="*/ 0 w 13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9">
                    <a:moveTo>
                      <a:pt x="10" y="0"/>
                    </a:moveTo>
                    <a:lnTo>
                      <a:pt x="13" y="6"/>
                    </a:lnTo>
                    <a:lnTo>
                      <a:pt x="13" y="11"/>
                    </a:lnTo>
                    <a:lnTo>
                      <a:pt x="10" y="16"/>
                    </a:lnTo>
                    <a:lnTo>
                      <a:pt x="5" y="19"/>
                    </a:lnTo>
                    <a:lnTo>
                      <a:pt x="0" y="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5" name="Freeform 2145"/>
              <p:cNvSpPr>
                <a:spLocks/>
              </p:cNvSpPr>
              <p:nvPr/>
            </p:nvSpPr>
            <p:spPr bwMode="auto">
              <a:xfrm>
                <a:off x="3743" y="3075"/>
                <a:ext cx="31" cy="28"/>
              </a:xfrm>
              <a:custGeom>
                <a:avLst/>
                <a:gdLst>
                  <a:gd name="T0" fmla="*/ 21 w 31"/>
                  <a:gd name="T1" fmla="*/ 0 h 28"/>
                  <a:gd name="T2" fmla="*/ 28 w 31"/>
                  <a:gd name="T3" fmla="*/ 5 h 28"/>
                  <a:gd name="T4" fmla="*/ 31 w 31"/>
                  <a:gd name="T5" fmla="*/ 8 h 28"/>
                  <a:gd name="T6" fmla="*/ 31 w 31"/>
                  <a:gd name="T7" fmla="*/ 15 h 28"/>
                  <a:gd name="T8" fmla="*/ 31 w 31"/>
                  <a:gd name="T9" fmla="*/ 21 h 28"/>
                  <a:gd name="T10" fmla="*/ 26 w 31"/>
                  <a:gd name="T11" fmla="*/ 26 h 28"/>
                  <a:gd name="T12" fmla="*/ 23 w 31"/>
                  <a:gd name="T13" fmla="*/ 28 h 28"/>
                  <a:gd name="T14" fmla="*/ 18 w 31"/>
                  <a:gd name="T15" fmla="*/ 28 h 28"/>
                  <a:gd name="T16" fmla="*/ 13 w 31"/>
                  <a:gd name="T17" fmla="*/ 28 h 28"/>
                  <a:gd name="T18" fmla="*/ 5 w 31"/>
                  <a:gd name="T19" fmla="*/ 23 h 28"/>
                  <a:gd name="T20" fmla="*/ 0 w 31"/>
                  <a:gd name="T21" fmla="*/ 15 h 28"/>
                  <a:gd name="T22" fmla="*/ 0 w 31"/>
                  <a:gd name="T23" fmla="*/ 13 h 28"/>
                  <a:gd name="T24" fmla="*/ 0 w 31"/>
                  <a:gd name="T25" fmla="*/ 8 h 28"/>
                  <a:gd name="T26" fmla="*/ 0 w 31"/>
                  <a:gd name="T27" fmla="*/ 5 h 28"/>
                  <a:gd name="T28" fmla="*/ 5 w 31"/>
                  <a:gd name="T29" fmla="*/ 5 h 28"/>
                  <a:gd name="T30" fmla="*/ 5 w 31"/>
                  <a:gd name="T31" fmla="*/ 8 h 28"/>
                  <a:gd name="T32" fmla="*/ 8 w 31"/>
                  <a:gd name="T33" fmla="*/ 10 h 28"/>
                  <a:gd name="T34" fmla="*/ 5 w 31"/>
                  <a:gd name="T35" fmla="*/ 13 h 28"/>
                  <a:gd name="T36" fmla="*/ 3 w 31"/>
                  <a:gd name="T37" fmla="*/ 13 h 28"/>
                  <a:gd name="T38" fmla="*/ 0 w 31"/>
                  <a:gd name="T39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1" y="0"/>
                    </a:moveTo>
                    <a:lnTo>
                      <a:pt x="28" y="5"/>
                    </a:lnTo>
                    <a:lnTo>
                      <a:pt x="31" y="8"/>
                    </a:lnTo>
                    <a:lnTo>
                      <a:pt x="31" y="15"/>
                    </a:lnTo>
                    <a:lnTo>
                      <a:pt x="31" y="21"/>
                    </a:lnTo>
                    <a:lnTo>
                      <a:pt x="26" y="26"/>
                    </a:lnTo>
                    <a:lnTo>
                      <a:pt x="23" y="28"/>
                    </a:lnTo>
                    <a:lnTo>
                      <a:pt x="18" y="28"/>
                    </a:lnTo>
                    <a:lnTo>
                      <a:pt x="13" y="28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8"/>
                    </a:lnTo>
                    <a:lnTo>
                      <a:pt x="8" y="10"/>
                    </a:lnTo>
                    <a:lnTo>
                      <a:pt x="5" y="13"/>
                    </a:lnTo>
                    <a:lnTo>
                      <a:pt x="3" y="13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6" name="Freeform 2146"/>
              <p:cNvSpPr>
                <a:spLocks/>
              </p:cNvSpPr>
              <p:nvPr/>
            </p:nvSpPr>
            <p:spPr bwMode="auto">
              <a:xfrm>
                <a:off x="3764" y="3088"/>
                <a:ext cx="7" cy="15"/>
              </a:xfrm>
              <a:custGeom>
                <a:avLst/>
                <a:gdLst>
                  <a:gd name="T0" fmla="*/ 7 w 7"/>
                  <a:gd name="T1" fmla="*/ 0 h 15"/>
                  <a:gd name="T2" fmla="*/ 7 w 7"/>
                  <a:gd name="T3" fmla="*/ 5 h 15"/>
                  <a:gd name="T4" fmla="*/ 5 w 7"/>
                  <a:gd name="T5" fmla="*/ 10 h 15"/>
                  <a:gd name="T6" fmla="*/ 0 w 7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lnTo>
                      <a:pt x="7" y="5"/>
                    </a:lnTo>
                    <a:lnTo>
                      <a:pt x="5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7" name="Freeform 2147"/>
              <p:cNvSpPr>
                <a:spLocks/>
              </p:cNvSpPr>
              <p:nvPr/>
            </p:nvSpPr>
            <p:spPr bwMode="auto">
              <a:xfrm>
                <a:off x="3756" y="3078"/>
                <a:ext cx="15" cy="25"/>
              </a:xfrm>
              <a:custGeom>
                <a:avLst/>
                <a:gdLst>
                  <a:gd name="T0" fmla="*/ 13 w 15"/>
                  <a:gd name="T1" fmla="*/ 0 h 25"/>
                  <a:gd name="T2" fmla="*/ 15 w 15"/>
                  <a:gd name="T3" fmla="*/ 5 h 25"/>
                  <a:gd name="T4" fmla="*/ 15 w 15"/>
                  <a:gd name="T5" fmla="*/ 7 h 25"/>
                  <a:gd name="T6" fmla="*/ 13 w 15"/>
                  <a:gd name="T7" fmla="*/ 15 h 25"/>
                  <a:gd name="T8" fmla="*/ 10 w 15"/>
                  <a:gd name="T9" fmla="*/ 20 h 25"/>
                  <a:gd name="T10" fmla="*/ 5 w 15"/>
                  <a:gd name="T11" fmla="*/ 25 h 25"/>
                  <a:gd name="T12" fmla="*/ 0 w 15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5">
                    <a:moveTo>
                      <a:pt x="13" y="0"/>
                    </a:moveTo>
                    <a:lnTo>
                      <a:pt x="15" y="5"/>
                    </a:lnTo>
                    <a:lnTo>
                      <a:pt x="15" y="7"/>
                    </a:lnTo>
                    <a:lnTo>
                      <a:pt x="13" y="15"/>
                    </a:lnTo>
                    <a:lnTo>
                      <a:pt x="10" y="20"/>
                    </a:lnTo>
                    <a:lnTo>
                      <a:pt x="5" y="25"/>
                    </a:lnTo>
                    <a:lnTo>
                      <a:pt x="0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8" name="Freeform 2148"/>
              <p:cNvSpPr>
                <a:spLocks/>
              </p:cNvSpPr>
              <p:nvPr/>
            </p:nvSpPr>
            <p:spPr bwMode="auto">
              <a:xfrm>
                <a:off x="3746" y="308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89" name="Freeform 2149"/>
              <p:cNvSpPr>
                <a:spLocks/>
              </p:cNvSpPr>
              <p:nvPr/>
            </p:nvSpPr>
            <p:spPr bwMode="auto">
              <a:xfrm>
                <a:off x="3784" y="3080"/>
                <a:ext cx="39" cy="49"/>
              </a:xfrm>
              <a:custGeom>
                <a:avLst/>
                <a:gdLst>
                  <a:gd name="T0" fmla="*/ 31 w 39"/>
                  <a:gd name="T1" fmla="*/ 3 h 49"/>
                  <a:gd name="T2" fmla="*/ 23 w 39"/>
                  <a:gd name="T3" fmla="*/ 0 h 49"/>
                  <a:gd name="T4" fmla="*/ 16 w 39"/>
                  <a:gd name="T5" fmla="*/ 5 h 49"/>
                  <a:gd name="T6" fmla="*/ 8 w 39"/>
                  <a:gd name="T7" fmla="*/ 13 h 49"/>
                  <a:gd name="T8" fmla="*/ 3 w 39"/>
                  <a:gd name="T9" fmla="*/ 18 h 49"/>
                  <a:gd name="T10" fmla="*/ 0 w 39"/>
                  <a:gd name="T11" fmla="*/ 28 h 49"/>
                  <a:gd name="T12" fmla="*/ 0 w 39"/>
                  <a:gd name="T13" fmla="*/ 39 h 49"/>
                  <a:gd name="T14" fmla="*/ 3 w 39"/>
                  <a:gd name="T15" fmla="*/ 44 h 49"/>
                  <a:gd name="T16" fmla="*/ 8 w 39"/>
                  <a:gd name="T17" fmla="*/ 47 h 49"/>
                  <a:gd name="T18" fmla="*/ 16 w 39"/>
                  <a:gd name="T19" fmla="*/ 49 h 49"/>
                  <a:gd name="T20" fmla="*/ 23 w 39"/>
                  <a:gd name="T21" fmla="*/ 44 h 49"/>
                  <a:gd name="T22" fmla="*/ 31 w 39"/>
                  <a:gd name="T23" fmla="*/ 36 h 49"/>
                  <a:gd name="T24" fmla="*/ 34 w 39"/>
                  <a:gd name="T25" fmla="*/ 31 h 49"/>
                  <a:gd name="T26" fmla="*/ 39 w 39"/>
                  <a:gd name="T27" fmla="*/ 21 h 49"/>
                  <a:gd name="T28" fmla="*/ 39 w 39"/>
                  <a:gd name="T29" fmla="*/ 10 h 49"/>
                  <a:gd name="T30" fmla="*/ 34 w 39"/>
                  <a:gd name="T31" fmla="*/ 5 h 49"/>
                  <a:gd name="T32" fmla="*/ 31 w 39"/>
                  <a:gd name="T33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9">
                    <a:moveTo>
                      <a:pt x="31" y="3"/>
                    </a:moveTo>
                    <a:lnTo>
                      <a:pt x="23" y="0"/>
                    </a:lnTo>
                    <a:lnTo>
                      <a:pt x="16" y="5"/>
                    </a:lnTo>
                    <a:lnTo>
                      <a:pt x="8" y="13"/>
                    </a:lnTo>
                    <a:lnTo>
                      <a:pt x="3" y="18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3" y="44"/>
                    </a:lnTo>
                    <a:lnTo>
                      <a:pt x="8" y="47"/>
                    </a:lnTo>
                    <a:lnTo>
                      <a:pt x="16" y="49"/>
                    </a:lnTo>
                    <a:lnTo>
                      <a:pt x="23" y="44"/>
                    </a:lnTo>
                    <a:lnTo>
                      <a:pt x="31" y="36"/>
                    </a:lnTo>
                    <a:lnTo>
                      <a:pt x="34" y="31"/>
                    </a:lnTo>
                    <a:lnTo>
                      <a:pt x="39" y="21"/>
                    </a:lnTo>
                    <a:lnTo>
                      <a:pt x="39" y="10"/>
                    </a:lnTo>
                    <a:lnTo>
                      <a:pt x="34" y="5"/>
                    </a:lnTo>
                    <a:lnTo>
                      <a:pt x="31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0" name="Freeform 2150"/>
              <p:cNvSpPr>
                <a:spLocks/>
              </p:cNvSpPr>
              <p:nvPr/>
            </p:nvSpPr>
            <p:spPr bwMode="auto">
              <a:xfrm>
                <a:off x="3784" y="3083"/>
                <a:ext cx="21" cy="33"/>
              </a:xfrm>
              <a:custGeom>
                <a:avLst/>
                <a:gdLst>
                  <a:gd name="T0" fmla="*/ 21 w 21"/>
                  <a:gd name="T1" fmla="*/ 0 h 33"/>
                  <a:gd name="T2" fmla="*/ 18 w 21"/>
                  <a:gd name="T3" fmla="*/ 2 h 33"/>
                  <a:gd name="T4" fmla="*/ 11 w 21"/>
                  <a:gd name="T5" fmla="*/ 10 h 33"/>
                  <a:gd name="T6" fmla="*/ 5 w 21"/>
                  <a:gd name="T7" fmla="*/ 18 h 33"/>
                  <a:gd name="T8" fmla="*/ 0 w 21"/>
                  <a:gd name="T9" fmla="*/ 28 h 33"/>
                  <a:gd name="T10" fmla="*/ 0 w 21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3">
                    <a:moveTo>
                      <a:pt x="21" y="0"/>
                    </a:moveTo>
                    <a:lnTo>
                      <a:pt x="18" y="2"/>
                    </a:lnTo>
                    <a:lnTo>
                      <a:pt x="11" y="10"/>
                    </a:lnTo>
                    <a:lnTo>
                      <a:pt x="5" y="18"/>
                    </a:lnTo>
                    <a:lnTo>
                      <a:pt x="0" y="28"/>
                    </a:lnTo>
                    <a:lnTo>
                      <a:pt x="0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1" name="Freeform 2151"/>
              <p:cNvSpPr>
                <a:spLocks/>
              </p:cNvSpPr>
              <p:nvPr/>
            </p:nvSpPr>
            <p:spPr bwMode="auto">
              <a:xfrm>
                <a:off x="3800" y="3093"/>
                <a:ext cx="20" cy="34"/>
              </a:xfrm>
              <a:custGeom>
                <a:avLst/>
                <a:gdLst>
                  <a:gd name="T0" fmla="*/ 0 w 20"/>
                  <a:gd name="T1" fmla="*/ 34 h 34"/>
                  <a:gd name="T2" fmla="*/ 5 w 20"/>
                  <a:gd name="T3" fmla="*/ 31 h 34"/>
                  <a:gd name="T4" fmla="*/ 13 w 20"/>
                  <a:gd name="T5" fmla="*/ 23 h 34"/>
                  <a:gd name="T6" fmla="*/ 18 w 20"/>
                  <a:gd name="T7" fmla="*/ 15 h 34"/>
                  <a:gd name="T8" fmla="*/ 20 w 20"/>
                  <a:gd name="T9" fmla="*/ 5 h 34"/>
                  <a:gd name="T10" fmla="*/ 20 w 20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lnTo>
                      <a:pt x="5" y="31"/>
                    </a:lnTo>
                    <a:lnTo>
                      <a:pt x="13" y="23"/>
                    </a:lnTo>
                    <a:lnTo>
                      <a:pt x="18" y="15"/>
                    </a:lnTo>
                    <a:lnTo>
                      <a:pt x="20" y="5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2" name="Freeform 2152"/>
              <p:cNvSpPr>
                <a:spLocks/>
              </p:cNvSpPr>
              <p:nvPr/>
            </p:nvSpPr>
            <p:spPr bwMode="auto">
              <a:xfrm>
                <a:off x="3784" y="3083"/>
                <a:ext cx="31" cy="41"/>
              </a:xfrm>
              <a:custGeom>
                <a:avLst/>
                <a:gdLst>
                  <a:gd name="T0" fmla="*/ 31 w 31"/>
                  <a:gd name="T1" fmla="*/ 0 h 41"/>
                  <a:gd name="T2" fmla="*/ 26 w 31"/>
                  <a:gd name="T3" fmla="*/ 0 h 41"/>
                  <a:gd name="T4" fmla="*/ 21 w 31"/>
                  <a:gd name="T5" fmla="*/ 2 h 41"/>
                  <a:gd name="T6" fmla="*/ 13 w 31"/>
                  <a:gd name="T7" fmla="*/ 10 h 41"/>
                  <a:gd name="T8" fmla="*/ 5 w 31"/>
                  <a:gd name="T9" fmla="*/ 20 h 41"/>
                  <a:gd name="T10" fmla="*/ 3 w 31"/>
                  <a:gd name="T11" fmla="*/ 31 h 41"/>
                  <a:gd name="T12" fmla="*/ 0 w 31"/>
                  <a:gd name="T13" fmla="*/ 36 h 41"/>
                  <a:gd name="T14" fmla="*/ 3 w 31"/>
                  <a:gd name="T1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41">
                    <a:moveTo>
                      <a:pt x="31" y="0"/>
                    </a:moveTo>
                    <a:lnTo>
                      <a:pt x="26" y="0"/>
                    </a:lnTo>
                    <a:lnTo>
                      <a:pt x="21" y="2"/>
                    </a:lnTo>
                    <a:lnTo>
                      <a:pt x="13" y="10"/>
                    </a:lnTo>
                    <a:lnTo>
                      <a:pt x="5" y="20"/>
                    </a:lnTo>
                    <a:lnTo>
                      <a:pt x="3" y="31"/>
                    </a:lnTo>
                    <a:lnTo>
                      <a:pt x="0" y="36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3" name="Freeform 2153"/>
              <p:cNvSpPr>
                <a:spLocks/>
              </p:cNvSpPr>
              <p:nvPr/>
            </p:nvSpPr>
            <p:spPr bwMode="auto">
              <a:xfrm>
                <a:off x="3792" y="3085"/>
                <a:ext cx="28" cy="42"/>
              </a:xfrm>
              <a:custGeom>
                <a:avLst/>
                <a:gdLst>
                  <a:gd name="T0" fmla="*/ 0 w 28"/>
                  <a:gd name="T1" fmla="*/ 42 h 42"/>
                  <a:gd name="T2" fmla="*/ 5 w 28"/>
                  <a:gd name="T3" fmla="*/ 42 h 42"/>
                  <a:gd name="T4" fmla="*/ 10 w 28"/>
                  <a:gd name="T5" fmla="*/ 39 h 42"/>
                  <a:gd name="T6" fmla="*/ 18 w 28"/>
                  <a:gd name="T7" fmla="*/ 31 h 42"/>
                  <a:gd name="T8" fmla="*/ 23 w 28"/>
                  <a:gd name="T9" fmla="*/ 21 h 42"/>
                  <a:gd name="T10" fmla="*/ 28 w 28"/>
                  <a:gd name="T11" fmla="*/ 11 h 42"/>
                  <a:gd name="T12" fmla="*/ 28 w 28"/>
                  <a:gd name="T13" fmla="*/ 5 h 42"/>
                  <a:gd name="T14" fmla="*/ 26 w 28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2">
                    <a:moveTo>
                      <a:pt x="0" y="42"/>
                    </a:moveTo>
                    <a:lnTo>
                      <a:pt x="5" y="42"/>
                    </a:lnTo>
                    <a:lnTo>
                      <a:pt x="10" y="39"/>
                    </a:lnTo>
                    <a:lnTo>
                      <a:pt x="18" y="31"/>
                    </a:lnTo>
                    <a:lnTo>
                      <a:pt x="23" y="21"/>
                    </a:lnTo>
                    <a:lnTo>
                      <a:pt x="28" y="11"/>
                    </a:lnTo>
                    <a:lnTo>
                      <a:pt x="28" y="5"/>
                    </a:lnTo>
                    <a:lnTo>
                      <a:pt x="2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4" name="Freeform 2154"/>
              <p:cNvSpPr>
                <a:spLocks/>
              </p:cNvSpPr>
              <p:nvPr/>
            </p:nvSpPr>
            <p:spPr bwMode="auto">
              <a:xfrm>
                <a:off x="3805" y="3137"/>
                <a:ext cx="85" cy="237"/>
              </a:xfrm>
              <a:custGeom>
                <a:avLst/>
                <a:gdLst>
                  <a:gd name="T0" fmla="*/ 0 w 85"/>
                  <a:gd name="T1" fmla="*/ 237 h 237"/>
                  <a:gd name="T2" fmla="*/ 13 w 85"/>
                  <a:gd name="T3" fmla="*/ 219 h 237"/>
                  <a:gd name="T4" fmla="*/ 28 w 85"/>
                  <a:gd name="T5" fmla="*/ 196 h 237"/>
                  <a:gd name="T6" fmla="*/ 36 w 85"/>
                  <a:gd name="T7" fmla="*/ 186 h 237"/>
                  <a:gd name="T8" fmla="*/ 57 w 85"/>
                  <a:gd name="T9" fmla="*/ 152 h 237"/>
                  <a:gd name="T10" fmla="*/ 57 w 85"/>
                  <a:gd name="T11" fmla="*/ 152 h 237"/>
                  <a:gd name="T12" fmla="*/ 77 w 85"/>
                  <a:gd name="T13" fmla="*/ 113 h 237"/>
                  <a:gd name="T14" fmla="*/ 80 w 85"/>
                  <a:gd name="T15" fmla="*/ 103 h 237"/>
                  <a:gd name="T16" fmla="*/ 85 w 85"/>
                  <a:gd name="T17" fmla="*/ 80 h 237"/>
                  <a:gd name="T18" fmla="*/ 77 w 85"/>
                  <a:gd name="T19" fmla="*/ 54 h 237"/>
                  <a:gd name="T20" fmla="*/ 62 w 85"/>
                  <a:gd name="T21" fmla="*/ 31 h 237"/>
                  <a:gd name="T22" fmla="*/ 41 w 85"/>
                  <a:gd name="T23" fmla="*/ 8 h 237"/>
                  <a:gd name="T24" fmla="*/ 31 w 85"/>
                  <a:gd name="T25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5" h="237">
                    <a:moveTo>
                      <a:pt x="0" y="237"/>
                    </a:moveTo>
                    <a:lnTo>
                      <a:pt x="13" y="219"/>
                    </a:lnTo>
                    <a:lnTo>
                      <a:pt x="28" y="196"/>
                    </a:lnTo>
                    <a:lnTo>
                      <a:pt x="36" y="186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77" y="113"/>
                    </a:lnTo>
                    <a:lnTo>
                      <a:pt x="80" y="103"/>
                    </a:lnTo>
                    <a:lnTo>
                      <a:pt x="85" y="80"/>
                    </a:lnTo>
                    <a:lnTo>
                      <a:pt x="77" y="54"/>
                    </a:lnTo>
                    <a:lnTo>
                      <a:pt x="62" y="31"/>
                    </a:lnTo>
                    <a:lnTo>
                      <a:pt x="41" y="8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5" name="Freeform 2155"/>
              <p:cNvSpPr>
                <a:spLocks/>
              </p:cNvSpPr>
              <p:nvPr/>
            </p:nvSpPr>
            <p:spPr bwMode="auto">
              <a:xfrm>
                <a:off x="3557" y="2990"/>
                <a:ext cx="127" cy="46"/>
              </a:xfrm>
              <a:custGeom>
                <a:avLst/>
                <a:gdLst>
                  <a:gd name="T0" fmla="*/ 127 w 127"/>
                  <a:gd name="T1" fmla="*/ 46 h 46"/>
                  <a:gd name="T2" fmla="*/ 124 w 127"/>
                  <a:gd name="T3" fmla="*/ 44 h 46"/>
                  <a:gd name="T4" fmla="*/ 98 w 127"/>
                  <a:gd name="T5" fmla="*/ 33 h 46"/>
                  <a:gd name="T6" fmla="*/ 93 w 127"/>
                  <a:gd name="T7" fmla="*/ 31 h 46"/>
                  <a:gd name="T8" fmla="*/ 72 w 127"/>
                  <a:gd name="T9" fmla="*/ 23 h 46"/>
                  <a:gd name="T10" fmla="*/ 47 w 127"/>
                  <a:gd name="T11" fmla="*/ 15 h 46"/>
                  <a:gd name="T12" fmla="*/ 21 w 127"/>
                  <a:gd name="T13" fmla="*/ 5 h 46"/>
                  <a:gd name="T14" fmla="*/ 0 w 127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46">
                    <a:moveTo>
                      <a:pt x="127" y="46"/>
                    </a:moveTo>
                    <a:lnTo>
                      <a:pt x="124" y="44"/>
                    </a:lnTo>
                    <a:lnTo>
                      <a:pt x="98" y="33"/>
                    </a:lnTo>
                    <a:lnTo>
                      <a:pt x="93" y="31"/>
                    </a:lnTo>
                    <a:lnTo>
                      <a:pt x="72" y="23"/>
                    </a:lnTo>
                    <a:lnTo>
                      <a:pt x="47" y="15"/>
                    </a:lnTo>
                    <a:lnTo>
                      <a:pt x="21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6" name="Freeform 2156"/>
              <p:cNvSpPr>
                <a:spLocks/>
              </p:cNvSpPr>
              <p:nvPr/>
            </p:nvSpPr>
            <p:spPr bwMode="auto">
              <a:xfrm>
                <a:off x="4298" y="2546"/>
                <a:ext cx="469" cy="1027"/>
              </a:xfrm>
              <a:custGeom>
                <a:avLst/>
                <a:gdLst>
                  <a:gd name="T0" fmla="*/ 61 w 469"/>
                  <a:gd name="T1" fmla="*/ 988 h 1027"/>
                  <a:gd name="T2" fmla="*/ 54 w 469"/>
                  <a:gd name="T3" fmla="*/ 906 h 1027"/>
                  <a:gd name="T4" fmla="*/ 46 w 469"/>
                  <a:gd name="T5" fmla="*/ 854 h 1027"/>
                  <a:gd name="T6" fmla="*/ 33 w 469"/>
                  <a:gd name="T7" fmla="*/ 787 h 1027"/>
                  <a:gd name="T8" fmla="*/ 15 w 469"/>
                  <a:gd name="T9" fmla="*/ 707 h 1027"/>
                  <a:gd name="T10" fmla="*/ 5 w 469"/>
                  <a:gd name="T11" fmla="*/ 661 h 1027"/>
                  <a:gd name="T12" fmla="*/ 0 w 469"/>
                  <a:gd name="T13" fmla="*/ 586 h 1027"/>
                  <a:gd name="T14" fmla="*/ 12 w 469"/>
                  <a:gd name="T15" fmla="*/ 537 h 1027"/>
                  <a:gd name="T16" fmla="*/ 23 w 469"/>
                  <a:gd name="T17" fmla="*/ 485 h 1027"/>
                  <a:gd name="T18" fmla="*/ 25 w 469"/>
                  <a:gd name="T19" fmla="*/ 436 h 1027"/>
                  <a:gd name="T20" fmla="*/ 30 w 469"/>
                  <a:gd name="T21" fmla="*/ 384 h 1027"/>
                  <a:gd name="T22" fmla="*/ 41 w 469"/>
                  <a:gd name="T23" fmla="*/ 328 h 1027"/>
                  <a:gd name="T24" fmla="*/ 56 w 469"/>
                  <a:gd name="T25" fmla="*/ 302 h 1027"/>
                  <a:gd name="T26" fmla="*/ 98 w 469"/>
                  <a:gd name="T27" fmla="*/ 281 h 1027"/>
                  <a:gd name="T28" fmla="*/ 128 w 469"/>
                  <a:gd name="T29" fmla="*/ 250 h 1027"/>
                  <a:gd name="T30" fmla="*/ 136 w 469"/>
                  <a:gd name="T31" fmla="*/ 219 h 1027"/>
                  <a:gd name="T32" fmla="*/ 154 w 469"/>
                  <a:gd name="T33" fmla="*/ 183 h 1027"/>
                  <a:gd name="T34" fmla="*/ 175 w 469"/>
                  <a:gd name="T35" fmla="*/ 147 h 1027"/>
                  <a:gd name="T36" fmla="*/ 203 w 469"/>
                  <a:gd name="T37" fmla="*/ 132 h 1027"/>
                  <a:gd name="T38" fmla="*/ 214 w 469"/>
                  <a:gd name="T39" fmla="*/ 111 h 1027"/>
                  <a:gd name="T40" fmla="*/ 219 w 469"/>
                  <a:gd name="T41" fmla="*/ 75 h 1027"/>
                  <a:gd name="T42" fmla="*/ 229 w 469"/>
                  <a:gd name="T43" fmla="*/ 47 h 1027"/>
                  <a:gd name="T44" fmla="*/ 237 w 469"/>
                  <a:gd name="T45" fmla="*/ 28 h 1027"/>
                  <a:gd name="T46" fmla="*/ 247 w 469"/>
                  <a:gd name="T47" fmla="*/ 10 h 1027"/>
                  <a:gd name="T48" fmla="*/ 268 w 469"/>
                  <a:gd name="T49" fmla="*/ 8 h 1027"/>
                  <a:gd name="T50" fmla="*/ 281 w 469"/>
                  <a:gd name="T51" fmla="*/ 10 h 1027"/>
                  <a:gd name="T52" fmla="*/ 294 w 469"/>
                  <a:gd name="T53" fmla="*/ 0 h 1027"/>
                  <a:gd name="T54" fmla="*/ 314 w 469"/>
                  <a:gd name="T55" fmla="*/ 5 h 1027"/>
                  <a:gd name="T56" fmla="*/ 343 w 469"/>
                  <a:gd name="T57" fmla="*/ 28 h 1027"/>
                  <a:gd name="T58" fmla="*/ 358 w 469"/>
                  <a:gd name="T59" fmla="*/ 41 h 1027"/>
                  <a:gd name="T60" fmla="*/ 381 w 469"/>
                  <a:gd name="T61" fmla="*/ 67 h 1027"/>
                  <a:gd name="T62" fmla="*/ 392 w 469"/>
                  <a:gd name="T63" fmla="*/ 78 h 1027"/>
                  <a:gd name="T64" fmla="*/ 410 w 469"/>
                  <a:gd name="T65" fmla="*/ 96 h 1027"/>
                  <a:gd name="T66" fmla="*/ 420 w 469"/>
                  <a:gd name="T67" fmla="*/ 106 h 1027"/>
                  <a:gd name="T68" fmla="*/ 428 w 469"/>
                  <a:gd name="T69" fmla="*/ 116 h 1027"/>
                  <a:gd name="T70" fmla="*/ 441 w 469"/>
                  <a:gd name="T71" fmla="*/ 134 h 1027"/>
                  <a:gd name="T72" fmla="*/ 454 w 469"/>
                  <a:gd name="T73" fmla="*/ 155 h 1027"/>
                  <a:gd name="T74" fmla="*/ 461 w 469"/>
                  <a:gd name="T75" fmla="*/ 165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9" h="1027">
                    <a:moveTo>
                      <a:pt x="64" y="1027"/>
                    </a:moveTo>
                    <a:lnTo>
                      <a:pt x="61" y="988"/>
                    </a:lnTo>
                    <a:lnTo>
                      <a:pt x="59" y="947"/>
                    </a:lnTo>
                    <a:lnTo>
                      <a:pt x="54" y="906"/>
                    </a:lnTo>
                    <a:lnTo>
                      <a:pt x="49" y="867"/>
                    </a:lnTo>
                    <a:lnTo>
                      <a:pt x="46" y="854"/>
                    </a:lnTo>
                    <a:lnTo>
                      <a:pt x="41" y="826"/>
                    </a:lnTo>
                    <a:lnTo>
                      <a:pt x="33" y="787"/>
                    </a:lnTo>
                    <a:lnTo>
                      <a:pt x="23" y="748"/>
                    </a:lnTo>
                    <a:lnTo>
                      <a:pt x="15" y="707"/>
                    </a:lnTo>
                    <a:lnTo>
                      <a:pt x="7" y="668"/>
                    </a:lnTo>
                    <a:lnTo>
                      <a:pt x="5" y="661"/>
                    </a:lnTo>
                    <a:lnTo>
                      <a:pt x="0" y="627"/>
                    </a:lnTo>
                    <a:lnTo>
                      <a:pt x="0" y="586"/>
                    </a:lnTo>
                    <a:lnTo>
                      <a:pt x="2" y="562"/>
                    </a:lnTo>
                    <a:lnTo>
                      <a:pt x="12" y="537"/>
                    </a:lnTo>
                    <a:lnTo>
                      <a:pt x="18" y="524"/>
                    </a:lnTo>
                    <a:lnTo>
                      <a:pt x="23" y="485"/>
                    </a:lnTo>
                    <a:lnTo>
                      <a:pt x="25" y="470"/>
                    </a:lnTo>
                    <a:lnTo>
                      <a:pt x="25" y="436"/>
                    </a:lnTo>
                    <a:lnTo>
                      <a:pt x="28" y="410"/>
                    </a:lnTo>
                    <a:lnTo>
                      <a:pt x="30" y="384"/>
                    </a:lnTo>
                    <a:lnTo>
                      <a:pt x="33" y="364"/>
                    </a:lnTo>
                    <a:lnTo>
                      <a:pt x="41" y="328"/>
                    </a:lnTo>
                    <a:lnTo>
                      <a:pt x="41" y="325"/>
                    </a:lnTo>
                    <a:lnTo>
                      <a:pt x="56" y="302"/>
                    </a:lnTo>
                    <a:lnTo>
                      <a:pt x="74" y="289"/>
                    </a:lnTo>
                    <a:lnTo>
                      <a:pt x="98" y="281"/>
                    </a:lnTo>
                    <a:lnTo>
                      <a:pt x="116" y="271"/>
                    </a:lnTo>
                    <a:lnTo>
                      <a:pt x="128" y="250"/>
                    </a:lnTo>
                    <a:lnTo>
                      <a:pt x="136" y="222"/>
                    </a:lnTo>
                    <a:lnTo>
                      <a:pt x="136" y="219"/>
                    </a:lnTo>
                    <a:lnTo>
                      <a:pt x="144" y="201"/>
                    </a:lnTo>
                    <a:lnTo>
                      <a:pt x="154" y="183"/>
                    </a:lnTo>
                    <a:lnTo>
                      <a:pt x="165" y="163"/>
                    </a:lnTo>
                    <a:lnTo>
                      <a:pt x="175" y="147"/>
                    </a:lnTo>
                    <a:lnTo>
                      <a:pt x="190" y="139"/>
                    </a:lnTo>
                    <a:lnTo>
                      <a:pt x="203" y="132"/>
                    </a:lnTo>
                    <a:lnTo>
                      <a:pt x="211" y="119"/>
                    </a:lnTo>
                    <a:lnTo>
                      <a:pt x="214" y="111"/>
                    </a:lnTo>
                    <a:lnTo>
                      <a:pt x="216" y="96"/>
                    </a:lnTo>
                    <a:lnTo>
                      <a:pt x="219" y="75"/>
                    </a:lnTo>
                    <a:lnTo>
                      <a:pt x="224" y="57"/>
                    </a:lnTo>
                    <a:lnTo>
                      <a:pt x="229" y="47"/>
                    </a:lnTo>
                    <a:lnTo>
                      <a:pt x="237" y="34"/>
                    </a:lnTo>
                    <a:lnTo>
                      <a:pt x="237" y="28"/>
                    </a:lnTo>
                    <a:lnTo>
                      <a:pt x="239" y="21"/>
                    </a:lnTo>
                    <a:lnTo>
                      <a:pt x="247" y="10"/>
                    </a:lnTo>
                    <a:lnTo>
                      <a:pt x="257" y="5"/>
                    </a:lnTo>
                    <a:lnTo>
                      <a:pt x="268" y="8"/>
                    </a:lnTo>
                    <a:lnTo>
                      <a:pt x="270" y="8"/>
                    </a:lnTo>
                    <a:lnTo>
                      <a:pt x="281" y="10"/>
                    </a:lnTo>
                    <a:lnTo>
                      <a:pt x="288" y="5"/>
                    </a:lnTo>
                    <a:lnTo>
                      <a:pt x="294" y="0"/>
                    </a:lnTo>
                    <a:lnTo>
                      <a:pt x="301" y="0"/>
                    </a:lnTo>
                    <a:lnTo>
                      <a:pt x="314" y="5"/>
                    </a:lnTo>
                    <a:lnTo>
                      <a:pt x="330" y="18"/>
                    </a:lnTo>
                    <a:lnTo>
                      <a:pt x="343" y="28"/>
                    </a:lnTo>
                    <a:lnTo>
                      <a:pt x="345" y="31"/>
                    </a:lnTo>
                    <a:lnTo>
                      <a:pt x="358" y="41"/>
                    </a:lnTo>
                    <a:lnTo>
                      <a:pt x="368" y="54"/>
                    </a:lnTo>
                    <a:lnTo>
                      <a:pt x="381" y="67"/>
                    </a:lnTo>
                    <a:lnTo>
                      <a:pt x="386" y="72"/>
                    </a:lnTo>
                    <a:lnTo>
                      <a:pt x="392" y="78"/>
                    </a:lnTo>
                    <a:lnTo>
                      <a:pt x="399" y="85"/>
                    </a:lnTo>
                    <a:lnTo>
                      <a:pt x="410" y="96"/>
                    </a:lnTo>
                    <a:lnTo>
                      <a:pt x="417" y="103"/>
                    </a:lnTo>
                    <a:lnTo>
                      <a:pt x="420" y="106"/>
                    </a:lnTo>
                    <a:lnTo>
                      <a:pt x="425" y="111"/>
                    </a:lnTo>
                    <a:lnTo>
                      <a:pt x="428" y="116"/>
                    </a:lnTo>
                    <a:lnTo>
                      <a:pt x="433" y="121"/>
                    </a:lnTo>
                    <a:lnTo>
                      <a:pt x="441" y="134"/>
                    </a:lnTo>
                    <a:lnTo>
                      <a:pt x="448" y="145"/>
                    </a:lnTo>
                    <a:lnTo>
                      <a:pt x="454" y="155"/>
                    </a:lnTo>
                    <a:lnTo>
                      <a:pt x="461" y="165"/>
                    </a:lnTo>
                    <a:lnTo>
                      <a:pt x="461" y="165"/>
                    </a:lnTo>
                    <a:lnTo>
                      <a:pt x="469" y="18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7" name="Line 2157"/>
              <p:cNvSpPr>
                <a:spLocks noChangeShapeType="1"/>
              </p:cNvSpPr>
              <p:nvPr/>
            </p:nvSpPr>
            <p:spPr bwMode="auto">
              <a:xfrm flipH="1">
                <a:off x="4390" y="3341"/>
                <a:ext cx="44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8" name="Line 2158"/>
              <p:cNvSpPr>
                <a:spLocks noChangeShapeType="1"/>
              </p:cNvSpPr>
              <p:nvPr/>
            </p:nvSpPr>
            <p:spPr bwMode="auto">
              <a:xfrm flipH="1">
                <a:off x="4393" y="3341"/>
                <a:ext cx="4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99" name="Line 2159"/>
              <p:cNvSpPr>
                <a:spLocks noChangeShapeType="1"/>
              </p:cNvSpPr>
              <p:nvPr/>
            </p:nvSpPr>
            <p:spPr bwMode="auto">
              <a:xfrm flipH="1">
                <a:off x="4393" y="3343"/>
                <a:ext cx="46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0" name="Freeform 2160"/>
              <p:cNvSpPr>
                <a:spLocks/>
              </p:cNvSpPr>
              <p:nvPr/>
            </p:nvSpPr>
            <p:spPr bwMode="auto">
              <a:xfrm>
                <a:off x="4403" y="3320"/>
                <a:ext cx="36" cy="39"/>
              </a:xfrm>
              <a:custGeom>
                <a:avLst/>
                <a:gdLst>
                  <a:gd name="T0" fmla="*/ 36 w 36"/>
                  <a:gd name="T1" fmla="*/ 23 h 39"/>
                  <a:gd name="T2" fmla="*/ 0 w 36"/>
                  <a:gd name="T3" fmla="*/ 0 h 39"/>
                  <a:gd name="T4" fmla="*/ 3 w 36"/>
                  <a:gd name="T5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9">
                    <a:moveTo>
                      <a:pt x="36" y="23"/>
                    </a:moveTo>
                    <a:lnTo>
                      <a:pt x="0" y="0"/>
                    </a:lnTo>
                    <a:lnTo>
                      <a:pt x="3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1" name="Line 2161"/>
              <p:cNvSpPr>
                <a:spLocks noChangeShapeType="1"/>
              </p:cNvSpPr>
              <p:nvPr/>
            </p:nvSpPr>
            <p:spPr bwMode="auto">
              <a:xfrm>
                <a:off x="4390" y="3335"/>
                <a:ext cx="3" cy="1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2" name="Line 2162"/>
              <p:cNvSpPr>
                <a:spLocks noChangeShapeType="1"/>
              </p:cNvSpPr>
              <p:nvPr/>
            </p:nvSpPr>
            <p:spPr bwMode="auto">
              <a:xfrm flipH="1" flipV="1">
                <a:off x="4390" y="3338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3" name="Line 2163"/>
              <p:cNvSpPr>
                <a:spLocks noChangeShapeType="1"/>
              </p:cNvSpPr>
              <p:nvPr/>
            </p:nvSpPr>
            <p:spPr bwMode="auto">
              <a:xfrm flipH="1" flipV="1">
                <a:off x="4390" y="3341"/>
                <a:ext cx="6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4" name="Line 2164"/>
              <p:cNvSpPr>
                <a:spLocks noChangeShapeType="1"/>
              </p:cNvSpPr>
              <p:nvPr/>
            </p:nvSpPr>
            <p:spPr bwMode="auto">
              <a:xfrm flipH="1">
                <a:off x="4393" y="3348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5" name="Line 2165"/>
              <p:cNvSpPr>
                <a:spLocks noChangeShapeType="1"/>
              </p:cNvSpPr>
              <p:nvPr/>
            </p:nvSpPr>
            <p:spPr bwMode="auto">
              <a:xfrm>
                <a:off x="4393" y="3348"/>
                <a:ext cx="1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6" name="Freeform 2166"/>
              <p:cNvSpPr>
                <a:spLocks/>
              </p:cNvSpPr>
              <p:nvPr/>
            </p:nvSpPr>
            <p:spPr bwMode="auto">
              <a:xfrm>
                <a:off x="4396" y="3369"/>
                <a:ext cx="46" cy="34"/>
              </a:xfrm>
              <a:custGeom>
                <a:avLst/>
                <a:gdLst>
                  <a:gd name="T0" fmla="*/ 46 w 46"/>
                  <a:gd name="T1" fmla="*/ 3 h 34"/>
                  <a:gd name="T2" fmla="*/ 23 w 46"/>
                  <a:gd name="T3" fmla="*/ 0 h 34"/>
                  <a:gd name="T4" fmla="*/ 28 w 46"/>
                  <a:gd name="T5" fmla="*/ 5 h 34"/>
                  <a:gd name="T6" fmla="*/ 30 w 46"/>
                  <a:gd name="T7" fmla="*/ 10 h 34"/>
                  <a:gd name="T8" fmla="*/ 30 w 46"/>
                  <a:gd name="T9" fmla="*/ 18 h 34"/>
                  <a:gd name="T10" fmla="*/ 30 w 46"/>
                  <a:gd name="T11" fmla="*/ 26 h 34"/>
                  <a:gd name="T12" fmla="*/ 25 w 46"/>
                  <a:gd name="T13" fmla="*/ 28 h 34"/>
                  <a:gd name="T14" fmla="*/ 18 w 46"/>
                  <a:gd name="T15" fmla="*/ 34 h 34"/>
                  <a:gd name="T16" fmla="*/ 12 w 46"/>
                  <a:gd name="T17" fmla="*/ 34 h 34"/>
                  <a:gd name="T18" fmla="*/ 7 w 46"/>
                  <a:gd name="T19" fmla="*/ 31 h 34"/>
                  <a:gd name="T20" fmla="*/ 2 w 46"/>
                  <a:gd name="T21" fmla="*/ 26 h 34"/>
                  <a:gd name="T22" fmla="*/ 0 w 46"/>
                  <a:gd name="T23" fmla="*/ 21 h 34"/>
                  <a:gd name="T24" fmla="*/ 0 w 46"/>
                  <a:gd name="T25" fmla="*/ 13 h 34"/>
                  <a:gd name="T26" fmla="*/ 0 w 46"/>
                  <a:gd name="T27" fmla="*/ 5 h 34"/>
                  <a:gd name="T28" fmla="*/ 2 w 46"/>
                  <a:gd name="T29" fmla="*/ 3 h 34"/>
                  <a:gd name="T30" fmla="*/ 7 w 46"/>
                  <a:gd name="T31" fmla="*/ 0 h 34"/>
                  <a:gd name="T32" fmla="*/ 10 w 46"/>
                  <a:gd name="T33" fmla="*/ 0 h 34"/>
                  <a:gd name="T34" fmla="*/ 12 w 46"/>
                  <a:gd name="T35" fmla="*/ 3 h 34"/>
                  <a:gd name="T36" fmla="*/ 12 w 46"/>
                  <a:gd name="T37" fmla="*/ 5 h 34"/>
                  <a:gd name="T38" fmla="*/ 10 w 46"/>
                  <a:gd name="T39" fmla="*/ 8 h 34"/>
                  <a:gd name="T40" fmla="*/ 7 w 46"/>
                  <a:gd name="T41" fmla="*/ 8 h 34"/>
                  <a:gd name="T42" fmla="*/ 5 w 46"/>
                  <a:gd name="T43" fmla="*/ 5 h 34"/>
                  <a:gd name="T44" fmla="*/ 5 w 46"/>
                  <a:gd name="T4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6" h="34">
                    <a:moveTo>
                      <a:pt x="46" y="3"/>
                    </a:moveTo>
                    <a:lnTo>
                      <a:pt x="23" y="0"/>
                    </a:lnTo>
                    <a:lnTo>
                      <a:pt x="28" y="5"/>
                    </a:lnTo>
                    <a:lnTo>
                      <a:pt x="30" y="10"/>
                    </a:lnTo>
                    <a:lnTo>
                      <a:pt x="30" y="18"/>
                    </a:lnTo>
                    <a:lnTo>
                      <a:pt x="30" y="26"/>
                    </a:lnTo>
                    <a:lnTo>
                      <a:pt x="25" y="28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7" y="31"/>
                    </a:lnTo>
                    <a:lnTo>
                      <a:pt x="2" y="26"/>
                    </a:lnTo>
                    <a:lnTo>
                      <a:pt x="0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0" y="8"/>
                    </a:lnTo>
                    <a:lnTo>
                      <a:pt x="7" y="8"/>
                    </a:lnTo>
                    <a:lnTo>
                      <a:pt x="5" y="5"/>
                    </a:lnTo>
                    <a:lnTo>
                      <a:pt x="5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7" name="Freeform 2167"/>
              <p:cNvSpPr>
                <a:spLocks/>
              </p:cNvSpPr>
              <p:nvPr/>
            </p:nvSpPr>
            <p:spPr bwMode="auto">
              <a:xfrm>
                <a:off x="4403" y="3397"/>
                <a:ext cx="18" cy="3"/>
              </a:xfrm>
              <a:custGeom>
                <a:avLst/>
                <a:gdLst>
                  <a:gd name="T0" fmla="*/ 18 w 18"/>
                  <a:gd name="T1" fmla="*/ 0 h 3"/>
                  <a:gd name="T2" fmla="*/ 13 w 18"/>
                  <a:gd name="T3" fmla="*/ 3 h 3"/>
                  <a:gd name="T4" fmla="*/ 5 w 18"/>
                  <a:gd name="T5" fmla="*/ 3 h 3"/>
                  <a:gd name="T6" fmla="*/ 0 w 18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">
                    <a:moveTo>
                      <a:pt x="18" y="0"/>
                    </a:moveTo>
                    <a:lnTo>
                      <a:pt x="13" y="3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8" name="Freeform 2168"/>
              <p:cNvSpPr>
                <a:spLocks/>
              </p:cNvSpPr>
              <p:nvPr/>
            </p:nvSpPr>
            <p:spPr bwMode="auto">
              <a:xfrm>
                <a:off x="4396" y="3387"/>
                <a:ext cx="30" cy="10"/>
              </a:xfrm>
              <a:custGeom>
                <a:avLst/>
                <a:gdLst>
                  <a:gd name="T0" fmla="*/ 30 w 30"/>
                  <a:gd name="T1" fmla="*/ 0 h 10"/>
                  <a:gd name="T2" fmla="*/ 30 w 30"/>
                  <a:gd name="T3" fmla="*/ 5 h 10"/>
                  <a:gd name="T4" fmla="*/ 28 w 30"/>
                  <a:gd name="T5" fmla="*/ 8 h 10"/>
                  <a:gd name="T6" fmla="*/ 20 w 30"/>
                  <a:gd name="T7" fmla="*/ 10 h 10"/>
                  <a:gd name="T8" fmla="*/ 10 w 30"/>
                  <a:gd name="T9" fmla="*/ 10 h 10"/>
                  <a:gd name="T10" fmla="*/ 5 w 30"/>
                  <a:gd name="T11" fmla="*/ 8 h 10"/>
                  <a:gd name="T12" fmla="*/ 2 w 30"/>
                  <a:gd name="T13" fmla="*/ 5 h 10"/>
                  <a:gd name="T14" fmla="*/ 0 w 30"/>
                  <a:gd name="T1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10">
                    <a:moveTo>
                      <a:pt x="30" y="0"/>
                    </a:moveTo>
                    <a:lnTo>
                      <a:pt x="30" y="5"/>
                    </a:lnTo>
                    <a:lnTo>
                      <a:pt x="28" y="8"/>
                    </a:lnTo>
                    <a:lnTo>
                      <a:pt x="20" y="10"/>
                    </a:lnTo>
                    <a:lnTo>
                      <a:pt x="10" y="10"/>
                    </a:lnTo>
                    <a:lnTo>
                      <a:pt x="5" y="8"/>
                    </a:lnTo>
                    <a:lnTo>
                      <a:pt x="2" y="5"/>
                    </a:lnTo>
                    <a:lnTo>
                      <a:pt x="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09" name="Rectangle 2169"/>
              <p:cNvSpPr>
                <a:spLocks noChangeArrowheads="1"/>
              </p:cNvSpPr>
              <p:nvPr/>
            </p:nvSpPr>
            <p:spPr bwMode="auto">
              <a:xfrm>
                <a:off x="4403" y="3372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0" name="Line 2170"/>
              <p:cNvSpPr>
                <a:spLocks noChangeShapeType="1"/>
              </p:cNvSpPr>
              <p:nvPr/>
            </p:nvSpPr>
            <p:spPr bwMode="auto">
              <a:xfrm>
                <a:off x="4442" y="3372"/>
                <a:ext cx="3" cy="2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1" name="Line 2171"/>
              <p:cNvSpPr>
                <a:spLocks noChangeShapeType="1"/>
              </p:cNvSpPr>
              <p:nvPr/>
            </p:nvSpPr>
            <p:spPr bwMode="auto">
              <a:xfrm>
                <a:off x="4439" y="3372"/>
                <a:ext cx="3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2" name="Freeform 2172"/>
              <p:cNvSpPr>
                <a:spLocks/>
              </p:cNvSpPr>
              <p:nvPr/>
            </p:nvSpPr>
            <p:spPr bwMode="auto">
              <a:xfrm>
                <a:off x="4437" y="3372"/>
                <a:ext cx="8" cy="23"/>
              </a:xfrm>
              <a:custGeom>
                <a:avLst/>
                <a:gdLst>
                  <a:gd name="T0" fmla="*/ 0 w 8"/>
                  <a:gd name="T1" fmla="*/ 0 h 23"/>
                  <a:gd name="T2" fmla="*/ 2 w 8"/>
                  <a:gd name="T3" fmla="*/ 10 h 23"/>
                  <a:gd name="T4" fmla="*/ 5 w 8"/>
                  <a:gd name="T5" fmla="*/ 18 h 23"/>
                  <a:gd name="T6" fmla="*/ 8 w 8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lnTo>
                      <a:pt x="2" y="10"/>
                    </a:lnTo>
                    <a:lnTo>
                      <a:pt x="5" y="18"/>
                    </a:lnTo>
                    <a:lnTo>
                      <a:pt x="8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3" name="Freeform 2173"/>
              <p:cNvSpPr>
                <a:spLocks/>
              </p:cNvSpPr>
              <p:nvPr/>
            </p:nvSpPr>
            <p:spPr bwMode="auto">
              <a:xfrm>
                <a:off x="4398" y="3415"/>
                <a:ext cx="49" cy="31"/>
              </a:xfrm>
              <a:custGeom>
                <a:avLst/>
                <a:gdLst>
                  <a:gd name="T0" fmla="*/ 49 w 49"/>
                  <a:gd name="T1" fmla="*/ 11 h 31"/>
                  <a:gd name="T2" fmla="*/ 47 w 49"/>
                  <a:gd name="T3" fmla="*/ 6 h 31"/>
                  <a:gd name="T4" fmla="*/ 39 w 49"/>
                  <a:gd name="T5" fmla="*/ 0 h 31"/>
                  <a:gd name="T6" fmla="*/ 26 w 49"/>
                  <a:gd name="T7" fmla="*/ 0 h 31"/>
                  <a:gd name="T8" fmla="*/ 21 w 49"/>
                  <a:gd name="T9" fmla="*/ 0 h 31"/>
                  <a:gd name="T10" fmla="*/ 8 w 49"/>
                  <a:gd name="T11" fmla="*/ 3 h 31"/>
                  <a:gd name="T12" fmla="*/ 3 w 49"/>
                  <a:gd name="T13" fmla="*/ 8 h 31"/>
                  <a:gd name="T14" fmla="*/ 0 w 49"/>
                  <a:gd name="T15" fmla="*/ 16 h 31"/>
                  <a:gd name="T16" fmla="*/ 0 w 49"/>
                  <a:gd name="T17" fmla="*/ 21 h 31"/>
                  <a:gd name="T18" fmla="*/ 3 w 49"/>
                  <a:gd name="T19" fmla="*/ 26 h 31"/>
                  <a:gd name="T20" fmla="*/ 10 w 49"/>
                  <a:gd name="T21" fmla="*/ 31 h 31"/>
                  <a:gd name="T22" fmla="*/ 21 w 49"/>
                  <a:gd name="T23" fmla="*/ 31 h 31"/>
                  <a:gd name="T24" fmla="*/ 28 w 49"/>
                  <a:gd name="T25" fmla="*/ 31 h 31"/>
                  <a:gd name="T26" fmla="*/ 41 w 49"/>
                  <a:gd name="T27" fmla="*/ 29 h 31"/>
                  <a:gd name="T28" fmla="*/ 47 w 49"/>
                  <a:gd name="T29" fmla="*/ 24 h 31"/>
                  <a:gd name="T30" fmla="*/ 49 w 49"/>
                  <a:gd name="T31" fmla="*/ 16 h 31"/>
                  <a:gd name="T32" fmla="*/ 49 w 49"/>
                  <a:gd name="T33" fmla="*/ 1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1">
                    <a:moveTo>
                      <a:pt x="49" y="11"/>
                    </a:moveTo>
                    <a:lnTo>
                      <a:pt x="47" y="6"/>
                    </a:lnTo>
                    <a:lnTo>
                      <a:pt x="39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10" y="31"/>
                    </a:lnTo>
                    <a:lnTo>
                      <a:pt x="21" y="31"/>
                    </a:lnTo>
                    <a:lnTo>
                      <a:pt x="28" y="31"/>
                    </a:lnTo>
                    <a:lnTo>
                      <a:pt x="41" y="29"/>
                    </a:lnTo>
                    <a:lnTo>
                      <a:pt x="47" y="24"/>
                    </a:lnTo>
                    <a:lnTo>
                      <a:pt x="49" y="16"/>
                    </a:lnTo>
                    <a:lnTo>
                      <a:pt x="49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4" name="Freeform 2174"/>
              <p:cNvSpPr>
                <a:spLocks/>
              </p:cNvSpPr>
              <p:nvPr/>
            </p:nvSpPr>
            <p:spPr bwMode="auto">
              <a:xfrm>
                <a:off x="4403" y="3418"/>
                <a:ext cx="39" cy="5"/>
              </a:xfrm>
              <a:custGeom>
                <a:avLst/>
                <a:gdLst>
                  <a:gd name="T0" fmla="*/ 39 w 39"/>
                  <a:gd name="T1" fmla="*/ 3 h 5"/>
                  <a:gd name="T2" fmla="*/ 34 w 39"/>
                  <a:gd name="T3" fmla="*/ 0 h 5"/>
                  <a:gd name="T4" fmla="*/ 23 w 39"/>
                  <a:gd name="T5" fmla="*/ 0 h 5"/>
                  <a:gd name="T6" fmla="*/ 13 w 39"/>
                  <a:gd name="T7" fmla="*/ 0 h 5"/>
                  <a:gd name="T8" fmla="*/ 3 w 39"/>
                  <a:gd name="T9" fmla="*/ 3 h 5"/>
                  <a:gd name="T10" fmla="*/ 0 w 39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5">
                    <a:moveTo>
                      <a:pt x="39" y="3"/>
                    </a:move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3" y="3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5" name="Freeform 2175"/>
              <p:cNvSpPr>
                <a:spLocks/>
              </p:cNvSpPr>
              <p:nvPr/>
            </p:nvSpPr>
            <p:spPr bwMode="auto">
              <a:xfrm>
                <a:off x="4403" y="3439"/>
                <a:ext cx="39" cy="7"/>
              </a:xfrm>
              <a:custGeom>
                <a:avLst/>
                <a:gdLst>
                  <a:gd name="T0" fmla="*/ 0 w 39"/>
                  <a:gd name="T1" fmla="*/ 2 h 7"/>
                  <a:gd name="T2" fmla="*/ 5 w 39"/>
                  <a:gd name="T3" fmla="*/ 5 h 7"/>
                  <a:gd name="T4" fmla="*/ 16 w 39"/>
                  <a:gd name="T5" fmla="*/ 7 h 7"/>
                  <a:gd name="T6" fmla="*/ 26 w 39"/>
                  <a:gd name="T7" fmla="*/ 5 h 7"/>
                  <a:gd name="T8" fmla="*/ 34 w 39"/>
                  <a:gd name="T9" fmla="*/ 2 h 7"/>
                  <a:gd name="T10" fmla="*/ 39 w 39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7">
                    <a:moveTo>
                      <a:pt x="0" y="2"/>
                    </a:moveTo>
                    <a:lnTo>
                      <a:pt x="5" y="5"/>
                    </a:lnTo>
                    <a:lnTo>
                      <a:pt x="16" y="7"/>
                    </a:lnTo>
                    <a:lnTo>
                      <a:pt x="26" y="5"/>
                    </a:lnTo>
                    <a:lnTo>
                      <a:pt x="34" y="2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6" name="Freeform 2176"/>
              <p:cNvSpPr>
                <a:spLocks/>
              </p:cNvSpPr>
              <p:nvPr/>
            </p:nvSpPr>
            <p:spPr bwMode="auto">
              <a:xfrm>
                <a:off x="4398" y="3418"/>
                <a:ext cx="49" cy="13"/>
              </a:xfrm>
              <a:custGeom>
                <a:avLst/>
                <a:gdLst>
                  <a:gd name="T0" fmla="*/ 49 w 49"/>
                  <a:gd name="T1" fmla="*/ 8 h 13"/>
                  <a:gd name="T2" fmla="*/ 47 w 49"/>
                  <a:gd name="T3" fmla="*/ 5 h 13"/>
                  <a:gd name="T4" fmla="*/ 41 w 49"/>
                  <a:gd name="T5" fmla="*/ 3 h 13"/>
                  <a:gd name="T6" fmla="*/ 28 w 49"/>
                  <a:gd name="T7" fmla="*/ 0 h 13"/>
                  <a:gd name="T8" fmla="*/ 18 w 49"/>
                  <a:gd name="T9" fmla="*/ 3 h 13"/>
                  <a:gd name="T10" fmla="*/ 5 w 49"/>
                  <a:gd name="T11" fmla="*/ 5 h 13"/>
                  <a:gd name="T12" fmla="*/ 3 w 49"/>
                  <a:gd name="T13" fmla="*/ 8 h 13"/>
                  <a:gd name="T14" fmla="*/ 0 w 49"/>
                  <a:gd name="T1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3">
                    <a:moveTo>
                      <a:pt x="49" y="8"/>
                    </a:moveTo>
                    <a:lnTo>
                      <a:pt x="47" y="5"/>
                    </a:lnTo>
                    <a:lnTo>
                      <a:pt x="41" y="3"/>
                    </a:lnTo>
                    <a:lnTo>
                      <a:pt x="28" y="0"/>
                    </a:lnTo>
                    <a:lnTo>
                      <a:pt x="18" y="3"/>
                    </a:lnTo>
                    <a:lnTo>
                      <a:pt x="5" y="5"/>
                    </a:lnTo>
                    <a:lnTo>
                      <a:pt x="3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7" name="Freeform 2177"/>
              <p:cNvSpPr>
                <a:spLocks/>
              </p:cNvSpPr>
              <p:nvPr/>
            </p:nvSpPr>
            <p:spPr bwMode="auto">
              <a:xfrm>
                <a:off x="4398" y="3431"/>
                <a:ext cx="49" cy="13"/>
              </a:xfrm>
              <a:custGeom>
                <a:avLst/>
                <a:gdLst>
                  <a:gd name="T0" fmla="*/ 0 w 49"/>
                  <a:gd name="T1" fmla="*/ 5 h 13"/>
                  <a:gd name="T2" fmla="*/ 3 w 49"/>
                  <a:gd name="T3" fmla="*/ 8 h 13"/>
                  <a:gd name="T4" fmla="*/ 8 w 49"/>
                  <a:gd name="T5" fmla="*/ 10 h 13"/>
                  <a:gd name="T6" fmla="*/ 18 w 49"/>
                  <a:gd name="T7" fmla="*/ 13 h 13"/>
                  <a:gd name="T8" fmla="*/ 31 w 49"/>
                  <a:gd name="T9" fmla="*/ 10 h 13"/>
                  <a:gd name="T10" fmla="*/ 41 w 49"/>
                  <a:gd name="T11" fmla="*/ 8 h 13"/>
                  <a:gd name="T12" fmla="*/ 47 w 49"/>
                  <a:gd name="T13" fmla="*/ 5 h 13"/>
                  <a:gd name="T14" fmla="*/ 49 w 4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3">
                    <a:moveTo>
                      <a:pt x="0" y="5"/>
                    </a:moveTo>
                    <a:lnTo>
                      <a:pt x="3" y="8"/>
                    </a:lnTo>
                    <a:lnTo>
                      <a:pt x="8" y="10"/>
                    </a:lnTo>
                    <a:lnTo>
                      <a:pt x="18" y="13"/>
                    </a:lnTo>
                    <a:lnTo>
                      <a:pt x="31" y="10"/>
                    </a:lnTo>
                    <a:lnTo>
                      <a:pt x="41" y="8"/>
                    </a:lnTo>
                    <a:lnTo>
                      <a:pt x="47" y="5"/>
                    </a:lnTo>
                    <a:lnTo>
                      <a:pt x="4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8" name="Freeform 2178"/>
              <p:cNvSpPr>
                <a:spLocks/>
              </p:cNvSpPr>
              <p:nvPr/>
            </p:nvSpPr>
            <p:spPr bwMode="auto">
              <a:xfrm>
                <a:off x="4424" y="3475"/>
                <a:ext cx="2" cy="98"/>
              </a:xfrm>
              <a:custGeom>
                <a:avLst/>
                <a:gdLst>
                  <a:gd name="T0" fmla="*/ 2 w 2"/>
                  <a:gd name="T1" fmla="*/ 98 h 98"/>
                  <a:gd name="T2" fmla="*/ 2 w 2"/>
                  <a:gd name="T3" fmla="*/ 57 h 98"/>
                  <a:gd name="T4" fmla="*/ 0 w 2"/>
                  <a:gd name="T5" fmla="*/ 13 h 98"/>
                  <a:gd name="T6" fmla="*/ 0 w 2"/>
                  <a:gd name="T7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98">
                    <a:moveTo>
                      <a:pt x="2" y="98"/>
                    </a:moveTo>
                    <a:lnTo>
                      <a:pt x="2" y="57"/>
                    </a:lnTo>
                    <a:lnTo>
                      <a:pt x="0" y="13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19" name="Freeform 2179"/>
              <p:cNvSpPr>
                <a:spLocks/>
              </p:cNvSpPr>
              <p:nvPr/>
            </p:nvSpPr>
            <p:spPr bwMode="auto">
              <a:xfrm>
                <a:off x="4414" y="2711"/>
                <a:ext cx="495" cy="583"/>
              </a:xfrm>
              <a:custGeom>
                <a:avLst/>
                <a:gdLst>
                  <a:gd name="T0" fmla="*/ 2 w 495"/>
                  <a:gd name="T1" fmla="*/ 560 h 583"/>
                  <a:gd name="T2" fmla="*/ 10 w 495"/>
                  <a:gd name="T3" fmla="*/ 511 h 583"/>
                  <a:gd name="T4" fmla="*/ 23 w 495"/>
                  <a:gd name="T5" fmla="*/ 457 h 583"/>
                  <a:gd name="T6" fmla="*/ 18 w 495"/>
                  <a:gd name="T7" fmla="*/ 372 h 583"/>
                  <a:gd name="T8" fmla="*/ 10 w 495"/>
                  <a:gd name="T9" fmla="*/ 325 h 583"/>
                  <a:gd name="T10" fmla="*/ 41 w 495"/>
                  <a:gd name="T11" fmla="*/ 294 h 583"/>
                  <a:gd name="T12" fmla="*/ 80 w 495"/>
                  <a:gd name="T13" fmla="*/ 297 h 583"/>
                  <a:gd name="T14" fmla="*/ 111 w 495"/>
                  <a:gd name="T15" fmla="*/ 289 h 583"/>
                  <a:gd name="T16" fmla="*/ 123 w 495"/>
                  <a:gd name="T17" fmla="*/ 271 h 583"/>
                  <a:gd name="T18" fmla="*/ 144 w 495"/>
                  <a:gd name="T19" fmla="*/ 222 h 583"/>
                  <a:gd name="T20" fmla="*/ 149 w 495"/>
                  <a:gd name="T21" fmla="*/ 189 h 583"/>
                  <a:gd name="T22" fmla="*/ 157 w 495"/>
                  <a:gd name="T23" fmla="*/ 155 h 583"/>
                  <a:gd name="T24" fmla="*/ 175 w 495"/>
                  <a:gd name="T25" fmla="*/ 129 h 583"/>
                  <a:gd name="T26" fmla="*/ 188 w 495"/>
                  <a:gd name="T27" fmla="*/ 88 h 583"/>
                  <a:gd name="T28" fmla="*/ 193 w 495"/>
                  <a:gd name="T29" fmla="*/ 67 h 583"/>
                  <a:gd name="T30" fmla="*/ 206 w 495"/>
                  <a:gd name="T31" fmla="*/ 36 h 583"/>
                  <a:gd name="T32" fmla="*/ 219 w 495"/>
                  <a:gd name="T33" fmla="*/ 8 h 583"/>
                  <a:gd name="T34" fmla="*/ 239 w 495"/>
                  <a:gd name="T35" fmla="*/ 3 h 583"/>
                  <a:gd name="T36" fmla="*/ 263 w 495"/>
                  <a:gd name="T37" fmla="*/ 11 h 583"/>
                  <a:gd name="T38" fmla="*/ 281 w 495"/>
                  <a:gd name="T39" fmla="*/ 11 h 583"/>
                  <a:gd name="T40" fmla="*/ 299 w 495"/>
                  <a:gd name="T41" fmla="*/ 23 h 583"/>
                  <a:gd name="T42" fmla="*/ 327 w 495"/>
                  <a:gd name="T43" fmla="*/ 57 h 583"/>
                  <a:gd name="T44" fmla="*/ 343 w 495"/>
                  <a:gd name="T45" fmla="*/ 72 h 583"/>
                  <a:gd name="T46" fmla="*/ 371 w 495"/>
                  <a:gd name="T47" fmla="*/ 119 h 583"/>
                  <a:gd name="T48" fmla="*/ 389 w 495"/>
                  <a:gd name="T49" fmla="*/ 150 h 583"/>
                  <a:gd name="T50" fmla="*/ 402 w 495"/>
                  <a:gd name="T51" fmla="*/ 170 h 583"/>
                  <a:gd name="T52" fmla="*/ 425 w 495"/>
                  <a:gd name="T53" fmla="*/ 214 h 583"/>
                  <a:gd name="T54" fmla="*/ 436 w 495"/>
                  <a:gd name="T55" fmla="*/ 240 h 583"/>
                  <a:gd name="T56" fmla="*/ 451 w 495"/>
                  <a:gd name="T57" fmla="*/ 274 h 583"/>
                  <a:gd name="T58" fmla="*/ 464 w 495"/>
                  <a:gd name="T59" fmla="*/ 302 h 583"/>
                  <a:gd name="T60" fmla="*/ 474 w 495"/>
                  <a:gd name="T61" fmla="*/ 333 h 583"/>
                  <a:gd name="T62" fmla="*/ 485 w 495"/>
                  <a:gd name="T63" fmla="*/ 364 h 583"/>
                  <a:gd name="T64" fmla="*/ 492 w 495"/>
                  <a:gd name="T65" fmla="*/ 39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5" h="583">
                    <a:moveTo>
                      <a:pt x="0" y="583"/>
                    </a:moveTo>
                    <a:lnTo>
                      <a:pt x="2" y="560"/>
                    </a:lnTo>
                    <a:lnTo>
                      <a:pt x="10" y="514"/>
                    </a:lnTo>
                    <a:lnTo>
                      <a:pt x="10" y="511"/>
                    </a:lnTo>
                    <a:lnTo>
                      <a:pt x="23" y="465"/>
                    </a:lnTo>
                    <a:lnTo>
                      <a:pt x="23" y="457"/>
                    </a:lnTo>
                    <a:lnTo>
                      <a:pt x="25" y="416"/>
                    </a:lnTo>
                    <a:lnTo>
                      <a:pt x="18" y="372"/>
                    </a:lnTo>
                    <a:lnTo>
                      <a:pt x="12" y="348"/>
                    </a:lnTo>
                    <a:lnTo>
                      <a:pt x="10" y="325"/>
                    </a:lnTo>
                    <a:lnTo>
                      <a:pt x="18" y="299"/>
                    </a:lnTo>
                    <a:lnTo>
                      <a:pt x="41" y="294"/>
                    </a:lnTo>
                    <a:lnTo>
                      <a:pt x="67" y="297"/>
                    </a:lnTo>
                    <a:lnTo>
                      <a:pt x="80" y="297"/>
                    </a:lnTo>
                    <a:lnTo>
                      <a:pt x="90" y="297"/>
                    </a:lnTo>
                    <a:lnTo>
                      <a:pt x="111" y="289"/>
                    </a:lnTo>
                    <a:lnTo>
                      <a:pt x="116" y="284"/>
                    </a:lnTo>
                    <a:lnTo>
                      <a:pt x="123" y="271"/>
                    </a:lnTo>
                    <a:lnTo>
                      <a:pt x="136" y="248"/>
                    </a:lnTo>
                    <a:lnTo>
                      <a:pt x="144" y="222"/>
                    </a:lnTo>
                    <a:lnTo>
                      <a:pt x="144" y="217"/>
                    </a:lnTo>
                    <a:lnTo>
                      <a:pt x="149" y="189"/>
                    </a:lnTo>
                    <a:lnTo>
                      <a:pt x="154" y="158"/>
                    </a:lnTo>
                    <a:lnTo>
                      <a:pt x="157" y="155"/>
                    </a:lnTo>
                    <a:lnTo>
                      <a:pt x="165" y="142"/>
                    </a:lnTo>
                    <a:lnTo>
                      <a:pt x="175" y="129"/>
                    </a:lnTo>
                    <a:lnTo>
                      <a:pt x="185" y="111"/>
                    </a:lnTo>
                    <a:lnTo>
                      <a:pt x="188" y="88"/>
                    </a:lnTo>
                    <a:lnTo>
                      <a:pt x="190" y="80"/>
                    </a:lnTo>
                    <a:lnTo>
                      <a:pt x="193" y="67"/>
                    </a:lnTo>
                    <a:lnTo>
                      <a:pt x="201" y="49"/>
                    </a:lnTo>
                    <a:lnTo>
                      <a:pt x="206" y="36"/>
                    </a:lnTo>
                    <a:lnTo>
                      <a:pt x="214" y="23"/>
                    </a:lnTo>
                    <a:lnTo>
                      <a:pt x="219" y="8"/>
                    </a:lnTo>
                    <a:lnTo>
                      <a:pt x="227" y="0"/>
                    </a:lnTo>
                    <a:lnTo>
                      <a:pt x="239" y="3"/>
                    </a:lnTo>
                    <a:lnTo>
                      <a:pt x="252" y="11"/>
                    </a:lnTo>
                    <a:lnTo>
                      <a:pt x="263" y="11"/>
                    </a:lnTo>
                    <a:lnTo>
                      <a:pt x="270" y="5"/>
                    </a:lnTo>
                    <a:lnTo>
                      <a:pt x="281" y="11"/>
                    </a:lnTo>
                    <a:lnTo>
                      <a:pt x="296" y="23"/>
                    </a:lnTo>
                    <a:lnTo>
                      <a:pt x="299" y="23"/>
                    </a:lnTo>
                    <a:lnTo>
                      <a:pt x="312" y="41"/>
                    </a:lnTo>
                    <a:lnTo>
                      <a:pt x="327" y="57"/>
                    </a:lnTo>
                    <a:lnTo>
                      <a:pt x="338" y="70"/>
                    </a:lnTo>
                    <a:lnTo>
                      <a:pt x="343" y="72"/>
                    </a:lnTo>
                    <a:lnTo>
                      <a:pt x="356" y="93"/>
                    </a:lnTo>
                    <a:lnTo>
                      <a:pt x="371" y="119"/>
                    </a:lnTo>
                    <a:lnTo>
                      <a:pt x="374" y="121"/>
                    </a:lnTo>
                    <a:lnTo>
                      <a:pt x="389" y="150"/>
                    </a:lnTo>
                    <a:lnTo>
                      <a:pt x="402" y="168"/>
                    </a:lnTo>
                    <a:lnTo>
                      <a:pt x="402" y="170"/>
                    </a:lnTo>
                    <a:lnTo>
                      <a:pt x="412" y="189"/>
                    </a:lnTo>
                    <a:lnTo>
                      <a:pt x="425" y="214"/>
                    </a:lnTo>
                    <a:lnTo>
                      <a:pt x="430" y="222"/>
                    </a:lnTo>
                    <a:lnTo>
                      <a:pt x="436" y="240"/>
                    </a:lnTo>
                    <a:lnTo>
                      <a:pt x="443" y="256"/>
                    </a:lnTo>
                    <a:lnTo>
                      <a:pt x="451" y="274"/>
                    </a:lnTo>
                    <a:lnTo>
                      <a:pt x="454" y="279"/>
                    </a:lnTo>
                    <a:lnTo>
                      <a:pt x="464" y="302"/>
                    </a:lnTo>
                    <a:lnTo>
                      <a:pt x="472" y="325"/>
                    </a:lnTo>
                    <a:lnTo>
                      <a:pt x="474" y="333"/>
                    </a:lnTo>
                    <a:lnTo>
                      <a:pt x="477" y="343"/>
                    </a:lnTo>
                    <a:lnTo>
                      <a:pt x="485" y="364"/>
                    </a:lnTo>
                    <a:lnTo>
                      <a:pt x="490" y="385"/>
                    </a:lnTo>
                    <a:lnTo>
                      <a:pt x="492" y="390"/>
                    </a:lnTo>
                    <a:lnTo>
                      <a:pt x="495" y="40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0" name="Freeform 2180"/>
              <p:cNvSpPr>
                <a:spLocks/>
              </p:cNvSpPr>
              <p:nvPr/>
            </p:nvSpPr>
            <p:spPr bwMode="auto">
              <a:xfrm>
                <a:off x="4550" y="2985"/>
                <a:ext cx="390" cy="588"/>
              </a:xfrm>
              <a:custGeom>
                <a:avLst/>
                <a:gdLst>
                  <a:gd name="T0" fmla="*/ 0 w 390"/>
                  <a:gd name="T1" fmla="*/ 588 h 588"/>
                  <a:gd name="T2" fmla="*/ 13 w 390"/>
                  <a:gd name="T3" fmla="*/ 541 h 588"/>
                  <a:gd name="T4" fmla="*/ 16 w 390"/>
                  <a:gd name="T5" fmla="*/ 534 h 588"/>
                  <a:gd name="T6" fmla="*/ 21 w 390"/>
                  <a:gd name="T7" fmla="*/ 495 h 588"/>
                  <a:gd name="T8" fmla="*/ 29 w 390"/>
                  <a:gd name="T9" fmla="*/ 446 h 588"/>
                  <a:gd name="T10" fmla="*/ 31 w 390"/>
                  <a:gd name="T11" fmla="*/ 430 h 588"/>
                  <a:gd name="T12" fmla="*/ 39 w 390"/>
                  <a:gd name="T13" fmla="*/ 397 h 588"/>
                  <a:gd name="T14" fmla="*/ 47 w 390"/>
                  <a:gd name="T15" fmla="*/ 371 h 588"/>
                  <a:gd name="T16" fmla="*/ 62 w 390"/>
                  <a:gd name="T17" fmla="*/ 343 h 588"/>
                  <a:gd name="T18" fmla="*/ 62 w 390"/>
                  <a:gd name="T19" fmla="*/ 343 h 588"/>
                  <a:gd name="T20" fmla="*/ 78 w 390"/>
                  <a:gd name="T21" fmla="*/ 312 h 588"/>
                  <a:gd name="T22" fmla="*/ 83 w 390"/>
                  <a:gd name="T23" fmla="*/ 291 h 588"/>
                  <a:gd name="T24" fmla="*/ 88 w 390"/>
                  <a:gd name="T25" fmla="*/ 268 h 588"/>
                  <a:gd name="T26" fmla="*/ 101 w 390"/>
                  <a:gd name="T27" fmla="*/ 234 h 588"/>
                  <a:gd name="T28" fmla="*/ 101 w 390"/>
                  <a:gd name="T29" fmla="*/ 234 h 588"/>
                  <a:gd name="T30" fmla="*/ 116 w 390"/>
                  <a:gd name="T31" fmla="*/ 216 h 588"/>
                  <a:gd name="T32" fmla="*/ 127 w 390"/>
                  <a:gd name="T33" fmla="*/ 193 h 588"/>
                  <a:gd name="T34" fmla="*/ 132 w 390"/>
                  <a:gd name="T35" fmla="*/ 175 h 588"/>
                  <a:gd name="T36" fmla="*/ 132 w 390"/>
                  <a:gd name="T37" fmla="*/ 147 h 588"/>
                  <a:gd name="T38" fmla="*/ 134 w 390"/>
                  <a:gd name="T39" fmla="*/ 118 h 588"/>
                  <a:gd name="T40" fmla="*/ 134 w 390"/>
                  <a:gd name="T41" fmla="*/ 98 h 588"/>
                  <a:gd name="T42" fmla="*/ 147 w 390"/>
                  <a:gd name="T43" fmla="*/ 85 h 588"/>
                  <a:gd name="T44" fmla="*/ 163 w 390"/>
                  <a:gd name="T45" fmla="*/ 85 h 588"/>
                  <a:gd name="T46" fmla="*/ 176 w 390"/>
                  <a:gd name="T47" fmla="*/ 85 h 588"/>
                  <a:gd name="T48" fmla="*/ 183 w 390"/>
                  <a:gd name="T49" fmla="*/ 67 h 588"/>
                  <a:gd name="T50" fmla="*/ 186 w 390"/>
                  <a:gd name="T51" fmla="*/ 46 h 588"/>
                  <a:gd name="T52" fmla="*/ 186 w 390"/>
                  <a:gd name="T53" fmla="*/ 31 h 588"/>
                  <a:gd name="T54" fmla="*/ 191 w 390"/>
                  <a:gd name="T55" fmla="*/ 7 h 588"/>
                  <a:gd name="T56" fmla="*/ 199 w 390"/>
                  <a:gd name="T57" fmla="*/ 0 h 588"/>
                  <a:gd name="T58" fmla="*/ 212 w 390"/>
                  <a:gd name="T59" fmla="*/ 0 h 588"/>
                  <a:gd name="T60" fmla="*/ 222 w 390"/>
                  <a:gd name="T61" fmla="*/ 2 h 588"/>
                  <a:gd name="T62" fmla="*/ 232 w 390"/>
                  <a:gd name="T63" fmla="*/ 0 h 588"/>
                  <a:gd name="T64" fmla="*/ 243 w 390"/>
                  <a:gd name="T65" fmla="*/ 5 h 588"/>
                  <a:gd name="T66" fmla="*/ 256 w 390"/>
                  <a:gd name="T67" fmla="*/ 18 h 588"/>
                  <a:gd name="T68" fmla="*/ 258 w 390"/>
                  <a:gd name="T69" fmla="*/ 23 h 588"/>
                  <a:gd name="T70" fmla="*/ 279 w 390"/>
                  <a:gd name="T71" fmla="*/ 62 h 588"/>
                  <a:gd name="T72" fmla="*/ 284 w 390"/>
                  <a:gd name="T73" fmla="*/ 74 h 588"/>
                  <a:gd name="T74" fmla="*/ 300 w 390"/>
                  <a:gd name="T75" fmla="*/ 113 h 588"/>
                  <a:gd name="T76" fmla="*/ 307 w 390"/>
                  <a:gd name="T77" fmla="*/ 129 h 588"/>
                  <a:gd name="T78" fmla="*/ 318 w 390"/>
                  <a:gd name="T79" fmla="*/ 157 h 588"/>
                  <a:gd name="T80" fmla="*/ 328 w 390"/>
                  <a:gd name="T81" fmla="*/ 183 h 588"/>
                  <a:gd name="T82" fmla="*/ 336 w 390"/>
                  <a:gd name="T83" fmla="*/ 206 h 588"/>
                  <a:gd name="T84" fmla="*/ 346 w 390"/>
                  <a:gd name="T85" fmla="*/ 240 h 588"/>
                  <a:gd name="T86" fmla="*/ 354 w 390"/>
                  <a:gd name="T87" fmla="*/ 278 h 588"/>
                  <a:gd name="T88" fmla="*/ 359 w 390"/>
                  <a:gd name="T89" fmla="*/ 296 h 588"/>
                  <a:gd name="T90" fmla="*/ 369 w 390"/>
                  <a:gd name="T91" fmla="*/ 356 h 588"/>
                  <a:gd name="T92" fmla="*/ 377 w 390"/>
                  <a:gd name="T93" fmla="*/ 412 h 588"/>
                  <a:gd name="T94" fmla="*/ 379 w 390"/>
                  <a:gd name="T95" fmla="*/ 428 h 588"/>
                  <a:gd name="T96" fmla="*/ 385 w 390"/>
                  <a:gd name="T97" fmla="*/ 472 h 588"/>
                  <a:gd name="T98" fmla="*/ 390 w 390"/>
                  <a:gd name="T99" fmla="*/ 528 h 588"/>
                  <a:gd name="T100" fmla="*/ 390 w 390"/>
                  <a:gd name="T101" fmla="*/ 547 h 588"/>
                  <a:gd name="T102" fmla="*/ 390 w 390"/>
                  <a:gd name="T103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0" h="588">
                    <a:moveTo>
                      <a:pt x="0" y="588"/>
                    </a:moveTo>
                    <a:lnTo>
                      <a:pt x="13" y="541"/>
                    </a:lnTo>
                    <a:lnTo>
                      <a:pt x="16" y="534"/>
                    </a:lnTo>
                    <a:lnTo>
                      <a:pt x="21" y="495"/>
                    </a:lnTo>
                    <a:lnTo>
                      <a:pt x="29" y="446"/>
                    </a:lnTo>
                    <a:lnTo>
                      <a:pt x="31" y="430"/>
                    </a:lnTo>
                    <a:lnTo>
                      <a:pt x="39" y="397"/>
                    </a:lnTo>
                    <a:lnTo>
                      <a:pt x="47" y="371"/>
                    </a:lnTo>
                    <a:lnTo>
                      <a:pt x="62" y="343"/>
                    </a:lnTo>
                    <a:lnTo>
                      <a:pt x="62" y="343"/>
                    </a:lnTo>
                    <a:lnTo>
                      <a:pt x="78" y="312"/>
                    </a:lnTo>
                    <a:lnTo>
                      <a:pt x="83" y="291"/>
                    </a:lnTo>
                    <a:lnTo>
                      <a:pt x="88" y="268"/>
                    </a:lnTo>
                    <a:lnTo>
                      <a:pt x="101" y="234"/>
                    </a:lnTo>
                    <a:lnTo>
                      <a:pt x="101" y="234"/>
                    </a:lnTo>
                    <a:lnTo>
                      <a:pt x="116" y="216"/>
                    </a:lnTo>
                    <a:lnTo>
                      <a:pt x="127" y="193"/>
                    </a:lnTo>
                    <a:lnTo>
                      <a:pt x="132" y="175"/>
                    </a:lnTo>
                    <a:lnTo>
                      <a:pt x="132" y="147"/>
                    </a:lnTo>
                    <a:lnTo>
                      <a:pt x="134" y="118"/>
                    </a:lnTo>
                    <a:lnTo>
                      <a:pt x="134" y="98"/>
                    </a:lnTo>
                    <a:lnTo>
                      <a:pt x="147" y="85"/>
                    </a:lnTo>
                    <a:lnTo>
                      <a:pt x="163" y="85"/>
                    </a:lnTo>
                    <a:lnTo>
                      <a:pt x="176" y="85"/>
                    </a:lnTo>
                    <a:lnTo>
                      <a:pt x="183" y="67"/>
                    </a:lnTo>
                    <a:lnTo>
                      <a:pt x="186" y="46"/>
                    </a:lnTo>
                    <a:lnTo>
                      <a:pt x="186" y="31"/>
                    </a:lnTo>
                    <a:lnTo>
                      <a:pt x="191" y="7"/>
                    </a:lnTo>
                    <a:lnTo>
                      <a:pt x="199" y="0"/>
                    </a:lnTo>
                    <a:lnTo>
                      <a:pt x="212" y="0"/>
                    </a:lnTo>
                    <a:lnTo>
                      <a:pt x="222" y="2"/>
                    </a:lnTo>
                    <a:lnTo>
                      <a:pt x="232" y="0"/>
                    </a:lnTo>
                    <a:lnTo>
                      <a:pt x="243" y="5"/>
                    </a:lnTo>
                    <a:lnTo>
                      <a:pt x="256" y="18"/>
                    </a:lnTo>
                    <a:lnTo>
                      <a:pt x="258" y="23"/>
                    </a:lnTo>
                    <a:lnTo>
                      <a:pt x="279" y="62"/>
                    </a:lnTo>
                    <a:lnTo>
                      <a:pt x="284" y="74"/>
                    </a:lnTo>
                    <a:lnTo>
                      <a:pt x="300" y="113"/>
                    </a:lnTo>
                    <a:lnTo>
                      <a:pt x="307" y="129"/>
                    </a:lnTo>
                    <a:lnTo>
                      <a:pt x="318" y="157"/>
                    </a:lnTo>
                    <a:lnTo>
                      <a:pt x="328" y="183"/>
                    </a:lnTo>
                    <a:lnTo>
                      <a:pt x="336" y="206"/>
                    </a:lnTo>
                    <a:lnTo>
                      <a:pt x="346" y="240"/>
                    </a:lnTo>
                    <a:lnTo>
                      <a:pt x="354" y="278"/>
                    </a:lnTo>
                    <a:lnTo>
                      <a:pt x="359" y="296"/>
                    </a:lnTo>
                    <a:lnTo>
                      <a:pt x="369" y="356"/>
                    </a:lnTo>
                    <a:lnTo>
                      <a:pt x="377" y="412"/>
                    </a:lnTo>
                    <a:lnTo>
                      <a:pt x="379" y="428"/>
                    </a:lnTo>
                    <a:lnTo>
                      <a:pt x="385" y="472"/>
                    </a:lnTo>
                    <a:lnTo>
                      <a:pt x="390" y="528"/>
                    </a:lnTo>
                    <a:lnTo>
                      <a:pt x="390" y="547"/>
                    </a:lnTo>
                    <a:lnTo>
                      <a:pt x="390" y="5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1" name="Freeform 2181"/>
              <p:cNvSpPr>
                <a:spLocks/>
              </p:cNvSpPr>
              <p:nvPr/>
            </p:nvSpPr>
            <p:spPr bwMode="auto">
              <a:xfrm>
                <a:off x="3188" y="1679"/>
                <a:ext cx="86" cy="6"/>
              </a:xfrm>
              <a:custGeom>
                <a:avLst/>
                <a:gdLst>
                  <a:gd name="T0" fmla="*/ 86 w 86"/>
                  <a:gd name="T1" fmla="*/ 6 h 6"/>
                  <a:gd name="T2" fmla="*/ 60 w 86"/>
                  <a:gd name="T3" fmla="*/ 3 h 6"/>
                  <a:gd name="T4" fmla="*/ 26 w 86"/>
                  <a:gd name="T5" fmla="*/ 0 h 6"/>
                  <a:gd name="T6" fmla="*/ 0 w 8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6">
                    <a:moveTo>
                      <a:pt x="86" y="6"/>
                    </a:moveTo>
                    <a:lnTo>
                      <a:pt x="60" y="3"/>
                    </a:lnTo>
                    <a:lnTo>
                      <a:pt x="2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2" name="Line 2182"/>
              <p:cNvSpPr>
                <a:spLocks noChangeShapeType="1"/>
              </p:cNvSpPr>
              <p:nvPr/>
            </p:nvSpPr>
            <p:spPr bwMode="auto">
              <a:xfrm flipH="1" flipV="1">
                <a:off x="3188" y="1677"/>
                <a:ext cx="24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3" name="Freeform 2183"/>
              <p:cNvSpPr>
                <a:spLocks/>
              </p:cNvSpPr>
              <p:nvPr/>
            </p:nvSpPr>
            <p:spPr bwMode="auto">
              <a:xfrm>
                <a:off x="3261" y="190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  <a:gd name="T8" fmla="*/ 0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4" name="Freeform 2184"/>
              <p:cNvSpPr>
                <a:spLocks/>
              </p:cNvSpPr>
              <p:nvPr/>
            </p:nvSpPr>
            <p:spPr bwMode="auto">
              <a:xfrm>
                <a:off x="3258" y="1896"/>
                <a:ext cx="28" cy="28"/>
              </a:xfrm>
              <a:custGeom>
                <a:avLst/>
                <a:gdLst>
                  <a:gd name="T0" fmla="*/ 5 w 28"/>
                  <a:gd name="T1" fmla="*/ 3 h 28"/>
                  <a:gd name="T2" fmla="*/ 8 w 28"/>
                  <a:gd name="T3" fmla="*/ 5 h 28"/>
                  <a:gd name="T4" fmla="*/ 8 w 28"/>
                  <a:gd name="T5" fmla="*/ 8 h 28"/>
                  <a:gd name="T6" fmla="*/ 5 w 28"/>
                  <a:gd name="T7" fmla="*/ 10 h 28"/>
                  <a:gd name="T8" fmla="*/ 3 w 28"/>
                  <a:gd name="T9" fmla="*/ 10 h 28"/>
                  <a:gd name="T10" fmla="*/ 0 w 28"/>
                  <a:gd name="T11" fmla="*/ 8 h 28"/>
                  <a:gd name="T12" fmla="*/ 0 w 28"/>
                  <a:gd name="T13" fmla="*/ 5 h 28"/>
                  <a:gd name="T14" fmla="*/ 3 w 28"/>
                  <a:gd name="T15" fmla="*/ 3 h 28"/>
                  <a:gd name="T16" fmla="*/ 8 w 28"/>
                  <a:gd name="T17" fmla="*/ 0 h 28"/>
                  <a:gd name="T18" fmla="*/ 10 w 28"/>
                  <a:gd name="T19" fmla="*/ 0 h 28"/>
                  <a:gd name="T20" fmla="*/ 16 w 28"/>
                  <a:gd name="T21" fmla="*/ 3 h 28"/>
                  <a:gd name="T22" fmla="*/ 23 w 28"/>
                  <a:gd name="T23" fmla="*/ 10 h 28"/>
                  <a:gd name="T24" fmla="*/ 28 w 28"/>
                  <a:gd name="T25" fmla="*/ 16 h 28"/>
                  <a:gd name="T26" fmla="*/ 26 w 28"/>
                  <a:gd name="T27" fmla="*/ 21 h 28"/>
                  <a:gd name="T28" fmla="*/ 21 w 28"/>
                  <a:gd name="T29" fmla="*/ 26 h 28"/>
                  <a:gd name="T30" fmla="*/ 16 w 28"/>
                  <a:gd name="T31" fmla="*/ 28 h 28"/>
                  <a:gd name="T32" fmla="*/ 10 w 28"/>
                  <a:gd name="T3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8">
                    <a:moveTo>
                      <a:pt x="5" y="3"/>
                    </a:moveTo>
                    <a:lnTo>
                      <a:pt x="8" y="5"/>
                    </a:lnTo>
                    <a:lnTo>
                      <a:pt x="8" y="8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3" y="3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6" y="3"/>
                    </a:lnTo>
                    <a:lnTo>
                      <a:pt x="23" y="10"/>
                    </a:lnTo>
                    <a:lnTo>
                      <a:pt x="28" y="16"/>
                    </a:lnTo>
                    <a:lnTo>
                      <a:pt x="26" y="21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5" name="Freeform 2185"/>
              <p:cNvSpPr>
                <a:spLocks/>
              </p:cNvSpPr>
              <p:nvPr/>
            </p:nvSpPr>
            <p:spPr bwMode="auto">
              <a:xfrm>
                <a:off x="3274" y="1912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7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7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6" name="Freeform 2186"/>
              <p:cNvSpPr>
                <a:spLocks/>
              </p:cNvSpPr>
              <p:nvPr/>
            </p:nvSpPr>
            <p:spPr bwMode="auto">
              <a:xfrm>
                <a:off x="3266" y="1904"/>
                <a:ext cx="15" cy="18"/>
              </a:xfrm>
              <a:custGeom>
                <a:avLst/>
                <a:gdLst>
                  <a:gd name="T0" fmla="*/ 13 w 15"/>
                  <a:gd name="T1" fmla="*/ 0 h 18"/>
                  <a:gd name="T2" fmla="*/ 15 w 15"/>
                  <a:gd name="T3" fmla="*/ 5 h 18"/>
                  <a:gd name="T4" fmla="*/ 15 w 15"/>
                  <a:gd name="T5" fmla="*/ 10 h 18"/>
                  <a:gd name="T6" fmla="*/ 10 w 15"/>
                  <a:gd name="T7" fmla="*/ 15 h 18"/>
                  <a:gd name="T8" fmla="*/ 5 w 15"/>
                  <a:gd name="T9" fmla="*/ 18 h 18"/>
                  <a:gd name="T10" fmla="*/ 0 w 15"/>
                  <a:gd name="T1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3" y="0"/>
                    </a:moveTo>
                    <a:lnTo>
                      <a:pt x="15" y="5"/>
                    </a:lnTo>
                    <a:lnTo>
                      <a:pt x="15" y="10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7" name="Freeform 2187"/>
              <p:cNvSpPr>
                <a:spLocks/>
              </p:cNvSpPr>
              <p:nvPr/>
            </p:nvSpPr>
            <p:spPr bwMode="auto">
              <a:xfrm>
                <a:off x="3240" y="1917"/>
                <a:ext cx="31" cy="28"/>
              </a:xfrm>
              <a:custGeom>
                <a:avLst/>
                <a:gdLst>
                  <a:gd name="T0" fmla="*/ 23 w 31"/>
                  <a:gd name="T1" fmla="*/ 0 h 28"/>
                  <a:gd name="T2" fmla="*/ 28 w 31"/>
                  <a:gd name="T3" fmla="*/ 5 h 28"/>
                  <a:gd name="T4" fmla="*/ 31 w 31"/>
                  <a:gd name="T5" fmla="*/ 10 h 28"/>
                  <a:gd name="T6" fmla="*/ 31 w 31"/>
                  <a:gd name="T7" fmla="*/ 15 h 28"/>
                  <a:gd name="T8" fmla="*/ 28 w 31"/>
                  <a:gd name="T9" fmla="*/ 20 h 28"/>
                  <a:gd name="T10" fmla="*/ 23 w 31"/>
                  <a:gd name="T11" fmla="*/ 25 h 28"/>
                  <a:gd name="T12" fmla="*/ 21 w 31"/>
                  <a:gd name="T13" fmla="*/ 28 h 28"/>
                  <a:gd name="T14" fmla="*/ 15 w 31"/>
                  <a:gd name="T15" fmla="*/ 28 h 28"/>
                  <a:gd name="T16" fmla="*/ 10 w 31"/>
                  <a:gd name="T17" fmla="*/ 25 h 28"/>
                  <a:gd name="T18" fmla="*/ 3 w 31"/>
                  <a:gd name="T19" fmla="*/ 20 h 28"/>
                  <a:gd name="T20" fmla="*/ 0 w 31"/>
                  <a:gd name="T21" fmla="*/ 13 h 28"/>
                  <a:gd name="T22" fmla="*/ 0 w 31"/>
                  <a:gd name="T23" fmla="*/ 10 h 28"/>
                  <a:gd name="T24" fmla="*/ 0 w 31"/>
                  <a:gd name="T25" fmla="*/ 5 h 28"/>
                  <a:gd name="T26" fmla="*/ 3 w 31"/>
                  <a:gd name="T27" fmla="*/ 2 h 28"/>
                  <a:gd name="T28" fmla="*/ 5 w 31"/>
                  <a:gd name="T29" fmla="*/ 2 h 28"/>
                  <a:gd name="T30" fmla="*/ 8 w 31"/>
                  <a:gd name="T31" fmla="*/ 5 h 28"/>
                  <a:gd name="T32" fmla="*/ 8 w 31"/>
                  <a:gd name="T33" fmla="*/ 7 h 28"/>
                  <a:gd name="T34" fmla="*/ 5 w 31"/>
                  <a:gd name="T35" fmla="*/ 10 h 28"/>
                  <a:gd name="T36" fmla="*/ 3 w 31"/>
                  <a:gd name="T37" fmla="*/ 10 h 28"/>
                  <a:gd name="T38" fmla="*/ 0 w 31"/>
                  <a:gd name="T39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3" y="0"/>
                    </a:move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28" y="20"/>
                    </a:lnTo>
                    <a:lnTo>
                      <a:pt x="23" y="25"/>
                    </a:lnTo>
                    <a:lnTo>
                      <a:pt x="21" y="28"/>
                    </a:lnTo>
                    <a:lnTo>
                      <a:pt x="15" y="28"/>
                    </a:lnTo>
                    <a:lnTo>
                      <a:pt x="10" y="25"/>
                    </a:lnTo>
                    <a:lnTo>
                      <a:pt x="3" y="20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5" y="10"/>
                    </a:lnTo>
                    <a:lnTo>
                      <a:pt x="3" y="10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8" name="Freeform 2188"/>
              <p:cNvSpPr>
                <a:spLocks/>
              </p:cNvSpPr>
              <p:nvPr/>
            </p:nvSpPr>
            <p:spPr bwMode="auto">
              <a:xfrm>
                <a:off x="3258" y="1932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29" name="Freeform 2189"/>
              <p:cNvSpPr>
                <a:spLocks/>
              </p:cNvSpPr>
              <p:nvPr/>
            </p:nvSpPr>
            <p:spPr bwMode="auto">
              <a:xfrm>
                <a:off x="3250" y="1919"/>
                <a:ext cx="18" cy="23"/>
              </a:xfrm>
              <a:custGeom>
                <a:avLst/>
                <a:gdLst>
                  <a:gd name="T0" fmla="*/ 16 w 18"/>
                  <a:gd name="T1" fmla="*/ 0 h 23"/>
                  <a:gd name="T2" fmla="*/ 18 w 18"/>
                  <a:gd name="T3" fmla="*/ 5 h 23"/>
                  <a:gd name="T4" fmla="*/ 18 w 18"/>
                  <a:gd name="T5" fmla="*/ 8 h 23"/>
                  <a:gd name="T6" fmla="*/ 16 w 18"/>
                  <a:gd name="T7" fmla="*/ 16 h 23"/>
                  <a:gd name="T8" fmla="*/ 11 w 18"/>
                  <a:gd name="T9" fmla="*/ 21 h 23"/>
                  <a:gd name="T10" fmla="*/ 5 w 18"/>
                  <a:gd name="T11" fmla="*/ 23 h 23"/>
                  <a:gd name="T12" fmla="*/ 0 w 18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6" y="0"/>
                    </a:moveTo>
                    <a:lnTo>
                      <a:pt x="18" y="5"/>
                    </a:lnTo>
                    <a:lnTo>
                      <a:pt x="18" y="8"/>
                    </a:lnTo>
                    <a:lnTo>
                      <a:pt x="16" y="16"/>
                    </a:lnTo>
                    <a:lnTo>
                      <a:pt x="11" y="21"/>
                    </a:lnTo>
                    <a:lnTo>
                      <a:pt x="5" y="23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0" name="Freeform 2190"/>
              <p:cNvSpPr>
                <a:spLocks/>
              </p:cNvSpPr>
              <p:nvPr/>
            </p:nvSpPr>
            <p:spPr bwMode="auto">
              <a:xfrm>
                <a:off x="3243" y="19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1" name="Freeform 2191"/>
              <p:cNvSpPr>
                <a:spLocks/>
              </p:cNvSpPr>
              <p:nvPr/>
            </p:nvSpPr>
            <p:spPr bwMode="auto">
              <a:xfrm>
                <a:off x="3274" y="1924"/>
                <a:ext cx="33" cy="49"/>
              </a:xfrm>
              <a:custGeom>
                <a:avLst/>
                <a:gdLst>
                  <a:gd name="T0" fmla="*/ 30 w 33"/>
                  <a:gd name="T1" fmla="*/ 0 h 49"/>
                  <a:gd name="T2" fmla="*/ 12 w 33"/>
                  <a:gd name="T3" fmla="*/ 16 h 49"/>
                  <a:gd name="T4" fmla="*/ 18 w 33"/>
                  <a:gd name="T5" fmla="*/ 16 h 49"/>
                  <a:gd name="T6" fmla="*/ 25 w 33"/>
                  <a:gd name="T7" fmla="*/ 18 h 49"/>
                  <a:gd name="T8" fmla="*/ 30 w 33"/>
                  <a:gd name="T9" fmla="*/ 24 h 49"/>
                  <a:gd name="T10" fmla="*/ 33 w 33"/>
                  <a:gd name="T11" fmla="*/ 29 h 49"/>
                  <a:gd name="T12" fmla="*/ 33 w 33"/>
                  <a:gd name="T13" fmla="*/ 37 h 49"/>
                  <a:gd name="T14" fmla="*/ 30 w 33"/>
                  <a:gd name="T15" fmla="*/ 42 h 49"/>
                  <a:gd name="T16" fmla="*/ 28 w 33"/>
                  <a:gd name="T17" fmla="*/ 47 h 49"/>
                  <a:gd name="T18" fmla="*/ 23 w 33"/>
                  <a:gd name="T19" fmla="*/ 49 h 49"/>
                  <a:gd name="T20" fmla="*/ 15 w 33"/>
                  <a:gd name="T21" fmla="*/ 49 h 49"/>
                  <a:gd name="T22" fmla="*/ 10 w 33"/>
                  <a:gd name="T23" fmla="*/ 47 h 49"/>
                  <a:gd name="T24" fmla="*/ 2 w 33"/>
                  <a:gd name="T25" fmla="*/ 42 h 49"/>
                  <a:gd name="T26" fmla="*/ 0 w 33"/>
                  <a:gd name="T27" fmla="*/ 37 h 49"/>
                  <a:gd name="T28" fmla="*/ 0 w 33"/>
                  <a:gd name="T29" fmla="*/ 34 h 49"/>
                  <a:gd name="T30" fmla="*/ 0 w 33"/>
                  <a:gd name="T31" fmla="*/ 29 h 49"/>
                  <a:gd name="T32" fmla="*/ 2 w 33"/>
                  <a:gd name="T33" fmla="*/ 26 h 49"/>
                  <a:gd name="T34" fmla="*/ 5 w 33"/>
                  <a:gd name="T35" fmla="*/ 26 h 49"/>
                  <a:gd name="T36" fmla="*/ 7 w 33"/>
                  <a:gd name="T37" fmla="*/ 29 h 49"/>
                  <a:gd name="T38" fmla="*/ 7 w 33"/>
                  <a:gd name="T39" fmla="*/ 31 h 49"/>
                  <a:gd name="T40" fmla="*/ 5 w 33"/>
                  <a:gd name="T41" fmla="*/ 31 h 49"/>
                  <a:gd name="T42" fmla="*/ 2 w 33"/>
                  <a:gd name="T43" fmla="*/ 34 h 49"/>
                  <a:gd name="T44" fmla="*/ 2 w 33"/>
                  <a:gd name="T45" fmla="*/ 3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3" h="49">
                    <a:moveTo>
                      <a:pt x="30" y="0"/>
                    </a:moveTo>
                    <a:lnTo>
                      <a:pt x="12" y="16"/>
                    </a:lnTo>
                    <a:lnTo>
                      <a:pt x="18" y="16"/>
                    </a:lnTo>
                    <a:lnTo>
                      <a:pt x="25" y="18"/>
                    </a:lnTo>
                    <a:lnTo>
                      <a:pt x="30" y="24"/>
                    </a:lnTo>
                    <a:lnTo>
                      <a:pt x="33" y="29"/>
                    </a:lnTo>
                    <a:lnTo>
                      <a:pt x="33" y="37"/>
                    </a:lnTo>
                    <a:lnTo>
                      <a:pt x="30" y="42"/>
                    </a:lnTo>
                    <a:lnTo>
                      <a:pt x="28" y="47"/>
                    </a:lnTo>
                    <a:lnTo>
                      <a:pt x="23" y="49"/>
                    </a:lnTo>
                    <a:lnTo>
                      <a:pt x="15" y="49"/>
                    </a:lnTo>
                    <a:lnTo>
                      <a:pt x="10" y="47"/>
                    </a:lnTo>
                    <a:lnTo>
                      <a:pt x="2" y="42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7" y="29"/>
                    </a:lnTo>
                    <a:lnTo>
                      <a:pt x="7" y="31"/>
                    </a:lnTo>
                    <a:lnTo>
                      <a:pt x="5" y="31"/>
                    </a:lnTo>
                    <a:lnTo>
                      <a:pt x="2" y="34"/>
                    </a:lnTo>
                    <a:lnTo>
                      <a:pt x="2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2" name="Freeform 2192"/>
              <p:cNvSpPr>
                <a:spLocks/>
              </p:cNvSpPr>
              <p:nvPr/>
            </p:nvSpPr>
            <p:spPr bwMode="auto">
              <a:xfrm>
                <a:off x="3294" y="1958"/>
                <a:ext cx="13" cy="13"/>
              </a:xfrm>
              <a:custGeom>
                <a:avLst/>
                <a:gdLst>
                  <a:gd name="T0" fmla="*/ 13 w 13"/>
                  <a:gd name="T1" fmla="*/ 0 h 13"/>
                  <a:gd name="T2" fmla="*/ 10 w 13"/>
                  <a:gd name="T3" fmla="*/ 5 h 13"/>
                  <a:gd name="T4" fmla="*/ 5 w 13"/>
                  <a:gd name="T5" fmla="*/ 13 h 13"/>
                  <a:gd name="T6" fmla="*/ 0 w 13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3">
                    <a:moveTo>
                      <a:pt x="13" y="0"/>
                    </a:moveTo>
                    <a:lnTo>
                      <a:pt x="10" y="5"/>
                    </a:lnTo>
                    <a:lnTo>
                      <a:pt x="5" y="13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3" name="Freeform 2193"/>
              <p:cNvSpPr>
                <a:spLocks/>
              </p:cNvSpPr>
              <p:nvPr/>
            </p:nvSpPr>
            <p:spPr bwMode="auto">
              <a:xfrm>
                <a:off x="3284" y="1948"/>
                <a:ext cx="23" cy="25"/>
              </a:xfrm>
              <a:custGeom>
                <a:avLst/>
                <a:gdLst>
                  <a:gd name="T0" fmla="*/ 20 w 23"/>
                  <a:gd name="T1" fmla="*/ 0 h 25"/>
                  <a:gd name="T2" fmla="*/ 23 w 23"/>
                  <a:gd name="T3" fmla="*/ 5 h 25"/>
                  <a:gd name="T4" fmla="*/ 23 w 23"/>
                  <a:gd name="T5" fmla="*/ 7 h 25"/>
                  <a:gd name="T6" fmla="*/ 20 w 23"/>
                  <a:gd name="T7" fmla="*/ 13 h 25"/>
                  <a:gd name="T8" fmla="*/ 13 w 23"/>
                  <a:gd name="T9" fmla="*/ 20 h 25"/>
                  <a:gd name="T10" fmla="*/ 8 w 23"/>
                  <a:gd name="T11" fmla="*/ 25 h 25"/>
                  <a:gd name="T12" fmla="*/ 2 w 23"/>
                  <a:gd name="T13" fmla="*/ 25 h 25"/>
                  <a:gd name="T14" fmla="*/ 0 w 23"/>
                  <a:gd name="T15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5">
                    <a:moveTo>
                      <a:pt x="20" y="0"/>
                    </a:moveTo>
                    <a:lnTo>
                      <a:pt x="23" y="5"/>
                    </a:lnTo>
                    <a:lnTo>
                      <a:pt x="23" y="7"/>
                    </a:lnTo>
                    <a:lnTo>
                      <a:pt x="20" y="13"/>
                    </a:lnTo>
                    <a:lnTo>
                      <a:pt x="13" y="20"/>
                    </a:lnTo>
                    <a:lnTo>
                      <a:pt x="8" y="25"/>
                    </a:lnTo>
                    <a:lnTo>
                      <a:pt x="2" y="25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4" name="Freeform 2194"/>
              <p:cNvSpPr>
                <a:spLocks/>
              </p:cNvSpPr>
              <p:nvPr/>
            </p:nvSpPr>
            <p:spPr bwMode="auto">
              <a:xfrm>
                <a:off x="3276" y="1953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  <a:gd name="T8" fmla="*/ 3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5" name="Line 2195"/>
              <p:cNvSpPr>
                <a:spLocks noChangeShapeType="1"/>
              </p:cNvSpPr>
              <p:nvPr/>
            </p:nvSpPr>
            <p:spPr bwMode="auto">
              <a:xfrm>
                <a:off x="3304" y="1924"/>
                <a:ext cx="19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6" name="Line 2196"/>
              <p:cNvSpPr>
                <a:spLocks noChangeShapeType="1"/>
              </p:cNvSpPr>
              <p:nvPr/>
            </p:nvSpPr>
            <p:spPr bwMode="auto">
              <a:xfrm>
                <a:off x="3302" y="1927"/>
                <a:ext cx="15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7" name="Freeform 2197"/>
              <p:cNvSpPr>
                <a:spLocks/>
              </p:cNvSpPr>
              <p:nvPr/>
            </p:nvSpPr>
            <p:spPr bwMode="auto">
              <a:xfrm>
                <a:off x="3302" y="1930"/>
                <a:ext cx="21" cy="10"/>
              </a:xfrm>
              <a:custGeom>
                <a:avLst/>
                <a:gdLst>
                  <a:gd name="T0" fmla="*/ 0 w 21"/>
                  <a:gd name="T1" fmla="*/ 0 h 10"/>
                  <a:gd name="T2" fmla="*/ 5 w 21"/>
                  <a:gd name="T3" fmla="*/ 5 h 10"/>
                  <a:gd name="T4" fmla="*/ 15 w 21"/>
                  <a:gd name="T5" fmla="*/ 10 h 10"/>
                  <a:gd name="T6" fmla="*/ 21 w 21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0">
                    <a:moveTo>
                      <a:pt x="0" y="0"/>
                    </a:moveTo>
                    <a:lnTo>
                      <a:pt x="5" y="5"/>
                    </a:lnTo>
                    <a:lnTo>
                      <a:pt x="15" y="10"/>
                    </a:lnTo>
                    <a:lnTo>
                      <a:pt x="21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8" name="Freeform 2198"/>
              <p:cNvSpPr>
                <a:spLocks/>
              </p:cNvSpPr>
              <p:nvPr/>
            </p:nvSpPr>
            <p:spPr bwMode="auto">
              <a:xfrm>
                <a:off x="3310" y="1961"/>
                <a:ext cx="43" cy="43"/>
              </a:xfrm>
              <a:custGeom>
                <a:avLst/>
                <a:gdLst>
                  <a:gd name="T0" fmla="*/ 36 w 43"/>
                  <a:gd name="T1" fmla="*/ 2 h 43"/>
                  <a:gd name="T2" fmla="*/ 28 w 43"/>
                  <a:gd name="T3" fmla="*/ 0 h 43"/>
                  <a:gd name="T4" fmla="*/ 20 w 43"/>
                  <a:gd name="T5" fmla="*/ 0 h 43"/>
                  <a:gd name="T6" fmla="*/ 13 w 43"/>
                  <a:gd name="T7" fmla="*/ 7 h 43"/>
                  <a:gd name="T8" fmla="*/ 7 w 43"/>
                  <a:gd name="T9" fmla="*/ 12 h 43"/>
                  <a:gd name="T10" fmla="*/ 2 w 43"/>
                  <a:gd name="T11" fmla="*/ 23 h 43"/>
                  <a:gd name="T12" fmla="*/ 0 w 43"/>
                  <a:gd name="T13" fmla="*/ 30 h 43"/>
                  <a:gd name="T14" fmla="*/ 5 w 43"/>
                  <a:gd name="T15" fmla="*/ 38 h 43"/>
                  <a:gd name="T16" fmla="*/ 7 w 43"/>
                  <a:gd name="T17" fmla="*/ 41 h 43"/>
                  <a:gd name="T18" fmla="*/ 13 w 43"/>
                  <a:gd name="T19" fmla="*/ 43 h 43"/>
                  <a:gd name="T20" fmla="*/ 23 w 43"/>
                  <a:gd name="T21" fmla="*/ 41 h 43"/>
                  <a:gd name="T22" fmla="*/ 31 w 43"/>
                  <a:gd name="T23" fmla="*/ 33 h 43"/>
                  <a:gd name="T24" fmla="*/ 36 w 43"/>
                  <a:gd name="T25" fmla="*/ 28 h 43"/>
                  <a:gd name="T26" fmla="*/ 41 w 43"/>
                  <a:gd name="T27" fmla="*/ 20 h 43"/>
                  <a:gd name="T28" fmla="*/ 43 w 43"/>
                  <a:gd name="T29" fmla="*/ 10 h 43"/>
                  <a:gd name="T30" fmla="*/ 38 w 43"/>
                  <a:gd name="T31" fmla="*/ 5 h 43"/>
                  <a:gd name="T32" fmla="*/ 36 w 43"/>
                  <a:gd name="T33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3">
                    <a:moveTo>
                      <a:pt x="36" y="2"/>
                    </a:moveTo>
                    <a:lnTo>
                      <a:pt x="28" y="0"/>
                    </a:lnTo>
                    <a:lnTo>
                      <a:pt x="20" y="0"/>
                    </a:lnTo>
                    <a:lnTo>
                      <a:pt x="13" y="7"/>
                    </a:lnTo>
                    <a:lnTo>
                      <a:pt x="7" y="12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5" y="38"/>
                    </a:lnTo>
                    <a:lnTo>
                      <a:pt x="7" y="41"/>
                    </a:lnTo>
                    <a:lnTo>
                      <a:pt x="13" y="43"/>
                    </a:lnTo>
                    <a:lnTo>
                      <a:pt x="23" y="41"/>
                    </a:lnTo>
                    <a:lnTo>
                      <a:pt x="31" y="33"/>
                    </a:lnTo>
                    <a:lnTo>
                      <a:pt x="36" y="28"/>
                    </a:lnTo>
                    <a:lnTo>
                      <a:pt x="41" y="20"/>
                    </a:lnTo>
                    <a:lnTo>
                      <a:pt x="43" y="10"/>
                    </a:lnTo>
                    <a:lnTo>
                      <a:pt x="38" y="5"/>
                    </a:lnTo>
                    <a:lnTo>
                      <a:pt x="36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39" name="Freeform 2199"/>
              <p:cNvSpPr>
                <a:spLocks/>
              </p:cNvSpPr>
              <p:nvPr/>
            </p:nvSpPr>
            <p:spPr bwMode="auto">
              <a:xfrm>
                <a:off x="3312" y="1961"/>
                <a:ext cx="26" cy="30"/>
              </a:xfrm>
              <a:custGeom>
                <a:avLst/>
                <a:gdLst>
                  <a:gd name="T0" fmla="*/ 26 w 26"/>
                  <a:gd name="T1" fmla="*/ 0 h 30"/>
                  <a:gd name="T2" fmla="*/ 21 w 26"/>
                  <a:gd name="T3" fmla="*/ 2 h 30"/>
                  <a:gd name="T4" fmla="*/ 13 w 26"/>
                  <a:gd name="T5" fmla="*/ 7 h 30"/>
                  <a:gd name="T6" fmla="*/ 5 w 26"/>
                  <a:gd name="T7" fmla="*/ 15 h 30"/>
                  <a:gd name="T8" fmla="*/ 0 w 26"/>
                  <a:gd name="T9" fmla="*/ 25 h 30"/>
                  <a:gd name="T10" fmla="*/ 0 w 26"/>
                  <a:gd name="T1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0">
                    <a:moveTo>
                      <a:pt x="26" y="0"/>
                    </a:moveTo>
                    <a:lnTo>
                      <a:pt x="21" y="2"/>
                    </a:lnTo>
                    <a:lnTo>
                      <a:pt x="13" y="7"/>
                    </a:lnTo>
                    <a:lnTo>
                      <a:pt x="5" y="15"/>
                    </a:lnTo>
                    <a:lnTo>
                      <a:pt x="0" y="25"/>
                    </a:lnTo>
                    <a:lnTo>
                      <a:pt x="0" y="3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0" name="Freeform 2200"/>
              <p:cNvSpPr>
                <a:spLocks/>
              </p:cNvSpPr>
              <p:nvPr/>
            </p:nvSpPr>
            <p:spPr bwMode="auto">
              <a:xfrm>
                <a:off x="3325" y="1973"/>
                <a:ext cx="26" cy="29"/>
              </a:xfrm>
              <a:custGeom>
                <a:avLst/>
                <a:gdLst>
                  <a:gd name="T0" fmla="*/ 0 w 26"/>
                  <a:gd name="T1" fmla="*/ 29 h 29"/>
                  <a:gd name="T2" fmla="*/ 5 w 26"/>
                  <a:gd name="T3" fmla="*/ 29 h 29"/>
                  <a:gd name="T4" fmla="*/ 13 w 26"/>
                  <a:gd name="T5" fmla="*/ 24 h 29"/>
                  <a:gd name="T6" fmla="*/ 21 w 26"/>
                  <a:gd name="T7" fmla="*/ 13 h 29"/>
                  <a:gd name="T8" fmla="*/ 26 w 26"/>
                  <a:gd name="T9" fmla="*/ 6 h 29"/>
                  <a:gd name="T10" fmla="*/ 26 w 26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9">
                    <a:moveTo>
                      <a:pt x="0" y="29"/>
                    </a:moveTo>
                    <a:lnTo>
                      <a:pt x="5" y="29"/>
                    </a:lnTo>
                    <a:lnTo>
                      <a:pt x="13" y="24"/>
                    </a:lnTo>
                    <a:lnTo>
                      <a:pt x="21" y="13"/>
                    </a:lnTo>
                    <a:lnTo>
                      <a:pt x="26" y="6"/>
                    </a:lnTo>
                    <a:lnTo>
                      <a:pt x="2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1" name="Freeform 2201"/>
              <p:cNvSpPr>
                <a:spLocks/>
              </p:cNvSpPr>
              <p:nvPr/>
            </p:nvSpPr>
            <p:spPr bwMode="auto">
              <a:xfrm>
                <a:off x="3312" y="1961"/>
                <a:ext cx="34" cy="38"/>
              </a:xfrm>
              <a:custGeom>
                <a:avLst/>
                <a:gdLst>
                  <a:gd name="T0" fmla="*/ 34 w 34"/>
                  <a:gd name="T1" fmla="*/ 2 h 38"/>
                  <a:gd name="T2" fmla="*/ 29 w 34"/>
                  <a:gd name="T3" fmla="*/ 0 h 38"/>
                  <a:gd name="T4" fmla="*/ 23 w 34"/>
                  <a:gd name="T5" fmla="*/ 2 h 38"/>
                  <a:gd name="T6" fmla="*/ 16 w 34"/>
                  <a:gd name="T7" fmla="*/ 10 h 38"/>
                  <a:gd name="T8" fmla="*/ 8 w 34"/>
                  <a:gd name="T9" fmla="*/ 18 h 38"/>
                  <a:gd name="T10" fmla="*/ 0 w 34"/>
                  <a:gd name="T11" fmla="*/ 28 h 38"/>
                  <a:gd name="T12" fmla="*/ 0 w 34"/>
                  <a:gd name="T13" fmla="*/ 33 h 38"/>
                  <a:gd name="T14" fmla="*/ 3 w 3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34" y="2"/>
                    </a:moveTo>
                    <a:lnTo>
                      <a:pt x="29" y="0"/>
                    </a:lnTo>
                    <a:lnTo>
                      <a:pt x="23" y="2"/>
                    </a:lnTo>
                    <a:lnTo>
                      <a:pt x="16" y="10"/>
                    </a:lnTo>
                    <a:lnTo>
                      <a:pt x="8" y="18"/>
                    </a:lnTo>
                    <a:lnTo>
                      <a:pt x="0" y="28"/>
                    </a:lnTo>
                    <a:lnTo>
                      <a:pt x="0" y="33"/>
                    </a:lnTo>
                    <a:lnTo>
                      <a:pt x="3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2" name="Freeform 2202"/>
              <p:cNvSpPr>
                <a:spLocks/>
              </p:cNvSpPr>
              <p:nvPr/>
            </p:nvSpPr>
            <p:spPr bwMode="auto">
              <a:xfrm>
                <a:off x="3317" y="1966"/>
                <a:ext cx="34" cy="38"/>
              </a:xfrm>
              <a:custGeom>
                <a:avLst/>
                <a:gdLst>
                  <a:gd name="T0" fmla="*/ 0 w 34"/>
                  <a:gd name="T1" fmla="*/ 36 h 38"/>
                  <a:gd name="T2" fmla="*/ 6 w 34"/>
                  <a:gd name="T3" fmla="*/ 38 h 38"/>
                  <a:gd name="T4" fmla="*/ 11 w 34"/>
                  <a:gd name="T5" fmla="*/ 36 h 38"/>
                  <a:gd name="T6" fmla="*/ 18 w 34"/>
                  <a:gd name="T7" fmla="*/ 28 h 38"/>
                  <a:gd name="T8" fmla="*/ 26 w 34"/>
                  <a:gd name="T9" fmla="*/ 20 h 38"/>
                  <a:gd name="T10" fmla="*/ 34 w 34"/>
                  <a:gd name="T11" fmla="*/ 10 h 38"/>
                  <a:gd name="T12" fmla="*/ 34 w 34"/>
                  <a:gd name="T13" fmla="*/ 5 h 38"/>
                  <a:gd name="T14" fmla="*/ 31 w 34"/>
                  <a:gd name="T1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0" y="36"/>
                    </a:moveTo>
                    <a:lnTo>
                      <a:pt x="6" y="38"/>
                    </a:lnTo>
                    <a:lnTo>
                      <a:pt x="11" y="36"/>
                    </a:lnTo>
                    <a:lnTo>
                      <a:pt x="18" y="28"/>
                    </a:lnTo>
                    <a:lnTo>
                      <a:pt x="26" y="20"/>
                    </a:lnTo>
                    <a:lnTo>
                      <a:pt x="34" y="10"/>
                    </a:lnTo>
                    <a:lnTo>
                      <a:pt x="34" y="5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3" name="Freeform 2203"/>
              <p:cNvSpPr>
                <a:spLocks/>
              </p:cNvSpPr>
              <p:nvPr/>
            </p:nvSpPr>
            <p:spPr bwMode="auto">
              <a:xfrm>
                <a:off x="3186" y="1741"/>
                <a:ext cx="44" cy="150"/>
              </a:xfrm>
              <a:custGeom>
                <a:avLst/>
                <a:gdLst>
                  <a:gd name="T0" fmla="*/ 0 w 44"/>
                  <a:gd name="T1" fmla="*/ 0 h 150"/>
                  <a:gd name="T2" fmla="*/ 15 w 44"/>
                  <a:gd name="T3" fmla="*/ 8 h 150"/>
                  <a:gd name="T4" fmla="*/ 28 w 44"/>
                  <a:gd name="T5" fmla="*/ 16 h 150"/>
                  <a:gd name="T6" fmla="*/ 33 w 44"/>
                  <a:gd name="T7" fmla="*/ 26 h 150"/>
                  <a:gd name="T8" fmla="*/ 31 w 44"/>
                  <a:gd name="T9" fmla="*/ 36 h 150"/>
                  <a:gd name="T10" fmla="*/ 31 w 44"/>
                  <a:gd name="T11" fmla="*/ 44 h 150"/>
                  <a:gd name="T12" fmla="*/ 26 w 44"/>
                  <a:gd name="T13" fmla="*/ 54 h 150"/>
                  <a:gd name="T14" fmla="*/ 18 w 44"/>
                  <a:gd name="T15" fmla="*/ 65 h 150"/>
                  <a:gd name="T16" fmla="*/ 8 w 44"/>
                  <a:gd name="T17" fmla="*/ 78 h 150"/>
                  <a:gd name="T18" fmla="*/ 2 w 44"/>
                  <a:gd name="T19" fmla="*/ 91 h 150"/>
                  <a:gd name="T20" fmla="*/ 5 w 44"/>
                  <a:gd name="T21" fmla="*/ 103 h 150"/>
                  <a:gd name="T22" fmla="*/ 15 w 44"/>
                  <a:gd name="T23" fmla="*/ 116 h 150"/>
                  <a:gd name="T24" fmla="*/ 28 w 44"/>
                  <a:gd name="T25" fmla="*/ 134 h 150"/>
                  <a:gd name="T26" fmla="*/ 44 w 44"/>
                  <a:gd name="T27" fmla="*/ 150 h 150"/>
                  <a:gd name="T28" fmla="*/ 44 w 44"/>
                  <a:gd name="T29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" h="150">
                    <a:moveTo>
                      <a:pt x="0" y="0"/>
                    </a:moveTo>
                    <a:lnTo>
                      <a:pt x="15" y="8"/>
                    </a:lnTo>
                    <a:lnTo>
                      <a:pt x="28" y="16"/>
                    </a:lnTo>
                    <a:lnTo>
                      <a:pt x="33" y="26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26" y="54"/>
                    </a:lnTo>
                    <a:lnTo>
                      <a:pt x="18" y="65"/>
                    </a:lnTo>
                    <a:lnTo>
                      <a:pt x="8" y="78"/>
                    </a:lnTo>
                    <a:lnTo>
                      <a:pt x="2" y="91"/>
                    </a:lnTo>
                    <a:lnTo>
                      <a:pt x="5" y="103"/>
                    </a:lnTo>
                    <a:lnTo>
                      <a:pt x="15" y="116"/>
                    </a:lnTo>
                    <a:lnTo>
                      <a:pt x="28" y="134"/>
                    </a:lnTo>
                    <a:lnTo>
                      <a:pt x="44" y="150"/>
                    </a:lnTo>
                    <a:lnTo>
                      <a:pt x="44" y="15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4" name="Freeform 2204"/>
              <p:cNvSpPr>
                <a:spLocks/>
              </p:cNvSpPr>
              <p:nvPr/>
            </p:nvSpPr>
            <p:spPr bwMode="auto">
              <a:xfrm>
                <a:off x="3369" y="1713"/>
                <a:ext cx="454" cy="351"/>
              </a:xfrm>
              <a:custGeom>
                <a:avLst/>
                <a:gdLst>
                  <a:gd name="T0" fmla="*/ 0 w 454"/>
                  <a:gd name="T1" fmla="*/ 294 h 351"/>
                  <a:gd name="T2" fmla="*/ 33 w 454"/>
                  <a:gd name="T3" fmla="*/ 312 h 351"/>
                  <a:gd name="T4" fmla="*/ 46 w 454"/>
                  <a:gd name="T5" fmla="*/ 317 h 351"/>
                  <a:gd name="T6" fmla="*/ 93 w 454"/>
                  <a:gd name="T7" fmla="*/ 335 h 351"/>
                  <a:gd name="T8" fmla="*/ 139 w 454"/>
                  <a:gd name="T9" fmla="*/ 348 h 351"/>
                  <a:gd name="T10" fmla="*/ 180 w 454"/>
                  <a:gd name="T11" fmla="*/ 351 h 351"/>
                  <a:gd name="T12" fmla="*/ 191 w 454"/>
                  <a:gd name="T13" fmla="*/ 351 h 351"/>
                  <a:gd name="T14" fmla="*/ 219 w 454"/>
                  <a:gd name="T15" fmla="*/ 343 h 351"/>
                  <a:gd name="T16" fmla="*/ 242 w 454"/>
                  <a:gd name="T17" fmla="*/ 330 h 351"/>
                  <a:gd name="T18" fmla="*/ 253 w 454"/>
                  <a:gd name="T19" fmla="*/ 322 h 351"/>
                  <a:gd name="T20" fmla="*/ 260 w 454"/>
                  <a:gd name="T21" fmla="*/ 317 h 351"/>
                  <a:gd name="T22" fmla="*/ 276 w 454"/>
                  <a:gd name="T23" fmla="*/ 307 h 351"/>
                  <a:gd name="T24" fmla="*/ 294 w 454"/>
                  <a:gd name="T25" fmla="*/ 294 h 351"/>
                  <a:gd name="T26" fmla="*/ 309 w 454"/>
                  <a:gd name="T27" fmla="*/ 284 h 351"/>
                  <a:gd name="T28" fmla="*/ 320 w 454"/>
                  <a:gd name="T29" fmla="*/ 271 h 351"/>
                  <a:gd name="T30" fmla="*/ 328 w 454"/>
                  <a:gd name="T31" fmla="*/ 258 h 351"/>
                  <a:gd name="T32" fmla="*/ 335 w 454"/>
                  <a:gd name="T33" fmla="*/ 248 h 351"/>
                  <a:gd name="T34" fmla="*/ 340 w 454"/>
                  <a:gd name="T35" fmla="*/ 235 h 351"/>
                  <a:gd name="T36" fmla="*/ 338 w 454"/>
                  <a:gd name="T37" fmla="*/ 219 h 351"/>
                  <a:gd name="T38" fmla="*/ 328 w 454"/>
                  <a:gd name="T39" fmla="*/ 204 h 351"/>
                  <a:gd name="T40" fmla="*/ 317 w 454"/>
                  <a:gd name="T41" fmla="*/ 188 h 351"/>
                  <a:gd name="T42" fmla="*/ 315 w 454"/>
                  <a:gd name="T43" fmla="*/ 175 h 351"/>
                  <a:gd name="T44" fmla="*/ 322 w 454"/>
                  <a:gd name="T45" fmla="*/ 168 h 351"/>
                  <a:gd name="T46" fmla="*/ 330 w 454"/>
                  <a:gd name="T47" fmla="*/ 160 h 351"/>
                  <a:gd name="T48" fmla="*/ 348 w 454"/>
                  <a:gd name="T49" fmla="*/ 157 h 351"/>
                  <a:gd name="T50" fmla="*/ 371 w 454"/>
                  <a:gd name="T51" fmla="*/ 157 h 351"/>
                  <a:gd name="T52" fmla="*/ 374 w 454"/>
                  <a:gd name="T53" fmla="*/ 155 h 351"/>
                  <a:gd name="T54" fmla="*/ 382 w 454"/>
                  <a:gd name="T55" fmla="*/ 152 h 351"/>
                  <a:gd name="T56" fmla="*/ 379 w 454"/>
                  <a:gd name="T57" fmla="*/ 147 h 351"/>
                  <a:gd name="T58" fmla="*/ 377 w 454"/>
                  <a:gd name="T59" fmla="*/ 144 h 351"/>
                  <a:gd name="T60" fmla="*/ 379 w 454"/>
                  <a:gd name="T61" fmla="*/ 142 h 351"/>
                  <a:gd name="T62" fmla="*/ 384 w 454"/>
                  <a:gd name="T63" fmla="*/ 139 h 351"/>
                  <a:gd name="T64" fmla="*/ 397 w 454"/>
                  <a:gd name="T65" fmla="*/ 139 h 351"/>
                  <a:gd name="T66" fmla="*/ 389 w 454"/>
                  <a:gd name="T67" fmla="*/ 129 h 351"/>
                  <a:gd name="T68" fmla="*/ 387 w 454"/>
                  <a:gd name="T69" fmla="*/ 126 h 351"/>
                  <a:gd name="T70" fmla="*/ 382 w 454"/>
                  <a:gd name="T71" fmla="*/ 121 h 351"/>
                  <a:gd name="T72" fmla="*/ 389 w 454"/>
                  <a:gd name="T73" fmla="*/ 121 h 351"/>
                  <a:gd name="T74" fmla="*/ 402 w 454"/>
                  <a:gd name="T75" fmla="*/ 124 h 351"/>
                  <a:gd name="T76" fmla="*/ 423 w 454"/>
                  <a:gd name="T77" fmla="*/ 129 h 351"/>
                  <a:gd name="T78" fmla="*/ 418 w 454"/>
                  <a:gd name="T79" fmla="*/ 121 h 351"/>
                  <a:gd name="T80" fmla="*/ 405 w 454"/>
                  <a:gd name="T81" fmla="*/ 113 h 351"/>
                  <a:gd name="T82" fmla="*/ 431 w 454"/>
                  <a:gd name="T83" fmla="*/ 121 h 351"/>
                  <a:gd name="T84" fmla="*/ 449 w 454"/>
                  <a:gd name="T85" fmla="*/ 126 h 351"/>
                  <a:gd name="T86" fmla="*/ 454 w 454"/>
                  <a:gd name="T87" fmla="*/ 129 h 351"/>
                  <a:gd name="T88" fmla="*/ 451 w 454"/>
                  <a:gd name="T89" fmla="*/ 126 h 351"/>
                  <a:gd name="T90" fmla="*/ 444 w 454"/>
                  <a:gd name="T91" fmla="*/ 121 h 351"/>
                  <a:gd name="T92" fmla="*/ 423 w 454"/>
                  <a:gd name="T93" fmla="*/ 111 h 351"/>
                  <a:gd name="T94" fmla="*/ 423 w 454"/>
                  <a:gd name="T95" fmla="*/ 111 h 351"/>
                  <a:gd name="T96" fmla="*/ 444 w 454"/>
                  <a:gd name="T97" fmla="*/ 119 h 351"/>
                  <a:gd name="T98" fmla="*/ 451 w 454"/>
                  <a:gd name="T99" fmla="*/ 119 h 351"/>
                  <a:gd name="T100" fmla="*/ 431 w 454"/>
                  <a:gd name="T101" fmla="*/ 108 h 351"/>
                  <a:gd name="T102" fmla="*/ 400 w 454"/>
                  <a:gd name="T103" fmla="*/ 95 h 351"/>
                  <a:gd name="T104" fmla="*/ 343 w 454"/>
                  <a:gd name="T105" fmla="*/ 75 h 351"/>
                  <a:gd name="T106" fmla="*/ 338 w 454"/>
                  <a:gd name="T107" fmla="*/ 72 h 351"/>
                  <a:gd name="T108" fmla="*/ 286 w 454"/>
                  <a:gd name="T109" fmla="*/ 54 h 351"/>
                  <a:gd name="T110" fmla="*/ 230 w 454"/>
                  <a:gd name="T111" fmla="*/ 36 h 351"/>
                  <a:gd name="T112" fmla="*/ 173 w 454"/>
                  <a:gd name="T113" fmla="*/ 21 h 351"/>
                  <a:gd name="T114" fmla="*/ 116 w 454"/>
                  <a:gd name="T115" fmla="*/ 8 h 351"/>
                  <a:gd name="T116" fmla="*/ 90 w 454"/>
                  <a:gd name="T117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54" h="351">
                    <a:moveTo>
                      <a:pt x="0" y="294"/>
                    </a:moveTo>
                    <a:lnTo>
                      <a:pt x="33" y="312"/>
                    </a:lnTo>
                    <a:lnTo>
                      <a:pt x="46" y="317"/>
                    </a:lnTo>
                    <a:lnTo>
                      <a:pt x="93" y="335"/>
                    </a:lnTo>
                    <a:lnTo>
                      <a:pt x="139" y="348"/>
                    </a:lnTo>
                    <a:lnTo>
                      <a:pt x="180" y="351"/>
                    </a:lnTo>
                    <a:lnTo>
                      <a:pt x="191" y="351"/>
                    </a:lnTo>
                    <a:lnTo>
                      <a:pt x="219" y="343"/>
                    </a:lnTo>
                    <a:lnTo>
                      <a:pt x="242" y="330"/>
                    </a:lnTo>
                    <a:lnTo>
                      <a:pt x="253" y="322"/>
                    </a:lnTo>
                    <a:lnTo>
                      <a:pt x="260" y="317"/>
                    </a:lnTo>
                    <a:lnTo>
                      <a:pt x="276" y="307"/>
                    </a:lnTo>
                    <a:lnTo>
                      <a:pt x="294" y="294"/>
                    </a:lnTo>
                    <a:lnTo>
                      <a:pt x="309" y="284"/>
                    </a:lnTo>
                    <a:lnTo>
                      <a:pt x="320" y="271"/>
                    </a:lnTo>
                    <a:lnTo>
                      <a:pt x="328" y="258"/>
                    </a:lnTo>
                    <a:lnTo>
                      <a:pt x="335" y="248"/>
                    </a:lnTo>
                    <a:lnTo>
                      <a:pt x="340" y="235"/>
                    </a:lnTo>
                    <a:lnTo>
                      <a:pt x="338" y="219"/>
                    </a:lnTo>
                    <a:lnTo>
                      <a:pt x="328" y="204"/>
                    </a:lnTo>
                    <a:lnTo>
                      <a:pt x="317" y="188"/>
                    </a:lnTo>
                    <a:lnTo>
                      <a:pt x="315" y="175"/>
                    </a:lnTo>
                    <a:lnTo>
                      <a:pt x="322" y="168"/>
                    </a:lnTo>
                    <a:lnTo>
                      <a:pt x="330" y="160"/>
                    </a:lnTo>
                    <a:lnTo>
                      <a:pt x="348" y="157"/>
                    </a:lnTo>
                    <a:lnTo>
                      <a:pt x="371" y="157"/>
                    </a:lnTo>
                    <a:lnTo>
                      <a:pt x="374" y="155"/>
                    </a:lnTo>
                    <a:lnTo>
                      <a:pt x="382" y="152"/>
                    </a:lnTo>
                    <a:lnTo>
                      <a:pt x="379" y="147"/>
                    </a:lnTo>
                    <a:lnTo>
                      <a:pt x="377" y="144"/>
                    </a:lnTo>
                    <a:lnTo>
                      <a:pt x="379" y="142"/>
                    </a:lnTo>
                    <a:lnTo>
                      <a:pt x="384" y="139"/>
                    </a:lnTo>
                    <a:lnTo>
                      <a:pt x="397" y="139"/>
                    </a:lnTo>
                    <a:lnTo>
                      <a:pt x="389" y="129"/>
                    </a:lnTo>
                    <a:lnTo>
                      <a:pt x="387" y="126"/>
                    </a:lnTo>
                    <a:lnTo>
                      <a:pt x="382" y="121"/>
                    </a:lnTo>
                    <a:lnTo>
                      <a:pt x="389" y="121"/>
                    </a:lnTo>
                    <a:lnTo>
                      <a:pt x="402" y="124"/>
                    </a:lnTo>
                    <a:lnTo>
                      <a:pt x="423" y="129"/>
                    </a:lnTo>
                    <a:lnTo>
                      <a:pt x="418" y="121"/>
                    </a:lnTo>
                    <a:lnTo>
                      <a:pt x="405" y="113"/>
                    </a:lnTo>
                    <a:lnTo>
                      <a:pt x="431" y="121"/>
                    </a:lnTo>
                    <a:lnTo>
                      <a:pt x="449" y="126"/>
                    </a:lnTo>
                    <a:lnTo>
                      <a:pt x="454" y="129"/>
                    </a:lnTo>
                    <a:lnTo>
                      <a:pt x="451" y="126"/>
                    </a:lnTo>
                    <a:lnTo>
                      <a:pt x="444" y="121"/>
                    </a:lnTo>
                    <a:lnTo>
                      <a:pt x="423" y="111"/>
                    </a:lnTo>
                    <a:lnTo>
                      <a:pt x="423" y="111"/>
                    </a:lnTo>
                    <a:lnTo>
                      <a:pt x="444" y="119"/>
                    </a:lnTo>
                    <a:lnTo>
                      <a:pt x="451" y="119"/>
                    </a:lnTo>
                    <a:lnTo>
                      <a:pt x="431" y="108"/>
                    </a:lnTo>
                    <a:lnTo>
                      <a:pt x="400" y="95"/>
                    </a:lnTo>
                    <a:lnTo>
                      <a:pt x="343" y="75"/>
                    </a:lnTo>
                    <a:lnTo>
                      <a:pt x="338" y="72"/>
                    </a:lnTo>
                    <a:lnTo>
                      <a:pt x="286" y="54"/>
                    </a:lnTo>
                    <a:lnTo>
                      <a:pt x="230" y="36"/>
                    </a:lnTo>
                    <a:lnTo>
                      <a:pt x="173" y="21"/>
                    </a:lnTo>
                    <a:lnTo>
                      <a:pt x="116" y="8"/>
                    </a:lnTo>
                    <a:lnTo>
                      <a:pt x="9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5" name="Freeform 2205"/>
              <p:cNvSpPr>
                <a:spLocks/>
              </p:cNvSpPr>
              <p:nvPr/>
            </p:nvSpPr>
            <p:spPr bwMode="auto">
              <a:xfrm>
                <a:off x="3175" y="1832"/>
                <a:ext cx="756" cy="273"/>
              </a:xfrm>
              <a:custGeom>
                <a:avLst/>
                <a:gdLst>
                  <a:gd name="T0" fmla="*/ 0 w 756"/>
                  <a:gd name="T1" fmla="*/ 41 h 273"/>
                  <a:gd name="T2" fmla="*/ 13 w 756"/>
                  <a:gd name="T3" fmla="*/ 56 h 273"/>
                  <a:gd name="T4" fmla="*/ 31 w 756"/>
                  <a:gd name="T5" fmla="*/ 72 h 273"/>
                  <a:gd name="T6" fmla="*/ 52 w 756"/>
                  <a:gd name="T7" fmla="*/ 90 h 273"/>
                  <a:gd name="T8" fmla="*/ 73 w 756"/>
                  <a:gd name="T9" fmla="*/ 110 h 273"/>
                  <a:gd name="T10" fmla="*/ 96 w 756"/>
                  <a:gd name="T11" fmla="*/ 131 h 273"/>
                  <a:gd name="T12" fmla="*/ 99 w 756"/>
                  <a:gd name="T13" fmla="*/ 131 h 273"/>
                  <a:gd name="T14" fmla="*/ 124 w 756"/>
                  <a:gd name="T15" fmla="*/ 154 h 273"/>
                  <a:gd name="T16" fmla="*/ 145 w 756"/>
                  <a:gd name="T17" fmla="*/ 167 h 273"/>
                  <a:gd name="T18" fmla="*/ 163 w 756"/>
                  <a:gd name="T19" fmla="*/ 180 h 273"/>
                  <a:gd name="T20" fmla="*/ 189 w 756"/>
                  <a:gd name="T21" fmla="*/ 196 h 273"/>
                  <a:gd name="T22" fmla="*/ 222 w 756"/>
                  <a:gd name="T23" fmla="*/ 211 h 273"/>
                  <a:gd name="T24" fmla="*/ 235 w 756"/>
                  <a:gd name="T25" fmla="*/ 219 h 273"/>
                  <a:gd name="T26" fmla="*/ 279 w 756"/>
                  <a:gd name="T27" fmla="*/ 239 h 273"/>
                  <a:gd name="T28" fmla="*/ 325 w 756"/>
                  <a:gd name="T29" fmla="*/ 258 h 273"/>
                  <a:gd name="T30" fmla="*/ 372 w 756"/>
                  <a:gd name="T31" fmla="*/ 270 h 273"/>
                  <a:gd name="T32" fmla="*/ 424 w 756"/>
                  <a:gd name="T33" fmla="*/ 273 h 273"/>
                  <a:gd name="T34" fmla="*/ 431 w 756"/>
                  <a:gd name="T35" fmla="*/ 273 h 273"/>
                  <a:gd name="T36" fmla="*/ 465 w 756"/>
                  <a:gd name="T37" fmla="*/ 263 h 273"/>
                  <a:gd name="T38" fmla="*/ 483 w 756"/>
                  <a:gd name="T39" fmla="*/ 255 h 273"/>
                  <a:gd name="T40" fmla="*/ 491 w 756"/>
                  <a:gd name="T41" fmla="*/ 252 h 273"/>
                  <a:gd name="T42" fmla="*/ 511 w 756"/>
                  <a:gd name="T43" fmla="*/ 239 h 273"/>
                  <a:gd name="T44" fmla="*/ 524 w 756"/>
                  <a:gd name="T45" fmla="*/ 227 h 273"/>
                  <a:gd name="T46" fmla="*/ 540 w 756"/>
                  <a:gd name="T47" fmla="*/ 214 h 273"/>
                  <a:gd name="T48" fmla="*/ 555 w 756"/>
                  <a:gd name="T49" fmla="*/ 203 h 273"/>
                  <a:gd name="T50" fmla="*/ 560 w 756"/>
                  <a:gd name="T51" fmla="*/ 201 h 273"/>
                  <a:gd name="T52" fmla="*/ 578 w 756"/>
                  <a:gd name="T53" fmla="*/ 196 h 273"/>
                  <a:gd name="T54" fmla="*/ 599 w 756"/>
                  <a:gd name="T55" fmla="*/ 188 h 273"/>
                  <a:gd name="T56" fmla="*/ 614 w 756"/>
                  <a:gd name="T57" fmla="*/ 180 h 273"/>
                  <a:gd name="T58" fmla="*/ 622 w 756"/>
                  <a:gd name="T59" fmla="*/ 167 h 273"/>
                  <a:gd name="T60" fmla="*/ 622 w 756"/>
                  <a:gd name="T61" fmla="*/ 154 h 273"/>
                  <a:gd name="T62" fmla="*/ 617 w 756"/>
                  <a:gd name="T63" fmla="*/ 136 h 273"/>
                  <a:gd name="T64" fmla="*/ 607 w 756"/>
                  <a:gd name="T65" fmla="*/ 121 h 273"/>
                  <a:gd name="T66" fmla="*/ 609 w 756"/>
                  <a:gd name="T67" fmla="*/ 108 h 273"/>
                  <a:gd name="T68" fmla="*/ 632 w 756"/>
                  <a:gd name="T69" fmla="*/ 108 h 273"/>
                  <a:gd name="T70" fmla="*/ 653 w 756"/>
                  <a:gd name="T71" fmla="*/ 105 h 273"/>
                  <a:gd name="T72" fmla="*/ 648 w 756"/>
                  <a:gd name="T73" fmla="*/ 92 h 273"/>
                  <a:gd name="T74" fmla="*/ 638 w 756"/>
                  <a:gd name="T75" fmla="*/ 77 h 273"/>
                  <a:gd name="T76" fmla="*/ 643 w 756"/>
                  <a:gd name="T77" fmla="*/ 72 h 273"/>
                  <a:gd name="T78" fmla="*/ 658 w 756"/>
                  <a:gd name="T79" fmla="*/ 69 h 273"/>
                  <a:gd name="T80" fmla="*/ 671 w 756"/>
                  <a:gd name="T81" fmla="*/ 67 h 273"/>
                  <a:gd name="T82" fmla="*/ 681 w 756"/>
                  <a:gd name="T83" fmla="*/ 69 h 273"/>
                  <a:gd name="T84" fmla="*/ 689 w 756"/>
                  <a:gd name="T85" fmla="*/ 69 h 273"/>
                  <a:gd name="T86" fmla="*/ 707 w 756"/>
                  <a:gd name="T87" fmla="*/ 72 h 273"/>
                  <a:gd name="T88" fmla="*/ 705 w 756"/>
                  <a:gd name="T89" fmla="*/ 64 h 273"/>
                  <a:gd name="T90" fmla="*/ 697 w 756"/>
                  <a:gd name="T91" fmla="*/ 54 h 273"/>
                  <a:gd name="T92" fmla="*/ 707 w 756"/>
                  <a:gd name="T93" fmla="*/ 54 h 273"/>
                  <a:gd name="T94" fmla="*/ 723 w 756"/>
                  <a:gd name="T95" fmla="*/ 56 h 273"/>
                  <a:gd name="T96" fmla="*/ 723 w 756"/>
                  <a:gd name="T97" fmla="*/ 54 h 273"/>
                  <a:gd name="T98" fmla="*/ 725 w 756"/>
                  <a:gd name="T99" fmla="*/ 51 h 273"/>
                  <a:gd name="T100" fmla="*/ 741 w 756"/>
                  <a:gd name="T101" fmla="*/ 56 h 273"/>
                  <a:gd name="T102" fmla="*/ 749 w 756"/>
                  <a:gd name="T103" fmla="*/ 56 h 273"/>
                  <a:gd name="T104" fmla="*/ 741 w 756"/>
                  <a:gd name="T105" fmla="*/ 51 h 273"/>
                  <a:gd name="T106" fmla="*/ 733 w 756"/>
                  <a:gd name="T107" fmla="*/ 46 h 273"/>
                  <a:gd name="T108" fmla="*/ 743 w 756"/>
                  <a:gd name="T109" fmla="*/ 49 h 273"/>
                  <a:gd name="T110" fmla="*/ 754 w 756"/>
                  <a:gd name="T111" fmla="*/ 54 h 273"/>
                  <a:gd name="T112" fmla="*/ 756 w 756"/>
                  <a:gd name="T113" fmla="*/ 54 h 273"/>
                  <a:gd name="T114" fmla="*/ 756 w 756"/>
                  <a:gd name="T115" fmla="*/ 51 h 273"/>
                  <a:gd name="T116" fmla="*/ 754 w 756"/>
                  <a:gd name="T117" fmla="*/ 51 h 273"/>
                  <a:gd name="T118" fmla="*/ 741 w 756"/>
                  <a:gd name="T119" fmla="*/ 43 h 273"/>
                  <a:gd name="T120" fmla="*/ 712 w 756"/>
                  <a:gd name="T121" fmla="*/ 28 h 273"/>
                  <a:gd name="T122" fmla="*/ 702 w 756"/>
                  <a:gd name="T123" fmla="*/ 23 h 273"/>
                  <a:gd name="T124" fmla="*/ 650 w 756"/>
                  <a:gd name="T125" fmla="*/ 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6" h="273">
                    <a:moveTo>
                      <a:pt x="0" y="41"/>
                    </a:moveTo>
                    <a:lnTo>
                      <a:pt x="13" y="56"/>
                    </a:lnTo>
                    <a:lnTo>
                      <a:pt x="31" y="72"/>
                    </a:lnTo>
                    <a:lnTo>
                      <a:pt x="52" y="90"/>
                    </a:lnTo>
                    <a:lnTo>
                      <a:pt x="73" y="110"/>
                    </a:lnTo>
                    <a:lnTo>
                      <a:pt x="96" y="131"/>
                    </a:lnTo>
                    <a:lnTo>
                      <a:pt x="99" y="131"/>
                    </a:lnTo>
                    <a:lnTo>
                      <a:pt x="124" y="154"/>
                    </a:lnTo>
                    <a:lnTo>
                      <a:pt x="145" y="167"/>
                    </a:lnTo>
                    <a:lnTo>
                      <a:pt x="163" y="180"/>
                    </a:lnTo>
                    <a:lnTo>
                      <a:pt x="189" y="196"/>
                    </a:lnTo>
                    <a:lnTo>
                      <a:pt x="222" y="211"/>
                    </a:lnTo>
                    <a:lnTo>
                      <a:pt x="235" y="219"/>
                    </a:lnTo>
                    <a:lnTo>
                      <a:pt x="279" y="239"/>
                    </a:lnTo>
                    <a:lnTo>
                      <a:pt x="325" y="258"/>
                    </a:lnTo>
                    <a:lnTo>
                      <a:pt x="372" y="270"/>
                    </a:lnTo>
                    <a:lnTo>
                      <a:pt x="424" y="273"/>
                    </a:lnTo>
                    <a:lnTo>
                      <a:pt x="431" y="273"/>
                    </a:lnTo>
                    <a:lnTo>
                      <a:pt x="465" y="263"/>
                    </a:lnTo>
                    <a:lnTo>
                      <a:pt x="483" y="255"/>
                    </a:lnTo>
                    <a:lnTo>
                      <a:pt x="491" y="252"/>
                    </a:lnTo>
                    <a:lnTo>
                      <a:pt x="511" y="239"/>
                    </a:lnTo>
                    <a:lnTo>
                      <a:pt x="524" y="227"/>
                    </a:lnTo>
                    <a:lnTo>
                      <a:pt x="540" y="214"/>
                    </a:lnTo>
                    <a:lnTo>
                      <a:pt x="555" y="203"/>
                    </a:lnTo>
                    <a:lnTo>
                      <a:pt x="560" y="201"/>
                    </a:lnTo>
                    <a:lnTo>
                      <a:pt x="578" y="196"/>
                    </a:lnTo>
                    <a:lnTo>
                      <a:pt x="599" y="188"/>
                    </a:lnTo>
                    <a:lnTo>
                      <a:pt x="614" y="180"/>
                    </a:lnTo>
                    <a:lnTo>
                      <a:pt x="622" y="167"/>
                    </a:lnTo>
                    <a:lnTo>
                      <a:pt x="622" y="154"/>
                    </a:lnTo>
                    <a:lnTo>
                      <a:pt x="617" y="136"/>
                    </a:lnTo>
                    <a:lnTo>
                      <a:pt x="607" y="121"/>
                    </a:lnTo>
                    <a:lnTo>
                      <a:pt x="609" y="108"/>
                    </a:lnTo>
                    <a:lnTo>
                      <a:pt x="632" y="108"/>
                    </a:lnTo>
                    <a:lnTo>
                      <a:pt x="653" y="105"/>
                    </a:lnTo>
                    <a:lnTo>
                      <a:pt x="648" y="92"/>
                    </a:lnTo>
                    <a:lnTo>
                      <a:pt x="638" y="77"/>
                    </a:lnTo>
                    <a:lnTo>
                      <a:pt x="643" y="72"/>
                    </a:lnTo>
                    <a:lnTo>
                      <a:pt x="658" y="69"/>
                    </a:lnTo>
                    <a:lnTo>
                      <a:pt x="671" y="67"/>
                    </a:lnTo>
                    <a:lnTo>
                      <a:pt x="681" y="69"/>
                    </a:lnTo>
                    <a:lnTo>
                      <a:pt x="689" y="69"/>
                    </a:lnTo>
                    <a:lnTo>
                      <a:pt x="707" y="72"/>
                    </a:lnTo>
                    <a:lnTo>
                      <a:pt x="705" y="64"/>
                    </a:lnTo>
                    <a:lnTo>
                      <a:pt x="697" y="54"/>
                    </a:lnTo>
                    <a:lnTo>
                      <a:pt x="707" y="54"/>
                    </a:lnTo>
                    <a:lnTo>
                      <a:pt x="723" y="56"/>
                    </a:lnTo>
                    <a:lnTo>
                      <a:pt x="723" y="54"/>
                    </a:lnTo>
                    <a:lnTo>
                      <a:pt x="725" y="51"/>
                    </a:lnTo>
                    <a:lnTo>
                      <a:pt x="741" y="56"/>
                    </a:lnTo>
                    <a:lnTo>
                      <a:pt x="749" y="56"/>
                    </a:lnTo>
                    <a:lnTo>
                      <a:pt x="741" y="51"/>
                    </a:lnTo>
                    <a:lnTo>
                      <a:pt x="733" y="46"/>
                    </a:lnTo>
                    <a:lnTo>
                      <a:pt x="743" y="49"/>
                    </a:lnTo>
                    <a:lnTo>
                      <a:pt x="754" y="54"/>
                    </a:lnTo>
                    <a:lnTo>
                      <a:pt x="756" y="54"/>
                    </a:lnTo>
                    <a:lnTo>
                      <a:pt x="756" y="51"/>
                    </a:lnTo>
                    <a:lnTo>
                      <a:pt x="754" y="51"/>
                    </a:lnTo>
                    <a:lnTo>
                      <a:pt x="741" y="43"/>
                    </a:lnTo>
                    <a:lnTo>
                      <a:pt x="712" y="28"/>
                    </a:lnTo>
                    <a:lnTo>
                      <a:pt x="702" y="23"/>
                    </a:lnTo>
                    <a:lnTo>
                      <a:pt x="6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6" name="Freeform 2206"/>
              <p:cNvSpPr>
                <a:spLocks/>
              </p:cNvSpPr>
              <p:nvPr/>
            </p:nvSpPr>
            <p:spPr bwMode="auto">
              <a:xfrm>
                <a:off x="3315" y="200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  <a:gd name="T8" fmla="*/ 0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7" name="Freeform 2207"/>
              <p:cNvSpPr>
                <a:spLocks/>
              </p:cNvSpPr>
              <p:nvPr/>
            </p:nvSpPr>
            <p:spPr bwMode="auto">
              <a:xfrm>
                <a:off x="3312" y="1997"/>
                <a:ext cx="29" cy="25"/>
              </a:xfrm>
              <a:custGeom>
                <a:avLst/>
                <a:gdLst>
                  <a:gd name="T0" fmla="*/ 3 w 29"/>
                  <a:gd name="T1" fmla="*/ 2 h 25"/>
                  <a:gd name="T2" fmla="*/ 5 w 29"/>
                  <a:gd name="T3" fmla="*/ 2 h 25"/>
                  <a:gd name="T4" fmla="*/ 5 w 29"/>
                  <a:gd name="T5" fmla="*/ 7 h 25"/>
                  <a:gd name="T6" fmla="*/ 5 w 29"/>
                  <a:gd name="T7" fmla="*/ 7 h 25"/>
                  <a:gd name="T8" fmla="*/ 3 w 29"/>
                  <a:gd name="T9" fmla="*/ 10 h 25"/>
                  <a:gd name="T10" fmla="*/ 0 w 29"/>
                  <a:gd name="T11" fmla="*/ 7 h 25"/>
                  <a:gd name="T12" fmla="*/ 0 w 29"/>
                  <a:gd name="T13" fmla="*/ 5 h 25"/>
                  <a:gd name="T14" fmla="*/ 0 w 29"/>
                  <a:gd name="T15" fmla="*/ 2 h 25"/>
                  <a:gd name="T16" fmla="*/ 5 w 29"/>
                  <a:gd name="T17" fmla="*/ 0 h 25"/>
                  <a:gd name="T18" fmla="*/ 8 w 29"/>
                  <a:gd name="T19" fmla="*/ 0 h 25"/>
                  <a:gd name="T20" fmla="*/ 16 w 29"/>
                  <a:gd name="T21" fmla="*/ 0 h 25"/>
                  <a:gd name="T22" fmla="*/ 23 w 29"/>
                  <a:gd name="T23" fmla="*/ 5 h 25"/>
                  <a:gd name="T24" fmla="*/ 29 w 29"/>
                  <a:gd name="T25" fmla="*/ 10 h 25"/>
                  <a:gd name="T26" fmla="*/ 29 w 29"/>
                  <a:gd name="T27" fmla="*/ 15 h 25"/>
                  <a:gd name="T28" fmla="*/ 23 w 29"/>
                  <a:gd name="T29" fmla="*/ 23 h 25"/>
                  <a:gd name="T30" fmla="*/ 21 w 29"/>
                  <a:gd name="T31" fmla="*/ 25 h 25"/>
                  <a:gd name="T32" fmla="*/ 13 w 29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5">
                    <a:moveTo>
                      <a:pt x="3" y="2"/>
                    </a:moveTo>
                    <a:lnTo>
                      <a:pt x="5" y="2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3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3" y="5"/>
                    </a:lnTo>
                    <a:lnTo>
                      <a:pt x="29" y="10"/>
                    </a:lnTo>
                    <a:lnTo>
                      <a:pt x="29" y="15"/>
                    </a:lnTo>
                    <a:lnTo>
                      <a:pt x="23" y="23"/>
                    </a:lnTo>
                    <a:lnTo>
                      <a:pt x="21" y="25"/>
                    </a:lnTo>
                    <a:lnTo>
                      <a:pt x="13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8" name="Freeform 2208"/>
              <p:cNvSpPr>
                <a:spLocks/>
              </p:cNvSpPr>
              <p:nvPr/>
            </p:nvSpPr>
            <p:spPr bwMode="auto">
              <a:xfrm>
                <a:off x="3330" y="200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5 w 8"/>
                  <a:gd name="T5" fmla="*/ 10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49" name="Freeform 2209"/>
              <p:cNvSpPr>
                <a:spLocks/>
              </p:cNvSpPr>
              <p:nvPr/>
            </p:nvSpPr>
            <p:spPr bwMode="auto">
              <a:xfrm>
                <a:off x="3323" y="2002"/>
                <a:ext cx="12" cy="18"/>
              </a:xfrm>
              <a:custGeom>
                <a:avLst/>
                <a:gdLst>
                  <a:gd name="T0" fmla="*/ 10 w 12"/>
                  <a:gd name="T1" fmla="*/ 0 h 18"/>
                  <a:gd name="T2" fmla="*/ 12 w 12"/>
                  <a:gd name="T3" fmla="*/ 2 h 18"/>
                  <a:gd name="T4" fmla="*/ 12 w 12"/>
                  <a:gd name="T5" fmla="*/ 8 h 18"/>
                  <a:gd name="T6" fmla="*/ 10 w 12"/>
                  <a:gd name="T7" fmla="*/ 15 h 18"/>
                  <a:gd name="T8" fmla="*/ 5 w 12"/>
                  <a:gd name="T9" fmla="*/ 18 h 18"/>
                  <a:gd name="T10" fmla="*/ 0 w 12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18">
                    <a:moveTo>
                      <a:pt x="10" y="0"/>
                    </a:moveTo>
                    <a:lnTo>
                      <a:pt x="12" y="2"/>
                    </a:lnTo>
                    <a:lnTo>
                      <a:pt x="12" y="8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0" name="Freeform 2210"/>
              <p:cNvSpPr>
                <a:spLocks/>
              </p:cNvSpPr>
              <p:nvPr/>
            </p:nvSpPr>
            <p:spPr bwMode="auto">
              <a:xfrm>
                <a:off x="3297" y="2017"/>
                <a:ext cx="33" cy="29"/>
              </a:xfrm>
              <a:custGeom>
                <a:avLst/>
                <a:gdLst>
                  <a:gd name="T0" fmla="*/ 23 w 33"/>
                  <a:gd name="T1" fmla="*/ 0 h 29"/>
                  <a:gd name="T2" fmla="*/ 28 w 33"/>
                  <a:gd name="T3" fmla="*/ 3 h 29"/>
                  <a:gd name="T4" fmla="*/ 31 w 33"/>
                  <a:gd name="T5" fmla="*/ 8 h 29"/>
                  <a:gd name="T6" fmla="*/ 33 w 33"/>
                  <a:gd name="T7" fmla="*/ 13 h 29"/>
                  <a:gd name="T8" fmla="*/ 33 w 33"/>
                  <a:gd name="T9" fmla="*/ 18 h 29"/>
                  <a:gd name="T10" fmla="*/ 28 w 33"/>
                  <a:gd name="T11" fmla="*/ 26 h 29"/>
                  <a:gd name="T12" fmla="*/ 26 w 33"/>
                  <a:gd name="T13" fmla="*/ 29 h 29"/>
                  <a:gd name="T14" fmla="*/ 20 w 33"/>
                  <a:gd name="T15" fmla="*/ 29 h 29"/>
                  <a:gd name="T16" fmla="*/ 15 w 33"/>
                  <a:gd name="T17" fmla="*/ 29 h 29"/>
                  <a:gd name="T18" fmla="*/ 7 w 33"/>
                  <a:gd name="T19" fmla="*/ 24 h 29"/>
                  <a:gd name="T20" fmla="*/ 2 w 33"/>
                  <a:gd name="T21" fmla="*/ 18 h 29"/>
                  <a:gd name="T22" fmla="*/ 0 w 33"/>
                  <a:gd name="T23" fmla="*/ 13 h 29"/>
                  <a:gd name="T24" fmla="*/ 0 w 33"/>
                  <a:gd name="T25" fmla="*/ 8 h 29"/>
                  <a:gd name="T26" fmla="*/ 2 w 33"/>
                  <a:gd name="T27" fmla="*/ 8 h 29"/>
                  <a:gd name="T28" fmla="*/ 5 w 33"/>
                  <a:gd name="T29" fmla="*/ 5 h 29"/>
                  <a:gd name="T30" fmla="*/ 7 w 33"/>
                  <a:gd name="T31" fmla="*/ 8 h 29"/>
                  <a:gd name="T32" fmla="*/ 7 w 33"/>
                  <a:gd name="T33" fmla="*/ 11 h 29"/>
                  <a:gd name="T34" fmla="*/ 7 w 33"/>
                  <a:gd name="T35" fmla="*/ 13 h 29"/>
                  <a:gd name="T36" fmla="*/ 5 w 33"/>
                  <a:gd name="T37" fmla="*/ 13 h 29"/>
                  <a:gd name="T38" fmla="*/ 2 w 33"/>
                  <a:gd name="T39" fmla="*/ 1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9">
                    <a:moveTo>
                      <a:pt x="23" y="0"/>
                    </a:moveTo>
                    <a:lnTo>
                      <a:pt x="28" y="3"/>
                    </a:lnTo>
                    <a:lnTo>
                      <a:pt x="31" y="8"/>
                    </a:lnTo>
                    <a:lnTo>
                      <a:pt x="33" y="13"/>
                    </a:lnTo>
                    <a:lnTo>
                      <a:pt x="33" y="18"/>
                    </a:lnTo>
                    <a:lnTo>
                      <a:pt x="28" y="26"/>
                    </a:lnTo>
                    <a:lnTo>
                      <a:pt x="26" y="29"/>
                    </a:lnTo>
                    <a:lnTo>
                      <a:pt x="20" y="29"/>
                    </a:lnTo>
                    <a:lnTo>
                      <a:pt x="15" y="29"/>
                    </a:lnTo>
                    <a:lnTo>
                      <a:pt x="7" y="24"/>
                    </a:lnTo>
                    <a:lnTo>
                      <a:pt x="2" y="18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2" y="8"/>
                    </a:lnTo>
                    <a:lnTo>
                      <a:pt x="5" y="5"/>
                    </a:lnTo>
                    <a:lnTo>
                      <a:pt x="7" y="8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5" y="13"/>
                    </a:lnTo>
                    <a:lnTo>
                      <a:pt x="2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1" name="Freeform 2211"/>
              <p:cNvSpPr>
                <a:spLocks/>
              </p:cNvSpPr>
              <p:nvPr/>
            </p:nvSpPr>
            <p:spPr bwMode="auto">
              <a:xfrm>
                <a:off x="3320" y="2030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3 w 8"/>
                  <a:gd name="T5" fmla="*/ 11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3" y="1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2" name="Freeform 2212"/>
              <p:cNvSpPr>
                <a:spLocks/>
              </p:cNvSpPr>
              <p:nvPr/>
            </p:nvSpPr>
            <p:spPr bwMode="auto">
              <a:xfrm>
                <a:off x="3312" y="2020"/>
                <a:ext cx="16" cy="26"/>
              </a:xfrm>
              <a:custGeom>
                <a:avLst/>
                <a:gdLst>
                  <a:gd name="T0" fmla="*/ 11 w 16"/>
                  <a:gd name="T1" fmla="*/ 0 h 26"/>
                  <a:gd name="T2" fmla="*/ 13 w 16"/>
                  <a:gd name="T3" fmla="*/ 2 h 26"/>
                  <a:gd name="T4" fmla="*/ 16 w 16"/>
                  <a:gd name="T5" fmla="*/ 8 h 26"/>
                  <a:gd name="T6" fmla="*/ 13 w 16"/>
                  <a:gd name="T7" fmla="*/ 13 h 26"/>
                  <a:gd name="T8" fmla="*/ 11 w 16"/>
                  <a:gd name="T9" fmla="*/ 21 h 26"/>
                  <a:gd name="T10" fmla="*/ 5 w 16"/>
                  <a:gd name="T11" fmla="*/ 26 h 26"/>
                  <a:gd name="T12" fmla="*/ 0 w 1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6">
                    <a:moveTo>
                      <a:pt x="11" y="0"/>
                    </a:moveTo>
                    <a:lnTo>
                      <a:pt x="13" y="2"/>
                    </a:lnTo>
                    <a:lnTo>
                      <a:pt x="16" y="8"/>
                    </a:lnTo>
                    <a:lnTo>
                      <a:pt x="13" y="13"/>
                    </a:lnTo>
                    <a:lnTo>
                      <a:pt x="11" y="21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3" name="Freeform 2213"/>
              <p:cNvSpPr>
                <a:spLocks/>
              </p:cNvSpPr>
              <p:nvPr/>
            </p:nvSpPr>
            <p:spPr bwMode="auto">
              <a:xfrm>
                <a:off x="3299" y="202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854" name="Group 2214"/>
            <p:cNvGrpSpPr>
              <a:grpSpLocks/>
            </p:cNvGrpSpPr>
            <p:nvPr/>
          </p:nvGrpSpPr>
          <p:grpSpPr bwMode="auto">
            <a:xfrm>
              <a:off x="3230" y="1141"/>
              <a:ext cx="2411" cy="2414"/>
              <a:chOff x="3070" y="1287"/>
              <a:chExt cx="2283" cy="2286"/>
            </a:xfrm>
          </p:grpSpPr>
          <p:sp>
            <p:nvSpPr>
              <p:cNvPr id="242855" name="Line 2215"/>
              <p:cNvSpPr>
                <a:spLocks noChangeShapeType="1"/>
              </p:cNvSpPr>
              <p:nvPr/>
            </p:nvSpPr>
            <p:spPr bwMode="auto">
              <a:xfrm flipH="1">
                <a:off x="3351" y="2015"/>
                <a:ext cx="5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6" name="Freeform 2216"/>
              <p:cNvSpPr>
                <a:spLocks/>
              </p:cNvSpPr>
              <p:nvPr/>
            </p:nvSpPr>
            <p:spPr bwMode="auto">
              <a:xfrm>
                <a:off x="3348" y="2030"/>
                <a:ext cx="36" cy="34"/>
              </a:xfrm>
              <a:custGeom>
                <a:avLst/>
                <a:gdLst>
                  <a:gd name="T0" fmla="*/ 36 w 36"/>
                  <a:gd name="T1" fmla="*/ 0 h 34"/>
                  <a:gd name="T2" fmla="*/ 34 w 36"/>
                  <a:gd name="T3" fmla="*/ 8 h 34"/>
                  <a:gd name="T4" fmla="*/ 29 w 36"/>
                  <a:gd name="T5" fmla="*/ 11 h 34"/>
                  <a:gd name="T6" fmla="*/ 16 w 36"/>
                  <a:gd name="T7" fmla="*/ 18 h 34"/>
                  <a:gd name="T8" fmla="*/ 11 w 36"/>
                  <a:gd name="T9" fmla="*/ 21 h 34"/>
                  <a:gd name="T10" fmla="*/ 3 w 36"/>
                  <a:gd name="T11" fmla="*/ 26 h 34"/>
                  <a:gd name="T12" fmla="*/ 0 w 36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4">
                    <a:moveTo>
                      <a:pt x="36" y="0"/>
                    </a:moveTo>
                    <a:lnTo>
                      <a:pt x="34" y="8"/>
                    </a:lnTo>
                    <a:lnTo>
                      <a:pt x="29" y="11"/>
                    </a:lnTo>
                    <a:lnTo>
                      <a:pt x="16" y="18"/>
                    </a:lnTo>
                    <a:lnTo>
                      <a:pt x="11" y="21"/>
                    </a:lnTo>
                    <a:lnTo>
                      <a:pt x="3" y="26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7" name="Freeform 2217"/>
              <p:cNvSpPr>
                <a:spLocks/>
              </p:cNvSpPr>
              <p:nvPr/>
            </p:nvSpPr>
            <p:spPr bwMode="auto">
              <a:xfrm>
                <a:off x="3346" y="2048"/>
                <a:ext cx="13" cy="16"/>
              </a:xfrm>
              <a:custGeom>
                <a:avLst/>
                <a:gdLst>
                  <a:gd name="T0" fmla="*/ 13 w 13"/>
                  <a:gd name="T1" fmla="*/ 0 h 16"/>
                  <a:gd name="T2" fmla="*/ 10 w 13"/>
                  <a:gd name="T3" fmla="*/ 3 h 16"/>
                  <a:gd name="T4" fmla="*/ 5 w 13"/>
                  <a:gd name="T5" fmla="*/ 8 h 16"/>
                  <a:gd name="T6" fmla="*/ 0 w 1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16">
                    <a:moveTo>
                      <a:pt x="13" y="0"/>
                    </a:moveTo>
                    <a:lnTo>
                      <a:pt x="10" y="3"/>
                    </a:lnTo>
                    <a:lnTo>
                      <a:pt x="5" y="8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8" name="Freeform 2218"/>
              <p:cNvSpPr>
                <a:spLocks/>
              </p:cNvSpPr>
              <p:nvPr/>
            </p:nvSpPr>
            <p:spPr bwMode="auto">
              <a:xfrm>
                <a:off x="3343" y="2041"/>
                <a:ext cx="34" cy="23"/>
              </a:xfrm>
              <a:custGeom>
                <a:avLst/>
                <a:gdLst>
                  <a:gd name="T0" fmla="*/ 34 w 34"/>
                  <a:gd name="T1" fmla="*/ 0 h 23"/>
                  <a:gd name="T2" fmla="*/ 18 w 34"/>
                  <a:gd name="T3" fmla="*/ 5 h 23"/>
                  <a:gd name="T4" fmla="*/ 10 w 34"/>
                  <a:gd name="T5" fmla="*/ 10 h 23"/>
                  <a:gd name="T6" fmla="*/ 5 w 34"/>
                  <a:gd name="T7" fmla="*/ 12 h 23"/>
                  <a:gd name="T8" fmla="*/ 0 w 34"/>
                  <a:gd name="T9" fmla="*/ 23 h 23"/>
                  <a:gd name="T10" fmla="*/ 5 w 34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23">
                    <a:moveTo>
                      <a:pt x="34" y="0"/>
                    </a:moveTo>
                    <a:lnTo>
                      <a:pt x="18" y="5"/>
                    </a:lnTo>
                    <a:lnTo>
                      <a:pt x="10" y="10"/>
                    </a:lnTo>
                    <a:lnTo>
                      <a:pt x="5" y="12"/>
                    </a:lnTo>
                    <a:lnTo>
                      <a:pt x="0" y="23"/>
                    </a:lnTo>
                    <a:lnTo>
                      <a:pt x="5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59" name="Freeform 2219"/>
              <p:cNvSpPr>
                <a:spLocks/>
              </p:cNvSpPr>
              <p:nvPr/>
            </p:nvSpPr>
            <p:spPr bwMode="auto">
              <a:xfrm>
                <a:off x="3353" y="2017"/>
                <a:ext cx="31" cy="18"/>
              </a:xfrm>
              <a:custGeom>
                <a:avLst/>
                <a:gdLst>
                  <a:gd name="T0" fmla="*/ 0 w 31"/>
                  <a:gd name="T1" fmla="*/ 5 h 18"/>
                  <a:gd name="T2" fmla="*/ 3 w 31"/>
                  <a:gd name="T3" fmla="*/ 3 h 18"/>
                  <a:gd name="T4" fmla="*/ 11 w 31"/>
                  <a:gd name="T5" fmla="*/ 0 h 18"/>
                  <a:gd name="T6" fmla="*/ 13 w 31"/>
                  <a:gd name="T7" fmla="*/ 3 h 18"/>
                  <a:gd name="T8" fmla="*/ 21 w 31"/>
                  <a:gd name="T9" fmla="*/ 16 h 18"/>
                  <a:gd name="T10" fmla="*/ 24 w 31"/>
                  <a:gd name="T11" fmla="*/ 18 h 18"/>
                  <a:gd name="T12" fmla="*/ 29 w 31"/>
                  <a:gd name="T13" fmla="*/ 16 h 18"/>
                  <a:gd name="T14" fmla="*/ 31 w 31"/>
                  <a:gd name="T15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8">
                    <a:moveTo>
                      <a:pt x="0" y="5"/>
                    </a:moveTo>
                    <a:lnTo>
                      <a:pt x="3" y="3"/>
                    </a:lnTo>
                    <a:lnTo>
                      <a:pt x="11" y="0"/>
                    </a:lnTo>
                    <a:lnTo>
                      <a:pt x="13" y="3"/>
                    </a:lnTo>
                    <a:lnTo>
                      <a:pt x="21" y="16"/>
                    </a:lnTo>
                    <a:lnTo>
                      <a:pt x="24" y="18"/>
                    </a:lnTo>
                    <a:lnTo>
                      <a:pt x="29" y="16"/>
                    </a:lnTo>
                    <a:lnTo>
                      <a:pt x="31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0" name="Freeform 2220"/>
              <p:cNvSpPr>
                <a:spLocks/>
              </p:cNvSpPr>
              <p:nvPr/>
            </p:nvSpPr>
            <p:spPr bwMode="auto">
              <a:xfrm>
                <a:off x="3359" y="2020"/>
                <a:ext cx="10" cy="8"/>
              </a:xfrm>
              <a:custGeom>
                <a:avLst/>
                <a:gdLst>
                  <a:gd name="T0" fmla="*/ 0 w 10"/>
                  <a:gd name="T1" fmla="*/ 0 h 8"/>
                  <a:gd name="T2" fmla="*/ 2 w 10"/>
                  <a:gd name="T3" fmla="*/ 0 h 8"/>
                  <a:gd name="T4" fmla="*/ 7 w 10"/>
                  <a:gd name="T5" fmla="*/ 2 h 8"/>
                  <a:gd name="T6" fmla="*/ 10 w 10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8">
                    <a:moveTo>
                      <a:pt x="0" y="0"/>
                    </a:moveTo>
                    <a:lnTo>
                      <a:pt x="2" y="0"/>
                    </a:lnTo>
                    <a:lnTo>
                      <a:pt x="7" y="2"/>
                    </a:lnTo>
                    <a:lnTo>
                      <a:pt x="1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1" name="Freeform 2221"/>
              <p:cNvSpPr>
                <a:spLocks/>
              </p:cNvSpPr>
              <p:nvPr/>
            </p:nvSpPr>
            <p:spPr bwMode="auto">
              <a:xfrm>
                <a:off x="3353" y="2022"/>
                <a:ext cx="21" cy="11"/>
              </a:xfrm>
              <a:custGeom>
                <a:avLst/>
                <a:gdLst>
                  <a:gd name="T0" fmla="*/ 0 w 21"/>
                  <a:gd name="T1" fmla="*/ 0 h 11"/>
                  <a:gd name="T2" fmla="*/ 3 w 21"/>
                  <a:gd name="T3" fmla="*/ 0 h 11"/>
                  <a:gd name="T4" fmla="*/ 8 w 21"/>
                  <a:gd name="T5" fmla="*/ 0 h 11"/>
                  <a:gd name="T6" fmla="*/ 11 w 21"/>
                  <a:gd name="T7" fmla="*/ 3 h 11"/>
                  <a:gd name="T8" fmla="*/ 21 w 21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1">
                    <a:moveTo>
                      <a:pt x="0" y="0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11" y="3"/>
                    </a:lnTo>
                    <a:lnTo>
                      <a:pt x="21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2" name="Freeform 2222"/>
              <p:cNvSpPr>
                <a:spLocks/>
              </p:cNvSpPr>
              <p:nvPr/>
            </p:nvSpPr>
            <p:spPr bwMode="auto">
              <a:xfrm>
                <a:off x="3379" y="2043"/>
                <a:ext cx="39" cy="47"/>
              </a:xfrm>
              <a:custGeom>
                <a:avLst/>
                <a:gdLst>
                  <a:gd name="T0" fmla="*/ 31 w 39"/>
                  <a:gd name="T1" fmla="*/ 3 h 47"/>
                  <a:gd name="T2" fmla="*/ 23 w 39"/>
                  <a:gd name="T3" fmla="*/ 0 h 47"/>
                  <a:gd name="T4" fmla="*/ 16 w 39"/>
                  <a:gd name="T5" fmla="*/ 3 h 47"/>
                  <a:gd name="T6" fmla="*/ 8 w 39"/>
                  <a:gd name="T7" fmla="*/ 13 h 47"/>
                  <a:gd name="T8" fmla="*/ 5 w 39"/>
                  <a:gd name="T9" fmla="*/ 18 h 47"/>
                  <a:gd name="T10" fmla="*/ 0 w 39"/>
                  <a:gd name="T11" fmla="*/ 31 h 47"/>
                  <a:gd name="T12" fmla="*/ 0 w 39"/>
                  <a:gd name="T13" fmla="*/ 39 h 47"/>
                  <a:gd name="T14" fmla="*/ 5 w 39"/>
                  <a:gd name="T15" fmla="*/ 44 h 47"/>
                  <a:gd name="T16" fmla="*/ 11 w 39"/>
                  <a:gd name="T17" fmla="*/ 47 h 47"/>
                  <a:gd name="T18" fmla="*/ 18 w 39"/>
                  <a:gd name="T19" fmla="*/ 47 h 47"/>
                  <a:gd name="T20" fmla="*/ 26 w 39"/>
                  <a:gd name="T21" fmla="*/ 44 h 47"/>
                  <a:gd name="T22" fmla="*/ 34 w 39"/>
                  <a:gd name="T23" fmla="*/ 34 h 47"/>
                  <a:gd name="T24" fmla="*/ 36 w 39"/>
                  <a:gd name="T25" fmla="*/ 28 h 47"/>
                  <a:gd name="T26" fmla="*/ 39 w 39"/>
                  <a:gd name="T27" fmla="*/ 18 h 47"/>
                  <a:gd name="T28" fmla="*/ 39 w 39"/>
                  <a:gd name="T29" fmla="*/ 8 h 47"/>
                  <a:gd name="T30" fmla="*/ 34 w 39"/>
                  <a:gd name="T31" fmla="*/ 3 h 47"/>
                  <a:gd name="T32" fmla="*/ 31 w 39"/>
                  <a:gd name="T33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7">
                    <a:moveTo>
                      <a:pt x="31" y="3"/>
                    </a:moveTo>
                    <a:lnTo>
                      <a:pt x="23" y="0"/>
                    </a:lnTo>
                    <a:lnTo>
                      <a:pt x="16" y="3"/>
                    </a:lnTo>
                    <a:lnTo>
                      <a:pt x="8" y="13"/>
                    </a:lnTo>
                    <a:lnTo>
                      <a:pt x="5" y="18"/>
                    </a:lnTo>
                    <a:lnTo>
                      <a:pt x="0" y="31"/>
                    </a:lnTo>
                    <a:lnTo>
                      <a:pt x="0" y="39"/>
                    </a:lnTo>
                    <a:lnTo>
                      <a:pt x="5" y="44"/>
                    </a:lnTo>
                    <a:lnTo>
                      <a:pt x="11" y="47"/>
                    </a:lnTo>
                    <a:lnTo>
                      <a:pt x="18" y="47"/>
                    </a:lnTo>
                    <a:lnTo>
                      <a:pt x="26" y="44"/>
                    </a:lnTo>
                    <a:lnTo>
                      <a:pt x="34" y="34"/>
                    </a:lnTo>
                    <a:lnTo>
                      <a:pt x="36" y="28"/>
                    </a:lnTo>
                    <a:lnTo>
                      <a:pt x="39" y="18"/>
                    </a:lnTo>
                    <a:lnTo>
                      <a:pt x="39" y="8"/>
                    </a:lnTo>
                    <a:lnTo>
                      <a:pt x="34" y="3"/>
                    </a:lnTo>
                    <a:lnTo>
                      <a:pt x="31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3" name="Freeform 2223"/>
              <p:cNvSpPr>
                <a:spLocks/>
              </p:cNvSpPr>
              <p:nvPr/>
            </p:nvSpPr>
            <p:spPr bwMode="auto">
              <a:xfrm>
                <a:off x="3382" y="2046"/>
                <a:ext cx="18" cy="33"/>
              </a:xfrm>
              <a:custGeom>
                <a:avLst/>
                <a:gdLst>
                  <a:gd name="T0" fmla="*/ 18 w 18"/>
                  <a:gd name="T1" fmla="*/ 0 h 33"/>
                  <a:gd name="T2" fmla="*/ 15 w 18"/>
                  <a:gd name="T3" fmla="*/ 2 h 33"/>
                  <a:gd name="T4" fmla="*/ 8 w 18"/>
                  <a:gd name="T5" fmla="*/ 7 h 33"/>
                  <a:gd name="T6" fmla="*/ 2 w 18"/>
                  <a:gd name="T7" fmla="*/ 18 h 33"/>
                  <a:gd name="T8" fmla="*/ 0 w 18"/>
                  <a:gd name="T9" fmla="*/ 28 h 33"/>
                  <a:gd name="T10" fmla="*/ 0 w 18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3">
                    <a:moveTo>
                      <a:pt x="18" y="0"/>
                    </a:moveTo>
                    <a:lnTo>
                      <a:pt x="15" y="2"/>
                    </a:lnTo>
                    <a:lnTo>
                      <a:pt x="8" y="7"/>
                    </a:lnTo>
                    <a:lnTo>
                      <a:pt x="2" y="18"/>
                    </a:lnTo>
                    <a:lnTo>
                      <a:pt x="0" y="28"/>
                    </a:lnTo>
                    <a:lnTo>
                      <a:pt x="0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4" name="Freeform 2224"/>
              <p:cNvSpPr>
                <a:spLocks/>
              </p:cNvSpPr>
              <p:nvPr/>
            </p:nvSpPr>
            <p:spPr bwMode="auto">
              <a:xfrm>
                <a:off x="3397" y="2053"/>
                <a:ext cx="21" cy="37"/>
              </a:xfrm>
              <a:custGeom>
                <a:avLst/>
                <a:gdLst>
                  <a:gd name="T0" fmla="*/ 0 w 21"/>
                  <a:gd name="T1" fmla="*/ 37 h 37"/>
                  <a:gd name="T2" fmla="*/ 5 w 21"/>
                  <a:gd name="T3" fmla="*/ 31 h 37"/>
                  <a:gd name="T4" fmla="*/ 11 w 21"/>
                  <a:gd name="T5" fmla="*/ 26 h 37"/>
                  <a:gd name="T6" fmla="*/ 18 w 21"/>
                  <a:gd name="T7" fmla="*/ 16 h 37"/>
                  <a:gd name="T8" fmla="*/ 21 w 21"/>
                  <a:gd name="T9" fmla="*/ 6 h 37"/>
                  <a:gd name="T10" fmla="*/ 21 w 21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7">
                    <a:moveTo>
                      <a:pt x="0" y="37"/>
                    </a:moveTo>
                    <a:lnTo>
                      <a:pt x="5" y="31"/>
                    </a:lnTo>
                    <a:lnTo>
                      <a:pt x="11" y="26"/>
                    </a:lnTo>
                    <a:lnTo>
                      <a:pt x="18" y="16"/>
                    </a:lnTo>
                    <a:lnTo>
                      <a:pt x="21" y="6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5" name="Freeform 2225"/>
              <p:cNvSpPr>
                <a:spLocks/>
              </p:cNvSpPr>
              <p:nvPr/>
            </p:nvSpPr>
            <p:spPr bwMode="auto">
              <a:xfrm>
                <a:off x="3382" y="2043"/>
                <a:ext cx="28" cy="44"/>
              </a:xfrm>
              <a:custGeom>
                <a:avLst/>
                <a:gdLst>
                  <a:gd name="T0" fmla="*/ 28 w 28"/>
                  <a:gd name="T1" fmla="*/ 3 h 44"/>
                  <a:gd name="T2" fmla="*/ 23 w 28"/>
                  <a:gd name="T3" fmla="*/ 0 h 44"/>
                  <a:gd name="T4" fmla="*/ 18 w 28"/>
                  <a:gd name="T5" fmla="*/ 5 h 44"/>
                  <a:gd name="T6" fmla="*/ 10 w 28"/>
                  <a:gd name="T7" fmla="*/ 13 h 44"/>
                  <a:gd name="T8" fmla="*/ 5 w 28"/>
                  <a:gd name="T9" fmla="*/ 23 h 44"/>
                  <a:gd name="T10" fmla="*/ 0 w 28"/>
                  <a:gd name="T11" fmla="*/ 34 h 44"/>
                  <a:gd name="T12" fmla="*/ 0 w 28"/>
                  <a:gd name="T13" fmla="*/ 39 h 44"/>
                  <a:gd name="T14" fmla="*/ 2 w 28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4">
                    <a:moveTo>
                      <a:pt x="28" y="3"/>
                    </a:moveTo>
                    <a:lnTo>
                      <a:pt x="23" y="0"/>
                    </a:lnTo>
                    <a:lnTo>
                      <a:pt x="18" y="5"/>
                    </a:lnTo>
                    <a:lnTo>
                      <a:pt x="10" y="13"/>
                    </a:lnTo>
                    <a:lnTo>
                      <a:pt x="5" y="23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2" y="4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6" name="Freeform 2226"/>
              <p:cNvSpPr>
                <a:spLocks/>
              </p:cNvSpPr>
              <p:nvPr/>
            </p:nvSpPr>
            <p:spPr bwMode="auto">
              <a:xfrm>
                <a:off x="3390" y="2046"/>
                <a:ext cx="25" cy="44"/>
              </a:xfrm>
              <a:custGeom>
                <a:avLst/>
                <a:gdLst>
                  <a:gd name="T0" fmla="*/ 0 w 25"/>
                  <a:gd name="T1" fmla="*/ 44 h 44"/>
                  <a:gd name="T2" fmla="*/ 5 w 25"/>
                  <a:gd name="T3" fmla="*/ 44 h 44"/>
                  <a:gd name="T4" fmla="*/ 10 w 25"/>
                  <a:gd name="T5" fmla="*/ 41 h 44"/>
                  <a:gd name="T6" fmla="*/ 18 w 25"/>
                  <a:gd name="T7" fmla="*/ 31 h 44"/>
                  <a:gd name="T8" fmla="*/ 23 w 25"/>
                  <a:gd name="T9" fmla="*/ 20 h 44"/>
                  <a:gd name="T10" fmla="*/ 25 w 25"/>
                  <a:gd name="T11" fmla="*/ 10 h 44"/>
                  <a:gd name="T12" fmla="*/ 25 w 25"/>
                  <a:gd name="T13" fmla="*/ 5 h 44"/>
                  <a:gd name="T14" fmla="*/ 23 w 25"/>
                  <a:gd name="T15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44">
                    <a:moveTo>
                      <a:pt x="0" y="44"/>
                    </a:moveTo>
                    <a:lnTo>
                      <a:pt x="5" y="44"/>
                    </a:lnTo>
                    <a:lnTo>
                      <a:pt x="10" y="41"/>
                    </a:lnTo>
                    <a:lnTo>
                      <a:pt x="18" y="31"/>
                    </a:lnTo>
                    <a:lnTo>
                      <a:pt x="23" y="20"/>
                    </a:lnTo>
                    <a:lnTo>
                      <a:pt x="25" y="10"/>
                    </a:lnTo>
                    <a:lnTo>
                      <a:pt x="25" y="5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7" name="Freeform 2227"/>
              <p:cNvSpPr>
                <a:spLocks/>
              </p:cNvSpPr>
              <p:nvPr/>
            </p:nvSpPr>
            <p:spPr bwMode="auto">
              <a:xfrm>
                <a:off x="3175" y="1912"/>
                <a:ext cx="106" cy="85"/>
              </a:xfrm>
              <a:custGeom>
                <a:avLst/>
                <a:gdLst>
                  <a:gd name="T0" fmla="*/ 0 w 106"/>
                  <a:gd name="T1" fmla="*/ 0 h 85"/>
                  <a:gd name="T2" fmla="*/ 8 w 106"/>
                  <a:gd name="T3" fmla="*/ 7 h 85"/>
                  <a:gd name="T4" fmla="*/ 29 w 106"/>
                  <a:gd name="T5" fmla="*/ 25 h 85"/>
                  <a:gd name="T6" fmla="*/ 47 w 106"/>
                  <a:gd name="T7" fmla="*/ 41 h 85"/>
                  <a:gd name="T8" fmla="*/ 55 w 106"/>
                  <a:gd name="T9" fmla="*/ 46 h 85"/>
                  <a:gd name="T10" fmla="*/ 80 w 106"/>
                  <a:gd name="T11" fmla="*/ 69 h 85"/>
                  <a:gd name="T12" fmla="*/ 96 w 106"/>
                  <a:gd name="T13" fmla="*/ 77 h 85"/>
                  <a:gd name="T14" fmla="*/ 106 w 106"/>
                  <a:gd name="T1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85">
                    <a:moveTo>
                      <a:pt x="0" y="0"/>
                    </a:moveTo>
                    <a:lnTo>
                      <a:pt x="8" y="7"/>
                    </a:lnTo>
                    <a:lnTo>
                      <a:pt x="29" y="25"/>
                    </a:lnTo>
                    <a:lnTo>
                      <a:pt x="47" y="41"/>
                    </a:lnTo>
                    <a:lnTo>
                      <a:pt x="55" y="46"/>
                    </a:lnTo>
                    <a:lnTo>
                      <a:pt x="80" y="69"/>
                    </a:lnTo>
                    <a:lnTo>
                      <a:pt x="96" y="77"/>
                    </a:lnTo>
                    <a:lnTo>
                      <a:pt x="106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8" name="Freeform 2228"/>
              <p:cNvSpPr>
                <a:spLocks/>
              </p:cNvSpPr>
              <p:nvPr/>
            </p:nvSpPr>
            <p:spPr bwMode="auto">
              <a:xfrm>
                <a:off x="3439" y="1919"/>
                <a:ext cx="588" cy="235"/>
              </a:xfrm>
              <a:custGeom>
                <a:avLst/>
                <a:gdLst>
                  <a:gd name="T0" fmla="*/ 0 w 588"/>
                  <a:gd name="T1" fmla="*/ 171 h 235"/>
                  <a:gd name="T2" fmla="*/ 10 w 588"/>
                  <a:gd name="T3" fmla="*/ 176 h 235"/>
                  <a:gd name="T4" fmla="*/ 25 w 588"/>
                  <a:gd name="T5" fmla="*/ 186 h 235"/>
                  <a:gd name="T6" fmla="*/ 54 w 588"/>
                  <a:gd name="T7" fmla="*/ 201 h 235"/>
                  <a:gd name="T8" fmla="*/ 98 w 588"/>
                  <a:gd name="T9" fmla="*/ 220 h 235"/>
                  <a:gd name="T10" fmla="*/ 141 w 588"/>
                  <a:gd name="T11" fmla="*/ 230 h 235"/>
                  <a:gd name="T12" fmla="*/ 180 w 588"/>
                  <a:gd name="T13" fmla="*/ 235 h 235"/>
                  <a:gd name="T14" fmla="*/ 190 w 588"/>
                  <a:gd name="T15" fmla="*/ 235 h 235"/>
                  <a:gd name="T16" fmla="*/ 237 w 588"/>
                  <a:gd name="T17" fmla="*/ 235 h 235"/>
                  <a:gd name="T18" fmla="*/ 245 w 588"/>
                  <a:gd name="T19" fmla="*/ 235 h 235"/>
                  <a:gd name="T20" fmla="*/ 273 w 588"/>
                  <a:gd name="T21" fmla="*/ 230 h 235"/>
                  <a:gd name="T22" fmla="*/ 304 w 588"/>
                  <a:gd name="T23" fmla="*/ 220 h 235"/>
                  <a:gd name="T24" fmla="*/ 304 w 588"/>
                  <a:gd name="T25" fmla="*/ 220 h 235"/>
                  <a:gd name="T26" fmla="*/ 335 w 588"/>
                  <a:gd name="T27" fmla="*/ 214 h 235"/>
                  <a:gd name="T28" fmla="*/ 353 w 588"/>
                  <a:gd name="T29" fmla="*/ 201 h 235"/>
                  <a:gd name="T30" fmla="*/ 356 w 588"/>
                  <a:gd name="T31" fmla="*/ 183 h 235"/>
                  <a:gd name="T32" fmla="*/ 358 w 588"/>
                  <a:gd name="T33" fmla="*/ 165 h 235"/>
                  <a:gd name="T34" fmla="*/ 376 w 588"/>
                  <a:gd name="T35" fmla="*/ 155 h 235"/>
                  <a:gd name="T36" fmla="*/ 397 w 588"/>
                  <a:gd name="T37" fmla="*/ 150 h 235"/>
                  <a:gd name="T38" fmla="*/ 399 w 588"/>
                  <a:gd name="T39" fmla="*/ 150 h 235"/>
                  <a:gd name="T40" fmla="*/ 423 w 588"/>
                  <a:gd name="T41" fmla="*/ 145 h 235"/>
                  <a:gd name="T42" fmla="*/ 436 w 588"/>
                  <a:gd name="T43" fmla="*/ 134 h 235"/>
                  <a:gd name="T44" fmla="*/ 441 w 588"/>
                  <a:gd name="T45" fmla="*/ 122 h 235"/>
                  <a:gd name="T46" fmla="*/ 446 w 588"/>
                  <a:gd name="T47" fmla="*/ 109 h 235"/>
                  <a:gd name="T48" fmla="*/ 446 w 588"/>
                  <a:gd name="T49" fmla="*/ 96 h 235"/>
                  <a:gd name="T50" fmla="*/ 448 w 588"/>
                  <a:gd name="T51" fmla="*/ 83 h 235"/>
                  <a:gd name="T52" fmla="*/ 459 w 588"/>
                  <a:gd name="T53" fmla="*/ 75 h 235"/>
                  <a:gd name="T54" fmla="*/ 479 w 588"/>
                  <a:gd name="T55" fmla="*/ 75 h 235"/>
                  <a:gd name="T56" fmla="*/ 495 w 588"/>
                  <a:gd name="T57" fmla="*/ 72 h 235"/>
                  <a:gd name="T58" fmla="*/ 490 w 588"/>
                  <a:gd name="T59" fmla="*/ 60 h 235"/>
                  <a:gd name="T60" fmla="*/ 474 w 588"/>
                  <a:gd name="T61" fmla="*/ 42 h 235"/>
                  <a:gd name="T62" fmla="*/ 472 w 588"/>
                  <a:gd name="T63" fmla="*/ 29 h 235"/>
                  <a:gd name="T64" fmla="*/ 487 w 588"/>
                  <a:gd name="T65" fmla="*/ 29 h 235"/>
                  <a:gd name="T66" fmla="*/ 505 w 588"/>
                  <a:gd name="T67" fmla="*/ 31 h 235"/>
                  <a:gd name="T68" fmla="*/ 521 w 588"/>
                  <a:gd name="T69" fmla="*/ 34 h 235"/>
                  <a:gd name="T70" fmla="*/ 526 w 588"/>
                  <a:gd name="T71" fmla="*/ 34 h 235"/>
                  <a:gd name="T72" fmla="*/ 539 w 588"/>
                  <a:gd name="T73" fmla="*/ 34 h 235"/>
                  <a:gd name="T74" fmla="*/ 541 w 588"/>
                  <a:gd name="T75" fmla="*/ 29 h 235"/>
                  <a:gd name="T76" fmla="*/ 539 w 588"/>
                  <a:gd name="T77" fmla="*/ 23 h 235"/>
                  <a:gd name="T78" fmla="*/ 546 w 588"/>
                  <a:gd name="T79" fmla="*/ 21 h 235"/>
                  <a:gd name="T80" fmla="*/ 554 w 588"/>
                  <a:gd name="T81" fmla="*/ 21 h 235"/>
                  <a:gd name="T82" fmla="*/ 562 w 588"/>
                  <a:gd name="T83" fmla="*/ 21 h 235"/>
                  <a:gd name="T84" fmla="*/ 570 w 588"/>
                  <a:gd name="T85" fmla="*/ 21 h 235"/>
                  <a:gd name="T86" fmla="*/ 580 w 588"/>
                  <a:gd name="T87" fmla="*/ 26 h 235"/>
                  <a:gd name="T88" fmla="*/ 585 w 588"/>
                  <a:gd name="T89" fmla="*/ 26 h 235"/>
                  <a:gd name="T90" fmla="*/ 580 w 588"/>
                  <a:gd name="T91" fmla="*/ 18 h 235"/>
                  <a:gd name="T92" fmla="*/ 577 w 588"/>
                  <a:gd name="T93" fmla="*/ 16 h 235"/>
                  <a:gd name="T94" fmla="*/ 583 w 588"/>
                  <a:gd name="T95" fmla="*/ 18 h 235"/>
                  <a:gd name="T96" fmla="*/ 588 w 588"/>
                  <a:gd name="T97" fmla="*/ 18 h 235"/>
                  <a:gd name="T98" fmla="*/ 588 w 588"/>
                  <a:gd name="T99" fmla="*/ 18 h 235"/>
                  <a:gd name="T100" fmla="*/ 580 w 588"/>
                  <a:gd name="T101" fmla="*/ 13 h 235"/>
                  <a:gd name="T102" fmla="*/ 572 w 588"/>
                  <a:gd name="T103" fmla="*/ 5 h 235"/>
                  <a:gd name="T104" fmla="*/ 564 w 588"/>
                  <a:gd name="T105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88" h="235">
                    <a:moveTo>
                      <a:pt x="0" y="171"/>
                    </a:moveTo>
                    <a:lnTo>
                      <a:pt x="10" y="176"/>
                    </a:lnTo>
                    <a:lnTo>
                      <a:pt x="25" y="186"/>
                    </a:lnTo>
                    <a:lnTo>
                      <a:pt x="54" y="201"/>
                    </a:lnTo>
                    <a:lnTo>
                      <a:pt x="98" y="220"/>
                    </a:lnTo>
                    <a:lnTo>
                      <a:pt x="141" y="230"/>
                    </a:lnTo>
                    <a:lnTo>
                      <a:pt x="180" y="235"/>
                    </a:lnTo>
                    <a:lnTo>
                      <a:pt x="190" y="235"/>
                    </a:lnTo>
                    <a:lnTo>
                      <a:pt x="237" y="235"/>
                    </a:lnTo>
                    <a:lnTo>
                      <a:pt x="245" y="235"/>
                    </a:lnTo>
                    <a:lnTo>
                      <a:pt x="273" y="230"/>
                    </a:lnTo>
                    <a:lnTo>
                      <a:pt x="304" y="220"/>
                    </a:lnTo>
                    <a:lnTo>
                      <a:pt x="304" y="220"/>
                    </a:lnTo>
                    <a:lnTo>
                      <a:pt x="335" y="214"/>
                    </a:lnTo>
                    <a:lnTo>
                      <a:pt x="353" y="201"/>
                    </a:lnTo>
                    <a:lnTo>
                      <a:pt x="356" y="183"/>
                    </a:lnTo>
                    <a:lnTo>
                      <a:pt x="358" y="165"/>
                    </a:lnTo>
                    <a:lnTo>
                      <a:pt x="376" y="155"/>
                    </a:lnTo>
                    <a:lnTo>
                      <a:pt x="397" y="150"/>
                    </a:lnTo>
                    <a:lnTo>
                      <a:pt x="399" y="150"/>
                    </a:lnTo>
                    <a:lnTo>
                      <a:pt x="423" y="145"/>
                    </a:lnTo>
                    <a:lnTo>
                      <a:pt x="436" y="134"/>
                    </a:lnTo>
                    <a:lnTo>
                      <a:pt x="441" y="122"/>
                    </a:lnTo>
                    <a:lnTo>
                      <a:pt x="446" y="109"/>
                    </a:lnTo>
                    <a:lnTo>
                      <a:pt x="446" y="96"/>
                    </a:lnTo>
                    <a:lnTo>
                      <a:pt x="448" y="83"/>
                    </a:lnTo>
                    <a:lnTo>
                      <a:pt x="459" y="75"/>
                    </a:lnTo>
                    <a:lnTo>
                      <a:pt x="479" y="75"/>
                    </a:lnTo>
                    <a:lnTo>
                      <a:pt x="495" y="72"/>
                    </a:lnTo>
                    <a:lnTo>
                      <a:pt x="490" y="60"/>
                    </a:lnTo>
                    <a:lnTo>
                      <a:pt x="474" y="42"/>
                    </a:lnTo>
                    <a:lnTo>
                      <a:pt x="472" y="29"/>
                    </a:lnTo>
                    <a:lnTo>
                      <a:pt x="487" y="29"/>
                    </a:lnTo>
                    <a:lnTo>
                      <a:pt x="505" y="31"/>
                    </a:lnTo>
                    <a:lnTo>
                      <a:pt x="521" y="34"/>
                    </a:lnTo>
                    <a:lnTo>
                      <a:pt x="526" y="34"/>
                    </a:lnTo>
                    <a:lnTo>
                      <a:pt x="539" y="34"/>
                    </a:lnTo>
                    <a:lnTo>
                      <a:pt x="541" y="29"/>
                    </a:lnTo>
                    <a:lnTo>
                      <a:pt x="539" y="23"/>
                    </a:lnTo>
                    <a:lnTo>
                      <a:pt x="546" y="21"/>
                    </a:lnTo>
                    <a:lnTo>
                      <a:pt x="554" y="21"/>
                    </a:lnTo>
                    <a:lnTo>
                      <a:pt x="562" y="21"/>
                    </a:lnTo>
                    <a:lnTo>
                      <a:pt x="570" y="21"/>
                    </a:lnTo>
                    <a:lnTo>
                      <a:pt x="580" y="26"/>
                    </a:lnTo>
                    <a:lnTo>
                      <a:pt x="585" y="26"/>
                    </a:lnTo>
                    <a:lnTo>
                      <a:pt x="580" y="18"/>
                    </a:lnTo>
                    <a:lnTo>
                      <a:pt x="577" y="16"/>
                    </a:lnTo>
                    <a:lnTo>
                      <a:pt x="583" y="18"/>
                    </a:lnTo>
                    <a:lnTo>
                      <a:pt x="588" y="18"/>
                    </a:lnTo>
                    <a:lnTo>
                      <a:pt x="588" y="18"/>
                    </a:lnTo>
                    <a:lnTo>
                      <a:pt x="580" y="13"/>
                    </a:lnTo>
                    <a:lnTo>
                      <a:pt x="572" y="5"/>
                    </a:lnTo>
                    <a:lnTo>
                      <a:pt x="56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69" name="Freeform 2229"/>
              <p:cNvSpPr>
                <a:spLocks/>
              </p:cNvSpPr>
              <p:nvPr/>
            </p:nvSpPr>
            <p:spPr bwMode="auto">
              <a:xfrm>
                <a:off x="3173" y="1945"/>
                <a:ext cx="944" cy="271"/>
              </a:xfrm>
              <a:custGeom>
                <a:avLst/>
                <a:gdLst>
                  <a:gd name="T0" fmla="*/ 10 w 944"/>
                  <a:gd name="T1" fmla="*/ 10 h 271"/>
                  <a:gd name="T2" fmla="*/ 46 w 944"/>
                  <a:gd name="T3" fmla="*/ 36 h 271"/>
                  <a:gd name="T4" fmla="*/ 93 w 944"/>
                  <a:gd name="T5" fmla="*/ 67 h 271"/>
                  <a:gd name="T6" fmla="*/ 139 w 944"/>
                  <a:gd name="T7" fmla="*/ 96 h 271"/>
                  <a:gd name="T8" fmla="*/ 183 w 944"/>
                  <a:gd name="T9" fmla="*/ 121 h 271"/>
                  <a:gd name="T10" fmla="*/ 227 w 944"/>
                  <a:gd name="T11" fmla="*/ 150 h 271"/>
                  <a:gd name="T12" fmla="*/ 268 w 944"/>
                  <a:gd name="T13" fmla="*/ 183 h 271"/>
                  <a:gd name="T14" fmla="*/ 307 w 944"/>
                  <a:gd name="T15" fmla="*/ 212 h 271"/>
                  <a:gd name="T16" fmla="*/ 395 w 944"/>
                  <a:gd name="T17" fmla="*/ 245 h 271"/>
                  <a:gd name="T18" fmla="*/ 444 w 944"/>
                  <a:gd name="T19" fmla="*/ 258 h 271"/>
                  <a:gd name="T20" fmla="*/ 531 w 944"/>
                  <a:gd name="T21" fmla="*/ 271 h 271"/>
                  <a:gd name="T22" fmla="*/ 585 w 944"/>
                  <a:gd name="T23" fmla="*/ 271 h 271"/>
                  <a:gd name="T24" fmla="*/ 629 w 944"/>
                  <a:gd name="T25" fmla="*/ 268 h 271"/>
                  <a:gd name="T26" fmla="*/ 663 w 944"/>
                  <a:gd name="T27" fmla="*/ 263 h 271"/>
                  <a:gd name="T28" fmla="*/ 707 w 944"/>
                  <a:gd name="T29" fmla="*/ 258 h 271"/>
                  <a:gd name="T30" fmla="*/ 740 w 944"/>
                  <a:gd name="T31" fmla="*/ 243 h 271"/>
                  <a:gd name="T32" fmla="*/ 735 w 944"/>
                  <a:gd name="T33" fmla="*/ 206 h 271"/>
                  <a:gd name="T34" fmla="*/ 745 w 944"/>
                  <a:gd name="T35" fmla="*/ 186 h 271"/>
                  <a:gd name="T36" fmla="*/ 769 w 944"/>
                  <a:gd name="T37" fmla="*/ 181 h 271"/>
                  <a:gd name="T38" fmla="*/ 787 w 944"/>
                  <a:gd name="T39" fmla="*/ 157 h 271"/>
                  <a:gd name="T40" fmla="*/ 794 w 944"/>
                  <a:gd name="T41" fmla="*/ 132 h 271"/>
                  <a:gd name="T42" fmla="*/ 818 w 944"/>
                  <a:gd name="T43" fmla="*/ 116 h 271"/>
                  <a:gd name="T44" fmla="*/ 833 w 944"/>
                  <a:gd name="T45" fmla="*/ 101 h 271"/>
                  <a:gd name="T46" fmla="*/ 843 w 944"/>
                  <a:gd name="T47" fmla="*/ 83 h 271"/>
                  <a:gd name="T48" fmla="*/ 841 w 944"/>
                  <a:gd name="T49" fmla="*/ 62 h 271"/>
                  <a:gd name="T50" fmla="*/ 861 w 944"/>
                  <a:gd name="T51" fmla="*/ 57 h 271"/>
                  <a:gd name="T52" fmla="*/ 890 w 944"/>
                  <a:gd name="T53" fmla="*/ 59 h 271"/>
                  <a:gd name="T54" fmla="*/ 895 w 944"/>
                  <a:gd name="T55" fmla="*/ 57 h 271"/>
                  <a:gd name="T56" fmla="*/ 903 w 944"/>
                  <a:gd name="T57" fmla="*/ 49 h 271"/>
                  <a:gd name="T58" fmla="*/ 921 w 944"/>
                  <a:gd name="T59" fmla="*/ 52 h 271"/>
                  <a:gd name="T60" fmla="*/ 939 w 944"/>
                  <a:gd name="T61" fmla="*/ 57 h 271"/>
                  <a:gd name="T62" fmla="*/ 941 w 944"/>
                  <a:gd name="T63" fmla="*/ 54 h 271"/>
                  <a:gd name="T64" fmla="*/ 939 w 944"/>
                  <a:gd name="T65" fmla="*/ 46 h 271"/>
                  <a:gd name="T66" fmla="*/ 941 w 944"/>
                  <a:gd name="T67" fmla="*/ 46 h 271"/>
                  <a:gd name="T68" fmla="*/ 941 w 944"/>
                  <a:gd name="T69" fmla="*/ 4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44" h="271">
                    <a:moveTo>
                      <a:pt x="0" y="0"/>
                    </a:moveTo>
                    <a:lnTo>
                      <a:pt x="10" y="10"/>
                    </a:lnTo>
                    <a:lnTo>
                      <a:pt x="39" y="31"/>
                    </a:lnTo>
                    <a:lnTo>
                      <a:pt x="46" y="36"/>
                    </a:lnTo>
                    <a:lnTo>
                      <a:pt x="70" y="54"/>
                    </a:lnTo>
                    <a:lnTo>
                      <a:pt x="93" y="67"/>
                    </a:lnTo>
                    <a:lnTo>
                      <a:pt x="113" y="77"/>
                    </a:lnTo>
                    <a:lnTo>
                      <a:pt x="139" y="96"/>
                    </a:lnTo>
                    <a:lnTo>
                      <a:pt x="162" y="108"/>
                    </a:lnTo>
                    <a:lnTo>
                      <a:pt x="183" y="121"/>
                    </a:lnTo>
                    <a:lnTo>
                      <a:pt x="214" y="139"/>
                    </a:lnTo>
                    <a:lnTo>
                      <a:pt x="227" y="150"/>
                    </a:lnTo>
                    <a:lnTo>
                      <a:pt x="255" y="173"/>
                    </a:lnTo>
                    <a:lnTo>
                      <a:pt x="268" y="183"/>
                    </a:lnTo>
                    <a:lnTo>
                      <a:pt x="302" y="209"/>
                    </a:lnTo>
                    <a:lnTo>
                      <a:pt x="307" y="212"/>
                    </a:lnTo>
                    <a:lnTo>
                      <a:pt x="351" y="232"/>
                    </a:lnTo>
                    <a:lnTo>
                      <a:pt x="395" y="245"/>
                    </a:lnTo>
                    <a:lnTo>
                      <a:pt x="438" y="255"/>
                    </a:lnTo>
                    <a:lnTo>
                      <a:pt x="444" y="258"/>
                    </a:lnTo>
                    <a:lnTo>
                      <a:pt x="487" y="263"/>
                    </a:lnTo>
                    <a:lnTo>
                      <a:pt x="531" y="271"/>
                    </a:lnTo>
                    <a:lnTo>
                      <a:pt x="534" y="271"/>
                    </a:lnTo>
                    <a:lnTo>
                      <a:pt x="585" y="271"/>
                    </a:lnTo>
                    <a:lnTo>
                      <a:pt x="588" y="271"/>
                    </a:lnTo>
                    <a:lnTo>
                      <a:pt x="629" y="268"/>
                    </a:lnTo>
                    <a:lnTo>
                      <a:pt x="645" y="268"/>
                    </a:lnTo>
                    <a:lnTo>
                      <a:pt x="663" y="263"/>
                    </a:lnTo>
                    <a:lnTo>
                      <a:pt x="696" y="261"/>
                    </a:lnTo>
                    <a:lnTo>
                      <a:pt x="707" y="258"/>
                    </a:lnTo>
                    <a:lnTo>
                      <a:pt x="725" y="255"/>
                    </a:lnTo>
                    <a:lnTo>
                      <a:pt x="740" y="243"/>
                    </a:lnTo>
                    <a:lnTo>
                      <a:pt x="738" y="222"/>
                    </a:lnTo>
                    <a:lnTo>
                      <a:pt x="735" y="206"/>
                    </a:lnTo>
                    <a:lnTo>
                      <a:pt x="732" y="199"/>
                    </a:lnTo>
                    <a:lnTo>
                      <a:pt x="745" y="186"/>
                    </a:lnTo>
                    <a:lnTo>
                      <a:pt x="751" y="183"/>
                    </a:lnTo>
                    <a:lnTo>
                      <a:pt x="769" y="181"/>
                    </a:lnTo>
                    <a:lnTo>
                      <a:pt x="784" y="173"/>
                    </a:lnTo>
                    <a:lnTo>
                      <a:pt x="787" y="157"/>
                    </a:lnTo>
                    <a:lnTo>
                      <a:pt x="789" y="142"/>
                    </a:lnTo>
                    <a:lnTo>
                      <a:pt x="794" y="132"/>
                    </a:lnTo>
                    <a:lnTo>
                      <a:pt x="805" y="121"/>
                    </a:lnTo>
                    <a:lnTo>
                      <a:pt x="818" y="116"/>
                    </a:lnTo>
                    <a:lnTo>
                      <a:pt x="825" y="108"/>
                    </a:lnTo>
                    <a:lnTo>
                      <a:pt x="833" y="101"/>
                    </a:lnTo>
                    <a:lnTo>
                      <a:pt x="841" y="93"/>
                    </a:lnTo>
                    <a:lnTo>
                      <a:pt x="843" y="83"/>
                    </a:lnTo>
                    <a:lnTo>
                      <a:pt x="841" y="72"/>
                    </a:lnTo>
                    <a:lnTo>
                      <a:pt x="841" y="62"/>
                    </a:lnTo>
                    <a:lnTo>
                      <a:pt x="849" y="57"/>
                    </a:lnTo>
                    <a:lnTo>
                      <a:pt x="861" y="57"/>
                    </a:lnTo>
                    <a:lnTo>
                      <a:pt x="877" y="57"/>
                    </a:lnTo>
                    <a:lnTo>
                      <a:pt x="890" y="59"/>
                    </a:lnTo>
                    <a:lnTo>
                      <a:pt x="892" y="57"/>
                    </a:lnTo>
                    <a:lnTo>
                      <a:pt x="895" y="57"/>
                    </a:lnTo>
                    <a:lnTo>
                      <a:pt x="898" y="52"/>
                    </a:lnTo>
                    <a:lnTo>
                      <a:pt x="903" y="49"/>
                    </a:lnTo>
                    <a:lnTo>
                      <a:pt x="913" y="52"/>
                    </a:lnTo>
                    <a:lnTo>
                      <a:pt x="921" y="52"/>
                    </a:lnTo>
                    <a:lnTo>
                      <a:pt x="931" y="54"/>
                    </a:lnTo>
                    <a:lnTo>
                      <a:pt x="939" y="57"/>
                    </a:lnTo>
                    <a:lnTo>
                      <a:pt x="944" y="57"/>
                    </a:lnTo>
                    <a:lnTo>
                      <a:pt x="941" y="54"/>
                    </a:lnTo>
                    <a:lnTo>
                      <a:pt x="936" y="49"/>
                    </a:lnTo>
                    <a:lnTo>
                      <a:pt x="939" y="46"/>
                    </a:lnTo>
                    <a:lnTo>
                      <a:pt x="941" y="46"/>
                    </a:lnTo>
                    <a:lnTo>
                      <a:pt x="941" y="46"/>
                    </a:lnTo>
                    <a:lnTo>
                      <a:pt x="941" y="46"/>
                    </a:lnTo>
                    <a:lnTo>
                      <a:pt x="941" y="44"/>
                    </a:lnTo>
                    <a:lnTo>
                      <a:pt x="939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0" name="Freeform 2230"/>
              <p:cNvSpPr>
                <a:spLocks/>
              </p:cNvSpPr>
              <p:nvPr/>
            </p:nvSpPr>
            <p:spPr bwMode="auto">
              <a:xfrm>
                <a:off x="3255" y="201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0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1" name="Freeform 2231"/>
              <p:cNvSpPr>
                <a:spLocks/>
              </p:cNvSpPr>
              <p:nvPr/>
            </p:nvSpPr>
            <p:spPr bwMode="auto">
              <a:xfrm>
                <a:off x="3253" y="2004"/>
                <a:ext cx="28" cy="29"/>
              </a:xfrm>
              <a:custGeom>
                <a:avLst/>
                <a:gdLst>
                  <a:gd name="T0" fmla="*/ 5 w 28"/>
                  <a:gd name="T1" fmla="*/ 6 h 29"/>
                  <a:gd name="T2" fmla="*/ 5 w 28"/>
                  <a:gd name="T3" fmla="*/ 6 h 29"/>
                  <a:gd name="T4" fmla="*/ 8 w 28"/>
                  <a:gd name="T5" fmla="*/ 8 h 29"/>
                  <a:gd name="T6" fmla="*/ 5 w 28"/>
                  <a:gd name="T7" fmla="*/ 11 h 29"/>
                  <a:gd name="T8" fmla="*/ 2 w 28"/>
                  <a:gd name="T9" fmla="*/ 11 h 29"/>
                  <a:gd name="T10" fmla="*/ 0 w 28"/>
                  <a:gd name="T11" fmla="*/ 11 h 29"/>
                  <a:gd name="T12" fmla="*/ 0 w 28"/>
                  <a:gd name="T13" fmla="*/ 8 h 29"/>
                  <a:gd name="T14" fmla="*/ 0 w 28"/>
                  <a:gd name="T15" fmla="*/ 6 h 29"/>
                  <a:gd name="T16" fmla="*/ 5 w 28"/>
                  <a:gd name="T17" fmla="*/ 3 h 29"/>
                  <a:gd name="T18" fmla="*/ 8 w 28"/>
                  <a:gd name="T19" fmla="*/ 0 h 29"/>
                  <a:gd name="T20" fmla="*/ 15 w 28"/>
                  <a:gd name="T21" fmla="*/ 3 h 29"/>
                  <a:gd name="T22" fmla="*/ 23 w 28"/>
                  <a:gd name="T23" fmla="*/ 8 h 29"/>
                  <a:gd name="T24" fmla="*/ 28 w 28"/>
                  <a:gd name="T25" fmla="*/ 13 h 29"/>
                  <a:gd name="T26" fmla="*/ 28 w 28"/>
                  <a:gd name="T27" fmla="*/ 18 h 29"/>
                  <a:gd name="T28" fmla="*/ 23 w 28"/>
                  <a:gd name="T29" fmla="*/ 24 h 29"/>
                  <a:gd name="T30" fmla="*/ 21 w 28"/>
                  <a:gd name="T31" fmla="*/ 29 h 29"/>
                  <a:gd name="T32" fmla="*/ 13 w 28"/>
                  <a:gd name="T3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9">
                    <a:moveTo>
                      <a:pt x="5" y="6"/>
                    </a:moveTo>
                    <a:lnTo>
                      <a:pt x="5" y="6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2" y="11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5" y="3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23" y="8"/>
                    </a:lnTo>
                    <a:lnTo>
                      <a:pt x="28" y="13"/>
                    </a:lnTo>
                    <a:lnTo>
                      <a:pt x="28" y="18"/>
                    </a:lnTo>
                    <a:lnTo>
                      <a:pt x="23" y="24"/>
                    </a:lnTo>
                    <a:lnTo>
                      <a:pt x="21" y="29"/>
                    </a:lnTo>
                    <a:lnTo>
                      <a:pt x="1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2" name="Freeform 2232"/>
              <p:cNvSpPr>
                <a:spLocks/>
              </p:cNvSpPr>
              <p:nvPr/>
            </p:nvSpPr>
            <p:spPr bwMode="auto">
              <a:xfrm>
                <a:off x="3271" y="2017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5 w 8"/>
                  <a:gd name="T5" fmla="*/ 11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5" y="1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3" name="Freeform 2233"/>
              <p:cNvSpPr>
                <a:spLocks/>
              </p:cNvSpPr>
              <p:nvPr/>
            </p:nvSpPr>
            <p:spPr bwMode="auto">
              <a:xfrm>
                <a:off x="3263" y="2010"/>
                <a:ext cx="13" cy="18"/>
              </a:xfrm>
              <a:custGeom>
                <a:avLst/>
                <a:gdLst>
                  <a:gd name="T0" fmla="*/ 11 w 13"/>
                  <a:gd name="T1" fmla="*/ 0 h 18"/>
                  <a:gd name="T2" fmla="*/ 13 w 13"/>
                  <a:gd name="T3" fmla="*/ 5 h 18"/>
                  <a:gd name="T4" fmla="*/ 13 w 13"/>
                  <a:gd name="T5" fmla="*/ 10 h 18"/>
                  <a:gd name="T6" fmla="*/ 11 w 13"/>
                  <a:gd name="T7" fmla="*/ 15 h 18"/>
                  <a:gd name="T8" fmla="*/ 5 w 13"/>
                  <a:gd name="T9" fmla="*/ 18 h 18"/>
                  <a:gd name="T10" fmla="*/ 0 w 13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11" y="0"/>
                    </a:moveTo>
                    <a:lnTo>
                      <a:pt x="13" y="5"/>
                    </a:lnTo>
                    <a:lnTo>
                      <a:pt x="13" y="10"/>
                    </a:lnTo>
                    <a:lnTo>
                      <a:pt x="11" y="15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4" name="Freeform 2234"/>
              <p:cNvSpPr>
                <a:spLocks/>
              </p:cNvSpPr>
              <p:nvPr/>
            </p:nvSpPr>
            <p:spPr bwMode="auto">
              <a:xfrm>
                <a:off x="3237" y="2025"/>
                <a:ext cx="34" cy="31"/>
              </a:xfrm>
              <a:custGeom>
                <a:avLst/>
                <a:gdLst>
                  <a:gd name="T0" fmla="*/ 24 w 34"/>
                  <a:gd name="T1" fmla="*/ 0 h 31"/>
                  <a:gd name="T2" fmla="*/ 29 w 34"/>
                  <a:gd name="T3" fmla="*/ 5 h 31"/>
                  <a:gd name="T4" fmla="*/ 31 w 34"/>
                  <a:gd name="T5" fmla="*/ 10 h 31"/>
                  <a:gd name="T6" fmla="*/ 34 w 34"/>
                  <a:gd name="T7" fmla="*/ 16 h 31"/>
                  <a:gd name="T8" fmla="*/ 31 w 34"/>
                  <a:gd name="T9" fmla="*/ 21 h 31"/>
                  <a:gd name="T10" fmla="*/ 29 w 34"/>
                  <a:gd name="T11" fmla="*/ 26 h 31"/>
                  <a:gd name="T12" fmla="*/ 24 w 34"/>
                  <a:gd name="T13" fmla="*/ 28 h 31"/>
                  <a:gd name="T14" fmla="*/ 21 w 34"/>
                  <a:gd name="T15" fmla="*/ 31 h 31"/>
                  <a:gd name="T16" fmla="*/ 13 w 34"/>
                  <a:gd name="T17" fmla="*/ 28 h 31"/>
                  <a:gd name="T18" fmla="*/ 6 w 34"/>
                  <a:gd name="T19" fmla="*/ 23 h 31"/>
                  <a:gd name="T20" fmla="*/ 0 w 34"/>
                  <a:gd name="T21" fmla="*/ 18 h 31"/>
                  <a:gd name="T22" fmla="*/ 0 w 34"/>
                  <a:gd name="T23" fmla="*/ 16 h 31"/>
                  <a:gd name="T24" fmla="*/ 0 w 34"/>
                  <a:gd name="T25" fmla="*/ 10 h 31"/>
                  <a:gd name="T26" fmla="*/ 3 w 34"/>
                  <a:gd name="T27" fmla="*/ 8 h 31"/>
                  <a:gd name="T28" fmla="*/ 6 w 34"/>
                  <a:gd name="T29" fmla="*/ 8 h 31"/>
                  <a:gd name="T30" fmla="*/ 8 w 34"/>
                  <a:gd name="T31" fmla="*/ 8 h 31"/>
                  <a:gd name="T32" fmla="*/ 8 w 34"/>
                  <a:gd name="T33" fmla="*/ 10 h 31"/>
                  <a:gd name="T34" fmla="*/ 8 w 34"/>
                  <a:gd name="T35" fmla="*/ 13 h 31"/>
                  <a:gd name="T36" fmla="*/ 3 w 34"/>
                  <a:gd name="T37" fmla="*/ 13 h 31"/>
                  <a:gd name="T38" fmla="*/ 3 w 34"/>
                  <a:gd name="T39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31">
                    <a:moveTo>
                      <a:pt x="24" y="0"/>
                    </a:moveTo>
                    <a:lnTo>
                      <a:pt x="29" y="5"/>
                    </a:lnTo>
                    <a:lnTo>
                      <a:pt x="31" y="10"/>
                    </a:lnTo>
                    <a:lnTo>
                      <a:pt x="34" y="16"/>
                    </a:lnTo>
                    <a:lnTo>
                      <a:pt x="31" y="21"/>
                    </a:lnTo>
                    <a:lnTo>
                      <a:pt x="29" y="26"/>
                    </a:lnTo>
                    <a:lnTo>
                      <a:pt x="24" y="28"/>
                    </a:lnTo>
                    <a:lnTo>
                      <a:pt x="21" y="31"/>
                    </a:lnTo>
                    <a:lnTo>
                      <a:pt x="13" y="28"/>
                    </a:lnTo>
                    <a:lnTo>
                      <a:pt x="6" y="23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3" y="8"/>
                    </a:lnTo>
                    <a:lnTo>
                      <a:pt x="6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3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5" name="Freeform 2235"/>
              <p:cNvSpPr>
                <a:spLocks/>
              </p:cNvSpPr>
              <p:nvPr/>
            </p:nvSpPr>
            <p:spPr bwMode="auto">
              <a:xfrm>
                <a:off x="3261" y="2041"/>
                <a:ext cx="7" cy="12"/>
              </a:xfrm>
              <a:custGeom>
                <a:avLst/>
                <a:gdLst>
                  <a:gd name="T0" fmla="*/ 7 w 7"/>
                  <a:gd name="T1" fmla="*/ 0 h 12"/>
                  <a:gd name="T2" fmla="*/ 7 w 7"/>
                  <a:gd name="T3" fmla="*/ 5 h 12"/>
                  <a:gd name="T4" fmla="*/ 2 w 7"/>
                  <a:gd name="T5" fmla="*/ 10 h 12"/>
                  <a:gd name="T6" fmla="*/ 0 w 7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2">
                    <a:moveTo>
                      <a:pt x="7" y="0"/>
                    </a:moveTo>
                    <a:lnTo>
                      <a:pt x="7" y="5"/>
                    </a:lnTo>
                    <a:lnTo>
                      <a:pt x="2" y="10"/>
                    </a:lnTo>
                    <a:lnTo>
                      <a:pt x="0" y="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6" name="Freeform 2236"/>
              <p:cNvSpPr>
                <a:spLocks/>
              </p:cNvSpPr>
              <p:nvPr/>
            </p:nvSpPr>
            <p:spPr bwMode="auto">
              <a:xfrm>
                <a:off x="3250" y="2028"/>
                <a:ext cx="16" cy="25"/>
              </a:xfrm>
              <a:custGeom>
                <a:avLst/>
                <a:gdLst>
                  <a:gd name="T0" fmla="*/ 13 w 16"/>
                  <a:gd name="T1" fmla="*/ 0 h 25"/>
                  <a:gd name="T2" fmla="*/ 16 w 16"/>
                  <a:gd name="T3" fmla="*/ 5 h 25"/>
                  <a:gd name="T4" fmla="*/ 16 w 16"/>
                  <a:gd name="T5" fmla="*/ 7 h 25"/>
                  <a:gd name="T6" fmla="*/ 16 w 16"/>
                  <a:gd name="T7" fmla="*/ 15 h 25"/>
                  <a:gd name="T8" fmla="*/ 11 w 16"/>
                  <a:gd name="T9" fmla="*/ 20 h 25"/>
                  <a:gd name="T10" fmla="*/ 5 w 16"/>
                  <a:gd name="T11" fmla="*/ 25 h 25"/>
                  <a:gd name="T12" fmla="*/ 0 w 16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5">
                    <a:moveTo>
                      <a:pt x="13" y="0"/>
                    </a:moveTo>
                    <a:lnTo>
                      <a:pt x="16" y="5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11" y="20"/>
                    </a:lnTo>
                    <a:lnTo>
                      <a:pt x="5" y="25"/>
                    </a:lnTo>
                    <a:lnTo>
                      <a:pt x="0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7" name="Freeform 2237"/>
              <p:cNvSpPr>
                <a:spLocks/>
              </p:cNvSpPr>
              <p:nvPr/>
            </p:nvSpPr>
            <p:spPr bwMode="auto">
              <a:xfrm>
                <a:off x="3240" y="2033"/>
                <a:ext cx="3" cy="5"/>
              </a:xfrm>
              <a:custGeom>
                <a:avLst/>
                <a:gdLst>
                  <a:gd name="T0" fmla="*/ 3 w 3"/>
                  <a:gd name="T1" fmla="*/ 0 h 5"/>
                  <a:gd name="T2" fmla="*/ 0 w 3"/>
                  <a:gd name="T3" fmla="*/ 2 h 5"/>
                  <a:gd name="T4" fmla="*/ 3 w 3"/>
                  <a:gd name="T5" fmla="*/ 5 h 5"/>
                  <a:gd name="T6" fmla="*/ 3 w 3"/>
                  <a:gd name="T7" fmla="*/ 2 h 5"/>
                  <a:gd name="T8" fmla="*/ 3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0"/>
                    </a:moveTo>
                    <a:lnTo>
                      <a:pt x="0" y="2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8" name="Freeform 2238"/>
              <p:cNvSpPr>
                <a:spLocks/>
              </p:cNvSpPr>
              <p:nvPr/>
            </p:nvSpPr>
            <p:spPr bwMode="auto">
              <a:xfrm>
                <a:off x="3281" y="206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79" name="Freeform 2239"/>
              <p:cNvSpPr>
                <a:spLocks/>
              </p:cNvSpPr>
              <p:nvPr/>
            </p:nvSpPr>
            <p:spPr bwMode="auto">
              <a:xfrm>
                <a:off x="3279" y="2030"/>
                <a:ext cx="41" cy="47"/>
              </a:xfrm>
              <a:custGeom>
                <a:avLst/>
                <a:gdLst>
                  <a:gd name="T0" fmla="*/ 31 w 41"/>
                  <a:gd name="T1" fmla="*/ 29 h 47"/>
                  <a:gd name="T2" fmla="*/ 28 w 41"/>
                  <a:gd name="T3" fmla="*/ 31 h 47"/>
                  <a:gd name="T4" fmla="*/ 25 w 41"/>
                  <a:gd name="T5" fmla="*/ 31 h 47"/>
                  <a:gd name="T6" fmla="*/ 20 w 41"/>
                  <a:gd name="T7" fmla="*/ 31 h 47"/>
                  <a:gd name="T8" fmla="*/ 15 w 41"/>
                  <a:gd name="T9" fmla="*/ 29 h 47"/>
                  <a:gd name="T10" fmla="*/ 10 w 41"/>
                  <a:gd name="T11" fmla="*/ 23 h 47"/>
                  <a:gd name="T12" fmla="*/ 10 w 41"/>
                  <a:gd name="T13" fmla="*/ 16 h 47"/>
                  <a:gd name="T14" fmla="*/ 10 w 41"/>
                  <a:gd name="T15" fmla="*/ 8 h 47"/>
                  <a:gd name="T16" fmla="*/ 13 w 41"/>
                  <a:gd name="T17" fmla="*/ 8 h 47"/>
                  <a:gd name="T18" fmla="*/ 18 w 41"/>
                  <a:gd name="T19" fmla="*/ 3 h 47"/>
                  <a:gd name="T20" fmla="*/ 23 w 41"/>
                  <a:gd name="T21" fmla="*/ 0 h 47"/>
                  <a:gd name="T22" fmla="*/ 31 w 41"/>
                  <a:gd name="T23" fmla="*/ 3 h 47"/>
                  <a:gd name="T24" fmla="*/ 36 w 41"/>
                  <a:gd name="T25" fmla="*/ 5 h 47"/>
                  <a:gd name="T26" fmla="*/ 38 w 41"/>
                  <a:gd name="T27" fmla="*/ 11 h 47"/>
                  <a:gd name="T28" fmla="*/ 41 w 41"/>
                  <a:gd name="T29" fmla="*/ 16 h 47"/>
                  <a:gd name="T30" fmla="*/ 38 w 41"/>
                  <a:gd name="T31" fmla="*/ 23 h 47"/>
                  <a:gd name="T32" fmla="*/ 33 w 41"/>
                  <a:gd name="T33" fmla="*/ 36 h 47"/>
                  <a:gd name="T34" fmla="*/ 25 w 41"/>
                  <a:gd name="T35" fmla="*/ 41 h 47"/>
                  <a:gd name="T36" fmla="*/ 20 w 41"/>
                  <a:gd name="T37" fmla="*/ 44 h 47"/>
                  <a:gd name="T38" fmla="*/ 15 w 41"/>
                  <a:gd name="T39" fmla="*/ 47 h 47"/>
                  <a:gd name="T40" fmla="*/ 7 w 41"/>
                  <a:gd name="T41" fmla="*/ 44 h 47"/>
                  <a:gd name="T42" fmla="*/ 2 w 41"/>
                  <a:gd name="T43" fmla="*/ 41 h 47"/>
                  <a:gd name="T44" fmla="*/ 0 w 41"/>
                  <a:gd name="T45" fmla="*/ 36 h 47"/>
                  <a:gd name="T46" fmla="*/ 0 w 41"/>
                  <a:gd name="T47" fmla="*/ 31 h 47"/>
                  <a:gd name="T48" fmla="*/ 0 w 41"/>
                  <a:gd name="T49" fmla="*/ 31 h 47"/>
                  <a:gd name="T50" fmla="*/ 5 w 41"/>
                  <a:gd name="T51" fmla="*/ 29 h 47"/>
                  <a:gd name="T52" fmla="*/ 5 w 41"/>
                  <a:gd name="T53" fmla="*/ 31 h 47"/>
                  <a:gd name="T54" fmla="*/ 7 w 41"/>
                  <a:gd name="T55" fmla="*/ 34 h 47"/>
                  <a:gd name="T56" fmla="*/ 5 w 41"/>
                  <a:gd name="T57" fmla="*/ 36 h 47"/>
                  <a:gd name="T58" fmla="*/ 2 w 41"/>
                  <a:gd name="T59" fmla="*/ 36 h 47"/>
                  <a:gd name="T60" fmla="*/ 0 w 41"/>
                  <a:gd name="T61" fmla="*/ 3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1" h="47">
                    <a:moveTo>
                      <a:pt x="31" y="29"/>
                    </a:moveTo>
                    <a:lnTo>
                      <a:pt x="28" y="31"/>
                    </a:lnTo>
                    <a:lnTo>
                      <a:pt x="25" y="31"/>
                    </a:lnTo>
                    <a:lnTo>
                      <a:pt x="20" y="31"/>
                    </a:lnTo>
                    <a:lnTo>
                      <a:pt x="15" y="29"/>
                    </a:lnTo>
                    <a:lnTo>
                      <a:pt x="10" y="23"/>
                    </a:lnTo>
                    <a:lnTo>
                      <a:pt x="10" y="16"/>
                    </a:lnTo>
                    <a:lnTo>
                      <a:pt x="10" y="8"/>
                    </a:lnTo>
                    <a:lnTo>
                      <a:pt x="13" y="8"/>
                    </a:lnTo>
                    <a:lnTo>
                      <a:pt x="18" y="3"/>
                    </a:lnTo>
                    <a:lnTo>
                      <a:pt x="23" y="0"/>
                    </a:lnTo>
                    <a:lnTo>
                      <a:pt x="31" y="3"/>
                    </a:lnTo>
                    <a:lnTo>
                      <a:pt x="36" y="5"/>
                    </a:lnTo>
                    <a:lnTo>
                      <a:pt x="38" y="11"/>
                    </a:lnTo>
                    <a:lnTo>
                      <a:pt x="41" y="16"/>
                    </a:lnTo>
                    <a:lnTo>
                      <a:pt x="38" y="23"/>
                    </a:lnTo>
                    <a:lnTo>
                      <a:pt x="33" y="36"/>
                    </a:lnTo>
                    <a:lnTo>
                      <a:pt x="25" y="41"/>
                    </a:lnTo>
                    <a:lnTo>
                      <a:pt x="20" y="44"/>
                    </a:lnTo>
                    <a:lnTo>
                      <a:pt x="15" y="47"/>
                    </a:lnTo>
                    <a:lnTo>
                      <a:pt x="7" y="44"/>
                    </a:lnTo>
                    <a:lnTo>
                      <a:pt x="2" y="41"/>
                    </a:lnTo>
                    <a:lnTo>
                      <a:pt x="0" y="36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5" y="29"/>
                    </a:lnTo>
                    <a:lnTo>
                      <a:pt x="5" y="31"/>
                    </a:lnTo>
                    <a:lnTo>
                      <a:pt x="7" y="34"/>
                    </a:lnTo>
                    <a:lnTo>
                      <a:pt x="5" y="36"/>
                    </a:lnTo>
                    <a:lnTo>
                      <a:pt x="2" y="36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0" name="Freeform 2240"/>
              <p:cNvSpPr>
                <a:spLocks/>
              </p:cNvSpPr>
              <p:nvPr/>
            </p:nvSpPr>
            <p:spPr bwMode="auto">
              <a:xfrm>
                <a:off x="3289" y="2033"/>
                <a:ext cx="10" cy="15"/>
              </a:xfrm>
              <a:custGeom>
                <a:avLst/>
                <a:gdLst>
                  <a:gd name="T0" fmla="*/ 0 w 10"/>
                  <a:gd name="T1" fmla="*/ 15 h 15"/>
                  <a:gd name="T2" fmla="*/ 0 w 10"/>
                  <a:gd name="T3" fmla="*/ 10 h 15"/>
                  <a:gd name="T4" fmla="*/ 5 w 10"/>
                  <a:gd name="T5" fmla="*/ 2 h 15"/>
                  <a:gd name="T6" fmla="*/ 10 w 10"/>
                  <a:gd name="T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lnTo>
                      <a:pt x="0" y="10"/>
                    </a:lnTo>
                    <a:lnTo>
                      <a:pt x="5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1" name="Freeform 2241"/>
              <p:cNvSpPr>
                <a:spLocks/>
              </p:cNvSpPr>
              <p:nvPr/>
            </p:nvSpPr>
            <p:spPr bwMode="auto">
              <a:xfrm>
                <a:off x="3299" y="2043"/>
                <a:ext cx="18" cy="31"/>
              </a:xfrm>
              <a:custGeom>
                <a:avLst/>
                <a:gdLst>
                  <a:gd name="T0" fmla="*/ 18 w 18"/>
                  <a:gd name="T1" fmla="*/ 0 h 31"/>
                  <a:gd name="T2" fmla="*/ 18 w 18"/>
                  <a:gd name="T3" fmla="*/ 3 h 31"/>
                  <a:gd name="T4" fmla="*/ 18 w 18"/>
                  <a:gd name="T5" fmla="*/ 10 h 31"/>
                  <a:gd name="T6" fmla="*/ 11 w 18"/>
                  <a:gd name="T7" fmla="*/ 21 h 31"/>
                  <a:gd name="T8" fmla="*/ 3 w 18"/>
                  <a:gd name="T9" fmla="*/ 28 h 31"/>
                  <a:gd name="T10" fmla="*/ 0 w 18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31">
                    <a:moveTo>
                      <a:pt x="18" y="0"/>
                    </a:moveTo>
                    <a:lnTo>
                      <a:pt x="18" y="3"/>
                    </a:lnTo>
                    <a:lnTo>
                      <a:pt x="18" y="10"/>
                    </a:lnTo>
                    <a:lnTo>
                      <a:pt x="11" y="21"/>
                    </a:lnTo>
                    <a:lnTo>
                      <a:pt x="3" y="28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2" name="Freeform 2242"/>
              <p:cNvSpPr>
                <a:spLocks/>
              </p:cNvSpPr>
              <p:nvPr/>
            </p:nvSpPr>
            <p:spPr bwMode="auto">
              <a:xfrm>
                <a:off x="3292" y="2033"/>
                <a:ext cx="18" cy="26"/>
              </a:xfrm>
              <a:custGeom>
                <a:avLst/>
                <a:gdLst>
                  <a:gd name="T0" fmla="*/ 2 w 18"/>
                  <a:gd name="T1" fmla="*/ 26 h 26"/>
                  <a:gd name="T2" fmla="*/ 0 w 18"/>
                  <a:gd name="T3" fmla="*/ 20 h 26"/>
                  <a:gd name="T4" fmla="*/ 0 w 18"/>
                  <a:gd name="T5" fmla="*/ 18 h 26"/>
                  <a:gd name="T6" fmla="*/ 0 w 18"/>
                  <a:gd name="T7" fmla="*/ 10 h 26"/>
                  <a:gd name="T8" fmla="*/ 5 w 18"/>
                  <a:gd name="T9" fmla="*/ 5 h 26"/>
                  <a:gd name="T10" fmla="*/ 10 w 18"/>
                  <a:gd name="T11" fmla="*/ 0 h 26"/>
                  <a:gd name="T12" fmla="*/ 12 w 18"/>
                  <a:gd name="T13" fmla="*/ 0 h 26"/>
                  <a:gd name="T14" fmla="*/ 18 w 18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6">
                    <a:moveTo>
                      <a:pt x="2" y="26"/>
                    </a:moveTo>
                    <a:lnTo>
                      <a:pt x="0" y="20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3" name="Freeform 2243"/>
              <p:cNvSpPr>
                <a:spLocks/>
              </p:cNvSpPr>
              <p:nvPr/>
            </p:nvSpPr>
            <p:spPr bwMode="auto">
              <a:xfrm>
                <a:off x="3286" y="2035"/>
                <a:ext cx="31" cy="42"/>
              </a:xfrm>
              <a:custGeom>
                <a:avLst/>
                <a:gdLst>
                  <a:gd name="T0" fmla="*/ 29 w 31"/>
                  <a:gd name="T1" fmla="*/ 0 h 42"/>
                  <a:gd name="T2" fmla="*/ 31 w 31"/>
                  <a:gd name="T3" fmla="*/ 6 h 42"/>
                  <a:gd name="T4" fmla="*/ 29 w 31"/>
                  <a:gd name="T5" fmla="*/ 11 h 42"/>
                  <a:gd name="T6" fmla="*/ 29 w 31"/>
                  <a:gd name="T7" fmla="*/ 16 h 42"/>
                  <a:gd name="T8" fmla="*/ 21 w 31"/>
                  <a:gd name="T9" fmla="*/ 31 h 42"/>
                  <a:gd name="T10" fmla="*/ 13 w 31"/>
                  <a:gd name="T11" fmla="*/ 36 h 42"/>
                  <a:gd name="T12" fmla="*/ 8 w 31"/>
                  <a:gd name="T13" fmla="*/ 39 h 42"/>
                  <a:gd name="T14" fmla="*/ 6 w 31"/>
                  <a:gd name="T15" fmla="*/ 42 h 42"/>
                  <a:gd name="T16" fmla="*/ 0 w 31"/>
                  <a:gd name="T17" fmla="*/ 3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42">
                    <a:moveTo>
                      <a:pt x="29" y="0"/>
                    </a:moveTo>
                    <a:lnTo>
                      <a:pt x="31" y="6"/>
                    </a:lnTo>
                    <a:lnTo>
                      <a:pt x="29" y="11"/>
                    </a:lnTo>
                    <a:lnTo>
                      <a:pt x="29" y="16"/>
                    </a:lnTo>
                    <a:lnTo>
                      <a:pt x="21" y="31"/>
                    </a:lnTo>
                    <a:lnTo>
                      <a:pt x="13" y="36"/>
                    </a:lnTo>
                    <a:lnTo>
                      <a:pt x="8" y="39"/>
                    </a:lnTo>
                    <a:lnTo>
                      <a:pt x="6" y="42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4" name="Freeform 2244"/>
              <p:cNvSpPr>
                <a:spLocks/>
              </p:cNvSpPr>
              <p:nvPr/>
            </p:nvSpPr>
            <p:spPr bwMode="auto">
              <a:xfrm>
                <a:off x="3320" y="2056"/>
                <a:ext cx="39" cy="46"/>
              </a:xfrm>
              <a:custGeom>
                <a:avLst/>
                <a:gdLst>
                  <a:gd name="T0" fmla="*/ 28 w 39"/>
                  <a:gd name="T1" fmla="*/ 0 h 46"/>
                  <a:gd name="T2" fmla="*/ 23 w 39"/>
                  <a:gd name="T3" fmla="*/ 0 h 46"/>
                  <a:gd name="T4" fmla="*/ 15 w 39"/>
                  <a:gd name="T5" fmla="*/ 3 h 46"/>
                  <a:gd name="T6" fmla="*/ 8 w 39"/>
                  <a:gd name="T7" fmla="*/ 10 h 46"/>
                  <a:gd name="T8" fmla="*/ 3 w 39"/>
                  <a:gd name="T9" fmla="*/ 18 h 46"/>
                  <a:gd name="T10" fmla="*/ 0 w 39"/>
                  <a:gd name="T11" fmla="*/ 28 h 46"/>
                  <a:gd name="T12" fmla="*/ 0 w 39"/>
                  <a:gd name="T13" fmla="*/ 36 h 46"/>
                  <a:gd name="T14" fmla="*/ 3 w 39"/>
                  <a:gd name="T15" fmla="*/ 41 h 46"/>
                  <a:gd name="T16" fmla="*/ 8 w 39"/>
                  <a:gd name="T17" fmla="*/ 44 h 46"/>
                  <a:gd name="T18" fmla="*/ 15 w 39"/>
                  <a:gd name="T19" fmla="*/ 46 h 46"/>
                  <a:gd name="T20" fmla="*/ 23 w 39"/>
                  <a:gd name="T21" fmla="*/ 41 h 46"/>
                  <a:gd name="T22" fmla="*/ 31 w 39"/>
                  <a:gd name="T23" fmla="*/ 34 h 46"/>
                  <a:gd name="T24" fmla="*/ 33 w 39"/>
                  <a:gd name="T25" fmla="*/ 28 h 46"/>
                  <a:gd name="T26" fmla="*/ 39 w 39"/>
                  <a:gd name="T27" fmla="*/ 18 h 46"/>
                  <a:gd name="T28" fmla="*/ 39 w 39"/>
                  <a:gd name="T29" fmla="*/ 8 h 46"/>
                  <a:gd name="T30" fmla="*/ 33 w 39"/>
                  <a:gd name="T31" fmla="*/ 3 h 46"/>
                  <a:gd name="T32" fmla="*/ 28 w 39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6">
                    <a:moveTo>
                      <a:pt x="28" y="0"/>
                    </a:moveTo>
                    <a:lnTo>
                      <a:pt x="23" y="0"/>
                    </a:lnTo>
                    <a:lnTo>
                      <a:pt x="15" y="3"/>
                    </a:lnTo>
                    <a:lnTo>
                      <a:pt x="8" y="10"/>
                    </a:lnTo>
                    <a:lnTo>
                      <a:pt x="3" y="18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41"/>
                    </a:lnTo>
                    <a:lnTo>
                      <a:pt x="8" y="44"/>
                    </a:lnTo>
                    <a:lnTo>
                      <a:pt x="15" y="46"/>
                    </a:lnTo>
                    <a:lnTo>
                      <a:pt x="23" y="41"/>
                    </a:lnTo>
                    <a:lnTo>
                      <a:pt x="31" y="34"/>
                    </a:lnTo>
                    <a:lnTo>
                      <a:pt x="33" y="28"/>
                    </a:lnTo>
                    <a:lnTo>
                      <a:pt x="39" y="18"/>
                    </a:lnTo>
                    <a:lnTo>
                      <a:pt x="39" y="8"/>
                    </a:lnTo>
                    <a:lnTo>
                      <a:pt x="33" y="3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5" name="Freeform 2245"/>
              <p:cNvSpPr>
                <a:spLocks/>
              </p:cNvSpPr>
              <p:nvPr/>
            </p:nvSpPr>
            <p:spPr bwMode="auto">
              <a:xfrm>
                <a:off x="3320" y="2056"/>
                <a:ext cx="21" cy="34"/>
              </a:xfrm>
              <a:custGeom>
                <a:avLst/>
                <a:gdLst>
                  <a:gd name="T0" fmla="*/ 21 w 21"/>
                  <a:gd name="T1" fmla="*/ 0 h 34"/>
                  <a:gd name="T2" fmla="*/ 15 w 21"/>
                  <a:gd name="T3" fmla="*/ 3 h 34"/>
                  <a:gd name="T4" fmla="*/ 10 w 21"/>
                  <a:gd name="T5" fmla="*/ 10 h 34"/>
                  <a:gd name="T6" fmla="*/ 3 w 21"/>
                  <a:gd name="T7" fmla="*/ 21 h 34"/>
                  <a:gd name="T8" fmla="*/ 0 w 21"/>
                  <a:gd name="T9" fmla="*/ 28 h 34"/>
                  <a:gd name="T10" fmla="*/ 0 w 21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21" y="0"/>
                    </a:moveTo>
                    <a:lnTo>
                      <a:pt x="15" y="3"/>
                    </a:lnTo>
                    <a:lnTo>
                      <a:pt x="10" y="10"/>
                    </a:lnTo>
                    <a:lnTo>
                      <a:pt x="3" y="21"/>
                    </a:lnTo>
                    <a:lnTo>
                      <a:pt x="0" y="28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6" name="Freeform 2246"/>
              <p:cNvSpPr>
                <a:spLocks/>
              </p:cNvSpPr>
              <p:nvPr/>
            </p:nvSpPr>
            <p:spPr bwMode="auto">
              <a:xfrm>
                <a:off x="3335" y="2066"/>
                <a:ext cx="21" cy="34"/>
              </a:xfrm>
              <a:custGeom>
                <a:avLst/>
                <a:gdLst>
                  <a:gd name="T0" fmla="*/ 0 w 21"/>
                  <a:gd name="T1" fmla="*/ 34 h 34"/>
                  <a:gd name="T2" fmla="*/ 6 w 21"/>
                  <a:gd name="T3" fmla="*/ 31 h 34"/>
                  <a:gd name="T4" fmla="*/ 13 w 21"/>
                  <a:gd name="T5" fmla="*/ 24 h 34"/>
                  <a:gd name="T6" fmla="*/ 18 w 21"/>
                  <a:gd name="T7" fmla="*/ 16 h 34"/>
                  <a:gd name="T8" fmla="*/ 21 w 21"/>
                  <a:gd name="T9" fmla="*/ 5 h 34"/>
                  <a:gd name="T10" fmla="*/ 21 w 21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4">
                    <a:moveTo>
                      <a:pt x="0" y="34"/>
                    </a:moveTo>
                    <a:lnTo>
                      <a:pt x="6" y="31"/>
                    </a:lnTo>
                    <a:lnTo>
                      <a:pt x="13" y="24"/>
                    </a:lnTo>
                    <a:lnTo>
                      <a:pt x="18" y="16"/>
                    </a:lnTo>
                    <a:lnTo>
                      <a:pt x="21" y="5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7" name="Freeform 2247"/>
              <p:cNvSpPr>
                <a:spLocks/>
              </p:cNvSpPr>
              <p:nvPr/>
            </p:nvSpPr>
            <p:spPr bwMode="auto">
              <a:xfrm>
                <a:off x="3320" y="2056"/>
                <a:ext cx="28" cy="41"/>
              </a:xfrm>
              <a:custGeom>
                <a:avLst/>
                <a:gdLst>
                  <a:gd name="T0" fmla="*/ 28 w 28"/>
                  <a:gd name="T1" fmla="*/ 0 h 41"/>
                  <a:gd name="T2" fmla="*/ 23 w 28"/>
                  <a:gd name="T3" fmla="*/ 0 h 41"/>
                  <a:gd name="T4" fmla="*/ 21 w 28"/>
                  <a:gd name="T5" fmla="*/ 3 h 41"/>
                  <a:gd name="T6" fmla="*/ 13 w 28"/>
                  <a:gd name="T7" fmla="*/ 10 h 41"/>
                  <a:gd name="T8" fmla="*/ 5 w 28"/>
                  <a:gd name="T9" fmla="*/ 21 h 41"/>
                  <a:gd name="T10" fmla="*/ 3 w 28"/>
                  <a:gd name="T11" fmla="*/ 34 h 41"/>
                  <a:gd name="T12" fmla="*/ 0 w 28"/>
                  <a:gd name="T13" fmla="*/ 39 h 41"/>
                  <a:gd name="T14" fmla="*/ 3 w 28"/>
                  <a:gd name="T1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1">
                    <a:moveTo>
                      <a:pt x="28" y="0"/>
                    </a:moveTo>
                    <a:lnTo>
                      <a:pt x="23" y="0"/>
                    </a:lnTo>
                    <a:lnTo>
                      <a:pt x="21" y="3"/>
                    </a:lnTo>
                    <a:lnTo>
                      <a:pt x="13" y="10"/>
                    </a:lnTo>
                    <a:lnTo>
                      <a:pt x="5" y="21"/>
                    </a:lnTo>
                    <a:lnTo>
                      <a:pt x="3" y="34"/>
                    </a:lnTo>
                    <a:lnTo>
                      <a:pt x="0" y="39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8" name="Freeform 2248"/>
              <p:cNvSpPr>
                <a:spLocks/>
              </p:cNvSpPr>
              <p:nvPr/>
            </p:nvSpPr>
            <p:spPr bwMode="auto">
              <a:xfrm>
                <a:off x="3328" y="2059"/>
                <a:ext cx="28" cy="41"/>
              </a:xfrm>
              <a:custGeom>
                <a:avLst/>
                <a:gdLst>
                  <a:gd name="T0" fmla="*/ 0 w 28"/>
                  <a:gd name="T1" fmla="*/ 41 h 41"/>
                  <a:gd name="T2" fmla="*/ 5 w 28"/>
                  <a:gd name="T3" fmla="*/ 41 h 41"/>
                  <a:gd name="T4" fmla="*/ 10 w 28"/>
                  <a:gd name="T5" fmla="*/ 38 h 41"/>
                  <a:gd name="T6" fmla="*/ 18 w 28"/>
                  <a:gd name="T7" fmla="*/ 31 h 41"/>
                  <a:gd name="T8" fmla="*/ 23 w 28"/>
                  <a:gd name="T9" fmla="*/ 20 h 41"/>
                  <a:gd name="T10" fmla="*/ 28 w 28"/>
                  <a:gd name="T11" fmla="*/ 10 h 41"/>
                  <a:gd name="T12" fmla="*/ 28 w 28"/>
                  <a:gd name="T13" fmla="*/ 5 h 41"/>
                  <a:gd name="T14" fmla="*/ 25 w 28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1">
                    <a:moveTo>
                      <a:pt x="0" y="41"/>
                    </a:moveTo>
                    <a:lnTo>
                      <a:pt x="5" y="41"/>
                    </a:lnTo>
                    <a:lnTo>
                      <a:pt x="10" y="38"/>
                    </a:lnTo>
                    <a:lnTo>
                      <a:pt x="18" y="31"/>
                    </a:lnTo>
                    <a:lnTo>
                      <a:pt x="23" y="20"/>
                    </a:lnTo>
                    <a:lnTo>
                      <a:pt x="28" y="10"/>
                    </a:lnTo>
                    <a:lnTo>
                      <a:pt x="28" y="5"/>
                    </a:lnTo>
                    <a:lnTo>
                      <a:pt x="2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89" name="Freeform 2249"/>
              <p:cNvSpPr>
                <a:spLocks/>
              </p:cNvSpPr>
              <p:nvPr/>
            </p:nvSpPr>
            <p:spPr bwMode="auto">
              <a:xfrm>
                <a:off x="3170" y="1979"/>
                <a:ext cx="49" cy="31"/>
              </a:xfrm>
              <a:custGeom>
                <a:avLst/>
                <a:gdLst>
                  <a:gd name="T0" fmla="*/ 0 w 49"/>
                  <a:gd name="T1" fmla="*/ 0 h 31"/>
                  <a:gd name="T2" fmla="*/ 21 w 49"/>
                  <a:gd name="T3" fmla="*/ 15 h 31"/>
                  <a:gd name="T4" fmla="*/ 47 w 49"/>
                  <a:gd name="T5" fmla="*/ 31 h 31"/>
                  <a:gd name="T6" fmla="*/ 49 w 49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31">
                    <a:moveTo>
                      <a:pt x="0" y="0"/>
                    </a:moveTo>
                    <a:lnTo>
                      <a:pt x="21" y="15"/>
                    </a:lnTo>
                    <a:lnTo>
                      <a:pt x="47" y="31"/>
                    </a:lnTo>
                    <a:lnTo>
                      <a:pt x="49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0" name="Freeform 2250"/>
              <p:cNvSpPr>
                <a:spLocks/>
              </p:cNvSpPr>
              <p:nvPr/>
            </p:nvSpPr>
            <p:spPr bwMode="auto">
              <a:xfrm>
                <a:off x="3369" y="2061"/>
                <a:ext cx="854" cy="346"/>
              </a:xfrm>
              <a:custGeom>
                <a:avLst/>
                <a:gdLst>
                  <a:gd name="T0" fmla="*/ 15 w 854"/>
                  <a:gd name="T1" fmla="*/ 70 h 346"/>
                  <a:gd name="T2" fmla="*/ 44 w 854"/>
                  <a:gd name="T3" fmla="*/ 101 h 346"/>
                  <a:gd name="T4" fmla="*/ 101 w 854"/>
                  <a:gd name="T5" fmla="*/ 137 h 346"/>
                  <a:gd name="T6" fmla="*/ 183 w 854"/>
                  <a:gd name="T7" fmla="*/ 168 h 346"/>
                  <a:gd name="T8" fmla="*/ 271 w 854"/>
                  <a:gd name="T9" fmla="*/ 196 h 346"/>
                  <a:gd name="T10" fmla="*/ 351 w 854"/>
                  <a:gd name="T11" fmla="*/ 237 h 346"/>
                  <a:gd name="T12" fmla="*/ 387 w 854"/>
                  <a:gd name="T13" fmla="*/ 263 h 346"/>
                  <a:gd name="T14" fmla="*/ 462 w 854"/>
                  <a:gd name="T15" fmla="*/ 312 h 346"/>
                  <a:gd name="T16" fmla="*/ 511 w 854"/>
                  <a:gd name="T17" fmla="*/ 338 h 346"/>
                  <a:gd name="T18" fmla="*/ 565 w 854"/>
                  <a:gd name="T19" fmla="*/ 346 h 346"/>
                  <a:gd name="T20" fmla="*/ 585 w 854"/>
                  <a:gd name="T21" fmla="*/ 302 h 346"/>
                  <a:gd name="T22" fmla="*/ 583 w 854"/>
                  <a:gd name="T23" fmla="*/ 274 h 346"/>
                  <a:gd name="T24" fmla="*/ 596 w 854"/>
                  <a:gd name="T25" fmla="*/ 230 h 346"/>
                  <a:gd name="T26" fmla="*/ 627 w 854"/>
                  <a:gd name="T27" fmla="*/ 204 h 346"/>
                  <a:gd name="T28" fmla="*/ 640 w 854"/>
                  <a:gd name="T29" fmla="*/ 168 h 346"/>
                  <a:gd name="T30" fmla="*/ 653 w 854"/>
                  <a:gd name="T31" fmla="*/ 137 h 346"/>
                  <a:gd name="T32" fmla="*/ 681 w 854"/>
                  <a:gd name="T33" fmla="*/ 119 h 346"/>
                  <a:gd name="T34" fmla="*/ 683 w 854"/>
                  <a:gd name="T35" fmla="*/ 85 h 346"/>
                  <a:gd name="T36" fmla="*/ 699 w 854"/>
                  <a:gd name="T37" fmla="*/ 65 h 346"/>
                  <a:gd name="T38" fmla="*/ 717 w 854"/>
                  <a:gd name="T39" fmla="*/ 49 h 346"/>
                  <a:gd name="T40" fmla="*/ 717 w 854"/>
                  <a:gd name="T41" fmla="*/ 23 h 346"/>
                  <a:gd name="T42" fmla="*/ 738 w 854"/>
                  <a:gd name="T43" fmla="*/ 16 h 346"/>
                  <a:gd name="T44" fmla="*/ 758 w 854"/>
                  <a:gd name="T45" fmla="*/ 10 h 346"/>
                  <a:gd name="T46" fmla="*/ 774 w 854"/>
                  <a:gd name="T47" fmla="*/ 5 h 346"/>
                  <a:gd name="T48" fmla="*/ 794 w 854"/>
                  <a:gd name="T49" fmla="*/ 5 h 346"/>
                  <a:gd name="T50" fmla="*/ 797 w 854"/>
                  <a:gd name="T51" fmla="*/ 0 h 346"/>
                  <a:gd name="T52" fmla="*/ 818 w 854"/>
                  <a:gd name="T53" fmla="*/ 5 h 346"/>
                  <a:gd name="T54" fmla="*/ 836 w 854"/>
                  <a:gd name="T55" fmla="*/ 10 h 346"/>
                  <a:gd name="T56" fmla="*/ 843 w 854"/>
                  <a:gd name="T57" fmla="*/ 10 h 346"/>
                  <a:gd name="T58" fmla="*/ 843 w 854"/>
                  <a:gd name="T59" fmla="*/ 5 h 346"/>
                  <a:gd name="T60" fmla="*/ 849 w 854"/>
                  <a:gd name="T61" fmla="*/ 5 h 346"/>
                  <a:gd name="T62" fmla="*/ 854 w 854"/>
                  <a:gd name="T63" fmla="*/ 5 h 346"/>
                  <a:gd name="T64" fmla="*/ 854 w 854"/>
                  <a:gd name="T65" fmla="*/ 3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54" h="346">
                    <a:moveTo>
                      <a:pt x="0" y="49"/>
                    </a:moveTo>
                    <a:lnTo>
                      <a:pt x="15" y="70"/>
                    </a:lnTo>
                    <a:lnTo>
                      <a:pt x="21" y="78"/>
                    </a:lnTo>
                    <a:lnTo>
                      <a:pt x="44" y="101"/>
                    </a:lnTo>
                    <a:lnTo>
                      <a:pt x="59" y="116"/>
                    </a:lnTo>
                    <a:lnTo>
                      <a:pt x="101" y="137"/>
                    </a:lnTo>
                    <a:lnTo>
                      <a:pt x="142" y="155"/>
                    </a:lnTo>
                    <a:lnTo>
                      <a:pt x="183" y="168"/>
                    </a:lnTo>
                    <a:lnTo>
                      <a:pt x="227" y="181"/>
                    </a:lnTo>
                    <a:lnTo>
                      <a:pt x="271" y="196"/>
                    </a:lnTo>
                    <a:lnTo>
                      <a:pt x="309" y="214"/>
                    </a:lnTo>
                    <a:lnTo>
                      <a:pt x="351" y="237"/>
                    </a:lnTo>
                    <a:lnTo>
                      <a:pt x="374" y="256"/>
                    </a:lnTo>
                    <a:lnTo>
                      <a:pt x="387" y="263"/>
                    </a:lnTo>
                    <a:lnTo>
                      <a:pt x="423" y="289"/>
                    </a:lnTo>
                    <a:lnTo>
                      <a:pt x="462" y="312"/>
                    </a:lnTo>
                    <a:lnTo>
                      <a:pt x="500" y="333"/>
                    </a:lnTo>
                    <a:lnTo>
                      <a:pt x="511" y="338"/>
                    </a:lnTo>
                    <a:lnTo>
                      <a:pt x="547" y="346"/>
                    </a:lnTo>
                    <a:lnTo>
                      <a:pt x="565" y="346"/>
                    </a:lnTo>
                    <a:lnTo>
                      <a:pt x="580" y="328"/>
                    </a:lnTo>
                    <a:lnTo>
                      <a:pt x="585" y="302"/>
                    </a:lnTo>
                    <a:lnTo>
                      <a:pt x="585" y="294"/>
                    </a:lnTo>
                    <a:lnTo>
                      <a:pt x="583" y="274"/>
                    </a:lnTo>
                    <a:lnTo>
                      <a:pt x="585" y="248"/>
                    </a:lnTo>
                    <a:lnTo>
                      <a:pt x="596" y="230"/>
                    </a:lnTo>
                    <a:lnTo>
                      <a:pt x="611" y="217"/>
                    </a:lnTo>
                    <a:lnTo>
                      <a:pt x="627" y="204"/>
                    </a:lnTo>
                    <a:lnTo>
                      <a:pt x="637" y="188"/>
                    </a:lnTo>
                    <a:lnTo>
                      <a:pt x="640" y="168"/>
                    </a:lnTo>
                    <a:lnTo>
                      <a:pt x="642" y="150"/>
                    </a:lnTo>
                    <a:lnTo>
                      <a:pt x="653" y="137"/>
                    </a:lnTo>
                    <a:lnTo>
                      <a:pt x="671" y="129"/>
                    </a:lnTo>
                    <a:lnTo>
                      <a:pt x="681" y="119"/>
                    </a:lnTo>
                    <a:lnTo>
                      <a:pt x="683" y="103"/>
                    </a:lnTo>
                    <a:lnTo>
                      <a:pt x="683" y="85"/>
                    </a:lnTo>
                    <a:lnTo>
                      <a:pt x="686" y="72"/>
                    </a:lnTo>
                    <a:lnTo>
                      <a:pt x="699" y="65"/>
                    </a:lnTo>
                    <a:lnTo>
                      <a:pt x="712" y="59"/>
                    </a:lnTo>
                    <a:lnTo>
                      <a:pt x="717" y="49"/>
                    </a:lnTo>
                    <a:lnTo>
                      <a:pt x="717" y="36"/>
                    </a:lnTo>
                    <a:lnTo>
                      <a:pt x="717" y="23"/>
                    </a:lnTo>
                    <a:lnTo>
                      <a:pt x="725" y="18"/>
                    </a:lnTo>
                    <a:lnTo>
                      <a:pt x="738" y="16"/>
                    </a:lnTo>
                    <a:lnTo>
                      <a:pt x="748" y="13"/>
                    </a:lnTo>
                    <a:lnTo>
                      <a:pt x="758" y="10"/>
                    </a:lnTo>
                    <a:lnTo>
                      <a:pt x="763" y="5"/>
                    </a:lnTo>
                    <a:lnTo>
                      <a:pt x="774" y="5"/>
                    </a:lnTo>
                    <a:lnTo>
                      <a:pt x="787" y="5"/>
                    </a:lnTo>
                    <a:lnTo>
                      <a:pt x="794" y="5"/>
                    </a:lnTo>
                    <a:lnTo>
                      <a:pt x="797" y="3"/>
                    </a:lnTo>
                    <a:lnTo>
                      <a:pt x="797" y="0"/>
                    </a:lnTo>
                    <a:lnTo>
                      <a:pt x="805" y="0"/>
                    </a:lnTo>
                    <a:lnTo>
                      <a:pt x="818" y="5"/>
                    </a:lnTo>
                    <a:lnTo>
                      <a:pt x="828" y="8"/>
                    </a:lnTo>
                    <a:lnTo>
                      <a:pt x="836" y="10"/>
                    </a:lnTo>
                    <a:lnTo>
                      <a:pt x="841" y="10"/>
                    </a:lnTo>
                    <a:lnTo>
                      <a:pt x="843" y="10"/>
                    </a:lnTo>
                    <a:lnTo>
                      <a:pt x="843" y="8"/>
                    </a:lnTo>
                    <a:lnTo>
                      <a:pt x="843" y="5"/>
                    </a:lnTo>
                    <a:lnTo>
                      <a:pt x="843" y="3"/>
                    </a:lnTo>
                    <a:lnTo>
                      <a:pt x="849" y="5"/>
                    </a:lnTo>
                    <a:lnTo>
                      <a:pt x="851" y="5"/>
                    </a:lnTo>
                    <a:lnTo>
                      <a:pt x="854" y="5"/>
                    </a:lnTo>
                    <a:lnTo>
                      <a:pt x="854" y="5"/>
                    </a:lnTo>
                    <a:lnTo>
                      <a:pt x="854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1" name="Freeform 2251"/>
              <p:cNvSpPr>
                <a:spLocks/>
              </p:cNvSpPr>
              <p:nvPr/>
            </p:nvSpPr>
            <p:spPr bwMode="auto">
              <a:xfrm>
                <a:off x="3168" y="2010"/>
                <a:ext cx="1153" cy="469"/>
              </a:xfrm>
              <a:custGeom>
                <a:avLst/>
                <a:gdLst>
                  <a:gd name="T0" fmla="*/ 2 w 1153"/>
                  <a:gd name="T1" fmla="*/ 2 h 469"/>
                  <a:gd name="T2" fmla="*/ 51 w 1153"/>
                  <a:gd name="T3" fmla="*/ 28 h 469"/>
                  <a:gd name="T4" fmla="*/ 98 w 1153"/>
                  <a:gd name="T5" fmla="*/ 54 h 469"/>
                  <a:gd name="T6" fmla="*/ 136 w 1153"/>
                  <a:gd name="T7" fmla="*/ 85 h 469"/>
                  <a:gd name="T8" fmla="*/ 162 w 1153"/>
                  <a:gd name="T9" fmla="*/ 136 h 469"/>
                  <a:gd name="T10" fmla="*/ 185 w 1153"/>
                  <a:gd name="T11" fmla="*/ 165 h 469"/>
                  <a:gd name="T12" fmla="*/ 250 w 1153"/>
                  <a:gd name="T13" fmla="*/ 203 h 469"/>
                  <a:gd name="T14" fmla="*/ 291 w 1153"/>
                  <a:gd name="T15" fmla="*/ 221 h 469"/>
                  <a:gd name="T16" fmla="*/ 374 w 1153"/>
                  <a:gd name="T17" fmla="*/ 247 h 469"/>
                  <a:gd name="T18" fmla="*/ 433 w 1153"/>
                  <a:gd name="T19" fmla="*/ 268 h 469"/>
                  <a:gd name="T20" fmla="*/ 498 w 1153"/>
                  <a:gd name="T21" fmla="*/ 296 h 469"/>
                  <a:gd name="T22" fmla="*/ 572 w 1153"/>
                  <a:gd name="T23" fmla="*/ 340 h 469"/>
                  <a:gd name="T24" fmla="*/ 647 w 1153"/>
                  <a:gd name="T25" fmla="*/ 389 h 469"/>
                  <a:gd name="T26" fmla="*/ 719 w 1153"/>
                  <a:gd name="T27" fmla="*/ 436 h 469"/>
                  <a:gd name="T28" fmla="*/ 761 w 1153"/>
                  <a:gd name="T29" fmla="*/ 456 h 469"/>
                  <a:gd name="T30" fmla="*/ 815 w 1153"/>
                  <a:gd name="T31" fmla="*/ 469 h 469"/>
                  <a:gd name="T32" fmla="*/ 864 w 1153"/>
                  <a:gd name="T33" fmla="*/ 446 h 469"/>
                  <a:gd name="T34" fmla="*/ 887 w 1153"/>
                  <a:gd name="T35" fmla="*/ 405 h 469"/>
                  <a:gd name="T36" fmla="*/ 905 w 1153"/>
                  <a:gd name="T37" fmla="*/ 366 h 469"/>
                  <a:gd name="T38" fmla="*/ 913 w 1153"/>
                  <a:gd name="T39" fmla="*/ 340 h 469"/>
                  <a:gd name="T40" fmla="*/ 923 w 1153"/>
                  <a:gd name="T41" fmla="*/ 304 h 469"/>
                  <a:gd name="T42" fmla="*/ 941 w 1153"/>
                  <a:gd name="T43" fmla="*/ 273 h 469"/>
                  <a:gd name="T44" fmla="*/ 962 w 1153"/>
                  <a:gd name="T45" fmla="*/ 247 h 469"/>
                  <a:gd name="T46" fmla="*/ 970 w 1153"/>
                  <a:gd name="T47" fmla="*/ 216 h 469"/>
                  <a:gd name="T48" fmla="*/ 983 w 1153"/>
                  <a:gd name="T49" fmla="*/ 193 h 469"/>
                  <a:gd name="T50" fmla="*/ 1001 w 1153"/>
                  <a:gd name="T51" fmla="*/ 175 h 469"/>
                  <a:gd name="T52" fmla="*/ 1003 w 1153"/>
                  <a:gd name="T53" fmla="*/ 149 h 469"/>
                  <a:gd name="T54" fmla="*/ 1003 w 1153"/>
                  <a:gd name="T55" fmla="*/ 136 h 469"/>
                  <a:gd name="T56" fmla="*/ 1013 w 1153"/>
                  <a:gd name="T57" fmla="*/ 134 h 469"/>
                  <a:gd name="T58" fmla="*/ 1047 w 1153"/>
                  <a:gd name="T59" fmla="*/ 136 h 469"/>
                  <a:gd name="T60" fmla="*/ 1065 w 1153"/>
                  <a:gd name="T61" fmla="*/ 131 h 469"/>
                  <a:gd name="T62" fmla="*/ 1083 w 1153"/>
                  <a:gd name="T63" fmla="*/ 131 h 469"/>
                  <a:gd name="T64" fmla="*/ 1091 w 1153"/>
                  <a:gd name="T65" fmla="*/ 129 h 469"/>
                  <a:gd name="T66" fmla="*/ 1104 w 1153"/>
                  <a:gd name="T67" fmla="*/ 129 h 469"/>
                  <a:gd name="T68" fmla="*/ 1122 w 1153"/>
                  <a:gd name="T69" fmla="*/ 134 h 469"/>
                  <a:gd name="T70" fmla="*/ 1135 w 1153"/>
                  <a:gd name="T71" fmla="*/ 139 h 469"/>
                  <a:gd name="T72" fmla="*/ 1142 w 1153"/>
                  <a:gd name="T73" fmla="*/ 136 h 469"/>
                  <a:gd name="T74" fmla="*/ 1148 w 1153"/>
                  <a:gd name="T75" fmla="*/ 139 h 469"/>
                  <a:gd name="T76" fmla="*/ 1153 w 1153"/>
                  <a:gd name="T77" fmla="*/ 139 h 469"/>
                  <a:gd name="T78" fmla="*/ 1153 w 1153"/>
                  <a:gd name="T79" fmla="*/ 136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53" h="469">
                    <a:moveTo>
                      <a:pt x="0" y="0"/>
                    </a:moveTo>
                    <a:lnTo>
                      <a:pt x="2" y="2"/>
                    </a:lnTo>
                    <a:lnTo>
                      <a:pt x="46" y="25"/>
                    </a:lnTo>
                    <a:lnTo>
                      <a:pt x="51" y="28"/>
                    </a:lnTo>
                    <a:lnTo>
                      <a:pt x="93" y="51"/>
                    </a:lnTo>
                    <a:lnTo>
                      <a:pt x="98" y="54"/>
                    </a:lnTo>
                    <a:lnTo>
                      <a:pt x="134" y="82"/>
                    </a:lnTo>
                    <a:lnTo>
                      <a:pt x="136" y="85"/>
                    </a:lnTo>
                    <a:lnTo>
                      <a:pt x="152" y="108"/>
                    </a:lnTo>
                    <a:lnTo>
                      <a:pt x="162" y="136"/>
                    </a:lnTo>
                    <a:lnTo>
                      <a:pt x="173" y="147"/>
                    </a:lnTo>
                    <a:lnTo>
                      <a:pt x="185" y="165"/>
                    </a:lnTo>
                    <a:lnTo>
                      <a:pt x="209" y="183"/>
                    </a:lnTo>
                    <a:lnTo>
                      <a:pt x="250" y="203"/>
                    </a:lnTo>
                    <a:lnTo>
                      <a:pt x="263" y="211"/>
                    </a:lnTo>
                    <a:lnTo>
                      <a:pt x="291" y="221"/>
                    </a:lnTo>
                    <a:lnTo>
                      <a:pt x="332" y="234"/>
                    </a:lnTo>
                    <a:lnTo>
                      <a:pt x="374" y="247"/>
                    </a:lnTo>
                    <a:lnTo>
                      <a:pt x="418" y="260"/>
                    </a:lnTo>
                    <a:lnTo>
                      <a:pt x="433" y="268"/>
                    </a:lnTo>
                    <a:lnTo>
                      <a:pt x="459" y="278"/>
                    </a:lnTo>
                    <a:lnTo>
                      <a:pt x="498" y="296"/>
                    </a:lnTo>
                    <a:lnTo>
                      <a:pt x="536" y="317"/>
                    </a:lnTo>
                    <a:lnTo>
                      <a:pt x="572" y="340"/>
                    </a:lnTo>
                    <a:lnTo>
                      <a:pt x="608" y="366"/>
                    </a:lnTo>
                    <a:lnTo>
                      <a:pt x="647" y="389"/>
                    </a:lnTo>
                    <a:lnTo>
                      <a:pt x="683" y="412"/>
                    </a:lnTo>
                    <a:lnTo>
                      <a:pt x="719" y="436"/>
                    </a:lnTo>
                    <a:lnTo>
                      <a:pt x="756" y="454"/>
                    </a:lnTo>
                    <a:lnTo>
                      <a:pt x="761" y="456"/>
                    </a:lnTo>
                    <a:lnTo>
                      <a:pt x="807" y="466"/>
                    </a:lnTo>
                    <a:lnTo>
                      <a:pt x="815" y="469"/>
                    </a:lnTo>
                    <a:lnTo>
                      <a:pt x="846" y="461"/>
                    </a:lnTo>
                    <a:lnTo>
                      <a:pt x="864" y="446"/>
                    </a:lnTo>
                    <a:lnTo>
                      <a:pt x="877" y="425"/>
                    </a:lnTo>
                    <a:lnTo>
                      <a:pt x="887" y="405"/>
                    </a:lnTo>
                    <a:lnTo>
                      <a:pt x="897" y="384"/>
                    </a:lnTo>
                    <a:lnTo>
                      <a:pt x="905" y="366"/>
                    </a:lnTo>
                    <a:lnTo>
                      <a:pt x="910" y="343"/>
                    </a:lnTo>
                    <a:lnTo>
                      <a:pt x="913" y="340"/>
                    </a:lnTo>
                    <a:lnTo>
                      <a:pt x="915" y="322"/>
                    </a:lnTo>
                    <a:lnTo>
                      <a:pt x="923" y="304"/>
                    </a:lnTo>
                    <a:lnTo>
                      <a:pt x="931" y="286"/>
                    </a:lnTo>
                    <a:lnTo>
                      <a:pt x="941" y="273"/>
                    </a:lnTo>
                    <a:lnTo>
                      <a:pt x="952" y="260"/>
                    </a:lnTo>
                    <a:lnTo>
                      <a:pt x="962" y="247"/>
                    </a:lnTo>
                    <a:lnTo>
                      <a:pt x="967" y="232"/>
                    </a:lnTo>
                    <a:lnTo>
                      <a:pt x="970" y="216"/>
                    </a:lnTo>
                    <a:lnTo>
                      <a:pt x="975" y="203"/>
                    </a:lnTo>
                    <a:lnTo>
                      <a:pt x="983" y="193"/>
                    </a:lnTo>
                    <a:lnTo>
                      <a:pt x="990" y="183"/>
                    </a:lnTo>
                    <a:lnTo>
                      <a:pt x="1001" y="175"/>
                    </a:lnTo>
                    <a:lnTo>
                      <a:pt x="1003" y="162"/>
                    </a:lnTo>
                    <a:lnTo>
                      <a:pt x="1003" y="149"/>
                    </a:lnTo>
                    <a:lnTo>
                      <a:pt x="1003" y="141"/>
                    </a:lnTo>
                    <a:lnTo>
                      <a:pt x="1003" y="136"/>
                    </a:lnTo>
                    <a:lnTo>
                      <a:pt x="1008" y="134"/>
                    </a:lnTo>
                    <a:lnTo>
                      <a:pt x="1013" y="134"/>
                    </a:lnTo>
                    <a:lnTo>
                      <a:pt x="1032" y="134"/>
                    </a:lnTo>
                    <a:lnTo>
                      <a:pt x="1047" y="136"/>
                    </a:lnTo>
                    <a:lnTo>
                      <a:pt x="1057" y="134"/>
                    </a:lnTo>
                    <a:lnTo>
                      <a:pt x="1065" y="131"/>
                    </a:lnTo>
                    <a:lnTo>
                      <a:pt x="1073" y="131"/>
                    </a:lnTo>
                    <a:lnTo>
                      <a:pt x="1083" y="131"/>
                    </a:lnTo>
                    <a:lnTo>
                      <a:pt x="1086" y="129"/>
                    </a:lnTo>
                    <a:lnTo>
                      <a:pt x="1091" y="129"/>
                    </a:lnTo>
                    <a:lnTo>
                      <a:pt x="1096" y="129"/>
                    </a:lnTo>
                    <a:lnTo>
                      <a:pt x="1104" y="129"/>
                    </a:lnTo>
                    <a:lnTo>
                      <a:pt x="1114" y="131"/>
                    </a:lnTo>
                    <a:lnTo>
                      <a:pt x="1122" y="134"/>
                    </a:lnTo>
                    <a:lnTo>
                      <a:pt x="1130" y="136"/>
                    </a:lnTo>
                    <a:lnTo>
                      <a:pt x="1135" y="139"/>
                    </a:lnTo>
                    <a:lnTo>
                      <a:pt x="1140" y="139"/>
                    </a:lnTo>
                    <a:lnTo>
                      <a:pt x="1142" y="136"/>
                    </a:lnTo>
                    <a:lnTo>
                      <a:pt x="1145" y="139"/>
                    </a:lnTo>
                    <a:lnTo>
                      <a:pt x="1148" y="139"/>
                    </a:lnTo>
                    <a:lnTo>
                      <a:pt x="1150" y="139"/>
                    </a:lnTo>
                    <a:lnTo>
                      <a:pt x="1153" y="139"/>
                    </a:lnTo>
                    <a:lnTo>
                      <a:pt x="1153" y="139"/>
                    </a:lnTo>
                    <a:lnTo>
                      <a:pt x="1153" y="136"/>
                    </a:lnTo>
                    <a:lnTo>
                      <a:pt x="1150" y="134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2" name="Line 2252"/>
              <p:cNvSpPr>
                <a:spLocks noChangeShapeType="1"/>
              </p:cNvSpPr>
              <p:nvPr/>
            </p:nvSpPr>
            <p:spPr bwMode="auto">
              <a:xfrm flipH="1">
                <a:off x="3235" y="2139"/>
                <a:ext cx="31" cy="2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3" name="Line 2253"/>
              <p:cNvSpPr>
                <a:spLocks noChangeShapeType="1"/>
              </p:cNvSpPr>
              <p:nvPr/>
            </p:nvSpPr>
            <p:spPr bwMode="auto">
              <a:xfrm flipH="1">
                <a:off x="3237" y="2141"/>
                <a:ext cx="31" cy="2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4" name="Line 2254"/>
              <p:cNvSpPr>
                <a:spLocks noChangeShapeType="1"/>
              </p:cNvSpPr>
              <p:nvPr/>
            </p:nvSpPr>
            <p:spPr bwMode="auto">
              <a:xfrm flipH="1">
                <a:off x="3237" y="2139"/>
                <a:ext cx="37" cy="3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5" name="Freeform 2255"/>
              <p:cNvSpPr>
                <a:spLocks/>
              </p:cNvSpPr>
              <p:nvPr/>
            </p:nvSpPr>
            <p:spPr bwMode="auto">
              <a:xfrm>
                <a:off x="3230" y="2139"/>
                <a:ext cx="44" cy="30"/>
              </a:xfrm>
              <a:custGeom>
                <a:avLst/>
                <a:gdLst>
                  <a:gd name="T0" fmla="*/ 44 w 44"/>
                  <a:gd name="T1" fmla="*/ 0 h 30"/>
                  <a:gd name="T2" fmla="*/ 0 w 44"/>
                  <a:gd name="T3" fmla="*/ 5 h 30"/>
                  <a:gd name="T4" fmla="*/ 25 w 44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4" h="30">
                    <a:moveTo>
                      <a:pt x="44" y="0"/>
                    </a:moveTo>
                    <a:lnTo>
                      <a:pt x="0" y="5"/>
                    </a:lnTo>
                    <a:lnTo>
                      <a:pt x="25" y="3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6" name="Line 2256"/>
              <p:cNvSpPr>
                <a:spLocks noChangeShapeType="1"/>
              </p:cNvSpPr>
              <p:nvPr/>
            </p:nvSpPr>
            <p:spPr bwMode="auto">
              <a:xfrm>
                <a:off x="3230" y="2162"/>
                <a:ext cx="13" cy="1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7" name="Line 2257"/>
              <p:cNvSpPr>
                <a:spLocks noChangeShapeType="1"/>
              </p:cNvSpPr>
              <p:nvPr/>
            </p:nvSpPr>
            <p:spPr bwMode="auto">
              <a:xfrm flipH="1" flipV="1">
                <a:off x="3232" y="2164"/>
                <a:ext cx="3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8" name="Line 2258"/>
              <p:cNvSpPr>
                <a:spLocks noChangeShapeType="1"/>
              </p:cNvSpPr>
              <p:nvPr/>
            </p:nvSpPr>
            <p:spPr bwMode="auto">
              <a:xfrm flipH="1">
                <a:off x="3232" y="2164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99" name="Line 2259"/>
              <p:cNvSpPr>
                <a:spLocks noChangeShapeType="1"/>
              </p:cNvSpPr>
              <p:nvPr/>
            </p:nvSpPr>
            <p:spPr bwMode="auto">
              <a:xfrm flipH="1">
                <a:off x="3237" y="2167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0" name="Line 2260"/>
              <p:cNvSpPr>
                <a:spLocks noChangeShapeType="1"/>
              </p:cNvSpPr>
              <p:nvPr/>
            </p:nvSpPr>
            <p:spPr bwMode="auto">
              <a:xfrm>
                <a:off x="3237" y="2169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1" name="Line 2261"/>
              <p:cNvSpPr>
                <a:spLocks noChangeShapeType="1"/>
              </p:cNvSpPr>
              <p:nvPr/>
            </p:nvSpPr>
            <p:spPr bwMode="auto">
              <a:xfrm flipH="1">
                <a:off x="3261" y="2169"/>
                <a:ext cx="33" cy="2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2" name="Line 2262"/>
              <p:cNvSpPr>
                <a:spLocks noChangeShapeType="1"/>
              </p:cNvSpPr>
              <p:nvPr/>
            </p:nvSpPr>
            <p:spPr bwMode="auto">
              <a:xfrm flipH="1">
                <a:off x="3266" y="2169"/>
                <a:ext cx="31" cy="2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3" name="Line 2263"/>
              <p:cNvSpPr>
                <a:spLocks noChangeShapeType="1"/>
              </p:cNvSpPr>
              <p:nvPr/>
            </p:nvSpPr>
            <p:spPr bwMode="auto">
              <a:xfrm flipH="1">
                <a:off x="3266" y="2169"/>
                <a:ext cx="36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4" name="Freeform 2264"/>
              <p:cNvSpPr>
                <a:spLocks/>
              </p:cNvSpPr>
              <p:nvPr/>
            </p:nvSpPr>
            <p:spPr bwMode="auto">
              <a:xfrm>
                <a:off x="3286" y="2167"/>
                <a:ext cx="16" cy="2"/>
              </a:xfrm>
              <a:custGeom>
                <a:avLst/>
                <a:gdLst>
                  <a:gd name="T0" fmla="*/ 16 w 16"/>
                  <a:gd name="T1" fmla="*/ 2 h 2"/>
                  <a:gd name="T2" fmla="*/ 6 w 16"/>
                  <a:gd name="T3" fmla="*/ 2 h 2"/>
                  <a:gd name="T4" fmla="*/ 0 w 1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">
                    <a:moveTo>
                      <a:pt x="16" y="2"/>
                    </a:move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5" name="Line 2265"/>
              <p:cNvSpPr>
                <a:spLocks noChangeShapeType="1"/>
              </p:cNvSpPr>
              <p:nvPr/>
            </p:nvSpPr>
            <p:spPr bwMode="auto">
              <a:xfrm>
                <a:off x="3255" y="2193"/>
                <a:ext cx="16" cy="1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6" name="Line 2266"/>
              <p:cNvSpPr>
                <a:spLocks noChangeShapeType="1"/>
              </p:cNvSpPr>
              <p:nvPr/>
            </p:nvSpPr>
            <p:spPr bwMode="auto">
              <a:xfrm flipH="1" flipV="1">
                <a:off x="3258" y="2195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7" name="Line 2267"/>
              <p:cNvSpPr>
                <a:spLocks noChangeShapeType="1"/>
              </p:cNvSpPr>
              <p:nvPr/>
            </p:nvSpPr>
            <p:spPr bwMode="auto">
              <a:xfrm flipH="1">
                <a:off x="3261" y="2195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8" name="Line 2268"/>
              <p:cNvSpPr>
                <a:spLocks noChangeShapeType="1"/>
              </p:cNvSpPr>
              <p:nvPr/>
            </p:nvSpPr>
            <p:spPr bwMode="auto">
              <a:xfrm flipH="1">
                <a:off x="3266" y="2198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09" name="Line 2269"/>
              <p:cNvSpPr>
                <a:spLocks noChangeShapeType="1"/>
              </p:cNvSpPr>
              <p:nvPr/>
            </p:nvSpPr>
            <p:spPr bwMode="auto">
              <a:xfrm>
                <a:off x="3266" y="2200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0" name="Freeform 2270"/>
              <p:cNvSpPr>
                <a:spLocks/>
              </p:cNvSpPr>
              <p:nvPr/>
            </p:nvSpPr>
            <p:spPr bwMode="auto">
              <a:xfrm>
                <a:off x="3289" y="2198"/>
                <a:ext cx="46" cy="41"/>
              </a:xfrm>
              <a:custGeom>
                <a:avLst/>
                <a:gdLst>
                  <a:gd name="T0" fmla="*/ 39 w 46"/>
                  <a:gd name="T1" fmla="*/ 2 h 41"/>
                  <a:gd name="T2" fmla="*/ 34 w 46"/>
                  <a:gd name="T3" fmla="*/ 0 h 41"/>
                  <a:gd name="T4" fmla="*/ 26 w 46"/>
                  <a:gd name="T5" fmla="*/ 0 h 41"/>
                  <a:gd name="T6" fmla="*/ 15 w 46"/>
                  <a:gd name="T7" fmla="*/ 5 h 41"/>
                  <a:gd name="T8" fmla="*/ 10 w 46"/>
                  <a:gd name="T9" fmla="*/ 10 h 41"/>
                  <a:gd name="T10" fmla="*/ 3 w 46"/>
                  <a:gd name="T11" fmla="*/ 21 h 41"/>
                  <a:gd name="T12" fmla="*/ 0 w 46"/>
                  <a:gd name="T13" fmla="*/ 28 h 41"/>
                  <a:gd name="T14" fmla="*/ 3 w 46"/>
                  <a:gd name="T15" fmla="*/ 36 h 41"/>
                  <a:gd name="T16" fmla="*/ 8 w 46"/>
                  <a:gd name="T17" fmla="*/ 39 h 41"/>
                  <a:gd name="T18" fmla="*/ 13 w 46"/>
                  <a:gd name="T19" fmla="*/ 41 h 41"/>
                  <a:gd name="T20" fmla="*/ 21 w 46"/>
                  <a:gd name="T21" fmla="*/ 41 h 41"/>
                  <a:gd name="T22" fmla="*/ 31 w 46"/>
                  <a:gd name="T23" fmla="*/ 33 h 41"/>
                  <a:gd name="T24" fmla="*/ 36 w 46"/>
                  <a:gd name="T25" fmla="*/ 31 h 41"/>
                  <a:gd name="T26" fmla="*/ 44 w 46"/>
                  <a:gd name="T27" fmla="*/ 21 h 41"/>
                  <a:gd name="T28" fmla="*/ 46 w 46"/>
                  <a:gd name="T29" fmla="*/ 13 h 41"/>
                  <a:gd name="T30" fmla="*/ 44 w 46"/>
                  <a:gd name="T31" fmla="*/ 5 h 41"/>
                  <a:gd name="T32" fmla="*/ 39 w 46"/>
                  <a:gd name="T3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41">
                    <a:moveTo>
                      <a:pt x="39" y="2"/>
                    </a:moveTo>
                    <a:lnTo>
                      <a:pt x="34" y="0"/>
                    </a:lnTo>
                    <a:lnTo>
                      <a:pt x="26" y="0"/>
                    </a:lnTo>
                    <a:lnTo>
                      <a:pt x="15" y="5"/>
                    </a:lnTo>
                    <a:lnTo>
                      <a:pt x="10" y="10"/>
                    </a:lnTo>
                    <a:lnTo>
                      <a:pt x="3" y="21"/>
                    </a:lnTo>
                    <a:lnTo>
                      <a:pt x="0" y="28"/>
                    </a:lnTo>
                    <a:lnTo>
                      <a:pt x="3" y="36"/>
                    </a:lnTo>
                    <a:lnTo>
                      <a:pt x="8" y="39"/>
                    </a:lnTo>
                    <a:lnTo>
                      <a:pt x="13" y="41"/>
                    </a:lnTo>
                    <a:lnTo>
                      <a:pt x="21" y="41"/>
                    </a:lnTo>
                    <a:lnTo>
                      <a:pt x="31" y="33"/>
                    </a:lnTo>
                    <a:lnTo>
                      <a:pt x="36" y="31"/>
                    </a:lnTo>
                    <a:lnTo>
                      <a:pt x="44" y="21"/>
                    </a:lnTo>
                    <a:lnTo>
                      <a:pt x="46" y="13"/>
                    </a:lnTo>
                    <a:lnTo>
                      <a:pt x="44" y="5"/>
                    </a:lnTo>
                    <a:lnTo>
                      <a:pt x="39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1" name="Freeform 2271"/>
              <p:cNvSpPr>
                <a:spLocks/>
              </p:cNvSpPr>
              <p:nvPr/>
            </p:nvSpPr>
            <p:spPr bwMode="auto">
              <a:xfrm>
                <a:off x="3292" y="2198"/>
                <a:ext cx="28" cy="26"/>
              </a:xfrm>
              <a:custGeom>
                <a:avLst/>
                <a:gdLst>
                  <a:gd name="T0" fmla="*/ 28 w 28"/>
                  <a:gd name="T1" fmla="*/ 0 h 26"/>
                  <a:gd name="T2" fmla="*/ 23 w 28"/>
                  <a:gd name="T3" fmla="*/ 2 h 26"/>
                  <a:gd name="T4" fmla="*/ 15 w 28"/>
                  <a:gd name="T5" fmla="*/ 5 h 26"/>
                  <a:gd name="T6" fmla="*/ 7 w 28"/>
                  <a:gd name="T7" fmla="*/ 13 h 26"/>
                  <a:gd name="T8" fmla="*/ 2 w 28"/>
                  <a:gd name="T9" fmla="*/ 21 h 26"/>
                  <a:gd name="T10" fmla="*/ 0 w 28"/>
                  <a:gd name="T1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6">
                    <a:moveTo>
                      <a:pt x="28" y="0"/>
                    </a:moveTo>
                    <a:lnTo>
                      <a:pt x="23" y="2"/>
                    </a:lnTo>
                    <a:lnTo>
                      <a:pt x="15" y="5"/>
                    </a:lnTo>
                    <a:lnTo>
                      <a:pt x="7" y="13"/>
                    </a:lnTo>
                    <a:lnTo>
                      <a:pt x="2" y="21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2" name="Freeform 2272"/>
              <p:cNvSpPr>
                <a:spLocks/>
              </p:cNvSpPr>
              <p:nvPr/>
            </p:nvSpPr>
            <p:spPr bwMode="auto">
              <a:xfrm>
                <a:off x="3304" y="2211"/>
                <a:ext cx="29" cy="28"/>
              </a:xfrm>
              <a:custGeom>
                <a:avLst/>
                <a:gdLst>
                  <a:gd name="T0" fmla="*/ 0 w 29"/>
                  <a:gd name="T1" fmla="*/ 28 h 28"/>
                  <a:gd name="T2" fmla="*/ 6 w 29"/>
                  <a:gd name="T3" fmla="*/ 26 h 28"/>
                  <a:gd name="T4" fmla="*/ 13 w 29"/>
                  <a:gd name="T5" fmla="*/ 20 h 28"/>
                  <a:gd name="T6" fmla="*/ 21 w 29"/>
                  <a:gd name="T7" fmla="*/ 13 h 28"/>
                  <a:gd name="T8" fmla="*/ 26 w 29"/>
                  <a:gd name="T9" fmla="*/ 5 h 28"/>
                  <a:gd name="T10" fmla="*/ 29 w 29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8">
                    <a:moveTo>
                      <a:pt x="0" y="28"/>
                    </a:moveTo>
                    <a:lnTo>
                      <a:pt x="6" y="26"/>
                    </a:lnTo>
                    <a:lnTo>
                      <a:pt x="13" y="20"/>
                    </a:lnTo>
                    <a:lnTo>
                      <a:pt x="21" y="13"/>
                    </a:lnTo>
                    <a:lnTo>
                      <a:pt x="26" y="5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3" name="Freeform 2273"/>
              <p:cNvSpPr>
                <a:spLocks/>
              </p:cNvSpPr>
              <p:nvPr/>
            </p:nvSpPr>
            <p:spPr bwMode="auto">
              <a:xfrm>
                <a:off x="3292" y="2198"/>
                <a:ext cx="36" cy="36"/>
              </a:xfrm>
              <a:custGeom>
                <a:avLst/>
                <a:gdLst>
                  <a:gd name="T0" fmla="*/ 36 w 36"/>
                  <a:gd name="T1" fmla="*/ 2 h 36"/>
                  <a:gd name="T2" fmla="*/ 31 w 36"/>
                  <a:gd name="T3" fmla="*/ 0 h 36"/>
                  <a:gd name="T4" fmla="*/ 28 w 36"/>
                  <a:gd name="T5" fmla="*/ 2 h 36"/>
                  <a:gd name="T6" fmla="*/ 18 w 36"/>
                  <a:gd name="T7" fmla="*/ 8 h 36"/>
                  <a:gd name="T8" fmla="*/ 7 w 36"/>
                  <a:gd name="T9" fmla="*/ 15 h 36"/>
                  <a:gd name="T10" fmla="*/ 2 w 36"/>
                  <a:gd name="T11" fmla="*/ 26 h 36"/>
                  <a:gd name="T12" fmla="*/ 0 w 36"/>
                  <a:gd name="T13" fmla="*/ 31 h 36"/>
                  <a:gd name="T14" fmla="*/ 0 w 36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6">
                    <a:moveTo>
                      <a:pt x="36" y="2"/>
                    </a:moveTo>
                    <a:lnTo>
                      <a:pt x="31" y="0"/>
                    </a:lnTo>
                    <a:lnTo>
                      <a:pt x="28" y="2"/>
                    </a:lnTo>
                    <a:lnTo>
                      <a:pt x="18" y="8"/>
                    </a:lnTo>
                    <a:lnTo>
                      <a:pt x="7" y="15"/>
                    </a:lnTo>
                    <a:lnTo>
                      <a:pt x="2" y="26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4" name="Freeform 2274"/>
              <p:cNvSpPr>
                <a:spLocks/>
              </p:cNvSpPr>
              <p:nvPr/>
            </p:nvSpPr>
            <p:spPr bwMode="auto">
              <a:xfrm>
                <a:off x="3297" y="2203"/>
                <a:ext cx="36" cy="36"/>
              </a:xfrm>
              <a:custGeom>
                <a:avLst/>
                <a:gdLst>
                  <a:gd name="T0" fmla="*/ 0 w 36"/>
                  <a:gd name="T1" fmla="*/ 34 h 36"/>
                  <a:gd name="T2" fmla="*/ 5 w 36"/>
                  <a:gd name="T3" fmla="*/ 36 h 36"/>
                  <a:gd name="T4" fmla="*/ 7 w 36"/>
                  <a:gd name="T5" fmla="*/ 34 h 36"/>
                  <a:gd name="T6" fmla="*/ 18 w 36"/>
                  <a:gd name="T7" fmla="*/ 28 h 36"/>
                  <a:gd name="T8" fmla="*/ 28 w 36"/>
                  <a:gd name="T9" fmla="*/ 21 h 36"/>
                  <a:gd name="T10" fmla="*/ 33 w 36"/>
                  <a:gd name="T11" fmla="*/ 10 h 36"/>
                  <a:gd name="T12" fmla="*/ 36 w 36"/>
                  <a:gd name="T13" fmla="*/ 5 h 36"/>
                  <a:gd name="T14" fmla="*/ 36 w 36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6">
                    <a:moveTo>
                      <a:pt x="0" y="34"/>
                    </a:moveTo>
                    <a:lnTo>
                      <a:pt x="5" y="36"/>
                    </a:lnTo>
                    <a:lnTo>
                      <a:pt x="7" y="34"/>
                    </a:lnTo>
                    <a:lnTo>
                      <a:pt x="18" y="28"/>
                    </a:lnTo>
                    <a:lnTo>
                      <a:pt x="28" y="21"/>
                    </a:lnTo>
                    <a:lnTo>
                      <a:pt x="33" y="10"/>
                    </a:lnTo>
                    <a:lnTo>
                      <a:pt x="36" y="5"/>
                    </a:lnTo>
                    <a:lnTo>
                      <a:pt x="3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5" name="Freeform 2275"/>
              <p:cNvSpPr>
                <a:spLocks/>
              </p:cNvSpPr>
              <p:nvPr/>
            </p:nvSpPr>
            <p:spPr bwMode="auto">
              <a:xfrm>
                <a:off x="3165" y="2046"/>
                <a:ext cx="75" cy="59"/>
              </a:xfrm>
              <a:custGeom>
                <a:avLst/>
                <a:gdLst>
                  <a:gd name="T0" fmla="*/ 0 w 75"/>
                  <a:gd name="T1" fmla="*/ 0 h 59"/>
                  <a:gd name="T2" fmla="*/ 21 w 75"/>
                  <a:gd name="T3" fmla="*/ 10 h 59"/>
                  <a:gd name="T4" fmla="*/ 47 w 75"/>
                  <a:gd name="T5" fmla="*/ 28 h 59"/>
                  <a:gd name="T6" fmla="*/ 59 w 75"/>
                  <a:gd name="T7" fmla="*/ 36 h 59"/>
                  <a:gd name="T8" fmla="*/ 75 w 75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59">
                    <a:moveTo>
                      <a:pt x="0" y="0"/>
                    </a:moveTo>
                    <a:lnTo>
                      <a:pt x="21" y="10"/>
                    </a:lnTo>
                    <a:lnTo>
                      <a:pt x="47" y="28"/>
                    </a:lnTo>
                    <a:lnTo>
                      <a:pt x="59" y="36"/>
                    </a:lnTo>
                    <a:lnTo>
                      <a:pt x="75" y="5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6" name="Freeform 2276"/>
              <p:cNvSpPr>
                <a:spLocks/>
              </p:cNvSpPr>
              <p:nvPr/>
            </p:nvSpPr>
            <p:spPr bwMode="auto">
              <a:xfrm>
                <a:off x="3359" y="2219"/>
                <a:ext cx="1065" cy="330"/>
              </a:xfrm>
              <a:custGeom>
                <a:avLst/>
                <a:gdLst>
                  <a:gd name="T0" fmla="*/ 2 w 1065"/>
                  <a:gd name="T1" fmla="*/ 12 h 330"/>
                  <a:gd name="T2" fmla="*/ 51 w 1065"/>
                  <a:gd name="T3" fmla="*/ 30 h 330"/>
                  <a:gd name="T4" fmla="*/ 134 w 1065"/>
                  <a:gd name="T5" fmla="*/ 54 h 330"/>
                  <a:gd name="T6" fmla="*/ 216 w 1065"/>
                  <a:gd name="T7" fmla="*/ 77 h 330"/>
                  <a:gd name="T8" fmla="*/ 255 w 1065"/>
                  <a:gd name="T9" fmla="*/ 92 h 330"/>
                  <a:gd name="T10" fmla="*/ 312 w 1065"/>
                  <a:gd name="T11" fmla="*/ 118 h 330"/>
                  <a:gd name="T12" fmla="*/ 371 w 1065"/>
                  <a:gd name="T13" fmla="*/ 154 h 330"/>
                  <a:gd name="T14" fmla="*/ 441 w 1065"/>
                  <a:gd name="T15" fmla="*/ 203 h 330"/>
                  <a:gd name="T16" fmla="*/ 510 w 1065"/>
                  <a:gd name="T17" fmla="*/ 255 h 330"/>
                  <a:gd name="T18" fmla="*/ 583 w 1065"/>
                  <a:gd name="T19" fmla="*/ 299 h 330"/>
                  <a:gd name="T20" fmla="*/ 626 w 1065"/>
                  <a:gd name="T21" fmla="*/ 314 h 330"/>
                  <a:gd name="T22" fmla="*/ 675 w 1065"/>
                  <a:gd name="T23" fmla="*/ 327 h 330"/>
                  <a:gd name="T24" fmla="*/ 732 w 1065"/>
                  <a:gd name="T25" fmla="*/ 325 h 330"/>
                  <a:gd name="T26" fmla="*/ 758 w 1065"/>
                  <a:gd name="T27" fmla="*/ 317 h 330"/>
                  <a:gd name="T28" fmla="*/ 794 w 1065"/>
                  <a:gd name="T29" fmla="*/ 286 h 330"/>
                  <a:gd name="T30" fmla="*/ 802 w 1065"/>
                  <a:gd name="T31" fmla="*/ 260 h 330"/>
                  <a:gd name="T32" fmla="*/ 817 w 1065"/>
                  <a:gd name="T33" fmla="*/ 221 h 330"/>
                  <a:gd name="T34" fmla="*/ 822 w 1065"/>
                  <a:gd name="T35" fmla="*/ 175 h 330"/>
                  <a:gd name="T36" fmla="*/ 830 w 1065"/>
                  <a:gd name="T37" fmla="*/ 157 h 330"/>
                  <a:gd name="T38" fmla="*/ 853 w 1065"/>
                  <a:gd name="T39" fmla="*/ 131 h 330"/>
                  <a:gd name="T40" fmla="*/ 859 w 1065"/>
                  <a:gd name="T41" fmla="*/ 92 h 330"/>
                  <a:gd name="T42" fmla="*/ 874 w 1065"/>
                  <a:gd name="T43" fmla="*/ 69 h 330"/>
                  <a:gd name="T44" fmla="*/ 897 w 1065"/>
                  <a:gd name="T45" fmla="*/ 56 h 330"/>
                  <a:gd name="T46" fmla="*/ 905 w 1065"/>
                  <a:gd name="T47" fmla="*/ 30 h 330"/>
                  <a:gd name="T48" fmla="*/ 913 w 1065"/>
                  <a:gd name="T49" fmla="*/ 12 h 330"/>
                  <a:gd name="T50" fmla="*/ 933 w 1065"/>
                  <a:gd name="T51" fmla="*/ 5 h 330"/>
                  <a:gd name="T52" fmla="*/ 957 w 1065"/>
                  <a:gd name="T53" fmla="*/ 5 h 330"/>
                  <a:gd name="T54" fmla="*/ 972 w 1065"/>
                  <a:gd name="T55" fmla="*/ 0 h 330"/>
                  <a:gd name="T56" fmla="*/ 982 w 1065"/>
                  <a:gd name="T57" fmla="*/ 0 h 330"/>
                  <a:gd name="T58" fmla="*/ 1000 w 1065"/>
                  <a:gd name="T59" fmla="*/ 5 h 330"/>
                  <a:gd name="T60" fmla="*/ 1018 w 1065"/>
                  <a:gd name="T61" fmla="*/ 10 h 330"/>
                  <a:gd name="T62" fmla="*/ 1034 w 1065"/>
                  <a:gd name="T63" fmla="*/ 18 h 330"/>
                  <a:gd name="T64" fmla="*/ 1049 w 1065"/>
                  <a:gd name="T65" fmla="*/ 23 h 330"/>
                  <a:gd name="T66" fmla="*/ 1060 w 1065"/>
                  <a:gd name="T67" fmla="*/ 30 h 330"/>
                  <a:gd name="T68" fmla="*/ 1065 w 1065"/>
                  <a:gd name="T69" fmla="*/ 30 h 330"/>
                  <a:gd name="T70" fmla="*/ 1062 w 1065"/>
                  <a:gd name="T71" fmla="*/ 25 h 330"/>
                  <a:gd name="T72" fmla="*/ 1060 w 1065"/>
                  <a:gd name="T73" fmla="*/ 2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5" h="330">
                    <a:moveTo>
                      <a:pt x="0" y="10"/>
                    </a:moveTo>
                    <a:lnTo>
                      <a:pt x="2" y="12"/>
                    </a:lnTo>
                    <a:lnTo>
                      <a:pt x="10" y="15"/>
                    </a:lnTo>
                    <a:lnTo>
                      <a:pt x="51" y="30"/>
                    </a:lnTo>
                    <a:lnTo>
                      <a:pt x="92" y="41"/>
                    </a:lnTo>
                    <a:lnTo>
                      <a:pt x="134" y="54"/>
                    </a:lnTo>
                    <a:lnTo>
                      <a:pt x="175" y="64"/>
                    </a:lnTo>
                    <a:lnTo>
                      <a:pt x="216" y="77"/>
                    </a:lnTo>
                    <a:lnTo>
                      <a:pt x="234" y="85"/>
                    </a:lnTo>
                    <a:lnTo>
                      <a:pt x="255" y="92"/>
                    </a:lnTo>
                    <a:lnTo>
                      <a:pt x="296" y="110"/>
                    </a:lnTo>
                    <a:lnTo>
                      <a:pt x="312" y="118"/>
                    </a:lnTo>
                    <a:lnTo>
                      <a:pt x="332" y="131"/>
                    </a:lnTo>
                    <a:lnTo>
                      <a:pt x="371" y="154"/>
                    </a:lnTo>
                    <a:lnTo>
                      <a:pt x="405" y="177"/>
                    </a:lnTo>
                    <a:lnTo>
                      <a:pt x="441" y="203"/>
                    </a:lnTo>
                    <a:lnTo>
                      <a:pt x="474" y="229"/>
                    </a:lnTo>
                    <a:lnTo>
                      <a:pt x="510" y="255"/>
                    </a:lnTo>
                    <a:lnTo>
                      <a:pt x="546" y="278"/>
                    </a:lnTo>
                    <a:lnTo>
                      <a:pt x="583" y="299"/>
                    </a:lnTo>
                    <a:lnTo>
                      <a:pt x="595" y="304"/>
                    </a:lnTo>
                    <a:lnTo>
                      <a:pt x="626" y="314"/>
                    </a:lnTo>
                    <a:lnTo>
                      <a:pt x="660" y="327"/>
                    </a:lnTo>
                    <a:lnTo>
                      <a:pt x="675" y="327"/>
                    </a:lnTo>
                    <a:lnTo>
                      <a:pt x="701" y="330"/>
                    </a:lnTo>
                    <a:lnTo>
                      <a:pt x="732" y="325"/>
                    </a:lnTo>
                    <a:lnTo>
                      <a:pt x="742" y="319"/>
                    </a:lnTo>
                    <a:lnTo>
                      <a:pt x="758" y="317"/>
                    </a:lnTo>
                    <a:lnTo>
                      <a:pt x="779" y="304"/>
                    </a:lnTo>
                    <a:lnTo>
                      <a:pt x="794" y="286"/>
                    </a:lnTo>
                    <a:lnTo>
                      <a:pt x="802" y="263"/>
                    </a:lnTo>
                    <a:lnTo>
                      <a:pt x="802" y="260"/>
                    </a:lnTo>
                    <a:lnTo>
                      <a:pt x="810" y="242"/>
                    </a:lnTo>
                    <a:lnTo>
                      <a:pt x="817" y="221"/>
                    </a:lnTo>
                    <a:lnTo>
                      <a:pt x="820" y="198"/>
                    </a:lnTo>
                    <a:lnTo>
                      <a:pt x="822" y="175"/>
                    </a:lnTo>
                    <a:lnTo>
                      <a:pt x="825" y="165"/>
                    </a:lnTo>
                    <a:lnTo>
                      <a:pt x="830" y="157"/>
                    </a:lnTo>
                    <a:lnTo>
                      <a:pt x="841" y="144"/>
                    </a:lnTo>
                    <a:lnTo>
                      <a:pt x="853" y="131"/>
                    </a:lnTo>
                    <a:lnTo>
                      <a:pt x="859" y="116"/>
                    </a:lnTo>
                    <a:lnTo>
                      <a:pt x="859" y="92"/>
                    </a:lnTo>
                    <a:lnTo>
                      <a:pt x="861" y="77"/>
                    </a:lnTo>
                    <a:lnTo>
                      <a:pt x="874" y="69"/>
                    </a:lnTo>
                    <a:lnTo>
                      <a:pt x="890" y="67"/>
                    </a:lnTo>
                    <a:lnTo>
                      <a:pt x="897" y="56"/>
                    </a:lnTo>
                    <a:lnTo>
                      <a:pt x="900" y="43"/>
                    </a:lnTo>
                    <a:lnTo>
                      <a:pt x="905" y="30"/>
                    </a:lnTo>
                    <a:lnTo>
                      <a:pt x="908" y="20"/>
                    </a:lnTo>
                    <a:lnTo>
                      <a:pt x="913" y="12"/>
                    </a:lnTo>
                    <a:lnTo>
                      <a:pt x="920" y="5"/>
                    </a:lnTo>
                    <a:lnTo>
                      <a:pt x="933" y="5"/>
                    </a:lnTo>
                    <a:lnTo>
                      <a:pt x="946" y="5"/>
                    </a:lnTo>
                    <a:lnTo>
                      <a:pt x="957" y="5"/>
                    </a:lnTo>
                    <a:lnTo>
                      <a:pt x="964" y="2"/>
                    </a:lnTo>
                    <a:lnTo>
                      <a:pt x="972" y="0"/>
                    </a:lnTo>
                    <a:lnTo>
                      <a:pt x="980" y="0"/>
                    </a:lnTo>
                    <a:lnTo>
                      <a:pt x="982" y="0"/>
                    </a:lnTo>
                    <a:lnTo>
                      <a:pt x="990" y="2"/>
                    </a:lnTo>
                    <a:lnTo>
                      <a:pt x="1000" y="5"/>
                    </a:lnTo>
                    <a:lnTo>
                      <a:pt x="1011" y="7"/>
                    </a:lnTo>
                    <a:lnTo>
                      <a:pt x="1018" y="10"/>
                    </a:lnTo>
                    <a:lnTo>
                      <a:pt x="1026" y="12"/>
                    </a:lnTo>
                    <a:lnTo>
                      <a:pt x="1034" y="18"/>
                    </a:lnTo>
                    <a:lnTo>
                      <a:pt x="1042" y="20"/>
                    </a:lnTo>
                    <a:lnTo>
                      <a:pt x="1049" y="23"/>
                    </a:lnTo>
                    <a:lnTo>
                      <a:pt x="1055" y="25"/>
                    </a:lnTo>
                    <a:lnTo>
                      <a:pt x="1060" y="30"/>
                    </a:lnTo>
                    <a:lnTo>
                      <a:pt x="1062" y="30"/>
                    </a:lnTo>
                    <a:lnTo>
                      <a:pt x="1065" y="30"/>
                    </a:lnTo>
                    <a:lnTo>
                      <a:pt x="1062" y="28"/>
                    </a:lnTo>
                    <a:lnTo>
                      <a:pt x="1062" y="25"/>
                    </a:lnTo>
                    <a:lnTo>
                      <a:pt x="1062" y="23"/>
                    </a:lnTo>
                    <a:lnTo>
                      <a:pt x="1060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7" name="Freeform 2277"/>
              <p:cNvSpPr>
                <a:spLocks/>
              </p:cNvSpPr>
              <p:nvPr/>
            </p:nvSpPr>
            <p:spPr bwMode="auto">
              <a:xfrm>
                <a:off x="3155" y="2211"/>
                <a:ext cx="1377" cy="428"/>
              </a:xfrm>
              <a:custGeom>
                <a:avLst/>
                <a:gdLst>
                  <a:gd name="T0" fmla="*/ 41 w 1377"/>
                  <a:gd name="T1" fmla="*/ 20 h 428"/>
                  <a:gd name="T2" fmla="*/ 82 w 1377"/>
                  <a:gd name="T3" fmla="*/ 36 h 428"/>
                  <a:gd name="T4" fmla="*/ 162 w 1377"/>
                  <a:gd name="T5" fmla="*/ 59 h 428"/>
                  <a:gd name="T6" fmla="*/ 245 w 1377"/>
                  <a:gd name="T7" fmla="*/ 77 h 428"/>
                  <a:gd name="T8" fmla="*/ 327 w 1377"/>
                  <a:gd name="T9" fmla="*/ 93 h 428"/>
                  <a:gd name="T10" fmla="*/ 410 w 1377"/>
                  <a:gd name="T11" fmla="*/ 113 h 428"/>
                  <a:gd name="T12" fmla="*/ 449 w 1377"/>
                  <a:gd name="T13" fmla="*/ 126 h 428"/>
                  <a:gd name="T14" fmla="*/ 518 w 1377"/>
                  <a:gd name="T15" fmla="*/ 160 h 428"/>
                  <a:gd name="T16" fmla="*/ 560 w 1377"/>
                  <a:gd name="T17" fmla="*/ 185 h 428"/>
                  <a:gd name="T18" fmla="*/ 629 w 1377"/>
                  <a:gd name="T19" fmla="*/ 237 h 428"/>
                  <a:gd name="T20" fmla="*/ 694 w 1377"/>
                  <a:gd name="T21" fmla="*/ 289 h 428"/>
                  <a:gd name="T22" fmla="*/ 761 w 1377"/>
                  <a:gd name="T23" fmla="*/ 338 h 428"/>
                  <a:gd name="T24" fmla="*/ 828 w 1377"/>
                  <a:gd name="T25" fmla="*/ 374 h 428"/>
                  <a:gd name="T26" fmla="*/ 879 w 1377"/>
                  <a:gd name="T27" fmla="*/ 394 h 428"/>
                  <a:gd name="T28" fmla="*/ 926 w 1377"/>
                  <a:gd name="T29" fmla="*/ 410 h 428"/>
                  <a:gd name="T30" fmla="*/ 977 w 1377"/>
                  <a:gd name="T31" fmla="*/ 425 h 428"/>
                  <a:gd name="T32" fmla="*/ 1021 w 1377"/>
                  <a:gd name="T33" fmla="*/ 425 h 428"/>
                  <a:gd name="T34" fmla="*/ 1052 w 1377"/>
                  <a:gd name="T35" fmla="*/ 420 h 428"/>
                  <a:gd name="T36" fmla="*/ 1094 w 1377"/>
                  <a:gd name="T37" fmla="*/ 402 h 428"/>
                  <a:gd name="T38" fmla="*/ 1101 w 1377"/>
                  <a:gd name="T39" fmla="*/ 376 h 428"/>
                  <a:gd name="T40" fmla="*/ 1114 w 1377"/>
                  <a:gd name="T41" fmla="*/ 330 h 428"/>
                  <a:gd name="T42" fmla="*/ 1124 w 1377"/>
                  <a:gd name="T43" fmla="*/ 294 h 428"/>
                  <a:gd name="T44" fmla="*/ 1122 w 1377"/>
                  <a:gd name="T45" fmla="*/ 253 h 428"/>
                  <a:gd name="T46" fmla="*/ 1140 w 1377"/>
                  <a:gd name="T47" fmla="*/ 222 h 428"/>
                  <a:gd name="T48" fmla="*/ 1158 w 1377"/>
                  <a:gd name="T49" fmla="*/ 198 h 428"/>
                  <a:gd name="T50" fmla="*/ 1161 w 1377"/>
                  <a:gd name="T51" fmla="*/ 178 h 428"/>
                  <a:gd name="T52" fmla="*/ 1186 w 1377"/>
                  <a:gd name="T53" fmla="*/ 167 h 428"/>
                  <a:gd name="T54" fmla="*/ 1199 w 1377"/>
                  <a:gd name="T55" fmla="*/ 162 h 428"/>
                  <a:gd name="T56" fmla="*/ 1207 w 1377"/>
                  <a:gd name="T57" fmla="*/ 147 h 428"/>
                  <a:gd name="T58" fmla="*/ 1210 w 1377"/>
                  <a:gd name="T59" fmla="*/ 124 h 428"/>
                  <a:gd name="T60" fmla="*/ 1217 w 1377"/>
                  <a:gd name="T61" fmla="*/ 103 h 428"/>
                  <a:gd name="T62" fmla="*/ 1246 w 1377"/>
                  <a:gd name="T63" fmla="*/ 108 h 428"/>
                  <a:gd name="T64" fmla="*/ 1261 w 1377"/>
                  <a:gd name="T65" fmla="*/ 113 h 428"/>
                  <a:gd name="T66" fmla="*/ 1269 w 1377"/>
                  <a:gd name="T67" fmla="*/ 100 h 428"/>
                  <a:gd name="T68" fmla="*/ 1287 w 1377"/>
                  <a:gd name="T69" fmla="*/ 103 h 428"/>
                  <a:gd name="T70" fmla="*/ 1315 w 1377"/>
                  <a:gd name="T71" fmla="*/ 121 h 428"/>
                  <a:gd name="T72" fmla="*/ 1323 w 1377"/>
                  <a:gd name="T73" fmla="*/ 126 h 428"/>
                  <a:gd name="T74" fmla="*/ 1339 w 1377"/>
                  <a:gd name="T75" fmla="*/ 131 h 428"/>
                  <a:gd name="T76" fmla="*/ 1351 w 1377"/>
                  <a:gd name="T77" fmla="*/ 139 h 428"/>
                  <a:gd name="T78" fmla="*/ 1364 w 1377"/>
                  <a:gd name="T79" fmla="*/ 147 h 428"/>
                  <a:gd name="T80" fmla="*/ 1372 w 1377"/>
                  <a:gd name="T81" fmla="*/ 152 h 428"/>
                  <a:gd name="T82" fmla="*/ 1375 w 1377"/>
                  <a:gd name="T83" fmla="*/ 152 h 428"/>
                  <a:gd name="T84" fmla="*/ 1377 w 1377"/>
                  <a:gd name="T85" fmla="*/ 152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7" h="428">
                    <a:moveTo>
                      <a:pt x="0" y="0"/>
                    </a:moveTo>
                    <a:lnTo>
                      <a:pt x="41" y="20"/>
                    </a:lnTo>
                    <a:lnTo>
                      <a:pt x="51" y="23"/>
                    </a:lnTo>
                    <a:lnTo>
                      <a:pt x="82" y="36"/>
                    </a:lnTo>
                    <a:lnTo>
                      <a:pt x="124" y="49"/>
                    </a:lnTo>
                    <a:lnTo>
                      <a:pt x="162" y="59"/>
                    </a:lnTo>
                    <a:lnTo>
                      <a:pt x="204" y="69"/>
                    </a:lnTo>
                    <a:lnTo>
                      <a:pt x="245" y="77"/>
                    </a:lnTo>
                    <a:lnTo>
                      <a:pt x="286" y="85"/>
                    </a:lnTo>
                    <a:lnTo>
                      <a:pt x="327" y="93"/>
                    </a:lnTo>
                    <a:lnTo>
                      <a:pt x="369" y="100"/>
                    </a:lnTo>
                    <a:lnTo>
                      <a:pt x="410" y="113"/>
                    </a:lnTo>
                    <a:lnTo>
                      <a:pt x="441" y="124"/>
                    </a:lnTo>
                    <a:lnTo>
                      <a:pt x="449" y="126"/>
                    </a:lnTo>
                    <a:lnTo>
                      <a:pt x="487" y="144"/>
                    </a:lnTo>
                    <a:lnTo>
                      <a:pt x="518" y="160"/>
                    </a:lnTo>
                    <a:lnTo>
                      <a:pt x="526" y="162"/>
                    </a:lnTo>
                    <a:lnTo>
                      <a:pt x="560" y="185"/>
                    </a:lnTo>
                    <a:lnTo>
                      <a:pt x="596" y="211"/>
                    </a:lnTo>
                    <a:lnTo>
                      <a:pt x="629" y="237"/>
                    </a:lnTo>
                    <a:lnTo>
                      <a:pt x="660" y="263"/>
                    </a:lnTo>
                    <a:lnTo>
                      <a:pt x="694" y="289"/>
                    </a:lnTo>
                    <a:lnTo>
                      <a:pt x="727" y="314"/>
                    </a:lnTo>
                    <a:lnTo>
                      <a:pt x="761" y="338"/>
                    </a:lnTo>
                    <a:lnTo>
                      <a:pt x="797" y="361"/>
                    </a:lnTo>
                    <a:lnTo>
                      <a:pt x="828" y="374"/>
                    </a:lnTo>
                    <a:lnTo>
                      <a:pt x="838" y="379"/>
                    </a:lnTo>
                    <a:lnTo>
                      <a:pt x="879" y="394"/>
                    </a:lnTo>
                    <a:lnTo>
                      <a:pt x="895" y="402"/>
                    </a:lnTo>
                    <a:lnTo>
                      <a:pt x="926" y="410"/>
                    </a:lnTo>
                    <a:lnTo>
                      <a:pt x="949" y="420"/>
                    </a:lnTo>
                    <a:lnTo>
                      <a:pt x="977" y="425"/>
                    </a:lnTo>
                    <a:lnTo>
                      <a:pt x="990" y="428"/>
                    </a:lnTo>
                    <a:lnTo>
                      <a:pt x="1021" y="425"/>
                    </a:lnTo>
                    <a:lnTo>
                      <a:pt x="1050" y="420"/>
                    </a:lnTo>
                    <a:lnTo>
                      <a:pt x="1052" y="420"/>
                    </a:lnTo>
                    <a:lnTo>
                      <a:pt x="1075" y="415"/>
                    </a:lnTo>
                    <a:lnTo>
                      <a:pt x="1094" y="402"/>
                    </a:lnTo>
                    <a:lnTo>
                      <a:pt x="1099" y="382"/>
                    </a:lnTo>
                    <a:lnTo>
                      <a:pt x="1101" y="376"/>
                    </a:lnTo>
                    <a:lnTo>
                      <a:pt x="1106" y="348"/>
                    </a:lnTo>
                    <a:lnTo>
                      <a:pt x="1114" y="330"/>
                    </a:lnTo>
                    <a:lnTo>
                      <a:pt x="1124" y="312"/>
                    </a:lnTo>
                    <a:lnTo>
                      <a:pt x="1124" y="294"/>
                    </a:lnTo>
                    <a:lnTo>
                      <a:pt x="1124" y="284"/>
                    </a:lnTo>
                    <a:lnTo>
                      <a:pt x="1122" y="253"/>
                    </a:lnTo>
                    <a:lnTo>
                      <a:pt x="1127" y="232"/>
                    </a:lnTo>
                    <a:lnTo>
                      <a:pt x="1140" y="222"/>
                    </a:lnTo>
                    <a:lnTo>
                      <a:pt x="1153" y="214"/>
                    </a:lnTo>
                    <a:lnTo>
                      <a:pt x="1158" y="198"/>
                    </a:lnTo>
                    <a:lnTo>
                      <a:pt x="1161" y="193"/>
                    </a:lnTo>
                    <a:lnTo>
                      <a:pt x="1161" y="178"/>
                    </a:lnTo>
                    <a:lnTo>
                      <a:pt x="1171" y="170"/>
                    </a:lnTo>
                    <a:lnTo>
                      <a:pt x="1186" y="167"/>
                    </a:lnTo>
                    <a:lnTo>
                      <a:pt x="1186" y="167"/>
                    </a:lnTo>
                    <a:lnTo>
                      <a:pt x="1199" y="162"/>
                    </a:lnTo>
                    <a:lnTo>
                      <a:pt x="1204" y="152"/>
                    </a:lnTo>
                    <a:lnTo>
                      <a:pt x="1207" y="147"/>
                    </a:lnTo>
                    <a:lnTo>
                      <a:pt x="1210" y="136"/>
                    </a:lnTo>
                    <a:lnTo>
                      <a:pt x="1210" y="124"/>
                    </a:lnTo>
                    <a:lnTo>
                      <a:pt x="1212" y="111"/>
                    </a:lnTo>
                    <a:lnTo>
                      <a:pt x="1217" y="103"/>
                    </a:lnTo>
                    <a:lnTo>
                      <a:pt x="1228" y="103"/>
                    </a:lnTo>
                    <a:lnTo>
                      <a:pt x="1246" y="108"/>
                    </a:lnTo>
                    <a:lnTo>
                      <a:pt x="1248" y="108"/>
                    </a:lnTo>
                    <a:lnTo>
                      <a:pt x="1261" y="113"/>
                    </a:lnTo>
                    <a:lnTo>
                      <a:pt x="1266" y="108"/>
                    </a:lnTo>
                    <a:lnTo>
                      <a:pt x="1269" y="100"/>
                    </a:lnTo>
                    <a:lnTo>
                      <a:pt x="1274" y="98"/>
                    </a:lnTo>
                    <a:lnTo>
                      <a:pt x="1287" y="103"/>
                    </a:lnTo>
                    <a:lnTo>
                      <a:pt x="1300" y="113"/>
                    </a:lnTo>
                    <a:lnTo>
                      <a:pt x="1315" y="121"/>
                    </a:lnTo>
                    <a:lnTo>
                      <a:pt x="1318" y="124"/>
                    </a:lnTo>
                    <a:lnTo>
                      <a:pt x="1323" y="126"/>
                    </a:lnTo>
                    <a:lnTo>
                      <a:pt x="1331" y="126"/>
                    </a:lnTo>
                    <a:lnTo>
                      <a:pt x="1339" y="131"/>
                    </a:lnTo>
                    <a:lnTo>
                      <a:pt x="1346" y="136"/>
                    </a:lnTo>
                    <a:lnTo>
                      <a:pt x="1351" y="139"/>
                    </a:lnTo>
                    <a:lnTo>
                      <a:pt x="1357" y="142"/>
                    </a:lnTo>
                    <a:lnTo>
                      <a:pt x="1364" y="147"/>
                    </a:lnTo>
                    <a:lnTo>
                      <a:pt x="1370" y="152"/>
                    </a:lnTo>
                    <a:lnTo>
                      <a:pt x="1372" y="152"/>
                    </a:lnTo>
                    <a:lnTo>
                      <a:pt x="1372" y="152"/>
                    </a:lnTo>
                    <a:lnTo>
                      <a:pt x="1375" y="152"/>
                    </a:lnTo>
                    <a:lnTo>
                      <a:pt x="1375" y="152"/>
                    </a:lnTo>
                    <a:lnTo>
                      <a:pt x="1377" y="152"/>
                    </a:lnTo>
                    <a:lnTo>
                      <a:pt x="1377" y="15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8" name="Freeform 2278"/>
              <p:cNvSpPr>
                <a:spLocks/>
              </p:cNvSpPr>
              <p:nvPr/>
            </p:nvSpPr>
            <p:spPr bwMode="auto">
              <a:xfrm>
                <a:off x="3490" y="2461"/>
                <a:ext cx="354" cy="480"/>
              </a:xfrm>
              <a:custGeom>
                <a:avLst/>
                <a:gdLst>
                  <a:gd name="T0" fmla="*/ 18 w 354"/>
                  <a:gd name="T1" fmla="*/ 312 h 480"/>
                  <a:gd name="T2" fmla="*/ 13 w 354"/>
                  <a:gd name="T3" fmla="*/ 302 h 480"/>
                  <a:gd name="T4" fmla="*/ 5 w 354"/>
                  <a:gd name="T5" fmla="*/ 276 h 480"/>
                  <a:gd name="T6" fmla="*/ 0 w 354"/>
                  <a:gd name="T7" fmla="*/ 255 h 480"/>
                  <a:gd name="T8" fmla="*/ 10 w 354"/>
                  <a:gd name="T9" fmla="*/ 219 h 480"/>
                  <a:gd name="T10" fmla="*/ 29 w 354"/>
                  <a:gd name="T11" fmla="*/ 188 h 480"/>
                  <a:gd name="T12" fmla="*/ 52 w 354"/>
                  <a:gd name="T13" fmla="*/ 160 h 480"/>
                  <a:gd name="T14" fmla="*/ 67 w 354"/>
                  <a:gd name="T15" fmla="*/ 129 h 480"/>
                  <a:gd name="T16" fmla="*/ 70 w 354"/>
                  <a:gd name="T17" fmla="*/ 93 h 480"/>
                  <a:gd name="T18" fmla="*/ 67 w 354"/>
                  <a:gd name="T19" fmla="*/ 77 h 480"/>
                  <a:gd name="T20" fmla="*/ 65 w 354"/>
                  <a:gd name="T21" fmla="*/ 57 h 480"/>
                  <a:gd name="T22" fmla="*/ 70 w 354"/>
                  <a:gd name="T23" fmla="*/ 23 h 480"/>
                  <a:gd name="T24" fmla="*/ 98 w 354"/>
                  <a:gd name="T25" fmla="*/ 0 h 480"/>
                  <a:gd name="T26" fmla="*/ 101 w 354"/>
                  <a:gd name="T27" fmla="*/ 0 h 480"/>
                  <a:gd name="T28" fmla="*/ 137 w 354"/>
                  <a:gd name="T29" fmla="*/ 15 h 480"/>
                  <a:gd name="T30" fmla="*/ 152 w 354"/>
                  <a:gd name="T31" fmla="*/ 28 h 480"/>
                  <a:gd name="T32" fmla="*/ 165 w 354"/>
                  <a:gd name="T33" fmla="*/ 46 h 480"/>
                  <a:gd name="T34" fmla="*/ 173 w 354"/>
                  <a:gd name="T35" fmla="*/ 75 h 480"/>
                  <a:gd name="T36" fmla="*/ 170 w 354"/>
                  <a:gd name="T37" fmla="*/ 111 h 480"/>
                  <a:gd name="T38" fmla="*/ 170 w 354"/>
                  <a:gd name="T39" fmla="*/ 111 h 480"/>
                  <a:gd name="T40" fmla="*/ 173 w 354"/>
                  <a:gd name="T41" fmla="*/ 150 h 480"/>
                  <a:gd name="T42" fmla="*/ 181 w 354"/>
                  <a:gd name="T43" fmla="*/ 165 h 480"/>
                  <a:gd name="T44" fmla="*/ 201 w 354"/>
                  <a:gd name="T45" fmla="*/ 196 h 480"/>
                  <a:gd name="T46" fmla="*/ 225 w 354"/>
                  <a:gd name="T47" fmla="*/ 222 h 480"/>
                  <a:gd name="T48" fmla="*/ 237 w 354"/>
                  <a:gd name="T49" fmla="*/ 235 h 480"/>
                  <a:gd name="T50" fmla="*/ 250 w 354"/>
                  <a:gd name="T51" fmla="*/ 248 h 480"/>
                  <a:gd name="T52" fmla="*/ 274 w 354"/>
                  <a:gd name="T53" fmla="*/ 273 h 480"/>
                  <a:gd name="T54" fmla="*/ 294 w 354"/>
                  <a:gd name="T55" fmla="*/ 302 h 480"/>
                  <a:gd name="T56" fmla="*/ 315 w 354"/>
                  <a:gd name="T57" fmla="*/ 328 h 480"/>
                  <a:gd name="T58" fmla="*/ 333 w 354"/>
                  <a:gd name="T59" fmla="*/ 359 h 480"/>
                  <a:gd name="T60" fmla="*/ 338 w 354"/>
                  <a:gd name="T61" fmla="*/ 371 h 480"/>
                  <a:gd name="T62" fmla="*/ 346 w 354"/>
                  <a:gd name="T63" fmla="*/ 392 h 480"/>
                  <a:gd name="T64" fmla="*/ 354 w 354"/>
                  <a:gd name="T65" fmla="*/ 431 h 480"/>
                  <a:gd name="T66" fmla="*/ 354 w 354"/>
                  <a:gd name="T67" fmla="*/ 436 h 480"/>
                  <a:gd name="T68" fmla="*/ 333 w 354"/>
                  <a:gd name="T69" fmla="*/ 467 h 480"/>
                  <a:gd name="T70" fmla="*/ 299 w 354"/>
                  <a:gd name="T71" fmla="*/ 477 h 480"/>
                  <a:gd name="T72" fmla="*/ 294 w 354"/>
                  <a:gd name="T73" fmla="*/ 480 h 480"/>
                  <a:gd name="T74" fmla="*/ 258 w 354"/>
                  <a:gd name="T75" fmla="*/ 475 h 480"/>
                  <a:gd name="T76" fmla="*/ 235 w 354"/>
                  <a:gd name="T77" fmla="*/ 469 h 480"/>
                  <a:gd name="T78" fmla="*/ 225 w 354"/>
                  <a:gd name="T79" fmla="*/ 464 h 480"/>
                  <a:gd name="T80" fmla="*/ 199 w 354"/>
                  <a:gd name="T81" fmla="*/ 454 h 480"/>
                  <a:gd name="T82" fmla="*/ 170 w 354"/>
                  <a:gd name="T83" fmla="*/ 441 h 480"/>
                  <a:gd name="T84" fmla="*/ 145 w 354"/>
                  <a:gd name="T85" fmla="*/ 428 h 480"/>
                  <a:gd name="T86" fmla="*/ 121 w 354"/>
                  <a:gd name="T87" fmla="*/ 413 h 480"/>
                  <a:gd name="T88" fmla="*/ 98 w 354"/>
                  <a:gd name="T89" fmla="*/ 397 h 480"/>
                  <a:gd name="T90" fmla="*/ 78 w 354"/>
                  <a:gd name="T91" fmla="*/ 379 h 480"/>
                  <a:gd name="T92" fmla="*/ 57 w 354"/>
                  <a:gd name="T93" fmla="*/ 361 h 480"/>
                  <a:gd name="T94" fmla="*/ 36 w 354"/>
                  <a:gd name="T95" fmla="*/ 338 h 480"/>
                  <a:gd name="T96" fmla="*/ 18 w 354"/>
                  <a:gd name="T97" fmla="*/ 312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4" h="480">
                    <a:moveTo>
                      <a:pt x="18" y="312"/>
                    </a:moveTo>
                    <a:lnTo>
                      <a:pt x="13" y="302"/>
                    </a:lnTo>
                    <a:lnTo>
                      <a:pt x="5" y="276"/>
                    </a:lnTo>
                    <a:lnTo>
                      <a:pt x="0" y="255"/>
                    </a:lnTo>
                    <a:lnTo>
                      <a:pt x="10" y="219"/>
                    </a:lnTo>
                    <a:lnTo>
                      <a:pt x="29" y="188"/>
                    </a:lnTo>
                    <a:lnTo>
                      <a:pt x="52" y="160"/>
                    </a:lnTo>
                    <a:lnTo>
                      <a:pt x="67" y="129"/>
                    </a:lnTo>
                    <a:lnTo>
                      <a:pt x="70" y="93"/>
                    </a:lnTo>
                    <a:lnTo>
                      <a:pt x="67" y="77"/>
                    </a:lnTo>
                    <a:lnTo>
                      <a:pt x="65" y="57"/>
                    </a:lnTo>
                    <a:lnTo>
                      <a:pt x="70" y="23"/>
                    </a:lnTo>
                    <a:lnTo>
                      <a:pt x="98" y="0"/>
                    </a:lnTo>
                    <a:lnTo>
                      <a:pt x="101" y="0"/>
                    </a:lnTo>
                    <a:lnTo>
                      <a:pt x="137" y="15"/>
                    </a:lnTo>
                    <a:lnTo>
                      <a:pt x="152" y="28"/>
                    </a:lnTo>
                    <a:lnTo>
                      <a:pt x="165" y="46"/>
                    </a:lnTo>
                    <a:lnTo>
                      <a:pt x="173" y="75"/>
                    </a:lnTo>
                    <a:lnTo>
                      <a:pt x="170" y="111"/>
                    </a:lnTo>
                    <a:lnTo>
                      <a:pt x="170" y="111"/>
                    </a:lnTo>
                    <a:lnTo>
                      <a:pt x="173" y="150"/>
                    </a:lnTo>
                    <a:lnTo>
                      <a:pt x="181" y="165"/>
                    </a:lnTo>
                    <a:lnTo>
                      <a:pt x="201" y="196"/>
                    </a:lnTo>
                    <a:lnTo>
                      <a:pt x="225" y="222"/>
                    </a:lnTo>
                    <a:lnTo>
                      <a:pt x="237" y="235"/>
                    </a:lnTo>
                    <a:lnTo>
                      <a:pt x="250" y="248"/>
                    </a:lnTo>
                    <a:lnTo>
                      <a:pt x="274" y="273"/>
                    </a:lnTo>
                    <a:lnTo>
                      <a:pt x="294" y="302"/>
                    </a:lnTo>
                    <a:lnTo>
                      <a:pt x="315" y="328"/>
                    </a:lnTo>
                    <a:lnTo>
                      <a:pt x="333" y="359"/>
                    </a:lnTo>
                    <a:lnTo>
                      <a:pt x="338" y="371"/>
                    </a:lnTo>
                    <a:lnTo>
                      <a:pt x="346" y="392"/>
                    </a:lnTo>
                    <a:lnTo>
                      <a:pt x="354" y="431"/>
                    </a:lnTo>
                    <a:lnTo>
                      <a:pt x="354" y="436"/>
                    </a:lnTo>
                    <a:lnTo>
                      <a:pt x="333" y="467"/>
                    </a:lnTo>
                    <a:lnTo>
                      <a:pt x="299" y="477"/>
                    </a:lnTo>
                    <a:lnTo>
                      <a:pt x="294" y="480"/>
                    </a:lnTo>
                    <a:lnTo>
                      <a:pt x="258" y="475"/>
                    </a:lnTo>
                    <a:lnTo>
                      <a:pt x="235" y="469"/>
                    </a:lnTo>
                    <a:lnTo>
                      <a:pt x="225" y="464"/>
                    </a:lnTo>
                    <a:lnTo>
                      <a:pt x="199" y="454"/>
                    </a:lnTo>
                    <a:lnTo>
                      <a:pt x="170" y="441"/>
                    </a:lnTo>
                    <a:lnTo>
                      <a:pt x="145" y="428"/>
                    </a:lnTo>
                    <a:lnTo>
                      <a:pt x="121" y="413"/>
                    </a:lnTo>
                    <a:lnTo>
                      <a:pt x="98" y="397"/>
                    </a:lnTo>
                    <a:lnTo>
                      <a:pt x="78" y="379"/>
                    </a:lnTo>
                    <a:lnTo>
                      <a:pt x="57" y="361"/>
                    </a:lnTo>
                    <a:lnTo>
                      <a:pt x="36" y="338"/>
                    </a:lnTo>
                    <a:lnTo>
                      <a:pt x="18" y="3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19" name="Freeform 2279"/>
              <p:cNvSpPr>
                <a:spLocks/>
              </p:cNvSpPr>
              <p:nvPr/>
            </p:nvSpPr>
            <p:spPr bwMode="auto">
              <a:xfrm>
                <a:off x="3191" y="1682"/>
                <a:ext cx="542" cy="343"/>
              </a:xfrm>
              <a:custGeom>
                <a:avLst/>
                <a:gdLst>
                  <a:gd name="T0" fmla="*/ 297 w 542"/>
                  <a:gd name="T1" fmla="*/ 343 h 343"/>
                  <a:gd name="T2" fmla="*/ 348 w 542"/>
                  <a:gd name="T3" fmla="*/ 338 h 343"/>
                  <a:gd name="T4" fmla="*/ 389 w 542"/>
                  <a:gd name="T5" fmla="*/ 315 h 343"/>
                  <a:gd name="T6" fmla="*/ 405 w 542"/>
                  <a:gd name="T7" fmla="*/ 302 h 343"/>
                  <a:gd name="T8" fmla="*/ 415 w 542"/>
                  <a:gd name="T9" fmla="*/ 273 h 343"/>
                  <a:gd name="T10" fmla="*/ 428 w 542"/>
                  <a:gd name="T11" fmla="*/ 248 h 343"/>
                  <a:gd name="T12" fmla="*/ 441 w 542"/>
                  <a:gd name="T13" fmla="*/ 224 h 343"/>
                  <a:gd name="T14" fmla="*/ 426 w 542"/>
                  <a:gd name="T15" fmla="*/ 206 h 343"/>
                  <a:gd name="T16" fmla="*/ 379 w 542"/>
                  <a:gd name="T17" fmla="*/ 170 h 343"/>
                  <a:gd name="T18" fmla="*/ 371 w 542"/>
                  <a:gd name="T19" fmla="*/ 157 h 343"/>
                  <a:gd name="T20" fmla="*/ 384 w 542"/>
                  <a:gd name="T21" fmla="*/ 150 h 343"/>
                  <a:gd name="T22" fmla="*/ 444 w 542"/>
                  <a:gd name="T23" fmla="*/ 155 h 343"/>
                  <a:gd name="T24" fmla="*/ 469 w 542"/>
                  <a:gd name="T25" fmla="*/ 152 h 343"/>
                  <a:gd name="T26" fmla="*/ 457 w 542"/>
                  <a:gd name="T27" fmla="*/ 132 h 343"/>
                  <a:gd name="T28" fmla="*/ 459 w 542"/>
                  <a:gd name="T29" fmla="*/ 121 h 343"/>
                  <a:gd name="T30" fmla="*/ 451 w 542"/>
                  <a:gd name="T31" fmla="*/ 113 h 343"/>
                  <a:gd name="T32" fmla="*/ 475 w 542"/>
                  <a:gd name="T33" fmla="*/ 116 h 343"/>
                  <a:gd name="T34" fmla="*/ 485 w 542"/>
                  <a:gd name="T35" fmla="*/ 111 h 343"/>
                  <a:gd name="T36" fmla="*/ 506 w 542"/>
                  <a:gd name="T37" fmla="*/ 113 h 343"/>
                  <a:gd name="T38" fmla="*/ 542 w 542"/>
                  <a:gd name="T39" fmla="*/ 124 h 343"/>
                  <a:gd name="T40" fmla="*/ 518 w 542"/>
                  <a:gd name="T41" fmla="*/ 111 h 343"/>
                  <a:gd name="T42" fmla="*/ 485 w 542"/>
                  <a:gd name="T43" fmla="*/ 98 h 343"/>
                  <a:gd name="T44" fmla="*/ 521 w 542"/>
                  <a:gd name="T45" fmla="*/ 108 h 343"/>
                  <a:gd name="T46" fmla="*/ 521 w 542"/>
                  <a:gd name="T47" fmla="*/ 106 h 343"/>
                  <a:gd name="T48" fmla="*/ 464 w 542"/>
                  <a:gd name="T49" fmla="*/ 85 h 343"/>
                  <a:gd name="T50" fmla="*/ 351 w 542"/>
                  <a:gd name="T51" fmla="*/ 52 h 343"/>
                  <a:gd name="T52" fmla="*/ 291 w 542"/>
                  <a:gd name="T53" fmla="*/ 39 h 343"/>
                  <a:gd name="T54" fmla="*/ 175 w 542"/>
                  <a:gd name="T55" fmla="*/ 15 h 343"/>
                  <a:gd name="T56" fmla="*/ 70 w 542"/>
                  <a:gd name="T57" fmla="*/ 3 h 343"/>
                  <a:gd name="T58" fmla="*/ 31 w 542"/>
                  <a:gd name="T59" fmla="*/ 0 h 343"/>
                  <a:gd name="T60" fmla="*/ 15 w 542"/>
                  <a:gd name="T61" fmla="*/ 0 h 343"/>
                  <a:gd name="T62" fmla="*/ 33 w 542"/>
                  <a:gd name="T63" fmla="*/ 5 h 343"/>
                  <a:gd name="T64" fmla="*/ 10 w 542"/>
                  <a:gd name="T65" fmla="*/ 8 h 343"/>
                  <a:gd name="T66" fmla="*/ 18 w 542"/>
                  <a:gd name="T67" fmla="*/ 13 h 343"/>
                  <a:gd name="T68" fmla="*/ 33 w 542"/>
                  <a:gd name="T69" fmla="*/ 21 h 343"/>
                  <a:gd name="T70" fmla="*/ 26 w 542"/>
                  <a:gd name="T71" fmla="*/ 28 h 343"/>
                  <a:gd name="T72" fmla="*/ 0 w 542"/>
                  <a:gd name="T73" fmla="*/ 39 h 343"/>
                  <a:gd name="T74" fmla="*/ 10 w 542"/>
                  <a:gd name="T75" fmla="*/ 52 h 343"/>
                  <a:gd name="T76" fmla="*/ 52 w 542"/>
                  <a:gd name="T77" fmla="*/ 67 h 343"/>
                  <a:gd name="T78" fmla="*/ 72 w 542"/>
                  <a:gd name="T79" fmla="*/ 80 h 343"/>
                  <a:gd name="T80" fmla="*/ 75 w 542"/>
                  <a:gd name="T81" fmla="*/ 98 h 343"/>
                  <a:gd name="T82" fmla="*/ 64 w 542"/>
                  <a:gd name="T83" fmla="*/ 119 h 343"/>
                  <a:gd name="T84" fmla="*/ 44 w 542"/>
                  <a:gd name="T85" fmla="*/ 137 h 343"/>
                  <a:gd name="T86" fmla="*/ 36 w 542"/>
                  <a:gd name="T87" fmla="*/ 152 h 343"/>
                  <a:gd name="T88" fmla="*/ 41 w 542"/>
                  <a:gd name="T89" fmla="*/ 173 h 343"/>
                  <a:gd name="T90" fmla="*/ 62 w 542"/>
                  <a:gd name="T91" fmla="*/ 196 h 343"/>
                  <a:gd name="T92" fmla="*/ 90 w 542"/>
                  <a:gd name="T93" fmla="*/ 222 h 343"/>
                  <a:gd name="T94" fmla="*/ 124 w 542"/>
                  <a:gd name="T95" fmla="*/ 253 h 343"/>
                  <a:gd name="T96" fmla="*/ 152 w 542"/>
                  <a:gd name="T97" fmla="*/ 273 h 343"/>
                  <a:gd name="T98" fmla="*/ 183 w 542"/>
                  <a:gd name="T99" fmla="*/ 299 h 343"/>
                  <a:gd name="T100" fmla="*/ 240 w 542"/>
                  <a:gd name="T101" fmla="*/ 328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2" h="343">
                    <a:moveTo>
                      <a:pt x="276" y="340"/>
                    </a:moveTo>
                    <a:lnTo>
                      <a:pt x="297" y="343"/>
                    </a:lnTo>
                    <a:lnTo>
                      <a:pt x="328" y="343"/>
                    </a:lnTo>
                    <a:lnTo>
                      <a:pt x="348" y="338"/>
                    </a:lnTo>
                    <a:lnTo>
                      <a:pt x="371" y="328"/>
                    </a:lnTo>
                    <a:lnTo>
                      <a:pt x="389" y="315"/>
                    </a:lnTo>
                    <a:lnTo>
                      <a:pt x="389" y="315"/>
                    </a:lnTo>
                    <a:lnTo>
                      <a:pt x="405" y="302"/>
                    </a:lnTo>
                    <a:lnTo>
                      <a:pt x="415" y="289"/>
                    </a:lnTo>
                    <a:lnTo>
                      <a:pt x="415" y="273"/>
                    </a:lnTo>
                    <a:lnTo>
                      <a:pt x="418" y="258"/>
                    </a:lnTo>
                    <a:lnTo>
                      <a:pt x="428" y="248"/>
                    </a:lnTo>
                    <a:lnTo>
                      <a:pt x="438" y="237"/>
                    </a:lnTo>
                    <a:lnTo>
                      <a:pt x="441" y="224"/>
                    </a:lnTo>
                    <a:lnTo>
                      <a:pt x="428" y="206"/>
                    </a:lnTo>
                    <a:lnTo>
                      <a:pt x="426" y="206"/>
                    </a:lnTo>
                    <a:lnTo>
                      <a:pt x="402" y="188"/>
                    </a:lnTo>
                    <a:lnTo>
                      <a:pt x="379" y="170"/>
                    </a:lnTo>
                    <a:lnTo>
                      <a:pt x="379" y="168"/>
                    </a:lnTo>
                    <a:lnTo>
                      <a:pt x="371" y="157"/>
                    </a:lnTo>
                    <a:lnTo>
                      <a:pt x="379" y="150"/>
                    </a:lnTo>
                    <a:lnTo>
                      <a:pt x="384" y="150"/>
                    </a:lnTo>
                    <a:lnTo>
                      <a:pt x="418" y="152"/>
                    </a:lnTo>
                    <a:lnTo>
                      <a:pt x="444" y="155"/>
                    </a:lnTo>
                    <a:lnTo>
                      <a:pt x="462" y="157"/>
                    </a:lnTo>
                    <a:lnTo>
                      <a:pt x="469" y="152"/>
                    </a:lnTo>
                    <a:lnTo>
                      <a:pt x="454" y="139"/>
                    </a:lnTo>
                    <a:lnTo>
                      <a:pt x="457" y="132"/>
                    </a:lnTo>
                    <a:lnTo>
                      <a:pt x="472" y="132"/>
                    </a:lnTo>
                    <a:lnTo>
                      <a:pt x="459" y="121"/>
                    </a:lnTo>
                    <a:lnTo>
                      <a:pt x="454" y="116"/>
                    </a:lnTo>
                    <a:lnTo>
                      <a:pt x="451" y="113"/>
                    </a:lnTo>
                    <a:lnTo>
                      <a:pt x="457" y="113"/>
                    </a:lnTo>
                    <a:lnTo>
                      <a:pt x="475" y="116"/>
                    </a:lnTo>
                    <a:lnTo>
                      <a:pt x="500" y="121"/>
                    </a:lnTo>
                    <a:lnTo>
                      <a:pt x="485" y="111"/>
                    </a:lnTo>
                    <a:lnTo>
                      <a:pt x="469" y="103"/>
                    </a:lnTo>
                    <a:lnTo>
                      <a:pt x="506" y="113"/>
                    </a:lnTo>
                    <a:lnTo>
                      <a:pt x="516" y="116"/>
                    </a:lnTo>
                    <a:lnTo>
                      <a:pt x="542" y="124"/>
                    </a:lnTo>
                    <a:lnTo>
                      <a:pt x="529" y="116"/>
                    </a:lnTo>
                    <a:lnTo>
                      <a:pt x="518" y="111"/>
                    </a:lnTo>
                    <a:lnTo>
                      <a:pt x="487" y="101"/>
                    </a:lnTo>
                    <a:lnTo>
                      <a:pt x="485" y="98"/>
                    </a:lnTo>
                    <a:lnTo>
                      <a:pt x="521" y="108"/>
                    </a:lnTo>
                    <a:lnTo>
                      <a:pt x="521" y="108"/>
                    </a:lnTo>
                    <a:lnTo>
                      <a:pt x="534" y="111"/>
                    </a:lnTo>
                    <a:lnTo>
                      <a:pt x="521" y="106"/>
                    </a:lnTo>
                    <a:lnTo>
                      <a:pt x="498" y="98"/>
                    </a:lnTo>
                    <a:lnTo>
                      <a:pt x="464" y="85"/>
                    </a:lnTo>
                    <a:lnTo>
                      <a:pt x="408" y="67"/>
                    </a:lnTo>
                    <a:lnTo>
                      <a:pt x="351" y="52"/>
                    </a:lnTo>
                    <a:lnTo>
                      <a:pt x="351" y="52"/>
                    </a:lnTo>
                    <a:lnTo>
                      <a:pt x="291" y="39"/>
                    </a:lnTo>
                    <a:lnTo>
                      <a:pt x="235" y="26"/>
                    </a:lnTo>
                    <a:lnTo>
                      <a:pt x="175" y="15"/>
                    </a:lnTo>
                    <a:lnTo>
                      <a:pt x="116" y="8"/>
                    </a:lnTo>
                    <a:lnTo>
                      <a:pt x="70" y="3"/>
                    </a:lnTo>
                    <a:lnTo>
                      <a:pt x="57" y="0"/>
                    </a:lnTo>
                    <a:lnTo>
                      <a:pt x="3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28" y="3"/>
                    </a:lnTo>
                    <a:lnTo>
                      <a:pt x="33" y="5"/>
                    </a:lnTo>
                    <a:lnTo>
                      <a:pt x="23" y="5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18" y="13"/>
                    </a:lnTo>
                    <a:lnTo>
                      <a:pt x="28" y="18"/>
                    </a:lnTo>
                    <a:lnTo>
                      <a:pt x="33" y="21"/>
                    </a:lnTo>
                    <a:lnTo>
                      <a:pt x="33" y="26"/>
                    </a:lnTo>
                    <a:lnTo>
                      <a:pt x="26" y="28"/>
                    </a:lnTo>
                    <a:lnTo>
                      <a:pt x="13" y="33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10" y="52"/>
                    </a:lnTo>
                    <a:lnTo>
                      <a:pt x="33" y="59"/>
                    </a:lnTo>
                    <a:lnTo>
                      <a:pt x="52" y="67"/>
                    </a:lnTo>
                    <a:lnTo>
                      <a:pt x="57" y="70"/>
                    </a:lnTo>
                    <a:lnTo>
                      <a:pt x="72" y="80"/>
                    </a:lnTo>
                    <a:lnTo>
                      <a:pt x="75" y="90"/>
                    </a:lnTo>
                    <a:lnTo>
                      <a:pt x="75" y="98"/>
                    </a:lnTo>
                    <a:lnTo>
                      <a:pt x="72" y="108"/>
                    </a:lnTo>
                    <a:lnTo>
                      <a:pt x="64" y="119"/>
                    </a:lnTo>
                    <a:lnTo>
                      <a:pt x="54" y="129"/>
                    </a:lnTo>
                    <a:lnTo>
                      <a:pt x="44" y="137"/>
                    </a:lnTo>
                    <a:lnTo>
                      <a:pt x="41" y="139"/>
                    </a:lnTo>
                    <a:lnTo>
                      <a:pt x="36" y="152"/>
                    </a:lnTo>
                    <a:lnTo>
                      <a:pt x="36" y="165"/>
                    </a:lnTo>
                    <a:lnTo>
                      <a:pt x="41" y="173"/>
                    </a:lnTo>
                    <a:lnTo>
                      <a:pt x="46" y="181"/>
                    </a:lnTo>
                    <a:lnTo>
                      <a:pt x="62" y="196"/>
                    </a:lnTo>
                    <a:lnTo>
                      <a:pt x="80" y="214"/>
                    </a:lnTo>
                    <a:lnTo>
                      <a:pt x="90" y="222"/>
                    </a:lnTo>
                    <a:lnTo>
                      <a:pt x="101" y="232"/>
                    </a:lnTo>
                    <a:lnTo>
                      <a:pt x="124" y="253"/>
                    </a:lnTo>
                    <a:lnTo>
                      <a:pt x="137" y="263"/>
                    </a:lnTo>
                    <a:lnTo>
                      <a:pt x="152" y="273"/>
                    </a:lnTo>
                    <a:lnTo>
                      <a:pt x="181" y="297"/>
                    </a:lnTo>
                    <a:lnTo>
                      <a:pt x="183" y="299"/>
                    </a:lnTo>
                    <a:lnTo>
                      <a:pt x="230" y="325"/>
                    </a:lnTo>
                    <a:lnTo>
                      <a:pt x="240" y="328"/>
                    </a:lnTo>
                    <a:lnTo>
                      <a:pt x="276" y="34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0" name="Freeform 2280"/>
              <p:cNvSpPr>
                <a:spLocks/>
              </p:cNvSpPr>
              <p:nvPr/>
            </p:nvSpPr>
            <p:spPr bwMode="auto">
              <a:xfrm>
                <a:off x="3366" y="1682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1" name="Freeform 2281"/>
              <p:cNvSpPr>
                <a:spLocks/>
              </p:cNvSpPr>
              <p:nvPr/>
            </p:nvSpPr>
            <p:spPr bwMode="auto">
              <a:xfrm>
                <a:off x="3364" y="1674"/>
                <a:ext cx="28" cy="21"/>
              </a:xfrm>
              <a:custGeom>
                <a:avLst/>
                <a:gdLst>
                  <a:gd name="T0" fmla="*/ 2 w 28"/>
                  <a:gd name="T1" fmla="*/ 5 h 21"/>
                  <a:gd name="T2" fmla="*/ 5 w 28"/>
                  <a:gd name="T3" fmla="*/ 5 h 21"/>
                  <a:gd name="T4" fmla="*/ 8 w 28"/>
                  <a:gd name="T5" fmla="*/ 8 h 21"/>
                  <a:gd name="T6" fmla="*/ 5 w 28"/>
                  <a:gd name="T7" fmla="*/ 11 h 21"/>
                  <a:gd name="T8" fmla="*/ 2 w 28"/>
                  <a:gd name="T9" fmla="*/ 13 h 21"/>
                  <a:gd name="T10" fmla="*/ 0 w 28"/>
                  <a:gd name="T11" fmla="*/ 13 h 21"/>
                  <a:gd name="T12" fmla="*/ 0 w 28"/>
                  <a:gd name="T13" fmla="*/ 11 h 21"/>
                  <a:gd name="T14" fmla="*/ 0 w 28"/>
                  <a:gd name="T15" fmla="*/ 8 h 21"/>
                  <a:gd name="T16" fmla="*/ 2 w 28"/>
                  <a:gd name="T17" fmla="*/ 3 h 21"/>
                  <a:gd name="T18" fmla="*/ 5 w 28"/>
                  <a:gd name="T19" fmla="*/ 0 h 21"/>
                  <a:gd name="T20" fmla="*/ 13 w 28"/>
                  <a:gd name="T21" fmla="*/ 0 h 21"/>
                  <a:gd name="T22" fmla="*/ 20 w 28"/>
                  <a:gd name="T23" fmla="*/ 3 h 21"/>
                  <a:gd name="T24" fmla="*/ 28 w 28"/>
                  <a:gd name="T25" fmla="*/ 5 h 21"/>
                  <a:gd name="T26" fmla="*/ 28 w 28"/>
                  <a:gd name="T27" fmla="*/ 11 h 21"/>
                  <a:gd name="T28" fmla="*/ 28 w 28"/>
                  <a:gd name="T29" fmla="*/ 18 h 21"/>
                  <a:gd name="T30" fmla="*/ 26 w 28"/>
                  <a:gd name="T31" fmla="*/ 21 h 21"/>
                  <a:gd name="T32" fmla="*/ 18 w 28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1">
                    <a:moveTo>
                      <a:pt x="2" y="5"/>
                    </a:moveTo>
                    <a:lnTo>
                      <a:pt x="5" y="5"/>
                    </a:lnTo>
                    <a:lnTo>
                      <a:pt x="8" y="8"/>
                    </a:lnTo>
                    <a:lnTo>
                      <a:pt x="5" y="11"/>
                    </a:lnTo>
                    <a:lnTo>
                      <a:pt x="2" y="13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13" y="0"/>
                    </a:lnTo>
                    <a:lnTo>
                      <a:pt x="20" y="3"/>
                    </a:lnTo>
                    <a:lnTo>
                      <a:pt x="28" y="5"/>
                    </a:lnTo>
                    <a:lnTo>
                      <a:pt x="28" y="11"/>
                    </a:lnTo>
                    <a:lnTo>
                      <a:pt x="28" y="18"/>
                    </a:lnTo>
                    <a:lnTo>
                      <a:pt x="26" y="21"/>
                    </a:lnTo>
                    <a:lnTo>
                      <a:pt x="18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2" name="Freeform 2282"/>
              <p:cNvSpPr>
                <a:spLocks/>
              </p:cNvSpPr>
              <p:nvPr/>
            </p:nvSpPr>
            <p:spPr bwMode="auto">
              <a:xfrm>
                <a:off x="3387" y="1679"/>
                <a:ext cx="5" cy="16"/>
              </a:xfrm>
              <a:custGeom>
                <a:avLst/>
                <a:gdLst>
                  <a:gd name="T0" fmla="*/ 3 w 5"/>
                  <a:gd name="T1" fmla="*/ 0 h 16"/>
                  <a:gd name="T2" fmla="*/ 5 w 5"/>
                  <a:gd name="T3" fmla="*/ 6 h 16"/>
                  <a:gd name="T4" fmla="*/ 3 w 5"/>
                  <a:gd name="T5" fmla="*/ 11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3" y="0"/>
                    </a:moveTo>
                    <a:lnTo>
                      <a:pt x="5" y="6"/>
                    </a:lnTo>
                    <a:lnTo>
                      <a:pt x="3" y="11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3" name="Freeform 2283"/>
              <p:cNvSpPr>
                <a:spLocks/>
              </p:cNvSpPr>
              <p:nvPr/>
            </p:nvSpPr>
            <p:spPr bwMode="auto">
              <a:xfrm>
                <a:off x="3379" y="1674"/>
                <a:ext cx="11" cy="21"/>
              </a:xfrm>
              <a:custGeom>
                <a:avLst/>
                <a:gdLst>
                  <a:gd name="T0" fmla="*/ 5 w 11"/>
                  <a:gd name="T1" fmla="*/ 0 h 21"/>
                  <a:gd name="T2" fmla="*/ 8 w 11"/>
                  <a:gd name="T3" fmla="*/ 5 h 21"/>
                  <a:gd name="T4" fmla="*/ 11 w 11"/>
                  <a:gd name="T5" fmla="*/ 11 h 21"/>
                  <a:gd name="T6" fmla="*/ 8 w 11"/>
                  <a:gd name="T7" fmla="*/ 16 h 21"/>
                  <a:gd name="T8" fmla="*/ 5 w 11"/>
                  <a:gd name="T9" fmla="*/ 21 h 21"/>
                  <a:gd name="T10" fmla="*/ 0 w 11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5" y="0"/>
                    </a:moveTo>
                    <a:lnTo>
                      <a:pt x="8" y="5"/>
                    </a:lnTo>
                    <a:lnTo>
                      <a:pt x="11" y="11"/>
                    </a:lnTo>
                    <a:lnTo>
                      <a:pt x="8" y="16"/>
                    </a:lnTo>
                    <a:lnTo>
                      <a:pt x="5" y="21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4" name="Freeform 2284"/>
              <p:cNvSpPr>
                <a:spLocks/>
              </p:cNvSpPr>
              <p:nvPr/>
            </p:nvSpPr>
            <p:spPr bwMode="auto">
              <a:xfrm>
                <a:off x="3359" y="1695"/>
                <a:ext cx="33" cy="28"/>
              </a:xfrm>
              <a:custGeom>
                <a:avLst/>
                <a:gdLst>
                  <a:gd name="T0" fmla="*/ 15 w 33"/>
                  <a:gd name="T1" fmla="*/ 0 h 28"/>
                  <a:gd name="T2" fmla="*/ 23 w 33"/>
                  <a:gd name="T3" fmla="*/ 0 h 28"/>
                  <a:gd name="T4" fmla="*/ 28 w 33"/>
                  <a:gd name="T5" fmla="*/ 5 h 28"/>
                  <a:gd name="T6" fmla="*/ 31 w 33"/>
                  <a:gd name="T7" fmla="*/ 10 h 28"/>
                  <a:gd name="T8" fmla="*/ 33 w 33"/>
                  <a:gd name="T9" fmla="*/ 15 h 28"/>
                  <a:gd name="T10" fmla="*/ 31 w 33"/>
                  <a:gd name="T11" fmla="*/ 20 h 28"/>
                  <a:gd name="T12" fmla="*/ 28 w 33"/>
                  <a:gd name="T13" fmla="*/ 26 h 28"/>
                  <a:gd name="T14" fmla="*/ 25 w 33"/>
                  <a:gd name="T15" fmla="*/ 28 h 28"/>
                  <a:gd name="T16" fmla="*/ 18 w 33"/>
                  <a:gd name="T17" fmla="*/ 28 h 28"/>
                  <a:gd name="T18" fmla="*/ 10 w 33"/>
                  <a:gd name="T19" fmla="*/ 26 h 28"/>
                  <a:gd name="T20" fmla="*/ 2 w 33"/>
                  <a:gd name="T21" fmla="*/ 23 h 28"/>
                  <a:gd name="T22" fmla="*/ 0 w 33"/>
                  <a:gd name="T23" fmla="*/ 20 h 28"/>
                  <a:gd name="T24" fmla="*/ 0 w 33"/>
                  <a:gd name="T25" fmla="*/ 15 h 28"/>
                  <a:gd name="T26" fmla="*/ 0 w 33"/>
                  <a:gd name="T27" fmla="*/ 13 h 28"/>
                  <a:gd name="T28" fmla="*/ 2 w 33"/>
                  <a:gd name="T29" fmla="*/ 13 h 28"/>
                  <a:gd name="T30" fmla="*/ 5 w 33"/>
                  <a:gd name="T31" fmla="*/ 13 h 28"/>
                  <a:gd name="T32" fmla="*/ 7 w 33"/>
                  <a:gd name="T33" fmla="*/ 15 h 28"/>
                  <a:gd name="T34" fmla="*/ 5 w 33"/>
                  <a:gd name="T35" fmla="*/ 18 h 28"/>
                  <a:gd name="T36" fmla="*/ 2 w 33"/>
                  <a:gd name="T37" fmla="*/ 18 h 28"/>
                  <a:gd name="T38" fmla="*/ 2 w 33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3" h="28">
                    <a:moveTo>
                      <a:pt x="15" y="0"/>
                    </a:moveTo>
                    <a:lnTo>
                      <a:pt x="23" y="0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33" y="15"/>
                    </a:lnTo>
                    <a:lnTo>
                      <a:pt x="31" y="20"/>
                    </a:lnTo>
                    <a:lnTo>
                      <a:pt x="28" y="26"/>
                    </a:lnTo>
                    <a:lnTo>
                      <a:pt x="25" y="28"/>
                    </a:lnTo>
                    <a:lnTo>
                      <a:pt x="18" y="28"/>
                    </a:lnTo>
                    <a:lnTo>
                      <a:pt x="10" y="26"/>
                    </a:lnTo>
                    <a:lnTo>
                      <a:pt x="2" y="23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2" y="18"/>
                    </a:lnTo>
                    <a:lnTo>
                      <a:pt x="2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5" name="Freeform 2285"/>
              <p:cNvSpPr>
                <a:spLocks/>
              </p:cNvSpPr>
              <p:nvPr/>
            </p:nvSpPr>
            <p:spPr bwMode="auto">
              <a:xfrm>
                <a:off x="3384" y="1705"/>
                <a:ext cx="6" cy="16"/>
              </a:xfrm>
              <a:custGeom>
                <a:avLst/>
                <a:gdLst>
                  <a:gd name="T0" fmla="*/ 3 w 6"/>
                  <a:gd name="T1" fmla="*/ 0 h 16"/>
                  <a:gd name="T2" fmla="*/ 6 w 6"/>
                  <a:gd name="T3" fmla="*/ 5 h 16"/>
                  <a:gd name="T4" fmla="*/ 3 w 6"/>
                  <a:gd name="T5" fmla="*/ 10 h 16"/>
                  <a:gd name="T6" fmla="*/ 0 w 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6">
                    <a:moveTo>
                      <a:pt x="3" y="0"/>
                    </a:moveTo>
                    <a:lnTo>
                      <a:pt x="6" y="5"/>
                    </a:lnTo>
                    <a:lnTo>
                      <a:pt x="3" y="10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6" name="Freeform 2286"/>
              <p:cNvSpPr>
                <a:spLocks/>
              </p:cNvSpPr>
              <p:nvPr/>
            </p:nvSpPr>
            <p:spPr bwMode="auto">
              <a:xfrm>
                <a:off x="3377" y="1695"/>
                <a:ext cx="10" cy="28"/>
              </a:xfrm>
              <a:custGeom>
                <a:avLst/>
                <a:gdLst>
                  <a:gd name="T0" fmla="*/ 2 w 10"/>
                  <a:gd name="T1" fmla="*/ 0 h 28"/>
                  <a:gd name="T2" fmla="*/ 7 w 10"/>
                  <a:gd name="T3" fmla="*/ 5 h 28"/>
                  <a:gd name="T4" fmla="*/ 10 w 10"/>
                  <a:gd name="T5" fmla="*/ 8 h 28"/>
                  <a:gd name="T6" fmla="*/ 10 w 10"/>
                  <a:gd name="T7" fmla="*/ 13 h 28"/>
                  <a:gd name="T8" fmla="*/ 7 w 10"/>
                  <a:gd name="T9" fmla="*/ 20 h 28"/>
                  <a:gd name="T10" fmla="*/ 5 w 10"/>
                  <a:gd name="T11" fmla="*/ 28 h 28"/>
                  <a:gd name="T12" fmla="*/ 0 w 10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8">
                    <a:moveTo>
                      <a:pt x="2" y="0"/>
                    </a:moveTo>
                    <a:lnTo>
                      <a:pt x="7" y="5"/>
                    </a:lnTo>
                    <a:lnTo>
                      <a:pt x="10" y="8"/>
                    </a:lnTo>
                    <a:lnTo>
                      <a:pt x="10" y="13"/>
                    </a:lnTo>
                    <a:lnTo>
                      <a:pt x="7" y="20"/>
                    </a:lnTo>
                    <a:lnTo>
                      <a:pt x="5" y="28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7" name="Freeform 2287"/>
              <p:cNvSpPr>
                <a:spLocks/>
              </p:cNvSpPr>
              <p:nvPr/>
            </p:nvSpPr>
            <p:spPr bwMode="auto">
              <a:xfrm>
                <a:off x="3361" y="170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8" name="Rectangle 2288"/>
              <p:cNvSpPr>
                <a:spLocks noChangeArrowheads="1"/>
              </p:cNvSpPr>
              <p:nvPr/>
            </p:nvSpPr>
            <p:spPr bwMode="auto">
              <a:xfrm>
                <a:off x="3410" y="1690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29" name="Freeform 2289"/>
              <p:cNvSpPr>
                <a:spLocks/>
              </p:cNvSpPr>
              <p:nvPr/>
            </p:nvSpPr>
            <p:spPr bwMode="auto">
              <a:xfrm>
                <a:off x="3408" y="1682"/>
                <a:ext cx="31" cy="23"/>
              </a:xfrm>
              <a:custGeom>
                <a:avLst/>
                <a:gdLst>
                  <a:gd name="T0" fmla="*/ 5 w 31"/>
                  <a:gd name="T1" fmla="*/ 5 h 23"/>
                  <a:gd name="T2" fmla="*/ 5 w 31"/>
                  <a:gd name="T3" fmla="*/ 5 h 23"/>
                  <a:gd name="T4" fmla="*/ 7 w 31"/>
                  <a:gd name="T5" fmla="*/ 8 h 23"/>
                  <a:gd name="T6" fmla="*/ 7 w 31"/>
                  <a:gd name="T7" fmla="*/ 10 h 23"/>
                  <a:gd name="T8" fmla="*/ 5 w 31"/>
                  <a:gd name="T9" fmla="*/ 13 h 23"/>
                  <a:gd name="T10" fmla="*/ 2 w 31"/>
                  <a:gd name="T11" fmla="*/ 13 h 23"/>
                  <a:gd name="T12" fmla="*/ 0 w 31"/>
                  <a:gd name="T13" fmla="*/ 10 h 23"/>
                  <a:gd name="T14" fmla="*/ 0 w 31"/>
                  <a:gd name="T15" fmla="*/ 8 h 23"/>
                  <a:gd name="T16" fmla="*/ 5 w 31"/>
                  <a:gd name="T17" fmla="*/ 3 h 23"/>
                  <a:gd name="T18" fmla="*/ 7 w 31"/>
                  <a:gd name="T19" fmla="*/ 0 h 23"/>
                  <a:gd name="T20" fmla="*/ 15 w 31"/>
                  <a:gd name="T21" fmla="*/ 0 h 23"/>
                  <a:gd name="T22" fmla="*/ 23 w 31"/>
                  <a:gd name="T23" fmla="*/ 3 h 23"/>
                  <a:gd name="T24" fmla="*/ 31 w 31"/>
                  <a:gd name="T25" fmla="*/ 5 h 23"/>
                  <a:gd name="T26" fmla="*/ 31 w 31"/>
                  <a:gd name="T27" fmla="*/ 10 h 23"/>
                  <a:gd name="T28" fmla="*/ 31 w 31"/>
                  <a:gd name="T29" fmla="*/ 18 h 23"/>
                  <a:gd name="T30" fmla="*/ 25 w 31"/>
                  <a:gd name="T31" fmla="*/ 21 h 23"/>
                  <a:gd name="T32" fmla="*/ 20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5" y="5"/>
                    </a:moveTo>
                    <a:lnTo>
                      <a:pt x="5" y="5"/>
                    </a:lnTo>
                    <a:lnTo>
                      <a:pt x="7" y="8"/>
                    </a:lnTo>
                    <a:lnTo>
                      <a:pt x="7" y="10"/>
                    </a:lnTo>
                    <a:lnTo>
                      <a:pt x="5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23" y="3"/>
                    </a:lnTo>
                    <a:lnTo>
                      <a:pt x="31" y="5"/>
                    </a:lnTo>
                    <a:lnTo>
                      <a:pt x="31" y="10"/>
                    </a:lnTo>
                    <a:lnTo>
                      <a:pt x="31" y="18"/>
                    </a:lnTo>
                    <a:lnTo>
                      <a:pt x="25" y="21"/>
                    </a:lnTo>
                    <a:lnTo>
                      <a:pt x="2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0" name="Freeform 2290"/>
              <p:cNvSpPr>
                <a:spLocks/>
              </p:cNvSpPr>
              <p:nvPr/>
            </p:nvSpPr>
            <p:spPr bwMode="auto">
              <a:xfrm>
                <a:off x="3433" y="1687"/>
                <a:ext cx="3" cy="16"/>
              </a:xfrm>
              <a:custGeom>
                <a:avLst/>
                <a:gdLst>
                  <a:gd name="T0" fmla="*/ 3 w 3"/>
                  <a:gd name="T1" fmla="*/ 0 h 16"/>
                  <a:gd name="T2" fmla="*/ 3 w 3"/>
                  <a:gd name="T3" fmla="*/ 5 h 16"/>
                  <a:gd name="T4" fmla="*/ 3 w 3"/>
                  <a:gd name="T5" fmla="*/ 10 h 16"/>
                  <a:gd name="T6" fmla="*/ 0 w 3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6">
                    <a:moveTo>
                      <a:pt x="3" y="0"/>
                    </a:moveTo>
                    <a:lnTo>
                      <a:pt x="3" y="5"/>
                    </a:lnTo>
                    <a:lnTo>
                      <a:pt x="3" y="10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1" name="Freeform 2291"/>
              <p:cNvSpPr>
                <a:spLocks/>
              </p:cNvSpPr>
              <p:nvPr/>
            </p:nvSpPr>
            <p:spPr bwMode="auto">
              <a:xfrm>
                <a:off x="3426" y="1685"/>
                <a:ext cx="7" cy="18"/>
              </a:xfrm>
              <a:custGeom>
                <a:avLst/>
                <a:gdLst>
                  <a:gd name="T0" fmla="*/ 2 w 7"/>
                  <a:gd name="T1" fmla="*/ 0 h 18"/>
                  <a:gd name="T2" fmla="*/ 7 w 7"/>
                  <a:gd name="T3" fmla="*/ 2 h 18"/>
                  <a:gd name="T4" fmla="*/ 7 w 7"/>
                  <a:gd name="T5" fmla="*/ 7 h 18"/>
                  <a:gd name="T6" fmla="*/ 7 w 7"/>
                  <a:gd name="T7" fmla="*/ 12 h 18"/>
                  <a:gd name="T8" fmla="*/ 5 w 7"/>
                  <a:gd name="T9" fmla="*/ 18 h 18"/>
                  <a:gd name="T10" fmla="*/ 0 w 7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18">
                    <a:moveTo>
                      <a:pt x="2" y="0"/>
                    </a:moveTo>
                    <a:lnTo>
                      <a:pt x="7" y="2"/>
                    </a:lnTo>
                    <a:lnTo>
                      <a:pt x="7" y="7"/>
                    </a:lnTo>
                    <a:lnTo>
                      <a:pt x="7" y="12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2" name="Freeform 2292"/>
              <p:cNvSpPr>
                <a:spLocks/>
              </p:cNvSpPr>
              <p:nvPr/>
            </p:nvSpPr>
            <p:spPr bwMode="auto">
              <a:xfrm>
                <a:off x="3402" y="1703"/>
                <a:ext cx="34" cy="28"/>
              </a:xfrm>
              <a:custGeom>
                <a:avLst/>
                <a:gdLst>
                  <a:gd name="T0" fmla="*/ 19 w 34"/>
                  <a:gd name="T1" fmla="*/ 0 h 28"/>
                  <a:gd name="T2" fmla="*/ 26 w 34"/>
                  <a:gd name="T3" fmla="*/ 2 h 28"/>
                  <a:gd name="T4" fmla="*/ 29 w 34"/>
                  <a:gd name="T5" fmla="*/ 5 h 28"/>
                  <a:gd name="T6" fmla="*/ 34 w 34"/>
                  <a:gd name="T7" fmla="*/ 10 h 28"/>
                  <a:gd name="T8" fmla="*/ 34 w 34"/>
                  <a:gd name="T9" fmla="*/ 15 h 28"/>
                  <a:gd name="T10" fmla="*/ 34 w 34"/>
                  <a:gd name="T11" fmla="*/ 20 h 28"/>
                  <a:gd name="T12" fmla="*/ 31 w 34"/>
                  <a:gd name="T13" fmla="*/ 25 h 28"/>
                  <a:gd name="T14" fmla="*/ 29 w 34"/>
                  <a:gd name="T15" fmla="*/ 28 h 28"/>
                  <a:gd name="T16" fmla="*/ 21 w 34"/>
                  <a:gd name="T17" fmla="*/ 28 h 28"/>
                  <a:gd name="T18" fmla="*/ 11 w 34"/>
                  <a:gd name="T19" fmla="*/ 28 h 28"/>
                  <a:gd name="T20" fmla="*/ 6 w 34"/>
                  <a:gd name="T21" fmla="*/ 23 h 28"/>
                  <a:gd name="T22" fmla="*/ 3 w 34"/>
                  <a:gd name="T23" fmla="*/ 20 h 28"/>
                  <a:gd name="T24" fmla="*/ 0 w 34"/>
                  <a:gd name="T25" fmla="*/ 15 h 28"/>
                  <a:gd name="T26" fmla="*/ 3 w 34"/>
                  <a:gd name="T27" fmla="*/ 12 h 28"/>
                  <a:gd name="T28" fmla="*/ 6 w 34"/>
                  <a:gd name="T29" fmla="*/ 12 h 28"/>
                  <a:gd name="T30" fmla="*/ 8 w 34"/>
                  <a:gd name="T31" fmla="*/ 12 h 28"/>
                  <a:gd name="T32" fmla="*/ 8 w 34"/>
                  <a:gd name="T33" fmla="*/ 15 h 28"/>
                  <a:gd name="T34" fmla="*/ 8 w 34"/>
                  <a:gd name="T35" fmla="*/ 18 h 28"/>
                  <a:gd name="T36" fmla="*/ 6 w 34"/>
                  <a:gd name="T37" fmla="*/ 18 h 28"/>
                  <a:gd name="T38" fmla="*/ 3 w 34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9" y="0"/>
                    </a:moveTo>
                    <a:lnTo>
                      <a:pt x="26" y="2"/>
                    </a:lnTo>
                    <a:lnTo>
                      <a:pt x="29" y="5"/>
                    </a:lnTo>
                    <a:lnTo>
                      <a:pt x="34" y="10"/>
                    </a:lnTo>
                    <a:lnTo>
                      <a:pt x="34" y="15"/>
                    </a:lnTo>
                    <a:lnTo>
                      <a:pt x="34" y="20"/>
                    </a:lnTo>
                    <a:lnTo>
                      <a:pt x="31" y="25"/>
                    </a:lnTo>
                    <a:lnTo>
                      <a:pt x="29" y="28"/>
                    </a:lnTo>
                    <a:lnTo>
                      <a:pt x="21" y="28"/>
                    </a:lnTo>
                    <a:lnTo>
                      <a:pt x="11" y="28"/>
                    </a:lnTo>
                    <a:lnTo>
                      <a:pt x="6" y="23"/>
                    </a:lnTo>
                    <a:lnTo>
                      <a:pt x="3" y="20"/>
                    </a:lnTo>
                    <a:lnTo>
                      <a:pt x="0" y="15"/>
                    </a:lnTo>
                    <a:lnTo>
                      <a:pt x="3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5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3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3" name="Freeform 2293"/>
              <p:cNvSpPr>
                <a:spLocks/>
              </p:cNvSpPr>
              <p:nvPr/>
            </p:nvSpPr>
            <p:spPr bwMode="auto">
              <a:xfrm>
                <a:off x="3431" y="1713"/>
                <a:ext cx="2" cy="15"/>
              </a:xfrm>
              <a:custGeom>
                <a:avLst/>
                <a:gdLst>
                  <a:gd name="T0" fmla="*/ 2 w 2"/>
                  <a:gd name="T1" fmla="*/ 0 h 15"/>
                  <a:gd name="T2" fmla="*/ 2 w 2"/>
                  <a:gd name="T3" fmla="*/ 5 h 15"/>
                  <a:gd name="T4" fmla="*/ 2 w 2"/>
                  <a:gd name="T5" fmla="*/ 10 h 15"/>
                  <a:gd name="T6" fmla="*/ 0 w 2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5">
                    <a:moveTo>
                      <a:pt x="2" y="0"/>
                    </a:moveTo>
                    <a:lnTo>
                      <a:pt x="2" y="5"/>
                    </a:lnTo>
                    <a:lnTo>
                      <a:pt x="2" y="10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4" name="Freeform 2294"/>
              <p:cNvSpPr>
                <a:spLocks/>
              </p:cNvSpPr>
              <p:nvPr/>
            </p:nvSpPr>
            <p:spPr bwMode="auto">
              <a:xfrm>
                <a:off x="3423" y="1703"/>
                <a:ext cx="10" cy="28"/>
              </a:xfrm>
              <a:custGeom>
                <a:avLst/>
                <a:gdLst>
                  <a:gd name="T0" fmla="*/ 3 w 10"/>
                  <a:gd name="T1" fmla="*/ 0 h 28"/>
                  <a:gd name="T2" fmla="*/ 5 w 10"/>
                  <a:gd name="T3" fmla="*/ 5 h 28"/>
                  <a:gd name="T4" fmla="*/ 8 w 10"/>
                  <a:gd name="T5" fmla="*/ 7 h 28"/>
                  <a:gd name="T6" fmla="*/ 10 w 10"/>
                  <a:gd name="T7" fmla="*/ 15 h 28"/>
                  <a:gd name="T8" fmla="*/ 8 w 10"/>
                  <a:gd name="T9" fmla="*/ 20 h 28"/>
                  <a:gd name="T10" fmla="*/ 5 w 10"/>
                  <a:gd name="T11" fmla="*/ 28 h 28"/>
                  <a:gd name="T12" fmla="*/ 0 w 10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8">
                    <a:moveTo>
                      <a:pt x="3" y="0"/>
                    </a:moveTo>
                    <a:lnTo>
                      <a:pt x="5" y="5"/>
                    </a:lnTo>
                    <a:lnTo>
                      <a:pt x="8" y="7"/>
                    </a:lnTo>
                    <a:lnTo>
                      <a:pt x="10" y="15"/>
                    </a:lnTo>
                    <a:lnTo>
                      <a:pt x="8" y="20"/>
                    </a:lnTo>
                    <a:lnTo>
                      <a:pt x="5" y="28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5" name="Freeform 2295"/>
              <p:cNvSpPr>
                <a:spLocks/>
              </p:cNvSpPr>
              <p:nvPr/>
            </p:nvSpPr>
            <p:spPr bwMode="auto">
              <a:xfrm>
                <a:off x="3405" y="171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6" name="Freeform 2296"/>
              <p:cNvSpPr>
                <a:spLocks/>
              </p:cNvSpPr>
              <p:nvPr/>
            </p:nvSpPr>
            <p:spPr bwMode="auto">
              <a:xfrm>
                <a:off x="3451" y="1690"/>
                <a:ext cx="34" cy="49"/>
              </a:xfrm>
              <a:custGeom>
                <a:avLst/>
                <a:gdLst>
                  <a:gd name="T0" fmla="*/ 19 w 34"/>
                  <a:gd name="T1" fmla="*/ 0 h 49"/>
                  <a:gd name="T2" fmla="*/ 11 w 34"/>
                  <a:gd name="T3" fmla="*/ 2 h 49"/>
                  <a:gd name="T4" fmla="*/ 6 w 34"/>
                  <a:gd name="T5" fmla="*/ 7 h 49"/>
                  <a:gd name="T6" fmla="*/ 0 w 34"/>
                  <a:gd name="T7" fmla="*/ 18 h 49"/>
                  <a:gd name="T8" fmla="*/ 0 w 34"/>
                  <a:gd name="T9" fmla="*/ 25 h 49"/>
                  <a:gd name="T10" fmla="*/ 0 w 34"/>
                  <a:gd name="T11" fmla="*/ 36 h 49"/>
                  <a:gd name="T12" fmla="*/ 3 w 34"/>
                  <a:gd name="T13" fmla="*/ 44 h 49"/>
                  <a:gd name="T14" fmla="*/ 11 w 34"/>
                  <a:gd name="T15" fmla="*/ 49 h 49"/>
                  <a:gd name="T16" fmla="*/ 13 w 34"/>
                  <a:gd name="T17" fmla="*/ 49 h 49"/>
                  <a:gd name="T18" fmla="*/ 21 w 34"/>
                  <a:gd name="T19" fmla="*/ 49 h 49"/>
                  <a:gd name="T20" fmla="*/ 29 w 34"/>
                  <a:gd name="T21" fmla="*/ 41 h 49"/>
                  <a:gd name="T22" fmla="*/ 31 w 34"/>
                  <a:gd name="T23" fmla="*/ 31 h 49"/>
                  <a:gd name="T24" fmla="*/ 34 w 34"/>
                  <a:gd name="T25" fmla="*/ 23 h 49"/>
                  <a:gd name="T26" fmla="*/ 34 w 34"/>
                  <a:gd name="T27" fmla="*/ 13 h 49"/>
                  <a:gd name="T28" fmla="*/ 29 w 34"/>
                  <a:gd name="T29" fmla="*/ 5 h 49"/>
                  <a:gd name="T30" fmla="*/ 24 w 34"/>
                  <a:gd name="T31" fmla="*/ 2 h 49"/>
                  <a:gd name="T32" fmla="*/ 19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19" y="0"/>
                    </a:moveTo>
                    <a:lnTo>
                      <a:pt x="11" y="2"/>
                    </a:lnTo>
                    <a:lnTo>
                      <a:pt x="6" y="7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11" y="49"/>
                    </a:lnTo>
                    <a:lnTo>
                      <a:pt x="13" y="49"/>
                    </a:lnTo>
                    <a:lnTo>
                      <a:pt x="21" y="49"/>
                    </a:lnTo>
                    <a:lnTo>
                      <a:pt x="29" y="41"/>
                    </a:lnTo>
                    <a:lnTo>
                      <a:pt x="31" y="31"/>
                    </a:lnTo>
                    <a:lnTo>
                      <a:pt x="34" y="23"/>
                    </a:lnTo>
                    <a:lnTo>
                      <a:pt x="34" y="13"/>
                    </a:lnTo>
                    <a:lnTo>
                      <a:pt x="29" y="5"/>
                    </a:lnTo>
                    <a:lnTo>
                      <a:pt x="24" y="2"/>
                    </a:lnTo>
                    <a:lnTo>
                      <a:pt x="1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7" name="Freeform 2297"/>
              <p:cNvSpPr>
                <a:spLocks/>
              </p:cNvSpPr>
              <p:nvPr/>
            </p:nvSpPr>
            <p:spPr bwMode="auto">
              <a:xfrm>
                <a:off x="3454" y="1695"/>
                <a:ext cx="8" cy="39"/>
              </a:xfrm>
              <a:custGeom>
                <a:avLst/>
                <a:gdLst>
                  <a:gd name="T0" fmla="*/ 8 w 8"/>
                  <a:gd name="T1" fmla="*/ 0 h 39"/>
                  <a:gd name="T2" fmla="*/ 5 w 8"/>
                  <a:gd name="T3" fmla="*/ 2 h 39"/>
                  <a:gd name="T4" fmla="*/ 0 w 8"/>
                  <a:gd name="T5" fmla="*/ 13 h 39"/>
                  <a:gd name="T6" fmla="*/ 0 w 8"/>
                  <a:gd name="T7" fmla="*/ 23 h 39"/>
                  <a:gd name="T8" fmla="*/ 0 w 8"/>
                  <a:gd name="T9" fmla="*/ 33 h 39"/>
                  <a:gd name="T10" fmla="*/ 0 w 8"/>
                  <a:gd name="T1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9">
                    <a:moveTo>
                      <a:pt x="8" y="0"/>
                    </a:moveTo>
                    <a:lnTo>
                      <a:pt x="5" y="2"/>
                    </a:lnTo>
                    <a:lnTo>
                      <a:pt x="0" y="13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0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8" name="Freeform 2298"/>
              <p:cNvSpPr>
                <a:spLocks/>
              </p:cNvSpPr>
              <p:nvPr/>
            </p:nvSpPr>
            <p:spPr bwMode="auto">
              <a:xfrm>
                <a:off x="3472" y="1697"/>
                <a:ext cx="10" cy="39"/>
              </a:xfrm>
              <a:custGeom>
                <a:avLst/>
                <a:gdLst>
                  <a:gd name="T0" fmla="*/ 0 w 10"/>
                  <a:gd name="T1" fmla="*/ 39 h 39"/>
                  <a:gd name="T2" fmla="*/ 5 w 10"/>
                  <a:gd name="T3" fmla="*/ 34 h 39"/>
                  <a:gd name="T4" fmla="*/ 8 w 10"/>
                  <a:gd name="T5" fmla="*/ 26 h 39"/>
                  <a:gd name="T6" fmla="*/ 10 w 10"/>
                  <a:gd name="T7" fmla="*/ 13 h 39"/>
                  <a:gd name="T8" fmla="*/ 10 w 10"/>
                  <a:gd name="T9" fmla="*/ 6 h 39"/>
                  <a:gd name="T10" fmla="*/ 8 w 10"/>
                  <a:gd name="T1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9">
                    <a:moveTo>
                      <a:pt x="0" y="39"/>
                    </a:moveTo>
                    <a:lnTo>
                      <a:pt x="5" y="34"/>
                    </a:lnTo>
                    <a:lnTo>
                      <a:pt x="8" y="26"/>
                    </a:lnTo>
                    <a:lnTo>
                      <a:pt x="10" y="13"/>
                    </a:lnTo>
                    <a:lnTo>
                      <a:pt x="10" y="6"/>
                    </a:lnTo>
                    <a:lnTo>
                      <a:pt x="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39" name="Freeform 2299"/>
              <p:cNvSpPr>
                <a:spLocks/>
              </p:cNvSpPr>
              <p:nvPr/>
            </p:nvSpPr>
            <p:spPr bwMode="auto">
              <a:xfrm>
                <a:off x="3457" y="1690"/>
                <a:ext cx="13" cy="49"/>
              </a:xfrm>
              <a:custGeom>
                <a:avLst/>
                <a:gdLst>
                  <a:gd name="T0" fmla="*/ 13 w 13"/>
                  <a:gd name="T1" fmla="*/ 0 h 49"/>
                  <a:gd name="T2" fmla="*/ 7 w 13"/>
                  <a:gd name="T3" fmla="*/ 2 h 49"/>
                  <a:gd name="T4" fmla="*/ 5 w 13"/>
                  <a:gd name="T5" fmla="*/ 5 h 49"/>
                  <a:gd name="T6" fmla="*/ 0 w 13"/>
                  <a:gd name="T7" fmla="*/ 18 h 49"/>
                  <a:gd name="T8" fmla="*/ 0 w 13"/>
                  <a:gd name="T9" fmla="*/ 28 h 49"/>
                  <a:gd name="T10" fmla="*/ 0 w 13"/>
                  <a:gd name="T11" fmla="*/ 41 h 49"/>
                  <a:gd name="T12" fmla="*/ 0 w 13"/>
                  <a:gd name="T13" fmla="*/ 46 h 49"/>
                  <a:gd name="T14" fmla="*/ 5 w 13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9">
                    <a:moveTo>
                      <a:pt x="13" y="0"/>
                    </a:moveTo>
                    <a:lnTo>
                      <a:pt x="7" y="2"/>
                    </a:lnTo>
                    <a:lnTo>
                      <a:pt x="5" y="5"/>
                    </a:lnTo>
                    <a:lnTo>
                      <a:pt x="0" y="18"/>
                    </a:lnTo>
                    <a:lnTo>
                      <a:pt x="0" y="28"/>
                    </a:lnTo>
                    <a:lnTo>
                      <a:pt x="0" y="41"/>
                    </a:lnTo>
                    <a:lnTo>
                      <a:pt x="0" y="46"/>
                    </a:lnTo>
                    <a:lnTo>
                      <a:pt x="5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0" name="Freeform 2300"/>
              <p:cNvSpPr>
                <a:spLocks/>
              </p:cNvSpPr>
              <p:nvPr/>
            </p:nvSpPr>
            <p:spPr bwMode="auto">
              <a:xfrm>
                <a:off x="3464" y="1692"/>
                <a:ext cx="16" cy="47"/>
              </a:xfrm>
              <a:custGeom>
                <a:avLst/>
                <a:gdLst>
                  <a:gd name="T0" fmla="*/ 0 w 16"/>
                  <a:gd name="T1" fmla="*/ 47 h 47"/>
                  <a:gd name="T2" fmla="*/ 6 w 16"/>
                  <a:gd name="T3" fmla="*/ 47 h 47"/>
                  <a:gd name="T4" fmla="*/ 11 w 16"/>
                  <a:gd name="T5" fmla="*/ 42 h 47"/>
                  <a:gd name="T6" fmla="*/ 13 w 16"/>
                  <a:gd name="T7" fmla="*/ 31 h 47"/>
                  <a:gd name="T8" fmla="*/ 16 w 16"/>
                  <a:gd name="T9" fmla="*/ 18 h 47"/>
                  <a:gd name="T10" fmla="*/ 16 w 16"/>
                  <a:gd name="T11" fmla="*/ 8 h 47"/>
                  <a:gd name="T12" fmla="*/ 13 w 16"/>
                  <a:gd name="T13" fmla="*/ 3 h 47"/>
                  <a:gd name="T14" fmla="*/ 11 w 16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7">
                    <a:moveTo>
                      <a:pt x="0" y="47"/>
                    </a:moveTo>
                    <a:lnTo>
                      <a:pt x="6" y="47"/>
                    </a:lnTo>
                    <a:lnTo>
                      <a:pt x="11" y="42"/>
                    </a:lnTo>
                    <a:lnTo>
                      <a:pt x="13" y="31"/>
                    </a:lnTo>
                    <a:lnTo>
                      <a:pt x="16" y="18"/>
                    </a:lnTo>
                    <a:lnTo>
                      <a:pt x="16" y="8"/>
                    </a:lnTo>
                    <a:lnTo>
                      <a:pt x="13" y="3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1" name="Freeform 2301"/>
              <p:cNvSpPr>
                <a:spLocks/>
              </p:cNvSpPr>
              <p:nvPr/>
            </p:nvSpPr>
            <p:spPr bwMode="auto">
              <a:xfrm>
                <a:off x="3428" y="1728"/>
                <a:ext cx="217" cy="248"/>
              </a:xfrm>
              <a:custGeom>
                <a:avLst/>
                <a:gdLst>
                  <a:gd name="T0" fmla="*/ 0 w 217"/>
                  <a:gd name="T1" fmla="*/ 240 h 248"/>
                  <a:gd name="T2" fmla="*/ 52 w 217"/>
                  <a:gd name="T3" fmla="*/ 248 h 248"/>
                  <a:gd name="T4" fmla="*/ 67 w 217"/>
                  <a:gd name="T5" fmla="*/ 243 h 248"/>
                  <a:gd name="T6" fmla="*/ 91 w 217"/>
                  <a:gd name="T7" fmla="*/ 233 h 248"/>
                  <a:gd name="T8" fmla="*/ 101 w 217"/>
                  <a:gd name="T9" fmla="*/ 220 h 248"/>
                  <a:gd name="T10" fmla="*/ 103 w 217"/>
                  <a:gd name="T11" fmla="*/ 204 h 248"/>
                  <a:gd name="T12" fmla="*/ 109 w 217"/>
                  <a:gd name="T13" fmla="*/ 191 h 248"/>
                  <a:gd name="T14" fmla="*/ 119 w 217"/>
                  <a:gd name="T15" fmla="*/ 178 h 248"/>
                  <a:gd name="T16" fmla="*/ 127 w 217"/>
                  <a:gd name="T17" fmla="*/ 173 h 248"/>
                  <a:gd name="T18" fmla="*/ 132 w 217"/>
                  <a:gd name="T19" fmla="*/ 168 h 248"/>
                  <a:gd name="T20" fmla="*/ 132 w 217"/>
                  <a:gd name="T21" fmla="*/ 155 h 248"/>
                  <a:gd name="T22" fmla="*/ 132 w 217"/>
                  <a:gd name="T23" fmla="*/ 155 h 248"/>
                  <a:gd name="T24" fmla="*/ 111 w 217"/>
                  <a:gd name="T25" fmla="*/ 137 h 248"/>
                  <a:gd name="T26" fmla="*/ 83 w 217"/>
                  <a:gd name="T27" fmla="*/ 122 h 248"/>
                  <a:gd name="T28" fmla="*/ 72 w 217"/>
                  <a:gd name="T29" fmla="*/ 116 h 248"/>
                  <a:gd name="T30" fmla="*/ 44 w 217"/>
                  <a:gd name="T31" fmla="*/ 98 h 248"/>
                  <a:gd name="T32" fmla="*/ 34 w 217"/>
                  <a:gd name="T33" fmla="*/ 86 h 248"/>
                  <a:gd name="T34" fmla="*/ 34 w 217"/>
                  <a:gd name="T35" fmla="*/ 86 h 248"/>
                  <a:gd name="T36" fmla="*/ 29 w 217"/>
                  <a:gd name="T37" fmla="*/ 75 h 248"/>
                  <a:gd name="T38" fmla="*/ 36 w 217"/>
                  <a:gd name="T39" fmla="*/ 73 h 248"/>
                  <a:gd name="T40" fmla="*/ 49 w 217"/>
                  <a:gd name="T41" fmla="*/ 70 h 248"/>
                  <a:gd name="T42" fmla="*/ 88 w 217"/>
                  <a:gd name="T43" fmla="*/ 70 h 248"/>
                  <a:gd name="T44" fmla="*/ 96 w 217"/>
                  <a:gd name="T45" fmla="*/ 70 h 248"/>
                  <a:gd name="T46" fmla="*/ 109 w 217"/>
                  <a:gd name="T47" fmla="*/ 67 h 248"/>
                  <a:gd name="T48" fmla="*/ 116 w 217"/>
                  <a:gd name="T49" fmla="*/ 62 h 248"/>
                  <a:gd name="T50" fmla="*/ 137 w 217"/>
                  <a:gd name="T51" fmla="*/ 62 h 248"/>
                  <a:gd name="T52" fmla="*/ 152 w 217"/>
                  <a:gd name="T53" fmla="*/ 60 h 248"/>
                  <a:gd name="T54" fmla="*/ 145 w 217"/>
                  <a:gd name="T55" fmla="*/ 52 h 248"/>
                  <a:gd name="T56" fmla="*/ 132 w 217"/>
                  <a:gd name="T57" fmla="*/ 42 h 248"/>
                  <a:gd name="T58" fmla="*/ 145 w 217"/>
                  <a:gd name="T59" fmla="*/ 42 h 248"/>
                  <a:gd name="T60" fmla="*/ 160 w 217"/>
                  <a:gd name="T61" fmla="*/ 42 h 248"/>
                  <a:gd name="T62" fmla="*/ 147 w 217"/>
                  <a:gd name="T63" fmla="*/ 34 h 248"/>
                  <a:gd name="T64" fmla="*/ 142 w 217"/>
                  <a:gd name="T65" fmla="*/ 29 h 248"/>
                  <a:gd name="T66" fmla="*/ 168 w 217"/>
                  <a:gd name="T67" fmla="*/ 34 h 248"/>
                  <a:gd name="T68" fmla="*/ 181 w 217"/>
                  <a:gd name="T69" fmla="*/ 39 h 248"/>
                  <a:gd name="T70" fmla="*/ 217 w 217"/>
                  <a:gd name="T71" fmla="*/ 47 h 248"/>
                  <a:gd name="T72" fmla="*/ 194 w 217"/>
                  <a:gd name="T73" fmla="*/ 36 h 248"/>
                  <a:gd name="T74" fmla="*/ 168 w 217"/>
                  <a:gd name="T75" fmla="*/ 29 h 248"/>
                  <a:gd name="T76" fmla="*/ 134 w 217"/>
                  <a:gd name="T77" fmla="*/ 18 h 248"/>
                  <a:gd name="T78" fmla="*/ 132 w 217"/>
                  <a:gd name="T79" fmla="*/ 16 h 248"/>
                  <a:gd name="T80" fmla="*/ 171 w 217"/>
                  <a:gd name="T81" fmla="*/ 26 h 248"/>
                  <a:gd name="T82" fmla="*/ 183 w 217"/>
                  <a:gd name="T83" fmla="*/ 29 h 248"/>
                  <a:gd name="T84" fmla="*/ 207 w 217"/>
                  <a:gd name="T85" fmla="*/ 34 h 248"/>
                  <a:gd name="T86" fmla="*/ 171 w 217"/>
                  <a:gd name="T87" fmla="*/ 24 h 248"/>
                  <a:gd name="T88" fmla="*/ 155 w 217"/>
                  <a:gd name="T89" fmla="*/ 18 h 248"/>
                  <a:gd name="T90" fmla="*/ 114 w 217"/>
                  <a:gd name="T91" fmla="*/ 8 h 248"/>
                  <a:gd name="T92" fmla="*/ 83 w 217"/>
                  <a:gd name="T93" fmla="*/ 0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7" h="248">
                    <a:moveTo>
                      <a:pt x="0" y="240"/>
                    </a:moveTo>
                    <a:lnTo>
                      <a:pt x="52" y="248"/>
                    </a:lnTo>
                    <a:lnTo>
                      <a:pt x="67" y="243"/>
                    </a:lnTo>
                    <a:lnTo>
                      <a:pt x="91" y="233"/>
                    </a:lnTo>
                    <a:lnTo>
                      <a:pt x="101" y="220"/>
                    </a:lnTo>
                    <a:lnTo>
                      <a:pt x="103" y="204"/>
                    </a:lnTo>
                    <a:lnTo>
                      <a:pt x="109" y="191"/>
                    </a:lnTo>
                    <a:lnTo>
                      <a:pt x="119" y="178"/>
                    </a:lnTo>
                    <a:lnTo>
                      <a:pt x="127" y="173"/>
                    </a:lnTo>
                    <a:lnTo>
                      <a:pt x="132" y="168"/>
                    </a:lnTo>
                    <a:lnTo>
                      <a:pt x="132" y="155"/>
                    </a:lnTo>
                    <a:lnTo>
                      <a:pt x="132" y="155"/>
                    </a:lnTo>
                    <a:lnTo>
                      <a:pt x="111" y="137"/>
                    </a:lnTo>
                    <a:lnTo>
                      <a:pt x="83" y="122"/>
                    </a:lnTo>
                    <a:lnTo>
                      <a:pt x="72" y="116"/>
                    </a:lnTo>
                    <a:lnTo>
                      <a:pt x="44" y="98"/>
                    </a:lnTo>
                    <a:lnTo>
                      <a:pt x="34" y="86"/>
                    </a:lnTo>
                    <a:lnTo>
                      <a:pt x="34" y="86"/>
                    </a:lnTo>
                    <a:lnTo>
                      <a:pt x="29" y="75"/>
                    </a:lnTo>
                    <a:lnTo>
                      <a:pt x="36" y="73"/>
                    </a:lnTo>
                    <a:lnTo>
                      <a:pt x="49" y="70"/>
                    </a:lnTo>
                    <a:lnTo>
                      <a:pt x="88" y="70"/>
                    </a:lnTo>
                    <a:lnTo>
                      <a:pt x="96" y="70"/>
                    </a:lnTo>
                    <a:lnTo>
                      <a:pt x="109" y="67"/>
                    </a:lnTo>
                    <a:lnTo>
                      <a:pt x="116" y="62"/>
                    </a:lnTo>
                    <a:lnTo>
                      <a:pt x="137" y="62"/>
                    </a:lnTo>
                    <a:lnTo>
                      <a:pt x="152" y="60"/>
                    </a:lnTo>
                    <a:lnTo>
                      <a:pt x="145" y="52"/>
                    </a:lnTo>
                    <a:lnTo>
                      <a:pt x="132" y="42"/>
                    </a:lnTo>
                    <a:lnTo>
                      <a:pt x="145" y="42"/>
                    </a:lnTo>
                    <a:lnTo>
                      <a:pt x="160" y="42"/>
                    </a:lnTo>
                    <a:lnTo>
                      <a:pt x="147" y="34"/>
                    </a:lnTo>
                    <a:lnTo>
                      <a:pt x="142" y="29"/>
                    </a:lnTo>
                    <a:lnTo>
                      <a:pt x="168" y="34"/>
                    </a:lnTo>
                    <a:lnTo>
                      <a:pt x="181" y="39"/>
                    </a:lnTo>
                    <a:lnTo>
                      <a:pt x="217" y="47"/>
                    </a:lnTo>
                    <a:lnTo>
                      <a:pt x="194" y="36"/>
                    </a:lnTo>
                    <a:lnTo>
                      <a:pt x="168" y="29"/>
                    </a:lnTo>
                    <a:lnTo>
                      <a:pt x="134" y="18"/>
                    </a:lnTo>
                    <a:lnTo>
                      <a:pt x="132" y="16"/>
                    </a:lnTo>
                    <a:lnTo>
                      <a:pt x="171" y="26"/>
                    </a:lnTo>
                    <a:lnTo>
                      <a:pt x="183" y="29"/>
                    </a:lnTo>
                    <a:lnTo>
                      <a:pt x="207" y="34"/>
                    </a:lnTo>
                    <a:lnTo>
                      <a:pt x="171" y="24"/>
                    </a:lnTo>
                    <a:lnTo>
                      <a:pt x="155" y="18"/>
                    </a:lnTo>
                    <a:lnTo>
                      <a:pt x="114" y="8"/>
                    </a:lnTo>
                    <a:lnTo>
                      <a:pt x="8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2" name="Freeform 2302"/>
              <p:cNvSpPr>
                <a:spLocks/>
              </p:cNvSpPr>
              <p:nvPr/>
            </p:nvSpPr>
            <p:spPr bwMode="auto">
              <a:xfrm>
                <a:off x="3227" y="1685"/>
                <a:ext cx="201" cy="283"/>
              </a:xfrm>
              <a:custGeom>
                <a:avLst/>
                <a:gdLst>
                  <a:gd name="T0" fmla="*/ 106 w 201"/>
                  <a:gd name="T1" fmla="*/ 7 h 283"/>
                  <a:gd name="T2" fmla="*/ 80 w 201"/>
                  <a:gd name="T3" fmla="*/ 5 h 283"/>
                  <a:gd name="T4" fmla="*/ 36 w 201"/>
                  <a:gd name="T5" fmla="*/ 0 h 283"/>
                  <a:gd name="T6" fmla="*/ 21 w 201"/>
                  <a:gd name="T7" fmla="*/ 0 h 283"/>
                  <a:gd name="T8" fmla="*/ 16 w 201"/>
                  <a:gd name="T9" fmla="*/ 0 h 283"/>
                  <a:gd name="T10" fmla="*/ 18 w 201"/>
                  <a:gd name="T11" fmla="*/ 0 h 283"/>
                  <a:gd name="T12" fmla="*/ 21 w 201"/>
                  <a:gd name="T13" fmla="*/ 2 h 283"/>
                  <a:gd name="T14" fmla="*/ 36 w 201"/>
                  <a:gd name="T15" fmla="*/ 5 h 283"/>
                  <a:gd name="T16" fmla="*/ 41 w 201"/>
                  <a:gd name="T17" fmla="*/ 7 h 283"/>
                  <a:gd name="T18" fmla="*/ 23 w 201"/>
                  <a:gd name="T19" fmla="*/ 7 h 283"/>
                  <a:gd name="T20" fmla="*/ 21 w 201"/>
                  <a:gd name="T21" fmla="*/ 7 h 283"/>
                  <a:gd name="T22" fmla="*/ 8 w 201"/>
                  <a:gd name="T23" fmla="*/ 7 h 283"/>
                  <a:gd name="T24" fmla="*/ 8 w 201"/>
                  <a:gd name="T25" fmla="*/ 10 h 283"/>
                  <a:gd name="T26" fmla="*/ 18 w 201"/>
                  <a:gd name="T27" fmla="*/ 12 h 283"/>
                  <a:gd name="T28" fmla="*/ 21 w 201"/>
                  <a:gd name="T29" fmla="*/ 12 h 283"/>
                  <a:gd name="T30" fmla="*/ 34 w 201"/>
                  <a:gd name="T31" fmla="*/ 18 h 283"/>
                  <a:gd name="T32" fmla="*/ 39 w 201"/>
                  <a:gd name="T33" fmla="*/ 23 h 283"/>
                  <a:gd name="T34" fmla="*/ 39 w 201"/>
                  <a:gd name="T35" fmla="*/ 25 h 283"/>
                  <a:gd name="T36" fmla="*/ 28 w 201"/>
                  <a:gd name="T37" fmla="*/ 30 h 283"/>
                  <a:gd name="T38" fmla="*/ 18 w 201"/>
                  <a:gd name="T39" fmla="*/ 30 h 283"/>
                  <a:gd name="T40" fmla="*/ 13 w 201"/>
                  <a:gd name="T41" fmla="*/ 33 h 283"/>
                  <a:gd name="T42" fmla="*/ 0 w 201"/>
                  <a:gd name="T43" fmla="*/ 38 h 283"/>
                  <a:gd name="T44" fmla="*/ 0 w 201"/>
                  <a:gd name="T45" fmla="*/ 43 h 283"/>
                  <a:gd name="T46" fmla="*/ 16 w 201"/>
                  <a:gd name="T47" fmla="*/ 51 h 283"/>
                  <a:gd name="T48" fmla="*/ 16 w 201"/>
                  <a:gd name="T49" fmla="*/ 51 h 283"/>
                  <a:gd name="T50" fmla="*/ 49 w 201"/>
                  <a:gd name="T51" fmla="*/ 61 h 283"/>
                  <a:gd name="T52" fmla="*/ 72 w 201"/>
                  <a:gd name="T53" fmla="*/ 72 h 283"/>
                  <a:gd name="T54" fmla="*/ 80 w 201"/>
                  <a:gd name="T55" fmla="*/ 74 h 283"/>
                  <a:gd name="T56" fmla="*/ 106 w 201"/>
                  <a:gd name="T57" fmla="*/ 85 h 283"/>
                  <a:gd name="T58" fmla="*/ 108 w 201"/>
                  <a:gd name="T59" fmla="*/ 95 h 283"/>
                  <a:gd name="T60" fmla="*/ 103 w 201"/>
                  <a:gd name="T61" fmla="*/ 103 h 283"/>
                  <a:gd name="T62" fmla="*/ 98 w 201"/>
                  <a:gd name="T63" fmla="*/ 113 h 283"/>
                  <a:gd name="T64" fmla="*/ 88 w 201"/>
                  <a:gd name="T65" fmla="*/ 123 h 283"/>
                  <a:gd name="T66" fmla="*/ 65 w 201"/>
                  <a:gd name="T67" fmla="*/ 131 h 283"/>
                  <a:gd name="T68" fmla="*/ 65 w 201"/>
                  <a:gd name="T69" fmla="*/ 131 h 283"/>
                  <a:gd name="T70" fmla="*/ 49 w 201"/>
                  <a:gd name="T71" fmla="*/ 141 h 283"/>
                  <a:gd name="T72" fmla="*/ 39 w 201"/>
                  <a:gd name="T73" fmla="*/ 152 h 283"/>
                  <a:gd name="T74" fmla="*/ 41 w 201"/>
                  <a:gd name="T75" fmla="*/ 167 h 283"/>
                  <a:gd name="T76" fmla="*/ 52 w 201"/>
                  <a:gd name="T77" fmla="*/ 180 h 283"/>
                  <a:gd name="T78" fmla="*/ 57 w 201"/>
                  <a:gd name="T79" fmla="*/ 188 h 283"/>
                  <a:gd name="T80" fmla="*/ 72 w 201"/>
                  <a:gd name="T81" fmla="*/ 198 h 283"/>
                  <a:gd name="T82" fmla="*/ 96 w 201"/>
                  <a:gd name="T83" fmla="*/ 216 h 283"/>
                  <a:gd name="T84" fmla="*/ 106 w 201"/>
                  <a:gd name="T85" fmla="*/ 227 h 283"/>
                  <a:gd name="T86" fmla="*/ 126 w 201"/>
                  <a:gd name="T87" fmla="*/ 239 h 283"/>
                  <a:gd name="T88" fmla="*/ 152 w 201"/>
                  <a:gd name="T89" fmla="*/ 257 h 283"/>
                  <a:gd name="T90" fmla="*/ 157 w 201"/>
                  <a:gd name="T91" fmla="*/ 260 h 283"/>
                  <a:gd name="T92" fmla="*/ 201 w 201"/>
                  <a:gd name="T93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01" h="283">
                    <a:moveTo>
                      <a:pt x="106" y="7"/>
                    </a:moveTo>
                    <a:lnTo>
                      <a:pt x="80" y="5"/>
                    </a:lnTo>
                    <a:lnTo>
                      <a:pt x="3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1" y="2"/>
                    </a:lnTo>
                    <a:lnTo>
                      <a:pt x="36" y="5"/>
                    </a:lnTo>
                    <a:lnTo>
                      <a:pt x="41" y="7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34" y="18"/>
                    </a:lnTo>
                    <a:lnTo>
                      <a:pt x="39" y="23"/>
                    </a:lnTo>
                    <a:lnTo>
                      <a:pt x="39" y="25"/>
                    </a:lnTo>
                    <a:lnTo>
                      <a:pt x="28" y="30"/>
                    </a:lnTo>
                    <a:lnTo>
                      <a:pt x="18" y="30"/>
                    </a:lnTo>
                    <a:lnTo>
                      <a:pt x="13" y="33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16" y="51"/>
                    </a:lnTo>
                    <a:lnTo>
                      <a:pt x="16" y="51"/>
                    </a:lnTo>
                    <a:lnTo>
                      <a:pt x="49" y="61"/>
                    </a:lnTo>
                    <a:lnTo>
                      <a:pt x="72" y="72"/>
                    </a:lnTo>
                    <a:lnTo>
                      <a:pt x="80" y="74"/>
                    </a:lnTo>
                    <a:lnTo>
                      <a:pt x="106" y="85"/>
                    </a:lnTo>
                    <a:lnTo>
                      <a:pt x="108" y="95"/>
                    </a:lnTo>
                    <a:lnTo>
                      <a:pt x="103" y="103"/>
                    </a:lnTo>
                    <a:lnTo>
                      <a:pt x="98" y="113"/>
                    </a:lnTo>
                    <a:lnTo>
                      <a:pt x="88" y="123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49" y="141"/>
                    </a:lnTo>
                    <a:lnTo>
                      <a:pt x="39" y="152"/>
                    </a:lnTo>
                    <a:lnTo>
                      <a:pt x="41" y="167"/>
                    </a:lnTo>
                    <a:lnTo>
                      <a:pt x="52" y="180"/>
                    </a:lnTo>
                    <a:lnTo>
                      <a:pt x="57" y="188"/>
                    </a:lnTo>
                    <a:lnTo>
                      <a:pt x="72" y="198"/>
                    </a:lnTo>
                    <a:lnTo>
                      <a:pt x="96" y="216"/>
                    </a:lnTo>
                    <a:lnTo>
                      <a:pt x="106" y="227"/>
                    </a:lnTo>
                    <a:lnTo>
                      <a:pt x="126" y="239"/>
                    </a:lnTo>
                    <a:lnTo>
                      <a:pt x="152" y="257"/>
                    </a:lnTo>
                    <a:lnTo>
                      <a:pt x="157" y="260"/>
                    </a:lnTo>
                    <a:lnTo>
                      <a:pt x="201" y="2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3" name="Freeform 2303"/>
              <p:cNvSpPr>
                <a:spLocks/>
              </p:cNvSpPr>
              <p:nvPr/>
            </p:nvSpPr>
            <p:spPr bwMode="auto">
              <a:xfrm>
                <a:off x="3317" y="1832"/>
                <a:ext cx="173" cy="74"/>
              </a:xfrm>
              <a:custGeom>
                <a:avLst/>
                <a:gdLst>
                  <a:gd name="T0" fmla="*/ 73 w 173"/>
                  <a:gd name="T1" fmla="*/ 69 h 74"/>
                  <a:gd name="T2" fmla="*/ 104 w 173"/>
                  <a:gd name="T3" fmla="*/ 72 h 74"/>
                  <a:gd name="T4" fmla="*/ 124 w 173"/>
                  <a:gd name="T5" fmla="*/ 74 h 74"/>
                  <a:gd name="T6" fmla="*/ 142 w 173"/>
                  <a:gd name="T7" fmla="*/ 67 h 74"/>
                  <a:gd name="T8" fmla="*/ 163 w 173"/>
                  <a:gd name="T9" fmla="*/ 56 h 74"/>
                  <a:gd name="T10" fmla="*/ 173 w 173"/>
                  <a:gd name="T11" fmla="*/ 46 h 74"/>
                  <a:gd name="T12" fmla="*/ 163 w 173"/>
                  <a:gd name="T13" fmla="*/ 31 h 74"/>
                  <a:gd name="T14" fmla="*/ 137 w 173"/>
                  <a:gd name="T15" fmla="*/ 18 h 74"/>
                  <a:gd name="T16" fmla="*/ 91 w 173"/>
                  <a:gd name="T17" fmla="*/ 2 h 74"/>
                  <a:gd name="T18" fmla="*/ 85 w 173"/>
                  <a:gd name="T19" fmla="*/ 0 h 74"/>
                  <a:gd name="T20" fmla="*/ 78 w 173"/>
                  <a:gd name="T21" fmla="*/ 0 h 74"/>
                  <a:gd name="T22" fmla="*/ 29 w 173"/>
                  <a:gd name="T23" fmla="*/ 0 h 74"/>
                  <a:gd name="T24" fmla="*/ 16 w 173"/>
                  <a:gd name="T25" fmla="*/ 2 h 74"/>
                  <a:gd name="T26" fmla="*/ 0 w 173"/>
                  <a:gd name="T27" fmla="*/ 12 h 74"/>
                  <a:gd name="T28" fmla="*/ 0 w 173"/>
                  <a:gd name="T29" fmla="*/ 25 h 74"/>
                  <a:gd name="T30" fmla="*/ 18 w 173"/>
                  <a:gd name="T31" fmla="*/ 41 h 74"/>
                  <a:gd name="T32" fmla="*/ 21 w 173"/>
                  <a:gd name="T33" fmla="*/ 46 h 74"/>
                  <a:gd name="T34" fmla="*/ 65 w 173"/>
                  <a:gd name="T35" fmla="*/ 64 h 74"/>
                  <a:gd name="T36" fmla="*/ 73 w 173"/>
                  <a:gd name="T37" fmla="*/ 6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3" h="74">
                    <a:moveTo>
                      <a:pt x="73" y="69"/>
                    </a:moveTo>
                    <a:lnTo>
                      <a:pt x="104" y="72"/>
                    </a:lnTo>
                    <a:lnTo>
                      <a:pt x="124" y="74"/>
                    </a:lnTo>
                    <a:lnTo>
                      <a:pt x="142" y="67"/>
                    </a:lnTo>
                    <a:lnTo>
                      <a:pt x="163" y="56"/>
                    </a:lnTo>
                    <a:lnTo>
                      <a:pt x="173" y="46"/>
                    </a:lnTo>
                    <a:lnTo>
                      <a:pt x="163" y="31"/>
                    </a:lnTo>
                    <a:lnTo>
                      <a:pt x="137" y="18"/>
                    </a:lnTo>
                    <a:lnTo>
                      <a:pt x="91" y="2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18" y="41"/>
                    </a:lnTo>
                    <a:lnTo>
                      <a:pt x="21" y="46"/>
                    </a:lnTo>
                    <a:lnTo>
                      <a:pt x="65" y="64"/>
                    </a:lnTo>
                    <a:lnTo>
                      <a:pt x="73" y="6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4" name="Freeform 2304"/>
              <p:cNvSpPr>
                <a:spLocks/>
              </p:cNvSpPr>
              <p:nvPr/>
            </p:nvSpPr>
            <p:spPr bwMode="auto">
              <a:xfrm>
                <a:off x="3266" y="1690"/>
                <a:ext cx="299" cy="82"/>
              </a:xfrm>
              <a:custGeom>
                <a:avLst/>
                <a:gdLst>
                  <a:gd name="T0" fmla="*/ 36 w 299"/>
                  <a:gd name="T1" fmla="*/ 54 h 82"/>
                  <a:gd name="T2" fmla="*/ 90 w 299"/>
                  <a:gd name="T3" fmla="*/ 67 h 82"/>
                  <a:gd name="T4" fmla="*/ 149 w 299"/>
                  <a:gd name="T5" fmla="*/ 74 h 82"/>
                  <a:gd name="T6" fmla="*/ 185 w 299"/>
                  <a:gd name="T7" fmla="*/ 77 h 82"/>
                  <a:gd name="T8" fmla="*/ 206 w 299"/>
                  <a:gd name="T9" fmla="*/ 80 h 82"/>
                  <a:gd name="T10" fmla="*/ 227 w 299"/>
                  <a:gd name="T11" fmla="*/ 82 h 82"/>
                  <a:gd name="T12" fmla="*/ 250 w 299"/>
                  <a:gd name="T13" fmla="*/ 80 h 82"/>
                  <a:gd name="T14" fmla="*/ 240 w 299"/>
                  <a:gd name="T15" fmla="*/ 72 h 82"/>
                  <a:gd name="T16" fmla="*/ 222 w 299"/>
                  <a:gd name="T17" fmla="*/ 62 h 82"/>
                  <a:gd name="T18" fmla="*/ 222 w 299"/>
                  <a:gd name="T19" fmla="*/ 59 h 82"/>
                  <a:gd name="T20" fmla="*/ 229 w 299"/>
                  <a:gd name="T21" fmla="*/ 56 h 82"/>
                  <a:gd name="T22" fmla="*/ 219 w 299"/>
                  <a:gd name="T23" fmla="*/ 49 h 82"/>
                  <a:gd name="T24" fmla="*/ 229 w 299"/>
                  <a:gd name="T25" fmla="*/ 49 h 82"/>
                  <a:gd name="T26" fmla="*/ 271 w 299"/>
                  <a:gd name="T27" fmla="*/ 56 h 82"/>
                  <a:gd name="T28" fmla="*/ 273 w 299"/>
                  <a:gd name="T29" fmla="*/ 56 h 82"/>
                  <a:gd name="T30" fmla="*/ 299 w 299"/>
                  <a:gd name="T31" fmla="*/ 62 h 82"/>
                  <a:gd name="T32" fmla="*/ 273 w 299"/>
                  <a:gd name="T33" fmla="*/ 51 h 82"/>
                  <a:gd name="T34" fmla="*/ 263 w 299"/>
                  <a:gd name="T35" fmla="*/ 49 h 82"/>
                  <a:gd name="T36" fmla="*/ 216 w 299"/>
                  <a:gd name="T37" fmla="*/ 36 h 82"/>
                  <a:gd name="T38" fmla="*/ 188 w 299"/>
                  <a:gd name="T39" fmla="*/ 31 h 82"/>
                  <a:gd name="T40" fmla="*/ 191 w 299"/>
                  <a:gd name="T41" fmla="*/ 31 h 82"/>
                  <a:gd name="T42" fmla="*/ 216 w 299"/>
                  <a:gd name="T43" fmla="*/ 33 h 82"/>
                  <a:gd name="T44" fmla="*/ 250 w 299"/>
                  <a:gd name="T45" fmla="*/ 41 h 82"/>
                  <a:gd name="T46" fmla="*/ 276 w 299"/>
                  <a:gd name="T47" fmla="*/ 46 h 82"/>
                  <a:gd name="T48" fmla="*/ 278 w 299"/>
                  <a:gd name="T49" fmla="*/ 46 h 82"/>
                  <a:gd name="T50" fmla="*/ 276 w 299"/>
                  <a:gd name="T51" fmla="*/ 46 h 82"/>
                  <a:gd name="T52" fmla="*/ 222 w 299"/>
                  <a:gd name="T53" fmla="*/ 33 h 82"/>
                  <a:gd name="T54" fmla="*/ 216 w 299"/>
                  <a:gd name="T55" fmla="*/ 31 h 82"/>
                  <a:gd name="T56" fmla="*/ 160 w 299"/>
                  <a:gd name="T57" fmla="*/ 18 h 82"/>
                  <a:gd name="T58" fmla="*/ 100 w 299"/>
                  <a:gd name="T59" fmla="*/ 7 h 82"/>
                  <a:gd name="T60" fmla="*/ 49 w 299"/>
                  <a:gd name="T61" fmla="*/ 2 h 82"/>
                  <a:gd name="T62" fmla="*/ 41 w 299"/>
                  <a:gd name="T63" fmla="*/ 0 h 82"/>
                  <a:gd name="T64" fmla="*/ 20 w 299"/>
                  <a:gd name="T65" fmla="*/ 0 h 82"/>
                  <a:gd name="T66" fmla="*/ 26 w 299"/>
                  <a:gd name="T67" fmla="*/ 2 h 82"/>
                  <a:gd name="T68" fmla="*/ 41 w 299"/>
                  <a:gd name="T69" fmla="*/ 5 h 82"/>
                  <a:gd name="T70" fmla="*/ 57 w 299"/>
                  <a:gd name="T71" fmla="*/ 7 h 82"/>
                  <a:gd name="T72" fmla="*/ 67 w 299"/>
                  <a:gd name="T73" fmla="*/ 10 h 82"/>
                  <a:gd name="T74" fmla="*/ 41 w 299"/>
                  <a:gd name="T75" fmla="*/ 7 h 82"/>
                  <a:gd name="T76" fmla="*/ 31 w 299"/>
                  <a:gd name="T77" fmla="*/ 7 h 82"/>
                  <a:gd name="T78" fmla="*/ 8 w 299"/>
                  <a:gd name="T79" fmla="*/ 5 h 82"/>
                  <a:gd name="T80" fmla="*/ 8 w 299"/>
                  <a:gd name="T81" fmla="*/ 7 h 82"/>
                  <a:gd name="T82" fmla="*/ 28 w 299"/>
                  <a:gd name="T83" fmla="*/ 13 h 82"/>
                  <a:gd name="T84" fmla="*/ 38 w 299"/>
                  <a:gd name="T85" fmla="*/ 18 h 82"/>
                  <a:gd name="T86" fmla="*/ 46 w 299"/>
                  <a:gd name="T87" fmla="*/ 18 h 82"/>
                  <a:gd name="T88" fmla="*/ 54 w 299"/>
                  <a:gd name="T89" fmla="*/ 23 h 82"/>
                  <a:gd name="T90" fmla="*/ 51 w 299"/>
                  <a:gd name="T91" fmla="*/ 28 h 82"/>
                  <a:gd name="T92" fmla="*/ 38 w 299"/>
                  <a:gd name="T93" fmla="*/ 28 h 82"/>
                  <a:gd name="T94" fmla="*/ 36 w 299"/>
                  <a:gd name="T95" fmla="*/ 31 h 82"/>
                  <a:gd name="T96" fmla="*/ 15 w 299"/>
                  <a:gd name="T97" fmla="*/ 33 h 82"/>
                  <a:gd name="T98" fmla="*/ 0 w 299"/>
                  <a:gd name="T99" fmla="*/ 36 h 82"/>
                  <a:gd name="T100" fmla="*/ 5 w 299"/>
                  <a:gd name="T101" fmla="*/ 44 h 82"/>
                  <a:gd name="T102" fmla="*/ 31 w 299"/>
                  <a:gd name="T103" fmla="*/ 51 h 82"/>
                  <a:gd name="T104" fmla="*/ 36 w 299"/>
                  <a:gd name="T105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9" h="82">
                    <a:moveTo>
                      <a:pt x="36" y="54"/>
                    </a:moveTo>
                    <a:lnTo>
                      <a:pt x="90" y="67"/>
                    </a:lnTo>
                    <a:lnTo>
                      <a:pt x="149" y="74"/>
                    </a:lnTo>
                    <a:lnTo>
                      <a:pt x="185" y="77"/>
                    </a:lnTo>
                    <a:lnTo>
                      <a:pt x="206" y="80"/>
                    </a:lnTo>
                    <a:lnTo>
                      <a:pt x="227" y="82"/>
                    </a:lnTo>
                    <a:lnTo>
                      <a:pt x="250" y="80"/>
                    </a:lnTo>
                    <a:lnTo>
                      <a:pt x="240" y="72"/>
                    </a:lnTo>
                    <a:lnTo>
                      <a:pt x="222" y="62"/>
                    </a:lnTo>
                    <a:lnTo>
                      <a:pt x="222" y="59"/>
                    </a:lnTo>
                    <a:lnTo>
                      <a:pt x="229" y="56"/>
                    </a:lnTo>
                    <a:lnTo>
                      <a:pt x="219" y="49"/>
                    </a:lnTo>
                    <a:lnTo>
                      <a:pt x="229" y="49"/>
                    </a:lnTo>
                    <a:lnTo>
                      <a:pt x="271" y="56"/>
                    </a:lnTo>
                    <a:lnTo>
                      <a:pt x="273" y="56"/>
                    </a:lnTo>
                    <a:lnTo>
                      <a:pt x="299" y="62"/>
                    </a:lnTo>
                    <a:lnTo>
                      <a:pt x="273" y="51"/>
                    </a:lnTo>
                    <a:lnTo>
                      <a:pt x="263" y="49"/>
                    </a:lnTo>
                    <a:lnTo>
                      <a:pt x="216" y="36"/>
                    </a:lnTo>
                    <a:lnTo>
                      <a:pt x="188" y="31"/>
                    </a:lnTo>
                    <a:lnTo>
                      <a:pt x="191" y="31"/>
                    </a:lnTo>
                    <a:lnTo>
                      <a:pt x="216" y="33"/>
                    </a:lnTo>
                    <a:lnTo>
                      <a:pt x="250" y="41"/>
                    </a:lnTo>
                    <a:lnTo>
                      <a:pt x="276" y="46"/>
                    </a:lnTo>
                    <a:lnTo>
                      <a:pt x="278" y="46"/>
                    </a:lnTo>
                    <a:lnTo>
                      <a:pt x="276" y="46"/>
                    </a:lnTo>
                    <a:lnTo>
                      <a:pt x="222" y="33"/>
                    </a:lnTo>
                    <a:lnTo>
                      <a:pt x="216" y="31"/>
                    </a:lnTo>
                    <a:lnTo>
                      <a:pt x="160" y="18"/>
                    </a:lnTo>
                    <a:lnTo>
                      <a:pt x="100" y="7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41" y="5"/>
                    </a:lnTo>
                    <a:lnTo>
                      <a:pt x="57" y="7"/>
                    </a:lnTo>
                    <a:lnTo>
                      <a:pt x="67" y="10"/>
                    </a:lnTo>
                    <a:lnTo>
                      <a:pt x="41" y="7"/>
                    </a:lnTo>
                    <a:lnTo>
                      <a:pt x="31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28" y="13"/>
                    </a:lnTo>
                    <a:lnTo>
                      <a:pt x="38" y="18"/>
                    </a:lnTo>
                    <a:lnTo>
                      <a:pt x="46" y="18"/>
                    </a:lnTo>
                    <a:lnTo>
                      <a:pt x="54" y="23"/>
                    </a:lnTo>
                    <a:lnTo>
                      <a:pt x="51" y="28"/>
                    </a:lnTo>
                    <a:lnTo>
                      <a:pt x="38" y="28"/>
                    </a:lnTo>
                    <a:lnTo>
                      <a:pt x="36" y="31"/>
                    </a:lnTo>
                    <a:lnTo>
                      <a:pt x="15" y="33"/>
                    </a:lnTo>
                    <a:lnTo>
                      <a:pt x="0" y="36"/>
                    </a:lnTo>
                    <a:lnTo>
                      <a:pt x="5" y="44"/>
                    </a:lnTo>
                    <a:lnTo>
                      <a:pt x="31" y="51"/>
                    </a:lnTo>
                    <a:lnTo>
                      <a:pt x="3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5" name="Freeform 2305"/>
              <p:cNvSpPr>
                <a:spLocks/>
              </p:cNvSpPr>
              <p:nvPr/>
            </p:nvSpPr>
            <p:spPr bwMode="auto">
              <a:xfrm>
                <a:off x="3323" y="1731"/>
                <a:ext cx="121" cy="23"/>
              </a:xfrm>
              <a:custGeom>
                <a:avLst/>
                <a:gdLst>
                  <a:gd name="T0" fmla="*/ 36 w 121"/>
                  <a:gd name="T1" fmla="*/ 15 h 23"/>
                  <a:gd name="T2" fmla="*/ 82 w 121"/>
                  <a:gd name="T3" fmla="*/ 21 h 23"/>
                  <a:gd name="T4" fmla="*/ 92 w 121"/>
                  <a:gd name="T5" fmla="*/ 23 h 23"/>
                  <a:gd name="T6" fmla="*/ 121 w 121"/>
                  <a:gd name="T7" fmla="*/ 23 h 23"/>
                  <a:gd name="T8" fmla="*/ 105 w 121"/>
                  <a:gd name="T9" fmla="*/ 15 h 23"/>
                  <a:gd name="T10" fmla="*/ 95 w 121"/>
                  <a:gd name="T11" fmla="*/ 10 h 23"/>
                  <a:gd name="T12" fmla="*/ 38 w 121"/>
                  <a:gd name="T13" fmla="*/ 0 h 23"/>
                  <a:gd name="T14" fmla="*/ 23 w 121"/>
                  <a:gd name="T15" fmla="*/ 0 h 23"/>
                  <a:gd name="T16" fmla="*/ 0 w 121"/>
                  <a:gd name="T17" fmla="*/ 3 h 23"/>
                  <a:gd name="T18" fmla="*/ 20 w 121"/>
                  <a:gd name="T19" fmla="*/ 10 h 23"/>
                  <a:gd name="T20" fmla="*/ 36 w 121"/>
                  <a:gd name="T2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1" h="23">
                    <a:moveTo>
                      <a:pt x="36" y="15"/>
                    </a:moveTo>
                    <a:lnTo>
                      <a:pt x="82" y="21"/>
                    </a:lnTo>
                    <a:lnTo>
                      <a:pt x="92" y="23"/>
                    </a:lnTo>
                    <a:lnTo>
                      <a:pt x="121" y="23"/>
                    </a:lnTo>
                    <a:lnTo>
                      <a:pt x="105" y="15"/>
                    </a:lnTo>
                    <a:lnTo>
                      <a:pt x="95" y="10"/>
                    </a:lnTo>
                    <a:lnTo>
                      <a:pt x="38" y="0"/>
                    </a:lnTo>
                    <a:lnTo>
                      <a:pt x="23" y="0"/>
                    </a:lnTo>
                    <a:lnTo>
                      <a:pt x="0" y="3"/>
                    </a:lnTo>
                    <a:lnTo>
                      <a:pt x="20" y="10"/>
                    </a:lnTo>
                    <a:lnTo>
                      <a:pt x="36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6" name="Freeform 2306"/>
              <p:cNvSpPr>
                <a:spLocks/>
              </p:cNvSpPr>
              <p:nvPr/>
            </p:nvSpPr>
            <p:spPr bwMode="auto">
              <a:xfrm>
                <a:off x="3325" y="1703"/>
                <a:ext cx="163" cy="28"/>
              </a:xfrm>
              <a:custGeom>
                <a:avLst/>
                <a:gdLst>
                  <a:gd name="T0" fmla="*/ 39 w 163"/>
                  <a:gd name="T1" fmla="*/ 10 h 28"/>
                  <a:gd name="T2" fmla="*/ 98 w 163"/>
                  <a:gd name="T3" fmla="*/ 20 h 28"/>
                  <a:gd name="T4" fmla="*/ 137 w 163"/>
                  <a:gd name="T5" fmla="*/ 25 h 28"/>
                  <a:gd name="T6" fmla="*/ 155 w 163"/>
                  <a:gd name="T7" fmla="*/ 28 h 28"/>
                  <a:gd name="T8" fmla="*/ 163 w 163"/>
                  <a:gd name="T9" fmla="*/ 28 h 28"/>
                  <a:gd name="T10" fmla="*/ 157 w 163"/>
                  <a:gd name="T11" fmla="*/ 28 h 28"/>
                  <a:gd name="T12" fmla="*/ 98 w 163"/>
                  <a:gd name="T13" fmla="*/ 12 h 28"/>
                  <a:gd name="T14" fmla="*/ 41 w 163"/>
                  <a:gd name="T15" fmla="*/ 2 h 28"/>
                  <a:gd name="T16" fmla="*/ 0 w 163"/>
                  <a:gd name="T17" fmla="*/ 0 h 28"/>
                  <a:gd name="T18" fmla="*/ 3 w 163"/>
                  <a:gd name="T19" fmla="*/ 2 h 28"/>
                  <a:gd name="T20" fmla="*/ 39 w 163"/>
                  <a:gd name="T21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28">
                    <a:moveTo>
                      <a:pt x="39" y="10"/>
                    </a:moveTo>
                    <a:lnTo>
                      <a:pt x="98" y="20"/>
                    </a:lnTo>
                    <a:lnTo>
                      <a:pt x="137" y="25"/>
                    </a:lnTo>
                    <a:lnTo>
                      <a:pt x="155" y="28"/>
                    </a:lnTo>
                    <a:lnTo>
                      <a:pt x="163" y="28"/>
                    </a:lnTo>
                    <a:lnTo>
                      <a:pt x="157" y="28"/>
                    </a:lnTo>
                    <a:lnTo>
                      <a:pt x="98" y="12"/>
                    </a:lnTo>
                    <a:lnTo>
                      <a:pt x="41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9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7" name="Freeform 2307"/>
              <p:cNvSpPr>
                <a:spLocks/>
              </p:cNvSpPr>
              <p:nvPr/>
            </p:nvSpPr>
            <p:spPr bwMode="auto">
              <a:xfrm>
                <a:off x="3353" y="1697"/>
                <a:ext cx="93" cy="18"/>
              </a:xfrm>
              <a:custGeom>
                <a:avLst/>
                <a:gdLst>
                  <a:gd name="T0" fmla="*/ 13 w 93"/>
                  <a:gd name="T1" fmla="*/ 3 h 18"/>
                  <a:gd name="T2" fmla="*/ 73 w 93"/>
                  <a:gd name="T3" fmla="*/ 13 h 18"/>
                  <a:gd name="T4" fmla="*/ 93 w 93"/>
                  <a:gd name="T5" fmla="*/ 18 h 18"/>
                  <a:gd name="T6" fmla="*/ 73 w 93"/>
                  <a:gd name="T7" fmla="*/ 13 h 18"/>
                  <a:gd name="T8" fmla="*/ 13 w 93"/>
                  <a:gd name="T9" fmla="*/ 3 h 18"/>
                  <a:gd name="T10" fmla="*/ 0 w 93"/>
                  <a:gd name="T11" fmla="*/ 0 h 18"/>
                  <a:gd name="T12" fmla="*/ 13 w 93"/>
                  <a:gd name="T1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18">
                    <a:moveTo>
                      <a:pt x="13" y="3"/>
                    </a:moveTo>
                    <a:lnTo>
                      <a:pt x="73" y="13"/>
                    </a:lnTo>
                    <a:lnTo>
                      <a:pt x="93" y="18"/>
                    </a:lnTo>
                    <a:lnTo>
                      <a:pt x="73" y="13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13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8" name="Freeform 2308"/>
              <p:cNvSpPr>
                <a:spLocks/>
              </p:cNvSpPr>
              <p:nvPr/>
            </p:nvSpPr>
            <p:spPr bwMode="auto">
              <a:xfrm>
                <a:off x="3070" y="1669"/>
                <a:ext cx="1756" cy="1176"/>
              </a:xfrm>
              <a:custGeom>
                <a:avLst/>
                <a:gdLst>
                  <a:gd name="T0" fmla="*/ 33 w 1756"/>
                  <a:gd name="T1" fmla="*/ 0 h 1176"/>
                  <a:gd name="T2" fmla="*/ 69 w 1756"/>
                  <a:gd name="T3" fmla="*/ 3 h 1176"/>
                  <a:gd name="T4" fmla="*/ 105 w 1756"/>
                  <a:gd name="T5" fmla="*/ 3 h 1176"/>
                  <a:gd name="T6" fmla="*/ 139 w 1756"/>
                  <a:gd name="T7" fmla="*/ 5 h 1176"/>
                  <a:gd name="T8" fmla="*/ 175 w 1756"/>
                  <a:gd name="T9" fmla="*/ 8 h 1176"/>
                  <a:gd name="T10" fmla="*/ 211 w 1756"/>
                  <a:gd name="T11" fmla="*/ 13 h 1176"/>
                  <a:gd name="T12" fmla="*/ 247 w 1756"/>
                  <a:gd name="T13" fmla="*/ 16 h 1176"/>
                  <a:gd name="T14" fmla="*/ 283 w 1756"/>
                  <a:gd name="T15" fmla="*/ 21 h 1176"/>
                  <a:gd name="T16" fmla="*/ 317 w 1756"/>
                  <a:gd name="T17" fmla="*/ 26 h 1176"/>
                  <a:gd name="T18" fmla="*/ 353 w 1756"/>
                  <a:gd name="T19" fmla="*/ 34 h 1176"/>
                  <a:gd name="T20" fmla="*/ 389 w 1756"/>
                  <a:gd name="T21" fmla="*/ 41 h 1176"/>
                  <a:gd name="T22" fmla="*/ 423 w 1756"/>
                  <a:gd name="T23" fmla="*/ 49 h 1176"/>
                  <a:gd name="T24" fmla="*/ 459 w 1756"/>
                  <a:gd name="T25" fmla="*/ 57 h 1176"/>
                  <a:gd name="T26" fmla="*/ 492 w 1756"/>
                  <a:gd name="T27" fmla="*/ 65 h 1176"/>
                  <a:gd name="T28" fmla="*/ 529 w 1756"/>
                  <a:gd name="T29" fmla="*/ 75 h 1176"/>
                  <a:gd name="T30" fmla="*/ 562 w 1756"/>
                  <a:gd name="T31" fmla="*/ 85 h 1176"/>
                  <a:gd name="T32" fmla="*/ 596 w 1756"/>
                  <a:gd name="T33" fmla="*/ 95 h 1176"/>
                  <a:gd name="T34" fmla="*/ 629 w 1756"/>
                  <a:gd name="T35" fmla="*/ 108 h 1176"/>
                  <a:gd name="T36" fmla="*/ 663 w 1756"/>
                  <a:gd name="T37" fmla="*/ 121 h 1176"/>
                  <a:gd name="T38" fmla="*/ 696 w 1756"/>
                  <a:gd name="T39" fmla="*/ 134 h 1176"/>
                  <a:gd name="T40" fmla="*/ 730 w 1756"/>
                  <a:gd name="T41" fmla="*/ 147 h 1176"/>
                  <a:gd name="T42" fmla="*/ 763 w 1756"/>
                  <a:gd name="T43" fmla="*/ 160 h 1176"/>
                  <a:gd name="T44" fmla="*/ 797 w 1756"/>
                  <a:gd name="T45" fmla="*/ 175 h 1176"/>
                  <a:gd name="T46" fmla="*/ 828 w 1756"/>
                  <a:gd name="T47" fmla="*/ 191 h 1176"/>
                  <a:gd name="T48" fmla="*/ 861 w 1756"/>
                  <a:gd name="T49" fmla="*/ 206 h 1176"/>
                  <a:gd name="T50" fmla="*/ 892 w 1756"/>
                  <a:gd name="T51" fmla="*/ 222 h 1176"/>
                  <a:gd name="T52" fmla="*/ 923 w 1756"/>
                  <a:gd name="T53" fmla="*/ 240 h 1176"/>
                  <a:gd name="T54" fmla="*/ 954 w 1756"/>
                  <a:gd name="T55" fmla="*/ 258 h 1176"/>
                  <a:gd name="T56" fmla="*/ 985 w 1756"/>
                  <a:gd name="T57" fmla="*/ 276 h 1176"/>
                  <a:gd name="T58" fmla="*/ 1016 w 1756"/>
                  <a:gd name="T59" fmla="*/ 294 h 1176"/>
                  <a:gd name="T60" fmla="*/ 1047 w 1756"/>
                  <a:gd name="T61" fmla="*/ 315 h 1176"/>
                  <a:gd name="T62" fmla="*/ 1075 w 1756"/>
                  <a:gd name="T63" fmla="*/ 335 h 1176"/>
                  <a:gd name="T64" fmla="*/ 1106 w 1756"/>
                  <a:gd name="T65" fmla="*/ 356 h 1176"/>
                  <a:gd name="T66" fmla="*/ 1135 w 1756"/>
                  <a:gd name="T67" fmla="*/ 377 h 1176"/>
                  <a:gd name="T68" fmla="*/ 1163 w 1756"/>
                  <a:gd name="T69" fmla="*/ 397 h 1176"/>
                  <a:gd name="T70" fmla="*/ 1191 w 1756"/>
                  <a:gd name="T71" fmla="*/ 421 h 1176"/>
                  <a:gd name="T72" fmla="*/ 1220 w 1756"/>
                  <a:gd name="T73" fmla="*/ 444 h 1176"/>
                  <a:gd name="T74" fmla="*/ 1246 w 1756"/>
                  <a:gd name="T75" fmla="*/ 467 h 1176"/>
                  <a:gd name="T76" fmla="*/ 1274 w 1756"/>
                  <a:gd name="T77" fmla="*/ 490 h 1176"/>
                  <a:gd name="T78" fmla="*/ 1300 w 1756"/>
                  <a:gd name="T79" fmla="*/ 513 h 1176"/>
                  <a:gd name="T80" fmla="*/ 1326 w 1756"/>
                  <a:gd name="T81" fmla="*/ 539 h 1176"/>
                  <a:gd name="T82" fmla="*/ 1351 w 1756"/>
                  <a:gd name="T83" fmla="*/ 565 h 1176"/>
                  <a:gd name="T84" fmla="*/ 1375 w 1756"/>
                  <a:gd name="T85" fmla="*/ 591 h 1176"/>
                  <a:gd name="T86" fmla="*/ 1400 w 1756"/>
                  <a:gd name="T87" fmla="*/ 617 h 1176"/>
                  <a:gd name="T88" fmla="*/ 1424 w 1756"/>
                  <a:gd name="T89" fmla="*/ 642 h 1176"/>
                  <a:gd name="T90" fmla="*/ 1447 w 1756"/>
                  <a:gd name="T91" fmla="*/ 671 h 1176"/>
                  <a:gd name="T92" fmla="*/ 1470 w 1756"/>
                  <a:gd name="T93" fmla="*/ 697 h 1176"/>
                  <a:gd name="T94" fmla="*/ 1493 w 1756"/>
                  <a:gd name="T95" fmla="*/ 725 h 1176"/>
                  <a:gd name="T96" fmla="*/ 1514 w 1756"/>
                  <a:gd name="T97" fmla="*/ 753 h 1176"/>
                  <a:gd name="T98" fmla="*/ 1537 w 1756"/>
                  <a:gd name="T99" fmla="*/ 782 h 1176"/>
                  <a:gd name="T100" fmla="*/ 1558 w 1756"/>
                  <a:gd name="T101" fmla="*/ 813 h 1176"/>
                  <a:gd name="T102" fmla="*/ 1578 w 1756"/>
                  <a:gd name="T103" fmla="*/ 841 h 1176"/>
                  <a:gd name="T104" fmla="*/ 1596 w 1756"/>
                  <a:gd name="T105" fmla="*/ 872 h 1176"/>
                  <a:gd name="T106" fmla="*/ 1617 w 1756"/>
                  <a:gd name="T107" fmla="*/ 903 h 1176"/>
                  <a:gd name="T108" fmla="*/ 1635 w 1756"/>
                  <a:gd name="T109" fmla="*/ 931 h 1176"/>
                  <a:gd name="T110" fmla="*/ 1653 w 1756"/>
                  <a:gd name="T111" fmla="*/ 962 h 1176"/>
                  <a:gd name="T112" fmla="*/ 1671 w 1756"/>
                  <a:gd name="T113" fmla="*/ 996 h 1176"/>
                  <a:gd name="T114" fmla="*/ 1687 w 1756"/>
                  <a:gd name="T115" fmla="*/ 1027 h 1176"/>
                  <a:gd name="T116" fmla="*/ 1702 w 1756"/>
                  <a:gd name="T117" fmla="*/ 1058 h 1176"/>
                  <a:gd name="T118" fmla="*/ 1720 w 1756"/>
                  <a:gd name="T119" fmla="*/ 1091 h 1176"/>
                  <a:gd name="T120" fmla="*/ 1733 w 1756"/>
                  <a:gd name="T121" fmla="*/ 1125 h 1176"/>
                  <a:gd name="T122" fmla="*/ 1749 w 1756"/>
                  <a:gd name="T123" fmla="*/ 1156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56" h="1176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9" y="3"/>
                    </a:lnTo>
                    <a:lnTo>
                      <a:pt x="72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7" y="3"/>
                    </a:lnTo>
                    <a:lnTo>
                      <a:pt x="90" y="3"/>
                    </a:lnTo>
                    <a:lnTo>
                      <a:pt x="93" y="3"/>
                    </a:lnTo>
                    <a:lnTo>
                      <a:pt x="95" y="3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1" y="3"/>
                    </a:lnTo>
                    <a:lnTo>
                      <a:pt x="113" y="3"/>
                    </a:lnTo>
                    <a:lnTo>
                      <a:pt x="116" y="5"/>
                    </a:lnTo>
                    <a:lnTo>
                      <a:pt x="118" y="5"/>
                    </a:lnTo>
                    <a:lnTo>
                      <a:pt x="121" y="5"/>
                    </a:lnTo>
                    <a:lnTo>
                      <a:pt x="126" y="5"/>
                    </a:lnTo>
                    <a:lnTo>
                      <a:pt x="129" y="5"/>
                    </a:lnTo>
                    <a:lnTo>
                      <a:pt x="131" y="5"/>
                    </a:lnTo>
                    <a:lnTo>
                      <a:pt x="134" y="5"/>
                    </a:lnTo>
                    <a:lnTo>
                      <a:pt x="136" y="5"/>
                    </a:lnTo>
                    <a:lnTo>
                      <a:pt x="139" y="5"/>
                    </a:lnTo>
                    <a:lnTo>
                      <a:pt x="144" y="5"/>
                    </a:lnTo>
                    <a:lnTo>
                      <a:pt x="147" y="5"/>
                    </a:lnTo>
                    <a:lnTo>
                      <a:pt x="149" y="5"/>
                    </a:lnTo>
                    <a:lnTo>
                      <a:pt x="152" y="5"/>
                    </a:lnTo>
                    <a:lnTo>
                      <a:pt x="154" y="8"/>
                    </a:lnTo>
                    <a:lnTo>
                      <a:pt x="157" y="8"/>
                    </a:lnTo>
                    <a:lnTo>
                      <a:pt x="162" y="8"/>
                    </a:lnTo>
                    <a:lnTo>
                      <a:pt x="165" y="8"/>
                    </a:lnTo>
                    <a:lnTo>
                      <a:pt x="167" y="8"/>
                    </a:lnTo>
                    <a:lnTo>
                      <a:pt x="170" y="8"/>
                    </a:lnTo>
                    <a:lnTo>
                      <a:pt x="173" y="8"/>
                    </a:lnTo>
                    <a:lnTo>
                      <a:pt x="175" y="8"/>
                    </a:lnTo>
                    <a:lnTo>
                      <a:pt x="178" y="8"/>
                    </a:lnTo>
                    <a:lnTo>
                      <a:pt x="183" y="8"/>
                    </a:lnTo>
                    <a:lnTo>
                      <a:pt x="185" y="10"/>
                    </a:lnTo>
                    <a:lnTo>
                      <a:pt x="188" y="10"/>
                    </a:lnTo>
                    <a:lnTo>
                      <a:pt x="191" y="10"/>
                    </a:lnTo>
                    <a:lnTo>
                      <a:pt x="193" y="10"/>
                    </a:lnTo>
                    <a:lnTo>
                      <a:pt x="196" y="10"/>
                    </a:lnTo>
                    <a:lnTo>
                      <a:pt x="201" y="10"/>
                    </a:lnTo>
                    <a:lnTo>
                      <a:pt x="204" y="10"/>
                    </a:lnTo>
                    <a:lnTo>
                      <a:pt x="206" y="10"/>
                    </a:lnTo>
                    <a:lnTo>
                      <a:pt x="209" y="13"/>
                    </a:lnTo>
                    <a:lnTo>
                      <a:pt x="211" y="13"/>
                    </a:lnTo>
                    <a:lnTo>
                      <a:pt x="214" y="13"/>
                    </a:lnTo>
                    <a:lnTo>
                      <a:pt x="216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7" y="13"/>
                    </a:lnTo>
                    <a:lnTo>
                      <a:pt x="229" y="13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7" y="16"/>
                    </a:lnTo>
                    <a:lnTo>
                      <a:pt x="242" y="16"/>
                    </a:lnTo>
                    <a:lnTo>
                      <a:pt x="245" y="16"/>
                    </a:lnTo>
                    <a:lnTo>
                      <a:pt x="247" y="16"/>
                    </a:lnTo>
                    <a:lnTo>
                      <a:pt x="250" y="16"/>
                    </a:lnTo>
                    <a:lnTo>
                      <a:pt x="253" y="18"/>
                    </a:lnTo>
                    <a:lnTo>
                      <a:pt x="255" y="18"/>
                    </a:lnTo>
                    <a:lnTo>
                      <a:pt x="258" y="18"/>
                    </a:lnTo>
                    <a:lnTo>
                      <a:pt x="263" y="18"/>
                    </a:lnTo>
                    <a:lnTo>
                      <a:pt x="265" y="18"/>
                    </a:lnTo>
                    <a:lnTo>
                      <a:pt x="268" y="18"/>
                    </a:lnTo>
                    <a:lnTo>
                      <a:pt x="271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8" y="21"/>
                    </a:lnTo>
                    <a:lnTo>
                      <a:pt x="283" y="21"/>
                    </a:lnTo>
                    <a:lnTo>
                      <a:pt x="286" y="21"/>
                    </a:lnTo>
                    <a:lnTo>
                      <a:pt x="289" y="23"/>
                    </a:lnTo>
                    <a:lnTo>
                      <a:pt x="291" y="23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302" y="23"/>
                    </a:lnTo>
                    <a:lnTo>
                      <a:pt x="304" y="26"/>
                    </a:lnTo>
                    <a:lnTo>
                      <a:pt x="307" y="26"/>
                    </a:lnTo>
                    <a:lnTo>
                      <a:pt x="309" y="26"/>
                    </a:lnTo>
                    <a:lnTo>
                      <a:pt x="312" y="26"/>
                    </a:lnTo>
                    <a:lnTo>
                      <a:pt x="314" y="26"/>
                    </a:lnTo>
                    <a:lnTo>
                      <a:pt x="317" y="26"/>
                    </a:lnTo>
                    <a:lnTo>
                      <a:pt x="320" y="28"/>
                    </a:lnTo>
                    <a:lnTo>
                      <a:pt x="325" y="28"/>
                    </a:lnTo>
                    <a:lnTo>
                      <a:pt x="327" y="28"/>
                    </a:lnTo>
                    <a:lnTo>
                      <a:pt x="330" y="28"/>
                    </a:lnTo>
                    <a:lnTo>
                      <a:pt x="332" y="28"/>
                    </a:lnTo>
                    <a:lnTo>
                      <a:pt x="335" y="31"/>
                    </a:lnTo>
                    <a:lnTo>
                      <a:pt x="338" y="31"/>
                    </a:lnTo>
                    <a:lnTo>
                      <a:pt x="343" y="31"/>
                    </a:lnTo>
                    <a:lnTo>
                      <a:pt x="345" y="31"/>
                    </a:lnTo>
                    <a:lnTo>
                      <a:pt x="348" y="31"/>
                    </a:lnTo>
                    <a:lnTo>
                      <a:pt x="351" y="34"/>
                    </a:lnTo>
                    <a:lnTo>
                      <a:pt x="353" y="34"/>
                    </a:lnTo>
                    <a:lnTo>
                      <a:pt x="356" y="34"/>
                    </a:lnTo>
                    <a:lnTo>
                      <a:pt x="358" y="34"/>
                    </a:lnTo>
                    <a:lnTo>
                      <a:pt x="361" y="36"/>
                    </a:lnTo>
                    <a:lnTo>
                      <a:pt x="366" y="36"/>
                    </a:lnTo>
                    <a:lnTo>
                      <a:pt x="369" y="36"/>
                    </a:lnTo>
                    <a:lnTo>
                      <a:pt x="371" y="36"/>
                    </a:lnTo>
                    <a:lnTo>
                      <a:pt x="374" y="36"/>
                    </a:lnTo>
                    <a:lnTo>
                      <a:pt x="376" y="39"/>
                    </a:lnTo>
                    <a:lnTo>
                      <a:pt x="379" y="39"/>
                    </a:lnTo>
                    <a:lnTo>
                      <a:pt x="381" y="39"/>
                    </a:lnTo>
                    <a:lnTo>
                      <a:pt x="387" y="39"/>
                    </a:lnTo>
                    <a:lnTo>
                      <a:pt x="389" y="41"/>
                    </a:lnTo>
                    <a:lnTo>
                      <a:pt x="392" y="41"/>
                    </a:lnTo>
                    <a:lnTo>
                      <a:pt x="394" y="41"/>
                    </a:lnTo>
                    <a:lnTo>
                      <a:pt x="397" y="41"/>
                    </a:lnTo>
                    <a:lnTo>
                      <a:pt x="400" y="44"/>
                    </a:lnTo>
                    <a:lnTo>
                      <a:pt x="402" y="44"/>
                    </a:lnTo>
                    <a:lnTo>
                      <a:pt x="405" y="44"/>
                    </a:lnTo>
                    <a:lnTo>
                      <a:pt x="410" y="44"/>
                    </a:lnTo>
                    <a:lnTo>
                      <a:pt x="412" y="46"/>
                    </a:lnTo>
                    <a:lnTo>
                      <a:pt x="415" y="46"/>
                    </a:lnTo>
                    <a:lnTo>
                      <a:pt x="418" y="46"/>
                    </a:lnTo>
                    <a:lnTo>
                      <a:pt x="420" y="46"/>
                    </a:lnTo>
                    <a:lnTo>
                      <a:pt x="423" y="49"/>
                    </a:lnTo>
                    <a:lnTo>
                      <a:pt x="425" y="49"/>
                    </a:lnTo>
                    <a:lnTo>
                      <a:pt x="430" y="49"/>
                    </a:lnTo>
                    <a:lnTo>
                      <a:pt x="433" y="49"/>
                    </a:lnTo>
                    <a:lnTo>
                      <a:pt x="436" y="52"/>
                    </a:lnTo>
                    <a:lnTo>
                      <a:pt x="438" y="52"/>
                    </a:lnTo>
                    <a:lnTo>
                      <a:pt x="441" y="52"/>
                    </a:lnTo>
                    <a:lnTo>
                      <a:pt x="443" y="52"/>
                    </a:lnTo>
                    <a:lnTo>
                      <a:pt x="446" y="54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6" y="57"/>
                    </a:lnTo>
                    <a:lnTo>
                      <a:pt x="459" y="57"/>
                    </a:lnTo>
                    <a:lnTo>
                      <a:pt x="461" y="57"/>
                    </a:lnTo>
                    <a:lnTo>
                      <a:pt x="464" y="57"/>
                    </a:lnTo>
                    <a:lnTo>
                      <a:pt x="467" y="59"/>
                    </a:lnTo>
                    <a:lnTo>
                      <a:pt x="469" y="59"/>
                    </a:lnTo>
                    <a:lnTo>
                      <a:pt x="472" y="59"/>
                    </a:lnTo>
                    <a:lnTo>
                      <a:pt x="474" y="59"/>
                    </a:lnTo>
                    <a:lnTo>
                      <a:pt x="479" y="62"/>
                    </a:lnTo>
                    <a:lnTo>
                      <a:pt x="482" y="62"/>
                    </a:lnTo>
                    <a:lnTo>
                      <a:pt x="485" y="62"/>
                    </a:lnTo>
                    <a:lnTo>
                      <a:pt x="487" y="65"/>
                    </a:lnTo>
                    <a:lnTo>
                      <a:pt x="490" y="65"/>
                    </a:lnTo>
                    <a:lnTo>
                      <a:pt x="492" y="65"/>
                    </a:lnTo>
                    <a:lnTo>
                      <a:pt x="495" y="67"/>
                    </a:lnTo>
                    <a:lnTo>
                      <a:pt x="498" y="67"/>
                    </a:lnTo>
                    <a:lnTo>
                      <a:pt x="503" y="67"/>
                    </a:lnTo>
                    <a:lnTo>
                      <a:pt x="505" y="70"/>
                    </a:lnTo>
                    <a:lnTo>
                      <a:pt x="508" y="70"/>
                    </a:lnTo>
                    <a:lnTo>
                      <a:pt x="510" y="70"/>
                    </a:lnTo>
                    <a:lnTo>
                      <a:pt x="513" y="70"/>
                    </a:lnTo>
                    <a:lnTo>
                      <a:pt x="516" y="72"/>
                    </a:lnTo>
                    <a:lnTo>
                      <a:pt x="518" y="72"/>
                    </a:lnTo>
                    <a:lnTo>
                      <a:pt x="521" y="72"/>
                    </a:lnTo>
                    <a:lnTo>
                      <a:pt x="523" y="75"/>
                    </a:lnTo>
                    <a:lnTo>
                      <a:pt x="529" y="75"/>
                    </a:lnTo>
                    <a:lnTo>
                      <a:pt x="531" y="75"/>
                    </a:lnTo>
                    <a:lnTo>
                      <a:pt x="534" y="77"/>
                    </a:lnTo>
                    <a:lnTo>
                      <a:pt x="536" y="77"/>
                    </a:lnTo>
                    <a:lnTo>
                      <a:pt x="539" y="77"/>
                    </a:lnTo>
                    <a:lnTo>
                      <a:pt x="541" y="80"/>
                    </a:lnTo>
                    <a:lnTo>
                      <a:pt x="544" y="80"/>
                    </a:lnTo>
                    <a:lnTo>
                      <a:pt x="547" y="80"/>
                    </a:lnTo>
                    <a:lnTo>
                      <a:pt x="549" y="83"/>
                    </a:lnTo>
                    <a:lnTo>
                      <a:pt x="554" y="83"/>
                    </a:lnTo>
                    <a:lnTo>
                      <a:pt x="557" y="83"/>
                    </a:lnTo>
                    <a:lnTo>
                      <a:pt x="559" y="85"/>
                    </a:lnTo>
                    <a:lnTo>
                      <a:pt x="562" y="85"/>
                    </a:lnTo>
                    <a:lnTo>
                      <a:pt x="565" y="85"/>
                    </a:lnTo>
                    <a:lnTo>
                      <a:pt x="567" y="88"/>
                    </a:lnTo>
                    <a:lnTo>
                      <a:pt x="570" y="88"/>
                    </a:lnTo>
                    <a:lnTo>
                      <a:pt x="572" y="88"/>
                    </a:lnTo>
                    <a:lnTo>
                      <a:pt x="575" y="90"/>
                    </a:lnTo>
                    <a:lnTo>
                      <a:pt x="580" y="90"/>
                    </a:lnTo>
                    <a:lnTo>
                      <a:pt x="583" y="93"/>
                    </a:lnTo>
                    <a:lnTo>
                      <a:pt x="585" y="93"/>
                    </a:lnTo>
                    <a:lnTo>
                      <a:pt x="588" y="93"/>
                    </a:lnTo>
                    <a:lnTo>
                      <a:pt x="590" y="95"/>
                    </a:lnTo>
                    <a:lnTo>
                      <a:pt x="593" y="95"/>
                    </a:lnTo>
                    <a:lnTo>
                      <a:pt x="596" y="95"/>
                    </a:lnTo>
                    <a:lnTo>
                      <a:pt x="598" y="98"/>
                    </a:lnTo>
                    <a:lnTo>
                      <a:pt x="601" y="98"/>
                    </a:lnTo>
                    <a:lnTo>
                      <a:pt x="603" y="98"/>
                    </a:lnTo>
                    <a:lnTo>
                      <a:pt x="608" y="101"/>
                    </a:lnTo>
                    <a:lnTo>
                      <a:pt x="611" y="101"/>
                    </a:lnTo>
                    <a:lnTo>
                      <a:pt x="614" y="101"/>
                    </a:lnTo>
                    <a:lnTo>
                      <a:pt x="616" y="103"/>
                    </a:lnTo>
                    <a:lnTo>
                      <a:pt x="619" y="103"/>
                    </a:lnTo>
                    <a:lnTo>
                      <a:pt x="621" y="106"/>
                    </a:lnTo>
                    <a:lnTo>
                      <a:pt x="624" y="106"/>
                    </a:lnTo>
                    <a:lnTo>
                      <a:pt x="627" y="106"/>
                    </a:lnTo>
                    <a:lnTo>
                      <a:pt x="629" y="108"/>
                    </a:lnTo>
                    <a:lnTo>
                      <a:pt x="632" y="108"/>
                    </a:lnTo>
                    <a:lnTo>
                      <a:pt x="634" y="111"/>
                    </a:lnTo>
                    <a:lnTo>
                      <a:pt x="639" y="111"/>
                    </a:lnTo>
                    <a:lnTo>
                      <a:pt x="642" y="111"/>
                    </a:lnTo>
                    <a:lnTo>
                      <a:pt x="645" y="114"/>
                    </a:lnTo>
                    <a:lnTo>
                      <a:pt x="647" y="114"/>
                    </a:lnTo>
                    <a:lnTo>
                      <a:pt x="650" y="114"/>
                    </a:lnTo>
                    <a:lnTo>
                      <a:pt x="652" y="116"/>
                    </a:lnTo>
                    <a:lnTo>
                      <a:pt x="655" y="116"/>
                    </a:lnTo>
                    <a:lnTo>
                      <a:pt x="657" y="119"/>
                    </a:lnTo>
                    <a:lnTo>
                      <a:pt x="660" y="119"/>
                    </a:lnTo>
                    <a:lnTo>
                      <a:pt x="663" y="121"/>
                    </a:lnTo>
                    <a:lnTo>
                      <a:pt x="665" y="121"/>
                    </a:lnTo>
                    <a:lnTo>
                      <a:pt x="670" y="121"/>
                    </a:lnTo>
                    <a:lnTo>
                      <a:pt x="673" y="124"/>
                    </a:lnTo>
                    <a:lnTo>
                      <a:pt x="676" y="124"/>
                    </a:lnTo>
                    <a:lnTo>
                      <a:pt x="678" y="126"/>
                    </a:lnTo>
                    <a:lnTo>
                      <a:pt x="681" y="126"/>
                    </a:lnTo>
                    <a:lnTo>
                      <a:pt x="683" y="126"/>
                    </a:lnTo>
                    <a:lnTo>
                      <a:pt x="686" y="129"/>
                    </a:lnTo>
                    <a:lnTo>
                      <a:pt x="688" y="129"/>
                    </a:lnTo>
                    <a:lnTo>
                      <a:pt x="691" y="132"/>
                    </a:lnTo>
                    <a:lnTo>
                      <a:pt x="694" y="132"/>
                    </a:lnTo>
                    <a:lnTo>
                      <a:pt x="696" y="134"/>
                    </a:lnTo>
                    <a:lnTo>
                      <a:pt x="699" y="134"/>
                    </a:lnTo>
                    <a:lnTo>
                      <a:pt x="701" y="134"/>
                    </a:lnTo>
                    <a:lnTo>
                      <a:pt x="706" y="137"/>
                    </a:lnTo>
                    <a:lnTo>
                      <a:pt x="709" y="137"/>
                    </a:lnTo>
                    <a:lnTo>
                      <a:pt x="712" y="139"/>
                    </a:lnTo>
                    <a:lnTo>
                      <a:pt x="714" y="139"/>
                    </a:lnTo>
                    <a:lnTo>
                      <a:pt x="717" y="139"/>
                    </a:lnTo>
                    <a:lnTo>
                      <a:pt x="719" y="142"/>
                    </a:lnTo>
                    <a:lnTo>
                      <a:pt x="722" y="142"/>
                    </a:lnTo>
                    <a:lnTo>
                      <a:pt x="725" y="145"/>
                    </a:lnTo>
                    <a:lnTo>
                      <a:pt x="727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5" y="150"/>
                    </a:lnTo>
                    <a:lnTo>
                      <a:pt x="737" y="150"/>
                    </a:lnTo>
                    <a:lnTo>
                      <a:pt x="743" y="152"/>
                    </a:lnTo>
                    <a:lnTo>
                      <a:pt x="745" y="152"/>
                    </a:lnTo>
                    <a:lnTo>
                      <a:pt x="748" y="152"/>
                    </a:lnTo>
                    <a:lnTo>
                      <a:pt x="750" y="155"/>
                    </a:lnTo>
                    <a:lnTo>
                      <a:pt x="753" y="155"/>
                    </a:lnTo>
                    <a:lnTo>
                      <a:pt x="755" y="157"/>
                    </a:lnTo>
                    <a:lnTo>
                      <a:pt x="758" y="157"/>
                    </a:lnTo>
                    <a:lnTo>
                      <a:pt x="761" y="160"/>
                    </a:lnTo>
                    <a:lnTo>
                      <a:pt x="763" y="160"/>
                    </a:lnTo>
                    <a:lnTo>
                      <a:pt x="766" y="163"/>
                    </a:lnTo>
                    <a:lnTo>
                      <a:pt x="768" y="163"/>
                    </a:lnTo>
                    <a:lnTo>
                      <a:pt x="771" y="165"/>
                    </a:lnTo>
                    <a:lnTo>
                      <a:pt x="774" y="165"/>
                    </a:lnTo>
                    <a:lnTo>
                      <a:pt x="776" y="168"/>
                    </a:lnTo>
                    <a:lnTo>
                      <a:pt x="779" y="168"/>
                    </a:lnTo>
                    <a:lnTo>
                      <a:pt x="781" y="168"/>
                    </a:lnTo>
                    <a:lnTo>
                      <a:pt x="784" y="170"/>
                    </a:lnTo>
                    <a:lnTo>
                      <a:pt x="789" y="170"/>
                    </a:lnTo>
                    <a:lnTo>
                      <a:pt x="792" y="173"/>
                    </a:lnTo>
                    <a:lnTo>
                      <a:pt x="794" y="173"/>
                    </a:lnTo>
                    <a:lnTo>
                      <a:pt x="797" y="175"/>
                    </a:lnTo>
                    <a:lnTo>
                      <a:pt x="799" y="175"/>
                    </a:lnTo>
                    <a:lnTo>
                      <a:pt x="802" y="178"/>
                    </a:lnTo>
                    <a:lnTo>
                      <a:pt x="805" y="178"/>
                    </a:lnTo>
                    <a:lnTo>
                      <a:pt x="807" y="181"/>
                    </a:lnTo>
                    <a:lnTo>
                      <a:pt x="810" y="181"/>
                    </a:lnTo>
                    <a:lnTo>
                      <a:pt x="812" y="183"/>
                    </a:lnTo>
                    <a:lnTo>
                      <a:pt x="815" y="183"/>
                    </a:lnTo>
                    <a:lnTo>
                      <a:pt x="817" y="186"/>
                    </a:lnTo>
                    <a:lnTo>
                      <a:pt x="820" y="186"/>
                    </a:lnTo>
                    <a:lnTo>
                      <a:pt x="823" y="188"/>
                    </a:lnTo>
                    <a:lnTo>
                      <a:pt x="825" y="188"/>
                    </a:lnTo>
                    <a:lnTo>
                      <a:pt x="828" y="191"/>
                    </a:lnTo>
                    <a:lnTo>
                      <a:pt x="830" y="191"/>
                    </a:lnTo>
                    <a:lnTo>
                      <a:pt x="833" y="194"/>
                    </a:lnTo>
                    <a:lnTo>
                      <a:pt x="835" y="194"/>
                    </a:lnTo>
                    <a:lnTo>
                      <a:pt x="838" y="196"/>
                    </a:lnTo>
                    <a:lnTo>
                      <a:pt x="841" y="196"/>
                    </a:lnTo>
                    <a:lnTo>
                      <a:pt x="843" y="199"/>
                    </a:lnTo>
                    <a:lnTo>
                      <a:pt x="846" y="199"/>
                    </a:lnTo>
                    <a:lnTo>
                      <a:pt x="851" y="201"/>
                    </a:lnTo>
                    <a:lnTo>
                      <a:pt x="854" y="201"/>
                    </a:lnTo>
                    <a:lnTo>
                      <a:pt x="856" y="204"/>
                    </a:lnTo>
                    <a:lnTo>
                      <a:pt x="859" y="206"/>
                    </a:lnTo>
                    <a:lnTo>
                      <a:pt x="861" y="206"/>
                    </a:lnTo>
                    <a:lnTo>
                      <a:pt x="864" y="209"/>
                    </a:lnTo>
                    <a:lnTo>
                      <a:pt x="866" y="209"/>
                    </a:lnTo>
                    <a:lnTo>
                      <a:pt x="869" y="212"/>
                    </a:lnTo>
                    <a:lnTo>
                      <a:pt x="872" y="212"/>
                    </a:lnTo>
                    <a:lnTo>
                      <a:pt x="874" y="214"/>
                    </a:lnTo>
                    <a:lnTo>
                      <a:pt x="877" y="214"/>
                    </a:lnTo>
                    <a:lnTo>
                      <a:pt x="879" y="217"/>
                    </a:lnTo>
                    <a:lnTo>
                      <a:pt x="882" y="217"/>
                    </a:lnTo>
                    <a:lnTo>
                      <a:pt x="884" y="219"/>
                    </a:lnTo>
                    <a:lnTo>
                      <a:pt x="887" y="219"/>
                    </a:lnTo>
                    <a:lnTo>
                      <a:pt x="890" y="222"/>
                    </a:lnTo>
                    <a:lnTo>
                      <a:pt x="892" y="222"/>
                    </a:lnTo>
                    <a:lnTo>
                      <a:pt x="895" y="224"/>
                    </a:lnTo>
                    <a:lnTo>
                      <a:pt x="897" y="227"/>
                    </a:lnTo>
                    <a:lnTo>
                      <a:pt x="900" y="227"/>
                    </a:lnTo>
                    <a:lnTo>
                      <a:pt x="903" y="230"/>
                    </a:lnTo>
                    <a:lnTo>
                      <a:pt x="905" y="230"/>
                    </a:lnTo>
                    <a:lnTo>
                      <a:pt x="908" y="232"/>
                    </a:lnTo>
                    <a:lnTo>
                      <a:pt x="910" y="232"/>
                    </a:lnTo>
                    <a:lnTo>
                      <a:pt x="913" y="235"/>
                    </a:lnTo>
                    <a:lnTo>
                      <a:pt x="915" y="235"/>
                    </a:lnTo>
                    <a:lnTo>
                      <a:pt x="918" y="237"/>
                    </a:lnTo>
                    <a:lnTo>
                      <a:pt x="921" y="240"/>
                    </a:lnTo>
                    <a:lnTo>
                      <a:pt x="923" y="240"/>
                    </a:lnTo>
                    <a:lnTo>
                      <a:pt x="926" y="243"/>
                    </a:lnTo>
                    <a:lnTo>
                      <a:pt x="928" y="243"/>
                    </a:lnTo>
                    <a:lnTo>
                      <a:pt x="931" y="245"/>
                    </a:lnTo>
                    <a:lnTo>
                      <a:pt x="933" y="245"/>
                    </a:lnTo>
                    <a:lnTo>
                      <a:pt x="936" y="248"/>
                    </a:lnTo>
                    <a:lnTo>
                      <a:pt x="939" y="250"/>
                    </a:lnTo>
                    <a:lnTo>
                      <a:pt x="941" y="250"/>
                    </a:lnTo>
                    <a:lnTo>
                      <a:pt x="944" y="253"/>
                    </a:lnTo>
                    <a:lnTo>
                      <a:pt x="946" y="253"/>
                    </a:lnTo>
                    <a:lnTo>
                      <a:pt x="949" y="255"/>
                    </a:lnTo>
                    <a:lnTo>
                      <a:pt x="952" y="255"/>
                    </a:lnTo>
                    <a:lnTo>
                      <a:pt x="954" y="258"/>
                    </a:lnTo>
                    <a:lnTo>
                      <a:pt x="957" y="258"/>
                    </a:lnTo>
                    <a:lnTo>
                      <a:pt x="959" y="261"/>
                    </a:lnTo>
                    <a:lnTo>
                      <a:pt x="962" y="263"/>
                    </a:lnTo>
                    <a:lnTo>
                      <a:pt x="964" y="263"/>
                    </a:lnTo>
                    <a:lnTo>
                      <a:pt x="967" y="266"/>
                    </a:lnTo>
                    <a:lnTo>
                      <a:pt x="970" y="266"/>
                    </a:lnTo>
                    <a:lnTo>
                      <a:pt x="972" y="268"/>
                    </a:lnTo>
                    <a:lnTo>
                      <a:pt x="975" y="271"/>
                    </a:lnTo>
                    <a:lnTo>
                      <a:pt x="977" y="271"/>
                    </a:lnTo>
                    <a:lnTo>
                      <a:pt x="980" y="273"/>
                    </a:lnTo>
                    <a:lnTo>
                      <a:pt x="982" y="273"/>
                    </a:lnTo>
                    <a:lnTo>
                      <a:pt x="985" y="276"/>
                    </a:lnTo>
                    <a:lnTo>
                      <a:pt x="988" y="279"/>
                    </a:lnTo>
                    <a:lnTo>
                      <a:pt x="990" y="279"/>
                    </a:lnTo>
                    <a:lnTo>
                      <a:pt x="993" y="281"/>
                    </a:lnTo>
                    <a:lnTo>
                      <a:pt x="995" y="281"/>
                    </a:lnTo>
                    <a:lnTo>
                      <a:pt x="998" y="284"/>
                    </a:lnTo>
                    <a:lnTo>
                      <a:pt x="1001" y="286"/>
                    </a:lnTo>
                    <a:lnTo>
                      <a:pt x="1003" y="286"/>
                    </a:lnTo>
                    <a:lnTo>
                      <a:pt x="1006" y="289"/>
                    </a:lnTo>
                    <a:lnTo>
                      <a:pt x="1008" y="289"/>
                    </a:lnTo>
                    <a:lnTo>
                      <a:pt x="1011" y="292"/>
                    </a:lnTo>
                    <a:lnTo>
                      <a:pt x="1013" y="294"/>
                    </a:lnTo>
                    <a:lnTo>
                      <a:pt x="1016" y="294"/>
                    </a:lnTo>
                    <a:lnTo>
                      <a:pt x="1019" y="297"/>
                    </a:lnTo>
                    <a:lnTo>
                      <a:pt x="1021" y="299"/>
                    </a:lnTo>
                    <a:lnTo>
                      <a:pt x="1024" y="299"/>
                    </a:lnTo>
                    <a:lnTo>
                      <a:pt x="1026" y="302"/>
                    </a:lnTo>
                    <a:lnTo>
                      <a:pt x="1029" y="302"/>
                    </a:lnTo>
                    <a:lnTo>
                      <a:pt x="1031" y="304"/>
                    </a:lnTo>
                    <a:lnTo>
                      <a:pt x="1034" y="307"/>
                    </a:lnTo>
                    <a:lnTo>
                      <a:pt x="1037" y="307"/>
                    </a:lnTo>
                    <a:lnTo>
                      <a:pt x="1039" y="310"/>
                    </a:lnTo>
                    <a:lnTo>
                      <a:pt x="1042" y="312"/>
                    </a:lnTo>
                    <a:lnTo>
                      <a:pt x="1044" y="312"/>
                    </a:lnTo>
                    <a:lnTo>
                      <a:pt x="1047" y="315"/>
                    </a:lnTo>
                    <a:lnTo>
                      <a:pt x="1050" y="317"/>
                    </a:lnTo>
                    <a:lnTo>
                      <a:pt x="1052" y="317"/>
                    </a:lnTo>
                    <a:lnTo>
                      <a:pt x="1055" y="320"/>
                    </a:lnTo>
                    <a:lnTo>
                      <a:pt x="1057" y="322"/>
                    </a:lnTo>
                    <a:lnTo>
                      <a:pt x="1060" y="322"/>
                    </a:lnTo>
                    <a:lnTo>
                      <a:pt x="1062" y="325"/>
                    </a:lnTo>
                    <a:lnTo>
                      <a:pt x="1062" y="325"/>
                    </a:lnTo>
                    <a:lnTo>
                      <a:pt x="1065" y="328"/>
                    </a:lnTo>
                    <a:lnTo>
                      <a:pt x="1068" y="330"/>
                    </a:lnTo>
                    <a:lnTo>
                      <a:pt x="1070" y="330"/>
                    </a:lnTo>
                    <a:lnTo>
                      <a:pt x="1073" y="333"/>
                    </a:lnTo>
                    <a:lnTo>
                      <a:pt x="1075" y="335"/>
                    </a:lnTo>
                    <a:lnTo>
                      <a:pt x="1078" y="335"/>
                    </a:lnTo>
                    <a:lnTo>
                      <a:pt x="1081" y="338"/>
                    </a:lnTo>
                    <a:lnTo>
                      <a:pt x="1083" y="341"/>
                    </a:lnTo>
                    <a:lnTo>
                      <a:pt x="1086" y="341"/>
                    </a:lnTo>
                    <a:lnTo>
                      <a:pt x="1088" y="343"/>
                    </a:lnTo>
                    <a:lnTo>
                      <a:pt x="1091" y="346"/>
                    </a:lnTo>
                    <a:lnTo>
                      <a:pt x="1093" y="346"/>
                    </a:lnTo>
                    <a:lnTo>
                      <a:pt x="1096" y="348"/>
                    </a:lnTo>
                    <a:lnTo>
                      <a:pt x="1099" y="351"/>
                    </a:lnTo>
                    <a:lnTo>
                      <a:pt x="1101" y="351"/>
                    </a:lnTo>
                    <a:lnTo>
                      <a:pt x="1104" y="353"/>
                    </a:lnTo>
                    <a:lnTo>
                      <a:pt x="1106" y="356"/>
                    </a:lnTo>
                    <a:lnTo>
                      <a:pt x="1109" y="356"/>
                    </a:lnTo>
                    <a:lnTo>
                      <a:pt x="1109" y="359"/>
                    </a:lnTo>
                    <a:lnTo>
                      <a:pt x="1111" y="361"/>
                    </a:lnTo>
                    <a:lnTo>
                      <a:pt x="1114" y="361"/>
                    </a:lnTo>
                    <a:lnTo>
                      <a:pt x="1117" y="364"/>
                    </a:lnTo>
                    <a:lnTo>
                      <a:pt x="1119" y="366"/>
                    </a:lnTo>
                    <a:lnTo>
                      <a:pt x="1122" y="366"/>
                    </a:lnTo>
                    <a:lnTo>
                      <a:pt x="1124" y="369"/>
                    </a:lnTo>
                    <a:lnTo>
                      <a:pt x="1127" y="372"/>
                    </a:lnTo>
                    <a:lnTo>
                      <a:pt x="1130" y="372"/>
                    </a:lnTo>
                    <a:lnTo>
                      <a:pt x="1132" y="374"/>
                    </a:lnTo>
                    <a:lnTo>
                      <a:pt x="1135" y="377"/>
                    </a:lnTo>
                    <a:lnTo>
                      <a:pt x="1137" y="379"/>
                    </a:lnTo>
                    <a:lnTo>
                      <a:pt x="1140" y="379"/>
                    </a:lnTo>
                    <a:lnTo>
                      <a:pt x="1142" y="382"/>
                    </a:lnTo>
                    <a:lnTo>
                      <a:pt x="1145" y="384"/>
                    </a:lnTo>
                    <a:lnTo>
                      <a:pt x="1145" y="384"/>
                    </a:lnTo>
                    <a:lnTo>
                      <a:pt x="1148" y="387"/>
                    </a:lnTo>
                    <a:lnTo>
                      <a:pt x="1150" y="390"/>
                    </a:lnTo>
                    <a:lnTo>
                      <a:pt x="1153" y="390"/>
                    </a:lnTo>
                    <a:lnTo>
                      <a:pt x="1155" y="392"/>
                    </a:lnTo>
                    <a:lnTo>
                      <a:pt x="1158" y="395"/>
                    </a:lnTo>
                    <a:lnTo>
                      <a:pt x="1160" y="397"/>
                    </a:lnTo>
                    <a:lnTo>
                      <a:pt x="1163" y="397"/>
                    </a:lnTo>
                    <a:lnTo>
                      <a:pt x="1166" y="400"/>
                    </a:lnTo>
                    <a:lnTo>
                      <a:pt x="1168" y="402"/>
                    </a:lnTo>
                    <a:lnTo>
                      <a:pt x="1171" y="402"/>
                    </a:lnTo>
                    <a:lnTo>
                      <a:pt x="1173" y="405"/>
                    </a:lnTo>
                    <a:lnTo>
                      <a:pt x="1173" y="408"/>
                    </a:lnTo>
                    <a:lnTo>
                      <a:pt x="1176" y="410"/>
                    </a:lnTo>
                    <a:lnTo>
                      <a:pt x="1179" y="410"/>
                    </a:lnTo>
                    <a:lnTo>
                      <a:pt x="1181" y="413"/>
                    </a:lnTo>
                    <a:lnTo>
                      <a:pt x="1184" y="415"/>
                    </a:lnTo>
                    <a:lnTo>
                      <a:pt x="1186" y="415"/>
                    </a:lnTo>
                    <a:lnTo>
                      <a:pt x="1189" y="418"/>
                    </a:lnTo>
                    <a:lnTo>
                      <a:pt x="1191" y="421"/>
                    </a:lnTo>
                    <a:lnTo>
                      <a:pt x="1194" y="423"/>
                    </a:lnTo>
                    <a:lnTo>
                      <a:pt x="1197" y="423"/>
                    </a:lnTo>
                    <a:lnTo>
                      <a:pt x="1199" y="426"/>
                    </a:lnTo>
                    <a:lnTo>
                      <a:pt x="1199" y="428"/>
                    </a:lnTo>
                    <a:lnTo>
                      <a:pt x="1202" y="428"/>
                    </a:lnTo>
                    <a:lnTo>
                      <a:pt x="1204" y="431"/>
                    </a:lnTo>
                    <a:lnTo>
                      <a:pt x="1207" y="433"/>
                    </a:lnTo>
                    <a:lnTo>
                      <a:pt x="1209" y="436"/>
                    </a:lnTo>
                    <a:lnTo>
                      <a:pt x="1212" y="436"/>
                    </a:lnTo>
                    <a:lnTo>
                      <a:pt x="1215" y="439"/>
                    </a:lnTo>
                    <a:lnTo>
                      <a:pt x="1217" y="441"/>
                    </a:lnTo>
                    <a:lnTo>
                      <a:pt x="1220" y="444"/>
                    </a:lnTo>
                    <a:lnTo>
                      <a:pt x="1220" y="444"/>
                    </a:lnTo>
                    <a:lnTo>
                      <a:pt x="1222" y="446"/>
                    </a:lnTo>
                    <a:lnTo>
                      <a:pt x="1225" y="449"/>
                    </a:lnTo>
                    <a:lnTo>
                      <a:pt x="1228" y="451"/>
                    </a:lnTo>
                    <a:lnTo>
                      <a:pt x="1230" y="451"/>
                    </a:lnTo>
                    <a:lnTo>
                      <a:pt x="1233" y="454"/>
                    </a:lnTo>
                    <a:lnTo>
                      <a:pt x="1235" y="457"/>
                    </a:lnTo>
                    <a:lnTo>
                      <a:pt x="1238" y="459"/>
                    </a:lnTo>
                    <a:lnTo>
                      <a:pt x="1240" y="459"/>
                    </a:lnTo>
                    <a:lnTo>
                      <a:pt x="1240" y="462"/>
                    </a:lnTo>
                    <a:lnTo>
                      <a:pt x="1243" y="464"/>
                    </a:lnTo>
                    <a:lnTo>
                      <a:pt x="1246" y="467"/>
                    </a:lnTo>
                    <a:lnTo>
                      <a:pt x="1248" y="467"/>
                    </a:lnTo>
                    <a:lnTo>
                      <a:pt x="1251" y="470"/>
                    </a:lnTo>
                    <a:lnTo>
                      <a:pt x="1253" y="472"/>
                    </a:lnTo>
                    <a:lnTo>
                      <a:pt x="1256" y="475"/>
                    </a:lnTo>
                    <a:lnTo>
                      <a:pt x="1258" y="475"/>
                    </a:lnTo>
                    <a:lnTo>
                      <a:pt x="1258" y="477"/>
                    </a:lnTo>
                    <a:lnTo>
                      <a:pt x="1261" y="480"/>
                    </a:lnTo>
                    <a:lnTo>
                      <a:pt x="1264" y="482"/>
                    </a:lnTo>
                    <a:lnTo>
                      <a:pt x="1266" y="485"/>
                    </a:lnTo>
                    <a:lnTo>
                      <a:pt x="1269" y="485"/>
                    </a:lnTo>
                    <a:lnTo>
                      <a:pt x="1271" y="488"/>
                    </a:lnTo>
                    <a:lnTo>
                      <a:pt x="1274" y="490"/>
                    </a:lnTo>
                    <a:lnTo>
                      <a:pt x="1274" y="493"/>
                    </a:lnTo>
                    <a:lnTo>
                      <a:pt x="1277" y="495"/>
                    </a:lnTo>
                    <a:lnTo>
                      <a:pt x="1279" y="495"/>
                    </a:lnTo>
                    <a:lnTo>
                      <a:pt x="1282" y="498"/>
                    </a:lnTo>
                    <a:lnTo>
                      <a:pt x="1284" y="500"/>
                    </a:lnTo>
                    <a:lnTo>
                      <a:pt x="1287" y="503"/>
                    </a:lnTo>
                    <a:lnTo>
                      <a:pt x="1289" y="503"/>
                    </a:lnTo>
                    <a:lnTo>
                      <a:pt x="1289" y="506"/>
                    </a:lnTo>
                    <a:lnTo>
                      <a:pt x="1292" y="508"/>
                    </a:lnTo>
                    <a:lnTo>
                      <a:pt x="1295" y="511"/>
                    </a:lnTo>
                    <a:lnTo>
                      <a:pt x="1297" y="513"/>
                    </a:lnTo>
                    <a:lnTo>
                      <a:pt x="1300" y="513"/>
                    </a:lnTo>
                    <a:lnTo>
                      <a:pt x="1302" y="516"/>
                    </a:lnTo>
                    <a:lnTo>
                      <a:pt x="1302" y="519"/>
                    </a:lnTo>
                    <a:lnTo>
                      <a:pt x="1305" y="521"/>
                    </a:lnTo>
                    <a:lnTo>
                      <a:pt x="1307" y="524"/>
                    </a:lnTo>
                    <a:lnTo>
                      <a:pt x="1310" y="524"/>
                    </a:lnTo>
                    <a:lnTo>
                      <a:pt x="1313" y="526"/>
                    </a:lnTo>
                    <a:lnTo>
                      <a:pt x="1315" y="529"/>
                    </a:lnTo>
                    <a:lnTo>
                      <a:pt x="1318" y="531"/>
                    </a:lnTo>
                    <a:lnTo>
                      <a:pt x="1318" y="531"/>
                    </a:lnTo>
                    <a:lnTo>
                      <a:pt x="1320" y="534"/>
                    </a:lnTo>
                    <a:lnTo>
                      <a:pt x="1323" y="537"/>
                    </a:lnTo>
                    <a:lnTo>
                      <a:pt x="1326" y="539"/>
                    </a:lnTo>
                    <a:lnTo>
                      <a:pt x="1328" y="542"/>
                    </a:lnTo>
                    <a:lnTo>
                      <a:pt x="1331" y="544"/>
                    </a:lnTo>
                    <a:lnTo>
                      <a:pt x="1331" y="544"/>
                    </a:lnTo>
                    <a:lnTo>
                      <a:pt x="1333" y="547"/>
                    </a:lnTo>
                    <a:lnTo>
                      <a:pt x="1336" y="550"/>
                    </a:lnTo>
                    <a:lnTo>
                      <a:pt x="1338" y="552"/>
                    </a:lnTo>
                    <a:lnTo>
                      <a:pt x="1341" y="555"/>
                    </a:lnTo>
                    <a:lnTo>
                      <a:pt x="1341" y="555"/>
                    </a:lnTo>
                    <a:lnTo>
                      <a:pt x="1344" y="557"/>
                    </a:lnTo>
                    <a:lnTo>
                      <a:pt x="1346" y="560"/>
                    </a:lnTo>
                    <a:lnTo>
                      <a:pt x="1349" y="562"/>
                    </a:lnTo>
                    <a:lnTo>
                      <a:pt x="1351" y="565"/>
                    </a:lnTo>
                    <a:lnTo>
                      <a:pt x="1351" y="568"/>
                    </a:lnTo>
                    <a:lnTo>
                      <a:pt x="1354" y="568"/>
                    </a:lnTo>
                    <a:lnTo>
                      <a:pt x="1356" y="570"/>
                    </a:lnTo>
                    <a:lnTo>
                      <a:pt x="1359" y="573"/>
                    </a:lnTo>
                    <a:lnTo>
                      <a:pt x="1362" y="575"/>
                    </a:lnTo>
                    <a:lnTo>
                      <a:pt x="1364" y="578"/>
                    </a:lnTo>
                    <a:lnTo>
                      <a:pt x="1364" y="580"/>
                    </a:lnTo>
                    <a:lnTo>
                      <a:pt x="1367" y="580"/>
                    </a:lnTo>
                    <a:lnTo>
                      <a:pt x="1369" y="583"/>
                    </a:lnTo>
                    <a:lnTo>
                      <a:pt x="1372" y="586"/>
                    </a:lnTo>
                    <a:lnTo>
                      <a:pt x="1375" y="588"/>
                    </a:lnTo>
                    <a:lnTo>
                      <a:pt x="1375" y="591"/>
                    </a:lnTo>
                    <a:lnTo>
                      <a:pt x="1377" y="593"/>
                    </a:lnTo>
                    <a:lnTo>
                      <a:pt x="1380" y="593"/>
                    </a:lnTo>
                    <a:lnTo>
                      <a:pt x="1382" y="596"/>
                    </a:lnTo>
                    <a:lnTo>
                      <a:pt x="1385" y="599"/>
                    </a:lnTo>
                    <a:lnTo>
                      <a:pt x="1385" y="601"/>
                    </a:lnTo>
                    <a:lnTo>
                      <a:pt x="1387" y="604"/>
                    </a:lnTo>
                    <a:lnTo>
                      <a:pt x="1390" y="606"/>
                    </a:lnTo>
                    <a:lnTo>
                      <a:pt x="1393" y="606"/>
                    </a:lnTo>
                    <a:lnTo>
                      <a:pt x="1395" y="609"/>
                    </a:lnTo>
                    <a:lnTo>
                      <a:pt x="1395" y="611"/>
                    </a:lnTo>
                    <a:lnTo>
                      <a:pt x="1398" y="614"/>
                    </a:lnTo>
                    <a:lnTo>
                      <a:pt x="1400" y="617"/>
                    </a:lnTo>
                    <a:lnTo>
                      <a:pt x="1403" y="619"/>
                    </a:lnTo>
                    <a:lnTo>
                      <a:pt x="1403" y="622"/>
                    </a:lnTo>
                    <a:lnTo>
                      <a:pt x="1406" y="622"/>
                    </a:lnTo>
                    <a:lnTo>
                      <a:pt x="1408" y="624"/>
                    </a:lnTo>
                    <a:lnTo>
                      <a:pt x="1411" y="627"/>
                    </a:lnTo>
                    <a:lnTo>
                      <a:pt x="1413" y="629"/>
                    </a:lnTo>
                    <a:lnTo>
                      <a:pt x="1413" y="632"/>
                    </a:lnTo>
                    <a:lnTo>
                      <a:pt x="1416" y="635"/>
                    </a:lnTo>
                    <a:lnTo>
                      <a:pt x="1418" y="637"/>
                    </a:lnTo>
                    <a:lnTo>
                      <a:pt x="1421" y="637"/>
                    </a:lnTo>
                    <a:lnTo>
                      <a:pt x="1421" y="640"/>
                    </a:lnTo>
                    <a:lnTo>
                      <a:pt x="1424" y="642"/>
                    </a:lnTo>
                    <a:lnTo>
                      <a:pt x="1426" y="645"/>
                    </a:lnTo>
                    <a:lnTo>
                      <a:pt x="1429" y="648"/>
                    </a:lnTo>
                    <a:lnTo>
                      <a:pt x="1431" y="650"/>
                    </a:lnTo>
                    <a:lnTo>
                      <a:pt x="1431" y="653"/>
                    </a:lnTo>
                    <a:lnTo>
                      <a:pt x="1434" y="655"/>
                    </a:lnTo>
                    <a:lnTo>
                      <a:pt x="1436" y="655"/>
                    </a:lnTo>
                    <a:lnTo>
                      <a:pt x="1439" y="658"/>
                    </a:lnTo>
                    <a:lnTo>
                      <a:pt x="1439" y="660"/>
                    </a:lnTo>
                    <a:lnTo>
                      <a:pt x="1442" y="663"/>
                    </a:lnTo>
                    <a:lnTo>
                      <a:pt x="1444" y="666"/>
                    </a:lnTo>
                    <a:lnTo>
                      <a:pt x="1447" y="668"/>
                    </a:lnTo>
                    <a:lnTo>
                      <a:pt x="1447" y="671"/>
                    </a:lnTo>
                    <a:lnTo>
                      <a:pt x="1449" y="673"/>
                    </a:lnTo>
                    <a:lnTo>
                      <a:pt x="1452" y="673"/>
                    </a:lnTo>
                    <a:lnTo>
                      <a:pt x="1455" y="676"/>
                    </a:lnTo>
                    <a:lnTo>
                      <a:pt x="1455" y="678"/>
                    </a:lnTo>
                    <a:lnTo>
                      <a:pt x="1457" y="681"/>
                    </a:lnTo>
                    <a:lnTo>
                      <a:pt x="1460" y="684"/>
                    </a:lnTo>
                    <a:lnTo>
                      <a:pt x="1462" y="686"/>
                    </a:lnTo>
                    <a:lnTo>
                      <a:pt x="1462" y="689"/>
                    </a:lnTo>
                    <a:lnTo>
                      <a:pt x="1465" y="691"/>
                    </a:lnTo>
                    <a:lnTo>
                      <a:pt x="1467" y="694"/>
                    </a:lnTo>
                    <a:lnTo>
                      <a:pt x="1470" y="697"/>
                    </a:lnTo>
                    <a:lnTo>
                      <a:pt x="1470" y="697"/>
                    </a:lnTo>
                    <a:lnTo>
                      <a:pt x="1473" y="699"/>
                    </a:lnTo>
                    <a:lnTo>
                      <a:pt x="1475" y="702"/>
                    </a:lnTo>
                    <a:lnTo>
                      <a:pt x="1475" y="704"/>
                    </a:lnTo>
                    <a:lnTo>
                      <a:pt x="1478" y="707"/>
                    </a:lnTo>
                    <a:lnTo>
                      <a:pt x="1480" y="709"/>
                    </a:lnTo>
                    <a:lnTo>
                      <a:pt x="1483" y="712"/>
                    </a:lnTo>
                    <a:lnTo>
                      <a:pt x="1483" y="715"/>
                    </a:lnTo>
                    <a:lnTo>
                      <a:pt x="1485" y="717"/>
                    </a:lnTo>
                    <a:lnTo>
                      <a:pt x="1488" y="717"/>
                    </a:lnTo>
                    <a:lnTo>
                      <a:pt x="1488" y="720"/>
                    </a:lnTo>
                    <a:lnTo>
                      <a:pt x="1491" y="722"/>
                    </a:lnTo>
                    <a:lnTo>
                      <a:pt x="1493" y="725"/>
                    </a:lnTo>
                    <a:lnTo>
                      <a:pt x="1496" y="727"/>
                    </a:lnTo>
                    <a:lnTo>
                      <a:pt x="1496" y="730"/>
                    </a:lnTo>
                    <a:lnTo>
                      <a:pt x="1498" y="733"/>
                    </a:lnTo>
                    <a:lnTo>
                      <a:pt x="1501" y="735"/>
                    </a:lnTo>
                    <a:lnTo>
                      <a:pt x="1504" y="738"/>
                    </a:lnTo>
                    <a:lnTo>
                      <a:pt x="1504" y="740"/>
                    </a:lnTo>
                    <a:lnTo>
                      <a:pt x="1506" y="743"/>
                    </a:lnTo>
                    <a:lnTo>
                      <a:pt x="1509" y="746"/>
                    </a:lnTo>
                    <a:lnTo>
                      <a:pt x="1509" y="746"/>
                    </a:lnTo>
                    <a:lnTo>
                      <a:pt x="1511" y="748"/>
                    </a:lnTo>
                    <a:lnTo>
                      <a:pt x="1514" y="751"/>
                    </a:lnTo>
                    <a:lnTo>
                      <a:pt x="1514" y="753"/>
                    </a:lnTo>
                    <a:lnTo>
                      <a:pt x="1516" y="756"/>
                    </a:lnTo>
                    <a:lnTo>
                      <a:pt x="1519" y="758"/>
                    </a:lnTo>
                    <a:lnTo>
                      <a:pt x="1522" y="761"/>
                    </a:lnTo>
                    <a:lnTo>
                      <a:pt x="1522" y="764"/>
                    </a:lnTo>
                    <a:lnTo>
                      <a:pt x="1524" y="766"/>
                    </a:lnTo>
                    <a:lnTo>
                      <a:pt x="1527" y="769"/>
                    </a:lnTo>
                    <a:lnTo>
                      <a:pt x="1527" y="771"/>
                    </a:lnTo>
                    <a:lnTo>
                      <a:pt x="1529" y="774"/>
                    </a:lnTo>
                    <a:lnTo>
                      <a:pt x="1532" y="777"/>
                    </a:lnTo>
                    <a:lnTo>
                      <a:pt x="1532" y="779"/>
                    </a:lnTo>
                    <a:lnTo>
                      <a:pt x="1534" y="779"/>
                    </a:lnTo>
                    <a:lnTo>
                      <a:pt x="1537" y="782"/>
                    </a:lnTo>
                    <a:lnTo>
                      <a:pt x="1537" y="784"/>
                    </a:lnTo>
                    <a:lnTo>
                      <a:pt x="1540" y="787"/>
                    </a:lnTo>
                    <a:lnTo>
                      <a:pt x="1542" y="789"/>
                    </a:lnTo>
                    <a:lnTo>
                      <a:pt x="1542" y="792"/>
                    </a:lnTo>
                    <a:lnTo>
                      <a:pt x="1545" y="795"/>
                    </a:lnTo>
                    <a:lnTo>
                      <a:pt x="1547" y="797"/>
                    </a:lnTo>
                    <a:lnTo>
                      <a:pt x="1547" y="800"/>
                    </a:lnTo>
                    <a:lnTo>
                      <a:pt x="1550" y="802"/>
                    </a:lnTo>
                    <a:lnTo>
                      <a:pt x="1553" y="805"/>
                    </a:lnTo>
                    <a:lnTo>
                      <a:pt x="1555" y="807"/>
                    </a:lnTo>
                    <a:lnTo>
                      <a:pt x="1555" y="810"/>
                    </a:lnTo>
                    <a:lnTo>
                      <a:pt x="1558" y="813"/>
                    </a:lnTo>
                    <a:lnTo>
                      <a:pt x="1558" y="815"/>
                    </a:lnTo>
                    <a:lnTo>
                      <a:pt x="1560" y="818"/>
                    </a:lnTo>
                    <a:lnTo>
                      <a:pt x="1563" y="820"/>
                    </a:lnTo>
                    <a:lnTo>
                      <a:pt x="1563" y="823"/>
                    </a:lnTo>
                    <a:lnTo>
                      <a:pt x="1565" y="823"/>
                    </a:lnTo>
                    <a:lnTo>
                      <a:pt x="1568" y="826"/>
                    </a:lnTo>
                    <a:lnTo>
                      <a:pt x="1568" y="828"/>
                    </a:lnTo>
                    <a:lnTo>
                      <a:pt x="1571" y="831"/>
                    </a:lnTo>
                    <a:lnTo>
                      <a:pt x="1573" y="833"/>
                    </a:lnTo>
                    <a:lnTo>
                      <a:pt x="1573" y="836"/>
                    </a:lnTo>
                    <a:lnTo>
                      <a:pt x="1576" y="838"/>
                    </a:lnTo>
                    <a:lnTo>
                      <a:pt x="1578" y="841"/>
                    </a:lnTo>
                    <a:lnTo>
                      <a:pt x="1578" y="844"/>
                    </a:lnTo>
                    <a:lnTo>
                      <a:pt x="1581" y="846"/>
                    </a:lnTo>
                    <a:lnTo>
                      <a:pt x="1583" y="849"/>
                    </a:lnTo>
                    <a:lnTo>
                      <a:pt x="1583" y="851"/>
                    </a:lnTo>
                    <a:lnTo>
                      <a:pt x="1586" y="854"/>
                    </a:lnTo>
                    <a:lnTo>
                      <a:pt x="1589" y="856"/>
                    </a:lnTo>
                    <a:lnTo>
                      <a:pt x="1589" y="859"/>
                    </a:lnTo>
                    <a:lnTo>
                      <a:pt x="1591" y="862"/>
                    </a:lnTo>
                    <a:lnTo>
                      <a:pt x="1591" y="864"/>
                    </a:lnTo>
                    <a:lnTo>
                      <a:pt x="1594" y="867"/>
                    </a:lnTo>
                    <a:lnTo>
                      <a:pt x="1596" y="869"/>
                    </a:lnTo>
                    <a:lnTo>
                      <a:pt x="1596" y="872"/>
                    </a:lnTo>
                    <a:lnTo>
                      <a:pt x="1599" y="875"/>
                    </a:lnTo>
                    <a:lnTo>
                      <a:pt x="1602" y="877"/>
                    </a:lnTo>
                    <a:lnTo>
                      <a:pt x="1602" y="880"/>
                    </a:lnTo>
                    <a:lnTo>
                      <a:pt x="1604" y="882"/>
                    </a:lnTo>
                    <a:lnTo>
                      <a:pt x="1604" y="885"/>
                    </a:lnTo>
                    <a:lnTo>
                      <a:pt x="1607" y="887"/>
                    </a:lnTo>
                    <a:lnTo>
                      <a:pt x="1609" y="890"/>
                    </a:lnTo>
                    <a:lnTo>
                      <a:pt x="1609" y="893"/>
                    </a:lnTo>
                    <a:lnTo>
                      <a:pt x="1612" y="895"/>
                    </a:lnTo>
                    <a:lnTo>
                      <a:pt x="1614" y="898"/>
                    </a:lnTo>
                    <a:lnTo>
                      <a:pt x="1614" y="900"/>
                    </a:lnTo>
                    <a:lnTo>
                      <a:pt x="1617" y="903"/>
                    </a:lnTo>
                    <a:lnTo>
                      <a:pt x="1617" y="905"/>
                    </a:lnTo>
                    <a:lnTo>
                      <a:pt x="1620" y="908"/>
                    </a:lnTo>
                    <a:lnTo>
                      <a:pt x="1622" y="911"/>
                    </a:lnTo>
                    <a:lnTo>
                      <a:pt x="1622" y="913"/>
                    </a:lnTo>
                    <a:lnTo>
                      <a:pt x="1625" y="913"/>
                    </a:lnTo>
                    <a:lnTo>
                      <a:pt x="1625" y="916"/>
                    </a:lnTo>
                    <a:lnTo>
                      <a:pt x="1627" y="918"/>
                    </a:lnTo>
                    <a:lnTo>
                      <a:pt x="1630" y="924"/>
                    </a:lnTo>
                    <a:lnTo>
                      <a:pt x="1630" y="924"/>
                    </a:lnTo>
                    <a:lnTo>
                      <a:pt x="1632" y="926"/>
                    </a:lnTo>
                    <a:lnTo>
                      <a:pt x="1632" y="929"/>
                    </a:lnTo>
                    <a:lnTo>
                      <a:pt x="1635" y="931"/>
                    </a:lnTo>
                    <a:lnTo>
                      <a:pt x="1635" y="936"/>
                    </a:lnTo>
                    <a:lnTo>
                      <a:pt x="1638" y="936"/>
                    </a:lnTo>
                    <a:lnTo>
                      <a:pt x="1640" y="939"/>
                    </a:lnTo>
                    <a:lnTo>
                      <a:pt x="1640" y="942"/>
                    </a:lnTo>
                    <a:lnTo>
                      <a:pt x="1643" y="944"/>
                    </a:lnTo>
                    <a:lnTo>
                      <a:pt x="1643" y="947"/>
                    </a:lnTo>
                    <a:lnTo>
                      <a:pt x="1645" y="952"/>
                    </a:lnTo>
                    <a:lnTo>
                      <a:pt x="1648" y="952"/>
                    </a:lnTo>
                    <a:lnTo>
                      <a:pt x="1648" y="955"/>
                    </a:lnTo>
                    <a:lnTo>
                      <a:pt x="1651" y="957"/>
                    </a:lnTo>
                    <a:lnTo>
                      <a:pt x="1651" y="960"/>
                    </a:lnTo>
                    <a:lnTo>
                      <a:pt x="1653" y="962"/>
                    </a:lnTo>
                    <a:lnTo>
                      <a:pt x="1656" y="967"/>
                    </a:lnTo>
                    <a:lnTo>
                      <a:pt x="1656" y="970"/>
                    </a:lnTo>
                    <a:lnTo>
                      <a:pt x="1658" y="973"/>
                    </a:lnTo>
                    <a:lnTo>
                      <a:pt x="1658" y="973"/>
                    </a:lnTo>
                    <a:lnTo>
                      <a:pt x="1661" y="975"/>
                    </a:lnTo>
                    <a:lnTo>
                      <a:pt x="1661" y="980"/>
                    </a:lnTo>
                    <a:lnTo>
                      <a:pt x="1663" y="983"/>
                    </a:lnTo>
                    <a:lnTo>
                      <a:pt x="1663" y="985"/>
                    </a:lnTo>
                    <a:lnTo>
                      <a:pt x="1666" y="988"/>
                    </a:lnTo>
                    <a:lnTo>
                      <a:pt x="1669" y="991"/>
                    </a:lnTo>
                    <a:lnTo>
                      <a:pt x="1669" y="993"/>
                    </a:lnTo>
                    <a:lnTo>
                      <a:pt x="1671" y="996"/>
                    </a:lnTo>
                    <a:lnTo>
                      <a:pt x="1671" y="998"/>
                    </a:lnTo>
                    <a:lnTo>
                      <a:pt x="1674" y="1001"/>
                    </a:lnTo>
                    <a:lnTo>
                      <a:pt x="1674" y="1004"/>
                    </a:lnTo>
                    <a:lnTo>
                      <a:pt x="1676" y="1006"/>
                    </a:lnTo>
                    <a:lnTo>
                      <a:pt x="1676" y="1009"/>
                    </a:lnTo>
                    <a:lnTo>
                      <a:pt x="1679" y="1011"/>
                    </a:lnTo>
                    <a:lnTo>
                      <a:pt x="1679" y="1014"/>
                    </a:lnTo>
                    <a:lnTo>
                      <a:pt x="1682" y="1016"/>
                    </a:lnTo>
                    <a:lnTo>
                      <a:pt x="1684" y="1019"/>
                    </a:lnTo>
                    <a:lnTo>
                      <a:pt x="1684" y="1022"/>
                    </a:lnTo>
                    <a:lnTo>
                      <a:pt x="1687" y="1024"/>
                    </a:lnTo>
                    <a:lnTo>
                      <a:pt x="1687" y="1027"/>
                    </a:lnTo>
                    <a:lnTo>
                      <a:pt x="1689" y="1029"/>
                    </a:lnTo>
                    <a:lnTo>
                      <a:pt x="1689" y="1032"/>
                    </a:lnTo>
                    <a:lnTo>
                      <a:pt x="1692" y="1034"/>
                    </a:lnTo>
                    <a:lnTo>
                      <a:pt x="1692" y="1037"/>
                    </a:lnTo>
                    <a:lnTo>
                      <a:pt x="1694" y="1040"/>
                    </a:lnTo>
                    <a:lnTo>
                      <a:pt x="1694" y="1042"/>
                    </a:lnTo>
                    <a:lnTo>
                      <a:pt x="1697" y="1045"/>
                    </a:lnTo>
                    <a:lnTo>
                      <a:pt x="1697" y="1047"/>
                    </a:lnTo>
                    <a:lnTo>
                      <a:pt x="1700" y="1050"/>
                    </a:lnTo>
                    <a:lnTo>
                      <a:pt x="1700" y="1053"/>
                    </a:lnTo>
                    <a:lnTo>
                      <a:pt x="1702" y="1055"/>
                    </a:lnTo>
                    <a:lnTo>
                      <a:pt x="1702" y="1058"/>
                    </a:lnTo>
                    <a:lnTo>
                      <a:pt x="1705" y="1060"/>
                    </a:lnTo>
                    <a:lnTo>
                      <a:pt x="1705" y="1063"/>
                    </a:lnTo>
                    <a:lnTo>
                      <a:pt x="1707" y="1065"/>
                    </a:lnTo>
                    <a:lnTo>
                      <a:pt x="1707" y="1071"/>
                    </a:lnTo>
                    <a:lnTo>
                      <a:pt x="1710" y="1073"/>
                    </a:lnTo>
                    <a:lnTo>
                      <a:pt x="1712" y="1076"/>
                    </a:lnTo>
                    <a:lnTo>
                      <a:pt x="1712" y="1078"/>
                    </a:lnTo>
                    <a:lnTo>
                      <a:pt x="1715" y="1081"/>
                    </a:lnTo>
                    <a:lnTo>
                      <a:pt x="1715" y="1083"/>
                    </a:lnTo>
                    <a:lnTo>
                      <a:pt x="1718" y="1086"/>
                    </a:lnTo>
                    <a:lnTo>
                      <a:pt x="1718" y="1089"/>
                    </a:lnTo>
                    <a:lnTo>
                      <a:pt x="1720" y="1091"/>
                    </a:lnTo>
                    <a:lnTo>
                      <a:pt x="1720" y="1094"/>
                    </a:lnTo>
                    <a:lnTo>
                      <a:pt x="1720" y="1096"/>
                    </a:lnTo>
                    <a:lnTo>
                      <a:pt x="1723" y="1099"/>
                    </a:lnTo>
                    <a:lnTo>
                      <a:pt x="1725" y="1102"/>
                    </a:lnTo>
                    <a:lnTo>
                      <a:pt x="1725" y="1104"/>
                    </a:lnTo>
                    <a:lnTo>
                      <a:pt x="1728" y="1107"/>
                    </a:lnTo>
                    <a:lnTo>
                      <a:pt x="1728" y="1109"/>
                    </a:lnTo>
                    <a:lnTo>
                      <a:pt x="1728" y="1112"/>
                    </a:lnTo>
                    <a:lnTo>
                      <a:pt x="1731" y="1114"/>
                    </a:lnTo>
                    <a:lnTo>
                      <a:pt x="1731" y="1117"/>
                    </a:lnTo>
                    <a:lnTo>
                      <a:pt x="1733" y="1120"/>
                    </a:lnTo>
                    <a:lnTo>
                      <a:pt x="1733" y="1125"/>
                    </a:lnTo>
                    <a:lnTo>
                      <a:pt x="1736" y="1127"/>
                    </a:lnTo>
                    <a:lnTo>
                      <a:pt x="1736" y="1130"/>
                    </a:lnTo>
                    <a:lnTo>
                      <a:pt x="1738" y="1132"/>
                    </a:lnTo>
                    <a:lnTo>
                      <a:pt x="1738" y="1135"/>
                    </a:lnTo>
                    <a:lnTo>
                      <a:pt x="1741" y="1138"/>
                    </a:lnTo>
                    <a:lnTo>
                      <a:pt x="1741" y="1140"/>
                    </a:lnTo>
                    <a:lnTo>
                      <a:pt x="1743" y="1143"/>
                    </a:lnTo>
                    <a:lnTo>
                      <a:pt x="1743" y="1145"/>
                    </a:lnTo>
                    <a:lnTo>
                      <a:pt x="1746" y="1148"/>
                    </a:lnTo>
                    <a:lnTo>
                      <a:pt x="1746" y="1151"/>
                    </a:lnTo>
                    <a:lnTo>
                      <a:pt x="1746" y="1153"/>
                    </a:lnTo>
                    <a:lnTo>
                      <a:pt x="1749" y="1156"/>
                    </a:lnTo>
                    <a:lnTo>
                      <a:pt x="1749" y="1158"/>
                    </a:lnTo>
                    <a:lnTo>
                      <a:pt x="1751" y="1161"/>
                    </a:lnTo>
                    <a:lnTo>
                      <a:pt x="1751" y="1163"/>
                    </a:lnTo>
                    <a:lnTo>
                      <a:pt x="1754" y="1169"/>
                    </a:lnTo>
                    <a:lnTo>
                      <a:pt x="1754" y="1171"/>
                    </a:lnTo>
                    <a:lnTo>
                      <a:pt x="1756" y="1174"/>
                    </a:lnTo>
                    <a:lnTo>
                      <a:pt x="1756" y="117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49" name="Freeform 2309"/>
              <p:cNvSpPr>
                <a:spLocks/>
              </p:cNvSpPr>
              <p:nvPr/>
            </p:nvSpPr>
            <p:spPr bwMode="auto">
              <a:xfrm>
                <a:off x="4826" y="2845"/>
                <a:ext cx="145" cy="728"/>
              </a:xfrm>
              <a:custGeom>
                <a:avLst/>
                <a:gdLst>
                  <a:gd name="T0" fmla="*/ 3 w 145"/>
                  <a:gd name="T1" fmla="*/ 8 h 728"/>
                  <a:gd name="T2" fmla="*/ 8 w 145"/>
                  <a:gd name="T3" fmla="*/ 18 h 728"/>
                  <a:gd name="T4" fmla="*/ 13 w 145"/>
                  <a:gd name="T5" fmla="*/ 31 h 728"/>
                  <a:gd name="T6" fmla="*/ 18 w 145"/>
                  <a:gd name="T7" fmla="*/ 42 h 728"/>
                  <a:gd name="T8" fmla="*/ 21 w 145"/>
                  <a:gd name="T9" fmla="*/ 52 h 728"/>
                  <a:gd name="T10" fmla="*/ 26 w 145"/>
                  <a:gd name="T11" fmla="*/ 65 h 728"/>
                  <a:gd name="T12" fmla="*/ 29 w 145"/>
                  <a:gd name="T13" fmla="*/ 75 h 728"/>
                  <a:gd name="T14" fmla="*/ 34 w 145"/>
                  <a:gd name="T15" fmla="*/ 85 h 728"/>
                  <a:gd name="T16" fmla="*/ 39 w 145"/>
                  <a:gd name="T17" fmla="*/ 98 h 728"/>
                  <a:gd name="T18" fmla="*/ 42 w 145"/>
                  <a:gd name="T19" fmla="*/ 109 h 728"/>
                  <a:gd name="T20" fmla="*/ 47 w 145"/>
                  <a:gd name="T21" fmla="*/ 119 h 728"/>
                  <a:gd name="T22" fmla="*/ 49 w 145"/>
                  <a:gd name="T23" fmla="*/ 132 h 728"/>
                  <a:gd name="T24" fmla="*/ 52 w 145"/>
                  <a:gd name="T25" fmla="*/ 142 h 728"/>
                  <a:gd name="T26" fmla="*/ 57 w 145"/>
                  <a:gd name="T27" fmla="*/ 155 h 728"/>
                  <a:gd name="T28" fmla="*/ 60 w 145"/>
                  <a:gd name="T29" fmla="*/ 165 h 728"/>
                  <a:gd name="T30" fmla="*/ 65 w 145"/>
                  <a:gd name="T31" fmla="*/ 178 h 728"/>
                  <a:gd name="T32" fmla="*/ 67 w 145"/>
                  <a:gd name="T33" fmla="*/ 189 h 728"/>
                  <a:gd name="T34" fmla="*/ 70 w 145"/>
                  <a:gd name="T35" fmla="*/ 199 h 728"/>
                  <a:gd name="T36" fmla="*/ 75 w 145"/>
                  <a:gd name="T37" fmla="*/ 212 h 728"/>
                  <a:gd name="T38" fmla="*/ 78 w 145"/>
                  <a:gd name="T39" fmla="*/ 222 h 728"/>
                  <a:gd name="T40" fmla="*/ 80 w 145"/>
                  <a:gd name="T41" fmla="*/ 235 h 728"/>
                  <a:gd name="T42" fmla="*/ 83 w 145"/>
                  <a:gd name="T43" fmla="*/ 245 h 728"/>
                  <a:gd name="T44" fmla="*/ 85 w 145"/>
                  <a:gd name="T45" fmla="*/ 258 h 728"/>
                  <a:gd name="T46" fmla="*/ 88 w 145"/>
                  <a:gd name="T47" fmla="*/ 269 h 728"/>
                  <a:gd name="T48" fmla="*/ 93 w 145"/>
                  <a:gd name="T49" fmla="*/ 282 h 728"/>
                  <a:gd name="T50" fmla="*/ 96 w 145"/>
                  <a:gd name="T51" fmla="*/ 292 h 728"/>
                  <a:gd name="T52" fmla="*/ 98 w 145"/>
                  <a:gd name="T53" fmla="*/ 305 h 728"/>
                  <a:gd name="T54" fmla="*/ 101 w 145"/>
                  <a:gd name="T55" fmla="*/ 315 h 728"/>
                  <a:gd name="T56" fmla="*/ 103 w 145"/>
                  <a:gd name="T57" fmla="*/ 328 h 728"/>
                  <a:gd name="T58" fmla="*/ 106 w 145"/>
                  <a:gd name="T59" fmla="*/ 338 h 728"/>
                  <a:gd name="T60" fmla="*/ 109 w 145"/>
                  <a:gd name="T61" fmla="*/ 351 h 728"/>
                  <a:gd name="T62" fmla="*/ 109 w 145"/>
                  <a:gd name="T63" fmla="*/ 362 h 728"/>
                  <a:gd name="T64" fmla="*/ 111 w 145"/>
                  <a:gd name="T65" fmla="*/ 374 h 728"/>
                  <a:gd name="T66" fmla="*/ 114 w 145"/>
                  <a:gd name="T67" fmla="*/ 387 h 728"/>
                  <a:gd name="T68" fmla="*/ 116 w 145"/>
                  <a:gd name="T69" fmla="*/ 398 h 728"/>
                  <a:gd name="T70" fmla="*/ 119 w 145"/>
                  <a:gd name="T71" fmla="*/ 411 h 728"/>
                  <a:gd name="T72" fmla="*/ 122 w 145"/>
                  <a:gd name="T73" fmla="*/ 421 h 728"/>
                  <a:gd name="T74" fmla="*/ 122 w 145"/>
                  <a:gd name="T75" fmla="*/ 434 h 728"/>
                  <a:gd name="T76" fmla="*/ 124 w 145"/>
                  <a:gd name="T77" fmla="*/ 447 h 728"/>
                  <a:gd name="T78" fmla="*/ 127 w 145"/>
                  <a:gd name="T79" fmla="*/ 457 h 728"/>
                  <a:gd name="T80" fmla="*/ 127 w 145"/>
                  <a:gd name="T81" fmla="*/ 470 h 728"/>
                  <a:gd name="T82" fmla="*/ 129 w 145"/>
                  <a:gd name="T83" fmla="*/ 480 h 728"/>
                  <a:gd name="T84" fmla="*/ 132 w 145"/>
                  <a:gd name="T85" fmla="*/ 493 h 728"/>
                  <a:gd name="T86" fmla="*/ 132 w 145"/>
                  <a:gd name="T87" fmla="*/ 503 h 728"/>
                  <a:gd name="T88" fmla="*/ 134 w 145"/>
                  <a:gd name="T89" fmla="*/ 516 h 728"/>
                  <a:gd name="T90" fmla="*/ 134 w 145"/>
                  <a:gd name="T91" fmla="*/ 529 h 728"/>
                  <a:gd name="T92" fmla="*/ 137 w 145"/>
                  <a:gd name="T93" fmla="*/ 539 h 728"/>
                  <a:gd name="T94" fmla="*/ 137 w 145"/>
                  <a:gd name="T95" fmla="*/ 552 h 728"/>
                  <a:gd name="T96" fmla="*/ 137 w 145"/>
                  <a:gd name="T97" fmla="*/ 565 h 728"/>
                  <a:gd name="T98" fmla="*/ 140 w 145"/>
                  <a:gd name="T99" fmla="*/ 576 h 728"/>
                  <a:gd name="T100" fmla="*/ 140 w 145"/>
                  <a:gd name="T101" fmla="*/ 589 h 728"/>
                  <a:gd name="T102" fmla="*/ 140 w 145"/>
                  <a:gd name="T103" fmla="*/ 599 h 728"/>
                  <a:gd name="T104" fmla="*/ 142 w 145"/>
                  <a:gd name="T105" fmla="*/ 612 h 728"/>
                  <a:gd name="T106" fmla="*/ 142 w 145"/>
                  <a:gd name="T107" fmla="*/ 625 h 728"/>
                  <a:gd name="T108" fmla="*/ 142 w 145"/>
                  <a:gd name="T109" fmla="*/ 635 h 728"/>
                  <a:gd name="T110" fmla="*/ 145 w 145"/>
                  <a:gd name="T111" fmla="*/ 648 h 728"/>
                  <a:gd name="T112" fmla="*/ 145 w 145"/>
                  <a:gd name="T113" fmla="*/ 661 h 728"/>
                  <a:gd name="T114" fmla="*/ 145 w 145"/>
                  <a:gd name="T115" fmla="*/ 671 h 728"/>
                  <a:gd name="T116" fmla="*/ 145 w 145"/>
                  <a:gd name="T117" fmla="*/ 684 h 728"/>
                  <a:gd name="T118" fmla="*/ 145 w 145"/>
                  <a:gd name="T119" fmla="*/ 694 h 728"/>
                  <a:gd name="T120" fmla="*/ 145 w 145"/>
                  <a:gd name="T121" fmla="*/ 707 h 728"/>
                  <a:gd name="T122" fmla="*/ 145 w 145"/>
                  <a:gd name="T123" fmla="*/ 72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5" h="728">
                    <a:moveTo>
                      <a:pt x="0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1"/>
                    </a:lnTo>
                    <a:lnTo>
                      <a:pt x="13" y="34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21" y="49"/>
                    </a:lnTo>
                    <a:lnTo>
                      <a:pt x="21" y="52"/>
                    </a:lnTo>
                    <a:lnTo>
                      <a:pt x="24" y="55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9" y="70"/>
                    </a:lnTo>
                    <a:lnTo>
                      <a:pt x="29" y="73"/>
                    </a:lnTo>
                    <a:lnTo>
                      <a:pt x="29" y="75"/>
                    </a:lnTo>
                    <a:lnTo>
                      <a:pt x="31" y="78"/>
                    </a:lnTo>
                    <a:lnTo>
                      <a:pt x="31" y="80"/>
                    </a:lnTo>
                    <a:lnTo>
                      <a:pt x="34" y="83"/>
                    </a:lnTo>
                    <a:lnTo>
                      <a:pt x="34" y="85"/>
                    </a:lnTo>
                    <a:lnTo>
                      <a:pt x="34" y="88"/>
                    </a:lnTo>
                    <a:lnTo>
                      <a:pt x="36" y="91"/>
                    </a:lnTo>
                    <a:lnTo>
                      <a:pt x="36" y="96"/>
                    </a:lnTo>
                    <a:lnTo>
                      <a:pt x="39" y="98"/>
                    </a:lnTo>
                    <a:lnTo>
                      <a:pt x="39" y="101"/>
                    </a:lnTo>
                    <a:lnTo>
                      <a:pt x="39" y="104"/>
                    </a:lnTo>
                    <a:lnTo>
                      <a:pt x="42" y="106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4" y="114"/>
                    </a:lnTo>
                    <a:lnTo>
                      <a:pt x="44" y="116"/>
                    </a:lnTo>
                    <a:lnTo>
                      <a:pt x="47" y="119"/>
                    </a:lnTo>
                    <a:lnTo>
                      <a:pt x="47" y="122"/>
                    </a:lnTo>
                    <a:lnTo>
                      <a:pt x="47" y="127"/>
                    </a:lnTo>
                    <a:lnTo>
                      <a:pt x="49" y="129"/>
                    </a:lnTo>
                    <a:lnTo>
                      <a:pt x="49" y="132"/>
                    </a:lnTo>
                    <a:lnTo>
                      <a:pt x="49" y="134"/>
                    </a:lnTo>
                    <a:lnTo>
                      <a:pt x="52" y="137"/>
                    </a:lnTo>
                    <a:lnTo>
                      <a:pt x="52" y="140"/>
                    </a:lnTo>
                    <a:lnTo>
                      <a:pt x="52" y="142"/>
                    </a:lnTo>
                    <a:lnTo>
                      <a:pt x="54" y="145"/>
                    </a:lnTo>
                    <a:lnTo>
                      <a:pt x="54" y="147"/>
                    </a:lnTo>
                    <a:lnTo>
                      <a:pt x="54" y="153"/>
                    </a:lnTo>
                    <a:lnTo>
                      <a:pt x="57" y="155"/>
                    </a:lnTo>
                    <a:lnTo>
                      <a:pt x="57" y="158"/>
                    </a:lnTo>
                    <a:lnTo>
                      <a:pt x="60" y="160"/>
                    </a:lnTo>
                    <a:lnTo>
                      <a:pt x="60" y="163"/>
                    </a:lnTo>
                    <a:lnTo>
                      <a:pt x="60" y="165"/>
                    </a:lnTo>
                    <a:lnTo>
                      <a:pt x="62" y="168"/>
                    </a:lnTo>
                    <a:lnTo>
                      <a:pt x="62" y="171"/>
                    </a:lnTo>
                    <a:lnTo>
                      <a:pt x="62" y="173"/>
                    </a:lnTo>
                    <a:lnTo>
                      <a:pt x="65" y="178"/>
                    </a:lnTo>
                    <a:lnTo>
                      <a:pt x="65" y="181"/>
                    </a:lnTo>
                    <a:lnTo>
                      <a:pt x="65" y="184"/>
                    </a:lnTo>
                    <a:lnTo>
                      <a:pt x="67" y="186"/>
                    </a:lnTo>
                    <a:lnTo>
                      <a:pt x="67" y="189"/>
                    </a:lnTo>
                    <a:lnTo>
                      <a:pt x="67" y="191"/>
                    </a:lnTo>
                    <a:lnTo>
                      <a:pt x="70" y="194"/>
                    </a:lnTo>
                    <a:lnTo>
                      <a:pt x="70" y="196"/>
                    </a:lnTo>
                    <a:lnTo>
                      <a:pt x="70" y="199"/>
                    </a:lnTo>
                    <a:lnTo>
                      <a:pt x="73" y="204"/>
                    </a:lnTo>
                    <a:lnTo>
                      <a:pt x="73" y="207"/>
                    </a:lnTo>
                    <a:lnTo>
                      <a:pt x="73" y="209"/>
                    </a:lnTo>
                    <a:lnTo>
                      <a:pt x="75" y="212"/>
                    </a:lnTo>
                    <a:lnTo>
                      <a:pt x="75" y="214"/>
                    </a:lnTo>
                    <a:lnTo>
                      <a:pt x="75" y="217"/>
                    </a:lnTo>
                    <a:lnTo>
                      <a:pt x="75" y="220"/>
                    </a:lnTo>
                    <a:lnTo>
                      <a:pt x="78" y="222"/>
                    </a:lnTo>
                    <a:lnTo>
                      <a:pt x="78" y="225"/>
                    </a:lnTo>
                    <a:lnTo>
                      <a:pt x="78" y="230"/>
                    </a:lnTo>
                    <a:lnTo>
                      <a:pt x="80" y="233"/>
                    </a:lnTo>
                    <a:lnTo>
                      <a:pt x="80" y="235"/>
                    </a:lnTo>
                    <a:lnTo>
                      <a:pt x="80" y="238"/>
                    </a:lnTo>
                    <a:lnTo>
                      <a:pt x="83" y="240"/>
                    </a:lnTo>
                    <a:lnTo>
                      <a:pt x="83" y="243"/>
                    </a:lnTo>
                    <a:lnTo>
                      <a:pt x="83" y="245"/>
                    </a:lnTo>
                    <a:lnTo>
                      <a:pt x="83" y="248"/>
                    </a:lnTo>
                    <a:lnTo>
                      <a:pt x="85" y="253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8" y="261"/>
                    </a:lnTo>
                    <a:lnTo>
                      <a:pt x="88" y="263"/>
                    </a:lnTo>
                    <a:lnTo>
                      <a:pt x="88" y="266"/>
                    </a:lnTo>
                    <a:lnTo>
                      <a:pt x="88" y="269"/>
                    </a:lnTo>
                    <a:lnTo>
                      <a:pt x="91" y="271"/>
                    </a:lnTo>
                    <a:lnTo>
                      <a:pt x="91" y="276"/>
                    </a:lnTo>
                    <a:lnTo>
                      <a:pt x="91" y="279"/>
                    </a:lnTo>
                    <a:lnTo>
                      <a:pt x="93" y="282"/>
                    </a:lnTo>
                    <a:lnTo>
                      <a:pt x="93" y="284"/>
                    </a:lnTo>
                    <a:lnTo>
                      <a:pt x="93" y="287"/>
                    </a:lnTo>
                    <a:lnTo>
                      <a:pt x="93" y="289"/>
                    </a:lnTo>
                    <a:lnTo>
                      <a:pt x="96" y="292"/>
                    </a:lnTo>
                    <a:lnTo>
                      <a:pt x="96" y="294"/>
                    </a:lnTo>
                    <a:lnTo>
                      <a:pt x="96" y="297"/>
                    </a:lnTo>
                    <a:lnTo>
                      <a:pt x="96" y="302"/>
                    </a:lnTo>
                    <a:lnTo>
                      <a:pt x="98" y="305"/>
                    </a:lnTo>
                    <a:lnTo>
                      <a:pt x="98" y="307"/>
                    </a:lnTo>
                    <a:lnTo>
                      <a:pt x="98" y="310"/>
                    </a:lnTo>
                    <a:lnTo>
                      <a:pt x="98" y="312"/>
                    </a:lnTo>
                    <a:lnTo>
                      <a:pt x="101" y="315"/>
                    </a:lnTo>
                    <a:lnTo>
                      <a:pt x="101" y="318"/>
                    </a:lnTo>
                    <a:lnTo>
                      <a:pt x="101" y="323"/>
                    </a:lnTo>
                    <a:lnTo>
                      <a:pt x="101" y="325"/>
                    </a:lnTo>
                    <a:lnTo>
                      <a:pt x="103" y="328"/>
                    </a:lnTo>
                    <a:lnTo>
                      <a:pt x="103" y="331"/>
                    </a:lnTo>
                    <a:lnTo>
                      <a:pt x="103" y="333"/>
                    </a:lnTo>
                    <a:lnTo>
                      <a:pt x="103" y="336"/>
                    </a:lnTo>
                    <a:lnTo>
                      <a:pt x="106" y="338"/>
                    </a:lnTo>
                    <a:lnTo>
                      <a:pt x="106" y="343"/>
                    </a:lnTo>
                    <a:lnTo>
                      <a:pt x="106" y="346"/>
                    </a:lnTo>
                    <a:lnTo>
                      <a:pt x="106" y="349"/>
                    </a:lnTo>
                    <a:lnTo>
                      <a:pt x="109" y="351"/>
                    </a:lnTo>
                    <a:lnTo>
                      <a:pt x="109" y="354"/>
                    </a:lnTo>
                    <a:lnTo>
                      <a:pt x="109" y="356"/>
                    </a:lnTo>
                    <a:lnTo>
                      <a:pt x="109" y="359"/>
                    </a:lnTo>
                    <a:lnTo>
                      <a:pt x="109" y="362"/>
                    </a:lnTo>
                    <a:lnTo>
                      <a:pt x="111" y="367"/>
                    </a:lnTo>
                    <a:lnTo>
                      <a:pt x="111" y="369"/>
                    </a:lnTo>
                    <a:lnTo>
                      <a:pt x="111" y="372"/>
                    </a:lnTo>
                    <a:lnTo>
                      <a:pt x="111" y="374"/>
                    </a:lnTo>
                    <a:lnTo>
                      <a:pt x="111" y="377"/>
                    </a:lnTo>
                    <a:lnTo>
                      <a:pt x="114" y="380"/>
                    </a:lnTo>
                    <a:lnTo>
                      <a:pt x="114" y="382"/>
                    </a:lnTo>
                    <a:lnTo>
                      <a:pt x="114" y="387"/>
                    </a:lnTo>
                    <a:lnTo>
                      <a:pt x="114" y="390"/>
                    </a:lnTo>
                    <a:lnTo>
                      <a:pt x="116" y="392"/>
                    </a:lnTo>
                    <a:lnTo>
                      <a:pt x="116" y="395"/>
                    </a:lnTo>
                    <a:lnTo>
                      <a:pt x="116" y="398"/>
                    </a:lnTo>
                    <a:lnTo>
                      <a:pt x="116" y="400"/>
                    </a:lnTo>
                    <a:lnTo>
                      <a:pt x="116" y="403"/>
                    </a:lnTo>
                    <a:lnTo>
                      <a:pt x="119" y="408"/>
                    </a:lnTo>
                    <a:lnTo>
                      <a:pt x="119" y="411"/>
                    </a:lnTo>
                    <a:lnTo>
                      <a:pt x="119" y="413"/>
                    </a:lnTo>
                    <a:lnTo>
                      <a:pt x="119" y="416"/>
                    </a:lnTo>
                    <a:lnTo>
                      <a:pt x="119" y="418"/>
                    </a:lnTo>
                    <a:lnTo>
                      <a:pt x="122" y="421"/>
                    </a:lnTo>
                    <a:lnTo>
                      <a:pt x="122" y="423"/>
                    </a:lnTo>
                    <a:lnTo>
                      <a:pt x="122" y="429"/>
                    </a:lnTo>
                    <a:lnTo>
                      <a:pt x="122" y="431"/>
                    </a:lnTo>
                    <a:lnTo>
                      <a:pt x="122" y="434"/>
                    </a:lnTo>
                    <a:lnTo>
                      <a:pt x="122" y="436"/>
                    </a:lnTo>
                    <a:lnTo>
                      <a:pt x="124" y="439"/>
                    </a:lnTo>
                    <a:lnTo>
                      <a:pt x="124" y="441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4" y="452"/>
                    </a:lnTo>
                    <a:lnTo>
                      <a:pt x="124" y="454"/>
                    </a:lnTo>
                    <a:lnTo>
                      <a:pt x="127" y="457"/>
                    </a:lnTo>
                    <a:lnTo>
                      <a:pt x="127" y="460"/>
                    </a:lnTo>
                    <a:lnTo>
                      <a:pt x="127" y="462"/>
                    </a:lnTo>
                    <a:lnTo>
                      <a:pt x="127" y="465"/>
                    </a:lnTo>
                    <a:lnTo>
                      <a:pt x="127" y="470"/>
                    </a:lnTo>
                    <a:lnTo>
                      <a:pt x="129" y="472"/>
                    </a:lnTo>
                    <a:lnTo>
                      <a:pt x="129" y="475"/>
                    </a:lnTo>
                    <a:lnTo>
                      <a:pt x="129" y="478"/>
                    </a:lnTo>
                    <a:lnTo>
                      <a:pt x="129" y="480"/>
                    </a:lnTo>
                    <a:lnTo>
                      <a:pt x="129" y="483"/>
                    </a:lnTo>
                    <a:lnTo>
                      <a:pt x="129" y="488"/>
                    </a:lnTo>
                    <a:lnTo>
                      <a:pt x="129" y="490"/>
                    </a:lnTo>
                    <a:lnTo>
                      <a:pt x="132" y="493"/>
                    </a:lnTo>
                    <a:lnTo>
                      <a:pt x="132" y="496"/>
                    </a:lnTo>
                    <a:lnTo>
                      <a:pt x="132" y="498"/>
                    </a:lnTo>
                    <a:lnTo>
                      <a:pt x="132" y="501"/>
                    </a:lnTo>
                    <a:lnTo>
                      <a:pt x="132" y="503"/>
                    </a:lnTo>
                    <a:lnTo>
                      <a:pt x="132" y="509"/>
                    </a:lnTo>
                    <a:lnTo>
                      <a:pt x="132" y="511"/>
                    </a:lnTo>
                    <a:lnTo>
                      <a:pt x="132" y="514"/>
                    </a:lnTo>
                    <a:lnTo>
                      <a:pt x="134" y="516"/>
                    </a:lnTo>
                    <a:lnTo>
                      <a:pt x="134" y="519"/>
                    </a:lnTo>
                    <a:lnTo>
                      <a:pt x="134" y="521"/>
                    </a:lnTo>
                    <a:lnTo>
                      <a:pt x="134" y="524"/>
                    </a:lnTo>
                    <a:lnTo>
                      <a:pt x="134" y="529"/>
                    </a:lnTo>
                    <a:lnTo>
                      <a:pt x="134" y="532"/>
                    </a:lnTo>
                    <a:lnTo>
                      <a:pt x="134" y="534"/>
                    </a:lnTo>
                    <a:lnTo>
                      <a:pt x="134" y="537"/>
                    </a:lnTo>
                    <a:lnTo>
                      <a:pt x="137" y="539"/>
                    </a:lnTo>
                    <a:lnTo>
                      <a:pt x="137" y="542"/>
                    </a:lnTo>
                    <a:lnTo>
                      <a:pt x="137" y="547"/>
                    </a:lnTo>
                    <a:lnTo>
                      <a:pt x="137" y="550"/>
                    </a:lnTo>
                    <a:lnTo>
                      <a:pt x="137" y="552"/>
                    </a:lnTo>
                    <a:lnTo>
                      <a:pt x="137" y="555"/>
                    </a:lnTo>
                    <a:lnTo>
                      <a:pt x="137" y="558"/>
                    </a:lnTo>
                    <a:lnTo>
                      <a:pt x="137" y="560"/>
                    </a:lnTo>
                    <a:lnTo>
                      <a:pt x="137" y="565"/>
                    </a:lnTo>
                    <a:lnTo>
                      <a:pt x="137" y="568"/>
                    </a:lnTo>
                    <a:lnTo>
                      <a:pt x="140" y="570"/>
                    </a:lnTo>
                    <a:lnTo>
                      <a:pt x="140" y="573"/>
                    </a:lnTo>
                    <a:lnTo>
                      <a:pt x="140" y="576"/>
                    </a:lnTo>
                    <a:lnTo>
                      <a:pt x="140" y="578"/>
                    </a:lnTo>
                    <a:lnTo>
                      <a:pt x="140" y="581"/>
                    </a:lnTo>
                    <a:lnTo>
                      <a:pt x="140" y="586"/>
                    </a:lnTo>
                    <a:lnTo>
                      <a:pt x="140" y="589"/>
                    </a:lnTo>
                    <a:lnTo>
                      <a:pt x="140" y="591"/>
                    </a:lnTo>
                    <a:lnTo>
                      <a:pt x="140" y="594"/>
                    </a:lnTo>
                    <a:lnTo>
                      <a:pt x="140" y="596"/>
                    </a:lnTo>
                    <a:lnTo>
                      <a:pt x="140" y="599"/>
                    </a:lnTo>
                    <a:lnTo>
                      <a:pt x="142" y="604"/>
                    </a:lnTo>
                    <a:lnTo>
                      <a:pt x="142" y="607"/>
                    </a:lnTo>
                    <a:lnTo>
                      <a:pt x="142" y="609"/>
                    </a:lnTo>
                    <a:lnTo>
                      <a:pt x="142" y="612"/>
                    </a:lnTo>
                    <a:lnTo>
                      <a:pt x="142" y="614"/>
                    </a:lnTo>
                    <a:lnTo>
                      <a:pt x="142" y="617"/>
                    </a:lnTo>
                    <a:lnTo>
                      <a:pt x="142" y="619"/>
                    </a:lnTo>
                    <a:lnTo>
                      <a:pt x="142" y="625"/>
                    </a:lnTo>
                    <a:lnTo>
                      <a:pt x="142" y="627"/>
                    </a:lnTo>
                    <a:lnTo>
                      <a:pt x="142" y="630"/>
                    </a:lnTo>
                    <a:lnTo>
                      <a:pt x="142" y="632"/>
                    </a:lnTo>
                    <a:lnTo>
                      <a:pt x="142" y="635"/>
                    </a:lnTo>
                    <a:lnTo>
                      <a:pt x="142" y="638"/>
                    </a:lnTo>
                    <a:lnTo>
                      <a:pt x="142" y="643"/>
                    </a:lnTo>
                    <a:lnTo>
                      <a:pt x="145" y="645"/>
                    </a:lnTo>
                    <a:lnTo>
                      <a:pt x="145" y="648"/>
                    </a:lnTo>
                    <a:lnTo>
                      <a:pt x="145" y="650"/>
                    </a:lnTo>
                    <a:lnTo>
                      <a:pt x="145" y="653"/>
                    </a:lnTo>
                    <a:lnTo>
                      <a:pt x="145" y="656"/>
                    </a:lnTo>
                    <a:lnTo>
                      <a:pt x="145" y="661"/>
                    </a:lnTo>
                    <a:lnTo>
                      <a:pt x="145" y="663"/>
                    </a:lnTo>
                    <a:lnTo>
                      <a:pt x="145" y="666"/>
                    </a:lnTo>
                    <a:lnTo>
                      <a:pt x="145" y="668"/>
                    </a:lnTo>
                    <a:lnTo>
                      <a:pt x="145" y="671"/>
                    </a:lnTo>
                    <a:lnTo>
                      <a:pt x="145" y="674"/>
                    </a:lnTo>
                    <a:lnTo>
                      <a:pt x="145" y="679"/>
                    </a:lnTo>
                    <a:lnTo>
                      <a:pt x="145" y="681"/>
                    </a:lnTo>
                    <a:lnTo>
                      <a:pt x="145" y="684"/>
                    </a:lnTo>
                    <a:lnTo>
                      <a:pt x="145" y="687"/>
                    </a:lnTo>
                    <a:lnTo>
                      <a:pt x="145" y="689"/>
                    </a:lnTo>
                    <a:lnTo>
                      <a:pt x="145" y="692"/>
                    </a:lnTo>
                    <a:lnTo>
                      <a:pt x="145" y="694"/>
                    </a:lnTo>
                    <a:lnTo>
                      <a:pt x="145" y="699"/>
                    </a:lnTo>
                    <a:lnTo>
                      <a:pt x="145" y="702"/>
                    </a:lnTo>
                    <a:lnTo>
                      <a:pt x="145" y="705"/>
                    </a:lnTo>
                    <a:lnTo>
                      <a:pt x="145" y="707"/>
                    </a:lnTo>
                    <a:lnTo>
                      <a:pt x="145" y="710"/>
                    </a:lnTo>
                    <a:lnTo>
                      <a:pt x="145" y="712"/>
                    </a:lnTo>
                    <a:lnTo>
                      <a:pt x="145" y="717"/>
                    </a:lnTo>
                    <a:lnTo>
                      <a:pt x="145" y="720"/>
                    </a:lnTo>
                    <a:lnTo>
                      <a:pt x="145" y="723"/>
                    </a:lnTo>
                    <a:lnTo>
                      <a:pt x="145" y="725"/>
                    </a:lnTo>
                    <a:lnTo>
                      <a:pt x="145" y="7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242950" name="Picture 2310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70" y="1287"/>
                <a:ext cx="2283" cy="22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2951" name="Line 2311"/>
              <p:cNvSpPr>
                <a:spLocks noChangeShapeType="1"/>
              </p:cNvSpPr>
              <p:nvPr/>
            </p:nvSpPr>
            <p:spPr bwMode="auto">
              <a:xfrm flipH="1">
                <a:off x="3276" y="2691"/>
                <a:ext cx="39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2" name="Line 2312"/>
              <p:cNvSpPr>
                <a:spLocks noChangeShapeType="1"/>
              </p:cNvSpPr>
              <p:nvPr/>
            </p:nvSpPr>
            <p:spPr bwMode="auto">
              <a:xfrm flipH="1">
                <a:off x="3279" y="2693"/>
                <a:ext cx="38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3" name="Line 2313"/>
              <p:cNvSpPr>
                <a:spLocks noChangeShapeType="1"/>
              </p:cNvSpPr>
              <p:nvPr/>
            </p:nvSpPr>
            <p:spPr bwMode="auto">
              <a:xfrm flipH="1">
                <a:off x="3276" y="2693"/>
                <a:ext cx="47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4" name="Freeform 2314"/>
              <p:cNvSpPr>
                <a:spLocks/>
              </p:cNvSpPr>
              <p:nvPr/>
            </p:nvSpPr>
            <p:spPr bwMode="auto">
              <a:xfrm>
                <a:off x="3284" y="2678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0 w 39"/>
                  <a:gd name="T3" fmla="*/ 0 h 36"/>
                  <a:gd name="T4" fmla="*/ 8 w 39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0" y="0"/>
                    </a:lnTo>
                    <a:lnTo>
                      <a:pt x="8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5" name="Line 2315"/>
              <p:cNvSpPr>
                <a:spLocks noChangeShapeType="1"/>
              </p:cNvSpPr>
              <p:nvPr/>
            </p:nvSpPr>
            <p:spPr bwMode="auto">
              <a:xfrm>
                <a:off x="3274" y="2693"/>
                <a:ext cx="5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6" name="Line 2316"/>
              <p:cNvSpPr>
                <a:spLocks noChangeShapeType="1"/>
              </p:cNvSpPr>
              <p:nvPr/>
            </p:nvSpPr>
            <p:spPr bwMode="auto">
              <a:xfrm flipH="1" flipV="1">
                <a:off x="3274" y="2696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7" name="Line 2317"/>
              <p:cNvSpPr>
                <a:spLocks noChangeShapeType="1"/>
              </p:cNvSpPr>
              <p:nvPr/>
            </p:nvSpPr>
            <p:spPr bwMode="auto">
              <a:xfrm flipH="1">
                <a:off x="3274" y="2698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8" name="Line 2318"/>
              <p:cNvSpPr>
                <a:spLocks noChangeShapeType="1"/>
              </p:cNvSpPr>
              <p:nvPr/>
            </p:nvSpPr>
            <p:spPr bwMode="auto">
              <a:xfrm flipH="1">
                <a:off x="3276" y="2703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59" name="Line 2319"/>
              <p:cNvSpPr>
                <a:spLocks noChangeShapeType="1"/>
              </p:cNvSpPr>
              <p:nvPr/>
            </p:nvSpPr>
            <p:spPr bwMode="auto">
              <a:xfrm>
                <a:off x="3279" y="2703"/>
                <a:ext cx="1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0" name="Freeform 2320"/>
              <p:cNvSpPr>
                <a:spLocks/>
              </p:cNvSpPr>
              <p:nvPr/>
            </p:nvSpPr>
            <p:spPr bwMode="auto">
              <a:xfrm>
                <a:off x="3317" y="271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1" name="Freeform 2321"/>
              <p:cNvSpPr>
                <a:spLocks/>
              </p:cNvSpPr>
              <p:nvPr/>
            </p:nvSpPr>
            <p:spPr bwMode="auto">
              <a:xfrm>
                <a:off x="3315" y="2719"/>
                <a:ext cx="20" cy="28"/>
              </a:xfrm>
              <a:custGeom>
                <a:avLst/>
                <a:gdLst>
                  <a:gd name="T0" fmla="*/ 8 w 20"/>
                  <a:gd name="T1" fmla="*/ 0 h 28"/>
                  <a:gd name="T2" fmla="*/ 8 w 20"/>
                  <a:gd name="T3" fmla="*/ 3 h 28"/>
                  <a:gd name="T4" fmla="*/ 8 w 20"/>
                  <a:gd name="T5" fmla="*/ 5 h 28"/>
                  <a:gd name="T6" fmla="*/ 5 w 20"/>
                  <a:gd name="T7" fmla="*/ 5 h 28"/>
                  <a:gd name="T8" fmla="*/ 2 w 20"/>
                  <a:gd name="T9" fmla="*/ 5 h 28"/>
                  <a:gd name="T10" fmla="*/ 2 w 20"/>
                  <a:gd name="T11" fmla="*/ 3 h 28"/>
                  <a:gd name="T12" fmla="*/ 2 w 20"/>
                  <a:gd name="T13" fmla="*/ 0 h 28"/>
                  <a:gd name="T14" fmla="*/ 5 w 20"/>
                  <a:gd name="T15" fmla="*/ 0 h 28"/>
                  <a:gd name="T16" fmla="*/ 10 w 20"/>
                  <a:gd name="T17" fmla="*/ 0 h 28"/>
                  <a:gd name="T18" fmla="*/ 13 w 20"/>
                  <a:gd name="T19" fmla="*/ 3 h 28"/>
                  <a:gd name="T20" fmla="*/ 18 w 20"/>
                  <a:gd name="T21" fmla="*/ 8 h 28"/>
                  <a:gd name="T22" fmla="*/ 20 w 20"/>
                  <a:gd name="T23" fmla="*/ 15 h 28"/>
                  <a:gd name="T24" fmla="*/ 18 w 20"/>
                  <a:gd name="T25" fmla="*/ 23 h 28"/>
                  <a:gd name="T26" fmla="*/ 15 w 20"/>
                  <a:gd name="T27" fmla="*/ 28 h 28"/>
                  <a:gd name="T28" fmla="*/ 8 w 20"/>
                  <a:gd name="T29" fmla="*/ 28 h 28"/>
                  <a:gd name="T30" fmla="*/ 2 w 20"/>
                  <a:gd name="T31" fmla="*/ 28 h 28"/>
                  <a:gd name="T32" fmla="*/ 0 w 20"/>
                  <a:gd name="T33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8">
                    <a:moveTo>
                      <a:pt x="8" y="0"/>
                    </a:moveTo>
                    <a:lnTo>
                      <a:pt x="8" y="3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8" y="8"/>
                    </a:lnTo>
                    <a:lnTo>
                      <a:pt x="20" y="15"/>
                    </a:lnTo>
                    <a:lnTo>
                      <a:pt x="18" y="23"/>
                    </a:lnTo>
                    <a:lnTo>
                      <a:pt x="15" y="28"/>
                    </a:lnTo>
                    <a:lnTo>
                      <a:pt x="8" y="28"/>
                    </a:lnTo>
                    <a:lnTo>
                      <a:pt x="2" y="2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2" name="Freeform 2322"/>
              <p:cNvSpPr>
                <a:spLocks/>
              </p:cNvSpPr>
              <p:nvPr/>
            </p:nvSpPr>
            <p:spPr bwMode="auto">
              <a:xfrm>
                <a:off x="3317" y="2740"/>
                <a:ext cx="16" cy="5"/>
              </a:xfrm>
              <a:custGeom>
                <a:avLst/>
                <a:gdLst>
                  <a:gd name="T0" fmla="*/ 16 w 16"/>
                  <a:gd name="T1" fmla="*/ 0 h 5"/>
                  <a:gd name="T2" fmla="*/ 13 w 16"/>
                  <a:gd name="T3" fmla="*/ 5 h 5"/>
                  <a:gd name="T4" fmla="*/ 6 w 16"/>
                  <a:gd name="T5" fmla="*/ 5 h 5"/>
                  <a:gd name="T6" fmla="*/ 0 w 1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lnTo>
                      <a:pt x="13" y="5"/>
                    </a:lnTo>
                    <a:lnTo>
                      <a:pt x="6" y="5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3" name="Freeform 2323"/>
              <p:cNvSpPr>
                <a:spLocks/>
              </p:cNvSpPr>
              <p:nvPr/>
            </p:nvSpPr>
            <p:spPr bwMode="auto">
              <a:xfrm>
                <a:off x="3315" y="2734"/>
                <a:ext cx="18" cy="8"/>
              </a:xfrm>
              <a:custGeom>
                <a:avLst/>
                <a:gdLst>
                  <a:gd name="T0" fmla="*/ 18 w 18"/>
                  <a:gd name="T1" fmla="*/ 0 h 8"/>
                  <a:gd name="T2" fmla="*/ 18 w 18"/>
                  <a:gd name="T3" fmla="*/ 3 h 8"/>
                  <a:gd name="T4" fmla="*/ 13 w 18"/>
                  <a:gd name="T5" fmla="*/ 8 h 8"/>
                  <a:gd name="T6" fmla="*/ 8 w 18"/>
                  <a:gd name="T7" fmla="*/ 8 h 8"/>
                  <a:gd name="T8" fmla="*/ 2 w 18"/>
                  <a:gd name="T9" fmla="*/ 8 h 8"/>
                  <a:gd name="T10" fmla="*/ 0 w 18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8">
                    <a:moveTo>
                      <a:pt x="18" y="0"/>
                    </a:moveTo>
                    <a:lnTo>
                      <a:pt x="18" y="3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0" y="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4" name="Freeform 2324"/>
              <p:cNvSpPr>
                <a:spLocks/>
              </p:cNvSpPr>
              <p:nvPr/>
            </p:nvSpPr>
            <p:spPr bwMode="auto">
              <a:xfrm>
                <a:off x="3284" y="2724"/>
                <a:ext cx="31" cy="31"/>
              </a:xfrm>
              <a:custGeom>
                <a:avLst/>
                <a:gdLst>
                  <a:gd name="T0" fmla="*/ 28 w 31"/>
                  <a:gd name="T1" fmla="*/ 10 h 31"/>
                  <a:gd name="T2" fmla="*/ 31 w 31"/>
                  <a:gd name="T3" fmla="*/ 16 h 31"/>
                  <a:gd name="T4" fmla="*/ 28 w 31"/>
                  <a:gd name="T5" fmla="*/ 21 h 31"/>
                  <a:gd name="T6" fmla="*/ 26 w 31"/>
                  <a:gd name="T7" fmla="*/ 28 h 31"/>
                  <a:gd name="T8" fmla="*/ 23 w 31"/>
                  <a:gd name="T9" fmla="*/ 31 h 31"/>
                  <a:gd name="T10" fmla="*/ 15 w 31"/>
                  <a:gd name="T11" fmla="*/ 31 h 31"/>
                  <a:gd name="T12" fmla="*/ 10 w 31"/>
                  <a:gd name="T13" fmla="*/ 31 h 31"/>
                  <a:gd name="T14" fmla="*/ 8 w 31"/>
                  <a:gd name="T15" fmla="*/ 28 h 31"/>
                  <a:gd name="T16" fmla="*/ 2 w 31"/>
                  <a:gd name="T17" fmla="*/ 23 h 31"/>
                  <a:gd name="T18" fmla="*/ 0 w 31"/>
                  <a:gd name="T19" fmla="*/ 16 h 31"/>
                  <a:gd name="T20" fmla="*/ 2 w 31"/>
                  <a:gd name="T21" fmla="*/ 8 h 31"/>
                  <a:gd name="T22" fmla="*/ 2 w 31"/>
                  <a:gd name="T23" fmla="*/ 5 h 31"/>
                  <a:gd name="T24" fmla="*/ 8 w 31"/>
                  <a:gd name="T25" fmla="*/ 0 h 31"/>
                  <a:gd name="T26" fmla="*/ 10 w 31"/>
                  <a:gd name="T27" fmla="*/ 0 h 31"/>
                  <a:gd name="T28" fmla="*/ 13 w 31"/>
                  <a:gd name="T29" fmla="*/ 3 h 31"/>
                  <a:gd name="T30" fmla="*/ 13 w 31"/>
                  <a:gd name="T31" fmla="*/ 5 h 31"/>
                  <a:gd name="T32" fmla="*/ 10 w 31"/>
                  <a:gd name="T33" fmla="*/ 8 h 31"/>
                  <a:gd name="T34" fmla="*/ 8 w 31"/>
                  <a:gd name="T35" fmla="*/ 8 h 31"/>
                  <a:gd name="T36" fmla="*/ 5 w 31"/>
                  <a:gd name="T37" fmla="*/ 5 h 31"/>
                  <a:gd name="T38" fmla="*/ 5 w 31"/>
                  <a:gd name="T39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31">
                    <a:moveTo>
                      <a:pt x="28" y="10"/>
                    </a:moveTo>
                    <a:lnTo>
                      <a:pt x="31" y="16"/>
                    </a:lnTo>
                    <a:lnTo>
                      <a:pt x="28" y="21"/>
                    </a:lnTo>
                    <a:lnTo>
                      <a:pt x="26" y="28"/>
                    </a:lnTo>
                    <a:lnTo>
                      <a:pt x="23" y="31"/>
                    </a:lnTo>
                    <a:lnTo>
                      <a:pt x="15" y="31"/>
                    </a:lnTo>
                    <a:lnTo>
                      <a:pt x="10" y="31"/>
                    </a:lnTo>
                    <a:lnTo>
                      <a:pt x="8" y="28"/>
                    </a:lnTo>
                    <a:lnTo>
                      <a:pt x="2" y="23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2" y="5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3" y="3"/>
                    </a:lnTo>
                    <a:lnTo>
                      <a:pt x="13" y="5"/>
                    </a:lnTo>
                    <a:lnTo>
                      <a:pt x="10" y="8"/>
                    </a:lnTo>
                    <a:lnTo>
                      <a:pt x="8" y="8"/>
                    </a:lnTo>
                    <a:lnTo>
                      <a:pt x="5" y="5"/>
                    </a:lnTo>
                    <a:lnTo>
                      <a:pt x="5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5" name="Freeform 2325"/>
              <p:cNvSpPr>
                <a:spLocks/>
              </p:cNvSpPr>
              <p:nvPr/>
            </p:nvSpPr>
            <p:spPr bwMode="auto">
              <a:xfrm>
                <a:off x="3294" y="2750"/>
                <a:ext cx="16" cy="5"/>
              </a:xfrm>
              <a:custGeom>
                <a:avLst/>
                <a:gdLst>
                  <a:gd name="T0" fmla="*/ 16 w 16"/>
                  <a:gd name="T1" fmla="*/ 0 h 5"/>
                  <a:gd name="T2" fmla="*/ 10 w 16"/>
                  <a:gd name="T3" fmla="*/ 2 h 5"/>
                  <a:gd name="T4" fmla="*/ 5 w 16"/>
                  <a:gd name="T5" fmla="*/ 5 h 5"/>
                  <a:gd name="T6" fmla="*/ 0 w 16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5">
                    <a:moveTo>
                      <a:pt x="16" y="0"/>
                    </a:moveTo>
                    <a:lnTo>
                      <a:pt x="10" y="2"/>
                    </a:lnTo>
                    <a:lnTo>
                      <a:pt x="5" y="5"/>
                    </a:lnTo>
                    <a:lnTo>
                      <a:pt x="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6" name="Freeform 2326"/>
              <p:cNvSpPr>
                <a:spLocks/>
              </p:cNvSpPr>
              <p:nvPr/>
            </p:nvSpPr>
            <p:spPr bwMode="auto">
              <a:xfrm>
                <a:off x="3286" y="2740"/>
                <a:ext cx="29" cy="12"/>
              </a:xfrm>
              <a:custGeom>
                <a:avLst/>
                <a:gdLst>
                  <a:gd name="T0" fmla="*/ 29 w 29"/>
                  <a:gd name="T1" fmla="*/ 0 h 12"/>
                  <a:gd name="T2" fmla="*/ 26 w 29"/>
                  <a:gd name="T3" fmla="*/ 2 h 12"/>
                  <a:gd name="T4" fmla="*/ 24 w 29"/>
                  <a:gd name="T5" fmla="*/ 7 h 12"/>
                  <a:gd name="T6" fmla="*/ 18 w 29"/>
                  <a:gd name="T7" fmla="*/ 10 h 12"/>
                  <a:gd name="T8" fmla="*/ 13 w 29"/>
                  <a:gd name="T9" fmla="*/ 12 h 12"/>
                  <a:gd name="T10" fmla="*/ 6 w 29"/>
                  <a:gd name="T11" fmla="*/ 12 h 12"/>
                  <a:gd name="T12" fmla="*/ 0 w 29"/>
                  <a:gd name="T13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2">
                    <a:moveTo>
                      <a:pt x="29" y="0"/>
                    </a:moveTo>
                    <a:lnTo>
                      <a:pt x="26" y="2"/>
                    </a:lnTo>
                    <a:lnTo>
                      <a:pt x="24" y="7"/>
                    </a:lnTo>
                    <a:lnTo>
                      <a:pt x="18" y="10"/>
                    </a:lnTo>
                    <a:lnTo>
                      <a:pt x="13" y="12"/>
                    </a:lnTo>
                    <a:lnTo>
                      <a:pt x="6" y="12"/>
                    </a:lnTo>
                    <a:lnTo>
                      <a:pt x="0" y="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7" name="Rectangle 2327"/>
              <p:cNvSpPr>
                <a:spLocks noChangeArrowheads="1"/>
              </p:cNvSpPr>
              <p:nvPr/>
            </p:nvSpPr>
            <p:spPr bwMode="auto">
              <a:xfrm>
                <a:off x="3292" y="2727"/>
                <a:ext cx="2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8" name="Freeform 2328"/>
              <p:cNvSpPr>
                <a:spLocks/>
              </p:cNvSpPr>
              <p:nvPr/>
            </p:nvSpPr>
            <p:spPr bwMode="auto">
              <a:xfrm>
                <a:off x="3297" y="2765"/>
                <a:ext cx="49" cy="34"/>
              </a:xfrm>
              <a:custGeom>
                <a:avLst/>
                <a:gdLst>
                  <a:gd name="T0" fmla="*/ 46 w 49"/>
                  <a:gd name="T1" fmla="*/ 8 h 34"/>
                  <a:gd name="T2" fmla="*/ 44 w 49"/>
                  <a:gd name="T3" fmla="*/ 3 h 34"/>
                  <a:gd name="T4" fmla="*/ 36 w 49"/>
                  <a:gd name="T5" fmla="*/ 0 h 34"/>
                  <a:gd name="T6" fmla="*/ 23 w 49"/>
                  <a:gd name="T7" fmla="*/ 0 h 34"/>
                  <a:gd name="T8" fmla="*/ 18 w 49"/>
                  <a:gd name="T9" fmla="*/ 3 h 34"/>
                  <a:gd name="T10" fmla="*/ 5 w 49"/>
                  <a:gd name="T11" fmla="*/ 8 h 34"/>
                  <a:gd name="T12" fmla="*/ 0 w 49"/>
                  <a:gd name="T13" fmla="*/ 13 h 34"/>
                  <a:gd name="T14" fmla="*/ 0 w 49"/>
                  <a:gd name="T15" fmla="*/ 21 h 34"/>
                  <a:gd name="T16" fmla="*/ 2 w 49"/>
                  <a:gd name="T17" fmla="*/ 26 h 34"/>
                  <a:gd name="T18" fmla="*/ 5 w 49"/>
                  <a:gd name="T19" fmla="*/ 31 h 34"/>
                  <a:gd name="T20" fmla="*/ 13 w 49"/>
                  <a:gd name="T21" fmla="*/ 34 h 34"/>
                  <a:gd name="T22" fmla="*/ 26 w 49"/>
                  <a:gd name="T23" fmla="*/ 34 h 34"/>
                  <a:gd name="T24" fmla="*/ 31 w 49"/>
                  <a:gd name="T25" fmla="*/ 31 h 34"/>
                  <a:gd name="T26" fmla="*/ 41 w 49"/>
                  <a:gd name="T27" fmla="*/ 26 h 34"/>
                  <a:gd name="T28" fmla="*/ 49 w 49"/>
                  <a:gd name="T29" fmla="*/ 21 h 34"/>
                  <a:gd name="T30" fmla="*/ 49 w 49"/>
                  <a:gd name="T31" fmla="*/ 13 h 34"/>
                  <a:gd name="T32" fmla="*/ 46 w 49"/>
                  <a:gd name="T33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4">
                    <a:moveTo>
                      <a:pt x="46" y="8"/>
                    </a:moveTo>
                    <a:lnTo>
                      <a:pt x="44" y="3"/>
                    </a:lnTo>
                    <a:lnTo>
                      <a:pt x="36" y="0"/>
                    </a:lnTo>
                    <a:lnTo>
                      <a:pt x="23" y="0"/>
                    </a:lnTo>
                    <a:lnTo>
                      <a:pt x="18" y="3"/>
                    </a:lnTo>
                    <a:lnTo>
                      <a:pt x="5" y="8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5" y="31"/>
                    </a:lnTo>
                    <a:lnTo>
                      <a:pt x="13" y="34"/>
                    </a:lnTo>
                    <a:lnTo>
                      <a:pt x="26" y="34"/>
                    </a:lnTo>
                    <a:lnTo>
                      <a:pt x="31" y="31"/>
                    </a:lnTo>
                    <a:lnTo>
                      <a:pt x="41" y="26"/>
                    </a:lnTo>
                    <a:lnTo>
                      <a:pt x="49" y="21"/>
                    </a:lnTo>
                    <a:lnTo>
                      <a:pt x="49" y="13"/>
                    </a:lnTo>
                    <a:lnTo>
                      <a:pt x="46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69" name="Freeform 2329"/>
              <p:cNvSpPr>
                <a:spLocks/>
              </p:cNvSpPr>
              <p:nvPr/>
            </p:nvSpPr>
            <p:spPr bwMode="auto">
              <a:xfrm>
                <a:off x="3299" y="2768"/>
                <a:ext cx="39" cy="10"/>
              </a:xfrm>
              <a:custGeom>
                <a:avLst/>
                <a:gdLst>
                  <a:gd name="T0" fmla="*/ 39 w 39"/>
                  <a:gd name="T1" fmla="*/ 0 h 10"/>
                  <a:gd name="T2" fmla="*/ 34 w 39"/>
                  <a:gd name="T3" fmla="*/ 0 h 10"/>
                  <a:gd name="T4" fmla="*/ 24 w 39"/>
                  <a:gd name="T5" fmla="*/ 0 h 10"/>
                  <a:gd name="T6" fmla="*/ 13 w 39"/>
                  <a:gd name="T7" fmla="*/ 3 h 10"/>
                  <a:gd name="T8" fmla="*/ 5 w 39"/>
                  <a:gd name="T9" fmla="*/ 5 h 10"/>
                  <a:gd name="T10" fmla="*/ 0 w 3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0">
                    <a:moveTo>
                      <a:pt x="39" y="0"/>
                    </a:moveTo>
                    <a:lnTo>
                      <a:pt x="34" y="0"/>
                    </a:lnTo>
                    <a:lnTo>
                      <a:pt x="24" y="0"/>
                    </a:lnTo>
                    <a:lnTo>
                      <a:pt x="13" y="3"/>
                    </a:lnTo>
                    <a:lnTo>
                      <a:pt x="5" y="5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0" name="Freeform 2330"/>
              <p:cNvSpPr>
                <a:spLocks/>
              </p:cNvSpPr>
              <p:nvPr/>
            </p:nvSpPr>
            <p:spPr bwMode="auto">
              <a:xfrm>
                <a:off x="3304" y="2786"/>
                <a:ext cx="39" cy="10"/>
              </a:xfrm>
              <a:custGeom>
                <a:avLst/>
                <a:gdLst>
                  <a:gd name="T0" fmla="*/ 0 w 39"/>
                  <a:gd name="T1" fmla="*/ 10 h 10"/>
                  <a:gd name="T2" fmla="*/ 6 w 39"/>
                  <a:gd name="T3" fmla="*/ 10 h 10"/>
                  <a:gd name="T4" fmla="*/ 16 w 39"/>
                  <a:gd name="T5" fmla="*/ 10 h 10"/>
                  <a:gd name="T6" fmla="*/ 26 w 39"/>
                  <a:gd name="T7" fmla="*/ 8 h 10"/>
                  <a:gd name="T8" fmla="*/ 34 w 39"/>
                  <a:gd name="T9" fmla="*/ 3 h 10"/>
                  <a:gd name="T10" fmla="*/ 39 w 3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0">
                    <a:moveTo>
                      <a:pt x="0" y="10"/>
                    </a:moveTo>
                    <a:lnTo>
                      <a:pt x="6" y="10"/>
                    </a:lnTo>
                    <a:lnTo>
                      <a:pt x="16" y="10"/>
                    </a:lnTo>
                    <a:lnTo>
                      <a:pt x="26" y="8"/>
                    </a:lnTo>
                    <a:lnTo>
                      <a:pt x="34" y="3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1" name="Freeform 2331"/>
              <p:cNvSpPr>
                <a:spLocks/>
              </p:cNvSpPr>
              <p:nvPr/>
            </p:nvSpPr>
            <p:spPr bwMode="auto">
              <a:xfrm>
                <a:off x="3297" y="2768"/>
                <a:ext cx="46" cy="18"/>
              </a:xfrm>
              <a:custGeom>
                <a:avLst/>
                <a:gdLst>
                  <a:gd name="T0" fmla="*/ 46 w 46"/>
                  <a:gd name="T1" fmla="*/ 5 h 18"/>
                  <a:gd name="T2" fmla="*/ 44 w 46"/>
                  <a:gd name="T3" fmla="*/ 3 h 18"/>
                  <a:gd name="T4" fmla="*/ 38 w 46"/>
                  <a:gd name="T5" fmla="*/ 0 h 18"/>
                  <a:gd name="T6" fmla="*/ 26 w 46"/>
                  <a:gd name="T7" fmla="*/ 0 h 18"/>
                  <a:gd name="T8" fmla="*/ 15 w 46"/>
                  <a:gd name="T9" fmla="*/ 3 h 18"/>
                  <a:gd name="T10" fmla="*/ 5 w 46"/>
                  <a:gd name="T11" fmla="*/ 10 h 18"/>
                  <a:gd name="T12" fmla="*/ 2 w 46"/>
                  <a:gd name="T13" fmla="*/ 13 h 18"/>
                  <a:gd name="T14" fmla="*/ 0 w 46"/>
                  <a:gd name="T1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18">
                    <a:moveTo>
                      <a:pt x="46" y="5"/>
                    </a:moveTo>
                    <a:lnTo>
                      <a:pt x="44" y="3"/>
                    </a:lnTo>
                    <a:lnTo>
                      <a:pt x="38" y="0"/>
                    </a:lnTo>
                    <a:lnTo>
                      <a:pt x="26" y="0"/>
                    </a:lnTo>
                    <a:lnTo>
                      <a:pt x="15" y="3"/>
                    </a:lnTo>
                    <a:lnTo>
                      <a:pt x="5" y="10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2" name="Freeform 2332"/>
              <p:cNvSpPr>
                <a:spLocks/>
              </p:cNvSpPr>
              <p:nvPr/>
            </p:nvSpPr>
            <p:spPr bwMode="auto">
              <a:xfrm>
                <a:off x="3299" y="2778"/>
                <a:ext cx="47" cy="16"/>
              </a:xfrm>
              <a:custGeom>
                <a:avLst/>
                <a:gdLst>
                  <a:gd name="T0" fmla="*/ 0 w 47"/>
                  <a:gd name="T1" fmla="*/ 13 h 16"/>
                  <a:gd name="T2" fmla="*/ 3 w 47"/>
                  <a:gd name="T3" fmla="*/ 16 h 16"/>
                  <a:gd name="T4" fmla="*/ 8 w 47"/>
                  <a:gd name="T5" fmla="*/ 16 h 16"/>
                  <a:gd name="T6" fmla="*/ 18 w 47"/>
                  <a:gd name="T7" fmla="*/ 16 h 16"/>
                  <a:gd name="T8" fmla="*/ 31 w 47"/>
                  <a:gd name="T9" fmla="*/ 13 h 16"/>
                  <a:gd name="T10" fmla="*/ 42 w 47"/>
                  <a:gd name="T11" fmla="*/ 8 h 16"/>
                  <a:gd name="T12" fmla="*/ 44 w 47"/>
                  <a:gd name="T13" fmla="*/ 5 h 16"/>
                  <a:gd name="T14" fmla="*/ 47 w 47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6">
                    <a:moveTo>
                      <a:pt x="0" y="13"/>
                    </a:moveTo>
                    <a:lnTo>
                      <a:pt x="3" y="16"/>
                    </a:lnTo>
                    <a:lnTo>
                      <a:pt x="8" y="16"/>
                    </a:lnTo>
                    <a:lnTo>
                      <a:pt x="18" y="16"/>
                    </a:lnTo>
                    <a:lnTo>
                      <a:pt x="31" y="13"/>
                    </a:lnTo>
                    <a:lnTo>
                      <a:pt x="42" y="8"/>
                    </a:lnTo>
                    <a:lnTo>
                      <a:pt x="44" y="5"/>
                    </a:lnTo>
                    <a:lnTo>
                      <a:pt x="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3" name="Freeform 2333"/>
              <p:cNvSpPr>
                <a:spLocks/>
              </p:cNvSpPr>
              <p:nvPr/>
            </p:nvSpPr>
            <p:spPr bwMode="auto">
              <a:xfrm>
                <a:off x="3343" y="2822"/>
                <a:ext cx="34" cy="54"/>
              </a:xfrm>
              <a:custGeom>
                <a:avLst/>
                <a:gdLst>
                  <a:gd name="T0" fmla="*/ 34 w 34"/>
                  <a:gd name="T1" fmla="*/ 54 h 54"/>
                  <a:gd name="T2" fmla="*/ 31 w 34"/>
                  <a:gd name="T3" fmla="*/ 49 h 54"/>
                  <a:gd name="T4" fmla="*/ 13 w 34"/>
                  <a:gd name="T5" fmla="*/ 26 h 54"/>
                  <a:gd name="T6" fmla="*/ 0 w 34"/>
                  <a:gd name="T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4" h="54">
                    <a:moveTo>
                      <a:pt x="34" y="54"/>
                    </a:moveTo>
                    <a:lnTo>
                      <a:pt x="31" y="49"/>
                    </a:lnTo>
                    <a:lnTo>
                      <a:pt x="13" y="2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4" name="Freeform 2334"/>
              <p:cNvSpPr>
                <a:spLocks/>
              </p:cNvSpPr>
              <p:nvPr/>
            </p:nvSpPr>
            <p:spPr bwMode="auto">
              <a:xfrm>
                <a:off x="3315" y="2350"/>
                <a:ext cx="1336" cy="428"/>
              </a:xfrm>
              <a:custGeom>
                <a:avLst/>
                <a:gdLst>
                  <a:gd name="T0" fmla="*/ 18 w 1336"/>
                  <a:gd name="T1" fmla="*/ 266 h 428"/>
                  <a:gd name="T2" fmla="*/ 46 w 1336"/>
                  <a:gd name="T3" fmla="*/ 222 h 428"/>
                  <a:gd name="T4" fmla="*/ 67 w 1336"/>
                  <a:gd name="T5" fmla="*/ 173 h 428"/>
                  <a:gd name="T6" fmla="*/ 77 w 1336"/>
                  <a:gd name="T7" fmla="*/ 111 h 428"/>
                  <a:gd name="T8" fmla="*/ 80 w 1336"/>
                  <a:gd name="T9" fmla="*/ 72 h 428"/>
                  <a:gd name="T10" fmla="*/ 100 w 1336"/>
                  <a:gd name="T11" fmla="*/ 16 h 428"/>
                  <a:gd name="T12" fmla="*/ 152 w 1336"/>
                  <a:gd name="T13" fmla="*/ 3 h 428"/>
                  <a:gd name="T14" fmla="*/ 193 w 1336"/>
                  <a:gd name="T15" fmla="*/ 3 h 428"/>
                  <a:gd name="T16" fmla="*/ 273 w 1336"/>
                  <a:gd name="T17" fmla="*/ 21 h 428"/>
                  <a:gd name="T18" fmla="*/ 348 w 1336"/>
                  <a:gd name="T19" fmla="*/ 57 h 428"/>
                  <a:gd name="T20" fmla="*/ 415 w 1336"/>
                  <a:gd name="T21" fmla="*/ 103 h 428"/>
                  <a:gd name="T22" fmla="*/ 472 w 1336"/>
                  <a:gd name="T23" fmla="*/ 155 h 428"/>
                  <a:gd name="T24" fmla="*/ 505 w 1336"/>
                  <a:gd name="T25" fmla="*/ 188 h 428"/>
                  <a:gd name="T26" fmla="*/ 567 w 1336"/>
                  <a:gd name="T27" fmla="*/ 240 h 428"/>
                  <a:gd name="T28" fmla="*/ 621 w 1336"/>
                  <a:gd name="T29" fmla="*/ 271 h 428"/>
                  <a:gd name="T30" fmla="*/ 678 w 1336"/>
                  <a:gd name="T31" fmla="*/ 299 h 428"/>
                  <a:gd name="T32" fmla="*/ 719 w 1336"/>
                  <a:gd name="T33" fmla="*/ 315 h 428"/>
                  <a:gd name="T34" fmla="*/ 763 w 1336"/>
                  <a:gd name="T35" fmla="*/ 335 h 428"/>
                  <a:gd name="T36" fmla="*/ 836 w 1336"/>
                  <a:gd name="T37" fmla="*/ 379 h 428"/>
                  <a:gd name="T38" fmla="*/ 877 w 1336"/>
                  <a:gd name="T39" fmla="*/ 408 h 428"/>
                  <a:gd name="T40" fmla="*/ 926 w 1336"/>
                  <a:gd name="T41" fmla="*/ 428 h 428"/>
                  <a:gd name="T42" fmla="*/ 944 w 1336"/>
                  <a:gd name="T43" fmla="*/ 415 h 428"/>
                  <a:gd name="T44" fmla="*/ 970 w 1336"/>
                  <a:gd name="T45" fmla="*/ 390 h 428"/>
                  <a:gd name="T46" fmla="*/ 993 w 1336"/>
                  <a:gd name="T47" fmla="*/ 382 h 428"/>
                  <a:gd name="T48" fmla="*/ 1021 w 1336"/>
                  <a:gd name="T49" fmla="*/ 361 h 428"/>
                  <a:gd name="T50" fmla="*/ 1034 w 1336"/>
                  <a:gd name="T51" fmla="*/ 323 h 428"/>
                  <a:gd name="T52" fmla="*/ 1052 w 1336"/>
                  <a:gd name="T53" fmla="*/ 281 h 428"/>
                  <a:gd name="T54" fmla="*/ 1057 w 1336"/>
                  <a:gd name="T55" fmla="*/ 258 h 428"/>
                  <a:gd name="T56" fmla="*/ 1052 w 1336"/>
                  <a:gd name="T57" fmla="*/ 214 h 428"/>
                  <a:gd name="T58" fmla="*/ 1065 w 1336"/>
                  <a:gd name="T59" fmla="*/ 186 h 428"/>
                  <a:gd name="T60" fmla="*/ 1088 w 1336"/>
                  <a:gd name="T61" fmla="*/ 188 h 428"/>
                  <a:gd name="T62" fmla="*/ 1106 w 1336"/>
                  <a:gd name="T63" fmla="*/ 173 h 428"/>
                  <a:gd name="T64" fmla="*/ 1106 w 1336"/>
                  <a:gd name="T65" fmla="*/ 139 h 428"/>
                  <a:gd name="T66" fmla="*/ 1124 w 1336"/>
                  <a:gd name="T67" fmla="*/ 121 h 428"/>
                  <a:gd name="T68" fmla="*/ 1137 w 1336"/>
                  <a:gd name="T69" fmla="*/ 101 h 428"/>
                  <a:gd name="T70" fmla="*/ 1142 w 1336"/>
                  <a:gd name="T71" fmla="*/ 75 h 428"/>
                  <a:gd name="T72" fmla="*/ 1148 w 1336"/>
                  <a:gd name="T73" fmla="*/ 67 h 428"/>
                  <a:gd name="T74" fmla="*/ 1161 w 1336"/>
                  <a:gd name="T75" fmla="*/ 67 h 428"/>
                  <a:gd name="T76" fmla="*/ 1186 w 1336"/>
                  <a:gd name="T77" fmla="*/ 72 h 428"/>
                  <a:gd name="T78" fmla="*/ 1194 w 1336"/>
                  <a:gd name="T79" fmla="*/ 62 h 428"/>
                  <a:gd name="T80" fmla="*/ 1220 w 1336"/>
                  <a:gd name="T81" fmla="*/ 75 h 428"/>
                  <a:gd name="T82" fmla="*/ 1238 w 1336"/>
                  <a:gd name="T83" fmla="*/ 90 h 428"/>
                  <a:gd name="T84" fmla="*/ 1264 w 1336"/>
                  <a:gd name="T85" fmla="*/ 111 h 428"/>
                  <a:gd name="T86" fmla="*/ 1277 w 1336"/>
                  <a:gd name="T87" fmla="*/ 116 h 428"/>
                  <a:gd name="T88" fmla="*/ 1287 w 1336"/>
                  <a:gd name="T89" fmla="*/ 124 h 428"/>
                  <a:gd name="T90" fmla="*/ 1297 w 1336"/>
                  <a:gd name="T91" fmla="*/ 132 h 428"/>
                  <a:gd name="T92" fmla="*/ 1313 w 1336"/>
                  <a:gd name="T93" fmla="*/ 147 h 428"/>
                  <a:gd name="T94" fmla="*/ 1320 w 1336"/>
                  <a:gd name="T95" fmla="*/ 157 h 428"/>
                  <a:gd name="T96" fmla="*/ 1328 w 1336"/>
                  <a:gd name="T97" fmla="*/ 165 h 428"/>
                  <a:gd name="T98" fmla="*/ 1336 w 1336"/>
                  <a:gd name="T99" fmla="*/ 173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36" h="428">
                    <a:moveTo>
                      <a:pt x="0" y="299"/>
                    </a:moveTo>
                    <a:lnTo>
                      <a:pt x="18" y="266"/>
                    </a:lnTo>
                    <a:lnTo>
                      <a:pt x="38" y="235"/>
                    </a:lnTo>
                    <a:lnTo>
                      <a:pt x="46" y="222"/>
                    </a:lnTo>
                    <a:lnTo>
                      <a:pt x="54" y="204"/>
                    </a:lnTo>
                    <a:lnTo>
                      <a:pt x="67" y="173"/>
                    </a:lnTo>
                    <a:lnTo>
                      <a:pt x="75" y="139"/>
                    </a:lnTo>
                    <a:lnTo>
                      <a:pt x="77" y="111"/>
                    </a:lnTo>
                    <a:lnTo>
                      <a:pt x="77" y="106"/>
                    </a:lnTo>
                    <a:lnTo>
                      <a:pt x="80" y="72"/>
                    </a:lnTo>
                    <a:lnTo>
                      <a:pt x="82" y="41"/>
                    </a:lnTo>
                    <a:lnTo>
                      <a:pt x="100" y="16"/>
                    </a:lnTo>
                    <a:lnTo>
                      <a:pt x="106" y="13"/>
                    </a:lnTo>
                    <a:lnTo>
                      <a:pt x="152" y="3"/>
                    </a:lnTo>
                    <a:lnTo>
                      <a:pt x="160" y="0"/>
                    </a:lnTo>
                    <a:lnTo>
                      <a:pt x="193" y="3"/>
                    </a:lnTo>
                    <a:lnTo>
                      <a:pt x="234" y="10"/>
                    </a:lnTo>
                    <a:lnTo>
                      <a:pt x="273" y="21"/>
                    </a:lnTo>
                    <a:lnTo>
                      <a:pt x="312" y="36"/>
                    </a:lnTo>
                    <a:lnTo>
                      <a:pt x="348" y="57"/>
                    </a:lnTo>
                    <a:lnTo>
                      <a:pt x="384" y="80"/>
                    </a:lnTo>
                    <a:lnTo>
                      <a:pt x="415" y="103"/>
                    </a:lnTo>
                    <a:lnTo>
                      <a:pt x="446" y="132"/>
                    </a:lnTo>
                    <a:lnTo>
                      <a:pt x="472" y="155"/>
                    </a:lnTo>
                    <a:lnTo>
                      <a:pt x="477" y="160"/>
                    </a:lnTo>
                    <a:lnTo>
                      <a:pt x="505" y="188"/>
                    </a:lnTo>
                    <a:lnTo>
                      <a:pt x="536" y="217"/>
                    </a:lnTo>
                    <a:lnTo>
                      <a:pt x="567" y="240"/>
                    </a:lnTo>
                    <a:lnTo>
                      <a:pt x="601" y="263"/>
                    </a:lnTo>
                    <a:lnTo>
                      <a:pt x="621" y="271"/>
                    </a:lnTo>
                    <a:lnTo>
                      <a:pt x="637" y="281"/>
                    </a:lnTo>
                    <a:lnTo>
                      <a:pt x="678" y="299"/>
                    </a:lnTo>
                    <a:lnTo>
                      <a:pt x="699" y="307"/>
                    </a:lnTo>
                    <a:lnTo>
                      <a:pt x="719" y="315"/>
                    </a:lnTo>
                    <a:lnTo>
                      <a:pt x="763" y="333"/>
                    </a:lnTo>
                    <a:lnTo>
                      <a:pt x="763" y="335"/>
                    </a:lnTo>
                    <a:lnTo>
                      <a:pt x="802" y="356"/>
                    </a:lnTo>
                    <a:lnTo>
                      <a:pt x="836" y="379"/>
                    </a:lnTo>
                    <a:lnTo>
                      <a:pt x="841" y="379"/>
                    </a:lnTo>
                    <a:lnTo>
                      <a:pt x="877" y="408"/>
                    </a:lnTo>
                    <a:lnTo>
                      <a:pt x="908" y="428"/>
                    </a:lnTo>
                    <a:lnTo>
                      <a:pt x="926" y="428"/>
                    </a:lnTo>
                    <a:lnTo>
                      <a:pt x="936" y="426"/>
                    </a:lnTo>
                    <a:lnTo>
                      <a:pt x="944" y="415"/>
                    </a:lnTo>
                    <a:lnTo>
                      <a:pt x="952" y="405"/>
                    </a:lnTo>
                    <a:lnTo>
                      <a:pt x="970" y="390"/>
                    </a:lnTo>
                    <a:lnTo>
                      <a:pt x="993" y="382"/>
                    </a:lnTo>
                    <a:lnTo>
                      <a:pt x="993" y="382"/>
                    </a:lnTo>
                    <a:lnTo>
                      <a:pt x="1013" y="372"/>
                    </a:lnTo>
                    <a:lnTo>
                      <a:pt x="1021" y="361"/>
                    </a:lnTo>
                    <a:lnTo>
                      <a:pt x="1026" y="351"/>
                    </a:lnTo>
                    <a:lnTo>
                      <a:pt x="1034" y="323"/>
                    </a:lnTo>
                    <a:lnTo>
                      <a:pt x="1042" y="299"/>
                    </a:lnTo>
                    <a:lnTo>
                      <a:pt x="1052" y="281"/>
                    </a:lnTo>
                    <a:lnTo>
                      <a:pt x="1052" y="279"/>
                    </a:lnTo>
                    <a:lnTo>
                      <a:pt x="1057" y="258"/>
                    </a:lnTo>
                    <a:lnTo>
                      <a:pt x="1052" y="222"/>
                    </a:lnTo>
                    <a:lnTo>
                      <a:pt x="1052" y="214"/>
                    </a:lnTo>
                    <a:lnTo>
                      <a:pt x="1052" y="194"/>
                    </a:lnTo>
                    <a:lnTo>
                      <a:pt x="1065" y="186"/>
                    </a:lnTo>
                    <a:lnTo>
                      <a:pt x="1088" y="188"/>
                    </a:lnTo>
                    <a:lnTo>
                      <a:pt x="1088" y="188"/>
                    </a:lnTo>
                    <a:lnTo>
                      <a:pt x="1104" y="183"/>
                    </a:lnTo>
                    <a:lnTo>
                      <a:pt x="1106" y="173"/>
                    </a:lnTo>
                    <a:lnTo>
                      <a:pt x="1109" y="163"/>
                    </a:lnTo>
                    <a:lnTo>
                      <a:pt x="1106" y="139"/>
                    </a:lnTo>
                    <a:lnTo>
                      <a:pt x="1114" y="126"/>
                    </a:lnTo>
                    <a:lnTo>
                      <a:pt x="1124" y="121"/>
                    </a:lnTo>
                    <a:lnTo>
                      <a:pt x="1132" y="111"/>
                    </a:lnTo>
                    <a:lnTo>
                      <a:pt x="1137" y="101"/>
                    </a:lnTo>
                    <a:lnTo>
                      <a:pt x="1140" y="88"/>
                    </a:lnTo>
                    <a:lnTo>
                      <a:pt x="1142" y="75"/>
                    </a:lnTo>
                    <a:lnTo>
                      <a:pt x="1145" y="72"/>
                    </a:lnTo>
                    <a:lnTo>
                      <a:pt x="1148" y="67"/>
                    </a:lnTo>
                    <a:lnTo>
                      <a:pt x="1150" y="67"/>
                    </a:lnTo>
                    <a:lnTo>
                      <a:pt x="1161" y="67"/>
                    </a:lnTo>
                    <a:lnTo>
                      <a:pt x="1176" y="72"/>
                    </a:lnTo>
                    <a:lnTo>
                      <a:pt x="1186" y="72"/>
                    </a:lnTo>
                    <a:lnTo>
                      <a:pt x="1191" y="67"/>
                    </a:lnTo>
                    <a:lnTo>
                      <a:pt x="1194" y="62"/>
                    </a:lnTo>
                    <a:lnTo>
                      <a:pt x="1204" y="65"/>
                    </a:lnTo>
                    <a:lnTo>
                      <a:pt x="1220" y="75"/>
                    </a:lnTo>
                    <a:lnTo>
                      <a:pt x="1228" y="80"/>
                    </a:lnTo>
                    <a:lnTo>
                      <a:pt x="1238" y="90"/>
                    </a:lnTo>
                    <a:lnTo>
                      <a:pt x="1253" y="103"/>
                    </a:lnTo>
                    <a:lnTo>
                      <a:pt x="1264" y="111"/>
                    </a:lnTo>
                    <a:lnTo>
                      <a:pt x="1271" y="116"/>
                    </a:lnTo>
                    <a:lnTo>
                      <a:pt x="1277" y="116"/>
                    </a:lnTo>
                    <a:lnTo>
                      <a:pt x="1279" y="119"/>
                    </a:lnTo>
                    <a:lnTo>
                      <a:pt x="1287" y="124"/>
                    </a:lnTo>
                    <a:lnTo>
                      <a:pt x="1292" y="129"/>
                    </a:lnTo>
                    <a:lnTo>
                      <a:pt x="1297" y="132"/>
                    </a:lnTo>
                    <a:lnTo>
                      <a:pt x="1302" y="139"/>
                    </a:lnTo>
                    <a:lnTo>
                      <a:pt x="1313" y="147"/>
                    </a:lnTo>
                    <a:lnTo>
                      <a:pt x="1318" y="155"/>
                    </a:lnTo>
                    <a:lnTo>
                      <a:pt x="1320" y="157"/>
                    </a:lnTo>
                    <a:lnTo>
                      <a:pt x="1326" y="163"/>
                    </a:lnTo>
                    <a:lnTo>
                      <a:pt x="1328" y="165"/>
                    </a:lnTo>
                    <a:lnTo>
                      <a:pt x="1331" y="170"/>
                    </a:lnTo>
                    <a:lnTo>
                      <a:pt x="1336" y="17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5" name="Line 2335"/>
              <p:cNvSpPr>
                <a:spLocks noChangeShapeType="1"/>
              </p:cNvSpPr>
              <p:nvPr/>
            </p:nvSpPr>
            <p:spPr bwMode="auto">
              <a:xfrm flipH="1">
                <a:off x="3746" y="3062"/>
                <a:ext cx="25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6" name="Line 2336"/>
              <p:cNvSpPr>
                <a:spLocks noChangeShapeType="1"/>
              </p:cNvSpPr>
              <p:nvPr/>
            </p:nvSpPr>
            <p:spPr bwMode="auto">
              <a:xfrm flipH="1">
                <a:off x="3748" y="3059"/>
                <a:ext cx="26" cy="3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7" name="Line 2337"/>
              <p:cNvSpPr>
                <a:spLocks noChangeShapeType="1"/>
              </p:cNvSpPr>
              <p:nvPr/>
            </p:nvSpPr>
            <p:spPr bwMode="auto">
              <a:xfrm flipH="1">
                <a:off x="3751" y="3059"/>
                <a:ext cx="28" cy="39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8" name="Freeform 2338"/>
              <p:cNvSpPr>
                <a:spLocks/>
              </p:cNvSpPr>
              <p:nvPr/>
            </p:nvSpPr>
            <p:spPr bwMode="auto">
              <a:xfrm>
                <a:off x="3738" y="3059"/>
                <a:ext cx="41" cy="34"/>
              </a:xfrm>
              <a:custGeom>
                <a:avLst/>
                <a:gdLst>
                  <a:gd name="T0" fmla="*/ 41 w 41"/>
                  <a:gd name="T1" fmla="*/ 0 h 34"/>
                  <a:gd name="T2" fmla="*/ 0 w 41"/>
                  <a:gd name="T3" fmla="*/ 11 h 34"/>
                  <a:gd name="T4" fmla="*/ 28 w 41"/>
                  <a:gd name="T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4">
                    <a:moveTo>
                      <a:pt x="41" y="0"/>
                    </a:moveTo>
                    <a:lnTo>
                      <a:pt x="0" y="11"/>
                    </a:lnTo>
                    <a:lnTo>
                      <a:pt x="28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79" name="Line 2339"/>
              <p:cNvSpPr>
                <a:spLocks noChangeShapeType="1"/>
              </p:cNvSpPr>
              <p:nvPr/>
            </p:nvSpPr>
            <p:spPr bwMode="auto">
              <a:xfrm>
                <a:off x="3740" y="3090"/>
                <a:ext cx="16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0" name="Line 2340"/>
              <p:cNvSpPr>
                <a:spLocks noChangeShapeType="1"/>
              </p:cNvSpPr>
              <p:nvPr/>
            </p:nvSpPr>
            <p:spPr bwMode="auto">
              <a:xfrm flipH="1">
                <a:off x="3743" y="3093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1" name="Line 2341"/>
              <p:cNvSpPr>
                <a:spLocks noChangeShapeType="1"/>
              </p:cNvSpPr>
              <p:nvPr/>
            </p:nvSpPr>
            <p:spPr bwMode="auto">
              <a:xfrm flipH="1">
                <a:off x="3743" y="309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2" name="Line 2342"/>
              <p:cNvSpPr>
                <a:spLocks noChangeShapeType="1"/>
              </p:cNvSpPr>
              <p:nvPr/>
            </p:nvSpPr>
            <p:spPr bwMode="auto">
              <a:xfrm flipH="1">
                <a:off x="3751" y="3093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3" name="Line 2343"/>
              <p:cNvSpPr>
                <a:spLocks noChangeShapeType="1"/>
              </p:cNvSpPr>
              <p:nvPr/>
            </p:nvSpPr>
            <p:spPr bwMode="auto">
              <a:xfrm>
                <a:off x="3751" y="3096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4" name="Freeform 2344"/>
              <p:cNvSpPr>
                <a:spLocks/>
              </p:cNvSpPr>
              <p:nvPr/>
            </p:nvSpPr>
            <p:spPr bwMode="auto">
              <a:xfrm>
                <a:off x="3792" y="308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5" name="Freeform 2345"/>
              <p:cNvSpPr>
                <a:spLocks/>
              </p:cNvSpPr>
              <p:nvPr/>
            </p:nvSpPr>
            <p:spPr bwMode="auto">
              <a:xfrm>
                <a:off x="3789" y="3078"/>
                <a:ext cx="29" cy="25"/>
              </a:xfrm>
              <a:custGeom>
                <a:avLst/>
                <a:gdLst>
                  <a:gd name="T0" fmla="*/ 6 w 29"/>
                  <a:gd name="T1" fmla="*/ 0 h 25"/>
                  <a:gd name="T2" fmla="*/ 8 w 29"/>
                  <a:gd name="T3" fmla="*/ 2 h 25"/>
                  <a:gd name="T4" fmla="*/ 8 w 29"/>
                  <a:gd name="T5" fmla="*/ 5 h 25"/>
                  <a:gd name="T6" fmla="*/ 6 w 29"/>
                  <a:gd name="T7" fmla="*/ 7 h 25"/>
                  <a:gd name="T8" fmla="*/ 3 w 29"/>
                  <a:gd name="T9" fmla="*/ 7 h 25"/>
                  <a:gd name="T10" fmla="*/ 0 w 29"/>
                  <a:gd name="T11" fmla="*/ 7 h 25"/>
                  <a:gd name="T12" fmla="*/ 0 w 29"/>
                  <a:gd name="T13" fmla="*/ 2 h 25"/>
                  <a:gd name="T14" fmla="*/ 3 w 29"/>
                  <a:gd name="T15" fmla="*/ 2 h 25"/>
                  <a:gd name="T16" fmla="*/ 6 w 29"/>
                  <a:gd name="T17" fmla="*/ 0 h 25"/>
                  <a:gd name="T18" fmla="*/ 11 w 29"/>
                  <a:gd name="T19" fmla="*/ 0 h 25"/>
                  <a:gd name="T20" fmla="*/ 16 w 29"/>
                  <a:gd name="T21" fmla="*/ 0 h 25"/>
                  <a:gd name="T22" fmla="*/ 24 w 29"/>
                  <a:gd name="T23" fmla="*/ 7 h 25"/>
                  <a:gd name="T24" fmla="*/ 29 w 29"/>
                  <a:gd name="T25" fmla="*/ 12 h 25"/>
                  <a:gd name="T26" fmla="*/ 29 w 29"/>
                  <a:gd name="T27" fmla="*/ 18 h 25"/>
                  <a:gd name="T28" fmla="*/ 24 w 29"/>
                  <a:gd name="T29" fmla="*/ 23 h 25"/>
                  <a:gd name="T30" fmla="*/ 18 w 29"/>
                  <a:gd name="T31" fmla="*/ 25 h 25"/>
                  <a:gd name="T32" fmla="*/ 13 w 29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5">
                    <a:moveTo>
                      <a:pt x="6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6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4" y="7"/>
                    </a:lnTo>
                    <a:lnTo>
                      <a:pt x="29" y="12"/>
                    </a:lnTo>
                    <a:lnTo>
                      <a:pt x="29" y="18"/>
                    </a:lnTo>
                    <a:lnTo>
                      <a:pt x="24" y="23"/>
                    </a:lnTo>
                    <a:lnTo>
                      <a:pt x="18" y="25"/>
                    </a:lnTo>
                    <a:lnTo>
                      <a:pt x="13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6" name="Freeform 2346"/>
              <p:cNvSpPr>
                <a:spLocks/>
              </p:cNvSpPr>
              <p:nvPr/>
            </p:nvSpPr>
            <p:spPr bwMode="auto">
              <a:xfrm>
                <a:off x="3807" y="3088"/>
                <a:ext cx="8" cy="13"/>
              </a:xfrm>
              <a:custGeom>
                <a:avLst/>
                <a:gdLst>
                  <a:gd name="T0" fmla="*/ 8 w 8"/>
                  <a:gd name="T1" fmla="*/ 0 h 13"/>
                  <a:gd name="T2" fmla="*/ 8 w 8"/>
                  <a:gd name="T3" fmla="*/ 5 h 13"/>
                  <a:gd name="T4" fmla="*/ 3 w 8"/>
                  <a:gd name="T5" fmla="*/ 10 h 13"/>
                  <a:gd name="T6" fmla="*/ 0 w 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3">
                    <a:moveTo>
                      <a:pt x="8" y="0"/>
                    </a:moveTo>
                    <a:lnTo>
                      <a:pt x="8" y="5"/>
                    </a:lnTo>
                    <a:lnTo>
                      <a:pt x="3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7" name="Freeform 2347"/>
              <p:cNvSpPr>
                <a:spLocks/>
              </p:cNvSpPr>
              <p:nvPr/>
            </p:nvSpPr>
            <p:spPr bwMode="auto">
              <a:xfrm>
                <a:off x="3800" y="3083"/>
                <a:ext cx="15" cy="18"/>
              </a:xfrm>
              <a:custGeom>
                <a:avLst/>
                <a:gdLst>
                  <a:gd name="T0" fmla="*/ 13 w 15"/>
                  <a:gd name="T1" fmla="*/ 0 h 18"/>
                  <a:gd name="T2" fmla="*/ 15 w 15"/>
                  <a:gd name="T3" fmla="*/ 5 h 18"/>
                  <a:gd name="T4" fmla="*/ 13 w 15"/>
                  <a:gd name="T5" fmla="*/ 10 h 18"/>
                  <a:gd name="T6" fmla="*/ 10 w 15"/>
                  <a:gd name="T7" fmla="*/ 15 h 18"/>
                  <a:gd name="T8" fmla="*/ 5 w 15"/>
                  <a:gd name="T9" fmla="*/ 18 h 18"/>
                  <a:gd name="T10" fmla="*/ 0 w 15"/>
                  <a:gd name="T1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8">
                    <a:moveTo>
                      <a:pt x="13" y="0"/>
                    </a:moveTo>
                    <a:lnTo>
                      <a:pt x="15" y="5"/>
                    </a:lnTo>
                    <a:lnTo>
                      <a:pt x="13" y="10"/>
                    </a:lnTo>
                    <a:lnTo>
                      <a:pt x="10" y="15"/>
                    </a:lnTo>
                    <a:lnTo>
                      <a:pt x="5" y="18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8" name="Freeform 2348"/>
              <p:cNvSpPr>
                <a:spLocks/>
              </p:cNvSpPr>
              <p:nvPr/>
            </p:nvSpPr>
            <p:spPr bwMode="auto">
              <a:xfrm>
                <a:off x="3774" y="3096"/>
                <a:ext cx="31" cy="31"/>
              </a:xfrm>
              <a:custGeom>
                <a:avLst/>
                <a:gdLst>
                  <a:gd name="T0" fmla="*/ 21 w 31"/>
                  <a:gd name="T1" fmla="*/ 0 h 31"/>
                  <a:gd name="T2" fmla="*/ 28 w 31"/>
                  <a:gd name="T3" fmla="*/ 5 h 31"/>
                  <a:gd name="T4" fmla="*/ 31 w 31"/>
                  <a:gd name="T5" fmla="*/ 10 h 31"/>
                  <a:gd name="T6" fmla="*/ 31 w 31"/>
                  <a:gd name="T7" fmla="*/ 15 h 31"/>
                  <a:gd name="T8" fmla="*/ 31 w 31"/>
                  <a:gd name="T9" fmla="*/ 20 h 31"/>
                  <a:gd name="T10" fmla="*/ 26 w 31"/>
                  <a:gd name="T11" fmla="*/ 25 h 31"/>
                  <a:gd name="T12" fmla="*/ 21 w 31"/>
                  <a:gd name="T13" fmla="*/ 28 h 31"/>
                  <a:gd name="T14" fmla="*/ 18 w 31"/>
                  <a:gd name="T15" fmla="*/ 31 h 31"/>
                  <a:gd name="T16" fmla="*/ 10 w 31"/>
                  <a:gd name="T17" fmla="*/ 28 h 31"/>
                  <a:gd name="T18" fmla="*/ 2 w 31"/>
                  <a:gd name="T19" fmla="*/ 23 h 31"/>
                  <a:gd name="T20" fmla="*/ 0 w 31"/>
                  <a:gd name="T21" fmla="*/ 15 h 31"/>
                  <a:gd name="T22" fmla="*/ 0 w 31"/>
                  <a:gd name="T23" fmla="*/ 12 h 31"/>
                  <a:gd name="T24" fmla="*/ 0 w 31"/>
                  <a:gd name="T25" fmla="*/ 7 h 31"/>
                  <a:gd name="T26" fmla="*/ 0 w 31"/>
                  <a:gd name="T27" fmla="*/ 5 h 31"/>
                  <a:gd name="T28" fmla="*/ 5 w 31"/>
                  <a:gd name="T29" fmla="*/ 5 h 31"/>
                  <a:gd name="T30" fmla="*/ 5 w 31"/>
                  <a:gd name="T31" fmla="*/ 7 h 31"/>
                  <a:gd name="T32" fmla="*/ 8 w 31"/>
                  <a:gd name="T33" fmla="*/ 10 h 31"/>
                  <a:gd name="T34" fmla="*/ 5 w 31"/>
                  <a:gd name="T35" fmla="*/ 12 h 31"/>
                  <a:gd name="T36" fmla="*/ 2 w 31"/>
                  <a:gd name="T37" fmla="*/ 12 h 31"/>
                  <a:gd name="T38" fmla="*/ 0 w 31"/>
                  <a:gd name="T39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31">
                    <a:moveTo>
                      <a:pt x="21" y="0"/>
                    </a:move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31" y="20"/>
                    </a:lnTo>
                    <a:lnTo>
                      <a:pt x="26" y="25"/>
                    </a:lnTo>
                    <a:lnTo>
                      <a:pt x="21" y="28"/>
                    </a:lnTo>
                    <a:lnTo>
                      <a:pt x="18" y="31"/>
                    </a:lnTo>
                    <a:lnTo>
                      <a:pt x="10" y="28"/>
                    </a:lnTo>
                    <a:lnTo>
                      <a:pt x="2" y="23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7"/>
                    </a:lnTo>
                    <a:lnTo>
                      <a:pt x="8" y="10"/>
                    </a:lnTo>
                    <a:lnTo>
                      <a:pt x="5" y="12"/>
                    </a:lnTo>
                    <a:lnTo>
                      <a:pt x="2" y="12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89" name="Freeform 2349"/>
              <p:cNvSpPr>
                <a:spLocks/>
              </p:cNvSpPr>
              <p:nvPr/>
            </p:nvSpPr>
            <p:spPr bwMode="auto">
              <a:xfrm>
                <a:off x="3792" y="3111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10 w 10"/>
                  <a:gd name="T3" fmla="*/ 5 h 13"/>
                  <a:gd name="T4" fmla="*/ 5 w 10"/>
                  <a:gd name="T5" fmla="*/ 10 h 13"/>
                  <a:gd name="T6" fmla="*/ 0 w 10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0" name="Freeform 2350"/>
              <p:cNvSpPr>
                <a:spLocks/>
              </p:cNvSpPr>
              <p:nvPr/>
            </p:nvSpPr>
            <p:spPr bwMode="auto">
              <a:xfrm>
                <a:off x="3784" y="3098"/>
                <a:ext cx="18" cy="26"/>
              </a:xfrm>
              <a:custGeom>
                <a:avLst/>
                <a:gdLst>
                  <a:gd name="T0" fmla="*/ 16 w 18"/>
                  <a:gd name="T1" fmla="*/ 0 h 26"/>
                  <a:gd name="T2" fmla="*/ 18 w 18"/>
                  <a:gd name="T3" fmla="*/ 5 h 26"/>
                  <a:gd name="T4" fmla="*/ 18 w 18"/>
                  <a:gd name="T5" fmla="*/ 10 h 26"/>
                  <a:gd name="T6" fmla="*/ 16 w 18"/>
                  <a:gd name="T7" fmla="*/ 16 h 26"/>
                  <a:gd name="T8" fmla="*/ 11 w 18"/>
                  <a:gd name="T9" fmla="*/ 21 h 26"/>
                  <a:gd name="T10" fmla="*/ 5 w 18"/>
                  <a:gd name="T11" fmla="*/ 26 h 26"/>
                  <a:gd name="T12" fmla="*/ 0 w 18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6">
                    <a:moveTo>
                      <a:pt x="16" y="0"/>
                    </a:moveTo>
                    <a:lnTo>
                      <a:pt x="18" y="5"/>
                    </a:lnTo>
                    <a:lnTo>
                      <a:pt x="18" y="10"/>
                    </a:lnTo>
                    <a:lnTo>
                      <a:pt x="16" y="16"/>
                    </a:lnTo>
                    <a:lnTo>
                      <a:pt x="11" y="21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1" name="Freeform 2351"/>
              <p:cNvSpPr>
                <a:spLocks/>
              </p:cNvSpPr>
              <p:nvPr/>
            </p:nvSpPr>
            <p:spPr bwMode="auto">
              <a:xfrm>
                <a:off x="3776" y="3103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0 w 3"/>
                  <a:gd name="T5" fmla="*/ 3 h 3"/>
                  <a:gd name="T6" fmla="*/ 3 w 3"/>
                  <a:gd name="T7" fmla="*/ 0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2" name="Freeform 2352"/>
              <p:cNvSpPr>
                <a:spLocks/>
              </p:cNvSpPr>
              <p:nvPr/>
            </p:nvSpPr>
            <p:spPr bwMode="auto">
              <a:xfrm>
                <a:off x="3813" y="3106"/>
                <a:ext cx="41" cy="46"/>
              </a:xfrm>
              <a:custGeom>
                <a:avLst/>
                <a:gdLst>
                  <a:gd name="T0" fmla="*/ 33 w 41"/>
                  <a:gd name="T1" fmla="*/ 2 h 46"/>
                  <a:gd name="T2" fmla="*/ 25 w 41"/>
                  <a:gd name="T3" fmla="*/ 0 h 46"/>
                  <a:gd name="T4" fmla="*/ 18 w 41"/>
                  <a:gd name="T5" fmla="*/ 2 h 46"/>
                  <a:gd name="T6" fmla="*/ 7 w 41"/>
                  <a:gd name="T7" fmla="*/ 10 h 46"/>
                  <a:gd name="T8" fmla="*/ 5 w 41"/>
                  <a:gd name="T9" fmla="*/ 15 h 46"/>
                  <a:gd name="T10" fmla="*/ 0 w 41"/>
                  <a:gd name="T11" fmla="*/ 26 h 46"/>
                  <a:gd name="T12" fmla="*/ 0 w 41"/>
                  <a:gd name="T13" fmla="*/ 33 h 46"/>
                  <a:gd name="T14" fmla="*/ 5 w 41"/>
                  <a:gd name="T15" fmla="*/ 41 h 46"/>
                  <a:gd name="T16" fmla="*/ 7 w 41"/>
                  <a:gd name="T17" fmla="*/ 44 h 46"/>
                  <a:gd name="T18" fmla="*/ 15 w 41"/>
                  <a:gd name="T19" fmla="*/ 46 h 46"/>
                  <a:gd name="T20" fmla="*/ 23 w 41"/>
                  <a:gd name="T21" fmla="*/ 44 h 46"/>
                  <a:gd name="T22" fmla="*/ 31 w 41"/>
                  <a:gd name="T23" fmla="*/ 33 h 46"/>
                  <a:gd name="T24" fmla="*/ 36 w 41"/>
                  <a:gd name="T25" fmla="*/ 28 h 46"/>
                  <a:gd name="T26" fmla="*/ 38 w 41"/>
                  <a:gd name="T27" fmla="*/ 18 h 46"/>
                  <a:gd name="T28" fmla="*/ 41 w 41"/>
                  <a:gd name="T29" fmla="*/ 10 h 46"/>
                  <a:gd name="T30" fmla="*/ 36 w 41"/>
                  <a:gd name="T31" fmla="*/ 5 h 46"/>
                  <a:gd name="T32" fmla="*/ 33 w 41"/>
                  <a:gd name="T33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6">
                    <a:moveTo>
                      <a:pt x="33" y="2"/>
                    </a:moveTo>
                    <a:lnTo>
                      <a:pt x="25" y="0"/>
                    </a:lnTo>
                    <a:lnTo>
                      <a:pt x="18" y="2"/>
                    </a:lnTo>
                    <a:lnTo>
                      <a:pt x="7" y="10"/>
                    </a:lnTo>
                    <a:lnTo>
                      <a:pt x="5" y="15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5" y="41"/>
                    </a:lnTo>
                    <a:lnTo>
                      <a:pt x="7" y="44"/>
                    </a:lnTo>
                    <a:lnTo>
                      <a:pt x="15" y="46"/>
                    </a:lnTo>
                    <a:lnTo>
                      <a:pt x="23" y="44"/>
                    </a:lnTo>
                    <a:lnTo>
                      <a:pt x="31" y="33"/>
                    </a:lnTo>
                    <a:lnTo>
                      <a:pt x="36" y="28"/>
                    </a:lnTo>
                    <a:lnTo>
                      <a:pt x="38" y="18"/>
                    </a:lnTo>
                    <a:lnTo>
                      <a:pt x="41" y="10"/>
                    </a:lnTo>
                    <a:lnTo>
                      <a:pt x="36" y="5"/>
                    </a:lnTo>
                    <a:lnTo>
                      <a:pt x="33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3" name="Freeform 2353"/>
              <p:cNvSpPr>
                <a:spLocks/>
              </p:cNvSpPr>
              <p:nvPr/>
            </p:nvSpPr>
            <p:spPr bwMode="auto">
              <a:xfrm>
                <a:off x="3813" y="3106"/>
                <a:ext cx="23" cy="33"/>
              </a:xfrm>
              <a:custGeom>
                <a:avLst/>
                <a:gdLst>
                  <a:gd name="T0" fmla="*/ 23 w 23"/>
                  <a:gd name="T1" fmla="*/ 0 h 33"/>
                  <a:gd name="T2" fmla="*/ 20 w 23"/>
                  <a:gd name="T3" fmla="*/ 2 h 33"/>
                  <a:gd name="T4" fmla="*/ 12 w 23"/>
                  <a:gd name="T5" fmla="*/ 10 h 33"/>
                  <a:gd name="T6" fmla="*/ 5 w 23"/>
                  <a:gd name="T7" fmla="*/ 18 h 33"/>
                  <a:gd name="T8" fmla="*/ 2 w 23"/>
                  <a:gd name="T9" fmla="*/ 28 h 33"/>
                  <a:gd name="T10" fmla="*/ 0 w 23"/>
                  <a:gd name="T11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3">
                    <a:moveTo>
                      <a:pt x="23" y="0"/>
                    </a:moveTo>
                    <a:lnTo>
                      <a:pt x="20" y="2"/>
                    </a:lnTo>
                    <a:lnTo>
                      <a:pt x="12" y="10"/>
                    </a:lnTo>
                    <a:lnTo>
                      <a:pt x="5" y="18"/>
                    </a:lnTo>
                    <a:lnTo>
                      <a:pt x="2" y="28"/>
                    </a:lnTo>
                    <a:lnTo>
                      <a:pt x="0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4" name="Freeform 2354"/>
              <p:cNvSpPr>
                <a:spLocks/>
              </p:cNvSpPr>
              <p:nvPr/>
            </p:nvSpPr>
            <p:spPr bwMode="auto">
              <a:xfrm>
                <a:off x="3828" y="3119"/>
                <a:ext cx="23" cy="31"/>
              </a:xfrm>
              <a:custGeom>
                <a:avLst/>
                <a:gdLst>
                  <a:gd name="T0" fmla="*/ 0 w 23"/>
                  <a:gd name="T1" fmla="*/ 31 h 31"/>
                  <a:gd name="T2" fmla="*/ 5 w 23"/>
                  <a:gd name="T3" fmla="*/ 28 h 31"/>
                  <a:gd name="T4" fmla="*/ 13 w 23"/>
                  <a:gd name="T5" fmla="*/ 23 h 31"/>
                  <a:gd name="T6" fmla="*/ 18 w 23"/>
                  <a:gd name="T7" fmla="*/ 13 h 31"/>
                  <a:gd name="T8" fmla="*/ 23 w 23"/>
                  <a:gd name="T9" fmla="*/ 5 h 31"/>
                  <a:gd name="T10" fmla="*/ 23 w 23"/>
                  <a:gd name="T1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1">
                    <a:moveTo>
                      <a:pt x="0" y="31"/>
                    </a:moveTo>
                    <a:lnTo>
                      <a:pt x="5" y="28"/>
                    </a:lnTo>
                    <a:lnTo>
                      <a:pt x="13" y="23"/>
                    </a:lnTo>
                    <a:lnTo>
                      <a:pt x="18" y="13"/>
                    </a:lnTo>
                    <a:lnTo>
                      <a:pt x="23" y="5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5" name="Freeform 2355"/>
              <p:cNvSpPr>
                <a:spLocks/>
              </p:cNvSpPr>
              <p:nvPr/>
            </p:nvSpPr>
            <p:spPr bwMode="auto">
              <a:xfrm>
                <a:off x="3815" y="3106"/>
                <a:ext cx="31" cy="41"/>
              </a:xfrm>
              <a:custGeom>
                <a:avLst/>
                <a:gdLst>
                  <a:gd name="T0" fmla="*/ 31 w 31"/>
                  <a:gd name="T1" fmla="*/ 2 h 41"/>
                  <a:gd name="T2" fmla="*/ 26 w 31"/>
                  <a:gd name="T3" fmla="*/ 0 h 41"/>
                  <a:gd name="T4" fmla="*/ 21 w 31"/>
                  <a:gd name="T5" fmla="*/ 2 h 41"/>
                  <a:gd name="T6" fmla="*/ 13 w 31"/>
                  <a:gd name="T7" fmla="*/ 10 h 41"/>
                  <a:gd name="T8" fmla="*/ 5 w 31"/>
                  <a:gd name="T9" fmla="*/ 21 h 41"/>
                  <a:gd name="T10" fmla="*/ 0 w 31"/>
                  <a:gd name="T11" fmla="*/ 31 h 41"/>
                  <a:gd name="T12" fmla="*/ 0 w 31"/>
                  <a:gd name="T13" fmla="*/ 36 h 41"/>
                  <a:gd name="T14" fmla="*/ 3 w 31"/>
                  <a:gd name="T15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41">
                    <a:moveTo>
                      <a:pt x="31" y="2"/>
                    </a:moveTo>
                    <a:lnTo>
                      <a:pt x="26" y="0"/>
                    </a:lnTo>
                    <a:lnTo>
                      <a:pt x="21" y="2"/>
                    </a:lnTo>
                    <a:lnTo>
                      <a:pt x="13" y="10"/>
                    </a:lnTo>
                    <a:lnTo>
                      <a:pt x="5" y="21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3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6" name="Freeform 2356"/>
              <p:cNvSpPr>
                <a:spLocks/>
              </p:cNvSpPr>
              <p:nvPr/>
            </p:nvSpPr>
            <p:spPr bwMode="auto">
              <a:xfrm>
                <a:off x="3820" y="3111"/>
                <a:ext cx="31" cy="39"/>
              </a:xfrm>
              <a:custGeom>
                <a:avLst/>
                <a:gdLst>
                  <a:gd name="T0" fmla="*/ 0 w 31"/>
                  <a:gd name="T1" fmla="*/ 39 h 39"/>
                  <a:gd name="T2" fmla="*/ 5 w 31"/>
                  <a:gd name="T3" fmla="*/ 39 h 39"/>
                  <a:gd name="T4" fmla="*/ 11 w 31"/>
                  <a:gd name="T5" fmla="*/ 36 h 39"/>
                  <a:gd name="T6" fmla="*/ 18 w 31"/>
                  <a:gd name="T7" fmla="*/ 28 h 39"/>
                  <a:gd name="T8" fmla="*/ 26 w 31"/>
                  <a:gd name="T9" fmla="*/ 21 h 39"/>
                  <a:gd name="T10" fmla="*/ 31 w 31"/>
                  <a:gd name="T11" fmla="*/ 8 h 39"/>
                  <a:gd name="T12" fmla="*/ 31 w 31"/>
                  <a:gd name="T13" fmla="*/ 3 h 39"/>
                  <a:gd name="T14" fmla="*/ 29 w 31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9">
                    <a:moveTo>
                      <a:pt x="0" y="39"/>
                    </a:moveTo>
                    <a:lnTo>
                      <a:pt x="5" y="39"/>
                    </a:lnTo>
                    <a:lnTo>
                      <a:pt x="11" y="36"/>
                    </a:lnTo>
                    <a:lnTo>
                      <a:pt x="18" y="28"/>
                    </a:lnTo>
                    <a:lnTo>
                      <a:pt x="26" y="21"/>
                    </a:lnTo>
                    <a:lnTo>
                      <a:pt x="31" y="8"/>
                    </a:lnTo>
                    <a:lnTo>
                      <a:pt x="31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7" name="Freeform 2357"/>
              <p:cNvSpPr>
                <a:spLocks/>
              </p:cNvSpPr>
              <p:nvPr/>
            </p:nvSpPr>
            <p:spPr bwMode="auto">
              <a:xfrm>
                <a:off x="3805" y="3163"/>
                <a:ext cx="85" cy="211"/>
              </a:xfrm>
              <a:custGeom>
                <a:avLst/>
                <a:gdLst>
                  <a:gd name="T0" fmla="*/ 0 w 85"/>
                  <a:gd name="T1" fmla="*/ 211 h 211"/>
                  <a:gd name="T2" fmla="*/ 13 w 85"/>
                  <a:gd name="T3" fmla="*/ 193 h 211"/>
                  <a:gd name="T4" fmla="*/ 28 w 85"/>
                  <a:gd name="T5" fmla="*/ 170 h 211"/>
                  <a:gd name="T6" fmla="*/ 36 w 85"/>
                  <a:gd name="T7" fmla="*/ 160 h 211"/>
                  <a:gd name="T8" fmla="*/ 57 w 85"/>
                  <a:gd name="T9" fmla="*/ 126 h 211"/>
                  <a:gd name="T10" fmla="*/ 57 w 85"/>
                  <a:gd name="T11" fmla="*/ 126 h 211"/>
                  <a:gd name="T12" fmla="*/ 77 w 85"/>
                  <a:gd name="T13" fmla="*/ 87 h 211"/>
                  <a:gd name="T14" fmla="*/ 80 w 85"/>
                  <a:gd name="T15" fmla="*/ 77 h 211"/>
                  <a:gd name="T16" fmla="*/ 85 w 85"/>
                  <a:gd name="T17" fmla="*/ 54 h 211"/>
                  <a:gd name="T18" fmla="*/ 77 w 85"/>
                  <a:gd name="T19" fmla="*/ 28 h 211"/>
                  <a:gd name="T20" fmla="*/ 62 w 85"/>
                  <a:gd name="T21" fmla="*/ 5 h 211"/>
                  <a:gd name="T22" fmla="*/ 57 w 85"/>
                  <a:gd name="T23" fmla="*/ 0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11">
                    <a:moveTo>
                      <a:pt x="0" y="211"/>
                    </a:moveTo>
                    <a:lnTo>
                      <a:pt x="13" y="193"/>
                    </a:lnTo>
                    <a:lnTo>
                      <a:pt x="28" y="170"/>
                    </a:lnTo>
                    <a:lnTo>
                      <a:pt x="36" y="160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77" y="87"/>
                    </a:lnTo>
                    <a:lnTo>
                      <a:pt x="80" y="77"/>
                    </a:lnTo>
                    <a:lnTo>
                      <a:pt x="85" y="54"/>
                    </a:lnTo>
                    <a:lnTo>
                      <a:pt x="77" y="28"/>
                    </a:lnTo>
                    <a:lnTo>
                      <a:pt x="62" y="5"/>
                    </a:lnTo>
                    <a:lnTo>
                      <a:pt x="5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8" name="Freeform 2358"/>
              <p:cNvSpPr>
                <a:spLocks/>
              </p:cNvSpPr>
              <p:nvPr/>
            </p:nvSpPr>
            <p:spPr bwMode="auto">
              <a:xfrm>
                <a:off x="3557" y="2990"/>
                <a:ext cx="160" cy="64"/>
              </a:xfrm>
              <a:custGeom>
                <a:avLst/>
                <a:gdLst>
                  <a:gd name="T0" fmla="*/ 160 w 160"/>
                  <a:gd name="T1" fmla="*/ 64 h 64"/>
                  <a:gd name="T2" fmla="*/ 147 w 160"/>
                  <a:gd name="T3" fmla="*/ 57 h 64"/>
                  <a:gd name="T4" fmla="*/ 124 w 160"/>
                  <a:gd name="T5" fmla="*/ 44 h 64"/>
                  <a:gd name="T6" fmla="*/ 98 w 160"/>
                  <a:gd name="T7" fmla="*/ 33 h 64"/>
                  <a:gd name="T8" fmla="*/ 93 w 160"/>
                  <a:gd name="T9" fmla="*/ 31 h 64"/>
                  <a:gd name="T10" fmla="*/ 72 w 160"/>
                  <a:gd name="T11" fmla="*/ 23 h 64"/>
                  <a:gd name="T12" fmla="*/ 47 w 160"/>
                  <a:gd name="T13" fmla="*/ 15 h 64"/>
                  <a:gd name="T14" fmla="*/ 21 w 160"/>
                  <a:gd name="T15" fmla="*/ 5 h 64"/>
                  <a:gd name="T16" fmla="*/ 0 w 160"/>
                  <a:gd name="T17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0" h="64">
                    <a:moveTo>
                      <a:pt x="160" y="64"/>
                    </a:moveTo>
                    <a:lnTo>
                      <a:pt x="147" y="57"/>
                    </a:lnTo>
                    <a:lnTo>
                      <a:pt x="124" y="44"/>
                    </a:lnTo>
                    <a:lnTo>
                      <a:pt x="98" y="33"/>
                    </a:lnTo>
                    <a:lnTo>
                      <a:pt x="93" y="31"/>
                    </a:lnTo>
                    <a:lnTo>
                      <a:pt x="72" y="23"/>
                    </a:lnTo>
                    <a:lnTo>
                      <a:pt x="47" y="15"/>
                    </a:lnTo>
                    <a:lnTo>
                      <a:pt x="21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99" name="Freeform 2359"/>
              <p:cNvSpPr>
                <a:spLocks/>
              </p:cNvSpPr>
              <p:nvPr/>
            </p:nvSpPr>
            <p:spPr bwMode="auto">
              <a:xfrm>
                <a:off x="4298" y="2546"/>
                <a:ext cx="469" cy="1027"/>
              </a:xfrm>
              <a:custGeom>
                <a:avLst/>
                <a:gdLst>
                  <a:gd name="T0" fmla="*/ 61 w 469"/>
                  <a:gd name="T1" fmla="*/ 988 h 1027"/>
                  <a:gd name="T2" fmla="*/ 54 w 469"/>
                  <a:gd name="T3" fmla="*/ 906 h 1027"/>
                  <a:gd name="T4" fmla="*/ 46 w 469"/>
                  <a:gd name="T5" fmla="*/ 854 h 1027"/>
                  <a:gd name="T6" fmla="*/ 33 w 469"/>
                  <a:gd name="T7" fmla="*/ 787 h 1027"/>
                  <a:gd name="T8" fmla="*/ 15 w 469"/>
                  <a:gd name="T9" fmla="*/ 707 h 1027"/>
                  <a:gd name="T10" fmla="*/ 5 w 469"/>
                  <a:gd name="T11" fmla="*/ 661 h 1027"/>
                  <a:gd name="T12" fmla="*/ 0 w 469"/>
                  <a:gd name="T13" fmla="*/ 586 h 1027"/>
                  <a:gd name="T14" fmla="*/ 12 w 469"/>
                  <a:gd name="T15" fmla="*/ 537 h 1027"/>
                  <a:gd name="T16" fmla="*/ 23 w 469"/>
                  <a:gd name="T17" fmla="*/ 485 h 1027"/>
                  <a:gd name="T18" fmla="*/ 25 w 469"/>
                  <a:gd name="T19" fmla="*/ 436 h 1027"/>
                  <a:gd name="T20" fmla="*/ 30 w 469"/>
                  <a:gd name="T21" fmla="*/ 384 h 1027"/>
                  <a:gd name="T22" fmla="*/ 41 w 469"/>
                  <a:gd name="T23" fmla="*/ 328 h 1027"/>
                  <a:gd name="T24" fmla="*/ 56 w 469"/>
                  <a:gd name="T25" fmla="*/ 302 h 1027"/>
                  <a:gd name="T26" fmla="*/ 98 w 469"/>
                  <a:gd name="T27" fmla="*/ 281 h 1027"/>
                  <a:gd name="T28" fmla="*/ 128 w 469"/>
                  <a:gd name="T29" fmla="*/ 250 h 1027"/>
                  <a:gd name="T30" fmla="*/ 136 w 469"/>
                  <a:gd name="T31" fmla="*/ 219 h 1027"/>
                  <a:gd name="T32" fmla="*/ 154 w 469"/>
                  <a:gd name="T33" fmla="*/ 183 h 1027"/>
                  <a:gd name="T34" fmla="*/ 175 w 469"/>
                  <a:gd name="T35" fmla="*/ 147 h 1027"/>
                  <a:gd name="T36" fmla="*/ 203 w 469"/>
                  <a:gd name="T37" fmla="*/ 132 h 1027"/>
                  <a:gd name="T38" fmla="*/ 214 w 469"/>
                  <a:gd name="T39" fmla="*/ 111 h 1027"/>
                  <a:gd name="T40" fmla="*/ 219 w 469"/>
                  <a:gd name="T41" fmla="*/ 75 h 1027"/>
                  <a:gd name="T42" fmla="*/ 229 w 469"/>
                  <a:gd name="T43" fmla="*/ 47 h 1027"/>
                  <a:gd name="T44" fmla="*/ 237 w 469"/>
                  <a:gd name="T45" fmla="*/ 28 h 1027"/>
                  <a:gd name="T46" fmla="*/ 247 w 469"/>
                  <a:gd name="T47" fmla="*/ 10 h 1027"/>
                  <a:gd name="T48" fmla="*/ 268 w 469"/>
                  <a:gd name="T49" fmla="*/ 8 h 1027"/>
                  <a:gd name="T50" fmla="*/ 281 w 469"/>
                  <a:gd name="T51" fmla="*/ 10 h 1027"/>
                  <a:gd name="T52" fmla="*/ 294 w 469"/>
                  <a:gd name="T53" fmla="*/ 0 h 1027"/>
                  <a:gd name="T54" fmla="*/ 314 w 469"/>
                  <a:gd name="T55" fmla="*/ 5 h 1027"/>
                  <a:gd name="T56" fmla="*/ 343 w 469"/>
                  <a:gd name="T57" fmla="*/ 28 h 1027"/>
                  <a:gd name="T58" fmla="*/ 358 w 469"/>
                  <a:gd name="T59" fmla="*/ 41 h 1027"/>
                  <a:gd name="T60" fmla="*/ 381 w 469"/>
                  <a:gd name="T61" fmla="*/ 67 h 1027"/>
                  <a:gd name="T62" fmla="*/ 392 w 469"/>
                  <a:gd name="T63" fmla="*/ 78 h 1027"/>
                  <a:gd name="T64" fmla="*/ 410 w 469"/>
                  <a:gd name="T65" fmla="*/ 96 h 1027"/>
                  <a:gd name="T66" fmla="*/ 420 w 469"/>
                  <a:gd name="T67" fmla="*/ 106 h 1027"/>
                  <a:gd name="T68" fmla="*/ 428 w 469"/>
                  <a:gd name="T69" fmla="*/ 116 h 1027"/>
                  <a:gd name="T70" fmla="*/ 441 w 469"/>
                  <a:gd name="T71" fmla="*/ 134 h 1027"/>
                  <a:gd name="T72" fmla="*/ 454 w 469"/>
                  <a:gd name="T73" fmla="*/ 155 h 1027"/>
                  <a:gd name="T74" fmla="*/ 461 w 469"/>
                  <a:gd name="T75" fmla="*/ 165 h 10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69" h="1027">
                    <a:moveTo>
                      <a:pt x="64" y="1027"/>
                    </a:moveTo>
                    <a:lnTo>
                      <a:pt x="61" y="988"/>
                    </a:lnTo>
                    <a:lnTo>
                      <a:pt x="59" y="947"/>
                    </a:lnTo>
                    <a:lnTo>
                      <a:pt x="54" y="906"/>
                    </a:lnTo>
                    <a:lnTo>
                      <a:pt x="49" y="867"/>
                    </a:lnTo>
                    <a:lnTo>
                      <a:pt x="46" y="854"/>
                    </a:lnTo>
                    <a:lnTo>
                      <a:pt x="41" y="826"/>
                    </a:lnTo>
                    <a:lnTo>
                      <a:pt x="33" y="787"/>
                    </a:lnTo>
                    <a:lnTo>
                      <a:pt x="23" y="748"/>
                    </a:lnTo>
                    <a:lnTo>
                      <a:pt x="15" y="707"/>
                    </a:lnTo>
                    <a:lnTo>
                      <a:pt x="7" y="668"/>
                    </a:lnTo>
                    <a:lnTo>
                      <a:pt x="5" y="661"/>
                    </a:lnTo>
                    <a:lnTo>
                      <a:pt x="0" y="627"/>
                    </a:lnTo>
                    <a:lnTo>
                      <a:pt x="0" y="586"/>
                    </a:lnTo>
                    <a:lnTo>
                      <a:pt x="2" y="562"/>
                    </a:lnTo>
                    <a:lnTo>
                      <a:pt x="12" y="537"/>
                    </a:lnTo>
                    <a:lnTo>
                      <a:pt x="18" y="524"/>
                    </a:lnTo>
                    <a:lnTo>
                      <a:pt x="23" y="485"/>
                    </a:lnTo>
                    <a:lnTo>
                      <a:pt x="25" y="470"/>
                    </a:lnTo>
                    <a:lnTo>
                      <a:pt x="25" y="436"/>
                    </a:lnTo>
                    <a:lnTo>
                      <a:pt x="28" y="410"/>
                    </a:lnTo>
                    <a:lnTo>
                      <a:pt x="30" y="384"/>
                    </a:lnTo>
                    <a:lnTo>
                      <a:pt x="33" y="364"/>
                    </a:lnTo>
                    <a:lnTo>
                      <a:pt x="41" y="328"/>
                    </a:lnTo>
                    <a:lnTo>
                      <a:pt x="41" y="325"/>
                    </a:lnTo>
                    <a:lnTo>
                      <a:pt x="56" y="302"/>
                    </a:lnTo>
                    <a:lnTo>
                      <a:pt x="74" y="289"/>
                    </a:lnTo>
                    <a:lnTo>
                      <a:pt x="98" y="281"/>
                    </a:lnTo>
                    <a:lnTo>
                      <a:pt x="116" y="271"/>
                    </a:lnTo>
                    <a:lnTo>
                      <a:pt x="128" y="250"/>
                    </a:lnTo>
                    <a:lnTo>
                      <a:pt x="136" y="222"/>
                    </a:lnTo>
                    <a:lnTo>
                      <a:pt x="136" y="219"/>
                    </a:lnTo>
                    <a:lnTo>
                      <a:pt x="144" y="201"/>
                    </a:lnTo>
                    <a:lnTo>
                      <a:pt x="154" y="183"/>
                    </a:lnTo>
                    <a:lnTo>
                      <a:pt x="165" y="163"/>
                    </a:lnTo>
                    <a:lnTo>
                      <a:pt x="175" y="147"/>
                    </a:lnTo>
                    <a:lnTo>
                      <a:pt x="190" y="139"/>
                    </a:lnTo>
                    <a:lnTo>
                      <a:pt x="203" y="132"/>
                    </a:lnTo>
                    <a:lnTo>
                      <a:pt x="211" y="119"/>
                    </a:lnTo>
                    <a:lnTo>
                      <a:pt x="214" y="111"/>
                    </a:lnTo>
                    <a:lnTo>
                      <a:pt x="216" y="96"/>
                    </a:lnTo>
                    <a:lnTo>
                      <a:pt x="219" y="75"/>
                    </a:lnTo>
                    <a:lnTo>
                      <a:pt x="224" y="57"/>
                    </a:lnTo>
                    <a:lnTo>
                      <a:pt x="229" y="47"/>
                    </a:lnTo>
                    <a:lnTo>
                      <a:pt x="237" y="34"/>
                    </a:lnTo>
                    <a:lnTo>
                      <a:pt x="237" y="28"/>
                    </a:lnTo>
                    <a:lnTo>
                      <a:pt x="239" y="21"/>
                    </a:lnTo>
                    <a:lnTo>
                      <a:pt x="247" y="10"/>
                    </a:lnTo>
                    <a:lnTo>
                      <a:pt x="257" y="5"/>
                    </a:lnTo>
                    <a:lnTo>
                      <a:pt x="268" y="8"/>
                    </a:lnTo>
                    <a:lnTo>
                      <a:pt x="270" y="8"/>
                    </a:lnTo>
                    <a:lnTo>
                      <a:pt x="281" y="10"/>
                    </a:lnTo>
                    <a:lnTo>
                      <a:pt x="288" y="5"/>
                    </a:lnTo>
                    <a:lnTo>
                      <a:pt x="294" y="0"/>
                    </a:lnTo>
                    <a:lnTo>
                      <a:pt x="301" y="0"/>
                    </a:lnTo>
                    <a:lnTo>
                      <a:pt x="314" y="5"/>
                    </a:lnTo>
                    <a:lnTo>
                      <a:pt x="330" y="18"/>
                    </a:lnTo>
                    <a:lnTo>
                      <a:pt x="343" y="28"/>
                    </a:lnTo>
                    <a:lnTo>
                      <a:pt x="345" y="31"/>
                    </a:lnTo>
                    <a:lnTo>
                      <a:pt x="358" y="41"/>
                    </a:lnTo>
                    <a:lnTo>
                      <a:pt x="368" y="54"/>
                    </a:lnTo>
                    <a:lnTo>
                      <a:pt x="381" y="67"/>
                    </a:lnTo>
                    <a:lnTo>
                      <a:pt x="386" y="72"/>
                    </a:lnTo>
                    <a:lnTo>
                      <a:pt x="392" y="78"/>
                    </a:lnTo>
                    <a:lnTo>
                      <a:pt x="399" y="85"/>
                    </a:lnTo>
                    <a:lnTo>
                      <a:pt x="410" y="96"/>
                    </a:lnTo>
                    <a:lnTo>
                      <a:pt x="417" y="103"/>
                    </a:lnTo>
                    <a:lnTo>
                      <a:pt x="420" y="106"/>
                    </a:lnTo>
                    <a:lnTo>
                      <a:pt x="425" y="111"/>
                    </a:lnTo>
                    <a:lnTo>
                      <a:pt x="428" y="116"/>
                    </a:lnTo>
                    <a:lnTo>
                      <a:pt x="433" y="121"/>
                    </a:lnTo>
                    <a:lnTo>
                      <a:pt x="441" y="134"/>
                    </a:lnTo>
                    <a:lnTo>
                      <a:pt x="448" y="145"/>
                    </a:lnTo>
                    <a:lnTo>
                      <a:pt x="454" y="155"/>
                    </a:lnTo>
                    <a:lnTo>
                      <a:pt x="461" y="165"/>
                    </a:lnTo>
                    <a:lnTo>
                      <a:pt x="461" y="165"/>
                    </a:lnTo>
                    <a:lnTo>
                      <a:pt x="469" y="18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0" name="Line 2360"/>
              <p:cNvSpPr>
                <a:spLocks noChangeShapeType="1"/>
              </p:cNvSpPr>
              <p:nvPr/>
            </p:nvSpPr>
            <p:spPr bwMode="auto">
              <a:xfrm flipH="1">
                <a:off x="4390" y="3268"/>
                <a:ext cx="42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1" name="Line 2361"/>
              <p:cNvSpPr>
                <a:spLocks noChangeShapeType="1"/>
              </p:cNvSpPr>
              <p:nvPr/>
            </p:nvSpPr>
            <p:spPr bwMode="auto">
              <a:xfrm flipH="1">
                <a:off x="4393" y="3271"/>
                <a:ext cx="4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2" name="Line 2362"/>
              <p:cNvSpPr>
                <a:spLocks noChangeShapeType="1"/>
              </p:cNvSpPr>
              <p:nvPr/>
            </p:nvSpPr>
            <p:spPr bwMode="auto">
              <a:xfrm flipH="1">
                <a:off x="4390" y="3274"/>
                <a:ext cx="4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3" name="Freeform 2363"/>
              <p:cNvSpPr>
                <a:spLocks/>
              </p:cNvSpPr>
              <p:nvPr/>
            </p:nvSpPr>
            <p:spPr bwMode="auto">
              <a:xfrm>
                <a:off x="4403" y="3248"/>
                <a:ext cx="36" cy="36"/>
              </a:xfrm>
              <a:custGeom>
                <a:avLst/>
                <a:gdLst>
                  <a:gd name="T0" fmla="*/ 36 w 36"/>
                  <a:gd name="T1" fmla="*/ 26 h 36"/>
                  <a:gd name="T2" fmla="*/ 0 w 36"/>
                  <a:gd name="T3" fmla="*/ 0 h 36"/>
                  <a:gd name="T4" fmla="*/ 0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36" y="26"/>
                    </a:moveTo>
                    <a:lnTo>
                      <a:pt x="0" y="0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4" name="Line 2364"/>
              <p:cNvSpPr>
                <a:spLocks noChangeShapeType="1"/>
              </p:cNvSpPr>
              <p:nvPr/>
            </p:nvSpPr>
            <p:spPr bwMode="auto">
              <a:xfrm>
                <a:off x="4390" y="3261"/>
                <a:ext cx="1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5" name="Line 2365"/>
              <p:cNvSpPr>
                <a:spLocks noChangeShapeType="1"/>
              </p:cNvSpPr>
              <p:nvPr/>
            </p:nvSpPr>
            <p:spPr bwMode="auto">
              <a:xfrm flipH="1" flipV="1">
                <a:off x="4390" y="3263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6" name="Line 2366"/>
              <p:cNvSpPr>
                <a:spLocks noChangeShapeType="1"/>
              </p:cNvSpPr>
              <p:nvPr/>
            </p:nvSpPr>
            <p:spPr bwMode="auto">
              <a:xfrm flipH="1" flipV="1">
                <a:off x="4390" y="3266"/>
                <a:ext cx="6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7" name="Line 2367"/>
              <p:cNvSpPr>
                <a:spLocks noChangeShapeType="1"/>
              </p:cNvSpPr>
              <p:nvPr/>
            </p:nvSpPr>
            <p:spPr bwMode="auto">
              <a:xfrm flipH="1">
                <a:off x="4390" y="3274"/>
                <a:ext cx="6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8" name="Line 2368"/>
              <p:cNvSpPr>
                <a:spLocks noChangeShapeType="1"/>
              </p:cNvSpPr>
              <p:nvPr/>
            </p:nvSpPr>
            <p:spPr bwMode="auto">
              <a:xfrm flipH="1">
                <a:off x="4390" y="3274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09" name="Freeform 2369"/>
              <p:cNvSpPr>
                <a:spLocks/>
              </p:cNvSpPr>
              <p:nvPr/>
            </p:nvSpPr>
            <p:spPr bwMode="auto">
              <a:xfrm>
                <a:off x="4390" y="3297"/>
                <a:ext cx="49" cy="31"/>
              </a:xfrm>
              <a:custGeom>
                <a:avLst/>
                <a:gdLst>
                  <a:gd name="T0" fmla="*/ 49 w 49"/>
                  <a:gd name="T1" fmla="*/ 2 h 31"/>
                  <a:gd name="T2" fmla="*/ 26 w 49"/>
                  <a:gd name="T3" fmla="*/ 0 h 31"/>
                  <a:gd name="T4" fmla="*/ 31 w 49"/>
                  <a:gd name="T5" fmla="*/ 2 h 31"/>
                  <a:gd name="T6" fmla="*/ 34 w 49"/>
                  <a:gd name="T7" fmla="*/ 10 h 31"/>
                  <a:gd name="T8" fmla="*/ 34 w 49"/>
                  <a:gd name="T9" fmla="*/ 18 h 31"/>
                  <a:gd name="T10" fmla="*/ 31 w 49"/>
                  <a:gd name="T11" fmla="*/ 23 h 31"/>
                  <a:gd name="T12" fmla="*/ 26 w 49"/>
                  <a:gd name="T13" fmla="*/ 28 h 31"/>
                  <a:gd name="T14" fmla="*/ 18 w 49"/>
                  <a:gd name="T15" fmla="*/ 31 h 31"/>
                  <a:gd name="T16" fmla="*/ 16 w 49"/>
                  <a:gd name="T17" fmla="*/ 31 h 31"/>
                  <a:gd name="T18" fmla="*/ 8 w 49"/>
                  <a:gd name="T19" fmla="*/ 28 h 31"/>
                  <a:gd name="T20" fmla="*/ 3 w 49"/>
                  <a:gd name="T21" fmla="*/ 26 h 31"/>
                  <a:gd name="T22" fmla="*/ 0 w 49"/>
                  <a:gd name="T23" fmla="*/ 18 h 31"/>
                  <a:gd name="T24" fmla="*/ 0 w 49"/>
                  <a:gd name="T25" fmla="*/ 10 h 31"/>
                  <a:gd name="T26" fmla="*/ 3 w 49"/>
                  <a:gd name="T27" fmla="*/ 2 h 31"/>
                  <a:gd name="T28" fmla="*/ 6 w 49"/>
                  <a:gd name="T29" fmla="*/ 2 h 31"/>
                  <a:gd name="T30" fmla="*/ 11 w 49"/>
                  <a:gd name="T31" fmla="*/ 0 h 31"/>
                  <a:gd name="T32" fmla="*/ 13 w 49"/>
                  <a:gd name="T33" fmla="*/ 0 h 31"/>
                  <a:gd name="T34" fmla="*/ 16 w 49"/>
                  <a:gd name="T35" fmla="*/ 2 h 31"/>
                  <a:gd name="T36" fmla="*/ 16 w 49"/>
                  <a:gd name="T37" fmla="*/ 2 h 31"/>
                  <a:gd name="T38" fmla="*/ 13 w 49"/>
                  <a:gd name="T39" fmla="*/ 5 h 31"/>
                  <a:gd name="T40" fmla="*/ 11 w 49"/>
                  <a:gd name="T41" fmla="*/ 5 h 31"/>
                  <a:gd name="T42" fmla="*/ 8 w 49"/>
                  <a:gd name="T43" fmla="*/ 2 h 31"/>
                  <a:gd name="T44" fmla="*/ 8 w 49"/>
                  <a:gd name="T4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9" h="31">
                    <a:moveTo>
                      <a:pt x="49" y="2"/>
                    </a:moveTo>
                    <a:lnTo>
                      <a:pt x="26" y="0"/>
                    </a:lnTo>
                    <a:lnTo>
                      <a:pt x="31" y="2"/>
                    </a:lnTo>
                    <a:lnTo>
                      <a:pt x="34" y="10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6" y="28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8" y="28"/>
                    </a:lnTo>
                    <a:lnTo>
                      <a:pt x="3" y="26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3" y="2"/>
                    </a:lnTo>
                    <a:lnTo>
                      <a:pt x="6" y="2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3" y="5"/>
                    </a:lnTo>
                    <a:lnTo>
                      <a:pt x="11" y="5"/>
                    </a:lnTo>
                    <a:lnTo>
                      <a:pt x="8" y="2"/>
                    </a:lnTo>
                    <a:lnTo>
                      <a:pt x="8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0" name="Freeform 2370"/>
              <p:cNvSpPr>
                <a:spLocks/>
              </p:cNvSpPr>
              <p:nvPr/>
            </p:nvSpPr>
            <p:spPr bwMode="auto">
              <a:xfrm>
                <a:off x="4398" y="3323"/>
                <a:ext cx="18" cy="2"/>
              </a:xfrm>
              <a:custGeom>
                <a:avLst/>
                <a:gdLst>
                  <a:gd name="T0" fmla="*/ 18 w 18"/>
                  <a:gd name="T1" fmla="*/ 0 h 2"/>
                  <a:gd name="T2" fmla="*/ 13 w 18"/>
                  <a:gd name="T3" fmla="*/ 2 h 2"/>
                  <a:gd name="T4" fmla="*/ 5 w 18"/>
                  <a:gd name="T5" fmla="*/ 2 h 2"/>
                  <a:gd name="T6" fmla="*/ 0 w 18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">
                    <a:moveTo>
                      <a:pt x="18" y="0"/>
                    </a:moveTo>
                    <a:lnTo>
                      <a:pt x="13" y="2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1" name="Freeform 2371"/>
              <p:cNvSpPr>
                <a:spLocks/>
              </p:cNvSpPr>
              <p:nvPr/>
            </p:nvSpPr>
            <p:spPr bwMode="auto">
              <a:xfrm>
                <a:off x="4390" y="3315"/>
                <a:ext cx="34" cy="8"/>
              </a:xfrm>
              <a:custGeom>
                <a:avLst/>
                <a:gdLst>
                  <a:gd name="T0" fmla="*/ 34 w 34"/>
                  <a:gd name="T1" fmla="*/ 0 h 8"/>
                  <a:gd name="T2" fmla="*/ 31 w 34"/>
                  <a:gd name="T3" fmla="*/ 5 h 8"/>
                  <a:gd name="T4" fmla="*/ 29 w 34"/>
                  <a:gd name="T5" fmla="*/ 5 h 8"/>
                  <a:gd name="T6" fmla="*/ 21 w 34"/>
                  <a:gd name="T7" fmla="*/ 8 h 8"/>
                  <a:gd name="T8" fmla="*/ 13 w 34"/>
                  <a:gd name="T9" fmla="*/ 8 h 8"/>
                  <a:gd name="T10" fmla="*/ 6 w 34"/>
                  <a:gd name="T11" fmla="*/ 8 h 8"/>
                  <a:gd name="T12" fmla="*/ 3 w 34"/>
                  <a:gd name="T13" fmla="*/ 5 h 8"/>
                  <a:gd name="T14" fmla="*/ 0 w 34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8">
                    <a:moveTo>
                      <a:pt x="34" y="0"/>
                    </a:moveTo>
                    <a:lnTo>
                      <a:pt x="31" y="5"/>
                    </a:lnTo>
                    <a:lnTo>
                      <a:pt x="29" y="5"/>
                    </a:lnTo>
                    <a:lnTo>
                      <a:pt x="21" y="8"/>
                    </a:lnTo>
                    <a:lnTo>
                      <a:pt x="13" y="8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2" name="Rectangle 2372"/>
              <p:cNvSpPr>
                <a:spLocks noChangeArrowheads="1"/>
              </p:cNvSpPr>
              <p:nvPr/>
            </p:nvSpPr>
            <p:spPr bwMode="auto">
              <a:xfrm>
                <a:off x="4401" y="3299"/>
                <a:ext cx="2" cy="1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3" name="Line 2373"/>
              <p:cNvSpPr>
                <a:spLocks noChangeShapeType="1"/>
              </p:cNvSpPr>
              <p:nvPr/>
            </p:nvSpPr>
            <p:spPr bwMode="auto">
              <a:xfrm>
                <a:off x="4439" y="3299"/>
                <a:ext cx="1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4" name="Line 2374"/>
              <p:cNvSpPr>
                <a:spLocks noChangeShapeType="1"/>
              </p:cNvSpPr>
              <p:nvPr/>
            </p:nvSpPr>
            <p:spPr bwMode="auto">
              <a:xfrm>
                <a:off x="4437" y="3299"/>
                <a:ext cx="1" cy="2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5" name="Freeform 2375"/>
              <p:cNvSpPr>
                <a:spLocks/>
              </p:cNvSpPr>
              <p:nvPr/>
            </p:nvSpPr>
            <p:spPr bwMode="auto">
              <a:xfrm>
                <a:off x="4434" y="3299"/>
                <a:ext cx="5" cy="24"/>
              </a:xfrm>
              <a:custGeom>
                <a:avLst/>
                <a:gdLst>
                  <a:gd name="T0" fmla="*/ 0 w 5"/>
                  <a:gd name="T1" fmla="*/ 0 h 24"/>
                  <a:gd name="T2" fmla="*/ 0 w 5"/>
                  <a:gd name="T3" fmla="*/ 11 h 24"/>
                  <a:gd name="T4" fmla="*/ 3 w 5"/>
                  <a:gd name="T5" fmla="*/ 21 h 24"/>
                  <a:gd name="T6" fmla="*/ 5 w 5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4">
                    <a:moveTo>
                      <a:pt x="0" y="0"/>
                    </a:moveTo>
                    <a:lnTo>
                      <a:pt x="0" y="11"/>
                    </a:lnTo>
                    <a:lnTo>
                      <a:pt x="3" y="21"/>
                    </a:lnTo>
                    <a:lnTo>
                      <a:pt x="5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6" name="Freeform 2376"/>
              <p:cNvSpPr>
                <a:spLocks/>
              </p:cNvSpPr>
              <p:nvPr/>
            </p:nvSpPr>
            <p:spPr bwMode="auto">
              <a:xfrm>
                <a:off x="4390" y="3341"/>
                <a:ext cx="49" cy="33"/>
              </a:xfrm>
              <a:custGeom>
                <a:avLst/>
                <a:gdLst>
                  <a:gd name="T0" fmla="*/ 49 w 49"/>
                  <a:gd name="T1" fmla="*/ 15 h 33"/>
                  <a:gd name="T2" fmla="*/ 47 w 49"/>
                  <a:gd name="T3" fmla="*/ 7 h 33"/>
                  <a:gd name="T4" fmla="*/ 39 w 49"/>
                  <a:gd name="T5" fmla="*/ 2 h 33"/>
                  <a:gd name="T6" fmla="*/ 29 w 49"/>
                  <a:gd name="T7" fmla="*/ 0 h 33"/>
                  <a:gd name="T8" fmla="*/ 21 w 49"/>
                  <a:gd name="T9" fmla="*/ 0 h 33"/>
                  <a:gd name="T10" fmla="*/ 11 w 49"/>
                  <a:gd name="T11" fmla="*/ 5 h 33"/>
                  <a:gd name="T12" fmla="*/ 3 w 49"/>
                  <a:gd name="T13" fmla="*/ 7 h 33"/>
                  <a:gd name="T14" fmla="*/ 0 w 49"/>
                  <a:gd name="T15" fmla="*/ 15 h 33"/>
                  <a:gd name="T16" fmla="*/ 0 w 49"/>
                  <a:gd name="T17" fmla="*/ 20 h 33"/>
                  <a:gd name="T18" fmla="*/ 3 w 49"/>
                  <a:gd name="T19" fmla="*/ 25 h 33"/>
                  <a:gd name="T20" fmla="*/ 11 w 49"/>
                  <a:gd name="T21" fmla="*/ 31 h 33"/>
                  <a:gd name="T22" fmla="*/ 21 w 49"/>
                  <a:gd name="T23" fmla="*/ 33 h 33"/>
                  <a:gd name="T24" fmla="*/ 29 w 49"/>
                  <a:gd name="T25" fmla="*/ 33 h 33"/>
                  <a:gd name="T26" fmla="*/ 42 w 49"/>
                  <a:gd name="T27" fmla="*/ 31 h 33"/>
                  <a:gd name="T28" fmla="*/ 47 w 49"/>
                  <a:gd name="T29" fmla="*/ 25 h 33"/>
                  <a:gd name="T30" fmla="*/ 49 w 49"/>
                  <a:gd name="T31" fmla="*/ 20 h 33"/>
                  <a:gd name="T32" fmla="*/ 49 w 49"/>
                  <a:gd name="T33" fmla="*/ 1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3">
                    <a:moveTo>
                      <a:pt x="49" y="15"/>
                    </a:moveTo>
                    <a:lnTo>
                      <a:pt x="47" y="7"/>
                    </a:lnTo>
                    <a:lnTo>
                      <a:pt x="39" y="2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1" y="5"/>
                    </a:lnTo>
                    <a:lnTo>
                      <a:pt x="3" y="7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5"/>
                    </a:lnTo>
                    <a:lnTo>
                      <a:pt x="11" y="31"/>
                    </a:lnTo>
                    <a:lnTo>
                      <a:pt x="21" y="33"/>
                    </a:lnTo>
                    <a:lnTo>
                      <a:pt x="29" y="33"/>
                    </a:lnTo>
                    <a:lnTo>
                      <a:pt x="42" y="31"/>
                    </a:lnTo>
                    <a:lnTo>
                      <a:pt x="47" y="25"/>
                    </a:lnTo>
                    <a:lnTo>
                      <a:pt x="49" y="20"/>
                    </a:lnTo>
                    <a:lnTo>
                      <a:pt x="49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7" name="Freeform 2377"/>
              <p:cNvSpPr>
                <a:spLocks/>
              </p:cNvSpPr>
              <p:nvPr/>
            </p:nvSpPr>
            <p:spPr bwMode="auto">
              <a:xfrm>
                <a:off x="4396" y="3343"/>
                <a:ext cx="38" cy="5"/>
              </a:xfrm>
              <a:custGeom>
                <a:avLst/>
                <a:gdLst>
                  <a:gd name="T0" fmla="*/ 38 w 38"/>
                  <a:gd name="T1" fmla="*/ 5 h 5"/>
                  <a:gd name="T2" fmla="*/ 33 w 38"/>
                  <a:gd name="T3" fmla="*/ 3 h 5"/>
                  <a:gd name="T4" fmla="*/ 25 w 38"/>
                  <a:gd name="T5" fmla="*/ 0 h 5"/>
                  <a:gd name="T6" fmla="*/ 12 w 38"/>
                  <a:gd name="T7" fmla="*/ 0 h 5"/>
                  <a:gd name="T8" fmla="*/ 5 w 38"/>
                  <a:gd name="T9" fmla="*/ 3 h 5"/>
                  <a:gd name="T10" fmla="*/ 0 w 3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5">
                    <a:moveTo>
                      <a:pt x="38" y="5"/>
                    </a:moveTo>
                    <a:lnTo>
                      <a:pt x="33" y="3"/>
                    </a:lnTo>
                    <a:lnTo>
                      <a:pt x="25" y="0"/>
                    </a:lnTo>
                    <a:lnTo>
                      <a:pt x="12" y="0"/>
                    </a:lnTo>
                    <a:lnTo>
                      <a:pt x="5" y="3"/>
                    </a:lnTo>
                    <a:lnTo>
                      <a:pt x="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8" name="Freeform 2378"/>
              <p:cNvSpPr>
                <a:spLocks/>
              </p:cNvSpPr>
              <p:nvPr/>
            </p:nvSpPr>
            <p:spPr bwMode="auto">
              <a:xfrm>
                <a:off x="4396" y="3366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5 w 38"/>
                  <a:gd name="T3" fmla="*/ 3 h 6"/>
                  <a:gd name="T4" fmla="*/ 12 w 38"/>
                  <a:gd name="T5" fmla="*/ 6 h 6"/>
                  <a:gd name="T6" fmla="*/ 25 w 38"/>
                  <a:gd name="T7" fmla="*/ 6 h 6"/>
                  <a:gd name="T8" fmla="*/ 36 w 38"/>
                  <a:gd name="T9" fmla="*/ 3 h 6"/>
                  <a:gd name="T10" fmla="*/ 38 w 38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6">
                    <a:moveTo>
                      <a:pt x="0" y="0"/>
                    </a:moveTo>
                    <a:lnTo>
                      <a:pt x="5" y="3"/>
                    </a:lnTo>
                    <a:lnTo>
                      <a:pt x="12" y="6"/>
                    </a:lnTo>
                    <a:lnTo>
                      <a:pt x="25" y="6"/>
                    </a:lnTo>
                    <a:lnTo>
                      <a:pt x="36" y="3"/>
                    </a:lnTo>
                    <a:lnTo>
                      <a:pt x="3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19" name="Freeform 2379"/>
              <p:cNvSpPr>
                <a:spLocks/>
              </p:cNvSpPr>
              <p:nvPr/>
            </p:nvSpPr>
            <p:spPr bwMode="auto">
              <a:xfrm>
                <a:off x="4390" y="3346"/>
                <a:ext cx="49" cy="10"/>
              </a:xfrm>
              <a:custGeom>
                <a:avLst/>
                <a:gdLst>
                  <a:gd name="T0" fmla="*/ 49 w 49"/>
                  <a:gd name="T1" fmla="*/ 10 h 10"/>
                  <a:gd name="T2" fmla="*/ 47 w 49"/>
                  <a:gd name="T3" fmla="*/ 5 h 10"/>
                  <a:gd name="T4" fmla="*/ 42 w 49"/>
                  <a:gd name="T5" fmla="*/ 2 h 10"/>
                  <a:gd name="T6" fmla="*/ 31 w 49"/>
                  <a:gd name="T7" fmla="*/ 0 h 10"/>
                  <a:gd name="T8" fmla="*/ 18 w 49"/>
                  <a:gd name="T9" fmla="*/ 0 h 10"/>
                  <a:gd name="T10" fmla="*/ 8 w 49"/>
                  <a:gd name="T11" fmla="*/ 2 h 10"/>
                  <a:gd name="T12" fmla="*/ 3 w 49"/>
                  <a:gd name="T13" fmla="*/ 5 h 10"/>
                  <a:gd name="T14" fmla="*/ 0 w 49"/>
                  <a:gd name="T1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0">
                    <a:moveTo>
                      <a:pt x="49" y="10"/>
                    </a:moveTo>
                    <a:lnTo>
                      <a:pt x="47" y="5"/>
                    </a:lnTo>
                    <a:lnTo>
                      <a:pt x="42" y="2"/>
                    </a:lnTo>
                    <a:lnTo>
                      <a:pt x="31" y="0"/>
                    </a:lnTo>
                    <a:lnTo>
                      <a:pt x="18" y="0"/>
                    </a:lnTo>
                    <a:lnTo>
                      <a:pt x="8" y="2"/>
                    </a:lnTo>
                    <a:lnTo>
                      <a:pt x="3" y="5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0" name="Freeform 2380"/>
              <p:cNvSpPr>
                <a:spLocks/>
              </p:cNvSpPr>
              <p:nvPr/>
            </p:nvSpPr>
            <p:spPr bwMode="auto">
              <a:xfrm>
                <a:off x="4390" y="3361"/>
                <a:ext cx="49" cy="8"/>
              </a:xfrm>
              <a:custGeom>
                <a:avLst/>
                <a:gdLst>
                  <a:gd name="T0" fmla="*/ 0 w 49"/>
                  <a:gd name="T1" fmla="*/ 0 h 8"/>
                  <a:gd name="T2" fmla="*/ 3 w 49"/>
                  <a:gd name="T3" fmla="*/ 5 h 8"/>
                  <a:gd name="T4" fmla="*/ 8 w 49"/>
                  <a:gd name="T5" fmla="*/ 5 h 8"/>
                  <a:gd name="T6" fmla="*/ 18 w 49"/>
                  <a:gd name="T7" fmla="*/ 8 h 8"/>
                  <a:gd name="T8" fmla="*/ 31 w 49"/>
                  <a:gd name="T9" fmla="*/ 8 h 8"/>
                  <a:gd name="T10" fmla="*/ 42 w 49"/>
                  <a:gd name="T11" fmla="*/ 5 h 8"/>
                  <a:gd name="T12" fmla="*/ 47 w 49"/>
                  <a:gd name="T13" fmla="*/ 3 h 8"/>
                  <a:gd name="T14" fmla="*/ 49 w 49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8">
                    <a:moveTo>
                      <a:pt x="0" y="0"/>
                    </a:moveTo>
                    <a:lnTo>
                      <a:pt x="3" y="5"/>
                    </a:lnTo>
                    <a:lnTo>
                      <a:pt x="8" y="5"/>
                    </a:lnTo>
                    <a:lnTo>
                      <a:pt x="18" y="8"/>
                    </a:lnTo>
                    <a:lnTo>
                      <a:pt x="31" y="8"/>
                    </a:lnTo>
                    <a:lnTo>
                      <a:pt x="42" y="5"/>
                    </a:lnTo>
                    <a:lnTo>
                      <a:pt x="47" y="3"/>
                    </a:lnTo>
                    <a:lnTo>
                      <a:pt x="4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1" name="Freeform 2381"/>
              <p:cNvSpPr>
                <a:spLocks/>
              </p:cNvSpPr>
              <p:nvPr/>
            </p:nvSpPr>
            <p:spPr bwMode="auto">
              <a:xfrm>
                <a:off x="4419" y="3403"/>
                <a:ext cx="7" cy="170"/>
              </a:xfrm>
              <a:custGeom>
                <a:avLst/>
                <a:gdLst>
                  <a:gd name="T0" fmla="*/ 7 w 7"/>
                  <a:gd name="T1" fmla="*/ 170 h 170"/>
                  <a:gd name="T2" fmla="*/ 7 w 7"/>
                  <a:gd name="T3" fmla="*/ 129 h 170"/>
                  <a:gd name="T4" fmla="*/ 5 w 7"/>
                  <a:gd name="T5" fmla="*/ 85 h 170"/>
                  <a:gd name="T6" fmla="*/ 2 w 7"/>
                  <a:gd name="T7" fmla="*/ 43 h 170"/>
                  <a:gd name="T8" fmla="*/ 0 w 7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70">
                    <a:moveTo>
                      <a:pt x="7" y="170"/>
                    </a:moveTo>
                    <a:lnTo>
                      <a:pt x="7" y="129"/>
                    </a:lnTo>
                    <a:lnTo>
                      <a:pt x="5" y="85"/>
                    </a:lnTo>
                    <a:lnTo>
                      <a:pt x="2" y="43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2" name="Freeform 2382"/>
              <p:cNvSpPr>
                <a:spLocks/>
              </p:cNvSpPr>
              <p:nvPr/>
            </p:nvSpPr>
            <p:spPr bwMode="auto">
              <a:xfrm>
                <a:off x="4424" y="2711"/>
                <a:ext cx="485" cy="511"/>
              </a:xfrm>
              <a:custGeom>
                <a:avLst/>
                <a:gdLst>
                  <a:gd name="T0" fmla="*/ 0 w 485"/>
                  <a:gd name="T1" fmla="*/ 511 h 511"/>
                  <a:gd name="T2" fmla="*/ 13 w 485"/>
                  <a:gd name="T3" fmla="*/ 457 h 511"/>
                  <a:gd name="T4" fmla="*/ 8 w 485"/>
                  <a:gd name="T5" fmla="*/ 372 h 511"/>
                  <a:gd name="T6" fmla="*/ 0 w 485"/>
                  <a:gd name="T7" fmla="*/ 325 h 511"/>
                  <a:gd name="T8" fmla="*/ 31 w 485"/>
                  <a:gd name="T9" fmla="*/ 294 h 511"/>
                  <a:gd name="T10" fmla="*/ 70 w 485"/>
                  <a:gd name="T11" fmla="*/ 297 h 511"/>
                  <a:gd name="T12" fmla="*/ 101 w 485"/>
                  <a:gd name="T13" fmla="*/ 289 h 511"/>
                  <a:gd name="T14" fmla="*/ 113 w 485"/>
                  <a:gd name="T15" fmla="*/ 271 h 511"/>
                  <a:gd name="T16" fmla="*/ 134 w 485"/>
                  <a:gd name="T17" fmla="*/ 222 h 511"/>
                  <a:gd name="T18" fmla="*/ 139 w 485"/>
                  <a:gd name="T19" fmla="*/ 189 h 511"/>
                  <a:gd name="T20" fmla="*/ 147 w 485"/>
                  <a:gd name="T21" fmla="*/ 155 h 511"/>
                  <a:gd name="T22" fmla="*/ 165 w 485"/>
                  <a:gd name="T23" fmla="*/ 129 h 511"/>
                  <a:gd name="T24" fmla="*/ 178 w 485"/>
                  <a:gd name="T25" fmla="*/ 88 h 511"/>
                  <a:gd name="T26" fmla="*/ 183 w 485"/>
                  <a:gd name="T27" fmla="*/ 67 h 511"/>
                  <a:gd name="T28" fmla="*/ 196 w 485"/>
                  <a:gd name="T29" fmla="*/ 36 h 511"/>
                  <a:gd name="T30" fmla="*/ 209 w 485"/>
                  <a:gd name="T31" fmla="*/ 8 h 511"/>
                  <a:gd name="T32" fmla="*/ 229 w 485"/>
                  <a:gd name="T33" fmla="*/ 3 h 511"/>
                  <a:gd name="T34" fmla="*/ 253 w 485"/>
                  <a:gd name="T35" fmla="*/ 11 h 511"/>
                  <a:gd name="T36" fmla="*/ 271 w 485"/>
                  <a:gd name="T37" fmla="*/ 11 h 511"/>
                  <a:gd name="T38" fmla="*/ 289 w 485"/>
                  <a:gd name="T39" fmla="*/ 23 h 511"/>
                  <a:gd name="T40" fmla="*/ 317 w 485"/>
                  <a:gd name="T41" fmla="*/ 57 h 511"/>
                  <a:gd name="T42" fmla="*/ 333 w 485"/>
                  <a:gd name="T43" fmla="*/ 72 h 511"/>
                  <a:gd name="T44" fmla="*/ 361 w 485"/>
                  <a:gd name="T45" fmla="*/ 119 h 511"/>
                  <a:gd name="T46" fmla="*/ 379 w 485"/>
                  <a:gd name="T47" fmla="*/ 150 h 511"/>
                  <a:gd name="T48" fmla="*/ 392 w 485"/>
                  <a:gd name="T49" fmla="*/ 170 h 511"/>
                  <a:gd name="T50" fmla="*/ 415 w 485"/>
                  <a:gd name="T51" fmla="*/ 214 h 511"/>
                  <a:gd name="T52" fmla="*/ 426 w 485"/>
                  <a:gd name="T53" fmla="*/ 240 h 511"/>
                  <a:gd name="T54" fmla="*/ 441 w 485"/>
                  <a:gd name="T55" fmla="*/ 274 h 511"/>
                  <a:gd name="T56" fmla="*/ 454 w 485"/>
                  <a:gd name="T57" fmla="*/ 302 h 511"/>
                  <a:gd name="T58" fmla="*/ 464 w 485"/>
                  <a:gd name="T59" fmla="*/ 333 h 511"/>
                  <a:gd name="T60" fmla="*/ 475 w 485"/>
                  <a:gd name="T61" fmla="*/ 364 h 511"/>
                  <a:gd name="T62" fmla="*/ 482 w 485"/>
                  <a:gd name="T63" fmla="*/ 390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85" h="511">
                    <a:moveTo>
                      <a:pt x="0" y="511"/>
                    </a:moveTo>
                    <a:lnTo>
                      <a:pt x="0" y="511"/>
                    </a:lnTo>
                    <a:lnTo>
                      <a:pt x="13" y="465"/>
                    </a:lnTo>
                    <a:lnTo>
                      <a:pt x="13" y="457"/>
                    </a:lnTo>
                    <a:lnTo>
                      <a:pt x="15" y="416"/>
                    </a:lnTo>
                    <a:lnTo>
                      <a:pt x="8" y="372"/>
                    </a:lnTo>
                    <a:lnTo>
                      <a:pt x="2" y="348"/>
                    </a:lnTo>
                    <a:lnTo>
                      <a:pt x="0" y="325"/>
                    </a:lnTo>
                    <a:lnTo>
                      <a:pt x="8" y="299"/>
                    </a:lnTo>
                    <a:lnTo>
                      <a:pt x="31" y="294"/>
                    </a:lnTo>
                    <a:lnTo>
                      <a:pt x="57" y="297"/>
                    </a:lnTo>
                    <a:lnTo>
                      <a:pt x="70" y="297"/>
                    </a:lnTo>
                    <a:lnTo>
                      <a:pt x="80" y="297"/>
                    </a:lnTo>
                    <a:lnTo>
                      <a:pt x="101" y="289"/>
                    </a:lnTo>
                    <a:lnTo>
                      <a:pt x="106" y="284"/>
                    </a:lnTo>
                    <a:lnTo>
                      <a:pt x="113" y="271"/>
                    </a:lnTo>
                    <a:lnTo>
                      <a:pt x="126" y="248"/>
                    </a:lnTo>
                    <a:lnTo>
                      <a:pt x="134" y="222"/>
                    </a:lnTo>
                    <a:lnTo>
                      <a:pt x="134" y="217"/>
                    </a:lnTo>
                    <a:lnTo>
                      <a:pt x="139" y="189"/>
                    </a:lnTo>
                    <a:lnTo>
                      <a:pt x="144" y="158"/>
                    </a:lnTo>
                    <a:lnTo>
                      <a:pt x="147" y="155"/>
                    </a:lnTo>
                    <a:lnTo>
                      <a:pt x="155" y="142"/>
                    </a:lnTo>
                    <a:lnTo>
                      <a:pt x="165" y="129"/>
                    </a:lnTo>
                    <a:lnTo>
                      <a:pt x="175" y="111"/>
                    </a:lnTo>
                    <a:lnTo>
                      <a:pt x="178" y="88"/>
                    </a:lnTo>
                    <a:lnTo>
                      <a:pt x="180" y="80"/>
                    </a:lnTo>
                    <a:lnTo>
                      <a:pt x="183" y="67"/>
                    </a:lnTo>
                    <a:lnTo>
                      <a:pt x="191" y="49"/>
                    </a:lnTo>
                    <a:lnTo>
                      <a:pt x="196" y="36"/>
                    </a:lnTo>
                    <a:lnTo>
                      <a:pt x="204" y="23"/>
                    </a:lnTo>
                    <a:lnTo>
                      <a:pt x="209" y="8"/>
                    </a:lnTo>
                    <a:lnTo>
                      <a:pt x="217" y="0"/>
                    </a:lnTo>
                    <a:lnTo>
                      <a:pt x="229" y="3"/>
                    </a:lnTo>
                    <a:lnTo>
                      <a:pt x="242" y="11"/>
                    </a:lnTo>
                    <a:lnTo>
                      <a:pt x="253" y="11"/>
                    </a:lnTo>
                    <a:lnTo>
                      <a:pt x="260" y="5"/>
                    </a:lnTo>
                    <a:lnTo>
                      <a:pt x="271" y="11"/>
                    </a:lnTo>
                    <a:lnTo>
                      <a:pt x="286" y="23"/>
                    </a:lnTo>
                    <a:lnTo>
                      <a:pt x="289" y="23"/>
                    </a:lnTo>
                    <a:lnTo>
                      <a:pt x="302" y="41"/>
                    </a:lnTo>
                    <a:lnTo>
                      <a:pt x="317" y="57"/>
                    </a:lnTo>
                    <a:lnTo>
                      <a:pt x="328" y="70"/>
                    </a:lnTo>
                    <a:lnTo>
                      <a:pt x="333" y="72"/>
                    </a:lnTo>
                    <a:lnTo>
                      <a:pt x="346" y="93"/>
                    </a:lnTo>
                    <a:lnTo>
                      <a:pt x="361" y="119"/>
                    </a:lnTo>
                    <a:lnTo>
                      <a:pt x="364" y="121"/>
                    </a:lnTo>
                    <a:lnTo>
                      <a:pt x="379" y="150"/>
                    </a:lnTo>
                    <a:lnTo>
                      <a:pt x="392" y="168"/>
                    </a:lnTo>
                    <a:lnTo>
                      <a:pt x="392" y="170"/>
                    </a:lnTo>
                    <a:lnTo>
                      <a:pt x="402" y="189"/>
                    </a:lnTo>
                    <a:lnTo>
                      <a:pt x="415" y="214"/>
                    </a:lnTo>
                    <a:lnTo>
                      <a:pt x="420" y="222"/>
                    </a:lnTo>
                    <a:lnTo>
                      <a:pt x="426" y="240"/>
                    </a:lnTo>
                    <a:lnTo>
                      <a:pt x="433" y="256"/>
                    </a:lnTo>
                    <a:lnTo>
                      <a:pt x="441" y="274"/>
                    </a:lnTo>
                    <a:lnTo>
                      <a:pt x="444" y="279"/>
                    </a:lnTo>
                    <a:lnTo>
                      <a:pt x="454" y="302"/>
                    </a:lnTo>
                    <a:lnTo>
                      <a:pt x="462" y="325"/>
                    </a:lnTo>
                    <a:lnTo>
                      <a:pt x="464" y="333"/>
                    </a:lnTo>
                    <a:lnTo>
                      <a:pt x="467" y="343"/>
                    </a:lnTo>
                    <a:lnTo>
                      <a:pt x="475" y="364"/>
                    </a:lnTo>
                    <a:lnTo>
                      <a:pt x="480" y="385"/>
                    </a:lnTo>
                    <a:lnTo>
                      <a:pt x="482" y="390"/>
                    </a:lnTo>
                    <a:lnTo>
                      <a:pt x="485" y="40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3" name="Freeform 2383"/>
              <p:cNvSpPr>
                <a:spLocks/>
              </p:cNvSpPr>
              <p:nvPr/>
            </p:nvSpPr>
            <p:spPr bwMode="auto">
              <a:xfrm>
                <a:off x="4550" y="2985"/>
                <a:ext cx="390" cy="588"/>
              </a:xfrm>
              <a:custGeom>
                <a:avLst/>
                <a:gdLst>
                  <a:gd name="T0" fmla="*/ 0 w 390"/>
                  <a:gd name="T1" fmla="*/ 588 h 588"/>
                  <a:gd name="T2" fmla="*/ 13 w 390"/>
                  <a:gd name="T3" fmla="*/ 541 h 588"/>
                  <a:gd name="T4" fmla="*/ 16 w 390"/>
                  <a:gd name="T5" fmla="*/ 534 h 588"/>
                  <a:gd name="T6" fmla="*/ 21 w 390"/>
                  <a:gd name="T7" fmla="*/ 495 h 588"/>
                  <a:gd name="T8" fmla="*/ 29 w 390"/>
                  <a:gd name="T9" fmla="*/ 446 h 588"/>
                  <a:gd name="T10" fmla="*/ 31 w 390"/>
                  <a:gd name="T11" fmla="*/ 430 h 588"/>
                  <a:gd name="T12" fmla="*/ 39 w 390"/>
                  <a:gd name="T13" fmla="*/ 397 h 588"/>
                  <a:gd name="T14" fmla="*/ 47 w 390"/>
                  <a:gd name="T15" fmla="*/ 371 h 588"/>
                  <a:gd name="T16" fmla="*/ 62 w 390"/>
                  <a:gd name="T17" fmla="*/ 343 h 588"/>
                  <a:gd name="T18" fmla="*/ 62 w 390"/>
                  <a:gd name="T19" fmla="*/ 343 h 588"/>
                  <a:gd name="T20" fmla="*/ 78 w 390"/>
                  <a:gd name="T21" fmla="*/ 312 h 588"/>
                  <a:gd name="T22" fmla="*/ 83 w 390"/>
                  <a:gd name="T23" fmla="*/ 291 h 588"/>
                  <a:gd name="T24" fmla="*/ 88 w 390"/>
                  <a:gd name="T25" fmla="*/ 268 h 588"/>
                  <a:gd name="T26" fmla="*/ 101 w 390"/>
                  <a:gd name="T27" fmla="*/ 234 h 588"/>
                  <a:gd name="T28" fmla="*/ 101 w 390"/>
                  <a:gd name="T29" fmla="*/ 234 h 588"/>
                  <a:gd name="T30" fmla="*/ 116 w 390"/>
                  <a:gd name="T31" fmla="*/ 216 h 588"/>
                  <a:gd name="T32" fmla="*/ 127 w 390"/>
                  <a:gd name="T33" fmla="*/ 193 h 588"/>
                  <a:gd name="T34" fmla="*/ 132 w 390"/>
                  <a:gd name="T35" fmla="*/ 175 h 588"/>
                  <a:gd name="T36" fmla="*/ 132 w 390"/>
                  <a:gd name="T37" fmla="*/ 147 h 588"/>
                  <a:gd name="T38" fmla="*/ 134 w 390"/>
                  <a:gd name="T39" fmla="*/ 118 h 588"/>
                  <a:gd name="T40" fmla="*/ 134 w 390"/>
                  <a:gd name="T41" fmla="*/ 98 h 588"/>
                  <a:gd name="T42" fmla="*/ 147 w 390"/>
                  <a:gd name="T43" fmla="*/ 85 h 588"/>
                  <a:gd name="T44" fmla="*/ 163 w 390"/>
                  <a:gd name="T45" fmla="*/ 85 h 588"/>
                  <a:gd name="T46" fmla="*/ 176 w 390"/>
                  <a:gd name="T47" fmla="*/ 85 h 588"/>
                  <a:gd name="T48" fmla="*/ 183 w 390"/>
                  <a:gd name="T49" fmla="*/ 67 h 588"/>
                  <a:gd name="T50" fmla="*/ 186 w 390"/>
                  <a:gd name="T51" fmla="*/ 46 h 588"/>
                  <a:gd name="T52" fmla="*/ 186 w 390"/>
                  <a:gd name="T53" fmla="*/ 31 h 588"/>
                  <a:gd name="T54" fmla="*/ 191 w 390"/>
                  <a:gd name="T55" fmla="*/ 7 h 588"/>
                  <a:gd name="T56" fmla="*/ 199 w 390"/>
                  <a:gd name="T57" fmla="*/ 0 h 588"/>
                  <a:gd name="T58" fmla="*/ 212 w 390"/>
                  <a:gd name="T59" fmla="*/ 0 h 588"/>
                  <a:gd name="T60" fmla="*/ 222 w 390"/>
                  <a:gd name="T61" fmla="*/ 2 h 588"/>
                  <a:gd name="T62" fmla="*/ 232 w 390"/>
                  <a:gd name="T63" fmla="*/ 0 h 588"/>
                  <a:gd name="T64" fmla="*/ 243 w 390"/>
                  <a:gd name="T65" fmla="*/ 5 h 588"/>
                  <a:gd name="T66" fmla="*/ 256 w 390"/>
                  <a:gd name="T67" fmla="*/ 18 h 588"/>
                  <a:gd name="T68" fmla="*/ 258 w 390"/>
                  <a:gd name="T69" fmla="*/ 23 h 588"/>
                  <a:gd name="T70" fmla="*/ 279 w 390"/>
                  <a:gd name="T71" fmla="*/ 62 h 588"/>
                  <a:gd name="T72" fmla="*/ 284 w 390"/>
                  <a:gd name="T73" fmla="*/ 74 h 588"/>
                  <a:gd name="T74" fmla="*/ 300 w 390"/>
                  <a:gd name="T75" fmla="*/ 113 h 588"/>
                  <a:gd name="T76" fmla="*/ 307 w 390"/>
                  <a:gd name="T77" fmla="*/ 129 h 588"/>
                  <a:gd name="T78" fmla="*/ 318 w 390"/>
                  <a:gd name="T79" fmla="*/ 157 h 588"/>
                  <a:gd name="T80" fmla="*/ 328 w 390"/>
                  <a:gd name="T81" fmla="*/ 183 h 588"/>
                  <a:gd name="T82" fmla="*/ 336 w 390"/>
                  <a:gd name="T83" fmla="*/ 206 h 588"/>
                  <a:gd name="T84" fmla="*/ 346 w 390"/>
                  <a:gd name="T85" fmla="*/ 240 h 588"/>
                  <a:gd name="T86" fmla="*/ 354 w 390"/>
                  <a:gd name="T87" fmla="*/ 278 h 588"/>
                  <a:gd name="T88" fmla="*/ 359 w 390"/>
                  <a:gd name="T89" fmla="*/ 296 h 588"/>
                  <a:gd name="T90" fmla="*/ 369 w 390"/>
                  <a:gd name="T91" fmla="*/ 356 h 588"/>
                  <a:gd name="T92" fmla="*/ 377 w 390"/>
                  <a:gd name="T93" fmla="*/ 412 h 588"/>
                  <a:gd name="T94" fmla="*/ 379 w 390"/>
                  <a:gd name="T95" fmla="*/ 428 h 588"/>
                  <a:gd name="T96" fmla="*/ 385 w 390"/>
                  <a:gd name="T97" fmla="*/ 472 h 588"/>
                  <a:gd name="T98" fmla="*/ 390 w 390"/>
                  <a:gd name="T99" fmla="*/ 528 h 588"/>
                  <a:gd name="T100" fmla="*/ 390 w 390"/>
                  <a:gd name="T101" fmla="*/ 547 h 588"/>
                  <a:gd name="T102" fmla="*/ 390 w 390"/>
                  <a:gd name="T103" fmla="*/ 58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0" h="588">
                    <a:moveTo>
                      <a:pt x="0" y="588"/>
                    </a:moveTo>
                    <a:lnTo>
                      <a:pt x="13" y="541"/>
                    </a:lnTo>
                    <a:lnTo>
                      <a:pt x="16" y="534"/>
                    </a:lnTo>
                    <a:lnTo>
                      <a:pt x="21" y="495"/>
                    </a:lnTo>
                    <a:lnTo>
                      <a:pt x="29" y="446"/>
                    </a:lnTo>
                    <a:lnTo>
                      <a:pt x="31" y="430"/>
                    </a:lnTo>
                    <a:lnTo>
                      <a:pt x="39" y="397"/>
                    </a:lnTo>
                    <a:lnTo>
                      <a:pt x="47" y="371"/>
                    </a:lnTo>
                    <a:lnTo>
                      <a:pt x="62" y="343"/>
                    </a:lnTo>
                    <a:lnTo>
                      <a:pt x="62" y="343"/>
                    </a:lnTo>
                    <a:lnTo>
                      <a:pt x="78" y="312"/>
                    </a:lnTo>
                    <a:lnTo>
                      <a:pt x="83" y="291"/>
                    </a:lnTo>
                    <a:lnTo>
                      <a:pt x="88" y="268"/>
                    </a:lnTo>
                    <a:lnTo>
                      <a:pt x="101" y="234"/>
                    </a:lnTo>
                    <a:lnTo>
                      <a:pt x="101" y="234"/>
                    </a:lnTo>
                    <a:lnTo>
                      <a:pt x="116" y="216"/>
                    </a:lnTo>
                    <a:lnTo>
                      <a:pt x="127" y="193"/>
                    </a:lnTo>
                    <a:lnTo>
                      <a:pt x="132" y="175"/>
                    </a:lnTo>
                    <a:lnTo>
                      <a:pt x="132" y="147"/>
                    </a:lnTo>
                    <a:lnTo>
                      <a:pt x="134" y="118"/>
                    </a:lnTo>
                    <a:lnTo>
                      <a:pt x="134" y="98"/>
                    </a:lnTo>
                    <a:lnTo>
                      <a:pt x="147" y="85"/>
                    </a:lnTo>
                    <a:lnTo>
                      <a:pt x="163" y="85"/>
                    </a:lnTo>
                    <a:lnTo>
                      <a:pt x="176" y="85"/>
                    </a:lnTo>
                    <a:lnTo>
                      <a:pt x="183" y="67"/>
                    </a:lnTo>
                    <a:lnTo>
                      <a:pt x="186" y="46"/>
                    </a:lnTo>
                    <a:lnTo>
                      <a:pt x="186" y="31"/>
                    </a:lnTo>
                    <a:lnTo>
                      <a:pt x="191" y="7"/>
                    </a:lnTo>
                    <a:lnTo>
                      <a:pt x="199" y="0"/>
                    </a:lnTo>
                    <a:lnTo>
                      <a:pt x="212" y="0"/>
                    </a:lnTo>
                    <a:lnTo>
                      <a:pt x="222" y="2"/>
                    </a:lnTo>
                    <a:lnTo>
                      <a:pt x="232" y="0"/>
                    </a:lnTo>
                    <a:lnTo>
                      <a:pt x="243" y="5"/>
                    </a:lnTo>
                    <a:lnTo>
                      <a:pt x="256" y="18"/>
                    </a:lnTo>
                    <a:lnTo>
                      <a:pt x="258" y="23"/>
                    </a:lnTo>
                    <a:lnTo>
                      <a:pt x="279" y="62"/>
                    </a:lnTo>
                    <a:lnTo>
                      <a:pt x="284" y="74"/>
                    </a:lnTo>
                    <a:lnTo>
                      <a:pt x="300" y="113"/>
                    </a:lnTo>
                    <a:lnTo>
                      <a:pt x="307" y="129"/>
                    </a:lnTo>
                    <a:lnTo>
                      <a:pt x="318" y="157"/>
                    </a:lnTo>
                    <a:lnTo>
                      <a:pt x="328" y="183"/>
                    </a:lnTo>
                    <a:lnTo>
                      <a:pt x="336" y="206"/>
                    </a:lnTo>
                    <a:lnTo>
                      <a:pt x="346" y="240"/>
                    </a:lnTo>
                    <a:lnTo>
                      <a:pt x="354" y="278"/>
                    </a:lnTo>
                    <a:lnTo>
                      <a:pt x="359" y="296"/>
                    </a:lnTo>
                    <a:lnTo>
                      <a:pt x="369" y="356"/>
                    </a:lnTo>
                    <a:lnTo>
                      <a:pt x="377" y="412"/>
                    </a:lnTo>
                    <a:lnTo>
                      <a:pt x="379" y="428"/>
                    </a:lnTo>
                    <a:lnTo>
                      <a:pt x="385" y="472"/>
                    </a:lnTo>
                    <a:lnTo>
                      <a:pt x="390" y="528"/>
                    </a:lnTo>
                    <a:lnTo>
                      <a:pt x="390" y="547"/>
                    </a:lnTo>
                    <a:lnTo>
                      <a:pt x="390" y="58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4" name="Freeform 2384"/>
              <p:cNvSpPr>
                <a:spLocks/>
              </p:cNvSpPr>
              <p:nvPr/>
            </p:nvSpPr>
            <p:spPr bwMode="auto">
              <a:xfrm>
                <a:off x="3188" y="1679"/>
                <a:ext cx="86" cy="6"/>
              </a:xfrm>
              <a:custGeom>
                <a:avLst/>
                <a:gdLst>
                  <a:gd name="T0" fmla="*/ 86 w 86"/>
                  <a:gd name="T1" fmla="*/ 6 h 6"/>
                  <a:gd name="T2" fmla="*/ 60 w 86"/>
                  <a:gd name="T3" fmla="*/ 3 h 6"/>
                  <a:gd name="T4" fmla="*/ 26 w 86"/>
                  <a:gd name="T5" fmla="*/ 0 h 6"/>
                  <a:gd name="T6" fmla="*/ 0 w 86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6" h="6">
                    <a:moveTo>
                      <a:pt x="86" y="6"/>
                    </a:moveTo>
                    <a:lnTo>
                      <a:pt x="60" y="3"/>
                    </a:lnTo>
                    <a:lnTo>
                      <a:pt x="26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5" name="Line 2385"/>
              <p:cNvSpPr>
                <a:spLocks noChangeShapeType="1"/>
              </p:cNvSpPr>
              <p:nvPr/>
            </p:nvSpPr>
            <p:spPr bwMode="auto">
              <a:xfrm flipH="1" flipV="1">
                <a:off x="3188" y="1677"/>
                <a:ext cx="24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6" name="Freeform 2386"/>
              <p:cNvSpPr>
                <a:spLocks/>
              </p:cNvSpPr>
              <p:nvPr/>
            </p:nvSpPr>
            <p:spPr bwMode="auto">
              <a:xfrm>
                <a:off x="3232" y="187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7" name="Freeform 2387"/>
              <p:cNvSpPr>
                <a:spLocks/>
              </p:cNvSpPr>
              <p:nvPr/>
            </p:nvSpPr>
            <p:spPr bwMode="auto">
              <a:xfrm>
                <a:off x="3230" y="1870"/>
                <a:ext cx="28" cy="29"/>
              </a:xfrm>
              <a:custGeom>
                <a:avLst/>
                <a:gdLst>
                  <a:gd name="T0" fmla="*/ 5 w 28"/>
                  <a:gd name="T1" fmla="*/ 3 h 29"/>
                  <a:gd name="T2" fmla="*/ 7 w 28"/>
                  <a:gd name="T3" fmla="*/ 5 h 29"/>
                  <a:gd name="T4" fmla="*/ 7 w 28"/>
                  <a:gd name="T5" fmla="*/ 8 h 29"/>
                  <a:gd name="T6" fmla="*/ 5 w 28"/>
                  <a:gd name="T7" fmla="*/ 8 h 29"/>
                  <a:gd name="T8" fmla="*/ 2 w 28"/>
                  <a:gd name="T9" fmla="*/ 11 h 29"/>
                  <a:gd name="T10" fmla="*/ 2 w 28"/>
                  <a:gd name="T11" fmla="*/ 8 h 29"/>
                  <a:gd name="T12" fmla="*/ 0 w 28"/>
                  <a:gd name="T13" fmla="*/ 5 h 29"/>
                  <a:gd name="T14" fmla="*/ 2 w 28"/>
                  <a:gd name="T15" fmla="*/ 3 h 29"/>
                  <a:gd name="T16" fmla="*/ 7 w 28"/>
                  <a:gd name="T17" fmla="*/ 0 h 29"/>
                  <a:gd name="T18" fmla="*/ 10 w 28"/>
                  <a:gd name="T19" fmla="*/ 0 h 29"/>
                  <a:gd name="T20" fmla="*/ 18 w 28"/>
                  <a:gd name="T21" fmla="*/ 3 h 29"/>
                  <a:gd name="T22" fmla="*/ 23 w 28"/>
                  <a:gd name="T23" fmla="*/ 11 h 29"/>
                  <a:gd name="T24" fmla="*/ 28 w 28"/>
                  <a:gd name="T25" fmla="*/ 16 h 29"/>
                  <a:gd name="T26" fmla="*/ 25 w 28"/>
                  <a:gd name="T27" fmla="*/ 21 h 29"/>
                  <a:gd name="T28" fmla="*/ 20 w 28"/>
                  <a:gd name="T29" fmla="*/ 26 h 29"/>
                  <a:gd name="T30" fmla="*/ 18 w 28"/>
                  <a:gd name="T31" fmla="*/ 29 h 29"/>
                  <a:gd name="T32" fmla="*/ 10 w 28"/>
                  <a:gd name="T33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9">
                    <a:moveTo>
                      <a:pt x="5" y="3"/>
                    </a:moveTo>
                    <a:lnTo>
                      <a:pt x="7" y="5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11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8" y="3"/>
                    </a:lnTo>
                    <a:lnTo>
                      <a:pt x="23" y="11"/>
                    </a:lnTo>
                    <a:lnTo>
                      <a:pt x="28" y="16"/>
                    </a:lnTo>
                    <a:lnTo>
                      <a:pt x="25" y="21"/>
                    </a:lnTo>
                    <a:lnTo>
                      <a:pt x="20" y="26"/>
                    </a:lnTo>
                    <a:lnTo>
                      <a:pt x="18" y="29"/>
                    </a:lnTo>
                    <a:lnTo>
                      <a:pt x="1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8" name="Freeform 2388"/>
              <p:cNvSpPr>
                <a:spLocks/>
              </p:cNvSpPr>
              <p:nvPr/>
            </p:nvSpPr>
            <p:spPr bwMode="auto">
              <a:xfrm>
                <a:off x="3245" y="1886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10 w 10"/>
                  <a:gd name="T3" fmla="*/ 5 h 10"/>
                  <a:gd name="T4" fmla="*/ 5 w 10"/>
                  <a:gd name="T5" fmla="*/ 10 h 10"/>
                  <a:gd name="T6" fmla="*/ 0 w 10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29" name="Freeform 2389"/>
              <p:cNvSpPr>
                <a:spLocks/>
              </p:cNvSpPr>
              <p:nvPr/>
            </p:nvSpPr>
            <p:spPr bwMode="auto">
              <a:xfrm>
                <a:off x="3237" y="1878"/>
                <a:ext cx="18" cy="18"/>
              </a:xfrm>
              <a:custGeom>
                <a:avLst/>
                <a:gdLst>
                  <a:gd name="T0" fmla="*/ 16 w 18"/>
                  <a:gd name="T1" fmla="*/ 0 h 18"/>
                  <a:gd name="T2" fmla="*/ 18 w 18"/>
                  <a:gd name="T3" fmla="*/ 5 h 18"/>
                  <a:gd name="T4" fmla="*/ 16 w 18"/>
                  <a:gd name="T5" fmla="*/ 10 h 18"/>
                  <a:gd name="T6" fmla="*/ 11 w 18"/>
                  <a:gd name="T7" fmla="*/ 15 h 18"/>
                  <a:gd name="T8" fmla="*/ 6 w 18"/>
                  <a:gd name="T9" fmla="*/ 18 h 18"/>
                  <a:gd name="T10" fmla="*/ 0 w 18"/>
                  <a:gd name="T11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16" y="0"/>
                    </a:moveTo>
                    <a:lnTo>
                      <a:pt x="18" y="5"/>
                    </a:lnTo>
                    <a:lnTo>
                      <a:pt x="16" y="10"/>
                    </a:lnTo>
                    <a:lnTo>
                      <a:pt x="11" y="15"/>
                    </a:lnTo>
                    <a:lnTo>
                      <a:pt x="6" y="18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0" name="Freeform 2390"/>
              <p:cNvSpPr>
                <a:spLocks/>
              </p:cNvSpPr>
              <p:nvPr/>
            </p:nvSpPr>
            <p:spPr bwMode="auto">
              <a:xfrm>
                <a:off x="3212" y="1891"/>
                <a:ext cx="31" cy="28"/>
              </a:xfrm>
              <a:custGeom>
                <a:avLst/>
                <a:gdLst>
                  <a:gd name="T0" fmla="*/ 23 w 31"/>
                  <a:gd name="T1" fmla="*/ 0 h 28"/>
                  <a:gd name="T2" fmla="*/ 28 w 31"/>
                  <a:gd name="T3" fmla="*/ 5 h 28"/>
                  <a:gd name="T4" fmla="*/ 31 w 31"/>
                  <a:gd name="T5" fmla="*/ 10 h 28"/>
                  <a:gd name="T6" fmla="*/ 31 w 31"/>
                  <a:gd name="T7" fmla="*/ 15 h 28"/>
                  <a:gd name="T8" fmla="*/ 28 w 31"/>
                  <a:gd name="T9" fmla="*/ 21 h 28"/>
                  <a:gd name="T10" fmla="*/ 23 w 31"/>
                  <a:gd name="T11" fmla="*/ 26 h 28"/>
                  <a:gd name="T12" fmla="*/ 20 w 31"/>
                  <a:gd name="T13" fmla="*/ 28 h 28"/>
                  <a:gd name="T14" fmla="*/ 15 w 31"/>
                  <a:gd name="T15" fmla="*/ 28 h 28"/>
                  <a:gd name="T16" fmla="*/ 10 w 31"/>
                  <a:gd name="T17" fmla="*/ 26 h 28"/>
                  <a:gd name="T18" fmla="*/ 2 w 31"/>
                  <a:gd name="T19" fmla="*/ 18 h 28"/>
                  <a:gd name="T20" fmla="*/ 0 w 31"/>
                  <a:gd name="T21" fmla="*/ 13 h 28"/>
                  <a:gd name="T22" fmla="*/ 0 w 31"/>
                  <a:gd name="T23" fmla="*/ 8 h 28"/>
                  <a:gd name="T24" fmla="*/ 0 w 31"/>
                  <a:gd name="T25" fmla="*/ 5 h 28"/>
                  <a:gd name="T26" fmla="*/ 2 w 31"/>
                  <a:gd name="T27" fmla="*/ 2 h 28"/>
                  <a:gd name="T28" fmla="*/ 5 w 31"/>
                  <a:gd name="T29" fmla="*/ 2 h 28"/>
                  <a:gd name="T30" fmla="*/ 7 w 31"/>
                  <a:gd name="T31" fmla="*/ 2 h 28"/>
                  <a:gd name="T32" fmla="*/ 7 w 31"/>
                  <a:gd name="T33" fmla="*/ 8 h 28"/>
                  <a:gd name="T34" fmla="*/ 5 w 31"/>
                  <a:gd name="T35" fmla="*/ 8 h 28"/>
                  <a:gd name="T36" fmla="*/ 2 w 31"/>
                  <a:gd name="T37" fmla="*/ 8 h 28"/>
                  <a:gd name="T38" fmla="*/ 0 w 31"/>
                  <a:gd name="T39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8">
                    <a:moveTo>
                      <a:pt x="23" y="0"/>
                    </a:moveTo>
                    <a:lnTo>
                      <a:pt x="28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28" y="21"/>
                    </a:lnTo>
                    <a:lnTo>
                      <a:pt x="23" y="26"/>
                    </a:lnTo>
                    <a:lnTo>
                      <a:pt x="20" y="28"/>
                    </a:lnTo>
                    <a:lnTo>
                      <a:pt x="15" y="28"/>
                    </a:lnTo>
                    <a:lnTo>
                      <a:pt x="10" y="26"/>
                    </a:lnTo>
                    <a:lnTo>
                      <a:pt x="2" y="18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7" y="2"/>
                    </a:lnTo>
                    <a:lnTo>
                      <a:pt x="7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1" name="Freeform 2391"/>
              <p:cNvSpPr>
                <a:spLocks/>
              </p:cNvSpPr>
              <p:nvPr/>
            </p:nvSpPr>
            <p:spPr bwMode="auto">
              <a:xfrm>
                <a:off x="3230" y="1906"/>
                <a:ext cx="10" cy="11"/>
              </a:xfrm>
              <a:custGeom>
                <a:avLst/>
                <a:gdLst>
                  <a:gd name="T0" fmla="*/ 10 w 10"/>
                  <a:gd name="T1" fmla="*/ 0 h 11"/>
                  <a:gd name="T2" fmla="*/ 7 w 10"/>
                  <a:gd name="T3" fmla="*/ 3 h 11"/>
                  <a:gd name="T4" fmla="*/ 5 w 10"/>
                  <a:gd name="T5" fmla="*/ 8 h 11"/>
                  <a:gd name="T6" fmla="*/ 0 w 10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10" y="0"/>
                    </a:moveTo>
                    <a:lnTo>
                      <a:pt x="7" y="3"/>
                    </a:lnTo>
                    <a:lnTo>
                      <a:pt x="5" y="8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2" name="Freeform 2392"/>
              <p:cNvSpPr>
                <a:spLocks/>
              </p:cNvSpPr>
              <p:nvPr/>
            </p:nvSpPr>
            <p:spPr bwMode="auto">
              <a:xfrm>
                <a:off x="3222" y="1893"/>
                <a:ext cx="18" cy="24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6 h 24"/>
                  <a:gd name="T4" fmla="*/ 18 w 18"/>
                  <a:gd name="T5" fmla="*/ 8 h 24"/>
                  <a:gd name="T6" fmla="*/ 15 w 18"/>
                  <a:gd name="T7" fmla="*/ 16 h 24"/>
                  <a:gd name="T8" fmla="*/ 10 w 18"/>
                  <a:gd name="T9" fmla="*/ 21 h 24"/>
                  <a:gd name="T10" fmla="*/ 5 w 18"/>
                  <a:gd name="T11" fmla="*/ 24 h 24"/>
                  <a:gd name="T12" fmla="*/ 0 w 1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lnTo>
                      <a:pt x="18" y="6"/>
                    </a:lnTo>
                    <a:lnTo>
                      <a:pt x="18" y="8"/>
                    </a:lnTo>
                    <a:lnTo>
                      <a:pt x="15" y="16"/>
                    </a:lnTo>
                    <a:lnTo>
                      <a:pt x="10" y="21"/>
                    </a:lnTo>
                    <a:lnTo>
                      <a:pt x="5" y="24"/>
                    </a:lnTo>
                    <a:lnTo>
                      <a:pt x="0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3" name="Freeform 2393"/>
              <p:cNvSpPr>
                <a:spLocks/>
              </p:cNvSpPr>
              <p:nvPr/>
            </p:nvSpPr>
            <p:spPr bwMode="auto">
              <a:xfrm>
                <a:off x="3214" y="1893"/>
                <a:ext cx="3" cy="6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3 h 6"/>
                  <a:gd name="T4" fmla="*/ 3 w 3"/>
                  <a:gd name="T5" fmla="*/ 6 h 6"/>
                  <a:gd name="T6" fmla="*/ 3 w 3"/>
                  <a:gd name="T7" fmla="*/ 3 h 6"/>
                  <a:gd name="T8" fmla="*/ 0 w 3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4" name="Freeform 2394"/>
              <p:cNvSpPr>
                <a:spLocks/>
              </p:cNvSpPr>
              <p:nvPr/>
            </p:nvSpPr>
            <p:spPr bwMode="auto">
              <a:xfrm>
                <a:off x="3245" y="1901"/>
                <a:ext cx="34" cy="47"/>
              </a:xfrm>
              <a:custGeom>
                <a:avLst/>
                <a:gdLst>
                  <a:gd name="T0" fmla="*/ 31 w 34"/>
                  <a:gd name="T1" fmla="*/ 0 h 47"/>
                  <a:gd name="T2" fmla="*/ 13 w 34"/>
                  <a:gd name="T3" fmla="*/ 13 h 47"/>
                  <a:gd name="T4" fmla="*/ 18 w 34"/>
                  <a:gd name="T5" fmla="*/ 13 h 47"/>
                  <a:gd name="T6" fmla="*/ 26 w 34"/>
                  <a:gd name="T7" fmla="*/ 16 h 47"/>
                  <a:gd name="T8" fmla="*/ 31 w 34"/>
                  <a:gd name="T9" fmla="*/ 21 h 47"/>
                  <a:gd name="T10" fmla="*/ 34 w 34"/>
                  <a:gd name="T11" fmla="*/ 26 h 47"/>
                  <a:gd name="T12" fmla="*/ 34 w 34"/>
                  <a:gd name="T13" fmla="*/ 34 h 47"/>
                  <a:gd name="T14" fmla="*/ 31 w 34"/>
                  <a:gd name="T15" fmla="*/ 41 h 47"/>
                  <a:gd name="T16" fmla="*/ 29 w 34"/>
                  <a:gd name="T17" fmla="*/ 44 h 47"/>
                  <a:gd name="T18" fmla="*/ 21 w 34"/>
                  <a:gd name="T19" fmla="*/ 47 h 47"/>
                  <a:gd name="T20" fmla="*/ 16 w 34"/>
                  <a:gd name="T21" fmla="*/ 47 h 47"/>
                  <a:gd name="T22" fmla="*/ 8 w 34"/>
                  <a:gd name="T23" fmla="*/ 44 h 47"/>
                  <a:gd name="T24" fmla="*/ 3 w 34"/>
                  <a:gd name="T25" fmla="*/ 39 h 47"/>
                  <a:gd name="T26" fmla="*/ 0 w 34"/>
                  <a:gd name="T27" fmla="*/ 34 h 47"/>
                  <a:gd name="T28" fmla="*/ 0 w 34"/>
                  <a:gd name="T29" fmla="*/ 31 h 47"/>
                  <a:gd name="T30" fmla="*/ 0 w 34"/>
                  <a:gd name="T31" fmla="*/ 26 h 47"/>
                  <a:gd name="T32" fmla="*/ 3 w 34"/>
                  <a:gd name="T33" fmla="*/ 23 h 47"/>
                  <a:gd name="T34" fmla="*/ 5 w 34"/>
                  <a:gd name="T35" fmla="*/ 23 h 47"/>
                  <a:gd name="T36" fmla="*/ 8 w 34"/>
                  <a:gd name="T37" fmla="*/ 26 h 47"/>
                  <a:gd name="T38" fmla="*/ 8 w 34"/>
                  <a:gd name="T39" fmla="*/ 29 h 47"/>
                  <a:gd name="T40" fmla="*/ 5 w 34"/>
                  <a:gd name="T41" fmla="*/ 31 h 47"/>
                  <a:gd name="T42" fmla="*/ 3 w 34"/>
                  <a:gd name="T43" fmla="*/ 31 h 47"/>
                  <a:gd name="T44" fmla="*/ 0 w 34"/>
                  <a:gd name="T45" fmla="*/ 2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" h="47">
                    <a:moveTo>
                      <a:pt x="31" y="0"/>
                    </a:moveTo>
                    <a:lnTo>
                      <a:pt x="13" y="13"/>
                    </a:lnTo>
                    <a:lnTo>
                      <a:pt x="18" y="13"/>
                    </a:lnTo>
                    <a:lnTo>
                      <a:pt x="26" y="16"/>
                    </a:lnTo>
                    <a:lnTo>
                      <a:pt x="31" y="21"/>
                    </a:lnTo>
                    <a:lnTo>
                      <a:pt x="34" y="26"/>
                    </a:lnTo>
                    <a:lnTo>
                      <a:pt x="34" y="34"/>
                    </a:lnTo>
                    <a:lnTo>
                      <a:pt x="31" y="41"/>
                    </a:lnTo>
                    <a:lnTo>
                      <a:pt x="29" y="44"/>
                    </a:lnTo>
                    <a:lnTo>
                      <a:pt x="21" y="47"/>
                    </a:lnTo>
                    <a:lnTo>
                      <a:pt x="16" y="47"/>
                    </a:lnTo>
                    <a:lnTo>
                      <a:pt x="8" y="44"/>
                    </a:lnTo>
                    <a:lnTo>
                      <a:pt x="3" y="39"/>
                    </a:lnTo>
                    <a:lnTo>
                      <a:pt x="0" y="34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8" y="26"/>
                    </a:lnTo>
                    <a:lnTo>
                      <a:pt x="8" y="29"/>
                    </a:lnTo>
                    <a:lnTo>
                      <a:pt x="5" y="31"/>
                    </a:lnTo>
                    <a:lnTo>
                      <a:pt x="3" y="31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5" name="Freeform 2395"/>
              <p:cNvSpPr>
                <a:spLocks/>
              </p:cNvSpPr>
              <p:nvPr/>
            </p:nvSpPr>
            <p:spPr bwMode="auto">
              <a:xfrm>
                <a:off x="3266" y="1932"/>
                <a:ext cx="10" cy="16"/>
              </a:xfrm>
              <a:custGeom>
                <a:avLst/>
                <a:gdLst>
                  <a:gd name="T0" fmla="*/ 10 w 10"/>
                  <a:gd name="T1" fmla="*/ 0 h 16"/>
                  <a:gd name="T2" fmla="*/ 10 w 10"/>
                  <a:gd name="T3" fmla="*/ 5 h 16"/>
                  <a:gd name="T4" fmla="*/ 5 w 10"/>
                  <a:gd name="T5" fmla="*/ 13 h 16"/>
                  <a:gd name="T6" fmla="*/ 0 w 10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6">
                    <a:moveTo>
                      <a:pt x="10" y="0"/>
                    </a:moveTo>
                    <a:lnTo>
                      <a:pt x="10" y="5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6" name="Freeform 2396"/>
              <p:cNvSpPr>
                <a:spLocks/>
              </p:cNvSpPr>
              <p:nvPr/>
            </p:nvSpPr>
            <p:spPr bwMode="auto">
              <a:xfrm>
                <a:off x="3253" y="1922"/>
                <a:ext cx="23" cy="26"/>
              </a:xfrm>
              <a:custGeom>
                <a:avLst/>
                <a:gdLst>
                  <a:gd name="T0" fmla="*/ 23 w 23"/>
                  <a:gd name="T1" fmla="*/ 0 h 26"/>
                  <a:gd name="T2" fmla="*/ 23 w 23"/>
                  <a:gd name="T3" fmla="*/ 5 h 26"/>
                  <a:gd name="T4" fmla="*/ 23 w 23"/>
                  <a:gd name="T5" fmla="*/ 8 h 26"/>
                  <a:gd name="T6" fmla="*/ 21 w 23"/>
                  <a:gd name="T7" fmla="*/ 15 h 26"/>
                  <a:gd name="T8" fmla="*/ 15 w 23"/>
                  <a:gd name="T9" fmla="*/ 20 h 26"/>
                  <a:gd name="T10" fmla="*/ 8 w 23"/>
                  <a:gd name="T11" fmla="*/ 26 h 26"/>
                  <a:gd name="T12" fmla="*/ 5 w 23"/>
                  <a:gd name="T13" fmla="*/ 26 h 26"/>
                  <a:gd name="T14" fmla="*/ 0 w 23"/>
                  <a:gd name="T1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6">
                    <a:moveTo>
                      <a:pt x="23" y="0"/>
                    </a:moveTo>
                    <a:lnTo>
                      <a:pt x="23" y="5"/>
                    </a:lnTo>
                    <a:lnTo>
                      <a:pt x="23" y="8"/>
                    </a:lnTo>
                    <a:lnTo>
                      <a:pt x="21" y="15"/>
                    </a:lnTo>
                    <a:lnTo>
                      <a:pt x="15" y="20"/>
                    </a:lnTo>
                    <a:lnTo>
                      <a:pt x="8" y="26"/>
                    </a:lnTo>
                    <a:lnTo>
                      <a:pt x="5" y="26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7" name="Freeform 2397"/>
              <p:cNvSpPr>
                <a:spLocks/>
              </p:cNvSpPr>
              <p:nvPr/>
            </p:nvSpPr>
            <p:spPr bwMode="auto">
              <a:xfrm>
                <a:off x="3248" y="192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  <a:gd name="T8" fmla="*/ 2 w 2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8" name="Line 2398"/>
              <p:cNvSpPr>
                <a:spLocks noChangeShapeType="1"/>
              </p:cNvSpPr>
              <p:nvPr/>
            </p:nvSpPr>
            <p:spPr bwMode="auto">
              <a:xfrm>
                <a:off x="3276" y="1901"/>
                <a:ext cx="16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39" name="Line 2399"/>
              <p:cNvSpPr>
                <a:spLocks noChangeShapeType="1"/>
              </p:cNvSpPr>
              <p:nvPr/>
            </p:nvSpPr>
            <p:spPr bwMode="auto">
              <a:xfrm>
                <a:off x="3274" y="1901"/>
                <a:ext cx="15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0" name="Freeform 2400"/>
              <p:cNvSpPr>
                <a:spLocks/>
              </p:cNvSpPr>
              <p:nvPr/>
            </p:nvSpPr>
            <p:spPr bwMode="auto">
              <a:xfrm>
                <a:off x="3274" y="1904"/>
                <a:ext cx="18" cy="13"/>
              </a:xfrm>
              <a:custGeom>
                <a:avLst/>
                <a:gdLst>
                  <a:gd name="T0" fmla="*/ 0 w 18"/>
                  <a:gd name="T1" fmla="*/ 0 h 13"/>
                  <a:gd name="T2" fmla="*/ 5 w 18"/>
                  <a:gd name="T3" fmla="*/ 5 h 13"/>
                  <a:gd name="T4" fmla="*/ 15 w 18"/>
                  <a:gd name="T5" fmla="*/ 10 h 13"/>
                  <a:gd name="T6" fmla="*/ 18 w 18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0" y="0"/>
                    </a:moveTo>
                    <a:lnTo>
                      <a:pt x="5" y="5"/>
                    </a:lnTo>
                    <a:lnTo>
                      <a:pt x="15" y="10"/>
                    </a:lnTo>
                    <a:lnTo>
                      <a:pt x="18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1" name="Freeform 2401"/>
              <p:cNvSpPr>
                <a:spLocks/>
              </p:cNvSpPr>
              <p:nvPr/>
            </p:nvSpPr>
            <p:spPr bwMode="auto">
              <a:xfrm>
                <a:off x="3281" y="1935"/>
                <a:ext cx="42" cy="44"/>
              </a:xfrm>
              <a:custGeom>
                <a:avLst/>
                <a:gdLst>
                  <a:gd name="T0" fmla="*/ 36 w 42"/>
                  <a:gd name="T1" fmla="*/ 2 h 44"/>
                  <a:gd name="T2" fmla="*/ 29 w 42"/>
                  <a:gd name="T3" fmla="*/ 0 h 44"/>
                  <a:gd name="T4" fmla="*/ 21 w 42"/>
                  <a:gd name="T5" fmla="*/ 2 h 44"/>
                  <a:gd name="T6" fmla="*/ 11 w 42"/>
                  <a:gd name="T7" fmla="*/ 10 h 44"/>
                  <a:gd name="T8" fmla="*/ 8 w 42"/>
                  <a:gd name="T9" fmla="*/ 15 h 44"/>
                  <a:gd name="T10" fmla="*/ 0 w 42"/>
                  <a:gd name="T11" fmla="*/ 23 h 44"/>
                  <a:gd name="T12" fmla="*/ 0 w 42"/>
                  <a:gd name="T13" fmla="*/ 33 h 44"/>
                  <a:gd name="T14" fmla="*/ 3 w 42"/>
                  <a:gd name="T15" fmla="*/ 38 h 44"/>
                  <a:gd name="T16" fmla="*/ 5 w 42"/>
                  <a:gd name="T17" fmla="*/ 41 h 44"/>
                  <a:gd name="T18" fmla="*/ 13 w 42"/>
                  <a:gd name="T19" fmla="*/ 44 h 44"/>
                  <a:gd name="T20" fmla="*/ 21 w 42"/>
                  <a:gd name="T21" fmla="*/ 44 h 44"/>
                  <a:gd name="T22" fmla="*/ 31 w 42"/>
                  <a:gd name="T23" fmla="*/ 36 h 44"/>
                  <a:gd name="T24" fmla="*/ 36 w 42"/>
                  <a:gd name="T25" fmla="*/ 31 h 44"/>
                  <a:gd name="T26" fmla="*/ 42 w 42"/>
                  <a:gd name="T27" fmla="*/ 20 h 44"/>
                  <a:gd name="T28" fmla="*/ 42 w 42"/>
                  <a:gd name="T29" fmla="*/ 13 h 44"/>
                  <a:gd name="T30" fmla="*/ 39 w 42"/>
                  <a:gd name="T31" fmla="*/ 5 h 44"/>
                  <a:gd name="T32" fmla="*/ 36 w 42"/>
                  <a:gd name="T33" fmla="*/ 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4">
                    <a:moveTo>
                      <a:pt x="36" y="2"/>
                    </a:moveTo>
                    <a:lnTo>
                      <a:pt x="29" y="0"/>
                    </a:lnTo>
                    <a:lnTo>
                      <a:pt x="21" y="2"/>
                    </a:lnTo>
                    <a:lnTo>
                      <a:pt x="11" y="10"/>
                    </a:lnTo>
                    <a:lnTo>
                      <a:pt x="8" y="15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3" y="38"/>
                    </a:lnTo>
                    <a:lnTo>
                      <a:pt x="5" y="41"/>
                    </a:lnTo>
                    <a:lnTo>
                      <a:pt x="13" y="44"/>
                    </a:lnTo>
                    <a:lnTo>
                      <a:pt x="21" y="44"/>
                    </a:lnTo>
                    <a:lnTo>
                      <a:pt x="31" y="36"/>
                    </a:lnTo>
                    <a:lnTo>
                      <a:pt x="36" y="31"/>
                    </a:lnTo>
                    <a:lnTo>
                      <a:pt x="42" y="20"/>
                    </a:lnTo>
                    <a:lnTo>
                      <a:pt x="42" y="13"/>
                    </a:lnTo>
                    <a:lnTo>
                      <a:pt x="39" y="5"/>
                    </a:lnTo>
                    <a:lnTo>
                      <a:pt x="36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2" name="Freeform 2402"/>
              <p:cNvSpPr>
                <a:spLocks/>
              </p:cNvSpPr>
              <p:nvPr/>
            </p:nvSpPr>
            <p:spPr bwMode="auto">
              <a:xfrm>
                <a:off x="3281" y="1937"/>
                <a:ext cx="26" cy="29"/>
              </a:xfrm>
              <a:custGeom>
                <a:avLst/>
                <a:gdLst>
                  <a:gd name="T0" fmla="*/ 26 w 26"/>
                  <a:gd name="T1" fmla="*/ 0 h 29"/>
                  <a:gd name="T2" fmla="*/ 23 w 26"/>
                  <a:gd name="T3" fmla="*/ 0 h 29"/>
                  <a:gd name="T4" fmla="*/ 16 w 26"/>
                  <a:gd name="T5" fmla="*/ 8 h 29"/>
                  <a:gd name="T6" fmla="*/ 8 w 26"/>
                  <a:gd name="T7" fmla="*/ 16 h 29"/>
                  <a:gd name="T8" fmla="*/ 3 w 26"/>
                  <a:gd name="T9" fmla="*/ 24 h 29"/>
                  <a:gd name="T10" fmla="*/ 0 w 26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9">
                    <a:moveTo>
                      <a:pt x="26" y="0"/>
                    </a:moveTo>
                    <a:lnTo>
                      <a:pt x="23" y="0"/>
                    </a:lnTo>
                    <a:lnTo>
                      <a:pt x="16" y="8"/>
                    </a:lnTo>
                    <a:lnTo>
                      <a:pt x="8" y="16"/>
                    </a:lnTo>
                    <a:lnTo>
                      <a:pt x="3" y="24"/>
                    </a:lnTo>
                    <a:lnTo>
                      <a:pt x="0" y="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3" name="Freeform 2403"/>
              <p:cNvSpPr>
                <a:spLocks/>
              </p:cNvSpPr>
              <p:nvPr/>
            </p:nvSpPr>
            <p:spPr bwMode="auto">
              <a:xfrm>
                <a:off x="3294" y="1950"/>
                <a:ext cx="29" cy="29"/>
              </a:xfrm>
              <a:custGeom>
                <a:avLst/>
                <a:gdLst>
                  <a:gd name="T0" fmla="*/ 0 w 29"/>
                  <a:gd name="T1" fmla="*/ 29 h 29"/>
                  <a:gd name="T2" fmla="*/ 5 w 29"/>
                  <a:gd name="T3" fmla="*/ 26 h 29"/>
                  <a:gd name="T4" fmla="*/ 13 w 29"/>
                  <a:gd name="T5" fmla="*/ 21 h 29"/>
                  <a:gd name="T6" fmla="*/ 21 w 29"/>
                  <a:gd name="T7" fmla="*/ 13 h 29"/>
                  <a:gd name="T8" fmla="*/ 26 w 29"/>
                  <a:gd name="T9" fmla="*/ 5 h 29"/>
                  <a:gd name="T10" fmla="*/ 29 w 29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29">
                    <a:moveTo>
                      <a:pt x="0" y="29"/>
                    </a:moveTo>
                    <a:lnTo>
                      <a:pt x="5" y="26"/>
                    </a:lnTo>
                    <a:lnTo>
                      <a:pt x="13" y="21"/>
                    </a:lnTo>
                    <a:lnTo>
                      <a:pt x="21" y="13"/>
                    </a:lnTo>
                    <a:lnTo>
                      <a:pt x="26" y="5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4" name="Freeform 2404"/>
              <p:cNvSpPr>
                <a:spLocks/>
              </p:cNvSpPr>
              <p:nvPr/>
            </p:nvSpPr>
            <p:spPr bwMode="auto">
              <a:xfrm>
                <a:off x="3281" y="1937"/>
                <a:ext cx="36" cy="36"/>
              </a:xfrm>
              <a:custGeom>
                <a:avLst/>
                <a:gdLst>
                  <a:gd name="T0" fmla="*/ 36 w 36"/>
                  <a:gd name="T1" fmla="*/ 0 h 36"/>
                  <a:gd name="T2" fmla="*/ 31 w 36"/>
                  <a:gd name="T3" fmla="*/ 0 h 36"/>
                  <a:gd name="T4" fmla="*/ 26 w 36"/>
                  <a:gd name="T5" fmla="*/ 0 h 36"/>
                  <a:gd name="T6" fmla="*/ 16 w 36"/>
                  <a:gd name="T7" fmla="*/ 8 h 36"/>
                  <a:gd name="T8" fmla="*/ 8 w 36"/>
                  <a:gd name="T9" fmla="*/ 16 h 36"/>
                  <a:gd name="T10" fmla="*/ 3 w 36"/>
                  <a:gd name="T11" fmla="*/ 26 h 36"/>
                  <a:gd name="T12" fmla="*/ 0 w 36"/>
                  <a:gd name="T13" fmla="*/ 31 h 36"/>
                  <a:gd name="T14" fmla="*/ 3 w 36"/>
                  <a:gd name="T1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36">
                    <a:moveTo>
                      <a:pt x="36" y="0"/>
                    </a:moveTo>
                    <a:lnTo>
                      <a:pt x="31" y="0"/>
                    </a:lnTo>
                    <a:lnTo>
                      <a:pt x="26" y="0"/>
                    </a:lnTo>
                    <a:lnTo>
                      <a:pt x="16" y="8"/>
                    </a:lnTo>
                    <a:lnTo>
                      <a:pt x="8" y="16"/>
                    </a:lnTo>
                    <a:lnTo>
                      <a:pt x="3" y="26"/>
                    </a:lnTo>
                    <a:lnTo>
                      <a:pt x="0" y="31"/>
                    </a:lnTo>
                    <a:lnTo>
                      <a:pt x="3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5" name="Freeform 2405"/>
              <p:cNvSpPr>
                <a:spLocks/>
              </p:cNvSpPr>
              <p:nvPr/>
            </p:nvSpPr>
            <p:spPr bwMode="auto">
              <a:xfrm>
                <a:off x="3286" y="1940"/>
                <a:ext cx="37" cy="39"/>
              </a:xfrm>
              <a:custGeom>
                <a:avLst/>
                <a:gdLst>
                  <a:gd name="T0" fmla="*/ 0 w 37"/>
                  <a:gd name="T1" fmla="*/ 36 h 39"/>
                  <a:gd name="T2" fmla="*/ 6 w 37"/>
                  <a:gd name="T3" fmla="*/ 39 h 39"/>
                  <a:gd name="T4" fmla="*/ 11 w 37"/>
                  <a:gd name="T5" fmla="*/ 36 h 39"/>
                  <a:gd name="T6" fmla="*/ 21 w 37"/>
                  <a:gd name="T7" fmla="*/ 28 h 39"/>
                  <a:gd name="T8" fmla="*/ 29 w 37"/>
                  <a:gd name="T9" fmla="*/ 21 h 39"/>
                  <a:gd name="T10" fmla="*/ 34 w 37"/>
                  <a:gd name="T11" fmla="*/ 10 h 39"/>
                  <a:gd name="T12" fmla="*/ 37 w 37"/>
                  <a:gd name="T13" fmla="*/ 5 h 39"/>
                  <a:gd name="T14" fmla="*/ 34 w 37"/>
                  <a:gd name="T15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7" h="39">
                    <a:moveTo>
                      <a:pt x="0" y="36"/>
                    </a:moveTo>
                    <a:lnTo>
                      <a:pt x="6" y="39"/>
                    </a:lnTo>
                    <a:lnTo>
                      <a:pt x="11" y="36"/>
                    </a:lnTo>
                    <a:lnTo>
                      <a:pt x="21" y="28"/>
                    </a:lnTo>
                    <a:lnTo>
                      <a:pt x="29" y="21"/>
                    </a:lnTo>
                    <a:lnTo>
                      <a:pt x="34" y="10"/>
                    </a:lnTo>
                    <a:lnTo>
                      <a:pt x="37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6" name="Freeform 2406"/>
              <p:cNvSpPr>
                <a:spLocks/>
              </p:cNvSpPr>
              <p:nvPr/>
            </p:nvSpPr>
            <p:spPr bwMode="auto">
              <a:xfrm>
                <a:off x="3186" y="1741"/>
                <a:ext cx="33" cy="122"/>
              </a:xfrm>
              <a:custGeom>
                <a:avLst/>
                <a:gdLst>
                  <a:gd name="T0" fmla="*/ 0 w 33"/>
                  <a:gd name="T1" fmla="*/ 0 h 122"/>
                  <a:gd name="T2" fmla="*/ 15 w 33"/>
                  <a:gd name="T3" fmla="*/ 8 h 122"/>
                  <a:gd name="T4" fmla="*/ 28 w 33"/>
                  <a:gd name="T5" fmla="*/ 16 h 122"/>
                  <a:gd name="T6" fmla="*/ 33 w 33"/>
                  <a:gd name="T7" fmla="*/ 26 h 122"/>
                  <a:gd name="T8" fmla="*/ 31 w 33"/>
                  <a:gd name="T9" fmla="*/ 36 h 122"/>
                  <a:gd name="T10" fmla="*/ 31 w 33"/>
                  <a:gd name="T11" fmla="*/ 44 h 122"/>
                  <a:gd name="T12" fmla="*/ 26 w 33"/>
                  <a:gd name="T13" fmla="*/ 54 h 122"/>
                  <a:gd name="T14" fmla="*/ 18 w 33"/>
                  <a:gd name="T15" fmla="*/ 65 h 122"/>
                  <a:gd name="T16" fmla="*/ 8 w 33"/>
                  <a:gd name="T17" fmla="*/ 78 h 122"/>
                  <a:gd name="T18" fmla="*/ 2 w 33"/>
                  <a:gd name="T19" fmla="*/ 91 h 122"/>
                  <a:gd name="T20" fmla="*/ 5 w 33"/>
                  <a:gd name="T21" fmla="*/ 103 h 122"/>
                  <a:gd name="T22" fmla="*/ 15 w 33"/>
                  <a:gd name="T23" fmla="*/ 116 h 122"/>
                  <a:gd name="T24" fmla="*/ 18 w 33"/>
                  <a:gd name="T25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122">
                    <a:moveTo>
                      <a:pt x="0" y="0"/>
                    </a:moveTo>
                    <a:lnTo>
                      <a:pt x="15" y="8"/>
                    </a:lnTo>
                    <a:lnTo>
                      <a:pt x="28" y="16"/>
                    </a:lnTo>
                    <a:lnTo>
                      <a:pt x="33" y="26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26" y="54"/>
                    </a:lnTo>
                    <a:lnTo>
                      <a:pt x="18" y="65"/>
                    </a:lnTo>
                    <a:lnTo>
                      <a:pt x="8" y="78"/>
                    </a:lnTo>
                    <a:lnTo>
                      <a:pt x="2" y="91"/>
                    </a:lnTo>
                    <a:lnTo>
                      <a:pt x="5" y="103"/>
                    </a:lnTo>
                    <a:lnTo>
                      <a:pt x="15" y="116"/>
                    </a:lnTo>
                    <a:lnTo>
                      <a:pt x="18" y="12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7" name="Freeform 2407"/>
              <p:cNvSpPr>
                <a:spLocks/>
              </p:cNvSpPr>
              <p:nvPr/>
            </p:nvSpPr>
            <p:spPr bwMode="auto">
              <a:xfrm>
                <a:off x="3338" y="1713"/>
                <a:ext cx="485" cy="351"/>
              </a:xfrm>
              <a:custGeom>
                <a:avLst/>
                <a:gdLst>
                  <a:gd name="T0" fmla="*/ 0 w 485"/>
                  <a:gd name="T1" fmla="*/ 273 h 351"/>
                  <a:gd name="T2" fmla="*/ 10 w 485"/>
                  <a:gd name="T3" fmla="*/ 281 h 351"/>
                  <a:gd name="T4" fmla="*/ 31 w 485"/>
                  <a:gd name="T5" fmla="*/ 294 h 351"/>
                  <a:gd name="T6" fmla="*/ 64 w 485"/>
                  <a:gd name="T7" fmla="*/ 312 h 351"/>
                  <a:gd name="T8" fmla="*/ 77 w 485"/>
                  <a:gd name="T9" fmla="*/ 317 h 351"/>
                  <a:gd name="T10" fmla="*/ 124 w 485"/>
                  <a:gd name="T11" fmla="*/ 335 h 351"/>
                  <a:gd name="T12" fmla="*/ 170 w 485"/>
                  <a:gd name="T13" fmla="*/ 348 h 351"/>
                  <a:gd name="T14" fmla="*/ 211 w 485"/>
                  <a:gd name="T15" fmla="*/ 351 h 351"/>
                  <a:gd name="T16" fmla="*/ 222 w 485"/>
                  <a:gd name="T17" fmla="*/ 351 h 351"/>
                  <a:gd name="T18" fmla="*/ 250 w 485"/>
                  <a:gd name="T19" fmla="*/ 343 h 351"/>
                  <a:gd name="T20" fmla="*/ 273 w 485"/>
                  <a:gd name="T21" fmla="*/ 330 h 351"/>
                  <a:gd name="T22" fmla="*/ 284 w 485"/>
                  <a:gd name="T23" fmla="*/ 322 h 351"/>
                  <a:gd name="T24" fmla="*/ 291 w 485"/>
                  <a:gd name="T25" fmla="*/ 317 h 351"/>
                  <a:gd name="T26" fmla="*/ 307 w 485"/>
                  <a:gd name="T27" fmla="*/ 307 h 351"/>
                  <a:gd name="T28" fmla="*/ 325 w 485"/>
                  <a:gd name="T29" fmla="*/ 294 h 351"/>
                  <a:gd name="T30" fmla="*/ 340 w 485"/>
                  <a:gd name="T31" fmla="*/ 284 h 351"/>
                  <a:gd name="T32" fmla="*/ 351 w 485"/>
                  <a:gd name="T33" fmla="*/ 271 h 351"/>
                  <a:gd name="T34" fmla="*/ 359 w 485"/>
                  <a:gd name="T35" fmla="*/ 258 h 351"/>
                  <a:gd name="T36" fmla="*/ 366 w 485"/>
                  <a:gd name="T37" fmla="*/ 248 h 351"/>
                  <a:gd name="T38" fmla="*/ 371 w 485"/>
                  <a:gd name="T39" fmla="*/ 235 h 351"/>
                  <a:gd name="T40" fmla="*/ 369 w 485"/>
                  <a:gd name="T41" fmla="*/ 219 h 351"/>
                  <a:gd name="T42" fmla="*/ 359 w 485"/>
                  <a:gd name="T43" fmla="*/ 204 h 351"/>
                  <a:gd name="T44" fmla="*/ 348 w 485"/>
                  <a:gd name="T45" fmla="*/ 188 h 351"/>
                  <a:gd name="T46" fmla="*/ 346 w 485"/>
                  <a:gd name="T47" fmla="*/ 175 h 351"/>
                  <a:gd name="T48" fmla="*/ 353 w 485"/>
                  <a:gd name="T49" fmla="*/ 168 h 351"/>
                  <a:gd name="T50" fmla="*/ 361 w 485"/>
                  <a:gd name="T51" fmla="*/ 160 h 351"/>
                  <a:gd name="T52" fmla="*/ 379 w 485"/>
                  <a:gd name="T53" fmla="*/ 157 h 351"/>
                  <a:gd name="T54" fmla="*/ 402 w 485"/>
                  <a:gd name="T55" fmla="*/ 157 h 351"/>
                  <a:gd name="T56" fmla="*/ 405 w 485"/>
                  <a:gd name="T57" fmla="*/ 155 h 351"/>
                  <a:gd name="T58" fmla="*/ 413 w 485"/>
                  <a:gd name="T59" fmla="*/ 152 h 351"/>
                  <a:gd name="T60" fmla="*/ 410 w 485"/>
                  <a:gd name="T61" fmla="*/ 147 h 351"/>
                  <a:gd name="T62" fmla="*/ 408 w 485"/>
                  <a:gd name="T63" fmla="*/ 144 h 351"/>
                  <a:gd name="T64" fmla="*/ 410 w 485"/>
                  <a:gd name="T65" fmla="*/ 142 h 351"/>
                  <a:gd name="T66" fmla="*/ 415 w 485"/>
                  <a:gd name="T67" fmla="*/ 139 h 351"/>
                  <a:gd name="T68" fmla="*/ 428 w 485"/>
                  <a:gd name="T69" fmla="*/ 139 h 351"/>
                  <a:gd name="T70" fmla="*/ 420 w 485"/>
                  <a:gd name="T71" fmla="*/ 129 h 351"/>
                  <a:gd name="T72" fmla="*/ 418 w 485"/>
                  <a:gd name="T73" fmla="*/ 126 h 351"/>
                  <a:gd name="T74" fmla="*/ 413 w 485"/>
                  <a:gd name="T75" fmla="*/ 121 h 351"/>
                  <a:gd name="T76" fmla="*/ 420 w 485"/>
                  <a:gd name="T77" fmla="*/ 121 h 351"/>
                  <a:gd name="T78" fmla="*/ 433 w 485"/>
                  <a:gd name="T79" fmla="*/ 124 h 351"/>
                  <a:gd name="T80" fmla="*/ 454 w 485"/>
                  <a:gd name="T81" fmla="*/ 129 h 351"/>
                  <a:gd name="T82" fmla="*/ 449 w 485"/>
                  <a:gd name="T83" fmla="*/ 121 h 351"/>
                  <a:gd name="T84" fmla="*/ 436 w 485"/>
                  <a:gd name="T85" fmla="*/ 113 h 351"/>
                  <a:gd name="T86" fmla="*/ 462 w 485"/>
                  <a:gd name="T87" fmla="*/ 121 h 351"/>
                  <a:gd name="T88" fmla="*/ 480 w 485"/>
                  <a:gd name="T89" fmla="*/ 126 h 351"/>
                  <a:gd name="T90" fmla="*/ 485 w 485"/>
                  <a:gd name="T91" fmla="*/ 129 h 351"/>
                  <a:gd name="T92" fmla="*/ 482 w 485"/>
                  <a:gd name="T93" fmla="*/ 126 h 351"/>
                  <a:gd name="T94" fmla="*/ 475 w 485"/>
                  <a:gd name="T95" fmla="*/ 121 h 351"/>
                  <a:gd name="T96" fmla="*/ 454 w 485"/>
                  <a:gd name="T97" fmla="*/ 111 h 351"/>
                  <a:gd name="T98" fmla="*/ 454 w 485"/>
                  <a:gd name="T99" fmla="*/ 111 h 351"/>
                  <a:gd name="T100" fmla="*/ 475 w 485"/>
                  <a:gd name="T101" fmla="*/ 119 h 351"/>
                  <a:gd name="T102" fmla="*/ 482 w 485"/>
                  <a:gd name="T103" fmla="*/ 119 h 351"/>
                  <a:gd name="T104" fmla="*/ 462 w 485"/>
                  <a:gd name="T105" fmla="*/ 108 h 351"/>
                  <a:gd name="T106" fmla="*/ 431 w 485"/>
                  <a:gd name="T107" fmla="*/ 95 h 351"/>
                  <a:gd name="T108" fmla="*/ 374 w 485"/>
                  <a:gd name="T109" fmla="*/ 75 h 351"/>
                  <a:gd name="T110" fmla="*/ 369 w 485"/>
                  <a:gd name="T111" fmla="*/ 72 h 351"/>
                  <a:gd name="T112" fmla="*/ 317 w 485"/>
                  <a:gd name="T113" fmla="*/ 54 h 351"/>
                  <a:gd name="T114" fmla="*/ 261 w 485"/>
                  <a:gd name="T115" fmla="*/ 36 h 351"/>
                  <a:gd name="T116" fmla="*/ 204 w 485"/>
                  <a:gd name="T117" fmla="*/ 21 h 351"/>
                  <a:gd name="T118" fmla="*/ 147 w 485"/>
                  <a:gd name="T119" fmla="*/ 8 h 351"/>
                  <a:gd name="T120" fmla="*/ 121 w 485"/>
                  <a:gd name="T121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85" h="351">
                    <a:moveTo>
                      <a:pt x="0" y="273"/>
                    </a:moveTo>
                    <a:lnTo>
                      <a:pt x="10" y="281"/>
                    </a:lnTo>
                    <a:lnTo>
                      <a:pt x="31" y="294"/>
                    </a:lnTo>
                    <a:lnTo>
                      <a:pt x="64" y="312"/>
                    </a:lnTo>
                    <a:lnTo>
                      <a:pt x="77" y="317"/>
                    </a:lnTo>
                    <a:lnTo>
                      <a:pt x="124" y="335"/>
                    </a:lnTo>
                    <a:lnTo>
                      <a:pt x="170" y="348"/>
                    </a:lnTo>
                    <a:lnTo>
                      <a:pt x="211" y="351"/>
                    </a:lnTo>
                    <a:lnTo>
                      <a:pt x="222" y="351"/>
                    </a:lnTo>
                    <a:lnTo>
                      <a:pt x="250" y="343"/>
                    </a:lnTo>
                    <a:lnTo>
                      <a:pt x="273" y="330"/>
                    </a:lnTo>
                    <a:lnTo>
                      <a:pt x="284" y="322"/>
                    </a:lnTo>
                    <a:lnTo>
                      <a:pt x="291" y="317"/>
                    </a:lnTo>
                    <a:lnTo>
                      <a:pt x="307" y="307"/>
                    </a:lnTo>
                    <a:lnTo>
                      <a:pt x="325" y="294"/>
                    </a:lnTo>
                    <a:lnTo>
                      <a:pt x="340" y="284"/>
                    </a:lnTo>
                    <a:lnTo>
                      <a:pt x="351" y="271"/>
                    </a:lnTo>
                    <a:lnTo>
                      <a:pt x="359" y="258"/>
                    </a:lnTo>
                    <a:lnTo>
                      <a:pt x="366" y="248"/>
                    </a:lnTo>
                    <a:lnTo>
                      <a:pt x="371" y="235"/>
                    </a:lnTo>
                    <a:lnTo>
                      <a:pt x="369" y="219"/>
                    </a:lnTo>
                    <a:lnTo>
                      <a:pt x="359" y="204"/>
                    </a:lnTo>
                    <a:lnTo>
                      <a:pt x="348" y="188"/>
                    </a:lnTo>
                    <a:lnTo>
                      <a:pt x="346" y="175"/>
                    </a:lnTo>
                    <a:lnTo>
                      <a:pt x="353" y="168"/>
                    </a:lnTo>
                    <a:lnTo>
                      <a:pt x="361" y="160"/>
                    </a:lnTo>
                    <a:lnTo>
                      <a:pt x="379" y="157"/>
                    </a:lnTo>
                    <a:lnTo>
                      <a:pt x="402" y="157"/>
                    </a:lnTo>
                    <a:lnTo>
                      <a:pt x="405" y="155"/>
                    </a:lnTo>
                    <a:lnTo>
                      <a:pt x="413" y="152"/>
                    </a:lnTo>
                    <a:lnTo>
                      <a:pt x="410" y="147"/>
                    </a:lnTo>
                    <a:lnTo>
                      <a:pt x="408" y="144"/>
                    </a:lnTo>
                    <a:lnTo>
                      <a:pt x="410" y="142"/>
                    </a:lnTo>
                    <a:lnTo>
                      <a:pt x="415" y="139"/>
                    </a:lnTo>
                    <a:lnTo>
                      <a:pt x="428" y="139"/>
                    </a:lnTo>
                    <a:lnTo>
                      <a:pt x="420" y="129"/>
                    </a:lnTo>
                    <a:lnTo>
                      <a:pt x="418" y="126"/>
                    </a:lnTo>
                    <a:lnTo>
                      <a:pt x="413" y="121"/>
                    </a:lnTo>
                    <a:lnTo>
                      <a:pt x="420" y="121"/>
                    </a:lnTo>
                    <a:lnTo>
                      <a:pt x="433" y="124"/>
                    </a:lnTo>
                    <a:lnTo>
                      <a:pt x="454" y="129"/>
                    </a:lnTo>
                    <a:lnTo>
                      <a:pt x="449" y="121"/>
                    </a:lnTo>
                    <a:lnTo>
                      <a:pt x="436" y="113"/>
                    </a:lnTo>
                    <a:lnTo>
                      <a:pt x="462" y="121"/>
                    </a:lnTo>
                    <a:lnTo>
                      <a:pt x="480" y="126"/>
                    </a:lnTo>
                    <a:lnTo>
                      <a:pt x="485" y="129"/>
                    </a:lnTo>
                    <a:lnTo>
                      <a:pt x="482" y="126"/>
                    </a:lnTo>
                    <a:lnTo>
                      <a:pt x="475" y="121"/>
                    </a:lnTo>
                    <a:lnTo>
                      <a:pt x="454" y="111"/>
                    </a:lnTo>
                    <a:lnTo>
                      <a:pt x="454" y="111"/>
                    </a:lnTo>
                    <a:lnTo>
                      <a:pt x="475" y="119"/>
                    </a:lnTo>
                    <a:lnTo>
                      <a:pt x="482" y="119"/>
                    </a:lnTo>
                    <a:lnTo>
                      <a:pt x="462" y="108"/>
                    </a:lnTo>
                    <a:lnTo>
                      <a:pt x="431" y="95"/>
                    </a:lnTo>
                    <a:lnTo>
                      <a:pt x="374" y="75"/>
                    </a:lnTo>
                    <a:lnTo>
                      <a:pt x="369" y="72"/>
                    </a:lnTo>
                    <a:lnTo>
                      <a:pt x="317" y="54"/>
                    </a:lnTo>
                    <a:lnTo>
                      <a:pt x="261" y="36"/>
                    </a:lnTo>
                    <a:lnTo>
                      <a:pt x="204" y="21"/>
                    </a:lnTo>
                    <a:lnTo>
                      <a:pt x="147" y="8"/>
                    </a:lnTo>
                    <a:lnTo>
                      <a:pt x="121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8" name="Freeform 2408"/>
              <p:cNvSpPr>
                <a:spLocks/>
              </p:cNvSpPr>
              <p:nvPr/>
            </p:nvSpPr>
            <p:spPr bwMode="auto">
              <a:xfrm>
                <a:off x="3175" y="1832"/>
                <a:ext cx="756" cy="273"/>
              </a:xfrm>
              <a:custGeom>
                <a:avLst/>
                <a:gdLst>
                  <a:gd name="T0" fmla="*/ 0 w 756"/>
                  <a:gd name="T1" fmla="*/ 41 h 273"/>
                  <a:gd name="T2" fmla="*/ 13 w 756"/>
                  <a:gd name="T3" fmla="*/ 56 h 273"/>
                  <a:gd name="T4" fmla="*/ 31 w 756"/>
                  <a:gd name="T5" fmla="*/ 72 h 273"/>
                  <a:gd name="T6" fmla="*/ 52 w 756"/>
                  <a:gd name="T7" fmla="*/ 90 h 273"/>
                  <a:gd name="T8" fmla="*/ 73 w 756"/>
                  <a:gd name="T9" fmla="*/ 110 h 273"/>
                  <a:gd name="T10" fmla="*/ 96 w 756"/>
                  <a:gd name="T11" fmla="*/ 131 h 273"/>
                  <a:gd name="T12" fmla="*/ 99 w 756"/>
                  <a:gd name="T13" fmla="*/ 131 h 273"/>
                  <a:gd name="T14" fmla="*/ 124 w 756"/>
                  <a:gd name="T15" fmla="*/ 154 h 273"/>
                  <a:gd name="T16" fmla="*/ 145 w 756"/>
                  <a:gd name="T17" fmla="*/ 167 h 273"/>
                  <a:gd name="T18" fmla="*/ 163 w 756"/>
                  <a:gd name="T19" fmla="*/ 180 h 273"/>
                  <a:gd name="T20" fmla="*/ 189 w 756"/>
                  <a:gd name="T21" fmla="*/ 196 h 273"/>
                  <a:gd name="T22" fmla="*/ 222 w 756"/>
                  <a:gd name="T23" fmla="*/ 211 h 273"/>
                  <a:gd name="T24" fmla="*/ 235 w 756"/>
                  <a:gd name="T25" fmla="*/ 219 h 273"/>
                  <a:gd name="T26" fmla="*/ 279 w 756"/>
                  <a:gd name="T27" fmla="*/ 239 h 273"/>
                  <a:gd name="T28" fmla="*/ 325 w 756"/>
                  <a:gd name="T29" fmla="*/ 258 h 273"/>
                  <a:gd name="T30" fmla="*/ 372 w 756"/>
                  <a:gd name="T31" fmla="*/ 270 h 273"/>
                  <a:gd name="T32" fmla="*/ 424 w 756"/>
                  <a:gd name="T33" fmla="*/ 273 h 273"/>
                  <a:gd name="T34" fmla="*/ 431 w 756"/>
                  <a:gd name="T35" fmla="*/ 273 h 273"/>
                  <a:gd name="T36" fmla="*/ 465 w 756"/>
                  <a:gd name="T37" fmla="*/ 263 h 273"/>
                  <a:gd name="T38" fmla="*/ 483 w 756"/>
                  <a:gd name="T39" fmla="*/ 255 h 273"/>
                  <a:gd name="T40" fmla="*/ 491 w 756"/>
                  <a:gd name="T41" fmla="*/ 252 h 273"/>
                  <a:gd name="T42" fmla="*/ 511 w 756"/>
                  <a:gd name="T43" fmla="*/ 239 h 273"/>
                  <a:gd name="T44" fmla="*/ 524 w 756"/>
                  <a:gd name="T45" fmla="*/ 227 h 273"/>
                  <a:gd name="T46" fmla="*/ 540 w 756"/>
                  <a:gd name="T47" fmla="*/ 214 h 273"/>
                  <a:gd name="T48" fmla="*/ 555 w 756"/>
                  <a:gd name="T49" fmla="*/ 203 h 273"/>
                  <a:gd name="T50" fmla="*/ 560 w 756"/>
                  <a:gd name="T51" fmla="*/ 201 h 273"/>
                  <a:gd name="T52" fmla="*/ 578 w 756"/>
                  <a:gd name="T53" fmla="*/ 196 h 273"/>
                  <a:gd name="T54" fmla="*/ 599 w 756"/>
                  <a:gd name="T55" fmla="*/ 188 h 273"/>
                  <a:gd name="T56" fmla="*/ 614 w 756"/>
                  <a:gd name="T57" fmla="*/ 180 h 273"/>
                  <a:gd name="T58" fmla="*/ 622 w 756"/>
                  <a:gd name="T59" fmla="*/ 167 h 273"/>
                  <a:gd name="T60" fmla="*/ 622 w 756"/>
                  <a:gd name="T61" fmla="*/ 154 h 273"/>
                  <a:gd name="T62" fmla="*/ 617 w 756"/>
                  <a:gd name="T63" fmla="*/ 136 h 273"/>
                  <a:gd name="T64" fmla="*/ 607 w 756"/>
                  <a:gd name="T65" fmla="*/ 121 h 273"/>
                  <a:gd name="T66" fmla="*/ 609 w 756"/>
                  <a:gd name="T67" fmla="*/ 108 h 273"/>
                  <a:gd name="T68" fmla="*/ 632 w 756"/>
                  <a:gd name="T69" fmla="*/ 108 h 273"/>
                  <a:gd name="T70" fmla="*/ 653 w 756"/>
                  <a:gd name="T71" fmla="*/ 105 h 273"/>
                  <a:gd name="T72" fmla="*/ 648 w 756"/>
                  <a:gd name="T73" fmla="*/ 92 h 273"/>
                  <a:gd name="T74" fmla="*/ 638 w 756"/>
                  <a:gd name="T75" fmla="*/ 77 h 273"/>
                  <a:gd name="T76" fmla="*/ 643 w 756"/>
                  <a:gd name="T77" fmla="*/ 72 h 273"/>
                  <a:gd name="T78" fmla="*/ 658 w 756"/>
                  <a:gd name="T79" fmla="*/ 69 h 273"/>
                  <a:gd name="T80" fmla="*/ 671 w 756"/>
                  <a:gd name="T81" fmla="*/ 67 h 273"/>
                  <a:gd name="T82" fmla="*/ 681 w 756"/>
                  <a:gd name="T83" fmla="*/ 69 h 273"/>
                  <a:gd name="T84" fmla="*/ 689 w 756"/>
                  <a:gd name="T85" fmla="*/ 69 h 273"/>
                  <a:gd name="T86" fmla="*/ 707 w 756"/>
                  <a:gd name="T87" fmla="*/ 72 h 273"/>
                  <a:gd name="T88" fmla="*/ 705 w 756"/>
                  <a:gd name="T89" fmla="*/ 64 h 273"/>
                  <a:gd name="T90" fmla="*/ 697 w 756"/>
                  <a:gd name="T91" fmla="*/ 54 h 273"/>
                  <a:gd name="T92" fmla="*/ 707 w 756"/>
                  <a:gd name="T93" fmla="*/ 54 h 273"/>
                  <a:gd name="T94" fmla="*/ 723 w 756"/>
                  <a:gd name="T95" fmla="*/ 56 h 273"/>
                  <a:gd name="T96" fmla="*/ 723 w 756"/>
                  <a:gd name="T97" fmla="*/ 54 h 273"/>
                  <a:gd name="T98" fmla="*/ 725 w 756"/>
                  <a:gd name="T99" fmla="*/ 51 h 273"/>
                  <a:gd name="T100" fmla="*/ 741 w 756"/>
                  <a:gd name="T101" fmla="*/ 56 h 273"/>
                  <a:gd name="T102" fmla="*/ 749 w 756"/>
                  <a:gd name="T103" fmla="*/ 56 h 273"/>
                  <a:gd name="T104" fmla="*/ 741 w 756"/>
                  <a:gd name="T105" fmla="*/ 51 h 273"/>
                  <a:gd name="T106" fmla="*/ 733 w 756"/>
                  <a:gd name="T107" fmla="*/ 46 h 273"/>
                  <a:gd name="T108" fmla="*/ 743 w 756"/>
                  <a:gd name="T109" fmla="*/ 49 h 273"/>
                  <a:gd name="T110" fmla="*/ 754 w 756"/>
                  <a:gd name="T111" fmla="*/ 54 h 273"/>
                  <a:gd name="T112" fmla="*/ 756 w 756"/>
                  <a:gd name="T113" fmla="*/ 54 h 273"/>
                  <a:gd name="T114" fmla="*/ 756 w 756"/>
                  <a:gd name="T115" fmla="*/ 51 h 273"/>
                  <a:gd name="T116" fmla="*/ 754 w 756"/>
                  <a:gd name="T117" fmla="*/ 51 h 273"/>
                  <a:gd name="T118" fmla="*/ 741 w 756"/>
                  <a:gd name="T119" fmla="*/ 43 h 273"/>
                  <a:gd name="T120" fmla="*/ 712 w 756"/>
                  <a:gd name="T121" fmla="*/ 28 h 273"/>
                  <a:gd name="T122" fmla="*/ 702 w 756"/>
                  <a:gd name="T123" fmla="*/ 23 h 273"/>
                  <a:gd name="T124" fmla="*/ 650 w 756"/>
                  <a:gd name="T125" fmla="*/ 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756" h="273">
                    <a:moveTo>
                      <a:pt x="0" y="41"/>
                    </a:moveTo>
                    <a:lnTo>
                      <a:pt x="13" y="56"/>
                    </a:lnTo>
                    <a:lnTo>
                      <a:pt x="31" y="72"/>
                    </a:lnTo>
                    <a:lnTo>
                      <a:pt x="52" y="90"/>
                    </a:lnTo>
                    <a:lnTo>
                      <a:pt x="73" y="110"/>
                    </a:lnTo>
                    <a:lnTo>
                      <a:pt x="96" y="131"/>
                    </a:lnTo>
                    <a:lnTo>
                      <a:pt x="99" y="131"/>
                    </a:lnTo>
                    <a:lnTo>
                      <a:pt x="124" y="154"/>
                    </a:lnTo>
                    <a:lnTo>
                      <a:pt x="145" y="167"/>
                    </a:lnTo>
                    <a:lnTo>
                      <a:pt x="163" y="180"/>
                    </a:lnTo>
                    <a:lnTo>
                      <a:pt x="189" y="196"/>
                    </a:lnTo>
                    <a:lnTo>
                      <a:pt x="222" y="211"/>
                    </a:lnTo>
                    <a:lnTo>
                      <a:pt x="235" y="219"/>
                    </a:lnTo>
                    <a:lnTo>
                      <a:pt x="279" y="239"/>
                    </a:lnTo>
                    <a:lnTo>
                      <a:pt x="325" y="258"/>
                    </a:lnTo>
                    <a:lnTo>
                      <a:pt x="372" y="270"/>
                    </a:lnTo>
                    <a:lnTo>
                      <a:pt x="424" y="273"/>
                    </a:lnTo>
                    <a:lnTo>
                      <a:pt x="431" y="273"/>
                    </a:lnTo>
                    <a:lnTo>
                      <a:pt x="465" y="263"/>
                    </a:lnTo>
                    <a:lnTo>
                      <a:pt x="483" y="255"/>
                    </a:lnTo>
                    <a:lnTo>
                      <a:pt x="491" y="252"/>
                    </a:lnTo>
                    <a:lnTo>
                      <a:pt x="511" y="239"/>
                    </a:lnTo>
                    <a:lnTo>
                      <a:pt x="524" y="227"/>
                    </a:lnTo>
                    <a:lnTo>
                      <a:pt x="540" y="214"/>
                    </a:lnTo>
                    <a:lnTo>
                      <a:pt x="555" y="203"/>
                    </a:lnTo>
                    <a:lnTo>
                      <a:pt x="560" y="201"/>
                    </a:lnTo>
                    <a:lnTo>
                      <a:pt x="578" y="196"/>
                    </a:lnTo>
                    <a:lnTo>
                      <a:pt x="599" y="188"/>
                    </a:lnTo>
                    <a:lnTo>
                      <a:pt x="614" y="180"/>
                    </a:lnTo>
                    <a:lnTo>
                      <a:pt x="622" y="167"/>
                    </a:lnTo>
                    <a:lnTo>
                      <a:pt x="622" y="154"/>
                    </a:lnTo>
                    <a:lnTo>
                      <a:pt x="617" y="136"/>
                    </a:lnTo>
                    <a:lnTo>
                      <a:pt x="607" y="121"/>
                    </a:lnTo>
                    <a:lnTo>
                      <a:pt x="609" y="108"/>
                    </a:lnTo>
                    <a:lnTo>
                      <a:pt x="632" y="108"/>
                    </a:lnTo>
                    <a:lnTo>
                      <a:pt x="653" y="105"/>
                    </a:lnTo>
                    <a:lnTo>
                      <a:pt x="648" y="92"/>
                    </a:lnTo>
                    <a:lnTo>
                      <a:pt x="638" y="77"/>
                    </a:lnTo>
                    <a:lnTo>
                      <a:pt x="643" y="72"/>
                    </a:lnTo>
                    <a:lnTo>
                      <a:pt x="658" y="69"/>
                    </a:lnTo>
                    <a:lnTo>
                      <a:pt x="671" y="67"/>
                    </a:lnTo>
                    <a:lnTo>
                      <a:pt x="681" y="69"/>
                    </a:lnTo>
                    <a:lnTo>
                      <a:pt x="689" y="69"/>
                    </a:lnTo>
                    <a:lnTo>
                      <a:pt x="707" y="72"/>
                    </a:lnTo>
                    <a:lnTo>
                      <a:pt x="705" y="64"/>
                    </a:lnTo>
                    <a:lnTo>
                      <a:pt x="697" y="54"/>
                    </a:lnTo>
                    <a:lnTo>
                      <a:pt x="707" y="54"/>
                    </a:lnTo>
                    <a:lnTo>
                      <a:pt x="723" y="56"/>
                    </a:lnTo>
                    <a:lnTo>
                      <a:pt x="723" y="54"/>
                    </a:lnTo>
                    <a:lnTo>
                      <a:pt x="725" y="51"/>
                    </a:lnTo>
                    <a:lnTo>
                      <a:pt x="741" y="56"/>
                    </a:lnTo>
                    <a:lnTo>
                      <a:pt x="749" y="56"/>
                    </a:lnTo>
                    <a:lnTo>
                      <a:pt x="741" y="51"/>
                    </a:lnTo>
                    <a:lnTo>
                      <a:pt x="733" y="46"/>
                    </a:lnTo>
                    <a:lnTo>
                      <a:pt x="743" y="49"/>
                    </a:lnTo>
                    <a:lnTo>
                      <a:pt x="754" y="54"/>
                    </a:lnTo>
                    <a:lnTo>
                      <a:pt x="756" y="54"/>
                    </a:lnTo>
                    <a:lnTo>
                      <a:pt x="756" y="51"/>
                    </a:lnTo>
                    <a:lnTo>
                      <a:pt x="754" y="51"/>
                    </a:lnTo>
                    <a:lnTo>
                      <a:pt x="741" y="43"/>
                    </a:lnTo>
                    <a:lnTo>
                      <a:pt x="712" y="28"/>
                    </a:lnTo>
                    <a:lnTo>
                      <a:pt x="702" y="23"/>
                    </a:lnTo>
                    <a:lnTo>
                      <a:pt x="6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49" name="Freeform 2409"/>
              <p:cNvSpPr>
                <a:spLocks/>
              </p:cNvSpPr>
              <p:nvPr/>
            </p:nvSpPr>
            <p:spPr bwMode="auto">
              <a:xfrm>
                <a:off x="3281" y="198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0" name="Freeform 2410"/>
              <p:cNvSpPr>
                <a:spLocks/>
              </p:cNvSpPr>
              <p:nvPr/>
            </p:nvSpPr>
            <p:spPr bwMode="auto">
              <a:xfrm>
                <a:off x="3279" y="1976"/>
                <a:ext cx="28" cy="26"/>
              </a:xfrm>
              <a:custGeom>
                <a:avLst/>
                <a:gdLst>
                  <a:gd name="T0" fmla="*/ 5 w 28"/>
                  <a:gd name="T1" fmla="*/ 5 h 26"/>
                  <a:gd name="T2" fmla="*/ 5 w 28"/>
                  <a:gd name="T3" fmla="*/ 5 h 26"/>
                  <a:gd name="T4" fmla="*/ 7 w 28"/>
                  <a:gd name="T5" fmla="*/ 8 h 26"/>
                  <a:gd name="T6" fmla="*/ 5 w 28"/>
                  <a:gd name="T7" fmla="*/ 10 h 26"/>
                  <a:gd name="T8" fmla="*/ 2 w 28"/>
                  <a:gd name="T9" fmla="*/ 10 h 26"/>
                  <a:gd name="T10" fmla="*/ 0 w 28"/>
                  <a:gd name="T11" fmla="*/ 10 h 26"/>
                  <a:gd name="T12" fmla="*/ 0 w 28"/>
                  <a:gd name="T13" fmla="*/ 8 h 26"/>
                  <a:gd name="T14" fmla="*/ 0 w 28"/>
                  <a:gd name="T15" fmla="*/ 5 h 26"/>
                  <a:gd name="T16" fmla="*/ 5 w 28"/>
                  <a:gd name="T17" fmla="*/ 3 h 26"/>
                  <a:gd name="T18" fmla="*/ 7 w 28"/>
                  <a:gd name="T19" fmla="*/ 0 h 26"/>
                  <a:gd name="T20" fmla="*/ 15 w 28"/>
                  <a:gd name="T21" fmla="*/ 3 h 26"/>
                  <a:gd name="T22" fmla="*/ 23 w 28"/>
                  <a:gd name="T23" fmla="*/ 8 h 26"/>
                  <a:gd name="T24" fmla="*/ 28 w 28"/>
                  <a:gd name="T25" fmla="*/ 13 h 26"/>
                  <a:gd name="T26" fmla="*/ 28 w 28"/>
                  <a:gd name="T27" fmla="*/ 18 h 26"/>
                  <a:gd name="T28" fmla="*/ 25 w 28"/>
                  <a:gd name="T29" fmla="*/ 23 h 26"/>
                  <a:gd name="T30" fmla="*/ 20 w 28"/>
                  <a:gd name="T31" fmla="*/ 26 h 26"/>
                  <a:gd name="T32" fmla="*/ 13 w 28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6">
                    <a:moveTo>
                      <a:pt x="5" y="5"/>
                    </a:moveTo>
                    <a:lnTo>
                      <a:pt x="5" y="5"/>
                    </a:lnTo>
                    <a:lnTo>
                      <a:pt x="7" y="8"/>
                    </a:lnTo>
                    <a:lnTo>
                      <a:pt x="5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5" y="3"/>
                    </a:lnTo>
                    <a:lnTo>
                      <a:pt x="7" y="0"/>
                    </a:lnTo>
                    <a:lnTo>
                      <a:pt x="15" y="3"/>
                    </a:lnTo>
                    <a:lnTo>
                      <a:pt x="23" y="8"/>
                    </a:lnTo>
                    <a:lnTo>
                      <a:pt x="28" y="13"/>
                    </a:lnTo>
                    <a:lnTo>
                      <a:pt x="28" y="18"/>
                    </a:lnTo>
                    <a:lnTo>
                      <a:pt x="25" y="23"/>
                    </a:lnTo>
                    <a:lnTo>
                      <a:pt x="20" y="26"/>
                    </a:lnTo>
                    <a:lnTo>
                      <a:pt x="1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1" name="Freeform 2411"/>
              <p:cNvSpPr>
                <a:spLocks/>
              </p:cNvSpPr>
              <p:nvPr/>
            </p:nvSpPr>
            <p:spPr bwMode="auto">
              <a:xfrm>
                <a:off x="3297" y="1986"/>
                <a:ext cx="7" cy="16"/>
              </a:xfrm>
              <a:custGeom>
                <a:avLst/>
                <a:gdLst>
                  <a:gd name="T0" fmla="*/ 7 w 7"/>
                  <a:gd name="T1" fmla="*/ 0 h 16"/>
                  <a:gd name="T2" fmla="*/ 7 w 7"/>
                  <a:gd name="T3" fmla="*/ 5 h 16"/>
                  <a:gd name="T4" fmla="*/ 5 w 7"/>
                  <a:gd name="T5" fmla="*/ 13 h 16"/>
                  <a:gd name="T6" fmla="*/ 0 w 7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6">
                    <a:moveTo>
                      <a:pt x="7" y="0"/>
                    </a:moveTo>
                    <a:lnTo>
                      <a:pt x="7" y="5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2" name="Freeform 2412"/>
              <p:cNvSpPr>
                <a:spLocks/>
              </p:cNvSpPr>
              <p:nvPr/>
            </p:nvSpPr>
            <p:spPr bwMode="auto">
              <a:xfrm>
                <a:off x="3289" y="1981"/>
                <a:ext cx="13" cy="18"/>
              </a:xfrm>
              <a:custGeom>
                <a:avLst/>
                <a:gdLst>
                  <a:gd name="T0" fmla="*/ 10 w 13"/>
                  <a:gd name="T1" fmla="*/ 0 h 18"/>
                  <a:gd name="T2" fmla="*/ 13 w 13"/>
                  <a:gd name="T3" fmla="*/ 5 h 18"/>
                  <a:gd name="T4" fmla="*/ 13 w 13"/>
                  <a:gd name="T5" fmla="*/ 10 h 18"/>
                  <a:gd name="T6" fmla="*/ 10 w 13"/>
                  <a:gd name="T7" fmla="*/ 16 h 18"/>
                  <a:gd name="T8" fmla="*/ 5 w 13"/>
                  <a:gd name="T9" fmla="*/ 18 h 18"/>
                  <a:gd name="T10" fmla="*/ 0 w 13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8">
                    <a:moveTo>
                      <a:pt x="10" y="0"/>
                    </a:moveTo>
                    <a:lnTo>
                      <a:pt x="13" y="5"/>
                    </a:lnTo>
                    <a:lnTo>
                      <a:pt x="13" y="10"/>
                    </a:lnTo>
                    <a:lnTo>
                      <a:pt x="10" y="16"/>
                    </a:lnTo>
                    <a:lnTo>
                      <a:pt x="5" y="18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3" name="Freeform 2413"/>
              <p:cNvSpPr>
                <a:spLocks/>
              </p:cNvSpPr>
              <p:nvPr/>
            </p:nvSpPr>
            <p:spPr bwMode="auto">
              <a:xfrm>
                <a:off x="3263" y="1997"/>
                <a:ext cx="34" cy="31"/>
              </a:xfrm>
              <a:custGeom>
                <a:avLst/>
                <a:gdLst>
                  <a:gd name="T0" fmla="*/ 23 w 34"/>
                  <a:gd name="T1" fmla="*/ 0 h 31"/>
                  <a:gd name="T2" fmla="*/ 29 w 34"/>
                  <a:gd name="T3" fmla="*/ 5 h 31"/>
                  <a:gd name="T4" fmla="*/ 31 w 34"/>
                  <a:gd name="T5" fmla="*/ 7 h 31"/>
                  <a:gd name="T6" fmla="*/ 34 w 34"/>
                  <a:gd name="T7" fmla="*/ 15 h 31"/>
                  <a:gd name="T8" fmla="*/ 34 w 34"/>
                  <a:gd name="T9" fmla="*/ 20 h 31"/>
                  <a:gd name="T10" fmla="*/ 29 w 34"/>
                  <a:gd name="T11" fmla="*/ 25 h 31"/>
                  <a:gd name="T12" fmla="*/ 26 w 34"/>
                  <a:gd name="T13" fmla="*/ 28 h 31"/>
                  <a:gd name="T14" fmla="*/ 23 w 34"/>
                  <a:gd name="T15" fmla="*/ 31 h 31"/>
                  <a:gd name="T16" fmla="*/ 16 w 34"/>
                  <a:gd name="T17" fmla="*/ 28 h 31"/>
                  <a:gd name="T18" fmla="*/ 8 w 34"/>
                  <a:gd name="T19" fmla="*/ 23 h 31"/>
                  <a:gd name="T20" fmla="*/ 3 w 34"/>
                  <a:gd name="T21" fmla="*/ 18 h 31"/>
                  <a:gd name="T22" fmla="*/ 0 w 34"/>
                  <a:gd name="T23" fmla="*/ 15 h 31"/>
                  <a:gd name="T24" fmla="*/ 3 w 34"/>
                  <a:gd name="T25" fmla="*/ 10 h 31"/>
                  <a:gd name="T26" fmla="*/ 3 w 34"/>
                  <a:gd name="T27" fmla="*/ 7 h 31"/>
                  <a:gd name="T28" fmla="*/ 5 w 34"/>
                  <a:gd name="T29" fmla="*/ 7 h 31"/>
                  <a:gd name="T30" fmla="*/ 8 w 34"/>
                  <a:gd name="T31" fmla="*/ 7 h 31"/>
                  <a:gd name="T32" fmla="*/ 8 w 34"/>
                  <a:gd name="T33" fmla="*/ 13 h 31"/>
                  <a:gd name="T34" fmla="*/ 8 w 34"/>
                  <a:gd name="T35" fmla="*/ 13 h 31"/>
                  <a:gd name="T36" fmla="*/ 5 w 34"/>
                  <a:gd name="T37" fmla="*/ 15 h 31"/>
                  <a:gd name="T38" fmla="*/ 3 w 34"/>
                  <a:gd name="T39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31">
                    <a:moveTo>
                      <a:pt x="23" y="0"/>
                    </a:moveTo>
                    <a:lnTo>
                      <a:pt x="29" y="5"/>
                    </a:lnTo>
                    <a:lnTo>
                      <a:pt x="31" y="7"/>
                    </a:lnTo>
                    <a:lnTo>
                      <a:pt x="34" y="15"/>
                    </a:lnTo>
                    <a:lnTo>
                      <a:pt x="34" y="20"/>
                    </a:lnTo>
                    <a:lnTo>
                      <a:pt x="29" y="25"/>
                    </a:lnTo>
                    <a:lnTo>
                      <a:pt x="26" y="28"/>
                    </a:lnTo>
                    <a:lnTo>
                      <a:pt x="23" y="31"/>
                    </a:lnTo>
                    <a:lnTo>
                      <a:pt x="16" y="28"/>
                    </a:lnTo>
                    <a:lnTo>
                      <a:pt x="8" y="23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8" y="7"/>
                    </a:lnTo>
                    <a:lnTo>
                      <a:pt x="8" y="13"/>
                    </a:lnTo>
                    <a:lnTo>
                      <a:pt x="8" y="13"/>
                    </a:lnTo>
                    <a:lnTo>
                      <a:pt x="5" y="15"/>
                    </a:lnTo>
                    <a:lnTo>
                      <a:pt x="3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4" name="Freeform 2414"/>
              <p:cNvSpPr>
                <a:spLocks/>
              </p:cNvSpPr>
              <p:nvPr/>
            </p:nvSpPr>
            <p:spPr bwMode="auto">
              <a:xfrm>
                <a:off x="3286" y="2010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8 w 8"/>
                  <a:gd name="T3" fmla="*/ 5 h 15"/>
                  <a:gd name="T4" fmla="*/ 6 w 8"/>
                  <a:gd name="T5" fmla="*/ 12 h 15"/>
                  <a:gd name="T6" fmla="*/ 0 w 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8" y="5"/>
                    </a:lnTo>
                    <a:lnTo>
                      <a:pt x="6" y="12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055" name="Group 2415"/>
            <p:cNvGrpSpPr>
              <a:grpSpLocks/>
            </p:cNvGrpSpPr>
            <p:nvPr/>
          </p:nvGrpSpPr>
          <p:grpSpPr bwMode="auto">
            <a:xfrm>
              <a:off x="3230" y="1444"/>
              <a:ext cx="2037" cy="2111"/>
              <a:chOff x="3070" y="1574"/>
              <a:chExt cx="1929" cy="1999"/>
            </a:xfrm>
          </p:grpSpPr>
          <p:sp>
            <p:nvSpPr>
              <p:cNvPr id="243056" name="Freeform 2416"/>
              <p:cNvSpPr>
                <a:spLocks/>
              </p:cNvSpPr>
              <p:nvPr/>
            </p:nvSpPr>
            <p:spPr bwMode="auto">
              <a:xfrm>
                <a:off x="3279" y="1999"/>
                <a:ext cx="15" cy="26"/>
              </a:xfrm>
              <a:custGeom>
                <a:avLst/>
                <a:gdLst>
                  <a:gd name="T0" fmla="*/ 10 w 15"/>
                  <a:gd name="T1" fmla="*/ 0 h 26"/>
                  <a:gd name="T2" fmla="*/ 13 w 15"/>
                  <a:gd name="T3" fmla="*/ 5 h 26"/>
                  <a:gd name="T4" fmla="*/ 15 w 15"/>
                  <a:gd name="T5" fmla="*/ 8 h 26"/>
                  <a:gd name="T6" fmla="*/ 13 w 15"/>
                  <a:gd name="T7" fmla="*/ 16 h 26"/>
                  <a:gd name="T8" fmla="*/ 10 w 15"/>
                  <a:gd name="T9" fmla="*/ 21 h 26"/>
                  <a:gd name="T10" fmla="*/ 5 w 15"/>
                  <a:gd name="T11" fmla="*/ 26 h 26"/>
                  <a:gd name="T12" fmla="*/ 0 w 1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6">
                    <a:moveTo>
                      <a:pt x="10" y="0"/>
                    </a:moveTo>
                    <a:lnTo>
                      <a:pt x="13" y="5"/>
                    </a:lnTo>
                    <a:lnTo>
                      <a:pt x="15" y="8"/>
                    </a:lnTo>
                    <a:lnTo>
                      <a:pt x="13" y="16"/>
                    </a:lnTo>
                    <a:lnTo>
                      <a:pt x="10" y="21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7" name="Freeform 2417"/>
              <p:cNvSpPr>
                <a:spLocks/>
              </p:cNvSpPr>
              <p:nvPr/>
            </p:nvSpPr>
            <p:spPr bwMode="auto">
              <a:xfrm>
                <a:off x="3266" y="2007"/>
                <a:ext cx="5" cy="3"/>
              </a:xfrm>
              <a:custGeom>
                <a:avLst/>
                <a:gdLst>
                  <a:gd name="T0" fmla="*/ 2 w 5"/>
                  <a:gd name="T1" fmla="*/ 0 h 3"/>
                  <a:gd name="T2" fmla="*/ 0 w 5"/>
                  <a:gd name="T3" fmla="*/ 0 h 3"/>
                  <a:gd name="T4" fmla="*/ 2 w 5"/>
                  <a:gd name="T5" fmla="*/ 3 h 3"/>
                  <a:gd name="T6" fmla="*/ 5 w 5"/>
                  <a:gd name="T7" fmla="*/ 0 h 3"/>
                  <a:gd name="T8" fmla="*/ 2 w 5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8" name="Line 2418"/>
              <p:cNvSpPr>
                <a:spLocks noChangeShapeType="1"/>
              </p:cNvSpPr>
              <p:nvPr/>
            </p:nvSpPr>
            <p:spPr bwMode="auto">
              <a:xfrm flipH="1">
                <a:off x="3317" y="1997"/>
                <a:ext cx="8" cy="1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59" name="Freeform 2419"/>
              <p:cNvSpPr>
                <a:spLocks/>
              </p:cNvSpPr>
              <p:nvPr/>
            </p:nvSpPr>
            <p:spPr bwMode="auto">
              <a:xfrm>
                <a:off x="3315" y="2012"/>
                <a:ext cx="36" cy="34"/>
              </a:xfrm>
              <a:custGeom>
                <a:avLst/>
                <a:gdLst>
                  <a:gd name="T0" fmla="*/ 36 w 36"/>
                  <a:gd name="T1" fmla="*/ 0 h 34"/>
                  <a:gd name="T2" fmla="*/ 33 w 36"/>
                  <a:gd name="T3" fmla="*/ 5 h 34"/>
                  <a:gd name="T4" fmla="*/ 28 w 36"/>
                  <a:gd name="T5" fmla="*/ 10 h 34"/>
                  <a:gd name="T6" fmla="*/ 15 w 36"/>
                  <a:gd name="T7" fmla="*/ 16 h 34"/>
                  <a:gd name="T8" fmla="*/ 10 w 36"/>
                  <a:gd name="T9" fmla="*/ 18 h 34"/>
                  <a:gd name="T10" fmla="*/ 5 w 36"/>
                  <a:gd name="T11" fmla="*/ 26 h 34"/>
                  <a:gd name="T12" fmla="*/ 0 w 36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4">
                    <a:moveTo>
                      <a:pt x="36" y="0"/>
                    </a:moveTo>
                    <a:lnTo>
                      <a:pt x="33" y="5"/>
                    </a:lnTo>
                    <a:lnTo>
                      <a:pt x="28" y="10"/>
                    </a:lnTo>
                    <a:lnTo>
                      <a:pt x="15" y="16"/>
                    </a:lnTo>
                    <a:lnTo>
                      <a:pt x="10" y="18"/>
                    </a:lnTo>
                    <a:lnTo>
                      <a:pt x="5" y="26"/>
                    </a:lnTo>
                    <a:lnTo>
                      <a:pt x="0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0" name="Freeform 2420"/>
              <p:cNvSpPr>
                <a:spLocks/>
              </p:cNvSpPr>
              <p:nvPr/>
            </p:nvSpPr>
            <p:spPr bwMode="auto">
              <a:xfrm>
                <a:off x="3312" y="2030"/>
                <a:ext cx="16" cy="16"/>
              </a:xfrm>
              <a:custGeom>
                <a:avLst/>
                <a:gdLst>
                  <a:gd name="T0" fmla="*/ 16 w 16"/>
                  <a:gd name="T1" fmla="*/ 0 h 16"/>
                  <a:gd name="T2" fmla="*/ 11 w 16"/>
                  <a:gd name="T3" fmla="*/ 3 h 16"/>
                  <a:gd name="T4" fmla="*/ 5 w 16"/>
                  <a:gd name="T5" fmla="*/ 8 h 16"/>
                  <a:gd name="T6" fmla="*/ 0 w 16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lnTo>
                      <a:pt x="11" y="3"/>
                    </a:lnTo>
                    <a:lnTo>
                      <a:pt x="5" y="8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1" name="Freeform 2421"/>
              <p:cNvSpPr>
                <a:spLocks/>
              </p:cNvSpPr>
              <p:nvPr/>
            </p:nvSpPr>
            <p:spPr bwMode="auto">
              <a:xfrm>
                <a:off x="3310" y="2022"/>
                <a:ext cx="33" cy="24"/>
              </a:xfrm>
              <a:custGeom>
                <a:avLst/>
                <a:gdLst>
                  <a:gd name="T0" fmla="*/ 33 w 33"/>
                  <a:gd name="T1" fmla="*/ 0 h 24"/>
                  <a:gd name="T2" fmla="*/ 18 w 33"/>
                  <a:gd name="T3" fmla="*/ 6 h 24"/>
                  <a:gd name="T4" fmla="*/ 10 w 33"/>
                  <a:gd name="T5" fmla="*/ 8 h 24"/>
                  <a:gd name="T6" fmla="*/ 5 w 33"/>
                  <a:gd name="T7" fmla="*/ 13 h 24"/>
                  <a:gd name="T8" fmla="*/ 0 w 33"/>
                  <a:gd name="T9" fmla="*/ 21 h 24"/>
                  <a:gd name="T10" fmla="*/ 5 w 33"/>
                  <a:gd name="T11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4">
                    <a:moveTo>
                      <a:pt x="33" y="0"/>
                    </a:moveTo>
                    <a:lnTo>
                      <a:pt x="18" y="6"/>
                    </a:lnTo>
                    <a:lnTo>
                      <a:pt x="10" y="8"/>
                    </a:lnTo>
                    <a:lnTo>
                      <a:pt x="5" y="13"/>
                    </a:lnTo>
                    <a:lnTo>
                      <a:pt x="0" y="21"/>
                    </a:lnTo>
                    <a:lnTo>
                      <a:pt x="5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2" name="Freeform 2422"/>
              <p:cNvSpPr>
                <a:spLocks/>
              </p:cNvSpPr>
              <p:nvPr/>
            </p:nvSpPr>
            <p:spPr bwMode="auto">
              <a:xfrm>
                <a:off x="3320" y="1999"/>
                <a:ext cx="31" cy="16"/>
              </a:xfrm>
              <a:custGeom>
                <a:avLst/>
                <a:gdLst>
                  <a:gd name="T0" fmla="*/ 0 w 31"/>
                  <a:gd name="T1" fmla="*/ 5 h 16"/>
                  <a:gd name="T2" fmla="*/ 5 w 31"/>
                  <a:gd name="T3" fmla="*/ 3 h 16"/>
                  <a:gd name="T4" fmla="*/ 10 w 31"/>
                  <a:gd name="T5" fmla="*/ 0 h 16"/>
                  <a:gd name="T6" fmla="*/ 15 w 31"/>
                  <a:gd name="T7" fmla="*/ 3 h 16"/>
                  <a:gd name="T8" fmla="*/ 21 w 31"/>
                  <a:gd name="T9" fmla="*/ 13 h 16"/>
                  <a:gd name="T10" fmla="*/ 26 w 31"/>
                  <a:gd name="T11" fmla="*/ 16 h 16"/>
                  <a:gd name="T12" fmla="*/ 28 w 31"/>
                  <a:gd name="T13" fmla="*/ 16 h 16"/>
                  <a:gd name="T14" fmla="*/ 31 w 31"/>
                  <a:gd name="T1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16">
                    <a:moveTo>
                      <a:pt x="0" y="5"/>
                    </a:moveTo>
                    <a:lnTo>
                      <a:pt x="5" y="3"/>
                    </a:lnTo>
                    <a:lnTo>
                      <a:pt x="10" y="0"/>
                    </a:lnTo>
                    <a:lnTo>
                      <a:pt x="15" y="3"/>
                    </a:lnTo>
                    <a:lnTo>
                      <a:pt x="21" y="13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1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3" name="Freeform 2423"/>
              <p:cNvSpPr>
                <a:spLocks/>
              </p:cNvSpPr>
              <p:nvPr/>
            </p:nvSpPr>
            <p:spPr bwMode="auto">
              <a:xfrm>
                <a:off x="3325" y="2002"/>
                <a:ext cx="10" cy="5"/>
              </a:xfrm>
              <a:custGeom>
                <a:avLst/>
                <a:gdLst>
                  <a:gd name="T0" fmla="*/ 0 w 10"/>
                  <a:gd name="T1" fmla="*/ 0 h 5"/>
                  <a:gd name="T2" fmla="*/ 5 w 10"/>
                  <a:gd name="T3" fmla="*/ 0 h 5"/>
                  <a:gd name="T4" fmla="*/ 8 w 10"/>
                  <a:gd name="T5" fmla="*/ 2 h 5"/>
                  <a:gd name="T6" fmla="*/ 10 w 10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5">
                    <a:moveTo>
                      <a:pt x="0" y="0"/>
                    </a:moveTo>
                    <a:lnTo>
                      <a:pt x="5" y="0"/>
                    </a:lnTo>
                    <a:lnTo>
                      <a:pt x="8" y="2"/>
                    </a:lnTo>
                    <a:lnTo>
                      <a:pt x="10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4" name="Freeform 2424"/>
              <p:cNvSpPr>
                <a:spLocks/>
              </p:cNvSpPr>
              <p:nvPr/>
            </p:nvSpPr>
            <p:spPr bwMode="auto">
              <a:xfrm>
                <a:off x="3320" y="2002"/>
                <a:ext cx="21" cy="10"/>
              </a:xfrm>
              <a:custGeom>
                <a:avLst/>
                <a:gdLst>
                  <a:gd name="T0" fmla="*/ 0 w 21"/>
                  <a:gd name="T1" fmla="*/ 2 h 10"/>
                  <a:gd name="T2" fmla="*/ 3 w 21"/>
                  <a:gd name="T3" fmla="*/ 0 h 10"/>
                  <a:gd name="T4" fmla="*/ 8 w 21"/>
                  <a:gd name="T5" fmla="*/ 2 h 10"/>
                  <a:gd name="T6" fmla="*/ 13 w 21"/>
                  <a:gd name="T7" fmla="*/ 2 h 10"/>
                  <a:gd name="T8" fmla="*/ 21 w 21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0">
                    <a:moveTo>
                      <a:pt x="0" y="2"/>
                    </a:moveTo>
                    <a:lnTo>
                      <a:pt x="3" y="0"/>
                    </a:lnTo>
                    <a:lnTo>
                      <a:pt x="8" y="2"/>
                    </a:lnTo>
                    <a:lnTo>
                      <a:pt x="13" y="2"/>
                    </a:lnTo>
                    <a:lnTo>
                      <a:pt x="21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5" name="Freeform 2425"/>
              <p:cNvSpPr>
                <a:spLocks/>
              </p:cNvSpPr>
              <p:nvPr/>
            </p:nvSpPr>
            <p:spPr bwMode="auto">
              <a:xfrm>
                <a:off x="3346" y="2025"/>
                <a:ext cx="41" cy="46"/>
              </a:xfrm>
              <a:custGeom>
                <a:avLst/>
                <a:gdLst>
                  <a:gd name="T0" fmla="*/ 31 w 41"/>
                  <a:gd name="T1" fmla="*/ 0 h 46"/>
                  <a:gd name="T2" fmla="*/ 23 w 41"/>
                  <a:gd name="T3" fmla="*/ 0 h 46"/>
                  <a:gd name="T4" fmla="*/ 15 w 41"/>
                  <a:gd name="T5" fmla="*/ 3 h 46"/>
                  <a:gd name="T6" fmla="*/ 7 w 41"/>
                  <a:gd name="T7" fmla="*/ 13 h 46"/>
                  <a:gd name="T8" fmla="*/ 5 w 41"/>
                  <a:gd name="T9" fmla="*/ 18 h 46"/>
                  <a:gd name="T10" fmla="*/ 0 w 41"/>
                  <a:gd name="T11" fmla="*/ 28 h 46"/>
                  <a:gd name="T12" fmla="*/ 2 w 41"/>
                  <a:gd name="T13" fmla="*/ 36 h 46"/>
                  <a:gd name="T14" fmla="*/ 5 w 41"/>
                  <a:gd name="T15" fmla="*/ 44 h 46"/>
                  <a:gd name="T16" fmla="*/ 10 w 41"/>
                  <a:gd name="T17" fmla="*/ 44 h 46"/>
                  <a:gd name="T18" fmla="*/ 18 w 41"/>
                  <a:gd name="T19" fmla="*/ 46 h 46"/>
                  <a:gd name="T20" fmla="*/ 26 w 41"/>
                  <a:gd name="T21" fmla="*/ 44 h 46"/>
                  <a:gd name="T22" fmla="*/ 33 w 41"/>
                  <a:gd name="T23" fmla="*/ 34 h 46"/>
                  <a:gd name="T24" fmla="*/ 36 w 41"/>
                  <a:gd name="T25" fmla="*/ 28 h 46"/>
                  <a:gd name="T26" fmla="*/ 41 w 41"/>
                  <a:gd name="T27" fmla="*/ 16 h 46"/>
                  <a:gd name="T28" fmla="*/ 38 w 41"/>
                  <a:gd name="T29" fmla="*/ 8 h 46"/>
                  <a:gd name="T30" fmla="*/ 33 w 41"/>
                  <a:gd name="T31" fmla="*/ 3 h 46"/>
                  <a:gd name="T32" fmla="*/ 31 w 41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6">
                    <a:moveTo>
                      <a:pt x="31" y="0"/>
                    </a:moveTo>
                    <a:lnTo>
                      <a:pt x="23" y="0"/>
                    </a:lnTo>
                    <a:lnTo>
                      <a:pt x="15" y="3"/>
                    </a:lnTo>
                    <a:lnTo>
                      <a:pt x="7" y="13"/>
                    </a:lnTo>
                    <a:lnTo>
                      <a:pt x="5" y="18"/>
                    </a:lnTo>
                    <a:lnTo>
                      <a:pt x="0" y="28"/>
                    </a:lnTo>
                    <a:lnTo>
                      <a:pt x="2" y="36"/>
                    </a:lnTo>
                    <a:lnTo>
                      <a:pt x="5" y="44"/>
                    </a:lnTo>
                    <a:lnTo>
                      <a:pt x="10" y="44"/>
                    </a:lnTo>
                    <a:lnTo>
                      <a:pt x="18" y="46"/>
                    </a:lnTo>
                    <a:lnTo>
                      <a:pt x="26" y="44"/>
                    </a:lnTo>
                    <a:lnTo>
                      <a:pt x="33" y="34"/>
                    </a:lnTo>
                    <a:lnTo>
                      <a:pt x="36" y="28"/>
                    </a:lnTo>
                    <a:lnTo>
                      <a:pt x="41" y="16"/>
                    </a:lnTo>
                    <a:lnTo>
                      <a:pt x="38" y="8"/>
                    </a:lnTo>
                    <a:lnTo>
                      <a:pt x="33" y="3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6" name="Freeform 2426"/>
              <p:cNvSpPr>
                <a:spLocks/>
              </p:cNvSpPr>
              <p:nvPr/>
            </p:nvSpPr>
            <p:spPr bwMode="auto">
              <a:xfrm>
                <a:off x="3348" y="2025"/>
                <a:ext cx="21" cy="36"/>
              </a:xfrm>
              <a:custGeom>
                <a:avLst/>
                <a:gdLst>
                  <a:gd name="T0" fmla="*/ 21 w 21"/>
                  <a:gd name="T1" fmla="*/ 0 h 36"/>
                  <a:gd name="T2" fmla="*/ 16 w 21"/>
                  <a:gd name="T3" fmla="*/ 5 h 36"/>
                  <a:gd name="T4" fmla="*/ 8 w 21"/>
                  <a:gd name="T5" fmla="*/ 10 h 36"/>
                  <a:gd name="T6" fmla="*/ 3 w 21"/>
                  <a:gd name="T7" fmla="*/ 21 h 36"/>
                  <a:gd name="T8" fmla="*/ 0 w 21"/>
                  <a:gd name="T9" fmla="*/ 31 h 36"/>
                  <a:gd name="T10" fmla="*/ 0 w 21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36">
                    <a:moveTo>
                      <a:pt x="21" y="0"/>
                    </a:moveTo>
                    <a:lnTo>
                      <a:pt x="16" y="5"/>
                    </a:lnTo>
                    <a:lnTo>
                      <a:pt x="8" y="10"/>
                    </a:lnTo>
                    <a:lnTo>
                      <a:pt x="3" y="21"/>
                    </a:lnTo>
                    <a:lnTo>
                      <a:pt x="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7" name="Freeform 2427"/>
              <p:cNvSpPr>
                <a:spLocks/>
              </p:cNvSpPr>
              <p:nvPr/>
            </p:nvSpPr>
            <p:spPr bwMode="auto">
              <a:xfrm>
                <a:off x="3364" y="2035"/>
                <a:ext cx="20" cy="34"/>
              </a:xfrm>
              <a:custGeom>
                <a:avLst/>
                <a:gdLst>
                  <a:gd name="T0" fmla="*/ 0 w 20"/>
                  <a:gd name="T1" fmla="*/ 34 h 34"/>
                  <a:gd name="T2" fmla="*/ 5 w 20"/>
                  <a:gd name="T3" fmla="*/ 31 h 34"/>
                  <a:gd name="T4" fmla="*/ 10 w 20"/>
                  <a:gd name="T5" fmla="*/ 26 h 34"/>
                  <a:gd name="T6" fmla="*/ 18 w 20"/>
                  <a:gd name="T7" fmla="*/ 16 h 34"/>
                  <a:gd name="T8" fmla="*/ 20 w 20"/>
                  <a:gd name="T9" fmla="*/ 6 h 34"/>
                  <a:gd name="T10" fmla="*/ 20 w 20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34">
                    <a:moveTo>
                      <a:pt x="0" y="34"/>
                    </a:moveTo>
                    <a:lnTo>
                      <a:pt x="5" y="31"/>
                    </a:lnTo>
                    <a:lnTo>
                      <a:pt x="10" y="26"/>
                    </a:lnTo>
                    <a:lnTo>
                      <a:pt x="18" y="16"/>
                    </a:lnTo>
                    <a:lnTo>
                      <a:pt x="20" y="6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8" name="Freeform 2428"/>
              <p:cNvSpPr>
                <a:spLocks/>
              </p:cNvSpPr>
              <p:nvPr/>
            </p:nvSpPr>
            <p:spPr bwMode="auto">
              <a:xfrm>
                <a:off x="3348" y="2025"/>
                <a:ext cx="29" cy="44"/>
              </a:xfrm>
              <a:custGeom>
                <a:avLst/>
                <a:gdLst>
                  <a:gd name="T0" fmla="*/ 29 w 29"/>
                  <a:gd name="T1" fmla="*/ 0 h 44"/>
                  <a:gd name="T2" fmla="*/ 24 w 29"/>
                  <a:gd name="T3" fmla="*/ 0 h 44"/>
                  <a:gd name="T4" fmla="*/ 18 w 29"/>
                  <a:gd name="T5" fmla="*/ 3 h 44"/>
                  <a:gd name="T6" fmla="*/ 11 w 29"/>
                  <a:gd name="T7" fmla="*/ 13 h 44"/>
                  <a:gd name="T8" fmla="*/ 5 w 29"/>
                  <a:gd name="T9" fmla="*/ 23 h 44"/>
                  <a:gd name="T10" fmla="*/ 0 w 29"/>
                  <a:gd name="T11" fmla="*/ 34 h 44"/>
                  <a:gd name="T12" fmla="*/ 0 w 29"/>
                  <a:gd name="T13" fmla="*/ 39 h 44"/>
                  <a:gd name="T14" fmla="*/ 3 w 29"/>
                  <a:gd name="T15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44">
                    <a:moveTo>
                      <a:pt x="29" y="0"/>
                    </a:moveTo>
                    <a:lnTo>
                      <a:pt x="24" y="0"/>
                    </a:lnTo>
                    <a:lnTo>
                      <a:pt x="18" y="3"/>
                    </a:lnTo>
                    <a:lnTo>
                      <a:pt x="11" y="13"/>
                    </a:lnTo>
                    <a:lnTo>
                      <a:pt x="5" y="23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3" y="4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69" name="Freeform 2429"/>
              <p:cNvSpPr>
                <a:spLocks/>
              </p:cNvSpPr>
              <p:nvPr/>
            </p:nvSpPr>
            <p:spPr bwMode="auto">
              <a:xfrm>
                <a:off x="3356" y="2028"/>
                <a:ext cx="28" cy="43"/>
              </a:xfrm>
              <a:custGeom>
                <a:avLst/>
                <a:gdLst>
                  <a:gd name="T0" fmla="*/ 0 w 28"/>
                  <a:gd name="T1" fmla="*/ 41 h 43"/>
                  <a:gd name="T2" fmla="*/ 5 w 28"/>
                  <a:gd name="T3" fmla="*/ 43 h 43"/>
                  <a:gd name="T4" fmla="*/ 10 w 28"/>
                  <a:gd name="T5" fmla="*/ 38 h 43"/>
                  <a:gd name="T6" fmla="*/ 18 w 28"/>
                  <a:gd name="T7" fmla="*/ 31 h 43"/>
                  <a:gd name="T8" fmla="*/ 23 w 28"/>
                  <a:gd name="T9" fmla="*/ 20 h 43"/>
                  <a:gd name="T10" fmla="*/ 26 w 28"/>
                  <a:gd name="T11" fmla="*/ 10 h 43"/>
                  <a:gd name="T12" fmla="*/ 28 w 28"/>
                  <a:gd name="T13" fmla="*/ 5 h 43"/>
                  <a:gd name="T14" fmla="*/ 23 w 28"/>
                  <a:gd name="T15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43">
                    <a:moveTo>
                      <a:pt x="0" y="41"/>
                    </a:moveTo>
                    <a:lnTo>
                      <a:pt x="5" y="43"/>
                    </a:lnTo>
                    <a:lnTo>
                      <a:pt x="10" y="38"/>
                    </a:lnTo>
                    <a:lnTo>
                      <a:pt x="18" y="31"/>
                    </a:lnTo>
                    <a:lnTo>
                      <a:pt x="23" y="20"/>
                    </a:lnTo>
                    <a:lnTo>
                      <a:pt x="26" y="10"/>
                    </a:lnTo>
                    <a:lnTo>
                      <a:pt x="28" y="5"/>
                    </a:lnTo>
                    <a:lnTo>
                      <a:pt x="2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0" name="Freeform 2430"/>
              <p:cNvSpPr>
                <a:spLocks/>
              </p:cNvSpPr>
              <p:nvPr/>
            </p:nvSpPr>
            <p:spPr bwMode="auto">
              <a:xfrm>
                <a:off x="3175" y="1912"/>
                <a:ext cx="75" cy="64"/>
              </a:xfrm>
              <a:custGeom>
                <a:avLst/>
                <a:gdLst>
                  <a:gd name="T0" fmla="*/ 0 w 75"/>
                  <a:gd name="T1" fmla="*/ 0 h 64"/>
                  <a:gd name="T2" fmla="*/ 8 w 75"/>
                  <a:gd name="T3" fmla="*/ 7 h 64"/>
                  <a:gd name="T4" fmla="*/ 29 w 75"/>
                  <a:gd name="T5" fmla="*/ 25 h 64"/>
                  <a:gd name="T6" fmla="*/ 47 w 75"/>
                  <a:gd name="T7" fmla="*/ 41 h 64"/>
                  <a:gd name="T8" fmla="*/ 55 w 75"/>
                  <a:gd name="T9" fmla="*/ 46 h 64"/>
                  <a:gd name="T10" fmla="*/ 75 w 75"/>
                  <a:gd name="T11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64">
                    <a:moveTo>
                      <a:pt x="0" y="0"/>
                    </a:moveTo>
                    <a:lnTo>
                      <a:pt x="8" y="7"/>
                    </a:lnTo>
                    <a:lnTo>
                      <a:pt x="29" y="25"/>
                    </a:lnTo>
                    <a:lnTo>
                      <a:pt x="47" y="41"/>
                    </a:lnTo>
                    <a:lnTo>
                      <a:pt x="55" y="46"/>
                    </a:lnTo>
                    <a:lnTo>
                      <a:pt x="75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1" name="Freeform 2431"/>
              <p:cNvSpPr>
                <a:spLocks/>
              </p:cNvSpPr>
              <p:nvPr/>
            </p:nvSpPr>
            <p:spPr bwMode="auto">
              <a:xfrm>
                <a:off x="3405" y="1919"/>
                <a:ext cx="622" cy="235"/>
              </a:xfrm>
              <a:custGeom>
                <a:avLst/>
                <a:gdLst>
                  <a:gd name="T0" fmla="*/ 0 w 622"/>
                  <a:gd name="T1" fmla="*/ 152 h 235"/>
                  <a:gd name="T2" fmla="*/ 0 w 622"/>
                  <a:gd name="T3" fmla="*/ 152 h 235"/>
                  <a:gd name="T4" fmla="*/ 44 w 622"/>
                  <a:gd name="T5" fmla="*/ 176 h 235"/>
                  <a:gd name="T6" fmla="*/ 59 w 622"/>
                  <a:gd name="T7" fmla="*/ 186 h 235"/>
                  <a:gd name="T8" fmla="*/ 88 w 622"/>
                  <a:gd name="T9" fmla="*/ 201 h 235"/>
                  <a:gd name="T10" fmla="*/ 132 w 622"/>
                  <a:gd name="T11" fmla="*/ 220 h 235"/>
                  <a:gd name="T12" fmla="*/ 175 w 622"/>
                  <a:gd name="T13" fmla="*/ 230 h 235"/>
                  <a:gd name="T14" fmla="*/ 214 w 622"/>
                  <a:gd name="T15" fmla="*/ 235 h 235"/>
                  <a:gd name="T16" fmla="*/ 224 w 622"/>
                  <a:gd name="T17" fmla="*/ 235 h 235"/>
                  <a:gd name="T18" fmla="*/ 271 w 622"/>
                  <a:gd name="T19" fmla="*/ 235 h 235"/>
                  <a:gd name="T20" fmla="*/ 279 w 622"/>
                  <a:gd name="T21" fmla="*/ 235 h 235"/>
                  <a:gd name="T22" fmla="*/ 307 w 622"/>
                  <a:gd name="T23" fmla="*/ 230 h 235"/>
                  <a:gd name="T24" fmla="*/ 338 w 622"/>
                  <a:gd name="T25" fmla="*/ 220 h 235"/>
                  <a:gd name="T26" fmla="*/ 338 w 622"/>
                  <a:gd name="T27" fmla="*/ 220 h 235"/>
                  <a:gd name="T28" fmla="*/ 369 w 622"/>
                  <a:gd name="T29" fmla="*/ 214 h 235"/>
                  <a:gd name="T30" fmla="*/ 387 w 622"/>
                  <a:gd name="T31" fmla="*/ 201 h 235"/>
                  <a:gd name="T32" fmla="*/ 390 w 622"/>
                  <a:gd name="T33" fmla="*/ 183 h 235"/>
                  <a:gd name="T34" fmla="*/ 392 w 622"/>
                  <a:gd name="T35" fmla="*/ 165 h 235"/>
                  <a:gd name="T36" fmla="*/ 410 w 622"/>
                  <a:gd name="T37" fmla="*/ 155 h 235"/>
                  <a:gd name="T38" fmla="*/ 431 w 622"/>
                  <a:gd name="T39" fmla="*/ 150 h 235"/>
                  <a:gd name="T40" fmla="*/ 433 w 622"/>
                  <a:gd name="T41" fmla="*/ 150 h 235"/>
                  <a:gd name="T42" fmla="*/ 457 w 622"/>
                  <a:gd name="T43" fmla="*/ 145 h 235"/>
                  <a:gd name="T44" fmla="*/ 470 w 622"/>
                  <a:gd name="T45" fmla="*/ 134 h 235"/>
                  <a:gd name="T46" fmla="*/ 475 w 622"/>
                  <a:gd name="T47" fmla="*/ 122 h 235"/>
                  <a:gd name="T48" fmla="*/ 480 w 622"/>
                  <a:gd name="T49" fmla="*/ 109 h 235"/>
                  <a:gd name="T50" fmla="*/ 480 w 622"/>
                  <a:gd name="T51" fmla="*/ 96 h 235"/>
                  <a:gd name="T52" fmla="*/ 482 w 622"/>
                  <a:gd name="T53" fmla="*/ 83 h 235"/>
                  <a:gd name="T54" fmla="*/ 493 w 622"/>
                  <a:gd name="T55" fmla="*/ 75 h 235"/>
                  <a:gd name="T56" fmla="*/ 513 w 622"/>
                  <a:gd name="T57" fmla="*/ 75 h 235"/>
                  <a:gd name="T58" fmla="*/ 529 w 622"/>
                  <a:gd name="T59" fmla="*/ 72 h 235"/>
                  <a:gd name="T60" fmla="*/ 524 w 622"/>
                  <a:gd name="T61" fmla="*/ 60 h 235"/>
                  <a:gd name="T62" fmla="*/ 508 w 622"/>
                  <a:gd name="T63" fmla="*/ 42 h 235"/>
                  <a:gd name="T64" fmla="*/ 506 w 622"/>
                  <a:gd name="T65" fmla="*/ 29 h 235"/>
                  <a:gd name="T66" fmla="*/ 521 w 622"/>
                  <a:gd name="T67" fmla="*/ 29 h 235"/>
                  <a:gd name="T68" fmla="*/ 539 w 622"/>
                  <a:gd name="T69" fmla="*/ 31 h 235"/>
                  <a:gd name="T70" fmla="*/ 555 w 622"/>
                  <a:gd name="T71" fmla="*/ 34 h 235"/>
                  <a:gd name="T72" fmla="*/ 560 w 622"/>
                  <a:gd name="T73" fmla="*/ 34 h 235"/>
                  <a:gd name="T74" fmla="*/ 573 w 622"/>
                  <a:gd name="T75" fmla="*/ 34 h 235"/>
                  <a:gd name="T76" fmla="*/ 575 w 622"/>
                  <a:gd name="T77" fmla="*/ 29 h 235"/>
                  <a:gd name="T78" fmla="*/ 573 w 622"/>
                  <a:gd name="T79" fmla="*/ 23 h 235"/>
                  <a:gd name="T80" fmla="*/ 580 w 622"/>
                  <a:gd name="T81" fmla="*/ 21 h 235"/>
                  <a:gd name="T82" fmla="*/ 588 w 622"/>
                  <a:gd name="T83" fmla="*/ 21 h 235"/>
                  <a:gd name="T84" fmla="*/ 596 w 622"/>
                  <a:gd name="T85" fmla="*/ 21 h 235"/>
                  <a:gd name="T86" fmla="*/ 604 w 622"/>
                  <a:gd name="T87" fmla="*/ 21 h 235"/>
                  <a:gd name="T88" fmla="*/ 614 w 622"/>
                  <a:gd name="T89" fmla="*/ 26 h 235"/>
                  <a:gd name="T90" fmla="*/ 619 w 622"/>
                  <a:gd name="T91" fmla="*/ 26 h 235"/>
                  <a:gd name="T92" fmla="*/ 614 w 622"/>
                  <a:gd name="T93" fmla="*/ 18 h 235"/>
                  <a:gd name="T94" fmla="*/ 611 w 622"/>
                  <a:gd name="T95" fmla="*/ 16 h 235"/>
                  <a:gd name="T96" fmla="*/ 617 w 622"/>
                  <a:gd name="T97" fmla="*/ 18 h 235"/>
                  <a:gd name="T98" fmla="*/ 622 w 622"/>
                  <a:gd name="T99" fmla="*/ 18 h 235"/>
                  <a:gd name="T100" fmla="*/ 622 w 622"/>
                  <a:gd name="T101" fmla="*/ 18 h 235"/>
                  <a:gd name="T102" fmla="*/ 614 w 622"/>
                  <a:gd name="T103" fmla="*/ 13 h 235"/>
                  <a:gd name="T104" fmla="*/ 606 w 622"/>
                  <a:gd name="T105" fmla="*/ 5 h 235"/>
                  <a:gd name="T106" fmla="*/ 598 w 622"/>
                  <a:gd name="T107" fmla="*/ 0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2" h="235">
                    <a:moveTo>
                      <a:pt x="0" y="152"/>
                    </a:moveTo>
                    <a:lnTo>
                      <a:pt x="0" y="152"/>
                    </a:lnTo>
                    <a:lnTo>
                      <a:pt x="44" y="176"/>
                    </a:lnTo>
                    <a:lnTo>
                      <a:pt x="59" y="186"/>
                    </a:lnTo>
                    <a:lnTo>
                      <a:pt x="88" y="201"/>
                    </a:lnTo>
                    <a:lnTo>
                      <a:pt x="132" y="220"/>
                    </a:lnTo>
                    <a:lnTo>
                      <a:pt x="175" y="230"/>
                    </a:lnTo>
                    <a:lnTo>
                      <a:pt x="214" y="235"/>
                    </a:lnTo>
                    <a:lnTo>
                      <a:pt x="224" y="235"/>
                    </a:lnTo>
                    <a:lnTo>
                      <a:pt x="271" y="235"/>
                    </a:lnTo>
                    <a:lnTo>
                      <a:pt x="279" y="235"/>
                    </a:lnTo>
                    <a:lnTo>
                      <a:pt x="307" y="23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69" y="214"/>
                    </a:lnTo>
                    <a:lnTo>
                      <a:pt x="387" y="201"/>
                    </a:lnTo>
                    <a:lnTo>
                      <a:pt x="390" y="183"/>
                    </a:lnTo>
                    <a:lnTo>
                      <a:pt x="392" y="165"/>
                    </a:lnTo>
                    <a:lnTo>
                      <a:pt x="410" y="155"/>
                    </a:lnTo>
                    <a:lnTo>
                      <a:pt x="431" y="150"/>
                    </a:lnTo>
                    <a:lnTo>
                      <a:pt x="433" y="150"/>
                    </a:lnTo>
                    <a:lnTo>
                      <a:pt x="457" y="145"/>
                    </a:lnTo>
                    <a:lnTo>
                      <a:pt x="470" y="134"/>
                    </a:lnTo>
                    <a:lnTo>
                      <a:pt x="475" y="122"/>
                    </a:lnTo>
                    <a:lnTo>
                      <a:pt x="480" y="109"/>
                    </a:lnTo>
                    <a:lnTo>
                      <a:pt x="480" y="96"/>
                    </a:lnTo>
                    <a:lnTo>
                      <a:pt x="482" y="83"/>
                    </a:lnTo>
                    <a:lnTo>
                      <a:pt x="493" y="75"/>
                    </a:lnTo>
                    <a:lnTo>
                      <a:pt x="513" y="75"/>
                    </a:lnTo>
                    <a:lnTo>
                      <a:pt x="529" y="72"/>
                    </a:lnTo>
                    <a:lnTo>
                      <a:pt x="524" y="60"/>
                    </a:lnTo>
                    <a:lnTo>
                      <a:pt x="508" y="42"/>
                    </a:lnTo>
                    <a:lnTo>
                      <a:pt x="506" y="29"/>
                    </a:lnTo>
                    <a:lnTo>
                      <a:pt x="521" y="29"/>
                    </a:lnTo>
                    <a:lnTo>
                      <a:pt x="539" y="31"/>
                    </a:lnTo>
                    <a:lnTo>
                      <a:pt x="555" y="34"/>
                    </a:lnTo>
                    <a:lnTo>
                      <a:pt x="560" y="34"/>
                    </a:lnTo>
                    <a:lnTo>
                      <a:pt x="573" y="34"/>
                    </a:lnTo>
                    <a:lnTo>
                      <a:pt x="575" y="29"/>
                    </a:lnTo>
                    <a:lnTo>
                      <a:pt x="573" y="23"/>
                    </a:lnTo>
                    <a:lnTo>
                      <a:pt x="580" y="21"/>
                    </a:lnTo>
                    <a:lnTo>
                      <a:pt x="588" y="21"/>
                    </a:lnTo>
                    <a:lnTo>
                      <a:pt x="596" y="21"/>
                    </a:lnTo>
                    <a:lnTo>
                      <a:pt x="604" y="21"/>
                    </a:lnTo>
                    <a:lnTo>
                      <a:pt x="614" y="26"/>
                    </a:lnTo>
                    <a:lnTo>
                      <a:pt x="619" y="26"/>
                    </a:lnTo>
                    <a:lnTo>
                      <a:pt x="614" y="18"/>
                    </a:lnTo>
                    <a:lnTo>
                      <a:pt x="611" y="16"/>
                    </a:lnTo>
                    <a:lnTo>
                      <a:pt x="617" y="18"/>
                    </a:lnTo>
                    <a:lnTo>
                      <a:pt x="622" y="18"/>
                    </a:lnTo>
                    <a:lnTo>
                      <a:pt x="622" y="18"/>
                    </a:lnTo>
                    <a:lnTo>
                      <a:pt x="614" y="13"/>
                    </a:lnTo>
                    <a:lnTo>
                      <a:pt x="606" y="5"/>
                    </a:lnTo>
                    <a:lnTo>
                      <a:pt x="59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2" name="Freeform 2432"/>
              <p:cNvSpPr>
                <a:spLocks/>
              </p:cNvSpPr>
              <p:nvPr/>
            </p:nvSpPr>
            <p:spPr bwMode="auto">
              <a:xfrm>
                <a:off x="3173" y="1945"/>
                <a:ext cx="944" cy="271"/>
              </a:xfrm>
              <a:custGeom>
                <a:avLst/>
                <a:gdLst>
                  <a:gd name="T0" fmla="*/ 10 w 944"/>
                  <a:gd name="T1" fmla="*/ 10 h 271"/>
                  <a:gd name="T2" fmla="*/ 46 w 944"/>
                  <a:gd name="T3" fmla="*/ 36 h 271"/>
                  <a:gd name="T4" fmla="*/ 93 w 944"/>
                  <a:gd name="T5" fmla="*/ 67 h 271"/>
                  <a:gd name="T6" fmla="*/ 139 w 944"/>
                  <a:gd name="T7" fmla="*/ 96 h 271"/>
                  <a:gd name="T8" fmla="*/ 183 w 944"/>
                  <a:gd name="T9" fmla="*/ 121 h 271"/>
                  <a:gd name="T10" fmla="*/ 227 w 944"/>
                  <a:gd name="T11" fmla="*/ 150 h 271"/>
                  <a:gd name="T12" fmla="*/ 268 w 944"/>
                  <a:gd name="T13" fmla="*/ 183 h 271"/>
                  <a:gd name="T14" fmla="*/ 307 w 944"/>
                  <a:gd name="T15" fmla="*/ 212 h 271"/>
                  <a:gd name="T16" fmla="*/ 395 w 944"/>
                  <a:gd name="T17" fmla="*/ 245 h 271"/>
                  <a:gd name="T18" fmla="*/ 444 w 944"/>
                  <a:gd name="T19" fmla="*/ 258 h 271"/>
                  <a:gd name="T20" fmla="*/ 531 w 944"/>
                  <a:gd name="T21" fmla="*/ 271 h 271"/>
                  <a:gd name="T22" fmla="*/ 585 w 944"/>
                  <a:gd name="T23" fmla="*/ 271 h 271"/>
                  <a:gd name="T24" fmla="*/ 629 w 944"/>
                  <a:gd name="T25" fmla="*/ 268 h 271"/>
                  <a:gd name="T26" fmla="*/ 663 w 944"/>
                  <a:gd name="T27" fmla="*/ 263 h 271"/>
                  <a:gd name="T28" fmla="*/ 707 w 944"/>
                  <a:gd name="T29" fmla="*/ 258 h 271"/>
                  <a:gd name="T30" fmla="*/ 740 w 944"/>
                  <a:gd name="T31" fmla="*/ 243 h 271"/>
                  <a:gd name="T32" fmla="*/ 735 w 944"/>
                  <a:gd name="T33" fmla="*/ 206 h 271"/>
                  <a:gd name="T34" fmla="*/ 745 w 944"/>
                  <a:gd name="T35" fmla="*/ 186 h 271"/>
                  <a:gd name="T36" fmla="*/ 769 w 944"/>
                  <a:gd name="T37" fmla="*/ 181 h 271"/>
                  <a:gd name="T38" fmla="*/ 787 w 944"/>
                  <a:gd name="T39" fmla="*/ 157 h 271"/>
                  <a:gd name="T40" fmla="*/ 794 w 944"/>
                  <a:gd name="T41" fmla="*/ 132 h 271"/>
                  <a:gd name="T42" fmla="*/ 818 w 944"/>
                  <a:gd name="T43" fmla="*/ 116 h 271"/>
                  <a:gd name="T44" fmla="*/ 833 w 944"/>
                  <a:gd name="T45" fmla="*/ 101 h 271"/>
                  <a:gd name="T46" fmla="*/ 843 w 944"/>
                  <a:gd name="T47" fmla="*/ 83 h 271"/>
                  <a:gd name="T48" fmla="*/ 841 w 944"/>
                  <a:gd name="T49" fmla="*/ 62 h 271"/>
                  <a:gd name="T50" fmla="*/ 861 w 944"/>
                  <a:gd name="T51" fmla="*/ 57 h 271"/>
                  <a:gd name="T52" fmla="*/ 890 w 944"/>
                  <a:gd name="T53" fmla="*/ 59 h 271"/>
                  <a:gd name="T54" fmla="*/ 895 w 944"/>
                  <a:gd name="T55" fmla="*/ 57 h 271"/>
                  <a:gd name="T56" fmla="*/ 903 w 944"/>
                  <a:gd name="T57" fmla="*/ 49 h 271"/>
                  <a:gd name="T58" fmla="*/ 921 w 944"/>
                  <a:gd name="T59" fmla="*/ 52 h 271"/>
                  <a:gd name="T60" fmla="*/ 939 w 944"/>
                  <a:gd name="T61" fmla="*/ 57 h 271"/>
                  <a:gd name="T62" fmla="*/ 941 w 944"/>
                  <a:gd name="T63" fmla="*/ 54 h 271"/>
                  <a:gd name="T64" fmla="*/ 939 w 944"/>
                  <a:gd name="T65" fmla="*/ 46 h 271"/>
                  <a:gd name="T66" fmla="*/ 941 w 944"/>
                  <a:gd name="T67" fmla="*/ 46 h 271"/>
                  <a:gd name="T68" fmla="*/ 941 w 944"/>
                  <a:gd name="T69" fmla="*/ 4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44" h="271">
                    <a:moveTo>
                      <a:pt x="0" y="0"/>
                    </a:moveTo>
                    <a:lnTo>
                      <a:pt x="10" y="10"/>
                    </a:lnTo>
                    <a:lnTo>
                      <a:pt x="39" y="31"/>
                    </a:lnTo>
                    <a:lnTo>
                      <a:pt x="46" y="36"/>
                    </a:lnTo>
                    <a:lnTo>
                      <a:pt x="70" y="54"/>
                    </a:lnTo>
                    <a:lnTo>
                      <a:pt x="93" y="67"/>
                    </a:lnTo>
                    <a:lnTo>
                      <a:pt x="113" y="77"/>
                    </a:lnTo>
                    <a:lnTo>
                      <a:pt x="139" y="96"/>
                    </a:lnTo>
                    <a:lnTo>
                      <a:pt x="162" y="108"/>
                    </a:lnTo>
                    <a:lnTo>
                      <a:pt x="183" y="121"/>
                    </a:lnTo>
                    <a:lnTo>
                      <a:pt x="214" y="139"/>
                    </a:lnTo>
                    <a:lnTo>
                      <a:pt x="227" y="150"/>
                    </a:lnTo>
                    <a:lnTo>
                      <a:pt x="255" y="173"/>
                    </a:lnTo>
                    <a:lnTo>
                      <a:pt x="268" y="183"/>
                    </a:lnTo>
                    <a:lnTo>
                      <a:pt x="302" y="209"/>
                    </a:lnTo>
                    <a:lnTo>
                      <a:pt x="307" y="212"/>
                    </a:lnTo>
                    <a:lnTo>
                      <a:pt x="351" y="232"/>
                    </a:lnTo>
                    <a:lnTo>
                      <a:pt x="395" y="245"/>
                    </a:lnTo>
                    <a:lnTo>
                      <a:pt x="438" y="255"/>
                    </a:lnTo>
                    <a:lnTo>
                      <a:pt x="444" y="258"/>
                    </a:lnTo>
                    <a:lnTo>
                      <a:pt x="487" y="263"/>
                    </a:lnTo>
                    <a:lnTo>
                      <a:pt x="531" y="271"/>
                    </a:lnTo>
                    <a:lnTo>
                      <a:pt x="534" y="271"/>
                    </a:lnTo>
                    <a:lnTo>
                      <a:pt x="585" y="271"/>
                    </a:lnTo>
                    <a:lnTo>
                      <a:pt x="588" y="271"/>
                    </a:lnTo>
                    <a:lnTo>
                      <a:pt x="629" y="268"/>
                    </a:lnTo>
                    <a:lnTo>
                      <a:pt x="645" y="268"/>
                    </a:lnTo>
                    <a:lnTo>
                      <a:pt x="663" y="263"/>
                    </a:lnTo>
                    <a:lnTo>
                      <a:pt x="696" y="261"/>
                    </a:lnTo>
                    <a:lnTo>
                      <a:pt x="707" y="258"/>
                    </a:lnTo>
                    <a:lnTo>
                      <a:pt x="725" y="255"/>
                    </a:lnTo>
                    <a:lnTo>
                      <a:pt x="740" y="243"/>
                    </a:lnTo>
                    <a:lnTo>
                      <a:pt x="738" y="222"/>
                    </a:lnTo>
                    <a:lnTo>
                      <a:pt x="735" y="206"/>
                    </a:lnTo>
                    <a:lnTo>
                      <a:pt x="732" y="199"/>
                    </a:lnTo>
                    <a:lnTo>
                      <a:pt x="745" y="186"/>
                    </a:lnTo>
                    <a:lnTo>
                      <a:pt x="751" y="183"/>
                    </a:lnTo>
                    <a:lnTo>
                      <a:pt x="769" y="181"/>
                    </a:lnTo>
                    <a:lnTo>
                      <a:pt x="784" y="173"/>
                    </a:lnTo>
                    <a:lnTo>
                      <a:pt x="787" y="157"/>
                    </a:lnTo>
                    <a:lnTo>
                      <a:pt x="789" y="142"/>
                    </a:lnTo>
                    <a:lnTo>
                      <a:pt x="794" y="132"/>
                    </a:lnTo>
                    <a:lnTo>
                      <a:pt x="805" y="121"/>
                    </a:lnTo>
                    <a:lnTo>
                      <a:pt x="818" y="116"/>
                    </a:lnTo>
                    <a:lnTo>
                      <a:pt x="825" y="108"/>
                    </a:lnTo>
                    <a:lnTo>
                      <a:pt x="833" y="101"/>
                    </a:lnTo>
                    <a:lnTo>
                      <a:pt x="841" y="93"/>
                    </a:lnTo>
                    <a:lnTo>
                      <a:pt x="843" y="83"/>
                    </a:lnTo>
                    <a:lnTo>
                      <a:pt x="841" y="72"/>
                    </a:lnTo>
                    <a:lnTo>
                      <a:pt x="841" y="62"/>
                    </a:lnTo>
                    <a:lnTo>
                      <a:pt x="849" y="57"/>
                    </a:lnTo>
                    <a:lnTo>
                      <a:pt x="861" y="57"/>
                    </a:lnTo>
                    <a:lnTo>
                      <a:pt x="877" y="57"/>
                    </a:lnTo>
                    <a:lnTo>
                      <a:pt x="890" y="59"/>
                    </a:lnTo>
                    <a:lnTo>
                      <a:pt x="892" y="57"/>
                    </a:lnTo>
                    <a:lnTo>
                      <a:pt x="895" y="57"/>
                    </a:lnTo>
                    <a:lnTo>
                      <a:pt x="898" y="52"/>
                    </a:lnTo>
                    <a:lnTo>
                      <a:pt x="903" y="49"/>
                    </a:lnTo>
                    <a:lnTo>
                      <a:pt x="913" y="52"/>
                    </a:lnTo>
                    <a:lnTo>
                      <a:pt x="921" y="52"/>
                    </a:lnTo>
                    <a:lnTo>
                      <a:pt x="931" y="54"/>
                    </a:lnTo>
                    <a:lnTo>
                      <a:pt x="939" y="57"/>
                    </a:lnTo>
                    <a:lnTo>
                      <a:pt x="944" y="57"/>
                    </a:lnTo>
                    <a:lnTo>
                      <a:pt x="941" y="54"/>
                    </a:lnTo>
                    <a:lnTo>
                      <a:pt x="936" y="49"/>
                    </a:lnTo>
                    <a:lnTo>
                      <a:pt x="939" y="46"/>
                    </a:lnTo>
                    <a:lnTo>
                      <a:pt x="941" y="46"/>
                    </a:lnTo>
                    <a:lnTo>
                      <a:pt x="941" y="46"/>
                    </a:lnTo>
                    <a:lnTo>
                      <a:pt x="941" y="46"/>
                    </a:lnTo>
                    <a:lnTo>
                      <a:pt x="941" y="44"/>
                    </a:lnTo>
                    <a:lnTo>
                      <a:pt x="939" y="4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3" name="Freeform 2433"/>
              <p:cNvSpPr>
                <a:spLocks/>
              </p:cNvSpPr>
              <p:nvPr/>
            </p:nvSpPr>
            <p:spPr bwMode="auto">
              <a:xfrm>
                <a:off x="3323" y="2048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3 h 5"/>
                  <a:gd name="T4" fmla="*/ 0 w 2"/>
                  <a:gd name="T5" fmla="*/ 5 h 5"/>
                  <a:gd name="T6" fmla="*/ 2 w 2"/>
                  <a:gd name="T7" fmla="*/ 3 h 5"/>
                  <a:gd name="T8" fmla="*/ 0 w 2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4" name="Freeform 2434"/>
              <p:cNvSpPr>
                <a:spLocks/>
              </p:cNvSpPr>
              <p:nvPr/>
            </p:nvSpPr>
            <p:spPr bwMode="auto">
              <a:xfrm>
                <a:off x="3320" y="2046"/>
                <a:ext cx="26" cy="25"/>
              </a:xfrm>
              <a:custGeom>
                <a:avLst/>
                <a:gdLst>
                  <a:gd name="T0" fmla="*/ 5 w 26"/>
                  <a:gd name="T1" fmla="*/ 2 h 25"/>
                  <a:gd name="T2" fmla="*/ 8 w 26"/>
                  <a:gd name="T3" fmla="*/ 2 h 25"/>
                  <a:gd name="T4" fmla="*/ 8 w 26"/>
                  <a:gd name="T5" fmla="*/ 5 h 25"/>
                  <a:gd name="T6" fmla="*/ 5 w 26"/>
                  <a:gd name="T7" fmla="*/ 7 h 25"/>
                  <a:gd name="T8" fmla="*/ 3 w 26"/>
                  <a:gd name="T9" fmla="*/ 7 h 25"/>
                  <a:gd name="T10" fmla="*/ 0 w 26"/>
                  <a:gd name="T11" fmla="*/ 7 h 25"/>
                  <a:gd name="T12" fmla="*/ 0 w 26"/>
                  <a:gd name="T13" fmla="*/ 2 h 25"/>
                  <a:gd name="T14" fmla="*/ 0 w 26"/>
                  <a:gd name="T15" fmla="*/ 2 h 25"/>
                  <a:gd name="T16" fmla="*/ 5 w 26"/>
                  <a:gd name="T17" fmla="*/ 0 h 25"/>
                  <a:gd name="T18" fmla="*/ 10 w 26"/>
                  <a:gd name="T19" fmla="*/ 0 h 25"/>
                  <a:gd name="T20" fmla="*/ 15 w 26"/>
                  <a:gd name="T21" fmla="*/ 2 h 25"/>
                  <a:gd name="T22" fmla="*/ 23 w 26"/>
                  <a:gd name="T23" fmla="*/ 7 h 25"/>
                  <a:gd name="T24" fmla="*/ 26 w 26"/>
                  <a:gd name="T25" fmla="*/ 15 h 25"/>
                  <a:gd name="T26" fmla="*/ 26 w 26"/>
                  <a:gd name="T27" fmla="*/ 18 h 25"/>
                  <a:gd name="T28" fmla="*/ 21 w 26"/>
                  <a:gd name="T29" fmla="*/ 23 h 25"/>
                  <a:gd name="T30" fmla="*/ 15 w 26"/>
                  <a:gd name="T31" fmla="*/ 25 h 25"/>
                  <a:gd name="T32" fmla="*/ 10 w 26"/>
                  <a:gd name="T33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5">
                    <a:moveTo>
                      <a:pt x="5" y="2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5" y="2"/>
                    </a:lnTo>
                    <a:lnTo>
                      <a:pt x="23" y="7"/>
                    </a:lnTo>
                    <a:lnTo>
                      <a:pt x="26" y="15"/>
                    </a:lnTo>
                    <a:lnTo>
                      <a:pt x="26" y="18"/>
                    </a:lnTo>
                    <a:lnTo>
                      <a:pt x="21" y="23"/>
                    </a:lnTo>
                    <a:lnTo>
                      <a:pt x="15" y="25"/>
                    </a:lnTo>
                    <a:lnTo>
                      <a:pt x="1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5" name="Freeform 2435"/>
              <p:cNvSpPr>
                <a:spLocks/>
              </p:cNvSpPr>
              <p:nvPr/>
            </p:nvSpPr>
            <p:spPr bwMode="auto">
              <a:xfrm>
                <a:off x="3335" y="2059"/>
                <a:ext cx="11" cy="12"/>
              </a:xfrm>
              <a:custGeom>
                <a:avLst/>
                <a:gdLst>
                  <a:gd name="T0" fmla="*/ 11 w 11"/>
                  <a:gd name="T1" fmla="*/ 0 h 12"/>
                  <a:gd name="T2" fmla="*/ 8 w 11"/>
                  <a:gd name="T3" fmla="*/ 5 h 12"/>
                  <a:gd name="T4" fmla="*/ 6 w 11"/>
                  <a:gd name="T5" fmla="*/ 10 h 12"/>
                  <a:gd name="T6" fmla="*/ 0 w 11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lnTo>
                      <a:pt x="8" y="5"/>
                    </a:lnTo>
                    <a:lnTo>
                      <a:pt x="6" y="10"/>
                    </a:lnTo>
                    <a:lnTo>
                      <a:pt x="0" y="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6" name="Freeform 2436"/>
              <p:cNvSpPr>
                <a:spLocks/>
              </p:cNvSpPr>
              <p:nvPr/>
            </p:nvSpPr>
            <p:spPr bwMode="auto">
              <a:xfrm>
                <a:off x="3328" y="2053"/>
                <a:ext cx="15" cy="16"/>
              </a:xfrm>
              <a:custGeom>
                <a:avLst/>
                <a:gdLst>
                  <a:gd name="T0" fmla="*/ 13 w 15"/>
                  <a:gd name="T1" fmla="*/ 0 h 16"/>
                  <a:gd name="T2" fmla="*/ 15 w 15"/>
                  <a:gd name="T3" fmla="*/ 3 h 16"/>
                  <a:gd name="T4" fmla="*/ 15 w 15"/>
                  <a:gd name="T5" fmla="*/ 8 h 16"/>
                  <a:gd name="T6" fmla="*/ 10 w 15"/>
                  <a:gd name="T7" fmla="*/ 13 h 16"/>
                  <a:gd name="T8" fmla="*/ 5 w 15"/>
                  <a:gd name="T9" fmla="*/ 16 h 16"/>
                  <a:gd name="T10" fmla="*/ 0 w 15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6">
                    <a:moveTo>
                      <a:pt x="13" y="0"/>
                    </a:moveTo>
                    <a:lnTo>
                      <a:pt x="15" y="3"/>
                    </a:lnTo>
                    <a:lnTo>
                      <a:pt x="15" y="8"/>
                    </a:lnTo>
                    <a:lnTo>
                      <a:pt x="10" y="13"/>
                    </a:lnTo>
                    <a:lnTo>
                      <a:pt x="5" y="16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7" name="Freeform 2437"/>
              <p:cNvSpPr>
                <a:spLocks/>
              </p:cNvSpPr>
              <p:nvPr/>
            </p:nvSpPr>
            <p:spPr bwMode="auto">
              <a:xfrm>
                <a:off x="3302" y="2066"/>
                <a:ext cx="31" cy="29"/>
              </a:xfrm>
              <a:custGeom>
                <a:avLst/>
                <a:gdLst>
                  <a:gd name="T0" fmla="*/ 23 w 31"/>
                  <a:gd name="T1" fmla="*/ 0 h 29"/>
                  <a:gd name="T2" fmla="*/ 28 w 31"/>
                  <a:gd name="T3" fmla="*/ 3 h 29"/>
                  <a:gd name="T4" fmla="*/ 31 w 31"/>
                  <a:gd name="T5" fmla="*/ 8 h 29"/>
                  <a:gd name="T6" fmla="*/ 31 w 31"/>
                  <a:gd name="T7" fmla="*/ 16 h 29"/>
                  <a:gd name="T8" fmla="*/ 28 w 31"/>
                  <a:gd name="T9" fmla="*/ 21 h 29"/>
                  <a:gd name="T10" fmla="*/ 26 w 31"/>
                  <a:gd name="T11" fmla="*/ 26 h 29"/>
                  <a:gd name="T12" fmla="*/ 21 w 31"/>
                  <a:gd name="T13" fmla="*/ 26 h 29"/>
                  <a:gd name="T14" fmla="*/ 18 w 31"/>
                  <a:gd name="T15" fmla="*/ 29 h 29"/>
                  <a:gd name="T16" fmla="*/ 10 w 31"/>
                  <a:gd name="T17" fmla="*/ 26 h 29"/>
                  <a:gd name="T18" fmla="*/ 2 w 31"/>
                  <a:gd name="T19" fmla="*/ 18 h 29"/>
                  <a:gd name="T20" fmla="*/ 0 w 31"/>
                  <a:gd name="T21" fmla="*/ 13 h 29"/>
                  <a:gd name="T22" fmla="*/ 0 w 31"/>
                  <a:gd name="T23" fmla="*/ 11 h 29"/>
                  <a:gd name="T24" fmla="*/ 0 w 31"/>
                  <a:gd name="T25" fmla="*/ 5 h 29"/>
                  <a:gd name="T26" fmla="*/ 2 w 31"/>
                  <a:gd name="T27" fmla="*/ 3 h 29"/>
                  <a:gd name="T28" fmla="*/ 5 w 31"/>
                  <a:gd name="T29" fmla="*/ 3 h 29"/>
                  <a:gd name="T30" fmla="*/ 8 w 31"/>
                  <a:gd name="T31" fmla="*/ 3 h 29"/>
                  <a:gd name="T32" fmla="*/ 8 w 31"/>
                  <a:gd name="T33" fmla="*/ 8 h 29"/>
                  <a:gd name="T34" fmla="*/ 5 w 31"/>
                  <a:gd name="T35" fmla="*/ 8 h 29"/>
                  <a:gd name="T36" fmla="*/ 2 w 31"/>
                  <a:gd name="T37" fmla="*/ 8 h 29"/>
                  <a:gd name="T38" fmla="*/ 0 w 31"/>
                  <a:gd name="T39" fmla="*/ 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23" y="0"/>
                    </a:moveTo>
                    <a:lnTo>
                      <a:pt x="28" y="3"/>
                    </a:lnTo>
                    <a:lnTo>
                      <a:pt x="31" y="8"/>
                    </a:lnTo>
                    <a:lnTo>
                      <a:pt x="31" y="16"/>
                    </a:lnTo>
                    <a:lnTo>
                      <a:pt x="28" y="21"/>
                    </a:lnTo>
                    <a:lnTo>
                      <a:pt x="26" y="26"/>
                    </a:lnTo>
                    <a:lnTo>
                      <a:pt x="21" y="26"/>
                    </a:lnTo>
                    <a:lnTo>
                      <a:pt x="18" y="29"/>
                    </a:lnTo>
                    <a:lnTo>
                      <a:pt x="10" y="26"/>
                    </a:lnTo>
                    <a:lnTo>
                      <a:pt x="2" y="18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8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8" name="Freeform 2438"/>
              <p:cNvSpPr>
                <a:spLocks/>
              </p:cNvSpPr>
              <p:nvPr/>
            </p:nvSpPr>
            <p:spPr bwMode="auto">
              <a:xfrm>
                <a:off x="3320" y="2079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10 w 10"/>
                  <a:gd name="T3" fmla="*/ 5 h 13"/>
                  <a:gd name="T4" fmla="*/ 5 w 10"/>
                  <a:gd name="T5" fmla="*/ 11 h 13"/>
                  <a:gd name="T6" fmla="*/ 0 w 10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10" y="5"/>
                    </a:lnTo>
                    <a:lnTo>
                      <a:pt x="5" y="11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79" name="Freeform 2439"/>
              <p:cNvSpPr>
                <a:spLocks/>
              </p:cNvSpPr>
              <p:nvPr/>
            </p:nvSpPr>
            <p:spPr bwMode="auto">
              <a:xfrm>
                <a:off x="3312" y="2069"/>
                <a:ext cx="18" cy="23"/>
              </a:xfrm>
              <a:custGeom>
                <a:avLst/>
                <a:gdLst>
                  <a:gd name="T0" fmla="*/ 16 w 18"/>
                  <a:gd name="T1" fmla="*/ 0 h 23"/>
                  <a:gd name="T2" fmla="*/ 18 w 18"/>
                  <a:gd name="T3" fmla="*/ 5 h 23"/>
                  <a:gd name="T4" fmla="*/ 18 w 18"/>
                  <a:gd name="T5" fmla="*/ 8 h 23"/>
                  <a:gd name="T6" fmla="*/ 16 w 18"/>
                  <a:gd name="T7" fmla="*/ 13 h 23"/>
                  <a:gd name="T8" fmla="*/ 11 w 18"/>
                  <a:gd name="T9" fmla="*/ 21 h 23"/>
                  <a:gd name="T10" fmla="*/ 5 w 18"/>
                  <a:gd name="T11" fmla="*/ 23 h 23"/>
                  <a:gd name="T12" fmla="*/ 0 w 18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6" y="0"/>
                    </a:moveTo>
                    <a:lnTo>
                      <a:pt x="18" y="5"/>
                    </a:lnTo>
                    <a:lnTo>
                      <a:pt x="18" y="8"/>
                    </a:lnTo>
                    <a:lnTo>
                      <a:pt x="16" y="13"/>
                    </a:lnTo>
                    <a:lnTo>
                      <a:pt x="11" y="21"/>
                    </a:lnTo>
                    <a:lnTo>
                      <a:pt x="5" y="23"/>
                    </a:lnTo>
                    <a:lnTo>
                      <a:pt x="0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0" name="Freeform 2440"/>
              <p:cNvSpPr>
                <a:spLocks/>
              </p:cNvSpPr>
              <p:nvPr/>
            </p:nvSpPr>
            <p:spPr bwMode="auto">
              <a:xfrm>
                <a:off x="3304" y="2069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3 w 3"/>
                  <a:gd name="T7" fmla="*/ 2 h 5"/>
                  <a:gd name="T8" fmla="*/ 0 w 3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1" name="Freeform 2441"/>
              <p:cNvSpPr>
                <a:spLocks/>
              </p:cNvSpPr>
              <p:nvPr/>
            </p:nvSpPr>
            <p:spPr bwMode="auto">
              <a:xfrm>
                <a:off x="3338" y="2102"/>
                <a:ext cx="5" cy="6"/>
              </a:xfrm>
              <a:custGeom>
                <a:avLst/>
                <a:gdLst>
                  <a:gd name="T0" fmla="*/ 3 w 5"/>
                  <a:gd name="T1" fmla="*/ 0 h 6"/>
                  <a:gd name="T2" fmla="*/ 0 w 5"/>
                  <a:gd name="T3" fmla="*/ 3 h 6"/>
                  <a:gd name="T4" fmla="*/ 3 w 5"/>
                  <a:gd name="T5" fmla="*/ 6 h 6"/>
                  <a:gd name="T6" fmla="*/ 5 w 5"/>
                  <a:gd name="T7" fmla="*/ 3 h 6"/>
                  <a:gd name="T8" fmla="*/ 3 w 5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3" y="0"/>
                    </a:moveTo>
                    <a:lnTo>
                      <a:pt x="0" y="3"/>
                    </a:lnTo>
                    <a:lnTo>
                      <a:pt x="3" y="6"/>
                    </a:lnTo>
                    <a:lnTo>
                      <a:pt x="5" y="3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2" name="Freeform 2442"/>
              <p:cNvSpPr>
                <a:spLocks/>
              </p:cNvSpPr>
              <p:nvPr/>
            </p:nvSpPr>
            <p:spPr bwMode="auto">
              <a:xfrm>
                <a:off x="3335" y="2077"/>
                <a:ext cx="47" cy="43"/>
              </a:xfrm>
              <a:custGeom>
                <a:avLst/>
                <a:gdLst>
                  <a:gd name="T0" fmla="*/ 37 w 47"/>
                  <a:gd name="T1" fmla="*/ 28 h 43"/>
                  <a:gd name="T2" fmla="*/ 31 w 47"/>
                  <a:gd name="T3" fmla="*/ 28 h 43"/>
                  <a:gd name="T4" fmla="*/ 26 w 47"/>
                  <a:gd name="T5" fmla="*/ 28 h 43"/>
                  <a:gd name="T6" fmla="*/ 24 w 47"/>
                  <a:gd name="T7" fmla="*/ 28 h 43"/>
                  <a:gd name="T8" fmla="*/ 18 w 47"/>
                  <a:gd name="T9" fmla="*/ 25 h 43"/>
                  <a:gd name="T10" fmla="*/ 16 w 47"/>
                  <a:gd name="T11" fmla="*/ 18 h 43"/>
                  <a:gd name="T12" fmla="*/ 13 w 47"/>
                  <a:gd name="T13" fmla="*/ 13 h 43"/>
                  <a:gd name="T14" fmla="*/ 16 w 47"/>
                  <a:gd name="T15" fmla="*/ 5 h 43"/>
                  <a:gd name="T16" fmla="*/ 18 w 47"/>
                  <a:gd name="T17" fmla="*/ 5 h 43"/>
                  <a:gd name="T18" fmla="*/ 24 w 47"/>
                  <a:gd name="T19" fmla="*/ 0 h 43"/>
                  <a:gd name="T20" fmla="*/ 31 w 47"/>
                  <a:gd name="T21" fmla="*/ 0 h 43"/>
                  <a:gd name="T22" fmla="*/ 39 w 47"/>
                  <a:gd name="T23" fmla="*/ 2 h 43"/>
                  <a:gd name="T24" fmla="*/ 42 w 47"/>
                  <a:gd name="T25" fmla="*/ 5 h 43"/>
                  <a:gd name="T26" fmla="*/ 44 w 47"/>
                  <a:gd name="T27" fmla="*/ 13 h 43"/>
                  <a:gd name="T28" fmla="*/ 47 w 47"/>
                  <a:gd name="T29" fmla="*/ 18 h 43"/>
                  <a:gd name="T30" fmla="*/ 44 w 47"/>
                  <a:gd name="T31" fmla="*/ 25 h 43"/>
                  <a:gd name="T32" fmla="*/ 34 w 47"/>
                  <a:gd name="T33" fmla="*/ 36 h 43"/>
                  <a:gd name="T34" fmla="*/ 26 w 47"/>
                  <a:gd name="T35" fmla="*/ 41 h 43"/>
                  <a:gd name="T36" fmla="*/ 21 w 47"/>
                  <a:gd name="T37" fmla="*/ 43 h 43"/>
                  <a:gd name="T38" fmla="*/ 16 w 47"/>
                  <a:gd name="T39" fmla="*/ 43 h 43"/>
                  <a:gd name="T40" fmla="*/ 8 w 47"/>
                  <a:gd name="T41" fmla="*/ 41 h 43"/>
                  <a:gd name="T42" fmla="*/ 3 w 47"/>
                  <a:gd name="T43" fmla="*/ 36 h 43"/>
                  <a:gd name="T44" fmla="*/ 0 w 47"/>
                  <a:gd name="T45" fmla="*/ 31 h 43"/>
                  <a:gd name="T46" fmla="*/ 3 w 47"/>
                  <a:gd name="T47" fmla="*/ 25 h 43"/>
                  <a:gd name="T48" fmla="*/ 3 w 47"/>
                  <a:gd name="T49" fmla="*/ 25 h 43"/>
                  <a:gd name="T50" fmla="*/ 8 w 47"/>
                  <a:gd name="T51" fmla="*/ 25 h 43"/>
                  <a:gd name="T52" fmla="*/ 8 w 47"/>
                  <a:gd name="T53" fmla="*/ 25 h 43"/>
                  <a:gd name="T54" fmla="*/ 8 w 47"/>
                  <a:gd name="T55" fmla="*/ 28 h 43"/>
                  <a:gd name="T56" fmla="*/ 8 w 47"/>
                  <a:gd name="T57" fmla="*/ 31 h 43"/>
                  <a:gd name="T58" fmla="*/ 6 w 47"/>
                  <a:gd name="T59" fmla="*/ 31 h 43"/>
                  <a:gd name="T60" fmla="*/ 3 w 47"/>
                  <a:gd name="T61" fmla="*/ 3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7" h="43">
                    <a:moveTo>
                      <a:pt x="37" y="28"/>
                    </a:moveTo>
                    <a:lnTo>
                      <a:pt x="31" y="28"/>
                    </a:lnTo>
                    <a:lnTo>
                      <a:pt x="26" y="28"/>
                    </a:lnTo>
                    <a:lnTo>
                      <a:pt x="24" y="28"/>
                    </a:lnTo>
                    <a:lnTo>
                      <a:pt x="18" y="25"/>
                    </a:lnTo>
                    <a:lnTo>
                      <a:pt x="16" y="18"/>
                    </a:lnTo>
                    <a:lnTo>
                      <a:pt x="13" y="13"/>
                    </a:lnTo>
                    <a:lnTo>
                      <a:pt x="16" y="5"/>
                    </a:lnTo>
                    <a:lnTo>
                      <a:pt x="18" y="5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39" y="2"/>
                    </a:lnTo>
                    <a:lnTo>
                      <a:pt x="42" y="5"/>
                    </a:lnTo>
                    <a:lnTo>
                      <a:pt x="44" y="13"/>
                    </a:lnTo>
                    <a:lnTo>
                      <a:pt x="47" y="18"/>
                    </a:lnTo>
                    <a:lnTo>
                      <a:pt x="44" y="25"/>
                    </a:lnTo>
                    <a:lnTo>
                      <a:pt x="34" y="36"/>
                    </a:lnTo>
                    <a:lnTo>
                      <a:pt x="26" y="41"/>
                    </a:lnTo>
                    <a:lnTo>
                      <a:pt x="21" y="43"/>
                    </a:lnTo>
                    <a:lnTo>
                      <a:pt x="16" y="43"/>
                    </a:lnTo>
                    <a:lnTo>
                      <a:pt x="8" y="41"/>
                    </a:lnTo>
                    <a:lnTo>
                      <a:pt x="3" y="36"/>
                    </a:lnTo>
                    <a:lnTo>
                      <a:pt x="0" y="3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5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3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3" name="Freeform 2443"/>
              <p:cNvSpPr>
                <a:spLocks/>
              </p:cNvSpPr>
              <p:nvPr/>
            </p:nvSpPr>
            <p:spPr bwMode="auto">
              <a:xfrm>
                <a:off x="3351" y="2079"/>
                <a:ext cx="10" cy="11"/>
              </a:xfrm>
              <a:custGeom>
                <a:avLst/>
                <a:gdLst>
                  <a:gd name="T0" fmla="*/ 0 w 10"/>
                  <a:gd name="T1" fmla="*/ 11 h 11"/>
                  <a:gd name="T2" fmla="*/ 2 w 10"/>
                  <a:gd name="T3" fmla="*/ 5 h 11"/>
                  <a:gd name="T4" fmla="*/ 5 w 10"/>
                  <a:gd name="T5" fmla="*/ 0 h 11"/>
                  <a:gd name="T6" fmla="*/ 10 w 10"/>
                  <a:gd name="T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11">
                    <a:moveTo>
                      <a:pt x="0" y="11"/>
                    </a:moveTo>
                    <a:lnTo>
                      <a:pt x="2" y="5"/>
                    </a:lnTo>
                    <a:lnTo>
                      <a:pt x="5" y="0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4" name="Freeform 2444"/>
              <p:cNvSpPr>
                <a:spLocks/>
              </p:cNvSpPr>
              <p:nvPr/>
            </p:nvSpPr>
            <p:spPr bwMode="auto">
              <a:xfrm>
                <a:off x="3356" y="2090"/>
                <a:ext cx="23" cy="28"/>
              </a:xfrm>
              <a:custGeom>
                <a:avLst/>
                <a:gdLst>
                  <a:gd name="T0" fmla="*/ 23 w 23"/>
                  <a:gd name="T1" fmla="*/ 0 h 28"/>
                  <a:gd name="T2" fmla="*/ 23 w 23"/>
                  <a:gd name="T3" fmla="*/ 2 h 28"/>
                  <a:gd name="T4" fmla="*/ 21 w 23"/>
                  <a:gd name="T5" fmla="*/ 10 h 28"/>
                  <a:gd name="T6" fmla="*/ 10 w 23"/>
                  <a:gd name="T7" fmla="*/ 20 h 28"/>
                  <a:gd name="T8" fmla="*/ 5 w 23"/>
                  <a:gd name="T9" fmla="*/ 25 h 28"/>
                  <a:gd name="T10" fmla="*/ 0 w 23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28">
                    <a:moveTo>
                      <a:pt x="23" y="0"/>
                    </a:moveTo>
                    <a:lnTo>
                      <a:pt x="23" y="2"/>
                    </a:lnTo>
                    <a:lnTo>
                      <a:pt x="21" y="10"/>
                    </a:lnTo>
                    <a:lnTo>
                      <a:pt x="10" y="20"/>
                    </a:lnTo>
                    <a:lnTo>
                      <a:pt x="5" y="25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5" name="Freeform 2445"/>
              <p:cNvSpPr>
                <a:spLocks/>
              </p:cNvSpPr>
              <p:nvPr/>
            </p:nvSpPr>
            <p:spPr bwMode="auto">
              <a:xfrm>
                <a:off x="3351" y="2077"/>
                <a:ext cx="23" cy="25"/>
              </a:xfrm>
              <a:custGeom>
                <a:avLst/>
                <a:gdLst>
                  <a:gd name="T0" fmla="*/ 2 w 23"/>
                  <a:gd name="T1" fmla="*/ 25 h 25"/>
                  <a:gd name="T2" fmla="*/ 0 w 23"/>
                  <a:gd name="T3" fmla="*/ 20 h 25"/>
                  <a:gd name="T4" fmla="*/ 0 w 23"/>
                  <a:gd name="T5" fmla="*/ 18 h 25"/>
                  <a:gd name="T6" fmla="*/ 2 w 23"/>
                  <a:gd name="T7" fmla="*/ 10 h 25"/>
                  <a:gd name="T8" fmla="*/ 8 w 23"/>
                  <a:gd name="T9" fmla="*/ 5 h 25"/>
                  <a:gd name="T10" fmla="*/ 13 w 23"/>
                  <a:gd name="T11" fmla="*/ 2 h 25"/>
                  <a:gd name="T12" fmla="*/ 18 w 23"/>
                  <a:gd name="T13" fmla="*/ 0 h 25"/>
                  <a:gd name="T14" fmla="*/ 23 w 23"/>
                  <a:gd name="T1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" h="25">
                    <a:moveTo>
                      <a:pt x="2" y="25"/>
                    </a:moveTo>
                    <a:lnTo>
                      <a:pt x="0" y="20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8" y="5"/>
                    </a:lnTo>
                    <a:lnTo>
                      <a:pt x="13" y="2"/>
                    </a:lnTo>
                    <a:lnTo>
                      <a:pt x="18" y="0"/>
                    </a:lnTo>
                    <a:lnTo>
                      <a:pt x="23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6" name="Freeform 2446"/>
              <p:cNvSpPr>
                <a:spLocks/>
              </p:cNvSpPr>
              <p:nvPr/>
            </p:nvSpPr>
            <p:spPr bwMode="auto">
              <a:xfrm>
                <a:off x="3343" y="2082"/>
                <a:ext cx="36" cy="36"/>
              </a:xfrm>
              <a:custGeom>
                <a:avLst/>
                <a:gdLst>
                  <a:gd name="T0" fmla="*/ 34 w 36"/>
                  <a:gd name="T1" fmla="*/ 0 h 36"/>
                  <a:gd name="T2" fmla="*/ 36 w 36"/>
                  <a:gd name="T3" fmla="*/ 5 h 36"/>
                  <a:gd name="T4" fmla="*/ 34 w 36"/>
                  <a:gd name="T5" fmla="*/ 10 h 36"/>
                  <a:gd name="T6" fmla="*/ 31 w 36"/>
                  <a:gd name="T7" fmla="*/ 15 h 36"/>
                  <a:gd name="T8" fmla="*/ 21 w 36"/>
                  <a:gd name="T9" fmla="*/ 28 h 36"/>
                  <a:gd name="T10" fmla="*/ 13 w 36"/>
                  <a:gd name="T11" fmla="*/ 33 h 36"/>
                  <a:gd name="T12" fmla="*/ 8 w 36"/>
                  <a:gd name="T13" fmla="*/ 36 h 36"/>
                  <a:gd name="T14" fmla="*/ 5 w 36"/>
                  <a:gd name="T15" fmla="*/ 36 h 36"/>
                  <a:gd name="T16" fmla="*/ 0 w 36"/>
                  <a:gd name="T1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6">
                    <a:moveTo>
                      <a:pt x="34" y="0"/>
                    </a:moveTo>
                    <a:lnTo>
                      <a:pt x="36" y="5"/>
                    </a:lnTo>
                    <a:lnTo>
                      <a:pt x="34" y="10"/>
                    </a:lnTo>
                    <a:lnTo>
                      <a:pt x="31" y="15"/>
                    </a:lnTo>
                    <a:lnTo>
                      <a:pt x="21" y="28"/>
                    </a:lnTo>
                    <a:lnTo>
                      <a:pt x="13" y="33"/>
                    </a:lnTo>
                    <a:lnTo>
                      <a:pt x="8" y="36"/>
                    </a:lnTo>
                    <a:lnTo>
                      <a:pt x="5" y="36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7" name="Freeform 2447"/>
              <p:cNvSpPr>
                <a:spLocks/>
              </p:cNvSpPr>
              <p:nvPr/>
            </p:nvSpPr>
            <p:spPr bwMode="auto">
              <a:xfrm>
                <a:off x="3374" y="2105"/>
                <a:ext cx="41" cy="46"/>
              </a:xfrm>
              <a:custGeom>
                <a:avLst/>
                <a:gdLst>
                  <a:gd name="T0" fmla="*/ 34 w 41"/>
                  <a:gd name="T1" fmla="*/ 3 h 46"/>
                  <a:gd name="T2" fmla="*/ 28 w 41"/>
                  <a:gd name="T3" fmla="*/ 0 h 46"/>
                  <a:gd name="T4" fmla="*/ 21 w 41"/>
                  <a:gd name="T5" fmla="*/ 3 h 46"/>
                  <a:gd name="T6" fmla="*/ 10 w 41"/>
                  <a:gd name="T7" fmla="*/ 10 h 46"/>
                  <a:gd name="T8" fmla="*/ 5 w 41"/>
                  <a:gd name="T9" fmla="*/ 15 h 46"/>
                  <a:gd name="T10" fmla="*/ 0 w 41"/>
                  <a:gd name="T11" fmla="*/ 26 h 46"/>
                  <a:gd name="T12" fmla="*/ 0 w 41"/>
                  <a:gd name="T13" fmla="*/ 34 h 46"/>
                  <a:gd name="T14" fmla="*/ 3 w 41"/>
                  <a:gd name="T15" fmla="*/ 41 h 46"/>
                  <a:gd name="T16" fmla="*/ 8 w 41"/>
                  <a:gd name="T17" fmla="*/ 44 h 46"/>
                  <a:gd name="T18" fmla="*/ 13 w 41"/>
                  <a:gd name="T19" fmla="*/ 46 h 46"/>
                  <a:gd name="T20" fmla="*/ 21 w 41"/>
                  <a:gd name="T21" fmla="*/ 44 h 46"/>
                  <a:gd name="T22" fmla="*/ 31 w 41"/>
                  <a:gd name="T23" fmla="*/ 36 h 46"/>
                  <a:gd name="T24" fmla="*/ 36 w 41"/>
                  <a:gd name="T25" fmla="*/ 31 h 46"/>
                  <a:gd name="T26" fmla="*/ 41 w 41"/>
                  <a:gd name="T27" fmla="*/ 21 h 46"/>
                  <a:gd name="T28" fmla="*/ 41 w 41"/>
                  <a:gd name="T29" fmla="*/ 13 h 46"/>
                  <a:gd name="T30" fmla="*/ 39 w 41"/>
                  <a:gd name="T31" fmla="*/ 8 h 46"/>
                  <a:gd name="T32" fmla="*/ 34 w 41"/>
                  <a:gd name="T33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6">
                    <a:moveTo>
                      <a:pt x="34" y="3"/>
                    </a:moveTo>
                    <a:lnTo>
                      <a:pt x="28" y="0"/>
                    </a:lnTo>
                    <a:lnTo>
                      <a:pt x="21" y="3"/>
                    </a:lnTo>
                    <a:lnTo>
                      <a:pt x="10" y="10"/>
                    </a:lnTo>
                    <a:lnTo>
                      <a:pt x="5" y="15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3" y="41"/>
                    </a:lnTo>
                    <a:lnTo>
                      <a:pt x="8" y="44"/>
                    </a:lnTo>
                    <a:lnTo>
                      <a:pt x="13" y="46"/>
                    </a:lnTo>
                    <a:lnTo>
                      <a:pt x="21" y="44"/>
                    </a:lnTo>
                    <a:lnTo>
                      <a:pt x="31" y="36"/>
                    </a:lnTo>
                    <a:lnTo>
                      <a:pt x="36" y="31"/>
                    </a:lnTo>
                    <a:lnTo>
                      <a:pt x="41" y="21"/>
                    </a:lnTo>
                    <a:lnTo>
                      <a:pt x="41" y="13"/>
                    </a:lnTo>
                    <a:lnTo>
                      <a:pt x="39" y="8"/>
                    </a:lnTo>
                    <a:lnTo>
                      <a:pt x="34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8" name="Freeform 2448"/>
              <p:cNvSpPr>
                <a:spLocks/>
              </p:cNvSpPr>
              <p:nvPr/>
            </p:nvSpPr>
            <p:spPr bwMode="auto">
              <a:xfrm>
                <a:off x="3374" y="2108"/>
                <a:ext cx="26" cy="31"/>
              </a:xfrm>
              <a:custGeom>
                <a:avLst/>
                <a:gdLst>
                  <a:gd name="T0" fmla="*/ 26 w 26"/>
                  <a:gd name="T1" fmla="*/ 0 h 31"/>
                  <a:gd name="T2" fmla="*/ 21 w 26"/>
                  <a:gd name="T3" fmla="*/ 2 h 31"/>
                  <a:gd name="T4" fmla="*/ 13 w 26"/>
                  <a:gd name="T5" fmla="*/ 7 h 31"/>
                  <a:gd name="T6" fmla="*/ 5 w 26"/>
                  <a:gd name="T7" fmla="*/ 15 h 31"/>
                  <a:gd name="T8" fmla="*/ 3 w 26"/>
                  <a:gd name="T9" fmla="*/ 25 h 31"/>
                  <a:gd name="T10" fmla="*/ 0 w 26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31">
                    <a:moveTo>
                      <a:pt x="26" y="0"/>
                    </a:moveTo>
                    <a:lnTo>
                      <a:pt x="21" y="2"/>
                    </a:lnTo>
                    <a:lnTo>
                      <a:pt x="13" y="7"/>
                    </a:lnTo>
                    <a:lnTo>
                      <a:pt x="5" y="15"/>
                    </a:lnTo>
                    <a:lnTo>
                      <a:pt x="3" y="25"/>
                    </a:lnTo>
                    <a:lnTo>
                      <a:pt x="0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89" name="Freeform 2449"/>
              <p:cNvSpPr>
                <a:spLocks/>
              </p:cNvSpPr>
              <p:nvPr/>
            </p:nvSpPr>
            <p:spPr bwMode="auto">
              <a:xfrm>
                <a:off x="3390" y="2120"/>
                <a:ext cx="25" cy="29"/>
              </a:xfrm>
              <a:custGeom>
                <a:avLst/>
                <a:gdLst>
                  <a:gd name="T0" fmla="*/ 0 w 25"/>
                  <a:gd name="T1" fmla="*/ 29 h 29"/>
                  <a:gd name="T2" fmla="*/ 5 w 25"/>
                  <a:gd name="T3" fmla="*/ 29 h 29"/>
                  <a:gd name="T4" fmla="*/ 12 w 25"/>
                  <a:gd name="T5" fmla="*/ 21 h 29"/>
                  <a:gd name="T6" fmla="*/ 18 w 25"/>
                  <a:gd name="T7" fmla="*/ 13 h 29"/>
                  <a:gd name="T8" fmla="*/ 23 w 25"/>
                  <a:gd name="T9" fmla="*/ 6 h 29"/>
                  <a:gd name="T10" fmla="*/ 25 w 25"/>
                  <a:gd name="T11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9">
                    <a:moveTo>
                      <a:pt x="0" y="29"/>
                    </a:moveTo>
                    <a:lnTo>
                      <a:pt x="5" y="29"/>
                    </a:lnTo>
                    <a:lnTo>
                      <a:pt x="12" y="21"/>
                    </a:lnTo>
                    <a:lnTo>
                      <a:pt x="18" y="13"/>
                    </a:lnTo>
                    <a:lnTo>
                      <a:pt x="23" y="6"/>
                    </a:lnTo>
                    <a:lnTo>
                      <a:pt x="2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0" name="Freeform 2450"/>
              <p:cNvSpPr>
                <a:spLocks/>
              </p:cNvSpPr>
              <p:nvPr/>
            </p:nvSpPr>
            <p:spPr bwMode="auto">
              <a:xfrm>
                <a:off x="3374" y="2108"/>
                <a:ext cx="34" cy="38"/>
              </a:xfrm>
              <a:custGeom>
                <a:avLst/>
                <a:gdLst>
                  <a:gd name="T0" fmla="*/ 34 w 34"/>
                  <a:gd name="T1" fmla="*/ 0 h 38"/>
                  <a:gd name="T2" fmla="*/ 28 w 34"/>
                  <a:gd name="T3" fmla="*/ 0 h 38"/>
                  <a:gd name="T4" fmla="*/ 26 w 34"/>
                  <a:gd name="T5" fmla="*/ 2 h 38"/>
                  <a:gd name="T6" fmla="*/ 16 w 34"/>
                  <a:gd name="T7" fmla="*/ 10 h 38"/>
                  <a:gd name="T8" fmla="*/ 8 w 34"/>
                  <a:gd name="T9" fmla="*/ 18 h 38"/>
                  <a:gd name="T10" fmla="*/ 3 w 34"/>
                  <a:gd name="T11" fmla="*/ 28 h 38"/>
                  <a:gd name="T12" fmla="*/ 0 w 34"/>
                  <a:gd name="T13" fmla="*/ 33 h 38"/>
                  <a:gd name="T14" fmla="*/ 3 w 34"/>
                  <a:gd name="T15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" h="38">
                    <a:moveTo>
                      <a:pt x="34" y="0"/>
                    </a:moveTo>
                    <a:lnTo>
                      <a:pt x="28" y="0"/>
                    </a:lnTo>
                    <a:lnTo>
                      <a:pt x="26" y="2"/>
                    </a:lnTo>
                    <a:lnTo>
                      <a:pt x="16" y="10"/>
                    </a:lnTo>
                    <a:lnTo>
                      <a:pt x="8" y="18"/>
                    </a:lnTo>
                    <a:lnTo>
                      <a:pt x="3" y="28"/>
                    </a:lnTo>
                    <a:lnTo>
                      <a:pt x="0" y="33"/>
                    </a:lnTo>
                    <a:lnTo>
                      <a:pt x="3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1" name="Freeform 2451"/>
              <p:cNvSpPr>
                <a:spLocks/>
              </p:cNvSpPr>
              <p:nvPr/>
            </p:nvSpPr>
            <p:spPr bwMode="auto">
              <a:xfrm>
                <a:off x="3382" y="2113"/>
                <a:ext cx="33" cy="36"/>
              </a:xfrm>
              <a:custGeom>
                <a:avLst/>
                <a:gdLst>
                  <a:gd name="T0" fmla="*/ 0 w 33"/>
                  <a:gd name="T1" fmla="*/ 36 h 36"/>
                  <a:gd name="T2" fmla="*/ 5 w 33"/>
                  <a:gd name="T3" fmla="*/ 36 h 36"/>
                  <a:gd name="T4" fmla="*/ 8 w 33"/>
                  <a:gd name="T5" fmla="*/ 36 h 36"/>
                  <a:gd name="T6" fmla="*/ 18 w 33"/>
                  <a:gd name="T7" fmla="*/ 28 h 36"/>
                  <a:gd name="T8" fmla="*/ 26 w 33"/>
                  <a:gd name="T9" fmla="*/ 18 h 36"/>
                  <a:gd name="T10" fmla="*/ 31 w 33"/>
                  <a:gd name="T11" fmla="*/ 7 h 36"/>
                  <a:gd name="T12" fmla="*/ 33 w 33"/>
                  <a:gd name="T13" fmla="*/ 2 h 36"/>
                  <a:gd name="T14" fmla="*/ 31 w 33"/>
                  <a:gd name="T15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6">
                    <a:moveTo>
                      <a:pt x="0" y="36"/>
                    </a:moveTo>
                    <a:lnTo>
                      <a:pt x="5" y="36"/>
                    </a:lnTo>
                    <a:lnTo>
                      <a:pt x="8" y="36"/>
                    </a:lnTo>
                    <a:lnTo>
                      <a:pt x="18" y="28"/>
                    </a:lnTo>
                    <a:lnTo>
                      <a:pt x="26" y="18"/>
                    </a:lnTo>
                    <a:lnTo>
                      <a:pt x="31" y="7"/>
                    </a:lnTo>
                    <a:lnTo>
                      <a:pt x="33" y="2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2" name="Freeform 2452"/>
              <p:cNvSpPr>
                <a:spLocks/>
              </p:cNvSpPr>
              <p:nvPr/>
            </p:nvSpPr>
            <p:spPr bwMode="auto">
              <a:xfrm>
                <a:off x="3170" y="1979"/>
                <a:ext cx="114" cy="67"/>
              </a:xfrm>
              <a:custGeom>
                <a:avLst/>
                <a:gdLst>
                  <a:gd name="T0" fmla="*/ 0 w 114"/>
                  <a:gd name="T1" fmla="*/ 0 h 67"/>
                  <a:gd name="T2" fmla="*/ 21 w 114"/>
                  <a:gd name="T3" fmla="*/ 15 h 67"/>
                  <a:gd name="T4" fmla="*/ 47 w 114"/>
                  <a:gd name="T5" fmla="*/ 31 h 67"/>
                  <a:gd name="T6" fmla="*/ 62 w 114"/>
                  <a:gd name="T7" fmla="*/ 38 h 67"/>
                  <a:gd name="T8" fmla="*/ 93 w 114"/>
                  <a:gd name="T9" fmla="*/ 56 h 67"/>
                  <a:gd name="T10" fmla="*/ 111 w 114"/>
                  <a:gd name="T11" fmla="*/ 67 h 67"/>
                  <a:gd name="T12" fmla="*/ 114 w 114"/>
                  <a:gd name="T1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67">
                    <a:moveTo>
                      <a:pt x="0" y="0"/>
                    </a:moveTo>
                    <a:lnTo>
                      <a:pt x="21" y="15"/>
                    </a:lnTo>
                    <a:lnTo>
                      <a:pt x="47" y="31"/>
                    </a:lnTo>
                    <a:lnTo>
                      <a:pt x="62" y="38"/>
                    </a:lnTo>
                    <a:lnTo>
                      <a:pt x="93" y="56"/>
                    </a:lnTo>
                    <a:lnTo>
                      <a:pt x="111" y="67"/>
                    </a:lnTo>
                    <a:lnTo>
                      <a:pt x="114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3" name="Freeform 2453"/>
              <p:cNvSpPr>
                <a:spLocks/>
              </p:cNvSpPr>
              <p:nvPr/>
            </p:nvSpPr>
            <p:spPr bwMode="auto">
              <a:xfrm>
                <a:off x="3418" y="2061"/>
                <a:ext cx="805" cy="346"/>
              </a:xfrm>
              <a:custGeom>
                <a:avLst/>
                <a:gdLst>
                  <a:gd name="T0" fmla="*/ 0 w 805"/>
                  <a:gd name="T1" fmla="*/ 106 h 346"/>
                  <a:gd name="T2" fmla="*/ 10 w 805"/>
                  <a:gd name="T3" fmla="*/ 116 h 346"/>
                  <a:gd name="T4" fmla="*/ 52 w 805"/>
                  <a:gd name="T5" fmla="*/ 137 h 346"/>
                  <a:gd name="T6" fmla="*/ 93 w 805"/>
                  <a:gd name="T7" fmla="*/ 155 h 346"/>
                  <a:gd name="T8" fmla="*/ 134 w 805"/>
                  <a:gd name="T9" fmla="*/ 168 h 346"/>
                  <a:gd name="T10" fmla="*/ 178 w 805"/>
                  <a:gd name="T11" fmla="*/ 181 h 346"/>
                  <a:gd name="T12" fmla="*/ 222 w 805"/>
                  <a:gd name="T13" fmla="*/ 196 h 346"/>
                  <a:gd name="T14" fmla="*/ 260 w 805"/>
                  <a:gd name="T15" fmla="*/ 214 h 346"/>
                  <a:gd name="T16" fmla="*/ 302 w 805"/>
                  <a:gd name="T17" fmla="*/ 237 h 346"/>
                  <a:gd name="T18" fmla="*/ 325 w 805"/>
                  <a:gd name="T19" fmla="*/ 256 h 346"/>
                  <a:gd name="T20" fmla="*/ 338 w 805"/>
                  <a:gd name="T21" fmla="*/ 263 h 346"/>
                  <a:gd name="T22" fmla="*/ 374 w 805"/>
                  <a:gd name="T23" fmla="*/ 289 h 346"/>
                  <a:gd name="T24" fmla="*/ 413 w 805"/>
                  <a:gd name="T25" fmla="*/ 312 h 346"/>
                  <a:gd name="T26" fmla="*/ 451 w 805"/>
                  <a:gd name="T27" fmla="*/ 333 h 346"/>
                  <a:gd name="T28" fmla="*/ 462 w 805"/>
                  <a:gd name="T29" fmla="*/ 338 h 346"/>
                  <a:gd name="T30" fmla="*/ 498 w 805"/>
                  <a:gd name="T31" fmla="*/ 346 h 346"/>
                  <a:gd name="T32" fmla="*/ 516 w 805"/>
                  <a:gd name="T33" fmla="*/ 346 h 346"/>
                  <a:gd name="T34" fmla="*/ 531 w 805"/>
                  <a:gd name="T35" fmla="*/ 328 h 346"/>
                  <a:gd name="T36" fmla="*/ 536 w 805"/>
                  <a:gd name="T37" fmla="*/ 302 h 346"/>
                  <a:gd name="T38" fmla="*/ 536 w 805"/>
                  <a:gd name="T39" fmla="*/ 294 h 346"/>
                  <a:gd name="T40" fmla="*/ 534 w 805"/>
                  <a:gd name="T41" fmla="*/ 274 h 346"/>
                  <a:gd name="T42" fmla="*/ 536 w 805"/>
                  <a:gd name="T43" fmla="*/ 248 h 346"/>
                  <a:gd name="T44" fmla="*/ 547 w 805"/>
                  <a:gd name="T45" fmla="*/ 230 h 346"/>
                  <a:gd name="T46" fmla="*/ 562 w 805"/>
                  <a:gd name="T47" fmla="*/ 217 h 346"/>
                  <a:gd name="T48" fmla="*/ 578 w 805"/>
                  <a:gd name="T49" fmla="*/ 204 h 346"/>
                  <a:gd name="T50" fmla="*/ 588 w 805"/>
                  <a:gd name="T51" fmla="*/ 188 h 346"/>
                  <a:gd name="T52" fmla="*/ 591 w 805"/>
                  <a:gd name="T53" fmla="*/ 168 h 346"/>
                  <a:gd name="T54" fmla="*/ 593 w 805"/>
                  <a:gd name="T55" fmla="*/ 150 h 346"/>
                  <a:gd name="T56" fmla="*/ 604 w 805"/>
                  <a:gd name="T57" fmla="*/ 137 h 346"/>
                  <a:gd name="T58" fmla="*/ 622 w 805"/>
                  <a:gd name="T59" fmla="*/ 129 h 346"/>
                  <a:gd name="T60" fmla="*/ 632 w 805"/>
                  <a:gd name="T61" fmla="*/ 119 h 346"/>
                  <a:gd name="T62" fmla="*/ 634 w 805"/>
                  <a:gd name="T63" fmla="*/ 103 h 346"/>
                  <a:gd name="T64" fmla="*/ 634 w 805"/>
                  <a:gd name="T65" fmla="*/ 85 h 346"/>
                  <a:gd name="T66" fmla="*/ 637 w 805"/>
                  <a:gd name="T67" fmla="*/ 72 h 346"/>
                  <a:gd name="T68" fmla="*/ 650 w 805"/>
                  <a:gd name="T69" fmla="*/ 65 h 346"/>
                  <a:gd name="T70" fmla="*/ 663 w 805"/>
                  <a:gd name="T71" fmla="*/ 59 h 346"/>
                  <a:gd name="T72" fmla="*/ 668 w 805"/>
                  <a:gd name="T73" fmla="*/ 49 h 346"/>
                  <a:gd name="T74" fmla="*/ 668 w 805"/>
                  <a:gd name="T75" fmla="*/ 36 h 346"/>
                  <a:gd name="T76" fmla="*/ 668 w 805"/>
                  <a:gd name="T77" fmla="*/ 23 h 346"/>
                  <a:gd name="T78" fmla="*/ 676 w 805"/>
                  <a:gd name="T79" fmla="*/ 18 h 346"/>
                  <a:gd name="T80" fmla="*/ 689 w 805"/>
                  <a:gd name="T81" fmla="*/ 16 h 346"/>
                  <a:gd name="T82" fmla="*/ 699 w 805"/>
                  <a:gd name="T83" fmla="*/ 13 h 346"/>
                  <a:gd name="T84" fmla="*/ 709 w 805"/>
                  <a:gd name="T85" fmla="*/ 10 h 346"/>
                  <a:gd name="T86" fmla="*/ 714 w 805"/>
                  <a:gd name="T87" fmla="*/ 5 h 346"/>
                  <a:gd name="T88" fmla="*/ 725 w 805"/>
                  <a:gd name="T89" fmla="*/ 5 h 346"/>
                  <a:gd name="T90" fmla="*/ 738 w 805"/>
                  <a:gd name="T91" fmla="*/ 5 h 346"/>
                  <a:gd name="T92" fmla="*/ 745 w 805"/>
                  <a:gd name="T93" fmla="*/ 5 h 346"/>
                  <a:gd name="T94" fmla="*/ 748 w 805"/>
                  <a:gd name="T95" fmla="*/ 3 h 346"/>
                  <a:gd name="T96" fmla="*/ 748 w 805"/>
                  <a:gd name="T97" fmla="*/ 0 h 346"/>
                  <a:gd name="T98" fmla="*/ 756 w 805"/>
                  <a:gd name="T99" fmla="*/ 0 h 346"/>
                  <a:gd name="T100" fmla="*/ 769 w 805"/>
                  <a:gd name="T101" fmla="*/ 5 h 346"/>
                  <a:gd name="T102" fmla="*/ 779 w 805"/>
                  <a:gd name="T103" fmla="*/ 8 h 346"/>
                  <a:gd name="T104" fmla="*/ 787 w 805"/>
                  <a:gd name="T105" fmla="*/ 10 h 346"/>
                  <a:gd name="T106" fmla="*/ 792 w 805"/>
                  <a:gd name="T107" fmla="*/ 10 h 346"/>
                  <a:gd name="T108" fmla="*/ 794 w 805"/>
                  <a:gd name="T109" fmla="*/ 10 h 346"/>
                  <a:gd name="T110" fmla="*/ 794 w 805"/>
                  <a:gd name="T111" fmla="*/ 8 h 346"/>
                  <a:gd name="T112" fmla="*/ 794 w 805"/>
                  <a:gd name="T113" fmla="*/ 5 h 346"/>
                  <a:gd name="T114" fmla="*/ 794 w 805"/>
                  <a:gd name="T115" fmla="*/ 3 h 346"/>
                  <a:gd name="T116" fmla="*/ 800 w 805"/>
                  <a:gd name="T117" fmla="*/ 5 h 346"/>
                  <a:gd name="T118" fmla="*/ 802 w 805"/>
                  <a:gd name="T119" fmla="*/ 5 h 346"/>
                  <a:gd name="T120" fmla="*/ 805 w 805"/>
                  <a:gd name="T121" fmla="*/ 5 h 346"/>
                  <a:gd name="T122" fmla="*/ 805 w 805"/>
                  <a:gd name="T123" fmla="*/ 5 h 346"/>
                  <a:gd name="T124" fmla="*/ 805 w 805"/>
                  <a:gd name="T125" fmla="*/ 3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05" h="346">
                    <a:moveTo>
                      <a:pt x="0" y="106"/>
                    </a:moveTo>
                    <a:lnTo>
                      <a:pt x="10" y="116"/>
                    </a:lnTo>
                    <a:lnTo>
                      <a:pt x="52" y="137"/>
                    </a:lnTo>
                    <a:lnTo>
                      <a:pt x="93" y="155"/>
                    </a:lnTo>
                    <a:lnTo>
                      <a:pt x="134" y="168"/>
                    </a:lnTo>
                    <a:lnTo>
                      <a:pt x="178" y="181"/>
                    </a:lnTo>
                    <a:lnTo>
                      <a:pt x="222" y="196"/>
                    </a:lnTo>
                    <a:lnTo>
                      <a:pt x="260" y="214"/>
                    </a:lnTo>
                    <a:lnTo>
                      <a:pt x="302" y="237"/>
                    </a:lnTo>
                    <a:lnTo>
                      <a:pt x="325" y="256"/>
                    </a:lnTo>
                    <a:lnTo>
                      <a:pt x="338" y="263"/>
                    </a:lnTo>
                    <a:lnTo>
                      <a:pt x="374" y="289"/>
                    </a:lnTo>
                    <a:lnTo>
                      <a:pt x="413" y="312"/>
                    </a:lnTo>
                    <a:lnTo>
                      <a:pt x="451" y="333"/>
                    </a:lnTo>
                    <a:lnTo>
                      <a:pt x="462" y="338"/>
                    </a:lnTo>
                    <a:lnTo>
                      <a:pt x="498" y="346"/>
                    </a:lnTo>
                    <a:lnTo>
                      <a:pt x="516" y="346"/>
                    </a:lnTo>
                    <a:lnTo>
                      <a:pt x="531" y="328"/>
                    </a:lnTo>
                    <a:lnTo>
                      <a:pt x="536" y="302"/>
                    </a:lnTo>
                    <a:lnTo>
                      <a:pt x="536" y="294"/>
                    </a:lnTo>
                    <a:lnTo>
                      <a:pt x="534" y="274"/>
                    </a:lnTo>
                    <a:lnTo>
                      <a:pt x="536" y="248"/>
                    </a:lnTo>
                    <a:lnTo>
                      <a:pt x="547" y="230"/>
                    </a:lnTo>
                    <a:lnTo>
                      <a:pt x="562" y="217"/>
                    </a:lnTo>
                    <a:lnTo>
                      <a:pt x="578" y="204"/>
                    </a:lnTo>
                    <a:lnTo>
                      <a:pt x="588" y="188"/>
                    </a:lnTo>
                    <a:lnTo>
                      <a:pt x="591" y="168"/>
                    </a:lnTo>
                    <a:lnTo>
                      <a:pt x="593" y="150"/>
                    </a:lnTo>
                    <a:lnTo>
                      <a:pt x="604" y="137"/>
                    </a:lnTo>
                    <a:lnTo>
                      <a:pt x="622" y="129"/>
                    </a:lnTo>
                    <a:lnTo>
                      <a:pt x="632" y="119"/>
                    </a:lnTo>
                    <a:lnTo>
                      <a:pt x="634" y="103"/>
                    </a:lnTo>
                    <a:lnTo>
                      <a:pt x="634" y="85"/>
                    </a:lnTo>
                    <a:lnTo>
                      <a:pt x="637" y="72"/>
                    </a:lnTo>
                    <a:lnTo>
                      <a:pt x="650" y="65"/>
                    </a:lnTo>
                    <a:lnTo>
                      <a:pt x="663" y="59"/>
                    </a:lnTo>
                    <a:lnTo>
                      <a:pt x="668" y="49"/>
                    </a:lnTo>
                    <a:lnTo>
                      <a:pt x="668" y="36"/>
                    </a:lnTo>
                    <a:lnTo>
                      <a:pt x="668" y="23"/>
                    </a:lnTo>
                    <a:lnTo>
                      <a:pt x="676" y="18"/>
                    </a:lnTo>
                    <a:lnTo>
                      <a:pt x="689" y="16"/>
                    </a:lnTo>
                    <a:lnTo>
                      <a:pt x="699" y="13"/>
                    </a:lnTo>
                    <a:lnTo>
                      <a:pt x="709" y="10"/>
                    </a:lnTo>
                    <a:lnTo>
                      <a:pt x="714" y="5"/>
                    </a:lnTo>
                    <a:lnTo>
                      <a:pt x="725" y="5"/>
                    </a:lnTo>
                    <a:lnTo>
                      <a:pt x="738" y="5"/>
                    </a:lnTo>
                    <a:lnTo>
                      <a:pt x="745" y="5"/>
                    </a:lnTo>
                    <a:lnTo>
                      <a:pt x="748" y="3"/>
                    </a:lnTo>
                    <a:lnTo>
                      <a:pt x="748" y="0"/>
                    </a:lnTo>
                    <a:lnTo>
                      <a:pt x="756" y="0"/>
                    </a:lnTo>
                    <a:lnTo>
                      <a:pt x="769" y="5"/>
                    </a:lnTo>
                    <a:lnTo>
                      <a:pt x="779" y="8"/>
                    </a:lnTo>
                    <a:lnTo>
                      <a:pt x="787" y="10"/>
                    </a:lnTo>
                    <a:lnTo>
                      <a:pt x="792" y="10"/>
                    </a:lnTo>
                    <a:lnTo>
                      <a:pt x="794" y="10"/>
                    </a:lnTo>
                    <a:lnTo>
                      <a:pt x="794" y="8"/>
                    </a:lnTo>
                    <a:lnTo>
                      <a:pt x="794" y="5"/>
                    </a:lnTo>
                    <a:lnTo>
                      <a:pt x="794" y="3"/>
                    </a:lnTo>
                    <a:lnTo>
                      <a:pt x="800" y="5"/>
                    </a:lnTo>
                    <a:lnTo>
                      <a:pt x="802" y="5"/>
                    </a:lnTo>
                    <a:lnTo>
                      <a:pt x="805" y="5"/>
                    </a:lnTo>
                    <a:lnTo>
                      <a:pt x="805" y="5"/>
                    </a:lnTo>
                    <a:lnTo>
                      <a:pt x="805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4" name="Freeform 2454"/>
              <p:cNvSpPr>
                <a:spLocks/>
              </p:cNvSpPr>
              <p:nvPr/>
            </p:nvSpPr>
            <p:spPr bwMode="auto">
              <a:xfrm>
                <a:off x="3168" y="2010"/>
                <a:ext cx="1153" cy="469"/>
              </a:xfrm>
              <a:custGeom>
                <a:avLst/>
                <a:gdLst>
                  <a:gd name="T0" fmla="*/ 2 w 1153"/>
                  <a:gd name="T1" fmla="*/ 2 h 469"/>
                  <a:gd name="T2" fmla="*/ 51 w 1153"/>
                  <a:gd name="T3" fmla="*/ 28 h 469"/>
                  <a:gd name="T4" fmla="*/ 98 w 1153"/>
                  <a:gd name="T5" fmla="*/ 54 h 469"/>
                  <a:gd name="T6" fmla="*/ 136 w 1153"/>
                  <a:gd name="T7" fmla="*/ 85 h 469"/>
                  <a:gd name="T8" fmla="*/ 162 w 1153"/>
                  <a:gd name="T9" fmla="*/ 136 h 469"/>
                  <a:gd name="T10" fmla="*/ 185 w 1153"/>
                  <a:gd name="T11" fmla="*/ 165 h 469"/>
                  <a:gd name="T12" fmla="*/ 250 w 1153"/>
                  <a:gd name="T13" fmla="*/ 203 h 469"/>
                  <a:gd name="T14" fmla="*/ 291 w 1153"/>
                  <a:gd name="T15" fmla="*/ 221 h 469"/>
                  <a:gd name="T16" fmla="*/ 374 w 1153"/>
                  <a:gd name="T17" fmla="*/ 247 h 469"/>
                  <a:gd name="T18" fmla="*/ 433 w 1153"/>
                  <a:gd name="T19" fmla="*/ 268 h 469"/>
                  <a:gd name="T20" fmla="*/ 498 w 1153"/>
                  <a:gd name="T21" fmla="*/ 296 h 469"/>
                  <a:gd name="T22" fmla="*/ 572 w 1153"/>
                  <a:gd name="T23" fmla="*/ 340 h 469"/>
                  <a:gd name="T24" fmla="*/ 647 w 1153"/>
                  <a:gd name="T25" fmla="*/ 389 h 469"/>
                  <a:gd name="T26" fmla="*/ 719 w 1153"/>
                  <a:gd name="T27" fmla="*/ 436 h 469"/>
                  <a:gd name="T28" fmla="*/ 761 w 1153"/>
                  <a:gd name="T29" fmla="*/ 456 h 469"/>
                  <a:gd name="T30" fmla="*/ 815 w 1153"/>
                  <a:gd name="T31" fmla="*/ 469 h 469"/>
                  <a:gd name="T32" fmla="*/ 864 w 1153"/>
                  <a:gd name="T33" fmla="*/ 446 h 469"/>
                  <a:gd name="T34" fmla="*/ 887 w 1153"/>
                  <a:gd name="T35" fmla="*/ 405 h 469"/>
                  <a:gd name="T36" fmla="*/ 905 w 1153"/>
                  <a:gd name="T37" fmla="*/ 366 h 469"/>
                  <a:gd name="T38" fmla="*/ 913 w 1153"/>
                  <a:gd name="T39" fmla="*/ 340 h 469"/>
                  <a:gd name="T40" fmla="*/ 923 w 1153"/>
                  <a:gd name="T41" fmla="*/ 304 h 469"/>
                  <a:gd name="T42" fmla="*/ 941 w 1153"/>
                  <a:gd name="T43" fmla="*/ 273 h 469"/>
                  <a:gd name="T44" fmla="*/ 962 w 1153"/>
                  <a:gd name="T45" fmla="*/ 247 h 469"/>
                  <a:gd name="T46" fmla="*/ 970 w 1153"/>
                  <a:gd name="T47" fmla="*/ 216 h 469"/>
                  <a:gd name="T48" fmla="*/ 983 w 1153"/>
                  <a:gd name="T49" fmla="*/ 193 h 469"/>
                  <a:gd name="T50" fmla="*/ 1001 w 1153"/>
                  <a:gd name="T51" fmla="*/ 175 h 469"/>
                  <a:gd name="T52" fmla="*/ 1003 w 1153"/>
                  <a:gd name="T53" fmla="*/ 149 h 469"/>
                  <a:gd name="T54" fmla="*/ 1003 w 1153"/>
                  <a:gd name="T55" fmla="*/ 136 h 469"/>
                  <a:gd name="T56" fmla="*/ 1013 w 1153"/>
                  <a:gd name="T57" fmla="*/ 134 h 469"/>
                  <a:gd name="T58" fmla="*/ 1047 w 1153"/>
                  <a:gd name="T59" fmla="*/ 136 h 469"/>
                  <a:gd name="T60" fmla="*/ 1065 w 1153"/>
                  <a:gd name="T61" fmla="*/ 131 h 469"/>
                  <a:gd name="T62" fmla="*/ 1083 w 1153"/>
                  <a:gd name="T63" fmla="*/ 131 h 469"/>
                  <a:gd name="T64" fmla="*/ 1091 w 1153"/>
                  <a:gd name="T65" fmla="*/ 129 h 469"/>
                  <a:gd name="T66" fmla="*/ 1104 w 1153"/>
                  <a:gd name="T67" fmla="*/ 129 h 469"/>
                  <a:gd name="T68" fmla="*/ 1122 w 1153"/>
                  <a:gd name="T69" fmla="*/ 134 h 469"/>
                  <a:gd name="T70" fmla="*/ 1135 w 1153"/>
                  <a:gd name="T71" fmla="*/ 139 h 469"/>
                  <a:gd name="T72" fmla="*/ 1142 w 1153"/>
                  <a:gd name="T73" fmla="*/ 136 h 469"/>
                  <a:gd name="T74" fmla="*/ 1148 w 1153"/>
                  <a:gd name="T75" fmla="*/ 139 h 469"/>
                  <a:gd name="T76" fmla="*/ 1153 w 1153"/>
                  <a:gd name="T77" fmla="*/ 139 h 469"/>
                  <a:gd name="T78" fmla="*/ 1153 w 1153"/>
                  <a:gd name="T79" fmla="*/ 136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53" h="469">
                    <a:moveTo>
                      <a:pt x="0" y="0"/>
                    </a:moveTo>
                    <a:lnTo>
                      <a:pt x="2" y="2"/>
                    </a:lnTo>
                    <a:lnTo>
                      <a:pt x="46" y="25"/>
                    </a:lnTo>
                    <a:lnTo>
                      <a:pt x="51" y="28"/>
                    </a:lnTo>
                    <a:lnTo>
                      <a:pt x="93" y="51"/>
                    </a:lnTo>
                    <a:lnTo>
                      <a:pt x="98" y="54"/>
                    </a:lnTo>
                    <a:lnTo>
                      <a:pt x="134" y="82"/>
                    </a:lnTo>
                    <a:lnTo>
                      <a:pt x="136" y="85"/>
                    </a:lnTo>
                    <a:lnTo>
                      <a:pt x="152" y="108"/>
                    </a:lnTo>
                    <a:lnTo>
                      <a:pt x="162" y="136"/>
                    </a:lnTo>
                    <a:lnTo>
                      <a:pt x="173" y="147"/>
                    </a:lnTo>
                    <a:lnTo>
                      <a:pt x="185" y="165"/>
                    </a:lnTo>
                    <a:lnTo>
                      <a:pt x="209" y="183"/>
                    </a:lnTo>
                    <a:lnTo>
                      <a:pt x="250" y="203"/>
                    </a:lnTo>
                    <a:lnTo>
                      <a:pt x="263" y="211"/>
                    </a:lnTo>
                    <a:lnTo>
                      <a:pt x="291" y="221"/>
                    </a:lnTo>
                    <a:lnTo>
                      <a:pt x="332" y="234"/>
                    </a:lnTo>
                    <a:lnTo>
                      <a:pt x="374" y="247"/>
                    </a:lnTo>
                    <a:lnTo>
                      <a:pt x="418" y="260"/>
                    </a:lnTo>
                    <a:lnTo>
                      <a:pt x="433" y="268"/>
                    </a:lnTo>
                    <a:lnTo>
                      <a:pt x="459" y="278"/>
                    </a:lnTo>
                    <a:lnTo>
                      <a:pt x="498" y="296"/>
                    </a:lnTo>
                    <a:lnTo>
                      <a:pt x="536" y="317"/>
                    </a:lnTo>
                    <a:lnTo>
                      <a:pt x="572" y="340"/>
                    </a:lnTo>
                    <a:lnTo>
                      <a:pt x="608" y="366"/>
                    </a:lnTo>
                    <a:lnTo>
                      <a:pt x="647" y="389"/>
                    </a:lnTo>
                    <a:lnTo>
                      <a:pt x="683" y="412"/>
                    </a:lnTo>
                    <a:lnTo>
                      <a:pt x="719" y="436"/>
                    </a:lnTo>
                    <a:lnTo>
                      <a:pt x="756" y="454"/>
                    </a:lnTo>
                    <a:lnTo>
                      <a:pt x="761" y="456"/>
                    </a:lnTo>
                    <a:lnTo>
                      <a:pt x="807" y="466"/>
                    </a:lnTo>
                    <a:lnTo>
                      <a:pt x="815" y="469"/>
                    </a:lnTo>
                    <a:lnTo>
                      <a:pt x="846" y="461"/>
                    </a:lnTo>
                    <a:lnTo>
                      <a:pt x="864" y="446"/>
                    </a:lnTo>
                    <a:lnTo>
                      <a:pt x="877" y="425"/>
                    </a:lnTo>
                    <a:lnTo>
                      <a:pt x="887" y="405"/>
                    </a:lnTo>
                    <a:lnTo>
                      <a:pt x="897" y="384"/>
                    </a:lnTo>
                    <a:lnTo>
                      <a:pt x="905" y="366"/>
                    </a:lnTo>
                    <a:lnTo>
                      <a:pt x="910" y="343"/>
                    </a:lnTo>
                    <a:lnTo>
                      <a:pt x="913" y="340"/>
                    </a:lnTo>
                    <a:lnTo>
                      <a:pt x="915" y="322"/>
                    </a:lnTo>
                    <a:lnTo>
                      <a:pt x="923" y="304"/>
                    </a:lnTo>
                    <a:lnTo>
                      <a:pt x="931" y="286"/>
                    </a:lnTo>
                    <a:lnTo>
                      <a:pt x="941" y="273"/>
                    </a:lnTo>
                    <a:lnTo>
                      <a:pt x="952" y="260"/>
                    </a:lnTo>
                    <a:lnTo>
                      <a:pt x="962" y="247"/>
                    </a:lnTo>
                    <a:lnTo>
                      <a:pt x="967" y="232"/>
                    </a:lnTo>
                    <a:lnTo>
                      <a:pt x="970" y="216"/>
                    </a:lnTo>
                    <a:lnTo>
                      <a:pt x="975" y="203"/>
                    </a:lnTo>
                    <a:lnTo>
                      <a:pt x="983" y="193"/>
                    </a:lnTo>
                    <a:lnTo>
                      <a:pt x="990" y="183"/>
                    </a:lnTo>
                    <a:lnTo>
                      <a:pt x="1001" y="175"/>
                    </a:lnTo>
                    <a:lnTo>
                      <a:pt x="1003" y="162"/>
                    </a:lnTo>
                    <a:lnTo>
                      <a:pt x="1003" y="149"/>
                    </a:lnTo>
                    <a:lnTo>
                      <a:pt x="1003" y="141"/>
                    </a:lnTo>
                    <a:lnTo>
                      <a:pt x="1003" y="136"/>
                    </a:lnTo>
                    <a:lnTo>
                      <a:pt x="1008" y="134"/>
                    </a:lnTo>
                    <a:lnTo>
                      <a:pt x="1013" y="134"/>
                    </a:lnTo>
                    <a:lnTo>
                      <a:pt x="1032" y="134"/>
                    </a:lnTo>
                    <a:lnTo>
                      <a:pt x="1047" y="136"/>
                    </a:lnTo>
                    <a:lnTo>
                      <a:pt x="1057" y="134"/>
                    </a:lnTo>
                    <a:lnTo>
                      <a:pt x="1065" y="131"/>
                    </a:lnTo>
                    <a:lnTo>
                      <a:pt x="1073" y="131"/>
                    </a:lnTo>
                    <a:lnTo>
                      <a:pt x="1083" y="131"/>
                    </a:lnTo>
                    <a:lnTo>
                      <a:pt x="1086" y="129"/>
                    </a:lnTo>
                    <a:lnTo>
                      <a:pt x="1091" y="129"/>
                    </a:lnTo>
                    <a:lnTo>
                      <a:pt x="1096" y="129"/>
                    </a:lnTo>
                    <a:lnTo>
                      <a:pt x="1104" y="129"/>
                    </a:lnTo>
                    <a:lnTo>
                      <a:pt x="1114" y="131"/>
                    </a:lnTo>
                    <a:lnTo>
                      <a:pt x="1122" y="134"/>
                    </a:lnTo>
                    <a:lnTo>
                      <a:pt x="1130" y="136"/>
                    </a:lnTo>
                    <a:lnTo>
                      <a:pt x="1135" y="139"/>
                    </a:lnTo>
                    <a:lnTo>
                      <a:pt x="1140" y="139"/>
                    </a:lnTo>
                    <a:lnTo>
                      <a:pt x="1142" y="136"/>
                    </a:lnTo>
                    <a:lnTo>
                      <a:pt x="1145" y="139"/>
                    </a:lnTo>
                    <a:lnTo>
                      <a:pt x="1148" y="139"/>
                    </a:lnTo>
                    <a:lnTo>
                      <a:pt x="1150" y="139"/>
                    </a:lnTo>
                    <a:lnTo>
                      <a:pt x="1153" y="139"/>
                    </a:lnTo>
                    <a:lnTo>
                      <a:pt x="1153" y="139"/>
                    </a:lnTo>
                    <a:lnTo>
                      <a:pt x="1153" y="136"/>
                    </a:lnTo>
                    <a:lnTo>
                      <a:pt x="1150" y="134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5" name="Line 2455"/>
              <p:cNvSpPr>
                <a:spLocks noChangeShapeType="1"/>
              </p:cNvSpPr>
              <p:nvPr/>
            </p:nvSpPr>
            <p:spPr bwMode="auto">
              <a:xfrm flipH="1">
                <a:off x="3222" y="2108"/>
                <a:ext cx="39" cy="1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6" name="Line 2456"/>
              <p:cNvSpPr>
                <a:spLocks noChangeShapeType="1"/>
              </p:cNvSpPr>
              <p:nvPr/>
            </p:nvSpPr>
            <p:spPr bwMode="auto">
              <a:xfrm flipH="1">
                <a:off x="3224" y="2110"/>
                <a:ext cx="39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7" name="Line 2457"/>
              <p:cNvSpPr>
                <a:spLocks noChangeShapeType="1"/>
              </p:cNvSpPr>
              <p:nvPr/>
            </p:nvSpPr>
            <p:spPr bwMode="auto">
              <a:xfrm flipH="1">
                <a:off x="3222" y="2110"/>
                <a:ext cx="46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8" name="Freeform 2458"/>
              <p:cNvSpPr>
                <a:spLocks/>
              </p:cNvSpPr>
              <p:nvPr/>
            </p:nvSpPr>
            <p:spPr bwMode="auto">
              <a:xfrm>
                <a:off x="3227" y="2097"/>
                <a:ext cx="41" cy="36"/>
              </a:xfrm>
              <a:custGeom>
                <a:avLst/>
                <a:gdLst>
                  <a:gd name="T0" fmla="*/ 41 w 41"/>
                  <a:gd name="T1" fmla="*/ 13 h 36"/>
                  <a:gd name="T2" fmla="*/ 0 w 41"/>
                  <a:gd name="T3" fmla="*/ 0 h 36"/>
                  <a:gd name="T4" fmla="*/ 13 w 41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1" h="36">
                    <a:moveTo>
                      <a:pt x="41" y="13"/>
                    </a:moveTo>
                    <a:lnTo>
                      <a:pt x="0" y="0"/>
                    </a:lnTo>
                    <a:lnTo>
                      <a:pt x="13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99" name="Line 2459"/>
              <p:cNvSpPr>
                <a:spLocks noChangeShapeType="1"/>
              </p:cNvSpPr>
              <p:nvPr/>
            </p:nvSpPr>
            <p:spPr bwMode="auto">
              <a:xfrm>
                <a:off x="3219" y="2115"/>
                <a:ext cx="5" cy="1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0" name="Line 2460"/>
              <p:cNvSpPr>
                <a:spLocks noChangeShapeType="1"/>
              </p:cNvSpPr>
              <p:nvPr/>
            </p:nvSpPr>
            <p:spPr bwMode="auto">
              <a:xfrm flipH="1" flipV="1">
                <a:off x="3219" y="2118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1" name="Line 2461"/>
              <p:cNvSpPr>
                <a:spLocks noChangeShapeType="1"/>
              </p:cNvSpPr>
              <p:nvPr/>
            </p:nvSpPr>
            <p:spPr bwMode="auto">
              <a:xfrm flipH="1">
                <a:off x="3219" y="2120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2" name="Line 2462"/>
              <p:cNvSpPr>
                <a:spLocks noChangeShapeType="1"/>
              </p:cNvSpPr>
              <p:nvPr/>
            </p:nvSpPr>
            <p:spPr bwMode="auto">
              <a:xfrm flipH="1">
                <a:off x="3222" y="2126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3" name="Line 2463"/>
              <p:cNvSpPr>
                <a:spLocks noChangeShapeType="1"/>
              </p:cNvSpPr>
              <p:nvPr/>
            </p:nvSpPr>
            <p:spPr bwMode="auto">
              <a:xfrm>
                <a:off x="3224" y="2126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4" name="Line 2464"/>
              <p:cNvSpPr>
                <a:spLocks noChangeShapeType="1"/>
              </p:cNvSpPr>
              <p:nvPr/>
            </p:nvSpPr>
            <p:spPr bwMode="auto">
              <a:xfrm flipH="1">
                <a:off x="3235" y="2146"/>
                <a:ext cx="41" cy="1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5" name="Line 2465"/>
              <p:cNvSpPr>
                <a:spLocks noChangeShapeType="1"/>
              </p:cNvSpPr>
              <p:nvPr/>
            </p:nvSpPr>
            <p:spPr bwMode="auto">
              <a:xfrm flipH="1">
                <a:off x="3237" y="2149"/>
                <a:ext cx="39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6" name="Line 2466"/>
              <p:cNvSpPr>
                <a:spLocks noChangeShapeType="1"/>
              </p:cNvSpPr>
              <p:nvPr/>
            </p:nvSpPr>
            <p:spPr bwMode="auto">
              <a:xfrm flipH="1">
                <a:off x="3235" y="2151"/>
                <a:ext cx="46" cy="1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7" name="Freeform 2467"/>
              <p:cNvSpPr>
                <a:spLocks/>
              </p:cNvSpPr>
              <p:nvPr/>
            </p:nvSpPr>
            <p:spPr bwMode="auto">
              <a:xfrm>
                <a:off x="3268" y="2141"/>
                <a:ext cx="13" cy="10"/>
              </a:xfrm>
              <a:custGeom>
                <a:avLst/>
                <a:gdLst>
                  <a:gd name="T0" fmla="*/ 13 w 13"/>
                  <a:gd name="T1" fmla="*/ 10 h 10"/>
                  <a:gd name="T2" fmla="*/ 6 w 13"/>
                  <a:gd name="T3" fmla="*/ 5 h 10"/>
                  <a:gd name="T4" fmla="*/ 0 w 13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10">
                    <a:moveTo>
                      <a:pt x="13" y="10"/>
                    </a:move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8" name="Line 2468"/>
              <p:cNvSpPr>
                <a:spLocks noChangeShapeType="1"/>
              </p:cNvSpPr>
              <p:nvPr/>
            </p:nvSpPr>
            <p:spPr bwMode="auto">
              <a:xfrm>
                <a:off x="3232" y="2151"/>
                <a:ext cx="5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09" name="Line 2469"/>
              <p:cNvSpPr>
                <a:spLocks noChangeShapeType="1"/>
              </p:cNvSpPr>
              <p:nvPr/>
            </p:nvSpPr>
            <p:spPr bwMode="auto">
              <a:xfrm flipH="1" flipV="1">
                <a:off x="3232" y="2157"/>
                <a:ext cx="3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0" name="Line 2470"/>
              <p:cNvSpPr>
                <a:spLocks noChangeShapeType="1"/>
              </p:cNvSpPr>
              <p:nvPr/>
            </p:nvSpPr>
            <p:spPr bwMode="auto">
              <a:xfrm flipH="1">
                <a:off x="3232" y="2159"/>
                <a:ext cx="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1" name="Line 2471"/>
              <p:cNvSpPr>
                <a:spLocks noChangeShapeType="1"/>
              </p:cNvSpPr>
              <p:nvPr/>
            </p:nvSpPr>
            <p:spPr bwMode="auto">
              <a:xfrm flipH="1">
                <a:off x="3235" y="2164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2" name="Line 2472"/>
              <p:cNvSpPr>
                <a:spLocks noChangeShapeType="1"/>
              </p:cNvSpPr>
              <p:nvPr/>
            </p:nvSpPr>
            <p:spPr bwMode="auto">
              <a:xfrm>
                <a:off x="3237" y="2164"/>
                <a:ext cx="1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3" name="Freeform 2473"/>
              <p:cNvSpPr>
                <a:spLocks/>
              </p:cNvSpPr>
              <p:nvPr/>
            </p:nvSpPr>
            <p:spPr bwMode="auto">
              <a:xfrm>
                <a:off x="3248" y="2182"/>
                <a:ext cx="49" cy="37"/>
              </a:xfrm>
              <a:custGeom>
                <a:avLst/>
                <a:gdLst>
                  <a:gd name="T0" fmla="*/ 46 w 49"/>
                  <a:gd name="T1" fmla="*/ 8 h 37"/>
                  <a:gd name="T2" fmla="*/ 41 w 49"/>
                  <a:gd name="T3" fmla="*/ 3 h 37"/>
                  <a:gd name="T4" fmla="*/ 33 w 49"/>
                  <a:gd name="T5" fmla="*/ 0 h 37"/>
                  <a:gd name="T6" fmla="*/ 23 w 49"/>
                  <a:gd name="T7" fmla="*/ 0 h 37"/>
                  <a:gd name="T8" fmla="*/ 15 w 49"/>
                  <a:gd name="T9" fmla="*/ 3 h 37"/>
                  <a:gd name="T10" fmla="*/ 5 w 49"/>
                  <a:gd name="T11" fmla="*/ 8 h 37"/>
                  <a:gd name="T12" fmla="*/ 0 w 49"/>
                  <a:gd name="T13" fmla="*/ 16 h 37"/>
                  <a:gd name="T14" fmla="*/ 0 w 49"/>
                  <a:gd name="T15" fmla="*/ 24 h 37"/>
                  <a:gd name="T16" fmla="*/ 2 w 49"/>
                  <a:gd name="T17" fmla="*/ 26 h 37"/>
                  <a:gd name="T18" fmla="*/ 5 w 49"/>
                  <a:gd name="T19" fmla="*/ 34 h 37"/>
                  <a:gd name="T20" fmla="*/ 13 w 49"/>
                  <a:gd name="T21" fmla="*/ 37 h 37"/>
                  <a:gd name="T22" fmla="*/ 26 w 49"/>
                  <a:gd name="T23" fmla="*/ 34 h 37"/>
                  <a:gd name="T24" fmla="*/ 33 w 49"/>
                  <a:gd name="T25" fmla="*/ 31 h 37"/>
                  <a:gd name="T26" fmla="*/ 44 w 49"/>
                  <a:gd name="T27" fmla="*/ 26 h 37"/>
                  <a:gd name="T28" fmla="*/ 46 w 49"/>
                  <a:gd name="T29" fmla="*/ 18 h 37"/>
                  <a:gd name="T30" fmla="*/ 49 w 49"/>
                  <a:gd name="T31" fmla="*/ 13 h 37"/>
                  <a:gd name="T32" fmla="*/ 46 w 49"/>
                  <a:gd name="T33" fmla="*/ 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7">
                    <a:moveTo>
                      <a:pt x="46" y="8"/>
                    </a:moveTo>
                    <a:lnTo>
                      <a:pt x="41" y="3"/>
                    </a:lnTo>
                    <a:lnTo>
                      <a:pt x="33" y="0"/>
                    </a:lnTo>
                    <a:lnTo>
                      <a:pt x="23" y="0"/>
                    </a:lnTo>
                    <a:lnTo>
                      <a:pt x="15" y="3"/>
                    </a:lnTo>
                    <a:lnTo>
                      <a:pt x="5" y="8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5" y="34"/>
                    </a:lnTo>
                    <a:lnTo>
                      <a:pt x="13" y="37"/>
                    </a:lnTo>
                    <a:lnTo>
                      <a:pt x="26" y="34"/>
                    </a:lnTo>
                    <a:lnTo>
                      <a:pt x="33" y="31"/>
                    </a:lnTo>
                    <a:lnTo>
                      <a:pt x="44" y="26"/>
                    </a:lnTo>
                    <a:lnTo>
                      <a:pt x="46" y="18"/>
                    </a:lnTo>
                    <a:lnTo>
                      <a:pt x="49" y="13"/>
                    </a:lnTo>
                    <a:lnTo>
                      <a:pt x="46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4" name="Freeform 2474"/>
              <p:cNvSpPr>
                <a:spLocks/>
              </p:cNvSpPr>
              <p:nvPr/>
            </p:nvSpPr>
            <p:spPr bwMode="auto">
              <a:xfrm>
                <a:off x="3250" y="2185"/>
                <a:ext cx="36" cy="13"/>
              </a:xfrm>
              <a:custGeom>
                <a:avLst/>
                <a:gdLst>
                  <a:gd name="T0" fmla="*/ 36 w 36"/>
                  <a:gd name="T1" fmla="*/ 0 h 13"/>
                  <a:gd name="T2" fmla="*/ 34 w 36"/>
                  <a:gd name="T3" fmla="*/ 0 h 13"/>
                  <a:gd name="T4" fmla="*/ 24 w 36"/>
                  <a:gd name="T5" fmla="*/ 0 h 13"/>
                  <a:gd name="T6" fmla="*/ 13 w 36"/>
                  <a:gd name="T7" fmla="*/ 3 h 13"/>
                  <a:gd name="T8" fmla="*/ 5 w 36"/>
                  <a:gd name="T9" fmla="*/ 8 h 13"/>
                  <a:gd name="T10" fmla="*/ 0 w 36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3">
                    <a:moveTo>
                      <a:pt x="36" y="0"/>
                    </a:moveTo>
                    <a:lnTo>
                      <a:pt x="34" y="0"/>
                    </a:lnTo>
                    <a:lnTo>
                      <a:pt x="24" y="0"/>
                    </a:lnTo>
                    <a:lnTo>
                      <a:pt x="13" y="3"/>
                    </a:lnTo>
                    <a:lnTo>
                      <a:pt x="5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5" name="Freeform 2475"/>
              <p:cNvSpPr>
                <a:spLocks/>
              </p:cNvSpPr>
              <p:nvPr/>
            </p:nvSpPr>
            <p:spPr bwMode="auto">
              <a:xfrm>
                <a:off x="3255" y="2203"/>
                <a:ext cx="39" cy="13"/>
              </a:xfrm>
              <a:custGeom>
                <a:avLst/>
                <a:gdLst>
                  <a:gd name="T0" fmla="*/ 0 w 39"/>
                  <a:gd name="T1" fmla="*/ 10 h 13"/>
                  <a:gd name="T2" fmla="*/ 6 w 39"/>
                  <a:gd name="T3" fmla="*/ 13 h 13"/>
                  <a:gd name="T4" fmla="*/ 16 w 39"/>
                  <a:gd name="T5" fmla="*/ 10 h 13"/>
                  <a:gd name="T6" fmla="*/ 26 w 39"/>
                  <a:gd name="T7" fmla="*/ 8 h 13"/>
                  <a:gd name="T8" fmla="*/ 34 w 39"/>
                  <a:gd name="T9" fmla="*/ 3 h 13"/>
                  <a:gd name="T10" fmla="*/ 39 w 39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13">
                    <a:moveTo>
                      <a:pt x="0" y="10"/>
                    </a:moveTo>
                    <a:lnTo>
                      <a:pt x="6" y="13"/>
                    </a:lnTo>
                    <a:lnTo>
                      <a:pt x="16" y="10"/>
                    </a:lnTo>
                    <a:lnTo>
                      <a:pt x="26" y="8"/>
                    </a:lnTo>
                    <a:lnTo>
                      <a:pt x="34" y="3"/>
                    </a:lnTo>
                    <a:lnTo>
                      <a:pt x="3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6" name="Freeform 2476"/>
              <p:cNvSpPr>
                <a:spLocks/>
              </p:cNvSpPr>
              <p:nvPr/>
            </p:nvSpPr>
            <p:spPr bwMode="auto">
              <a:xfrm>
                <a:off x="3248" y="2185"/>
                <a:ext cx="46" cy="21"/>
              </a:xfrm>
              <a:custGeom>
                <a:avLst/>
                <a:gdLst>
                  <a:gd name="T0" fmla="*/ 46 w 46"/>
                  <a:gd name="T1" fmla="*/ 5 h 21"/>
                  <a:gd name="T2" fmla="*/ 44 w 46"/>
                  <a:gd name="T3" fmla="*/ 0 h 21"/>
                  <a:gd name="T4" fmla="*/ 38 w 46"/>
                  <a:gd name="T5" fmla="*/ 0 h 21"/>
                  <a:gd name="T6" fmla="*/ 26 w 46"/>
                  <a:gd name="T7" fmla="*/ 3 h 21"/>
                  <a:gd name="T8" fmla="*/ 15 w 46"/>
                  <a:gd name="T9" fmla="*/ 5 h 21"/>
                  <a:gd name="T10" fmla="*/ 5 w 46"/>
                  <a:gd name="T11" fmla="*/ 10 h 21"/>
                  <a:gd name="T12" fmla="*/ 0 w 46"/>
                  <a:gd name="T13" fmla="*/ 15 h 21"/>
                  <a:gd name="T14" fmla="*/ 0 w 46"/>
                  <a:gd name="T1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6" h="21">
                    <a:moveTo>
                      <a:pt x="46" y="5"/>
                    </a:moveTo>
                    <a:lnTo>
                      <a:pt x="44" y="0"/>
                    </a:lnTo>
                    <a:lnTo>
                      <a:pt x="38" y="0"/>
                    </a:lnTo>
                    <a:lnTo>
                      <a:pt x="26" y="3"/>
                    </a:lnTo>
                    <a:lnTo>
                      <a:pt x="1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7" name="Freeform 2477"/>
              <p:cNvSpPr>
                <a:spLocks/>
              </p:cNvSpPr>
              <p:nvPr/>
            </p:nvSpPr>
            <p:spPr bwMode="auto">
              <a:xfrm>
                <a:off x="3250" y="2195"/>
                <a:ext cx="47" cy="18"/>
              </a:xfrm>
              <a:custGeom>
                <a:avLst/>
                <a:gdLst>
                  <a:gd name="T0" fmla="*/ 0 w 47"/>
                  <a:gd name="T1" fmla="*/ 13 h 18"/>
                  <a:gd name="T2" fmla="*/ 3 w 47"/>
                  <a:gd name="T3" fmla="*/ 18 h 18"/>
                  <a:gd name="T4" fmla="*/ 8 w 47"/>
                  <a:gd name="T5" fmla="*/ 18 h 18"/>
                  <a:gd name="T6" fmla="*/ 21 w 47"/>
                  <a:gd name="T7" fmla="*/ 18 h 18"/>
                  <a:gd name="T8" fmla="*/ 31 w 47"/>
                  <a:gd name="T9" fmla="*/ 13 h 18"/>
                  <a:gd name="T10" fmla="*/ 42 w 47"/>
                  <a:gd name="T11" fmla="*/ 8 h 18"/>
                  <a:gd name="T12" fmla="*/ 44 w 47"/>
                  <a:gd name="T13" fmla="*/ 5 h 18"/>
                  <a:gd name="T14" fmla="*/ 47 w 47"/>
                  <a:gd name="T1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8">
                    <a:moveTo>
                      <a:pt x="0" y="13"/>
                    </a:moveTo>
                    <a:lnTo>
                      <a:pt x="3" y="18"/>
                    </a:lnTo>
                    <a:lnTo>
                      <a:pt x="8" y="18"/>
                    </a:lnTo>
                    <a:lnTo>
                      <a:pt x="21" y="18"/>
                    </a:lnTo>
                    <a:lnTo>
                      <a:pt x="31" y="13"/>
                    </a:lnTo>
                    <a:lnTo>
                      <a:pt x="42" y="8"/>
                    </a:lnTo>
                    <a:lnTo>
                      <a:pt x="44" y="5"/>
                    </a:lnTo>
                    <a:lnTo>
                      <a:pt x="4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8" name="Freeform 2478"/>
              <p:cNvSpPr>
                <a:spLocks/>
              </p:cNvSpPr>
              <p:nvPr/>
            </p:nvSpPr>
            <p:spPr bwMode="auto">
              <a:xfrm>
                <a:off x="3165" y="2046"/>
                <a:ext cx="52" cy="31"/>
              </a:xfrm>
              <a:custGeom>
                <a:avLst/>
                <a:gdLst>
                  <a:gd name="T0" fmla="*/ 0 w 52"/>
                  <a:gd name="T1" fmla="*/ 0 h 31"/>
                  <a:gd name="T2" fmla="*/ 21 w 52"/>
                  <a:gd name="T3" fmla="*/ 10 h 31"/>
                  <a:gd name="T4" fmla="*/ 47 w 52"/>
                  <a:gd name="T5" fmla="*/ 28 h 31"/>
                  <a:gd name="T6" fmla="*/ 52 w 52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31">
                    <a:moveTo>
                      <a:pt x="0" y="0"/>
                    </a:moveTo>
                    <a:lnTo>
                      <a:pt x="21" y="10"/>
                    </a:lnTo>
                    <a:lnTo>
                      <a:pt x="47" y="28"/>
                    </a:lnTo>
                    <a:lnTo>
                      <a:pt x="52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19" name="Freeform 2479"/>
              <p:cNvSpPr>
                <a:spLocks/>
              </p:cNvSpPr>
              <p:nvPr/>
            </p:nvSpPr>
            <p:spPr bwMode="auto">
              <a:xfrm>
                <a:off x="3325" y="2213"/>
                <a:ext cx="1099" cy="336"/>
              </a:xfrm>
              <a:custGeom>
                <a:avLst/>
                <a:gdLst>
                  <a:gd name="T0" fmla="*/ 3 w 1099"/>
                  <a:gd name="T1" fmla="*/ 3 h 336"/>
                  <a:gd name="T2" fmla="*/ 44 w 1099"/>
                  <a:gd name="T3" fmla="*/ 21 h 336"/>
                  <a:gd name="T4" fmla="*/ 126 w 1099"/>
                  <a:gd name="T5" fmla="*/ 47 h 336"/>
                  <a:gd name="T6" fmla="*/ 209 w 1099"/>
                  <a:gd name="T7" fmla="*/ 70 h 336"/>
                  <a:gd name="T8" fmla="*/ 268 w 1099"/>
                  <a:gd name="T9" fmla="*/ 91 h 336"/>
                  <a:gd name="T10" fmla="*/ 330 w 1099"/>
                  <a:gd name="T11" fmla="*/ 116 h 336"/>
                  <a:gd name="T12" fmla="*/ 366 w 1099"/>
                  <a:gd name="T13" fmla="*/ 137 h 336"/>
                  <a:gd name="T14" fmla="*/ 439 w 1099"/>
                  <a:gd name="T15" fmla="*/ 183 h 336"/>
                  <a:gd name="T16" fmla="*/ 508 w 1099"/>
                  <a:gd name="T17" fmla="*/ 235 h 336"/>
                  <a:gd name="T18" fmla="*/ 580 w 1099"/>
                  <a:gd name="T19" fmla="*/ 284 h 336"/>
                  <a:gd name="T20" fmla="*/ 629 w 1099"/>
                  <a:gd name="T21" fmla="*/ 310 h 336"/>
                  <a:gd name="T22" fmla="*/ 694 w 1099"/>
                  <a:gd name="T23" fmla="*/ 333 h 336"/>
                  <a:gd name="T24" fmla="*/ 735 w 1099"/>
                  <a:gd name="T25" fmla="*/ 336 h 336"/>
                  <a:gd name="T26" fmla="*/ 776 w 1099"/>
                  <a:gd name="T27" fmla="*/ 325 h 336"/>
                  <a:gd name="T28" fmla="*/ 813 w 1099"/>
                  <a:gd name="T29" fmla="*/ 310 h 336"/>
                  <a:gd name="T30" fmla="*/ 836 w 1099"/>
                  <a:gd name="T31" fmla="*/ 269 h 336"/>
                  <a:gd name="T32" fmla="*/ 844 w 1099"/>
                  <a:gd name="T33" fmla="*/ 248 h 336"/>
                  <a:gd name="T34" fmla="*/ 854 w 1099"/>
                  <a:gd name="T35" fmla="*/ 204 h 336"/>
                  <a:gd name="T36" fmla="*/ 859 w 1099"/>
                  <a:gd name="T37" fmla="*/ 171 h 336"/>
                  <a:gd name="T38" fmla="*/ 875 w 1099"/>
                  <a:gd name="T39" fmla="*/ 150 h 336"/>
                  <a:gd name="T40" fmla="*/ 893 w 1099"/>
                  <a:gd name="T41" fmla="*/ 122 h 336"/>
                  <a:gd name="T42" fmla="*/ 895 w 1099"/>
                  <a:gd name="T43" fmla="*/ 83 h 336"/>
                  <a:gd name="T44" fmla="*/ 924 w 1099"/>
                  <a:gd name="T45" fmla="*/ 73 h 336"/>
                  <a:gd name="T46" fmla="*/ 934 w 1099"/>
                  <a:gd name="T47" fmla="*/ 49 h 336"/>
                  <a:gd name="T48" fmla="*/ 942 w 1099"/>
                  <a:gd name="T49" fmla="*/ 26 h 336"/>
                  <a:gd name="T50" fmla="*/ 954 w 1099"/>
                  <a:gd name="T51" fmla="*/ 11 h 336"/>
                  <a:gd name="T52" fmla="*/ 980 w 1099"/>
                  <a:gd name="T53" fmla="*/ 11 h 336"/>
                  <a:gd name="T54" fmla="*/ 998 w 1099"/>
                  <a:gd name="T55" fmla="*/ 8 h 336"/>
                  <a:gd name="T56" fmla="*/ 1014 w 1099"/>
                  <a:gd name="T57" fmla="*/ 6 h 336"/>
                  <a:gd name="T58" fmla="*/ 1024 w 1099"/>
                  <a:gd name="T59" fmla="*/ 8 h 336"/>
                  <a:gd name="T60" fmla="*/ 1045 w 1099"/>
                  <a:gd name="T61" fmla="*/ 13 h 336"/>
                  <a:gd name="T62" fmla="*/ 1060 w 1099"/>
                  <a:gd name="T63" fmla="*/ 18 h 336"/>
                  <a:gd name="T64" fmla="*/ 1076 w 1099"/>
                  <a:gd name="T65" fmla="*/ 26 h 336"/>
                  <a:gd name="T66" fmla="*/ 1089 w 1099"/>
                  <a:gd name="T67" fmla="*/ 31 h 336"/>
                  <a:gd name="T68" fmla="*/ 1096 w 1099"/>
                  <a:gd name="T69" fmla="*/ 36 h 336"/>
                  <a:gd name="T70" fmla="*/ 1096 w 1099"/>
                  <a:gd name="T71" fmla="*/ 34 h 336"/>
                  <a:gd name="T72" fmla="*/ 1096 w 1099"/>
                  <a:gd name="T73" fmla="*/ 29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99" h="336">
                    <a:moveTo>
                      <a:pt x="0" y="0"/>
                    </a:moveTo>
                    <a:lnTo>
                      <a:pt x="3" y="3"/>
                    </a:lnTo>
                    <a:lnTo>
                      <a:pt x="36" y="18"/>
                    </a:lnTo>
                    <a:lnTo>
                      <a:pt x="44" y="21"/>
                    </a:lnTo>
                    <a:lnTo>
                      <a:pt x="85" y="36"/>
                    </a:lnTo>
                    <a:lnTo>
                      <a:pt x="126" y="47"/>
                    </a:lnTo>
                    <a:lnTo>
                      <a:pt x="168" y="60"/>
                    </a:lnTo>
                    <a:lnTo>
                      <a:pt x="209" y="70"/>
                    </a:lnTo>
                    <a:lnTo>
                      <a:pt x="250" y="83"/>
                    </a:lnTo>
                    <a:lnTo>
                      <a:pt x="268" y="91"/>
                    </a:lnTo>
                    <a:lnTo>
                      <a:pt x="289" y="98"/>
                    </a:lnTo>
                    <a:lnTo>
                      <a:pt x="330" y="116"/>
                    </a:lnTo>
                    <a:lnTo>
                      <a:pt x="346" y="124"/>
                    </a:lnTo>
                    <a:lnTo>
                      <a:pt x="366" y="137"/>
                    </a:lnTo>
                    <a:lnTo>
                      <a:pt x="405" y="160"/>
                    </a:lnTo>
                    <a:lnTo>
                      <a:pt x="439" y="183"/>
                    </a:lnTo>
                    <a:lnTo>
                      <a:pt x="475" y="209"/>
                    </a:lnTo>
                    <a:lnTo>
                      <a:pt x="508" y="235"/>
                    </a:lnTo>
                    <a:lnTo>
                      <a:pt x="544" y="261"/>
                    </a:lnTo>
                    <a:lnTo>
                      <a:pt x="580" y="284"/>
                    </a:lnTo>
                    <a:lnTo>
                      <a:pt x="617" y="305"/>
                    </a:lnTo>
                    <a:lnTo>
                      <a:pt x="629" y="310"/>
                    </a:lnTo>
                    <a:lnTo>
                      <a:pt x="660" y="320"/>
                    </a:lnTo>
                    <a:lnTo>
                      <a:pt x="694" y="333"/>
                    </a:lnTo>
                    <a:lnTo>
                      <a:pt x="709" y="333"/>
                    </a:lnTo>
                    <a:lnTo>
                      <a:pt x="735" y="336"/>
                    </a:lnTo>
                    <a:lnTo>
                      <a:pt x="766" y="331"/>
                    </a:lnTo>
                    <a:lnTo>
                      <a:pt x="776" y="325"/>
                    </a:lnTo>
                    <a:lnTo>
                      <a:pt x="792" y="323"/>
                    </a:lnTo>
                    <a:lnTo>
                      <a:pt x="813" y="310"/>
                    </a:lnTo>
                    <a:lnTo>
                      <a:pt x="828" y="292"/>
                    </a:lnTo>
                    <a:lnTo>
                      <a:pt x="836" y="269"/>
                    </a:lnTo>
                    <a:lnTo>
                      <a:pt x="836" y="266"/>
                    </a:lnTo>
                    <a:lnTo>
                      <a:pt x="844" y="248"/>
                    </a:lnTo>
                    <a:lnTo>
                      <a:pt x="851" y="227"/>
                    </a:lnTo>
                    <a:lnTo>
                      <a:pt x="854" y="204"/>
                    </a:lnTo>
                    <a:lnTo>
                      <a:pt x="856" y="181"/>
                    </a:lnTo>
                    <a:lnTo>
                      <a:pt x="859" y="171"/>
                    </a:lnTo>
                    <a:lnTo>
                      <a:pt x="864" y="163"/>
                    </a:lnTo>
                    <a:lnTo>
                      <a:pt x="875" y="150"/>
                    </a:lnTo>
                    <a:lnTo>
                      <a:pt x="887" y="137"/>
                    </a:lnTo>
                    <a:lnTo>
                      <a:pt x="893" y="122"/>
                    </a:lnTo>
                    <a:lnTo>
                      <a:pt x="893" y="98"/>
                    </a:lnTo>
                    <a:lnTo>
                      <a:pt x="895" y="83"/>
                    </a:lnTo>
                    <a:lnTo>
                      <a:pt x="908" y="75"/>
                    </a:lnTo>
                    <a:lnTo>
                      <a:pt x="924" y="73"/>
                    </a:lnTo>
                    <a:lnTo>
                      <a:pt x="931" y="62"/>
                    </a:lnTo>
                    <a:lnTo>
                      <a:pt x="934" y="49"/>
                    </a:lnTo>
                    <a:lnTo>
                      <a:pt x="939" y="36"/>
                    </a:lnTo>
                    <a:lnTo>
                      <a:pt x="942" y="26"/>
                    </a:lnTo>
                    <a:lnTo>
                      <a:pt x="947" y="18"/>
                    </a:lnTo>
                    <a:lnTo>
                      <a:pt x="954" y="11"/>
                    </a:lnTo>
                    <a:lnTo>
                      <a:pt x="967" y="11"/>
                    </a:lnTo>
                    <a:lnTo>
                      <a:pt x="980" y="11"/>
                    </a:lnTo>
                    <a:lnTo>
                      <a:pt x="991" y="11"/>
                    </a:lnTo>
                    <a:lnTo>
                      <a:pt x="998" y="8"/>
                    </a:lnTo>
                    <a:lnTo>
                      <a:pt x="1006" y="6"/>
                    </a:lnTo>
                    <a:lnTo>
                      <a:pt x="1014" y="6"/>
                    </a:lnTo>
                    <a:lnTo>
                      <a:pt x="1016" y="6"/>
                    </a:lnTo>
                    <a:lnTo>
                      <a:pt x="1024" y="8"/>
                    </a:lnTo>
                    <a:lnTo>
                      <a:pt x="1034" y="11"/>
                    </a:lnTo>
                    <a:lnTo>
                      <a:pt x="1045" y="13"/>
                    </a:lnTo>
                    <a:lnTo>
                      <a:pt x="1052" y="16"/>
                    </a:lnTo>
                    <a:lnTo>
                      <a:pt x="1060" y="18"/>
                    </a:lnTo>
                    <a:lnTo>
                      <a:pt x="1068" y="24"/>
                    </a:lnTo>
                    <a:lnTo>
                      <a:pt x="1076" y="26"/>
                    </a:lnTo>
                    <a:lnTo>
                      <a:pt x="1083" y="29"/>
                    </a:lnTo>
                    <a:lnTo>
                      <a:pt x="1089" y="31"/>
                    </a:lnTo>
                    <a:lnTo>
                      <a:pt x="1094" y="36"/>
                    </a:lnTo>
                    <a:lnTo>
                      <a:pt x="1096" y="36"/>
                    </a:lnTo>
                    <a:lnTo>
                      <a:pt x="1099" y="36"/>
                    </a:lnTo>
                    <a:lnTo>
                      <a:pt x="1096" y="34"/>
                    </a:lnTo>
                    <a:lnTo>
                      <a:pt x="1096" y="31"/>
                    </a:lnTo>
                    <a:lnTo>
                      <a:pt x="1096" y="29"/>
                    </a:lnTo>
                    <a:lnTo>
                      <a:pt x="1094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0" name="Freeform 2480"/>
              <p:cNvSpPr>
                <a:spLocks/>
              </p:cNvSpPr>
              <p:nvPr/>
            </p:nvSpPr>
            <p:spPr bwMode="auto">
              <a:xfrm>
                <a:off x="3155" y="2211"/>
                <a:ext cx="1377" cy="428"/>
              </a:xfrm>
              <a:custGeom>
                <a:avLst/>
                <a:gdLst>
                  <a:gd name="T0" fmla="*/ 41 w 1377"/>
                  <a:gd name="T1" fmla="*/ 20 h 428"/>
                  <a:gd name="T2" fmla="*/ 82 w 1377"/>
                  <a:gd name="T3" fmla="*/ 36 h 428"/>
                  <a:gd name="T4" fmla="*/ 162 w 1377"/>
                  <a:gd name="T5" fmla="*/ 59 h 428"/>
                  <a:gd name="T6" fmla="*/ 245 w 1377"/>
                  <a:gd name="T7" fmla="*/ 77 h 428"/>
                  <a:gd name="T8" fmla="*/ 327 w 1377"/>
                  <a:gd name="T9" fmla="*/ 93 h 428"/>
                  <a:gd name="T10" fmla="*/ 410 w 1377"/>
                  <a:gd name="T11" fmla="*/ 113 h 428"/>
                  <a:gd name="T12" fmla="*/ 449 w 1377"/>
                  <a:gd name="T13" fmla="*/ 126 h 428"/>
                  <a:gd name="T14" fmla="*/ 518 w 1377"/>
                  <a:gd name="T15" fmla="*/ 160 h 428"/>
                  <a:gd name="T16" fmla="*/ 560 w 1377"/>
                  <a:gd name="T17" fmla="*/ 185 h 428"/>
                  <a:gd name="T18" fmla="*/ 629 w 1377"/>
                  <a:gd name="T19" fmla="*/ 237 h 428"/>
                  <a:gd name="T20" fmla="*/ 694 w 1377"/>
                  <a:gd name="T21" fmla="*/ 289 h 428"/>
                  <a:gd name="T22" fmla="*/ 761 w 1377"/>
                  <a:gd name="T23" fmla="*/ 338 h 428"/>
                  <a:gd name="T24" fmla="*/ 828 w 1377"/>
                  <a:gd name="T25" fmla="*/ 374 h 428"/>
                  <a:gd name="T26" fmla="*/ 879 w 1377"/>
                  <a:gd name="T27" fmla="*/ 394 h 428"/>
                  <a:gd name="T28" fmla="*/ 926 w 1377"/>
                  <a:gd name="T29" fmla="*/ 410 h 428"/>
                  <a:gd name="T30" fmla="*/ 977 w 1377"/>
                  <a:gd name="T31" fmla="*/ 425 h 428"/>
                  <a:gd name="T32" fmla="*/ 1021 w 1377"/>
                  <a:gd name="T33" fmla="*/ 425 h 428"/>
                  <a:gd name="T34" fmla="*/ 1052 w 1377"/>
                  <a:gd name="T35" fmla="*/ 420 h 428"/>
                  <a:gd name="T36" fmla="*/ 1094 w 1377"/>
                  <a:gd name="T37" fmla="*/ 402 h 428"/>
                  <a:gd name="T38" fmla="*/ 1101 w 1377"/>
                  <a:gd name="T39" fmla="*/ 376 h 428"/>
                  <a:gd name="T40" fmla="*/ 1114 w 1377"/>
                  <a:gd name="T41" fmla="*/ 330 h 428"/>
                  <a:gd name="T42" fmla="*/ 1124 w 1377"/>
                  <a:gd name="T43" fmla="*/ 294 h 428"/>
                  <a:gd name="T44" fmla="*/ 1122 w 1377"/>
                  <a:gd name="T45" fmla="*/ 253 h 428"/>
                  <a:gd name="T46" fmla="*/ 1140 w 1377"/>
                  <a:gd name="T47" fmla="*/ 222 h 428"/>
                  <a:gd name="T48" fmla="*/ 1158 w 1377"/>
                  <a:gd name="T49" fmla="*/ 198 h 428"/>
                  <a:gd name="T50" fmla="*/ 1161 w 1377"/>
                  <a:gd name="T51" fmla="*/ 178 h 428"/>
                  <a:gd name="T52" fmla="*/ 1186 w 1377"/>
                  <a:gd name="T53" fmla="*/ 167 h 428"/>
                  <a:gd name="T54" fmla="*/ 1199 w 1377"/>
                  <a:gd name="T55" fmla="*/ 162 h 428"/>
                  <a:gd name="T56" fmla="*/ 1207 w 1377"/>
                  <a:gd name="T57" fmla="*/ 147 h 428"/>
                  <a:gd name="T58" fmla="*/ 1210 w 1377"/>
                  <a:gd name="T59" fmla="*/ 124 h 428"/>
                  <a:gd name="T60" fmla="*/ 1217 w 1377"/>
                  <a:gd name="T61" fmla="*/ 103 h 428"/>
                  <a:gd name="T62" fmla="*/ 1246 w 1377"/>
                  <a:gd name="T63" fmla="*/ 108 h 428"/>
                  <a:gd name="T64" fmla="*/ 1261 w 1377"/>
                  <a:gd name="T65" fmla="*/ 113 h 428"/>
                  <a:gd name="T66" fmla="*/ 1269 w 1377"/>
                  <a:gd name="T67" fmla="*/ 100 h 428"/>
                  <a:gd name="T68" fmla="*/ 1287 w 1377"/>
                  <a:gd name="T69" fmla="*/ 103 h 428"/>
                  <a:gd name="T70" fmla="*/ 1315 w 1377"/>
                  <a:gd name="T71" fmla="*/ 121 h 428"/>
                  <a:gd name="T72" fmla="*/ 1323 w 1377"/>
                  <a:gd name="T73" fmla="*/ 126 h 428"/>
                  <a:gd name="T74" fmla="*/ 1339 w 1377"/>
                  <a:gd name="T75" fmla="*/ 131 h 428"/>
                  <a:gd name="T76" fmla="*/ 1351 w 1377"/>
                  <a:gd name="T77" fmla="*/ 139 h 428"/>
                  <a:gd name="T78" fmla="*/ 1364 w 1377"/>
                  <a:gd name="T79" fmla="*/ 147 h 428"/>
                  <a:gd name="T80" fmla="*/ 1372 w 1377"/>
                  <a:gd name="T81" fmla="*/ 152 h 428"/>
                  <a:gd name="T82" fmla="*/ 1375 w 1377"/>
                  <a:gd name="T83" fmla="*/ 152 h 428"/>
                  <a:gd name="T84" fmla="*/ 1377 w 1377"/>
                  <a:gd name="T85" fmla="*/ 152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77" h="428">
                    <a:moveTo>
                      <a:pt x="0" y="0"/>
                    </a:moveTo>
                    <a:lnTo>
                      <a:pt x="41" y="20"/>
                    </a:lnTo>
                    <a:lnTo>
                      <a:pt x="51" y="23"/>
                    </a:lnTo>
                    <a:lnTo>
                      <a:pt x="82" y="36"/>
                    </a:lnTo>
                    <a:lnTo>
                      <a:pt x="124" y="49"/>
                    </a:lnTo>
                    <a:lnTo>
                      <a:pt x="162" y="59"/>
                    </a:lnTo>
                    <a:lnTo>
                      <a:pt x="204" y="69"/>
                    </a:lnTo>
                    <a:lnTo>
                      <a:pt x="245" y="77"/>
                    </a:lnTo>
                    <a:lnTo>
                      <a:pt x="286" y="85"/>
                    </a:lnTo>
                    <a:lnTo>
                      <a:pt x="327" y="93"/>
                    </a:lnTo>
                    <a:lnTo>
                      <a:pt x="369" y="100"/>
                    </a:lnTo>
                    <a:lnTo>
                      <a:pt x="410" y="113"/>
                    </a:lnTo>
                    <a:lnTo>
                      <a:pt x="441" y="124"/>
                    </a:lnTo>
                    <a:lnTo>
                      <a:pt x="449" y="126"/>
                    </a:lnTo>
                    <a:lnTo>
                      <a:pt x="487" y="144"/>
                    </a:lnTo>
                    <a:lnTo>
                      <a:pt x="518" y="160"/>
                    </a:lnTo>
                    <a:lnTo>
                      <a:pt x="526" y="162"/>
                    </a:lnTo>
                    <a:lnTo>
                      <a:pt x="560" y="185"/>
                    </a:lnTo>
                    <a:lnTo>
                      <a:pt x="596" y="211"/>
                    </a:lnTo>
                    <a:lnTo>
                      <a:pt x="629" y="237"/>
                    </a:lnTo>
                    <a:lnTo>
                      <a:pt x="660" y="263"/>
                    </a:lnTo>
                    <a:lnTo>
                      <a:pt x="694" y="289"/>
                    </a:lnTo>
                    <a:lnTo>
                      <a:pt x="727" y="314"/>
                    </a:lnTo>
                    <a:lnTo>
                      <a:pt x="761" y="338"/>
                    </a:lnTo>
                    <a:lnTo>
                      <a:pt x="797" y="361"/>
                    </a:lnTo>
                    <a:lnTo>
                      <a:pt x="828" y="374"/>
                    </a:lnTo>
                    <a:lnTo>
                      <a:pt x="838" y="379"/>
                    </a:lnTo>
                    <a:lnTo>
                      <a:pt x="879" y="394"/>
                    </a:lnTo>
                    <a:lnTo>
                      <a:pt x="895" y="402"/>
                    </a:lnTo>
                    <a:lnTo>
                      <a:pt x="926" y="410"/>
                    </a:lnTo>
                    <a:lnTo>
                      <a:pt x="949" y="420"/>
                    </a:lnTo>
                    <a:lnTo>
                      <a:pt x="977" y="425"/>
                    </a:lnTo>
                    <a:lnTo>
                      <a:pt x="990" y="428"/>
                    </a:lnTo>
                    <a:lnTo>
                      <a:pt x="1021" y="425"/>
                    </a:lnTo>
                    <a:lnTo>
                      <a:pt x="1050" y="420"/>
                    </a:lnTo>
                    <a:lnTo>
                      <a:pt x="1052" y="420"/>
                    </a:lnTo>
                    <a:lnTo>
                      <a:pt x="1075" y="415"/>
                    </a:lnTo>
                    <a:lnTo>
                      <a:pt x="1094" y="402"/>
                    </a:lnTo>
                    <a:lnTo>
                      <a:pt x="1099" y="382"/>
                    </a:lnTo>
                    <a:lnTo>
                      <a:pt x="1101" y="376"/>
                    </a:lnTo>
                    <a:lnTo>
                      <a:pt x="1106" y="348"/>
                    </a:lnTo>
                    <a:lnTo>
                      <a:pt x="1114" y="330"/>
                    </a:lnTo>
                    <a:lnTo>
                      <a:pt x="1124" y="312"/>
                    </a:lnTo>
                    <a:lnTo>
                      <a:pt x="1124" y="294"/>
                    </a:lnTo>
                    <a:lnTo>
                      <a:pt x="1124" y="284"/>
                    </a:lnTo>
                    <a:lnTo>
                      <a:pt x="1122" y="253"/>
                    </a:lnTo>
                    <a:lnTo>
                      <a:pt x="1127" y="232"/>
                    </a:lnTo>
                    <a:lnTo>
                      <a:pt x="1140" y="222"/>
                    </a:lnTo>
                    <a:lnTo>
                      <a:pt x="1153" y="214"/>
                    </a:lnTo>
                    <a:lnTo>
                      <a:pt x="1158" y="198"/>
                    </a:lnTo>
                    <a:lnTo>
                      <a:pt x="1161" y="193"/>
                    </a:lnTo>
                    <a:lnTo>
                      <a:pt x="1161" y="178"/>
                    </a:lnTo>
                    <a:lnTo>
                      <a:pt x="1171" y="170"/>
                    </a:lnTo>
                    <a:lnTo>
                      <a:pt x="1186" y="167"/>
                    </a:lnTo>
                    <a:lnTo>
                      <a:pt x="1186" y="167"/>
                    </a:lnTo>
                    <a:lnTo>
                      <a:pt x="1199" y="162"/>
                    </a:lnTo>
                    <a:lnTo>
                      <a:pt x="1204" y="152"/>
                    </a:lnTo>
                    <a:lnTo>
                      <a:pt x="1207" y="147"/>
                    </a:lnTo>
                    <a:lnTo>
                      <a:pt x="1210" y="136"/>
                    </a:lnTo>
                    <a:lnTo>
                      <a:pt x="1210" y="124"/>
                    </a:lnTo>
                    <a:lnTo>
                      <a:pt x="1212" y="111"/>
                    </a:lnTo>
                    <a:lnTo>
                      <a:pt x="1217" y="103"/>
                    </a:lnTo>
                    <a:lnTo>
                      <a:pt x="1228" y="103"/>
                    </a:lnTo>
                    <a:lnTo>
                      <a:pt x="1246" y="108"/>
                    </a:lnTo>
                    <a:lnTo>
                      <a:pt x="1248" y="108"/>
                    </a:lnTo>
                    <a:lnTo>
                      <a:pt x="1261" y="113"/>
                    </a:lnTo>
                    <a:lnTo>
                      <a:pt x="1266" y="108"/>
                    </a:lnTo>
                    <a:lnTo>
                      <a:pt x="1269" y="100"/>
                    </a:lnTo>
                    <a:lnTo>
                      <a:pt x="1274" y="98"/>
                    </a:lnTo>
                    <a:lnTo>
                      <a:pt x="1287" y="103"/>
                    </a:lnTo>
                    <a:lnTo>
                      <a:pt x="1300" y="113"/>
                    </a:lnTo>
                    <a:lnTo>
                      <a:pt x="1315" y="121"/>
                    </a:lnTo>
                    <a:lnTo>
                      <a:pt x="1318" y="124"/>
                    </a:lnTo>
                    <a:lnTo>
                      <a:pt x="1323" y="126"/>
                    </a:lnTo>
                    <a:lnTo>
                      <a:pt x="1331" y="126"/>
                    </a:lnTo>
                    <a:lnTo>
                      <a:pt x="1339" y="131"/>
                    </a:lnTo>
                    <a:lnTo>
                      <a:pt x="1346" y="136"/>
                    </a:lnTo>
                    <a:lnTo>
                      <a:pt x="1351" y="139"/>
                    </a:lnTo>
                    <a:lnTo>
                      <a:pt x="1357" y="142"/>
                    </a:lnTo>
                    <a:lnTo>
                      <a:pt x="1364" y="147"/>
                    </a:lnTo>
                    <a:lnTo>
                      <a:pt x="1370" y="152"/>
                    </a:lnTo>
                    <a:lnTo>
                      <a:pt x="1372" y="152"/>
                    </a:lnTo>
                    <a:lnTo>
                      <a:pt x="1372" y="152"/>
                    </a:lnTo>
                    <a:lnTo>
                      <a:pt x="1375" y="152"/>
                    </a:lnTo>
                    <a:lnTo>
                      <a:pt x="1375" y="152"/>
                    </a:lnTo>
                    <a:lnTo>
                      <a:pt x="1377" y="152"/>
                    </a:lnTo>
                    <a:lnTo>
                      <a:pt x="1377" y="15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1" name="Freeform 2481"/>
              <p:cNvSpPr>
                <a:spLocks/>
              </p:cNvSpPr>
              <p:nvPr/>
            </p:nvSpPr>
            <p:spPr bwMode="auto">
              <a:xfrm>
                <a:off x="3490" y="2461"/>
                <a:ext cx="354" cy="480"/>
              </a:xfrm>
              <a:custGeom>
                <a:avLst/>
                <a:gdLst>
                  <a:gd name="T0" fmla="*/ 18 w 354"/>
                  <a:gd name="T1" fmla="*/ 312 h 480"/>
                  <a:gd name="T2" fmla="*/ 13 w 354"/>
                  <a:gd name="T3" fmla="*/ 302 h 480"/>
                  <a:gd name="T4" fmla="*/ 5 w 354"/>
                  <a:gd name="T5" fmla="*/ 276 h 480"/>
                  <a:gd name="T6" fmla="*/ 0 w 354"/>
                  <a:gd name="T7" fmla="*/ 255 h 480"/>
                  <a:gd name="T8" fmla="*/ 10 w 354"/>
                  <a:gd name="T9" fmla="*/ 219 h 480"/>
                  <a:gd name="T10" fmla="*/ 29 w 354"/>
                  <a:gd name="T11" fmla="*/ 188 h 480"/>
                  <a:gd name="T12" fmla="*/ 52 w 354"/>
                  <a:gd name="T13" fmla="*/ 160 h 480"/>
                  <a:gd name="T14" fmla="*/ 67 w 354"/>
                  <a:gd name="T15" fmla="*/ 129 h 480"/>
                  <a:gd name="T16" fmla="*/ 70 w 354"/>
                  <a:gd name="T17" fmla="*/ 93 h 480"/>
                  <a:gd name="T18" fmla="*/ 67 w 354"/>
                  <a:gd name="T19" fmla="*/ 77 h 480"/>
                  <a:gd name="T20" fmla="*/ 65 w 354"/>
                  <a:gd name="T21" fmla="*/ 57 h 480"/>
                  <a:gd name="T22" fmla="*/ 70 w 354"/>
                  <a:gd name="T23" fmla="*/ 23 h 480"/>
                  <a:gd name="T24" fmla="*/ 98 w 354"/>
                  <a:gd name="T25" fmla="*/ 0 h 480"/>
                  <a:gd name="T26" fmla="*/ 101 w 354"/>
                  <a:gd name="T27" fmla="*/ 0 h 480"/>
                  <a:gd name="T28" fmla="*/ 137 w 354"/>
                  <a:gd name="T29" fmla="*/ 15 h 480"/>
                  <a:gd name="T30" fmla="*/ 152 w 354"/>
                  <a:gd name="T31" fmla="*/ 28 h 480"/>
                  <a:gd name="T32" fmla="*/ 165 w 354"/>
                  <a:gd name="T33" fmla="*/ 46 h 480"/>
                  <a:gd name="T34" fmla="*/ 173 w 354"/>
                  <a:gd name="T35" fmla="*/ 75 h 480"/>
                  <a:gd name="T36" fmla="*/ 170 w 354"/>
                  <a:gd name="T37" fmla="*/ 111 h 480"/>
                  <a:gd name="T38" fmla="*/ 170 w 354"/>
                  <a:gd name="T39" fmla="*/ 111 h 480"/>
                  <a:gd name="T40" fmla="*/ 173 w 354"/>
                  <a:gd name="T41" fmla="*/ 150 h 480"/>
                  <a:gd name="T42" fmla="*/ 181 w 354"/>
                  <a:gd name="T43" fmla="*/ 165 h 480"/>
                  <a:gd name="T44" fmla="*/ 201 w 354"/>
                  <a:gd name="T45" fmla="*/ 196 h 480"/>
                  <a:gd name="T46" fmla="*/ 225 w 354"/>
                  <a:gd name="T47" fmla="*/ 222 h 480"/>
                  <a:gd name="T48" fmla="*/ 237 w 354"/>
                  <a:gd name="T49" fmla="*/ 235 h 480"/>
                  <a:gd name="T50" fmla="*/ 250 w 354"/>
                  <a:gd name="T51" fmla="*/ 248 h 480"/>
                  <a:gd name="T52" fmla="*/ 274 w 354"/>
                  <a:gd name="T53" fmla="*/ 273 h 480"/>
                  <a:gd name="T54" fmla="*/ 294 w 354"/>
                  <a:gd name="T55" fmla="*/ 302 h 480"/>
                  <a:gd name="T56" fmla="*/ 315 w 354"/>
                  <a:gd name="T57" fmla="*/ 328 h 480"/>
                  <a:gd name="T58" fmla="*/ 333 w 354"/>
                  <a:gd name="T59" fmla="*/ 359 h 480"/>
                  <a:gd name="T60" fmla="*/ 338 w 354"/>
                  <a:gd name="T61" fmla="*/ 371 h 480"/>
                  <a:gd name="T62" fmla="*/ 346 w 354"/>
                  <a:gd name="T63" fmla="*/ 392 h 480"/>
                  <a:gd name="T64" fmla="*/ 354 w 354"/>
                  <a:gd name="T65" fmla="*/ 431 h 480"/>
                  <a:gd name="T66" fmla="*/ 354 w 354"/>
                  <a:gd name="T67" fmla="*/ 436 h 480"/>
                  <a:gd name="T68" fmla="*/ 333 w 354"/>
                  <a:gd name="T69" fmla="*/ 467 h 480"/>
                  <a:gd name="T70" fmla="*/ 299 w 354"/>
                  <a:gd name="T71" fmla="*/ 477 h 480"/>
                  <a:gd name="T72" fmla="*/ 294 w 354"/>
                  <a:gd name="T73" fmla="*/ 480 h 480"/>
                  <a:gd name="T74" fmla="*/ 258 w 354"/>
                  <a:gd name="T75" fmla="*/ 475 h 480"/>
                  <a:gd name="T76" fmla="*/ 235 w 354"/>
                  <a:gd name="T77" fmla="*/ 469 h 480"/>
                  <a:gd name="T78" fmla="*/ 225 w 354"/>
                  <a:gd name="T79" fmla="*/ 464 h 480"/>
                  <a:gd name="T80" fmla="*/ 199 w 354"/>
                  <a:gd name="T81" fmla="*/ 454 h 480"/>
                  <a:gd name="T82" fmla="*/ 170 w 354"/>
                  <a:gd name="T83" fmla="*/ 441 h 480"/>
                  <a:gd name="T84" fmla="*/ 145 w 354"/>
                  <a:gd name="T85" fmla="*/ 428 h 480"/>
                  <a:gd name="T86" fmla="*/ 121 w 354"/>
                  <a:gd name="T87" fmla="*/ 413 h 480"/>
                  <a:gd name="T88" fmla="*/ 98 w 354"/>
                  <a:gd name="T89" fmla="*/ 397 h 480"/>
                  <a:gd name="T90" fmla="*/ 78 w 354"/>
                  <a:gd name="T91" fmla="*/ 379 h 480"/>
                  <a:gd name="T92" fmla="*/ 57 w 354"/>
                  <a:gd name="T93" fmla="*/ 361 h 480"/>
                  <a:gd name="T94" fmla="*/ 36 w 354"/>
                  <a:gd name="T95" fmla="*/ 338 h 480"/>
                  <a:gd name="T96" fmla="*/ 18 w 354"/>
                  <a:gd name="T97" fmla="*/ 312 h 4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4" h="480">
                    <a:moveTo>
                      <a:pt x="18" y="312"/>
                    </a:moveTo>
                    <a:lnTo>
                      <a:pt x="13" y="302"/>
                    </a:lnTo>
                    <a:lnTo>
                      <a:pt x="5" y="276"/>
                    </a:lnTo>
                    <a:lnTo>
                      <a:pt x="0" y="255"/>
                    </a:lnTo>
                    <a:lnTo>
                      <a:pt x="10" y="219"/>
                    </a:lnTo>
                    <a:lnTo>
                      <a:pt x="29" y="188"/>
                    </a:lnTo>
                    <a:lnTo>
                      <a:pt x="52" y="160"/>
                    </a:lnTo>
                    <a:lnTo>
                      <a:pt x="67" y="129"/>
                    </a:lnTo>
                    <a:lnTo>
                      <a:pt x="70" y="93"/>
                    </a:lnTo>
                    <a:lnTo>
                      <a:pt x="67" y="77"/>
                    </a:lnTo>
                    <a:lnTo>
                      <a:pt x="65" y="57"/>
                    </a:lnTo>
                    <a:lnTo>
                      <a:pt x="70" y="23"/>
                    </a:lnTo>
                    <a:lnTo>
                      <a:pt x="98" y="0"/>
                    </a:lnTo>
                    <a:lnTo>
                      <a:pt x="101" y="0"/>
                    </a:lnTo>
                    <a:lnTo>
                      <a:pt x="137" y="15"/>
                    </a:lnTo>
                    <a:lnTo>
                      <a:pt x="152" y="28"/>
                    </a:lnTo>
                    <a:lnTo>
                      <a:pt x="165" y="46"/>
                    </a:lnTo>
                    <a:lnTo>
                      <a:pt x="173" y="75"/>
                    </a:lnTo>
                    <a:lnTo>
                      <a:pt x="170" y="111"/>
                    </a:lnTo>
                    <a:lnTo>
                      <a:pt x="170" y="111"/>
                    </a:lnTo>
                    <a:lnTo>
                      <a:pt x="173" y="150"/>
                    </a:lnTo>
                    <a:lnTo>
                      <a:pt x="181" y="165"/>
                    </a:lnTo>
                    <a:lnTo>
                      <a:pt x="201" y="196"/>
                    </a:lnTo>
                    <a:lnTo>
                      <a:pt x="225" y="222"/>
                    </a:lnTo>
                    <a:lnTo>
                      <a:pt x="237" y="235"/>
                    </a:lnTo>
                    <a:lnTo>
                      <a:pt x="250" y="248"/>
                    </a:lnTo>
                    <a:lnTo>
                      <a:pt x="274" y="273"/>
                    </a:lnTo>
                    <a:lnTo>
                      <a:pt x="294" y="302"/>
                    </a:lnTo>
                    <a:lnTo>
                      <a:pt x="315" y="328"/>
                    </a:lnTo>
                    <a:lnTo>
                      <a:pt x="333" y="359"/>
                    </a:lnTo>
                    <a:lnTo>
                      <a:pt x="338" y="371"/>
                    </a:lnTo>
                    <a:lnTo>
                      <a:pt x="346" y="392"/>
                    </a:lnTo>
                    <a:lnTo>
                      <a:pt x="354" y="431"/>
                    </a:lnTo>
                    <a:lnTo>
                      <a:pt x="354" y="436"/>
                    </a:lnTo>
                    <a:lnTo>
                      <a:pt x="333" y="467"/>
                    </a:lnTo>
                    <a:lnTo>
                      <a:pt x="299" y="477"/>
                    </a:lnTo>
                    <a:lnTo>
                      <a:pt x="294" y="480"/>
                    </a:lnTo>
                    <a:lnTo>
                      <a:pt x="258" y="475"/>
                    </a:lnTo>
                    <a:lnTo>
                      <a:pt x="235" y="469"/>
                    </a:lnTo>
                    <a:lnTo>
                      <a:pt x="225" y="464"/>
                    </a:lnTo>
                    <a:lnTo>
                      <a:pt x="199" y="454"/>
                    </a:lnTo>
                    <a:lnTo>
                      <a:pt x="170" y="441"/>
                    </a:lnTo>
                    <a:lnTo>
                      <a:pt x="145" y="428"/>
                    </a:lnTo>
                    <a:lnTo>
                      <a:pt x="121" y="413"/>
                    </a:lnTo>
                    <a:lnTo>
                      <a:pt x="98" y="397"/>
                    </a:lnTo>
                    <a:lnTo>
                      <a:pt x="78" y="379"/>
                    </a:lnTo>
                    <a:lnTo>
                      <a:pt x="57" y="361"/>
                    </a:lnTo>
                    <a:lnTo>
                      <a:pt x="36" y="338"/>
                    </a:lnTo>
                    <a:lnTo>
                      <a:pt x="18" y="3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2" name="Freeform 2482"/>
              <p:cNvSpPr>
                <a:spLocks/>
              </p:cNvSpPr>
              <p:nvPr/>
            </p:nvSpPr>
            <p:spPr bwMode="auto">
              <a:xfrm>
                <a:off x="3191" y="1682"/>
                <a:ext cx="542" cy="343"/>
              </a:xfrm>
              <a:custGeom>
                <a:avLst/>
                <a:gdLst>
                  <a:gd name="T0" fmla="*/ 297 w 542"/>
                  <a:gd name="T1" fmla="*/ 343 h 343"/>
                  <a:gd name="T2" fmla="*/ 348 w 542"/>
                  <a:gd name="T3" fmla="*/ 338 h 343"/>
                  <a:gd name="T4" fmla="*/ 389 w 542"/>
                  <a:gd name="T5" fmla="*/ 315 h 343"/>
                  <a:gd name="T6" fmla="*/ 405 w 542"/>
                  <a:gd name="T7" fmla="*/ 302 h 343"/>
                  <a:gd name="T8" fmla="*/ 415 w 542"/>
                  <a:gd name="T9" fmla="*/ 273 h 343"/>
                  <a:gd name="T10" fmla="*/ 428 w 542"/>
                  <a:gd name="T11" fmla="*/ 248 h 343"/>
                  <a:gd name="T12" fmla="*/ 441 w 542"/>
                  <a:gd name="T13" fmla="*/ 224 h 343"/>
                  <a:gd name="T14" fmla="*/ 426 w 542"/>
                  <a:gd name="T15" fmla="*/ 206 h 343"/>
                  <a:gd name="T16" fmla="*/ 379 w 542"/>
                  <a:gd name="T17" fmla="*/ 170 h 343"/>
                  <a:gd name="T18" fmla="*/ 371 w 542"/>
                  <a:gd name="T19" fmla="*/ 157 h 343"/>
                  <a:gd name="T20" fmla="*/ 384 w 542"/>
                  <a:gd name="T21" fmla="*/ 150 h 343"/>
                  <a:gd name="T22" fmla="*/ 444 w 542"/>
                  <a:gd name="T23" fmla="*/ 155 h 343"/>
                  <a:gd name="T24" fmla="*/ 469 w 542"/>
                  <a:gd name="T25" fmla="*/ 152 h 343"/>
                  <a:gd name="T26" fmla="*/ 457 w 542"/>
                  <a:gd name="T27" fmla="*/ 132 h 343"/>
                  <a:gd name="T28" fmla="*/ 459 w 542"/>
                  <a:gd name="T29" fmla="*/ 121 h 343"/>
                  <a:gd name="T30" fmla="*/ 451 w 542"/>
                  <a:gd name="T31" fmla="*/ 113 h 343"/>
                  <a:gd name="T32" fmla="*/ 475 w 542"/>
                  <a:gd name="T33" fmla="*/ 116 h 343"/>
                  <a:gd name="T34" fmla="*/ 485 w 542"/>
                  <a:gd name="T35" fmla="*/ 111 h 343"/>
                  <a:gd name="T36" fmla="*/ 506 w 542"/>
                  <a:gd name="T37" fmla="*/ 113 h 343"/>
                  <a:gd name="T38" fmla="*/ 542 w 542"/>
                  <a:gd name="T39" fmla="*/ 124 h 343"/>
                  <a:gd name="T40" fmla="*/ 518 w 542"/>
                  <a:gd name="T41" fmla="*/ 111 h 343"/>
                  <a:gd name="T42" fmla="*/ 485 w 542"/>
                  <a:gd name="T43" fmla="*/ 98 h 343"/>
                  <a:gd name="T44" fmla="*/ 521 w 542"/>
                  <a:gd name="T45" fmla="*/ 108 h 343"/>
                  <a:gd name="T46" fmla="*/ 521 w 542"/>
                  <a:gd name="T47" fmla="*/ 106 h 343"/>
                  <a:gd name="T48" fmla="*/ 464 w 542"/>
                  <a:gd name="T49" fmla="*/ 85 h 343"/>
                  <a:gd name="T50" fmla="*/ 351 w 542"/>
                  <a:gd name="T51" fmla="*/ 52 h 343"/>
                  <a:gd name="T52" fmla="*/ 291 w 542"/>
                  <a:gd name="T53" fmla="*/ 39 h 343"/>
                  <a:gd name="T54" fmla="*/ 175 w 542"/>
                  <a:gd name="T55" fmla="*/ 15 h 343"/>
                  <a:gd name="T56" fmla="*/ 70 w 542"/>
                  <a:gd name="T57" fmla="*/ 3 h 343"/>
                  <a:gd name="T58" fmla="*/ 31 w 542"/>
                  <a:gd name="T59" fmla="*/ 0 h 343"/>
                  <a:gd name="T60" fmla="*/ 15 w 542"/>
                  <a:gd name="T61" fmla="*/ 0 h 343"/>
                  <a:gd name="T62" fmla="*/ 33 w 542"/>
                  <a:gd name="T63" fmla="*/ 5 h 343"/>
                  <a:gd name="T64" fmla="*/ 10 w 542"/>
                  <a:gd name="T65" fmla="*/ 8 h 343"/>
                  <a:gd name="T66" fmla="*/ 18 w 542"/>
                  <a:gd name="T67" fmla="*/ 13 h 343"/>
                  <a:gd name="T68" fmla="*/ 33 w 542"/>
                  <a:gd name="T69" fmla="*/ 21 h 343"/>
                  <a:gd name="T70" fmla="*/ 26 w 542"/>
                  <a:gd name="T71" fmla="*/ 28 h 343"/>
                  <a:gd name="T72" fmla="*/ 0 w 542"/>
                  <a:gd name="T73" fmla="*/ 39 h 343"/>
                  <a:gd name="T74" fmla="*/ 10 w 542"/>
                  <a:gd name="T75" fmla="*/ 52 h 343"/>
                  <a:gd name="T76" fmla="*/ 52 w 542"/>
                  <a:gd name="T77" fmla="*/ 67 h 343"/>
                  <a:gd name="T78" fmla="*/ 72 w 542"/>
                  <a:gd name="T79" fmla="*/ 80 h 343"/>
                  <a:gd name="T80" fmla="*/ 75 w 542"/>
                  <a:gd name="T81" fmla="*/ 98 h 343"/>
                  <a:gd name="T82" fmla="*/ 64 w 542"/>
                  <a:gd name="T83" fmla="*/ 119 h 343"/>
                  <a:gd name="T84" fmla="*/ 44 w 542"/>
                  <a:gd name="T85" fmla="*/ 137 h 343"/>
                  <a:gd name="T86" fmla="*/ 36 w 542"/>
                  <a:gd name="T87" fmla="*/ 152 h 343"/>
                  <a:gd name="T88" fmla="*/ 41 w 542"/>
                  <a:gd name="T89" fmla="*/ 173 h 343"/>
                  <a:gd name="T90" fmla="*/ 62 w 542"/>
                  <a:gd name="T91" fmla="*/ 196 h 343"/>
                  <a:gd name="T92" fmla="*/ 90 w 542"/>
                  <a:gd name="T93" fmla="*/ 222 h 343"/>
                  <a:gd name="T94" fmla="*/ 124 w 542"/>
                  <a:gd name="T95" fmla="*/ 253 h 343"/>
                  <a:gd name="T96" fmla="*/ 152 w 542"/>
                  <a:gd name="T97" fmla="*/ 273 h 343"/>
                  <a:gd name="T98" fmla="*/ 183 w 542"/>
                  <a:gd name="T99" fmla="*/ 299 h 343"/>
                  <a:gd name="T100" fmla="*/ 240 w 542"/>
                  <a:gd name="T101" fmla="*/ 328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2" h="343">
                    <a:moveTo>
                      <a:pt x="276" y="340"/>
                    </a:moveTo>
                    <a:lnTo>
                      <a:pt x="297" y="343"/>
                    </a:lnTo>
                    <a:lnTo>
                      <a:pt x="328" y="343"/>
                    </a:lnTo>
                    <a:lnTo>
                      <a:pt x="348" y="338"/>
                    </a:lnTo>
                    <a:lnTo>
                      <a:pt x="371" y="328"/>
                    </a:lnTo>
                    <a:lnTo>
                      <a:pt x="389" y="315"/>
                    </a:lnTo>
                    <a:lnTo>
                      <a:pt x="389" y="315"/>
                    </a:lnTo>
                    <a:lnTo>
                      <a:pt x="405" y="302"/>
                    </a:lnTo>
                    <a:lnTo>
                      <a:pt x="415" y="289"/>
                    </a:lnTo>
                    <a:lnTo>
                      <a:pt x="415" y="273"/>
                    </a:lnTo>
                    <a:lnTo>
                      <a:pt x="418" y="258"/>
                    </a:lnTo>
                    <a:lnTo>
                      <a:pt x="428" y="248"/>
                    </a:lnTo>
                    <a:lnTo>
                      <a:pt x="438" y="237"/>
                    </a:lnTo>
                    <a:lnTo>
                      <a:pt x="441" y="224"/>
                    </a:lnTo>
                    <a:lnTo>
                      <a:pt x="428" y="206"/>
                    </a:lnTo>
                    <a:lnTo>
                      <a:pt x="426" y="206"/>
                    </a:lnTo>
                    <a:lnTo>
                      <a:pt x="402" y="188"/>
                    </a:lnTo>
                    <a:lnTo>
                      <a:pt x="379" y="170"/>
                    </a:lnTo>
                    <a:lnTo>
                      <a:pt x="379" y="168"/>
                    </a:lnTo>
                    <a:lnTo>
                      <a:pt x="371" y="157"/>
                    </a:lnTo>
                    <a:lnTo>
                      <a:pt x="379" y="150"/>
                    </a:lnTo>
                    <a:lnTo>
                      <a:pt x="384" y="150"/>
                    </a:lnTo>
                    <a:lnTo>
                      <a:pt x="418" y="152"/>
                    </a:lnTo>
                    <a:lnTo>
                      <a:pt x="444" y="155"/>
                    </a:lnTo>
                    <a:lnTo>
                      <a:pt x="462" y="157"/>
                    </a:lnTo>
                    <a:lnTo>
                      <a:pt x="469" y="152"/>
                    </a:lnTo>
                    <a:lnTo>
                      <a:pt x="454" y="139"/>
                    </a:lnTo>
                    <a:lnTo>
                      <a:pt x="457" y="132"/>
                    </a:lnTo>
                    <a:lnTo>
                      <a:pt x="472" y="132"/>
                    </a:lnTo>
                    <a:lnTo>
                      <a:pt x="459" y="121"/>
                    </a:lnTo>
                    <a:lnTo>
                      <a:pt x="454" y="116"/>
                    </a:lnTo>
                    <a:lnTo>
                      <a:pt x="451" y="113"/>
                    </a:lnTo>
                    <a:lnTo>
                      <a:pt x="457" y="113"/>
                    </a:lnTo>
                    <a:lnTo>
                      <a:pt x="475" y="116"/>
                    </a:lnTo>
                    <a:lnTo>
                      <a:pt x="500" y="121"/>
                    </a:lnTo>
                    <a:lnTo>
                      <a:pt x="485" y="111"/>
                    </a:lnTo>
                    <a:lnTo>
                      <a:pt x="469" y="103"/>
                    </a:lnTo>
                    <a:lnTo>
                      <a:pt x="506" y="113"/>
                    </a:lnTo>
                    <a:lnTo>
                      <a:pt x="516" y="116"/>
                    </a:lnTo>
                    <a:lnTo>
                      <a:pt x="542" y="124"/>
                    </a:lnTo>
                    <a:lnTo>
                      <a:pt x="529" y="116"/>
                    </a:lnTo>
                    <a:lnTo>
                      <a:pt x="518" y="111"/>
                    </a:lnTo>
                    <a:lnTo>
                      <a:pt x="487" y="101"/>
                    </a:lnTo>
                    <a:lnTo>
                      <a:pt x="485" y="98"/>
                    </a:lnTo>
                    <a:lnTo>
                      <a:pt x="521" y="108"/>
                    </a:lnTo>
                    <a:lnTo>
                      <a:pt x="521" y="108"/>
                    </a:lnTo>
                    <a:lnTo>
                      <a:pt x="534" y="111"/>
                    </a:lnTo>
                    <a:lnTo>
                      <a:pt x="521" y="106"/>
                    </a:lnTo>
                    <a:lnTo>
                      <a:pt x="498" y="98"/>
                    </a:lnTo>
                    <a:lnTo>
                      <a:pt x="464" y="85"/>
                    </a:lnTo>
                    <a:lnTo>
                      <a:pt x="408" y="67"/>
                    </a:lnTo>
                    <a:lnTo>
                      <a:pt x="351" y="52"/>
                    </a:lnTo>
                    <a:lnTo>
                      <a:pt x="351" y="52"/>
                    </a:lnTo>
                    <a:lnTo>
                      <a:pt x="291" y="39"/>
                    </a:lnTo>
                    <a:lnTo>
                      <a:pt x="235" y="26"/>
                    </a:lnTo>
                    <a:lnTo>
                      <a:pt x="175" y="15"/>
                    </a:lnTo>
                    <a:lnTo>
                      <a:pt x="116" y="8"/>
                    </a:lnTo>
                    <a:lnTo>
                      <a:pt x="70" y="3"/>
                    </a:lnTo>
                    <a:lnTo>
                      <a:pt x="57" y="0"/>
                    </a:lnTo>
                    <a:lnTo>
                      <a:pt x="31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28" y="3"/>
                    </a:lnTo>
                    <a:lnTo>
                      <a:pt x="33" y="5"/>
                    </a:lnTo>
                    <a:lnTo>
                      <a:pt x="23" y="5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18" y="13"/>
                    </a:lnTo>
                    <a:lnTo>
                      <a:pt x="28" y="18"/>
                    </a:lnTo>
                    <a:lnTo>
                      <a:pt x="33" y="21"/>
                    </a:lnTo>
                    <a:lnTo>
                      <a:pt x="33" y="26"/>
                    </a:lnTo>
                    <a:lnTo>
                      <a:pt x="26" y="28"/>
                    </a:lnTo>
                    <a:lnTo>
                      <a:pt x="13" y="33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10" y="52"/>
                    </a:lnTo>
                    <a:lnTo>
                      <a:pt x="33" y="59"/>
                    </a:lnTo>
                    <a:lnTo>
                      <a:pt x="52" y="67"/>
                    </a:lnTo>
                    <a:lnTo>
                      <a:pt x="57" y="70"/>
                    </a:lnTo>
                    <a:lnTo>
                      <a:pt x="72" y="80"/>
                    </a:lnTo>
                    <a:lnTo>
                      <a:pt x="75" y="90"/>
                    </a:lnTo>
                    <a:lnTo>
                      <a:pt x="75" y="98"/>
                    </a:lnTo>
                    <a:lnTo>
                      <a:pt x="72" y="108"/>
                    </a:lnTo>
                    <a:lnTo>
                      <a:pt x="64" y="119"/>
                    </a:lnTo>
                    <a:lnTo>
                      <a:pt x="54" y="129"/>
                    </a:lnTo>
                    <a:lnTo>
                      <a:pt x="44" y="137"/>
                    </a:lnTo>
                    <a:lnTo>
                      <a:pt x="41" y="139"/>
                    </a:lnTo>
                    <a:lnTo>
                      <a:pt x="36" y="152"/>
                    </a:lnTo>
                    <a:lnTo>
                      <a:pt x="36" y="165"/>
                    </a:lnTo>
                    <a:lnTo>
                      <a:pt x="41" y="173"/>
                    </a:lnTo>
                    <a:lnTo>
                      <a:pt x="46" y="181"/>
                    </a:lnTo>
                    <a:lnTo>
                      <a:pt x="62" y="196"/>
                    </a:lnTo>
                    <a:lnTo>
                      <a:pt x="80" y="214"/>
                    </a:lnTo>
                    <a:lnTo>
                      <a:pt x="90" y="222"/>
                    </a:lnTo>
                    <a:lnTo>
                      <a:pt x="101" y="232"/>
                    </a:lnTo>
                    <a:lnTo>
                      <a:pt x="124" y="253"/>
                    </a:lnTo>
                    <a:lnTo>
                      <a:pt x="137" y="263"/>
                    </a:lnTo>
                    <a:lnTo>
                      <a:pt x="152" y="273"/>
                    </a:lnTo>
                    <a:lnTo>
                      <a:pt x="181" y="297"/>
                    </a:lnTo>
                    <a:lnTo>
                      <a:pt x="183" y="299"/>
                    </a:lnTo>
                    <a:lnTo>
                      <a:pt x="230" y="325"/>
                    </a:lnTo>
                    <a:lnTo>
                      <a:pt x="240" y="328"/>
                    </a:lnTo>
                    <a:lnTo>
                      <a:pt x="276" y="34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3" name="Freeform 2483"/>
              <p:cNvSpPr>
                <a:spLocks/>
              </p:cNvSpPr>
              <p:nvPr/>
            </p:nvSpPr>
            <p:spPr bwMode="auto">
              <a:xfrm>
                <a:off x="3405" y="168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0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4" name="Freeform 2484"/>
              <p:cNvSpPr>
                <a:spLocks/>
              </p:cNvSpPr>
              <p:nvPr/>
            </p:nvSpPr>
            <p:spPr bwMode="auto">
              <a:xfrm>
                <a:off x="3402" y="1682"/>
                <a:ext cx="31" cy="21"/>
              </a:xfrm>
              <a:custGeom>
                <a:avLst/>
                <a:gdLst>
                  <a:gd name="T0" fmla="*/ 6 w 31"/>
                  <a:gd name="T1" fmla="*/ 3 h 21"/>
                  <a:gd name="T2" fmla="*/ 6 w 31"/>
                  <a:gd name="T3" fmla="*/ 5 h 21"/>
                  <a:gd name="T4" fmla="*/ 8 w 31"/>
                  <a:gd name="T5" fmla="*/ 8 h 21"/>
                  <a:gd name="T6" fmla="*/ 8 w 31"/>
                  <a:gd name="T7" fmla="*/ 10 h 21"/>
                  <a:gd name="T8" fmla="*/ 6 w 31"/>
                  <a:gd name="T9" fmla="*/ 10 h 21"/>
                  <a:gd name="T10" fmla="*/ 3 w 31"/>
                  <a:gd name="T11" fmla="*/ 10 h 21"/>
                  <a:gd name="T12" fmla="*/ 0 w 31"/>
                  <a:gd name="T13" fmla="*/ 8 h 21"/>
                  <a:gd name="T14" fmla="*/ 3 w 31"/>
                  <a:gd name="T15" fmla="*/ 5 h 21"/>
                  <a:gd name="T16" fmla="*/ 6 w 31"/>
                  <a:gd name="T17" fmla="*/ 3 h 21"/>
                  <a:gd name="T18" fmla="*/ 8 w 31"/>
                  <a:gd name="T19" fmla="*/ 0 h 21"/>
                  <a:gd name="T20" fmla="*/ 16 w 31"/>
                  <a:gd name="T21" fmla="*/ 0 h 21"/>
                  <a:gd name="T22" fmla="*/ 24 w 31"/>
                  <a:gd name="T23" fmla="*/ 0 h 21"/>
                  <a:gd name="T24" fmla="*/ 31 w 31"/>
                  <a:gd name="T25" fmla="*/ 5 h 21"/>
                  <a:gd name="T26" fmla="*/ 31 w 31"/>
                  <a:gd name="T27" fmla="*/ 10 h 21"/>
                  <a:gd name="T28" fmla="*/ 31 w 31"/>
                  <a:gd name="T29" fmla="*/ 15 h 21"/>
                  <a:gd name="T30" fmla="*/ 26 w 31"/>
                  <a:gd name="T31" fmla="*/ 21 h 21"/>
                  <a:gd name="T32" fmla="*/ 21 w 31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1">
                    <a:moveTo>
                      <a:pt x="6" y="3"/>
                    </a:moveTo>
                    <a:lnTo>
                      <a:pt x="6" y="5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3" y="10"/>
                    </a:lnTo>
                    <a:lnTo>
                      <a:pt x="0" y="8"/>
                    </a:lnTo>
                    <a:lnTo>
                      <a:pt x="3" y="5"/>
                    </a:lnTo>
                    <a:lnTo>
                      <a:pt x="6" y="3"/>
                    </a:lnTo>
                    <a:lnTo>
                      <a:pt x="8" y="0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31" y="5"/>
                    </a:lnTo>
                    <a:lnTo>
                      <a:pt x="31" y="10"/>
                    </a:lnTo>
                    <a:lnTo>
                      <a:pt x="31" y="15"/>
                    </a:lnTo>
                    <a:lnTo>
                      <a:pt x="26" y="21"/>
                    </a:lnTo>
                    <a:lnTo>
                      <a:pt x="21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5" name="Freeform 2485"/>
              <p:cNvSpPr>
                <a:spLocks/>
              </p:cNvSpPr>
              <p:nvPr/>
            </p:nvSpPr>
            <p:spPr bwMode="auto">
              <a:xfrm>
                <a:off x="3428" y="1685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3 w 3"/>
                  <a:gd name="T3" fmla="*/ 7 h 18"/>
                  <a:gd name="T4" fmla="*/ 3 w 3"/>
                  <a:gd name="T5" fmla="*/ 12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3" y="0"/>
                    </a:moveTo>
                    <a:lnTo>
                      <a:pt x="3" y="7"/>
                    </a:lnTo>
                    <a:lnTo>
                      <a:pt x="3" y="12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6" name="Freeform 2486"/>
              <p:cNvSpPr>
                <a:spLocks/>
              </p:cNvSpPr>
              <p:nvPr/>
            </p:nvSpPr>
            <p:spPr bwMode="auto">
              <a:xfrm>
                <a:off x="3421" y="1682"/>
                <a:ext cx="7" cy="21"/>
              </a:xfrm>
              <a:custGeom>
                <a:avLst/>
                <a:gdLst>
                  <a:gd name="T0" fmla="*/ 2 w 7"/>
                  <a:gd name="T1" fmla="*/ 0 h 21"/>
                  <a:gd name="T2" fmla="*/ 7 w 7"/>
                  <a:gd name="T3" fmla="*/ 3 h 21"/>
                  <a:gd name="T4" fmla="*/ 7 w 7"/>
                  <a:gd name="T5" fmla="*/ 8 h 21"/>
                  <a:gd name="T6" fmla="*/ 7 w 7"/>
                  <a:gd name="T7" fmla="*/ 15 h 21"/>
                  <a:gd name="T8" fmla="*/ 5 w 7"/>
                  <a:gd name="T9" fmla="*/ 21 h 21"/>
                  <a:gd name="T10" fmla="*/ 0 w 7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1">
                    <a:moveTo>
                      <a:pt x="2" y="0"/>
                    </a:moveTo>
                    <a:lnTo>
                      <a:pt x="7" y="3"/>
                    </a:lnTo>
                    <a:lnTo>
                      <a:pt x="7" y="8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7" name="Freeform 2487"/>
              <p:cNvSpPr>
                <a:spLocks/>
              </p:cNvSpPr>
              <p:nvPr/>
            </p:nvSpPr>
            <p:spPr bwMode="auto">
              <a:xfrm>
                <a:off x="3397" y="1703"/>
                <a:ext cx="34" cy="28"/>
              </a:xfrm>
              <a:custGeom>
                <a:avLst/>
                <a:gdLst>
                  <a:gd name="T0" fmla="*/ 18 w 34"/>
                  <a:gd name="T1" fmla="*/ 0 h 28"/>
                  <a:gd name="T2" fmla="*/ 26 w 34"/>
                  <a:gd name="T3" fmla="*/ 0 h 28"/>
                  <a:gd name="T4" fmla="*/ 29 w 34"/>
                  <a:gd name="T5" fmla="*/ 2 h 28"/>
                  <a:gd name="T6" fmla="*/ 34 w 34"/>
                  <a:gd name="T7" fmla="*/ 10 h 28"/>
                  <a:gd name="T8" fmla="*/ 34 w 34"/>
                  <a:gd name="T9" fmla="*/ 15 h 28"/>
                  <a:gd name="T10" fmla="*/ 31 w 34"/>
                  <a:gd name="T11" fmla="*/ 20 h 28"/>
                  <a:gd name="T12" fmla="*/ 29 w 34"/>
                  <a:gd name="T13" fmla="*/ 25 h 28"/>
                  <a:gd name="T14" fmla="*/ 26 w 34"/>
                  <a:gd name="T15" fmla="*/ 25 h 28"/>
                  <a:gd name="T16" fmla="*/ 18 w 34"/>
                  <a:gd name="T17" fmla="*/ 28 h 28"/>
                  <a:gd name="T18" fmla="*/ 11 w 34"/>
                  <a:gd name="T19" fmla="*/ 25 h 28"/>
                  <a:gd name="T20" fmla="*/ 3 w 34"/>
                  <a:gd name="T21" fmla="*/ 20 h 28"/>
                  <a:gd name="T22" fmla="*/ 3 w 34"/>
                  <a:gd name="T23" fmla="*/ 18 h 28"/>
                  <a:gd name="T24" fmla="*/ 0 w 34"/>
                  <a:gd name="T25" fmla="*/ 15 h 28"/>
                  <a:gd name="T26" fmla="*/ 0 w 34"/>
                  <a:gd name="T27" fmla="*/ 12 h 28"/>
                  <a:gd name="T28" fmla="*/ 3 w 34"/>
                  <a:gd name="T29" fmla="*/ 10 h 28"/>
                  <a:gd name="T30" fmla="*/ 5 w 34"/>
                  <a:gd name="T31" fmla="*/ 10 h 28"/>
                  <a:gd name="T32" fmla="*/ 8 w 34"/>
                  <a:gd name="T33" fmla="*/ 12 h 28"/>
                  <a:gd name="T34" fmla="*/ 8 w 34"/>
                  <a:gd name="T35" fmla="*/ 15 h 28"/>
                  <a:gd name="T36" fmla="*/ 5 w 34"/>
                  <a:gd name="T37" fmla="*/ 18 h 28"/>
                  <a:gd name="T38" fmla="*/ 3 w 34"/>
                  <a:gd name="T39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8">
                    <a:moveTo>
                      <a:pt x="18" y="0"/>
                    </a:moveTo>
                    <a:lnTo>
                      <a:pt x="26" y="0"/>
                    </a:lnTo>
                    <a:lnTo>
                      <a:pt x="29" y="2"/>
                    </a:lnTo>
                    <a:lnTo>
                      <a:pt x="34" y="10"/>
                    </a:lnTo>
                    <a:lnTo>
                      <a:pt x="34" y="15"/>
                    </a:lnTo>
                    <a:lnTo>
                      <a:pt x="31" y="20"/>
                    </a:lnTo>
                    <a:lnTo>
                      <a:pt x="29" y="25"/>
                    </a:lnTo>
                    <a:lnTo>
                      <a:pt x="26" y="25"/>
                    </a:lnTo>
                    <a:lnTo>
                      <a:pt x="18" y="28"/>
                    </a:lnTo>
                    <a:lnTo>
                      <a:pt x="11" y="25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5" y="10"/>
                    </a:lnTo>
                    <a:lnTo>
                      <a:pt x="8" y="12"/>
                    </a:lnTo>
                    <a:lnTo>
                      <a:pt x="8" y="15"/>
                    </a:lnTo>
                    <a:lnTo>
                      <a:pt x="5" y="18"/>
                    </a:lnTo>
                    <a:lnTo>
                      <a:pt x="3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8" name="Freeform 2488"/>
              <p:cNvSpPr>
                <a:spLocks/>
              </p:cNvSpPr>
              <p:nvPr/>
            </p:nvSpPr>
            <p:spPr bwMode="auto">
              <a:xfrm>
                <a:off x="3423" y="1710"/>
                <a:ext cx="5" cy="16"/>
              </a:xfrm>
              <a:custGeom>
                <a:avLst/>
                <a:gdLst>
                  <a:gd name="T0" fmla="*/ 5 w 5"/>
                  <a:gd name="T1" fmla="*/ 0 h 16"/>
                  <a:gd name="T2" fmla="*/ 5 w 5"/>
                  <a:gd name="T3" fmla="*/ 5 h 16"/>
                  <a:gd name="T4" fmla="*/ 5 w 5"/>
                  <a:gd name="T5" fmla="*/ 13 h 16"/>
                  <a:gd name="T6" fmla="*/ 0 w 5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6">
                    <a:moveTo>
                      <a:pt x="5" y="0"/>
                    </a:moveTo>
                    <a:lnTo>
                      <a:pt x="5" y="5"/>
                    </a:lnTo>
                    <a:lnTo>
                      <a:pt x="5" y="13"/>
                    </a:lnTo>
                    <a:lnTo>
                      <a:pt x="0" y="1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29" name="Freeform 2489"/>
              <p:cNvSpPr>
                <a:spLocks/>
              </p:cNvSpPr>
              <p:nvPr/>
            </p:nvSpPr>
            <p:spPr bwMode="auto">
              <a:xfrm>
                <a:off x="3415" y="1703"/>
                <a:ext cx="11" cy="28"/>
              </a:xfrm>
              <a:custGeom>
                <a:avLst/>
                <a:gdLst>
                  <a:gd name="T0" fmla="*/ 6 w 11"/>
                  <a:gd name="T1" fmla="*/ 0 h 28"/>
                  <a:gd name="T2" fmla="*/ 8 w 11"/>
                  <a:gd name="T3" fmla="*/ 2 h 28"/>
                  <a:gd name="T4" fmla="*/ 11 w 11"/>
                  <a:gd name="T5" fmla="*/ 5 h 28"/>
                  <a:gd name="T6" fmla="*/ 11 w 11"/>
                  <a:gd name="T7" fmla="*/ 12 h 28"/>
                  <a:gd name="T8" fmla="*/ 11 w 11"/>
                  <a:gd name="T9" fmla="*/ 20 h 28"/>
                  <a:gd name="T10" fmla="*/ 6 w 11"/>
                  <a:gd name="T11" fmla="*/ 25 h 28"/>
                  <a:gd name="T12" fmla="*/ 0 w 11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28">
                    <a:moveTo>
                      <a:pt x="6" y="0"/>
                    </a:moveTo>
                    <a:lnTo>
                      <a:pt x="8" y="2"/>
                    </a:lnTo>
                    <a:lnTo>
                      <a:pt x="11" y="5"/>
                    </a:lnTo>
                    <a:lnTo>
                      <a:pt x="11" y="12"/>
                    </a:lnTo>
                    <a:lnTo>
                      <a:pt x="11" y="20"/>
                    </a:lnTo>
                    <a:lnTo>
                      <a:pt x="6" y="25"/>
                    </a:lnTo>
                    <a:lnTo>
                      <a:pt x="0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0" name="Rectangle 2490"/>
              <p:cNvSpPr>
                <a:spLocks noChangeArrowheads="1"/>
              </p:cNvSpPr>
              <p:nvPr/>
            </p:nvSpPr>
            <p:spPr bwMode="auto">
              <a:xfrm>
                <a:off x="3400" y="1715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1" name="Rectangle 2491"/>
              <p:cNvSpPr>
                <a:spLocks noChangeArrowheads="1"/>
              </p:cNvSpPr>
              <p:nvPr/>
            </p:nvSpPr>
            <p:spPr bwMode="auto">
              <a:xfrm>
                <a:off x="3451" y="1697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2" name="Freeform 2492"/>
              <p:cNvSpPr>
                <a:spLocks/>
              </p:cNvSpPr>
              <p:nvPr/>
            </p:nvSpPr>
            <p:spPr bwMode="auto">
              <a:xfrm>
                <a:off x="3449" y="1690"/>
                <a:ext cx="31" cy="23"/>
              </a:xfrm>
              <a:custGeom>
                <a:avLst/>
                <a:gdLst>
                  <a:gd name="T0" fmla="*/ 2 w 31"/>
                  <a:gd name="T1" fmla="*/ 5 h 23"/>
                  <a:gd name="T2" fmla="*/ 5 w 31"/>
                  <a:gd name="T3" fmla="*/ 5 h 23"/>
                  <a:gd name="T4" fmla="*/ 8 w 31"/>
                  <a:gd name="T5" fmla="*/ 7 h 23"/>
                  <a:gd name="T6" fmla="*/ 8 w 31"/>
                  <a:gd name="T7" fmla="*/ 10 h 23"/>
                  <a:gd name="T8" fmla="*/ 2 w 31"/>
                  <a:gd name="T9" fmla="*/ 13 h 23"/>
                  <a:gd name="T10" fmla="*/ 2 w 31"/>
                  <a:gd name="T11" fmla="*/ 13 h 23"/>
                  <a:gd name="T12" fmla="*/ 0 w 31"/>
                  <a:gd name="T13" fmla="*/ 10 h 23"/>
                  <a:gd name="T14" fmla="*/ 0 w 31"/>
                  <a:gd name="T15" fmla="*/ 7 h 23"/>
                  <a:gd name="T16" fmla="*/ 2 w 31"/>
                  <a:gd name="T17" fmla="*/ 2 h 23"/>
                  <a:gd name="T18" fmla="*/ 5 w 31"/>
                  <a:gd name="T19" fmla="*/ 2 h 23"/>
                  <a:gd name="T20" fmla="*/ 13 w 31"/>
                  <a:gd name="T21" fmla="*/ 0 h 23"/>
                  <a:gd name="T22" fmla="*/ 23 w 31"/>
                  <a:gd name="T23" fmla="*/ 2 h 23"/>
                  <a:gd name="T24" fmla="*/ 28 w 31"/>
                  <a:gd name="T25" fmla="*/ 5 h 23"/>
                  <a:gd name="T26" fmla="*/ 31 w 31"/>
                  <a:gd name="T27" fmla="*/ 10 h 23"/>
                  <a:gd name="T28" fmla="*/ 28 w 31"/>
                  <a:gd name="T29" fmla="*/ 18 h 23"/>
                  <a:gd name="T30" fmla="*/ 26 w 31"/>
                  <a:gd name="T31" fmla="*/ 23 h 23"/>
                  <a:gd name="T32" fmla="*/ 18 w 31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23">
                    <a:moveTo>
                      <a:pt x="2" y="5"/>
                    </a:moveTo>
                    <a:lnTo>
                      <a:pt x="5" y="5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2" y="13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13" y="0"/>
                    </a:lnTo>
                    <a:lnTo>
                      <a:pt x="23" y="2"/>
                    </a:lnTo>
                    <a:lnTo>
                      <a:pt x="28" y="5"/>
                    </a:lnTo>
                    <a:lnTo>
                      <a:pt x="31" y="10"/>
                    </a:lnTo>
                    <a:lnTo>
                      <a:pt x="28" y="18"/>
                    </a:lnTo>
                    <a:lnTo>
                      <a:pt x="26" y="23"/>
                    </a:lnTo>
                    <a:lnTo>
                      <a:pt x="18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3" name="Freeform 2493"/>
              <p:cNvSpPr>
                <a:spLocks/>
              </p:cNvSpPr>
              <p:nvPr/>
            </p:nvSpPr>
            <p:spPr bwMode="auto">
              <a:xfrm>
                <a:off x="3472" y="1695"/>
                <a:ext cx="5" cy="15"/>
              </a:xfrm>
              <a:custGeom>
                <a:avLst/>
                <a:gdLst>
                  <a:gd name="T0" fmla="*/ 3 w 5"/>
                  <a:gd name="T1" fmla="*/ 0 h 15"/>
                  <a:gd name="T2" fmla="*/ 5 w 5"/>
                  <a:gd name="T3" fmla="*/ 5 h 15"/>
                  <a:gd name="T4" fmla="*/ 3 w 5"/>
                  <a:gd name="T5" fmla="*/ 13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3" y="0"/>
                    </a:moveTo>
                    <a:lnTo>
                      <a:pt x="5" y="5"/>
                    </a:lnTo>
                    <a:lnTo>
                      <a:pt x="3" y="13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4" name="Freeform 2494"/>
              <p:cNvSpPr>
                <a:spLocks/>
              </p:cNvSpPr>
              <p:nvPr/>
            </p:nvSpPr>
            <p:spPr bwMode="auto">
              <a:xfrm>
                <a:off x="3464" y="1692"/>
                <a:ext cx="11" cy="21"/>
              </a:xfrm>
              <a:custGeom>
                <a:avLst/>
                <a:gdLst>
                  <a:gd name="T0" fmla="*/ 6 w 11"/>
                  <a:gd name="T1" fmla="*/ 0 h 21"/>
                  <a:gd name="T2" fmla="*/ 8 w 11"/>
                  <a:gd name="T3" fmla="*/ 3 h 21"/>
                  <a:gd name="T4" fmla="*/ 11 w 11"/>
                  <a:gd name="T5" fmla="*/ 8 h 21"/>
                  <a:gd name="T6" fmla="*/ 8 w 11"/>
                  <a:gd name="T7" fmla="*/ 16 h 21"/>
                  <a:gd name="T8" fmla="*/ 6 w 11"/>
                  <a:gd name="T9" fmla="*/ 18 h 21"/>
                  <a:gd name="T10" fmla="*/ 0 w 11"/>
                  <a:gd name="T11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1">
                    <a:moveTo>
                      <a:pt x="6" y="0"/>
                    </a:moveTo>
                    <a:lnTo>
                      <a:pt x="8" y="3"/>
                    </a:lnTo>
                    <a:lnTo>
                      <a:pt x="11" y="8"/>
                    </a:lnTo>
                    <a:lnTo>
                      <a:pt x="8" y="16"/>
                    </a:lnTo>
                    <a:lnTo>
                      <a:pt x="6" y="18"/>
                    </a:lnTo>
                    <a:lnTo>
                      <a:pt x="0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5" name="Freeform 2495"/>
              <p:cNvSpPr>
                <a:spLocks/>
              </p:cNvSpPr>
              <p:nvPr/>
            </p:nvSpPr>
            <p:spPr bwMode="auto">
              <a:xfrm>
                <a:off x="3444" y="1710"/>
                <a:ext cx="31" cy="29"/>
              </a:xfrm>
              <a:custGeom>
                <a:avLst/>
                <a:gdLst>
                  <a:gd name="T0" fmla="*/ 15 w 31"/>
                  <a:gd name="T1" fmla="*/ 0 h 29"/>
                  <a:gd name="T2" fmla="*/ 23 w 31"/>
                  <a:gd name="T3" fmla="*/ 3 h 29"/>
                  <a:gd name="T4" fmla="*/ 28 w 31"/>
                  <a:gd name="T5" fmla="*/ 5 h 29"/>
                  <a:gd name="T6" fmla="*/ 31 w 31"/>
                  <a:gd name="T7" fmla="*/ 11 h 29"/>
                  <a:gd name="T8" fmla="*/ 31 w 31"/>
                  <a:gd name="T9" fmla="*/ 16 h 29"/>
                  <a:gd name="T10" fmla="*/ 31 w 31"/>
                  <a:gd name="T11" fmla="*/ 24 h 29"/>
                  <a:gd name="T12" fmla="*/ 28 w 31"/>
                  <a:gd name="T13" fmla="*/ 26 h 29"/>
                  <a:gd name="T14" fmla="*/ 26 w 31"/>
                  <a:gd name="T15" fmla="*/ 29 h 29"/>
                  <a:gd name="T16" fmla="*/ 18 w 31"/>
                  <a:gd name="T17" fmla="*/ 29 h 29"/>
                  <a:gd name="T18" fmla="*/ 7 w 31"/>
                  <a:gd name="T19" fmla="*/ 29 h 29"/>
                  <a:gd name="T20" fmla="*/ 2 w 31"/>
                  <a:gd name="T21" fmla="*/ 24 h 29"/>
                  <a:gd name="T22" fmla="*/ 0 w 31"/>
                  <a:gd name="T23" fmla="*/ 21 h 29"/>
                  <a:gd name="T24" fmla="*/ 0 w 31"/>
                  <a:gd name="T25" fmla="*/ 16 h 29"/>
                  <a:gd name="T26" fmla="*/ 0 w 31"/>
                  <a:gd name="T27" fmla="*/ 13 h 29"/>
                  <a:gd name="T28" fmla="*/ 2 w 31"/>
                  <a:gd name="T29" fmla="*/ 13 h 29"/>
                  <a:gd name="T30" fmla="*/ 5 w 31"/>
                  <a:gd name="T31" fmla="*/ 13 h 29"/>
                  <a:gd name="T32" fmla="*/ 5 w 31"/>
                  <a:gd name="T33" fmla="*/ 16 h 29"/>
                  <a:gd name="T34" fmla="*/ 5 w 31"/>
                  <a:gd name="T35" fmla="*/ 18 h 29"/>
                  <a:gd name="T36" fmla="*/ 2 w 31"/>
                  <a:gd name="T37" fmla="*/ 21 h 29"/>
                  <a:gd name="T38" fmla="*/ 0 w 31"/>
                  <a:gd name="T39" fmla="*/ 1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1" h="29">
                    <a:moveTo>
                      <a:pt x="15" y="0"/>
                    </a:moveTo>
                    <a:lnTo>
                      <a:pt x="23" y="3"/>
                    </a:lnTo>
                    <a:lnTo>
                      <a:pt x="28" y="5"/>
                    </a:lnTo>
                    <a:lnTo>
                      <a:pt x="31" y="11"/>
                    </a:lnTo>
                    <a:lnTo>
                      <a:pt x="31" y="16"/>
                    </a:lnTo>
                    <a:lnTo>
                      <a:pt x="31" y="24"/>
                    </a:lnTo>
                    <a:lnTo>
                      <a:pt x="28" y="26"/>
                    </a:lnTo>
                    <a:lnTo>
                      <a:pt x="26" y="29"/>
                    </a:lnTo>
                    <a:lnTo>
                      <a:pt x="18" y="29"/>
                    </a:lnTo>
                    <a:lnTo>
                      <a:pt x="7" y="29"/>
                    </a:lnTo>
                    <a:lnTo>
                      <a:pt x="2" y="24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5" y="16"/>
                    </a:lnTo>
                    <a:lnTo>
                      <a:pt x="5" y="18"/>
                    </a:lnTo>
                    <a:lnTo>
                      <a:pt x="2" y="21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6" name="Freeform 2496"/>
              <p:cNvSpPr>
                <a:spLocks/>
              </p:cNvSpPr>
              <p:nvPr/>
            </p:nvSpPr>
            <p:spPr bwMode="auto">
              <a:xfrm>
                <a:off x="3470" y="1721"/>
                <a:ext cx="5" cy="15"/>
              </a:xfrm>
              <a:custGeom>
                <a:avLst/>
                <a:gdLst>
                  <a:gd name="T0" fmla="*/ 2 w 5"/>
                  <a:gd name="T1" fmla="*/ 0 h 15"/>
                  <a:gd name="T2" fmla="*/ 5 w 5"/>
                  <a:gd name="T3" fmla="*/ 5 h 15"/>
                  <a:gd name="T4" fmla="*/ 2 w 5"/>
                  <a:gd name="T5" fmla="*/ 13 h 15"/>
                  <a:gd name="T6" fmla="*/ 0 w 5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5">
                    <a:moveTo>
                      <a:pt x="2" y="0"/>
                    </a:moveTo>
                    <a:lnTo>
                      <a:pt x="5" y="5"/>
                    </a:lnTo>
                    <a:lnTo>
                      <a:pt x="2" y="13"/>
                    </a:lnTo>
                    <a:lnTo>
                      <a:pt x="0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7" name="Freeform 2497"/>
              <p:cNvSpPr>
                <a:spLocks/>
              </p:cNvSpPr>
              <p:nvPr/>
            </p:nvSpPr>
            <p:spPr bwMode="auto">
              <a:xfrm>
                <a:off x="3462" y="1713"/>
                <a:ext cx="10" cy="26"/>
              </a:xfrm>
              <a:custGeom>
                <a:avLst/>
                <a:gdLst>
                  <a:gd name="T0" fmla="*/ 2 w 10"/>
                  <a:gd name="T1" fmla="*/ 0 h 26"/>
                  <a:gd name="T2" fmla="*/ 8 w 10"/>
                  <a:gd name="T3" fmla="*/ 2 h 26"/>
                  <a:gd name="T4" fmla="*/ 8 w 10"/>
                  <a:gd name="T5" fmla="*/ 5 h 26"/>
                  <a:gd name="T6" fmla="*/ 10 w 10"/>
                  <a:gd name="T7" fmla="*/ 13 h 26"/>
                  <a:gd name="T8" fmla="*/ 8 w 10"/>
                  <a:gd name="T9" fmla="*/ 18 h 26"/>
                  <a:gd name="T10" fmla="*/ 5 w 10"/>
                  <a:gd name="T11" fmla="*/ 26 h 26"/>
                  <a:gd name="T12" fmla="*/ 0 w 10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26">
                    <a:moveTo>
                      <a:pt x="2" y="0"/>
                    </a:moveTo>
                    <a:lnTo>
                      <a:pt x="8" y="2"/>
                    </a:lnTo>
                    <a:lnTo>
                      <a:pt x="8" y="5"/>
                    </a:lnTo>
                    <a:lnTo>
                      <a:pt x="10" y="13"/>
                    </a:lnTo>
                    <a:lnTo>
                      <a:pt x="8" y="18"/>
                    </a:lnTo>
                    <a:lnTo>
                      <a:pt x="5" y="26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8" name="Freeform 2498"/>
              <p:cNvSpPr>
                <a:spLocks/>
              </p:cNvSpPr>
              <p:nvPr/>
            </p:nvSpPr>
            <p:spPr bwMode="auto">
              <a:xfrm>
                <a:off x="3446" y="172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  <a:gd name="T8" fmla="*/ 0 w 3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39" name="Freeform 2499"/>
              <p:cNvSpPr>
                <a:spLocks/>
              </p:cNvSpPr>
              <p:nvPr/>
            </p:nvSpPr>
            <p:spPr bwMode="auto">
              <a:xfrm>
                <a:off x="3490" y="1700"/>
                <a:ext cx="34" cy="49"/>
              </a:xfrm>
              <a:custGeom>
                <a:avLst/>
                <a:gdLst>
                  <a:gd name="T0" fmla="*/ 21 w 34"/>
                  <a:gd name="T1" fmla="*/ 0 h 49"/>
                  <a:gd name="T2" fmla="*/ 13 w 34"/>
                  <a:gd name="T3" fmla="*/ 3 h 49"/>
                  <a:gd name="T4" fmla="*/ 5 w 34"/>
                  <a:gd name="T5" fmla="*/ 8 h 49"/>
                  <a:gd name="T6" fmla="*/ 3 w 34"/>
                  <a:gd name="T7" fmla="*/ 18 h 49"/>
                  <a:gd name="T8" fmla="*/ 0 w 34"/>
                  <a:gd name="T9" fmla="*/ 26 h 49"/>
                  <a:gd name="T10" fmla="*/ 0 w 34"/>
                  <a:gd name="T11" fmla="*/ 36 h 49"/>
                  <a:gd name="T12" fmla="*/ 3 w 34"/>
                  <a:gd name="T13" fmla="*/ 44 h 49"/>
                  <a:gd name="T14" fmla="*/ 10 w 34"/>
                  <a:gd name="T15" fmla="*/ 49 h 49"/>
                  <a:gd name="T16" fmla="*/ 13 w 34"/>
                  <a:gd name="T17" fmla="*/ 49 h 49"/>
                  <a:gd name="T18" fmla="*/ 21 w 34"/>
                  <a:gd name="T19" fmla="*/ 49 h 49"/>
                  <a:gd name="T20" fmla="*/ 29 w 34"/>
                  <a:gd name="T21" fmla="*/ 41 h 49"/>
                  <a:gd name="T22" fmla="*/ 31 w 34"/>
                  <a:gd name="T23" fmla="*/ 31 h 49"/>
                  <a:gd name="T24" fmla="*/ 34 w 34"/>
                  <a:gd name="T25" fmla="*/ 26 h 49"/>
                  <a:gd name="T26" fmla="*/ 34 w 34"/>
                  <a:gd name="T27" fmla="*/ 13 h 49"/>
                  <a:gd name="T28" fmla="*/ 31 w 34"/>
                  <a:gd name="T29" fmla="*/ 5 h 49"/>
                  <a:gd name="T30" fmla="*/ 23 w 34"/>
                  <a:gd name="T31" fmla="*/ 3 h 49"/>
                  <a:gd name="T32" fmla="*/ 21 w 34"/>
                  <a:gd name="T3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9">
                    <a:moveTo>
                      <a:pt x="21" y="0"/>
                    </a:moveTo>
                    <a:lnTo>
                      <a:pt x="13" y="3"/>
                    </a:lnTo>
                    <a:lnTo>
                      <a:pt x="5" y="8"/>
                    </a:lnTo>
                    <a:lnTo>
                      <a:pt x="3" y="18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3" y="44"/>
                    </a:lnTo>
                    <a:lnTo>
                      <a:pt x="10" y="49"/>
                    </a:lnTo>
                    <a:lnTo>
                      <a:pt x="13" y="49"/>
                    </a:lnTo>
                    <a:lnTo>
                      <a:pt x="21" y="49"/>
                    </a:lnTo>
                    <a:lnTo>
                      <a:pt x="29" y="41"/>
                    </a:lnTo>
                    <a:lnTo>
                      <a:pt x="31" y="31"/>
                    </a:lnTo>
                    <a:lnTo>
                      <a:pt x="34" y="26"/>
                    </a:lnTo>
                    <a:lnTo>
                      <a:pt x="34" y="13"/>
                    </a:lnTo>
                    <a:lnTo>
                      <a:pt x="31" y="5"/>
                    </a:lnTo>
                    <a:lnTo>
                      <a:pt x="23" y="3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0" name="Freeform 2500"/>
              <p:cNvSpPr>
                <a:spLocks/>
              </p:cNvSpPr>
              <p:nvPr/>
            </p:nvSpPr>
            <p:spPr bwMode="auto">
              <a:xfrm>
                <a:off x="3493" y="1703"/>
                <a:ext cx="10" cy="38"/>
              </a:xfrm>
              <a:custGeom>
                <a:avLst/>
                <a:gdLst>
                  <a:gd name="T0" fmla="*/ 10 w 10"/>
                  <a:gd name="T1" fmla="*/ 0 h 38"/>
                  <a:gd name="T2" fmla="*/ 5 w 10"/>
                  <a:gd name="T3" fmla="*/ 5 h 38"/>
                  <a:gd name="T4" fmla="*/ 2 w 10"/>
                  <a:gd name="T5" fmla="*/ 12 h 38"/>
                  <a:gd name="T6" fmla="*/ 0 w 10"/>
                  <a:gd name="T7" fmla="*/ 25 h 38"/>
                  <a:gd name="T8" fmla="*/ 0 w 10"/>
                  <a:gd name="T9" fmla="*/ 33 h 38"/>
                  <a:gd name="T10" fmla="*/ 0 w 10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8">
                    <a:moveTo>
                      <a:pt x="10" y="0"/>
                    </a:moveTo>
                    <a:lnTo>
                      <a:pt x="5" y="5"/>
                    </a:lnTo>
                    <a:lnTo>
                      <a:pt x="2" y="12"/>
                    </a:lnTo>
                    <a:lnTo>
                      <a:pt x="0" y="25"/>
                    </a:lnTo>
                    <a:lnTo>
                      <a:pt x="0" y="33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1" name="Freeform 2501"/>
              <p:cNvSpPr>
                <a:spLocks/>
              </p:cNvSpPr>
              <p:nvPr/>
            </p:nvSpPr>
            <p:spPr bwMode="auto">
              <a:xfrm>
                <a:off x="3511" y="1708"/>
                <a:ext cx="10" cy="38"/>
              </a:xfrm>
              <a:custGeom>
                <a:avLst/>
                <a:gdLst>
                  <a:gd name="T0" fmla="*/ 0 w 10"/>
                  <a:gd name="T1" fmla="*/ 38 h 38"/>
                  <a:gd name="T2" fmla="*/ 5 w 10"/>
                  <a:gd name="T3" fmla="*/ 33 h 38"/>
                  <a:gd name="T4" fmla="*/ 8 w 10"/>
                  <a:gd name="T5" fmla="*/ 26 h 38"/>
                  <a:gd name="T6" fmla="*/ 10 w 10"/>
                  <a:gd name="T7" fmla="*/ 15 h 38"/>
                  <a:gd name="T8" fmla="*/ 10 w 10"/>
                  <a:gd name="T9" fmla="*/ 5 h 38"/>
                  <a:gd name="T10" fmla="*/ 10 w 10"/>
                  <a:gd name="T1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8">
                    <a:moveTo>
                      <a:pt x="0" y="38"/>
                    </a:moveTo>
                    <a:lnTo>
                      <a:pt x="5" y="33"/>
                    </a:lnTo>
                    <a:lnTo>
                      <a:pt x="8" y="26"/>
                    </a:lnTo>
                    <a:lnTo>
                      <a:pt x="10" y="15"/>
                    </a:lnTo>
                    <a:lnTo>
                      <a:pt x="10" y="5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2" name="Freeform 2502"/>
              <p:cNvSpPr>
                <a:spLocks/>
              </p:cNvSpPr>
              <p:nvPr/>
            </p:nvSpPr>
            <p:spPr bwMode="auto">
              <a:xfrm>
                <a:off x="3495" y="1700"/>
                <a:ext cx="16" cy="49"/>
              </a:xfrm>
              <a:custGeom>
                <a:avLst/>
                <a:gdLst>
                  <a:gd name="T0" fmla="*/ 16 w 16"/>
                  <a:gd name="T1" fmla="*/ 0 h 49"/>
                  <a:gd name="T2" fmla="*/ 11 w 16"/>
                  <a:gd name="T3" fmla="*/ 3 h 49"/>
                  <a:gd name="T4" fmla="*/ 5 w 16"/>
                  <a:gd name="T5" fmla="*/ 5 h 49"/>
                  <a:gd name="T6" fmla="*/ 3 w 16"/>
                  <a:gd name="T7" fmla="*/ 18 h 49"/>
                  <a:gd name="T8" fmla="*/ 0 w 16"/>
                  <a:gd name="T9" fmla="*/ 28 h 49"/>
                  <a:gd name="T10" fmla="*/ 0 w 16"/>
                  <a:gd name="T11" fmla="*/ 39 h 49"/>
                  <a:gd name="T12" fmla="*/ 0 w 16"/>
                  <a:gd name="T13" fmla="*/ 44 h 49"/>
                  <a:gd name="T14" fmla="*/ 5 w 16"/>
                  <a:gd name="T15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9">
                    <a:moveTo>
                      <a:pt x="16" y="0"/>
                    </a:moveTo>
                    <a:lnTo>
                      <a:pt x="11" y="3"/>
                    </a:lnTo>
                    <a:lnTo>
                      <a:pt x="5" y="5"/>
                    </a:lnTo>
                    <a:lnTo>
                      <a:pt x="3" y="18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5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3" name="Freeform 2503"/>
              <p:cNvSpPr>
                <a:spLocks/>
              </p:cNvSpPr>
              <p:nvPr/>
            </p:nvSpPr>
            <p:spPr bwMode="auto">
              <a:xfrm>
                <a:off x="3503" y="1703"/>
                <a:ext cx="16" cy="46"/>
              </a:xfrm>
              <a:custGeom>
                <a:avLst/>
                <a:gdLst>
                  <a:gd name="T0" fmla="*/ 0 w 16"/>
                  <a:gd name="T1" fmla="*/ 46 h 46"/>
                  <a:gd name="T2" fmla="*/ 5 w 16"/>
                  <a:gd name="T3" fmla="*/ 43 h 46"/>
                  <a:gd name="T4" fmla="*/ 10 w 16"/>
                  <a:gd name="T5" fmla="*/ 41 h 46"/>
                  <a:gd name="T6" fmla="*/ 13 w 16"/>
                  <a:gd name="T7" fmla="*/ 31 h 46"/>
                  <a:gd name="T8" fmla="*/ 16 w 16"/>
                  <a:gd name="T9" fmla="*/ 18 h 46"/>
                  <a:gd name="T10" fmla="*/ 16 w 16"/>
                  <a:gd name="T11" fmla="*/ 7 h 46"/>
                  <a:gd name="T12" fmla="*/ 16 w 16"/>
                  <a:gd name="T13" fmla="*/ 2 h 46"/>
                  <a:gd name="T14" fmla="*/ 10 w 16"/>
                  <a:gd name="T1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6">
                    <a:moveTo>
                      <a:pt x="0" y="46"/>
                    </a:moveTo>
                    <a:lnTo>
                      <a:pt x="5" y="43"/>
                    </a:lnTo>
                    <a:lnTo>
                      <a:pt x="10" y="41"/>
                    </a:lnTo>
                    <a:lnTo>
                      <a:pt x="13" y="31"/>
                    </a:lnTo>
                    <a:lnTo>
                      <a:pt x="16" y="18"/>
                    </a:lnTo>
                    <a:lnTo>
                      <a:pt x="16" y="7"/>
                    </a:lnTo>
                    <a:lnTo>
                      <a:pt x="16" y="2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4" name="Freeform 2504"/>
              <p:cNvSpPr>
                <a:spLocks/>
              </p:cNvSpPr>
              <p:nvPr/>
            </p:nvSpPr>
            <p:spPr bwMode="auto">
              <a:xfrm>
                <a:off x="3428" y="1736"/>
                <a:ext cx="217" cy="240"/>
              </a:xfrm>
              <a:custGeom>
                <a:avLst/>
                <a:gdLst>
                  <a:gd name="T0" fmla="*/ 0 w 217"/>
                  <a:gd name="T1" fmla="*/ 232 h 240"/>
                  <a:gd name="T2" fmla="*/ 52 w 217"/>
                  <a:gd name="T3" fmla="*/ 240 h 240"/>
                  <a:gd name="T4" fmla="*/ 67 w 217"/>
                  <a:gd name="T5" fmla="*/ 235 h 240"/>
                  <a:gd name="T6" fmla="*/ 91 w 217"/>
                  <a:gd name="T7" fmla="*/ 225 h 240"/>
                  <a:gd name="T8" fmla="*/ 101 w 217"/>
                  <a:gd name="T9" fmla="*/ 212 h 240"/>
                  <a:gd name="T10" fmla="*/ 103 w 217"/>
                  <a:gd name="T11" fmla="*/ 196 h 240"/>
                  <a:gd name="T12" fmla="*/ 109 w 217"/>
                  <a:gd name="T13" fmla="*/ 183 h 240"/>
                  <a:gd name="T14" fmla="*/ 119 w 217"/>
                  <a:gd name="T15" fmla="*/ 170 h 240"/>
                  <a:gd name="T16" fmla="*/ 127 w 217"/>
                  <a:gd name="T17" fmla="*/ 165 h 240"/>
                  <a:gd name="T18" fmla="*/ 132 w 217"/>
                  <a:gd name="T19" fmla="*/ 160 h 240"/>
                  <a:gd name="T20" fmla="*/ 132 w 217"/>
                  <a:gd name="T21" fmla="*/ 147 h 240"/>
                  <a:gd name="T22" fmla="*/ 132 w 217"/>
                  <a:gd name="T23" fmla="*/ 147 h 240"/>
                  <a:gd name="T24" fmla="*/ 111 w 217"/>
                  <a:gd name="T25" fmla="*/ 129 h 240"/>
                  <a:gd name="T26" fmla="*/ 83 w 217"/>
                  <a:gd name="T27" fmla="*/ 114 h 240"/>
                  <a:gd name="T28" fmla="*/ 72 w 217"/>
                  <a:gd name="T29" fmla="*/ 108 h 240"/>
                  <a:gd name="T30" fmla="*/ 44 w 217"/>
                  <a:gd name="T31" fmla="*/ 90 h 240"/>
                  <a:gd name="T32" fmla="*/ 34 w 217"/>
                  <a:gd name="T33" fmla="*/ 78 h 240"/>
                  <a:gd name="T34" fmla="*/ 34 w 217"/>
                  <a:gd name="T35" fmla="*/ 78 h 240"/>
                  <a:gd name="T36" fmla="*/ 29 w 217"/>
                  <a:gd name="T37" fmla="*/ 67 h 240"/>
                  <a:gd name="T38" fmla="*/ 36 w 217"/>
                  <a:gd name="T39" fmla="*/ 65 h 240"/>
                  <a:gd name="T40" fmla="*/ 49 w 217"/>
                  <a:gd name="T41" fmla="*/ 62 h 240"/>
                  <a:gd name="T42" fmla="*/ 88 w 217"/>
                  <a:gd name="T43" fmla="*/ 62 h 240"/>
                  <a:gd name="T44" fmla="*/ 96 w 217"/>
                  <a:gd name="T45" fmla="*/ 62 h 240"/>
                  <a:gd name="T46" fmla="*/ 109 w 217"/>
                  <a:gd name="T47" fmla="*/ 59 h 240"/>
                  <a:gd name="T48" fmla="*/ 116 w 217"/>
                  <a:gd name="T49" fmla="*/ 54 h 240"/>
                  <a:gd name="T50" fmla="*/ 137 w 217"/>
                  <a:gd name="T51" fmla="*/ 54 h 240"/>
                  <a:gd name="T52" fmla="*/ 152 w 217"/>
                  <a:gd name="T53" fmla="*/ 52 h 240"/>
                  <a:gd name="T54" fmla="*/ 145 w 217"/>
                  <a:gd name="T55" fmla="*/ 44 h 240"/>
                  <a:gd name="T56" fmla="*/ 132 w 217"/>
                  <a:gd name="T57" fmla="*/ 34 h 240"/>
                  <a:gd name="T58" fmla="*/ 145 w 217"/>
                  <a:gd name="T59" fmla="*/ 34 h 240"/>
                  <a:gd name="T60" fmla="*/ 160 w 217"/>
                  <a:gd name="T61" fmla="*/ 34 h 240"/>
                  <a:gd name="T62" fmla="*/ 147 w 217"/>
                  <a:gd name="T63" fmla="*/ 26 h 240"/>
                  <a:gd name="T64" fmla="*/ 142 w 217"/>
                  <a:gd name="T65" fmla="*/ 21 h 240"/>
                  <a:gd name="T66" fmla="*/ 168 w 217"/>
                  <a:gd name="T67" fmla="*/ 26 h 240"/>
                  <a:gd name="T68" fmla="*/ 181 w 217"/>
                  <a:gd name="T69" fmla="*/ 31 h 240"/>
                  <a:gd name="T70" fmla="*/ 217 w 217"/>
                  <a:gd name="T71" fmla="*/ 39 h 240"/>
                  <a:gd name="T72" fmla="*/ 194 w 217"/>
                  <a:gd name="T73" fmla="*/ 28 h 240"/>
                  <a:gd name="T74" fmla="*/ 168 w 217"/>
                  <a:gd name="T75" fmla="*/ 21 h 240"/>
                  <a:gd name="T76" fmla="*/ 134 w 217"/>
                  <a:gd name="T77" fmla="*/ 10 h 240"/>
                  <a:gd name="T78" fmla="*/ 132 w 217"/>
                  <a:gd name="T79" fmla="*/ 8 h 240"/>
                  <a:gd name="T80" fmla="*/ 171 w 217"/>
                  <a:gd name="T81" fmla="*/ 18 h 240"/>
                  <a:gd name="T82" fmla="*/ 183 w 217"/>
                  <a:gd name="T83" fmla="*/ 21 h 240"/>
                  <a:gd name="T84" fmla="*/ 207 w 217"/>
                  <a:gd name="T85" fmla="*/ 26 h 240"/>
                  <a:gd name="T86" fmla="*/ 171 w 217"/>
                  <a:gd name="T87" fmla="*/ 16 h 240"/>
                  <a:gd name="T88" fmla="*/ 155 w 217"/>
                  <a:gd name="T89" fmla="*/ 10 h 240"/>
                  <a:gd name="T90" fmla="*/ 121 w 217"/>
                  <a:gd name="T9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17" h="240">
                    <a:moveTo>
                      <a:pt x="0" y="232"/>
                    </a:moveTo>
                    <a:lnTo>
                      <a:pt x="52" y="240"/>
                    </a:lnTo>
                    <a:lnTo>
                      <a:pt x="67" y="235"/>
                    </a:lnTo>
                    <a:lnTo>
                      <a:pt x="91" y="225"/>
                    </a:lnTo>
                    <a:lnTo>
                      <a:pt x="101" y="212"/>
                    </a:lnTo>
                    <a:lnTo>
                      <a:pt x="103" y="196"/>
                    </a:lnTo>
                    <a:lnTo>
                      <a:pt x="109" y="183"/>
                    </a:lnTo>
                    <a:lnTo>
                      <a:pt x="119" y="170"/>
                    </a:lnTo>
                    <a:lnTo>
                      <a:pt x="127" y="165"/>
                    </a:lnTo>
                    <a:lnTo>
                      <a:pt x="132" y="160"/>
                    </a:lnTo>
                    <a:lnTo>
                      <a:pt x="132" y="147"/>
                    </a:lnTo>
                    <a:lnTo>
                      <a:pt x="132" y="147"/>
                    </a:lnTo>
                    <a:lnTo>
                      <a:pt x="111" y="129"/>
                    </a:lnTo>
                    <a:lnTo>
                      <a:pt x="83" y="114"/>
                    </a:lnTo>
                    <a:lnTo>
                      <a:pt x="72" y="108"/>
                    </a:lnTo>
                    <a:lnTo>
                      <a:pt x="44" y="90"/>
                    </a:lnTo>
                    <a:lnTo>
                      <a:pt x="34" y="78"/>
                    </a:lnTo>
                    <a:lnTo>
                      <a:pt x="34" y="78"/>
                    </a:lnTo>
                    <a:lnTo>
                      <a:pt x="29" y="67"/>
                    </a:lnTo>
                    <a:lnTo>
                      <a:pt x="36" y="65"/>
                    </a:lnTo>
                    <a:lnTo>
                      <a:pt x="49" y="62"/>
                    </a:lnTo>
                    <a:lnTo>
                      <a:pt x="88" y="62"/>
                    </a:lnTo>
                    <a:lnTo>
                      <a:pt x="96" y="62"/>
                    </a:lnTo>
                    <a:lnTo>
                      <a:pt x="109" y="59"/>
                    </a:lnTo>
                    <a:lnTo>
                      <a:pt x="116" y="54"/>
                    </a:lnTo>
                    <a:lnTo>
                      <a:pt x="137" y="54"/>
                    </a:lnTo>
                    <a:lnTo>
                      <a:pt x="152" y="52"/>
                    </a:lnTo>
                    <a:lnTo>
                      <a:pt x="145" y="44"/>
                    </a:lnTo>
                    <a:lnTo>
                      <a:pt x="132" y="34"/>
                    </a:lnTo>
                    <a:lnTo>
                      <a:pt x="145" y="34"/>
                    </a:lnTo>
                    <a:lnTo>
                      <a:pt x="160" y="34"/>
                    </a:lnTo>
                    <a:lnTo>
                      <a:pt x="147" y="26"/>
                    </a:lnTo>
                    <a:lnTo>
                      <a:pt x="142" y="21"/>
                    </a:lnTo>
                    <a:lnTo>
                      <a:pt x="168" y="26"/>
                    </a:lnTo>
                    <a:lnTo>
                      <a:pt x="181" y="31"/>
                    </a:lnTo>
                    <a:lnTo>
                      <a:pt x="217" y="39"/>
                    </a:lnTo>
                    <a:lnTo>
                      <a:pt x="194" y="28"/>
                    </a:lnTo>
                    <a:lnTo>
                      <a:pt x="168" y="21"/>
                    </a:lnTo>
                    <a:lnTo>
                      <a:pt x="134" y="10"/>
                    </a:lnTo>
                    <a:lnTo>
                      <a:pt x="132" y="8"/>
                    </a:lnTo>
                    <a:lnTo>
                      <a:pt x="171" y="18"/>
                    </a:lnTo>
                    <a:lnTo>
                      <a:pt x="183" y="21"/>
                    </a:lnTo>
                    <a:lnTo>
                      <a:pt x="207" y="26"/>
                    </a:lnTo>
                    <a:lnTo>
                      <a:pt x="171" y="16"/>
                    </a:lnTo>
                    <a:lnTo>
                      <a:pt x="155" y="10"/>
                    </a:lnTo>
                    <a:lnTo>
                      <a:pt x="1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5" name="Freeform 2505"/>
              <p:cNvSpPr>
                <a:spLocks/>
              </p:cNvSpPr>
              <p:nvPr/>
            </p:nvSpPr>
            <p:spPr bwMode="auto">
              <a:xfrm>
                <a:off x="3227" y="1685"/>
                <a:ext cx="201" cy="283"/>
              </a:xfrm>
              <a:custGeom>
                <a:avLst/>
                <a:gdLst>
                  <a:gd name="T0" fmla="*/ 145 w 201"/>
                  <a:gd name="T1" fmla="*/ 12 h 283"/>
                  <a:gd name="T2" fmla="*/ 139 w 201"/>
                  <a:gd name="T3" fmla="*/ 12 h 283"/>
                  <a:gd name="T4" fmla="*/ 111 w 201"/>
                  <a:gd name="T5" fmla="*/ 10 h 283"/>
                  <a:gd name="T6" fmla="*/ 80 w 201"/>
                  <a:gd name="T7" fmla="*/ 5 h 283"/>
                  <a:gd name="T8" fmla="*/ 36 w 201"/>
                  <a:gd name="T9" fmla="*/ 0 h 283"/>
                  <a:gd name="T10" fmla="*/ 21 w 201"/>
                  <a:gd name="T11" fmla="*/ 0 h 283"/>
                  <a:gd name="T12" fmla="*/ 16 w 201"/>
                  <a:gd name="T13" fmla="*/ 0 h 283"/>
                  <a:gd name="T14" fmla="*/ 18 w 201"/>
                  <a:gd name="T15" fmla="*/ 0 h 283"/>
                  <a:gd name="T16" fmla="*/ 21 w 201"/>
                  <a:gd name="T17" fmla="*/ 2 h 283"/>
                  <a:gd name="T18" fmla="*/ 36 w 201"/>
                  <a:gd name="T19" fmla="*/ 5 h 283"/>
                  <a:gd name="T20" fmla="*/ 41 w 201"/>
                  <a:gd name="T21" fmla="*/ 7 h 283"/>
                  <a:gd name="T22" fmla="*/ 23 w 201"/>
                  <a:gd name="T23" fmla="*/ 7 h 283"/>
                  <a:gd name="T24" fmla="*/ 21 w 201"/>
                  <a:gd name="T25" fmla="*/ 7 h 283"/>
                  <a:gd name="T26" fmla="*/ 8 w 201"/>
                  <a:gd name="T27" fmla="*/ 7 h 283"/>
                  <a:gd name="T28" fmla="*/ 8 w 201"/>
                  <a:gd name="T29" fmla="*/ 10 h 283"/>
                  <a:gd name="T30" fmla="*/ 18 w 201"/>
                  <a:gd name="T31" fmla="*/ 12 h 283"/>
                  <a:gd name="T32" fmla="*/ 21 w 201"/>
                  <a:gd name="T33" fmla="*/ 12 h 283"/>
                  <a:gd name="T34" fmla="*/ 34 w 201"/>
                  <a:gd name="T35" fmla="*/ 18 h 283"/>
                  <a:gd name="T36" fmla="*/ 39 w 201"/>
                  <a:gd name="T37" fmla="*/ 23 h 283"/>
                  <a:gd name="T38" fmla="*/ 39 w 201"/>
                  <a:gd name="T39" fmla="*/ 25 h 283"/>
                  <a:gd name="T40" fmla="*/ 28 w 201"/>
                  <a:gd name="T41" fmla="*/ 30 h 283"/>
                  <a:gd name="T42" fmla="*/ 18 w 201"/>
                  <a:gd name="T43" fmla="*/ 30 h 283"/>
                  <a:gd name="T44" fmla="*/ 13 w 201"/>
                  <a:gd name="T45" fmla="*/ 33 h 283"/>
                  <a:gd name="T46" fmla="*/ 0 w 201"/>
                  <a:gd name="T47" fmla="*/ 38 h 283"/>
                  <a:gd name="T48" fmla="*/ 0 w 201"/>
                  <a:gd name="T49" fmla="*/ 43 h 283"/>
                  <a:gd name="T50" fmla="*/ 16 w 201"/>
                  <a:gd name="T51" fmla="*/ 51 h 283"/>
                  <a:gd name="T52" fmla="*/ 16 w 201"/>
                  <a:gd name="T53" fmla="*/ 51 h 283"/>
                  <a:gd name="T54" fmla="*/ 49 w 201"/>
                  <a:gd name="T55" fmla="*/ 61 h 283"/>
                  <a:gd name="T56" fmla="*/ 72 w 201"/>
                  <a:gd name="T57" fmla="*/ 72 h 283"/>
                  <a:gd name="T58" fmla="*/ 80 w 201"/>
                  <a:gd name="T59" fmla="*/ 74 h 283"/>
                  <a:gd name="T60" fmla="*/ 106 w 201"/>
                  <a:gd name="T61" fmla="*/ 85 h 283"/>
                  <a:gd name="T62" fmla="*/ 108 w 201"/>
                  <a:gd name="T63" fmla="*/ 95 h 283"/>
                  <a:gd name="T64" fmla="*/ 103 w 201"/>
                  <a:gd name="T65" fmla="*/ 103 h 283"/>
                  <a:gd name="T66" fmla="*/ 98 w 201"/>
                  <a:gd name="T67" fmla="*/ 113 h 283"/>
                  <a:gd name="T68" fmla="*/ 88 w 201"/>
                  <a:gd name="T69" fmla="*/ 123 h 283"/>
                  <a:gd name="T70" fmla="*/ 65 w 201"/>
                  <a:gd name="T71" fmla="*/ 131 h 283"/>
                  <a:gd name="T72" fmla="*/ 65 w 201"/>
                  <a:gd name="T73" fmla="*/ 131 h 283"/>
                  <a:gd name="T74" fmla="*/ 49 w 201"/>
                  <a:gd name="T75" fmla="*/ 141 h 283"/>
                  <a:gd name="T76" fmla="*/ 39 w 201"/>
                  <a:gd name="T77" fmla="*/ 152 h 283"/>
                  <a:gd name="T78" fmla="*/ 41 w 201"/>
                  <a:gd name="T79" fmla="*/ 167 h 283"/>
                  <a:gd name="T80" fmla="*/ 52 w 201"/>
                  <a:gd name="T81" fmla="*/ 180 h 283"/>
                  <a:gd name="T82" fmla="*/ 57 w 201"/>
                  <a:gd name="T83" fmla="*/ 188 h 283"/>
                  <a:gd name="T84" fmla="*/ 72 w 201"/>
                  <a:gd name="T85" fmla="*/ 198 h 283"/>
                  <a:gd name="T86" fmla="*/ 96 w 201"/>
                  <a:gd name="T87" fmla="*/ 216 h 283"/>
                  <a:gd name="T88" fmla="*/ 106 w 201"/>
                  <a:gd name="T89" fmla="*/ 227 h 283"/>
                  <a:gd name="T90" fmla="*/ 126 w 201"/>
                  <a:gd name="T91" fmla="*/ 239 h 283"/>
                  <a:gd name="T92" fmla="*/ 152 w 201"/>
                  <a:gd name="T93" fmla="*/ 257 h 283"/>
                  <a:gd name="T94" fmla="*/ 157 w 201"/>
                  <a:gd name="T95" fmla="*/ 260 h 283"/>
                  <a:gd name="T96" fmla="*/ 201 w 201"/>
                  <a:gd name="T97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01" h="283">
                    <a:moveTo>
                      <a:pt x="145" y="12"/>
                    </a:moveTo>
                    <a:lnTo>
                      <a:pt x="139" y="12"/>
                    </a:lnTo>
                    <a:lnTo>
                      <a:pt x="111" y="10"/>
                    </a:lnTo>
                    <a:lnTo>
                      <a:pt x="80" y="5"/>
                    </a:lnTo>
                    <a:lnTo>
                      <a:pt x="36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8" y="0"/>
                    </a:lnTo>
                    <a:lnTo>
                      <a:pt x="21" y="2"/>
                    </a:lnTo>
                    <a:lnTo>
                      <a:pt x="36" y="5"/>
                    </a:lnTo>
                    <a:lnTo>
                      <a:pt x="41" y="7"/>
                    </a:lnTo>
                    <a:lnTo>
                      <a:pt x="23" y="7"/>
                    </a:lnTo>
                    <a:lnTo>
                      <a:pt x="21" y="7"/>
                    </a:lnTo>
                    <a:lnTo>
                      <a:pt x="8" y="7"/>
                    </a:lnTo>
                    <a:lnTo>
                      <a:pt x="8" y="10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34" y="18"/>
                    </a:lnTo>
                    <a:lnTo>
                      <a:pt x="39" y="23"/>
                    </a:lnTo>
                    <a:lnTo>
                      <a:pt x="39" y="25"/>
                    </a:lnTo>
                    <a:lnTo>
                      <a:pt x="28" y="30"/>
                    </a:lnTo>
                    <a:lnTo>
                      <a:pt x="18" y="30"/>
                    </a:lnTo>
                    <a:lnTo>
                      <a:pt x="13" y="33"/>
                    </a:lnTo>
                    <a:lnTo>
                      <a:pt x="0" y="38"/>
                    </a:lnTo>
                    <a:lnTo>
                      <a:pt x="0" y="43"/>
                    </a:lnTo>
                    <a:lnTo>
                      <a:pt x="16" y="51"/>
                    </a:lnTo>
                    <a:lnTo>
                      <a:pt x="16" y="51"/>
                    </a:lnTo>
                    <a:lnTo>
                      <a:pt x="49" y="61"/>
                    </a:lnTo>
                    <a:lnTo>
                      <a:pt x="72" y="72"/>
                    </a:lnTo>
                    <a:lnTo>
                      <a:pt x="80" y="74"/>
                    </a:lnTo>
                    <a:lnTo>
                      <a:pt x="106" y="85"/>
                    </a:lnTo>
                    <a:lnTo>
                      <a:pt x="108" y="95"/>
                    </a:lnTo>
                    <a:lnTo>
                      <a:pt x="103" y="103"/>
                    </a:lnTo>
                    <a:lnTo>
                      <a:pt x="98" y="113"/>
                    </a:lnTo>
                    <a:lnTo>
                      <a:pt x="88" y="123"/>
                    </a:lnTo>
                    <a:lnTo>
                      <a:pt x="65" y="131"/>
                    </a:lnTo>
                    <a:lnTo>
                      <a:pt x="65" y="131"/>
                    </a:lnTo>
                    <a:lnTo>
                      <a:pt x="49" y="141"/>
                    </a:lnTo>
                    <a:lnTo>
                      <a:pt x="39" y="152"/>
                    </a:lnTo>
                    <a:lnTo>
                      <a:pt x="41" y="167"/>
                    </a:lnTo>
                    <a:lnTo>
                      <a:pt x="52" y="180"/>
                    </a:lnTo>
                    <a:lnTo>
                      <a:pt x="57" y="188"/>
                    </a:lnTo>
                    <a:lnTo>
                      <a:pt x="72" y="198"/>
                    </a:lnTo>
                    <a:lnTo>
                      <a:pt x="96" y="216"/>
                    </a:lnTo>
                    <a:lnTo>
                      <a:pt x="106" y="227"/>
                    </a:lnTo>
                    <a:lnTo>
                      <a:pt x="126" y="239"/>
                    </a:lnTo>
                    <a:lnTo>
                      <a:pt x="152" y="257"/>
                    </a:lnTo>
                    <a:lnTo>
                      <a:pt x="157" y="260"/>
                    </a:lnTo>
                    <a:lnTo>
                      <a:pt x="201" y="2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6" name="Freeform 2506"/>
              <p:cNvSpPr>
                <a:spLocks/>
              </p:cNvSpPr>
              <p:nvPr/>
            </p:nvSpPr>
            <p:spPr bwMode="auto">
              <a:xfrm>
                <a:off x="3317" y="1832"/>
                <a:ext cx="173" cy="74"/>
              </a:xfrm>
              <a:custGeom>
                <a:avLst/>
                <a:gdLst>
                  <a:gd name="T0" fmla="*/ 73 w 173"/>
                  <a:gd name="T1" fmla="*/ 69 h 74"/>
                  <a:gd name="T2" fmla="*/ 104 w 173"/>
                  <a:gd name="T3" fmla="*/ 72 h 74"/>
                  <a:gd name="T4" fmla="*/ 124 w 173"/>
                  <a:gd name="T5" fmla="*/ 74 h 74"/>
                  <a:gd name="T6" fmla="*/ 142 w 173"/>
                  <a:gd name="T7" fmla="*/ 67 h 74"/>
                  <a:gd name="T8" fmla="*/ 163 w 173"/>
                  <a:gd name="T9" fmla="*/ 56 h 74"/>
                  <a:gd name="T10" fmla="*/ 173 w 173"/>
                  <a:gd name="T11" fmla="*/ 46 h 74"/>
                  <a:gd name="T12" fmla="*/ 163 w 173"/>
                  <a:gd name="T13" fmla="*/ 31 h 74"/>
                  <a:gd name="T14" fmla="*/ 137 w 173"/>
                  <a:gd name="T15" fmla="*/ 18 h 74"/>
                  <a:gd name="T16" fmla="*/ 91 w 173"/>
                  <a:gd name="T17" fmla="*/ 2 h 74"/>
                  <a:gd name="T18" fmla="*/ 85 w 173"/>
                  <a:gd name="T19" fmla="*/ 0 h 74"/>
                  <a:gd name="T20" fmla="*/ 78 w 173"/>
                  <a:gd name="T21" fmla="*/ 0 h 74"/>
                  <a:gd name="T22" fmla="*/ 29 w 173"/>
                  <a:gd name="T23" fmla="*/ 0 h 74"/>
                  <a:gd name="T24" fmla="*/ 16 w 173"/>
                  <a:gd name="T25" fmla="*/ 2 h 74"/>
                  <a:gd name="T26" fmla="*/ 0 w 173"/>
                  <a:gd name="T27" fmla="*/ 12 h 74"/>
                  <a:gd name="T28" fmla="*/ 0 w 173"/>
                  <a:gd name="T29" fmla="*/ 25 h 74"/>
                  <a:gd name="T30" fmla="*/ 18 w 173"/>
                  <a:gd name="T31" fmla="*/ 41 h 74"/>
                  <a:gd name="T32" fmla="*/ 21 w 173"/>
                  <a:gd name="T33" fmla="*/ 46 h 74"/>
                  <a:gd name="T34" fmla="*/ 65 w 173"/>
                  <a:gd name="T35" fmla="*/ 64 h 74"/>
                  <a:gd name="T36" fmla="*/ 73 w 173"/>
                  <a:gd name="T37" fmla="*/ 69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3" h="74">
                    <a:moveTo>
                      <a:pt x="73" y="69"/>
                    </a:moveTo>
                    <a:lnTo>
                      <a:pt x="104" y="72"/>
                    </a:lnTo>
                    <a:lnTo>
                      <a:pt x="124" y="74"/>
                    </a:lnTo>
                    <a:lnTo>
                      <a:pt x="142" y="67"/>
                    </a:lnTo>
                    <a:lnTo>
                      <a:pt x="163" y="56"/>
                    </a:lnTo>
                    <a:lnTo>
                      <a:pt x="173" y="46"/>
                    </a:lnTo>
                    <a:lnTo>
                      <a:pt x="163" y="31"/>
                    </a:lnTo>
                    <a:lnTo>
                      <a:pt x="137" y="18"/>
                    </a:lnTo>
                    <a:lnTo>
                      <a:pt x="91" y="2"/>
                    </a:lnTo>
                    <a:lnTo>
                      <a:pt x="85" y="0"/>
                    </a:lnTo>
                    <a:lnTo>
                      <a:pt x="7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18" y="41"/>
                    </a:lnTo>
                    <a:lnTo>
                      <a:pt x="21" y="46"/>
                    </a:lnTo>
                    <a:lnTo>
                      <a:pt x="65" y="64"/>
                    </a:lnTo>
                    <a:lnTo>
                      <a:pt x="73" y="6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7" name="Freeform 2507"/>
              <p:cNvSpPr>
                <a:spLocks/>
              </p:cNvSpPr>
              <p:nvPr/>
            </p:nvSpPr>
            <p:spPr bwMode="auto">
              <a:xfrm>
                <a:off x="3266" y="1690"/>
                <a:ext cx="299" cy="82"/>
              </a:xfrm>
              <a:custGeom>
                <a:avLst/>
                <a:gdLst>
                  <a:gd name="T0" fmla="*/ 36 w 299"/>
                  <a:gd name="T1" fmla="*/ 54 h 82"/>
                  <a:gd name="T2" fmla="*/ 90 w 299"/>
                  <a:gd name="T3" fmla="*/ 67 h 82"/>
                  <a:gd name="T4" fmla="*/ 149 w 299"/>
                  <a:gd name="T5" fmla="*/ 74 h 82"/>
                  <a:gd name="T6" fmla="*/ 185 w 299"/>
                  <a:gd name="T7" fmla="*/ 77 h 82"/>
                  <a:gd name="T8" fmla="*/ 206 w 299"/>
                  <a:gd name="T9" fmla="*/ 80 h 82"/>
                  <a:gd name="T10" fmla="*/ 227 w 299"/>
                  <a:gd name="T11" fmla="*/ 82 h 82"/>
                  <a:gd name="T12" fmla="*/ 250 w 299"/>
                  <a:gd name="T13" fmla="*/ 80 h 82"/>
                  <a:gd name="T14" fmla="*/ 240 w 299"/>
                  <a:gd name="T15" fmla="*/ 72 h 82"/>
                  <a:gd name="T16" fmla="*/ 222 w 299"/>
                  <a:gd name="T17" fmla="*/ 62 h 82"/>
                  <a:gd name="T18" fmla="*/ 222 w 299"/>
                  <a:gd name="T19" fmla="*/ 59 h 82"/>
                  <a:gd name="T20" fmla="*/ 229 w 299"/>
                  <a:gd name="T21" fmla="*/ 56 h 82"/>
                  <a:gd name="T22" fmla="*/ 219 w 299"/>
                  <a:gd name="T23" fmla="*/ 49 h 82"/>
                  <a:gd name="T24" fmla="*/ 229 w 299"/>
                  <a:gd name="T25" fmla="*/ 49 h 82"/>
                  <a:gd name="T26" fmla="*/ 271 w 299"/>
                  <a:gd name="T27" fmla="*/ 56 h 82"/>
                  <a:gd name="T28" fmla="*/ 273 w 299"/>
                  <a:gd name="T29" fmla="*/ 56 h 82"/>
                  <a:gd name="T30" fmla="*/ 299 w 299"/>
                  <a:gd name="T31" fmla="*/ 62 h 82"/>
                  <a:gd name="T32" fmla="*/ 273 w 299"/>
                  <a:gd name="T33" fmla="*/ 51 h 82"/>
                  <a:gd name="T34" fmla="*/ 263 w 299"/>
                  <a:gd name="T35" fmla="*/ 49 h 82"/>
                  <a:gd name="T36" fmla="*/ 216 w 299"/>
                  <a:gd name="T37" fmla="*/ 36 h 82"/>
                  <a:gd name="T38" fmla="*/ 188 w 299"/>
                  <a:gd name="T39" fmla="*/ 31 h 82"/>
                  <a:gd name="T40" fmla="*/ 191 w 299"/>
                  <a:gd name="T41" fmla="*/ 31 h 82"/>
                  <a:gd name="T42" fmla="*/ 216 w 299"/>
                  <a:gd name="T43" fmla="*/ 33 h 82"/>
                  <a:gd name="T44" fmla="*/ 250 w 299"/>
                  <a:gd name="T45" fmla="*/ 41 h 82"/>
                  <a:gd name="T46" fmla="*/ 276 w 299"/>
                  <a:gd name="T47" fmla="*/ 46 h 82"/>
                  <a:gd name="T48" fmla="*/ 278 w 299"/>
                  <a:gd name="T49" fmla="*/ 46 h 82"/>
                  <a:gd name="T50" fmla="*/ 276 w 299"/>
                  <a:gd name="T51" fmla="*/ 46 h 82"/>
                  <a:gd name="T52" fmla="*/ 222 w 299"/>
                  <a:gd name="T53" fmla="*/ 33 h 82"/>
                  <a:gd name="T54" fmla="*/ 216 w 299"/>
                  <a:gd name="T55" fmla="*/ 31 h 82"/>
                  <a:gd name="T56" fmla="*/ 160 w 299"/>
                  <a:gd name="T57" fmla="*/ 18 h 82"/>
                  <a:gd name="T58" fmla="*/ 100 w 299"/>
                  <a:gd name="T59" fmla="*/ 7 h 82"/>
                  <a:gd name="T60" fmla="*/ 49 w 299"/>
                  <a:gd name="T61" fmla="*/ 2 h 82"/>
                  <a:gd name="T62" fmla="*/ 41 w 299"/>
                  <a:gd name="T63" fmla="*/ 0 h 82"/>
                  <a:gd name="T64" fmla="*/ 20 w 299"/>
                  <a:gd name="T65" fmla="*/ 0 h 82"/>
                  <a:gd name="T66" fmla="*/ 26 w 299"/>
                  <a:gd name="T67" fmla="*/ 2 h 82"/>
                  <a:gd name="T68" fmla="*/ 41 w 299"/>
                  <a:gd name="T69" fmla="*/ 5 h 82"/>
                  <a:gd name="T70" fmla="*/ 57 w 299"/>
                  <a:gd name="T71" fmla="*/ 7 h 82"/>
                  <a:gd name="T72" fmla="*/ 67 w 299"/>
                  <a:gd name="T73" fmla="*/ 10 h 82"/>
                  <a:gd name="T74" fmla="*/ 41 w 299"/>
                  <a:gd name="T75" fmla="*/ 7 h 82"/>
                  <a:gd name="T76" fmla="*/ 31 w 299"/>
                  <a:gd name="T77" fmla="*/ 7 h 82"/>
                  <a:gd name="T78" fmla="*/ 8 w 299"/>
                  <a:gd name="T79" fmla="*/ 5 h 82"/>
                  <a:gd name="T80" fmla="*/ 8 w 299"/>
                  <a:gd name="T81" fmla="*/ 7 h 82"/>
                  <a:gd name="T82" fmla="*/ 28 w 299"/>
                  <a:gd name="T83" fmla="*/ 13 h 82"/>
                  <a:gd name="T84" fmla="*/ 38 w 299"/>
                  <a:gd name="T85" fmla="*/ 18 h 82"/>
                  <a:gd name="T86" fmla="*/ 46 w 299"/>
                  <a:gd name="T87" fmla="*/ 18 h 82"/>
                  <a:gd name="T88" fmla="*/ 54 w 299"/>
                  <a:gd name="T89" fmla="*/ 23 h 82"/>
                  <a:gd name="T90" fmla="*/ 51 w 299"/>
                  <a:gd name="T91" fmla="*/ 28 h 82"/>
                  <a:gd name="T92" fmla="*/ 38 w 299"/>
                  <a:gd name="T93" fmla="*/ 28 h 82"/>
                  <a:gd name="T94" fmla="*/ 36 w 299"/>
                  <a:gd name="T95" fmla="*/ 31 h 82"/>
                  <a:gd name="T96" fmla="*/ 15 w 299"/>
                  <a:gd name="T97" fmla="*/ 33 h 82"/>
                  <a:gd name="T98" fmla="*/ 0 w 299"/>
                  <a:gd name="T99" fmla="*/ 36 h 82"/>
                  <a:gd name="T100" fmla="*/ 5 w 299"/>
                  <a:gd name="T101" fmla="*/ 44 h 82"/>
                  <a:gd name="T102" fmla="*/ 31 w 299"/>
                  <a:gd name="T103" fmla="*/ 51 h 82"/>
                  <a:gd name="T104" fmla="*/ 36 w 299"/>
                  <a:gd name="T105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99" h="82">
                    <a:moveTo>
                      <a:pt x="36" y="54"/>
                    </a:moveTo>
                    <a:lnTo>
                      <a:pt x="90" y="67"/>
                    </a:lnTo>
                    <a:lnTo>
                      <a:pt x="149" y="74"/>
                    </a:lnTo>
                    <a:lnTo>
                      <a:pt x="185" y="77"/>
                    </a:lnTo>
                    <a:lnTo>
                      <a:pt x="206" y="80"/>
                    </a:lnTo>
                    <a:lnTo>
                      <a:pt x="227" y="82"/>
                    </a:lnTo>
                    <a:lnTo>
                      <a:pt x="250" y="80"/>
                    </a:lnTo>
                    <a:lnTo>
                      <a:pt x="240" y="72"/>
                    </a:lnTo>
                    <a:lnTo>
                      <a:pt x="222" y="62"/>
                    </a:lnTo>
                    <a:lnTo>
                      <a:pt x="222" y="59"/>
                    </a:lnTo>
                    <a:lnTo>
                      <a:pt x="229" y="56"/>
                    </a:lnTo>
                    <a:lnTo>
                      <a:pt x="219" y="49"/>
                    </a:lnTo>
                    <a:lnTo>
                      <a:pt x="229" y="49"/>
                    </a:lnTo>
                    <a:lnTo>
                      <a:pt x="271" y="56"/>
                    </a:lnTo>
                    <a:lnTo>
                      <a:pt x="273" y="56"/>
                    </a:lnTo>
                    <a:lnTo>
                      <a:pt x="299" y="62"/>
                    </a:lnTo>
                    <a:lnTo>
                      <a:pt x="273" y="51"/>
                    </a:lnTo>
                    <a:lnTo>
                      <a:pt x="263" y="49"/>
                    </a:lnTo>
                    <a:lnTo>
                      <a:pt x="216" y="36"/>
                    </a:lnTo>
                    <a:lnTo>
                      <a:pt x="188" y="31"/>
                    </a:lnTo>
                    <a:lnTo>
                      <a:pt x="191" y="31"/>
                    </a:lnTo>
                    <a:lnTo>
                      <a:pt x="216" y="33"/>
                    </a:lnTo>
                    <a:lnTo>
                      <a:pt x="250" y="41"/>
                    </a:lnTo>
                    <a:lnTo>
                      <a:pt x="276" y="46"/>
                    </a:lnTo>
                    <a:lnTo>
                      <a:pt x="278" y="46"/>
                    </a:lnTo>
                    <a:lnTo>
                      <a:pt x="276" y="46"/>
                    </a:lnTo>
                    <a:lnTo>
                      <a:pt x="222" y="33"/>
                    </a:lnTo>
                    <a:lnTo>
                      <a:pt x="216" y="31"/>
                    </a:lnTo>
                    <a:lnTo>
                      <a:pt x="160" y="18"/>
                    </a:lnTo>
                    <a:lnTo>
                      <a:pt x="100" y="7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41" y="5"/>
                    </a:lnTo>
                    <a:lnTo>
                      <a:pt x="57" y="7"/>
                    </a:lnTo>
                    <a:lnTo>
                      <a:pt x="67" y="10"/>
                    </a:lnTo>
                    <a:lnTo>
                      <a:pt x="41" y="7"/>
                    </a:lnTo>
                    <a:lnTo>
                      <a:pt x="31" y="7"/>
                    </a:lnTo>
                    <a:lnTo>
                      <a:pt x="8" y="5"/>
                    </a:lnTo>
                    <a:lnTo>
                      <a:pt x="8" y="7"/>
                    </a:lnTo>
                    <a:lnTo>
                      <a:pt x="28" y="13"/>
                    </a:lnTo>
                    <a:lnTo>
                      <a:pt x="38" y="18"/>
                    </a:lnTo>
                    <a:lnTo>
                      <a:pt x="46" y="18"/>
                    </a:lnTo>
                    <a:lnTo>
                      <a:pt x="54" y="23"/>
                    </a:lnTo>
                    <a:lnTo>
                      <a:pt x="51" y="28"/>
                    </a:lnTo>
                    <a:lnTo>
                      <a:pt x="38" y="28"/>
                    </a:lnTo>
                    <a:lnTo>
                      <a:pt x="36" y="31"/>
                    </a:lnTo>
                    <a:lnTo>
                      <a:pt x="15" y="33"/>
                    </a:lnTo>
                    <a:lnTo>
                      <a:pt x="0" y="36"/>
                    </a:lnTo>
                    <a:lnTo>
                      <a:pt x="5" y="44"/>
                    </a:lnTo>
                    <a:lnTo>
                      <a:pt x="31" y="51"/>
                    </a:lnTo>
                    <a:lnTo>
                      <a:pt x="3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8" name="Freeform 2508"/>
              <p:cNvSpPr>
                <a:spLocks/>
              </p:cNvSpPr>
              <p:nvPr/>
            </p:nvSpPr>
            <p:spPr bwMode="auto">
              <a:xfrm>
                <a:off x="3323" y="1731"/>
                <a:ext cx="121" cy="23"/>
              </a:xfrm>
              <a:custGeom>
                <a:avLst/>
                <a:gdLst>
                  <a:gd name="T0" fmla="*/ 36 w 121"/>
                  <a:gd name="T1" fmla="*/ 15 h 23"/>
                  <a:gd name="T2" fmla="*/ 82 w 121"/>
                  <a:gd name="T3" fmla="*/ 21 h 23"/>
                  <a:gd name="T4" fmla="*/ 92 w 121"/>
                  <a:gd name="T5" fmla="*/ 23 h 23"/>
                  <a:gd name="T6" fmla="*/ 121 w 121"/>
                  <a:gd name="T7" fmla="*/ 23 h 23"/>
                  <a:gd name="T8" fmla="*/ 105 w 121"/>
                  <a:gd name="T9" fmla="*/ 15 h 23"/>
                  <a:gd name="T10" fmla="*/ 95 w 121"/>
                  <a:gd name="T11" fmla="*/ 10 h 23"/>
                  <a:gd name="T12" fmla="*/ 38 w 121"/>
                  <a:gd name="T13" fmla="*/ 0 h 23"/>
                  <a:gd name="T14" fmla="*/ 23 w 121"/>
                  <a:gd name="T15" fmla="*/ 0 h 23"/>
                  <a:gd name="T16" fmla="*/ 0 w 121"/>
                  <a:gd name="T17" fmla="*/ 3 h 23"/>
                  <a:gd name="T18" fmla="*/ 20 w 121"/>
                  <a:gd name="T19" fmla="*/ 10 h 23"/>
                  <a:gd name="T20" fmla="*/ 36 w 121"/>
                  <a:gd name="T21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1" h="23">
                    <a:moveTo>
                      <a:pt x="36" y="15"/>
                    </a:moveTo>
                    <a:lnTo>
                      <a:pt x="82" y="21"/>
                    </a:lnTo>
                    <a:lnTo>
                      <a:pt x="92" y="23"/>
                    </a:lnTo>
                    <a:lnTo>
                      <a:pt x="121" y="23"/>
                    </a:lnTo>
                    <a:lnTo>
                      <a:pt x="105" y="15"/>
                    </a:lnTo>
                    <a:lnTo>
                      <a:pt x="95" y="10"/>
                    </a:lnTo>
                    <a:lnTo>
                      <a:pt x="38" y="0"/>
                    </a:lnTo>
                    <a:lnTo>
                      <a:pt x="23" y="0"/>
                    </a:lnTo>
                    <a:lnTo>
                      <a:pt x="0" y="3"/>
                    </a:lnTo>
                    <a:lnTo>
                      <a:pt x="20" y="10"/>
                    </a:lnTo>
                    <a:lnTo>
                      <a:pt x="36" y="1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49" name="Freeform 2509"/>
              <p:cNvSpPr>
                <a:spLocks/>
              </p:cNvSpPr>
              <p:nvPr/>
            </p:nvSpPr>
            <p:spPr bwMode="auto">
              <a:xfrm>
                <a:off x="3325" y="1703"/>
                <a:ext cx="163" cy="28"/>
              </a:xfrm>
              <a:custGeom>
                <a:avLst/>
                <a:gdLst>
                  <a:gd name="T0" fmla="*/ 39 w 163"/>
                  <a:gd name="T1" fmla="*/ 10 h 28"/>
                  <a:gd name="T2" fmla="*/ 98 w 163"/>
                  <a:gd name="T3" fmla="*/ 20 h 28"/>
                  <a:gd name="T4" fmla="*/ 137 w 163"/>
                  <a:gd name="T5" fmla="*/ 25 h 28"/>
                  <a:gd name="T6" fmla="*/ 155 w 163"/>
                  <a:gd name="T7" fmla="*/ 28 h 28"/>
                  <a:gd name="T8" fmla="*/ 163 w 163"/>
                  <a:gd name="T9" fmla="*/ 28 h 28"/>
                  <a:gd name="T10" fmla="*/ 157 w 163"/>
                  <a:gd name="T11" fmla="*/ 28 h 28"/>
                  <a:gd name="T12" fmla="*/ 98 w 163"/>
                  <a:gd name="T13" fmla="*/ 12 h 28"/>
                  <a:gd name="T14" fmla="*/ 41 w 163"/>
                  <a:gd name="T15" fmla="*/ 2 h 28"/>
                  <a:gd name="T16" fmla="*/ 0 w 163"/>
                  <a:gd name="T17" fmla="*/ 0 h 28"/>
                  <a:gd name="T18" fmla="*/ 3 w 163"/>
                  <a:gd name="T19" fmla="*/ 2 h 28"/>
                  <a:gd name="T20" fmla="*/ 39 w 163"/>
                  <a:gd name="T21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3" h="28">
                    <a:moveTo>
                      <a:pt x="39" y="10"/>
                    </a:moveTo>
                    <a:lnTo>
                      <a:pt x="98" y="20"/>
                    </a:lnTo>
                    <a:lnTo>
                      <a:pt x="137" y="25"/>
                    </a:lnTo>
                    <a:lnTo>
                      <a:pt x="155" y="28"/>
                    </a:lnTo>
                    <a:lnTo>
                      <a:pt x="163" y="28"/>
                    </a:lnTo>
                    <a:lnTo>
                      <a:pt x="157" y="28"/>
                    </a:lnTo>
                    <a:lnTo>
                      <a:pt x="98" y="12"/>
                    </a:lnTo>
                    <a:lnTo>
                      <a:pt x="41" y="2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9" y="1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0" name="Freeform 2510"/>
              <p:cNvSpPr>
                <a:spLocks/>
              </p:cNvSpPr>
              <p:nvPr/>
            </p:nvSpPr>
            <p:spPr bwMode="auto">
              <a:xfrm>
                <a:off x="3353" y="1697"/>
                <a:ext cx="93" cy="18"/>
              </a:xfrm>
              <a:custGeom>
                <a:avLst/>
                <a:gdLst>
                  <a:gd name="T0" fmla="*/ 13 w 93"/>
                  <a:gd name="T1" fmla="*/ 3 h 18"/>
                  <a:gd name="T2" fmla="*/ 73 w 93"/>
                  <a:gd name="T3" fmla="*/ 13 h 18"/>
                  <a:gd name="T4" fmla="*/ 93 w 93"/>
                  <a:gd name="T5" fmla="*/ 18 h 18"/>
                  <a:gd name="T6" fmla="*/ 73 w 93"/>
                  <a:gd name="T7" fmla="*/ 13 h 18"/>
                  <a:gd name="T8" fmla="*/ 13 w 93"/>
                  <a:gd name="T9" fmla="*/ 3 h 18"/>
                  <a:gd name="T10" fmla="*/ 0 w 93"/>
                  <a:gd name="T11" fmla="*/ 0 h 18"/>
                  <a:gd name="T12" fmla="*/ 13 w 93"/>
                  <a:gd name="T1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18">
                    <a:moveTo>
                      <a:pt x="13" y="3"/>
                    </a:moveTo>
                    <a:lnTo>
                      <a:pt x="73" y="13"/>
                    </a:lnTo>
                    <a:lnTo>
                      <a:pt x="93" y="18"/>
                    </a:lnTo>
                    <a:lnTo>
                      <a:pt x="73" y="13"/>
                    </a:lnTo>
                    <a:lnTo>
                      <a:pt x="13" y="3"/>
                    </a:lnTo>
                    <a:lnTo>
                      <a:pt x="0" y="0"/>
                    </a:lnTo>
                    <a:lnTo>
                      <a:pt x="13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1" name="Freeform 2511"/>
              <p:cNvSpPr>
                <a:spLocks/>
              </p:cNvSpPr>
              <p:nvPr/>
            </p:nvSpPr>
            <p:spPr bwMode="auto">
              <a:xfrm>
                <a:off x="3070" y="1669"/>
                <a:ext cx="1756" cy="1176"/>
              </a:xfrm>
              <a:custGeom>
                <a:avLst/>
                <a:gdLst>
                  <a:gd name="T0" fmla="*/ 33 w 1756"/>
                  <a:gd name="T1" fmla="*/ 0 h 1176"/>
                  <a:gd name="T2" fmla="*/ 69 w 1756"/>
                  <a:gd name="T3" fmla="*/ 3 h 1176"/>
                  <a:gd name="T4" fmla="*/ 105 w 1756"/>
                  <a:gd name="T5" fmla="*/ 3 h 1176"/>
                  <a:gd name="T6" fmla="*/ 139 w 1756"/>
                  <a:gd name="T7" fmla="*/ 5 h 1176"/>
                  <a:gd name="T8" fmla="*/ 175 w 1756"/>
                  <a:gd name="T9" fmla="*/ 8 h 1176"/>
                  <a:gd name="T10" fmla="*/ 211 w 1756"/>
                  <a:gd name="T11" fmla="*/ 13 h 1176"/>
                  <a:gd name="T12" fmla="*/ 247 w 1756"/>
                  <a:gd name="T13" fmla="*/ 16 h 1176"/>
                  <a:gd name="T14" fmla="*/ 283 w 1756"/>
                  <a:gd name="T15" fmla="*/ 21 h 1176"/>
                  <a:gd name="T16" fmla="*/ 317 w 1756"/>
                  <a:gd name="T17" fmla="*/ 26 h 1176"/>
                  <a:gd name="T18" fmla="*/ 353 w 1756"/>
                  <a:gd name="T19" fmla="*/ 34 h 1176"/>
                  <a:gd name="T20" fmla="*/ 389 w 1756"/>
                  <a:gd name="T21" fmla="*/ 41 h 1176"/>
                  <a:gd name="T22" fmla="*/ 423 w 1756"/>
                  <a:gd name="T23" fmla="*/ 49 h 1176"/>
                  <a:gd name="T24" fmla="*/ 459 w 1756"/>
                  <a:gd name="T25" fmla="*/ 57 h 1176"/>
                  <a:gd name="T26" fmla="*/ 492 w 1756"/>
                  <a:gd name="T27" fmla="*/ 65 h 1176"/>
                  <a:gd name="T28" fmla="*/ 529 w 1756"/>
                  <a:gd name="T29" fmla="*/ 75 h 1176"/>
                  <a:gd name="T30" fmla="*/ 562 w 1756"/>
                  <a:gd name="T31" fmla="*/ 85 h 1176"/>
                  <a:gd name="T32" fmla="*/ 596 w 1756"/>
                  <a:gd name="T33" fmla="*/ 95 h 1176"/>
                  <a:gd name="T34" fmla="*/ 629 w 1756"/>
                  <a:gd name="T35" fmla="*/ 108 h 1176"/>
                  <a:gd name="T36" fmla="*/ 663 w 1756"/>
                  <a:gd name="T37" fmla="*/ 121 h 1176"/>
                  <a:gd name="T38" fmla="*/ 696 w 1756"/>
                  <a:gd name="T39" fmla="*/ 134 h 1176"/>
                  <a:gd name="T40" fmla="*/ 730 w 1756"/>
                  <a:gd name="T41" fmla="*/ 147 h 1176"/>
                  <a:gd name="T42" fmla="*/ 763 w 1756"/>
                  <a:gd name="T43" fmla="*/ 160 h 1176"/>
                  <a:gd name="T44" fmla="*/ 797 w 1756"/>
                  <a:gd name="T45" fmla="*/ 175 h 1176"/>
                  <a:gd name="T46" fmla="*/ 828 w 1756"/>
                  <a:gd name="T47" fmla="*/ 191 h 1176"/>
                  <a:gd name="T48" fmla="*/ 861 w 1756"/>
                  <a:gd name="T49" fmla="*/ 206 h 1176"/>
                  <a:gd name="T50" fmla="*/ 892 w 1756"/>
                  <a:gd name="T51" fmla="*/ 222 h 1176"/>
                  <a:gd name="T52" fmla="*/ 923 w 1756"/>
                  <a:gd name="T53" fmla="*/ 240 h 1176"/>
                  <a:gd name="T54" fmla="*/ 954 w 1756"/>
                  <a:gd name="T55" fmla="*/ 258 h 1176"/>
                  <a:gd name="T56" fmla="*/ 985 w 1756"/>
                  <a:gd name="T57" fmla="*/ 276 h 1176"/>
                  <a:gd name="T58" fmla="*/ 1016 w 1756"/>
                  <a:gd name="T59" fmla="*/ 294 h 1176"/>
                  <a:gd name="T60" fmla="*/ 1047 w 1756"/>
                  <a:gd name="T61" fmla="*/ 315 h 1176"/>
                  <a:gd name="T62" fmla="*/ 1075 w 1756"/>
                  <a:gd name="T63" fmla="*/ 335 h 1176"/>
                  <a:gd name="T64" fmla="*/ 1106 w 1756"/>
                  <a:gd name="T65" fmla="*/ 356 h 1176"/>
                  <a:gd name="T66" fmla="*/ 1135 w 1756"/>
                  <a:gd name="T67" fmla="*/ 377 h 1176"/>
                  <a:gd name="T68" fmla="*/ 1163 w 1756"/>
                  <a:gd name="T69" fmla="*/ 397 h 1176"/>
                  <a:gd name="T70" fmla="*/ 1191 w 1756"/>
                  <a:gd name="T71" fmla="*/ 421 h 1176"/>
                  <a:gd name="T72" fmla="*/ 1220 w 1756"/>
                  <a:gd name="T73" fmla="*/ 444 h 1176"/>
                  <a:gd name="T74" fmla="*/ 1246 w 1756"/>
                  <a:gd name="T75" fmla="*/ 467 h 1176"/>
                  <a:gd name="T76" fmla="*/ 1274 w 1756"/>
                  <a:gd name="T77" fmla="*/ 490 h 1176"/>
                  <a:gd name="T78" fmla="*/ 1300 w 1756"/>
                  <a:gd name="T79" fmla="*/ 513 h 1176"/>
                  <a:gd name="T80" fmla="*/ 1326 w 1756"/>
                  <a:gd name="T81" fmla="*/ 539 h 1176"/>
                  <a:gd name="T82" fmla="*/ 1351 w 1756"/>
                  <a:gd name="T83" fmla="*/ 565 h 1176"/>
                  <a:gd name="T84" fmla="*/ 1375 w 1756"/>
                  <a:gd name="T85" fmla="*/ 591 h 1176"/>
                  <a:gd name="T86" fmla="*/ 1400 w 1756"/>
                  <a:gd name="T87" fmla="*/ 617 h 1176"/>
                  <a:gd name="T88" fmla="*/ 1424 w 1756"/>
                  <a:gd name="T89" fmla="*/ 642 h 1176"/>
                  <a:gd name="T90" fmla="*/ 1447 w 1756"/>
                  <a:gd name="T91" fmla="*/ 671 h 1176"/>
                  <a:gd name="T92" fmla="*/ 1470 w 1756"/>
                  <a:gd name="T93" fmla="*/ 697 h 1176"/>
                  <a:gd name="T94" fmla="*/ 1493 w 1756"/>
                  <a:gd name="T95" fmla="*/ 725 h 1176"/>
                  <a:gd name="T96" fmla="*/ 1514 w 1756"/>
                  <a:gd name="T97" fmla="*/ 753 h 1176"/>
                  <a:gd name="T98" fmla="*/ 1537 w 1756"/>
                  <a:gd name="T99" fmla="*/ 782 h 1176"/>
                  <a:gd name="T100" fmla="*/ 1558 w 1756"/>
                  <a:gd name="T101" fmla="*/ 813 h 1176"/>
                  <a:gd name="T102" fmla="*/ 1578 w 1756"/>
                  <a:gd name="T103" fmla="*/ 841 h 1176"/>
                  <a:gd name="T104" fmla="*/ 1596 w 1756"/>
                  <a:gd name="T105" fmla="*/ 872 h 1176"/>
                  <a:gd name="T106" fmla="*/ 1617 w 1756"/>
                  <a:gd name="T107" fmla="*/ 903 h 1176"/>
                  <a:gd name="T108" fmla="*/ 1635 w 1756"/>
                  <a:gd name="T109" fmla="*/ 931 h 1176"/>
                  <a:gd name="T110" fmla="*/ 1653 w 1756"/>
                  <a:gd name="T111" fmla="*/ 962 h 1176"/>
                  <a:gd name="T112" fmla="*/ 1671 w 1756"/>
                  <a:gd name="T113" fmla="*/ 996 h 1176"/>
                  <a:gd name="T114" fmla="*/ 1687 w 1756"/>
                  <a:gd name="T115" fmla="*/ 1027 h 1176"/>
                  <a:gd name="T116" fmla="*/ 1702 w 1756"/>
                  <a:gd name="T117" fmla="*/ 1058 h 1176"/>
                  <a:gd name="T118" fmla="*/ 1720 w 1756"/>
                  <a:gd name="T119" fmla="*/ 1091 h 1176"/>
                  <a:gd name="T120" fmla="*/ 1733 w 1756"/>
                  <a:gd name="T121" fmla="*/ 1125 h 1176"/>
                  <a:gd name="T122" fmla="*/ 1749 w 1756"/>
                  <a:gd name="T123" fmla="*/ 1156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56" h="1176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3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9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9" y="3"/>
                    </a:lnTo>
                    <a:lnTo>
                      <a:pt x="72" y="3"/>
                    </a:lnTo>
                    <a:lnTo>
                      <a:pt x="75" y="3"/>
                    </a:lnTo>
                    <a:lnTo>
                      <a:pt x="77" y="3"/>
                    </a:lnTo>
                    <a:lnTo>
                      <a:pt x="80" y="3"/>
                    </a:lnTo>
                    <a:lnTo>
                      <a:pt x="82" y="3"/>
                    </a:lnTo>
                    <a:lnTo>
                      <a:pt x="87" y="3"/>
                    </a:lnTo>
                    <a:lnTo>
                      <a:pt x="90" y="3"/>
                    </a:lnTo>
                    <a:lnTo>
                      <a:pt x="93" y="3"/>
                    </a:lnTo>
                    <a:lnTo>
                      <a:pt x="95" y="3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5" y="3"/>
                    </a:lnTo>
                    <a:lnTo>
                      <a:pt x="108" y="3"/>
                    </a:lnTo>
                    <a:lnTo>
                      <a:pt x="111" y="3"/>
                    </a:lnTo>
                    <a:lnTo>
                      <a:pt x="113" y="3"/>
                    </a:lnTo>
                    <a:lnTo>
                      <a:pt x="116" y="5"/>
                    </a:lnTo>
                    <a:lnTo>
                      <a:pt x="118" y="5"/>
                    </a:lnTo>
                    <a:lnTo>
                      <a:pt x="121" y="5"/>
                    </a:lnTo>
                    <a:lnTo>
                      <a:pt x="126" y="5"/>
                    </a:lnTo>
                    <a:lnTo>
                      <a:pt x="129" y="5"/>
                    </a:lnTo>
                    <a:lnTo>
                      <a:pt x="131" y="5"/>
                    </a:lnTo>
                    <a:lnTo>
                      <a:pt x="134" y="5"/>
                    </a:lnTo>
                    <a:lnTo>
                      <a:pt x="136" y="5"/>
                    </a:lnTo>
                    <a:lnTo>
                      <a:pt x="139" y="5"/>
                    </a:lnTo>
                    <a:lnTo>
                      <a:pt x="144" y="5"/>
                    </a:lnTo>
                    <a:lnTo>
                      <a:pt x="147" y="5"/>
                    </a:lnTo>
                    <a:lnTo>
                      <a:pt x="149" y="5"/>
                    </a:lnTo>
                    <a:lnTo>
                      <a:pt x="152" y="5"/>
                    </a:lnTo>
                    <a:lnTo>
                      <a:pt x="154" y="8"/>
                    </a:lnTo>
                    <a:lnTo>
                      <a:pt x="157" y="8"/>
                    </a:lnTo>
                    <a:lnTo>
                      <a:pt x="162" y="8"/>
                    </a:lnTo>
                    <a:lnTo>
                      <a:pt x="165" y="8"/>
                    </a:lnTo>
                    <a:lnTo>
                      <a:pt x="167" y="8"/>
                    </a:lnTo>
                    <a:lnTo>
                      <a:pt x="170" y="8"/>
                    </a:lnTo>
                    <a:lnTo>
                      <a:pt x="173" y="8"/>
                    </a:lnTo>
                    <a:lnTo>
                      <a:pt x="175" y="8"/>
                    </a:lnTo>
                    <a:lnTo>
                      <a:pt x="178" y="8"/>
                    </a:lnTo>
                    <a:lnTo>
                      <a:pt x="183" y="8"/>
                    </a:lnTo>
                    <a:lnTo>
                      <a:pt x="185" y="10"/>
                    </a:lnTo>
                    <a:lnTo>
                      <a:pt x="188" y="10"/>
                    </a:lnTo>
                    <a:lnTo>
                      <a:pt x="191" y="10"/>
                    </a:lnTo>
                    <a:lnTo>
                      <a:pt x="193" y="10"/>
                    </a:lnTo>
                    <a:lnTo>
                      <a:pt x="196" y="10"/>
                    </a:lnTo>
                    <a:lnTo>
                      <a:pt x="201" y="10"/>
                    </a:lnTo>
                    <a:lnTo>
                      <a:pt x="204" y="10"/>
                    </a:lnTo>
                    <a:lnTo>
                      <a:pt x="206" y="10"/>
                    </a:lnTo>
                    <a:lnTo>
                      <a:pt x="209" y="13"/>
                    </a:lnTo>
                    <a:lnTo>
                      <a:pt x="211" y="13"/>
                    </a:lnTo>
                    <a:lnTo>
                      <a:pt x="214" y="13"/>
                    </a:lnTo>
                    <a:lnTo>
                      <a:pt x="216" y="13"/>
                    </a:lnTo>
                    <a:lnTo>
                      <a:pt x="222" y="13"/>
                    </a:lnTo>
                    <a:lnTo>
                      <a:pt x="224" y="13"/>
                    </a:lnTo>
                    <a:lnTo>
                      <a:pt x="227" y="13"/>
                    </a:lnTo>
                    <a:lnTo>
                      <a:pt x="229" y="13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7" y="16"/>
                    </a:lnTo>
                    <a:lnTo>
                      <a:pt x="242" y="16"/>
                    </a:lnTo>
                    <a:lnTo>
                      <a:pt x="245" y="16"/>
                    </a:lnTo>
                    <a:lnTo>
                      <a:pt x="247" y="16"/>
                    </a:lnTo>
                    <a:lnTo>
                      <a:pt x="250" y="16"/>
                    </a:lnTo>
                    <a:lnTo>
                      <a:pt x="253" y="18"/>
                    </a:lnTo>
                    <a:lnTo>
                      <a:pt x="255" y="18"/>
                    </a:lnTo>
                    <a:lnTo>
                      <a:pt x="258" y="18"/>
                    </a:lnTo>
                    <a:lnTo>
                      <a:pt x="263" y="18"/>
                    </a:lnTo>
                    <a:lnTo>
                      <a:pt x="265" y="18"/>
                    </a:lnTo>
                    <a:lnTo>
                      <a:pt x="268" y="18"/>
                    </a:lnTo>
                    <a:lnTo>
                      <a:pt x="271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8" y="21"/>
                    </a:lnTo>
                    <a:lnTo>
                      <a:pt x="283" y="21"/>
                    </a:lnTo>
                    <a:lnTo>
                      <a:pt x="286" y="21"/>
                    </a:lnTo>
                    <a:lnTo>
                      <a:pt x="289" y="23"/>
                    </a:lnTo>
                    <a:lnTo>
                      <a:pt x="291" y="23"/>
                    </a:lnTo>
                    <a:lnTo>
                      <a:pt x="294" y="23"/>
                    </a:lnTo>
                    <a:lnTo>
                      <a:pt x="296" y="23"/>
                    </a:lnTo>
                    <a:lnTo>
                      <a:pt x="302" y="23"/>
                    </a:lnTo>
                    <a:lnTo>
                      <a:pt x="304" y="26"/>
                    </a:lnTo>
                    <a:lnTo>
                      <a:pt x="307" y="26"/>
                    </a:lnTo>
                    <a:lnTo>
                      <a:pt x="309" y="26"/>
                    </a:lnTo>
                    <a:lnTo>
                      <a:pt x="312" y="26"/>
                    </a:lnTo>
                    <a:lnTo>
                      <a:pt x="314" y="26"/>
                    </a:lnTo>
                    <a:lnTo>
                      <a:pt x="317" y="26"/>
                    </a:lnTo>
                    <a:lnTo>
                      <a:pt x="320" y="28"/>
                    </a:lnTo>
                    <a:lnTo>
                      <a:pt x="325" y="28"/>
                    </a:lnTo>
                    <a:lnTo>
                      <a:pt x="327" y="28"/>
                    </a:lnTo>
                    <a:lnTo>
                      <a:pt x="330" y="28"/>
                    </a:lnTo>
                    <a:lnTo>
                      <a:pt x="332" y="28"/>
                    </a:lnTo>
                    <a:lnTo>
                      <a:pt x="335" y="31"/>
                    </a:lnTo>
                    <a:lnTo>
                      <a:pt x="338" y="31"/>
                    </a:lnTo>
                    <a:lnTo>
                      <a:pt x="343" y="31"/>
                    </a:lnTo>
                    <a:lnTo>
                      <a:pt x="345" y="31"/>
                    </a:lnTo>
                    <a:lnTo>
                      <a:pt x="348" y="31"/>
                    </a:lnTo>
                    <a:lnTo>
                      <a:pt x="351" y="34"/>
                    </a:lnTo>
                    <a:lnTo>
                      <a:pt x="353" y="34"/>
                    </a:lnTo>
                    <a:lnTo>
                      <a:pt x="356" y="34"/>
                    </a:lnTo>
                    <a:lnTo>
                      <a:pt x="358" y="34"/>
                    </a:lnTo>
                    <a:lnTo>
                      <a:pt x="361" y="36"/>
                    </a:lnTo>
                    <a:lnTo>
                      <a:pt x="366" y="36"/>
                    </a:lnTo>
                    <a:lnTo>
                      <a:pt x="369" y="36"/>
                    </a:lnTo>
                    <a:lnTo>
                      <a:pt x="371" y="36"/>
                    </a:lnTo>
                    <a:lnTo>
                      <a:pt x="374" y="36"/>
                    </a:lnTo>
                    <a:lnTo>
                      <a:pt x="376" y="39"/>
                    </a:lnTo>
                    <a:lnTo>
                      <a:pt x="379" y="39"/>
                    </a:lnTo>
                    <a:lnTo>
                      <a:pt x="381" y="39"/>
                    </a:lnTo>
                    <a:lnTo>
                      <a:pt x="387" y="39"/>
                    </a:lnTo>
                    <a:lnTo>
                      <a:pt x="389" y="41"/>
                    </a:lnTo>
                    <a:lnTo>
                      <a:pt x="392" y="41"/>
                    </a:lnTo>
                    <a:lnTo>
                      <a:pt x="394" y="41"/>
                    </a:lnTo>
                    <a:lnTo>
                      <a:pt x="397" y="41"/>
                    </a:lnTo>
                    <a:lnTo>
                      <a:pt x="400" y="44"/>
                    </a:lnTo>
                    <a:lnTo>
                      <a:pt x="402" y="44"/>
                    </a:lnTo>
                    <a:lnTo>
                      <a:pt x="405" y="44"/>
                    </a:lnTo>
                    <a:lnTo>
                      <a:pt x="410" y="44"/>
                    </a:lnTo>
                    <a:lnTo>
                      <a:pt x="412" y="46"/>
                    </a:lnTo>
                    <a:lnTo>
                      <a:pt x="415" y="46"/>
                    </a:lnTo>
                    <a:lnTo>
                      <a:pt x="418" y="46"/>
                    </a:lnTo>
                    <a:lnTo>
                      <a:pt x="420" y="46"/>
                    </a:lnTo>
                    <a:lnTo>
                      <a:pt x="423" y="49"/>
                    </a:lnTo>
                    <a:lnTo>
                      <a:pt x="425" y="49"/>
                    </a:lnTo>
                    <a:lnTo>
                      <a:pt x="430" y="49"/>
                    </a:lnTo>
                    <a:lnTo>
                      <a:pt x="433" y="49"/>
                    </a:lnTo>
                    <a:lnTo>
                      <a:pt x="436" y="52"/>
                    </a:lnTo>
                    <a:lnTo>
                      <a:pt x="438" y="52"/>
                    </a:lnTo>
                    <a:lnTo>
                      <a:pt x="441" y="52"/>
                    </a:lnTo>
                    <a:lnTo>
                      <a:pt x="443" y="52"/>
                    </a:lnTo>
                    <a:lnTo>
                      <a:pt x="446" y="54"/>
                    </a:lnTo>
                    <a:lnTo>
                      <a:pt x="449" y="54"/>
                    </a:lnTo>
                    <a:lnTo>
                      <a:pt x="451" y="54"/>
                    </a:lnTo>
                    <a:lnTo>
                      <a:pt x="456" y="57"/>
                    </a:lnTo>
                    <a:lnTo>
                      <a:pt x="459" y="57"/>
                    </a:lnTo>
                    <a:lnTo>
                      <a:pt x="461" y="57"/>
                    </a:lnTo>
                    <a:lnTo>
                      <a:pt x="464" y="57"/>
                    </a:lnTo>
                    <a:lnTo>
                      <a:pt x="467" y="59"/>
                    </a:lnTo>
                    <a:lnTo>
                      <a:pt x="469" y="59"/>
                    </a:lnTo>
                    <a:lnTo>
                      <a:pt x="472" y="59"/>
                    </a:lnTo>
                    <a:lnTo>
                      <a:pt x="474" y="59"/>
                    </a:lnTo>
                    <a:lnTo>
                      <a:pt x="479" y="62"/>
                    </a:lnTo>
                    <a:lnTo>
                      <a:pt x="482" y="62"/>
                    </a:lnTo>
                    <a:lnTo>
                      <a:pt x="485" y="62"/>
                    </a:lnTo>
                    <a:lnTo>
                      <a:pt x="487" y="65"/>
                    </a:lnTo>
                    <a:lnTo>
                      <a:pt x="490" y="65"/>
                    </a:lnTo>
                    <a:lnTo>
                      <a:pt x="492" y="65"/>
                    </a:lnTo>
                    <a:lnTo>
                      <a:pt x="495" y="67"/>
                    </a:lnTo>
                    <a:lnTo>
                      <a:pt x="498" y="67"/>
                    </a:lnTo>
                    <a:lnTo>
                      <a:pt x="503" y="67"/>
                    </a:lnTo>
                    <a:lnTo>
                      <a:pt x="505" y="70"/>
                    </a:lnTo>
                    <a:lnTo>
                      <a:pt x="508" y="70"/>
                    </a:lnTo>
                    <a:lnTo>
                      <a:pt x="510" y="70"/>
                    </a:lnTo>
                    <a:lnTo>
                      <a:pt x="513" y="70"/>
                    </a:lnTo>
                    <a:lnTo>
                      <a:pt x="516" y="72"/>
                    </a:lnTo>
                    <a:lnTo>
                      <a:pt x="518" y="72"/>
                    </a:lnTo>
                    <a:lnTo>
                      <a:pt x="521" y="72"/>
                    </a:lnTo>
                    <a:lnTo>
                      <a:pt x="523" y="75"/>
                    </a:lnTo>
                    <a:lnTo>
                      <a:pt x="529" y="75"/>
                    </a:lnTo>
                    <a:lnTo>
                      <a:pt x="531" y="75"/>
                    </a:lnTo>
                    <a:lnTo>
                      <a:pt x="534" y="77"/>
                    </a:lnTo>
                    <a:lnTo>
                      <a:pt x="536" y="77"/>
                    </a:lnTo>
                    <a:lnTo>
                      <a:pt x="539" y="77"/>
                    </a:lnTo>
                    <a:lnTo>
                      <a:pt x="541" y="80"/>
                    </a:lnTo>
                    <a:lnTo>
                      <a:pt x="544" y="80"/>
                    </a:lnTo>
                    <a:lnTo>
                      <a:pt x="547" y="80"/>
                    </a:lnTo>
                    <a:lnTo>
                      <a:pt x="549" y="83"/>
                    </a:lnTo>
                    <a:lnTo>
                      <a:pt x="554" y="83"/>
                    </a:lnTo>
                    <a:lnTo>
                      <a:pt x="557" y="83"/>
                    </a:lnTo>
                    <a:lnTo>
                      <a:pt x="559" y="85"/>
                    </a:lnTo>
                    <a:lnTo>
                      <a:pt x="562" y="85"/>
                    </a:lnTo>
                    <a:lnTo>
                      <a:pt x="565" y="85"/>
                    </a:lnTo>
                    <a:lnTo>
                      <a:pt x="567" y="88"/>
                    </a:lnTo>
                    <a:lnTo>
                      <a:pt x="570" y="88"/>
                    </a:lnTo>
                    <a:lnTo>
                      <a:pt x="572" y="88"/>
                    </a:lnTo>
                    <a:lnTo>
                      <a:pt x="575" y="90"/>
                    </a:lnTo>
                    <a:lnTo>
                      <a:pt x="580" y="90"/>
                    </a:lnTo>
                    <a:lnTo>
                      <a:pt x="583" y="93"/>
                    </a:lnTo>
                    <a:lnTo>
                      <a:pt x="585" y="93"/>
                    </a:lnTo>
                    <a:lnTo>
                      <a:pt x="588" y="93"/>
                    </a:lnTo>
                    <a:lnTo>
                      <a:pt x="590" y="95"/>
                    </a:lnTo>
                    <a:lnTo>
                      <a:pt x="593" y="95"/>
                    </a:lnTo>
                    <a:lnTo>
                      <a:pt x="596" y="95"/>
                    </a:lnTo>
                    <a:lnTo>
                      <a:pt x="598" y="98"/>
                    </a:lnTo>
                    <a:lnTo>
                      <a:pt x="601" y="98"/>
                    </a:lnTo>
                    <a:lnTo>
                      <a:pt x="603" y="98"/>
                    </a:lnTo>
                    <a:lnTo>
                      <a:pt x="608" y="101"/>
                    </a:lnTo>
                    <a:lnTo>
                      <a:pt x="611" y="101"/>
                    </a:lnTo>
                    <a:lnTo>
                      <a:pt x="614" y="101"/>
                    </a:lnTo>
                    <a:lnTo>
                      <a:pt x="616" y="103"/>
                    </a:lnTo>
                    <a:lnTo>
                      <a:pt x="619" y="103"/>
                    </a:lnTo>
                    <a:lnTo>
                      <a:pt x="621" y="106"/>
                    </a:lnTo>
                    <a:lnTo>
                      <a:pt x="624" y="106"/>
                    </a:lnTo>
                    <a:lnTo>
                      <a:pt x="627" y="106"/>
                    </a:lnTo>
                    <a:lnTo>
                      <a:pt x="629" y="108"/>
                    </a:lnTo>
                    <a:lnTo>
                      <a:pt x="632" y="108"/>
                    </a:lnTo>
                    <a:lnTo>
                      <a:pt x="634" y="111"/>
                    </a:lnTo>
                    <a:lnTo>
                      <a:pt x="639" y="111"/>
                    </a:lnTo>
                    <a:lnTo>
                      <a:pt x="642" y="111"/>
                    </a:lnTo>
                    <a:lnTo>
                      <a:pt x="645" y="114"/>
                    </a:lnTo>
                    <a:lnTo>
                      <a:pt x="647" y="114"/>
                    </a:lnTo>
                    <a:lnTo>
                      <a:pt x="650" y="114"/>
                    </a:lnTo>
                    <a:lnTo>
                      <a:pt x="652" y="116"/>
                    </a:lnTo>
                    <a:lnTo>
                      <a:pt x="655" y="116"/>
                    </a:lnTo>
                    <a:lnTo>
                      <a:pt x="657" y="119"/>
                    </a:lnTo>
                    <a:lnTo>
                      <a:pt x="660" y="119"/>
                    </a:lnTo>
                    <a:lnTo>
                      <a:pt x="663" y="121"/>
                    </a:lnTo>
                    <a:lnTo>
                      <a:pt x="665" y="121"/>
                    </a:lnTo>
                    <a:lnTo>
                      <a:pt x="670" y="121"/>
                    </a:lnTo>
                    <a:lnTo>
                      <a:pt x="673" y="124"/>
                    </a:lnTo>
                    <a:lnTo>
                      <a:pt x="676" y="124"/>
                    </a:lnTo>
                    <a:lnTo>
                      <a:pt x="678" y="126"/>
                    </a:lnTo>
                    <a:lnTo>
                      <a:pt x="681" y="126"/>
                    </a:lnTo>
                    <a:lnTo>
                      <a:pt x="683" y="126"/>
                    </a:lnTo>
                    <a:lnTo>
                      <a:pt x="686" y="129"/>
                    </a:lnTo>
                    <a:lnTo>
                      <a:pt x="688" y="129"/>
                    </a:lnTo>
                    <a:lnTo>
                      <a:pt x="691" y="132"/>
                    </a:lnTo>
                    <a:lnTo>
                      <a:pt x="694" y="132"/>
                    </a:lnTo>
                    <a:lnTo>
                      <a:pt x="696" y="134"/>
                    </a:lnTo>
                    <a:lnTo>
                      <a:pt x="699" y="134"/>
                    </a:lnTo>
                    <a:lnTo>
                      <a:pt x="701" y="134"/>
                    </a:lnTo>
                    <a:lnTo>
                      <a:pt x="706" y="137"/>
                    </a:lnTo>
                    <a:lnTo>
                      <a:pt x="709" y="137"/>
                    </a:lnTo>
                    <a:lnTo>
                      <a:pt x="712" y="139"/>
                    </a:lnTo>
                    <a:lnTo>
                      <a:pt x="714" y="139"/>
                    </a:lnTo>
                    <a:lnTo>
                      <a:pt x="717" y="139"/>
                    </a:lnTo>
                    <a:lnTo>
                      <a:pt x="719" y="142"/>
                    </a:lnTo>
                    <a:lnTo>
                      <a:pt x="722" y="142"/>
                    </a:lnTo>
                    <a:lnTo>
                      <a:pt x="725" y="145"/>
                    </a:lnTo>
                    <a:lnTo>
                      <a:pt x="727" y="145"/>
                    </a:lnTo>
                    <a:lnTo>
                      <a:pt x="730" y="147"/>
                    </a:lnTo>
                    <a:lnTo>
                      <a:pt x="732" y="147"/>
                    </a:lnTo>
                    <a:lnTo>
                      <a:pt x="735" y="150"/>
                    </a:lnTo>
                    <a:lnTo>
                      <a:pt x="737" y="150"/>
                    </a:lnTo>
                    <a:lnTo>
                      <a:pt x="743" y="152"/>
                    </a:lnTo>
                    <a:lnTo>
                      <a:pt x="745" y="152"/>
                    </a:lnTo>
                    <a:lnTo>
                      <a:pt x="748" y="152"/>
                    </a:lnTo>
                    <a:lnTo>
                      <a:pt x="750" y="155"/>
                    </a:lnTo>
                    <a:lnTo>
                      <a:pt x="753" y="155"/>
                    </a:lnTo>
                    <a:lnTo>
                      <a:pt x="755" y="157"/>
                    </a:lnTo>
                    <a:lnTo>
                      <a:pt x="758" y="157"/>
                    </a:lnTo>
                    <a:lnTo>
                      <a:pt x="761" y="160"/>
                    </a:lnTo>
                    <a:lnTo>
                      <a:pt x="763" y="160"/>
                    </a:lnTo>
                    <a:lnTo>
                      <a:pt x="766" y="163"/>
                    </a:lnTo>
                    <a:lnTo>
                      <a:pt x="768" y="163"/>
                    </a:lnTo>
                    <a:lnTo>
                      <a:pt x="771" y="165"/>
                    </a:lnTo>
                    <a:lnTo>
                      <a:pt x="774" y="165"/>
                    </a:lnTo>
                    <a:lnTo>
                      <a:pt x="776" y="168"/>
                    </a:lnTo>
                    <a:lnTo>
                      <a:pt x="779" y="168"/>
                    </a:lnTo>
                    <a:lnTo>
                      <a:pt x="781" y="168"/>
                    </a:lnTo>
                    <a:lnTo>
                      <a:pt x="784" y="170"/>
                    </a:lnTo>
                    <a:lnTo>
                      <a:pt x="789" y="170"/>
                    </a:lnTo>
                    <a:lnTo>
                      <a:pt x="792" y="173"/>
                    </a:lnTo>
                    <a:lnTo>
                      <a:pt x="794" y="173"/>
                    </a:lnTo>
                    <a:lnTo>
                      <a:pt x="797" y="175"/>
                    </a:lnTo>
                    <a:lnTo>
                      <a:pt x="799" y="175"/>
                    </a:lnTo>
                    <a:lnTo>
                      <a:pt x="802" y="178"/>
                    </a:lnTo>
                    <a:lnTo>
                      <a:pt x="805" y="178"/>
                    </a:lnTo>
                    <a:lnTo>
                      <a:pt x="807" y="181"/>
                    </a:lnTo>
                    <a:lnTo>
                      <a:pt x="810" y="181"/>
                    </a:lnTo>
                    <a:lnTo>
                      <a:pt x="812" y="183"/>
                    </a:lnTo>
                    <a:lnTo>
                      <a:pt x="815" y="183"/>
                    </a:lnTo>
                    <a:lnTo>
                      <a:pt x="817" y="186"/>
                    </a:lnTo>
                    <a:lnTo>
                      <a:pt x="820" y="186"/>
                    </a:lnTo>
                    <a:lnTo>
                      <a:pt x="823" y="188"/>
                    </a:lnTo>
                    <a:lnTo>
                      <a:pt x="825" y="188"/>
                    </a:lnTo>
                    <a:lnTo>
                      <a:pt x="828" y="191"/>
                    </a:lnTo>
                    <a:lnTo>
                      <a:pt x="830" y="191"/>
                    </a:lnTo>
                    <a:lnTo>
                      <a:pt x="833" y="194"/>
                    </a:lnTo>
                    <a:lnTo>
                      <a:pt x="835" y="194"/>
                    </a:lnTo>
                    <a:lnTo>
                      <a:pt x="838" y="196"/>
                    </a:lnTo>
                    <a:lnTo>
                      <a:pt x="841" y="196"/>
                    </a:lnTo>
                    <a:lnTo>
                      <a:pt x="843" y="199"/>
                    </a:lnTo>
                    <a:lnTo>
                      <a:pt x="846" y="199"/>
                    </a:lnTo>
                    <a:lnTo>
                      <a:pt x="851" y="201"/>
                    </a:lnTo>
                    <a:lnTo>
                      <a:pt x="854" y="201"/>
                    </a:lnTo>
                    <a:lnTo>
                      <a:pt x="856" y="204"/>
                    </a:lnTo>
                    <a:lnTo>
                      <a:pt x="859" y="206"/>
                    </a:lnTo>
                    <a:lnTo>
                      <a:pt x="861" y="206"/>
                    </a:lnTo>
                    <a:lnTo>
                      <a:pt x="864" y="209"/>
                    </a:lnTo>
                    <a:lnTo>
                      <a:pt x="866" y="209"/>
                    </a:lnTo>
                    <a:lnTo>
                      <a:pt x="869" y="212"/>
                    </a:lnTo>
                    <a:lnTo>
                      <a:pt x="872" y="212"/>
                    </a:lnTo>
                    <a:lnTo>
                      <a:pt x="874" y="214"/>
                    </a:lnTo>
                    <a:lnTo>
                      <a:pt x="877" y="214"/>
                    </a:lnTo>
                    <a:lnTo>
                      <a:pt x="879" y="217"/>
                    </a:lnTo>
                    <a:lnTo>
                      <a:pt x="882" y="217"/>
                    </a:lnTo>
                    <a:lnTo>
                      <a:pt x="884" y="219"/>
                    </a:lnTo>
                    <a:lnTo>
                      <a:pt x="887" y="219"/>
                    </a:lnTo>
                    <a:lnTo>
                      <a:pt x="890" y="222"/>
                    </a:lnTo>
                    <a:lnTo>
                      <a:pt x="892" y="222"/>
                    </a:lnTo>
                    <a:lnTo>
                      <a:pt x="895" y="224"/>
                    </a:lnTo>
                    <a:lnTo>
                      <a:pt x="897" y="227"/>
                    </a:lnTo>
                    <a:lnTo>
                      <a:pt x="900" y="227"/>
                    </a:lnTo>
                    <a:lnTo>
                      <a:pt x="903" y="230"/>
                    </a:lnTo>
                    <a:lnTo>
                      <a:pt x="905" y="230"/>
                    </a:lnTo>
                    <a:lnTo>
                      <a:pt x="908" y="232"/>
                    </a:lnTo>
                    <a:lnTo>
                      <a:pt x="910" y="232"/>
                    </a:lnTo>
                    <a:lnTo>
                      <a:pt x="913" y="235"/>
                    </a:lnTo>
                    <a:lnTo>
                      <a:pt x="915" y="235"/>
                    </a:lnTo>
                    <a:lnTo>
                      <a:pt x="918" y="237"/>
                    </a:lnTo>
                    <a:lnTo>
                      <a:pt x="921" y="240"/>
                    </a:lnTo>
                    <a:lnTo>
                      <a:pt x="923" y="240"/>
                    </a:lnTo>
                    <a:lnTo>
                      <a:pt x="926" y="243"/>
                    </a:lnTo>
                    <a:lnTo>
                      <a:pt x="928" y="243"/>
                    </a:lnTo>
                    <a:lnTo>
                      <a:pt x="931" y="245"/>
                    </a:lnTo>
                    <a:lnTo>
                      <a:pt x="933" y="245"/>
                    </a:lnTo>
                    <a:lnTo>
                      <a:pt x="936" y="248"/>
                    </a:lnTo>
                    <a:lnTo>
                      <a:pt x="939" y="250"/>
                    </a:lnTo>
                    <a:lnTo>
                      <a:pt x="941" y="250"/>
                    </a:lnTo>
                    <a:lnTo>
                      <a:pt x="944" y="253"/>
                    </a:lnTo>
                    <a:lnTo>
                      <a:pt x="946" y="253"/>
                    </a:lnTo>
                    <a:lnTo>
                      <a:pt x="949" y="255"/>
                    </a:lnTo>
                    <a:lnTo>
                      <a:pt x="952" y="255"/>
                    </a:lnTo>
                    <a:lnTo>
                      <a:pt x="954" y="258"/>
                    </a:lnTo>
                    <a:lnTo>
                      <a:pt x="957" y="258"/>
                    </a:lnTo>
                    <a:lnTo>
                      <a:pt x="959" y="261"/>
                    </a:lnTo>
                    <a:lnTo>
                      <a:pt x="962" y="263"/>
                    </a:lnTo>
                    <a:lnTo>
                      <a:pt x="964" y="263"/>
                    </a:lnTo>
                    <a:lnTo>
                      <a:pt x="967" y="266"/>
                    </a:lnTo>
                    <a:lnTo>
                      <a:pt x="970" y="266"/>
                    </a:lnTo>
                    <a:lnTo>
                      <a:pt x="972" y="268"/>
                    </a:lnTo>
                    <a:lnTo>
                      <a:pt x="975" y="271"/>
                    </a:lnTo>
                    <a:lnTo>
                      <a:pt x="977" y="271"/>
                    </a:lnTo>
                    <a:lnTo>
                      <a:pt x="980" y="273"/>
                    </a:lnTo>
                    <a:lnTo>
                      <a:pt x="982" y="273"/>
                    </a:lnTo>
                    <a:lnTo>
                      <a:pt x="985" y="276"/>
                    </a:lnTo>
                    <a:lnTo>
                      <a:pt x="988" y="279"/>
                    </a:lnTo>
                    <a:lnTo>
                      <a:pt x="990" y="279"/>
                    </a:lnTo>
                    <a:lnTo>
                      <a:pt x="993" y="281"/>
                    </a:lnTo>
                    <a:lnTo>
                      <a:pt x="995" y="281"/>
                    </a:lnTo>
                    <a:lnTo>
                      <a:pt x="998" y="284"/>
                    </a:lnTo>
                    <a:lnTo>
                      <a:pt x="1001" y="286"/>
                    </a:lnTo>
                    <a:lnTo>
                      <a:pt x="1003" y="286"/>
                    </a:lnTo>
                    <a:lnTo>
                      <a:pt x="1006" y="289"/>
                    </a:lnTo>
                    <a:lnTo>
                      <a:pt x="1008" y="289"/>
                    </a:lnTo>
                    <a:lnTo>
                      <a:pt x="1011" y="292"/>
                    </a:lnTo>
                    <a:lnTo>
                      <a:pt x="1013" y="294"/>
                    </a:lnTo>
                    <a:lnTo>
                      <a:pt x="1016" y="294"/>
                    </a:lnTo>
                    <a:lnTo>
                      <a:pt x="1019" y="297"/>
                    </a:lnTo>
                    <a:lnTo>
                      <a:pt x="1021" y="299"/>
                    </a:lnTo>
                    <a:lnTo>
                      <a:pt x="1024" y="299"/>
                    </a:lnTo>
                    <a:lnTo>
                      <a:pt x="1026" y="302"/>
                    </a:lnTo>
                    <a:lnTo>
                      <a:pt x="1029" y="302"/>
                    </a:lnTo>
                    <a:lnTo>
                      <a:pt x="1031" y="304"/>
                    </a:lnTo>
                    <a:lnTo>
                      <a:pt x="1034" y="307"/>
                    </a:lnTo>
                    <a:lnTo>
                      <a:pt x="1037" y="307"/>
                    </a:lnTo>
                    <a:lnTo>
                      <a:pt x="1039" y="310"/>
                    </a:lnTo>
                    <a:lnTo>
                      <a:pt x="1042" y="312"/>
                    </a:lnTo>
                    <a:lnTo>
                      <a:pt x="1044" y="312"/>
                    </a:lnTo>
                    <a:lnTo>
                      <a:pt x="1047" y="315"/>
                    </a:lnTo>
                    <a:lnTo>
                      <a:pt x="1050" y="317"/>
                    </a:lnTo>
                    <a:lnTo>
                      <a:pt x="1052" y="317"/>
                    </a:lnTo>
                    <a:lnTo>
                      <a:pt x="1055" y="320"/>
                    </a:lnTo>
                    <a:lnTo>
                      <a:pt x="1057" y="322"/>
                    </a:lnTo>
                    <a:lnTo>
                      <a:pt x="1060" y="322"/>
                    </a:lnTo>
                    <a:lnTo>
                      <a:pt x="1062" y="325"/>
                    </a:lnTo>
                    <a:lnTo>
                      <a:pt x="1062" y="325"/>
                    </a:lnTo>
                    <a:lnTo>
                      <a:pt x="1065" y="328"/>
                    </a:lnTo>
                    <a:lnTo>
                      <a:pt x="1068" y="330"/>
                    </a:lnTo>
                    <a:lnTo>
                      <a:pt x="1070" y="330"/>
                    </a:lnTo>
                    <a:lnTo>
                      <a:pt x="1073" y="333"/>
                    </a:lnTo>
                    <a:lnTo>
                      <a:pt x="1075" y="335"/>
                    </a:lnTo>
                    <a:lnTo>
                      <a:pt x="1078" y="335"/>
                    </a:lnTo>
                    <a:lnTo>
                      <a:pt x="1081" y="338"/>
                    </a:lnTo>
                    <a:lnTo>
                      <a:pt x="1083" y="341"/>
                    </a:lnTo>
                    <a:lnTo>
                      <a:pt x="1086" y="341"/>
                    </a:lnTo>
                    <a:lnTo>
                      <a:pt x="1088" y="343"/>
                    </a:lnTo>
                    <a:lnTo>
                      <a:pt x="1091" y="346"/>
                    </a:lnTo>
                    <a:lnTo>
                      <a:pt x="1093" y="346"/>
                    </a:lnTo>
                    <a:lnTo>
                      <a:pt x="1096" y="348"/>
                    </a:lnTo>
                    <a:lnTo>
                      <a:pt x="1099" y="351"/>
                    </a:lnTo>
                    <a:lnTo>
                      <a:pt x="1101" y="351"/>
                    </a:lnTo>
                    <a:lnTo>
                      <a:pt x="1104" y="353"/>
                    </a:lnTo>
                    <a:lnTo>
                      <a:pt x="1106" y="356"/>
                    </a:lnTo>
                    <a:lnTo>
                      <a:pt x="1109" y="356"/>
                    </a:lnTo>
                    <a:lnTo>
                      <a:pt x="1109" y="359"/>
                    </a:lnTo>
                    <a:lnTo>
                      <a:pt x="1111" y="361"/>
                    </a:lnTo>
                    <a:lnTo>
                      <a:pt x="1114" y="361"/>
                    </a:lnTo>
                    <a:lnTo>
                      <a:pt x="1117" y="364"/>
                    </a:lnTo>
                    <a:lnTo>
                      <a:pt x="1119" y="366"/>
                    </a:lnTo>
                    <a:lnTo>
                      <a:pt x="1122" y="366"/>
                    </a:lnTo>
                    <a:lnTo>
                      <a:pt x="1124" y="369"/>
                    </a:lnTo>
                    <a:lnTo>
                      <a:pt x="1127" y="372"/>
                    </a:lnTo>
                    <a:lnTo>
                      <a:pt x="1130" y="372"/>
                    </a:lnTo>
                    <a:lnTo>
                      <a:pt x="1132" y="374"/>
                    </a:lnTo>
                    <a:lnTo>
                      <a:pt x="1135" y="377"/>
                    </a:lnTo>
                    <a:lnTo>
                      <a:pt x="1137" y="379"/>
                    </a:lnTo>
                    <a:lnTo>
                      <a:pt x="1140" y="379"/>
                    </a:lnTo>
                    <a:lnTo>
                      <a:pt x="1142" y="382"/>
                    </a:lnTo>
                    <a:lnTo>
                      <a:pt x="1145" y="384"/>
                    </a:lnTo>
                    <a:lnTo>
                      <a:pt x="1145" y="384"/>
                    </a:lnTo>
                    <a:lnTo>
                      <a:pt x="1148" y="387"/>
                    </a:lnTo>
                    <a:lnTo>
                      <a:pt x="1150" y="390"/>
                    </a:lnTo>
                    <a:lnTo>
                      <a:pt x="1153" y="390"/>
                    </a:lnTo>
                    <a:lnTo>
                      <a:pt x="1155" y="392"/>
                    </a:lnTo>
                    <a:lnTo>
                      <a:pt x="1158" y="395"/>
                    </a:lnTo>
                    <a:lnTo>
                      <a:pt x="1160" y="397"/>
                    </a:lnTo>
                    <a:lnTo>
                      <a:pt x="1163" y="397"/>
                    </a:lnTo>
                    <a:lnTo>
                      <a:pt x="1166" y="400"/>
                    </a:lnTo>
                    <a:lnTo>
                      <a:pt x="1168" y="402"/>
                    </a:lnTo>
                    <a:lnTo>
                      <a:pt x="1171" y="402"/>
                    </a:lnTo>
                    <a:lnTo>
                      <a:pt x="1173" y="405"/>
                    </a:lnTo>
                    <a:lnTo>
                      <a:pt x="1173" y="408"/>
                    </a:lnTo>
                    <a:lnTo>
                      <a:pt x="1176" y="410"/>
                    </a:lnTo>
                    <a:lnTo>
                      <a:pt x="1179" y="410"/>
                    </a:lnTo>
                    <a:lnTo>
                      <a:pt x="1181" y="413"/>
                    </a:lnTo>
                    <a:lnTo>
                      <a:pt x="1184" y="415"/>
                    </a:lnTo>
                    <a:lnTo>
                      <a:pt x="1186" y="415"/>
                    </a:lnTo>
                    <a:lnTo>
                      <a:pt x="1189" y="418"/>
                    </a:lnTo>
                    <a:lnTo>
                      <a:pt x="1191" y="421"/>
                    </a:lnTo>
                    <a:lnTo>
                      <a:pt x="1194" y="423"/>
                    </a:lnTo>
                    <a:lnTo>
                      <a:pt x="1197" y="423"/>
                    </a:lnTo>
                    <a:lnTo>
                      <a:pt x="1199" y="426"/>
                    </a:lnTo>
                    <a:lnTo>
                      <a:pt x="1199" y="428"/>
                    </a:lnTo>
                    <a:lnTo>
                      <a:pt x="1202" y="428"/>
                    </a:lnTo>
                    <a:lnTo>
                      <a:pt x="1204" y="431"/>
                    </a:lnTo>
                    <a:lnTo>
                      <a:pt x="1207" y="433"/>
                    </a:lnTo>
                    <a:lnTo>
                      <a:pt x="1209" y="436"/>
                    </a:lnTo>
                    <a:lnTo>
                      <a:pt x="1212" y="436"/>
                    </a:lnTo>
                    <a:lnTo>
                      <a:pt x="1215" y="439"/>
                    </a:lnTo>
                    <a:lnTo>
                      <a:pt x="1217" y="441"/>
                    </a:lnTo>
                    <a:lnTo>
                      <a:pt x="1220" y="444"/>
                    </a:lnTo>
                    <a:lnTo>
                      <a:pt x="1220" y="444"/>
                    </a:lnTo>
                    <a:lnTo>
                      <a:pt x="1222" y="446"/>
                    </a:lnTo>
                    <a:lnTo>
                      <a:pt x="1225" y="449"/>
                    </a:lnTo>
                    <a:lnTo>
                      <a:pt x="1228" y="451"/>
                    </a:lnTo>
                    <a:lnTo>
                      <a:pt x="1230" y="451"/>
                    </a:lnTo>
                    <a:lnTo>
                      <a:pt x="1233" y="454"/>
                    </a:lnTo>
                    <a:lnTo>
                      <a:pt x="1235" y="457"/>
                    </a:lnTo>
                    <a:lnTo>
                      <a:pt x="1238" y="459"/>
                    </a:lnTo>
                    <a:lnTo>
                      <a:pt x="1240" y="459"/>
                    </a:lnTo>
                    <a:lnTo>
                      <a:pt x="1240" y="462"/>
                    </a:lnTo>
                    <a:lnTo>
                      <a:pt x="1243" y="464"/>
                    </a:lnTo>
                    <a:lnTo>
                      <a:pt x="1246" y="467"/>
                    </a:lnTo>
                    <a:lnTo>
                      <a:pt x="1248" y="467"/>
                    </a:lnTo>
                    <a:lnTo>
                      <a:pt x="1251" y="470"/>
                    </a:lnTo>
                    <a:lnTo>
                      <a:pt x="1253" y="472"/>
                    </a:lnTo>
                    <a:lnTo>
                      <a:pt x="1256" y="475"/>
                    </a:lnTo>
                    <a:lnTo>
                      <a:pt x="1258" y="475"/>
                    </a:lnTo>
                    <a:lnTo>
                      <a:pt x="1258" y="477"/>
                    </a:lnTo>
                    <a:lnTo>
                      <a:pt x="1261" y="480"/>
                    </a:lnTo>
                    <a:lnTo>
                      <a:pt x="1264" y="482"/>
                    </a:lnTo>
                    <a:lnTo>
                      <a:pt x="1266" y="485"/>
                    </a:lnTo>
                    <a:lnTo>
                      <a:pt x="1269" y="485"/>
                    </a:lnTo>
                    <a:lnTo>
                      <a:pt x="1271" y="488"/>
                    </a:lnTo>
                    <a:lnTo>
                      <a:pt x="1274" y="490"/>
                    </a:lnTo>
                    <a:lnTo>
                      <a:pt x="1274" y="493"/>
                    </a:lnTo>
                    <a:lnTo>
                      <a:pt x="1277" y="495"/>
                    </a:lnTo>
                    <a:lnTo>
                      <a:pt x="1279" y="495"/>
                    </a:lnTo>
                    <a:lnTo>
                      <a:pt x="1282" y="498"/>
                    </a:lnTo>
                    <a:lnTo>
                      <a:pt x="1284" y="500"/>
                    </a:lnTo>
                    <a:lnTo>
                      <a:pt x="1287" y="503"/>
                    </a:lnTo>
                    <a:lnTo>
                      <a:pt x="1289" y="503"/>
                    </a:lnTo>
                    <a:lnTo>
                      <a:pt x="1289" y="506"/>
                    </a:lnTo>
                    <a:lnTo>
                      <a:pt x="1292" y="508"/>
                    </a:lnTo>
                    <a:lnTo>
                      <a:pt x="1295" y="511"/>
                    </a:lnTo>
                    <a:lnTo>
                      <a:pt x="1297" y="513"/>
                    </a:lnTo>
                    <a:lnTo>
                      <a:pt x="1300" y="513"/>
                    </a:lnTo>
                    <a:lnTo>
                      <a:pt x="1302" y="516"/>
                    </a:lnTo>
                    <a:lnTo>
                      <a:pt x="1302" y="519"/>
                    </a:lnTo>
                    <a:lnTo>
                      <a:pt x="1305" y="521"/>
                    </a:lnTo>
                    <a:lnTo>
                      <a:pt x="1307" y="524"/>
                    </a:lnTo>
                    <a:lnTo>
                      <a:pt x="1310" y="524"/>
                    </a:lnTo>
                    <a:lnTo>
                      <a:pt x="1313" y="526"/>
                    </a:lnTo>
                    <a:lnTo>
                      <a:pt x="1315" y="529"/>
                    </a:lnTo>
                    <a:lnTo>
                      <a:pt x="1318" y="531"/>
                    </a:lnTo>
                    <a:lnTo>
                      <a:pt x="1318" y="531"/>
                    </a:lnTo>
                    <a:lnTo>
                      <a:pt x="1320" y="534"/>
                    </a:lnTo>
                    <a:lnTo>
                      <a:pt x="1323" y="537"/>
                    </a:lnTo>
                    <a:lnTo>
                      <a:pt x="1326" y="539"/>
                    </a:lnTo>
                    <a:lnTo>
                      <a:pt x="1328" y="542"/>
                    </a:lnTo>
                    <a:lnTo>
                      <a:pt x="1331" y="544"/>
                    </a:lnTo>
                    <a:lnTo>
                      <a:pt x="1331" y="544"/>
                    </a:lnTo>
                    <a:lnTo>
                      <a:pt x="1333" y="547"/>
                    </a:lnTo>
                    <a:lnTo>
                      <a:pt x="1336" y="550"/>
                    </a:lnTo>
                    <a:lnTo>
                      <a:pt x="1338" y="552"/>
                    </a:lnTo>
                    <a:lnTo>
                      <a:pt x="1341" y="555"/>
                    </a:lnTo>
                    <a:lnTo>
                      <a:pt x="1341" y="555"/>
                    </a:lnTo>
                    <a:lnTo>
                      <a:pt x="1344" y="557"/>
                    </a:lnTo>
                    <a:lnTo>
                      <a:pt x="1346" y="560"/>
                    </a:lnTo>
                    <a:lnTo>
                      <a:pt x="1349" y="562"/>
                    </a:lnTo>
                    <a:lnTo>
                      <a:pt x="1351" y="565"/>
                    </a:lnTo>
                    <a:lnTo>
                      <a:pt x="1351" y="568"/>
                    </a:lnTo>
                    <a:lnTo>
                      <a:pt x="1354" y="568"/>
                    </a:lnTo>
                    <a:lnTo>
                      <a:pt x="1356" y="570"/>
                    </a:lnTo>
                    <a:lnTo>
                      <a:pt x="1359" y="573"/>
                    </a:lnTo>
                    <a:lnTo>
                      <a:pt x="1362" y="575"/>
                    </a:lnTo>
                    <a:lnTo>
                      <a:pt x="1364" y="578"/>
                    </a:lnTo>
                    <a:lnTo>
                      <a:pt x="1364" y="580"/>
                    </a:lnTo>
                    <a:lnTo>
                      <a:pt x="1367" y="580"/>
                    </a:lnTo>
                    <a:lnTo>
                      <a:pt x="1369" y="583"/>
                    </a:lnTo>
                    <a:lnTo>
                      <a:pt x="1372" y="586"/>
                    </a:lnTo>
                    <a:lnTo>
                      <a:pt x="1375" y="588"/>
                    </a:lnTo>
                    <a:lnTo>
                      <a:pt x="1375" y="591"/>
                    </a:lnTo>
                    <a:lnTo>
                      <a:pt x="1377" y="593"/>
                    </a:lnTo>
                    <a:lnTo>
                      <a:pt x="1380" y="593"/>
                    </a:lnTo>
                    <a:lnTo>
                      <a:pt x="1382" y="596"/>
                    </a:lnTo>
                    <a:lnTo>
                      <a:pt x="1385" y="599"/>
                    </a:lnTo>
                    <a:lnTo>
                      <a:pt x="1385" y="601"/>
                    </a:lnTo>
                    <a:lnTo>
                      <a:pt x="1387" y="604"/>
                    </a:lnTo>
                    <a:lnTo>
                      <a:pt x="1390" y="606"/>
                    </a:lnTo>
                    <a:lnTo>
                      <a:pt x="1393" y="606"/>
                    </a:lnTo>
                    <a:lnTo>
                      <a:pt x="1395" y="609"/>
                    </a:lnTo>
                    <a:lnTo>
                      <a:pt x="1395" y="611"/>
                    </a:lnTo>
                    <a:lnTo>
                      <a:pt x="1398" y="614"/>
                    </a:lnTo>
                    <a:lnTo>
                      <a:pt x="1400" y="617"/>
                    </a:lnTo>
                    <a:lnTo>
                      <a:pt x="1403" y="619"/>
                    </a:lnTo>
                    <a:lnTo>
                      <a:pt x="1403" y="622"/>
                    </a:lnTo>
                    <a:lnTo>
                      <a:pt x="1406" y="622"/>
                    </a:lnTo>
                    <a:lnTo>
                      <a:pt x="1408" y="624"/>
                    </a:lnTo>
                    <a:lnTo>
                      <a:pt x="1411" y="627"/>
                    </a:lnTo>
                    <a:lnTo>
                      <a:pt x="1413" y="629"/>
                    </a:lnTo>
                    <a:lnTo>
                      <a:pt x="1413" y="632"/>
                    </a:lnTo>
                    <a:lnTo>
                      <a:pt x="1416" y="635"/>
                    </a:lnTo>
                    <a:lnTo>
                      <a:pt x="1418" y="637"/>
                    </a:lnTo>
                    <a:lnTo>
                      <a:pt x="1421" y="637"/>
                    </a:lnTo>
                    <a:lnTo>
                      <a:pt x="1421" y="640"/>
                    </a:lnTo>
                    <a:lnTo>
                      <a:pt x="1424" y="642"/>
                    </a:lnTo>
                    <a:lnTo>
                      <a:pt x="1426" y="645"/>
                    </a:lnTo>
                    <a:lnTo>
                      <a:pt x="1429" y="648"/>
                    </a:lnTo>
                    <a:lnTo>
                      <a:pt x="1431" y="650"/>
                    </a:lnTo>
                    <a:lnTo>
                      <a:pt x="1431" y="653"/>
                    </a:lnTo>
                    <a:lnTo>
                      <a:pt x="1434" y="655"/>
                    </a:lnTo>
                    <a:lnTo>
                      <a:pt x="1436" y="655"/>
                    </a:lnTo>
                    <a:lnTo>
                      <a:pt x="1439" y="658"/>
                    </a:lnTo>
                    <a:lnTo>
                      <a:pt x="1439" y="660"/>
                    </a:lnTo>
                    <a:lnTo>
                      <a:pt x="1442" y="663"/>
                    </a:lnTo>
                    <a:lnTo>
                      <a:pt x="1444" y="666"/>
                    </a:lnTo>
                    <a:lnTo>
                      <a:pt x="1447" y="668"/>
                    </a:lnTo>
                    <a:lnTo>
                      <a:pt x="1447" y="671"/>
                    </a:lnTo>
                    <a:lnTo>
                      <a:pt x="1449" y="673"/>
                    </a:lnTo>
                    <a:lnTo>
                      <a:pt x="1452" y="673"/>
                    </a:lnTo>
                    <a:lnTo>
                      <a:pt x="1455" y="676"/>
                    </a:lnTo>
                    <a:lnTo>
                      <a:pt x="1455" y="678"/>
                    </a:lnTo>
                    <a:lnTo>
                      <a:pt x="1457" y="681"/>
                    </a:lnTo>
                    <a:lnTo>
                      <a:pt x="1460" y="684"/>
                    </a:lnTo>
                    <a:lnTo>
                      <a:pt x="1462" y="686"/>
                    </a:lnTo>
                    <a:lnTo>
                      <a:pt x="1462" y="689"/>
                    </a:lnTo>
                    <a:lnTo>
                      <a:pt x="1465" y="691"/>
                    </a:lnTo>
                    <a:lnTo>
                      <a:pt x="1467" y="694"/>
                    </a:lnTo>
                    <a:lnTo>
                      <a:pt x="1470" y="697"/>
                    </a:lnTo>
                    <a:lnTo>
                      <a:pt x="1470" y="697"/>
                    </a:lnTo>
                    <a:lnTo>
                      <a:pt x="1473" y="699"/>
                    </a:lnTo>
                    <a:lnTo>
                      <a:pt x="1475" y="702"/>
                    </a:lnTo>
                    <a:lnTo>
                      <a:pt x="1475" y="704"/>
                    </a:lnTo>
                    <a:lnTo>
                      <a:pt x="1478" y="707"/>
                    </a:lnTo>
                    <a:lnTo>
                      <a:pt x="1480" y="709"/>
                    </a:lnTo>
                    <a:lnTo>
                      <a:pt x="1483" y="712"/>
                    </a:lnTo>
                    <a:lnTo>
                      <a:pt x="1483" y="715"/>
                    </a:lnTo>
                    <a:lnTo>
                      <a:pt x="1485" y="717"/>
                    </a:lnTo>
                    <a:lnTo>
                      <a:pt x="1488" y="717"/>
                    </a:lnTo>
                    <a:lnTo>
                      <a:pt x="1488" y="720"/>
                    </a:lnTo>
                    <a:lnTo>
                      <a:pt x="1491" y="722"/>
                    </a:lnTo>
                    <a:lnTo>
                      <a:pt x="1493" y="725"/>
                    </a:lnTo>
                    <a:lnTo>
                      <a:pt x="1496" y="727"/>
                    </a:lnTo>
                    <a:lnTo>
                      <a:pt x="1496" y="730"/>
                    </a:lnTo>
                    <a:lnTo>
                      <a:pt x="1498" y="733"/>
                    </a:lnTo>
                    <a:lnTo>
                      <a:pt x="1501" y="735"/>
                    </a:lnTo>
                    <a:lnTo>
                      <a:pt x="1504" y="738"/>
                    </a:lnTo>
                    <a:lnTo>
                      <a:pt x="1504" y="740"/>
                    </a:lnTo>
                    <a:lnTo>
                      <a:pt x="1506" y="743"/>
                    </a:lnTo>
                    <a:lnTo>
                      <a:pt x="1509" y="746"/>
                    </a:lnTo>
                    <a:lnTo>
                      <a:pt x="1509" y="746"/>
                    </a:lnTo>
                    <a:lnTo>
                      <a:pt x="1511" y="748"/>
                    </a:lnTo>
                    <a:lnTo>
                      <a:pt x="1514" y="751"/>
                    </a:lnTo>
                    <a:lnTo>
                      <a:pt x="1514" y="753"/>
                    </a:lnTo>
                    <a:lnTo>
                      <a:pt x="1516" y="756"/>
                    </a:lnTo>
                    <a:lnTo>
                      <a:pt x="1519" y="758"/>
                    </a:lnTo>
                    <a:lnTo>
                      <a:pt x="1522" y="761"/>
                    </a:lnTo>
                    <a:lnTo>
                      <a:pt x="1522" y="764"/>
                    </a:lnTo>
                    <a:lnTo>
                      <a:pt x="1524" y="766"/>
                    </a:lnTo>
                    <a:lnTo>
                      <a:pt x="1527" y="769"/>
                    </a:lnTo>
                    <a:lnTo>
                      <a:pt x="1527" y="771"/>
                    </a:lnTo>
                    <a:lnTo>
                      <a:pt x="1529" y="774"/>
                    </a:lnTo>
                    <a:lnTo>
                      <a:pt x="1532" y="777"/>
                    </a:lnTo>
                    <a:lnTo>
                      <a:pt x="1532" y="779"/>
                    </a:lnTo>
                    <a:lnTo>
                      <a:pt x="1534" y="779"/>
                    </a:lnTo>
                    <a:lnTo>
                      <a:pt x="1537" y="782"/>
                    </a:lnTo>
                    <a:lnTo>
                      <a:pt x="1537" y="784"/>
                    </a:lnTo>
                    <a:lnTo>
                      <a:pt x="1540" y="787"/>
                    </a:lnTo>
                    <a:lnTo>
                      <a:pt x="1542" y="789"/>
                    </a:lnTo>
                    <a:lnTo>
                      <a:pt x="1542" y="792"/>
                    </a:lnTo>
                    <a:lnTo>
                      <a:pt x="1545" y="795"/>
                    </a:lnTo>
                    <a:lnTo>
                      <a:pt x="1547" y="797"/>
                    </a:lnTo>
                    <a:lnTo>
                      <a:pt x="1547" y="800"/>
                    </a:lnTo>
                    <a:lnTo>
                      <a:pt x="1550" y="802"/>
                    </a:lnTo>
                    <a:lnTo>
                      <a:pt x="1553" y="805"/>
                    </a:lnTo>
                    <a:lnTo>
                      <a:pt x="1555" y="807"/>
                    </a:lnTo>
                    <a:lnTo>
                      <a:pt x="1555" y="810"/>
                    </a:lnTo>
                    <a:lnTo>
                      <a:pt x="1558" y="813"/>
                    </a:lnTo>
                    <a:lnTo>
                      <a:pt x="1558" y="815"/>
                    </a:lnTo>
                    <a:lnTo>
                      <a:pt x="1560" y="818"/>
                    </a:lnTo>
                    <a:lnTo>
                      <a:pt x="1563" y="820"/>
                    </a:lnTo>
                    <a:lnTo>
                      <a:pt x="1563" y="823"/>
                    </a:lnTo>
                    <a:lnTo>
                      <a:pt x="1565" y="823"/>
                    </a:lnTo>
                    <a:lnTo>
                      <a:pt x="1568" y="826"/>
                    </a:lnTo>
                    <a:lnTo>
                      <a:pt x="1568" y="828"/>
                    </a:lnTo>
                    <a:lnTo>
                      <a:pt x="1571" y="831"/>
                    </a:lnTo>
                    <a:lnTo>
                      <a:pt x="1573" y="833"/>
                    </a:lnTo>
                    <a:lnTo>
                      <a:pt x="1573" y="836"/>
                    </a:lnTo>
                    <a:lnTo>
                      <a:pt x="1576" y="838"/>
                    </a:lnTo>
                    <a:lnTo>
                      <a:pt x="1578" y="841"/>
                    </a:lnTo>
                    <a:lnTo>
                      <a:pt x="1578" y="844"/>
                    </a:lnTo>
                    <a:lnTo>
                      <a:pt x="1581" y="846"/>
                    </a:lnTo>
                    <a:lnTo>
                      <a:pt x="1583" y="849"/>
                    </a:lnTo>
                    <a:lnTo>
                      <a:pt x="1583" y="851"/>
                    </a:lnTo>
                    <a:lnTo>
                      <a:pt x="1586" y="854"/>
                    </a:lnTo>
                    <a:lnTo>
                      <a:pt x="1589" y="856"/>
                    </a:lnTo>
                    <a:lnTo>
                      <a:pt x="1589" y="859"/>
                    </a:lnTo>
                    <a:lnTo>
                      <a:pt x="1591" y="862"/>
                    </a:lnTo>
                    <a:lnTo>
                      <a:pt x="1591" y="864"/>
                    </a:lnTo>
                    <a:lnTo>
                      <a:pt x="1594" y="867"/>
                    </a:lnTo>
                    <a:lnTo>
                      <a:pt x="1596" y="869"/>
                    </a:lnTo>
                    <a:lnTo>
                      <a:pt x="1596" y="872"/>
                    </a:lnTo>
                    <a:lnTo>
                      <a:pt x="1599" y="875"/>
                    </a:lnTo>
                    <a:lnTo>
                      <a:pt x="1602" y="877"/>
                    </a:lnTo>
                    <a:lnTo>
                      <a:pt x="1602" y="880"/>
                    </a:lnTo>
                    <a:lnTo>
                      <a:pt x="1604" y="882"/>
                    </a:lnTo>
                    <a:lnTo>
                      <a:pt x="1604" y="885"/>
                    </a:lnTo>
                    <a:lnTo>
                      <a:pt x="1607" y="887"/>
                    </a:lnTo>
                    <a:lnTo>
                      <a:pt x="1609" y="890"/>
                    </a:lnTo>
                    <a:lnTo>
                      <a:pt x="1609" y="893"/>
                    </a:lnTo>
                    <a:lnTo>
                      <a:pt x="1612" y="895"/>
                    </a:lnTo>
                    <a:lnTo>
                      <a:pt x="1614" y="898"/>
                    </a:lnTo>
                    <a:lnTo>
                      <a:pt x="1614" y="900"/>
                    </a:lnTo>
                    <a:lnTo>
                      <a:pt x="1617" y="903"/>
                    </a:lnTo>
                    <a:lnTo>
                      <a:pt x="1617" y="905"/>
                    </a:lnTo>
                    <a:lnTo>
                      <a:pt x="1620" y="908"/>
                    </a:lnTo>
                    <a:lnTo>
                      <a:pt x="1622" y="911"/>
                    </a:lnTo>
                    <a:lnTo>
                      <a:pt x="1622" y="913"/>
                    </a:lnTo>
                    <a:lnTo>
                      <a:pt x="1625" y="913"/>
                    </a:lnTo>
                    <a:lnTo>
                      <a:pt x="1625" y="916"/>
                    </a:lnTo>
                    <a:lnTo>
                      <a:pt x="1627" y="918"/>
                    </a:lnTo>
                    <a:lnTo>
                      <a:pt x="1630" y="924"/>
                    </a:lnTo>
                    <a:lnTo>
                      <a:pt x="1630" y="924"/>
                    </a:lnTo>
                    <a:lnTo>
                      <a:pt x="1632" y="926"/>
                    </a:lnTo>
                    <a:lnTo>
                      <a:pt x="1632" y="929"/>
                    </a:lnTo>
                    <a:lnTo>
                      <a:pt x="1635" y="931"/>
                    </a:lnTo>
                    <a:lnTo>
                      <a:pt x="1635" y="936"/>
                    </a:lnTo>
                    <a:lnTo>
                      <a:pt x="1638" y="936"/>
                    </a:lnTo>
                    <a:lnTo>
                      <a:pt x="1640" y="939"/>
                    </a:lnTo>
                    <a:lnTo>
                      <a:pt x="1640" y="942"/>
                    </a:lnTo>
                    <a:lnTo>
                      <a:pt x="1643" y="944"/>
                    </a:lnTo>
                    <a:lnTo>
                      <a:pt x="1643" y="947"/>
                    </a:lnTo>
                    <a:lnTo>
                      <a:pt x="1645" y="952"/>
                    </a:lnTo>
                    <a:lnTo>
                      <a:pt x="1648" y="952"/>
                    </a:lnTo>
                    <a:lnTo>
                      <a:pt x="1648" y="955"/>
                    </a:lnTo>
                    <a:lnTo>
                      <a:pt x="1651" y="957"/>
                    </a:lnTo>
                    <a:lnTo>
                      <a:pt x="1651" y="960"/>
                    </a:lnTo>
                    <a:lnTo>
                      <a:pt x="1653" y="962"/>
                    </a:lnTo>
                    <a:lnTo>
                      <a:pt x="1656" y="967"/>
                    </a:lnTo>
                    <a:lnTo>
                      <a:pt x="1656" y="970"/>
                    </a:lnTo>
                    <a:lnTo>
                      <a:pt x="1658" y="973"/>
                    </a:lnTo>
                    <a:lnTo>
                      <a:pt x="1658" y="973"/>
                    </a:lnTo>
                    <a:lnTo>
                      <a:pt x="1661" y="975"/>
                    </a:lnTo>
                    <a:lnTo>
                      <a:pt x="1661" y="980"/>
                    </a:lnTo>
                    <a:lnTo>
                      <a:pt x="1663" y="983"/>
                    </a:lnTo>
                    <a:lnTo>
                      <a:pt x="1663" y="985"/>
                    </a:lnTo>
                    <a:lnTo>
                      <a:pt x="1666" y="988"/>
                    </a:lnTo>
                    <a:lnTo>
                      <a:pt x="1669" y="991"/>
                    </a:lnTo>
                    <a:lnTo>
                      <a:pt x="1669" y="993"/>
                    </a:lnTo>
                    <a:lnTo>
                      <a:pt x="1671" y="996"/>
                    </a:lnTo>
                    <a:lnTo>
                      <a:pt x="1671" y="998"/>
                    </a:lnTo>
                    <a:lnTo>
                      <a:pt x="1674" y="1001"/>
                    </a:lnTo>
                    <a:lnTo>
                      <a:pt x="1674" y="1004"/>
                    </a:lnTo>
                    <a:lnTo>
                      <a:pt x="1676" y="1006"/>
                    </a:lnTo>
                    <a:lnTo>
                      <a:pt x="1676" y="1009"/>
                    </a:lnTo>
                    <a:lnTo>
                      <a:pt x="1679" y="1011"/>
                    </a:lnTo>
                    <a:lnTo>
                      <a:pt x="1679" y="1014"/>
                    </a:lnTo>
                    <a:lnTo>
                      <a:pt x="1682" y="1016"/>
                    </a:lnTo>
                    <a:lnTo>
                      <a:pt x="1684" y="1019"/>
                    </a:lnTo>
                    <a:lnTo>
                      <a:pt x="1684" y="1022"/>
                    </a:lnTo>
                    <a:lnTo>
                      <a:pt x="1687" y="1024"/>
                    </a:lnTo>
                    <a:lnTo>
                      <a:pt x="1687" y="1027"/>
                    </a:lnTo>
                    <a:lnTo>
                      <a:pt x="1689" y="1029"/>
                    </a:lnTo>
                    <a:lnTo>
                      <a:pt x="1689" y="1032"/>
                    </a:lnTo>
                    <a:lnTo>
                      <a:pt x="1692" y="1034"/>
                    </a:lnTo>
                    <a:lnTo>
                      <a:pt x="1692" y="1037"/>
                    </a:lnTo>
                    <a:lnTo>
                      <a:pt x="1694" y="1040"/>
                    </a:lnTo>
                    <a:lnTo>
                      <a:pt x="1694" y="1042"/>
                    </a:lnTo>
                    <a:lnTo>
                      <a:pt x="1697" y="1045"/>
                    </a:lnTo>
                    <a:lnTo>
                      <a:pt x="1697" y="1047"/>
                    </a:lnTo>
                    <a:lnTo>
                      <a:pt x="1700" y="1050"/>
                    </a:lnTo>
                    <a:lnTo>
                      <a:pt x="1700" y="1053"/>
                    </a:lnTo>
                    <a:lnTo>
                      <a:pt x="1702" y="1055"/>
                    </a:lnTo>
                    <a:lnTo>
                      <a:pt x="1702" y="1058"/>
                    </a:lnTo>
                    <a:lnTo>
                      <a:pt x="1705" y="1060"/>
                    </a:lnTo>
                    <a:lnTo>
                      <a:pt x="1705" y="1063"/>
                    </a:lnTo>
                    <a:lnTo>
                      <a:pt x="1707" y="1065"/>
                    </a:lnTo>
                    <a:lnTo>
                      <a:pt x="1707" y="1071"/>
                    </a:lnTo>
                    <a:lnTo>
                      <a:pt x="1710" y="1073"/>
                    </a:lnTo>
                    <a:lnTo>
                      <a:pt x="1712" y="1076"/>
                    </a:lnTo>
                    <a:lnTo>
                      <a:pt x="1712" y="1078"/>
                    </a:lnTo>
                    <a:lnTo>
                      <a:pt x="1715" y="1081"/>
                    </a:lnTo>
                    <a:lnTo>
                      <a:pt x="1715" y="1083"/>
                    </a:lnTo>
                    <a:lnTo>
                      <a:pt x="1718" y="1086"/>
                    </a:lnTo>
                    <a:lnTo>
                      <a:pt x="1718" y="1089"/>
                    </a:lnTo>
                    <a:lnTo>
                      <a:pt x="1720" y="1091"/>
                    </a:lnTo>
                    <a:lnTo>
                      <a:pt x="1720" y="1094"/>
                    </a:lnTo>
                    <a:lnTo>
                      <a:pt x="1720" y="1096"/>
                    </a:lnTo>
                    <a:lnTo>
                      <a:pt x="1723" y="1099"/>
                    </a:lnTo>
                    <a:lnTo>
                      <a:pt x="1725" y="1102"/>
                    </a:lnTo>
                    <a:lnTo>
                      <a:pt x="1725" y="1104"/>
                    </a:lnTo>
                    <a:lnTo>
                      <a:pt x="1728" y="1107"/>
                    </a:lnTo>
                    <a:lnTo>
                      <a:pt x="1728" y="1109"/>
                    </a:lnTo>
                    <a:lnTo>
                      <a:pt x="1728" y="1112"/>
                    </a:lnTo>
                    <a:lnTo>
                      <a:pt x="1731" y="1114"/>
                    </a:lnTo>
                    <a:lnTo>
                      <a:pt x="1731" y="1117"/>
                    </a:lnTo>
                    <a:lnTo>
                      <a:pt x="1733" y="1120"/>
                    </a:lnTo>
                    <a:lnTo>
                      <a:pt x="1733" y="1125"/>
                    </a:lnTo>
                    <a:lnTo>
                      <a:pt x="1736" y="1127"/>
                    </a:lnTo>
                    <a:lnTo>
                      <a:pt x="1736" y="1130"/>
                    </a:lnTo>
                    <a:lnTo>
                      <a:pt x="1738" y="1132"/>
                    </a:lnTo>
                    <a:lnTo>
                      <a:pt x="1738" y="1135"/>
                    </a:lnTo>
                    <a:lnTo>
                      <a:pt x="1741" y="1138"/>
                    </a:lnTo>
                    <a:lnTo>
                      <a:pt x="1741" y="1140"/>
                    </a:lnTo>
                    <a:lnTo>
                      <a:pt x="1743" y="1143"/>
                    </a:lnTo>
                    <a:lnTo>
                      <a:pt x="1743" y="1145"/>
                    </a:lnTo>
                    <a:lnTo>
                      <a:pt x="1746" y="1148"/>
                    </a:lnTo>
                    <a:lnTo>
                      <a:pt x="1746" y="1151"/>
                    </a:lnTo>
                    <a:lnTo>
                      <a:pt x="1746" y="1153"/>
                    </a:lnTo>
                    <a:lnTo>
                      <a:pt x="1749" y="1156"/>
                    </a:lnTo>
                    <a:lnTo>
                      <a:pt x="1749" y="1158"/>
                    </a:lnTo>
                    <a:lnTo>
                      <a:pt x="1751" y="1161"/>
                    </a:lnTo>
                    <a:lnTo>
                      <a:pt x="1751" y="1163"/>
                    </a:lnTo>
                    <a:lnTo>
                      <a:pt x="1754" y="1169"/>
                    </a:lnTo>
                    <a:lnTo>
                      <a:pt x="1754" y="1171"/>
                    </a:lnTo>
                    <a:lnTo>
                      <a:pt x="1756" y="1174"/>
                    </a:lnTo>
                    <a:lnTo>
                      <a:pt x="1756" y="1176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2" name="Freeform 2512"/>
              <p:cNvSpPr>
                <a:spLocks/>
              </p:cNvSpPr>
              <p:nvPr/>
            </p:nvSpPr>
            <p:spPr bwMode="auto">
              <a:xfrm>
                <a:off x="4826" y="2845"/>
                <a:ext cx="145" cy="728"/>
              </a:xfrm>
              <a:custGeom>
                <a:avLst/>
                <a:gdLst>
                  <a:gd name="T0" fmla="*/ 3 w 145"/>
                  <a:gd name="T1" fmla="*/ 8 h 728"/>
                  <a:gd name="T2" fmla="*/ 8 w 145"/>
                  <a:gd name="T3" fmla="*/ 18 h 728"/>
                  <a:gd name="T4" fmla="*/ 13 w 145"/>
                  <a:gd name="T5" fmla="*/ 31 h 728"/>
                  <a:gd name="T6" fmla="*/ 18 w 145"/>
                  <a:gd name="T7" fmla="*/ 42 h 728"/>
                  <a:gd name="T8" fmla="*/ 21 w 145"/>
                  <a:gd name="T9" fmla="*/ 52 h 728"/>
                  <a:gd name="T10" fmla="*/ 26 w 145"/>
                  <a:gd name="T11" fmla="*/ 65 h 728"/>
                  <a:gd name="T12" fmla="*/ 29 w 145"/>
                  <a:gd name="T13" fmla="*/ 75 h 728"/>
                  <a:gd name="T14" fmla="*/ 34 w 145"/>
                  <a:gd name="T15" fmla="*/ 85 h 728"/>
                  <a:gd name="T16" fmla="*/ 39 w 145"/>
                  <a:gd name="T17" fmla="*/ 98 h 728"/>
                  <a:gd name="T18" fmla="*/ 42 w 145"/>
                  <a:gd name="T19" fmla="*/ 109 h 728"/>
                  <a:gd name="T20" fmla="*/ 47 w 145"/>
                  <a:gd name="T21" fmla="*/ 119 h 728"/>
                  <a:gd name="T22" fmla="*/ 49 w 145"/>
                  <a:gd name="T23" fmla="*/ 132 h 728"/>
                  <a:gd name="T24" fmla="*/ 52 w 145"/>
                  <a:gd name="T25" fmla="*/ 142 h 728"/>
                  <a:gd name="T26" fmla="*/ 57 w 145"/>
                  <a:gd name="T27" fmla="*/ 155 h 728"/>
                  <a:gd name="T28" fmla="*/ 60 w 145"/>
                  <a:gd name="T29" fmla="*/ 165 h 728"/>
                  <a:gd name="T30" fmla="*/ 65 w 145"/>
                  <a:gd name="T31" fmla="*/ 178 h 728"/>
                  <a:gd name="T32" fmla="*/ 67 w 145"/>
                  <a:gd name="T33" fmla="*/ 189 h 728"/>
                  <a:gd name="T34" fmla="*/ 70 w 145"/>
                  <a:gd name="T35" fmla="*/ 199 h 728"/>
                  <a:gd name="T36" fmla="*/ 75 w 145"/>
                  <a:gd name="T37" fmla="*/ 212 h 728"/>
                  <a:gd name="T38" fmla="*/ 78 w 145"/>
                  <a:gd name="T39" fmla="*/ 222 h 728"/>
                  <a:gd name="T40" fmla="*/ 80 w 145"/>
                  <a:gd name="T41" fmla="*/ 235 h 728"/>
                  <a:gd name="T42" fmla="*/ 83 w 145"/>
                  <a:gd name="T43" fmla="*/ 245 h 728"/>
                  <a:gd name="T44" fmla="*/ 85 w 145"/>
                  <a:gd name="T45" fmla="*/ 258 h 728"/>
                  <a:gd name="T46" fmla="*/ 88 w 145"/>
                  <a:gd name="T47" fmla="*/ 269 h 728"/>
                  <a:gd name="T48" fmla="*/ 93 w 145"/>
                  <a:gd name="T49" fmla="*/ 282 h 728"/>
                  <a:gd name="T50" fmla="*/ 96 w 145"/>
                  <a:gd name="T51" fmla="*/ 292 h 728"/>
                  <a:gd name="T52" fmla="*/ 98 w 145"/>
                  <a:gd name="T53" fmla="*/ 305 h 728"/>
                  <a:gd name="T54" fmla="*/ 101 w 145"/>
                  <a:gd name="T55" fmla="*/ 315 h 728"/>
                  <a:gd name="T56" fmla="*/ 103 w 145"/>
                  <a:gd name="T57" fmla="*/ 328 h 728"/>
                  <a:gd name="T58" fmla="*/ 106 w 145"/>
                  <a:gd name="T59" fmla="*/ 338 h 728"/>
                  <a:gd name="T60" fmla="*/ 109 w 145"/>
                  <a:gd name="T61" fmla="*/ 351 h 728"/>
                  <a:gd name="T62" fmla="*/ 109 w 145"/>
                  <a:gd name="T63" fmla="*/ 362 h 728"/>
                  <a:gd name="T64" fmla="*/ 111 w 145"/>
                  <a:gd name="T65" fmla="*/ 374 h 728"/>
                  <a:gd name="T66" fmla="*/ 114 w 145"/>
                  <a:gd name="T67" fmla="*/ 387 h 728"/>
                  <a:gd name="T68" fmla="*/ 116 w 145"/>
                  <a:gd name="T69" fmla="*/ 398 h 728"/>
                  <a:gd name="T70" fmla="*/ 119 w 145"/>
                  <a:gd name="T71" fmla="*/ 411 h 728"/>
                  <a:gd name="T72" fmla="*/ 122 w 145"/>
                  <a:gd name="T73" fmla="*/ 421 h 728"/>
                  <a:gd name="T74" fmla="*/ 122 w 145"/>
                  <a:gd name="T75" fmla="*/ 434 h 728"/>
                  <a:gd name="T76" fmla="*/ 124 w 145"/>
                  <a:gd name="T77" fmla="*/ 447 h 728"/>
                  <a:gd name="T78" fmla="*/ 127 w 145"/>
                  <a:gd name="T79" fmla="*/ 457 h 728"/>
                  <a:gd name="T80" fmla="*/ 127 w 145"/>
                  <a:gd name="T81" fmla="*/ 470 h 728"/>
                  <a:gd name="T82" fmla="*/ 129 w 145"/>
                  <a:gd name="T83" fmla="*/ 480 h 728"/>
                  <a:gd name="T84" fmla="*/ 132 w 145"/>
                  <a:gd name="T85" fmla="*/ 493 h 728"/>
                  <a:gd name="T86" fmla="*/ 132 w 145"/>
                  <a:gd name="T87" fmla="*/ 503 h 728"/>
                  <a:gd name="T88" fmla="*/ 134 w 145"/>
                  <a:gd name="T89" fmla="*/ 516 h 728"/>
                  <a:gd name="T90" fmla="*/ 134 w 145"/>
                  <a:gd name="T91" fmla="*/ 529 h 728"/>
                  <a:gd name="T92" fmla="*/ 137 w 145"/>
                  <a:gd name="T93" fmla="*/ 539 h 728"/>
                  <a:gd name="T94" fmla="*/ 137 w 145"/>
                  <a:gd name="T95" fmla="*/ 552 h 728"/>
                  <a:gd name="T96" fmla="*/ 137 w 145"/>
                  <a:gd name="T97" fmla="*/ 565 h 728"/>
                  <a:gd name="T98" fmla="*/ 140 w 145"/>
                  <a:gd name="T99" fmla="*/ 576 h 728"/>
                  <a:gd name="T100" fmla="*/ 140 w 145"/>
                  <a:gd name="T101" fmla="*/ 589 h 728"/>
                  <a:gd name="T102" fmla="*/ 140 w 145"/>
                  <a:gd name="T103" fmla="*/ 599 h 728"/>
                  <a:gd name="T104" fmla="*/ 142 w 145"/>
                  <a:gd name="T105" fmla="*/ 612 h 728"/>
                  <a:gd name="T106" fmla="*/ 142 w 145"/>
                  <a:gd name="T107" fmla="*/ 625 h 728"/>
                  <a:gd name="T108" fmla="*/ 142 w 145"/>
                  <a:gd name="T109" fmla="*/ 635 h 728"/>
                  <a:gd name="T110" fmla="*/ 145 w 145"/>
                  <a:gd name="T111" fmla="*/ 648 h 728"/>
                  <a:gd name="T112" fmla="*/ 145 w 145"/>
                  <a:gd name="T113" fmla="*/ 661 h 728"/>
                  <a:gd name="T114" fmla="*/ 145 w 145"/>
                  <a:gd name="T115" fmla="*/ 671 h 728"/>
                  <a:gd name="T116" fmla="*/ 145 w 145"/>
                  <a:gd name="T117" fmla="*/ 684 h 728"/>
                  <a:gd name="T118" fmla="*/ 145 w 145"/>
                  <a:gd name="T119" fmla="*/ 694 h 728"/>
                  <a:gd name="T120" fmla="*/ 145 w 145"/>
                  <a:gd name="T121" fmla="*/ 707 h 728"/>
                  <a:gd name="T122" fmla="*/ 145 w 145"/>
                  <a:gd name="T123" fmla="*/ 720 h 7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5" h="728">
                    <a:moveTo>
                      <a:pt x="0" y="0"/>
                    </a:moveTo>
                    <a:lnTo>
                      <a:pt x="3" y="3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5" y="11"/>
                    </a:lnTo>
                    <a:lnTo>
                      <a:pt x="5" y="13"/>
                    </a:lnTo>
                    <a:lnTo>
                      <a:pt x="8" y="16"/>
                    </a:lnTo>
                    <a:lnTo>
                      <a:pt x="8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1" y="29"/>
                    </a:lnTo>
                    <a:lnTo>
                      <a:pt x="13" y="31"/>
                    </a:lnTo>
                    <a:lnTo>
                      <a:pt x="13" y="34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8" y="42"/>
                    </a:lnTo>
                    <a:lnTo>
                      <a:pt x="18" y="44"/>
                    </a:lnTo>
                    <a:lnTo>
                      <a:pt x="18" y="47"/>
                    </a:lnTo>
                    <a:lnTo>
                      <a:pt x="21" y="49"/>
                    </a:lnTo>
                    <a:lnTo>
                      <a:pt x="21" y="52"/>
                    </a:lnTo>
                    <a:lnTo>
                      <a:pt x="24" y="55"/>
                    </a:lnTo>
                    <a:lnTo>
                      <a:pt x="24" y="57"/>
                    </a:lnTo>
                    <a:lnTo>
                      <a:pt x="24" y="60"/>
                    </a:lnTo>
                    <a:lnTo>
                      <a:pt x="26" y="65"/>
                    </a:lnTo>
                    <a:lnTo>
                      <a:pt x="26" y="67"/>
                    </a:lnTo>
                    <a:lnTo>
                      <a:pt x="29" y="70"/>
                    </a:lnTo>
                    <a:lnTo>
                      <a:pt x="29" y="73"/>
                    </a:lnTo>
                    <a:lnTo>
                      <a:pt x="29" y="75"/>
                    </a:lnTo>
                    <a:lnTo>
                      <a:pt x="31" y="78"/>
                    </a:lnTo>
                    <a:lnTo>
                      <a:pt x="31" y="80"/>
                    </a:lnTo>
                    <a:lnTo>
                      <a:pt x="34" y="83"/>
                    </a:lnTo>
                    <a:lnTo>
                      <a:pt x="34" y="85"/>
                    </a:lnTo>
                    <a:lnTo>
                      <a:pt x="34" y="88"/>
                    </a:lnTo>
                    <a:lnTo>
                      <a:pt x="36" y="91"/>
                    </a:lnTo>
                    <a:lnTo>
                      <a:pt x="36" y="96"/>
                    </a:lnTo>
                    <a:lnTo>
                      <a:pt x="39" y="98"/>
                    </a:lnTo>
                    <a:lnTo>
                      <a:pt x="39" y="101"/>
                    </a:lnTo>
                    <a:lnTo>
                      <a:pt x="39" y="104"/>
                    </a:lnTo>
                    <a:lnTo>
                      <a:pt x="42" y="106"/>
                    </a:lnTo>
                    <a:lnTo>
                      <a:pt x="42" y="109"/>
                    </a:lnTo>
                    <a:lnTo>
                      <a:pt x="42" y="111"/>
                    </a:lnTo>
                    <a:lnTo>
                      <a:pt x="44" y="114"/>
                    </a:lnTo>
                    <a:lnTo>
                      <a:pt x="44" y="116"/>
                    </a:lnTo>
                    <a:lnTo>
                      <a:pt x="47" y="119"/>
                    </a:lnTo>
                    <a:lnTo>
                      <a:pt x="47" y="122"/>
                    </a:lnTo>
                    <a:lnTo>
                      <a:pt x="47" y="127"/>
                    </a:lnTo>
                    <a:lnTo>
                      <a:pt x="49" y="129"/>
                    </a:lnTo>
                    <a:lnTo>
                      <a:pt x="49" y="132"/>
                    </a:lnTo>
                    <a:lnTo>
                      <a:pt x="49" y="134"/>
                    </a:lnTo>
                    <a:lnTo>
                      <a:pt x="52" y="137"/>
                    </a:lnTo>
                    <a:lnTo>
                      <a:pt x="52" y="140"/>
                    </a:lnTo>
                    <a:lnTo>
                      <a:pt x="52" y="142"/>
                    </a:lnTo>
                    <a:lnTo>
                      <a:pt x="54" y="145"/>
                    </a:lnTo>
                    <a:lnTo>
                      <a:pt x="54" y="147"/>
                    </a:lnTo>
                    <a:lnTo>
                      <a:pt x="54" y="153"/>
                    </a:lnTo>
                    <a:lnTo>
                      <a:pt x="57" y="155"/>
                    </a:lnTo>
                    <a:lnTo>
                      <a:pt x="57" y="158"/>
                    </a:lnTo>
                    <a:lnTo>
                      <a:pt x="60" y="160"/>
                    </a:lnTo>
                    <a:lnTo>
                      <a:pt x="60" y="163"/>
                    </a:lnTo>
                    <a:lnTo>
                      <a:pt x="60" y="165"/>
                    </a:lnTo>
                    <a:lnTo>
                      <a:pt x="62" y="168"/>
                    </a:lnTo>
                    <a:lnTo>
                      <a:pt x="62" y="171"/>
                    </a:lnTo>
                    <a:lnTo>
                      <a:pt x="62" y="173"/>
                    </a:lnTo>
                    <a:lnTo>
                      <a:pt x="65" y="178"/>
                    </a:lnTo>
                    <a:lnTo>
                      <a:pt x="65" y="181"/>
                    </a:lnTo>
                    <a:lnTo>
                      <a:pt x="65" y="184"/>
                    </a:lnTo>
                    <a:lnTo>
                      <a:pt x="67" y="186"/>
                    </a:lnTo>
                    <a:lnTo>
                      <a:pt x="67" y="189"/>
                    </a:lnTo>
                    <a:lnTo>
                      <a:pt x="67" y="191"/>
                    </a:lnTo>
                    <a:lnTo>
                      <a:pt x="70" y="194"/>
                    </a:lnTo>
                    <a:lnTo>
                      <a:pt x="70" y="196"/>
                    </a:lnTo>
                    <a:lnTo>
                      <a:pt x="70" y="199"/>
                    </a:lnTo>
                    <a:lnTo>
                      <a:pt x="73" y="204"/>
                    </a:lnTo>
                    <a:lnTo>
                      <a:pt x="73" y="207"/>
                    </a:lnTo>
                    <a:lnTo>
                      <a:pt x="73" y="209"/>
                    </a:lnTo>
                    <a:lnTo>
                      <a:pt x="75" y="212"/>
                    </a:lnTo>
                    <a:lnTo>
                      <a:pt x="75" y="214"/>
                    </a:lnTo>
                    <a:lnTo>
                      <a:pt x="75" y="217"/>
                    </a:lnTo>
                    <a:lnTo>
                      <a:pt x="75" y="220"/>
                    </a:lnTo>
                    <a:lnTo>
                      <a:pt x="78" y="222"/>
                    </a:lnTo>
                    <a:lnTo>
                      <a:pt x="78" y="225"/>
                    </a:lnTo>
                    <a:lnTo>
                      <a:pt x="78" y="230"/>
                    </a:lnTo>
                    <a:lnTo>
                      <a:pt x="80" y="233"/>
                    </a:lnTo>
                    <a:lnTo>
                      <a:pt x="80" y="235"/>
                    </a:lnTo>
                    <a:lnTo>
                      <a:pt x="80" y="238"/>
                    </a:lnTo>
                    <a:lnTo>
                      <a:pt x="83" y="240"/>
                    </a:lnTo>
                    <a:lnTo>
                      <a:pt x="83" y="243"/>
                    </a:lnTo>
                    <a:lnTo>
                      <a:pt x="83" y="245"/>
                    </a:lnTo>
                    <a:lnTo>
                      <a:pt x="83" y="248"/>
                    </a:lnTo>
                    <a:lnTo>
                      <a:pt x="85" y="253"/>
                    </a:lnTo>
                    <a:lnTo>
                      <a:pt x="85" y="256"/>
                    </a:lnTo>
                    <a:lnTo>
                      <a:pt x="85" y="258"/>
                    </a:lnTo>
                    <a:lnTo>
                      <a:pt x="88" y="261"/>
                    </a:lnTo>
                    <a:lnTo>
                      <a:pt x="88" y="263"/>
                    </a:lnTo>
                    <a:lnTo>
                      <a:pt x="88" y="266"/>
                    </a:lnTo>
                    <a:lnTo>
                      <a:pt x="88" y="269"/>
                    </a:lnTo>
                    <a:lnTo>
                      <a:pt x="91" y="271"/>
                    </a:lnTo>
                    <a:lnTo>
                      <a:pt x="91" y="276"/>
                    </a:lnTo>
                    <a:lnTo>
                      <a:pt x="91" y="279"/>
                    </a:lnTo>
                    <a:lnTo>
                      <a:pt x="93" y="282"/>
                    </a:lnTo>
                    <a:lnTo>
                      <a:pt x="93" y="284"/>
                    </a:lnTo>
                    <a:lnTo>
                      <a:pt x="93" y="287"/>
                    </a:lnTo>
                    <a:lnTo>
                      <a:pt x="93" y="289"/>
                    </a:lnTo>
                    <a:lnTo>
                      <a:pt x="96" y="292"/>
                    </a:lnTo>
                    <a:lnTo>
                      <a:pt x="96" y="294"/>
                    </a:lnTo>
                    <a:lnTo>
                      <a:pt x="96" y="297"/>
                    </a:lnTo>
                    <a:lnTo>
                      <a:pt x="96" y="302"/>
                    </a:lnTo>
                    <a:lnTo>
                      <a:pt x="98" y="305"/>
                    </a:lnTo>
                    <a:lnTo>
                      <a:pt x="98" y="307"/>
                    </a:lnTo>
                    <a:lnTo>
                      <a:pt x="98" y="310"/>
                    </a:lnTo>
                    <a:lnTo>
                      <a:pt x="98" y="312"/>
                    </a:lnTo>
                    <a:lnTo>
                      <a:pt x="101" y="315"/>
                    </a:lnTo>
                    <a:lnTo>
                      <a:pt x="101" y="318"/>
                    </a:lnTo>
                    <a:lnTo>
                      <a:pt x="101" y="323"/>
                    </a:lnTo>
                    <a:lnTo>
                      <a:pt x="101" y="325"/>
                    </a:lnTo>
                    <a:lnTo>
                      <a:pt x="103" y="328"/>
                    </a:lnTo>
                    <a:lnTo>
                      <a:pt x="103" y="331"/>
                    </a:lnTo>
                    <a:lnTo>
                      <a:pt x="103" y="333"/>
                    </a:lnTo>
                    <a:lnTo>
                      <a:pt x="103" y="336"/>
                    </a:lnTo>
                    <a:lnTo>
                      <a:pt x="106" y="338"/>
                    </a:lnTo>
                    <a:lnTo>
                      <a:pt x="106" y="343"/>
                    </a:lnTo>
                    <a:lnTo>
                      <a:pt x="106" y="346"/>
                    </a:lnTo>
                    <a:lnTo>
                      <a:pt x="106" y="349"/>
                    </a:lnTo>
                    <a:lnTo>
                      <a:pt x="109" y="351"/>
                    </a:lnTo>
                    <a:lnTo>
                      <a:pt x="109" y="354"/>
                    </a:lnTo>
                    <a:lnTo>
                      <a:pt x="109" y="356"/>
                    </a:lnTo>
                    <a:lnTo>
                      <a:pt x="109" y="359"/>
                    </a:lnTo>
                    <a:lnTo>
                      <a:pt x="109" y="362"/>
                    </a:lnTo>
                    <a:lnTo>
                      <a:pt x="111" y="367"/>
                    </a:lnTo>
                    <a:lnTo>
                      <a:pt x="111" y="369"/>
                    </a:lnTo>
                    <a:lnTo>
                      <a:pt x="111" y="372"/>
                    </a:lnTo>
                    <a:lnTo>
                      <a:pt x="111" y="374"/>
                    </a:lnTo>
                    <a:lnTo>
                      <a:pt x="111" y="377"/>
                    </a:lnTo>
                    <a:lnTo>
                      <a:pt x="114" y="380"/>
                    </a:lnTo>
                    <a:lnTo>
                      <a:pt x="114" y="382"/>
                    </a:lnTo>
                    <a:lnTo>
                      <a:pt x="114" y="387"/>
                    </a:lnTo>
                    <a:lnTo>
                      <a:pt x="114" y="390"/>
                    </a:lnTo>
                    <a:lnTo>
                      <a:pt x="116" y="392"/>
                    </a:lnTo>
                    <a:lnTo>
                      <a:pt x="116" y="395"/>
                    </a:lnTo>
                    <a:lnTo>
                      <a:pt x="116" y="398"/>
                    </a:lnTo>
                    <a:lnTo>
                      <a:pt x="116" y="400"/>
                    </a:lnTo>
                    <a:lnTo>
                      <a:pt x="116" y="403"/>
                    </a:lnTo>
                    <a:lnTo>
                      <a:pt x="119" y="408"/>
                    </a:lnTo>
                    <a:lnTo>
                      <a:pt x="119" y="411"/>
                    </a:lnTo>
                    <a:lnTo>
                      <a:pt x="119" y="413"/>
                    </a:lnTo>
                    <a:lnTo>
                      <a:pt x="119" y="416"/>
                    </a:lnTo>
                    <a:lnTo>
                      <a:pt x="119" y="418"/>
                    </a:lnTo>
                    <a:lnTo>
                      <a:pt x="122" y="421"/>
                    </a:lnTo>
                    <a:lnTo>
                      <a:pt x="122" y="423"/>
                    </a:lnTo>
                    <a:lnTo>
                      <a:pt x="122" y="429"/>
                    </a:lnTo>
                    <a:lnTo>
                      <a:pt x="122" y="431"/>
                    </a:lnTo>
                    <a:lnTo>
                      <a:pt x="122" y="434"/>
                    </a:lnTo>
                    <a:lnTo>
                      <a:pt x="122" y="436"/>
                    </a:lnTo>
                    <a:lnTo>
                      <a:pt x="124" y="439"/>
                    </a:lnTo>
                    <a:lnTo>
                      <a:pt x="124" y="441"/>
                    </a:lnTo>
                    <a:lnTo>
                      <a:pt x="124" y="447"/>
                    </a:lnTo>
                    <a:lnTo>
                      <a:pt x="124" y="449"/>
                    </a:lnTo>
                    <a:lnTo>
                      <a:pt x="124" y="452"/>
                    </a:lnTo>
                    <a:lnTo>
                      <a:pt x="124" y="454"/>
                    </a:lnTo>
                    <a:lnTo>
                      <a:pt x="127" y="457"/>
                    </a:lnTo>
                    <a:lnTo>
                      <a:pt x="127" y="460"/>
                    </a:lnTo>
                    <a:lnTo>
                      <a:pt x="127" y="462"/>
                    </a:lnTo>
                    <a:lnTo>
                      <a:pt x="127" y="465"/>
                    </a:lnTo>
                    <a:lnTo>
                      <a:pt x="127" y="470"/>
                    </a:lnTo>
                    <a:lnTo>
                      <a:pt x="129" y="472"/>
                    </a:lnTo>
                    <a:lnTo>
                      <a:pt x="129" y="475"/>
                    </a:lnTo>
                    <a:lnTo>
                      <a:pt x="129" y="478"/>
                    </a:lnTo>
                    <a:lnTo>
                      <a:pt x="129" y="480"/>
                    </a:lnTo>
                    <a:lnTo>
                      <a:pt x="129" y="483"/>
                    </a:lnTo>
                    <a:lnTo>
                      <a:pt x="129" y="488"/>
                    </a:lnTo>
                    <a:lnTo>
                      <a:pt x="129" y="490"/>
                    </a:lnTo>
                    <a:lnTo>
                      <a:pt x="132" y="493"/>
                    </a:lnTo>
                    <a:lnTo>
                      <a:pt x="132" y="496"/>
                    </a:lnTo>
                    <a:lnTo>
                      <a:pt x="132" y="498"/>
                    </a:lnTo>
                    <a:lnTo>
                      <a:pt x="132" y="501"/>
                    </a:lnTo>
                    <a:lnTo>
                      <a:pt x="132" y="503"/>
                    </a:lnTo>
                    <a:lnTo>
                      <a:pt x="132" y="509"/>
                    </a:lnTo>
                    <a:lnTo>
                      <a:pt x="132" y="511"/>
                    </a:lnTo>
                    <a:lnTo>
                      <a:pt x="132" y="514"/>
                    </a:lnTo>
                    <a:lnTo>
                      <a:pt x="134" y="516"/>
                    </a:lnTo>
                    <a:lnTo>
                      <a:pt x="134" y="519"/>
                    </a:lnTo>
                    <a:lnTo>
                      <a:pt x="134" y="521"/>
                    </a:lnTo>
                    <a:lnTo>
                      <a:pt x="134" y="524"/>
                    </a:lnTo>
                    <a:lnTo>
                      <a:pt x="134" y="529"/>
                    </a:lnTo>
                    <a:lnTo>
                      <a:pt x="134" y="532"/>
                    </a:lnTo>
                    <a:lnTo>
                      <a:pt x="134" y="534"/>
                    </a:lnTo>
                    <a:lnTo>
                      <a:pt x="134" y="537"/>
                    </a:lnTo>
                    <a:lnTo>
                      <a:pt x="137" y="539"/>
                    </a:lnTo>
                    <a:lnTo>
                      <a:pt x="137" y="542"/>
                    </a:lnTo>
                    <a:lnTo>
                      <a:pt x="137" y="547"/>
                    </a:lnTo>
                    <a:lnTo>
                      <a:pt x="137" y="550"/>
                    </a:lnTo>
                    <a:lnTo>
                      <a:pt x="137" y="552"/>
                    </a:lnTo>
                    <a:lnTo>
                      <a:pt x="137" y="555"/>
                    </a:lnTo>
                    <a:lnTo>
                      <a:pt x="137" y="558"/>
                    </a:lnTo>
                    <a:lnTo>
                      <a:pt x="137" y="560"/>
                    </a:lnTo>
                    <a:lnTo>
                      <a:pt x="137" y="565"/>
                    </a:lnTo>
                    <a:lnTo>
                      <a:pt x="137" y="568"/>
                    </a:lnTo>
                    <a:lnTo>
                      <a:pt x="140" y="570"/>
                    </a:lnTo>
                    <a:lnTo>
                      <a:pt x="140" y="573"/>
                    </a:lnTo>
                    <a:lnTo>
                      <a:pt x="140" y="576"/>
                    </a:lnTo>
                    <a:lnTo>
                      <a:pt x="140" y="578"/>
                    </a:lnTo>
                    <a:lnTo>
                      <a:pt x="140" y="581"/>
                    </a:lnTo>
                    <a:lnTo>
                      <a:pt x="140" y="586"/>
                    </a:lnTo>
                    <a:lnTo>
                      <a:pt x="140" y="589"/>
                    </a:lnTo>
                    <a:lnTo>
                      <a:pt x="140" y="591"/>
                    </a:lnTo>
                    <a:lnTo>
                      <a:pt x="140" y="594"/>
                    </a:lnTo>
                    <a:lnTo>
                      <a:pt x="140" y="596"/>
                    </a:lnTo>
                    <a:lnTo>
                      <a:pt x="140" y="599"/>
                    </a:lnTo>
                    <a:lnTo>
                      <a:pt x="142" y="604"/>
                    </a:lnTo>
                    <a:lnTo>
                      <a:pt x="142" y="607"/>
                    </a:lnTo>
                    <a:lnTo>
                      <a:pt x="142" y="609"/>
                    </a:lnTo>
                    <a:lnTo>
                      <a:pt x="142" y="612"/>
                    </a:lnTo>
                    <a:lnTo>
                      <a:pt x="142" y="614"/>
                    </a:lnTo>
                    <a:lnTo>
                      <a:pt x="142" y="617"/>
                    </a:lnTo>
                    <a:lnTo>
                      <a:pt x="142" y="619"/>
                    </a:lnTo>
                    <a:lnTo>
                      <a:pt x="142" y="625"/>
                    </a:lnTo>
                    <a:lnTo>
                      <a:pt x="142" y="627"/>
                    </a:lnTo>
                    <a:lnTo>
                      <a:pt x="142" y="630"/>
                    </a:lnTo>
                    <a:lnTo>
                      <a:pt x="142" y="632"/>
                    </a:lnTo>
                    <a:lnTo>
                      <a:pt x="142" y="635"/>
                    </a:lnTo>
                    <a:lnTo>
                      <a:pt x="142" y="638"/>
                    </a:lnTo>
                    <a:lnTo>
                      <a:pt x="142" y="643"/>
                    </a:lnTo>
                    <a:lnTo>
                      <a:pt x="145" y="645"/>
                    </a:lnTo>
                    <a:lnTo>
                      <a:pt x="145" y="648"/>
                    </a:lnTo>
                    <a:lnTo>
                      <a:pt x="145" y="650"/>
                    </a:lnTo>
                    <a:lnTo>
                      <a:pt x="145" y="653"/>
                    </a:lnTo>
                    <a:lnTo>
                      <a:pt x="145" y="656"/>
                    </a:lnTo>
                    <a:lnTo>
                      <a:pt x="145" y="661"/>
                    </a:lnTo>
                    <a:lnTo>
                      <a:pt x="145" y="663"/>
                    </a:lnTo>
                    <a:lnTo>
                      <a:pt x="145" y="666"/>
                    </a:lnTo>
                    <a:lnTo>
                      <a:pt x="145" y="668"/>
                    </a:lnTo>
                    <a:lnTo>
                      <a:pt x="145" y="671"/>
                    </a:lnTo>
                    <a:lnTo>
                      <a:pt x="145" y="674"/>
                    </a:lnTo>
                    <a:lnTo>
                      <a:pt x="145" y="679"/>
                    </a:lnTo>
                    <a:lnTo>
                      <a:pt x="145" y="681"/>
                    </a:lnTo>
                    <a:lnTo>
                      <a:pt x="145" y="684"/>
                    </a:lnTo>
                    <a:lnTo>
                      <a:pt x="145" y="687"/>
                    </a:lnTo>
                    <a:lnTo>
                      <a:pt x="145" y="689"/>
                    </a:lnTo>
                    <a:lnTo>
                      <a:pt x="145" y="692"/>
                    </a:lnTo>
                    <a:lnTo>
                      <a:pt x="145" y="694"/>
                    </a:lnTo>
                    <a:lnTo>
                      <a:pt x="145" y="699"/>
                    </a:lnTo>
                    <a:lnTo>
                      <a:pt x="145" y="702"/>
                    </a:lnTo>
                    <a:lnTo>
                      <a:pt x="145" y="705"/>
                    </a:lnTo>
                    <a:lnTo>
                      <a:pt x="145" y="707"/>
                    </a:lnTo>
                    <a:lnTo>
                      <a:pt x="145" y="710"/>
                    </a:lnTo>
                    <a:lnTo>
                      <a:pt x="145" y="712"/>
                    </a:lnTo>
                    <a:lnTo>
                      <a:pt x="145" y="717"/>
                    </a:lnTo>
                    <a:lnTo>
                      <a:pt x="145" y="720"/>
                    </a:lnTo>
                    <a:lnTo>
                      <a:pt x="145" y="723"/>
                    </a:lnTo>
                    <a:lnTo>
                      <a:pt x="145" y="725"/>
                    </a:lnTo>
                    <a:lnTo>
                      <a:pt x="145" y="728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3" name="Line 2513"/>
              <p:cNvSpPr>
                <a:spLocks noChangeShapeType="1"/>
              </p:cNvSpPr>
              <p:nvPr/>
            </p:nvSpPr>
            <p:spPr bwMode="auto">
              <a:xfrm flipV="1">
                <a:off x="3072" y="1574"/>
                <a:ext cx="1" cy="9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4" name="Line 2514"/>
              <p:cNvSpPr>
                <a:spLocks noChangeShapeType="1"/>
              </p:cNvSpPr>
              <p:nvPr/>
            </p:nvSpPr>
            <p:spPr bwMode="auto">
              <a:xfrm flipV="1">
                <a:off x="3560" y="1641"/>
                <a:ext cx="26" cy="9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5" name="Line 2515"/>
              <p:cNvSpPr>
                <a:spLocks noChangeShapeType="1"/>
              </p:cNvSpPr>
              <p:nvPr/>
            </p:nvSpPr>
            <p:spPr bwMode="auto">
              <a:xfrm flipV="1">
                <a:off x="4016" y="1839"/>
                <a:ext cx="47" cy="8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6" name="Line 2516"/>
              <p:cNvSpPr>
                <a:spLocks noChangeShapeType="1"/>
              </p:cNvSpPr>
              <p:nvPr/>
            </p:nvSpPr>
            <p:spPr bwMode="auto">
              <a:xfrm flipV="1">
                <a:off x="4408" y="2154"/>
                <a:ext cx="68" cy="6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7" name="Line 2517"/>
              <p:cNvSpPr>
                <a:spLocks noChangeShapeType="1"/>
              </p:cNvSpPr>
              <p:nvPr/>
            </p:nvSpPr>
            <p:spPr bwMode="auto">
              <a:xfrm flipV="1">
                <a:off x="4721" y="2580"/>
                <a:ext cx="82" cy="4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8" name="Line 2518"/>
              <p:cNvSpPr>
                <a:spLocks noChangeShapeType="1"/>
              </p:cNvSpPr>
              <p:nvPr/>
            </p:nvSpPr>
            <p:spPr bwMode="auto">
              <a:xfrm flipV="1">
                <a:off x="4906" y="3059"/>
                <a:ext cx="93" cy="2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59" name="Line 2519"/>
              <p:cNvSpPr>
                <a:spLocks noChangeShapeType="1"/>
              </p:cNvSpPr>
              <p:nvPr/>
            </p:nvSpPr>
            <p:spPr bwMode="auto">
              <a:xfrm>
                <a:off x="3070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0" name="Line 2520"/>
              <p:cNvSpPr>
                <a:spLocks noChangeShapeType="1"/>
              </p:cNvSpPr>
              <p:nvPr/>
            </p:nvSpPr>
            <p:spPr bwMode="auto">
              <a:xfrm>
                <a:off x="3072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1" name="Line 2521"/>
              <p:cNvSpPr>
                <a:spLocks noChangeShapeType="1"/>
              </p:cNvSpPr>
              <p:nvPr/>
            </p:nvSpPr>
            <p:spPr bwMode="auto">
              <a:xfrm>
                <a:off x="3075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2" name="Line 2522"/>
              <p:cNvSpPr>
                <a:spLocks noChangeShapeType="1"/>
              </p:cNvSpPr>
              <p:nvPr/>
            </p:nvSpPr>
            <p:spPr bwMode="auto">
              <a:xfrm>
                <a:off x="3077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3" name="Line 2523"/>
              <p:cNvSpPr>
                <a:spLocks noChangeShapeType="1"/>
              </p:cNvSpPr>
              <p:nvPr/>
            </p:nvSpPr>
            <p:spPr bwMode="auto">
              <a:xfrm>
                <a:off x="3077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4" name="Line 2524"/>
              <p:cNvSpPr>
                <a:spLocks noChangeShapeType="1"/>
              </p:cNvSpPr>
              <p:nvPr/>
            </p:nvSpPr>
            <p:spPr bwMode="auto">
              <a:xfrm>
                <a:off x="3080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5" name="Line 2525"/>
              <p:cNvSpPr>
                <a:spLocks noChangeShapeType="1"/>
              </p:cNvSpPr>
              <p:nvPr/>
            </p:nvSpPr>
            <p:spPr bwMode="auto">
              <a:xfrm>
                <a:off x="3083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6" name="Line 2526"/>
              <p:cNvSpPr>
                <a:spLocks noChangeShapeType="1"/>
              </p:cNvSpPr>
              <p:nvPr/>
            </p:nvSpPr>
            <p:spPr bwMode="auto">
              <a:xfrm>
                <a:off x="3085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7" name="Line 2527"/>
              <p:cNvSpPr>
                <a:spLocks noChangeShapeType="1"/>
              </p:cNvSpPr>
              <p:nvPr/>
            </p:nvSpPr>
            <p:spPr bwMode="auto">
              <a:xfrm>
                <a:off x="3088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8" name="Line 2528"/>
              <p:cNvSpPr>
                <a:spLocks noChangeShapeType="1"/>
              </p:cNvSpPr>
              <p:nvPr/>
            </p:nvSpPr>
            <p:spPr bwMode="auto">
              <a:xfrm>
                <a:off x="3088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69" name="Line 2529"/>
              <p:cNvSpPr>
                <a:spLocks noChangeShapeType="1"/>
              </p:cNvSpPr>
              <p:nvPr/>
            </p:nvSpPr>
            <p:spPr bwMode="auto">
              <a:xfrm>
                <a:off x="3090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0" name="Line 2530"/>
              <p:cNvSpPr>
                <a:spLocks noChangeShapeType="1"/>
              </p:cNvSpPr>
              <p:nvPr/>
            </p:nvSpPr>
            <p:spPr bwMode="auto">
              <a:xfrm>
                <a:off x="3093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1" name="Line 2531"/>
              <p:cNvSpPr>
                <a:spLocks noChangeShapeType="1"/>
              </p:cNvSpPr>
              <p:nvPr/>
            </p:nvSpPr>
            <p:spPr bwMode="auto">
              <a:xfrm>
                <a:off x="3096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2" name="Line 2532"/>
              <p:cNvSpPr>
                <a:spLocks noChangeShapeType="1"/>
              </p:cNvSpPr>
              <p:nvPr/>
            </p:nvSpPr>
            <p:spPr bwMode="auto">
              <a:xfrm>
                <a:off x="3098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3" name="Line 2533"/>
              <p:cNvSpPr>
                <a:spLocks noChangeShapeType="1"/>
              </p:cNvSpPr>
              <p:nvPr/>
            </p:nvSpPr>
            <p:spPr bwMode="auto">
              <a:xfrm>
                <a:off x="3101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4" name="Line 2534"/>
              <p:cNvSpPr>
                <a:spLocks noChangeShapeType="1"/>
              </p:cNvSpPr>
              <p:nvPr/>
            </p:nvSpPr>
            <p:spPr bwMode="auto">
              <a:xfrm>
                <a:off x="3101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5" name="Line 2535"/>
              <p:cNvSpPr>
                <a:spLocks noChangeShapeType="1"/>
              </p:cNvSpPr>
              <p:nvPr/>
            </p:nvSpPr>
            <p:spPr bwMode="auto">
              <a:xfrm>
                <a:off x="3103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6" name="Line 2536"/>
              <p:cNvSpPr>
                <a:spLocks noChangeShapeType="1"/>
              </p:cNvSpPr>
              <p:nvPr/>
            </p:nvSpPr>
            <p:spPr bwMode="auto">
              <a:xfrm>
                <a:off x="3106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7" name="Line 2537"/>
              <p:cNvSpPr>
                <a:spLocks noChangeShapeType="1"/>
              </p:cNvSpPr>
              <p:nvPr/>
            </p:nvSpPr>
            <p:spPr bwMode="auto">
              <a:xfrm>
                <a:off x="3108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8" name="Line 2538"/>
              <p:cNvSpPr>
                <a:spLocks noChangeShapeType="1"/>
              </p:cNvSpPr>
              <p:nvPr/>
            </p:nvSpPr>
            <p:spPr bwMode="auto">
              <a:xfrm>
                <a:off x="3111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79" name="Line 2539"/>
              <p:cNvSpPr>
                <a:spLocks noChangeShapeType="1"/>
              </p:cNvSpPr>
              <p:nvPr/>
            </p:nvSpPr>
            <p:spPr bwMode="auto">
              <a:xfrm>
                <a:off x="3114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0" name="Line 2540"/>
              <p:cNvSpPr>
                <a:spLocks noChangeShapeType="1"/>
              </p:cNvSpPr>
              <p:nvPr/>
            </p:nvSpPr>
            <p:spPr bwMode="auto">
              <a:xfrm>
                <a:off x="3114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1" name="Line 2541"/>
              <p:cNvSpPr>
                <a:spLocks noChangeShapeType="1"/>
              </p:cNvSpPr>
              <p:nvPr/>
            </p:nvSpPr>
            <p:spPr bwMode="auto">
              <a:xfrm>
                <a:off x="3116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2" name="Line 2542"/>
              <p:cNvSpPr>
                <a:spLocks noChangeShapeType="1"/>
              </p:cNvSpPr>
              <p:nvPr/>
            </p:nvSpPr>
            <p:spPr bwMode="auto">
              <a:xfrm>
                <a:off x="3119" y="221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3" name="Line 2543"/>
              <p:cNvSpPr>
                <a:spLocks noChangeShapeType="1"/>
              </p:cNvSpPr>
              <p:nvPr/>
            </p:nvSpPr>
            <p:spPr bwMode="auto">
              <a:xfrm>
                <a:off x="3121" y="22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4" name="Line 2544"/>
              <p:cNvSpPr>
                <a:spLocks noChangeShapeType="1"/>
              </p:cNvSpPr>
              <p:nvPr/>
            </p:nvSpPr>
            <p:spPr bwMode="auto">
              <a:xfrm>
                <a:off x="3124" y="22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5" name="Freeform 2545"/>
              <p:cNvSpPr>
                <a:spLocks/>
              </p:cNvSpPr>
              <p:nvPr/>
            </p:nvSpPr>
            <p:spPr bwMode="auto">
              <a:xfrm>
                <a:off x="3124" y="2216"/>
                <a:ext cx="5" cy="1"/>
              </a:xfrm>
              <a:custGeom>
                <a:avLst/>
                <a:gdLst>
                  <a:gd name="T0" fmla="*/ 0 w 5"/>
                  <a:gd name="T1" fmla="*/ 2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2" y="0"/>
                    </a:lnTo>
                    <a:lnTo>
                      <a:pt x="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6" name="Line 2546"/>
              <p:cNvSpPr>
                <a:spLocks noChangeShapeType="1"/>
              </p:cNvSpPr>
              <p:nvPr/>
            </p:nvSpPr>
            <p:spPr bwMode="auto">
              <a:xfrm>
                <a:off x="3186" y="22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7" name="Line 2547"/>
              <p:cNvSpPr>
                <a:spLocks noChangeShapeType="1"/>
              </p:cNvSpPr>
              <p:nvPr/>
            </p:nvSpPr>
            <p:spPr bwMode="auto">
              <a:xfrm>
                <a:off x="3186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8" name="Line 2548"/>
              <p:cNvSpPr>
                <a:spLocks noChangeShapeType="1"/>
              </p:cNvSpPr>
              <p:nvPr/>
            </p:nvSpPr>
            <p:spPr bwMode="auto">
              <a:xfrm>
                <a:off x="3188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89" name="Line 2549"/>
              <p:cNvSpPr>
                <a:spLocks noChangeShapeType="1"/>
              </p:cNvSpPr>
              <p:nvPr/>
            </p:nvSpPr>
            <p:spPr bwMode="auto">
              <a:xfrm>
                <a:off x="3191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0" name="Line 2550"/>
              <p:cNvSpPr>
                <a:spLocks noChangeShapeType="1"/>
              </p:cNvSpPr>
              <p:nvPr/>
            </p:nvSpPr>
            <p:spPr bwMode="auto">
              <a:xfrm>
                <a:off x="3194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1" name="Line 2551"/>
              <p:cNvSpPr>
                <a:spLocks noChangeShapeType="1"/>
              </p:cNvSpPr>
              <p:nvPr/>
            </p:nvSpPr>
            <p:spPr bwMode="auto">
              <a:xfrm>
                <a:off x="3196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2" name="Line 2552"/>
              <p:cNvSpPr>
                <a:spLocks noChangeShapeType="1"/>
              </p:cNvSpPr>
              <p:nvPr/>
            </p:nvSpPr>
            <p:spPr bwMode="auto">
              <a:xfrm>
                <a:off x="3199" y="22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3" name="Line 2553"/>
              <p:cNvSpPr>
                <a:spLocks noChangeShapeType="1"/>
              </p:cNvSpPr>
              <p:nvPr/>
            </p:nvSpPr>
            <p:spPr bwMode="auto">
              <a:xfrm>
                <a:off x="3199" y="222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4" name="Line 2554"/>
              <p:cNvSpPr>
                <a:spLocks noChangeShapeType="1"/>
              </p:cNvSpPr>
              <p:nvPr/>
            </p:nvSpPr>
            <p:spPr bwMode="auto">
              <a:xfrm>
                <a:off x="3201" y="222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5" name="Line 2555"/>
              <p:cNvSpPr>
                <a:spLocks noChangeShapeType="1"/>
              </p:cNvSpPr>
              <p:nvPr/>
            </p:nvSpPr>
            <p:spPr bwMode="auto">
              <a:xfrm>
                <a:off x="3204" y="222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6" name="Line 2556"/>
              <p:cNvSpPr>
                <a:spLocks noChangeShapeType="1"/>
              </p:cNvSpPr>
              <p:nvPr/>
            </p:nvSpPr>
            <p:spPr bwMode="auto">
              <a:xfrm>
                <a:off x="3206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7" name="Line 2557"/>
              <p:cNvSpPr>
                <a:spLocks noChangeShapeType="1"/>
              </p:cNvSpPr>
              <p:nvPr/>
            </p:nvSpPr>
            <p:spPr bwMode="auto">
              <a:xfrm>
                <a:off x="3209" y="22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8" name="Line 2558"/>
              <p:cNvSpPr>
                <a:spLocks noChangeShapeType="1"/>
              </p:cNvSpPr>
              <p:nvPr/>
            </p:nvSpPr>
            <p:spPr bwMode="auto">
              <a:xfrm>
                <a:off x="3209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99" name="Line 2559"/>
              <p:cNvSpPr>
                <a:spLocks noChangeShapeType="1"/>
              </p:cNvSpPr>
              <p:nvPr/>
            </p:nvSpPr>
            <p:spPr bwMode="auto">
              <a:xfrm>
                <a:off x="3212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0" name="Line 2560"/>
              <p:cNvSpPr>
                <a:spLocks noChangeShapeType="1"/>
              </p:cNvSpPr>
              <p:nvPr/>
            </p:nvSpPr>
            <p:spPr bwMode="auto">
              <a:xfrm>
                <a:off x="3214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1" name="Line 2561"/>
              <p:cNvSpPr>
                <a:spLocks noChangeShapeType="1"/>
              </p:cNvSpPr>
              <p:nvPr/>
            </p:nvSpPr>
            <p:spPr bwMode="auto">
              <a:xfrm>
                <a:off x="3217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2" name="Line 2562"/>
              <p:cNvSpPr>
                <a:spLocks noChangeShapeType="1"/>
              </p:cNvSpPr>
              <p:nvPr/>
            </p:nvSpPr>
            <p:spPr bwMode="auto">
              <a:xfrm>
                <a:off x="3219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3" name="Line 2563"/>
              <p:cNvSpPr>
                <a:spLocks noChangeShapeType="1"/>
              </p:cNvSpPr>
              <p:nvPr/>
            </p:nvSpPr>
            <p:spPr bwMode="auto">
              <a:xfrm>
                <a:off x="3222" y="22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4" name="Line 2564"/>
              <p:cNvSpPr>
                <a:spLocks noChangeShapeType="1"/>
              </p:cNvSpPr>
              <p:nvPr/>
            </p:nvSpPr>
            <p:spPr bwMode="auto">
              <a:xfrm>
                <a:off x="3222" y="222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5" name="Line 2565"/>
              <p:cNvSpPr>
                <a:spLocks noChangeShapeType="1"/>
              </p:cNvSpPr>
              <p:nvPr/>
            </p:nvSpPr>
            <p:spPr bwMode="auto">
              <a:xfrm>
                <a:off x="3224" y="22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6" name="Line 2566"/>
              <p:cNvSpPr>
                <a:spLocks noChangeShapeType="1"/>
              </p:cNvSpPr>
              <p:nvPr/>
            </p:nvSpPr>
            <p:spPr bwMode="auto">
              <a:xfrm>
                <a:off x="3227" y="222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7" name="Line 2567"/>
              <p:cNvSpPr>
                <a:spLocks noChangeShapeType="1"/>
              </p:cNvSpPr>
              <p:nvPr/>
            </p:nvSpPr>
            <p:spPr bwMode="auto">
              <a:xfrm>
                <a:off x="3230" y="22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8" name="Line 2568"/>
              <p:cNvSpPr>
                <a:spLocks noChangeShapeType="1"/>
              </p:cNvSpPr>
              <p:nvPr/>
            </p:nvSpPr>
            <p:spPr bwMode="auto">
              <a:xfrm>
                <a:off x="3232" y="222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09" name="Line 2569"/>
              <p:cNvSpPr>
                <a:spLocks noChangeShapeType="1"/>
              </p:cNvSpPr>
              <p:nvPr/>
            </p:nvSpPr>
            <p:spPr bwMode="auto">
              <a:xfrm>
                <a:off x="3232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0" name="Line 2570"/>
              <p:cNvSpPr>
                <a:spLocks noChangeShapeType="1"/>
              </p:cNvSpPr>
              <p:nvPr/>
            </p:nvSpPr>
            <p:spPr bwMode="auto">
              <a:xfrm>
                <a:off x="3235" y="22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1" name="Line 2571"/>
              <p:cNvSpPr>
                <a:spLocks noChangeShapeType="1"/>
              </p:cNvSpPr>
              <p:nvPr/>
            </p:nvSpPr>
            <p:spPr bwMode="auto">
              <a:xfrm>
                <a:off x="3237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2" name="Line 2572"/>
              <p:cNvSpPr>
                <a:spLocks noChangeShapeType="1"/>
              </p:cNvSpPr>
              <p:nvPr/>
            </p:nvSpPr>
            <p:spPr bwMode="auto">
              <a:xfrm>
                <a:off x="3240" y="222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3" name="Freeform 2573"/>
              <p:cNvSpPr>
                <a:spLocks/>
              </p:cNvSpPr>
              <p:nvPr/>
            </p:nvSpPr>
            <p:spPr bwMode="auto">
              <a:xfrm>
                <a:off x="3243" y="2226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4" name="Line 2574"/>
              <p:cNvSpPr>
                <a:spLocks noChangeShapeType="1"/>
              </p:cNvSpPr>
              <p:nvPr/>
            </p:nvSpPr>
            <p:spPr bwMode="auto">
              <a:xfrm>
                <a:off x="3302" y="223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5" name="Line 2575"/>
              <p:cNvSpPr>
                <a:spLocks noChangeShapeType="1"/>
              </p:cNvSpPr>
              <p:nvPr/>
            </p:nvSpPr>
            <p:spPr bwMode="auto">
              <a:xfrm>
                <a:off x="3302" y="223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6" name="Line 2576"/>
              <p:cNvSpPr>
                <a:spLocks noChangeShapeType="1"/>
              </p:cNvSpPr>
              <p:nvPr/>
            </p:nvSpPr>
            <p:spPr bwMode="auto">
              <a:xfrm>
                <a:off x="3304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7" name="Line 2577"/>
              <p:cNvSpPr>
                <a:spLocks noChangeShapeType="1"/>
              </p:cNvSpPr>
              <p:nvPr/>
            </p:nvSpPr>
            <p:spPr bwMode="auto">
              <a:xfrm>
                <a:off x="3307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8" name="Line 2578"/>
              <p:cNvSpPr>
                <a:spLocks noChangeShapeType="1"/>
              </p:cNvSpPr>
              <p:nvPr/>
            </p:nvSpPr>
            <p:spPr bwMode="auto">
              <a:xfrm>
                <a:off x="3310" y="223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19" name="Line 2579"/>
              <p:cNvSpPr>
                <a:spLocks noChangeShapeType="1"/>
              </p:cNvSpPr>
              <p:nvPr/>
            </p:nvSpPr>
            <p:spPr bwMode="auto">
              <a:xfrm>
                <a:off x="3312" y="223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0" name="Line 2580"/>
              <p:cNvSpPr>
                <a:spLocks noChangeShapeType="1"/>
              </p:cNvSpPr>
              <p:nvPr/>
            </p:nvSpPr>
            <p:spPr bwMode="auto">
              <a:xfrm>
                <a:off x="3315" y="223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1" name="Line 2581"/>
              <p:cNvSpPr>
                <a:spLocks noChangeShapeType="1"/>
              </p:cNvSpPr>
              <p:nvPr/>
            </p:nvSpPr>
            <p:spPr bwMode="auto">
              <a:xfrm>
                <a:off x="3315" y="22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2" name="Line 2582"/>
              <p:cNvSpPr>
                <a:spLocks noChangeShapeType="1"/>
              </p:cNvSpPr>
              <p:nvPr/>
            </p:nvSpPr>
            <p:spPr bwMode="auto">
              <a:xfrm>
                <a:off x="3317" y="22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3" name="Line 2583"/>
              <p:cNvSpPr>
                <a:spLocks noChangeShapeType="1"/>
              </p:cNvSpPr>
              <p:nvPr/>
            </p:nvSpPr>
            <p:spPr bwMode="auto">
              <a:xfrm>
                <a:off x="3320" y="22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4" name="Line 2584"/>
              <p:cNvSpPr>
                <a:spLocks noChangeShapeType="1"/>
              </p:cNvSpPr>
              <p:nvPr/>
            </p:nvSpPr>
            <p:spPr bwMode="auto">
              <a:xfrm>
                <a:off x="3323" y="223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5" name="Line 2585"/>
              <p:cNvSpPr>
                <a:spLocks noChangeShapeType="1"/>
              </p:cNvSpPr>
              <p:nvPr/>
            </p:nvSpPr>
            <p:spPr bwMode="auto">
              <a:xfrm>
                <a:off x="3323" y="223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6" name="Line 2586"/>
              <p:cNvSpPr>
                <a:spLocks noChangeShapeType="1"/>
              </p:cNvSpPr>
              <p:nvPr/>
            </p:nvSpPr>
            <p:spPr bwMode="auto">
              <a:xfrm>
                <a:off x="3325" y="223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7" name="Line 2587"/>
              <p:cNvSpPr>
                <a:spLocks noChangeShapeType="1"/>
              </p:cNvSpPr>
              <p:nvPr/>
            </p:nvSpPr>
            <p:spPr bwMode="auto">
              <a:xfrm>
                <a:off x="3328" y="22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8" name="Line 2588"/>
              <p:cNvSpPr>
                <a:spLocks noChangeShapeType="1"/>
              </p:cNvSpPr>
              <p:nvPr/>
            </p:nvSpPr>
            <p:spPr bwMode="auto">
              <a:xfrm>
                <a:off x="3330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29" name="Line 2589"/>
              <p:cNvSpPr>
                <a:spLocks noChangeShapeType="1"/>
              </p:cNvSpPr>
              <p:nvPr/>
            </p:nvSpPr>
            <p:spPr bwMode="auto">
              <a:xfrm>
                <a:off x="3333" y="22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0" name="Line 2590"/>
              <p:cNvSpPr>
                <a:spLocks noChangeShapeType="1"/>
              </p:cNvSpPr>
              <p:nvPr/>
            </p:nvSpPr>
            <p:spPr bwMode="auto">
              <a:xfrm>
                <a:off x="3335" y="22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1" name="Line 2591"/>
              <p:cNvSpPr>
                <a:spLocks noChangeShapeType="1"/>
              </p:cNvSpPr>
              <p:nvPr/>
            </p:nvSpPr>
            <p:spPr bwMode="auto">
              <a:xfrm>
                <a:off x="3335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2" name="Line 2592"/>
              <p:cNvSpPr>
                <a:spLocks noChangeShapeType="1"/>
              </p:cNvSpPr>
              <p:nvPr/>
            </p:nvSpPr>
            <p:spPr bwMode="auto">
              <a:xfrm>
                <a:off x="3338" y="22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3" name="Line 2593"/>
              <p:cNvSpPr>
                <a:spLocks noChangeShapeType="1"/>
              </p:cNvSpPr>
              <p:nvPr/>
            </p:nvSpPr>
            <p:spPr bwMode="auto">
              <a:xfrm>
                <a:off x="3341" y="224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4" name="Line 2594"/>
              <p:cNvSpPr>
                <a:spLocks noChangeShapeType="1"/>
              </p:cNvSpPr>
              <p:nvPr/>
            </p:nvSpPr>
            <p:spPr bwMode="auto">
              <a:xfrm>
                <a:off x="3343" y="224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5" name="Line 2595"/>
              <p:cNvSpPr>
                <a:spLocks noChangeShapeType="1"/>
              </p:cNvSpPr>
              <p:nvPr/>
            </p:nvSpPr>
            <p:spPr bwMode="auto">
              <a:xfrm>
                <a:off x="3346" y="224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6" name="Line 2596"/>
              <p:cNvSpPr>
                <a:spLocks noChangeShapeType="1"/>
              </p:cNvSpPr>
              <p:nvPr/>
            </p:nvSpPr>
            <p:spPr bwMode="auto">
              <a:xfrm>
                <a:off x="3346" y="224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7" name="Line 2597"/>
              <p:cNvSpPr>
                <a:spLocks noChangeShapeType="1"/>
              </p:cNvSpPr>
              <p:nvPr/>
            </p:nvSpPr>
            <p:spPr bwMode="auto">
              <a:xfrm>
                <a:off x="3348" y="224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8" name="Line 2598"/>
              <p:cNvSpPr>
                <a:spLocks noChangeShapeType="1"/>
              </p:cNvSpPr>
              <p:nvPr/>
            </p:nvSpPr>
            <p:spPr bwMode="auto">
              <a:xfrm>
                <a:off x="3351" y="224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39" name="Line 2599"/>
              <p:cNvSpPr>
                <a:spLocks noChangeShapeType="1"/>
              </p:cNvSpPr>
              <p:nvPr/>
            </p:nvSpPr>
            <p:spPr bwMode="auto">
              <a:xfrm>
                <a:off x="3353" y="224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0" name="Line 2600"/>
              <p:cNvSpPr>
                <a:spLocks noChangeShapeType="1"/>
              </p:cNvSpPr>
              <p:nvPr/>
            </p:nvSpPr>
            <p:spPr bwMode="auto">
              <a:xfrm>
                <a:off x="3356" y="224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1" name="Freeform 2601"/>
              <p:cNvSpPr>
                <a:spLocks/>
              </p:cNvSpPr>
              <p:nvPr/>
            </p:nvSpPr>
            <p:spPr bwMode="auto">
              <a:xfrm>
                <a:off x="3356" y="2247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2" name="Line 2602"/>
              <p:cNvSpPr>
                <a:spLocks noChangeShapeType="1"/>
              </p:cNvSpPr>
              <p:nvPr/>
            </p:nvSpPr>
            <p:spPr bwMode="auto">
              <a:xfrm>
                <a:off x="3415" y="226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3" name="Line 2603"/>
              <p:cNvSpPr>
                <a:spLocks noChangeShapeType="1"/>
              </p:cNvSpPr>
              <p:nvPr/>
            </p:nvSpPr>
            <p:spPr bwMode="auto">
              <a:xfrm>
                <a:off x="3418" y="226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4" name="Line 2604"/>
              <p:cNvSpPr>
                <a:spLocks noChangeShapeType="1"/>
              </p:cNvSpPr>
              <p:nvPr/>
            </p:nvSpPr>
            <p:spPr bwMode="auto">
              <a:xfrm>
                <a:off x="3421" y="226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5" name="Line 2605"/>
              <p:cNvSpPr>
                <a:spLocks noChangeShapeType="1"/>
              </p:cNvSpPr>
              <p:nvPr/>
            </p:nvSpPr>
            <p:spPr bwMode="auto">
              <a:xfrm>
                <a:off x="3421" y="226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6" name="Line 2606"/>
              <p:cNvSpPr>
                <a:spLocks noChangeShapeType="1"/>
              </p:cNvSpPr>
              <p:nvPr/>
            </p:nvSpPr>
            <p:spPr bwMode="auto">
              <a:xfrm>
                <a:off x="3423" y="226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7" name="Line 2607"/>
              <p:cNvSpPr>
                <a:spLocks noChangeShapeType="1"/>
              </p:cNvSpPr>
              <p:nvPr/>
            </p:nvSpPr>
            <p:spPr bwMode="auto">
              <a:xfrm>
                <a:off x="3426" y="2262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8" name="Line 2608"/>
              <p:cNvSpPr>
                <a:spLocks noChangeShapeType="1"/>
              </p:cNvSpPr>
              <p:nvPr/>
            </p:nvSpPr>
            <p:spPr bwMode="auto">
              <a:xfrm>
                <a:off x="3428" y="226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49" name="Line 2609"/>
              <p:cNvSpPr>
                <a:spLocks noChangeShapeType="1"/>
              </p:cNvSpPr>
              <p:nvPr/>
            </p:nvSpPr>
            <p:spPr bwMode="auto">
              <a:xfrm>
                <a:off x="3431" y="22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0" name="Line 2610"/>
              <p:cNvSpPr>
                <a:spLocks noChangeShapeType="1"/>
              </p:cNvSpPr>
              <p:nvPr/>
            </p:nvSpPr>
            <p:spPr bwMode="auto">
              <a:xfrm>
                <a:off x="3431" y="226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1" name="Line 2611"/>
              <p:cNvSpPr>
                <a:spLocks noChangeShapeType="1"/>
              </p:cNvSpPr>
              <p:nvPr/>
            </p:nvSpPr>
            <p:spPr bwMode="auto">
              <a:xfrm>
                <a:off x="3433" y="226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2" name="Line 2612"/>
              <p:cNvSpPr>
                <a:spLocks noChangeShapeType="1"/>
              </p:cNvSpPr>
              <p:nvPr/>
            </p:nvSpPr>
            <p:spPr bwMode="auto">
              <a:xfrm>
                <a:off x="3436" y="226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3" name="Line 2613"/>
              <p:cNvSpPr>
                <a:spLocks noChangeShapeType="1"/>
              </p:cNvSpPr>
              <p:nvPr/>
            </p:nvSpPr>
            <p:spPr bwMode="auto">
              <a:xfrm>
                <a:off x="3439" y="226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4" name="Line 2614"/>
              <p:cNvSpPr>
                <a:spLocks noChangeShapeType="1"/>
              </p:cNvSpPr>
              <p:nvPr/>
            </p:nvSpPr>
            <p:spPr bwMode="auto">
              <a:xfrm>
                <a:off x="3441" y="226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5" name="Line 2615"/>
              <p:cNvSpPr>
                <a:spLocks noChangeShapeType="1"/>
              </p:cNvSpPr>
              <p:nvPr/>
            </p:nvSpPr>
            <p:spPr bwMode="auto">
              <a:xfrm>
                <a:off x="3441" y="226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256" name="Group 2616"/>
            <p:cNvGrpSpPr>
              <a:grpSpLocks/>
            </p:cNvGrpSpPr>
            <p:nvPr/>
          </p:nvGrpSpPr>
          <p:grpSpPr bwMode="auto">
            <a:xfrm>
              <a:off x="3625" y="2176"/>
              <a:ext cx="722" cy="483"/>
              <a:chOff x="3444" y="2268"/>
              <a:chExt cx="684" cy="457"/>
            </a:xfrm>
          </p:grpSpPr>
          <p:sp>
            <p:nvSpPr>
              <p:cNvPr id="243257" name="Line 2617"/>
              <p:cNvSpPr>
                <a:spLocks noChangeShapeType="1"/>
              </p:cNvSpPr>
              <p:nvPr/>
            </p:nvSpPr>
            <p:spPr bwMode="auto">
              <a:xfrm>
                <a:off x="3444" y="2268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8" name="Line 2618"/>
              <p:cNvSpPr>
                <a:spLocks noChangeShapeType="1"/>
              </p:cNvSpPr>
              <p:nvPr/>
            </p:nvSpPr>
            <p:spPr bwMode="auto">
              <a:xfrm>
                <a:off x="3446" y="227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59" name="Line 2619"/>
              <p:cNvSpPr>
                <a:spLocks noChangeShapeType="1"/>
              </p:cNvSpPr>
              <p:nvPr/>
            </p:nvSpPr>
            <p:spPr bwMode="auto">
              <a:xfrm>
                <a:off x="3449" y="227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0" name="Line 2620"/>
              <p:cNvSpPr>
                <a:spLocks noChangeShapeType="1"/>
              </p:cNvSpPr>
              <p:nvPr/>
            </p:nvSpPr>
            <p:spPr bwMode="auto">
              <a:xfrm>
                <a:off x="3449" y="227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1" name="Line 2621"/>
              <p:cNvSpPr>
                <a:spLocks noChangeShapeType="1"/>
              </p:cNvSpPr>
              <p:nvPr/>
            </p:nvSpPr>
            <p:spPr bwMode="auto">
              <a:xfrm>
                <a:off x="3451" y="227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2" name="Line 2622"/>
              <p:cNvSpPr>
                <a:spLocks noChangeShapeType="1"/>
              </p:cNvSpPr>
              <p:nvPr/>
            </p:nvSpPr>
            <p:spPr bwMode="auto">
              <a:xfrm>
                <a:off x="3454" y="227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3" name="Line 2623"/>
              <p:cNvSpPr>
                <a:spLocks noChangeShapeType="1"/>
              </p:cNvSpPr>
              <p:nvPr/>
            </p:nvSpPr>
            <p:spPr bwMode="auto">
              <a:xfrm>
                <a:off x="3457" y="227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4" name="Line 2624"/>
              <p:cNvSpPr>
                <a:spLocks noChangeShapeType="1"/>
              </p:cNvSpPr>
              <p:nvPr/>
            </p:nvSpPr>
            <p:spPr bwMode="auto">
              <a:xfrm>
                <a:off x="3459" y="227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5" name="Line 2625"/>
              <p:cNvSpPr>
                <a:spLocks noChangeShapeType="1"/>
              </p:cNvSpPr>
              <p:nvPr/>
            </p:nvSpPr>
            <p:spPr bwMode="auto">
              <a:xfrm>
                <a:off x="3459" y="227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6" name="Line 2626"/>
              <p:cNvSpPr>
                <a:spLocks noChangeShapeType="1"/>
              </p:cNvSpPr>
              <p:nvPr/>
            </p:nvSpPr>
            <p:spPr bwMode="auto">
              <a:xfrm>
                <a:off x="3462" y="227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7" name="Line 2627"/>
              <p:cNvSpPr>
                <a:spLocks noChangeShapeType="1"/>
              </p:cNvSpPr>
              <p:nvPr/>
            </p:nvSpPr>
            <p:spPr bwMode="auto">
              <a:xfrm>
                <a:off x="3464" y="227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8" name="Line 2628"/>
              <p:cNvSpPr>
                <a:spLocks noChangeShapeType="1"/>
              </p:cNvSpPr>
              <p:nvPr/>
            </p:nvSpPr>
            <p:spPr bwMode="auto">
              <a:xfrm>
                <a:off x="3467" y="227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69" name="Freeform 2629"/>
              <p:cNvSpPr>
                <a:spLocks/>
              </p:cNvSpPr>
              <p:nvPr/>
            </p:nvSpPr>
            <p:spPr bwMode="auto">
              <a:xfrm>
                <a:off x="3470" y="227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0"/>
                    </a:lnTo>
                    <a:lnTo>
                      <a:pt x="2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0" name="Line 2630"/>
              <p:cNvSpPr>
                <a:spLocks noChangeShapeType="1"/>
              </p:cNvSpPr>
              <p:nvPr/>
            </p:nvSpPr>
            <p:spPr bwMode="auto">
              <a:xfrm>
                <a:off x="3529" y="229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1" name="Line 2631"/>
              <p:cNvSpPr>
                <a:spLocks noChangeShapeType="1"/>
              </p:cNvSpPr>
              <p:nvPr/>
            </p:nvSpPr>
            <p:spPr bwMode="auto">
              <a:xfrm>
                <a:off x="3529" y="229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2" name="Line 2632"/>
              <p:cNvSpPr>
                <a:spLocks noChangeShapeType="1"/>
              </p:cNvSpPr>
              <p:nvPr/>
            </p:nvSpPr>
            <p:spPr bwMode="auto">
              <a:xfrm>
                <a:off x="3531" y="229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3" name="Line 2633"/>
              <p:cNvSpPr>
                <a:spLocks noChangeShapeType="1"/>
              </p:cNvSpPr>
              <p:nvPr/>
            </p:nvSpPr>
            <p:spPr bwMode="auto">
              <a:xfrm>
                <a:off x="3534" y="229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4" name="Line 2634"/>
              <p:cNvSpPr>
                <a:spLocks noChangeShapeType="1"/>
              </p:cNvSpPr>
              <p:nvPr/>
            </p:nvSpPr>
            <p:spPr bwMode="auto">
              <a:xfrm>
                <a:off x="3534" y="229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5" name="Line 2635"/>
              <p:cNvSpPr>
                <a:spLocks noChangeShapeType="1"/>
              </p:cNvSpPr>
              <p:nvPr/>
            </p:nvSpPr>
            <p:spPr bwMode="auto">
              <a:xfrm>
                <a:off x="3537" y="229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6" name="Line 2636"/>
              <p:cNvSpPr>
                <a:spLocks noChangeShapeType="1"/>
              </p:cNvSpPr>
              <p:nvPr/>
            </p:nvSpPr>
            <p:spPr bwMode="auto">
              <a:xfrm>
                <a:off x="3539" y="229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7" name="Line 2637"/>
              <p:cNvSpPr>
                <a:spLocks noChangeShapeType="1"/>
              </p:cNvSpPr>
              <p:nvPr/>
            </p:nvSpPr>
            <p:spPr bwMode="auto">
              <a:xfrm>
                <a:off x="3542" y="230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8" name="Line 2638"/>
              <p:cNvSpPr>
                <a:spLocks noChangeShapeType="1"/>
              </p:cNvSpPr>
              <p:nvPr/>
            </p:nvSpPr>
            <p:spPr bwMode="auto">
              <a:xfrm>
                <a:off x="3544" y="230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79" name="Line 2639"/>
              <p:cNvSpPr>
                <a:spLocks noChangeShapeType="1"/>
              </p:cNvSpPr>
              <p:nvPr/>
            </p:nvSpPr>
            <p:spPr bwMode="auto">
              <a:xfrm>
                <a:off x="3544" y="230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0" name="Line 2640"/>
              <p:cNvSpPr>
                <a:spLocks noChangeShapeType="1"/>
              </p:cNvSpPr>
              <p:nvPr/>
            </p:nvSpPr>
            <p:spPr bwMode="auto">
              <a:xfrm>
                <a:off x="3547" y="230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1" name="Line 2641"/>
              <p:cNvSpPr>
                <a:spLocks noChangeShapeType="1"/>
              </p:cNvSpPr>
              <p:nvPr/>
            </p:nvSpPr>
            <p:spPr bwMode="auto">
              <a:xfrm>
                <a:off x="3549" y="230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2" name="Line 2642"/>
              <p:cNvSpPr>
                <a:spLocks noChangeShapeType="1"/>
              </p:cNvSpPr>
              <p:nvPr/>
            </p:nvSpPr>
            <p:spPr bwMode="auto">
              <a:xfrm>
                <a:off x="3552" y="230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3" name="Line 2643"/>
              <p:cNvSpPr>
                <a:spLocks noChangeShapeType="1"/>
              </p:cNvSpPr>
              <p:nvPr/>
            </p:nvSpPr>
            <p:spPr bwMode="auto">
              <a:xfrm>
                <a:off x="3552" y="230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4" name="Line 2644"/>
              <p:cNvSpPr>
                <a:spLocks noChangeShapeType="1"/>
              </p:cNvSpPr>
              <p:nvPr/>
            </p:nvSpPr>
            <p:spPr bwMode="auto">
              <a:xfrm>
                <a:off x="3555" y="230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5" name="Line 2645"/>
              <p:cNvSpPr>
                <a:spLocks noChangeShapeType="1"/>
              </p:cNvSpPr>
              <p:nvPr/>
            </p:nvSpPr>
            <p:spPr bwMode="auto">
              <a:xfrm>
                <a:off x="3557" y="230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6" name="Line 2646"/>
              <p:cNvSpPr>
                <a:spLocks noChangeShapeType="1"/>
              </p:cNvSpPr>
              <p:nvPr/>
            </p:nvSpPr>
            <p:spPr bwMode="auto">
              <a:xfrm>
                <a:off x="3560" y="230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7" name="Line 2647"/>
              <p:cNvSpPr>
                <a:spLocks noChangeShapeType="1"/>
              </p:cNvSpPr>
              <p:nvPr/>
            </p:nvSpPr>
            <p:spPr bwMode="auto">
              <a:xfrm>
                <a:off x="3560" y="230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8" name="Line 2648"/>
              <p:cNvSpPr>
                <a:spLocks noChangeShapeType="1"/>
              </p:cNvSpPr>
              <p:nvPr/>
            </p:nvSpPr>
            <p:spPr bwMode="auto">
              <a:xfrm>
                <a:off x="3562" y="23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89" name="Line 2649"/>
              <p:cNvSpPr>
                <a:spLocks noChangeShapeType="1"/>
              </p:cNvSpPr>
              <p:nvPr/>
            </p:nvSpPr>
            <p:spPr bwMode="auto">
              <a:xfrm>
                <a:off x="3565" y="230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0" name="Line 2650"/>
              <p:cNvSpPr>
                <a:spLocks noChangeShapeType="1"/>
              </p:cNvSpPr>
              <p:nvPr/>
            </p:nvSpPr>
            <p:spPr bwMode="auto">
              <a:xfrm>
                <a:off x="3568" y="231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1" name="Line 2651"/>
              <p:cNvSpPr>
                <a:spLocks noChangeShapeType="1"/>
              </p:cNvSpPr>
              <p:nvPr/>
            </p:nvSpPr>
            <p:spPr bwMode="auto">
              <a:xfrm>
                <a:off x="3570" y="231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2" name="Line 2652"/>
              <p:cNvSpPr>
                <a:spLocks noChangeShapeType="1"/>
              </p:cNvSpPr>
              <p:nvPr/>
            </p:nvSpPr>
            <p:spPr bwMode="auto">
              <a:xfrm>
                <a:off x="3570" y="231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3" name="Line 2653"/>
              <p:cNvSpPr>
                <a:spLocks noChangeShapeType="1"/>
              </p:cNvSpPr>
              <p:nvPr/>
            </p:nvSpPr>
            <p:spPr bwMode="auto">
              <a:xfrm>
                <a:off x="3573" y="231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4" name="Line 2654"/>
              <p:cNvSpPr>
                <a:spLocks noChangeShapeType="1"/>
              </p:cNvSpPr>
              <p:nvPr/>
            </p:nvSpPr>
            <p:spPr bwMode="auto">
              <a:xfrm>
                <a:off x="3575" y="231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5" name="Line 2655"/>
              <p:cNvSpPr>
                <a:spLocks noChangeShapeType="1"/>
              </p:cNvSpPr>
              <p:nvPr/>
            </p:nvSpPr>
            <p:spPr bwMode="auto">
              <a:xfrm>
                <a:off x="3578" y="231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6" name="Freeform 2656"/>
              <p:cNvSpPr>
                <a:spLocks/>
              </p:cNvSpPr>
              <p:nvPr/>
            </p:nvSpPr>
            <p:spPr bwMode="auto">
              <a:xfrm>
                <a:off x="3578" y="231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7" name="Line 2657"/>
              <p:cNvSpPr>
                <a:spLocks noChangeShapeType="1"/>
              </p:cNvSpPr>
              <p:nvPr/>
            </p:nvSpPr>
            <p:spPr bwMode="auto">
              <a:xfrm>
                <a:off x="3637" y="234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8" name="Line 2658"/>
              <p:cNvSpPr>
                <a:spLocks noChangeShapeType="1"/>
              </p:cNvSpPr>
              <p:nvPr/>
            </p:nvSpPr>
            <p:spPr bwMode="auto">
              <a:xfrm>
                <a:off x="3637" y="234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99" name="Line 2659"/>
              <p:cNvSpPr>
                <a:spLocks noChangeShapeType="1"/>
              </p:cNvSpPr>
              <p:nvPr/>
            </p:nvSpPr>
            <p:spPr bwMode="auto">
              <a:xfrm>
                <a:off x="3640" y="234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0" name="Line 2660"/>
              <p:cNvSpPr>
                <a:spLocks noChangeShapeType="1"/>
              </p:cNvSpPr>
              <p:nvPr/>
            </p:nvSpPr>
            <p:spPr bwMode="auto">
              <a:xfrm>
                <a:off x="3642" y="234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1" name="Line 2661"/>
              <p:cNvSpPr>
                <a:spLocks noChangeShapeType="1"/>
              </p:cNvSpPr>
              <p:nvPr/>
            </p:nvSpPr>
            <p:spPr bwMode="auto">
              <a:xfrm>
                <a:off x="3642" y="234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2" name="Line 2662"/>
              <p:cNvSpPr>
                <a:spLocks noChangeShapeType="1"/>
              </p:cNvSpPr>
              <p:nvPr/>
            </p:nvSpPr>
            <p:spPr bwMode="auto">
              <a:xfrm>
                <a:off x="3645" y="234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3" name="Line 2663"/>
              <p:cNvSpPr>
                <a:spLocks noChangeShapeType="1"/>
              </p:cNvSpPr>
              <p:nvPr/>
            </p:nvSpPr>
            <p:spPr bwMode="auto">
              <a:xfrm>
                <a:off x="3648" y="234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4" name="Line 2664"/>
              <p:cNvSpPr>
                <a:spLocks noChangeShapeType="1"/>
              </p:cNvSpPr>
              <p:nvPr/>
            </p:nvSpPr>
            <p:spPr bwMode="auto">
              <a:xfrm>
                <a:off x="3650" y="234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5" name="Line 2665"/>
              <p:cNvSpPr>
                <a:spLocks noChangeShapeType="1"/>
              </p:cNvSpPr>
              <p:nvPr/>
            </p:nvSpPr>
            <p:spPr bwMode="auto">
              <a:xfrm>
                <a:off x="3650" y="234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6" name="Line 2666"/>
              <p:cNvSpPr>
                <a:spLocks noChangeShapeType="1"/>
              </p:cNvSpPr>
              <p:nvPr/>
            </p:nvSpPr>
            <p:spPr bwMode="auto">
              <a:xfrm>
                <a:off x="3653" y="234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7" name="Line 2667"/>
              <p:cNvSpPr>
                <a:spLocks noChangeShapeType="1"/>
              </p:cNvSpPr>
              <p:nvPr/>
            </p:nvSpPr>
            <p:spPr bwMode="auto">
              <a:xfrm>
                <a:off x="3655" y="234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8" name="Line 2668"/>
              <p:cNvSpPr>
                <a:spLocks noChangeShapeType="1"/>
              </p:cNvSpPr>
              <p:nvPr/>
            </p:nvSpPr>
            <p:spPr bwMode="auto">
              <a:xfrm>
                <a:off x="3658" y="235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09" name="Line 2669"/>
              <p:cNvSpPr>
                <a:spLocks noChangeShapeType="1"/>
              </p:cNvSpPr>
              <p:nvPr/>
            </p:nvSpPr>
            <p:spPr bwMode="auto">
              <a:xfrm>
                <a:off x="3658" y="235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0" name="Line 2670"/>
              <p:cNvSpPr>
                <a:spLocks noChangeShapeType="1"/>
              </p:cNvSpPr>
              <p:nvPr/>
            </p:nvSpPr>
            <p:spPr bwMode="auto">
              <a:xfrm>
                <a:off x="3660" y="235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1" name="Line 2671"/>
              <p:cNvSpPr>
                <a:spLocks noChangeShapeType="1"/>
              </p:cNvSpPr>
              <p:nvPr/>
            </p:nvSpPr>
            <p:spPr bwMode="auto">
              <a:xfrm>
                <a:off x="3663" y="235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2" name="Line 2672"/>
              <p:cNvSpPr>
                <a:spLocks noChangeShapeType="1"/>
              </p:cNvSpPr>
              <p:nvPr/>
            </p:nvSpPr>
            <p:spPr bwMode="auto">
              <a:xfrm>
                <a:off x="3663" y="2353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3" name="Line 2673"/>
              <p:cNvSpPr>
                <a:spLocks noChangeShapeType="1"/>
              </p:cNvSpPr>
              <p:nvPr/>
            </p:nvSpPr>
            <p:spPr bwMode="auto">
              <a:xfrm>
                <a:off x="3666" y="235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4" name="Line 2674"/>
              <p:cNvSpPr>
                <a:spLocks noChangeShapeType="1"/>
              </p:cNvSpPr>
              <p:nvPr/>
            </p:nvSpPr>
            <p:spPr bwMode="auto">
              <a:xfrm>
                <a:off x="3668" y="235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5" name="Line 2675"/>
              <p:cNvSpPr>
                <a:spLocks noChangeShapeType="1"/>
              </p:cNvSpPr>
              <p:nvPr/>
            </p:nvSpPr>
            <p:spPr bwMode="auto">
              <a:xfrm>
                <a:off x="3671" y="2355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6" name="Line 2676"/>
              <p:cNvSpPr>
                <a:spLocks noChangeShapeType="1"/>
              </p:cNvSpPr>
              <p:nvPr/>
            </p:nvSpPr>
            <p:spPr bwMode="auto">
              <a:xfrm>
                <a:off x="3673" y="235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7" name="Line 2677"/>
              <p:cNvSpPr>
                <a:spLocks noChangeShapeType="1"/>
              </p:cNvSpPr>
              <p:nvPr/>
            </p:nvSpPr>
            <p:spPr bwMode="auto">
              <a:xfrm>
                <a:off x="3673" y="2358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8" name="Line 2678"/>
              <p:cNvSpPr>
                <a:spLocks noChangeShapeType="1"/>
              </p:cNvSpPr>
              <p:nvPr/>
            </p:nvSpPr>
            <p:spPr bwMode="auto">
              <a:xfrm>
                <a:off x="3676" y="2358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19" name="Line 2679"/>
              <p:cNvSpPr>
                <a:spLocks noChangeShapeType="1"/>
              </p:cNvSpPr>
              <p:nvPr/>
            </p:nvSpPr>
            <p:spPr bwMode="auto">
              <a:xfrm>
                <a:off x="3678" y="236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0" name="Line 2680"/>
              <p:cNvSpPr>
                <a:spLocks noChangeShapeType="1"/>
              </p:cNvSpPr>
              <p:nvPr/>
            </p:nvSpPr>
            <p:spPr bwMode="auto">
              <a:xfrm>
                <a:off x="3678" y="236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1" name="Line 2681"/>
              <p:cNvSpPr>
                <a:spLocks noChangeShapeType="1"/>
              </p:cNvSpPr>
              <p:nvPr/>
            </p:nvSpPr>
            <p:spPr bwMode="auto">
              <a:xfrm>
                <a:off x="3681" y="236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2" name="Line 2682"/>
              <p:cNvSpPr>
                <a:spLocks noChangeShapeType="1"/>
              </p:cNvSpPr>
              <p:nvPr/>
            </p:nvSpPr>
            <p:spPr bwMode="auto">
              <a:xfrm>
                <a:off x="3684" y="236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3" name="Freeform 2683"/>
              <p:cNvSpPr>
                <a:spLocks/>
              </p:cNvSpPr>
              <p:nvPr/>
            </p:nvSpPr>
            <p:spPr bwMode="auto">
              <a:xfrm>
                <a:off x="3686" y="2363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4" name="Line 2684"/>
              <p:cNvSpPr>
                <a:spLocks noChangeShapeType="1"/>
              </p:cNvSpPr>
              <p:nvPr/>
            </p:nvSpPr>
            <p:spPr bwMode="auto">
              <a:xfrm>
                <a:off x="3740" y="23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5" name="Line 2685"/>
              <p:cNvSpPr>
                <a:spLocks noChangeShapeType="1"/>
              </p:cNvSpPr>
              <p:nvPr/>
            </p:nvSpPr>
            <p:spPr bwMode="auto">
              <a:xfrm>
                <a:off x="3740" y="239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6" name="Line 2686"/>
              <p:cNvSpPr>
                <a:spLocks noChangeShapeType="1"/>
              </p:cNvSpPr>
              <p:nvPr/>
            </p:nvSpPr>
            <p:spPr bwMode="auto">
              <a:xfrm>
                <a:off x="3743" y="239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7" name="Line 2687"/>
              <p:cNvSpPr>
                <a:spLocks noChangeShapeType="1"/>
              </p:cNvSpPr>
              <p:nvPr/>
            </p:nvSpPr>
            <p:spPr bwMode="auto">
              <a:xfrm>
                <a:off x="3746" y="239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8" name="Line 2688"/>
              <p:cNvSpPr>
                <a:spLocks noChangeShapeType="1"/>
              </p:cNvSpPr>
              <p:nvPr/>
            </p:nvSpPr>
            <p:spPr bwMode="auto">
              <a:xfrm>
                <a:off x="3748" y="239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29" name="Line 2689"/>
              <p:cNvSpPr>
                <a:spLocks noChangeShapeType="1"/>
              </p:cNvSpPr>
              <p:nvPr/>
            </p:nvSpPr>
            <p:spPr bwMode="auto">
              <a:xfrm>
                <a:off x="3748" y="239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0" name="Line 2690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1" name="Line 2691"/>
              <p:cNvSpPr>
                <a:spLocks noChangeShapeType="1"/>
              </p:cNvSpPr>
              <p:nvPr/>
            </p:nvSpPr>
            <p:spPr bwMode="auto">
              <a:xfrm>
                <a:off x="3753" y="239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2" name="Line 2692"/>
              <p:cNvSpPr>
                <a:spLocks noChangeShapeType="1"/>
              </p:cNvSpPr>
              <p:nvPr/>
            </p:nvSpPr>
            <p:spPr bwMode="auto">
              <a:xfrm>
                <a:off x="3753" y="240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3" name="Line 2693"/>
              <p:cNvSpPr>
                <a:spLocks noChangeShapeType="1"/>
              </p:cNvSpPr>
              <p:nvPr/>
            </p:nvSpPr>
            <p:spPr bwMode="auto">
              <a:xfrm>
                <a:off x="3756" y="240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4" name="Line 2694"/>
              <p:cNvSpPr>
                <a:spLocks noChangeShapeType="1"/>
              </p:cNvSpPr>
              <p:nvPr/>
            </p:nvSpPr>
            <p:spPr bwMode="auto">
              <a:xfrm>
                <a:off x="3758" y="240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5" name="Line 2695"/>
              <p:cNvSpPr>
                <a:spLocks noChangeShapeType="1"/>
              </p:cNvSpPr>
              <p:nvPr/>
            </p:nvSpPr>
            <p:spPr bwMode="auto">
              <a:xfrm>
                <a:off x="3761" y="240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6" name="Line 2696"/>
              <p:cNvSpPr>
                <a:spLocks noChangeShapeType="1"/>
              </p:cNvSpPr>
              <p:nvPr/>
            </p:nvSpPr>
            <p:spPr bwMode="auto">
              <a:xfrm>
                <a:off x="3761" y="240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7" name="Line 2697"/>
              <p:cNvSpPr>
                <a:spLocks noChangeShapeType="1"/>
              </p:cNvSpPr>
              <p:nvPr/>
            </p:nvSpPr>
            <p:spPr bwMode="auto">
              <a:xfrm>
                <a:off x="3764" y="2407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8" name="Line 2698"/>
              <p:cNvSpPr>
                <a:spLocks noChangeShapeType="1"/>
              </p:cNvSpPr>
              <p:nvPr/>
            </p:nvSpPr>
            <p:spPr bwMode="auto">
              <a:xfrm>
                <a:off x="3766" y="240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39" name="Line 2699"/>
              <p:cNvSpPr>
                <a:spLocks noChangeShapeType="1"/>
              </p:cNvSpPr>
              <p:nvPr/>
            </p:nvSpPr>
            <p:spPr bwMode="auto">
              <a:xfrm>
                <a:off x="3766" y="24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0" name="Line 2700"/>
              <p:cNvSpPr>
                <a:spLocks noChangeShapeType="1"/>
              </p:cNvSpPr>
              <p:nvPr/>
            </p:nvSpPr>
            <p:spPr bwMode="auto">
              <a:xfrm>
                <a:off x="3769" y="240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1" name="Line 2701"/>
              <p:cNvSpPr>
                <a:spLocks noChangeShapeType="1"/>
              </p:cNvSpPr>
              <p:nvPr/>
            </p:nvSpPr>
            <p:spPr bwMode="auto">
              <a:xfrm>
                <a:off x="3771" y="241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2" name="Line 2702"/>
              <p:cNvSpPr>
                <a:spLocks noChangeShapeType="1"/>
              </p:cNvSpPr>
              <p:nvPr/>
            </p:nvSpPr>
            <p:spPr bwMode="auto">
              <a:xfrm>
                <a:off x="3774" y="241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3" name="Line 2703"/>
              <p:cNvSpPr>
                <a:spLocks noChangeShapeType="1"/>
              </p:cNvSpPr>
              <p:nvPr/>
            </p:nvSpPr>
            <p:spPr bwMode="auto">
              <a:xfrm>
                <a:off x="3774" y="241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4" name="Line 2704"/>
              <p:cNvSpPr>
                <a:spLocks noChangeShapeType="1"/>
              </p:cNvSpPr>
              <p:nvPr/>
            </p:nvSpPr>
            <p:spPr bwMode="auto">
              <a:xfrm>
                <a:off x="3776" y="241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5" name="Line 2705"/>
              <p:cNvSpPr>
                <a:spLocks noChangeShapeType="1"/>
              </p:cNvSpPr>
              <p:nvPr/>
            </p:nvSpPr>
            <p:spPr bwMode="auto">
              <a:xfrm>
                <a:off x="3779" y="241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6" name="Line 2706"/>
              <p:cNvSpPr>
                <a:spLocks noChangeShapeType="1"/>
              </p:cNvSpPr>
              <p:nvPr/>
            </p:nvSpPr>
            <p:spPr bwMode="auto">
              <a:xfrm>
                <a:off x="3779" y="241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7" name="Line 2707"/>
              <p:cNvSpPr>
                <a:spLocks noChangeShapeType="1"/>
              </p:cNvSpPr>
              <p:nvPr/>
            </p:nvSpPr>
            <p:spPr bwMode="auto">
              <a:xfrm>
                <a:off x="3782" y="2417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8" name="Line 2708"/>
              <p:cNvSpPr>
                <a:spLocks noChangeShapeType="1"/>
              </p:cNvSpPr>
              <p:nvPr/>
            </p:nvSpPr>
            <p:spPr bwMode="auto">
              <a:xfrm>
                <a:off x="3784" y="242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49" name="Line 2709"/>
              <p:cNvSpPr>
                <a:spLocks noChangeShapeType="1"/>
              </p:cNvSpPr>
              <p:nvPr/>
            </p:nvSpPr>
            <p:spPr bwMode="auto">
              <a:xfrm>
                <a:off x="3784" y="242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0" name="Freeform 2710"/>
              <p:cNvSpPr>
                <a:spLocks/>
              </p:cNvSpPr>
              <p:nvPr/>
            </p:nvSpPr>
            <p:spPr bwMode="auto">
              <a:xfrm>
                <a:off x="3787" y="242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1" name="Line 2711"/>
              <p:cNvSpPr>
                <a:spLocks noChangeShapeType="1"/>
              </p:cNvSpPr>
              <p:nvPr/>
            </p:nvSpPr>
            <p:spPr bwMode="auto">
              <a:xfrm>
                <a:off x="3838" y="245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2" name="Line 2712"/>
              <p:cNvSpPr>
                <a:spLocks noChangeShapeType="1"/>
              </p:cNvSpPr>
              <p:nvPr/>
            </p:nvSpPr>
            <p:spPr bwMode="auto">
              <a:xfrm>
                <a:off x="3838" y="245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3" name="Line 2713"/>
              <p:cNvSpPr>
                <a:spLocks noChangeShapeType="1"/>
              </p:cNvSpPr>
              <p:nvPr/>
            </p:nvSpPr>
            <p:spPr bwMode="auto">
              <a:xfrm>
                <a:off x="3841" y="245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4" name="Line 2714"/>
              <p:cNvSpPr>
                <a:spLocks noChangeShapeType="1"/>
              </p:cNvSpPr>
              <p:nvPr/>
            </p:nvSpPr>
            <p:spPr bwMode="auto">
              <a:xfrm>
                <a:off x="3844" y="245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5" name="Line 2715"/>
              <p:cNvSpPr>
                <a:spLocks noChangeShapeType="1"/>
              </p:cNvSpPr>
              <p:nvPr/>
            </p:nvSpPr>
            <p:spPr bwMode="auto">
              <a:xfrm>
                <a:off x="3844" y="2458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6" name="Line 2716"/>
              <p:cNvSpPr>
                <a:spLocks noChangeShapeType="1"/>
              </p:cNvSpPr>
              <p:nvPr/>
            </p:nvSpPr>
            <p:spPr bwMode="auto">
              <a:xfrm>
                <a:off x="3846" y="246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7" name="Line 2717"/>
              <p:cNvSpPr>
                <a:spLocks noChangeShapeType="1"/>
              </p:cNvSpPr>
              <p:nvPr/>
            </p:nvSpPr>
            <p:spPr bwMode="auto">
              <a:xfrm>
                <a:off x="3849" y="246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8" name="Line 2718"/>
              <p:cNvSpPr>
                <a:spLocks noChangeShapeType="1"/>
              </p:cNvSpPr>
              <p:nvPr/>
            </p:nvSpPr>
            <p:spPr bwMode="auto">
              <a:xfrm>
                <a:off x="3849" y="246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59" name="Line 2719"/>
              <p:cNvSpPr>
                <a:spLocks noChangeShapeType="1"/>
              </p:cNvSpPr>
              <p:nvPr/>
            </p:nvSpPr>
            <p:spPr bwMode="auto">
              <a:xfrm>
                <a:off x="3851" y="246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0" name="Line 2720"/>
              <p:cNvSpPr>
                <a:spLocks noChangeShapeType="1"/>
              </p:cNvSpPr>
              <p:nvPr/>
            </p:nvSpPr>
            <p:spPr bwMode="auto">
              <a:xfrm>
                <a:off x="3854" y="246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1" name="Line 2721"/>
              <p:cNvSpPr>
                <a:spLocks noChangeShapeType="1"/>
              </p:cNvSpPr>
              <p:nvPr/>
            </p:nvSpPr>
            <p:spPr bwMode="auto">
              <a:xfrm>
                <a:off x="3854" y="246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2" name="Line 2722"/>
              <p:cNvSpPr>
                <a:spLocks noChangeShapeType="1"/>
              </p:cNvSpPr>
              <p:nvPr/>
            </p:nvSpPr>
            <p:spPr bwMode="auto">
              <a:xfrm>
                <a:off x="3856" y="246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3" name="Line 2723"/>
              <p:cNvSpPr>
                <a:spLocks noChangeShapeType="1"/>
              </p:cNvSpPr>
              <p:nvPr/>
            </p:nvSpPr>
            <p:spPr bwMode="auto">
              <a:xfrm>
                <a:off x="3859" y="246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4" name="Line 2724"/>
              <p:cNvSpPr>
                <a:spLocks noChangeShapeType="1"/>
              </p:cNvSpPr>
              <p:nvPr/>
            </p:nvSpPr>
            <p:spPr bwMode="auto">
              <a:xfrm>
                <a:off x="3859" y="246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5" name="Line 2725"/>
              <p:cNvSpPr>
                <a:spLocks noChangeShapeType="1"/>
              </p:cNvSpPr>
              <p:nvPr/>
            </p:nvSpPr>
            <p:spPr bwMode="auto">
              <a:xfrm>
                <a:off x="3862" y="247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6" name="Line 2726"/>
              <p:cNvSpPr>
                <a:spLocks noChangeShapeType="1"/>
              </p:cNvSpPr>
              <p:nvPr/>
            </p:nvSpPr>
            <p:spPr bwMode="auto">
              <a:xfrm>
                <a:off x="3864" y="247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7" name="Line 2727"/>
              <p:cNvSpPr>
                <a:spLocks noChangeShapeType="1"/>
              </p:cNvSpPr>
              <p:nvPr/>
            </p:nvSpPr>
            <p:spPr bwMode="auto">
              <a:xfrm>
                <a:off x="3864" y="247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8" name="Line 2728"/>
              <p:cNvSpPr>
                <a:spLocks noChangeShapeType="1"/>
              </p:cNvSpPr>
              <p:nvPr/>
            </p:nvSpPr>
            <p:spPr bwMode="auto">
              <a:xfrm>
                <a:off x="3867" y="247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69" name="Line 2729"/>
              <p:cNvSpPr>
                <a:spLocks noChangeShapeType="1"/>
              </p:cNvSpPr>
              <p:nvPr/>
            </p:nvSpPr>
            <p:spPr bwMode="auto">
              <a:xfrm>
                <a:off x="3869" y="247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0" name="Line 2730"/>
              <p:cNvSpPr>
                <a:spLocks noChangeShapeType="1"/>
              </p:cNvSpPr>
              <p:nvPr/>
            </p:nvSpPr>
            <p:spPr bwMode="auto">
              <a:xfrm>
                <a:off x="3869" y="247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1" name="Line 2731"/>
              <p:cNvSpPr>
                <a:spLocks noChangeShapeType="1"/>
              </p:cNvSpPr>
              <p:nvPr/>
            </p:nvSpPr>
            <p:spPr bwMode="auto">
              <a:xfrm>
                <a:off x="3872" y="247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2" name="Line 2732"/>
              <p:cNvSpPr>
                <a:spLocks noChangeShapeType="1"/>
              </p:cNvSpPr>
              <p:nvPr/>
            </p:nvSpPr>
            <p:spPr bwMode="auto">
              <a:xfrm>
                <a:off x="3875" y="247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3" name="Line 2733"/>
              <p:cNvSpPr>
                <a:spLocks noChangeShapeType="1"/>
              </p:cNvSpPr>
              <p:nvPr/>
            </p:nvSpPr>
            <p:spPr bwMode="auto">
              <a:xfrm>
                <a:off x="3875" y="248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4" name="Line 2734"/>
              <p:cNvSpPr>
                <a:spLocks noChangeShapeType="1"/>
              </p:cNvSpPr>
              <p:nvPr/>
            </p:nvSpPr>
            <p:spPr bwMode="auto">
              <a:xfrm>
                <a:off x="3877" y="2482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5" name="Line 2735"/>
              <p:cNvSpPr>
                <a:spLocks noChangeShapeType="1"/>
              </p:cNvSpPr>
              <p:nvPr/>
            </p:nvSpPr>
            <p:spPr bwMode="auto">
              <a:xfrm>
                <a:off x="3880" y="248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6" name="Line 2736"/>
              <p:cNvSpPr>
                <a:spLocks noChangeShapeType="1"/>
              </p:cNvSpPr>
              <p:nvPr/>
            </p:nvSpPr>
            <p:spPr bwMode="auto">
              <a:xfrm>
                <a:off x="3880" y="248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7" name="Line 2737"/>
              <p:cNvSpPr>
                <a:spLocks noChangeShapeType="1"/>
              </p:cNvSpPr>
              <p:nvPr/>
            </p:nvSpPr>
            <p:spPr bwMode="auto">
              <a:xfrm>
                <a:off x="3882" y="248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8" name="Freeform 2738"/>
              <p:cNvSpPr>
                <a:spLocks/>
              </p:cNvSpPr>
              <p:nvPr/>
            </p:nvSpPr>
            <p:spPr bwMode="auto">
              <a:xfrm>
                <a:off x="3885" y="2487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79" name="Line 2739"/>
              <p:cNvSpPr>
                <a:spLocks noChangeShapeType="1"/>
              </p:cNvSpPr>
              <p:nvPr/>
            </p:nvSpPr>
            <p:spPr bwMode="auto">
              <a:xfrm>
                <a:off x="3931" y="252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0" name="Line 2740"/>
              <p:cNvSpPr>
                <a:spLocks noChangeShapeType="1"/>
              </p:cNvSpPr>
              <p:nvPr/>
            </p:nvSpPr>
            <p:spPr bwMode="auto">
              <a:xfrm>
                <a:off x="3931" y="252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1" name="Line 2741"/>
              <p:cNvSpPr>
                <a:spLocks noChangeShapeType="1"/>
              </p:cNvSpPr>
              <p:nvPr/>
            </p:nvSpPr>
            <p:spPr bwMode="auto">
              <a:xfrm>
                <a:off x="3934" y="252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2" name="Line 2742"/>
              <p:cNvSpPr>
                <a:spLocks noChangeShapeType="1"/>
              </p:cNvSpPr>
              <p:nvPr/>
            </p:nvSpPr>
            <p:spPr bwMode="auto">
              <a:xfrm>
                <a:off x="3936" y="252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3" name="Line 2743"/>
              <p:cNvSpPr>
                <a:spLocks noChangeShapeType="1"/>
              </p:cNvSpPr>
              <p:nvPr/>
            </p:nvSpPr>
            <p:spPr bwMode="auto">
              <a:xfrm>
                <a:off x="3936" y="2531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4" name="Line 2744"/>
              <p:cNvSpPr>
                <a:spLocks noChangeShapeType="1"/>
              </p:cNvSpPr>
              <p:nvPr/>
            </p:nvSpPr>
            <p:spPr bwMode="auto">
              <a:xfrm>
                <a:off x="3939" y="2531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5" name="Line 2745"/>
              <p:cNvSpPr>
                <a:spLocks noChangeShapeType="1"/>
              </p:cNvSpPr>
              <p:nvPr/>
            </p:nvSpPr>
            <p:spPr bwMode="auto">
              <a:xfrm>
                <a:off x="3942" y="253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6" name="Line 2746"/>
              <p:cNvSpPr>
                <a:spLocks noChangeShapeType="1"/>
              </p:cNvSpPr>
              <p:nvPr/>
            </p:nvSpPr>
            <p:spPr bwMode="auto">
              <a:xfrm>
                <a:off x="3942" y="2533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7" name="Line 2747"/>
              <p:cNvSpPr>
                <a:spLocks noChangeShapeType="1"/>
              </p:cNvSpPr>
              <p:nvPr/>
            </p:nvSpPr>
            <p:spPr bwMode="auto">
              <a:xfrm>
                <a:off x="3944" y="253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8" name="Line 2748"/>
              <p:cNvSpPr>
                <a:spLocks noChangeShapeType="1"/>
              </p:cNvSpPr>
              <p:nvPr/>
            </p:nvSpPr>
            <p:spPr bwMode="auto">
              <a:xfrm>
                <a:off x="3944" y="253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89" name="Line 2749"/>
              <p:cNvSpPr>
                <a:spLocks noChangeShapeType="1"/>
              </p:cNvSpPr>
              <p:nvPr/>
            </p:nvSpPr>
            <p:spPr bwMode="auto">
              <a:xfrm>
                <a:off x="3947" y="253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0" name="Line 2750"/>
              <p:cNvSpPr>
                <a:spLocks noChangeShapeType="1"/>
              </p:cNvSpPr>
              <p:nvPr/>
            </p:nvSpPr>
            <p:spPr bwMode="auto">
              <a:xfrm>
                <a:off x="3949" y="253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1" name="Line 2751"/>
              <p:cNvSpPr>
                <a:spLocks noChangeShapeType="1"/>
              </p:cNvSpPr>
              <p:nvPr/>
            </p:nvSpPr>
            <p:spPr bwMode="auto">
              <a:xfrm>
                <a:off x="3949" y="254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2" name="Line 2752"/>
              <p:cNvSpPr>
                <a:spLocks noChangeShapeType="1"/>
              </p:cNvSpPr>
              <p:nvPr/>
            </p:nvSpPr>
            <p:spPr bwMode="auto">
              <a:xfrm>
                <a:off x="3952" y="254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3" name="Line 2753"/>
              <p:cNvSpPr>
                <a:spLocks noChangeShapeType="1"/>
              </p:cNvSpPr>
              <p:nvPr/>
            </p:nvSpPr>
            <p:spPr bwMode="auto">
              <a:xfrm>
                <a:off x="3954" y="254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4" name="Line 2754"/>
              <p:cNvSpPr>
                <a:spLocks noChangeShapeType="1"/>
              </p:cNvSpPr>
              <p:nvPr/>
            </p:nvSpPr>
            <p:spPr bwMode="auto">
              <a:xfrm>
                <a:off x="3954" y="254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5" name="Line 2755"/>
              <p:cNvSpPr>
                <a:spLocks noChangeShapeType="1"/>
              </p:cNvSpPr>
              <p:nvPr/>
            </p:nvSpPr>
            <p:spPr bwMode="auto">
              <a:xfrm>
                <a:off x="3957" y="254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6" name="Line 2756"/>
              <p:cNvSpPr>
                <a:spLocks noChangeShapeType="1"/>
              </p:cNvSpPr>
              <p:nvPr/>
            </p:nvSpPr>
            <p:spPr bwMode="auto">
              <a:xfrm>
                <a:off x="3960" y="254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7" name="Line 2757"/>
              <p:cNvSpPr>
                <a:spLocks noChangeShapeType="1"/>
              </p:cNvSpPr>
              <p:nvPr/>
            </p:nvSpPr>
            <p:spPr bwMode="auto">
              <a:xfrm>
                <a:off x="3960" y="2549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8" name="Line 2758"/>
              <p:cNvSpPr>
                <a:spLocks noChangeShapeType="1"/>
              </p:cNvSpPr>
              <p:nvPr/>
            </p:nvSpPr>
            <p:spPr bwMode="auto">
              <a:xfrm>
                <a:off x="3962" y="255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99" name="Line 2759"/>
              <p:cNvSpPr>
                <a:spLocks noChangeShapeType="1"/>
              </p:cNvSpPr>
              <p:nvPr/>
            </p:nvSpPr>
            <p:spPr bwMode="auto">
              <a:xfrm>
                <a:off x="3962" y="255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0" name="Line 2760"/>
              <p:cNvSpPr>
                <a:spLocks noChangeShapeType="1"/>
              </p:cNvSpPr>
              <p:nvPr/>
            </p:nvSpPr>
            <p:spPr bwMode="auto">
              <a:xfrm>
                <a:off x="3965" y="255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1" name="Line 2761"/>
              <p:cNvSpPr>
                <a:spLocks noChangeShapeType="1"/>
              </p:cNvSpPr>
              <p:nvPr/>
            </p:nvSpPr>
            <p:spPr bwMode="auto">
              <a:xfrm>
                <a:off x="3967" y="255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2" name="Line 2762"/>
              <p:cNvSpPr>
                <a:spLocks noChangeShapeType="1"/>
              </p:cNvSpPr>
              <p:nvPr/>
            </p:nvSpPr>
            <p:spPr bwMode="auto">
              <a:xfrm>
                <a:off x="3967" y="255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3" name="Line 2763"/>
              <p:cNvSpPr>
                <a:spLocks noChangeShapeType="1"/>
              </p:cNvSpPr>
              <p:nvPr/>
            </p:nvSpPr>
            <p:spPr bwMode="auto">
              <a:xfrm>
                <a:off x="3970" y="255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4" name="Line 2764"/>
              <p:cNvSpPr>
                <a:spLocks noChangeShapeType="1"/>
              </p:cNvSpPr>
              <p:nvPr/>
            </p:nvSpPr>
            <p:spPr bwMode="auto">
              <a:xfrm>
                <a:off x="3970" y="255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5" name="Line 2765"/>
              <p:cNvSpPr>
                <a:spLocks noChangeShapeType="1"/>
              </p:cNvSpPr>
              <p:nvPr/>
            </p:nvSpPr>
            <p:spPr bwMode="auto">
              <a:xfrm>
                <a:off x="3973" y="2562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6" name="Freeform 2766"/>
              <p:cNvSpPr>
                <a:spLocks/>
              </p:cNvSpPr>
              <p:nvPr/>
            </p:nvSpPr>
            <p:spPr bwMode="auto">
              <a:xfrm>
                <a:off x="3975" y="256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7" name="Line 2767"/>
              <p:cNvSpPr>
                <a:spLocks noChangeShapeType="1"/>
              </p:cNvSpPr>
              <p:nvPr/>
            </p:nvSpPr>
            <p:spPr bwMode="auto">
              <a:xfrm>
                <a:off x="4019" y="260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8" name="Line 2768"/>
              <p:cNvSpPr>
                <a:spLocks noChangeShapeType="1"/>
              </p:cNvSpPr>
              <p:nvPr/>
            </p:nvSpPr>
            <p:spPr bwMode="auto">
              <a:xfrm>
                <a:off x="4019" y="2605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09" name="Line 2769"/>
              <p:cNvSpPr>
                <a:spLocks noChangeShapeType="1"/>
              </p:cNvSpPr>
              <p:nvPr/>
            </p:nvSpPr>
            <p:spPr bwMode="auto">
              <a:xfrm>
                <a:off x="4022" y="260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0" name="Line 2770"/>
              <p:cNvSpPr>
                <a:spLocks noChangeShapeType="1"/>
              </p:cNvSpPr>
              <p:nvPr/>
            </p:nvSpPr>
            <p:spPr bwMode="auto">
              <a:xfrm>
                <a:off x="4022" y="260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1" name="Line 2771"/>
              <p:cNvSpPr>
                <a:spLocks noChangeShapeType="1"/>
              </p:cNvSpPr>
              <p:nvPr/>
            </p:nvSpPr>
            <p:spPr bwMode="auto">
              <a:xfrm>
                <a:off x="4024" y="260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2" name="Line 2772"/>
              <p:cNvSpPr>
                <a:spLocks noChangeShapeType="1"/>
              </p:cNvSpPr>
              <p:nvPr/>
            </p:nvSpPr>
            <p:spPr bwMode="auto">
              <a:xfrm>
                <a:off x="4027" y="261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3" name="Line 2773"/>
              <p:cNvSpPr>
                <a:spLocks noChangeShapeType="1"/>
              </p:cNvSpPr>
              <p:nvPr/>
            </p:nvSpPr>
            <p:spPr bwMode="auto">
              <a:xfrm>
                <a:off x="4027" y="2611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4" name="Line 2774"/>
              <p:cNvSpPr>
                <a:spLocks noChangeShapeType="1"/>
              </p:cNvSpPr>
              <p:nvPr/>
            </p:nvSpPr>
            <p:spPr bwMode="auto">
              <a:xfrm>
                <a:off x="4029" y="261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5" name="Line 2775"/>
              <p:cNvSpPr>
                <a:spLocks noChangeShapeType="1"/>
              </p:cNvSpPr>
              <p:nvPr/>
            </p:nvSpPr>
            <p:spPr bwMode="auto">
              <a:xfrm>
                <a:off x="4029" y="2616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6" name="Line 2776"/>
              <p:cNvSpPr>
                <a:spLocks noChangeShapeType="1"/>
              </p:cNvSpPr>
              <p:nvPr/>
            </p:nvSpPr>
            <p:spPr bwMode="auto">
              <a:xfrm>
                <a:off x="4032" y="261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7" name="Line 2777"/>
              <p:cNvSpPr>
                <a:spLocks noChangeShapeType="1"/>
              </p:cNvSpPr>
              <p:nvPr/>
            </p:nvSpPr>
            <p:spPr bwMode="auto">
              <a:xfrm>
                <a:off x="4032" y="261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8" name="Line 2778"/>
              <p:cNvSpPr>
                <a:spLocks noChangeShapeType="1"/>
              </p:cNvSpPr>
              <p:nvPr/>
            </p:nvSpPr>
            <p:spPr bwMode="auto">
              <a:xfrm>
                <a:off x="4034" y="2618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19" name="Line 2779"/>
              <p:cNvSpPr>
                <a:spLocks noChangeShapeType="1"/>
              </p:cNvSpPr>
              <p:nvPr/>
            </p:nvSpPr>
            <p:spPr bwMode="auto">
              <a:xfrm>
                <a:off x="4037" y="262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0" name="Line 2780"/>
              <p:cNvSpPr>
                <a:spLocks noChangeShapeType="1"/>
              </p:cNvSpPr>
              <p:nvPr/>
            </p:nvSpPr>
            <p:spPr bwMode="auto">
              <a:xfrm>
                <a:off x="4037" y="262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1" name="Line 2781"/>
              <p:cNvSpPr>
                <a:spLocks noChangeShapeType="1"/>
              </p:cNvSpPr>
              <p:nvPr/>
            </p:nvSpPr>
            <p:spPr bwMode="auto">
              <a:xfrm>
                <a:off x="4040" y="262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2" name="Line 2782"/>
              <p:cNvSpPr>
                <a:spLocks noChangeShapeType="1"/>
              </p:cNvSpPr>
              <p:nvPr/>
            </p:nvSpPr>
            <p:spPr bwMode="auto">
              <a:xfrm>
                <a:off x="4040" y="262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3" name="Line 2783"/>
              <p:cNvSpPr>
                <a:spLocks noChangeShapeType="1"/>
              </p:cNvSpPr>
              <p:nvPr/>
            </p:nvSpPr>
            <p:spPr bwMode="auto">
              <a:xfrm>
                <a:off x="4042" y="26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4" name="Line 2784"/>
              <p:cNvSpPr>
                <a:spLocks noChangeShapeType="1"/>
              </p:cNvSpPr>
              <p:nvPr/>
            </p:nvSpPr>
            <p:spPr bwMode="auto">
              <a:xfrm>
                <a:off x="4042" y="262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5" name="Line 2785"/>
              <p:cNvSpPr>
                <a:spLocks noChangeShapeType="1"/>
              </p:cNvSpPr>
              <p:nvPr/>
            </p:nvSpPr>
            <p:spPr bwMode="auto">
              <a:xfrm>
                <a:off x="4045" y="2629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6" name="Line 2786"/>
              <p:cNvSpPr>
                <a:spLocks noChangeShapeType="1"/>
              </p:cNvSpPr>
              <p:nvPr/>
            </p:nvSpPr>
            <p:spPr bwMode="auto">
              <a:xfrm>
                <a:off x="4047" y="263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7" name="Line 2787"/>
              <p:cNvSpPr>
                <a:spLocks noChangeShapeType="1"/>
              </p:cNvSpPr>
              <p:nvPr/>
            </p:nvSpPr>
            <p:spPr bwMode="auto">
              <a:xfrm>
                <a:off x="4047" y="2634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8" name="Line 2788"/>
              <p:cNvSpPr>
                <a:spLocks noChangeShapeType="1"/>
              </p:cNvSpPr>
              <p:nvPr/>
            </p:nvSpPr>
            <p:spPr bwMode="auto">
              <a:xfrm>
                <a:off x="4050" y="263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29" name="Line 2789"/>
              <p:cNvSpPr>
                <a:spLocks noChangeShapeType="1"/>
              </p:cNvSpPr>
              <p:nvPr/>
            </p:nvSpPr>
            <p:spPr bwMode="auto">
              <a:xfrm>
                <a:off x="4050" y="263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0" name="Line 2790"/>
              <p:cNvSpPr>
                <a:spLocks noChangeShapeType="1"/>
              </p:cNvSpPr>
              <p:nvPr/>
            </p:nvSpPr>
            <p:spPr bwMode="auto">
              <a:xfrm>
                <a:off x="4052" y="263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1" name="Line 2791"/>
              <p:cNvSpPr>
                <a:spLocks noChangeShapeType="1"/>
              </p:cNvSpPr>
              <p:nvPr/>
            </p:nvSpPr>
            <p:spPr bwMode="auto">
              <a:xfrm>
                <a:off x="4055" y="263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2" name="Line 2792"/>
              <p:cNvSpPr>
                <a:spLocks noChangeShapeType="1"/>
              </p:cNvSpPr>
              <p:nvPr/>
            </p:nvSpPr>
            <p:spPr bwMode="auto">
              <a:xfrm>
                <a:off x="4055" y="2642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3" name="Line 2793"/>
              <p:cNvSpPr>
                <a:spLocks noChangeShapeType="1"/>
              </p:cNvSpPr>
              <p:nvPr/>
            </p:nvSpPr>
            <p:spPr bwMode="auto">
              <a:xfrm>
                <a:off x="4058" y="264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4" name="Freeform 2794"/>
              <p:cNvSpPr>
                <a:spLocks/>
              </p:cNvSpPr>
              <p:nvPr/>
            </p:nvSpPr>
            <p:spPr bwMode="auto">
              <a:xfrm>
                <a:off x="4058" y="2644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5" name="Line 2795"/>
              <p:cNvSpPr>
                <a:spLocks noChangeShapeType="1"/>
              </p:cNvSpPr>
              <p:nvPr/>
            </p:nvSpPr>
            <p:spPr bwMode="auto">
              <a:xfrm>
                <a:off x="4099" y="268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6" name="Line 2796"/>
              <p:cNvSpPr>
                <a:spLocks noChangeShapeType="1"/>
              </p:cNvSpPr>
              <p:nvPr/>
            </p:nvSpPr>
            <p:spPr bwMode="auto">
              <a:xfrm>
                <a:off x="4099" y="269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7" name="Line 2797"/>
              <p:cNvSpPr>
                <a:spLocks noChangeShapeType="1"/>
              </p:cNvSpPr>
              <p:nvPr/>
            </p:nvSpPr>
            <p:spPr bwMode="auto">
              <a:xfrm>
                <a:off x="4101" y="269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8" name="Line 2798"/>
              <p:cNvSpPr>
                <a:spLocks noChangeShapeType="1"/>
              </p:cNvSpPr>
              <p:nvPr/>
            </p:nvSpPr>
            <p:spPr bwMode="auto">
              <a:xfrm>
                <a:off x="4101" y="2693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39" name="Line 2799"/>
              <p:cNvSpPr>
                <a:spLocks noChangeShapeType="1"/>
              </p:cNvSpPr>
              <p:nvPr/>
            </p:nvSpPr>
            <p:spPr bwMode="auto">
              <a:xfrm>
                <a:off x="4104" y="269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0" name="Line 2800"/>
              <p:cNvSpPr>
                <a:spLocks noChangeShapeType="1"/>
              </p:cNvSpPr>
              <p:nvPr/>
            </p:nvSpPr>
            <p:spPr bwMode="auto">
              <a:xfrm>
                <a:off x="4104" y="269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1" name="Line 2801"/>
              <p:cNvSpPr>
                <a:spLocks noChangeShapeType="1"/>
              </p:cNvSpPr>
              <p:nvPr/>
            </p:nvSpPr>
            <p:spPr bwMode="auto">
              <a:xfrm>
                <a:off x="4107" y="269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2" name="Line 2802"/>
              <p:cNvSpPr>
                <a:spLocks noChangeShapeType="1"/>
              </p:cNvSpPr>
              <p:nvPr/>
            </p:nvSpPr>
            <p:spPr bwMode="auto">
              <a:xfrm>
                <a:off x="4107" y="270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3" name="Line 2803"/>
              <p:cNvSpPr>
                <a:spLocks noChangeShapeType="1"/>
              </p:cNvSpPr>
              <p:nvPr/>
            </p:nvSpPr>
            <p:spPr bwMode="auto">
              <a:xfrm>
                <a:off x="4109" y="270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4" name="Line 2804"/>
              <p:cNvSpPr>
                <a:spLocks noChangeShapeType="1"/>
              </p:cNvSpPr>
              <p:nvPr/>
            </p:nvSpPr>
            <p:spPr bwMode="auto">
              <a:xfrm>
                <a:off x="4109" y="2703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5" name="Line 2805"/>
              <p:cNvSpPr>
                <a:spLocks noChangeShapeType="1"/>
              </p:cNvSpPr>
              <p:nvPr/>
            </p:nvSpPr>
            <p:spPr bwMode="auto">
              <a:xfrm>
                <a:off x="4112" y="270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6" name="Line 2806"/>
              <p:cNvSpPr>
                <a:spLocks noChangeShapeType="1"/>
              </p:cNvSpPr>
              <p:nvPr/>
            </p:nvSpPr>
            <p:spPr bwMode="auto">
              <a:xfrm>
                <a:off x="4114" y="270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7" name="Line 2807"/>
              <p:cNvSpPr>
                <a:spLocks noChangeShapeType="1"/>
              </p:cNvSpPr>
              <p:nvPr/>
            </p:nvSpPr>
            <p:spPr bwMode="auto">
              <a:xfrm>
                <a:off x="4114" y="27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8" name="Line 2808"/>
              <p:cNvSpPr>
                <a:spLocks noChangeShapeType="1"/>
              </p:cNvSpPr>
              <p:nvPr/>
            </p:nvSpPr>
            <p:spPr bwMode="auto">
              <a:xfrm>
                <a:off x="4117" y="270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49" name="Line 2809"/>
              <p:cNvSpPr>
                <a:spLocks noChangeShapeType="1"/>
              </p:cNvSpPr>
              <p:nvPr/>
            </p:nvSpPr>
            <p:spPr bwMode="auto">
              <a:xfrm>
                <a:off x="4117" y="271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0" name="Line 2810"/>
              <p:cNvSpPr>
                <a:spLocks noChangeShapeType="1"/>
              </p:cNvSpPr>
              <p:nvPr/>
            </p:nvSpPr>
            <p:spPr bwMode="auto">
              <a:xfrm>
                <a:off x="4120" y="271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1" name="Line 2811"/>
              <p:cNvSpPr>
                <a:spLocks noChangeShapeType="1"/>
              </p:cNvSpPr>
              <p:nvPr/>
            </p:nvSpPr>
            <p:spPr bwMode="auto">
              <a:xfrm>
                <a:off x="4120" y="2714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2" name="Line 2812"/>
              <p:cNvSpPr>
                <a:spLocks noChangeShapeType="1"/>
              </p:cNvSpPr>
              <p:nvPr/>
            </p:nvSpPr>
            <p:spPr bwMode="auto">
              <a:xfrm>
                <a:off x="4122" y="271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3" name="Line 2813"/>
              <p:cNvSpPr>
                <a:spLocks noChangeShapeType="1"/>
              </p:cNvSpPr>
              <p:nvPr/>
            </p:nvSpPr>
            <p:spPr bwMode="auto">
              <a:xfrm>
                <a:off x="4122" y="271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4" name="Line 2814"/>
              <p:cNvSpPr>
                <a:spLocks noChangeShapeType="1"/>
              </p:cNvSpPr>
              <p:nvPr/>
            </p:nvSpPr>
            <p:spPr bwMode="auto">
              <a:xfrm>
                <a:off x="4125" y="271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5" name="Line 2815"/>
              <p:cNvSpPr>
                <a:spLocks noChangeShapeType="1"/>
              </p:cNvSpPr>
              <p:nvPr/>
            </p:nvSpPr>
            <p:spPr bwMode="auto">
              <a:xfrm>
                <a:off x="4125" y="272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6" name="Line 2816"/>
              <p:cNvSpPr>
                <a:spLocks noChangeShapeType="1"/>
              </p:cNvSpPr>
              <p:nvPr/>
            </p:nvSpPr>
            <p:spPr bwMode="auto">
              <a:xfrm>
                <a:off x="4127" y="272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457" name="Group 2817"/>
            <p:cNvGrpSpPr>
              <a:grpSpLocks/>
            </p:cNvGrpSpPr>
            <p:nvPr/>
          </p:nvGrpSpPr>
          <p:grpSpPr bwMode="auto">
            <a:xfrm>
              <a:off x="4346" y="2658"/>
              <a:ext cx="315" cy="836"/>
              <a:chOff x="4127" y="2724"/>
              <a:chExt cx="298" cy="792"/>
            </a:xfrm>
          </p:grpSpPr>
          <p:sp>
            <p:nvSpPr>
              <p:cNvPr id="243458" name="Line 2818"/>
              <p:cNvSpPr>
                <a:spLocks noChangeShapeType="1"/>
              </p:cNvSpPr>
              <p:nvPr/>
            </p:nvSpPr>
            <p:spPr bwMode="auto">
              <a:xfrm>
                <a:off x="4127" y="272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59" name="Line 2819"/>
              <p:cNvSpPr>
                <a:spLocks noChangeShapeType="1"/>
              </p:cNvSpPr>
              <p:nvPr/>
            </p:nvSpPr>
            <p:spPr bwMode="auto">
              <a:xfrm>
                <a:off x="4130" y="272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0" name="Line 2820"/>
              <p:cNvSpPr>
                <a:spLocks noChangeShapeType="1"/>
              </p:cNvSpPr>
              <p:nvPr/>
            </p:nvSpPr>
            <p:spPr bwMode="auto">
              <a:xfrm>
                <a:off x="4130" y="2727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1" name="Line 2821"/>
              <p:cNvSpPr>
                <a:spLocks noChangeShapeType="1"/>
              </p:cNvSpPr>
              <p:nvPr/>
            </p:nvSpPr>
            <p:spPr bwMode="auto">
              <a:xfrm>
                <a:off x="4132" y="272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2" name="Freeform 2822"/>
              <p:cNvSpPr>
                <a:spLocks/>
              </p:cNvSpPr>
              <p:nvPr/>
            </p:nvSpPr>
            <p:spPr bwMode="auto">
              <a:xfrm>
                <a:off x="4132" y="2732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3" name="Line 2823"/>
              <p:cNvSpPr>
                <a:spLocks noChangeShapeType="1"/>
              </p:cNvSpPr>
              <p:nvPr/>
            </p:nvSpPr>
            <p:spPr bwMode="auto">
              <a:xfrm>
                <a:off x="4171" y="278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4" name="Line 2824"/>
              <p:cNvSpPr>
                <a:spLocks noChangeShapeType="1"/>
              </p:cNvSpPr>
              <p:nvPr/>
            </p:nvSpPr>
            <p:spPr bwMode="auto">
              <a:xfrm>
                <a:off x="4171" y="278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5" name="Line 2825"/>
              <p:cNvSpPr>
                <a:spLocks noChangeShapeType="1"/>
              </p:cNvSpPr>
              <p:nvPr/>
            </p:nvSpPr>
            <p:spPr bwMode="auto">
              <a:xfrm>
                <a:off x="4174" y="278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6" name="Line 2826"/>
              <p:cNvSpPr>
                <a:spLocks noChangeShapeType="1"/>
              </p:cNvSpPr>
              <p:nvPr/>
            </p:nvSpPr>
            <p:spPr bwMode="auto">
              <a:xfrm>
                <a:off x="4174" y="2786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7" name="Line 2827"/>
              <p:cNvSpPr>
                <a:spLocks noChangeShapeType="1"/>
              </p:cNvSpPr>
              <p:nvPr/>
            </p:nvSpPr>
            <p:spPr bwMode="auto">
              <a:xfrm>
                <a:off x="4176" y="278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8" name="Line 2828"/>
              <p:cNvSpPr>
                <a:spLocks noChangeShapeType="1"/>
              </p:cNvSpPr>
              <p:nvPr/>
            </p:nvSpPr>
            <p:spPr bwMode="auto">
              <a:xfrm>
                <a:off x="4176" y="278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69" name="Line 2829"/>
              <p:cNvSpPr>
                <a:spLocks noChangeShapeType="1"/>
              </p:cNvSpPr>
              <p:nvPr/>
            </p:nvSpPr>
            <p:spPr bwMode="auto">
              <a:xfrm>
                <a:off x="4179" y="279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0" name="Line 2830"/>
              <p:cNvSpPr>
                <a:spLocks noChangeShapeType="1"/>
              </p:cNvSpPr>
              <p:nvPr/>
            </p:nvSpPr>
            <p:spPr bwMode="auto">
              <a:xfrm>
                <a:off x="4179" y="2794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1" name="Line 2831"/>
              <p:cNvSpPr>
                <a:spLocks noChangeShapeType="1"/>
              </p:cNvSpPr>
              <p:nvPr/>
            </p:nvSpPr>
            <p:spPr bwMode="auto">
              <a:xfrm>
                <a:off x="4181" y="279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2" name="Line 2832"/>
              <p:cNvSpPr>
                <a:spLocks noChangeShapeType="1"/>
              </p:cNvSpPr>
              <p:nvPr/>
            </p:nvSpPr>
            <p:spPr bwMode="auto">
              <a:xfrm>
                <a:off x="4181" y="2796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3" name="Line 2833"/>
              <p:cNvSpPr>
                <a:spLocks noChangeShapeType="1"/>
              </p:cNvSpPr>
              <p:nvPr/>
            </p:nvSpPr>
            <p:spPr bwMode="auto">
              <a:xfrm>
                <a:off x="4184" y="2799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4" name="Line 2834"/>
              <p:cNvSpPr>
                <a:spLocks noChangeShapeType="1"/>
              </p:cNvSpPr>
              <p:nvPr/>
            </p:nvSpPr>
            <p:spPr bwMode="auto">
              <a:xfrm>
                <a:off x="4184" y="279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5" name="Line 2835"/>
              <p:cNvSpPr>
                <a:spLocks noChangeShapeType="1"/>
              </p:cNvSpPr>
              <p:nvPr/>
            </p:nvSpPr>
            <p:spPr bwMode="auto">
              <a:xfrm>
                <a:off x="4184" y="280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6" name="Line 2836"/>
              <p:cNvSpPr>
                <a:spLocks noChangeShapeType="1"/>
              </p:cNvSpPr>
              <p:nvPr/>
            </p:nvSpPr>
            <p:spPr bwMode="auto">
              <a:xfrm>
                <a:off x="4187" y="280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7" name="Line 2837"/>
              <p:cNvSpPr>
                <a:spLocks noChangeShapeType="1"/>
              </p:cNvSpPr>
              <p:nvPr/>
            </p:nvSpPr>
            <p:spPr bwMode="auto">
              <a:xfrm>
                <a:off x="4187" y="280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8" name="Line 2838"/>
              <p:cNvSpPr>
                <a:spLocks noChangeShapeType="1"/>
              </p:cNvSpPr>
              <p:nvPr/>
            </p:nvSpPr>
            <p:spPr bwMode="auto">
              <a:xfrm>
                <a:off x="4189" y="280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79" name="Line 2839"/>
              <p:cNvSpPr>
                <a:spLocks noChangeShapeType="1"/>
              </p:cNvSpPr>
              <p:nvPr/>
            </p:nvSpPr>
            <p:spPr bwMode="auto">
              <a:xfrm>
                <a:off x="4189" y="2809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0" name="Line 2840"/>
              <p:cNvSpPr>
                <a:spLocks noChangeShapeType="1"/>
              </p:cNvSpPr>
              <p:nvPr/>
            </p:nvSpPr>
            <p:spPr bwMode="auto">
              <a:xfrm>
                <a:off x="4192" y="280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1" name="Line 2841"/>
              <p:cNvSpPr>
                <a:spLocks noChangeShapeType="1"/>
              </p:cNvSpPr>
              <p:nvPr/>
            </p:nvSpPr>
            <p:spPr bwMode="auto">
              <a:xfrm>
                <a:off x="4192" y="2812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2" name="Line 2842"/>
              <p:cNvSpPr>
                <a:spLocks noChangeShapeType="1"/>
              </p:cNvSpPr>
              <p:nvPr/>
            </p:nvSpPr>
            <p:spPr bwMode="auto">
              <a:xfrm>
                <a:off x="4194" y="281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3" name="Line 2843"/>
              <p:cNvSpPr>
                <a:spLocks noChangeShapeType="1"/>
              </p:cNvSpPr>
              <p:nvPr/>
            </p:nvSpPr>
            <p:spPr bwMode="auto">
              <a:xfrm>
                <a:off x="4194" y="281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4" name="Line 2844"/>
              <p:cNvSpPr>
                <a:spLocks noChangeShapeType="1"/>
              </p:cNvSpPr>
              <p:nvPr/>
            </p:nvSpPr>
            <p:spPr bwMode="auto">
              <a:xfrm>
                <a:off x="4197" y="281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5" name="Line 2845"/>
              <p:cNvSpPr>
                <a:spLocks noChangeShapeType="1"/>
              </p:cNvSpPr>
              <p:nvPr/>
            </p:nvSpPr>
            <p:spPr bwMode="auto">
              <a:xfrm>
                <a:off x="4197" y="2820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6" name="Line 2846"/>
              <p:cNvSpPr>
                <a:spLocks noChangeShapeType="1"/>
              </p:cNvSpPr>
              <p:nvPr/>
            </p:nvSpPr>
            <p:spPr bwMode="auto">
              <a:xfrm>
                <a:off x="4200" y="282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7" name="Line 2847"/>
              <p:cNvSpPr>
                <a:spLocks noChangeShapeType="1"/>
              </p:cNvSpPr>
              <p:nvPr/>
            </p:nvSpPr>
            <p:spPr bwMode="auto">
              <a:xfrm>
                <a:off x="4200" y="282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8" name="Line 2848"/>
              <p:cNvSpPr>
                <a:spLocks noChangeShapeType="1"/>
              </p:cNvSpPr>
              <p:nvPr/>
            </p:nvSpPr>
            <p:spPr bwMode="auto">
              <a:xfrm>
                <a:off x="4200" y="2825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89" name="Freeform 2849"/>
              <p:cNvSpPr>
                <a:spLocks/>
              </p:cNvSpPr>
              <p:nvPr/>
            </p:nvSpPr>
            <p:spPr bwMode="auto">
              <a:xfrm>
                <a:off x="4202" y="282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0" name="Line 2850"/>
              <p:cNvSpPr>
                <a:spLocks noChangeShapeType="1"/>
              </p:cNvSpPr>
              <p:nvPr/>
            </p:nvSpPr>
            <p:spPr bwMode="auto">
              <a:xfrm>
                <a:off x="4236" y="287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1" name="Line 2851"/>
              <p:cNvSpPr>
                <a:spLocks noChangeShapeType="1"/>
              </p:cNvSpPr>
              <p:nvPr/>
            </p:nvSpPr>
            <p:spPr bwMode="auto">
              <a:xfrm>
                <a:off x="4236" y="2881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2" name="Line 2852"/>
              <p:cNvSpPr>
                <a:spLocks noChangeShapeType="1"/>
              </p:cNvSpPr>
              <p:nvPr/>
            </p:nvSpPr>
            <p:spPr bwMode="auto">
              <a:xfrm>
                <a:off x="4238" y="288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3" name="Line 2853"/>
              <p:cNvSpPr>
                <a:spLocks noChangeShapeType="1"/>
              </p:cNvSpPr>
              <p:nvPr/>
            </p:nvSpPr>
            <p:spPr bwMode="auto">
              <a:xfrm>
                <a:off x="4238" y="288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4" name="Line 2854"/>
              <p:cNvSpPr>
                <a:spLocks noChangeShapeType="1"/>
              </p:cNvSpPr>
              <p:nvPr/>
            </p:nvSpPr>
            <p:spPr bwMode="auto">
              <a:xfrm>
                <a:off x="4238" y="2887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5" name="Line 2855"/>
              <p:cNvSpPr>
                <a:spLocks noChangeShapeType="1"/>
              </p:cNvSpPr>
              <p:nvPr/>
            </p:nvSpPr>
            <p:spPr bwMode="auto">
              <a:xfrm>
                <a:off x="4241" y="288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6" name="Line 2856"/>
              <p:cNvSpPr>
                <a:spLocks noChangeShapeType="1"/>
              </p:cNvSpPr>
              <p:nvPr/>
            </p:nvSpPr>
            <p:spPr bwMode="auto">
              <a:xfrm>
                <a:off x="4241" y="288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7" name="Line 2857"/>
              <p:cNvSpPr>
                <a:spLocks noChangeShapeType="1"/>
              </p:cNvSpPr>
              <p:nvPr/>
            </p:nvSpPr>
            <p:spPr bwMode="auto">
              <a:xfrm>
                <a:off x="4243" y="289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8" name="Line 2858"/>
              <p:cNvSpPr>
                <a:spLocks noChangeShapeType="1"/>
              </p:cNvSpPr>
              <p:nvPr/>
            </p:nvSpPr>
            <p:spPr bwMode="auto">
              <a:xfrm>
                <a:off x="4243" y="28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99" name="Line 2859"/>
              <p:cNvSpPr>
                <a:spLocks noChangeShapeType="1"/>
              </p:cNvSpPr>
              <p:nvPr/>
            </p:nvSpPr>
            <p:spPr bwMode="auto">
              <a:xfrm>
                <a:off x="4243" y="2894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0" name="Line 2860"/>
              <p:cNvSpPr>
                <a:spLocks noChangeShapeType="1"/>
              </p:cNvSpPr>
              <p:nvPr/>
            </p:nvSpPr>
            <p:spPr bwMode="auto">
              <a:xfrm>
                <a:off x="4246" y="289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1" name="Line 2861"/>
              <p:cNvSpPr>
                <a:spLocks noChangeShapeType="1"/>
              </p:cNvSpPr>
              <p:nvPr/>
            </p:nvSpPr>
            <p:spPr bwMode="auto">
              <a:xfrm>
                <a:off x="4246" y="2900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2" name="Line 2862"/>
              <p:cNvSpPr>
                <a:spLocks noChangeShapeType="1"/>
              </p:cNvSpPr>
              <p:nvPr/>
            </p:nvSpPr>
            <p:spPr bwMode="auto">
              <a:xfrm>
                <a:off x="4249" y="290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3" name="Line 2863"/>
              <p:cNvSpPr>
                <a:spLocks noChangeShapeType="1"/>
              </p:cNvSpPr>
              <p:nvPr/>
            </p:nvSpPr>
            <p:spPr bwMode="auto">
              <a:xfrm>
                <a:off x="4249" y="290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4" name="Line 2864"/>
              <p:cNvSpPr>
                <a:spLocks noChangeShapeType="1"/>
              </p:cNvSpPr>
              <p:nvPr/>
            </p:nvSpPr>
            <p:spPr bwMode="auto">
              <a:xfrm>
                <a:off x="4249" y="2905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5" name="Line 2865"/>
              <p:cNvSpPr>
                <a:spLocks noChangeShapeType="1"/>
              </p:cNvSpPr>
              <p:nvPr/>
            </p:nvSpPr>
            <p:spPr bwMode="auto">
              <a:xfrm>
                <a:off x="4251" y="290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6" name="Line 2866"/>
              <p:cNvSpPr>
                <a:spLocks noChangeShapeType="1"/>
              </p:cNvSpPr>
              <p:nvPr/>
            </p:nvSpPr>
            <p:spPr bwMode="auto">
              <a:xfrm>
                <a:off x="4251" y="290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7" name="Line 2867"/>
              <p:cNvSpPr>
                <a:spLocks noChangeShapeType="1"/>
              </p:cNvSpPr>
              <p:nvPr/>
            </p:nvSpPr>
            <p:spPr bwMode="auto">
              <a:xfrm>
                <a:off x="4254" y="291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8" name="Line 2868"/>
              <p:cNvSpPr>
                <a:spLocks noChangeShapeType="1"/>
              </p:cNvSpPr>
              <p:nvPr/>
            </p:nvSpPr>
            <p:spPr bwMode="auto">
              <a:xfrm>
                <a:off x="4254" y="291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09" name="Line 2869"/>
              <p:cNvSpPr>
                <a:spLocks noChangeShapeType="1"/>
              </p:cNvSpPr>
              <p:nvPr/>
            </p:nvSpPr>
            <p:spPr bwMode="auto">
              <a:xfrm>
                <a:off x="4254" y="2912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0" name="Line 2870"/>
              <p:cNvSpPr>
                <a:spLocks noChangeShapeType="1"/>
              </p:cNvSpPr>
              <p:nvPr/>
            </p:nvSpPr>
            <p:spPr bwMode="auto">
              <a:xfrm>
                <a:off x="4256" y="291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1" name="Line 2871"/>
              <p:cNvSpPr>
                <a:spLocks noChangeShapeType="1"/>
              </p:cNvSpPr>
              <p:nvPr/>
            </p:nvSpPr>
            <p:spPr bwMode="auto">
              <a:xfrm>
                <a:off x="4256" y="2918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2" name="Line 2872"/>
              <p:cNvSpPr>
                <a:spLocks noChangeShapeType="1"/>
              </p:cNvSpPr>
              <p:nvPr/>
            </p:nvSpPr>
            <p:spPr bwMode="auto">
              <a:xfrm>
                <a:off x="4259" y="292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3" name="Line 2873"/>
              <p:cNvSpPr>
                <a:spLocks noChangeShapeType="1"/>
              </p:cNvSpPr>
              <p:nvPr/>
            </p:nvSpPr>
            <p:spPr bwMode="auto">
              <a:xfrm>
                <a:off x="4259" y="292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4" name="Line 2874"/>
              <p:cNvSpPr>
                <a:spLocks noChangeShapeType="1"/>
              </p:cNvSpPr>
              <p:nvPr/>
            </p:nvSpPr>
            <p:spPr bwMode="auto">
              <a:xfrm>
                <a:off x="4259" y="2923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5" name="Line 2875"/>
              <p:cNvSpPr>
                <a:spLocks noChangeShapeType="1"/>
              </p:cNvSpPr>
              <p:nvPr/>
            </p:nvSpPr>
            <p:spPr bwMode="auto">
              <a:xfrm>
                <a:off x="4261" y="292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6" name="Freeform 2876"/>
              <p:cNvSpPr>
                <a:spLocks/>
              </p:cNvSpPr>
              <p:nvPr/>
            </p:nvSpPr>
            <p:spPr bwMode="auto">
              <a:xfrm>
                <a:off x="4261" y="292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7" name="Line 2877"/>
              <p:cNvSpPr>
                <a:spLocks noChangeShapeType="1"/>
              </p:cNvSpPr>
              <p:nvPr/>
            </p:nvSpPr>
            <p:spPr bwMode="auto">
              <a:xfrm>
                <a:off x="4290" y="298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8" name="Line 2878"/>
              <p:cNvSpPr>
                <a:spLocks noChangeShapeType="1"/>
              </p:cNvSpPr>
              <p:nvPr/>
            </p:nvSpPr>
            <p:spPr bwMode="auto">
              <a:xfrm>
                <a:off x="4290" y="298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19" name="Line 2879"/>
              <p:cNvSpPr>
                <a:spLocks noChangeShapeType="1"/>
              </p:cNvSpPr>
              <p:nvPr/>
            </p:nvSpPr>
            <p:spPr bwMode="auto">
              <a:xfrm>
                <a:off x="4290" y="298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0" name="Line 2880"/>
              <p:cNvSpPr>
                <a:spLocks noChangeShapeType="1"/>
              </p:cNvSpPr>
              <p:nvPr/>
            </p:nvSpPr>
            <p:spPr bwMode="auto">
              <a:xfrm>
                <a:off x="4292" y="298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1" name="Line 2881"/>
              <p:cNvSpPr>
                <a:spLocks noChangeShapeType="1"/>
              </p:cNvSpPr>
              <p:nvPr/>
            </p:nvSpPr>
            <p:spPr bwMode="auto">
              <a:xfrm>
                <a:off x="4292" y="298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2" name="Line 2882"/>
              <p:cNvSpPr>
                <a:spLocks noChangeShapeType="1"/>
              </p:cNvSpPr>
              <p:nvPr/>
            </p:nvSpPr>
            <p:spPr bwMode="auto">
              <a:xfrm>
                <a:off x="4295" y="299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3" name="Line 2883"/>
              <p:cNvSpPr>
                <a:spLocks noChangeShapeType="1"/>
              </p:cNvSpPr>
              <p:nvPr/>
            </p:nvSpPr>
            <p:spPr bwMode="auto">
              <a:xfrm>
                <a:off x="4295" y="299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4" name="Line 2884"/>
              <p:cNvSpPr>
                <a:spLocks noChangeShapeType="1"/>
              </p:cNvSpPr>
              <p:nvPr/>
            </p:nvSpPr>
            <p:spPr bwMode="auto">
              <a:xfrm>
                <a:off x="4295" y="299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5" name="Line 2885"/>
              <p:cNvSpPr>
                <a:spLocks noChangeShapeType="1"/>
              </p:cNvSpPr>
              <p:nvPr/>
            </p:nvSpPr>
            <p:spPr bwMode="auto">
              <a:xfrm>
                <a:off x="4298" y="299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6" name="Line 2886"/>
              <p:cNvSpPr>
                <a:spLocks noChangeShapeType="1"/>
              </p:cNvSpPr>
              <p:nvPr/>
            </p:nvSpPr>
            <p:spPr bwMode="auto">
              <a:xfrm>
                <a:off x="4298" y="299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7" name="Line 2887"/>
              <p:cNvSpPr>
                <a:spLocks noChangeShapeType="1"/>
              </p:cNvSpPr>
              <p:nvPr/>
            </p:nvSpPr>
            <p:spPr bwMode="auto">
              <a:xfrm>
                <a:off x="4298" y="3000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8" name="Line 2888"/>
              <p:cNvSpPr>
                <a:spLocks noChangeShapeType="1"/>
              </p:cNvSpPr>
              <p:nvPr/>
            </p:nvSpPr>
            <p:spPr bwMode="auto">
              <a:xfrm>
                <a:off x="4300" y="300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29" name="Line 2889"/>
              <p:cNvSpPr>
                <a:spLocks noChangeShapeType="1"/>
              </p:cNvSpPr>
              <p:nvPr/>
            </p:nvSpPr>
            <p:spPr bwMode="auto">
              <a:xfrm>
                <a:off x="4300" y="300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0" name="Line 2890"/>
              <p:cNvSpPr>
                <a:spLocks noChangeShapeType="1"/>
              </p:cNvSpPr>
              <p:nvPr/>
            </p:nvSpPr>
            <p:spPr bwMode="auto">
              <a:xfrm>
                <a:off x="4300" y="300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1" name="Line 2891"/>
              <p:cNvSpPr>
                <a:spLocks noChangeShapeType="1"/>
              </p:cNvSpPr>
              <p:nvPr/>
            </p:nvSpPr>
            <p:spPr bwMode="auto">
              <a:xfrm>
                <a:off x="4303" y="300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2" name="Line 2892"/>
              <p:cNvSpPr>
                <a:spLocks noChangeShapeType="1"/>
              </p:cNvSpPr>
              <p:nvPr/>
            </p:nvSpPr>
            <p:spPr bwMode="auto">
              <a:xfrm>
                <a:off x="4303" y="300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3" name="Line 2893"/>
              <p:cNvSpPr>
                <a:spLocks noChangeShapeType="1"/>
              </p:cNvSpPr>
              <p:nvPr/>
            </p:nvSpPr>
            <p:spPr bwMode="auto">
              <a:xfrm>
                <a:off x="4303" y="301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4" name="Line 2894"/>
              <p:cNvSpPr>
                <a:spLocks noChangeShapeType="1"/>
              </p:cNvSpPr>
              <p:nvPr/>
            </p:nvSpPr>
            <p:spPr bwMode="auto">
              <a:xfrm>
                <a:off x="4305" y="301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5" name="Line 2895"/>
              <p:cNvSpPr>
                <a:spLocks noChangeShapeType="1"/>
              </p:cNvSpPr>
              <p:nvPr/>
            </p:nvSpPr>
            <p:spPr bwMode="auto">
              <a:xfrm>
                <a:off x="4305" y="301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6" name="Line 2896"/>
              <p:cNvSpPr>
                <a:spLocks noChangeShapeType="1"/>
              </p:cNvSpPr>
              <p:nvPr/>
            </p:nvSpPr>
            <p:spPr bwMode="auto">
              <a:xfrm>
                <a:off x="4305" y="3016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7" name="Line 2897"/>
              <p:cNvSpPr>
                <a:spLocks noChangeShapeType="1"/>
              </p:cNvSpPr>
              <p:nvPr/>
            </p:nvSpPr>
            <p:spPr bwMode="auto">
              <a:xfrm>
                <a:off x="4308" y="301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8" name="Line 2898"/>
              <p:cNvSpPr>
                <a:spLocks noChangeShapeType="1"/>
              </p:cNvSpPr>
              <p:nvPr/>
            </p:nvSpPr>
            <p:spPr bwMode="auto">
              <a:xfrm>
                <a:off x="4308" y="302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39" name="Line 2899"/>
              <p:cNvSpPr>
                <a:spLocks noChangeShapeType="1"/>
              </p:cNvSpPr>
              <p:nvPr/>
            </p:nvSpPr>
            <p:spPr bwMode="auto">
              <a:xfrm>
                <a:off x="4308" y="3023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0" name="Line 2900"/>
              <p:cNvSpPr>
                <a:spLocks noChangeShapeType="1"/>
              </p:cNvSpPr>
              <p:nvPr/>
            </p:nvSpPr>
            <p:spPr bwMode="auto">
              <a:xfrm>
                <a:off x="4310" y="302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1" name="Line 2901"/>
              <p:cNvSpPr>
                <a:spLocks noChangeShapeType="1"/>
              </p:cNvSpPr>
              <p:nvPr/>
            </p:nvSpPr>
            <p:spPr bwMode="auto">
              <a:xfrm>
                <a:off x="4310" y="30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2" name="Line 2902"/>
              <p:cNvSpPr>
                <a:spLocks noChangeShapeType="1"/>
              </p:cNvSpPr>
              <p:nvPr/>
            </p:nvSpPr>
            <p:spPr bwMode="auto">
              <a:xfrm>
                <a:off x="4310" y="3029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3" name="Line 2903"/>
              <p:cNvSpPr>
                <a:spLocks noChangeShapeType="1"/>
              </p:cNvSpPr>
              <p:nvPr/>
            </p:nvSpPr>
            <p:spPr bwMode="auto">
              <a:xfrm>
                <a:off x="4313" y="303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4" name="Freeform 2904"/>
              <p:cNvSpPr>
                <a:spLocks/>
              </p:cNvSpPr>
              <p:nvPr/>
            </p:nvSpPr>
            <p:spPr bwMode="auto">
              <a:xfrm>
                <a:off x="4313" y="3031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5" name="Line 2905"/>
              <p:cNvSpPr>
                <a:spLocks noChangeShapeType="1"/>
              </p:cNvSpPr>
              <p:nvPr/>
            </p:nvSpPr>
            <p:spPr bwMode="auto">
              <a:xfrm>
                <a:off x="4323" y="305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6" name="Line 2906"/>
              <p:cNvSpPr>
                <a:spLocks noChangeShapeType="1"/>
              </p:cNvSpPr>
              <p:nvPr/>
            </p:nvSpPr>
            <p:spPr bwMode="auto">
              <a:xfrm>
                <a:off x="4323" y="305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7" name="Line 2907"/>
              <p:cNvSpPr>
                <a:spLocks noChangeShapeType="1"/>
              </p:cNvSpPr>
              <p:nvPr/>
            </p:nvSpPr>
            <p:spPr bwMode="auto">
              <a:xfrm>
                <a:off x="4323" y="305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8" name="Line 2908"/>
              <p:cNvSpPr>
                <a:spLocks noChangeShapeType="1"/>
              </p:cNvSpPr>
              <p:nvPr/>
            </p:nvSpPr>
            <p:spPr bwMode="auto">
              <a:xfrm>
                <a:off x="4323" y="3059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49" name="Line 2909"/>
              <p:cNvSpPr>
                <a:spLocks noChangeShapeType="1"/>
              </p:cNvSpPr>
              <p:nvPr/>
            </p:nvSpPr>
            <p:spPr bwMode="auto">
              <a:xfrm>
                <a:off x="4326" y="306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0" name="Line 2910"/>
              <p:cNvSpPr>
                <a:spLocks noChangeShapeType="1"/>
              </p:cNvSpPr>
              <p:nvPr/>
            </p:nvSpPr>
            <p:spPr bwMode="auto">
              <a:xfrm>
                <a:off x="4326" y="3065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1" name="Line 2911"/>
              <p:cNvSpPr>
                <a:spLocks noChangeShapeType="1"/>
              </p:cNvSpPr>
              <p:nvPr/>
            </p:nvSpPr>
            <p:spPr bwMode="auto">
              <a:xfrm>
                <a:off x="4328" y="306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2" name="Line 2912"/>
              <p:cNvSpPr>
                <a:spLocks noChangeShapeType="1"/>
              </p:cNvSpPr>
              <p:nvPr/>
            </p:nvSpPr>
            <p:spPr bwMode="auto">
              <a:xfrm>
                <a:off x="4328" y="306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3" name="Line 2913"/>
              <p:cNvSpPr>
                <a:spLocks noChangeShapeType="1"/>
              </p:cNvSpPr>
              <p:nvPr/>
            </p:nvSpPr>
            <p:spPr bwMode="auto">
              <a:xfrm>
                <a:off x="4328" y="307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4" name="Line 2914"/>
              <p:cNvSpPr>
                <a:spLocks noChangeShapeType="1"/>
              </p:cNvSpPr>
              <p:nvPr/>
            </p:nvSpPr>
            <p:spPr bwMode="auto">
              <a:xfrm>
                <a:off x="4328" y="3072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5" name="Line 2915"/>
              <p:cNvSpPr>
                <a:spLocks noChangeShapeType="1"/>
              </p:cNvSpPr>
              <p:nvPr/>
            </p:nvSpPr>
            <p:spPr bwMode="auto">
              <a:xfrm>
                <a:off x="4331" y="307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6" name="Line 2916"/>
              <p:cNvSpPr>
                <a:spLocks noChangeShapeType="1"/>
              </p:cNvSpPr>
              <p:nvPr/>
            </p:nvSpPr>
            <p:spPr bwMode="auto">
              <a:xfrm>
                <a:off x="4331" y="307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7" name="Line 2917"/>
              <p:cNvSpPr>
                <a:spLocks noChangeShapeType="1"/>
              </p:cNvSpPr>
              <p:nvPr/>
            </p:nvSpPr>
            <p:spPr bwMode="auto">
              <a:xfrm>
                <a:off x="4331" y="3078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8" name="Line 2918"/>
              <p:cNvSpPr>
                <a:spLocks noChangeShapeType="1"/>
              </p:cNvSpPr>
              <p:nvPr/>
            </p:nvSpPr>
            <p:spPr bwMode="auto">
              <a:xfrm>
                <a:off x="4334" y="308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59" name="Line 2919"/>
              <p:cNvSpPr>
                <a:spLocks noChangeShapeType="1"/>
              </p:cNvSpPr>
              <p:nvPr/>
            </p:nvSpPr>
            <p:spPr bwMode="auto">
              <a:xfrm>
                <a:off x="4334" y="308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0" name="Line 2920"/>
              <p:cNvSpPr>
                <a:spLocks noChangeShapeType="1"/>
              </p:cNvSpPr>
              <p:nvPr/>
            </p:nvSpPr>
            <p:spPr bwMode="auto">
              <a:xfrm>
                <a:off x="4334" y="308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1" name="Line 2921"/>
              <p:cNvSpPr>
                <a:spLocks noChangeShapeType="1"/>
              </p:cNvSpPr>
              <p:nvPr/>
            </p:nvSpPr>
            <p:spPr bwMode="auto">
              <a:xfrm>
                <a:off x="4334" y="3085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2" name="Line 2922"/>
              <p:cNvSpPr>
                <a:spLocks noChangeShapeType="1"/>
              </p:cNvSpPr>
              <p:nvPr/>
            </p:nvSpPr>
            <p:spPr bwMode="auto">
              <a:xfrm>
                <a:off x="4336" y="308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3" name="Line 2923"/>
              <p:cNvSpPr>
                <a:spLocks noChangeShapeType="1"/>
              </p:cNvSpPr>
              <p:nvPr/>
            </p:nvSpPr>
            <p:spPr bwMode="auto">
              <a:xfrm>
                <a:off x="4336" y="309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4" name="Line 2924"/>
              <p:cNvSpPr>
                <a:spLocks noChangeShapeType="1"/>
              </p:cNvSpPr>
              <p:nvPr/>
            </p:nvSpPr>
            <p:spPr bwMode="auto">
              <a:xfrm>
                <a:off x="4336" y="3090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5" name="Line 2925"/>
              <p:cNvSpPr>
                <a:spLocks noChangeShapeType="1"/>
              </p:cNvSpPr>
              <p:nvPr/>
            </p:nvSpPr>
            <p:spPr bwMode="auto">
              <a:xfrm>
                <a:off x="4339" y="309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6" name="Line 2926"/>
              <p:cNvSpPr>
                <a:spLocks noChangeShapeType="1"/>
              </p:cNvSpPr>
              <p:nvPr/>
            </p:nvSpPr>
            <p:spPr bwMode="auto">
              <a:xfrm>
                <a:off x="4339" y="309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7" name="Line 2927"/>
              <p:cNvSpPr>
                <a:spLocks noChangeShapeType="1"/>
              </p:cNvSpPr>
              <p:nvPr/>
            </p:nvSpPr>
            <p:spPr bwMode="auto">
              <a:xfrm>
                <a:off x="4339" y="3098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8" name="Line 2928"/>
              <p:cNvSpPr>
                <a:spLocks noChangeShapeType="1"/>
              </p:cNvSpPr>
              <p:nvPr/>
            </p:nvSpPr>
            <p:spPr bwMode="auto">
              <a:xfrm>
                <a:off x="4341" y="309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69" name="Line 2929"/>
              <p:cNvSpPr>
                <a:spLocks noChangeShapeType="1"/>
              </p:cNvSpPr>
              <p:nvPr/>
            </p:nvSpPr>
            <p:spPr bwMode="auto">
              <a:xfrm>
                <a:off x="4341" y="310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0" name="Line 2930"/>
              <p:cNvSpPr>
                <a:spLocks noChangeShapeType="1"/>
              </p:cNvSpPr>
              <p:nvPr/>
            </p:nvSpPr>
            <p:spPr bwMode="auto">
              <a:xfrm>
                <a:off x="4341" y="310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1" name="Freeform 2931"/>
              <p:cNvSpPr>
                <a:spLocks/>
              </p:cNvSpPr>
              <p:nvPr/>
            </p:nvSpPr>
            <p:spPr bwMode="auto">
              <a:xfrm>
                <a:off x="4341" y="310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2" name="Line 2932"/>
              <p:cNvSpPr>
                <a:spLocks noChangeShapeType="1"/>
              </p:cNvSpPr>
              <p:nvPr/>
            </p:nvSpPr>
            <p:spPr bwMode="auto">
              <a:xfrm>
                <a:off x="4362" y="316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3" name="Line 2933"/>
              <p:cNvSpPr>
                <a:spLocks noChangeShapeType="1"/>
              </p:cNvSpPr>
              <p:nvPr/>
            </p:nvSpPr>
            <p:spPr bwMode="auto">
              <a:xfrm>
                <a:off x="4362" y="3165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4" name="Line 2934"/>
              <p:cNvSpPr>
                <a:spLocks noChangeShapeType="1"/>
              </p:cNvSpPr>
              <p:nvPr/>
            </p:nvSpPr>
            <p:spPr bwMode="auto">
              <a:xfrm>
                <a:off x="4362" y="3165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5" name="Line 2935"/>
              <p:cNvSpPr>
                <a:spLocks noChangeShapeType="1"/>
              </p:cNvSpPr>
              <p:nvPr/>
            </p:nvSpPr>
            <p:spPr bwMode="auto">
              <a:xfrm>
                <a:off x="4365" y="316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6" name="Line 2936"/>
              <p:cNvSpPr>
                <a:spLocks noChangeShapeType="1"/>
              </p:cNvSpPr>
              <p:nvPr/>
            </p:nvSpPr>
            <p:spPr bwMode="auto">
              <a:xfrm>
                <a:off x="4365" y="317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7" name="Line 2937"/>
              <p:cNvSpPr>
                <a:spLocks noChangeShapeType="1"/>
              </p:cNvSpPr>
              <p:nvPr/>
            </p:nvSpPr>
            <p:spPr bwMode="auto">
              <a:xfrm>
                <a:off x="4365" y="317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8" name="Line 2938"/>
              <p:cNvSpPr>
                <a:spLocks noChangeShapeType="1"/>
              </p:cNvSpPr>
              <p:nvPr/>
            </p:nvSpPr>
            <p:spPr bwMode="auto">
              <a:xfrm>
                <a:off x="4365" y="3176"/>
                <a:ext cx="2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79" name="Line 2939"/>
              <p:cNvSpPr>
                <a:spLocks noChangeShapeType="1"/>
              </p:cNvSpPr>
              <p:nvPr/>
            </p:nvSpPr>
            <p:spPr bwMode="auto">
              <a:xfrm>
                <a:off x="4367" y="317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0" name="Line 2940"/>
              <p:cNvSpPr>
                <a:spLocks noChangeShapeType="1"/>
              </p:cNvSpPr>
              <p:nvPr/>
            </p:nvSpPr>
            <p:spPr bwMode="auto">
              <a:xfrm>
                <a:off x="4367" y="317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1" name="Line 2941"/>
              <p:cNvSpPr>
                <a:spLocks noChangeShapeType="1"/>
              </p:cNvSpPr>
              <p:nvPr/>
            </p:nvSpPr>
            <p:spPr bwMode="auto">
              <a:xfrm>
                <a:off x="4367" y="318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2" name="Line 2942"/>
              <p:cNvSpPr>
                <a:spLocks noChangeShapeType="1"/>
              </p:cNvSpPr>
              <p:nvPr/>
            </p:nvSpPr>
            <p:spPr bwMode="auto">
              <a:xfrm>
                <a:off x="4367" y="3183"/>
                <a:ext cx="3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3" name="Line 2943"/>
              <p:cNvSpPr>
                <a:spLocks noChangeShapeType="1"/>
              </p:cNvSpPr>
              <p:nvPr/>
            </p:nvSpPr>
            <p:spPr bwMode="auto">
              <a:xfrm>
                <a:off x="4370" y="318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4" name="Line 2944"/>
              <p:cNvSpPr>
                <a:spLocks noChangeShapeType="1"/>
              </p:cNvSpPr>
              <p:nvPr/>
            </p:nvSpPr>
            <p:spPr bwMode="auto">
              <a:xfrm>
                <a:off x="4370" y="318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5" name="Line 2945"/>
              <p:cNvSpPr>
                <a:spLocks noChangeShapeType="1"/>
              </p:cNvSpPr>
              <p:nvPr/>
            </p:nvSpPr>
            <p:spPr bwMode="auto">
              <a:xfrm>
                <a:off x="4370" y="318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6" name="Line 2946"/>
              <p:cNvSpPr>
                <a:spLocks noChangeShapeType="1"/>
              </p:cNvSpPr>
              <p:nvPr/>
            </p:nvSpPr>
            <p:spPr bwMode="auto">
              <a:xfrm>
                <a:off x="4370" y="3191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7" name="Line 2947"/>
              <p:cNvSpPr>
                <a:spLocks noChangeShapeType="1"/>
              </p:cNvSpPr>
              <p:nvPr/>
            </p:nvSpPr>
            <p:spPr bwMode="auto">
              <a:xfrm>
                <a:off x="4372" y="319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8" name="Line 2948"/>
              <p:cNvSpPr>
                <a:spLocks noChangeShapeType="1"/>
              </p:cNvSpPr>
              <p:nvPr/>
            </p:nvSpPr>
            <p:spPr bwMode="auto">
              <a:xfrm>
                <a:off x="4372" y="319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89" name="Line 2949"/>
              <p:cNvSpPr>
                <a:spLocks noChangeShapeType="1"/>
              </p:cNvSpPr>
              <p:nvPr/>
            </p:nvSpPr>
            <p:spPr bwMode="auto">
              <a:xfrm>
                <a:off x="4372" y="319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0" name="Line 2950"/>
              <p:cNvSpPr>
                <a:spLocks noChangeShapeType="1"/>
              </p:cNvSpPr>
              <p:nvPr/>
            </p:nvSpPr>
            <p:spPr bwMode="auto">
              <a:xfrm>
                <a:off x="4372" y="319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1" name="Line 2951"/>
              <p:cNvSpPr>
                <a:spLocks noChangeShapeType="1"/>
              </p:cNvSpPr>
              <p:nvPr/>
            </p:nvSpPr>
            <p:spPr bwMode="auto">
              <a:xfrm>
                <a:off x="4372" y="3201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2" name="Line 2952"/>
              <p:cNvSpPr>
                <a:spLocks noChangeShapeType="1"/>
              </p:cNvSpPr>
              <p:nvPr/>
            </p:nvSpPr>
            <p:spPr bwMode="auto">
              <a:xfrm>
                <a:off x="4375" y="320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3" name="Line 2953"/>
              <p:cNvSpPr>
                <a:spLocks noChangeShapeType="1"/>
              </p:cNvSpPr>
              <p:nvPr/>
            </p:nvSpPr>
            <p:spPr bwMode="auto">
              <a:xfrm>
                <a:off x="4375" y="320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4" name="Line 2954"/>
              <p:cNvSpPr>
                <a:spLocks noChangeShapeType="1"/>
              </p:cNvSpPr>
              <p:nvPr/>
            </p:nvSpPr>
            <p:spPr bwMode="auto">
              <a:xfrm>
                <a:off x="4375" y="320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5" name="Line 2955"/>
              <p:cNvSpPr>
                <a:spLocks noChangeShapeType="1"/>
              </p:cNvSpPr>
              <p:nvPr/>
            </p:nvSpPr>
            <p:spPr bwMode="auto">
              <a:xfrm>
                <a:off x="4375" y="3209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6" name="Line 2956"/>
              <p:cNvSpPr>
                <a:spLocks noChangeShapeType="1"/>
              </p:cNvSpPr>
              <p:nvPr/>
            </p:nvSpPr>
            <p:spPr bwMode="auto">
              <a:xfrm>
                <a:off x="4377" y="321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7" name="Line 2957"/>
              <p:cNvSpPr>
                <a:spLocks noChangeShapeType="1"/>
              </p:cNvSpPr>
              <p:nvPr/>
            </p:nvSpPr>
            <p:spPr bwMode="auto">
              <a:xfrm>
                <a:off x="4377" y="321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8" name="Line 2958"/>
              <p:cNvSpPr>
                <a:spLocks noChangeShapeType="1"/>
              </p:cNvSpPr>
              <p:nvPr/>
            </p:nvSpPr>
            <p:spPr bwMode="auto">
              <a:xfrm>
                <a:off x="4377" y="321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99" name="Freeform 2959"/>
              <p:cNvSpPr>
                <a:spLocks/>
              </p:cNvSpPr>
              <p:nvPr/>
            </p:nvSpPr>
            <p:spPr bwMode="auto">
              <a:xfrm>
                <a:off x="4377" y="3217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0" name="Line 2960"/>
              <p:cNvSpPr>
                <a:spLocks noChangeShapeType="1"/>
              </p:cNvSpPr>
              <p:nvPr/>
            </p:nvSpPr>
            <p:spPr bwMode="auto">
              <a:xfrm>
                <a:off x="4393" y="327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1" name="Line 2961"/>
              <p:cNvSpPr>
                <a:spLocks noChangeShapeType="1"/>
              </p:cNvSpPr>
              <p:nvPr/>
            </p:nvSpPr>
            <p:spPr bwMode="auto">
              <a:xfrm>
                <a:off x="4393" y="327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2" name="Line 2962"/>
              <p:cNvSpPr>
                <a:spLocks noChangeShapeType="1"/>
              </p:cNvSpPr>
              <p:nvPr/>
            </p:nvSpPr>
            <p:spPr bwMode="auto">
              <a:xfrm>
                <a:off x="4393" y="327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3" name="Line 2963"/>
              <p:cNvSpPr>
                <a:spLocks noChangeShapeType="1"/>
              </p:cNvSpPr>
              <p:nvPr/>
            </p:nvSpPr>
            <p:spPr bwMode="auto">
              <a:xfrm>
                <a:off x="4393" y="328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4" name="Line 2964"/>
              <p:cNvSpPr>
                <a:spLocks noChangeShapeType="1"/>
              </p:cNvSpPr>
              <p:nvPr/>
            </p:nvSpPr>
            <p:spPr bwMode="auto">
              <a:xfrm>
                <a:off x="4393" y="3284"/>
                <a:ext cx="3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5" name="Line 2965"/>
              <p:cNvSpPr>
                <a:spLocks noChangeShapeType="1"/>
              </p:cNvSpPr>
              <p:nvPr/>
            </p:nvSpPr>
            <p:spPr bwMode="auto">
              <a:xfrm>
                <a:off x="4396" y="328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6" name="Line 2966"/>
              <p:cNvSpPr>
                <a:spLocks noChangeShapeType="1"/>
              </p:cNvSpPr>
              <p:nvPr/>
            </p:nvSpPr>
            <p:spPr bwMode="auto">
              <a:xfrm>
                <a:off x="4396" y="328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7" name="Line 2967"/>
              <p:cNvSpPr>
                <a:spLocks noChangeShapeType="1"/>
              </p:cNvSpPr>
              <p:nvPr/>
            </p:nvSpPr>
            <p:spPr bwMode="auto">
              <a:xfrm>
                <a:off x="4396" y="328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8" name="Line 2968"/>
              <p:cNvSpPr>
                <a:spLocks noChangeShapeType="1"/>
              </p:cNvSpPr>
              <p:nvPr/>
            </p:nvSpPr>
            <p:spPr bwMode="auto">
              <a:xfrm>
                <a:off x="4396" y="329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09" name="Line 2969"/>
              <p:cNvSpPr>
                <a:spLocks noChangeShapeType="1"/>
              </p:cNvSpPr>
              <p:nvPr/>
            </p:nvSpPr>
            <p:spPr bwMode="auto">
              <a:xfrm>
                <a:off x="4396" y="3294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0" name="Line 2970"/>
              <p:cNvSpPr>
                <a:spLocks noChangeShapeType="1"/>
              </p:cNvSpPr>
              <p:nvPr/>
            </p:nvSpPr>
            <p:spPr bwMode="auto">
              <a:xfrm>
                <a:off x="4398" y="329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1" name="Line 2971"/>
              <p:cNvSpPr>
                <a:spLocks noChangeShapeType="1"/>
              </p:cNvSpPr>
              <p:nvPr/>
            </p:nvSpPr>
            <p:spPr bwMode="auto">
              <a:xfrm>
                <a:off x="4398" y="3297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2" name="Line 2972"/>
              <p:cNvSpPr>
                <a:spLocks noChangeShapeType="1"/>
              </p:cNvSpPr>
              <p:nvPr/>
            </p:nvSpPr>
            <p:spPr bwMode="auto">
              <a:xfrm>
                <a:off x="4398" y="329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3" name="Line 2973"/>
              <p:cNvSpPr>
                <a:spLocks noChangeShapeType="1"/>
              </p:cNvSpPr>
              <p:nvPr/>
            </p:nvSpPr>
            <p:spPr bwMode="auto">
              <a:xfrm>
                <a:off x="4398" y="330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4" name="Line 2974"/>
              <p:cNvSpPr>
                <a:spLocks noChangeShapeType="1"/>
              </p:cNvSpPr>
              <p:nvPr/>
            </p:nvSpPr>
            <p:spPr bwMode="auto">
              <a:xfrm>
                <a:off x="4398" y="330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5" name="Line 2975"/>
              <p:cNvSpPr>
                <a:spLocks noChangeShapeType="1"/>
              </p:cNvSpPr>
              <p:nvPr/>
            </p:nvSpPr>
            <p:spPr bwMode="auto">
              <a:xfrm>
                <a:off x="4398" y="3307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6" name="Line 2976"/>
              <p:cNvSpPr>
                <a:spLocks noChangeShapeType="1"/>
              </p:cNvSpPr>
              <p:nvPr/>
            </p:nvSpPr>
            <p:spPr bwMode="auto">
              <a:xfrm>
                <a:off x="4401" y="331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7" name="Line 2977"/>
              <p:cNvSpPr>
                <a:spLocks noChangeShapeType="1"/>
              </p:cNvSpPr>
              <p:nvPr/>
            </p:nvSpPr>
            <p:spPr bwMode="auto">
              <a:xfrm>
                <a:off x="4401" y="331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8" name="Line 2978"/>
              <p:cNvSpPr>
                <a:spLocks noChangeShapeType="1"/>
              </p:cNvSpPr>
              <p:nvPr/>
            </p:nvSpPr>
            <p:spPr bwMode="auto">
              <a:xfrm>
                <a:off x="4401" y="331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19" name="Line 2979"/>
              <p:cNvSpPr>
                <a:spLocks noChangeShapeType="1"/>
              </p:cNvSpPr>
              <p:nvPr/>
            </p:nvSpPr>
            <p:spPr bwMode="auto">
              <a:xfrm>
                <a:off x="4401" y="331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0" name="Line 2980"/>
              <p:cNvSpPr>
                <a:spLocks noChangeShapeType="1"/>
              </p:cNvSpPr>
              <p:nvPr/>
            </p:nvSpPr>
            <p:spPr bwMode="auto">
              <a:xfrm>
                <a:off x="4401" y="331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1" name="Line 2981"/>
              <p:cNvSpPr>
                <a:spLocks noChangeShapeType="1"/>
              </p:cNvSpPr>
              <p:nvPr/>
            </p:nvSpPr>
            <p:spPr bwMode="auto">
              <a:xfrm>
                <a:off x="4401" y="332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2" name="Line 2982"/>
              <p:cNvSpPr>
                <a:spLocks noChangeShapeType="1"/>
              </p:cNvSpPr>
              <p:nvPr/>
            </p:nvSpPr>
            <p:spPr bwMode="auto">
              <a:xfrm>
                <a:off x="4401" y="3320"/>
                <a:ext cx="2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3" name="Line 2983"/>
              <p:cNvSpPr>
                <a:spLocks noChangeShapeType="1"/>
              </p:cNvSpPr>
              <p:nvPr/>
            </p:nvSpPr>
            <p:spPr bwMode="auto">
              <a:xfrm>
                <a:off x="4403" y="332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4" name="Line 2984"/>
              <p:cNvSpPr>
                <a:spLocks noChangeShapeType="1"/>
              </p:cNvSpPr>
              <p:nvPr/>
            </p:nvSpPr>
            <p:spPr bwMode="auto">
              <a:xfrm>
                <a:off x="4403" y="332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5" name="Line 2985"/>
              <p:cNvSpPr>
                <a:spLocks noChangeShapeType="1"/>
              </p:cNvSpPr>
              <p:nvPr/>
            </p:nvSpPr>
            <p:spPr bwMode="auto">
              <a:xfrm>
                <a:off x="4403" y="332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6" name="Freeform 2986"/>
              <p:cNvSpPr>
                <a:spLocks/>
              </p:cNvSpPr>
              <p:nvPr/>
            </p:nvSpPr>
            <p:spPr bwMode="auto">
              <a:xfrm>
                <a:off x="4403" y="3330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7" name="Line 2987"/>
              <p:cNvSpPr>
                <a:spLocks noChangeShapeType="1"/>
              </p:cNvSpPr>
              <p:nvPr/>
            </p:nvSpPr>
            <p:spPr bwMode="auto">
              <a:xfrm>
                <a:off x="4414" y="3392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8" name="Line 2988"/>
              <p:cNvSpPr>
                <a:spLocks noChangeShapeType="1"/>
              </p:cNvSpPr>
              <p:nvPr/>
            </p:nvSpPr>
            <p:spPr bwMode="auto">
              <a:xfrm>
                <a:off x="4414" y="339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29" name="Line 2989"/>
              <p:cNvSpPr>
                <a:spLocks noChangeShapeType="1"/>
              </p:cNvSpPr>
              <p:nvPr/>
            </p:nvSpPr>
            <p:spPr bwMode="auto">
              <a:xfrm>
                <a:off x="4414" y="339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0" name="Line 2990"/>
              <p:cNvSpPr>
                <a:spLocks noChangeShapeType="1"/>
              </p:cNvSpPr>
              <p:nvPr/>
            </p:nvSpPr>
            <p:spPr bwMode="auto">
              <a:xfrm>
                <a:off x="4414" y="339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1" name="Line 2991"/>
              <p:cNvSpPr>
                <a:spLocks noChangeShapeType="1"/>
              </p:cNvSpPr>
              <p:nvPr/>
            </p:nvSpPr>
            <p:spPr bwMode="auto">
              <a:xfrm>
                <a:off x="4414" y="3400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2" name="Line 2992"/>
              <p:cNvSpPr>
                <a:spLocks noChangeShapeType="1"/>
              </p:cNvSpPr>
              <p:nvPr/>
            </p:nvSpPr>
            <p:spPr bwMode="auto">
              <a:xfrm>
                <a:off x="4414" y="340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3" name="Line 2993"/>
              <p:cNvSpPr>
                <a:spLocks noChangeShapeType="1"/>
              </p:cNvSpPr>
              <p:nvPr/>
            </p:nvSpPr>
            <p:spPr bwMode="auto">
              <a:xfrm>
                <a:off x="4414" y="3403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4" name="Line 2994"/>
              <p:cNvSpPr>
                <a:spLocks noChangeShapeType="1"/>
              </p:cNvSpPr>
              <p:nvPr/>
            </p:nvSpPr>
            <p:spPr bwMode="auto">
              <a:xfrm>
                <a:off x="4416" y="340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5" name="Line 2995"/>
              <p:cNvSpPr>
                <a:spLocks noChangeShapeType="1"/>
              </p:cNvSpPr>
              <p:nvPr/>
            </p:nvSpPr>
            <p:spPr bwMode="auto">
              <a:xfrm>
                <a:off x="4416" y="3408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6" name="Line 2996"/>
              <p:cNvSpPr>
                <a:spLocks noChangeShapeType="1"/>
              </p:cNvSpPr>
              <p:nvPr/>
            </p:nvSpPr>
            <p:spPr bwMode="auto">
              <a:xfrm>
                <a:off x="4416" y="3410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7" name="Line 2997"/>
              <p:cNvSpPr>
                <a:spLocks noChangeShapeType="1"/>
              </p:cNvSpPr>
              <p:nvPr/>
            </p:nvSpPr>
            <p:spPr bwMode="auto">
              <a:xfrm>
                <a:off x="4416" y="341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8" name="Line 2998"/>
              <p:cNvSpPr>
                <a:spLocks noChangeShapeType="1"/>
              </p:cNvSpPr>
              <p:nvPr/>
            </p:nvSpPr>
            <p:spPr bwMode="auto">
              <a:xfrm>
                <a:off x="4416" y="3413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39" name="Line 2999"/>
              <p:cNvSpPr>
                <a:spLocks noChangeShapeType="1"/>
              </p:cNvSpPr>
              <p:nvPr/>
            </p:nvSpPr>
            <p:spPr bwMode="auto">
              <a:xfrm>
                <a:off x="4416" y="3415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0" name="Line 3000"/>
              <p:cNvSpPr>
                <a:spLocks noChangeShapeType="1"/>
              </p:cNvSpPr>
              <p:nvPr/>
            </p:nvSpPr>
            <p:spPr bwMode="auto">
              <a:xfrm>
                <a:off x="4416" y="341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1" name="Line 3001"/>
              <p:cNvSpPr>
                <a:spLocks noChangeShapeType="1"/>
              </p:cNvSpPr>
              <p:nvPr/>
            </p:nvSpPr>
            <p:spPr bwMode="auto">
              <a:xfrm>
                <a:off x="4416" y="342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2" name="Line 3002"/>
              <p:cNvSpPr>
                <a:spLocks noChangeShapeType="1"/>
              </p:cNvSpPr>
              <p:nvPr/>
            </p:nvSpPr>
            <p:spPr bwMode="auto">
              <a:xfrm>
                <a:off x="4416" y="3423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3" name="Line 3003"/>
              <p:cNvSpPr>
                <a:spLocks noChangeShapeType="1"/>
              </p:cNvSpPr>
              <p:nvPr/>
            </p:nvSpPr>
            <p:spPr bwMode="auto">
              <a:xfrm>
                <a:off x="4416" y="3423"/>
                <a:ext cx="3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4" name="Line 3004"/>
              <p:cNvSpPr>
                <a:spLocks noChangeShapeType="1"/>
              </p:cNvSpPr>
              <p:nvPr/>
            </p:nvSpPr>
            <p:spPr bwMode="auto">
              <a:xfrm>
                <a:off x="4419" y="3426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5" name="Line 3005"/>
              <p:cNvSpPr>
                <a:spLocks noChangeShapeType="1"/>
              </p:cNvSpPr>
              <p:nvPr/>
            </p:nvSpPr>
            <p:spPr bwMode="auto">
              <a:xfrm>
                <a:off x="4419" y="342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6" name="Line 3006"/>
              <p:cNvSpPr>
                <a:spLocks noChangeShapeType="1"/>
              </p:cNvSpPr>
              <p:nvPr/>
            </p:nvSpPr>
            <p:spPr bwMode="auto">
              <a:xfrm>
                <a:off x="4419" y="343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7" name="Line 3007"/>
              <p:cNvSpPr>
                <a:spLocks noChangeShapeType="1"/>
              </p:cNvSpPr>
              <p:nvPr/>
            </p:nvSpPr>
            <p:spPr bwMode="auto">
              <a:xfrm>
                <a:off x="4419" y="343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8" name="Line 3008"/>
              <p:cNvSpPr>
                <a:spLocks noChangeShapeType="1"/>
              </p:cNvSpPr>
              <p:nvPr/>
            </p:nvSpPr>
            <p:spPr bwMode="auto">
              <a:xfrm>
                <a:off x="4419" y="3436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49" name="Line 3009"/>
              <p:cNvSpPr>
                <a:spLocks noChangeShapeType="1"/>
              </p:cNvSpPr>
              <p:nvPr/>
            </p:nvSpPr>
            <p:spPr bwMode="auto">
              <a:xfrm>
                <a:off x="4419" y="343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0" name="Line 3010"/>
              <p:cNvSpPr>
                <a:spLocks noChangeShapeType="1"/>
              </p:cNvSpPr>
              <p:nvPr/>
            </p:nvSpPr>
            <p:spPr bwMode="auto">
              <a:xfrm>
                <a:off x="4419" y="343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1" name="Line 3011"/>
              <p:cNvSpPr>
                <a:spLocks noChangeShapeType="1"/>
              </p:cNvSpPr>
              <p:nvPr/>
            </p:nvSpPr>
            <p:spPr bwMode="auto">
              <a:xfrm>
                <a:off x="4419" y="344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2" name="Line 3012"/>
              <p:cNvSpPr>
                <a:spLocks noChangeShapeType="1"/>
              </p:cNvSpPr>
              <p:nvPr/>
            </p:nvSpPr>
            <p:spPr bwMode="auto">
              <a:xfrm>
                <a:off x="4419" y="344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3" name="Freeform 3013"/>
              <p:cNvSpPr>
                <a:spLocks/>
              </p:cNvSpPr>
              <p:nvPr/>
            </p:nvSpPr>
            <p:spPr bwMode="auto">
              <a:xfrm>
                <a:off x="4419" y="3446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4" name="Line 3014"/>
              <p:cNvSpPr>
                <a:spLocks noChangeShapeType="1"/>
              </p:cNvSpPr>
              <p:nvPr/>
            </p:nvSpPr>
            <p:spPr bwMode="auto">
              <a:xfrm>
                <a:off x="4424" y="3508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5" name="Line 3015"/>
              <p:cNvSpPr>
                <a:spLocks noChangeShapeType="1"/>
              </p:cNvSpPr>
              <p:nvPr/>
            </p:nvSpPr>
            <p:spPr bwMode="auto">
              <a:xfrm>
                <a:off x="4424" y="3508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6" name="Line 3016"/>
              <p:cNvSpPr>
                <a:spLocks noChangeShapeType="1"/>
              </p:cNvSpPr>
              <p:nvPr/>
            </p:nvSpPr>
            <p:spPr bwMode="auto">
              <a:xfrm>
                <a:off x="4424" y="3511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57" name="Line 3017"/>
              <p:cNvSpPr>
                <a:spLocks noChangeShapeType="1"/>
              </p:cNvSpPr>
              <p:nvPr/>
            </p:nvSpPr>
            <p:spPr bwMode="auto">
              <a:xfrm>
                <a:off x="4424" y="3513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658" name="Group 3018"/>
            <p:cNvGrpSpPr>
              <a:grpSpLocks/>
            </p:cNvGrpSpPr>
            <p:nvPr/>
          </p:nvGrpSpPr>
          <p:grpSpPr bwMode="auto">
            <a:xfrm>
              <a:off x="3042" y="1141"/>
              <a:ext cx="2669" cy="2559"/>
              <a:chOff x="2892" y="1287"/>
              <a:chExt cx="2528" cy="2424"/>
            </a:xfrm>
          </p:grpSpPr>
          <p:sp>
            <p:nvSpPr>
              <p:cNvPr id="243659" name="Line 3019"/>
              <p:cNvSpPr>
                <a:spLocks noChangeShapeType="1"/>
              </p:cNvSpPr>
              <p:nvPr/>
            </p:nvSpPr>
            <p:spPr bwMode="auto">
              <a:xfrm>
                <a:off x="4424" y="351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0" name="Line 3020"/>
              <p:cNvSpPr>
                <a:spLocks noChangeShapeType="1"/>
              </p:cNvSpPr>
              <p:nvPr/>
            </p:nvSpPr>
            <p:spPr bwMode="auto">
              <a:xfrm>
                <a:off x="4424" y="3519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1" name="Line 3021"/>
              <p:cNvSpPr>
                <a:spLocks noChangeShapeType="1"/>
              </p:cNvSpPr>
              <p:nvPr/>
            </p:nvSpPr>
            <p:spPr bwMode="auto">
              <a:xfrm>
                <a:off x="4424" y="3521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2" name="Line 3022"/>
              <p:cNvSpPr>
                <a:spLocks noChangeShapeType="1"/>
              </p:cNvSpPr>
              <p:nvPr/>
            </p:nvSpPr>
            <p:spPr bwMode="auto">
              <a:xfrm>
                <a:off x="4424" y="3521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3" name="Line 3023"/>
              <p:cNvSpPr>
                <a:spLocks noChangeShapeType="1"/>
              </p:cNvSpPr>
              <p:nvPr/>
            </p:nvSpPr>
            <p:spPr bwMode="auto">
              <a:xfrm>
                <a:off x="4424" y="3524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4" name="Line 3024"/>
              <p:cNvSpPr>
                <a:spLocks noChangeShapeType="1"/>
              </p:cNvSpPr>
              <p:nvPr/>
            </p:nvSpPr>
            <p:spPr bwMode="auto">
              <a:xfrm>
                <a:off x="4424" y="3526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5" name="Line 3025"/>
              <p:cNvSpPr>
                <a:spLocks noChangeShapeType="1"/>
              </p:cNvSpPr>
              <p:nvPr/>
            </p:nvSpPr>
            <p:spPr bwMode="auto">
              <a:xfrm>
                <a:off x="4424" y="352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6" name="Line 3026"/>
              <p:cNvSpPr>
                <a:spLocks noChangeShapeType="1"/>
              </p:cNvSpPr>
              <p:nvPr/>
            </p:nvSpPr>
            <p:spPr bwMode="auto">
              <a:xfrm>
                <a:off x="4424" y="353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7" name="Line 3027"/>
              <p:cNvSpPr>
                <a:spLocks noChangeShapeType="1"/>
              </p:cNvSpPr>
              <p:nvPr/>
            </p:nvSpPr>
            <p:spPr bwMode="auto">
              <a:xfrm>
                <a:off x="4424" y="3534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8" name="Line 3028"/>
              <p:cNvSpPr>
                <a:spLocks noChangeShapeType="1"/>
              </p:cNvSpPr>
              <p:nvPr/>
            </p:nvSpPr>
            <p:spPr bwMode="auto">
              <a:xfrm>
                <a:off x="4424" y="353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69" name="Line 3029"/>
              <p:cNvSpPr>
                <a:spLocks noChangeShapeType="1"/>
              </p:cNvSpPr>
              <p:nvPr/>
            </p:nvSpPr>
            <p:spPr bwMode="auto">
              <a:xfrm>
                <a:off x="4424" y="3537"/>
                <a:ext cx="2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0" name="Line 3030"/>
              <p:cNvSpPr>
                <a:spLocks noChangeShapeType="1"/>
              </p:cNvSpPr>
              <p:nvPr/>
            </p:nvSpPr>
            <p:spPr bwMode="auto">
              <a:xfrm>
                <a:off x="4426" y="3539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1" name="Line 3031"/>
              <p:cNvSpPr>
                <a:spLocks noChangeShapeType="1"/>
              </p:cNvSpPr>
              <p:nvPr/>
            </p:nvSpPr>
            <p:spPr bwMode="auto">
              <a:xfrm>
                <a:off x="4426" y="3542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2" name="Line 3032"/>
              <p:cNvSpPr>
                <a:spLocks noChangeShapeType="1"/>
              </p:cNvSpPr>
              <p:nvPr/>
            </p:nvSpPr>
            <p:spPr bwMode="auto">
              <a:xfrm>
                <a:off x="4426" y="3544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3" name="Line 3033"/>
              <p:cNvSpPr>
                <a:spLocks noChangeShapeType="1"/>
              </p:cNvSpPr>
              <p:nvPr/>
            </p:nvSpPr>
            <p:spPr bwMode="auto">
              <a:xfrm>
                <a:off x="4426" y="354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4" name="Line 3034"/>
              <p:cNvSpPr>
                <a:spLocks noChangeShapeType="1"/>
              </p:cNvSpPr>
              <p:nvPr/>
            </p:nvSpPr>
            <p:spPr bwMode="auto">
              <a:xfrm>
                <a:off x="4426" y="354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5" name="Line 3035"/>
              <p:cNvSpPr>
                <a:spLocks noChangeShapeType="1"/>
              </p:cNvSpPr>
              <p:nvPr/>
            </p:nvSpPr>
            <p:spPr bwMode="auto">
              <a:xfrm>
                <a:off x="4426" y="355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6" name="Line 3036"/>
              <p:cNvSpPr>
                <a:spLocks noChangeShapeType="1"/>
              </p:cNvSpPr>
              <p:nvPr/>
            </p:nvSpPr>
            <p:spPr bwMode="auto">
              <a:xfrm>
                <a:off x="4426" y="3552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7" name="Line 3037"/>
              <p:cNvSpPr>
                <a:spLocks noChangeShapeType="1"/>
              </p:cNvSpPr>
              <p:nvPr/>
            </p:nvSpPr>
            <p:spPr bwMode="auto">
              <a:xfrm>
                <a:off x="4426" y="3555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8" name="Line 3038"/>
              <p:cNvSpPr>
                <a:spLocks noChangeShapeType="1"/>
              </p:cNvSpPr>
              <p:nvPr/>
            </p:nvSpPr>
            <p:spPr bwMode="auto">
              <a:xfrm>
                <a:off x="4426" y="3557"/>
                <a:ext cx="1" cy="1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79" name="Line 3039"/>
              <p:cNvSpPr>
                <a:spLocks noChangeShapeType="1"/>
              </p:cNvSpPr>
              <p:nvPr/>
            </p:nvSpPr>
            <p:spPr bwMode="auto">
              <a:xfrm>
                <a:off x="4426" y="3557"/>
                <a:ext cx="1" cy="3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0" name="Line 3040"/>
              <p:cNvSpPr>
                <a:spLocks noChangeShapeType="1"/>
              </p:cNvSpPr>
              <p:nvPr/>
            </p:nvSpPr>
            <p:spPr bwMode="auto">
              <a:xfrm>
                <a:off x="4426" y="3560"/>
                <a:ext cx="1" cy="2"/>
              </a:xfrm>
              <a:prstGeom prst="line">
                <a:avLst/>
              </a:pr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1" name="Freeform 3041"/>
              <p:cNvSpPr>
                <a:spLocks/>
              </p:cNvSpPr>
              <p:nvPr/>
            </p:nvSpPr>
            <p:spPr bwMode="auto">
              <a:xfrm>
                <a:off x="4426" y="3562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2" name="Line 3042"/>
              <p:cNvSpPr>
                <a:spLocks noChangeShapeType="1"/>
              </p:cNvSpPr>
              <p:nvPr/>
            </p:nvSpPr>
            <p:spPr bwMode="auto">
              <a:xfrm>
                <a:off x="3070" y="3573"/>
                <a:ext cx="228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3" name="Line 3043"/>
              <p:cNvSpPr>
                <a:spLocks noChangeShapeType="1"/>
              </p:cNvSpPr>
              <p:nvPr/>
            </p:nvSpPr>
            <p:spPr bwMode="auto">
              <a:xfrm flipV="1">
                <a:off x="3070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4" name="Freeform 3044"/>
              <p:cNvSpPr>
                <a:spLocks/>
              </p:cNvSpPr>
              <p:nvPr/>
            </p:nvSpPr>
            <p:spPr bwMode="auto">
              <a:xfrm>
                <a:off x="3000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5" name="Freeform 3045"/>
              <p:cNvSpPr>
                <a:spLocks/>
              </p:cNvSpPr>
              <p:nvPr/>
            </p:nvSpPr>
            <p:spPr bwMode="auto">
              <a:xfrm>
                <a:off x="3003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5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5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6" name="Freeform 3046"/>
              <p:cNvSpPr>
                <a:spLocks/>
              </p:cNvSpPr>
              <p:nvPr/>
            </p:nvSpPr>
            <p:spPr bwMode="auto">
              <a:xfrm>
                <a:off x="3034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7" name="Freeform 3047"/>
              <p:cNvSpPr>
                <a:spLocks/>
              </p:cNvSpPr>
              <p:nvPr/>
            </p:nvSpPr>
            <p:spPr bwMode="auto">
              <a:xfrm>
                <a:off x="3008" y="3645"/>
                <a:ext cx="10" cy="65"/>
              </a:xfrm>
              <a:custGeom>
                <a:avLst/>
                <a:gdLst>
                  <a:gd name="T0" fmla="*/ 10 w 10"/>
                  <a:gd name="T1" fmla="*/ 0 h 65"/>
                  <a:gd name="T2" fmla="*/ 5 w 10"/>
                  <a:gd name="T3" fmla="*/ 3 h 65"/>
                  <a:gd name="T4" fmla="*/ 2 w 10"/>
                  <a:gd name="T5" fmla="*/ 8 h 65"/>
                  <a:gd name="T6" fmla="*/ 0 w 10"/>
                  <a:gd name="T7" fmla="*/ 23 h 65"/>
                  <a:gd name="T8" fmla="*/ 0 w 10"/>
                  <a:gd name="T9" fmla="*/ 39 h 65"/>
                  <a:gd name="T10" fmla="*/ 2 w 10"/>
                  <a:gd name="T11" fmla="*/ 54 h 65"/>
                  <a:gd name="T12" fmla="*/ 5 w 10"/>
                  <a:gd name="T13" fmla="*/ 62 h 65"/>
                  <a:gd name="T14" fmla="*/ 10 w 10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10" y="0"/>
                    </a:moveTo>
                    <a:lnTo>
                      <a:pt x="5" y="3"/>
                    </a:lnTo>
                    <a:lnTo>
                      <a:pt x="2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2" y="54"/>
                    </a:lnTo>
                    <a:lnTo>
                      <a:pt x="5" y="62"/>
                    </a:lnTo>
                    <a:lnTo>
                      <a:pt x="1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8" name="Freeform 3048"/>
              <p:cNvSpPr>
                <a:spLocks/>
              </p:cNvSpPr>
              <p:nvPr/>
            </p:nvSpPr>
            <p:spPr bwMode="auto">
              <a:xfrm>
                <a:off x="3026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89" name="Freeform 3049"/>
              <p:cNvSpPr>
                <a:spLocks/>
              </p:cNvSpPr>
              <p:nvPr/>
            </p:nvSpPr>
            <p:spPr bwMode="auto">
              <a:xfrm>
                <a:off x="3065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0" name="Rectangle 3050"/>
              <p:cNvSpPr>
                <a:spLocks noChangeArrowheads="1"/>
              </p:cNvSpPr>
              <p:nvPr/>
            </p:nvSpPr>
            <p:spPr bwMode="auto">
              <a:xfrm>
                <a:off x="3070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1" name="Freeform 3051"/>
              <p:cNvSpPr>
                <a:spLocks/>
              </p:cNvSpPr>
              <p:nvPr/>
            </p:nvSpPr>
            <p:spPr bwMode="auto">
              <a:xfrm>
                <a:off x="3096" y="3645"/>
                <a:ext cx="43" cy="65"/>
              </a:xfrm>
              <a:custGeom>
                <a:avLst/>
                <a:gdLst>
                  <a:gd name="T0" fmla="*/ 18 w 43"/>
                  <a:gd name="T1" fmla="*/ 0 h 65"/>
                  <a:gd name="T2" fmla="*/ 10 w 43"/>
                  <a:gd name="T3" fmla="*/ 3 h 65"/>
                  <a:gd name="T4" fmla="*/ 2 w 43"/>
                  <a:gd name="T5" fmla="*/ 13 h 65"/>
                  <a:gd name="T6" fmla="*/ 0 w 43"/>
                  <a:gd name="T7" fmla="*/ 28 h 65"/>
                  <a:gd name="T8" fmla="*/ 0 w 43"/>
                  <a:gd name="T9" fmla="*/ 36 h 65"/>
                  <a:gd name="T10" fmla="*/ 2 w 43"/>
                  <a:gd name="T11" fmla="*/ 52 h 65"/>
                  <a:gd name="T12" fmla="*/ 10 w 43"/>
                  <a:gd name="T13" fmla="*/ 62 h 65"/>
                  <a:gd name="T14" fmla="*/ 18 w 43"/>
                  <a:gd name="T15" fmla="*/ 65 h 65"/>
                  <a:gd name="T16" fmla="*/ 25 w 43"/>
                  <a:gd name="T17" fmla="*/ 65 h 65"/>
                  <a:gd name="T18" fmla="*/ 33 w 43"/>
                  <a:gd name="T19" fmla="*/ 62 h 65"/>
                  <a:gd name="T20" fmla="*/ 41 w 43"/>
                  <a:gd name="T21" fmla="*/ 52 h 65"/>
                  <a:gd name="T22" fmla="*/ 43 w 43"/>
                  <a:gd name="T23" fmla="*/ 36 h 65"/>
                  <a:gd name="T24" fmla="*/ 43 w 43"/>
                  <a:gd name="T25" fmla="*/ 28 h 65"/>
                  <a:gd name="T26" fmla="*/ 41 w 43"/>
                  <a:gd name="T27" fmla="*/ 13 h 65"/>
                  <a:gd name="T28" fmla="*/ 33 w 43"/>
                  <a:gd name="T29" fmla="*/ 3 h 65"/>
                  <a:gd name="T30" fmla="*/ 25 w 43"/>
                  <a:gd name="T31" fmla="*/ 0 h 65"/>
                  <a:gd name="T32" fmla="*/ 18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18" y="0"/>
                    </a:moveTo>
                    <a:lnTo>
                      <a:pt x="10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41" y="52"/>
                    </a:lnTo>
                    <a:lnTo>
                      <a:pt x="43" y="36"/>
                    </a:lnTo>
                    <a:lnTo>
                      <a:pt x="43" y="28"/>
                    </a:lnTo>
                    <a:lnTo>
                      <a:pt x="41" y="13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2" name="Freeform 3052"/>
              <p:cNvSpPr>
                <a:spLocks/>
              </p:cNvSpPr>
              <p:nvPr/>
            </p:nvSpPr>
            <p:spPr bwMode="auto">
              <a:xfrm>
                <a:off x="3098" y="3650"/>
                <a:ext cx="8" cy="54"/>
              </a:xfrm>
              <a:custGeom>
                <a:avLst/>
                <a:gdLst>
                  <a:gd name="T0" fmla="*/ 8 w 8"/>
                  <a:gd name="T1" fmla="*/ 0 h 54"/>
                  <a:gd name="T2" fmla="*/ 5 w 8"/>
                  <a:gd name="T3" fmla="*/ 8 h 54"/>
                  <a:gd name="T4" fmla="*/ 0 w 8"/>
                  <a:gd name="T5" fmla="*/ 18 h 54"/>
                  <a:gd name="T6" fmla="*/ 0 w 8"/>
                  <a:gd name="T7" fmla="*/ 34 h 54"/>
                  <a:gd name="T8" fmla="*/ 5 w 8"/>
                  <a:gd name="T9" fmla="*/ 47 h 54"/>
                  <a:gd name="T10" fmla="*/ 8 w 8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8" y="0"/>
                    </a:moveTo>
                    <a:lnTo>
                      <a:pt x="5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5" y="47"/>
                    </a:lnTo>
                    <a:lnTo>
                      <a:pt x="8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3" name="Freeform 3053"/>
              <p:cNvSpPr>
                <a:spLocks/>
              </p:cNvSpPr>
              <p:nvPr/>
            </p:nvSpPr>
            <p:spPr bwMode="auto">
              <a:xfrm>
                <a:off x="3129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3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3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3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4" name="Freeform 3054"/>
              <p:cNvSpPr>
                <a:spLocks/>
              </p:cNvSpPr>
              <p:nvPr/>
            </p:nvSpPr>
            <p:spPr bwMode="auto">
              <a:xfrm>
                <a:off x="3103" y="3645"/>
                <a:ext cx="11" cy="65"/>
              </a:xfrm>
              <a:custGeom>
                <a:avLst/>
                <a:gdLst>
                  <a:gd name="T0" fmla="*/ 11 w 11"/>
                  <a:gd name="T1" fmla="*/ 0 h 65"/>
                  <a:gd name="T2" fmla="*/ 5 w 11"/>
                  <a:gd name="T3" fmla="*/ 3 h 65"/>
                  <a:gd name="T4" fmla="*/ 3 w 11"/>
                  <a:gd name="T5" fmla="*/ 8 h 65"/>
                  <a:gd name="T6" fmla="*/ 0 w 11"/>
                  <a:gd name="T7" fmla="*/ 23 h 65"/>
                  <a:gd name="T8" fmla="*/ 0 w 11"/>
                  <a:gd name="T9" fmla="*/ 39 h 65"/>
                  <a:gd name="T10" fmla="*/ 3 w 11"/>
                  <a:gd name="T11" fmla="*/ 54 h 65"/>
                  <a:gd name="T12" fmla="*/ 5 w 11"/>
                  <a:gd name="T13" fmla="*/ 62 h 65"/>
                  <a:gd name="T14" fmla="*/ 11 w 1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1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5" name="Freeform 3055"/>
              <p:cNvSpPr>
                <a:spLocks/>
              </p:cNvSpPr>
              <p:nvPr/>
            </p:nvSpPr>
            <p:spPr bwMode="auto">
              <a:xfrm>
                <a:off x="3121" y="3645"/>
                <a:ext cx="11" cy="65"/>
              </a:xfrm>
              <a:custGeom>
                <a:avLst/>
                <a:gdLst>
                  <a:gd name="T0" fmla="*/ 0 w 11"/>
                  <a:gd name="T1" fmla="*/ 65 h 65"/>
                  <a:gd name="T2" fmla="*/ 5 w 11"/>
                  <a:gd name="T3" fmla="*/ 62 h 65"/>
                  <a:gd name="T4" fmla="*/ 8 w 11"/>
                  <a:gd name="T5" fmla="*/ 54 h 65"/>
                  <a:gd name="T6" fmla="*/ 11 w 11"/>
                  <a:gd name="T7" fmla="*/ 39 h 65"/>
                  <a:gd name="T8" fmla="*/ 11 w 11"/>
                  <a:gd name="T9" fmla="*/ 23 h 65"/>
                  <a:gd name="T10" fmla="*/ 8 w 11"/>
                  <a:gd name="T11" fmla="*/ 8 h 65"/>
                  <a:gd name="T12" fmla="*/ 5 w 11"/>
                  <a:gd name="T13" fmla="*/ 3 h 65"/>
                  <a:gd name="T14" fmla="*/ 0 w 11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1" y="39"/>
                    </a:lnTo>
                    <a:lnTo>
                      <a:pt x="11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6" name="Line 3056"/>
              <p:cNvSpPr>
                <a:spLocks noChangeShapeType="1"/>
              </p:cNvSpPr>
              <p:nvPr/>
            </p:nvSpPr>
            <p:spPr bwMode="auto">
              <a:xfrm flipV="1">
                <a:off x="3449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7" name="Freeform 3057"/>
              <p:cNvSpPr>
                <a:spLocks/>
              </p:cNvSpPr>
              <p:nvPr/>
            </p:nvSpPr>
            <p:spPr bwMode="auto">
              <a:xfrm>
                <a:off x="3382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9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9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9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9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8" name="Freeform 3058"/>
              <p:cNvSpPr>
                <a:spLocks/>
              </p:cNvSpPr>
              <p:nvPr/>
            </p:nvSpPr>
            <p:spPr bwMode="auto">
              <a:xfrm>
                <a:off x="3384" y="3650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18 h 54"/>
                  <a:gd name="T6" fmla="*/ 0 w 6"/>
                  <a:gd name="T7" fmla="*/ 34 h 54"/>
                  <a:gd name="T8" fmla="*/ 3 w 6"/>
                  <a:gd name="T9" fmla="*/ 47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99" name="Freeform 3059"/>
              <p:cNvSpPr>
                <a:spLocks/>
              </p:cNvSpPr>
              <p:nvPr/>
            </p:nvSpPr>
            <p:spPr bwMode="auto">
              <a:xfrm>
                <a:off x="3415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0" name="Freeform 3060"/>
              <p:cNvSpPr>
                <a:spLocks/>
              </p:cNvSpPr>
              <p:nvPr/>
            </p:nvSpPr>
            <p:spPr bwMode="auto">
              <a:xfrm>
                <a:off x="3387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1" name="Freeform 3061"/>
              <p:cNvSpPr>
                <a:spLocks/>
              </p:cNvSpPr>
              <p:nvPr/>
            </p:nvSpPr>
            <p:spPr bwMode="auto">
              <a:xfrm>
                <a:off x="3405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2" name="Freeform 3062"/>
              <p:cNvSpPr>
                <a:spLocks/>
              </p:cNvSpPr>
              <p:nvPr/>
            </p:nvSpPr>
            <p:spPr bwMode="auto">
              <a:xfrm>
                <a:off x="3446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5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5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3" name="Rectangle 3063"/>
              <p:cNvSpPr>
                <a:spLocks noChangeArrowheads="1"/>
              </p:cNvSpPr>
              <p:nvPr/>
            </p:nvSpPr>
            <p:spPr bwMode="auto">
              <a:xfrm>
                <a:off x="3449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4" name="Rectangle 3064"/>
              <p:cNvSpPr>
                <a:spLocks noChangeArrowheads="1"/>
              </p:cNvSpPr>
              <p:nvPr/>
            </p:nvSpPr>
            <p:spPr bwMode="auto">
              <a:xfrm>
                <a:off x="3480" y="36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5" name="Freeform 3065"/>
              <p:cNvSpPr>
                <a:spLocks/>
              </p:cNvSpPr>
              <p:nvPr/>
            </p:nvSpPr>
            <p:spPr bwMode="auto">
              <a:xfrm>
                <a:off x="3477" y="3645"/>
                <a:ext cx="42" cy="65"/>
              </a:xfrm>
              <a:custGeom>
                <a:avLst/>
                <a:gdLst>
                  <a:gd name="T0" fmla="*/ 3 w 42"/>
                  <a:gd name="T1" fmla="*/ 8 h 65"/>
                  <a:gd name="T2" fmla="*/ 5 w 42"/>
                  <a:gd name="T3" fmla="*/ 8 h 65"/>
                  <a:gd name="T4" fmla="*/ 8 w 42"/>
                  <a:gd name="T5" fmla="*/ 13 h 65"/>
                  <a:gd name="T6" fmla="*/ 8 w 42"/>
                  <a:gd name="T7" fmla="*/ 16 h 65"/>
                  <a:gd name="T8" fmla="*/ 5 w 42"/>
                  <a:gd name="T9" fmla="*/ 18 h 65"/>
                  <a:gd name="T10" fmla="*/ 3 w 42"/>
                  <a:gd name="T11" fmla="*/ 18 h 65"/>
                  <a:gd name="T12" fmla="*/ 0 w 42"/>
                  <a:gd name="T13" fmla="*/ 16 h 65"/>
                  <a:gd name="T14" fmla="*/ 0 w 42"/>
                  <a:gd name="T15" fmla="*/ 13 h 65"/>
                  <a:gd name="T16" fmla="*/ 3 w 42"/>
                  <a:gd name="T17" fmla="*/ 5 h 65"/>
                  <a:gd name="T18" fmla="*/ 5 w 42"/>
                  <a:gd name="T19" fmla="*/ 3 h 65"/>
                  <a:gd name="T20" fmla="*/ 16 w 42"/>
                  <a:gd name="T21" fmla="*/ 0 h 65"/>
                  <a:gd name="T22" fmla="*/ 26 w 42"/>
                  <a:gd name="T23" fmla="*/ 0 h 65"/>
                  <a:gd name="T24" fmla="*/ 36 w 42"/>
                  <a:gd name="T25" fmla="*/ 3 h 65"/>
                  <a:gd name="T26" fmla="*/ 39 w 42"/>
                  <a:gd name="T27" fmla="*/ 5 h 65"/>
                  <a:gd name="T28" fmla="*/ 42 w 42"/>
                  <a:gd name="T29" fmla="*/ 13 h 65"/>
                  <a:gd name="T30" fmla="*/ 42 w 42"/>
                  <a:gd name="T31" fmla="*/ 18 h 65"/>
                  <a:gd name="T32" fmla="*/ 39 w 42"/>
                  <a:gd name="T33" fmla="*/ 23 h 65"/>
                  <a:gd name="T34" fmla="*/ 31 w 42"/>
                  <a:gd name="T35" fmla="*/ 31 h 65"/>
                  <a:gd name="T36" fmla="*/ 16 w 42"/>
                  <a:gd name="T37" fmla="*/ 36 h 65"/>
                  <a:gd name="T38" fmla="*/ 8 w 42"/>
                  <a:gd name="T39" fmla="*/ 39 h 65"/>
                  <a:gd name="T40" fmla="*/ 3 w 42"/>
                  <a:gd name="T41" fmla="*/ 46 h 65"/>
                  <a:gd name="T42" fmla="*/ 0 w 42"/>
                  <a:gd name="T43" fmla="*/ 54 h 65"/>
                  <a:gd name="T44" fmla="*/ 0 w 42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65">
                    <a:moveTo>
                      <a:pt x="3" y="8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8" y="39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6" name="Freeform 3066"/>
              <p:cNvSpPr>
                <a:spLocks/>
              </p:cNvSpPr>
              <p:nvPr/>
            </p:nvSpPr>
            <p:spPr bwMode="auto">
              <a:xfrm>
                <a:off x="3513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7" name="Freeform 3067"/>
              <p:cNvSpPr>
                <a:spLocks/>
              </p:cNvSpPr>
              <p:nvPr/>
            </p:nvSpPr>
            <p:spPr bwMode="auto">
              <a:xfrm>
                <a:off x="3493" y="3645"/>
                <a:ext cx="20" cy="36"/>
              </a:xfrm>
              <a:custGeom>
                <a:avLst/>
                <a:gdLst>
                  <a:gd name="T0" fmla="*/ 10 w 20"/>
                  <a:gd name="T1" fmla="*/ 0 h 36"/>
                  <a:gd name="T2" fmla="*/ 18 w 20"/>
                  <a:gd name="T3" fmla="*/ 3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0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lnTo>
                      <a:pt x="18" y="3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8" name="Freeform 3068"/>
              <p:cNvSpPr>
                <a:spLocks/>
              </p:cNvSpPr>
              <p:nvPr/>
            </p:nvSpPr>
            <p:spPr bwMode="auto">
              <a:xfrm>
                <a:off x="3477" y="3699"/>
                <a:ext cx="42" cy="5"/>
              </a:xfrm>
              <a:custGeom>
                <a:avLst/>
                <a:gdLst>
                  <a:gd name="T0" fmla="*/ 0 w 42"/>
                  <a:gd name="T1" fmla="*/ 5 h 5"/>
                  <a:gd name="T2" fmla="*/ 3 w 42"/>
                  <a:gd name="T3" fmla="*/ 0 h 5"/>
                  <a:gd name="T4" fmla="*/ 8 w 42"/>
                  <a:gd name="T5" fmla="*/ 0 h 5"/>
                  <a:gd name="T6" fmla="*/ 23 w 42"/>
                  <a:gd name="T7" fmla="*/ 5 h 5"/>
                  <a:gd name="T8" fmla="*/ 36 w 42"/>
                  <a:gd name="T9" fmla="*/ 5 h 5"/>
                  <a:gd name="T10" fmla="*/ 42 w 4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23" y="5"/>
                    </a:lnTo>
                    <a:lnTo>
                      <a:pt x="36" y="5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09" name="Freeform 3069"/>
              <p:cNvSpPr>
                <a:spLocks/>
              </p:cNvSpPr>
              <p:nvPr/>
            </p:nvSpPr>
            <p:spPr bwMode="auto">
              <a:xfrm>
                <a:off x="3485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5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5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0" name="Freeform 3070"/>
              <p:cNvSpPr>
                <a:spLocks/>
              </p:cNvSpPr>
              <p:nvPr/>
            </p:nvSpPr>
            <p:spPr bwMode="auto">
              <a:xfrm>
                <a:off x="3485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5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5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1" name="Line 3071"/>
              <p:cNvSpPr>
                <a:spLocks noChangeShapeType="1"/>
              </p:cNvSpPr>
              <p:nvPr/>
            </p:nvSpPr>
            <p:spPr bwMode="auto">
              <a:xfrm flipV="1">
                <a:off x="3831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2" name="Freeform 3072"/>
              <p:cNvSpPr>
                <a:spLocks/>
              </p:cNvSpPr>
              <p:nvPr/>
            </p:nvSpPr>
            <p:spPr bwMode="auto">
              <a:xfrm>
                <a:off x="3761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6 w 44"/>
                  <a:gd name="T17" fmla="*/ 65 h 65"/>
                  <a:gd name="T18" fmla="*/ 34 w 44"/>
                  <a:gd name="T19" fmla="*/ 62 h 65"/>
                  <a:gd name="T20" fmla="*/ 41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41 w 44"/>
                  <a:gd name="T27" fmla="*/ 13 h 65"/>
                  <a:gd name="T28" fmla="*/ 34 w 44"/>
                  <a:gd name="T29" fmla="*/ 3 h 65"/>
                  <a:gd name="T30" fmla="*/ 26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6" y="65"/>
                    </a:lnTo>
                    <a:lnTo>
                      <a:pt x="34" y="62"/>
                    </a:lnTo>
                    <a:lnTo>
                      <a:pt x="41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4" y="3"/>
                    </a:lnTo>
                    <a:lnTo>
                      <a:pt x="26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3" name="Freeform 3073"/>
              <p:cNvSpPr>
                <a:spLocks/>
              </p:cNvSpPr>
              <p:nvPr/>
            </p:nvSpPr>
            <p:spPr bwMode="auto">
              <a:xfrm>
                <a:off x="3764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2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2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4" name="Freeform 3074"/>
              <p:cNvSpPr>
                <a:spLocks/>
              </p:cNvSpPr>
              <p:nvPr/>
            </p:nvSpPr>
            <p:spPr bwMode="auto">
              <a:xfrm>
                <a:off x="3795" y="3650"/>
                <a:ext cx="7" cy="54"/>
              </a:xfrm>
              <a:custGeom>
                <a:avLst/>
                <a:gdLst>
                  <a:gd name="T0" fmla="*/ 0 w 7"/>
                  <a:gd name="T1" fmla="*/ 54 h 54"/>
                  <a:gd name="T2" fmla="*/ 2 w 7"/>
                  <a:gd name="T3" fmla="*/ 47 h 54"/>
                  <a:gd name="T4" fmla="*/ 7 w 7"/>
                  <a:gd name="T5" fmla="*/ 34 h 54"/>
                  <a:gd name="T6" fmla="*/ 7 w 7"/>
                  <a:gd name="T7" fmla="*/ 18 h 54"/>
                  <a:gd name="T8" fmla="*/ 2 w 7"/>
                  <a:gd name="T9" fmla="*/ 8 h 54"/>
                  <a:gd name="T10" fmla="*/ 0 w 7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0" y="54"/>
                    </a:moveTo>
                    <a:lnTo>
                      <a:pt x="2" y="47"/>
                    </a:lnTo>
                    <a:lnTo>
                      <a:pt x="7" y="34"/>
                    </a:lnTo>
                    <a:lnTo>
                      <a:pt x="7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5" name="Freeform 3075"/>
              <p:cNvSpPr>
                <a:spLocks/>
              </p:cNvSpPr>
              <p:nvPr/>
            </p:nvSpPr>
            <p:spPr bwMode="auto">
              <a:xfrm>
                <a:off x="3766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5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5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6" name="Freeform 3076"/>
              <p:cNvSpPr>
                <a:spLocks/>
              </p:cNvSpPr>
              <p:nvPr/>
            </p:nvSpPr>
            <p:spPr bwMode="auto">
              <a:xfrm>
                <a:off x="3787" y="3645"/>
                <a:ext cx="10" cy="65"/>
              </a:xfrm>
              <a:custGeom>
                <a:avLst/>
                <a:gdLst>
                  <a:gd name="T0" fmla="*/ 0 w 10"/>
                  <a:gd name="T1" fmla="*/ 65 h 65"/>
                  <a:gd name="T2" fmla="*/ 5 w 10"/>
                  <a:gd name="T3" fmla="*/ 62 h 65"/>
                  <a:gd name="T4" fmla="*/ 8 w 10"/>
                  <a:gd name="T5" fmla="*/ 54 h 65"/>
                  <a:gd name="T6" fmla="*/ 10 w 10"/>
                  <a:gd name="T7" fmla="*/ 39 h 65"/>
                  <a:gd name="T8" fmla="*/ 10 w 10"/>
                  <a:gd name="T9" fmla="*/ 23 h 65"/>
                  <a:gd name="T10" fmla="*/ 8 w 10"/>
                  <a:gd name="T11" fmla="*/ 8 h 65"/>
                  <a:gd name="T12" fmla="*/ 5 w 10"/>
                  <a:gd name="T13" fmla="*/ 3 h 65"/>
                  <a:gd name="T14" fmla="*/ 0 w 10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65">
                    <a:moveTo>
                      <a:pt x="0" y="65"/>
                    </a:moveTo>
                    <a:lnTo>
                      <a:pt x="5" y="62"/>
                    </a:lnTo>
                    <a:lnTo>
                      <a:pt x="8" y="54"/>
                    </a:lnTo>
                    <a:lnTo>
                      <a:pt x="10" y="39"/>
                    </a:lnTo>
                    <a:lnTo>
                      <a:pt x="10" y="23"/>
                    </a:lnTo>
                    <a:lnTo>
                      <a:pt x="8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7" name="Freeform 3077"/>
              <p:cNvSpPr>
                <a:spLocks/>
              </p:cNvSpPr>
              <p:nvPr/>
            </p:nvSpPr>
            <p:spPr bwMode="auto">
              <a:xfrm>
                <a:off x="3825" y="3699"/>
                <a:ext cx="11" cy="11"/>
              </a:xfrm>
              <a:custGeom>
                <a:avLst/>
                <a:gdLst>
                  <a:gd name="T0" fmla="*/ 3 w 11"/>
                  <a:gd name="T1" fmla="*/ 0 h 11"/>
                  <a:gd name="T2" fmla="*/ 0 w 11"/>
                  <a:gd name="T3" fmla="*/ 5 h 11"/>
                  <a:gd name="T4" fmla="*/ 0 w 11"/>
                  <a:gd name="T5" fmla="*/ 8 h 11"/>
                  <a:gd name="T6" fmla="*/ 3 w 11"/>
                  <a:gd name="T7" fmla="*/ 11 h 11"/>
                  <a:gd name="T8" fmla="*/ 6 w 11"/>
                  <a:gd name="T9" fmla="*/ 11 h 11"/>
                  <a:gd name="T10" fmla="*/ 11 w 11"/>
                  <a:gd name="T11" fmla="*/ 8 h 11"/>
                  <a:gd name="T12" fmla="*/ 11 w 11"/>
                  <a:gd name="T13" fmla="*/ 5 h 11"/>
                  <a:gd name="T14" fmla="*/ 6 w 11"/>
                  <a:gd name="T15" fmla="*/ 0 h 11"/>
                  <a:gd name="T16" fmla="*/ 3 w 11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11" y="8"/>
                    </a:lnTo>
                    <a:lnTo>
                      <a:pt x="11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8" name="Rectangle 3078"/>
              <p:cNvSpPr>
                <a:spLocks noChangeArrowheads="1"/>
              </p:cNvSpPr>
              <p:nvPr/>
            </p:nvSpPr>
            <p:spPr bwMode="auto">
              <a:xfrm>
                <a:off x="3828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19" name="Line 3079"/>
              <p:cNvSpPr>
                <a:spLocks noChangeShapeType="1"/>
              </p:cNvSpPr>
              <p:nvPr/>
            </p:nvSpPr>
            <p:spPr bwMode="auto">
              <a:xfrm>
                <a:off x="3882" y="3653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0" name="Line 3080"/>
              <p:cNvSpPr>
                <a:spLocks noChangeShapeType="1"/>
              </p:cNvSpPr>
              <p:nvPr/>
            </p:nvSpPr>
            <p:spPr bwMode="auto">
              <a:xfrm>
                <a:off x="3885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1" name="Line 3081"/>
              <p:cNvSpPr>
                <a:spLocks noChangeShapeType="1"/>
              </p:cNvSpPr>
              <p:nvPr/>
            </p:nvSpPr>
            <p:spPr bwMode="auto">
              <a:xfrm>
                <a:off x="3887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2" name="Freeform 3082"/>
              <p:cNvSpPr>
                <a:spLocks/>
              </p:cNvSpPr>
              <p:nvPr/>
            </p:nvSpPr>
            <p:spPr bwMode="auto">
              <a:xfrm>
                <a:off x="3854" y="3645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3" name="Line 3083"/>
              <p:cNvSpPr>
                <a:spLocks noChangeShapeType="1"/>
              </p:cNvSpPr>
              <p:nvPr/>
            </p:nvSpPr>
            <p:spPr bwMode="auto">
              <a:xfrm>
                <a:off x="3872" y="3710"/>
                <a:ext cx="2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4" name="Line 3084"/>
              <p:cNvSpPr>
                <a:spLocks noChangeShapeType="1"/>
              </p:cNvSpPr>
              <p:nvPr/>
            </p:nvSpPr>
            <p:spPr bwMode="auto">
              <a:xfrm flipH="1">
                <a:off x="3875" y="3707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5" name="Line 3085"/>
              <p:cNvSpPr>
                <a:spLocks noChangeShapeType="1"/>
              </p:cNvSpPr>
              <p:nvPr/>
            </p:nvSpPr>
            <p:spPr bwMode="auto">
              <a:xfrm flipH="1">
                <a:off x="3877" y="3704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6" name="Line 3086"/>
              <p:cNvSpPr>
                <a:spLocks noChangeShapeType="1"/>
              </p:cNvSpPr>
              <p:nvPr/>
            </p:nvSpPr>
            <p:spPr bwMode="auto">
              <a:xfrm>
                <a:off x="3887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7" name="Line 3087"/>
              <p:cNvSpPr>
                <a:spLocks noChangeShapeType="1"/>
              </p:cNvSpPr>
              <p:nvPr/>
            </p:nvSpPr>
            <p:spPr bwMode="auto">
              <a:xfrm>
                <a:off x="3887" y="3707"/>
                <a:ext cx="6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8" name="Line 3088"/>
              <p:cNvSpPr>
                <a:spLocks noChangeShapeType="1"/>
              </p:cNvSpPr>
              <p:nvPr/>
            </p:nvSpPr>
            <p:spPr bwMode="auto">
              <a:xfrm flipV="1">
                <a:off x="4210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29" name="Freeform 3089"/>
              <p:cNvSpPr>
                <a:spLocks/>
              </p:cNvSpPr>
              <p:nvPr/>
            </p:nvSpPr>
            <p:spPr bwMode="auto">
              <a:xfrm>
                <a:off x="4143" y="3645"/>
                <a:ext cx="41" cy="65"/>
              </a:xfrm>
              <a:custGeom>
                <a:avLst/>
                <a:gdLst>
                  <a:gd name="T0" fmla="*/ 18 w 41"/>
                  <a:gd name="T1" fmla="*/ 0 h 65"/>
                  <a:gd name="T2" fmla="*/ 8 w 41"/>
                  <a:gd name="T3" fmla="*/ 3 h 65"/>
                  <a:gd name="T4" fmla="*/ 2 w 41"/>
                  <a:gd name="T5" fmla="*/ 13 h 65"/>
                  <a:gd name="T6" fmla="*/ 0 w 41"/>
                  <a:gd name="T7" fmla="*/ 28 h 65"/>
                  <a:gd name="T8" fmla="*/ 0 w 41"/>
                  <a:gd name="T9" fmla="*/ 36 h 65"/>
                  <a:gd name="T10" fmla="*/ 2 w 41"/>
                  <a:gd name="T11" fmla="*/ 52 h 65"/>
                  <a:gd name="T12" fmla="*/ 8 w 41"/>
                  <a:gd name="T13" fmla="*/ 62 h 65"/>
                  <a:gd name="T14" fmla="*/ 18 w 41"/>
                  <a:gd name="T15" fmla="*/ 65 h 65"/>
                  <a:gd name="T16" fmla="*/ 23 w 41"/>
                  <a:gd name="T17" fmla="*/ 65 h 65"/>
                  <a:gd name="T18" fmla="*/ 33 w 41"/>
                  <a:gd name="T19" fmla="*/ 62 h 65"/>
                  <a:gd name="T20" fmla="*/ 38 w 41"/>
                  <a:gd name="T21" fmla="*/ 52 h 65"/>
                  <a:gd name="T22" fmla="*/ 41 w 41"/>
                  <a:gd name="T23" fmla="*/ 36 h 65"/>
                  <a:gd name="T24" fmla="*/ 41 w 41"/>
                  <a:gd name="T25" fmla="*/ 28 h 65"/>
                  <a:gd name="T26" fmla="*/ 38 w 41"/>
                  <a:gd name="T27" fmla="*/ 13 h 65"/>
                  <a:gd name="T28" fmla="*/ 33 w 41"/>
                  <a:gd name="T29" fmla="*/ 3 h 65"/>
                  <a:gd name="T30" fmla="*/ 23 w 41"/>
                  <a:gd name="T31" fmla="*/ 0 h 65"/>
                  <a:gd name="T32" fmla="*/ 18 w 41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5">
                    <a:moveTo>
                      <a:pt x="18" y="0"/>
                    </a:moveTo>
                    <a:lnTo>
                      <a:pt x="8" y="3"/>
                    </a:lnTo>
                    <a:lnTo>
                      <a:pt x="2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2" y="52"/>
                    </a:lnTo>
                    <a:lnTo>
                      <a:pt x="8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8" y="52"/>
                    </a:lnTo>
                    <a:lnTo>
                      <a:pt x="41" y="36"/>
                    </a:lnTo>
                    <a:lnTo>
                      <a:pt x="41" y="28"/>
                    </a:lnTo>
                    <a:lnTo>
                      <a:pt x="38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0" name="Freeform 3090"/>
              <p:cNvSpPr>
                <a:spLocks/>
              </p:cNvSpPr>
              <p:nvPr/>
            </p:nvSpPr>
            <p:spPr bwMode="auto">
              <a:xfrm>
                <a:off x="4145" y="3650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18 h 54"/>
                  <a:gd name="T6" fmla="*/ 0 w 6"/>
                  <a:gd name="T7" fmla="*/ 34 h 54"/>
                  <a:gd name="T8" fmla="*/ 3 w 6"/>
                  <a:gd name="T9" fmla="*/ 47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3" y="47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1" name="Freeform 3091"/>
              <p:cNvSpPr>
                <a:spLocks/>
              </p:cNvSpPr>
              <p:nvPr/>
            </p:nvSpPr>
            <p:spPr bwMode="auto">
              <a:xfrm>
                <a:off x="4176" y="3650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7 h 54"/>
                  <a:gd name="T4" fmla="*/ 5 w 5"/>
                  <a:gd name="T5" fmla="*/ 34 h 54"/>
                  <a:gd name="T6" fmla="*/ 5 w 5"/>
                  <a:gd name="T7" fmla="*/ 18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7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2" name="Freeform 3092"/>
              <p:cNvSpPr>
                <a:spLocks/>
              </p:cNvSpPr>
              <p:nvPr/>
            </p:nvSpPr>
            <p:spPr bwMode="auto">
              <a:xfrm>
                <a:off x="4148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3 w 13"/>
                  <a:gd name="T11" fmla="*/ 54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3" name="Freeform 3093"/>
              <p:cNvSpPr>
                <a:spLocks/>
              </p:cNvSpPr>
              <p:nvPr/>
            </p:nvSpPr>
            <p:spPr bwMode="auto">
              <a:xfrm>
                <a:off x="4166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4" name="Freeform 3094"/>
              <p:cNvSpPr>
                <a:spLocks/>
              </p:cNvSpPr>
              <p:nvPr/>
            </p:nvSpPr>
            <p:spPr bwMode="auto">
              <a:xfrm>
                <a:off x="4207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5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5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5" name="Rectangle 3095"/>
              <p:cNvSpPr>
                <a:spLocks noChangeArrowheads="1"/>
              </p:cNvSpPr>
              <p:nvPr/>
            </p:nvSpPr>
            <p:spPr bwMode="auto">
              <a:xfrm>
                <a:off x="4210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6" name="Rectangle 3096"/>
              <p:cNvSpPr>
                <a:spLocks noChangeArrowheads="1"/>
              </p:cNvSpPr>
              <p:nvPr/>
            </p:nvSpPr>
            <p:spPr bwMode="auto">
              <a:xfrm>
                <a:off x="4272" y="3653"/>
                <a:ext cx="2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7" name="Freeform 3097"/>
              <p:cNvSpPr>
                <a:spLocks/>
              </p:cNvSpPr>
              <p:nvPr/>
            </p:nvSpPr>
            <p:spPr bwMode="auto">
              <a:xfrm>
                <a:off x="4236" y="3645"/>
                <a:ext cx="43" cy="65"/>
              </a:xfrm>
              <a:custGeom>
                <a:avLst/>
                <a:gdLst>
                  <a:gd name="T0" fmla="*/ 38 w 43"/>
                  <a:gd name="T1" fmla="*/ 5 h 65"/>
                  <a:gd name="T2" fmla="*/ 36 w 43"/>
                  <a:gd name="T3" fmla="*/ 5 h 65"/>
                  <a:gd name="T4" fmla="*/ 31 w 43"/>
                  <a:gd name="T5" fmla="*/ 8 h 65"/>
                  <a:gd name="T6" fmla="*/ 31 w 43"/>
                  <a:gd name="T7" fmla="*/ 13 h 65"/>
                  <a:gd name="T8" fmla="*/ 36 w 43"/>
                  <a:gd name="T9" fmla="*/ 16 h 65"/>
                  <a:gd name="T10" fmla="*/ 38 w 43"/>
                  <a:gd name="T11" fmla="*/ 16 h 65"/>
                  <a:gd name="T12" fmla="*/ 41 w 43"/>
                  <a:gd name="T13" fmla="*/ 13 h 65"/>
                  <a:gd name="T14" fmla="*/ 41 w 43"/>
                  <a:gd name="T15" fmla="*/ 8 h 65"/>
                  <a:gd name="T16" fmla="*/ 38 w 43"/>
                  <a:gd name="T17" fmla="*/ 3 h 65"/>
                  <a:gd name="T18" fmla="*/ 31 w 43"/>
                  <a:gd name="T19" fmla="*/ 0 h 65"/>
                  <a:gd name="T20" fmla="*/ 23 w 43"/>
                  <a:gd name="T21" fmla="*/ 0 h 65"/>
                  <a:gd name="T22" fmla="*/ 13 w 43"/>
                  <a:gd name="T23" fmla="*/ 3 h 65"/>
                  <a:gd name="T24" fmla="*/ 7 w 43"/>
                  <a:gd name="T25" fmla="*/ 8 h 65"/>
                  <a:gd name="T26" fmla="*/ 5 w 43"/>
                  <a:gd name="T27" fmla="*/ 16 h 65"/>
                  <a:gd name="T28" fmla="*/ 0 w 43"/>
                  <a:gd name="T29" fmla="*/ 28 h 65"/>
                  <a:gd name="T30" fmla="*/ 0 w 43"/>
                  <a:gd name="T31" fmla="*/ 46 h 65"/>
                  <a:gd name="T32" fmla="*/ 5 w 43"/>
                  <a:gd name="T33" fmla="*/ 54 h 65"/>
                  <a:gd name="T34" fmla="*/ 10 w 43"/>
                  <a:gd name="T35" fmla="*/ 62 h 65"/>
                  <a:gd name="T36" fmla="*/ 20 w 43"/>
                  <a:gd name="T37" fmla="*/ 65 h 65"/>
                  <a:gd name="T38" fmla="*/ 25 w 43"/>
                  <a:gd name="T39" fmla="*/ 65 h 65"/>
                  <a:gd name="T40" fmla="*/ 36 w 43"/>
                  <a:gd name="T41" fmla="*/ 62 h 65"/>
                  <a:gd name="T42" fmla="*/ 41 w 43"/>
                  <a:gd name="T43" fmla="*/ 54 h 65"/>
                  <a:gd name="T44" fmla="*/ 43 w 43"/>
                  <a:gd name="T45" fmla="*/ 46 h 65"/>
                  <a:gd name="T46" fmla="*/ 43 w 43"/>
                  <a:gd name="T47" fmla="*/ 44 h 65"/>
                  <a:gd name="T48" fmla="*/ 41 w 43"/>
                  <a:gd name="T49" fmla="*/ 34 h 65"/>
                  <a:gd name="T50" fmla="*/ 36 w 43"/>
                  <a:gd name="T51" fmla="*/ 28 h 65"/>
                  <a:gd name="T52" fmla="*/ 25 w 43"/>
                  <a:gd name="T53" fmla="*/ 23 h 65"/>
                  <a:gd name="T54" fmla="*/ 20 w 43"/>
                  <a:gd name="T55" fmla="*/ 23 h 65"/>
                  <a:gd name="T56" fmla="*/ 13 w 43"/>
                  <a:gd name="T57" fmla="*/ 28 h 65"/>
                  <a:gd name="T58" fmla="*/ 10 w 43"/>
                  <a:gd name="T59" fmla="*/ 31 h 65"/>
                  <a:gd name="T60" fmla="*/ 7 w 43"/>
                  <a:gd name="T61" fmla="*/ 36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3" h="65">
                    <a:moveTo>
                      <a:pt x="38" y="5"/>
                    </a:moveTo>
                    <a:lnTo>
                      <a:pt x="36" y="5"/>
                    </a:lnTo>
                    <a:lnTo>
                      <a:pt x="31" y="8"/>
                    </a:lnTo>
                    <a:lnTo>
                      <a:pt x="31" y="13"/>
                    </a:lnTo>
                    <a:lnTo>
                      <a:pt x="36" y="16"/>
                    </a:lnTo>
                    <a:lnTo>
                      <a:pt x="38" y="16"/>
                    </a:lnTo>
                    <a:lnTo>
                      <a:pt x="41" y="13"/>
                    </a:lnTo>
                    <a:lnTo>
                      <a:pt x="41" y="8"/>
                    </a:lnTo>
                    <a:lnTo>
                      <a:pt x="38" y="3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3" y="3"/>
                    </a:lnTo>
                    <a:lnTo>
                      <a:pt x="7" y="8"/>
                    </a:lnTo>
                    <a:lnTo>
                      <a:pt x="5" y="16"/>
                    </a:lnTo>
                    <a:lnTo>
                      <a:pt x="0" y="28"/>
                    </a:lnTo>
                    <a:lnTo>
                      <a:pt x="0" y="46"/>
                    </a:lnTo>
                    <a:lnTo>
                      <a:pt x="5" y="54"/>
                    </a:lnTo>
                    <a:lnTo>
                      <a:pt x="10" y="62"/>
                    </a:lnTo>
                    <a:lnTo>
                      <a:pt x="20" y="65"/>
                    </a:lnTo>
                    <a:lnTo>
                      <a:pt x="25" y="65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3" y="46"/>
                    </a:lnTo>
                    <a:lnTo>
                      <a:pt x="43" y="44"/>
                    </a:lnTo>
                    <a:lnTo>
                      <a:pt x="41" y="34"/>
                    </a:lnTo>
                    <a:lnTo>
                      <a:pt x="36" y="28"/>
                    </a:lnTo>
                    <a:lnTo>
                      <a:pt x="25" y="23"/>
                    </a:lnTo>
                    <a:lnTo>
                      <a:pt x="20" y="23"/>
                    </a:lnTo>
                    <a:lnTo>
                      <a:pt x="13" y="28"/>
                    </a:lnTo>
                    <a:lnTo>
                      <a:pt x="10" y="31"/>
                    </a:lnTo>
                    <a:lnTo>
                      <a:pt x="7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8" name="Freeform 3098"/>
              <p:cNvSpPr>
                <a:spLocks/>
              </p:cNvSpPr>
              <p:nvPr/>
            </p:nvSpPr>
            <p:spPr bwMode="auto">
              <a:xfrm>
                <a:off x="4241" y="3653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8 h 51"/>
                  <a:gd name="T4" fmla="*/ 0 w 5"/>
                  <a:gd name="T5" fmla="*/ 20 h 51"/>
                  <a:gd name="T6" fmla="*/ 0 w 5"/>
                  <a:gd name="T7" fmla="*/ 38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8"/>
                    </a:lnTo>
                    <a:lnTo>
                      <a:pt x="0" y="2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39" name="Freeform 3099"/>
              <p:cNvSpPr>
                <a:spLocks/>
              </p:cNvSpPr>
              <p:nvPr/>
            </p:nvSpPr>
            <p:spPr bwMode="auto">
              <a:xfrm>
                <a:off x="4274" y="3679"/>
                <a:ext cx="3" cy="20"/>
              </a:xfrm>
              <a:custGeom>
                <a:avLst/>
                <a:gdLst>
                  <a:gd name="T0" fmla="*/ 0 w 3"/>
                  <a:gd name="T1" fmla="*/ 20 h 20"/>
                  <a:gd name="T2" fmla="*/ 3 w 3"/>
                  <a:gd name="T3" fmla="*/ 15 h 20"/>
                  <a:gd name="T4" fmla="*/ 3 w 3"/>
                  <a:gd name="T5" fmla="*/ 5 h 20"/>
                  <a:gd name="T6" fmla="*/ 0 w 3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0">
                    <a:moveTo>
                      <a:pt x="0" y="20"/>
                    </a:moveTo>
                    <a:lnTo>
                      <a:pt x="3" y="15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0" name="Freeform 3100"/>
              <p:cNvSpPr>
                <a:spLocks/>
              </p:cNvSpPr>
              <p:nvPr/>
            </p:nvSpPr>
            <p:spPr bwMode="auto">
              <a:xfrm>
                <a:off x="4243" y="3645"/>
                <a:ext cx="16" cy="65"/>
              </a:xfrm>
              <a:custGeom>
                <a:avLst/>
                <a:gdLst>
                  <a:gd name="T0" fmla="*/ 16 w 16"/>
                  <a:gd name="T1" fmla="*/ 0 h 65"/>
                  <a:gd name="T2" fmla="*/ 8 w 16"/>
                  <a:gd name="T3" fmla="*/ 3 h 65"/>
                  <a:gd name="T4" fmla="*/ 6 w 16"/>
                  <a:gd name="T5" fmla="*/ 5 h 65"/>
                  <a:gd name="T6" fmla="*/ 3 w 16"/>
                  <a:gd name="T7" fmla="*/ 13 h 65"/>
                  <a:gd name="T8" fmla="*/ 0 w 16"/>
                  <a:gd name="T9" fmla="*/ 23 h 65"/>
                  <a:gd name="T10" fmla="*/ 0 w 16"/>
                  <a:gd name="T11" fmla="*/ 46 h 65"/>
                  <a:gd name="T12" fmla="*/ 3 w 16"/>
                  <a:gd name="T13" fmla="*/ 54 h 65"/>
                  <a:gd name="T14" fmla="*/ 6 w 16"/>
                  <a:gd name="T15" fmla="*/ 62 h 65"/>
                  <a:gd name="T16" fmla="*/ 13 w 16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65">
                    <a:moveTo>
                      <a:pt x="16" y="0"/>
                    </a:moveTo>
                    <a:lnTo>
                      <a:pt x="8" y="3"/>
                    </a:lnTo>
                    <a:lnTo>
                      <a:pt x="6" y="5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0" y="46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1" name="Freeform 3101"/>
              <p:cNvSpPr>
                <a:spLocks/>
              </p:cNvSpPr>
              <p:nvPr/>
            </p:nvSpPr>
            <p:spPr bwMode="auto">
              <a:xfrm>
                <a:off x="4261" y="3668"/>
                <a:ext cx="13" cy="42"/>
              </a:xfrm>
              <a:custGeom>
                <a:avLst/>
                <a:gdLst>
                  <a:gd name="T0" fmla="*/ 0 w 13"/>
                  <a:gd name="T1" fmla="*/ 42 h 42"/>
                  <a:gd name="T2" fmla="*/ 6 w 13"/>
                  <a:gd name="T3" fmla="*/ 39 h 42"/>
                  <a:gd name="T4" fmla="*/ 11 w 13"/>
                  <a:gd name="T5" fmla="*/ 36 h 42"/>
                  <a:gd name="T6" fmla="*/ 13 w 13"/>
                  <a:gd name="T7" fmla="*/ 26 h 42"/>
                  <a:gd name="T8" fmla="*/ 13 w 13"/>
                  <a:gd name="T9" fmla="*/ 16 h 42"/>
                  <a:gd name="T10" fmla="*/ 11 w 13"/>
                  <a:gd name="T11" fmla="*/ 8 h 42"/>
                  <a:gd name="T12" fmla="*/ 6 w 13"/>
                  <a:gd name="T13" fmla="*/ 5 h 42"/>
                  <a:gd name="T14" fmla="*/ 0 w 13"/>
                  <a:gd name="T1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2">
                    <a:moveTo>
                      <a:pt x="0" y="42"/>
                    </a:moveTo>
                    <a:lnTo>
                      <a:pt x="6" y="39"/>
                    </a:lnTo>
                    <a:lnTo>
                      <a:pt x="11" y="36"/>
                    </a:lnTo>
                    <a:lnTo>
                      <a:pt x="13" y="26"/>
                    </a:lnTo>
                    <a:lnTo>
                      <a:pt x="13" y="16"/>
                    </a:lnTo>
                    <a:lnTo>
                      <a:pt x="11" y="8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2" name="Line 3102"/>
              <p:cNvSpPr>
                <a:spLocks noChangeShapeType="1"/>
              </p:cNvSpPr>
              <p:nvPr/>
            </p:nvSpPr>
            <p:spPr bwMode="auto">
              <a:xfrm flipV="1">
                <a:off x="4592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3" name="Freeform 3103"/>
              <p:cNvSpPr>
                <a:spLocks/>
              </p:cNvSpPr>
              <p:nvPr/>
            </p:nvSpPr>
            <p:spPr bwMode="auto">
              <a:xfrm>
                <a:off x="4522" y="3645"/>
                <a:ext cx="44" cy="65"/>
              </a:xfrm>
              <a:custGeom>
                <a:avLst/>
                <a:gdLst>
                  <a:gd name="T0" fmla="*/ 18 w 44"/>
                  <a:gd name="T1" fmla="*/ 0 h 65"/>
                  <a:gd name="T2" fmla="*/ 10 w 44"/>
                  <a:gd name="T3" fmla="*/ 3 h 65"/>
                  <a:gd name="T4" fmla="*/ 3 w 44"/>
                  <a:gd name="T5" fmla="*/ 13 h 65"/>
                  <a:gd name="T6" fmla="*/ 0 w 44"/>
                  <a:gd name="T7" fmla="*/ 28 h 65"/>
                  <a:gd name="T8" fmla="*/ 0 w 44"/>
                  <a:gd name="T9" fmla="*/ 36 h 65"/>
                  <a:gd name="T10" fmla="*/ 3 w 44"/>
                  <a:gd name="T11" fmla="*/ 52 h 65"/>
                  <a:gd name="T12" fmla="*/ 10 w 44"/>
                  <a:gd name="T13" fmla="*/ 62 h 65"/>
                  <a:gd name="T14" fmla="*/ 18 w 44"/>
                  <a:gd name="T15" fmla="*/ 65 h 65"/>
                  <a:gd name="T16" fmla="*/ 23 w 44"/>
                  <a:gd name="T17" fmla="*/ 65 h 65"/>
                  <a:gd name="T18" fmla="*/ 33 w 44"/>
                  <a:gd name="T19" fmla="*/ 62 h 65"/>
                  <a:gd name="T20" fmla="*/ 39 w 44"/>
                  <a:gd name="T21" fmla="*/ 52 h 65"/>
                  <a:gd name="T22" fmla="*/ 44 w 44"/>
                  <a:gd name="T23" fmla="*/ 36 h 65"/>
                  <a:gd name="T24" fmla="*/ 44 w 44"/>
                  <a:gd name="T25" fmla="*/ 28 h 65"/>
                  <a:gd name="T26" fmla="*/ 39 w 44"/>
                  <a:gd name="T27" fmla="*/ 13 h 65"/>
                  <a:gd name="T28" fmla="*/ 33 w 44"/>
                  <a:gd name="T29" fmla="*/ 3 h 65"/>
                  <a:gd name="T30" fmla="*/ 23 w 44"/>
                  <a:gd name="T31" fmla="*/ 0 h 65"/>
                  <a:gd name="T32" fmla="*/ 18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18" y="0"/>
                    </a:moveTo>
                    <a:lnTo>
                      <a:pt x="10" y="3"/>
                    </a:lnTo>
                    <a:lnTo>
                      <a:pt x="3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3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3" y="65"/>
                    </a:lnTo>
                    <a:lnTo>
                      <a:pt x="33" y="62"/>
                    </a:lnTo>
                    <a:lnTo>
                      <a:pt x="39" y="52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39" y="13"/>
                    </a:lnTo>
                    <a:lnTo>
                      <a:pt x="33" y="3"/>
                    </a:lnTo>
                    <a:lnTo>
                      <a:pt x="23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4" name="Freeform 3104"/>
              <p:cNvSpPr>
                <a:spLocks/>
              </p:cNvSpPr>
              <p:nvPr/>
            </p:nvSpPr>
            <p:spPr bwMode="auto">
              <a:xfrm>
                <a:off x="4525" y="3650"/>
                <a:ext cx="7" cy="54"/>
              </a:xfrm>
              <a:custGeom>
                <a:avLst/>
                <a:gdLst>
                  <a:gd name="T0" fmla="*/ 7 w 7"/>
                  <a:gd name="T1" fmla="*/ 0 h 54"/>
                  <a:gd name="T2" fmla="*/ 2 w 7"/>
                  <a:gd name="T3" fmla="*/ 8 h 54"/>
                  <a:gd name="T4" fmla="*/ 0 w 7"/>
                  <a:gd name="T5" fmla="*/ 18 h 54"/>
                  <a:gd name="T6" fmla="*/ 0 w 7"/>
                  <a:gd name="T7" fmla="*/ 34 h 54"/>
                  <a:gd name="T8" fmla="*/ 2 w 7"/>
                  <a:gd name="T9" fmla="*/ 47 h 54"/>
                  <a:gd name="T10" fmla="*/ 7 w 7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4">
                    <a:moveTo>
                      <a:pt x="7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7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5" name="Freeform 3105"/>
              <p:cNvSpPr>
                <a:spLocks/>
              </p:cNvSpPr>
              <p:nvPr/>
            </p:nvSpPr>
            <p:spPr bwMode="auto">
              <a:xfrm>
                <a:off x="4555" y="3650"/>
                <a:ext cx="6" cy="54"/>
              </a:xfrm>
              <a:custGeom>
                <a:avLst/>
                <a:gdLst>
                  <a:gd name="T0" fmla="*/ 0 w 6"/>
                  <a:gd name="T1" fmla="*/ 54 h 54"/>
                  <a:gd name="T2" fmla="*/ 3 w 6"/>
                  <a:gd name="T3" fmla="*/ 47 h 54"/>
                  <a:gd name="T4" fmla="*/ 6 w 6"/>
                  <a:gd name="T5" fmla="*/ 34 h 54"/>
                  <a:gd name="T6" fmla="*/ 6 w 6"/>
                  <a:gd name="T7" fmla="*/ 18 h 54"/>
                  <a:gd name="T8" fmla="*/ 3 w 6"/>
                  <a:gd name="T9" fmla="*/ 8 h 54"/>
                  <a:gd name="T10" fmla="*/ 0 w 6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0" y="54"/>
                    </a:moveTo>
                    <a:lnTo>
                      <a:pt x="3" y="47"/>
                    </a:lnTo>
                    <a:lnTo>
                      <a:pt x="6" y="34"/>
                    </a:lnTo>
                    <a:lnTo>
                      <a:pt x="6" y="18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6" name="Freeform 3106"/>
              <p:cNvSpPr>
                <a:spLocks/>
              </p:cNvSpPr>
              <p:nvPr/>
            </p:nvSpPr>
            <p:spPr bwMode="auto">
              <a:xfrm>
                <a:off x="4527" y="3645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8 w 13"/>
                  <a:gd name="T3" fmla="*/ 3 h 65"/>
                  <a:gd name="T4" fmla="*/ 5 w 13"/>
                  <a:gd name="T5" fmla="*/ 8 h 65"/>
                  <a:gd name="T6" fmla="*/ 0 w 13"/>
                  <a:gd name="T7" fmla="*/ 23 h 65"/>
                  <a:gd name="T8" fmla="*/ 0 w 13"/>
                  <a:gd name="T9" fmla="*/ 39 h 65"/>
                  <a:gd name="T10" fmla="*/ 5 w 13"/>
                  <a:gd name="T11" fmla="*/ 54 h 65"/>
                  <a:gd name="T12" fmla="*/ 8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8" y="3"/>
                    </a:lnTo>
                    <a:lnTo>
                      <a:pt x="5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8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7" name="Freeform 3107"/>
              <p:cNvSpPr>
                <a:spLocks/>
              </p:cNvSpPr>
              <p:nvPr/>
            </p:nvSpPr>
            <p:spPr bwMode="auto">
              <a:xfrm>
                <a:off x="4545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8 w 13"/>
                  <a:gd name="T3" fmla="*/ 62 h 65"/>
                  <a:gd name="T4" fmla="*/ 10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10 w 13"/>
                  <a:gd name="T11" fmla="*/ 8 h 65"/>
                  <a:gd name="T12" fmla="*/ 8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8" y="62"/>
                    </a:lnTo>
                    <a:lnTo>
                      <a:pt x="10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10" y="8"/>
                    </a:lnTo>
                    <a:lnTo>
                      <a:pt x="8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8" name="Freeform 3108"/>
              <p:cNvSpPr>
                <a:spLocks/>
              </p:cNvSpPr>
              <p:nvPr/>
            </p:nvSpPr>
            <p:spPr bwMode="auto">
              <a:xfrm>
                <a:off x="4586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49" name="Rectangle 3109"/>
              <p:cNvSpPr>
                <a:spLocks noChangeArrowheads="1"/>
              </p:cNvSpPr>
              <p:nvPr/>
            </p:nvSpPr>
            <p:spPr bwMode="auto">
              <a:xfrm>
                <a:off x="4589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0" name="Freeform 3110"/>
              <p:cNvSpPr>
                <a:spLocks/>
              </p:cNvSpPr>
              <p:nvPr/>
            </p:nvSpPr>
            <p:spPr bwMode="auto">
              <a:xfrm>
                <a:off x="4620" y="3645"/>
                <a:ext cx="36" cy="28"/>
              </a:xfrm>
              <a:custGeom>
                <a:avLst/>
                <a:gdLst>
                  <a:gd name="T0" fmla="*/ 13 w 36"/>
                  <a:gd name="T1" fmla="*/ 0 h 28"/>
                  <a:gd name="T2" fmla="*/ 3 w 36"/>
                  <a:gd name="T3" fmla="*/ 3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3 w 36"/>
                  <a:gd name="T11" fmla="*/ 28 h 28"/>
                  <a:gd name="T12" fmla="*/ 26 w 36"/>
                  <a:gd name="T13" fmla="*/ 28 h 28"/>
                  <a:gd name="T14" fmla="*/ 33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3 w 36"/>
                  <a:gd name="T21" fmla="*/ 3 h 28"/>
                  <a:gd name="T22" fmla="*/ 26 w 36"/>
                  <a:gd name="T23" fmla="*/ 0 h 28"/>
                  <a:gd name="T24" fmla="*/ 13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3" y="0"/>
                    </a:moveTo>
                    <a:lnTo>
                      <a:pt x="3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3" y="28"/>
                    </a:lnTo>
                    <a:lnTo>
                      <a:pt x="26" y="28"/>
                    </a:lnTo>
                    <a:lnTo>
                      <a:pt x="33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3" y="3"/>
                    </a:lnTo>
                    <a:lnTo>
                      <a:pt x="26" y="0"/>
                    </a:lnTo>
                    <a:lnTo>
                      <a:pt x="1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1" name="Freeform 3111"/>
              <p:cNvSpPr>
                <a:spLocks/>
              </p:cNvSpPr>
              <p:nvPr/>
            </p:nvSpPr>
            <p:spPr bwMode="auto">
              <a:xfrm>
                <a:off x="4623" y="3648"/>
                <a:ext cx="5" cy="20"/>
              </a:xfrm>
              <a:custGeom>
                <a:avLst/>
                <a:gdLst>
                  <a:gd name="T0" fmla="*/ 5 w 5"/>
                  <a:gd name="T1" fmla="*/ 0 h 20"/>
                  <a:gd name="T2" fmla="*/ 0 w 5"/>
                  <a:gd name="T3" fmla="*/ 5 h 20"/>
                  <a:gd name="T4" fmla="*/ 0 w 5"/>
                  <a:gd name="T5" fmla="*/ 15 h 20"/>
                  <a:gd name="T6" fmla="*/ 5 w 5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0">
                    <a:moveTo>
                      <a:pt x="5" y="0"/>
                    </a:moveTo>
                    <a:lnTo>
                      <a:pt x="0" y="5"/>
                    </a:lnTo>
                    <a:lnTo>
                      <a:pt x="0" y="15"/>
                    </a:lnTo>
                    <a:lnTo>
                      <a:pt x="5" y="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2" name="Freeform 3112"/>
              <p:cNvSpPr>
                <a:spLocks/>
              </p:cNvSpPr>
              <p:nvPr/>
            </p:nvSpPr>
            <p:spPr bwMode="auto">
              <a:xfrm>
                <a:off x="4651" y="3648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15 h 20"/>
                  <a:gd name="T4" fmla="*/ 2 w 2"/>
                  <a:gd name="T5" fmla="*/ 5 h 20"/>
                  <a:gd name="T6" fmla="*/ 0 w 2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15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3" name="Freeform 3113"/>
              <p:cNvSpPr>
                <a:spLocks/>
              </p:cNvSpPr>
              <p:nvPr/>
            </p:nvSpPr>
            <p:spPr bwMode="auto">
              <a:xfrm>
                <a:off x="4628" y="3645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3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3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4" name="Freeform 3114"/>
              <p:cNvSpPr>
                <a:spLocks/>
              </p:cNvSpPr>
              <p:nvPr/>
            </p:nvSpPr>
            <p:spPr bwMode="auto">
              <a:xfrm>
                <a:off x="4646" y="3645"/>
                <a:ext cx="5" cy="28"/>
              </a:xfrm>
              <a:custGeom>
                <a:avLst/>
                <a:gdLst>
                  <a:gd name="T0" fmla="*/ 0 w 5"/>
                  <a:gd name="T1" fmla="*/ 28 h 28"/>
                  <a:gd name="T2" fmla="*/ 2 w 5"/>
                  <a:gd name="T3" fmla="*/ 23 h 28"/>
                  <a:gd name="T4" fmla="*/ 5 w 5"/>
                  <a:gd name="T5" fmla="*/ 18 h 28"/>
                  <a:gd name="T6" fmla="*/ 5 w 5"/>
                  <a:gd name="T7" fmla="*/ 8 h 28"/>
                  <a:gd name="T8" fmla="*/ 2 w 5"/>
                  <a:gd name="T9" fmla="*/ 3 h 28"/>
                  <a:gd name="T10" fmla="*/ 0 w 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0" y="28"/>
                    </a:moveTo>
                    <a:lnTo>
                      <a:pt x="2" y="23"/>
                    </a:lnTo>
                    <a:lnTo>
                      <a:pt x="5" y="18"/>
                    </a:lnTo>
                    <a:lnTo>
                      <a:pt x="5" y="8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5" name="Freeform 3115"/>
              <p:cNvSpPr>
                <a:spLocks/>
              </p:cNvSpPr>
              <p:nvPr/>
            </p:nvSpPr>
            <p:spPr bwMode="auto">
              <a:xfrm>
                <a:off x="4617" y="3673"/>
                <a:ext cx="44" cy="37"/>
              </a:xfrm>
              <a:custGeom>
                <a:avLst/>
                <a:gdLst>
                  <a:gd name="T0" fmla="*/ 16 w 44"/>
                  <a:gd name="T1" fmla="*/ 0 h 37"/>
                  <a:gd name="T2" fmla="*/ 6 w 44"/>
                  <a:gd name="T3" fmla="*/ 3 h 37"/>
                  <a:gd name="T4" fmla="*/ 3 w 44"/>
                  <a:gd name="T5" fmla="*/ 6 h 37"/>
                  <a:gd name="T6" fmla="*/ 0 w 44"/>
                  <a:gd name="T7" fmla="*/ 11 h 37"/>
                  <a:gd name="T8" fmla="*/ 0 w 44"/>
                  <a:gd name="T9" fmla="*/ 24 h 37"/>
                  <a:gd name="T10" fmla="*/ 3 w 44"/>
                  <a:gd name="T11" fmla="*/ 31 h 37"/>
                  <a:gd name="T12" fmla="*/ 6 w 44"/>
                  <a:gd name="T13" fmla="*/ 34 h 37"/>
                  <a:gd name="T14" fmla="*/ 16 w 44"/>
                  <a:gd name="T15" fmla="*/ 37 h 37"/>
                  <a:gd name="T16" fmla="*/ 29 w 44"/>
                  <a:gd name="T17" fmla="*/ 37 h 37"/>
                  <a:gd name="T18" fmla="*/ 36 w 44"/>
                  <a:gd name="T19" fmla="*/ 34 h 37"/>
                  <a:gd name="T20" fmla="*/ 39 w 44"/>
                  <a:gd name="T21" fmla="*/ 31 h 37"/>
                  <a:gd name="T22" fmla="*/ 44 w 44"/>
                  <a:gd name="T23" fmla="*/ 24 h 37"/>
                  <a:gd name="T24" fmla="*/ 44 w 44"/>
                  <a:gd name="T25" fmla="*/ 11 h 37"/>
                  <a:gd name="T26" fmla="*/ 39 w 44"/>
                  <a:gd name="T27" fmla="*/ 6 h 37"/>
                  <a:gd name="T28" fmla="*/ 36 w 44"/>
                  <a:gd name="T29" fmla="*/ 3 h 37"/>
                  <a:gd name="T30" fmla="*/ 29 w 44"/>
                  <a:gd name="T3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7">
                    <a:moveTo>
                      <a:pt x="16" y="0"/>
                    </a:moveTo>
                    <a:lnTo>
                      <a:pt x="6" y="3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3" y="31"/>
                    </a:lnTo>
                    <a:lnTo>
                      <a:pt x="6" y="34"/>
                    </a:lnTo>
                    <a:lnTo>
                      <a:pt x="16" y="37"/>
                    </a:lnTo>
                    <a:lnTo>
                      <a:pt x="29" y="37"/>
                    </a:lnTo>
                    <a:lnTo>
                      <a:pt x="36" y="34"/>
                    </a:lnTo>
                    <a:lnTo>
                      <a:pt x="39" y="31"/>
                    </a:lnTo>
                    <a:lnTo>
                      <a:pt x="44" y="24"/>
                    </a:lnTo>
                    <a:lnTo>
                      <a:pt x="44" y="11"/>
                    </a:lnTo>
                    <a:lnTo>
                      <a:pt x="39" y="6"/>
                    </a:lnTo>
                    <a:lnTo>
                      <a:pt x="36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6" name="Freeform 3116"/>
              <p:cNvSpPr>
                <a:spLocks/>
              </p:cNvSpPr>
              <p:nvPr/>
            </p:nvSpPr>
            <p:spPr bwMode="auto">
              <a:xfrm>
                <a:off x="4620" y="3679"/>
                <a:ext cx="3" cy="25"/>
              </a:xfrm>
              <a:custGeom>
                <a:avLst/>
                <a:gdLst>
                  <a:gd name="T0" fmla="*/ 3 w 3"/>
                  <a:gd name="T1" fmla="*/ 0 h 25"/>
                  <a:gd name="T2" fmla="*/ 0 w 3"/>
                  <a:gd name="T3" fmla="*/ 5 h 25"/>
                  <a:gd name="T4" fmla="*/ 0 w 3"/>
                  <a:gd name="T5" fmla="*/ 18 h 25"/>
                  <a:gd name="T6" fmla="*/ 3 w 3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3" y="0"/>
                    </a:moveTo>
                    <a:lnTo>
                      <a:pt x="0" y="5"/>
                    </a:lnTo>
                    <a:lnTo>
                      <a:pt x="0" y="18"/>
                    </a:lnTo>
                    <a:lnTo>
                      <a:pt x="3" y="2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7" name="Freeform 3117"/>
              <p:cNvSpPr>
                <a:spLocks/>
              </p:cNvSpPr>
              <p:nvPr/>
            </p:nvSpPr>
            <p:spPr bwMode="auto">
              <a:xfrm>
                <a:off x="4653" y="3679"/>
                <a:ext cx="3" cy="25"/>
              </a:xfrm>
              <a:custGeom>
                <a:avLst/>
                <a:gdLst>
                  <a:gd name="T0" fmla="*/ 0 w 3"/>
                  <a:gd name="T1" fmla="*/ 25 h 25"/>
                  <a:gd name="T2" fmla="*/ 3 w 3"/>
                  <a:gd name="T3" fmla="*/ 18 h 25"/>
                  <a:gd name="T4" fmla="*/ 3 w 3"/>
                  <a:gd name="T5" fmla="*/ 5 h 25"/>
                  <a:gd name="T6" fmla="*/ 0 w 3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5">
                    <a:moveTo>
                      <a:pt x="0" y="25"/>
                    </a:moveTo>
                    <a:lnTo>
                      <a:pt x="3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8" name="Freeform 3118"/>
              <p:cNvSpPr>
                <a:spLocks/>
              </p:cNvSpPr>
              <p:nvPr/>
            </p:nvSpPr>
            <p:spPr bwMode="auto">
              <a:xfrm>
                <a:off x="4623" y="3673"/>
                <a:ext cx="10" cy="37"/>
              </a:xfrm>
              <a:custGeom>
                <a:avLst/>
                <a:gdLst>
                  <a:gd name="T0" fmla="*/ 10 w 10"/>
                  <a:gd name="T1" fmla="*/ 0 h 37"/>
                  <a:gd name="T2" fmla="*/ 5 w 10"/>
                  <a:gd name="T3" fmla="*/ 3 h 37"/>
                  <a:gd name="T4" fmla="*/ 0 w 10"/>
                  <a:gd name="T5" fmla="*/ 11 h 37"/>
                  <a:gd name="T6" fmla="*/ 0 w 10"/>
                  <a:gd name="T7" fmla="*/ 24 h 37"/>
                  <a:gd name="T8" fmla="*/ 5 w 10"/>
                  <a:gd name="T9" fmla="*/ 34 h 37"/>
                  <a:gd name="T10" fmla="*/ 10 w 10"/>
                  <a:gd name="T11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7">
                    <a:moveTo>
                      <a:pt x="10" y="0"/>
                    </a:moveTo>
                    <a:lnTo>
                      <a:pt x="5" y="3"/>
                    </a:lnTo>
                    <a:lnTo>
                      <a:pt x="0" y="11"/>
                    </a:lnTo>
                    <a:lnTo>
                      <a:pt x="0" y="24"/>
                    </a:lnTo>
                    <a:lnTo>
                      <a:pt x="5" y="34"/>
                    </a:lnTo>
                    <a:lnTo>
                      <a:pt x="10" y="3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59" name="Freeform 3119"/>
              <p:cNvSpPr>
                <a:spLocks/>
              </p:cNvSpPr>
              <p:nvPr/>
            </p:nvSpPr>
            <p:spPr bwMode="auto">
              <a:xfrm>
                <a:off x="4646" y="3673"/>
                <a:ext cx="7" cy="37"/>
              </a:xfrm>
              <a:custGeom>
                <a:avLst/>
                <a:gdLst>
                  <a:gd name="T0" fmla="*/ 0 w 7"/>
                  <a:gd name="T1" fmla="*/ 37 h 37"/>
                  <a:gd name="T2" fmla="*/ 5 w 7"/>
                  <a:gd name="T3" fmla="*/ 34 h 37"/>
                  <a:gd name="T4" fmla="*/ 7 w 7"/>
                  <a:gd name="T5" fmla="*/ 24 h 37"/>
                  <a:gd name="T6" fmla="*/ 7 w 7"/>
                  <a:gd name="T7" fmla="*/ 11 h 37"/>
                  <a:gd name="T8" fmla="*/ 5 w 7"/>
                  <a:gd name="T9" fmla="*/ 3 h 37"/>
                  <a:gd name="T10" fmla="*/ 0 w 7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37">
                    <a:moveTo>
                      <a:pt x="0" y="37"/>
                    </a:moveTo>
                    <a:lnTo>
                      <a:pt x="5" y="34"/>
                    </a:lnTo>
                    <a:lnTo>
                      <a:pt x="7" y="24"/>
                    </a:lnTo>
                    <a:lnTo>
                      <a:pt x="7" y="11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0" name="Line 3120"/>
              <p:cNvSpPr>
                <a:spLocks noChangeShapeType="1"/>
              </p:cNvSpPr>
              <p:nvPr/>
            </p:nvSpPr>
            <p:spPr bwMode="auto">
              <a:xfrm flipV="1">
                <a:off x="4971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1" name="Line 3121"/>
              <p:cNvSpPr>
                <a:spLocks noChangeShapeType="1"/>
              </p:cNvSpPr>
              <p:nvPr/>
            </p:nvSpPr>
            <p:spPr bwMode="auto">
              <a:xfrm>
                <a:off x="4919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2" name="Line 3122"/>
              <p:cNvSpPr>
                <a:spLocks noChangeShapeType="1"/>
              </p:cNvSpPr>
              <p:nvPr/>
            </p:nvSpPr>
            <p:spPr bwMode="auto">
              <a:xfrm>
                <a:off x="4924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3" name="Line 3123"/>
              <p:cNvSpPr>
                <a:spLocks noChangeShapeType="1"/>
              </p:cNvSpPr>
              <p:nvPr/>
            </p:nvSpPr>
            <p:spPr bwMode="auto">
              <a:xfrm>
                <a:off x="4927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4" name="Freeform 3124"/>
              <p:cNvSpPr>
                <a:spLocks/>
              </p:cNvSpPr>
              <p:nvPr/>
            </p:nvSpPr>
            <p:spPr bwMode="auto">
              <a:xfrm>
                <a:off x="4911" y="364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6 w 16"/>
                  <a:gd name="T3" fmla="*/ 8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6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5" name="Line 3125"/>
              <p:cNvSpPr>
                <a:spLocks noChangeShapeType="1"/>
              </p:cNvSpPr>
              <p:nvPr/>
            </p:nvSpPr>
            <p:spPr bwMode="auto">
              <a:xfrm>
                <a:off x="4909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6" name="Line 3126"/>
              <p:cNvSpPr>
                <a:spLocks noChangeShapeType="1"/>
              </p:cNvSpPr>
              <p:nvPr/>
            </p:nvSpPr>
            <p:spPr bwMode="auto">
              <a:xfrm flipH="1">
                <a:off x="4914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7" name="Line 3127"/>
              <p:cNvSpPr>
                <a:spLocks noChangeShapeType="1"/>
              </p:cNvSpPr>
              <p:nvPr/>
            </p:nvSpPr>
            <p:spPr bwMode="auto">
              <a:xfrm flipH="1">
                <a:off x="4917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8" name="Line 3128"/>
              <p:cNvSpPr>
                <a:spLocks noChangeShapeType="1"/>
              </p:cNvSpPr>
              <p:nvPr/>
            </p:nvSpPr>
            <p:spPr bwMode="auto">
              <a:xfrm>
                <a:off x="4927" y="3704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69" name="Line 3129"/>
              <p:cNvSpPr>
                <a:spLocks noChangeShapeType="1"/>
              </p:cNvSpPr>
              <p:nvPr/>
            </p:nvSpPr>
            <p:spPr bwMode="auto">
              <a:xfrm>
                <a:off x="4927" y="3707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0" name="Freeform 3130"/>
              <p:cNvSpPr>
                <a:spLocks/>
              </p:cNvSpPr>
              <p:nvPr/>
            </p:nvSpPr>
            <p:spPr bwMode="auto">
              <a:xfrm>
                <a:off x="4966" y="3699"/>
                <a:ext cx="10" cy="11"/>
              </a:xfrm>
              <a:custGeom>
                <a:avLst/>
                <a:gdLst>
                  <a:gd name="T0" fmla="*/ 5 w 10"/>
                  <a:gd name="T1" fmla="*/ 0 h 11"/>
                  <a:gd name="T2" fmla="*/ 0 w 10"/>
                  <a:gd name="T3" fmla="*/ 5 h 11"/>
                  <a:gd name="T4" fmla="*/ 0 w 10"/>
                  <a:gd name="T5" fmla="*/ 8 h 11"/>
                  <a:gd name="T6" fmla="*/ 5 w 10"/>
                  <a:gd name="T7" fmla="*/ 11 h 11"/>
                  <a:gd name="T8" fmla="*/ 7 w 10"/>
                  <a:gd name="T9" fmla="*/ 11 h 11"/>
                  <a:gd name="T10" fmla="*/ 10 w 10"/>
                  <a:gd name="T11" fmla="*/ 8 h 11"/>
                  <a:gd name="T12" fmla="*/ 10 w 10"/>
                  <a:gd name="T13" fmla="*/ 5 h 11"/>
                  <a:gd name="T14" fmla="*/ 7 w 10"/>
                  <a:gd name="T15" fmla="*/ 0 h 11"/>
                  <a:gd name="T16" fmla="*/ 5 w 10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11">
                    <a:moveTo>
                      <a:pt x="5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10" y="8"/>
                    </a:lnTo>
                    <a:lnTo>
                      <a:pt x="10" y="5"/>
                    </a:lnTo>
                    <a:lnTo>
                      <a:pt x="7" y="0"/>
                    </a:lnTo>
                    <a:lnTo>
                      <a:pt x="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1" name="Rectangle 3131"/>
              <p:cNvSpPr>
                <a:spLocks noChangeArrowheads="1"/>
              </p:cNvSpPr>
              <p:nvPr/>
            </p:nvSpPr>
            <p:spPr bwMode="auto">
              <a:xfrm>
                <a:off x="4971" y="3704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2" name="Freeform 3132"/>
              <p:cNvSpPr>
                <a:spLocks/>
              </p:cNvSpPr>
              <p:nvPr/>
            </p:nvSpPr>
            <p:spPr bwMode="auto">
              <a:xfrm>
                <a:off x="4997" y="3645"/>
                <a:ext cx="43" cy="65"/>
              </a:xfrm>
              <a:custGeom>
                <a:avLst/>
                <a:gdLst>
                  <a:gd name="T0" fmla="*/ 18 w 43"/>
                  <a:gd name="T1" fmla="*/ 0 h 65"/>
                  <a:gd name="T2" fmla="*/ 10 w 43"/>
                  <a:gd name="T3" fmla="*/ 3 h 65"/>
                  <a:gd name="T4" fmla="*/ 5 w 43"/>
                  <a:gd name="T5" fmla="*/ 13 h 65"/>
                  <a:gd name="T6" fmla="*/ 0 w 43"/>
                  <a:gd name="T7" fmla="*/ 28 h 65"/>
                  <a:gd name="T8" fmla="*/ 0 w 43"/>
                  <a:gd name="T9" fmla="*/ 36 h 65"/>
                  <a:gd name="T10" fmla="*/ 5 w 43"/>
                  <a:gd name="T11" fmla="*/ 52 h 65"/>
                  <a:gd name="T12" fmla="*/ 10 w 43"/>
                  <a:gd name="T13" fmla="*/ 62 h 65"/>
                  <a:gd name="T14" fmla="*/ 18 w 43"/>
                  <a:gd name="T15" fmla="*/ 65 h 65"/>
                  <a:gd name="T16" fmla="*/ 25 w 43"/>
                  <a:gd name="T17" fmla="*/ 65 h 65"/>
                  <a:gd name="T18" fmla="*/ 33 w 43"/>
                  <a:gd name="T19" fmla="*/ 62 h 65"/>
                  <a:gd name="T20" fmla="*/ 41 w 43"/>
                  <a:gd name="T21" fmla="*/ 52 h 65"/>
                  <a:gd name="T22" fmla="*/ 43 w 43"/>
                  <a:gd name="T23" fmla="*/ 36 h 65"/>
                  <a:gd name="T24" fmla="*/ 43 w 43"/>
                  <a:gd name="T25" fmla="*/ 28 h 65"/>
                  <a:gd name="T26" fmla="*/ 41 w 43"/>
                  <a:gd name="T27" fmla="*/ 13 h 65"/>
                  <a:gd name="T28" fmla="*/ 33 w 43"/>
                  <a:gd name="T29" fmla="*/ 3 h 65"/>
                  <a:gd name="T30" fmla="*/ 25 w 43"/>
                  <a:gd name="T31" fmla="*/ 0 h 65"/>
                  <a:gd name="T32" fmla="*/ 18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18" y="0"/>
                    </a:moveTo>
                    <a:lnTo>
                      <a:pt x="10" y="3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2"/>
                    </a:lnTo>
                    <a:lnTo>
                      <a:pt x="10" y="62"/>
                    </a:lnTo>
                    <a:lnTo>
                      <a:pt x="18" y="65"/>
                    </a:lnTo>
                    <a:lnTo>
                      <a:pt x="25" y="65"/>
                    </a:lnTo>
                    <a:lnTo>
                      <a:pt x="33" y="62"/>
                    </a:lnTo>
                    <a:lnTo>
                      <a:pt x="41" y="52"/>
                    </a:lnTo>
                    <a:lnTo>
                      <a:pt x="43" y="36"/>
                    </a:lnTo>
                    <a:lnTo>
                      <a:pt x="43" y="28"/>
                    </a:lnTo>
                    <a:lnTo>
                      <a:pt x="41" y="13"/>
                    </a:lnTo>
                    <a:lnTo>
                      <a:pt x="33" y="3"/>
                    </a:lnTo>
                    <a:lnTo>
                      <a:pt x="25" y="0"/>
                    </a:lnTo>
                    <a:lnTo>
                      <a:pt x="1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3" name="Freeform 3133"/>
              <p:cNvSpPr>
                <a:spLocks/>
              </p:cNvSpPr>
              <p:nvPr/>
            </p:nvSpPr>
            <p:spPr bwMode="auto">
              <a:xfrm>
                <a:off x="5002" y="3650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7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7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4" name="Freeform 3134"/>
              <p:cNvSpPr>
                <a:spLocks/>
              </p:cNvSpPr>
              <p:nvPr/>
            </p:nvSpPr>
            <p:spPr bwMode="auto">
              <a:xfrm>
                <a:off x="5030" y="3650"/>
                <a:ext cx="8" cy="54"/>
              </a:xfrm>
              <a:custGeom>
                <a:avLst/>
                <a:gdLst>
                  <a:gd name="T0" fmla="*/ 0 w 8"/>
                  <a:gd name="T1" fmla="*/ 54 h 54"/>
                  <a:gd name="T2" fmla="*/ 5 w 8"/>
                  <a:gd name="T3" fmla="*/ 47 h 54"/>
                  <a:gd name="T4" fmla="*/ 8 w 8"/>
                  <a:gd name="T5" fmla="*/ 34 h 54"/>
                  <a:gd name="T6" fmla="*/ 8 w 8"/>
                  <a:gd name="T7" fmla="*/ 18 h 54"/>
                  <a:gd name="T8" fmla="*/ 5 w 8"/>
                  <a:gd name="T9" fmla="*/ 8 h 54"/>
                  <a:gd name="T10" fmla="*/ 0 w 8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54">
                    <a:moveTo>
                      <a:pt x="0" y="54"/>
                    </a:moveTo>
                    <a:lnTo>
                      <a:pt x="5" y="47"/>
                    </a:lnTo>
                    <a:lnTo>
                      <a:pt x="8" y="34"/>
                    </a:lnTo>
                    <a:lnTo>
                      <a:pt x="8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5" name="Freeform 3135"/>
              <p:cNvSpPr>
                <a:spLocks/>
              </p:cNvSpPr>
              <p:nvPr/>
            </p:nvSpPr>
            <p:spPr bwMode="auto">
              <a:xfrm>
                <a:off x="5004" y="3645"/>
                <a:ext cx="11" cy="65"/>
              </a:xfrm>
              <a:custGeom>
                <a:avLst/>
                <a:gdLst>
                  <a:gd name="T0" fmla="*/ 11 w 11"/>
                  <a:gd name="T1" fmla="*/ 0 h 65"/>
                  <a:gd name="T2" fmla="*/ 5 w 11"/>
                  <a:gd name="T3" fmla="*/ 3 h 65"/>
                  <a:gd name="T4" fmla="*/ 3 w 11"/>
                  <a:gd name="T5" fmla="*/ 8 h 65"/>
                  <a:gd name="T6" fmla="*/ 0 w 11"/>
                  <a:gd name="T7" fmla="*/ 23 h 65"/>
                  <a:gd name="T8" fmla="*/ 0 w 11"/>
                  <a:gd name="T9" fmla="*/ 39 h 65"/>
                  <a:gd name="T10" fmla="*/ 3 w 11"/>
                  <a:gd name="T11" fmla="*/ 54 h 65"/>
                  <a:gd name="T12" fmla="*/ 5 w 11"/>
                  <a:gd name="T13" fmla="*/ 62 h 65"/>
                  <a:gd name="T14" fmla="*/ 11 w 11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65">
                    <a:moveTo>
                      <a:pt x="11" y="0"/>
                    </a:moveTo>
                    <a:lnTo>
                      <a:pt x="5" y="3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1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6" name="Freeform 3136"/>
              <p:cNvSpPr>
                <a:spLocks/>
              </p:cNvSpPr>
              <p:nvPr/>
            </p:nvSpPr>
            <p:spPr bwMode="auto">
              <a:xfrm>
                <a:off x="5022" y="3645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6 w 13"/>
                  <a:gd name="T3" fmla="*/ 62 h 65"/>
                  <a:gd name="T4" fmla="*/ 8 w 13"/>
                  <a:gd name="T5" fmla="*/ 54 h 65"/>
                  <a:gd name="T6" fmla="*/ 13 w 13"/>
                  <a:gd name="T7" fmla="*/ 39 h 65"/>
                  <a:gd name="T8" fmla="*/ 13 w 13"/>
                  <a:gd name="T9" fmla="*/ 23 h 65"/>
                  <a:gd name="T10" fmla="*/ 8 w 13"/>
                  <a:gd name="T11" fmla="*/ 8 h 65"/>
                  <a:gd name="T12" fmla="*/ 6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6" y="62"/>
                    </a:lnTo>
                    <a:lnTo>
                      <a:pt x="8" y="54"/>
                    </a:lnTo>
                    <a:lnTo>
                      <a:pt x="13" y="39"/>
                    </a:lnTo>
                    <a:lnTo>
                      <a:pt x="13" y="23"/>
                    </a:lnTo>
                    <a:lnTo>
                      <a:pt x="8" y="8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7" name="Line 3137"/>
              <p:cNvSpPr>
                <a:spLocks noChangeShapeType="1"/>
              </p:cNvSpPr>
              <p:nvPr/>
            </p:nvSpPr>
            <p:spPr bwMode="auto">
              <a:xfrm flipV="1">
                <a:off x="5353" y="3526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8" name="Line 3138"/>
              <p:cNvSpPr>
                <a:spLocks noChangeShapeType="1"/>
              </p:cNvSpPr>
              <p:nvPr/>
            </p:nvSpPr>
            <p:spPr bwMode="auto">
              <a:xfrm>
                <a:off x="5301" y="3650"/>
                <a:ext cx="1" cy="60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79" name="Line 3139"/>
              <p:cNvSpPr>
                <a:spLocks noChangeShapeType="1"/>
              </p:cNvSpPr>
              <p:nvPr/>
            </p:nvSpPr>
            <p:spPr bwMode="auto">
              <a:xfrm>
                <a:off x="5303" y="3650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0" name="Line 3140"/>
              <p:cNvSpPr>
                <a:spLocks noChangeShapeType="1"/>
              </p:cNvSpPr>
              <p:nvPr/>
            </p:nvSpPr>
            <p:spPr bwMode="auto">
              <a:xfrm>
                <a:off x="5306" y="3645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1" name="Freeform 3141"/>
              <p:cNvSpPr>
                <a:spLocks/>
              </p:cNvSpPr>
              <p:nvPr/>
            </p:nvSpPr>
            <p:spPr bwMode="auto">
              <a:xfrm>
                <a:off x="5291" y="3645"/>
                <a:ext cx="15" cy="13"/>
              </a:xfrm>
              <a:custGeom>
                <a:avLst/>
                <a:gdLst>
                  <a:gd name="T0" fmla="*/ 15 w 15"/>
                  <a:gd name="T1" fmla="*/ 0 h 13"/>
                  <a:gd name="T2" fmla="*/ 7 w 15"/>
                  <a:gd name="T3" fmla="*/ 8 h 13"/>
                  <a:gd name="T4" fmla="*/ 0 w 15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13">
                    <a:moveTo>
                      <a:pt x="15" y="0"/>
                    </a:moveTo>
                    <a:lnTo>
                      <a:pt x="7" y="8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2" name="Line 3142"/>
              <p:cNvSpPr>
                <a:spLocks noChangeShapeType="1"/>
              </p:cNvSpPr>
              <p:nvPr/>
            </p:nvSpPr>
            <p:spPr bwMode="auto">
              <a:xfrm>
                <a:off x="5288" y="3710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3" name="Line 3143"/>
              <p:cNvSpPr>
                <a:spLocks noChangeShapeType="1"/>
              </p:cNvSpPr>
              <p:nvPr/>
            </p:nvSpPr>
            <p:spPr bwMode="auto">
              <a:xfrm flipH="1">
                <a:off x="5293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4" name="Line 3144"/>
              <p:cNvSpPr>
                <a:spLocks noChangeShapeType="1"/>
              </p:cNvSpPr>
              <p:nvPr/>
            </p:nvSpPr>
            <p:spPr bwMode="auto">
              <a:xfrm flipH="1">
                <a:off x="5298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5" name="Line 3145"/>
              <p:cNvSpPr>
                <a:spLocks noChangeShapeType="1"/>
              </p:cNvSpPr>
              <p:nvPr/>
            </p:nvSpPr>
            <p:spPr bwMode="auto">
              <a:xfrm>
                <a:off x="5306" y="3704"/>
                <a:ext cx="3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6" name="Line 3146"/>
              <p:cNvSpPr>
                <a:spLocks noChangeShapeType="1"/>
              </p:cNvSpPr>
              <p:nvPr/>
            </p:nvSpPr>
            <p:spPr bwMode="auto">
              <a:xfrm>
                <a:off x="5306" y="3707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7" name="Freeform 3147"/>
              <p:cNvSpPr>
                <a:spLocks/>
              </p:cNvSpPr>
              <p:nvPr/>
            </p:nvSpPr>
            <p:spPr bwMode="auto">
              <a:xfrm>
                <a:off x="5347" y="3699"/>
                <a:ext cx="8" cy="11"/>
              </a:xfrm>
              <a:custGeom>
                <a:avLst/>
                <a:gdLst>
                  <a:gd name="T0" fmla="*/ 3 w 8"/>
                  <a:gd name="T1" fmla="*/ 0 h 11"/>
                  <a:gd name="T2" fmla="*/ 0 w 8"/>
                  <a:gd name="T3" fmla="*/ 5 h 11"/>
                  <a:gd name="T4" fmla="*/ 0 w 8"/>
                  <a:gd name="T5" fmla="*/ 8 h 11"/>
                  <a:gd name="T6" fmla="*/ 3 w 8"/>
                  <a:gd name="T7" fmla="*/ 11 h 11"/>
                  <a:gd name="T8" fmla="*/ 6 w 8"/>
                  <a:gd name="T9" fmla="*/ 11 h 11"/>
                  <a:gd name="T10" fmla="*/ 8 w 8"/>
                  <a:gd name="T11" fmla="*/ 8 h 11"/>
                  <a:gd name="T12" fmla="*/ 8 w 8"/>
                  <a:gd name="T13" fmla="*/ 5 h 11"/>
                  <a:gd name="T14" fmla="*/ 6 w 8"/>
                  <a:gd name="T15" fmla="*/ 0 h 11"/>
                  <a:gd name="T16" fmla="*/ 3 w 8"/>
                  <a:gd name="T1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1">
                    <a:moveTo>
                      <a:pt x="3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6" y="0"/>
                    </a:lnTo>
                    <a:lnTo>
                      <a:pt x="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8" name="Rectangle 3148"/>
              <p:cNvSpPr>
                <a:spLocks noChangeArrowheads="1"/>
              </p:cNvSpPr>
              <p:nvPr/>
            </p:nvSpPr>
            <p:spPr bwMode="auto">
              <a:xfrm>
                <a:off x="5350" y="370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89" name="Rectangle 3149"/>
              <p:cNvSpPr>
                <a:spLocks noChangeArrowheads="1"/>
              </p:cNvSpPr>
              <p:nvPr/>
            </p:nvSpPr>
            <p:spPr bwMode="auto">
              <a:xfrm>
                <a:off x="5381" y="3658"/>
                <a:ext cx="2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0" name="Freeform 3150"/>
              <p:cNvSpPr>
                <a:spLocks/>
              </p:cNvSpPr>
              <p:nvPr/>
            </p:nvSpPr>
            <p:spPr bwMode="auto">
              <a:xfrm>
                <a:off x="5378" y="3645"/>
                <a:ext cx="42" cy="65"/>
              </a:xfrm>
              <a:custGeom>
                <a:avLst/>
                <a:gdLst>
                  <a:gd name="T0" fmla="*/ 3 w 42"/>
                  <a:gd name="T1" fmla="*/ 8 h 65"/>
                  <a:gd name="T2" fmla="*/ 5 w 42"/>
                  <a:gd name="T3" fmla="*/ 8 h 65"/>
                  <a:gd name="T4" fmla="*/ 8 w 42"/>
                  <a:gd name="T5" fmla="*/ 13 h 65"/>
                  <a:gd name="T6" fmla="*/ 8 w 42"/>
                  <a:gd name="T7" fmla="*/ 16 h 65"/>
                  <a:gd name="T8" fmla="*/ 5 w 42"/>
                  <a:gd name="T9" fmla="*/ 18 h 65"/>
                  <a:gd name="T10" fmla="*/ 3 w 42"/>
                  <a:gd name="T11" fmla="*/ 18 h 65"/>
                  <a:gd name="T12" fmla="*/ 0 w 42"/>
                  <a:gd name="T13" fmla="*/ 16 h 65"/>
                  <a:gd name="T14" fmla="*/ 0 w 42"/>
                  <a:gd name="T15" fmla="*/ 13 h 65"/>
                  <a:gd name="T16" fmla="*/ 3 w 42"/>
                  <a:gd name="T17" fmla="*/ 5 h 65"/>
                  <a:gd name="T18" fmla="*/ 5 w 42"/>
                  <a:gd name="T19" fmla="*/ 3 h 65"/>
                  <a:gd name="T20" fmla="*/ 16 w 42"/>
                  <a:gd name="T21" fmla="*/ 0 h 65"/>
                  <a:gd name="T22" fmla="*/ 26 w 42"/>
                  <a:gd name="T23" fmla="*/ 0 h 65"/>
                  <a:gd name="T24" fmla="*/ 36 w 42"/>
                  <a:gd name="T25" fmla="*/ 3 h 65"/>
                  <a:gd name="T26" fmla="*/ 39 w 42"/>
                  <a:gd name="T27" fmla="*/ 5 h 65"/>
                  <a:gd name="T28" fmla="*/ 42 w 42"/>
                  <a:gd name="T29" fmla="*/ 13 h 65"/>
                  <a:gd name="T30" fmla="*/ 42 w 42"/>
                  <a:gd name="T31" fmla="*/ 18 h 65"/>
                  <a:gd name="T32" fmla="*/ 39 w 42"/>
                  <a:gd name="T33" fmla="*/ 23 h 65"/>
                  <a:gd name="T34" fmla="*/ 31 w 42"/>
                  <a:gd name="T35" fmla="*/ 31 h 65"/>
                  <a:gd name="T36" fmla="*/ 16 w 42"/>
                  <a:gd name="T37" fmla="*/ 36 h 65"/>
                  <a:gd name="T38" fmla="*/ 8 w 42"/>
                  <a:gd name="T39" fmla="*/ 39 h 65"/>
                  <a:gd name="T40" fmla="*/ 3 w 42"/>
                  <a:gd name="T41" fmla="*/ 46 h 65"/>
                  <a:gd name="T42" fmla="*/ 0 w 42"/>
                  <a:gd name="T43" fmla="*/ 54 h 65"/>
                  <a:gd name="T44" fmla="*/ 0 w 42"/>
                  <a:gd name="T4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65">
                    <a:moveTo>
                      <a:pt x="3" y="8"/>
                    </a:moveTo>
                    <a:lnTo>
                      <a:pt x="5" y="8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5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3" y="5"/>
                    </a:lnTo>
                    <a:lnTo>
                      <a:pt x="5" y="3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36" y="3"/>
                    </a:lnTo>
                    <a:lnTo>
                      <a:pt x="39" y="5"/>
                    </a:lnTo>
                    <a:lnTo>
                      <a:pt x="42" y="13"/>
                    </a:lnTo>
                    <a:lnTo>
                      <a:pt x="42" y="18"/>
                    </a:lnTo>
                    <a:lnTo>
                      <a:pt x="39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8" y="39"/>
                    </a:lnTo>
                    <a:lnTo>
                      <a:pt x="3" y="46"/>
                    </a:lnTo>
                    <a:lnTo>
                      <a:pt x="0" y="54"/>
                    </a:lnTo>
                    <a:lnTo>
                      <a:pt x="0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1" name="Freeform 3151"/>
              <p:cNvSpPr>
                <a:spLocks/>
              </p:cNvSpPr>
              <p:nvPr/>
            </p:nvSpPr>
            <p:spPr bwMode="auto">
              <a:xfrm>
                <a:off x="5414" y="3650"/>
                <a:ext cx="3" cy="18"/>
              </a:xfrm>
              <a:custGeom>
                <a:avLst/>
                <a:gdLst>
                  <a:gd name="T0" fmla="*/ 0 w 3"/>
                  <a:gd name="T1" fmla="*/ 0 h 18"/>
                  <a:gd name="T2" fmla="*/ 3 w 3"/>
                  <a:gd name="T3" fmla="*/ 8 h 18"/>
                  <a:gd name="T4" fmla="*/ 3 w 3"/>
                  <a:gd name="T5" fmla="*/ 13 h 18"/>
                  <a:gd name="T6" fmla="*/ 0 w 3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8">
                    <a:moveTo>
                      <a:pt x="0" y="0"/>
                    </a:moveTo>
                    <a:lnTo>
                      <a:pt x="3" y="8"/>
                    </a:lnTo>
                    <a:lnTo>
                      <a:pt x="3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2" name="Freeform 3152"/>
              <p:cNvSpPr>
                <a:spLocks/>
              </p:cNvSpPr>
              <p:nvPr/>
            </p:nvSpPr>
            <p:spPr bwMode="auto">
              <a:xfrm>
                <a:off x="5394" y="3645"/>
                <a:ext cx="20" cy="36"/>
              </a:xfrm>
              <a:custGeom>
                <a:avLst/>
                <a:gdLst>
                  <a:gd name="T0" fmla="*/ 10 w 20"/>
                  <a:gd name="T1" fmla="*/ 0 h 36"/>
                  <a:gd name="T2" fmla="*/ 18 w 20"/>
                  <a:gd name="T3" fmla="*/ 3 h 36"/>
                  <a:gd name="T4" fmla="*/ 20 w 20"/>
                  <a:gd name="T5" fmla="*/ 13 h 36"/>
                  <a:gd name="T6" fmla="*/ 20 w 20"/>
                  <a:gd name="T7" fmla="*/ 18 h 36"/>
                  <a:gd name="T8" fmla="*/ 18 w 20"/>
                  <a:gd name="T9" fmla="*/ 23 h 36"/>
                  <a:gd name="T10" fmla="*/ 10 w 20"/>
                  <a:gd name="T11" fmla="*/ 31 h 36"/>
                  <a:gd name="T12" fmla="*/ 0 w 20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lnTo>
                      <a:pt x="18" y="3"/>
                    </a:lnTo>
                    <a:lnTo>
                      <a:pt x="20" y="13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0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3" name="Freeform 3153"/>
              <p:cNvSpPr>
                <a:spLocks/>
              </p:cNvSpPr>
              <p:nvPr/>
            </p:nvSpPr>
            <p:spPr bwMode="auto">
              <a:xfrm>
                <a:off x="5378" y="3699"/>
                <a:ext cx="42" cy="5"/>
              </a:xfrm>
              <a:custGeom>
                <a:avLst/>
                <a:gdLst>
                  <a:gd name="T0" fmla="*/ 0 w 42"/>
                  <a:gd name="T1" fmla="*/ 5 h 5"/>
                  <a:gd name="T2" fmla="*/ 3 w 42"/>
                  <a:gd name="T3" fmla="*/ 0 h 5"/>
                  <a:gd name="T4" fmla="*/ 8 w 42"/>
                  <a:gd name="T5" fmla="*/ 0 h 5"/>
                  <a:gd name="T6" fmla="*/ 24 w 42"/>
                  <a:gd name="T7" fmla="*/ 5 h 5"/>
                  <a:gd name="T8" fmla="*/ 36 w 42"/>
                  <a:gd name="T9" fmla="*/ 5 h 5"/>
                  <a:gd name="T10" fmla="*/ 42 w 4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5">
                    <a:moveTo>
                      <a:pt x="0" y="5"/>
                    </a:moveTo>
                    <a:lnTo>
                      <a:pt x="3" y="0"/>
                    </a:lnTo>
                    <a:lnTo>
                      <a:pt x="8" y="0"/>
                    </a:lnTo>
                    <a:lnTo>
                      <a:pt x="24" y="5"/>
                    </a:lnTo>
                    <a:lnTo>
                      <a:pt x="36" y="5"/>
                    </a:lnTo>
                    <a:lnTo>
                      <a:pt x="4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4" name="Freeform 3154"/>
              <p:cNvSpPr>
                <a:spLocks/>
              </p:cNvSpPr>
              <p:nvPr/>
            </p:nvSpPr>
            <p:spPr bwMode="auto">
              <a:xfrm>
                <a:off x="5386" y="3699"/>
                <a:ext cx="31" cy="8"/>
              </a:xfrm>
              <a:custGeom>
                <a:avLst/>
                <a:gdLst>
                  <a:gd name="T0" fmla="*/ 0 w 31"/>
                  <a:gd name="T1" fmla="*/ 0 h 8"/>
                  <a:gd name="T2" fmla="*/ 16 w 31"/>
                  <a:gd name="T3" fmla="*/ 8 h 8"/>
                  <a:gd name="T4" fmla="*/ 28 w 31"/>
                  <a:gd name="T5" fmla="*/ 8 h 8"/>
                  <a:gd name="T6" fmla="*/ 31 w 31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8">
                    <a:moveTo>
                      <a:pt x="0" y="0"/>
                    </a:moveTo>
                    <a:lnTo>
                      <a:pt x="16" y="8"/>
                    </a:lnTo>
                    <a:lnTo>
                      <a:pt x="28" y="8"/>
                    </a:lnTo>
                    <a:lnTo>
                      <a:pt x="31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5" name="Freeform 3155"/>
              <p:cNvSpPr>
                <a:spLocks/>
              </p:cNvSpPr>
              <p:nvPr/>
            </p:nvSpPr>
            <p:spPr bwMode="auto">
              <a:xfrm>
                <a:off x="5386" y="3694"/>
                <a:ext cx="34" cy="16"/>
              </a:xfrm>
              <a:custGeom>
                <a:avLst/>
                <a:gdLst>
                  <a:gd name="T0" fmla="*/ 0 w 34"/>
                  <a:gd name="T1" fmla="*/ 5 h 16"/>
                  <a:gd name="T2" fmla="*/ 16 w 34"/>
                  <a:gd name="T3" fmla="*/ 16 h 16"/>
                  <a:gd name="T4" fmla="*/ 28 w 34"/>
                  <a:gd name="T5" fmla="*/ 16 h 16"/>
                  <a:gd name="T6" fmla="*/ 31 w 34"/>
                  <a:gd name="T7" fmla="*/ 13 h 16"/>
                  <a:gd name="T8" fmla="*/ 34 w 34"/>
                  <a:gd name="T9" fmla="*/ 5 h 16"/>
                  <a:gd name="T10" fmla="*/ 34 w 34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16">
                    <a:moveTo>
                      <a:pt x="0" y="5"/>
                    </a:moveTo>
                    <a:lnTo>
                      <a:pt x="16" y="16"/>
                    </a:lnTo>
                    <a:lnTo>
                      <a:pt x="28" y="16"/>
                    </a:lnTo>
                    <a:lnTo>
                      <a:pt x="31" y="13"/>
                    </a:lnTo>
                    <a:lnTo>
                      <a:pt x="34" y="5"/>
                    </a:lnTo>
                    <a:lnTo>
                      <a:pt x="3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6" name="Line 3156"/>
              <p:cNvSpPr>
                <a:spLocks noChangeShapeType="1"/>
              </p:cNvSpPr>
              <p:nvPr/>
            </p:nvSpPr>
            <p:spPr bwMode="auto">
              <a:xfrm flipV="1">
                <a:off x="316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7" name="Line 3157"/>
              <p:cNvSpPr>
                <a:spLocks noChangeShapeType="1"/>
              </p:cNvSpPr>
              <p:nvPr/>
            </p:nvSpPr>
            <p:spPr bwMode="auto">
              <a:xfrm flipV="1">
                <a:off x="3261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8" name="Line 3158"/>
              <p:cNvSpPr>
                <a:spLocks noChangeShapeType="1"/>
              </p:cNvSpPr>
              <p:nvPr/>
            </p:nvSpPr>
            <p:spPr bwMode="auto">
              <a:xfrm flipV="1">
                <a:off x="3356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99" name="Line 3159"/>
              <p:cNvSpPr>
                <a:spLocks noChangeShapeType="1"/>
              </p:cNvSpPr>
              <p:nvPr/>
            </p:nvSpPr>
            <p:spPr bwMode="auto">
              <a:xfrm flipV="1">
                <a:off x="354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0" name="Line 3160"/>
              <p:cNvSpPr>
                <a:spLocks noChangeShapeType="1"/>
              </p:cNvSpPr>
              <p:nvPr/>
            </p:nvSpPr>
            <p:spPr bwMode="auto">
              <a:xfrm flipV="1">
                <a:off x="3640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1" name="Line 3161"/>
              <p:cNvSpPr>
                <a:spLocks noChangeShapeType="1"/>
              </p:cNvSpPr>
              <p:nvPr/>
            </p:nvSpPr>
            <p:spPr bwMode="auto">
              <a:xfrm flipV="1">
                <a:off x="373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2" name="Line 3162"/>
              <p:cNvSpPr>
                <a:spLocks noChangeShapeType="1"/>
              </p:cNvSpPr>
              <p:nvPr/>
            </p:nvSpPr>
            <p:spPr bwMode="auto">
              <a:xfrm flipV="1">
                <a:off x="3926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3" name="Line 3163"/>
              <p:cNvSpPr>
                <a:spLocks noChangeShapeType="1"/>
              </p:cNvSpPr>
              <p:nvPr/>
            </p:nvSpPr>
            <p:spPr bwMode="auto">
              <a:xfrm flipV="1">
                <a:off x="4022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4" name="Line 3164"/>
              <p:cNvSpPr>
                <a:spLocks noChangeShapeType="1"/>
              </p:cNvSpPr>
              <p:nvPr/>
            </p:nvSpPr>
            <p:spPr bwMode="auto">
              <a:xfrm flipV="1">
                <a:off x="4114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5" name="Line 3165"/>
              <p:cNvSpPr>
                <a:spLocks noChangeShapeType="1"/>
              </p:cNvSpPr>
              <p:nvPr/>
            </p:nvSpPr>
            <p:spPr bwMode="auto">
              <a:xfrm flipV="1">
                <a:off x="430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6" name="Line 3166"/>
              <p:cNvSpPr>
                <a:spLocks noChangeShapeType="1"/>
              </p:cNvSpPr>
              <p:nvPr/>
            </p:nvSpPr>
            <p:spPr bwMode="auto">
              <a:xfrm flipV="1">
                <a:off x="4401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7" name="Line 3167"/>
              <p:cNvSpPr>
                <a:spLocks noChangeShapeType="1"/>
              </p:cNvSpPr>
              <p:nvPr/>
            </p:nvSpPr>
            <p:spPr bwMode="auto">
              <a:xfrm flipV="1">
                <a:off x="4496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8" name="Line 3168"/>
              <p:cNvSpPr>
                <a:spLocks noChangeShapeType="1"/>
              </p:cNvSpPr>
              <p:nvPr/>
            </p:nvSpPr>
            <p:spPr bwMode="auto">
              <a:xfrm flipV="1">
                <a:off x="4687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09" name="Line 3169"/>
              <p:cNvSpPr>
                <a:spLocks noChangeShapeType="1"/>
              </p:cNvSpPr>
              <p:nvPr/>
            </p:nvSpPr>
            <p:spPr bwMode="auto">
              <a:xfrm flipV="1">
                <a:off x="4780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0" name="Line 3170"/>
              <p:cNvSpPr>
                <a:spLocks noChangeShapeType="1"/>
              </p:cNvSpPr>
              <p:nvPr/>
            </p:nvSpPr>
            <p:spPr bwMode="auto">
              <a:xfrm flipV="1">
                <a:off x="4875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1" name="Line 3171"/>
              <p:cNvSpPr>
                <a:spLocks noChangeShapeType="1"/>
              </p:cNvSpPr>
              <p:nvPr/>
            </p:nvSpPr>
            <p:spPr bwMode="auto">
              <a:xfrm flipV="1">
                <a:off x="5066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2" name="Line 3172"/>
              <p:cNvSpPr>
                <a:spLocks noChangeShapeType="1"/>
              </p:cNvSpPr>
              <p:nvPr/>
            </p:nvSpPr>
            <p:spPr bwMode="auto">
              <a:xfrm flipV="1">
                <a:off x="5162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3" name="Line 3173"/>
              <p:cNvSpPr>
                <a:spLocks noChangeShapeType="1"/>
              </p:cNvSpPr>
              <p:nvPr/>
            </p:nvSpPr>
            <p:spPr bwMode="auto">
              <a:xfrm flipV="1">
                <a:off x="5257" y="3550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4" name="Line 3174"/>
              <p:cNvSpPr>
                <a:spLocks noChangeShapeType="1"/>
              </p:cNvSpPr>
              <p:nvPr/>
            </p:nvSpPr>
            <p:spPr bwMode="auto">
              <a:xfrm flipV="1">
                <a:off x="3070" y="1287"/>
                <a:ext cx="1" cy="22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5" name="Line 3175"/>
              <p:cNvSpPr>
                <a:spLocks noChangeShapeType="1"/>
              </p:cNvSpPr>
              <p:nvPr/>
            </p:nvSpPr>
            <p:spPr bwMode="auto">
              <a:xfrm>
                <a:off x="3070" y="3573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6" name="Freeform 3176"/>
              <p:cNvSpPr>
                <a:spLocks/>
              </p:cNvSpPr>
              <p:nvPr/>
            </p:nvSpPr>
            <p:spPr bwMode="auto">
              <a:xfrm>
                <a:off x="2892" y="3506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7" name="Freeform 3177"/>
              <p:cNvSpPr>
                <a:spLocks/>
              </p:cNvSpPr>
              <p:nvPr/>
            </p:nvSpPr>
            <p:spPr bwMode="auto">
              <a:xfrm>
                <a:off x="2897" y="3511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21 h 54"/>
                  <a:gd name="T6" fmla="*/ 0 w 5"/>
                  <a:gd name="T7" fmla="*/ 36 h 54"/>
                  <a:gd name="T8" fmla="*/ 2 w 5"/>
                  <a:gd name="T9" fmla="*/ 46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6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8" name="Freeform 3178"/>
              <p:cNvSpPr>
                <a:spLocks/>
              </p:cNvSpPr>
              <p:nvPr/>
            </p:nvSpPr>
            <p:spPr bwMode="auto">
              <a:xfrm>
                <a:off x="2928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19" name="Freeform 3179"/>
              <p:cNvSpPr>
                <a:spLocks/>
              </p:cNvSpPr>
              <p:nvPr/>
            </p:nvSpPr>
            <p:spPr bwMode="auto">
              <a:xfrm>
                <a:off x="2899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0" name="Freeform 3180"/>
              <p:cNvSpPr>
                <a:spLocks/>
              </p:cNvSpPr>
              <p:nvPr/>
            </p:nvSpPr>
            <p:spPr bwMode="auto">
              <a:xfrm>
                <a:off x="2918" y="3506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41 h 64"/>
                  <a:gd name="T8" fmla="*/ 12 w 12"/>
                  <a:gd name="T9" fmla="*/ 26 h 64"/>
                  <a:gd name="T10" fmla="*/ 10 w 12"/>
                  <a:gd name="T11" fmla="*/ 10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1" name="Freeform 3181"/>
              <p:cNvSpPr>
                <a:spLocks/>
              </p:cNvSpPr>
              <p:nvPr/>
            </p:nvSpPr>
            <p:spPr bwMode="auto">
              <a:xfrm>
                <a:off x="2959" y="3560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5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5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2" name="Rectangle 3182"/>
              <p:cNvSpPr>
                <a:spLocks noChangeArrowheads="1"/>
              </p:cNvSpPr>
              <p:nvPr/>
            </p:nvSpPr>
            <p:spPr bwMode="auto">
              <a:xfrm>
                <a:off x="2961" y="3565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3" name="Freeform 3183"/>
              <p:cNvSpPr>
                <a:spLocks/>
              </p:cNvSpPr>
              <p:nvPr/>
            </p:nvSpPr>
            <p:spPr bwMode="auto">
              <a:xfrm>
                <a:off x="2987" y="3506"/>
                <a:ext cx="44" cy="64"/>
              </a:xfrm>
              <a:custGeom>
                <a:avLst/>
                <a:gdLst>
                  <a:gd name="T0" fmla="*/ 21 w 44"/>
                  <a:gd name="T1" fmla="*/ 0 h 64"/>
                  <a:gd name="T2" fmla="*/ 11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1 w 44"/>
                  <a:gd name="T13" fmla="*/ 62 h 64"/>
                  <a:gd name="T14" fmla="*/ 21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1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1" y="0"/>
                    </a:moveTo>
                    <a:lnTo>
                      <a:pt x="11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1" y="62"/>
                    </a:lnTo>
                    <a:lnTo>
                      <a:pt x="21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4" name="Freeform 3184"/>
              <p:cNvSpPr>
                <a:spLocks/>
              </p:cNvSpPr>
              <p:nvPr/>
            </p:nvSpPr>
            <p:spPr bwMode="auto">
              <a:xfrm>
                <a:off x="2992" y="3511"/>
                <a:ext cx="6" cy="54"/>
              </a:xfrm>
              <a:custGeom>
                <a:avLst/>
                <a:gdLst>
                  <a:gd name="T0" fmla="*/ 6 w 6"/>
                  <a:gd name="T1" fmla="*/ 0 h 54"/>
                  <a:gd name="T2" fmla="*/ 3 w 6"/>
                  <a:gd name="T3" fmla="*/ 8 h 54"/>
                  <a:gd name="T4" fmla="*/ 0 w 6"/>
                  <a:gd name="T5" fmla="*/ 21 h 54"/>
                  <a:gd name="T6" fmla="*/ 0 w 6"/>
                  <a:gd name="T7" fmla="*/ 36 h 54"/>
                  <a:gd name="T8" fmla="*/ 3 w 6"/>
                  <a:gd name="T9" fmla="*/ 46 h 54"/>
                  <a:gd name="T10" fmla="*/ 6 w 6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4">
                    <a:moveTo>
                      <a:pt x="6" y="0"/>
                    </a:moveTo>
                    <a:lnTo>
                      <a:pt x="3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3" y="46"/>
                    </a:lnTo>
                    <a:lnTo>
                      <a:pt x="6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5" name="Freeform 3185"/>
              <p:cNvSpPr>
                <a:spLocks/>
              </p:cNvSpPr>
              <p:nvPr/>
            </p:nvSpPr>
            <p:spPr bwMode="auto">
              <a:xfrm>
                <a:off x="3023" y="3511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3 w 5"/>
                  <a:gd name="T3" fmla="*/ 46 h 54"/>
                  <a:gd name="T4" fmla="*/ 5 w 5"/>
                  <a:gd name="T5" fmla="*/ 36 h 54"/>
                  <a:gd name="T6" fmla="*/ 5 w 5"/>
                  <a:gd name="T7" fmla="*/ 21 h 54"/>
                  <a:gd name="T8" fmla="*/ 3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3" y="46"/>
                    </a:lnTo>
                    <a:lnTo>
                      <a:pt x="5" y="36"/>
                    </a:lnTo>
                    <a:lnTo>
                      <a:pt x="5" y="21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6" name="Freeform 3186"/>
              <p:cNvSpPr>
                <a:spLocks/>
              </p:cNvSpPr>
              <p:nvPr/>
            </p:nvSpPr>
            <p:spPr bwMode="auto">
              <a:xfrm>
                <a:off x="2995" y="3506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5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4 h 64"/>
                  <a:gd name="T12" fmla="*/ 5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5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4"/>
                    </a:lnTo>
                    <a:lnTo>
                      <a:pt x="5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7" name="Freeform 3187"/>
              <p:cNvSpPr>
                <a:spLocks/>
              </p:cNvSpPr>
              <p:nvPr/>
            </p:nvSpPr>
            <p:spPr bwMode="auto">
              <a:xfrm>
                <a:off x="3013" y="3506"/>
                <a:ext cx="13" cy="64"/>
              </a:xfrm>
              <a:custGeom>
                <a:avLst/>
                <a:gdLst>
                  <a:gd name="T0" fmla="*/ 0 w 13"/>
                  <a:gd name="T1" fmla="*/ 64 h 64"/>
                  <a:gd name="T2" fmla="*/ 5 w 13"/>
                  <a:gd name="T3" fmla="*/ 62 h 64"/>
                  <a:gd name="T4" fmla="*/ 10 w 13"/>
                  <a:gd name="T5" fmla="*/ 54 h 64"/>
                  <a:gd name="T6" fmla="*/ 13 w 13"/>
                  <a:gd name="T7" fmla="*/ 41 h 64"/>
                  <a:gd name="T8" fmla="*/ 13 w 13"/>
                  <a:gd name="T9" fmla="*/ 26 h 64"/>
                  <a:gd name="T10" fmla="*/ 10 w 13"/>
                  <a:gd name="T11" fmla="*/ 10 h 64"/>
                  <a:gd name="T12" fmla="*/ 5 w 13"/>
                  <a:gd name="T13" fmla="*/ 2 h 64"/>
                  <a:gd name="T14" fmla="*/ 0 w 13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8" name="Line 3188"/>
              <p:cNvSpPr>
                <a:spLocks noChangeShapeType="1"/>
              </p:cNvSpPr>
              <p:nvPr/>
            </p:nvSpPr>
            <p:spPr bwMode="auto">
              <a:xfrm>
                <a:off x="3070" y="3194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29" name="Freeform 3189"/>
              <p:cNvSpPr>
                <a:spLocks/>
              </p:cNvSpPr>
              <p:nvPr/>
            </p:nvSpPr>
            <p:spPr bwMode="auto">
              <a:xfrm>
                <a:off x="2892" y="3163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5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5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5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5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0" name="Freeform 3190"/>
              <p:cNvSpPr>
                <a:spLocks/>
              </p:cNvSpPr>
              <p:nvPr/>
            </p:nvSpPr>
            <p:spPr bwMode="auto">
              <a:xfrm>
                <a:off x="2897" y="3168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8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1" name="Freeform 3191"/>
              <p:cNvSpPr>
                <a:spLocks/>
              </p:cNvSpPr>
              <p:nvPr/>
            </p:nvSpPr>
            <p:spPr bwMode="auto">
              <a:xfrm>
                <a:off x="2928" y="3168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8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2" name="Freeform 3192"/>
              <p:cNvSpPr>
                <a:spLocks/>
              </p:cNvSpPr>
              <p:nvPr/>
            </p:nvSpPr>
            <p:spPr bwMode="auto">
              <a:xfrm>
                <a:off x="2899" y="3163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7 h 64"/>
                  <a:gd name="T6" fmla="*/ 0 w 13"/>
                  <a:gd name="T7" fmla="*/ 23 h 64"/>
                  <a:gd name="T8" fmla="*/ 0 w 13"/>
                  <a:gd name="T9" fmla="*/ 38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7"/>
                    </a:lnTo>
                    <a:lnTo>
                      <a:pt x="0" y="23"/>
                    </a:lnTo>
                    <a:lnTo>
                      <a:pt x="0" y="38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3" name="Freeform 3193"/>
              <p:cNvSpPr>
                <a:spLocks/>
              </p:cNvSpPr>
              <p:nvPr/>
            </p:nvSpPr>
            <p:spPr bwMode="auto">
              <a:xfrm>
                <a:off x="2918" y="3163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38 h 64"/>
                  <a:gd name="T8" fmla="*/ 12 w 12"/>
                  <a:gd name="T9" fmla="*/ 23 h 64"/>
                  <a:gd name="T10" fmla="*/ 10 w 12"/>
                  <a:gd name="T11" fmla="*/ 7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38"/>
                    </a:lnTo>
                    <a:lnTo>
                      <a:pt x="12" y="23"/>
                    </a:lnTo>
                    <a:lnTo>
                      <a:pt x="10" y="7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4" name="Freeform 3194"/>
              <p:cNvSpPr>
                <a:spLocks/>
              </p:cNvSpPr>
              <p:nvPr/>
            </p:nvSpPr>
            <p:spPr bwMode="auto">
              <a:xfrm>
                <a:off x="2959" y="3217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2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2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5" name="Rectangle 3195"/>
              <p:cNvSpPr>
                <a:spLocks noChangeArrowheads="1"/>
              </p:cNvSpPr>
              <p:nvPr/>
            </p:nvSpPr>
            <p:spPr bwMode="auto">
              <a:xfrm>
                <a:off x="2961" y="3219"/>
                <a:ext cx="3" cy="6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6" name="Rectangle 3196"/>
              <p:cNvSpPr>
                <a:spLocks noChangeArrowheads="1"/>
              </p:cNvSpPr>
              <p:nvPr/>
            </p:nvSpPr>
            <p:spPr bwMode="auto">
              <a:xfrm>
                <a:off x="2992" y="3176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7" name="Freeform 3197"/>
              <p:cNvSpPr>
                <a:spLocks/>
              </p:cNvSpPr>
              <p:nvPr/>
            </p:nvSpPr>
            <p:spPr bwMode="auto">
              <a:xfrm>
                <a:off x="2987" y="3163"/>
                <a:ext cx="44" cy="64"/>
              </a:xfrm>
              <a:custGeom>
                <a:avLst/>
                <a:gdLst>
                  <a:gd name="T0" fmla="*/ 5 w 44"/>
                  <a:gd name="T1" fmla="*/ 7 h 64"/>
                  <a:gd name="T2" fmla="*/ 8 w 44"/>
                  <a:gd name="T3" fmla="*/ 7 h 64"/>
                  <a:gd name="T4" fmla="*/ 11 w 44"/>
                  <a:gd name="T5" fmla="*/ 13 h 64"/>
                  <a:gd name="T6" fmla="*/ 11 w 44"/>
                  <a:gd name="T7" fmla="*/ 15 h 64"/>
                  <a:gd name="T8" fmla="*/ 8 w 44"/>
                  <a:gd name="T9" fmla="*/ 18 h 64"/>
                  <a:gd name="T10" fmla="*/ 5 w 44"/>
                  <a:gd name="T11" fmla="*/ 18 h 64"/>
                  <a:gd name="T12" fmla="*/ 0 w 44"/>
                  <a:gd name="T13" fmla="*/ 15 h 64"/>
                  <a:gd name="T14" fmla="*/ 0 w 44"/>
                  <a:gd name="T15" fmla="*/ 13 h 64"/>
                  <a:gd name="T16" fmla="*/ 5 w 44"/>
                  <a:gd name="T17" fmla="*/ 5 h 64"/>
                  <a:gd name="T18" fmla="*/ 8 w 44"/>
                  <a:gd name="T19" fmla="*/ 2 h 64"/>
                  <a:gd name="T20" fmla="*/ 16 w 44"/>
                  <a:gd name="T21" fmla="*/ 0 h 64"/>
                  <a:gd name="T22" fmla="*/ 29 w 44"/>
                  <a:gd name="T23" fmla="*/ 0 h 64"/>
                  <a:gd name="T24" fmla="*/ 39 w 44"/>
                  <a:gd name="T25" fmla="*/ 2 h 64"/>
                  <a:gd name="T26" fmla="*/ 41 w 44"/>
                  <a:gd name="T27" fmla="*/ 5 h 64"/>
                  <a:gd name="T28" fmla="*/ 44 w 44"/>
                  <a:gd name="T29" fmla="*/ 13 h 64"/>
                  <a:gd name="T30" fmla="*/ 44 w 44"/>
                  <a:gd name="T31" fmla="*/ 18 h 64"/>
                  <a:gd name="T32" fmla="*/ 41 w 44"/>
                  <a:gd name="T33" fmla="*/ 23 h 64"/>
                  <a:gd name="T34" fmla="*/ 31 w 44"/>
                  <a:gd name="T35" fmla="*/ 31 h 64"/>
                  <a:gd name="T36" fmla="*/ 16 w 44"/>
                  <a:gd name="T37" fmla="*/ 36 h 64"/>
                  <a:gd name="T38" fmla="*/ 11 w 44"/>
                  <a:gd name="T39" fmla="*/ 38 h 64"/>
                  <a:gd name="T40" fmla="*/ 5 w 44"/>
                  <a:gd name="T41" fmla="*/ 46 h 64"/>
                  <a:gd name="T42" fmla="*/ 0 w 44"/>
                  <a:gd name="T43" fmla="*/ 54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5" y="7"/>
                    </a:moveTo>
                    <a:lnTo>
                      <a:pt x="8" y="7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8" y="18"/>
                    </a:lnTo>
                    <a:lnTo>
                      <a:pt x="5" y="18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5" y="5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2"/>
                    </a:lnTo>
                    <a:lnTo>
                      <a:pt x="41" y="5"/>
                    </a:lnTo>
                    <a:lnTo>
                      <a:pt x="44" y="13"/>
                    </a:lnTo>
                    <a:lnTo>
                      <a:pt x="44" y="18"/>
                    </a:lnTo>
                    <a:lnTo>
                      <a:pt x="41" y="23"/>
                    </a:lnTo>
                    <a:lnTo>
                      <a:pt x="31" y="31"/>
                    </a:lnTo>
                    <a:lnTo>
                      <a:pt x="16" y="36"/>
                    </a:lnTo>
                    <a:lnTo>
                      <a:pt x="11" y="38"/>
                    </a:lnTo>
                    <a:lnTo>
                      <a:pt x="5" y="46"/>
                    </a:lnTo>
                    <a:lnTo>
                      <a:pt x="0" y="54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8" name="Freeform 3198"/>
              <p:cNvSpPr>
                <a:spLocks/>
              </p:cNvSpPr>
              <p:nvPr/>
            </p:nvSpPr>
            <p:spPr bwMode="auto">
              <a:xfrm>
                <a:off x="3026" y="3168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8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8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39" name="Freeform 3199"/>
              <p:cNvSpPr>
                <a:spLocks/>
              </p:cNvSpPr>
              <p:nvPr/>
            </p:nvSpPr>
            <p:spPr bwMode="auto">
              <a:xfrm>
                <a:off x="3003" y="3163"/>
                <a:ext cx="23" cy="36"/>
              </a:xfrm>
              <a:custGeom>
                <a:avLst/>
                <a:gdLst>
                  <a:gd name="T0" fmla="*/ 13 w 23"/>
                  <a:gd name="T1" fmla="*/ 0 h 36"/>
                  <a:gd name="T2" fmla="*/ 20 w 23"/>
                  <a:gd name="T3" fmla="*/ 2 h 36"/>
                  <a:gd name="T4" fmla="*/ 23 w 23"/>
                  <a:gd name="T5" fmla="*/ 13 h 36"/>
                  <a:gd name="T6" fmla="*/ 23 w 23"/>
                  <a:gd name="T7" fmla="*/ 18 h 36"/>
                  <a:gd name="T8" fmla="*/ 20 w 23"/>
                  <a:gd name="T9" fmla="*/ 23 h 36"/>
                  <a:gd name="T10" fmla="*/ 13 w 23"/>
                  <a:gd name="T11" fmla="*/ 31 h 36"/>
                  <a:gd name="T12" fmla="*/ 0 w 23"/>
                  <a:gd name="T1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6">
                    <a:moveTo>
                      <a:pt x="13" y="0"/>
                    </a:moveTo>
                    <a:lnTo>
                      <a:pt x="20" y="2"/>
                    </a:lnTo>
                    <a:lnTo>
                      <a:pt x="23" y="13"/>
                    </a:lnTo>
                    <a:lnTo>
                      <a:pt x="23" y="18"/>
                    </a:lnTo>
                    <a:lnTo>
                      <a:pt x="20" y="23"/>
                    </a:lnTo>
                    <a:lnTo>
                      <a:pt x="13" y="31"/>
                    </a:lnTo>
                    <a:lnTo>
                      <a:pt x="0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0" name="Freeform 3200"/>
              <p:cNvSpPr>
                <a:spLocks/>
              </p:cNvSpPr>
              <p:nvPr/>
            </p:nvSpPr>
            <p:spPr bwMode="auto">
              <a:xfrm>
                <a:off x="2987" y="3217"/>
                <a:ext cx="44" cy="2"/>
              </a:xfrm>
              <a:custGeom>
                <a:avLst/>
                <a:gdLst>
                  <a:gd name="T0" fmla="*/ 0 w 44"/>
                  <a:gd name="T1" fmla="*/ 2 h 2"/>
                  <a:gd name="T2" fmla="*/ 5 w 44"/>
                  <a:gd name="T3" fmla="*/ 0 h 2"/>
                  <a:gd name="T4" fmla="*/ 11 w 44"/>
                  <a:gd name="T5" fmla="*/ 0 h 2"/>
                  <a:gd name="T6" fmla="*/ 26 w 44"/>
                  <a:gd name="T7" fmla="*/ 2 h 2"/>
                  <a:gd name="T8" fmla="*/ 39 w 44"/>
                  <a:gd name="T9" fmla="*/ 2 h 2"/>
                  <a:gd name="T10" fmla="*/ 44 w 4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">
                    <a:moveTo>
                      <a:pt x="0" y="2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26" y="2"/>
                    </a:lnTo>
                    <a:lnTo>
                      <a:pt x="39" y="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1" name="Freeform 3201"/>
              <p:cNvSpPr>
                <a:spLocks/>
              </p:cNvSpPr>
              <p:nvPr/>
            </p:nvSpPr>
            <p:spPr bwMode="auto">
              <a:xfrm>
                <a:off x="2998" y="3217"/>
                <a:ext cx="30" cy="8"/>
              </a:xfrm>
              <a:custGeom>
                <a:avLst/>
                <a:gdLst>
                  <a:gd name="T0" fmla="*/ 0 w 30"/>
                  <a:gd name="T1" fmla="*/ 0 h 8"/>
                  <a:gd name="T2" fmla="*/ 15 w 30"/>
                  <a:gd name="T3" fmla="*/ 8 h 8"/>
                  <a:gd name="T4" fmla="*/ 28 w 30"/>
                  <a:gd name="T5" fmla="*/ 8 h 8"/>
                  <a:gd name="T6" fmla="*/ 30 w 30"/>
                  <a:gd name="T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8">
                    <a:moveTo>
                      <a:pt x="0" y="0"/>
                    </a:moveTo>
                    <a:lnTo>
                      <a:pt x="15" y="8"/>
                    </a:lnTo>
                    <a:lnTo>
                      <a:pt x="28" y="8"/>
                    </a:lnTo>
                    <a:lnTo>
                      <a:pt x="30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2" name="Freeform 3202"/>
              <p:cNvSpPr>
                <a:spLocks/>
              </p:cNvSpPr>
              <p:nvPr/>
            </p:nvSpPr>
            <p:spPr bwMode="auto">
              <a:xfrm>
                <a:off x="2998" y="3212"/>
                <a:ext cx="33" cy="15"/>
              </a:xfrm>
              <a:custGeom>
                <a:avLst/>
                <a:gdLst>
                  <a:gd name="T0" fmla="*/ 0 w 33"/>
                  <a:gd name="T1" fmla="*/ 5 h 15"/>
                  <a:gd name="T2" fmla="*/ 15 w 33"/>
                  <a:gd name="T3" fmla="*/ 15 h 15"/>
                  <a:gd name="T4" fmla="*/ 28 w 33"/>
                  <a:gd name="T5" fmla="*/ 15 h 15"/>
                  <a:gd name="T6" fmla="*/ 30 w 33"/>
                  <a:gd name="T7" fmla="*/ 13 h 15"/>
                  <a:gd name="T8" fmla="*/ 33 w 33"/>
                  <a:gd name="T9" fmla="*/ 5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5"/>
                    </a:moveTo>
                    <a:lnTo>
                      <a:pt x="15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3" y="5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3" name="Line 3203"/>
              <p:cNvSpPr>
                <a:spLocks noChangeShapeType="1"/>
              </p:cNvSpPr>
              <p:nvPr/>
            </p:nvSpPr>
            <p:spPr bwMode="auto">
              <a:xfrm>
                <a:off x="3070" y="2812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4" name="Freeform 3204"/>
              <p:cNvSpPr>
                <a:spLocks/>
              </p:cNvSpPr>
              <p:nvPr/>
            </p:nvSpPr>
            <p:spPr bwMode="auto">
              <a:xfrm>
                <a:off x="2892" y="2781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5" name="Freeform 3205"/>
              <p:cNvSpPr>
                <a:spLocks/>
              </p:cNvSpPr>
              <p:nvPr/>
            </p:nvSpPr>
            <p:spPr bwMode="auto">
              <a:xfrm>
                <a:off x="2897" y="2789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5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3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3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6" name="Freeform 3206"/>
              <p:cNvSpPr>
                <a:spLocks/>
              </p:cNvSpPr>
              <p:nvPr/>
            </p:nvSpPr>
            <p:spPr bwMode="auto">
              <a:xfrm>
                <a:off x="2928" y="2789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3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3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7" name="Freeform 3207"/>
              <p:cNvSpPr>
                <a:spLocks/>
              </p:cNvSpPr>
              <p:nvPr/>
            </p:nvSpPr>
            <p:spPr bwMode="auto">
              <a:xfrm>
                <a:off x="2899" y="2781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10 h 64"/>
                  <a:gd name="T6" fmla="*/ 0 w 13"/>
                  <a:gd name="T7" fmla="*/ 26 h 64"/>
                  <a:gd name="T8" fmla="*/ 0 w 13"/>
                  <a:gd name="T9" fmla="*/ 41 h 64"/>
                  <a:gd name="T10" fmla="*/ 3 w 13"/>
                  <a:gd name="T11" fmla="*/ 57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8" name="Freeform 3208"/>
              <p:cNvSpPr>
                <a:spLocks/>
              </p:cNvSpPr>
              <p:nvPr/>
            </p:nvSpPr>
            <p:spPr bwMode="auto">
              <a:xfrm>
                <a:off x="2918" y="2781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7 h 64"/>
                  <a:gd name="T6" fmla="*/ 12 w 12"/>
                  <a:gd name="T7" fmla="*/ 41 h 64"/>
                  <a:gd name="T8" fmla="*/ 12 w 12"/>
                  <a:gd name="T9" fmla="*/ 26 h 64"/>
                  <a:gd name="T10" fmla="*/ 10 w 12"/>
                  <a:gd name="T11" fmla="*/ 10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49" name="Freeform 3209"/>
              <p:cNvSpPr>
                <a:spLocks/>
              </p:cNvSpPr>
              <p:nvPr/>
            </p:nvSpPr>
            <p:spPr bwMode="auto">
              <a:xfrm>
                <a:off x="2959" y="2838"/>
                <a:ext cx="8" cy="7"/>
              </a:xfrm>
              <a:custGeom>
                <a:avLst/>
                <a:gdLst>
                  <a:gd name="T0" fmla="*/ 2 w 8"/>
                  <a:gd name="T1" fmla="*/ 0 h 7"/>
                  <a:gd name="T2" fmla="*/ 0 w 8"/>
                  <a:gd name="T3" fmla="*/ 2 h 7"/>
                  <a:gd name="T4" fmla="*/ 0 w 8"/>
                  <a:gd name="T5" fmla="*/ 5 h 7"/>
                  <a:gd name="T6" fmla="*/ 2 w 8"/>
                  <a:gd name="T7" fmla="*/ 7 h 7"/>
                  <a:gd name="T8" fmla="*/ 5 w 8"/>
                  <a:gd name="T9" fmla="*/ 7 h 7"/>
                  <a:gd name="T10" fmla="*/ 8 w 8"/>
                  <a:gd name="T11" fmla="*/ 5 h 7"/>
                  <a:gd name="T12" fmla="*/ 8 w 8"/>
                  <a:gd name="T13" fmla="*/ 2 h 7"/>
                  <a:gd name="T14" fmla="*/ 5 w 8"/>
                  <a:gd name="T15" fmla="*/ 0 h 7"/>
                  <a:gd name="T16" fmla="*/ 2 w 8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7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7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0" name="Rectangle 3210"/>
              <p:cNvSpPr>
                <a:spLocks noChangeArrowheads="1"/>
              </p:cNvSpPr>
              <p:nvPr/>
            </p:nvSpPr>
            <p:spPr bwMode="auto">
              <a:xfrm>
                <a:off x="2961" y="2840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1" name="Line 3211"/>
              <p:cNvSpPr>
                <a:spLocks noChangeShapeType="1"/>
              </p:cNvSpPr>
              <p:nvPr/>
            </p:nvSpPr>
            <p:spPr bwMode="auto">
              <a:xfrm>
                <a:off x="3013" y="2791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2" name="Line 3212"/>
              <p:cNvSpPr>
                <a:spLocks noChangeShapeType="1"/>
              </p:cNvSpPr>
              <p:nvPr/>
            </p:nvSpPr>
            <p:spPr bwMode="auto">
              <a:xfrm>
                <a:off x="3016" y="2789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3" name="Line 3213"/>
              <p:cNvSpPr>
                <a:spLocks noChangeShapeType="1"/>
              </p:cNvSpPr>
              <p:nvPr/>
            </p:nvSpPr>
            <p:spPr bwMode="auto">
              <a:xfrm>
                <a:off x="3018" y="2781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4" name="Freeform 3214"/>
              <p:cNvSpPr>
                <a:spLocks/>
              </p:cNvSpPr>
              <p:nvPr/>
            </p:nvSpPr>
            <p:spPr bwMode="auto">
              <a:xfrm>
                <a:off x="2985" y="2781"/>
                <a:ext cx="49" cy="46"/>
              </a:xfrm>
              <a:custGeom>
                <a:avLst/>
                <a:gdLst>
                  <a:gd name="T0" fmla="*/ 33 w 49"/>
                  <a:gd name="T1" fmla="*/ 0 h 46"/>
                  <a:gd name="T2" fmla="*/ 0 w 49"/>
                  <a:gd name="T3" fmla="*/ 46 h 46"/>
                  <a:gd name="T4" fmla="*/ 49 w 49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9" h="46">
                    <a:moveTo>
                      <a:pt x="33" y="0"/>
                    </a:moveTo>
                    <a:lnTo>
                      <a:pt x="0" y="46"/>
                    </a:lnTo>
                    <a:lnTo>
                      <a:pt x="49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5" name="Line 3215"/>
              <p:cNvSpPr>
                <a:spLocks noChangeShapeType="1"/>
              </p:cNvSpPr>
              <p:nvPr/>
            </p:nvSpPr>
            <p:spPr bwMode="auto">
              <a:xfrm>
                <a:off x="3003" y="2845"/>
                <a:ext cx="25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6" name="Line 3216"/>
              <p:cNvSpPr>
                <a:spLocks noChangeShapeType="1"/>
              </p:cNvSpPr>
              <p:nvPr/>
            </p:nvSpPr>
            <p:spPr bwMode="auto">
              <a:xfrm flipH="1">
                <a:off x="3008" y="2843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7" name="Line 3217"/>
              <p:cNvSpPr>
                <a:spLocks noChangeShapeType="1"/>
              </p:cNvSpPr>
              <p:nvPr/>
            </p:nvSpPr>
            <p:spPr bwMode="auto">
              <a:xfrm flipH="1">
                <a:off x="3010" y="2840"/>
                <a:ext cx="3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58" name="Line 3218"/>
              <p:cNvSpPr>
                <a:spLocks noChangeShapeType="1"/>
              </p:cNvSpPr>
              <p:nvPr/>
            </p:nvSpPr>
            <p:spPr bwMode="auto">
              <a:xfrm>
                <a:off x="3018" y="2840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3859" name="Group 3219"/>
            <p:cNvGrpSpPr>
              <a:grpSpLocks/>
            </p:cNvGrpSpPr>
            <p:nvPr/>
          </p:nvGrpSpPr>
          <p:grpSpPr bwMode="auto">
            <a:xfrm>
              <a:off x="3042" y="1138"/>
              <a:ext cx="2600" cy="2418"/>
              <a:chOff x="2892" y="1285"/>
              <a:chExt cx="2462" cy="2289"/>
            </a:xfrm>
          </p:grpSpPr>
          <p:sp>
            <p:nvSpPr>
              <p:cNvPr id="243860" name="Line 3220"/>
              <p:cNvSpPr>
                <a:spLocks noChangeShapeType="1"/>
              </p:cNvSpPr>
              <p:nvPr/>
            </p:nvSpPr>
            <p:spPr bwMode="auto">
              <a:xfrm>
                <a:off x="3018" y="2843"/>
                <a:ext cx="8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1" name="Line 3221"/>
              <p:cNvSpPr>
                <a:spLocks noChangeShapeType="1"/>
              </p:cNvSpPr>
              <p:nvPr/>
            </p:nvSpPr>
            <p:spPr bwMode="auto">
              <a:xfrm>
                <a:off x="3070" y="2430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2" name="Freeform 3222"/>
              <p:cNvSpPr>
                <a:spLocks/>
              </p:cNvSpPr>
              <p:nvPr/>
            </p:nvSpPr>
            <p:spPr bwMode="auto">
              <a:xfrm>
                <a:off x="2892" y="2399"/>
                <a:ext cx="44" cy="67"/>
              </a:xfrm>
              <a:custGeom>
                <a:avLst/>
                <a:gdLst>
                  <a:gd name="T0" fmla="*/ 20 w 44"/>
                  <a:gd name="T1" fmla="*/ 0 h 67"/>
                  <a:gd name="T2" fmla="*/ 10 w 44"/>
                  <a:gd name="T3" fmla="*/ 5 h 67"/>
                  <a:gd name="T4" fmla="*/ 5 w 44"/>
                  <a:gd name="T5" fmla="*/ 13 h 67"/>
                  <a:gd name="T6" fmla="*/ 0 w 44"/>
                  <a:gd name="T7" fmla="*/ 28 h 67"/>
                  <a:gd name="T8" fmla="*/ 0 w 44"/>
                  <a:gd name="T9" fmla="*/ 39 h 67"/>
                  <a:gd name="T10" fmla="*/ 5 w 44"/>
                  <a:gd name="T11" fmla="*/ 54 h 67"/>
                  <a:gd name="T12" fmla="*/ 10 w 44"/>
                  <a:gd name="T13" fmla="*/ 62 h 67"/>
                  <a:gd name="T14" fmla="*/ 20 w 44"/>
                  <a:gd name="T15" fmla="*/ 67 h 67"/>
                  <a:gd name="T16" fmla="*/ 26 w 44"/>
                  <a:gd name="T17" fmla="*/ 67 h 67"/>
                  <a:gd name="T18" fmla="*/ 36 w 44"/>
                  <a:gd name="T19" fmla="*/ 62 h 67"/>
                  <a:gd name="T20" fmla="*/ 41 w 44"/>
                  <a:gd name="T21" fmla="*/ 54 h 67"/>
                  <a:gd name="T22" fmla="*/ 44 w 44"/>
                  <a:gd name="T23" fmla="*/ 39 h 67"/>
                  <a:gd name="T24" fmla="*/ 44 w 44"/>
                  <a:gd name="T25" fmla="*/ 28 h 67"/>
                  <a:gd name="T26" fmla="*/ 41 w 44"/>
                  <a:gd name="T27" fmla="*/ 13 h 67"/>
                  <a:gd name="T28" fmla="*/ 36 w 44"/>
                  <a:gd name="T29" fmla="*/ 5 h 67"/>
                  <a:gd name="T30" fmla="*/ 26 w 44"/>
                  <a:gd name="T31" fmla="*/ 0 h 67"/>
                  <a:gd name="T32" fmla="*/ 20 w 4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7">
                    <a:moveTo>
                      <a:pt x="20" y="0"/>
                    </a:moveTo>
                    <a:lnTo>
                      <a:pt x="10" y="5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10" y="62"/>
                    </a:lnTo>
                    <a:lnTo>
                      <a:pt x="20" y="67"/>
                    </a:lnTo>
                    <a:lnTo>
                      <a:pt x="26" y="67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5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3" name="Freeform 3223"/>
              <p:cNvSpPr>
                <a:spLocks/>
              </p:cNvSpPr>
              <p:nvPr/>
            </p:nvSpPr>
            <p:spPr bwMode="auto">
              <a:xfrm>
                <a:off x="2897" y="2407"/>
                <a:ext cx="5" cy="51"/>
              </a:xfrm>
              <a:custGeom>
                <a:avLst/>
                <a:gdLst>
                  <a:gd name="T0" fmla="*/ 5 w 5"/>
                  <a:gd name="T1" fmla="*/ 0 h 51"/>
                  <a:gd name="T2" fmla="*/ 2 w 5"/>
                  <a:gd name="T3" fmla="*/ 5 h 51"/>
                  <a:gd name="T4" fmla="*/ 0 w 5"/>
                  <a:gd name="T5" fmla="*/ 18 h 51"/>
                  <a:gd name="T6" fmla="*/ 0 w 5"/>
                  <a:gd name="T7" fmla="*/ 33 h 51"/>
                  <a:gd name="T8" fmla="*/ 2 w 5"/>
                  <a:gd name="T9" fmla="*/ 46 h 51"/>
                  <a:gd name="T10" fmla="*/ 5 w 5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5" y="0"/>
                    </a:moveTo>
                    <a:lnTo>
                      <a:pt x="2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2" y="46"/>
                    </a:lnTo>
                    <a:lnTo>
                      <a:pt x="5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4" name="Freeform 3224"/>
              <p:cNvSpPr>
                <a:spLocks/>
              </p:cNvSpPr>
              <p:nvPr/>
            </p:nvSpPr>
            <p:spPr bwMode="auto">
              <a:xfrm>
                <a:off x="2928" y="2407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2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2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2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5" name="Freeform 3225"/>
              <p:cNvSpPr>
                <a:spLocks/>
              </p:cNvSpPr>
              <p:nvPr/>
            </p:nvSpPr>
            <p:spPr bwMode="auto">
              <a:xfrm>
                <a:off x="2899" y="2399"/>
                <a:ext cx="13" cy="67"/>
              </a:xfrm>
              <a:custGeom>
                <a:avLst/>
                <a:gdLst>
                  <a:gd name="T0" fmla="*/ 13 w 13"/>
                  <a:gd name="T1" fmla="*/ 0 h 67"/>
                  <a:gd name="T2" fmla="*/ 6 w 13"/>
                  <a:gd name="T3" fmla="*/ 5 h 67"/>
                  <a:gd name="T4" fmla="*/ 3 w 13"/>
                  <a:gd name="T5" fmla="*/ 10 h 67"/>
                  <a:gd name="T6" fmla="*/ 0 w 13"/>
                  <a:gd name="T7" fmla="*/ 26 h 67"/>
                  <a:gd name="T8" fmla="*/ 0 w 13"/>
                  <a:gd name="T9" fmla="*/ 41 h 67"/>
                  <a:gd name="T10" fmla="*/ 3 w 13"/>
                  <a:gd name="T11" fmla="*/ 57 h 67"/>
                  <a:gd name="T12" fmla="*/ 6 w 13"/>
                  <a:gd name="T13" fmla="*/ 62 h 67"/>
                  <a:gd name="T14" fmla="*/ 13 w 13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7">
                    <a:moveTo>
                      <a:pt x="13" y="0"/>
                    </a:moveTo>
                    <a:lnTo>
                      <a:pt x="6" y="5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6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6" name="Freeform 3226"/>
              <p:cNvSpPr>
                <a:spLocks/>
              </p:cNvSpPr>
              <p:nvPr/>
            </p:nvSpPr>
            <p:spPr bwMode="auto">
              <a:xfrm>
                <a:off x="2918" y="2399"/>
                <a:ext cx="12" cy="67"/>
              </a:xfrm>
              <a:custGeom>
                <a:avLst/>
                <a:gdLst>
                  <a:gd name="T0" fmla="*/ 0 w 12"/>
                  <a:gd name="T1" fmla="*/ 67 h 67"/>
                  <a:gd name="T2" fmla="*/ 5 w 12"/>
                  <a:gd name="T3" fmla="*/ 62 h 67"/>
                  <a:gd name="T4" fmla="*/ 10 w 12"/>
                  <a:gd name="T5" fmla="*/ 57 h 67"/>
                  <a:gd name="T6" fmla="*/ 12 w 12"/>
                  <a:gd name="T7" fmla="*/ 41 h 67"/>
                  <a:gd name="T8" fmla="*/ 12 w 12"/>
                  <a:gd name="T9" fmla="*/ 26 h 67"/>
                  <a:gd name="T10" fmla="*/ 10 w 12"/>
                  <a:gd name="T11" fmla="*/ 10 h 67"/>
                  <a:gd name="T12" fmla="*/ 5 w 12"/>
                  <a:gd name="T13" fmla="*/ 5 h 67"/>
                  <a:gd name="T14" fmla="*/ 0 w 12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7">
                    <a:moveTo>
                      <a:pt x="0" y="67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2" y="41"/>
                    </a:lnTo>
                    <a:lnTo>
                      <a:pt x="12" y="26"/>
                    </a:lnTo>
                    <a:lnTo>
                      <a:pt x="10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7" name="Freeform 3227"/>
              <p:cNvSpPr>
                <a:spLocks/>
              </p:cNvSpPr>
              <p:nvPr/>
            </p:nvSpPr>
            <p:spPr bwMode="auto">
              <a:xfrm>
                <a:off x="2959" y="2456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2 h 10"/>
                  <a:gd name="T4" fmla="*/ 0 w 8"/>
                  <a:gd name="T5" fmla="*/ 5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5 h 10"/>
                  <a:gd name="T12" fmla="*/ 8 w 8"/>
                  <a:gd name="T13" fmla="*/ 2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8" name="Rectangle 3228"/>
              <p:cNvSpPr>
                <a:spLocks noChangeArrowheads="1"/>
              </p:cNvSpPr>
              <p:nvPr/>
            </p:nvSpPr>
            <p:spPr bwMode="auto">
              <a:xfrm>
                <a:off x="2961" y="2458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69" name="Rectangle 3229"/>
              <p:cNvSpPr>
                <a:spLocks noChangeArrowheads="1"/>
              </p:cNvSpPr>
              <p:nvPr/>
            </p:nvSpPr>
            <p:spPr bwMode="auto">
              <a:xfrm>
                <a:off x="3023" y="240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0" name="Freeform 3230"/>
              <p:cNvSpPr>
                <a:spLocks/>
              </p:cNvSpPr>
              <p:nvPr/>
            </p:nvSpPr>
            <p:spPr bwMode="auto">
              <a:xfrm>
                <a:off x="2987" y="2399"/>
                <a:ext cx="44" cy="67"/>
              </a:xfrm>
              <a:custGeom>
                <a:avLst/>
                <a:gdLst>
                  <a:gd name="T0" fmla="*/ 39 w 44"/>
                  <a:gd name="T1" fmla="*/ 8 h 67"/>
                  <a:gd name="T2" fmla="*/ 36 w 44"/>
                  <a:gd name="T3" fmla="*/ 8 h 67"/>
                  <a:gd name="T4" fmla="*/ 31 w 44"/>
                  <a:gd name="T5" fmla="*/ 10 h 67"/>
                  <a:gd name="T6" fmla="*/ 31 w 44"/>
                  <a:gd name="T7" fmla="*/ 13 h 67"/>
                  <a:gd name="T8" fmla="*/ 36 w 44"/>
                  <a:gd name="T9" fmla="*/ 16 h 67"/>
                  <a:gd name="T10" fmla="*/ 39 w 44"/>
                  <a:gd name="T11" fmla="*/ 16 h 67"/>
                  <a:gd name="T12" fmla="*/ 41 w 44"/>
                  <a:gd name="T13" fmla="*/ 13 h 67"/>
                  <a:gd name="T14" fmla="*/ 41 w 44"/>
                  <a:gd name="T15" fmla="*/ 10 h 67"/>
                  <a:gd name="T16" fmla="*/ 39 w 44"/>
                  <a:gd name="T17" fmla="*/ 5 h 67"/>
                  <a:gd name="T18" fmla="*/ 31 w 44"/>
                  <a:gd name="T19" fmla="*/ 0 h 67"/>
                  <a:gd name="T20" fmla="*/ 23 w 44"/>
                  <a:gd name="T21" fmla="*/ 0 h 67"/>
                  <a:gd name="T22" fmla="*/ 13 w 44"/>
                  <a:gd name="T23" fmla="*/ 5 h 67"/>
                  <a:gd name="T24" fmla="*/ 8 w 44"/>
                  <a:gd name="T25" fmla="*/ 10 h 67"/>
                  <a:gd name="T26" fmla="*/ 5 w 44"/>
                  <a:gd name="T27" fmla="*/ 16 h 67"/>
                  <a:gd name="T28" fmla="*/ 0 w 44"/>
                  <a:gd name="T29" fmla="*/ 28 h 67"/>
                  <a:gd name="T30" fmla="*/ 0 w 44"/>
                  <a:gd name="T31" fmla="*/ 47 h 67"/>
                  <a:gd name="T32" fmla="*/ 5 w 44"/>
                  <a:gd name="T33" fmla="*/ 57 h 67"/>
                  <a:gd name="T34" fmla="*/ 11 w 44"/>
                  <a:gd name="T35" fmla="*/ 62 h 67"/>
                  <a:gd name="T36" fmla="*/ 21 w 44"/>
                  <a:gd name="T37" fmla="*/ 67 h 67"/>
                  <a:gd name="T38" fmla="*/ 26 w 44"/>
                  <a:gd name="T39" fmla="*/ 67 h 67"/>
                  <a:gd name="T40" fmla="*/ 36 w 44"/>
                  <a:gd name="T41" fmla="*/ 62 h 67"/>
                  <a:gd name="T42" fmla="*/ 41 w 44"/>
                  <a:gd name="T43" fmla="*/ 57 h 67"/>
                  <a:gd name="T44" fmla="*/ 44 w 44"/>
                  <a:gd name="T45" fmla="*/ 47 h 67"/>
                  <a:gd name="T46" fmla="*/ 44 w 44"/>
                  <a:gd name="T47" fmla="*/ 44 h 67"/>
                  <a:gd name="T48" fmla="*/ 41 w 44"/>
                  <a:gd name="T49" fmla="*/ 36 h 67"/>
                  <a:gd name="T50" fmla="*/ 36 w 44"/>
                  <a:gd name="T51" fmla="*/ 28 h 67"/>
                  <a:gd name="T52" fmla="*/ 26 w 44"/>
                  <a:gd name="T53" fmla="*/ 26 h 67"/>
                  <a:gd name="T54" fmla="*/ 21 w 44"/>
                  <a:gd name="T55" fmla="*/ 26 h 67"/>
                  <a:gd name="T56" fmla="*/ 13 w 44"/>
                  <a:gd name="T57" fmla="*/ 28 h 67"/>
                  <a:gd name="T58" fmla="*/ 11 w 44"/>
                  <a:gd name="T59" fmla="*/ 31 h 67"/>
                  <a:gd name="T60" fmla="*/ 8 w 44"/>
                  <a:gd name="T61" fmla="*/ 3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4" h="67">
                    <a:moveTo>
                      <a:pt x="39" y="8"/>
                    </a:moveTo>
                    <a:lnTo>
                      <a:pt x="36" y="8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6" y="16"/>
                    </a:lnTo>
                    <a:lnTo>
                      <a:pt x="39" y="16"/>
                    </a:lnTo>
                    <a:lnTo>
                      <a:pt x="41" y="13"/>
                    </a:lnTo>
                    <a:lnTo>
                      <a:pt x="41" y="10"/>
                    </a:lnTo>
                    <a:lnTo>
                      <a:pt x="39" y="5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3" y="5"/>
                    </a:lnTo>
                    <a:lnTo>
                      <a:pt x="8" y="10"/>
                    </a:lnTo>
                    <a:lnTo>
                      <a:pt x="5" y="16"/>
                    </a:lnTo>
                    <a:lnTo>
                      <a:pt x="0" y="28"/>
                    </a:lnTo>
                    <a:lnTo>
                      <a:pt x="0" y="47"/>
                    </a:lnTo>
                    <a:lnTo>
                      <a:pt x="5" y="57"/>
                    </a:lnTo>
                    <a:lnTo>
                      <a:pt x="11" y="62"/>
                    </a:lnTo>
                    <a:lnTo>
                      <a:pt x="21" y="67"/>
                    </a:lnTo>
                    <a:lnTo>
                      <a:pt x="26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47"/>
                    </a:lnTo>
                    <a:lnTo>
                      <a:pt x="44" y="44"/>
                    </a:lnTo>
                    <a:lnTo>
                      <a:pt x="41" y="36"/>
                    </a:lnTo>
                    <a:lnTo>
                      <a:pt x="36" y="28"/>
                    </a:lnTo>
                    <a:lnTo>
                      <a:pt x="26" y="26"/>
                    </a:lnTo>
                    <a:lnTo>
                      <a:pt x="21" y="26"/>
                    </a:lnTo>
                    <a:lnTo>
                      <a:pt x="13" y="28"/>
                    </a:lnTo>
                    <a:lnTo>
                      <a:pt x="11" y="31"/>
                    </a:lnTo>
                    <a:lnTo>
                      <a:pt x="8" y="3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1" name="Freeform 3231"/>
              <p:cNvSpPr>
                <a:spLocks/>
              </p:cNvSpPr>
              <p:nvPr/>
            </p:nvSpPr>
            <p:spPr bwMode="auto">
              <a:xfrm>
                <a:off x="2992" y="2409"/>
                <a:ext cx="6" cy="49"/>
              </a:xfrm>
              <a:custGeom>
                <a:avLst/>
                <a:gdLst>
                  <a:gd name="T0" fmla="*/ 6 w 6"/>
                  <a:gd name="T1" fmla="*/ 0 h 49"/>
                  <a:gd name="T2" fmla="*/ 3 w 6"/>
                  <a:gd name="T3" fmla="*/ 6 h 49"/>
                  <a:gd name="T4" fmla="*/ 0 w 6"/>
                  <a:gd name="T5" fmla="*/ 18 h 49"/>
                  <a:gd name="T6" fmla="*/ 0 w 6"/>
                  <a:gd name="T7" fmla="*/ 37 h 49"/>
                  <a:gd name="T8" fmla="*/ 3 w 6"/>
                  <a:gd name="T9" fmla="*/ 47 h 49"/>
                  <a:gd name="T10" fmla="*/ 6 w 6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9">
                    <a:moveTo>
                      <a:pt x="6" y="0"/>
                    </a:moveTo>
                    <a:lnTo>
                      <a:pt x="3" y="6"/>
                    </a:lnTo>
                    <a:lnTo>
                      <a:pt x="0" y="18"/>
                    </a:lnTo>
                    <a:lnTo>
                      <a:pt x="0" y="37"/>
                    </a:lnTo>
                    <a:lnTo>
                      <a:pt x="3" y="47"/>
                    </a:lnTo>
                    <a:lnTo>
                      <a:pt x="6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2" name="Freeform 3232"/>
              <p:cNvSpPr>
                <a:spLocks/>
              </p:cNvSpPr>
              <p:nvPr/>
            </p:nvSpPr>
            <p:spPr bwMode="auto">
              <a:xfrm>
                <a:off x="3026" y="2435"/>
                <a:ext cx="2" cy="21"/>
              </a:xfrm>
              <a:custGeom>
                <a:avLst/>
                <a:gdLst>
                  <a:gd name="T0" fmla="*/ 0 w 2"/>
                  <a:gd name="T1" fmla="*/ 21 h 21"/>
                  <a:gd name="T2" fmla="*/ 2 w 2"/>
                  <a:gd name="T3" fmla="*/ 16 h 21"/>
                  <a:gd name="T4" fmla="*/ 2 w 2"/>
                  <a:gd name="T5" fmla="*/ 5 h 21"/>
                  <a:gd name="T6" fmla="*/ 0 w 2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1">
                    <a:moveTo>
                      <a:pt x="0" y="21"/>
                    </a:moveTo>
                    <a:lnTo>
                      <a:pt x="2" y="16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3" name="Freeform 3233"/>
              <p:cNvSpPr>
                <a:spLocks/>
              </p:cNvSpPr>
              <p:nvPr/>
            </p:nvSpPr>
            <p:spPr bwMode="auto">
              <a:xfrm>
                <a:off x="2995" y="2399"/>
                <a:ext cx="15" cy="67"/>
              </a:xfrm>
              <a:custGeom>
                <a:avLst/>
                <a:gdLst>
                  <a:gd name="T0" fmla="*/ 15 w 15"/>
                  <a:gd name="T1" fmla="*/ 0 h 67"/>
                  <a:gd name="T2" fmla="*/ 8 w 15"/>
                  <a:gd name="T3" fmla="*/ 5 h 67"/>
                  <a:gd name="T4" fmla="*/ 5 w 15"/>
                  <a:gd name="T5" fmla="*/ 8 h 67"/>
                  <a:gd name="T6" fmla="*/ 3 w 15"/>
                  <a:gd name="T7" fmla="*/ 13 h 67"/>
                  <a:gd name="T8" fmla="*/ 0 w 15"/>
                  <a:gd name="T9" fmla="*/ 26 h 67"/>
                  <a:gd name="T10" fmla="*/ 0 w 15"/>
                  <a:gd name="T11" fmla="*/ 47 h 67"/>
                  <a:gd name="T12" fmla="*/ 3 w 15"/>
                  <a:gd name="T13" fmla="*/ 57 h 67"/>
                  <a:gd name="T14" fmla="*/ 5 w 15"/>
                  <a:gd name="T15" fmla="*/ 62 h 67"/>
                  <a:gd name="T16" fmla="*/ 13 w 15"/>
                  <a:gd name="T1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67">
                    <a:moveTo>
                      <a:pt x="15" y="0"/>
                    </a:moveTo>
                    <a:lnTo>
                      <a:pt x="8" y="5"/>
                    </a:lnTo>
                    <a:lnTo>
                      <a:pt x="5" y="8"/>
                    </a:lnTo>
                    <a:lnTo>
                      <a:pt x="3" y="13"/>
                    </a:lnTo>
                    <a:lnTo>
                      <a:pt x="0" y="26"/>
                    </a:lnTo>
                    <a:lnTo>
                      <a:pt x="0" y="47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3" y="6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4" name="Freeform 3234"/>
              <p:cNvSpPr>
                <a:spLocks/>
              </p:cNvSpPr>
              <p:nvPr/>
            </p:nvSpPr>
            <p:spPr bwMode="auto">
              <a:xfrm>
                <a:off x="3013" y="2425"/>
                <a:ext cx="13" cy="41"/>
              </a:xfrm>
              <a:custGeom>
                <a:avLst/>
                <a:gdLst>
                  <a:gd name="T0" fmla="*/ 0 w 13"/>
                  <a:gd name="T1" fmla="*/ 41 h 41"/>
                  <a:gd name="T2" fmla="*/ 5 w 13"/>
                  <a:gd name="T3" fmla="*/ 36 h 41"/>
                  <a:gd name="T4" fmla="*/ 10 w 13"/>
                  <a:gd name="T5" fmla="*/ 33 h 41"/>
                  <a:gd name="T6" fmla="*/ 13 w 13"/>
                  <a:gd name="T7" fmla="*/ 26 h 41"/>
                  <a:gd name="T8" fmla="*/ 13 w 13"/>
                  <a:gd name="T9" fmla="*/ 15 h 41"/>
                  <a:gd name="T10" fmla="*/ 10 w 13"/>
                  <a:gd name="T11" fmla="*/ 5 h 41"/>
                  <a:gd name="T12" fmla="*/ 5 w 13"/>
                  <a:gd name="T13" fmla="*/ 2 h 41"/>
                  <a:gd name="T14" fmla="*/ 0 w 13"/>
                  <a:gd name="T15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41">
                    <a:moveTo>
                      <a:pt x="0" y="41"/>
                    </a:moveTo>
                    <a:lnTo>
                      <a:pt x="5" y="36"/>
                    </a:lnTo>
                    <a:lnTo>
                      <a:pt x="10" y="33"/>
                    </a:lnTo>
                    <a:lnTo>
                      <a:pt x="13" y="26"/>
                    </a:lnTo>
                    <a:lnTo>
                      <a:pt x="13" y="15"/>
                    </a:lnTo>
                    <a:lnTo>
                      <a:pt x="10" y="5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5" name="Line 3235"/>
              <p:cNvSpPr>
                <a:spLocks noChangeShapeType="1"/>
              </p:cNvSpPr>
              <p:nvPr/>
            </p:nvSpPr>
            <p:spPr bwMode="auto">
              <a:xfrm>
                <a:off x="3070" y="2051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6" name="Freeform 3236"/>
              <p:cNvSpPr>
                <a:spLocks/>
              </p:cNvSpPr>
              <p:nvPr/>
            </p:nvSpPr>
            <p:spPr bwMode="auto">
              <a:xfrm>
                <a:off x="2892" y="2020"/>
                <a:ext cx="44" cy="64"/>
              </a:xfrm>
              <a:custGeom>
                <a:avLst/>
                <a:gdLst>
                  <a:gd name="T0" fmla="*/ 20 w 44"/>
                  <a:gd name="T1" fmla="*/ 0 h 64"/>
                  <a:gd name="T2" fmla="*/ 10 w 44"/>
                  <a:gd name="T3" fmla="*/ 2 h 64"/>
                  <a:gd name="T4" fmla="*/ 5 w 44"/>
                  <a:gd name="T5" fmla="*/ 13 h 64"/>
                  <a:gd name="T6" fmla="*/ 0 w 44"/>
                  <a:gd name="T7" fmla="*/ 28 h 64"/>
                  <a:gd name="T8" fmla="*/ 0 w 44"/>
                  <a:gd name="T9" fmla="*/ 36 h 64"/>
                  <a:gd name="T10" fmla="*/ 5 w 44"/>
                  <a:gd name="T11" fmla="*/ 51 h 64"/>
                  <a:gd name="T12" fmla="*/ 10 w 44"/>
                  <a:gd name="T13" fmla="*/ 62 h 64"/>
                  <a:gd name="T14" fmla="*/ 20 w 44"/>
                  <a:gd name="T15" fmla="*/ 64 h 64"/>
                  <a:gd name="T16" fmla="*/ 26 w 44"/>
                  <a:gd name="T17" fmla="*/ 64 h 64"/>
                  <a:gd name="T18" fmla="*/ 36 w 44"/>
                  <a:gd name="T19" fmla="*/ 62 h 64"/>
                  <a:gd name="T20" fmla="*/ 41 w 44"/>
                  <a:gd name="T21" fmla="*/ 51 h 64"/>
                  <a:gd name="T22" fmla="*/ 44 w 44"/>
                  <a:gd name="T23" fmla="*/ 36 h 64"/>
                  <a:gd name="T24" fmla="*/ 44 w 44"/>
                  <a:gd name="T25" fmla="*/ 28 h 64"/>
                  <a:gd name="T26" fmla="*/ 41 w 44"/>
                  <a:gd name="T27" fmla="*/ 13 h 64"/>
                  <a:gd name="T28" fmla="*/ 36 w 44"/>
                  <a:gd name="T29" fmla="*/ 2 h 64"/>
                  <a:gd name="T30" fmla="*/ 26 w 44"/>
                  <a:gd name="T31" fmla="*/ 0 h 64"/>
                  <a:gd name="T32" fmla="*/ 20 w 4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4">
                    <a:moveTo>
                      <a:pt x="20" y="0"/>
                    </a:moveTo>
                    <a:lnTo>
                      <a:pt x="10" y="2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5" y="51"/>
                    </a:lnTo>
                    <a:lnTo>
                      <a:pt x="10" y="62"/>
                    </a:lnTo>
                    <a:lnTo>
                      <a:pt x="20" y="64"/>
                    </a:lnTo>
                    <a:lnTo>
                      <a:pt x="26" y="64"/>
                    </a:lnTo>
                    <a:lnTo>
                      <a:pt x="36" y="62"/>
                    </a:lnTo>
                    <a:lnTo>
                      <a:pt x="41" y="51"/>
                    </a:lnTo>
                    <a:lnTo>
                      <a:pt x="44" y="36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2"/>
                    </a:lnTo>
                    <a:lnTo>
                      <a:pt x="26" y="0"/>
                    </a:lnTo>
                    <a:lnTo>
                      <a:pt x="2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7" name="Freeform 3237"/>
              <p:cNvSpPr>
                <a:spLocks/>
              </p:cNvSpPr>
              <p:nvPr/>
            </p:nvSpPr>
            <p:spPr bwMode="auto">
              <a:xfrm>
                <a:off x="2897" y="2025"/>
                <a:ext cx="5" cy="54"/>
              </a:xfrm>
              <a:custGeom>
                <a:avLst/>
                <a:gdLst>
                  <a:gd name="T0" fmla="*/ 5 w 5"/>
                  <a:gd name="T1" fmla="*/ 0 h 54"/>
                  <a:gd name="T2" fmla="*/ 2 w 5"/>
                  <a:gd name="T3" fmla="*/ 8 h 54"/>
                  <a:gd name="T4" fmla="*/ 0 w 5"/>
                  <a:gd name="T5" fmla="*/ 18 h 54"/>
                  <a:gd name="T6" fmla="*/ 0 w 5"/>
                  <a:gd name="T7" fmla="*/ 34 h 54"/>
                  <a:gd name="T8" fmla="*/ 2 w 5"/>
                  <a:gd name="T9" fmla="*/ 46 h 54"/>
                  <a:gd name="T10" fmla="*/ 5 w 5"/>
                  <a:gd name="T11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5" y="0"/>
                    </a:moveTo>
                    <a:lnTo>
                      <a:pt x="2" y="8"/>
                    </a:lnTo>
                    <a:lnTo>
                      <a:pt x="0" y="18"/>
                    </a:lnTo>
                    <a:lnTo>
                      <a:pt x="0" y="34"/>
                    </a:lnTo>
                    <a:lnTo>
                      <a:pt x="2" y="46"/>
                    </a:lnTo>
                    <a:lnTo>
                      <a:pt x="5" y="5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8" name="Freeform 3238"/>
              <p:cNvSpPr>
                <a:spLocks/>
              </p:cNvSpPr>
              <p:nvPr/>
            </p:nvSpPr>
            <p:spPr bwMode="auto">
              <a:xfrm>
                <a:off x="2928" y="2025"/>
                <a:ext cx="5" cy="54"/>
              </a:xfrm>
              <a:custGeom>
                <a:avLst/>
                <a:gdLst>
                  <a:gd name="T0" fmla="*/ 0 w 5"/>
                  <a:gd name="T1" fmla="*/ 54 h 54"/>
                  <a:gd name="T2" fmla="*/ 2 w 5"/>
                  <a:gd name="T3" fmla="*/ 46 h 54"/>
                  <a:gd name="T4" fmla="*/ 5 w 5"/>
                  <a:gd name="T5" fmla="*/ 34 h 54"/>
                  <a:gd name="T6" fmla="*/ 5 w 5"/>
                  <a:gd name="T7" fmla="*/ 18 h 54"/>
                  <a:gd name="T8" fmla="*/ 2 w 5"/>
                  <a:gd name="T9" fmla="*/ 8 h 54"/>
                  <a:gd name="T10" fmla="*/ 0 w 5"/>
                  <a:gd name="T1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4">
                    <a:moveTo>
                      <a:pt x="0" y="54"/>
                    </a:moveTo>
                    <a:lnTo>
                      <a:pt x="2" y="46"/>
                    </a:lnTo>
                    <a:lnTo>
                      <a:pt x="5" y="34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79" name="Freeform 3239"/>
              <p:cNvSpPr>
                <a:spLocks/>
              </p:cNvSpPr>
              <p:nvPr/>
            </p:nvSpPr>
            <p:spPr bwMode="auto">
              <a:xfrm>
                <a:off x="2899" y="2020"/>
                <a:ext cx="13" cy="64"/>
              </a:xfrm>
              <a:custGeom>
                <a:avLst/>
                <a:gdLst>
                  <a:gd name="T0" fmla="*/ 13 w 13"/>
                  <a:gd name="T1" fmla="*/ 0 h 64"/>
                  <a:gd name="T2" fmla="*/ 6 w 13"/>
                  <a:gd name="T3" fmla="*/ 2 h 64"/>
                  <a:gd name="T4" fmla="*/ 3 w 13"/>
                  <a:gd name="T5" fmla="*/ 8 h 64"/>
                  <a:gd name="T6" fmla="*/ 0 w 13"/>
                  <a:gd name="T7" fmla="*/ 23 h 64"/>
                  <a:gd name="T8" fmla="*/ 0 w 13"/>
                  <a:gd name="T9" fmla="*/ 39 h 64"/>
                  <a:gd name="T10" fmla="*/ 3 w 13"/>
                  <a:gd name="T11" fmla="*/ 54 h 64"/>
                  <a:gd name="T12" fmla="*/ 6 w 13"/>
                  <a:gd name="T13" fmla="*/ 62 h 64"/>
                  <a:gd name="T14" fmla="*/ 13 w 13"/>
                  <a:gd name="T1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4">
                    <a:moveTo>
                      <a:pt x="13" y="0"/>
                    </a:moveTo>
                    <a:lnTo>
                      <a:pt x="6" y="2"/>
                    </a:lnTo>
                    <a:lnTo>
                      <a:pt x="3" y="8"/>
                    </a:lnTo>
                    <a:lnTo>
                      <a:pt x="0" y="23"/>
                    </a:lnTo>
                    <a:lnTo>
                      <a:pt x="0" y="39"/>
                    </a:lnTo>
                    <a:lnTo>
                      <a:pt x="3" y="54"/>
                    </a:lnTo>
                    <a:lnTo>
                      <a:pt x="6" y="62"/>
                    </a:lnTo>
                    <a:lnTo>
                      <a:pt x="13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0" name="Freeform 3240"/>
              <p:cNvSpPr>
                <a:spLocks/>
              </p:cNvSpPr>
              <p:nvPr/>
            </p:nvSpPr>
            <p:spPr bwMode="auto">
              <a:xfrm>
                <a:off x="2918" y="2020"/>
                <a:ext cx="12" cy="64"/>
              </a:xfrm>
              <a:custGeom>
                <a:avLst/>
                <a:gdLst>
                  <a:gd name="T0" fmla="*/ 0 w 12"/>
                  <a:gd name="T1" fmla="*/ 64 h 64"/>
                  <a:gd name="T2" fmla="*/ 5 w 12"/>
                  <a:gd name="T3" fmla="*/ 62 h 64"/>
                  <a:gd name="T4" fmla="*/ 10 w 12"/>
                  <a:gd name="T5" fmla="*/ 54 h 64"/>
                  <a:gd name="T6" fmla="*/ 12 w 12"/>
                  <a:gd name="T7" fmla="*/ 39 h 64"/>
                  <a:gd name="T8" fmla="*/ 12 w 12"/>
                  <a:gd name="T9" fmla="*/ 23 h 64"/>
                  <a:gd name="T10" fmla="*/ 10 w 12"/>
                  <a:gd name="T11" fmla="*/ 8 h 64"/>
                  <a:gd name="T12" fmla="*/ 5 w 12"/>
                  <a:gd name="T13" fmla="*/ 2 h 64"/>
                  <a:gd name="T14" fmla="*/ 0 w 12"/>
                  <a:gd name="T1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64">
                    <a:moveTo>
                      <a:pt x="0" y="64"/>
                    </a:moveTo>
                    <a:lnTo>
                      <a:pt x="5" y="62"/>
                    </a:lnTo>
                    <a:lnTo>
                      <a:pt x="10" y="54"/>
                    </a:lnTo>
                    <a:lnTo>
                      <a:pt x="12" y="39"/>
                    </a:lnTo>
                    <a:lnTo>
                      <a:pt x="12" y="23"/>
                    </a:lnTo>
                    <a:lnTo>
                      <a:pt x="10" y="8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1" name="Freeform 3241"/>
              <p:cNvSpPr>
                <a:spLocks/>
              </p:cNvSpPr>
              <p:nvPr/>
            </p:nvSpPr>
            <p:spPr bwMode="auto">
              <a:xfrm>
                <a:off x="2959" y="2074"/>
                <a:ext cx="8" cy="10"/>
              </a:xfrm>
              <a:custGeom>
                <a:avLst/>
                <a:gdLst>
                  <a:gd name="T0" fmla="*/ 2 w 8"/>
                  <a:gd name="T1" fmla="*/ 0 h 10"/>
                  <a:gd name="T2" fmla="*/ 0 w 8"/>
                  <a:gd name="T3" fmla="*/ 5 h 10"/>
                  <a:gd name="T4" fmla="*/ 0 w 8"/>
                  <a:gd name="T5" fmla="*/ 8 h 10"/>
                  <a:gd name="T6" fmla="*/ 2 w 8"/>
                  <a:gd name="T7" fmla="*/ 10 h 10"/>
                  <a:gd name="T8" fmla="*/ 5 w 8"/>
                  <a:gd name="T9" fmla="*/ 10 h 10"/>
                  <a:gd name="T10" fmla="*/ 8 w 8"/>
                  <a:gd name="T11" fmla="*/ 8 h 10"/>
                  <a:gd name="T12" fmla="*/ 8 w 8"/>
                  <a:gd name="T13" fmla="*/ 5 h 10"/>
                  <a:gd name="T14" fmla="*/ 5 w 8"/>
                  <a:gd name="T15" fmla="*/ 0 h 10"/>
                  <a:gd name="T16" fmla="*/ 2 w 8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10">
                    <a:moveTo>
                      <a:pt x="2" y="0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0"/>
                    </a:lnTo>
                    <a:lnTo>
                      <a:pt x="8" y="8"/>
                    </a:lnTo>
                    <a:lnTo>
                      <a:pt x="8" y="5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2" name="Rectangle 3242"/>
              <p:cNvSpPr>
                <a:spLocks noChangeArrowheads="1"/>
              </p:cNvSpPr>
              <p:nvPr/>
            </p:nvSpPr>
            <p:spPr bwMode="auto">
              <a:xfrm>
                <a:off x="2961" y="2079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3" name="Freeform 3243"/>
              <p:cNvSpPr>
                <a:spLocks/>
              </p:cNvSpPr>
              <p:nvPr/>
            </p:nvSpPr>
            <p:spPr bwMode="auto">
              <a:xfrm>
                <a:off x="2992" y="2020"/>
                <a:ext cx="36" cy="28"/>
              </a:xfrm>
              <a:custGeom>
                <a:avLst/>
                <a:gdLst>
                  <a:gd name="T0" fmla="*/ 11 w 36"/>
                  <a:gd name="T1" fmla="*/ 0 h 28"/>
                  <a:gd name="T2" fmla="*/ 3 w 36"/>
                  <a:gd name="T3" fmla="*/ 2 h 28"/>
                  <a:gd name="T4" fmla="*/ 0 w 36"/>
                  <a:gd name="T5" fmla="*/ 8 h 28"/>
                  <a:gd name="T6" fmla="*/ 0 w 36"/>
                  <a:gd name="T7" fmla="*/ 18 h 28"/>
                  <a:gd name="T8" fmla="*/ 3 w 36"/>
                  <a:gd name="T9" fmla="*/ 23 h 28"/>
                  <a:gd name="T10" fmla="*/ 11 w 36"/>
                  <a:gd name="T11" fmla="*/ 28 h 28"/>
                  <a:gd name="T12" fmla="*/ 24 w 36"/>
                  <a:gd name="T13" fmla="*/ 28 h 28"/>
                  <a:gd name="T14" fmla="*/ 34 w 36"/>
                  <a:gd name="T15" fmla="*/ 23 h 28"/>
                  <a:gd name="T16" fmla="*/ 36 w 36"/>
                  <a:gd name="T17" fmla="*/ 18 h 28"/>
                  <a:gd name="T18" fmla="*/ 36 w 36"/>
                  <a:gd name="T19" fmla="*/ 8 h 28"/>
                  <a:gd name="T20" fmla="*/ 34 w 36"/>
                  <a:gd name="T21" fmla="*/ 2 h 28"/>
                  <a:gd name="T22" fmla="*/ 24 w 36"/>
                  <a:gd name="T23" fmla="*/ 0 h 28"/>
                  <a:gd name="T24" fmla="*/ 11 w 36"/>
                  <a:gd name="T25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8">
                    <a:moveTo>
                      <a:pt x="11" y="0"/>
                    </a:moveTo>
                    <a:lnTo>
                      <a:pt x="3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3" y="23"/>
                    </a:lnTo>
                    <a:lnTo>
                      <a:pt x="11" y="28"/>
                    </a:lnTo>
                    <a:lnTo>
                      <a:pt x="24" y="28"/>
                    </a:lnTo>
                    <a:lnTo>
                      <a:pt x="34" y="23"/>
                    </a:lnTo>
                    <a:lnTo>
                      <a:pt x="36" y="18"/>
                    </a:lnTo>
                    <a:lnTo>
                      <a:pt x="36" y="8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4" name="Freeform 3244"/>
              <p:cNvSpPr>
                <a:spLocks/>
              </p:cNvSpPr>
              <p:nvPr/>
            </p:nvSpPr>
            <p:spPr bwMode="auto">
              <a:xfrm>
                <a:off x="2995" y="2022"/>
                <a:ext cx="3" cy="21"/>
              </a:xfrm>
              <a:custGeom>
                <a:avLst/>
                <a:gdLst>
                  <a:gd name="T0" fmla="*/ 3 w 3"/>
                  <a:gd name="T1" fmla="*/ 0 h 21"/>
                  <a:gd name="T2" fmla="*/ 0 w 3"/>
                  <a:gd name="T3" fmla="*/ 6 h 21"/>
                  <a:gd name="T4" fmla="*/ 0 w 3"/>
                  <a:gd name="T5" fmla="*/ 16 h 21"/>
                  <a:gd name="T6" fmla="*/ 3 w 3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3" y="0"/>
                    </a:moveTo>
                    <a:lnTo>
                      <a:pt x="0" y="6"/>
                    </a:lnTo>
                    <a:lnTo>
                      <a:pt x="0" y="16"/>
                    </a:lnTo>
                    <a:lnTo>
                      <a:pt x="3" y="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5" name="Freeform 3245"/>
              <p:cNvSpPr>
                <a:spLocks/>
              </p:cNvSpPr>
              <p:nvPr/>
            </p:nvSpPr>
            <p:spPr bwMode="auto">
              <a:xfrm>
                <a:off x="3023" y="2022"/>
                <a:ext cx="3" cy="21"/>
              </a:xfrm>
              <a:custGeom>
                <a:avLst/>
                <a:gdLst>
                  <a:gd name="T0" fmla="*/ 0 w 3"/>
                  <a:gd name="T1" fmla="*/ 21 h 21"/>
                  <a:gd name="T2" fmla="*/ 3 w 3"/>
                  <a:gd name="T3" fmla="*/ 16 h 21"/>
                  <a:gd name="T4" fmla="*/ 3 w 3"/>
                  <a:gd name="T5" fmla="*/ 6 h 21"/>
                  <a:gd name="T6" fmla="*/ 0 w 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1">
                    <a:moveTo>
                      <a:pt x="0" y="21"/>
                    </a:moveTo>
                    <a:lnTo>
                      <a:pt x="3" y="16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6" name="Freeform 3246"/>
              <p:cNvSpPr>
                <a:spLocks/>
              </p:cNvSpPr>
              <p:nvPr/>
            </p:nvSpPr>
            <p:spPr bwMode="auto">
              <a:xfrm>
                <a:off x="2998" y="2020"/>
                <a:ext cx="5" cy="28"/>
              </a:xfrm>
              <a:custGeom>
                <a:avLst/>
                <a:gdLst>
                  <a:gd name="T0" fmla="*/ 5 w 5"/>
                  <a:gd name="T1" fmla="*/ 0 h 28"/>
                  <a:gd name="T2" fmla="*/ 2 w 5"/>
                  <a:gd name="T3" fmla="*/ 2 h 28"/>
                  <a:gd name="T4" fmla="*/ 0 w 5"/>
                  <a:gd name="T5" fmla="*/ 8 h 28"/>
                  <a:gd name="T6" fmla="*/ 0 w 5"/>
                  <a:gd name="T7" fmla="*/ 18 h 28"/>
                  <a:gd name="T8" fmla="*/ 2 w 5"/>
                  <a:gd name="T9" fmla="*/ 23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0"/>
                    </a:moveTo>
                    <a:lnTo>
                      <a:pt x="2" y="2"/>
                    </a:lnTo>
                    <a:lnTo>
                      <a:pt x="0" y="8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5" y="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7" name="Freeform 3247"/>
              <p:cNvSpPr>
                <a:spLocks/>
              </p:cNvSpPr>
              <p:nvPr/>
            </p:nvSpPr>
            <p:spPr bwMode="auto">
              <a:xfrm>
                <a:off x="3016" y="2020"/>
                <a:ext cx="7" cy="28"/>
              </a:xfrm>
              <a:custGeom>
                <a:avLst/>
                <a:gdLst>
                  <a:gd name="T0" fmla="*/ 0 w 7"/>
                  <a:gd name="T1" fmla="*/ 28 h 28"/>
                  <a:gd name="T2" fmla="*/ 2 w 7"/>
                  <a:gd name="T3" fmla="*/ 23 h 28"/>
                  <a:gd name="T4" fmla="*/ 7 w 7"/>
                  <a:gd name="T5" fmla="*/ 18 h 28"/>
                  <a:gd name="T6" fmla="*/ 7 w 7"/>
                  <a:gd name="T7" fmla="*/ 8 h 28"/>
                  <a:gd name="T8" fmla="*/ 2 w 7"/>
                  <a:gd name="T9" fmla="*/ 2 h 28"/>
                  <a:gd name="T10" fmla="*/ 0 w 7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28">
                    <a:moveTo>
                      <a:pt x="0" y="28"/>
                    </a:moveTo>
                    <a:lnTo>
                      <a:pt x="2" y="23"/>
                    </a:lnTo>
                    <a:lnTo>
                      <a:pt x="7" y="18"/>
                    </a:lnTo>
                    <a:lnTo>
                      <a:pt x="7" y="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8" name="Freeform 3248"/>
              <p:cNvSpPr>
                <a:spLocks/>
              </p:cNvSpPr>
              <p:nvPr/>
            </p:nvSpPr>
            <p:spPr bwMode="auto">
              <a:xfrm>
                <a:off x="2987" y="2048"/>
                <a:ext cx="44" cy="36"/>
              </a:xfrm>
              <a:custGeom>
                <a:avLst/>
                <a:gdLst>
                  <a:gd name="T0" fmla="*/ 16 w 44"/>
                  <a:gd name="T1" fmla="*/ 0 h 36"/>
                  <a:gd name="T2" fmla="*/ 8 w 44"/>
                  <a:gd name="T3" fmla="*/ 3 h 36"/>
                  <a:gd name="T4" fmla="*/ 5 w 44"/>
                  <a:gd name="T5" fmla="*/ 5 h 36"/>
                  <a:gd name="T6" fmla="*/ 0 w 44"/>
                  <a:gd name="T7" fmla="*/ 11 h 36"/>
                  <a:gd name="T8" fmla="*/ 0 w 44"/>
                  <a:gd name="T9" fmla="*/ 23 h 36"/>
                  <a:gd name="T10" fmla="*/ 5 w 44"/>
                  <a:gd name="T11" fmla="*/ 31 h 36"/>
                  <a:gd name="T12" fmla="*/ 8 w 44"/>
                  <a:gd name="T13" fmla="*/ 34 h 36"/>
                  <a:gd name="T14" fmla="*/ 16 w 44"/>
                  <a:gd name="T15" fmla="*/ 36 h 36"/>
                  <a:gd name="T16" fmla="*/ 29 w 44"/>
                  <a:gd name="T17" fmla="*/ 36 h 36"/>
                  <a:gd name="T18" fmla="*/ 39 w 44"/>
                  <a:gd name="T19" fmla="*/ 34 h 36"/>
                  <a:gd name="T20" fmla="*/ 41 w 44"/>
                  <a:gd name="T21" fmla="*/ 31 h 36"/>
                  <a:gd name="T22" fmla="*/ 44 w 44"/>
                  <a:gd name="T23" fmla="*/ 23 h 36"/>
                  <a:gd name="T24" fmla="*/ 44 w 44"/>
                  <a:gd name="T25" fmla="*/ 11 h 36"/>
                  <a:gd name="T26" fmla="*/ 41 w 44"/>
                  <a:gd name="T27" fmla="*/ 5 h 36"/>
                  <a:gd name="T28" fmla="*/ 39 w 44"/>
                  <a:gd name="T29" fmla="*/ 3 h 36"/>
                  <a:gd name="T30" fmla="*/ 29 w 44"/>
                  <a:gd name="T3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4" h="36">
                    <a:moveTo>
                      <a:pt x="16" y="0"/>
                    </a:moveTo>
                    <a:lnTo>
                      <a:pt x="8" y="3"/>
                    </a:lnTo>
                    <a:lnTo>
                      <a:pt x="5" y="5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16" y="36"/>
                    </a:lnTo>
                    <a:lnTo>
                      <a:pt x="29" y="36"/>
                    </a:lnTo>
                    <a:lnTo>
                      <a:pt x="39" y="34"/>
                    </a:lnTo>
                    <a:lnTo>
                      <a:pt x="41" y="31"/>
                    </a:lnTo>
                    <a:lnTo>
                      <a:pt x="44" y="23"/>
                    </a:lnTo>
                    <a:lnTo>
                      <a:pt x="44" y="11"/>
                    </a:lnTo>
                    <a:lnTo>
                      <a:pt x="41" y="5"/>
                    </a:lnTo>
                    <a:lnTo>
                      <a:pt x="39" y="3"/>
                    </a:lnTo>
                    <a:lnTo>
                      <a:pt x="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89" name="Freeform 3249"/>
              <p:cNvSpPr>
                <a:spLocks/>
              </p:cNvSpPr>
              <p:nvPr/>
            </p:nvSpPr>
            <p:spPr bwMode="auto">
              <a:xfrm>
                <a:off x="2992" y="2053"/>
                <a:ext cx="3" cy="26"/>
              </a:xfrm>
              <a:custGeom>
                <a:avLst/>
                <a:gdLst>
                  <a:gd name="T0" fmla="*/ 3 w 3"/>
                  <a:gd name="T1" fmla="*/ 0 h 26"/>
                  <a:gd name="T2" fmla="*/ 0 w 3"/>
                  <a:gd name="T3" fmla="*/ 6 h 26"/>
                  <a:gd name="T4" fmla="*/ 0 w 3"/>
                  <a:gd name="T5" fmla="*/ 18 h 26"/>
                  <a:gd name="T6" fmla="*/ 3 w 3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6">
                    <a:moveTo>
                      <a:pt x="3" y="0"/>
                    </a:moveTo>
                    <a:lnTo>
                      <a:pt x="0" y="6"/>
                    </a:lnTo>
                    <a:lnTo>
                      <a:pt x="0" y="18"/>
                    </a:lnTo>
                    <a:lnTo>
                      <a:pt x="3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0" name="Freeform 3250"/>
              <p:cNvSpPr>
                <a:spLocks/>
              </p:cNvSpPr>
              <p:nvPr/>
            </p:nvSpPr>
            <p:spPr bwMode="auto">
              <a:xfrm>
                <a:off x="3026" y="2053"/>
                <a:ext cx="2" cy="26"/>
              </a:xfrm>
              <a:custGeom>
                <a:avLst/>
                <a:gdLst>
                  <a:gd name="T0" fmla="*/ 0 w 2"/>
                  <a:gd name="T1" fmla="*/ 26 h 26"/>
                  <a:gd name="T2" fmla="*/ 2 w 2"/>
                  <a:gd name="T3" fmla="*/ 18 h 26"/>
                  <a:gd name="T4" fmla="*/ 2 w 2"/>
                  <a:gd name="T5" fmla="*/ 6 h 26"/>
                  <a:gd name="T6" fmla="*/ 0 w 2"/>
                  <a:gd name="T7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6">
                    <a:moveTo>
                      <a:pt x="0" y="26"/>
                    </a:moveTo>
                    <a:lnTo>
                      <a:pt x="2" y="18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1" name="Freeform 3251"/>
              <p:cNvSpPr>
                <a:spLocks/>
              </p:cNvSpPr>
              <p:nvPr/>
            </p:nvSpPr>
            <p:spPr bwMode="auto">
              <a:xfrm>
                <a:off x="2995" y="2048"/>
                <a:ext cx="8" cy="36"/>
              </a:xfrm>
              <a:custGeom>
                <a:avLst/>
                <a:gdLst>
                  <a:gd name="T0" fmla="*/ 8 w 8"/>
                  <a:gd name="T1" fmla="*/ 0 h 36"/>
                  <a:gd name="T2" fmla="*/ 3 w 8"/>
                  <a:gd name="T3" fmla="*/ 3 h 36"/>
                  <a:gd name="T4" fmla="*/ 0 w 8"/>
                  <a:gd name="T5" fmla="*/ 11 h 36"/>
                  <a:gd name="T6" fmla="*/ 0 w 8"/>
                  <a:gd name="T7" fmla="*/ 23 h 36"/>
                  <a:gd name="T8" fmla="*/ 3 w 8"/>
                  <a:gd name="T9" fmla="*/ 34 h 36"/>
                  <a:gd name="T10" fmla="*/ 8 w 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36">
                    <a:moveTo>
                      <a:pt x="8" y="0"/>
                    </a:moveTo>
                    <a:lnTo>
                      <a:pt x="3" y="3"/>
                    </a:lnTo>
                    <a:lnTo>
                      <a:pt x="0" y="11"/>
                    </a:lnTo>
                    <a:lnTo>
                      <a:pt x="0" y="23"/>
                    </a:lnTo>
                    <a:lnTo>
                      <a:pt x="3" y="34"/>
                    </a:lnTo>
                    <a:lnTo>
                      <a:pt x="8" y="3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2" name="Freeform 3252"/>
              <p:cNvSpPr>
                <a:spLocks/>
              </p:cNvSpPr>
              <p:nvPr/>
            </p:nvSpPr>
            <p:spPr bwMode="auto">
              <a:xfrm>
                <a:off x="3016" y="2048"/>
                <a:ext cx="10" cy="36"/>
              </a:xfrm>
              <a:custGeom>
                <a:avLst/>
                <a:gdLst>
                  <a:gd name="T0" fmla="*/ 0 w 10"/>
                  <a:gd name="T1" fmla="*/ 36 h 36"/>
                  <a:gd name="T2" fmla="*/ 7 w 10"/>
                  <a:gd name="T3" fmla="*/ 34 h 36"/>
                  <a:gd name="T4" fmla="*/ 10 w 10"/>
                  <a:gd name="T5" fmla="*/ 23 h 36"/>
                  <a:gd name="T6" fmla="*/ 10 w 10"/>
                  <a:gd name="T7" fmla="*/ 11 h 36"/>
                  <a:gd name="T8" fmla="*/ 7 w 10"/>
                  <a:gd name="T9" fmla="*/ 3 h 36"/>
                  <a:gd name="T10" fmla="*/ 0 w 10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7" y="34"/>
                    </a:lnTo>
                    <a:lnTo>
                      <a:pt x="10" y="23"/>
                    </a:lnTo>
                    <a:lnTo>
                      <a:pt x="10" y="11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3" name="Line 3253"/>
              <p:cNvSpPr>
                <a:spLocks noChangeShapeType="1"/>
              </p:cNvSpPr>
              <p:nvPr/>
            </p:nvSpPr>
            <p:spPr bwMode="auto">
              <a:xfrm>
                <a:off x="3070" y="1669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4" name="Line 3254"/>
              <p:cNvSpPr>
                <a:spLocks noChangeShapeType="1"/>
              </p:cNvSpPr>
              <p:nvPr/>
            </p:nvSpPr>
            <p:spPr bwMode="auto">
              <a:xfrm>
                <a:off x="2912" y="1646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5" name="Line 3255"/>
              <p:cNvSpPr>
                <a:spLocks noChangeShapeType="1"/>
              </p:cNvSpPr>
              <p:nvPr/>
            </p:nvSpPr>
            <p:spPr bwMode="auto">
              <a:xfrm>
                <a:off x="2915" y="1646"/>
                <a:ext cx="1" cy="5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6" name="Line 3256"/>
              <p:cNvSpPr>
                <a:spLocks noChangeShapeType="1"/>
              </p:cNvSpPr>
              <p:nvPr/>
            </p:nvSpPr>
            <p:spPr bwMode="auto">
              <a:xfrm>
                <a:off x="2918" y="1638"/>
                <a:ext cx="1" cy="6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7" name="Freeform 3257"/>
              <p:cNvSpPr>
                <a:spLocks/>
              </p:cNvSpPr>
              <p:nvPr/>
            </p:nvSpPr>
            <p:spPr bwMode="auto">
              <a:xfrm>
                <a:off x="2902" y="1638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8" name="Line 3258"/>
              <p:cNvSpPr>
                <a:spLocks noChangeShapeType="1"/>
              </p:cNvSpPr>
              <p:nvPr/>
            </p:nvSpPr>
            <p:spPr bwMode="auto">
              <a:xfrm>
                <a:off x="2899" y="1703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99" name="Line 3259"/>
              <p:cNvSpPr>
                <a:spLocks noChangeShapeType="1"/>
              </p:cNvSpPr>
              <p:nvPr/>
            </p:nvSpPr>
            <p:spPr bwMode="auto">
              <a:xfrm flipH="1">
                <a:off x="2905" y="1700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0" name="Line 3260"/>
              <p:cNvSpPr>
                <a:spLocks noChangeShapeType="1"/>
              </p:cNvSpPr>
              <p:nvPr/>
            </p:nvSpPr>
            <p:spPr bwMode="auto">
              <a:xfrm flipH="1">
                <a:off x="2907" y="1697"/>
                <a:ext cx="5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1" name="Line 3261"/>
              <p:cNvSpPr>
                <a:spLocks noChangeShapeType="1"/>
              </p:cNvSpPr>
              <p:nvPr/>
            </p:nvSpPr>
            <p:spPr bwMode="auto">
              <a:xfrm>
                <a:off x="2918" y="1697"/>
                <a:ext cx="2" cy="6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2" name="Line 3262"/>
              <p:cNvSpPr>
                <a:spLocks noChangeShapeType="1"/>
              </p:cNvSpPr>
              <p:nvPr/>
            </p:nvSpPr>
            <p:spPr bwMode="auto">
              <a:xfrm>
                <a:off x="2918" y="1700"/>
                <a:ext cx="5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3" name="Freeform 3263"/>
              <p:cNvSpPr>
                <a:spLocks/>
              </p:cNvSpPr>
              <p:nvPr/>
            </p:nvSpPr>
            <p:spPr bwMode="auto">
              <a:xfrm>
                <a:off x="2959" y="1695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2 h 8"/>
                  <a:gd name="T4" fmla="*/ 0 w 8"/>
                  <a:gd name="T5" fmla="*/ 5 h 8"/>
                  <a:gd name="T6" fmla="*/ 2 w 8"/>
                  <a:gd name="T7" fmla="*/ 8 h 8"/>
                  <a:gd name="T8" fmla="*/ 5 w 8"/>
                  <a:gd name="T9" fmla="*/ 8 h 8"/>
                  <a:gd name="T10" fmla="*/ 8 w 8"/>
                  <a:gd name="T11" fmla="*/ 5 h 8"/>
                  <a:gd name="T12" fmla="*/ 8 w 8"/>
                  <a:gd name="T13" fmla="*/ 2 h 8"/>
                  <a:gd name="T14" fmla="*/ 5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2"/>
                    </a:lnTo>
                    <a:lnTo>
                      <a:pt x="0" y="5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5"/>
                    </a:lnTo>
                    <a:lnTo>
                      <a:pt x="8" y="2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4" name="Rectangle 3264"/>
              <p:cNvSpPr>
                <a:spLocks noChangeArrowheads="1"/>
              </p:cNvSpPr>
              <p:nvPr/>
            </p:nvSpPr>
            <p:spPr bwMode="auto">
              <a:xfrm>
                <a:off x="2961" y="1697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5" name="Freeform 3265"/>
              <p:cNvSpPr>
                <a:spLocks/>
              </p:cNvSpPr>
              <p:nvPr/>
            </p:nvSpPr>
            <p:spPr bwMode="auto">
              <a:xfrm>
                <a:off x="2987" y="1638"/>
                <a:ext cx="44" cy="65"/>
              </a:xfrm>
              <a:custGeom>
                <a:avLst/>
                <a:gdLst>
                  <a:gd name="T0" fmla="*/ 21 w 44"/>
                  <a:gd name="T1" fmla="*/ 0 h 65"/>
                  <a:gd name="T2" fmla="*/ 11 w 44"/>
                  <a:gd name="T3" fmla="*/ 3 h 65"/>
                  <a:gd name="T4" fmla="*/ 5 w 44"/>
                  <a:gd name="T5" fmla="*/ 13 h 65"/>
                  <a:gd name="T6" fmla="*/ 0 w 44"/>
                  <a:gd name="T7" fmla="*/ 28 h 65"/>
                  <a:gd name="T8" fmla="*/ 0 w 44"/>
                  <a:gd name="T9" fmla="*/ 39 h 65"/>
                  <a:gd name="T10" fmla="*/ 5 w 44"/>
                  <a:gd name="T11" fmla="*/ 54 h 65"/>
                  <a:gd name="T12" fmla="*/ 11 w 44"/>
                  <a:gd name="T13" fmla="*/ 62 h 65"/>
                  <a:gd name="T14" fmla="*/ 21 w 44"/>
                  <a:gd name="T15" fmla="*/ 65 h 65"/>
                  <a:gd name="T16" fmla="*/ 26 w 44"/>
                  <a:gd name="T17" fmla="*/ 65 h 65"/>
                  <a:gd name="T18" fmla="*/ 36 w 44"/>
                  <a:gd name="T19" fmla="*/ 62 h 65"/>
                  <a:gd name="T20" fmla="*/ 41 w 44"/>
                  <a:gd name="T21" fmla="*/ 54 h 65"/>
                  <a:gd name="T22" fmla="*/ 44 w 44"/>
                  <a:gd name="T23" fmla="*/ 39 h 65"/>
                  <a:gd name="T24" fmla="*/ 44 w 44"/>
                  <a:gd name="T25" fmla="*/ 28 h 65"/>
                  <a:gd name="T26" fmla="*/ 41 w 44"/>
                  <a:gd name="T27" fmla="*/ 13 h 65"/>
                  <a:gd name="T28" fmla="*/ 36 w 44"/>
                  <a:gd name="T29" fmla="*/ 3 h 65"/>
                  <a:gd name="T30" fmla="*/ 26 w 44"/>
                  <a:gd name="T31" fmla="*/ 0 h 65"/>
                  <a:gd name="T32" fmla="*/ 21 w 44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65">
                    <a:moveTo>
                      <a:pt x="21" y="0"/>
                    </a:moveTo>
                    <a:lnTo>
                      <a:pt x="11" y="3"/>
                    </a:lnTo>
                    <a:lnTo>
                      <a:pt x="5" y="13"/>
                    </a:lnTo>
                    <a:lnTo>
                      <a:pt x="0" y="28"/>
                    </a:lnTo>
                    <a:lnTo>
                      <a:pt x="0" y="39"/>
                    </a:lnTo>
                    <a:lnTo>
                      <a:pt x="5" y="54"/>
                    </a:lnTo>
                    <a:lnTo>
                      <a:pt x="11" y="62"/>
                    </a:lnTo>
                    <a:lnTo>
                      <a:pt x="21" y="65"/>
                    </a:lnTo>
                    <a:lnTo>
                      <a:pt x="26" y="65"/>
                    </a:lnTo>
                    <a:lnTo>
                      <a:pt x="36" y="62"/>
                    </a:lnTo>
                    <a:lnTo>
                      <a:pt x="41" y="54"/>
                    </a:lnTo>
                    <a:lnTo>
                      <a:pt x="44" y="39"/>
                    </a:lnTo>
                    <a:lnTo>
                      <a:pt x="44" y="28"/>
                    </a:lnTo>
                    <a:lnTo>
                      <a:pt x="41" y="13"/>
                    </a:lnTo>
                    <a:lnTo>
                      <a:pt x="36" y="3"/>
                    </a:lnTo>
                    <a:lnTo>
                      <a:pt x="26" y="0"/>
                    </a:lnTo>
                    <a:lnTo>
                      <a:pt x="2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6" name="Freeform 3266"/>
              <p:cNvSpPr>
                <a:spLocks/>
              </p:cNvSpPr>
              <p:nvPr/>
            </p:nvSpPr>
            <p:spPr bwMode="auto">
              <a:xfrm>
                <a:off x="2992" y="1646"/>
                <a:ext cx="6" cy="51"/>
              </a:xfrm>
              <a:custGeom>
                <a:avLst/>
                <a:gdLst>
                  <a:gd name="T0" fmla="*/ 6 w 6"/>
                  <a:gd name="T1" fmla="*/ 0 h 51"/>
                  <a:gd name="T2" fmla="*/ 3 w 6"/>
                  <a:gd name="T3" fmla="*/ 5 h 51"/>
                  <a:gd name="T4" fmla="*/ 0 w 6"/>
                  <a:gd name="T5" fmla="*/ 18 h 51"/>
                  <a:gd name="T6" fmla="*/ 0 w 6"/>
                  <a:gd name="T7" fmla="*/ 33 h 51"/>
                  <a:gd name="T8" fmla="*/ 3 w 6"/>
                  <a:gd name="T9" fmla="*/ 46 h 51"/>
                  <a:gd name="T10" fmla="*/ 6 w 6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51">
                    <a:moveTo>
                      <a:pt x="6" y="0"/>
                    </a:moveTo>
                    <a:lnTo>
                      <a:pt x="3" y="5"/>
                    </a:lnTo>
                    <a:lnTo>
                      <a:pt x="0" y="18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6" y="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7" name="Freeform 3267"/>
              <p:cNvSpPr>
                <a:spLocks/>
              </p:cNvSpPr>
              <p:nvPr/>
            </p:nvSpPr>
            <p:spPr bwMode="auto">
              <a:xfrm>
                <a:off x="3023" y="1646"/>
                <a:ext cx="5" cy="51"/>
              </a:xfrm>
              <a:custGeom>
                <a:avLst/>
                <a:gdLst>
                  <a:gd name="T0" fmla="*/ 0 w 5"/>
                  <a:gd name="T1" fmla="*/ 51 h 51"/>
                  <a:gd name="T2" fmla="*/ 3 w 5"/>
                  <a:gd name="T3" fmla="*/ 46 h 51"/>
                  <a:gd name="T4" fmla="*/ 5 w 5"/>
                  <a:gd name="T5" fmla="*/ 33 h 51"/>
                  <a:gd name="T6" fmla="*/ 5 w 5"/>
                  <a:gd name="T7" fmla="*/ 18 h 51"/>
                  <a:gd name="T8" fmla="*/ 3 w 5"/>
                  <a:gd name="T9" fmla="*/ 5 h 51"/>
                  <a:gd name="T10" fmla="*/ 0 w 5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1">
                    <a:moveTo>
                      <a:pt x="0" y="51"/>
                    </a:moveTo>
                    <a:lnTo>
                      <a:pt x="3" y="46"/>
                    </a:lnTo>
                    <a:lnTo>
                      <a:pt x="5" y="33"/>
                    </a:lnTo>
                    <a:lnTo>
                      <a:pt x="5" y="1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8" name="Freeform 3268"/>
              <p:cNvSpPr>
                <a:spLocks/>
              </p:cNvSpPr>
              <p:nvPr/>
            </p:nvSpPr>
            <p:spPr bwMode="auto">
              <a:xfrm>
                <a:off x="2995" y="1638"/>
                <a:ext cx="13" cy="65"/>
              </a:xfrm>
              <a:custGeom>
                <a:avLst/>
                <a:gdLst>
                  <a:gd name="T0" fmla="*/ 13 w 13"/>
                  <a:gd name="T1" fmla="*/ 0 h 65"/>
                  <a:gd name="T2" fmla="*/ 5 w 13"/>
                  <a:gd name="T3" fmla="*/ 3 h 65"/>
                  <a:gd name="T4" fmla="*/ 3 w 13"/>
                  <a:gd name="T5" fmla="*/ 10 h 65"/>
                  <a:gd name="T6" fmla="*/ 0 w 13"/>
                  <a:gd name="T7" fmla="*/ 26 h 65"/>
                  <a:gd name="T8" fmla="*/ 0 w 13"/>
                  <a:gd name="T9" fmla="*/ 41 h 65"/>
                  <a:gd name="T10" fmla="*/ 3 w 13"/>
                  <a:gd name="T11" fmla="*/ 57 h 65"/>
                  <a:gd name="T12" fmla="*/ 5 w 13"/>
                  <a:gd name="T13" fmla="*/ 62 h 65"/>
                  <a:gd name="T14" fmla="*/ 13 w 13"/>
                  <a:gd name="T15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13" y="0"/>
                    </a:moveTo>
                    <a:lnTo>
                      <a:pt x="5" y="3"/>
                    </a:lnTo>
                    <a:lnTo>
                      <a:pt x="3" y="10"/>
                    </a:lnTo>
                    <a:lnTo>
                      <a:pt x="0" y="26"/>
                    </a:lnTo>
                    <a:lnTo>
                      <a:pt x="0" y="41"/>
                    </a:lnTo>
                    <a:lnTo>
                      <a:pt x="3" y="57"/>
                    </a:lnTo>
                    <a:lnTo>
                      <a:pt x="5" y="62"/>
                    </a:lnTo>
                    <a:lnTo>
                      <a:pt x="13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09" name="Freeform 3269"/>
              <p:cNvSpPr>
                <a:spLocks/>
              </p:cNvSpPr>
              <p:nvPr/>
            </p:nvSpPr>
            <p:spPr bwMode="auto">
              <a:xfrm>
                <a:off x="3013" y="1638"/>
                <a:ext cx="13" cy="65"/>
              </a:xfrm>
              <a:custGeom>
                <a:avLst/>
                <a:gdLst>
                  <a:gd name="T0" fmla="*/ 0 w 13"/>
                  <a:gd name="T1" fmla="*/ 65 h 65"/>
                  <a:gd name="T2" fmla="*/ 5 w 13"/>
                  <a:gd name="T3" fmla="*/ 62 h 65"/>
                  <a:gd name="T4" fmla="*/ 10 w 13"/>
                  <a:gd name="T5" fmla="*/ 57 h 65"/>
                  <a:gd name="T6" fmla="*/ 13 w 13"/>
                  <a:gd name="T7" fmla="*/ 41 h 65"/>
                  <a:gd name="T8" fmla="*/ 13 w 13"/>
                  <a:gd name="T9" fmla="*/ 26 h 65"/>
                  <a:gd name="T10" fmla="*/ 10 w 13"/>
                  <a:gd name="T11" fmla="*/ 10 h 65"/>
                  <a:gd name="T12" fmla="*/ 5 w 13"/>
                  <a:gd name="T13" fmla="*/ 3 h 65"/>
                  <a:gd name="T14" fmla="*/ 0 w 13"/>
                  <a:gd name="T15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65">
                    <a:moveTo>
                      <a:pt x="0" y="65"/>
                    </a:moveTo>
                    <a:lnTo>
                      <a:pt x="5" y="62"/>
                    </a:lnTo>
                    <a:lnTo>
                      <a:pt x="10" y="57"/>
                    </a:lnTo>
                    <a:lnTo>
                      <a:pt x="13" y="41"/>
                    </a:lnTo>
                    <a:lnTo>
                      <a:pt x="13" y="26"/>
                    </a:lnTo>
                    <a:lnTo>
                      <a:pt x="10" y="10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0" name="Line 3270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4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1" name="Line 3271"/>
              <p:cNvSpPr>
                <a:spLocks noChangeShapeType="1"/>
              </p:cNvSpPr>
              <p:nvPr/>
            </p:nvSpPr>
            <p:spPr bwMode="auto">
              <a:xfrm>
                <a:off x="2912" y="1292"/>
                <a:ext cx="1" cy="5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2" name="Line 3272"/>
              <p:cNvSpPr>
                <a:spLocks noChangeShapeType="1"/>
              </p:cNvSpPr>
              <p:nvPr/>
            </p:nvSpPr>
            <p:spPr bwMode="auto">
              <a:xfrm>
                <a:off x="2915" y="1292"/>
                <a:ext cx="1" cy="5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3" name="Line 3273"/>
              <p:cNvSpPr>
                <a:spLocks noChangeShapeType="1"/>
              </p:cNvSpPr>
              <p:nvPr/>
            </p:nvSpPr>
            <p:spPr bwMode="auto">
              <a:xfrm>
                <a:off x="2918" y="1285"/>
                <a:ext cx="1" cy="6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4" name="Freeform 3274"/>
              <p:cNvSpPr>
                <a:spLocks/>
              </p:cNvSpPr>
              <p:nvPr/>
            </p:nvSpPr>
            <p:spPr bwMode="auto">
              <a:xfrm>
                <a:off x="2902" y="1285"/>
                <a:ext cx="16" cy="13"/>
              </a:xfrm>
              <a:custGeom>
                <a:avLst/>
                <a:gdLst>
                  <a:gd name="T0" fmla="*/ 16 w 16"/>
                  <a:gd name="T1" fmla="*/ 0 h 13"/>
                  <a:gd name="T2" fmla="*/ 5 w 16"/>
                  <a:gd name="T3" fmla="*/ 10 h 13"/>
                  <a:gd name="T4" fmla="*/ 0 w 16"/>
                  <a:gd name="T5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16" y="0"/>
                    </a:moveTo>
                    <a:lnTo>
                      <a:pt x="5" y="10"/>
                    </a:lnTo>
                    <a:lnTo>
                      <a:pt x="0" y="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5" name="Line 3275"/>
              <p:cNvSpPr>
                <a:spLocks noChangeShapeType="1"/>
              </p:cNvSpPr>
              <p:nvPr/>
            </p:nvSpPr>
            <p:spPr bwMode="auto">
              <a:xfrm>
                <a:off x="2899" y="1349"/>
                <a:ext cx="31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6" name="Line 3276"/>
              <p:cNvSpPr>
                <a:spLocks noChangeShapeType="1"/>
              </p:cNvSpPr>
              <p:nvPr/>
            </p:nvSpPr>
            <p:spPr bwMode="auto">
              <a:xfrm flipH="1">
                <a:off x="2905" y="1347"/>
                <a:ext cx="7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7" name="Line 3277"/>
              <p:cNvSpPr>
                <a:spLocks noChangeShapeType="1"/>
              </p:cNvSpPr>
              <p:nvPr/>
            </p:nvSpPr>
            <p:spPr bwMode="auto">
              <a:xfrm flipH="1">
                <a:off x="2907" y="1344"/>
                <a:ext cx="5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8" name="Line 3278"/>
              <p:cNvSpPr>
                <a:spLocks noChangeShapeType="1"/>
              </p:cNvSpPr>
              <p:nvPr/>
            </p:nvSpPr>
            <p:spPr bwMode="auto">
              <a:xfrm>
                <a:off x="2918" y="1344"/>
                <a:ext cx="2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19" name="Line 3279"/>
              <p:cNvSpPr>
                <a:spLocks noChangeShapeType="1"/>
              </p:cNvSpPr>
              <p:nvPr/>
            </p:nvSpPr>
            <p:spPr bwMode="auto">
              <a:xfrm>
                <a:off x="2918" y="1347"/>
                <a:ext cx="5" cy="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0" name="Freeform 3280"/>
              <p:cNvSpPr>
                <a:spLocks/>
              </p:cNvSpPr>
              <p:nvPr/>
            </p:nvSpPr>
            <p:spPr bwMode="auto">
              <a:xfrm>
                <a:off x="2959" y="1341"/>
                <a:ext cx="8" cy="8"/>
              </a:xfrm>
              <a:custGeom>
                <a:avLst/>
                <a:gdLst>
                  <a:gd name="T0" fmla="*/ 2 w 8"/>
                  <a:gd name="T1" fmla="*/ 0 h 8"/>
                  <a:gd name="T2" fmla="*/ 0 w 8"/>
                  <a:gd name="T3" fmla="*/ 3 h 8"/>
                  <a:gd name="T4" fmla="*/ 0 w 8"/>
                  <a:gd name="T5" fmla="*/ 6 h 8"/>
                  <a:gd name="T6" fmla="*/ 2 w 8"/>
                  <a:gd name="T7" fmla="*/ 8 h 8"/>
                  <a:gd name="T8" fmla="*/ 5 w 8"/>
                  <a:gd name="T9" fmla="*/ 8 h 8"/>
                  <a:gd name="T10" fmla="*/ 8 w 8"/>
                  <a:gd name="T11" fmla="*/ 6 h 8"/>
                  <a:gd name="T12" fmla="*/ 8 w 8"/>
                  <a:gd name="T13" fmla="*/ 3 h 8"/>
                  <a:gd name="T14" fmla="*/ 5 w 8"/>
                  <a:gd name="T15" fmla="*/ 0 h 8"/>
                  <a:gd name="T16" fmla="*/ 2 w 8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2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2" y="8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8" y="3"/>
                    </a:lnTo>
                    <a:lnTo>
                      <a:pt x="5" y="0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1" name="Rectangle 3281"/>
              <p:cNvSpPr>
                <a:spLocks noChangeArrowheads="1"/>
              </p:cNvSpPr>
              <p:nvPr/>
            </p:nvSpPr>
            <p:spPr bwMode="auto">
              <a:xfrm>
                <a:off x="2961" y="1344"/>
                <a:ext cx="3" cy="3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2" name="Rectangle 3282"/>
              <p:cNvSpPr>
                <a:spLocks noChangeArrowheads="1"/>
              </p:cNvSpPr>
              <p:nvPr/>
            </p:nvSpPr>
            <p:spPr bwMode="auto">
              <a:xfrm>
                <a:off x="2992" y="1298"/>
                <a:ext cx="3" cy="2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3" name="Freeform 3283"/>
              <p:cNvSpPr>
                <a:spLocks/>
              </p:cNvSpPr>
              <p:nvPr/>
            </p:nvSpPr>
            <p:spPr bwMode="auto">
              <a:xfrm>
                <a:off x="2987" y="1285"/>
                <a:ext cx="44" cy="64"/>
              </a:xfrm>
              <a:custGeom>
                <a:avLst/>
                <a:gdLst>
                  <a:gd name="T0" fmla="*/ 5 w 44"/>
                  <a:gd name="T1" fmla="*/ 10 h 64"/>
                  <a:gd name="T2" fmla="*/ 8 w 44"/>
                  <a:gd name="T3" fmla="*/ 10 h 64"/>
                  <a:gd name="T4" fmla="*/ 11 w 44"/>
                  <a:gd name="T5" fmla="*/ 13 h 64"/>
                  <a:gd name="T6" fmla="*/ 11 w 44"/>
                  <a:gd name="T7" fmla="*/ 15 h 64"/>
                  <a:gd name="T8" fmla="*/ 8 w 44"/>
                  <a:gd name="T9" fmla="*/ 20 h 64"/>
                  <a:gd name="T10" fmla="*/ 5 w 44"/>
                  <a:gd name="T11" fmla="*/ 20 h 64"/>
                  <a:gd name="T12" fmla="*/ 0 w 44"/>
                  <a:gd name="T13" fmla="*/ 15 h 64"/>
                  <a:gd name="T14" fmla="*/ 0 w 44"/>
                  <a:gd name="T15" fmla="*/ 13 h 64"/>
                  <a:gd name="T16" fmla="*/ 5 w 44"/>
                  <a:gd name="T17" fmla="*/ 7 h 64"/>
                  <a:gd name="T18" fmla="*/ 8 w 44"/>
                  <a:gd name="T19" fmla="*/ 5 h 64"/>
                  <a:gd name="T20" fmla="*/ 16 w 44"/>
                  <a:gd name="T21" fmla="*/ 0 h 64"/>
                  <a:gd name="T22" fmla="*/ 29 w 44"/>
                  <a:gd name="T23" fmla="*/ 0 h 64"/>
                  <a:gd name="T24" fmla="*/ 39 w 44"/>
                  <a:gd name="T25" fmla="*/ 5 h 64"/>
                  <a:gd name="T26" fmla="*/ 41 w 44"/>
                  <a:gd name="T27" fmla="*/ 7 h 64"/>
                  <a:gd name="T28" fmla="*/ 44 w 44"/>
                  <a:gd name="T29" fmla="*/ 13 h 64"/>
                  <a:gd name="T30" fmla="*/ 44 w 44"/>
                  <a:gd name="T31" fmla="*/ 20 h 64"/>
                  <a:gd name="T32" fmla="*/ 41 w 44"/>
                  <a:gd name="T33" fmla="*/ 25 h 64"/>
                  <a:gd name="T34" fmla="*/ 31 w 44"/>
                  <a:gd name="T35" fmla="*/ 31 h 64"/>
                  <a:gd name="T36" fmla="*/ 16 w 44"/>
                  <a:gd name="T37" fmla="*/ 38 h 64"/>
                  <a:gd name="T38" fmla="*/ 11 w 44"/>
                  <a:gd name="T39" fmla="*/ 41 h 64"/>
                  <a:gd name="T40" fmla="*/ 5 w 44"/>
                  <a:gd name="T41" fmla="*/ 46 h 64"/>
                  <a:gd name="T42" fmla="*/ 0 w 44"/>
                  <a:gd name="T43" fmla="*/ 56 h 64"/>
                  <a:gd name="T44" fmla="*/ 0 w 44"/>
                  <a:gd name="T45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4" h="64">
                    <a:moveTo>
                      <a:pt x="5" y="10"/>
                    </a:moveTo>
                    <a:lnTo>
                      <a:pt x="8" y="10"/>
                    </a:lnTo>
                    <a:lnTo>
                      <a:pt x="11" y="13"/>
                    </a:lnTo>
                    <a:lnTo>
                      <a:pt x="11" y="15"/>
                    </a:lnTo>
                    <a:lnTo>
                      <a:pt x="8" y="20"/>
                    </a:lnTo>
                    <a:lnTo>
                      <a:pt x="5" y="20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5" y="7"/>
                    </a:lnTo>
                    <a:lnTo>
                      <a:pt x="8" y="5"/>
                    </a:lnTo>
                    <a:lnTo>
                      <a:pt x="16" y="0"/>
                    </a:lnTo>
                    <a:lnTo>
                      <a:pt x="29" y="0"/>
                    </a:lnTo>
                    <a:lnTo>
                      <a:pt x="39" y="5"/>
                    </a:lnTo>
                    <a:lnTo>
                      <a:pt x="41" y="7"/>
                    </a:lnTo>
                    <a:lnTo>
                      <a:pt x="44" y="13"/>
                    </a:lnTo>
                    <a:lnTo>
                      <a:pt x="44" y="20"/>
                    </a:lnTo>
                    <a:lnTo>
                      <a:pt x="41" y="25"/>
                    </a:lnTo>
                    <a:lnTo>
                      <a:pt x="31" y="31"/>
                    </a:lnTo>
                    <a:lnTo>
                      <a:pt x="16" y="38"/>
                    </a:lnTo>
                    <a:lnTo>
                      <a:pt x="11" y="41"/>
                    </a:lnTo>
                    <a:lnTo>
                      <a:pt x="5" y="46"/>
                    </a:lnTo>
                    <a:lnTo>
                      <a:pt x="0" y="56"/>
                    </a:lnTo>
                    <a:lnTo>
                      <a:pt x="0" y="6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4" name="Freeform 3284"/>
              <p:cNvSpPr>
                <a:spLocks/>
              </p:cNvSpPr>
              <p:nvPr/>
            </p:nvSpPr>
            <p:spPr bwMode="auto">
              <a:xfrm>
                <a:off x="3026" y="1292"/>
                <a:ext cx="2" cy="18"/>
              </a:xfrm>
              <a:custGeom>
                <a:avLst/>
                <a:gdLst>
                  <a:gd name="T0" fmla="*/ 0 w 2"/>
                  <a:gd name="T1" fmla="*/ 0 h 18"/>
                  <a:gd name="T2" fmla="*/ 2 w 2"/>
                  <a:gd name="T3" fmla="*/ 6 h 18"/>
                  <a:gd name="T4" fmla="*/ 2 w 2"/>
                  <a:gd name="T5" fmla="*/ 13 h 18"/>
                  <a:gd name="T6" fmla="*/ 0 w 2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8">
                    <a:moveTo>
                      <a:pt x="0" y="0"/>
                    </a:moveTo>
                    <a:lnTo>
                      <a:pt x="2" y="6"/>
                    </a:lnTo>
                    <a:lnTo>
                      <a:pt x="2" y="13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5" name="Freeform 3285"/>
              <p:cNvSpPr>
                <a:spLocks/>
              </p:cNvSpPr>
              <p:nvPr/>
            </p:nvSpPr>
            <p:spPr bwMode="auto">
              <a:xfrm>
                <a:off x="3003" y="1285"/>
                <a:ext cx="23" cy="38"/>
              </a:xfrm>
              <a:custGeom>
                <a:avLst/>
                <a:gdLst>
                  <a:gd name="T0" fmla="*/ 13 w 23"/>
                  <a:gd name="T1" fmla="*/ 0 h 38"/>
                  <a:gd name="T2" fmla="*/ 20 w 23"/>
                  <a:gd name="T3" fmla="*/ 5 h 38"/>
                  <a:gd name="T4" fmla="*/ 23 w 23"/>
                  <a:gd name="T5" fmla="*/ 13 h 38"/>
                  <a:gd name="T6" fmla="*/ 23 w 23"/>
                  <a:gd name="T7" fmla="*/ 20 h 38"/>
                  <a:gd name="T8" fmla="*/ 20 w 23"/>
                  <a:gd name="T9" fmla="*/ 25 h 38"/>
                  <a:gd name="T10" fmla="*/ 13 w 23"/>
                  <a:gd name="T11" fmla="*/ 31 h 38"/>
                  <a:gd name="T12" fmla="*/ 0 w 23"/>
                  <a:gd name="T1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38">
                    <a:moveTo>
                      <a:pt x="13" y="0"/>
                    </a:moveTo>
                    <a:lnTo>
                      <a:pt x="20" y="5"/>
                    </a:lnTo>
                    <a:lnTo>
                      <a:pt x="23" y="13"/>
                    </a:lnTo>
                    <a:lnTo>
                      <a:pt x="23" y="20"/>
                    </a:lnTo>
                    <a:lnTo>
                      <a:pt x="20" y="25"/>
                    </a:lnTo>
                    <a:lnTo>
                      <a:pt x="13" y="31"/>
                    </a:lnTo>
                    <a:lnTo>
                      <a:pt x="0" y="3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6" name="Freeform 3286"/>
              <p:cNvSpPr>
                <a:spLocks/>
              </p:cNvSpPr>
              <p:nvPr/>
            </p:nvSpPr>
            <p:spPr bwMode="auto">
              <a:xfrm>
                <a:off x="2987" y="1341"/>
                <a:ext cx="44" cy="3"/>
              </a:xfrm>
              <a:custGeom>
                <a:avLst/>
                <a:gdLst>
                  <a:gd name="T0" fmla="*/ 0 w 44"/>
                  <a:gd name="T1" fmla="*/ 3 h 3"/>
                  <a:gd name="T2" fmla="*/ 5 w 44"/>
                  <a:gd name="T3" fmla="*/ 0 h 3"/>
                  <a:gd name="T4" fmla="*/ 11 w 44"/>
                  <a:gd name="T5" fmla="*/ 0 h 3"/>
                  <a:gd name="T6" fmla="*/ 26 w 44"/>
                  <a:gd name="T7" fmla="*/ 3 h 3"/>
                  <a:gd name="T8" fmla="*/ 39 w 44"/>
                  <a:gd name="T9" fmla="*/ 3 h 3"/>
                  <a:gd name="T10" fmla="*/ 44 w 4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0" y="3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26" y="3"/>
                    </a:lnTo>
                    <a:lnTo>
                      <a:pt x="39" y="3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7" name="Freeform 3287"/>
              <p:cNvSpPr>
                <a:spLocks/>
              </p:cNvSpPr>
              <p:nvPr/>
            </p:nvSpPr>
            <p:spPr bwMode="auto">
              <a:xfrm>
                <a:off x="2998" y="1341"/>
                <a:ext cx="30" cy="6"/>
              </a:xfrm>
              <a:custGeom>
                <a:avLst/>
                <a:gdLst>
                  <a:gd name="T0" fmla="*/ 0 w 30"/>
                  <a:gd name="T1" fmla="*/ 0 h 6"/>
                  <a:gd name="T2" fmla="*/ 15 w 30"/>
                  <a:gd name="T3" fmla="*/ 6 h 6"/>
                  <a:gd name="T4" fmla="*/ 28 w 30"/>
                  <a:gd name="T5" fmla="*/ 6 h 6"/>
                  <a:gd name="T6" fmla="*/ 30 w 30"/>
                  <a:gd name="T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6">
                    <a:moveTo>
                      <a:pt x="0" y="0"/>
                    </a:moveTo>
                    <a:lnTo>
                      <a:pt x="15" y="6"/>
                    </a:lnTo>
                    <a:lnTo>
                      <a:pt x="28" y="6"/>
                    </a:lnTo>
                    <a:lnTo>
                      <a:pt x="30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8" name="Freeform 3288"/>
              <p:cNvSpPr>
                <a:spLocks/>
              </p:cNvSpPr>
              <p:nvPr/>
            </p:nvSpPr>
            <p:spPr bwMode="auto">
              <a:xfrm>
                <a:off x="2998" y="1334"/>
                <a:ext cx="33" cy="15"/>
              </a:xfrm>
              <a:custGeom>
                <a:avLst/>
                <a:gdLst>
                  <a:gd name="T0" fmla="*/ 0 w 33"/>
                  <a:gd name="T1" fmla="*/ 7 h 15"/>
                  <a:gd name="T2" fmla="*/ 15 w 33"/>
                  <a:gd name="T3" fmla="*/ 15 h 15"/>
                  <a:gd name="T4" fmla="*/ 28 w 33"/>
                  <a:gd name="T5" fmla="*/ 15 h 15"/>
                  <a:gd name="T6" fmla="*/ 30 w 33"/>
                  <a:gd name="T7" fmla="*/ 13 h 15"/>
                  <a:gd name="T8" fmla="*/ 33 w 33"/>
                  <a:gd name="T9" fmla="*/ 7 h 15"/>
                  <a:gd name="T10" fmla="*/ 33 w 3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15">
                    <a:moveTo>
                      <a:pt x="0" y="7"/>
                    </a:moveTo>
                    <a:lnTo>
                      <a:pt x="15" y="15"/>
                    </a:lnTo>
                    <a:lnTo>
                      <a:pt x="28" y="15"/>
                    </a:lnTo>
                    <a:lnTo>
                      <a:pt x="30" y="13"/>
                    </a:lnTo>
                    <a:lnTo>
                      <a:pt x="33" y="7"/>
                    </a:lnTo>
                    <a:lnTo>
                      <a:pt x="3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29" name="Line 3289"/>
              <p:cNvSpPr>
                <a:spLocks noChangeShapeType="1"/>
              </p:cNvSpPr>
              <p:nvPr/>
            </p:nvSpPr>
            <p:spPr bwMode="auto">
              <a:xfrm>
                <a:off x="3070" y="3477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0" name="Line 3290"/>
              <p:cNvSpPr>
                <a:spLocks noChangeShapeType="1"/>
              </p:cNvSpPr>
              <p:nvPr/>
            </p:nvSpPr>
            <p:spPr bwMode="auto">
              <a:xfrm>
                <a:off x="3070" y="3382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1" name="Line 3291"/>
              <p:cNvSpPr>
                <a:spLocks noChangeShapeType="1"/>
              </p:cNvSpPr>
              <p:nvPr/>
            </p:nvSpPr>
            <p:spPr bwMode="auto">
              <a:xfrm>
                <a:off x="3070" y="3289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2" name="Line 3292"/>
              <p:cNvSpPr>
                <a:spLocks noChangeShapeType="1"/>
              </p:cNvSpPr>
              <p:nvPr/>
            </p:nvSpPr>
            <p:spPr bwMode="auto">
              <a:xfrm>
                <a:off x="3070" y="3098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3" name="Line 3293"/>
              <p:cNvSpPr>
                <a:spLocks noChangeShapeType="1"/>
              </p:cNvSpPr>
              <p:nvPr/>
            </p:nvSpPr>
            <p:spPr bwMode="auto">
              <a:xfrm>
                <a:off x="3070" y="3003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4" name="Line 3294"/>
              <p:cNvSpPr>
                <a:spLocks noChangeShapeType="1"/>
              </p:cNvSpPr>
              <p:nvPr/>
            </p:nvSpPr>
            <p:spPr bwMode="auto">
              <a:xfrm>
                <a:off x="3070" y="2907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5" name="Line 3295"/>
              <p:cNvSpPr>
                <a:spLocks noChangeShapeType="1"/>
              </p:cNvSpPr>
              <p:nvPr/>
            </p:nvSpPr>
            <p:spPr bwMode="auto">
              <a:xfrm>
                <a:off x="3070" y="2716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6" name="Line 3296"/>
              <p:cNvSpPr>
                <a:spLocks noChangeShapeType="1"/>
              </p:cNvSpPr>
              <p:nvPr/>
            </p:nvSpPr>
            <p:spPr bwMode="auto">
              <a:xfrm>
                <a:off x="3070" y="2621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7" name="Line 3297"/>
              <p:cNvSpPr>
                <a:spLocks noChangeShapeType="1"/>
              </p:cNvSpPr>
              <p:nvPr/>
            </p:nvSpPr>
            <p:spPr bwMode="auto">
              <a:xfrm>
                <a:off x="3070" y="252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8" name="Line 3298"/>
              <p:cNvSpPr>
                <a:spLocks noChangeShapeType="1"/>
              </p:cNvSpPr>
              <p:nvPr/>
            </p:nvSpPr>
            <p:spPr bwMode="auto">
              <a:xfrm>
                <a:off x="3070" y="233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39" name="Line 3299"/>
              <p:cNvSpPr>
                <a:spLocks noChangeShapeType="1"/>
              </p:cNvSpPr>
              <p:nvPr/>
            </p:nvSpPr>
            <p:spPr bwMode="auto">
              <a:xfrm>
                <a:off x="3070" y="2239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0" name="Line 3300"/>
              <p:cNvSpPr>
                <a:spLocks noChangeShapeType="1"/>
              </p:cNvSpPr>
              <p:nvPr/>
            </p:nvSpPr>
            <p:spPr bwMode="auto">
              <a:xfrm>
                <a:off x="3070" y="2146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1" name="Line 3301"/>
              <p:cNvSpPr>
                <a:spLocks noChangeShapeType="1"/>
              </p:cNvSpPr>
              <p:nvPr/>
            </p:nvSpPr>
            <p:spPr bwMode="auto">
              <a:xfrm>
                <a:off x="3070" y="1955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2" name="Line 3302"/>
              <p:cNvSpPr>
                <a:spLocks noChangeShapeType="1"/>
              </p:cNvSpPr>
              <p:nvPr/>
            </p:nvSpPr>
            <p:spPr bwMode="auto">
              <a:xfrm>
                <a:off x="3070" y="1860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3" name="Line 3303"/>
              <p:cNvSpPr>
                <a:spLocks noChangeShapeType="1"/>
              </p:cNvSpPr>
              <p:nvPr/>
            </p:nvSpPr>
            <p:spPr bwMode="auto">
              <a:xfrm>
                <a:off x="3070" y="1764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4" name="Line 3304"/>
              <p:cNvSpPr>
                <a:spLocks noChangeShapeType="1"/>
              </p:cNvSpPr>
              <p:nvPr/>
            </p:nvSpPr>
            <p:spPr bwMode="auto">
              <a:xfrm>
                <a:off x="3070" y="1574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5" name="Line 3305"/>
              <p:cNvSpPr>
                <a:spLocks noChangeShapeType="1"/>
              </p:cNvSpPr>
              <p:nvPr/>
            </p:nvSpPr>
            <p:spPr bwMode="auto">
              <a:xfrm>
                <a:off x="3070" y="1478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6" name="Line 3306"/>
              <p:cNvSpPr>
                <a:spLocks noChangeShapeType="1"/>
              </p:cNvSpPr>
              <p:nvPr/>
            </p:nvSpPr>
            <p:spPr bwMode="auto">
              <a:xfrm>
                <a:off x="3070" y="1383"/>
                <a:ext cx="2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7" name="Line 3307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228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8" name="Line 3308"/>
              <p:cNvSpPr>
                <a:spLocks noChangeShapeType="1"/>
              </p:cNvSpPr>
              <p:nvPr/>
            </p:nvSpPr>
            <p:spPr bwMode="auto">
              <a:xfrm>
                <a:off x="3070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49" name="Line 3309"/>
              <p:cNvSpPr>
                <a:spLocks noChangeShapeType="1"/>
              </p:cNvSpPr>
              <p:nvPr/>
            </p:nvSpPr>
            <p:spPr bwMode="auto">
              <a:xfrm>
                <a:off x="3449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0" name="Line 3310"/>
              <p:cNvSpPr>
                <a:spLocks noChangeShapeType="1"/>
              </p:cNvSpPr>
              <p:nvPr/>
            </p:nvSpPr>
            <p:spPr bwMode="auto">
              <a:xfrm>
                <a:off x="3831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1" name="Line 3311"/>
              <p:cNvSpPr>
                <a:spLocks noChangeShapeType="1"/>
              </p:cNvSpPr>
              <p:nvPr/>
            </p:nvSpPr>
            <p:spPr bwMode="auto">
              <a:xfrm>
                <a:off x="4210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2" name="Line 3312"/>
              <p:cNvSpPr>
                <a:spLocks noChangeShapeType="1"/>
              </p:cNvSpPr>
              <p:nvPr/>
            </p:nvSpPr>
            <p:spPr bwMode="auto">
              <a:xfrm>
                <a:off x="4592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3" name="Line 3313"/>
              <p:cNvSpPr>
                <a:spLocks noChangeShapeType="1"/>
              </p:cNvSpPr>
              <p:nvPr/>
            </p:nvSpPr>
            <p:spPr bwMode="auto">
              <a:xfrm>
                <a:off x="4971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4" name="Line 3314"/>
              <p:cNvSpPr>
                <a:spLocks noChangeShapeType="1"/>
              </p:cNvSpPr>
              <p:nvPr/>
            </p:nvSpPr>
            <p:spPr bwMode="auto">
              <a:xfrm>
                <a:off x="5353" y="1287"/>
                <a:ext cx="1" cy="47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5" name="Line 3315"/>
              <p:cNvSpPr>
                <a:spLocks noChangeShapeType="1"/>
              </p:cNvSpPr>
              <p:nvPr/>
            </p:nvSpPr>
            <p:spPr bwMode="auto">
              <a:xfrm>
                <a:off x="316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6" name="Line 3316"/>
              <p:cNvSpPr>
                <a:spLocks noChangeShapeType="1"/>
              </p:cNvSpPr>
              <p:nvPr/>
            </p:nvSpPr>
            <p:spPr bwMode="auto">
              <a:xfrm>
                <a:off x="3261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7" name="Line 3317"/>
              <p:cNvSpPr>
                <a:spLocks noChangeShapeType="1"/>
              </p:cNvSpPr>
              <p:nvPr/>
            </p:nvSpPr>
            <p:spPr bwMode="auto">
              <a:xfrm>
                <a:off x="3356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8" name="Line 3318"/>
              <p:cNvSpPr>
                <a:spLocks noChangeShapeType="1"/>
              </p:cNvSpPr>
              <p:nvPr/>
            </p:nvSpPr>
            <p:spPr bwMode="auto">
              <a:xfrm>
                <a:off x="354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59" name="Line 3319"/>
              <p:cNvSpPr>
                <a:spLocks noChangeShapeType="1"/>
              </p:cNvSpPr>
              <p:nvPr/>
            </p:nvSpPr>
            <p:spPr bwMode="auto">
              <a:xfrm>
                <a:off x="3640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0" name="Line 3320"/>
              <p:cNvSpPr>
                <a:spLocks noChangeShapeType="1"/>
              </p:cNvSpPr>
              <p:nvPr/>
            </p:nvSpPr>
            <p:spPr bwMode="auto">
              <a:xfrm>
                <a:off x="373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1" name="Line 3321"/>
              <p:cNvSpPr>
                <a:spLocks noChangeShapeType="1"/>
              </p:cNvSpPr>
              <p:nvPr/>
            </p:nvSpPr>
            <p:spPr bwMode="auto">
              <a:xfrm>
                <a:off x="3926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2" name="Line 3322"/>
              <p:cNvSpPr>
                <a:spLocks noChangeShapeType="1"/>
              </p:cNvSpPr>
              <p:nvPr/>
            </p:nvSpPr>
            <p:spPr bwMode="auto">
              <a:xfrm>
                <a:off x="4022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3" name="Line 3323"/>
              <p:cNvSpPr>
                <a:spLocks noChangeShapeType="1"/>
              </p:cNvSpPr>
              <p:nvPr/>
            </p:nvSpPr>
            <p:spPr bwMode="auto">
              <a:xfrm>
                <a:off x="4114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4" name="Line 3324"/>
              <p:cNvSpPr>
                <a:spLocks noChangeShapeType="1"/>
              </p:cNvSpPr>
              <p:nvPr/>
            </p:nvSpPr>
            <p:spPr bwMode="auto">
              <a:xfrm>
                <a:off x="430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5" name="Line 3325"/>
              <p:cNvSpPr>
                <a:spLocks noChangeShapeType="1"/>
              </p:cNvSpPr>
              <p:nvPr/>
            </p:nvSpPr>
            <p:spPr bwMode="auto">
              <a:xfrm>
                <a:off x="4401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6" name="Line 3326"/>
              <p:cNvSpPr>
                <a:spLocks noChangeShapeType="1"/>
              </p:cNvSpPr>
              <p:nvPr/>
            </p:nvSpPr>
            <p:spPr bwMode="auto">
              <a:xfrm>
                <a:off x="4496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7" name="Line 3327"/>
              <p:cNvSpPr>
                <a:spLocks noChangeShapeType="1"/>
              </p:cNvSpPr>
              <p:nvPr/>
            </p:nvSpPr>
            <p:spPr bwMode="auto">
              <a:xfrm>
                <a:off x="4687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8" name="Line 3328"/>
              <p:cNvSpPr>
                <a:spLocks noChangeShapeType="1"/>
              </p:cNvSpPr>
              <p:nvPr/>
            </p:nvSpPr>
            <p:spPr bwMode="auto">
              <a:xfrm>
                <a:off x="4780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69" name="Line 3329"/>
              <p:cNvSpPr>
                <a:spLocks noChangeShapeType="1"/>
              </p:cNvSpPr>
              <p:nvPr/>
            </p:nvSpPr>
            <p:spPr bwMode="auto">
              <a:xfrm>
                <a:off x="4875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0" name="Line 3330"/>
              <p:cNvSpPr>
                <a:spLocks noChangeShapeType="1"/>
              </p:cNvSpPr>
              <p:nvPr/>
            </p:nvSpPr>
            <p:spPr bwMode="auto">
              <a:xfrm>
                <a:off x="5066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1" name="Line 3331"/>
              <p:cNvSpPr>
                <a:spLocks noChangeShapeType="1"/>
              </p:cNvSpPr>
              <p:nvPr/>
            </p:nvSpPr>
            <p:spPr bwMode="auto">
              <a:xfrm>
                <a:off x="5162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2" name="Line 3332"/>
              <p:cNvSpPr>
                <a:spLocks noChangeShapeType="1"/>
              </p:cNvSpPr>
              <p:nvPr/>
            </p:nvSpPr>
            <p:spPr bwMode="auto">
              <a:xfrm>
                <a:off x="5257" y="1287"/>
                <a:ext cx="1" cy="2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3" name="Line 3333"/>
              <p:cNvSpPr>
                <a:spLocks noChangeShapeType="1"/>
              </p:cNvSpPr>
              <p:nvPr/>
            </p:nvSpPr>
            <p:spPr bwMode="auto">
              <a:xfrm flipV="1">
                <a:off x="5353" y="1287"/>
                <a:ext cx="1" cy="228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4" name="Line 3334"/>
              <p:cNvSpPr>
                <a:spLocks noChangeShapeType="1"/>
              </p:cNvSpPr>
              <p:nvPr/>
            </p:nvSpPr>
            <p:spPr bwMode="auto">
              <a:xfrm flipH="1">
                <a:off x="5306" y="3573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5" name="Line 3335"/>
              <p:cNvSpPr>
                <a:spLocks noChangeShapeType="1"/>
              </p:cNvSpPr>
              <p:nvPr/>
            </p:nvSpPr>
            <p:spPr bwMode="auto">
              <a:xfrm flipH="1">
                <a:off x="5306" y="3194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6" name="Line 3336"/>
              <p:cNvSpPr>
                <a:spLocks noChangeShapeType="1"/>
              </p:cNvSpPr>
              <p:nvPr/>
            </p:nvSpPr>
            <p:spPr bwMode="auto">
              <a:xfrm flipH="1">
                <a:off x="5306" y="2812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7" name="Line 3337"/>
              <p:cNvSpPr>
                <a:spLocks noChangeShapeType="1"/>
              </p:cNvSpPr>
              <p:nvPr/>
            </p:nvSpPr>
            <p:spPr bwMode="auto">
              <a:xfrm flipH="1">
                <a:off x="5306" y="2430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8" name="Line 3338"/>
              <p:cNvSpPr>
                <a:spLocks noChangeShapeType="1"/>
              </p:cNvSpPr>
              <p:nvPr/>
            </p:nvSpPr>
            <p:spPr bwMode="auto">
              <a:xfrm flipH="1">
                <a:off x="5306" y="2051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79" name="Line 3339"/>
              <p:cNvSpPr>
                <a:spLocks noChangeShapeType="1"/>
              </p:cNvSpPr>
              <p:nvPr/>
            </p:nvSpPr>
            <p:spPr bwMode="auto">
              <a:xfrm flipH="1">
                <a:off x="5306" y="1669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0" name="Line 3340"/>
              <p:cNvSpPr>
                <a:spLocks noChangeShapeType="1"/>
              </p:cNvSpPr>
              <p:nvPr/>
            </p:nvSpPr>
            <p:spPr bwMode="auto">
              <a:xfrm flipH="1">
                <a:off x="5306" y="1287"/>
                <a:ext cx="47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1" name="Line 3341"/>
              <p:cNvSpPr>
                <a:spLocks noChangeShapeType="1"/>
              </p:cNvSpPr>
              <p:nvPr/>
            </p:nvSpPr>
            <p:spPr bwMode="auto">
              <a:xfrm flipH="1">
                <a:off x="5329" y="3477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2" name="Line 3342"/>
              <p:cNvSpPr>
                <a:spLocks noChangeShapeType="1"/>
              </p:cNvSpPr>
              <p:nvPr/>
            </p:nvSpPr>
            <p:spPr bwMode="auto">
              <a:xfrm flipH="1">
                <a:off x="5329" y="3382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3" name="Line 3343"/>
              <p:cNvSpPr>
                <a:spLocks noChangeShapeType="1"/>
              </p:cNvSpPr>
              <p:nvPr/>
            </p:nvSpPr>
            <p:spPr bwMode="auto">
              <a:xfrm flipH="1">
                <a:off x="5329" y="3289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4" name="Line 3344"/>
              <p:cNvSpPr>
                <a:spLocks noChangeShapeType="1"/>
              </p:cNvSpPr>
              <p:nvPr/>
            </p:nvSpPr>
            <p:spPr bwMode="auto">
              <a:xfrm flipH="1">
                <a:off x="5329" y="3098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5" name="Line 3345"/>
              <p:cNvSpPr>
                <a:spLocks noChangeShapeType="1"/>
              </p:cNvSpPr>
              <p:nvPr/>
            </p:nvSpPr>
            <p:spPr bwMode="auto">
              <a:xfrm flipH="1">
                <a:off x="5329" y="3003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6" name="Line 3346"/>
              <p:cNvSpPr>
                <a:spLocks noChangeShapeType="1"/>
              </p:cNvSpPr>
              <p:nvPr/>
            </p:nvSpPr>
            <p:spPr bwMode="auto">
              <a:xfrm flipH="1">
                <a:off x="5329" y="2907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7" name="Line 3347"/>
              <p:cNvSpPr>
                <a:spLocks noChangeShapeType="1"/>
              </p:cNvSpPr>
              <p:nvPr/>
            </p:nvSpPr>
            <p:spPr bwMode="auto">
              <a:xfrm flipH="1">
                <a:off x="5329" y="2716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8" name="Line 3348"/>
              <p:cNvSpPr>
                <a:spLocks noChangeShapeType="1"/>
              </p:cNvSpPr>
              <p:nvPr/>
            </p:nvSpPr>
            <p:spPr bwMode="auto">
              <a:xfrm flipH="1">
                <a:off x="5329" y="2621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89" name="Line 3349"/>
              <p:cNvSpPr>
                <a:spLocks noChangeShapeType="1"/>
              </p:cNvSpPr>
              <p:nvPr/>
            </p:nvSpPr>
            <p:spPr bwMode="auto">
              <a:xfrm flipH="1">
                <a:off x="5329" y="2525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0" name="Line 3350"/>
              <p:cNvSpPr>
                <a:spLocks noChangeShapeType="1"/>
              </p:cNvSpPr>
              <p:nvPr/>
            </p:nvSpPr>
            <p:spPr bwMode="auto">
              <a:xfrm flipH="1">
                <a:off x="5329" y="2335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1" name="Line 3351"/>
              <p:cNvSpPr>
                <a:spLocks noChangeShapeType="1"/>
              </p:cNvSpPr>
              <p:nvPr/>
            </p:nvSpPr>
            <p:spPr bwMode="auto">
              <a:xfrm flipH="1">
                <a:off x="5329" y="2239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2" name="Line 3352"/>
              <p:cNvSpPr>
                <a:spLocks noChangeShapeType="1"/>
              </p:cNvSpPr>
              <p:nvPr/>
            </p:nvSpPr>
            <p:spPr bwMode="auto">
              <a:xfrm flipH="1">
                <a:off x="5329" y="2146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3" name="Line 3353"/>
              <p:cNvSpPr>
                <a:spLocks noChangeShapeType="1"/>
              </p:cNvSpPr>
              <p:nvPr/>
            </p:nvSpPr>
            <p:spPr bwMode="auto">
              <a:xfrm flipH="1">
                <a:off x="5329" y="1955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4" name="Line 3354"/>
              <p:cNvSpPr>
                <a:spLocks noChangeShapeType="1"/>
              </p:cNvSpPr>
              <p:nvPr/>
            </p:nvSpPr>
            <p:spPr bwMode="auto">
              <a:xfrm flipH="1">
                <a:off x="5329" y="1860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5" name="Line 3355"/>
              <p:cNvSpPr>
                <a:spLocks noChangeShapeType="1"/>
              </p:cNvSpPr>
              <p:nvPr/>
            </p:nvSpPr>
            <p:spPr bwMode="auto">
              <a:xfrm flipH="1">
                <a:off x="5329" y="1764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6" name="Line 3356"/>
              <p:cNvSpPr>
                <a:spLocks noChangeShapeType="1"/>
              </p:cNvSpPr>
              <p:nvPr/>
            </p:nvSpPr>
            <p:spPr bwMode="auto">
              <a:xfrm flipH="1">
                <a:off x="5329" y="1574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7" name="Line 3357"/>
              <p:cNvSpPr>
                <a:spLocks noChangeShapeType="1"/>
              </p:cNvSpPr>
              <p:nvPr/>
            </p:nvSpPr>
            <p:spPr bwMode="auto">
              <a:xfrm flipH="1">
                <a:off x="5329" y="1478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8" name="Line 3358"/>
              <p:cNvSpPr>
                <a:spLocks noChangeShapeType="1"/>
              </p:cNvSpPr>
              <p:nvPr/>
            </p:nvSpPr>
            <p:spPr bwMode="auto">
              <a:xfrm flipH="1">
                <a:off x="5329" y="1383"/>
                <a:ext cx="24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99" name="Freeform 3359"/>
              <p:cNvSpPr>
                <a:spLocks/>
              </p:cNvSpPr>
              <p:nvPr/>
            </p:nvSpPr>
            <p:spPr bwMode="auto">
              <a:xfrm>
                <a:off x="5144" y="1427"/>
                <a:ext cx="12" cy="85"/>
              </a:xfrm>
              <a:custGeom>
                <a:avLst/>
                <a:gdLst>
                  <a:gd name="T0" fmla="*/ 0 w 12"/>
                  <a:gd name="T1" fmla="*/ 0 h 85"/>
                  <a:gd name="T2" fmla="*/ 0 w 12"/>
                  <a:gd name="T3" fmla="*/ 85 h 85"/>
                  <a:gd name="T4" fmla="*/ 5 w 12"/>
                  <a:gd name="T5" fmla="*/ 82 h 85"/>
                  <a:gd name="T6" fmla="*/ 12 w 12"/>
                  <a:gd name="T7" fmla="*/ 8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85">
                    <a:moveTo>
                      <a:pt x="0" y="0"/>
                    </a:moveTo>
                    <a:lnTo>
                      <a:pt x="0" y="85"/>
                    </a:lnTo>
                    <a:lnTo>
                      <a:pt x="5" y="82"/>
                    </a:lnTo>
                    <a:lnTo>
                      <a:pt x="12" y="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0" name="Line 3360"/>
              <p:cNvSpPr>
                <a:spLocks noChangeShapeType="1"/>
              </p:cNvSpPr>
              <p:nvPr/>
            </p:nvSpPr>
            <p:spPr bwMode="auto">
              <a:xfrm>
                <a:off x="5149" y="1432"/>
                <a:ext cx="1" cy="7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1" name="Freeform 3361"/>
              <p:cNvSpPr>
                <a:spLocks/>
              </p:cNvSpPr>
              <p:nvPr/>
            </p:nvSpPr>
            <p:spPr bwMode="auto">
              <a:xfrm>
                <a:off x="5131" y="1427"/>
                <a:ext cx="20" cy="82"/>
              </a:xfrm>
              <a:custGeom>
                <a:avLst/>
                <a:gdLst>
                  <a:gd name="T0" fmla="*/ 0 w 20"/>
                  <a:gd name="T1" fmla="*/ 0 h 82"/>
                  <a:gd name="T2" fmla="*/ 20 w 20"/>
                  <a:gd name="T3" fmla="*/ 0 h 82"/>
                  <a:gd name="T4" fmla="*/ 20 w 20"/>
                  <a:gd name="T5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82">
                    <a:moveTo>
                      <a:pt x="0" y="0"/>
                    </a:moveTo>
                    <a:lnTo>
                      <a:pt x="20" y="0"/>
                    </a:lnTo>
                    <a:lnTo>
                      <a:pt x="20" y="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2" name="Freeform 3362"/>
              <p:cNvSpPr>
                <a:spLocks/>
              </p:cNvSpPr>
              <p:nvPr/>
            </p:nvSpPr>
            <p:spPr bwMode="auto">
              <a:xfrm>
                <a:off x="5151" y="1455"/>
                <a:ext cx="47" cy="57"/>
              </a:xfrm>
              <a:custGeom>
                <a:avLst/>
                <a:gdLst>
                  <a:gd name="T0" fmla="*/ 0 w 47"/>
                  <a:gd name="T1" fmla="*/ 13 h 57"/>
                  <a:gd name="T2" fmla="*/ 5 w 47"/>
                  <a:gd name="T3" fmla="*/ 5 h 57"/>
                  <a:gd name="T4" fmla="*/ 13 w 47"/>
                  <a:gd name="T5" fmla="*/ 0 h 57"/>
                  <a:gd name="T6" fmla="*/ 21 w 47"/>
                  <a:gd name="T7" fmla="*/ 0 h 57"/>
                  <a:gd name="T8" fmla="*/ 34 w 47"/>
                  <a:gd name="T9" fmla="*/ 5 h 57"/>
                  <a:gd name="T10" fmla="*/ 42 w 47"/>
                  <a:gd name="T11" fmla="*/ 13 h 57"/>
                  <a:gd name="T12" fmla="*/ 47 w 47"/>
                  <a:gd name="T13" fmla="*/ 26 h 57"/>
                  <a:gd name="T14" fmla="*/ 47 w 47"/>
                  <a:gd name="T15" fmla="*/ 33 h 57"/>
                  <a:gd name="T16" fmla="*/ 42 w 47"/>
                  <a:gd name="T17" fmla="*/ 46 h 57"/>
                  <a:gd name="T18" fmla="*/ 34 w 47"/>
                  <a:gd name="T19" fmla="*/ 54 h 57"/>
                  <a:gd name="T20" fmla="*/ 21 w 47"/>
                  <a:gd name="T21" fmla="*/ 57 h 57"/>
                  <a:gd name="T22" fmla="*/ 13 w 47"/>
                  <a:gd name="T23" fmla="*/ 57 h 57"/>
                  <a:gd name="T24" fmla="*/ 5 w 47"/>
                  <a:gd name="T25" fmla="*/ 54 h 57"/>
                  <a:gd name="T26" fmla="*/ 0 w 47"/>
                  <a:gd name="T27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57">
                    <a:moveTo>
                      <a:pt x="0" y="13"/>
                    </a:moveTo>
                    <a:lnTo>
                      <a:pt x="5" y="5"/>
                    </a:lnTo>
                    <a:lnTo>
                      <a:pt x="13" y="0"/>
                    </a:lnTo>
                    <a:lnTo>
                      <a:pt x="21" y="0"/>
                    </a:lnTo>
                    <a:lnTo>
                      <a:pt x="34" y="5"/>
                    </a:lnTo>
                    <a:lnTo>
                      <a:pt x="42" y="13"/>
                    </a:lnTo>
                    <a:lnTo>
                      <a:pt x="47" y="26"/>
                    </a:lnTo>
                    <a:lnTo>
                      <a:pt x="47" y="33"/>
                    </a:lnTo>
                    <a:lnTo>
                      <a:pt x="42" y="46"/>
                    </a:lnTo>
                    <a:lnTo>
                      <a:pt x="34" y="54"/>
                    </a:lnTo>
                    <a:lnTo>
                      <a:pt x="21" y="57"/>
                    </a:lnTo>
                    <a:lnTo>
                      <a:pt x="13" y="57"/>
                    </a:lnTo>
                    <a:lnTo>
                      <a:pt x="5" y="54"/>
                    </a:lnTo>
                    <a:lnTo>
                      <a:pt x="0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3" name="Freeform 3363"/>
              <p:cNvSpPr>
                <a:spLocks/>
              </p:cNvSpPr>
              <p:nvPr/>
            </p:nvSpPr>
            <p:spPr bwMode="auto">
              <a:xfrm>
                <a:off x="5190" y="1468"/>
                <a:ext cx="3" cy="33"/>
              </a:xfrm>
              <a:custGeom>
                <a:avLst/>
                <a:gdLst>
                  <a:gd name="T0" fmla="*/ 0 w 3"/>
                  <a:gd name="T1" fmla="*/ 0 h 33"/>
                  <a:gd name="T2" fmla="*/ 3 w 3"/>
                  <a:gd name="T3" fmla="*/ 8 h 33"/>
                  <a:gd name="T4" fmla="*/ 3 w 3"/>
                  <a:gd name="T5" fmla="*/ 23 h 33"/>
                  <a:gd name="T6" fmla="*/ 0 w 3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3">
                    <a:moveTo>
                      <a:pt x="0" y="0"/>
                    </a:moveTo>
                    <a:lnTo>
                      <a:pt x="3" y="8"/>
                    </a:lnTo>
                    <a:lnTo>
                      <a:pt x="3" y="23"/>
                    </a:lnTo>
                    <a:lnTo>
                      <a:pt x="0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4" name="Freeform 3364"/>
              <p:cNvSpPr>
                <a:spLocks/>
              </p:cNvSpPr>
              <p:nvPr/>
            </p:nvSpPr>
            <p:spPr bwMode="auto">
              <a:xfrm>
                <a:off x="5172" y="1455"/>
                <a:ext cx="18" cy="57"/>
              </a:xfrm>
              <a:custGeom>
                <a:avLst/>
                <a:gdLst>
                  <a:gd name="T0" fmla="*/ 0 w 18"/>
                  <a:gd name="T1" fmla="*/ 0 h 57"/>
                  <a:gd name="T2" fmla="*/ 8 w 18"/>
                  <a:gd name="T3" fmla="*/ 5 h 57"/>
                  <a:gd name="T4" fmla="*/ 13 w 18"/>
                  <a:gd name="T5" fmla="*/ 8 h 57"/>
                  <a:gd name="T6" fmla="*/ 18 w 18"/>
                  <a:gd name="T7" fmla="*/ 21 h 57"/>
                  <a:gd name="T8" fmla="*/ 18 w 18"/>
                  <a:gd name="T9" fmla="*/ 36 h 57"/>
                  <a:gd name="T10" fmla="*/ 13 w 18"/>
                  <a:gd name="T11" fmla="*/ 49 h 57"/>
                  <a:gd name="T12" fmla="*/ 8 w 18"/>
                  <a:gd name="T13" fmla="*/ 54 h 57"/>
                  <a:gd name="T14" fmla="*/ 0 w 18"/>
                  <a:gd name="T1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57">
                    <a:moveTo>
                      <a:pt x="0" y="0"/>
                    </a:moveTo>
                    <a:lnTo>
                      <a:pt x="8" y="5"/>
                    </a:lnTo>
                    <a:lnTo>
                      <a:pt x="13" y="8"/>
                    </a:lnTo>
                    <a:lnTo>
                      <a:pt x="18" y="21"/>
                    </a:lnTo>
                    <a:lnTo>
                      <a:pt x="18" y="36"/>
                    </a:lnTo>
                    <a:lnTo>
                      <a:pt x="13" y="49"/>
                    </a:lnTo>
                    <a:lnTo>
                      <a:pt x="8" y="54"/>
                    </a:lnTo>
                    <a:lnTo>
                      <a:pt x="0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5" name="Line 3365"/>
              <p:cNvSpPr>
                <a:spLocks noChangeShapeType="1"/>
              </p:cNvSpPr>
              <p:nvPr/>
            </p:nvSpPr>
            <p:spPr bwMode="auto">
              <a:xfrm>
                <a:off x="5136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6" name="Line 3366"/>
              <p:cNvSpPr>
                <a:spLocks noChangeShapeType="1"/>
              </p:cNvSpPr>
              <p:nvPr/>
            </p:nvSpPr>
            <p:spPr bwMode="auto">
              <a:xfrm>
                <a:off x="5141" y="1427"/>
                <a:ext cx="3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7" name="Freeform 3367"/>
              <p:cNvSpPr>
                <a:spLocks/>
              </p:cNvSpPr>
              <p:nvPr/>
            </p:nvSpPr>
            <p:spPr bwMode="auto">
              <a:xfrm>
                <a:off x="5226" y="1411"/>
                <a:ext cx="28" cy="132"/>
              </a:xfrm>
              <a:custGeom>
                <a:avLst/>
                <a:gdLst>
                  <a:gd name="T0" fmla="*/ 0 w 28"/>
                  <a:gd name="T1" fmla="*/ 0 h 132"/>
                  <a:gd name="T2" fmla="*/ 8 w 28"/>
                  <a:gd name="T3" fmla="*/ 8 h 132"/>
                  <a:gd name="T4" fmla="*/ 16 w 28"/>
                  <a:gd name="T5" fmla="*/ 21 h 132"/>
                  <a:gd name="T6" fmla="*/ 23 w 28"/>
                  <a:gd name="T7" fmla="*/ 36 h 132"/>
                  <a:gd name="T8" fmla="*/ 28 w 28"/>
                  <a:gd name="T9" fmla="*/ 57 h 132"/>
                  <a:gd name="T10" fmla="*/ 28 w 28"/>
                  <a:gd name="T11" fmla="*/ 72 h 132"/>
                  <a:gd name="T12" fmla="*/ 23 w 28"/>
                  <a:gd name="T13" fmla="*/ 93 h 132"/>
                  <a:gd name="T14" fmla="*/ 16 w 28"/>
                  <a:gd name="T15" fmla="*/ 111 h 132"/>
                  <a:gd name="T16" fmla="*/ 8 w 28"/>
                  <a:gd name="T17" fmla="*/ 121 h 132"/>
                  <a:gd name="T18" fmla="*/ 0 w 28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132">
                    <a:moveTo>
                      <a:pt x="0" y="0"/>
                    </a:moveTo>
                    <a:lnTo>
                      <a:pt x="8" y="8"/>
                    </a:lnTo>
                    <a:lnTo>
                      <a:pt x="16" y="21"/>
                    </a:lnTo>
                    <a:lnTo>
                      <a:pt x="23" y="36"/>
                    </a:lnTo>
                    <a:lnTo>
                      <a:pt x="28" y="57"/>
                    </a:lnTo>
                    <a:lnTo>
                      <a:pt x="28" y="72"/>
                    </a:lnTo>
                    <a:lnTo>
                      <a:pt x="23" y="93"/>
                    </a:lnTo>
                    <a:lnTo>
                      <a:pt x="16" y="111"/>
                    </a:lnTo>
                    <a:lnTo>
                      <a:pt x="8" y="121"/>
                    </a:lnTo>
                    <a:lnTo>
                      <a:pt x="0" y="13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8" name="Freeform 3368"/>
              <p:cNvSpPr>
                <a:spLocks/>
              </p:cNvSpPr>
              <p:nvPr/>
            </p:nvSpPr>
            <p:spPr bwMode="auto">
              <a:xfrm>
                <a:off x="5242" y="1434"/>
                <a:ext cx="7" cy="83"/>
              </a:xfrm>
              <a:custGeom>
                <a:avLst/>
                <a:gdLst>
                  <a:gd name="T0" fmla="*/ 0 w 7"/>
                  <a:gd name="T1" fmla="*/ 0 h 83"/>
                  <a:gd name="T2" fmla="*/ 5 w 7"/>
                  <a:gd name="T3" fmla="*/ 13 h 83"/>
                  <a:gd name="T4" fmla="*/ 7 w 7"/>
                  <a:gd name="T5" fmla="*/ 29 h 83"/>
                  <a:gd name="T6" fmla="*/ 7 w 7"/>
                  <a:gd name="T7" fmla="*/ 54 h 83"/>
                  <a:gd name="T8" fmla="*/ 5 w 7"/>
                  <a:gd name="T9" fmla="*/ 70 h 83"/>
                  <a:gd name="T10" fmla="*/ 0 w 7"/>
                  <a:gd name="T11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3">
                    <a:moveTo>
                      <a:pt x="0" y="0"/>
                    </a:moveTo>
                    <a:lnTo>
                      <a:pt x="5" y="13"/>
                    </a:lnTo>
                    <a:lnTo>
                      <a:pt x="7" y="29"/>
                    </a:lnTo>
                    <a:lnTo>
                      <a:pt x="7" y="54"/>
                    </a:lnTo>
                    <a:lnTo>
                      <a:pt x="5" y="70"/>
                    </a:lnTo>
                    <a:lnTo>
                      <a:pt x="0" y="8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09" name="Freeform 3369"/>
              <p:cNvSpPr>
                <a:spLocks/>
              </p:cNvSpPr>
              <p:nvPr/>
            </p:nvSpPr>
            <p:spPr bwMode="auto">
              <a:xfrm>
                <a:off x="5234" y="1419"/>
                <a:ext cx="13" cy="113"/>
              </a:xfrm>
              <a:custGeom>
                <a:avLst/>
                <a:gdLst>
                  <a:gd name="T0" fmla="*/ 0 w 13"/>
                  <a:gd name="T1" fmla="*/ 0 h 113"/>
                  <a:gd name="T2" fmla="*/ 5 w 13"/>
                  <a:gd name="T3" fmla="*/ 8 h 113"/>
                  <a:gd name="T4" fmla="*/ 8 w 13"/>
                  <a:gd name="T5" fmla="*/ 20 h 113"/>
                  <a:gd name="T6" fmla="*/ 13 w 13"/>
                  <a:gd name="T7" fmla="*/ 44 h 113"/>
                  <a:gd name="T8" fmla="*/ 13 w 13"/>
                  <a:gd name="T9" fmla="*/ 69 h 113"/>
                  <a:gd name="T10" fmla="*/ 8 w 13"/>
                  <a:gd name="T11" fmla="*/ 93 h 113"/>
                  <a:gd name="T12" fmla="*/ 5 w 13"/>
                  <a:gd name="T13" fmla="*/ 106 h 113"/>
                  <a:gd name="T14" fmla="*/ 0 w 13"/>
                  <a:gd name="T1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13">
                    <a:moveTo>
                      <a:pt x="0" y="0"/>
                    </a:moveTo>
                    <a:lnTo>
                      <a:pt x="5" y="8"/>
                    </a:lnTo>
                    <a:lnTo>
                      <a:pt x="8" y="20"/>
                    </a:lnTo>
                    <a:lnTo>
                      <a:pt x="13" y="44"/>
                    </a:lnTo>
                    <a:lnTo>
                      <a:pt x="13" y="69"/>
                    </a:lnTo>
                    <a:lnTo>
                      <a:pt x="8" y="93"/>
                    </a:lnTo>
                    <a:lnTo>
                      <a:pt x="5" y="106"/>
                    </a:lnTo>
                    <a:lnTo>
                      <a:pt x="0" y="11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0" name="Rectangle 3370"/>
              <p:cNvSpPr>
                <a:spLocks noChangeArrowheads="1"/>
              </p:cNvSpPr>
              <p:nvPr/>
            </p:nvSpPr>
            <p:spPr bwMode="auto">
              <a:xfrm>
                <a:off x="3975" y="1442"/>
                <a:ext cx="5" cy="5"/>
              </a:xfrm>
              <a:prstGeom prst="rect">
                <a:avLst/>
              </a:prstGeom>
              <a:noFill/>
              <a:ln w="4763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1" name="Freeform 3371"/>
              <p:cNvSpPr>
                <a:spLocks/>
              </p:cNvSpPr>
              <p:nvPr/>
            </p:nvSpPr>
            <p:spPr bwMode="auto">
              <a:xfrm>
                <a:off x="3973" y="1427"/>
                <a:ext cx="56" cy="85"/>
              </a:xfrm>
              <a:custGeom>
                <a:avLst/>
                <a:gdLst>
                  <a:gd name="T0" fmla="*/ 2 w 56"/>
                  <a:gd name="T1" fmla="*/ 12 h 85"/>
                  <a:gd name="T2" fmla="*/ 7 w 56"/>
                  <a:gd name="T3" fmla="*/ 12 h 85"/>
                  <a:gd name="T4" fmla="*/ 12 w 56"/>
                  <a:gd name="T5" fmla="*/ 15 h 85"/>
                  <a:gd name="T6" fmla="*/ 12 w 56"/>
                  <a:gd name="T7" fmla="*/ 20 h 85"/>
                  <a:gd name="T8" fmla="*/ 7 w 56"/>
                  <a:gd name="T9" fmla="*/ 25 h 85"/>
                  <a:gd name="T10" fmla="*/ 2 w 56"/>
                  <a:gd name="T11" fmla="*/ 25 h 85"/>
                  <a:gd name="T12" fmla="*/ 0 w 56"/>
                  <a:gd name="T13" fmla="*/ 20 h 85"/>
                  <a:gd name="T14" fmla="*/ 0 w 56"/>
                  <a:gd name="T15" fmla="*/ 15 h 85"/>
                  <a:gd name="T16" fmla="*/ 2 w 56"/>
                  <a:gd name="T17" fmla="*/ 7 h 85"/>
                  <a:gd name="T18" fmla="*/ 7 w 56"/>
                  <a:gd name="T19" fmla="*/ 5 h 85"/>
                  <a:gd name="T20" fmla="*/ 20 w 56"/>
                  <a:gd name="T21" fmla="*/ 0 h 85"/>
                  <a:gd name="T22" fmla="*/ 36 w 56"/>
                  <a:gd name="T23" fmla="*/ 0 h 85"/>
                  <a:gd name="T24" fmla="*/ 49 w 56"/>
                  <a:gd name="T25" fmla="*/ 5 h 85"/>
                  <a:gd name="T26" fmla="*/ 54 w 56"/>
                  <a:gd name="T27" fmla="*/ 7 h 85"/>
                  <a:gd name="T28" fmla="*/ 56 w 56"/>
                  <a:gd name="T29" fmla="*/ 15 h 85"/>
                  <a:gd name="T30" fmla="*/ 56 w 56"/>
                  <a:gd name="T31" fmla="*/ 25 h 85"/>
                  <a:gd name="T32" fmla="*/ 54 w 56"/>
                  <a:gd name="T33" fmla="*/ 33 h 85"/>
                  <a:gd name="T34" fmla="*/ 41 w 56"/>
                  <a:gd name="T35" fmla="*/ 41 h 85"/>
                  <a:gd name="T36" fmla="*/ 20 w 56"/>
                  <a:gd name="T37" fmla="*/ 49 h 85"/>
                  <a:gd name="T38" fmla="*/ 12 w 56"/>
                  <a:gd name="T39" fmla="*/ 54 h 85"/>
                  <a:gd name="T40" fmla="*/ 2 w 56"/>
                  <a:gd name="T41" fmla="*/ 61 h 85"/>
                  <a:gd name="T42" fmla="*/ 0 w 56"/>
                  <a:gd name="T43" fmla="*/ 74 h 85"/>
                  <a:gd name="T44" fmla="*/ 0 w 56"/>
                  <a:gd name="T4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6" h="85">
                    <a:moveTo>
                      <a:pt x="2" y="12"/>
                    </a:moveTo>
                    <a:lnTo>
                      <a:pt x="7" y="12"/>
                    </a:lnTo>
                    <a:lnTo>
                      <a:pt x="12" y="15"/>
                    </a:lnTo>
                    <a:lnTo>
                      <a:pt x="12" y="20"/>
                    </a:lnTo>
                    <a:lnTo>
                      <a:pt x="7" y="25"/>
                    </a:lnTo>
                    <a:lnTo>
                      <a:pt x="2" y="25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2" y="7"/>
                    </a:lnTo>
                    <a:lnTo>
                      <a:pt x="7" y="5"/>
                    </a:lnTo>
                    <a:lnTo>
                      <a:pt x="20" y="0"/>
                    </a:lnTo>
                    <a:lnTo>
                      <a:pt x="36" y="0"/>
                    </a:lnTo>
                    <a:lnTo>
                      <a:pt x="49" y="5"/>
                    </a:lnTo>
                    <a:lnTo>
                      <a:pt x="54" y="7"/>
                    </a:lnTo>
                    <a:lnTo>
                      <a:pt x="56" y="15"/>
                    </a:lnTo>
                    <a:lnTo>
                      <a:pt x="56" y="25"/>
                    </a:lnTo>
                    <a:lnTo>
                      <a:pt x="54" y="33"/>
                    </a:lnTo>
                    <a:lnTo>
                      <a:pt x="41" y="41"/>
                    </a:lnTo>
                    <a:lnTo>
                      <a:pt x="20" y="49"/>
                    </a:lnTo>
                    <a:lnTo>
                      <a:pt x="12" y="54"/>
                    </a:lnTo>
                    <a:lnTo>
                      <a:pt x="2" y="61"/>
                    </a:lnTo>
                    <a:lnTo>
                      <a:pt x="0" y="74"/>
                    </a:lnTo>
                    <a:lnTo>
                      <a:pt x="0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2" name="Freeform 3372"/>
              <p:cNvSpPr>
                <a:spLocks/>
              </p:cNvSpPr>
              <p:nvPr/>
            </p:nvSpPr>
            <p:spPr bwMode="auto">
              <a:xfrm>
                <a:off x="4022" y="1434"/>
                <a:ext cx="5" cy="26"/>
              </a:xfrm>
              <a:custGeom>
                <a:avLst/>
                <a:gdLst>
                  <a:gd name="T0" fmla="*/ 0 w 5"/>
                  <a:gd name="T1" fmla="*/ 0 h 26"/>
                  <a:gd name="T2" fmla="*/ 5 w 5"/>
                  <a:gd name="T3" fmla="*/ 8 h 26"/>
                  <a:gd name="T4" fmla="*/ 5 w 5"/>
                  <a:gd name="T5" fmla="*/ 18 h 26"/>
                  <a:gd name="T6" fmla="*/ 0 w 5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6">
                    <a:moveTo>
                      <a:pt x="0" y="0"/>
                    </a:moveTo>
                    <a:lnTo>
                      <a:pt x="5" y="8"/>
                    </a:lnTo>
                    <a:lnTo>
                      <a:pt x="5" y="18"/>
                    </a:lnTo>
                    <a:lnTo>
                      <a:pt x="0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3" name="Freeform 3373"/>
              <p:cNvSpPr>
                <a:spLocks/>
              </p:cNvSpPr>
              <p:nvPr/>
            </p:nvSpPr>
            <p:spPr bwMode="auto">
              <a:xfrm>
                <a:off x="3993" y="1427"/>
                <a:ext cx="29" cy="49"/>
              </a:xfrm>
              <a:custGeom>
                <a:avLst/>
                <a:gdLst>
                  <a:gd name="T0" fmla="*/ 16 w 29"/>
                  <a:gd name="T1" fmla="*/ 0 h 49"/>
                  <a:gd name="T2" fmla="*/ 23 w 29"/>
                  <a:gd name="T3" fmla="*/ 5 h 49"/>
                  <a:gd name="T4" fmla="*/ 29 w 29"/>
                  <a:gd name="T5" fmla="*/ 15 h 49"/>
                  <a:gd name="T6" fmla="*/ 29 w 29"/>
                  <a:gd name="T7" fmla="*/ 25 h 49"/>
                  <a:gd name="T8" fmla="*/ 23 w 29"/>
                  <a:gd name="T9" fmla="*/ 33 h 49"/>
                  <a:gd name="T10" fmla="*/ 16 w 29"/>
                  <a:gd name="T11" fmla="*/ 41 h 49"/>
                  <a:gd name="T12" fmla="*/ 0 w 29"/>
                  <a:gd name="T1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49">
                    <a:moveTo>
                      <a:pt x="16" y="0"/>
                    </a:moveTo>
                    <a:lnTo>
                      <a:pt x="23" y="5"/>
                    </a:lnTo>
                    <a:lnTo>
                      <a:pt x="29" y="15"/>
                    </a:lnTo>
                    <a:lnTo>
                      <a:pt x="29" y="25"/>
                    </a:lnTo>
                    <a:lnTo>
                      <a:pt x="23" y="33"/>
                    </a:lnTo>
                    <a:lnTo>
                      <a:pt x="16" y="41"/>
                    </a:lnTo>
                    <a:lnTo>
                      <a:pt x="0" y="4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4" name="Freeform 3374"/>
              <p:cNvSpPr>
                <a:spLocks/>
              </p:cNvSpPr>
              <p:nvPr/>
            </p:nvSpPr>
            <p:spPr bwMode="auto">
              <a:xfrm>
                <a:off x="3973" y="1501"/>
                <a:ext cx="56" cy="3"/>
              </a:xfrm>
              <a:custGeom>
                <a:avLst/>
                <a:gdLst>
                  <a:gd name="T0" fmla="*/ 0 w 56"/>
                  <a:gd name="T1" fmla="*/ 3 h 3"/>
                  <a:gd name="T2" fmla="*/ 2 w 56"/>
                  <a:gd name="T3" fmla="*/ 0 h 3"/>
                  <a:gd name="T4" fmla="*/ 12 w 56"/>
                  <a:gd name="T5" fmla="*/ 0 h 3"/>
                  <a:gd name="T6" fmla="*/ 30 w 56"/>
                  <a:gd name="T7" fmla="*/ 3 h 3"/>
                  <a:gd name="T8" fmla="*/ 49 w 56"/>
                  <a:gd name="T9" fmla="*/ 3 h 3"/>
                  <a:gd name="T10" fmla="*/ 56 w 56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6" h="3">
                    <a:moveTo>
                      <a:pt x="0" y="3"/>
                    </a:moveTo>
                    <a:lnTo>
                      <a:pt x="2" y="0"/>
                    </a:lnTo>
                    <a:lnTo>
                      <a:pt x="12" y="0"/>
                    </a:lnTo>
                    <a:lnTo>
                      <a:pt x="30" y="3"/>
                    </a:lnTo>
                    <a:lnTo>
                      <a:pt x="49" y="3"/>
                    </a:lnTo>
                    <a:lnTo>
                      <a:pt x="5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5" name="Freeform 3375"/>
              <p:cNvSpPr>
                <a:spLocks/>
              </p:cNvSpPr>
              <p:nvPr/>
            </p:nvSpPr>
            <p:spPr bwMode="auto">
              <a:xfrm>
                <a:off x="3985" y="1501"/>
                <a:ext cx="42" cy="8"/>
              </a:xfrm>
              <a:custGeom>
                <a:avLst/>
                <a:gdLst>
                  <a:gd name="T0" fmla="*/ 0 w 42"/>
                  <a:gd name="T1" fmla="*/ 0 h 8"/>
                  <a:gd name="T2" fmla="*/ 18 w 42"/>
                  <a:gd name="T3" fmla="*/ 8 h 8"/>
                  <a:gd name="T4" fmla="*/ 37 w 42"/>
                  <a:gd name="T5" fmla="*/ 8 h 8"/>
                  <a:gd name="T6" fmla="*/ 42 w 42"/>
                  <a:gd name="T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2" h="8">
                    <a:moveTo>
                      <a:pt x="0" y="0"/>
                    </a:moveTo>
                    <a:lnTo>
                      <a:pt x="18" y="8"/>
                    </a:lnTo>
                    <a:lnTo>
                      <a:pt x="37" y="8"/>
                    </a:lnTo>
                    <a:lnTo>
                      <a:pt x="42" y="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6" name="Freeform 3376"/>
              <p:cNvSpPr>
                <a:spLocks/>
              </p:cNvSpPr>
              <p:nvPr/>
            </p:nvSpPr>
            <p:spPr bwMode="auto">
              <a:xfrm>
                <a:off x="3985" y="1491"/>
                <a:ext cx="44" cy="21"/>
              </a:xfrm>
              <a:custGeom>
                <a:avLst/>
                <a:gdLst>
                  <a:gd name="T0" fmla="*/ 0 w 44"/>
                  <a:gd name="T1" fmla="*/ 10 h 21"/>
                  <a:gd name="T2" fmla="*/ 18 w 44"/>
                  <a:gd name="T3" fmla="*/ 21 h 21"/>
                  <a:gd name="T4" fmla="*/ 37 w 44"/>
                  <a:gd name="T5" fmla="*/ 21 h 21"/>
                  <a:gd name="T6" fmla="*/ 42 w 44"/>
                  <a:gd name="T7" fmla="*/ 18 h 21"/>
                  <a:gd name="T8" fmla="*/ 44 w 44"/>
                  <a:gd name="T9" fmla="*/ 10 h 21"/>
                  <a:gd name="T10" fmla="*/ 44 w 44"/>
                  <a:gd name="T11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21">
                    <a:moveTo>
                      <a:pt x="0" y="10"/>
                    </a:moveTo>
                    <a:lnTo>
                      <a:pt x="18" y="21"/>
                    </a:lnTo>
                    <a:lnTo>
                      <a:pt x="37" y="21"/>
                    </a:lnTo>
                    <a:lnTo>
                      <a:pt x="42" y="18"/>
                    </a:lnTo>
                    <a:lnTo>
                      <a:pt x="44" y="10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7" name="Freeform 3377"/>
              <p:cNvSpPr>
                <a:spLocks/>
              </p:cNvSpPr>
              <p:nvPr/>
            </p:nvSpPr>
            <p:spPr bwMode="auto">
              <a:xfrm>
                <a:off x="4099" y="1427"/>
                <a:ext cx="21" cy="85"/>
              </a:xfrm>
              <a:custGeom>
                <a:avLst/>
                <a:gdLst>
                  <a:gd name="T0" fmla="*/ 0 w 21"/>
                  <a:gd name="T1" fmla="*/ 0 h 85"/>
                  <a:gd name="T2" fmla="*/ 0 w 21"/>
                  <a:gd name="T3" fmla="*/ 85 h 85"/>
                  <a:gd name="T4" fmla="*/ 21 w 21"/>
                  <a:gd name="T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lnTo>
                      <a:pt x="0" y="85"/>
                    </a:lnTo>
                    <a:lnTo>
                      <a:pt x="21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8" name="Line 3378"/>
              <p:cNvSpPr>
                <a:spLocks noChangeShapeType="1"/>
              </p:cNvSpPr>
              <p:nvPr/>
            </p:nvSpPr>
            <p:spPr bwMode="auto">
              <a:xfrm>
                <a:off x="4104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19" name="Freeform 3379"/>
              <p:cNvSpPr>
                <a:spLocks/>
              </p:cNvSpPr>
              <p:nvPr/>
            </p:nvSpPr>
            <p:spPr bwMode="auto">
              <a:xfrm>
                <a:off x="4086" y="1427"/>
                <a:ext cx="21" cy="85"/>
              </a:xfrm>
              <a:custGeom>
                <a:avLst/>
                <a:gdLst>
                  <a:gd name="T0" fmla="*/ 0 w 21"/>
                  <a:gd name="T1" fmla="*/ 0 h 85"/>
                  <a:gd name="T2" fmla="*/ 21 w 21"/>
                  <a:gd name="T3" fmla="*/ 0 h 85"/>
                  <a:gd name="T4" fmla="*/ 21 w 21"/>
                  <a:gd name="T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85">
                    <a:moveTo>
                      <a:pt x="0" y="0"/>
                    </a:moveTo>
                    <a:lnTo>
                      <a:pt x="21" y="0"/>
                    </a:lnTo>
                    <a:lnTo>
                      <a:pt x="21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0" name="Freeform 3380"/>
              <p:cNvSpPr>
                <a:spLocks/>
              </p:cNvSpPr>
              <p:nvPr/>
            </p:nvSpPr>
            <p:spPr bwMode="auto">
              <a:xfrm>
                <a:off x="4055" y="1455"/>
                <a:ext cx="44" cy="57"/>
              </a:xfrm>
              <a:custGeom>
                <a:avLst/>
                <a:gdLst>
                  <a:gd name="T0" fmla="*/ 44 w 44"/>
                  <a:gd name="T1" fmla="*/ 13 h 57"/>
                  <a:gd name="T2" fmla="*/ 39 w 44"/>
                  <a:gd name="T3" fmla="*/ 5 h 57"/>
                  <a:gd name="T4" fmla="*/ 31 w 44"/>
                  <a:gd name="T5" fmla="*/ 0 h 57"/>
                  <a:gd name="T6" fmla="*/ 23 w 44"/>
                  <a:gd name="T7" fmla="*/ 0 h 57"/>
                  <a:gd name="T8" fmla="*/ 10 w 44"/>
                  <a:gd name="T9" fmla="*/ 5 h 57"/>
                  <a:gd name="T10" fmla="*/ 3 w 44"/>
                  <a:gd name="T11" fmla="*/ 13 h 57"/>
                  <a:gd name="T12" fmla="*/ 0 w 44"/>
                  <a:gd name="T13" fmla="*/ 26 h 57"/>
                  <a:gd name="T14" fmla="*/ 0 w 44"/>
                  <a:gd name="T15" fmla="*/ 33 h 57"/>
                  <a:gd name="T16" fmla="*/ 3 w 44"/>
                  <a:gd name="T17" fmla="*/ 46 h 57"/>
                  <a:gd name="T18" fmla="*/ 10 w 44"/>
                  <a:gd name="T19" fmla="*/ 54 h 57"/>
                  <a:gd name="T20" fmla="*/ 23 w 44"/>
                  <a:gd name="T21" fmla="*/ 57 h 57"/>
                  <a:gd name="T22" fmla="*/ 31 w 44"/>
                  <a:gd name="T23" fmla="*/ 57 h 57"/>
                  <a:gd name="T24" fmla="*/ 39 w 44"/>
                  <a:gd name="T25" fmla="*/ 54 h 57"/>
                  <a:gd name="T26" fmla="*/ 44 w 44"/>
                  <a:gd name="T27" fmla="*/ 4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4" h="57">
                    <a:moveTo>
                      <a:pt x="44" y="13"/>
                    </a:moveTo>
                    <a:lnTo>
                      <a:pt x="39" y="5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0" y="5"/>
                    </a:lnTo>
                    <a:lnTo>
                      <a:pt x="3" y="13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3" y="46"/>
                    </a:lnTo>
                    <a:lnTo>
                      <a:pt x="10" y="54"/>
                    </a:lnTo>
                    <a:lnTo>
                      <a:pt x="23" y="57"/>
                    </a:lnTo>
                    <a:lnTo>
                      <a:pt x="31" y="57"/>
                    </a:lnTo>
                    <a:lnTo>
                      <a:pt x="39" y="54"/>
                    </a:lnTo>
                    <a:lnTo>
                      <a:pt x="44" y="4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1" name="Freeform 3381"/>
              <p:cNvSpPr>
                <a:spLocks/>
              </p:cNvSpPr>
              <p:nvPr/>
            </p:nvSpPr>
            <p:spPr bwMode="auto">
              <a:xfrm>
                <a:off x="4058" y="1468"/>
                <a:ext cx="5" cy="33"/>
              </a:xfrm>
              <a:custGeom>
                <a:avLst/>
                <a:gdLst>
                  <a:gd name="T0" fmla="*/ 5 w 5"/>
                  <a:gd name="T1" fmla="*/ 0 h 33"/>
                  <a:gd name="T2" fmla="*/ 0 w 5"/>
                  <a:gd name="T3" fmla="*/ 8 h 33"/>
                  <a:gd name="T4" fmla="*/ 0 w 5"/>
                  <a:gd name="T5" fmla="*/ 23 h 33"/>
                  <a:gd name="T6" fmla="*/ 5 w 5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3">
                    <a:moveTo>
                      <a:pt x="5" y="0"/>
                    </a:moveTo>
                    <a:lnTo>
                      <a:pt x="0" y="8"/>
                    </a:lnTo>
                    <a:lnTo>
                      <a:pt x="0" y="23"/>
                    </a:lnTo>
                    <a:lnTo>
                      <a:pt x="5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2" name="Freeform 3382"/>
              <p:cNvSpPr>
                <a:spLocks/>
              </p:cNvSpPr>
              <p:nvPr/>
            </p:nvSpPr>
            <p:spPr bwMode="auto">
              <a:xfrm>
                <a:off x="4063" y="1455"/>
                <a:ext cx="15" cy="57"/>
              </a:xfrm>
              <a:custGeom>
                <a:avLst/>
                <a:gdLst>
                  <a:gd name="T0" fmla="*/ 15 w 15"/>
                  <a:gd name="T1" fmla="*/ 0 h 57"/>
                  <a:gd name="T2" fmla="*/ 8 w 15"/>
                  <a:gd name="T3" fmla="*/ 5 h 57"/>
                  <a:gd name="T4" fmla="*/ 2 w 15"/>
                  <a:gd name="T5" fmla="*/ 8 h 57"/>
                  <a:gd name="T6" fmla="*/ 0 w 15"/>
                  <a:gd name="T7" fmla="*/ 21 h 57"/>
                  <a:gd name="T8" fmla="*/ 0 w 15"/>
                  <a:gd name="T9" fmla="*/ 36 h 57"/>
                  <a:gd name="T10" fmla="*/ 2 w 15"/>
                  <a:gd name="T11" fmla="*/ 49 h 57"/>
                  <a:gd name="T12" fmla="*/ 8 w 15"/>
                  <a:gd name="T13" fmla="*/ 54 h 57"/>
                  <a:gd name="T14" fmla="*/ 15 w 15"/>
                  <a:gd name="T15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57">
                    <a:moveTo>
                      <a:pt x="15" y="0"/>
                    </a:moveTo>
                    <a:lnTo>
                      <a:pt x="8" y="5"/>
                    </a:lnTo>
                    <a:lnTo>
                      <a:pt x="2" y="8"/>
                    </a:lnTo>
                    <a:lnTo>
                      <a:pt x="0" y="21"/>
                    </a:lnTo>
                    <a:lnTo>
                      <a:pt x="0" y="36"/>
                    </a:lnTo>
                    <a:lnTo>
                      <a:pt x="2" y="49"/>
                    </a:lnTo>
                    <a:lnTo>
                      <a:pt x="8" y="54"/>
                    </a:lnTo>
                    <a:lnTo>
                      <a:pt x="15" y="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3" name="Line 3383"/>
              <p:cNvSpPr>
                <a:spLocks noChangeShapeType="1"/>
              </p:cNvSpPr>
              <p:nvPr/>
            </p:nvSpPr>
            <p:spPr bwMode="auto">
              <a:xfrm>
                <a:off x="4091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4" name="Line 3384"/>
              <p:cNvSpPr>
                <a:spLocks noChangeShapeType="1"/>
              </p:cNvSpPr>
              <p:nvPr/>
            </p:nvSpPr>
            <p:spPr bwMode="auto">
              <a:xfrm>
                <a:off x="4094" y="1427"/>
                <a:ext cx="5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5" name="Line 3385"/>
              <p:cNvSpPr>
                <a:spLocks noChangeShapeType="1"/>
              </p:cNvSpPr>
              <p:nvPr/>
            </p:nvSpPr>
            <p:spPr bwMode="auto">
              <a:xfrm>
                <a:off x="4107" y="1504"/>
                <a:ext cx="5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6" name="Line 3386"/>
              <p:cNvSpPr>
                <a:spLocks noChangeShapeType="1"/>
              </p:cNvSpPr>
              <p:nvPr/>
            </p:nvSpPr>
            <p:spPr bwMode="auto">
              <a:xfrm>
                <a:off x="4107" y="1509"/>
                <a:ext cx="7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7" name="Freeform 3387"/>
              <p:cNvSpPr>
                <a:spLocks/>
              </p:cNvSpPr>
              <p:nvPr/>
            </p:nvSpPr>
            <p:spPr bwMode="auto">
              <a:xfrm>
                <a:off x="4140" y="1427"/>
                <a:ext cx="57" cy="82"/>
              </a:xfrm>
              <a:custGeom>
                <a:avLst/>
                <a:gdLst>
                  <a:gd name="T0" fmla="*/ 54 w 57"/>
                  <a:gd name="T1" fmla="*/ 12 h 82"/>
                  <a:gd name="T2" fmla="*/ 57 w 57"/>
                  <a:gd name="T3" fmla="*/ 0 h 82"/>
                  <a:gd name="T4" fmla="*/ 57 w 57"/>
                  <a:gd name="T5" fmla="*/ 25 h 82"/>
                  <a:gd name="T6" fmla="*/ 54 w 57"/>
                  <a:gd name="T7" fmla="*/ 12 h 82"/>
                  <a:gd name="T8" fmla="*/ 44 w 57"/>
                  <a:gd name="T9" fmla="*/ 5 h 82"/>
                  <a:gd name="T10" fmla="*/ 34 w 57"/>
                  <a:gd name="T11" fmla="*/ 0 h 82"/>
                  <a:gd name="T12" fmla="*/ 21 w 57"/>
                  <a:gd name="T13" fmla="*/ 0 h 82"/>
                  <a:gd name="T14" fmla="*/ 8 w 57"/>
                  <a:gd name="T15" fmla="*/ 5 h 82"/>
                  <a:gd name="T16" fmla="*/ 0 w 57"/>
                  <a:gd name="T17" fmla="*/ 12 h 82"/>
                  <a:gd name="T18" fmla="*/ 0 w 57"/>
                  <a:gd name="T19" fmla="*/ 25 h 82"/>
                  <a:gd name="T20" fmla="*/ 5 w 57"/>
                  <a:gd name="T21" fmla="*/ 33 h 82"/>
                  <a:gd name="T22" fmla="*/ 16 w 57"/>
                  <a:gd name="T23" fmla="*/ 41 h 82"/>
                  <a:gd name="T24" fmla="*/ 41 w 57"/>
                  <a:gd name="T25" fmla="*/ 49 h 82"/>
                  <a:gd name="T26" fmla="*/ 49 w 57"/>
                  <a:gd name="T27" fmla="*/ 54 h 82"/>
                  <a:gd name="T28" fmla="*/ 54 w 57"/>
                  <a:gd name="T29" fmla="*/ 61 h 82"/>
                  <a:gd name="T30" fmla="*/ 54 w 57"/>
                  <a:gd name="T31" fmla="*/ 74 h 82"/>
                  <a:gd name="T32" fmla="*/ 49 w 57"/>
                  <a:gd name="T3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82">
                    <a:moveTo>
                      <a:pt x="54" y="12"/>
                    </a:moveTo>
                    <a:lnTo>
                      <a:pt x="57" y="0"/>
                    </a:lnTo>
                    <a:lnTo>
                      <a:pt x="57" y="25"/>
                    </a:lnTo>
                    <a:lnTo>
                      <a:pt x="54" y="12"/>
                    </a:lnTo>
                    <a:lnTo>
                      <a:pt x="44" y="5"/>
                    </a:lnTo>
                    <a:lnTo>
                      <a:pt x="34" y="0"/>
                    </a:lnTo>
                    <a:lnTo>
                      <a:pt x="21" y="0"/>
                    </a:lnTo>
                    <a:lnTo>
                      <a:pt x="8" y="5"/>
                    </a:lnTo>
                    <a:lnTo>
                      <a:pt x="0" y="12"/>
                    </a:lnTo>
                    <a:lnTo>
                      <a:pt x="0" y="25"/>
                    </a:lnTo>
                    <a:lnTo>
                      <a:pt x="5" y="33"/>
                    </a:lnTo>
                    <a:lnTo>
                      <a:pt x="16" y="41"/>
                    </a:lnTo>
                    <a:lnTo>
                      <a:pt x="41" y="49"/>
                    </a:lnTo>
                    <a:lnTo>
                      <a:pt x="49" y="54"/>
                    </a:lnTo>
                    <a:lnTo>
                      <a:pt x="54" y="61"/>
                    </a:lnTo>
                    <a:lnTo>
                      <a:pt x="54" y="74"/>
                    </a:lnTo>
                    <a:lnTo>
                      <a:pt x="49" y="8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8" name="Freeform 3388"/>
              <p:cNvSpPr>
                <a:spLocks/>
              </p:cNvSpPr>
              <p:nvPr/>
            </p:nvSpPr>
            <p:spPr bwMode="auto">
              <a:xfrm>
                <a:off x="4145" y="1452"/>
                <a:ext cx="49" cy="31"/>
              </a:xfrm>
              <a:custGeom>
                <a:avLst/>
                <a:gdLst>
                  <a:gd name="T0" fmla="*/ 0 w 49"/>
                  <a:gd name="T1" fmla="*/ 0 h 31"/>
                  <a:gd name="T2" fmla="*/ 3 w 49"/>
                  <a:gd name="T3" fmla="*/ 8 h 31"/>
                  <a:gd name="T4" fmla="*/ 11 w 49"/>
                  <a:gd name="T5" fmla="*/ 11 h 31"/>
                  <a:gd name="T6" fmla="*/ 36 w 49"/>
                  <a:gd name="T7" fmla="*/ 18 h 31"/>
                  <a:gd name="T8" fmla="*/ 44 w 49"/>
                  <a:gd name="T9" fmla="*/ 24 h 31"/>
                  <a:gd name="T10" fmla="*/ 49 w 49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31">
                    <a:moveTo>
                      <a:pt x="0" y="0"/>
                    </a:moveTo>
                    <a:lnTo>
                      <a:pt x="3" y="8"/>
                    </a:lnTo>
                    <a:lnTo>
                      <a:pt x="11" y="11"/>
                    </a:lnTo>
                    <a:lnTo>
                      <a:pt x="36" y="18"/>
                    </a:lnTo>
                    <a:lnTo>
                      <a:pt x="44" y="24"/>
                    </a:lnTo>
                    <a:lnTo>
                      <a:pt x="49" y="3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29" name="Freeform 3389"/>
              <p:cNvSpPr>
                <a:spLocks/>
              </p:cNvSpPr>
              <p:nvPr/>
            </p:nvSpPr>
            <p:spPr bwMode="auto">
              <a:xfrm>
                <a:off x="4140" y="1432"/>
                <a:ext cx="57" cy="80"/>
              </a:xfrm>
              <a:custGeom>
                <a:avLst/>
                <a:gdLst>
                  <a:gd name="T0" fmla="*/ 8 w 57"/>
                  <a:gd name="T1" fmla="*/ 0 h 80"/>
                  <a:gd name="T2" fmla="*/ 5 w 57"/>
                  <a:gd name="T3" fmla="*/ 7 h 80"/>
                  <a:gd name="T4" fmla="*/ 5 w 57"/>
                  <a:gd name="T5" fmla="*/ 15 h 80"/>
                  <a:gd name="T6" fmla="*/ 8 w 57"/>
                  <a:gd name="T7" fmla="*/ 23 h 80"/>
                  <a:gd name="T8" fmla="*/ 16 w 57"/>
                  <a:gd name="T9" fmla="*/ 28 h 80"/>
                  <a:gd name="T10" fmla="*/ 41 w 57"/>
                  <a:gd name="T11" fmla="*/ 36 h 80"/>
                  <a:gd name="T12" fmla="*/ 54 w 57"/>
                  <a:gd name="T13" fmla="*/ 44 h 80"/>
                  <a:gd name="T14" fmla="*/ 57 w 57"/>
                  <a:gd name="T15" fmla="*/ 51 h 80"/>
                  <a:gd name="T16" fmla="*/ 57 w 57"/>
                  <a:gd name="T17" fmla="*/ 64 h 80"/>
                  <a:gd name="T18" fmla="*/ 54 w 57"/>
                  <a:gd name="T19" fmla="*/ 72 h 80"/>
                  <a:gd name="T20" fmla="*/ 49 w 57"/>
                  <a:gd name="T21" fmla="*/ 77 h 80"/>
                  <a:gd name="T22" fmla="*/ 36 w 57"/>
                  <a:gd name="T23" fmla="*/ 80 h 80"/>
                  <a:gd name="T24" fmla="*/ 23 w 57"/>
                  <a:gd name="T25" fmla="*/ 80 h 80"/>
                  <a:gd name="T26" fmla="*/ 13 w 57"/>
                  <a:gd name="T27" fmla="*/ 77 h 80"/>
                  <a:gd name="T28" fmla="*/ 5 w 57"/>
                  <a:gd name="T29" fmla="*/ 69 h 80"/>
                  <a:gd name="T30" fmla="*/ 0 w 57"/>
                  <a:gd name="T31" fmla="*/ 56 h 80"/>
                  <a:gd name="T32" fmla="*/ 0 w 57"/>
                  <a:gd name="T33" fmla="*/ 80 h 80"/>
                  <a:gd name="T34" fmla="*/ 5 w 57"/>
                  <a:gd name="T35" fmla="*/ 6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80">
                    <a:moveTo>
                      <a:pt x="8" y="0"/>
                    </a:moveTo>
                    <a:lnTo>
                      <a:pt x="5" y="7"/>
                    </a:lnTo>
                    <a:lnTo>
                      <a:pt x="5" y="15"/>
                    </a:lnTo>
                    <a:lnTo>
                      <a:pt x="8" y="23"/>
                    </a:lnTo>
                    <a:lnTo>
                      <a:pt x="16" y="28"/>
                    </a:lnTo>
                    <a:lnTo>
                      <a:pt x="41" y="36"/>
                    </a:lnTo>
                    <a:lnTo>
                      <a:pt x="54" y="44"/>
                    </a:lnTo>
                    <a:lnTo>
                      <a:pt x="57" y="51"/>
                    </a:lnTo>
                    <a:lnTo>
                      <a:pt x="57" y="64"/>
                    </a:lnTo>
                    <a:lnTo>
                      <a:pt x="54" y="72"/>
                    </a:lnTo>
                    <a:lnTo>
                      <a:pt x="49" y="77"/>
                    </a:lnTo>
                    <a:lnTo>
                      <a:pt x="36" y="80"/>
                    </a:lnTo>
                    <a:lnTo>
                      <a:pt x="23" y="80"/>
                    </a:lnTo>
                    <a:lnTo>
                      <a:pt x="13" y="77"/>
                    </a:lnTo>
                    <a:lnTo>
                      <a:pt x="5" y="69"/>
                    </a:lnTo>
                    <a:lnTo>
                      <a:pt x="0" y="56"/>
                    </a:lnTo>
                    <a:lnTo>
                      <a:pt x="0" y="80"/>
                    </a:lnTo>
                    <a:lnTo>
                      <a:pt x="5" y="6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0" name="Freeform 3390"/>
              <p:cNvSpPr>
                <a:spLocks/>
              </p:cNvSpPr>
              <p:nvPr/>
            </p:nvSpPr>
            <p:spPr bwMode="auto">
              <a:xfrm>
                <a:off x="4223" y="1427"/>
                <a:ext cx="64" cy="85"/>
              </a:xfrm>
              <a:custGeom>
                <a:avLst/>
                <a:gdLst>
                  <a:gd name="T0" fmla="*/ 28 w 64"/>
                  <a:gd name="T1" fmla="*/ 0 h 85"/>
                  <a:gd name="T2" fmla="*/ 15 w 64"/>
                  <a:gd name="T3" fmla="*/ 5 h 85"/>
                  <a:gd name="T4" fmla="*/ 7 w 64"/>
                  <a:gd name="T5" fmla="*/ 12 h 85"/>
                  <a:gd name="T6" fmla="*/ 2 w 64"/>
                  <a:gd name="T7" fmla="*/ 20 h 85"/>
                  <a:gd name="T8" fmla="*/ 0 w 64"/>
                  <a:gd name="T9" fmla="*/ 36 h 85"/>
                  <a:gd name="T10" fmla="*/ 0 w 64"/>
                  <a:gd name="T11" fmla="*/ 49 h 85"/>
                  <a:gd name="T12" fmla="*/ 2 w 64"/>
                  <a:gd name="T13" fmla="*/ 64 h 85"/>
                  <a:gd name="T14" fmla="*/ 7 w 64"/>
                  <a:gd name="T15" fmla="*/ 74 h 85"/>
                  <a:gd name="T16" fmla="*/ 15 w 64"/>
                  <a:gd name="T17" fmla="*/ 82 h 85"/>
                  <a:gd name="T18" fmla="*/ 28 w 64"/>
                  <a:gd name="T19" fmla="*/ 85 h 85"/>
                  <a:gd name="T20" fmla="*/ 36 w 64"/>
                  <a:gd name="T21" fmla="*/ 85 h 85"/>
                  <a:gd name="T22" fmla="*/ 49 w 64"/>
                  <a:gd name="T23" fmla="*/ 82 h 85"/>
                  <a:gd name="T24" fmla="*/ 56 w 64"/>
                  <a:gd name="T25" fmla="*/ 74 h 85"/>
                  <a:gd name="T26" fmla="*/ 62 w 64"/>
                  <a:gd name="T27" fmla="*/ 64 h 85"/>
                  <a:gd name="T28" fmla="*/ 64 w 64"/>
                  <a:gd name="T29" fmla="*/ 49 h 85"/>
                  <a:gd name="T30" fmla="*/ 64 w 64"/>
                  <a:gd name="T31" fmla="*/ 36 h 85"/>
                  <a:gd name="T32" fmla="*/ 62 w 64"/>
                  <a:gd name="T33" fmla="*/ 20 h 85"/>
                  <a:gd name="T34" fmla="*/ 56 w 64"/>
                  <a:gd name="T35" fmla="*/ 12 h 85"/>
                  <a:gd name="T36" fmla="*/ 49 w 64"/>
                  <a:gd name="T37" fmla="*/ 5 h 85"/>
                  <a:gd name="T38" fmla="*/ 36 w 64"/>
                  <a:gd name="T39" fmla="*/ 0 h 85"/>
                  <a:gd name="T40" fmla="*/ 28 w 64"/>
                  <a:gd name="T41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4" h="85">
                    <a:moveTo>
                      <a:pt x="28" y="0"/>
                    </a:moveTo>
                    <a:lnTo>
                      <a:pt x="15" y="5"/>
                    </a:lnTo>
                    <a:lnTo>
                      <a:pt x="7" y="12"/>
                    </a:lnTo>
                    <a:lnTo>
                      <a:pt x="2" y="20"/>
                    </a:lnTo>
                    <a:lnTo>
                      <a:pt x="0" y="36"/>
                    </a:lnTo>
                    <a:lnTo>
                      <a:pt x="0" y="49"/>
                    </a:lnTo>
                    <a:lnTo>
                      <a:pt x="2" y="64"/>
                    </a:lnTo>
                    <a:lnTo>
                      <a:pt x="7" y="74"/>
                    </a:lnTo>
                    <a:lnTo>
                      <a:pt x="15" y="82"/>
                    </a:lnTo>
                    <a:lnTo>
                      <a:pt x="28" y="85"/>
                    </a:lnTo>
                    <a:lnTo>
                      <a:pt x="36" y="85"/>
                    </a:lnTo>
                    <a:lnTo>
                      <a:pt x="49" y="82"/>
                    </a:lnTo>
                    <a:lnTo>
                      <a:pt x="56" y="74"/>
                    </a:lnTo>
                    <a:lnTo>
                      <a:pt x="62" y="64"/>
                    </a:lnTo>
                    <a:lnTo>
                      <a:pt x="64" y="49"/>
                    </a:lnTo>
                    <a:lnTo>
                      <a:pt x="64" y="36"/>
                    </a:lnTo>
                    <a:lnTo>
                      <a:pt x="62" y="20"/>
                    </a:lnTo>
                    <a:lnTo>
                      <a:pt x="56" y="12"/>
                    </a:lnTo>
                    <a:lnTo>
                      <a:pt x="49" y="5"/>
                    </a:lnTo>
                    <a:lnTo>
                      <a:pt x="36" y="0"/>
                    </a:lnTo>
                    <a:lnTo>
                      <a:pt x="2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1" name="Freeform 3391"/>
              <p:cNvSpPr>
                <a:spLocks/>
              </p:cNvSpPr>
              <p:nvPr/>
            </p:nvSpPr>
            <p:spPr bwMode="auto">
              <a:xfrm>
                <a:off x="4225" y="1439"/>
                <a:ext cx="11" cy="62"/>
              </a:xfrm>
              <a:custGeom>
                <a:avLst/>
                <a:gdLst>
                  <a:gd name="T0" fmla="*/ 11 w 11"/>
                  <a:gd name="T1" fmla="*/ 0 h 62"/>
                  <a:gd name="T2" fmla="*/ 5 w 11"/>
                  <a:gd name="T3" fmla="*/ 8 h 62"/>
                  <a:gd name="T4" fmla="*/ 0 w 11"/>
                  <a:gd name="T5" fmla="*/ 21 h 62"/>
                  <a:gd name="T6" fmla="*/ 0 w 11"/>
                  <a:gd name="T7" fmla="*/ 42 h 62"/>
                  <a:gd name="T8" fmla="*/ 5 w 11"/>
                  <a:gd name="T9" fmla="*/ 52 h 62"/>
                  <a:gd name="T10" fmla="*/ 11 w 11"/>
                  <a:gd name="T1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2">
                    <a:moveTo>
                      <a:pt x="11" y="0"/>
                    </a:moveTo>
                    <a:lnTo>
                      <a:pt x="5" y="8"/>
                    </a:lnTo>
                    <a:lnTo>
                      <a:pt x="0" y="21"/>
                    </a:lnTo>
                    <a:lnTo>
                      <a:pt x="0" y="42"/>
                    </a:lnTo>
                    <a:lnTo>
                      <a:pt x="5" y="52"/>
                    </a:lnTo>
                    <a:lnTo>
                      <a:pt x="11" y="6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2" name="Freeform 3392"/>
              <p:cNvSpPr>
                <a:spLocks/>
              </p:cNvSpPr>
              <p:nvPr/>
            </p:nvSpPr>
            <p:spPr bwMode="auto">
              <a:xfrm>
                <a:off x="4274" y="1439"/>
                <a:ext cx="11" cy="62"/>
              </a:xfrm>
              <a:custGeom>
                <a:avLst/>
                <a:gdLst>
                  <a:gd name="T0" fmla="*/ 0 w 11"/>
                  <a:gd name="T1" fmla="*/ 62 h 62"/>
                  <a:gd name="T2" fmla="*/ 5 w 11"/>
                  <a:gd name="T3" fmla="*/ 52 h 62"/>
                  <a:gd name="T4" fmla="*/ 11 w 11"/>
                  <a:gd name="T5" fmla="*/ 42 h 62"/>
                  <a:gd name="T6" fmla="*/ 11 w 11"/>
                  <a:gd name="T7" fmla="*/ 21 h 62"/>
                  <a:gd name="T8" fmla="*/ 5 w 11"/>
                  <a:gd name="T9" fmla="*/ 8 h 62"/>
                  <a:gd name="T10" fmla="*/ 0 w 11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62">
                    <a:moveTo>
                      <a:pt x="0" y="62"/>
                    </a:moveTo>
                    <a:lnTo>
                      <a:pt x="5" y="52"/>
                    </a:lnTo>
                    <a:lnTo>
                      <a:pt x="11" y="42"/>
                    </a:lnTo>
                    <a:lnTo>
                      <a:pt x="11" y="21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3" name="Freeform 3393"/>
              <p:cNvSpPr>
                <a:spLocks/>
              </p:cNvSpPr>
              <p:nvPr/>
            </p:nvSpPr>
            <p:spPr bwMode="auto">
              <a:xfrm>
                <a:off x="4230" y="1427"/>
                <a:ext cx="21" cy="85"/>
              </a:xfrm>
              <a:custGeom>
                <a:avLst/>
                <a:gdLst>
                  <a:gd name="T0" fmla="*/ 21 w 21"/>
                  <a:gd name="T1" fmla="*/ 0 h 85"/>
                  <a:gd name="T2" fmla="*/ 13 w 21"/>
                  <a:gd name="T3" fmla="*/ 5 h 85"/>
                  <a:gd name="T4" fmla="*/ 6 w 21"/>
                  <a:gd name="T5" fmla="*/ 15 h 85"/>
                  <a:gd name="T6" fmla="*/ 0 w 21"/>
                  <a:gd name="T7" fmla="*/ 33 h 85"/>
                  <a:gd name="T8" fmla="*/ 0 w 21"/>
                  <a:gd name="T9" fmla="*/ 54 h 85"/>
                  <a:gd name="T10" fmla="*/ 6 w 21"/>
                  <a:gd name="T11" fmla="*/ 69 h 85"/>
                  <a:gd name="T12" fmla="*/ 13 w 21"/>
                  <a:gd name="T13" fmla="*/ 82 h 85"/>
                  <a:gd name="T14" fmla="*/ 21 w 21"/>
                  <a:gd name="T15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85">
                    <a:moveTo>
                      <a:pt x="21" y="0"/>
                    </a:moveTo>
                    <a:lnTo>
                      <a:pt x="13" y="5"/>
                    </a:lnTo>
                    <a:lnTo>
                      <a:pt x="6" y="15"/>
                    </a:lnTo>
                    <a:lnTo>
                      <a:pt x="0" y="33"/>
                    </a:lnTo>
                    <a:lnTo>
                      <a:pt x="0" y="54"/>
                    </a:lnTo>
                    <a:lnTo>
                      <a:pt x="6" y="69"/>
                    </a:lnTo>
                    <a:lnTo>
                      <a:pt x="13" y="82"/>
                    </a:lnTo>
                    <a:lnTo>
                      <a:pt x="21" y="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4" name="Freeform 3394"/>
              <p:cNvSpPr>
                <a:spLocks/>
              </p:cNvSpPr>
              <p:nvPr/>
            </p:nvSpPr>
            <p:spPr bwMode="auto">
              <a:xfrm>
                <a:off x="4259" y="1427"/>
                <a:ext cx="20" cy="85"/>
              </a:xfrm>
              <a:custGeom>
                <a:avLst/>
                <a:gdLst>
                  <a:gd name="T0" fmla="*/ 0 w 20"/>
                  <a:gd name="T1" fmla="*/ 85 h 85"/>
                  <a:gd name="T2" fmla="*/ 8 w 20"/>
                  <a:gd name="T3" fmla="*/ 82 h 85"/>
                  <a:gd name="T4" fmla="*/ 15 w 20"/>
                  <a:gd name="T5" fmla="*/ 69 h 85"/>
                  <a:gd name="T6" fmla="*/ 20 w 20"/>
                  <a:gd name="T7" fmla="*/ 54 h 85"/>
                  <a:gd name="T8" fmla="*/ 20 w 20"/>
                  <a:gd name="T9" fmla="*/ 33 h 85"/>
                  <a:gd name="T10" fmla="*/ 15 w 20"/>
                  <a:gd name="T11" fmla="*/ 15 h 85"/>
                  <a:gd name="T12" fmla="*/ 8 w 20"/>
                  <a:gd name="T13" fmla="*/ 5 h 85"/>
                  <a:gd name="T14" fmla="*/ 0 w 20"/>
                  <a:gd name="T15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85">
                    <a:moveTo>
                      <a:pt x="0" y="85"/>
                    </a:moveTo>
                    <a:lnTo>
                      <a:pt x="8" y="82"/>
                    </a:lnTo>
                    <a:lnTo>
                      <a:pt x="15" y="69"/>
                    </a:lnTo>
                    <a:lnTo>
                      <a:pt x="20" y="54"/>
                    </a:lnTo>
                    <a:lnTo>
                      <a:pt x="20" y="33"/>
                    </a:lnTo>
                    <a:lnTo>
                      <a:pt x="15" y="15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5" name="Line 3395"/>
              <p:cNvSpPr>
                <a:spLocks noChangeShapeType="1"/>
              </p:cNvSpPr>
              <p:nvPr/>
            </p:nvSpPr>
            <p:spPr bwMode="auto">
              <a:xfrm>
                <a:off x="4321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6" name="Line 3396"/>
              <p:cNvSpPr>
                <a:spLocks noChangeShapeType="1"/>
              </p:cNvSpPr>
              <p:nvPr/>
            </p:nvSpPr>
            <p:spPr bwMode="auto">
              <a:xfrm>
                <a:off x="4323" y="1432"/>
                <a:ext cx="1" cy="7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7" name="Line 3397"/>
              <p:cNvSpPr>
                <a:spLocks noChangeShapeType="1"/>
              </p:cNvSpPr>
              <p:nvPr/>
            </p:nvSpPr>
            <p:spPr bwMode="auto">
              <a:xfrm>
                <a:off x="4328" y="1427"/>
                <a:ext cx="1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8" name="Line 3398"/>
              <p:cNvSpPr>
                <a:spLocks noChangeShapeType="1"/>
              </p:cNvSpPr>
              <p:nvPr/>
            </p:nvSpPr>
            <p:spPr bwMode="auto">
              <a:xfrm>
                <a:off x="4308" y="1427"/>
                <a:ext cx="33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39" name="Freeform 3399"/>
              <p:cNvSpPr>
                <a:spLocks/>
              </p:cNvSpPr>
              <p:nvPr/>
            </p:nvSpPr>
            <p:spPr bwMode="auto">
              <a:xfrm>
                <a:off x="4308" y="1488"/>
                <a:ext cx="62" cy="24"/>
              </a:xfrm>
              <a:custGeom>
                <a:avLst/>
                <a:gdLst>
                  <a:gd name="T0" fmla="*/ 0 w 62"/>
                  <a:gd name="T1" fmla="*/ 24 h 24"/>
                  <a:gd name="T2" fmla="*/ 62 w 62"/>
                  <a:gd name="T3" fmla="*/ 24 h 24"/>
                  <a:gd name="T4" fmla="*/ 62 w 62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2" h="24">
                    <a:moveTo>
                      <a:pt x="0" y="24"/>
                    </a:moveTo>
                    <a:lnTo>
                      <a:pt x="62" y="24"/>
                    </a:lnTo>
                    <a:lnTo>
                      <a:pt x="6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0" name="Line 3400"/>
              <p:cNvSpPr>
                <a:spLocks noChangeShapeType="1"/>
              </p:cNvSpPr>
              <p:nvPr/>
            </p:nvSpPr>
            <p:spPr bwMode="auto">
              <a:xfrm>
                <a:off x="4313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1" name="Line 3401"/>
              <p:cNvSpPr>
                <a:spLocks noChangeShapeType="1"/>
              </p:cNvSpPr>
              <p:nvPr/>
            </p:nvSpPr>
            <p:spPr bwMode="auto">
              <a:xfrm>
                <a:off x="4316" y="1427"/>
                <a:ext cx="5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2" name="Line 3402"/>
              <p:cNvSpPr>
                <a:spLocks noChangeShapeType="1"/>
              </p:cNvSpPr>
              <p:nvPr/>
            </p:nvSpPr>
            <p:spPr bwMode="auto">
              <a:xfrm flipH="1">
                <a:off x="4328" y="1427"/>
                <a:ext cx="6" cy="7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3" name="Line 3403"/>
              <p:cNvSpPr>
                <a:spLocks noChangeShapeType="1"/>
              </p:cNvSpPr>
              <p:nvPr/>
            </p:nvSpPr>
            <p:spPr bwMode="auto">
              <a:xfrm flipH="1">
                <a:off x="4328" y="1427"/>
                <a:ext cx="8" cy="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4" name="Line 3404"/>
              <p:cNvSpPr>
                <a:spLocks noChangeShapeType="1"/>
              </p:cNvSpPr>
              <p:nvPr/>
            </p:nvSpPr>
            <p:spPr bwMode="auto">
              <a:xfrm flipH="1">
                <a:off x="4313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5" name="Line 3405"/>
              <p:cNvSpPr>
                <a:spLocks noChangeShapeType="1"/>
              </p:cNvSpPr>
              <p:nvPr/>
            </p:nvSpPr>
            <p:spPr bwMode="auto">
              <a:xfrm flipH="1">
                <a:off x="4316" y="1504"/>
                <a:ext cx="5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6" name="Line 3406"/>
              <p:cNvSpPr>
                <a:spLocks noChangeShapeType="1"/>
              </p:cNvSpPr>
              <p:nvPr/>
            </p:nvSpPr>
            <p:spPr bwMode="auto">
              <a:xfrm>
                <a:off x="4328" y="1504"/>
                <a:ext cx="6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7" name="Line 3407"/>
              <p:cNvSpPr>
                <a:spLocks noChangeShapeType="1"/>
              </p:cNvSpPr>
              <p:nvPr/>
            </p:nvSpPr>
            <p:spPr bwMode="auto">
              <a:xfrm>
                <a:off x="4328" y="1509"/>
                <a:ext cx="8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8" name="Line 3408"/>
              <p:cNvSpPr>
                <a:spLocks noChangeShapeType="1"/>
              </p:cNvSpPr>
              <p:nvPr/>
            </p:nvSpPr>
            <p:spPr bwMode="auto">
              <a:xfrm flipV="1">
                <a:off x="4349" y="1509"/>
                <a:ext cx="21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49" name="Line 3409"/>
              <p:cNvSpPr>
                <a:spLocks noChangeShapeType="1"/>
              </p:cNvSpPr>
              <p:nvPr/>
            </p:nvSpPr>
            <p:spPr bwMode="auto">
              <a:xfrm flipV="1">
                <a:off x="4357" y="1504"/>
                <a:ext cx="13" cy="8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0" name="Line 3410"/>
              <p:cNvSpPr>
                <a:spLocks noChangeShapeType="1"/>
              </p:cNvSpPr>
              <p:nvPr/>
            </p:nvSpPr>
            <p:spPr bwMode="auto">
              <a:xfrm flipV="1">
                <a:off x="4362" y="1501"/>
                <a:ext cx="8" cy="1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1" name="Line 3411"/>
              <p:cNvSpPr>
                <a:spLocks noChangeShapeType="1"/>
              </p:cNvSpPr>
              <p:nvPr/>
            </p:nvSpPr>
            <p:spPr bwMode="auto">
              <a:xfrm flipV="1">
                <a:off x="4365" y="1488"/>
                <a:ext cx="5" cy="24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2" name="Line 3412"/>
              <p:cNvSpPr>
                <a:spLocks noChangeShapeType="1"/>
              </p:cNvSpPr>
              <p:nvPr/>
            </p:nvSpPr>
            <p:spPr bwMode="auto">
              <a:xfrm flipH="1">
                <a:off x="4385" y="1427"/>
                <a:ext cx="31" cy="82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3" name="Line 3413"/>
              <p:cNvSpPr>
                <a:spLocks noChangeShapeType="1"/>
              </p:cNvSpPr>
              <p:nvPr/>
            </p:nvSpPr>
            <p:spPr bwMode="auto">
              <a:xfrm>
                <a:off x="4411" y="1439"/>
                <a:ext cx="23" cy="7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4" name="Line 3414"/>
              <p:cNvSpPr>
                <a:spLocks noChangeShapeType="1"/>
              </p:cNvSpPr>
              <p:nvPr/>
            </p:nvSpPr>
            <p:spPr bwMode="auto">
              <a:xfrm>
                <a:off x="4416" y="1439"/>
                <a:ext cx="23" cy="7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5" name="Line 3415"/>
              <p:cNvSpPr>
                <a:spLocks noChangeShapeType="1"/>
              </p:cNvSpPr>
              <p:nvPr/>
            </p:nvSpPr>
            <p:spPr bwMode="auto">
              <a:xfrm>
                <a:off x="4416" y="1427"/>
                <a:ext cx="29" cy="85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6" name="Line 3416"/>
              <p:cNvSpPr>
                <a:spLocks noChangeShapeType="1"/>
              </p:cNvSpPr>
              <p:nvPr/>
            </p:nvSpPr>
            <p:spPr bwMode="auto">
              <a:xfrm>
                <a:off x="4393" y="1488"/>
                <a:ext cx="39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7" name="Line 3417"/>
              <p:cNvSpPr>
                <a:spLocks noChangeShapeType="1"/>
              </p:cNvSpPr>
              <p:nvPr/>
            </p:nvSpPr>
            <p:spPr bwMode="auto">
              <a:xfrm>
                <a:off x="4377" y="1512"/>
                <a:ext cx="26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8" name="Line 3418"/>
              <p:cNvSpPr>
                <a:spLocks noChangeShapeType="1"/>
              </p:cNvSpPr>
              <p:nvPr/>
            </p:nvSpPr>
            <p:spPr bwMode="auto">
              <a:xfrm>
                <a:off x="4424" y="1512"/>
                <a:ext cx="28" cy="1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59" name="Line 3419"/>
              <p:cNvSpPr>
                <a:spLocks noChangeShapeType="1"/>
              </p:cNvSpPr>
              <p:nvPr/>
            </p:nvSpPr>
            <p:spPr bwMode="auto">
              <a:xfrm flipH="1">
                <a:off x="4383" y="1509"/>
                <a:ext cx="2" cy="3"/>
              </a:xfrm>
              <a:prstGeom prst="line">
                <a:avLst/>
              </a:prstGeom>
              <a:noFill/>
              <a:ln w="47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4060" name="Line 3420"/>
            <p:cNvSpPr>
              <a:spLocks noChangeShapeType="1"/>
            </p:cNvSpPr>
            <p:nvPr/>
          </p:nvSpPr>
          <p:spPr bwMode="auto">
            <a:xfrm>
              <a:off x="4619" y="1375"/>
              <a:ext cx="8" cy="3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1" name="Line 3421"/>
            <p:cNvSpPr>
              <a:spLocks noChangeShapeType="1"/>
            </p:cNvSpPr>
            <p:nvPr/>
          </p:nvSpPr>
          <p:spPr bwMode="auto">
            <a:xfrm flipH="1">
              <a:off x="4662" y="1375"/>
              <a:ext cx="8" cy="3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2" name="Line 3422"/>
            <p:cNvSpPr>
              <a:spLocks noChangeShapeType="1"/>
            </p:cNvSpPr>
            <p:nvPr/>
          </p:nvSpPr>
          <p:spPr bwMode="auto">
            <a:xfrm flipH="1">
              <a:off x="4668" y="1370"/>
              <a:ext cx="2" cy="8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063" name="Line 3423"/>
            <p:cNvSpPr>
              <a:spLocks noChangeShapeType="1"/>
            </p:cNvSpPr>
            <p:nvPr/>
          </p:nvSpPr>
          <p:spPr bwMode="auto">
            <a:xfrm>
              <a:off x="4676" y="1370"/>
              <a:ext cx="8" cy="8"/>
            </a:xfrm>
            <a:prstGeom prst="line">
              <a:avLst/>
            </a:prstGeom>
            <a:noFill/>
            <a:ln w="47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4064" name="Text Box 3424"/>
          <p:cNvSpPr txBox="1">
            <a:spLocks noChangeArrowheads="1"/>
          </p:cNvSpPr>
          <p:nvPr/>
        </p:nvSpPr>
        <p:spPr bwMode="auto">
          <a:xfrm>
            <a:off x="1527175" y="352425"/>
            <a:ext cx="51371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/>
              <a:t>Inversion of MDI data by two different techniques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99130" y="0"/>
            <a:ext cx="4201670" cy="6840583"/>
          </a:xfrm>
        </p:spPr>
      </p:pic>
    </p:spTree>
    <p:extLst>
      <p:ext uri="{BB962C8B-B14F-4D97-AF65-F5344CB8AC3E}">
        <p14:creationId xmlns:p14="http://schemas.microsoft.com/office/powerpoint/2010/main" val="8596005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03047" y="0"/>
            <a:ext cx="3937905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62818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0206" y="0"/>
            <a:ext cx="7123587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45829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02" name="Group 2"/>
          <p:cNvGrpSpPr>
            <a:grpSpLocks/>
          </p:cNvGrpSpPr>
          <p:nvPr/>
        </p:nvGrpSpPr>
        <p:grpSpPr bwMode="auto">
          <a:xfrm>
            <a:off x="304453" y="836712"/>
            <a:ext cx="6427787" cy="4546599"/>
            <a:chOff x="385" y="162"/>
            <a:chExt cx="4718" cy="3294"/>
          </a:xfrm>
        </p:grpSpPr>
        <p:sp>
          <p:nvSpPr>
            <p:cNvPr id="76803" name="AutoShape 3"/>
            <p:cNvSpPr>
              <a:spLocks noChangeAspect="1" noChangeArrowheads="1" noTextEdit="1"/>
            </p:cNvSpPr>
            <p:nvPr/>
          </p:nvSpPr>
          <p:spPr bwMode="auto">
            <a:xfrm>
              <a:off x="385" y="162"/>
              <a:ext cx="4718" cy="32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6804" name="Group 4"/>
            <p:cNvGrpSpPr>
              <a:grpSpLocks/>
            </p:cNvGrpSpPr>
            <p:nvPr/>
          </p:nvGrpSpPr>
          <p:grpSpPr bwMode="auto">
            <a:xfrm>
              <a:off x="693" y="243"/>
              <a:ext cx="4407" cy="3205"/>
              <a:chOff x="693" y="243"/>
              <a:chExt cx="4407" cy="3205"/>
            </a:xfrm>
          </p:grpSpPr>
          <p:sp>
            <p:nvSpPr>
              <p:cNvPr id="76805" name="Line 5"/>
              <p:cNvSpPr>
                <a:spLocks noChangeShapeType="1"/>
              </p:cNvSpPr>
              <p:nvPr/>
            </p:nvSpPr>
            <p:spPr bwMode="auto">
              <a:xfrm>
                <a:off x="1120" y="2991"/>
                <a:ext cx="38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6" name="Line 6"/>
              <p:cNvSpPr>
                <a:spLocks noChangeShapeType="1"/>
              </p:cNvSpPr>
              <p:nvPr/>
            </p:nvSpPr>
            <p:spPr bwMode="auto">
              <a:xfrm flipV="1">
                <a:off x="1120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7" name="Freeform 7"/>
              <p:cNvSpPr>
                <a:spLocks/>
              </p:cNvSpPr>
              <p:nvPr/>
            </p:nvSpPr>
            <p:spPr bwMode="auto">
              <a:xfrm>
                <a:off x="1005" y="3108"/>
                <a:ext cx="71" cy="107"/>
              </a:xfrm>
              <a:custGeom>
                <a:avLst/>
                <a:gdLst>
                  <a:gd name="T0" fmla="*/ 31 w 71"/>
                  <a:gd name="T1" fmla="*/ 0 h 107"/>
                  <a:gd name="T2" fmla="*/ 16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6 w 71"/>
                  <a:gd name="T13" fmla="*/ 101 h 107"/>
                  <a:gd name="T14" fmla="*/ 31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1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1" y="0"/>
                    </a:moveTo>
                    <a:lnTo>
                      <a:pt x="16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6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8" name="Freeform 8"/>
              <p:cNvSpPr>
                <a:spLocks/>
              </p:cNvSpPr>
              <p:nvPr/>
            </p:nvSpPr>
            <p:spPr bwMode="auto">
              <a:xfrm>
                <a:off x="1010" y="3118"/>
                <a:ext cx="11" cy="86"/>
              </a:xfrm>
              <a:custGeom>
                <a:avLst/>
                <a:gdLst>
                  <a:gd name="T0" fmla="*/ 11 w 11"/>
                  <a:gd name="T1" fmla="*/ 0 h 86"/>
                  <a:gd name="T2" fmla="*/ 5 w 11"/>
                  <a:gd name="T3" fmla="*/ 10 h 86"/>
                  <a:gd name="T4" fmla="*/ 0 w 11"/>
                  <a:gd name="T5" fmla="*/ 30 h 86"/>
                  <a:gd name="T6" fmla="*/ 0 w 11"/>
                  <a:gd name="T7" fmla="*/ 56 h 86"/>
                  <a:gd name="T8" fmla="*/ 5 w 11"/>
                  <a:gd name="T9" fmla="*/ 76 h 86"/>
                  <a:gd name="T10" fmla="*/ 11 w 11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11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1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09" name="Freeform 9"/>
              <p:cNvSpPr>
                <a:spLocks/>
              </p:cNvSpPr>
              <p:nvPr/>
            </p:nvSpPr>
            <p:spPr bwMode="auto">
              <a:xfrm>
                <a:off x="1061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0" name="Freeform 10"/>
              <p:cNvSpPr>
                <a:spLocks/>
              </p:cNvSpPr>
              <p:nvPr/>
            </p:nvSpPr>
            <p:spPr bwMode="auto">
              <a:xfrm>
                <a:off x="1015" y="3108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6 w 21"/>
                  <a:gd name="T5" fmla="*/ 15 h 107"/>
                  <a:gd name="T6" fmla="*/ 0 w 21"/>
                  <a:gd name="T7" fmla="*/ 40 h 107"/>
                  <a:gd name="T8" fmla="*/ 0 w 21"/>
                  <a:gd name="T9" fmla="*/ 66 h 107"/>
                  <a:gd name="T10" fmla="*/ 6 w 21"/>
                  <a:gd name="T11" fmla="*/ 91 h 107"/>
                  <a:gd name="T12" fmla="*/ 11 w 21"/>
                  <a:gd name="T13" fmla="*/ 101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6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1" name="Freeform 11"/>
              <p:cNvSpPr>
                <a:spLocks/>
              </p:cNvSpPr>
              <p:nvPr/>
            </p:nvSpPr>
            <p:spPr bwMode="auto">
              <a:xfrm>
                <a:off x="1046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2" name="Freeform 12"/>
              <p:cNvSpPr>
                <a:spLocks/>
              </p:cNvSpPr>
              <p:nvPr/>
            </p:nvSpPr>
            <p:spPr bwMode="auto">
              <a:xfrm>
                <a:off x="1112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3" name="Rectangle 13"/>
              <p:cNvSpPr>
                <a:spLocks noChangeArrowheads="1"/>
              </p:cNvSpPr>
              <p:nvPr/>
            </p:nvSpPr>
            <p:spPr bwMode="auto">
              <a:xfrm>
                <a:off x="1117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4" name="Freeform 14"/>
              <p:cNvSpPr>
                <a:spLocks/>
              </p:cNvSpPr>
              <p:nvPr/>
            </p:nvSpPr>
            <p:spPr bwMode="auto">
              <a:xfrm>
                <a:off x="1163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5" name="Freeform 15"/>
              <p:cNvSpPr>
                <a:spLocks/>
              </p:cNvSpPr>
              <p:nvPr/>
            </p:nvSpPr>
            <p:spPr bwMode="auto">
              <a:xfrm>
                <a:off x="1168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6" name="Freeform 16"/>
              <p:cNvSpPr>
                <a:spLocks/>
              </p:cNvSpPr>
              <p:nvPr/>
            </p:nvSpPr>
            <p:spPr bwMode="auto">
              <a:xfrm>
                <a:off x="1219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7" name="Freeform 17"/>
              <p:cNvSpPr>
                <a:spLocks/>
              </p:cNvSpPr>
              <p:nvPr/>
            </p:nvSpPr>
            <p:spPr bwMode="auto">
              <a:xfrm>
                <a:off x="1173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8" name="Freeform 18"/>
              <p:cNvSpPr>
                <a:spLocks/>
              </p:cNvSpPr>
              <p:nvPr/>
            </p:nvSpPr>
            <p:spPr bwMode="auto">
              <a:xfrm>
                <a:off x="1204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9" name="Line 19"/>
              <p:cNvSpPr>
                <a:spLocks noChangeShapeType="1"/>
              </p:cNvSpPr>
              <p:nvPr/>
            </p:nvSpPr>
            <p:spPr bwMode="auto">
              <a:xfrm flipV="1">
                <a:off x="1895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0" name="Freeform 20"/>
              <p:cNvSpPr>
                <a:spLocks/>
              </p:cNvSpPr>
              <p:nvPr/>
            </p:nvSpPr>
            <p:spPr bwMode="auto">
              <a:xfrm>
                <a:off x="1781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0 w 71"/>
                  <a:gd name="T17" fmla="*/ 107 h 107"/>
                  <a:gd name="T18" fmla="*/ 55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5 w 71"/>
                  <a:gd name="T29" fmla="*/ 5 h 107"/>
                  <a:gd name="T30" fmla="*/ 40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0" y="107"/>
                    </a:lnTo>
                    <a:lnTo>
                      <a:pt x="55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5" y="5"/>
                    </a:lnTo>
                    <a:lnTo>
                      <a:pt x="40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1" name="Freeform 21"/>
              <p:cNvSpPr>
                <a:spLocks/>
              </p:cNvSpPr>
              <p:nvPr/>
            </p:nvSpPr>
            <p:spPr bwMode="auto">
              <a:xfrm>
                <a:off x="1786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2" name="Freeform 22"/>
              <p:cNvSpPr>
                <a:spLocks/>
              </p:cNvSpPr>
              <p:nvPr/>
            </p:nvSpPr>
            <p:spPr bwMode="auto">
              <a:xfrm>
                <a:off x="1836" y="3118"/>
                <a:ext cx="11" cy="86"/>
              </a:xfrm>
              <a:custGeom>
                <a:avLst/>
                <a:gdLst>
                  <a:gd name="T0" fmla="*/ 0 w 11"/>
                  <a:gd name="T1" fmla="*/ 86 h 86"/>
                  <a:gd name="T2" fmla="*/ 6 w 11"/>
                  <a:gd name="T3" fmla="*/ 76 h 86"/>
                  <a:gd name="T4" fmla="*/ 11 w 11"/>
                  <a:gd name="T5" fmla="*/ 56 h 86"/>
                  <a:gd name="T6" fmla="*/ 11 w 11"/>
                  <a:gd name="T7" fmla="*/ 30 h 86"/>
                  <a:gd name="T8" fmla="*/ 6 w 11"/>
                  <a:gd name="T9" fmla="*/ 10 h 86"/>
                  <a:gd name="T10" fmla="*/ 0 w 11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0" y="86"/>
                    </a:moveTo>
                    <a:lnTo>
                      <a:pt x="6" y="76"/>
                    </a:lnTo>
                    <a:lnTo>
                      <a:pt x="11" y="56"/>
                    </a:lnTo>
                    <a:lnTo>
                      <a:pt x="11" y="30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3" name="Freeform 23"/>
              <p:cNvSpPr>
                <a:spLocks/>
              </p:cNvSpPr>
              <p:nvPr/>
            </p:nvSpPr>
            <p:spPr bwMode="auto">
              <a:xfrm>
                <a:off x="1791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4" name="Freeform 24"/>
              <p:cNvSpPr>
                <a:spLocks/>
              </p:cNvSpPr>
              <p:nvPr/>
            </p:nvSpPr>
            <p:spPr bwMode="auto">
              <a:xfrm>
                <a:off x="1821" y="3108"/>
                <a:ext cx="21" cy="107"/>
              </a:xfrm>
              <a:custGeom>
                <a:avLst/>
                <a:gdLst>
                  <a:gd name="T0" fmla="*/ 0 w 21"/>
                  <a:gd name="T1" fmla="*/ 107 h 107"/>
                  <a:gd name="T2" fmla="*/ 10 w 21"/>
                  <a:gd name="T3" fmla="*/ 101 h 107"/>
                  <a:gd name="T4" fmla="*/ 15 w 21"/>
                  <a:gd name="T5" fmla="*/ 91 h 107"/>
                  <a:gd name="T6" fmla="*/ 21 w 21"/>
                  <a:gd name="T7" fmla="*/ 66 h 107"/>
                  <a:gd name="T8" fmla="*/ 21 w 21"/>
                  <a:gd name="T9" fmla="*/ 40 h 107"/>
                  <a:gd name="T10" fmla="*/ 15 w 21"/>
                  <a:gd name="T11" fmla="*/ 15 h 107"/>
                  <a:gd name="T12" fmla="*/ 10 w 21"/>
                  <a:gd name="T13" fmla="*/ 5 h 107"/>
                  <a:gd name="T14" fmla="*/ 0 w 21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1" y="66"/>
                    </a:lnTo>
                    <a:lnTo>
                      <a:pt x="21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5" name="Freeform 25"/>
              <p:cNvSpPr>
                <a:spLocks/>
              </p:cNvSpPr>
              <p:nvPr/>
            </p:nvSpPr>
            <p:spPr bwMode="auto">
              <a:xfrm>
                <a:off x="1887" y="3199"/>
                <a:ext cx="16" cy="16"/>
              </a:xfrm>
              <a:custGeom>
                <a:avLst/>
                <a:gdLst>
                  <a:gd name="T0" fmla="*/ 5 w 16"/>
                  <a:gd name="T1" fmla="*/ 0 h 16"/>
                  <a:gd name="T2" fmla="*/ 0 w 16"/>
                  <a:gd name="T3" fmla="*/ 5 h 16"/>
                  <a:gd name="T4" fmla="*/ 0 w 16"/>
                  <a:gd name="T5" fmla="*/ 10 h 16"/>
                  <a:gd name="T6" fmla="*/ 5 w 16"/>
                  <a:gd name="T7" fmla="*/ 16 h 16"/>
                  <a:gd name="T8" fmla="*/ 11 w 16"/>
                  <a:gd name="T9" fmla="*/ 16 h 16"/>
                  <a:gd name="T10" fmla="*/ 16 w 16"/>
                  <a:gd name="T11" fmla="*/ 10 h 16"/>
                  <a:gd name="T12" fmla="*/ 16 w 16"/>
                  <a:gd name="T13" fmla="*/ 5 h 16"/>
                  <a:gd name="T14" fmla="*/ 11 w 16"/>
                  <a:gd name="T15" fmla="*/ 0 h 16"/>
                  <a:gd name="T16" fmla="*/ 5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1" y="16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1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6" name="Rectangle 26"/>
              <p:cNvSpPr>
                <a:spLocks noChangeArrowheads="1"/>
              </p:cNvSpPr>
              <p:nvPr/>
            </p:nvSpPr>
            <p:spPr bwMode="auto">
              <a:xfrm>
                <a:off x="1892" y="3204"/>
                <a:ext cx="6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7" name="Rectangle 27"/>
              <p:cNvSpPr>
                <a:spLocks noChangeArrowheads="1"/>
              </p:cNvSpPr>
              <p:nvPr/>
            </p:nvSpPr>
            <p:spPr bwMode="auto">
              <a:xfrm>
                <a:off x="1943" y="3128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8" name="Freeform 28"/>
              <p:cNvSpPr>
                <a:spLocks/>
              </p:cNvSpPr>
              <p:nvPr/>
            </p:nvSpPr>
            <p:spPr bwMode="auto">
              <a:xfrm>
                <a:off x="1938" y="3108"/>
                <a:ext cx="69" cy="107"/>
              </a:xfrm>
              <a:custGeom>
                <a:avLst/>
                <a:gdLst>
                  <a:gd name="T0" fmla="*/ 5 w 69"/>
                  <a:gd name="T1" fmla="*/ 15 h 107"/>
                  <a:gd name="T2" fmla="*/ 10 w 69"/>
                  <a:gd name="T3" fmla="*/ 15 h 107"/>
                  <a:gd name="T4" fmla="*/ 15 w 69"/>
                  <a:gd name="T5" fmla="*/ 20 h 107"/>
                  <a:gd name="T6" fmla="*/ 15 w 69"/>
                  <a:gd name="T7" fmla="*/ 25 h 107"/>
                  <a:gd name="T8" fmla="*/ 10 w 69"/>
                  <a:gd name="T9" fmla="*/ 30 h 107"/>
                  <a:gd name="T10" fmla="*/ 5 w 69"/>
                  <a:gd name="T11" fmla="*/ 30 h 107"/>
                  <a:gd name="T12" fmla="*/ 0 w 69"/>
                  <a:gd name="T13" fmla="*/ 25 h 107"/>
                  <a:gd name="T14" fmla="*/ 0 w 69"/>
                  <a:gd name="T15" fmla="*/ 20 h 107"/>
                  <a:gd name="T16" fmla="*/ 5 w 69"/>
                  <a:gd name="T17" fmla="*/ 10 h 107"/>
                  <a:gd name="T18" fmla="*/ 10 w 69"/>
                  <a:gd name="T19" fmla="*/ 5 h 107"/>
                  <a:gd name="T20" fmla="*/ 23 w 69"/>
                  <a:gd name="T21" fmla="*/ 0 h 107"/>
                  <a:gd name="T22" fmla="*/ 46 w 69"/>
                  <a:gd name="T23" fmla="*/ 0 h 107"/>
                  <a:gd name="T24" fmla="*/ 59 w 69"/>
                  <a:gd name="T25" fmla="*/ 5 h 107"/>
                  <a:gd name="T26" fmla="*/ 64 w 69"/>
                  <a:gd name="T27" fmla="*/ 10 h 107"/>
                  <a:gd name="T28" fmla="*/ 69 w 69"/>
                  <a:gd name="T29" fmla="*/ 20 h 107"/>
                  <a:gd name="T30" fmla="*/ 69 w 69"/>
                  <a:gd name="T31" fmla="*/ 30 h 107"/>
                  <a:gd name="T32" fmla="*/ 64 w 69"/>
                  <a:gd name="T33" fmla="*/ 40 h 107"/>
                  <a:gd name="T34" fmla="*/ 48 w 69"/>
                  <a:gd name="T35" fmla="*/ 51 h 107"/>
                  <a:gd name="T36" fmla="*/ 23 w 69"/>
                  <a:gd name="T37" fmla="*/ 61 h 107"/>
                  <a:gd name="T38" fmla="*/ 15 w 69"/>
                  <a:gd name="T39" fmla="*/ 66 h 107"/>
                  <a:gd name="T40" fmla="*/ 5 w 69"/>
                  <a:gd name="T41" fmla="*/ 76 h 107"/>
                  <a:gd name="T42" fmla="*/ 0 w 69"/>
                  <a:gd name="T43" fmla="*/ 91 h 107"/>
                  <a:gd name="T44" fmla="*/ 0 w 69"/>
                  <a:gd name="T4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9" h="107">
                    <a:moveTo>
                      <a:pt x="5" y="15"/>
                    </a:moveTo>
                    <a:lnTo>
                      <a:pt x="10" y="15"/>
                    </a:lnTo>
                    <a:lnTo>
                      <a:pt x="15" y="20"/>
                    </a:lnTo>
                    <a:lnTo>
                      <a:pt x="15" y="25"/>
                    </a:lnTo>
                    <a:lnTo>
                      <a:pt x="10" y="30"/>
                    </a:lnTo>
                    <a:lnTo>
                      <a:pt x="5" y="30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23" y="0"/>
                    </a:lnTo>
                    <a:lnTo>
                      <a:pt x="46" y="0"/>
                    </a:lnTo>
                    <a:lnTo>
                      <a:pt x="59" y="5"/>
                    </a:lnTo>
                    <a:lnTo>
                      <a:pt x="64" y="10"/>
                    </a:lnTo>
                    <a:lnTo>
                      <a:pt x="69" y="20"/>
                    </a:lnTo>
                    <a:lnTo>
                      <a:pt x="69" y="30"/>
                    </a:lnTo>
                    <a:lnTo>
                      <a:pt x="64" y="40"/>
                    </a:lnTo>
                    <a:lnTo>
                      <a:pt x="48" y="51"/>
                    </a:lnTo>
                    <a:lnTo>
                      <a:pt x="23" y="61"/>
                    </a:lnTo>
                    <a:lnTo>
                      <a:pt x="15" y="66"/>
                    </a:lnTo>
                    <a:lnTo>
                      <a:pt x="5" y="76"/>
                    </a:lnTo>
                    <a:lnTo>
                      <a:pt x="0" y="91"/>
                    </a:lnTo>
                    <a:lnTo>
                      <a:pt x="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9" name="Freeform 29"/>
              <p:cNvSpPr>
                <a:spLocks/>
              </p:cNvSpPr>
              <p:nvPr/>
            </p:nvSpPr>
            <p:spPr bwMode="auto">
              <a:xfrm>
                <a:off x="1997" y="3118"/>
                <a:ext cx="5" cy="30"/>
              </a:xfrm>
              <a:custGeom>
                <a:avLst/>
                <a:gdLst>
                  <a:gd name="T0" fmla="*/ 0 w 5"/>
                  <a:gd name="T1" fmla="*/ 0 h 30"/>
                  <a:gd name="T2" fmla="*/ 5 w 5"/>
                  <a:gd name="T3" fmla="*/ 10 h 30"/>
                  <a:gd name="T4" fmla="*/ 5 w 5"/>
                  <a:gd name="T5" fmla="*/ 20 h 30"/>
                  <a:gd name="T6" fmla="*/ 0 w 5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0">
                    <a:moveTo>
                      <a:pt x="0" y="0"/>
                    </a:moveTo>
                    <a:lnTo>
                      <a:pt x="5" y="10"/>
                    </a:lnTo>
                    <a:lnTo>
                      <a:pt x="5" y="20"/>
                    </a:lnTo>
                    <a:lnTo>
                      <a:pt x="0" y="3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0" name="Freeform 30"/>
              <p:cNvSpPr>
                <a:spLocks/>
              </p:cNvSpPr>
              <p:nvPr/>
            </p:nvSpPr>
            <p:spPr bwMode="auto">
              <a:xfrm>
                <a:off x="1961" y="3108"/>
                <a:ext cx="36" cy="61"/>
              </a:xfrm>
              <a:custGeom>
                <a:avLst/>
                <a:gdLst>
                  <a:gd name="T0" fmla="*/ 23 w 36"/>
                  <a:gd name="T1" fmla="*/ 0 h 61"/>
                  <a:gd name="T2" fmla="*/ 33 w 36"/>
                  <a:gd name="T3" fmla="*/ 5 h 61"/>
                  <a:gd name="T4" fmla="*/ 36 w 36"/>
                  <a:gd name="T5" fmla="*/ 20 h 61"/>
                  <a:gd name="T6" fmla="*/ 36 w 36"/>
                  <a:gd name="T7" fmla="*/ 30 h 61"/>
                  <a:gd name="T8" fmla="*/ 33 w 36"/>
                  <a:gd name="T9" fmla="*/ 40 h 61"/>
                  <a:gd name="T10" fmla="*/ 23 w 36"/>
                  <a:gd name="T11" fmla="*/ 51 h 61"/>
                  <a:gd name="T12" fmla="*/ 0 w 36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61">
                    <a:moveTo>
                      <a:pt x="23" y="0"/>
                    </a:moveTo>
                    <a:lnTo>
                      <a:pt x="33" y="5"/>
                    </a:lnTo>
                    <a:lnTo>
                      <a:pt x="36" y="20"/>
                    </a:lnTo>
                    <a:lnTo>
                      <a:pt x="36" y="30"/>
                    </a:lnTo>
                    <a:lnTo>
                      <a:pt x="33" y="40"/>
                    </a:lnTo>
                    <a:lnTo>
                      <a:pt x="23" y="51"/>
                    </a:lnTo>
                    <a:lnTo>
                      <a:pt x="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1" name="Freeform 31"/>
              <p:cNvSpPr>
                <a:spLocks/>
              </p:cNvSpPr>
              <p:nvPr/>
            </p:nvSpPr>
            <p:spPr bwMode="auto">
              <a:xfrm>
                <a:off x="1938" y="3199"/>
                <a:ext cx="69" cy="5"/>
              </a:xfrm>
              <a:custGeom>
                <a:avLst/>
                <a:gdLst>
                  <a:gd name="T0" fmla="*/ 0 w 69"/>
                  <a:gd name="T1" fmla="*/ 5 h 5"/>
                  <a:gd name="T2" fmla="*/ 5 w 69"/>
                  <a:gd name="T3" fmla="*/ 0 h 5"/>
                  <a:gd name="T4" fmla="*/ 15 w 69"/>
                  <a:gd name="T5" fmla="*/ 0 h 5"/>
                  <a:gd name="T6" fmla="*/ 38 w 69"/>
                  <a:gd name="T7" fmla="*/ 5 h 5"/>
                  <a:gd name="T8" fmla="*/ 59 w 69"/>
                  <a:gd name="T9" fmla="*/ 5 h 5"/>
                  <a:gd name="T10" fmla="*/ 69 w 6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5"/>
                    </a:moveTo>
                    <a:lnTo>
                      <a:pt x="5" y="0"/>
                    </a:lnTo>
                    <a:lnTo>
                      <a:pt x="15" y="0"/>
                    </a:lnTo>
                    <a:lnTo>
                      <a:pt x="38" y="5"/>
                    </a:lnTo>
                    <a:lnTo>
                      <a:pt x="59" y="5"/>
                    </a:lnTo>
                    <a:lnTo>
                      <a:pt x="69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2" name="Freeform 32"/>
              <p:cNvSpPr>
                <a:spLocks/>
              </p:cNvSpPr>
              <p:nvPr/>
            </p:nvSpPr>
            <p:spPr bwMode="auto">
              <a:xfrm>
                <a:off x="1953" y="3199"/>
                <a:ext cx="49" cy="10"/>
              </a:xfrm>
              <a:custGeom>
                <a:avLst/>
                <a:gdLst>
                  <a:gd name="T0" fmla="*/ 0 w 49"/>
                  <a:gd name="T1" fmla="*/ 0 h 10"/>
                  <a:gd name="T2" fmla="*/ 23 w 49"/>
                  <a:gd name="T3" fmla="*/ 10 h 10"/>
                  <a:gd name="T4" fmla="*/ 44 w 49"/>
                  <a:gd name="T5" fmla="*/ 10 h 10"/>
                  <a:gd name="T6" fmla="*/ 49 w 49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10">
                    <a:moveTo>
                      <a:pt x="0" y="0"/>
                    </a:moveTo>
                    <a:lnTo>
                      <a:pt x="23" y="10"/>
                    </a:lnTo>
                    <a:lnTo>
                      <a:pt x="44" y="10"/>
                    </a:lnTo>
                    <a:lnTo>
                      <a:pt x="49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3" name="Freeform 33"/>
              <p:cNvSpPr>
                <a:spLocks/>
              </p:cNvSpPr>
              <p:nvPr/>
            </p:nvSpPr>
            <p:spPr bwMode="auto">
              <a:xfrm>
                <a:off x="1953" y="3189"/>
                <a:ext cx="54" cy="26"/>
              </a:xfrm>
              <a:custGeom>
                <a:avLst/>
                <a:gdLst>
                  <a:gd name="T0" fmla="*/ 0 w 54"/>
                  <a:gd name="T1" fmla="*/ 10 h 26"/>
                  <a:gd name="T2" fmla="*/ 23 w 54"/>
                  <a:gd name="T3" fmla="*/ 26 h 26"/>
                  <a:gd name="T4" fmla="*/ 44 w 54"/>
                  <a:gd name="T5" fmla="*/ 26 h 26"/>
                  <a:gd name="T6" fmla="*/ 49 w 54"/>
                  <a:gd name="T7" fmla="*/ 20 h 26"/>
                  <a:gd name="T8" fmla="*/ 54 w 54"/>
                  <a:gd name="T9" fmla="*/ 10 h 26"/>
                  <a:gd name="T10" fmla="*/ 54 w 54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26">
                    <a:moveTo>
                      <a:pt x="0" y="10"/>
                    </a:moveTo>
                    <a:lnTo>
                      <a:pt x="23" y="26"/>
                    </a:lnTo>
                    <a:lnTo>
                      <a:pt x="44" y="26"/>
                    </a:lnTo>
                    <a:lnTo>
                      <a:pt x="49" y="20"/>
                    </a:lnTo>
                    <a:lnTo>
                      <a:pt x="54" y="10"/>
                    </a:lnTo>
                    <a:lnTo>
                      <a:pt x="54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4" name="Line 34"/>
              <p:cNvSpPr>
                <a:spLocks noChangeShapeType="1"/>
              </p:cNvSpPr>
              <p:nvPr/>
            </p:nvSpPr>
            <p:spPr bwMode="auto">
              <a:xfrm flipV="1">
                <a:off x="2670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5" name="Freeform 35"/>
              <p:cNvSpPr>
                <a:spLocks/>
              </p:cNvSpPr>
              <p:nvPr/>
            </p:nvSpPr>
            <p:spPr bwMode="auto">
              <a:xfrm>
                <a:off x="2556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6" name="Freeform 36"/>
              <p:cNvSpPr>
                <a:spLocks/>
              </p:cNvSpPr>
              <p:nvPr/>
            </p:nvSpPr>
            <p:spPr bwMode="auto">
              <a:xfrm>
                <a:off x="2561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7" name="Freeform 37"/>
              <p:cNvSpPr>
                <a:spLocks/>
              </p:cNvSpPr>
              <p:nvPr/>
            </p:nvSpPr>
            <p:spPr bwMode="auto">
              <a:xfrm>
                <a:off x="2612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8" name="Freeform 38"/>
              <p:cNvSpPr>
                <a:spLocks/>
              </p:cNvSpPr>
              <p:nvPr/>
            </p:nvSpPr>
            <p:spPr bwMode="auto">
              <a:xfrm>
                <a:off x="2566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9" name="Freeform 39"/>
              <p:cNvSpPr>
                <a:spLocks/>
              </p:cNvSpPr>
              <p:nvPr/>
            </p:nvSpPr>
            <p:spPr bwMode="auto">
              <a:xfrm>
                <a:off x="2597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0" name="Freeform 40"/>
              <p:cNvSpPr>
                <a:spLocks/>
              </p:cNvSpPr>
              <p:nvPr/>
            </p:nvSpPr>
            <p:spPr bwMode="auto">
              <a:xfrm>
                <a:off x="2663" y="3199"/>
                <a:ext cx="12" cy="16"/>
              </a:xfrm>
              <a:custGeom>
                <a:avLst/>
                <a:gdLst>
                  <a:gd name="T0" fmla="*/ 5 w 12"/>
                  <a:gd name="T1" fmla="*/ 0 h 16"/>
                  <a:gd name="T2" fmla="*/ 0 w 12"/>
                  <a:gd name="T3" fmla="*/ 5 h 16"/>
                  <a:gd name="T4" fmla="*/ 0 w 12"/>
                  <a:gd name="T5" fmla="*/ 10 h 16"/>
                  <a:gd name="T6" fmla="*/ 5 w 12"/>
                  <a:gd name="T7" fmla="*/ 16 h 16"/>
                  <a:gd name="T8" fmla="*/ 10 w 12"/>
                  <a:gd name="T9" fmla="*/ 16 h 16"/>
                  <a:gd name="T10" fmla="*/ 12 w 12"/>
                  <a:gd name="T11" fmla="*/ 10 h 16"/>
                  <a:gd name="T12" fmla="*/ 12 w 12"/>
                  <a:gd name="T13" fmla="*/ 5 h 16"/>
                  <a:gd name="T14" fmla="*/ 10 w 12"/>
                  <a:gd name="T15" fmla="*/ 0 h 16"/>
                  <a:gd name="T16" fmla="*/ 5 w 12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1" name="Rectangle 41"/>
              <p:cNvSpPr>
                <a:spLocks noChangeArrowheads="1"/>
              </p:cNvSpPr>
              <p:nvPr/>
            </p:nvSpPr>
            <p:spPr bwMode="auto">
              <a:xfrm>
                <a:off x="2668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2" name="Line 42"/>
              <p:cNvSpPr>
                <a:spLocks noChangeShapeType="1"/>
              </p:cNvSpPr>
              <p:nvPr/>
            </p:nvSpPr>
            <p:spPr bwMode="auto">
              <a:xfrm>
                <a:off x="2752" y="3123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3" name="Line 43"/>
              <p:cNvSpPr>
                <a:spLocks noChangeShapeType="1"/>
              </p:cNvSpPr>
              <p:nvPr/>
            </p:nvSpPr>
            <p:spPr bwMode="auto">
              <a:xfrm>
                <a:off x="2757" y="3118"/>
                <a:ext cx="1" cy="9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4" name="Line 44"/>
              <p:cNvSpPr>
                <a:spLocks noChangeShapeType="1"/>
              </p:cNvSpPr>
              <p:nvPr/>
            </p:nvSpPr>
            <p:spPr bwMode="auto">
              <a:xfrm>
                <a:off x="2762" y="3108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5" name="Freeform 45"/>
              <p:cNvSpPr>
                <a:spLocks/>
              </p:cNvSpPr>
              <p:nvPr/>
            </p:nvSpPr>
            <p:spPr bwMode="auto">
              <a:xfrm>
                <a:off x="2706" y="3108"/>
                <a:ext cx="81" cy="76"/>
              </a:xfrm>
              <a:custGeom>
                <a:avLst/>
                <a:gdLst>
                  <a:gd name="T0" fmla="*/ 56 w 81"/>
                  <a:gd name="T1" fmla="*/ 0 h 76"/>
                  <a:gd name="T2" fmla="*/ 0 w 81"/>
                  <a:gd name="T3" fmla="*/ 76 h 76"/>
                  <a:gd name="T4" fmla="*/ 81 w 81"/>
                  <a:gd name="T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6">
                    <a:moveTo>
                      <a:pt x="56" y="0"/>
                    </a:moveTo>
                    <a:lnTo>
                      <a:pt x="0" y="76"/>
                    </a:lnTo>
                    <a:lnTo>
                      <a:pt x="81" y="7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6" name="Line 46"/>
              <p:cNvSpPr>
                <a:spLocks noChangeShapeType="1"/>
              </p:cNvSpPr>
              <p:nvPr/>
            </p:nvSpPr>
            <p:spPr bwMode="auto">
              <a:xfrm>
                <a:off x="2736" y="3215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7" name="Line 47"/>
              <p:cNvSpPr>
                <a:spLocks noChangeShapeType="1"/>
              </p:cNvSpPr>
              <p:nvPr/>
            </p:nvSpPr>
            <p:spPr bwMode="auto">
              <a:xfrm flipH="1">
                <a:off x="2741" y="3209"/>
                <a:ext cx="11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8" name="Line 48"/>
              <p:cNvSpPr>
                <a:spLocks noChangeShapeType="1"/>
              </p:cNvSpPr>
              <p:nvPr/>
            </p:nvSpPr>
            <p:spPr bwMode="auto">
              <a:xfrm flipH="1">
                <a:off x="2747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9" name="Line 49"/>
              <p:cNvSpPr>
                <a:spLocks noChangeShapeType="1"/>
              </p:cNvSpPr>
              <p:nvPr/>
            </p:nvSpPr>
            <p:spPr bwMode="auto">
              <a:xfrm>
                <a:off x="2762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0" name="Line 50"/>
              <p:cNvSpPr>
                <a:spLocks noChangeShapeType="1"/>
              </p:cNvSpPr>
              <p:nvPr/>
            </p:nvSpPr>
            <p:spPr bwMode="auto">
              <a:xfrm>
                <a:off x="2762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1" name="Line 51"/>
              <p:cNvSpPr>
                <a:spLocks noChangeShapeType="1"/>
              </p:cNvSpPr>
              <p:nvPr/>
            </p:nvSpPr>
            <p:spPr bwMode="auto">
              <a:xfrm flipV="1">
                <a:off x="3443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2" name="Freeform 52"/>
              <p:cNvSpPr>
                <a:spLocks/>
              </p:cNvSpPr>
              <p:nvPr/>
            </p:nvSpPr>
            <p:spPr bwMode="auto">
              <a:xfrm>
                <a:off x="3331" y="3108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0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6 h 107"/>
                  <a:gd name="T12" fmla="*/ 15 w 69"/>
                  <a:gd name="T13" fmla="*/ 101 h 107"/>
                  <a:gd name="T14" fmla="*/ 31 w 69"/>
                  <a:gd name="T15" fmla="*/ 107 h 107"/>
                  <a:gd name="T16" fmla="*/ 41 w 69"/>
                  <a:gd name="T17" fmla="*/ 107 h 107"/>
                  <a:gd name="T18" fmla="*/ 56 w 69"/>
                  <a:gd name="T19" fmla="*/ 101 h 107"/>
                  <a:gd name="T20" fmla="*/ 66 w 69"/>
                  <a:gd name="T21" fmla="*/ 86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0 h 107"/>
                  <a:gd name="T28" fmla="*/ 56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3" name="Freeform 53"/>
              <p:cNvSpPr>
                <a:spLocks/>
              </p:cNvSpPr>
              <p:nvPr/>
            </p:nvSpPr>
            <p:spPr bwMode="auto">
              <a:xfrm>
                <a:off x="3336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4" name="Freeform 54"/>
              <p:cNvSpPr>
                <a:spLocks/>
              </p:cNvSpPr>
              <p:nvPr/>
            </p:nvSpPr>
            <p:spPr bwMode="auto">
              <a:xfrm>
                <a:off x="3387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3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3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3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3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5" name="Freeform 55"/>
              <p:cNvSpPr>
                <a:spLocks/>
              </p:cNvSpPr>
              <p:nvPr/>
            </p:nvSpPr>
            <p:spPr bwMode="auto">
              <a:xfrm>
                <a:off x="3341" y="3108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0 h 107"/>
                  <a:gd name="T8" fmla="*/ 0 w 21"/>
                  <a:gd name="T9" fmla="*/ 66 h 107"/>
                  <a:gd name="T10" fmla="*/ 5 w 21"/>
                  <a:gd name="T11" fmla="*/ 91 h 107"/>
                  <a:gd name="T12" fmla="*/ 11 w 21"/>
                  <a:gd name="T13" fmla="*/ 101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6" name="Freeform 56"/>
              <p:cNvSpPr>
                <a:spLocks/>
              </p:cNvSpPr>
              <p:nvPr/>
            </p:nvSpPr>
            <p:spPr bwMode="auto">
              <a:xfrm>
                <a:off x="3372" y="3108"/>
                <a:ext cx="18" cy="107"/>
              </a:xfrm>
              <a:custGeom>
                <a:avLst/>
                <a:gdLst>
                  <a:gd name="T0" fmla="*/ 0 w 18"/>
                  <a:gd name="T1" fmla="*/ 107 h 107"/>
                  <a:gd name="T2" fmla="*/ 10 w 18"/>
                  <a:gd name="T3" fmla="*/ 101 h 107"/>
                  <a:gd name="T4" fmla="*/ 15 w 18"/>
                  <a:gd name="T5" fmla="*/ 91 h 107"/>
                  <a:gd name="T6" fmla="*/ 18 w 18"/>
                  <a:gd name="T7" fmla="*/ 66 h 107"/>
                  <a:gd name="T8" fmla="*/ 18 w 18"/>
                  <a:gd name="T9" fmla="*/ 40 h 107"/>
                  <a:gd name="T10" fmla="*/ 15 w 18"/>
                  <a:gd name="T11" fmla="*/ 15 h 107"/>
                  <a:gd name="T12" fmla="*/ 10 w 18"/>
                  <a:gd name="T13" fmla="*/ 5 h 107"/>
                  <a:gd name="T14" fmla="*/ 0 w 18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18" y="66"/>
                    </a:lnTo>
                    <a:lnTo>
                      <a:pt x="18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7" name="Freeform 57"/>
              <p:cNvSpPr>
                <a:spLocks/>
              </p:cNvSpPr>
              <p:nvPr/>
            </p:nvSpPr>
            <p:spPr bwMode="auto">
              <a:xfrm>
                <a:off x="3435" y="3199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0 w 16"/>
                  <a:gd name="T3" fmla="*/ 5 h 16"/>
                  <a:gd name="T4" fmla="*/ 0 w 16"/>
                  <a:gd name="T5" fmla="*/ 10 h 16"/>
                  <a:gd name="T6" fmla="*/ 6 w 16"/>
                  <a:gd name="T7" fmla="*/ 16 h 16"/>
                  <a:gd name="T8" fmla="*/ 11 w 16"/>
                  <a:gd name="T9" fmla="*/ 16 h 16"/>
                  <a:gd name="T10" fmla="*/ 16 w 16"/>
                  <a:gd name="T11" fmla="*/ 10 h 16"/>
                  <a:gd name="T12" fmla="*/ 16 w 16"/>
                  <a:gd name="T13" fmla="*/ 5 h 16"/>
                  <a:gd name="T14" fmla="*/ 11 w 16"/>
                  <a:gd name="T15" fmla="*/ 0 h 16"/>
                  <a:gd name="T16" fmla="*/ 6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1" y="0"/>
                    </a:lnTo>
                    <a:lnTo>
                      <a:pt x="6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8" name="Rectangle 58"/>
              <p:cNvSpPr>
                <a:spLocks noChangeArrowheads="1"/>
              </p:cNvSpPr>
              <p:nvPr/>
            </p:nvSpPr>
            <p:spPr bwMode="auto">
              <a:xfrm>
                <a:off x="3441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9" name="Rectangle 59"/>
              <p:cNvSpPr>
                <a:spLocks noChangeArrowheads="1"/>
              </p:cNvSpPr>
              <p:nvPr/>
            </p:nvSpPr>
            <p:spPr bwMode="auto">
              <a:xfrm>
                <a:off x="3542" y="3123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0" name="Freeform 60"/>
              <p:cNvSpPr>
                <a:spLocks/>
              </p:cNvSpPr>
              <p:nvPr/>
            </p:nvSpPr>
            <p:spPr bwMode="auto">
              <a:xfrm>
                <a:off x="3486" y="3108"/>
                <a:ext cx="71" cy="107"/>
              </a:xfrm>
              <a:custGeom>
                <a:avLst/>
                <a:gdLst>
                  <a:gd name="T0" fmla="*/ 61 w 71"/>
                  <a:gd name="T1" fmla="*/ 10 h 107"/>
                  <a:gd name="T2" fmla="*/ 56 w 71"/>
                  <a:gd name="T3" fmla="*/ 10 h 107"/>
                  <a:gd name="T4" fmla="*/ 51 w 71"/>
                  <a:gd name="T5" fmla="*/ 15 h 107"/>
                  <a:gd name="T6" fmla="*/ 51 w 71"/>
                  <a:gd name="T7" fmla="*/ 20 h 107"/>
                  <a:gd name="T8" fmla="*/ 56 w 71"/>
                  <a:gd name="T9" fmla="*/ 25 h 107"/>
                  <a:gd name="T10" fmla="*/ 61 w 71"/>
                  <a:gd name="T11" fmla="*/ 25 h 107"/>
                  <a:gd name="T12" fmla="*/ 66 w 71"/>
                  <a:gd name="T13" fmla="*/ 20 h 107"/>
                  <a:gd name="T14" fmla="*/ 66 w 71"/>
                  <a:gd name="T15" fmla="*/ 15 h 107"/>
                  <a:gd name="T16" fmla="*/ 61 w 71"/>
                  <a:gd name="T17" fmla="*/ 5 h 107"/>
                  <a:gd name="T18" fmla="*/ 51 w 71"/>
                  <a:gd name="T19" fmla="*/ 0 h 107"/>
                  <a:gd name="T20" fmla="*/ 36 w 71"/>
                  <a:gd name="T21" fmla="*/ 0 h 107"/>
                  <a:gd name="T22" fmla="*/ 21 w 71"/>
                  <a:gd name="T23" fmla="*/ 5 h 107"/>
                  <a:gd name="T24" fmla="*/ 10 w 71"/>
                  <a:gd name="T25" fmla="*/ 15 h 107"/>
                  <a:gd name="T26" fmla="*/ 5 w 71"/>
                  <a:gd name="T27" fmla="*/ 25 h 107"/>
                  <a:gd name="T28" fmla="*/ 0 w 71"/>
                  <a:gd name="T29" fmla="*/ 46 h 107"/>
                  <a:gd name="T30" fmla="*/ 0 w 71"/>
                  <a:gd name="T31" fmla="*/ 76 h 107"/>
                  <a:gd name="T32" fmla="*/ 5 w 71"/>
                  <a:gd name="T33" fmla="*/ 91 h 107"/>
                  <a:gd name="T34" fmla="*/ 16 w 71"/>
                  <a:gd name="T35" fmla="*/ 101 h 107"/>
                  <a:gd name="T36" fmla="*/ 31 w 71"/>
                  <a:gd name="T37" fmla="*/ 107 h 107"/>
                  <a:gd name="T38" fmla="*/ 41 w 71"/>
                  <a:gd name="T39" fmla="*/ 107 h 107"/>
                  <a:gd name="T40" fmla="*/ 56 w 71"/>
                  <a:gd name="T41" fmla="*/ 101 h 107"/>
                  <a:gd name="T42" fmla="*/ 66 w 71"/>
                  <a:gd name="T43" fmla="*/ 91 h 107"/>
                  <a:gd name="T44" fmla="*/ 71 w 71"/>
                  <a:gd name="T45" fmla="*/ 76 h 107"/>
                  <a:gd name="T46" fmla="*/ 71 w 71"/>
                  <a:gd name="T47" fmla="*/ 71 h 107"/>
                  <a:gd name="T48" fmla="*/ 66 w 71"/>
                  <a:gd name="T49" fmla="*/ 56 h 107"/>
                  <a:gd name="T50" fmla="*/ 56 w 71"/>
                  <a:gd name="T51" fmla="*/ 46 h 107"/>
                  <a:gd name="T52" fmla="*/ 41 w 71"/>
                  <a:gd name="T53" fmla="*/ 40 h 107"/>
                  <a:gd name="T54" fmla="*/ 31 w 71"/>
                  <a:gd name="T55" fmla="*/ 40 h 107"/>
                  <a:gd name="T56" fmla="*/ 21 w 71"/>
                  <a:gd name="T57" fmla="*/ 46 h 107"/>
                  <a:gd name="T58" fmla="*/ 16 w 71"/>
                  <a:gd name="T59" fmla="*/ 51 h 107"/>
                  <a:gd name="T60" fmla="*/ 10 w 71"/>
                  <a:gd name="T61" fmla="*/ 6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107">
                    <a:moveTo>
                      <a:pt x="61" y="10"/>
                    </a:moveTo>
                    <a:lnTo>
                      <a:pt x="56" y="10"/>
                    </a:lnTo>
                    <a:lnTo>
                      <a:pt x="51" y="15"/>
                    </a:lnTo>
                    <a:lnTo>
                      <a:pt x="51" y="20"/>
                    </a:lnTo>
                    <a:lnTo>
                      <a:pt x="56" y="25"/>
                    </a:lnTo>
                    <a:lnTo>
                      <a:pt x="61" y="25"/>
                    </a:lnTo>
                    <a:lnTo>
                      <a:pt x="66" y="20"/>
                    </a:lnTo>
                    <a:lnTo>
                      <a:pt x="66" y="15"/>
                    </a:lnTo>
                    <a:lnTo>
                      <a:pt x="61" y="5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1" y="5"/>
                    </a:lnTo>
                    <a:lnTo>
                      <a:pt x="10" y="15"/>
                    </a:lnTo>
                    <a:lnTo>
                      <a:pt x="5" y="25"/>
                    </a:lnTo>
                    <a:lnTo>
                      <a:pt x="0" y="46"/>
                    </a:lnTo>
                    <a:lnTo>
                      <a:pt x="0" y="76"/>
                    </a:lnTo>
                    <a:lnTo>
                      <a:pt x="5" y="91"/>
                    </a:lnTo>
                    <a:lnTo>
                      <a:pt x="16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91"/>
                    </a:lnTo>
                    <a:lnTo>
                      <a:pt x="71" y="76"/>
                    </a:lnTo>
                    <a:lnTo>
                      <a:pt x="71" y="71"/>
                    </a:lnTo>
                    <a:lnTo>
                      <a:pt x="66" y="56"/>
                    </a:lnTo>
                    <a:lnTo>
                      <a:pt x="56" y="46"/>
                    </a:lnTo>
                    <a:lnTo>
                      <a:pt x="41" y="40"/>
                    </a:lnTo>
                    <a:lnTo>
                      <a:pt x="31" y="40"/>
                    </a:lnTo>
                    <a:lnTo>
                      <a:pt x="21" y="46"/>
                    </a:lnTo>
                    <a:lnTo>
                      <a:pt x="16" y="51"/>
                    </a:lnTo>
                    <a:lnTo>
                      <a:pt x="1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1" name="Freeform 61"/>
              <p:cNvSpPr>
                <a:spLocks/>
              </p:cNvSpPr>
              <p:nvPr/>
            </p:nvSpPr>
            <p:spPr bwMode="auto">
              <a:xfrm>
                <a:off x="3491" y="3123"/>
                <a:ext cx="11" cy="81"/>
              </a:xfrm>
              <a:custGeom>
                <a:avLst/>
                <a:gdLst>
                  <a:gd name="T0" fmla="*/ 11 w 11"/>
                  <a:gd name="T1" fmla="*/ 0 h 81"/>
                  <a:gd name="T2" fmla="*/ 5 w 11"/>
                  <a:gd name="T3" fmla="*/ 10 h 81"/>
                  <a:gd name="T4" fmla="*/ 0 w 11"/>
                  <a:gd name="T5" fmla="*/ 31 h 81"/>
                  <a:gd name="T6" fmla="*/ 0 w 11"/>
                  <a:gd name="T7" fmla="*/ 61 h 81"/>
                  <a:gd name="T8" fmla="*/ 5 w 11"/>
                  <a:gd name="T9" fmla="*/ 76 h 81"/>
                  <a:gd name="T10" fmla="*/ 11 w 11"/>
                  <a:gd name="T11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1">
                    <a:moveTo>
                      <a:pt x="11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61"/>
                    </a:lnTo>
                    <a:lnTo>
                      <a:pt x="5" y="76"/>
                    </a:lnTo>
                    <a:lnTo>
                      <a:pt x="11" y="8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2" name="Freeform 62"/>
              <p:cNvSpPr>
                <a:spLocks/>
              </p:cNvSpPr>
              <p:nvPr/>
            </p:nvSpPr>
            <p:spPr bwMode="auto">
              <a:xfrm>
                <a:off x="3547" y="3164"/>
                <a:ext cx="5" cy="35"/>
              </a:xfrm>
              <a:custGeom>
                <a:avLst/>
                <a:gdLst>
                  <a:gd name="T0" fmla="*/ 0 w 5"/>
                  <a:gd name="T1" fmla="*/ 35 h 35"/>
                  <a:gd name="T2" fmla="*/ 5 w 5"/>
                  <a:gd name="T3" fmla="*/ 25 h 35"/>
                  <a:gd name="T4" fmla="*/ 5 w 5"/>
                  <a:gd name="T5" fmla="*/ 10 h 35"/>
                  <a:gd name="T6" fmla="*/ 0 w 5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0" y="35"/>
                    </a:moveTo>
                    <a:lnTo>
                      <a:pt x="5" y="25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3" name="Freeform 63"/>
              <p:cNvSpPr>
                <a:spLocks/>
              </p:cNvSpPr>
              <p:nvPr/>
            </p:nvSpPr>
            <p:spPr bwMode="auto">
              <a:xfrm>
                <a:off x="3496" y="3108"/>
                <a:ext cx="26" cy="107"/>
              </a:xfrm>
              <a:custGeom>
                <a:avLst/>
                <a:gdLst>
                  <a:gd name="T0" fmla="*/ 26 w 26"/>
                  <a:gd name="T1" fmla="*/ 0 h 107"/>
                  <a:gd name="T2" fmla="*/ 16 w 26"/>
                  <a:gd name="T3" fmla="*/ 5 h 107"/>
                  <a:gd name="T4" fmla="*/ 11 w 26"/>
                  <a:gd name="T5" fmla="*/ 10 h 107"/>
                  <a:gd name="T6" fmla="*/ 6 w 26"/>
                  <a:gd name="T7" fmla="*/ 20 h 107"/>
                  <a:gd name="T8" fmla="*/ 0 w 26"/>
                  <a:gd name="T9" fmla="*/ 40 h 107"/>
                  <a:gd name="T10" fmla="*/ 0 w 26"/>
                  <a:gd name="T11" fmla="*/ 76 h 107"/>
                  <a:gd name="T12" fmla="*/ 6 w 26"/>
                  <a:gd name="T13" fmla="*/ 91 h 107"/>
                  <a:gd name="T14" fmla="*/ 11 w 26"/>
                  <a:gd name="T15" fmla="*/ 101 h 107"/>
                  <a:gd name="T16" fmla="*/ 21 w 26"/>
                  <a:gd name="T1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07">
                    <a:moveTo>
                      <a:pt x="26" y="0"/>
                    </a:moveTo>
                    <a:lnTo>
                      <a:pt x="16" y="5"/>
                    </a:lnTo>
                    <a:lnTo>
                      <a:pt x="11" y="10"/>
                    </a:lnTo>
                    <a:lnTo>
                      <a:pt x="6" y="20"/>
                    </a:lnTo>
                    <a:lnTo>
                      <a:pt x="0" y="40"/>
                    </a:lnTo>
                    <a:lnTo>
                      <a:pt x="0" y="7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4" name="Freeform 64"/>
              <p:cNvSpPr>
                <a:spLocks/>
              </p:cNvSpPr>
              <p:nvPr/>
            </p:nvSpPr>
            <p:spPr bwMode="auto">
              <a:xfrm>
                <a:off x="3527" y="3148"/>
                <a:ext cx="20" cy="67"/>
              </a:xfrm>
              <a:custGeom>
                <a:avLst/>
                <a:gdLst>
                  <a:gd name="T0" fmla="*/ 0 w 20"/>
                  <a:gd name="T1" fmla="*/ 67 h 67"/>
                  <a:gd name="T2" fmla="*/ 10 w 20"/>
                  <a:gd name="T3" fmla="*/ 61 h 67"/>
                  <a:gd name="T4" fmla="*/ 15 w 20"/>
                  <a:gd name="T5" fmla="*/ 56 h 67"/>
                  <a:gd name="T6" fmla="*/ 20 w 20"/>
                  <a:gd name="T7" fmla="*/ 41 h 67"/>
                  <a:gd name="T8" fmla="*/ 20 w 20"/>
                  <a:gd name="T9" fmla="*/ 26 h 67"/>
                  <a:gd name="T10" fmla="*/ 15 w 20"/>
                  <a:gd name="T11" fmla="*/ 11 h 67"/>
                  <a:gd name="T12" fmla="*/ 10 w 20"/>
                  <a:gd name="T13" fmla="*/ 6 h 67"/>
                  <a:gd name="T14" fmla="*/ 0 w 2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67">
                    <a:moveTo>
                      <a:pt x="0" y="67"/>
                    </a:moveTo>
                    <a:lnTo>
                      <a:pt x="10" y="61"/>
                    </a:lnTo>
                    <a:lnTo>
                      <a:pt x="15" y="56"/>
                    </a:lnTo>
                    <a:lnTo>
                      <a:pt x="20" y="41"/>
                    </a:lnTo>
                    <a:lnTo>
                      <a:pt x="20" y="26"/>
                    </a:lnTo>
                    <a:lnTo>
                      <a:pt x="15" y="11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5" name="Line 65"/>
              <p:cNvSpPr>
                <a:spLocks noChangeShapeType="1"/>
              </p:cNvSpPr>
              <p:nvPr/>
            </p:nvSpPr>
            <p:spPr bwMode="auto">
              <a:xfrm flipV="1">
                <a:off x="4218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6" name="Freeform 66"/>
              <p:cNvSpPr>
                <a:spLocks/>
              </p:cNvSpPr>
              <p:nvPr/>
            </p:nvSpPr>
            <p:spPr bwMode="auto">
              <a:xfrm>
                <a:off x="4104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8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8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8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8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7" name="Freeform 67"/>
              <p:cNvSpPr>
                <a:spLocks/>
              </p:cNvSpPr>
              <p:nvPr/>
            </p:nvSpPr>
            <p:spPr bwMode="auto">
              <a:xfrm>
                <a:off x="4112" y="3118"/>
                <a:ext cx="7" cy="86"/>
              </a:xfrm>
              <a:custGeom>
                <a:avLst/>
                <a:gdLst>
                  <a:gd name="T0" fmla="*/ 7 w 7"/>
                  <a:gd name="T1" fmla="*/ 0 h 86"/>
                  <a:gd name="T2" fmla="*/ 2 w 7"/>
                  <a:gd name="T3" fmla="*/ 10 h 86"/>
                  <a:gd name="T4" fmla="*/ 0 w 7"/>
                  <a:gd name="T5" fmla="*/ 30 h 86"/>
                  <a:gd name="T6" fmla="*/ 0 w 7"/>
                  <a:gd name="T7" fmla="*/ 56 h 86"/>
                  <a:gd name="T8" fmla="*/ 2 w 7"/>
                  <a:gd name="T9" fmla="*/ 76 h 86"/>
                  <a:gd name="T10" fmla="*/ 7 w 7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6">
                    <a:moveTo>
                      <a:pt x="7" y="0"/>
                    </a:moveTo>
                    <a:lnTo>
                      <a:pt x="2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2" y="76"/>
                    </a:lnTo>
                    <a:lnTo>
                      <a:pt x="7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8" name="Freeform 68"/>
              <p:cNvSpPr>
                <a:spLocks/>
              </p:cNvSpPr>
              <p:nvPr/>
            </p:nvSpPr>
            <p:spPr bwMode="auto">
              <a:xfrm>
                <a:off x="4160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9" name="Freeform 69"/>
              <p:cNvSpPr>
                <a:spLocks/>
              </p:cNvSpPr>
              <p:nvPr/>
            </p:nvSpPr>
            <p:spPr bwMode="auto">
              <a:xfrm>
                <a:off x="4114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3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3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3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3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0" name="Freeform 70"/>
              <p:cNvSpPr>
                <a:spLocks/>
              </p:cNvSpPr>
              <p:nvPr/>
            </p:nvSpPr>
            <p:spPr bwMode="auto">
              <a:xfrm>
                <a:off x="4145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1" name="Freeform 71"/>
              <p:cNvSpPr>
                <a:spLocks/>
              </p:cNvSpPr>
              <p:nvPr/>
            </p:nvSpPr>
            <p:spPr bwMode="auto">
              <a:xfrm>
                <a:off x="4211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2" name="Rectangle 72"/>
              <p:cNvSpPr>
                <a:spLocks noChangeArrowheads="1"/>
              </p:cNvSpPr>
              <p:nvPr/>
            </p:nvSpPr>
            <p:spPr bwMode="auto">
              <a:xfrm>
                <a:off x="4216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3" name="Freeform 73"/>
              <p:cNvSpPr>
                <a:spLocks/>
              </p:cNvSpPr>
              <p:nvPr/>
            </p:nvSpPr>
            <p:spPr bwMode="auto">
              <a:xfrm>
                <a:off x="4267" y="3108"/>
                <a:ext cx="61" cy="46"/>
              </a:xfrm>
              <a:custGeom>
                <a:avLst/>
                <a:gdLst>
                  <a:gd name="T0" fmla="*/ 20 w 61"/>
                  <a:gd name="T1" fmla="*/ 0 h 46"/>
                  <a:gd name="T2" fmla="*/ 5 w 61"/>
                  <a:gd name="T3" fmla="*/ 5 h 46"/>
                  <a:gd name="T4" fmla="*/ 0 w 61"/>
                  <a:gd name="T5" fmla="*/ 15 h 46"/>
                  <a:gd name="T6" fmla="*/ 0 w 61"/>
                  <a:gd name="T7" fmla="*/ 30 h 46"/>
                  <a:gd name="T8" fmla="*/ 5 w 61"/>
                  <a:gd name="T9" fmla="*/ 40 h 46"/>
                  <a:gd name="T10" fmla="*/ 20 w 61"/>
                  <a:gd name="T11" fmla="*/ 46 h 46"/>
                  <a:gd name="T12" fmla="*/ 40 w 61"/>
                  <a:gd name="T13" fmla="*/ 46 h 46"/>
                  <a:gd name="T14" fmla="*/ 56 w 61"/>
                  <a:gd name="T15" fmla="*/ 40 h 46"/>
                  <a:gd name="T16" fmla="*/ 61 w 61"/>
                  <a:gd name="T17" fmla="*/ 30 h 46"/>
                  <a:gd name="T18" fmla="*/ 61 w 61"/>
                  <a:gd name="T19" fmla="*/ 15 h 46"/>
                  <a:gd name="T20" fmla="*/ 56 w 61"/>
                  <a:gd name="T21" fmla="*/ 5 h 46"/>
                  <a:gd name="T22" fmla="*/ 40 w 61"/>
                  <a:gd name="T23" fmla="*/ 0 h 46"/>
                  <a:gd name="T24" fmla="*/ 20 w 61"/>
                  <a:gd name="T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46">
                    <a:moveTo>
                      <a:pt x="2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30"/>
                    </a:lnTo>
                    <a:lnTo>
                      <a:pt x="5" y="40"/>
                    </a:lnTo>
                    <a:lnTo>
                      <a:pt x="20" y="46"/>
                    </a:lnTo>
                    <a:lnTo>
                      <a:pt x="40" y="46"/>
                    </a:lnTo>
                    <a:lnTo>
                      <a:pt x="56" y="40"/>
                    </a:lnTo>
                    <a:lnTo>
                      <a:pt x="61" y="30"/>
                    </a:lnTo>
                    <a:lnTo>
                      <a:pt x="61" y="15"/>
                    </a:lnTo>
                    <a:lnTo>
                      <a:pt x="56" y="5"/>
                    </a:lnTo>
                    <a:lnTo>
                      <a:pt x="40" y="0"/>
                    </a:lnTo>
                    <a:lnTo>
                      <a:pt x="2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4" name="Freeform 74"/>
              <p:cNvSpPr>
                <a:spLocks/>
              </p:cNvSpPr>
              <p:nvPr/>
            </p:nvSpPr>
            <p:spPr bwMode="auto">
              <a:xfrm>
                <a:off x="4272" y="3113"/>
                <a:ext cx="5" cy="35"/>
              </a:xfrm>
              <a:custGeom>
                <a:avLst/>
                <a:gdLst>
                  <a:gd name="T0" fmla="*/ 5 w 5"/>
                  <a:gd name="T1" fmla="*/ 0 h 35"/>
                  <a:gd name="T2" fmla="*/ 0 w 5"/>
                  <a:gd name="T3" fmla="*/ 10 h 35"/>
                  <a:gd name="T4" fmla="*/ 0 w 5"/>
                  <a:gd name="T5" fmla="*/ 25 h 35"/>
                  <a:gd name="T6" fmla="*/ 5 w 5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5" y="0"/>
                    </a:moveTo>
                    <a:lnTo>
                      <a:pt x="0" y="10"/>
                    </a:lnTo>
                    <a:lnTo>
                      <a:pt x="0" y="25"/>
                    </a:lnTo>
                    <a:lnTo>
                      <a:pt x="5" y="3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5" name="Freeform 75"/>
              <p:cNvSpPr>
                <a:spLocks/>
              </p:cNvSpPr>
              <p:nvPr/>
            </p:nvSpPr>
            <p:spPr bwMode="auto">
              <a:xfrm>
                <a:off x="4318" y="3113"/>
                <a:ext cx="5" cy="35"/>
              </a:xfrm>
              <a:custGeom>
                <a:avLst/>
                <a:gdLst>
                  <a:gd name="T0" fmla="*/ 0 w 5"/>
                  <a:gd name="T1" fmla="*/ 35 h 35"/>
                  <a:gd name="T2" fmla="*/ 5 w 5"/>
                  <a:gd name="T3" fmla="*/ 25 h 35"/>
                  <a:gd name="T4" fmla="*/ 5 w 5"/>
                  <a:gd name="T5" fmla="*/ 10 h 35"/>
                  <a:gd name="T6" fmla="*/ 0 w 5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0" y="35"/>
                    </a:moveTo>
                    <a:lnTo>
                      <a:pt x="5" y="25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6" name="Freeform 76"/>
              <p:cNvSpPr>
                <a:spLocks/>
              </p:cNvSpPr>
              <p:nvPr/>
            </p:nvSpPr>
            <p:spPr bwMode="auto">
              <a:xfrm>
                <a:off x="4277" y="3108"/>
                <a:ext cx="10" cy="46"/>
              </a:xfrm>
              <a:custGeom>
                <a:avLst/>
                <a:gdLst>
                  <a:gd name="T0" fmla="*/ 10 w 10"/>
                  <a:gd name="T1" fmla="*/ 0 h 46"/>
                  <a:gd name="T2" fmla="*/ 5 w 10"/>
                  <a:gd name="T3" fmla="*/ 5 h 46"/>
                  <a:gd name="T4" fmla="*/ 0 w 10"/>
                  <a:gd name="T5" fmla="*/ 15 h 46"/>
                  <a:gd name="T6" fmla="*/ 0 w 10"/>
                  <a:gd name="T7" fmla="*/ 30 h 46"/>
                  <a:gd name="T8" fmla="*/ 5 w 10"/>
                  <a:gd name="T9" fmla="*/ 40 h 46"/>
                  <a:gd name="T10" fmla="*/ 10 w 10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46">
                    <a:moveTo>
                      <a:pt x="1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30"/>
                    </a:lnTo>
                    <a:lnTo>
                      <a:pt x="5" y="40"/>
                    </a:lnTo>
                    <a:lnTo>
                      <a:pt x="10" y="4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7" name="Freeform 77"/>
              <p:cNvSpPr>
                <a:spLocks/>
              </p:cNvSpPr>
              <p:nvPr/>
            </p:nvSpPr>
            <p:spPr bwMode="auto">
              <a:xfrm>
                <a:off x="4307" y="3108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5 w 11"/>
                  <a:gd name="T3" fmla="*/ 40 h 46"/>
                  <a:gd name="T4" fmla="*/ 11 w 11"/>
                  <a:gd name="T5" fmla="*/ 30 h 46"/>
                  <a:gd name="T6" fmla="*/ 11 w 11"/>
                  <a:gd name="T7" fmla="*/ 15 h 46"/>
                  <a:gd name="T8" fmla="*/ 5 w 11"/>
                  <a:gd name="T9" fmla="*/ 5 h 46"/>
                  <a:gd name="T10" fmla="*/ 0 w 11"/>
                  <a:gd name="T1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6">
                    <a:moveTo>
                      <a:pt x="0" y="46"/>
                    </a:moveTo>
                    <a:lnTo>
                      <a:pt x="5" y="40"/>
                    </a:lnTo>
                    <a:lnTo>
                      <a:pt x="11" y="30"/>
                    </a:lnTo>
                    <a:lnTo>
                      <a:pt x="11" y="15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8" name="Freeform 78"/>
              <p:cNvSpPr>
                <a:spLocks/>
              </p:cNvSpPr>
              <p:nvPr/>
            </p:nvSpPr>
            <p:spPr bwMode="auto">
              <a:xfrm>
                <a:off x="4262" y="3154"/>
                <a:ext cx="71" cy="61"/>
              </a:xfrm>
              <a:custGeom>
                <a:avLst/>
                <a:gdLst>
                  <a:gd name="T0" fmla="*/ 25 w 71"/>
                  <a:gd name="T1" fmla="*/ 0 h 61"/>
                  <a:gd name="T2" fmla="*/ 10 w 71"/>
                  <a:gd name="T3" fmla="*/ 5 h 61"/>
                  <a:gd name="T4" fmla="*/ 5 w 71"/>
                  <a:gd name="T5" fmla="*/ 10 h 61"/>
                  <a:gd name="T6" fmla="*/ 0 w 71"/>
                  <a:gd name="T7" fmla="*/ 20 h 61"/>
                  <a:gd name="T8" fmla="*/ 0 w 71"/>
                  <a:gd name="T9" fmla="*/ 40 h 61"/>
                  <a:gd name="T10" fmla="*/ 5 w 71"/>
                  <a:gd name="T11" fmla="*/ 50 h 61"/>
                  <a:gd name="T12" fmla="*/ 10 w 71"/>
                  <a:gd name="T13" fmla="*/ 55 h 61"/>
                  <a:gd name="T14" fmla="*/ 25 w 71"/>
                  <a:gd name="T15" fmla="*/ 61 h 61"/>
                  <a:gd name="T16" fmla="*/ 45 w 71"/>
                  <a:gd name="T17" fmla="*/ 61 h 61"/>
                  <a:gd name="T18" fmla="*/ 61 w 71"/>
                  <a:gd name="T19" fmla="*/ 55 h 61"/>
                  <a:gd name="T20" fmla="*/ 66 w 71"/>
                  <a:gd name="T21" fmla="*/ 50 h 61"/>
                  <a:gd name="T22" fmla="*/ 71 w 71"/>
                  <a:gd name="T23" fmla="*/ 40 h 61"/>
                  <a:gd name="T24" fmla="*/ 71 w 71"/>
                  <a:gd name="T25" fmla="*/ 20 h 61"/>
                  <a:gd name="T26" fmla="*/ 66 w 71"/>
                  <a:gd name="T27" fmla="*/ 10 h 61"/>
                  <a:gd name="T28" fmla="*/ 61 w 71"/>
                  <a:gd name="T29" fmla="*/ 5 h 61"/>
                  <a:gd name="T30" fmla="*/ 45 w 71"/>
                  <a:gd name="T3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1" h="61">
                    <a:moveTo>
                      <a:pt x="25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5" y="50"/>
                    </a:lnTo>
                    <a:lnTo>
                      <a:pt x="10" y="55"/>
                    </a:lnTo>
                    <a:lnTo>
                      <a:pt x="25" y="61"/>
                    </a:lnTo>
                    <a:lnTo>
                      <a:pt x="45" y="61"/>
                    </a:lnTo>
                    <a:lnTo>
                      <a:pt x="61" y="55"/>
                    </a:lnTo>
                    <a:lnTo>
                      <a:pt x="66" y="50"/>
                    </a:lnTo>
                    <a:lnTo>
                      <a:pt x="71" y="40"/>
                    </a:lnTo>
                    <a:lnTo>
                      <a:pt x="71" y="20"/>
                    </a:lnTo>
                    <a:lnTo>
                      <a:pt x="66" y="10"/>
                    </a:lnTo>
                    <a:lnTo>
                      <a:pt x="61" y="5"/>
                    </a:lnTo>
                    <a:lnTo>
                      <a:pt x="4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9" name="Freeform 79"/>
              <p:cNvSpPr>
                <a:spLocks/>
              </p:cNvSpPr>
              <p:nvPr/>
            </p:nvSpPr>
            <p:spPr bwMode="auto">
              <a:xfrm>
                <a:off x="4267" y="3164"/>
                <a:ext cx="5" cy="40"/>
              </a:xfrm>
              <a:custGeom>
                <a:avLst/>
                <a:gdLst>
                  <a:gd name="T0" fmla="*/ 5 w 5"/>
                  <a:gd name="T1" fmla="*/ 0 h 40"/>
                  <a:gd name="T2" fmla="*/ 0 w 5"/>
                  <a:gd name="T3" fmla="*/ 10 h 40"/>
                  <a:gd name="T4" fmla="*/ 0 w 5"/>
                  <a:gd name="T5" fmla="*/ 30 h 40"/>
                  <a:gd name="T6" fmla="*/ 5 w 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5" y="0"/>
                    </a:moveTo>
                    <a:lnTo>
                      <a:pt x="0" y="10"/>
                    </a:lnTo>
                    <a:lnTo>
                      <a:pt x="0" y="30"/>
                    </a:lnTo>
                    <a:lnTo>
                      <a:pt x="5" y="4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0" name="Freeform 80"/>
              <p:cNvSpPr>
                <a:spLocks/>
              </p:cNvSpPr>
              <p:nvPr/>
            </p:nvSpPr>
            <p:spPr bwMode="auto">
              <a:xfrm>
                <a:off x="4323" y="3164"/>
                <a:ext cx="5" cy="40"/>
              </a:xfrm>
              <a:custGeom>
                <a:avLst/>
                <a:gdLst>
                  <a:gd name="T0" fmla="*/ 0 w 5"/>
                  <a:gd name="T1" fmla="*/ 40 h 40"/>
                  <a:gd name="T2" fmla="*/ 5 w 5"/>
                  <a:gd name="T3" fmla="*/ 30 h 40"/>
                  <a:gd name="T4" fmla="*/ 5 w 5"/>
                  <a:gd name="T5" fmla="*/ 10 h 40"/>
                  <a:gd name="T6" fmla="*/ 0 w 5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40"/>
                    </a:moveTo>
                    <a:lnTo>
                      <a:pt x="5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1" name="Freeform 81"/>
              <p:cNvSpPr>
                <a:spLocks/>
              </p:cNvSpPr>
              <p:nvPr/>
            </p:nvSpPr>
            <p:spPr bwMode="auto">
              <a:xfrm>
                <a:off x="4272" y="3154"/>
                <a:ext cx="15" cy="61"/>
              </a:xfrm>
              <a:custGeom>
                <a:avLst/>
                <a:gdLst>
                  <a:gd name="T0" fmla="*/ 15 w 15"/>
                  <a:gd name="T1" fmla="*/ 0 h 61"/>
                  <a:gd name="T2" fmla="*/ 5 w 15"/>
                  <a:gd name="T3" fmla="*/ 5 h 61"/>
                  <a:gd name="T4" fmla="*/ 0 w 15"/>
                  <a:gd name="T5" fmla="*/ 20 h 61"/>
                  <a:gd name="T6" fmla="*/ 0 w 15"/>
                  <a:gd name="T7" fmla="*/ 40 h 61"/>
                  <a:gd name="T8" fmla="*/ 5 w 15"/>
                  <a:gd name="T9" fmla="*/ 55 h 61"/>
                  <a:gd name="T10" fmla="*/ 15 w 15"/>
                  <a:gd name="T11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1">
                    <a:moveTo>
                      <a:pt x="15" y="0"/>
                    </a:moveTo>
                    <a:lnTo>
                      <a:pt x="5" y="5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5" y="55"/>
                    </a:lnTo>
                    <a:lnTo>
                      <a:pt x="15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2" name="Freeform 82"/>
              <p:cNvSpPr>
                <a:spLocks/>
              </p:cNvSpPr>
              <p:nvPr/>
            </p:nvSpPr>
            <p:spPr bwMode="auto">
              <a:xfrm>
                <a:off x="4307" y="3154"/>
                <a:ext cx="16" cy="61"/>
              </a:xfrm>
              <a:custGeom>
                <a:avLst/>
                <a:gdLst>
                  <a:gd name="T0" fmla="*/ 0 w 16"/>
                  <a:gd name="T1" fmla="*/ 61 h 61"/>
                  <a:gd name="T2" fmla="*/ 11 w 16"/>
                  <a:gd name="T3" fmla="*/ 55 h 61"/>
                  <a:gd name="T4" fmla="*/ 16 w 16"/>
                  <a:gd name="T5" fmla="*/ 40 h 61"/>
                  <a:gd name="T6" fmla="*/ 16 w 16"/>
                  <a:gd name="T7" fmla="*/ 20 h 61"/>
                  <a:gd name="T8" fmla="*/ 11 w 16"/>
                  <a:gd name="T9" fmla="*/ 5 h 61"/>
                  <a:gd name="T10" fmla="*/ 0 w 16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1">
                    <a:moveTo>
                      <a:pt x="0" y="61"/>
                    </a:moveTo>
                    <a:lnTo>
                      <a:pt x="11" y="55"/>
                    </a:lnTo>
                    <a:lnTo>
                      <a:pt x="16" y="40"/>
                    </a:lnTo>
                    <a:lnTo>
                      <a:pt x="16" y="20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3" name="Line 83"/>
              <p:cNvSpPr>
                <a:spLocks noChangeShapeType="1"/>
              </p:cNvSpPr>
              <p:nvPr/>
            </p:nvSpPr>
            <p:spPr bwMode="auto">
              <a:xfrm flipV="1">
                <a:off x="4994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4" name="Line 84"/>
              <p:cNvSpPr>
                <a:spLocks noChangeShapeType="1"/>
              </p:cNvSpPr>
              <p:nvPr/>
            </p:nvSpPr>
            <p:spPr bwMode="auto">
              <a:xfrm>
                <a:off x="4910" y="3118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5" name="Line 85"/>
              <p:cNvSpPr>
                <a:spLocks noChangeShapeType="1"/>
              </p:cNvSpPr>
              <p:nvPr/>
            </p:nvSpPr>
            <p:spPr bwMode="auto">
              <a:xfrm>
                <a:off x="4915" y="3118"/>
                <a:ext cx="1" cy="9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6" name="Line 86"/>
              <p:cNvSpPr>
                <a:spLocks noChangeShapeType="1"/>
              </p:cNvSpPr>
              <p:nvPr/>
            </p:nvSpPr>
            <p:spPr bwMode="auto">
              <a:xfrm>
                <a:off x="4920" y="3108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7" name="Freeform 87"/>
              <p:cNvSpPr>
                <a:spLocks/>
              </p:cNvSpPr>
              <p:nvPr/>
            </p:nvSpPr>
            <p:spPr bwMode="auto">
              <a:xfrm>
                <a:off x="4895" y="3108"/>
                <a:ext cx="25" cy="20"/>
              </a:xfrm>
              <a:custGeom>
                <a:avLst/>
                <a:gdLst>
                  <a:gd name="T0" fmla="*/ 25 w 25"/>
                  <a:gd name="T1" fmla="*/ 0 h 20"/>
                  <a:gd name="T2" fmla="*/ 10 w 25"/>
                  <a:gd name="T3" fmla="*/ 15 h 20"/>
                  <a:gd name="T4" fmla="*/ 0 w 25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lnTo>
                      <a:pt x="10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8" name="Line 88"/>
              <p:cNvSpPr>
                <a:spLocks noChangeShapeType="1"/>
              </p:cNvSpPr>
              <p:nvPr/>
            </p:nvSpPr>
            <p:spPr bwMode="auto">
              <a:xfrm>
                <a:off x="4889" y="3215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9" name="Line 89"/>
              <p:cNvSpPr>
                <a:spLocks noChangeShapeType="1"/>
              </p:cNvSpPr>
              <p:nvPr/>
            </p:nvSpPr>
            <p:spPr bwMode="auto">
              <a:xfrm flipH="1">
                <a:off x="4900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0" name="Line 90"/>
              <p:cNvSpPr>
                <a:spLocks noChangeShapeType="1"/>
              </p:cNvSpPr>
              <p:nvPr/>
            </p:nvSpPr>
            <p:spPr bwMode="auto">
              <a:xfrm flipH="1">
                <a:off x="4905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1" name="Line 91"/>
              <p:cNvSpPr>
                <a:spLocks noChangeShapeType="1"/>
              </p:cNvSpPr>
              <p:nvPr/>
            </p:nvSpPr>
            <p:spPr bwMode="auto">
              <a:xfrm>
                <a:off x="4920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2" name="Line 92"/>
              <p:cNvSpPr>
                <a:spLocks noChangeShapeType="1"/>
              </p:cNvSpPr>
              <p:nvPr/>
            </p:nvSpPr>
            <p:spPr bwMode="auto">
              <a:xfrm>
                <a:off x="4920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3" name="Freeform 93"/>
              <p:cNvSpPr>
                <a:spLocks/>
              </p:cNvSpPr>
              <p:nvPr/>
            </p:nvSpPr>
            <p:spPr bwMode="auto">
              <a:xfrm>
                <a:off x="4986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4" name="Rectangle 94"/>
              <p:cNvSpPr>
                <a:spLocks noChangeArrowheads="1"/>
              </p:cNvSpPr>
              <p:nvPr/>
            </p:nvSpPr>
            <p:spPr bwMode="auto">
              <a:xfrm>
                <a:off x="4991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5" name="Line 95"/>
              <p:cNvSpPr>
                <a:spLocks noChangeShapeType="1"/>
              </p:cNvSpPr>
              <p:nvPr/>
            </p:nvSpPr>
            <p:spPr bwMode="auto">
              <a:xfrm flipH="1">
                <a:off x="5052" y="3108"/>
                <a:ext cx="1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6" name="Line 96"/>
              <p:cNvSpPr>
                <a:spLocks noChangeShapeType="1"/>
              </p:cNvSpPr>
              <p:nvPr/>
            </p:nvSpPr>
            <p:spPr bwMode="auto">
              <a:xfrm flipH="1">
                <a:off x="5042" y="3113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7" name="Line 97"/>
              <p:cNvSpPr>
                <a:spLocks noChangeShapeType="1"/>
              </p:cNvSpPr>
              <p:nvPr/>
            </p:nvSpPr>
            <p:spPr bwMode="auto">
              <a:xfrm flipH="1">
                <a:off x="5037" y="3128"/>
                <a:ext cx="5" cy="2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8" name="Line 98"/>
              <p:cNvSpPr>
                <a:spLocks noChangeShapeType="1"/>
              </p:cNvSpPr>
              <p:nvPr/>
            </p:nvSpPr>
            <p:spPr bwMode="auto">
              <a:xfrm>
                <a:off x="5037" y="3154"/>
                <a:ext cx="1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9" name="Line 99"/>
              <p:cNvSpPr>
                <a:spLocks noChangeShapeType="1"/>
              </p:cNvSpPr>
              <p:nvPr/>
            </p:nvSpPr>
            <p:spPr bwMode="auto">
              <a:xfrm>
                <a:off x="5037" y="3169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0" name="Line 100"/>
              <p:cNvSpPr>
                <a:spLocks noChangeShapeType="1"/>
              </p:cNvSpPr>
              <p:nvPr/>
            </p:nvSpPr>
            <p:spPr bwMode="auto">
              <a:xfrm>
                <a:off x="5042" y="3194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1" name="Line 101"/>
              <p:cNvSpPr>
                <a:spLocks noChangeShapeType="1"/>
              </p:cNvSpPr>
              <p:nvPr/>
            </p:nvSpPr>
            <p:spPr bwMode="auto">
              <a:xfrm>
                <a:off x="5052" y="3209"/>
                <a:ext cx="15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2" name="Line 102"/>
              <p:cNvSpPr>
                <a:spLocks noChangeShapeType="1"/>
              </p:cNvSpPr>
              <p:nvPr/>
            </p:nvSpPr>
            <p:spPr bwMode="auto">
              <a:xfrm>
                <a:off x="5067" y="3215"/>
                <a:ext cx="1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3" name="Line 103"/>
              <p:cNvSpPr>
                <a:spLocks noChangeShapeType="1"/>
              </p:cNvSpPr>
              <p:nvPr/>
            </p:nvSpPr>
            <p:spPr bwMode="auto">
              <a:xfrm flipV="1">
                <a:off x="5078" y="3209"/>
                <a:ext cx="15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4" name="Line 104"/>
              <p:cNvSpPr>
                <a:spLocks noChangeShapeType="1"/>
              </p:cNvSpPr>
              <p:nvPr/>
            </p:nvSpPr>
            <p:spPr bwMode="auto">
              <a:xfrm flipV="1">
                <a:off x="5093" y="3197"/>
                <a:ext cx="7" cy="1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5" name="Line 105"/>
              <p:cNvSpPr>
                <a:spLocks noChangeShapeType="1"/>
              </p:cNvSpPr>
              <p:nvPr/>
            </p:nvSpPr>
            <p:spPr bwMode="auto">
              <a:xfrm flipH="1" flipV="1">
                <a:off x="5093" y="3113"/>
                <a:ext cx="7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6" name="Line 106"/>
              <p:cNvSpPr>
                <a:spLocks noChangeShapeType="1"/>
              </p:cNvSpPr>
              <p:nvPr/>
            </p:nvSpPr>
            <p:spPr bwMode="auto">
              <a:xfrm flipH="1" flipV="1">
                <a:off x="5078" y="3108"/>
                <a:ext cx="1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7" name="Line 107"/>
              <p:cNvSpPr>
                <a:spLocks noChangeShapeType="1"/>
              </p:cNvSpPr>
              <p:nvPr/>
            </p:nvSpPr>
            <p:spPr bwMode="auto">
              <a:xfrm flipH="1">
                <a:off x="5067" y="3108"/>
                <a:ext cx="1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8" name="Freeform 108"/>
              <p:cNvSpPr>
                <a:spLocks/>
              </p:cNvSpPr>
              <p:nvPr/>
            </p:nvSpPr>
            <p:spPr bwMode="auto">
              <a:xfrm>
                <a:off x="5042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9" name="Line 109"/>
              <p:cNvSpPr>
                <a:spLocks noChangeShapeType="1"/>
              </p:cNvSpPr>
              <p:nvPr/>
            </p:nvSpPr>
            <p:spPr bwMode="auto">
              <a:xfrm flipV="1">
                <a:off x="5093" y="3194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0" name="Line 110"/>
              <p:cNvSpPr>
                <a:spLocks noChangeShapeType="1"/>
              </p:cNvSpPr>
              <p:nvPr/>
            </p:nvSpPr>
            <p:spPr bwMode="auto">
              <a:xfrm flipV="1">
                <a:off x="5098" y="3179"/>
                <a:ext cx="2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1" name="Line 111"/>
              <p:cNvSpPr>
                <a:spLocks noChangeShapeType="1"/>
              </p:cNvSpPr>
              <p:nvPr/>
            </p:nvSpPr>
            <p:spPr bwMode="auto">
              <a:xfrm flipH="1" flipV="1">
                <a:off x="5098" y="3128"/>
                <a:ext cx="2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2" name="Line 112"/>
              <p:cNvSpPr>
                <a:spLocks noChangeShapeType="1"/>
              </p:cNvSpPr>
              <p:nvPr/>
            </p:nvSpPr>
            <p:spPr bwMode="auto">
              <a:xfrm flipH="1" flipV="1">
                <a:off x="5093" y="3118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3" name="Freeform 113"/>
              <p:cNvSpPr>
                <a:spLocks/>
              </p:cNvSpPr>
              <p:nvPr/>
            </p:nvSpPr>
            <p:spPr bwMode="auto">
              <a:xfrm>
                <a:off x="5047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4" name="Freeform 114"/>
              <p:cNvSpPr>
                <a:spLocks/>
              </p:cNvSpPr>
              <p:nvPr/>
            </p:nvSpPr>
            <p:spPr bwMode="auto">
              <a:xfrm>
                <a:off x="5078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5" name="Line 115"/>
              <p:cNvSpPr>
                <a:spLocks noChangeShapeType="1"/>
              </p:cNvSpPr>
              <p:nvPr/>
            </p:nvSpPr>
            <p:spPr bwMode="auto">
              <a:xfrm flipV="1">
                <a:off x="1313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6" name="Line 116"/>
              <p:cNvSpPr>
                <a:spLocks noChangeShapeType="1"/>
              </p:cNvSpPr>
              <p:nvPr/>
            </p:nvSpPr>
            <p:spPr bwMode="auto">
              <a:xfrm flipV="1">
                <a:off x="1506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7" name="Line 117"/>
              <p:cNvSpPr>
                <a:spLocks noChangeShapeType="1"/>
              </p:cNvSpPr>
              <p:nvPr/>
            </p:nvSpPr>
            <p:spPr bwMode="auto">
              <a:xfrm flipV="1">
                <a:off x="170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8" name="Line 118"/>
              <p:cNvSpPr>
                <a:spLocks noChangeShapeType="1"/>
              </p:cNvSpPr>
              <p:nvPr/>
            </p:nvSpPr>
            <p:spPr bwMode="auto">
              <a:xfrm flipV="1">
                <a:off x="2088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9" name="Line 119"/>
              <p:cNvSpPr>
                <a:spLocks noChangeShapeType="1"/>
              </p:cNvSpPr>
              <p:nvPr/>
            </p:nvSpPr>
            <p:spPr bwMode="auto">
              <a:xfrm flipV="1">
                <a:off x="2281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0" name="Line 120"/>
              <p:cNvSpPr>
                <a:spLocks noChangeShapeType="1"/>
              </p:cNvSpPr>
              <p:nvPr/>
            </p:nvSpPr>
            <p:spPr bwMode="auto">
              <a:xfrm flipV="1">
                <a:off x="2475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1" name="Line 121"/>
              <p:cNvSpPr>
                <a:spLocks noChangeShapeType="1"/>
              </p:cNvSpPr>
              <p:nvPr/>
            </p:nvSpPr>
            <p:spPr bwMode="auto">
              <a:xfrm flipV="1">
                <a:off x="2863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2" name="Line 122"/>
              <p:cNvSpPr>
                <a:spLocks noChangeShapeType="1"/>
              </p:cNvSpPr>
              <p:nvPr/>
            </p:nvSpPr>
            <p:spPr bwMode="auto">
              <a:xfrm flipV="1">
                <a:off x="3057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3" name="Line 123"/>
              <p:cNvSpPr>
                <a:spLocks noChangeShapeType="1"/>
              </p:cNvSpPr>
              <p:nvPr/>
            </p:nvSpPr>
            <p:spPr bwMode="auto">
              <a:xfrm flipV="1">
                <a:off x="3250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4" name="Line 124"/>
              <p:cNvSpPr>
                <a:spLocks noChangeShapeType="1"/>
              </p:cNvSpPr>
              <p:nvPr/>
            </p:nvSpPr>
            <p:spPr bwMode="auto">
              <a:xfrm flipV="1">
                <a:off x="3639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5" name="Line 125"/>
              <p:cNvSpPr>
                <a:spLocks noChangeShapeType="1"/>
              </p:cNvSpPr>
              <p:nvPr/>
            </p:nvSpPr>
            <p:spPr bwMode="auto">
              <a:xfrm flipV="1">
                <a:off x="383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6" name="Line 126"/>
              <p:cNvSpPr>
                <a:spLocks noChangeShapeType="1"/>
              </p:cNvSpPr>
              <p:nvPr/>
            </p:nvSpPr>
            <p:spPr bwMode="auto">
              <a:xfrm flipV="1">
                <a:off x="4025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7" name="Line 127"/>
              <p:cNvSpPr>
                <a:spLocks noChangeShapeType="1"/>
              </p:cNvSpPr>
              <p:nvPr/>
            </p:nvSpPr>
            <p:spPr bwMode="auto">
              <a:xfrm flipV="1">
                <a:off x="441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8" name="Line 128"/>
              <p:cNvSpPr>
                <a:spLocks noChangeShapeType="1"/>
              </p:cNvSpPr>
              <p:nvPr/>
            </p:nvSpPr>
            <p:spPr bwMode="auto">
              <a:xfrm flipV="1">
                <a:off x="4607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9" name="Line 129"/>
              <p:cNvSpPr>
                <a:spLocks noChangeShapeType="1"/>
              </p:cNvSpPr>
              <p:nvPr/>
            </p:nvSpPr>
            <p:spPr bwMode="auto">
              <a:xfrm flipV="1">
                <a:off x="4800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0" name="Freeform 130"/>
              <p:cNvSpPr>
                <a:spLocks/>
              </p:cNvSpPr>
              <p:nvPr/>
            </p:nvSpPr>
            <p:spPr bwMode="auto">
              <a:xfrm>
                <a:off x="2904" y="3347"/>
                <a:ext cx="36" cy="71"/>
              </a:xfrm>
              <a:custGeom>
                <a:avLst/>
                <a:gdLst>
                  <a:gd name="T0" fmla="*/ 0 w 36"/>
                  <a:gd name="T1" fmla="*/ 20 h 71"/>
                  <a:gd name="T2" fmla="*/ 5 w 36"/>
                  <a:gd name="T3" fmla="*/ 10 h 71"/>
                  <a:gd name="T4" fmla="*/ 15 w 36"/>
                  <a:gd name="T5" fmla="*/ 0 h 71"/>
                  <a:gd name="T6" fmla="*/ 31 w 36"/>
                  <a:gd name="T7" fmla="*/ 0 h 71"/>
                  <a:gd name="T8" fmla="*/ 36 w 36"/>
                  <a:gd name="T9" fmla="*/ 5 h 71"/>
                  <a:gd name="T10" fmla="*/ 36 w 36"/>
                  <a:gd name="T11" fmla="*/ 15 h 71"/>
                  <a:gd name="T12" fmla="*/ 31 w 36"/>
                  <a:gd name="T13" fmla="*/ 35 h 71"/>
                  <a:gd name="T14" fmla="*/ 20 w 36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71">
                    <a:moveTo>
                      <a:pt x="0" y="2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31" y="0"/>
                    </a:lnTo>
                    <a:lnTo>
                      <a:pt x="36" y="5"/>
                    </a:lnTo>
                    <a:lnTo>
                      <a:pt x="36" y="15"/>
                    </a:lnTo>
                    <a:lnTo>
                      <a:pt x="31" y="35"/>
                    </a:lnTo>
                    <a:lnTo>
                      <a:pt x="2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1" name="Freeform 131"/>
              <p:cNvSpPr>
                <a:spLocks/>
              </p:cNvSpPr>
              <p:nvPr/>
            </p:nvSpPr>
            <p:spPr bwMode="auto">
              <a:xfrm>
                <a:off x="2919" y="3347"/>
                <a:ext cx="16" cy="71"/>
              </a:xfrm>
              <a:custGeom>
                <a:avLst/>
                <a:gdLst>
                  <a:gd name="T0" fmla="*/ 11 w 16"/>
                  <a:gd name="T1" fmla="*/ 0 h 71"/>
                  <a:gd name="T2" fmla="*/ 16 w 16"/>
                  <a:gd name="T3" fmla="*/ 5 h 71"/>
                  <a:gd name="T4" fmla="*/ 16 w 16"/>
                  <a:gd name="T5" fmla="*/ 15 h 71"/>
                  <a:gd name="T6" fmla="*/ 11 w 16"/>
                  <a:gd name="T7" fmla="*/ 35 h 71"/>
                  <a:gd name="T8" fmla="*/ 0 w 1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71">
                    <a:moveTo>
                      <a:pt x="11" y="0"/>
                    </a:moveTo>
                    <a:lnTo>
                      <a:pt x="16" y="5"/>
                    </a:lnTo>
                    <a:lnTo>
                      <a:pt x="16" y="15"/>
                    </a:lnTo>
                    <a:lnTo>
                      <a:pt x="11" y="35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2" name="Freeform 132"/>
              <p:cNvSpPr>
                <a:spLocks/>
              </p:cNvSpPr>
              <p:nvPr/>
            </p:nvSpPr>
            <p:spPr bwMode="auto">
              <a:xfrm>
                <a:off x="2935" y="3347"/>
                <a:ext cx="45" cy="35"/>
              </a:xfrm>
              <a:custGeom>
                <a:avLst/>
                <a:gdLst>
                  <a:gd name="T0" fmla="*/ 0 w 45"/>
                  <a:gd name="T1" fmla="*/ 35 h 35"/>
                  <a:gd name="T2" fmla="*/ 10 w 45"/>
                  <a:gd name="T3" fmla="*/ 15 h 35"/>
                  <a:gd name="T4" fmla="*/ 20 w 45"/>
                  <a:gd name="T5" fmla="*/ 5 h 35"/>
                  <a:gd name="T6" fmla="*/ 30 w 45"/>
                  <a:gd name="T7" fmla="*/ 0 h 35"/>
                  <a:gd name="T8" fmla="*/ 40 w 45"/>
                  <a:gd name="T9" fmla="*/ 0 h 35"/>
                  <a:gd name="T10" fmla="*/ 45 w 45"/>
                  <a:gd name="T11" fmla="*/ 5 h 35"/>
                  <a:gd name="T12" fmla="*/ 45 w 45"/>
                  <a:gd name="T13" fmla="*/ 10 h 35"/>
                  <a:gd name="T14" fmla="*/ 40 w 45"/>
                  <a:gd name="T15" fmla="*/ 15 h 35"/>
                  <a:gd name="T16" fmla="*/ 35 w 45"/>
                  <a:gd name="T17" fmla="*/ 10 h 35"/>
                  <a:gd name="T18" fmla="*/ 40 w 45"/>
                  <a:gd name="T19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35">
                    <a:moveTo>
                      <a:pt x="0" y="35"/>
                    </a:moveTo>
                    <a:lnTo>
                      <a:pt x="10" y="15"/>
                    </a:lnTo>
                    <a:lnTo>
                      <a:pt x="20" y="5"/>
                    </a:lnTo>
                    <a:lnTo>
                      <a:pt x="30" y="0"/>
                    </a:lnTo>
                    <a:lnTo>
                      <a:pt x="40" y="0"/>
                    </a:lnTo>
                    <a:lnTo>
                      <a:pt x="45" y="5"/>
                    </a:lnTo>
                    <a:lnTo>
                      <a:pt x="45" y="10"/>
                    </a:lnTo>
                    <a:lnTo>
                      <a:pt x="40" y="15"/>
                    </a:lnTo>
                    <a:lnTo>
                      <a:pt x="35" y="10"/>
                    </a:lnTo>
                    <a:lnTo>
                      <a:pt x="40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3" name="Line 133"/>
              <p:cNvSpPr>
                <a:spLocks noChangeShapeType="1"/>
              </p:cNvSpPr>
              <p:nvPr/>
            </p:nvSpPr>
            <p:spPr bwMode="auto">
              <a:xfrm flipH="1">
                <a:off x="2996" y="3291"/>
                <a:ext cx="84" cy="15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4" name="Line 134"/>
              <p:cNvSpPr>
                <a:spLocks noChangeShapeType="1"/>
              </p:cNvSpPr>
              <p:nvPr/>
            </p:nvSpPr>
            <p:spPr bwMode="auto">
              <a:xfrm flipH="1">
                <a:off x="3110" y="3311"/>
                <a:ext cx="3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5" name="Line 135"/>
              <p:cNvSpPr>
                <a:spLocks noChangeShapeType="1"/>
              </p:cNvSpPr>
              <p:nvPr/>
            </p:nvSpPr>
            <p:spPr bwMode="auto">
              <a:xfrm flipH="1">
                <a:off x="3115" y="3311"/>
                <a:ext cx="3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6" name="Freeform 136"/>
              <p:cNvSpPr>
                <a:spLocks/>
              </p:cNvSpPr>
              <p:nvPr/>
            </p:nvSpPr>
            <p:spPr bwMode="auto">
              <a:xfrm>
                <a:off x="3125" y="3311"/>
                <a:ext cx="77" cy="51"/>
              </a:xfrm>
              <a:custGeom>
                <a:avLst/>
                <a:gdLst>
                  <a:gd name="T0" fmla="*/ 0 w 77"/>
                  <a:gd name="T1" fmla="*/ 0 h 51"/>
                  <a:gd name="T2" fmla="*/ 56 w 77"/>
                  <a:gd name="T3" fmla="*/ 0 h 51"/>
                  <a:gd name="T4" fmla="*/ 71 w 77"/>
                  <a:gd name="T5" fmla="*/ 5 h 51"/>
                  <a:gd name="T6" fmla="*/ 77 w 77"/>
                  <a:gd name="T7" fmla="*/ 15 h 51"/>
                  <a:gd name="T8" fmla="*/ 77 w 77"/>
                  <a:gd name="T9" fmla="*/ 26 h 51"/>
                  <a:gd name="T10" fmla="*/ 71 w 77"/>
                  <a:gd name="T11" fmla="*/ 41 h 51"/>
                  <a:gd name="T12" fmla="*/ 66 w 77"/>
                  <a:gd name="T13" fmla="*/ 46 h 51"/>
                  <a:gd name="T14" fmla="*/ 51 w 77"/>
                  <a:gd name="T15" fmla="*/ 51 h 51"/>
                  <a:gd name="T16" fmla="*/ 5 w 77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51">
                    <a:moveTo>
                      <a:pt x="0" y="0"/>
                    </a:moveTo>
                    <a:lnTo>
                      <a:pt x="56" y="0"/>
                    </a:lnTo>
                    <a:lnTo>
                      <a:pt x="71" y="5"/>
                    </a:lnTo>
                    <a:lnTo>
                      <a:pt x="77" y="15"/>
                    </a:lnTo>
                    <a:lnTo>
                      <a:pt x="77" y="26"/>
                    </a:lnTo>
                    <a:lnTo>
                      <a:pt x="71" y="41"/>
                    </a:lnTo>
                    <a:lnTo>
                      <a:pt x="66" y="46"/>
                    </a:lnTo>
                    <a:lnTo>
                      <a:pt x="51" y="51"/>
                    </a:lnTo>
                    <a:lnTo>
                      <a:pt x="5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7" name="Freeform 137"/>
              <p:cNvSpPr>
                <a:spLocks/>
              </p:cNvSpPr>
              <p:nvPr/>
            </p:nvSpPr>
            <p:spPr bwMode="auto">
              <a:xfrm>
                <a:off x="3176" y="3311"/>
                <a:ext cx="20" cy="51"/>
              </a:xfrm>
              <a:custGeom>
                <a:avLst/>
                <a:gdLst>
                  <a:gd name="T0" fmla="*/ 5 w 20"/>
                  <a:gd name="T1" fmla="*/ 0 h 51"/>
                  <a:gd name="T2" fmla="*/ 15 w 20"/>
                  <a:gd name="T3" fmla="*/ 5 h 51"/>
                  <a:gd name="T4" fmla="*/ 20 w 20"/>
                  <a:gd name="T5" fmla="*/ 15 h 51"/>
                  <a:gd name="T6" fmla="*/ 20 w 20"/>
                  <a:gd name="T7" fmla="*/ 26 h 51"/>
                  <a:gd name="T8" fmla="*/ 15 w 20"/>
                  <a:gd name="T9" fmla="*/ 41 h 51"/>
                  <a:gd name="T10" fmla="*/ 10 w 20"/>
                  <a:gd name="T11" fmla="*/ 46 h 51"/>
                  <a:gd name="T12" fmla="*/ 0 w 20"/>
                  <a:gd name="T13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51">
                    <a:moveTo>
                      <a:pt x="5" y="0"/>
                    </a:moveTo>
                    <a:lnTo>
                      <a:pt x="15" y="5"/>
                    </a:lnTo>
                    <a:lnTo>
                      <a:pt x="20" y="15"/>
                    </a:lnTo>
                    <a:lnTo>
                      <a:pt x="20" y="26"/>
                    </a:lnTo>
                    <a:lnTo>
                      <a:pt x="15" y="41"/>
                    </a:lnTo>
                    <a:lnTo>
                      <a:pt x="10" y="46"/>
                    </a:lnTo>
                    <a:lnTo>
                      <a:pt x="0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8" name="Freeform 138"/>
              <p:cNvSpPr>
                <a:spLocks/>
              </p:cNvSpPr>
              <p:nvPr/>
            </p:nvSpPr>
            <p:spPr bwMode="auto">
              <a:xfrm>
                <a:off x="3156" y="3362"/>
                <a:ext cx="40" cy="56"/>
              </a:xfrm>
              <a:custGeom>
                <a:avLst/>
                <a:gdLst>
                  <a:gd name="T0" fmla="*/ 0 w 40"/>
                  <a:gd name="T1" fmla="*/ 0 h 56"/>
                  <a:gd name="T2" fmla="*/ 10 w 40"/>
                  <a:gd name="T3" fmla="*/ 5 h 56"/>
                  <a:gd name="T4" fmla="*/ 15 w 40"/>
                  <a:gd name="T5" fmla="*/ 10 h 56"/>
                  <a:gd name="T6" fmla="*/ 20 w 40"/>
                  <a:gd name="T7" fmla="*/ 51 h 56"/>
                  <a:gd name="T8" fmla="*/ 25 w 40"/>
                  <a:gd name="T9" fmla="*/ 56 h 56"/>
                  <a:gd name="T10" fmla="*/ 35 w 40"/>
                  <a:gd name="T11" fmla="*/ 56 h 56"/>
                  <a:gd name="T12" fmla="*/ 40 w 40"/>
                  <a:gd name="T13" fmla="*/ 46 h 56"/>
                  <a:gd name="T14" fmla="*/ 40 w 40"/>
                  <a:gd name="T15" fmla="*/ 4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56">
                    <a:moveTo>
                      <a:pt x="0" y="0"/>
                    </a:moveTo>
                    <a:lnTo>
                      <a:pt x="10" y="5"/>
                    </a:lnTo>
                    <a:lnTo>
                      <a:pt x="15" y="10"/>
                    </a:lnTo>
                    <a:lnTo>
                      <a:pt x="20" y="51"/>
                    </a:lnTo>
                    <a:lnTo>
                      <a:pt x="25" y="56"/>
                    </a:lnTo>
                    <a:lnTo>
                      <a:pt x="35" y="56"/>
                    </a:lnTo>
                    <a:lnTo>
                      <a:pt x="40" y="46"/>
                    </a:lnTo>
                    <a:lnTo>
                      <a:pt x="4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9" name="Freeform 139"/>
              <p:cNvSpPr>
                <a:spLocks/>
              </p:cNvSpPr>
              <p:nvPr/>
            </p:nvSpPr>
            <p:spPr bwMode="auto">
              <a:xfrm>
                <a:off x="3171" y="3372"/>
                <a:ext cx="25" cy="41"/>
              </a:xfrm>
              <a:custGeom>
                <a:avLst/>
                <a:gdLst>
                  <a:gd name="T0" fmla="*/ 0 w 25"/>
                  <a:gd name="T1" fmla="*/ 0 h 41"/>
                  <a:gd name="T2" fmla="*/ 10 w 25"/>
                  <a:gd name="T3" fmla="*/ 36 h 41"/>
                  <a:gd name="T4" fmla="*/ 15 w 25"/>
                  <a:gd name="T5" fmla="*/ 41 h 41"/>
                  <a:gd name="T6" fmla="*/ 20 w 25"/>
                  <a:gd name="T7" fmla="*/ 41 h 41"/>
                  <a:gd name="T8" fmla="*/ 25 w 25"/>
                  <a:gd name="T9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41">
                    <a:moveTo>
                      <a:pt x="0" y="0"/>
                    </a:moveTo>
                    <a:lnTo>
                      <a:pt x="10" y="36"/>
                    </a:lnTo>
                    <a:lnTo>
                      <a:pt x="15" y="41"/>
                    </a:lnTo>
                    <a:lnTo>
                      <a:pt x="20" y="41"/>
                    </a:lnTo>
                    <a:lnTo>
                      <a:pt x="25" y="3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0" name="Line 140"/>
              <p:cNvSpPr>
                <a:spLocks noChangeShapeType="1"/>
              </p:cNvSpPr>
              <p:nvPr/>
            </p:nvSpPr>
            <p:spPr bwMode="auto">
              <a:xfrm>
                <a:off x="3095" y="3418"/>
                <a:ext cx="35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1" name="Line 141"/>
              <p:cNvSpPr>
                <a:spLocks noChangeShapeType="1"/>
              </p:cNvSpPr>
              <p:nvPr/>
            </p:nvSpPr>
            <p:spPr bwMode="auto">
              <a:xfrm>
                <a:off x="1120" y="243"/>
                <a:ext cx="38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2" name="Line 142"/>
              <p:cNvSpPr>
                <a:spLocks noChangeShapeType="1"/>
              </p:cNvSpPr>
              <p:nvPr/>
            </p:nvSpPr>
            <p:spPr bwMode="auto">
              <a:xfrm>
                <a:off x="1120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3" name="Line 143"/>
              <p:cNvSpPr>
                <a:spLocks noChangeShapeType="1"/>
              </p:cNvSpPr>
              <p:nvPr/>
            </p:nvSpPr>
            <p:spPr bwMode="auto">
              <a:xfrm>
                <a:off x="1895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4" name="Line 144"/>
              <p:cNvSpPr>
                <a:spLocks noChangeShapeType="1"/>
              </p:cNvSpPr>
              <p:nvPr/>
            </p:nvSpPr>
            <p:spPr bwMode="auto">
              <a:xfrm>
                <a:off x="2670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5" name="Line 145"/>
              <p:cNvSpPr>
                <a:spLocks noChangeShapeType="1"/>
              </p:cNvSpPr>
              <p:nvPr/>
            </p:nvSpPr>
            <p:spPr bwMode="auto">
              <a:xfrm>
                <a:off x="3443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6" name="Line 146"/>
              <p:cNvSpPr>
                <a:spLocks noChangeShapeType="1"/>
              </p:cNvSpPr>
              <p:nvPr/>
            </p:nvSpPr>
            <p:spPr bwMode="auto">
              <a:xfrm>
                <a:off x="4218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7" name="Line 147"/>
              <p:cNvSpPr>
                <a:spLocks noChangeShapeType="1"/>
              </p:cNvSpPr>
              <p:nvPr/>
            </p:nvSpPr>
            <p:spPr bwMode="auto">
              <a:xfrm>
                <a:off x="4994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8" name="Line 148"/>
              <p:cNvSpPr>
                <a:spLocks noChangeShapeType="1"/>
              </p:cNvSpPr>
              <p:nvPr/>
            </p:nvSpPr>
            <p:spPr bwMode="auto">
              <a:xfrm>
                <a:off x="1313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9" name="Line 149"/>
              <p:cNvSpPr>
                <a:spLocks noChangeShapeType="1"/>
              </p:cNvSpPr>
              <p:nvPr/>
            </p:nvSpPr>
            <p:spPr bwMode="auto">
              <a:xfrm>
                <a:off x="1506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0" name="Line 150"/>
              <p:cNvSpPr>
                <a:spLocks noChangeShapeType="1"/>
              </p:cNvSpPr>
              <p:nvPr/>
            </p:nvSpPr>
            <p:spPr bwMode="auto">
              <a:xfrm>
                <a:off x="170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1" name="Line 151"/>
              <p:cNvSpPr>
                <a:spLocks noChangeShapeType="1"/>
              </p:cNvSpPr>
              <p:nvPr/>
            </p:nvSpPr>
            <p:spPr bwMode="auto">
              <a:xfrm>
                <a:off x="2088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2" name="Line 152"/>
              <p:cNvSpPr>
                <a:spLocks noChangeShapeType="1"/>
              </p:cNvSpPr>
              <p:nvPr/>
            </p:nvSpPr>
            <p:spPr bwMode="auto">
              <a:xfrm>
                <a:off x="2281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3" name="Line 153"/>
              <p:cNvSpPr>
                <a:spLocks noChangeShapeType="1"/>
              </p:cNvSpPr>
              <p:nvPr/>
            </p:nvSpPr>
            <p:spPr bwMode="auto">
              <a:xfrm>
                <a:off x="2475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4" name="Line 154"/>
              <p:cNvSpPr>
                <a:spLocks noChangeShapeType="1"/>
              </p:cNvSpPr>
              <p:nvPr/>
            </p:nvSpPr>
            <p:spPr bwMode="auto">
              <a:xfrm>
                <a:off x="2863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5" name="Line 155"/>
              <p:cNvSpPr>
                <a:spLocks noChangeShapeType="1"/>
              </p:cNvSpPr>
              <p:nvPr/>
            </p:nvSpPr>
            <p:spPr bwMode="auto">
              <a:xfrm>
                <a:off x="3057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6" name="Line 156"/>
              <p:cNvSpPr>
                <a:spLocks noChangeShapeType="1"/>
              </p:cNvSpPr>
              <p:nvPr/>
            </p:nvSpPr>
            <p:spPr bwMode="auto">
              <a:xfrm>
                <a:off x="3250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7" name="Line 157"/>
              <p:cNvSpPr>
                <a:spLocks noChangeShapeType="1"/>
              </p:cNvSpPr>
              <p:nvPr/>
            </p:nvSpPr>
            <p:spPr bwMode="auto">
              <a:xfrm>
                <a:off x="3639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8" name="Line 158"/>
              <p:cNvSpPr>
                <a:spLocks noChangeShapeType="1"/>
              </p:cNvSpPr>
              <p:nvPr/>
            </p:nvSpPr>
            <p:spPr bwMode="auto">
              <a:xfrm>
                <a:off x="383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59" name="Line 159"/>
              <p:cNvSpPr>
                <a:spLocks noChangeShapeType="1"/>
              </p:cNvSpPr>
              <p:nvPr/>
            </p:nvSpPr>
            <p:spPr bwMode="auto">
              <a:xfrm>
                <a:off x="4025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0" name="Line 160"/>
              <p:cNvSpPr>
                <a:spLocks noChangeShapeType="1"/>
              </p:cNvSpPr>
              <p:nvPr/>
            </p:nvSpPr>
            <p:spPr bwMode="auto">
              <a:xfrm>
                <a:off x="441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1" name="Line 161"/>
              <p:cNvSpPr>
                <a:spLocks noChangeShapeType="1"/>
              </p:cNvSpPr>
              <p:nvPr/>
            </p:nvSpPr>
            <p:spPr bwMode="auto">
              <a:xfrm>
                <a:off x="4607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2" name="Line 162"/>
              <p:cNvSpPr>
                <a:spLocks noChangeShapeType="1"/>
              </p:cNvSpPr>
              <p:nvPr/>
            </p:nvSpPr>
            <p:spPr bwMode="auto">
              <a:xfrm>
                <a:off x="4800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3" name="Line 163"/>
              <p:cNvSpPr>
                <a:spLocks noChangeShapeType="1"/>
              </p:cNvSpPr>
              <p:nvPr/>
            </p:nvSpPr>
            <p:spPr bwMode="auto">
              <a:xfrm flipV="1">
                <a:off x="1120" y="243"/>
                <a:ext cx="1" cy="274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4" name="Line 164"/>
              <p:cNvSpPr>
                <a:spLocks noChangeShapeType="1"/>
              </p:cNvSpPr>
              <p:nvPr/>
            </p:nvSpPr>
            <p:spPr bwMode="auto">
              <a:xfrm>
                <a:off x="1120" y="2470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5" name="Line 165"/>
              <p:cNvSpPr>
                <a:spLocks noChangeShapeType="1"/>
              </p:cNvSpPr>
              <p:nvPr/>
            </p:nvSpPr>
            <p:spPr bwMode="auto">
              <a:xfrm>
                <a:off x="815" y="2429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6" name="Line 166"/>
              <p:cNvSpPr>
                <a:spLocks noChangeShapeType="1"/>
              </p:cNvSpPr>
              <p:nvPr/>
            </p:nvSpPr>
            <p:spPr bwMode="auto">
              <a:xfrm>
                <a:off x="820" y="2429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7" name="Line 167"/>
              <p:cNvSpPr>
                <a:spLocks noChangeShapeType="1"/>
              </p:cNvSpPr>
              <p:nvPr/>
            </p:nvSpPr>
            <p:spPr bwMode="auto">
              <a:xfrm>
                <a:off x="825" y="2419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8" name="Freeform 168"/>
              <p:cNvSpPr>
                <a:spLocks/>
              </p:cNvSpPr>
              <p:nvPr/>
            </p:nvSpPr>
            <p:spPr bwMode="auto">
              <a:xfrm>
                <a:off x="799" y="2419"/>
                <a:ext cx="26" cy="20"/>
              </a:xfrm>
              <a:custGeom>
                <a:avLst/>
                <a:gdLst>
                  <a:gd name="T0" fmla="*/ 26 w 26"/>
                  <a:gd name="T1" fmla="*/ 0 h 20"/>
                  <a:gd name="T2" fmla="*/ 11 w 26"/>
                  <a:gd name="T3" fmla="*/ 15 h 20"/>
                  <a:gd name="T4" fmla="*/ 0 w 26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26" y="0"/>
                    </a:moveTo>
                    <a:lnTo>
                      <a:pt x="11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69" name="Line 169"/>
              <p:cNvSpPr>
                <a:spLocks noChangeShapeType="1"/>
              </p:cNvSpPr>
              <p:nvPr/>
            </p:nvSpPr>
            <p:spPr bwMode="auto">
              <a:xfrm>
                <a:off x="794" y="2526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0" name="Line 170"/>
              <p:cNvSpPr>
                <a:spLocks noChangeShapeType="1"/>
              </p:cNvSpPr>
              <p:nvPr/>
            </p:nvSpPr>
            <p:spPr bwMode="auto">
              <a:xfrm flipH="1">
                <a:off x="804" y="2521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1" name="Line 171"/>
              <p:cNvSpPr>
                <a:spLocks noChangeShapeType="1"/>
              </p:cNvSpPr>
              <p:nvPr/>
            </p:nvSpPr>
            <p:spPr bwMode="auto">
              <a:xfrm flipH="1">
                <a:off x="810" y="251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2" name="Line 172"/>
              <p:cNvSpPr>
                <a:spLocks noChangeShapeType="1"/>
              </p:cNvSpPr>
              <p:nvPr/>
            </p:nvSpPr>
            <p:spPr bwMode="auto">
              <a:xfrm>
                <a:off x="825" y="251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3" name="Line 173"/>
              <p:cNvSpPr>
                <a:spLocks noChangeShapeType="1"/>
              </p:cNvSpPr>
              <p:nvPr/>
            </p:nvSpPr>
            <p:spPr bwMode="auto">
              <a:xfrm>
                <a:off x="825" y="2521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4" name="Freeform 174"/>
              <p:cNvSpPr>
                <a:spLocks/>
              </p:cNvSpPr>
              <p:nvPr/>
            </p:nvSpPr>
            <p:spPr bwMode="auto">
              <a:xfrm>
                <a:off x="886" y="2419"/>
                <a:ext cx="68" cy="107"/>
              </a:xfrm>
              <a:custGeom>
                <a:avLst/>
                <a:gdLst>
                  <a:gd name="T0" fmla="*/ 28 w 68"/>
                  <a:gd name="T1" fmla="*/ 0 h 107"/>
                  <a:gd name="T2" fmla="*/ 12 w 68"/>
                  <a:gd name="T3" fmla="*/ 5 h 107"/>
                  <a:gd name="T4" fmla="*/ 2 w 68"/>
                  <a:gd name="T5" fmla="*/ 20 h 107"/>
                  <a:gd name="T6" fmla="*/ 0 w 68"/>
                  <a:gd name="T7" fmla="*/ 46 h 107"/>
                  <a:gd name="T8" fmla="*/ 0 w 68"/>
                  <a:gd name="T9" fmla="*/ 61 h 107"/>
                  <a:gd name="T10" fmla="*/ 2 w 68"/>
                  <a:gd name="T11" fmla="*/ 86 h 107"/>
                  <a:gd name="T12" fmla="*/ 12 w 68"/>
                  <a:gd name="T13" fmla="*/ 102 h 107"/>
                  <a:gd name="T14" fmla="*/ 28 w 68"/>
                  <a:gd name="T15" fmla="*/ 107 h 107"/>
                  <a:gd name="T16" fmla="*/ 38 w 68"/>
                  <a:gd name="T17" fmla="*/ 107 h 107"/>
                  <a:gd name="T18" fmla="*/ 53 w 68"/>
                  <a:gd name="T19" fmla="*/ 102 h 107"/>
                  <a:gd name="T20" fmla="*/ 63 w 68"/>
                  <a:gd name="T21" fmla="*/ 86 h 107"/>
                  <a:gd name="T22" fmla="*/ 68 w 68"/>
                  <a:gd name="T23" fmla="*/ 61 h 107"/>
                  <a:gd name="T24" fmla="*/ 68 w 68"/>
                  <a:gd name="T25" fmla="*/ 46 h 107"/>
                  <a:gd name="T26" fmla="*/ 63 w 68"/>
                  <a:gd name="T27" fmla="*/ 20 h 107"/>
                  <a:gd name="T28" fmla="*/ 53 w 68"/>
                  <a:gd name="T29" fmla="*/ 5 h 107"/>
                  <a:gd name="T30" fmla="*/ 38 w 68"/>
                  <a:gd name="T31" fmla="*/ 0 h 107"/>
                  <a:gd name="T32" fmla="*/ 28 w 68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7">
                    <a:moveTo>
                      <a:pt x="28" y="0"/>
                    </a:moveTo>
                    <a:lnTo>
                      <a:pt x="12" y="5"/>
                    </a:lnTo>
                    <a:lnTo>
                      <a:pt x="2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2" y="86"/>
                    </a:lnTo>
                    <a:lnTo>
                      <a:pt x="12" y="102"/>
                    </a:lnTo>
                    <a:lnTo>
                      <a:pt x="28" y="107"/>
                    </a:lnTo>
                    <a:lnTo>
                      <a:pt x="38" y="107"/>
                    </a:lnTo>
                    <a:lnTo>
                      <a:pt x="53" y="102"/>
                    </a:lnTo>
                    <a:lnTo>
                      <a:pt x="63" y="86"/>
                    </a:lnTo>
                    <a:lnTo>
                      <a:pt x="68" y="61"/>
                    </a:lnTo>
                    <a:lnTo>
                      <a:pt x="68" y="46"/>
                    </a:lnTo>
                    <a:lnTo>
                      <a:pt x="63" y="20"/>
                    </a:lnTo>
                    <a:lnTo>
                      <a:pt x="53" y="5"/>
                    </a:lnTo>
                    <a:lnTo>
                      <a:pt x="38" y="0"/>
                    </a:lnTo>
                    <a:lnTo>
                      <a:pt x="2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5" name="Freeform 175"/>
              <p:cNvSpPr>
                <a:spLocks/>
              </p:cNvSpPr>
              <p:nvPr/>
            </p:nvSpPr>
            <p:spPr bwMode="auto">
              <a:xfrm>
                <a:off x="888" y="242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6" name="Freeform 176"/>
              <p:cNvSpPr>
                <a:spLocks/>
              </p:cNvSpPr>
              <p:nvPr/>
            </p:nvSpPr>
            <p:spPr bwMode="auto">
              <a:xfrm>
                <a:off x="939" y="2429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7" name="Freeform 177"/>
              <p:cNvSpPr>
                <a:spLocks/>
              </p:cNvSpPr>
              <p:nvPr/>
            </p:nvSpPr>
            <p:spPr bwMode="auto">
              <a:xfrm>
                <a:off x="893" y="2419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1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1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8" name="Freeform 178"/>
              <p:cNvSpPr>
                <a:spLocks/>
              </p:cNvSpPr>
              <p:nvPr/>
            </p:nvSpPr>
            <p:spPr bwMode="auto">
              <a:xfrm>
                <a:off x="924" y="241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79" name="Freeform 179"/>
              <p:cNvSpPr>
                <a:spLocks/>
              </p:cNvSpPr>
              <p:nvPr/>
            </p:nvSpPr>
            <p:spPr bwMode="auto">
              <a:xfrm>
                <a:off x="985" y="2419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2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2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0" name="Freeform 180"/>
              <p:cNvSpPr>
                <a:spLocks/>
              </p:cNvSpPr>
              <p:nvPr/>
            </p:nvSpPr>
            <p:spPr bwMode="auto">
              <a:xfrm>
                <a:off x="990" y="242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1" name="Freeform 181"/>
              <p:cNvSpPr>
                <a:spLocks/>
              </p:cNvSpPr>
              <p:nvPr/>
            </p:nvSpPr>
            <p:spPr bwMode="auto">
              <a:xfrm>
                <a:off x="1041" y="2429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2" name="Freeform 182"/>
              <p:cNvSpPr>
                <a:spLocks/>
              </p:cNvSpPr>
              <p:nvPr/>
            </p:nvSpPr>
            <p:spPr bwMode="auto">
              <a:xfrm>
                <a:off x="995" y="2419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3" name="Freeform 183"/>
              <p:cNvSpPr>
                <a:spLocks/>
              </p:cNvSpPr>
              <p:nvPr/>
            </p:nvSpPr>
            <p:spPr bwMode="auto">
              <a:xfrm>
                <a:off x="1026" y="241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4" name="Line 184"/>
              <p:cNvSpPr>
                <a:spLocks noChangeShapeType="1"/>
              </p:cNvSpPr>
              <p:nvPr/>
            </p:nvSpPr>
            <p:spPr bwMode="auto">
              <a:xfrm>
                <a:off x="1120" y="1161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5" name="Line 185"/>
              <p:cNvSpPr>
                <a:spLocks noChangeShapeType="1"/>
              </p:cNvSpPr>
              <p:nvPr/>
            </p:nvSpPr>
            <p:spPr bwMode="auto">
              <a:xfrm>
                <a:off x="713" y="1120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6" name="Line 186"/>
              <p:cNvSpPr>
                <a:spLocks noChangeShapeType="1"/>
              </p:cNvSpPr>
              <p:nvPr/>
            </p:nvSpPr>
            <p:spPr bwMode="auto">
              <a:xfrm>
                <a:off x="718" y="1120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7" name="Line 187"/>
              <p:cNvSpPr>
                <a:spLocks noChangeShapeType="1"/>
              </p:cNvSpPr>
              <p:nvPr/>
            </p:nvSpPr>
            <p:spPr bwMode="auto">
              <a:xfrm>
                <a:off x="723" y="1110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8" name="Freeform 188"/>
              <p:cNvSpPr>
                <a:spLocks/>
              </p:cNvSpPr>
              <p:nvPr/>
            </p:nvSpPr>
            <p:spPr bwMode="auto">
              <a:xfrm>
                <a:off x="698" y="1110"/>
                <a:ext cx="25" cy="20"/>
              </a:xfrm>
              <a:custGeom>
                <a:avLst/>
                <a:gdLst>
                  <a:gd name="T0" fmla="*/ 25 w 25"/>
                  <a:gd name="T1" fmla="*/ 0 h 20"/>
                  <a:gd name="T2" fmla="*/ 10 w 25"/>
                  <a:gd name="T3" fmla="*/ 15 h 20"/>
                  <a:gd name="T4" fmla="*/ 0 w 25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lnTo>
                      <a:pt x="10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89" name="Line 189"/>
              <p:cNvSpPr>
                <a:spLocks noChangeShapeType="1"/>
              </p:cNvSpPr>
              <p:nvPr/>
            </p:nvSpPr>
            <p:spPr bwMode="auto">
              <a:xfrm>
                <a:off x="693" y="1217"/>
                <a:ext cx="5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0" name="Line 190"/>
              <p:cNvSpPr>
                <a:spLocks noChangeShapeType="1"/>
              </p:cNvSpPr>
              <p:nvPr/>
            </p:nvSpPr>
            <p:spPr bwMode="auto">
              <a:xfrm flipH="1">
                <a:off x="703" y="1212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1" name="Line 191"/>
              <p:cNvSpPr>
                <a:spLocks noChangeShapeType="1"/>
              </p:cNvSpPr>
              <p:nvPr/>
            </p:nvSpPr>
            <p:spPr bwMode="auto">
              <a:xfrm flipH="1">
                <a:off x="708" y="1207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2" name="Line 192"/>
              <p:cNvSpPr>
                <a:spLocks noChangeShapeType="1"/>
              </p:cNvSpPr>
              <p:nvPr/>
            </p:nvSpPr>
            <p:spPr bwMode="auto">
              <a:xfrm>
                <a:off x="723" y="1207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3" name="Line 193"/>
              <p:cNvSpPr>
                <a:spLocks noChangeShapeType="1"/>
              </p:cNvSpPr>
              <p:nvPr/>
            </p:nvSpPr>
            <p:spPr bwMode="auto">
              <a:xfrm>
                <a:off x="723" y="1212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4" name="Freeform 194"/>
              <p:cNvSpPr>
                <a:spLocks/>
              </p:cNvSpPr>
              <p:nvPr/>
            </p:nvSpPr>
            <p:spPr bwMode="auto">
              <a:xfrm>
                <a:off x="784" y="1110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0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6 h 107"/>
                  <a:gd name="T12" fmla="*/ 15 w 69"/>
                  <a:gd name="T13" fmla="*/ 102 h 107"/>
                  <a:gd name="T14" fmla="*/ 31 w 69"/>
                  <a:gd name="T15" fmla="*/ 107 h 107"/>
                  <a:gd name="T16" fmla="*/ 41 w 69"/>
                  <a:gd name="T17" fmla="*/ 107 h 107"/>
                  <a:gd name="T18" fmla="*/ 56 w 69"/>
                  <a:gd name="T19" fmla="*/ 102 h 107"/>
                  <a:gd name="T20" fmla="*/ 66 w 69"/>
                  <a:gd name="T21" fmla="*/ 86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0 h 107"/>
                  <a:gd name="T28" fmla="*/ 56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5" name="Freeform 195"/>
              <p:cNvSpPr>
                <a:spLocks/>
              </p:cNvSpPr>
              <p:nvPr/>
            </p:nvSpPr>
            <p:spPr bwMode="auto">
              <a:xfrm>
                <a:off x="789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6" name="Freeform 196"/>
              <p:cNvSpPr>
                <a:spLocks/>
              </p:cNvSpPr>
              <p:nvPr/>
            </p:nvSpPr>
            <p:spPr bwMode="auto">
              <a:xfrm>
                <a:off x="840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7" name="Freeform 197"/>
              <p:cNvSpPr>
                <a:spLocks/>
              </p:cNvSpPr>
              <p:nvPr/>
            </p:nvSpPr>
            <p:spPr bwMode="auto">
              <a:xfrm>
                <a:off x="794" y="1110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0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0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8" name="Freeform 198"/>
              <p:cNvSpPr>
                <a:spLocks/>
              </p:cNvSpPr>
              <p:nvPr/>
            </p:nvSpPr>
            <p:spPr bwMode="auto">
              <a:xfrm>
                <a:off x="825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99" name="Freeform 199"/>
              <p:cNvSpPr>
                <a:spLocks/>
              </p:cNvSpPr>
              <p:nvPr/>
            </p:nvSpPr>
            <p:spPr bwMode="auto">
              <a:xfrm>
                <a:off x="886" y="1110"/>
                <a:ext cx="68" cy="107"/>
              </a:xfrm>
              <a:custGeom>
                <a:avLst/>
                <a:gdLst>
                  <a:gd name="T0" fmla="*/ 28 w 68"/>
                  <a:gd name="T1" fmla="*/ 0 h 107"/>
                  <a:gd name="T2" fmla="*/ 12 w 68"/>
                  <a:gd name="T3" fmla="*/ 5 h 107"/>
                  <a:gd name="T4" fmla="*/ 2 w 68"/>
                  <a:gd name="T5" fmla="*/ 20 h 107"/>
                  <a:gd name="T6" fmla="*/ 0 w 68"/>
                  <a:gd name="T7" fmla="*/ 46 h 107"/>
                  <a:gd name="T8" fmla="*/ 0 w 68"/>
                  <a:gd name="T9" fmla="*/ 61 h 107"/>
                  <a:gd name="T10" fmla="*/ 2 w 68"/>
                  <a:gd name="T11" fmla="*/ 86 h 107"/>
                  <a:gd name="T12" fmla="*/ 12 w 68"/>
                  <a:gd name="T13" fmla="*/ 102 h 107"/>
                  <a:gd name="T14" fmla="*/ 28 w 68"/>
                  <a:gd name="T15" fmla="*/ 107 h 107"/>
                  <a:gd name="T16" fmla="*/ 38 w 68"/>
                  <a:gd name="T17" fmla="*/ 107 h 107"/>
                  <a:gd name="T18" fmla="*/ 53 w 68"/>
                  <a:gd name="T19" fmla="*/ 102 h 107"/>
                  <a:gd name="T20" fmla="*/ 63 w 68"/>
                  <a:gd name="T21" fmla="*/ 86 h 107"/>
                  <a:gd name="T22" fmla="*/ 68 w 68"/>
                  <a:gd name="T23" fmla="*/ 61 h 107"/>
                  <a:gd name="T24" fmla="*/ 68 w 68"/>
                  <a:gd name="T25" fmla="*/ 46 h 107"/>
                  <a:gd name="T26" fmla="*/ 63 w 68"/>
                  <a:gd name="T27" fmla="*/ 20 h 107"/>
                  <a:gd name="T28" fmla="*/ 53 w 68"/>
                  <a:gd name="T29" fmla="*/ 5 h 107"/>
                  <a:gd name="T30" fmla="*/ 38 w 68"/>
                  <a:gd name="T31" fmla="*/ 0 h 107"/>
                  <a:gd name="T32" fmla="*/ 28 w 68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7">
                    <a:moveTo>
                      <a:pt x="28" y="0"/>
                    </a:moveTo>
                    <a:lnTo>
                      <a:pt x="12" y="5"/>
                    </a:lnTo>
                    <a:lnTo>
                      <a:pt x="2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2" y="86"/>
                    </a:lnTo>
                    <a:lnTo>
                      <a:pt x="12" y="102"/>
                    </a:lnTo>
                    <a:lnTo>
                      <a:pt x="28" y="107"/>
                    </a:lnTo>
                    <a:lnTo>
                      <a:pt x="38" y="107"/>
                    </a:lnTo>
                    <a:lnTo>
                      <a:pt x="53" y="102"/>
                    </a:lnTo>
                    <a:lnTo>
                      <a:pt x="63" y="86"/>
                    </a:lnTo>
                    <a:lnTo>
                      <a:pt x="68" y="61"/>
                    </a:lnTo>
                    <a:lnTo>
                      <a:pt x="68" y="46"/>
                    </a:lnTo>
                    <a:lnTo>
                      <a:pt x="63" y="20"/>
                    </a:lnTo>
                    <a:lnTo>
                      <a:pt x="53" y="5"/>
                    </a:lnTo>
                    <a:lnTo>
                      <a:pt x="38" y="0"/>
                    </a:lnTo>
                    <a:lnTo>
                      <a:pt x="2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0" name="Freeform 200"/>
              <p:cNvSpPr>
                <a:spLocks/>
              </p:cNvSpPr>
              <p:nvPr/>
            </p:nvSpPr>
            <p:spPr bwMode="auto">
              <a:xfrm>
                <a:off x="888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1" name="Freeform 201"/>
              <p:cNvSpPr>
                <a:spLocks/>
              </p:cNvSpPr>
              <p:nvPr/>
            </p:nvSpPr>
            <p:spPr bwMode="auto">
              <a:xfrm>
                <a:off x="939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2" name="Freeform 202"/>
              <p:cNvSpPr>
                <a:spLocks/>
              </p:cNvSpPr>
              <p:nvPr/>
            </p:nvSpPr>
            <p:spPr bwMode="auto">
              <a:xfrm>
                <a:off x="893" y="1110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1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1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3" name="Freeform 203"/>
              <p:cNvSpPr>
                <a:spLocks/>
              </p:cNvSpPr>
              <p:nvPr/>
            </p:nvSpPr>
            <p:spPr bwMode="auto">
              <a:xfrm>
                <a:off x="924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004" name="Group 204"/>
            <p:cNvGrpSpPr>
              <a:grpSpLocks/>
            </p:cNvGrpSpPr>
            <p:nvPr/>
          </p:nvGrpSpPr>
          <p:grpSpPr bwMode="auto">
            <a:xfrm>
              <a:off x="393" y="243"/>
              <a:ext cx="4604" cy="2749"/>
              <a:chOff x="393" y="243"/>
              <a:chExt cx="4604" cy="2749"/>
            </a:xfrm>
          </p:grpSpPr>
          <p:sp>
            <p:nvSpPr>
              <p:cNvPr id="77005" name="Freeform 205"/>
              <p:cNvSpPr>
                <a:spLocks/>
              </p:cNvSpPr>
              <p:nvPr/>
            </p:nvSpPr>
            <p:spPr bwMode="auto">
              <a:xfrm>
                <a:off x="985" y="1110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2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2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6" name="Freeform 206"/>
              <p:cNvSpPr>
                <a:spLocks/>
              </p:cNvSpPr>
              <p:nvPr/>
            </p:nvSpPr>
            <p:spPr bwMode="auto">
              <a:xfrm>
                <a:off x="990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7" name="Freeform 207"/>
              <p:cNvSpPr>
                <a:spLocks/>
              </p:cNvSpPr>
              <p:nvPr/>
            </p:nvSpPr>
            <p:spPr bwMode="auto">
              <a:xfrm>
                <a:off x="1041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8" name="Freeform 208"/>
              <p:cNvSpPr>
                <a:spLocks/>
              </p:cNvSpPr>
              <p:nvPr/>
            </p:nvSpPr>
            <p:spPr bwMode="auto">
              <a:xfrm>
                <a:off x="995" y="1110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09" name="Freeform 209"/>
              <p:cNvSpPr>
                <a:spLocks/>
              </p:cNvSpPr>
              <p:nvPr/>
            </p:nvSpPr>
            <p:spPr bwMode="auto">
              <a:xfrm>
                <a:off x="1026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0" name="Line 210"/>
              <p:cNvSpPr>
                <a:spLocks noChangeShapeType="1"/>
              </p:cNvSpPr>
              <p:nvPr/>
            </p:nvSpPr>
            <p:spPr bwMode="auto">
              <a:xfrm>
                <a:off x="1120" y="299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1" name="Line 211"/>
              <p:cNvSpPr>
                <a:spLocks noChangeShapeType="1"/>
              </p:cNvSpPr>
              <p:nvPr/>
            </p:nvSpPr>
            <p:spPr bwMode="auto">
              <a:xfrm>
                <a:off x="1120" y="28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2" name="Line 212"/>
              <p:cNvSpPr>
                <a:spLocks noChangeShapeType="1"/>
              </p:cNvSpPr>
              <p:nvPr/>
            </p:nvSpPr>
            <p:spPr bwMode="auto">
              <a:xfrm>
                <a:off x="1120" y="276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3" name="Line 213"/>
              <p:cNvSpPr>
                <a:spLocks noChangeShapeType="1"/>
              </p:cNvSpPr>
              <p:nvPr/>
            </p:nvSpPr>
            <p:spPr bwMode="auto">
              <a:xfrm>
                <a:off x="1120" y="2673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4" name="Line 214"/>
              <p:cNvSpPr>
                <a:spLocks noChangeShapeType="1"/>
              </p:cNvSpPr>
              <p:nvPr/>
            </p:nvSpPr>
            <p:spPr bwMode="auto">
              <a:xfrm>
                <a:off x="1120" y="259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5" name="Line 215"/>
              <p:cNvSpPr>
                <a:spLocks noChangeShapeType="1"/>
              </p:cNvSpPr>
              <p:nvPr/>
            </p:nvSpPr>
            <p:spPr bwMode="auto">
              <a:xfrm>
                <a:off x="1120" y="253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6" name="Line 216"/>
              <p:cNvSpPr>
                <a:spLocks noChangeShapeType="1"/>
              </p:cNvSpPr>
              <p:nvPr/>
            </p:nvSpPr>
            <p:spPr bwMode="auto">
              <a:xfrm>
                <a:off x="1120" y="207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7" name="Line 217"/>
              <p:cNvSpPr>
                <a:spLocks noChangeShapeType="1"/>
              </p:cNvSpPr>
              <p:nvPr/>
            </p:nvSpPr>
            <p:spPr bwMode="auto">
              <a:xfrm>
                <a:off x="1120" y="184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8" name="Line 218"/>
              <p:cNvSpPr>
                <a:spLocks noChangeShapeType="1"/>
              </p:cNvSpPr>
              <p:nvPr/>
            </p:nvSpPr>
            <p:spPr bwMode="auto">
              <a:xfrm>
                <a:off x="1120" y="1682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19" name="Line 219"/>
              <p:cNvSpPr>
                <a:spLocks noChangeShapeType="1"/>
              </p:cNvSpPr>
              <p:nvPr/>
            </p:nvSpPr>
            <p:spPr bwMode="auto">
              <a:xfrm>
                <a:off x="1120" y="155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0" name="Line 220"/>
              <p:cNvSpPr>
                <a:spLocks noChangeShapeType="1"/>
              </p:cNvSpPr>
              <p:nvPr/>
            </p:nvSpPr>
            <p:spPr bwMode="auto">
              <a:xfrm>
                <a:off x="1120" y="145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1" name="Line 221"/>
              <p:cNvSpPr>
                <a:spLocks noChangeShapeType="1"/>
              </p:cNvSpPr>
              <p:nvPr/>
            </p:nvSpPr>
            <p:spPr bwMode="auto">
              <a:xfrm>
                <a:off x="1120" y="13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2" name="Line 222"/>
              <p:cNvSpPr>
                <a:spLocks noChangeShapeType="1"/>
              </p:cNvSpPr>
              <p:nvPr/>
            </p:nvSpPr>
            <p:spPr bwMode="auto">
              <a:xfrm>
                <a:off x="1120" y="1288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3" name="Line 223"/>
              <p:cNvSpPr>
                <a:spLocks noChangeShapeType="1"/>
              </p:cNvSpPr>
              <p:nvPr/>
            </p:nvSpPr>
            <p:spPr bwMode="auto">
              <a:xfrm>
                <a:off x="1120" y="1219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4" name="Line 224"/>
              <p:cNvSpPr>
                <a:spLocks noChangeShapeType="1"/>
              </p:cNvSpPr>
              <p:nvPr/>
            </p:nvSpPr>
            <p:spPr bwMode="auto">
              <a:xfrm>
                <a:off x="1120" y="76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5" name="Line 225"/>
              <p:cNvSpPr>
                <a:spLocks noChangeShapeType="1"/>
              </p:cNvSpPr>
              <p:nvPr/>
            </p:nvSpPr>
            <p:spPr bwMode="auto">
              <a:xfrm>
                <a:off x="1120" y="53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6" name="Line 226"/>
              <p:cNvSpPr>
                <a:spLocks noChangeShapeType="1"/>
              </p:cNvSpPr>
              <p:nvPr/>
            </p:nvSpPr>
            <p:spPr bwMode="auto">
              <a:xfrm>
                <a:off x="1120" y="37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7" name="Line 227"/>
              <p:cNvSpPr>
                <a:spLocks noChangeShapeType="1"/>
              </p:cNvSpPr>
              <p:nvPr/>
            </p:nvSpPr>
            <p:spPr bwMode="auto">
              <a:xfrm>
                <a:off x="454" y="1918"/>
                <a:ext cx="68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8" name="Freeform 228"/>
              <p:cNvSpPr>
                <a:spLocks/>
              </p:cNvSpPr>
              <p:nvPr/>
            </p:nvSpPr>
            <p:spPr bwMode="auto">
              <a:xfrm>
                <a:off x="454" y="1913"/>
                <a:ext cx="68" cy="15"/>
              </a:xfrm>
              <a:custGeom>
                <a:avLst/>
                <a:gdLst>
                  <a:gd name="T0" fmla="*/ 0 w 68"/>
                  <a:gd name="T1" fmla="*/ 0 h 15"/>
                  <a:gd name="T2" fmla="*/ 28 w 68"/>
                  <a:gd name="T3" fmla="*/ 5 h 15"/>
                  <a:gd name="T4" fmla="*/ 53 w 68"/>
                  <a:gd name="T5" fmla="*/ 10 h 15"/>
                  <a:gd name="T6" fmla="*/ 68 w 6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0"/>
                    </a:moveTo>
                    <a:lnTo>
                      <a:pt x="28" y="5"/>
                    </a:lnTo>
                    <a:lnTo>
                      <a:pt x="53" y="10"/>
                    </a:lnTo>
                    <a:lnTo>
                      <a:pt x="68" y="1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29" name="Freeform 229"/>
              <p:cNvSpPr>
                <a:spLocks/>
              </p:cNvSpPr>
              <p:nvPr/>
            </p:nvSpPr>
            <p:spPr bwMode="auto">
              <a:xfrm>
                <a:off x="454" y="1862"/>
                <a:ext cx="38" cy="16"/>
              </a:xfrm>
              <a:custGeom>
                <a:avLst/>
                <a:gdLst>
                  <a:gd name="T0" fmla="*/ 0 w 38"/>
                  <a:gd name="T1" fmla="*/ 0 h 16"/>
                  <a:gd name="T2" fmla="*/ 17 w 38"/>
                  <a:gd name="T3" fmla="*/ 5 h 16"/>
                  <a:gd name="T4" fmla="*/ 38 w 3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lnTo>
                      <a:pt x="17" y="5"/>
                    </a:lnTo>
                    <a:lnTo>
                      <a:pt x="38" y="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0" name="Freeform 230"/>
              <p:cNvSpPr>
                <a:spLocks/>
              </p:cNvSpPr>
              <p:nvPr/>
            </p:nvSpPr>
            <p:spPr bwMode="auto">
              <a:xfrm>
                <a:off x="454" y="1857"/>
                <a:ext cx="68" cy="71"/>
              </a:xfrm>
              <a:custGeom>
                <a:avLst/>
                <a:gdLst>
                  <a:gd name="T0" fmla="*/ 0 w 68"/>
                  <a:gd name="T1" fmla="*/ 0 h 71"/>
                  <a:gd name="T2" fmla="*/ 15 w 68"/>
                  <a:gd name="T3" fmla="*/ 5 h 71"/>
                  <a:gd name="T4" fmla="*/ 25 w 68"/>
                  <a:gd name="T5" fmla="*/ 10 h 71"/>
                  <a:gd name="T6" fmla="*/ 38 w 68"/>
                  <a:gd name="T7" fmla="*/ 21 h 71"/>
                  <a:gd name="T8" fmla="*/ 48 w 68"/>
                  <a:gd name="T9" fmla="*/ 31 h 71"/>
                  <a:gd name="T10" fmla="*/ 58 w 68"/>
                  <a:gd name="T11" fmla="*/ 46 h 71"/>
                  <a:gd name="T12" fmla="*/ 63 w 68"/>
                  <a:gd name="T13" fmla="*/ 56 h 71"/>
                  <a:gd name="T14" fmla="*/ 68 w 68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71">
                    <a:moveTo>
                      <a:pt x="0" y="0"/>
                    </a:moveTo>
                    <a:lnTo>
                      <a:pt x="15" y="5"/>
                    </a:lnTo>
                    <a:lnTo>
                      <a:pt x="25" y="10"/>
                    </a:lnTo>
                    <a:lnTo>
                      <a:pt x="38" y="21"/>
                    </a:lnTo>
                    <a:lnTo>
                      <a:pt x="48" y="31"/>
                    </a:lnTo>
                    <a:lnTo>
                      <a:pt x="58" y="46"/>
                    </a:lnTo>
                    <a:lnTo>
                      <a:pt x="63" y="56"/>
                    </a:lnTo>
                    <a:lnTo>
                      <a:pt x="68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1" name="Line 231"/>
              <p:cNvSpPr>
                <a:spLocks noChangeShapeType="1"/>
              </p:cNvSpPr>
              <p:nvPr/>
            </p:nvSpPr>
            <p:spPr bwMode="auto">
              <a:xfrm flipV="1">
                <a:off x="454" y="1913"/>
                <a:ext cx="1" cy="2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2" name="Line 232"/>
              <p:cNvSpPr>
                <a:spLocks noChangeShapeType="1"/>
              </p:cNvSpPr>
              <p:nvPr/>
            </p:nvSpPr>
            <p:spPr bwMode="auto">
              <a:xfrm>
                <a:off x="393" y="1712"/>
                <a:ext cx="1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3" name="Line 233"/>
              <p:cNvSpPr>
                <a:spLocks noChangeShapeType="1"/>
              </p:cNvSpPr>
              <p:nvPr/>
            </p:nvSpPr>
            <p:spPr bwMode="auto">
              <a:xfrm>
                <a:off x="403" y="1723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4" name="Line 234"/>
              <p:cNvSpPr>
                <a:spLocks noChangeShapeType="1"/>
              </p:cNvSpPr>
              <p:nvPr/>
            </p:nvSpPr>
            <p:spPr bwMode="auto">
              <a:xfrm>
                <a:off x="418" y="1733"/>
                <a:ext cx="2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5" name="Line 235"/>
              <p:cNvSpPr>
                <a:spLocks noChangeShapeType="1"/>
              </p:cNvSpPr>
              <p:nvPr/>
            </p:nvSpPr>
            <p:spPr bwMode="auto">
              <a:xfrm>
                <a:off x="438" y="1743"/>
                <a:ext cx="23" cy="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6" name="Line 236"/>
              <p:cNvSpPr>
                <a:spLocks noChangeShapeType="1"/>
              </p:cNvSpPr>
              <p:nvPr/>
            </p:nvSpPr>
            <p:spPr bwMode="auto">
              <a:xfrm>
                <a:off x="461" y="1745"/>
                <a:ext cx="2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7" name="Line 237"/>
              <p:cNvSpPr>
                <a:spLocks noChangeShapeType="1"/>
              </p:cNvSpPr>
              <p:nvPr/>
            </p:nvSpPr>
            <p:spPr bwMode="auto">
              <a:xfrm flipV="1">
                <a:off x="482" y="1743"/>
                <a:ext cx="25" cy="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8" name="Line 238"/>
              <p:cNvSpPr>
                <a:spLocks noChangeShapeType="1"/>
              </p:cNvSpPr>
              <p:nvPr/>
            </p:nvSpPr>
            <p:spPr bwMode="auto">
              <a:xfrm flipV="1">
                <a:off x="507" y="1733"/>
                <a:ext cx="2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39" name="Line 239"/>
              <p:cNvSpPr>
                <a:spLocks noChangeShapeType="1"/>
              </p:cNvSpPr>
              <p:nvPr/>
            </p:nvSpPr>
            <p:spPr bwMode="auto">
              <a:xfrm flipV="1">
                <a:off x="527" y="1723"/>
                <a:ext cx="1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0" name="Line 240"/>
              <p:cNvSpPr>
                <a:spLocks noChangeShapeType="1"/>
              </p:cNvSpPr>
              <p:nvPr/>
            </p:nvSpPr>
            <p:spPr bwMode="auto">
              <a:xfrm flipV="1">
                <a:off x="543" y="1712"/>
                <a:ext cx="1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1" name="Freeform 241"/>
              <p:cNvSpPr>
                <a:spLocks/>
              </p:cNvSpPr>
              <p:nvPr/>
            </p:nvSpPr>
            <p:spPr bwMode="auto">
              <a:xfrm>
                <a:off x="423" y="1733"/>
                <a:ext cx="99" cy="10"/>
              </a:xfrm>
              <a:custGeom>
                <a:avLst/>
                <a:gdLst>
                  <a:gd name="T0" fmla="*/ 0 w 99"/>
                  <a:gd name="T1" fmla="*/ 0 h 10"/>
                  <a:gd name="T2" fmla="*/ 15 w 99"/>
                  <a:gd name="T3" fmla="*/ 5 h 10"/>
                  <a:gd name="T4" fmla="*/ 36 w 99"/>
                  <a:gd name="T5" fmla="*/ 10 h 10"/>
                  <a:gd name="T6" fmla="*/ 64 w 99"/>
                  <a:gd name="T7" fmla="*/ 10 h 10"/>
                  <a:gd name="T8" fmla="*/ 84 w 99"/>
                  <a:gd name="T9" fmla="*/ 5 h 10"/>
                  <a:gd name="T10" fmla="*/ 99 w 9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9" h="10">
                    <a:moveTo>
                      <a:pt x="0" y="0"/>
                    </a:moveTo>
                    <a:lnTo>
                      <a:pt x="15" y="5"/>
                    </a:lnTo>
                    <a:lnTo>
                      <a:pt x="36" y="10"/>
                    </a:lnTo>
                    <a:lnTo>
                      <a:pt x="64" y="10"/>
                    </a:lnTo>
                    <a:lnTo>
                      <a:pt x="84" y="5"/>
                    </a:lnTo>
                    <a:lnTo>
                      <a:pt x="99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2" name="Freeform 242"/>
              <p:cNvSpPr>
                <a:spLocks/>
              </p:cNvSpPr>
              <p:nvPr/>
            </p:nvSpPr>
            <p:spPr bwMode="auto">
              <a:xfrm>
                <a:off x="403" y="1723"/>
                <a:ext cx="140" cy="15"/>
              </a:xfrm>
              <a:custGeom>
                <a:avLst/>
                <a:gdLst>
                  <a:gd name="T0" fmla="*/ 0 w 140"/>
                  <a:gd name="T1" fmla="*/ 0 h 15"/>
                  <a:gd name="T2" fmla="*/ 10 w 140"/>
                  <a:gd name="T3" fmla="*/ 5 h 15"/>
                  <a:gd name="T4" fmla="*/ 25 w 140"/>
                  <a:gd name="T5" fmla="*/ 10 h 15"/>
                  <a:gd name="T6" fmla="*/ 56 w 140"/>
                  <a:gd name="T7" fmla="*/ 15 h 15"/>
                  <a:gd name="T8" fmla="*/ 84 w 140"/>
                  <a:gd name="T9" fmla="*/ 15 h 15"/>
                  <a:gd name="T10" fmla="*/ 114 w 140"/>
                  <a:gd name="T11" fmla="*/ 10 h 15"/>
                  <a:gd name="T12" fmla="*/ 129 w 140"/>
                  <a:gd name="T13" fmla="*/ 5 h 15"/>
                  <a:gd name="T14" fmla="*/ 140 w 14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5">
                    <a:moveTo>
                      <a:pt x="0" y="0"/>
                    </a:moveTo>
                    <a:lnTo>
                      <a:pt x="10" y="5"/>
                    </a:lnTo>
                    <a:lnTo>
                      <a:pt x="25" y="10"/>
                    </a:lnTo>
                    <a:lnTo>
                      <a:pt x="56" y="15"/>
                    </a:lnTo>
                    <a:lnTo>
                      <a:pt x="84" y="15"/>
                    </a:lnTo>
                    <a:lnTo>
                      <a:pt x="114" y="10"/>
                    </a:lnTo>
                    <a:lnTo>
                      <a:pt x="129" y="5"/>
                    </a:lnTo>
                    <a:lnTo>
                      <a:pt x="14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3" name="Line 243"/>
              <p:cNvSpPr>
                <a:spLocks noChangeShapeType="1"/>
              </p:cNvSpPr>
              <p:nvPr/>
            </p:nvSpPr>
            <p:spPr bwMode="auto">
              <a:xfrm>
                <a:off x="454" y="1662"/>
                <a:ext cx="109" cy="3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4" name="Line 244"/>
              <p:cNvSpPr>
                <a:spLocks noChangeShapeType="1"/>
              </p:cNvSpPr>
              <p:nvPr/>
            </p:nvSpPr>
            <p:spPr bwMode="auto">
              <a:xfrm>
                <a:off x="454" y="1657"/>
                <a:ext cx="109" cy="3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5" name="Freeform 245"/>
              <p:cNvSpPr>
                <a:spLocks/>
              </p:cNvSpPr>
              <p:nvPr/>
            </p:nvSpPr>
            <p:spPr bwMode="auto">
              <a:xfrm>
                <a:off x="469" y="1616"/>
                <a:ext cx="53" cy="51"/>
              </a:xfrm>
              <a:custGeom>
                <a:avLst/>
                <a:gdLst>
                  <a:gd name="T0" fmla="*/ 0 w 53"/>
                  <a:gd name="T1" fmla="*/ 46 h 51"/>
                  <a:gd name="T2" fmla="*/ 28 w 53"/>
                  <a:gd name="T3" fmla="*/ 51 h 51"/>
                  <a:gd name="T4" fmla="*/ 43 w 53"/>
                  <a:gd name="T5" fmla="*/ 51 h 51"/>
                  <a:gd name="T6" fmla="*/ 53 w 53"/>
                  <a:gd name="T7" fmla="*/ 41 h 51"/>
                  <a:gd name="T8" fmla="*/ 53 w 53"/>
                  <a:gd name="T9" fmla="*/ 30 h 51"/>
                  <a:gd name="T10" fmla="*/ 48 w 53"/>
                  <a:gd name="T11" fmla="*/ 20 h 51"/>
                  <a:gd name="T12" fmla="*/ 38 w 53"/>
                  <a:gd name="T13" fmla="*/ 10 h 51"/>
                  <a:gd name="T14" fmla="*/ 23 w 53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1">
                    <a:moveTo>
                      <a:pt x="0" y="46"/>
                    </a:moveTo>
                    <a:lnTo>
                      <a:pt x="28" y="51"/>
                    </a:lnTo>
                    <a:lnTo>
                      <a:pt x="43" y="51"/>
                    </a:lnTo>
                    <a:lnTo>
                      <a:pt x="53" y="41"/>
                    </a:lnTo>
                    <a:lnTo>
                      <a:pt x="53" y="30"/>
                    </a:lnTo>
                    <a:lnTo>
                      <a:pt x="48" y="20"/>
                    </a:lnTo>
                    <a:lnTo>
                      <a:pt x="38" y="10"/>
                    </a:lnTo>
                    <a:lnTo>
                      <a:pt x="23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6" name="Freeform 246"/>
              <p:cNvSpPr>
                <a:spLocks/>
              </p:cNvSpPr>
              <p:nvPr/>
            </p:nvSpPr>
            <p:spPr bwMode="auto">
              <a:xfrm>
                <a:off x="454" y="1585"/>
                <a:ext cx="68" cy="36"/>
              </a:xfrm>
              <a:custGeom>
                <a:avLst/>
                <a:gdLst>
                  <a:gd name="T0" fmla="*/ 0 w 68"/>
                  <a:gd name="T1" fmla="*/ 21 h 36"/>
                  <a:gd name="T2" fmla="*/ 53 w 68"/>
                  <a:gd name="T3" fmla="*/ 36 h 36"/>
                  <a:gd name="T4" fmla="*/ 63 w 68"/>
                  <a:gd name="T5" fmla="*/ 36 h 36"/>
                  <a:gd name="T6" fmla="*/ 68 w 68"/>
                  <a:gd name="T7" fmla="*/ 31 h 36"/>
                  <a:gd name="T8" fmla="*/ 68 w 68"/>
                  <a:gd name="T9" fmla="*/ 16 h 36"/>
                  <a:gd name="T10" fmla="*/ 58 w 68"/>
                  <a:gd name="T11" fmla="*/ 5 h 36"/>
                  <a:gd name="T12" fmla="*/ 48 w 6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36">
                    <a:moveTo>
                      <a:pt x="0" y="21"/>
                    </a:moveTo>
                    <a:lnTo>
                      <a:pt x="53" y="36"/>
                    </a:lnTo>
                    <a:lnTo>
                      <a:pt x="63" y="36"/>
                    </a:lnTo>
                    <a:lnTo>
                      <a:pt x="68" y="31"/>
                    </a:lnTo>
                    <a:lnTo>
                      <a:pt x="68" y="16"/>
                    </a:lnTo>
                    <a:lnTo>
                      <a:pt x="58" y="5"/>
                    </a:lnTo>
                    <a:lnTo>
                      <a:pt x="4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7" name="Freeform 247"/>
              <p:cNvSpPr>
                <a:spLocks/>
              </p:cNvSpPr>
              <p:nvPr/>
            </p:nvSpPr>
            <p:spPr bwMode="auto">
              <a:xfrm>
                <a:off x="454" y="1601"/>
                <a:ext cx="68" cy="15"/>
              </a:xfrm>
              <a:custGeom>
                <a:avLst/>
                <a:gdLst>
                  <a:gd name="T0" fmla="*/ 0 w 68"/>
                  <a:gd name="T1" fmla="*/ 0 h 15"/>
                  <a:gd name="T2" fmla="*/ 53 w 68"/>
                  <a:gd name="T3" fmla="*/ 15 h 15"/>
                  <a:gd name="T4" fmla="*/ 63 w 68"/>
                  <a:gd name="T5" fmla="*/ 15 h 15"/>
                  <a:gd name="T6" fmla="*/ 68 w 68"/>
                  <a:gd name="T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0"/>
                    </a:moveTo>
                    <a:lnTo>
                      <a:pt x="53" y="15"/>
                    </a:lnTo>
                    <a:lnTo>
                      <a:pt x="63" y="15"/>
                    </a:lnTo>
                    <a:lnTo>
                      <a:pt x="68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8" name="Line 248"/>
              <p:cNvSpPr>
                <a:spLocks noChangeShapeType="1"/>
              </p:cNvSpPr>
              <p:nvPr/>
            </p:nvSpPr>
            <p:spPr bwMode="auto">
              <a:xfrm>
                <a:off x="413" y="1550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49" name="Line 249"/>
              <p:cNvSpPr>
                <a:spLocks noChangeShapeType="1"/>
              </p:cNvSpPr>
              <p:nvPr/>
            </p:nvSpPr>
            <p:spPr bwMode="auto">
              <a:xfrm>
                <a:off x="418" y="1545"/>
                <a:ext cx="9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0" name="Line 250"/>
              <p:cNvSpPr>
                <a:spLocks noChangeShapeType="1"/>
              </p:cNvSpPr>
              <p:nvPr/>
            </p:nvSpPr>
            <p:spPr bwMode="auto">
              <a:xfrm>
                <a:off x="413" y="1540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1" name="Line 251"/>
              <p:cNvSpPr>
                <a:spLocks noChangeShapeType="1"/>
              </p:cNvSpPr>
              <p:nvPr/>
            </p:nvSpPr>
            <p:spPr bwMode="auto">
              <a:xfrm>
                <a:off x="413" y="1489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2" name="Line 252"/>
              <p:cNvSpPr>
                <a:spLocks noChangeShapeType="1"/>
              </p:cNvSpPr>
              <p:nvPr/>
            </p:nvSpPr>
            <p:spPr bwMode="auto">
              <a:xfrm>
                <a:off x="418" y="1484"/>
                <a:ext cx="9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3" name="Line 253"/>
              <p:cNvSpPr>
                <a:spLocks noChangeShapeType="1"/>
              </p:cNvSpPr>
              <p:nvPr/>
            </p:nvSpPr>
            <p:spPr bwMode="auto">
              <a:xfrm>
                <a:off x="413" y="1479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4" name="Line 254"/>
              <p:cNvSpPr>
                <a:spLocks noChangeShapeType="1"/>
              </p:cNvSpPr>
              <p:nvPr/>
            </p:nvSpPr>
            <p:spPr bwMode="auto">
              <a:xfrm flipV="1">
                <a:off x="413" y="1524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5" name="Line 255"/>
              <p:cNvSpPr>
                <a:spLocks noChangeShapeType="1"/>
              </p:cNvSpPr>
              <p:nvPr/>
            </p:nvSpPr>
            <p:spPr bwMode="auto">
              <a:xfrm flipV="1">
                <a:off x="413" y="1463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6" name="Line 256"/>
              <p:cNvSpPr>
                <a:spLocks noChangeShapeType="1"/>
              </p:cNvSpPr>
              <p:nvPr/>
            </p:nvSpPr>
            <p:spPr bwMode="auto">
              <a:xfrm flipV="1">
                <a:off x="461" y="1489"/>
                <a:ext cx="1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7" name="Line 257"/>
              <p:cNvSpPr>
                <a:spLocks noChangeShapeType="1"/>
              </p:cNvSpPr>
              <p:nvPr/>
            </p:nvSpPr>
            <p:spPr bwMode="auto">
              <a:xfrm flipV="1">
                <a:off x="517" y="1524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8" name="Line 258"/>
              <p:cNvSpPr>
                <a:spLocks noChangeShapeType="1"/>
              </p:cNvSpPr>
              <p:nvPr/>
            </p:nvSpPr>
            <p:spPr bwMode="auto">
              <a:xfrm flipV="1">
                <a:off x="517" y="1463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59" name="Line 259"/>
              <p:cNvSpPr>
                <a:spLocks noChangeShapeType="1"/>
              </p:cNvSpPr>
              <p:nvPr/>
            </p:nvSpPr>
            <p:spPr bwMode="auto">
              <a:xfrm flipV="1">
                <a:off x="413" y="1550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0" name="Line 260"/>
              <p:cNvSpPr>
                <a:spLocks noChangeShapeType="1"/>
              </p:cNvSpPr>
              <p:nvPr/>
            </p:nvSpPr>
            <p:spPr bwMode="auto">
              <a:xfrm flipV="1">
                <a:off x="413" y="1550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1" name="Line 261"/>
              <p:cNvSpPr>
                <a:spLocks noChangeShapeType="1"/>
              </p:cNvSpPr>
              <p:nvPr/>
            </p:nvSpPr>
            <p:spPr bwMode="auto">
              <a:xfrm>
                <a:off x="413" y="1535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2" name="Line 262"/>
              <p:cNvSpPr>
                <a:spLocks noChangeShapeType="1"/>
              </p:cNvSpPr>
              <p:nvPr/>
            </p:nvSpPr>
            <p:spPr bwMode="auto">
              <a:xfrm>
                <a:off x="413" y="1529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3" name="Line 263"/>
              <p:cNvSpPr>
                <a:spLocks noChangeShapeType="1"/>
              </p:cNvSpPr>
              <p:nvPr/>
            </p:nvSpPr>
            <p:spPr bwMode="auto">
              <a:xfrm flipV="1">
                <a:off x="413" y="1489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4" name="Line 264"/>
              <p:cNvSpPr>
                <a:spLocks noChangeShapeType="1"/>
              </p:cNvSpPr>
              <p:nvPr/>
            </p:nvSpPr>
            <p:spPr bwMode="auto">
              <a:xfrm flipV="1">
                <a:off x="413" y="1489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5" name="Line 265"/>
              <p:cNvSpPr>
                <a:spLocks noChangeShapeType="1"/>
              </p:cNvSpPr>
              <p:nvPr/>
            </p:nvSpPr>
            <p:spPr bwMode="auto">
              <a:xfrm>
                <a:off x="413" y="1474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6" name="Line 266"/>
              <p:cNvSpPr>
                <a:spLocks noChangeShapeType="1"/>
              </p:cNvSpPr>
              <p:nvPr/>
            </p:nvSpPr>
            <p:spPr bwMode="auto">
              <a:xfrm>
                <a:off x="413" y="1468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7" name="Line 267"/>
              <p:cNvSpPr>
                <a:spLocks noChangeShapeType="1"/>
              </p:cNvSpPr>
              <p:nvPr/>
            </p:nvSpPr>
            <p:spPr bwMode="auto">
              <a:xfrm>
                <a:off x="512" y="1550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8" name="Line 268"/>
              <p:cNvSpPr>
                <a:spLocks noChangeShapeType="1"/>
              </p:cNvSpPr>
              <p:nvPr/>
            </p:nvSpPr>
            <p:spPr bwMode="auto">
              <a:xfrm>
                <a:off x="507" y="1550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69" name="Line 269"/>
              <p:cNvSpPr>
                <a:spLocks noChangeShapeType="1"/>
              </p:cNvSpPr>
              <p:nvPr/>
            </p:nvSpPr>
            <p:spPr bwMode="auto">
              <a:xfrm flipV="1">
                <a:off x="507" y="1535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0" name="Line 270"/>
              <p:cNvSpPr>
                <a:spLocks noChangeShapeType="1"/>
              </p:cNvSpPr>
              <p:nvPr/>
            </p:nvSpPr>
            <p:spPr bwMode="auto">
              <a:xfrm flipV="1">
                <a:off x="512" y="1529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1" name="Line 271"/>
              <p:cNvSpPr>
                <a:spLocks noChangeShapeType="1"/>
              </p:cNvSpPr>
              <p:nvPr/>
            </p:nvSpPr>
            <p:spPr bwMode="auto">
              <a:xfrm>
                <a:off x="512" y="1489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2" name="Line 272"/>
              <p:cNvSpPr>
                <a:spLocks noChangeShapeType="1"/>
              </p:cNvSpPr>
              <p:nvPr/>
            </p:nvSpPr>
            <p:spPr bwMode="auto">
              <a:xfrm>
                <a:off x="507" y="1489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3" name="Line 273"/>
              <p:cNvSpPr>
                <a:spLocks noChangeShapeType="1"/>
              </p:cNvSpPr>
              <p:nvPr/>
            </p:nvSpPr>
            <p:spPr bwMode="auto">
              <a:xfrm flipV="1">
                <a:off x="507" y="1474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4" name="Line 274"/>
              <p:cNvSpPr>
                <a:spLocks noChangeShapeType="1"/>
              </p:cNvSpPr>
              <p:nvPr/>
            </p:nvSpPr>
            <p:spPr bwMode="auto">
              <a:xfrm flipV="1">
                <a:off x="512" y="1468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5" name="Line 275"/>
              <p:cNvSpPr>
                <a:spLocks noChangeShapeType="1"/>
              </p:cNvSpPr>
              <p:nvPr/>
            </p:nvSpPr>
            <p:spPr bwMode="auto">
              <a:xfrm>
                <a:off x="449" y="1387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6" name="Line 276"/>
              <p:cNvSpPr>
                <a:spLocks noChangeShapeType="1"/>
              </p:cNvSpPr>
              <p:nvPr/>
            </p:nvSpPr>
            <p:spPr bwMode="auto">
              <a:xfrm>
                <a:off x="449" y="1382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7" name="Line 277"/>
              <p:cNvSpPr>
                <a:spLocks noChangeShapeType="1"/>
              </p:cNvSpPr>
              <p:nvPr/>
            </p:nvSpPr>
            <p:spPr bwMode="auto">
              <a:xfrm>
                <a:off x="449" y="1377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8" name="Freeform 278"/>
              <p:cNvSpPr>
                <a:spLocks/>
              </p:cNvSpPr>
              <p:nvPr/>
            </p:nvSpPr>
            <p:spPr bwMode="auto">
              <a:xfrm>
                <a:off x="449" y="1377"/>
                <a:ext cx="20" cy="61"/>
              </a:xfrm>
              <a:custGeom>
                <a:avLst/>
                <a:gdLst>
                  <a:gd name="T0" fmla="*/ 0 w 20"/>
                  <a:gd name="T1" fmla="*/ 0 h 61"/>
                  <a:gd name="T2" fmla="*/ 0 w 20"/>
                  <a:gd name="T3" fmla="*/ 61 h 61"/>
                  <a:gd name="T4" fmla="*/ 20 w 20"/>
                  <a:gd name="T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lnTo>
                      <a:pt x="0" y="61"/>
                    </a:lnTo>
                    <a:lnTo>
                      <a:pt x="2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79" name="Freeform 279"/>
              <p:cNvSpPr>
                <a:spLocks/>
              </p:cNvSpPr>
              <p:nvPr/>
            </p:nvSpPr>
            <p:spPr bwMode="auto">
              <a:xfrm>
                <a:off x="497" y="1377"/>
                <a:ext cx="20" cy="61"/>
              </a:xfrm>
              <a:custGeom>
                <a:avLst/>
                <a:gdLst>
                  <a:gd name="T0" fmla="*/ 20 w 20"/>
                  <a:gd name="T1" fmla="*/ 61 h 61"/>
                  <a:gd name="T2" fmla="*/ 20 w 20"/>
                  <a:gd name="T3" fmla="*/ 0 h 61"/>
                  <a:gd name="T4" fmla="*/ 0 w 20"/>
                  <a:gd name="T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20" y="61"/>
                    </a:moveTo>
                    <a:lnTo>
                      <a:pt x="20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0" name="Line 280"/>
              <p:cNvSpPr>
                <a:spLocks noChangeShapeType="1"/>
              </p:cNvSpPr>
              <p:nvPr/>
            </p:nvSpPr>
            <p:spPr bwMode="auto">
              <a:xfrm>
                <a:off x="449" y="1433"/>
                <a:ext cx="2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1" name="Line 281"/>
              <p:cNvSpPr>
                <a:spLocks noChangeShapeType="1"/>
              </p:cNvSpPr>
              <p:nvPr/>
            </p:nvSpPr>
            <p:spPr bwMode="auto">
              <a:xfrm>
                <a:off x="449" y="1428"/>
                <a:ext cx="12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2" name="Line 282"/>
              <p:cNvSpPr>
                <a:spLocks noChangeShapeType="1"/>
              </p:cNvSpPr>
              <p:nvPr/>
            </p:nvSpPr>
            <p:spPr bwMode="auto">
              <a:xfrm>
                <a:off x="449" y="1423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3" name="Line 283"/>
              <p:cNvSpPr>
                <a:spLocks noChangeShapeType="1"/>
              </p:cNvSpPr>
              <p:nvPr/>
            </p:nvSpPr>
            <p:spPr bwMode="auto">
              <a:xfrm>
                <a:off x="449" y="1413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4" name="Line 284"/>
              <p:cNvSpPr>
                <a:spLocks noChangeShapeType="1"/>
              </p:cNvSpPr>
              <p:nvPr/>
            </p:nvSpPr>
            <p:spPr bwMode="auto">
              <a:xfrm flipH="1" flipV="1">
                <a:off x="512" y="1377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5" name="Line 285"/>
              <p:cNvSpPr>
                <a:spLocks noChangeShapeType="1"/>
              </p:cNvSpPr>
              <p:nvPr/>
            </p:nvSpPr>
            <p:spPr bwMode="auto">
              <a:xfrm flipH="1" flipV="1">
                <a:off x="507" y="1377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6" name="Line 286"/>
              <p:cNvSpPr>
                <a:spLocks noChangeShapeType="1"/>
              </p:cNvSpPr>
              <p:nvPr/>
            </p:nvSpPr>
            <p:spPr bwMode="auto">
              <a:xfrm flipH="1" flipV="1">
                <a:off x="502" y="1377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7" name="Line 287"/>
              <p:cNvSpPr>
                <a:spLocks noChangeShapeType="1"/>
              </p:cNvSpPr>
              <p:nvPr/>
            </p:nvSpPr>
            <p:spPr bwMode="auto">
              <a:xfrm flipH="1" flipV="1">
                <a:off x="497" y="1377"/>
                <a:ext cx="2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8" name="Line 288"/>
              <p:cNvSpPr>
                <a:spLocks noChangeShapeType="1"/>
              </p:cNvSpPr>
              <p:nvPr/>
            </p:nvSpPr>
            <p:spPr bwMode="auto">
              <a:xfrm flipV="1">
                <a:off x="393" y="1334"/>
                <a:ext cx="10" cy="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89" name="Line 289"/>
              <p:cNvSpPr>
                <a:spLocks noChangeShapeType="1"/>
              </p:cNvSpPr>
              <p:nvPr/>
            </p:nvSpPr>
            <p:spPr bwMode="auto">
              <a:xfrm flipV="1">
                <a:off x="403" y="1324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0" name="Line 290"/>
              <p:cNvSpPr>
                <a:spLocks noChangeShapeType="1"/>
              </p:cNvSpPr>
              <p:nvPr/>
            </p:nvSpPr>
            <p:spPr bwMode="auto">
              <a:xfrm flipV="1">
                <a:off x="418" y="1313"/>
                <a:ext cx="2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1" name="Line 291"/>
              <p:cNvSpPr>
                <a:spLocks noChangeShapeType="1"/>
              </p:cNvSpPr>
              <p:nvPr/>
            </p:nvSpPr>
            <p:spPr bwMode="auto">
              <a:xfrm flipV="1">
                <a:off x="438" y="1308"/>
                <a:ext cx="23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2" name="Line 292"/>
              <p:cNvSpPr>
                <a:spLocks noChangeShapeType="1"/>
              </p:cNvSpPr>
              <p:nvPr/>
            </p:nvSpPr>
            <p:spPr bwMode="auto">
              <a:xfrm>
                <a:off x="461" y="1308"/>
                <a:ext cx="2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3" name="Line 293"/>
              <p:cNvSpPr>
                <a:spLocks noChangeShapeType="1"/>
              </p:cNvSpPr>
              <p:nvPr/>
            </p:nvSpPr>
            <p:spPr bwMode="auto">
              <a:xfrm>
                <a:off x="482" y="1308"/>
                <a:ext cx="2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4" name="Line 294"/>
              <p:cNvSpPr>
                <a:spLocks noChangeShapeType="1"/>
              </p:cNvSpPr>
              <p:nvPr/>
            </p:nvSpPr>
            <p:spPr bwMode="auto">
              <a:xfrm>
                <a:off x="507" y="1313"/>
                <a:ext cx="2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5" name="Line 295"/>
              <p:cNvSpPr>
                <a:spLocks noChangeShapeType="1"/>
              </p:cNvSpPr>
              <p:nvPr/>
            </p:nvSpPr>
            <p:spPr bwMode="auto">
              <a:xfrm>
                <a:off x="527" y="1324"/>
                <a:ext cx="1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6" name="Line 296"/>
              <p:cNvSpPr>
                <a:spLocks noChangeShapeType="1"/>
              </p:cNvSpPr>
              <p:nvPr/>
            </p:nvSpPr>
            <p:spPr bwMode="auto">
              <a:xfrm>
                <a:off x="543" y="1334"/>
                <a:ext cx="1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7" name="Freeform 297"/>
              <p:cNvSpPr>
                <a:spLocks/>
              </p:cNvSpPr>
              <p:nvPr/>
            </p:nvSpPr>
            <p:spPr bwMode="auto">
              <a:xfrm>
                <a:off x="423" y="1313"/>
                <a:ext cx="99" cy="11"/>
              </a:xfrm>
              <a:custGeom>
                <a:avLst/>
                <a:gdLst>
                  <a:gd name="T0" fmla="*/ 0 w 99"/>
                  <a:gd name="T1" fmla="*/ 11 h 11"/>
                  <a:gd name="T2" fmla="*/ 15 w 99"/>
                  <a:gd name="T3" fmla="*/ 5 h 11"/>
                  <a:gd name="T4" fmla="*/ 36 w 99"/>
                  <a:gd name="T5" fmla="*/ 0 h 11"/>
                  <a:gd name="T6" fmla="*/ 64 w 99"/>
                  <a:gd name="T7" fmla="*/ 0 h 11"/>
                  <a:gd name="T8" fmla="*/ 84 w 99"/>
                  <a:gd name="T9" fmla="*/ 5 h 11"/>
                  <a:gd name="T10" fmla="*/ 99 w 99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9" h="11">
                    <a:moveTo>
                      <a:pt x="0" y="11"/>
                    </a:moveTo>
                    <a:lnTo>
                      <a:pt x="15" y="5"/>
                    </a:lnTo>
                    <a:lnTo>
                      <a:pt x="36" y="0"/>
                    </a:lnTo>
                    <a:lnTo>
                      <a:pt x="64" y="0"/>
                    </a:lnTo>
                    <a:lnTo>
                      <a:pt x="84" y="5"/>
                    </a:lnTo>
                    <a:lnTo>
                      <a:pt x="99" y="1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8" name="Freeform 298"/>
              <p:cNvSpPr>
                <a:spLocks/>
              </p:cNvSpPr>
              <p:nvPr/>
            </p:nvSpPr>
            <p:spPr bwMode="auto">
              <a:xfrm>
                <a:off x="403" y="1318"/>
                <a:ext cx="140" cy="16"/>
              </a:xfrm>
              <a:custGeom>
                <a:avLst/>
                <a:gdLst>
                  <a:gd name="T0" fmla="*/ 0 w 140"/>
                  <a:gd name="T1" fmla="*/ 16 h 16"/>
                  <a:gd name="T2" fmla="*/ 10 w 140"/>
                  <a:gd name="T3" fmla="*/ 11 h 16"/>
                  <a:gd name="T4" fmla="*/ 25 w 140"/>
                  <a:gd name="T5" fmla="*/ 6 h 16"/>
                  <a:gd name="T6" fmla="*/ 56 w 140"/>
                  <a:gd name="T7" fmla="*/ 0 h 16"/>
                  <a:gd name="T8" fmla="*/ 84 w 140"/>
                  <a:gd name="T9" fmla="*/ 0 h 16"/>
                  <a:gd name="T10" fmla="*/ 114 w 140"/>
                  <a:gd name="T11" fmla="*/ 6 h 16"/>
                  <a:gd name="T12" fmla="*/ 129 w 140"/>
                  <a:gd name="T13" fmla="*/ 11 h 16"/>
                  <a:gd name="T14" fmla="*/ 140 w 140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6">
                    <a:moveTo>
                      <a:pt x="0" y="16"/>
                    </a:moveTo>
                    <a:lnTo>
                      <a:pt x="10" y="11"/>
                    </a:lnTo>
                    <a:lnTo>
                      <a:pt x="25" y="6"/>
                    </a:lnTo>
                    <a:lnTo>
                      <a:pt x="56" y="0"/>
                    </a:lnTo>
                    <a:lnTo>
                      <a:pt x="84" y="0"/>
                    </a:lnTo>
                    <a:lnTo>
                      <a:pt x="114" y="6"/>
                    </a:lnTo>
                    <a:lnTo>
                      <a:pt x="129" y="11"/>
                    </a:lnTo>
                    <a:lnTo>
                      <a:pt x="140" y="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99" name="Line 299"/>
              <p:cNvSpPr>
                <a:spLocks noChangeShapeType="1"/>
              </p:cNvSpPr>
              <p:nvPr/>
            </p:nvSpPr>
            <p:spPr bwMode="auto">
              <a:xfrm flipV="1">
                <a:off x="4996" y="243"/>
                <a:ext cx="1" cy="274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0" name="Line 300"/>
              <p:cNvSpPr>
                <a:spLocks noChangeShapeType="1"/>
              </p:cNvSpPr>
              <p:nvPr/>
            </p:nvSpPr>
            <p:spPr bwMode="auto">
              <a:xfrm flipH="1">
                <a:off x="4920" y="2470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1" name="Line 301"/>
              <p:cNvSpPr>
                <a:spLocks noChangeShapeType="1"/>
              </p:cNvSpPr>
              <p:nvPr/>
            </p:nvSpPr>
            <p:spPr bwMode="auto">
              <a:xfrm flipH="1">
                <a:off x="4920" y="1161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2" name="Line 302"/>
              <p:cNvSpPr>
                <a:spLocks noChangeShapeType="1"/>
              </p:cNvSpPr>
              <p:nvPr/>
            </p:nvSpPr>
            <p:spPr bwMode="auto">
              <a:xfrm flipH="1">
                <a:off x="4958" y="299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3" name="Line 303"/>
              <p:cNvSpPr>
                <a:spLocks noChangeShapeType="1"/>
              </p:cNvSpPr>
              <p:nvPr/>
            </p:nvSpPr>
            <p:spPr bwMode="auto">
              <a:xfrm flipH="1">
                <a:off x="4958" y="28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4" name="Line 304"/>
              <p:cNvSpPr>
                <a:spLocks noChangeShapeType="1"/>
              </p:cNvSpPr>
              <p:nvPr/>
            </p:nvSpPr>
            <p:spPr bwMode="auto">
              <a:xfrm flipH="1">
                <a:off x="4958" y="276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5" name="Line 305"/>
              <p:cNvSpPr>
                <a:spLocks noChangeShapeType="1"/>
              </p:cNvSpPr>
              <p:nvPr/>
            </p:nvSpPr>
            <p:spPr bwMode="auto">
              <a:xfrm flipH="1">
                <a:off x="4958" y="2673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6" name="Line 306"/>
              <p:cNvSpPr>
                <a:spLocks noChangeShapeType="1"/>
              </p:cNvSpPr>
              <p:nvPr/>
            </p:nvSpPr>
            <p:spPr bwMode="auto">
              <a:xfrm flipH="1">
                <a:off x="4958" y="259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7" name="Line 307"/>
              <p:cNvSpPr>
                <a:spLocks noChangeShapeType="1"/>
              </p:cNvSpPr>
              <p:nvPr/>
            </p:nvSpPr>
            <p:spPr bwMode="auto">
              <a:xfrm flipH="1">
                <a:off x="4958" y="253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8" name="Line 308"/>
              <p:cNvSpPr>
                <a:spLocks noChangeShapeType="1"/>
              </p:cNvSpPr>
              <p:nvPr/>
            </p:nvSpPr>
            <p:spPr bwMode="auto">
              <a:xfrm flipH="1">
                <a:off x="4958" y="207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09" name="Line 309"/>
              <p:cNvSpPr>
                <a:spLocks noChangeShapeType="1"/>
              </p:cNvSpPr>
              <p:nvPr/>
            </p:nvSpPr>
            <p:spPr bwMode="auto">
              <a:xfrm flipH="1">
                <a:off x="4958" y="184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0" name="Line 310"/>
              <p:cNvSpPr>
                <a:spLocks noChangeShapeType="1"/>
              </p:cNvSpPr>
              <p:nvPr/>
            </p:nvSpPr>
            <p:spPr bwMode="auto">
              <a:xfrm flipH="1">
                <a:off x="4958" y="1682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1" name="Line 311"/>
              <p:cNvSpPr>
                <a:spLocks noChangeShapeType="1"/>
              </p:cNvSpPr>
              <p:nvPr/>
            </p:nvSpPr>
            <p:spPr bwMode="auto">
              <a:xfrm flipH="1">
                <a:off x="4958" y="155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2" name="Line 312"/>
              <p:cNvSpPr>
                <a:spLocks noChangeShapeType="1"/>
              </p:cNvSpPr>
              <p:nvPr/>
            </p:nvSpPr>
            <p:spPr bwMode="auto">
              <a:xfrm flipH="1">
                <a:off x="4958" y="145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3" name="Line 313"/>
              <p:cNvSpPr>
                <a:spLocks noChangeShapeType="1"/>
              </p:cNvSpPr>
              <p:nvPr/>
            </p:nvSpPr>
            <p:spPr bwMode="auto">
              <a:xfrm flipH="1">
                <a:off x="4958" y="13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4" name="Line 314"/>
              <p:cNvSpPr>
                <a:spLocks noChangeShapeType="1"/>
              </p:cNvSpPr>
              <p:nvPr/>
            </p:nvSpPr>
            <p:spPr bwMode="auto">
              <a:xfrm flipH="1">
                <a:off x="4958" y="1288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5" name="Line 315"/>
              <p:cNvSpPr>
                <a:spLocks noChangeShapeType="1"/>
              </p:cNvSpPr>
              <p:nvPr/>
            </p:nvSpPr>
            <p:spPr bwMode="auto">
              <a:xfrm flipH="1">
                <a:off x="4958" y="1219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6" name="Line 316"/>
              <p:cNvSpPr>
                <a:spLocks noChangeShapeType="1"/>
              </p:cNvSpPr>
              <p:nvPr/>
            </p:nvSpPr>
            <p:spPr bwMode="auto">
              <a:xfrm flipH="1">
                <a:off x="4958" y="76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7" name="Line 317"/>
              <p:cNvSpPr>
                <a:spLocks noChangeShapeType="1"/>
              </p:cNvSpPr>
              <p:nvPr/>
            </p:nvSpPr>
            <p:spPr bwMode="auto">
              <a:xfrm flipH="1">
                <a:off x="4958" y="53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8" name="Line 318"/>
              <p:cNvSpPr>
                <a:spLocks noChangeShapeType="1"/>
              </p:cNvSpPr>
              <p:nvPr/>
            </p:nvSpPr>
            <p:spPr bwMode="auto">
              <a:xfrm flipH="1">
                <a:off x="4958" y="37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19" name="Line 319"/>
              <p:cNvSpPr>
                <a:spLocks noChangeShapeType="1"/>
              </p:cNvSpPr>
              <p:nvPr/>
            </p:nvSpPr>
            <p:spPr bwMode="auto">
              <a:xfrm>
                <a:off x="1247" y="2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0" name="Line 320"/>
              <p:cNvSpPr>
                <a:spLocks noChangeShapeType="1"/>
              </p:cNvSpPr>
              <p:nvPr/>
            </p:nvSpPr>
            <p:spPr bwMode="auto">
              <a:xfrm>
                <a:off x="1247" y="246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1" name="Line 321"/>
              <p:cNvSpPr>
                <a:spLocks noChangeShapeType="1"/>
              </p:cNvSpPr>
              <p:nvPr/>
            </p:nvSpPr>
            <p:spPr bwMode="auto">
              <a:xfrm>
                <a:off x="1247" y="2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2" name="Line 322"/>
              <p:cNvSpPr>
                <a:spLocks noChangeShapeType="1"/>
              </p:cNvSpPr>
              <p:nvPr/>
            </p:nvSpPr>
            <p:spPr bwMode="auto">
              <a:xfrm>
                <a:off x="1249" y="254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3" name="Line 323"/>
              <p:cNvSpPr>
                <a:spLocks noChangeShapeType="1"/>
              </p:cNvSpPr>
              <p:nvPr/>
            </p:nvSpPr>
            <p:spPr bwMode="auto">
              <a:xfrm>
                <a:off x="1249" y="25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4" name="Line 324"/>
              <p:cNvSpPr>
                <a:spLocks noChangeShapeType="1"/>
              </p:cNvSpPr>
              <p:nvPr/>
            </p:nvSpPr>
            <p:spPr bwMode="auto">
              <a:xfrm>
                <a:off x="1252" y="264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5" name="Line 325"/>
              <p:cNvSpPr>
                <a:spLocks noChangeShapeType="1"/>
              </p:cNvSpPr>
              <p:nvPr/>
            </p:nvSpPr>
            <p:spPr bwMode="auto">
              <a:xfrm>
                <a:off x="1252" y="2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6" name="Line 326"/>
              <p:cNvSpPr>
                <a:spLocks noChangeShapeType="1"/>
              </p:cNvSpPr>
              <p:nvPr/>
            </p:nvSpPr>
            <p:spPr bwMode="auto">
              <a:xfrm>
                <a:off x="1252" y="271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7" name="Line 327"/>
              <p:cNvSpPr>
                <a:spLocks noChangeShapeType="1"/>
              </p:cNvSpPr>
              <p:nvPr/>
            </p:nvSpPr>
            <p:spPr bwMode="auto">
              <a:xfrm>
                <a:off x="1254" y="276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8" name="Line 328"/>
              <p:cNvSpPr>
                <a:spLocks noChangeShapeType="1"/>
              </p:cNvSpPr>
              <p:nvPr/>
            </p:nvSpPr>
            <p:spPr bwMode="auto">
              <a:xfrm>
                <a:off x="1254" y="281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29" name="Line 329"/>
              <p:cNvSpPr>
                <a:spLocks noChangeShapeType="1"/>
              </p:cNvSpPr>
              <p:nvPr/>
            </p:nvSpPr>
            <p:spPr bwMode="auto">
              <a:xfrm>
                <a:off x="1257" y="2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0" name="Line 330"/>
              <p:cNvSpPr>
                <a:spLocks noChangeShapeType="1"/>
              </p:cNvSpPr>
              <p:nvPr/>
            </p:nvSpPr>
            <p:spPr bwMode="auto">
              <a:xfrm>
                <a:off x="1257" y="289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1" name="Freeform 331"/>
              <p:cNvSpPr>
                <a:spLocks/>
              </p:cNvSpPr>
              <p:nvPr/>
            </p:nvSpPr>
            <p:spPr bwMode="auto">
              <a:xfrm>
                <a:off x="1257" y="29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5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2" name="Line 332"/>
              <p:cNvSpPr>
                <a:spLocks noChangeShapeType="1"/>
              </p:cNvSpPr>
              <p:nvPr/>
            </p:nvSpPr>
            <p:spPr bwMode="auto">
              <a:xfrm>
                <a:off x="1275" y="355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3" name="Line 333"/>
              <p:cNvSpPr>
                <a:spLocks noChangeShapeType="1"/>
              </p:cNvSpPr>
              <p:nvPr/>
            </p:nvSpPr>
            <p:spPr bwMode="auto">
              <a:xfrm>
                <a:off x="1275" y="3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4" name="Line 334"/>
              <p:cNvSpPr>
                <a:spLocks noChangeShapeType="1"/>
              </p:cNvSpPr>
              <p:nvPr/>
            </p:nvSpPr>
            <p:spPr bwMode="auto">
              <a:xfrm>
                <a:off x="1277" y="36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5" name="Line 335"/>
              <p:cNvSpPr>
                <a:spLocks noChangeShapeType="1"/>
              </p:cNvSpPr>
              <p:nvPr/>
            </p:nvSpPr>
            <p:spPr bwMode="auto">
              <a:xfrm>
                <a:off x="1277" y="368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6" name="Line 336"/>
              <p:cNvSpPr>
                <a:spLocks noChangeShapeType="1"/>
              </p:cNvSpPr>
              <p:nvPr/>
            </p:nvSpPr>
            <p:spPr bwMode="auto">
              <a:xfrm>
                <a:off x="1280" y="3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7" name="Line 337"/>
              <p:cNvSpPr>
                <a:spLocks noChangeShapeType="1"/>
              </p:cNvSpPr>
              <p:nvPr/>
            </p:nvSpPr>
            <p:spPr bwMode="auto">
              <a:xfrm>
                <a:off x="1280" y="37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8" name="Line 338"/>
              <p:cNvSpPr>
                <a:spLocks noChangeShapeType="1"/>
              </p:cNvSpPr>
              <p:nvPr/>
            </p:nvSpPr>
            <p:spPr bwMode="auto">
              <a:xfrm>
                <a:off x="1282" y="381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39" name="Line 339"/>
              <p:cNvSpPr>
                <a:spLocks noChangeShapeType="1"/>
              </p:cNvSpPr>
              <p:nvPr/>
            </p:nvSpPr>
            <p:spPr bwMode="auto">
              <a:xfrm>
                <a:off x="1282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0" name="Line 340"/>
              <p:cNvSpPr>
                <a:spLocks noChangeShapeType="1"/>
              </p:cNvSpPr>
              <p:nvPr/>
            </p:nvSpPr>
            <p:spPr bwMode="auto">
              <a:xfrm>
                <a:off x="1285" y="388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1" name="Line 341"/>
              <p:cNvSpPr>
                <a:spLocks noChangeShapeType="1"/>
              </p:cNvSpPr>
              <p:nvPr/>
            </p:nvSpPr>
            <p:spPr bwMode="auto">
              <a:xfrm>
                <a:off x="1285" y="39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2" name="Line 342"/>
              <p:cNvSpPr>
                <a:spLocks noChangeShapeType="1"/>
              </p:cNvSpPr>
              <p:nvPr/>
            </p:nvSpPr>
            <p:spPr bwMode="auto">
              <a:xfrm>
                <a:off x="1285" y="39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3" name="Line 343"/>
              <p:cNvSpPr>
                <a:spLocks noChangeShapeType="1"/>
              </p:cNvSpPr>
              <p:nvPr/>
            </p:nvSpPr>
            <p:spPr bwMode="auto">
              <a:xfrm>
                <a:off x="1287" y="401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4" name="Freeform 344"/>
              <p:cNvSpPr>
                <a:spLocks/>
              </p:cNvSpPr>
              <p:nvPr/>
            </p:nvSpPr>
            <p:spPr bwMode="auto">
              <a:xfrm>
                <a:off x="1287" y="406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5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5" name="Line 345"/>
              <p:cNvSpPr>
                <a:spLocks noChangeShapeType="1"/>
              </p:cNvSpPr>
              <p:nvPr/>
            </p:nvSpPr>
            <p:spPr bwMode="auto">
              <a:xfrm>
                <a:off x="1308" y="4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6" name="Line 346"/>
              <p:cNvSpPr>
                <a:spLocks noChangeShapeType="1"/>
              </p:cNvSpPr>
              <p:nvPr/>
            </p:nvSpPr>
            <p:spPr bwMode="auto">
              <a:xfrm>
                <a:off x="1308" y="467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7" name="Line 347"/>
              <p:cNvSpPr>
                <a:spLocks noChangeShapeType="1"/>
              </p:cNvSpPr>
              <p:nvPr/>
            </p:nvSpPr>
            <p:spPr bwMode="auto">
              <a:xfrm>
                <a:off x="1310" y="472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8" name="Line 348"/>
              <p:cNvSpPr>
                <a:spLocks noChangeShapeType="1"/>
              </p:cNvSpPr>
              <p:nvPr/>
            </p:nvSpPr>
            <p:spPr bwMode="auto">
              <a:xfrm>
                <a:off x="1310" y="47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49" name="Line 349"/>
              <p:cNvSpPr>
                <a:spLocks noChangeShapeType="1"/>
              </p:cNvSpPr>
              <p:nvPr/>
            </p:nvSpPr>
            <p:spPr bwMode="auto">
              <a:xfrm>
                <a:off x="1313" y="480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0" name="Line 350"/>
              <p:cNvSpPr>
                <a:spLocks noChangeShapeType="1"/>
              </p:cNvSpPr>
              <p:nvPr/>
            </p:nvSpPr>
            <p:spPr bwMode="auto">
              <a:xfrm>
                <a:off x="1313" y="4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1" name="Line 351"/>
              <p:cNvSpPr>
                <a:spLocks noChangeShapeType="1"/>
              </p:cNvSpPr>
              <p:nvPr/>
            </p:nvSpPr>
            <p:spPr bwMode="auto">
              <a:xfrm>
                <a:off x="1315" y="487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2" name="Line 352"/>
              <p:cNvSpPr>
                <a:spLocks noChangeShapeType="1"/>
              </p:cNvSpPr>
              <p:nvPr/>
            </p:nvSpPr>
            <p:spPr bwMode="auto">
              <a:xfrm>
                <a:off x="1315" y="492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3" name="Line 353"/>
              <p:cNvSpPr>
                <a:spLocks noChangeShapeType="1"/>
              </p:cNvSpPr>
              <p:nvPr/>
            </p:nvSpPr>
            <p:spPr bwMode="auto">
              <a:xfrm>
                <a:off x="1318" y="49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4" name="Line 354"/>
              <p:cNvSpPr>
                <a:spLocks noChangeShapeType="1"/>
              </p:cNvSpPr>
              <p:nvPr/>
            </p:nvSpPr>
            <p:spPr bwMode="auto">
              <a:xfrm>
                <a:off x="1320" y="500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5" name="Line 355"/>
              <p:cNvSpPr>
                <a:spLocks noChangeShapeType="1"/>
              </p:cNvSpPr>
              <p:nvPr/>
            </p:nvSpPr>
            <p:spPr bwMode="auto">
              <a:xfrm>
                <a:off x="1320" y="50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6" name="Line 356"/>
              <p:cNvSpPr>
                <a:spLocks noChangeShapeType="1"/>
              </p:cNvSpPr>
              <p:nvPr/>
            </p:nvSpPr>
            <p:spPr bwMode="auto">
              <a:xfrm>
                <a:off x="1323" y="508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7" name="Line 357"/>
              <p:cNvSpPr>
                <a:spLocks noChangeShapeType="1"/>
              </p:cNvSpPr>
              <p:nvPr/>
            </p:nvSpPr>
            <p:spPr bwMode="auto">
              <a:xfrm>
                <a:off x="1323" y="5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8" name="Freeform 358"/>
              <p:cNvSpPr>
                <a:spLocks/>
              </p:cNvSpPr>
              <p:nvPr/>
            </p:nvSpPr>
            <p:spPr bwMode="auto">
              <a:xfrm>
                <a:off x="1326" y="515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59" name="Line 359"/>
              <p:cNvSpPr>
                <a:spLocks noChangeShapeType="1"/>
              </p:cNvSpPr>
              <p:nvPr/>
            </p:nvSpPr>
            <p:spPr bwMode="auto">
              <a:xfrm>
                <a:off x="1348" y="5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0" name="Line 360"/>
              <p:cNvSpPr>
                <a:spLocks noChangeShapeType="1"/>
              </p:cNvSpPr>
              <p:nvPr/>
            </p:nvSpPr>
            <p:spPr bwMode="auto">
              <a:xfrm>
                <a:off x="1348" y="57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1" name="Line 361"/>
              <p:cNvSpPr>
                <a:spLocks noChangeShapeType="1"/>
              </p:cNvSpPr>
              <p:nvPr/>
            </p:nvSpPr>
            <p:spPr bwMode="auto">
              <a:xfrm>
                <a:off x="1351" y="58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2" name="Line 362"/>
              <p:cNvSpPr>
                <a:spLocks noChangeShapeType="1"/>
              </p:cNvSpPr>
              <p:nvPr/>
            </p:nvSpPr>
            <p:spPr bwMode="auto">
              <a:xfrm>
                <a:off x="1351" y="584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3" name="Line 363"/>
              <p:cNvSpPr>
                <a:spLocks noChangeShapeType="1"/>
              </p:cNvSpPr>
              <p:nvPr/>
            </p:nvSpPr>
            <p:spPr bwMode="auto">
              <a:xfrm>
                <a:off x="1354" y="58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4" name="Line 364"/>
              <p:cNvSpPr>
                <a:spLocks noChangeShapeType="1"/>
              </p:cNvSpPr>
              <p:nvPr/>
            </p:nvSpPr>
            <p:spPr bwMode="auto">
              <a:xfrm>
                <a:off x="1356" y="592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5" name="Line 365"/>
              <p:cNvSpPr>
                <a:spLocks noChangeShapeType="1"/>
              </p:cNvSpPr>
              <p:nvPr/>
            </p:nvSpPr>
            <p:spPr bwMode="auto">
              <a:xfrm>
                <a:off x="1356" y="5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6" name="Line 366"/>
              <p:cNvSpPr>
                <a:spLocks noChangeShapeType="1"/>
              </p:cNvSpPr>
              <p:nvPr/>
            </p:nvSpPr>
            <p:spPr bwMode="auto">
              <a:xfrm>
                <a:off x="1359" y="5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7" name="Line 367"/>
              <p:cNvSpPr>
                <a:spLocks noChangeShapeType="1"/>
              </p:cNvSpPr>
              <p:nvPr/>
            </p:nvSpPr>
            <p:spPr bwMode="auto">
              <a:xfrm>
                <a:off x="1359" y="6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8" name="Line 368"/>
              <p:cNvSpPr>
                <a:spLocks noChangeShapeType="1"/>
              </p:cNvSpPr>
              <p:nvPr/>
            </p:nvSpPr>
            <p:spPr bwMode="auto">
              <a:xfrm>
                <a:off x="1361" y="6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69" name="Line 369"/>
              <p:cNvSpPr>
                <a:spLocks noChangeShapeType="1"/>
              </p:cNvSpPr>
              <p:nvPr/>
            </p:nvSpPr>
            <p:spPr bwMode="auto">
              <a:xfrm>
                <a:off x="1364" y="609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0" name="Line 370"/>
              <p:cNvSpPr>
                <a:spLocks noChangeShapeType="1"/>
              </p:cNvSpPr>
              <p:nvPr/>
            </p:nvSpPr>
            <p:spPr bwMode="auto">
              <a:xfrm>
                <a:off x="1364" y="6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1" name="Line 371"/>
              <p:cNvSpPr>
                <a:spLocks noChangeShapeType="1"/>
              </p:cNvSpPr>
              <p:nvPr/>
            </p:nvSpPr>
            <p:spPr bwMode="auto">
              <a:xfrm>
                <a:off x="1366" y="617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2" name="Freeform 372"/>
              <p:cNvSpPr>
                <a:spLocks/>
              </p:cNvSpPr>
              <p:nvPr/>
            </p:nvSpPr>
            <p:spPr bwMode="auto">
              <a:xfrm>
                <a:off x="1366" y="62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3" name="Line 373"/>
              <p:cNvSpPr>
                <a:spLocks noChangeShapeType="1"/>
              </p:cNvSpPr>
              <p:nvPr/>
            </p:nvSpPr>
            <p:spPr bwMode="auto">
              <a:xfrm>
                <a:off x="1394" y="6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4" name="Line 374"/>
              <p:cNvSpPr>
                <a:spLocks noChangeShapeType="1"/>
              </p:cNvSpPr>
              <p:nvPr/>
            </p:nvSpPr>
            <p:spPr bwMode="auto">
              <a:xfrm>
                <a:off x="1394" y="6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5" name="Line 375"/>
              <p:cNvSpPr>
                <a:spLocks noChangeShapeType="1"/>
              </p:cNvSpPr>
              <p:nvPr/>
            </p:nvSpPr>
            <p:spPr bwMode="auto">
              <a:xfrm>
                <a:off x="1397" y="683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6" name="Line 376"/>
              <p:cNvSpPr>
                <a:spLocks noChangeShapeType="1"/>
              </p:cNvSpPr>
              <p:nvPr/>
            </p:nvSpPr>
            <p:spPr bwMode="auto">
              <a:xfrm>
                <a:off x="1399" y="6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7" name="Line 377"/>
              <p:cNvSpPr>
                <a:spLocks noChangeShapeType="1"/>
              </p:cNvSpPr>
              <p:nvPr/>
            </p:nvSpPr>
            <p:spPr bwMode="auto">
              <a:xfrm>
                <a:off x="1399" y="6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8" name="Line 378"/>
              <p:cNvSpPr>
                <a:spLocks noChangeShapeType="1"/>
              </p:cNvSpPr>
              <p:nvPr/>
            </p:nvSpPr>
            <p:spPr bwMode="auto">
              <a:xfrm>
                <a:off x="1402" y="69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79" name="Line 379"/>
              <p:cNvSpPr>
                <a:spLocks noChangeShapeType="1"/>
              </p:cNvSpPr>
              <p:nvPr/>
            </p:nvSpPr>
            <p:spPr bwMode="auto">
              <a:xfrm>
                <a:off x="1402" y="69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0" name="Line 380"/>
              <p:cNvSpPr>
                <a:spLocks noChangeShapeType="1"/>
              </p:cNvSpPr>
              <p:nvPr/>
            </p:nvSpPr>
            <p:spPr bwMode="auto">
              <a:xfrm>
                <a:off x="1404" y="7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1" name="Line 381"/>
              <p:cNvSpPr>
                <a:spLocks noChangeShapeType="1"/>
              </p:cNvSpPr>
              <p:nvPr/>
            </p:nvSpPr>
            <p:spPr bwMode="auto">
              <a:xfrm>
                <a:off x="1407" y="70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2" name="Line 382"/>
              <p:cNvSpPr>
                <a:spLocks noChangeShapeType="1"/>
              </p:cNvSpPr>
              <p:nvPr/>
            </p:nvSpPr>
            <p:spPr bwMode="auto">
              <a:xfrm>
                <a:off x="1407" y="7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3" name="Line 383"/>
              <p:cNvSpPr>
                <a:spLocks noChangeShapeType="1"/>
              </p:cNvSpPr>
              <p:nvPr/>
            </p:nvSpPr>
            <p:spPr bwMode="auto">
              <a:xfrm>
                <a:off x="1409" y="71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4" name="Line 384"/>
              <p:cNvSpPr>
                <a:spLocks noChangeShapeType="1"/>
              </p:cNvSpPr>
              <p:nvPr/>
            </p:nvSpPr>
            <p:spPr bwMode="auto">
              <a:xfrm>
                <a:off x="1412" y="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5" name="Line 385"/>
              <p:cNvSpPr>
                <a:spLocks noChangeShapeType="1"/>
              </p:cNvSpPr>
              <p:nvPr/>
            </p:nvSpPr>
            <p:spPr bwMode="auto">
              <a:xfrm>
                <a:off x="1412" y="71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6" name="Line 386"/>
              <p:cNvSpPr>
                <a:spLocks noChangeShapeType="1"/>
              </p:cNvSpPr>
              <p:nvPr/>
            </p:nvSpPr>
            <p:spPr bwMode="auto">
              <a:xfrm>
                <a:off x="1415" y="7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7" name="Line 387"/>
              <p:cNvSpPr>
                <a:spLocks noChangeShapeType="1"/>
              </p:cNvSpPr>
              <p:nvPr/>
            </p:nvSpPr>
            <p:spPr bwMode="auto">
              <a:xfrm>
                <a:off x="1417" y="72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8" name="Freeform 388"/>
              <p:cNvSpPr>
                <a:spLocks/>
              </p:cNvSpPr>
              <p:nvPr/>
            </p:nvSpPr>
            <p:spPr bwMode="auto">
              <a:xfrm>
                <a:off x="1420" y="726"/>
                <a:ext cx="1" cy="5"/>
              </a:xfrm>
              <a:custGeom>
                <a:avLst/>
                <a:gdLst>
                  <a:gd name="T0" fmla="*/ 0 h 5"/>
                  <a:gd name="T1" fmla="*/ 5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89" name="Line 389"/>
              <p:cNvSpPr>
                <a:spLocks noChangeShapeType="1"/>
              </p:cNvSpPr>
              <p:nvPr/>
            </p:nvSpPr>
            <p:spPr bwMode="auto">
              <a:xfrm>
                <a:off x="1448" y="78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0" name="Line 390"/>
              <p:cNvSpPr>
                <a:spLocks noChangeShapeType="1"/>
              </p:cNvSpPr>
              <p:nvPr/>
            </p:nvSpPr>
            <p:spPr bwMode="auto">
              <a:xfrm>
                <a:off x="1450" y="78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1" name="Line 391"/>
              <p:cNvSpPr>
                <a:spLocks noChangeShapeType="1"/>
              </p:cNvSpPr>
              <p:nvPr/>
            </p:nvSpPr>
            <p:spPr bwMode="auto">
              <a:xfrm>
                <a:off x="1450" y="7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2" name="Line 392"/>
              <p:cNvSpPr>
                <a:spLocks noChangeShapeType="1"/>
              </p:cNvSpPr>
              <p:nvPr/>
            </p:nvSpPr>
            <p:spPr bwMode="auto">
              <a:xfrm>
                <a:off x="1453" y="790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3" name="Line 393"/>
              <p:cNvSpPr>
                <a:spLocks noChangeShapeType="1"/>
              </p:cNvSpPr>
              <p:nvPr/>
            </p:nvSpPr>
            <p:spPr bwMode="auto">
              <a:xfrm>
                <a:off x="1455" y="7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4" name="Line 394"/>
              <p:cNvSpPr>
                <a:spLocks noChangeShapeType="1"/>
              </p:cNvSpPr>
              <p:nvPr/>
            </p:nvSpPr>
            <p:spPr bwMode="auto">
              <a:xfrm>
                <a:off x="1458" y="7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5" name="Line 395"/>
              <p:cNvSpPr>
                <a:spLocks noChangeShapeType="1"/>
              </p:cNvSpPr>
              <p:nvPr/>
            </p:nvSpPr>
            <p:spPr bwMode="auto">
              <a:xfrm>
                <a:off x="1458" y="80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6" name="Line 396"/>
              <p:cNvSpPr>
                <a:spLocks noChangeShapeType="1"/>
              </p:cNvSpPr>
              <p:nvPr/>
            </p:nvSpPr>
            <p:spPr bwMode="auto">
              <a:xfrm>
                <a:off x="1460" y="80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7" name="Line 397"/>
              <p:cNvSpPr>
                <a:spLocks noChangeShapeType="1"/>
              </p:cNvSpPr>
              <p:nvPr/>
            </p:nvSpPr>
            <p:spPr bwMode="auto">
              <a:xfrm>
                <a:off x="1463" y="805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8" name="Line 398"/>
              <p:cNvSpPr>
                <a:spLocks noChangeShapeType="1"/>
              </p:cNvSpPr>
              <p:nvPr/>
            </p:nvSpPr>
            <p:spPr bwMode="auto">
              <a:xfrm>
                <a:off x="1463" y="81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99" name="Line 399"/>
              <p:cNvSpPr>
                <a:spLocks noChangeShapeType="1"/>
              </p:cNvSpPr>
              <p:nvPr/>
            </p:nvSpPr>
            <p:spPr bwMode="auto">
              <a:xfrm>
                <a:off x="1465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0" name="Line 400"/>
              <p:cNvSpPr>
                <a:spLocks noChangeShapeType="1"/>
              </p:cNvSpPr>
              <p:nvPr/>
            </p:nvSpPr>
            <p:spPr bwMode="auto">
              <a:xfrm>
                <a:off x="1468" y="8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1" name="Line 401"/>
              <p:cNvSpPr>
                <a:spLocks noChangeShapeType="1"/>
              </p:cNvSpPr>
              <p:nvPr/>
            </p:nvSpPr>
            <p:spPr bwMode="auto">
              <a:xfrm>
                <a:off x="1470" y="8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2" name="Line 402"/>
              <p:cNvSpPr>
                <a:spLocks noChangeShapeType="1"/>
              </p:cNvSpPr>
              <p:nvPr/>
            </p:nvSpPr>
            <p:spPr bwMode="auto">
              <a:xfrm>
                <a:off x="1470" y="82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3" name="Line 403"/>
              <p:cNvSpPr>
                <a:spLocks noChangeShapeType="1"/>
              </p:cNvSpPr>
              <p:nvPr/>
            </p:nvSpPr>
            <p:spPr bwMode="auto">
              <a:xfrm>
                <a:off x="1473" y="8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4" name="Freeform 404"/>
              <p:cNvSpPr>
                <a:spLocks/>
              </p:cNvSpPr>
              <p:nvPr/>
            </p:nvSpPr>
            <p:spPr bwMode="auto">
              <a:xfrm>
                <a:off x="1476" y="82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205" name="Group 405"/>
            <p:cNvGrpSpPr>
              <a:grpSpLocks/>
            </p:cNvGrpSpPr>
            <p:nvPr/>
          </p:nvGrpSpPr>
          <p:grpSpPr bwMode="auto">
            <a:xfrm>
              <a:off x="1509" y="881"/>
              <a:ext cx="1225" cy="1051"/>
              <a:chOff x="1509" y="881"/>
              <a:chExt cx="1225" cy="1051"/>
            </a:xfrm>
          </p:grpSpPr>
          <p:sp>
            <p:nvSpPr>
              <p:cNvPr id="77206" name="Line 406"/>
              <p:cNvSpPr>
                <a:spLocks noChangeShapeType="1"/>
              </p:cNvSpPr>
              <p:nvPr/>
            </p:nvSpPr>
            <p:spPr bwMode="auto">
              <a:xfrm>
                <a:off x="1509" y="8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7" name="Line 407"/>
              <p:cNvSpPr>
                <a:spLocks noChangeShapeType="1"/>
              </p:cNvSpPr>
              <p:nvPr/>
            </p:nvSpPr>
            <p:spPr bwMode="auto">
              <a:xfrm>
                <a:off x="1509" y="8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8" name="Line 408"/>
              <p:cNvSpPr>
                <a:spLocks noChangeShapeType="1"/>
              </p:cNvSpPr>
              <p:nvPr/>
            </p:nvSpPr>
            <p:spPr bwMode="auto">
              <a:xfrm>
                <a:off x="1511" y="8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09" name="Line 409"/>
              <p:cNvSpPr>
                <a:spLocks noChangeShapeType="1"/>
              </p:cNvSpPr>
              <p:nvPr/>
            </p:nvSpPr>
            <p:spPr bwMode="auto">
              <a:xfrm>
                <a:off x="1511" y="8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0" name="Line 410"/>
              <p:cNvSpPr>
                <a:spLocks noChangeShapeType="1"/>
              </p:cNvSpPr>
              <p:nvPr/>
            </p:nvSpPr>
            <p:spPr bwMode="auto">
              <a:xfrm>
                <a:off x="1514" y="88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1" name="Line 411"/>
              <p:cNvSpPr>
                <a:spLocks noChangeShapeType="1"/>
              </p:cNvSpPr>
              <p:nvPr/>
            </p:nvSpPr>
            <p:spPr bwMode="auto">
              <a:xfrm>
                <a:off x="1516" y="8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2" name="Line 412"/>
              <p:cNvSpPr>
                <a:spLocks noChangeShapeType="1"/>
              </p:cNvSpPr>
              <p:nvPr/>
            </p:nvSpPr>
            <p:spPr bwMode="auto">
              <a:xfrm>
                <a:off x="1519" y="8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3" name="Line 413"/>
              <p:cNvSpPr>
                <a:spLocks noChangeShapeType="1"/>
              </p:cNvSpPr>
              <p:nvPr/>
            </p:nvSpPr>
            <p:spPr bwMode="auto">
              <a:xfrm>
                <a:off x="1521" y="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4" name="Line 414"/>
              <p:cNvSpPr>
                <a:spLocks noChangeShapeType="1"/>
              </p:cNvSpPr>
              <p:nvPr/>
            </p:nvSpPr>
            <p:spPr bwMode="auto">
              <a:xfrm>
                <a:off x="1521" y="9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5" name="Line 415"/>
              <p:cNvSpPr>
                <a:spLocks noChangeShapeType="1"/>
              </p:cNvSpPr>
              <p:nvPr/>
            </p:nvSpPr>
            <p:spPr bwMode="auto">
              <a:xfrm>
                <a:off x="1524" y="9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6" name="Line 416"/>
              <p:cNvSpPr>
                <a:spLocks noChangeShapeType="1"/>
              </p:cNvSpPr>
              <p:nvPr/>
            </p:nvSpPr>
            <p:spPr bwMode="auto">
              <a:xfrm>
                <a:off x="1526" y="9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7" name="Line 417"/>
              <p:cNvSpPr>
                <a:spLocks noChangeShapeType="1"/>
              </p:cNvSpPr>
              <p:nvPr/>
            </p:nvSpPr>
            <p:spPr bwMode="auto">
              <a:xfrm>
                <a:off x="1529" y="9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8" name="Line 418"/>
              <p:cNvSpPr>
                <a:spLocks noChangeShapeType="1"/>
              </p:cNvSpPr>
              <p:nvPr/>
            </p:nvSpPr>
            <p:spPr bwMode="auto">
              <a:xfrm>
                <a:off x="1529" y="91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19" name="Line 419"/>
              <p:cNvSpPr>
                <a:spLocks noChangeShapeType="1"/>
              </p:cNvSpPr>
              <p:nvPr/>
            </p:nvSpPr>
            <p:spPr bwMode="auto">
              <a:xfrm>
                <a:off x="1531" y="9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0" name="Line 420"/>
              <p:cNvSpPr>
                <a:spLocks noChangeShapeType="1"/>
              </p:cNvSpPr>
              <p:nvPr/>
            </p:nvSpPr>
            <p:spPr bwMode="auto">
              <a:xfrm>
                <a:off x="1534" y="9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1" name="Line 421"/>
              <p:cNvSpPr>
                <a:spLocks noChangeShapeType="1"/>
              </p:cNvSpPr>
              <p:nvPr/>
            </p:nvSpPr>
            <p:spPr bwMode="auto">
              <a:xfrm>
                <a:off x="1537" y="9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2" name="Freeform 422"/>
              <p:cNvSpPr>
                <a:spLocks/>
              </p:cNvSpPr>
              <p:nvPr/>
            </p:nvSpPr>
            <p:spPr bwMode="auto">
              <a:xfrm>
                <a:off x="1539" y="925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3" name="Line 423"/>
              <p:cNvSpPr>
                <a:spLocks noChangeShapeType="1"/>
              </p:cNvSpPr>
              <p:nvPr/>
            </p:nvSpPr>
            <p:spPr bwMode="auto">
              <a:xfrm>
                <a:off x="1575" y="9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4" name="Line 424"/>
              <p:cNvSpPr>
                <a:spLocks noChangeShapeType="1"/>
              </p:cNvSpPr>
              <p:nvPr/>
            </p:nvSpPr>
            <p:spPr bwMode="auto">
              <a:xfrm>
                <a:off x="1575" y="9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5" name="Line 425"/>
              <p:cNvSpPr>
                <a:spLocks noChangeShapeType="1"/>
              </p:cNvSpPr>
              <p:nvPr/>
            </p:nvSpPr>
            <p:spPr bwMode="auto">
              <a:xfrm>
                <a:off x="1577" y="98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6" name="Line 426"/>
              <p:cNvSpPr>
                <a:spLocks noChangeShapeType="1"/>
              </p:cNvSpPr>
              <p:nvPr/>
            </p:nvSpPr>
            <p:spPr bwMode="auto">
              <a:xfrm>
                <a:off x="1580" y="9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7" name="Line 427"/>
              <p:cNvSpPr>
                <a:spLocks noChangeShapeType="1"/>
              </p:cNvSpPr>
              <p:nvPr/>
            </p:nvSpPr>
            <p:spPr bwMode="auto">
              <a:xfrm>
                <a:off x="1582" y="9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8" name="Line 428"/>
              <p:cNvSpPr>
                <a:spLocks noChangeShapeType="1"/>
              </p:cNvSpPr>
              <p:nvPr/>
            </p:nvSpPr>
            <p:spPr bwMode="auto">
              <a:xfrm>
                <a:off x="1582" y="9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29" name="Line 429"/>
              <p:cNvSpPr>
                <a:spLocks noChangeShapeType="1"/>
              </p:cNvSpPr>
              <p:nvPr/>
            </p:nvSpPr>
            <p:spPr bwMode="auto">
              <a:xfrm>
                <a:off x="1585" y="99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0" name="Line 430"/>
              <p:cNvSpPr>
                <a:spLocks noChangeShapeType="1"/>
              </p:cNvSpPr>
              <p:nvPr/>
            </p:nvSpPr>
            <p:spPr bwMode="auto">
              <a:xfrm>
                <a:off x="1587" y="99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1" name="Line 431"/>
              <p:cNvSpPr>
                <a:spLocks noChangeShapeType="1"/>
              </p:cNvSpPr>
              <p:nvPr/>
            </p:nvSpPr>
            <p:spPr bwMode="auto">
              <a:xfrm>
                <a:off x="1590" y="99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2" name="Line 432"/>
              <p:cNvSpPr>
                <a:spLocks noChangeShapeType="1"/>
              </p:cNvSpPr>
              <p:nvPr/>
            </p:nvSpPr>
            <p:spPr bwMode="auto">
              <a:xfrm>
                <a:off x="1592" y="10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3" name="Line 433"/>
              <p:cNvSpPr>
                <a:spLocks noChangeShapeType="1"/>
              </p:cNvSpPr>
              <p:nvPr/>
            </p:nvSpPr>
            <p:spPr bwMode="auto">
              <a:xfrm>
                <a:off x="1595" y="10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4" name="Line 434"/>
              <p:cNvSpPr>
                <a:spLocks noChangeShapeType="1"/>
              </p:cNvSpPr>
              <p:nvPr/>
            </p:nvSpPr>
            <p:spPr bwMode="auto">
              <a:xfrm>
                <a:off x="1598" y="10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5" name="Line 435"/>
              <p:cNvSpPr>
                <a:spLocks noChangeShapeType="1"/>
              </p:cNvSpPr>
              <p:nvPr/>
            </p:nvSpPr>
            <p:spPr bwMode="auto">
              <a:xfrm>
                <a:off x="1598" y="10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6" name="Line 436"/>
              <p:cNvSpPr>
                <a:spLocks noChangeShapeType="1"/>
              </p:cNvSpPr>
              <p:nvPr/>
            </p:nvSpPr>
            <p:spPr bwMode="auto">
              <a:xfrm>
                <a:off x="1600" y="10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7" name="Line 437"/>
              <p:cNvSpPr>
                <a:spLocks noChangeShapeType="1"/>
              </p:cNvSpPr>
              <p:nvPr/>
            </p:nvSpPr>
            <p:spPr bwMode="auto">
              <a:xfrm>
                <a:off x="1603" y="101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8" name="Freeform 438"/>
              <p:cNvSpPr>
                <a:spLocks/>
              </p:cNvSpPr>
              <p:nvPr/>
            </p:nvSpPr>
            <p:spPr bwMode="auto">
              <a:xfrm>
                <a:off x="1605" y="1016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5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39" name="Line 439"/>
              <p:cNvSpPr>
                <a:spLocks noChangeShapeType="1"/>
              </p:cNvSpPr>
              <p:nvPr/>
            </p:nvSpPr>
            <p:spPr bwMode="auto">
              <a:xfrm>
                <a:off x="1643" y="10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0" name="Line 440"/>
              <p:cNvSpPr>
                <a:spLocks noChangeShapeType="1"/>
              </p:cNvSpPr>
              <p:nvPr/>
            </p:nvSpPr>
            <p:spPr bwMode="auto">
              <a:xfrm>
                <a:off x="1646" y="10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1" name="Line 441"/>
              <p:cNvSpPr>
                <a:spLocks noChangeShapeType="1"/>
              </p:cNvSpPr>
              <p:nvPr/>
            </p:nvSpPr>
            <p:spPr bwMode="auto">
              <a:xfrm>
                <a:off x="1648" y="10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2" name="Line 442"/>
              <p:cNvSpPr>
                <a:spLocks noChangeShapeType="1"/>
              </p:cNvSpPr>
              <p:nvPr/>
            </p:nvSpPr>
            <p:spPr bwMode="auto">
              <a:xfrm>
                <a:off x="1648" y="107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3" name="Line 443"/>
              <p:cNvSpPr>
                <a:spLocks noChangeShapeType="1"/>
              </p:cNvSpPr>
              <p:nvPr/>
            </p:nvSpPr>
            <p:spPr bwMode="auto">
              <a:xfrm>
                <a:off x="1651" y="107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4" name="Line 444"/>
              <p:cNvSpPr>
                <a:spLocks noChangeShapeType="1"/>
              </p:cNvSpPr>
              <p:nvPr/>
            </p:nvSpPr>
            <p:spPr bwMode="auto">
              <a:xfrm>
                <a:off x="1653" y="1077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5" name="Line 445"/>
              <p:cNvSpPr>
                <a:spLocks noChangeShapeType="1"/>
              </p:cNvSpPr>
              <p:nvPr/>
            </p:nvSpPr>
            <p:spPr bwMode="auto">
              <a:xfrm>
                <a:off x="1656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6" name="Line 446"/>
              <p:cNvSpPr>
                <a:spLocks noChangeShapeType="1"/>
              </p:cNvSpPr>
              <p:nvPr/>
            </p:nvSpPr>
            <p:spPr bwMode="auto">
              <a:xfrm>
                <a:off x="1659" y="10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7" name="Line 447"/>
              <p:cNvSpPr>
                <a:spLocks noChangeShapeType="1"/>
              </p:cNvSpPr>
              <p:nvPr/>
            </p:nvSpPr>
            <p:spPr bwMode="auto">
              <a:xfrm>
                <a:off x="1661" y="10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8" name="Line 448"/>
              <p:cNvSpPr>
                <a:spLocks noChangeShapeType="1"/>
              </p:cNvSpPr>
              <p:nvPr/>
            </p:nvSpPr>
            <p:spPr bwMode="auto">
              <a:xfrm>
                <a:off x="1664" y="109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49" name="Line 449"/>
              <p:cNvSpPr>
                <a:spLocks noChangeShapeType="1"/>
              </p:cNvSpPr>
              <p:nvPr/>
            </p:nvSpPr>
            <p:spPr bwMode="auto">
              <a:xfrm>
                <a:off x="1666" y="109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0" name="Line 450"/>
              <p:cNvSpPr>
                <a:spLocks noChangeShapeType="1"/>
              </p:cNvSpPr>
              <p:nvPr/>
            </p:nvSpPr>
            <p:spPr bwMode="auto">
              <a:xfrm>
                <a:off x="1669" y="1095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1" name="Line 451"/>
              <p:cNvSpPr>
                <a:spLocks noChangeShapeType="1"/>
              </p:cNvSpPr>
              <p:nvPr/>
            </p:nvSpPr>
            <p:spPr bwMode="auto">
              <a:xfrm>
                <a:off x="1671" y="11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2" name="Line 452"/>
              <p:cNvSpPr>
                <a:spLocks noChangeShapeType="1"/>
              </p:cNvSpPr>
              <p:nvPr/>
            </p:nvSpPr>
            <p:spPr bwMode="auto">
              <a:xfrm>
                <a:off x="1674" y="11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3" name="Freeform 453"/>
              <p:cNvSpPr>
                <a:spLocks/>
              </p:cNvSpPr>
              <p:nvPr/>
            </p:nvSpPr>
            <p:spPr bwMode="auto">
              <a:xfrm>
                <a:off x="1676" y="1105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4" name="Line 454"/>
              <p:cNvSpPr>
                <a:spLocks noChangeShapeType="1"/>
              </p:cNvSpPr>
              <p:nvPr/>
            </p:nvSpPr>
            <p:spPr bwMode="auto">
              <a:xfrm>
                <a:off x="1720" y="11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5" name="Line 455"/>
              <p:cNvSpPr>
                <a:spLocks noChangeShapeType="1"/>
              </p:cNvSpPr>
              <p:nvPr/>
            </p:nvSpPr>
            <p:spPr bwMode="auto">
              <a:xfrm>
                <a:off x="1722" y="115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6" name="Line 456"/>
              <p:cNvSpPr>
                <a:spLocks noChangeShapeType="1"/>
              </p:cNvSpPr>
              <p:nvPr/>
            </p:nvSpPr>
            <p:spPr bwMode="auto">
              <a:xfrm>
                <a:off x="1725" y="11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7" name="Line 457"/>
              <p:cNvSpPr>
                <a:spLocks noChangeShapeType="1"/>
              </p:cNvSpPr>
              <p:nvPr/>
            </p:nvSpPr>
            <p:spPr bwMode="auto">
              <a:xfrm>
                <a:off x="1727" y="116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8" name="Line 458"/>
              <p:cNvSpPr>
                <a:spLocks noChangeShapeType="1"/>
              </p:cNvSpPr>
              <p:nvPr/>
            </p:nvSpPr>
            <p:spPr bwMode="auto">
              <a:xfrm>
                <a:off x="1730" y="11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59" name="Line 459"/>
              <p:cNvSpPr>
                <a:spLocks noChangeShapeType="1"/>
              </p:cNvSpPr>
              <p:nvPr/>
            </p:nvSpPr>
            <p:spPr bwMode="auto">
              <a:xfrm>
                <a:off x="1732" y="116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0" name="Line 460"/>
              <p:cNvSpPr>
                <a:spLocks noChangeShapeType="1"/>
              </p:cNvSpPr>
              <p:nvPr/>
            </p:nvSpPr>
            <p:spPr bwMode="auto">
              <a:xfrm>
                <a:off x="1735" y="117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1" name="Line 461"/>
              <p:cNvSpPr>
                <a:spLocks noChangeShapeType="1"/>
              </p:cNvSpPr>
              <p:nvPr/>
            </p:nvSpPr>
            <p:spPr bwMode="auto">
              <a:xfrm>
                <a:off x="1737" y="117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2" name="Line 462"/>
              <p:cNvSpPr>
                <a:spLocks noChangeShapeType="1"/>
              </p:cNvSpPr>
              <p:nvPr/>
            </p:nvSpPr>
            <p:spPr bwMode="auto">
              <a:xfrm>
                <a:off x="1740" y="117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3" name="Line 463"/>
              <p:cNvSpPr>
                <a:spLocks noChangeShapeType="1"/>
              </p:cNvSpPr>
              <p:nvPr/>
            </p:nvSpPr>
            <p:spPr bwMode="auto">
              <a:xfrm>
                <a:off x="1742" y="11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4" name="Line 464"/>
              <p:cNvSpPr>
                <a:spLocks noChangeShapeType="1"/>
              </p:cNvSpPr>
              <p:nvPr/>
            </p:nvSpPr>
            <p:spPr bwMode="auto">
              <a:xfrm>
                <a:off x="1745" y="11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5" name="Line 465"/>
              <p:cNvSpPr>
                <a:spLocks noChangeShapeType="1"/>
              </p:cNvSpPr>
              <p:nvPr/>
            </p:nvSpPr>
            <p:spPr bwMode="auto">
              <a:xfrm>
                <a:off x="1750" y="11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6" name="Line 466"/>
              <p:cNvSpPr>
                <a:spLocks noChangeShapeType="1"/>
              </p:cNvSpPr>
              <p:nvPr/>
            </p:nvSpPr>
            <p:spPr bwMode="auto">
              <a:xfrm>
                <a:off x="1753" y="118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7" name="Freeform 467"/>
              <p:cNvSpPr>
                <a:spLocks/>
              </p:cNvSpPr>
              <p:nvPr/>
            </p:nvSpPr>
            <p:spPr bwMode="auto">
              <a:xfrm>
                <a:off x="1755" y="119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8" name="Line 468"/>
              <p:cNvSpPr>
                <a:spLocks noChangeShapeType="1"/>
              </p:cNvSpPr>
              <p:nvPr/>
            </p:nvSpPr>
            <p:spPr bwMode="auto">
              <a:xfrm>
                <a:off x="1798" y="12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69" name="Line 469"/>
              <p:cNvSpPr>
                <a:spLocks noChangeShapeType="1"/>
              </p:cNvSpPr>
              <p:nvPr/>
            </p:nvSpPr>
            <p:spPr bwMode="auto">
              <a:xfrm>
                <a:off x="1798" y="12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0" name="Line 470"/>
              <p:cNvSpPr>
                <a:spLocks noChangeShapeType="1"/>
              </p:cNvSpPr>
              <p:nvPr/>
            </p:nvSpPr>
            <p:spPr bwMode="auto">
              <a:xfrm>
                <a:off x="1801" y="12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1" name="Line 471"/>
              <p:cNvSpPr>
                <a:spLocks noChangeShapeType="1"/>
              </p:cNvSpPr>
              <p:nvPr/>
            </p:nvSpPr>
            <p:spPr bwMode="auto">
              <a:xfrm>
                <a:off x="1803" y="1245"/>
                <a:ext cx="6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2" name="Line 472"/>
              <p:cNvSpPr>
                <a:spLocks noChangeShapeType="1"/>
              </p:cNvSpPr>
              <p:nvPr/>
            </p:nvSpPr>
            <p:spPr bwMode="auto">
              <a:xfrm>
                <a:off x="1809" y="12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3" name="Line 473"/>
              <p:cNvSpPr>
                <a:spLocks noChangeShapeType="1"/>
              </p:cNvSpPr>
              <p:nvPr/>
            </p:nvSpPr>
            <p:spPr bwMode="auto">
              <a:xfrm>
                <a:off x="1811" y="12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4" name="Line 474"/>
              <p:cNvSpPr>
                <a:spLocks noChangeShapeType="1"/>
              </p:cNvSpPr>
              <p:nvPr/>
            </p:nvSpPr>
            <p:spPr bwMode="auto">
              <a:xfrm>
                <a:off x="1814" y="125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5" name="Line 475"/>
              <p:cNvSpPr>
                <a:spLocks noChangeShapeType="1"/>
              </p:cNvSpPr>
              <p:nvPr/>
            </p:nvSpPr>
            <p:spPr bwMode="auto">
              <a:xfrm>
                <a:off x="1816" y="1257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6" name="Line 476"/>
              <p:cNvSpPr>
                <a:spLocks noChangeShapeType="1"/>
              </p:cNvSpPr>
              <p:nvPr/>
            </p:nvSpPr>
            <p:spPr bwMode="auto">
              <a:xfrm>
                <a:off x="1819" y="126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7" name="Line 477"/>
              <p:cNvSpPr>
                <a:spLocks noChangeShapeType="1"/>
              </p:cNvSpPr>
              <p:nvPr/>
            </p:nvSpPr>
            <p:spPr bwMode="auto">
              <a:xfrm>
                <a:off x="1824" y="12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8" name="Line 478"/>
              <p:cNvSpPr>
                <a:spLocks noChangeShapeType="1"/>
              </p:cNvSpPr>
              <p:nvPr/>
            </p:nvSpPr>
            <p:spPr bwMode="auto">
              <a:xfrm>
                <a:off x="1826" y="12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79" name="Line 479"/>
              <p:cNvSpPr>
                <a:spLocks noChangeShapeType="1"/>
              </p:cNvSpPr>
              <p:nvPr/>
            </p:nvSpPr>
            <p:spPr bwMode="auto">
              <a:xfrm>
                <a:off x="1829" y="12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0" name="Freeform 480"/>
              <p:cNvSpPr>
                <a:spLocks/>
              </p:cNvSpPr>
              <p:nvPr/>
            </p:nvSpPr>
            <p:spPr bwMode="auto">
              <a:xfrm>
                <a:off x="1831" y="1273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5 h 7"/>
                  <a:gd name="T4" fmla="*/ 5 w 5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3" y="5"/>
                    </a:lnTo>
                    <a:lnTo>
                      <a:pt x="5" y="7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1" name="Line 481"/>
              <p:cNvSpPr>
                <a:spLocks noChangeShapeType="1"/>
              </p:cNvSpPr>
              <p:nvPr/>
            </p:nvSpPr>
            <p:spPr bwMode="auto">
              <a:xfrm>
                <a:off x="1880" y="13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2" name="Line 482"/>
              <p:cNvSpPr>
                <a:spLocks noChangeShapeType="1"/>
              </p:cNvSpPr>
              <p:nvPr/>
            </p:nvSpPr>
            <p:spPr bwMode="auto">
              <a:xfrm>
                <a:off x="1880" y="13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3" name="Line 483"/>
              <p:cNvSpPr>
                <a:spLocks noChangeShapeType="1"/>
              </p:cNvSpPr>
              <p:nvPr/>
            </p:nvSpPr>
            <p:spPr bwMode="auto">
              <a:xfrm>
                <a:off x="1882" y="13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4" name="Line 484"/>
              <p:cNvSpPr>
                <a:spLocks noChangeShapeType="1"/>
              </p:cNvSpPr>
              <p:nvPr/>
            </p:nvSpPr>
            <p:spPr bwMode="auto">
              <a:xfrm>
                <a:off x="1887" y="132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5" name="Line 485"/>
              <p:cNvSpPr>
                <a:spLocks noChangeShapeType="1"/>
              </p:cNvSpPr>
              <p:nvPr/>
            </p:nvSpPr>
            <p:spPr bwMode="auto">
              <a:xfrm>
                <a:off x="1890" y="13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6" name="Line 486"/>
              <p:cNvSpPr>
                <a:spLocks noChangeShapeType="1"/>
              </p:cNvSpPr>
              <p:nvPr/>
            </p:nvSpPr>
            <p:spPr bwMode="auto">
              <a:xfrm>
                <a:off x="1892" y="133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7" name="Line 487"/>
              <p:cNvSpPr>
                <a:spLocks noChangeShapeType="1"/>
              </p:cNvSpPr>
              <p:nvPr/>
            </p:nvSpPr>
            <p:spPr bwMode="auto">
              <a:xfrm>
                <a:off x="1895" y="133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8" name="Line 488"/>
              <p:cNvSpPr>
                <a:spLocks noChangeShapeType="1"/>
              </p:cNvSpPr>
              <p:nvPr/>
            </p:nvSpPr>
            <p:spPr bwMode="auto">
              <a:xfrm>
                <a:off x="1900" y="133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89" name="Line 489"/>
              <p:cNvSpPr>
                <a:spLocks noChangeShapeType="1"/>
              </p:cNvSpPr>
              <p:nvPr/>
            </p:nvSpPr>
            <p:spPr bwMode="auto">
              <a:xfrm>
                <a:off x="1903" y="13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0" name="Line 490"/>
              <p:cNvSpPr>
                <a:spLocks noChangeShapeType="1"/>
              </p:cNvSpPr>
              <p:nvPr/>
            </p:nvSpPr>
            <p:spPr bwMode="auto">
              <a:xfrm>
                <a:off x="1905" y="13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1" name="Line 491"/>
              <p:cNvSpPr>
                <a:spLocks noChangeShapeType="1"/>
              </p:cNvSpPr>
              <p:nvPr/>
            </p:nvSpPr>
            <p:spPr bwMode="auto">
              <a:xfrm>
                <a:off x="1908" y="134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2" name="Line 492"/>
              <p:cNvSpPr>
                <a:spLocks noChangeShapeType="1"/>
              </p:cNvSpPr>
              <p:nvPr/>
            </p:nvSpPr>
            <p:spPr bwMode="auto">
              <a:xfrm>
                <a:off x="1913" y="135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3" name="Freeform 493"/>
              <p:cNvSpPr>
                <a:spLocks/>
              </p:cNvSpPr>
              <p:nvPr/>
            </p:nvSpPr>
            <p:spPr bwMode="auto">
              <a:xfrm>
                <a:off x="1915" y="135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5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4" name="Line 494"/>
              <p:cNvSpPr>
                <a:spLocks noChangeShapeType="1"/>
              </p:cNvSpPr>
              <p:nvPr/>
            </p:nvSpPr>
            <p:spPr bwMode="auto">
              <a:xfrm>
                <a:off x="1964" y="139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5" name="Line 495"/>
              <p:cNvSpPr>
                <a:spLocks noChangeShapeType="1"/>
              </p:cNvSpPr>
              <p:nvPr/>
            </p:nvSpPr>
            <p:spPr bwMode="auto">
              <a:xfrm>
                <a:off x="1966" y="14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6" name="Line 496"/>
              <p:cNvSpPr>
                <a:spLocks noChangeShapeType="1"/>
              </p:cNvSpPr>
              <p:nvPr/>
            </p:nvSpPr>
            <p:spPr bwMode="auto">
              <a:xfrm>
                <a:off x="1969" y="14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7" name="Line 497"/>
              <p:cNvSpPr>
                <a:spLocks noChangeShapeType="1"/>
              </p:cNvSpPr>
              <p:nvPr/>
            </p:nvSpPr>
            <p:spPr bwMode="auto">
              <a:xfrm>
                <a:off x="1971" y="14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8" name="Line 498"/>
              <p:cNvSpPr>
                <a:spLocks noChangeShapeType="1"/>
              </p:cNvSpPr>
              <p:nvPr/>
            </p:nvSpPr>
            <p:spPr bwMode="auto">
              <a:xfrm>
                <a:off x="1974" y="14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99" name="Line 499"/>
              <p:cNvSpPr>
                <a:spLocks noChangeShapeType="1"/>
              </p:cNvSpPr>
              <p:nvPr/>
            </p:nvSpPr>
            <p:spPr bwMode="auto">
              <a:xfrm>
                <a:off x="1979" y="14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0" name="Line 500"/>
              <p:cNvSpPr>
                <a:spLocks noChangeShapeType="1"/>
              </p:cNvSpPr>
              <p:nvPr/>
            </p:nvSpPr>
            <p:spPr bwMode="auto">
              <a:xfrm>
                <a:off x="1981" y="141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1" name="Line 501"/>
              <p:cNvSpPr>
                <a:spLocks noChangeShapeType="1"/>
              </p:cNvSpPr>
              <p:nvPr/>
            </p:nvSpPr>
            <p:spPr bwMode="auto">
              <a:xfrm>
                <a:off x="1984" y="141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2" name="Line 502"/>
              <p:cNvSpPr>
                <a:spLocks noChangeShapeType="1"/>
              </p:cNvSpPr>
              <p:nvPr/>
            </p:nvSpPr>
            <p:spPr bwMode="auto">
              <a:xfrm>
                <a:off x="1989" y="142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3" name="Line 503"/>
              <p:cNvSpPr>
                <a:spLocks noChangeShapeType="1"/>
              </p:cNvSpPr>
              <p:nvPr/>
            </p:nvSpPr>
            <p:spPr bwMode="auto">
              <a:xfrm>
                <a:off x="1992" y="14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4" name="Line 504"/>
              <p:cNvSpPr>
                <a:spLocks noChangeShapeType="1"/>
              </p:cNvSpPr>
              <p:nvPr/>
            </p:nvSpPr>
            <p:spPr bwMode="auto">
              <a:xfrm>
                <a:off x="1994" y="142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5" name="Line 505"/>
              <p:cNvSpPr>
                <a:spLocks noChangeShapeType="1"/>
              </p:cNvSpPr>
              <p:nvPr/>
            </p:nvSpPr>
            <p:spPr bwMode="auto">
              <a:xfrm>
                <a:off x="1999" y="14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6" name="Freeform 506"/>
              <p:cNvSpPr>
                <a:spLocks/>
              </p:cNvSpPr>
              <p:nvPr/>
            </p:nvSpPr>
            <p:spPr bwMode="auto">
              <a:xfrm>
                <a:off x="2002" y="1433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7" name="Line 507"/>
              <p:cNvSpPr>
                <a:spLocks noChangeShapeType="1"/>
              </p:cNvSpPr>
              <p:nvPr/>
            </p:nvSpPr>
            <p:spPr bwMode="auto">
              <a:xfrm>
                <a:off x="2050" y="147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8" name="Line 508"/>
              <p:cNvSpPr>
                <a:spLocks noChangeShapeType="1"/>
              </p:cNvSpPr>
              <p:nvPr/>
            </p:nvSpPr>
            <p:spPr bwMode="auto">
              <a:xfrm>
                <a:off x="2053" y="147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09" name="Line 509"/>
              <p:cNvSpPr>
                <a:spLocks noChangeShapeType="1"/>
              </p:cNvSpPr>
              <p:nvPr/>
            </p:nvSpPr>
            <p:spPr bwMode="auto">
              <a:xfrm>
                <a:off x="2055" y="147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0" name="Line 510"/>
              <p:cNvSpPr>
                <a:spLocks noChangeShapeType="1"/>
              </p:cNvSpPr>
              <p:nvPr/>
            </p:nvSpPr>
            <p:spPr bwMode="auto">
              <a:xfrm>
                <a:off x="2060" y="148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1" name="Line 511"/>
              <p:cNvSpPr>
                <a:spLocks noChangeShapeType="1"/>
              </p:cNvSpPr>
              <p:nvPr/>
            </p:nvSpPr>
            <p:spPr bwMode="auto">
              <a:xfrm>
                <a:off x="2063" y="14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2" name="Line 512"/>
              <p:cNvSpPr>
                <a:spLocks noChangeShapeType="1"/>
              </p:cNvSpPr>
              <p:nvPr/>
            </p:nvSpPr>
            <p:spPr bwMode="auto">
              <a:xfrm>
                <a:off x="2065" y="14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3" name="Line 513"/>
              <p:cNvSpPr>
                <a:spLocks noChangeShapeType="1"/>
              </p:cNvSpPr>
              <p:nvPr/>
            </p:nvSpPr>
            <p:spPr bwMode="auto">
              <a:xfrm>
                <a:off x="2070" y="14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4" name="Line 514"/>
              <p:cNvSpPr>
                <a:spLocks noChangeShapeType="1"/>
              </p:cNvSpPr>
              <p:nvPr/>
            </p:nvSpPr>
            <p:spPr bwMode="auto">
              <a:xfrm>
                <a:off x="2073" y="149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5" name="Line 515"/>
              <p:cNvSpPr>
                <a:spLocks noChangeShapeType="1"/>
              </p:cNvSpPr>
              <p:nvPr/>
            </p:nvSpPr>
            <p:spPr bwMode="auto">
              <a:xfrm>
                <a:off x="2075" y="1496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6" name="Line 516"/>
              <p:cNvSpPr>
                <a:spLocks noChangeShapeType="1"/>
              </p:cNvSpPr>
              <p:nvPr/>
            </p:nvSpPr>
            <p:spPr bwMode="auto">
              <a:xfrm>
                <a:off x="2081" y="14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7" name="Line 517"/>
              <p:cNvSpPr>
                <a:spLocks noChangeShapeType="1"/>
              </p:cNvSpPr>
              <p:nvPr/>
            </p:nvSpPr>
            <p:spPr bwMode="auto">
              <a:xfrm>
                <a:off x="2083" y="150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8" name="Line 518"/>
              <p:cNvSpPr>
                <a:spLocks noChangeShapeType="1"/>
              </p:cNvSpPr>
              <p:nvPr/>
            </p:nvSpPr>
            <p:spPr bwMode="auto">
              <a:xfrm>
                <a:off x="2086" y="150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19" name="Freeform 519"/>
              <p:cNvSpPr>
                <a:spLocks/>
              </p:cNvSpPr>
              <p:nvPr/>
            </p:nvSpPr>
            <p:spPr bwMode="auto">
              <a:xfrm>
                <a:off x="2091" y="1507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2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2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0" name="Line 520"/>
              <p:cNvSpPr>
                <a:spLocks noChangeShapeType="1"/>
              </p:cNvSpPr>
              <p:nvPr/>
            </p:nvSpPr>
            <p:spPr bwMode="auto">
              <a:xfrm>
                <a:off x="2139" y="154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1" name="Line 521"/>
              <p:cNvSpPr>
                <a:spLocks noChangeShapeType="1"/>
              </p:cNvSpPr>
              <p:nvPr/>
            </p:nvSpPr>
            <p:spPr bwMode="auto">
              <a:xfrm>
                <a:off x="2142" y="1547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2" name="Line 522"/>
              <p:cNvSpPr>
                <a:spLocks noChangeShapeType="1"/>
              </p:cNvSpPr>
              <p:nvPr/>
            </p:nvSpPr>
            <p:spPr bwMode="auto">
              <a:xfrm>
                <a:off x="2144" y="155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3" name="Line 523"/>
              <p:cNvSpPr>
                <a:spLocks noChangeShapeType="1"/>
              </p:cNvSpPr>
              <p:nvPr/>
            </p:nvSpPr>
            <p:spPr bwMode="auto">
              <a:xfrm>
                <a:off x="2149" y="15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4" name="Line 524"/>
              <p:cNvSpPr>
                <a:spLocks noChangeShapeType="1"/>
              </p:cNvSpPr>
              <p:nvPr/>
            </p:nvSpPr>
            <p:spPr bwMode="auto">
              <a:xfrm>
                <a:off x="2152" y="15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5" name="Line 525"/>
              <p:cNvSpPr>
                <a:spLocks noChangeShapeType="1"/>
              </p:cNvSpPr>
              <p:nvPr/>
            </p:nvSpPr>
            <p:spPr bwMode="auto">
              <a:xfrm>
                <a:off x="2154" y="156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6" name="Line 526"/>
              <p:cNvSpPr>
                <a:spLocks noChangeShapeType="1"/>
              </p:cNvSpPr>
              <p:nvPr/>
            </p:nvSpPr>
            <p:spPr bwMode="auto">
              <a:xfrm>
                <a:off x="2159" y="15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7" name="Line 527"/>
              <p:cNvSpPr>
                <a:spLocks noChangeShapeType="1"/>
              </p:cNvSpPr>
              <p:nvPr/>
            </p:nvSpPr>
            <p:spPr bwMode="auto">
              <a:xfrm>
                <a:off x="2162" y="15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8" name="Line 528"/>
              <p:cNvSpPr>
                <a:spLocks noChangeShapeType="1"/>
              </p:cNvSpPr>
              <p:nvPr/>
            </p:nvSpPr>
            <p:spPr bwMode="auto">
              <a:xfrm>
                <a:off x="2164" y="1568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29" name="Line 529"/>
              <p:cNvSpPr>
                <a:spLocks noChangeShapeType="1"/>
              </p:cNvSpPr>
              <p:nvPr/>
            </p:nvSpPr>
            <p:spPr bwMode="auto">
              <a:xfrm>
                <a:off x="2170" y="15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0" name="Line 530"/>
              <p:cNvSpPr>
                <a:spLocks noChangeShapeType="1"/>
              </p:cNvSpPr>
              <p:nvPr/>
            </p:nvSpPr>
            <p:spPr bwMode="auto">
              <a:xfrm>
                <a:off x="2172" y="157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1" name="Line 531"/>
              <p:cNvSpPr>
                <a:spLocks noChangeShapeType="1"/>
              </p:cNvSpPr>
              <p:nvPr/>
            </p:nvSpPr>
            <p:spPr bwMode="auto">
              <a:xfrm>
                <a:off x="2177" y="15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2" name="Freeform 532"/>
              <p:cNvSpPr>
                <a:spLocks/>
              </p:cNvSpPr>
              <p:nvPr/>
            </p:nvSpPr>
            <p:spPr bwMode="auto">
              <a:xfrm>
                <a:off x="2180" y="157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3" name="Line 533"/>
              <p:cNvSpPr>
                <a:spLocks noChangeShapeType="1"/>
              </p:cNvSpPr>
              <p:nvPr/>
            </p:nvSpPr>
            <p:spPr bwMode="auto">
              <a:xfrm>
                <a:off x="2231" y="161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4" name="Line 534"/>
              <p:cNvSpPr>
                <a:spLocks noChangeShapeType="1"/>
              </p:cNvSpPr>
              <p:nvPr/>
            </p:nvSpPr>
            <p:spPr bwMode="auto">
              <a:xfrm>
                <a:off x="2233" y="161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5" name="Line 535"/>
              <p:cNvSpPr>
                <a:spLocks noChangeShapeType="1"/>
              </p:cNvSpPr>
              <p:nvPr/>
            </p:nvSpPr>
            <p:spPr bwMode="auto">
              <a:xfrm>
                <a:off x="2238" y="16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6" name="Line 536"/>
              <p:cNvSpPr>
                <a:spLocks noChangeShapeType="1"/>
              </p:cNvSpPr>
              <p:nvPr/>
            </p:nvSpPr>
            <p:spPr bwMode="auto">
              <a:xfrm>
                <a:off x="2241" y="16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7" name="Line 537"/>
              <p:cNvSpPr>
                <a:spLocks noChangeShapeType="1"/>
              </p:cNvSpPr>
              <p:nvPr/>
            </p:nvSpPr>
            <p:spPr bwMode="auto">
              <a:xfrm>
                <a:off x="2243" y="162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8" name="Line 538"/>
              <p:cNvSpPr>
                <a:spLocks noChangeShapeType="1"/>
              </p:cNvSpPr>
              <p:nvPr/>
            </p:nvSpPr>
            <p:spPr bwMode="auto">
              <a:xfrm>
                <a:off x="2248" y="16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39" name="Line 539"/>
              <p:cNvSpPr>
                <a:spLocks noChangeShapeType="1"/>
              </p:cNvSpPr>
              <p:nvPr/>
            </p:nvSpPr>
            <p:spPr bwMode="auto">
              <a:xfrm>
                <a:off x="2251" y="16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0" name="Line 540"/>
              <p:cNvSpPr>
                <a:spLocks noChangeShapeType="1"/>
              </p:cNvSpPr>
              <p:nvPr/>
            </p:nvSpPr>
            <p:spPr bwMode="auto">
              <a:xfrm>
                <a:off x="2253" y="163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1" name="Line 541"/>
              <p:cNvSpPr>
                <a:spLocks noChangeShapeType="1"/>
              </p:cNvSpPr>
              <p:nvPr/>
            </p:nvSpPr>
            <p:spPr bwMode="auto">
              <a:xfrm>
                <a:off x="2258" y="16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2" name="Line 542"/>
              <p:cNvSpPr>
                <a:spLocks noChangeShapeType="1"/>
              </p:cNvSpPr>
              <p:nvPr/>
            </p:nvSpPr>
            <p:spPr bwMode="auto">
              <a:xfrm>
                <a:off x="2261" y="16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3" name="Line 543"/>
              <p:cNvSpPr>
                <a:spLocks noChangeShapeType="1"/>
              </p:cNvSpPr>
              <p:nvPr/>
            </p:nvSpPr>
            <p:spPr bwMode="auto">
              <a:xfrm>
                <a:off x="2266" y="16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4" name="Line 544"/>
              <p:cNvSpPr>
                <a:spLocks noChangeShapeType="1"/>
              </p:cNvSpPr>
              <p:nvPr/>
            </p:nvSpPr>
            <p:spPr bwMode="auto">
              <a:xfrm>
                <a:off x="2269" y="16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5" name="Freeform 545"/>
              <p:cNvSpPr>
                <a:spLocks/>
              </p:cNvSpPr>
              <p:nvPr/>
            </p:nvSpPr>
            <p:spPr bwMode="auto">
              <a:xfrm>
                <a:off x="2271" y="1646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3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3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6" name="Line 546"/>
              <p:cNvSpPr>
                <a:spLocks noChangeShapeType="1"/>
              </p:cNvSpPr>
              <p:nvPr/>
            </p:nvSpPr>
            <p:spPr bwMode="auto">
              <a:xfrm>
                <a:off x="2325" y="168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7" name="Line 547"/>
              <p:cNvSpPr>
                <a:spLocks noChangeShapeType="1"/>
              </p:cNvSpPr>
              <p:nvPr/>
            </p:nvSpPr>
            <p:spPr bwMode="auto">
              <a:xfrm>
                <a:off x="2327" y="168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8" name="Line 548"/>
              <p:cNvSpPr>
                <a:spLocks noChangeShapeType="1"/>
              </p:cNvSpPr>
              <p:nvPr/>
            </p:nvSpPr>
            <p:spPr bwMode="auto">
              <a:xfrm>
                <a:off x="2332" y="16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49" name="Line 549"/>
              <p:cNvSpPr>
                <a:spLocks noChangeShapeType="1"/>
              </p:cNvSpPr>
              <p:nvPr/>
            </p:nvSpPr>
            <p:spPr bwMode="auto">
              <a:xfrm>
                <a:off x="2335" y="169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0" name="Line 550"/>
              <p:cNvSpPr>
                <a:spLocks noChangeShapeType="1"/>
              </p:cNvSpPr>
              <p:nvPr/>
            </p:nvSpPr>
            <p:spPr bwMode="auto">
              <a:xfrm>
                <a:off x="2337" y="169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1" name="Line 551"/>
              <p:cNvSpPr>
                <a:spLocks noChangeShapeType="1"/>
              </p:cNvSpPr>
              <p:nvPr/>
            </p:nvSpPr>
            <p:spPr bwMode="auto">
              <a:xfrm>
                <a:off x="2342" y="16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2" name="Line 552"/>
              <p:cNvSpPr>
                <a:spLocks noChangeShapeType="1"/>
              </p:cNvSpPr>
              <p:nvPr/>
            </p:nvSpPr>
            <p:spPr bwMode="auto">
              <a:xfrm>
                <a:off x="2345" y="169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3" name="Line 553"/>
              <p:cNvSpPr>
                <a:spLocks noChangeShapeType="1"/>
              </p:cNvSpPr>
              <p:nvPr/>
            </p:nvSpPr>
            <p:spPr bwMode="auto">
              <a:xfrm>
                <a:off x="2350" y="17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4" name="Line 554"/>
              <p:cNvSpPr>
                <a:spLocks noChangeShapeType="1"/>
              </p:cNvSpPr>
              <p:nvPr/>
            </p:nvSpPr>
            <p:spPr bwMode="auto">
              <a:xfrm>
                <a:off x="2353" y="17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5" name="Line 555"/>
              <p:cNvSpPr>
                <a:spLocks noChangeShapeType="1"/>
              </p:cNvSpPr>
              <p:nvPr/>
            </p:nvSpPr>
            <p:spPr bwMode="auto">
              <a:xfrm>
                <a:off x="2355" y="170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6" name="Line 556"/>
              <p:cNvSpPr>
                <a:spLocks noChangeShapeType="1"/>
              </p:cNvSpPr>
              <p:nvPr/>
            </p:nvSpPr>
            <p:spPr bwMode="auto">
              <a:xfrm>
                <a:off x="2360" y="17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7" name="Line 557"/>
              <p:cNvSpPr>
                <a:spLocks noChangeShapeType="1"/>
              </p:cNvSpPr>
              <p:nvPr/>
            </p:nvSpPr>
            <p:spPr bwMode="auto">
              <a:xfrm>
                <a:off x="2363" y="171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8" name="Freeform 558"/>
              <p:cNvSpPr>
                <a:spLocks/>
              </p:cNvSpPr>
              <p:nvPr/>
            </p:nvSpPr>
            <p:spPr bwMode="auto">
              <a:xfrm>
                <a:off x="2365" y="171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59" name="Line 559"/>
              <p:cNvSpPr>
                <a:spLocks noChangeShapeType="1"/>
              </p:cNvSpPr>
              <p:nvPr/>
            </p:nvSpPr>
            <p:spPr bwMode="auto">
              <a:xfrm>
                <a:off x="2421" y="17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0" name="Line 560"/>
              <p:cNvSpPr>
                <a:spLocks noChangeShapeType="1"/>
              </p:cNvSpPr>
              <p:nvPr/>
            </p:nvSpPr>
            <p:spPr bwMode="auto">
              <a:xfrm>
                <a:off x="2421" y="174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1" name="Line 561"/>
              <p:cNvSpPr>
                <a:spLocks noChangeShapeType="1"/>
              </p:cNvSpPr>
              <p:nvPr/>
            </p:nvSpPr>
            <p:spPr bwMode="auto">
              <a:xfrm>
                <a:off x="2426" y="17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2" name="Line 562"/>
              <p:cNvSpPr>
                <a:spLocks noChangeShapeType="1"/>
              </p:cNvSpPr>
              <p:nvPr/>
            </p:nvSpPr>
            <p:spPr bwMode="auto">
              <a:xfrm>
                <a:off x="2429" y="17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3" name="Line 563"/>
              <p:cNvSpPr>
                <a:spLocks noChangeShapeType="1"/>
              </p:cNvSpPr>
              <p:nvPr/>
            </p:nvSpPr>
            <p:spPr bwMode="auto">
              <a:xfrm>
                <a:off x="2431" y="175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4" name="Line 564"/>
              <p:cNvSpPr>
                <a:spLocks noChangeShapeType="1"/>
              </p:cNvSpPr>
              <p:nvPr/>
            </p:nvSpPr>
            <p:spPr bwMode="auto">
              <a:xfrm>
                <a:off x="2436" y="175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5" name="Line 565"/>
              <p:cNvSpPr>
                <a:spLocks noChangeShapeType="1"/>
              </p:cNvSpPr>
              <p:nvPr/>
            </p:nvSpPr>
            <p:spPr bwMode="auto">
              <a:xfrm>
                <a:off x="2439" y="17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6" name="Line 566"/>
              <p:cNvSpPr>
                <a:spLocks noChangeShapeType="1"/>
              </p:cNvSpPr>
              <p:nvPr/>
            </p:nvSpPr>
            <p:spPr bwMode="auto">
              <a:xfrm>
                <a:off x="2441" y="1761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7" name="Line 567"/>
              <p:cNvSpPr>
                <a:spLocks noChangeShapeType="1"/>
              </p:cNvSpPr>
              <p:nvPr/>
            </p:nvSpPr>
            <p:spPr bwMode="auto">
              <a:xfrm>
                <a:off x="2447" y="176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8" name="Line 568"/>
              <p:cNvSpPr>
                <a:spLocks noChangeShapeType="1"/>
              </p:cNvSpPr>
              <p:nvPr/>
            </p:nvSpPr>
            <p:spPr bwMode="auto">
              <a:xfrm>
                <a:off x="2449" y="176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69" name="Line 569"/>
              <p:cNvSpPr>
                <a:spLocks noChangeShapeType="1"/>
              </p:cNvSpPr>
              <p:nvPr/>
            </p:nvSpPr>
            <p:spPr bwMode="auto">
              <a:xfrm>
                <a:off x="2454" y="176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0" name="Line 570"/>
              <p:cNvSpPr>
                <a:spLocks noChangeShapeType="1"/>
              </p:cNvSpPr>
              <p:nvPr/>
            </p:nvSpPr>
            <p:spPr bwMode="auto">
              <a:xfrm>
                <a:off x="2457" y="177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1" name="Line 571"/>
              <p:cNvSpPr>
                <a:spLocks noChangeShapeType="1"/>
              </p:cNvSpPr>
              <p:nvPr/>
            </p:nvSpPr>
            <p:spPr bwMode="auto">
              <a:xfrm>
                <a:off x="2459" y="17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2" name="Freeform 572"/>
              <p:cNvSpPr>
                <a:spLocks/>
              </p:cNvSpPr>
              <p:nvPr/>
            </p:nvSpPr>
            <p:spPr bwMode="auto">
              <a:xfrm>
                <a:off x="2464" y="1776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3" name="Line 573"/>
              <p:cNvSpPr>
                <a:spLocks noChangeShapeType="1"/>
              </p:cNvSpPr>
              <p:nvPr/>
            </p:nvSpPr>
            <p:spPr bwMode="auto">
              <a:xfrm>
                <a:off x="2518" y="180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4" name="Line 574"/>
              <p:cNvSpPr>
                <a:spLocks noChangeShapeType="1"/>
              </p:cNvSpPr>
              <p:nvPr/>
            </p:nvSpPr>
            <p:spPr bwMode="auto">
              <a:xfrm>
                <a:off x="2520" y="180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5" name="Line 575"/>
              <p:cNvSpPr>
                <a:spLocks noChangeShapeType="1"/>
              </p:cNvSpPr>
              <p:nvPr/>
            </p:nvSpPr>
            <p:spPr bwMode="auto">
              <a:xfrm>
                <a:off x="2523" y="181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6" name="Line 576"/>
              <p:cNvSpPr>
                <a:spLocks noChangeShapeType="1"/>
              </p:cNvSpPr>
              <p:nvPr/>
            </p:nvSpPr>
            <p:spPr bwMode="auto">
              <a:xfrm>
                <a:off x="2528" y="18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7" name="Line 577"/>
              <p:cNvSpPr>
                <a:spLocks noChangeShapeType="1"/>
              </p:cNvSpPr>
              <p:nvPr/>
            </p:nvSpPr>
            <p:spPr bwMode="auto">
              <a:xfrm>
                <a:off x="2530" y="18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8" name="Line 578"/>
              <p:cNvSpPr>
                <a:spLocks noChangeShapeType="1"/>
              </p:cNvSpPr>
              <p:nvPr/>
            </p:nvSpPr>
            <p:spPr bwMode="auto">
              <a:xfrm>
                <a:off x="2533" y="181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79" name="Line 579"/>
              <p:cNvSpPr>
                <a:spLocks noChangeShapeType="1"/>
              </p:cNvSpPr>
              <p:nvPr/>
            </p:nvSpPr>
            <p:spPr bwMode="auto">
              <a:xfrm>
                <a:off x="2538" y="18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0" name="Line 580"/>
              <p:cNvSpPr>
                <a:spLocks noChangeShapeType="1"/>
              </p:cNvSpPr>
              <p:nvPr/>
            </p:nvSpPr>
            <p:spPr bwMode="auto">
              <a:xfrm>
                <a:off x="2541" y="182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1" name="Line 581"/>
              <p:cNvSpPr>
                <a:spLocks noChangeShapeType="1"/>
              </p:cNvSpPr>
              <p:nvPr/>
            </p:nvSpPr>
            <p:spPr bwMode="auto">
              <a:xfrm>
                <a:off x="2546" y="182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2" name="Line 582"/>
              <p:cNvSpPr>
                <a:spLocks noChangeShapeType="1"/>
              </p:cNvSpPr>
              <p:nvPr/>
            </p:nvSpPr>
            <p:spPr bwMode="auto">
              <a:xfrm>
                <a:off x="2548" y="182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3" name="Line 583"/>
              <p:cNvSpPr>
                <a:spLocks noChangeShapeType="1"/>
              </p:cNvSpPr>
              <p:nvPr/>
            </p:nvSpPr>
            <p:spPr bwMode="auto">
              <a:xfrm>
                <a:off x="2551" y="182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4" name="Line 584"/>
              <p:cNvSpPr>
                <a:spLocks noChangeShapeType="1"/>
              </p:cNvSpPr>
              <p:nvPr/>
            </p:nvSpPr>
            <p:spPr bwMode="auto">
              <a:xfrm>
                <a:off x="2556" y="183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5" name="Line 585"/>
              <p:cNvSpPr>
                <a:spLocks noChangeShapeType="1"/>
              </p:cNvSpPr>
              <p:nvPr/>
            </p:nvSpPr>
            <p:spPr bwMode="auto">
              <a:xfrm>
                <a:off x="2558" y="1832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6" name="Freeform 586"/>
              <p:cNvSpPr>
                <a:spLocks/>
              </p:cNvSpPr>
              <p:nvPr/>
            </p:nvSpPr>
            <p:spPr bwMode="auto">
              <a:xfrm>
                <a:off x="2564" y="183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7" name="Line 587"/>
              <p:cNvSpPr>
                <a:spLocks noChangeShapeType="1"/>
              </p:cNvSpPr>
              <p:nvPr/>
            </p:nvSpPr>
            <p:spPr bwMode="auto">
              <a:xfrm>
                <a:off x="2617" y="186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8" name="Line 588"/>
              <p:cNvSpPr>
                <a:spLocks noChangeShapeType="1"/>
              </p:cNvSpPr>
              <p:nvPr/>
            </p:nvSpPr>
            <p:spPr bwMode="auto">
              <a:xfrm>
                <a:off x="2619" y="186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89" name="Line 589"/>
              <p:cNvSpPr>
                <a:spLocks noChangeShapeType="1"/>
              </p:cNvSpPr>
              <p:nvPr/>
            </p:nvSpPr>
            <p:spPr bwMode="auto">
              <a:xfrm>
                <a:off x="2622" y="18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0" name="Line 590"/>
              <p:cNvSpPr>
                <a:spLocks noChangeShapeType="1"/>
              </p:cNvSpPr>
              <p:nvPr/>
            </p:nvSpPr>
            <p:spPr bwMode="auto">
              <a:xfrm>
                <a:off x="2627" y="18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1" name="Line 591"/>
              <p:cNvSpPr>
                <a:spLocks noChangeShapeType="1"/>
              </p:cNvSpPr>
              <p:nvPr/>
            </p:nvSpPr>
            <p:spPr bwMode="auto">
              <a:xfrm>
                <a:off x="2630" y="187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2" name="Line 592"/>
              <p:cNvSpPr>
                <a:spLocks noChangeShapeType="1"/>
              </p:cNvSpPr>
              <p:nvPr/>
            </p:nvSpPr>
            <p:spPr bwMode="auto">
              <a:xfrm>
                <a:off x="2635" y="18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3" name="Line 593"/>
              <p:cNvSpPr>
                <a:spLocks noChangeShapeType="1"/>
              </p:cNvSpPr>
              <p:nvPr/>
            </p:nvSpPr>
            <p:spPr bwMode="auto">
              <a:xfrm>
                <a:off x="2637" y="18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4" name="Line 594"/>
              <p:cNvSpPr>
                <a:spLocks noChangeShapeType="1"/>
              </p:cNvSpPr>
              <p:nvPr/>
            </p:nvSpPr>
            <p:spPr bwMode="auto">
              <a:xfrm>
                <a:off x="2640" y="188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5" name="Line 595"/>
              <p:cNvSpPr>
                <a:spLocks noChangeShapeType="1"/>
              </p:cNvSpPr>
              <p:nvPr/>
            </p:nvSpPr>
            <p:spPr bwMode="auto">
              <a:xfrm>
                <a:off x="2645" y="188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6" name="Line 596"/>
              <p:cNvSpPr>
                <a:spLocks noChangeShapeType="1"/>
              </p:cNvSpPr>
              <p:nvPr/>
            </p:nvSpPr>
            <p:spPr bwMode="auto">
              <a:xfrm>
                <a:off x="2647" y="18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7" name="Line 597"/>
              <p:cNvSpPr>
                <a:spLocks noChangeShapeType="1"/>
              </p:cNvSpPr>
              <p:nvPr/>
            </p:nvSpPr>
            <p:spPr bwMode="auto">
              <a:xfrm>
                <a:off x="2652" y="18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8" name="Line 598"/>
              <p:cNvSpPr>
                <a:spLocks noChangeShapeType="1"/>
              </p:cNvSpPr>
              <p:nvPr/>
            </p:nvSpPr>
            <p:spPr bwMode="auto">
              <a:xfrm>
                <a:off x="2655" y="188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99" name="Line 599"/>
              <p:cNvSpPr>
                <a:spLocks noChangeShapeType="1"/>
              </p:cNvSpPr>
              <p:nvPr/>
            </p:nvSpPr>
            <p:spPr bwMode="auto">
              <a:xfrm>
                <a:off x="2658" y="189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0" name="Freeform 600"/>
              <p:cNvSpPr>
                <a:spLocks/>
              </p:cNvSpPr>
              <p:nvPr/>
            </p:nvSpPr>
            <p:spPr bwMode="auto">
              <a:xfrm>
                <a:off x="2663" y="1893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1" name="Line 601"/>
              <p:cNvSpPr>
                <a:spLocks noChangeShapeType="1"/>
              </p:cNvSpPr>
              <p:nvPr/>
            </p:nvSpPr>
            <p:spPr bwMode="auto">
              <a:xfrm>
                <a:off x="2719" y="19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2" name="Line 602"/>
              <p:cNvSpPr>
                <a:spLocks noChangeShapeType="1"/>
              </p:cNvSpPr>
              <p:nvPr/>
            </p:nvSpPr>
            <p:spPr bwMode="auto">
              <a:xfrm>
                <a:off x="2719" y="192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3" name="Line 603"/>
              <p:cNvSpPr>
                <a:spLocks noChangeShapeType="1"/>
              </p:cNvSpPr>
              <p:nvPr/>
            </p:nvSpPr>
            <p:spPr bwMode="auto">
              <a:xfrm>
                <a:off x="2724" y="192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4" name="Line 604"/>
              <p:cNvSpPr>
                <a:spLocks noChangeShapeType="1"/>
              </p:cNvSpPr>
              <p:nvPr/>
            </p:nvSpPr>
            <p:spPr bwMode="auto">
              <a:xfrm>
                <a:off x="2726" y="192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5" name="Line 605"/>
              <p:cNvSpPr>
                <a:spLocks noChangeShapeType="1"/>
              </p:cNvSpPr>
              <p:nvPr/>
            </p:nvSpPr>
            <p:spPr bwMode="auto">
              <a:xfrm>
                <a:off x="2731" y="193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406" name="Group 606"/>
            <p:cNvGrpSpPr>
              <a:grpSpLocks/>
            </p:cNvGrpSpPr>
            <p:nvPr/>
          </p:nvGrpSpPr>
          <p:grpSpPr bwMode="auto">
            <a:xfrm>
              <a:off x="2734" y="1931"/>
              <a:ext cx="1436" cy="702"/>
              <a:chOff x="2734" y="1931"/>
              <a:chExt cx="1436" cy="702"/>
            </a:xfrm>
          </p:grpSpPr>
          <p:sp>
            <p:nvSpPr>
              <p:cNvPr id="77407" name="Line 607"/>
              <p:cNvSpPr>
                <a:spLocks noChangeShapeType="1"/>
              </p:cNvSpPr>
              <p:nvPr/>
            </p:nvSpPr>
            <p:spPr bwMode="auto">
              <a:xfrm>
                <a:off x="2734" y="19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8" name="Line 608"/>
              <p:cNvSpPr>
                <a:spLocks noChangeShapeType="1"/>
              </p:cNvSpPr>
              <p:nvPr/>
            </p:nvSpPr>
            <p:spPr bwMode="auto">
              <a:xfrm>
                <a:off x="2736" y="193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09" name="Line 609"/>
              <p:cNvSpPr>
                <a:spLocks noChangeShapeType="1"/>
              </p:cNvSpPr>
              <p:nvPr/>
            </p:nvSpPr>
            <p:spPr bwMode="auto">
              <a:xfrm>
                <a:off x="2741" y="19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0" name="Line 610"/>
              <p:cNvSpPr>
                <a:spLocks noChangeShapeType="1"/>
              </p:cNvSpPr>
              <p:nvPr/>
            </p:nvSpPr>
            <p:spPr bwMode="auto">
              <a:xfrm>
                <a:off x="2744" y="19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1" name="Line 611"/>
              <p:cNvSpPr>
                <a:spLocks noChangeShapeType="1"/>
              </p:cNvSpPr>
              <p:nvPr/>
            </p:nvSpPr>
            <p:spPr bwMode="auto">
              <a:xfrm>
                <a:off x="2749" y="19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2" name="Line 612"/>
              <p:cNvSpPr>
                <a:spLocks noChangeShapeType="1"/>
              </p:cNvSpPr>
              <p:nvPr/>
            </p:nvSpPr>
            <p:spPr bwMode="auto">
              <a:xfrm>
                <a:off x="2752" y="19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3" name="Line 613"/>
              <p:cNvSpPr>
                <a:spLocks noChangeShapeType="1"/>
              </p:cNvSpPr>
              <p:nvPr/>
            </p:nvSpPr>
            <p:spPr bwMode="auto">
              <a:xfrm>
                <a:off x="2757" y="19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4" name="Line 614"/>
              <p:cNvSpPr>
                <a:spLocks noChangeShapeType="1"/>
              </p:cNvSpPr>
              <p:nvPr/>
            </p:nvSpPr>
            <p:spPr bwMode="auto">
              <a:xfrm>
                <a:off x="2759" y="19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5" name="Freeform 615"/>
              <p:cNvSpPr>
                <a:spLocks/>
              </p:cNvSpPr>
              <p:nvPr/>
            </p:nvSpPr>
            <p:spPr bwMode="auto">
              <a:xfrm>
                <a:off x="2762" y="1949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5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5" y="0"/>
                    </a:lnTo>
                    <a:lnTo>
                      <a:pt x="7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6" name="Line 616"/>
              <p:cNvSpPr>
                <a:spLocks noChangeShapeType="1"/>
              </p:cNvSpPr>
              <p:nvPr/>
            </p:nvSpPr>
            <p:spPr bwMode="auto">
              <a:xfrm>
                <a:off x="2820" y="19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7" name="Line 617"/>
              <p:cNvSpPr>
                <a:spLocks noChangeShapeType="1"/>
              </p:cNvSpPr>
              <p:nvPr/>
            </p:nvSpPr>
            <p:spPr bwMode="auto">
              <a:xfrm>
                <a:off x="2820" y="19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8" name="Line 618"/>
              <p:cNvSpPr>
                <a:spLocks noChangeShapeType="1"/>
              </p:cNvSpPr>
              <p:nvPr/>
            </p:nvSpPr>
            <p:spPr bwMode="auto">
              <a:xfrm>
                <a:off x="2825" y="19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19" name="Line 619"/>
              <p:cNvSpPr>
                <a:spLocks noChangeShapeType="1"/>
              </p:cNvSpPr>
              <p:nvPr/>
            </p:nvSpPr>
            <p:spPr bwMode="auto">
              <a:xfrm>
                <a:off x="2828" y="198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0" name="Line 620"/>
              <p:cNvSpPr>
                <a:spLocks noChangeShapeType="1"/>
              </p:cNvSpPr>
              <p:nvPr/>
            </p:nvSpPr>
            <p:spPr bwMode="auto">
              <a:xfrm>
                <a:off x="2833" y="198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1" name="Line 621"/>
              <p:cNvSpPr>
                <a:spLocks noChangeShapeType="1"/>
              </p:cNvSpPr>
              <p:nvPr/>
            </p:nvSpPr>
            <p:spPr bwMode="auto">
              <a:xfrm>
                <a:off x="2836" y="198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2" name="Line 622"/>
              <p:cNvSpPr>
                <a:spLocks noChangeShapeType="1"/>
              </p:cNvSpPr>
              <p:nvPr/>
            </p:nvSpPr>
            <p:spPr bwMode="auto">
              <a:xfrm>
                <a:off x="2841" y="198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3" name="Line 623"/>
              <p:cNvSpPr>
                <a:spLocks noChangeShapeType="1"/>
              </p:cNvSpPr>
              <p:nvPr/>
            </p:nvSpPr>
            <p:spPr bwMode="auto">
              <a:xfrm>
                <a:off x="2843" y="198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4" name="Line 624"/>
              <p:cNvSpPr>
                <a:spLocks noChangeShapeType="1"/>
              </p:cNvSpPr>
              <p:nvPr/>
            </p:nvSpPr>
            <p:spPr bwMode="auto">
              <a:xfrm>
                <a:off x="2848" y="199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5" name="Line 625"/>
              <p:cNvSpPr>
                <a:spLocks noChangeShapeType="1"/>
              </p:cNvSpPr>
              <p:nvPr/>
            </p:nvSpPr>
            <p:spPr bwMode="auto">
              <a:xfrm>
                <a:off x="2851" y="199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6" name="Line 626"/>
              <p:cNvSpPr>
                <a:spLocks noChangeShapeType="1"/>
              </p:cNvSpPr>
              <p:nvPr/>
            </p:nvSpPr>
            <p:spPr bwMode="auto">
              <a:xfrm>
                <a:off x="2856" y="199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7" name="Line 627"/>
              <p:cNvSpPr>
                <a:spLocks noChangeShapeType="1"/>
              </p:cNvSpPr>
              <p:nvPr/>
            </p:nvSpPr>
            <p:spPr bwMode="auto">
              <a:xfrm>
                <a:off x="2858" y="199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8" name="Line 628"/>
              <p:cNvSpPr>
                <a:spLocks noChangeShapeType="1"/>
              </p:cNvSpPr>
              <p:nvPr/>
            </p:nvSpPr>
            <p:spPr bwMode="auto">
              <a:xfrm>
                <a:off x="2861" y="200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29" name="Freeform 629"/>
              <p:cNvSpPr>
                <a:spLocks/>
              </p:cNvSpPr>
              <p:nvPr/>
            </p:nvSpPr>
            <p:spPr bwMode="auto">
              <a:xfrm>
                <a:off x="2866" y="200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0" name="Line 630"/>
              <p:cNvSpPr>
                <a:spLocks noChangeShapeType="1"/>
              </p:cNvSpPr>
              <p:nvPr/>
            </p:nvSpPr>
            <p:spPr bwMode="auto">
              <a:xfrm>
                <a:off x="2922" y="203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1" name="Line 631"/>
              <p:cNvSpPr>
                <a:spLocks noChangeShapeType="1"/>
              </p:cNvSpPr>
              <p:nvPr/>
            </p:nvSpPr>
            <p:spPr bwMode="auto">
              <a:xfrm>
                <a:off x="2924" y="2030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2" name="Line 632"/>
              <p:cNvSpPr>
                <a:spLocks noChangeShapeType="1"/>
              </p:cNvSpPr>
              <p:nvPr/>
            </p:nvSpPr>
            <p:spPr bwMode="auto">
              <a:xfrm>
                <a:off x="2930" y="20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3" name="Line 633"/>
              <p:cNvSpPr>
                <a:spLocks noChangeShapeType="1"/>
              </p:cNvSpPr>
              <p:nvPr/>
            </p:nvSpPr>
            <p:spPr bwMode="auto">
              <a:xfrm>
                <a:off x="2932" y="203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4" name="Line 634"/>
              <p:cNvSpPr>
                <a:spLocks noChangeShapeType="1"/>
              </p:cNvSpPr>
              <p:nvPr/>
            </p:nvSpPr>
            <p:spPr bwMode="auto">
              <a:xfrm>
                <a:off x="2937" y="20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5" name="Line 635"/>
              <p:cNvSpPr>
                <a:spLocks noChangeShapeType="1"/>
              </p:cNvSpPr>
              <p:nvPr/>
            </p:nvSpPr>
            <p:spPr bwMode="auto">
              <a:xfrm>
                <a:off x="2940" y="203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6" name="Line 636"/>
              <p:cNvSpPr>
                <a:spLocks noChangeShapeType="1"/>
              </p:cNvSpPr>
              <p:nvPr/>
            </p:nvSpPr>
            <p:spPr bwMode="auto">
              <a:xfrm>
                <a:off x="2945" y="204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7" name="Line 637"/>
              <p:cNvSpPr>
                <a:spLocks noChangeShapeType="1"/>
              </p:cNvSpPr>
              <p:nvPr/>
            </p:nvSpPr>
            <p:spPr bwMode="auto">
              <a:xfrm>
                <a:off x="2947" y="204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8" name="Line 638"/>
              <p:cNvSpPr>
                <a:spLocks noChangeShapeType="1"/>
              </p:cNvSpPr>
              <p:nvPr/>
            </p:nvSpPr>
            <p:spPr bwMode="auto">
              <a:xfrm>
                <a:off x="2952" y="204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39" name="Line 639"/>
              <p:cNvSpPr>
                <a:spLocks noChangeShapeType="1"/>
              </p:cNvSpPr>
              <p:nvPr/>
            </p:nvSpPr>
            <p:spPr bwMode="auto">
              <a:xfrm>
                <a:off x="2955" y="204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0" name="Line 640"/>
              <p:cNvSpPr>
                <a:spLocks noChangeShapeType="1"/>
              </p:cNvSpPr>
              <p:nvPr/>
            </p:nvSpPr>
            <p:spPr bwMode="auto">
              <a:xfrm>
                <a:off x="2958" y="204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1" name="Line 641"/>
              <p:cNvSpPr>
                <a:spLocks noChangeShapeType="1"/>
              </p:cNvSpPr>
              <p:nvPr/>
            </p:nvSpPr>
            <p:spPr bwMode="auto">
              <a:xfrm>
                <a:off x="2963" y="205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2" name="Line 642"/>
              <p:cNvSpPr>
                <a:spLocks noChangeShapeType="1"/>
              </p:cNvSpPr>
              <p:nvPr/>
            </p:nvSpPr>
            <p:spPr bwMode="auto">
              <a:xfrm>
                <a:off x="2965" y="205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3" name="Freeform 643"/>
              <p:cNvSpPr>
                <a:spLocks/>
              </p:cNvSpPr>
              <p:nvPr/>
            </p:nvSpPr>
            <p:spPr bwMode="auto">
              <a:xfrm>
                <a:off x="2970" y="2053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4" name="Line 644"/>
              <p:cNvSpPr>
                <a:spLocks noChangeShapeType="1"/>
              </p:cNvSpPr>
              <p:nvPr/>
            </p:nvSpPr>
            <p:spPr bwMode="auto">
              <a:xfrm>
                <a:off x="3026" y="20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5" name="Line 645"/>
              <p:cNvSpPr>
                <a:spLocks noChangeShapeType="1"/>
              </p:cNvSpPr>
              <p:nvPr/>
            </p:nvSpPr>
            <p:spPr bwMode="auto">
              <a:xfrm>
                <a:off x="3026" y="20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6" name="Line 646"/>
              <p:cNvSpPr>
                <a:spLocks noChangeShapeType="1"/>
              </p:cNvSpPr>
              <p:nvPr/>
            </p:nvSpPr>
            <p:spPr bwMode="auto">
              <a:xfrm>
                <a:off x="3031" y="20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7" name="Line 647"/>
              <p:cNvSpPr>
                <a:spLocks noChangeShapeType="1"/>
              </p:cNvSpPr>
              <p:nvPr/>
            </p:nvSpPr>
            <p:spPr bwMode="auto">
              <a:xfrm>
                <a:off x="3034" y="20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8" name="Line 648"/>
              <p:cNvSpPr>
                <a:spLocks noChangeShapeType="1"/>
              </p:cNvSpPr>
              <p:nvPr/>
            </p:nvSpPr>
            <p:spPr bwMode="auto">
              <a:xfrm>
                <a:off x="3039" y="20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49" name="Line 649"/>
              <p:cNvSpPr>
                <a:spLocks noChangeShapeType="1"/>
              </p:cNvSpPr>
              <p:nvPr/>
            </p:nvSpPr>
            <p:spPr bwMode="auto">
              <a:xfrm>
                <a:off x="3041" y="2089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0" name="Line 650"/>
              <p:cNvSpPr>
                <a:spLocks noChangeShapeType="1"/>
              </p:cNvSpPr>
              <p:nvPr/>
            </p:nvSpPr>
            <p:spPr bwMode="auto">
              <a:xfrm>
                <a:off x="3047" y="208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1" name="Line 651"/>
              <p:cNvSpPr>
                <a:spLocks noChangeShapeType="1"/>
              </p:cNvSpPr>
              <p:nvPr/>
            </p:nvSpPr>
            <p:spPr bwMode="auto">
              <a:xfrm>
                <a:off x="3049" y="209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2" name="Line 652"/>
              <p:cNvSpPr>
                <a:spLocks noChangeShapeType="1"/>
              </p:cNvSpPr>
              <p:nvPr/>
            </p:nvSpPr>
            <p:spPr bwMode="auto">
              <a:xfrm>
                <a:off x="3054" y="20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3" name="Line 653"/>
              <p:cNvSpPr>
                <a:spLocks noChangeShapeType="1"/>
              </p:cNvSpPr>
              <p:nvPr/>
            </p:nvSpPr>
            <p:spPr bwMode="auto">
              <a:xfrm>
                <a:off x="3057" y="209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4" name="Line 654"/>
              <p:cNvSpPr>
                <a:spLocks noChangeShapeType="1"/>
              </p:cNvSpPr>
              <p:nvPr/>
            </p:nvSpPr>
            <p:spPr bwMode="auto">
              <a:xfrm>
                <a:off x="3062" y="20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5" name="Line 655"/>
              <p:cNvSpPr>
                <a:spLocks noChangeShapeType="1"/>
              </p:cNvSpPr>
              <p:nvPr/>
            </p:nvSpPr>
            <p:spPr bwMode="auto">
              <a:xfrm>
                <a:off x="3064" y="209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6" name="Line 656"/>
              <p:cNvSpPr>
                <a:spLocks noChangeShapeType="1"/>
              </p:cNvSpPr>
              <p:nvPr/>
            </p:nvSpPr>
            <p:spPr bwMode="auto">
              <a:xfrm>
                <a:off x="3069" y="210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7" name="Freeform 657"/>
              <p:cNvSpPr>
                <a:spLocks/>
              </p:cNvSpPr>
              <p:nvPr/>
            </p:nvSpPr>
            <p:spPr bwMode="auto">
              <a:xfrm>
                <a:off x="3072" y="210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8" name="Line 658"/>
              <p:cNvSpPr>
                <a:spLocks noChangeShapeType="1"/>
              </p:cNvSpPr>
              <p:nvPr/>
            </p:nvSpPr>
            <p:spPr bwMode="auto">
              <a:xfrm>
                <a:off x="3130" y="212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59" name="Line 659"/>
              <p:cNvSpPr>
                <a:spLocks noChangeShapeType="1"/>
              </p:cNvSpPr>
              <p:nvPr/>
            </p:nvSpPr>
            <p:spPr bwMode="auto">
              <a:xfrm>
                <a:off x="3135" y="212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0" name="Line 660"/>
              <p:cNvSpPr>
                <a:spLocks noChangeShapeType="1"/>
              </p:cNvSpPr>
              <p:nvPr/>
            </p:nvSpPr>
            <p:spPr bwMode="auto">
              <a:xfrm>
                <a:off x="3138" y="213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1" name="Line 661"/>
              <p:cNvSpPr>
                <a:spLocks noChangeShapeType="1"/>
              </p:cNvSpPr>
              <p:nvPr/>
            </p:nvSpPr>
            <p:spPr bwMode="auto">
              <a:xfrm>
                <a:off x="3143" y="213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2" name="Line 662"/>
              <p:cNvSpPr>
                <a:spLocks noChangeShapeType="1"/>
              </p:cNvSpPr>
              <p:nvPr/>
            </p:nvSpPr>
            <p:spPr bwMode="auto">
              <a:xfrm>
                <a:off x="3146" y="213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3" name="Line 663"/>
              <p:cNvSpPr>
                <a:spLocks noChangeShapeType="1"/>
              </p:cNvSpPr>
              <p:nvPr/>
            </p:nvSpPr>
            <p:spPr bwMode="auto">
              <a:xfrm>
                <a:off x="3151" y="213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4" name="Line 664"/>
              <p:cNvSpPr>
                <a:spLocks noChangeShapeType="1"/>
              </p:cNvSpPr>
              <p:nvPr/>
            </p:nvSpPr>
            <p:spPr bwMode="auto">
              <a:xfrm>
                <a:off x="3153" y="21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5" name="Line 665"/>
              <p:cNvSpPr>
                <a:spLocks noChangeShapeType="1"/>
              </p:cNvSpPr>
              <p:nvPr/>
            </p:nvSpPr>
            <p:spPr bwMode="auto">
              <a:xfrm>
                <a:off x="3158" y="214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6" name="Line 666"/>
              <p:cNvSpPr>
                <a:spLocks noChangeShapeType="1"/>
              </p:cNvSpPr>
              <p:nvPr/>
            </p:nvSpPr>
            <p:spPr bwMode="auto">
              <a:xfrm>
                <a:off x="3161" y="214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7" name="Line 667"/>
              <p:cNvSpPr>
                <a:spLocks noChangeShapeType="1"/>
              </p:cNvSpPr>
              <p:nvPr/>
            </p:nvSpPr>
            <p:spPr bwMode="auto">
              <a:xfrm>
                <a:off x="3166" y="21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8" name="Line 668"/>
              <p:cNvSpPr>
                <a:spLocks noChangeShapeType="1"/>
              </p:cNvSpPr>
              <p:nvPr/>
            </p:nvSpPr>
            <p:spPr bwMode="auto">
              <a:xfrm>
                <a:off x="3169" y="214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69" name="Line 669"/>
              <p:cNvSpPr>
                <a:spLocks noChangeShapeType="1"/>
              </p:cNvSpPr>
              <p:nvPr/>
            </p:nvSpPr>
            <p:spPr bwMode="auto">
              <a:xfrm>
                <a:off x="3174" y="21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0" name="Freeform 670"/>
              <p:cNvSpPr>
                <a:spLocks/>
              </p:cNvSpPr>
              <p:nvPr/>
            </p:nvSpPr>
            <p:spPr bwMode="auto">
              <a:xfrm>
                <a:off x="3176" y="215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2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2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1" name="Line 671"/>
              <p:cNvSpPr>
                <a:spLocks noChangeShapeType="1"/>
              </p:cNvSpPr>
              <p:nvPr/>
            </p:nvSpPr>
            <p:spPr bwMode="auto">
              <a:xfrm>
                <a:off x="3235" y="21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2" name="Line 672"/>
              <p:cNvSpPr>
                <a:spLocks noChangeShapeType="1"/>
              </p:cNvSpPr>
              <p:nvPr/>
            </p:nvSpPr>
            <p:spPr bwMode="auto">
              <a:xfrm>
                <a:off x="3240" y="21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3" name="Line 673"/>
              <p:cNvSpPr>
                <a:spLocks noChangeShapeType="1"/>
              </p:cNvSpPr>
              <p:nvPr/>
            </p:nvSpPr>
            <p:spPr bwMode="auto">
              <a:xfrm>
                <a:off x="3242" y="218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4" name="Line 674"/>
              <p:cNvSpPr>
                <a:spLocks noChangeShapeType="1"/>
              </p:cNvSpPr>
              <p:nvPr/>
            </p:nvSpPr>
            <p:spPr bwMode="auto">
              <a:xfrm>
                <a:off x="3247" y="218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5" name="Line 675"/>
              <p:cNvSpPr>
                <a:spLocks noChangeShapeType="1"/>
              </p:cNvSpPr>
              <p:nvPr/>
            </p:nvSpPr>
            <p:spPr bwMode="auto">
              <a:xfrm>
                <a:off x="3252" y="21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6" name="Line 676"/>
              <p:cNvSpPr>
                <a:spLocks noChangeShapeType="1"/>
              </p:cNvSpPr>
              <p:nvPr/>
            </p:nvSpPr>
            <p:spPr bwMode="auto">
              <a:xfrm>
                <a:off x="3255" y="21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7" name="Line 677"/>
              <p:cNvSpPr>
                <a:spLocks noChangeShapeType="1"/>
              </p:cNvSpPr>
              <p:nvPr/>
            </p:nvSpPr>
            <p:spPr bwMode="auto">
              <a:xfrm>
                <a:off x="3260" y="21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8" name="Line 678"/>
              <p:cNvSpPr>
                <a:spLocks noChangeShapeType="1"/>
              </p:cNvSpPr>
              <p:nvPr/>
            </p:nvSpPr>
            <p:spPr bwMode="auto">
              <a:xfrm>
                <a:off x="3263" y="218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79" name="Line 679"/>
              <p:cNvSpPr>
                <a:spLocks noChangeShapeType="1"/>
              </p:cNvSpPr>
              <p:nvPr/>
            </p:nvSpPr>
            <p:spPr bwMode="auto">
              <a:xfrm>
                <a:off x="3268" y="219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0" name="Line 680"/>
              <p:cNvSpPr>
                <a:spLocks noChangeShapeType="1"/>
              </p:cNvSpPr>
              <p:nvPr/>
            </p:nvSpPr>
            <p:spPr bwMode="auto">
              <a:xfrm>
                <a:off x="3270" y="219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1" name="Line 681"/>
              <p:cNvSpPr>
                <a:spLocks noChangeShapeType="1"/>
              </p:cNvSpPr>
              <p:nvPr/>
            </p:nvSpPr>
            <p:spPr bwMode="auto">
              <a:xfrm>
                <a:off x="3275" y="219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2" name="Line 682"/>
              <p:cNvSpPr>
                <a:spLocks noChangeShapeType="1"/>
              </p:cNvSpPr>
              <p:nvPr/>
            </p:nvSpPr>
            <p:spPr bwMode="auto">
              <a:xfrm>
                <a:off x="3278" y="219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3" name="Freeform 683"/>
              <p:cNvSpPr>
                <a:spLocks/>
              </p:cNvSpPr>
              <p:nvPr/>
            </p:nvSpPr>
            <p:spPr bwMode="auto">
              <a:xfrm>
                <a:off x="3283" y="219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4" name="Line 684"/>
              <p:cNvSpPr>
                <a:spLocks noChangeShapeType="1"/>
              </p:cNvSpPr>
              <p:nvPr/>
            </p:nvSpPr>
            <p:spPr bwMode="auto">
              <a:xfrm>
                <a:off x="3341" y="22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5" name="Line 685"/>
              <p:cNvSpPr>
                <a:spLocks noChangeShapeType="1"/>
              </p:cNvSpPr>
              <p:nvPr/>
            </p:nvSpPr>
            <p:spPr bwMode="auto">
              <a:xfrm>
                <a:off x="3341" y="222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6" name="Line 686"/>
              <p:cNvSpPr>
                <a:spLocks noChangeShapeType="1"/>
              </p:cNvSpPr>
              <p:nvPr/>
            </p:nvSpPr>
            <p:spPr bwMode="auto">
              <a:xfrm>
                <a:off x="3346" y="222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7" name="Line 687"/>
              <p:cNvSpPr>
                <a:spLocks noChangeShapeType="1"/>
              </p:cNvSpPr>
              <p:nvPr/>
            </p:nvSpPr>
            <p:spPr bwMode="auto">
              <a:xfrm>
                <a:off x="3349" y="222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8" name="Line 688"/>
              <p:cNvSpPr>
                <a:spLocks noChangeShapeType="1"/>
              </p:cNvSpPr>
              <p:nvPr/>
            </p:nvSpPr>
            <p:spPr bwMode="auto">
              <a:xfrm>
                <a:off x="3354" y="22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89" name="Line 689"/>
              <p:cNvSpPr>
                <a:spLocks noChangeShapeType="1"/>
              </p:cNvSpPr>
              <p:nvPr/>
            </p:nvSpPr>
            <p:spPr bwMode="auto">
              <a:xfrm>
                <a:off x="3357" y="222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0" name="Line 690"/>
              <p:cNvSpPr>
                <a:spLocks noChangeShapeType="1"/>
              </p:cNvSpPr>
              <p:nvPr/>
            </p:nvSpPr>
            <p:spPr bwMode="auto">
              <a:xfrm>
                <a:off x="3362" y="223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1" name="Line 691"/>
              <p:cNvSpPr>
                <a:spLocks noChangeShapeType="1"/>
              </p:cNvSpPr>
              <p:nvPr/>
            </p:nvSpPr>
            <p:spPr bwMode="auto">
              <a:xfrm>
                <a:off x="3367" y="22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2" name="Line 692"/>
              <p:cNvSpPr>
                <a:spLocks noChangeShapeType="1"/>
              </p:cNvSpPr>
              <p:nvPr/>
            </p:nvSpPr>
            <p:spPr bwMode="auto">
              <a:xfrm>
                <a:off x="3369" y="223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3" name="Line 693"/>
              <p:cNvSpPr>
                <a:spLocks noChangeShapeType="1"/>
              </p:cNvSpPr>
              <p:nvPr/>
            </p:nvSpPr>
            <p:spPr bwMode="auto">
              <a:xfrm>
                <a:off x="3374" y="22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4" name="Line 694"/>
              <p:cNvSpPr>
                <a:spLocks noChangeShapeType="1"/>
              </p:cNvSpPr>
              <p:nvPr/>
            </p:nvSpPr>
            <p:spPr bwMode="auto">
              <a:xfrm>
                <a:off x="3377" y="223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5" name="Line 695"/>
              <p:cNvSpPr>
                <a:spLocks noChangeShapeType="1"/>
              </p:cNvSpPr>
              <p:nvPr/>
            </p:nvSpPr>
            <p:spPr bwMode="auto">
              <a:xfrm>
                <a:off x="3382" y="22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6" name="Line 696"/>
              <p:cNvSpPr>
                <a:spLocks noChangeShapeType="1"/>
              </p:cNvSpPr>
              <p:nvPr/>
            </p:nvSpPr>
            <p:spPr bwMode="auto">
              <a:xfrm>
                <a:off x="3385" y="22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7" name="Freeform 697"/>
              <p:cNvSpPr>
                <a:spLocks/>
              </p:cNvSpPr>
              <p:nvPr/>
            </p:nvSpPr>
            <p:spPr bwMode="auto">
              <a:xfrm>
                <a:off x="3390" y="224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8" name="Line 698"/>
              <p:cNvSpPr>
                <a:spLocks noChangeShapeType="1"/>
              </p:cNvSpPr>
              <p:nvPr/>
            </p:nvSpPr>
            <p:spPr bwMode="auto">
              <a:xfrm>
                <a:off x="3433" y="226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99" name="Line 699"/>
              <p:cNvSpPr>
                <a:spLocks noChangeShapeType="1"/>
              </p:cNvSpPr>
              <p:nvPr/>
            </p:nvSpPr>
            <p:spPr bwMode="auto">
              <a:xfrm>
                <a:off x="3438" y="22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0" name="Line 700"/>
              <p:cNvSpPr>
                <a:spLocks noChangeShapeType="1"/>
              </p:cNvSpPr>
              <p:nvPr/>
            </p:nvSpPr>
            <p:spPr bwMode="auto">
              <a:xfrm>
                <a:off x="3441" y="226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1" name="Line 701"/>
              <p:cNvSpPr>
                <a:spLocks noChangeShapeType="1"/>
              </p:cNvSpPr>
              <p:nvPr/>
            </p:nvSpPr>
            <p:spPr bwMode="auto">
              <a:xfrm>
                <a:off x="3446" y="22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2" name="Line 702"/>
              <p:cNvSpPr>
                <a:spLocks noChangeShapeType="1"/>
              </p:cNvSpPr>
              <p:nvPr/>
            </p:nvSpPr>
            <p:spPr bwMode="auto">
              <a:xfrm>
                <a:off x="3448" y="22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3" name="Line 703"/>
              <p:cNvSpPr>
                <a:spLocks noChangeShapeType="1"/>
              </p:cNvSpPr>
              <p:nvPr/>
            </p:nvSpPr>
            <p:spPr bwMode="auto">
              <a:xfrm>
                <a:off x="3453" y="22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4" name="Line 704"/>
              <p:cNvSpPr>
                <a:spLocks noChangeShapeType="1"/>
              </p:cNvSpPr>
              <p:nvPr/>
            </p:nvSpPr>
            <p:spPr bwMode="auto">
              <a:xfrm>
                <a:off x="3456" y="227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5" name="Line 705"/>
              <p:cNvSpPr>
                <a:spLocks noChangeShapeType="1"/>
              </p:cNvSpPr>
              <p:nvPr/>
            </p:nvSpPr>
            <p:spPr bwMode="auto">
              <a:xfrm>
                <a:off x="3461" y="227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6" name="Line 706"/>
              <p:cNvSpPr>
                <a:spLocks noChangeShapeType="1"/>
              </p:cNvSpPr>
              <p:nvPr/>
            </p:nvSpPr>
            <p:spPr bwMode="auto">
              <a:xfrm>
                <a:off x="3463" y="227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7" name="Line 707"/>
              <p:cNvSpPr>
                <a:spLocks noChangeShapeType="1"/>
              </p:cNvSpPr>
              <p:nvPr/>
            </p:nvSpPr>
            <p:spPr bwMode="auto">
              <a:xfrm>
                <a:off x="3468" y="2277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8" name="Line 708"/>
              <p:cNvSpPr>
                <a:spLocks noChangeShapeType="1"/>
              </p:cNvSpPr>
              <p:nvPr/>
            </p:nvSpPr>
            <p:spPr bwMode="auto">
              <a:xfrm>
                <a:off x="3474" y="227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09" name="Line 709"/>
              <p:cNvSpPr>
                <a:spLocks noChangeShapeType="1"/>
              </p:cNvSpPr>
              <p:nvPr/>
            </p:nvSpPr>
            <p:spPr bwMode="auto">
              <a:xfrm>
                <a:off x="3476" y="22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0" name="Freeform 710"/>
              <p:cNvSpPr>
                <a:spLocks/>
              </p:cNvSpPr>
              <p:nvPr/>
            </p:nvSpPr>
            <p:spPr bwMode="auto">
              <a:xfrm>
                <a:off x="3481" y="2282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1" name="Line 711"/>
              <p:cNvSpPr>
                <a:spLocks noChangeShapeType="1"/>
              </p:cNvSpPr>
              <p:nvPr/>
            </p:nvSpPr>
            <p:spPr bwMode="auto">
              <a:xfrm>
                <a:off x="3540" y="23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2" name="Line 712"/>
              <p:cNvSpPr>
                <a:spLocks noChangeShapeType="1"/>
              </p:cNvSpPr>
              <p:nvPr/>
            </p:nvSpPr>
            <p:spPr bwMode="auto">
              <a:xfrm>
                <a:off x="3540" y="23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3" name="Line 713"/>
              <p:cNvSpPr>
                <a:spLocks noChangeShapeType="1"/>
              </p:cNvSpPr>
              <p:nvPr/>
            </p:nvSpPr>
            <p:spPr bwMode="auto">
              <a:xfrm>
                <a:off x="3542" y="231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4" name="Line 714"/>
              <p:cNvSpPr>
                <a:spLocks noChangeShapeType="1"/>
              </p:cNvSpPr>
              <p:nvPr/>
            </p:nvSpPr>
            <p:spPr bwMode="auto">
              <a:xfrm>
                <a:off x="3547" y="231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5" name="Line 715"/>
              <p:cNvSpPr>
                <a:spLocks noChangeShapeType="1"/>
              </p:cNvSpPr>
              <p:nvPr/>
            </p:nvSpPr>
            <p:spPr bwMode="auto">
              <a:xfrm>
                <a:off x="3552" y="231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6" name="Line 716"/>
              <p:cNvSpPr>
                <a:spLocks noChangeShapeType="1"/>
              </p:cNvSpPr>
              <p:nvPr/>
            </p:nvSpPr>
            <p:spPr bwMode="auto">
              <a:xfrm>
                <a:off x="3555" y="231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7" name="Line 717"/>
              <p:cNvSpPr>
                <a:spLocks noChangeShapeType="1"/>
              </p:cNvSpPr>
              <p:nvPr/>
            </p:nvSpPr>
            <p:spPr bwMode="auto">
              <a:xfrm>
                <a:off x="3560" y="231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8" name="Line 718"/>
              <p:cNvSpPr>
                <a:spLocks noChangeShapeType="1"/>
              </p:cNvSpPr>
              <p:nvPr/>
            </p:nvSpPr>
            <p:spPr bwMode="auto">
              <a:xfrm>
                <a:off x="3563" y="231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19" name="Line 719"/>
              <p:cNvSpPr>
                <a:spLocks noChangeShapeType="1"/>
              </p:cNvSpPr>
              <p:nvPr/>
            </p:nvSpPr>
            <p:spPr bwMode="auto">
              <a:xfrm>
                <a:off x="3568" y="23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0" name="Line 720"/>
              <p:cNvSpPr>
                <a:spLocks noChangeShapeType="1"/>
              </p:cNvSpPr>
              <p:nvPr/>
            </p:nvSpPr>
            <p:spPr bwMode="auto">
              <a:xfrm>
                <a:off x="3570" y="232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1" name="Line 721"/>
              <p:cNvSpPr>
                <a:spLocks noChangeShapeType="1"/>
              </p:cNvSpPr>
              <p:nvPr/>
            </p:nvSpPr>
            <p:spPr bwMode="auto">
              <a:xfrm>
                <a:off x="3575" y="23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2" name="Line 722"/>
              <p:cNvSpPr>
                <a:spLocks noChangeShapeType="1"/>
              </p:cNvSpPr>
              <p:nvPr/>
            </p:nvSpPr>
            <p:spPr bwMode="auto">
              <a:xfrm>
                <a:off x="3578" y="23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3" name="Line 723"/>
              <p:cNvSpPr>
                <a:spLocks noChangeShapeType="1"/>
              </p:cNvSpPr>
              <p:nvPr/>
            </p:nvSpPr>
            <p:spPr bwMode="auto">
              <a:xfrm>
                <a:off x="3583" y="23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4" name="Freeform 724"/>
              <p:cNvSpPr>
                <a:spLocks/>
              </p:cNvSpPr>
              <p:nvPr/>
            </p:nvSpPr>
            <p:spPr bwMode="auto">
              <a:xfrm>
                <a:off x="3585" y="2328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0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0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5" name="Line 725"/>
              <p:cNvSpPr>
                <a:spLocks noChangeShapeType="1"/>
              </p:cNvSpPr>
              <p:nvPr/>
            </p:nvSpPr>
            <p:spPr bwMode="auto">
              <a:xfrm>
                <a:off x="3644" y="23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6" name="Line 726"/>
              <p:cNvSpPr>
                <a:spLocks noChangeShapeType="1"/>
              </p:cNvSpPr>
              <p:nvPr/>
            </p:nvSpPr>
            <p:spPr bwMode="auto">
              <a:xfrm>
                <a:off x="3644" y="235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7" name="Line 727"/>
              <p:cNvSpPr>
                <a:spLocks noChangeShapeType="1"/>
              </p:cNvSpPr>
              <p:nvPr/>
            </p:nvSpPr>
            <p:spPr bwMode="auto">
              <a:xfrm>
                <a:off x="3649" y="235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8" name="Line 728"/>
              <p:cNvSpPr>
                <a:spLocks noChangeShapeType="1"/>
              </p:cNvSpPr>
              <p:nvPr/>
            </p:nvSpPr>
            <p:spPr bwMode="auto">
              <a:xfrm>
                <a:off x="3654" y="23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29" name="Line 729"/>
              <p:cNvSpPr>
                <a:spLocks noChangeShapeType="1"/>
              </p:cNvSpPr>
              <p:nvPr/>
            </p:nvSpPr>
            <p:spPr bwMode="auto">
              <a:xfrm>
                <a:off x="3657" y="235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0" name="Line 730"/>
              <p:cNvSpPr>
                <a:spLocks noChangeShapeType="1"/>
              </p:cNvSpPr>
              <p:nvPr/>
            </p:nvSpPr>
            <p:spPr bwMode="auto">
              <a:xfrm>
                <a:off x="3662" y="23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1" name="Line 731"/>
              <p:cNvSpPr>
                <a:spLocks noChangeShapeType="1"/>
              </p:cNvSpPr>
              <p:nvPr/>
            </p:nvSpPr>
            <p:spPr bwMode="auto">
              <a:xfrm>
                <a:off x="3664" y="236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2" name="Line 732"/>
              <p:cNvSpPr>
                <a:spLocks noChangeShapeType="1"/>
              </p:cNvSpPr>
              <p:nvPr/>
            </p:nvSpPr>
            <p:spPr bwMode="auto">
              <a:xfrm>
                <a:off x="3669" y="236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3" name="Line 733"/>
              <p:cNvSpPr>
                <a:spLocks noChangeShapeType="1"/>
              </p:cNvSpPr>
              <p:nvPr/>
            </p:nvSpPr>
            <p:spPr bwMode="auto">
              <a:xfrm>
                <a:off x="3672" y="236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4" name="Line 734"/>
              <p:cNvSpPr>
                <a:spLocks noChangeShapeType="1"/>
              </p:cNvSpPr>
              <p:nvPr/>
            </p:nvSpPr>
            <p:spPr bwMode="auto">
              <a:xfrm>
                <a:off x="3677" y="236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5" name="Line 735"/>
              <p:cNvSpPr>
                <a:spLocks noChangeShapeType="1"/>
              </p:cNvSpPr>
              <p:nvPr/>
            </p:nvSpPr>
            <p:spPr bwMode="auto">
              <a:xfrm>
                <a:off x="3679" y="2366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6" name="Line 736"/>
              <p:cNvSpPr>
                <a:spLocks noChangeShapeType="1"/>
              </p:cNvSpPr>
              <p:nvPr/>
            </p:nvSpPr>
            <p:spPr bwMode="auto">
              <a:xfrm>
                <a:off x="3685" y="236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7" name="Line 737"/>
              <p:cNvSpPr>
                <a:spLocks noChangeShapeType="1"/>
              </p:cNvSpPr>
              <p:nvPr/>
            </p:nvSpPr>
            <p:spPr bwMode="auto">
              <a:xfrm>
                <a:off x="3687" y="237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8" name="Freeform 738"/>
              <p:cNvSpPr>
                <a:spLocks/>
              </p:cNvSpPr>
              <p:nvPr/>
            </p:nvSpPr>
            <p:spPr bwMode="auto">
              <a:xfrm>
                <a:off x="3692" y="237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39" name="Line 739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0" name="Line 740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1" name="Line 741"/>
              <p:cNvSpPr>
                <a:spLocks noChangeShapeType="1"/>
              </p:cNvSpPr>
              <p:nvPr/>
            </p:nvSpPr>
            <p:spPr bwMode="auto">
              <a:xfrm>
                <a:off x="3756" y="24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2" name="Line 742"/>
              <p:cNvSpPr>
                <a:spLocks noChangeShapeType="1"/>
              </p:cNvSpPr>
              <p:nvPr/>
            </p:nvSpPr>
            <p:spPr bwMode="auto">
              <a:xfrm>
                <a:off x="3758" y="240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3" name="Line 743"/>
              <p:cNvSpPr>
                <a:spLocks noChangeShapeType="1"/>
              </p:cNvSpPr>
              <p:nvPr/>
            </p:nvSpPr>
            <p:spPr bwMode="auto">
              <a:xfrm>
                <a:off x="3763" y="240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4" name="Line 744"/>
              <p:cNvSpPr>
                <a:spLocks noChangeShapeType="1"/>
              </p:cNvSpPr>
              <p:nvPr/>
            </p:nvSpPr>
            <p:spPr bwMode="auto">
              <a:xfrm>
                <a:off x="3766" y="240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5" name="Line 745"/>
              <p:cNvSpPr>
                <a:spLocks noChangeShapeType="1"/>
              </p:cNvSpPr>
              <p:nvPr/>
            </p:nvSpPr>
            <p:spPr bwMode="auto">
              <a:xfrm>
                <a:off x="3771" y="240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6" name="Line 746"/>
              <p:cNvSpPr>
                <a:spLocks noChangeShapeType="1"/>
              </p:cNvSpPr>
              <p:nvPr/>
            </p:nvSpPr>
            <p:spPr bwMode="auto">
              <a:xfrm>
                <a:off x="3774" y="240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7" name="Line 747"/>
              <p:cNvSpPr>
                <a:spLocks noChangeShapeType="1"/>
              </p:cNvSpPr>
              <p:nvPr/>
            </p:nvSpPr>
            <p:spPr bwMode="auto">
              <a:xfrm>
                <a:off x="3779" y="240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8" name="Line 748"/>
              <p:cNvSpPr>
                <a:spLocks noChangeShapeType="1"/>
              </p:cNvSpPr>
              <p:nvPr/>
            </p:nvSpPr>
            <p:spPr bwMode="auto">
              <a:xfrm>
                <a:off x="3781" y="241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49" name="Line 749"/>
              <p:cNvSpPr>
                <a:spLocks noChangeShapeType="1"/>
              </p:cNvSpPr>
              <p:nvPr/>
            </p:nvSpPr>
            <p:spPr bwMode="auto">
              <a:xfrm>
                <a:off x="3784" y="241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0" name="Line 750"/>
              <p:cNvSpPr>
                <a:spLocks noChangeShapeType="1"/>
              </p:cNvSpPr>
              <p:nvPr/>
            </p:nvSpPr>
            <p:spPr bwMode="auto">
              <a:xfrm>
                <a:off x="3789" y="241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1" name="Line 751"/>
              <p:cNvSpPr>
                <a:spLocks noChangeShapeType="1"/>
              </p:cNvSpPr>
              <p:nvPr/>
            </p:nvSpPr>
            <p:spPr bwMode="auto">
              <a:xfrm>
                <a:off x="3791" y="241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2" name="Line 752"/>
              <p:cNvSpPr>
                <a:spLocks noChangeShapeType="1"/>
              </p:cNvSpPr>
              <p:nvPr/>
            </p:nvSpPr>
            <p:spPr bwMode="auto">
              <a:xfrm>
                <a:off x="3796" y="24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3" name="Freeform 753"/>
              <p:cNvSpPr>
                <a:spLocks/>
              </p:cNvSpPr>
              <p:nvPr/>
            </p:nvSpPr>
            <p:spPr bwMode="auto">
              <a:xfrm>
                <a:off x="3799" y="2419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4" name="Line 754"/>
              <p:cNvSpPr>
                <a:spLocks noChangeShapeType="1"/>
              </p:cNvSpPr>
              <p:nvPr/>
            </p:nvSpPr>
            <p:spPr bwMode="auto">
              <a:xfrm>
                <a:off x="3855" y="24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5" name="Line 755"/>
              <p:cNvSpPr>
                <a:spLocks noChangeShapeType="1"/>
              </p:cNvSpPr>
              <p:nvPr/>
            </p:nvSpPr>
            <p:spPr bwMode="auto">
              <a:xfrm>
                <a:off x="3857" y="24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6" name="Line 756"/>
              <p:cNvSpPr>
                <a:spLocks noChangeShapeType="1"/>
              </p:cNvSpPr>
              <p:nvPr/>
            </p:nvSpPr>
            <p:spPr bwMode="auto">
              <a:xfrm>
                <a:off x="3860" y="24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7" name="Line 757"/>
              <p:cNvSpPr>
                <a:spLocks noChangeShapeType="1"/>
              </p:cNvSpPr>
              <p:nvPr/>
            </p:nvSpPr>
            <p:spPr bwMode="auto">
              <a:xfrm>
                <a:off x="3862" y="245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8" name="Line 758"/>
              <p:cNvSpPr>
                <a:spLocks noChangeShapeType="1"/>
              </p:cNvSpPr>
              <p:nvPr/>
            </p:nvSpPr>
            <p:spPr bwMode="auto">
              <a:xfrm>
                <a:off x="3868" y="245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59" name="Line 759"/>
              <p:cNvSpPr>
                <a:spLocks noChangeShapeType="1"/>
              </p:cNvSpPr>
              <p:nvPr/>
            </p:nvSpPr>
            <p:spPr bwMode="auto">
              <a:xfrm>
                <a:off x="3870" y="245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0" name="Line 760"/>
              <p:cNvSpPr>
                <a:spLocks noChangeShapeType="1"/>
              </p:cNvSpPr>
              <p:nvPr/>
            </p:nvSpPr>
            <p:spPr bwMode="auto">
              <a:xfrm>
                <a:off x="3873" y="245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1" name="Line 761"/>
              <p:cNvSpPr>
                <a:spLocks noChangeShapeType="1"/>
              </p:cNvSpPr>
              <p:nvPr/>
            </p:nvSpPr>
            <p:spPr bwMode="auto">
              <a:xfrm>
                <a:off x="3878" y="246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2" name="Line 762"/>
              <p:cNvSpPr>
                <a:spLocks noChangeShapeType="1"/>
              </p:cNvSpPr>
              <p:nvPr/>
            </p:nvSpPr>
            <p:spPr bwMode="auto">
              <a:xfrm>
                <a:off x="3880" y="24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3" name="Line 763"/>
              <p:cNvSpPr>
                <a:spLocks noChangeShapeType="1"/>
              </p:cNvSpPr>
              <p:nvPr/>
            </p:nvSpPr>
            <p:spPr bwMode="auto">
              <a:xfrm>
                <a:off x="3883" y="246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4" name="Line 764"/>
              <p:cNvSpPr>
                <a:spLocks noChangeShapeType="1"/>
              </p:cNvSpPr>
              <p:nvPr/>
            </p:nvSpPr>
            <p:spPr bwMode="auto">
              <a:xfrm>
                <a:off x="3888" y="246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5" name="Line 765"/>
              <p:cNvSpPr>
                <a:spLocks noChangeShapeType="1"/>
              </p:cNvSpPr>
              <p:nvPr/>
            </p:nvSpPr>
            <p:spPr bwMode="auto">
              <a:xfrm>
                <a:off x="3890" y="246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6" name="Line 766"/>
              <p:cNvSpPr>
                <a:spLocks noChangeShapeType="1"/>
              </p:cNvSpPr>
              <p:nvPr/>
            </p:nvSpPr>
            <p:spPr bwMode="auto">
              <a:xfrm>
                <a:off x="3893" y="24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7" name="Line 767"/>
              <p:cNvSpPr>
                <a:spLocks noChangeShapeType="1"/>
              </p:cNvSpPr>
              <p:nvPr/>
            </p:nvSpPr>
            <p:spPr bwMode="auto">
              <a:xfrm>
                <a:off x="3896" y="247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8" name="Freeform 768"/>
              <p:cNvSpPr>
                <a:spLocks/>
              </p:cNvSpPr>
              <p:nvPr/>
            </p:nvSpPr>
            <p:spPr bwMode="auto">
              <a:xfrm>
                <a:off x="3901" y="247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69" name="Line 769"/>
              <p:cNvSpPr>
                <a:spLocks noChangeShapeType="1"/>
              </p:cNvSpPr>
              <p:nvPr/>
            </p:nvSpPr>
            <p:spPr bwMode="auto">
              <a:xfrm>
                <a:off x="3954" y="250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0" name="Line 770"/>
              <p:cNvSpPr>
                <a:spLocks noChangeShapeType="1"/>
              </p:cNvSpPr>
              <p:nvPr/>
            </p:nvSpPr>
            <p:spPr bwMode="auto">
              <a:xfrm>
                <a:off x="3959" y="250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1" name="Line 771"/>
              <p:cNvSpPr>
                <a:spLocks noChangeShapeType="1"/>
              </p:cNvSpPr>
              <p:nvPr/>
            </p:nvSpPr>
            <p:spPr bwMode="auto">
              <a:xfrm>
                <a:off x="3962" y="25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2" name="Line 772"/>
              <p:cNvSpPr>
                <a:spLocks noChangeShapeType="1"/>
              </p:cNvSpPr>
              <p:nvPr/>
            </p:nvSpPr>
            <p:spPr bwMode="auto">
              <a:xfrm>
                <a:off x="3964" y="251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3" name="Line 773"/>
              <p:cNvSpPr>
                <a:spLocks noChangeShapeType="1"/>
              </p:cNvSpPr>
              <p:nvPr/>
            </p:nvSpPr>
            <p:spPr bwMode="auto">
              <a:xfrm>
                <a:off x="3967" y="25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4" name="Line 774"/>
              <p:cNvSpPr>
                <a:spLocks noChangeShapeType="1"/>
              </p:cNvSpPr>
              <p:nvPr/>
            </p:nvSpPr>
            <p:spPr bwMode="auto">
              <a:xfrm>
                <a:off x="3969" y="25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5" name="Line 775"/>
              <p:cNvSpPr>
                <a:spLocks noChangeShapeType="1"/>
              </p:cNvSpPr>
              <p:nvPr/>
            </p:nvSpPr>
            <p:spPr bwMode="auto">
              <a:xfrm>
                <a:off x="3974" y="251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6" name="Line 776"/>
              <p:cNvSpPr>
                <a:spLocks noChangeShapeType="1"/>
              </p:cNvSpPr>
              <p:nvPr/>
            </p:nvSpPr>
            <p:spPr bwMode="auto">
              <a:xfrm>
                <a:off x="3977" y="251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7" name="Line 777"/>
              <p:cNvSpPr>
                <a:spLocks noChangeShapeType="1"/>
              </p:cNvSpPr>
              <p:nvPr/>
            </p:nvSpPr>
            <p:spPr bwMode="auto">
              <a:xfrm>
                <a:off x="3979" y="251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8" name="Line 778"/>
              <p:cNvSpPr>
                <a:spLocks noChangeShapeType="1"/>
              </p:cNvSpPr>
              <p:nvPr/>
            </p:nvSpPr>
            <p:spPr bwMode="auto">
              <a:xfrm>
                <a:off x="3982" y="252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79" name="Line 779"/>
              <p:cNvSpPr>
                <a:spLocks noChangeShapeType="1"/>
              </p:cNvSpPr>
              <p:nvPr/>
            </p:nvSpPr>
            <p:spPr bwMode="auto">
              <a:xfrm>
                <a:off x="3987" y="25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0" name="Line 780"/>
              <p:cNvSpPr>
                <a:spLocks noChangeShapeType="1"/>
              </p:cNvSpPr>
              <p:nvPr/>
            </p:nvSpPr>
            <p:spPr bwMode="auto">
              <a:xfrm>
                <a:off x="3990" y="25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1" name="Line 781"/>
              <p:cNvSpPr>
                <a:spLocks noChangeShapeType="1"/>
              </p:cNvSpPr>
              <p:nvPr/>
            </p:nvSpPr>
            <p:spPr bwMode="auto">
              <a:xfrm>
                <a:off x="3992" y="252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2" name="Line 782"/>
              <p:cNvSpPr>
                <a:spLocks noChangeShapeType="1"/>
              </p:cNvSpPr>
              <p:nvPr/>
            </p:nvSpPr>
            <p:spPr bwMode="auto">
              <a:xfrm>
                <a:off x="3995" y="252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3" name="Freeform 783"/>
              <p:cNvSpPr>
                <a:spLocks/>
              </p:cNvSpPr>
              <p:nvPr/>
            </p:nvSpPr>
            <p:spPr bwMode="auto">
              <a:xfrm>
                <a:off x="4000" y="252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4" name="Line 784"/>
              <p:cNvSpPr>
                <a:spLocks noChangeShapeType="1"/>
              </p:cNvSpPr>
              <p:nvPr/>
            </p:nvSpPr>
            <p:spPr bwMode="auto">
              <a:xfrm>
                <a:off x="4056" y="25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5" name="Line 785"/>
              <p:cNvSpPr>
                <a:spLocks noChangeShapeType="1"/>
              </p:cNvSpPr>
              <p:nvPr/>
            </p:nvSpPr>
            <p:spPr bwMode="auto">
              <a:xfrm>
                <a:off x="4056" y="25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6" name="Line 786"/>
              <p:cNvSpPr>
                <a:spLocks noChangeShapeType="1"/>
              </p:cNvSpPr>
              <p:nvPr/>
            </p:nvSpPr>
            <p:spPr bwMode="auto">
              <a:xfrm>
                <a:off x="4058" y="25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7" name="Line 787"/>
              <p:cNvSpPr>
                <a:spLocks noChangeShapeType="1"/>
              </p:cNvSpPr>
              <p:nvPr/>
            </p:nvSpPr>
            <p:spPr bwMode="auto">
              <a:xfrm>
                <a:off x="4061" y="25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8" name="Line 788"/>
              <p:cNvSpPr>
                <a:spLocks noChangeShapeType="1"/>
              </p:cNvSpPr>
              <p:nvPr/>
            </p:nvSpPr>
            <p:spPr bwMode="auto">
              <a:xfrm>
                <a:off x="4063" y="25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89" name="Line 789"/>
              <p:cNvSpPr>
                <a:spLocks noChangeShapeType="1"/>
              </p:cNvSpPr>
              <p:nvPr/>
            </p:nvSpPr>
            <p:spPr bwMode="auto">
              <a:xfrm>
                <a:off x="4066" y="25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0" name="Line 790"/>
              <p:cNvSpPr>
                <a:spLocks noChangeShapeType="1"/>
              </p:cNvSpPr>
              <p:nvPr/>
            </p:nvSpPr>
            <p:spPr bwMode="auto">
              <a:xfrm>
                <a:off x="4071" y="257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1" name="Line 791"/>
              <p:cNvSpPr>
                <a:spLocks noChangeShapeType="1"/>
              </p:cNvSpPr>
              <p:nvPr/>
            </p:nvSpPr>
            <p:spPr bwMode="auto">
              <a:xfrm>
                <a:off x="4073" y="257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2" name="Line 792"/>
              <p:cNvSpPr>
                <a:spLocks noChangeShapeType="1"/>
              </p:cNvSpPr>
              <p:nvPr/>
            </p:nvSpPr>
            <p:spPr bwMode="auto">
              <a:xfrm>
                <a:off x="4076" y="257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3" name="Line 793"/>
              <p:cNvSpPr>
                <a:spLocks noChangeShapeType="1"/>
              </p:cNvSpPr>
              <p:nvPr/>
            </p:nvSpPr>
            <p:spPr bwMode="auto">
              <a:xfrm>
                <a:off x="4079" y="257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4" name="Line 794"/>
              <p:cNvSpPr>
                <a:spLocks noChangeShapeType="1"/>
              </p:cNvSpPr>
              <p:nvPr/>
            </p:nvSpPr>
            <p:spPr bwMode="auto">
              <a:xfrm>
                <a:off x="4081" y="25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5" name="Line 795"/>
              <p:cNvSpPr>
                <a:spLocks noChangeShapeType="1"/>
              </p:cNvSpPr>
              <p:nvPr/>
            </p:nvSpPr>
            <p:spPr bwMode="auto">
              <a:xfrm>
                <a:off x="4086" y="25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6" name="Line 796"/>
              <p:cNvSpPr>
                <a:spLocks noChangeShapeType="1"/>
              </p:cNvSpPr>
              <p:nvPr/>
            </p:nvSpPr>
            <p:spPr bwMode="auto">
              <a:xfrm>
                <a:off x="4089" y="258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7" name="Line 797"/>
              <p:cNvSpPr>
                <a:spLocks noChangeShapeType="1"/>
              </p:cNvSpPr>
              <p:nvPr/>
            </p:nvSpPr>
            <p:spPr bwMode="auto">
              <a:xfrm>
                <a:off x="4091" y="258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8" name="Line 798"/>
              <p:cNvSpPr>
                <a:spLocks noChangeShapeType="1"/>
              </p:cNvSpPr>
              <p:nvPr/>
            </p:nvSpPr>
            <p:spPr bwMode="auto">
              <a:xfrm>
                <a:off x="4094" y="258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99" name="Line 799"/>
              <p:cNvSpPr>
                <a:spLocks noChangeShapeType="1"/>
              </p:cNvSpPr>
              <p:nvPr/>
            </p:nvSpPr>
            <p:spPr bwMode="auto">
              <a:xfrm>
                <a:off x="4096" y="258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0" name="Freeform 800"/>
              <p:cNvSpPr>
                <a:spLocks/>
              </p:cNvSpPr>
              <p:nvPr/>
            </p:nvSpPr>
            <p:spPr bwMode="auto">
              <a:xfrm>
                <a:off x="4099" y="2589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1" name="Line 801"/>
              <p:cNvSpPr>
                <a:spLocks noChangeShapeType="1"/>
              </p:cNvSpPr>
              <p:nvPr/>
            </p:nvSpPr>
            <p:spPr bwMode="auto">
              <a:xfrm>
                <a:off x="4152" y="26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2" name="Line 802"/>
              <p:cNvSpPr>
                <a:spLocks noChangeShapeType="1"/>
              </p:cNvSpPr>
              <p:nvPr/>
            </p:nvSpPr>
            <p:spPr bwMode="auto">
              <a:xfrm>
                <a:off x="4155" y="26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3" name="Line 803"/>
              <p:cNvSpPr>
                <a:spLocks noChangeShapeType="1"/>
              </p:cNvSpPr>
              <p:nvPr/>
            </p:nvSpPr>
            <p:spPr bwMode="auto">
              <a:xfrm>
                <a:off x="4157" y="262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4" name="Line 804"/>
              <p:cNvSpPr>
                <a:spLocks noChangeShapeType="1"/>
              </p:cNvSpPr>
              <p:nvPr/>
            </p:nvSpPr>
            <p:spPr bwMode="auto">
              <a:xfrm>
                <a:off x="4162" y="262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5" name="Line 805"/>
              <p:cNvSpPr>
                <a:spLocks noChangeShapeType="1"/>
              </p:cNvSpPr>
              <p:nvPr/>
            </p:nvSpPr>
            <p:spPr bwMode="auto">
              <a:xfrm>
                <a:off x="4165" y="263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6" name="Line 806"/>
              <p:cNvSpPr>
                <a:spLocks noChangeShapeType="1"/>
              </p:cNvSpPr>
              <p:nvPr/>
            </p:nvSpPr>
            <p:spPr bwMode="auto">
              <a:xfrm>
                <a:off x="4168" y="26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607" name="Group 807"/>
            <p:cNvGrpSpPr>
              <a:grpSpLocks/>
            </p:cNvGrpSpPr>
            <p:nvPr/>
          </p:nvGrpSpPr>
          <p:grpSpPr bwMode="auto">
            <a:xfrm>
              <a:off x="1603" y="243"/>
              <a:ext cx="3027" cy="2749"/>
              <a:chOff x="1603" y="243"/>
              <a:chExt cx="3027" cy="2749"/>
            </a:xfrm>
          </p:grpSpPr>
          <p:sp>
            <p:nvSpPr>
              <p:cNvPr id="77608" name="Line 808"/>
              <p:cNvSpPr>
                <a:spLocks noChangeShapeType="1"/>
              </p:cNvSpPr>
              <p:nvPr/>
            </p:nvSpPr>
            <p:spPr bwMode="auto">
              <a:xfrm>
                <a:off x="4170" y="26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09" name="Line 809"/>
              <p:cNvSpPr>
                <a:spLocks noChangeShapeType="1"/>
              </p:cNvSpPr>
              <p:nvPr/>
            </p:nvSpPr>
            <p:spPr bwMode="auto">
              <a:xfrm>
                <a:off x="4173" y="2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0" name="Line 810"/>
              <p:cNvSpPr>
                <a:spLocks noChangeShapeType="1"/>
              </p:cNvSpPr>
              <p:nvPr/>
            </p:nvSpPr>
            <p:spPr bwMode="auto">
              <a:xfrm>
                <a:off x="4175" y="26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1" name="Line 811"/>
              <p:cNvSpPr>
                <a:spLocks noChangeShapeType="1"/>
              </p:cNvSpPr>
              <p:nvPr/>
            </p:nvSpPr>
            <p:spPr bwMode="auto">
              <a:xfrm>
                <a:off x="4178" y="263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2" name="Line 812"/>
              <p:cNvSpPr>
                <a:spLocks noChangeShapeType="1"/>
              </p:cNvSpPr>
              <p:nvPr/>
            </p:nvSpPr>
            <p:spPr bwMode="auto">
              <a:xfrm>
                <a:off x="4180" y="264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3" name="Line 813"/>
              <p:cNvSpPr>
                <a:spLocks noChangeShapeType="1"/>
              </p:cNvSpPr>
              <p:nvPr/>
            </p:nvSpPr>
            <p:spPr bwMode="auto">
              <a:xfrm>
                <a:off x="4185" y="26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4" name="Line 814"/>
              <p:cNvSpPr>
                <a:spLocks noChangeShapeType="1"/>
              </p:cNvSpPr>
              <p:nvPr/>
            </p:nvSpPr>
            <p:spPr bwMode="auto">
              <a:xfrm>
                <a:off x="4188" y="264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5" name="Line 815"/>
              <p:cNvSpPr>
                <a:spLocks noChangeShapeType="1"/>
              </p:cNvSpPr>
              <p:nvPr/>
            </p:nvSpPr>
            <p:spPr bwMode="auto">
              <a:xfrm>
                <a:off x="4190" y="264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6" name="Line 816"/>
              <p:cNvSpPr>
                <a:spLocks noChangeShapeType="1"/>
              </p:cNvSpPr>
              <p:nvPr/>
            </p:nvSpPr>
            <p:spPr bwMode="auto">
              <a:xfrm>
                <a:off x="4193" y="264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7" name="Line 817"/>
              <p:cNvSpPr>
                <a:spLocks noChangeShapeType="1"/>
              </p:cNvSpPr>
              <p:nvPr/>
            </p:nvSpPr>
            <p:spPr bwMode="auto">
              <a:xfrm>
                <a:off x="4195" y="264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8" name="Freeform 818"/>
              <p:cNvSpPr>
                <a:spLocks/>
              </p:cNvSpPr>
              <p:nvPr/>
            </p:nvSpPr>
            <p:spPr bwMode="auto">
              <a:xfrm>
                <a:off x="4198" y="265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19" name="Line 819"/>
              <p:cNvSpPr>
                <a:spLocks noChangeShapeType="1"/>
              </p:cNvSpPr>
              <p:nvPr/>
            </p:nvSpPr>
            <p:spPr bwMode="auto">
              <a:xfrm>
                <a:off x="4249" y="26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0" name="Line 820"/>
              <p:cNvSpPr>
                <a:spLocks noChangeShapeType="1"/>
              </p:cNvSpPr>
              <p:nvPr/>
            </p:nvSpPr>
            <p:spPr bwMode="auto">
              <a:xfrm>
                <a:off x="4251" y="268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1" name="Line 821"/>
              <p:cNvSpPr>
                <a:spLocks noChangeShapeType="1"/>
              </p:cNvSpPr>
              <p:nvPr/>
            </p:nvSpPr>
            <p:spPr bwMode="auto">
              <a:xfrm>
                <a:off x="4254" y="26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2" name="Line 822"/>
              <p:cNvSpPr>
                <a:spLocks noChangeShapeType="1"/>
              </p:cNvSpPr>
              <p:nvPr/>
            </p:nvSpPr>
            <p:spPr bwMode="auto">
              <a:xfrm>
                <a:off x="4257" y="268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3" name="Line 823"/>
              <p:cNvSpPr>
                <a:spLocks noChangeShapeType="1"/>
              </p:cNvSpPr>
              <p:nvPr/>
            </p:nvSpPr>
            <p:spPr bwMode="auto">
              <a:xfrm>
                <a:off x="4259" y="26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4" name="Line 824"/>
              <p:cNvSpPr>
                <a:spLocks noChangeShapeType="1"/>
              </p:cNvSpPr>
              <p:nvPr/>
            </p:nvSpPr>
            <p:spPr bwMode="auto">
              <a:xfrm>
                <a:off x="4262" y="26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5" name="Line 825"/>
              <p:cNvSpPr>
                <a:spLocks noChangeShapeType="1"/>
              </p:cNvSpPr>
              <p:nvPr/>
            </p:nvSpPr>
            <p:spPr bwMode="auto">
              <a:xfrm>
                <a:off x="4264" y="26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6" name="Line 826"/>
              <p:cNvSpPr>
                <a:spLocks noChangeShapeType="1"/>
              </p:cNvSpPr>
              <p:nvPr/>
            </p:nvSpPr>
            <p:spPr bwMode="auto">
              <a:xfrm>
                <a:off x="4267" y="269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7" name="Line 827"/>
              <p:cNvSpPr>
                <a:spLocks noChangeShapeType="1"/>
              </p:cNvSpPr>
              <p:nvPr/>
            </p:nvSpPr>
            <p:spPr bwMode="auto">
              <a:xfrm>
                <a:off x="4269" y="26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8" name="Line 828"/>
              <p:cNvSpPr>
                <a:spLocks noChangeShapeType="1"/>
              </p:cNvSpPr>
              <p:nvPr/>
            </p:nvSpPr>
            <p:spPr bwMode="auto">
              <a:xfrm>
                <a:off x="4272" y="26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29" name="Line 829"/>
              <p:cNvSpPr>
                <a:spLocks noChangeShapeType="1"/>
              </p:cNvSpPr>
              <p:nvPr/>
            </p:nvSpPr>
            <p:spPr bwMode="auto">
              <a:xfrm>
                <a:off x="4274" y="270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0" name="Line 830"/>
              <p:cNvSpPr>
                <a:spLocks noChangeShapeType="1"/>
              </p:cNvSpPr>
              <p:nvPr/>
            </p:nvSpPr>
            <p:spPr bwMode="auto">
              <a:xfrm>
                <a:off x="4277" y="270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1" name="Line 831"/>
              <p:cNvSpPr>
                <a:spLocks noChangeShapeType="1"/>
              </p:cNvSpPr>
              <p:nvPr/>
            </p:nvSpPr>
            <p:spPr bwMode="auto">
              <a:xfrm>
                <a:off x="4279" y="270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2" name="Line 832"/>
              <p:cNvSpPr>
                <a:spLocks noChangeShapeType="1"/>
              </p:cNvSpPr>
              <p:nvPr/>
            </p:nvSpPr>
            <p:spPr bwMode="auto">
              <a:xfrm>
                <a:off x="4282" y="270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3" name="Line 833"/>
              <p:cNvSpPr>
                <a:spLocks noChangeShapeType="1"/>
              </p:cNvSpPr>
              <p:nvPr/>
            </p:nvSpPr>
            <p:spPr bwMode="auto">
              <a:xfrm>
                <a:off x="4284" y="270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4" name="Line 834"/>
              <p:cNvSpPr>
                <a:spLocks noChangeShapeType="1"/>
              </p:cNvSpPr>
              <p:nvPr/>
            </p:nvSpPr>
            <p:spPr bwMode="auto">
              <a:xfrm>
                <a:off x="4287" y="270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5" name="Line 835"/>
              <p:cNvSpPr>
                <a:spLocks noChangeShapeType="1"/>
              </p:cNvSpPr>
              <p:nvPr/>
            </p:nvSpPr>
            <p:spPr bwMode="auto">
              <a:xfrm>
                <a:off x="4290" y="271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6" name="Freeform 836"/>
              <p:cNvSpPr>
                <a:spLocks/>
              </p:cNvSpPr>
              <p:nvPr/>
            </p:nvSpPr>
            <p:spPr bwMode="auto">
              <a:xfrm>
                <a:off x="4292" y="271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7" name="Line 837"/>
              <p:cNvSpPr>
                <a:spLocks noChangeShapeType="1"/>
              </p:cNvSpPr>
              <p:nvPr/>
            </p:nvSpPr>
            <p:spPr bwMode="auto">
              <a:xfrm>
                <a:off x="4345" y="27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8" name="Line 838"/>
              <p:cNvSpPr>
                <a:spLocks noChangeShapeType="1"/>
              </p:cNvSpPr>
              <p:nvPr/>
            </p:nvSpPr>
            <p:spPr bwMode="auto">
              <a:xfrm>
                <a:off x="4345" y="27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39" name="Line 839"/>
              <p:cNvSpPr>
                <a:spLocks noChangeShapeType="1"/>
              </p:cNvSpPr>
              <p:nvPr/>
            </p:nvSpPr>
            <p:spPr bwMode="auto">
              <a:xfrm>
                <a:off x="4348" y="27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0" name="Line 840"/>
              <p:cNvSpPr>
                <a:spLocks noChangeShapeType="1"/>
              </p:cNvSpPr>
              <p:nvPr/>
            </p:nvSpPr>
            <p:spPr bwMode="auto">
              <a:xfrm>
                <a:off x="4351" y="275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1" name="Line 841"/>
              <p:cNvSpPr>
                <a:spLocks noChangeShapeType="1"/>
              </p:cNvSpPr>
              <p:nvPr/>
            </p:nvSpPr>
            <p:spPr bwMode="auto">
              <a:xfrm>
                <a:off x="4353" y="27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2" name="Line 842"/>
              <p:cNvSpPr>
                <a:spLocks noChangeShapeType="1"/>
              </p:cNvSpPr>
              <p:nvPr/>
            </p:nvSpPr>
            <p:spPr bwMode="auto">
              <a:xfrm>
                <a:off x="4356" y="27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3" name="Line 843"/>
              <p:cNvSpPr>
                <a:spLocks noChangeShapeType="1"/>
              </p:cNvSpPr>
              <p:nvPr/>
            </p:nvSpPr>
            <p:spPr bwMode="auto">
              <a:xfrm>
                <a:off x="4358" y="276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4" name="Line 844"/>
              <p:cNvSpPr>
                <a:spLocks noChangeShapeType="1"/>
              </p:cNvSpPr>
              <p:nvPr/>
            </p:nvSpPr>
            <p:spPr bwMode="auto">
              <a:xfrm>
                <a:off x="4361" y="276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5" name="Line 845"/>
              <p:cNvSpPr>
                <a:spLocks noChangeShapeType="1"/>
              </p:cNvSpPr>
              <p:nvPr/>
            </p:nvSpPr>
            <p:spPr bwMode="auto">
              <a:xfrm>
                <a:off x="4363" y="27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6" name="Line 846"/>
              <p:cNvSpPr>
                <a:spLocks noChangeShapeType="1"/>
              </p:cNvSpPr>
              <p:nvPr/>
            </p:nvSpPr>
            <p:spPr bwMode="auto">
              <a:xfrm>
                <a:off x="4366" y="27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7" name="Line 847"/>
              <p:cNvSpPr>
                <a:spLocks noChangeShapeType="1"/>
              </p:cNvSpPr>
              <p:nvPr/>
            </p:nvSpPr>
            <p:spPr bwMode="auto">
              <a:xfrm>
                <a:off x="4368" y="276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8" name="Line 848"/>
              <p:cNvSpPr>
                <a:spLocks noChangeShapeType="1"/>
              </p:cNvSpPr>
              <p:nvPr/>
            </p:nvSpPr>
            <p:spPr bwMode="auto">
              <a:xfrm>
                <a:off x="4371" y="276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49" name="Line 849"/>
              <p:cNvSpPr>
                <a:spLocks noChangeShapeType="1"/>
              </p:cNvSpPr>
              <p:nvPr/>
            </p:nvSpPr>
            <p:spPr bwMode="auto">
              <a:xfrm>
                <a:off x="4373" y="27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0" name="Line 850"/>
              <p:cNvSpPr>
                <a:spLocks noChangeShapeType="1"/>
              </p:cNvSpPr>
              <p:nvPr/>
            </p:nvSpPr>
            <p:spPr bwMode="auto">
              <a:xfrm>
                <a:off x="4376" y="27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1" name="Line 851"/>
              <p:cNvSpPr>
                <a:spLocks noChangeShapeType="1"/>
              </p:cNvSpPr>
              <p:nvPr/>
            </p:nvSpPr>
            <p:spPr bwMode="auto">
              <a:xfrm>
                <a:off x="4379" y="27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2" name="Line 852"/>
              <p:cNvSpPr>
                <a:spLocks noChangeShapeType="1"/>
              </p:cNvSpPr>
              <p:nvPr/>
            </p:nvSpPr>
            <p:spPr bwMode="auto">
              <a:xfrm>
                <a:off x="4381" y="277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3" name="Line 853"/>
              <p:cNvSpPr>
                <a:spLocks noChangeShapeType="1"/>
              </p:cNvSpPr>
              <p:nvPr/>
            </p:nvSpPr>
            <p:spPr bwMode="auto">
              <a:xfrm>
                <a:off x="4384" y="27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4" name="Line 854"/>
              <p:cNvSpPr>
                <a:spLocks noChangeShapeType="1"/>
              </p:cNvSpPr>
              <p:nvPr/>
            </p:nvSpPr>
            <p:spPr bwMode="auto">
              <a:xfrm>
                <a:off x="4384" y="27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5" name="Line 855"/>
              <p:cNvSpPr>
                <a:spLocks noChangeShapeType="1"/>
              </p:cNvSpPr>
              <p:nvPr/>
            </p:nvSpPr>
            <p:spPr bwMode="auto">
              <a:xfrm>
                <a:off x="4386" y="278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6" name="Freeform 856"/>
              <p:cNvSpPr>
                <a:spLocks/>
              </p:cNvSpPr>
              <p:nvPr/>
            </p:nvSpPr>
            <p:spPr bwMode="auto">
              <a:xfrm>
                <a:off x="4389" y="278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7" name="Line 857"/>
              <p:cNvSpPr>
                <a:spLocks noChangeShapeType="1"/>
              </p:cNvSpPr>
              <p:nvPr/>
            </p:nvSpPr>
            <p:spPr bwMode="auto">
              <a:xfrm>
                <a:off x="4437" y="281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8" name="Line 858"/>
              <p:cNvSpPr>
                <a:spLocks noChangeShapeType="1"/>
              </p:cNvSpPr>
              <p:nvPr/>
            </p:nvSpPr>
            <p:spPr bwMode="auto">
              <a:xfrm>
                <a:off x="4440" y="282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59" name="Line 859"/>
              <p:cNvSpPr>
                <a:spLocks noChangeShapeType="1"/>
              </p:cNvSpPr>
              <p:nvPr/>
            </p:nvSpPr>
            <p:spPr bwMode="auto">
              <a:xfrm>
                <a:off x="4442" y="28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0" name="Line 860"/>
              <p:cNvSpPr>
                <a:spLocks noChangeShapeType="1"/>
              </p:cNvSpPr>
              <p:nvPr/>
            </p:nvSpPr>
            <p:spPr bwMode="auto">
              <a:xfrm>
                <a:off x="4445" y="28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1" name="Line 861"/>
              <p:cNvSpPr>
                <a:spLocks noChangeShapeType="1"/>
              </p:cNvSpPr>
              <p:nvPr/>
            </p:nvSpPr>
            <p:spPr bwMode="auto">
              <a:xfrm>
                <a:off x="4447" y="282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2" name="Line 862"/>
              <p:cNvSpPr>
                <a:spLocks noChangeShapeType="1"/>
              </p:cNvSpPr>
              <p:nvPr/>
            </p:nvSpPr>
            <p:spPr bwMode="auto">
              <a:xfrm>
                <a:off x="4450" y="28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3" name="Line 863"/>
              <p:cNvSpPr>
                <a:spLocks noChangeShapeType="1"/>
              </p:cNvSpPr>
              <p:nvPr/>
            </p:nvSpPr>
            <p:spPr bwMode="auto">
              <a:xfrm>
                <a:off x="4450" y="28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4" name="Line 864"/>
              <p:cNvSpPr>
                <a:spLocks noChangeShapeType="1"/>
              </p:cNvSpPr>
              <p:nvPr/>
            </p:nvSpPr>
            <p:spPr bwMode="auto">
              <a:xfrm>
                <a:off x="4452" y="283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5" name="Line 865"/>
              <p:cNvSpPr>
                <a:spLocks noChangeShapeType="1"/>
              </p:cNvSpPr>
              <p:nvPr/>
            </p:nvSpPr>
            <p:spPr bwMode="auto">
              <a:xfrm>
                <a:off x="4455" y="28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6" name="Line 866"/>
              <p:cNvSpPr>
                <a:spLocks noChangeShapeType="1"/>
              </p:cNvSpPr>
              <p:nvPr/>
            </p:nvSpPr>
            <p:spPr bwMode="auto">
              <a:xfrm>
                <a:off x="4457" y="283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7" name="Line 867"/>
              <p:cNvSpPr>
                <a:spLocks noChangeShapeType="1"/>
              </p:cNvSpPr>
              <p:nvPr/>
            </p:nvSpPr>
            <p:spPr bwMode="auto">
              <a:xfrm>
                <a:off x="4460" y="28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8" name="Line 868"/>
              <p:cNvSpPr>
                <a:spLocks noChangeShapeType="1"/>
              </p:cNvSpPr>
              <p:nvPr/>
            </p:nvSpPr>
            <p:spPr bwMode="auto">
              <a:xfrm>
                <a:off x="4462" y="28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69" name="Line 869"/>
              <p:cNvSpPr>
                <a:spLocks noChangeShapeType="1"/>
              </p:cNvSpPr>
              <p:nvPr/>
            </p:nvSpPr>
            <p:spPr bwMode="auto">
              <a:xfrm>
                <a:off x="4465" y="28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0" name="Line 870"/>
              <p:cNvSpPr>
                <a:spLocks noChangeShapeType="1"/>
              </p:cNvSpPr>
              <p:nvPr/>
            </p:nvSpPr>
            <p:spPr bwMode="auto">
              <a:xfrm>
                <a:off x="4465" y="28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1" name="Line 871"/>
              <p:cNvSpPr>
                <a:spLocks noChangeShapeType="1"/>
              </p:cNvSpPr>
              <p:nvPr/>
            </p:nvSpPr>
            <p:spPr bwMode="auto">
              <a:xfrm>
                <a:off x="4467" y="28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2" name="Line 872"/>
              <p:cNvSpPr>
                <a:spLocks noChangeShapeType="1"/>
              </p:cNvSpPr>
              <p:nvPr/>
            </p:nvSpPr>
            <p:spPr bwMode="auto">
              <a:xfrm>
                <a:off x="4470" y="284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3" name="Line 873"/>
              <p:cNvSpPr>
                <a:spLocks noChangeShapeType="1"/>
              </p:cNvSpPr>
              <p:nvPr/>
            </p:nvSpPr>
            <p:spPr bwMode="auto">
              <a:xfrm>
                <a:off x="4473" y="284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4" name="Line 874"/>
              <p:cNvSpPr>
                <a:spLocks noChangeShapeType="1"/>
              </p:cNvSpPr>
              <p:nvPr/>
            </p:nvSpPr>
            <p:spPr bwMode="auto">
              <a:xfrm>
                <a:off x="4475" y="284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5" name="Line 875"/>
              <p:cNvSpPr>
                <a:spLocks noChangeShapeType="1"/>
              </p:cNvSpPr>
              <p:nvPr/>
            </p:nvSpPr>
            <p:spPr bwMode="auto">
              <a:xfrm>
                <a:off x="4478" y="28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6" name="Freeform 876"/>
              <p:cNvSpPr>
                <a:spLocks/>
              </p:cNvSpPr>
              <p:nvPr/>
            </p:nvSpPr>
            <p:spPr bwMode="auto">
              <a:xfrm>
                <a:off x="4478" y="285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7" name="Line 877"/>
              <p:cNvSpPr>
                <a:spLocks noChangeShapeType="1"/>
              </p:cNvSpPr>
              <p:nvPr/>
            </p:nvSpPr>
            <p:spPr bwMode="auto">
              <a:xfrm>
                <a:off x="4526" y="289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8" name="Line 878"/>
              <p:cNvSpPr>
                <a:spLocks noChangeShapeType="1"/>
              </p:cNvSpPr>
              <p:nvPr/>
            </p:nvSpPr>
            <p:spPr bwMode="auto">
              <a:xfrm>
                <a:off x="4529" y="28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79" name="Line 879"/>
              <p:cNvSpPr>
                <a:spLocks noChangeShapeType="1"/>
              </p:cNvSpPr>
              <p:nvPr/>
            </p:nvSpPr>
            <p:spPr bwMode="auto">
              <a:xfrm>
                <a:off x="4529" y="28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0" name="Line 880"/>
              <p:cNvSpPr>
                <a:spLocks noChangeShapeType="1"/>
              </p:cNvSpPr>
              <p:nvPr/>
            </p:nvSpPr>
            <p:spPr bwMode="auto">
              <a:xfrm>
                <a:off x="4531" y="289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1" name="Line 881"/>
              <p:cNvSpPr>
                <a:spLocks noChangeShapeType="1"/>
              </p:cNvSpPr>
              <p:nvPr/>
            </p:nvSpPr>
            <p:spPr bwMode="auto">
              <a:xfrm>
                <a:off x="4534" y="28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2" name="Line 882"/>
              <p:cNvSpPr>
                <a:spLocks noChangeShapeType="1"/>
              </p:cNvSpPr>
              <p:nvPr/>
            </p:nvSpPr>
            <p:spPr bwMode="auto">
              <a:xfrm>
                <a:off x="4536" y="2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3" name="Line 883"/>
              <p:cNvSpPr>
                <a:spLocks noChangeShapeType="1"/>
              </p:cNvSpPr>
              <p:nvPr/>
            </p:nvSpPr>
            <p:spPr bwMode="auto">
              <a:xfrm>
                <a:off x="4536" y="29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4" name="Line 884"/>
              <p:cNvSpPr>
                <a:spLocks noChangeShapeType="1"/>
              </p:cNvSpPr>
              <p:nvPr/>
            </p:nvSpPr>
            <p:spPr bwMode="auto">
              <a:xfrm>
                <a:off x="4539" y="290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5" name="Line 885"/>
              <p:cNvSpPr>
                <a:spLocks noChangeShapeType="1"/>
              </p:cNvSpPr>
              <p:nvPr/>
            </p:nvSpPr>
            <p:spPr bwMode="auto">
              <a:xfrm>
                <a:off x="4541" y="29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6" name="Line 886"/>
              <p:cNvSpPr>
                <a:spLocks noChangeShapeType="1"/>
              </p:cNvSpPr>
              <p:nvPr/>
            </p:nvSpPr>
            <p:spPr bwMode="auto">
              <a:xfrm>
                <a:off x="4544" y="29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7" name="Line 887"/>
              <p:cNvSpPr>
                <a:spLocks noChangeShapeType="1"/>
              </p:cNvSpPr>
              <p:nvPr/>
            </p:nvSpPr>
            <p:spPr bwMode="auto">
              <a:xfrm>
                <a:off x="4544" y="29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8" name="Line 888"/>
              <p:cNvSpPr>
                <a:spLocks noChangeShapeType="1"/>
              </p:cNvSpPr>
              <p:nvPr/>
            </p:nvSpPr>
            <p:spPr bwMode="auto">
              <a:xfrm>
                <a:off x="4546" y="29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89" name="Line 889"/>
              <p:cNvSpPr>
                <a:spLocks noChangeShapeType="1"/>
              </p:cNvSpPr>
              <p:nvPr/>
            </p:nvSpPr>
            <p:spPr bwMode="auto">
              <a:xfrm>
                <a:off x="4549" y="291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0" name="Line 890"/>
              <p:cNvSpPr>
                <a:spLocks noChangeShapeType="1"/>
              </p:cNvSpPr>
              <p:nvPr/>
            </p:nvSpPr>
            <p:spPr bwMode="auto">
              <a:xfrm>
                <a:off x="4551" y="29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1" name="Line 891"/>
              <p:cNvSpPr>
                <a:spLocks noChangeShapeType="1"/>
              </p:cNvSpPr>
              <p:nvPr/>
            </p:nvSpPr>
            <p:spPr bwMode="auto">
              <a:xfrm>
                <a:off x="4551" y="291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2" name="Line 892"/>
              <p:cNvSpPr>
                <a:spLocks noChangeShapeType="1"/>
              </p:cNvSpPr>
              <p:nvPr/>
            </p:nvSpPr>
            <p:spPr bwMode="auto">
              <a:xfrm>
                <a:off x="4554" y="29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3" name="Line 893"/>
              <p:cNvSpPr>
                <a:spLocks noChangeShapeType="1"/>
              </p:cNvSpPr>
              <p:nvPr/>
            </p:nvSpPr>
            <p:spPr bwMode="auto">
              <a:xfrm>
                <a:off x="4556" y="292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4" name="Line 894"/>
              <p:cNvSpPr>
                <a:spLocks noChangeShapeType="1"/>
              </p:cNvSpPr>
              <p:nvPr/>
            </p:nvSpPr>
            <p:spPr bwMode="auto">
              <a:xfrm>
                <a:off x="4559" y="29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5" name="Line 895"/>
              <p:cNvSpPr>
                <a:spLocks noChangeShapeType="1"/>
              </p:cNvSpPr>
              <p:nvPr/>
            </p:nvSpPr>
            <p:spPr bwMode="auto">
              <a:xfrm>
                <a:off x="4559" y="29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6" name="Line 896"/>
              <p:cNvSpPr>
                <a:spLocks noChangeShapeType="1"/>
              </p:cNvSpPr>
              <p:nvPr/>
            </p:nvSpPr>
            <p:spPr bwMode="auto">
              <a:xfrm>
                <a:off x="4562" y="29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7" name="Line 897"/>
              <p:cNvSpPr>
                <a:spLocks noChangeShapeType="1"/>
              </p:cNvSpPr>
              <p:nvPr/>
            </p:nvSpPr>
            <p:spPr bwMode="auto">
              <a:xfrm>
                <a:off x="4564" y="29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8" name="Freeform 898"/>
              <p:cNvSpPr>
                <a:spLocks/>
              </p:cNvSpPr>
              <p:nvPr/>
            </p:nvSpPr>
            <p:spPr bwMode="auto">
              <a:xfrm>
                <a:off x="4567" y="292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99" name="Line 899"/>
              <p:cNvSpPr>
                <a:spLocks noChangeShapeType="1"/>
              </p:cNvSpPr>
              <p:nvPr/>
            </p:nvSpPr>
            <p:spPr bwMode="auto">
              <a:xfrm>
                <a:off x="4610" y="29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0" name="Line 900"/>
              <p:cNvSpPr>
                <a:spLocks noChangeShapeType="1"/>
              </p:cNvSpPr>
              <p:nvPr/>
            </p:nvSpPr>
            <p:spPr bwMode="auto">
              <a:xfrm>
                <a:off x="4610" y="297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1" name="Line 901"/>
              <p:cNvSpPr>
                <a:spLocks noChangeShapeType="1"/>
              </p:cNvSpPr>
              <p:nvPr/>
            </p:nvSpPr>
            <p:spPr bwMode="auto">
              <a:xfrm>
                <a:off x="4612" y="297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2" name="Line 902"/>
              <p:cNvSpPr>
                <a:spLocks noChangeShapeType="1"/>
              </p:cNvSpPr>
              <p:nvPr/>
            </p:nvSpPr>
            <p:spPr bwMode="auto">
              <a:xfrm>
                <a:off x="4615" y="29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3" name="Line 903"/>
              <p:cNvSpPr>
                <a:spLocks noChangeShapeType="1"/>
              </p:cNvSpPr>
              <p:nvPr/>
            </p:nvSpPr>
            <p:spPr bwMode="auto">
              <a:xfrm>
                <a:off x="4615" y="29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4" name="Line 904"/>
              <p:cNvSpPr>
                <a:spLocks noChangeShapeType="1"/>
              </p:cNvSpPr>
              <p:nvPr/>
            </p:nvSpPr>
            <p:spPr bwMode="auto">
              <a:xfrm>
                <a:off x="4617" y="297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5" name="Line 905"/>
              <p:cNvSpPr>
                <a:spLocks noChangeShapeType="1"/>
              </p:cNvSpPr>
              <p:nvPr/>
            </p:nvSpPr>
            <p:spPr bwMode="auto">
              <a:xfrm>
                <a:off x="4620" y="29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6" name="Line 906"/>
              <p:cNvSpPr>
                <a:spLocks noChangeShapeType="1"/>
              </p:cNvSpPr>
              <p:nvPr/>
            </p:nvSpPr>
            <p:spPr bwMode="auto">
              <a:xfrm>
                <a:off x="4620" y="29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7" name="Line 907"/>
              <p:cNvSpPr>
                <a:spLocks noChangeShapeType="1"/>
              </p:cNvSpPr>
              <p:nvPr/>
            </p:nvSpPr>
            <p:spPr bwMode="auto">
              <a:xfrm>
                <a:off x="4623" y="29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8" name="Line 908"/>
              <p:cNvSpPr>
                <a:spLocks noChangeShapeType="1"/>
              </p:cNvSpPr>
              <p:nvPr/>
            </p:nvSpPr>
            <p:spPr bwMode="auto">
              <a:xfrm>
                <a:off x="4625" y="29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09" name="Line 909"/>
              <p:cNvSpPr>
                <a:spLocks noChangeShapeType="1"/>
              </p:cNvSpPr>
              <p:nvPr/>
            </p:nvSpPr>
            <p:spPr bwMode="auto">
              <a:xfrm>
                <a:off x="4625" y="29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0" name="Line 910"/>
              <p:cNvSpPr>
                <a:spLocks noChangeShapeType="1"/>
              </p:cNvSpPr>
              <p:nvPr/>
            </p:nvSpPr>
            <p:spPr bwMode="auto">
              <a:xfrm>
                <a:off x="4628" y="29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1" name="Line 911"/>
              <p:cNvSpPr>
                <a:spLocks noChangeShapeType="1"/>
              </p:cNvSpPr>
              <p:nvPr/>
            </p:nvSpPr>
            <p:spPr bwMode="auto">
              <a:xfrm>
                <a:off x="4628" y="299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2" name="Line 912"/>
              <p:cNvSpPr>
                <a:spLocks noChangeShapeType="1"/>
              </p:cNvSpPr>
              <p:nvPr/>
            </p:nvSpPr>
            <p:spPr bwMode="auto">
              <a:xfrm>
                <a:off x="1603" y="2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3" name="Line 913"/>
              <p:cNvSpPr>
                <a:spLocks noChangeShapeType="1"/>
              </p:cNvSpPr>
              <p:nvPr/>
            </p:nvSpPr>
            <p:spPr bwMode="auto">
              <a:xfrm>
                <a:off x="1605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4" name="Line 914"/>
              <p:cNvSpPr>
                <a:spLocks noChangeShapeType="1"/>
              </p:cNvSpPr>
              <p:nvPr/>
            </p:nvSpPr>
            <p:spPr bwMode="auto">
              <a:xfrm>
                <a:off x="1608" y="248"/>
                <a:ext cx="2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5" name="Line 915"/>
              <p:cNvSpPr>
                <a:spLocks noChangeShapeType="1"/>
              </p:cNvSpPr>
              <p:nvPr/>
            </p:nvSpPr>
            <p:spPr bwMode="auto">
              <a:xfrm>
                <a:off x="1610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6" name="Line 916"/>
              <p:cNvSpPr>
                <a:spLocks noChangeShapeType="1"/>
              </p:cNvSpPr>
              <p:nvPr/>
            </p:nvSpPr>
            <p:spPr bwMode="auto">
              <a:xfrm>
                <a:off x="1613" y="25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7" name="Line 917"/>
              <p:cNvSpPr>
                <a:spLocks noChangeShapeType="1"/>
              </p:cNvSpPr>
              <p:nvPr/>
            </p:nvSpPr>
            <p:spPr bwMode="auto">
              <a:xfrm>
                <a:off x="1615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8" name="Line 918"/>
              <p:cNvSpPr>
                <a:spLocks noChangeShapeType="1"/>
              </p:cNvSpPr>
              <p:nvPr/>
            </p:nvSpPr>
            <p:spPr bwMode="auto">
              <a:xfrm>
                <a:off x="1618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19" name="Line 919"/>
              <p:cNvSpPr>
                <a:spLocks noChangeShapeType="1"/>
              </p:cNvSpPr>
              <p:nvPr/>
            </p:nvSpPr>
            <p:spPr bwMode="auto">
              <a:xfrm>
                <a:off x="1620" y="26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0" name="Line 920"/>
              <p:cNvSpPr>
                <a:spLocks noChangeShapeType="1"/>
              </p:cNvSpPr>
              <p:nvPr/>
            </p:nvSpPr>
            <p:spPr bwMode="auto">
              <a:xfrm>
                <a:off x="1620" y="26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1" name="Line 921"/>
              <p:cNvSpPr>
                <a:spLocks noChangeShapeType="1"/>
              </p:cNvSpPr>
              <p:nvPr/>
            </p:nvSpPr>
            <p:spPr bwMode="auto">
              <a:xfrm>
                <a:off x="1623" y="26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2" name="Line 922"/>
              <p:cNvSpPr>
                <a:spLocks noChangeShapeType="1"/>
              </p:cNvSpPr>
              <p:nvPr/>
            </p:nvSpPr>
            <p:spPr bwMode="auto">
              <a:xfrm>
                <a:off x="1626" y="27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3" name="Line 923"/>
              <p:cNvSpPr>
                <a:spLocks noChangeShapeType="1"/>
              </p:cNvSpPr>
              <p:nvPr/>
            </p:nvSpPr>
            <p:spPr bwMode="auto">
              <a:xfrm>
                <a:off x="1628" y="2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4" name="Line 924"/>
              <p:cNvSpPr>
                <a:spLocks noChangeShapeType="1"/>
              </p:cNvSpPr>
              <p:nvPr/>
            </p:nvSpPr>
            <p:spPr bwMode="auto">
              <a:xfrm>
                <a:off x="1631" y="2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5" name="Line 925"/>
              <p:cNvSpPr>
                <a:spLocks noChangeShapeType="1"/>
              </p:cNvSpPr>
              <p:nvPr/>
            </p:nvSpPr>
            <p:spPr bwMode="auto">
              <a:xfrm>
                <a:off x="1633" y="2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6" name="Freeform 926"/>
              <p:cNvSpPr>
                <a:spLocks/>
              </p:cNvSpPr>
              <p:nvPr/>
            </p:nvSpPr>
            <p:spPr bwMode="auto">
              <a:xfrm>
                <a:off x="1636" y="28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3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3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7" name="Line 927"/>
              <p:cNvSpPr>
                <a:spLocks noChangeShapeType="1"/>
              </p:cNvSpPr>
              <p:nvPr/>
            </p:nvSpPr>
            <p:spPr bwMode="auto">
              <a:xfrm>
                <a:off x="1676" y="3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8" name="Line 928"/>
              <p:cNvSpPr>
                <a:spLocks noChangeShapeType="1"/>
              </p:cNvSpPr>
              <p:nvPr/>
            </p:nvSpPr>
            <p:spPr bwMode="auto">
              <a:xfrm>
                <a:off x="1676" y="33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29" name="Line 929"/>
              <p:cNvSpPr>
                <a:spLocks noChangeShapeType="1"/>
              </p:cNvSpPr>
              <p:nvPr/>
            </p:nvSpPr>
            <p:spPr bwMode="auto">
              <a:xfrm>
                <a:off x="1679" y="33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0" name="Line 930"/>
              <p:cNvSpPr>
                <a:spLocks noChangeShapeType="1"/>
              </p:cNvSpPr>
              <p:nvPr/>
            </p:nvSpPr>
            <p:spPr bwMode="auto">
              <a:xfrm>
                <a:off x="1681" y="3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1" name="Line 931"/>
              <p:cNvSpPr>
                <a:spLocks noChangeShapeType="1"/>
              </p:cNvSpPr>
              <p:nvPr/>
            </p:nvSpPr>
            <p:spPr bwMode="auto">
              <a:xfrm>
                <a:off x="1684" y="342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2" name="Line 932"/>
              <p:cNvSpPr>
                <a:spLocks noChangeShapeType="1"/>
              </p:cNvSpPr>
              <p:nvPr/>
            </p:nvSpPr>
            <p:spPr bwMode="auto">
              <a:xfrm>
                <a:off x="1687" y="34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3" name="Line 933"/>
              <p:cNvSpPr>
                <a:spLocks noChangeShapeType="1"/>
              </p:cNvSpPr>
              <p:nvPr/>
            </p:nvSpPr>
            <p:spPr bwMode="auto">
              <a:xfrm>
                <a:off x="1689" y="35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4" name="Line 934"/>
              <p:cNvSpPr>
                <a:spLocks noChangeShapeType="1"/>
              </p:cNvSpPr>
              <p:nvPr/>
            </p:nvSpPr>
            <p:spPr bwMode="auto">
              <a:xfrm>
                <a:off x="1692" y="35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5" name="Line 935"/>
              <p:cNvSpPr>
                <a:spLocks noChangeShapeType="1"/>
              </p:cNvSpPr>
              <p:nvPr/>
            </p:nvSpPr>
            <p:spPr bwMode="auto">
              <a:xfrm>
                <a:off x="1694" y="3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6" name="Line 936"/>
              <p:cNvSpPr>
                <a:spLocks noChangeShapeType="1"/>
              </p:cNvSpPr>
              <p:nvPr/>
            </p:nvSpPr>
            <p:spPr bwMode="auto">
              <a:xfrm>
                <a:off x="1697" y="35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7" name="Line 937"/>
              <p:cNvSpPr>
                <a:spLocks noChangeShapeType="1"/>
              </p:cNvSpPr>
              <p:nvPr/>
            </p:nvSpPr>
            <p:spPr bwMode="auto">
              <a:xfrm>
                <a:off x="1699" y="36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8" name="Line 938"/>
              <p:cNvSpPr>
                <a:spLocks noChangeShapeType="1"/>
              </p:cNvSpPr>
              <p:nvPr/>
            </p:nvSpPr>
            <p:spPr bwMode="auto">
              <a:xfrm>
                <a:off x="1702" y="3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39" name="Line 939"/>
              <p:cNvSpPr>
                <a:spLocks noChangeShapeType="1"/>
              </p:cNvSpPr>
              <p:nvPr/>
            </p:nvSpPr>
            <p:spPr bwMode="auto">
              <a:xfrm>
                <a:off x="1704" y="3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0" name="Line 940"/>
              <p:cNvSpPr>
                <a:spLocks noChangeShapeType="1"/>
              </p:cNvSpPr>
              <p:nvPr/>
            </p:nvSpPr>
            <p:spPr bwMode="auto">
              <a:xfrm>
                <a:off x="1707" y="3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1" name="Freeform 941"/>
              <p:cNvSpPr>
                <a:spLocks/>
              </p:cNvSpPr>
              <p:nvPr/>
            </p:nvSpPr>
            <p:spPr bwMode="auto">
              <a:xfrm>
                <a:off x="1709" y="37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2" name="Line 942"/>
              <p:cNvSpPr>
                <a:spLocks noChangeShapeType="1"/>
              </p:cNvSpPr>
              <p:nvPr/>
            </p:nvSpPr>
            <p:spPr bwMode="auto">
              <a:xfrm>
                <a:off x="1753" y="42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3" name="Line 943"/>
              <p:cNvSpPr>
                <a:spLocks noChangeShapeType="1"/>
              </p:cNvSpPr>
              <p:nvPr/>
            </p:nvSpPr>
            <p:spPr bwMode="auto">
              <a:xfrm>
                <a:off x="1755" y="42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4" name="Line 944"/>
              <p:cNvSpPr>
                <a:spLocks noChangeShapeType="1"/>
              </p:cNvSpPr>
              <p:nvPr/>
            </p:nvSpPr>
            <p:spPr bwMode="auto">
              <a:xfrm>
                <a:off x="1758" y="42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5" name="Line 945"/>
              <p:cNvSpPr>
                <a:spLocks noChangeShapeType="1"/>
              </p:cNvSpPr>
              <p:nvPr/>
            </p:nvSpPr>
            <p:spPr bwMode="auto">
              <a:xfrm>
                <a:off x="1760" y="4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6" name="Line 946"/>
              <p:cNvSpPr>
                <a:spLocks noChangeShapeType="1"/>
              </p:cNvSpPr>
              <p:nvPr/>
            </p:nvSpPr>
            <p:spPr bwMode="auto">
              <a:xfrm>
                <a:off x="1763" y="4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7" name="Line 947"/>
              <p:cNvSpPr>
                <a:spLocks noChangeShapeType="1"/>
              </p:cNvSpPr>
              <p:nvPr/>
            </p:nvSpPr>
            <p:spPr bwMode="auto">
              <a:xfrm>
                <a:off x="1765" y="434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8" name="Line 948"/>
              <p:cNvSpPr>
                <a:spLocks noChangeShapeType="1"/>
              </p:cNvSpPr>
              <p:nvPr/>
            </p:nvSpPr>
            <p:spPr bwMode="auto">
              <a:xfrm>
                <a:off x="1768" y="4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49" name="Line 949"/>
              <p:cNvSpPr>
                <a:spLocks noChangeShapeType="1"/>
              </p:cNvSpPr>
              <p:nvPr/>
            </p:nvSpPr>
            <p:spPr bwMode="auto">
              <a:xfrm>
                <a:off x="1773" y="44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0" name="Line 950"/>
              <p:cNvSpPr>
                <a:spLocks noChangeShapeType="1"/>
              </p:cNvSpPr>
              <p:nvPr/>
            </p:nvSpPr>
            <p:spPr bwMode="auto">
              <a:xfrm>
                <a:off x="1775" y="4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1" name="Line 951"/>
              <p:cNvSpPr>
                <a:spLocks noChangeShapeType="1"/>
              </p:cNvSpPr>
              <p:nvPr/>
            </p:nvSpPr>
            <p:spPr bwMode="auto">
              <a:xfrm>
                <a:off x="1778" y="44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2" name="Line 952"/>
              <p:cNvSpPr>
                <a:spLocks noChangeShapeType="1"/>
              </p:cNvSpPr>
              <p:nvPr/>
            </p:nvSpPr>
            <p:spPr bwMode="auto">
              <a:xfrm>
                <a:off x="1781" y="44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3" name="Line 953"/>
              <p:cNvSpPr>
                <a:spLocks noChangeShapeType="1"/>
              </p:cNvSpPr>
              <p:nvPr/>
            </p:nvSpPr>
            <p:spPr bwMode="auto">
              <a:xfrm>
                <a:off x="1783" y="4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4" name="Freeform 954"/>
              <p:cNvSpPr>
                <a:spLocks/>
              </p:cNvSpPr>
              <p:nvPr/>
            </p:nvSpPr>
            <p:spPr bwMode="auto">
              <a:xfrm>
                <a:off x="1786" y="45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5" name="Line 955"/>
              <p:cNvSpPr>
                <a:spLocks noChangeShapeType="1"/>
              </p:cNvSpPr>
              <p:nvPr/>
            </p:nvSpPr>
            <p:spPr bwMode="auto">
              <a:xfrm>
                <a:off x="1831" y="503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6" name="Line 956"/>
              <p:cNvSpPr>
                <a:spLocks noChangeShapeType="1"/>
              </p:cNvSpPr>
              <p:nvPr/>
            </p:nvSpPr>
            <p:spPr bwMode="auto">
              <a:xfrm>
                <a:off x="1834" y="50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7" name="Line 957"/>
              <p:cNvSpPr>
                <a:spLocks noChangeShapeType="1"/>
              </p:cNvSpPr>
              <p:nvPr/>
            </p:nvSpPr>
            <p:spPr bwMode="auto">
              <a:xfrm>
                <a:off x="1839" y="51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8" name="Line 958"/>
              <p:cNvSpPr>
                <a:spLocks noChangeShapeType="1"/>
              </p:cNvSpPr>
              <p:nvPr/>
            </p:nvSpPr>
            <p:spPr bwMode="auto">
              <a:xfrm>
                <a:off x="1842" y="5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59" name="Line 959"/>
              <p:cNvSpPr>
                <a:spLocks noChangeShapeType="1"/>
              </p:cNvSpPr>
              <p:nvPr/>
            </p:nvSpPr>
            <p:spPr bwMode="auto">
              <a:xfrm>
                <a:off x="1844" y="515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0" name="Line 960"/>
              <p:cNvSpPr>
                <a:spLocks noChangeShapeType="1"/>
              </p:cNvSpPr>
              <p:nvPr/>
            </p:nvSpPr>
            <p:spPr bwMode="auto">
              <a:xfrm>
                <a:off x="1847" y="5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1" name="Line 961"/>
              <p:cNvSpPr>
                <a:spLocks noChangeShapeType="1"/>
              </p:cNvSpPr>
              <p:nvPr/>
            </p:nvSpPr>
            <p:spPr bwMode="auto">
              <a:xfrm>
                <a:off x="1852" y="52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2" name="Line 962"/>
              <p:cNvSpPr>
                <a:spLocks noChangeShapeType="1"/>
              </p:cNvSpPr>
              <p:nvPr/>
            </p:nvSpPr>
            <p:spPr bwMode="auto">
              <a:xfrm>
                <a:off x="1854" y="5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3" name="Line 963"/>
              <p:cNvSpPr>
                <a:spLocks noChangeShapeType="1"/>
              </p:cNvSpPr>
              <p:nvPr/>
            </p:nvSpPr>
            <p:spPr bwMode="auto">
              <a:xfrm>
                <a:off x="1857" y="5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4" name="Line 964"/>
              <p:cNvSpPr>
                <a:spLocks noChangeShapeType="1"/>
              </p:cNvSpPr>
              <p:nvPr/>
            </p:nvSpPr>
            <p:spPr bwMode="auto">
              <a:xfrm>
                <a:off x="1859" y="531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5" name="Line 965"/>
              <p:cNvSpPr>
                <a:spLocks noChangeShapeType="1"/>
              </p:cNvSpPr>
              <p:nvPr/>
            </p:nvSpPr>
            <p:spPr bwMode="auto">
              <a:xfrm>
                <a:off x="1864" y="53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6" name="Freeform 966"/>
              <p:cNvSpPr>
                <a:spLocks/>
              </p:cNvSpPr>
              <p:nvPr/>
            </p:nvSpPr>
            <p:spPr bwMode="auto">
              <a:xfrm>
                <a:off x="1867" y="53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7" name="Line 967"/>
              <p:cNvSpPr>
                <a:spLocks noChangeShapeType="1"/>
              </p:cNvSpPr>
              <p:nvPr/>
            </p:nvSpPr>
            <p:spPr bwMode="auto">
              <a:xfrm>
                <a:off x="1915" y="5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8" name="Line 968"/>
              <p:cNvSpPr>
                <a:spLocks noChangeShapeType="1"/>
              </p:cNvSpPr>
              <p:nvPr/>
            </p:nvSpPr>
            <p:spPr bwMode="auto">
              <a:xfrm>
                <a:off x="1915" y="58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69" name="Line 969"/>
              <p:cNvSpPr>
                <a:spLocks noChangeShapeType="1"/>
              </p:cNvSpPr>
              <p:nvPr/>
            </p:nvSpPr>
            <p:spPr bwMode="auto">
              <a:xfrm>
                <a:off x="1918" y="586"/>
                <a:ext cx="5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0" name="Line 970"/>
              <p:cNvSpPr>
                <a:spLocks noChangeShapeType="1"/>
              </p:cNvSpPr>
              <p:nvPr/>
            </p:nvSpPr>
            <p:spPr bwMode="auto">
              <a:xfrm>
                <a:off x="1923" y="59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1" name="Line 971"/>
              <p:cNvSpPr>
                <a:spLocks noChangeShapeType="1"/>
              </p:cNvSpPr>
              <p:nvPr/>
            </p:nvSpPr>
            <p:spPr bwMode="auto">
              <a:xfrm>
                <a:off x="1925" y="5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2" name="Line 972"/>
              <p:cNvSpPr>
                <a:spLocks noChangeShapeType="1"/>
              </p:cNvSpPr>
              <p:nvPr/>
            </p:nvSpPr>
            <p:spPr bwMode="auto">
              <a:xfrm>
                <a:off x="1928" y="5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3" name="Line 973"/>
              <p:cNvSpPr>
                <a:spLocks noChangeShapeType="1"/>
              </p:cNvSpPr>
              <p:nvPr/>
            </p:nvSpPr>
            <p:spPr bwMode="auto">
              <a:xfrm>
                <a:off x="1931" y="59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4" name="Line 974"/>
              <p:cNvSpPr>
                <a:spLocks noChangeShapeType="1"/>
              </p:cNvSpPr>
              <p:nvPr/>
            </p:nvSpPr>
            <p:spPr bwMode="auto">
              <a:xfrm>
                <a:off x="1936" y="6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5" name="Line 975"/>
              <p:cNvSpPr>
                <a:spLocks noChangeShapeType="1"/>
              </p:cNvSpPr>
              <p:nvPr/>
            </p:nvSpPr>
            <p:spPr bwMode="auto">
              <a:xfrm>
                <a:off x="1938" y="6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6" name="Line 976"/>
              <p:cNvSpPr>
                <a:spLocks noChangeShapeType="1"/>
              </p:cNvSpPr>
              <p:nvPr/>
            </p:nvSpPr>
            <p:spPr bwMode="auto">
              <a:xfrm>
                <a:off x="1941" y="60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7" name="Line 977"/>
              <p:cNvSpPr>
                <a:spLocks noChangeShapeType="1"/>
              </p:cNvSpPr>
              <p:nvPr/>
            </p:nvSpPr>
            <p:spPr bwMode="auto">
              <a:xfrm>
                <a:off x="1946" y="6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8" name="Line 978"/>
              <p:cNvSpPr>
                <a:spLocks noChangeShapeType="1"/>
              </p:cNvSpPr>
              <p:nvPr/>
            </p:nvSpPr>
            <p:spPr bwMode="auto">
              <a:xfrm>
                <a:off x="1948" y="6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79" name="Freeform 979"/>
              <p:cNvSpPr>
                <a:spLocks/>
              </p:cNvSpPr>
              <p:nvPr/>
            </p:nvSpPr>
            <p:spPr bwMode="auto">
              <a:xfrm>
                <a:off x="1951" y="61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5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0" name="Line 980"/>
              <p:cNvSpPr>
                <a:spLocks noChangeShapeType="1"/>
              </p:cNvSpPr>
              <p:nvPr/>
            </p:nvSpPr>
            <p:spPr bwMode="auto">
              <a:xfrm>
                <a:off x="1999" y="66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1" name="Line 981"/>
              <p:cNvSpPr>
                <a:spLocks noChangeShapeType="1"/>
              </p:cNvSpPr>
              <p:nvPr/>
            </p:nvSpPr>
            <p:spPr bwMode="auto">
              <a:xfrm>
                <a:off x="2002" y="66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2" name="Line 982"/>
              <p:cNvSpPr>
                <a:spLocks noChangeShapeType="1"/>
              </p:cNvSpPr>
              <p:nvPr/>
            </p:nvSpPr>
            <p:spPr bwMode="auto">
              <a:xfrm>
                <a:off x="2004" y="6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3" name="Line 983"/>
              <p:cNvSpPr>
                <a:spLocks noChangeShapeType="1"/>
              </p:cNvSpPr>
              <p:nvPr/>
            </p:nvSpPr>
            <p:spPr bwMode="auto">
              <a:xfrm>
                <a:off x="2009" y="6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4" name="Line 984"/>
              <p:cNvSpPr>
                <a:spLocks noChangeShapeType="1"/>
              </p:cNvSpPr>
              <p:nvPr/>
            </p:nvSpPr>
            <p:spPr bwMode="auto">
              <a:xfrm>
                <a:off x="2012" y="670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5" name="Line 985"/>
              <p:cNvSpPr>
                <a:spLocks noChangeShapeType="1"/>
              </p:cNvSpPr>
              <p:nvPr/>
            </p:nvSpPr>
            <p:spPr bwMode="auto">
              <a:xfrm>
                <a:off x="2014" y="675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6" name="Line 986"/>
              <p:cNvSpPr>
                <a:spLocks noChangeShapeType="1"/>
              </p:cNvSpPr>
              <p:nvPr/>
            </p:nvSpPr>
            <p:spPr bwMode="auto">
              <a:xfrm>
                <a:off x="2020" y="67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7" name="Line 987"/>
              <p:cNvSpPr>
                <a:spLocks noChangeShapeType="1"/>
              </p:cNvSpPr>
              <p:nvPr/>
            </p:nvSpPr>
            <p:spPr bwMode="auto">
              <a:xfrm>
                <a:off x="2022" y="6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8" name="Line 988"/>
              <p:cNvSpPr>
                <a:spLocks noChangeShapeType="1"/>
              </p:cNvSpPr>
              <p:nvPr/>
            </p:nvSpPr>
            <p:spPr bwMode="auto">
              <a:xfrm>
                <a:off x="2025" y="6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89" name="Line 989"/>
              <p:cNvSpPr>
                <a:spLocks noChangeShapeType="1"/>
              </p:cNvSpPr>
              <p:nvPr/>
            </p:nvSpPr>
            <p:spPr bwMode="auto">
              <a:xfrm>
                <a:off x="2030" y="68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0" name="Line 990"/>
              <p:cNvSpPr>
                <a:spLocks noChangeShapeType="1"/>
              </p:cNvSpPr>
              <p:nvPr/>
            </p:nvSpPr>
            <p:spPr bwMode="auto">
              <a:xfrm>
                <a:off x="2032" y="6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1" name="Line 991"/>
              <p:cNvSpPr>
                <a:spLocks noChangeShapeType="1"/>
              </p:cNvSpPr>
              <p:nvPr/>
            </p:nvSpPr>
            <p:spPr bwMode="auto">
              <a:xfrm>
                <a:off x="2035" y="691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2" name="Freeform 992"/>
              <p:cNvSpPr>
                <a:spLocks/>
              </p:cNvSpPr>
              <p:nvPr/>
            </p:nvSpPr>
            <p:spPr bwMode="auto">
              <a:xfrm>
                <a:off x="2040" y="69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3" name="Line 993"/>
              <p:cNvSpPr>
                <a:spLocks noChangeShapeType="1"/>
              </p:cNvSpPr>
              <p:nvPr/>
            </p:nvSpPr>
            <p:spPr bwMode="auto">
              <a:xfrm>
                <a:off x="2088" y="7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4" name="Line 994"/>
              <p:cNvSpPr>
                <a:spLocks noChangeShapeType="1"/>
              </p:cNvSpPr>
              <p:nvPr/>
            </p:nvSpPr>
            <p:spPr bwMode="auto">
              <a:xfrm>
                <a:off x="2091" y="7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5" name="Line 995"/>
              <p:cNvSpPr>
                <a:spLocks noChangeShapeType="1"/>
              </p:cNvSpPr>
              <p:nvPr/>
            </p:nvSpPr>
            <p:spPr bwMode="auto">
              <a:xfrm>
                <a:off x="2093" y="7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6" name="Line 996"/>
              <p:cNvSpPr>
                <a:spLocks noChangeShapeType="1"/>
              </p:cNvSpPr>
              <p:nvPr/>
            </p:nvSpPr>
            <p:spPr bwMode="auto">
              <a:xfrm>
                <a:off x="2096" y="74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7" name="Line 997"/>
              <p:cNvSpPr>
                <a:spLocks noChangeShapeType="1"/>
              </p:cNvSpPr>
              <p:nvPr/>
            </p:nvSpPr>
            <p:spPr bwMode="auto">
              <a:xfrm>
                <a:off x="2101" y="744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8" name="Line 998"/>
              <p:cNvSpPr>
                <a:spLocks noChangeShapeType="1"/>
              </p:cNvSpPr>
              <p:nvPr/>
            </p:nvSpPr>
            <p:spPr bwMode="auto">
              <a:xfrm>
                <a:off x="2103" y="7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99" name="Line 999"/>
              <p:cNvSpPr>
                <a:spLocks noChangeShapeType="1"/>
              </p:cNvSpPr>
              <p:nvPr/>
            </p:nvSpPr>
            <p:spPr bwMode="auto">
              <a:xfrm>
                <a:off x="2106" y="75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0" name="Line 1000"/>
              <p:cNvSpPr>
                <a:spLocks noChangeShapeType="1"/>
              </p:cNvSpPr>
              <p:nvPr/>
            </p:nvSpPr>
            <p:spPr bwMode="auto">
              <a:xfrm>
                <a:off x="2111" y="7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1" name="Line 1001"/>
              <p:cNvSpPr>
                <a:spLocks noChangeShapeType="1"/>
              </p:cNvSpPr>
              <p:nvPr/>
            </p:nvSpPr>
            <p:spPr bwMode="auto">
              <a:xfrm>
                <a:off x="2114" y="75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2" name="Line 1002"/>
              <p:cNvSpPr>
                <a:spLocks noChangeShapeType="1"/>
              </p:cNvSpPr>
              <p:nvPr/>
            </p:nvSpPr>
            <p:spPr bwMode="auto">
              <a:xfrm>
                <a:off x="2116" y="75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3" name="Line 1003"/>
              <p:cNvSpPr>
                <a:spLocks noChangeShapeType="1"/>
              </p:cNvSpPr>
              <p:nvPr/>
            </p:nvSpPr>
            <p:spPr bwMode="auto">
              <a:xfrm>
                <a:off x="2121" y="76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4" name="Line 1004"/>
              <p:cNvSpPr>
                <a:spLocks noChangeShapeType="1"/>
              </p:cNvSpPr>
              <p:nvPr/>
            </p:nvSpPr>
            <p:spPr bwMode="auto">
              <a:xfrm>
                <a:off x="2124" y="7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5" name="Freeform 1005"/>
              <p:cNvSpPr>
                <a:spLocks/>
              </p:cNvSpPr>
              <p:nvPr/>
            </p:nvSpPr>
            <p:spPr bwMode="auto">
              <a:xfrm>
                <a:off x="2126" y="767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2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2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6" name="Line 1006"/>
              <p:cNvSpPr>
                <a:spLocks noChangeShapeType="1"/>
              </p:cNvSpPr>
              <p:nvPr/>
            </p:nvSpPr>
            <p:spPr bwMode="auto">
              <a:xfrm>
                <a:off x="2180" y="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07" name="Line 1007"/>
              <p:cNvSpPr>
                <a:spLocks noChangeShapeType="1"/>
              </p:cNvSpPr>
              <p:nvPr/>
            </p:nvSpPr>
            <p:spPr bwMode="auto">
              <a:xfrm>
                <a:off x="2180" y="80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08" name="Group 1008"/>
            <p:cNvGrpSpPr>
              <a:grpSpLocks/>
            </p:cNvGrpSpPr>
            <p:nvPr/>
          </p:nvGrpSpPr>
          <p:grpSpPr bwMode="auto">
            <a:xfrm>
              <a:off x="2182" y="810"/>
              <a:ext cx="1454" cy="769"/>
              <a:chOff x="2182" y="810"/>
              <a:chExt cx="1454" cy="769"/>
            </a:xfrm>
          </p:grpSpPr>
          <p:sp>
            <p:nvSpPr>
              <p:cNvPr id="77809" name="Line 1009"/>
              <p:cNvSpPr>
                <a:spLocks noChangeShapeType="1"/>
              </p:cNvSpPr>
              <p:nvPr/>
            </p:nvSpPr>
            <p:spPr bwMode="auto">
              <a:xfrm>
                <a:off x="2182" y="8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0" name="Line 1010"/>
              <p:cNvSpPr>
                <a:spLocks noChangeShapeType="1"/>
              </p:cNvSpPr>
              <p:nvPr/>
            </p:nvSpPr>
            <p:spPr bwMode="auto">
              <a:xfrm>
                <a:off x="2187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1" name="Line 1011"/>
              <p:cNvSpPr>
                <a:spLocks noChangeShapeType="1"/>
              </p:cNvSpPr>
              <p:nvPr/>
            </p:nvSpPr>
            <p:spPr bwMode="auto">
              <a:xfrm>
                <a:off x="2190" y="81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2" name="Line 1012"/>
              <p:cNvSpPr>
                <a:spLocks noChangeShapeType="1"/>
              </p:cNvSpPr>
              <p:nvPr/>
            </p:nvSpPr>
            <p:spPr bwMode="auto">
              <a:xfrm>
                <a:off x="2195" y="818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3" name="Line 1013"/>
              <p:cNvSpPr>
                <a:spLocks noChangeShapeType="1"/>
              </p:cNvSpPr>
              <p:nvPr/>
            </p:nvSpPr>
            <p:spPr bwMode="auto">
              <a:xfrm>
                <a:off x="2197" y="8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4" name="Line 1014"/>
              <p:cNvSpPr>
                <a:spLocks noChangeShapeType="1"/>
              </p:cNvSpPr>
              <p:nvPr/>
            </p:nvSpPr>
            <p:spPr bwMode="auto">
              <a:xfrm>
                <a:off x="2200" y="82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5" name="Line 1015"/>
              <p:cNvSpPr>
                <a:spLocks noChangeShapeType="1"/>
              </p:cNvSpPr>
              <p:nvPr/>
            </p:nvSpPr>
            <p:spPr bwMode="auto">
              <a:xfrm>
                <a:off x="2205" y="8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6" name="Line 1016"/>
              <p:cNvSpPr>
                <a:spLocks noChangeShapeType="1"/>
              </p:cNvSpPr>
              <p:nvPr/>
            </p:nvSpPr>
            <p:spPr bwMode="auto">
              <a:xfrm>
                <a:off x="2208" y="8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7" name="Line 1017"/>
              <p:cNvSpPr>
                <a:spLocks noChangeShapeType="1"/>
              </p:cNvSpPr>
              <p:nvPr/>
            </p:nvSpPr>
            <p:spPr bwMode="auto">
              <a:xfrm>
                <a:off x="2213" y="83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8" name="Line 1018"/>
              <p:cNvSpPr>
                <a:spLocks noChangeShapeType="1"/>
              </p:cNvSpPr>
              <p:nvPr/>
            </p:nvSpPr>
            <p:spPr bwMode="auto">
              <a:xfrm>
                <a:off x="2215" y="83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19" name="Freeform 1019"/>
              <p:cNvSpPr>
                <a:spLocks/>
              </p:cNvSpPr>
              <p:nvPr/>
            </p:nvSpPr>
            <p:spPr bwMode="auto">
              <a:xfrm>
                <a:off x="2220" y="83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0" name="Line 1020"/>
              <p:cNvSpPr>
                <a:spLocks noChangeShapeType="1"/>
              </p:cNvSpPr>
              <p:nvPr/>
            </p:nvSpPr>
            <p:spPr bwMode="auto">
              <a:xfrm>
                <a:off x="2271" y="8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1" name="Line 1021"/>
              <p:cNvSpPr>
                <a:spLocks noChangeShapeType="1"/>
              </p:cNvSpPr>
              <p:nvPr/>
            </p:nvSpPr>
            <p:spPr bwMode="auto">
              <a:xfrm>
                <a:off x="2271" y="8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2" name="Line 1022"/>
              <p:cNvSpPr>
                <a:spLocks noChangeShapeType="1"/>
              </p:cNvSpPr>
              <p:nvPr/>
            </p:nvSpPr>
            <p:spPr bwMode="auto">
              <a:xfrm>
                <a:off x="2276" y="87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3" name="Line 1023"/>
              <p:cNvSpPr>
                <a:spLocks noChangeShapeType="1"/>
              </p:cNvSpPr>
              <p:nvPr/>
            </p:nvSpPr>
            <p:spPr bwMode="auto">
              <a:xfrm>
                <a:off x="2279" y="8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4" name="Line 1024"/>
              <p:cNvSpPr>
                <a:spLocks noChangeShapeType="1"/>
              </p:cNvSpPr>
              <p:nvPr/>
            </p:nvSpPr>
            <p:spPr bwMode="auto">
              <a:xfrm>
                <a:off x="2284" y="8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5" name="Line 1025"/>
              <p:cNvSpPr>
                <a:spLocks noChangeShapeType="1"/>
              </p:cNvSpPr>
              <p:nvPr/>
            </p:nvSpPr>
            <p:spPr bwMode="auto">
              <a:xfrm>
                <a:off x="2286" y="8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6" name="Line 1026"/>
              <p:cNvSpPr>
                <a:spLocks noChangeShapeType="1"/>
              </p:cNvSpPr>
              <p:nvPr/>
            </p:nvSpPr>
            <p:spPr bwMode="auto">
              <a:xfrm>
                <a:off x="2289" y="8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7" name="Line 1027"/>
              <p:cNvSpPr>
                <a:spLocks noChangeShapeType="1"/>
              </p:cNvSpPr>
              <p:nvPr/>
            </p:nvSpPr>
            <p:spPr bwMode="auto">
              <a:xfrm>
                <a:off x="2294" y="8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8" name="Line 1028"/>
              <p:cNvSpPr>
                <a:spLocks noChangeShapeType="1"/>
              </p:cNvSpPr>
              <p:nvPr/>
            </p:nvSpPr>
            <p:spPr bwMode="auto">
              <a:xfrm>
                <a:off x="2297" y="8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29" name="Line 1029"/>
              <p:cNvSpPr>
                <a:spLocks noChangeShapeType="1"/>
              </p:cNvSpPr>
              <p:nvPr/>
            </p:nvSpPr>
            <p:spPr bwMode="auto">
              <a:xfrm>
                <a:off x="2299" y="897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0" name="Line 1030"/>
              <p:cNvSpPr>
                <a:spLocks noChangeShapeType="1"/>
              </p:cNvSpPr>
              <p:nvPr/>
            </p:nvSpPr>
            <p:spPr bwMode="auto">
              <a:xfrm>
                <a:off x="2304" y="89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1" name="Line 1031"/>
              <p:cNvSpPr>
                <a:spLocks noChangeShapeType="1"/>
              </p:cNvSpPr>
              <p:nvPr/>
            </p:nvSpPr>
            <p:spPr bwMode="auto">
              <a:xfrm>
                <a:off x="2307" y="90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2" name="Line 1032"/>
              <p:cNvSpPr>
                <a:spLocks noChangeShapeType="1"/>
              </p:cNvSpPr>
              <p:nvPr/>
            </p:nvSpPr>
            <p:spPr bwMode="auto">
              <a:xfrm>
                <a:off x="2312" y="9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3" name="Freeform 1033"/>
              <p:cNvSpPr>
                <a:spLocks/>
              </p:cNvSpPr>
              <p:nvPr/>
            </p:nvSpPr>
            <p:spPr bwMode="auto">
              <a:xfrm>
                <a:off x="2314" y="907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4" name="Line 1034"/>
              <p:cNvSpPr>
                <a:spLocks noChangeShapeType="1"/>
              </p:cNvSpPr>
              <p:nvPr/>
            </p:nvSpPr>
            <p:spPr bwMode="auto">
              <a:xfrm>
                <a:off x="2365" y="9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5" name="Line 1035"/>
              <p:cNvSpPr>
                <a:spLocks noChangeShapeType="1"/>
              </p:cNvSpPr>
              <p:nvPr/>
            </p:nvSpPr>
            <p:spPr bwMode="auto">
              <a:xfrm>
                <a:off x="2365" y="94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6" name="Line 1036"/>
              <p:cNvSpPr>
                <a:spLocks noChangeShapeType="1"/>
              </p:cNvSpPr>
              <p:nvPr/>
            </p:nvSpPr>
            <p:spPr bwMode="auto">
              <a:xfrm>
                <a:off x="2370" y="94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7" name="Line 1037"/>
              <p:cNvSpPr>
                <a:spLocks noChangeShapeType="1"/>
              </p:cNvSpPr>
              <p:nvPr/>
            </p:nvSpPr>
            <p:spPr bwMode="auto">
              <a:xfrm>
                <a:off x="2373" y="94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8" name="Line 1038"/>
              <p:cNvSpPr>
                <a:spLocks noChangeShapeType="1"/>
              </p:cNvSpPr>
              <p:nvPr/>
            </p:nvSpPr>
            <p:spPr bwMode="auto">
              <a:xfrm>
                <a:off x="2378" y="9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9" name="Line 1039"/>
              <p:cNvSpPr>
                <a:spLocks noChangeShapeType="1"/>
              </p:cNvSpPr>
              <p:nvPr/>
            </p:nvSpPr>
            <p:spPr bwMode="auto">
              <a:xfrm>
                <a:off x="2380" y="9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0" name="Line 1040"/>
              <p:cNvSpPr>
                <a:spLocks noChangeShapeType="1"/>
              </p:cNvSpPr>
              <p:nvPr/>
            </p:nvSpPr>
            <p:spPr bwMode="auto">
              <a:xfrm>
                <a:off x="2383" y="95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1" name="Line 1041"/>
              <p:cNvSpPr>
                <a:spLocks noChangeShapeType="1"/>
              </p:cNvSpPr>
              <p:nvPr/>
            </p:nvSpPr>
            <p:spPr bwMode="auto">
              <a:xfrm>
                <a:off x="2388" y="9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2" name="Line 1042"/>
              <p:cNvSpPr>
                <a:spLocks noChangeShapeType="1"/>
              </p:cNvSpPr>
              <p:nvPr/>
            </p:nvSpPr>
            <p:spPr bwMode="auto">
              <a:xfrm>
                <a:off x="2391" y="95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3" name="Line 1043"/>
              <p:cNvSpPr>
                <a:spLocks noChangeShapeType="1"/>
              </p:cNvSpPr>
              <p:nvPr/>
            </p:nvSpPr>
            <p:spPr bwMode="auto">
              <a:xfrm>
                <a:off x="2393" y="96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4" name="Line 1044"/>
              <p:cNvSpPr>
                <a:spLocks noChangeShapeType="1"/>
              </p:cNvSpPr>
              <p:nvPr/>
            </p:nvSpPr>
            <p:spPr bwMode="auto">
              <a:xfrm>
                <a:off x="2398" y="96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5" name="Line 1045"/>
              <p:cNvSpPr>
                <a:spLocks noChangeShapeType="1"/>
              </p:cNvSpPr>
              <p:nvPr/>
            </p:nvSpPr>
            <p:spPr bwMode="auto">
              <a:xfrm>
                <a:off x="2401" y="9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6" name="Line 1046"/>
              <p:cNvSpPr>
                <a:spLocks noChangeShapeType="1"/>
              </p:cNvSpPr>
              <p:nvPr/>
            </p:nvSpPr>
            <p:spPr bwMode="auto">
              <a:xfrm>
                <a:off x="2403" y="9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7" name="Freeform 1047"/>
              <p:cNvSpPr>
                <a:spLocks/>
              </p:cNvSpPr>
              <p:nvPr/>
            </p:nvSpPr>
            <p:spPr bwMode="auto">
              <a:xfrm>
                <a:off x="2408" y="968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2 h 5"/>
                  <a:gd name="T4" fmla="*/ 6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8" name="Line 1048"/>
              <p:cNvSpPr>
                <a:spLocks noChangeShapeType="1"/>
              </p:cNvSpPr>
              <p:nvPr/>
            </p:nvSpPr>
            <p:spPr bwMode="auto">
              <a:xfrm>
                <a:off x="2462" y="100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9" name="Line 1049"/>
              <p:cNvSpPr>
                <a:spLocks noChangeShapeType="1"/>
              </p:cNvSpPr>
              <p:nvPr/>
            </p:nvSpPr>
            <p:spPr bwMode="auto">
              <a:xfrm>
                <a:off x="2464" y="10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0" name="Line 1050"/>
              <p:cNvSpPr>
                <a:spLocks noChangeShapeType="1"/>
              </p:cNvSpPr>
              <p:nvPr/>
            </p:nvSpPr>
            <p:spPr bwMode="auto">
              <a:xfrm>
                <a:off x="2467" y="100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1" name="Line 1051"/>
              <p:cNvSpPr>
                <a:spLocks noChangeShapeType="1"/>
              </p:cNvSpPr>
              <p:nvPr/>
            </p:nvSpPr>
            <p:spPr bwMode="auto">
              <a:xfrm>
                <a:off x="2472" y="100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2" name="Line 1052"/>
              <p:cNvSpPr>
                <a:spLocks noChangeShapeType="1"/>
              </p:cNvSpPr>
              <p:nvPr/>
            </p:nvSpPr>
            <p:spPr bwMode="auto">
              <a:xfrm>
                <a:off x="2475" y="10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3" name="Line 1053"/>
              <p:cNvSpPr>
                <a:spLocks noChangeShapeType="1"/>
              </p:cNvSpPr>
              <p:nvPr/>
            </p:nvSpPr>
            <p:spPr bwMode="auto">
              <a:xfrm>
                <a:off x="2477" y="10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4" name="Line 1054"/>
              <p:cNvSpPr>
                <a:spLocks noChangeShapeType="1"/>
              </p:cNvSpPr>
              <p:nvPr/>
            </p:nvSpPr>
            <p:spPr bwMode="auto">
              <a:xfrm>
                <a:off x="2482" y="101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5" name="Line 1055"/>
              <p:cNvSpPr>
                <a:spLocks noChangeShapeType="1"/>
              </p:cNvSpPr>
              <p:nvPr/>
            </p:nvSpPr>
            <p:spPr bwMode="auto">
              <a:xfrm>
                <a:off x="2485" y="101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6" name="Line 1056"/>
              <p:cNvSpPr>
                <a:spLocks noChangeShapeType="1"/>
              </p:cNvSpPr>
              <p:nvPr/>
            </p:nvSpPr>
            <p:spPr bwMode="auto">
              <a:xfrm>
                <a:off x="2487" y="102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7" name="Line 1057"/>
              <p:cNvSpPr>
                <a:spLocks noChangeShapeType="1"/>
              </p:cNvSpPr>
              <p:nvPr/>
            </p:nvSpPr>
            <p:spPr bwMode="auto">
              <a:xfrm>
                <a:off x="2492" y="10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8" name="Line 1058"/>
              <p:cNvSpPr>
                <a:spLocks noChangeShapeType="1"/>
              </p:cNvSpPr>
              <p:nvPr/>
            </p:nvSpPr>
            <p:spPr bwMode="auto">
              <a:xfrm>
                <a:off x="2495" y="10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9" name="Line 1059"/>
              <p:cNvSpPr>
                <a:spLocks noChangeShapeType="1"/>
              </p:cNvSpPr>
              <p:nvPr/>
            </p:nvSpPr>
            <p:spPr bwMode="auto">
              <a:xfrm>
                <a:off x="2500" y="10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0" name="Line 1060"/>
              <p:cNvSpPr>
                <a:spLocks noChangeShapeType="1"/>
              </p:cNvSpPr>
              <p:nvPr/>
            </p:nvSpPr>
            <p:spPr bwMode="auto">
              <a:xfrm>
                <a:off x="2503" y="10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1" name="Freeform 1061"/>
              <p:cNvSpPr>
                <a:spLocks/>
              </p:cNvSpPr>
              <p:nvPr/>
            </p:nvSpPr>
            <p:spPr bwMode="auto">
              <a:xfrm>
                <a:off x="2505" y="1031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2" name="Line 1062"/>
              <p:cNvSpPr>
                <a:spLocks noChangeShapeType="1"/>
              </p:cNvSpPr>
              <p:nvPr/>
            </p:nvSpPr>
            <p:spPr bwMode="auto">
              <a:xfrm>
                <a:off x="2561" y="10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3" name="Line 1063"/>
              <p:cNvSpPr>
                <a:spLocks noChangeShapeType="1"/>
              </p:cNvSpPr>
              <p:nvPr/>
            </p:nvSpPr>
            <p:spPr bwMode="auto">
              <a:xfrm>
                <a:off x="2564" y="10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4" name="Line 1064"/>
              <p:cNvSpPr>
                <a:spLocks noChangeShapeType="1"/>
              </p:cNvSpPr>
              <p:nvPr/>
            </p:nvSpPr>
            <p:spPr bwMode="auto">
              <a:xfrm>
                <a:off x="2566" y="10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5" name="Line 1065"/>
              <p:cNvSpPr>
                <a:spLocks noChangeShapeType="1"/>
              </p:cNvSpPr>
              <p:nvPr/>
            </p:nvSpPr>
            <p:spPr bwMode="auto">
              <a:xfrm>
                <a:off x="2569" y="10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6" name="Line 1066"/>
              <p:cNvSpPr>
                <a:spLocks noChangeShapeType="1"/>
              </p:cNvSpPr>
              <p:nvPr/>
            </p:nvSpPr>
            <p:spPr bwMode="auto">
              <a:xfrm>
                <a:off x="2574" y="10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7" name="Line 1067"/>
              <p:cNvSpPr>
                <a:spLocks noChangeShapeType="1"/>
              </p:cNvSpPr>
              <p:nvPr/>
            </p:nvSpPr>
            <p:spPr bwMode="auto">
              <a:xfrm>
                <a:off x="2576" y="107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8" name="Line 1068"/>
              <p:cNvSpPr>
                <a:spLocks noChangeShapeType="1"/>
              </p:cNvSpPr>
              <p:nvPr/>
            </p:nvSpPr>
            <p:spPr bwMode="auto">
              <a:xfrm>
                <a:off x="2581" y="107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9" name="Line 1069"/>
              <p:cNvSpPr>
                <a:spLocks noChangeShapeType="1"/>
              </p:cNvSpPr>
              <p:nvPr/>
            </p:nvSpPr>
            <p:spPr bwMode="auto">
              <a:xfrm>
                <a:off x="2584" y="10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0" name="Line 1070"/>
              <p:cNvSpPr>
                <a:spLocks noChangeShapeType="1"/>
              </p:cNvSpPr>
              <p:nvPr/>
            </p:nvSpPr>
            <p:spPr bwMode="auto">
              <a:xfrm>
                <a:off x="2586" y="108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1" name="Line 1071"/>
              <p:cNvSpPr>
                <a:spLocks noChangeShapeType="1"/>
              </p:cNvSpPr>
              <p:nvPr/>
            </p:nvSpPr>
            <p:spPr bwMode="auto">
              <a:xfrm>
                <a:off x="2591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2" name="Line 1072"/>
              <p:cNvSpPr>
                <a:spLocks noChangeShapeType="1"/>
              </p:cNvSpPr>
              <p:nvPr/>
            </p:nvSpPr>
            <p:spPr bwMode="auto">
              <a:xfrm>
                <a:off x="2594" y="10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3" name="Line 1073"/>
              <p:cNvSpPr>
                <a:spLocks noChangeShapeType="1"/>
              </p:cNvSpPr>
              <p:nvPr/>
            </p:nvSpPr>
            <p:spPr bwMode="auto">
              <a:xfrm>
                <a:off x="2599" y="108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4" name="Line 1074"/>
              <p:cNvSpPr>
                <a:spLocks noChangeShapeType="1"/>
              </p:cNvSpPr>
              <p:nvPr/>
            </p:nvSpPr>
            <p:spPr bwMode="auto">
              <a:xfrm>
                <a:off x="2602" y="108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5" name="Freeform 1075"/>
              <p:cNvSpPr>
                <a:spLocks/>
              </p:cNvSpPr>
              <p:nvPr/>
            </p:nvSpPr>
            <p:spPr bwMode="auto">
              <a:xfrm>
                <a:off x="2604" y="109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2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2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6" name="Line 1076"/>
              <p:cNvSpPr>
                <a:spLocks noChangeShapeType="1"/>
              </p:cNvSpPr>
              <p:nvPr/>
            </p:nvSpPr>
            <p:spPr bwMode="auto">
              <a:xfrm>
                <a:off x="2660" y="11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7" name="Line 1077"/>
              <p:cNvSpPr>
                <a:spLocks noChangeShapeType="1"/>
              </p:cNvSpPr>
              <p:nvPr/>
            </p:nvSpPr>
            <p:spPr bwMode="auto">
              <a:xfrm>
                <a:off x="2663" y="112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8" name="Line 1078"/>
              <p:cNvSpPr>
                <a:spLocks noChangeShapeType="1"/>
              </p:cNvSpPr>
              <p:nvPr/>
            </p:nvSpPr>
            <p:spPr bwMode="auto">
              <a:xfrm>
                <a:off x="2665" y="112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9" name="Line 1079"/>
              <p:cNvSpPr>
                <a:spLocks noChangeShapeType="1"/>
              </p:cNvSpPr>
              <p:nvPr/>
            </p:nvSpPr>
            <p:spPr bwMode="auto">
              <a:xfrm>
                <a:off x="2670" y="11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0" name="Line 1080"/>
              <p:cNvSpPr>
                <a:spLocks noChangeShapeType="1"/>
              </p:cNvSpPr>
              <p:nvPr/>
            </p:nvSpPr>
            <p:spPr bwMode="auto">
              <a:xfrm>
                <a:off x="2673" y="112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1" name="Line 1081"/>
              <p:cNvSpPr>
                <a:spLocks noChangeShapeType="1"/>
              </p:cNvSpPr>
              <p:nvPr/>
            </p:nvSpPr>
            <p:spPr bwMode="auto">
              <a:xfrm>
                <a:off x="2675" y="11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2" name="Line 1082"/>
              <p:cNvSpPr>
                <a:spLocks noChangeShapeType="1"/>
              </p:cNvSpPr>
              <p:nvPr/>
            </p:nvSpPr>
            <p:spPr bwMode="auto">
              <a:xfrm>
                <a:off x="2680" y="11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3" name="Line 1083"/>
              <p:cNvSpPr>
                <a:spLocks noChangeShapeType="1"/>
              </p:cNvSpPr>
              <p:nvPr/>
            </p:nvSpPr>
            <p:spPr bwMode="auto">
              <a:xfrm>
                <a:off x="2683" y="113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4" name="Line 1084"/>
              <p:cNvSpPr>
                <a:spLocks noChangeShapeType="1"/>
              </p:cNvSpPr>
              <p:nvPr/>
            </p:nvSpPr>
            <p:spPr bwMode="auto">
              <a:xfrm>
                <a:off x="2688" y="11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5" name="Line 1085"/>
              <p:cNvSpPr>
                <a:spLocks noChangeShapeType="1"/>
              </p:cNvSpPr>
              <p:nvPr/>
            </p:nvSpPr>
            <p:spPr bwMode="auto">
              <a:xfrm>
                <a:off x="2691" y="113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6" name="Line 1086"/>
              <p:cNvSpPr>
                <a:spLocks noChangeShapeType="1"/>
              </p:cNvSpPr>
              <p:nvPr/>
            </p:nvSpPr>
            <p:spPr bwMode="auto">
              <a:xfrm>
                <a:off x="2693" y="114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7" name="Line 1087"/>
              <p:cNvSpPr>
                <a:spLocks noChangeShapeType="1"/>
              </p:cNvSpPr>
              <p:nvPr/>
            </p:nvSpPr>
            <p:spPr bwMode="auto">
              <a:xfrm>
                <a:off x="2698" y="11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8" name="Line 1088"/>
              <p:cNvSpPr>
                <a:spLocks noChangeShapeType="1"/>
              </p:cNvSpPr>
              <p:nvPr/>
            </p:nvSpPr>
            <p:spPr bwMode="auto">
              <a:xfrm>
                <a:off x="2701" y="114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9" name="Freeform 1089"/>
              <p:cNvSpPr>
                <a:spLocks/>
              </p:cNvSpPr>
              <p:nvPr/>
            </p:nvSpPr>
            <p:spPr bwMode="auto">
              <a:xfrm>
                <a:off x="2706" y="114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0" name="Line 1090"/>
              <p:cNvSpPr>
                <a:spLocks noChangeShapeType="1"/>
              </p:cNvSpPr>
              <p:nvPr/>
            </p:nvSpPr>
            <p:spPr bwMode="auto">
              <a:xfrm>
                <a:off x="2762" y="11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1" name="Line 1091"/>
              <p:cNvSpPr>
                <a:spLocks noChangeShapeType="1"/>
              </p:cNvSpPr>
              <p:nvPr/>
            </p:nvSpPr>
            <p:spPr bwMode="auto">
              <a:xfrm>
                <a:off x="2762" y="117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2" name="Line 1092"/>
              <p:cNvSpPr>
                <a:spLocks noChangeShapeType="1"/>
              </p:cNvSpPr>
              <p:nvPr/>
            </p:nvSpPr>
            <p:spPr bwMode="auto">
              <a:xfrm>
                <a:off x="2767" y="11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3" name="Line 1093"/>
              <p:cNvSpPr>
                <a:spLocks noChangeShapeType="1"/>
              </p:cNvSpPr>
              <p:nvPr/>
            </p:nvSpPr>
            <p:spPr bwMode="auto">
              <a:xfrm>
                <a:off x="2769" y="1181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4" name="Line 1094"/>
              <p:cNvSpPr>
                <a:spLocks noChangeShapeType="1"/>
              </p:cNvSpPr>
              <p:nvPr/>
            </p:nvSpPr>
            <p:spPr bwMode="auto">
              <a:xfrm>
                <a:off x="2775" y="11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5" name="Line 1095"/>
              <p:cNvSpPr>
                <a:spLocks noChangeShapeType="1"/>
              </p:cNvSpPr>
              <p:nvPr/>
            </p:nvSpPr>
            <p:spPr bwMode="auto">
              <a:xfrm>
                <a:off x="2777" y="118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6" name="Line 1096"/>
              <p:cNvSpPr>
                <a:spLocks noChangeShapeType="1"/>
              </p:cNvSpPr>
              <p:nvPr/>
            </p:nvSpPr>
            <p:spPr bwMode="auto">
              <a:xfrm>
                <a:off x="2782" y="11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7" name="Line 1097"/>
              <p:cNvSpPr>
                <a:spLocks noChangeShapeType="1"/>
              </p:cNvSpPr>
              <p:nvPr/>
            </p:nvSpPr>
            <p:spPr bwMode="auto">
              <a:xfrm>
                <a:off x="2785" y="11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8" name="Line 1098"/>
              <p:cNvSpPr>
                <a:spLocks noChangeShapeType="1"/>
              </p:cNvSpPr>
              <p:nvPr/>
            </p:nvSpPr>
            <p:spPr bwMode="auto">
              <a:xfrm>
                <a:off x="2790" y="11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9" name="Line 1099"/>
              <p:cNvSpPr>
                <a:spLocks noChangeShapeType="1"/>
              </p:cNvSpPr>
              <p:nvPr/>
            </p:nvSpPr>
            <p:spPr bwMode="auto">
              <a:xfrm>
                <a:off x="2792" y="119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0" name="Line 1100"/>
              <p:cNvSpPr>
                <a:spLocks noChangeShapeType="1"/>
              </p:cNvSpPr>
              <p:nvPr/>
            </p:nvSpPr>
            <p:spPr bwMode="auto">
              <a:xfrm>
                <a:off x="2795" y="119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1" name="Line 1101"/>
              <p:cNvSpPr>
                <a:spLocks noChangeShapeType="1"/>
              </p:cNvSpPr>
              <p:nvPr/>
            </p:nvSpPr>
            <p:spPr bwMode="auto">
              <a:xfrm>
                <a:off x="2800" y="11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2" name="Line 1102"/>
              <p:cNvSpPr>
                <a:spLocks noChangeShapeType="1"/>
              </p:cNvSpPr>
              <p:nvPr/>
            </p:nvSpPr>
            <p:spPr bwMode="auto">
              <a:xfrm>
                <a:off x="2802" y="1199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3" name="Freeform 1103"/>
              <p:cNvSpPr>
                <a:spLocks/>
              </p:cNvSpPr>
              <p:nvPr/>
            </p:nvSpPr>
            <p:spPr bwMode="auto">
              <a:xfrm>
                <a:off x="2808" y="1202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4" name="Line 1104"/>
              <p:cNvSpPr>
                <a:spLocks noChangeShapeType="1"/>
              </p:cNvSpPr>
              <p:nvPr/>
            </p:nvSpPr>
            <p:spPr bwMode="auto">
              <a:xfrm>
                <a:off x="2863" y="12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5" name="Line 1105"/>
              <p:cNvSpPr>
                <a:spLocks noChangeShapeType="1"/>
              </p:cNvSpPr>
              <p:nvPr/>
            </p:nvSpPr>
            <p:spPr bwMode="auto">
              <a:xfrm>
                <a:off x="2866" y="123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6" name="Line 1106"/>
              <p:cNvSpPr>
                <a:spLocks noChangeShapeType="1"/>
              </p:cNvSpPr>
              <p:nvPr/>
            </p:nvSpPr>
            <p:spPr bwMode="auto">
              <a:xfrm>
                <a:off x="2869" y="123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7" name="Line 1107"/>
              <p:cNvSpPr>
                <a:spLocks noChangeShapeType="1"/>
              </p:cNvSpPr>
              <p:nvPr/>
            </p:nvSpPr>
            <p:spPr bwMode="auto">
              <a:xfrm>
                <a:off x="2874" y="123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8" name="Line 1108"/>
              <p:cNvSpPr>
                <a:spLocks noChangeShapeType="1"/>
              </p:cNvSpPr>
              <p:nvPr/>
            </p:nvSpPr>
            <p:spPr bwMode="auto">
              <a:xfrm>
                <a:off x="2876" y="123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9" name="Line 1109"/>
              <p:cNvSpPr>
                <a:spLocks noChangeShapeType="1"/>
              </p:cNvSpPr>
              <p:nvPr/>
            </p:nvSpPr>
            <p:spPr bwMode="auto">
              <a:xfrm>
                <a:off x="2881" y="124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0" name="Line 1110"/>
              <p:cNvSpPr>
                <a:spLocks noChangeShapeType="1"/>
              </p:cNvSpPr>
              <p:nvPr/>
            </p:nvSpPr>
            <p:spPr bwMode="auto">
              <a:xfrm>
                <a:off x="2884" y="124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1" name="Line 1111"/>
              <p:cNvSpPr>
                <a:spLocks noChangeShapeType="1"/>
              </p:cNvSpPr>
              <p:nvPr/>
            </p:nvSpPr>
            <p:spPr bwMode="auto">
              <a:xfrm>
                <a:off x="2889" y="12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2" name="Line 1112"/>
              <p:cNvSpPr>
                <a:spLocks noChangeShapeType="1"/>
              </p:cNvSpPr>
              <p:nvPr/>
            </p:nvSpPr>
            <p:spPr bwMode="auto">
              <a:xfrm>
                <a:off x="2891" y="1245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3" name="Line 1113"/>
              <p:cNvSpPr>
                <a:spLocks noChangeShapeType="1"/>
              </p:cNvSpPr>
              <p:nvPr/>
            </p:nvSpPr>
            <p:spPr bwMode="auto">
              <a:xfrm>
                <a:off x="2897" y="124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4" name="Line 1114"/>
              <p:cNvSpPr>
                <a:spLocks noChangeShapeType="1"/>
              </p:cNvSpPr>
              <p:nvPr/>
            </p:nvSpPr>
            <p:spPr bwMode="auto">
              <a:xfrm>
                <a:off x="2899" y="124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5" name="Line 1115"/>
              <p:cNvSpPr>
                <a:spLocks noChangeShapeType="1"/>
              </p:cNvSpPr>
              <p:nvPr/>
            </p:nvSpPr>
            <p:spPr bwMode="auto">
              <a:xfrm>
                <a:off x="2902" y="125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6" name="Line 1116"/>
              <p:cNvSpPr>
                <a:spLocks noChangeShapeType="1"/>
              </p:cNvSpPr>
              <p:nvPr/>
            </p:nvSpPr>
            <p:spPr bwMode="auto">
              <a:xfrm>
                <a:off x="2907" y="125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7" name="Freeform 1117"/>
              <p:cNvSpPr>
                <a:spLocks/>
              </p:cNvSpPr>
              <p:nvPr/>
            </p:nvSpPr>
            <p:spPr bwMode="auto">
              <a:xfrm>
                <a:off x="2909" y="125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8" name="Line 1118"/>
              <p:cNvSpPr>
                <a:spLocks noChangeShapeType="1"/>
              </p:cNvSpPr>
              <p:nvPr/>
            </p:nvSpPr>
            <p:spPr bwMode="auto">
              <a:xfrm>
                <a:off x="2968" y="12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9" name="Line 1119"/>
              <p:cNvSpPr>
                <a:spLocks noChangeShapeType="1"/>
              </p:cNvSpPr>
              <p:nvPr/>
            </p:nvSpPr>
            <p:spPr bwMode="auto">
              <a:xfrm>
                <a:off x="2970" y="12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0" name="Line 1120"/>
              <p:cNvSpPr>
                <a:spLocks noChangeShapeType="1"/>
              </p:cNvSpPr>
              <p:nvPr/>
            </p:nvSpPr>
            <p:spPr bwMode="auto">
              <a:xfrm>
                <a:off x="2973" y="128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1" name="Line 1121"/>
              <p:cNvSpPr>
                <a:spLocks noChangeShapeType="1"/>
              </p:cNvSpPr>
              <p:nvPr/>
            </p:nvSpPr>
            <p:spPr bwMode="auto">
              <a:xfrm>
                <a:off x="2978" y="128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2" name="Line 1122"/>
              <p:cNvSpPr>
                <a:spLocks noChangeShapeType="1"/>
              </p:cNvSpPr>
              <p:nvPr/>
            </p:nvSpPr>
            <p:spPr bwMode="auto">
              <a:xfrm>
                <a:off x="2980" y="128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3" name="Line 1123"/>
              <p:cNvSpPr>
                <a:spLocks noChangeShapeType="1"/>
              </p:cNvSpPr>
              <p:nvPr/>
            </p:nvSpPr>
            <p:spPr bwMode="auto">
              <a:xfrm>
                <a:off x="2985" y="12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4" name="Line 1124"/>
              <p:cNvSpPr>
                <a:spLocks noChangeShapeType="1"/>
              </p:cNvSpPr>
              <p:nvPr/>
            </p:nvSpPr>
            <p:spPr bwMode="auto">
              <a:xfrm>
                <a:off x="2988" y="129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5" name="Line 1125"/>
              <p:cNvSpPr>
                <a:spLocks noChangeShapeType="1"/>
              </p:cNvSpPr>
              <p:nvPr/>
            </p:nvSpPr>
            <p:spPr bwMode="auto">
              <a:xfrm>
                <a:off x="2993" y="129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6" name="Line 1126"/>
              <p:cNvSpPr>
                <a:spLocks noChangeShapeType="1"/>
              </p:cNvSpPr>
              <p:nvPr/>
            </p:nvSpPr>
            <p:spPr bwMode="auto">
              <a:xfrm>
                <a:off x="2996" y="129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7" name="Line 1127"/>
              <p:cNvSpPr>
                <a:spLocks noChangeShapeType="1"/>
              </p:cNvSpPr>
              <p:nvPr/>
            </p:nvSpPr>
            <p:spPr bwMode="auto">
              <a:xfrm>
                <a:off x="3001" y="12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8" name="Line 1128"/>
              <p:cNvSpPr>
                <a:spLocks noChangeShapeType="1"/>
              </p:cNvSpPr>
              <p:nvPr/>
            </p:nvSpPr>
            <p:spPr bwMode="auto">
              <a:xfrm>
                <a:off x="3003" y="129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9" name="Line 1129"/>
              <p:cNvSpPr>
                <a:spLocks noChangeShapeType="1"/>
              </p:cNvSpPr>
              <p:nvPr/>
            </p:nvSpPr>
            <p:spPr bwMode="auto">
              <a:xfrm>
                <a:off x="3008" y="13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0" name="Freeform 1130"/>
              <p:cNvSpPr>
                <a:spLocks/>
              </p:cNvSpPr>
              <p:nvPr/>
            </p:nvSpPr>
            <p:spPr bwMode="auto">
              <a:xfrm>
                <a:off x="3011" y="1303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1" name="Line 1131"/>
              <p:cNvSpPr>
                <a:spLocks noChangeShapeType="1"/>
              </p:cNvSpPr>
              <p:nvPr/>
            </p:nvSpPr>
            <p:spPr bwMode="auto">
              <a:xfrm>
                <a:off x="3072" y="13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2" name="Line 1132"/>
              <p:cNvSpPr>
                <a:spLocks noChangeShapeType="1"/>
              </p:cNvSpPr>
              <p:nvPr/>
            </p:nvSpPr>
            <p:spPr bwMode="auto">
              <a:xfrm>
                <a:off x="3072" y="133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3" name="Line 1133"/>
              <p:cNvSpPr>
                <a:spLocks noChangeShapeType="1"/>
              </p:cNvSpPr>
              <p:nvPr/>
            </p:nvSpPr>
            <p:spPr bwMode="auto">
              <a:xfrm>
                <a:off x="3077" y="133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4" name="Line 1134"/>
              <p:cNvSpPr>
                <a:spLocks noChangeShapeType="1"/>
              </p:cNvSpPr>
              <p:nvPr/>
            </p:nvSpPr>
            <p:spPr bwMode="auto">
              <a:xfrm>
                <a:off x="3080" y="133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5" name="Line 1135"/>
              <p:cNvSpPr>
                <a:spLocks noChangeShapeType="1"/>
              </p:cNvSpPr>
              <p:nvPr/>
            </p:nvSpPr>
            <p:spPr bwMode="auto">
              <a:xfrm>
                <a:off x="3085" y="13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6" name="Line 1136"/>
              <p:cNvSpPr>
                <a:spLocks noChangeShapeType="1"/>
              </p:cNvSpPr>
              <p:nvPr/>
            </p:nvSpPr>
            <p:spPr bwMode="auto">
              <a:xfrm>
                <a:off x="3087" y="13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7" name="Line 1137"/>
              <p:cNvSpPr>
                <a:spLocks noChangeShapeType="1"/>
              </p:cNvSpPr>
              <p:nvPr/>
            </p:nvSpPr>
            <p:spPr bwMode="auto">
              <a:xfrm>
                <a:off x="3092" y="13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8" name="Line 1138"/>
              <p:cNvSpPr>
                <a:spLocks noChangeShapeType="1"/>
              </p:cNvSpPr>
              <p:nvPr/>
            </p:nvSpPr>
            <p:spPr bwMode="auto">
              <a:xfrm>
                <a:off x="3095" y="13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9" name="Line 1139"/>
              <p:cNvSpPr>
                <a:spLocks noChangeShapeType="1"/>
              </p:cNvSpPr>
              <p:nvPr/>
            </p:nvSpPr>
            <p:spPr bwMode="auto">
              <a:xfrm>
                <a:off x="3100" y="13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0" name="Line 1140"/>
              <p:cNvSpPr>
                <a:spLocks noChangeShapeType="1"/>
              </p:cNvSpPr>
              <p:nvPr/>
            </p:nvSpPr>
            <p:spPr bwMode="auto">
              <a:xfrm>
                <a:off x="3102" y="1346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1" name="Line 1141"/>
              <p:cNvSpPr>
                <a:spLocks noChangeShapeType="1"/>
              </p:cNvSpPr>
              <p:nvPr/>
            </p:nvSpPr>
            <p:spPr bwMode="auto">
              <a:xfrm>
                <a:off x="3108" y="13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2" name="Line 1142"/>
              <p:cNvSpPr>
                <a:spLocks noChangeShapeType="1"/>
              </p:cNvSpPr>
              <p:nvPr/>
            </p:nvSpPr>
            <p:spPr bwMode="auto">
              <a:xfrm>
                <a:off x="3110" y="134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3" name="Line 1143"/>
              <p:cNvSpPr>
                <a:spLocks noChangeShapeType="1"/>
              </p:cNvSpPr>
              <p:nvPr/>
            </p:nvSpPr>
            <p:spPr bwMode="auto">
              <a:xfrm>
                <a:off x="3115" y="135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4" name="Freeform 1144"/>
              <p:cNvSpPr>
                <a:spLocks/>
              </p:cNvSpPr>
              <p:nvPr/>
            </p:nvSpPr>
            <p:spPr bwMode="auto">
              <a:xfrm>
                <a:off x="3118" y="135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5" name="Line 1145"/>
              <p:cNvSpPr>
                <a:spLocks noChangeShapeType="1"/>
              </p:cNvSpPr>
              <p:nvPr/>
            </p:nvSpPr>
            <p:spPr bwMode="auto">
              <a:xfrm>
                <a:off x="3176" y="13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6" name="Line 1146"/>
              <p:cNvSpPr>
                <a:spLocks noChangeShapeType="1"/>
              </p:cNvSpPr>
              <p:nvPr/>
            </p:nvSpPr>
            <p:spPr bwMode="auto">
              <a:xfrm>
                <a:off x="3176" y="13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7" name="Line 1147"/>
              <p:cNvSpPr>
                <a:spLocks noChangeShapeType="1"/>
              </p:cNvSpPr>
              <p:nvPr/>
            </p:nvSpPr>
            <p:spPr bwMode="auto">
              <a:xfrm>
                <a:off x="3181" y="13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8" name="Line 1148"/>
              <p:cNvSpPr>
                <a:spLocks noChangeShapeType="1"/>
              </p:cNvSpPr>
              <p:nvPr/>
            </p:nvSpPr>
            <p:spPr bwMode="auto">
              <a:xfrm>
                <a:off x="3184" y="138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49" name="Line 1149"/>
              <p:cNvSpPr>
                <a:spLocks noChangeShapeType="1"/>
              </p:cNvSpPr>
              <p:nvPr/>
            </p:nvSpPr>
            <p:spPr bwMode="auto">
              <a:xfrm>
                <a:off x="3189" y="13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0" name="Line 1150"/>
              <p:cNvSpPr>
                <a:spLocks noChangeShapeType="1"/>
              </p:cNvSpPr>
              <p:nvPr/>
            </p:nvSpPr>
            <p:spPr bwMode="auto">
              <a:xfrm>
                <a:off x="3191" y="138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1" name="Line 1151"/>
              <p:cNvSpPr>
                <a:spLocks noChangeShapeType="1"/>
              </p:cNvSpPr>
              <p:nvPr/>
            </p:nvSpPr>
            <p:spPr bwMode="auto">
              <a:xfrm>
                <a:off x="3196" y="13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2" name="Line 1152"/>
              <p:cNvSpPr>
                <a:spLocks noChangeShapeType="1"/>
              </p:cNvSpPr>
              <p:nvPr/>
            </p:nvSpPr>
            <p:spPr bwMode="auto">
              <a:xfrm>
                <a:off x="3199" y="139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3" name="Line 1153"/>
              <p:cNvSpPr>
                <a:spLocks noChangeShapeType="1"/>
              </p:cNvSpPr>
              <p:nvPr/>
            </p:nvSpPr>
            <p:spPr bwMode="auto">
              <a:xfrm>
                <a:off x="3204" y="139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4" name="Line 1154"/>
              <p:cNvSpPr>
                <a:spLocks noChangeShapeType="1"/>
              </p:cNvSpPr>
              <p:nvPr/>
            </p:nvSpPr>
            <p:spPr bwMode="auto">
              <a:xfrm>
                <a:off x="3209" y="139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5" name="Line 1155"/>
              <p:cNvSpPr>
                <a:spLocks noChangeShapeType="1"/>
              </p:cNvSpPr>
              <p:nvPr/>
            </p:nvSpPr>
            <p:spPr bwMode="auto">
              <a:xfrm>
                <a:off x="3212" y="139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6" name="Line 1156"/>
              <p:cNvSpPr>
                <a:spLocks noChangeShapeType="1"/>
              </p:cNvSpPr>
              <p:nvPr/>
            </p:nvSpPr>
            <p:spPr bwMode="auto">
              <a:xfrm>
                <a:off x="3217" y="139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7" name="Line 1157"/>
              <p:cNvSpPr>
                <a:spLocks noChangeShapeType="1"/>
              </p:cNvSpPr>
              <p:nvPr/>
            </p:nvSpPr>
            <p:spPr bwMode="auto">
              <a:xfrm>
                <a:off x="3219" y="140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8" name="Freeform 1158"/>
              <p:cNvSpPr>
                <a:spLocks/>
              </p:cNvSpPr>
              <p:nvPr/>
            </p:nvSpPr>
            <p:spPr bwMode="auto">
              <a:xfrm>
                <a:off x="3224" y="1400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3 w 6"/>
                  <a:gd name="T3" fmla="*/ 2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lnTo>
                      <a:pt x="3" y="2"/>
                    </a:lnTo>
                    <a:lnTo>
                      <a:pt x="6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9" name="Line 1159"/>
              <p:cNvSpPr>
                <a:spLocks noChangeShapeType="1"/>
              </p:cNvSpPr>
              <p:nvPr/>
            </p:nvSpPr>
            <p:spPr bwMode="auto">
              <a:xfrm>
                <a:off x="3280" y="14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0" name="Line 1160"/>
              <p:cNvSpPr>
                <a:spLocks noChangeShapeType="1"/>
              </p:cNvSpPr>
              <p:nvPr/>
            </p:nvSpPr>
            <p:spPr bwMode="auto">
              <a:xfrm>
                <a:off x="3283" y="142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1" name="Line 1161"/>
              <p:cNvSpPr>
                <a:spLocks noChangeShapeType="1"/>
              </p:cNvSpPr>
              <p:nvPr/>
            </p:nvSpPr>
            <p:spPr bwMode="auto">
              <a:xfrm>
                <a:off x="3288" y="14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2" name="Line 1162"/>
              <p:cNvSpPr>
                <a:spLocks noChangeShapeType="1"/>
              </p:cNvSpPr>
              <p:nvPr/>
            </p:nvSpPr>
            <p:spPr bwMode="auto">
              <a:xfrm>
                <a:off x="3291" y="14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3" name="Line 1163"/>
              <p:cNvSpPr>
                <a:spLocks noChangeShapeType="1"/>
              </p:cNvSpPr>
              <p:nvPr/>
            </p:nvSpPr>
            <p:spPr bwMode="auto">
              <a:xfrm>
                <a:off x="3296" y="14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4" name="Line 1164"/>
              <p:cNvSpPr>
                <a:spLocks noChangeShapeType="1"/>
              </p:cNvSpPr>
              <p:nvPr/>
            </p:nvSpPr>
            <p:spPr bwMode="auto">
              <a:xfrm>
                <a:off x="3298" y="143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5" name="Line 1165"/>
              <p:cNvSpPr>
                <a:spLocks noChangeShapeType="1"/>
              </p:cNvSpPr>
              <p:nvPr/>
            </p:nvSpPr>
            <p:spPr bwMode="auto">
              <a:xfrm>
                <a:off x="3303" y="14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6" name="Line 1166"/>
              <p:cNvSpPr>
                <a:spLocks noChangeShapeType="1"/>
              </p:cNvSpPr>
              <p:nvPr/>
            </p:nvSpPr>
            <p:spPr bwMode="auto">
              <a:xfrm>
                <a:off x="3306" y="143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7" name="Line 1167"/>
              <p:cNvSpPr>
                <a:spLocks noChangeShapeType="1"/>
              </p:cNvSpPr>
              <p:nvPr/>
            </p:nvSpPr>
            <p:spPr bwMode="auto">
              <a:xfrm>
                <a:off x="3311" y="143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8" name="Line 1168"/>
              <p:cNvSpPr>
                <a:spLocks noChangeShapeType="1"/>
              </p:cNvSpPr>
              <p:nvPr/>
            </p:nvSpPr>
            <p:spPr bwMode="auto">
              <a:xfrm>
                <a:off x="3313" y="144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9" name="Line 1169"/>
              <p:cNvSpPr>
                <a:spLocks noChangeShapeType="1"/>
              </p:cNvSpPr>
              <p:nvPr/>
            </p:nvSpPr>
            <p:spPr bwMode="auto">
              <a:xfrm>
                <a:off x="3318" y="14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0" name="Line 1170"/>
              <p:cNvSpPr>
                <a:spLocks noChangeShapeType="1"/>
              </p:cNvSpPr>
              <p:nvPr/>
            </p:nvSpPr>
            <p:spPr bwMode="auto">
              <a:xfrm>
                <a:off x="3321" y="144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1" name="Line 1171"/>
              <p:cNvSpPr>
                <a:spLocks noChangeShapeType="1"/>
              </p:cNvSpPr>
              <p:nvPr/>
            </p:nvSpPr>
            <p:spPr bwMode="auto">
              <a:xfrm>
                <a:off x="3326" y="144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2" name="Freeform 1172"/>
              <p:cNvSpPr>
                <a:spLocks/>
              </p:cNvSpPr>
              <p:nvPr/>
            </p:nvSpPr>
            <p:spPr bwMode="auto">
              <a:xfrm>
                <a:off x="3331" y="1448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3" name="Line 1173"/>
              <p:cNvSpPr>
                <a:spLocks noChangeShapeType="1"/>
              </p:cNvSpPr>
              <p:nvPr/>
            </p:nvSpPr>
            <p:spPr bwMode="auto">
              <a:xfrm>
                <a:off x="3387" y="147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4" name="Line 1174"/>
              <p:cNvSpPr>
                <a:spLocks noChangeShapeType="1"/>
              </p:cNvSpPr>
              <p:nvPr/>
            </p:nvSpPr>
            <p:spPr bwMode="auto">
              <a:xfrm>
                <a:off x="3390" y="147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5" name="Line 1175"/>
              <p:cNvSpPr>
                <a:spLocks noChangeShapeType="1"/>
              </p:cNvSpPr>
              <p:nvPr/>
            </p:nvSpPr>
            <p:spPr bwMode="auto">
              <a:xfrm>
                <a:off x="3392" y="147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6" name="Line 1176"/>
              <p:cNvSpPr>
                <a:spLocks noChangeShapeType="1"/>
              </p:cNvSpPr>
              <p:nvPr/>
            </p:nvSpPr>
            <p:spPr bwMode="auto">
              <a:xfrm>
                <a:off x="3397" y="14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7" name="Line 1177"/>
              <p:cNvSpPr>
                <a:spLocks noChangeShapeType="1"/>
              </p:cNvSpPr>
              <p:nvPr/>
            </p:nvSpPr>
            <p:spPr bwMode="auto">
              <a:xfrm>
                <a:off x="3402" y="147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8" name="Line 1178"/>
              <p:cNvSpPr>
                <a:spLocks noChangeShapeType="1"/>
              </p:cNvSpPr>
              <p:nvPr/>
            </p:nvSpPr>
            <p:spPr bwMode="auto">
              <a:xfrm>
                <a:off x="3405" y="147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9" name="Line 1179"/>
              <p:cNvSpPr>
                <a:spLocks noChangeShapeType="1"/>
              </p:cNvSpPr>
              <p:nvPr/>
            </p:nvSpPr>
            <p:spPr bwMode="auto">
              <a:xfrm>
                <a:off x="3410" y="14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0" name="Line 1180"/>
              <p:cNvSpPr>
                <a:spLocks noChangeShapeType="1"/>
              </p:cNvSpPr>
              <p:nvPr/>
            </p:nvSpPr>
            <p:spPr bwMode="auto">
              <a:xfrm>
                <a:off x="3413" y="148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1" name="Line 1181"/>
              <p:cNvSpPr>
                <a:spLocks noChangeShapeType="1"/>
              </p:cNvSpPr>
              <p:nvPr/>
            </p:nvSpPr>
            <p:spPr bwMode="auto">
              <a:xfrm>
                <a:off x="3418" y="14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2" name="Line 1182"/>
              <p:cNvSpPr>
                <a:spLocks noChangeShapeType="1"/>
              </p:cNvSpPr>
              <p:nvPr/>
            </p:nvSpPr>
            <p:spPr bwMode="auto">
              <a:xfrm>
                <a:off x="3420" y="148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3" name="Line 1183"/>
              <p:cNvSpPr>
                <a:spLocks noChangeShapeType="1"/>
              </p:cNvSpPr>
              <p:nvPr/>
            </p:nvSpPr>
            <p:spPr bwMode="auto">
              <a:xfrm>
                <a:off x="3425" y="14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4" name="Line 1184"/>
              <p:cNvSpPr>
                <a:spLocks noChangeShapeType="1"/>
              </p:cNvSpPr>
              <p:nvPr/>
            </p:nvSpPr>
            <p:spPr bwMode="auto">
              <a:xfrm>
                <a:off x="3428" y="14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5" name="Freeform 1185"/>
              <p:cNvSpPr>
                <a:spLocks/>
              </p:cNvSpPr>
              <p:nvPr/>
            </p:nvSpPr>
            <p:spPr bwMode="auto">
              <a:xfrm>
                <a:off x="3433" y="1491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6" name="Line 1186"/>
              <p:cNvSpPr>
                <a:spLocks noChangeShapeType="1"/>
              </p:cNvSpPr>
              <p:nvPr/>
            </p:nvSpPr>
            <p:spPr bwMode="auto">
              <a:xfrm>
                <a:off x="3494" y="15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7" name="Line 1187"/>
              <p:cNvSpPr>
                <a:spLocks noChangeShapeType="1"/>
              </p:cNvSpPr>
              <p:nvPr/>
            </p:nvSpPr>
            <p:spPr bwMode="auto">
              <a:xfrm>
                <a:off x="3496" y="15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8" name="Line 1188"/>
              <p:cNvSpPr>
                <a:spLocks noChangeShapeType="1"/>
              </p:cNvSpPr>
              <p:nvPr/>
            </p:nvSpPr>
            <p:spPr bwMode="auto">
              <a:xfrm>
                <a:off x="3499" y="151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89" name="Line 1189"/>
              <p:cNvSpPr>
                <a:spLocks noChangeShapeType="1"/>
              </p:cNvSpPr>
              <p:nvPr/>
            </p:nvSpPr>
            <p:spPr bwMode="auto">
              <a:xfrm>
                <a:off x="3504" y="15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0" name="Line 1190"/>
              <p:cNvSpPr>
                <a:spLocks noChangeShapeType="1"/>
              </p:cNvSpPr>
              <p:nvPr/>
            </p:nvSpPr>
            <p:spPr bwMode="auto">
              <a:xfrm>
                <a:off x="3507" y="152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1" name="Line 1191"/>
              <p:cNvSpPr>
                <a:spLocks noChangeShapeType="1"/>
              </p:cNvSpPr>
              <p:nvPr/>
            </p:nvSpPr>
            <p:spPr bwMode="auto">
              <a:xfrm>
                <a:off x="3512" y="152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2" name="Line 1192"/>
              <p:cNvSpPr>
                <a:spLocks noChangeShapeType="1"/>
              </p:cNvSpPr>
              <p:nvPr/>
            </p:nvSpPr>
            <p:spPr bwMode="auto">
              <a:xfrm>
                <a:off x="3517" y="15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3" name="Line 1193"/>
              <p:cNvSpPr>
                <a:spLocks noChangeShapeType="1"/>
              </p:cNvSpPr>
              <p:nvPr/>
            </p:nvSpPr>
            <p:spPr bwMode="auto">
              <a:xfrm>
                <a:off x="3519" y="152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4" name="Line 1194"/>
              <p:cNvSpPr>
                <a:spLocks noChangeShapeType="1"/>
              </p:cNvSpPr>
              <p:nvPr/>
            </p:nvSpPr>
            <p:spPr bwMode="auto">
              <a:xfrm>
                <a:off x="3524" y="152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5" name="Line 1195"/>
              <p:cNvSpPr>
                <a:spLocks noChangeShapeType="1"/>
              </p:cNvSpPr>
              <p:nvPr/>
            </p:nvSpPr>
            <p:spPr bwMode="auto">
              <a:xfrm>
                <a:off x="3527" y="153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6" name="Line 1196"/>
              <p:cNvSpPr>
                <a:spLocks noChangeShapeType="1"/>
              </p:cNvSpPr>
              <p:nvPr/>
            </p:nvSpPr>
            <p:spPr bwMode="auto">
              <a:xfrm>
                <a:off x="3532" y="153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7" name="Line 1197"/>
              <p:cNvSpPr>
                <a:spLocks noChangeShapeType="1"/>
              </p:cNvSpPr>
              <p:nvPr/>
            </p:nvSpPr>
            <p:spPr bwMode="auto">
              <a:xfrm>
                <a:off x="3535" y="153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8" name="Freeform 1198"/>
              <p:cNvSpPr>
                <a:spLocks/>
              </p:cNvSpPr>
              <p:nvPr/>
            </p:nvSpPr>
            <p:spPr bwMode="auto">
              <a:xfrm>
                <a:off x="3540" y="1537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2 w 7"/>
                  <a:gd name="T3" fmla="*/ 0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2" y="0"/>
                    </a:lnTo>
                    <a:lnTo>
                      <a:pt x="7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99" name="Line 1199"/>
              <p:cNvSpPr>
                <a:spLocks noChangeShapeType="1"/>
              </p:cNvSpPr>
              <p:nvPr/>
            </p:nvSpPr>
            <p:spPr bwMode="auto">
              <a:xfrm>
                <a:off x="3598" y="156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0" name="Line 1200"/>
              <p:cNvSpPr>
                <a:spLocks noChangeShapeType="1"/>
              </p:cNvSpPr>
              <p:nvPr/>
            </p:nvSpPr>
            <p:spPr bwMode="auto">
              <a:xfrm>
                <a:off x="3603" y="15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1" name="Line 1201"/>
              <p:cNvSpPr>
                <a:spLocks noChangeShapeType="1"/>
              </p:cNvSpPr>
              <p:nvPr/>
            </p:nvSpPr>
            <p:spPr bwMode="auto">
              <a:xfrm>
                <a:off x="3606" y="15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2" name="Line 1202"/>
              <p:cNvSpPr>
                <a:spLocks noChangeShapeType="1"/>
              </p:cNvSpPr>
              <p:nvPr/>
            </p:nvSpPr>
            <p:spPr bwMode="auto">
              <a:xfrm>
                <a:off x="3611" y="156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3" name="Line 1203"/>
              <p:cNvSpPr>
                <a:spLocks noChangeShapeType="1"/>
              </p:cNvSpPr>
              <p:nvPr/>
            </p:nvSpPr>
            <p:spPr bwMode="auto">
              <a:xfrm>
                <a:off x="3613" y="156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4" name="Line 1204"/>
              <p:cNvSpPr>
                <a:spLocks noChangeShapeType="1"/>
              </p:cNvSpPr>
              <p:nvPr/>
            </p:nvSpPr>
            <p:spPr bwMode="auto">
              <a:xfrm>
                <a:off x="3618" y="157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5" name="Line 1205"/>
              <p:cNvSpPr>
                <a:spLocks noChangeShapeType="1"/>
              </p:cNvSpPr>
              <p:nvPr/>
            </p:nvSpPr>
            <p:spPr bwMode="auto">
              <a:xfrm>
                <a:off x="3621" y="157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6" name="Line 1206"/>
              <p:cNvSpPr>
                <a:spLocks noChangeShapeType="1"/>
              </p:cNvSpPr>
              <p:nvPr/>
            </p:nvSpPr>
            <p:spPr bwMode="auto">
              <a:xfrm>
                <a:off x="3626" y="15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7" name="Line 1207"/>
              <p:cNvSpPr>
                <a:spLocks noChangeShapeType="1"/>
              </p:cNvSpPr>
              <p:nvPr/>
            </p:nvSpPr>
            <p:spPr bwMode="auto">
              <a:xfrm>
                <a:off x="3629" y="15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08" name="Line 1208"/>
              <p:cNvSpPr>
                <a:spLocks noChangeShapeType="1"/>
              </p:cNvSpPr>
              <p:nvPr/>
            </p:nvSpPr>
            <p:spPr bwMode="auto">
              <a:xfrm>
                <a:off x="3634" y="15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009" name="Group 1209"/>
            <p:cNvGrpSpPr>
              <a:grpSpLocks/>
            </p:cNvGrpSpPr>
            <p:nvPr/>
          </p:nvGrpSpPr>
          <p:grpSpPr bwMode="auto">
            <a:xfrm>
              <a:off x="3636" y="1578"/>
              <a:ext cx="1036" cy="690"/>
              <a:chOff x="3636" y="1578"/>
              <a:chExt cx="1036" cy="690"/>
            </a:xfrm>
          </p:grpSpPr>
          <p:sp>
            <p:nvSpPr>
              <p:cNvPr id="78010" name="Line 1210"/>
              <p:cNvSpPr>
                <a:spLocks noChangeShapeType="1"/>
              </p:cNvSpPr>
              <p:nvPr/>
            </p:nvSpPr>
            <p:spPr bwMode="auto">
              <a:xfrm>
                <a:off x="3636" y="157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1" name="Line 1211"/>
              <p:cNvSpPr>
                <a:spLocks noChangeShapeType="1"/>
              </p:cNvSpPr>
              <p:nvPr/>
            </p:nvSpPr>
            <p:spPr bwMode="auto">
              <a:xfrm>
                <a:off x="3641" y="15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2" name="Freeform 1212"/>
              <p:cNvSpPr>
                <a:spLocks/>
              </p:cNvSpPr>
              <p:nvPr/>
            </p:nvSpPr>
            <p:spPr bwMode="auto">
              <a:xfrm>
                <a:off x="3644" y="1580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3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3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3" name="Line 1213"/>
              <p:cNvSpPr>
                <a:spLocks noChangeShapeType="1"/>
              </p:cNvSpPr>
              <p:nvPr/>
            </p:nvSpPr>
            <p:spPr bwMode="auto">
              <a:xfrm>
                <a:off x="3705" y="160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4" name="Line 1214"/>
              <p:cNvSpPr>
                <a:spLocks noChangeShapeType="1"/>
              </p:cNvSpPr>
              <p:nvPr/>
            </p:nvSpPr>
            <p:spPr bwMode="auto">
              <a:xfrm>
                <a:off x="3707" y="160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5" name="Line 1215"/>
              <p:cNvSpPr>
                <a:spLocks noChangeShapeType="1"/>
              </p:cNvSpPr>
              <p:nvPr/>
            </p:nvSpPr>
            <p:spPr bwMode="auto">
              <a:xfrm>
                <a:off x="3710" y="161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6" name="Line 1216"/>
              <p:cNvSpPr>
                <a:spLocks noChangeShapeType="1"/>
              </p:cNvSpPr>
              <p:nvPr/>
            </p:nvSpPr>
            <p:spPr bwMode="auto">
              <a:xfrm>
                <a:off x="3715" y="16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7" name="Line 1217"/>
              <p:cNvSpPr>
                <a:spLocks noChangeShapeType="1"/>
              </p:cNvSpPr>
              <p:nvPr/>
            </p:nvSpPr>
            <p:spPr bwMode="auto">
              <a:xfrm>
                <a:off x="3718" y="16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8" name="Line 1218"/>
              <p:cNvSpPr>
                <a:spLocks noChangeShapeType="1"/>
              </p:cNvSpPr>
              <p:nvPr/>
            </p:nvSpPr>
            <p:spPr bwMode="auto">
              <a:xfrm>
                <a:off x="3723" y="161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19" name="Line 1219"/>
              <p:cNvSpPr>
                <a:spLocks noChangeShapeType="1"/>
              </p:cNvSpPr>
              <p:nvPr/>
            </p:nvSpPr>
            <p:spPr bwMode="auto">
              <a:xfrm>
                <a:off x="3725" y="161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0" name="Line 1220"/>
              <p:cNvSpPr>
                <a:spLocks noChangeShapeType="1"/>
              </p:cNvSpPr>
              <p:nvPr/>
            </p:nvSpPr>
            <p:spPr bwMode="auto">
              <a:xfrm>
                <a:off x="3730" y="16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1" name="Line 1221"/>
              <p:cNvSpPr>
                <a:spLocks noChangeShapeType="1"/>
              </p:cNvSpPr>
              <p:nvPr/>
            </p:nvSpPr>
            <p:spPr bwMode="auto">
              <a:xfrm>
                <a:off x="3733" y="161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2" name="Line 1222"/>
              <p:cNvSpPr>
                <a:spLocks noChangeShapeType="1"/>
              </p:cNvSpPr>
              <p:nvPr/>
            </p:nvSpPr>
            <p:spPr bwMode="auto">
              <a:xfrm>
                <a:off x="3738" y="162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3" name="Line 1223"/>
              <p:cNvSpPr>
                <a:spLocks noChangeShapeType="1"/>
              </p:cNvSpPr>
              <p:nvPr/>
            </p:nvSpPr>
            <p:spPr bwMode="auto">
              <a:xfrm>
                <a:off x="3740" y="162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4" name="Line 1224"/>
              <p:cNvSpPr>
                <a:spLocks noChangeShapeType="1"/>
              </p:cNvSpPr>
              <p:nvPr/>
            </p:nvSpPr>
            <p:spPr bwMode="auto">
              <a:xfrm>
                <a:off x="3743" y="162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5" name="Line 1225"/>
              <p:cNvSpPr>
                <a:spLocks noChangeShapeType="1"/>
              </p:cNvSpPr>
              <p:nvPr/>
            </p:nvSpPr>
            <p:spPr bwMode="auto">
              <a:xfrm>
                <a:off x="3748" y="16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6" name="Freeform 1226"/>
              <p:cNvSpPr>
                <a:spLocks/>
              </p:cNvSpPr>
              <p:nvPr/>
            </p:nvSpPr>
            <p:spPr bwMode="auto">
              <a:xfrm>
                <a:off x="3751" y="1629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5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5" y="0"/>
                    </a:lnTo>
                    <a:lnTo>
                      <a:pt x="7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7" name="Line 1227"/>
              <p:cNvSpPr>
                <a:spLocks noChangeShapeType="1"/>
              </p:cNvSpPr>
              <p:nvPr/>
            </p:nvSpPr>
            <p:spPr bwMode="auto">
              <a:xfrm>
                <a:off x="3809" y="165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8" name="Line 1228"/>
              <p:cNvSpPr>
                <a:spLocks noChangeShapeType="1"/>
              </p:cNvSpPr>
              <p:nvPr/>
            </p:nvSpPr>
            <p:spPr bwMode="auto">
              <a:xfrm>
                <a:off x="3814" y="165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29" name="Line 1229"/>
              <p:cNvSpPr>
                <a:spLocks noChangeShapeType="1"/>
              </p:cNvSpPr>
              <p:nvPr/>
            </p:nvSpPr>
            <p:spPr bwMode="auto">
              <a:xfrm>
                <a:off x="3817" y="16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0" name="Line 1230"/>
              <p:cNvSpPr>
                <a:spLocks noChangeShapeType="1"/>
              </p:cNvSpPr>
              <p:nvPr/>
            </p:nvSpPr>
            <p:spPr bwMode="auto">
              <a:xfrm>
                <a:off x="3819" y="165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1" name="Line 1231"/>
              <p:cNvSpPr>
                <a:spLocks noChangeShapeType="1"/>
              </p:cNvSpPr>
              <p:nvPr/>
            </p:nvSpPr>
            <p:spPr bwMode="auto">
              <a:xfrm>
                <a:off x="3824" y="16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2" name="Line 1232"/>
              <p:cNvSpPr>
                <a:spLocks noChangeShapeType="1"/>
              </p:cNvSpPr>
              <p:nvPr/>
            </p:nvSpPr>
            <p:spPr bwMode="auto">
              <a:xfrm>
                <a:off x="3827" y="16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3" name="Line 1233"/>
              <p:cNvSpPr>
                <a:spLocks noChangeShapeType="1"/>
              </p:cNvSpPr>
              <p:nvPr/>
            </p:nvSpPr>
            <p:spPr bwMode="auto">
              <a:xfrm>
                <a:off x="3829" y="1664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4" name="Line 1234"/>
              <p:cNvSpPr>
                <a:spLocks noChangeShapeType="1"/>
              </p:cNvSpPr>
              <p:nvPr/>
            </p:nvSpPr>
            <p:spPr bwMode="auto">
              <a:xfrm>
                <a:off x="3835" y="16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5" name="Line 1235"/>
              <p:cNvSpPr>
                <a:spLocks noChangeShapeType="1"/>
              </p:cNvSpPr>
              <p:nvPr/>
            </p:nvSpPr>
            <p:spPr bwMode="auto">
              <a:xfrm>
                <a:off x="3837" y="16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6" name="Line 1236"/>
              <p:cNvSpPr>
                <a:spLocks noChangeShapeType="1"/>
              </p:cNvSpPr>
              <p:nvPr/>
            </p:nvSpPr>
            <p:spPr bwMode="auto">
              <a:xfrm>
                <a:off x="3840" y="16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7" name="Line 1237"/>
              <p:cNvSpPr>
                <a:spLocks noChangeShapeType="1"/>
              </p:cNvSpPr>
              <p:nvPr/>
            </p:nvSpPr>
            <p:spPr bwMode="auto">
              <a:xfrm>
                <a:off x="3845" y="16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8" name="Line 1238"/>
              <p:cNvSpPr>
                <a:spLocks noChangeShapeType="1"/>
              </p:cNvSpPr>
              <p:nvPr/>
            </p:nvSpPr>
            <p:spPr bwMode="auto">
              <a:xfrm>
                <a:off x="3847" y="167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39" name="Line 1239"/>
              <p:cNvSpPr>
                <a:spLocks noChangeShapeType="1"/>
              </p:cNvSpPr>
              <p:nvPr/>
            </p:nvSpPr>
            <p:spPr bwMode="auto">
              <a:xfrm>
                <a:off x="3850" y="167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0" name="Line 1240"/>
              <p:cNvSpPr>
                <a:spLocks noChangeShapeType="1"/>
              </p:cNvSpPr>
              <p:nvPr/>
            </p:nvSpPr>
            <p:spPr bwMode="auto">
              <a:xfrm>
                <a:off x="3855" y="167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1" name="Freeform 1241"/>
              <p:cNvSpPr>
                <a:spLocks/>
              </p:cNvSpPr>
              <p:nvPr/>
            </p:nvSpPr>
            <p:spPr bwMode="auto">
              <a:xfrm>
                <a:off x="3857" y="167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2" name="Line 1242"/>
              <p:cNvSpPr>
                <a:spLocks noChangeShapeType="1"/>
              </p:cNvSpPr>
              <p:nvPr/>
            </p:nvSpPr>
            <p:spPr bwMode="auto">
              <a:xfrm>
                <a:off x="3911" y="17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3" name="Line 1243"/>
              <p:cNvSpPr>
                <a:spLocks noChangeShapeType="1"/>
              </p:cNvSpPr>
              <p:nvPr/>
            </p:nvSpPr>
            <p:spPr bwMode="auto">
              <a:xfrm>
                <a:off x="3913" y="17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4" name="Line 1244"/>
              <p:cNvSpPr>
                <a:spLocks noChangeShapeType="1"/>
              </p:cNvSpPr>
              <p:nvPr/>
            </p:nvSpPr>
            <p:spPr bwMode="auto">
              <a:xfrm>
                <a:off x="3916" y="171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5" name="Line 1245"/>
              <p:cNvSpPr>
                <a:spLocks noChangeShapeType="1"/>
              </p:cNvSpPr>
              <p:nvPr/>
            </p:nvSpPr>
            <p:spPr bwMode="auto">
              <a:xfrm>
                <a:off x="3918" y="171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6" name="Line 1246"/>
              <p:cNvSpPr>
                <a:spLocks noChangeShapeType="1"/>
              </p:cNvSpPr>
              <p:nvPr/>
            </p:nvSpPr>
            <p:spPr bwMode="auto">
              <a:xfrm>
                <a:off x="3924" y="17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7" name="Line 1247"/>
              <p:cNvSpPr>
                <a:spLocks noChangeShapeType="1"/>
              </p:cNvSpPr>
              <p:nvPr/>
            </p:nvSpPr>
            <p:spPr bwMode="auto">
              <a:xfrm>
                <a:off x="3926" y="17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8" name="Line 1248"/>
              <p:cNvSpPr>
                <a:spLocks noChangeShapeType="1"/>
              </p:cNvSpPr>
              <p:nvPr/>
            </p:nvSpPr>
            <p:spPr bwMode="auto">
              <a:xfrm>
                <a:off x="3929" y="171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49" name="Line 1249"/>
              <p:cNvSpPr>
                <a:spLocks noChangeShapeType="1"/>
              </p:cNvSpPr>
              <p:nvPr/>
            </p:nvSpPr>
            <p:spPr bwMode="auto">
              <a:xfrm>
                <a:off x="3931" y="17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0" name="Line 1250"/>
              <p:cNvSpPr>
                <a:spLocks noChangeShapeType="1"/>
              </p:cNvSpPr>
              <p:nvPr/>
            </p:nvSpPr>
            <p:spPr bwMode="auto">
              <a:xfrm>
                <a:off x="3936" y="17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1" name="Line 1251"/>
              <p:cNvSpPr>
                <a:spLocks noChangeShapeType="1"/>
              </p:cNvSpPr>
              <p:nvPr/>
            </p:nvSpPr>
            <p:spPr bwMode="auto">
              <a:xfrm>
                <a:off x="3939" y="17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2" name="Line 1252"/>
              <p:cNvSpPr>
                <a:spLocks noChangeShapeType="1"/>
              </p:cNvSpPr>
              <p:nvPr/>
            </p:nvSpPr>
            <p:spPr bwMode="auto">
              <a:xfrm>
                <a:off x="3941" y="17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3" name="Line 1253"/>
              <p:cNvSpPr>
                <a:spLocks noChangeShapeType="1"/>
              </p:cNvSpPr>
              <p:nvPr/>
            </p:nvSpPr>
            <p:spPr bwMode="auto">
              <a:xfrm>
                <a:off x="3944" y="172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4" name="Line 1254"/>
              <p:cNvSpPr>
                <a:spLocks noChangeShapeType="1"/>
              </p:cNvSpPr>
              <p:nvPr/>
            </p:nvSpPr>
            <p:spPr bwMode="auto">
              <a:xfrm>
                <a:off x="3949" y="17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5" name="Line 1255"/>
              <p:cNvSpPr>
                <a:spLocks noChangeShapeType="1"/>
              </p:cNvSpPr>
              <p:nvPr/>
            </p:nvSpPr>
            <p:spPr bwMode="auto">
              <a:xfrm>
                <a:off x="3951" y="17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6" name="Line 1256"/>
              <p:cNvSpPr>
                <a:spLocks noChangeShapeType="1"/>
              </p:cNvSpPr>
              <p:nvPr/>
            </p:nvSpPr>
            <p:spPr bwMode="auto">
              <a:xfrm>
                <a:off x="3954" y="17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7" name="Freeform 1257"/>
              <p:cNvSpPr>
                <a:spLocks/>
              </p:cNvSpPr>
              <p:nvPr/>
            </p:nvSpPr>
            <p:spPr bwMode="auto">
              <a:xfrm>
                <a:off x="3957" y="17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8" name="Line 1258"/>
              <p:cNvSpPr>
                <a:spLocks noChangeShapeType="1"/>
              </p:cNvSpPr>
              <p:nvPr/>
            </p:nvSpPr>
            <p:spPr bwMode="auto">
              <a:xfrm>
                <a:off x="4012" y="176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59" name="Line 1259"/>
              <p:cNvSpPr>
                <a:spLocks noChangeShapeType="1"/>
              </p:cNvSpPr>
              <p:nvPr/>
            </p:nvSpPr>
            <p:spPr bwMode="auto">
              <a:xfrm>
                <a:off x="4015" y="176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0" name="Line 1260"/>
              <p:cNvSpPr>
                <a:spLocks noChangeShapeType="1"/>
              </p:cNvSpPr>
              <p:nvPr/>
            </p:nvSpPr>
            <p:spPr bwMode="auto">
              <a:xfrm>
                <a:off x="4018" y="177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1" name="Line 1261"/>
              <p:cNvSpPr>
                <a:spLocks noChangeShapeType="1"/>
              </p:cNvSpPr>
              <p:nvPr/>
            </p:nvSpPr>
            <p:spPr bwMode="auto">
              <a:xfrm>
                <a:off x="4020" y="177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2" name="Line 1262"/>
              <p:cNvSpPr>
                <a:spLocks noChangeShapeType="1"/>
              </p:cNvSpPr>
              <p:nvPr/>
            </p:nvSpPr>
            <p:spPr bwMode="auto">
              <a:xfrm>
                <a:off x="4023" y="17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3" name="Line 1263"/>
              <p:cNvSpPr>
                <a:spLocks noChangeShapeType="1"/>
              </p:cNvSpPr>
              <p:nvPr/>
            </p:nvSpPr>
            <p:spPr bwMode="auto">
              <a:xfrm>
                <a:off x="4028" y="177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4" name="Line 1264"/>
              <p:cNvSpPr>
                <a:spLocks noChangeShapeType="1"/>
              </p:cNvSpPr>
              <p:nvPr/>
            </p:nvSpPr>
            <p:spPr bwMode="auto">
              <a:xfrm>
                <a:off x="4030" y="17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5" name="Line 1265"/>
              <p:cNvSpPr>
                <a:spLocks noChangeShapeType="1"/>
              </p:cNvSpPr>
              <p:nvPr/>
            </p:nvSpPr>
            <p:spPr bwMode="auto">
              <a:xfrm>
                <a:off x="4033" y="17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6" name="Line 1266"/>
              <p:cNvSpPr>
                <a:spLocks noChangeShapeType="1"/>
              </p:cNvSpPr>
              <p:nvPr/>
            </p:nvSpPr>
            <p:spPr bwMode="auto">
              <a:xfrm>
                <a:off x="4035" y="17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7" name="Line 1267"/>
              <p:cNvSpPr>
                <a:spLocks noChangeShapeType="1"/>
              </p:cNvSpPr>
              <p:nvPr/>
            </p:nvSpPr>
            <p:spPr bwMode="auto">
              <a:xfrm>
                <a:off x="4040" y="17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8" name="Line 1268"/>
              <p:cNvSpPr>
                <a:spLocks noChangeShapeType="1"/>
              </p:cNvSpPr>
              <p:nvPr/>
            </p:nvSpPr>
            <p:spPr bwMode="auto">
              <a:xfrm>
                <a:off x="4043" y="178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69" name="Line 1269"/>
              <p:cNvSpPr>
                <a:spLocks noChangeShapeType="1"/>
              </p:cNvSpPr>
              <p:nvPr/>
            </p:nvSpPr>
            <p:spPr bwMode="auto">
              <a:xfrm>
                <a:off x="4046" y="17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0" name="Line 1270"/>
              <p:cNvSpPr>
                <a:spLocks noChangeShapeType="1"/>
              </p:cNvSpPr>
              <p:nvPr/>
            </p:nvSpPr>
            <p:spPr bwMode="auto">
              <a:xfrm>
                <a:off x="4048" y="17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1" name="Line 1271"/>
              <p:cNvSpPr>
                <a:spLocks noChangeShapeType="1"/>
              </p:cNvSpPr>
              <p:nvPr/>
            </p:nvSpPr>
            <p:spPr bwMode="auto">
              <a:xfrm>
                <a:off x="4051" y="17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2" name="Line 1272"/>
              <p:cNvSpPr>
                <a:spLocks noChangeShapeType="1"/>
              </p:cNvSpPr>
              <p:nvPr/>
            </p:nvSpPr>
            <p:spPr bwMode="auto">
              <a:xfrm>
                <a:off x="4056" y="17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3" name="Freeform 1273"/>
              <p:cNvSpPr>
                <a:spLocks/>
              </p:cNvSpPr>
              <p:nvPr/>
            </p:nvSpPr>
            <p:spPr bwMode="auto">
              <a:xfrm>
                <a:off x="4058" y="179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4" name="Line 1274"/>
              <p:cNvSpPr>
                <a:spLocks noChangeShapeType="1"/>
              </p:cNvSpPr>
              <p:nvPr/>
            </p:nvSpPr>
            <p:spPr bwMode="auto">
              <a:xfrm>
                <a:off x="4112" y="18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5" name="Line 1275"/>
              <p:cNvSpPr>
                <a:spLocks noChangeShapeType="1"/>
              </p:cNvSpPr>
              <p:nvPr/>
            </p:nvSpPr>
            <p:spPr bwMode="auto">
              <a:xfrm>
                <a:off x="4112" y="182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6" name="Line 1276"/>
              <p:cNvSpPr>
                <a:spLocks noChangeShapeType="1"/>
              </p:cNvSpPr>
              <p:nvPr/>
            </p:nvSpPr>
            <p:spPr bwMode="auto">
              <a:xfrm>
                <a:off x="4114" y="182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7" name="Line 1277"/>
              <p:cNvSpPr>
                <a:spLocks noChangeShapeType="1"/>
              </p:cNvSpPr>
              <p:nvPr/>
            </p:nvSpPr>
            <p:spPr bwMode="auto">
              <a:xfrm>
                <a:off x="4117" y="182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8" name="Line 1278"/>
              <p:cNvSpPr>
                <a:spLocks noChangeShapeType="1"/>
              </p:cNvSpPr>
              <p:nvPr/>
            </p:nvSpPr>
            <p:spPr bwMode="auto">
              <a:xfrm>
                <a:off x="4122" y="183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79" name="Line 1279"/>
              <p:cNvSpPr>
                <a:spLocks noChangeShapeType="1"/>
              </p:cNvSpPr>
              <p:nvPr/>
            </p:nvSpPr>
            <p:spPr bwMode="auto">
              <a:xfrm>
                <a:off x="4124" y="183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0" name="Line 1280"/>
              <p:cNvSpPr>
                <a:spLocks noChangeShapeType="1"/>
              </p:cNvSpPr>
              <p:nvPr/>
            </p:nvSpPr>
            <p:spPr bwMode="auto">
              <a:xfrm>
                <a:off x="4127" y="183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1" name="Line 1281"/>
              <p:cNvSpPr>
                <a:spLocks noChangeShapeType="1"/>
              </p:cNvSpPr>
              <p:nvPr/>
            </p:nvSpPr>
            <p:spPr bwMode="auto">
              <a:xfrm>
                <a:off x="4129" y="183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2" name="Line 1282"/>
              <p:cNvSpPr>
                <a:spLocks noChangeShapeType="1"/>
              </p:cNvSpPr>
              <p:nvPr/>
            </p:nvSpPr>
            <p:spPr bwMode="auto">
              <a:xfrm>
                <a:off x="4132" y="184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3" name="Line 1283"/>
              <p:cNvSpPr>
                <a:spLocks noChangeShapeType="1"/>
              </p:cNvSpPr>
              <p:nvPr/>
            </p:nvSpPr>
            <p:spPr bwMode="auto">
              <a:xfrm>
                <a:off x="4134" y="18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4" name="Line 1284"/>
              <p:cNvSpPr>
                <a:spLocks noChangeShapeType="1"/>
              </p:cNvSpPr>
              <p:nvPr/>
            </p:nvSpPr>
            <p:spPr bwMode="auto">
              <a:xfrm>
                <a:off x="4137" y="184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5" name="Line 1285"/>
              <p:cNvSpPr>
                <a:spLocks noChangeShapeType="1"/>
              </p:cNvSpPr>
              <p:nvPr/>
            </p:nvSpPr>
            <p:spPr bwMode="auto">
              <a:xfrm>
                <a:off x="4142" y="18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6" name="Line 1286"/>
              <p:cNvSpPr>
                <a:spLocks noChangeShapeType="1"/>
              </p:cNvSpPr>
              <p:nvPr/>
            </p:nvSpPr>
            <p:spPr bwMode="auto">
              <a:xfrm>
                <a:off x="4145" y="184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7" name="Line 1287"/>
              <p:cNvSpPr>
                <a:spLocks noChangeShapeType="1"/>
              </p:cNvSpPr>
              <p:nvPr/>
            </p:nvSpPr>
            <p:spPr bwMode="auto">
              <a:xfrm>
                <a:off x="4147" y="184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8" name="Line 1288"/>
              <p:cNvSpPr>
                <a:spLocks noChangeShapeType="1"/>
              </p:cNvSpPr>
              <p:nvPr/>
            </p:nvSpPr>
            <p:spPr bwMode="auto">
              <a:xfrm>
                <a:off x="4150" y="18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89" name="Line 1289"/>
              <p:cNvSpPr>
                <a:spLocks noChangeShapeType="1"/>
              </p:cNvSpPr>
              <p:nvPr/>
            </p:nvSpPr>
            <p:spPr bwMode="auto">
              <a:xfrm>
                <a:off x="4152" y="18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0" name="Freeform 1290"/>
              <p:cNvSpPr>
                <a:spLocks/>
              </p:cNvSpPr>
              <p:nvPr/>
            </p:nvSpPr>
            <p:spPr bwMode="auto">
              <a:xfrm>
                <a:off x="4155" y="185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1" name="Line 1291"/>
              <p:cNvSpPr>
                <a:spLocks noChangeShapeType="1"/>
              </p:cNvSpPr>
              <p:nvPr/>
            </p:nvSpPr>
            <p:spPr bwMode="auto">
              <a:xfrm>
                <a:off x="4190" y="18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2" name="Line 1292"/>
              <p:cNvSpPr>
                <a:spLocks noChangeShapeType="1"/>
              </p:cNvSpPr>
              <p:nvPr/>
            </p:nvSpPr>
            <p:spPr bwMode="auto">
              <a:xfrm>
                <a:off x="4193" y="18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3" name="Line 1293"/>
              <p:cNvSpPr>
                <a:spLocks noChangeShapeType="1"/>
              </p:cNvSpPr>
              <p:nvPr/>
            </p:nvSpPr>
            <p:spPr bwMode="auto">
              <a:xfrm>
                <a:off x="4195" y="18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4" name="Line 1294"/>
              <p:cNvSpPr>
                <a:spLocks noChangeShapeType="1"/>
              </p:cNvSpPr>
              <p:nvPr/>
            </p:nvSpPr>
            <p:spPr bwMode="auto">
              <a:xfrm>
                <a:off x="4198" y="188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5" name="Line 1295"/>
              <p:cNvSpPr>
                <a:spLocks noChangeShapeType="1"/>
              </p:cNvSpPr>
              <p:nvPr/>
            </p:nvSpPr>
            <p:spPr bwMode="auto">
              <a:xfrm>
                <a:off x="4201" y="18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6" name="Line 1296"/>
              <p:cNvSpPr>
                <a:spLocks noChangeShapeType="1"/>
              </p:cNvSpPr>
              <p:nvPr/>
            </p:nvSpPr>
            <p:spPr bwMode="auto">
              <a:xfrm>
                <a:off x="4203" y="18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7" name="Line 1297"/>
              <p:cNvSpPr>
                <a:spLocks noChangeShapeType="1"/>
              </p:cNvSpPr>
              <p:nvPr/>
            </p:nvSpPr>
            <p:spPr bwMode="auto">
              <a:xfrm>
                <a:off x="4206" y="188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8" name="Line 1298"/>
              <p:cNvSpPr>
                <a:spLocks noChangeShapeType="1"/>
              </p:cNvSpPr>
              <p:nvPr/>
            </p:nvSpPr>
            <p:spPr bwMode="auto">
              <a:xfrm>
                <a:off x="4208" y="188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99" name="Line 1299"/>
              <p:cNvSpPr>
                <a:spLocks noChangeShapeType="1"/>
              </p:cNvSpPr>
              <p:nvPr/>
            </p:nvSpPr>
            <p:spPr bwMode="auto">
              <a:xfrm>
                <a:off x="4213" y="18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0" name="Line 1300"/>
              <p:cNvSpPr>
                <a:spLocks noChangeShapeType="1"/>
              </p:cNvSpPr>
              <p:nvPr/>
            </p:nvSpPr>
            <p:spPr bwMode="auto">
              <a:xfrm>
                <a:off x="4216" y="189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1" name="Line 1301"/>
              <p:cNvSpPr>
                <a:spLocks noChangeShapeType="1"/>
              </p:cNvSpPr>
              <p:nvPr/>
            </p:nvSpPr>
            <p:spPr bwMode="auto">
              <a:xfrm>
                <a:off x="4218" y="189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2" name="Line 1302"/>
              <p:cNvSpPr>
                <a:spLocks noChangeShapeType="1"/>
              </p:cNvSpPr>
              <p:nvPr/>
            </p:nvSpPr>
            <p:spPr bwMode="auto">
              <a:xfrm>
                <a:off x="4221" y="18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3" name="Line 1303"/>
              <p:cNvSpPr>
                <a:spLocks noChangeShapeType="1"/>
              </p:cNvSpPr>
              <p:nvPr/>
            </p:nvSpPr>
            <p:spPr bwMode="auto">
              <a:xfrm>
                <a:off x="4223" y="189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4" name="Line 1304"/>
              <p:cNvSpPr>
                <a:spLocks noChangeShapeType="1"/>
              </p:cNvSpPr>
              <p:nvPr/>
            </p:nvSpPr>
            <p:spPr bwMode="auto">
              <a:xfrm>
                <a:off x="4226" y="18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5" name="Line 1305"/>
              <p:cNvSpPr>
                <a:spLocks noChangeShapeType="1"/>
              </p:cNvSpPr>
              <p:nvPr/>
            </p:nvSpPr>
            <p:spPr bwMode="auto">
              <a:xfrm>
                <a:off x="4229" y="19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6" name="Line 1306"/>
              <p:cNvSpPr>
                <a:spLocks noChangeShapeType="1"/>
              </p:cNvSpPr>
              <p:nvPr/>
            </p:nvSpPr>
            <p:spPr bwMode="auto">
              <a:xfrm>
                <a:off x="4231" y="19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7" name="Freeform 1307"/>
              <p:cNvSpPr>
                <a:spLocks/>
              </p:cNvSpPr>
              <p:nvPr/>
            </p:nvSpPr>
            <p:spPr bwMode="auto">
              <a:xfrm>
                <a:off x="4234" y="1903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8" name="Line 1308"/>
              <p:cNvSpPr>
                <a:spLocks noChangeShapeType="1"/>
              </p:cNvSpPr>
              <p:nvPr/>
            </p:nvSpPr>
            <p:spPr bwMode="auto">
              <a:xfrm>
                <a:off x="4287" y="19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09" name="Line 1309"/>
              <p:cNvSpPr>
                <a:spLocks noChangeShapeType="1"/>
              </p:cNvSpPr>
              <p:nvPr/>
            </p:nvSpPr>
            <p:spPr bwMode="auto">
              <a:xfrm>
                <a:off x="4287" y="19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0" name="Line 1310"/>
              <p:cNvSpPr>
                <a:spLocks noChangeShapeType="1"/>
              </p:cNvSpPr>
              <p:nvPr/>
            </p:nvSpPr>
            <p:spPr bwMode="auto">
              <a:xfrm>
                <a:off x="4290" y="194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1" name="Line 1311"/>
              <p:cNvSpPr>
                <a:spLocks noChangeShapeType="1"/>
              </p:cNvSpPr>
              <p:nvPr/>
            </p:nvSpPr>
            <p:spPr bwMode="auto">
              <a:xfrm>
                <a:off x="4292" y="19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2" name="Line 1312"/>
              <p:cNvSpPr>
                <a:spLocks noChangeShapeType="1"/>
              </p:cNvSpPr>
              <p:nvPr/>
            </p:nvSpPr>
            <p:spPr bwMode="auto">
              <a:xfrm>
                <a:off x="4295" y="19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3" name="Line 1313"/>
              <p:cNvSpPr>
                <a:spLocks noChangeShapeType="1"/>
              </p:cNvSpPr>
              <p:nvPr/>
            </p:nvSpPr>
            <p:spPr bwMode="auto">
              <a:xfrm>
                <a:off x="4297" y="19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4" name="Line 1314"/>
              <p:cNvSpPr>
                <a:spLocks noChangeShapeType="1"/>
              </p:cNvSpPr>
              <p:nvPr/>
            </p:nvSpPr>
            <p:spPr bwMode="auto">
              <a:xfrm>
                <a:off x="4300" y="19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5" name="Line 1315"/>
              <p:cNvSpPr>
                <a:spLocks noChangeShapeType="1"/>
              </p:cNvSpPr>
              <p:nvPr/>
            </p:nvSpPr>
            <p:spPr bwMode="auto">
              <a:xfrm>
                <a:off x="4302" y="194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6" name="Line 1316"/>
              <p:cNvSpPr>
                <a:spLocks noChangeShapeType="1"/>
              </p:cNvSpPr>
              <p:nvPr/>
            </p:nvSpPr>
            <p:spPr bwMode="auto">
              <a:xfrm>
                <a:off x="4305" y="19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7" name="Line 1317"/>
              <p:cNvSpPr>
                <a:spLocks noChangeShapeType="1"/>
              </p:cNvSpPr>
              <p:nvPr/>
            </p:nvSpPr>
            <p:spPr bwMode="auto">
              <a:xfrm>
                <a:off x="4307" y="195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8" name="Line 1318"/>
              <p:cNvSpPr>
                <a:spLocks noChangeShapeType="1"/>
              </p:cNvSpPr>
              <p:nvPr/>
            </p:nvSpPr>
            <p:spPr bwMode="auto">
              <a:xfrm>
                <a:off x="4310" y="195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19" name="Line 1319"/>
              <p:cNvSpPr>
                <a:spLocks noChangeShapeType="1"/>
              </p:cNvSpPr>
              <p:nvPr/>
            </p:nvSpPr>
            <p:spPr bwMode="auto">
              <a:xfrm>
                <a:off x="4312" y="195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0" name="Line 1320"/>
              <p:cNvSpPr>
                <a:spLocks noChangeShapeType="1"/>
              </p:cNvSpPr>
              <p:nvPr/>
            </p:nvSpPr>
            <p:spPr bwMode="auto">
              <a:xfrm>
                <a:off x="4315" y="195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1" name="Line 1321"/>
              <p:cNvSpPr>
                <a:spLocks noChangeShapeType="1"/>
              </p:cNvSpPr>
              <p:nvPr/>
            </p:nvSpPr>
            <p:spPr bwMode="auto">
              <a:xfrm>
                <a:off x="4318" y="196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2" name="Line 1322"/>
              <p:cNvSpPr>
                <a:spLocks noChangeShapeType="1"/>
              </p:cNvSpPr>
              <p:nvPr/>
            </p:nvSpPr>
            <p:spPr bwMode="auto">
              <a:xfrm>
                <a:off x="4320" y="196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3" name="Line 1323"/>
              <p:cNvSpPr>
                <a:spLocks noChangeShapeType="1"/>
              </p:cNvSpPr>
              <p:nvPr/>
            </p:nvSpPr>
            <p:spPr bwMode="auto">
              <a:xfrm>
                <a:off x="4323" y="19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4" name="Line 1324"/>
              <p:cNvSpPr>
                <a:spLocks noChangeShapeType="1"/>
              </p:cNvSpPr>
              <p:nvPr/>
            </p:nvSpPr>
            <p:spPr bwMode="auto">
              <a:xfrm>
                <a:off x="4325" y="19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5" name="Freeform 1325"/>
              <p:cNvSpPr>
                <a:spLocks/>
              </p:cNvSpPr>
              <p:nvPr/>
            </p:nvSpPr>
            <p:spPr bwMode="auto">
              <a:xfrm>
                <a:off x="4328" y="196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6" name="Line 1326"/>
              <p:cNvSpPr>
                <a:spLocks noChangeShapeType="1"/>
              </p:cNvSpPr>
              <p:nvPr/>
            </p:nvSpPr>
            <p:spPr bwMode="auto">
              <a:xfrm>
                <a:off x="4381" y="200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7" name="Line 1327"/>
              <p:cNvSpPr>
                <a:spLocks noChangeShapeType="1"/>
              </p:cNvSpPr>
              <p:nvPr/>
            </p:nvSpPr>
            <p:spPr bwMode="auto">
              <a:xfrm>
                <a:off x="4384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8" name="Line 1328"/>
              <p:cNvSpPr>
                <a:spLocks noChangeShapeType="1"/>
              </p:cNvSpPr>
              <p:nvPr/>
            </p:nvSpPr>
            <p:spPr bwMode="auto">
              <a:xfrm>
                <a:off x="4384" y="20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29" name="Line 1329"/>
              <p:cNvSpPr>
                <a:spLocks noChangeShapeType="1"/>
              </p:cNvSpPr>
              <p:nvPr/>
            </p:nvSpPr>
            <p:spPr bwMode="auto">
              <a:xfrm>
                <a:off x="4386" y="20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0" name="Line 1330"/>
              <p:cNvSpPr>
                <a:spLocks noChangeShapeType="1"/>
              </p:cNvSpPr>
              <p:nvPr/>
            </p:nvSpPr>
            <p:spPr bwMode="auto">
              <a:xfrm>
                <a:off x="4389" y="201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1" name="Line 1331"/>
              <p:cNvSpPr>
                <a:spLocks noChangeShapeType="1"/>
              </p:cNvSpPr>
              <p:nvPr/>
            </p:nvSpPr>
            <p:spPr bwMode="auto">
              <a:xfrm>
                <a:off x="4391" y="201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2" name="Line 1332"/>
              <p:cNvSpPr>
                <a:spLocks noChangeShapeType="1"/>
              </p:cNvSpPr>
              <p:nvPr/>
            </p:nvSpPr>
            <p:spPr bwMode="auto">
              <a:xfrm>
                <a:off x="4394" y="20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3" name="Line 1333"/>
              <p:cNvSpPr>
                <a:spLocks noChangeShapeType="1"/>
              </p:cNvSpPr>
              <p:nvPr/>
            </p:nvSpPr>
            <p:spPr bwMode="auto">
              <a:xfrm>
                <a:off x="4396" y="20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4" name="Line 1334"/>
              <p:cNvSpPr>
                <a:spLocks noChangeShapeType="1"/>
              </p:cNvSpPr>
              <p:nvPr/>
            </p:nvSpPr>
            <p:spPr bwMode="auto">
              <a:xfrm>
                <a:off x="4399" y="20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5" name="Line 1335"/>
              <p:cNvSpPr>
                <a:spLocks noChangeShapeType="1"/>
              </p:cNvSpPr>
              <p:nvPr/>
            </p:nvSpPr>
            <p:spPr bwMode="auto">
              <a:xfrm>
                <a:off x="4401" y="20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6" name="Line 1336"/>
              <p:cNvSpPr>
                <a:spLocks noChangeShapeType="1"/>
              </p:cNvSpPr>
              <p:nvPr/>
            </p:nvSpPr>
            <p:spPr bwMode="auto">
              <a:xfrm>
                <a:off x="4404" y="20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7" name="Line 1337"/>
              <p:cNvSpPr>
                <a:spLocks noChangeShapeType="1"/>
              </p:cNvSpPr>
              <p:nvPr/>
            </p:nvSpPr>
            <p:spPr bwMode="auto">
              <a:xfrm>
                <a:off x="4406" y="20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8" name="Line 1338"/>
              <p:cNvSpPr>
                <a:spLocks noChangeShapeType="1"/>
              </p:cNvSpPr>
              <p:nvPr/>
            </p:nvSpPr>
            <p:spPr bwMode="auto">
              <a:xfrm>
                <a:off x="4409" y="20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39" name="Line 1339"/>
              <p:cNvSpPr>
                <a:spLocks noChangeShapeType="1"/>
              </p:cNvSpPr>
              <p:nvPr/>
            </p:nvSpPr>
            <p:spPr bwMode="auto">
              <a:xfrm>
                <a:off x="4412" y="20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0" name="Line 1340"/>
              <p:cNvSpPr>
                <a:spLocks noChangeShapeType="1"/>
              </p:cNvSpPr>
              <p:nvPr/>
            </p:nvSpPr>
            <p:spPr bwMode="auto">
              <a:xfrm>
                <a:off x="4412" y="202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1" name="Line 1341"/>
              <p:cNvSpPr>
                <a:spLocks noChangeShapeType="1"/>
              </p:cNvSpPr>
              <p:nvPr/>
            </p:nvSpPr>
            <p:spPr bwMode="auto">
              <a:xfrm>
                <a:off x="4414" y="20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2" name="Line 1342"/>
              <p:cNvSpPr>
                <a:spLocks noChangeShapeType="1"/>
              </p:cNvSpPr>
              <p:nvPr/>
            </p:nvSpPr>
            <p:spPr bwMode="auto">
              <a:xfrm>
                <a:off x="4417" y="20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3" name="Line 1343"/>
              <p:cNvSpPr>
                <a:spLocks noChangeShapeType="1"/>
              </p:cNvSpPr>
              <p:nvPr/>
            </p:nvSpPr>
            <p:spPr bwMode="auto">
              <a:xfrm>
                <a:off x="4419" y="203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4" name="Freeform 1344"/>
              <p:cNvSpPr>
                <a:spLocks/>
              </p:cNvSpPr>
              <p:nvPr/>
            </p:nvSpPr>
            <p:spPr bwMode="auto">
              <a:xfrm>
                <a:off x="4422" y="2035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5" name="Line 1345"/>
              <p:cNvSpPr>
                <a:spLocks noChangeShapeType="1"/>
              </p:cNvSpPr>
              <p:nvPr/>
            </p:nvSpPr>
            <p:spPr bwMode="auto">
              <a:xfrm>
                <a:off x="4473" y="20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6" name="Line 1346"/>
              <p:cNvSpPr>
                <a:spLocks noChangeShapeType="1"/>
              </p:cNvSpPr>
              <p:nvPr/>
            </p:nvSpPr>
            <p:spPr bwMode="auto">
              <a:xfrm>
                <a:off x="4473" y="20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7" name="Line 1347"/>
              <p:cNvSpPr>
                <a:spLocks noChangeShapeType="1"/>
              </p:cNvSpPr>
              <p:nvPr/>
            </p:nvSpPr>
            <p:spPr bwMode="auto">
              <a:xfrm>
                <a:off x="4475" y="20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8" name="Line 1348"/>
              <p:cNvSpPr>
                <a:spLocks noChangeShapeType="1"/>
              </p:cNvSpPr>
              <p:nvPr/>
            </p:nvSpPr>
            <p:spPr bwMode="auto">
              <a:xfrm>
                <a:off x="4478" y="20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49" name="Line 1349"/>
              <p:cNvSpPr>
                <a:spLocks noChangeShapeType="1"/>
              </p:cNvSpPr>
              <p:nvPr/>
            </p:nvSpPr>
            <p:spPr bwMode="auto">
              <a:xfrm>
                <a:off x="4478" y="20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0" name="Line 1350"/>
              <p:cNvSpPr>
                <a:spLocks noChangeShapeType="1"/>
              </p:cNvSpPr>
              <p:nvPr/>
            </p:nvSpPr>
            <p:spPr bwMode="auto">
              <a:xfrm>
                <a:off x="4480" y="20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1" name="Line 1351"/>
              <p:cNvSpPr>
                <a:spLocks noChangeShapeType="1"/>
              </p:cNvSpPr>
              <p:nvPr/>
            </p:nvSpPr>
            <p:spPr bwMode="auto">
              <a:xfrm>
                <a:off x="4483" y="20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2" name="Line 1352"/>
              <p:cNvSpPr>
                <a:spLocks noChangeShapeType="1"/>
              </p:cNvSpPr>
              <p:nvPr/>
            </p:nvSpPr>
            <p:spPr bwMode="auto">
              <a:xfrm>
                <a:off x="4485" y="20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3" name="Line 1353"/>
              <p:cNvSpPr>
                <a:spLocks noChangeShapeType="1"/>
              </p:cNvSpPr>
              <p:nvPr/>
            </p:nvSpPr>
            <p:spPr bwMode="auto">
              <a:xfrm>
                <a:off x="4488" y="208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4" name="Line 1354"/>
              <p:cNvSpPr>
                <a:spLocks noChangeShapeType="1"/>
              </p:cNvSpPr>
              <p:nvPr/>
            </p:nvSpPr>
            <p:spPr bwMode="auto">
              <a:xfrm>
                <a:off x="4490" y="20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5" name="Line 1355"/>
              <p:cNvSpPr>
                <a:spLocks noChangeShapeType="1"/>
              </p:cNvSpPr>
              <p:nvPr/>
            </p:nvSpPr>
            <p:spPr bwMode="auto">
              <a:xfrm>
                <a:off x="4490" y="20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6" name="Line 1356"/>
              <p:cNvSpPr>
                <a:spLocks noChangeShapeType="1"/>
              </p:cNvSpPr>
              <p:nvPr/>
            </p:nvSpPr>
            <p:spPr bwMode="auto">
              <a:xfrm>
                <a:off x="4493" y="209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7" name="Line 1357"/>
              <p:cNvSpPr>
                <a:spLocks noChangeShapeType="1"/>
              </p:cNvSpPr>
              <p:nvPr/>
            </p:nvSpPr>
            <p:spPr bwMode="auto">
              <a:xfrm>
                <a:off x="4495" y="20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8" name="Line 1358"/>
              <p:cNvSpPr>
                <a:spLocks noChangeShapeType="1"/>
              </p:cNvSpPr>
              <p:nvPr/>
            </p:nvSpPr>
            <p:spPr bwMode="auto">
              <a:xfrm>
                <a:off x="4498" y="20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59" name="Line 1359"/>
              <p:cNvSpPr>
                <a:spLocks noChangeShapeType="1"/>
              </p:cNvSpPr>
              <p:nvPr/>
            </p:nvSpPr>
            <p:spPr bwMode="auto">
              <a:xfrm>
                <a:off x="4501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0" name="Line 1360"/>
              <p:cNvSpPr>
                <a:spLocks noChangeShapeType="1"/>
              </p:cNvSpPr>
              <p:nvPr/>
            </p:nvSpPr>
            <p:spPr bwMode="auto">
              <a:xfrm>
                <a:off x="4501" y="20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1" name="Line 1361"/>
              <p:cNvSpPr>
                <a:spLocks noChangeShapeType="1"/>
              </p:cNvSpPr>
              <p:nvPr/>
            </p:nvSpPr>
            <p:spPr bwMode="auto">
              <a:xfrm>
                <a:off x="4503" y="210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2" name="Line 1362"/>
              <p:cNvSpPr>
                <a:spLocks noChangeShapeType="1"/>
              </p:cNvSpPr>
              <p:nvPr/>
            </p:nvSpPr>
            <p:spPr bwMode="auto">
              <a:xfrm>
                <a:off x="4506" y="210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3" name="Line 1363"/>
              <p:cNvSpPr>
                <a:spLocks noChangeShapeType="1"/>
              </p:cNvSpPr>
              <p:nvPr/>
            </p:nvSpPr>
            <p:spPr bwMode="auto">
              <a:xfrm>
                <a:off x="4508" y="210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4" name="Line 1364"/>
              <p:cNvSpPr>
                <a:spLocks noChangeShapeType="1"/>
              </p:cNvSpPr>
              <p:nvPr/>
            </p:nvSpPr>
            <p:spPr bwMode="auto">
              <a:xfrm>
                <a:off x="4511" y="21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5" name="Freeform 1365"/>
              <p:cNvSpPr>
                <a:spLocks/>
              </p:cNvSpPr>
              <p:nvPr/>
            </p:nvSpPr>
            <p:spPr bwMode="auto">
              <a:xfrm>
                <a:off x="4511" y="2109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6" name="Line 1366"/>
              <p:cNvSpPr>
                <a:spLocks noChangeShapeType="1"/>
              </p:cNvSpPr>
              <p:nvPr/>
            </p:nvSpPr>
            <p:spPr bwMode="auto">
              <a:xfrm>
                <a:off x="4559" y="21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7" name="Line 1367"/>
              <p:cNvSpPr>
                <a:spLocks noChangeShapeType="1"/>
              </p:cNvSpPr>
              <p:nvPr/>
            </p:nvSpPr>
            <p:spPr bwMode="auto">
              <a:xfrm>
                <a:off x="4559" y="21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8" name="Line 1368"/>
              <p:cNvSpPr>
                <a:spLocks noChangeShapeType="1"/>
              </p:cNvSpPr>
              <p:nvPr/>
            </p:nvSpPr>
            <p:spPr bwMode="auto">
              <a:xfrm>
                <a:off x="4562" y="215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69" name="Line 1369"/>
              <p:cNvSpPr>
                <a:spLocks noChangeShapeType="1"/>
              </p:cNvSpPr>
              <p:nvPr/>
            </p:nvSpPr>
            <p:spPr bwMode="auto">
              <a:xfrm>
                <a:off x="4564" y="21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0" name="Line 1370"/>
              <p:cNvSpPr>
                <a:spLocks noChangeShapeType="1"/>
              </p:cNvSpPr>
              <p:nvPr/>
            </p:nvSpPr>
            <p:spPr bwMode="auto">
              <a:xfrm>
                <a:off x="4567" y="21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1" name="Line 1371"/>
              <p:cNvSpPr>
                <a:spLocks noChangeShapeType="1"/>
              </p:cNvSpPr>
              <p:nvPr/>
            </p:nvSpPr>
            <p:spPr bwMode="auto">
              <a:xfrm>
                <a:off x="4567" y="216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2" name="Line 1372"/>
              <p:cNvSpPr>
                <a:spLocks noChangeShapeType="1"/>
              </p:cNvSpPr>
              <p:nvPr/>
            </p:nvSpPr>
            <p:spPr bwMode="auto">
              <a:xfrm>
                <a:off x="4569" y="216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3" name="Line 1373"/>
              <p:cNvSpPr>
                <a:spLocks noChangeShapeType="1"/>
              </p:cNvSpPr>
              <p:nvPr/>
            </p:nvSpPr>
            <p:spPr bwMode="auto">
              <a:xfrm>
                <a:off x="4572" y="21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4" name="Line 1374"/>
              <p:cNvSpPr>
                <a:spLocks noChangeShapeType="1"/>
              </p:cNvSpPr>
              <p:nvPr/>
            </p:nvSpPr>
            <p:spPr bwMode="auto">
              <a:xfrm>
                <a:off x="4572" y="21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5" name="Line 1375"/>
              <p:cNvSpPr>
                <a:spLocks noChangeShapeType="1"/>
              </p:cNvSpPr>
              <p:nvPr/>
            </p:nvSpPr>
            <p:spPr bwMode="auto">
              <a:xfrm>
                <a:off x="4574" y="216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6" name="Line 1376"/>
              <p:cNvSpPr>
                <a:spLocks noChangeShapeType="1"/>
              </p:cNvSpPr>
              <p:nvPr/>
            </p:nvSpPr>
            <p:spPr bwMode="auto">
              <a:xfrm>
                <a:off x="4577" y="21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7" name="Line 1377"/>
              <p:cNvSpPr>
                <a:spLocks noChangeShapeType="1"/>
              </p:cNvSpPr>
              <p:nvPr/>
            </p:nvSpPr>
            <p:spPr bwMode="auto">
              <a:xfrm>
                <a:off x="4577" y="217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8" name="Line 1378"/>
              <p:cNvSpPr>
                <a:spLocks noChangeShapeType="1"/>
              </p:cNvSpPr>
              <p:nvPr/>
            </p:nvSpPr>
            <p:spPr bwMode="auto">
              <a:xfrm>
                <a:off x="4579" y="21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79" name="Line 1379"/>
              <p:cNvSpPr>
                <a:spLocks noChangeShapeType="1"/>
              </p:cNvSpPr>
              <p:nvPr/>
            </p:nvSpPr>
            <p:spPr bwMode="auto">
              <a:xfrm>
                <a:off x="4582" y="21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0" name="Line 1380"/>
              <p:cNvSpPr>
                <a:spLocks noChangeShapeType="1"/>
              </p:cNvSpPr>
              <p:nvPr/>
            </p:nvSpPr>
            <p:spPr bwMode="auto">
              <a:xfrm>
                <a:off x="4584" y="21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1" name="Line 1381"/>
              <p:cNvSpPr>
                <a:spLocks noChangeShapeType="1"/>
              </p:cNvSpPr>
              <p:nvPr/>
            </p:nvSpPr>
            <p:spPr bwMode="auto">
              <a:xfrm>
                <a:off x="4584" y="21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2" name="Line 1382"/>
              <p:cNvSpPr>
                <a:spLocks noChangeShapeType="1"/>
              </p:cNvSpPr>
              <p:nvPr/>
            </p:nvSpPr>
            <p:spPr bwMode="auto">
              <a:xfrm>
                <a:off x="4587" y="21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3" name="Line 1383"/>
              <p:cNvSpPr>
                <a:spLocks noChangeShapeType="1"/>
              </p:cNvSpPr>
              <p:nvPr/>
            </p:nvSpPr>
            <p:spPr bwMode="auto">
              <a:xfrm>
                <a:off x="4590" y="21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4" name="Line 1384"/>
              <p:cNvSpPr>
                <a:spLocks noChangeShapeType="1"/>
              </p:cNvSpPr>
              <p:nvPr/>
            </p:nvSpPr>
            <p:spPr bwMode="auto">
              <a:xfrm>
                <a:off x="4590" y="21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5" name="Line 1385"/>
              <p:cNvSpPr>
                <a:spLocks noChangeShapeType="1"/>
              </p:cNvSpPr>
              <p:nvPr/>
            </p:nvSpPr>
            <p:spPr bwMode="auto">
              <a:xfrm>
                <a:off x="4592" y="21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6" name="Line 1386"/>
              <p:cNvSpPr>
                <a:spLocks noChangeShapeType="1"/>
              </p:cNvSpPr>
              <p:nvPr/>
            </p:nvSpPr>
            <p:spPr bwMode="auto">
              <a:xfrm>
                <a:off x="4595" y="21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7" name="Line 1387"/>
              <p:cNvSpPr>
                <a:spLocks noChangeShapeType="1"/>
              </p:cNvSpPr>
              <p:nvPr/>
            </p:nvSpPr>
            <p:spPr bwMode="auto">
              <a:xfrm>
                <a:off x="4595" y="218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8" name="Freeform 1388"/>
              <p:cNvSpPr>
                <a:spLocks/>
              </p:cNvSpPr>
              <p:nvPr/>
            </p:nvSpPr>
            <p:spPr bwMode="auto">
              <a:xfrm>
                <a:off x="4597" y="218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89" name="Line 1389"/>
              <p:cNvSpPr>
                <a:spLocks noChangeShapeType="1"/>
              </p:cNvSpPr>
              <p:nvPr/>
            </p:nvSpPr>
            <p:spPr bwMode="auto">
              <a:xfrm>
                <a:off x="4640" y="22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0" name="Line 1390"/>
              <p:cNvSpPr>
                <a:spLocks noChangeShapeType="1"/>
              </p:cNvSpPr>
              <p:nvPr/>
            </p:nvSpPr>
            <p:spPr bwMode="auto">
              <a:xfrm>
                <a:off x="4640" y="223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1" name="Line 1391"/>
              <p:cNvSpPr>
                <a:spLocks noChangeShapeType="1"/>
              </p:cNvSpPr>
              <p:nvPr/>
            </p:nvSpPr>
            <p:spPr bwMode="auto">
              <a:xfrm>
                <a:off x="4643" y="223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2" name="Line 1392"/>
              <p:cNvSpPr>
                <a:spLocks noChangeShapeType="1"/>
              </p:cNvSpPr>
              <p:nvPr/>
            </p:nvSpPr>
            <p:spPr bwMode="auto">
              <a:xfrm>
                <a:off x="4645" y="22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3" name="Line 1393"/>
              <p:cNvSpPr>
                <a:spLocks noChangeShapeType="1"/>
              </p:cNvSpPr>
              <p:nvPr/>
            </p:nvSpPr>
            <p:spPr bwMode="auto">
              <a:xfrm>
                <a:off x="4645" y="22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4" name="Line 1394"/>
              <p:cNvSpPr>
                <a:spLocks noChangeShapeType="1"/>
              </p:cNvSpPr>
              <p:nvPr/>
            </p:nvSpPr>
            <p:spPr bwMode="auto">
              <a:xfrm>
                <a:off x="4648" y="22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5" name="Line 1395"/>
              <p:cNvSpPr>
                <a:spLocks noChangeShapeType="1"/>
              </p:cNvSpPr>
              <p:nvPr/>
            </p:nvSpPr>
            <p:spPr bwMode="auto">
              <a:xfrm>
                <a:off x="4648" y="22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6" name="Line 1396"/>
              <p:cNvSpPr>
                <a:spLocks noChangeShapeType="1"/>
              </p:cNvSpPr>
              <p:nvPr/>
            </p:nvSpPr>
            <p:spPr bwMode="auto">
              <a:xfrm>
                <a:off x="4651" y="22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7" name="Line 1397"/>
              <p:cNvSpPr>
                <a:spLocks noChangeShapeType="1"/>
              </p:cNvSpPr>
              <p:nvPr/>
            </p:nvSpPr>
            <p:spPr bwMode="auto">
              <a:xfrm>
                <a:off x="4653" y="224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8" name="Line 1398"/>
              <p:cNvSpPr>
                <a:spLocks noChangeShapeType="1"/>
              </p:cNvSpPr>
              <p:nvPr/>
            </p:nvSpPr>
            <p:spPr bwMode="auto">
              <a:xfrm>
                <a:off x="4653" y="22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99" name="Line 1399"/>
              <p:cNvSpPr>
                <a:spLocks noChangeShapeType="1"/>
              </p:cNvSpPr>
              <p:nvPr/>
            </p:nvSpPr>
            <p:spPr bwMode="auto">
              <a:xfrm>
                <a:off x="4656" y="22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0" name="Line 1400"/>
              <p:cNvSpPr>
                <a:spLocks noChangeShapeType="1"/>
              </p:cNvSpPr>
              <p:nvPr/>
            </p:nvSpPr>
            <p:spPr bwMode="auto">
              <a:xfrm>
                <a:off x="4656" y="225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1" name="Line 1401"/>
              <p:cNvSpPr>
                <a:spLocks noChangeShapeType="1"/>
              </p:cNvSpPr>
              <p:nvPr/>
            </p:nvSpPr>
            <p:spPr bwMode="auto">
              <a:xfrm>
                <a:off x="4658" y="225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2" name="Line 1402"/>
              <p:cNvSpPr>
                <a:spLocks noChangeShapeType="1"/>
              </p:cNvSpPr>
              <p:nvPr/>
            </p:nvSpPr>
            <p:spPr bwMode="auto">
              <a:xfrm>
                <a:off x="4661" y="22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3" name="Line 1403"/>
              <p:cNvSpPr>
                <a:spLocks noChangeShapeType="1"/>
              </p:cNvSpPr>
              <p:nvPr/>
            </p:nvSpPr>
            <p:spPr bwMode="auto">
              <a:xfrm>
                <a:off x="4661" y="225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4" name="Line 1404"/>
              <p:cNvSpPr>
                <a:spLocks noChangeShapeType="1"/>
              </p:cNvSpPr>
              <p:nvPr/>
            </p:nvSpPr>
            <p:spPr bwMode="auto">
              <a:xfrm>
                <a:off x="4663" y="22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5" name="Line 1405"/>
              <p:cNvSpPr>
                <a:spLocks noChangeShapeType="1"/>
              </p:cNvSpPr>
              <p:nvPr/>
            </p:nvSpPr>
            <p:spPr bwMode="auto">
              <a:xfrm>
                <a:off x="4663" y="2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6" name="Line 1406"/>
              <p:cNvSpPr>
                <a:spLocks noChangeShapeType="1"/>
              </p:cNvSpPr>
              <p:nvPr/>
            </p:nvSpPr>
            <p:spPr bwMode="auto">
              <a:xfrm>
                <a:off x="4666" y="22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7" name="Line 1407"/>
              <p:cNvSpPr>
                <a:spLocks noChangeShapeType="1"/>
              </p:cNvSpPr>
              <p:nvPr/>
            </p:nvSpPr>
            <p:spPr bwMode="auto">
              <a:xfrm>
                <a:off x="4666" y="2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8" name="Line 1408"/>
              <p:cNvSpPr>
                <a:spLocks noChangeShapeType="1"/>
              </p:cNvSpPr>
              <p:nvPr/>
            </p:nvSpPr>
            <p:spPr bwMode="auto">
              <a:xfrm>
                <a:off x="4668" y="22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09" name="Line 1409"/>
              <p:cNvSpPr>
                <a:spLocks noChangeShapeType="1"/>
              </p:cNvSpPr>
              <p:nvPr/>
            </p:nvSpPr>
            <p:spPr bwMode="auto">
              <a:xfrm>
                <a:off x="4671" y="22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210" name="Group 1410"/>
            <p:cNvGrpSpPr>
              <a:grpSpLocks/>
            </p:cNvGrpSpPr>
            <p:nvPr/>
          </p:nvGrpSpPr>
          <p:grpSpPr bwMode="auto">
            <a:xfrm>
              <a:off x="4671" y="2267"/>
              <a:ext cx="275" cy="697"/>
              <a:chOff x="4671" y="2267"/>
              <a:chExt cx="275" cy="697"/>
            </a:xfrm>
          </p:grpSpPr>
          <p:sp>
            <p:nvSpPr>
              <p:cNvPr id="78211" name="Line 1411"/>
              <p:cNvSpPr>
                <a:spLocks noChangeShapeType="1"/>
              </p:cNvSpPr>
              <p:nvPr/>
            </p:nvSpPr>
            <p:spPr bwMode="auto">
              <a:xfrm>
                <a:off x="4671" y="22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2" name="Line 1412"/>
              <p:cNvSpPr>
                <a:spLocks noChangeShapeType="1"/>
              </p:cNvSpPr>
              <p:nvPr/>
            </p:nvSpPr>
            <p:spPr bwMode="auto">
              <a:xfrm>
                <a:off x="4673" y="22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3" name="Line 1413"/>
              <p:cNvSpPr>
                <a:spLocks noChangeShapeType="1"/>
              </p:cNvSpPr>
              <p:nvPr/>
            </p:nvSpPr>
            <p:spPr bwMode="auto">
              <a:xfrm>
                <a:off x="4673" y="227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4" name="Freeform 1414"/>
              <p:cNvSpPr>
                <a:spLocks/>
              </p:cNvSpPr>
              <p:nvPr/>
            </p:nvSpPr>
            <p:spPr bwMode="auto">
              <a:xfrm>
                <a:off x="4676" y="227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5" name="Line 1415"/>
              <p:cNvSpPr>
                <a:spLocks noChangeShapeType="1"/>
              </p:cNvSpPr>
              <p:nvPr/>
            </p:nvSpPr>
            <p:spPr bwMode="auto">
              <a:xfrm>
                <a:off x="4714" y="23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6" name="Line 1416"/>
              <p:cNvSpPr>
                <a:spLocks noChangeShapeType="1"/>
              </p:cNvSpPr>
              <p:nvPr/>
            </p:nvSpPr>
            <p:spPr bwMode="auto">
              <a:xfrm>
                <a:off x="4714" y="23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7" name="Line 1417"/>
              <p:cNvSpPr>
                <a:spLocks noChangeShapeType="1"/>
              </p:cNvSpPr>
              <p:nvPr/>
            </p:nvSpPr>
            <p:spPr bwMode="auto">
              <a:xfrm>
                <a:off x="4714" y="23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8" name="Line 1418"/>
              <p:cNvSpPr>
                <a:spLocks noChangeShapeType="1"/>
              </p:cNvSpPr>
              <p:nvPr/>
            </p:nvSpPr>
            <p:spPr bwMode="auto">
              <a:xfrm>
                <a:off x="4717" y="23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19" name="Line 1419"/>
              <p:cNvSpPr>
                <a:spLocks noChangeShapeType="1"/>
              </p:cNvSpPr>
              <p:nvPr/>
            </p:nvSpPr>
            <p:spPr bwMode="auto">
              <a:xfrm>
                <a:off x="4719" y="23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0" name="Line 1420"/>
              <p:cNvSpPr>
                <a:spLocks noChangeShapeType="1"/>
              </p:cNvSpPr>
              <p:nvPr/>
            </p:nvSpPr>
            <p:spPr bwMode="auto">
              <a:xfrm>
                <a:off x="4719" y="23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1" name="Line 1421"/>
              <p:cNvSpPr>
                <a:spLocks noChangeShapeType="1"/>
              </p:cNvSpPr>
              <p:nvPr/>
            </p:nvSpPr>
            <p:spPr bwMode="auto">
              <a:xfrm>
                <a:off x="4722" y="23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2" name="Line 1422"/>
              <p:cNvSpPr>
                <a:spLocks noChangeShapeType="1"/>
              </p:cNvSpPr>
              <p:nvPr/>
            </p:nvSpPr>
            <p:spPr bwMode="auto">
              <a:xfrm>
                <a:off x="4722" y="23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3" name="Line 1423"/>
              <p:cNvSpPr>
                <a:spLocks noChangeShapeType="1"/>
              </p:cNvSpPr>
              <p:nvPr/>
            </p:nvSpPr>
            <p:spPr bwMode="auto">
              <a:xfrm>
                <a:off x="4722" y="23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4" name="Line 1424"/>
              <p:cNvSpPr>
                <a:spLocks noChangeShapeType="1"/>
              </p:cNvSpPr>
              <p:nvPr/>
            </p:nvSpPr>
            <p:spPr bwMode="auto">
              <a:xfrm>
                <a:off x="4724" y="23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5" name="Line 1425"/>
              <p:cNvSpPr>
                <a:spLocks noChangeShapeType="1"/>
              </p:cNvSpPr>
              <p:nvPr/>
            </p:nvSpPr>
            <p:spPr bwMode="auto">
              <a:xfrm>
                <a:off x="4724" y="23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6" name="Line 1426"/>
              <p:cNvSpPr>
                <a:spLocks noChangeShapeType="1"/>
              </p:cNvSpPr>
              <p:nvPr/>
            </p:nvSpPr>
            <p:spPr bwMode="auto">
              <a:xfrm>
                <a:off x="4727" y="23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7" name="Line 1427"/>
              <p:cNvSpPr>
                <a:spLocks noChangeShapeType="1"/>
              </p:cNvSpPr>
              <p:nvPr/>
            </p:nvSpPr>
            <p:spPr bwMode="auto">
              <a:xfrm>
                <a:off x="4727" y="234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8" name="Line 1428"/>
              <p:cNvSpPr>
                <a:spLocks noChangeShapeType="1"/>
              </p:cNvSpPr>
              <p:nvPr/>
            </p:nvSpPr>
            <p:spPr bwMode="auto">
              <a:xfrm>
                <a:off x="4729" y="23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29" name="Line 1429"/>
              <p:cNvSpPr>
                <a:spLocks noChangeShapeType="1"/>
              </p:cNvSpPr>
              <p:nvPr/>
            </p:nvSpPr>
            <p:spPr bwMode="auto">
              <a:xfrm>
                <a:off x="4729" y="234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0" name="Line 1430"/>
              <p:cNvSpPr>
                <a:spLocks noChangeShapeType="1"/>
              </p:cNvSpPr>
              <p:nvPr/>
            </p:nvSpPr>
            <p:spPr bwMode="auto">
              <a:xfrm>
                <a:off x="4732" y="23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1" name="Line 1431"/>
              <p:cNvSpPr>
                <a:spLocks noChangeShapeType="1"/>
              </p:cNvSpPr>
              <p:nvPr/>
            </p:nvSpPr>
            <p:spPr bwMode="auto">
              <a:xfrm>
                <a:off x="4732" y="234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2" name="Line 1432"/>
              <p:cNvSpPr>
                <a:spLocks noChangeShapeType="1"/>
              </p:cNvSpPr>
              <p:nvPr/>
            </p:nvSpPr>
            <p:spPr bwMode="auto">
              <a:xfrm>
                <a:off x="4734" y="23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3" name="Line 1433"/>
              <p:cNvSpPr>
                <a:spLocks noChangeShapeType="1"/>
              </p:cNvSpPr>
              <p:nvPr/>
            </p:nvSpPr>
            <p:spPr bwMode="auto">
              <a:xfrm>
                <a:off x="4734" y="23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4" name="Line 1434"/>
              <p:cNvSpPr>
                <a:spLocks noChangeShapeType="1"/>
              </p:cNvSpPr>
              <p:nvPr/>
            </p:nvSpPr>
            <p:spPr bwMode="auto">
              <a:xfrm>
                <a:off x="4737" y="23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5" name="Line 1435"/>
              <p:cNvSpPr>
                <a:spLocks noChangeShapeType="1"/>
              </p:cNvSpPr>
              <p:nvPr/>
            </p:nvSpPr>
            <p:spPr bwMode="auto">
              <a:xfrm>
                <a:off x="4737" y="235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6" name="Line 1436"/>
              <p:cNvSpPr>
                <a:spLocks noChangeShapeType="1"/>
              </p:cNvSpPr>
              <p:nvPr/>
            </p:nvSpPr>
            <p:spPr bwMode="auto">
              <a:xfrm>
                <a:off x="4739" y="23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7" name="Line 1437"/>
              <p:cNvSpPr>
                <a:spLocks noChangeShapeType="1"/>
              </p:cNvSpPr>
              <p:nvPr/>
            </p:nvSpPr>
            <p:spPr bwMode="auto">
              <a:xfrm>
                <a:off x="4739" y="23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8" name="Line 1438"/>
              <p:cNvSpPr>
                <a:spLocks noChangeShapeType="1"/>
              </p:cNvSpPr>
              <p:nvPr/>
            </p:nvSpPr>
            <p:spPr bwMode="auto">
              <a:xfrm>
                <a:off x="4739" y="235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39" name="Line 1439"/>
              <p:cNvSpPr>
                <a:spLocks noChangeShapeType="1"/>
              </p:cNvSpPr>
              <p:nvPr/>
            </p:nvSpPr>
            <p:spPr bwMode="auto">
              <a:xfrm>
                <a:off x="4742" y="23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0" name="Line 1440"/>
              <p:cNvSpPr>
                <a:spLocks noChangeShapeType="1"/>
              </p:cNvSpPr>
              <p:nvPr/>
            </p:nvSpPr>
            <p:spPr bwMode="auto">
              <a:xfrm>
                <a:off x="4742" y="236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1" name="Line 1441"/>
              <p:cNvSpPr>
                <a:spLocks noChangeShapeType="1"/>
              </p:cNvSpPr>
              <p:nvPr/>
            </p:nvSpPr>
            <p:spPr bwMode="auto">
              <a:xfrm>
                <a:off x="4745" y="23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2" name="Freeform 1442"/>
              <p:cNvSpPr>
                <a:spLocks/>
              </p:cNvSpPr>
              <p:nvPr/>
            </p:nvSpPr>
            <p:spPr bwMode="auto">
              <a:xfrm>
                <a:off x="4745" y="23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3" name="Line 1443"/>
              <p:cNvSpPr>
                <a:spLocks noChangeShapeType="1"/>
              </p:cNvSpPr>
              <p:nvPr/>
            </p:nvSpPr>
            <p:spPr bwMode="auto">
              <a:xfrm>
                <a:off x="4778" y="24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4" name="Line 1444"/>
              <p:cNvSpPr>
                <a:spLocks noChangeShapeType="1"/>
              </p:cNvSpPr>
              <p:nvPr/>
            </p:nvSpPr>
            <p:spPr bwMode="auto">
              <a:xfrm>
                <a:off x="4778" y="24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5" name="Line 1445"/>
              <p:cNvSpPr>
                <a:spLocks noChangeShapeType="1"/>
              </p:cNvSpPr>
              <p:nvPr/>
            </p:nvSpPr>
            <p:spPr bwMode="auto">
              <a:xfrm>
                <a:off x="4778" y="24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6" name="Line 1446"/>
              <p:cNvSpPr>
                <a:spLocks noChangeShapeType="1"/>
              </p:cNvSpPr>
              <p:nvPr/>
            </p:nvSpPr>
            <p:spPr bwMode="auto">
              <a:xfrm>
                <a:off x="4780" y="24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7" name="Line 1447"/>
              <p:cNvSpPr>
                <a:spLocks noChangeShapeType="1"/>
              </p:cNvSpPr>
              <p:nvPr/>
            </p:nvSpPr>
            <p:spPr bwMode="auto">
              <a:xfrm>
                <a:off x="4780" y="24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8" name="Line 1448"/>
              <p:cNvSpPr>
                <a:spLocks noChangeShapeType="1"/>
              </p:cNvSpPr>
              <p:nvPr/>
            </p:nvSpPr>
            <p:spPr bwMode="auto">
              <a:xfrm>
                <a:off x="4783" y="24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49" name="Line 1449"/>
              <p:cNvSpPr>
                <a:spLocks noChangeShapeType="1"/>
              </p:cNvSpPr>
              <p:nvPr/>
            </p:nvSpPr>
            <p:spPr bwMode="auto">
              <a:xfrm>
                <a:off x="4783" y="24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0" name="Line 1450"/>
              <p:cNvSpPr>
                <a:spLocks noChangeShapeType="1"/>
              </p:cNvSpPr>
              <p:nvPr/>
            </p:nvSpPr>
            <p:spPr bwMode="auto">
              <a:xfrm>
                <a:off x="4783" y="24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1" name="Line 1451"/>
              <p:cNvSpPr>
                <a:spLocks noChangeShapeType="1"/>
              </p:cNvSpPr>
              <p:nvPr/>
            </p:nvSpPr>
            <p:spPr bwMode="auto">
              <a:xfrm>
                <a:off x="4785" y="24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2" name="Line 1452"/>
              <p:cNvSpPr>
                <a:spLocks noChangeShapeType="1"/>
              </p:cNvSpPr>
              <p:nvPr/>
            </p:nvSpPr>
            <p:spPr bwMode="auto">
              <a:xfrm>
                <a:off x="4785" y="24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3" name="Line 1453"/>
              <p:cNvSpPr>
                <a:spLocks noChangeShapeType="1"/>
              </p:cNvSpPr>
              <p:nvPr/>
            </p:nvSpPr>
            <p:spPr bwMode="auto">
              <a:xfrm>
                <a:off x="4785" y="243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4" name="Line 1454"/>
              <p:cNvSpPr>
                <a:spLocks noChangeShapeType="1"/>
              </p:cNvSpPr>
              <p:nvPr/>
            </p:nvSpPr>
            <p:spPr bwMode="auto">
              <a:xfrm>
                <a:off x="4788" y="24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5" name="Line 1455"/>
              <p:cNvSpPr>
                <a:spLocks noChangeShapeType="1"/>
              </p:cNvSpPr>
              <p:nvPr/>
            </p:nvSpPr>
            <p:spPr bwMode="auto">
              <a:xfrm>
                <a:off x="4788" y="243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6" name="Line 1456"/>
              <p:cNvSpPr>
                <a:spLocks noChangeShapeType="1"/>
              </p:cNvSpPr>
              <p:nvPr/>
            </p:nvSpPr>
            <p:spPr bwMode="auto">
              <a:xfrm>
                <a:off x="4790" y="24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7" name="Line 1457"/>
              <p:cNvSpPr>
                <a:spLocks noChangeShapeType="1"/>
              </p:cNvSpPr>
              <p:nvPr/>
            </p:nvSpPr>
            <p:spPr bwMode="auto">
              <a:xfrm>
                <a:off x="4790" y="24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8" name="Line 1458"/>
              <p:cNvSpPr>
                <a:spLocks noChangeShapeType="1"/>
              </p:cNvSpPr>
              <p:nvPr/>
            </p:nvSpPr>
            <p:spPr bwMode="auto">
              <a:xfrm>
                <a:off x="4790" y="24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59" name="Line 1459"/>
              <p:cNvSpPr>
                <a:spLocks noChangeShapeType="1"/>
              </p:cNvSpPr>
              <p:nvPr/>
            </p:nvSpPr>
            <p:spPr bwMode="auto">
              <a:xfrm>
                <a:off x="4793" y="24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0" name="Line 1460"/>
              <p:cNvSpPr>
                <a:spLocks noChangeShapeType="1"/>
              </p:cNvSpPr>
              <p:nvPr/>
            </p:nvSpPr>
            <p:spPr bwMode="auto">
              <a:xfrm>
                <a:off x="4793" y="24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1" name="Line 1461"/>
              <p:cNvSpPr>
                <a:spLocks noChangeShapeType="1"/>
              </p:cNvSpPr>
              <p:nvPr/>
            </p:nvSpPr>
            <p:spPr bwMode="auto">
              <a:xfrm>
                <a:off x="4793" y="244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2" name="Line 1462"/>
              <p:cNvSpPr>
                <a:spLocks noChangeShapeType="1"/>
              </p:cNvSpPr>
              <p:nvPr/>
            </p:nvSpPr>
            <p:spPr bwMode="auto">
              <a:xfrm>
                <a:off x="4795" y="24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3" name="Line 1463"/>
              <p:cNvSpPr>
                <a:spLocks noChangeShapeType="1"/>
              </p:cNvSpPr>
              <p:nvPr/>
            </p:nvSpPr>
            <p:spPr bwMode="auto">
              <a:xfrm>
                <a:off x="4795" y="24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4" name="Line 1464"/>
              <p:cNvSpPr>
                <a:spLocks noChangeShapeType="1"/>
              </p:cNvSpPr>
              <p:nvPr/>
            </p:nvSpPr>
            <p:spPr bwMode="auto">
              <a:xfrm>
                <a:off x="4795" y="24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5" name="Line 1465"/>
              <p:cNvSpPr>
                <a:spLocks noChangeShapeType="1"/>
              </p:cNvSpPr>
              <p:nvPr/>
            </p:nvSpPr>
            <p:spPr bwMode="auto">
              <a:xfrm>
                <a:off x="4798" y="24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6" name="Line 1466"/>
              <p:cNvSpPr>
                <a:spLocks noChangeShapeType="1"/>
              </p:cNvSpPr>
              <p:nvPr/>
            </p:nvSpPr>
            <p:spPr bwMode="auto">
              <a:xfrm>
                <a:off x="4798" y="245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7" name="Line 1467"/>
              <p:cNvSpPr>
                <a:spLocks noChangeShapeType="1"/>
              </p:cNvSpPr>
              <p:nvPr/>
            </p:nvSpPr>
            <p:spPr bwMode="auto">
              <a:xfrm>
                <a:off x="4800" y="24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8" name="Line 1468"/>
              <p:cNvSpPr>
                <a:spLocks noChangeShapeType="1"/>
              </p:cNvSpPr>
              <p:nvPr/>
            </p:nvSpPr>
            <p:spPr bwMode="auto">
              <a:xfrm>
                <a:off x="4800" y="24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69" name="Line 1469"/>
              <p:cNvSpPr>
                <a:spLocks noChangeShapeType="1"/>
              </p:cNvSpPr>
              <p:nvPr/>
            </p:nvSpPr>
            <p:spPr bwMode="auto">
              <a:xfrm>
                <a:off x="4800" y="245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0" name="Line 1470"/>
              <p:cNvSpPr>
                <a:spLocks noChangeShapeType="1"/>
              </p:cNvSpPr>
              <p:nvPr/>
            </p:nvSpPr>
            <p:spPr bwMode="auto">
              <a:xfrm>
                <a:off x="4803" y="24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1" name="Line 1471"/>
              <p:cNvSpPr>
                <a:spLocks noChangeShapeType="1"/>
              </p:cNvSpPr>
              <p:nvPr/>
            </p:nvSpPr>
            <p:spPr bwMode="auto">
              <a:xfrm>
                <a:off x="4803" y="24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2" name="Line 1472"/>
              <p:cNvSpPr>
                <a:spLocks noChangeShapeType="1"/>
              </p:cNvSpPr>
              <p:nvPr/>
            </p:nvSpPr>
            <p:spPr bwMode="auto">
              <a:xfrm>
                <a:off x="4803" y="24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3" name="Freeform 1473"/>
              <p:cNvSpPr>
                <a:spLocks/>
              </p:cNvSpPr>
              <p:nvPr/>
            </p:nvSpPr>
            <p:spPr bwMode="auto">
              <a:xfrm>
                <a:off x="4806" y="2465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4" name="Line 1474"/>
              <p:cNvSpPr>
                <a:spLocks noChangeShapeType="1"/>
              </p:cNvSpPr>
              <p:nvPr/>
            </p:nvSpPr>
            <p:spPr bwMode="auto">
              <a:xfrm>
                <a:off x="4831" y="25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5" name="Line 1475"/>
              <p:cNvSpPr>
                <a:spLocks noChangeShapeType="1"/>
              </p:cNvSpPr>
              <p:nvPr/>
            </p:nvSpPr>
            <p:spPr bwMode="auto">
              <a:xfrm>
                <a:off x="4831" y="25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6" name="Line 1476"/>
              <p:cNvSpPr>
                <a:spLocks noChangeShapeType="1"/>
              </p:cNvSpPr>
              <p:nvPr/>
            </p:nvSpPr>
            <p:spPr bwMode="auto">
              <a:xfrm>
                <a:off x="4831" y="25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7" name="Line 1477"/>
              <p:cNvSpPr>
                <a:spLocks noChangeShapeType="1"/>
              </p:cNvSpPr>
              <p:nvPr/>
            </p:nvSpPr>
            <p:spPr bwMode="auto">
              <a:xfrm>
                <a:off x="4834" y="25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8" name="Line 1478"/>
              <p:cNvSpPr>
                <a:spLocks noChangeShapeType="1"/>
              </p:cNvSpPr>
              <p:nvPr/>
            </p:nvSpPr>
            <p:spPr bwMode="auto">
              <a:xfrm>
                <a:off x="4834" y="25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79" name="Line 1479"/>
              <p:cNvSpPr>
                <a:spLocks noChangeShapeType="1"/>
              </p:cNvSpPr>
              <p:nvPr/>
            </p:nvSpPr>
            <p:spPr bwMode="auto">
              <a:xfrm>
                <a:off x="4834" y="25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0" name="Line 1480"/>
              <p:cNvSpPr>
                <a:spLocks noChangeShapeType="1"/>
              </p:cNvSpPr>
              <p:nvPr/>
            </p:nvSpPr>
            <p:spPr bwMode="auto">
              <a:xfrm>
                <a:off x="4834" y="252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1" name="Line 1481"/>
              <p:cNvSpPr>
                <a:spLocks noChangeShapeType="1"/>
              </p:cNvSpPr>
              <p:nvPr/>
            </p:nvSpPr>
            <p:spPr bwMode="auto">
              <a:xfrm>
                <a:off x="4836" y="25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2" name="Line 1482"/>
              <p:cNvSpPr>
                <a:spLocks noChangeShapeType="1"/>
              </p:cNvSpPr>
              <p:nvPr/>
            </p:nvSpPr>
            <p:spPr bwMode="auto">
              <a:xfrm>
                <a:off x="4836" y="25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3" name="Line 1483"/>
              <p:cNvSpPr>
                <a:spLocks noChangeShapeType="1"/>
              </p:cNvSpPr>
              <p:nvPr/>
            </p:nvSpPr>
            <p:spPr bwMode="auto">
              <a:xfrm>
                <a:off x="4836" y="2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4" name="Line 1484"/>
              <p:cNvSpPr>
                <a:spLocks noChangeShapeType="1"/>
              </p:cNvSpPr>
              <p:nvPr/>
            </p:nvSpPr>
            <p:spPr bwMode="auto">
              <a:xfrm>
                <a:off x="4839" y="25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5" name="Line 1485"/>
              <p:cNvSpPr>
                <a:spLocks noChangeShapeType="1"/>
              </p:cNvSpPr>
              <p:nvPr/>
            </p:nvSpPr>
            <p:spPr bwMode="auto">
              <a:xfrm>
                <a:off x="4839" y="25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6" name="Line 1486"/>
              <p:cNvSpPr>
                <a:spLocks noChangeShapeType="1"/>
              </p:cNvSpPr>
              <p:nvPr/>
            </p:nvSpPr>
            <p:spPr bwMode="auto">
              <a:xfrm>
                <a:off x="4839" y="25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7" name="Line 1487"/>
              <p:cNvSpPr>
                <a:spLocks noChangeShapeType="1"/>
              </p:cNvSpPr>
              <p:nvPr/>
            </p:nvSpPr>
            <p:spPr bwMode="auto">
              <a:xfrm>
                <a:off x="4839" y="253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8" name="Line 1488"/>
              <p:cNvSpPr>
                <a:spLocks noChangeShapeType="1"/>
              </p:cNvSpPr>
              <p:nvPr/>
            </p:nvSpPr>
            <p:spPr bwMode="auto">
              <a:xfrm>
                <a:off x="4841" y="25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89" name="Line 1489"/>
              <p:cNvSpPr>
                <a:spLocks noChangeShapeType="1"/>
              </p:cNvSpPr>
              <p:nvPr/>
            </p:nvSpPr>
            <p:spPr bwMode="auto">
              <a:xfrm>
                <a:off x="4841" y="25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0" name="Line 1490"/>
              <p:cNvSpPr>
                <a:spLocks noChangeShapeType="1"/>
              </p:cNvSpPr>
              <p:nvPr/>
            </p:nvSpPr>
            <p:spPr bwMode="auto">
              <a:xfrm>
                <a:off x="4841" y="254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1" name="Line 1491"/>
              <p:cNvSpPr>
                <a:spLocks noChangeShapeType="1"/>
              </p:cNvSpPr>
              <p:nvPr/>
            </p:nvSpPr>
            <p:spPr bwMode="auto">
              <a:xfrm>
                <a:off x="4841" y="25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2" name="Line 1492"/>
              <p:cNvSpPr>
                <a:spLocks noChangeShapeType="1"/>
              </p:cNvSpPr>
              <p:nvPr/>
            </p:nvSpPr>
            <p:spPr bwMode="auto">
              <a:xfrm>
                <a:off x="4844" y="25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3" name="Line 1493"/>
              <p:cNvSpPr>
                <a:spLocks noChangeShapeType="1"/>
              </p:cNvSpPr>
              <p:nvPr/>
            </p:nvSpPr>
            <p:spPr bwMode="auto">
              <a:xfrm>
                <a:off x="4844" y="25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4" name="Line 1494"/>
              <p:cNvSpPr>
                <a:spLocks noChangeShapeType="1"/>
              </p:cNvSpPr>
              <p:nvPr/>
            </p:nvSpPr>
            <p:spPr bwMode="auto">
              <a:xfrm>
                <a:off x="4844" y="25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5" name="Line 1495"/>
              <p:cNvSpPr>
                <a:spLocks noChangeShapeType="1"/>
              </p:cNvSpPr>
              <p:nvPr/>
            </p:nvSpPr>
            <p:spPr bwMode="auto">
              <a:xfrm>
                <a:off x="4846" y="25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6" name="Line 1496"/>
              <p:cNvSpPr>
                <a:spLocks noChangeShapeType="1"/>
              </p:cNvSpPr>
              <p:nvPr/>
            </p:nvSpPr>
            <p:spPr bwMode="auto">
              <a:xfrm>
                <a:off x="4846" y="25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7" name="Line 1497"/>
              <p:cNvSpPr>
                <a:spLocks noChangeShapeType="1"/>
              </p:cNvSpPr>
              <p:nvPr/>
            </p:nvSpPr>
            <p:spPr bwMode="auto">
              <a:xfrm>
                <a:off x="4846" y="25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8" name="Line 1498"/>
              <p:cNvSpPr>
                <a:spLocks noChangeShapeType="1"/>
              </p:cNvSpPr>
              <p:nvPr/>
            </p:nvSpPr>
            <p:spPr bwMode="auto">
              <a:xfrm>
                <a:off x="4846" y="255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99" name="Line 1499"/>
              <p:cNvSpPr>
                <a:spLocks noChangeShapeType="1"/>
              </p:cNvSpPr>
              <p:nvPr/>
            </p:nvSpPr>
            <p:spPr bwMode="auto">
              <a:xfrm>
                <a:off x="4849" y="25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0" name="Line 1500"/>
              <p:cNvSpPr>
                <a:spLocks noChangeShapeType="1"/>
              </p:cNvSpPr>
              <p:nvPr/>
            </p:nvSpPr>
            <p:spPr bwMode="auto">
              <a:xfrm>
                <a:off x="4849" y="25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1" name="Line 1501"/>
              <p:cNvSpPr>
                <a:spLocks noChangeShapeType="1"/>
              </p:cNvSpPr>
              <p:nvPr/>
            </p:nvSpPr>
            <p:spPr bwMode="auto">
              <a:xfrm>
                <a:off x="4849" y="25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2" name="Line 1502"/>
              <p:cNvSpPr>
                <a:spLocks noChangeShapeType="1"/>
              </p:cNvSpPr>
              <p:nvPr/>
            </p:nvSpPr>
            <p:spPr bwMode="auto">
              <a:xfrm>
                <a:off x="4849" y="25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3" name="Line 1503"/>
              <p:cNvSpPr>
                <a:spLocks noChangeShapeType="1"/>
              </p:cNvSpPr>
              <p:nvPr/>
            </p:nvSpPr>
            <p:spPr bwMode="auto">
              <a:xfrm>
                <a:off x="4851" y="25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4" name="Freeform 1504"/>
              <p:cNvSpPr>
                <a:spLocks/>
              </p:cNvSpPr>
              <p:nvPr/>
            </p:nvSpPr>
            <p:spPr bwMode="auto">
              <a:xfrm>
                <a:off x="4851" y="2569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5" name="Line 1505"/>
              <p:cNvSpPr>
                <a:spLocks noChangeShapeType="1"/>
              </p:cNvSpPr>
              <p:nvPr/>
            </p:nvSpPr>
            <p:spPr bwMode="auto">
              <a:xfrm>
                <a:off x="4872" y="26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6" name="Line 1506"/>
              <p:cNvSpPr>
                <a:spLocks noChangeShapeType="1"/>
              </p:cNvSpPr>
              <p:nvPr/>
            </p:nvSpPr>
            <p:spPr bwMode="auto">
              <a:xfrm>
                <a:off x="4872" y="2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7" name="Line 1507"/>
              <p:cNvSpPr>
                <a:spLocks noChangeShapeType="1"/>
              </p:cNvSpPr>
              <p:nvPr/>
            </p:nvSpPr>
            <p:spPr bwMode="auto">
              <a:xfrm>
                <a:off x="4872" y="26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8" name="Line 1508"/>
              <p:cNvSpPr>
                <a:spLocks noChangeShapeType="1"/>
              </p:cNvSpPr>
              <p:nvPr/>
            </p:nvSpPr>
            <p:spPr bwMode="auto">
              <a:xfrm>
                <a:off x="4872" y="263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09" name="Line 1509"/>
              <p:cNvSpPr>
                <a:spLocks noChangeShapeType="1"/>
              </p:cNvSpPr>
              <p:nvPr/>
            </p:nvSpPr>
            <p:spPr bwMode="auto">
              <a:xfrm>
                <a:off x="4874" y="26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0" name="Line 1510"/>
              <p:cNvSpPr>
                <a:spLocks noChangeShapeType="1"/>
              </p:cNvSpPr>
              <p:nvPr/>
            </p:nvSpPr>
            <p:spPr bwMode="auto">
              <a:xfrm>
                <a:off x="4874" y="26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1" name="Line 1511"/>
              <p:cNvSpPr>
                <a:spLocks noChangeShapeType="1"/>
              </p:cNvSpPr>
              <p:nvPr/>
            </p:nvSpPr>
            <p:spPr bwMode="auto">
              <a:xfrm>
                <a:off x="4874" y="26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2" name="Line 1512"/>
              <p:cNvSpPr>
                <a:spLocks noChangeShapeType="1"/>
              </p:cNvSpPr>
              <p:nvPr/>
            </p:nvSpPr>
            <p:spPr bwMode="auto">
              <a:xfrm>
                <a:off x="4874" y="26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3" name="Line 1513"/>
              <p:cNvSpPr>
                <a:spLocks noChangeShapeType="1"/>
              </p:cNvSpPr>
              <p:nvPr/>
            </p:nvSpPr>
            <p:spPr bwMode="auto">
              <a:xfrm>
                <a:off x="4874" y="263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4" name="Line 1514"/>
              <p:cNvSpPr>
                <a:spLocks noChangeShapeType="1"/>
              </p:cNvSpPr>
              <p:nvPr/>
            </p:nvSpPr>
            <p:spPr bwMode="auto">
              <a:xfrm>
                <a:off x="4877" y="26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5" name="Line 1515"/>
              <p:cNvSpPr>
                <a:spLocks noChangeShapeType="1"/>
              </p:cNvSpPr>
              <p:nvPr/>
            </p:nvSpPr>
            <p:spPr bwMode="auto">
              <a:xfrm>
                <a:off x="4877" y="26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6" name="Line 1516"/>
              <p:cNvSpPr>
                <a:spLocks noChangeShapeType="1"/>
              </p:cNvSpPr>
              <p:nvPr/>
            </p:nvSpPr>
            <p:spPr bwMode="auto">
              <a:xfrm>
                <a:off x="4877" y="26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7" name="Line 1517"/>
              <p:cNvSpPr>
                <a:spLocks noChangeShapeType="1"/>
              </p:cNvSpPr>
              <p:nvPr/>
            </p:nvSpPr>
            <p:spPr bwMode="auto">
              <a:xfrm>
                <a:off x="4877" y="264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8" name="Line 1518"/>
              <p:cNvSpPr>
                <a:spLocks noChangeShapeType="1"/>
              </p:cNvSpPr>
              <p:nvPr/>
            </p:nvSpPr>
            <p:spPr bwMode="auto">
              <a:xfrm>
                <a:off x="4879" y="26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19" name="Line 1519"/>
              <p:cNvSpPr>
                <a:spLocks noChangeShapeType="1"/>
              </p:cNvSpPr>
              <p:nvPr/>
            </p:nvSpPr>
            <p:spPr bwMode="auto">
              <a:xfrm>
                <a:off x="4879" y="26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0" name="Line 1520"/>
              <p:cNvSpPr>
                <a:spLocks noChangeShapeType="1"/>
              </p:cNvSpPr>
              <p:nvPr/>
            </p:nvSpPr>
            <p:spPr bwMode="auto">
              <a:xfrm>
                <a:off x="4879" y="26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1" name="Line 1521"/>
              <p:cNvSpPr>
                <a:spLocks noChangeShapeType="1"/>
              </p:cNvSpPr>
              <p:nvPr/>
            </p:nvSpPr>
            <p:spPr bwMode="auto">
              <a:xfrm>
                <a:off x="4879" y="26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2" name="Line 1522"/>
              <p:cNvSpPr>
                <a:spLocks noChangeShapeType="1"/>
              </p:cNvSpPr>
              <p:nvPr/>
            </p:nvSpPr>
            <p:spPr bwMode="auto">
              <a:xfrm>
                <a:off x="4879" y="265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3" name="Line 1523"/>
              <p:cNvSpPr>
                <a:spLocks noChangeShapeType="1"/>
              </p:cNvSpPr>
              <p:nvPr/>
            </p:nvSpPr>
            <p:spPr bwMode="auto">
              <a:xfrm>
                <a:off x="4882" y="26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4" name="Line 1524"/>
              <p:cNvSpPr>
                <a:spLocks noChangeShapeType="1"/>
              </p:cNvSpPr>
              <p:nvPr/>
            </p:nvSpPr>
            <p:spPr bwMode="auto">
              <a:xfrm>
                <a:off x="4882" y="265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5" name="Line 1525"/>
              <p:cNvSpPr>
                <a:spLocks noChangeShapeType="1"/>
              </p:cNvSpPr>
              <p:nvPr/>
            </p:nvSpPr>
            <p:spPr bwMode="auto">
              <a:xfrm>
                <a:off x="4882" y="265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6" name="Line 1526"/>
              <p:cNvSpPr>
                <a:spLocks noChangeShapeType="1"/>
              </p:cNvSpPr>
              <p:nvPr/>
            </p:nvSpPr>
            <p:spPr bwMode="auto">
              <a:xfrm>
                <a:off x="4882" y="266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7" name="Line 1527"/>
              <p:cNvSpPr>
                <a:spLocks noChangeShapeType="1"/>
              </p:cNvSpPr>
              <p:nvPr/>
            </p:nvSpPr>
            <p:spPr bwMode="auto">
              <a:xfrm>
                <a:off x="4882" y="266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8" name="Line 1528"/>
              <p:cNvSpPr>
                <a:spLocks noChangeShapeType="1"/>
              </p:cNvSpPr>
              <p:nvPr/>
            </p:nvSpPr>
            <p:spPr bwMode="auto">
              <a:xfrm>
                <a:off x="4884" y="26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29" name="Line 1529"/>
              <p:cNvSpPr>
                <a:spLocks noChangeShapeType="1"/>
              </p:cNvSpPr>
              <p:nvPr/>
            </p:nvSpPr>
            <p:spPr bwMode="auto">
              <a:xfrm>
                <a:off x="4884" y="26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0" name="Line 1530"/>
              <p:cNvSpPr>
                <a:spLocks noChangeShapeType="1"/>
              </p:cNvSpPr>
              <p:nvPr/>
            </p:nvSpPr>
            <p:spPr bwMode="auto">
              <a:xfrm>
                <a:off x="4884" y="26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1" name="Line 1531"/>
              <p:cNvSpPr>
                <a:spLocks noChangeShapeType="1"/>
              </p:cNvSpPr>
              <p:nvPr/>
            </p:nvSpPr>
            <p:spPr bwMode="auto">
              <a:xfrm>
                <a:off x="4884" y="26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2" name="Line 1532"/>
              <p:cNvSpPr>
                <a:spLocks noChangeShapeType="1"/>
              </p:cNvSpPr>
              <p:nvPr/>
            </p:nvSpPr>
            <p:spPr bwMode="auto">
              <a:xfrm>
                <a:off x="4884" y="26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3" name="Line 1533"/>
              <p:cNvSpPr>
                <a:spLocks noChangeShapeType="1"/>
              </p:cNvSpPr>
              <p:nvPr/>
            </p:nvSpPr>
            <p:spPr bwMode="auto">
              <a:xfrm>
                <a:off x="4884" y="267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4" name="Line 1534"/>
              <p:cNvSpPr>
                <a:spLocks noChangeShapeType="1"/>
              </p:cNvSpPr>
              <p:nvPr/>
            </p:nvSpPr>
            <p:spPr bwMode="auto">
              <a:xfrm>
                <a:off x="4887" y="26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5" name="Line 1535"/>
              <p:cNvSpPr>
                <a:spLocks noChangeShapeType="1"/>
              </p:cNvSpPr>
              <p:nvPr/>
            </p:nvSpPr>
            <p:spPr bwMode="auto">
              <a:xfrm>
                <a:off x="4887" y="26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6" name="Freeform 1536"/>
              <p:cNvSpPr>
                <a:spLocks/>
              </p:cNvSpPr>
              <p:nvPr/>
            </p:nvSpPr>
            <p:spPr bwMode="auto">
              <a:xfrm>
                <a:off x="4887" y="2678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7" name="Line 1537"/>
              <p:cNvSpPr>
                <a:spLocks noChangeShapeType="1"/>
              </p:cNvSpPr>
              <p:nvPr/>
            </p:nvSpPr>
            <p:spPr bwMode="auto">
              <a:xfrm>
                <a:off x="4902" y="27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8" name="Line 1538"/>
              <p:cNvSpPr>
                <a:spLocks noChangeShapeType="1"/>
              </p:cNvSpPr>
              <p:nvPr/>
            </p:nvSpPr>
            <p:spPr bwMode="auto">
              <a:xfrm>
                <a:off x="4902" y="27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39" name="Line 1539"/>
              <p:cNvSpPr>
                <a:spLocks noChangeShapeType="1"/>
              </p:cNvSpPr>
              <p:nvPr/>
            </p:nvSpPr>
            <p:spPr bwMode="auto">
              <a:xfrm>
                <a:off x="4902" y="27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0" name="Line 1540"/>
              <p:cNvSpPr>
                <a:spLocks noChangeShapeType="1"/>
              </p:cNvSpPr>
              <p:nvPr/>
            </p:nvSpPr>
            <p:spPr bwMode="auto">
              <a:xfrm>
                <a:off x="4905" y="27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1" name="Line 1541"/>
              <p:cNvSpPr>
                <a:spLocks noChangeShapeType="1"/>
              </p:cNvSpPr>
              <p:nvPr/>
            </p:nvSpPr>
            <p:spPr bwMode="auto">
              <a:xfrm>
                <a:off x="4905" y="27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2" name="Line 1542"/>
              <p:cNvSpPr>
                <a:spLocks noChangeShapeType="1"/>
              </p:cNvSpPr>
              <p:nvPr/>
            </p:nvSpPr>
            <p:spPr bwMode="auto">
              <a:xfrm>
                <a:off x="4905" y="27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3" name="Line 1543"/>
              <p:cNvSpPr>
                <a:spLocks noChangeShapeType="1"/>
              </p:cNvSpPr>
              <p:nvPr/>
            </p:nvSpPr>
            <p:spPr bwMode="auto">
              <a:xfrm>
                <a:off x="4905" y="274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4" name="Line 1544"/>
              <p:cNvSpPr>
                <a:spLocks noChangeShapeType="1"/>
              </p:cNvSpPr>
              <p:nvPr/>
            </p:nvSpPr>
            <p:spPr bwMode="auto">
              <a:xfrm>
                <a:off x="4905" y="274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5" name="Line 1545"/>
              <p:cNvSpPr>
                <a:spLocks noChangeShapeType="1"/>
              </p:cNvSpPr>
              <p:nvPr/>
            </p:nvSpPr>
            <p:spPr bwMode="auto">
              <a:xfrm>
                <a:off x="4905" y="274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6" name="Line 1546"/>
              <p:cNvSpPr>
                <a:spLocks noChangeShapeType="1"/>
              </p:cNvSpPr>
              <p:nvPr/>
            </p:nvSpPr>
            <p:spPr bwMode="auto">
              <a:xfrm>
                <a:off x="4907" y="27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7" name="Line 1547"/>
              <p:cNvSpPr>
                <a:spLocks noChangeShapeType="1"/>
              </p:cNvSpPr>
              <p:nvPr/>
            </p:nvSpPr>
            <p:spPr bwMode="auto">
              <a:xfrm>
                <a:off x="4907" y="27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8" name="Line 1548"/>
              <p:cNvSpPr>
                <a:spLocks noChangeShapeType="1"/>
              </p:cNvSpPr>
              <p:nvPr/>
            </p:nvSpPr>
            <p:spPr bwMode="auto">
              <a:xfrm>
                <a:off x="4907" y="27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49" name="Line 1549"/>
              <p:cNvSpPr>
                <a:spLocks noChangeShapeType="1"/>
              </p:cNvSpPr>
              <p:nvPr/>
            </p:nvSpPr>
            <p:spPr bwMode="auto">
              <a:xfrm>
                <a:off x="4907" y="27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0" name="Line 1550"/>
              <p:cNvSpPr>
                <a:spLocks noChangeShapeType="1"/>
              </p:cNvSpPr>
              <p:nvPr/>
            </p:nvSpPr>
            <p:spPr bwMode="auto">
              <a:xfrm>
                <a:off x="4907" y="27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1" name="Line 1551"/>
              <p:cNvSpPr>
                <a:spLocks noChangeShapeType="1"/>
              </p:cNvSpPr>
              <p:nvPr/>
            </p:nvSpPr>
            <p:spPr bwMode="auto">
              <a:xfrm>
                <a:off x="4907" y="27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2" name="Line 1552"/>
              <p:cNvSpPr>
                <a:spLocks noChangeShapeType="1"/>
              </p:cNvSpPr>
              <p:nvPr/>
            </p:nvSpPr>
            <p:spPr bwMode="auto">
              <a:xfrm>
                <a:off x="4907" y="276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3" name="Line 1553"/>
              <p:cNvSpPr>
                <a:spLocks noChangeShapeType="1"/>
              </p:cNvSpPr>
              <p:nvPr/>
            </p:nvSpPr>
            <p:spPr bwMode="auto">
              <a:xfrm>
                <a:off x="4910" y="27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4" name="Line 1554"/>
              <p:cNvSpPr>
                <a:spLocks noChangeShapeType="1"/>
              </p:cNvSpPr>
              <p:nvPr/>
            </p:nvSpPr>
            <p:spPr bwMode="auto">
              <a:xfrm>
                <a:off x="4910" y="27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5" name="Line 1555"/>
              <p:cNvSpPr>
                <a:spLocks noChangeShapeType="1"/>
              </p:cNvSpPr>
              <p:nvPr/>
            </p:nvSpPr>
            <p:spPr bwMode="auto">
              <a:xfrm>
                <a:off x="4910" y="27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6" name="Line 1556"/>
              <p:cNvSpPr>
                <a:spLocks noChangeShapeType="1"/>
              </p:cNvSpPr>
              <p:nvPr/>
            </p:nvSpPr>
            <p:spPr bwMode="auto">
              <a:xfrm>
                <a:off x="4910" y="27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7" name="Line 1557"/>
              <p:cNvSpPr>
                <a:spLocks noChangeShapeType="1"/>
              </p:cNvSpPr>
              <p:nvPr/>
            </p:nvSpPr>
            <p:spPr bwMode="auto">
              <a:xfrm>
                <a:off x="4910" y="277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8" name="Line 1558"/>
              <p:cNvSpPr>
                <a:spLocks noChangeShapeType="1"/>
              </p:cNvSpPr>
              <p:nvPr/>
            </p:nvSpPr>
            <p:spPr bwMode="auto">
              <a:xfrm>
                <a:off x="4910" y="277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59" name="Line 1559"/>
              <p:cNvSpPr>
                <a:spLocks noChangeShapeType="1"/>
              </p:cNvSpPr>
              <p:nvPr/>
            </p:nvSpPr>
            <p:spPr bwMode="auto">
              <a:xfrm>
                <a:off x="4910" y="27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0" name="Line 1560"/>
              <p:cNvSpPr>
                <a:spLocks noChangeShapeType="1"/>
              </p:cNvSpPr>
              <p:nvPr/>
            </p:nvSpPr>
            <p:spPr bwMode="auto">
              <a:xfrm>
                <a:off x="4912" y="277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1" name="Line 1561"/>
              <p:cNvSpPr>
                <a:spLocks noChangeShapeType="1"/>
              </p:cNvSpPr>
              <p:nvPr/>
            </p:nvSpPr>
            <p:spPr bwMode="auto">
              <a:xfrm>
                <a:off x="4912" y="277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2" name="Line 1562"/>
              <p:cNvSpPr>
                <a:spLocks noChangeShapeType="1"/>
              </p:cNvSpPr>
              <p:nvPr/>
            </p:nvSpPr>
            <p:spPr bwMode="auto">
              <a:xfrm>
                <a:off x="4912" y="27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3" name="Line 1563"/>
              <p:cNvSpPr>
                <a:spLocks noChangeShapeType="1"/>
              </p:cNvSpPr>
              <p:nvPr/>
            </p:nvSpPr>
            <p:spPr bwMode="auto">
              <a:xfrm>
                <a:off x="4912" y="277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4" name="Line 1564"/>
              <p:cNvSpPr>
                <a:spLocks noChangeShapeType="1"/>
              </p:cNvSpPr>
              <p:nvPr/>
            </p:nvSpPr>
            <p:spPr bwMode="auto">
              <a:xfrm>
                <a:off x="4912" y="278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5" name="Line 1565"/>
              <p:cNvSpPr>
                <a:spLocks noChangeShapeType="1"/>
              </p:cNvSpPr>
              <p:nvPr/>
            </p:nvSpPr>
            <p:spPr bwMode="auto">
              <a:xfrm>
                <a:off x="4912" y="27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6" name="Line 1566"/>
              <p:cNvSpPr>
                <a:spLocks noChangeShapeType="1"/>
              </p:cNvSpPr>
              <p:nvPr/>
            </p:nvSpPr>
            <p:spPr bwMode="auto">
              <a:xfrm>
                <a:off x="4912" y="27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7" name="Line 1567"/>
              <p:cNvSpPr>
                <a:spLocks noChangeShapeType="1"/>
              </p:cNvSpPr>
              <p:nvPr/>
            </p:nvSpPr>
            <p:spPr bwMode="auto">
              <a:xfrm>
                <a:off x="4915" y="27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8" name="Line 1568"/>
              <p:cNvSpPr>
                <a:spLocks noChangeShapeType="1"/>
              </p:cNvSpPr>
              <p:nvPr/>
            </p:nvSpPr>
            <p:spPr bwMode="auto">
              <a:xfrm>
                <a:off x="4915" y="27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69" name="Line 1569"/>
              <p:cNvSpPr>
                <a:spLocks noChangeShapeType="1"/>
              </p:cNvSpPr>
              <p:nvPr/>
            </p:nvSpPr>
            <p:spPr bwMode="auto">
              <a:xfrm>
                <a:off x="4915" y="27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0" name="Freeform 1570"/>
              <p:cNvSpPr>
                <a:spLocks/>
              </p:cNvSpPr>
              <p:nvPr/>
            </p:nvSpPr>
            <p:spPr bwMode="auto">
              <a:xfrm>
                <a:off x="4915" y="2790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1" name="Line 1571"/>
              <p:cNvSpPr>
                <a:spLocks noChangeShapeType="1"/>
              </p:cNvSpPr>
              <p:nvPr/>
            </p:nvSpPr>
            <p:spPr bwMode="auto">
              <a:xfrm>
                <a:off x="4928" y="28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2" name="Line 1572"/>
              <p:cNvSpPr>
                <a:spLocks noChangeShapeType="1"/>
              </p:cNvSpPr>
              <p:nvPr/>
            </p:nvSpPr>
            <p:spPr bwMode="auto">
              <a:xfrm>
                <a:off x="4928" y="28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3" name="Line 1573"/>
              <p:cNvSpPr>
                <a:spLocks noChangeShapeType="1"/>
              </p:cNvSpPr>
              <p:nvPr/>
            </p:nvSpPr>
            <p:spPr bwMode="auto">
              <a:xfrm>
                <a:off x="4928" y="28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4" name="Line 1574"/>
              <p:cNvSpPr>
                <a:spLocks noChangeShapeType="1"/>
              </p:cNvSpPr>
              <p:nvPr/>
            </p:nvSpPr>
            <p:spPr bwMode="auto">
              <a:xfrm>
                <a:off x="4928" y="285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5" name="Line 1575"/>
              <p:cNvSpPr>
                <a:spLocks noChangeShapeType="1"/>
              </p:cNvSpPr>
              <p:nvPr/>
            </p:nvSpPr>
            <p:spPr bwMode="auto">
              <a:xfrm>
                <a:off x="4928" y="285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6" name="Line 1576"/>
              <p:cNvSpPr>
                <a:spLocks noChangeShapeType="1"/>
              </p:cNvSpPr>
              <p:nvPr/>
            </p:nvSpPr>
            <p:spPr bwMode="auto">
              <a:xfrm>
                <a:off x="4930" y="28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7" name="Line 1577"/>
              <p:cNvSpPr>
                <a:spLocks noChangeShapeType="1"/>
              </p:cNvSpPr>
              <p:nvPr/>
            </p:nvSpPr>
            <p:spPr bwMode="auto">
              <a:xfrm>
                <a:off x="4930" y="28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8" name="Line 1578"/>
              <p:cNvSpPr>
                <a:spLocks noChangeShapeType="1"/>
              </p:cNvSpPr>
              <p:nvPr/>
            </p:nvSpPr>
            <p:spPr bwMode="auto">
              <a:xfrm>
                <a:off x="4930" y="285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79" name="Line 1579"/>
              <p:cNvSpPr>
                <a:spLocks noChangeShapeType="1"/>
              </p:cNvSpPr>
              <p:nvPr/>
            </p:nvSpPr>
            <p:spPr bwMode="auto">
              <a:xfrm>
                <a:off x="4930" y="28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0" name="Line 1580"/>
              <p:cNvSpPr>
                <a:spLocks noChangeShapeType="1"/>
              </p:cNvSpPr>
              <p:nvPr/>
            </p:nvSpPr>
            <p:spPr bwMode="auto">
              <a:xfrm>
                <a:off x="4930" y="28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1" name="Line 1581"/>
              <p:cNvSpPr>
                <a:spLocks noChangeShapeType="1"/>
              </p:cNvSpPr>
              <p:nvPr/>
            </p:nvSpPr>
            <p:spPr bwMode="auto">
              <a:xfrm>
                <a:off x="4930" y="28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2" name="Line 1582"/>
              <p:cNvSpPr>
                <a:spLocks noChangeShapeType="1"/>
              </p:cNvSpPr>
              <p:nvPr/>
            </p:nvSpPr>
            <p:spPr bwMode="auto">
              <a:xfrm>
                <a:off x="4930" y="286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3" name="Line 1583"/>
              <p:cNvSpPr>
                <a:spLocks noChangeShapeType="1"/>
              </p:cNvSpPr>
              <p:nvPr/>
            </p:nvSpPr>
            <p:spPr bwMode="auto">
              <a:xfrm>
                <a:off x="4930" y="286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4" name="Line 1584"/>
              <p:cNvSpPr>
                <a:spLocks noChangeShapeType="1"/>
              </p:cNvSpPr>
              <p:nvPr/>
            </p:nvSpPr>
            <p:spPr bwMode="auto">
              <a:xfrm>
                <a:off x="4933" y="28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5" name="Line 1585"/>
              <p:cNvSpPr>
                <a:spLocks noChangeShapeType="1"/>
              </p:cNvSpPr>
              <p:nvPr/>
            </p:nvSpPr>
            <p:spPr bwMode="auto">
              <a:xfrm>
                <a:off x="4933" y="28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6" name="Line 1586"/>
              <p:cNvSpPr>
                <a:spLocks noChangeShapeType="1"/>
              </p:cNvSpPr>
              <p:nvPr/>
            </p:nvSpPr>
            <p:spPr bwMode="auto">
              <a:xfrm>
                <a:off x="4933" y="28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7" name="Line 1587"/>
              <p:cNvSpPr>
                <a:spLocks noChangeShapeType="1"/>
              </p:cNvSpPr>
              <p:nvPr/>
            </p:nvSpPr>
            <p:spPr bwMode="auto">
              <a:xfrm>
                <a:off x="4933" y="28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8" name="Line 1588"/>
              <p:cNvSpPr>
                <a:spLocks noChangeShapeType="1"/>
              </p:cNvSpPr>
              <p:nvPr/>
            </p:nvSpPr>
            <p:spPr bwMode="auto">
              <a:xfrm>
                <a:off x="4933" y="287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89" name="Line 1589"/>
              <p:cNvSpPr>
                <a:spLocks noChangeShapeType="1"/>
              </p:cNvSpPr>
              <p:nvPr/>
            </p:nvSpPr>
            <p:spPr bwMode="auto">
              <a:xfrm>
                <a:off x="4933" y="28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0" name="Line 1590"/>
              <p:cNvSpPr>
                <a:spLocks noChangeShapeType="1"/>
              </p:cNvSpPr>
              <p:nvPr/>
            </p:nvSpPr>
            <p:spPr bwMode="auto">
              <a:xfrm>
                <a:off x="4933" y="28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1" name="Line 1591"/>
              <p:cNvSpPr>
                <a:spLocks noChangeShapeType="1"/>
              </p:cNvSpPr>
              <p:nvPr/>
            </p:nvSpPr>
            <p:spPr bwMode="auto">
              <a:xfrm>
                <a:off x="4933" y="28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2" name="Line 1592"/>
              <p:cNvSpPr>
                <a:spLocks noChangeShapeType="1"/>
              </p:cNvSpPr>
              <p:nvPr/>
            </p:nvSpPr>
            <p:spPr bwMode="auto">
              <a:xfrm>
                <a:off x="4933" y="28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3" name="Line 1593"/>
              <p:cNvSpPr>
                <a:spLocks noChangeShapeType="1"/>
              </p:cNvSpPr>
              <p:nvPr/>
            </p:nvSpPr>
            <p:spPr bwMode="auto">
              <a:xfrm>
                <a:off x="4933" y="287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4" name="Line 1594"/>
              <p:cNvSpPr>
                <a:spLocks noChangeShapeType="1"/>
              </p:cNvSpPr>
              <p:nvPr/>
            </p:nvSpPr>
            <p:spPr bwMode="auto">
              <a:xfrm>
                <a:off x="4935" y="28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5" name="Line 1595"/>
              <p:cNvSpPr>
                <a:spLocks noChangeShapeType="1"/>
              </p:cNvSpPr>
              <p:nvPr/>
            </p:nvSpPr>
            <p:spPr bwMode="auto">
              <a:xfrm>
                <a:off x="4935" y="28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6" name="Line 1596"/>
              <p:cNvSpPr>
                <a:spLocks noChangeShapeType="1"/>
              </p:cNvSpPr>
              <p:nvPr/>
            </p:nvSpPr>
            <p:spPr bwMode="auto">
              <a:xfrm>
                <a:off x="4935" y="28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7" name="Line 1597"/>
              <p:cNvSpPr>
                <a:spLocks noChangeShapeType="1"/>
              </p:cNvSpPr>
              <p:nvPr/>
            </p:nvSpPr>
            <p:spPr bwMode="auto">
              <a:xfrm>
                <a:off x="4935" y="28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8" name="Line 1598"/>
              <p:cNvSpPr>
                <a:spLocks noChangeShapeType="1"/>
              </p:cNvSpPr>
              <p:nvPr/>
            </p:nvSpPr>
            <p:spPr bwMode="auto">
              <a:xfrm>
                <a:off x="4935" y="28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99" name="Line 1599"/>
              <p:cNvSpPr>
                <a:spLocks noChangeShapeType="1"/>
              </p:cNvSpPr>
              <p:nvPr/>
            </p:nvSpPr>
            <p:spPr bwMode="auto">
              <a:xfrm>
                <a:off x="4935" y="28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0" name="Line 1600"/>
              <p:cNvSpPr>
                <a:spLocks noChangeShapeType="1"/>
              </p:cNvSpPr>
              <p:nvPr/>
            </p:nvSpPr>
            <p:spPr bwMode="auto">
              <a:xfrm>
                <a:off x="4935" y="28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1" name="Line 1601"/>
              <p:cNvSpPr>
                <a:spLocks noChangeShapeType="1"/>
              </p:cNvSpPr>
              <p:nvPr/>
            </p:nvSpPr>
            <p:spPr bwMode="auto">
              <a:xfrm>
                <a:off x="4935" y="28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2" name="Line 1602"/>
              <p:cNvSpPr>
                <a:spLocks noChangeShapeType="1"/>
              </p:cNvSpPr>
              <p:nvPr/>
            </p:nvSpPr>
            <p:spPr bwMode="auto">
              <a:xfrm>
                <a:off x="4935" y="28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3" name="Line 1603"/>
              <p:cNvSpPr>
                <a:spLocks noChangeShapeType="1"/>
              </p:cNvSpPr>
              <p:nvPr/>
            </p:nvSpPr>
            <p:spPr bwMode="auto">
              <a:xfrm>
                <a:off x="4935" y="28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4" name="Line 1604"/>
              <p:cNvSpPr>
                <a:spLocks noChangeShapeType="1"/>
              </p:cNvSpPr>
              <p:nvPr/>
            </p:nvSpPr>
            <p:spPr bwMode="auto">
              <a:xfrm>
                <a:off x="4938" y="289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5" name="Line 1605"/>
              <p:cNvSpPr>
                <a:spLocks noChangeShapeType="1"/>
              </p:cNvSpPr>
              <p:nvPr/>
            </p:nvSpPr>
            <p:spPr bwMode="auto">
              <a:xfrm>
                <a:off x="4938" y="28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6" name="Line 1606"/>
              <p:cNvSpPr>
                <a:spLocks noChangeShapeType="1"/>
              </p:cNvSpPr>
              <p:nvPr/>
            </p:nvSpPr>
            <p:spPr bwMode="auto">
              <a:xfrm>
                <a:off x="4938" y="2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7" name="Line 1607"/>
              <p:cNvSpPr>
                <a:spLocks noChangeShapeType="1"/>
              </p:cNvSpPr>
              <p:nvPr/>
            </p:nvSpPr>
            <p:spPr bwMode="auto">
              <a:xfrm>
                <a:off x="4938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8" name="Freeform 1608"/>
              <p:cNvSpPr>
                <a:spLocks/>
              </p:cNvSpPr>
              <p:nvPr/>
            </p:nvSpPr>
            <p:spPr bwMode="auto">
              <a:xfrm>
                <a:off x="4938" y="290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09" name="Line 1609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0" name="Line 1610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411" name="Group 1611"/>
            <p:cNvGrpSpPr>
              <a:grpSpLocks/>
            </p:cNvGrpSpPr>
            <p:nvPr/>
          </p:nvGrpSpPr>
          <p:grpSpPr bwMode="auto">
            <a:xfrm>
              <a:off x="2449" y="243"/>
              <a:ext cx="2500" cy="2749"/>
              <a:chOff x="2449" y="243"/>
              <a:chExt cx="2500" cy="2749"/>
            </a:xfrm>
          </p:grpSpPr>
          <p:sp>
            <p:nvSpPr>
              <p:cNvPr id="78412" name="Line 1612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3" name="Line 1613"/>
              <p:cNvSpPr>
                <a:spLocks noChangeShapeType="1"/>
              </p:cNvSpPr>
              <p:nvPr/>
            </p:nvSpPr>
            <p:spPr bwMode="auto">
              <a:xfrm>
                <a:off x="4945" y="29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4" name="Line 1614"/>
              <p:cNvSpPr>
                <a:spLocks noChangeShapeType="1"/>
              </p:cNvSpPr>
              <p:nvPr/>
            </p:nvSpPr>
            <p:spPr bwMode="auto">
              <a:xfrm>
                <a:off x="4945" y="29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5" name="Line 1615"/>
              <p:cNvSpPr>
                <a:spLocks noChangeShapeType="1"/>
              </p:cNvSpPr>
              <p:nvPr/>
            </p:nvSpPr>
            <p:spPr bwMode="auto">
              <a:xfrm>
                <a:off x="4945" y="29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6" name="Line 1616"/>
              <p:cNvSpPr>
                <a:spLocks noChangeShapeType="1"/>
              </p:cNvSpPr>
              <p:nvPr/>
            </p:nvSpPr>
            <p:spPr bwMode="auto">
              <a:xfrm>
                <a:off x="4945" y="297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7" name="Line 1617"/>
              <p:cNvSpPr>
                <a:spLocks noChangeShapeType="1"/>
              </p:cNvSpPr>
              <p:nvPr/>
            </p:nvSpPr>
            <p:spPr bwMode="auto">
              <a:xfrm>
                <a:off x="4948" y="29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8" name="Line 1618"/>
              <p:cNvSpPr>
                <a:spLocks noChangeShapeType="1"/>
              </p:cNvSpPr>
              <p:nvPr/>
            </p:nvSpPr>
            <p:spPr bwMode="auto">
              <a:xfrm>
                <a:off x="4948" y="29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19" name="Line 1619"/>
              <p:cNvSpPr>
                <a:spLocks noChangeShapeType="1"/>
              </p:cNvSpPr>
              <p:nvPr/>
            </p:nvSpPr>
            <p:spPr bwMode="auto">
              <a:xfrm>
                <a:off x="4948" y="29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0" name="Line 1620"/>
              <p:cNvSpPr>
                <a:spLocks noChangeShapeType="1"/>
              </p:cNvSpPr>
              <p:nvPr/>
            </p:nvSpPr>
            <p:spPr bwMode="auto">
              <a:xfrm>
                <a:off x="4948" y="29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1" name="Line 1621"/>
              <p:cNvSpPr>
                <a:spLocks noChangeShapeType="1"/>
              </p:cNvSpPr>
              <p:nvPr/>
            </p:nvSpPr>
            <p:spPr bwMode="auto">
              <a:xfrm>
                <a:off x="4948" y="298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2" name="Line 1622"/>
              <p:cNvSpPr>
                <a:spLocks noChangeShapeType="1"/>
              </p:cNvSpPr>
              <p:nvPr/>
            </p:nvSpPr>
            <p:spPr bwMode="auto">
              <a:xfrm>
                <a:off x="4948" y="29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3" name="Line 1623"/>
              <p:cNvSpPr>
                <a:spLocks noChangeShapeType="1"/>
              </p:cNvSpPr>
              <p:nvPr/>
            </p:nvSpPr>
            <p:spPr bwMode="auto">
              <a:xfrm>
                <a:off x="4948" y="298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4" name="Line 1624"/>
              <p:cNvSpPr>
                <a:spLocks noChangeShapeType="1"/>
              </p:cNvSpPr>
              <p:nvPr/>
            </p:nvSpPr>
            <p:spPr bwMode="auto">
              <a:xfrm>
                <a:off x="4948" y="29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5" name="Line 1625"/>
              <p:cNvSpPr>
                <a:spLocks noChangeShapeType="1"/>
              </p:cNvSpPr>
              <p:nvPr/>
            </p:nvSpPr>
            <p:spPr bwMode="auto">
              <a:xfrm>
                <a:off x="4948" y="29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6" name="Line 1626"/>
              <p:cNvSpPr>
                <a:spLocks noChangeShapeType="1"/>
              </p:cNvSpPr>
              <p:nvPr/>
            </p:nvSpPr>
            <p:spPr bwMode="auto">
              <a:xfrm>
                <a:off x="4948" y="29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7" name="Line 1627"/>
              <p:cNvSpPr>
                <a:spLocks noChangeShapeType="1"/>
              </p:cNvSpPr>
              <p:nvPr/>
            </p:nvSpPr>
            <p:spPr bwMode="auto">
              <a:xfrm>
                <a:off x="2449" y="2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8" name="Line 1628"/>
              <p:cNvSpPr>
                <a:spLocks noChangeShapeType="1"/>
              </p:cNvSpPr>
              <p:nvPr/>
            </p:nvSpPr>
            <p:spPr bwMode="auto">
              <a:xfrm>
                <a:off x="2449" y="24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29" name="Line 1629"/>
              <p:cNvSpPr>
                <a:spLocks noChangeShapeType="1"/>
              </p:cNvSpPr>
              <p:nvPr/>
            </p:nvSpPr>
            <p:spPr bwMode="auto">
              <a:xfrm>
                <a:off x="2454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0" name="Line 1630"/>
              <p:cNvSpPr>
                <a:spLocks noChangeShapeType="1"/>
              </p:cNvSpPr>
              <p:nvPr/>
            </p:nvSpPr>
            <p:spPr bwMode="auto">
              <a:xfrm>
                <a:off x="2457" y="2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1" name="Line 1631"/>
              <p:cNvSpPr>
                <a:spLocks noChangeShapeType="1"/>
              </p:cNvSpPr>
              <p:nvPr/>
            </p:nvSpPr>
            <p:spPr bwMode="auto">
              <a:xfrm>
                <a:off x="2459" y="25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2" name="Line 1632"/>
              <p:cNvSpPr>
                <a:spLocks noChangeShapeType="1"/>
              </p:cNvSpPr>
              <p:nvPr/>
            </p:nvSpPr>
            <p:spPr bwMode="auto">
              <a:xfrm>
                <a:off x="2464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3" name="Line 1633"/>
              <p:cNvSpPr>
                <a:spLocks noChangeShapeType="1"/>
              </p:cNvSpPr>
              <p:nvPr/>
            </p:nvSpPr>
            <p:spPr bwMode="auto">
              <a:xfrm>
                <a:off x="2467" y="25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4" name="Line 1634"/>
              <p:cNvSpPr>
                <a:spLocks noChangeShapeType="1"/>
              </p:cNvSpPr>
              <p:nvPr/>
            </p:nvSpPr>
            <p:spPr bwMode="auto">
              <a:xfrm>
                <a:off x="2472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5" name="Line 1635"/>
              <p:cNvSpPr>
                <a:spLocks noChangeShapeType="1"/>
              </p:cNvSpPr>
              <p:nvPr/>
            </p:nvSpPr>
            <p:spPr bwMode="auto">
              <a:xfrm>
                <a:off x="2475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6" name="Line 1636"/>
              <p:cNvSpPr>
                <a:spLocks noChangeShapeType="1"/>
              </p:cNvSpPr>
              <p:nvPr/>
            </p:nvSpPr>
            <p:spPr bwMode="auto">
              <a:xfrm>
                <a:off x="2477" y="26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7" name="Line 1637"/>
              <p:cNvSpPr>
                <a:spLocks noChangeShapeType="1"/>
              </p:cNvSpPr>
              <p:nvPr/>
            </p:nvSpPr>
            <p:spPr bwMode="auto">
              <a:xfrm>
                <a:off x="2482" y="2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8" name="Line 1638"/>
              <p:cNvSpPr>
                <a:spLocks noChangeShapeType="1"/>
              </p:cNvSpPr>
              <p:nvPr/>
            </p:nvSpPr>
            <p:spPr bwMode="auto">
              <a:xfrm>
                <a:off x="2485" y="2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39" name="Line 1639"/>
              <p:cNvSpPr>
                <a:spLocks noChangeShapeType="1"/>
              </p:cNvSpPr>
              <p:nvPr/>
            </p:nvSpPr>
            <p:spPr bwMode="auto">
              <a:xfrm>
                <a:off x="2487" y="26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0" name="Freeform 1640"/>
              <p:cNvSpPr>
                <a:spLocks/>
              </p:cNvSpPr>
              <p:nvPr/>
            </p:nvSpPr>
            <p:spPr bwMode="auto">
              <a:xfrm>
                <a:off x="2492" y="27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1" name="Line 1641"/>
              <p:cNvSpPr>
                <a:spLocks noChangeShapeType="1"/>
              </p:cNvSpPr>
              <p:nvPr/>
            </p:nvSpPr>
            <p:spPr bwMode="auto">
              <a:xfrm>
                <a:off x="2548" y="3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2" name="Line 1642"/>
              <p:cNvSpPr>
                <a:spLocks noChangeShapeType="1"/>
              </p:cNvSpPr>
              <p:nvPr/>
            </p:nvSpPr>
            <p:spPr bwMode="auto">
              <a:xfrm>
                <a:off x="2548" y="3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3" name="Line 1643"/>
              <p:cNvSpPr>
                <a:spLocks noChangeShapeType="1"/>
              </p:cNvSpPr>
              <p:nvPr/>
            </p:nvSpPr>
            <p:spPr bwMode="auto">
              <a:xfrm>
                <a:off x="2551" y="307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4" name="Line 1644"/>
              <p:cNvSpPr>
                <a:spLocks noChangeShapeType="1"/>
              </p:cNvSpPr>
              <p:nvPr/>
            </p:nvSpPr>
            <p:spPr bwMode="auto">
              <a:xfrm>
                <a:off x="2556" y="3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5" name="Line 1645"/>
              <p:cNvSpPr>
                <a:spLocks noChangeShapeType="1"/>
              </p:cNvSpPr>
              <p:nvPr/>
            </p:nvSpPr>
            <p:spPr bwMode="auto">
              <a:xfrm>
                <a:off x="2558" y="31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6" name="Line 1646"/>
              <p:cNvSpPr>
                <a:spLocks noChangeShapeType="1"/>
              </p:cNvSpPr>
              <p:nvPr/>
            </p:nvSpPr>
            <p:spPr bwMode="auto">
              <a:xfrm>
                <a:off x="2564" y="3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7" name="Line 1647"/>
              <p:cNvSpPr>
                <a:spLocks noChangeShapeType="1"/>
              </p:cNvSpPr>
              <p:nvPr/>
            </p:nvSpPr>
            <p:spPr bwMode="auto">
              <a:xfrm>
                <a:off x="2566" y="3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8" name="Line 1648"/>
              <p:cNvSpPr>
                <a:spLocks noChangeShapeType="1"/>
              </p:cNvSpPr>
              <p:nvPr/>
            </p:nvSpPr>
            <p:spPr bwMode="auto">
              <a:xfrm>
                <a:off x="2569" y="31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49" name="Line 1649"/>
              <p:cNvSpPr>
                <a:spLocks noChangeShapeType="1"/>
              </p:cNvSpPr>
              <p:nvPr/>
            </p:nvSpPr>
            <p:spPr bwMode="auto">
              <a:xfrm>
                <a:off x="2574" y="32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0" name="Line 1650"/>
              <p:cNvSpPr>
                <a:spLocks noChangeShapeType="1"/>
              </p:cNvSpPr>
              <p:nvPr/>
            </p:nvSpPr>
            <p:spPr bwMode="auto">
              <a:xfrm>
                <a:off x="2576" y="3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1" name="Line 1651"/>
              <p:cNvSpPr>
                <a:spLocks noChangeShapeType="1"/>
              </p:cNvSpPr>
              <p:nvPr/>
            </p:nvSpPr>
            <p:spPr bwMode="auto">
              <a:xfrm>
                <a:off x="2581" y="3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2" name="Line 1652"/>
              <p:cNvSpPr>
                <a:spLocks noChangeShapeType="1"/>
              </p:cNvSpPr>
              <p:nvPr/>
            </p:nvSpPr>
            <p:spPr bwMode="auto">
              <a:xfrm>
                <a:off x="2584" y="3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3" name="Line 1653"/>
              <p:cNvSpPr>
                <a:spLocks noChangeShapeType="1"/>
              </p:cNvSpPr>
              <p:nvPr/>
            </p:nvSpPr>
            <p:spPr bwMode="auto">
              <a:xfrm>
                <a:off x="2586" y="33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4" name="Freeform 1654"/>
              <p:cNvSpPr>
                <a:spLocks/>
              </p:cNvSpPr>
              <p:nvPr/>
            </p:nvSpPr>
            <p:spPr bwMode="auto">
              <a:xfrm>
                <a:off x="2591" y="33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2 h 5"/>
                  <a:gd name="T4" fmla="*/ 6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5" name="Line 1655"/>
              <p:cNvSpPr>
                <a:spLocks noChangeShapeType="1"/>
              </p:cNvSpPr>
              <p:nvPr/>
            </p:nvSpPr>
            <p:spPr bwMode="auto">
              <a:xfrm>
                <a:off x="2647" y="3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6" name="Line 1656"/>
              <p:cNvSpPr>
                <a:spLocks noChangeShapeType="1"/>
              </p:cNvSpPr>
              <p:nvPr/>
            </p:nvSpPr>
            <p:spPr bwMode="auto">
              <a:xfrm>
                <a:off x="2647" y="36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7" name="Line 1657"/>
              <p:cNvSpPr>
                <a:spLocks noChangeShapeType="1"/>
              </p:cNvSpPr>
              <p:nvPr/>
            </p:nvSpPr>
            <p:spPr bwMode="auto">
              <a:xfrm>
                <a:off x="2652" y="3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8" name="Line 1658"/>
              <p:cNvSpPr>
                <a:spLocks noChangeShapeType="1"/>
              </p:cNvSpPr>
              <p:nvPr/>
            </p:nvSpPr>
            <p:spPr bwMode="auto">
              <a:xfrm>
                <a:off x="2655" y="3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59" name="Line 1659"/>
              <p:cNvSpPr>
                <a:spLocks noChangeShapeType="1"/>
              </p:cNvSpPr>
              <p:nvPr/>
            </p:nvSpPr>
            <p:spPr bwMode="auto">
              <a:xfrm>
                <a:off x="2658" y="37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0" name="Line 1660"/>
              <p:cNvSpPr>
                <a:spLocks noChangeShapeType="1"/>
              </p:cNvSpPr>
              <p:nvPr/>
            </p:nvSpPr>
            <p:spPr bwMode="auto">
              <a:xfrm>
                <a:off x="2663" y="3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1" name="Line 1661"/>
              <p:cNvSpPr>
                <a:spLocks noChangeShapeType="1"/>
              </p:cNvSpPr>
              <p:nvPr/>
            </p:nvSpPr>
            <p:spPr bwMode="auto">
              <a:xfrm>
                <a:off x="2665" y="3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2" name="Line 1662"/>
              <p:cNvSpPr>
                <a:spLocks noChangeShapeType="1"/>
              </p:cNvSpPr>
              <p:nvPr/>
            </p:nvSpPr>
            <p:spPr bwMode="auto">
              <a:xfrm>
                <a:off x="2670" y="37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3" name="Line 1663"/>
              <p:cNvSpPr>
                <a:spLocks noChangeShapeType="1"/>
              </p:cNvSpPr>
              <p:nvPr/>
            </p:nvSpPr>
            <p:spPr bwMode="auto">
              <a:xfrm>
                <a:off x="2673" y="37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4" name="Line 1664"/>
              <p:cNvSpPr>
                <a:spLocks noChangeShapeType="1"/>
              </p:cNvSpPr>
              <p:nvPr/>
            </p:nvSpPr>
            <p:spPr bwMode="auto">
              <a:xfrm>
                <a:off x="2675" y="38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5" name="Line 1665"/>
              <p:cNvSpPr>
                <a:spLocks noChangeShapeType="1"/>
              </p:cNvSpPr>
              <p:nvPr/>
            </p:nvSpPr>
            <p:spPr bwMode="auto">
              <a:xfrm>
                <a:off x="2680" y="3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6" name="Line 1666"/>
              <p:cNvSpPr>
                <a:spLocks noChangeShapeType="1"/>
              </p:cNvSpPr>
              <p:nvPr/>
            </p:nvSpPr>
            <p:spPr bwMode="auto">
              <a:xfrm>
                <a:off x="2683" y="3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7" name="Line 1667"/>
              <p:cNvSpPr>
                <a:spLocks noChangeShapeType="1"/>
              </p:cNvSpPr>
              <p:nvPr/>
            </p:nvSpPr>
            <p:spPr bwMode="auto">
              <a:xfrm>
                <a:off x="2688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8" name="Freeform 1668"/>
              <p:cNvSpPr>
                <a:spLocks/>
              </p:cNvSpPr>
              <p:nvPr/>
            </p:nvSpPr>
            <p:spPr bwMode="auto">
              <a:xfrm>
                <a:off x="2691" y="388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5 w 7"/>
                  <a:gd name="T3" fmla="*/ 3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5" y="3"/>
                    </a:lnTo>
                    <a:lnTo>
                      <a:pt x="7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69" name="Line 1669"/>
              <p:cNvSpPr>
                <a:spLocks noChangeShapeType="1"/>
              </p:cNvSpPr>
              <p:nvPr/>
            </p:nvSpPr>
            <p:spPr bwMode="auto">
              <a:xfrm>
                <a:off x="2747" y="4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0" name="Line 1670"/>
              <p:cNvSpPr>
                <a:spLocks noChangeShapeType="1"/>
              </p:cNvSpPr>
              <p:nvPr/>
            </p:nvSpPr>
            <p:spPr bwMode="auto">
              <a:xfrm>
                <a:off x="2749" y="41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1" name="Line 1671"/>
              <p:cNvSpPr>
                <a:spLocks noChangeShapeType="1"/>
              </p:cNvSpPr>
              <p:nvPr/>
            </p:nvSpPr>
            <p:spPr bwMode="auto">
              <a:xfrm>
                <a:off x="2752" y="42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2" name="Line 1672"/>
              <p:cNvSpPr>
                <a:spLocks noChangeShapeType="1"/>
              </p:cNvSpPr>
              <p:nvPr/>
            </p:nvSpPr>
            <p:spPr bwMode="auto">
              <a:xfrm>
                <a:off x="2757" y="42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3" name="Line 1673"/>
              <p:cNvSpPr>
                <a:spLocks noChangeShapeType="1"/>
              </p:cNvSpPr>
              <p:nvPr/>
            </p:nvSpPr>
            <p:spPr bwMode="auto">
              <a:xfrm>
                <a:off x="2759" y="42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4" name="Line 1674"/>
              <p:cNvSpPr>
                <a:spLocks noChangeShapeType="1"/>
              </p:cNvSpPr>
              <p:nvPr/>
            </p:nvSpPr>
            <p:spPr bwMode="auto">
              <a:xfrm>
                <a:off x="2762" y="42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5" name="Line 1675"/>
              <p:cNvSpPr>
                <a:spLocks noChangeShapeType="1"/>
              </p:cNvSpPr>
              <p:nvPr/>
            </p:nvSpPr>
            <p:spPr bwMode="auto">
              <a:xfrm>
                <a:off x="2767" y="4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6" name="Line 1676"/>
              <p:cNvSpPr>
                <a:spLocks noChangeShapeType="1"/>
              </p:cNvSpPr>
              <p:nvPr/>
            </p:nvSpPr>
            <p:spPr bwMode="auto">
              <a:xfrm>
                <a:off x="2769" y="431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7" name="Line 1677"/>
              <p:cNvSpPr>
                <a:spLocks noChangeShapeType="1"/>
              </p:cNvSpPr>
              <p:nvPr/>
            </p:nvSpPr>
            <p:spPr bwMode="auto">
              <a:xfrm>
                <a:off x="2775" y="4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8" name="Line 1678"/>
              <p:cNvSpPr>
                <a:spLocks noChangeShapeType="1"/>
              </p:cNvSpPr>
              <p:nvPr/>
            </p:nvSpPr>
            <p:spPr bwMode="auto">
              <a:xfrm>
                <a:off x="2777" y="43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79" name="Line 1679"/>
              <p:cNvSpPr>
                <a:spLocks noChangeShapeType="1"/>
              </p:cNvSpPr>
              <p:nvPr/>
            </p:nvSpPr>
            <p:spPr bwMode="auto">
              <a:xfrm>
                <a:off x="2782" y="43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0" name="Line 1680"/>
              <p:cNvSpPr>
                <a:spLocks noChangeShapeType="1"/>
              </p:cNvSpPr>
              <p:nvPr/>
            </p:nvSpPr>
            <p:spPr bwMode="auto">
              <a:xfrm>
                <a:off x="2785" y="4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1" name="Line 1681"/>
              <p:cNvSpPr>
                <a:spLocks noChangeShapeType="1"/>
              </p:cNvSpPr>
              <p:nvPr/>
            </p:nvSpPr>
            <p:spPr bwMode="auto">
              <a:xfrm>
                <a:off x="2790" y="44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2" name="Freeform 1682"/>
              <p:cNvSpPr>
                <a:spLocks/>
              </p:cNvSpPr>
              <p:nvPr/>
            </p:nvSpPr>
            <p:spPr bwMode="auto">
              <a:xfrm>
                <a:off x="2792" y="44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3" name="Line 1683"/>
              <p:cNvSpPr>
                <a:spLocks noChangeShapeType="1"/>
              </p:cNvSpPr>
              <p:nvPr/>
            </p:nvSpPr>
            <p:spPr bwMode="auto">
              <a:xfrm>
                <a:off x="2851" y="4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4" name="Line 1684"/>
              <p:cNvSpPr>
                <a:spLocks noChangeShapeType="1"/>
              </p:cNvSpPr>
              <p:nvPr/>
            </p:nvSpPr>
            <p:spPr bwMode="auto">
              <a:xfrm>
                <a:off x="2851" y="47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5" name="Line 1685"/>
              <p:cNvSpPr>
                <a:spLocks noChangeShapeType="1"/>
              </p:cNvSpPr>
              <p:nvPr/>
            </p:nvSpPr>
            <p:spPr bwMode="auto">
              <a:xfrm>
                <a:off x="2856" y="47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6" name="Line 1686"/>
              <p:cNvSpPr>
                <a:spLocks noChangeShapeType="1"/>
              </p:cNvSpPr>
              <p:nvPr/>
            </p:nvSpPr>
            <p:spPr bwMode="auto">
              <a:xfrm>
                <a:off x="2858" y="47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7" name="Line 1687"/>
              <p:cNvSpPr>
                <a:spLocks noChangeShapeType="1"/>
              </p:cNvSpPr>
              <p:nvPr/>
            </p:nvSpPr>
            <p:spPr bwMode="auto">
              <a:xfrm>
                <a:off x="2861" y="47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8" name="Line 1688"/>
              <p:cNvSpPr>
                <a:spLocks noChangeShapeType="1"/>
              </p:cNvSpPr>
              <p:nvPr/>
            </p:nvSpPr>
            <p:spPr bwMode="auto">
              <a:xfrm>
                <a:off x="2866" y="48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89" name="Line 1689"/>
              <p:cNvSpPr>
                <a:spLocks noChangeShapeType="1"/>
              </p:cNvSpPr>
              <p:nvPr/>
            </p:nvSpPr>
            <p:spPr bwMode="auto">
              <a:xfrm>
                <a:off x="2869" y="48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0" name="Line 1690"/>
              <p:cNvSpPr>
                <a:spLocks noChangeShapeType="1"/>
              </p:cNvSpPr>
              <p:nvPr/>
            </p:nvSpPr>
            <p:spPr bwMode="auto">
              <a:xfrm>
                <a:off x="2874" y="48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1" name="Line 1691"/>
              <p:cNvSpPr>
                <a:spLocks noChangeShapeType="1"/>
              </p:cNvSpPr>
              <p:nvPr/>
            </p:nvSpPr>
            <p:spPr bwMode="auto">
              <a:xfrm>
                <a:off x="2876" y="48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2" name="Line 1692"/>
              <p:cNvSpPr>
                <a:spLocks noChangeShapeType="1"/>
              </p:cNvSpPr>
              <p:nvPr/>
            </p:nvSpPr>
            <p:spPr bwMode="auto">
              <a:xfrm>
                <a:off x="2881" y="4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3" name="Line 1693"/>
              <p:cNvSpPr>
                <a:spLocks noChangeShapeType="1"/>
              </p:cNvSpPr>
              <p:nvPr/>
            </p:nvSpPr>
            <p:spPr bwMode="auto">
              <a:xfrm>
                <a:off x="2884" y="49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4" name="Line 1694"/>
              <p:cNvSpPr>
                <a:spLocks noChangeShapeType="1"/>
              </p:cNvSpPr>
              <p:nvPr/>
            </p:nvSpPr>
            <p:spPr bwMode="auto">
              <a:xfrm>
                <a:off x="2889" y="49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5" name="Line 1695"/>
              <p:cNvSpPr>
                <a:spLocks noChangeShapeType="1"/>
              </p:cNvSpPr>
              <p:nvPr/>
            </p:nvSpPr>
            <p:spPr bwMode="auto">
              <a:xfrm>
                <a:off x="2891" y="49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6" name="Freeform 1696"/>
              <p:cNvSpPr>
                <a:spLocks/>
              </p:cNvSpPr>
              <p:nvPr/>
            </p:nvSpPr>
            <p:spPr bwMode="auto">
              <a:xfrm>
                <a:off x="2897" y="49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7" name="Line 1697"/>
              <p:cNvSpPr>
                <a:spLocks noChangeShapeType="1"/>
              </p:cNvSpPr>
              <p:nvPr/>
            </p:nvSpPr>
            <p:spPr bwMode="auto">
              <a:xfrm>
                <a:off x="2952" y="5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8" name="Line 1698"/>
              <p:cNvSpPr>
                <a:spLocks noChangeShapeType="1"/>
              </p:cNvSpPr>
              <p:nvPr/>
            </p:nvSpPr>
            <p:spPr bwMode="auto">
              <a:xfrm>
                <a:off x="2955" y="5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99" name="Line 1699"/>
              <p:cNvSpPr>
                <a:spLocks noChangeShapeType="1"/>
              </p:cNvSpPr>
              <p:nvPr/>
            </p:nvSpPr>
            <p:spPr bwMode="auto">
              <a:xfrm>
                <a:off x="2958" y="52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0" name="Line 1700"/>
              <p:cNvSpPr>
                <a:spLocks noChangeShapeType="1"/>
              </p:cNvSpPr>
              <p:nvPr/>
            </p:nvSpPr>
            <p:spPr bwMode="auto">
              <a:xfrm>
                <a:off x="2963" y="5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1" name="Line 1701"/>
              <p:cNvSpPr>
                <a:spLocks noChangeShapeType="1"/>
              </p:cNvSpPr>
              <p:nvPr/>
            </p:nvSpPr>
            <p:spPr bwMode="auto">
              <a:xfrm>
                <a:off x="2965" y="53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2" name="Line 1702"/>
              <p:cNvSpPr>
                <a:spLocks noChangeShapeType="1"/>
              </p:cNvSpPr>
              <p:nvPr/>
            </p:nvSpPr>
            <p:spPr bwMode="auto">
              <a:xfrm>
                <a:off x="2970" y="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3" name="Line 1703"/>
              <p:cNvSpPr>
                <a:spLocks noChangeShapeType="1"/>
              </p:cNvSpPr>
              <p:nvPr/>
            </p:nvSpPr>
            <p:spPr bwMode="auto">
              <a:xfrm>
                <a:off x="2973" y="53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4" name="Line 1704"/>
              <p:cNvSpPr>
                <a:spLocks noChangeShapeType="1"/>
              </p:cNvSpPr>
              <p:nvPr/>
            </p:nvSpPr>
            <p:spPr bwMode="auto">
              <a:xfrm>
                <a:off x="2978" y="5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5" name="Line 1705"/>
              <p:cNvSpPr>
                <a:spLocks noChangeShapeType="1"/>
              </p:cNvSpPr>
              <p:nvPr/>
            </p:nvSpPr>
            <p:spPr bwMode="auto">
              <a:xfrm>
                <a:off x="2980" y="53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6" name="Line 1706"/>
              <p:cNvSpPr>
                <a:spLocks noChangeShapeType="1"/>
              </p:cNvSpPr>
              <p:nvPr/>
            </p:nvSpPr>
            <p:spPr bwMode="auto">
              <a:xfrm>
                <a:off x="2985" y="5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7" name="Line 1707"/>
              <p:cNvSpPr>
                <a:spLocks noChangeShapeType="1"/>
              </p:cNvSpPr>
              <p:nvPr/>
            </p:nvSpPr>
            <p:spPr bwMode="auto">
              <a:xfrm>
                <a:off x="2988" y="54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8" name="Line 1708"/>
              <p:cNvSpPr>
                <a:spLocks noChangeShapeType="1"/>
              </p:cNvSpPr>
              <p:nvPr/>
            </p:nvSpPr>
            <p:spPr bwMode="auto">
              <a:xfrm>
                <a:off x="2993" y="54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09" name="Line 1709"/>
              <p:cNvSpPr>
                <a:spLocks noChangeShapeType="1"/>
              </p:cNvSpPr>
              <p:nvPr/>
            </p:nvSpPr>
            <p:spPr bwMode="auto">
              <a:xfrm>
                <a:off x="2996" y="54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0" name="Freeform 1710"/>
              <p:cNvSpPr>
                <a:spLocks/>
              </p:cNvSpPr>
              <p:nvPr/>
            </p:nvSpPr>
            <p:spPr bwMode="auto">
              <a:xfrm>
                <a:off x="3001" y="54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1" name="Line 1711"/>
              <p:cNvSpPr>
                <a:spLocks noChangeShapeType="1"/>
              </p:cNvSpPr>
              <p:nvPr/>
            </p:nvSpPr>
            <p:spPr bwMode="auto">
              <a:xfrm>
                <a:off x="3057" y="5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2" name="Line 1712"/>
              <p:cNvSpPr>
                <a:spLocks noChangeShapeType="1"/>
              </p:cNvSpPr>
              <p:nvPr/>
            </p:nvSpPr>
            <p:spPr bwMode="auto">
              <a:xfrm>
                <a:off x="3057" y="57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3" name="Line 1713"/>
              <p:cNvSpPr>
                <a:spLocks noChangeShapeType="1"/>
              </p:cNvSpPr>
              <p:nvPr/>
            </p:nvSpPr>
            <p:spPr bwMode="auto">
              <a:xfrm>
                <a:off x="3062" y="57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4" name="Line 1714"/>
              <p:cNvSpPr>
                <a:spLocks noChangeShapeType="1"/>
              </p:cNvSpPr>
              <p:nvPr/>
            </p:nvSpPr>
            <p:spPr bwMode="auto">
              <a:xfrm>
                <a:off x="3064" y="5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5" name="Line 1715"/>
              <p:cNvSpPr>
                <a:spLocks noChangeShapeType="1"/>
              </p:cNvSpPr>
              <p:nvPr/>
            </p:nvSpPr>
            <p:spPr bwMode="auto">
              <a:xfrm>
                <a:off x="3069" y="57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6" name="Line 1716"/>
              <p:cNvSpPr>
                <a:spLocks noChangeShapeType="1"/>
              </p:cNvSpPr>
              <p:nvPr/>
            </p:nvSpPr>
            <p:spPr bwMode="auto">
              <a:xfrm>
                <a:off x="3072" y="5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7" name="Line 1717"/>
              <p:cNvSpPr>
                <a:spLocks noChangeShapeType="1"/>
              </p:cNvSpPr>
              <p:nvPr/>
            </p:nvSpPr>
            <p:spPr bwMode="auto">
              <a:xfrm>
                <a:off x="3077" y="5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8" name="Line 1718"/>
              <p:cNvSpPr>
                <a:spLocks noChangeShapeType="1"/>
              </p:cNvSpPr>
              <p:nvPr/>
            </p:nvSpPr>
            <p:spPr bwMode="auto">
              <a:xfrm>
                <a:off x="3080" y="5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19" name="Line 1719"/>
              <p:cNvSpPr>
                <a:spLocks noChangeShapeType="1"/>
              </p:cNvSpPr>
              <p:nvPr/>
            </p:nvSpPr>
            <p:spPr bwMode="auto">
              <a:xfrm>
                <a:off x="3085" y="5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0" name="Line 1720"/>
              <p:cNvSpPr>
                <a:spLocks noChangeShapeType="1"/>
              </p:cNvSpPr>
              <p:nvPr/>
            </p:nvSpPr>
            <p:spPr bwMode="auto">
              <a:xfrm>
                <a:off x="3087" y="58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1" name="Line 1721"/>
              <p:cNvSpPr>
                <a:spLocks noChangeShapeType="1"/>
              </p:cNvSpPr>
              <p:nvPr/>
            </p:nvSpPr>
            <p:spPr bwMode="auto">
              <a:xfrm>
                <a:off x="3092" y="58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2" name="Line 1722"/>
              <p:cNvSpPr>
                <a:spLocks noChangeShapeType="1"/>
              </p:cNvSpPr>
              <p:nvPr/>
            </p:nvSpPr>
            <p:spPr bwMode="auto">
              <a:xfrm>
                <a:off x="3095" y="59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3" name="Line 1723"/>
              <p:cNvSpPr>
                <a:spLocks noChangeShapeType="1"/>
              </p:cNvSpPr>
              <p:nvPr/>
            </p:nvSpPr>
            <p:spPr bwMode="auto">
              <a:xfrm>
                <a:off x="3100" y="5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4" name="Freeform 1724"/>
              <p:cNvSpPr>
                <a:spLocks/>
              </p:cNvSpPr>
              <p:nvPr/>
            </p:nvSpPr>
            <p:spPr bwMode="auto">
              <a:xfrm>
                <a:off x="3102" y="597"/>
                <a:ext cx="8" cy="1"/>
              </a:xfrm>
              <a:custGeom>
                <a:avLst/>
                <a:gdLst>
                  <a:gd name="T0" fmla="*/ 0 w 8"/>
                  <a:gd name="T1" fmla="*/ 6 w 8"/>
                  <a:gd name="T2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6" y="0"/>
                    </a:lnTo>
                    <a:lnTo>
                      <a:pt x="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5" name="Line 1725"/>
              <p:cNvSpPr>
                <a:spLocks noChangeShapeType="1"/>
              </p:cNvSpPr>
              <p:nvPr/>
            </p:nvSpPr>
            <p:spPr bwMode="auto">
              <a:xfrm>
                <a:off x="3161" y="6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6" name="Line 1726"/>
              <p:cNvSpPr>
                <a:spLocks noChangeShapeType="1"/>
              </p:cNvSpPr>
              <p:nvPr/>
            </p:nvSpPr>
            <p:spPr bwMode="auto">
              <a:xfrm>
                <a:off x="3161" y="6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7" name="Line 1727"/>
              <p:cNvSpPr>
                <a:spLocks noChangeShapeType="1"/>
              </p:cNvSpPr>
              <p:nvPr/>
            </p:nvSpPr>
            <p:spPr bwMode="auto">
              <a:xfrm>
                <a:off x="3166" y="6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8" name="Line 1728"/>
              <p:cNvSpPr>
                <a:spLocks noChangeShapeType="1"/>
              </p:cNvSpPr>
              <p:nvPr/>
            </p:nvSpPr>
            <p:spPr bwMode="auto">
              <a:xfrm>
                <a:off x="3169" y="62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29" name="Line 1729"/>
              <p:cNvSpPr>
                <a:spLocks noChangeShapeType="1"/>
              </p:cNvSpPr>
              <p:nvPr/>
            </p:nvSpPr>
            <p:spPr bwMode="auto">
              <a:xfrm>
                <a:off x="3174" y="6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0" name="Line 1730"/>
              <p:cNvSpPr>
                <a:spLocks noChangeShapeType="1"/>
              </p:cNvSpPr>
              <p:nvPr/>
            </p:nvSpPr>
            <p:spPr bwMode="auto">
              <a:xfrm>
                <a:off x="3176" y="63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1" name="Line 1731"/>
              <p:cNvSpPr>
                <a:spLocks noChangeShapeType="1"/>
              </p:cNvSpPr>
              <p:nvPr/>
            </p:nvSpPr>
            <p:spPr bwMode="auto">
              <a:xfrm>
                <a:off x="3181" y="6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2" name="Line 1732"/>
              <p:cNvSpPr>
                <a:spLocks noChangeShapeType="1"/>
              </p:cNvSpPr>
              <p:nvPr/>
            </p:nvSpPr>
            <p:spPr bwMode="auto">
              <a:xfrm>
                <a:off x="3184" y="63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3" name="Line 1733"/>
              <p:cNvSpPr>
                <a:spLocks noChangeShapeType="1"/>
              </p:cNvSpPr>
              <p:nvPr/>
            </p:nvSpPr>
            <p:spPr bwMode="auto">
              <a:xfrm>
                <a:off x="3189" y="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4" name="Line 1734"/>
              <p:cNvSpPr>
                <a:spLocks noChangeShapeType="1"/>
              </p:cNvSpPr>
              <p:nvPr/>
            </p:nvSpPr>
            <p:spPr bwMode="auto">
              <a:xfrm>
                <a:off x="3191" y="63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5" name="Line 1735"/>
              <p:cNvSpPr>
                <a:spLocks noChangeShapeType="1"/>
              </p:cNvSpPr>
              <p:nvPr/>
            </p:nvSpPr>
            <p:spPr bwMode="auto">
              <a:xfrm>
                <a:off x="3196" y="637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6" name="Line 1736"/>
              <p:cNvSpPr>
                <a:spLocks noChangeShapeType="1"/>
              </p:cNvSpPr>
              <p:nvPr/>
            </p:nvSpPr>
            <p:spPr bwMode="auto">
              <a:xfrm>
                <a:off x="3202" y="64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7" name="Line 1737"/>
              <p:cNvSpPr>
                <a:spLocks noChangeShapeType="1"/>
              </p:cNvSpPr>
              <p:nvPr/>
            </p:nvSpPr>
            <p:spPr bwMode="auto">
              <a:xfrm>
                <a:off x="3204" y="64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8" name="Freeform 1738"/>
              <p:cNvSpPr>
                <a:spLocks/>
              </p:cNvSpPr>
              <p:nvPr/>
            </p:nvSpPr>
            <p:spPr bwMode="auto">
              <a:xfrm>
                <a:off x="3209" y="64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39" name="Line 1739"/>
              <p:cNvSpPr>
                <a:spLocks noChangeShapeType="1"/>
              </p:cNvSpPr>
              <p:nvPr/>
            </p:nvSpPr>
            <p:spPr bwMode="auto">
              <a:xfrm>
                <a:off x="3268" y="6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0" name="Line 1740"/>
              <p:cNvSpPr>
                <a:spLocks noChangeShapeType="1"/>
              </p:cNvSpPr>
              <p:nvPr/>
            </p:nvSpPr>
            <p:spPr bwMode="auto">
              <a:xfrm>
                <a:off x="3268" y="6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1" name="Line 1741"/>
              <p:cNvSpPr>
                <a:spLocks noChangeShapeType="1"/>
              </p:cNvSpPr>
              <p:nvPr/>
            </p:nvSpPr>
            <p:spPr bwMode="auto">
              <a:xfrm>
                <a:off x="3270" y="6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2" name="Line 1742"/>
              <p:cNvSpPr>
                <a:spLocks noChangeShapeType="1"/>
              </p:cNvSpPr>
              <p:nvPr/>
            </p:nvSpPr>
            <p:spPr bwMode="auto">
              <a:xfrm>
                <a:off x="3275" y="67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3" name="Line 1743"/>
              <p:cNvSpPr>
                <a:spLocks noChangeShapeType="1"/>
              </p:cNvSpPr>
              <p:nvPr/>
            </p:nvSpPr>
            <p:spPr bwMode="auto">
              <a:xfrm>
                <a:off x="3278" y="67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4" name="Line 1744"/>
              <p:cNvSpPr>
                <a:spLocks noChangeShapeType="1"/>
              </p:cNvSpPr>
              <p:nvPr/>
            </p:nvSpPr>
            <p:spPr bwMode="auto">
              <a:xfrm>
                <a:off x="3283" y="6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5" name="Line 1745"/>
              <p:cNvSpPr>
                <a:spLocks noChangeShapeType="1"/>
              </p:cNvSpPr>
              <p:nvPr/>
            </p:nvSpPr>
            <p:spPr bwMode="auto">
              <a:xfrm>
                <a:off x="3288" y="6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6" name="Line 1746"/>
              <p:cNvSpPr>
                <a:spLocks noChangeShapeType="1"/>
              </p:cNvSpPr>
              <p:nvPr/>
            </p:nvSpPr>
            <p:spPr bwMode="auto">
              <a:xfrm>
                <a:off x="3291" y="67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7" name="Line 1747"/>
              <p:cNvSpPr>
                <a:spLocks noChangeShapeType="1"/>
              </p:cNvSpPr>
              <p:nvPr/>
            </p:nvSpPr>
            <p:spPr bwMode="auto">
              <a:xfrm>
                <a:off x="3296" y="68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8" name="Line 1748"/>
              <p:cNvSpPr>
                <a:spLocks noChangeShapeType="1"/>
              </p:cNvSpPr>
              <p:nvPr/>
            </p:nvSpPr>
            <p:spPr bwMode="auto">
              <a:xfrm>
                <a:off x="3298" y="6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49" name="Line 1749"/>
              <p:cNvSpPr>
                <a:spLocks noChangeShapeType="1"/>
              </p:cNvSpPr>
              <p:nvPr/>
            </p:nvSpPr>
            <p:spPr bwMode="auto">
              <a:xfrm>
                <a:off x="3303" y="68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0" name="Line 1750"/>
              <p:cNvSpPr>
                <a:spLocks noChangeShapeType="1"/>
              </p:cNvSpPr>
              <p:nvPr/>
            </p:nvSpPr>
            <p:spPr bwMode="auto">
              <a:xfrm>
                <a:off x="3306" y="68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1" name="Line 1751"/>
              <p:cNvSpPr>
                <a:spLocks noChangeShapeType="1"/>
              </p:cNvSpPr>
              <p:nvPr/>
            </p:nvSpPr>
            <p:spPr bwMode="auto">
              <a:xfrm>
                <a:off x="3311" y="6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2" name="Freeform 1752"/>
              <p:cNvSpPr>
                <a:spLocks/>
              </p:cNvSpPr>
              <p:nvPr/>
            </p:nvSpPr>
            <p:spPr bwMode="auto">
              <a:xfrm>
                <a:off x="3313" y="691"/>
                <a:ext cx="5" cy="1"/>
              </a:xfrm>
              <a:custGeom>
                <a:avLst/>
                <a:gdLst>
                  <a:gd name="T0" fmla="*/ 0 w 5"/>
                  <a:gd name="T1" fmla="*/ 5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3" name="Line 1753"/>
              <p:cNvSpPr>
                <a:spLocks noChangeShapeType="1"/>
              </p:cNvSpPr>
              <p:nvPr/>
            </p:nvSpPr>
            <p:spPr bwMode="auto">
              <a:xfrm>
                <a:off x="3372" y="71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4" name="Line 1754"/>
              <p:cNvSpPr>
                <a:spLocks noChangeShapeType="1"/>
              </p:cNvSpPr>
              <p:nvPr/>
            </p:nvSpPr>
            <p:spPr bwMode="auto">
              <a:xfrm>
                <a:off x="3374" y="71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5" name="Line 1755"/>
              <p:cNvSpPr>
                <a:spLocks noChangeShapeType="1"/>
              </p:cNvSpPr>
              <p:nvPr/>
            </p:nvSpPr>
            <p:spPr bwMode="auto">
              <a:xfrm>
                <a:off x="3377" y="71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6" name="Line 1756"/>
              <p:cNvSpPr>
                <a:spLocks noChangeShapeType="1"/>
              </p:cNvSpPr>
              <p:nvPr/>
            </p:nvSpPr>
            <p:spPr bwMode="auto">
              <a:xfrm>
                <a:off x="3382" y="71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7" name="Line 1757"/>
              <p:cNvSpPr>
                <a:spLocks noChangeShapeType="1"/>
              </p:cNvSpPr>
              <p:nvPr/>
            </p:nvSpPr>
            <p:spPr bwMode="auto">
              <a:xfrm>
                <a:off x="3385" y="72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8" name="Line 1758"/>
              <p:cNvSpPr>
                <a:spLocks noChangeShapeType="1"/>
              </p:cNvSpPr>
              <p:nvPr/>
            </p:nvSpPr>
            <p:spPr bwMode="auto">
              <a:xfrm>
                <a:off x="3390" y="7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59" name="Line 1759"/>
              <p:cNvSpPr>
                <a:spLocks noChangeShapeType="1"/>
              </p:cNvSpPr>
              <p:nvPr/>
            </p:nvSpPr>
            <p:spPr bwMode="auto">
              <a:xfrm>
                <a:off x="3392" y="7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0" name="Line 1760"/>
              <p:cNvSpPr>
                <a:spLocks noChangeShapeType="1"/>
              </p:cNvSpPr>
              <p:nvPr/>
            </p:nvSpPr>
            <p:spPr bwMode="auto">
              <a:xfrm>
                <a:off x="3397" y="72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1" name="Line 1761"/>
              <p:cNvSpPr>
                <a:spLocks noChangeShapeType="1"/>
              </p:cNvSpPr>
              <p:nvPr/>
            </p:nvSpPr>
            <p:spPr bwMode="auto">
              <a:xfrm>
                <a:off x="3402" y="7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2" name="Line 1762"/>
              <p:cNvSpPr>
                <a:spLocks noChangeShapeType="1"/>
              </p:cNvSpPr>
              <p:nvPr/>
            </p:nvSpPr>
            <p:spPr bwMode="auto">
              <a:xfrm>
                <a:off x="3405" y="72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3" name="Line 1763"/>
              <p:cNvSpPr>
                <a:spLocks noChangeShapeType="1"/>
              </p:cNvSpPr>
              <p:nvPr/>
            </p:nvSpPr>
            <p:spPr bwMode="auto">
              <a:xfrm>
                <a:off x="3410" y="73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4" name="Line 1764"/>
              <p:cNvSpPr>
                <a:spLocks noChangeShapeType="1"/>
              </p:cNvSpPr>
              <p:nvPr/>
            </p:nvSpPr>
            <p:spPr bwMode="auto">
              <a:xfrm>
                <a:off x="3413" y="73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5" name="Line 1765"/>
              <p:cNvSpPr>
                <a:spLocks noChangeShapeType="1"/>
              </p:cNvSpPr>
              <p:nvPr/>
            </p:nvSpPr>
            <p:spPr bwMode="auto">
              <a:xfrm>
                <a:off x="3418" y="73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6" name="Freeform 1766"/>
              <p:cNvSpPr>
                <a:spLocks/>
              </p:cNvSpPr>
              <p:nvPr/>
            </p:nvSpPr>
            <p:spPr bwMode="auto">
              <a:xfrm>
                <a:off x="3420" y="736"/>
                <a:ext cx="5" cy="1"/>
              </a:xfrm>
              <a:custGeom>
                <a:avLst/>
                <a:gdLst>
                  <a:gd name="T0" fmla="*/ 0 w 5"/>
                  <a:gd name="T1" fmla="*/ 5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7" name="Line 1767"/>
              <p:cNvSpPr>
                <a:spLocks noChangeShapeType="1"/>
              </p:cNvSpPr>
              <p:nvPr/>
            </p:nvSpPr>
            <p:spPr bwMode="auto">
              <a:xfrm>
                <a:off x="3479" y="75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8" name="Line 1768"/>
              <p:cNvSpPr>
                <a:spLocks noChangeShapeType="1"/>
              </p:cNvSpPr>
              <p:nvPr/>
            </p:nvSpPr>
            <p:spPr bwMode="auto">
              <a:xfrm>
                <a:off x="3481" y="7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69" name="Line 1769"/>
              <p:cNvSpPr>
                <a:spLocks noChangeShapeType="1"/>
              </p:cNvSpPr>
              <p:nvPr/>
            </p:nvSpPr>
            <p:spPr bwMode="auto">
              <a:xfrm>
                <a:off x="3484" y="76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0" name="Line 1770"/>
              <p:cNvSpPr>
                <a:spLocks noChangeShapeType="1"/>
              </p:cNvSpPr>
              <p:nvPr/>
            </p:nvSpPr>
            <p:spPr bwMode="auto">
              <a:xfrm>
                <a:off x="3489" y="7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1" name="Line 1771"/>
              <p:cNvSpPr>
                <a:spLocks noChangeShapeType="1"/>
              </p:cNvSpPr>
              <p:nvPr/>
            </p:nvSpPr>
            <p:spPr bwMode="auto">
              <a:xfrm>
                <a:off x="3491" y="76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2" name="Line 1772"/>
              <p:cNvSpPr>
                <a:spLocks noChangeShapeType="1"/>
              </p:cNvSpPr>
              <p:nvPr/>
            </p:nvSpPr>
            <p:spPr bwMode="auto">
              <a:xfrm>
                <a:off x="3496" y="7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3" name="Line 1773"/>
              <p:cNvSpPr>
                <a:spLocks noChangeShapeType="1"/>
              </p:cNvSpPr>
              <p:nvPr/>
            </p:nvSpPr>
            <p:spPr bwMode="auto">
              <a:xfrm>
                <a:off x="3499" y="7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4" name="Line 1774"/>
              <p:cNvSpPr>
                <a:spLocks noChangeShapeType="1"/>
              </p:cNvSpPr>
              <p:nvPr/>
            </p:nvSpPr>
            <p:spPr bwMode="auto">
              <a:xfrm>
                <a:off x="3504" y="7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5" name="Line 1775"/>
              <p:cNvSpPr>
                <a:spLocks noChangeShapeType="1"/>
              </p:cNvSpPr>
              <p:nvPr/>
            </p:nvSpPr>
            <p:spPr bwMode="auto">
              <a:xfrm>
                <a:off x="3507" y="77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6" name="Line 1776"/>
              <p:cNvSpPr>
                <a:spLocks noChangeShapeType="1"/>
              </p:cNvSpPr>
              <p:nvPr/>
            </p:nvSpPr>
            <p:spPr bwMode="auto">
              <a:xfrm>
                <a:off x="3512" y="77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7" name="Line 1777"/>
              <p:cNvSpPr>
                <a:spLocks noChangeShapeType="1"/>
              </p:cNvSpPr>
              <p:nvPr/>
            </p:nvSpPr>
            <p:spPr bwMode="auto">
              <a:xfrm>
                <a:off x="3517" y="77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8" name="Line 1778"/>
              <p:cNvSpPr>
                <a:spLocks noChangeShapeType="1"/>
              </p:cNvSpPr>
              <p:nvPr/>
            </p:nvSpPr>
            <p:spPr bwMode="auto">
              <a:xfrm>
                <a:off x="3519" y="77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79" name="Freeform 1779"/>
              <p:cNvSpPr>
                <a:spLocks/>
              </p:cNvSpPr>
              <p:nvPr/>
            </p:nvSpPr>
            <p:spPr bwMode="auto">
              <a:xfrm>
                <a:off x="3524" y="78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3 w 8"/>
                  <a:gd name="T3" fmla="*/ 0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3" y="0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0" name="Line 1780"/>
              <p:cNvSpPr>
                <a:spLocks noChangeShapeType="1"/>
              </p:cNvSpPr>
              <p:nvPr/>
            </p:nvSpPr>
            <p:spPr bwMode="auto">
              <a:xfrm>
                <a:off x="3585" y="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1" name="Line 1781"/>
              <p:cNvSpPr>
                <a:spLocks noChangeShapeType="1"/>
              </p:cNvSpPr>
              <p:nvPr/>
            </p:nvSpPr>
            <p:spPr bwMode="auto">
              <a:xfrm>
                <a:off x="3585" y="80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2" name="Line 1782"/>
              <p:cNvSpPr>
                <a:spLocks noChangeShapeType="1"/>
              </p:cNvSpPr>
              <p:nvPr/>
            </p:nvSpPr>
            <p:spPr bwMode="auto">
              <a:xfrm>
                <a:off x="3590" y="808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3" name="Line 1783"/>
              <p:cNvSpPr>
                <a:spLocks noChangeShapeType="1"/>
              </p:cNvSpPr>
              <p:nvPr/>
            </p:nvSpPr>
            <p:spPr bwMode="auto">
              <a:xfrm>
                <a:off x="3596" y="8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4" name="Line 1784"/>
              <p:cNvSpPr>
                <a:spLocks noChangeShapeType="1"/>
              </p:cNvSpPr>
              <p:nvPr/>
            </p:nvSpPr>
            <p:spPr bwMode="auto">
              <a:xfrm>
                <a:off x="3598" y="8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5" name="Line 1785"/>
              <p:cNvSpPr>
                <a:spLocks noChangeShapeType="1"/>
              </p:cNvSpPr>
              <p:nvPr/>
            </p:nvSpPr>
            <p:spPr bwMode="auto">
              <a:xfrm>
                <a:off x="3603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6" name="Line 1786"/>
              <p:cNvSpPr>
                <a:spLocks noChangeShapeType="1"/>
              </p:cNvSpPr>
              <p:nvPr/>
            </p:nvSpPr>
            <p:spPr bwMode="auto">
              <a:xfrm>
                <a:off x="3606" y="81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7" name="Line 1787"/>
              <p:cNvSpPr>
                <a:spLocks noChangeShapeType="1"/>
              </p:cNvSpPr>
              <p:nvPr/>
            </p:nvSpPr>
            <p:spPr bwMode="auto">
              <a:xfrm>
                <a:off x="3611" y="8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8" name="Line 1788"/>
              <p:cNvSpPr>
                <a:spLocks noChangeShapeType="1"/>
              </p:cNvSpPr>
              <p:nvPr/>
            </p:nvSpPr>
            <p:spPr bwMode="auto">
              <a:xfrm>
                <a:off x="3613" y="81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89" name="Line 1789"/>
              <p:cNvSpPr>
                <a:spLocks noChangeShapeType="1"/>
              </p:cNvSpPr>
              <p:nvPr/>
            </p:nvSpPr>
            <p:spPr bwMode="auto">
              <a:xfrm>
                <a:off x="3618" y="82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0" name="Line 1790"/>
              <p:cNvSpPr>
                <a:spLocks noChangeShapeType="1"/>
              </p:cNvSpPr>
              <p:nvPr/>
            </p:nvSpPr>
            <p:spPr bwMode="auto">
              <a:xfrm>
                <a:off x="3621" y="8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1" name="Line 1791"/>
              <p:cNvSpPr>
                <a:spLocks noChangeShapeType="1"/>
              </p:cNvSpPr>
              <p:nvPr/>
            </p:nvSpPr>
            <p:spPr bwMode="auto">
              <a:xfrm>
                <a:off x="3626" y="8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2" name="Line 1792"/>
              <p:cNvSpPr>
                <a:spLocks noChangeShapeType="1"/>
              </p:cNvSpPr>
              <p:nvPr/>
            </p:nvSpPr>
            <p:spPr bwMode="auto">
              <a:xfrm>
                <a:off x="3629" y="82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3" name="Freeform 1793"/>
              <p:cNvSpPr>
                <a:spLocks/>
              </p:cNvSpPr>
              <p:nvPr/>
            </p:nvSpPr>
            <p:spPr bwMode="auto">
              <a:xfrm>
                <a:off x="3634" y="82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4" name="Line 1794"/>
              <p:cNvSpPr>
                <a:spLocks noChangeShapeType="1"/>
              </p:cNvSpPr>
              <p:nvPr/>
            </p:nvSpPr>
            <p:spPr bwMode="auto">
              <a:xfrm>
                <a:off x="3690" y="85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5" name="Line 1795"/>
              <p:cNvSpPr>
                <a:spLocks noChangeShapeType="1"/>
              </p:cNvSpPr>
              <p:nvPr/>
            </p:nvSpPr>
            <p:spPr bwMode="auto">
              <a:xfrm>
                <a:off x="3692" y="8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6" name="Line 1796"/>
              <p:cNvSpPr>
                <a:spLocks noChangeShapeType="1"/>
              </p:cNvSpPr>
              <p:nvPr/>
            </p:nvSpPr>
            <p:spPr bwMode="auto">
              <a:xfrm>
                <a:off x="3695" y="85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7" name="Line 1797"/>
              <p:cNvSpPr>
                <a:spLocks noChangeShapeType="1"/>
              </p:cNvSpPr>
              <p:nvPr/>
            </p:nvSpPr>
            <p:spPr bwMode="auto">
              <a:xfrm>
                <a:off x="3700" y="8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8" name="Line 1798"/>
              <p:cNvSpPr>
                <a:spLocks noChangeShapeType="1"/>
              </p:cNvSpPr>
              <p:nvPr/>
            </p:nvSpPr>
            <p:spPr bwMode="auto">
              <a:xfrm>
                <a:off x="3702" y="85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99" name="Line 1799"/>
              <p:cNvSpPr>
                <a:spLocks noChangeShapeType="1"/>
              </p:cNvSpPr>
              <p:nvPr/>
            </p:nvSpPr>
            <p:spPr bwMode="auto">
              <a:xfrm>
                <a:off x="3707" y="85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0" name="Line 1800"/>
              <p:cNvSpPr>
                <a:spLocks noChangeShapeType="1"/>
              </p:cNvSpPr>
              <p:nvPr/>
            </p:nvSpPr>
            <p:spPr bwMode="auto">
              <a:xfrm>
                <a:off x="3710" y="85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1" name="Line 1801"/>
              <p:cNvSpPr>
                <a:spLocks noChangeShapeType="1"/>
              </p:cNvSpPr>
              <p:nvPr/>
            </p:nvSpPr>
            <p:spPr bwMode="auto">
              <a:xfrm>
                <a:off x="3715" y="8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2" name="Line 1802"/>
              <p:cNvSpPr>
                <a:spLocks noChangeShapeType="1"/>
              </p:cNvSpPr>
              <p:nvPr/>
            </p:nvSpPr>
            <p:spPr bwMode="auto">
              <a:xfrm>
                <a:off x="3718" y="86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3" name="Line 1803"/>
              <p:cNvSpPr>
                <a:spLocks noChangeShapeType="1"/>
              </p:cNvSpPr>
              <p:nvPr/>
            </p:nvSpPr>
            <p:spPr bwMode="auto">
              <a:xfrm>
                <a:off x="3723" y="8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4" name="Line 1804"/>
              <p:cNvSpPr>
                <a:spLocks noChangeShapeType="1"/>
              </p:cNvSpPr>
              <p:nvPr/>
            </p:nvSpPr>
            <p:spPr bwMode="auto">
              <a:xfrm>
                <a:off x="3725" y="86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5" name="Line 1805"/>
              <p:cNvSpPr>
                <a:spLocks noChangeShapeType="1"/>
              </p:cNvSpPr>
              <p:nvPr/>
            </p:nvSpPr>
            <p:spPr bwMode="auto">
              <a:xfrm>
                <a:off x="3730" y="8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6" name="Line 1806"/>
              <p:cNvSpPr>
                <a:spLocks noChangeShapeType="1"/>
              </p:cNvSpPr>
              <p:nvPr/>
            </p:nvSpPr>
            <p:spPr bwMode="auto">
              <a:xfrm>
                <a:off x="3733" y="86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7" name="Freeform 1807"/>
              <p:cNvSpPr>
                <a:spLocks/>
              </p:cNvSpPr>
              <p:nvPr/>
            </p:nvSpPr>
            <p:spPr bwMode="auto">
              <a:xfrm>
                <a:off x="3738" y="87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8" name="Line 1808"/>
              <p:cNvSpPr>
                <a:spLocks noChangeShapeType="1"/>
              </p:cNvSpPr>
              <p:nvPr/>
            </p:nvSpPr>
            <p:spPr bwMode="auto">
              <a:xfrm>
                <a:off x="3796" y="8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09" name="Line 1809"/>
              <p:cNvSpPr>
                <a:spLocks noChangeShapeType="1"/>
              </p:cNvSpPr>
              <p:nvPr/>
            </p:nvSpPr>
            <p:spPr bwMode="auto">
              <a:xfrm>
                <a:off x="3799" y="89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0" name="Line 1810"/>
              <p:cNvSpPr>
                <a:spLocks noChangeShapeType="1"/>
              </p:cNvSpPr>
              <p:nvPr/>
            </p:nvSpPr>
            <p:spPr bwMode="auto">
              <a:xfrm>
                <a:off x="3801" y="902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1" name="Line 1811"/>
              <p:cNvSpPr>
                <a:spLocks noChangeShapeType="1"/>
              </p:cNvSpPr>
              <p:nvPr/>
            </p:nvSpPr>
            <p:spPr bwMode="auto">
              <a:xfrm>
                <a:off x="3807" y="90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612" name="Group 1812"/>
            <p:cNvGrpSpPr>
              <a:grpSpLocks/>
            </p:cNvGrpSpPr>
            <p:nvPr/>
          </p:nvGrpSpPr>
          <p:grpSpPr bwMode="auto">
            <a:xfrm>
              <a:off x="3809" y="904"/>
              <a:ext cx="924" cy="692"/>
              <a:chOff x="3809" y="904"/>
              <a:chExt cx="924" cy="692"/>
            </a:xfrm>
          </p:grpSpPr>
          <p:sp>
            <p:nvSpPr>
              <p:cNvPr id="78613" name="Line 1813"/>
              <p:cNvSpPr>
                <a:spLocks noChangeShapeType="1"/>
              </p:cNvSpPr>
              <p:nvPr/>
            </p:nvSpPr>
            <p:spPr bwMode="auto">
              <a:xfrm>
                <a:off x="3809" y="90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4" name="Line 1814"/>
              <p:cNvSpPr>
                <a:spLocks noChangeShapeType="1"/>
              </p:cNvSpPr>
              <p:nvPr/>
            </p:nvSpPr>
            <p:spPr bwMode="auto">
              <a:xfrm>
                <a:off x="3814" y="9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5" name="Line 1815"/>
              <p:cNvSpPr>
                <a:spLocks noChangeShapeType="1"/>
              </p:cNvSpPr>
              <p:nvPr/>
            </p:nvSpPr>
            <p:spPr bwMode="auto">
              <a:xfrm>
                <a:off x="3817" y="90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6" name="Line 1816"/>
              <p:cNvSpPr>
                <a:spLocks noChangeShapeType="1"/>
              </p:cNvSpPr>
              <p:nvPr/>
            </p:nvSpPr>
            <p:spPr bwMode="auto">
              <a:xfrm>
                <a:off x="3819" y="90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7" name="Line 1817"/>
              <p:cNvSpPr>
                <a:spLocks noChangeShapeType="1"/>
              </p:cNvSpPr>
              <p:nvPr/>
            </p:nvSpPr>
            <p:spPr bwMode="auto">
              <a:xfrm>
                <a:off x="3824" y="9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8" name="Line 1818"/>
              <p:cNvSpPr>
                <a:spLocks noChangeShapeType="1"/>
              </p:cNvSpPr>
              <p:nvPr/>
            </p:nvSpPr>
            <p:spPr bwMode="auto">
              <a:xfrm>
                <a:off x="3827" y="9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19" name="Line 1819"/>
              <p:cNvSpPr>
                <a:spLocks noChangeShapeType="1"/>
              </p:cNvSpPr>
              <p:nvPr/>
            </p:nvSpPr>
            <p:spPr bwMode="auto">
              <a:xfrm>
                <a:off x="3829" y="914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0" name="Line 1820"/>
              <p:cNvSpPr>
                <a:spLocks noChangeShapeType="1"/>
              </p:cNvSpPr>
              <p:nvPr/>
            </p:nvSpPr>
            <p:spPr bwMode="auto">
              <a:xfrm>
                <a:off x="3835" y="9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1" name="Line 1821"/>
              <p:cNvSpPr>
                <a:spLocks noChangeShapeType="1"/>
              </p:cNvSpPr>
              <p:nvPr/>
            </p:nvSpPr>
            <p:spPr bwMode="auto">
              <a:xfrm>
                <a:off x="3837" y="9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2" name="Line 1822"/>
              <p:cNvSpPr>
                <a:spLocks noChangeShapeType="1"/>
              </p:cNvSpPr>
              <p:nvPr/>
            </p:nvSpPr>
            <p:spPr bwMode="auto">
              <a:xfrm>
                <a:off x="3840" y="91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3" name="Freeform 1823"/>
              <p:cNvSpPr>
                <a:spLocks/>
              </p:cNvSpPr>
              <p:nvPr/>
            </p:nvSpPr>
            <p:spPr bwMode="auto">
              <a:xfrm>
                <a:off x="3845" y="92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4" name="Line 1824"/>
              <p:cNvSpPr>
                <a:spLocks noChangeShapeType="1"/>
              </p:cNvSpPr>
              <p:nvPr/>
            </p:nvSpPr>
            <p:spPr bwMode="auto">
              <a:xfrm>
                <a:off x="3898" y="9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5" name="Line 1825"/>
              <p:cNvSpPr>
                <a:spLocks noChangeShapeType="1"/>
              </p:cNvSpPr>
              <p:nvPr/>
            </p:nvSpPr>
            <p:spPr bwMode="auto">
              <a:xfrm>
                <a:off x="3901" y="95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6" name="Line 1826"/>
              <p:cNvSpPr>
                <a:spLocks noChangeShapeType="1"/>
              </p:cNvSpPr>
              <p:nvPr/>
            </p:nvSpPr>
            <p:spPr bwMode="auto">
              <a:xfrm>
                <a:off x="3903" y="9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7" name="Line 1827"/>
              <p:cNvSpPr>
                <a:spLocks noChangeShapeType="1"/>
              </p:cNvSpPr>
              <p:nvPr/>
            </p:nvSpPr>
            <p:spPr bwMode="auto">
              <a:xfrm>
                <a:off x="3906" y="95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8" name="Line 1828"/>
              <p:cNvSpPr>
                <a:spLocks noChangeShapeType="1"/>
              </p:cNvSpPr>
              <p:nvPr/>
            </p:nvSpPr>
            <p:spPr bwMode="auto">
              <a:xfrm>
                <a:off x="3911" y="95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29" name="Line 1829"/>
              <p:cNvSpPr>
                <a:spLocks noChangeShapeType="1"/>
              </p:cNvSpPr>
              <p:nvPr/>
            </p:nvSpPr>
            <p:spPr bwMode="auto">
              <a:xfrm>
                <a:off x="3913" y="95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0" name="Line 1830"/>
              <p:cNvSpPr>
                <a:spLocks noChangeShapeType="1"/>
              </p:cNvSpPr>
              <p:nvPr/>
            </p:nvSpPr>
            <p:spPr bwMode="auto">
              <a:xfrm>
                <a:off x="3916" y="9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1" name="Line 1831"/>
              <p:cNvSpPr>
                <a:spLocks noChangeShapeType="1"/>
              </p:cNvSpPr>
              <p:nvPr/>
            </p:nvSpPr>
            <p:spPr bwMode="auto">
              <a:xfrm>
                <a:off x="3918" y="963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2" name="Line 1832"/>
              <p:cNvSpPr>
                <a:spLocks noChangeShapeType="1"/>
              </p:cNvSpPr>
              <p:nvPr/>
            </p:nvSpPr>
            <p:spPr bwMode="auto">
              <a:xfrm>
                <a:off x="3924" y="9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3" name="Line 1833"/>
              <p:cNvSpPr>
                <a:spLocks noChangeShapeType="1"/>
              </p:cNvSpPr>
              <p:nvPr/>
            </p:nvSpPr>
            <p:spPr bwMode="auto">
              <a:xfrm>
                <a:off x="3926" y="9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4" name="Line 1834"/>
              <p:cNvSpPr>
                <a:spLocks noChangeShapeType="1"/>
              </p:cNvSpPr>
              <p:nvPr/>
            </p:nvSpPr>
            <p:spPr bwMode="auto">
              <a:xfrm>
                <a:off x="3929" y="9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5" name="Line 1835"/>
              <p:cNvSpPr>
                <a:spLocks noChangeShapeType="1"/>
              </p:cNvSpPr>
              <p:nvPr/>
            </p:nvSpPr>
            <p:spPr bwMode="auto">
              <a:xfrm>
                <a:off x="3931" y="9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6" name="Line 1836"/>
              <p:cNvSpPr>
                <a:spLocks noChangeShapeType="1"/>
              </p:cNvSpPr>
              <p:nvPr/>
            </p:nvSpPr>
            <p:spPr bwMode="auto">
              <a:xfrm>
                <a:off x="3936" y="97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7" name="Line 1837"/>
              <p:cNvSpPr>
                <a:spLocks noChangeShapeType="1"/>
              </p:cNvSpPr>
              <p:nvPr/>
            </p:nvSpPr>
            <p:spPr bwMode="auto">
              <a:xfrm>
                <a:off x="3939" y="97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8" name="Freeform 1838"/>
              <p:cNvSpPr>
                <a:spLocks/>
              </p:cNvSpPr>
              <p:nvPr/>
            </p:nvSpPr>
            <p:spPr bwMode="auto">
              <a:xfrm>
                <a:off x="3941" y="975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39" name="Line 1839"/>
              <p:cNvSpPr>
                <a:spLocks noChangeShapeType="1"/>
              </p:cNvSpPr>
              <p:nvPr/>
            </p:nvSpPr>
            <p:spPr bwMode="auto">
              <a:xfrm>
                <a:off x="3997" y="100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0" name="Line 1840"/>
              <p:cNvSpPr>
                <a:spLocks noChangeShapeType="1"/>
              </p:cNvSpPr>
              <p:nvPr/>
            </p:nvSpPr>
            <p:spPr bwMode="auto">
              <a:xfrm>
                <a:off x="4000" y="10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1" name="Line 1841"/>
              <p:cNvSpPr>
                <a:spLocks noChangeShapeType="1"/>
              </p:cNvSpPr>
              <p:nvPr/>
            </p:nvSpPr>
            <p:spPr bwMode="auto">
              <a:xfrm>
                <a:off x="4002" y="101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2" name="Line 1842"/>
              <p:cNvSpPr>
                <a:spLocks noChangeShapeType="1"/>
              </p:cNvSpPr>
              <p:nvPr/>
            </p:nvSpPr>
            <p:spPr bwMode="auto">
              <a:xfrm>
                <a:off x="4005" y="10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3" name="Line 1843"/>
              <p:cNvSpPr>
                <a:spLocks noChangeShapeType="1"/>
              </p:cNvSpPr>
              <p:nvPr/>
            </p:nvSpPr>
            <p:spPr bwMode="auto">
              <a:xfrm>
                <a:off x="4007" y="10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4" name="Line 1844"/>
              <p:cNvSpPr>
                <a:spLocks noChangeShapeType="1"/>
              </p:cNvSpPr>
              <p:nvPr/>
            </p:nvSpPr>
            <p:spPr bwMode="auto">
              <a:xfrm>
                <a:off x="4012" y="101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5" name="Line 1845"/>
              <p:cNvSpPr>
                <a:spLocks noChangeShapeType="1"/>
              </p:cNvSpPr>
              <p:nvPr/>
            </p:nvSpPr>
            <p:spPr bwMode="auto">
              <a:xfrm>
                <a:off x="4015" y="10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6" name="Line 1846"/>
              <p:cNvSpPr>
                <a:spLocks noChangeShapeType="1"/>
              </p:cNvSpPr>
              <p:nvPr/>
            </p:nvSpPr>
            <p:spPr bwMode="auto">
              <a:xfrm>
                <a:off x="4018" y="101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7" name="Line 1847"/>
              <p:cNvSpPr>
                <a:spLocks noChangeShapeType="1"/>
              </p:cNvSpPr>
              <p:nvPr/>
            </p:nvSpPr>
            <p:spPr bwMode="auto">
              <a:xfrm>
                <a:off x="4020" y="10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8" name="Line 1848"/>
              <p:cNvSpPr>
                <a:spLocks noChangeShapeType="1"/>
              </p:cNvSpPr>
              <p:nvPr/>
            </p:nvSpPr>
            <p:spPr bwMode="auto">
              <a:xfrm>
                <a:off x="4023" y="102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49" name="Line 1849"/>
              <p:cNvSpPr>
                <a:spLocks noChangeShapeType="1"/>
              </p:cNvSpPr>
              <p:nvPr/>
            </p:nvSpPr>
            <p:spPr bwMode="auto">
              <a:xfrm>
                <a:off x="4028" y="10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0" name="Line 1850"/>
              <p:cNvSpPr>
                <a:spLocks noChangeShapeType="1"/>
              </p:cNvSpPr>
              <p:nvPr/>
            </p:nvSpPr>
            <p:spPr bwMode="auto">
              <a:xfrm>
                <a:off x="4030" y="10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1" name="Line 1851"/>
              <p:cNvSpPr>
                <a:spLocks noChangeShapeType="1"/>
              </p:cNvSpPr>
              <p:nvPr/>
            </p:nvSpPr>
            <p:spPr bwMode="auto">
              <a:xfrm>
                <a:off x="4033" y="10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2" name="Line 1852"/>
              <p:cNvSpPr>
                <a:spLocks noChangeShapeType="1"/>
              </p:cNvSpPr>
              <p:nvPr/>
            </p:nvSpPr>
            <p:spPr bwMode="auto">
              <a:xfrm>
                <a:off x="4035" y="103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3" name="Line 1853"/>
              <p:cNvSpPr>
                <a:spLocks noChangeShapeType="1"/>
              </p:cNvSpPr>
              <p:nvPr/>
            </p:nvSpPr>
            <p:spPr bwMode="auto">
              <a:xfrm>
                <a:off x="4040" y="10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4" name="Freeform 1854"/>
              <p:cNvSpPr>
                <a:spLocks/>
              </p:cNvSpPr>
              <p:nvPr/>
            </p:nvSpPr>
            <p:spPr bwMode="auto">
              <a:xfrm>
                <a:off x="4043" y="103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5" name="Line 1855"/>
              <p:cNvSpPr>
                <a:spLocks noChangeShapeType="1"/>
              </p:cNvSpPr>
              <p:nvPr/>
            </p:nvSpPr>
            <p:spPr bwMode="auto">
              <a:xfrm>
                <a:off x="4096" y="10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6" name="Line 1856"/>
              <p:cNvSpPr>
                <a:spLocks noChangeShapeType="1"/>
              </p:cNvSpPr>
              <p:nvPr/>
            </p:nvSpPr>
            <p:spPr bwMode="auto">
              <a:xfrm>
                <a:off x="4096" y="10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7" name="Line 1857"/>
              <p:cNvSpPr>
                <a:spLocks noChangeShapeType="1"/>
              </p:cNvSpPr>
              <p:nvPr/>
            </p:nvSpPr>
            <p:spPr bwMode="auto">
              <a:xfrm>
                <a:off x="4099" y="10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8" name="Line 1858"/>
              <p:cNvSpPr>
                <a:spLocks noChangeShapeType="1"/>
              </p:cNvSpPr>
              <p:nvPr/>
            </p:nvSpPr>
            <p:spPr bwMode="auto">
              <a:xfrm>
                <a:off x="4104" y="10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59" name="Line 1859"/>
              <p:cNvSpPr>
                <a:spLocks noChangeShapeType="1"/>
              </p:cNvSpPr>
              <p:nvPr/>
            </p:nvSpPr>
            <p:spPr bwMode="auto">
              <a:xfrm>
                <a:off x="4107" y="107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0" name="Line 1860"/>
              <p:cNvSpPr>
                <a:spLocks noChangeShapeType="1"/>
              </p:cNvSpPr>
              <p:nvPr/>
            </p:nvSpPr>
            <p:spPr bwMode="auto">
              <a:xfrm>
                <a:off x="4109" y="107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1" name="Line 1861"/>
              <p:cNvSpPr>
                <a:spLocks noChangeShapeType="1"/>
              </p:cNvSpPr>
              <p:nvPr/>
            </p:nvSpPr>
            <p:spPr bwMode="auto">
              <a:xfrm>
                <a:off x="4112" y="107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2" name="Line 1862"/>
              <p:cNvSpPr>
                <a:spLocks noChangeShapeType="1"/>
              </p:cNvSpPr>
              <p:nvPr/>
            </p:nvSpPr>
            <p:spPr bwMode="auto">
              <a:xfrm>
                <a:off x="4114" y="107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3" name="Line 1863"/>
              <p:cNvSpPr>
                <a:spLocks noChangeShapeType="1"/>
              </p:cNvSpPr>
              <p:nvPr/>
            </p:nvSpPr>
            <p:spPr bwMode="auto">
              <a:xfrm>
                <a:off x="4117" y="108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4" name="Line 1864"/>
              <p:cNvSpPr>
                <a:spLocks noChangeShapeType="1"/>
              </p:cNvSpPr>
              <p:nvPr/>
            </p:nvSpPr>
            <p:spPr bwMode="auto">
              <a:xfrm>
                <a:off x="4122" y="108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5" name="Line 1865"/>
              <p:cNvSpPr>
                <a:spLocks noChangeShapeType="1"/>
              </p:cNvSpPr>
              <p:nvPr/>
            </p:nvSpPr>
            <p:spPr bwMode="auto">
              <a:xfrm>
                <a:off x="4124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6" name="Line 1866"/>
              <p:cNvSpPr>
                <a:spLocks noChangeShapeType="1"/>
              </p:cNvSpPr>
              <p:nvPr/>
            </p:nvSpPr>
            <p:spPr bwMode="auto">
              <a:xfrm>
                <a:off x="4127" y="10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7" name="Line 1867"/>
              <p:cNvSpPr>
                <a:spLocks noChangeShapeType="1"/>
              </p:cNvSpPr>
              <p:nvPr/>
            </p:nvSpPr>
            <p:spPr bwMode="auto">
              <a:xfrm>
                <a:off x="4129" y="108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8" name="Line 1868"/>
              <p:cNvSpPr>
                <a:spLocks noChangeShapeType="1"/>
              </p:cNvSpPr>
              <p:nvPr/>
            </p:nvSpPr>
            <p:spPr bwMode="auto">
              <a:xfrm>
                <a:off x="4132" y="108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69" name="Line 1869"/>
              <p:cNvSpPr>
                <a:spLocks noChangeShapeType="1"/>
              </p:cNvSpPr>
              <p:nvPr/>
            </p:nvSpPr>
            <p:spPr bwMode="auto">
              <a:xfrm>
                <a:off x="4134" y="109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0" name="Line 1870"/>
              <p:cNvSpPr>
                <a:spLocks noChangeShapeType="1"/>
              </p:cNvSpPr>
              <p:nvPr/>
            </p:nvSpPr>
            <p:spPr bwMode="auto">
              <a:xfrm>
                <a:off x="4137" y="109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1" name="Freeform 1871"/>
              <p:cNvSpPr>
                <a:spLocks/>
              </p:cNvSpPr>
              <p:nvPr/>
            </p:nvSpPr>
            <p:spPr bwMode="auto">
              <a:xfrm>
                <a:off x="4142" y="109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2" name="Line 1872"/>
              <p:cNvSpPr>
                <a:spLocks noChangeShapeType="1"/>
              </p:cNvSpPr>
              <p:nvPr/>
            </p:nvSpPr>
            <p:spPr bwMode="auto">
              <a:xfrm>
                <a:off x="4195" y="11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3" name="Line 1873"/>
              <p:cNvSpPr>
                <a:spLocks noChangeShapeType="1"/>
              </p:cNvSpPr>
              <p:nvPr/>
            </p:nvSpPr>
            <p:spPr bwMode="auto">
              <a:xfrm>
                <a:off x="4195" y="11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4" name="Line 1874"/>
              <p:cNvSpPr>
                <a:spLocks noChangeShapeType="1"/>
              </p:cNvSpPr>
              <p:nvPr/>
            </p:nvSpPr>
            <p:spPr bwMode="auto">
              <a:xfrm>
                <a:off x="4198" y="113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5" name="Line 1875"/>
              <p:cNvSpPr>
                <a:spLocks noChangeShapeType="1"/>
              </p:cNvSpPr>
              <p:nvPr/>
            </p:nvSpPr>
            <p:spPr bwMode="auto">
              <a:xfrm>
                <a:off x="4201" y="11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6" name="Line 1876"/>
              <p:cNvSpPr>
                <a:spLocks noChangeShapeType="1"/>
              </p:cNvSpPr>
              <p:nvPr/>
            </p:nvSpPr>
            <p:spPr bwMode="auto">
              <a:xfrm>
                <a:off x="4203" y="11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7" name="Line 1877"/>
              <p:cNvSpPr>
                <a:spLocks noChangeShapeType="1"/>
              </p:cNvSpPr>
              <p:nvPr/>
            </p:nvSpPr>
            <p:spPr bwMode="auto">
              <a:xfrm>
                <a:off x="4206" y="11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8" name="Line 1878"/>
              <p:cNvSpPr>
                <a:spLocks noChangeShapeType="1"/>
              </p:cNvSpPr>
              <p:nvPr/>
            </p:nvSpPr>
            <p:spPr bwMode="auto">
              <a:xfrm>
                <a:off x="4208" y="113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79" name="Line 1879"/>
              <p:cNvSpPr>
                <a:spLocks noChangeShapeType="1"/>
              </p:cNvSpPr>
              <p:nvPr/>
            </p:nvSpPr>
            <p:spPr bwMode="auto">
              <a:xfrm>
                <a:off x="4213" y="113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0" name="Line 1880"/>
              <p:cNvSpPr>
                <a:spLocks noChangeShapeType="1"/>
              </p:cNvSpPr>
              <p:nvPr/>
            </p:nvSpPr>
            <p:spPr bwMode="auto">
              <a:xfrm>
                <a:off x="4216" y="11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1" name="Line 1881"/>
              <p:cNvSpPr>
                <a:spLocks noChangeShapeType="1"/>
              </p:cNvSpPr>
              <p:nvPr/>
            </p:nvSpPr>
            <p:spPr bwMode="auto">
              <a:xfrm>
                <a:off x="4218" y="11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2" name="Line 1882"/>
              <p:cNvSpPr>
                <a:spLocks noChangeShapeType="1"/>
              </p:cNvSpPr>
              <p:nvPr/>
            </p:nvSpPr>
            <p:spPr bwMode="auto">
              <a:xfrm>
                <a:off x="4221" y="11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3" name="Line 1883"/>
              <p:cNvSpPr>
                <a:spLocks noChangeShapeType="1"/>
              </p:cNvSpPr>
              <p:nvPr/>
            </p:nvSpPr>
            <p:spPr bwMode="auto">
              <a:xfrm>
                <a:off x="4223" y="11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4" name="Line 1884"/>
              <p:cNvSpPr>
                <a:spLocks noChangeShapeType="1"/>
              </p:cNvSpPr>
              <p:nvPr/>
            </p:nvSpPr>
            <p:spPr bwMode="auto">
              <a:xfrm>
                <a:off x="4226" y="114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5" name="Line 1885"/>
              <p:cNvSpPr>
                <a:spLocks noChangeShapeType="1"/>
              </p:cNvSpPr>
              <p:nvPr/>
            </p:nvSpPr>
            <p:spPr bwMode="auto">
              <a:xfrm>
                <a:off x="4229" y="11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6" name="Line 1886"/>
              <p:cNvSpPr>
                <a:spLocks noChangeShapeType="1"/>
              </p:cNvSpPr>
              <p:nvPr/>
            </p:nvSpPr>
            <p:spPr bwMode="auto">
              <a:xfrm>
                <a:off x="4231" y="11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7" name="Line 1887"/>
              <p:cNvSpPr>
                <a:spLocks noChangeShapeType="1"/>
              </p:cNvSpPr>
              <p:nvPr/>
            </p:nvSpPr>
            <p:spPr bwMode="auto">
              <a:xfrm>
                <a:off x="4234" y="115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8" name="Line 1888"/>
              <p:cNvSpPr>
                <a:spLocks noChangeShapeType="1"/>
              </p:cNvSpPr>
              <p:nvPr/>
            </p:nvSpPr>
            <p:spPr bwMode="auto">
              <a:xfrm>
                <a:off x="4236" y="115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89" name="Freeform 1889"/>
              <p:cNvSpPr>
                <a:spLocks/>
              </p:cNvSpPr>
              <p:nvPr/>
            </p:nvSpPr>
            <p:spPr bwMode="auto">
              <a:xfrm>
                <a:off x="4239" y="115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0" name="Line 1890"/>
              <p:cNvSpPr>
                <a:spLocks noChangeShapeType="1"/>
              </p:cNvSpPr>
              <p:nvPr/>
            </p:nvSpPr>
            <p:spPr bwMode="auto">
              <a:xfrm>
                <a:off x="4292" y="11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1" name="Line 1891"/>
              <p:cNvSpPr>
                <a:spLocks noChangeShapeType="1"/>
              </p:cNvSpPr>
              <p:nvPr/>
            </p:nvSpPr>
            <p:spPr bwMode="auto">
              <a:xfrm>
                <a:off x="4292" y="11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2" name="Line 1892"/>
              <p:cNvSpPr>
                <a:spLocks noChangeShapeType="1"/>
              </p:cNvSpPr>
              <p:nvPr/>
            </p:nvSpPr>
            <p:spPr bwMode="auto">
              <a:xfrm>
                <a:off x="4295" y="119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3" name="Line 1893"/>
              <p:cNvSpPr>
                <a:spLocks noChangeShapeType="1"/>
              </p:cNvSpPr>
              <p:nvPr/>
            </p:nvSpPr>
            <p:spPr bwMode="auto">
              <a:xfrm>
                <a:off x="4297" y="119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4" name="Line 1894"/>
              <p:cNvSpPr>
                <a:spLocks noChangeShapeType="1"/>
              </p:cNvSpPr>
              <p:nvPr/>
            </p:nvSpPr>
            <p:spPr bwMode="auto">
              <a:xfrm>
                <a:off x="4300" y="11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5" name="Line 1895"/>
              <p:cNvSpPr>
                <a:spLocks noChangeShapeType="1"/>
              </p:cNvSpPr>
              <p:nvPr/>
            </p:nvSpPr>
            <p:spPr bwMode="auto">
              <a:xfrm>
                <a:off x="4302" y="119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6" name="Line 1896"/>
              <p:cNvSpPr>
                <a:spLocks noChangeShapeType="1"/>
              </p:cNvSpPr>
              <p:nvPr/>
            </p:nvSpPr>
            <p:spPr bwMode="auto">
              <a:xfrm>
                <a:off x="4305" y="120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7" name="Line 1897"/>
              <p:cNvSpPr>
                <a:spLocks noChangeShapeType="1"/>
              </p:cNvSpPr>
              <p:nvPr/>
            </p:nvSpPr>
            <p:spPr bwMode="auto">
              <a:xfrm>
                <a:off x="4307" y="12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8" name="Line 1898"/>
              <p:cNvSpPr>
                <a:spLocks noChangeShapeType="1"/>
              </p:cNvSpPr>
              <p:nvPr/>
            </p:nvSpPr>
            <p:spPr bwMode="auto">
              <a:xfrm>
                <a:off x="4310" y="12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99" name="Line 1899"/>
              <p:cNvSpPr>
                <a:spLocks noChangeShapeType="1"/>
              </p:cNvSpPr>
              <p:nvPr/>
            </p:nvSpPr>
            <p:spPr bwMode="auto">
              <a:xfrm>
                <a:off x="4312" y="120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0" name="Line 1900"/>
              <p:cNvSpPr>
                <a:spLocks noChangeShapeType="1"/>
              </p:cNvSpPr>
              <p:nvPr/>
            </p:nvSpPr>
            <p:spPr bwMode="auto">
              <a:xfrm>
                <a:off x="4315" y="12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1" name="Line 1901"/>
              <p:cNvSpPr>
                <a:spLocks noChangeShapeType="1"/>
              </p:cNvSpPr>
              <p:nvPr/>
            </p:nvSpPr>
            <p:spPr bwMode="auto">
              <a:xfrm>
                <a:off x="4318" y="12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2" name="Line 1902"/>
              <p:cNvSpPr>
                <a:spLocks noChangeShapeType="1"/>
              </p:cNvSpPr>
              <p:nvPr/>
            </p:nvSpPr>
            <p:spPr bwMode="auto">
              <a:xfrm>
                <a:off x="4320" y="12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3" name="Line 1903"/>
              <p:cNvSpPr>
                <a:spLocks noChangeShapeType="1"/>
              </p:cNvSpPr>
              <p:nvPr/>
            </p:nvSpPr>
            <p:spPr bwMode="auto">
              <a:xfrm>
                <a:off x="4323" y="12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4" name="Line 1904"/>
              <p:cNvSpPr>
                <a:spLocks noChangeShapeType="1"/>
              </p:cNvSpPr>
              <p:nvPr/>
            </p:nvSpPr>
            <p:spPr bwMode="auto">
              <a:xfrm>
                <a:off x="4325" y="12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5" name="Line 1905"/>
              <p:cNvSpPr>
                <a:spLocks noChangeShapeType="1"/>
              </p:cNvSpPr>
              <p:nvPr/>
            </p:nvSpPr>
            <p:spPr bwMode="auto">
              <a:xfrm>
                <a:off x="4328" y="12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6" name="Line 1906"/>
              <p:cNvSpPr>
                <a:spLocks noChangeShapeType="1"/>
              </p:cNvSpPr>
              <p:nvPr/>
            </p:nvSpPr>
            <p:spPr bwMode="auto">
              <a:xfrm>
                <a:off x="4330" y="12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7" name="Freeform 1907"/>
              <p:cNvSpPr>
                <a:spLocks/>
              </p:cNvSpPr>
              <p:nvPr/>
            </p:nvSpPr>
            <p:spPr bwMode="auto">
              <a:xfrm>
                <a:off x="4333" y="121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8" name="Line 1908"/>
              <p:cNvSpPr>
                <a:spLocks noChangeShapeType="1"/>
              </p:cNvSpPr>
              <p:nvPr/>
            </p:nvSpPr>
            <p:spPr bwMode="auto">
              <a:xfrm>
                <a:off x="4386" y="12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09" name="Line 1909"/>
              <p:cNvSpPr>
                <a:spLocks noChangeShapeType="1"/>
              </p:cNvSpPr>
              <p:nvPr/>
            </p:nvSpPr>
            <p:spPr bwMode="auto">
              <a:xfrm>
                <a:off x="4386" y="125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0" name="Line 1910"/>
              <p:cNvSpPr>
                <a:spLocks noChangeShapeType="1"/>
              </p:cNvSpPr>
              <p:nvPr/>
            </p:nvSpPr>
            <p:spPr bwMode="auto">
              <a:xfrm>
                <a:off x="4389" y="12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1" name="Line 1911"/>
              <p:cNvSpPr>
                <a:spLocks noChangeShapeType="1"/>
              </p:cNvSpPr>
              <p:nvPr/>
            </p:nvSpPr>
            <p:spPr bwMode="auto">
              <a:xfrm>
                <a:off x="4391" y="126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2" name="Line 1912"/>
              <p:cNvSpPr>
                <a:spLocks noChangeShapeType="1"/>
              </p:cNvSpPr>
              <p:nvPr/>
            </p:nvSpPr>
            <p:spPr bwMode="auto">
              <a:xfrm>
                <a:off x="4394" y="12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3" name="Line 1913"/>
              <p:cNvSpPr>
                <a:spLocks noChangeShapeType="1"/>
              </p:cNvSpPr>
              <p:nvPr/>
            </p:nvSpPr>
            <p:spPr bwMode="auto">
              <a:xfrm>
                <a:off x="4396" y="12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4" name="Line 1914"/>
              <p:cNvSpPr>
                <a:spLocks noChangeShapeType="1"/>
              </p:cNvSpPr>
              <p:nvPr/>
            </p:nvSpPr>
            <p:spPr bwMode="auto">
              <a:xfrm>
                <a:off x="4399" y="12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5" name="Line 1915"/>
              <p:cNvSpPr>
                <a:spLocks noChangeShapeType="1"/>
              </p:cNvSpPr>
              <p:nvPr/>
            </p:nvSpPr>
            <p:spPr bwMode="auto">
              <a:xfrm>
                <a:off x="4401" y="12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6" name="Line 1916"/>
              <p:cNvSpPr>
                <a:spLocks noChangeShapeType="1"/>
              </p:cNvSpPr>
              <p:nvPr/>
            </p:nvSpPr>
            <p:spPr bwMode="auto">
              <a:xfrm>
                <a:off x="4404" y="12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7" name="Line 1917"/>
              <p:cNvSpPr>
                <a:spLocks noChangeShapeType="1"/>
              </p:cNvSpPr>
              <p:nvPr/>
            </p:nvSpPr>
            <p:spPr bwMode="auto">
              <a:xfrm>
                <a:off x="4406" y="12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8" name="Line 1918"/>
              <p:cNvSpPr>
                <a:spLocks noChangeShapeType="1"/>
              </p:cNvSpPr>
              <p:nvPr/>
            </p:nvSpPr>
            <p:spPr bwMode="auto">
              <a:xfrm>
                <a:off x="4409" y="127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19" name="Line 1919"/>
              <p:cNvSpPr>
                <a:spLocks noChangeShapeType="1"/>
              </p:cNvSpPr>
              <p:nvPr/>
            </p:nvSpPr>
            <p:spPr bwMode="auto">
              <a:xfrm>
                <a:off x="4412" y="12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0" name="Line 1920"/>
              <p:cNvSpPr>
                <a:spLocks noChangeShapeType="1"/>
              </p:cNvSpPr>
              <p:nvPr/>
            </p:nvSpPr>
            <p:spPr bwMode="auto">
              <a:xfrm>
                <a:off x="4412" y="12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1" name="Line 1921"/>
              <p:cNvSpPr>
                <a:spLocks noChangeShapeType="1"/>
              </p:cNvSpPr>
              <p:nvPr/>
            </p:nvSpPr>
            <p:spPr bwMode="auto">
              <a:xfrm>
                <a:off x="4414" y="12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2" name="Line 1922"/>
              <p:cNvSpPr>
                <a:spLocks noChangeShapeType="1"/>
              </p:cNvSpPr>
              <p:nvPr/>
            </p:nvSpPr>
            <p:spPr bwMode="auto">
              <a:xfrm>
                <a:off x="4417" y="12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3" name="Line 1923"/>
              <p:cNvSpPr>
                <a:spLocks noChangeShapeType="1"/>
              </p:cNvSpPr>
              <p:nvPr/>
            </p:nvSpPr>
            <p:spPr bwMode="auto">
              <a:xfrm>
                <a:off x="4419" y="12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4" name="Line 1924"/>
              <p:cNvSpPr>
                <a:spLocks noChangeShapeType="1"/>
              </p:cNvSpPr>
              <p:nvPr/>
            </p:nvSpPr>
            <p:spPr bwMode="auto">
              <a:xfrm>
                <a:off x="4422" y="128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5" name="Line 1925"/>
              <p:cNvSpPr>
                <a:spLocks noChangeShapeType="1"/>
              </p:cNvSpPr>
              <p:nvPr/>
            </p:nvSpPr>
            <p:spPr bwMode="auto">
              <a:xfrm>
                <a:off x="4424" y="12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6" name="Line 1926"/>
              <p:cNvSpPr>
                <a:spLocks noChangeShapeType="1"/>
              </p:cNvSpPr>
              <p:nvPr/>
            </p:nvSpPr>
            <p:spPr bwMode="auto">
              <a:xfrm>
                <a:off x="4427" y="12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7" name="Freeform 1927"/>
              <p:cNvSpPr>
                <a:spLocks/>
              </p:cNvSpPr>
              <p:nvPr/>
            </p:nvSpPr>
            <p:spPr bwMode="auto">
              <a:xfrm>
                <a:off x="4429" y="129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8" name="Line 1928"/>
              <p:cNvSpPr>
                <a:spLocks noChangeShapeType="1"/>
              </p:cNvSpPr>
              <p:nvPr/>
            </p:nvSpPr>
            <p:spPr bwMode="auto">
              <a:xfrm>
                <a:off x="4475" y="132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29" name="Line 1929"/>
              <p:cNvSpPr>
                <a:spLocks noChangeShapeType="1"/>
              </p:cNvSpPr>
              <p:nvPr/>
            </p:nvSpPr>
            <p:spPr bwMode="auto">
              <a:xfrm>
                <a:off x="4478" y="132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0" name="Line 1930"/>
              <p:cNvSpPr>
                <a:spLocks noChangeShapeType="1"/>
              </p:cNvSpPr>
              <p:nvPr/>
            </p:nvSpPr>
            <p:spPr bwMode="auto">
              <a:xfrm>
                <a:off x="4478" y="133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1" name="Line 1931"/>
              <p:cNvSpPr>
                <a:spLocks noChangeShapeType="1"/>
              </p:cNvSpPr>
              <p:nvPr/>
            </p:nvSpPr>
            <p:spPr bwMode="auto">
              <a:xfrm>
                <a:off x="4480" y="13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2" name="Line 1932"/>
              <p:cNvSpPr>
                <a:spLocks noChangeShapeType="1"/>
              </p:cNvSpPr>
              <p:nvPr/>
            </p:nvSpPr>
            <p:spPr bwMode="auto">
              <a:xfrm>
                <a:off x="4483" y="133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3" name="Line 1933"/>
              <p:cNvSpPr>
                <a:spLocks noChangeShapeType="1"/>
              </p:cNvSpPr>
              <p:nvPr/>
            </p:nvSpPr>
            <p:spPr bwMode="auto">
              <a:xfrm>
                <a:off x="4485" y="13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4" name="Line 1934"/>
              <p:cNvSpPr>
                <a:spLocks noChangeShapeType="1"/>
              </p:cNvSpPr>
              <p:nvPr/>
            </p:nvSpPr>
            <p:spPr bwMode="auto">
              <a:xfrm>
                <a:off x="4488" y="13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5" name="Line 1935"/>
              <p:cNvSpPr>
                <a:spLocks noChangeShapeType="1"/>
              </p:cNvSpPr>
              <p:nvPr/>
            </p:nvSpPr>
            <p:spPr bwMode="auto">
              <a:xfrm>
                <a:off x="4490" y="13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6" name="Line 1936"/>
              <p:cNvSpPr>
                <a:spLocks noChangeShapeType="1"/>
              </p:cNvSpPr>
              <p:nvPr/>
            </p:nvSpPr>
            <p:spPr bwMode="auto">
              <a:xfrm>
                <a:off x="4490" y="13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7" name="Line 1937"/>
              <p:cNvSpPr>
                <a:spLocks noChangeShapeType="1"/>
              </p:cNvSpPr>
              <p:nvPr/>
            </p:nvSpPr>
            <p:spPr bwMode="auto">
              <a:xfrm>
                <a:off x="4493" y="134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8" name="Line 1938"/>
              <p:cNvSpPr>
                <a:spLocks noChangeShapeType="1"/>
              </p:cNvSpPr>
              <p:nvPr/>
            </p:nvSpPr>
            <p:spPr bwMode="auto">
              <a:xfrm>
                <a:off x="4495" y="134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39" name="Line 1939"/>
              <p:cNvSpPr>
                <a:spLocks noChangeShapeType="1"/>
              </p:cNvSpPr>
              <p:nvPr/>
            </p:nvSpPr>
            <p:spPr bwMode="auto">
              <a:xfrm>
                <a:off x="4498" y="134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0" name="Line 1940"/>
              <p:cNvSpPr>
                <a:spLocks noChangeShapeType="1"/>
              </p:cNvSpPr>
              <p:nvPr/>
            </p:nvSpPr>
            <p:spPr bwMode="auto">
              <a:xfrm>
                <a:off x="4501" y="13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1" name="Line 1941"/>
              <p:cNvSpPr>
                <a:spLocks noChangeShapeType="1"/>
              </p:cNvSpPr>
              <p:nvPr/>
            </p:nvSpPr>
            <p:spPr bwMode="auto">
              <a:xfrm>
                <a:off x="4501" y="134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2" name="Line 1942"/>
              <p:cNvSpPr>
                <a:spLocks noChangeShapeType="1"/>
              </p:cNvSpPr>
              <p:nvPr/>
            </p:nvSpPr>
            <p:spPr bwMode="auto">
              <a:xfrm>
                <a:off x="4503" y="13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3" name="Line 1943"/>
              <p:cNvSpPr>
                <a:spLocks noChangeShapeType="1"/>
              </p:cNvSpPr>
              <p:nvPr/>
            </p:nvSpPr>
            <p:spPr bwMode="auto">
              <a:xfrm>
                <a:off x="4506" y="135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4" name="Line 1944"/>
              <p:cNvSpPr>
                <a:spLocks noChangeShapeType="1"/>
              </p:cNvSpPr>
              <p:nvPr/>
            </p:nvSpPr>
            <p:spPr bwMode="auto">
              <a:xfrm>
                <a:off x="4508" y="13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5" name="Line 1945"/>
              <p:cNvSpPr>
                <a:spLocks noChangeShapeType="1"/>
              </p:cNvSpPr>
              <p:nvPr/>
            </p:nvSpPr>
            <p:spPr bwMode="auto">
              <a:xfrm>
                <a:off x="4511" y="13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6" name="Line 1946"/>
              <p:cNvSpPr>
                <a:spLocks noChangeShapeType="1"/>
              </p:cNvSpPr>
              <p:nvPr/>
            </p:nvSpPr>
            <p:spPr bwMode="auto">
              <a:xfrm>
                <a:off x="4511" y="13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7" name="Line 1947"/>
              <p:cNvSpPr>
                <a:spLocks noChangeShapeType="1"/>
              </p:cNvSpPr>
              <p:nvPr/>
            </p:nvSpPr>
            <p:spPr bwMode="auto">
              <a:xfrm>
                <a:off x="4513" y="135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8" name="Line 1948"/>
              <p:cNvSpPr>
                <a:spLocks noChangeShapeType="1"/>
              </p:cNvSpPr>
              <p:nvPr/>
            </p:nvSpPr>
            <p:spPr bwMode="auto">
              <a:xfrm>
                <a:off x="4516" y="13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49" name="Freeform 1949"/>
              <p:cNvSpPr>
                <a:spLocks/>
              </p:cNvSpPr>
              <p:nvPr/>
            </p:nvSpPr>
            <p:spPr bwMode="auto">
              <a:xfrm>
                <a:off x="4518" y="1364"/>
                <a:ext cx="3" cy="1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0" name="Line 1950"/>
              <p:cNvSpPr>
                <a:spLocks noChangeShapeType="1"/>
              </p:cNvSpPr>
              <p:nvPr/>
            </p:nvSpPr>
            <p:spPr bwMode="auto">
              <a:xfrm>
                <a:off x="4562" y="140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1" name="Line 1951"/>
              <p:cNvSpPr>
                <a:spLocks noChangeShapeType="1"/>
              </p:cNvSpPr>
              <p:nvPr/>
            </p:nvSpPr>
            <p:spPr bwMode="auto">
              <a:xfrm>
                <a:off x="4564" y="140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2" name="Line 1952"/>
              <p:cNvSpPr>
                <a:spLocks noChangeShapeType="1"/>
              </p:cNvSpPr>
              <p:nvPr/>
            </p:nvSpPr>
            <p:spPr bwMode="auto">
              <a:xfrm>
                <a:off x="4567" y="14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3" name="Line 1953"/>
              <p:cNvSpPr>
                <a:spLocks noChangeShapeType="1"/>
              </p:cNvSpPr>
              <p:nvPr/>
            </p:nvSpPr>
            <p:spPr bwMode="auto">
              <a:xfrm>
                <a:off x="4567" y="14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4" name="Line 1954"/>
              <p:cNvSpPr>
                <a:spLocks noChangeShapeType="1"/>
              </p:cNvSpPr>
              <p:nvPr/>
            </p:nvSpPr>
            <p:spPr bwMode="auto">
              <a:xfrm>
                <a:off x="4569" y="141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5" name="Line 1955"/>
              <p:cNvSpPr>
                <a:spLocks noChangeShapeType="1"/>
              </p:cNvSpPr>
              <p:nvPr/>
            </p:nvSpPr>
            <p:spPr bwMode="auto">
              <a:xfrm>
                <a:off x="4572" y="14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6" name="Line 1956"/>
              <p:cNvSpPr>
                <a:spLocks noChangeShapeType="1"/>
              </p:cNvSpPr>
              <p:nvPr/>
            </p:nvSpPr>
            <p:spPr bwMode="auto">
              <a:xfrm>
                <a:off x="4572" y="14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7" name="Line 1957"/>
              <p:cNvSpPr>
                <a:spLocks noChangeShapeType="1"/>
              </p:cNvSpPr>
              <p:nvPr/>
            </p:nvSpPr>
            <p:spPr bwMode="auto">
              <a:xfrm>
                <a:off x="4574" y="141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8" name="Line 1958"/>
              <p:cNvSpPr>
                <a:spLocks noChangeShapeType="1"/>
              </p:cNvSpPr>
              <p:nvPr/>
            </p:nvSpPr>
            <p:spPr bwMode="auto">
              <a:xfrm>
                <a:off x="4577" y="14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59" name="Line 1959"/>
              <p:cNvSpPr>
                <a:spLocks noChangeShapeType="1"/>
              </p:cNvSpPr>
              <p:nvPr/>
            </p:nvSpPr>
            <p:spPr bwMode="auto">
              <a:xfrm>
                <a:off x="4577" y="141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0" name="Line 1960"/>
              <p:cNvSpPr>
                <a:spLocks noChangeShapeType="1"/>
              </p:cNvSpPr>
              <p:nvPr/>
            </p:nvSpPr>
            <p:spPr bwMode="auto">
              <a:xfrm>
                <a:off x="4579" y="14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1" name="Line 1961"/>
              <p:cNvSpPr>
                <a:spLocks noChangeShapeType="1"/>
              </p:cNvSpPr>
              <p:nvPr/>
            </p:nvSpPr>
            <p:spPr bwMode="auto">
              <a:xfrm>
                <a:off x="4582" y="14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2" name="Line 1962"/>
              <p:cNvSpPr>
                <a:spLocks noChangeShapeType="1"/>
              </p:cNvSpPr>
              <p:nvPr/>
            </p:nvSpPr>
            <p:spPr bwMode="auto">
              <a:xfrm>
                <a:off x="4584" y="14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3" name="Line 1963"/>
              <p:cNvSpPr>
                <a:spLocks noChangeShapeType="1"/>
              </p:cNvSpPr>
              <p:nvPr/>
            </p:nvSpPr>
            <p:spPr bwMode="auto">
              <a:xfrm>
                <a:off x="4584" y="14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4" name="Line 1964"/>
              <p:cNvSpPr>
                <a:spLocks noChangeShapeType="1"/>
              </p:cNvSpPr>
              <p:nvPr/>
            </p:nvSpPr>
            <p:spPr bwMode="auto">
              <a:xfrm>
                <a:off x="4587" y="14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5" name="Line 1965"/>
              <p:cNvSpPr>
                <a:spLocks noChangeShapeType="1"/>
              </p:cNvSpPr>
              <p:nvPr/>
            </p:nvSpPr>
            <p:spPr bwMode="auto">
              <a:xfrm>
                <a:off x="4590" y="14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6" name="Line 1966"/>
              <p:cNvSpPr>
                <a:spLocks noChangeShapeType="1"/>
              </p:cNvSpPr>
              <p:nvPr/>
            </p:nvSpPr>
            <p:spPr bwMode="auto">
              <a:xfrm>
                <a:off x="4590" y="14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7" name="Line 1967"/>
              <p:cNvSpPr>
                <a:spLocks noChangeShapeType="1"/>
              </p:cNvSpPr>
              <p:nvPr/>
            </p:nvSpPr>
            <p:spPr bwMode="auto">
              <a:xfrm>
                <a:off x="4592" y="14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8" name="Line 1968"/>
              <p:cNvSpPr>
                <a:spLocks noChangeShapeType="1"/>
              </p:cNvSpPr>
              <p:nvPr/>
            </p:nvSpPr>
            <p:spPr bwMode="auto">
              <a:xfrm>
                <a:off x="4595" y="14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69" name="Line 1969"/>
              <p:cNvSpPr>
                <a:spLocks noChangeShapeType="1"/>
              </p:cNvSpPr>
              <p:nvPr/>
            </p:nvSpPr>
            <p:spPr bwMode="auto">
              <a:xfrm>
                <a:off x="4595" y="143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0" name="Line 1970"/>
              <p:cNvSpPr>
                <a:spLocks noChangeShapeType="1"/>
              </p:cNvSpPr>
              <p:nvPr/>
            </p:nvSpPr>
            <p:spPr bwMode="auto">
              <a:xfrm>
                <a:off x="4597" y="14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1" name="Line 1971"/>
              <p:cNvSpPr>
                <a:spLocks noChangeShapeType="1"/>
              </p:cNvSpPr>
              <p:nvPr/>
            </p:nvSpPr>
            <p:spPr bwMode="auto">
              <a:xfrm>
                <a:off x="4600" y="14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2" name="Line 1972"/>
              <p:cNvSpPr>
                <a:spLocks noChangeShapeType="1"/>
              </p:cNvSpPr>
              <p:nvPr/>
            </p:nvSpPr>
            <p:spPr bwMode="auto">
              <a:xfrm>
                <a:off x="4600" y="144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3" name="Freeform 1973"/>
              <p:cNvSpPr>
                <a:spLocks/>
              </p:cNvSpPr>
              <p:nvPr/>
            </p:nvSpPr>
            <p:spPr bwMode="auto">
              <a:xfrm>
                <a:off x="4602" y="1443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4" name="Line 1974"/>
              <p:cNvSpPr>
                <a:spLocks noChangeShapeType="1"/>
              </p:cNvSpPr>
              <p:nvPr/>
            </p:nvSpPr>
            <p:spPr bwMode="auto">
              <a:xfrm>
                <a:off x="4643" y="148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5" name="Line 1975"/>
              <p:cNvSpPr>
                <a:spLocks noChangeShapeType="1"/>
              </p:cNvSpPr>
              <p:nvPr/>
            </p:nvSpPr>
            <p:spPr bwMode="auto">
              <a:xfrm>
                <a:off x="4645" y="14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6" name="Line 1976"/>
              <p:cNvSpPr>
                <a:spLocks noChangeShapeType="1"/>
              </p:cNvSpPr>
              <p:nvPr/>
            </p:nvSpPr>
            <p:spPr bwMode="auto">
              <a:xfrm>
                <a:off x="4645" y="14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7" name="Line 1977"/>
              <p:cNvSpPr>
                <a:spLocks noChangeShapeType="1"/>
              </p:cNvSpPr>
              <p:nvPr/>
            </p:nvSpPr>
            <p:spPr bwMode="auto">
              <a:xfrm>
                <a:off x="4648" y="14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8" name="Line 1978"/>
              <p:cNvSpPr>
                <a:spLocks noChangeShapeType="1"/>
              </p:cNvSpPr>
              <p:nvPr/>
            </p:nvSpPr>
            <p:spPr bwMode="auto">
              <a:xfrm>
                <a:off x="4648" y="14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79" name="Line 1979"/>
              <p:cNvSpPr>
                <a:spLocks noChangeShapeType="1"/>
              </p:cNvSpPr>
              <p:nvPr/>
            </p:nvSpPr>
            <p:spPr bwMode="auto">
              <a:xfrm>
                <a:off x="4651" y="149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0" name="Line 1980"/>
              <p:cNvSpPr>
                <a:spLocks noChangeShapeType="1"/>
              </p:cNvSpPr>
              <p:nvPr/>
            </p:nvSpPr>
            <p:spPr bwMode="auto">
              <a:xfrm>
                <a:off x="4653" y="14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1" name="Line 1981"/>
              <p:cNvSpPr>
                <a:spLocks noChangeShapeType="1"/>
              </p:cNvSpPr>
              <p:nvPr/>
            </p:nvSpPr>
            <p:spPr bwMode="auto">
              <a:xfrm>
                <a:off x="4653" y="14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2" name="Line 1982"/>
              <p:cNvSpPr>
                <a:spLocks noChangeShapeType="1"/>
              </p:cNvSpPr>
              <p:nvPr/>
            </p:nvSpPr>
            <p:spPr bwMode="auto">
              <a:xfrm>
                <a:off x="4656" y="14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3" name="Line 1983"/>
              <p:cNvSpPr>
                <a:spLocks noChangeShapeType="1"/>
              </p:cNvSpPr>
              <p:nvPr/>
            </p:nvSpPr>
            <p:spPr bwMode="auto">
              <a:xfrm>
                <a:off x="4656" y="14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4" name="Line 1984"/>
              <p:cNvSpPr>
                <a:spLocks noChangeShapeType="1"/>
              </p:cNvSpPr>
              <p:nvPr/>
            </p:nvSpPr>
            <p:spPr bwMode="auto">
              <a:xfrm>
                <a:off x="4658" y="15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5" name="Line 1985"/>
              <p:cNvSpPr>
                <a:spLocks noChangeShapeType="1"/>
              </p:cNvSpPr>
              <p:nvPr/>
            </p:nvSpPr>
            <p:spPr bwMode="auto">
              <a:xfrm>
                <a:off x="4658" y="150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6" name="Line 1986"/>
              <p:cNvSpPr>
                <a:spLocks noChangeShapeType="1"/>
              </p:cNvSpPr>
              <p:nvPr/>
            </p:nvSpPr>
            <p:spPr bwMode="auto">
              <a:xfrm>
                <a:off x="4661" y="15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7" name="Line 1987"/>
              <p:cNvSpPr>
                <a:spLocks noChangeShapeType="1"/>
              </p:cNvSpPr>
              <p:nvPr/>
            </p:nvSpPr>
            <p:spPr bwMode="auto">
              <a:xfrm>
                <a:off x="4663" y="15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8" name="Line 1988"/>
              <p:cNvSpPr>
                <a:spLocks noChangeShapeType="1"/>
              </p:cNvSpPr>
              <p:nvPr/>
            </p:nvSpPr>
            <p:spPr bwMode="auto">
              <a:xfrm>
                <a:off x="4663" y="150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89" name="Line 1989"/>
              <p:cNvSpPr>
                <a:spLocks noChangeShapeType="1"/>
              </p:cNvSpPr>
              <p:nvPr/>
            </p:nvSpPr>
            <p:spPr bwMode="auto">
              <a:xfrm>
                <a:off x="4666" y="15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0" name="Line 1990"/>
              <p:cNvSpPr>
                <a:spLocks noChangeShapeType="1"/>
              </p:cNvSpPr>
              <p:nvPr/>
            </p:nvSpPr>
            <p:spPr bwMode="auto">
              <a:xfrm>
                <a:off x="4666" y="15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1" name="Line 1991"/>
              <p:cNvSpPr>
                <a:spLocks noChangeShapeType="1"/>
              </p:cNvSpPr>
              <p:nvPr/>
            </p:nvSpPr>
            <p:spPr bwMode="auto">
              <a:xfrm>
                <a:off x="4668" y="151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2" name="Line 1992"/>
              <p:cNvSpPr>
                <a:spLocks noChangeShapeType="1"/>
              </p:cNvSpPr>
              <p:nvPr/>
            </p:nvSpPr>
            <p:spPr bwMode="auto">
              <a:xfrm>
                <a:off x="4671" y="15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3" name="Line 1993"/>
              <p:cNvSpPr>
                <a:spLocks noChangeShapeType="1"/>
              </p:cNvSpPr>
              <p:nvPr/>
            </p:nvSpPr>
            <p:spPr bwMode="auto">
              <a:xfrm>
                <a:off x="4671" y="15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4" name="Line 1994"/>
              <p:cNvSpPr>
                <a:spLocks noChangeShapeType="1"/>
              </p:cNvSpPr>
              <p:nvPr/>
            </p:nvSpPr>
            <p:spPr bwMode="auto">
              <a:xfrm>
                <a:off x="4673" y="15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5" name="Line 1995"/>
              <p:cNvSpPr>
                <a:spLocks noChangeShapeType="1"/>
              </p:cNvSpPr>
              <p:nvPr/>
            </p:nvSpPr>
            <p:spPr bwMode="auto">
              <a:xfrm>
                <a:off x="4673" y="15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6" name="Line 1996"/>
              <p:cNvSpPr>
                <a:spLocks noChangeShapeType="1"/>
              </p:cNvSpPr>
              <p:nvPr/>
            </p:nvSpPr>
            <p:spPr bwMode="auto">
              <a:xfrm>
                <a:off x="4676" y="15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7" name="Line 1997"/>
              <p:cNvSpPr>
                <a:spLocks noChangeShapeType="1"/>
              </p:cNvSpPr>
              <p:nvPr/>
            </p:nvSpPr>
            <p:spPr bwMode="auto">
              <a:xfrm>
                <a:off x="4676" y="152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8" name="Line 1998"/>
              <p:cNvSpPr>
                <a:spLocks noChangeShapeType="1"/>
              </p:cNvSpPr>
              <p:nvPr/>
            </p:nvSpPr>
            <p:spPr bwMode="auto">
              <a:xfrm>
                <a:off x="4678" y="15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99" name="Freeform 1999"/>
              <p:cNvSpPr>
                <a:spLocks/>
              </p:cNvSpPr>
              <p:nvPr/>
            </p:nvSpPr>
            <p:spPr bwMode="auto">
              <a:xfrm>
                <a:off x="4678" y="15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0" name="Line 2000"/>
              <p:cNvSpPr>
                <a:spLocks noChangeShapeType="1"/>
              </p:cNvSpPr>
              <p:nvPr/>
            </p:nvSpPr>
            <p:spPr bwMode="auto">
              <a:xfrm>
                <a:off x="4717" y="15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1" name="Line 2001"/>
              <p:cNvSpPr>
                <a:spLocks noChangeShapeType="1"/>
              </p:cNvSpPr>
              <p:nvPr/>
            </p:nvSpPr>
            <p:spPr bwMode="auto">
              <a:xfrm>
                <a:off x="4717" y="15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2" name="Line 2002"/>
              <p:cNvSpPr>
                <a:spLocks noChangeShapeType="1"/>
              </p:cNvSpPr>
              <p:nvPr/>
            </p:nvSpPr>
            <p:spPr bwMode="auto">
              <a:xfrm>
                <a:off x="4719" y="15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3" name="Line 2003"/>
              <p:cNvSpPr>
                <a:spLocks noChangeShapeType="1"/>
              </p:cNvSpPr>
              <p:nvPr/>
            </p:nvSpPr>
            <p:spPr bwMode="auto">
              <a:xfrm>
                <a:off x="4722" y="15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4" name="Line 2004"/>
              <p:cNvSpPr>
                <a:spLocks noChangeShapeType="1"/>
              </p:cNvSpPr>
              <p:nvPr/>
            </p:nvSpPr>
            <p:spPr bwMode="auto">
              <a:xfrm>
                <a:off x="4722" y="15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5" name="Line 2005"/>
              <p:cNvSpPr>
                <a:spLocks noChangeShapeType="1"/>
              </p:cNvSpPr>
              <p:nvPr/>
            </p:nvSpPr>
            <p:spPr bwMode="auto">
              <a:xfrm>
                <a:off x="4722" y="15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6" name="Line 2006"/>
              <p:cNvSpPr>
                <a:spLocks noChangeShapeType="1"/>
              </p:cNvSpPr>
              <p:nvPr/>
            </p:nvSpPr>
            <p:spPr bwMode="auto">
              <a:xfrm>
                <a:off x="4724" y="15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7" name="Line 2007"/>
              <p:cNvSpPr>
                <a:spLocks noChangeShapeType="1"/>
              </p:cNvSpPr>
              <p:nvPr/>
            </p:nvSpPr>
            <p:spPr bwMode="auto">
              <a:xfrm>
                <a:off x="4724" y="15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8" name="Line 2008"/>
              <p:cNvSpPr>
                <a:spLocks noChangeShapeType="1"/>
              </p:cNvSpPr>
              <p:nvPr/>
            </p:nvSpPr>
            <p:spPr bwMode="auto">
              <a:xfrm>
                <a:off x="4727" y="15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09" name="Line 2009"/>
              <p:cNvSpPr>
                <a:spLocks noChangeShapeType="1"/>
              </p:cNvSpPr>
              <p:nvPr/>
            </p:nvSpPr>
            <p:spPr bwMode="auto">
              <a:xfrm>
                <a:off x="4727" y="158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0" name="Line 2010"/>
              <p:cNvSpPr>
                <a:spLocks noChangeShapeType="1"/>
              </p:cNvSpPr>
              <p:nvPr/>
            </p:nvSpPr>
            <p:spPr bwMode="auto">
              <a:xfrm>
                <a:off x="4729" y="15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1" name="Line 2011"/>
              <p:cNvSpPr>
                <a:spLocks noChangeShapeType="1"/>
              </p:cNvSpPr>
              <p:nvPr/>
            </p:nvSpPr>
            <p:spPr bwMode="auto">
              <a:xfrm>
                <a:off x="4729" y="159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2" name="Line 2012"/>
              <p:cNvSpPr>
                <a:spLocks noChangeShapeType="1"/>
              </p:cNvSpPr>
              <p:nvPr/>
            </p:nvSpPr>
            <p:spPr bwMode="auto">
              <a:xfrm>
                <a:off x="4732" y="159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813" name="Group 2013"/>
            <p:cNvGrpSpPr>
              <a:grpSpLocks/>
            </p:cNvGrpSpPr>
            <p:nvPr/>
          </p:nvGrpSpPr>
          <p:grpSpPr bwMode="auto">
            <a:xfrm>
              <a:off x="4732" y="1596"/>
              <a:ext cx="219" cy="653"/>
              <a:chOff x="4732" y="1596"/>
              <a:chExt cx="219" cy="653"/>
            </a:xfrm>
          </p:grpSpPr>
          <p:sp>
            <p:nvSpPr>
              <p:cNvPr id="78814" name="Line 2014"/>
              <p:cNvSpPr>
                <a:spLocks noChangeShapeType="1"/>
              </p:cNvSpPr>
              <p:nvPr/>
            </p:nvSpPr>
            <p:spPr bwMode="auto">
              <a:xfrm>
                <a:off x="4732" y="159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5" name="Line 2015"/>
              <p:cNvSpPr>
                <a:spLocks noChangeShapeType="1"/>
              </p:cNvSpPr>
              <p:nvPr/>
            </p:nvSpPr>
            <p:spPr bwMode="auto">
              <a:xfrm>
                <a:off x="4734" y="15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6" name="Line 2016"/>
              <p:cNvSpPr>
                <a:spLocks noChangeShapeType="1"/>
              </p:cNvSpPr>
              <p:nvPr/>
            </p:nvSpPr>
            <p:spPr bwMode="auto">
              <a:xfrm>
                <a:off x="4734" y="15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7" name="Line 2017"/>
              <p:cNvSpPr>
                <a:spLocks noChangeShapeType="1"/>
              </p:cNvSpPr>
              <p:nvPr/>
            </p:nvSpPr>
            <p:spPr bwMode="auto">
              <a:xfrm>
                <a:off x="4737" y="16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8" name="Line 2018"/>
              <p:cNvSpPr>
                <a:spLocks noChangeShapeType="1"/>
              </p:cNvSpPr>
              <p:nvPr/>
            </p:nvSpPr>
            <p:spPr bwMode="auto">
              <a:xfrm>
                <a:off x="4737" y="160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19" name="Line 2019"/>
              <p:cNvSpPr>
                <a:spLocks noChangeShapeType="1"/>
              </p:cNvSpPr>
              <p:nvPr/>
            </p:nvSpPr>
            <p:spPr bwMode="auto">
              <a:xfrm>
                <a:off x="4739" y="16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0" name="Line 2020"/>
              <p:cNvSpPr>
                <a:spLocks noChangeShapeType="1"/>
              </p:cNvSpPr>
              <p:nvPr/>
            </p:nvSpPr>
            <p:spPr bwMode="auto">
              <a:xfrm>
                <a:off x="4739" y="16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1" name="Line 2021"/>
              <p:cNvSpPr>
                <a:spLocks noChangeShapeType="1"/>
              </p:cNvSpPr>
              <p:nvPr/>
            </p:nvSpPr>
            <p:spPr bwMode="auto">
              <a:xfrm>
                <a:off x="4739" y="160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2" name="Line 2022"/>
              <p:cNvSpPr>
                <a:spLocks noChangeShapeType="1"/>
              </p:cNvSpPr>
              <p:nvPr/>
            </p:nvSpPr>
            <p:spPr bwMode="auto">
              <a:xfrm>
                <a:off x="4742" y="16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3" name="Line 2023"/>
              <p:cNvSpPr>
                <a:spLocks noChangeShapeType="1"/>
              </p:cNvSpPr>
              <p:nvPr/>
            </p:nvSpPr>
            <p:spPr bwMode="auto">
              <a:xfrm>
                <a:off x="4742" y="16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4" name="Line 2024"/>
              <p:cNvSpPr>
                <a:spLocks noChangeShapeType="1"/>
              </p:cNvSpPr>
              <p:nvPr/>
            </p:nvSpPr>
            <p:spPr bwMode="auto">
              <a:xfrm>
                <a:off x="4745" y="16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5" name="Line 2025"/>
              <p:cNvSpPr>
                <a:spLocks noChangeShapeType="1"/>
              </p:cNvSpPr>
              <p:nvPr/>
            </p:nvSpPr>
            <p:spPr bwMode="auto">
              <a:xfrm>
                <a:off x="4745" y="161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6" name="Line 2026"/>
              <p:cNvSpPr>
                <a:spLocks noChangeShapeType="1"/>
              </p:cNvSpPr>
              <p:nvPr/>
            </p:nvSpPr>
            <p:spPr bwMode="auto">
              <a:xfrm>
                <a:off x="4747" y="16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7" name="Line 2027"/>
              <p:cNvSpPr>
                <a:spLocks noChangeShapeType="1"/>
              </p:cNvSpPr>
              <p:nvPr/>
            </p:nvSpPr>
            <p:spPr bwMode="auto">
              <a:xfrm>
                <a:off x="4747" y="16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8" name="Line 2028"/>
              <p:cNvSpPr>
                <a:spLocks noChangeShapeType="1"/>
              </p:cNvSpPr>
              <p:nvPr/>
            </p:nvSpPr>
            <p:spPr bwMode="auto">
              <a:xfrm>
                <a:off x="4750" y="16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29" name="Line 2029"/>
              <p:cNvSpPr>
                <a:spLocks noChangeShapeType="1"/>
              </p:cNvSpPr>
              <p:nvPr/>
            </p:nvSpPr>
            <p:spPr bwMode="auto">
              <a:xfrm>
                <a:off x="4750" y="162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0" name="Line 2030"/>
              <p:cNvSpPr>
                <a:spLocks noChangeShapeType="1"/>
              </p:cNvSpPr>
              <p:nvPr/>
            </p:nvSpPr>
            <p:spPr bwMode="auto">
              <a:xfrm>
                <a:off x="4750" y="16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1" name="Line 2031"/>
              <p:cNvSpPr>
                <a:spLocks noChangeShapeType="1"/>
              </p:cNvSpPr>
              <p:nvPr/>
            </p:nvSpPr>
            <p:spPr bwMode="auto">
              <a:xfrm>
                <a:off x="4752" y="16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2" name="Line 2032"/>
              <p:cNvSpPr>
                <a:spLocks noChangeShapeType="1"/>
              </p:cNvSpPr>
              <p:nvPr/>
            </p:nvSpPr>
            <p:spPr bwMode="auto">
              <a:xfrm>
                <a:off x="4752" y="16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3" name="Line 2033"/>
              <p:cNvSpPr>
                <a:spLocks noChangeShapeType="1"/>
              </p:cNvSpPr>
              <p:nvPr/>
            </p:nvSpPr>
            <p:spPr bwMode="auto">
              <a:xfrm>
                <a:off x="4755" y="16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4" name="Freeform 2034"/>
              <p:cNvSpPr>
                <a:spLocks/>
              </p:cNvSpPr>
              <p:nvPr/>
            </p:nvSpPr>
            <p:spPr bwMode="auto">
              <a:xfrm>
                <a:off x="4755" y="162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5" name="Line 2035"/>
              <p:cNvSpPr>
                <a:spLocks noChangeShapeType="1"/>
              </p:cNvSpPr>
              <p:nvPr/>
            </p:nvSpPr>
            <p:spPr bwMode="auto">
              <a:xfrm>
                <a:off x="4788" y="16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6" name="Line 2036"/>
              <p:cNvSpPr>
                <a:spLocks noChangeShapeType="1"/>
              </p:cNvSpPr>
              <p:nvPr/>
            </p:nvSpPr>
            <p:spPr bwMode="auto">
              <a:xfrm>
                <a:off x="4788" y="16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7" name="Line 2037"/>
              <p:cNvSpPr>
                <a:spLocks noChangeShapeType="1"/>
              </p:cNvSpPr>
              <p:nvPr/>
            </p:nvSpPr>
            <p:spPr bwMode="auto">
              <a:xfrm>
                <a:off x="4788" y="16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8" name="Line 2038"/>
              <p:cNvSpPr>
                <a:spLocks noChangeShapeType="1"/>
              </p:cNvSpPr>
              <p:nvPr/>
            </p:nvSpPr>
            <p:spPr bwMode="auto">
              <a:xfrm>
                <a:off x="4788" y="168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39" name="Line 2039"/>
              <p:cNvSpPr>
                <a:spLocks noChangeShapeType="1"/>
              </p:cNvSpPr>
              <p:nvPr/>
            </p:nvSpPr>
            <p:spPr bwMode="auto">
              <a:xfrm>
                <a:off x="4790" y="16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0" name="Line 2040"/>
              <p:cNvSpPr>
                <a:spLocks noChangeShapeType="1"/>
              </p:cNvSpPr>
              <p:nvPr/>
            </p:nvSpPr>
            <p:spPr bwMode="auto">
              <a:xfrm>
                <a:off x="4790" y="16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1" name="Line 2041"/>
              <p:cNvSpPr>
                <a:spLocks noChangeShapeType="1"/>
              </p:cNvSpPr>
              <p:nvPr/>
            </p:nvSpPr>
            <p:spPr bwMode="auto">
              <a:xfrm>
                <a:off x="4790" y="16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2" name="Line 2042"/>
              <p:cNvSpPr>
                <a:spLocks noChangeShapeType="1"/>
              </p:cNvSpPr>
              <p:nvPr/>
            </p:nvSpPr>
            <p:spPr bwMode="auto">
              <a:xfrm>
                <a:off x="4793" y="16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3" name="Line 2043"/>
              <p:cNvSpPr>
                <a:spLocks noChangeShapeType="1"/>
              </p:cNvSpPr>
              <p:nvPr/>
            </p:nvSpPr>
            <p:spPr bwMode="auto">
              <a:xfrm>
                <a:off x="4793" y="16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4" name="Line 2044"/>
              <p:cNvSpPr>
                <a:spLocks noChangeShapeType="1"/>
              </p:cNvSpPr>
              <p:nvPr/>
            </p:nvSpPr>
            <p:spPr bwMode="auto">
              <a:xfrm>
                <a:off x="4793" y="16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5" name="Line 2045"/>
              <p:cNvSpPr>
                <a:spLocks noChangeShapeType="1"/>
              </p:cNvSpPr>
              <p:nvPr/>
            </p:nvSpPr>
            <p:spPr bwMode="auto">
              <a:xfrm>
                <a:off x="4795" y="169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6" name="Line 2046"/>
              <p:cNvSpPr>
                <a:spLocks noChangeShapeType="1"/>
              </p:cNvSpPr>
              <p:nvPr/>
            </p:nvSpPr>
            <p:spPr bwMode="auto">
              <a:xfrm>
                <a:off x="4795" y="16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7" name="Line 2047"/>
              <p:cNvSpPr>
                <a:spLocks noChangeShapeType="1"/>
              </p:cNvSpPr>
              <p:nvPr/>
            </p:nvSpPr>
            <p:spPr bwMode="auto">
              <a:xfrm>
                <a:off x="4795" y="170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8" name="Line 2048"/>
              <p:cNvSpPr>
                <a:spLocks noChangeShapeType="1"/>
              </p:cNvSpPr>
              <p:nvPr/>
            </p:nvSpPr>
            <p:spPr bwMode="auto">
              <a:xfrm>
                <a:off x="4798" y="17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49" name="Line 2049"/>
              <p:cNvSpPr>
                <a:spLocks noChangeShapeType="1"/>
              </p:cNvSpPr>
              <p:nvPr/>
            </p:nvSpPr>
            <p:spPr bwMode="auto">
              <a:xfrm>
                <a:off x="4798" y="17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0" name="Line 2050"/>
              <p:cNvSpPr>
                <a:spLocks noChangeShapeType="1"/>
              </p:cNvSpPr>
              <p:nvPr/>
            </p:nvSpPr>
            <p:spPr bwMode="auto">
              <a:xfrm>
                <a:off x="4800" y="17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1" name="Line 2051"/>
              <p:cNvSpPr>
                <a:spLocks noChangeShapeType="1"/>
              </p:cNvSpPr>
              <p:nvPr/>
            </p:nvSpPr>
            <p:spPr bwMode="auto">
              <a:xfrm>
                <a:off x="4800" y="17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2" name="Line 2052"/>
              <p:cNvSpPr>
                <a:spLocks noChangeShapeType="1"/>
              </p:cNvSpPr>
              <p:nvPr/>
            </p:nvSpPr>
            <p:spPr bwMode="auto">
              <a:xfrm>
                <a:off x="4800" y="17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3" name="Line 2053"/>
              <p:cNvSpPr>
                <a:spLocks noChangeShapeType="1"/>
              </p:cNvSpPr>
              <p:nvPr/>
            </p:nvSpPr>
            <p:spPr bwMode="auto">
              <a:xfrm>
                <a:off x="4803" y="17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4" name="Line 2054"/>
              <p:cNvSpPr>
                <a:spLocks noChangeShapeType="1"/>
              </p:cNvSpPr>
              <p:nvPr/>
            </p:nvSpPr>
            <p:spPr bwMode="auto">
              <a:xfrm>
                <a:off x="4803" y="17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5" name="Line 2055"/>
              <p:cNvSpPr>
                <a:spLocks noChangeShapeType="1"/>
              </p:cNvSpPr>
              <p:nvPr/>
            </p:nvSpPr>
            <p:spPr bwMode="auto">
              <a:xfrm>
                <a:off x="4803" y="17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6" name="Line 2056"/>
              <p:cNvSpPr>
                <a:spLocks noChangeShapeType="1"/>
              </p:cNvSpPr>
              <p:nvPr/>
            </p:nvSpPr>
            <p:spPr bwMode="auto">
              <a:xfrm>
                <a:off x="4806" y="17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7" name="Line 2057"/>
              <p:cNvSpPr>
                <a:spLocks noChangeShapeType="1"/>
              </p:cNvSpPr>
              <p:nvPr/>
            </p:nvSpPr>
            <p:spPr bwMode="auto">
              <a:xfrm>
                <a:off x="4806" y="171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8" name="Line 2058"/>
              <p:cNvSpPr>
                <a:spLocks noChangeShapeType="1"/>
              </p:cNvSpPr>
              <p:nvPr/>
            </p:nvSpPr>
            <p:spPr bwMode="auto">
              <a:xfrm>
                <a:off x="4806" y="171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59" name="Line 2059"/>
              <p:cNvSpPr>
                <a:spLocks noChangeShapeType="1"/>
              </p:cNvSpPr>
              <p:nvPr/>
            </p:nvSpPr>
            <p:spPr bwMode="auto">
              <a:xfrm>
                <a:off x="4808" y="17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0" name="Line 2060"/>
              <p:cNvSpPr>
                <a:spLocks noChangeShapeType="1"/>
              </p:cNvSpPr>
              <p:nvPr/>
            </p:nvSpPr>
            <p:spPr bwMode="auto">
              <a:xfrm>
                <a:off x="4808" y="17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1" name="Line 2061"/>
              <p:cNvSpPr>
                <a:spLocks noChangeShapeType="1"/>
              </p:cNvSpPr>
              <p:nvPr/>
            </p:nvSpPr>
            <p:spPr bwMode="auto">
              <a:xfrm>
                <a:off x="4808" y="17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2" name="Line 2062"/>
              <p:cNvSpPr>
                <a:spLocks noChangeShapeType="1"/>
              </p:cNvSpPr>
              <p:nvPr/>
            </p:nvSpPr>
            <p:spPr bwMode="auto">
              <a:xfrm>
                <a:off x="4811" y="17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3" name="Line 2063"/>
              <p:cNvSpPr>
                <a:spLocks noChangeShapeType="1"/>
              </p:cNvSpPr>
              <p:nvPr/>
            </p:nvSpPr>
            <p:spPr bwMode="auto">
              <a:xfrm>
                <a:off x="4811" y="17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4" name="Line 2064"/>
              <p:cNvSpPr>
                <a:spLocks noChangeShapeType="1"/>
              </p:cNvSpPr>
              <p:nvPr/>
            </p:nvSpPr>
            <p:spPr bwMode="auto">
              <a:xfrm>
                <a:off x="4811" y="172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5" name="Freeform 2065"/>
              <p:cNvSpPr>
                <a:spLocks/>
              </p:cNvSpPr>
              <p:nvPr/>
            </p:nvSpPr>
            <p:spPr bwMode="auto">
              <a:xfrm>
                <a:off x="4813" y="1728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6" name="Line 2066"/>
              <p:cNvSpPr>
                <a:spLocks noChangeShapeType="1"/>
              </p:cNvSpPr>
              <p:nvPr/>
            </p:nvSpPr>
            <p:spPr bwMode="auto">
              <a:xfrm>
                <a:off x="4839" y="17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7" name="Line 2067"/>
              <p:cNvSpPr>
                <a:spLocks noChangeShapeType="1"/>
              </p:cNvSpPr>
              <p:nvPr/>
            </p:nvSpPr>
            <p:spPr bwMode="auto">
              <a:xfrm>
                <a:off x="4839" y="17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8" name="Line 2068"/>
              <p:cNvSpPr>
                <a:spLocks noChangeShapeType="1"/>
              </p:cNvSpPr>
              <p:nvPr/>
            </p:nvSpPr>
            <p:spPr bwMode="auto">
              <a:xfrm>
                <a:off x="4839" y="17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9" name="Line 2069"/>
              <p:cNvSpPr>
                <a:spLocks noChangeShapeType="1"/>
              </p:cNvSpPr>
              <p:nvPr/>
            </p:nvSpPr>
            <p:spPr bwMode="auto">
              <a:xfrm>
                <a:off x="4839" y="17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0" name="Line 2070"/>
              <p:cNvSpPr>
                <a:spLocks noChangeShapeType="1"/>
              </p:cNvSpPr>
              <p:nvPr/>
            </p:nvSpPr>
            <p:spPr bwMode="auto">
              <a:xfrm>
                <a:off x="4839" y="178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1" name="Line 2071"/>
              <p:cNvSpPr>
                <a:spLocks noChangeShapeType="1"/>
              </p:cNvSpPr>
              <p:nvPr/>
            </p:nvSpPr>
            <p:spPr bwMode="auto">
              <a:xfrm>
                <a:off x="4841" y="17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2" name="Line 2072"/>
              <p:cNvSpPr>
                <a:spLocks noChangeShapeType="1"/>
              </p:cNvSpPr>
              <p:nvPr/>
            </p:nvSpPr>
            <p:spPr bwMode="auto">
              <a:xfrm>
                <a:off x="4841" y="17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3" name="Line 2073"/>
              <p:cNvSpPr>
                <a:spLocks noChangeShapeType="1"/>
              </p:cNvSpPr>
              <p:nvPr/>
            </p:nvSpPr>
            <p:spPr bwMode="auto">
              <a:xfrm>
                <a:off x="4841" y="17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4" name="Line 2074"/>
              <p:cNvSpPr>
                <a:spLocks noChangeShapeType="1"/>
              </p:cNvSpPr>
              <p:nvPr/>
            </p:nvSpPr>
            <p:spPr bwMode="auto">
              <a:xfrm>
                <a:off x="4844" y="17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5" name="Line 2075"/>
              <p:cNvSpPr>
                <a:spLocks noChangeShapeType="1"/>
              </p:cNvSpPr>
              <p:nvPr/>
            </p:nvSpPr>
            <p:spPr bwMode="auto">
              <a:xfrm>
                <a:off x="4844" y="17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6" name="Line 2076"/>
              <p:cNvSpPr>
                <a:spLocks noChangeShapeType="1"/>
              </p:cNvSpPr>
              <p:nvPr/>
            </p:nvSpPr>
            <p:spPr bwMode="auto">
              <a:xfrm>
                <a:off x="4844" y="17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7" name="Line 2077"/>
              <p:cNvSpPr>
                <a:spLocks noChangeShapeType="1"/>
              </p:cNvSpPr>
              <p:nvPr/>
            </p:nvSpPr>
            <p:spPr bwMode="auto">
              <a:xfrm>
                <a:off x="4844" y="18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8" name="Line 2078"/>
              <p:cNvSpPr>
                <a:spLocks noChangeShapeType="1"/>
              </p:cNvSpPr>
              <p:nvPr/>
            </p:nvSpPr>
            <p:spPr bwMode="auto">
              <a:xfrm>
                <a:off x="4846" y="18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9" name="Line 2079"/>
              <p:cNvSpPr>
                <a:spLocks noChangeShapeType="1"/>
              </p:cNvSpPr>
              <p:nvPr/>
            </p:nvSpPr>
            <p:spPr bwMode="auto">
              <a:xfrm>
                <a:off x="4846" y="18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0" name="Line 2080"/>
              <p:cNvSpPr>
                <a:spLocks noChangeShapeType="1"/>
              </p:cNvSpPr>
              <p:nvPr/>
            </p:nvSpPr>
            <p:spPr bwMode="auto">
              <a:xfrm>
                <a:off x="4846" y="18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1" name="Line 2081"/>
              <p:cNvSpPr>
                <a:spLocks noChangeShapeType="1"/>
              </p:cNvSpPr>
              <p:nvPr/>
            </p:nvSpPr>
            <p:spPr bwMode="auto">
              <a:xfrm>
                <a:off x="4846" y="180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2" name="Line 2082"/>
              <p:cNvSpPr>
                <a:spLocks noChangeShapeType="1"/>
              </p:cNvSpPr>
              <p:nvPr/>
            </p:nvSpPr>
            <p:spPr bwMode="auto">
              <a:xfrm>
                <a:off x="4849" y="18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3" name="Line 2083"/>
              <p:cNvSpPr>
                <a:spLocks noChangeShapeType="1"/>
              </p:cNvSpPr>
              <p:nvPr/>
            </p:nvSpPr>
            <p:spPr bwMode="auto">
              <a:xfrm>
                <a:off x="4849" y="18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4" name="Line 2084"/>
              <p:cNvSpPr>
                <a:spLocks noChangeShapeType="1"/>
              </p:cNvSpPr>
              <p:nvPr/>
            </p:nvSpPr>
            <p:spPr bwMode="auto">
              <a:xfrm>
                <a:off x="4849" y="18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5" name="Line 2085"/>
              <p:cNvSpPr>
                <a:spLocks noChangeShapeType="1"/>
              </p:cNvSpPr>
              <p:nvPr/>
            </p:nvSpPr>
            <p:spPr bwMode="auto">
              <a:xfrm>
                <a:off x="4849" y="18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6" name="Line 2086"/>
              <p:cNvSpPr>
                <a:spLocks noChangeShapeType="1"/>
              </p:cNvSpPr>
              <p:nvPr/>
            </p:nvSpPr>
            <p:spPr bwMode="auto">
              <a:xfrm>
                <a:off x="4851" y="18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7" name="Line 2087"/>
              <p:cNvSpPr>
                <a:spLocks noChangeShapeType="1"/>
              </p:cNvSpPr>
              <p:nvPr/>
            </p:nvSpPr>
            <p:spPr bwMode="auto">
              <a:xfrm>
                <a:off x="4851" y="18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8" name="Line 2088"/>
              <p:cNvSpPr>
                <a:spLocks noChangeShapeType="1"/>
              </p:cNvSpPr>
              <p:nvPr/>
            </p:nvSpPr>
            <p:spPr bwMode="auto">
              <a:xfrm>
                <a:off x="4851" y="18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9" name="Line 2089"/>
              <p:cNvSpPr>
                <a:spLocks noChangeShapeType="1"/>
              </p:cNvSpPr>
              <p:nvPr/>
            </p:nvSpPr>
            <p:spPr bwMode="auto">
              <a:xfrm>
                <a:off x="4851" y="18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0" name="Line 2090"/>
              <p:cNvSpPr>
                <a:spLocks noChangeShapeType="1"/>
              </p:cNvSpPr>
              <p:nvPr/>
            </p:nvSpPr>
            <p:spPr bwMode="auto">
              <a:xfrm>
                <a:off x="4854" y="18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1" name="Line 2091"/>
              <p:cNvSpPr>
                <a:spLocks noChangeShapeType="1"/>
              </p:cNvSpPr>
              <p:nvPr/>
            </p:nvSpPr>
            <p:spPr bwMode="auto">
              <a:xfrm>
                <a:off x="4854" y="18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2" name="Line 2092"/>
              <p:cNvSpPr>
                <a:spLocks noChangeShapeType="1"/>
              </p:cNvSpPr>
              <p:nvPr/>
            </p:nvSpPr>
            <p:spPr bwMode="auto">
              <a:xfrm>
                <a:off x="4854" y="18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3" name="Line 2093"/>
              <p:cNvSpPr>
                <a:spLocks noChangeShapeType="1"/>
              </p:cNvSpPr>
              <p:nvPr/>
            </p:nvSpPr>
            <p:spPr bwMode="auto">
              <a:xfrm>
                <a:off x="4854" y="18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4" name="Line 2094"/>
              <p:cNvSpPr>
                <a:spLocks noChangeShapeType="1"/>
              </p:cNvSpPr>
              <p:nvPr/>
            </p:nvSpPr>
            <p:spPr bwMode="auto">
              <a:xfrm>
                <a:off x="4856" y="18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5" name="Line 2095"/>
              <p:cNvSpPr>
                <a:spLocks noChangeShapeType="1"/>
              </p:cNvSpPr>
              <p:nvPr/>
            </p:nvSpPr>
            <p:spPr bwMode="auto">
              <a:xfrm>
                <a:off x="4856" y="18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6" name="Line 2096"/>
              <p:cNvSpPr>
                <a:spLocks noChangeShapeType="1"/>
              </p:cNvSpPr>
              <p:nvPr/>
            </p:nvSpPr>
            <p:spPr bwMode="auto">
              <a:xfrm>
                <a:off x="4856" y="18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7" name="Freeform 2097"/>
              <p:cNvSpPr>
                <a:spLocks/>
              </p:cNvSpPr>
              <p:nvPr/>
            </p:nvSpPr>
            <p:spPr bwMode="auto">
              <a:xfrm>
                <a:off x="4856" y="183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8" name="Line 2098"/>
              <p:cNvSpPr>
                <a:spLocks noChangeShapeType="1"/>
              </p:cNvSpPr>
              <p:nvPr/>
            </p:nvSpPr>
            <p:spPr bwMode="auto">
              <a:xfrm>
                <a:off x="4877" y="18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9" name="Line 2099"/>
              <p:cNvSpPr>
                <a:spLocks noChangeShapeType="1"/>
              </p:cNvSpPr>
              <p:nvPr/>
            </p:nvSpPr>
            <p:spPr bwMode="auto">
              <a:xfrm>
                <a:off x="4877" y="18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0" name="Line 2100"/>
              <p:cNvSpPr>
                <a:spLocks noChangeShapeType="1"/>
              </p:cNvSpPr>
              <p:nvPr/>
            </p:nvSpPr>
            <p:spPr bwMode="auto">
              <a:xfrm>
                <a:off x="4877" y="18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1" name="Line 2101"/>
              <p:cNvSpPr>
                <a:spLocks noChangeShapeType="1"/>
              </p:cNvSpPr>
              <p:nvPr/>
            </p:nvSpPr>
            <p:spPr bwMode="auto">
              <a:xfrm>
                <a:off x="4879" y="18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2" name="Line 2102"/>
              <p:cNvSpPr>
                <a:spLocks noChangeShapeType="1"/>
              </p:cNvSpPr>
              <p:nvPr/>
            </p:nvSpPr>
            <p:spPr bwMode="auto">
              <a:xfrm>
                <a:off x="4879" y="189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3" name="Line 2103"/>
              <p:cNvSpPr>
                <a:spLocks noChangeShapeType="1"/>
              </p:cNvSpPr>
              <p:nvPr/>
            </p:nvSpPr>
            <p:spPr bwMode="auto">
              <a:xfrm>
                <a:off x="4879" y="19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4" name="Line 2104"/>
              <p:cNvSpPr>
                <a:spLocks noChangeShapeType="1"/>
              </p:cNvSpPr>
              <p:nvPr/>
            </p:nvSpPr>
            <p:spPr bwMode="auto">
              <a:xfrm>
                <a:off x="4879" y="19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5" name="Line 2105"/>
              <p:cNvSpPr>
                <a:spLocks noChangeShapeType="1"/>
              </p:cNvSpPr>
              <p:nvPr/>
            </p:nvSpPr>
            <p:spPr bwMode="auto">
              <a:xfrm>
                <a:off x="4879" y="19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6" name="Line 2106"/>
              <p:cNvSpPr>
                <a:spLocks noChangeShapeType="1"/>
              </p:cNvSpPr>
              <p:nvPr/>
            </p:nvSpPr>
            <p:spPr bwMode="auto">
              <a:xfrm>
                <a:off x="4882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7" name="Line 2107"/>
              <p:cNvSpPr>
                <a:spLocks noChangeShapeType="1"/>
              </p:cNvSpPr>
              <p:nvPr/>
            </p:nvSpPr>
            <p:spPr bwMode="auto">
              <a:xfrm>
                <a:off x="4882" y="19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8" name="Line 2108"/>
              <p:cNvSpPr>
                <a:spLocks noChangeShapeType="1"/>
              </p:cNvSpPr>
              <p:nvPr/>
            </p:nvSpPr>
            <p:spPr bwMode="auto">
              <a:xfrm>
                <a:off x="4882" y="19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9" name="Line 2109"/>
              <p:cNvSpPr>
                <a:spLocks noChangeShapeType="1"/>
              </p:cNvSpPr>
              <p:nvPr/>
            </p:nvSpPr>
            <p:spPr bwMode="auto">
              <a:xfrm>
                <a:off x="4882" y="19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0" name="Line 2110"/>
              <p:cNvSpPr>
                <a:spLocks noChangeShapeType="1"/>
              </p:cNvSpPr>
              <p:nvPr/>
            </p:nvSpPr>
            <p:spPr bwMode="auto">
              <a:xfrm>
                <a:off x="4882" y="19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1" name="Line 2111"/>
              <p:cNvSpPr>
                <a:spLocks noChangeShapeType="1"/>
              </p:cNvSpPr>
              <p:nvPr/>
            </p:nvSpPr>
            <p:spPr bwMode="auto">
              <a:xfrm>
                <a:off x="4884" y="19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2" name="Line 2112"/>
              <p:cNvSpPr>
                <a:spLocks noChangeShapeType="1"/>
              </p:cNvSpPr>
              <p:nvPr/>
            </p:nvSpPr>
            <p:spPr bwMode="auto">
              <a:xfrm>
                <a:off x="4884" y="19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3" name="Line 2113"/>
              <p:cNvSpPr>
                <a:spLocks noChangeShapeType="1"/>
              </p:cNvSpPr>
              <p:nvPr/>
            </p:nvSpPr>
            <p:spPr bwMode="auto">
              <a:xfrm>
                <a:off x="4884" y="19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4" name="Line 2114"/>
              <p:cNvSpPr>
                <a:spLocks noChangeShapeType="1"/>
              </p:cNvSpPr>
              <p:nvPr/>
            </p:nvSpPr>
            <p:spPr bwMode="auto">
              <a:xfrm>
                <a:off x="4884" y="19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5" name="Line 2115"/>
              <p:cNvSpPr>
                <a:spLocks noChangeShapeType="1"/>
              </p:cNvSpPr>
              <p:nvPr/>
            </p:nvSpPr>
            <p:spPr bwMode="auto">
              <a:xfrm>
                <a:off x="4884" y="19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6" name="Line 2116"/>
              <p:cNvSpPr>
                <a:spLocks noChangeShapeType="1"/>
              </p:cNvSpPr>
              <p:nvPr/>
            </p:nvSpPr>
            <p:spPr bwMode="auto">
              <a:xfrm>
                <a:off x="4887" y="19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7" name="Line 2117"/>
              <p:cNvSpPr>
                <a:spLocks noChangeShapeType="1"/>
              </p:cNvSpPr>
              <p:nvPr/>
            </p:nvSpPr>
            <p:spPr bwMode="auto">
              <a:xfrm>
                <a:off x="4887" y="19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8" name="Line 2118"/>
              <p:cNvSpPr>
                <a:spLocks noChangeShapeType="1"/>
              </p:cNvSpPr>
              <p:nvPr/>
            </p:nvSpPr>
            <p:spPr bwMode="auto">
              <a:xfrm>
                <a:off x="4887" y="19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9" name="Line 2119"/>
              <p:cNvSpPr>
                <a:spLocks noChangeShapeType="1"/>
              </p:cNvSpPr>
              <p:nvPr/>
            </p:nvSpPr>
            <p:spPr bwMode="auto">
              <a:xfrm>
                <a:off x="4887" y="19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0" name="Line 2120"/>
              <p:cNvSpPr>
                <a:spLocks noChangeShapeType="1"/>
              </p:cNvSpPr>
              <p:nvPr/>
            </p:nvSpPr>
            <p:spPr bwMode="auto">
              <a:xfrm>
                <a:off x="4887" y="19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1" name="Line 2121"/>
              <p:cNvSpPr>
                <a:spLocks noChangeShapeType="1"/>
              </p:cNvSpPr>
              <p:nvPr/>
            </p:nvSpPr>
            <p:spPr bwMode="auto">
              <a:xfrm>
                <a:off x="4889" y="193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2" name="Line 2122"/>
              <p:cNvSpPr>
                <a:spLocks noChangeShapeType="1"/>
              </p:cNvSpPr>
              <p:nvPr/>
            </p:nvSpPr>
            <p:spPr bwMode="auto">
              <a:xfrm>
                <a:off x="4889" y="19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3" name="Line 2123"/>
              <p:cNvSpPr>
                <a:spLocks noChangeShapeType="1"/>
              </p:cNvSpPr>
              <p:nvPr/>
            </p:nvSpPr>
            <p:spPr bwMode="auto">
              <a:xfrm>
                <a:off x="4889" y="19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4" name="Line 2124"/>
              <p:cNvSpPr>
                <a:spLocks noChangeShapeType="1"/>
              </p:cNvSpPr>
              <p:nvPr/>
            </p:nvSpPr>
            <p:spPr bwMode="auto">
              <a:xfrm>
                <a:off x="4889" y="19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5" name="Line 2125"/>
              <p:cNvSpPr>
                <a:spLocks noChangeShapeType="1"/>
              </p:cNvSpPr>
              <p:nvPr/>
            </p:nvSpPr>
            <p:spPr bwMode="auto">
              <a:xfrm>
                <a:off x="4889" y="19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6" name="Line 2126"/>
              <p:cNvSpPr>
                <a:spLocks noChangeShapeType="1"/>
              </p:cNvSpPr>
              <p:nvPr/>
            </p:nvSpPr>
            <p:spPr bwMode="auto">
              <a:xfrm>
                <a:off x="4889" y="19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7" name="Line 2127"/>
              <p:cNvSpPr>
                <a:spLocks noChangeShapeType="1"/>
              </p:cNvSpPr>
              <p:nvPr/>
            </p:nvSpPr>
            <p:spPr bwMode="auto">
              <a:xfrm>
                <a:off x="4892" y="19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8" name="Line 2128"/>
              <p:cNvSpPr>
                <a:spLocks noChangeShapeType="1"/>
              </p:cNvSpPr>
              <p:nvPr/>
            </p:nvSpPr>
            <p:spPr bwMode="auto">
              <a:xfrm>
                <a:off x="4892" y="19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9" name="Freeform 2129"/>
              <p:cNvSpPr>
                <a:spLocks/>
              </p:cNvSpPr>
              <p:nvPr/>
            </p:nvSpPr>
            <p:spPr bwMode="auto">
              <a:xfrm>
                <a:off x="4892" y="1944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0" name="Line 2130"/>
              <p:cNvSpPr>
                <a:spLocks noChangeShapeType="1"/>
              </p:cNvSpPr>
              <p:nvPr/>
            </p:nvSpPr>
            <p:spPr bwMode="auto">
              <a:xfrm>
                <a:off x="4907" y="20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1" name="Line 2131"/>
              <p:cNvSpPr>
                <a:spLocks noChangeShapeType="1"/>
              </p:cNvSpPr>
              <p:nvPr/>
            </p:nvSpPr>
            <p:spPr bwMode="auto">
              <a:xfrm>
                <a:off x="4907" y="20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2" name="Line 2132"/>
              <p:cNvSpPr>
                <a:spLocks noChangeShapeType="1"/>
              </p:cNvSpPr>
              <p:nvPr/>
            </p:nvSpPr>
            <p:spPr bwMode="auto">
              <a:xfrm>
                <a:off x="4907" y="20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3" name="Line 2133"/>
              <p:cNvSpPr>
                <a:spLocks noChangeShapeType="1"/>
              </p:cNvSpPr>
              <p:nvPr/>
            </p:nvSpPr>
            <p:spPr bwMode="auto">
              <a:xfrm>
                <a:off x="4907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4" name="Line 2134"/>
              <p:cNvSpPr>
                <a:spLocks noChangeShapeType="1"/>
              </p:cNvSpPr>
              <p:nvPr/>
            </p:nvSpPr>
            <p:spPr bwMode="auto">
              <a:xfrm>
                <a:off x="4907" y="20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5" name="Line 2135"/>
              <p:cNvSpPr>
                <a:spLocks noChangeShapeType="1"/>
              </p:cNvSpPr>
              <p:nvPr/>
            </p:nvSpPr>
            <p:spPr bwMode="auto">
              <a:xfrm>
                <a:off x="4907" y="20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6" name="Line 2136"/>
              <p:cNvSpPr>
                <a:spLocks noChangeShapeType="1"/>
              </p:cNvSpPr>
              <p:nvPr/>
            </p:nvSpPr>
            <p:spPr bwMode="auto">
              <a:xfrm>
                <a:off x="4910" y="20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7" name="Line 2137"/>
              <p:cNvSpPr>
                <a:spLocks noChangeShapeType="1"/>
              </p:cNvSpPr>
              <p:nvPr/>
            </p:nvSpPr>
            <p:spPr bwMode="auto">
              <a:xfrm>
                <a:off x="4910" y="20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8" name="Line 2138"/>
              <p:cNvSpPr>
                <a:spLocks noChangeShapeType="1"/>
              </p:cNvSpPr>
              <p:nvPr/>
            </p:nvSpPr>
            <p:spPr bwMode="auto">
              <a:xfrm>
                <a:off x="4910" y="20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9" name="Line 2139"/>
              <p:cNvSpPr>
                <a:spLocks noChangeShapeType="1"/>
              </p:cNvSpPr>
              <p:nvPr/>
            </p:nvSpPr>
            <p:spPr bwMode="auto">
              <a:xfrm>
                <a:off x="4910" y="20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0" name="Line 2140"/>
              <p:cNvSpPr>
                <a:spLocks noChangeShapeType="1"/>
              </p:cNvSpPr>
              <p:nvPr/>
            </p:nvSpPr>
            <p:spPr bwMode="auto">
              <a:xfrm>
                <a:off x="4910" y="20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1" name="Line 2141"/>
              <p:cNvSpPr>
                <a:spLocks noChangeShapeType="1"/>
              </p:cNvSpPr>
              <p:nvPr/>
            </p:nvSpPr>
            <p:spPr bwMode="auto">
              <a:xfrm>
                <a:off x="4910" y="20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2" name="Line 2142"/>
              <p:cNvSpPr>
                <a:spLocks noChangeShapeType="1"/>
              </p:cNvSpPr>
              <p:nvPr/>
            </p:nvSpPr>
            <p:spPr bwMode="auto">
              <a:xfrm>
                <a:off x="4910" y="20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3" name="Line 2143"/>
              <p:cNvSpPr>
                <a:spLocks noChangeShapeType="1"/>
              </p:cNvSpPr>
              <p:nvPr/>
            </p:nvSpPr>
            <p:spPr bwMode="auto">
              <a:xfrm>
                <a:off x="4912" y="20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4" name="Line 2144"/>
              <p:cNvSpPr>
                <a:spLocks noChangeShapeType="1"/>
              </p:cNvSpPr>
              <p:nvPr/>
            </p:nvSpPr>
            <p:spPr bwMode="auto">
              <a:xfrm>
                <a:off x="4912" y="20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5" name="Line 2145"/>
              <p:cNvSpPr>
                <a:spLocks noChangeShapeType="1"/>
              </p:cNvSpPr>
              <p:nvPr/>
            </p:nvSpPr>
            <p:spPr bwMode="auto">
              <a:xfrm>
                <a:off x="4912" y="20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6" name="Line 2146"/>
              <p:cNvSpPr>
                <a:spLocks noChangeShapeType="1"/>
              </p:cNvSpPr>
              <p:nvPr/>
            </p:nvSpPr>
            <p:spPr bwMode="auto">
              <a:xfrm>
                <a:off x="4912" y="20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7" name="Line 2147"/>
              <p:cNvSpPr>
                <a:spLocks noChangeShapeType="1"/>
              </p:cNvSpPr>
              <p:nvPr/>
            </p:nvSpPr>
            <p:spPr bwMode="auto">
              <a:xfrm>
                <a:off x="4912" y="20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8" name="Line 2148"/>
              <p:cNvSpPr>
                <a:spLocks noChangeShapeType="1"/>
              </p:cNvSpPr>
              <p:nvPr/>
            </p:nvSpPr>
            <p:spPr bwMode="auto">
              <a:xfrm>
                <a:off x="4912" y="20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9" name="Line 2149"/>
              <p:cNvSpPr>
                <a:spLocks noChangeShapeType="1"/>
              </p:cNvSpPr>
              <p:nvPr/>
            </p:nvSpPr>
            <p:spPr bwMode="auto">
              <a:xfrm>
                <a:off x="4915" y="20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0" name="Line 2150"/>
              <p:cNvSpPr>
                <a:spLocks noChangeShapeType="1"/>
              </p:cNvSpPr>
              <p:nvPr/>
            </p:nvSpPr>
            <p:spPr bwMode="auto">
              <a:xfrm>
                <a:off x="4915" y="20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1" name="Line 2151"/>
              <p:cNvSpPr>
                <a:spLocks noChangeShapeType="1"/>
              </p:cNvSpPr>
              <p:nvPr/>
            </p:nvSpPr>
            <p:spPr bwMode="auto">
              <a:xfrm>
                <a:off x="4915" y="20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2" name="Line 2152"/>
              <p:cNvSpPr>
                <a:spLocks noChangeShapeType="1"/>
              </p:cNvSpPr>
              <p:nvPr/>
            </p:nvSpPr>
            <p:spPr bwMode="auto">
              <a:xfrm>
                <a:off x="4915" y="20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3" name="Line 2153"/>
              <p:cNvSpPr>
                <a:spLocks noChangeShapeType="1"/>
              </p:cNvSpPr>
              <p:nvPr/>
            </p:nvSpPr>
            <p:spPr bwMode="auto">
              <a:xfrm>
                <a:off x="4915" y="20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4" name="Line 2154"/>
              <p:cNvSpPr>
                <a:spLocks noChangeShapeType="1"/>
              </p:cNvSpPr>
              <p:nvPr/>
            </p:nvSpPr>
            <p:spPr bwMode="auto">
              <a:xfrm>
                <a:off x="4915" y="20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5" name="Line 2155"/>
              <p:cNvSpPr>
                <a:spLocks noChangeShapeType="1"/>
              </p:cNvSpPr>
              <p:nvPr/>
            </p:nvSpPr>
            <p:spPr bwMode="auto">
              <a:xfrm>
                <a:off x="4915" y="204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6" name="Line 2156"/>
              <p:cNvSpPr>
                <a:spLocks noChangeShapeType="1"/>
              </p:cNvSpPr>
              <p:nvPr/>
            </p:nvSpPr>
            <p:spPr bwMode="auto">
              <a:xfrm>
                <a:off x="4917" y="20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7" name="Line 2157"/>
              <p:cNvSpPr>
                <a:spLocks noChangeShapeType="1"/>
              </p:cNvSpPr>
              <p:nvPr/>
            </p:nvSpPr>
            <p:spPr bwMode="auto">
              <a:xfrm>
                <a:off x="4917" y="20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8" name="Line 2158"/>
              <p:cNvSpPr>
                <a:spLocks noChangeShapeType="1"/>
              </p:cNvSpPr>
              <p:nvPr/>
            </p:nvSpPr>
            <p:spPr bwMode="auto">
              <a:xfrm>
                <a:off x="4917" y="20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9" name="Line 2159"/>
              <p:cNvSpPr>
                <a:spLocks noChangeShapeType="1"/>
              </p:cNvSpPr>
              <p:nvPr/>
            </p:nvSpPr>
            <p:spPr bwMode="auto">
              <a:xfrm>
                <a:off x="4917" y="20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0" name="Line 2160"/>
              <p:cNvSpPr>
                <a:spLocks noChangeShapeType="1"/>
              </p:cNvSpPr>
              <p:nvPr/>
            </p:nvSpPr>
            <p:spPr bwMode="auto">
              <a:xfrm>
                <a:off x="4917" y="20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1" name="Line 2161"/>
              <p:cNvSpPr>
                <a:spLocks noChangeShapeType="1"/>
              </p:cNvSpPr>
              <p:nvPr/>
            </p:nvSpPr>
            <p:spPr bwMode="auto">
              <a:xfrm>
                <a:off x="4917" y="20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2" name="Line 2162"/>
              <p:cNvSpPr>
                <a:spLocks noChangeShapeType="1"/>
              </p:cNvSpPr>
              <p:nvPr/>
            </p:nvSpPr>
            <p:spPr bwMode="auto">
              <a:xfrm>
                <a:off x="4917" y="205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3" name="Line 2163"/>
              <p:cNvSpPr>
                <a:spLocks noChangeShapeType="1"/>
              </p:cNvSpPr>
              <p:nvPr/>
            </p:nvSpPr>
            <p:spPr bwMode="auto">
              <a:xfrm>
                <a:off x="4920" y="20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4" name="Line 2164"/>
              <p:cNvSpPr>
                <a:spLocks noChangeShapeType="1"/>
              </p:cNvSpPr>
              <p:nvPr/>
            </p:nvSpPr>
            <p:spPr bwMode="auto">
              <a:xfrm>
                <a:off x="4920" y="20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5" name="Freeform 2165"/>
              <p:cNvSpPr>
                <a:spLocks/>
              </p:cNvSpPr>
              <p:nvPr/>
            </p:nvSpPr>
            <p:spPr bwMode="auto">
              <a:xfrm>
                <a:off x="4920" y="2058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6" name="Line 2166"/>
              <p:cNvSpPr>
                <a:spLocks noChangeShapeType="1"/>
              </p:cNvSpPr>
              <p:nvPr/>
            </p:nvSpPr>
            <p:spPr bwMode="auto">
              <a:xfrm>
                <a:off x="4930" y="21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7" name="Line 2167"/>
              <p:cNvSpPr>
                <a:spLocks noChangeShapeType="1"/>
              </p:cNvSpPr>
              <p:nvPr/>
            </p:nvSpPr>
            <p:spPr bwMode="auto">
              <a:xfrm>
                <a:off x="4933" y="21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8" name="Line 2168"/>
              <p:cNvSpPr>
                <a:spLocks noChangeShapeType="1"/>
              </p:cNvSpPr>
              <p:nvPr/>
            </p:nvSpPr>
            <p:spPr bwMode="auto">
              <a:xfrm>
                <a:off x="4933" y="21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9" name="Line 2169"/>
              <p:cNvSpPr>
                <a:spLocks noChangeShapeType="1"/>
              </p:cNvSpPr>
              <p:nvPr/>
            </p:nvSpPr>
            <p:spPr bwMode="auto">
              <a:xfrm>
                <a:off x="4933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0" name="Line 2170"/>
              <p:cNvSpPr>
                <a:spLocks noChangeShapeType="1"/>
              </p:cNvSpPr>
              <p:nvPr/>
            </p:nvSpPr>
            <p:spPr bwMode="auto">
              <a:xfrm>
                <a:off x="4933" y="21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1" name="Line 2171"/>
              <p:cNvSpPr>
                <a:spLocks noChangeShapeType="1"/>
              </p:cNvSpPr>
              <p:nvPr/>
            </p:nvSpPr>
            <p:spPr bwMode="auto">
              <a:xfrm>
                <a:off x="4933" y="21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2" name="Line 2172"/>
              <p:cNvSpPr>
                <a:spLocks noChangeShapeType="1"/>
              </p:cNvSpPr>
              <p:nvPr/>
            </p:nvSpPr>
            <p:spPr bwMode="auto">
              <a:xfrm>
                <a:off x="4933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3" name="Line 2173"/>
              <p:cNvSpPr>
                <a:spLocks noChangeShapeType="1"/>
              </p:cNvSpPr>
              <p:nvPr/>
            </p:nvSpPr>
            <p:spPr bwMode="auto">
              <a:xfrm>
                <a:off x="4933" y="21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4" name="Line 2174"/>
              <p:cNvSpPr>
                <a:spLocks noChangeShapeType="1"/>
              </p:cNvSpPr>
              <p:nvPr/>
            </p:nvSpPr>
            <p:spPr bwMode="auto">
              <a:xfrm>
                <a:off x="4933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5" name="Line 2175"/>
              <p:cNvSpPr>
                <a:spLocks noChangeShapeType="1"/>
              </p:cNvSpPr>
              <p:nvPr/>
            </p:nvSpPr>
            <p:spPr bwMode="auto">
              <a:xfrm>
                <a:off x="4933" y="21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6" name="Line 2176"/>
              <p:cNvSpPr>
                <a:spLocks noChangeShapeType="1"/>
              </p:cNvSpPr>
              <p:nvPr/>
            </p:nvSpPr>
            <p:spPr bwMode="auto">
              <a:xfrm>
                <a:off x="4933" y="212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7" name="Line 2177"/>
              <p:cNvSpPr>
                <a:spLocks noChangeShapeType="1"/>
              </p:cNvSpPr>
              <p:nvPr/>
            </p:nvSpPr>
            <p:spPr bwMode="auto">
              <a:xfrm>
                <a:off x="4935" y="21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8" name="Line 2178"/>
              <p:cNvSpPr>
                <a:spLocks noChangeShapeType="1"/>
              </p:cNvSpPr>
              <p:nvPr/>
            </p:nvSpPr>
            <p:spPr bwMode="auto">
              <a:xfrm>
                <a:off x="4935" y="21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9" name="Line 2179"/>
              <p:cNvSpPr>
                <a:spLocks noChangeShapeType="1"/>
              </p:cNvSpPr>
              <p:nvPr/>
            </p:nvSpPr>
            <p:spPr bwMode="auto">
              <a:xfrm>
                <a:off x="4935" y="21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0" name="Line 2180"/>
              <p:cNvSpPr>
                <a:spLocks noChangeShapeType="1"/>
              </p:cNvSpPr>
              <p:nvPr/>
            </p:nvSpPr>
            <p:spPr bwMode="auto">
              <a:xfrm>
                <a:off x="4935" y="21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1" name="Line 2181"/>
              <p:cNvSpPr>
                <a:spLocks noChangeShapeType="1"/>
              </p:cNvSpPr>
              <p:nvPr/>
            </p:nvSpPr>
            <p:spPr bwMode="auto">
              <a:xfrm>
                <a:off x="4935" y="21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2" name="Line 2182"/>
              <p:cNvSpPr>
                <a:spLocks noChangeShapeType="1"/>
              </p:cNvSpPr>
              <p:nvPr/>
            </p:nvSpPr>
            <p:spPr bwMode="auto">
              <a:xfrm>
                <a:off x="4935" y="21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3" name="Line 2183"/>
              <p:cNvSpPr>
                <a:spLocks noChangeShapeType="1"/>
              </p:cNvSpPr>
              <p:nvPr/>
            </p:nvSpPr>
            <p:spPr bwMode="auto">
              <a:xfrm>
                <a:off x="4935" y="21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4" name="Line 2184"/>
              <p:cNvSpPr>
                <a:spLocks noChangeShapeType="1"/>
              </p:cNvSpPr>
              <p:nvPr/>
            </p:nvSpPr>
            <p:spPr bwMode="auto">
              <a:xfrm>
                <a:off x="4935" y="21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5" name="Line 2185"/>
              <p:cNvSpPr>
                <a:spLocks noChangeShapeType="1"/>
              </p:cNvSpPr>
              <p:nvPr/>
            </p:nvSpPr>
            <p:spPr bwMode="auto">
              <a:xfrm>
                <a:off x="4935" y="21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6" name="Line 2186"/>
              <p:cNvSpPr>
                <a:spLocks noChangeShapeType="1"/>
              </p:cNvSpPr>
              <p:nvPr/>
            </p:nvSpPr>
            <p:spPr bwMode="auto">
              <a:xfrm>
                <a:off x="4935" y="21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7" name="Line 2187"/>
              <p:cNvSpPr>
                <a:spLocks noChangeShapeType="1"/>
              </p:cNvSpPr>
              <p:nvPr/>
            </p:nvSpPr>
            <p:spPr bwMode="auto">
              <a:xfrm>
                <a:off x="4938" y="21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8" name="Line 2188"/>
              <p:cNvSpPr>
                <a:spLocks noChangeShapeType="1"/>
              </p:cNvSpPr>
              <p:nvPr/>
            </p:nvSpPr>
            <p:spPr bwMode="auto">
              <a:xfrm>
                <a:off x="4938" y="21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9" name="Line 2189"/>
              <p:cNvSpPr>
                <a:spLocks noChangeShapeType="1"/>
              </p:cNvSpPr>
              <p:nvPr/>
            </p:nvSpPr>
            <p:spPr bwMode="auto">
              <a:xfrm>
                <a:off x="4938" y="21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0" name="Line 2190"/>
              <p:cNvSpPr>
                <a:spLocks noChangeShapeType="1"/>
              </p:cNvSpPr>
              <p:nvPr/>
            </p:nvSpPr>
            <p:spPr bwMode="auto">
              <a:xfrm>
                <a:off x="4938" y="21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1" name="Line 2191"/>
              <p:cNvSpPr>
                <a:spLocks noChangeShapeType="1"/>
              </p:cNvSpPr>
              <p:nvPr/>
            </p:nvSpPr>
            <p:spPr bwMode="auto">
              <a:xfrm>
                <a:off x="4938" y="21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2" name="Line 2192"/>
              <p:cNvSpPr>
                <a:spLocks noChangeShapeType="1"/>
              </p:cNvSpPr>
              <p:nvPr/>
            </p:nvSpPr>
            <p:spPr bwMode="auto">
              <a:xfrm>
                <a:off x="4938" y="21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3" name="Line 2193"/>
              <p:cNvSpPr>
                <a:spLocks noChangeShapeType="1"/>
              </p:cNvSpPr>
              <p:nvPr/>
            </p:nvSpPr>
            <p:spPr bwMode="auto">
              <a:xfrm>
                <a:off x="4938" y="21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4" name="Line 2194"/>
              <p:cNvSpPr>
                <a:spLocks noChangeShapeType="1"/>
              </p:cNvSpPr>
              <p:nvPr/>
            </p:nvSpPr>
            <p:spPr bwMode="auto">
              <a:xfrm>
                <a:off x="4938" y="21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5" name="Line 2195"/>
              <p:cNvSpPr>
                <a:spLocks noChangeShapeType="1"/>
              </p:cNvSpPr>
              <p:nvPr/>
            </p:nvSpPr>
            <p:spPr bwMode="auto">
              <a:xfrm>
                <a:off x="4938" y="21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6" name="Line 2196"/>
              <p:cNvSpPr>
                <a:spLocks noChangeShapeType="1"/>
              </p:cNvSpPr>
              <p:nvPr/>
            </p:nvSpPr>
            <p:spPr bwMode="auto">
              <a:xfrm>
                <a:off x="4938" y="21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7" name="Line 2197"/>
              <p:cNvSpPr>
                <a:spLocks noChangeShapeType="1"/>
              </p:cNvSpPr>
              <p:nvPr/>
            </p:nvSpPr>
            <p:spPr bwMode="auto">
              <a:xfrm>
                <a:off x="4938" y="216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8" name="Line 2198"/>
              <p:cNvSpPr>
                <a:spLocks noChangeShapeType="1"/>
              </p:cNvSpPr>
              <p:nvPr/>
            </p:nvSpPr>
            <p:spPr bwMode="auto">
              <a:xfrm>
                <a:off x="4940" y="21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9" name="Line 2199"/>
              <p:cNvSpPr>
                <a:spLocks noChangeShapeType="1"/>
              </p:cNvSpPr>
              <p:nvPr/>
            </p:nvSpPr>
            <p:spPr bwMode="auto">
              <a:xfrm>
                <a:off x="4940" y="21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0" name="Line 2200"/>
              <p:cNvSpPr>
                <a:spLocks noChangeShapeType="1"/>
              </p:cNvSpPr>
              <p:nvPr/>
            </p:nvSpPr>
            <p:spPr bwMode="auto">
              <a:xfrm>
                <a:off x="4940" y="21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1" name="Line 2201"/>
              <p:cNvSpPr>
                <a:spLocks noChangeShapeType="1"/>
              </p:cNvSpPr>
              <p:nvPr/>
            </p:nvSpPr>
            <p:spPr bwMode="auto">
              <a:xfrm>
                <a:off x="4940" y="21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2" name="Freeform 2202"/>
              <p:cNvSpPr>
                <a:spLocks/>
              </p:cNvSpPr>
              <p:nvPr/>
            </p:nvSpPr>
            <p:spPr bwMode="auto">
              <a:xfrm>
                <a:off x="4940" y="2170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3" name="Line 2203"/>
              <p:cNvSpPr>
                <a:spLocks noChangeShapeType="1"/>
              </p:cNvSpPr>
              <p:nvPr/>
            </p:nvSpPr>
            <p:spPr bwMode="auto">
              <a:xfrm>
                <a:off x="4948" y="22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4" name="Line 2204"/>
              <p:cNvSpPr>
                <a:spLocks noChangeShapeType="1"/>
              </p:cNvSpPr>
              <p:nvPr/>
            </p:nvSpPr>
            <p:spPr bwMode="auto">
              <a:xfrm>
                <a:off x="4948" y="22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5" name="Line 2205"/>
              <p:cNvSpPr>
                <a:spLocks noChangeShapeType="1"/>
              </p:cNvSpPr>
              <p:nvPr/>
            </p:nvSpPr>
            <p:spPr bwMode="auto">
              <a:xfrm>
                <a:off x="4948" y="22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6" name="Line 2206"/>
              <p:cNvSpPr>
                <a:spLocks noChangeShapeType="1"/>
              </p:cNvSpPr>
              <p:nvPr/>
            </p:nvSpPr>
            <p:spPr bwMode="auto">
              <a:xfrm>
                <a:off x="4948" y="22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7" name="Line 2207"/>
              <p:cNvSpPr>
                <a:spLocks noChangeShapeType="1"/>
              </p:cNvSpPr>
              <p:nvPr/>
            </p:nvSpPr>
            <p:spPr bwMode="auto">
              <a:xfrm>
                <a:off x="4948" y="22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8" name="Line 2208"/>
              <p:cNvSpPr>
                <a:spLocks noChangeShapeType="1"/>
              </p:cNvSpPr>
              <p:nvPr/>
            </p:nvSpPr>
            <p:spPr bwMode="auto">
              <a:xfrm>
                <a:off x="4948" y="22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09" name="Line 2209"/>
              <p:cNvSpPr>
                <a:spLocks noChangeShapeType="1"/>
              </p:cNvSpPr>
              <p:nvPr/>
            </p:nvSpPr>
            <p:spPr bwMode="auto">
              <a:xfrm>
                <a:off x="4948" y="22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0" name="Line 2210"/>
              <p:cNvSpPr>
                <a:spLocks noChangeShapeType="1"/>
              </p:cNvSpPr>
              <p:nvPr/>
            </p:nvSpPr>
            <p:spPr bwMode="auto">
              <a:xfrm>
                <a:off x="4948" y="22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1" name="Line 2211"/>
              <p:cNvSpPr>
                <a:spLocks noChangeShapeType="1"/>
              </p:cNvSpPr>
              <p:nvPr/>
            </p:nvSpPr>
            <p:spPr bwMode="auto">
              <a:xfrm>
                <a:off x="4948" y="22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2" name="Line 2212"/>
              <p:cNvSpPr>
                <a:spLocks noChangeShapeType="1"/>
              </p:cNvSpPr>
              <p:nvPr/>
            </p:nvSpPr>
            <p:spPr bwMode="auto">
              <a:xfrm>
                <a:off x="4948" y="22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3" name="Line 2213"/>
              <p:cNvSpPr>
                <a:spLocks noChangeShapeType="1"/>
              </p:cNvSpPr>
              <p:nvPr/>
            </p:nvSpPr>
            <p:spPr bwMode="auto">
              <a:xfrm>
                <a:off x="4950" y="22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014" name="Group 2214"/>
            <p:cNvGrpSpPr>
              <a:grpSpLocks/>
            </p:cNvGrpSpPr>
            <p:nvPr/>
          </p:nvGrpSpPr>
          <p:grpSpPr bwMode="auto">
            <a:xfrm>
              <a:off x="4950" y="2249"/>
              <a:ext cx="40" cy="573"/>
              <a:chOff x="4950" y="2249"/>
              <a:chExt cx="40" cy="573"/>
            </a:xfrm>
          </p:grpSpPr>
          <p:sp>
            <p:nvSpPr>
              <p:cNvPr id="79015" name="Line 2215"/>
              <p:cNvSpPr>
                <a:spLocks noChangeShapeType="1"/>
              </p:cNvSpPr>
              <p:nvPr/>
            </p:nvSpPr>
            <p:spPr bwMode="auto">
              <a:xfrm>
                <a:off x="4950" y="22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6" name="Line 2216"/>
              <p:cNvSpPr>
                <a:spLocks noChangeShapeType="1"/>
              </p:cNvSpPr>
              <p:nvPr/>
            </p:nvSpPr>
            <p:spPr bwMode="auto">
              <a:xfrm>
                <a:off x="4950" y="22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7" name="Line 2217"/>
              <p:cNvSpPr>
                <a:spLocks noChangeShapeType="1"/>
              </p:cNvSpPr>
              <p:nvPr/>
            </p:nvSpPr>
            <p:spPr bwMode="auto">
              <a:xfrm>
                <a:off x="4950" y="225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8" name="Line 2218"/>
              <p:cNvSpPr>
                <a:spLocks noChangeShapeType="1"/>
              </p:cNvSpPr>
              <p:nvPr/>
            </p:nvSpPr>
            <p:spPr bwMode="auto">
              <a:xfrm>
                <a:off x="4950" y="22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19" name="Line 2219"/>
              <p:cNvSpPr>
                <a:spLocks noChangeShapeType="1"/>
              </p:cNvSpPr>
              <p:nvPr/>
            </p:nvSpPr>
            <p:spPr bwMode="auto">
              <a:xfrm>
                <a:off x="4950" y="22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0" name="Line 2220"/>
              <p:cNvSpPr>
                <a:spLocks noChangeShapeType="1"/>
              </p:cNvSpPr>
              <p:nvPr/>
            </p:nvSpPr>
            <p:spPr bwMode="auto">
              <a:xfrm>
                <a:off x="4950" y="225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1" name="Line 2221"/>
              <p:cNvSpPr>
                <a:spLocks noChangeShapeType="1"/>
              </p:cNvSpPr>
              <p:nvPr/>
            </p:nvSpPr>
            <p:spPr bwMode="auto">
              <a:xfrm>
                <a:off x="4950" y="22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2" name="Line 2222"/>
              <p:cNvSpPr>
                <a:spLocks noChangeShapeType="1"/>
              </p:cNvSpPr>
              <p:nvPr/>
            </p:nvSpPr>
            <p:spPr bwMode="auto">
              <a:xfrm>
                <a:off x="4950" y="22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3" name="Line 2223"/>
              <p:cNvSpPr>
                <a:spLocks noChangeShapeType="1"/>
              </p:cNvSpPr>
              <p:nvPr/>
            </p:nvSpPr>
            <p:spPr bwMode="auto">
              <a:xfrm>
                <a:off x="4950" y="22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4" name="Line 2224"/>
              <p:cNvSpPr>
                <a:spLocks noChangeShapeType="1"/>
              </p:cNvSpPr>
              <p:nvPr/>
            </p:nvSpPr>
            <p:spPr bwMode="auto">
              <a:xfrm>
                <a:off x="4950" y="22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5" name="Line 2225"/>
              <p:cNvSpPr>
                <a:spLocks noChangeShapeType="1"/>
              </p:cNvSpPr>
              <p:nvPr/>
            </p:nvSpPr>
            <p:spPr bwMode="auto">
              <a:xfrm>
                <a:off x="4950" y="22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6" name="Line 2226"/>
              <p:cNvSpPr>
                <a:spLocks noChangeShapeType="1"/>
              </p:cNvSpPr>
              <p:nvPr/>
            </p:nvSpPr>
            <p:spPr bwMode="auto">
              <a:xfrm>
                <a:off x="4950" y="22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7" name="Line 2227"/>
              <p:cNvSpPr>
                <a:spLocks noChangeShapeType="1"/>
              </p:cNvSpPr>
              <p:nvPr/>
            </p:nvSpPr>
            <p:spPr bwMode="auto">
              <a:xfrm>
                <a:off x="4950" y="227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8" name="Line 2228"/>
              <p:cNvSpPr>
                <a:spLocks noChangeShapeType="1"/>
              </p:cNvSpPr>
              <p:nvPr/>
            </p:nvSpPr>
            <p:spPr bwMode="auto">
              <a:xfrm>
                <a:off x="4953" y="22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29" name="Line 2229"/>
              <p:cNvSpPr>
                <a:spLocks noChangeShapeType="1"/>
              </p:cNvSpPr>
              <p:nvPr/>
            </p:nvSpPr>
            <p:spPr bwMode="auto">
              <a:xfrm>
                <a:off x="4953" y="22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0" name="Line 2230"/>
              <p:cNvSpPr>
                <a:spLocks noChangeShapeType="1"/>
              </p:cNvSpPr>
              <p:nvPr/>
            </p:nvSpPr>
            <p:spPr bwMode="auto">
              <a:xfrm>
                <a:off x="4953" y="22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1" name="Line 2231"/>
              <p:cNvSpPr>
                <a:spLocks noChangeShapeType="1"/>
              </p:cNvSpPr>
              <p:nvPr/>
            </p:nvSpPr>
            <p:spPr bwMode="auto">
              <a:xfrm>
                <a:off x="4953" y="22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2" name="Line 2232"/>
              <p:cNvSpPr>
                <a:spLocks noChangeShapeType="1"/>
              </p:cNvSpPr>
              <p:nvPr/>
            </p:nvSpPr>
            <p:spPr bwMode="auto">
              <a:xfrm>
                <a:off x="4953" y="22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3" name="Freeform 2233"/>
              <p:cNvSpPr>
                <a:spLocks/>
              </p:cNvSpPr>
              <p:nvPr/>
            </p:nvSpPr>
            <p:spPr bwMode="auto">
              <a:xfrm>
                <a:off x="4953" y="2282"/>
                <a:ext cx="1" cy="5"/>
              </a:xfrm>
              <a:custGeom>
                <a:avLst/>
                <a:gdLst>
                  <a:gd name="T0" fmla="*/ 0 h 5"/>
                  <a:gd name="T1" fmla="*/ 2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4" name="Line 2234"/>
              <p:cNvSpPr>
                <a:spLocks noChangeShapeType="1"/>
              </p:cNvSpPr>
              <p:nvPr/>
            </p:nvSpPr>
            <p:spPr bwMode="auto">
              <a:xfrm>
                <a:off x="4958" y="23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5" name="Line 2235"/>
              <p:cNvSpPr>
                <a:spLocks noChangeShapeType="1"/>
              </p:cNvSpPr>
              <p:nvPr/>
            </p:nvSpPr>
            <p:spPr bwMode="auto">
              <a:xfrm>
                <a:off x="4958" y="23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6" name="Line 2236"/>
              <p:cNvSpPr>
                <a:spLocks noChangeShapeType="1"/>
              </p:cNvSpPr>
              <p:nvPr/>
            </p:nvSpPr>
            <p:spPr bwMode="auto">
              <a:xfrm>
                <a:off x="4958" y="23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7" name="Line 2237"/>
              <p:cNvSpPr>
                <a:spLocks noChangeShapeType="1"/>
              </p:cNvSpPr>
              <p:nvPr/>
            </p:nvSpPr>
            <p:spPr bwMode="auto">
              <a:xfrm>
                <a:off x="4958" y="23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8" name="Line 2238"/>
              <p:cNvSpPr>
                <a:spLocks noChangeShapeType="1"/>
              </p:cNvSpPr>
              <p:nvPr/>
            </p:nvSpPr>
            <p:spPr bwMode="auto">
              <a:xfrm>
                <a:off x="4958" y="23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39" name="Line 2239"/>
              <p:cNvSpPr>
                <a:spLocks noChangeShapeType="1"/>
              </p:cNvSpPr>
              <p:nvPr/>
            </p:nvSpPr>
            <p:spPr bwMode="auto">
              <a:xfrm>
                <a:off x="4958" y="235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0" name="Line 2240"/>
              <p:cNvSpPr>
                <a:spLocks noChangeShapeType="1"/>
              </p:cNvSpPr>
              <p:nvPr/>
            </p:nvSpPr>
            <p:spPr bwMode="auto">
              <a:xfrm>
                <a:off x="4958" y="235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1" name="Line 2241"/>
              <p:cNvSpPr>
                <a:spLocks noChangeShapeType="1"/>
              </p:cNvSpPr>
              <p:nvPr/>
            </p:nvSpPr>
            <p:spPr bwMode="auto">
              <a:xfrm>
                <a:off x="4961" y="23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2" name="Line 2242"/>
              <p:cNvSpPr>
                <a:spLocks noChangeShapeType="1"/>
              </p:cNvSpPr>
              <p:nvPr/>
            </p:nvSpPr>
            <p:spPr bwMode="auto">
              <a:xfrm>
                <a:off x="4961" y="23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3" name="Line 2243"/>
              <p:cNvSpPr>
                <a:spLocks noChangeShapeType="1"/>
              </p:cNvSpPr>
              <p:nvPr/>
            </p:nvSpPr>
            <p:spPr bwMode="auto">
              <a:xfrm>
                <a:off x="4961" y="23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4" name="Line 2244"/>
              <p:cNvSpPr>
                <a:spLocks noChangeShapeType="1"/>
              </p:cNvSpPr>
              <p:nvPr/>
            </p:nvSpPr>
            <p:spPr bwMode="auto">
              <a:xfrm>
                <a:off x="4961" y="23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5" name="Line 2245"/>
              <p:cNvSpPr>
                <a:spLocks noChangeShapeType="1"/>
              </p:cNvSpPr>
              <p:nvPr/>
            </p:nvSpPr>
            <p:spPr bwMode="auto">
              <a:xfrm>
                <a:off x="4961" y="23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6" name="Line 2246"/>
              <p:cNvSpPr>
                <a:spLocks noChangeShapeType="1"/>
              </p:cNvSpPr>
              <p:nvPr/>
            </p:nvSpPr>
            <p:spPr bwMode="auto">
              <a:xfrm>
                <a:off x="4961" y="23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7" name="Line 2247"/>
              <p:cNvSpPr>
                <a:spLocks noChangeShapeType="1"/>
              </p:cNvSpPr>
              <p:nvPr/>
            </p:nvSpPr>
            <p:spPr bwMode="auto">
              <a:xfrm>
                <a:off x="4961" y="23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8" name="Line 2248"/>
              <p:cNvSpPr>
                <a:spLocks noChangeShapeType="1"/>
              </p:cNvSpPr>
              <p:nvPr/>
            </p:nvSpPr>
            <p:spPr bwMode="auto">
              <a:xfrm>
                <a:off x="4961" y="23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49" name="Line 2249"/>
              <p:cNvSpPr>
                <a:spLocks noChangeShapeType="1"/>
              </p:cNvSpPr>
              <p:nvPr/>
            </p:nvSpPr>
            <p:spPr bwMode="auto">
              <a:xfrm>
                <a:off x="4961" y="23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0" name="Line 2250"/>
              <p:cNvSpPr>
                <a:spLocks noChangeShapeType="1"/>
              </p:cNvSpPr>
              <p:nvPr/>
            </p:nvSpPr>
            <p:spPr bwMode="auto">
              <a:xfrm>
                <a:off x="4961" y="23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1" name="Line 2251"/>
              <p:cNvSpPr>
                <a:spLocks noChangeShapeType="1"/>
              </p:cNvSpPr>
              <p:nvPr/>
            </p:nvSpPr>
            <p:spPr bwMode="auto">
              <a:xfrm>
                <a:off x="4961" y="23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2" name="Line 2252"/>
              <p:cNvSpPr>
                <a:spLocks noChangeShapeType="1"/>
              </p:cNvSpPr>
              <p:nvPr/>
            </p:nvSpPr>
            <p:spPr bwMode="auto">
              <a:xfrm>
                <a:off x="4961" y="23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3" name="Line 2253"/>
              <p:cNvSpPr>
                <a:spLocks noChangeShapeType="1"/>
              </p:cNvSpPr>
              <p:nvPr/>
            </p:nvSpPr>
            <p:spPr bwMode="auto">
              <a:xfrm>
                <a:off x="4961" y="23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4" name="Line 2254"/>
              <p:cNvSpPr>
                <a:spLocks noChangeShapeType="1"/>
              </p:cNvSpPr>
              <p:nvPr/>
            </p:nvSpPr>
            <p:spPr bwMode="auto">
              <a:xfrm>
                <a:off x="4961" y="23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5" name="Line 2255"/>
              <p:cNvSpPr>
                <a:spLocks noChangeShapeType="1"/>
              </p:cNvSpPr>
              <p:nvPr/>
            </p:nvSpPr>
            <p:spPr bwMode="auto">
              <a:xfrm>
                <a:off x="4961" y="238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6" name="Line 2256"/>
              <p:cNvSpPr>
                <a:spLocks noChangeShapeType="1"/>
              </p:cNvSpPr>
              <p:nvPr/>
            </p:nvSpPr>
            <p:spPr bwMode="auto">
              <a:xfrm>
                <a:off x="4961" y="238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7" name="Line 2257"/>
              <p:cNvSpPr>
                <a:spLocks noChangeShapeType="1"/>
              </p:cNvSpPr>
              <p:nvPr/>
            </p:nvSpPr>
            <p:spPr bwMode="auto">
              <a:xfrm>
                <a:off x="4961" y="23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8" name="Line 2258"/>
              <p:cNvSpPr>
                <a:spLocks noChangeShapeType="1"/>
              </p:cNvSpPr>
              <p:nvPr/>
            </p:nvSpPr>
            <p:spPr bwMode="auto">
              <a:xfrm>
                <a:off x="4963" y="23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59" name="Line 2259"/>
              <p:cNvSpPr>
                <a:spLocks noChangeShapeType="1"/>
              </p:cNvSpPr>
              <p:nvPr/>
            </p:nvSpPr>
            <p:spPr bwMode="auto">
              <a:xfrm>
                <a:off x="4963" y="23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0" name="Line 2260"/>
              <p:cNvSpPr>
                <a:spLocks noChangeShapeType="1"/>
              </p:cNvSpPr>
              <p:nvPr/>
            </p:nvSpPr>
            <p:spPr bwMode="auto">
              <a:xfrm>
                <a:off x="4963" y="23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1" name="Line 2261"/>
              <p:cNvSpPr>
                <a:spLocks noChangeShapeType="1"/>
              </p:cNvSpPr>
              <p:nvPr/>
            </p:nvSpPr>
            <p:spPr bwMode="auto">
              <a:xfrm>
                <a:off x="4963" y="23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2" name="Line 2262"/>
              <p:cNvSpPr>
                <a:spLocks noChangeShapeType="1"/>
              </p:cNvSpPr>
              <p:nvPr/>
            </p:nvSpPr>
            <p:spPr bwMode="auto">
              <a:xfrm>
                <a:off x="4963" y="23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3" name="Line 2263"/>
              <p:cNvSpPr>
                <a:spLocks noChangeShapeType="1"/>
              </p:cNvSpPr>
              <p:nvPr/>
            </p:nvSpPr>
            <p:spPr bwMode="auto">
              <a:xfrm>
                <a:off x="4963" y="23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4" name="Freeform 2264"/>
              <p:cNvSpPr>
                <a:spLocks/>
              </p:cNvSpPr>
              <p:nvPr/>
            </p:nvSpPr>
            <p:spPr bwMode="auto">
              <a:xfrm>
                <a:off x="4963" y="2399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5" name="Line 2265"/>
              <p:cNvSpPr>
                <a:spLocks noChangeShapeType="1"/>
              </p:cNvSpPr>
              <p:nvPr/>
            </p:nvSpPr>
            <p:spPr bwMode="auto">
              <a:xfrm>
                <a:off x="4968" y="24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6" name="Line 2266"/>
              <p:cNvSpPr>
                <a:spLocks noChangeShapeType="1"/>
              </p:cNvSpPr>
              <p:nvPr/>
            </p:nvSpPr>
            <p:spPr bwMode="auto">
              <a:xfrm>
                <a:off x="4968" y="24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7" name="Line 2267"/>
              <p:cNvSpPr>
                <a:spLocks noChangeShapeType="1"/>
              </p:cNvSpPr>
              <p:nvPr/>
            </p:nvSpPr>
            <p:spPr bwMode="auto">
              <a:xfrm>
                <a:off x="4968" y="24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8" name="Line 2268"/>
              <p:cNvSpPr>
                <a:spLocks noChangeShapeType="1"/>
              </p:cNvSpPr>
              <p:nvPr/>
            </p:nvSpPr>
            <p:spPr bwMode="auto">
              <a:xfrm>
                <a:off x="4968" y="24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69" name="Line 2269"/>
              <p:cNvSpPr>
                <a:spLocks noChangeShapeType="1"/>
              </p:cNvSpPr>
              <p:nvPr/>
            </p:nvSpPr>
            <p:spPr bwMode="auto">
              <a:xfrm>
                <a:off x="4968" y="24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0" name="Line 2270"/>
              <p:cNvSpPr>
                <a:spLocks noChangeShapeType="1"/>
              </p:cNvSpPr>
              <p:nvPr/>
            </p:nvSpPr>
            <p:spPr bwMode="auto">
              <a:xfrm>
                <a:off x="4968" y="24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1" name="Line 2271"/>
              <p:cNvSpPr>
                <a:spLocks noChangeShapeType="1"/>
              </p:cNvSpPr>
              <p:nvPr/>
            </p:nvSpPr>
            <p:spPr bwMode="auto">
              <a:xfrm>
                <a:off x="4968" y="24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2" name="Line 2272"/>
              <p:cNvSpPr>
                <a:spLocks noChangeShapeType="1"/>
              </p:cNvSpPr>
              <p:nvPr/>
            </p:nvSpPr>
            <p:spPr bwMode="auto">
              <a:xfrm>
                <a:off x="4968" y="24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3" name="Line 2273"/>
              <p:cNvSpPr>
                <a:spLocks noChangeShapeType="1"/>
              </p:cNvSpPr>
              <p:nvPr/>
            </p:nvSpPr>
            <p:spPr bwMode="auto">
              <a:xfrm>
                <a:off x="4968" y="247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4" name="Line 2274"/>
              <p:cNvSpPr>
                <a:spLocks noChangeShapeType="1"/>
              </p:cNvSpPr>
              <p:nvPr/>
            </p:nvSpPr>
            <p:spPr bwMode="auto">
              <a:xfrm>
                <a:off x="4968" y="24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5" name="Line 2275"/>
              <p:cNvSpPr>
                <a:spLocks noChangeShapeType="1"/>
              </p:cNvSpPr>
              <p:nvPr/>
            </p:nvSpPr>
            <p:spPr bwMode="auto">
              <a:xfrm>
                <a:off x="4968" y="247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6" name="Line 2276"/>
              <p:cNvSpPr>
                <a:spLocks noChangeShapeType="1"/>
              </p:cNvSpPr>
              <p:nvPr/>
            </p:nvSpPr>
            <p:spPr bwMode="auto">
              <a:xfrm>
                <a:off x="4968" y="247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7" name="Line 2277"/>
              <p:cNvSpPr>
                <a:spLocks noChangeShapeType="1"/>
              </p:cNvSpPr>
              <p:nvPr/>
            </p:nvSpPr>
            <p:spPr bwMode="auto">
              <a:xfrm>
                <a:off x="4968" y="24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8" name="Line 2278"/>
              <p:cNvSpPr>
                <a:spLocks noChangeShapeType="1"/>
              </p:cNvSpPr>
              <p:nvPr/>
            </p:nvSpPr>
            <p:spPr bwMode="auto">
              <a:xfrm>
                <a:off x="4968" y="247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79" name="Line 2279"/>
              <p:cNvSpPr>
                <a:spLocks noChangeShapeType="1"/>
              </p:cNvSpPr>
              <p:nvPr/>
            </p:nvSpPr>
            <p:spPr bwMode="auto">
              <a:xfrm>
                <a:off x="4968" y="24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0" name="Line 2280"/>
              <p:cNvSpPr>
                <a:spLocks noChangeShapeType="1"/>
              </p:cNvSpPr>
              <p:nvPr/>
            </p:nvSpPr>
            <p:spPr bwMode="auto">
              <a:xfrm>
                <a:off x="4968" y="24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1" name="Line 2281"/>
              <p:cNvSpPr>
                <a:spLocks noChangeShapeType="1"/>
              </p:cNvSpPr>
              <p:nvPr/>
            </p:nvSpPr>
            <p:spPr bwMode="auto">
              <a:xfrm>
                <a:off x="4968" y="24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2" name="Line 2282"/>
              <p:cNvSpPr>
                <a:spLocks noChangeShapeType="1"/>
              </p:cNvSpPr>
              <p:nvPr/>
            </p:nvSpPr>
            <p:spPr bwMode="auto">
              <a:xfrm>
                <a:off x="4968" y="248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3" name="Line 2283"/>
              <p:cNvSpPr>
                <a:spLocks noChangeShapeType="1"/>
              </p:cNvSpPr>
              <p:nvPr/>
            </p:nvSpPr>
            <p:spPr bwMode="auto">
              <a:xfrm>
                <a:off x="4971" y="24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4" name="Line 2284"/>
              <p:cNvSpPr>
                <a:spLocks noChangeShapeType="1"/>
              </p:cNvSpPr>
              <p:nvPr/>
            </p:nvSpPr>
            <p:spPr bwMode="auto">
              <a:xfrm>
                <a:off x="4971" y="24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5" name="Line 2285"/>
              <p:cNvSpPr>
                <a:spLocks noChangeShapeType="1"/>
              </p:cNvSpPr>
              <p:nvPr/>
            </p:nvSpPr>
            <p:spPr bwMode="auto">
              <a:xfrm>
                <a:off x="4971" y="24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6" name="Line 2286"/>
              <p:cNvSpPr>
                <a:spLocks noChangeShapeType="1"/>
              </p:cNvSpPr>
              <p:nvPr/>
            </p:nvSpPr>
            <p:spPr bwMode="auto">
              <a:xfrm>
                <a:off x="4971" y="24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7" name="Line 2287"/>
              <p:cNvSpPr>
                <a:spLocks noChangeShapeType="1"/>
              </p:cNvSpPr>
              <p:nvPr/>
            </p:nvSpPr>
            <p:spPr bwMode="auto">
              <a:xfrm>
                <a:off x="4971" y="24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8" name="Line 2288"/>
              <p:cNvSpPr>
                <a:spLocks noChangeShapeType="1"/>
              </p:cNvSpPr>
              <p:nvPr/>
            </p:nvSpPr>
            <p:spPr bwMode="auto">
              <a:xfrm>
                <a:off x="4971" y="24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89" name="Line 2289"/>
              <p:cNvSpPr>
                <a:spLocks noChangeShapeType="1"/>
              </p:cNvSpPr>
              <p:nvPr/>
            </p:nvSpPr>
            <p:spPr bwMode="auto">
              <a:xfrm>
                <a:off x="4971" y="24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0" name="Line 2290"/>
              <p:cNvSpPr>
                <a:spLocks noChangeShapeType="1"/>
              </p:cNvSpPr>
              <p:nvPr/>
            </p:nvSpPr>
            <p:spPr bwMode="auto">
              <a:xfrm>
                <a:off x="4971" y="24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1" name="Line 2291"/>
              <p:cNvSpPr>
                <a:spLocks noChangeShapeType="1"/>
              </p:cNvSpPr>
              <p:nvPr/>
            </p:nvSpPr>
            <p:spPr bwMode="auto">
              <a:xfrm>
                <a:off x="4971" y="249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2" name="Line 2292"/>
              <p:cNvSpPr>
                <a:spLocks noChangeShapeType="1"/>
              </p:cNvSpPr>
              <p:nvPr/>
            </p:nvSpPr>
            <p:spPr bwMode="auto">
              <a:xfrm>
                <a:off x="4971" y="25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3" name="Line 2293"/>
              <p:cNvSpPr>
                <a:spLocks noChangeShapeType="1"/>
              </p:cNvSpPr>
              <p:nvPr/>
            </p:nvSpPr>
            <p:spPr bwMode="auto">
              <a:xfrm>
                <a:off x="4971" y="25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4" name="Line 2294"/>
              <p:cNvSpPr>
                <a:spLocks noChangeShapeType="1"/>
              </p:cNvSpPr>
              <p:nvPr/>
            </p:nvSpPr>
            <p:spPr bwMode="auto">
              <a:xfrm>
                <a:off x="4971" y="250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5" name="Line 2295"/>
              <p:cNvSpPr>
                <a:spLocks noChangeShapeType="1"/>
              </p:cNvSpPr>
              <p:nvPr/>
            </p:nvSpPr>
            <p:spPr bwMode="auto">
              <a:xfrm>
                <a:off x="4971" y="25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6" name="Line 2296"/>
              <p:cNvSpPr>
                <a:spLocks noChangeShapeType="1"/>
              </p:cNvSpPr>
              <p:nvPr/>
            </p:nvSpPr>
            <p:spPr bwMode="auto">
              <a:xfrm>
                <a:off x="4971" y="25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7" name="Line 2297"/>
              <p:cNvSpPr>
                <a:spLocks noChangeShapeType="1"/>
              </p:cNvSpPr>
              <p:nvPr/>
            </p:nvSpPr>
            <p:spPr bwMode="auto">
              <a:xfrm>
                <a:off x="4971" y="25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8" name="Line 2298"/>
              <p:cNvSpPr>
                <a:spLocks noChangeShapeType="1"/>
              </p:cNvSpPr>
              <p:nvPr/>
            </p:nvSpPr>
            <p:spPr bwMode="auto">
              <a:xfrm>
                <a:off x="4971" y="25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99" name="Line 2299"/>
              <p:cNvSpPr>
                <a:spLocks noChangeShapeType="1"/>
              </p:cNvSpPr>
              <p:nvPr/>
            </p:nvSpPr>
            <p:spPr bwMode="auto">
              <a:xfrm>
                <a:off x="4971" y="251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0" name="Freeform 2300"/>
              <p:cNvSpPr>
                <a:spLocks/>
              </p:cNvSpPr>
              <p:nvPr/>
            </p:nvSpPr>
            <p:spPr bwMode="auto">
              <a:xfrm>
                <a:off x="4971" y="2513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1" name="Line 2301"/>
              <p:cNvSpPr>
                <a:spLocks noChangeShapeType="1"/>
              </p:cNvSpPr>
              <p:nvPr/>
            </p:nvSpPr>
            <p:spPr bwMode="auto">
              <a:xfrm>
                <a:off x="4976" y="25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2" name="Line 2302"/>
              <p:cNvSpPr>
                <a:spLocks noChangeShapeType="1"/>
              </p:cNvSpPr>
              <p:nvPr/>
            </p:nvSpPr>
            <p:spPr bwMode="auto">
              <a:xfrm>
                <a:off x="4976" y="25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3" name="Line 2303"/>
              <p:cNvSpPr>
                <a:spLocks noChangeShapeType="1"/>
              </p:cNvSpPr>
              <p:nvPr/>
            </p:nvSpPr>
            <p:spPr bwMode="auto">
              <a:xfrm>
                <a:off x="4976" y="25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4" name="Line 2304"/>
              <p:cNvSpPr>
                <a:spLocks noChangeShapeType="1"/>
              </p:cNvSpPr>
              <p:nvPr/>
            </p:nvSpPr>
            <p:spPr bwMode="auto">
              <a:xfrm>
                <a:off x="4976" y="25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5" name="Line 2305"/>
              <p:cNvSpPr>
                <a:spLocks noChangeShapeType="1"/>
              </p:cNvSpPr>
              <p:nvPr/>
            </p:nvSpPr>
            <p:spPr bwMode="auto">
              <a:xfrm>
                <a:off x="4976" y="25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6" name="Line 2306"/>
              <p:cNvSpPr>
                <a:spLocks noChangeShapeType="1"/>
              </p:cNvSpPr>
              <p:nvPr/>
            </p:nvSpPr>
            <p:spPr bwMode="auto">
              <a:xfrm>
                <a:off x="4976" y="25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7" name="Line 2307"/>
              <p:cNvSpPr>
                <a:spLocks noChangeShapeType="1"/>
              </p:cNvSpPr>
              <p:nvPr/>
            </p:nvSpPr>
            <p:spPr bwMode="auto">
              <a:xfrm>
                <a:off x="4976" y="25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8" name="Line 2308"/>
              <p:cNvSpPr>
                <a:spLocks noChangeShapeType="1"/>
              </p:cNvSpPr>
              <p:nvPr/>
            </p:nvSpPr>
            <p:spPr bwMode="auto">
              <a:xfrm>
                <a:off x="4976" y="25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09" name="Line 2309"/>
              <p:cNvSpPr>
                <a:spLocks noChangeShapeType="1"/>
              </p:cNvSpPr>
              <p:nvPr/>
            </p:nvSpPr>
            <p:spPr bwMode="auto">
              <a:xfrm>
                <a:off x="4976" y="25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0" name="Line 2310"/>
              <p:cNvSpPr>
                <a:spLocks noChangeShapeType="1"/>
              </p:cNvSpPr>
              <p:nvPr/>
            </p:nvSpPr>
            <p:spPr bwMode="auto">
              <a:xfrm>
                <a:off x="4976" y="25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1" name="Line 2311"/>
              <p:cNvSpPr>
                <a:spLocks noChangeShapeType="1"/>
              </p:cNvSpPr>
              <p:nvPr/>
            </p:nvSpPr>
            <p:spPr bwMode="auto">
              <a:xfrm>
                <a:off x="4976" y="25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2" name="Line 2312"/>
              <p:cNvSpPr>
                <a:spLocks noChangeShapeType="1"/>
              </p:cNvSpPr>
              <p:nvPr/>
            </p:nvSpPr>
            <p:spPr bwMode="auto">
              <a:xfrm>
                <a:off x="4976" y="25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3" name="Line 2313"/>
              <p:cNvSpPr>
                <a:spLocks noChangeShapeType="1"/>
              </p:cNvSpPr>
              <p:nvPr/>
            </p:nvSpPr>
            <p:spPr bwMode="auto">
              <a:xfrm>
                <a:off x="4976" y="25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4" name="Line 2314"/>
              <p:cNvSpPr>
                <a:spLocks noChangeShapeType="1"/>
              </p:cNvSpPr>
              <p:nvPr/>
            </p:nvSpPr>
            <p:spPr bwMode="auto">
              <a:xfrm>
                <a:off x="4976" y="25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5" name="Line 2315"/>
              <p:cNvSpPr>
                <a:spLocks noChangeShapeType="1"/>
              </p:cNvSpPr>
              <p:nvPr/>
            </p:nvSpPr>
            <p:spPr bwMode="auto">
              <a:xfrm>
                <a:off x="4976" y="25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6" name="Line 2316"/>
              <p:cNvSpPr>
                <a:spLocks noChangeShapeType="1"/>
              </p:cNvSpPr>
              <p:nvPr/>
            </p:nvSpPr>
            <p:spPr bwMode="auto">
              <a:xfrm>
                <a:off x="4976" y="25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7" name="Line 2317"/>
              <p:cNvSpPr>
                <a:spLocks noChangeShapeType="1"/>
              </p:cNvSpPr>
              <p:nvPr/>
            </p:nvSpPr>
            <p:spPr bwMode="auto">
              <a:xfrm>
                <a:off x="4976" y="259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8" name="Line 2318"/>
              <p:cNvSpPr>
                <a:spLocks noChangeShapeType="1"/>
              </p:cNvSpPr>
              <p:nvPr/>
            </p:nvSpPr>
            <p:spPr bwMode="auto">
              <a:xfrm>
                <a:off x="4976" y="25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19" name="Line 2319"/>
              <p:cNvSpPr>
                <a:spLocks noChangeShapeType="1"/>
              </p:cNvSpPr>
              <p:nvPr/>
            </p:nvSpPr>
            <p:spPr bwMode="auto">
              <a:xfrm>
                <a:off x="4976" y="25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0" name="Line 2320"/>
              <p:cNvSpPr>
                <a:spLocks noChangeShapeType="1"/>
              </p:cNvSpPr>
              <p:nvPr/>
            </p:nvSpPr>
            <p:spPr bwMode="auto">
              <a:xfrm>
                <a:off x="4978" y="25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1" name="Line 2321"/>
              <p:cNvSpPr>
                <a:spLocks noChangeShapeType="1"/>
              </p:cNvSpPr>
              <p:nvPr/>
            </p:nvSpPr>
            <p:spPr bwMode="auto">
              <a:xfrm>
                <a:off x="4978" y="26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2" name="Line 2322"/>
              <p:cNvSpPr>
                <a:spLocks noChangeShapeType="1"/>
              </p:cNvSpPr>
              <p:nvPr/>
            </p:nvSpPr>
            <p:spPr bwMode="auto">
              <a:xfrm>
                <a:off x="4978" y="26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3" name="Line 2323"/>
              <p:cNvSpPr>
                <a:spLocks noChangeShapeType="1"/>
              </p:cNvSpPr>
              <p:nvPr/>
            </p:nvSpPr>
            <p:spPr bwMode="auto">
              <a:xfrm>
                <a:off x="4978" y="26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4" name="Line 2324"/>
              <p:cNvSpPr>
                <a:spLocks noChangeShapeType="1"/>
              </p:cNvSpPr>
              <p:nvPr/>
            </p:nvSpPr>
            <p:spPr bwMode="auto">
              <a:xfrm>
                <a:off x="4978" y="26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5" name="Line 2325"/>
              <p:cNvSpPr>
                <a:spLocks noChangeShapeType="1"/>
              </p:cNvSpPr>
              <p:nvPr/>
            </p:nvSpPr>
            <p:spPr bwMode="auto">
              <a:xfrm>
                <a:off x="4978" y="26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6" name="Line 2326"/>
              <p:cNvSpPr>
                <a:spLocks noChangeShapeType="1"/>
              </p:cNvSpPr>
              <p:nvPr/>
            </p:nvSpPr>
            <p:spPr bwMode="auto">
              <a:xfrm>
                <a:off x="4978" y="26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7" name="Line 2327"/>
              <p:cNvSpPr>
                <a:spLocks noChangeShapeType="1"/>
              </p:cNvSpPr>
              <p:nvPr/>
            </p:nvSpPr>
            <p:spPr bwMode="auto">
              <a:xfrm>
                <a:off x="4978" y="26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8" name="Line 2328"/>
              <p:cNvSpPr>
                <a:spLocks noChangeShapeType="1"/>
              </p:cNvSpPr>
              <p:nvPr/>
            </p:nvSpPr>
            <p:spPr bwMode="auto">
              <a:xfrm>
                <a:off x="4978" y="26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29" name="Line 2329"/>
              <p:cNvSpPr>
                <a:spLocks noChangeShapeType="1"/>
              </p:cNvSpPr>
              <p:nvPr/>
            </p:nvSpPr>
            <p:spPr bwMode="auto">
              <a:xfrm>
                <a:off x="4978" y="26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0" name="Line 2330"/>
              <p:cNvSpPr>
                <a:spLocks noChangeShapeType="1"/>
              </p:cNvSpPr>
              <p:nvPr/>
            </p:nvSpPr>
            <p:spPr bwMode="auto">
              <a:xfrm>
                <a:off x="4978" y="26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1" name="Line 2331"/>
              <p:cNvSpPr>
                <a:spLocks noChangeShapeType="1"/>
              </p:cNvSpPr>
              <p:nvPr/>
            </p:nvSpPr>
            <p:spPr bwMode="auto">
              <a:xfrm>
                <a:off x="4978" y="26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2" name="Line 2332"/>
              <p:cNvSpPr>
                <a:spLocks noChangeShapeType="1"/>
              </p:cNvSpPr>
              <p:nvPr/>
            </p:nvSpPr>
            <p:spPr bwMode="auto">
              <a:xfrm>
                <a:off x="4978" y="26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3" name="Line 2333"/>
              <p:cNvSpPr>
                <a:spLocks noChangeShapeType="1"/>
              </p:cNvSpPr>
              <p:nvPr/>
            </p:nvSpPr>
            <p:spPr bwMode="auto">
              <a:xfrm>
                <a:off x="4978" y="26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4" name="Line 2334"/>
              <p:cNvSpPr>
                <a:spLocks noChangeShapeType="1"/>
              </p:cNvSpPr>
              <p:nvPr/>
            </p:nvSpPr>
            <p:spPr bwMode="auto">
              <a:xfrm>
                <a:off x="4978" y="26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5" name="Line 2335"/>
              <p:cNvSpPr>
                <a:spLocks noChangeShapeType="1"/>
              </p:cNvSpPr>
              <p:nvPr/>
            </p:nvSpPr>
            <p:spPr bwMode="auto">
              <a:xfrm>
                <a:off x="4978" y="26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6" name="Line 2336"/>
              <p:cNvSpPr>
                <a:spLocks noChangeShapeType="1"/>
              </p:cNvSpPr>
              <p:nvPr/>
            </p:nvSpPr>
            <p:spPr bwMode="auto">
              <a:xfrm>
                <a:off x="4978" y="262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7" name="Line 2337"/>
              <p:cNvSpPr>
                <a:spLocks noChangeShapeType="1"/>
              </p:cNvSpPr>
              <p:nvPr/>
            </p:nvSpPr>
            <p:spPr bwMode="auto">
              <a:xfrm>
                <a:off x="4978" y="26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8" name="Line 2338"/>
              <p:cNvSpPr>
                <a:spLocks noChangeShapeType="1"/>
              </p:cNvSpPr>
              <p:nvPr/>
            </p:nvSpPr>
            <p:spPr bwMode="auto">
              <a:xfrm>
                <a:off x="4978" y="2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39" name="Line 2339"/>
              <p:cNvSpPr>
                <a:spLocks noChangeShapeType="1"/>
              </p:cNvSpPr>
              <p:nvPr/>
            </p:nvSpPr>
            <p:spPr bwMode="auto">
              <a:xfrm>
                <a:off x="4978" y="26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0" name="Freeform 2340"/>
              <p:cNvSpPr>
                <a:spLocks/>
              </p:cNvSpPr>
              <p:nvPr/>
            </p:nvSpPr>
            <p:spPr bwMode="auto">
              <a:xfrm>
                <a:off x="4978" y="2627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1" name="Line 2341"/>
              <p:cNvSpPr>
                <a:spLocks noChangeShapeType="1"/>
              </p:cNvSpPr>
              <p:nvPr/>
            </p:nvSpPr>
            <p:spPr bwMode="auto">
              <a:xfrm>
                <a:off x="4984" y="26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2" name="Line 2342"/>
              <p:cNvSpPr>
                <a:spLocks noChangeShapeType="1"/>
              </p:cNvSpPr>
              <p:nvPr/>
            </p:nvSpPr>
            <p:spPr bwMode="auto">
              <a:xfrm>
                <a:off x="4984" y="26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3" name="Line 2343"/>
              <p:cNvSpPr>
                <a:spLocks noChangeShapeType="1"/>
              </p:cNvSpPr>
              <p:nvPr/>
            </p:nvSpPr>
            <p:spPr bwMode="auto">
              <a:xfrm>
                <a:off x="4984" y="26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4" name="Line 2344"/>
              <p:cNvSpPr>
                <a:spLocks noChangeShapeType="1"/>
              </p:cNvSpPr>
              <p:nvPr/>
            </p:nvSpPr>
            <p:spPr bwMode="auto">
              <a:xfrm>
                <a:off x="4984" y="26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5" name="Line 2345"/>
              <p:cNvSpPr>
                <a:spLocks noChangeShapeType="1"/>
              </p:cNvSpPr>
              <p:nvPr/>
            </p:nvSpPr>
            <p:spPr bwMode="auto">
              <a:xfrm>
                <a:off x="4984" y="26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6" name="Line 2346"/>
              <p:cNvSpPr>
                <a:spLocks noChangeShapeType="1"/>
              </p:cNvSpPr>
              <p:nvPr/>
            </p:nvSpPr>
            <p:spPr bwMode="auto">
              <a:xfrm>
                <a:off x="4984" y="26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7" name="Line 2347"/>
              <p:cNvSpPr>
                <a:spLocks noChangeShapeType="1"/>
              </p:cNvSpPr>
              <p:nvPr/>
            </p:nvSpPr>
            <p:spPr bwMode="auto">
              <a:xfrm>
                <a:off x="4984" y="26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8" name="Line 2348"/>
              <p:cNvSpPr>
                <a:spLocks noChangeShapeType="1"/>
              </p:cNvSpPr>
              <p:nvPr/>
            </p:nvSpPr>
            <p:spPr bwMode="auto">
              <a:xfrm>
                <a:off x="4984" y="26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49" name="Line 2349"/>
              <p:cNvSpPr>
                <a:spLocks noChangeShapeType="1"/>
              </p:cNvSpPr>
              <p:nvPr/>
            </p:nvSpPr>
            <p:spPr bwMode="auto">
              <a:xfrm>
                <a:off x="4984" y="26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0" name="Line 2350"/>
              <p:cNvSpPr>
                <a:spLocks noChangeShapeType="1"/>
              </p:cNvSpPr>
              <p:nvPr/>
            </p:nvSpPr>
            <p:spPr bwMode="auto">
              <a:xfrm>
                <a:off x="4984" y="26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1" name="Line 2351"/>
              <p:cNvSpPr>
                <a:spLocks noChangeShapeType="1"/>
              </p:cNvSpPr>
              <p:nvPr/>
            </p:nvSpPr>
            <p:spPr bwMode="auto">
              <a:xfrm>
                <a:off x="4984" y="26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2" name="Line 2352"/>
              <p:cNvSpPr>
                <a:spLocks noChangeShapeType="1"/>
              </p:cNvSpPr>
              <p:nvPr/>
            </p:nvSpPr>
            <p:spPr bwMode="auto">
              <a:xfrm>
                <a:off x="4984" y="27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3" name="Line 2353"/>
              <p:cNvSpPr>
                <a:spLocks noChangeShapeType="1"/>
              </p:cNvSpPr>
              <p:nvPr/>
            </p:nvSpPr>
            <p:spPr bwMode="auto">
              <a:xfrm>
                <a:off x="4984" y="27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4" name="Line 2354"/>
              <p:cNvSpPr>
                <a:spLocks noChangeShapeType="1"/>
              </p:cNvSpPr>
              <p:nvPr/>
            </p:nvSpPr>
            <p:spPr bwMode="auto">
              <a:xfrm>
                <a:off x="4984" y="27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5" name="Line 2355"/>
              <p:cNvSpPr>
                <a:spLocks noChangeShapeType="1"/>
              </p:cNvSpPr>
              <p:nvPr/>
            </p:nvSpPr>
            <p:spPr bwMode="auto">
              <a:xfrm>
                <a:off x="4984" y="27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6" name="Line 2356"/>
              <p:cNvSpPr>
                <a:spLocks noChangeShapeType="1"/>
              </p:cNvSpPr>
              <p:nvPr/>
            </p:nvSpPr>
            <p:spPr bwMode="auto">
              <a:xfrm>
                <a:off x="4984" y="27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7" name="Line 2357"/>
              <p:cNvSpPr>
                <a:spLocks noChangeShapeType="1"/>
              </p:cNvSpPr>
              <p:nvPr/>
            </p:nvSpPr>
            <p:spPr bwMode="auto">
              <a:xfrm>
                <a:off x="4984" y="27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8" name="Line 2358"/>
              <p:cNvSpPr>
                <a:spLocks noChangeShapeType="1"/>
              </p:cNvSpPr>
              <p:nvPr/>
            </p:nvSpPr>
            <p:spPr bwMode="auto">
              <a:xfrm>
                <a:off x="4984" y="27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59" name="Line 2359"/>
              <p:cNvSpPr>
                <a:spLocks noChangeShapeType="1"/>
              </p:cNvSpPr>
              <p:nvPr/>
            </p:nvSpPr>
            <p:spPr bwMode="auto">
              <a:xfrm>
                <a:off x="4984" y="270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0" name="Line 2360"/>
              <p:cNvSpPr>
                <a:spLocks noChangeShapeType="1"/>
              </p:cNvSpPr>
              <p:nvPr/>
            </p:nvSpPr>
            <p:spPr bwMode="auto">
              <a:xfrm>
                <a:off x="4984" y="27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1" name="Line 2361"/>
              <p:cNvSpPr>
                <a:spLocks noChangeShapeType="1"/>
              </p:cNvSpPr>
              <p:nvPr/>
            </p:nvSpPr>
            <p:spPr bwMode="auto">
              <a:xfrm>
                <a:off x="4984" y="27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2" name="Line 2362"/>
              <p:cNvSpPr>
                <a:spLocks noChangeShapeType="1"/>
              </p:cNvSpPr>
              <p:nvPr/>
            </p:nvSpPr>
            <p:spPr bwMode="auto">
              <a:xfrm>
                <a:off x="4984" y="27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3" name="Line 2363"/>
              <p:cNvSpPr>
                <a:spLocks noChangeShapeType="1"/>
              </p:cNvSpPr>
              <p:nvPr/>
            </p:nvSpPr>
            <p:spPr bwMode="auto">
              <a:xfrm>
                <a:off x="4984" y="2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4" name="Line 2364"/>
              <p:cNvSpPr>
                <a:spLocks noChangeShapeType="1"/>
              </p:cNvSpPr>
              <p:nvPr/>
            </p:nvSpPr>
            <p:spPr bwMode="auto">
              <a:xfrm>
                <a:off x="4984" y="27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5" name="Line 2365"/>
              <p:cNvSpPr>
                <a:spLocks noChangeShapeType="1"/>
              </p:cNvSpPr>
              <p:nvPr/>
            </p:nvSpPr>
            <p:spPr bwMode="auto">
              <a:xfrm>
                <a:off x="4984" y="27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6" name="Line 2366"/>
              <p:cNvSpPr>
                <a:spLocks noChangeShapeType="1"/>
              </p:cNvSpPr>
              <p:nvPr/>
            </p:nvSpPr>
            <p:spPr bwMode="auto">
              <a:xfrm>
                <a:off x="4984" y="27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7" name="Line 2367"/>
              <p:cNvSpPr>
                <a:spLocks noChangeShapeType="1"/>
              </p:cNvSpPr>
              <p:nvPr/>
            </p:nvSpPr>
            <p:spPr bwMode="auto">
              <a:xfrm>
                <a:off x="4984" y="27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8" name="Line 2368"/>
              <p:cNvSpPr>
                <a:spLocks noChangeShapeType="1"/>
              </p:cNvSpPr>
              <p:nvPr/>
            </p:nvSpPr>
            <p:spPr bwMode="auto">
              <a:xfrm>
                <a:off x="4984" y="27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69" name="Line 2369"/>
              <p:cNvSpPr>
                <a:spLocks noChangeShapeType="1"/>
              </p:cNvSpPr>
              <p:nvPr/>
            </p:nvSpPr>
            <p:spPr bwMode="auto">
              <a:xfrm>
                <a:off x="4984" y="272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0" name="Line 2370"/>
              <p:cNvSpPr>
                <a:spLocks noChangeShapeType="1"/>
              </p:cNvSpPr>
              <p:nvPr/>
            </p:nvSpPr>
            <p:spPr bwMode="auto">
              <a:xfrm>
                <a:off x="4984" y="27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1" name="Line 2371"/>
              <p:cNvSpPr>
                <a:spLocks noChangeShapeType="1"/>
              </p:cNvSpPr>
              <p:nvPr/>
            </p:nvSpPr>
            <p:spPr bwMode="auto">
              <a:xfrm>
                <a:off x="4984" y="27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2" name="Line 2372"/>
              <p:cNvSpPr>
                <a:spLocks noChangeShapeType="1"/>
              </p:cNvSpPr>
              <p:nvPr/>
            </p:nvSpPr>
            <p:spPr bwMode="auto">
              <a:xfrm>
                <a:off x="4984" y="27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3" name="Line 2373"/>
              <p:cNvSpPr>
                <a:spLocks noChangeShapeType="1"/>
              </p:cNvSpPr>
              <p:nvPr/>
            </p:nvSpPr>
            <p:spPr bwMode="auto">
              <a:xfrm>
                <a:off x="4984" y="27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4" name="Line 2374"/>
              <p:cNvSpPr>
                <a:spLocks noChangeShapeType="1"/>
              </p:cNvSpPr>
              <p:nvPr/>
            </p:nvSpPr>
            <p:spPr bwMode="auto">
              <a:xfrm>
                <a:off x="4984" y="27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5" name="Line 2375"/>
              <p:cNvSpPr>
                <a:spLocks noChangeShapeType="1"/>
              </p:cNvSpPr>
              <p:nvPr/>
            </p:nvSpPr>
            <p:spPr bwMode="auto">
              <a:xfrm>
                <a:off x="4984" y="27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6" name="Line 2376"/>
              <p:cNvSpPr>
                <a:spLocks noChangeShapeType="1"/>
              </p:cNvSpPr>
              <p:nvPr/>
            </p:nvSpPr>
            <p:spPr bwMode="auto">
              <a:xfrm>
                <a:off x="4984" y="27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7" name="Line 2377"/>
              <p:cNvSpPr>
                <a:spLocks noChangeShapeType="1"/>
              </p:cNvSpPr>
              <p:nvPr/>
            </p:nvSpPr>
            <p:spPr bwMode="auto">
              <a:xfrm>
                <a:off x="4984" y="27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8" name="Line 2378"/>
              <p:cNvSpPr>
                <a:spLocks noChangeShapeType="1"/>
              </p:cNvSpPr>
              <p:nvPr/>
            </p:nvSpPr>
            <p:spPr bwMode="auto">
              <a:xfrm>
                <a:off x="4984" y="27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79" name="Line 2379"/>
              <p:cNvSpPr>
                <a:spLocks noChangeShapeType="1"/>
              </p:cNvSpPr>
              <p:nvPr/>
            </p:nvSpPr>
            <p:spPr bwMode="auto">
              <a:xfrm>
                <a:off x="4984" y="27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0" name="Line 2380"/>
              <p:cNvSpPr>
                <a:spLocks noChangeShapeType="1"/>
              </p:cNvSpPr>
              <p:nvPr/>
            </p:nvSpPr>
            <p:spPr bwMode="auto">
              <a:xfrm>
                <a:off x="4984" y="273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1" name="Line 2381"/>
              <p:cNvSpPr>
                <a:spLocks noChangeShapeType="1"/>
              </p:cNvSpPr>
              <p:nvPr/>
            </p:nvSpPr>
            <p:spPr bwMode="auto">
              <a:xfrm>
                <a:off x="4986" y="27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2" name="Line 2382"/>
              <p:cNvSpPr>
                <a:spLocks noChangeShapeType="1"/>
              </p:cNvSpPr>
              <p:nvPr/>
            </p:nvSpPr>
            <p:spPr bwMode="auto">
              <a:xfrm>
                <a:off x="4986" y="27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3" name="Line 2383"/>
              <p:cNvSpPr>
                <a:spLocks noChangeShapeType="1"/>
              </p:cNvSpPr>
              <p:nvPr/>
            </p:nvSpPr>
            <p:spPr bwMode="auto">
              <a:xfrm>
                <a:off x="4986" y="27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4" name="Line 2384"/>
              <p:cNvSpPr>
                <a:spLocks noChangeShapeType="1"/>
              </p:cNvSpPr>
              <p:nvPr/>
            </p:nvSpPr>
            <p:spPr bwMode="auto">
              <a:xfrm>
                <a:off x="4986" y="27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5" name="Freeform 2385"/>
              <p:cNvSpPr>
                <a:spLocks/>
              </p:cNvSpPr>
              <p:nvPr/>
            </p:nvSpPr>
            <p:spPr bwMode="auto">
              <a:xfrm>
                <a:off x="4986" y="274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6" name="Line 2386"/>
              <p:cNvSpPr>
                <a:spLocks noChangeShapeType="1"/>
              </p:cNvSpPr>
              <p:nvPr/>
            </p:nvSpPr>
            <p:spPr bwMode="auto">
              <a:xfrm>
                <a:off x="4989" y="27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7" name="Line 2387"/>
              <p:cNvSpPr>
                <a:spLocks noChangeShapeType="1"/>
              </p:cNvSpPr>
              <p:nvPr/>
            </p:nvSpPr>
            <p:spPr bwMode="auto">
              <a:xfrm>
                <a:off x="4989" y="27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8" name="Line 2388"/>
              <p:cNvSpPr>
                <a:spLocks noChangeShapeType="1"/>
              </p:cNvSpPr>
              <p:nvPr/>
            </p:nvSpPr>
            <p:spPr bwMode="auto">
              <a:xfrm>
                <a:off x="4989" y="27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89" name="Line 2389"/>
              <p:cNvSpPr>
                <a:spLocks noChangeShapeType="1"/>
              </p:cNvSpPr>
              <p:nvPr/>
            </p:nvSpPr>
            <p:spPr bwMode="auto">
              <a:xfrm>
                <a:off x="4989" y="27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0" name="Line 2390"/>
              <p:cNvSpPr>
                <a:spLocks noChangeShapeType="1"/>
              </p:cNvSpPr>
              <p:nvPr/>
            </p:nvSpPr>
            <p:spPr bwMode="auto">
              <a:xfrm>
                <a:off x="4989" y="27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1" name="Line 2391"/>
              <p:cNvSpPr>
                <a:spLocks noChangeShapeType="1"/>
              </p:cNvSpPr>
              <p:nvPr/>
            </p:nvSpPr>
            <p:spPr bwMode="auto">
              <a:xfrm>
                <a:off x="4989" y="27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2" name="Line 2392"/>
              <p:cNvSpPr>
                <a:spLocks noChangeShapeType="1"/>
              </p:cNvSpPr>
              <p:nvPr/>
            </p:nvSpPr>
            <p:spPr bwMode="auto">
              <a:xfrm>
                <a:off x="4989" y="27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3" name="Line 2393"/>
              <p:cNvSpPr>
                <a:spLocks noChangeShapeType="1"/>
              </p:cNvSpPr>
              <p:nvPr/>
            </p:nvSpPr>
            <p:spPr bwMode="auto">
              <a:xfrm>
                <a:off x="4989" y="27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4" name="Line 2394"/>
              <p:cNvSpPr>
                <a:spLocks noChangeShapeType="1"/>
              </p:cNvSpPr>
              <p:nvPr/>
            </p:nvSpPr>
            <p:spPr bwMode="auto">
              <a:xfrm>
                <a:off x="4989" y="27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5" name="Line 2395"/>
              <p:cNvSpPr>
                <a:spLocks noChangeShapeType="1"/>
              </p:cNvSpPr>
              <p:nvPr/>
            </p:nvSpPr>
            <p:spPr bwMode="auto">
              <a:xfrm>
                <a:off x="4989" y="27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6" name="Line 2396"/>
              <p:cNvSpPr>
                <a:spLocks noChangeShapeType="1"/>
              </p:cNvSpPr>
              <p:nvPr/>
            </p:nvSpPr>
            <p:spPr bwMode="auto">
              <a:xfrm>
                <a:off x="4989" y="279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7" name="Line 2397"/>
              <p:cNvSpPr>
                <a:spLocks noChangeShapeType="1"/>
              </p:cNvSpPr>
              <p:nvPr/>
            </p:nvSpPr>
            <p:spPr bwMode="auto">
              <a:xfrm>
                <a:off x="4989" y="28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8" name="Line 2398"/>
              <p:cNvSpPr>
                <a:spLocks noChangeShapeType="1"/>
              </p:cNvSpPr>
              <p:nvPr/>
            </p:nvSpPr>
            <p:spPr bwMode="auto">
              <a:xfrm>
                <a:off x="4989" y="28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99" name="Line 2399"/>
              <p:cNvSpPr>
                <a:spLocks noChangeShapeType="1"/>
              </p:cNvSpPr>
              <p:nvPr/>
            </p:nvSpPr>
            <p:spPr bwMode="auto">
              <a:xfrm>
                <a:off x="4989" y="28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0" name="Line 2400"/>
              <p:cNvSpPr>
                <a:spLocks noChangeShapeType="1"/>
              </p:cNvSpPr>
              <p:nvPr/>
            </p:nvSpPr>
            <p:spPr bwMode="auto">
              <a:xfrm>
                <a:off x="4989" y="280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1" name="Line 2401"/>
              <p:cNvSpPr>
                <a:spLocks noChangeShapeType="1"/>
              </p:cNvSpPr>
              <p:nvPr/>
            </p:nvSpPr>
            <p:spPr bwMode="auto">
              <a:xfrm>
                <a:off x="4989" y="2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2" name="Line 2402"/>
              <p:cNvSpPr>
                <a:spLocks noChangeShapeType="1"/>
              </p:cNvSpPr>
              <p:nvPr/>
            </p:nvSpPr>
            <p:spPr bwMode="auto">
              <a:xfrm>
                <a:off x="4989" y="28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3" name="Line 2403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4" name="Line 2404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5" name="Line 2405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6" name="Line 2406"/>
              <p:cNvSpPr>
                <a:spLocks noChangeShapeType="1"/>
              </p:cNvSpPr>
              <p:nvPr/>
            </p:nvSpPr>
            <p:spPr bwMode="auto">
              <a:xfrm>
                <a:off x="4989" y="28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7" name="Line 2407"/>
              <p:cNvSpPr>
                <a:spLocks noChangeShapeType="1"/>
              </p:cNvSpPr>
              <p:nvPr/>
            </p:nvSpPr>
            <p:spPr bwMode="auto">
              <a:xfrm>
                <a:off x="4989" y="28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8" name="Line 2408"/>
              <p:cNvSpPr>
                <a:spLocks noChangeShapeType="1"/>
              </p:cNvSpPr>
              <p:nvPr/>
            </p:nvSpPr>
            <p:spPr bwMode="auto">
              <a:xfrm>
                <a:off x="4989" y="28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09" name="Line 2409"/>
              <p:cNvSpPr>
                <a:spLocks noChangeShapeType="1"/>
              </p:cNvSpPr>
              <p:nvPr/>
            </p:nvSpPr>
            <p:spPr bwMode="auto">
              <a:xfrm>
                <a:off x="4989" y="28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0" name="Line 2410"/>
              <p:cNvSpPr>
                <a:spLocks noChangeShapeType="1"/>
              </p:cNvSpPr>
              <p:nvPr/>
            </p:nvSpPr>
            <p:spPr bwMode="auto">
              <a:xfrm>
                <a:off x="4989" y="28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1" name="Line 2411"/>
              <p:cNvSpPr>
                <a:spLocks noChangeShapeType="1"/>
              </p:cNvSpPr>
              <p:nvPr/>
            </p:nvSpPr>
            <p:spPr bwMode="auto">
              <a:xfrm>
                <a:off x="4989" y="28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2" name="Line 2412"/>
              <p:cNvSpPr>
                <a:spLocks noChangeShapeType="1"/>
              </p:cNvSpPr>
              <p:nvPr/>
            </p:nvSpPr>
            <p:spPr bwMode="auto">
              <a:xfrm>
                <a:off x="4989" y="28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3" name="Line 2413"/>
              <p:cNvSpPr>
                <a:spLocks noChangeShapeType="1"/>
              </p:cNvSpPr>
              <p:nvPr/>
            </p:nvSpPr>
            <p:spPr bwMode="auto">
              <a:xfrm>
                <a:off x="4989" y="28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4" name="Line 2414"/>
              <p:cNvSpPr>
                <a:spLocks noChangeShapeType="1"/>
              </p:cNvSpPr>
              <p:nvPr/>
            </p:nvSpPr>
            <p:spPr bwMode="auto">
              <a:xfrm>
                <a:off x="4989" y="28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215" name="Group 2415"/>
            <p:cNvGrpSpPr>
              <a:grpSpLocks/>
            </p:cNvGrpSpPr>
            <p:nvPr/>
          </p:nvGrpSpPr>
          <p:grpSpPr bwMode="auto">
            <a:xfrm>
              <a:off x="4229" y="243"/>
              <a:ext cx="766" cy="2715"/>
              <a:chOff x="4229" y="243"/>
              <a:chExt cx="766" cy="2715"/>
            </a:xfrm>
          </p:grpSpPr>
          <p:sp>
            <p:nvSpPr>
              <p:cNvPr id="79216" name="Line 2416"/>
              <p:cNvSpPr>
                <a:spLocks noChangeShapeType="1"/>
              </p:cNvSpPr>
              <p:nvPr/>
            </p:nvSpPr>
            <p:spPr bwMode="auto">
              <a:xfrm>
                <a:off x="4989" y="282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7" name="Line 2417"/>
              <p:cNvSpPr>
                <a:spLocks noChangeShapeType="1"/>
              </p:cNvSpPr>
              <p:nvPr/>
            </p:nvSpPr>
            <p:spPr bwMode="auto">
              <a:xfrm>
                <a:off x="4989" y="28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8" name="Line 2418"/>
              <p:cNvSpPr>
                <a:spLocks noChangeShapeType="1"/>
              </p:cNvSpPr>
              <p:nvPr/>
            </p:nvSpPr>
            <p:spPr bwMode="auto">
              <a:xfrm>
                <a:off x="4989" y="28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19" name="Line 2419"/>
              <p:cNvSpPr>
                <a:spLocks noChangeShapeType="1"/>
              </p:cNvSpPr>
              <p:nvPr/>
            </p:nvSpPr>
            <p:spPr bwMode="auto">
              <a:xfrm>
                <a:off x="4989" y="282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0" name="Line 2420"/>
              <p:cNvSpPr>
                <a:spLocks noChangeShapeType="1"/>
              </p:cNvSpPr>
              <p:nvPr/>
            </p:nvSpPr>
            <p:spPr bwMode="auto">
              <a:xfrm>
                <a:off x="4989" y="28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1" name="Line 2421"/>
              <p:cNvSpPr>
                <a:spLocks noChangeShapeType="1"/>
              </p:cNvSpPr>
              <p:nvPr/>
            </p:nvSpPr>
            <p:spPr bwMode="auto">
              <a:xfrm>
                <a:off x="4989" y="28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2" name="Line 2422"/>
              <p:cNvSpPr>
                <a:spLocks noChangeShapeType="1"/>
              </p:cNvSpPr>
              <p:nvPr/>
            </p:nvSpPr>
            <p:spPr bwMode="auto">
              <a:xfrm>
                <a:off x="4989" y="28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3" name="Line 2423"/>
              <p:cNvSpPr>
                <a:spLocks noChangeShapeType="1"/>
              </p:cNvSpPr>
              <p:nvPr/>
            </p:nvSpPr>
            <p:spPr bwMode="auto">
              <a:xfrm>
                <a:off x="4989" y="28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4" name="Line 2424"/>
              <p:cNvSpPr>
                <a:spLocks noChangeShapeType="1"/>
              </p:cNvSpPr>
              <p:nvPr/>
            </p:nvSpPr>
            <p:spPr bwMode="auto">
              <a:xfrm>
                <a:off x="4989" y="28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5" name="Line 2425"/>
              <p:cNvSpPr>
                <a:spLocks noChangeShapeType="1"/>
              </p:cNvSpPr>
              <p:nvPr/>
            </p:nvSpPr>
            <p:spPr bwMode="auto">
              <a:xfrm>
                <a:off x="4989" y="28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6" name="Line 2426"/>
              <p:cNvSpPr>
                <a:spLocks noChangeShapeType="1"/>
              </p:cNvSpPr>
              <p:nvPr/>
            </p:nvSpPr>
            <p:spPr bwMode="auto">
              <a:xfrm>
                <a:off x="4989" y="28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7" name="Line 2427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8" name="Line 2428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29" name="Line 2429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0" name="Line 2430"/>
              <p:cNvSpPr>
                <a:spLocks noChangeShapeType="1"/>
              </p:cNvSpPr>
              <p:nvPr/>
            </p:nvSpPr>
            <p:spPr bwMode="auto">
              <a:xfrm>
                <a:off x="4989" y="28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1" name="Line 2431"/>
              <p:cNvSpPr>
                <a:spLocks noChangeShapeType="1"/>
              </p:cNvSpPr>
              <p:nvPr/>
            </p:nvSpPr>
            <p:spPr bwMode="auto">
              <a:xfrm>
                <a:off x="4989" y="28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2" name="Line 2432"/>
              <p:cNvSpPr>
                <a:spLocks noChangeShapeType="1"/>
              </p:cNvSpPr>
              <p:nvPr/>
            </p:nvSpPr>
            <p:spPr bwMode="auto">
              <a:xfrm>
                <a:off x="4989" y="28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3" name="Freeform 2433"/>
              <p:cNvSpPr>
                <a:spLocks/>
              </p:cNvSpPr>
              <p:nvPr/>
            </p:nvSpPr>
            <p:spPr bwMode="auto">
              <a:xfrm>
                <a:off x="4989" y="2841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4" name="Line 2434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5" name="Line 2435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6" name="Line 2436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7" name="Line 2437"/>
              <p:cNvSpPr>
                <a:spLocks noChangeShapeType="1"/>
              </p:cNvSpPr>
              <p:nvPr/>
            </p:nvSpPr>
            <p:spPr bwMode="auto">
              <a:xfrm>
                <a:off x="4991" y="29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8" name="Line 2438"/>
              <p:cNvSpPr>
                <a:spLocks noChangeShapeType="1"/>
              </p:cNvSpPr>
              <p:nvPr/>
            </p:nvSpPr>
            <p:spPr bwMode="auto">
              <a:xfrm>
                <a:off x="4991" y="29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39" name="Line 2439"/>
              <p:cNvSpPr>
                <a:spLocks noChangeShapeType="1"/>
              </p:cNvSpPr>
              <p:nvPr/>
            </p:nvSpPr>
            <p:spPr bwMode="auto">
              <a:xfrm>
                <a:off x="4991" y="29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0" name="Line 2440"/>
              <p:cNvSpPr>
                <a:spLocks noChangeShapeType="1"/>
              </p:cNvSpPr>
              <p:nvPr/>
            </p:nvSpPr>
            <p:spPr bwMode="auto">
              <a:xfrm>
                <a:off x="4991" y="29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1" name="Line 2441"/>
              <p:cNvSpPr>
                <a:spLocks noChangeShapeType="1"/>
              </p:cNvSpPr>
              <p:nvPr/>
            </p:nvSpPr>
            <p:spPr bwMode="auto">
              <a:xfrm>
                <a:off x="4991" y="29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2" name="Line 2442"/>
              <p:cNvSpPr>
                <a:spLocks noChangeShapeType="1"/>
              </p:cNvSpPr>
              <p:nvPr/>
            </p:nvSpPr>
            <p:spPr bwMode="auto">
              <a:xfrm>
                <a:off x="4991" y="29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3" name="Line 2443"/>
              <p:cNvSpPr>
                <a:spLocks noChangeShapeType="1"/>
              </p:cNvSpPr>
              <p:nvPr/>
            </p:nvSpPr>
            <p:spPr bwMode="auto">
              <a:xfrm>
                <a:off x="4991" y="29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4" name="Line 2444"/>
              <p:cNvSpPr>
                <a:spLocks noChangeShapeType="1"/>
              </p:cNvSpPr>
              <p:nvPr/>
            </p:nvSpPr>
            <p:spPr bwMode="auto">
              <a:xfrm>
                <a:off x="4991" y="29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5" name="Line 2445"/>
              <p:cNvSpPr>
                <a:spLocks noChangeShapeType="1"/>
              </p:cNvSpPr>
              <p:nvPr/>
            </p:nvSpPr>
            <p:spPr bwMode="auto">
              <a:xfrm>
                <a:off x="4991" y="29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6" name="Line 2446"/>
              <p:cNvSpPr>
                <a:spLocks noChangeShapeType="1"/>
              </p:cNvSpPr>
              <p:nvPr/>
            </p:nvSpPr>
            <p:spPr bwMode="auto">
              <a:xfrm>
                <a:off x="4991" y="29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7" name="Line 2447"/>
              <p:cNvSpPr>
                <a:spLocks noChangeShapeType="1"/>
              </p:cNvSpPr>
              <p:nvPr/>
            </p:nvSpPr>
            <p:spPr bwMode="auto">
              <a:xfrm>
                <a:off x="4991" y="29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8" name="Line 2448"/>
              <p:cNvSpPr>
                <a:spLocks noChangeShapeType="1"/>
              </p:cNvSpPr>
              <p:nvPr/>
            </p:nvSpPr>
            <p:spPr bwMode="auto">
              <a:xfrm>
                <a:off x="4991" y="29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49" name="Line 2449"/>
              <p:cNvSpPr>
                <a:spLocks noChangeShapeType="1"/>
              </p:cNvSpPr>
              <p:nvPr/>
            </p:nvSpPr>
            <p:spPr bwMode="auto">
              <a:xfrm>
                <a:off x="4991" y="29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0" name="Line 2450"/>
              <p:cNvSpPr>
                <a:spLocks noChangeShapeType="1"/>
              </p:cNvSpPr>
              <p:nvPr/>
            </p:nvSpPr>
            <p:spPr bwMode="auto">
              <a:xfrm>
                <a:off x="4991" y="29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1" name="Line 2451"/>
              <p:cNvSpPr>
                <a:spLocks noChangeShapeType="1"/>
              </p:cNvSpPr>
              <p:nvPr/>
            </p:nvSpPr>
            <p:spPr bwMode="auto">
              <a:xfrm>
                <a:off x="4991" y="292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2" name="Line 2452"/>
              <p:cNvSpPr>
                <a:spLocks noChangeShapeType="1"/>
              </p:cNvSpPr>
              <p:nvPr/>
            </p:nvSpPr>
            <p:spPr bwMode="auto">
              <a:xfrm>
                <a:off x="4991" y="29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3" name="Line 2453"/>
              <p:cNvSpPr>
                <a:spLocks noChangeShapeType="1"/>
              </p:cNvSpPr>
              <p:nvPr/>
            </p:nvSpPr>
            <p:spPr bwMode="auto">
              <a:xfrm>
                <a:off x="4991" y="29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4" name="Line 2454"/>
              <p:cNvSpPr>
                <a:spLocks noChangeShapeType="1"/>
              </p:cNvSpPr>
              <p:nvPr/>
            </p:nvSpPr>
            <p:spPr bwMode="auto">
              <a:xfrm>
                <a:off x="4991" y="29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5" name="Line 2455"/>
              <p:cNvSpPr>
                <a:spLocks noChangeShapeType="1"/>
              </p:cNvSpPr>
              <p:nvPr/>
            </p:nvSpPr>
            <p:spPr bwMode="auto">
              <a:xfrm>
                <a:off x="4991" y="29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6" name="Line 2456"/>
              <p:cNvSpPr>
                <a:spLocks noChangeShapeType="1"/>
              </p:cNvSpPr>
              <p:nvPr/>
            </p:nvSpPr>
            <p:spPr bwMode="auto">
              <a:xfrm>
                <a:off x="4991" y="29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7" name="Line 2457"/>
              <p:cNvSpPr>
                <a:spLocks noChangeShapeType="1"/>
              </p:cNvSpPr>
              <p:nvPr/>
            </p:nvSpPr>
            <p:spPr bwMode="auto">
              <a:xfrm>
                <a:off x="4991" y="293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8" name="Line 2458"/>
              <p:cNvSpPr>
                <a:spLocks noChangeShapeType="1"/>
              </p:cNvSpPr>
              <p:nvPr/>
            </p:nvSpPr>
            <p:spPr bwMode="auto">
              <a:xfrm>
                <a:off x="4991" y="29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59" name="Line 2459"/>
              <p:cNvSpPr>
                <a:spLocks noChangeShapeType="1"/>
              </p:cNvSpPr>
              <p:nvPr/>
            </p:nvSpPr>
            <p:spPr bwMode="auto">
              <a:xfrm>
                <a:off x="4991" y="29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0" name="Line 2460"/>
              <p:cNvSpPr>
                <a:spLocks noChangeShapeType="1"/>
              </p:cNvSpPr>
              <p:nvPr/>
            </p:nvSpPr>
            <p:spPr bwMode="auto">
              <a:xfrm>
                <a:off x="4991" y="29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1" name="Line 2461"/>
              <p:cNvSpPr>
                <a:spLocks noChangeShapeType="1"/>
              </p:cNvSpPr>
              <p:nvPr/>
            </p:nvSpPr>
            <p:spPr bwMode="auto">
              <a:xfrm>
                <a:off x="4991" y="29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2" name="Line 2462"/>
              <p:cNvSpPr>
                <a:spLocks noChangeShapeType="1"/>
              </p:cNvSpPr>
              <p:nvPr/>
            </p:nvSpPr>
            <p:spPr bwMode="auto">
              <a:xfrm>
                <a:off x="4991" y="29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3" name="Line 2463"/>
              <p:cNvSpPr>
                <a:spLocks noChangeShapeType="1"/>
              </p:cNvSpPr>
              <p:nvPr/>
            </p:nvSpPr>
            <p:spPr bwMode="auto">
              <a:xfrm>
                <a:off x="4991" y="29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4" name="Line 2464"/>
              <p:cNvSpPr>
                <a:spLocks noChangeShapeType="1"/>
              </p:cNvSpPr>
              <p:nvPr/>
            </p:nvSpPr>
            <p:spPr bwMode="auto">
              <a:xfrm>
                <a:off x="4991" y="29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5" name="Line 2465"/>
              <p:cNvSpPr>
                <a:spLocks noChangeShapeType="1"/>
              </p:cNvSpPr>
              <p:nvPr/>
            </p:nvSpPr>
            <p:spPr bwMode="auto">
              <a:xfrm>
                <a:off x="4991" y="29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6" name="Line 2466"/>
              <p:cNvSpPr>
                <a:spLocks noChangeShapeType="1"/>
              </p:cNvSpPr>
              <p:nvPr/>
            </p:nvSpPr>
            <p:spPr bwMode="auto">
              <a:xfrm>
                <a:off x="4991" y="29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7" name="Line 2467"/>
              <p:cNvSpPr>
                <a:spLocks noChangeShapeType="1"/>
              </p:cNvSpPr>
              <p:nvPr/>
            </p:nvSpPr>
            <p:spPr bwMode="auto">
              <a:xfrm>
                <a:off x="4991" y="29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8" name="Line 2468"/>
              <p:cNvSpPr>
                <a:spLocks noChangeShapeType="1"/>
              </p:cNvSpPr>
              <p:nvPr/>
            </p:nvSpPr>
            <p:spPr bwMode="auto">
              <a:xfrm>
                <a:off x="4991" y="29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69" name="Line 2469"/>
              <p:cNvSpPr>
                <a:spLocks noChangeShapeType="1"/>
              </p:cNvSpPr>
              <p:nvPr/>
            </p:nvSpPr>
            <p:spPr bwMode="auto">
              <a:xfrm>
                <a:off x="4991" y="29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0" name="Line 2470"/>
              <p:cNvSpPr>
                <a:spLocks noChangeShapeType="1"/>
              </p:cNvSpPr>
              <p:nvPr/>
            </p:nvSpPr>
            <p:spPr bwMode="auto">
              <a:xfrm>
                <a:off x="4991" y="29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1" name="Line 2471"/>
              <p:cNvSpPr>
                <a:spLocks noChangeShapeType="1"/>
              </p:cNvSpPr>
              <p:nvPr/>
            </p:nvSpPr>
            <p:spPr bwMode="auto">
              <a:xfrm>
                <a:off x="4991" y="29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2" name="Line 2472"/>
              <p:cNvSpPr>
                <a:spLocks noChangeShapeType="1"/>
              </p:cNvSpPr>
              <p:nvPr/>
            </p:nvSpPr>
            <p:spPr bwMode="auto">
              <a:xfrm>
                <a:off x="4991" y="29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3" name="Line 2473"/>
              <p:cNvSpPr>
                <a:spLocks noChangeShapeType="1"/>
              </p:cNvSpPr>
              <p:nvPr/>
            </p:nvSpPr>
            <p:spPr bwMode="auto">
              <a:xfrm>
                <a:off x="4994" y="29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4" name="Line 2474"/>
              <p:cNvSpPr>
                <a:spLocks noChangeShapeType="1"/>
              </p:cNvSpPr>
              <p:nvPr/>
            </p:nvSpPr>
            <p:spPr bwMode="auto">
              <a:xfrm>
                <a:off x="4994" y="29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5" name="Line 2475"/>
              <p:cNvSpPr>
                <a:spLocks noChangeShapeType="1"/>
              </p:cNvSpPr>
              <p:nvPr/>
            </p:nvSpPr>
            <p:spPr bwMode="auto">
              <a:xfrm>
                <a:off x="4994" y="295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6" name="Line 2476"/>
              <p:cNvSpPr>
                <a:spLocks noChangeShapeType="1"/>
              </p:cNvSpPr>
              <p:nvPr/>
            </p:nvSpPr>
            <p:spPr bwMode="auto">
              <a:xfrm>
                <a:off x="4994" y="29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7" name="Freeform 2477"/>
              <p:cNvSpPr>
                <a:spLocks/>
              </p:cNvSpPr>
              <p:nvPr/>
            </p:nvSpPr>
            <p:spPr bwMode="auto">
              <a:xfrm>
                <a:off x="4994" y="2955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8" name="Line 2478"/>
              <p:cNvSpPr>
                <a:spLocks noChangeShapeType="1"/>
              </p:cNvSpPr>
              <p:nvPr/>
            </p:nvSpPr>
            <p:spPr bwMode="auto">
              <a:xfrm>
                <a:off x="4229" y="2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79" name="Line 2479"/>
              <p:cNvSpPr>
                <a:spLocks noChangeShapeType="1"/>
              </p:cNvSpPr>
              <p:nvPr/>
            </p:nvSpPr>
            <p:spPr bwMode="auto">
              <a:xfrm>
                <a:off x="4231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0" name="Line 2480"/>
              <p:cNvSpPr>
                <a:spLocks noChangeShapeType="1"/>
              </p:cNvSpPr>
              <p:nvPr/>
            </p:nvSpPr>
            <p:spPr bwMode="auto">
              <a:xfrm>
                <a:off x="4234" y="2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1" name="Line 2481"/>
              <p:cNvSpPr>
                <a:spLocks noChangeShapeType="1"/>
              </p:cNvSpPr>
              <p:nvPr/>
            </p:nvSpPr>
            <p:spPr bwMode="auto">
              <a:xfrm>
                <a:off x="4236" y="25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2" name="Line 2482"/>
              <p:cNvSpPr>
                <a:spLocks noChangeShapeType="1"/>
              </p:cNvSpPr>
              <p:nvPr/>
            </p:nvSpPr>
            <p:spPr bwMode="auto">
              <a:xfrm>
                <a:off x="4239" y="2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3" name="Line 2483"/>
              <p:cNvSpPr>
                <a:spLocks noChangeShapeType="1"/>
              </p:cNvSpPr>
              <p:nvPr/>
            </p:nvSpPr>
            <p:spPr bwMode="auto">
              <a:xfrm>
                <a:off x="4241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4" name="Line 2484"/>
              <p:cNvSpPr>
                <a:spLocks noChangeShapeType="1"/>
              </p:cNvSpPr>
              <p:nvPr/>
            </p:nvSpPr>
            <p:spPr bwMode="auto">
              <a:xfrm>
                <a:off x="4244" y="25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5" name="Line 2485"/>
              <p:cNvSpPr>
                <a:spLocks noChangeShapeType="1"/>
              </p:cNvSpPr>
              <p:nvPr/>
            </p:nvSpPr>
            <p:spPr bwMode="auto">
              <a:xfrm>
                <a:off x="4246" y="25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6" name="Line 2486"/>
              <p:cNvSpPr>
                <a:spLocks noChangeShapeType="1"/>
              </p:cNvSpPr>
              <p:nvPr/>
            </p:nvSpPr>
            <p:spPr bwMode="auto">
              <a:xfrm>
                <a:off x="4251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7" name="Line 2487"/>
              <p:cNvSpPr>
                <a:spLocks noChangeShapeType="1"/>
              </p:cNvSpPr>
              <p:nvPr/>
            </p:nvSpPr>
            <p:spPr bwMode="auto">
              <a:xfrm>
                <a:off x="4254" y="2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8" name="Line 2488"/>
              <p:cNvSpPr>
                <a:spLocks noChangeShapeType="1"/>
              </p:cNvSpPr>
              <p:nvPr/>
            </p:nvSpPr>
            <p:spPr bwMode="auto">
              <a:xfrm>
                <a:off x="4257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89" name="Line 2489"/>
              <p:cNvSpPr>
                <a:spLocks noChangeShapeType="1"/>
              </p:cNvSpPr>
              <p:nvPr/>
            </p:nvSpPr>
            <p:spPr bwMode="auto">
              <a:xfrm>
                <a:off x="4259" y="2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0" name="Line 2490"/>
              <p:cNvSpPr>
                <a:spLocks noChangeShapeType="1"/>
              </p:cNvSpPr>
              <p:nvPr/>
            </p:nvSpPr>
            <p:spPr bwMode="auto">
              <a:xfrm>
                <a:off x="4262" y="2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1" name="Line 2491"/>
              <p:cNvSpPr>
                <a:spLocks noChangeShapeType="1"/>
              </p:cNvSpPr>
              <p:nvPr/>
            </p:nvSpPr>
            <p:spPr bwMode="auto">
              <a:xfrm>
                <a:off x="4264" y="2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2" name="Line 2492"/>
              <p:cNvSpPr>
                <a:spLocks noChangeShapeType="1"/>
              </p:cNvSpPr>
              <p:nvPr/>
            </p:nvSpPr>
            <p:spPr bwMode="auto">
              <a:xfrm>
                <a:off x="4267" y="26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3" name="Line 2493"/>
              <p:cNvSpPr>
                <a:spLocks noChangeShapeType="1"/>
              </p:cNvSpPr>
              <p:nvPr/>
            </p:nvSpPr>
            <p:spPr bwMode="auto">
              <a:xfrm>
                <a:off x="4269" y="27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4" name="Freeform 2494"/>
              <p:cNvSpPr>
                <a:spLocks/>
              </p:cNvSpPr>
              <p:nvPr/>
            </p:nvSpPr>
            <p:spPr bwMode="auto">
              <a:xfrm>
                <a:off x="4272" y="27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5" name="Line 2495"/>
              <p:cNvSpPr>
                <a:spLocks noChangeShapeType="1"/>
              </p:cNvSpPr>
              <p:nvPr/>
            </p:nvSpPr>
            <p:spPr bwMode="auto">
              <a:xfrm>
                <a:off x="4325" y="3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6" name="Line 2496"/>
              <p:cNvSpPr>
                <a:spLocks noChangeShapeType="1"/>
              </p:cNvSpPr>
              <p:nvPr/>
            </p:nvSpPr>
            <p:spPr bwMode="auto">
              <a:xfrm>
                <a:off x="4325" y="30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7" name="Line 2497"/>
              <p:cNvSpPr>
                <a:spLocks noChangeShapeType="1"/>
              </p:cNvSpPr>
              <p:nvPr/>
            </p:nvSpPr>
            <p:spPr bwMode="auto">
              <a:xfrm>
                <a:off x="4328" y="31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8" name="Line 2498"/>
              <p:cNvSpPr>
                <a:spLocks noChangeShapeType="1"/>
              </p:cNvSpPr>
              <p:nvPr/>
            </p:nvSpPr>
            <p:spPr bwMode="auto">
              <a:xfrm>
                <a:off x="4330" y="31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99" name="Line 2499"/>
              <p:cNvSpPr>
                <a:spLocks noChangeShapeType="1"/>
              </p:cNvSpPr>
              <p:nvPr/>
            </p:nvSpPr>
            <p:spPr bwMode="auto">
              <a:xfrm>
                <a:off x="4333" y="3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0" name="Line 2500"/>
              <p:cNvSpPr>
                <a:spLocks noChangeShapeType="1"/>
              </p:cNvSpPr>
              <p:nvPr/>
            </p:nvSpPr>
            <p:spPr bwMode="auto">
              <a:xfrm>
                <a:off x="4335" y="31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1" name="Line 2501"/>
              <p:cNvSpPr>
                <a:spLocks noChangeShapeType="1"/>
              </p:cNvSpPr>
              <p:nvPr/>
            </p:nvSpPr>
            <p:spPr bwMode="auto">
              <a:xfrm>
                <a:off x="4338" y="32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2" name="Line 2502"/>
              <p:cNvSpPr>
                <a:spLocks noChangeShapeType="1"/>
              </p:cNvSpPr>
              <p:nvPr/>
            </p:nvSpPr>
            <p:spPr bwMode="auto">
              <a:xfrm>
                <a:off x="4340" y="32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3" name="Line 2503"/>
              <p:cNvSpPr>
                <a:spLocks noChangeShapeType="1"/>
              </p:cNvSpPr>
              <p:nvPr/>
            </p:nvSpPr>
            <p:spPr bwMode="auto">
              <a:xfrm>
                <a:off x="4343" y="3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4" name="Line 2504"/>
              <p:cNvSpPr>
                <a:spLocks noChangeShapeType="1"/>
              </p:cNvSpPr>
              <p:nvPr/>
            </p:nvSpPr>
            <p:spPr bwMode="auto">
              <a:xfrm>
                <a:off x="4345" y="3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5" name="Line 2505"/>
              <p:cNvSpPr>
                <a:spLocks noChangeShapeType="1"/>
              </p:cNvSpPr>
              <p:nvPr/>
            </p:nvSpPr>
            <p:spPr bwMode="auto">
              <a:xfrm>
                <a:off x="4348" y="3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6" name="Line 2506"/>
              <p:cNvSpPr>
                <a:spLocks noChangeShapeType="1"/>
              </p:cNvSpPr>
              <p:nvPr/>
            </p:nvSpPr>
            <p:spPr bwMode="auto">
              <a:xfrm>
                <a:off x="4351" y="3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7" name="Line 2507"/>
              <p:cNvSpPr>
                <a:spLocks noChangeShapeType="1"/>
              </p:cNvSpPr>
              <p:nvPr/>
            </p:nvSpPr>
            <p:spPr bwMode="auto">
              <a:xfrm>
                <a:off x="4353" y="3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8" name="Line 2508"/>
              <p:cNvSpPr>
                <a:spLocks noChangeShapeType="1"/>
              </p:cNvSpPr>
              <p:nvPr/>
            </p:nvSpPr>
            <p:spPr bwMode="auto">
              <a:xfrm>
                <a:off x="4356" y="33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09" name="Line 2509"/>
              <p:cNvSpPr>
                <a:spLocks noChangeShapeType="1"/>
              </p:cNvSpPr>
              <p:nvPr/>
            </p:nvSpPr>
            <p:spPr bwMode="auto">
              <a:xfrm>
                <a:off x="4358" y="33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0" name="Line 2510"/>
              <p:cNvSpPr>
                <a:spLocks noChangeShapeType="1"/>
              </p:cNvSpPr>
              <p:nvPr/>
            </p:nvSpPr>
            <p:spPr bwMode="auto">
              <a:xfrm>
                <a:off x="4361" y="33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1" name="Line 2511"/>
              <p:cNvSpPr>
                <a:spLocks noChangeShapeType="1"/>
              </p:cNvSpPr>
              <p:nvPr/>
            </p:nvSpPr>
            <p:spPr bwMode="auto">
              <a:xfrm>
                <a:off x="4363" y="33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2" name="Line 2512"/>
              <p:cNvSpPr>
                <a:spLocks noChangeShapeType="1"/>
              </p:cNvSpPr>
              <p:nvPr/>
            </p:nvSpPr>
            <p:spPr bwMode="auto">
              <a:xfrm>
                <a:off x="4366" y="33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3" name="Freeform 2513"/>
              <p:cNvSpPr>
                <a:spLocks/>
              </p:cNvSpPr>
              <p:nvPr/>
            </p:nvSpPr>
            <p:spPr bwMode="auto">
              <a:xfrm>
                <a:off x="4368" y="34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4" name="Line 2514"/>
              <p:cNvSpPr>
                <a:spLocks noChangeShapeType="1"/>
              </p:cNvSpPr>
              <p:nvPr/>
            </p:nvSpPr>
            <p:spPr bwMode="auto">
              <a:xfrm>
                <a:off x="4417" y="3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5" name="Line 2515"/>
              <p:cNvSpPr>
                <a:spLocks noChangeShapeType="1"/>
              </p:cNvSpPr>
              <p:nvPr/>
            </p:nvSpPr>
            <p:spPr bwMode="auto">
              <a:xfrm>
                <a:off x="4417" y="3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6" name="Line 2516"/>
              <p:cNvSpPr>
                <a:spLocks noChangeShapeType="1"/>
              </p:cNvSpPr>
              <p:nvPr/>
            </p:nvSpPr>
            <p:spPr bwMode="auto">
              <a:xfrm>
                <a:off x="4419" y="37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7" name="Line 2517"/>
              <p:cNvSpPr>
                <a:spLocks noChangeShapeType="1"/>
              </p:cNvSpPr>
              <p:nvPr/>
            </p:nvSpPr>
            <p:spPr bwMode="auto">
              <a:xfrm>
                <a:off x="4422" y="38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8" name="Line 2518"/>
              <p:cNvSpPr>
                <a:spLocks noChangeShapeType="1"/>
              </p:cNvSpPr>
              <p:nvPr/>
            </p:nvSpPr>
            <p:spPr bwMode="auto">
              <a:xfrm>
                <a:off x="4424" y="38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19" name="Line 2519"/>
              <p:cNvSpPr>
                <a:spLocks noChangeShapeType="1"/>
              </p:cNvSpPr>
              <p:nvPr/>
            </p:nvSpPr>
            <p:spPr bwMode="auto">
              <a:xfrm>
                <a:off x="4427" y="3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0" name="Line 2520"/>
              <p:cNvSpPr>
                <a:spLocks noChangeShapeType="1"/>
              </p:cNvSpPr>
              <p:nvPr/>
            </p:nvSpPr>
            <p:spPr bwMode="auto">
              <a:xfrm>
                <a:off x="4429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1" name="Line 2521"/>
              <p:cNvSpPr>
                <a:spLocks noChangeShapeType="1"/>
              </p:cNvSpPr>
              <p:nvPr/>
            </p:nvSpPr>
            <p:spPr bwMode="auto">
              <a:xfrm>
                <a:off x="4432" y="3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2" name="Line 2522"/>
              <p:cNvSpPr>
                <a:spLocks noChangeShapeType="1"/>
              </p:cNvSpPr>
              <p:nvPr/>
            </p:nvSpPr>
            <p:spPr bwMode="auto">
              <a:xfrm>
                <a:off x="4432" y="3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3" name="Line 2523"/>
              <p:cNvSpPr>
                <a:spLocks noChangeShapeType="1"/>
              </p:cNvSpPr>
              <p:nvPr/>
            </p:nvSpPr>
            <p:spPr bwMode="auto">
              <a:xfrm>
                <a:off x="4434" y="3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4" name="Line 2524"/>
              <p:cNvSpPr>
                <a:spLocks noChangeShapeType="1"/>
              </p:cNvSpPr>
              <p:nvPr/>
            </p:nvSpPr>
            <p:spPr bwMode="auto">
              <a:xfrm>
                <a:off x="4437" y="39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5" name="Line 2525"/>
              <p:cNvSpPr>
                <a:spLocks noChangeShapeType="1"/>
              </p:cNvSpPr>
              <p:nvPr/>
            </p:nvSpPr>
            <p:spPr bwMode="auto">
              <a:xfrm>
                <a:off x="4440" y="39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6" name="Line 2526"/>
              <p:cNvSpPr>
                <a:spLocks noChangeShapeType="1"/>
              </p:cNvSpPr>
              <p:nvPr/>
            </p:nvSpPr>
            <p:spPr bwMode="auto">
              <a:xfrm>
                <a:off x="4442" y="39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7" name="Line 2527"/>
              <p:cNvSpPr>
                <a:spLocks noChangeShapeType="1"/>
              </p:cNvSpPr>
              <p:nvPr/>
            </p:nvSpPr>
            <p:spPr bwMode="auto">
              <a:xfrm>
                <a:off x="4445" y="3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8" name="Line 2528"/>
              <p:cNvSpPr>
                <a:spLocks noChangeShapeType="1"/>
              </p:cNvSpPr>
              <p:nvPr/>
            </p:nvSpPr>
            <p:spPr bwMode="auto">
              <a:xfrm>
                <a:off x="4447" y="3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29" name="Line 2529"/>
              <p:cNvSpPr>
                <a:spLocks noChangeShapeType="1"/>
              </p:cNvSpPr>
              <p:nvPr/>
            </p:nvSpPr>
            <p:spPr bwMode="auto">
              <a:xfrm>
                <a:off x="4450" y="4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0" name="Line 2530"/>
              <p:cNvSpPr>
                <a:spLocks noChangeShapeType="1"/>
              </p:cNvSpPr>
              <p:nvPr/>
            </p:nvSpPr>
            <p:spPr bwMode="auto">
              <a:xfrm>
                <a:off x="4450" y="40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1" name="Line 2531"/>
              <p:cNvSpPr>
                <a:spLocks noChangeShapeType="1"/>
              </p:cNvSpPr>
              <p:nvPr/>
            </p:nvSpPr>
            <p:spPr bwMode="auto">
              <a:xfrm>
                <a:off x="4452" y="40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2" name="Line 2532"/>
              <p:cNvSpPr>
                <a:spLocks noChangeShapeType="1"/>
              </p:cNvSpPr>
              <p:nvPr/>
            </p:nvSpPr>
            <p:spPr bwMode="auto">
              <a:xfrm>
                <a:off x="4455" y="40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3" name="Line 2533"/>
              <p:cNvSpPr>
                <a:spLocks noChangeShapeType="1"/>
              </p:cNvSpPr>
              <p:nvPr/>
            </p:nvSpPr>
            <p:spPr bwMode="auto">
              <a:xfrm>
                <a:off x="4457" y="40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4" name="Freeform 2534"/>
              <p:cNvSpPr>
                <a:spLocks/>
              </p:cNvSpPr>
              <p:nvPr/>
            </p:nvSpPr>
            <p:spPr bwMode="auto">
              <a:xfrm>
                <a:off x="4460" y="411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5" name="Line 2535"/>
              <p:cNvSpPr>
                <a:spLocks noChangeShapeType="1"/>
              </p:cNvSpPr>
              <p:nvPr/>
            </p:nvSpPr>
            <p:spPr bwMode="auto">
              <a:xfrm>
                <a:off x="4506" y="4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6" name="Line 2536"/>
              <p:cNvSpPr>
                <a:spLocks noChangeShapeType="1"/>
              </p:cNvSpPr>
              <p:nvPr/>
            </p:nvSpPr>
            <p:spPr bwMode="auto">
              <a:xfrm>
                <a:off x="4508" y="4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7" name="Line 2537"/>
              <p:cNvSpPr>
                <a:spLocks noChangeShapeType="1"/>
              </p:cNvSpPr>
              <p:nvPr/>
            </p:nvSpPr>
            <p:spPr bwMode="auto">
              <a:xfrm>
                <a:off x="4511" y="4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8" name="Line 2538"/>
              <p:cNvSpPr>
                <a:spLocks noChangeShapeType="1"/>
              </p:cNvSpPr>
              <p:nvPr/>
            </p:nvSpPr>
            <p:spPr bwMode="auto">
              <a:xfrm>
                <a:off x="4511" y="45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39" name="Line 2539"/>
              <p:cNvSpPr>
                <a:spLocks noChangeShapeType="1"/>
              </p:cNvSpPr>
              <p:nvPr/>
            </p:nvSpPr>
            <p:spPr bwMode="auto">
              <a:xfrm>
                <a:off x="4513" y="4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0" name="Line 2540"/>
              <p:cNvSpPr>
                <a:spLocks noChangeShapeType="1"/>
              </p:cNvSpPr>
              <p:nvPr/>
            </p:nvSpPr>
            <p:spPr bwMode="auto">
              <a:xfrm>
                <a:off x="4516" y="45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1" name="Line 2541"/>
              <p:cNvSpPr>
                <a:spLocks noChangeShapeType="1"/>
              </p:cNvSpPr>
              <p:nvPr/>
            </p:nvSpPr>
            <p:spPr bwMode="auto">
              <a:xfrm>
                <a:off x="4518" y="45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2" name="Line 2542"/>
              <p:cNvSpPr>
                <a:spLocks noChangeShapeType="1"/>
              </p:cNvSpPr>
              <p:nvPr/>
            </p:nvSpPr>
            <p:spPr bwMode="auto">
              <a:xfrm>
                <a:off x="4521" y="4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3" name="Line 2543"/>
              <p:cNvSpPr>
                <a:spLocks noChangeShapeType="1"/>
              </p:cNvSpPr>
              <p:nvPr/>
            </p:nvSpPr>
            <p:spPr bwMode="auto">
              <a:xfrm>
                <a:off x="4521" y="4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4" name="Line 2544"/>
              <p:cNvSpPr>
                <a:spLocks noChangeShapeType="1"/>
              </p:cNvSpPr>
              <p:nvPr/>
            </p:nvSpPr>
            <p:spPr bwMode="auto">
              <a:xfrm>
                <a:off x="4523" y="4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5" name="Line 2545"/>
              <p:cNvSpPr>
                <a:spLocks noChangeShapeType="1"/>
              </p:cNvSpPr>
              <p:nvPr/>
            </p:nvSpPr>
            <p:spPr bwMode="auto">
              <a:xfrm>
                <a:off x="4526" y="4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6" name="Line 2546"/>
              <p:cNvSpPr>
                <a:spLocks noChangeShapeType="1"/>
              </p:cNvSpPr>
              <p:nvPr/>
            </p:nvSpPr>
            <p:spPr bwMode="auto">
              <a:xfrm>
                <a:off x="4529" y="4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7" name="Line 2547"/>
              <p:cNvSpPr>
                <a:spLocks noChangeShapeType="1"/>
              </p:cNvSpPr>
              <p:nvPr/>
            </p:nvSpPr>
            <p:spPr bwMode="auto">
              <a:xfrm>
                <a:off x="4529" y="47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8" name="Line 2548"/>
              <p:cNvSpPr>
                <a:spLocks noChangeShapeType="1"/>
              </p:cNvSpPr>
              <p:nvPr/>
            </p:nvSpPr>
            <p:spPr bwMode="auto">
              <a:xfrm>
                <a:off x="4531" y="4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49" name="Line 2549"/>
              <p:cNvSpPr>
                <a:spLocks noChangeShapeType="1"/>
              </p:cNvSpPr>
              <p:nvPr/>
            </p:nvSpPr>
            <p:spPr bwMode="auto">
              <a:xfrm>
                <a:off x="4534" y="4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0" name="Line 2550"/>
              <p:cNvSpPr>
                <a:spLocks noChangeShapeType="1"/>
              </p:cNvSpPr>
              <p:nvPr/>
            </p:nvSpPr>
            <p:spPr bwMode="auto">
              <a:xfrm>
                <a:off x="4536" y="4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1" name="Line 2551"/>
              <p:cNvSpPr>
                <a:spLocks noChangeShapeType="1"/>
              </p:cNvSpPr>
              <p:nvPr/>
            </p:nvSpPr>
            <p:spPr bwMode="auto">
              <a:xfrm>
                <a:off x="4536" y="47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2" name="Line 2552"/>
              <p:cNvSpPr>
                <a:spLocks noChangeShapeType="1"/>
              </p:cNvSpPr>
              <p:nvPr/>
            </p:nvSpPr>
            <p:spPr bwMode="auto">
              <a:xfrm>
                <a:off x="4539" y="4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3" name="Line 2553"/>
              <p:cNvSpPr>
                <a:spLocks noChangeShapeType="1"/>
              </p:cNvSpPr>
              <p:nvPr/>
            </p:nvSpPr>
            <p:spPr bwMode="auto">
              <a:xfrm>
                <a:off x="4541" y="4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4" name="Line 2554"/>
              <p:cNvSpPr>
                <a:spLocks noChangeShapeType="1"/>
              </p:cNvSpPr>
              <p:nvPr/>
            </p:nvSpPr>
            <p:spPr bwMode="auto">
              <a:xfrm>
                <a:off x="4544" y="48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5" name="Line 2555"/>
              <p:cNvSpPr>
                <a:spLocks noChangeShapeType="1"/>
              </p:cNvSpPr>
              <p:nvPr/>
            </p:nvSpPr>
            <p:spPr bwMode="auto">
              <a:xfrm>
                <a:off x="4544" y="48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6" name="Freeform 2556"/>
              <p:cNvSpPr>
                <a:spLocks/>
              </p:cNvSpPr>
              <p:nvPr/>
            </p:nvSpPr>
            <p:spPr bwMode="auto">
              <a:xfrm>
                <a:off x="4546" y="4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7" name="Line 2557"/>
              <p:cNvSpPr>
                <a:spLocks noChangeShapeType="1"/>
              </p:cNvSpPr>
              <p:nvPr/>
            </p:nvSpPr>
            <p:spPr bwMode="auto">
              <a:xfrm>
                <a:off x="4592" y="5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8" name="Line 2558"/>
              <p:cNvSpPr>
                <a:spLocks noChangeShapeType="1"/>
              </p:cNvSpPr>
              <p:nvPr/>
            </p:nvSpPr>
            <p:spPr bwMode="auto">
              <a:xfrm>
                <a:off x="4592" y="5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59" name="Line 2559"/>
              <p:cNvSpPr>
                <a:spLocks noChangeShapeType="1"/>
              </p:cNvSpPr>
              <p:nvPr/>
            </p:nvSpPr>
            <p:spPr bwMode="auto">
              <a:xfrm>
                <a:off x="4595" y="5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0" name="Line 2560"/>
              <p:cNvSpPr>
                <a:spLocks noChangeShapeType="1"/>
              </p:cNvSpPr>
              <p:nvPr/>
            </p:nvSpPr>
            <p:spPr bwMode="auto">
              <a:xfrm>
                <a:off x="4595" y="53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1" name="Line 2561"/>
              <p:cNvSpPr>
                <a:spLocks noChangeShapeType="1"/>
              </p:cNvSpPr>
              <p:nvPr/>
            </p:nvSpPr>
            <p:spPr bwMode="auto">
              <a:xfrm>
                <a:off x="4597" y="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2" name="Line 2562"/>
              <p:cNvSpPr>
                <a:spLocks noChangeShapeType="1"/>
              </p:cNvSpPr>
              <p:nvPr/>
            </p:nvSpPr>
            <p:spPr bwMode="auto">
              <a:xfrm>
                <a:off x="4600" y="5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3" name="Line 2563"/>
              <p:cNvSpPr>
                <a:spLocks noChangeShapeType="1"/>
              </p:cNvSpPr>
              <p:nvPr/>
            </p:nvSpPr>
            <p:spPr bwMode="auto">
              <a:xfrm>
                <a:off x="4600" y="5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4" name="Line 2564"/>
              <p:cNvSpPr>
                <a:spLocks noChangeShapeType="1"/>
              </p:cNvSpPr>
              <p:nvPr/>
            </p:nvSpPr>
            <p:spPr bwMode="auto">
              <a:xfrm>
                <a:off x="4602" y="5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5" name="Line 2565"/>
              <p:cNvSpPr>
                <a:spLocks noChangeShapeType="1"/>
              </p:cNvSpPr>
              <p:nvPr/>
            </p:nvSpPr>
            <p:spPr bwMode="auto">
              <a:xfrm>
                <a:off x="4605" y="5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6" name="Line 2566"/>
              <p:cNvSpPr>
                <a:spLocks noChangeShapeType="1"/>
              </p:cNvSpPr>
              <p:nvPr/>
            </p:nvSpPr>
            <p:spPr bwMode="auto">
              <a:xfrm>
                <a:off x="4605" y="5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7" name="Line 2567"/>
              <p:cNvSpPr>
                <a:spLocks noChangeShapeType="1"/>
              </p:cNvSpPr>
              <p:nvPr/>
            </p:nvSpPr>
            <p:spPr bwMode="auto">
              <a:xfrm>
                <a:off x="4607" y="5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8" name="Line 2568"/>
              <p:cNvSpPr>
                <a:spLocks noChangeShapeType="1"/>
              </p:cNvSpPr>
              <p:nvPr/>
            </p:nvSpPr>
            <p:spPr bwMode="auto">
              <a:xfrm>
                <a:off x="4610" y="5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69" name="Line 2569"/>
              <p:cNvSpPr>
                <a:spLocks noChangeShapeType="1"/>
              </p:cNvSpPr>
              <p:nvPr/>
            </p:nvSpPr>
            <p:spPr bwMode="auto">
              <a:xfrm>
                <a:off x="4610" y="54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0" name="Line 2570"/>
              <p:cNvSpPr>
                <a:spLocks noChangeShapeType="1"/>
              </p:cNvSpPr>
              <p:nvPr/>
            </p:nvSpPr>
            <p:spPr bwMode="auto">
              <a:xfrm>
                <a:off x="4612" y="54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1" name="Line 2571"/>
              <p:cNvSpPr>
                <a:spLocks noChangeShapeType="1"/>
              </p:cNvSpPr>
              <p:nvPr/>
            </p:nvSpPr>
            <p:spPr bwMode="auto">
              <a:xfrm>
                <a:off x="4615" y="54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2" name="Line 2572"/>
              <p:cNvSpPr>
                <a:spLocks noChangeShapeType="1"/>
              </p:cNvSpPr>
              <p:nvPr/>
            </p:nvSpPr>
            <p:spPr bwMode="auto">
              <a:xfrm>
                <a:off x="4615" y="55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3" name="Line 2573"/>
              <p:cNvSpPr>
                <a:spLocks noChangeShapeType="1"/>
              </p:cNvSpPr>
              <p:nvPr/>
            </p:nvSpPr>
            <p:spPr bwMode="auto">
              <a:xfrm>
                <a:off x="4617" y="55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4" name="Line 2574"/>
              <p:cNvSpPr>
                <a:spLocks noChangeShapeType="1"/>
              </p:cNvSpPr>
              <p:nvPr/>
            </p:nvSpPr>
            <p:spPr bwMode="auto">
              <a:xfrm>
                <a:off x="4620" y="5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5" name="Line 2575"/>
              <p:cNvSpPr>
                <a:spLocks noChangeShapeType="1"/>
              </p:cNvSpPr>
              <p:nvPr/>
            </p:nvSpPr>
            <p:spPr bwMode="auto">
              <a:xfrm>
                <a:off x="4620" y="55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6" name="Line 2576"/>
              <p:cNvSpPr>
                <a:spLocks noChangeShapeType="1"/>
              </p:cNvSpPr>
              <p:nvPr/>
            </p:nvSpPr>
            <p:spPr bwMode="auto">
              <a:xfrm>
                <a:off x="4623" y="5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7" name="Line 2577"/>
              <p:cNvSpPr>
                <a:spLocks noChangeShapeType="1"/>
              </p:cNvSpPr>
              <p:nvPr/>
            </p:nvSpPr>
            <p:spPr bwMode="auto">
              <a:xfrm>
                <a:off x="4625" y="5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8" name="Line 2578"/>
              <p:cNvSpPr>
                <a:spLocks noChangeShapeType="1"/>
              </p:cNvSpPr>
              <p:nvPr/>
            </p:nvSpPr>
            <p:spPr bwMode="auto">
              <a:xfrm>
                <a:off x="4625" y="56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79" name="Line 2579"/>
              <p:cNvSpPr>
                <a:spLocks noChangeShapeType="1"/>
              </p:cNvSpPr>
              <p:nvPr/>
            </p:nvSpPr>
            <p:spPr bwMode="auto">
              <a:xfrm>
                <a:off x="4628" y="5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0" name="Line 2580"/>
              <p:cNvSpPr>
                <a:spLocks noChangeShapeType="1"/>
              </p:cNvSpPr>
              <p:nvPr/>
            </p:nvSpPr>
            <p:spPr bwMode="auto">
              <a:xfrm>
                <a:off x="4628" y="5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1" name="Freeform 2581"/>
              <p:cNvSpPr>
                <a:spLocks/>
              </p:cNvSpPr>
              <p:nvPr/>
            </p:nvSpPr>
            <p:spPr bwMode="auto">
              <a:xfrm>
                <a:off x="4630" y="56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2" name="Line 2582"/>
              <p:cNvSpPr>
                <a:spLocks noChangeShapeType="1"/>
              </p:cNvSpPr>
              <p:nvPr/>
            </p:nvSpPr>
            <p:spPr bwMode="auto">
              <a:xfrm>
                <a:off x="4671" y="6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3" name="Line 2583"/>
              <p:cNvSpPr>
                <a:spLocks noChangeShapeType="1"/>
              </p:cNvSpPr>
              <p:nvPr/>
            </p:nvSpPr>
            <p:spPr bwMode="auto">
              <a:xfrm>
                <a:off x="4671" y="6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4" name="Line 2584"/>
              <p:cNvSpPr>
                <a:spLocks noChangeShapeType="1"/>
              </p:cNvSpPr>
              <p:nvPr/>
            </p:nvSpPr>
            <p:spPr bwMode="auto">
              <a:xfrm>
                <a:off x="4673" y="6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5" name="Line 2585"/>
              <p:cNvSpPr>
                <a:spLocks noChangeShapeType="1"/>
              </p:cNvSpPr>
              <p:nvPr/>
            </p:nvSpPr>
            <p:spPr bwMode="auto">
              <a:xfrm>
                <a:off x="4673" y="6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6" name="Line 2586"/>
              <p:cNvSpPr>
                <a:spLocks noChangeShapeType="1"/>
              </p:cNvSpPr>
              <p:nvPr/>
            </p:nvSpPr>
            <p:spPr bwMode="auto">
              <a:xfrm>
                <a:off x="4676" y="6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7" name="Line 2587"/>
              <p:cNvSpPr>
                <a:spLocks noChangeShapeType="1"/>
              </p:cNvSpPr>
              <p:nvPr/>
            </p:nvSpPr>
            <p:spPr bwMode="auto">
              <a:xfrm>
                <a:off x="4676" y="62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8" name="Line 2588"/>
              <p:cNvSpPr>
                <a:spLocks noChangeShapeType="1"/>
              </p:cNvSpPr>
              <p:nvPr/>
            </p:nvSpPr>
            <p:spPr bwMode="auto">
              <a:xfrm>
                <a:off x="4678" y="6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89" name="Line 2589"/>
              <p:cNvSpPr>
                <a:spLocks noChangeShapeType="1"/>
              </p:cNvSpPr>
              <p:nvPr/>
            </p:nvSpPr>
            <p:spPr bwMode="auto">
              <a:xfrm>
                <a:off x="4678" y="6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0" name="Line 2590"/>
              <p:cNvSpPr>
                <a:spLocks noChangeShapeType="1"/>
              </p:cNvSpPr>
              <p:nvPr/>
            </p:nvSpPr>
            <p:spPr bwMode="auto">
              <a:xfrm>
                <a:off x="4681" y="6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1" name="Line 2591"/>
              <p:cNvSpPr>
                <a:spLocks noChangeShapeType="1"/>
              </p:cNvSpPr>
              <p:nvPr/>
            </p:nvSpPr>
            <p:spPr bwMode="auto">
              <a:xfrm>
                <a:off x="4684" y="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2" name="Line 2592"/>
              <p:cNvSpPr>
                <a:spLocks noChangeShapeType="1"/>
              </p:cNvSpPr>
              <p:nvPr/>
            </p:nvSpPr>
            <p:spPr bwMode="auto">
              <a:xfrm>
                <a:off x="4684" y="6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3" name="Line 2593"/>
              <p:cNvSpPr>
                <a:spLocks noChangeShapeType="1"/>
              </p:cNvSpPr>
              <p:nvPr/>
            </p:nvSpPr>
            <p:spPr bwMode="auto">
              <a:xfrm>
                <a:off x="4686" y="6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4" name="Line 2594"/>
              <p:cNvSpPr>
                <a:spLocks noChangeShapeType="1"/>
              </p:cNvSpPr>
              <p:nvPr/>
            </p:nvSpPr>
            <p:spPr bwMode="auto">
              <a:xfrm>
                <a:off x="4686" y="6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5" name="Line 2595"/>
              <p:cNvSpPr>
                <a:spLocks noChangeShapeType="1"/>
              </p:cNvSpPr>
              <p:nvPr/>
            </p:nvSpPr>
            <p:spPr bwMode="auto">
              <a:xfrm>
                <a:off x="4689" y="6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6" name="Line 2596"/>
              <p:cNvSpPr>
                <a:spLocks noChangeShapeType="1"/>
              </p:cNvSpPr>
              <p:nvPr/>
            </p:nvSpPr>
            <p:spPr bwMode="auto">
              <a:xfrm>
                <a:off x="4689" y="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7" name="Line 2597"/>
              <p:cNvSpPr>
                <a:spLocks noChangeShapeType="1"/>
              </p:cNvSpPr>
              <p:nvPr/>
            </p:nvSpPr>
            <p:spPr bwMode="auto">
              <a:xfrm>
                <a:off x="4691" y="6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8" name="Line 2598"/>
              <p:cNvSpPr>
                <a:spLocks noChangeShapeType="1"/>
              </p:cNvSpPr>
              <p:nvPr/>
            </p:nvSpPr>
            <p:spPr bwMode="auto">
              <a:xfrm>
                <a:off x="4691" y="63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99" name="Line 2599"/>
              <p:cNvSpPr>
                <a:spLocks noChangeShapeType="1"/>
              </p:cNvSpPr>
              <p:nvPr/>
            </p:nvSpPr>
            <p:spPr bwMode="auto">
              <a:xfrm>
                <a:off x="4694" y="6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0" name="Line 2600"/>
              <p:cNvSpPr>
                <a:spLocks noChangeShapeType="1"/>
              </p:cNvSpPr>
              <p:nvPr/>
            </p:nvSpPr>
            <p:spPr bwMode="auto">
              <a:xfrm>
                <a:off x="4694" y="64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1" name="Line 2601"/>
              <p:cNvSpPr>
                <a:spLocks noChangeShapeType="1"/>
              </p:cNvSpPr>
              <p:nvPr/>
            </p:nvSpPr>
            <p:spPr bwMode="auto">
              <a:xfrm>
                <a:off x="4696" y="6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2" name="Line 2602"/>
              <p:cNvSpPr>
                <a:spLocks noChangeShapeType="1"/>
              </p:cNvSpPr>
              <p:nvPr/>
            </p:nvSpPr>
            <p:spPr bwMode="auto">
              <a:xfrm>
                <a:off x="4696" y="64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3" name="Line 2603"/>
              <p:cNvSpPr>
                <a:spLocks noChangeShapeType="1"/>
              </p:cNvSpPr>
              <p:nvPr/>
            </p:nvSpPr>
            <p:spPr bwMode="auto">
              <a:xfrm>
                <a:off x="4699" y="6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4" name="Line 2604"/>
              <p:cNvSpPr>
                <a:spLocks noChangeShapeType="1"/>
              </p:cNvSpPr>
              <p:nvPr/>
            </p:nvSpPr>
            <p:spPr bwMode="auto">
              <a:xfrm>
                <a:off x="4699" y="6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5" name="Line 2605"/>
              <p:cNvSpPr>
                <a:spLocks noChangeShapeType="1"/>
              </p:cNvSpPr>
              <p:nvPr/>
            </p:nvSpPr>
            <p:spPr bwMode="auto">
              <a:xfrm>
                <a:off x="4701" y="6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6" name="Line 2606"/>
              <p:cNvSpPr>
                <a:spLocks noChangeShapeType="1"/>
              </p:cNvSpPr>
              <p:nvPr/>
            </p:nvSpPr>
            <p:spPr bwMode="auto">
              <a:xfrm>
                <a:off x="4704" y="6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7" name="Freeform 2607"/>
              <p:cNvSpPr>
                <a:spLocks/>
              </p:cNvSpPr>
              <p:nvPr/>
            </p:nvSpPr>
            <p:spPr bwMode="auto">
              <a:xfrm>
                <a:off x="4704" y="65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8" name="Line 2608"/>
              <p:cNvSpPr>
                <a:spLocks noChangeShapeType="1"/>
              </p:cNvSpPr>
              <p:nvPr/>
            </p:nvSpPr>
            <p:spPr bwMode="auto">
              <a:xfrm>
                <a:off x="4739" y="7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09" name="Line 2609"/>
              <p:cNvSpPr>
                <a:spLocks noChangeShapeType="1"/>
              </p:cNvSpPr>
              <p:nvPr/>
            </p:nvSpPr>
            <p:spPr bwMode="auto">
              <a:xfrm>
                <a:off x="4739" y="70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0" name="Line 2610"/>
              <p:cNvSpPr>
                <a:spLocks noChangeShapeType="1"/>
              </p:cNvSpPr>
              <p:nvPr/>
            </p:nvSpPr>
            <p:spPr bwMode="auto">
              <a:xfrm>
                <a:off x="4742" y="7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1" name="Line 2611"/>
              <p:cNvSpPr>
                <a:spLocks noChangeShapeType="1"/>
              </p:cNvSpPr>
              <p:nvPr/>
            </p:nvSpPr>
            <p:spPr bwMode="auto">
              <a:xfrm>
                <a:off x="4742" y="70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2" name="Line 2612"/>
              <p:cNvSpPr>
                <a:spLocks noChangeShapeType="1"/>
              </p:cNvSpPr>
              <p:nvPr/>
            </p:nvSpPr>
            <p:spPr bwMode="auto">
              <a:xfrm>
                <a:off x="4745" y="7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3" name="Line 2613"/>
              <p:cNvSpPr>
                <a:spLocks noChangeShapeType="1"/>
              </p:cNvSpPr>
              <p:nvPr/>
            </p:nvSpPr>
            <p:spPr bwMode="auto">
              <a:xfrm>
                <a:off x="4745" y="7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4" name="Line 2614"/>
              <p:cNvSpPr>
                <a:spLocks noChangeShapeType="1"/>
              </p:cNvSpPr>
              <p:nvPr/>
            </p:nvSpPr>
            <p:spPr bwMode="auto">
              <a:xfrm>
                <a:off x="4747" y="7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5" name="Line 2615"/>
              <p:cNvSpPr>
                <a:spLocks noChangeShapeType="1"/>
              </p:cNvSpPr>
              <p:nvPr/>
            </p:nvSpPr>
            <p:spPr bwMode="auto">
              <a:xfrm>
                <a:off x="4747" y="71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416" name="Group 2616"/>
            <p:cNvGrpSpPr>
              <a:grpSpLocks/>
            </p:cNvGrpSpPr>
            <p:nvPr/>
          </p:nvGrpSpPr>
          <p:grpSpPr bwMode="auto">
            <a:xfrm>
              <a:off x="4750" y="714"/>
              <a:ext cx="204" cy="660"/>
              <a:chOff x="4750" y="714"/>
              <a:chExt cx="204" cy="660"/>
            </a:xfrm>
          </p:grpSpPr>
          <p:sp>
            <p:nvSpPr>
              <p:cNvPr id="79417" name="Line 2617"/>
              <p:cNvSpPr>
                <a:spLocks noChangeShapeType="1"/>
              </p:cNvSpPr>
              <p:nvPr/>
            </p:nvSpPr>
            <p:spPr bwMode="auto">
              <a:xfrm>
                <a:off x="4750" y="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8" name="Line 2618"/>
              <p:cNvSpPr>
                <a:spLocks noChangeShapeType="1"/>
              </p:cNvSpPr>
              <p:nvPr/>
            </p:nvSpPr>
            <p:spPr bwMode="auto">
              <a:xfrm>
                <a:off x="4750" y="7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19" name="Line 2619"/>
              <p:cNvSpPr>
                <a:spLocks noChangeShapeType="1"/>
              </p:cNvSpPr>
              <p:nvPr/>
            </p:nvSpPr>
            <p:spPr bwMode="auto">
              <a:xfrm>
                <a:off x="4750" y="7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0" name="Line 2620"/>
              <p:cNvSpPr>
                <a:spLocks noChangeShapeType="1"/>
              </p:cNvSpPr>
              <p:nvPr/>
            </p:nvSpPr>
            <p:spPr bwMode="auto">
              <a:xfrm>
                <a:off x="4752" y="7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1" name="Line 2621"/>
              <p:cNvSpPr>
                <a:spLocks noChangeShapeType="1"/>
              </p:cNvSpPr>
              <p:nvPr/>
            </p:nvSpPr>
            <p:spPr bwMode="auto">
              <a:xfrm>
                <a:off x="4752" y="7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2" name="Line 2622"/>
              <p:cNvSpPr>
                <a:spLocks noChangeShapeType="1"/>
              </p:cNvSpPr>
              <p:nvPr/>
            </p:nvSpPr>
            <p:spPr bwMode="auto">
              <a:xfrm>
                <a:off x="4755" y="7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3" name="Line 2623"/>
              <p:cNvSpPr>
                <a:spLocks noChangeShapeType="1"/>
              </p:cNvSpPr>
              <p:nvPr/>
            </p:nvSpPr>
            <p:spPr bwMode="auto">
              <a:xfrm>
                <a:off x="4755" y="7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4" name="Line 2624"/>
              <p:cNvSpPr>
                <a:spLocks noChangeShapeType="1"/>
              </p:cNvSpPr>
              <p:nvPr/>
            </p:nvSpPr>
            <p:spPr bwMode="auto">
              <a:xfrm>
                <a:off x="4757" y="72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5" name="Line 2625"/>
              <p:cNvSpPr>
                <a:spLocks noChangeShapeType="1"/>
              </p:cNvSpPr>
              <p:nvPr/>
            </p:nvSpPr>
            <p:spPr bwMode="auto">
              <a:xfrm>
                <a:off x="4757" y="7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6" name="Line 2626"/>
              <p:cNvSpPr>
                <a:spLocks noChangeShapeType="1"/>
              </p:cNvSpPr>
              <p:nvPr/>
            </p:nvSpPr>
            <p:spPr bwMode="auto">
              <a:xfrm>
                <a:off x="4757" y="7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7" name="Line 2627"/>
              <p:cNvSpPr>
                <a:spLocks noChangeShapeType="1"/>
              </p:cNvSpPr>
              <p:nvPr/>
            </p:nvSpPr>
            <p:spPr bwMode="auto">
              <a:xfrm>
                <a:off x="4760" y="7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8" name="Line 2628"/>
              <p:cNvSpPr>
                <a:spLocks noChangeShapeType="1"/>
              </p:cNvSpPr>
              <p:nvPr/>
            </p:nvSpPr>
            <p:spPr bwMode="auto">
              <a:xfrm>
                <a:off x="4760" y="7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29" name="Line 2629"/>
              <p:cNvSpPr>
                <a:spLocks noChangeShapeType="1"/>
              </p:cNvSpPr>
              <p:nvPr/>
            </p:nvSpPr>
            <p:spPr bwMode="auto">
              <a:xfrm>
                <a:off x="4762" y="7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0" name="Line 2630"/>
              <p:cNvSpPr>
                <a:spLocks noChangeShapeType="1"/>
              </p:cNvSpPr>
              <p:nvPr/>
            </p:nvSpPr>
            <p:spPr bwMode="auto">
              <a:xfrm>
                <a:off x="4762" y="7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1" name="Line 2631"/>
              <p:cNvSpPr>
                <a:spLocks noChangeShapeType="1"/>
              </p:cNvSpPr>
              <p:nvPr/>
            </p:nvSpPr>
            <p:spPr bwMode="auto">
              <a:xfrm>
                <a:off x="4765" y="7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2" name="Line 2632"/>
              <p:cNvSpPr>
                <a:spLocks noChangeShapeType="1"/>
              </p:cNvSpPr>
              <p:nvPr/>
            </p:nvSpPr>
            <p:spPr bwMode="auto">
              <a:xfrm>
                <a:off x="4765" y="7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3" name="Line 2633"/>
              <p:cNvSpPr>
                <a:spLocks noChangeShapeType="1"/>
              </p:cNvSpPr>
              <p:nvPr/>
            </p:nvSpPr>
            <p:spPr bwMode="auto">
              <a:xfrm>
                <a:off x="4765" y="74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4" name="Line 2634"/>
              <p:cNvSpPr>
                <a:spLocks noChangeShapeType="1"/>
              </p:cNvSpPr>
              <p:nvPr/>
            </p:nvSpPr>
            <p:spPr bwMode="auto">
              <a:xfrm>
                <a:off x="4767" y="7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5" name="Line 2635"/>
              <p:cNvSpPr>
                <a:spLocks noChangeShapeType="1"/>
              </p:cNvSpPr>
              <p:nvPr/>
            </p:nvSpPr>
            <p:spPr bwMode="auto">
              <a:xfrm>
                <a:off x="4767" y="7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6" name="Line 2636"/>
              <p:cNvSpPr>
                <a:spLocks noChangeShapeType="1"/>
              </p:cNvSpPr>
              <p:nvPr/>
            </p:nvSpPr>
            <p:spPr bwMode="auto">
              <a:xfrm>
                <a:off x="4770" y="7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7" name="Freeform 2637"/>
              <p:cNvSpPr>
                <a:spLocks/>
              </p:cNvSpPr>
              <p:nvPr/>
            </p:nvSpPr>
            <p:spPr bwMode="auto">
              <a:xfrm>
                <a:off x="4770" y="747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2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8" name="Line 2638"/>
              <p:cNvSpPr>
                <a:spLocks noChangeShapeType="1"/>
              </p:cNvSpPr>
              <p:nvPr/>
            </p:nvSpPr>
            <p:spPr bwMode="auto">
              <a:xfrm>
                <a:off x="4800" y="8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39" name="Line 2639"/>
              <p:cNvSpPr>
                <a:spLocks noChangeShapeType="1"/>
              </p:cNvSpPr>
              <p:nvPr/>
            </p:nvSpPr>
            <p:spPr bwMode="auto">
              <a:xfrm>
                <a:off x="4800" y="8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0" name="Line 2640"/>
              <p:cNvSpPr>
                <a:spLocks noChangeShapeType="1"/>
              </p:cNvSpPr>
              <p:nvPr/>
            </p:nvSpPr>
            <p:spPr bwMode="auto">
              <a:xfrm>
                <a:off x="4800" y="80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1" name="Line 2641"/>
              <p:cNvSpPr>
                <a:spLocks noChangeShapeType="1"/>
              </p:cNvSpPr>
              <p:nvPr/>
            </p:nvSpPr>
            <p:spPr bwMode="auto">
              <a:xfrm>
                <a:off x="4803" y="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2" name="Line 2642"/>
              <p:cNvSpPr>
                <a:spLocks noChangeShapeType="1"/>
              </p:cNvSpPr>
              <p:nvPr/>
            </p:nvSpPr>
            <p:spPr bwMode="auto">
              <a:xfrm>
                <a:off x="4803" y="8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3" name="Line 2643"/>
              <p:cNvSpPr>
                <a:spLocks noChangeShapeType="1"/>
              </p:cNvSpPr>
              <p:nvPr/>
            </p:nvSpPr>
            <p:spPr bwMode="auto">
              <a:xfrm>
                <a:off x="4803" y="80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4" name="Line 2644"/>
              <p:cNvSpPr>
                <a:spLocks noChangeShapeType="1"/>
              </p:cNvSpPr>
              <p:nvPr/>
            </p:nvSpPr>
            <p:spPr bwMode="auto">
              <a:xfrm>
                <a:off x="4806" y="8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5" name="Line 2645"/>
              <p:cNvSpPr>
                <a:spLocks noChangeShapeType="1"/>
              </p:cNvSpPr>
              <p:nvPr/>
            </p:nvSpPr>
            <p:spPr bwMode="auto">
              <a:xfrm>
                <a:off x="4806" y="8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6" name="Line 2646"/>
              <p:cNvSpPr>
                <a:spLocks noChangeShapeType="1"/>
              </p:cNvSpPr>
              <p:nvPr/>
            </p:nvSpPr>
            <p:spPr bwMode="auto">
              <a:xfrm>
                <a:off x="4806" y="8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7" name="Line 2647"/>
              <p:cNvSpPr>
                <a:spLocks noChangeShapeType="1"/>
              </p:cNvSpPr>
              <p:nvPr/>
            </p:nvSpPr>
            <p:spPr bwMode="auto">
              <a:xfrm>
                <a:off x="4808" y="8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8" name="Line 2648"/>
              <p:cNvSpPr>
                <a:spLocks noChangeShapeType="1"/>
              </p:cNvSpPr>
              <p:nvPr/>
            </p:nvSpPr>
            <p:spPr bwMode="auto">
              <a:xfrm>
                <a:off x="4808" y="81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49" name="Line 2649"/>
              <p:cNvSpPr>
                <a:spLocks noChangeShapeType="1"/>
              </p:cNvSpPr>
              <p:nvPr/>
            </p:nvSpPr>
            <p:spPr bwMode="auto">
              <a:xfrm>
                <a:off x="4808" y="8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0" name="Line 2650"/>
              <p:cNvSpPr>
                <a:spLocks noChangeShapeType="1"/>
              </p:cNvSpPr>
              <p:nvPr/>
            </p:nvSpPr>
            <p:spPr bwMode="auto">
              <a:xfrm>
                <a:off x="4811" y="8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1" name="Line 2651"/>
              <p:cNvSpPr>
                <a:spLocks noChangeShapeType="1"/>
              </p:cNvSpPr>
              <p:nvPr/>
            </p:nvSpPr>
            <p:spPr bwMode="auto">
              <a:xfrm>
                <a:off x="4811" y="8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2" name="Line 2652"/>
              <p:cNvSpPr>
                <a:spLocks noChangeShapeType="1"/>
              </p:cNvSpPr>
              <p:nvPr/>
            </p:nvSpPr>
            <p:spPr bwMode="auto">
              <a:xfrm>
                <a:off x="4811" y="8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3" name="Line 2653"/>
              <p:cNvSpPr>
                <a:spLocks noChangeShapeType="1"/>
              </p:cNvSpPr>
              <p:nvPr/>
            </p:nvSpPr>
            <p:spPr bwMode="auto">
              <a:xfrm>
                <a:off x="4813" y="8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4" name="Line 2654"/>
              <p:cNvSpPr>
                <a:spLocks noChangeShapeType="1"/>
              </p:cNvSpPr>
              <p:nvPr/>
            </p:nvSpPr>
            <p:spPr bwMode="auto">
              <a:xfrm>
                <a:off x="4813" y="8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5" name="Line 2655"/>
              <p:cNvSpPr>
                <a:spLocks noChangeShapeType="1"/>
              </p:cNvSpPr>
              <p:nvPr/>
            </p:nvSpPr>
            <p:spPr bwMode="auto">
              <a:xfrm>
                <a:off x="4813" y="8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6" name="Line 2656"/>
              <p:cNvSpPr>
                <a:spLocks noChangeShapeType="1"/>
              </p:cNvSpPr>
              <p:nvPr/>
            </p:nvSpPr>
            <p:spPr bwMode="auto">
              <a:xfrm>
                <a:off x="4816" y="8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7" name="Line 2657"/>
              <p:cNvSpPr>
                <a:spLocks noChangeShapeType="1"/>
              </p:cNvSpPr>
              <p:nvPr/>
            </p:nvSpPr>
            <p:spPr bwMode="auto">
              <a:xfrm>
                <a:off x="4816" y="8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8" name="Line 2658"/>
              <p:cNvSpPr>
                <a:spLocks noChangeShapeType="1"/>
              </p:cNvSpPr>
              <p:nvPr/>
            </p:nvSpPr>
            <p:spPr bwMode="auto">
              <a:xfrm>
                <a:off x="4816" y="8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59" name="Line 2659"/>
              <p:cNvSpPr>
                <a:spLocks noChangeShapeType="1"/>
              </p:cNvSpPr>
              <p:nvPr/>
            </p:nvSpPr>
            <p:spPr bwMode="auto">
              <a:xfrm>
                <a:off x="4818" y="8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0" name="Line 2660"/>
              <p:cNvSpPr>
                <a:spLocks noChangeShapeType="1"/>
              </p:cNvSpPr>
              <p:nvPr/>
            </p:nvSpPr>
            <p:spPr bwMode="auto">
              <a:xfrm>
                <a:off x="4818" y="8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1" name="Line 2661"/>
              <p:cNvSpPr>
                <a:spLocks noChangeShapeType="1"/>
              </p:cNvSpPr>
              <p:nvPr/>
            </p:nvSpPr>
            <p:spPr bwMode="auto">
              <a:xfrm>
                <a:off x="4818" y="8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2" name="Line 2662"/>
              <p:cNvSpPr>
                <a:spLocks noChangeShapeType="1"/>
              </p:cNvSpPr>
              <p:nvPr/>
            </p:nvSpPr>
            <p:spPr bwMode="auto">
              <a:xfrm>
                <a:off x="4818" y="83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3" name="Line 2663"/>
              <p:cNvSpPr>
                <a:spLocks noChangeShapeType="1"/>
              </p:cNvSpPr>
              <p:nvPr/>
            </p:nvSpPr>
            <p:spPr bwMode="auto">
              <a:xfrm>
                <a:off x="4821" y="84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4" name="Line 2664"/>
              <p:cNvSpPr>
                <a:spLocks noChangeShapeType="1"/>
              </p:cNvSpPr>
              <p:nvPr/>
            </p:nvSpPr>
            <p:spPr bwMode="auto">
              <a:xfrm>
                <a:off x="4821" y="8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5" name="Line 2665"/>
              <p:cNvSpPr>
                <a:spLocks noChangeShapeType="1"/>
              </p:cNvSpPr>
              <p:nvPr/>
            </p:nvSpPr>
            <p:spPr bwMode="auto">
              <a:xfrm>
                <a:off x="4821" y="8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6" name="Line 2666"/>
              <p:cNvSpPr>
                <a:spLocks noChangeShapeType="1"/>
              </p:cNvSpPr>
              <p:nvPr/>
            </p:nvSpPr>
            <p:spPr bwMode="auto">
              <a:xfrm>
                <a:off x="4823" y="84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7" name="Line 2667"/>
              <p:cNvSpPr>
                <a:spLocks noChangeShapeType="1"/>
              </p:cNvSpPr>
              <p:nvPr/>
            </p:nvSpPr>
            <p:spPr bwMode="auto">
              <a:xfrm>
                <a:off x="4823" y="8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8" name="Freeform 2668"/>
              <p:cNvSpPr>
                <a:spLocks/>
              </p:cNvSpPr>
              <p:nvPr/>
            </p:nvSpPr>
            <p:spPr bwMode="auto">
              <a:xfrm>
                <a:off x="4823" y="84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69" name="Line 2669"/>
              <p:cNvSpPr>
                <a:spLocks noChangeShapeType="1"/>
              </p:cNvSpPr>
              <p:nvPr/>
            </p:nvSpPr>
            <p:spPr bwMode="auto">
              <a:xfrm>
                <a:off x="4849" y="9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0" name="Line 2670"/>
              <p:cNvSpPr>
                <a:spLocks noChangeShapeType="1"/>
              </p:cNvSpPr>
              <p:nvPr/>
            </p:nvSpPr>
            <p:spPr bwMode="auto">
              <a:xfrm>
                <a:off x="4849" y="9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1" name="Line 2671"/>
              <p:cNvSpPr>
                <a:spLocks noChangeShapeType="1"/>
              </p:cNvSpPr>
              <p:nvPr/>
            </p:nvSpPr>
            <p:spPr bwMode="auto">
              <a:xfrm>
                <a:off x="4849" y="9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2" name="Line 2672"/>
              <p:cNvSpPr>
                <a:spLocks noChangeShapeType="1"/>
              </p:cNvSpPr>
              <p:nvPr/>
            </p:nvSpPr>
            <p:spPr bwMode="auto">
              <a:xfrm>
                <a:off x="4849" y="9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3" name="Line 2673"/>
              <p:cNvSpPr>
                <a:spLocks noChangeShapeType="1"/>
              </p:cNvSpPr>
              <p:nvPr/>
            </p:nvSpPr>
            <p:spPr bwMode="auto">
              <a:xfrm>
                <a:off x="4851" y="9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4" name="Line 2674"/>
              <p:cNvSpPr>
                <a:spLocks noChangeShapeType="1"/>
              </p:cNvSpPr>
              <p:nvPr/>
            </p:nvSpPr>
            <p:spPr bwMode="auto">
              <a:xfrm>
                <a:off x="4851" y="9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5" name="Line 2675"/>
              <p:cNvSpPr>
                <a:spLocks noChangeShapeType="1"/>
              </p:cNvSpPr>
              <p:nvPr/>
            </p:nvSpPr>
            <p:spPr bwMode="auto">
              <a:xfrm>
                <a:off x="4851" y="9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6" name="Line 2676"/>
              <p:cNvSpPr>
                <a:spLocks noChangeShapeType="1"/>
              </p:cNvSpPr>
              <p:nvPr/>
            </p:nvSpPr>
            <p:spPr bwMode="auto">
              <a:xfrm>
                <a:off x="4851" y="9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7" name="Line 2677"/>
              <p:cNvSpPr>
                <a:spLocks noChangeShapeType="1"/>
              </p:cNvSpPr>
              <p:nvPr/>
            </p:nvSpPr>
            <p:spPr bwMode="auto">
              <a:xfrm>
                <a:off x="4854" y="9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8" name="Line 2678"/>
              <p:cNvSpPr>
                <a:spLocks noChangeShapeType="1"/>
              </p:cNvSpPr>
              <p:nvPr/>
            </p:nvSpPr>
            <p:spPr bwMode="auto">
              <a:xfrm>
                <a:off x="4854" y="9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79" name="Line 2679"/>
              <p:cNvSpPr>
                <a:spLocks noChangeShapeType="1"/>
              </p:cNvSpPr>
              <p:nvPr/>
            </p:nvSpPr>
            <p:spPr bwMode="auto">
              <a:xfrm>
                <a:off x="4854" y="9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0" name="Line 2680"/>
              <p:cNvSpPr>
                <a:spLocks noChangeShapeType="1"/>
              </p:cNvSpPr>
              <p:nvPr/>
            </p:nvSpPr>
            <p:spPr bwMode="auto">
              <a:xfrm>
                <a:off x="4854" y="9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1" name="Line 2681"/>
              <p:cNvSpPr>
                <a:spLocks noChangeShapeType="1"/>
              </p:cNvSpPr>
              <p:nvPr/>
            </p:nvSpPr>
            <p:spPr bwMode="auto">
              <a:xfrm>
                <a:off x="4856" y="9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2" name="Line 2682"/>
              <p:cNvSpPr>
                <a:spLocks noChangeShapeType="1"/>
              </p:cNvSpPr>
              <p:nvPr/>
            </p:nvSpPr>
            <p:spPr bwMode="auto">
              <a:xfrm>
                <a:off x="4856" y="9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3" name="Line 2683"/>
              <p:cNvSpPr>
                <a:spLocks noChangeShapeType="1"/>
              </p:cNvSpPr>
              <p:nvPr/>
            </p:nvSpPr>
            <p:spPr bwMode="auto">
              <a:xfrm>
                <a:off x="4856" y="9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4" name="Line 2684"/>
              <p:cNvSpPr>
                <a:spLocks noChangeShapeType="1"/>
              </p:cNvSpPr>
              <p:nvPr/>
            </p:nvSpPr>
            <p:spPr bwMode="auto">
              <a:xfrm>
                <a:off x="4856" y="9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5" name="Line 2685"/>
              <p:cNvSpPr>
                <a:spLocks noChangeShapeType="1"/>
              </p:cNvSpPr>
              <p:nvPr/>
            </p:nvSpPr>
            <p:spPr bwMode="auto">
              <a:xfrm>
                <a:off x="4859" y="9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6" name="Line 2686"/>
              <p:cNvSpPr>
                <a:spLocks noChangeShapeType="1"/>
              </p:cNvSpPr>
              <p:nvPr/>
            </p:nvSpPr>
            <p:spPr bwMode="auto">
              <a:xfrm>
                <a:off x="4859" y="9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7" name="Line 2687"/>
              <p:cNvSpPr>
                <a:spLocks noChangeShapeType="1"/>
              </p:cNvSpPr>
              <p:nvPr/>
            </p:nvSpPr>
            <p:spPr bwMode="auto">
              <a:xfrm>
                <a:off x="4859" y="9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8" name="Line 2688"/>
              <p:cNvSpPr>
                <a:spLocks noChangeShapeType="1"/>
              </p:cNvSpPr>
              <p:nvPr/>
            </p:nvSpPr>
            <p:spPr bwMode="auto">
              <a:xfrm>
                <a:off x="4859" y="93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9" name="Line 2689"/>
              <p:cNvSpPr>
                <a:spLocks noChangeShapeType="1"/>
              </p:cNvSpPr>
              <p:nvPr/>
            </p:nvSpPr>
            <p:spPr bwMode="auto">
              <a:xfrm>
                <a:off x="4862" y="9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0" name="Line 2690"/>
              <p:cNvSpPr>
                <a:spLocks noChangeShapeType="1"/>
              </p:cNvSpPr>
              <p:nvPr/>
            </p:nvSpPr>
            <p:spPr bwMode="auto">
              <a:xfrm>
                <a:off x="4862" y="9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1" name="Line 2691"/>
              <p:cNvSpPr>
                <a:spLocks noChangeShapeType="1"/>
              </p:cNvSpPr>
              <p:nvPr/>
            </p:nvSpPr>
            <p:spPr bwMode="auto">
              <a:xfrm>
                <a:off x="4862" y="9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2" name="Line 2692"/>
              <p:cNvSpPr>
                <a:spLocks noChangeShapeType="1"/>
              </p:cNvSpPr>
              <p:nvPr/>
            </p:nvSpPr>
            <p:spPr bwMode="auto">
              <a:xfrm>
                <a:off x="4862" y="9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3" name="Line 2693"/>
              <p:cNvSpPr>
                <a:spLocks noChangeShapeType="1"/>
              </p:cNvSpPr>
              <p:nvPr/>
            </p:nvSpPr>
            <p:spPr bwMode="auto">
              <a:xfrm>
                <a:off x="4864" y="9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4" name="Line 2694"/>
              <p:cNvSpPr>
                <a:spLocks noChangeShapeType="1"/>
              </p:cNvSpPr>
              <p:nvPr/>
            </p:nvSpPr>
            <p:spPr bwMode="auto">
              <a:xfrm>
                <a:off x="4864" y="9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5" name="Line 2695"/>
              <p:cNvSpPr>
                <a:spLocks noChangeShapeType="1"/>
              </p:cNvSpPr>
              <p:nvPr/>
            </p:nvSpPr>
            <p:spPr bwMode="auto">
              <a:xfrm>
                <a:off x="4864" y="9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6" name="Line 2696"/>
              <p:cNvSpPr>
                <a:spLocks noChangeShapeType="1"/>
              </p:cNvSpPr>
              <p:nvPr/>
            </p:nvSpPr>
            <p:spPr bwMode="auto">
              <a:xfrm>
                <a:off x="4864" y="9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7" name="Line 2697"/>
              <p:cNvSpPr>
                <a:spLocks noChangeShapeType="1"/>
              </p:cNvSpPr>
              <p:nvPr/>
            </p:nvSpPr>
            <p:spPr bwMode="auto">
              <a:xfrm>
                <a:off x="4864" y="9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8" name="Line 2698"/>
              <p:cNvSpPr>
                <a:spLocks noChangeShapeType="1"/>
              </p:cNvSpPr>
              <p:nvPr/>
            </p:nvSpPr>
            <p:spPr bwMode="auto">
              <a:xfrm>
                <a:off x="4867" y="9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99" name="Line 2699"/>
              <p:cNvSpPr>
                <a:spLocks noChangeShapeType="1"/>
              </p:cNvSpPr>
              <p:nvPr/>
            </p:nvSpPr>
            <p:spPr bwMode="auto">
              <a:xfrm>
                <a:off x="4867" y="9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0" name="Freeform 2700"/>
              <p:cNvSpPr>
                <a:spLocks/>
              </p:cNvSpPr>
              <p:nvPr/>
            </p:nvSpPr>
            <p:spPr bwMode="auto">
              <a:xfrm>
                <a:off x="4867" y="958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1" name="Line 2701"/>
              <p:cNvSpPr>
                <a:spLocks noChangeShapeType="1"/>
              </p:cNvSpPr>
              <p:nvPr/>
            </p:nvSpPr>
            <p:spPr bwMode="auto">
              <a:xfrm>
                <a:off x="4884" y="10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2" name="Line 2702"/>
              <p:cNvSpPr>
                <a:spLocks noChangeShapeType="1"/>
              </p:cNvSpPr>
              <p:nvPr/>
            </p:nvSpPr>
            <p:spPr bwMode="auto">
              <a:xfrm>
                <a:off x="4884" y="10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3" name="Line 2703"/>
              <p:cNvSpPr>
                <a:spLocks noChangeShapeType="1"/>
              </p:cNvSpPr>
              <p:nvPr/>
            </p:nvSpPr>
            <p:spPr bwMode="auto">
              <a:xfrm>
                <a:off x="4884" y="10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4" name="Line 2704"/>
              <p:cNvSpPr>
                <a:spLocks noChangeShapeType="1"/>
              </p:cNvSpPr>
              <p:nvPr/>
            </p:nvSpPr>
            <p:spPr bwMode="auto">
              <a:xfrm>
                <a:off x="4884" y="10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5" name="Line 2705"/>
              <p:cNvSpPr>
                <a:spLocks noChangeShapeType="1"/>
              </p:cNvSpPr>
              <p:nvPr/>
            </p:nvSpPr>
            <p:spPr bwMode="auto">
              <a:xfrm>
                <a:off x="4887" y="10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6" name="Line 2706"/>
              <p:cNvSpPr>
                <a:spLocks noChangeShapeType="1"/>
              </p:cNvSpPr>
              <p:nvPr/>
            </p:nvSpPr>
            <p:spPr bwMode="auto">
              <a:xfrm>
                <a:off x="4887" y="102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7" name="Line 2707"/>
              <p:cNvSpPr>
                <a:spLocks noChangeShapeType="1"/>
              </p:cNvSpPr>
              <p:nvPr/>
            </p:nvSpPr>
            <p:spPr bwMode="auto">
              <a:xfrm>
                <a:off x="4887" y="10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8" name="Line 2708"/>
              <p:cNvSpPr>
                <a:spLocks noChangeShapeType="1"/>
              </p:cNvSpPr>
              <p:nvPr/>
            </p:nvSpPr>
            <p:spPr bwMode="auto">
              <a:xfrm>
                <a:off x="4887" y="10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09" name="Line 2709"/>
              <p:cNvSpPr>
                <a:spLocks noChangeShapeType="1"/>
              </p:cNvSpPr>
              <p:nvPr/>
            </p:nvSpPr>
            <p:spPr bwMode="auto">
              <a:xfrm>
                <a:off x="4889" y="102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0" name="Line 2710"/>
              <p:cNvSpPr>
                <a:spLocks noChangeShapeType="1"/>
              </p:cNvSpPr>
              <p:nvPr/>
            </p:nvSpPr>
            <p:spPr bwMode="auto">
              <a:xfrm>
                <a:off x="4889" y="10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1" name="Line 2711"/>
              <p:cNvSpPr>
                <a:spLocks noChangeShapeType="1"/>
              </p:cNvSpPr>
              <p:nvPr/>
            </p:nvSpPr>
            <p:spPr bwMode="auto">
              <a:xfrm>
                <a:off x="4889" y="102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2" name="Line 2712"/>
              <p:cNvSpPr>
                <a:spLocks noChangeShapeType="1"/>
              </p:cNvSpPr>
              <p:nvPr/>
            </p:nvSpPr>
            <p:spPr bwMode="auto">
              <a:xfrm>
                <a:off x="4889" y="103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3" name="Line 2713"/>
              <p:cNvSpPr>
                <a:spLocks noChangeShapeType="1"/>
              </p:cNvSpPr>
              <p:nvPr/>
            </p:nvSpPr>
            <p:spPr bwMode="auto">
              <a:xfrm>
                <a:off x="4889" y="10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4" name="Line 2714"/>
              <p:cNvSpPr>
                <a:spLocks noChangeShapeType="1"/>
              </p:cNvSpPr>
              <p:nvPr/>
            </p:nvSpPr>
            <p:spPr bwMode="auto">
              <a:xfrm>
                <a:off x="4889" y="10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5" name="Line 2715"/>
              <p:cNvSpPr>
                <a:spLocks noChangeShapeType="1"/>
              </p:cNvSpPr>
              <p:nvPr/>
            </p:nvSpPr>
            <p:spPr bwMode="auto">
              <a:xfrm>
                <a:off x="4892" y="10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6" name="Line 2716"/>
              <p:cNvSpPr>
                <a:spLocks noChangeShapeType="1"/>
              </p:cNvSpPr>
              <p:nvPr/>
            </p:nvSpPr>
            <p:spPr bwMode="auto">
              <a:xfrm>
                <a:off x="4892" y="10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7" name="Line 2717"/>
              <p:cNvSpPr>
                <a:spLocks noChangeShapeType="1"/>
              </p:cNvSpPr>
              <p:nvPr/>
            </p:nvSpPr>
            <p:spPr bwMode="auto">
              <a:xfrm>
                <a:off x="4892" y="10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8" name="Line 2718"/>
              <p:cNvSpPr>
                <a:spLocks noChangeShapeType="1"/>
              </p:cNvSpPr>
              <p:nvPr/>
            </p:nvSpPr>
            <p:spPr bwMode="auto">
              <a:xfrm>
                <a:off x="4892" y="10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19" name="Line 2719"/>
              <p:cNvSpPr>
                <a:spLocks noChangeShapeType="1"/>
              </p:cNvSpPr>
              <p:nvPr/>
            </p:nvSpPr>
            <p:spPr bwMode="auto">
              <a:xfrm>
                <a:off x="4892" y="10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0" name="Line 2720"/>
              <p:cNvSpPr>
                <a:spLocks noChangeShapeType="1"/>
              </p:cNvSpPr>
              <p:nvPr/>
            </p:nvSpPr>
            <p:spPr bwMode="auto">
              <a:xfrm>
                <a:off x="4895" y="10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1" name="Line 2721"/>
              <p:cNvSpPr>
                <a:spLocks noChangeShapeType="1"/>
              </p:cNvSpPr>
              <p:nvPr/>
            </p:nvSpPr>
            <p:spPr bwMode="auto">
              <a:xfrm>
                <a:off x="4895" y="104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2" name="Line 2722"/>
              <p:cNvSpPr>
                <a:spLocks noChangeShapeType="1"/>
              </p:cNvSpPr>
              <p:nvPr/>
            </p:nvSpPr>
            <p:spPr bwMode="auto">
              <a:xfrm>
                <a:off x="4895" y="104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3" name="Line 2723"/>
              <p:cNvSpPr>
                <a:spLocks noChangeShapeType="1"/>
              </p:cNvSpPr>
              <p:nvPr/>
            </p:nvSpPr>
            <p:spPr bwMode="auto">
              <a:xfrm>
                <a:off x="4895" y="10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4" name="Line 2724"/>
              <p:cNvSpPr>
                <a:spLocks noChangeShapeType="1"/>
              </p:cNvSpPr>
              <p:nvPr/>
            </p:nvSpPr>
            <p:spPr bwMode="auto">
              <a:xfrm>
                <a:off x="4895" y="10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5" name="Line 2725"/>
              <p:cNvSpPr>
                <a:spLocks noChangeShapeType="1"/>
              </p:cNvSpPr>
              <p:nvPr/>
            </p:nvSpPr>
            <p:spPr bwMode="auto">
              <a:xfrm>
                <a:off x="4895" y="105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6" name="Line 2726"/>
              <p:cNvSpPr>
                <a:spLocks noChangeShapeType="1"/>
              </p:cNvSpPr>
              <p:nvPr/>
            </p:nvSpPr>
            <p:spPr bwMode="auto">
              <a:xfrm>
                <a:off x="4897" y="10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7" name="Line 2727"/>
              <p:cNvSpPr>
                <a:spLocks noChangeShapeType="1"/>
              </p:cNvSpPr>
              <p:nvPr/>
            </p:nvSpPr>
            <p:spPr bwMode="auto">
              <a:xfrm>
                <a:off x="4897" y="10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8" name="Line 2728"/>
              <p:cNvSpPr>
                <a:spLocks noChangeShapeType="1"/>
              </p:cNvSpPr>
              <p:nvPr/>
            </p:nvSpPr>
            <p:spPr bwMode="auto">
              <a:xfrm>
                <a:off x="4897" y="10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29" name="Line 2729"/>
              <p:cNvSpPr>
                <a:spLocks noChangeShapeType="1"/>
              </p:cNvSpPr>
              <p:nvPr/>
            </p:nvSpPr>
            <p:spPr bwMode="auto">
              <a:xfrm>
                <a:off x="4897" y="10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0" name="Line 2730"/>
              <p:cNvSpPr>
                <a:spLocks noChangeShapeType="1"/>
              </p:cNvSpPr>
              <p:nvPr/>
            </p:nvSpPr>
            <p:spPr bwMode="auto">
              <a:xfrm>
                <a:off x="4897" y="10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1" name="Line 2731"/>
              <p:cNvSpPr>
                <a:spLocks noChangeShapeType="1"/>
              </p:cNvSpPr>
              <p:nvPr/>
            </p:nvSpPr>
            <p:spPr bwMode="auto">
              <a:xfrm>
                <a:off x="4897" y="10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2" name="Freeform 2732"/>
              <p:cNvSpPr>
                <a:spLocks/>
              </p:cNvSpPr>
              <p:nvPr/>
            </p:nvSpPr>
            <p:spPr bwMode="auto">
              <a:xfrm>
                <a:off x="4900" y="1067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3" name="Line 2733"/>
              <p:cNvSpPr>
                <a:spLocks noChangeShapeType="1"/>
              </p:cNvSpPr>
              <p:nvPr/>
            </p:nvSpPr>
            <p:spPr bwMode="auto">
              <a:xfrm>
                <a:off x="4912" y="11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4" name="Line 2734"/>
              <p:cNvSpPr>
                <a:spLocks noChangeShapeType="1"/>
              </p:cNvSpPr>
              <p:nvPr/>
            </p:nvSpPr>
            <p:spPr bwMode="auto">
              <a:xfrm>
                <a:off x="4912" y="11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5" name="Line 2735"/>
              <p:cNvSpPr>
                <a:spLocks noChangeShapeType="1"/>
              </p:cNvSpPr>
              <p:nvPr/>
            </p:nvSpPr>
            <p:spPr bwMode="auto">
              <a:xfrm>
                <a:off x="4912" y="11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6" name="Line 2736"/>
              <p:cNvSpPr>
                <a:spLocks noChangeShapeType="1"/>
              </p:cNvSpPr>
              <p:nvPr/>
            </p:nvSpPr>
            <p:spPr bwMode="auto">
              <a:xfrm>
                <a:off x="4915" y="11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7" name="Line 2737"/>
              <p:cNvSpPr>
                <a:spLocks noChangeShapeType="1"/>
              </p:cNvSpPr>
              <p:nvPr/>
            </p:nvSpPr>
            <p:spPr bwMode="auto">
              <a:xfrm>
                <a:off x="4915" y="11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8" name="Line 2738"/>
              <p:cNvSpPr>
                <a:spLocks noChangeShapeType="1"/>
              </p:cNvSpPr>
              <p:nvPr/>
            </p:nvSpPr>
            <p:spPr bwMode="auto">
              <a:xfrm>
                <a:off x="4915" y="11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39" name="Line 2739"/>
              <p:cNvSpPr>
                <a:spLocks noChangeShapeType="1"/>
              </p:cNvSpPr>
              <p:nvPr/>
            </p:nvSpPr>
            <p:spPr bwMode="auto">
              <a:xfrm>
                <a:off x="4915" y="11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0" name="Line 2740"/>
              <p:cNvSpPr>
                <a:spLocks noChangeShapeType="1"/>
              </p:cNvSpPr>
              <p:nvPr/>
            </p:nvSpPr>
            <p:spPr bwMode="auto">
              <a:xfrm>
                <a:off x="4915" y="11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1" name="Line 2741"/>
              <p:cNvSpPr>
                <a:spLocks noChangeShapeType="1"/>
              </p:cNvSpPr>
              <p:nvPr/>
            </p:nvSpPr>
            <p:spPr bwMode="auto">
              <a:xfrm>
                <a:off x="4915" y="113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2" name="Line 2742"/>
              <p:cNvSpPr>
                <a:spLocks noChangeShapeType="1"/>
              </p:cNvSpPr>
              <p:nvPr/>
            </p:nvSpPr>
            <p:spPr bwMode="auto">
              <a:xfrm>
                <a:off x="4917" y="11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3" name="Line 2743"/>
              <p:cNvSpPr>
                <a:spLocks noChangeShapeType="1"/>
              </p:cNvSpPr>
              <p:nvPr/>
            </p:nvSpPr>
            <p:spPr bwMode="auto">
              <a:xfrm>
                <a:off x="4917" y="11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4" name="Line 2744"/>
              <p:cNvSpPr>
                <a:spLocks noChangeShapeType="1"/>
              </p:cNvSpPr>
              <p:nvPr/>
            </p:nvSpPr>
            <p:spPr bwMode="auto">
              <a:xfrm>
                <a:off x="4917" y="114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5" name="Line 2745"/>
              <p:cNvSpPr>
                <a:spLocks noChangeShapeType="1"/>
              </p:cNvSpPr>
              <p:nvPr/>
            </p:nvSpPr>
            <p:spPr bwMode="auto">
              <a:xfrm>
                <a:off x="4917" y="11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6" name="Line 2746"/>
              <p:cNvSpPr>
                <a:spLocks noChangeShapeType="1"/>
              </p:cNvSpPr>
              <p:nvPr/>
            </p:nvSpPr>
            <p:spPr bwMode="auto">
              <a:xfrm>
                <a:off x="4917" y="114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7" name="Line 2747"/>
              <p:cNvSpPr>
                <a:spLocks noChangeShapeType="1"/>
              </p:cNvSpPr>
              <p:nvPr/>
            </p:nvSpPr>
            <p:spPr bwMode="auto">
              <a:xfrm>
                <a:off x="4917" y="114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8" name="Line 2748"/>
              <p:cNvSpPr>
                <a:spLocks noChangeShapeType="1"/>
              </p:cNvSpPr>
              <p:nvPr/>
            </p:nvSpPr>
            <p:spPr bwMode="auto">
              <a:xfrm>
                <a:off x="4917" y="114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49" name="Line 2749"/>
              <p:cNvSpPr>
                <a:spLocks noChangeShapeType="1"/>
              </p:cNvSpPr>
              <p:nvPr/>
            </p:nvSpPr>
            <p:spPr bwMode="auto">
              <a:xfrm>
                <a:off x="4920" y="11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0" name="Line 2750"/>
              <p:cNvSpPr>
                <a:spLocks noChangeShapeType="1"/>
              </p:cNvSpPr>
              <p:nvPr/>
            </p:nvSpPr>
            <p:spPr bwMode="auto">
              <a:xfrm>
                <a:off x="4920" y="115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1" name="Line 2751"/>
              <p:cNvSpPr>
                <a:spLocks noChangeShapeType="1"/>
              </p:cNvSpPr>
              <p:nvPr/>
            </p:nvSpPr>
            <p:spPr bwMode="auto">
              <a:xfrm>
                <a:off x="4920" y="11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2" name="Line 2752"/>
              <p:cNvSpPr>
                <a:spLocks noChangeShapeType="1"/>
              </p:cNvSpPr>
              <p:nvPr/>
            </p:nvSpPr>
            <p:spPr bwMode="auto">
              <a:xfrm>
                <a:off x="4920" y="11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3" name="Line 2753"/>
              <p:cNvSpPr>
                <a:spLocks noChangeShapeType="1"/>
              </p:cNvSpPr>
              <p:nvPr/>
            </p:nvSpPr>
            <p:spPr bwMode="auto">
              <a:xfrm>
                <a:off x="4920" y="115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4" name="Line 2754"/>
              <p:cNvSpPr>
                <a:spLocks noChangeShapeType="1"/>
              </p:cNvSpPr>
              <p:nvPr/>
            </p:nvSpPr>
            <p:spPr bwMode="auto">
              <a:xfrm>
                <a:off x="4920" y="11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5" name="Line 2755"/>
              <p:cNvSpPr>
                <a:spLocks noChangeShapeType="1"/>
              </p:cNvSpPr>
              <p:nvPr/>
            </p:nvSpPr>
            <p:spPr bwMode="auto">
              <a:xfrm>
                <a:off x="4920" y="11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6" name="Line 2756"/>
              <p:cNvSpPr>
                <a:spLocks noChangeShapeType="1"/>
              </p:cNvSpPr>
              <p:nvPr/>
            </p:nvSpPr>
            <p:spPr bwMode="auto">
              <a:xfrm>
                <a:off x="4920" y="11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7" name="Line 2757"/>
              <p:cNvSpPr>
                <a:spLocks noChangeShapeType="1"/>
              </p:cNvSpPr>
              <p:nvPr/>
            </p:nvSpPr>
            <p:spPr bwMode="auto">
              <a:xfrm>
                <a:off x="4923" y="11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8" name="Line 2758"/>
              <p:cNvSpPr>
                <a:spLocks noChangeShapeType="1"/>
              </p:cNvSpPr>
              <p:nvPr/>
            </p:nvSpPr>
            <p:spPr bwMode="auto">
              <a:xfrm>
                <a:off x="4923" y="11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59" name="Line 2759"/>
              <p:cNvSpPr>
                <a:spLocks noChangeShapeType="1"/>
              </p:cNvSpPr>
              <p:nvPr/>
            </p:nvSpPr>
            <p:spPr bwMode="auto">
              <a:xfrm>
                <a:off x="4923" y="11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0" name="Line 2760"/>
              <p:cNvSpPr>
                <a:spLocks noChangeShapeType="1"/>
              </p:cNvSpPr>
              <p:nvPr/>
            </p:nvSpPr>
            <p:spPr bwMode="auto">
              <a:xfrm>
                <a:off x="4923" y="11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1" name="Line 2761"/>
              <p:cNvSpPr>
                <a:spLocks noChangeShapeType="1"/>
              </p:cNvSpPr>
              <p:nvPr/>
            </p:nvSpPr>
            <p:spPr bwMode="auto">
              <a:xfrm>
                <a:off x="4923" y="11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2" name="Line 2762"/>
              <p:cNvSpPr>
                <a:spLocks noChangeShapeType="1"/>
              </p:cNvSpPr>
              <p:nvPr/>
            </p:nvSpPr>
            <p:spPr bwMode="auto">
              <a:xfrm>
                <a:off x="4923" y="11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3" name="Line 2763"/>
              <p:cNvSpPr>
                <a:spLocks noChangeShapeType="1"/>
              </p:cNvSpPr>
              <p:nvPr/>
            </p:nvSpPr>
            <p:spPr bwMode="auto">
              <a:xfrm>
                <a:off x="4923" y="11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4" name="Line 2764"/>
              <p:cNvSpPr>
                <a:spLocks noChangeShapeType="1"/>
              </p:cNvSpPr>
              <p:nvPr/>
            </p:nvSpPr>
            <p:spPr bwMode="auto">
              <a:xfrm>
                <a:off x="4923" y="117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5" name="Line 2765"/>
              <p:cNvSpPr>
                <a:spLocks noChangeShapeType="1"/>
              </p:cNvSpPr>
              <p:nvPr/>
            </p:nvSpPr>
            <p:spPr bwMode="auto">
              <a:xfrm>
                <a:off x="4925" y="11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6" name="Line 2766"/>
              <p:cNvSpPr>
                <a:spLocks noChangeShapeType="1"/>
              </p:cNvSpPr>
              <p:nvPr/>
            </p:nvSpPr>
            <p:spPr bwMode="auto">
              <a:xfrm>
                <a:off x="4925" y="11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7" name="Line 2767"/>
              <p:cNvSpPr>
                <a:spLocks noChangeShapeType="1"/>
              </p:cNvSpPr>
              <p:nvPr/>
            </p:nvSpPr>
            <p:spPr bwMode="auto">
              <a:xfrm>
                <a:off x="4925" y="11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8" name="Line 2768"/>
              <p:cNvSpPr>
                <a:spLocks noChangeShapeType="1"/>
              </p:cNvSpPr>
              <p:nvPr/>
            </p:nvSpPr>
            <p:spPr bwMode="auto">
              <a:xfrm>
                <a:off x="4925" y="11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69" name="Freeform 2769"/>
              <p:cNvSpPr>
                <a:spLocks/>
              </p:cNvSpPr>
              <p:nvPr/>
            </p:nvSpPr>
            <p:spPr bwMode="auto">
              <a:xfrm>
                <a:off x="4925" y="1179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0" name="Line 2770"/>
              <p:cNvSpPr>
                <a:spLocks noChangeShapeType="1"/>
              </p:cNvSpPr>
              <p:nvPr/>
            </p:nvSpPr>
            <p:spPr bwMode="auto">
              <a:xfrm>
                <a:off x="4935" y="12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1" name="Line 2771"/>
              <p:cNvSpPr>
                <a:spLocks noChangeShapeType="1"/>
              </p:cNvSpPr>
              <p:nvPr/>
            </p:nvSpPr>
            <p:spPr bwMode="auto">
              <a:xfrm>
                <a:off x="4935" y="12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2" name="Line 2772"/>
              <p:cNvSpPr>
                <a:spLocks noChangeShapeType="1"/>
              </p:cNvSpPr>
              <p:nvPr/>
            </p:nvSpPr>
            <p:spPr bwMode="auto">
              <a:xfrm>
                <a:off x="4935" y="12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3" name="Line 2773"/>
              <p:cNvSpPr>
                <a:spLocks noChangeShapeType="1"/>
              </p:cNvSpPr>
              <p:nvPr/>
            </p:nvSpPr>
            <p:spPr bwMode="auto">
              <a:xfrm>
                <a:off x="4938" y="12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4" name="Line 2774"/>
              <p:cNvSpPr>
                <a:spLocks noChangeShapeType="1"/>
              </p:cNvSpPr>
              <p:nvPr/>
            </p:nvSpPr>
            <p:spPr bwMode="auto">
              <a:xfrm>
                <a:off x="4938" y="12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5" name="Line 2775"/>
              <p:cNvSpPr>
                <a:spLocks noChangeShapeType="1"/>
              </p:cNvSpPr>
              <p:nvPr/>
            </p:nvSpPr>
            <p:spPr bwMode="auto">
              <a:xfrm>
                <a:off x="4938" y="12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6" name="Line 2776"/>
              <p:cNvSpPr>
                <a:spLocks noChangeShapeType="1"/>
              </p:cNvSpPr>
              <p:nvPr/>
            </p:nvSpPr>
            <p:spPr bwMode="auto">
              <a:xfrm>
                <a:off x="4938" y="12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7" name="Line 2777"/>
              <p:cNvSpPr>
                <a:spLocks noChangeShapeType="1"/>
              </p:cNvSpPr>
              <p:nvPr/>
            </p:nvSpPr>
            <p:spPr bwMode="auto">
              <a:xfrm>
                <a:off x="4938" y="12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8" name="Line 2778"/>
              <p:cNvSpPr>
                <a:spLocks noChangeShapeType="1"/>
              </p:cNvSpPr>
              <p:nvPr/>
            </p:nvSpPr>
            <p:spPr bwMode="auto">
              <a:xfrm>
                <a:off x="4938" y="12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79" name="Line 2779"/>
              <p:cNvSpPr>
                <a:spLocks noChangeShapeType="1"/>
              </p:cNvSpPr>
              <p:nvPr/>
            </p:nvSpPr>
            <p:spPr bwMode="auto">
              <a:xfrm>
                <a:off x="4938" y="12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0" name="Line 2780"/>
              <p:cNvSpPr>
                <a:spLocks noChangeShapeType="1"/>
              </p:cNvSpPr>
              <p:nvPr/>
            </p:nvSpPr>
            <p:spPr bwMode="auto">
              <a:xfrm>
                <a:off x="4938" y="12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1" name="Line 2781"/>
              <p:cNvSpPr>
                <a:spLocks noChangeShapeType="1"/>
              </p:cNvSpPr>
              <p:nvPr/>
            </p:nvSpPr>
            <p:spPr bwMode="auto">
              <a:xfrm>
                <a:off x="4938" y="12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2" name="Line 2782"/>
              <p:cNvSpPr>
                <a:spLocks noChangeShapeType="1"/>
              </p:cNvSpPr>
              <p:nvPr/>
            </p:nvSpPr>
            <p:spPr bwMode="auto">
              <a:xfrm>
                <a:off x="4938" y="12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3" name="Line 2783"/>
              <p:cNvSpPr>
                <a:spLocks noChangeShapeType="1"/>
              </p:cNvSpPr>
              <p:nvPr/>
            </p:nvSpPr>
            <p:spPr bwMode="auto">
              <a:xfrm>
                <a:off x="4938" y="12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4" name="Line 2784"/>
              <p:cNvSpPr>
                <a:spLocks noChangeShapeType="1"/>
              </p:cNvSpPr>
              <p:nvPr/>
            </p:nvSpPr>
            <p:spPr bwMode="auto">
              <a:xfrm>
                <a:off x="4940" y="12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5" name="Line 2785"/>
              <p:cNvSpPr>
                <a:spLocks noChangeShapeType="1"/>
              </p:cNvSpPr>
              <p:nvPr/>
            </p:nvSpPr>
            <p:spPr bwMode="auto">
              <a:xfrm>
                <a:off x="4940" y="126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6" name="Line 2786"/>
              <p:cNvSpPr>
                <a:spLocks noChangeShapeType="1"/>
              </p:cNvSpPr>
              <p:nvPr/>
            </p:nvSpPr>
            <p:spPr bwMode="auto">
              <a:xfrm>
                <a:off x="4940" y="126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7" name="Line 2787"/>
              <p:cNvSpPr>
                <a:spLocks noChangeShapeType="1"/>
              </p:cNvSpPr>
              <p:nvPr/>
            </p:nvSpPr>
            <p:spPr bwMode="auto">
              <a:xfrm>
                <a:off x="4940" y="12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8" name="Line 2788"/>
              <p:cNvSpPr>
                <a:spLocks noChangeShapeType="1"/>
              </p:cNvSpPr>
              <p:nvPr/>
            </p:nvSpPr>
            <p:spPr bwMode="auto">
              <a:xfrm>
                <a:off x="4940" y="12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89" name="Line 2789"/>
              <p:cNvSpPr>
                <a:spLocks noChangeShapeType="1"/>
              </p:cNvSpPr>
              <p:nvPr/>
            </p:nvSpPr>
            <p:spPr bwMode="auto">
              <a:xfrm>
                <a:off x="4940" y="12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0" name="Line 2790"/>
              <p:cNvSpPr>
                <a:spLocks noChangeShapeType="1"/>
              </p:cNvSpPr>
              <p:nvPr/>
            </p:nvSpPr>
            <p:spPr bwMode="auto">
              <a:xfrm>
                <a:off x="4940" y="126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1" name="Line 2791"/>
              <p:cNvSpPr>
                <a:spLocks noChangeShapeType="1"/>
              </p:cNvSpPr>
              <p:nvPr/>
            </p:nvSpPr>
            <p:spPr bwMode="auto">
              <a:xfrm>
                <a:off x="4940" y="12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2" name="Line 2792"/>
              <p:cNvSpPr>
                <a:spLocks noChangeShapeType="1"/>
              </p:cNvSpPr>
              <p:nvPr/>
            </p:nvSpPr>
            <p:spPr bwMode="auto">
              <a:xfrm>
                <a:off x="4940" y="12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3" name="Line 2793"/>
              <p:cNvSpPr>
                <a:spLocks noChangeShapeType="1"/>
              </p:cNvSpPr>
              <p:nvPr/>
            </p:nvSpPr>
            <p:spPr bwMode="auto">
              <a:xfrm>
                <a:off x="4940" y="12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4" name="Line 2794"/>
              <p:cNvSpPr>
                <a:spLocks noChangeShapeType="1"/>
              </p:cNvSpPr>
              <p:nvPr/>
            </p:nvSpPr>
            <p:spPr bwMode="auto">
              <a:xfrm>
                <a:off x="4940" y="12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5" name="Line 2795"/>
              <p:cNvSpPr>
                <a:spLocks noChangeShapeType="1"/>
              </p:cNvSpPr>
              <p:nvPr/>
            </p:nvSpPr>
            <p:spPr bwMode="auto">
              <a:xfrm>
                <a:off x="4943" y="127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6" name="Line 2796"/>
              <p:cNvSpPr>
                <a:spLocks noChangeShapeType="1"/>
              </p:cNvSpPr>
              <p:nvPr/>
            </p:nvSpPr>
            <p:spPr bwMode="auto">
              <a:xfrm>
                <a:off x="4943" y="12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7" name="Line 2797"/>
              <p:cNvSpPr>
                <a:spLocks noChangeShapeType="1"/>
              </p:cNvSpPr>
              <p:nvPr/>
            </p:nvSpPr>
            <p:spPr bwMode="auto">
              <a:xfrm>
                <a:off x="4943" y="12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8" name="Line 2798"/>
              <p:cNvSpPr>
                <a:spLocks noChangeShapeType="1"/>
              </p:cNvSpPr>
              <p:nvPr/>
            </p:nvSpPr>
            <p:spPr bwMode="auto">
              <a:xfrm>
                <a:off x="4943" y="12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99" name="Line 2799"/>
              <p:cNvSpPr>
                <a:spLocks noChangeShapeType="1"/>
              </p:cNvSpPr>
              <p:nvPr/>
            </p:nvSpPr>
            <p:spPr bwMode="auto">
              <a:xfrm>
                <a:off x="4943" y="12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0" name="Line 2800"/>
              <p:cNvSpPr>
                <a:spLocks noChangeShapeType="1"/>
              </p:cNvSpPr>
              <p:nvPr/>
            </p:nvSpPr>
            <p:spPr bwMode="auto">
              <a:xfrm>
                <a:off x="4943" y="12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1" name="Line 2801"/>
              <p:cNvSpPr>
                <a:spLocks noChangeShapeType="1"/>
              </p:cNvSpPr>
              <p:nvPr/>
            </p:nvSpPr>
            <p:spPr bwMode="auto">
              <a:xfrm>
                <a:off x="4943" y="12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2" name="Line 2802"/>
              <p:cNvSpPr>
                <a:spLocks noChangeShapeType="1"/>
              </p:cNvSpPr>
              <p:nvPr/>
            </p:nvSpPr>
            <p:spPr bwMode="auto">
              <a:xfrm>
                <a:off x="4943" y="12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3" name="Line 2803"/>
              <p:cNvSpPr>
                <a:spLocks noChangeShapeType="1"/>
              </p:cNvSpPr>
              <p:nvPr/>
            </p:nvSpPr>
            <p:spPr bwMode="auto">
              <a:xfrm>
                <a:off x="4943" y="129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4" name="Freeform 2804"/>
              <p:cNvSpPr>
                <a:spLocks/>
              </p:cNvSpPr>
              <p:nvPr/>
            </p:nvSpPr>
            <p:spPr bwMode="auto">
              <a:xfrm>
                <a:off x="4943" y="1293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5" name="Line 2805"/>
              <p:cNvSpPr>
                <a:spLocks noChangeShapeType="1"/>
              </p:cNvSpPr>
              <p:nvPr/>
            </p:nvSpPr>
            <p:spPr bwMode="auto">
              <a:xfrm>
                <a:off x="4950" y="13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6" name="Line 2806"/>
              <p:cNvSpPr>
                <a:spLocks noChangeShapeType="1"/>
              </p:cNvSpPr>
              <p:nvPr/>
            </p:nvSpPr>
            <p:spPr bwMode="auto">
              <a:xfrm>
                <a:off x="4950" y="13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7" name="Line 2807"/>
              <p:cNvSpPr>
                <a:spLocks noChangeShapeType="1"/>
              </p:cNvSpPr>
              <p:nvPr/>
            </p:nvSpPr>
            <p:spPr bwMode="auto">
              <a:xfrm>
                <a:off x="4950" y="135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8" name="Line 2808"/>
              <p:cNvSpPr>
                <a:spLocks noChangeShapeType="1"/>
              </p:cNvSpPr>
              <p:nvPr/>
            </p:nvSpPr>
            <p:spPr bwMode="auto">
              <a:xfrm>
                <a:off x="4950" y="13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09" name="Line 2809"/>
              <p:cNvSpPr>
                <a:spLocks noChangeShapeType="1"/>
              </p:cNvSpPr>
              <p:nvPr/>
            </p:nvSpPr>
            <p:spPr bwMode="auto">
              <a:xfrm>
                <a:off x="4950" y="13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0" name="Line 2810"/>
              <p:cNvSpPr>
                <a:spLocks noChangeShapeType="1"/>
              </p:cNvSpPr>
              <p:nvPr/>
            </p:nvSpPr>
            <p:spPr bwMode="auto">
              <a:xfrm>
                <a:off x="4950" y="13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1" name="Line 2811"/>
              <p:cNvSpPr>
                <a:spLocks noChangeShapeType="1"/>
              </p:cNvSpPr>
              <p:nvPr/>
            </p:nvSpPr>
            <p:spPr bwMode="auto">
              <a:xfrm>
                <a:off x="4950" y="13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2" name="Line 2812"/>
              <p:cNvSpPr>
                <a:spLocks noChangeShapeType="1"/>
              </p:cNvSpPr>
              <p:nvPr/>
            </p:nvSpPr>
            <p:spPr bwMode="auto">
              <a:xfrm>
                <a:off x="4950" y="13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3" name="Line 2813"/>
              <p:cNvSpPr>
                <a:spLocks noChangeShapeType="1"/>
              </p:cNvSpPr>
              <p:nvPr/>
            </p:nvSpPr>
            <p:spPr bwMode="auto">
              <a:xfrm>
                <a:off x="4950" y="13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4" name="Line 2814"/>
              <p:cNvSpPr>
                <a:spLocks noChangeShapeType="1"/>
              </p:cNvSpPr>
              <p:nvPr/>
            </p:nvSpPr>
            <p:spPr bwMode="auto">
              <a:xfrm>
                <a:off x="4953" y="13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5" name="Line 2815"/>
              <p:cNvSpPr>
                <a:spLocks noChangeShapeType="1"/>
              </p:cNvSpPr>
              <p:nvPr/>
            </p:nvSpPr>
            <p:spPr bwMode="auto">
              <a:xfrm>
                <a:off x="4953" y="13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6" name="Line 2816"/>
              <p:cNvSpPr>
                <a:spLocks noChangeShapeType="1"/>
              </p:cNvSpPr>
              <p:nvPr/>
            </p:nvSpPr>
            <p:spPr bwMode="auto">
              <a:xfrm>
                <a:off x="4953" y="13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617" name="Group 2817"/>
            <p:cNvGrpSpPr>
              <a:grpSpLocks/>
            </p:cNvGrpSpPr>
            <p:nvPr/>
          </p:nvGrpSpPr>
          <p:grpSpPr bwMode="auto">
            <a:xfrm>
              <a:off x="4953" y="1374"/>
              <a:ext cx="37" cy="533"/>
              <a:chOff x="4953" y="1374"/>
              <a:chExt cx="37" cy="533"/>
            </a:xfrm>
          </p:grpSpPr>
          <p:sp>
            <p:nvSpPr>
              <p:cNvPr id="79618" name="Line 2818"/>
              <p:cNvSpPr>
                <a:spLocks noChangeShapeType="1"/>
              </p:cNvSpPr>
              <p:nvPr/>
            </p:nvSpPr>
            <p:spPr bwMode="auto">
              <a:xfrm>
                <a:off x="4953" y="13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19" name="Line 2819"/>
              <p:cNvSpPr>
                <a:spLocks noChangeShapeType="1"/>
              </p:cNvSpPr>
              <p:nvPr/>
            </p:nvSpPr>
            <p:spPr bwMode="auto">
              <a:xfrm>
                <a:off x="4953" y="13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0" name="Line 2820"/>
              <p:cNvSpPr>
                <a:spLocks noChangeShapeType="1"/>
              </p:cNvSpPr>
              <p:nvPr/>
            </p:nvSpPr>
            <p:spPr bwMode="auto">
              <a:xfrm>
                <a:off x="4953" y="13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1" name="Line 2821"/>
              <p:cNvSpPr>
                <a:spLocks noChangeShapeType="1"/>
              </p:cNvSpPr>
              <p:nvPr/>
            </p:nvSpPr>
            <p:spPr bwMode="auto">
              <a:xfrm>
                <a:off x="4953" y="13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2" name="Line 2822"/>
              <p:cNvSpPr>
                <a:spLocks noChangeShapeType="1"/>
              </p:cNvSpPr>
              <p:nvPr/>
            </p:nvSpPr>
            <p:spPr bwMode="auto">
              <a:xfrm>
                <a:off x="4953" y="13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3" name="Line 2823"/>
              <p:cNvSpPr>
                <a:spLocks noChangeShapeType="1"/>
              </p:cNvSpPr>
              <p:nvPr/>
            </p:nvSpPr>
            <p:spPr bwMode="auto">
              <a:xfrm>
                <a:off x="4953" y="138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4" name="Line 2824"/>
              <p:cNvSpPr>
                <a:spLocks noChangeShapeType="1"/>
              </p:cNvSpPr>
              <p:nvPr/>
            </p:nvSpPr>
            <p:spPr bwMode="auto">
              <a:xfrm>
                <a:off x="4953" y="138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5" name="Line 2825"/>
              <p:cNvSpPr>
                <a:spLocks noChangeShapeType="1"/>
              </p:cNvSpPr>
              <p:nvPr/>
            </p:nvSpPr>
            <p:spPr bwMode="auto">
              <a:xfrm>
                <a:off x="4953" y="13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6" name="Line 2826"/>
              <p:cNvSpPr>
                <a:spLocks noChangeShapeType="1"/>
              </p:cNvSpPr>
              <p:nvPr/>
            </p:nvSpPr>
            <p:spPr bwMode="auto">
              <a:xfrm>
                <a:off x="4953" y="13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7" name="Line 2827"/>
              <p:cNvSpPr>
                <a:spLocks noChangeShapeType="1"/>
              </p:cNvSpPr>
              <p:nvPr/>
            </p:nvSpPr>
            <p:spPr bwMode="auto">
              <a:xfrm>
                <a:off x="4953" y="13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8" name="Line 2828"/>
              <p:cNvSpPr>
                <a:spLocks noChangeShapeType="1"/>
              </p:cNvSpPr>
              <p:nvPr/>
            </p:nvSpPr>
            <p:spPr bwMode="auto">
              <a:xfrm>
                <a:off x="4953" y="13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29" name="Line 2829"/>
              <p:cNvSpPr>
                <a:spLocks noChangeShapeType="1"/>
              </p:cNvSpPr>
              <p:nvPr/>
            </p:nvSpPr>
            <p:spPr bwMode="auto">
              <a:xfrm>
                <a:off x="4953" y="13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0" name="Line 2830"/>
              <p:cNvSpPr>
                <a:spLocks noChangeShapeType="1"/>
              </p:cNvSpPr>
              <p:nvPr/>
            </p:nvSpPr>
            <p:spPr bwMode="auto">
              <a:xfrm>
                <a:off x="4956" y="13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1" name="Line 2831"/>
              <p:cNvSpPr>
                <a:spLocks noChangeShapeType="1"/>
              </p:cNvSpPr>
              <p:nvPr/>
            </p:nvSpPr>
            <p:spPr bwMode="auto">
              <a:xfrm>
                <a:off x="4956" y="13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2" name="Line 2832"/>
              <p:cNvSpPr>
                <a:spLocks noChangeShapeType="1"/>
              </p:cNvSpPr>
              <p:nvPr/>
            </p:nvSpPr>
            <p:spPr bwMode="auto">
              <a:xfrm>
                <a:off x="4956" y="14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3" name="Line 2833"/>
              <p:cNvSpPr>
                <a:spLocks noChangeShapeType="1"/>
              </p:cNvSpPr>
              <p:nvPr/>
            </p:nvSpPr>
            <p:spPr bwMode="auto">
              <a:xfrm>
                <a:off x="4956" y="14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4" name="Line 2834"/>
              <p:cNvSpPr>
                <a:spLocks noChangeShapeType="1"/>
              </p:cNvSpPr>
              <p:nvPr/>
            </p:nvSpPr>
            <p:spPr bwMode="auto">
              <a:xfrm>
                <a:off x="4956" y="14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5" name="Freeform 2835"/>
              <p:cNvSpPr>
                <a:spLocks/>
              </p:cNvSpPr>
              <p:nvPr/>
            </p:nvSpPr>
            <p:spPr bwMode="auto">
              <a:xfrm>
                <a:off x="4956" y="1407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6" name="Line 2836"/>
              <p:cNvSpPr>
                <a:spLocks noChangeShapeType="1"/>
              </p:cNvSpPr>
              <p:nvPr/>
            </p:nvSpPr>
            <p:spPr bwMode="auto">
              <a:xfrm>
                <a:off x="4961" y="14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7" name="Line 2837"/>
              <p:cNvSpPr>
                <a:spLocks noChangeShapeType="1"/>
              </p:cNvSpPr>
              <p:nvPr/>
            </p:nvSpPr>
            <p:spPr bwMode="auto">
              <a:xfrm>
                <a:off x="4961" y="14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8" name="Line 2838"/>
              <p:cNvSpPr>
                <a:spLocks noChangeShapeType="1"/>
              </p:cNvSpPr>
              <p:nvPr/>
            </p:nvSpPr>
            <p:spPr bwMode="auto">
              <a:xfrm>
                <a:off x="4961" y="14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39" name="Line 2839"/>
              <p:cNvSpPr>
                <a:spLocks noChangeShapeType="1"/>
              </p:cNvSpPr>
              <p:nvPr/>
            </p:nvSpPr>
            <p:spPr bwMode="auto">
              <a:xfrm>
                <a:off x="4961" y="147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0" name="Line 2840"/>
              <p:cNvSpPr>
                <a:spLocks noChangeShapeType="1"/>
              </p:cNvSpPr>
              <p:nvPr/>
            </p:nvSpPr>
            <p:spPr bwMode="auto">
              <a:xfrm>
                <a:off x="4961" y="14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1" name="Line 2841"/>
              <p:cNvSpPr>
                <a:spLocks noChangeShapeType="1"/>
              </p:cNvSpPr>
              <p:nvPr/>
            </p:nvSpPr>
            <p:spPr bwMode="auto">
              <a:xfrm>
                <a:off x="4961" y="14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2" name="Line 2842"/>
              <p:cNvSpPr>
                <a:spLocks noChangeShapeType="1"/>
              </p:cNvSpPr>
              <p:nvPr/>
            </p:nvSpPr>
            <p:spPr bwMode="auto">
              <a:xfrm>
                <a:off x="4961" y="14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3" name="Line 2843"/>
              <p:cNvSpPr>
                <a:spLocks noChangeShapeType="1"/>
              </p:cNvSpPr>
              <p:nvPr/>
            </p:nvSpPr>
            <p:spPr bwMode="auto">
              <a:xfrm>
                <a:off x="4961" y="147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4" name="Line 2844"/>
              <p:cNvSpPr>
                <a:spLocks noChangeShapeType="1"/>
              </p:cNvSpPr>
              <p:nvPr/>
            </p:nvSpPr>
            <p:spPr bwMode="auto">
              <a:xfrm>
                <a:off x="4961" y="14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5" name="Line 2845"/>
              <p:cNvSpPr>
                <a:spLocks noChangeShapeType="1"/>
              </p:cNvSpPr>
              <p:nvPr/>
            </p:nvSpPr>
            <p:spPr bwMode="auto">
              <a:xfrm>
                <a:off x="4963" y="14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6" name="Line 2846"/>
              <p:cNvSpPr>
                <a:spLocks noChangeShapeType="1"/>
              </p:cNvSpPr>
              <p:nvPr/>
            </p:nvSpPr>
            <p:spPr bwMode="auto">
              <a:xfrm>
                <a:off x="4963" y="14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7" name="Line 2847"/>
              <p:cNvSpPr>
                <a:spLocks noChangeShapeType="1"/>
              </p:cNvSpPr>
              <p:nvPr/>
            </p:nvSpPr>
            <p:spPr bwMode="auto">
              <a:xfrm>
                <a:off x="4963" y="14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8" name="Line 2848"/>
              <p:cNvSpPr>
                <a:spLocks noChangeShapeType="1"/>
              </p:cNvSpPr>
              <p:nvPr/>
            </p:nvSpPr>
            <p:spPr bwMode="auto">
              <a:xfrm>
                <a:off x="4963" y="14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49" name="Line 2849"/>
              <p:cNvSpPr>
                <a:spLocks noChangeShapeType="1"/>
              </p:cNvSpPr>
              <p:nvPr/>
            </p:nvSpPr>
            <p:spPr bwMode="auto">
              <a:xfrm>
                <a:off x="4963" y="14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0" name="Line 2850"/>
              <p:cNvSpPr>
                <a:spLocks noChangeShapeType="1"/>
              </p:cNvSpPr>
              <p:nvPr/>
            </p:nvSpPr>
            <p:spPr bwMode="auto">
              <a:xfrm>
                <a:off x="4963" y="14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1" name="Line 2851"/>
              <p:cNvSpPr>
                <a:spLocks noChangeShapeType="1"/>
              </p:cNvSpPr>
              <p:nvPr/>
            </p:nvSpPr>
            <p:spPr bwMode="auto">
              <a:xfrm>
                <a:off x="4963" y="14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2" name="Line 2852"/>
              <p:cNvSpPr>
                <a:spLocks noChangeShapeType="1"/>
              </p:cNvSpPr>
              <p:nvPr/>
            </p:nvSpPr>
            <p:spPr bwMode="auto">
              <a:xfrm>
                <a:off x="4963" y="14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3" name="Line 2853"/>
              <p:cNvSpPr>
                <a:spLocks noChangeShapeType="1"/>
              </p:cNvSpPr>
              <p:nvPr/>
            </p:nvSpPr>
            <p:spPr bwMode="auto">
              <a:xfrm>
                <a:off x="4963" y="14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4" name="Line 2854"/>
              <p:cNvSpPr>
                <a:spLocks noChangeShapeType="1"/>
              </p:cNvSpPr>
              <p:nvPr/>
            </p:nvSpPr>
            <p:spPr bwMode="auto">
              <a:xfrm>
                <a:off x="4963" y="14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5" name="Line 2855"/>
              <p:cNvSpPr>
                <a:spLocks noChangeShapeType="1"/>
              </p:cNvSpPr>
              <p:nvPr/>
            </p:nvSpPr>
            <p:spPr bwMode="auto">
              <a:xfrm>
                <a:off x="4963" y="15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6" name="Line 2856"/>
              <p:cNvSpPr>
                <a:spLocks noChangeShapeType="1"/>
              </p:cNvSpPr>
              <p:nvPr/>
            </p:nvSpPr>
            <p:spPr bwMode="auto">
              <a:xfrm>
                <a:off x="4963" y="15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7" name="Line 2857"/>
              <p:cNvSpPr>
                <a:spLocks noChangeShapeType="1"/>
              </p:cNvSpPr>
              <p:nvPr/>
            </p:nvSpPr>
            <p:spPr bwMode="auto">
              <a:xfrm>
                <a:off x="4963" y="15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8" name="Line 2858"/>
              <p:cNvSpPr>
                <a:spLocks noChangeShapeType="1"/>
              </p:cNvSpPr>
              <p:nvPr/>
            </p:nvSpPr>
            <p:spPr bwMode="auto">
              <a:xfrm>
                <a:off x="4963" y="15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59" name="Line 2859"/>
              <p:cNvSpPr>
                <a:spLocks noChangeShapeType="1"/>
              </p:cNvSpPr>
              <p:nvPr/>
            </p:nvSpPr>
            <p:spPr bwMode="auto">
              <a:xfrm>
                <a:off x="4963" y="15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0" name="Line 2860"/>
              <p:cNvSpPr>
                <a:spLocks noChangeShapeType="1"/>
              </p:cNvSpPr>
              <p:nvPr/>
            </p:nvSpPr>
            <p:spPr bwMode="auto">
              <a:xfrm>
                <a:off x="4963" y="15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1" name="Line 2861"/>
              <p:cNvSpPr>
                <a:spLocks noChangeShapeType="1"/>
              </p:cNvSpPr>
              <p:nvPr/>
            </p:nvSpPr>
            <p:spPr bwMode="auto">
              <a:xfrm>
                <a:off x="4963" y="15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2" name="Line 2862"/>
              <p:cNvSpPr>
                <a:spLocks noChangeShapeType="1"/>
              </p:cNvSpPr>
              <p:nvPr/>
            </p:nvSpPr>
            <p:spPr bwMode="auto">
              <a:xfrm>
                <a:off x="4963" y="15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3" name="Line 2863"/>
              <p:cNvSpPr>
                <a:spLocks noChangeShapeType="1"/>
              </p:cNvSpPr>
              <p:nvPr/>
            </p:nvSpPr>
            <p:spPr bwMode="auto">
              <a:xfrm>
                <a:off x="4963" y="15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4" name="Line 2864"/>
              <p:cNvSpPr>
                <a:spLocks noChangeShapeType="1"/>
              </p:cNvSpPr>
              <p:nvPr/>
            </p:nvSpPr>
            <p:spPr bwMode="auto">
              <a:xfrm>
                <a:off x="4966" y="15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5" name="Line 2865"/>
              <p:cNvSpPr>
                <a:spLocks noChangeShapeType="1"/>
              </p:cNvSpPr>
              <p:nvPr/>
            </p:nvSpPr>
            <p:spPr bwMode="auto">
              <a:xfrm>
                <a:off x="4966" y="15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6" name="Line 2866"/>
              <p:cNvSpPr>
                <a:spLocks noChangeShapeType="1"/>
              </p:cNvSpPr>
              <p:nvPr/>
            </p:nvSpPr>
            <p:spPr bwMode="auto">
              <a:xfrm>
                <a:off x="4966" y="15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7" name="Line 2867"/>
              <p:cNvSpPr>
                <a:spLocks noChangeShapeType="1"/>
              </p:cNvSpPr>
              <p:nvPr/>
            </p:nvSpPr>
            <p:spPr bwMode="auto">
              <a:xfrm>
                <a:off x="4966" y="15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8" name="Line 2868"/>
              <p:cNvSpPr>
                <a:spLocks noChangeShapeType="1"/>
              </p:cNvSpPr>
              <p:nvPr/>
            </p:nvSpPr>
            <p:spPr bwMode="auto">
              <a:xfrm>
                <a:off x="4966" y="15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69" name="Line 2869"/>
              <p:cNvSpPr>
                <a:spLocks noChangeShapeType="1"/>
              </p:cNvSpPr>
              <p:nvPr/>
            </p:nvSpPr>
            <p:spPr bwMode="auto">
              <a:xfrm>
                <a:off x="4966" y="15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0" name="Line 2870"/>
              <p:cNvSpPr>
                <a:spLocks noChangeShapeType="1"/>
              </p:cNvSpPr>
              <p:nvPr/>
            </p:nvSpPr>
            <p:spPr bwMode="auto">
              <a:xfrm>
                <a:off x="4966" y="15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1" name="Line 2871"/>
              <p:cNvSpPr>
                <a:spLocks noChangeShapeType="1"/>
              </p:cNvSpPr>
              <p:nvPr/>
            </p:nvSpPr>
            <p:spPr bwMode="auto">
              <a:xfrm>
                <a:off x="4966" y="15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2" name="Line 2872"/>
              <p:cNvSpPr>
                <a:spLocks noChangeShapeType="1"/>
              </p:cNvSpPr>
              <p:nvPr/>
            </p:nvSpPr>
            <p:spPr bwMode="auto">
              <a:xfrm>
                <a:off x="4966" y="15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3" name="Line 2873"/>
              <p:cNvSpPr>
                <a:spLocks noChangeShapeType="1"/>
              </p:cNvSpPr>
              <p:nvPr/>
            </p:nvSpPr>
            <p:spPr bwMode="auto">
              <a:xfrm>
                <a:off x="4966" y="15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4" name="Line 2874"/>
              <p:cNvSpPr>
                <a:spLocks noChangeShapeType="1"/>
              </p:cNvSpPr>
              <p:nvPr/>
            </p:nvSpPr>
            <p:spPr bwMode="auto">
              <a:xfrm>
                <a:off x="4966" y="15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5" name="Line 2875"/>
              <p:cNvSpPr>
                <a:spLocks noChangeShapeType="1"/>
              </p:cNvSpPr>
              <p:nvPr/>
            </p:nvSpPr>
            <p:spPr bwMode="auto">
              <a:xfrm>
                <a:off x="4966" y="15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6" name="Line 2876"/>
              <p:cNvSpPr>
                <a:spLocks noChangeShapeType="1"/>
              </p:cNvSpPr>
              <p:nvPr/>
            </p:nvSpPr>
            <p:spPr bwMode="auto">
              <a:xfrm>
                <a:off x="4966" y="15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7" name="Line 2877"/>
              <p:cNvSpPr>
                <a:spLocks noChangeShapeType="1"/>
              </p:cNvSpPr>
              <p:nvPr/>
            </p:nvSpPr>
            <p:spPr bwMode="auto">
              <a:xfrm>
                <a:off x="4966" y="15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8" name="Line 2878"/>
              <p:cNvSpPr>
                <a:spLocks noChangeShapeType="1"/>
              </p:cNvSpPr>
              <p:nvPr/>
            </p:nvSpPr>
            <p:spPr bwMode="auto">
              <a:xfrm>
                <a:off x="4966" y="15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79" name="Line 2879"/>
              <p:cNvSpPr>
                <a:spLocks noChangeShapeType="1"/>
              </p:cNvSpPr>
              <p:nvPr/>
            </p:nvSpPr>
            <p:spPr bwMode="auto">
              <a:xfrm>
                <a:off x="4966" y="15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0" name="Line 2880"/>
              <p:cNvSpPr>
                <a:spLocks noChangeShapeType="1"/>
              </p:cNvSpPr>
              <p:nvPr/>
            </p:nvSpPr>
            <p:spPr bwMode="auto">
              <a:xfrm>
                <a:off x="4966" y="15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1" name="Line 2881"/>
              <p:cNvSpPr>
                <a:spLocks noChangeShapeType="1"/>
              </p:cNvSpPr>
              <p:nvPr/>
            </p:nvSpPr>
            <p:spPr bwMode="auto">
              <a:xfrm>
                <a:off x="4968" y="15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2" name="Line 2882"/>
              <p:cNvSpPr>
                <a:spLocks noChangeShapeType="1"/>
              </p:cNvSpPr>
              <p:nvPr/>
            </p:nvSpPr>
            <p:spPr bwMode="auto">
              <a:xfrm>
                <a:off x="4968" y="15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3" name="Line 2883"/>
              <p:cNvSpPr>
                <a:spLocks noChangeShapeType="1"/>
              </p:cNvSpPr>
              <p:nvPr/>
            </p:nvSpPr>
            <p:spPr bwMode="auto">
              <a:xfrm>
                <a:off x="4968" y="15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4" name="Line 2884"/>
              <p:cNvSpPr>
                <a:spLocks noChangeShapeType="1"/>
              </p:cNvSpPr>
              <p:nvPr/>
            </p:nvSpPr>
            <p:spPr bwMode="auto">
              <a:xfrm>
                <a:off x="4968" y="15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5" name="Line 2885"/>
              <p:cNvSpPr>
                <a:spLocks noChangeShapeType="1"/>
              </p:cNvSpPr>
              <p:nvPr/>
            </p:nvSpPr>
            <p:spPr bwMode="auto">
              <a:xfrm>
                <a:off x="4968" y="15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6" name="Line 2886"/>
              <p:cNvSpPr>
                <a:spLocks noChangeShapeType="1"/>
              </p:cNvSpPr>
              <p:nvPr/>
            </p:nvSpPr>
            <p:spPr bwMode="auto">
              <a:xfrm>
                <a:off x="4968" y="15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7" name="Line 2887"/>
              <p:cNvSpPr>
                <a:spLocks noChangeShapeType="1"/>
              </p:cNvSpPr>
              <p:nvPr/>
            </p:nvSpPr>
            <p:spPr bwMode="auto">
              <a:xfrm>
                <a:off x="4968" y="15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8" name="Line 2888"/>
              <p:cNvSpPr>
                <a:spLocks noChangeShapeType="1"/>
              </p:cNvSpPr>
              <p:nvPr/>
            </p:nvSpPr>
            <p:spPr bwMode="auto">
              <a:xfrm>
                <a:off x="4968" y="15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89" name="Line 2889"/>
              <p:cNvSpPr>
                <a:spLocks noChangeShapeType="1"/>
              </p:cNvSpPr>
              <p:nvPr/>
            </p:nvSpPr>
            <p:spPr bwMode="auto">
              <a:xfrm>
                <a:off x="4968" y="15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0" name="Line 2890"/>
              <p:cNvSpPr>
                <a:spLocks noChangeShapeType="1"/>
              </p:cNvSpPr>
              <p:nvPr/>
            </p:nvSpPr>
            <p:spPr bwMode="auto">
              <a:xfrm>
                <a:off x="4968" y="15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1" name="Line 2891"/>
              <p:cNvSpPr>
                <a:spLocks noChangeShapeType="1"/>
              </p:cNvSpPr>
              <p:nvPr/>
            </p:nvSpPr>
            <p:spPr bwMode="auto">
              <a:xfrm>
                <a:off x="4968" y="15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2" name="Line 2892"/>
              <p:cNvSpPr>
                <a:spLocks noChangeShapeType="1"/>
              </p:cNvSpPr>
              <p:nvPr/>
            </p:nvSpPr>
            <p:spPr bwMode="auto">
              <a:xfrm>
                <a:off x="4968" y="15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3" name="Line 2893"/>
              <p:cNvSpPr>
                <a:spLocks noChangeShapeType="1"/>
              </p:cNvSpPr>
              <p:nvPr/>
            </p:nvSpPr>
            <p:spPr bwMode="auto">
              <a:xfrm>
                <a:off x="4968" y="15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4" name="Line 2894"/>
              <p:cNvSpPr>
                <a:spLocks noChangeShapeType="1"/>
              </p:cNvSpPr>
              <p:nvPr/>
            </p:nvSpPr>
            <p:spPr bwMode="auto">
              <a:xfrm>
                <a:off x="4968" y="15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5" name="Line 2895"/>
              <p:cNvSpPr>
                <a:spLocks noChangeShapeType="1"/>
              </p:cNvSpPr>
              <p:nvPr/>
            </p:nvSpPr>
            <p:spPr bwMode="auto">
              <a:xfrm>
                <a:off x="4968" y="15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6" name="Line 2896"/>
              <p:cNvSpPr>
                <a:spLocks noChangeShapeType="1"/>
              </p:cNvSpPr>
              <p:nvPr/>
            </p:nvSpPr>
            <p:spPr bwMode="auto">
              <a:xfrm>
                <a:off x="4968" y="156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7" name="Line 2897"/>
              <p:cNvSpPr>
                <a:spLocks noChangeShapeType="1"/>
              </p:cNvSpPr>
              <p:nvPr/>
            </p:nvSpPr>
            <p:spPr bwMode="auto">
              <a:xfrm>
                <a:off x="4968" y="15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8" name="Line 2898"/>
              <p:cNvSpPr>
                <a:spLocks noChangeShapeType="1"/>
              </p:cNvSpPr>
              <p:nvPr/>
            </p:nvSpPr>
            <p:spPr bwMode="auto">
              <a:xfrm>
                <a:off x="4968" y="15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99" name="Line 2899"/>
              <p:cNvSpPr>
                <a:spLocks noChangeShapeType="1"/>
              </p:cNvSpPr>
              <p:nvPr/>
            </p:nvSpPr>
            <p:spPr bwMode="auto">
              <a:xfrm>
                <a:off x="4968" y="15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0" name="Line 2900"/>
              <p:cNvSpPr>
                <a:spLocks noChangeShapeType="1"/>
              </p:cNvSpPr>
              <p:nvPr/>
            </p:nvSpPr>
            <p:spPr bwMode="auto">
              <a:xfrm>
                <a:off x="4968" y="15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1" name="Freeform 2901"/>
              <p:cNvSpPr>
                <a:spLocks/>
              </p:cNvSpPr>
              <p:nvPr/>
            </p:nvSpPr>
            <p:spPr bwMode="auto">
              <a:xfrm>
                <a:off x="4968" y="157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2" name="Line 2902"/>
              <p:cNvSpPr>
                <a:spLocks noChangeShapeType="1"/>
              </p:cNvSpPr>
              <p:nvPr/>
            </p:nvSpPr>
            <p:spPr bwMode="auto">
              <a:xfrm>
                <a:off x="4973" y="16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3" name="Line 2903"/>
              <p:cNvSpPr>
                <a:spLocks noChangeShapeType="1"/>
              </p:cNvSpPr>
              <p:nvPr/>
            </p:nvSpPr>
            <p:spPr bwMode="auto">
              <a:xfrm>
                <a:off x="4973" y="16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4" name="Line 2904"/>
              <p:cNvSpPr>
                <a:spLocks noChangeShapeType="1"/>
              </p:cNvSpPr>
              <p:nvPr/>
            </p:nvSpPr>
            <p:spPr bwMode="auto">
              <a:xfrm>
                <a:off x="4973" y="16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5" name="Line 2905"/>
              <p:cNvSpPr>
                <a:spLocks noChangeShapeType="1"/>
              </p:cNvSpPr>
              <p:nvPr/>
            </p:nvSpPr>
            <p:spPr bwMode="auto">
              <a:xfrm>
                <a:off x="4973" y="16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6" name="Line 2906"/>
              <p:cNvSpPr>
                <a:spLocks noChangeShapeType="1"/>
              </p:cNvSpPr>
              <p:nvPr/>
            </p:nvSpPr>
            <p:spPr bwMode="auto">
              <a:xfrm>
                <a:off x="4973" y="16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7" name="Line 2907"/>
              <p:cNvSpPr>
                <a:spLocks noChangeShapeType="1"/>
              </p:cNvSpPr>
              <p:nvPr/>
            </p:nvSpPr>
            <p:spPr bwMode="auto">
              <a:xfrm>
                <a:off x="4973" y="16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8" name="Line 2908"/>
              <p:cNvSpPr>
                <a:spLocks noChangeShapeType="1"/>
              </p:cNvSpPr>
              <p:nvPr/>
            </p:nvSpPr>
            <p:spPr bwMode="auto">
              <a:xfrm>
                <a:off x="4973" y="164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09" name="Line 2909"/>
              <p:cNvSpPr>
                <a:spLocks noChangeShapeType="1"/>
              </p:cNvSpPr>
              <p:nvPr/>
            </p:nvSpPr>
            <p:spPr bwMode="auto">
              <a:xfrm>
                <a:off x="4973" y="16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0" name="Line 2910"/>
              <p:cNvSpPr>
                <a:spLocks noChangeShapeType="1"/>
              </p:cNvSpPr>
              <p:nvPr/>
            </p:nvSpPr>
            <p:spPr bwMode="auto">
              <a:xfrm>
                <a:off x="4973" y="16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1" name="Line 2911"/>
              <p:cNvSpPr>
                <a:spLocks noChangeShapeType="1"/>
              </p:cNvSpPr>
              <p:nvPr/>
            </p:nvSpPr>
            <p:spPr bwMode="auto">
              <a:xfrm>
                <a:off x="4973" y="16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2" name="Line 2912"/>
              <p:cNvSpPr>
                <a:spLocks noChangeShapeType="1"/>
              </p:cNvSpPr>
              <p:nvPr/>
            </p:nvSpPr>
            <p:spPr bwMode="auto">
              <a:xfrm>
                <a:off x="4973" y="165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3" name="Line 2913"/>
              <p:cNvSpPr>
                <a:spLocks noChangeShapeType="1"/>
              </p:cNvSpPr>
              <p:nvPr/>
            </p:nvSpPr>
            <p:spPr bwMode="auto">
              <a:xfrm>
                <a:off x="4976" y="16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4" name="Line 2914"/>
              <p:cNvSpPr>
                <a:spLocks noChangeShapeType="1"/>
              </p:cNvSpPr>
              <p:nvPr/>
            </p:nvSpPr>
            <p:spPr bwMode="auto">
              <a:xfrm>
                <a:off x="4976" y="165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5" name="Line 2915"/>
              <p:cNvSpPr>
                <a:spLocks noChangeShapeType="1"/>
              </p:cNvSpPr>
              <p:nvPr/>
            </p:nvSpPr>
            <p:spPr bwMode="auto">
              <a:xfrm>
                <a:off x="4976" y="16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6" name="Line 2916"/>
              <p:cNvSpPr>
                <a:spLocks noChangeShapeType="1"/>
              </p:cNvSpPr>
              <p:nvPr/>
            </p:nvSpPr>
            <p:spPr bwMode="auto">
              <a:xfrm>
                <a:off x="4976" y="16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7" name="Line 2917"/>
              <p:cNvSpPr>
                <a:spLocks noChangeShapeType="1"/>
              </p:cNvSpPr>
              <p:nvPr/>
            </p:nvSpPr>
            <p:spPr bwMode="auto">
              <a:xfrm>
                <a:off x="4976" y="16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8" name="Line 2918"/>
              <p:cNvSpPr>
                <a:spLocks noChangeShapeType="1"/>
              </p:cNvSpPr>
              <p:nvPr/>
            </p:nvSpPr>
            <p:spPr bwMode="auto">
              <a:xfrm>
                <a:off x="4976" y="16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19" name="Line 2919"/>
              <p:cNvSpPr>
                <a:spLocks noChangeShapeType="1"/>
              </p:cNvSpPr>
              <p:nvPr/>
            </p:nvSpPr>
            <p:spPr bwMode="auto">
              <a:xfrm>
                <a:off x="4976" y="16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0" name="Line 2920"/>
              <p:cNvSpPr>
                <a:spLocks noChangeShapeType="1"/>
              </p:cNvSpPr>
              <p:nvPr/>
            </p:nvSpPr>
            <p:spPr bwMode="auto">
              <a:xfrm>
                <a:off x="4976" y="16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1" name="Line 2921"/>
              <p:cNvSpPr>
                <a:spLocks noChangeShapeType="1"/>
              </p:cNvSpPr>
              <p:nvPr/>
            </p:nvSpPr>
            <p:spPr bwMode="auto">
              <a:xfrm>
                <a:off x="4976" y="16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2" name="Line 2922"/>
              <p:cNvSpPr>
                <a:spLocks noChangeShapeType="1"/>
              </p:cNvSpPr>
              <p:nvPr/>
            </p:nvSpPr>
            <p:spPr bwMode="auto">
              <a:xfrm>
                <a:off x="4976" y="16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3" name="Line 2923"/>
              <p:cNvSpPr>
                <a:spLocks noChangeShapeType="1"/>
              </p:cNvSpPr>
              <p:nvPr/>
            </p:nvSpPr>
            <p:spPr bwMode="auto">
              <a:xfrm>
                <a:off x="4976" y="16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4" name="Line 2924"/>
              <p:cNvSpPr>
                <a:spLocks noChangeShapeType="1"/>
              </p:cNvSpPr>
              <p:nvPr/>
            </p:nvSpPr>
            <p:spPr bwMode="auto">
              <a:xfrm>
                <a:off x="4976" y="16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5" name="Line 2925"/>
              <p:cNvSpPr>
                <a:spLocks noChangeShapeType="1"/>
              </p:cNvSpPr>
              <p:nvPr/>
            </p:nvSpPr>
            <p:spPr bwMode="auto">
              <a:xfrm>
                <a:off x="4976" y="16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6" name="Line 2926"/>
              <p:cNvSpPr>
                <a:spLocks noChangeShapeType="1"/>
              </p:cNvSpPr>
              <p:nvPr/>
            </p:nvSpPr>
            <p:spPr bwMode="auto">
              <a:xfrm>
                <a:off x="4976" y="16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7" name="Line 2927"/>
              <p:cNvSpPr>
                <a:spLocks noChangeShapeType="1"/>
              </p:cNvSpPr>
              <p:nvPr/>
            </p:nvSpPr>
            <p:spPr bwMode="auto">
              <a:xfrm>
                <a:off x="4976" y="16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8" name="Line 2928"/>
              <p:cNvSpPr>
                <a:spLocks noChangeShapeType="1"/>
              </p:cNvSpPr>
              <p:nvPr/>
            </p:nvSpPr>
            <p:spPr bwMode="auto">
              <a:xfrm>
                <a:off x="4976" y="16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29" name="Line 2929"/>
              <p:cNvSpPr>
                <a:spLocks noChangeShapeType="1"/>
              </p:cNvSpPr>
              <p:nvPr/>
            </p:nvSpPr>
            <p:spPr bwMode="auto">
              <a:xfrm>
                <a:off x="4976" y="16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0" name="Line 2930"/>
              <p:cNvSpPr>
                <a:spLocks noChangeShapeType="1"/>
              </p:cNvSpPr>
              <p:nvPr/>
            </p:nvSpPr>
            <p:spPr bwMode="auto">
              <a:xfrm>
                <a:off x="4976" y="16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1" name="Line 2931"/>
              <p:cNvSpPr>
                <a:spLocks noChangeShapeType="1"/>
              </p:cNvSpPr>
              <p:nvPr/>
            </p:nvSpPr>
            <p:spPr bwMode="auto">
              <a:xfrm>
                <a:off x="4976" y="16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2" name="Line 2932"/>
              <p:cNvSpPr>
                <a:spLocks noChangeShapeType="1"/>
              </p:cNvSpPr>
              <p:nvPr/>
            </p:nvSpPr>
            <p:spPr bwMode="auto">
              <a:xfrm>
                <a:off x="4976" y="16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3" name="Line 2933"/>
              <p:cNvSpPr>
                <a:spLocks noChangeShapeType="1"/>
              </p:cNvSpPr>
              <p:nvPr/>
            </p:nvSpPr>
            <p:spPr bwMode="auto">
              <a:xfrm>
                <a:off x="4976" y="16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4" name="Line 2934"/>
              <p:cNvSpPr>
                <a:spLocks noChangeShapeType="1"/>
              </p:cNvSpPr>
              <p:nvPr/>
            </p:nvSpPr>
            <p:spPr bwMode="auto">
              <a:xfrm>
                <a:off x="4976" y="16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5" name="Line 2935"/>
              <p:cNvSpPr>
                <a:spLocks noChangeShapeType="1"/>
              </p:cNvSpPr>
              <p:nvPr/>
            </p:nvSpPr>
            <p:spPr bwMode="auto">
              <a:xfrm>
                <a:off x="4976" y="16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6" name="Line 2936"/>
              <p:cNvSpPr>
                <a:spLocks noChangeShapeType="1"/>
              </p:cNvSpPr>
              <p:nvPr/>
            </p:nvSpPr>
            <p:spPr bwMode="auto">
              <a:xfrm>
                <a:off x="4976" y="16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7" name="Line 2937"/>
              <p:cNvSpPr>
                <a:spLocks noChangeShapeType="1"/>
              </p:cNvSpPr>
              <p:nvPr/>
            </p:nvSpPr>
            <p:spPr bwMode="auto">
              <a:xfrm>
                <a:off x="4976" y="16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8" name="Line 2938"/>
              <p:cNvSpPr>
                <a:spLocks noChangeShapeType="1"/>
              </p:cNvSpPr>
              <p:nvPr/>
            </p:nvSpPr>
            <p:spPr bwMode="auto">
              <a:xfrm>
                <a:off x="4976" y="16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39" name="Freeform 2939"/>
              <p:cNvSpPr>
                <a:spLocks/>
              </p:cNvSpPr>
              <p:nvPr/>
            </p:nvSpPr>
            <p:spPr bwMode="auto">
              <a:xfrm>
                <a:off x="4976" y="169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0" name="Line 2940"/>
              <p:cNvSpPr>
                <a:spLocks noChangeShapeType="1"/>
              </p:cNvSpPr>
              <p:nvPr/>
            </p:nvSpPr>
            <p:spPr bwMode="auto">
              <a:xfrm>
                <a:off x="4981" y="175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1" name="Line 2941"/>
              <p:cNvSpPr>
                <a:spLocks noChangeShapeType="1"/>
              </p:cNvSpPr>
              <p:nvPr/>
            </p:nvSpPr>
            <p:spPr bwMode="auto">
              <a:xfrm>
                <a:off x="4981" y="17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2" name="Line 2942"/>
              <p:cNvSpPr>
                <a:spLocks noChangeShapeType="1"/>
              </p:cNvSpPr>
              <p:nvPr/>
            </p:nvSpPr>
            <p:spPr bwMode="auto">
              <a:xfrm>
                <a:off x="4981" y="17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3" name="Line 2943"/>
              <p:cNvSpPr>
                <a:spLocks noChangeShapeType="1"/>
              </p:cNvSpPr>
              <p:nvPr/>
            </p:nvSpPr>
            <p:spPr bwMode="auto">
              <a:xfrm>
                <a:off x="4981" y="175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4" name="Line 2944"/>
              <p:cNvSpPr>
                <a:spLocks noChangeShapeType="1"/>
              </p:cNvSpPr>
              <p:nvPr/>
            </p:nvSpPr>
            <p:spPr bwMode="auto">
              <a:xfrm>
                <a:off x="4981" y="17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5" name="Line 2945"/>
              <p:cNvSpPr>
                <a:spLocks noChangeShapeType="1"/>
              </p:cNvSpPr>
              <p:nvPr/>
            </p:nvSpPr>
            <p:spPr bwMode="auto">
              <a:xfrm>
                <a:off x="4981" y="175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6" name="Line 2946"/>
              <p:cNvSpPr>
                <a:spLocks noChangeShapeType="1"/>
              </p:cNvSpPr>
              <p:nvPr/>
            </p:nvSpPr>
            <p:spPr bwMode="auto">
              <a:xfrm>
                <a:off x="4981" y="17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7" name="Line 2947"/>
              <p:cNvSpPr>
                <a:spLocks noChangeShapeType="1"/>
              </p:cNvSpPr>
              <p:nvPr/>
            </p:nvSpPr>
            <p:spPr bwMode="auto">
              <a:xfrm>
                <a:off x="4981" y="17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8" name="Line 2948"/>
              <p:cNvSpPr>
                <a:spLocks noChangeShapeType="1"/>
              </p:cNvSpPr>
              <p:nvPr/>
            </p:nvSpPr>
            <p:spPr bwMode="auto">
              <a:xfrm>
                <a:off x="4981" y="17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49" name="Line 2949"/>
              <p:cNvSpPr>
                <a:spLocks noChangeShapeType="1"/>
              </p:cNvSpPr>
              <p:nvPr/>
            </p:nvSpPr>
            <p:spPr bwMode="auto">
              <a:xfrm>
                <a:off x="4981" y="17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0" name="Line 2950"/>
              <p:cNvSpPr>
                <a:spLocks noChangeShapeType="1"/>
              </p:cNvSpPr>
              <p:nvPr/>
            </p:nvSpPr>
            <p:spPr bwMode="auto">
              <a:xfrm>
                <a:off x="4981" y="176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1" name="Line 2951"/>
              <p:cNvSpPr>
                <a:spLocks noChangeShapeType="1"/>
              </p:cNvSpPr>
              <p:nvPr/>
            </p:nvSpPr>
            <p:spPr bwMode="auto">
              <a:xfrm>
                <a:off x="4981" y="17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2" name="Line 2952"/>
              <p:cNvSpPr>
                <a:spLocks noChangeShapeType="1"/>
              </p:cNvSpPr>
              <p:nvPr/>
            </p:nvSpPr>
            <p:spPr bwMode="auto">
              <a:xfrm>
                <a:off x="4981" y="17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3" name="Line 2953"/>
              <p:cNvSpPr>
                <a:spLocks noChangeShapeType="1"/>
              </p:cNvSpPr>
              <p:nvPr/>
            </p:nvSpPr>
            <p:spPr bwMode="auto">
              <a:xfrm>
                <a:off x="4981" y="17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4" name="Line 2954"/>
              <p:cNvSpPr>
                <a:spLocks noChangeShapeType="1"/>
              </p:cNvSpPr>
              <p:nvPr/>
            </p:nvSpPr>
            <p:spPr bwMode="auto">
              <a:xfrm>
                <a:off x="4981" y="17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5" name="Line 2955"/>
              <p:cNvSpPr>
                <a:spLocks noChangeShapeType="1"/>
              </p:cNvSpPr>
              <p:nvPr/>
            </p:nvSpPr>
            <p:spPr bwMode="auto">
              <a:xfrm>
                <a:off x="4981" y="17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6" name="Line 2956"/>
              <p:cNvSpPr>
                <a:spLocks noChangeShapeType="1"/>
              </p:cNvSpPr>
              <p:nvPr/>
            </p:nvSpPr>
            <p:spPr bwMode="auto">
              <a:xfrm>
                <a:off x="4981" y="17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7" name="Line 2957"/>
              <p:cNvSpPr>
                <a:spLocks noChangeShapeType="1"/>
              </p:cNvSpPr>
              <p:nvPr/>
            </p:nvSpPr>
            <p:spPr bwMode="auto">
              <a:xfrm>
                <a:off x="4981" y="17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8" name="Line 2958"/>
              <p:cNvSpPr>
                <a:spLocks noChangeShapeType="1"/>
              </p:cNvSpPr>
              <p:nvPr/>
            </p:nvSpPr>
            <p:spPr bwMode="auto">
              <a:xfrm>
                <a:off x="4981" y="17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59" name="Line 2959"/>
              <p:cNvSpPr>
                <a:spLocks noChangeShapeType="1"/>
              </p:cNvSpPr>
              <p:nvPr/>
            </p:nvSpPr>
            <p:spPr bwMode="auto">
              <a:xfrm>
                <a:off x="4981" y="17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0" name="Line 2960"/>
              <p:cNvSpPr>
                <a:spLocks noChangeShapeType="1"/>
              </p:cNvSpPr>
              <p:nvPr/>
            </p:nvSpPr>
            <p:spPr bwMode="auto">
              <a:xfrm>
                <a:off x="4984" y="17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1" name="Line 2961"/>
              <p:cNvSpPr>
                <a:spLocks noChangeShapeType="1"/>
              </p:cNvSpPr>
              <p:nvPr/>
            </p:nvSpPr>
            <p:spPr bwMode="auto">
              <a:xfrm>
                <a:off x="4984" y="177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2" name="Line 2962"/>
              <p:cNvSpPr>
                <a:spLocks noChangeShapeType="1"/>
              </p:cNvSpPr>
              <p:nvPr/>
            </p:nvSpPr>
            <p:spPr bwMode="auto">
              <a:xfrm>
                <a:off x="4984" y="17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3" name="Line 2963"/>
              <p:cNvSpPr>
                <a:spLocks noChangeShapeType="1"/>
              </p:cNvSpPr>
              <p:nvPr/>
            </p:nvSpPr>
            <p:spPr bwMode="auto">
              <a:xfrm>
                <a:off x="4984" y="178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4" name="Line 2964"/>
              <p:cNvSpPr>
                <a:spLocks noChangeShapeType="1"/>
              </p:cNvSpPr>
              <p:nvPr/>
            </p:nvSpPr>
            <p:spPr bwMode="auto">
              <a:xfrm>
                <a:off x="4984" y="17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5" name="Line 2965"/>
              <p:cNvSpPr>
                <a:spLocks noChangeShapeType="1"/>
              </p:cNvSpPr>
              <p:nvPr/>
            </p:nvSpPr>
            <p:spPr bwMode="auto">
              <a:xfrm>
                <a:off x="4984" y="17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6" name="Line 2966"/>
              <p:cNvSpPr>
                <a:spLocks noChangeShapeType="1"/>
              </p:cNvSpPr>
              <p:nvPr/>
            </p:nvSpPr>
            <p:spPr bwMode="auto">
              <a:xfrm>
                <a:off x="4984" y="17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7" name="Line 2967"/>
              <p:cNvSpPr>
                <a:spLocks noChangeShapeType="1"/>
              </p:cNvSpPr>
              <p:nvPr/>
            </p:nvSpPr>
            <p:spPr bwMode="auto">
              <a:xfrm>
                <a:off x="4984" y="17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8" name="Line 2968"/>
              <p:cNvSpPr>
                <a:spLocks noChangeShapeType="1"/>
              </p:cNvSpPr>
              <p:nvPr/>
            </p:nvSpPr>
            <p:spPr bwMode="auto">
              <a:xfrm>
                <a:off x="4984" y="17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69" name="Line 2969"/>
              <p:cNvSpPr>
                <a:spLocks noChangeShapeType="1"/>
              </p:cNvSpPr>
              <p:nvPr/>
            </p:nvSpPr>
            <p:spPr bwMode="auto">
              <a:xfrm>
                <a:off x="4984" y="17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0" name="Line 2970"/>
              <p:cNvSpPr>
                <a:spLocks noChangeShapeType="1"/>
              </p:cNvSpPr>
              <p:nvPr/>
            </p:nvSpPr>
            <p:spPr bwMode="auto">
              <a:xfrm>
                <a:off x="4984" y="17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1" name="Line 2971"/>
              <p:cNvSpPr>
                <a:spLocks noChangeShapeType="1"/>
              </p:cNvSpPr>
              <p:nvPr/>
            </p:nvSpPr>
            <p:spPr bwMode="auto">
              <a:xfrm>
                <a:off x="4984" y="17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2" name="Line 2972"/>
              <p:cNvSpPr>
                <a:spLocks noChangeShapeType="1"/>
              </p:cNvSpPr>
              <p:nvPr/>
            </p:nvSpPr>
            <p:spPr bwMode="auto">
              <a:xfrm>
                <a:off x="4984" y="17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3" name="Line 2973"/>
              <p:cNvSpPr>
                <a:spLocks noChangeShapeType="1"/>
              </p:cNvSpPr>
              <p:nvPr/>
            </p:nvSpPr>
            <p:spPr bwMode="auto">
              <a:xfrm>
                <a:off x="4984" y="17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4" name="Line 2974"/>
              <p:cNvSpPr>
                <a:spLocks noChangeShapeType="1"/>
              </p:cNvSpPr>
              <p:nvPr/>
            </p:nvSpPr>
            <p:spPr bwMode="auto">
              <a:xfrm>
                <a:off x="4984" y="17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5" name="Line 2975"/>
              <p:cNvSpPr>
                <a:spLocks noChangeShapeType="1"/>
              </p:cNvSpPr>
              <p:nvPr/>
            </p:nvSpPr>
            <p:spPr bwMode="auto">
              <a:xfrm>
                <a:off x="4984" y="17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6" name="Line 2976"/>
              <p:cNvSpPr>
                <a:spLocks noChangeShapeType="1"/>
              </p:cNvSpPr>
              <p:nvPr/>
            </p:nvSpPr>
            <p:spPr bwMode="auto">
              <a:xfrm>
                <a:off x="4984" y="17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7" name="Line 2977"/>
              <p:cNvSpPr>
                <a:spLocks noChangeShapeType="1"/>
              </p:cNvSpPr>
              <p:nvPr/>
            </p:nvSpPr>
            <p:spPr bwMode="auto">
              <a:xfrm>
                <a:off x="4984" y="17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8" name="Line 2978"/>
              <p:cNvSpPr>
                <a:spLocks noChangeShapeType="1"/>
              </p:cNvSpPr>
              <p:nvPr/>
            </p:nvSpPr>
            <p:spPr bwMode="auto">
              <a:xfrm>
                <a:off x="4984" y="18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79" name="Line 2979"/>
              <p:cNvSpPr>
                <a:spLocks noChangeShapeType="1"/>
              </p:cNvSpPr>
              <p:nvPr/>
            </p:nvSpPr>
            <p:spPr bwMode="auto">
              <a:xfrm>
                <a:off x="4984" y="18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0" name="Line 2980"/>
              <p:cNvSpPr>
                <a:spLocks noChangeShapeType="1"/>
              </p:cNvSpPr>
              <p:nvPr/>
            </p:nvSpPr>
            <p:spPr bwMode="auto">
              <a:xfrm>
                <a:off x="4984" y="18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1" name="Line 2981"/>
              <p:cNvSpPr>
                <a:spLocks noChangeShapeType="1"/>
              </p:cNvSpPr>
              <p:nvPr/>
            </p:nvSpPr>
            <p:spPr bwMode="auto">
              <a:xfrm>
                <a:off x="4984" y="18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2" name="Line 2982"/>
              <p:cNvSpPr>
                <a:spLocks noChangeShapeType="1"/>
              </p:cNvSpPr>
              <p:nvPr/>
            </p:nvSpPr>
            <p:spPr bwMode="auto">
              <a:xfrm>
                <a:off x="4984" y="18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3" name="Freeform 2983"/>
              <p:cNvSpPr>
                <a:spLocks/>
              </p:cNvSpPr>
              <p:nvPr/>
            </p:nvSpPr>
            <p:spPr bwMode="auto">
              <a:xfrm>
                <a:off x="4984" y="1806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4" name="Line 2984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5" name="Line 2985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6" name="Line 2986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7" name="Line 2987"/>
              <p:cNvSpPr>
                <a:spLocks noChangeShapeType="1"/>
              </p:cNvSpPr>
              <p:nvPr/>
            </p:nvSpPr>
            <p:spPr bwMode="auto">
              <a:xfrm>
                <a:off x="4986" y="187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8" name="Line 2988"/>
              <p:cNvSpPr>
                <a:spLocks noChangeShapeType="1"/>
              </p:cNvSpPr>
              <p:nvPr/>
            </p:nvSpPr>
            <p:spPr bwMode="auto">
              <a:xfrm>
                <a:off x="4986" y="18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89" name="Line 2989"/>
              <p:cNvSpPr>
                <a:spLocks noChangeShapeType="1"/>
              </p:cNvSpPr>
              <p:nvPr/>
            </p:nvSpPr>
            <p:spPr bwMode="auto">
              <a:xfrm>
                <a:off x="4986" y="18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0" name="Line 2990"/>
              <p:cNvSpPr>
                <a:spLocks noChangeShapeType="1"/>
              </p:cNvSpPr>
              <p:nvPr/>
            </p:nvSpPr>
            <p:spPr bwMode="auto">
              <a:xfrm>
                <a:off x="4986" y="18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1" name="Line 2991"/>
              <p:cNvSpPr>
                <a:spLocks noChangeShapeType="1"/>
              </p:cNvSpPr>
              <p:nvPr/>
            </p:nvSpPr>
            <p:spPr bwMode="auto">
              <a:xfrm>
                <a:off x="4986" y="18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2" name="Line 2992"/>
              <p:cNvSpPr>
                <a:spLocks noChangeShapeType="1"/>
              </p:cNvSpPr>
              <p:nvPr/>
            </p:nvSpPr>
            <p:spPr bwMode="auto">
              <a:xfrm>
                <a:off x="4986" y="18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3" name="Line 2993"/>
              <p:cNvSpPr>
                <a:spLocks noChangeShapeType="1"/>
              </p:cNvSpPr>
              <p:nvPr/>
            </p:nvSpPr>
            <p:spPr bwMode="auto">
              <a:xfrm>
                <a:off x="4986" y="187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4" name="Line 2994"/>
              <p:cNvSpPr>
                <a:spLocks noChangeShapeType="1"/>
              </p:cNvSpPr>
              <p:nvPr/>
            </p:nvSpPr>
            <p:spPr bwMode="auto">
              <a:xfrm>
                <a:off x="4986" y="18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5" name="Line 2995"/>
              <p:cNvSpPr>
                <a:spLocks noChangeShapeType="1"/>
              </p:cNvSpPr>
              <p:nvPr/>
            </p:nvSpPr>
            <p:spPr bwMode="auto">
              <a:xfrm>
                <a:off x="4986" y="18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6" name="Line 2996"/>
              <p:cNvSpPr>
                <a:spLocks noChangeShapeType="1"/>
              </p:cNvSpPr>
              <p:nvPr/>
            </p:nvSpPr>
            <p:spPr bwMode="auto">
              <a:xfrm>
                <a:off x="4986" y="18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7" name="Line 2997"/>
              <p:cNvSpPr>
                <a:spLocks noChangeShapeType="1"/>
              </p:cNvSpPr>
              <p:nvPr/>
            </p:nvSpPr>
            <p:spPr bwMode="auto">
              <a:xfrm>
                <a:off x="4989" y="18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8" name="Line 2998"/>
              <p:cNvSpPr>
                <a:spLocks noChangeShapeType="1"/>
              </p:cNvSpPr>
              <p:nvPr/>
            </p:nvSpPr>
            <p:spPr bwMode="auto">
              <a:xfrm>
                <a:off x="4989" y="18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99" name="Line 2999"/>
              <p:cNvSpPr>
                <a:spLocks noChangeShapeType="1"/>
              </p:cNvSpPr>
              <p:nvPr/>
            </p:nvSpPr>
            <p:spPr bwMode="auto">
              <a:xfrm>
                <a:off x="4989" y="18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0" name="Line 3000"/>
              <p:cNvSpPr>
                <a:spLocks noChangeShapeType="1"/>
              </p:cNvSpPr>
              <p:nvPr/>
            </p:nvSpPr>
            <p:spPr bwMode="auto">
              <a:xfrm>
                <a:off x="4989" y="18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1" name="Line 3001"/>
              <p:cNvSpPr>
                <a:spLocks noChangeShapeType="1"/>
              </p:cNvSpPr>
              <p:nvPr/>
            </p:nvSpPr>
            <p:spPr bwMode="auto">
              <a:xfrm>
                <a:off x="4989" y="18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2" name="Line 3002"/>
              <p:cNvSpPr>
                <a:spLocks noChangeShapeType="1"/>
              </p:cNvSpPr>
              <p:nvPr/>
            </p:nvSpPr>
            <p:spPr bwMode="auto">
              <a:xfrm>
                <a:off x="4989" y="18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3" name="Line 3003"/>
              <p:cNvSpPr>
                <a:spLocks noChangeShapeType="1"/>
              </p:cNvSpPr>
              <p:nvPr/>
            </p:nvSpPr>
            <p:spPr bwMode="auto">
              <a:xfrm>
                <a:off x="4989" y="18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4" name="Line 3004"/>
              <p:cNvSpPr>
                <a:spLocks noChangeShapeType="1"/>
              </p:cNvSpPr>
              <p:nvPr/>
            </p:nvSpPr>
            <p:spPr bwMode="auto">
              <a:xfrm>
                <a:off x="4989" y="18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5" name="Line 3005"/>
              <p:cNvSpPr>
                <a:spLocks noChangeShapeType="1"/>
              </p:cNvSpPr>
              <p:nvPr/>
            </p:nvSpPr>
            <p:spPr bwMode="auto">
              <a:xfrm>
                <a:off x="4989" y="18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6" name="Line 3006"/>
              <p:cNvSpPr>
                <a:spLocks noChangeShapeType="1"/>
              </p:cNvSpPr>
              <p:nvPr/>
            </p:nvSpPr>
            <p:spPr bwMode="auto">
              <a:xfrm>
                <a:off x="4989" y="18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7" name="Line 3007"/>
              <p:cNvSpPr>
                <a:spLocks noChangeShapeType="1"/>
              </p:cNvSpPr>
              <p:nvPr/>
            </p:nvSpPr>
            <p:spPr bwMode="auto">
              <a:xfrm>
                <a:off x="4989" y="18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8" name="Line 3008"/>
              <p:cNvSpPr>
                <a:spLocks noChangeShapeType="1"/>
              </p:cNvSpPr>
              <p:nvPr/>
            </p:nvSpPr>
            <p:spPr bwMode="auto">
              <a:xfrm>
                <a:off x="4989" y="18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09" name="Line 3009"/>
              <p:cNvSpPr>
                <a:spLocks noChangeShapeType="1"/>
              </p:cNvSpPr>
              <p:nvPr/>
            </p:nvSpPr>
            <p:spPr bwMode="auto">
              <a:xfrm>
                <a:off x="4989" y="18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0" name="Line 3010"/>
              <p:cNvSpPr>
                <a:spLocks noChangeShapeType="1"/>
              </p:cNvSpPr>
              <p:nvPr/>
            </p:nvSpPr>
            <p:spPr bwMode="auto">
              <a:xfrm>
                <a:off x="4989" y="18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1" name="Line 3011"/>
              <p:cNvSpPr>
                <a:spLocks noChangeShapeType="1"/>
              </p:cNvSpPr>
              <p:nvPr/>
            </p:nvSpPr>
            <p:spPr bwMode="auto">
              <a:xfrm>
                <a:off x="4989" y="189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2" name="Line 3012"/>
              <p:cNvSpPr>
                <a:spLocks noChangeShapeType="1"/>
              </p:cNvSpPr>
              <p:nvPr/>
            </p:nvSpPr>
            <p:spPr bwMode="auto">
              <a:xfrm>
                <a:off x="4989" y="19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3" name="Line 3013"/>
              <p:cNvSpPr>
                <a:spLocks noChangeShapeType="1"/>
              </p:cNvSpPr>
              <p:nvPr/>
            </p:nvSpPr>
            <p:spPr bwMode="auto">
              <a:xfrm>
                <a:off x="4989" y="19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4" name="Line 3014"/>
              <p:cNvSpPr>
                <a:spLocks noChangeShapeType="1"/>
              </p:cNvSpPr>
              <p:nvPr/>
            </p:nvSpPr>
            <p:spPr bwMode="auto">
              <a:xfrm>
                <a:off x="4989" y="19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5" name="Line 3015"/>
              <p:cNvSpPr>
                <a:spLocks noChangeShapeType="1"/>
              </p:cNvSpPr>
              <p:nvPr/>
            </p:nvSpPr>
            <p:spPr bwMode="auto">
              <a:xfrm>
                <a:off x="4989" y="19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6" name="Line 3016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17" name="Line 3017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818" name="Group 3018"/>
            <p:cNvGrpSpPr>
              <a:grpSpLocks/>
            </p:cNvGrpSpPr>
            <p:nvPr/>
          </p:nvGrpSpPr>
          <p:grpSpPr bwMode="auto">
            <a:xfrm>
              <a:off x="782" y="243"/>
              <a:ext cx="4215" cy="2748"/>
              <a:chOff x="782" y="243"/>
              <a:chExt cx="4215" cy="2748"/>
            </a:xfrm>
          </p:grpSpPr>
          <p:sp>
            <p:nvSpPr>
              <p:cNvPr id="79819" name="Line 3019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0" name="Line 3020"/>
              <p:cNvSpPr>
                <a:spLocks noChangeShapeType="1"/>
              </p:cNvSpPr>
              <p:nvPr/>
            </p:nvSpPr>
            <p:spPr bwMode="auto">
              <a:xfrm>
                <a:off x="4989" y="19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1" name="Line 3021"/>
              <p:cNvSpPr>
                <a:spLocks noChangeShapeType="1"/>
              </p:cNvSpPr>
              <p:nvPr/>
            </p:nvSpPr>
            <p:spPr bwMode="auto">
              <a:xfrm>
                <a:off x="4989" y="19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2" name="Line 3022"/>
              <p:cNvSpPr>
                <a:spLocks noChangeShapeType="1"/>
              </p:cNvSpPr>
              <p:nvPr/>
            </p:nvSpPr>
            <p:spPr bwMode="auto">
              <a:xfrm>
                <a:off x="4989" y="19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3" name="Line 3023"/>
              <p:cNvSpPr>
                <a:spLocks noChangeShapeType="1"/>
              </p:cNvSpPr>
              <p:nvPr/>
            </p:nvSpPr>
            <p:spPr bwMode="auto">
              <a:xfrm>
                <a:off x="4989" y="191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4" name="Line 3024"/>
              <p:cNvSpPr>
                <a:spLocks noChangeShapeType="1"/>
              </p:cNvSpPr>
              <p:nvPr/>
            </p:nvSpPr>
            <p:spPr bwMode="auto">
              <a:xfrm>
                <a:off x="4989" y="19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5" name="Line 3025"/>
              <p:cNvSpPr>
                <a:spLocks noChangeShapeType="1"/>
              </p:cNvSpPr>
              <p:nvPr/>
            </p:nvSpPr>
            <p:spPr bwMode="auto">
              <a:xfrm>
                <a:off x="4989" y="19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6" name="Line 3026"/>
              <p:cNvSpPr>
                <a:spLocks noChangeShapeType="1"/>
              </p:cNvSpPr>
              <p:nvPr/>
            </p:nvSpPr>
            <p:spPr bwMode="auto">
              <a:xfrm>
                <a:off x="4989" y="19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7" name="Line 3027"/>
              <p:cNvSpPr>
                <a:spLocks noChangeShapeType="1"/>
              </p:cNvSpPr>
              <p:nvPr/>
            </p:nvSpPr>
            <p:spPr bwMode="auto">
              <a:xfrm>
                <a:off x="4989" y="19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8" name="Line 3028"/>
              <p:cNvSpPr>
                <a:spLocks noChangeShapeType="1"/>
              </p:cNvSpPr>
              <p:nvPr/>
            </p:nvSpPr>
            <p:spPr bwMode="auto">
              <a:xfrm>
                <a:off x="4989" y="19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29" name="Line 3029"/>
              <p:cNvSpPr>
                <a:spLocks noChangeShapeType="1"/>
              </p:cNvSpPr>
              <p:nvPr/>
            </p:nvSpPr>
            <p:spPr bwMode="auto">
              <a:xfrm>
                <a:off x="4989" y="19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0" name="Line 3030"/>
              <p:cNvSpPr>
                <a:spLocks noChangeShapeType="1"/>
              </p:cNvSpPr>
              <p:nvPr/>
            </p:nvSpPr>
            <p:spPr bwMode="auto">
              <a:xfrm>
                <a:off x="4989" y="19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1" name="Freeform 3031"/>
              <p:cNvSpPr>
                <a:spLocks/>
              </p:cNvSpPr>
              <p:nvPr/>
            </p:nvSpPr>
            <p:spPr bwMode="auto">
              <a:xfrm>
                <a:off x="4989" y="1921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2" name="Line 3032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3" name="Line 3033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4" name="Line 3034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5" name="Line 3035"/>
              <p:cNvSpPr>
                <a:spLocks noChangeShapeType="1"/>
              </p:cNvSpPr>
              <p:nvPr/>
            </p:nvSpPr>
            <p:spPr bwMode="auto">
              <a:xfrm>
                <a:off x="4991" y="19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6" name="Line 3036"/>
              <p:cNvSpPr>
                <a:spLocks noChangeShapeType="1"/>
              </p:cNvSpPr>
              <p:nvPr/>
            </p:nvSpPr>
            <p:spPr bwMode="auto">
              <a:xfrm>
                <a:off x="4991" y="19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7" name="Line 3037"/>
              <p:cNvSpPr>
                <a:spLocks noChangeShapeType="1"/>
              </p:cNvSpPr>
              <p:nvPr/>
            </p:nvSpPr>
            <p:spPr bwMode="auto">
              <a:xfrm>
                <a:off x="4991" y="19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8" name="Line 3038"/>
              <p:cNvSpPr>
                <a:spLocks noChangeShapeType="1"/>
              </p:cNvSpPr>
              <p:nvPr/>
            </p:nvSpPr>
            <p:spPr bwMode="auto">
              <a:xfrm>
                <a:off x="4991" y="19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39" name="Line 3039"/>
              <p:cNvSpPr>
                <a:spLocks noChangeShapeType="1"/>
              </p:cNvSpPr>
              <p:nvPr/>
            </p:nvSpPr>
            <p:spPr bwMode="auto">
              <a:xfrm>
                <a:off x="4991" y="19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0" name="Line 3040"/>
              <p:cNvSpPr>
                <a:spLocks noChangeShapeType="1"/>
              </p:cNvSpPr>
              <p:nvPr/>
            </p:nvSpPr>
            <p:spPr bwMode="auto">
              <a:xfrm>
                <a:off x="4991" y="19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1" name="Line 3041"/>
              <p:cNvSpPr>
                <a:spLocks noChangeShapeType="1"/>
              </p:cNvSpPr>
              <p:nvPr/>
            </p:nvSpPr>
            <p:spPr bwMode="auto">
              <a:xfrm>
                <a:off x="4991" y="19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2" name="Line 3042"/>
              <p:cNvSpPr>
                <a:spLocks noChangeShapeType="1"/>
              </p:cNvSpPr>
              <p:nvPr/>
            </p:nvSpPr>
            <p:spPr bwMode="auto">
              <a:xfrm>
                <a:off x="4991" y="19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3" name="Line 3043"/>
              <p:cNvSpPr>
                <a:spLocks noChangeShapeType="1"/>
              </p:cNvSpPr>
              <p:nvPr/>
            </p:nvSpPr>
            <p:spPr bwMode="auto">
              <a:xfrm>
                <a:off x="4991" y="19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4" name="Line 3044"/>
              <p:cNvSpPr>
                <a:spLocks noChangeShapeType="1"/>
              </p:cNvSpPr>
              <p:nvPr/>
            </p:nvSpPr>
            <p:spPr bwMode="auto">
              <a:xfrm>
                <a:off x="4991" y="199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5" name="Line 3045"/>
              <p:cNvSpPr>
                <a:spLocks noChangeShapeType="1"/>
              </p:cNvSpPr>
              <p:nvPr/>
            </p:nvSpPr>
            <p:spPr bwMode="auto">
              <a:xfrm>
                <a:off x="4991" y="19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6" name="Line 3046"/>
              <p:cNvSpPr>
                <a:spLocks noChangeShapeType="1"/>
              </p:cNvSpPr>
              <p:nvPr/>
            </p:nvSpPr>
            <p:spPr bwMode="auto">
              <a:xfrm>
                <a:off x="4991" y="19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7" name="Line 3047"/>
              <p:cNvSpPr>
                <a:spLocks noChangeShapeType="1"/>
              </p:cNvSpPr>
              <p:nvPr/>
            </p:nvSpPr>
            <p:spPr bwMode="auto">
              <a:xfrm>
                <a:off x="4991" y="20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8" name="Line 3048"/>
              <p:cNvSpPr>
                <a:spLocks noChangeShapeType="1"/>
              </p:cNvSpPr>
              <p:nvPr/>
            </p:nvSpPr>
            <p:spPr bwMode="auto">
              <a:xfrm>
                <a:off x="4991" y="20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49" name="Line 3049"/>
              <p:cNvSpPr>
                <a:spLocks noChangeShapeType="1"/>
              </p:cNvSpPr>
              <p:nvPr/>
            </p:nvSpPr>
            <p:spPr bwMode="auto">
              <a:xfrm>
                <a:off x="4991" y="20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0" name="Line 3050"/>
              <p:cNvSpPr>
                <a:spLocks noChangeShapeType="1"/>
              </p:cNvSpPr>
              <p:nvPr/>
            </p:nvSpPr>
            <p:spPr bwMode="auto">
              <a:xfrm>
                <a:off x="4991" y="20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1" name="Line 3051"/>
              <p:cNvSpPr>
                <a:spLocks noChangeShapeType="1"/>
              </p:cNvSpPr>
              <p:nvPr/>
            </p:nvSpPr>
            <p:spPr bwMode="auto">
              <a:xfrm>
                <a:off x="4991" y="20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2" name="Line 3052"/>
              <p:cNvSpPr>
                <a:spLocks noChangeShapeType="1"/>
              </p:cNvSpPr>
              <p:nvPr/>
            </p:nvSpPr>
            <p:spPr bwMode="auto">
              <a:xfrm>
                <a:off x="4991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3" name="Line 3053"/>
              <p:cNvSpPr>
                <a:spLocks noChangeShapeType="1"/>
              </p:cNvSpPr>
              <p:nvPr/>
            </p:nvSpPr>
            <p:spPr bwMode="auto">
              <a:xfrm>
                <a:off x="4991" y="20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4" name="Line 3054"/>
              <p:cNvSpPr>
                <a:spLocks noChangeShapeType="1"/>
              </p:cNvSpPr>
              <p:nvPr/>
            </p:nvSpPr>
            <p:spPr bwMode="auto">
              <a:xfrm>
                <a:off x="4991" y="20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5" name="Line 3055"/>
              <p:cNvSpPr>
                <a:spLocks noChangeShapeType="1"/>
              </p:cNvSpPr>
              <p:nvPr/>
            </p:nvSpPr>
            <p:spPr bwMode="auto">
              <a:xfrm>
                <a:off x="4991" y="20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6" name="Line 3056"/>
              <p:cNvSpPr>
                <a:spLocks noChangeShapeType="1"/>
              </p:cNvSpPr>
              <p:nvPr/>
            </p:nvSpPr>
            <p:spPr bwMode="auto">
              <a:xfrm>
                <a:off x="4991" y="20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7" name="Line 3057"/>
              <p:cNvSpPr>
                <a:spLocks noChangeShapeType="1"/>
              </p:cNvSpPr>
              <p:nvPr/>
            </p:nvSpPr>
            <p:spPr bwMode="auto">
              <a:xfrm>
                <a:off x="4991" y="20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8" name="Line 3058"/>
              <p:cNvSpPr>
                <a:spLocks noChangeShapeType="1"/>
              </p:cNvSpPr>
              <p:nvPr/>
            </p:nvSpPr>
            <p:spPr bwMode="auto">
              <a:xfrm>
                <a:off x="4991" y="20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59" name="Line 3059"/>
              <p:cNvSpPr>
                <a:spLocks noChangeShapeType="1"/>
              </p:cNvSpPr>
              <p:nvPr/>
            </p:nvSpPr>
            <p:spPr bwMode="auto">
              <a:xfrm>
                <a:off x="4991" y="20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0" name="Line 3060"/>
              <p:cNvSpPr>
                <a:spLocks noChangeShapeType="1"/>
              </p:cNvSpPr>
              <p:nvPr/>
            </p:nvSpPr>
            <p:spPr bwMode="auto">
              <a:xfrm>
                <a:off x="4991" y="20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1" name="Line 3061"/>
              <p:cNvSpPr>
                <a:spLocks noChangeShapeType="1"/>
              </p:cNvSpPr>
              <p:nvPr/>
            </p:nvSpPr>
            <p:spPr bwMode="auto">
              <a:xfrm>
                <a:off x="4991" y="20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2" name="Line 3062"/>
              <p:cNvSpPr>
                <a:spLocks noChangeShapeType="1"/>
              </p:cNvSpPr>
              <p:nvPr/>
            </p:nvSpPr>
            <p:spPr bwMode="auto">
              <a:xfrm>
                <a:off x="4991" y="20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3" name="Line 3063"/>
              <p:cNvSpPr>
                <a:spLocks noChangeShapeType="1"/>
              </p:cNvSpPr>
              <p:nvPr/>
            </p:nvSpPr>
            <p:spPr bwMode="auto">
              <a:xfrm>
                <a:off x="4991" y="20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4" name="Line 3064"/>
              <p:cNvSpPr>
                <a:spLocks noChangeShapeType="1"/>
              </p:cNvSpPr>
              <p:nvPr/>
            </p:nvSpPr>
            <p:spPr bwMode="auto">
              <a:xfrm>
                <a:off x="4991" y="20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5" name="Line 3065"/>
              <p:cNvSpPr>
                <a:spLocks noChangeShapeType="1"/>
              </p:cNvSpPr>
              <p:nvPr/>
            </p:nvSpPr>
            <p:spPr bwMode="auto">
              <a:xfrm>
                <a:off x="4991" y="20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6" name="Line 3066"/>
              <p:cNvSpPr>
                <a:spLocks noChangeShapeType="1"/>
              </p:cNvSpPr>
              <p:nvPr/>
            </p:nvSpPr>
            <p:spPr bwMode="auto">
              <a:xfrm>
                <a:off x="4991" y="20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7" name="Line 3067"/>
              <p:cNvSpPr>
                <a:spLocks noChangeShapeType="1"/>
              </p:cNvSpPr>
              <p:nvPr/>
            </p:nvSpPr>
            <p:spPr bwMode="auto">
              <a:xfrm>
                <a:off x="4991" y="20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8" name="Line 3068"/>
              <p:cNvSpPr>
                <a:spLocks noChangeShapeType="1"/>
              </p:cNvSpPr>
              <p:nvPr/>
            </p:nvSpPr>
            <p:spPr bwMode="auto">
              <a:xfrm>
                <a:off x="4991" y="20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69" name="Line 3069"/>
              <p:cNvSpPr>
                <a:spLocks noChangeShapeType="1"/>
              </p:cNvSpPr>
              <p:nvPr/>
            </p:nvSpPr>
            <p:spPr bwMode="auto">
              <a:xfrm>
                <a:off x="4991" y="20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0" name="Line 3070"/>
              <p:cNvSpPr>
                <a:spLocks noChangeShapeType="1"/>
              </p:cNvSpPr>
              <p:nvPr/>
            </p:nvSpPr>
            <p:spPr bwMode="auto">
              <a:xfrm>
                <a:off x="4991" y="20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1" name="Line 3071"/>
              <p:cNvSpPr>
                <a:spLocks noChangeShapeType="1"/>
              </p:cNvSpPr>
              <p:nvPr/>
            </p:nvSpPr>
            <p:spPr bwMode="auto">
              <a:xfrm>
                <a:off x="4991" y="20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2" name="Line 3072"/>
              <p:cNvSpPr>
                <a:spLocks noChangeShapeType="1"/>
              </p:cNvSpPr>
              <p:nvPr/>
            </p:nvSpPr>
            <p:spPr bwMode="auto">
              <a:xfrm>
                <a:off x="4991" y="20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3" name="Line 3073"/>
              <p:cNvSpPr>
                <a:spLocks noChangeShapeType="1"/>
              </p:cNvSpPr>
              <p:nvPr/>
            </p:nvSpPr>
            <p:spPr bwMode="auto">
              <a:xfrm>
                <a:off x="4991" y="20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4" name="Line 3074"/>
              <p:cNvSpPr>
                <a:spLocks noChangeShapeType="1"/>
              </p:cNvSpPr>
              <p:nvPr/>
            </p:nvSpPr>
            <p:spPr bwMode="auto">
              <a:xfrm>
                <a:off x="4991" y="20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5" name="Freeform 3075"/>
              <p:cNvSpPr>
                <a:spLocks/>
              </p:cNvSpPr>
              <p:nvPr/>
            </p:nvSpPr>
            <p:spPr bwMode="auto">
              <a:xfrm>
                <a:off x="4991" y="2035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6" name="Line 3076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7" name="Line 3077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8" name="Line 3078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79" name="Line 3079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0" name="Line 3080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1" name="Line 3081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2" name="Line 3082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3" name="Line 3083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4" name="Line 3084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5" name="Line 3085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6" name="Line 3086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7" name="Line 3087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8" name="Line 3088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89" name="Line 3089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0" name="Line 3090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1" name="Line 3091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2" name="Line 3092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3" name="Line 3093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4" name="Line 3094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5" name="Line 3095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6" name="Line 3096"/>
              <p:cNvSpPr>
                <a:spLocks noChangeShapeType="1"/>
              </p:cNvSpPr>
              <p:nvPr/>
            </p:nvSpPr>
            <p:spPr bwMode="auto">
              <a:xfrm>
                <a:off x="4994" y="21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7" name="Line 3097"/>
              <p:cNvSpPr>
                <a:spLocks noChangeShapeType="1"/>
              </p:cNvSpPr>
              <p:nvPr/>
            </p:nvSpPr>
            <p:spPr bwMode="auto">
              <a:xfrm>
                <a:off x="4994" y="21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8" name="Line 3098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9" name="Line 3099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0" name="Line 3100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1" name="Line 3101"/>
              <p:cNvSpPr>
                <a:spLocks noChangeShapeType="1"/>
              </p:cNvSpPr>
              <p:nvPr/>
            </p:nvSpPr>
            <p:spPr bwMode="auto">
              <a:xfrm>
                <a:off x="4994" y="21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2" name="Line 3102"/>
              <p:cNvSpPr>
                <a:spLocks noChangeShapeType="1"/>
              </p:cNvSpPr>
              <p:nvPr/>
            </p:nvSpPr>
            <p:spPr bwMode="auto">
              <a:xfrm>
                <a:off x="4994" y="21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3" name="Line 3103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4" name="Line 3104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5" name="Line 3105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6" name="Line 3106"/>
              <p:cNvSpPr>
                <a:spLocks noChangeShapeType="1"/>
              </p:cNvSpPr>
              <p:nvPr/>
            </p:nvSpPr>
            <p:spPr bwMode="auto">
              <a:xfrm>
                <a:off x="4994" y="21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7" name="Line 3107"/>
              <p:cNvSpPr>
                <a:spLocks noChangeShapeType="1"/>
              </p:cNvSpPr>
              <p:nvPr/>
            </p:nvSpPr>
            <p:spPr bwMode="auto">
              <a:xfrm>
                <a:off x="4994" y="21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8" name="Line 3108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9" name="Line 3109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0" name="Line 3110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1" name="Line 3111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2" name="Line 3112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3" name="Line 3113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4" name="Line 3114"/>
              <p:cNvSpPr>
                <a:spLocks noChangeShapeType="1"/>
              </p:cNvSpPr>
              <p:nvPr/>
            </p:nvSpPr>
            <p:spPr bwMode="auto">
              <a:xfrm>
                <a:off x="4994" y="21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5" name="Line 3115"/>
              <p:cNvSpPr>
                <a:spLocks noChangeShapeType="1"/>
              </p:cNvSpPr>
              <p:nvPr/>
            </p:nvSpPr>
            <p:spPr bwMode="auto">
              <a:xfrm>
                <a:off x="4994" y="21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6" name="Line 3116"/>
              <p:cNvSpPr>
                <a:spLocks noChangeShapeType="1"/>
              </p:cNvSpPr>
              <p:nvPr/>
            </p:nvSpPr>
            <p:spPr bwMode="auto">
              <a:xfrm>
                <a:off x="4994" y="21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7" name="Line 3117"/>
              <p:cNvSpPr>
                <a:spLocks noChangeShapeType="1"/>
              </p:cNvSpPr>
              <p:nvPr/>
            </p:nvSpPr>
            <p:spPr bwMode="auto">
              <a:xfrm>
                <a:off x="4994" y="21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8" name="Line 3118"/>
              <p:cNvSpPr>
                <a:spLocks noChangeShapeType="1"/>
              </p:cNvSpPr>
              <p:nvPr/>
            </p:nvSpPr>
            <p:spPr bwMode="auto">
              <a:xfrm>
                <a:off x="4994" y="21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9" name="Line 3119"/>
              <p:cNvSpPr>
                <a:spLocks noChangeShapeType="1"/>
              </p:cNvSpPr>
              <p:nvPr/>
            </p:nvSpPr>
            <p:spPr bwMode="auto">
              <a:xfrm>
                <a:off x="4994" y="21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0" name="Line 3120"/>
              <p:cNvSpPr>
                <a:spLocks noChangeShapeType="1"/>
              </p:cNvSpPr>
              <p:nvPr/>
            </p:nvSpPr>
            <p:spPr bwMode="auto">
              <a:xfrm>
                <a:off x="4994" y="21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1" name="Line 3121"/>
              <p:cNvSpPr>
                <a:spLocks noChangeShapeType="1"/>
              </p:cNvSpPr>
              <p:nvPr/>
            </p:nvSpPr>
            <p:spPr bwMode="auto">
              <a:xfrm>
                <a:off x="4994" y="21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2" name="Line 3122"/>
              <p:cNvSpPr>
                <a:spLocks noChangeShapeType="1"/>
              </p:cNvSpPr>
              <p:nvPr/>
            </p:nvSpPr>
            <p:spPr bwMode="auto">
              <a:xfrm>
                <a:off x="4994" y="21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3" name="Line 3123"/>
              <p:cNvSpPr>
                <a:spLocks noChangeShapeType="1"/>
              </p:cNvSpPr>
              <p:nvPr/>
            </p:nvSpPr>
            <p:spPr bwMode="auto">
              <a:xfrm>
                <a:off x="4994" y="21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4" name="Freeform 3124"/>
              <p:cNvSpPr>
                <a:spLocks/>
              </p:cNvSpPr>
              <p:nvPr/>
            </p:nvSpPr>
            <p:spPr bwMode="auto">
              <a:xfrm>
                <a:off x="4994" y="2150"/>
                <a:ext cx="1" cy="5"/>
              </a:xfrm>
              <a:custGeom>
                <a:avLst/>
                <a:gdLst>
                  <a:gd name="T0" fmla="*/ 0 h 5"/>
                  <a:gd name="T1" fmla="*/ 2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5" name="Line 3125"/>
              <p:cNvSpPr>
                <a:spLocks noChangeShapeType="1"/>
              </p:cNvSpPr>
              <p:nvPr/>
            </p:nvSpPr>
            <p:spPr bwMode="auto">
              <a:xfrm>
                <a:off x="4996" y="22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6" name="Freeform 3126"/>
              <p:cNvSpPr>
                <a:spLocks/>
              </p:cNvSpPr>
              <p:nvPr/>
            </p:nvSpPr>
            <p:spPr bwMode="auto">
              <a:xfrm>
                <a:off x="1150" y="1590"/>
                <a:ext cx="1625" cy="1401"/>
              </a:xfrm>
              <a:custGeom>
                <a:avLst/>
                <a:gdLst>
                  <a:gd name="T0" fmla="*/ 5 w 1625"/>
                  <a:gd name="T1" fmla="*/ 910 h 1401"/>
                  <a:gd name="T2" fmla="*/ 8 w 1625"/>
                  <a:gd name="T3" fmla="*/ 870 h 1401"/>
                  <a:gd name="T4" fmla="*/ 10 w 1625"/>
                  <a:gd name="T5" fmla="*/ 824 h 1401"/>
                  <a:gd name="T6" fmla="*/ 15 w 1625"/>
                  <a:gd name="T7" fmla="*/ 783 h 1401"/>
                  <a:gd name="T8" fmla="*/ 20 w 1625"/>
                  <a:gd name="T9" fmla="*/ 732 h 1401"/>
                  <a:gd name="T10" fmla="*/ 26 w 1625"/>
                  <a:gd name="T11" fmla="*/ 687 h 1401"/>
                  <a:gd name="T12" fmla="*/ 31 w 1625"/>
                  <a:gd name="T13" fmla="*/ 641 h 1401"/>
                  <a:gd name="T14" fmla="*/ 38 w 1625"/>
                  <a:gd name="T15" fmla="*/ 593 h 1401"/>
                  <a:gd name="T16" fmla="*/ 43 w 1625"/>
                  <a:gd name="T17" fmla="*/ 547 h 1401"/>
                  <a:gd name="T18" fmla="*/ 51 w 1625"/>
                  <a:gd name="T19" fmla="*/ 499 h 1401"/>
                  <a:gd name="T20" fmla="*/ 61 w 1625"/>
                  <a:gd name="T21" fmla="*/ 453 h 1401"/>
                  <a:gd name="T22" fmla="*/ 69 w 1625"/>
                  <a:gd name="T23" fmla="*/ 407 h 1401"/>
                  <a:gd name="T24" fmla="*/ 79 w 1625"/>
                  <a:gd name="T25" fmla="*/ 361 h 1401"/>
                  <a:gd name="T26" fmla="*/ 92 w 1625"/>
                  <a:gd name="T27" fmla="*/ 318 h 1401"/>
                  <a:gd name="T28" fmla="*/ 102 w 1625"/>
                  <a:gd name="T29" fmla="*/ 275 h 1401"/>
                  <a:gd name="T30" fmla="*/ 117 w 1625"/>
                  <a:gd name="T31" fmla="*/ 234 h 1401"/>
                  <a:gd name="T32" fmla="*/ 130 w 1625"/>
                  <a:gd name="T33" fmla="*/ 196 h 1401"/>
                  <a:gd name="T34" fmla="*/ 145 w 1625"/>
                  <a:gd name="T35" fmla="*/ 161 h 1401"/>
                  <a:gd name="T36" fmla="*/ 160 w 1625"/>
                  <a:gd name="T37" fmla="*/ 130 h 1401"/>
                  <a:gd name="T38" fmla="*/ 178 w 1625"/>
                  <a:gd name="T39" fmla="*/ 102 h 1401"/>
                  <a:gd name="T40" fmla="*/ 196 w 1625"/>
                  <a:gd name="T41" fmla="*/ 77 h 1401"/>
                  <a:gd name="T42" fmla="*/ 214 w 1625"/>
                  <a:gd name="T43" fmla="*/ 56 h 1401"/>
                  <a:gd name="T44" fmla="*/ 234 w 1625"/>
                  <a:gd name="T45" fmla="*/ 41 h 1401"/>
                  <a:gd name="T46" fmla="*/ 252 w 1625"/>
                  <a:gd name="T47" fmla="*/ 26 h 1401"/>
                  <a:gd name="T48" fmla="*/ 272 w 1625"/>
                  <a:gd name="T49" fmla="*/ 16 h 1401"/>
                  <a:gd name="T50" fmla="*/ 295 w 1625"/>
                  <a:gd name="T51" fmla="*/ 8 h 1401"/>
                  <a:gd name="T52" fmla="*/ 315 w 1625"/>
                  <a:gd name="T53" fmla="*/ 3 h 1401"/>
                  <a:gd name="T54" fmla="*/ 338 w 1625"/>
                  <a:gd name="T55" fmla="*/ 0 h 1401"/>
                  <a:gd name="T56" fmla="*/ 361 w 1625"/>
                  <a:gd name="T57" fmla="*/ 0 h 1401"/>
                  <a:gd name="T58" fmla="*/ 384 w 1625"/>
                  <a:gd name="T59" fmla="*/ 0 h 1401"/>
                  <a:gd name="T60" fmla="*/ 409 w 1625"/>
                  <a:gd name="T61" fmla="*/ 6 h 1401"/>
                  <a:gd name="T62" fmla="*/ 432 w 1625"/>
                  <a:gd name="T63" fmla="*/ 8 h 1401"/>
                  <a:gd name="T64" fmla="*/ 460 w 1625"/>
                  <a:gd name="T65" fmla="*/ 16 h 1401"/>
                  <a:gd name="T66" fmla="*/ 488 w 1625"/>
                  <a:gd name="T67" fmla="*/ 21 h 1401"/>
                  <a:gd name="T68" fmla="*/ 516 w 1625"/>
                  <a:gd name="T69" fmla="*/ 28 h 1401"/>
                  <a:gd name="T70" fmla="*/ 547 w 1625"/>
                  <a:gd name="T71" fmla="*/ 33 h 1401"/>
                  <a:gd name="T72" fmla="*/ 580 w 1625"/>
                  <a:gd name="T73" fmla="*/ 41 h 1401"/>
                  <a:gd name="T74" fmla="*/ 613 w 1625"/>
                  <a:gd name="T75" fmla="*/ 46 h 1401"/>
                  <a:gd name="T76" fmla="*/ 648 w 1625"/>
                  <a:gd name="T77" fmla="*/ 51 h 1401"/>
                  <a:gd name="T78" fmla="*/ 684 w 1625"/>
                  <a:gd name="T79" fmla="*/ 54 h 1401"/>
                  <a:gd name="T80" fmla="*/ 722 w 1625"/>
                  <a:gd name="T81" fmla="*/ 54 h 1401"/>
                  <a:gd name="T82" fmla="*/ 763 w 1625"/>
                  <a:gd name="T83" fmla="*/ 54 h 1401"/>
                  <a:gd name="T84" fmla="*/ 801 w 1625"/>
                  <a:gd name="T85" fmla="*/ 54 h 1401"/>
                  <a:gd name="T86" fmla="*/ 842 w 1625"/>
                  <a:gd name="T87" fmla="*/ 51 h 1401"/>
                  <a:gd name="T88" fmla="*/ 882 w 1625"/>
                  <a:gd name="T89" fmla="*/ 51 h 1401"/>
                  <a:gd name="T90" fmla="*/ 923 w 1625"/>
                  <a:gd name="T91" fmla="*/ 49 h 1401"/>
                  <a:gd name="T92" fmla="*/ 964 w 1625"/>
                  <a:gd name="T93" fmla="*/ 49 h 1401"/>
                  <a:gd name="T94" fmla="*/ 1004 w 1625"/>
                  <a:gd name="T95" fmla="*/ 51 h 1401"/>
                  <a:gd name="T96" fmla="*/ 1047 w 1625"/>
                  <a:gd name="T97" fmla="*/ 51 h 1401"/>
                  <a:gd name="T98" fmla="*/ 1091 w 1625"/>
                  <a:gd name="T99" fmla="*/ 51 h 1401"/>
                  <a:gd name="T100" fmla="*/ 1134 w 1625"/>
                  <a:gd name="T101" fmla="*/ 54 h 1401"/>
                  <a:gd name="T102" fmla="*/ 1175 w 1625"/>
                  <a:gd name="T103" fmla="*/ 59 h 1401"/>
                  <a:gd name="T104" fmla="*/ 1215 w 1625"/>
                  <a:gd name="T105" fmla="*/ 67 h 1401"/>
                  <a:gd name="T106" fmla="*/ 1258 w 1625"/>
                  <a:gd name="T107" fmla="*/ 72 h 1401"/>
                  <a:gd name="T108" fmla="*/ 1299 w 1625"/>
                  <a:gd name="T109" fmla="*/ 79 h 1401"/>
                  <a:gd name="T110" fmla="*/ 1342 w 1625"/>
                  <a:gd name="T111" fmla="*/ 89 h 1401"/>
                  <a:gd name="T112" fmla="*/ 1383 w 1625"/>
                  <a:gd name="T113" fmla="*/ 97 h 1401"/>
                  <a:gd name="T114" fmla="*/ 1426 w 1625"/>
                  <a:gd name="T115" fmla="*/ 107 h 1401"/>
                  <a:gd name="T116" fmla="*/ 1469 w 1625"/>
                  <a:gd name="T117" fmla="*/ 117 h 1401"/>
                  <a:gd name="T118" fmla="*/ 1513 w 1625"/>
                  <a:gd name="T119" fmla="*/ 130 h 1401"/>
                  <a:gd name="T120" fmla="*/ 1556 w 1625"/>
                  <a:gd name="T121" fmla="*/ 140 h 1401"/>
                  <a:gd name="T122" fmla="*/ 1599 w 1625"/>
                  <a:gd name="T123" fmla="*/ 153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25" h="1401">
                    <a:moveTo>
                      <a:pt x="0" y="1401"/>
                    </a:moveTo>
                    <a:lnTo>
                      <a:pt x="3" y="951"/>
                    </a:lnTo>
                    <a:lnTo>
                      <a:pt x="3" y="946"/>
                    </a:lnTo>
                    <a:lnTo>
                      <a:pt x="3" y="941"/>
                    </a:lnTo>
                    <a:lnTo>
                      <a:pt x="3" y="936"/>
                    </a:lnTo>
                    <a:lnTo>
                      <a:pt x="3" y="931"/>
                    </a:lnTo>
                    <a:lnTo>
                      <a:pt x="3" y="928"/>
                    </a:lnTo>
                    <a:lnTo>
                      <a:pt x="3" y="928"/>
                    </a:lnTo>
                    <a:lnTo>
                      <a:pt x="3" y="928"/>
                    </a:lnTo>
                    <a:lnTo>
                      <a:pt x="3" y="926"/>
                    </a:lnTo>
                    <a:lnTo>
                      <a:pt x="3" y="921"/>
                    </a:lnTo>
                    <a:lnTo>
                      <a:pt x="5" y="910"/>
                    </a:lnTo>
                    <a:lnTo>
                      <a:pt x="5" y="905"/>
                    </a:lnTo>
                    <a:lnTo>
                      <a:pt x="5" y="900"/>
                    </a:lnTo>
                    <a:lnTo>
                      <a:pt x="5" y="898"/>
                    </a:lnTo>
                    <a:lnTo>
                      <a:pt x="5" y="900"/>
                    </a:lnTo>
                    <a:lnTo>
                      <a:pt x="5" y="898"/>
                    </a:lnTo>
                    <a:lnTo>
                      <a:pt x="5" y="895"/>
                    </a:lnTo>
                    <a:lnTo>
                      <a:pt x="5" y="890"/>
                    </a:lnTo>
                    <a:lnTo>
                      <a:pt x="5" y="882"/>
                    </a:lnTo>
                    <a:lnTo>
                      <a:pt x="8" y="880"/>
                    </a:lnTo>
                    <a:lnTo>
                      <a:pt x="8" y="875"/>
                    </a:lnTo>
                    <a:lnTo>
                      <a:pt x="8" y="872"/>
                    </a:lnTo>
                    <a:lnTo>
                      <a:pt x="8" y="870"/>
                    </a:lnTo>
                    <a:lnTo>
                      <a:pt x="8" y="867"/>
                    </a:lnTo>
                    <a:lnTo>
                      <a:pt x="8" y="862"/>
                    </a:lnTo>
                    <a:lnTo>
                      <a:pt x="8" y="857"/>
                    </a:lnTo>
                    <a:lnTo>
                      <a:pt x="8" y="852"/>
                    </a:lnTo>
                    <a:lnTo>
                      <a:pt x="8" y="849"/>
                    </a:lnTo>
                    <a:lnTo>
                      <a:pt x="10" y="847"/>
                    </a:lnTo>
                    <a:lnTo>
                      <a:pt x="10" y="844"/>
                    </a:lnTo>
                    <a:lnTo>
                      <a:pt x="10" y="839"/>
                    </a:lnTo>
                    <a:lnTo>
                      <a:pt x="10" y="837"/>
                    </a:lnTo>
                    <a:lnTo>
                      <a:pt x="10" y="832"/>
                    </a:lnTo>
                    <a:lnTo>
                      <a:pt x="10" y="829"/>
                    </a:lnTo>
                    <a:lnTo>
                      <a:pt x="10" y="824"/>
                    </a:lnTo>
                    <a:lnTo>
                      <a:pt x="13" y="819"/>
                    </a:lnTo>
                    <a:lnTo>
                      <a:pt x="13" y="814"/>
                    </a:lnTo>
                    <a:lnTo>
                      <a:pt x="13" y="811"/>
                    </a:lnTo>
                    <a:lnTo>
                      <a:pt x="13" y="809"/>
                    </a:lnTo>
                    <a:lnTo>
                      <a:pt x="13" y="811"/>
                    </a:lnTo>
                    <a:lnTo>
                      <a:pt x="13" y="814"/>
                    </a:lnTo>
                    <a:lnTo>
                      <a:pt x="13" y="809"/>
                    </a:lnTo>
                    <a:lnTo>
                      <a:pt x="13" y="793"/>
                    </a:lnTo>
                    <a:lnTo>
                      <a:pt x="15" y="776"/>
                    </a:lnTo>
                    <a:lnTo>
                      <a:pt x="15" y="768"/>
                    </a:lnTo>
                    <a:lnTo>
                      <a:pt x="15" y="773"/>
                    </a:lnTo>
                    <a:lnTo>
                      <a:pt x="15" y="783"/>
                    </a:lnTo>
                    <a:lnTo>
                      <a:pt x="15" y="786"/>
                    </a:lnTo>
                    <a:lnTo>
                      <a:pt x="15" y="781"/>
                    </a:lnTo>
                    <a:lnTo>
                      <a:pt x="18" y="773"/>
                    </a:lnTo>
                    <a:lnTo>
                      <a:pt x="18" y="765"/>
                    </a:lnTo>
                    <a:lnTo>
                      <a:pt x="18" y="758"/>
                    </a:lnTo>
                    <a:lnTo>
                      <a:pt x="18" y="753"/>
                    </a:lnTo>
                    <a:lnTo>
                      <a:pt x="18" y="750"/>
                    </a:lnTo>
                    <a:lnTo>
                      <a:pt x="18" y="748"/>
                    </a:lnTo>
                    <a:lnTo>
                      <a:pt x="18" y="743"/>
                    </a:lnTo>
                    <a:lnTo>
                      <a:pt x="20" y="740"/>
                    </a:lnTo>
                    <a:lnTo>
                      <a:pt x="20" y="738"/>
                    </a:lnTo>
                    <a:lnTo>
                      <a:pt x="20" y="732"/>
                    </a:lnTo>
                    <a:lnTo>
                      <a:pt x="20" y="730"/>
                    </a:lnTo>
                    <a:lnTo>
                      <a:pt x="20" y="725"/>
                    </a:lnTo>
                    <a:lnTo>
                      <a:pt x="20" y="722"/>
                    </a:lnTo>
                    <a:lnTo>
                      <a:pt x="23" y="717"/>
                    </a:lnTo>
                    <a:lnTo>
                      <a:pt x="23" y="715"/>
                    </a:lnTo>
                    <a:lnTo>
                      <a:pt x="23" y="710"/>
                    </a:lnTo>
                    <a:lnTo>
                      <a:pt x="23" y="707"/>
                    </a:lnTo>
                    <a:lnTo>
                      <a:pt x="23" y="702"/>
                    </a:lnTo>
                    <a:lnTo>
                      <a:pt x="23" y="699"/>
                    </a:lnTo>
                    <a:lnTo>
                      <a:pt x="26" y="694"/>
                    </a:lnTo>
                    <a:lnTo>
                      <a:pt x="26" y="692"/>
                    </a:lnTo>
                    <a:lnTo>
                      <a:pt x="26" y="687"/>
                    </a:lnTo>
                    <a:lnTo>
                      <a:pt x="26" y="684"/>
                    </a:lnTo>
                    <a:lnTo>
                      <a:pt x="26" y="679"/>
                    </a:lnTo>
                    <a:lnTo>
                      <a:pt x="26" y="674"/>
                    </a:lnTo>
                    <a:lnTo>
                      <a:pt x="28" y="671"/>
                    </a:lnTo>
                    <a:lnTo>
                      <a:pt x="28" y="666"/>
                    </a:lnTo>
                    <a:lnTo>
                      <a:pt x="28" y="664"/>
                    </a:lnTo>
                    <a:lnTo>
                      <a:pt x="28" y="659"/>
                    </a:lnTo>
                    <a:lnTo>
                      <a:pt x="28" y="656"/>
                    </a:lnTo>
                    <a:lnTo>
                      <a:pt x="31" y="651"/>
                    </a:lnTo>
                    <a:lnTo>
                      <a:pt x="31" y="649"/>
                    </a:lnTo>
                    <a:lnTo>
                      <a:pt x="31" y="643"/>
                    </a:lnTo>
                    <a:lnTo>
                      <a:pt x="31" y="641"/>
                    </a:lnTo>
                    <a:lnTo>
                      <a:pt x="31" y="636"/>
                    </a:lnTo>
                    <a:lnTo>
                      <a:pt x="33" y="633"/>
                    </a:lnTo>
                    <a:lnTo>
                      <a:pt x="33" y="628"/>
                    </a:lnTo>
                    <a:lnTo>
                      <a:pt x="33" y="626"/>
                    </a:lnTo>
                    <a:lnTo>
                      <a:pt x="33" y="621"/>
                    </a:lnTo>
                    <a:lnTo>
                      <a:pt x="33" y="618"/>
                    </a:lnTo>
                    <a:lnTo>
                      <a:pt x="36" y="613"/>
                    </a:lnTo>
                    <a:lnTo>
                      <a:pt x="36" y="610"/>
                    </a:lnTo>
                    <a:lnTo>
                      <a:pt x="36" y="605"/>
                    </a:lnTo>
                    <a:lnTo>
                      <a:pt x="36" y="600"/>
                    </a:lnTo>
                    <a:lnTo>
                      <a:pt x="36" y="598"/>
                    </a:lnTo>
                    <a:lnTo>
                      <a:pt x="38" y="593"/>
                    </a:lnTo>
                    <a:lnTo>
                      <a:pt x="38" y="590"/>
                    </a:lnTo>
                    <a:lnTo>
                      <a:pt x="38" y="585"/>
                    </a:lnTo>
                    <a:lnTo>
                      <a:pt x="38" y="582"/>
                    </a:lnTo>
                    <a:lnTo>
                      <a:pt x="41" y="577"/>
                    </a:lnTo>
                    <a:lnTo>
                      <a:pt x="41" y="575"/>
                    </a:lnTo>
                    <a:lnTo>
                      <a:pt x="41" y="570"/>
                    </a:lnTo>
                    <a:lnTo>
                      <a:pt x="41" y="565"/>
                    </a:lnTo>
                    <a:lnTo>
                      <a:pt x="41" y="562"/>
                    </a:lnTo>
                    <a:lnTo>
                      <a:pt x="43" y="557"/>
                    </a:lnTo>
                    <a:lnTo>
                      <a:pt x="43" y="555"/>
                    </a:lnTo>
                    <a:lnTo>
                      <a:pt x="43" y="549"/>
                    </a:lnTo>
                    <a:lnTo>
                      <a:pt x="43" y="547"/>
                    </a:lnTo>
                    <a:lnTo>
                      <a:pt x="46" y="542"/>
                    </a:lnTo>
                    <a:lnTo>
                      <a:pt x="46" y="539"/>
                    </a:lnTo>
                    <a:lnTo>
                      <a:pt x="46" y="534"/>
                    </a:lnTo>
                    <a:lnTo>
                      <a:pt x="46" y="532"/>
                    </a:lnTo>
                    <a:lnTo>
                      <a:pt x="48" y="527"/>
                    </a:lnTo>
                    <a:lnTo>
                      <a:pt x="48" y="524"/>
                    </a:lnTo>
                    <a:lnTo>
                      <a:pt x="48" y="519"/>
                    </a:lnTo>
                    <a:lnTo>
                      <a:pt x="48" y="516"/>
                    </a:lnTo>
                    <a:lnTo>
                      <a:pt x="51" y="511"/>
                    </a:lnTo>
                    <a:lnTo>
                      <a:pt x="51" y="506"/>
                    </a:lnTo>
                    <a:lnTo>
                      <a:pt x="51" y="504"/>
                    </a:lnTo>
                    <a:lnTo>
                      <a:pt x="51" y="499"/>
                    </a:lnTo>
                    <a:lnTo>
                      <a:pt x="54" y="496"/>
                    </a:lnTo>
                    <a:lnTo>
                      <a:pt x="54" y="491"/>
                    </a:lnTo>
                    <a:lnTo>
                      <a:pt x="54" y="488"/>
                    </a:lnTo>
                    <a:lnTo>
                      <a:pt x="54" y="483"/>
                    </a:lnTo>
                    <a:lnTo>
                      <a:pt x="56" y="481"/>
                    </a:lnTo>
                    <a:lnTo>
                      <a:pt x="56" y="476"/>
                    </a:lnTo>
                    <a:lnTo>
                      <a:pt x="56" y="473"/>
                    </a:lnTo>
                    <a:lnTo>
                      <a:pt x="56" y="468"/>
                    </a:lnTo>
                    <a:lnTo>
                      <a:pt x="59" y="466"/>
                    </a:lnTo>
                    <a:lnTo>
                      <a:pt x="59" y="460"/>
                    </a:lnTo>
                    <a:lnTo>
                      <a:pt x="59" y="458"/>
                    </a:lnTo>
                    <a:lnTo>
                      <a:pt x="61" y="453"/>
                    </a:lnTo>
                    <a:lnTo>
                      <a:pt x="61" y="448"/>
                    </a:lnTo>
                    <a:lnTo>
                      <a:pt x="61" y="445"/>
                    </a:lnTo>
                    <a:lnTo>
                      <a:pt x="64" y="443"/>
                    </a:lnTo>
                    <a:lnTo>
                      <a:pt x="64" y="438"/>
                    </a:lnTo>
                    <a:lnTo>
                      <a:pt x="64" y="433"/>
                    </a:lnTo>
                    <a:lnTo>
                      <a:pt x="64" y="430"/>
                    </a:lnTo>
                    <a:lnTo>
                      <a:pt x="66" y="425"/>
                    </a:lnTo>
                    <a:lnTo>
                      <a:pt x="66" y="422"/>
                    </a:lnTo>
                    <a:lnTo>
                      <a:pt x="66" y="417"/>
                    </a:lnTo>
                    <a:lnTo>
                      <a:pt x="69" y="415"/>
                    </a:lnTo>
                    <a:lnTo>
                      <a:pt x="69" y="410"/>
                    </a:lnTo>
                    <a:lnTo>
                      <a:pt x="69" y="407"/>
                    </a:lnTo>
                    <a:lnTo>
                      <a:pt x="71" y="402"/>
                    </a:lnTo>
                    <a:lnTo>
                      <a:pt x="71" y="399"/>
                    </a:lnTo>
                    <a:lnTo>
                      <a:pt x="71" y="394"/>
                    </a:lnTo>
                    <a:lnTo>
                      <a:pt x="74" y="392"/>
                    </a:lnTo>
                    <a:lnTo>
                      <a:pt x="74" y="387"/>
                    </a:lnTo>
                    <a:lnTo>
                      <a:pt x="74" y="384"/>
                    </a:lnTo>
                    <a:lnTo>
                      <a:pt x="76" y="379"/>
                    </a:lnTo>
                    <a:lnTo>
                      <a:pt x="76" y="377"/>
                    </a:lnTo>
                    <a:lnTo>
                      <a:pt x="76" y="372"/>
                    </a:lnTo>
                    <a:lnTo>
                      <a:pt x="79" y="369"/>
                    </a:lnTo>
                    <a:lnTo>
                      <a:pt x="79" y="364"/>
                    </a:lnTo>
                    <a:lnTo>
                      <a:pt x="79" y="361"/>
                    </a:lnTo>
                    <a:lnTo>
                      <a:pt x="81" y="359"/>
                    </a:lnTo>
                    <a:lnTo>
                      <a:pt x="81" y="354"/>
                    </a:lnTo>
                    <a:lnTo>
                      <a:pt x="81" y="351"/>
                    </a:lnTo>
                    <a:lnTo>
                      <a:pt x="84" y="346"/>
                    </a:lnTo>
                    <a:lnTo>
                      <a:pt x="84" y="344"/>
                    </a:lnTo>
                    <a:lnTo>
                      <a:pt x="84" y="338"/>
                    </a:lnTo>
                    <a:lnTo>
                      <a:pt x="87" y="336"/>
                    </a:lnTo>
                    <a:lnTo>
                      <a:pt x="87" y="331"/>
                    </a:lnTo>
                    <a:lnTo>
                      <a:pt x="89" y="328"/>
                    </a:lnTo>
                    <a:lnTo>
                      <a:pt x="89" y="323"/>
                    </a:lnTo>
                    <a:lnTo>
                      <a:pt x="89" y="321"/>
                    </a:lnTo>
                    <a:lnTo>
                      <a:pt x="92" y="318"/>
                    </a:lnTo>
                    <a:lnTo>
                      <a:pt x="92" y="313"/>
                    </a:lnTo>
                    <a:lnTo>
                      <a:pt x="92" y="311"/>
                    </a:lnTo>
                    <a:lnTo>
                      <a:pt x="94" y="305"/>
                    </a:lnTo>
                    <a:lnTo>
                      <a:pt x="94" y="303"/>
                    </a:lnTo>
                    <a:lnTo>
                      <a:pt x="97" y="298"/>
                    </a:lnTo>
                    <a:lnTo>
                      <a:pt x="97" y="295"/>
                    </a:lnTo>
                    <a:lnTo>
                      <a:pt x="97" y="293"/>
                    </a:lnTo>
                    <a:lnTo>
                      <a:pt x="99" y="288"/>
                    </a:lnTo>
                    <a:lnTo>
                      <a:pt x="99" y="285"/>
                    </a:lnTo>
                    <a:lnTo>
                      <a:pt x="102" y="280"/>
                    </a:lnTo>
                    <a:lnTo>
                      <a:pt x="102" y="277"/>
                    </a:lnTo>
                    <a:lnTo>
                      <a:pt x="102" y="275"/>
                    </a:lnTo>
                    <a:lnTo>
                      <a:pt x="104" y="270"/>
                    </a:lnTo>
                    <a:lnTo>
                      <a:pt x="104" y="267"/>
                    </a:lnTo>
                    <a:lnTo>
                      <a:pt x="107" y="265"/>
                    </a:lnTo>
                    <a:lnTo>
                      <a:pt x="107" y="260"/>
                    </a:lnTo>
                    <a:lnTo>
                      <a:pt x="107" y="257"/>
                    </a:lnTo>
                    <a:lnTo>
                      <a:pt x="109" y="255"/>
                    </a:lnTo>
                    <a:lnTo>
                      <a:pt x="109" y="250"/>
                    </a:lnTo>
                    <a:lnTo>
                      <a:pt x="112" y="247"/>
                    </a:lnTo>
                    <a:lnTo>
                      <a:pt x="112" y="244"/>
                    </a:lnTo>
                    <a:lnTo>
                      <a:pt x="115" y="239"/>
                    </a:lnTo>
                    <a:lnTo>
                      <a:pt x="115" y="237"/>
                    </a:lnTo>
                    <a:lnTo>
                      <a:pt x="117" y="234"/>
                    </a:lnTo>
                    <a:lnTo>
                      <a:pt x="117" y="232"/>
                    </a:lnTo>
                    <a:lnTo>
                      <a:pt x="117" y="227"/>
                    </a:lnTo>
                    <a:lnTo>
                      <a:pt x="120" y="224"/>
                    </a:lnTo>
                    <a:lnTo>
                      <a:pt x="120" y="222"/>
                    </a:lnTo>
                    <a:lnTo>
                      <a:pt x="122" y="219"/>
                    </a:lnTo>
                    <a:lnTo>
                      <a:pt x="122" y="214"/>
                    </a:lnTo>
                    <a:lnTo>
                      <a:pt x="125" y="211"/>
                    </a:lnTo>
                    <a:lnTo>
                      <a:pt x="125" y="209"/>
                    </a:lnTo>
                    <a:lnTo>
                      <a:pt x="127" y="206"/>
                    </a:lnTo>
                    <a:lnTo>
                      <a:pt x="127" y="201"/>
                    </a:lnTo>
                    <a:lnTo>
                      <a:pt x="130" y="199"/>
                    </a:lnTo>
                    <a:lnTo>
                      <a:pt x="130" y="196"/>
                    </a:lnTo>
                    <a:lnTo>
                      <a:pt x="132" y="194"/>
                    </a:lnTo>
                    <a:lnTo>
                      <a:pt x="132" y="191"/>
                    </a:lnTo>
                    <a:lnTo>
                      <a:pt x="135" y="186"/>
                    </a:lnTo>
                    <a:lnTo>
                      <a:pt x="135" y="183"/>
                    </a:lnTo>
                    <a:lnTo>
                      <a:pt x="135" y="181"/>
                    </a:lnTo>
                    <a:lnTo>
                      <a:pt x="137" y="178"/>
                    </a:lnTo>
                    <a:lnTo>
                      <a:pt x="137" y="176"/>
                    </a:lnTo>
                    <a:lnTo>
                      <a:pt x="140" y="173"/>
                    </a:lnTo>
                    <a:lnTo>
                      <a:pt x="140" y="168"/>
                    </a:lnTo>
                    <a:lnTo>
                      <a:pt x="143" y="166"/>
                    </a:lnTo>
                    <a:lnTo>
                      <a:pt x="145" y="163"/>
                    </a:lnTo>
                    <a:lnTo>
                      <a:pt x="145" y="161"/>
                    </a:lnTo>
                    <a:lnTo>
                      <a:pt x="148" y="158"/>
                    </a:lnTo>
                    <a:lnTo>
                      <a:pt x="148" y="155"/>
                    </a:lnTo>
                    <a:lnTo>
                      <a:pt x="150" y="153"/>
                    </a:lnTo>
                    <a:lnTo>
                      <a:pt x="150" y="150"/>
                    </a:lnTo>
                    <a:lnTo>
                      <a:pt x="153" y="148"/>
                    </a:lnTo>
                    <a:lnTo>
                      <a:pt x="153" y="145"/>
                    </a:lnTo>
                    <a:lnTo>
                      <a:pt x="155" y="143"/>
                    </a:lnTo>
                    <a:lnTo>
                      <a:pt x="155" y="140"/>
                    </a:lnTo>
                    <a:lnTo>
                      <a:pt x="158" y="138"/>
                    </a:lnTo>
                    <a:lnTo>
                      <a:pt x="158" y="135"/>
                    </a:lnTo>
                    <a:lnTo>
                      <a:pt x="160" y="133"/>
                    </a:lnTo>
                    <a:lnTo>
                      <a:pt x="160" y="130"/>
                    </a:lnTo>
                    <a:lnTo>
                      <a:pt x="163" y="128"/>
                    </a:lnTo>
                    <a:lnTo>
                      <a:pt x="163" y="125"/>
                    </a:lnTo>
                    <a:lnTo>
                      <a:pt x="165" y="122"/>
                    </a:lnTo>
                    <a:lnTo>
                      <a:pt x="165" y="120"/>
                    </a:lnTo>
                    <a:lnTo>
                      <a:pt x="168" y="117"/>
                    </a:lnTo>
                    <a:lnTo>
                      <a:pt x="170" y="115"/>
                    </a:lnTo>
                    <a:lnTo>
                      <a:pt x="170" y="112"/>
                    </a:lnTo>
                    <a:lnTo>
                      <a:pt x="173" y="110"/>
                    </a:lnTo>
                    <a:lnTo>
                      <a:pt x="173" y="107"/>
                    </a:lnTo>
                    <a:lnTo>
                      <a:pt x="176" y="107"/>
                    </a:lnTo>
                    <a:lnTo>
                      <a:pt x="176" y="105"/>
                    </a:lnTo>
                    <a:lnTo>
                      <a:pt x="178" y="102"/>
                    </a:lnTo>
                    <a:lnTo>
                      <a:pt x="181" y="100"/>
                    </a:lnTo>
                    <a:lnTo>
                      <a:pt x="181" y="97"/>
                    </a:lnTo>
                    <a:lnTo>
                      <a:pt x="183" y="94"/>
                    </a:lnTo>
                    <a:lnTo>
                      <a:pt x="183" y="92"/>
                    </a:lnTo>
                    <a:lnTo>
                      <a:pt x="186" y="92"/>
                    </a:lnTo>
                    <a:lnTo>
                      <a:pt x="186" y="89"/>
                    </a:lnTo>
                    <a:lnTo>
                      <a:pt x="188" y="87"/>
                    </a:lnTo>
                    <a:lnTo>
                      <a:pt x="191" y="84"/>
                    </a:lnTo>
                    <a:lnTo>
                      <a:pt x="191" y="82"/>
                    </a:lnTo>
                    <a:lnTo>
                      <a:pt x="193" y="82"/>
                    </a:lnTo>
                    <a:lnTo>
                      <a:pt x="193" y="79"/>
                    </a:lnTo>
                    <a:lnTo>
                      <a:pt x="196" y="77"/>
                    </a:lnTo>
                    <a:lnTo>
                      <a:pt x="196" y="77"/>
                    </a:lnTo>
                    <a:lnTo>
                      <a:pt x="198" y="74"/>
                    </a:lnTo>
                    <a:lnTo>
                      <a:pt x="201" y="72"/>
                    </a:lnTo>
                    <a:lnTo>
                      <a:pt x="201" y="69"/>
                    </a:lnTo>
                    <a:lnTo>
                      <a:pt x="204" y="69"/>
                    </a:lnTo>
                    <a:lnTo>
                      <a:pt x="206" y="67"/>
                    </a:lnTo>
                    <a:lnTo>
                      <a:pt x="206" y="64"/>
                    </a:lnTo>
                    <a:lnTo>
                      <a:pt x="209" y="64"/>
                    </a:lnTo>
                    <a:lnTo>
                      <a:pt x="209" y="61"/>
                    </a:lnTo>
                    <a:lnTo>
                      <a:pt x="211" y="59"/>
                    </a:lnTo>
                    <a:lnTo>
                      <a:pt x="214" y="59"/>
                    </a:lnTo>
                    <a:lnTo>
                      <a:pt x="214" y="56"/>
                    </a:lnTo>
                    <a:lnTo>
                      <a:pt x="216" y="56"/>
                    </a:lnTo>
                    <a:lnTo>
                      <a:pt x="216" y="54"/>
                    </a:lnTo>
                    <a:lnTo>
                      <a:pt x="219" y="51"/>
                    </a:lnTo>
                    <a:lnTo>
                      <a:pt x="221" y="51"/>
                    </a:lnTo>
                    <a:lnTo>
                      <a:pt x="221" y="49"/>
                    </a:lnTo>
                    <a:lnTo>
                      <a:pt x="224" y="49"/>
                    </a:lnTo>
                    <a:lnTo>
                      <a:pt x="226" y="46"/>
                    </a:lnTo>
                    <a:lnTo>
                      <a:pt x="226" y="46"/>
                    </a:lnTo>
                    <a:lnTo>
                      <a:pt x="229" y="44"/>
                    </a:lnTo>
                    <a:lnTo>
                      <a:pt x="229" y="44"/>
                    </a:lnTo>
                    <a:lnTo>
                      <a:pt x="231" y="41"/>
                    </a:lnTo>
                    <a:lnTo>
                      <a:pt x="234" y="41"/>
                    </a:lnTo>
                    <a:lnTo>
                      <a:pt x="234" y="39"/>
                    </a:lnTo>
                    <a:lnTo>
                      <a:pt x="237" y="39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42" y="33"/>
                    </a:lnTo>
                    <a:lnTo>
                      <a:pt x="244" y="33"/>
                    </a:lnTo>
                    <a:lnTo>
                      <a:pt x="244" y="31"/>
                    </a:lnTo>
                    <a:lnTo>
                      <a:pt x="247" y="31"/>
                    </a:lnTo>
                    <a:lnTo>
                      <a:pt x="249" y="28"/>
                    </a:lnTo>
                    <a:lnTo>
                      <a:pt x="249" y="28"/>
                    </a:lnTo>
                    <a:lnTo>
                      <a:pt x="252" y="28"/>
                    </a:lnTo>
                    <a:lnTo>
                      <a:pt x="252" y="26"/>
                    </a:lnTo>
                    <a:lnTo>
                      <a:pt x="254" y="26"/>
                    </a:lnTo>
                    <a:lnTo>
                      <a:pt x="257" y="23"/>
                    </a:lnTo>
                    <a:lnTo>
                      <a:pt x="257" y="23"/>
                    </a:lnTo>
                    <a:lnTo>
                      <a:pt x="259" y="23"/>
                    </a:lnTo>
                    <a:lnTo>
                      <a:pt x="262" y="21"/>
                    </a:lnTo>
                    <a:lnTo>
                      <a:pt x="262" y="21"/>
                    </a:lnTo>
                    <a:lnTo>
                      <a:pt x="265" y="21"/>
                    </a:lnTo>
                    <a:lnTo>
                      <a:pt x="267" y="18"/>
                    </a:lnTo>
                    <a:lnTo>
                      <a:pt x="267" y="18"/>
                    </a:lnTo>
                    <a:lnTo>
                      <a:pt x="270" y="18"/>
                    </a:lnTo>
                    <a:lnTo>
                      <a:pt x="272" y="16"/>
                    </a:lnTo>
                    <a:lnTo>
                      <a:pt x="272" y="16"/>
                    </a:lnTo>
                    <a:lnTo>
                      <a:pt x="275" y="16"/>
                    </a:lnTo>
                    <a:lnTo>
                      <a:pt x="277" y="16"/>
                    </a:lnTo>
                    <a:lnTo>
                      <a:pt x="277" y="13"/>
                    </a:lnTo>
                    <a:lnTo>
                      <a:pt x="280" y="13"/>
                    </a:lnTo>
                    <a:lnTo>
                      <a:pt x="282" y="13"/>
                    </a:lnTo>
                    <a:lnTo>
                      <a:pt x="285" y="13"/>
                    </a:lnTo>
                    <a:lnTo>
                      <a:pt x="285" y="11"/>
                    </a:lnTo>
                    <a:lnTo>
                      <a:pt x="287" y="11"/>
                    </a:lnTo>
                    <a:lnTo>
                      <a:pt x="290" y="11"/>
                    </a:lnTo>
                    <a:lnTo>
                      <a:pt x="290" y="11"/>
                    </a:lnTo>
                    <a:lnTo>
                      <a:pt x="292" y="8"/>
                    </a:lnTo>
                    <a:lnTo>
                      <a:pt x="295" y="8"/>
                    </a:lnTo>
                    <a:lnTo>
                      <a:pt x="295" y="8"/>
                    </a:lnTo>
                    <a:lnTo>
                      <a:pt x="298" y="8"/>
                    </a:lnTo>
                    <a:lnTo>
                      <a:pt x="300" y="8"/>
                    </a:lnTo>
                    <a:lnTo>
                      <a:pt x="300" y="6"/>
                    </a:lnTo>
                    <a:lnTo>
                      <a:pt x="303" y="6"/>
                    </a:lnTo>
                    <a:lnTo>
                      <a:pt x="305" y="6"/>
                    </a:lnTo>
                    <a:lnTo>
                      <a:pt x="308" y="6"/>
                    </a:lnTo>
                    <a:lnTo>
                      <a:pt x="308" y="6"/>
                    </a:lnTo>
                    <a:lnTo>
                      <a:pt x="310" y="6"/>
                    </a:lnTo>
                    <a:lnTo>
                      <a:pt x="313" y="3"/>
                    </a:lnTo>
                    <a:lnTo>
                      <a:pt x="313" y="3"/>
                    </a:lnTo>
                    <a:lnTo>
                      <a:pt x="315" y="3"/>
                    </a:lnTo>
                    <a:lnTo>
                      <a:pt x="318" y="3"/>
                    </a:lnTo>
                    <a:lnTo>
                      <a:pt x="320" y="3"/>
                    </a:lnTo>
                    <a:lnTo>
                      <a:pt x="320" y="3"/>
                    </a:lnTo>
                    <a:lnTo>
                      <a:pt x="323" y="3"/>
                    </a:lnTo>
                    <a:lnTo>
                      <a:pt x="326" y="3"/>
                    </a:lnTo>
                    <a:lnTo>
                      <a:pt x="326" y="3"/>
                    </a:lnTo>
                    <a:lnTo>
                      <a:pt x="328" y="0"/>
                    </a:lnTo>
                    <a:lnTo>
                      <a:pt x="331" y="0"/>
                    </a:lnTo>
                    <a:lnTo>
                      <a:pt x="333" y="0"/>
                    </a:lnTo>
                    <a:lnTo>
                      <a:pt x="333" y="0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41" y="0"/>
                    </a:lnTo>
                    <a:lnTo>
                      <a:pt x="341" y="0"/>
                    </a:lnTo>
                    <a:lnTo>
                      <a:pt x="343" y="0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348" y="0"/>
                    </a:lnTo>
                    <a:lnTo>
                      <a:pt x="351" y="0"/>
                    </a:lnTo>
                    <a:lnTo>
                      <a:pt x="353" y="0"/>
                    </a:lnTo>
                    <a:lnTo>
                      <a:pt x="356" y="0"/>
                    </a:lnTo>
                    <a:lnTo>
                      <a:pt x="356" y="0"/>
                    </a:lnTo>
                    <a:lnTo>
                      <a:pt x="359" y="0"/>
                    </a:lnTo>
                    <a:lnTo>
                      <a:pt x="361" y="0"/>
                    </a:lnTo>
                    <a:lnTo>
                      <a:pt x="361" y="0"/>
                    </a:lnTo>
                    <a:lnTo>
                      <a:pt x="364" y="0"/>
                    </a:lnTo>
                    <a:lnTo>
                      <a:pt x="366" y="0"/>
                    </a:lnTo>
                    <a:lnTo>
                      <a:pt x="369" y="0"/>
                    </a:lnTo>
                    <a:lnTo>
                      <a:pt x="371" y="0"/>
                    </a:lnTo>
                    <a:lnTo>
                      <a:pt x="371" y="0"/>
                    </a:lnTo>
                    <a:lnTo>
                      <a:pt x="374" y="0"/>
                    </a:lnTo>
                    <a:lnTo>
                      <a:pt x="376" y="0"/>
                    </a:lnTo>
                    <a:lnTo>
                      <a:pt x="379" y="0"/>
                    </a:lnTo>
                    <a:lnTo>
                      <a:pt x="379" y="0"/>
                    </a:lnTo>
                    <a:lnTo>
                      <a:pt x="381" y="0"/>
                    </a:lnTo>
                    <a:lnTo>
                      <a:pt x="384" y="0"/>
                    </a:lnTo>
                    <a:lnTo>
                      <a:pt x="387" y="3"/>
                    </a:lnTo>
                    <a:lnTo>
                      <a:pt x="389" y="3"/>
                    </a:lnTo>
                    <a:lnTo>
                      <a:pt x="389" y="3"/>
                    </a:lnTo>
                    <a:lnTo>
                      <a:pt x="392" y="3"/>
                    </a:lnTo>
                    <a:lnTo>
                      <a:pt x="394" y="3"/>
                    </a:lnTo>
                    <a:lnTo>
                      <a:pt x="397" y="3"/>
                    </a:lnTo>
                    <a:lnTo>
                      <a:pt x="399" y="3"/>
                    </a:lnTo>
                    <a:lnTo>
                      <a:pt x="399" y="3"/>
                    </a:lnTo>
                    <a:lnTo>
                      <a:pt x="402" y="3"/>
                    </a:lnTo>
                    <a:lnTo>
                      <a:pt x="404" y="3"/>
                    </a:lnTo>
                    <a:lnTo>
                      <a:pt x="407" y="3"/>
                    </a:lnTo>
                    <a:lnTo>
                      <a:pt x="409" y="6"/>
                    </a:lnTo>
                    <a:lnTo>
                      <a:pt x="409" y="6"/>
                    </a:lnTo>
                    <a:lnTo>
                      <a:pt x="412" y="6"/>
                    </a:lnTo>
                    <a:lnTo>
                      <a:pt x="415" y="6"/>
                    </a:lnTo>
                    <a:lnTo>
                      <a:pt x="417" y="6"/>
                    </a:lnTo>
                    <a:lnTo>
                      <a:pt x="420" y="6"/>
                    </a:lnTo>
                    <a:lnTo>
                      <a:pt x="420" y="8"/>
                    </a:lnTo>
                    <a:lnTo>
                      <a:pt x="422" y="8"/>
                    </a:lnTo>
                    <a:lnTo>
                      <a:pt x="425" y="8"/>
                    </a:lnTo>
                    <a:lnTo>
                      <a:pt x="427" y="8"/>
                    </a:lnTo>
                    <a:lnTo>
                      <a:pt x="430" y="8"/>
                    </a:lnTo>
                    <a:lnTo>
                      <a:pt x="432" y="8"/>
                    </a:lnTo>
                    <a:lnTo>
                      <a:pt x="432" y="8"/>
                    </a:lnTo>
                    <a:lnTo>
                      <a:pt x="435" y="11"/>
                    </a:lnTo>
                    <a:lnTo>
                      <a:pt x="437" y="11"/>
                    </a:lnTo>
                    <a:lnTo>
                      <a:pt x="440" y="11"/>
                    </a:lnTo>
                    <a:lnTo>
                      <a:pt x="442" y="11"/>
                    </a:lnTo>
                    <a:lnTo>
                      <a:pt x="445" y="11"/>
                    </a:lnTo>
                    <a:lnTo>
                      <a:pt x="448" y="11"/>
                    </a:lnTo>
                    <a:lnTo>
                      <a:pt x="448" y="13"/>
                    </a:lnTo>
                    <a:lnTo>
                      <a:pt x="450" y="13"/>
                    </a:lnTo>
                    <a:lnTo>
                      <a:pt x="453" y="13"/>
                    </a:lnTo>
                    <a:lnTo>
                      <a:pt x="455" y="13"/>
                    </a:lnTo>
                    <a:lnTo>
                      <a:pt x="458" y="13"/>
                    </a:lnTo>
                    <a:lnTo>
                      <a:pt x="460" y="16"/>
                    </a:lnTo>
                    <a:lnTo>
                      <a:pt x="463" y="16"/>
                    </a:lnTo>
                    <a:lnTo>
                      <a:pt x="465" y="16"/>
                    </a:lnTo>
                    <a:lnTo>
                      <a:pt x="468" y="16"/>
                    </a:lnTo>
                    <a:lnTo>
                      <a:pt x="470" y="16"/>
                    </a:lnTo>
                    <a:lnTo>
                      <a:pt x="470" y="16"/>
                    </a:lnTo>
                    <a:lnTo>
                      <a:pt x="473" y="18"/>
                    </a:lnTo>
                    <a:lnTo>
                      <a:pt x="476" y="18"/>
                    </a:lnTo>
                    <a:lnTo>
                      <a:pt x="478" y="18"/>
                    </a:lnTo>
                    <a:lnTo>
                      <a:pt x="481" y="18"/>
                    </a:lnTo>
                    <a:lnTo>
                      <a:pt x="483" y="21"/>
                    </a:lnTo>
                    <a:lnTo>
                      <a:pt x="486" y="21"/>
                    </a:lnTo>
                    <a:lnTo>
                      <a:pt x="488" y="21"/>
                    </a:lnTo>
                    <a:lnTo>
                      <a:pt x="491" y="21"/>
                    </a:lnTo>
                    <a:lnTo>
                      <a:pt x="493" y="21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1" y="23"/>
                    </a:lnTo>
                    <a:lnTo>
                      <a:pt x="503" y="26"/>
                    </a:lnTo>
                    <a:lnTo>
                      <a:pt x="506" y="26"/>
                    </a:lnTo>
                    <a:lnTo>
                      <a:pt x="509" y="26"/>
                    </a:lnTo>
                    <a:lnTo>
                      <a:pt x="511" y="26"/>
                    </a:lnTo>
                    <a:lnTo>
                      <a:pt x="514" y="26"/>
                    </a:lnTo>
                    <a:lnTo>
                      <a:pt x="516" y="28"/>
                    </a:lnTo>
                    <a:lnTo>
                      <a:pt x="519" y="28"/>
                    </a:lnTo>
                    <a:lnTo>
                      <a:pt x="521" y="28"/>
                    </a:lnTo>
                    <a:lnTo>
                      <a:pt x="524" y="28"/>
                    </a:lnTo>
                    <a:lnTo>
                      <a:pt x="526" y="28"/>
                    </a:lnTo>
                    <a:lnTo>
                      <a:pt x="529" y="31"/>
                    </a:lnTo>
                    <a:lnTo>
                      <a:pt x="531" y="31"/>
                    </a:lnTo>
                    <a:lnTo>
                      <a:pt x="534" y="31"/>
                    </a:lnTo>
                    <a:lnTo>
                      <a:pt x="537" y="31"/>
                    </a:lnTo>
                    <a:lnTo>
                      <a:pt x="539" y="33"/>
                    </a:lnTo>
                    <a:lnTo>
                      <a:pt x="542" y="33"/>
                    </a:lnTo>
                    <a:lnTo>
                      <a:pt x="544" y="33"/>
                    </a:lnTo>
                    <a:lnTo>
                      <a:pt x="547" y="33"/>
                    </a:lnTo>
                    <a:lnTo>
                      <a:pt x="549" y="36"/>
                    </a:lnTo>
                    <a:lnTo>
                      <a:pt x="552" y="36"/>
                    </a:lnTo>
                    <a:lnTo>
                      <a:pt x="554" y="36"/>
                    </a:lnTo>
                    <a:lnTo>
                      <a:pt x="557" y="36"/>
                    </a:lnTo>
                    <a:lnTo>
                      <a:pt x="559" y="36"/>
                    </a:lnTo>
                    <a:lnTo>
                      <a:pt x="562" y="39"/>
                    </a:lnTo>
                    <a:lnTo>
                      <a:pt x="567" y="39"/>
                    </a:lnTo>
                    <a:lnTo>
                      <a:pt x="570" y="39"/>
                    </a:lnTo>
                    <a:lnTo>
                      <a:pt x="572" y="39"/>
                    </a:lnTo>
                    <a:lnTo>
                      <a:pt x="575" y="39"/>
                    </a:lnTo>
                    <a:lnTo>
                      <a:pt x="577" y="41"/>
                    </a:lnTo>
                    <a:lnTo>
                      <a:pt x="580" y="41"/>
                    </a:lnTo>
                    <a:lnTo>
                      <a:pt x="582" y="41"/>
                    </a:lnTo>
                    <a:lnTo>
                      <a:pt x="585" y="41"/>
                    </a:lnTo>
                    <a:lnTo>
                      <a:pt x="587" y="41"/>
                    </a:lnTo>
                    <a:lnTo>
                      <a:pt x="590" y="44"/>
                    </a:lnTo>
                    <a:lnTo>
                      <a:pt x="592" y="44"/>
                    </a:lnTo>
                    <a:lnTo>
                      <a:pt x="595" y="44"/>
                    </a:lnTo>
                    <a:lnTo>
                      <a:pt x="600" y="44"/>
                    </a:lnTo>
                    <a:lnTo>
                      <a:pt x="603" y="44"/>
                    </a:lnTo>
                    <a:lnTo>
                      <a:pt x="605" y="44"/>
                    </a:lnTo>
                    <a:lnTo>
                      <a:pt x="608" y="46"/>
                    </a:lnTo>
                    <a:lnTo>
                      <a:pt x="610" y="46"/>
                    </a:lnTo>
                    <a:lnTo>
                      <a:pt x="613" y="46"/>
                    </a:lnTo>
                    <a:lnTo>
                      <a:pt x="615" y="46"/>
                    </a:lnTo>
                    <a:lnTo>
                      <a:pt x="618" y="46"/>
                    </a:lnTo>
                    <a:lnTo>
                      <a:pt x="623" y="46"/>
                    </a:lnTo>
                    <a:lnTo>
                      <a:pt x="625" y="46"/>
                    </a:lnTo>
                    <a:lnTo>
                      <a:pt x="628" y="49"/>
                    </a:lnTo>
                    <a:lnTo>
                      <a:pt x="631" y="49"/>
                    </a:lnTo>
                    <a:lnTo>
                      <a:pt x="633" y="49"/>
                    </a:lnTo>
                    <a:lnTo>
                      <a:pt x="636" y="49"/>
                    </a:lnTo>
                    <a:lnTo>
                      <a:pt x="641" y="49"/>
                    </a:lnTo>
                    <a:lnTo>
                      <a:pt x="643" y="49"/>
                    </a:lnTo>
                    <a:lnTo>
                      <a:pt x="646" y="51"/>
                    </a:lnTo>
                    <a:lnTo>
                      <a:pt x="648" y="51"/>
                    </a:lnTo>
                    <a:lnTo>
                      <a:pt x="651" y="51"/>
                    </a:lnTo>
                    <a:lnTo>
                      <a:pt x="653" y="51"/>
                    </a:lnTo>
                    <a:lnTo>
                      <a:pt x="659" y="51"/>
                    </a:lnTo>
                    <a:lnTo>
                      <a:pt x="661" y="51"/>
                    </a:lnTo>
                    <a:lnTo>
                      <a:pt x="664" y="51"/>
                    </a:lnTo>
                    <a:lnTo>
                      <a:pt x="666" y="51"/>
                    </a:lnTo>
                    <a:lnTo>
                      <a:pt x="669" y="51"/>
                    </a:lnTo>
                    <a:lnTo>
                      <a:pt x="674" y="51"/>
                    </a:lnTo>
                    <a:lnTo>
                      <a:pt x="676" y="54"/>
                    </a:lnTo>
                    <a:lnTo>
                      <a:pt x="679" y="54"/>
                    </a:lnTo>
                    <a:lnTo>
                      <a:pt x="681" y="54"/>
                    </a:lnTo>
                    <a:lnTo>
                      <a:pt x="684" y="54"/>
                    </a:lnTo>
                    <a:lnTo>
                      <a:pt x="689" y="54"/>
                    </a:lnTo>
                    <a:lnTo>
                      <a:pt x="692" y="54"/>
                    </a:lnTo>
                    <a:lnTo>
                      <a:pt x="694" y="54"/>
                    </a:lnTo>
                    <a:lnTo>
                      <a:pt x="697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7" y="54"/>
                    </a:lnTo>
                    <a:lnTo>
                      <a:pt x="709" y="54"/>
                    </a:lnTo>
                    <a:lnTo>
                      <a:pt x="714" y="54"/>
                    </a:lnTo>
                    <a:lnTo>
                      <a:pt x="717" y="54"/>
                    </a:lnTo>
                    <a:lnTo>
                      <a:pt x="720" y="54"/>
                    </a:lnTo>
                    <a:lnTo>
                      <a:pt x="722" y="54"/>
                    </a:lnTo>
                    <a:lnTo>
                      <a:pt x="727" y="54"/>
                    </a:lnTo>
                    <a:lnTo>
                      <a:pt x="730" y="54"/>
                    </a:lnTo>
                    <a:lnTo>
                      <a:pt x="732" y="54"/>
                    </a:lnTo>
                    <a:lnTo>
                      <a:pt x="737" y="54"/>
                    </a:lnTo>
                    <a:lnTo>
                      <a:pt x="740" y="54"/>
                    </a:lnTo>
                    <a:lnTo>
                      <a:pt x="742" y="54"/>
                    </a:lnTo>
                    <a:lnTo>
                      <a:pt x="745" y="54"/>
                    </a:lnTo>
                    <a:lnTo>
                      <a:pt x="750" y="54"/>
                    </a:lnTo>
                    <a:lnTo>
                      <a:pt x="753" y="54"/>
                    </a:lnTo>
                    <a:lnTo>
                      <a:pt x="755" y="54"/>
                    </a:lnTo>
                    <a:lnTo>
                      <a:pt x="758" y="54"/>
                    </a:lnTo>
                    <a:lnTo>
                      <a:pt x="763" y="54"/>
                    </a:lnTo>
                    <a:lnTo>
                      <a:pt x="765" y="54"/>
                    </a:lnTo>
                    <a:lnTo>
                      <a:pt x="768" y="54"/>
                    </a:lnTo>
                    <a:lnTo>
                      <a:pt x="773" y="54"/>
                    </a:lnTo>
                    <a:lnTo>
                      <a:pt x="775" y="54"/>
                    </a:lnTo>
                    <a:lnTo>
                      <a:pt x="778" y="54"/>
                    </a:lnTo>
                    <a:lnTo>
                      <a:pt x="781" y="54"/>
                    </a:lnTo>
                    <a:lnTo>
                      <a:pt x="786" y="54"/>
                    </a:lnTo>
                    <a:lnTo>
                      <a:pt x="788" y="54"/>
                    </a:lnTo>
                    <a:lnTo>
                      <a:pt x="791" y="54"/>
                    </a:lnTo>
                    <a:lnTo>
                      <a:pt x="796" y="54"/>
                    </a:lnTo>
                    <a:lnTo>
                      <a:pt x="798" y="54"/>
                    </a:lnTo>
                    <a:lnTo>
                      <a:pt x="801" y="54"/>
                    </a:lnTo>
                    <a:lnTo>
                      <a:pt x="806" y="54"/>
                    </a:lnTo>
                    <a:lnTo>
                      <a:pt x="809" y="54"/>
                    </a:lnTo>
                    <a:lnTo>
                      <a:pt x="811" y="54"/>
                    </a:lnTo>
                    <a:lnTo>
                      <a:pt x="816" y="54"/>
                    </a:lnTo>
                    <a:lnTo>
                      <a:pt x="819" y="51"/>
                    </a:lnTo>
                    <a:lnTo>
                      <a:pt x="821" y="51"/>
                    </a:lnTo>
                    <a:lnTo>
                      <a:pt x="824" y="51"/>
                    </a:lnTo>
                    <a:lnTo>
                      <a:pt x="829" y="51"/>
                    </a:lnTo>
                    <a:lnTo>
                      <a:pt x="831" y="51"/>
                    </a:lnTo>
                    <a:lnTo>
                      <a:pt x="834" y="51"/>
                    </a:lnTo>
                    <a:lnTo>
                      <a:pt x="839" y="51"/>
                    </a:lnTo>
                    <a:lnTo>
                      <a:pt x="842" y="51"/>
                    </a:lnTo>
                    <a:lnTo>
                      <a:pt x="844" y="51"/>
                    </a:lnTo>
                    <a:lnTo>
                      <a:pt x="849" y="51"/>
                    </a:lnTo>
                    <a:lnTo>
                      <a:pt x="852" y="51"/>
                    </a:lnTo>
                    <a:lnTo>
                      <a:pt x="854" y="51"/>
                    </a:lnTo>
                    <a:lnTo>
                      <a:pt x="859" y="51"/>
                    </a:lnTo>
                    <a:lnTo>
                      <a:pt x="862" y="51"/>
                    </a:lnTo>
                    <a:lnTo>
                      <a:pt x="864" y="51"/>
                    </a:lnTo>
                    <a:lnTo>
                      <a:pt x="870" y="51"/>
                    </a:lnTo>
                    <a:lnTo>
                      <a:pt x="872" y="51"/>
                    </a:lnTo>
                    <a:lnTo>
                      <a:pt x="875" y="51"/>
                    </a:lnTo>
                    <a:lnTo>
                      <a:pt x="880" y="51"/>
                    </a:lnTo>
                    <a:lnTo>
                      <a:pt x="882" y="51"/>
                    </a:lnTo>
                    <a:lnTo>
                      <a:pt x="885" y="51"/>
                    </a:lnTo>
                    <a:lnTo>
                      <a:pt x="890" y="51"/>
                    </a:lnTo>
                    <a:lnTo>
                      <a:pt x="892" y="51"/>
                    </a:lnTo>
                    <a:lnTo>
                      <a:pt x="895" y="51"/>
                    </a:lnTo>
                    <a:lnTo>
                      <a:pt x="900" y="51"/>
                    </a:lnTo>
                    <a:lnTo>
                      <a:pt x="903" y="51"/>
                    </a:lnTo>
                    <a:lnTo>
                      <a:pt x="905" y="51"/>
                    </a:lnTo>
                    <a:lnTo>
                      <a:pt x="910" y="51"/>
                    </a:lnTo>
                    <a:lnTo>
                      <a:pt x="913" y="51"/>
                    </a:lnTo>
                    <a:lnTo>
                      <a:pt x="915" y="51"/>
                    </a:lnTo>
                    <a:lnTo>
                      <a:pt x="920" y="51"/>
                    </a:lnTo>
                    <a:lnTo>
                      <a:pt x="923" y="49"/>
                    </a:lnTo>
                    <a:lnTo>
                      <a:pt x="925" y="49"/>
                    </a:lnTo>
                    <a:lnTo>
                      <a:pt x="931" y="49"/>
                    </a:lnTo>
                    <a:lnTo>
                      <a:pt x="933" y="49"/>
                    </a:lnTo>
                    <a:lnTo>
                      <a:pt x="936" y="49"/>
                    </a:lnTo>
                    <a:lnTo>
                      <a:pt x="941" y="49"/>
                    </a:lnTo>
                    <a:lnTo>
                      <a:pt x="943" y="49"/>
                    </a:lnTo>
                    <a:lnTo>
                      <a:pt x="946" y="49"/>
                    </a:lnTo>
                    <a:lnTo>
                      <a:pt x="951" y="49"/>
                    </a:lnTo>
                    <a:lnTo>
                      <a:pt x="953" y="49"/>
                    </a:lnTo>
                    <a:lnTo>
                      <a:pt x="956" y="49"/>
                    </a:lnTo>
                    <a:lnTo>
                      <a:pt x="961" y="49"/>
                    </a:lnTo>
                    <a:lnTo>
                      <a:pt x="964" y="49"/>
                    </a:lnTo>
                    <a:lnTo>
                      <a:pt x="966" y="49"/>
                    </a:lnTo>
                    <a:lnTo>
                      <a:pt x="971" y="49"/>
                    </a:lnTo>
                    <a:lnTo>
                      <a:pt x="974" y="49"/>
                    </a:lnTo>
                    <a:lnTo>
                      <a:pt x="976" y="49"/>
                    </a:lnTo>
                    <a:lnTo>
                      <a:pt x="981" y="49"/>
                    </a:lnTo>
                    <a:lnTo>
                      <a:pt x="984" y="49"/>
                    </a:lnTo>
                    <a:lnTo>
                      <a:pt x="986" y="49"/>
                    </a:lnTo>
                    <a:lnTo>
                      <a:pt x="992" y="49"/>
                    </a:lnTo>
                    <a:lnTo>
                      <a:pt x="994" y="49"/>
                    </a:lnTo>
                    <a:lnTo>
                      <a:pt x="999" y="51"/>
                    </a:lnTo>
                    <a:lnTo>
                      <a:pt x="1002" y="51"/>
                    </a:lnTo>
                    <a:lnTo>
                      <a:pt x="1004" y="51"/>
                    </a:lnTo>
                    <a:lnTo>
                      <a:pt x="1009" y="51"/>
                    </a:lnTo>
                    <a:lnTo>
                      <a:pt x="1012" y="51"/>
                    </a:lnTo>
                    <a:lnTo>
                      <a:pt x="1014" y="51"/>
                    </a:lnTo>
                    <a:lnTo>
                      <a:pt x="1020" y="51"/>
                    </a:lnTo>
                    <a:lnTo>
                      <a:pt x="1022" y="51"/>
                    </a:lnTo>
                    <a:lnTo>
                      <a:pt x="1027" y="51"/>
                    </a:lnTo>
                    <a:lnTo>
                      <a:pt x="1030" y="51"/>
                    </a:lnTo>
                    <a:lnTo>
                      <a:pt x="1032" y="51"/>
                    </a:lnTo>
                    <a:lnTo>
                      <a:pt x="1037" y="51"/>
                    </a:lnTo>
                    <a:lnTo>
                      <a:pt x="1040" y="51"/>
                    </a:lnTo>
                    <a:lnTo>
                      <a:pt x="1045" y="51"/>
                    </a:lnTo>
                    <a:lnTo>
                      <a:pt x="1047" y="51"/>
                    </a:lnTo>
                    <a:lnTo>
                      <a:pt x="1050" y="51"/>
                    </a:lnTo>
                    <a:lnTo>
                      <a:pt x="1055" y="51"/>
                    </a:lnTo>
                    <a:lnTo>
                      <a:pt x="1058" y="51"/>
                    </a:lnTo>
                    <a:lnTo>
                      <a:pt x="1063" y="51"/>
                    </a:lnTo>
                    <a:lnTo>
                      <a:pt x="1065" y="51"/>
                    </a:lnTo>
                    <a:lnTo>
                      <a:pt x="1068" y="51"/>
                    </a:lnTo>
                    <a:lnTo>
                      <a:pt x="1073" y="51"/>
                    </a:lnTo>
                    <a:lnTo>
                      <a:pt x="1075" y="51"/>
                    </a:lnTo>
                    <a:lnTo>
                      <a:pt x="1081" y="51"/>
                    </a:lnTo>
                    <a:lnTo>
                      <a:pt x="1083" y="51"/>
                    </a:lnTo>
                    <a:lnTo>
                      <a:pt x="1088" y="51"/>
                    </a:lnTo>
                    <a:lnTo>
                      <a:pt x="1091" y="51"/>
                    </a:lnTo>
                    <a:lnTo>
                      <a:pt x="1093" y="51"/>
                    </a:lnTo>
                    <a:lnTo>
                      <a:pt x="1098" y="51"/>
                    </a:lnTo>
                    <a:lnTo>
                      <a:pt x="1101" y="51"/>
                    </a:lnTo>
                    <a:lnTo>
                      <a:pt x="1103" y="54"/>
                    </a:lnTo>
                    <a:lnTo>
                      <a:pt x="1108" y="54"/>
                    </a:lnTo>
                    <a:lnTo>
                      <a:pt x="1111" y="54"/>
                    </a:lnTo>
                    <a:lnTo>
                      <a:pt x="1116" y="54"/>
                    </a:lnTo>
                    <a:lnTo>
                      <a:pt x="1119" y="54"/>
                    </a:lnTo>
                    <a:lnTo>
                      <a:pt x="1121" y="54"/>
                    </a:lnTo>
                    <a:lnTo>
                      <a:pt x="1126" y="54"/>
                    </a:lnTo>
                    <a:lnTo>
                      <a:pt x="1129" y="54"/>
                    </a:lnTo>
                    <a:lnTo>
                      <a:pt x="1134" y="54"/>
                    </a:lnTo>
                    <a:lnTo>
                      <a:pt x="1136" y="56"/>
                    </a:lnTo>
                    <a:lnTo>
                      <a:pt x="1139" y="56"/>
                    </a:lnTo>
                    <a:lnTo>
                      <a:pt x="1144" y="56"/>
                    </a:lnTo>
                    <a:lnTo>
                      <a:pt x="1147" y="56"/>
                    </a:lnTo>
                    <a:lnTo>
                      <a:pt x="1149" y="56"/>
                    </a:lnTo>
                    <a:lnTo>
                      <a:pt x="1154" y="56"/>
                    </a:lnTo>
                    <a:lnTo>
                      <a:pt x="1157" y="56"/>
                    </a:lnTo>
                    <a:lnTo>
                      <a:pt x="1162" y="59"/>
                    </a:lnTo>
                    <a:lnTo>
                      <a:pt x="1164" y="59"/>
                    </a:lnTo>
                    <a:lnTo>
                      <a:pt x="1167" y="59"/>
                    </a:lnTo>
                    <a:lnTo>
                      <a:pt x="1172" y="59"/>
                    </a:lnTo>
                    <a:lnTo>
                      <a:pt x="1175" y="59"/>
                    </a:lnTo>
                    <a:lnTo>
                      <a:pt x="1177" y="59"/>
                    </a:lnTo>
                    <a:lnTo>
                      <a:pt x="1182" y="61"/>
                    </a:lnTo>
                    <a:lnTo>
                      <a:pt x="1185" y="61"/>
                    </a:lnTo>
                    <a:lnTo>
                      <a:pt x="1187" y="61"/>
                    </a:lnTo>
                    <a:lnTo>
                      <a:pt x="1192" y="61"/>
                    </a:lnTo>
                    <a:lnTo>
                      <a:pt x="1195" y="61"/>
                    </a:lnTo>
                    <a:lnTo>
                      <a:pt x="1200" y="64"/>
                    </a:lnTo>
                    <a:lnTo>
                      <a:pt x="1203" y="64"/>
                    </a:lnTo>
                    <a:lnTo>
                      <a:pt x="1205" y="64"/>
                    </a:lnTo>
                    <a:lnTo>
                      <a:pt x="1210" y="64"/>
                    </a:lnTo>
                    <a:lnTo>
                      <a:pt x="1213" y="64"/>
                    </a:lnTo>
                    <a:lnTo>
                      <a:pt x="1215" y="67"/>
                    </a:lnTo>
                    <a:lnTo>
                      <a:pt x="1220" y="67"/>
                    </a:lnTo>
                    <a:lnTo>
                      <a:pt x="1223" y="67"/>
                    </a:lnTo>
                    <a:lnTo>
                      <a:pt x="1228" y="67"/>
                    </a:lnTo>
                    <a:lnTo>
                      <a:pt x="1230" y="67"/>
                    </a:lnTo>
                    <a:lnTo>
                      <a:pt x="1233" y="69"/>
                    </a:lnTo>
                    <a:lnTo>
                      <a:pt x="1238" y="69"/>
                    </a:lnTo>
                    <a:lnTo>
                      <a:pt x="1241" y="69"/>
                    </a:lnTo>
                    <a:lnTo>
                      <a:pt x="1243" y="69"/>
                    </a:lnTo>
                    <a:lnTo>
                      <a:pt x="1248" y="72"/>
                    </a:lnTo>
                    <a:lnTo>
                      <a:pt x="1251" y="72"/>
                    </a:lnTo>
                    <a:lnTo>
                      <a:pt x="1253" y="72"/>
                    </a:lnTo>
                    <a:lnTo>
                      <a:pt x="1258" y="72"/>
                    </a:lnTo>
                    <a:lnTo>
                      <a:pt x="1261" y="72"/>
                    </a:lnTo>
                    <a:lnTo>
                      <a:pt x="1266" y="74"/>
                    </a:lnTo>
                    <a:lnTo>
                      <a:pt x="1269" y="74"/>
                    </a:lnTo>
                    <a:lnTo>
                      <a:pt x="1271" y="74"/>
                    </a:lnTo>
                    <a:lnTo>
                      <a:pt x="1276" y="74"/>
                    </a:lnTo>
                    <a:lnTo>
                      <a:pt x="1279" y="77"/>
                    </a:lnTo>
                    <a:lnTo>
                      <a:pt x="1281" y="77"/>
                    </a:lnTo>
                    <a:lnTo>
                      <a:pt x="1286" y="77"/>
                    </a:lnTo>
                    <a:lnTo>
                      <a:pt x="1289" y="79"/>
                    </a:lnTo>
                    <a:lnTo>
                      <a:pt x="1291" y="79"/>
                    </a:lnTo>
                    <a:lnTo>
                      <a:pt x="1297" y="79"/>
                    </a:lnTo>
                    <a:lnTo>
                      <a:pt x="1299" y="79"/>
                    </a:lnTo>
                    <a:lnTo>
                      <a:pt x="1304" y="82"/>
                    </a:lnTo>
                    <a:lnTo>
                      <a:pt x="1307" y="82"/>
                    </a:lnTo>
                    <a:lnTo>
                      <a:pt x="1309" y="82"/>
                    </a:lnTo>
                    <a:lnTo>
                      <a:pt x="1314" y="82"/>
                    </a:lnTo>
                    <a:lnTo>
                      <a:pt x="1317" y="84"/>
                    </a:lnTo>
                    <a:lnTo>
                      <a:pt x="1322" y="84"/>
                    </a:lnTo>
                    <a:lnTo>
                      <a:pt x="1325" y="84"/>
                    </a:lnTo>
                    <a:lnTo>
                      <a:pt x="1327" y="84"/>
                    </a:lnTo>
                    <a:lnTo>
                      <a:pt x="1332" y="87"/>
                    </a:lnTo>
                    <a:lnTo>
                      <a:pt x="1335" y="87"/>
                    </a:lnTo>
                    <a:lnTo>
                      <a:pt x="1337" y="87"/>
                    </a:lnTo>
                    <a:lnTo>
                      <a:pt x="1342" y="89"/>
                    </a:lnTo>
                    <a:lnTo>
                      <a:pt x="1345" y="89"/>
                    </a:lnTo>
                    <a:lnTo>
                      <a:pt x="1350" y="89"/>
                    </a:lnTo>
                    <a:lnTo>
                      <a:pt x="1353" y="89"/>
                    </a:lnTo>
                    <a:lnTo>
                      <a:pt x="1355" y="92"/>
                    </a:lnTo>
                    <a:lnTo>
                      <a:pt x="1360" y="92"/>
                    </a:lnTo>
                    <a:lnTo>
                      <a:pt x="1363" y="92"/>
                    </a:lnTo>
                    <a:lnTo>
                      <a:pt x="1368" y="94"/>
                    </a:lnTo>
                    <a:lnTo>
                      <a:pt x="1370" y="94"/>
                    </a:lnTo>
                    <a:lnTo>
                      <a:pt x="1373" y="94"/>
                    </a:lnTo>
                    <a:lnTo>
                      <a:pt x="1378" y="97"/>
                    </a:lnTo>
                    <a:lnTo>
                      <a:pt x="1380" y="97"/>
                    </a:lnTo>
                    <a:lnTo>
                      <a:pt x="1383" y="97"/>
                    </a:lnTo>
                    <a:lnTo>
                      <a:pt x="1388" y="100"/>
                    </a:lnTo>
                    <a:lnTo>
                      <a:pt x="1391" y="100"/>
                    </a:lnTo>
                    <a:lnTo>
                      <a:pt x="1396" y="100"/>
                    </a:lnTo>
                    <a:lnTo>
                      <a:pt x="1398" y="100"/>
                    </a:lnTo>
                    <a:lnTo>
                      <a:pt x="1401" y="102"/>
                    </a:lnTo>
                    <a:lnTo>
                      <a:pt x="1406" y="102"/>
                    </a:lnTo>
                    <a:lnTo>
                      <a:pt x="1408" y="102"/>
                    </a:lnTo>
                    <a:lnTo>
                      <a:pt x="1414" y="105"/>
                    </a:lnTo>
                    <a:lnTo>
                      <a:pt x="1416" y="105"/>
                    </a:lnTo>
                    <a:lnTo>
                      <a:pt x="1419" y="105"/>
                    </a:lnTo>
                    <a:lnTo>
                      <a:pt x="1424" y="107"/>
                    </a:lnTo>
                    <a:lnTo>
                      <a:pt x="1426" y="107"/>
                    </a:lnTo>
                    <a:lnTo>
                      <a:pt x="1431" y="107"/>
                    </a:lnTo>
                    <a:lnTo>
                      <a:pt x="1434" y="110"/>
                    </a:lnTo>
                    <a:lnTo>
                      <a:pt x="1436" y="110"/>
                    </a:lnTo>
                    <a:lnTo>
                      <a:pt x="1441" y="110"/>
                    </a:lnTo>
                    <a:lnTo>
                      <a:pt x="1444" y="112"/>
                    </a:lnTo>
                    <a:lnTo>
                      <a:pt x="1447" y="112"/>
                    </a:lnTo>
                    <a:lnTo>
                      <a:pt x="1452" y="112"/>
                    </a:lnTo>
                    <a:lnTo>
                      <a:pt x="1454" y="115"/>
                    </a:lnTo>
                    <a:lnTo>
                      <a:pt x="1459" y="115"/>
                    </a:lnTo>
                    <a:lnTo>
                      <a:pt x="1462" y="115"/>
                    </a:lnTo>
                    <a:lnTo>
                      <a:pt x="1467" y="117"/>
                    </a:lnTo>
                    <a:lnTo>
                      <a:pt x="1469" y="117"/>
                    </a:lnTo>
                    <a:lnTo>
                      <a:pt x="1472" y="120"/>
                    </a:lnTo>
                    <a:lnTo>
                      <a:pt x="1477" y="120"/>
                    </a:lnTo>
                    <a:lnTo>
                      <a:pt x="1480" y="120"/>
                    </a:lnTo>
                    <a:lnTo>
                      <a:pt x="1485" y="122"/>
                    </a:lnTo>
                    <a:lnTo>
                      <a:pt x="1487" y="122"/>
                    </a:lnTo>
                    <a:lnTo>
                      <a:pt x="1490" y="122"/>
                    </a:lnTo>
                    <a:lnTo>
                      <a:pt x="1495" y="125"/>
                    </a:lnTo>
                    <a:lnTo>
                      <a:pt x="1497" y="125"/>
                    </a:lnTo>
                    <a:lnTo>
                      <a:pt x="1502" y="125"/>
                    </a:lnTo>
                    <a:lnTo>
                      <a:pt x="1505" y="128"/>
                    </a:lnTo>
                    <a:lnTo>
                      <a:pt x="1508" y="128"/>
                    </a:lnTo>
                    <a:lnTo>
                      <a:pt x="1513" y="130"/>
                    </a:lnTo>
                    <a:lnTo>
                      <a:pt x="1515" y="130"/>
                    </a:lnTo>
                    <a:lnTo>
                      <a:pt x="1520" y="130"/>
                    </a:lnTo>
                    <a:lnTo>
                      <a:pt x="1523" y="133"/>
                    </a:lnTo>
                    <a:lnTo>
                      <a:pt x="1525" y="133"/>
                    </a:lnTo>
                    <a:lnTo>
                      <a:pt x="1530" y="133"/>
                    </a:lnTo>
                    <a:lnTo>
                      <a:pt x="1533" y="135"/>
                    </a:lnTo>
                    <a:lnTo>
                      <a:pt x="1538" y="135"/>
                    </a:lnTo>
                    <a:lnTo>
                      <a:pt x="1541" y="138"/>
                    </a:lnTo>
                    <a:lnTo>
                      <a:pt x="1543" y="138"/>
                    </a:lnTo>
                    <a:lnTo>
                      <a:pt x="1548" y="138"/>
                    </a:lnTo>
                    <a:lnTo>
                      <a:pt x="1551" y="140"/>
                    </a:lnTo>
                    <a:lnTo>
                      <a:pt x="1556" y="140"/>
                    </a:lnTo>
                    <a:lnTo>
                      <a:pt x="1558" y="140"/>
                    </a:lnTo>
                    <a:lnTo>
                      <a:pt x="1563" y="143"/>
                    </a:lnTo>
                    <a:lnTo>
                      <a:pt x="1566" y="143"/>
                    </a:lnTo>
                    <a:lnTo>
                      <a:pt x="1569" y="145"/>
                    </a:lnTo>
                    <a:lnTo>
                      <a:pt x="1574" y="145"/>
                    </a:lnTo>
                    <a:lnTo>
                      <a:pt x="1576" y="145"/>
                    </a:lnTo>
                    <a:lnTo>
                      <a:pt x="1581" y="148"/>
                    </a:lnTo>
                    <a:lnTo>
                      <a:pt x="1584" y="148"/>
                    </a:lnTo>
                    <a:lnTo>
                      <a:pt x="1586" y="150"/>
                    </a:lnTo>
                    <a:lnTo>
                      <a:pt x="1591" y="150"/>
                    </a:lnTo>
                    <a:lnTo>
                      <a:pt x="1594" y="150"/>
                    </a:lnTo>
                    <a:lnTo>
                      <a:pt x="1599" y="153"/>
                    </a:lnTo>
                    <a:lnTo>
                      <a:pt x="1602" y="153"/>
                    </a:lnTo>
                    <a:lnTo>
                      <a:pt x="1607" y="153"/>
                    </a:lnTo>
                    <a:lnTo>
                      <a:pt x="1609" y="155"/>
                    </a:lnTo>
                    <a:lnTo>
                      <a:pt x="1612" y="155"/>
                    </a:lnTo>
                    <a:lnTo>
                      <a:pt x="1617" y="158"/>
                    </a:lnTo>
                    <a:lnTo>
                      <a:pt x="1619" y="158"/>
                    </a:lnTo>
                    <a:lnTo>
                      <a:pt x="1625" y="158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7" name="Freeform 3127"/>
              <p:cNvSpPr>
                <a:spLocks/>
              </p:cNvSpPr>
              <p:nvPr/>
            </p:nvSpPr>
            <p:spPr bwMode="auto">
              <a:xfrm>
                <a:off x="2775" y="1751"/>
                <a:ext cx="1085" cy="1240"/>
              </a:xfrm>
              <a:custGeom>
                <a:avLst/>
                <a:gdLst>
                  <a:gd name="T0" fmla="*/ 15 w 1085"/>
                  <a:gd name="T1" fmla="*/ 2 h 1240"/>
                  <a:gd name="T2" fmla="*/ 33 w 1085"/>
                  <a:gd name="T3" fmla="*/ 7 h 1240"/>
                  <a:gd name="T4" fmla="*/ 50 w 1085"/>
                  <a:gd name="T5" fmla="*/ 12 h 1240"/>
                  <a:gd name="T6" fmla="*/ 68 w 1085"/>
                  <a:gd name="T7" fmla="*/ 17 h 1240"/>
                  <a:gd name="T8" fmla="*/ 86 w 1085"/>
                  <a:gd name="T9" fmla="*/ 22 h 1240"/>
                  <a:gd name="T10" fmla="*/ 106 w 1085"/>
                  <a:gd name="T11" fmla="*/ 28 h 1240"/>
                  <a:gd name="T12" fmla="*/ 124 w 1085"/>
                  <a:gd name="T13" fmla="*/ 35 h 1240"/>
                  <a:gd name="T14" fmla="*/ 142 w 1085"/>
                  <a:gd name="T15" fmla="*/ 40 h 1240"/>
                  <a:gd name="T16" fmla="*/ 162 w 1085"/>
                  <a:gd name="T17" fmla="*/ 45 h 1240"/>
                  <a:gd name="T18" fmla="*/ 180 w 1085"/>
                  <a:gd name="T19" fmla="*/ 50 h 1240"/>
                  <a:gd name="T20" fmla="*/ 198 w 1085"/>
                  <a:gd name="T21" fmla="*/ 55 h 1240"/>
                  <a:gd name="T22" fmla="*/ 218 w 1085"/>
                  <a:gd name="T23" fmla="*/ 63 h 1240"/>
                  <a:gd name="T24" fmla="*/ 236 w 1085"/>
                  <a:gd name="T25" fmla="*/ 68 h 1240"/>
                  <a:gd name="T26" fmla="*/ 256 w 1085"/>
                  <a:gd name="T27" fmla="*/ 73 h 1240"/>
                  <a:gd name="T28" fmla="*/ 274 w 1085"/>
                  <a:gd name="T29" fmla="*/ 81 h 1240"/>
                  <a:gd name="T30" fmla="*/ 294 w 1085"/>
                  <a:gd name="T31" fmla="*/ 86 h 1240"/>
                  <a:gd name="T32" fmla="*/ 312 w 1085"/>
                  <a:gd name="T33" fmla="*/ 91 h 1240"/>
                  <a:gd name="T34" fmla="*/ 333 w 1085"/>
                  <a:gd name="T35" fmla="*/ 99 h 1240"/>
                  <a:gd name="T36" fmla="*/ 350 w 1085"/>
                  <a:gd name="T37" fmla="*/ 104 h 1240"/>
                  <a:gd name="T38" fmla="*/ 371 w 1085"/>
                  <a:gd name="T39" fmla="*/ 109 h 1240"/>
                  <a:gd name="T40" fmla="*/ 391 w 1085"/>
                  <a:gd name="T41" fmla="*/ 116 h 1240"/>
                  <a:gd name="T42" fmla="*/ 409 w 1085"/>
                  <a:gd name="T43" fmla="*/ 122 h 1240"/>
                  <a:gd name="T44" fmla="*/ 429 w 1085"/>
                  <a:gd name="T45" fmla="*/ 129 h 1240"/>
                  <a:gd name="T46" fmla="*/ 449 w 1085"/>
                  <a:gd name="T47" fmla="*/ 137 h 1240"/>
                  <a:gd name="T48" fmla="*/ 470 w 1085"/>
                  <a:gd name="T49" fmla="*/ 142 h 1240"/>
                  <a:gd name="T50" fmla="*/ 488 w 1085"/>
                  <a:gd name="T51" fmla="*/ 150 h 1240"/>
                  <a:gd name="T52" fmla="*/ 508 w 1085"/>
                  <a:gd name="T53" fmla="*/ 155 h 1240"/>
                  <a:gd name="T54" fmla="*/ 528 w 1085"/>
                  <a:gd name="T55" fmla="*/ 162 h 1240"/>
                  <a:gd name="T56" fmla="*/ 546 w 1085"/>
                  <a:gd name="T57" fmla="*/ 170 h 1240"/>
                  <a:gd name="T58" fmla="*/ 566 w 1085"/>
                  <a:gd name="T59" fmla="*/ 177 h 1240"/>
                  <a:gd name="T60" fmla="*/ 587 w 1085"/>
                  <a:gd name="T61" fmla="*/ 183 h 1240"/>
                  <a:gd name="T62" fmla="*/ 607 w 1085"/>
                  <a:gd name="T63" fmla="*/ 190 h 1240"/>
                  <a:gd name="T64" fmla="*/ 627 w 1085"/>
                  <a:gd name="T65" fmla="*/ 198 h 1240"/>
                  <a:gd name="T66" fmla="*/ 645 w 1085"/>
                  <a:gd name="T67" fmla="*/ 205 h 1240"/>
                  <a:gd name="T68" fmla="*/ 666 w 1085"/>
                  <a:gd name="T69" fmla="*/ 213 h 1240"/>
                  <a:gd name="T70" fmla="*/ 686 w 1085"/>
                  <a:gd name="T71" fmla="*/ 223 h 1240"/>
                  <a:gd name="T72" fmla="*/ 706 w 1085"/>
                  <a:gd name="T73" fmla="*/ 231 h 1240"/>
                  <a:gd name="T74" fmla="*/ 724 w 1085"/>
                  <a:gd name="T75" fmla="*/ 238 h 1240"/>
                  <a:gd name="T76" fmla="*/ 744 w 1085"/>
                  <a:gd name="T77" fmla="*/ 249 h 1240"/>
                  <a:gd name="T78" fmla="*/ 765 w 1085"/>
                  <a:gd name="T79" fmla="*/ 256 h 1240"/>
                  <a:gd name="T80" fmla="*/ 785 w 1085"/>
                  <a:gd name="T81" fmla="*/ 266 h 1240"/>
                  <a:gd name="T82" fmla="*/ 803 w 1085"/>
                  <a:gd name="T83" fmla="*/ 277 h 1240"/>
                  <a:gd name="T84" fmla="*/ 823 w 1085"/>
                  <a:gd name="T85" fmla="*/ 284 h 1240"/>
                  <a:gd name="T86" fmla="*/ 843 w 1085"/>
                  <a:gd name="T87" fmla="*/ 294 h 1240"/>
                  <a:gd name="T88" fmla="*/ 861 w 1085"/>
                  <a:gd name="T89" fmla="*/ 305 h 1240"/>
                  <a:gd name="T90" fmla="*/ 882 w 1085"/>
                  <a:gd name="T91" fmla="*/ 315 h 1240"/>
                  <a:gd name="T92" fmla="*/ 902 w 1085"/>
                  <a:gd name="T93" fmla="*/ 327 h 1240"/>
                  <a:gd name="T94" fmla="*/ 920 w 1085"/>
                  <a:gd name="T95" fmla="*/ 340 h 1240"/>
                  <a:gd name="T96" fmla="*/ 940 w 1085"/>
                  <a:gd name="T97" fmla="*/ 353 h 1240"/>
                  <a:gd name="T98" fmla="*/ 958 w 1085"/>
                  <a:gd name="T99" fmla="*/ 368 h 1240"/>
                  <a:gd name="T100" fmla="*/ 976 w 1085"/>
                  <a:gd name="T101" fmla="*/ 388 h 1240"/>
                  <a:gd name="T102" fmla="*/ 996 w 1085"/>
                  <a:gd name="T103" fmla="*/ 411 h 1240"/>
                  <a:gd name="T104" fmla="*/ 1014 w 1085"/>
                  <a:gd name="T105" fmla="*/ 439 h 1240"/>
                  <a:gd name="T106" fmla="*/ 1032 w 1085"/>
                  <a:gd name="T107" fmla="*/ 477 h 1240"/>
                  <a:gd name="T108" fmla="*/ 1049 w 1085"/>
                  <a:gd name="T109" fmla="*/ 528 h 1240"/>
                  <a:gd name="T110" fmla="*/ 1065 w 1085"/>
                  <a:gd name="T111" fmla="*/ 604 h 1240"/>
                  <a:gd name="T112" fmla="*/ 1082 w 1085"/>
                  <a:gd name="T113" fmla="*/ 846 h 1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85" h="1240">
                    <a:moveTo>
                      <a:pt x="0" y="0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5" y="5"/>
                    </a:lnTo>
                    <a:lnTo>
                      <a:pt x="27" y="7"/>
                    </a:lnTo>
                    <a:lnTo>
                      <a:pt x="33" y="7"/>
                    </a:lnTo>
                    <a:lnTo>
                      <a:pt x="35" y="7"/>
                    </a:lnTo>
                    <a:lnTo>
                      <a:pt x="40" y="10"/>
                    </a:lnTo>
                    <a:lnTo>
                      <a:pt x="43" y="10"/>
                    </a:lnTo>
                    <a:lnTo>
                      <a:pt x="48" y="12"/>
                    </a:lnTo>
                    <a:lnTo>
                      <a:pt x="50" y="12"/>
                    </a:lnTo>
                    <a:lnTo>
                      <a:pt x="53" y="15"/>
                    </a:lnTo>
                    <a:lnTo>
                      <a:pt x="58" y="15"/>
                    </a:lnTo>
                    <a:lnTo>
                      <a:pt x="61" y="15"/>
                    </a:lnTo>
                    <a:lnTo>
                      <a:pt x="66" y="17"/>
                    </a:lnTo>
                    <a:lnTo>
                      <a:pt x="68" y="17"/>
                    </a:lnTo>
                    <a:lnTo>
                      <a:pt x="73" y="20"/>
                    </a:lnTo>
                    <a:lnTo>
                      <a:pt x="76" y="20"/>
                    </a:lnTo>
                    <a:lnTo>
                      <a:pt x="81" y="20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91" y="25"/>
                    </a:lnTo>
                    <a:lnTo>
                      <a:pt x="94" y="25"/>
                    </a:lnTo>
                    <a:lnTo>
                      <a:pt x="99" y="28"/>
                    </a:lnTo>
                    <a:lnTo>
                      <a:pt x="101" y="28"/>
                    </a:lnTo>
                    <a:lnTo>
                      <a:pt x="106" y="28"/>
                    </a:lnTo>
                    <a:lnTo>
                      <a:pt x="109" y="30"/>
                    </a:lnTo>
                    <a:lnTo>
                      <a:pt x="114" y="30"/>
                    </a:lnTo>
                    <a:lnTo>
                      <a:pt x="116" y="33"/>
                    </a:lnTo>
                    <a:lnTo>
                      <a:pt x="122" y="33"/>
                    </a:lnTo>
                    <a:lnTo>
                      <a:pt x="124" y="35"/>
                    </a:lnTo>
                    <a:lnTo>
                      <a:pt x="127" y="35"/>
                    </a:lnTo>
                    <a:lnTo>
                      <a:pt x="132" y="35"/>
                    </a:lnTo>
                    <a:lnTo>
                      <a:pt x="134" y="38"/>
                    </a:lnTo>
                    <a:lnTo>
                      <a:pt x="139" y="38"/>
                    </a:lnTo>
                    <a:lnTo>
                      <a:pt x="142" y="40"/>
                    </a:lnTo>
                    <a:lnTo>
                      <a:pt x="147" y="40"/>
                    </a:lnTo>
                    <a:lnTo>
                      <a:pt x="149" y="43"/>
                    </a:lnTo>
                    <a:lnTo>
                      <a:pt x="155" y="43"/>
                    </a:lnTo>
                    <a:lnTo>
                      <a:pt x="157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70" y="48"/>
                    </a:lnTo>
                    <a:lnTo>
                      <a:pt x="172" y="48"/>
                    </a:lnTo>
                    <a:lnTo>
                      <a:pt x="177" y="50"/>
                    </a:lnTo>
                    <a:lnTo>
                      <a:pt x="180" y="50"/>
                    </a:lnTo>
                    <a:lnTo>
                      <a:pt x="183" y="53"/>
                    </a:lnTo>
                    <a:lnTo>
                      <a:pt x="188" y="53"/>
                    </a:lnTo>
                    <a:lnTo>
                      <a:pt x="190" y="55"/>
                    </a:lnTo>
                    <a:lnTo>
                      <a:pt x="195" y="55"/>
                    </a:lnTo>
                    <a:lnTo>
                      <a:pt x="198" y="55"/>
                    </a:lnTo>
                    <a:lnTo>
                      <a:pt x="203" y="58"/>
                    </a:lnTo>
                    <a:lnTo>
                      <a:pt x="205" y="58"/>
                    </a:lnTo>
                    <a:lnTo>
                      <a:pt x="210" y="61"/>
                    </a:lnTo>
                    <a:lnTo>
                      <a:pt x="213" y="61"/>
                    </a:lnTo>
                    <a:lnTo>
                      <a:pt x="218" y="63"/>
                    </a:lnTo>
                    <a:lnTo>
                      <a:pt x="221" y="63"/>
                    </a:lnTo>
                    <a:lnTo>
                      <a:pt x="226" y="66"/>
                    </a:lnTo>
                    <a:lnTo>
                      <a:pt x="228" y="66"/>
                    </a:lnTo>
                    <a:lnTo>
                      <a:pt x="233" y="66"/>
                    </a:lnTo>
                    <a:lnTo>
                      <a:pt x="236" y="68"/>
                    </a:lnTo>
                    <a:lnTo>
                      <a:pt x="241" y="68"/>
                    </a:lnTo>
                    <a:lnTo>
                      <a:pt x="244" y="71"/>
                    </a:lnTo>
                    <a:lnTo>
                      <a:pt x="249" y="71"/>
                    </a:lnTo>
                    <a:lnTo>
                      <a:pt x="251" y="73"/>
                    </a:lnTo>
                    <a:lnTo>
                      <a:pt x="256" y="73"/>
                    </a:lnTo>
                    <a:lnTo>
                      <a:pt x="259" y="76"/>
                    </a:lnTo>
                    <a:lnTo>
                      <a:pt x="264" y="76"/>
                    </a:lnTo>
                    <a:lnTo>
                      <a:pt x="266" y="78"/>
                    </a:lnTo>
                    <a:lnTo>
                      <a:pt x="272" y="78"/>
                    </a:lnTo>
                    <a:lnTo>
                      <a:pt x="274" y="81"/>
                    </a:lnTo>
                    <a:lnTo>
                      <a:pt x="279" y="81"/>
                    </a:lnTo>
                    <a:lnTo>
                      <a:pt x="282" y="83"/>
                    </a:lnTo>
                    <a:lnTo>
                      <a:pt x="287" y="83"/>
                    </a:lnTo>
                    <a:lnTo>
                      <a:pt x="289" y="83"/>
                    </a:lnTo>
                    <a:lnTo>
                      <a:pt x="294" y="86"/>
                    </a:lnTo>
                    <a:lnTo>
                      <a:pt x="297" y="86"/>
                    </a:lnTo>
                    <a:lnTo>
                      <a:pt x="302" y="89"/>
                    </a:lnTo>
                    <a:lnTo>
                      <a:pt x="305" y="89"/>
                    </a:lnTo>
                    <a:lnTo>
                      <a:pt x="310" y="91"/>
                    </a:lnTo>
                    <a:lnTo>
                      <a:pt x="312" y="91"/>
                    </a:lnTo>
                    <a:lnTo>
                      <a:pt x="317" y="94"/>
                    </a:lnTo>
                    <a:lnTo>
                      <a:pt x="320" y="94"/>
                    </a:lnTo>
                    <a:lnTo>
                      <a:pt x="325" y="96"/>
                    </a:lnTo>
                    <a:lnTo>
                      <a:pt x="327" y="96"/>
                    </a:lnTo>
                    <a:lnTo>
                      <a:pt x="333" y="99"/>
                    </a:lnTo>
                    <a:lnTo>
                      <a:pt x="335" y="99"/>
                    </a:lnTo>
                    <a:lnTo>
                      <a:pt x="340" y="101"/>
                    </a:lnTo>
                    <a:lnTo>
                      <a:pt x="343" y="101"/>
                    </a:lnTo>
                    <a:lnTo>
                      <a:pt x="348" y="104"/>
                    </a:lnTo>
                    <a:lnTo>
                      <a:pt x="350" y="104"/>
                    </a:lnTo>
                    <a:lnTo>
                      <a:pt x="355" y="106"/>
                    </a:lnTo>
                    <a:lnTo>
                      <a:pt x="360" y="106"/>
                    </a:lnTo>
                    <a:lnTo>
                      <a:pt x="363" y="106"/>
                    </a:lnTo>
                    <a:lnTo>
                      <a:pt x="368" y="109"/>
                    </a:lnTo>
                    <a:lnTo>
                      <a:pt x="371" y="109"/>
                    </a:lnTo>
                    <a:lnTo>
                      <a:pt x="376" y="111"/>
                    </a:lnTo>
                    <a:lnTo>
                      <a:pt x="378" y="114"/>
                    </a:lnTo>
                    <a:lnTo>
                      <a:pt x="383" y="114"/>
                    </a:lnTo>
                    <a:lnTo>
                      <a:pt x="386" y="114"/>
                    </a:lnTo>
                    <a:lnTo>
                      <a:pt x="391" y="116"/>
                    </a:lnTo>
                    <a:lnTo>
                      <a:pt x="394" y="116"/>
                    </a:lnTo>
                    <a:lnTo>
                      <a:pt x="399" y="119"/>
                    </a:lnTo>
                    <a:lnTo>
                      <a:pt x="401" y="119"/>
                    </a:lnTo>
                    <a:lnTo>
                      <a:pt x="406" y="122"/>
                    </a:lnTo>
                    <a:lnTo>
                      <a:pt x="409" y="122"/>
                    </a:lnTo>
                    <a:lnTo>
                      <a:pt x="414" y="124"/>
                    </a:lnTo>
                    <a:lnTo>
                      <a:pt x="416" y="127"/>
                    </a:lnTo>
                    <a:lnTo>
                      <a:pt x="421" y="127"/>
                    </a:lnTo>
                    <a:lnTo>
                      <a:pt x="427" y="127"/>
                    </a:lnTo>
                    <a:lnTo>
                      <a:pt x="429" y="129"/>
                    </a:lnTo>
                    <a:lnTo>
                      <a:pt x="434" y="129"/>
                    </a:lnTo>
                    <a:lnTo>
                      <a:pt x="437" y="132"/>
                    </a:lnTo>
                    <a:lnTo>
                      <a:pt x="442" y="132"/>
                    </a:lnTo>
                    <a:lnTo>
                      <a:pt x="444" y="134"/>
                    </a:lnTo>
                    <a:lnTo>
                      <a:pt x="449" y="137"/>
                    </a:lnTo>
                    <a:lnTo>
                      <a:pt x="452" y="137"/>
                    </a:lnTo>
                    <a:lnTo>
                      <a:pt x="457" y="139"/>
                    </a:lnTo>
                    <a:lnTo>
                      <a:pt x="460" y="139"/>
                    </a:lnTo>
                    <a:lnTo>
                      <a:pt x="465" y="142"/>
                    </a:lnTo>
                    <a:lnTo>
                      <a:pt x="470" y="142"/>
                    </a:lnTo>
                    <a:lnTo>
                      <a:pt x="472" y="144"/>
                    </a:lnTo>
                    <a:lnTo>
                      <a:pt x="477" y="144"/>
                    </a:lnTo>
                    <a:lnTo>
                      <a:pt x="480" y="147"/>
                    </a:lnTo>
                    <a:lnTo>
                      <a:pt x="485" y="147"/>
                    </a:lnTo>
                    <a:lnTo>
                      <a:pt x="488" y="150"/>
                    </a:lnTo>
                    <a:lnTo>
                      <a:pt x="493" y="150"/>
                    </a:lnTo>
                    <a:lnTo>
                      <a:pt x="495" y="152"/>
                    </a:lnTo>
                    <a:lnTo>
                      <a:pt x="500" y="152"/>
                    </a:lnTo>
                    <a:lnTo>
                      <a:pt x="503" y="155"/>
                    </a:lnTo>
                    <a:lnTo>
                      <a:pt x="508" y="155"/>
                    </a:lnTo>
                    <a:lnTo>
                      <a:pt x="513" y="157"/>
                    </a:lnTo>
                    <a:lnTo>
                      <a:pt x="516" y="157"/>
                    </a:lnTo>
                    <a:lnTo>
                      <a:pt x="521" y="160"/>
                    </a:lnTo>
                    <a:lnTo>
                      <a:pt x="523" y="162"/>
                    </a:lnTo>
                    <a:lnTo>
                      <a:pt x="528" y="162"/>
                    </a:lnTo>
                    <a:lnTo>
                      <a:pt x="531" y="165"/>
                    </a:lnTo>
                    <a:lnTo>
                      <a:pt x="536" y="165"/>
                    </a:lnTo>
                    <a:lnTo>
                      <a:pt x="538" y="167"/>
                    </a:lnTo>
                    <a:lnTo>
                      <a:pt x="543" y="167"/>
                    </a:lnTo>
                    <a:lnTo>
                      <a:pt x="546" y="170"/>
                    </a:lnTo>
                    <a:lnTo>
                      <a:pt x="551" y="170"/>
                    </a:lnTo>
                    <a:lnTo>
                      <a:pt x="556" y="172"/>
                    </a:lnTo>
                    <a:lnTo>
                      <a:pt x="559" y="175"/>
                    </a:lnTo>
                    <a:lnTo>
                      <a:pt x="564" y="175"/>
                    </a:lnTo>
                    <a:lnTo>
                      <a:pt x="566" y="177"/>
                    </a:lnTo>
                    <a:lnTo>
                      <a:pt x="571" y="177"/>
                    </a:lnTo>
                    <a:lnTo>
                      <a:pt x="574" y="180"/>
                    </a:lnTo>
                    <a:lnTo>
                      <a:pt x="579" y="180"/>
                    </a:lnTo>
                    <a:lnTo>
                      <a:pt x="582" y="183"/>
                    </a:lnTo>
                    <a:lnTo>
                      <a:pt x="587" y="183"/>
                    </a:lnTo>
                    <a:lnTo>
                      <a:pt x="592" y="185"/>
                    </a:lnTo>
                    <a:lnTo>
                      <a:pt x="594" y="188"/>
                    </a:lnTo>
                    <a:lnTo>
                      <a:pt x="599" y="188"/>
                    </a:lnTo>
                    <a:lnTo>
                      <a:pt x="602" y="190"/>
                    </a:lnTo>
                    <a:lnTo>
                      <a:pt x="607" y="190"/>
                    </a:lnTo>
                    <a:lnTo>
                      <a:pt x="610" y="193"/>
                    </a:lnTo>
                    <a:lnTo>
                      <a:pt x="615" y="193"/>
                    </a:lnTo>
                    <a:lnTo>
                      <a:pt x="617" y="195"/>
                    </a:lnTo>
                    <a:lnTo>
                      <a:pt x="622" y="198"/>
                    </a:lnTo>
                    <a:lnTo>
                      <a:pt x="627" y="198"/>
                    </a:lnTo>
                    <a:lnTo>
                      <a:pt x="630" y="200"/>
                    </a:lnTo>
                    <a:lnTo>
                      <a:pt x="635" y="200"/>
                    </a:lnTo>
                    <a:lnTo>
                      <a:pt x="638" y="203"/>
                    </a:lnTo>
                    <a:lnTo>
                      <a:pt x="643" y="205"/>
                    </a:lnTo>
                    <a:lnTo>
                      <a:pt x="645" y="205"/>
                    </a:lnTo>
                    <a:lnTo>
                      <a:pt x="650" y="208"/>
                    </a:lnTo>
                    <a:lnTo>
                      <a:pt x="653" y="211"/>
                    </a:lnTo>
                    <a:lnTo>
                      <a:pt x="658" y="211"/>
                    </a:lnTo>
                    <a:lnTo>
                      <a:pt x="663" y="213"/>
                    </a:lnTo>
                    <a:lnTo>
                      <a:pt x="666" y="213"/>
                    </a:lnTo>
                    <a:lnTo>
                      <a:pt x="671" y="216"/>
                    </a:lnTo>
                    <a:lnTo>
                      <a:pt x="673" y="218"/>
                    </a:lnTo>
                    <a:lnTo>
                      <a:pt x="678" y="218"/>
                    </a:lnTo>
                    <a:lnTo>
                      <a:pt x="681" y="221"/>
                    </a:lnTo>
                    <a:lnTo>
                      <a:pt x="686" y="223"/>
                    </a:lnTo>
                    <a:lnTo>
                      <a:pt x="688" y="223"/>
                    </a:lnTo>
                    <a:lnTo>
                      <a:pt x="693" y="226"/>
                    </a:lnTo>
                    <a:lnTo>
                      <a:pt x="699" y="228"/>
                    </a:lnTo>
                    <a:lnTo>
                      <a:pt x="701" y="228"/>
                    </a:lnTo>
                    <a:lnTo>
                      <a:pt x="706" y="231"/>
                    </a:lnTo>
                    <a:lnTo>
                      <a:pt x="709" y="231"/>
                    </a:lnTo>
                    <a:lnTo>
                      <a:pt x="714" y="233"/>
                    </a:lnTo>
                    <a:lnTo>
                      <a:pt x="716" y="236"/>
                    </a:lnTo>
                    <a:lnTo>
                      <a:pt x="721" y="236"/>
                    </a:lnTo>
                    <a:lnTo>
                      <a:pt x="724" y="238"/>
                    </a:lnTo>
                    <a:lnTo>
                      <a:pt x="729" y="241"/>
                    </a:lnTo>
                    <a:lnTo>
                      <a:pt x="732" y="244"/>
                    </a:lnTo>
                    <a:lnTo>
                      <a:pt x="737" y="244"/>
                    </a:lnTo>
                    <a:lnTo>
                      <a:pt x="742" y="246"/>
                    </a:lnTo>
                    <a:lnTo>
                      <a:pt x="744" y="249"/>
                    </a:lnTo>
                    <a:lnTo>
                      <a:pt x="749" y="249"/>
                    </a:lnTo>
                    <a:lnTo>
                      <a:pt x="752" y="251"/>
                    </a:lnTo>
                    <a:lnTo>
                      <a:pt x="757" y="254"/>
                    </a:lnTo>
                    <a:lnTo>
                      <a:pt x="760" y="254"/>
                    </a:lnTo>
                    <a:lnTo>
                      <a:pt x="765" y="256"/>
                    </a:lnTo>
                    <a:lnTo>
                      <a:pt x="767" y="259"/>
                    </a:lnTo>
                    <a:lnTo>
                      <a:pt x="772" y="261"/>
                    </a:lnTo>
                    <a:lnTo>
                      <a:pt x="777" y="261"/>
                    </a:lnTo>
                    <a:lnTo>
                      <a:pt x="780" y="264"/>
                    </a:lnTo>
                    <a:lnTo>
                      <a:pt x="785" y="266"/>
                    </a:lnTo>
                    <a:lnTo>
                      <a:pt x="788" y="269"/>
                    </a:lnTo>
                    <a:lnTo>
                      <a:pt x="793" y="269"/>
                    </a:lnTo>
                    <a:lnTo>
                      <a:pt x="795" y="272"/>
                    </a:lnTo>
                    <a:lnTo>
                      <a:pt x="800" y="274"/>
                    </a:lnTo>
                    <a:lnTo>
                      <a:pt x="803" y="277"/>
                    </a:lnTo>
                    <a:lnTo>
                      <a:pt x="808" y="277"/>
                    </a:lnTo>
                    <a:lnTo>
                      <a:pt x="810" y="279"/>
                    </a:lnTo>
                    <a:lnTo>
                      <a:pt x="815" y="282"/>
                    </a:lnTo>
                    <a:lnTo>
                      <a:pt x="821" y="284"/>
                    </a:lnTo>
                    <a:lnTo>
                      <a:pt x="823" y="284"/>
                    </a:lnTo>
                    <a:lnTo>
                      <a:pt x="828" y="287"/>
                    </a:lnTo>
                    <a:lnTo>
                      <a:pt x="831" y="289"/>
                    </a:lnTo>
                    <a:lnTo>
                      <a:pt x="836" y="292"/>
                    </a:lnTo>
                    <a:lnTo>
                      <a:pt x="838" y="294"/>
                    </a:lnTo>
                    <a:lnTo>
                      <a:pt x="843" y="294"/>
                    </a:lnTo>
                    <a:lnTo>
                      <a:pt x="846" y="297"/>
                    </a:lnTo>
                    <a:lnTo>
                      <a:pt x="851" y="299"/>
                    </a:lnTo>
                    <a:lnTo>
                      <a:pt x="854" y="302"/>
                    </a:lnTo>
                    <a:lnTo>
                      <a:pt x="859" y="305"/>
                    </a:lnTo>
                    <a:lnTo>
                      <a:pt x="861" y="305"/>
                    </a:lnTo>
                    <a:lnTo>
                      <a:pt x="866" y="307"/>
                    </a:lnTo>
                    <a:lnTo>
                      <a:pt x="869" y="310"/>
                    </a:lnTo>
                    <a:lnTo>
                      <a:pt x="874" y="312"/>
                    </a:lnTo>
                    <a:lnTo>
                      <a:pt x="879" y="315"/>
                    </a:lnTo>
                    <a:lnTo>
                      <a:pt x="882" y="315"/>
                    </a:lnTo>
                    <a:lnTo>
                      <a:pt x="887" y="317"/>
                    </a:lnTo>
                    <a:lnTo>
                      <a:pt x="889" y="320"/>
                    </a:lnTo>
                    <a:lnTo>
                      <a:pt x="894" y="322"/>
                    </a:lnTo>
                    <a:lnTo>
                      <a:pt x="897" y="325"/>
                    </a:lnTo>
                    <a:lnTo>
                      <a:pt x="902" y="327"/>
                    </a:lnTo>
                    <a:lnTo>
                      <a:pt x="904" y="330"/>
                    </a:lnTo>
                    <a:lnTo>
                      <a:pt x="910" y="333"/>
                    </a:lnTo>
                    <a:lnTo>
                      <a:pt x="912" y="335"/>
                    </a:lnTo>
                    <a:lnTo>
                      <a:pt x="917" y="338"/>
                    </a:lnTo>
                    <a:lnTo>
                      <a:pt x="920" y="340"/>
                    </a:lnTo>
                    <a:lnTo>
                      <a:pt x="925" y="343"/>
                    </a:lnTo>
                    <a:lnTo>
                      <a:pt x="927" y="345"/>
                    </a:lnTo>
                    <a:lnTo>
                      <a:pt x="932" y="348"/>
                    </a:lnTo>
                    <a:lnTo>
                      <a:pt x="935" y="350"/>
                    </a:lnTo>
                    <a:lnTo>
                      <a:pt x="940" y="353"/>
                    </a:lnTo>
                    <a:lnTo>
                      <a:pt x="943" y="355"/>
                    </a:lnTo>
                    <a:lnTo>
                      <a:pt x="948" y="358"/>
                    </a:lnTo>
                    <a:lnTo>
                      <a:pt x="950" y="363"/>
                    </a:lnTo>
                    <a:lnTo>
                      <a:pt x="955" y="366"/>
                    </a:lnTo>
                    <a:lnTo>
                      <a:pt x="958" y="368"/>
                    </a:lnTo>
                    <a:lnTo>
                      <a:pt x="963" y="373"/>
                    </a:lnTo>
                    <a:lnTo>
                      <a:pt x="965" y="376"/>
                    </a:lnTo>
                    <a:lnTo>
                      <a:pt x="968" y="378"/>
                    </a:lnTo>
                    <a:lnTo>
                      <a:pt x="973" y="383"/>
                    </a:lnTo>
                    <a:lnTo>
                      <a:pt x="976" y="388"/>
                    </a:lnTo>
                    <a:lnTo>
                      <a:pt x="981" y="391"/>
                    </a:lnTo>
                    <a:lnTo>
                      <a:pt x="983" y="396"/>
                    </a:lnTo>
                    <a:lnTo>
                      <a:pt x="988" y="401"/>
                    </a:lnTo>
                    <a:lnTo>
                      <a:pt x="991" y="404"/>
                    </a:lnTo>
                    <a:lnTo>
                      <a:pt x="996" y="411"/>
                    </a:lnTo>
                    <a:lnTo>
                      <a:pt x="999" y="416"/>
                    </a:lnTo>
                    <a:lnTo>
                      <a:pt x="1004" y="421"/>
                    </a:lnTo>
                    <a:lnTo>
                      <a:pt x="1006" y="427"/>
                    </a:lnTo>
                    <a:lnTo>
                      <a:pt x="1009" y="432"/>
                    </a:lnTo>
                    <a:lnTo>
                      <a:pt x="1014" y="439"/>
                    </a:lnTo>
                    <a:lnTo>
                      <a:pt x="1016" y="447"/>
                    </a:lnTo>
                    <a:lnTo>
                      <a:pt x="1021" y="452"/>
                    </a:lnTo>
                    <a:lnTo>
                      <a:pt x="1024" y="460"/>
                    </a:lnTo>
                    <a:lnTo>
                      <a:pt x="1026" y="470"/>
                    </a:lnTo>
                    <a:lnTo>
                      <a:pt x="1032" y="477"/>
                    </a:lnTo>
                    <a:lnTo>
                      <a:pt x="1034" y="488"/>
                    </a:lnTo>
                    <a:lnTo>
                      <a:pt x="1039" y="495"/>
                    </a:lnTo>
                    <a:lnTo>
                      <a:pt x="1042" y="505"/>
                    </a:lnTo>
                    <a:lnTo>
                      <a:pt x="1044" y="516"/>
                    </a:lnTo>
                    <a:lnTo>
                      <a:pt x="1049" y="528"/>
                    </a:lnTo>
                    <a:lnTo>
                      <a:pt x="1052" y="538"/>
                    </a:lnTo>
                    <a:lnTo>
                      <a:pt x="1054" y="551"/>
                    </a:lnTo>
                    <a:lnTo>
                      <a:pt x="1060" y="569"/>
                    </a:lnTo>
                    <a:lnTo>
                      <a:pt x="1062" y="587"/>
                    </a:lnTo>
                    <a:lnTo>
                      <a:pt x="1065" y="604"/>
                    </a:lnTo>
                    <a:lnTo>
                      <a:pt x="1070" y="630"/>
                    </a:lnTo>
                    <a:lnTo>
                      <a:pt x="1072" y="660"/>
                    </a:lnTo>
                    <a:lnTo>
                      <a:pt x="1075" y="696"/>
                    </a:lnTo>
                    <a:lnTo>
                      <a:pt x="1080" y="732"/>
                    </a:lnTo>
                    <a:lnTo>
                      <a:pt x="1082" y="846"/>
                    </a:lnTo>
                    <a:lnTo>
                      <a:pt x="1085" y="1171"/>
                    </a:lnTo>
                    <a:lnTo>
                      <a:pt x="1085" y="124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8" name="Freeform 3128"/>
              <p:cNvSpPr>
                <a:spLocks/>
              </p:cNvSpPr>
              <p:nvPr/>
            </p:nvSpPr>
            <p:spPr bwMode="auto">
              <a:xfrm>
                <a:off x="4958" y="243"/>
                <a:ext cx="38" cy="2748"/>
              </a:xfrm>
              <a:custGeom>
                <a:avLst/>
                <a:gdLst>
                  <a:gd name="T0" fmla="*/ 0 w 38"/>
                  <a:gd name="T1" fmla="*/ 2710 h 2748"/>
                  <a:gd name="T2" fmla="*/ 3 w 38"/>
                  <a:gd name="T3" fmla="*/ 2667 h 2748"/>
                  <a:gd name="T4" fmla="*/ 5 w 38"/>
                  <a:gd name="T5" fmla="*/ 2621 h 2748"/>
                  <a:gd name="T6" fmla="*/ 5 w 38"/>
                  <a:gd name="T7" fmla="*/ 2575 h 2748"/>
                  <a:gd name="T8" fmla="*/ 8 w 38"/>
                  <a:gd name="T9" fmla="*/ 2527 h 2748"/>
                  <a:gd name="T10" fmla="*/ 8 w 38"/>
                  <a:gd name="T11" fmla="*/ 2481 h 2748"/>
                  <a:gd name="T12" fmla="*/ 10 w 38"/>
                  <a:gd name="T13" fmla="*/ 2433 h 2748"/>
                  <a:gd name="T14" fmla="*/ 10 w 38"/>
                  <a:gd name="T15" fmla="*/ 2384 h 2748"/>
                  <a:gd name="T16" fmla="*/ 13 w 38"/>
                  <a:gd name="T17" fmla="*/ 2339 h 2748"/>
                  <a:gd name="T18" fmla="*/ 13 w 38"/>
                  <a:gd name="T19" fmla="*/ 2290 h 2748"/>
                  <a:gd name="T20" fmla="*/ 15 w 38"/>
                  <a:gd name="T21" fmla="*/ 2242 h 2748"/>
                  <a:gd name="T22" fmla="*/ 15 w 38"/>
                  <a:gd name="T23" fmla="*/ 2194 h 2748"/>
                  <a:gd name="T24" fmla="*/ 15 w 38"/>
                  <a:gd name="T25" fmla="*/ 2146 h 2748"/>
                  <a:gd name="T26" fmla="*/ 18 w 38"/>
                  <a:gd name="T27" fmla="*/ 2097 h 2748"/>
                  <a:gd name="T28" fmla="*/ 18 w 38"/>
                  <a:gd name="T29" fmla="*/ 2049 h 2748"/>
                  <a:gd name="T30" fmla="*/ 18 w 38"/>
                  <a:gd name="T31" fmla="*/ 2001 h 2748"/>
                  <a:gd name="T32" fmla="*/ 20 w 38"/>
                  <a:gd name="T33" fmla="*/ 1952 h 2748"/>
                  <a:gd name="T34" fmla="*/ 20 w 38"/>
                  <a:gd name="T35" fmla="*/ 1902 h 2748"/>
                  <a:gd name="T36" fmla="*/ 20 w 38"/>
                  <a:gd name="T37" fmla="*/ 1853 h 2748"/>
                  <a:gd name="T38" fmla="*/ 23 w 38"/>
                  <a:gd name="T39" fmla="*/ 1802 h 2748"/>
                  <a:gd name="T40" fmla="*/ 23 w 38"/>
                  <a:gd name="T41" fmla="*/ 1754 h 2748"/>
                  <a:gd name="T42" fmla="*/ 23 w 38"/>
                  <a:gd name="T43" fmla="*/ 1703 h 2748"/>
                  <a:gd name="T44" fmla="*/ 26 w 38"/>
                  <a:gd name="T45" fmla="*/ 1652 h 2748"/>
                  <a:gd name="T46" fmla="*/ 26 w 38"/>
                  <a:gd name="T47" fmla="*/ 1602 h 2748"/>
                  <a:gd name="T48" fmla="*/ 26 w 38"/>
                  <a:gd name="T49" fmla="*/ 1551 h 2748"/>
                  <a:gd name="T50" fmla="*/ 28 w 38"/>
                  <a:gd name="T51" fmla="*/ 1500 h 2748"/>
                  <a:gd name="T52" fmla="*/ 28 w 38"/>
                  <a:gd name="T53" fmla="*/ 1449 h 2748"/>
                  <a:gd name="T54" fmla="*/ 28 w 38"/>
                  <a:gd name="T55" fmla="*/ 1396 h 2748"/>
                  <a:gd name="T56" fmla="*/ 28 w 38"/>
                  <a:gd name="T57" fmla="*/ 1345 h 2748"/>
                  <a:gd name="T58" fmla="*/ 28 w 38"/>
                  <a:gd name="T59" fmla="*/ 1292 h 2748"/>
                  <a:gd name="T60" fmla="*/ 31 w 38"/>
                  <a:gd name="T61" fmla="*/ 1241 h 2748"/>
                  <a:gd name="T62" fmla="*/ 31 w 38"/>
                  <a:gd name="T63" fmla="*/ 1187 h 2748"/>
                  <a:gd name="T64" fmla="*/ 31 w 38"/>
                  <a:gd name="T65" fmla="*/ 1134 h 2748"/>
                  <a:gd name="T66" fmla="*/ 31 w 38"/>
                  <a:gd name="T67" fmla="*/ 1081 h 2748"/>
                  <a:gd name="T68" fmla="*/ 31 w 38"/>
                  <a:gd name="T69" fmla="*/ 1025 h 2748"/>
                  <a:gd name="T70" fmla="*/ 33 w 38"/>
                  <a:gd name="T71" fmla="*/ 969 h 2748"/>
                  <a:gd name="T72" fmla="*/ 33 w 38"/>
                  <a:gd name="T73" fmla="*/ 913 h 2748"/>
                  <a:gd name="T74" fmla="*/ 33 w 38"/>
                  <a:gd name="T75" fmla="*/ 857 h 2748"/>
                  <a:gd name="T76" fmla="*/ 33 w 38"/>
                  <a:gd name="T77" fmla="*/ 798 h 2748"/>
                  <a:gd name="T78" fmla="*/ 33 w 38"/>
                  <a:gd name="T79" fmla="*/ 737 h 2748"/>
                  <a:gd name="T80" fmla="*/ 33 w 38"/>
                  <a:gd name="T81" fmla="*/ 674 h 2748"/>
                  <a:gd name="T82" fmla="*/ 33 w 38"/>
                  <a:gd name="T83" fmla="*/ 610 h 2748"/>
                  <a:gd name="T84" fmla="*/ 33 w 38"/>
                  <a:gd name="T85" fmla="*/ 542 h 2748"/>
                  <a:gd name="T86" fmla="*/ 36 w 38"/>
                  <a:gd name="T87" fmla="*/ 471 h 2748"/>
                  <a:gd name="T88" fmla="*/ 36 w 38"/>
                  <a:gd name="T89" fmla="*/ 394 h 2748"/>
                  <a:gd name="T90" fmla="*/ 36 w 38"/>
                  <a:gd name="T91" fmla="*/ 313 h 2748"/>
                  <a:gd name="T92" fmla="*/ 36 w 38"/>
                  <a:gd name="T93" fmla="*/ 232 h 2748"/>
                  <a:gd name="T94" fmla="*/ 36 w 38"/>
                  <a:gd name="T95" fmla="*/ 153 h 2748"/>
                  <a:gd name="T96" fmla="*/ 36 w 38"/>
                  <a:gd name="T97" fmla="*/ 89 h 2748"/>
                  <a:gd name="T98" fmla="*/ 36 w 38"/>
                  <a:gd name="T99" fmla="*/ 97 h 2748"/>
                  <a:gd name="T100" fmla="*/ 36 w 38"/>
                  <a:gd name="T101" fmla="*/ 224 h 2748"/>
                  <a:gd name="T102" fmla="*/ 36 w 38"/>
                  <a:gd name="T103" fmla="*/ 509 h 2748"/>
                  <a:gd name="T104" fmla="*/ 36 w 38"/>
                  <a:gd name="T105" fmla="*/ 732 h 2748"/>
                  <a:gd name="T106" fmla="*/ 36 w 38"/>
                  <a:gd name="T107" fmla="*/ 384 h 2748"/>
                  <a:gd name="T108" fmla="*/ 36 w 38"/>
                  <a:gd name="T109" fmla="*/ 219 h 2748"/>
                  <a:gd name="T110" fmla="*/ 36 w 38"/>
                  <a:gd name="T111" fmla="*/ 135 h 2748"/>
                  <a:gd name="T112" fmla="*/ 36 w 38"/>
                  <a:gd name="T113" fmla="*/ 122 h 2748"/>
                  <a:gd name="T114" fmla="*/ 36 w 38"/>
                  <a:gd name="T115" fmla="*/ 77 h 2748"/>
                  <a:gd name="T116" fmla="*/ 38 w 38"/>
                  <a:gd name="T117" fmla="*/ 28 h 2748"/>
                  <a:gd name="T118" fmla="*/ 38 w 38"/>
                  <a:gd name="T119" fmla="*/ 3 h 2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" h="2748">
                    <a:moveTo>
                      <a:pt x="0" y="2748"/>
                    </a:moveTo>
                    <a:lnTo>
                      <a:pt x="0" y="2748"/>
                    </a:lnTo>
                    <a:lnTo>
                      <a:pt x="0" y="2743"/>
                    </a:lnTo>
                    <a:lnTo>
                      <a:pt x="0" y="2738"/>
                    </a:lnTo>
                    <a:lnTo>
                      <a:pt x="0" y="2733"/>
                    </a:lnTo>
                    <a:lnTo>
                      <a:pt x="0" y="2728"/>
                    </a:lnTo>
                    <a:lnTo>
                      <a:pt x="0" y="2725"/>
                    </a:lnTo>
                    <a:lnTo>
                      <a:pt x="0" y="2720"/>
                    </a:lnTo>
                    <a:lnTo>
                      <a:pt x="0" y="2715"/>
                    </a:lnTo>
                    <a:lnTo>
                      <a:pt x="0" y="2710"/>
                    </a:lnTo>
                    <a:lnTo>
                      <a:pt x="0" y="2707"/>
                    </a:lnTo>
                    <a:lnTo>
                      <a:pt x="3" y="2702"/>
                    </a:lnTo>
                    <a:lnTo>
                      <a:pt x="3" y="2697"/>
                    </a:lnTo>
                    <a:lnTo>
                      <a:pt x="3" y="2692"/>
                    </a:lnTo>
                    <a:lnTo>
                      <a:pt x="3" y="2689"/>
                    </a:lnTo>
                    <a:lnTo>
                      <a:pt x="3" y="2684"/>
                    </a:lnTo>
                    <a:lnTo>
                      <a:pt x="3" y="2679"/>
                    </a:lnTo>
                    <a:lnTo>
                      <a:pt x="3" y="2674"/>
                    </a:lnTo>
                    <a:lnTo>
                      <a:pt x="3" y="2669"/>
                    </a:lnTo>
                    <a:lnTo>
                      <a:pt x="3" y="2667"/>
                    </a:lnTo>
                    <a:lnTo>
                      <a:pt x="3" y="2661"/>
                    </a:lnTo>
                    <a:lnTo>
                      <a:pt x="3" y="2656"/>
                    </a:lnTo>
                    <a:lnTo>
                      <a:pt x="3" y="2651"/>
                    </a:lnTo>
                    <a:lnTo>
                      <a:pt x="3" y="2649"/>
                    </a:lnTo>
                    <a:lnTo>
                      <a:pt x="3" y="2644"/>
                    </a:lnTo>
                    <a:lnTo>
                      <a:pt x="3" y="2639"/>
                    </a:lnTo>
                    <a:lnTo>
                      <a:pt x="3" y="2634"/>
                    </a:lnTo>
                    <a:lnTo>
                      <a:pt x="3" y="2628"/>
                    </a:lnTo>
                    <a:lnTo>
                      <a:pt x="5" y="2626"/>
                    </a:lnTo>
                    <a:lnTo>
                      <a:pt x="5" y="2621"/>
                    </a:lnTo>
                    <a:lnTo>
                      <a:pt x="5" y="2616"/>
                    </a:lnTo>
                    <a:lnTo>
                      <a:pt x="5" y="2611"/>
                    </a:lnTo>
                    <a:lnTo>
                      <a:pt x="5" y="2606"/>
                    </a:lnTo>
                    <a:lnTo>
                      <a:pt x="5" y="2600"/>
                    </a:lnTo>
                    <a:lnTo>
                      <a:pt x="5" y="2598"/>
                    </a:lnTo>
                    <a:lnTo>
                      <a:pt x="5" y="2593"/>
                    </a:lnTo>
                    <a:lnTo>
                      <a:pt x="5" y="2588"/>
                    </a:lnTo>
                    <a:lnTo>
                      <a:pt x="5" y="2583"/>
                    </a:lnTo>
                    <a:lnTo>
                      <a:pt x="5" y="2578"/>
                    </a:lnTo>
                    <a:lnTo>
                      <a:pt x="5" y="2575"/>
                    </a:lnTo>
                    <a:lnTo>
                      <a:pt x="5" y="2570"/>
                    </a:lnTo>
                    <a:lnTo>
                      <a:pt x="5" y="2565"/>
                    </a:lnTo>
                    <a:lnTo>
                      <a:pt x="5" y="2560"/>
                    </a:lnTo>
                    <a:lnTo>
                      <a:pt x="5" y="2555"/>
                    </a:lnTo>
                    <a:lnTo>
                      <a:pt x="5" y="2550"/>
                    </a:lnTo>
                    <a:lnTo>
                      <a:pt x="5" y="2547"/>
                    </a:lnTo>
                    <a:lnTo>
                      <a:pt x="5" y="2542"/>
                    </a:lnTo>
                    <a:lnTo>
                      <a:pt x="8" y="2537"/>
                    </a:lnTo>
                    <a:lnTo>
                      <a:pt x="8" y="2532"/>
                    </a:lnTo>
                    <a:lnTo>
                      <a:pt x="8" y="2527"/>
                    </a:lnTo>
                    <a:lnTo>
                      <a:pt x="8" y="2522"/>
                    </a:lnTo>
                    <a:lnTo>
                      <a:pt x="8" y="2517"/>
                    </a:lnTo>
                    <a:lnTo>
                      <a:pt x="8" y="2514"/>
                    </a:lnTo>
                    <a:lnTo>
                      <a:pt x="8" y="2509"/>
                    </a:lnTo>
                    <a:lnTo>
                      <a:pt x="8" y="2504"/>
                    </a:lnTo>
                    <a:lnTo>
                      <a:pt x="8" y="2499"/>
                    </a:lnTo>
                    <a:lnTo>
                      <a:pt x="8" y="2494"/>
                    </a:lnTo>
                    <a:lnTo>
                      <a:pt x="8" y="2489"/>
                    </a:lnTo>
                    <a:lnTo>
                      <a:pt x="8" y="2486"/>
                    </a:lnTo>
                    <a:lnTo>
                      <a:pt x="8" y="2481"/>
                    </a:lnTo>
                    <a:lnTo>
                      <a:pt x="8" y="2476"/>
                    </a:lnTo>
                    <a:lnTo>
                      <a:pt x="8" y="2471"/>
                    </a:lnTo>
                    <a:lnTo>
                      <a:pt x="8" y="2466"/>
                    </a:lnTo>
                    <a:lnTo>
                      <a:pt x="8" y="2461"/>
                    </a:lnTo>
                    <a:lnTo>
                      <a:pt x="10" y="2456"/>
                    </a:lnTo>
                    <a:lnTo>
                      <a:pt x="10" y="2453"/>
                    </a:lnTo>
                    <a:lnTo>
                      <a:pt x="10" y="2448"/>
                    </a:lnTo>
                    <a:lnTo>
                      <a:pt x="10" y="2443"/>
                    </a:lnTo>
                    <a:lnTo>
                      <a:pt x="10" y="2438"/>
                    </a:lnTo>
                    <a:lnTo>
                      <a:pt x="10" y="2433"/>
                    </a:lnTo>
                    <a:lnTo>
                      <a:pt x="10" y="2428"/>
                    </a:lnTo>
                    <a:lnTo>
                      <a:pt x="10" y="2423"/>
                    </a:lnTo>
                    <a:lnTo>
                      <a:pt x="10" y="2417"/>
                    </a:lnTo>
                    <a:lnTo>
                      <a:pt x="10" y="2415"/>
                    </a:lnTo>
                    <a:lnTo>
                      <a:pt x="10" y="2410"/>
                    </a:lnTo>
                    <a:lnTo>
                      <a:pt x="10" y="2405"/>
                    </a:lnTo>
                    <a:lnTo>
                      <a:pt x="10" y="2400"/>
                    </a:lnTo>
                    <a:lnTo>
                      <a:pt x="10" y="2395"/>
                    </a:lnTo>
                    <a:lnTo>
                      <a:pt x="10" y="2390"/>
                    </a:lnTo>
                    <a:lnTo>
                      <a:pt x="10" y="2384"/>
                    </a:lnTo>
                    <a:lnTo>
                      <a:pt x="10" y="2382"/>
                    </a:lnTo>
                    <a:lnTo>
                      <a:pt x="10" y="2377"/>
                    </a:lnTo>
                    <a:lnTo>
                      <a:pt x="10" y="2372"/>
                    </a:lnTo>
                    <a:lnTo>
                      <a:pt x="10" y="2367"/>
                    </a:lnTo>
                    <a:lnTo>
                      <a:pt x="10" y="2362"/>
                    </a:lnTo>
                    <a:lnTo>
                      <a:pt x="13" y="2356"/>
                    </a:lnTo>
                    <a:lnTo>
                      <a:pt x="13" y="2351"/>
                    </a:lnTo>
                    <a:lnTo>
                      <a:pt x="13" y="2346"/>
                    </a:lnTo>
                    <a:lnTo>
                      <a:pt x="13" y="2341"/>
                    </a:lnTo>
                    <a:lnTo>
                      <a:pt x="13" y="2339"/>
                    </a:lnTo>
                    <a:lnTo>
                      <a:pt x="13" y="2334"/>
                    </a:lnTo>
                    <a:lnTo>
                      <a:pt x="13" y="2329"/>
                    </a:lnTo>
                    <a:lnTo>
                      <a:pt x="13" y="2323"/>
                    </a:lnTo>
                    <a:lnTo>
                      <a:pt x="13" y="2318"/>
                    </a:lnTo>
                    <a:lnTo>
                      <a:pt x="13" y="2313"/>
                    </a:lnTo>
                    <a:lnTo>
                      <a:pt x="13" y="2308"/>
                    </a:lnTo>
                    <a:lnTo>
                      <a:pt x="13" y="2303"/>
                    </a:lnTo>
                    <a:lnTo>
                      <a:pt x="13" y="2301"/>
                    </a:lnTo>
                    <a:lnTo>
                      <a:pt x="13" y="2295"/>
                    </a:lnTo>
                    <a:lnTo>
                      <a:pt x="13" y="2290"/>
                    </a:lnTo>
                    <a:lnTo>
                      <a:pt x="13" y="2285"/>
                    </a:lnTo>
                    <a:lnTo>
                      <a:pt x="13" y="2280"/>
                    </a:lnTo>
                    <a:lnTo>
                      <a:pt x="13" y="2275"/>
                    </a:lnTo>
                    <a:lnTo>
                      <a:pt x="13" y="2270"/>
                    </a:lnTo>
                    <a:lnTo>
                      <a:pt x="13" y="2265"/>
                    </a:lnTo>
                    <a:lnTo>
                      <a:pt x="13" y="2260"/>
                    </a:lnTo>
                    <a:lnTo>
                      <a:pt x="13" y="2257"/>
                    </a:lnTo>
                    <a:lnTo>
                      <a:pt x="13" y="2252"/>
                    </a:lnTo>
                    <a:lnTo>
                      <a:pt x="15" y="2247"/>
                    </a:lnTo>
                    <a:lnTo>
                      <a:pt x="15" y="2242"/>
                    </a:lnTo>
                    <a:lnTo>
                      <a:pt x="15" y="2237"/>
                    </a:lnTo>
                    <a:lnTo>
                      <a:pt x="15" y="2232"/>
                    </a:lnTo>
                    <a:lnTo>
                      <a:pt x="15" y="2227"/>
                    </a:lnTo>
                    <a:lnTo>
                      <a:pt x="15" y="2222"/>
                    </a:lnTo>
                    <a:lnTo>
                      <a:pt x="15" y="2217"/>
                    </a:lnTo>
                    <a:lnTo>
                      <a:pt x="15" y="2214"/>
                    </a:lnTo>
                    <a:lnTo>
                      <a:pt x="15" y="2209"/>
                    </a:lnTo>
                    <a:lnTo>
                      <a:pt x="15" y="2204"/>
                    </a:lnTo>
                    <a:lnTo>
                      <a:pt x="15" y="2199"/>
                    </a:lnTo>
                    <a:lnTo>
                      <a:pt x="15" y="2194"/>
                    </a:lnTo>
                    <a:lnTo>
                      <a:pt x="15" y="2189"/>
                    </a:lnTo>
                    <a:lnTo>
                      <a:pt x="15" y="2184"/>
                    </a:lnTo>
                    <a:lnTo>
                      <a:pt x="15" y="2179"/>
                    </a:lnTo>
                    <a:lnTo>
                      <a:pt x="15" y="2173"/>
                    </a:lnTo>
                    <a:lnTo>
                      <a:pt x="15" y="2171"/>
                    </a:lnTo>
                    <a:lnTo>
                      <a:pt x="15" y="2166"/>
                    </a:lnTo>
                    <a:lnTo>
                      <a:pt x="15" y="2161"/>
                    </a:lnTo>
                    <a:lnTo>
                      <a:pt x="15" y="2156"/>
                    </a:lnTo>
                    <a:lnTo>
                      <a:pt x="15" y="2151"/>
                    </a:lnTo>
                    <a:lnTo>
                      <a:pt x="15" y="2146"/>
                    </a:lnTo>
                    <a:lnTo>
                      <a:pt x="15" y="2140"/>
                    </a:lnTo>
                    <a:lnTo>
                      <a:pt x="15" y="2135"/>
                    </a:lnTo>
                    <a:lnTo>
                      <a:pt x="18" y="2130"/>
                    </a:lnTo>
                    <a:lnTo>
                      <a:pt x="18" y="2125"/>
                    </a:lnTo>
                    <a:lnTo>
                      <a:pt x="18" y="2120"/>
                    </a:lnTo>
                    <a:lnTo>
                      <a:pt x="18" y="2118"/>
                    </a:lnTo>
                    <a:lnTo>
                      <a:pt x="18" y="2112"/>
                    </a:lnTo>
                    <a:lnTo>
                      <a:pt x="18" y="2107"/>
                    </a:lnTo>
                    <a:lnTo>
                      <a:pt x="18" y="2102"/>
                    </a:lnTo>
                    <a:lnTo>
                      <a:pt x="18" y="2097"/>
                    </a:lnTo>
                    <a:lnTo>
                      <a:pt x="18" y="2092"/>
                    </a:lnTo>
                    <a:lnTo>
                      <a:pt x="18" y="2087"/>
                    </a:lnTo>
                    <a:lnTo>
                      <a:pt x="18" y="2082"/>
                    </a:lnTo>
                    <a:lnTo>
                      <a:pt x="18" y="2077"/>
                    </a:lnTo>
                    <a:lnTo>
                      <a:pt x="18" y="2074"/>
                    </a:lnTo>
                    <a:lnTo>
                      <a:pt x="18" y="2069"/>
                    </a:lnTo>
                    <a:lnTo>
                      <a:pt x="18" y="2064"/>
                    </a:lnTo>
                    <a:lnTo>
                      <a:pt x="18" y="2059"/>
                    </a:lnTo>
                    <a:lnTo>
                      <a:pt x="18" y="2054"/>
                    </a:lnTo>
                    <a:lnTo>
                      <a:pt x="18" y="2049"/>
                    </a:lnTo>
                    <a:lnTo>
                      <a:pt x="18" y="2044"/>
                    </a:lnTo>
                    <a:lnTo>
                      <a:pt x="18" y="2039"/>
                    </a:lnTo>
                    <a:lnTo>
                      <a:pt x="18" y="2034"/>
                    </a:lnTo>
                    <a:lnTo>
                      <a:pt x="18" y="2029"/>
                    </a:lnTo>
                    <a:lnTo>
                      <a:pt x="18" y="2024"/>
                    </a:lnTo>
                    <a:lnTo>
                      <a:pt x="18" y="2018"/>
                    </a:lnTo>
                    <a:lnTo>
                      <a:pt x="18" y="2016"/>
                    </a:lnTo>
                    <a:lnTo>
                      <a:pt x="18" y="2011"/>
                    </a:lnTo>
                    <a:lnTo>
                      <a:pt x="18" y="2006"/>
                    </a:lnTo>
                    <a:lnTo>
                      <a:pt x="18" y="2001"/>
                    </a:lnTo>
                    <a:lnTo>
                      <a:pt x="20" y="1996"/>
                    </a:lnTo>
                    <a:lnTo>
                      <a:pt x="20" y="1990"/>
                    </a:lnTo>
                    <a:lnTo>
                      <a:pt x="20" y="1985"/>
                    </a:lnTo>
                    <a:lnTo>
                      <a:pt x="20" y="1980"/>
                    </a:lnTo>
                    <a:lnTo>
                      <a:pt x="20" y="1975"/>
                    </a:lnTo>
                    <a:lnTo>
                      <a:pt x="20" y="1970"/>
                    </a:lnTo>
                    <a:lnTo>
                      <a:pt x="20" y="1965"/>
                    </a:lnTo>
                    <a:lnTo>
                      <a:pt x="20" y="1960"/>
                    </a:lnTo>
                    <a:lnTo>
                      <a:pt x="20" y="1957"/>
                    </a:lnTo>
                    <a:lnTo>
                      <a:pt x="20" y="1952"/>
                    </a:lnTo>
                    <a:lnTo>
                      <a:pt x="20" y="1947"/>
                    </a:lnTo>
                    <a:lnTo>
                      <a:pt x="20" y="1942"/>
                    </a:lnTo>
                    <a:lnTo>
                      <a:pt x="20" y="1937"/>
                    </a:lnTo>
                    <a:lnTo>
                      <a:pt x="20" y="1932"/>
                    </a:lnTo>
                    <a:lnTo>
                      <a:pt x="20" y="1927"/>
                    </a:lnTo>
                    <a:lnTo>
                      <a:pt x="20" y="1922"/>
                    </a:lnTo>
                    <a:lnTo>
                      <a:pt x="20" y="1917"/>
                    </a:lnTo>
                    <a:lnTo>
                      <a:pt x="20" y="1912"/>
                    </a:lnTo>
                    <a:lnTo>
                      <a:pt x="20" y="1907"/>
                    </a:lnTo>
                    <a:lnTo>
                      <a:pt x="20" y="1902"/>
                    </a:lnTo>
                    <a:lnTo>
                      <a:pt x="20" y="1896"/>
                    </a:lnTo>
                    <a:lnTo>
                      <a:pt x="20" y="1891"/>
                    </a:lnTo>
                    <a:lnTo>
                      <a:pt x="20" y="1886"/>
                    </a:lnTo>
                    <a:lnTo>
                      <a:pt x="20" y="1881"/>
                    </a:lnTo>
                    <a:lnTo>
                      <a:pt x="20" y="1879"/>
                    </a:lnTo>
                    <a:lnTo>
                      <a:pt x="20" y="1874"/>
                    </a:lnTo>
                    <a:lnTo>
                      <a:pt x="20" y="1868"/>
                    </a:lnTo>
                    <a:lnTo>
                      <a:pt x="20" y="1863"/>
                    </a:lnTo>
                    <a:lnTo>
                      <a:pt x="20" y="1858"/>
                    </a:lnTo>
                    <a:lnTo>
                      <a:pt x="20" y="1853"/>
                    </a:lnTo>
                    <a:lnTo>
                      <a:pt x="23" y="1848"/>
                    </a:lnTo>
                    <a:lnTo>
                      <a:pt x="23" y="1843"/>
                    </a:lnTo>
                    <a:lnTo>
                      <a:pt x="23" y="1838"/>
                    </a:lnTo>
                    <a:lnTo>
                      <a:pt x="23" y="1833"/>
                    </a:lnTo>
                    <a:lnTo>
                      <a:pt x="23" y="1828"/>
                    </a:lnTo>
                    <a:lnTo>
                      <a:pt x="23" y="1823"/>
                    </a:lnTo>
                    <a:lnTo>
                      <a:pt x="23" y="1818"/>
                    </a:lnTo>
                    <a:lnTo>
                      <a:pt x="23" y="1813"/>
                    </a:lnTo>
                    <a:lnTo>
                      <a:pt x="23" y="1807"/>
                    </a:lnTo>
                    <a:lnTo>
                      <a:pt x="23" y="1802"/>
                    </a:lnTo>
                    <a:lnTo>
                      <a:pt x="23" y="1797"/>
                    </a:lnTo>
                    <a:lnTo>
                      <a:pt x="23" y="1792"/>
                    </a:lnTo>
                    <a:lnTo>
                      <a:pt x="23" y="1787"/>
                    </a:lnTo>
                    <a:lnTo>
                      <a:pt x="23" y="1782"/>
                    </a:lnTo>
                    <a:lnTo>
                      <a:pt x="23" y="1777"/>
                    </a:lnTo>
                    <a:lnTo>
                      <a:pt x="23" y="1772"/>
                    </a:lnTo>
                    <a:lnTo>
                      <a:pt x="23" y="1767"/>
                    </a:lnTo>
                    <a:lnTo>
                      <a:pt x="23" y="1764"/>
                    </a:lnTo>
                    <a:lnTo>
                      <a:pt x="23" y="1757"/>
                    </a:lnTo>
                    <a:lnTo>
                      <a:pt x="23" y="1754"/>
                    </a:lnTo>
                    <a:lnTo>
                      <a:pt x="23" y="1749"/>
                    </a:lnTo>
                    <a:lnTo>
                      <a:pt x="23" y="1744"/>
                    </a:lnTo>
                    <a:lnTo>
                      <a:pt x="23" y="1739"/>
                    </a:lnTo>
                    <a:lnTo>
                      <a:pt x="23" y="1734"/>
                    </a:lnTo>
                    <a:lnTo>
                      <a:pt x="23" y="1729"/>
                    </a:lnTo>
                    <a:lnTo>
                      <a:pt x="23" y="1724"/>
                    </a:lnTo>
                    <a:lnTo>
                      <a:pt x="23" y="1719"/>
                    </a:lnTo>
                    <a:lnTo>
                      <a:pt x="23" y="1713"/>
                    </a:lnTo>
                    <a:lnTo>
                      <a:pt x="23" y="1708"/>
                    </a:lnTo>
                    <a:lnTo>
                      <a:pt x="23" y="1703"/>
                    </a:lnTo>
                    <a:lnTo>
                      <a:pt x="26" y="1698"/>
                    </a:lnTo>
                    <a:lnTo>
                      <a:pt x="26" y="1693"/>
                    </a:lnTo>
                    <a:lnTo>
                      <a:pt x="26" y="1688"/>
                    </a:lnTo>
                    <a:lnTo>
                      <a:pt x="26" y="1683"/>
                    </a:lnTo>
                    <a:lnTo>
                      <a:pt x="26" y="1678"/>
                    </a:lnTo>
                    <a:lnTo>
                      <a:pt x="26" y="1673"/>
                    </a:lnTo>
                    <a:lnTo>
                      <a:pt x="26" y="1668"/>
                    </a:lnTo>
                    <a:lnTo>
                      <a:pt x="26" y="1663"/>
                    </a:lnTo>
                    <a:lnTo>
                      <a:pt x="26" y="1658"/>
                    </a:lnTo>
                    <a:lnTo>
                      <a:pt x="26" y="1652"/>
                    </a:lnTo>
                    <a:lnTo>
                      <a:pt x="26" y="1647"/>
                    </a:lnTo>
                    <a:lnTo>
                      <a:pt x="26" y="1642"/>
                    </a:lnTo>
                    <a:lnTo>
                      <a:pt x="26" y="1637"/>
                    </a:lnTo>
                    <a:lnTo>
                      <a:pt x="26" y="1632"/>
                    </a:lnTo>
                    <a:lnTo>
                      <a:pt x="26" y="1627"/>
                    </a:lnTo>
                    <a:lnTo>
                      <a:pt x="26" y="1622"/>
                    </a:lnTo>
                    <a:lnTo>
                      <a:pt x="26" y="1617"/>
                    </a:lnTo>
                    <a:lnTo>
                      <a:pt x="26" y="1612"/>
                    </a:lnTo>
                    <a:lnTo>
                      <a:pt x="26" y="1607"/>
                    </a:lnTo>
                    <a:lnTo>
                      <a:pt x="26" y="1602"/>
                    </a:lnTo>
                    <a:lnTo>
                      <a:pt x="26" y="1597"/>
                    </a:lnTo>
                    <a:lnTo>
                      <a:pt x="26" y="1591"/>
                    </a:lnTo>
                    <a:lnTo>
                      <a:pt x="26" y="1586"/>
                    </a:lnTo>
                    <a:lnTo>
                      <a:pt x="26" y="1581"/>
                    </a:lnTo>
                    <a:lnTo>
                      <a:pt x="26" y="1576"/>
                    </a:lnTo>
                    <a:lnTo>
                      <a:pt x="26" y="1571"/>
                    </a:lnTo>
                    <a:lnTo>
                      <a:pt x="26" y="1566"/>
                    </a:lnTo>
                    <a:lnTo>
                      <a:pt x="26" y="1561"/>
                    </a:lnTo>
                    <a:lnTo>
                      <a:pt x="26" y="1556"/>
                    </a:lnTo>
                    <a:lnTo>
                      <a:pt x="26" y="1551"/>
                    </a:lnTo>
                    <a:lnTo>
                      <a:pt x="26" y="1546"/>
                    </a:lnTo>
                    <a:lnTo>
                      <a:pt x="26" y="1541"/>
                    </a:lnTo>
                    <a:lnTo>
                      <a:pt x="26" y="1536"/>
                    </a:lnTo>
                    <a:lnTo>
                      <a:pt x="26" y="1530"/>
                    </a:lnTo>
                    <a:lnTo>
                      <a:pt x="26" y="1525"/>
                    </a:lnTo>
                    <a:lnTo>
                      <a:pt x="26" y="1520"/>
                    </a:lnTo>
                    <a:lnTo>
                      <a:pt x="26" y="1515"/>
                    </a:lnTo>
                    <a:lnTo>
                      <a:pt x="26" y="1510"/>
                    </a:lnTo>
                    <a:lnTo>
                      <a:pt x="28" y="1505"/>
                    </a:lnTo>
                    <a:lnTo>
                      <a:pt x="28" y="1500"/>
                    </a:lnTo>
                    <a:lnTo>
                      <a:pt x="28" y="1495"/>
                    </a:lnTo>
                    <a:lnTo>
                      <a:pt x="28" y="1490"/>
                    </a:lnTo>
                    <a:lnTo>
                      <a:pt x="28" y="1485"/>
                    </a:lnTo>
                    <a:lnTo>
                      <a:pt x="28" y="1480"/>
                    </a:lnTo>
                    <a:lnTo>
                      <a:pt x="28" y="1475"/>
                    </a:lnTo>
                    <a:lnTo>
                      <a:pt x="28" y="1469"/>
                    </a:lnTo>
                    <a:lnTo>
                      <a:pt x="28" y="1464"/>
                    </a:lnTo>
                    <a:lnTo>
                      <a:pt x="28" y="1459"/>
                    </a:lnTo>
                    <a:lnTo>
                      <a:pt x="28" y="1454"/>
                    </a:lnTo>
                    <a:lnTo>
                      <a:pt x="28" y="1449"/>
                    </a:lnTo>
                    <a:lnTo>
                      <a:pt x="28" y="1444"/>
                    </a:lnTo>
                    <a:lnTo>
                      <a:pt x="28" y="1439"/>
                    </a:lnTo>
                    <a:lnTo>
                      <a:pt x="28" y="1434"/>
                    </a:lnTo>
                    <a:lnTo>
                      <a:pt x="28" y="1429"/>
                    </a:lnTo>
                    <a:lnTo>
                      <a:pt x="28" y="1424"/>
                    </a:lnTo>
                    <a:lnTo>
                      <a:pt x="28" y="1419"/>
                    </a:lnTo>
                    <a:lnTo>
                      <a:pt x="28" y="1414"/>
                    </a:lnTo>
                    <a:lnTo>
                      <a:pt x="28" y="1406"/>
                    </a:lnTo>
                    <a:lnTo>
                      <a:pt x="28" y="1401"/>
                    </a:lnTo>
                    <a:lnTo>
                      <a:pt x="28" y="1396"/>
                    </a:lnTo>
                    <a:lnTo>
                      <a:pt x="28" y="1391"/>
                    </a:lnTo>
                    <a:lnTo>
                      <a:pt x="28" y="1386"/>
                    </a:lnTo>
                    <a:lnTo>
                      <a:pt x="28" y="1380"/>
                    </a:lnTo>
                    <a:lnTo>
                      <a:pt x="28" y="1375"/>
                    </a:lnTo>
                    <a:lnTo>
                      <a:pt x="28" y="1370"/>
                    </a:lnTo>
                    <a:lnTo>
                      <a:pt x="28" y="1365"/>
                    </a:lnTo>
                    <a:lnTo>
                      <a:pt x="28" y="1360"/>
                    </a:lnTo>
                    <a:lnTo>
                      <a:pt x="28" y="1355"/>
                    </a:lnTo>
                    <a:lnTo>
                      <a:pt x="28" y="1350"/>
                    </a:lnTo>
                    <a:lnTo>
                      <a:pt x="28" y="1345"/>
                    </a:lnTo>
                    <a:lnTo>
                      <a:pt x="28" y="1340"/>
                    </a:lnTo>
                    <a:lnTo>
                      <a:pt x="28" y="1335"/>
                    </a:lnTo>
                    <a:lnTo>
                      <a:pt x="28" y="1330"/>
                    </a:lnTo>
                    <a:lnTo>
                      <a:pt x="28" y="1325"/>
                    </a:lnTo>
                    <a:lnTo>
                      <a:pt x="28" y="1319"/>
                    </a:lnTo>
                    <a:lnTo>
                      <a:pt x="28" y="1314"/>
                    </a:lnTo>
                    <a:lnTo>
                      <a:pt x="28" y="1309"/>
                    </a:lnTo>
                    <a:lnTo>
                      <a:pt x="28" y="1304"/>
                    </a:lnTo>
                    <a:lnTo>
                      <a:pt x="28" y="1299"/>
                    </a:lnTo>
                    <a:lnTo>
                      <a:pt x="28" y="1292"/>
                    </a:lnTo>
                    <a:lnTo>
                      <a:pt x="28" y="1286"/>
                    </a:lnTo>
                    <a:lnTo>
                      <a:pt x="28" y="1281"/>
                    </a:lnTo>
                    <a:lnTo>
                      <a:pt x="28" y="1276"/>
                    </a:lnTo>
                    <a:lnTo>
                      <a:pt x="31" y="1271"/>
                    </a:lnTo>
                    <a:lnTo>
                      <a:pt x="31" y="1266"/>
                    </a:lnTo>
                    <a:lnTo>
                      <a:pt x="31" y="1261"/>
                    </a:lnTo>
                    <a:lnTo>
                      <a:pt x="31" y="1256"/>
                    </a:lnTo>
                    <a:lnTo>
                      <a:pt x="31" y="1251"/>
                    </a:lnTo>
                    <a:lnTo>
                      <a:pt x="31" y="1246"/>
                    </a:lnTo>
                    <a:lnTo>
                      <a:pt x="31" y="1241"/>
                    </a:lnTo>
                    <a:lnTo>
                      <a:pt x="31" y="1236"/>
                    </a:lnTo>
                    <a:lnTo>
                      <a:pt x="31" y="1231"/>
                    </a:lnTo>
                    <a:lnTo>
                      <a:pt x="31" y="1223"/>
                    </a:lnTo>
                    <a:lnTo>
                      <a:pt x="31" y="1218"/>
                    </a:lnTo>
                    <a:lnTo>
                      <a:pt x="31" y="1213"/>
                    </a:lnTo>
                    <a:lnTo>
                      <a:pt x="31" y="1208"/>
                    </a:lnTo>
                    <a:lnTo>
                      <a:pt x="31" y="1203"/>
                    </a:lnTo>
                    <a:lnTo>
                      <a:pt x="31" y="1197"/>
                    </a:lnTo>
                    <a:lnTo>
                      <a:pt x="31" y="1192"/>
                    </a:lnTo>
                    <a:lnTo>
                      <a:pt x="31" y="1187"/>
                    </a:lnTo>
                    <a:lnTo>
                      <a:pt x="31" y="1182"/>
                    </a:lnTo>
                    <a:lnTo>
                      <a:pt x="31" y="1177"/>
                    </a:lnTo>
                    <a:lnTo>
                      <a:pt x="31" y="1172"/>
                    </a:lnTo>
                    <a:lnTo>
                      <a:pt x="31" y="1164"/>
                    </a:lnTo>
                    <a:lnTo>
                      <a:pt x="31" y="1159"/>
                    </a:lnTo>
                    <a:lnTo>
                      <a:pt x="31" y="1154"/>
                    </a:lnTo>
                    <a:lnTo>
                      <a:pt x="31" y="1149"/>
                    </a:lnTo>
                    <a:lnTo>
                      <a:pt x="31" y="1144"/>
                    </a:lnTo>
                    <a:lnTo>
                      <a:pt x="31" y="1139"/>
                    </a:lnTo>
                    <a:lnTo>
                      <a:pt x="31" y="1134"/>
                    </a:lnTo>
                    <a:lnTo>
                      <a:pt x="31" y="1129"/>
                    </a:lnTo>
                    <a:lnTo>
                      <a:pt x="31" y="1124"/>
                    </a:lnTo>
                    <a:lnTo>
                      <a:pt x="31" y="1119"/>
                    </a:lnTo>
                    <a:lnTo>
                      <a:pt x="31" y="1111"/>
                    </a:lnTo>
                    <a:lnTo>
                      <a:pt x="31" y="1106"/>
                    </a:lnTo>
                    <a:lnTo>
                      <a:pt x="31" y="1101"/>
                    </a:lnTo>
                    <a:lnTo>
                      <a:pt x="31" y="1096"/>
                    </a:lnTo>
                    <a:lnTo>
                      <a:pt x="31" y="1091"/>
                    </a:lnTo>
                    <a:lnTo>
                      <a:pt x="31" y="1086"/>
                    </a:lnTo>
                    <a:lnTo>
                      <a:pt x="31" y="1081"/>
                    </a:lnTo>
                    <a:lnTo>
                      <a:pt x="31" y="1073"/>
                    </a:lnTo>
                    <a:lnTo>
                      <a:pt x="31" y="1068"/>
                    </a:lnTo>
                    <a:lnTo>
                      <a:pt x="31" y="1063"/>
                    </a:lnTo>
                    <a:lnTo>
                      <a:pt x="31" y="1058"/>
                    </a:lnTo>
                    <a:lnTo>
                      <a:pt x="31" y="1053"/>
                    </a:lnTo>
                    <a:lnTo>
                      <a:pt x="31" y="1048"/>
                    </a:lnTo>
                    <a:lnTo>
                      <a:pt x="31" y="1042"/>
                    </a:lnTo>
                    <a:lnTo>
                      <a:pt x="31" y="1035"/>
                    </a:lnTo>
                    <a:lnTo>
                      <a:pt x="31" y="1030"/>
                    </a:lnTo>
                    <a:lnTo>
                      <a:pt x="31" y="1025"/>
                    </a:lnTo>
                    <a:lnTo>
                      <a:pt x="31" y="1020"/>
                    </a:lnTo>
                    <a:lnTo>
                      <a:pt x="31" y="1014"/>
                    </a:lnTo>
                    <a:lnTo>
                      <a:pt x="31" y="1009"/>
                    </a:lnTo>
                    <a:lnTo>
                      <a:pt x="31" y="1004"/>
                    </a:lnTo>
                    <a:lnTo>
                      <a:pt x="31" y="997"/>
                    </a:lnTo>
                    <a:lnTo>
                      <a:pt x="31" y="992"/>
                    </a:lnTo>
                    <a:lnTo>
                      <a:pt x="31" y="987"/>
                    </a:lnTo>
                    <a:lnTo>
                      <a:pt x="33" y="981"/>
                    </a:lnTo>
                    <a:lnTo>
                      <a:pt x="33" y="976"/>
                    </a:lnTo>
                    <a:lnTo>
                      <a:pt x="33" y="969"/>
                    </a:lnTo>
                    <a:lnTo>
                      <a:pt x="33" y="964"/>
                    </a:lnTo>
                    <a:lnTo>
                      <a:pt x="33" y="959"/>
                    </a:lnTo>
                    <a:lnTo>
                      <a:pt x="33" y="953"/>
                    </a:lnTo>
                    <a:lnTo>
                      <a:pt x="33" y="948"/>
                    </a:lnTo>
                    <a:lnTo>
                      <a:pt x="33" y="941"/>
                    </a:lnTo>
                    <a:lnTo>
                      <a:pt x="33" y="936"/>
                    </a:lnTo>
                    <a:lnTo>
                      <a:pt x="33" y="931"/>
                    </a:lnTo>
                    <a:lnTo>
                      <a:pt x="33" y="926"/>
                    </a:lnTo>
                    <a:lnTo>
                      <a:pt x="33" y="918"/>
                    </a:lnTo>
                    <a:lnTo>
                      <a:pt x="33" y="913"/>
                    </a:lnTo>
                    <a:lnTo>
                      <a:pt x="33" y="908"/>
                    </a:lnTo>
                    <a:lnTo>
                      <a:pt x="33" y="903"/>
                    </a:lnTo>
                    <a:lnTo>
                      <a:pt x="33" y="898"/>
                    </a:lnTo>
                    <a:lnTo>
                      <a:pt x="33" y="890"/>
                    </a:lnTo>
                    <a:lnTo>
                      <a:pt x="33" y="885"/>
                    </a:lnTo>
                    <a:lnTo>
                      <a:pt x="33" y="880"/>
                    </a:lnTo>
                    <a:lnTo>
                      <a:pt x="33" y="872"/>
                    </a:lnTo>
                    <a:lnTo>
                      <a:pt x="33" y="867"/>
                    </a:lnTo>
                    <a:lnTo>
                      <a:pt x="33" y="862"/>
                    </a:lnTo>
                    <a:lnTo>
                      <a:pt x="33" y="857"/>
                    </a:lnTo>
                    <a:lnTo>
                      <a:pt x="33" y="849"/>
                    </a:lnTo>
                    <a:lnTo>
                      <a:pt x="33" y="844"/>
                    </a:lnTo>
                    <a:lnTo>
                      <a:pt x="33" y="839"/>
                    </a:lnTo>
                    <a:lnTo>
                      <a:pt x="33" y="834"/>
                    </a:lnTo>
                    <a:lnTo>
                      <a:pt x="33" y="826"/>
                    </a:lnTo>
                    <a:lnTo>
                      <a:pt x="33" y="821"/>
                    </a:lnTo>
                    <a:lnTo>
                      <a:pt x="33" y="816"/>
                    </a:lnTo>
                    <a:lnTo>
                      <a:pt x="33" y="809"/>
                    </a:lnTo>
                    <a:lnTo>
                      <a:pt x="33" y="804"/>
                    </a:lnTo>
                    <a:lnTo>
                      <a:pt x="33" y="798"/>
                    </a:lnTo>
                    <a:lnTo>
                      <a:pt x="33" y="791"/>
                    </a:lnTo>
                    <a:lnTo>
                      <a:pt x="33" y="786"/>
                    </a:lnTo>
                    <a:lnTo>
                      <a:pt x="33" y="781"/>
                    </a:lnTo>
                    <a:lnTo>
                      <a:pt x="33" y="773"/>
                    </a:lnTo>
                    <a:lnTo>
                      <a:pt x="33" y="768"/>
                    </a:lnTo>
                    <a:lnTo>
                      <a:pt x="33" y="763"/>
                    </a:lnTo>
                    <a:lnTo>
                      <a:pt x="33" y="755"/>
                    </a:lnTo>
                    <a:lnTo>
                      <a:pt x="33" y="750"/>
                    </a:lnTo>
                    <a:lnTo>
                      <a:pt x="33" y="743"/>
                    </a:lnTo>
                    <a:lnTo>
                      <a:pt x="33" y="737"/>
                    </a:lnTo>
                    <a:lnTo>
                      <a:pt x="33" y="732"/>
                    </a:lnTo>
                    <a:lnTo>
                      <a:pt x="33" y="725"/>
                    </a:lnTo>
                    <a:lnTo>
                      <a:pt x="33" y="720"/>
                    </a:lnTo>
                    <a:lnTo>
                      <a:pt x="33" y="712"/>
                    </a:lnTo>
                    <a:lnTo>
                      <a:pt x="33" y="707"/>
                    </a:lnTo>
                    <a:lnTo>
                      <a:pt x="33" y="699"/>
                    </a:lnTo>
                    <a:lnTo>
                      <a:pt x="33" y="694"/>
                    </a:lnTo>
                    <a:lnTo>
                      <a:pt x="33" y="687"/>
                    </a:lnTo>
                    <a:lnTo>
                      <a:pt x="33" y="682"/>
                    </a:lnTo>
                    <a:lnTo>
                      <a:pt x="33" y="674"/>
                    </a:lnTo>
                    <a:lnTo>
                      <a:pt x="33" y="669"/>
                    </a:lnTo>
                    <a:lnTo>
                      <a:pt x="33" y="661"/>
                    </a:lnTo>
                    <a:lnTo>
                      <a:pt x="33" y="656"/>
                    </a:lnTo>
                    <a:lnTo>
                      <a:pt x="33" y="648"/>
                    </a:lnTo>
                    <a:lnTo>
                      <a:pt x="33" y="643"/>
                    </a:lnTo>
                    <a:lnTo>
                      <a:pt x="33" y="636"/>
                    </a:lnTo>
                    <a:lnTo>
                      <a:pt x="33" y="631"/>
                    </a:lnTo>
                    <a:lnTo>
                      <a:pt x="33" y="623"/>
                    </a:lnTo>
                    <a:lnTo>
                      <a:pt x="33" y="618"/>
                    </a:lnTo>
                    <a:lnTo>
                      <a:pt x="33" y="610"/>
                    </a:lnTo>
                    <a:lnTo>
                      <a:pt x="33" y="603"/>
                    </a:lnTo>
                    <a:lnTo>
                      <a:pt x="33" y="598"/>
                    </a:lnTo>
                    <a:lnTo>
                      <a:pt x="33" y="590"/>
                    </a:lnTo>
                    <a:lnTo>
                      <a:pt x="33" y="582"/>
                    </a:lnTo>
                    <a:lnTo>
                      <a:pt x="33" y="577"/>
                    </a:lnTo>
                    <a:lnTo>
                      <a:pt x="33" y="570"/>
                    </a:lnTo>
                    <a:lnTo>
                      <a:pt x="33" y="562"/>
                    </a:lnTo>
                    <a:lnTo>
                      <a:pt x="33" y="557"/>
                    </a:lnTo>
                    <a:lnTo>
                      <a:pt x="33" y="549"/>
                    </a:lnTo>
                    <a:lnTo>
                      <a:pt x="33" y="542"/>
                    </a:lnTo>
                    <a:lnTo>
                      <a:pt x="33" y="534"/>
                    </a:lnTo>
                    <a:lnTo>
                      <a:pt x="33" y="529"/>
                    </a:lnTo>
                    <a:lnTo>
                      <a:pt x="33" y="521"/>
                    </a:lnTo>
                    <a:lnTo>
                      <a:pt x="33" y="514"/>
                    </a:lnTo>
                    <a:lnTo>
                      <a:pt x="36" y="506"/>
                    </a:lnTo>
                    <a:lnTo>
                      <a:pt x="36" y="499"/>
                    </a:lnTo>
                    <a:lnTo>
                      <a:pt x="36" y="491"/>
                    </a:lnTo>
                    <a:lnTo>
                      <a:pt x="36" y="486"/>
                    </a:lnTo>
                    <a:lnTo>
                      <a:pt x="36" y="478"/>
                    </a:lnTo>
                    <a:lnTo>
                      <a:pt x="36" y="471"/>
                    </a:lnTo>
                    <a:lnTo>
                      <a:pt x="36" y="463"/>
                    </a:lnTo>
                    <a:lnTo>
                      <a:pt x="36" y="455"/>
                    </a:lnTo>
                    <a:lnTo>
                      <a:pt x="36" y="448"/>
                    </a:lnTo>
                    <a:lnTo>
                      <a:pt x="36" y="440"/>
                    </a:lnTo>
                    <a:lnTo>
                      <a:pt x="36" y="432"/>
                    </a:lnTo>
                    <a:lnTo>
                      <a:pt x="36" y="425"/>
                    </a:lnTo>
                    <a:lnTo>
                      <a:pt x="36" y="417"/>
                    </a:lnTo>
                    <a:lnTo>
                      <a:pt x="36" y="410"/>
                    </a:lnTo>
                    <a:lnTo>
                      <a:pt x="36" y="402"/>
                    </a:lnTo>
                    <a:lnTo>
                      <a:pt x="36" y="394"/>
                    </a:lnTo>
                    <a:lnTo>
                      <a:pt x="36" y="387"/>
                    </a:lnTo>
                    <a:lnTo>
                      <a:pt x="36" y="377"/>
                    </a:lnTo>
                    <a:lnTo>
                      <a:pt x="36" y="369"/>
                    </a:lnTo>
                    <a:lnTo>
                      <a:pt x="36" y="361"/>
                    </a:lnTo>
                    <a:lnTo>
                      <a:pt x="36" y="354"/>
                    </a:lnTo>
                    <a:lnTo>
                      <a:pt x="36" y="346"/>
                    </a:lnTo>
                    <a:lnTo>
                      <a:pt x="36" y="338"/>
                    </a:lnTo>
                    <a:lnTo>
                      <a:pt x="36" y="331"/>
                    </a:lnTo>
                    <a:lnTo>
                      <a:pt x="36" y="321"/>
                    </a:lnTo>
                    <a:lnTo>
                      <a:pt x="36" y="313"/>
                    </a:lnTo>
                    <a:lnTo>
                      <a:pt x="36" y="305"/>
                    </a:lnTo>
                    <a:lnTo>
                      <a:pt x="36" y="298"/>
                    </a:lnTo>
                    <a:lnTo>
                      <a:pt x="36" y="288"/>
                    </a:lnTo>
                    <a:lnTo>
                      <a:pt x="36" y="280"/>
                    </a:lnTo>
                    <a:lnTo>
                      <a:pt x="36" y="272"/>
                    </a:lnTo>
                    <a:lnTo>
                      <a:pt x="36" y="265"/>
                    </a:lnTo>
                    <a:lnTo>
                      <a:pt x="36" y="255"/>
                    </a:lnTo>
                    <a:lnTo>
                      <a:pt x="36" y="247"/>
                    </a:lnTo>
                    <a:lnTo>
                      <a:pt x="36" y="239"/>
                    </a:lnTo>
                    <a:lnTo>
                      <a:pt x="36" y="232"/>
                    </a:lnTo>
                    <a:lnTo>
                      <a:pt x="36" y="221"/>
                    </a:lnTo>
                    <a:lnTo>
                      <a:pt x="36" y="214"/>
                    </a:lnTo>
                    <a:lnTo>
                      <a:pt x="36" y="206"/>
                    </a:lnTo>
                    <a:lnTo>
                      <a:pt x="36" y="199"/>
                    </a:lnTo>
                    <a:lnTo>
                      <a:pt x="36" y="191"/>
                    </a:lnTo>
                    <a:lnTo>
                      <a:pt x="36" y="183"/>
                    </a:lnTo>
                    <a:lnTo>
                      <a:pt x="36" y="176"/>
                    </a:lnTo>
                    <a:lnTo>
                      <a:pt x="36" y="168"/>
                    </a:lnTo>
                    <a:lnTo>
                      <a:pt x="36" y="160"/>
                    </a:lnTo>
                    <a:lnTo>
                      <a:pt x="36" y="153"/>
                    </a:lnTo>
                    <a:lnTo>
                      <a:pt x="36" y="145"/>
                    </a:lnTo>
                    <a:lnTo>
                      <a:pt x="36" y="138"/>
                    </a:lnTo>
                    <a:lnTo>
                      <a:pt x="36" y="130"/>
                    </a:lnTo>
                    <a:lnTo>
                      <a:pt x="36" y="125"/>
                    </a:lnTo>
                    <a:lnTo>
                      <a:pt x="36" y="117"/>
                    </a:lnTo>
                    <a:lnTo>
                      <a:pt x="36" y="112"/>
                    </a:lnTo>
                    <a:lnTo>
                      <a:pt x="36" y="105"/>
                    </a:lnTo>
                    <a:lnTo>
                      <a:pt x="36" y="99"/>
                    </a:lnTo>
                    <a:lnTo>
                      <a:pt x="36" y="94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2"/>
                    </a:lnTo>
                    <a:lnTo>
                      <a:pt x="36" y="79"/>
                    </a:lnTo>
                    <a:lnTo>
                      <a:pt x="36" y="79"/>
                    </a:lnTo>
                    <a:lnTo>
                      <a:pt x="36" y="77"/>
                    </a:lnTo>
                    <a:lnTo>
                      <a:pt x="36" y="79"/>
                    </a:lnTo>
                    <a:lnTo>
                      <a:pt x="36" y="82"/>
                    </a:lnTo>
                    <a:lnTo>
                      <a:pt x="36" y="84"/>
                    </a:lnTo>
                    <a:lnTo>
                      <a:pt x="36" y="89"/>
                    </a:lnTo>
                    <a:lnTo>
                      <a:pt x="36" y="97"/>
                    </a:lnTo>
                    <a:lnTo>
                      <a:pt x="36" y="105"/>
                    </a:lnTo>
                    <a:lnTo>
                      <a:pt x="36" y="112"/>
                    </a:lnTo>
                    <a:lnTo>
                      <a:pt x="36" y="122"/>
                    </a:lnTo>
                    <a:lnTo>
                      <a:pt x="36" y="133"/>
                    </a:lnTo>
                    <a:lnTo>
                      <a:pt x="36" y="145"/>
                    </a:lnTo>
                    <a:lnTo>
                      <a:pt x="36" y="158"/>
                    </a:lnTo>
                    <a:lnTo>
                      <a:pt x="36" y="173"/>
                    </a:lnTo>
                    <a:lnTo>
                      <a:pt x="36" y="188"/>
                    </a:lnTo>
                    <a:lnTo>
                      <a:pt x="36" y="206"/>
                    </a:lnTo>
                    <a:lnTo>
                      <a:pt x="36" y="224"/>
                    </a:lnTo>
                    <a:lnTo>
                      <a:pt x="36" y="242"/>
                    </a:lnTo>
                    <a:lnTo>
                      <a:pt x="36" y="262"/>
                    </a:lnTo>
                    <a:lnTo>
                      <a:pt x="36" y="285"/>
                    </a:lnTo>
                    <a:lnTo>
                      <a:pt x="36" y="308"/>
                    </a:lnTo>
                    <a:lnTo>
                      <a:pt x="36" y="333"/>
                    </a:lnTo>
                    <a:lnTo>
                      <a:pt x="36" y="361"/>
                    </a:lnTo>
                    <a:lnTo>
                      <a:pt x="36" y="392"/>
                    </a:lnTo>
                    <a:lnTo>
                      <a:pt x="36" y="427"/>
                    </a:lnTo>
                    <a:lnTo>
                      <a:pt x="36" y="465"/>
                    </a:lnTo>
                    <a:lnTo>
                      <a:pt x="36" y="509"/>
                    </a:lnTo>
                    <a:lnTo>
                      <a:pt x="36" y="557"/>
                    </a:lnTo>
                    <a:lnTo>
                      <a:pt x="36" y="618"/>
                    </a:lnTo>
                    <a:lnTo>
                      <a:pt x="36" y="689"/>
                    </a:lnTo>
                    <a:lnTo>
                      <a:pt x="36" y="786"/>
                    </a:lnTo>
                    <a:lnTo>
                      <a:pt x="36" y="928"/>
                    </a:lnTo>
                    <a:lnTo>
                      <a:pt x="36" y="1213"/>
                    </a:lnTo>
                    <a:lnTo>
                      <a:pt x="36" y="1325"/>
                    </a:lnTo>
                    <a:lnTo>
                      <a:pt x="36" y="976"/>
                    </a:lnTo>
                    <a:lnTo>
                      <a:pt x="36" y="826"/>
                    </a:lnTo>
                    <a:lnTo>
                      <a:pt x="36" y="732"/>
                    </a:lnTo>
                    <a:lnTo>
                      <a:pt x="36" y="661"/>
                    </a:lnTo>
                    <a:lnTo>
                      <a:pt x="36" y="608"/>
                    </a:lnTo>
                    <a:lnTo>
                      <a:pt x="36" y="565"/>
                    </a:lnTo>
                    <a:lnTo>
                      <a:pt x="36" y="526"/>
                    </a:lnTo>
                    <a:lnTo>
                      <a:pt x="36" y="496"/>
                    </a:lnTo>
                    <a:lnTo>
                      <a:pt x="36" y="468"/>
                    </a:lnTo>
                    <a:lnTo>
                      <a:pt x="36" y="443"/>
                    </a:lnTo>
                    <a:lnTo>
                      <a:pt x="36" y="422"/>
                    </a:lnTo>
                    <a:lnTo>
                      <a:pt x="36" y="402"/>
                    </a:lnTo>
                    <a:lnTo>
                      <a:pt x="36" y="384"/>
                    </a:lnTo>
                    <a:lnTo>
                      <a:pt x="36" y="369"/>
                    </a:lnTo>
                    <a:lnTo>
                      <a:pt x="36" y="354"/>
                    </a:lnTo>
                    <a:lnTo>
                      <a:pt x="36" y="341"/>
                    </a:lnTo>
                    <a:lnTo>
                      <a:pt x="36" y="328"/>
                    </a:lnTo>
                    <a:lnTo>
                      <a:pt x="36" y="318"/>
                    </a:lnTo>
                    <a:lnTo>
                      <a:pt x="36" y="305"/>
                    </a:lnTo>
                    <a:lnTo>
                      <a:pt x="36" y="280"/>
                    </a:lnTo>
                    <a:lnTo>
                      <a:pt x="36" y="257"/>
                    </a:lnTo>
                    <a:lnTo>
                      <a:pt x="36" y="237"/>
                    </a:lnTo>
                    <a:lnTo>
                      <a:pt x="36" y="219"/>
                    </a:lnTo>
                    <a:lnTo>
                      <a:pt x="36" y="204"/>
                    </a:lnTo>
                    <a:lnTo>
                      <a:pt x="36" y="188"/>
                    </a:lnTo>
                    <a:lnTo>
                      <a:pt x="36" y="178"/>
                    </a:lnTo>
                    <a:lnTo>
                      <a:pt x="36" y="166"/>
                    </a:lnTo>
                    <a:lnTo>
                      <a:pt x="36" y="158"/>
                    </a:lnTo>
                    <a:lnTo>
                      <a:pt x="36" y="150"/>
                    </a:lnTo>
                    <a:lnTo>
                      <a:pt x="36" y="145"/>
                    </a:lnTo>
                    <a:lnTo>
                      <a:pt x="36" y="140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6" y="133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27"/>
                    </a:lnTo>
                    <a:lnTo>
                      <a:pt x="36" y="127"/>
                    </a:lnTo>
                    <a:lnTo>
                      <a:pt x="36" y="125"/>
                    </a:lnTo>
                    <a:lnTo>
                      <a:pt x="36" y="122"/>
                    </a:lnTo>
                    <a:lnTo>
                      <a:pt x="36" y="120"/>
                    </a:lnTo>
                    <a:lnTo>
                      <a:pt x="36" y="117"/>
                    </a:lnTo>
                    <a:lnTo>
                      <a:pt x="36" y="112"/>
                    </a:lnTo>
                    <a:lnTo>
                      <a:pt x="36" y="110"/>
                    </a:lnTo>
                    <a:lnTo>
                      <a:pt x="36" y="105"/>
                    </a:lnTo>
                    <a:lnTo>
                      <a:pt x="36" y="99"/>
                    </a:lnTo>
                    <a:lnTo>
                      <a:pt x="36" y="94"/>
                    </a:lnTo>
                    <a:lnTo>
                      <a:pt x="36" y="87"/>
                    </a:lnTo>
                    <a:lnTo>
                      <a:pt x="36" y="82"/>
                    </a:lnTo>
                    <a:lnTo>
                      <a:pt x="36" y="77"/>
                    </a:lnTo>
                    <a:lnTo>
                      <a:pt x="36" y="69"/>
                    </a:lnTo>
                    <a:lnTo>
                      <a:pt x="38" y="64"/>
                    </a:lnTo>
                    <a:lnTo>
                      <a:pt x="38" y="59"/>
                    </a:lnTo>
                    <a:lnTo>
                      <a:pt x="38" y="54"/>
                    </a:lnTo>
                    <a:lnTo>
                      <a:pt x="38" y="49"/>
                    </a:lnTo>
                    <a:lnTo>
                      <a:pt x="38" y="44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8" y="31"/>
                    </a:lnTo>
                    <a:lnTo>
                      <a:pt x="38" y="28"/>
                    </a:lnTo>
                    <a:lnTo>
                      <a:pt x="38" y="23"/>
                    </a:lnTo>
                    <a:lnTo>
                      <a:pt x="38" y="21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5"/>
                    </a:lnTo>
                    <a:lnTo>
                      <a:pt x="38" y="3"/>
                    </a:lnTo>
                    <a:lnTo>
                      <a:pt x="38" y="0"/>
                    </a:lnTo>
                    <a:lnTo>
                      <a:pt x="3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9" name="Line 3129"/>
              <p:cNvSpPr>
                <a:spLocks noChangeShapeType="1"/>
              </p:cNvSpPr>
              <p:nvPr/>
            </p:nvSpPr>
            <p:spPr bwMode="auto">
              <a:xfrm>
                <a:off x="1155" y="2470"/>
                <a:ext cx="2697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30" name="Line 3130"/>
              <p:cNvSpPr>
                <a:spLocks noChangeShapeType="1"/>
              </p:cNvSpPr>
              <p:nvPr/>
            </p:nvSpPr>
            <p:spPr bwMode="auto">
              <a:xfrm>
                <a:off x="3491" y="767"/>
                <a:ext cx="1505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0" name="Freeform 3140"/>
              <p:cNvSpPr>
                <a:spLocks/>
              </p:cNvSpPr>
              <p:nvPr/>
            </p:nvSpPr>
            <p:spPr bwMode="auto">
              <a:xfrm>
                <a:off x="2762" y="983"/>
                <a:ext cx="71" cy="104"/>
              </a:xfrm>
              <a:custGeom>
                <a:avLst/>
                <a:gdLst>
                  <a:gd name="T0" fmla="*/ 10 w 71"/>
                  <a:gd name="T1" fmla="*/ 0 h 104"/>
                  <a:gd name="T2" fmla="*/ 0 w 71"/>
                  <a:gd name="T3" fmla="*/ 51 h 104"/>
                  <a:gd name="T4" fmla="*/ 10 w 71"/>
                  <a:gd name="T5" fmla="*/ 41 h 104"/>
                  <a:gd name="T6" fmla="*/ 25 w 71"/>
                  <a:gd name="T7" fmla="*/ 36 h 104"/>
                  <a:gd name="T8" fmla="*/ 40 w 71"/>
                  <a:gd name="T9" fmla="*/ 36 h 104"/>
                  <a:gd name="T10" fmla="*/ 56 w 71"/>
                  <a:gd name="T11" fmla="*/ 41 h 104"/>
                  <a:gd name="T12" fmla="*/ 66 w 71"/>
                  <a:gd name="T13" fmla="*/ 51 h 104"/>
                  <a:gd name="T14" fmla="*/ 71 w 71"/>
                  <a:gd name="T15" fmla="*/ 66 h 104"/>
                  <a:gd name="T16" fmla="*/ 71 w 71"/>
                  <a:gd name="T17" fmla="*/ 74 h 104"/>
                  <a:gd name="T18" fmla="*/ 66 w 71"/>
                  <a:gd name="T19" fmla="*/ 89 h 104"/>
                  <a:gd name="T20" fmla="*/ 56 w 71"/>
                  <a:gd name="T21" fmla="*/ 99 h 104"/>
                  <a:gd name="T22" fmla="*/ 40 w 71"/>
                  <a:gd name="T23" fmla="*/ 104 h 104"/>
                  <a:gd name="T24" fmla="*/ 25 w 71"/>
                  <a:gd name="T25" fmla="*/ 104 h 104"/>
                  <a:gd name="T26" fmla="*/ 10 w 71"/>
                  <a:gd name="T27" fmla="*/ 99 h 104"/>
                  <a:gd name="T28" fmla="*/ 5 w 71"/>
                  <a:gd name="T29" fmla="*/ 94 h 104"/>
                  <a:gd name="T30" fmla="*/ 0 w 71"/>
                  <a:gd name="T31" fmla="*/ 84 h 104"/>
                  <a:gd name="T32" fmla="*/ 0 w 71"/>
                  <a:gd name="T33" fmla="*/ 79 h 104"/>
                  <a:gd name="T34" fmla="*/ 5 w 71"/>
                  <a:gd name="T35" fmla="*/ 74 h 104"/>
                  <a:gd name="T36" fmla="*/ 10 w 71"/>
                  <a:gd name="T37" fmla="*/ 74 h 104"/>
                  <a:gd name="T38" fmla="*/ 15 w 71"/>
                  <a:gd name="T39" fmla="*/ 79 h 104"/>
                  <a:gd name="T40" fmla="*/ 15 w 71"/>
                  <a:gd name="T41" fmla="*/ 84 h 104"/>
                  <a:gd name="T42" fmla="*/ 10 w 71"/>
                  <a:gd name="T43" fmla="*/ 89 h 104"/>
                  <a:gd name="T44" fmla="*/ 5 w 71"/>
                  <a:gd name="T45" fmla="*/ 8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4">
                    <a:moveTo>
                      <a:pt x="10" y="0"/>
                    </a:moveTo>
                    <a:lnTo>
                      <a:pt x="0" y="51"/>
                    </a:lnTo>
                    <a:lnTo>
                      <a:pt x="10" y="41"/>
                    </a:lnTo>
                    <a:lnTo>
                      <a:pt x="25" y="36"/>
                    </a:lnTo>
                    <a:lnTo>
                      <a:pt x="40" y="36"/>
                    </a:lnTo>
                    <a:lnTo>
                      <a:pt x="56" y="41"/>
                    </a:lnTo>
                    <a:lnTo>
                      <a:pt x="66" y="51"/>
                    </a:lnTo>
                    <a:lnTo>
                      <a:pt x="71" y="66"/>
                    </a:lnTo>
                    <a:lnTo>
                      <a:pt x="71" y="74"/>
                    </a:lnTo>
                    <a:lnTo>
                      <a:pt x="66" y="89"/>
                    </a:lnTo>
                    <a:lnTo>
                      <a:pt x="56" y="99"/>
                    </a:lnTo>
                    <a:lnTo>
                      <a:pt x="40" y="104"/>
                    </a:lnTo>
                    <a:lnTo>
                      <a:pt x="25" y="104"/>
                    </a:lnTo>
                    <a:lnTo>
                      <a:pt x="10" y="99"/>
                    </a:lnTo>
                    <a:lnTo>
                      <a:pt x="5" y="94"/>
                    </a:lnTo>
                    <a:lnTo>
                      <a:pt x="0" y="84"/>
                    </a:lnTo>
                    <a:lnTo>
                      <a:pt x="0" y="79"/>
                    </a:lnTo>
                    <a:lnTo>
                      <a:pt x="5" y="74"/>
                    </a:lnTo>
                    <a:lnTo>
                      <a:pt x="10" y="74"/>
                    </a:lnTo>
                    <a:lnTo>
                      <a:pt x="15" y="79"/>
                    </a:lnTo>
                    <a:lnTo>
                      <a:pt x="15" y="84"/>
                    </a:lnTo>
                    <a:lnTo>
                      <a:pt x="10" y="89"/>
                    </a:lnTo>
                    <a:lnTo>
                      <a:pt x="5" y="89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1" name="Freeform 3141"/>
              <p:cNvSpPr>
                <a:spLocks/>
              </p:cNvSpPr>
              <p:nvPr/>
            </p:nvSpPr>
            <p:spPr bwMode="auto">
              <a:xfrm>
                <a:off x="2823" y="1034"/>
                <a:ext cx="5" cy="38"/>
              </a:xfrm>
              <a:custGeom>
                <a:avLst/>
                <a:gdLst>
                  <a:gd name="T0" fmla="*/ 0 w 5"/>
                  <a:gd name="T1" fmla="*/ 0 h 38"/>
                  <a:gd name="T2" fmla="*/ 5 w 5"/>
                  <a:gd name="T3" fmla="*/ 7 h 38"/>
                  <a:gd name="T4" fmla="*/ 5 w 5"/>
                  <a:gd name="T5" fmla="*/ 28 h 38"/>
                  <a:gd name="T6" fmla="*/ 0 w 5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0" y="0"/>
                    </a:moveTo>
                    <a:lnTo>
                      <a:pt x="5" y="7"/>
                    </a:lnTo>
                    <a:lnTo>
                      <a:pt x="5" y="28"/>
                    </a:lnTo>
                    <a:lnTo>
                      <a:pt x="0" y="3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2" name="Freeform 3142"/>
              <p:cNvSpPr>
                <a:spLocks/>
              </p:cNvSpPr>
              <p:nvPr/>
            </p:nvSpPr>
            <p:spPr bwMode="auto">
              <a:xfrm>
                <a:off x="2802" y="1019"/>
                <a:ext cx="21" cy="68"/>
              </a:xfrm>
              <a:custGeom>
                <a:avLst/>
                <a:gdLst>
                  <a:gd name="T0" fmla="*/ 0 w 21"/>
                  <a:gd name="T1" fmla="*/ 0 h 68"/>
                  <a:gd name="T2" fmla="*/ 11 w 21"/>
                  <a:gd name="T3" fmla="*/ 5 h 68"/>
                  <a:gd name="T4" fmla="*/ 16 w 21"/>
                  <a:gd name="T5" fmla="*/ 7 h 68"/>
                  <a:gd name="T6" fmla="*/ 21 w 21"/>
                  <a:gd name="T7" fmla="*/ 22 h 68"/>
                  <a:gd name="T8" fmla="*/ 21 w 21"/>
                  <a:gd name="T9" fmla="*/ 43 h 68"/>
                  <a:gd name="T10" fmla="*/ 16 w 21"/>
                  <a:gd name="T11" fmla="*/ 58 h 68"/>
                  <a:gd name="T12" fmla="*/ 11 w 21"/>
                  <a:gd name="T13" fmla="*/ 63 h 68"/>
                  <a:gd name="T14" fmla="*/ 0 w 21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68">
                    <a:moveTo>
                      <a:pt x="0" y="0"/>
                    </a:moveTo>
                    <a:lnTo>
                      <a:pt x="11" y="5"/>
                    </a:lnTo>
                    <a:lnTo>
                      <a:pt x="16" y="7"/>
                    </a:lnTo>
                    <a:lnTo>
                      <a:pt x="21" y="22"/>
                    </a:lnTo>
                    <a:lnTo>
                      <a:pt x="21" y="43"/>
                    </a:lnTo>
                    <a:lnTo>
                      <a:pt x="16" y="58"/>
                    </a:lnTo>
                    <a:lnTo>
                      <a:pt x="11" y="63"/>
                    </a:lnTo>
                    <a:lnTo>
                      <a:pt x="0" y="6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3" name="Rectangle 3143"/>
              <p:cNvSpPr>
                <a:spLocks noChangeArrowheads="1"/>
              </p:cNvSpPr>
              <p:nvPr/>
            </p:nvSpPr>
            <p:spPr bwMode="auto">
              <a:xfrm>
                <a:off x="2767" y="1062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4" name="Line 3144"/>
              <p:cNvSpPr>
                <a:spLocks noChangeShapeType="1"/>
              </p:cNvSpPr>
              <p:nvPr/>
            </p:nvSpPr>
            <p:spPr bwMode="auto">
              <a:xfrm>
                <a:off x="2772" y="983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5" name="Line 3145"/>
              <p:cNvSpPr>
                <a:spLocks noChangeShapeType="1"/>
              </p:cNvSpPr>
              <p:nvPr/>
            </p:nvSpPr>
            <p:spPr bwMode="auto">
              <a:xfrm>
                <a:off x="2772" y="988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6" name="Freeform 3146"/>
              <p:cNvSpPr>
                <a:spLocks/>
              </p:cNvSpPr>
              <p:nvPr/>
            </p:nvSpPr>
            <p:spPr bwMode="auto">
              <a:xfrm>
                <a:off x="2772" y="983"/>
                <a:ext cx="51" cy="10"/>
              </a:xfrm>
              <a:custGeom>
                <a:avLst/>
                <a:gdLst>
                  <a:gd name="T0" fmla="*/ 0 w 51"/>
                  <a:gd name="T1" fmla="*/ 10 h 10"/>
                  <a:gd name="T2" fmla="*/ 20 w 51"/>
                  <a:gd name="T3" fmla="*/ 10 h 10"/>
                  <a:gd name="T4" fmla="*/ 41 w 51"/>
                  <a:gd name="T5" fmla="*/ 5 h 10"/>
                  <a:gd name="T6" fmla="*/ 51 w 5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">
                    <a:moveTo>
                      <a:pt x="0" y="10"/>
                    </a:moveTo>
                    <a:lnTo>
                      <a:pt x="20" y="10"/>
                    </a:lnTo>
                    <a:lnTo>
                      <a:pt x="41" y="5"/>
                    </a:lnTo>
                    <a:lnTo>
                      <a:pt x="5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7" name="Rectangle 3147"/>
              <p:cNvSpPr>
                <a:spLocks noChangeArrowheads="1"/>
              </p:cNvSpPr>
              <p:nvPr/>
            </p:nvSpPr>
            <p:spPr bwMode="auto">
              <a:xfrm>
                <a:off x="4007" y="869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8" name="Freeform 3148"/>
              <p:cNvSpPr>
                <a:spLocks/>
              </p:cNvSpPr>
              <p:nvPr/>
            </p:nvSpPr>
            <p:spPr bwMode="auto">
              <a:xfrm>
                <a:off x="4002" y="848"/>
                <a:ext cx="71" cy="104"/>
              </a:xfrm>
              <a:custGeom>
                <a:avLst/>
                <a:gdLst>
                  <a:gd name="T0" fmla="*/ 5 w 71"/>
                  <a:gd name="T1" fmla="*/ 16 h 104"/>
                  <a:gd name="T2" fmla="*/ 10 w 71"/>
                  <a:gd name="T3" fmla="*/ 16 h 104"/>
                  <a:gd name="T4" fmla="*/ 16 w 71"/>
                  <a:gd name="T5" fmla="*/ 21 h 104"/>
                  <a:gd name="T6" fmla="*/ 16 w 71"/>
                  <a:gd name="T7" fmla="*/ 26 h 104"/>
                  <a:gd name="T8" fmla="*/ 10 w 71"/>
                  <a:gd name="T9" fmla="*/ 31 h 104"/>
                  <a:gd name="T10" fmla="*/ 5 w 71"/>
                  <a:gd name="T11" fmla="*/ 31 h 104"/>
                  <a:gd name="T12" fmla="*/ 0 w 71"/>
                  <a:gd name="T13" fmla="*/ 26 h 104"/>
                  <a:gd name="T14" fmla="*/ 0 w 71"/>
                  <a:gd name="T15" fmla="*/ 21 h 104"/>
                  <a:gd name="T16" fmla="*/ 5 w 71"/>
                  <a:gd name="T17" fmla="*/ 10 h 104"/>
                  <a:gd name="T18" fmla="*/ 10 w 71"/>
                  <a:gd name="T19" fmla="*/ 5 h 104"/>
                  <a:gd name="T20" fmla="*/ 26 w 71"/>
                  <a:gd name="T21" fmla="*/ 0 h 104"/>
                  <a:gd name="T22" fmla="*/ 46 w 71"/>
                  <a:gd name="T23" fmla="*/ 0 h 104"/>
                  <a:gd name="T24" fmla="*/ 61 w 71"/>
                  <a:gd name="T25" fmla="*/ 5 h 104"/>
                  <a:gd name="T26" fmla="*/ 66 w 71"/>
                  <a:gd name="T27" fmla="*/ 10 h 104"/>
                  <a:gd name="T28" fmla="*/ 71 w 71"/>
                  <a:gd name="T29" fmla="*/ 21 h 104"/>
                  <a:gd name="T30" fmla="*/ 71 w 71"/>
                  <a:gd name="T31" fmla="*/ 31 h 104"/>
                  <a:gd name="T32" fmla="*/ 66 w 71"/>
                  <a:gd name="T33" fmla="*/ 41 h 104"/>
                  <a:gd name="T34" fmla="*/ 51 w 71"/>
                  <a:gd name="T35" fmla="*/ 51 h 104"/>
                  <a:gd name="T36" fmla="*/ 26 w 71"/>
                  <a:gd name="T37" fmla="*/ 61 h 104"/>
                  <a:gd name="T38" fmla="*/ 16 w 71"/>
                  <a:gd name="T39" fmla="*/ 66 h 104"/>
                  <a:gd name="T40" fmla="*/ 5 w 71"/>
                  <a:gd name="T41" fmla="*/ 77 h 104"/>
                  <a:gd name="T42" fmla="*/ 0 w 71"/>
                  <a:gd name="T43" fmla="*/ 89 h 104"/>
                  <a:gd name="T44" fmla="*/ 0 w 71"/>
                  <a:gd name="T4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4">
                    <a:moveTo>
                      <a:pt x="5" y="16"/>
                    </a:moveTo>
                    <a:lnTo>
                      <a:pt x="10" y="16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0" y="31"/>
                    </a:lnTo>
                    <a:lnTo>
                      <a:pt x="5" y="31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26" y="0"/>
                    </a:lnTo>
                    <a:lnTo>
                      <a:pt x="46" y="0"/>
                    </a:lnTo>
                    <a:lnTo>
                      <a:pt x="61" y="5"/>
                    </a:lnTo>
                    <a:lnTo>
                      <a:pt x="66" y="10"/>
                    </a:lnTo>
                    <a:lnTo>
                      <a:pt x="71" y="21"/>
                    </a:lnTo>
                    <a:lnTo>
                      <a:pt x="71" y="31"/>
                    </a:lnTo>
                    <a:lnTo>
                      <a:pt x="66" y="41"/>
                    </a:lnTo>
                    <a:lnTo>
                      <a:pt x="51" y="51"/>
                    </a:lnTo>
                    <a:lnTo>
                      <a:pt x="26" y="61"/>
                    </a:lnTo>
                    <a:lnTo>
                      <a:pt x="16" y="66"/>
                    </a:lnTo>
                    <a:lnTo>
                      <a:pt x="5" y="77"/>
                    </a:lnTo>
                    <a:lnTo>
                      <a:pt x="0" y="89"/>
                    </a:lnTo>
                    <a:lnTo>
                      <a:pt x="0" y="10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9" name="Freeform 3149"/>
              <p:cNvSpPr>
                <a:spLocks/>
              </p:cNvSpPr>
              <p:nvPr/>
            </p:nvSpPr>
            <p:spPr bwMode="auto">
              <a:xfrm>
                <a:off x="4063" y="858"/>
                <a:ext cx="5" cy="31"/>
              </a:xfrm>
              <a:custGeom>
                <a:avLst/>
                <a:gdLst>
                  <a:gd name="T0" fmla="*/ 0 w 5"/>
                  <a:gd name="T1" fmla="*/ 0 h 31"/>
                  <a:gd name="T2" fmla="*/ 5 w 5"/>
                  <a:gd name="T3" fmla="*/ 11 h 31"/>
                  <a:gd name="T4" fmla="*/ 5 w 5"/>
                  <a:gd name="T5" fmla="*/ 21 h 31"/>
                  <a:gd name="T6" fmla="*/ 0 w 5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0" y="0"/>
                    </a:moveTo>
                    <a:lnTo>
                      <a:pt x="5" y="11"/>
                    </a:lnTo>
                    <a:lnTo>
                      <a:pt x="5" y="21"/>
                    </a:lnTo>
                    <a:lnTo>
                      <a:pt x="0" y="3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0" name="Freeform 3150"/>
              <p:cNvSpPr>
                <a:spLocks/>
              </p:cNvSpPr>
              <p:nvPr/>
            </p:nvSpPr>
            <p:spPr bwMode="auto">
              <a:xfrm>
                <a:off x="4028" y="848"/>
                <a:ext cx="35" cy="61"/>
              </a:xfrm>
              <a:custGeom>
                <a:avLst/>
                <a:gdLst>
                  <a:gd name="T0" fmla="*/ 20 w 35"/>
                  <a:gd name="T1" fmla="*/ 0 h 61"/>
                  <a:gd name="T2" fmla="*/ 30 w 35"/>
                  <a:gd name="T3" fmla="*/ 5 h 61"/>
                  <a:gd name="T4" fmla="*/ 35 w 35"/>
                  <a:gd name="T5" fmla="*/ 21 h 61"/>
                  <a:gd name="T6" fmla="*/ 35 w 35"/>
                  <a:gd name="T7" fmla="*/ 31 h 61"/>
                  <a:gd name="T8" fmla="*/ 30 w 35"/>
                  <a:gd name="T9" fmla="*/ 41 h 61"/>
                  <a:gd name="T10" fmla="*/ 20 w 35"/>
                  <a:gd name="T11" fmla="*/ 51 h 61"/>
                  <a:gd name="T12" fmla="*/ 0 w 35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61">
                    <a:moveTo>
                      <a:pt x="20" y="0"/>
                    </a:moveTo>
                    <a:lnTo>
                      <a:pt x="30" y="5"/>
                    </a:lnTo>
                    <a:lnTo>
                      <a:pt x="35" y="21"/>
                    </a:lnTo>
                    <a:lnTo>
                      <a:pt x="35" y="31"/>
                    </a:lnTo>
                    <a:lnTo>
                      <a:pt x="30" y="41"/>
                    </a:lnTo>
                    <a:lnTo>
                      <a:pt x="20" y="51"/>
                    </a:lnTo>
                    <a:lnTo>
                      <a:pt x="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1" name="Freeform 3151"/>
              <p:cNvSpPr>
                <a:spLocks/>
              </p:cNvSpPr>
              <p:nvPr/>
            </p:nvSpPr>
            <p:spPr bwMode="auto">
              <a:xfrm>
                <a:off x="4002" y="937"/>
                <a:ext cx="71" cy="5"/>
              </a:xfrm>
              <a:custGeom>
                <a:avLst/>
                <a:gdLst>
                  <a:gd name="T0" fmla="*/ 0 w 71"/>
                  <a:gd name="T1" fmla="*/ 5 h 5"/>
                  <a:gd name="T2" fmla="*/ 5 w 71"/>
                  <a:gd name="T3" fmla="*/ 0 h 5"/>
                  <a:gd name="T4" fmla="*/ 16 w 71"/>
                  <a:gd name="T5" fmla="*/ 0 h 5"/>
                  <a:gd name="T6" fmla="*/ 41 w 71"/>
                  <a:gd name="T7" fmla="*/ 5 h 5"/>
                  <a:gd name="T8" fmla="*/ 61 w 71"/>
                  <a:gd name="T9" fmla="*/ 5 h 5"/>
                  <a:gd name="T10" fmla="*/ 71 w 71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5">
                    <a:moveTo>
                      <a:pt x="0" y="5"/>
                    </a:moveTo>
                    <a:lnTo>
                      <a:pt x="5" y="0"/>
                    </a:lnTo>
                    <a:lnTo>
                      <a:pt x="16" y="0"/>
                    </a:lnTo>
                    <a:lnTo>
                      <a:pt x="41" y="5"/>
                    </a:lnTo>
                    <a:lnTo>
                      <a:pt x="61" y="5"/>
                    </a:lnTo>
                    <a:lnTo>
                      <a:pt x="7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2" name="Freeform 3152"/>
              <p:cNvSpPr>
                <a:spLocks/>
              </p:cNvSpPr>
              <p:nvPr/>
            </p:nvSpPr>
            <p:spPr bwMode="auto">
              <a:xfrm>
                <a:off x="4018" y="937"/>
                <a:ext cx="50" cy="13"/>
              </a:xfrm>
              <a:custGeom>
                <a:avLst/>
                <a:gdLst>
                  <a:gd name="T0" fmla="*/ 0 w 50"/>
                  <a:gd name="T1" fmla="*/ 0 h 13"/>
                  <a:gd name="T2" fmla="*/ 25 w 50"/>
                  <a:gd name="T3" fmla="*/ 13 h 13"/>
                  <a:gd name="T4" fmla="*/ 45 w 50"/>
                  <a:gd name="T5" fmla="*/ 13 h 13"/>
                  <a:gd name="T6" fmla="*/ 50 w 50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13">
                    <a:moveTo>
                      <a:pt x="0" y="0"/>
                    </a:moveTo>
                    <a:lnTo>
                      <a:pt x="25" y="13"/>
                    </a:lnTo>
                    <a:lnTo>
                      <a:pt x="45" y="13"/>
                    </a:lnTo>
                    <a:lnTo>
                      <a:pt x="50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3" name="Freeform 3153"/>
              <p:cNvSpPr>
                <a:spLocks/>
              </p:cNvSpPr>
              <p:nvPr/>
            </p:nvSpPr>
            <p:spPr bwMode="auto">
              <a:xfrm>
                <a:off x="4018" y="927"/>
                <a:ext cx="55" cy="25"/>
              </a:xfrm>
              <a:custGeom>
                <a:avLst/>
                <a:gdLst>
                  <a:gd name="T0" fmla="*/ 0 w 55"/>
                  <a:gd name="T1" fmla="*/ 10 h 25"/>
                  <a:gd name="T2" fmla="*/ 25 w 55"/>
                  <a:gd name="T3" fmla="*/ 25 h 25"/>
                  <a:gd name="T4" fmla="*/ 45 w 55"/>
                  <a:gd name="T5" fmla="*/ 25 h 25"/>
                  <a:gd name="T6" fmla="*/ 50 w 55"/>
                  <a:gd name="T7" fmla="*/ 23 h 25"/>
                  <a:gd name="T8" fmla="*/ 55 w 55"/>
                  <a:gd name="T9" fmla="*/ 10 h 25"/>
                  <a:gd name="T10" fmla="*/ 55 w 55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25">
                    <a:moveTo>
                      <a:pt x="0" y="10"/>
                    </a:moveTo>
                    <a:lnTo>
                      <a:pt x="25" y="25"/>
                    </a:lnTo>
                    <a:lnTo>
                      <a:pt x="45" y="25"/>
                    </a:lnTo>
                    <a:lnTo>
                      <a:pt x="50" y="23"/>
                    </a:lnTo>
                    <a:lnTo>
                      <a:pt x="55" y="10"/>
                    </a:lnTo>
                    <a:lnTo>
                      <a:pt x="5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4" name="Freeform 3154"/>
              <p:cNvSpPr>
                <a:spLocks/>
              </p:cNvSpPr>
              <p:nvPr/>
            </p:nvSpPr>
            <p:spPr bwMode="auto">
              <a:xfrm>
                <a:off x="4101" y="848"/>
                <a:ext cx="72" cy="104"/>
              </a:xfrm>
              <a:custGeom>
                <a:avLst/>
                <a:gdLst>
                  <a:gd name="T0" fmla="*/ 31 w 72"/>
                  <a:gd name="T1" fmla="*/ 0 h 104"/>
                  <a:gd name="T2" fmla="*/ 16 w 72"/>
                  <a:gd name="T3" fmla="*/ 5 h 104"/>
                  <a:gd name="T4" fmla="*/ 6 w 72"/>
                  <a:gd name="T5" fmla="*/ 21 h 104"/>
                  <a:gd name="T6" fmla="*/ 0 w 72"/>
                  <a:gd name="T7" fmla="*/ 46 h 104"/>
                  <a:gd name="T8" fmla="*/ 0 w 72"/>
                  <a:gd name="T9" fmla="*/ 61 h 104"/>
                  <a:gd name="T10" fmla="*/ 6 w 72"/>
                  <a:gd name="T11" fmla="*/ 87 h 104"/>
                  <a:gd name="T12" fmla="*/ 16 w 72"/>
                  <a:gd name="T13" fmla="*/ 102 h 104"/>
                  <a:gd name="T14" fmla="*/ 31 w 72"/>
                  <a:gd name="T15" fmla="*/ 104 h 104"/>
                  <a:gd name="T16" fmla="*/ 41 w 72"/>
                  <a:gd name="T17" fmla="*/ 104 h 104"/>
                  <a:gd name="T18" fmla="*/ 56 w 72"/>
                  <a:gd name="T19" fmla="*/ 102 h 104"/>
                  <a:gd name="T20" fmla="*/ 67 w 72"/>
                  <a:gd name="T21" fmla="*/ 87 h 104"/>
                  <a:gd name="T22" fmla="*/ 72 w 72"/>
                  <a:gd name="T23" fmla="*/ 61 h 104"/>
                  <a:gd name="T24" fmla="*/ 72 w 72"/>
                  <a:gd name="T25" fmla="*/ 46 h 104"/>
                  <a:gd name="T26" fmla="*/ 67 w 72"/>
                  <a:gd name="T27" fmla="*/ 21 h 104"/>
                  <a:gd name="T28" fmla="*/ 56 w 72"/>
                  <a:gd name="T29" fmla="*/ 5 h 104"/>
                  <a:gd name="T30" fmla="*/ 41 w 72"/>
                  <a:gd name="T31" fmla="*/ 0 h 104"/>
                  <a:gd name="T32" fmla="*/ 31 w 72"/>
                  <a:gd name="T3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04">
                    <a:moveTo>
                      <a:pt x="31" y="0"/>
                    </a:moveTo>
                    <a:lnTo>
                      <a:pt x="16" y="5"/>
                    </a:lnTo>
                    <a:lnTo>
                      <a:pt x="6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6" y="87"/>
                    </a:lnTo>
                    <a:lnTo>
                      <a:pt x="16" y="102"/>
                    </a:lnTo>
                    <a:lnTo>
                      <a:pt x="31" y="104"/>
                    </a:lnTo>
                    <a:lnTo>
                      <a:pt x="41" y="104"/>
                    </a:lnTo>
                    <a:lnTo>
                      <a:pt x="56" y="102"/>
                    </a:lnTo>
                    <a:lnTo>
                      <a:pt x="67" y="87"/>
                    </a:lnTo>
                    <a:lnTo>
                      <a:pt x="72" y="61"/>
                    </a:lnTo>
                    <a:lnTo>
                      <a:pt x="72" y="46"/>
                    </a:lnTo>
                    <a:lnTo>
                      <a:pt x="67" y="21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5" name="Freeform 3155"/>
              <p:cNvSpPr>
                <a:spLocks/>
              </p:cNvSpPr>
              <p:nvPr/>
            </p:nvSpPr>
            <p:spPr bwMode="auto">
              <a:xfrm>
                <a:off x="4107" y="858"/>
                <a:ext cx="10" cy="84"/>
              </a:xfrm>
              <a:custGeom>
                <a:avLst/>
                <a:gdLst>
                  <a:gd name="T0" fmla="*/ 10 w 10"/>
                  <a:gd name="T1" fmla="*/ 0 h 84"/>
                  <a:gd name="T2" fmla="*/ 5 w 10"/>
                  <a:gd name="T3" fmla="*/ 11 h 84"/>
                  <a:gd name="T4" fmla="*/ 0 w 10"/>
                  <a:gd name="T5" fmla="*/ 31 h 84"/>
                  <a:gd name="T6" fmla="*/ 0 w 10"/>
                  <a:gd name="T7" fmla="*/ 56 h 84"/>
                  <a:gd name="T8" fmla="*/ 5 w 10"/>
                  <a:gd name="T9" fmla="*/ 77 h 84"/>
                  <a:gd name="T10" fmla="*/ 10 w 10"/>
                  <a:gd name="T1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4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6" name="Freeform 3156"/>
              <p:cNvSpPr>
                <a:spLocks/>
              </p:cNvSpPr>
              <p:nvPr/>
            </p:nvSpPr>
            <p:spPr bwMode="auto">
              <a:xfrm>
                <a:off x="4157" y="858"/>
                <a:ext cx="11" cy="84"/>
              </a:xfrm>
              <a:custGeom>
                <a:avLst/>
                <a:gdLst>
                  <a:gd name="T0" fmla="*/ 0 w 11"/>
                  <a:gd name="T1" fmla="*/ 84 h 84"/>
                  <a:gd name="T2" fmla="*/ 5 w 11"/>
                  <a:gd name="T3" fmla="*/ 77 h 84"/>
                  <a:gd name="T4" fmla="*/ 11 w 11"/>
                  <a:gd name="T5" fmla="*/ 56 h 84"/>
                  <a:gd name="T6" fmla="*/ 11 w 11"/>
                  <a:gd name="T7" fmla="*/ 31 h 84"/>
                  <a:gd name="T8" fmla="*/ 5 w 11"/>
                  <a:gd name="T9" fmla="*/ 11 h 84"/>
                  <a:gd name="T10" fmla="*/ 0 w 11"/>
                  <a:gd name="T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4">
                    <a:moveTo>
                      <a:pt x="0" y="84"/>
                    </a:moveTo>
                    <a:lnTo>
                      <a:pt x="5" y="77"/>
                    </a:lnTo>
                    <a:lnTo>
                      <a:pt x="11" y="56"/>
                    </a:lnTo>
                    <a:lnTo>
                      <a:pt x="11" y="31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7" name="Freeform 3157"/>
              <p:cNvSpPr>
                <a:spLocks/>
              </p:cNvSpPr>
              <p:nvPr/>
            </p:nvSpPr>
            <p:spPr bwMode="auto">
              <a:xfrm>
                <a:off x="4112" y="848"/>
                <a:ext cx="20" cy="104"/>
              </a:xfrm>
              <a:custGeom>
                <a:avLst/>
                <a:gdLst>
                  <a:gd name="T0" fmla="*/ 20 w 20"/>
                  <a:gd name="T1" fmla="*/ 0 h 104"/>
                  <a:gd name="T2" fmla="*/ 10 w 20"/>
                  <a:gd name="T3" fmla="*/ 5 h 104"/>
                  <a:gd name="T4" fmla="*/ 5 w 20"/>
                  <a:gd name="T5" fmla="*/ 16 h 104"/>
                  <a:gd name="T6" fmla="*/ 0 w 20"/>
                  <a:gd name="T7" fmla="*/ 41 h 104"/>
                  <a:gd name="T8" fmla="*/ 0 w 20"/>
                  <a:gd name="T9" fmla="*/ 66 h 104"/>
                  <a:gd name="T10" fmla="*/ 5 w 20"/>
                  <a:gd name="T11" fmla="*/ 89 h 104"/>
                  <a:gd name="T12" fmla="*/ 10 w 20"/>
                  <a:gd name="T13" fmla="*/ 102 h 104"/>
                  <a:gd name="T14" fmla="*/ 20 w 20"/>
                  <a:gd name="T1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20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89"/>
                    </a:lnTo>
                    <a:lnTo>
                      <a:pt x="10" y="102"/>
                    </a:lnTo>
                    <a:lnTo>
                      <a:pt x="20" y="10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8" name="Freeform 3158"/>
              <p:cNvSpPr>
                <a:spLocks/>
              </p:cNvSpPr>
              <p:nvPr/>
            </p:nvSpPr>
            <p:spPr bwMode="auto">
              <a:xfrm>
                <a:off x="4142" y="848"/>
                <a:ext cx="20" cy="104"/>
              </a:xfrm>
              <a:custGeom>
                <a:avLst/>
                <a:gdLst>
                  <a:gd name="T0" fmla="*/ 0 w 20"/>
                  <a:gd name="T1" fmla="*/ 104 h 104"/>
                  <a:gd name="T2" fmla="*/ 10 w 20"/>
                  <a:gd name="T3" fmla="*/ 102 h 104"/>
                  <a:gd name="T4" fmla="*/ 15 w 20"/>
                  <a:gd name="T5" fmla="*/ 89 h 104"/>
                  <a:gd name="T6" fmla="*/ 20 w 20"/>
                  <a:gd name="T7" fmla="*/ 66 h 104"/>
                  <a:gd name="T8" fmla="*/ 20 w 20"/>
                  <a:gd name="T9" fmla="*/ 41 h 104"/>
                  <a:gd name="T10" fmla="*/ 15 w 20"/>
                  <a:gd name="T11" fmla="*/ 16 h 104"/>
                  <a:gd name="T12" fmla="*/ 10 w 20"/>
                  <a:gd name="T13" fmla="*/ 5 h 104"/>
                  <a:gd name="T14" fmla="*/ 0 w 20"/>
                  <a:gd name="T1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0" y="104"/>
                    </a:moveTo>
                    <a:lnTo>
                      <a:pt x="10" y="102"/>
                    </a:lnTo>
                    <a:lnTo>
                      <a:pt x="15" y="89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6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9" name="Line 3159"/>
              <p:cNvSpPr>
                <a:spLocks noChangeShapeType="1"/>
              </p:cNvSpPr>
              <p:nvPr/>
            </p:nvSpPr>
            <p:spPr bwMode="auto">
              <a:xfrm>
                <a:off x="4574" y="309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0" name="Line 3160"/>
              <p:cNvSpPr>
                <a:spLocks noChangeShapeType="1"/>
              </p:cNvSpPr>
              <p:nvPr/>
            </p:nvSpPr>
            <p:spPr bwMode="auto">
              <a:xfrm>
                <a:off x="4579" y="309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1" name="Line 3161"/>
              <p:cNvSpPr>
                <a:spLocks noChangeShapeType="1"/>
              </p:cNvSpPr>
              <p:nvPr/>
            </p:nvSpPr>
            <p:spPr bwMode="auto">
              <a:xfrm>
                <a:off x="4584" y="299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2" name="Freeform 3162"/>
              <p:cNvSpPr>
                <a:spLocks/>
              </p:cNvSpPr>
              <p:nvPr/>
            </p:nvSpPr>
            <p:spPr bwMode="auto">
              <a:xfrm>
                <a:off x="4559" y="299"/>
                <a:ext cx="25" cy="21"/>
              </a:xfrm>
              <a:custGeom>
                <a:avLst/>
                <a:gdLst>
                  <a:gd name="T0" fmla="*/ 25 w 25"/>
                  <a:gd name="T1" fmla="*/ 0 h 21"/>
                  <a:gd name="T2" fmla="*/ 10 w 25"/>
                  <a:gd name="T3" fmla="*/ 16 h 21"/>
                  <a:gd name="T4" fmla="*/ 0 w 25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0"/>
                    </a:moveTo>
                    <a:lnTo>
                      <a:pt x="10" y="16"/>
                    </a:lnTo>
                    <a:lnTo>
                      <a:pt x="0" y="2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3" name="Line 3163"/>
              <p:cNvSpPr>
                <a:spLocks noChangeShapeType="1"/>
              </p:cNvSpPr>
              <p:nvPr/>
            </p:nvSpPr>
            <p:spPr bwMode="auto">
              <a:xfrm>
                <a:off x="4554" y="406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4" name="Line 3164"/>
              <p:cNvSpPr>
                <a:spLocks noChangeShapeType="1"/>
              </p:cNvSpPr>
              <p:nvPr/>
            </p:nvSpPr>
            <p:spPr bwMode="auto">
              <a:xfrm flipH="1">
                <a:off x="4564" y="401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5" name="Line 3165"/>
              <p:cNvSpPr>
                <a:spLocks noChangeShapeType="1"/>
              </p:cNvSpPr>
              <p:nvPr/>
            </p:nvSpPr>
            <p:spPr bwMode="auto">
              <a:xfrm flipH="1">
                <a:off x="4569" y="39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6" name="Line 3166"/>
              <p:cNvSpPr>
                <a:spLocks noChangeShapeType="1"/>
              </p:cNvSpPr>
              <p:nvPr/>
            </p:nvSpPr>
            <p:spPr bwMode="auto">
              <a:xfrm>
                <a:off x="4584" y="396"/>
                <a:ext cx="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7" name="Line 3167"/>
              <p:cNvSpPr>
                <a:spLocks noChangeShapeType="1"/>
              </p:cNvSpPr>
              <p:nvPr/>
            </p:nvSpPr>
            <p:spPr bwMode="auto">
              <a:xfrm>
                <a:off x="4584" y="401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8" name="Freeform 3168"/>
              <p:cNvSpPr>
                <a:spLocks/>
              </p:cNvSpPr>
              <p:nvPr/>
            </p:nvSpPr>
            <p:spPr bwMode="auto">
              <a:xfrm>
                <a:off x="4645" y="299"/>
                <a:ext cx="72" cy="107"/>
              </a:xfrm>
              <a:custGeom>
                <a:avLst/>
                <a:gdLst>
                  <a:gd name="T0" fmla="*/ 31 w 72"/>
                  <a:gd name="T1" fmla="*/ 0 h 107"/>
                  <a:gd name="T2" fmla="*/ 16 w 72"/>
                  <a:gd name="T3" fmla="*/ 5 h 107"/>
                  <a:gd name="T4" fmla="*/ 6 w 72"/>
                  <a:gd name="T5" fmla="*/ 21 h 107"/>
                  <a:gd name="T6" fmla="*/ 0 w 72"/>
                  <a:gd name="T7" fmla="*/ 46 h 107"/>
                  <a:gd name="T8" fmla="*/ 0 w 72"/>
                  <a:gd name="T9" fmla="*/ 61 h 107"/>
                  <a:gd name="T10" fmla="*/ 6 w 72"/>
                  <a:gd name="T11" fmla="*/ 87 h 107"/>
                  <a:gd name="T12" fmla="*/ 16 w 72"/>
                  <a:gd name="T13" fmla="*/ 102 h 107"/>
                  <a:gd name="T14" fmla="*/ 31 w 72"/>
                  <a:gd name="T15" fmla="*/ 107 h 107"/>
                  <a:gd name="T16" fmla="*/ 41 w 72"/>
                  <a:gd name="T17" fmla="*/ 107 h 107"/>
                  <a:gd name="T18" fmla="*/ 56 w 72"/>
                  <a:gd name="T19" fmla="*/ 102 h 107"/>
                  <a:gd name="T20" fmla="*/ 67 w 72"/>
                  <a:gd name="T21" fmla="*/ 87 h 107"/>
                  <a:gd name="T22" fmla="*/ 72 w 72"/>
                  <a:gd name="T23" fmla="*/ 61 h 107"/>
                  <a:gd name="T24" fmla="*/ 72 w 72"/>
                  <a:gd name="T25" fmla="*/ 46 h 107"/>
                  <a:gd name="T26" fmla="*/ 67 w 72"/>
                  <a:gd name="T27" fmla="*/ 21 h 107"/>
                  <a:gd name="T28" fmla="*/ 56 w 72"/>
                  <a:gd name="T29" fmla="*/ 5 h 107"/>
                  <a:gd name="T30" fmla="*/ 41 w 72"/>
                  <a:gd name="T31" fmla="*/ 0 h 107"/>
                  <a:gd name="T32" fmla="*/ 31 w 72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31" y="0"/>
                    </a:moveTo>
                    <a:lnTo>
                      <a:pt x="16" y="5"/>
                    </a:lnTo>
                    <a:lnTo>
                      <a:pt x="6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6" y="87"/>
                    </a:lnTo>
                    <a:lnTo>
                      <a:pt x="16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7" y="87"/>
                    </a:lnTo>
                    <a:lnTo>
                      <a:pt x="72" y="61"/>
                    </a:lnTo>
                    <a:lnTo>
                      <a:pt x="72" y="46"/>
                    </a:lnTo>
                    <a:lnTo>
                      <a:pt x="67" y="21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9" name="Freeform 3169"/>
              <p:cNvSpPr>
                <a:spLocks/>
              </p:cNvSpPr>
              <p:nvPr/>
            </p:nvSpPr>
            <p:spPr bwMode="auto">
              <a:xfrm>
                <a:off x="4651" y="30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1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7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0" name="Freeform 3170"/>
              <p:cNvSpPr>
                <a:spLocks/>
              </p:cNvSpPr>
              <p:nvPr/>
            </p:nvSpPr>
            <p:spPr bwMode="auto">
              <a:xfrm>
                <a:off x="4701" y="309"/>
                <a:ext cx="11" cy="87"/>
              </a:xfrm>
              <a:custGeom>
                <a:avLst/>
                <a:gdLst>
                  <a:gd name="T0" fmla="*/ 0 w 11"/>
                  <a:gd name="T1" fmla="*/ 87 h 87"/>
                  <a:gd name="T2" fmla="*/ 5 w 11"/>
                  <a:gd name="T3" fmla="*/ 77 h 87"/>
                  <a:gd name="T4" fmla="*/ 11 w 11"/>
                  <a:gd name="T5" fmla="*/ 56 h 87"/>
                  <a:gd name="T6" fmla="*/ 11 w 11"/>
                  <a:gd name="T7" fmla="*/ 31 h 87"/>
                  <a:gd name="T8" fmla="*/ 5 w 11"/>
                  <a:gd name="T9" fmla="*/ 11 h 87"/>
                  <a:gd name="T10" fmla="*/ 0 w 11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0" y="87"/>
                    </a:moveTo>
                    <a:lnTo>
                      <a:pt x="5" y="77"/>
                    </a:lnTo>
                    <a:lnTo>
                      <a:pt x="11" y="56"/>
                    </a:lnTo>
                    <a:lnTo>
                      <a:pt x="11" y="31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1" name="Freeform 3171"/>
              <p:cNvSpPr>
                <a:spLocks/>
              </p:cNvSpPr>
              <p:nvPr/>
            </p:nvSpPr>
            <p:spPr bwMode="auto">
              <a:xfrm>
                <a:off x="4656" y="299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6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2" name="Freeform 3172"/>
              <p:cNvSpPr>
                <a:spLocks/>
              </p:cNvSpPr>
              <p:nvPr/>
            </p:nvSpPr>
            <p:spPr bwMode="auto">
              <a:xfrm>
                <a:off x="4686" y="29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6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6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3" name="Freeform 3173"/>
              <p:cNvSpPr>
                <a:spLocks/>
              </p:cNvSpPr>
              <p:nvPr/>
            </p:nvSpPr>
            <p:spPr bwMode="auto">
              <a:xfrm>
                <a:off x="4747" y="299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1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7 h 107"/>
                  <a:gd name="T12" fmla="*/ 15 w 69"/>
                  <a:gd name="T13" fmla="*/ 102 h 107"/>
                  <a:gd name="T14" fmla="*/ 31 w 69"/>
                  <a:gd name="T15" fmla="*/ 107 h 107"/>
                  <a:gd name="T16" fmla="*/ 41 w 69"/>
                  <a:gd name="T17" fmla="*/ 107 h 107"/>
                  <a:gd name="T18" fmla="*/ 53 w 69"/>
                  <a:gd name="T19" fmla="*/ 102 h 107"/>
                  <a:gd name="T20" fmla="*/ 66 w 69"/>
                  <a:gd name="T21" fmla="*/ 87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1 h 107"/>
                  <a:gd name="T28" fmla="*/ 53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7"/>
                    </a:lnTo>
                    <a:lnTo>
                      <a:pt x="15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3" y="102"/>
                    </a:lnTo>
                    <a:lnTo>
                      <a:pt x="66" y="87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1"/>
                    </a:lnTo>
                    <a:lnTo>
                      <a:pt x="53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4" name="Freeform 3174"/>
              <p:cNvSpPr>
                <a:spLocks/>
              </p:cNvSpPr>
              <p:nvPr/>
            </p:nvSpPr>
            <p:spPr bwMode="auto">
              <a:xfrm>
                <a:off x="4752" y="30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1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7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5" name="Freeform 3175"/>
              <p:cNvSpPr>
                <a:spLocks/>
              </p:cNvSpPr>
              <p:nvPr/>
            </p:nvSpPr>
            <p:spPr bwMode="auto">
              <a:xfrm>
                <a:off x="4800" y="309"/>
                <a:ext cx="13" cy="87"/>
              </a:xfrm>
              <a:custGeom>
                <a:avLst/>
                <a:gdLst>
                  <a:gd name="T0" fmla="*/ 0 w 13"/>
                  <a:gd name="T1" fmla="*/ 87 h 87"/>
                  <a:gd name="T2" fmla="*/ 6 w 13"/>
                  <a:gd name="T3" fmla="*/ 77 h 87"/>
                  <a:gd name="T4" fmla="*/ 13 w 13"/>
                  <a:gd name="T5" fmla="*/ 56 h 87"/>
                  <a:gd name="T6" fmla="*/ 13 w 13"/>
                  <a:gd name="T7" fmla="*/ 31 h 87"/>
                  <a:gd name="T8" fmla="*/ 6 w 13"/>
                  <a:gd name="T9" fmla="*/ 11 h 87"/>
                  <a:gd name="T10" fmla="*/ 0 w 13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7">
                    <a:moveTo>
                      <a:pt x="0" y="87"/>
                    </a:moveTo>
                    <a:lnTo>
                      <a:pt x="6" y="77"/>
                    </a:lnTo>
                    <a:lnTo>
                      <a:pt x="13" y="56"/>
                    </a:lnTo>
                    <a:lnTo>
                      <a:pt x="13" y="3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6" name="Freeform 3176"/>
              <p:cNvSpPr>
                <a:spLocks/>
              </p:cNvSpPr>
              <p:nvPr/>
            </p:nvSpPr>
            <p:spPr bwMode="auto">
              <a:xfrm>
                <a:off x="4757" y="299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0 w 21"/>
                  <a:gd name="T3" fmla="*/ 5 h 107"/>
                  <a:gd name="T4" fmla="*/ 5 w 21"/>
                  <a:gd name="T5" fmla="*/ 16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0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7" name="Freeform 3177"/>
              <p:cNvSpPr>
                <a:spLocks/>
              </p:cNvSpPr>
              <p:nvPr/>
            </p:nvSpPr>
            <p:spPr bwMode="auto">
              <a:xfrm>
                <a:off x="4788" y="299"/>
                <a:ext cx="18" cy="107"/>
              </a:xfrm>
              <a:custGeom>
                <a:avLst/>
                <a:gdLst>
                  <a:gd name="T0" fmla="*/ 0 w 18"/>
                  <a:gd name="T1" fmla="*/ 107 h 107"/>
                  <a:gd name="T2" fmla="*/ 7 w 18"/>
                  <a:gd name="T3" fmla="*/ 102 h 107"/>
                  <a:gd name="T4" fmla="*/ 12 w 18"/>
                  <a:gd name="T5" fmla="*/ 92 h 107"/>
                  <a:gd name="T6" fmla="*/ 18 w 18"/>
                  <a:gd name="T7" fmla="*/ 66 h 107"/>
                  <a:gd name="T8" fmla="*/ 18 w 18"/>
                  <a:gd name="T9" fmla="*/ 41 h 107"/>
                  <a:gd name="T10" fmla="*/ 12 w 18"/>
                  <a:gd name="T11" fmla="*/ 16 h 107"/>
                  <a:gd name="T12" fmla="*/ 7 w 18"/>
                  <a:gd name="T13" fmla="*/ 5 h 107"/>
                  <a:gd name="T14" fmla="*/ 0 w 18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7">
                    <a:moveTo>
                      <a:pt x="0" y="107"/>
                    </a:moveTo>
                    <a:lnTo>
                      <a:pt x="7" y="102"/>
                    </a:lnTo>
                    <a:lnTo>
                      <a:pt x="12" y="92"/>
                    </a:lnTo>
                    <a:lnTo>
                      <a:pt x="18" y="66"/>
                    </a:lnTo>
                    <a:lnTo>
                      <a:pt x="18" y="41"/>
                    </a:lnTo>
                    <a:lnTo>
                      <a:pt x="12" y="16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8" name="Line 3178"/>
              <p:cNvSpPr>
                <a:spLocks noChangeShapeType="1"/>
              </p:cNvSpPr>
              <p:nvPr/>
            </p:nvSpPr>
            <p:spPr bwMode="auto">
              <a:xfrm>
                <a:off x="4206" y="614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9" name="Line 3179"/>
              <p:cNvSpPr>
                <a:spLocks noChangeShapeType="1"/>
              </p:cNvSpPr>
              <p:nvPr/>
            </p:nvSpPr>
            <p:spPr bwMode="auto">
              <a:xfrm>
                <a:off x="4211" y="620"/>
                <a:ext cx="1" cy="9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0" name="Freeform 3180"/>
              <p:cNvSpPr>
                <a:spLocks/>
              </p:cNvSpPr>
              <p:nvPr/>
            </p:nvSpPr>
            <p:spPr bwMode="auto">
              <a:xfrm>
                <a:off x="4190" y="614"/>
                <a:ext cx="26" cy="107"/>
              </a:xfrm>
              <a:custGeom>
                <a:avLst/>
                <a:gdLst>
                  <a:gd name="T0" fmla="*/ 0 w 26"/>
                  <a:gd name="T1" fmla="*/ 0 h 107"/>
                  <a:gd name="T2" fmla="*/ 26 w 26"/>
                  <a:gd name="T3" fmla="*/ 0 h 107"/>
                  <a:gd name="T4" fmla="*/ 26 w 26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07">
                    <a:moveTo>
                      <a:pt x="0" y="0"/>
                    </a:moveTo>
                    <a:lnTo>
                      <a:pt x="26" y="0"/>
                    </a:lnTo>
                    <a:lnTo>
                      <a:pt x="26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1" name="Freeform 3181"/>
              <p:cNvSpPr>
                <a:spLocks/>
              </p:cNvSpPr>
              <p:nvPr/>
            </p:nvSpPr>
            <p:spPr bwMode="auto">
              <a:xfrm>
                <a:off x="4216" y="614"/>
                <a:ext cx="56" cy="72"/>
              </a:xfrm>
              <a:custGeom>
                <a:avLst/>
                <a:gdLst>
                  <a:gd name="T0" fmla="*/ 0 w 56"/>
                  <a:gd name="T1" fmla="*/ 16 h 72"/>
                  <a:gd name="T2" fmla="*/ 5 w 56"/>
                  <a:gd name="T3" fmla="*/ 6 h 72"/>
                  <a:gd name="T4" fmla="*/ 15 w 56"/>
                  <a:gd name="T5" fmla="*/ 0 h 72"/>
                  <a:gd name="T6" fmla="*/ 25 w 56"/>
                  <a:gd name="T7" fmla="*/ 0 h 72"/>
                  <a:gd name="T8" fmla="*/ 41 w 56"/>
                  <a:gd name="T9" fmla="*/ 6 h 72"/>
                  <a:gd name="T10" fmla="*/ 51 w 56"/>
                  <a:gd name="T11" fmla="*/ 16 h 72"/>
                  <a:gd name="T12" fmla="*/ 56 w 56"/>
                  <a:gd name="T13" fmla="*/ 31 h 72"/>
                  <a:gd name="T14" fmla="*/ 56 w 56"/>
                  <a:gd name="T15" fmla="*/ 41 h 72"/>
                  <a:gd name="T16" fmla="*/ 51 w 56"/>
                  <a:gd name="T17" fmla="*/ 56 h 72"/>
                  <a:gd name="T18" fmla="*/ 41 w 56"/>
                  <a:gd name="T19" fmla="*/ 67 h 72"/>
                  <a:gd name="T20" fmla="*/ 25 w 56"/>
                  <a:gd name="T21" fmla="*/ 72 h 72"/>
                  <a:gd name="T22" fmla="*/ 15 w 56"/>
                  <a:gd name="T23" fmla="*/ 72 h 72"/>
                  <a:gd name="T24" fmla="*/ 5 w 56"/>
                  <a:gd name="T25" fmla="*/ 67 h 72"/>
                  <a:gd name="T26" fmla="*/ 0 w 56"/>
                  <a:gd name="T27" fmla="*/ 5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72">
                    <a:moveTo>
                      <a:pt x="0" y="16"/>
                    </a:moveTo>
                    <a:lnTo>
                      <a:pt x="5" y="6"/>
                    </a:lnTo>
                    <a:lnTo>
                      <a:pt x="15" y="0"/>
                    </a:lnTo>
                    <a:lnTo>
                      <a:pt x="25" y="0"/>
                    </a:lnTo>
                    <a:lnTo>
                      <a:pt x="41" y="6"/>
                    </a:lnTo>
                    <a:lnTo>
                      <a:pt x="51" y="16"/>
                    </a:lnTo>
                    <a:lnTo>
                      <a:pt x="56" y="31"/>
                    </a:lnTo>
                    <a:lnTo>
                      <a:pt x="56" y="41"/>
                    </a:lnTo>
                    <a:lnTo>
                      <a:pt x="51" y="56"/>
                    </a:lnTo>
                    <a:lnTo>
                      <a:pt x="41" y="67"/>
                    </a:lnTo>
                    <a:lnTo>
                      <a:pt x="25" y="72"/>
                    </a:lnTo>
                    <a:lnTo>
                      <a:pt x="15" y="72"/>
                    </a:lnTo>
                    <a:lnTo>
                      <a:pt x="5" y="67"/>
                    </a:lnTo>
                    <a:lnTo>
                      <a:pt x="0" y="5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2" name="Freeform 3182"/>
              <p:cNvSpPr>
                <a:spLocks/>
              </p:cNvSpPr>
              <p:nvPr/>
            </p:nvSpPr>
            <p:spPr bwMode="auto">
              <a:xfrm>
                <a:off x="4262" y="630"/>
                <a:ext cx="5" cy="40"/>
              </a:xfrm>
              <a:custGeom>
                <a:avLst/>
                <a:gdLst>
                  <a:gd name="T0" fmla="*/ 0 w 5"/>
                  <a:gd name="T1" fmla="*/ 0 h 40"/>
                  <a:gd name="T2" fmla="*/ 5 w 5"/>
                  <a:gd name="T3" fmla="*/ 10 h 40"/>
                  <a:gd name="T4" fmla="*/ 5 w 5"/>
                  <a:gd name="T5" fmla="*/ 30 h 40"/>
                  <a:gd name="T6" fmla="*/ 0 w 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0"/>
                    </a:moveTo>
                    <a:lnTo>
                      <a:pt x="5" y="10"/>
                    </a:lnTo>
                    <a:lnTo>
                      <a:pt x="5" y="30"/>
                    </a:lnTo>
                    <a:lnTo>
                      <a:pt x="0" y="4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3" name="Freeform 3183"/>
              <p:cNvSpPr>
                <a:spLocks/>
              </p:cNvSpPr>
              <p:nvPr/>
            </p:nvSpPr>
            <p:spPr bwMode="auto">
              <a:xfrm>
                <a:off x="4241" y="614"/>
                <a:ext cx="21" cy="72"/>
              </a:xfrm>
              <a:custGeom>
                <a:avLst/>
                <a:gdLst>
                  <a:gd name="T0" fmla="*/ 0 w 21"/>
                  <a:gd name="T1" fmla="*/ 0 h 72"/>
                  <a:gd name="T2" fmla="*/ 10 w 21"/>
                  <a:gd name="T3" fmla="*/ 6 h 72"/>
                  <a:gd name="T4" fmla="*/ 16 w 21"/>
                  <a:gd name="T5" fmla="*/ 11 h 72"/>
                  <a:gd name="T6" fmla="*/ 21 w 21"/>
                  <a:gd name="T7" fmla="*/ 26 h 72"/>
                  <a:gd name="T8" fmla="*/ 21 w 21"/>
                  <a:gd name="T9" fmla="*/ 46 h 72"/>
                  <a:gd name="T10" fmla="*/ 16 w 21"/>
                  <a:gd name="T11" fmla="*/ 61 h 72"/>
                  <a:gd name="T12" fmla="*/ 10 w 21"/>
                  <a:gd name="T13" fmla="*/ 67 h 72"/>
                  <a:gd name="T14" fmla="*/ 0 w 21"/>
                  <a:gd name="T1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72">
                    <a:moveTo>
                      <a:pt x="0" y="0"/>
                    </a:moveTo>
                    <a:lnTo>
                      <a:pt x="10" y="6"/>
                    </a:lnTo>
                    <a:lnTo>
                      <a:pt x="16" y="11"/>
                    </a:lnTo>
                    <a:lnTo>
                      <a:pt x="21" y="26"/>
                    </a:lnTo>
                    <a:lnTo>
                      <a:pt x="21" y="46"/>
                    </a:lnTo>
                    <a:lnTo>
                      <a:pt x="16" y="61"/>
                    </a:lnTo>
                    <a:lnTo>
                      <a:pt x="10" y="67"/>
                    </a:lnTo>
                    <a:lnTo>
                      <a:pt x="0" y="72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4" name="Line 3184"/>
              <p:cNvSpPr>
                <a:spLocks noChangeShapeType="1"/>
              </p:cNvSpPr>
              <p:nvPr/>
            </p:nvSpPr>
            <p:spPr bwMode="auto">
              <a:xfrm>
                <a:off x="4190" y="721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5" name="Line 3185"/>
              <p:cNvSpPr>
                <a:spLocks noChangeShapeType="1"/>
              </p:cNvSpPr>
              <p:nvPr/>
            </p:nvSpPr>
            <p:spPr bwMode="auto">
              <a:xfrm>
                <a:off x="4195" y="614"/>
                <a:ext cx="11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6" name="Line 3186"/>
              <p:cNvSpPr>
                <a:spLocks noChangeShapeType="1"/>
              </p:cNvSpPr>
              <p:nvPr/>
            </p:nvSpPr>
            <p:spPr bwMode="auto">
              <a:xfrm>
                <a:off x="4201" y="61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7" name="Line 3187"/>
              <p:cNvSpPr>
                <a:spLocks noChangeShapeType="1"/>
              </p:cNvSpPr>
              <p:nvPr/>
            </p:nvSpPr>
            <p:spPr bwMode="auto">
              <a:xfrm flipH="1">
                <a:off x="4195" y="716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8" name="Line 3188"/>
              <p:cNvSpPr>
                <a:spLocks noChangeShapeType="1"/>
              </p:cNvSpPr>
              <p:nvPr/>
            </p:nvSpPr>
            <p:spPr bwMode="auto">
              <a:xfrm flipH="1">
                <a:off x="4201" y="711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9" name="Line 3189"/>
              <p:cNvSpPr>
                <a:spLocks noChangeShapeType="1"/>
              </p:cNvSpPr>
              <p:nvPr/>
            </p:nvSpPr>
            <p:spPr bwMode="auto">
              <a:xfrm>
                <a:off x="4216" y="711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0" name="Line 3190"/>
              <p:cNvSpPr>
                <a:spLocks noChangeShapeType="1"/>
              </p:cNvSpPr>
              <p:nvPr/>
            </p:nvSpPr>
            <p:spPr bwMode="auto">
              <a:xfrm>
                <a:off x="4216" y="716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1" name="Freeform 3191"/>
              <p:cNvSpPr>
                <a:spLocks/>
              </p:cNvSpPr>
              <p:nvPr/>
            </p:nvSpPr>
            <p:spPr bwMode="auto">
              <a:xfrm>
                <a:off x="2497" y="2345"/>
                <a:ext cx="26" cy="10"/>
              </a:xfrm>
              <a:custGeom>
                <a:avLst/>
                <a:gdLst>
                  <a:gd name="T0" fmla="*/ 16 w 26"/>
                  <a:gd name="T1" fmla="*/ 5 h 10"/>
                  <a:gd name="T2" fmla="*/ 21 w 26"/>
                  <a:gd name="T3" fmla="*/ 10 h 10"/>
                  <a:gd name="T4" fmla="*/ 26 w 26"/>
                  <a:gd name="T5" fmla="*/ 5 h 10"/>
                  <a:gd name="T6" fmla="*/ 21 w 26"/>
                  <a:gd name="T7" fmla="*/ 0 h 10"/>
                  <a:gd name="T8" fmla="*/ 16 w 26"/>
                  <a:gd name="T9" fmla="*/ 0 h 10"/>
                  <a:gd name="T10" fmla="*/ 6 w 26"/>
                  <a:gd name="T11" fmla="*/ 5 h 10"/>
                  <a:gd name="T12" fmla="*/ 0 w 2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0">
                    <a:moveTo>
                      <a:pt x="16" y="5"/>
                    </a:moveTo>
                    <a:lnTo>
                      <a:pt x="21" y="10"/>
                    </a:lnTo>
                    <a:lnTo>
                      <a:pt x="26" y="5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6" y="5"/>
                    </a:lnTo>
                    <a:lnTo>
                      <a:pt x="0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2" name="Freeform 3192"/>
              <p:cNvSpPr>
                <a:spLocks/>
              </p:cNvSpPr>
              <p:nvPr/>
            </p:nvSpPr>
            <p:spPr bwMode="auto">
              <a:xfrm>
                <a:off x="2457" y="2345"/>
                <a:ext cx="51" cy="51"/>
              </a:xfrm>
              <a:custGeom>
                <a:avLst/>
                <a:gdLst>
                  <a:gd name="T0" fmla="*/ 20 w 51"/>
                  <a:gd name="T1" fmla="*/ 0 h 51"/>
                  <a:gd name="T2" fmla="*/ 10 w 51"/>
                  <a:gd name="T3" fmla="*/ 5 h 51"/>
                  <a:gd name="T4" fmla="*/ 5 w 51"/>
                  <a:gd name="T5" fmla="*/ 10 h 51"/>
                  <a:gd name="T6" fmla="*/ 0 w 51"/>
                  <a:gd name="T7" fmla="*/ 21 h 51"/>
                  <a:gd name="T8" fmla="*/ 0 w 51"/>
                  <a:gd name="T9" fmla="*/ 31 h 51"/>
                  <a:gd name="T10" fmla="*/ 5 w 51"/>
                  <a:gd name="T11" fmla="*/ 41 h 51"/>
                  <a:gd name="T12" fmla="*/ 10 w 51"/>
                  <a:gd name="T13" fmla="*/ 46 h 51"/>
                  <a:gd name="T14" fmla="*/ 20 w 51"/>
                  <a:gd name="T15" fmla="*/ 51 h 51"/>
                  <a:gd name="T16" fmla="*/ 30 w 51"/>
                  <a:gd name="T17" fmla="*/ 51 h 51"/>
                  <a:gd name="T18" fmla="*/ 40 w 51"/>
                  <a:gd name="T19" fmla="*/ 46 h 51"/>
                  <a:gd name="T20" fmla="*/ 46 w 51"/>
                  <a:gd name="T21" fmla="*/ 41 h 51"/>
                  <a:gd name="T22" fmla="*/ 51 w 51"/>
                  <a:gd name="T23" fmla="*/ 31 h 51"/>
                  <a:gd name="T24" fmla="*/ 51 w 51"/>
                  <a:gd name="T25" fmla="*/ 21 h 51"/>
                  <a:gd name="T26" fmla="*/ 46 w 51"/>
                  <a:gd name="T27" fmla="*/ 10 h 51"/>
                  <a:gd name="T28" fmla="*/ 40 w 51"/>
                  <a:gd name="T29" fmla="*/ 5 h 51"/>
                  <a:gd name="T30" fmla="*/ 30 w 51"/>
                  <a:gd name="T31" fmla="*/ 0 h 51"/>
                  <a:gd name="T32" fmla="*/ 20 w 51"/>
                  <a:gd name="T3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51">
                    <a:moveTo>
                      <a:pt x="2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21"/>
                    </a:lnTo>
                    <a:lnTo>
                      <a:pt x="0" y="31"/>
                    </a:lnTo>
                    <a:lnTo>
                      <a:pt x="5" y="41"/>
                    </a:lnTo>
                    <a:lnTo>
                      <a:pt x="10" y="46"/>
                    </a:lnTo>
                    <a:lnTo>
                      <a:pt x="20" y="51"/>
                    </a:lnTo>
                    <a:lnTo>
                      <a:pt x="30" y="51"/>
                    </a:lnTo>
                    <a:lnTo>
                      <a:pt x="40" y="46"/>
                    </a:lnTo>
                    <a:lnTo>
                      <a:pt x="46" y="41"/>
                    </a:lnTo>
                    <a:lnTo>
                      <a:pt x="51" y="31"/>
                    </a:lnTo>
                    <a:lnTo>
                      <a:pt x="51" y="21"/>
                    </a:lnTo>
                    <a:lnTo>
                      <a:pt x="46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2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3" name="Freeform 3193"/>
              <p:cNvSpPr>
                <a:spLocks/>
              </p:cNvSpPr>
              <p:nvPr/>
            </p:nvSpPr>
            <p:spPr bwMode="auto">
              <a:xfrm>
                <a:off x="2462" y="2355"/>
                <a:ext cx="5" cy="31"/>
              </a:xfrm>
              <a:custGeom>
                <a:avLst/>
                <a:gdLst>
                  <a:gd name="T0" fmla="*/ 5 w 5"/>
                  <a:gd name="T1" fmla="*/ 0 h 31"/>
                  <a:gd name="T2" fmla="*/ 0 w 5"/>
                  <a:gd name="T3" fmla="*/ 11 h 31"/>
                  <a:gd name="T4" fmla="*/ 0 w 5"/>
                  <a:gd name="T5" fmla="*/ 21 h 31"/>
                  <a:gd name="T6" fmla="*/ 5 w 5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lnTo>
                      <a:pt x="0" y="11"/>
                    </a:lnTo>
                    <a:lnTo>
                      <a:pt x="0" y="21"/>
                    </a:lnTo>
                    <a:lnTo>
                      <a:pt x="5" y="3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4" name="Freeform 3194"/>
              <p:cNvSpPr>
                <a:spLocks/>
              </p:cNvSpPr>
              <p:nvPr/>
            </p:nvSpPr>
            <p:spPr bwMode="auto">
              <a:xfrm>
                <a:off x="2497" y="2355"/>
                <a:ext cx="6" cy="31"/>
              </a:xfrm>
              <a:custGeom>
                <a:avLst/>
                <a:gdLst>
                  <a:gd name="T0" fmla="*/ 0 w 6"/>
                  <a:gd name="T1" fmla="*/ 31 h 31"/>
                  <a:gd name="T2" fmla="*/ 6 w 6"/>
                  <a:gd name="T3" fmla="*/ 21 h 31"/>
                  <a:gd name="T4" fmla="*/ 6 w 6"/>
                  <a:gd name="T5" fmla="*/ 11 h 31"/>
                  <a:gd name="T6" fmla="*/ 0 w 6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1">
                    <a:moveTo>
                      <a:pt x="0" y="31"/>
                    </a:moveTo>
                    <a:lnTo>
                      <a:pt x="6" y="2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5" name="Freeform 3195"/>
              <p:cNvSpPr>
                <a:spLocks/>
              </p:cNvSpPr>
              <p:nvPr/>
            </p:nvSpPr>
            <p:spPr bwMode="auto">
              <a:xfrm>
                <a:off x="2467" y="2345"/>
                <a:ext cx="10" cy="51"/>
              </a:xfrm>
              <a:custGeom>
                <a:avLst/>
                <a:gdLst>
                  <a:gd name="T0" fmla="*/ 10 w 10"/>
                  <a:gd name="T1" fmla="*/ 0 h 51"/>
                  <a:gd name="T2" fmla="*/ 5 w 10"/>
                  <a:gd name="T3" fmla="*/ 5 h 51"/>
                  <a:gd name="T4" fmla="*/ 0 w 10"/>
                  <a:gd name="T5" fmla="*/ 16 h 51"/>
                  <a:gd name="T6" fmla="*/ 0 w 10"/>
                  <a:gd name="T7" fmla="*/ 36 h 51"/>
                  <a:gd name="T8" fmla="*/ 5 w 10"/>
                  <a:gd name="T9" fmla="*/ 46 h 51"/>
                  <a:gd name="T10" fmla="*/ 10 w 10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10" y="0"/>
                    </a:moveTo>
                    <a:lnTo>
                      <a:pt x="5" y="5"/>
                    </a:lnTo>
                    <a:lnTo>
                      <a:pt x="0" y="16"/>
                    </a:lnTo>
                    <a:lnTo>
                      <a:pt x="0" y="36"/>
                    </a:lnTo>
                    <a:lnTo>
                      <a:pt x="5" y="46"/>
                    </a:lnTo>
                    <a:lnTo>
                      <a:pt x="10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6" name="Freeform 3196"/>
              <p:cNvSpPr>
                <a:spLocks/>
              </p:cNvSpPr>
              <p:nvPr/>
            </p:nvSpPr>
            <p:spPr bwMode="auto">
              <a:xfrm>
                <a:off x="2487" y="2345"/>
                <a:ext cx="10" cy="51"/>
              </a:xfrm>
              <a:custGeom>
                <a:avLst/>
                <a:gdLst>
                  <a:gd name="T0" fmla="*/ 0 w 10"/>
                  <a:gd name="T1" fmla="*/ 51 h 51"/>
                  <a:gd name="T2" fmla="*/ 5 w 10"/>
                  <a:gd name="T3" fmla="*/ 46 h 51"/>
                  <a:gd name="T4" fmla="*/ 10 w 10"/>
                  <a:gd name="T5" fmla="*/ 36 h 51"/>
                  <a:gd name="T6" fmla="*/ 10 w 10"/>
                  <a:gd name="T7" fmla="*/ 16 h 51"/>
                  <a:gd name="T8" fmla="*/ 5 w 10"/>
                  <a:gd name="T9" fmla="*/ 5 h 51"/>
                  <a:gd name="T10" fmla="*/ 0 w 10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0" y="51"/>
                    </a:moveTo>
                    <a:lnTo>
                      <a:pt x="5" y="46"/>
                    </a:lnTo>
                    <a:lnTo>
                      <a:pt x="10" y="36"/>
                    </a:lnTo>
                    <a:lnTo>
                      <a:pt x="10" y="1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7" name="Freeform 3197"/>
              <p:cNvSpPr>
                <a:spLocks/>
              </p:cNvSpPr>
              <p:nvPr/>
            </p:nvSpPr>
            <p:spPr bwMode="auto">
              <a:xfrm>
                <a:off x="2452" y="2386"/>
                <a:ext cx="66" cy="51"/>
              </a:xfrm>
              <a:custGeom>
                <a:avLst/>
                <a:gdLst>
                  <a:gd name="T0" fmla="*/ 10 w 66"/>
                  <a:gd name="T1" fmla="*/ 0 h 51"/>
                  <a:gd name="T2" fmla="*/ 5 w 66"/>
                  <a:gd name="T3" fmla="*/ 5 h 51"/>
                  <a:gd name="T4" fmla="*/ 0 w 66"/>
                  <a:gd name="T5" fmla="*/ 15 h 51"/>
                  <a:gd name="T6" fmla="*/ 0 w 66"/>
                  <a:gd name="T7" fmla="*/ 20 h 51"/>
                  <a:gd name="T8" fmla="*/ 5 w 66"/>
                  <a:gd name="T9" fmla="*/ 30 h 51"/>
                  <a:gd name="T10" fmla="*/ 10 w 66"/>
                  <a:gd name="T11" fmla="*/ 36 h 51"/>
                  <a:gd name="T12" fmla="*/ 25 w 66"/>
                  <a:gd name="T13" fmla="*/ 41 h 51"/>
                  <a:gd name="T14" fmla="*/ 45 w 66"/>
                  <a:gd name="T15" fmla="*/ 41 h 51"/>
                  <a:gd name="T16" fmla="*/ 61 w 66"/>
                  <a:gd name="T17" fmla="*/ 46 h 51"/>
                  <a:gd name="T18" fmla="*/ 66 w 66"/>
                  <a:gd name="T1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51">
                    <a:moveTo>
                      <a:pt x="1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5" y="30"/>
                    </a:lnTo>
                    <a:lnTo>
                      <a:pt x="10" y="36"/>
                    </a:lnTo>
                    <a:lnTo>
                      <a:pt x="25" y="41"/>
                    </a:lnTo>
                    <a:lnTo>
                      <a:pt x="45" y="41"/>
                    </a:lnTo>
                    <a:lnTo>
                      <a:pt x="61" y="46"/>
                    </a:lnTo>
                    <a:lnTo>
                      <a:pt x="66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8" name="Freeform 3198"/>
              <p:cNvSpPr>
                <a:spLocks/>
              </p:cNvSpPr>
              <p:nvPr/>
            </p:nvSpPr>
            <p:spPr bwMode="auto">
              <a:xfrm>
                <a:off x="2462" y="2416"/>
                <a:ext cx="51" cy="11"/>
              </a:xfrm>
              <a:custGeom>
                <a:avLst/>
                <a:gdLst>
                  <a:gd name="T0" fmla="*/ 0 w 51"/>
                  <a:gd name="T1" fmla="*/ 0 h 11"/>
                  <a:gd name="T2" fmla="*/ 15 w 51"/>
                  <a:gd name="T3" fmla="*/ 6 h 11"/>
                  <a:gd name="T4" fmla="*/ 35 w 51"/>
                  <a:gd name="T5" fmla="*/ 6 h 11"/>
                  <a:gd name="T6" fmla="*/ 51 w 51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1">
                    <a:moveTo>
                      <a:pt x="0" y="0"/>
                    </a:moveTo>
                    <a:lnTo>
                      <a:pt x="15" y="6"/>
                    </a:lnTo>
                    <a:lnTo>
                      <a:pt x="35" y="6"/>
                    </a:lnTo>
                    <a:lnTo>
                      <a:pt x="51" y="1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9" name="Freeform 3199"/>
              <p:cNvSpPr>
                <a:spLocks/>
              </p:cNvSpPr>
              <p:nvPr/>
            </p:nvSpPr>
            <p:spPr bwMode="auto">
              <a:xfrm>
                <a:off x="2447" y="2406"/>
                <a:ext cx="71" cy="46"/>
              </a:xfrm>
              <a:custGeom>
                <a:avLst/>
                <a:gdLst>
                  <a:gd name="T0" fmla="*/ 5 w 71"/>
                  <a:gd name="T1" fmla="*/ 0 h 46"/>
                  <a:gd name="T2" fmla="*/ 10 w 71"/>
                  <a:gd name="T3" fmla="*/ 5 h 46"/>
                  <a:gd name="T4" fmla="*/ 25 w 71"/>
                  <a:gd name="T5" fmla="*/ 10 h 46"/>
                  <a:gd name="T6" fmla="*/ 50 w 71"/>
                  <a:gd name="T7" fmla="*/ 10 h 46"/>
                  <a:gd name="T8" fmla="*/ 66 w 71"/>
                  <a:gd name="T9" fmla="*/ 16 h 46"/>
                  <a:gd name="T10" fmla="*/ 71 w 71"/>
                  <a:gd name="T11" fmla="*/ 26 h 46"/>
                  <a:gd name="T12" fmla="*/ 71 w 71"/>
                  <a:gd name="T13" fmla="*/ 31 h 46"/>
                  <a:gd name="T14" fmla="*/ 66 w 71"/>
                  <a:gd name="T15" fmla="*/ 41 h 46"/>
                  <a:gd name="T16" fmla="*/ 50 w 71"/>
                  <a:gd name="T17" fmla="*/ 46 h 46"/>
                  <a:gd name="T18" fmla="*/ 20 w 71"/>
                  <a:gd name="T19" fmla="*/ 46 h 46"/>
                  <a:gd name="T20" fmla="*/ 5 w 71"/>
                  <a:gd name="T21" fmla="*/ 41 h 46"/>
                  <a:gd name="T22" fmla="*/ 0 w 71"/>
                  <a:gd name="T23" fmla="*/ 31 h 46"/>
                  <a:gd name="T24" fmla="*/ 0 w 71"/>
                  <a:gd name="T25" fmla="*/ 26 h 46"/>
                  <a:gd name="T26" fmla="*/ 5 w 71"/>
                  <a:gd name="T27" fmla="*/ 16 h 46"/>
                  <a:gd name="T28" fmla="*/ 20 w 71"/>
                  <a:gd name="T29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46">
                    <a:moveTo>
                      <a:pt x="5" y="0"/>
                    </a:moveTo>
                    <a:lnTo>
                      <a:pt x="10" y="5"/>
                    </a:lnTo>
                    <a:lnTo>
                      <a:pt x="25" y="10"/>
                    </a:lnTo>
                    <a:lnTo>
                      <a:pt x="50" y="10"/>
                    </a:lnTo>
                    <a:lnTo>
                      <a:pt x="66" y="16"/>
                    </a:lnTo>
                    <a:lnTo>
                      <a:pt x="71" y="26"/>
                    </a:lnTo>
                    <a:lnTo>
                      <a:pt x="71" y="31"/>
                    </a:lnTo>
                    <a:lnTo>
                      <a:pt x="66" y="41"/>
                    </a:lnTo>
                    <a:lnTo>
                      <a:pt x="50" y="46"/>
                    </a:lnTo>
                    <a:lnTo>
                      <a:pt x="20" y="46"/>
                    </a:lnTo>
                    <a:lnTo>
                      <a:pt x="5" y="41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5" y="16"/>
                    </a:lnTo>
                    <a:lnTo>
                      <a:pt x="20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0" name="Freeform 3200"/>
              <p:cNvSpPr>
                <a:spLocks/>
              </p:cNvSpPr>
              <p:nvPr/>
            </p:nvSpPr>
            <p:spPr bwMode="auto">
              <a:xfrm>
                <a:off x="2452" y="2416"/>
                <a:ext cx="15" cy="36"/>
              </a:xfrm>
              <a:custGeom>
                <a:avLst/>
                <a:gdLst>
                  <a:gd name="T0" fmla="*/ 15 w 15"/>
                  <a:gd name="T1" fmla="*/ 36 h 36"/>
                  <a:gd name="T2" fmla="*/ 5 w 15"/>
                  <a:gd name="T3" fmla="*/ 31 h 36"/>
                  <a:gd name="T4" fmla="*/ 0 w 15"/>
                  <a:gd name="T5" fmla="*/ 21 h 36"/>
                  <a:gd name="T6" fmla="*/ 0 w 15"/>
                  <a:gd name="T7" fmla="*/ 16 h 36"/>
                  <a:gd name="T8" fmla="*/ 5 w 15"/>
                  <a:gd name="T9" fmla="*/ 6 h 36"/>
                  <a:gd name="T10" fmla="*/ 15 w 1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15" y="36"/>
                    </a:moveTo>
                    <a:lnTo>
                      <a:pt x="5" y="31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5" y="6"/>
                    </a:lnTo>
                    <a:lnTo>
                      <a:pt x="1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1" name="Freeform 3201"/>
              <p:cNvSpPr>
                <a:spLocks/>
              </p:cNvSpPr>
              <p:nvPr/>
            </p:nvSpPr>
            <p:spPr bwMode="auto">
              <a:xfrm>
                <a:off x="876" y="2793"/>
                <a:ext cx="71" cy="106"/>
              </a:xfrm>
              <a:custGeom>
                <a:avLst/>
                <a:gdLst>
                  <a:gd name="T0" fmla="*/ 10 w 71"/>
                  <a:gd name="T1" fmla="*/ 0 h 106"/>
                  <a:gd name="T2" fmla="*/ 0 w 71"/>
                  <a:gd name="T3" fmla="*/ 50 h 106"/>
                  <a:gd name="T4" fmla="*/ 10 w 71"/>
                  <a:gd name="T5" fmla="*/ 40 h 106"/>
                  <a:gd name="T6" fmla="*/ 25 w 71"/>
                  <a:gd name="T7" fmla="*/ 35 h 106"/>
                  <a:gd name="T8" fmla="*/ 40 w 71"/>
                  <a:gd name="T9" fmla="*/ 35 h 106"/>
                  <a:gd name="T10" fmla="*/ 56 w 71"/>
                  <a:gd name="T11" fmla="*/ 40 h 106"/>
                  <a:gd name="T12" fmla="*/ 66 w 71"/>
                  <a:gd name="T13" fmla="*/ 50 h 106"/>
                  <a:gd name="T14" fmla="*/ 71 w 71"/>
                  <a:gd name="T15" fmla="*/ 66 h 106"/>
                  <a:gd name="T16" fmla="*/ 71 w 71"/>
                  <a:gd name="T17" fmla="*/ 76 h 106"/>
                  <a:gd name="T18" fmla="*/ 66 w 71"/>
                  <a:gd name="T19" fmla="*/ 91 h 106"/>
                  <a:gd name="T20" fmla="*/ 56 w 71"/>
                  <a:gd name="T21" fmla="*/ 101 h 106"/>
                  <a:gd name="T22" fmla="*/ 40 w 71"/>
                  <a:gd name="T23" fmla="*/ 106 h 106"/>
                  <a:gd name="T24" fmla="*/ 25 w 71"/>
                  <a:gd name="T25" fmla="*/ 106 h 106"/>
                  <a:gd name="T26" fmla="*/ 10 w 71"/>
                  <a:gd name="T27" fmla="*/ 101 h 106"/>
                  <a:gd name="T28" fmla="*/ 5 w 71"/>
                  <a:gd name="T29" fmla="*/ 96 h 106"/>
                  <a:gd name="T30" fmla="*/ 0 w 71"/>
                  <a:gd name="T31" fmla="*/ 86 h 106"/>
                  <a:gd name="T32" fmla="*/ 0 w 71"/>
                  <a:gd name="T33" fmla="*/ 81 h 106"/>
                  <a:gd name="T34" fmla="*/ 5 w 71"/>
                  <a:gd name="T35" fmla="*/ 76 h 106"/>
                  <a:gd name="T36" fmla="*/ 10 w 71"/>
                  <a:gd name="T37" fmla="*/ 76 h 106"/>
                  <a:gd name="T38" fmla="*/ 15 w 71"/>
                  <a:gd name="T39" fmla="*/ 81 h 106"/>
                  <a:gd name="T40" fmla="*/ 15 w 71"/>
                  <a:gd name="T41" fmla="*/ 86 h 106"/>
                  <a:gd name="T42" fmla="*/ 10 w 71"/>
                  <a:gd name="T43" fmla="*/ 91 h 106"/>
                  <a:gd name="T44" fmla="*/ 5 w 71"/>
                  <a:gd name="T45" fmla="*/ 9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6">
                    <a:moveTo>
                      <a:pt x="10" y="0"/>
                    </a:moveTo>
                    <a:lnTo>
                      <a:pt x="0" y="50"/>
                    </a:lnTo>
                    <a:lnTo>
                      <a:pt x="10" y="40"/>
                    </a:lnTo>
                    <a:lnTo>
                      <a:pt x="25" y="35"/>
                    </a:lnTo>
                    <a:lnTo>
                      <a:pt x="40" y="35"/>
                    </a:lnTo>
                    <a:lnTo>
                      <a:pt x="56" y="40"/>
                    </a:lnTo>
                    <a:lnTo>
                      <a:pt x="66" y="50"/>
                    </a:lnTo>
                    <a:lnTo>
                      <a:pt x="71" y="66"/>
                    </a:lnTo>
                    <a:lnTo>
                      <a:pt x="71" y="76"/>
                    </a:lnTo>
                    <a:lnTo>
                      <a:pt x="66" y="91"/>
                    </a:lnTo>
                    <a:lnTo>
                      <a:pt x="56" y="101"/>
                    </a:lnTo>
                    <a:lnTo>
                      <a:pt x="40" y="106"/>
                    </a:lnTo>
                    <a:lnTo>
                      <a:pt x="25" y="106"/>
                    </a:lnTo>
                    <a:lnTo>
                      <a:pt x="10" y="101"/>
                    </a:lnTo>
                    <a:lnTo>
                      <a:pt x="5" y="96"/>
                    </a:lnTo>
                    <a:lnTo>
                      <a:pt x="0" y="86"/>
                    </a:lnTo>
                    <a:lnTo>
                      <a:pt x="0" y="81"/>
                    </a:lnTo>
                    <a:lnTo>
                      <a:pt x="5" y="76"/>
                    </a:lnTo>
                    <a:lnTo>
                      <a:pt x="10" y="76"/>
                    </a:lnTo>
                    <a:lnTo>
                      <a:pt x="15" y="81"/>
                    </a:lnTo>
                    <a:lnTo>
                      <a:pt x="15" y="86"/>
                    </a:lnTo>
                    <a:lnTo>
                      <a:pt x="10" y="91"/>
                    </a:lnTo>
                    <a:lnTo>
                      <a:pt x="5" y="9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2" name="Freeform 3202"/>
              <p:cNvSpPr>
                <a:spLocks/>
              </p:cNvSpPr>
              <p:nvPr/>
            </p:nvSpPr>
            <p:spPr bwMode="auto">
              <a:xfrm>
                <a:off x="937" y="2843"/>
                <a:ext cx="5" cy="41"/>
              </a:xfrm>
              <a:custGeom>
                <a:avLst/>
                <a:gdLst>
                  <a:gd name="T0" fmla="*/ 0 w 5"/>
                  <a:gd name="T1" fmla="*/ 0 h 41"/>
                  <a:gd name="T2" fmla="*/ 5 w 5"/>
                  <a:gd name="T3" fmla="*/ 11 h 41"/>
                  <a:gd name="T4" fmla="*/ 5 w 5"/>
                  <a:gd name="T5" fmla="*/ 31 h 41"/>
                  <a:gd name="T6" fmla="*/ 0 w 5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1">
                    <a:moveTo>
                      <a:pt x="0" y="0"/>
                    </a:moveTo>
                    <a:lnTo>
                      <a:pt x="5" y="11"/>
                    </a:lnTo>
                    <a:lnTo>
                      <a:pt x="5" y="31"/>
                    </a:lnTo>
                    <a:lnTo>
                      <a:pt x="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3" name="Freeform 3203"/>
              <p:cNvSpPr>
                <a:spLocks/>
              </p:cNvSpPr>
              <p:nvPr/>
            </p:nvSpPr>
            <p:spPr bwMode="auto">
              <a:xfrm>
                <a:off x="916" y="2828"/>
                <a:ext cx="21" cy="71"/>
              </a:xfrm>
              <a:custGeom>
                <a:avLst/>
                <a:gdLst>
                  <a:gd name="T0" fmla="*/ 0 w 21"/>
                  <a:gd name="T1" fmla="*/ 0 h 71"/>
                  <a:gd name="T2" fmla="*/ 10 w 21"/>
                  <a:gd name="T3" fmla="*/ 5 h 71"/>
                  <a:gd name="T4" fmla="*/ 16 w 21"/>
                  <a:gd name="T5" fmla="*/ 10 h 71"/>
                  <a:gd name="T6" fmla="*/ 21 w 21"/>
                  <a:gd name="T7" fmla="*/ 26 h 71"/>
                  <a:gd name="T8" fmla="*/ 21 w 21"/>
                  <a:gd name="T9" fmla="*/ 46 h 71"/>
                  <a:gd name="T10" fmla="*/ 16 w 21"/>
                  <a:gd name="T11" fmla="*/ 61 h 71"/>
                  <a:gd name="T12" fmla="*/ 10 w 21"/>
                  <a:gd name="T13" fmla="*/ 66 h 71"/>
                  <a:gd name="T14" fmla="*/ 0 w 21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71">
                    <a:moveTo>
                      <a:pt x="0" y="0"/>
                    </a:moveTo>
                    <a:lnTo>
                      <a:pt x="10" y="5"/>
                    </a:lnTo>
                    <a:lnTo>
                      <a:pt x="16" y="10"/>
                    </a:lnTo>
                    <a:lnTo>
                      <a:pt x="21" y="26"/>
                    </a:lnTo>
                    <a:lnTo>
                      <a:pt x="21" y="46"/>
                    </a:lnTo>
                    <a:lnTo>
                      <a:pt x="16" y="61"/>
                    </a:lnTo>
                    <a:lnTo>
                      <a:pt x="10" y="66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4" name="Rectangle 3204"/>
              <p:cNvSpPr>
                <a:spLocks noChangeArrowheads="1"/>
              </p:cNvSpPr>
              <p:nvPr/>
            </p:nvSpPr>
            <p:spPr bwMode="auto">
              <a:xfrm>
                <a:off x="881" y="287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5" name="Line 3205"/>
              <p:cNvSpPr>
                <a:spLocks noChangeShapeType="1"/>
              </p:cNvSpPr>
              <p:nvPr/>
            </p:nvSpPr>
            <p:spPr bwMode="auto">
              <a:xfrm>
                <a:off x="886" y="2793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6" name="Line 3206"/>
              <p:cNvSpPr>
                <a:spLocks noChangeShapeType="1"/>
              </p:cNvSpPr>
              <p:nvPr/>
            </p:nvSpPr>
            <p:spPr bwMode="auto">
              <a:xfrm>
                <a:off x="886" y="2798"/>
                <a:ext cx="4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7" name="Freeform 3207"/>
              <p:cNvSpPr>
                <a:spLocks/>
              </p:cNvSpPr>
              <p:nvPr/>
            </p:nvSpPr>
            <p:spPr bwMode="auto">
              <a:xfrm>
                <a:off x="886" y="2793"/>
                <a:ext cx="51" cy="10"/>
              </a:xfrm>
              <a:custGeom>
                <a:avLst/>
                <a:gdLst>
                  <a:gd name="T0" fmla="*/ 0 w 51"/>
                  <a:gd name="T1" fmla="*/ 10 h 10"/>
                  <a:gd name="T2" fmla="*/ 20 w 51"/>
                  <a:gd name="T3" fmla="*/ 10 h 10"/>
                  <a:gd name="T4" fmla="*/ 40 w 51"/>
                  <a:gd name="T5" fmla="*/ 5 h 10"/>
                  <a:gd name="T6" fmla="*/ 51 w 5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">
                    <a:moveTo>
                      <a:pt x="0" y="10"/>
                    </a:moveTo>
                    <a:lnTo>
                      <a:pt x="20" y="10"/>
                    </a:lnTo>
                    <a:lnTo>
                      <a:pt x="40" y="5"/>
                    </a:lnTo>
                    <a:lnTo>
                      <a:pt x="5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8" name="Freeform 3208"/>
              <p:cNvSpPr>
                <a:spLocks/>
              </p:cNvSpPr>
              <p:nvPr/>
            </p:nvSpPr>
            <p:spPr bwMode="auto">
              <a:xfrm>
                <a:off x="977" y="2793"/>
                <a:ext cx="71" cy="106"/>
              </a:xfrm>
              <a:custGeom>
                <a:avLst/>
                <a:gdLst>
                  <a:gd name="T0" fmla="*/ 31 w 71"/>
                  <a:gd name="T1" fmla="*/ 0 h 106"/>
                  <a:gd name="T2" fmla="*/ 16 w 71"/>
                  <a:gd name="T3" fmla="*/ 5 h 106"/>
                  <a:gd name="T4" fmla="*/ 5 w 71"/>
                  <a:gd name="T5" fmla="*/ 20 h 106"/>
                  <a:gd name="T6" fmla="*/ 0 w 71"/>
                  <a:gd name="T7" fmla="*/ 45 h 106"/>
                  <a:gd name="T8" fmla="*/ 0 w 71"/>
                  <a:gd name="T9" fmla="*/ 61 h 106"/>
                  <a:gd name="T10" fmla="*/ 5 w 71"/>
                  <a:gd name="T11" fmla="*/ 86 h 106"/>
                  <a:gd name="T12" fmla="*/ 16 w 71"/>
                  <a:gd name="T13" fmla="*/ 101 h 106"/>
                  <a:gd name="T14" fmla="*/ 31 w 71"/>
                  <a:gd name="T15" fmla="*/ 106 h 106"/>
                  <a:gd name="T16" fmla="*/ 41 w 71"/>
                  <a:gd name="T17" fmla="*/ 106 h 106"/>
                  <a:gd name="T18" fmla="*/ 56 w 71"/>
                  <a:gd name="T19" fmla="*/ 101 h 106"/>
                  <a:gd name="T20" fmla="*/ 66 w 71"/>
                  <a:gd name="T21" fmla="*/ 86 h 106"/>
                  <a:gd name="T22" fmla="*/ 71 w 71"/>
                  <a:gd name="T23" fmla="*/ 61 h 106"/>
                  <a:gd name="T24" fmla="*/ 71 w 71"/>
                  <a:gd name="T25" fmla="*/ 45 h 106"/>
                  <a:gd name="T26" fmla="*/ 66 w 71"/>
                  <a:gd name="T27" fmla="*/ 20 h 106"/>
                  <a:gd name="T28" fmla="*/ 56 w 71"/>
                  <a:gd name="T29" fmla="*/ 5 h 106"/>
                  <a:gd name="T30" fmla="*/ 41 w 71"/>
                  <a:gd name="T31" fmla="*/ 0 h 106"/>
                  <a:gd name="T32" fmla="*/ 31 w 71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6">
                    <a:moveTo>
                      <a:pt x="31" y="0"/>
                    </a:moveTo>
                    <a:lnTo>
                      <a:pt x="16" y="5"/>
                    </a:lnTo>
                    <a:lnTo>
                      <a:pt x="5" y="20"/>
                    </a:lnTo>
                    <a:lnTo>
                      <a:pt x="0" y="45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6" y="101"/>
                    </a:lnTo>
                    <a:lnTo>
                      <a:pt x="31" y="106"/>
                    </a:lnTo>
                    <a:lnTo>
                      <a:pt x="41" y="106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5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9" name="Freeform 3209"/>
              <p:cNvSpPr>
                <a:spLocks/>
              </p:cNvSpPr>
              <p:nvPr/>
            </p:nvSpPr>
            <p:spPr bwMode="auto">
              <a:xfrm>
                <a:off x="982" y="2803"/>
                <a:ext cx="11" cy="86"/>
              </a:xfrm>
              <a:custGeom>
                <a:avLst/>
                <a:gdLst>
                  <a:gd name="T0" fmla="*/ 11 w 11"/>
                  <a:gd name="T1" fmla="*/ 0 h 86"/>
                  <a:gd name="T2" fmla="*/ 5 w 11"/>
                  <a:gd name="T3" fmla="*/ 10 h 86"/>
                  <a:gd name="T4" fmla="*/ 0 w 11"/>
                  <a:gd name="T5" fmla="*/ 30 h 86"/>
                  <a:gd name="T6" fmla="*/ 0 w 11"/>
                  <a:gd name="T7" fmla="*/ 56 h 86"/>
                  <a:gd name="T8" fmla="*/ 5 w 11"/>
                  <a:gd name="T9" fmla="*/ 76 h 86"/>
                  <a:gd name="T10" fmla="*/ 11 w 11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11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1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0" name="Freeform 3210"/>
              <p:cNvSpPr>
                <a:spLocks/>
              </p:cNvSpPr>
              <p:nvPr/>
            </p:nvSpPr>
            <p:spPr bwMode="auto">
              <a:xfrm>
                <a:off x="1033" y="2803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1" name="Freeform 3211"/>
              <p:cNvSpPr>
                <a:spLocks/>
              </p:cNvSpPr>
              <p:nvPr/>
            </p:nvSpPr>
            <p:spPr bwMode="auto">
              <a:xfrm>
                <a:off x="987" y="2793"/>
                <a:ext cx="21" cy="106"/>
              </a:xfrm>
              <a:custGeom>
                <a:avLst/>
                <a:gdLst>
                  <a:gd name="T0" fmla="*/ 21 w 21"/>
                  <a:gd name="T1" fmla="*/ 0 h 106"/>
                  <a:gd name="T2" fmla="*/ 11 w 21"/>
                  <a:gd name="T3" fmla="*/ 5 h 106"/>
                  <a:gd name="T4" fmla="*/ 6 w 21"/>
                  <a:gd name="T5" fmla="*/ 15 h 106"/>
                  <a:gd name="T6" fmla="*/ 0 w 21"/>
                  <a:gd name="T7" fmla="*/ 40 h 106"/>
                  <a:gd name="T8" fmla="*/ 0 w 21"/>
                  <a:gd name="T9" fmla="*/ 66 h 106"/>
                  <a:gd name="T10" fmla="*/ 6 w 21"/>
                  <a:gd name="T11" fmla="*/ 91 h 106"/>
                  <a:gd name="T12" fmla="*/ 11 w 21"/>
                  <a:gd name="T13" fmla="*/ 101 h 106"/>
                  <a:gd name="T14" fmla="*/ 21 w 21"/>
                  <a:gd name="T15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6">
                    <a:moveTo>
                      <a:pt x="21" y="0"/>
                    </a:moveTo>
                    <a:lnTo>
                      <a:pt x="11" y="5"/>
                    </a:lnTo>
                    <a:lnTo>
                      <a:pt x="6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2" name="Freeform 3212"/>
              <p:cNvSpPr>
                <a:spLocks/>
              </p:cNvSpPr>
              <p:nvPr/>
            </p:nvSpPr>
            <p:spPr bwMode="auto">
              <a:xfrm>
                <a:off x="1018" y="2793"/>
                <a:ext cx="20" cy="106"/>
              </a:xfrm>
              <a:custGeom>
                <a:avLst/>
                <a:gdLst>
                  <a:gd name="T0" fmla="*/ 0 w 20"/>
                  <a:gd name="T1" fmla="*/ 106 h 106"/>
                  <a:gd name="T2" fmla="*/ 10 w 20"/>
                  <a:gd name="T3" fmla="*/ 101 h 106"/>
                  <a:gd name="T4" fmla="*/ 15 w 20"/>
                  <a:gd name="T5" fmla="*/ 91 h 106"/>
                  <a:gd name="T6" fmla="*/ 20 w 20"/>
                  <a:gd name="T7" fmla="*/ 66 h 106"/>
                  <a:gd name="T8" fmla="*/ 20 w 20"/>
                  <a:gd name="T9" fmla="*/ 40 h 106"/>
                  <a:gd name="T10" fmla="*/ 15 w 20"/>
                  <a:gd name="T11" fmla="*/ 15 h 106"/>
                  <a:gd name="T12" fmla="*/ 10 w 20"/>
                  <a:gd name="T13" fmla="*/ 5 h 106"/>
                  <a:gd name="T14" fmla="*/ 0 w 20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6">
                    <a:moveTo>
                      <a:pt x="0" y="106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3" name="Freeform 3213"/>
              <p:cNvSpPr>
                <a:spLocks/>
              </p:cNvSpPr>
              <p:nvPr/>
            </p:nvSpPr>
            <p:spPr bwMode="auto">
              <a:xfrm>
                <a:off x="782" y="1481"/>
                <a:ext cx="68" cy="107"/>
              </a:xfrm>
              <a:custGeom>
                <a:avLst/>
                <a:gdLst>
                  <a:gd name="T0" fmla="*/ 10 w 68"/>
                  <a:gd name="T1" fmla="*/ 0 h 107"/>
                  <a:gd name="T2" fmla="*/ 0 w 68"/>
                  <a:gd name="T3" fmla="*/ 51 h 107"/>
                  <a:gd name="T4" fmla="*/ 10 w 68"/>
                  <a:gd name="T5" fmla="*/ 41 h 107"/>
                  <a:gd name="T6" fmla="*/ 25 w 68"/>
                  <a:gd name="T7" fmla="*/ 36 h 107"/>
                  <a:gd name="T8" fmla="*/ 40 w 68"/>
                  <a:gd name="T9" fmla="*/ 36 h 107"/>
                  <a:gd name="T10" fmla="*/ 55 w 68"/>
                  <a:gd name="T11" fmla="*/ 41 h 107"/>
                  <a:gd name="T12" fmla="*/ 66 w 68"/>
                  <a:gd name="T13" fmla="*/ 51 h 107"/>
                  <a:gd name="T14" fmla="*/ 68 w 68"/>
                  <a:gd name="T15" fmla="*/ 66 h 107"/>
                  <a:gd name="T16" fmla="*/ 68 w 68"/>
                  <a:gd name="T17" fmla="*/ 76 h 107"/>
                  <a:gd name="T18" fmla="*/ 66 w 68"/>
                  <a:gd name="T19" fmla="*/ 92 h 107"/>
                  <a:gd name="T20" fmla="*/ 55 w 68"/>
                  <a:gd name="T21" fmla="*/ 102 h 107"/>
                  <a:gd name="T22" fmla="*/ 40 w 68"/>
                  <a:gd name="T23" fmla="*/ 107 h 107"/>
                  <a:gd name="T24" fmla="*/ 25 w 68"/>
                  <a:gd name="T25" fmla="*/ 107 h 107"/>
                  <a:gd name="T26" fmla="*/ 10 w 68"/>
                  <a:gd name="T27" fmla="*/ 102 h 107"/>
                  <a:gd name="T28" fmla="*/ 5 w 68"/>
                  <a:gd name="T29" fmla="*/ 97 h 107"/>
                  <a:gd name="T30" fmla="*/ 0 w 68"/>
                  <a:gd name="T31" fmla="*/ 87 h 107"/>
                  <a:gd name="T32" fmla="*/ 0 w 68"/>
                  <a:gd name="T33" fmla="*/ 81 h 107"/>
                  <a:gd name="T34" fmla="*/ 5 w 68"/>
                  <a:gd name="T35" fmla="*/ 76 h 107"/>
                  <a:gd name="T36" fmla="*/ 10 w 68"/>
                  <a:gd name="T37" fmla="*/ 76 h 107"/>
                  <a:gd name="T38" fmla="*/ 15 w 68"/>
                  <a:gd name="T39" fmla="*/ 81 h 107"/>
                  <a:gd name="T40" fmla="*/ 15 w 68"/>
                  <a:gd name="T41" fmla="*/ 87 h 107"/>
                  <a:gd name="T42" fmla="*/ 10 w 68"/>
                  <a:gd name="T43" fmla="*/ 92 h 107"/>
                  <a:gd name="T44" fmla="*/ 5 w 68"/>
                  <a:gd name="T45" fmla="*/ 9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107">
                    <a:moveTo>
                      <a:pt x="10" y="0"/>
                    </a:moveTo>
                    <a:lnTo>
                      <a:pt x="0" y="51"/>
                    </a:lnTo>
                    <a:lnTo>
                      <a:pt x="10" y="41"/>
                    </a:lnTo>
                    <a:lnTo>
                      <a:pt x="25" y="36"/>
                    </a:lnTo>
                    <a:lnTo>
                      <a:pt x="40" y="36"/>
                    </a:lnTo>
                    <a:lnTo>
                      <a:pt x="55" y="41"/>
                    </a:lnTo>
                    <a:lnTo>
                      <a:pt x="66" y="51"/>
                    </a:lnTo>
                    <a:lnTo>
                      <a:pt x="68" y="66"/>
                    </a:lnTo>
                    <a:lnTo>
                      <a:pt x="68" y="76"/>
                    </a:lnTo>
                    <a:lnTo>
                      <a:pt x="66" y="92"/>
                    </a:lnTo>
                    <a:lnTo>
                      <a:pt x="55" y="102"/>
                    </a:lnTo>
                    <a:lnTo>
                      <a:pt x="40" y="107"/>
                    </a:lnTo>
                    <a:lnTo>
                      <a:pt x="25" y="107"/>
                    </a:lnTo>
                    <a:lnTo>
                      <a:pt x="10" y="102"/>
                    </a:lnTo>
                    <a:lnTo>
                      <a:pt x="5" y="97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5" y="76"/>
                    </a:lnTo>
                    <a:lnTo>
                      <a:pt x="10" y="76"/>
                    </a:lnTo>
                    <a:lnTo>
                      <a:pt x="15" y="81"/>
                    </a:lnTo>
                    <a:lnTo>
                      <a:pt x="15" y="87"/>
                    </a:lnTo>
                    <a:lnTo>
                      <a:pt x="10" y="92"/>
                    </a:lnTo>
                    <a:lnTo>
                      <a:pt x="5" y="92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4" name="Freeform 3214"/>
              <p:cNvSpPr>
                <a:spLocks/>
              </p:cNvSpPr>
              <p:nvPr/>
            </p:nvSpPr>
            <p:spPr bwMode="auto">
              <a:xfrm>
                <a:off x="840" y="1532"/>
                <a:ext cx="8" cy="41"/>
              </a:xfrm>
              <a:custGeom>
                <a:avLst/>
                <a:gdLst>
                  <a:gd name="T0" fmla="*/ 0 w 8"/>
                  <a:gd name="T1" fmla="*/ 0 h 41"/>
                  <a:gd name="T2" fmla="*/ 8 w 8"/>
                  <a:gd name="T3" fmla="*/ 10 h 41"/>
                  <a:gd name="T4" fmla="*/ 8 w 8"/>
                  <a:gd name="T5" fmla="*/ 30 h 41"/>
                  <a:gd name="T6" fmla="*/ 0 w 8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1">
                    <a:moveTo>
                      <a:pt x="0" y="0"/>
                    </a:moveTo>
                    <a:lnTo>
                      <a:pt x="8" y="10"/>
                    </a:lnTo>
                    <a:lnTo>
                      <a:pt x="8" y="30"/>
                    </a:lnTo>
                    <a:lnTo>
                      <a:pt x="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5" name="Freeform 3215"/>
              <p:cNvSpPr>
                <a:spLocks/>
              </p:cNvSpPr>
              <p:nvPr/>
            </p:nvSpPr>
            <p:spPr bwMode="auto">
              <a:xfrm>
                <a:off x="822" y="1517"/>
                <a:ext cx="18" cy="71"/>
              </a:xfrm>
              <a:custGeom>
                <a:avLst/>
                <a:gdLst>
                  <a:gd name="T0" fmla="*/ 0 w 18"/>
                  <a:gd name="T1" fmla="*/ 0 h 71"/>
                  <a:gd name="T2" fmla="*/ 10 w 18"/>
                  <a:gd name="T3" fmla="*/ 5 h 71"/>
                  <a:gd name="T4" fmla="*/ 15 w 18"/>
                  <a:gd name="T5" fmla="*/ 10 h 71"/>
                  <a:gd name="T6" fmla="*/ 18 w 18"/>
                  <a:gd name="T7" fmla="*/ 25 h 71"/>
                  <a:gd name="T8" fmla="*/ 18 w 18"/>
                  <a:gd name="T9" fmla="*/ 45 h 71"/>
                  <a:gd name="T10" fmla="*/ 15 w 18"/>
                  <a:gd name="T11" fmla="*/ 61 h 71"/>
                  <a:gd name="T12" fmla="*/ 10 w 18"/>
                  <a:gd name="T13" fmla="*/ 66 h 71"/>
                  <a:gd name="T14" fmla="*/ 0 w 18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71">
                    <a:moveTo>
                      <a:pt x="0" y="0"/>
                    </a:moveTo>
                    <a:lnTo>
                      <a:pt x="10" y="5"/>
                    </a:lnTo>
                    <a:lnTo>
                      <a:pt x="15" y="10"/>
                    </a:lnTo>
                    <a:lnTo>
                      <a:pt x="18" y="25"/>
                    </a:lnTo>
                    <a:lnTo>
                      <a:pt x="18" y="45"/>
                    </a:lnTo>
                    <a:lnTo>
                      <a:pt x="15" y="61"/>
                    </a:lnTo>
                    <a:lnTo>
                      <a:pt x="10" y="66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6" name="Rectangle 3216"/>
              <p:cNvSpPr>
                <a:spLocks noChangeArrowheads="1"/>
              </p:cNvSpPr>
              <p:nvPr/>
            </p:nvSpPr>
            <p:spPr bwMode="auto">
              <a:xfrm>
                <a:off x="787" y="1562"/>
                <a:ext cx="5" cy="6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7" name="Line 3217"/>
              <p:cNvSpPr>
                <a:spLocks noChangeShapeType="1"/>
              </p:cNvSpPr>
              <p:nvPr/>
            </p:nvSpPr>
            <p:spPr bwMode="auto">
              <a:xfrm>
                <a:off x="792" y="1481"/>
                <a:ext cx="48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8" name="Line 3218"/>
              <p:cNvSpPr>
                <a:spLocks noChangeShapeType="1"/>
              </p:cNvSpPr>
              <p:nvPr/>
            </p:nvSpPr>
            <p:spPr bwMode="auto">
              <a:xfrm>
                <a:off x="792" y="1486"/>
                <a:ext cx="4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0019" name="Freeform 3219"/>
            <p:cNvSpPr>
              <a:spLocks/>
            </p:cNvSpPr>
            <p:nvPr/>
          </p:nvSpPr>
          <p:spPr bwMode="auto">
            <a:xfrm>
              <a:off x="792" y="1481"/>
              <a:ext cx="48" cy="10"/>
            </a:xfrm>
            <a:custGeom>
              <a:avLst/>
              <a:gdLst>
                <a:gd name="T0" fmla="*/ 0 w 48"/>
                <a:gd name="T1" fmla="*/ 10 h 10"/>
                <a:gd name="T2" fmla="*/ 20 w 48"/>
                <a:gd name="T3" fmla="*/ 10 h 10"/>
                <a:gd name="T4" fmla="*/ 40 w 48"/>
                <a:gd name="T5" fmla="*/ 5 h 10"/>
                <a:gd name="T6" fmla="*/ 48 w 48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0">
                  <a:moveTo>
                    <a:pt x="0" y="10"/>
                  </a:moveTo>
                  <a:lnTo>
                    <a:pt x="20" y="10"/>
                  </a:lnTo>
                  <a:lnTo>
                    <a:pt x="40" y="5"/>
                  </a:lnTo>
                  <a:lnTo>
                    <a:pt x="48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0" name="Freeform 3220"/>
            <p:cNvSpPr>
              <a:spLocks/>
            </p:cNvSpPr>
            <p:nvPr/>
          </p:nvSpPr>
          <p:spPr bwMode="auto">
            <a:xfrm>
              <a:off x="881" y="1481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0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0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0 h 107"/>
                <a:gd name="T28" fmla="*/ 56 w 71"/>
                <a:gd name="T29" fmla="*/ 5 h 107"/>
                <a:gd name="T30" fmla="*/ 40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0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0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0"/>
                  </a:lnTo>
                  <a:lnTo>
                    <a:pt x="56" y="5"/>
                  </a:lnTo>
                  <a:lnTo>
                    <a:pt x="40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1" name="Freeform 3221"/>
            <p:cNvSpPr>
              <a:spLocks/>
            </p:cNvSpPr>
            <p:nvPr/>
          </p:nvSpPr>
          <p:spPr bwMode="auto">
            <a:xfrm>
              <a:off x="886" y="1491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0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0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2" name="Freeform 3222"/>
            <p:cNvSpPr>
              <a:spLocks/>
            </p:cNvSpPr>
            <p:nvPr/>
          </p:nvSpPr>
          <p:spPr bwMode="auto">
            <a:xfrm>
              <a:off x="937" y="1491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0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3" name="Freeform 3223"/>
            <p:cNvSpPr>
              <a:spLocks/>
            </p:cNvSpPr>
            <p:nvPr/>
          </p:nvSpPr>
          <p:spPr bwMode="auto">
            <a:xfrm>
              <a:off x="891" y="1481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4" name="Freeform 3224"/>
            <p:cNvSpPr>
              <a:spLocks/>
            </p:cNvSpPr>
            <p:nvPr/>
          </p:nvSpPr>
          <p:spPr bwMode="auto">
            <a:xfrm>
              <a:off x="921" y="1481"/>
              <a:ext cx="21" cy="107"/>
            </a:xfrm>
            <a:custGeom>
              <a:avLst/>
              <a:gdLst>
                <a:gd name="T0" fmla="*/ 0 w 21"/>
                <a:gd name="T1" fmla="*/ 107 h 107"/>
                <a:gd name="T2" fmla="*/ 11 w 21"/>
                <a:gd name="T3" fmla="*/ 102 h 107"/>
                <a:gd name="T4" fmla="*/ 16 w 21"/>
                <a:gd name="T5" fmla="*/ 92 h 107"/>
                <a:gd name="T6" fmla="*/ 21 w 21"/>
                <a:gd name="T7" fmla="*/ 66 h 107"/>
                <a:gd name="T8" fmla="*/ 21 w 21"/>
                <a:gd name="T9" fmla="*/ 41 h 107"/>
                <a:gd name="T10" fmla="*/ 16 w 21"/>
                <a:gd name="T11" fmla="*/ 15 h 107"/>
                <a:gd name="T12" fmla="*/ 11 w 21"/>
                <a:gd name="T13" fmla="*/ 5 h 107"/>
                <a:gd name="T14" fmla="*/ 0 w 21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0" y="107"/>
                  </a:moveTo>
                  <a:lnTo>
                    <a:pt x="11" y="102"/>
                  </a:lnTo>
                  <a:lnTo>
                    <a:pt x="16" y="92"/>
                  </a:lnTo>
                  <a:lnTo>
                    <a:pt x="21" y="66"/>
                  </a:lnTo>
                  <a:lnTo>
                    <a:pt x="21" y="41"/>
                  </a:lnTo>
                  <a:lnTo>
                    <a:pt x="16" y="15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5" name="Freeform 3225"/>
            <p:cNvSpPr>
              <a:spLocks/>
            </p:cNvSpPr>
            <p:nvPr/>
          </p:nvSpPr>
          <p:spPr bwMode="auto">
            <a:xfrm>
              <a:off x="982" y="1481"/>
              <a:ext cx="72" cy="107"/>
            </a:xfrm>
            <a:custGeom>
              <a:avLst/>
              <a:gdLst>
                <a:gd name="T0" fmla="*/ 31 w 72"/>
                <a:gd name="T1" fmla="*/ 0 h 107"/>
                <a:gd name="T2" fmla="*/ 16 w 72"/>
                <a:gd name="T3" fmla="*/ 5 h 107"/>
                <a:gd name="T4" fmla="*/ 5 w 72"/>
                <a:gd name="T5" fmla="*/ 20 h 107"/>
                <a:gd name="T6" fmla="*/ 0 w 72"/>
                <a:gd name="T7" fmla="*/ 46 h 107"/>
                <a:gd name="T8" fmla="*/ 0 w 72"/>
                <a:gd name="T9" fmla="*/ 61 h 107"/>
                <a:gd name="T10" fmla="*/ 5 w 72"/>
                <a:gd name="T11" fmla="*/ 87 h 107"/>
                <a:gd name="T12" fmla="*/ 16 w 72"/>
                <a:gd name="T13" fmla="*/ 102 h 107"/>
                <a:gd name="T14" fmla="*/ 31 w 72"/>
                <a:gd name="T15" fmla="*/ 107 h 107"/>
                <a:gd name="T16" fmla="*/ 41 w 72"/>
                <a:gd name="T17" fmla="*/ 107 h 107"/>
                <a:gd name="T18" fmla="*/ 56 w 72"/>
                <a:gd name="T19" fmla="*/ 102 h 107"/>
                <a:gd name="T20" fmla="*/ 66 w 72"/>
                <a:gd name="T21" fmla="*/ 87 h 107"/>
                <a:gd name="T22" fmla="*/ 72 w 72"/>
                <a:gd name="T23" fmla="*/ 61 h 107"/>
                <a:gd name="T24" fmla="*/ 72 w 72"/>
                <a:gd name="T25" fmla="*/ 46 h 107"/>
                <a:gd name="T26" fmla="*/ 66 w 72"/>
                <a:gd name="T27" fmla="*/ 20 h 107"/>
                <a:gd name="T28" fmla="*/ 56 w 72"/>
                <a:gd name="T29" fmla="*/ 5 h 107"/>
                <a:gd name="T30" fmla="*/ 41 w 72"/>
                <a:gd name="T31" fmla="*/ 0 h 107"/>
                <a:gd name="T32" fmla="*/ 31 w 72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107">
                  <a:moveTo>
                    <a:pt x="31" y="0"/>
                  </a:moveTo>
                  <a:lnTo>
                    <a:pt x="16" y="5"/>
                  </a:lnTo>
                  <a:lnTo>
                    <a:pt x="5" y="20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6" y="102"/>
                  </a:lnTo>
                  <a:lnTo>
                    <a:pt x="31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2" y="61"/>
                  </a:lnTo>
                  <a:lnTo>
                    <a:pt x="72" y="46"/>
                  </a:lnTo>
                  <a:lnTo>
                    <a:pt x="66" y="20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6" name="Freeform 3226"/>
            <p:cNvSpPr>
              <a:spLocks/>
            </p:cNvSpPr>
            <p:nvPr/>
          </p:nvSpPr>
          <p:spPr bwMode="auto">
            <a:xfrm>
              <a:off x="987" y="1491"/>
              <a:ext cx="11" cy="87"/>
            </a:xfrm>
            <a:custGeom>
              <a:avLst/>
              <a:gdLst>
                <a:gd name="T0" fmla="*/ 11 w 11"/>
                <a:gd name="T1" fmla="*/ 0 h 87"/>
                <a:gd name="T2" fmla="*/ 6 w 11"/>
                <a:gd name="T3" fmla="*/ 10 h 87"/>
                <a:gd name="T4" fmla="*/ 0 w 11"/>
                <a:gd name="T5" fmla="*/ 31 h 87"/>
                <a:gd name="T6" fmla="*/ 0 w 11"/>
                <a:gd name="T7" fmla="*/ 56 h 87"/>
                <a:gd name="T8" fmla="*/ 6 w 11"/>
                <a:gd name="T9" fmla="*/ 77 h 87"/>
                <a:gd name="T10" fmla="*/ 11 w 11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7">
                  <a:moveTo>
                    <a:pt x="11" y="0"/>
                  </a:moveTo>
                  <a:lnTo>
                    <a:pt x="6" y="10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6" y="77"/>
                  </a:lnTo>
                  <a:lnTo>
                    <a:pt x="11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7" name="Freeform 3227"/>
            <p:cNvSpPr>
              <a:spLocks/>
            </p:cNvSpPr>
            <p:nvPr/>
          </p:nvSpPr>
          <p:spPr bwMode="auto">
            <a:xfrm>
              <a:off x="1038" y="1491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0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8" name="Freeform 3228"/>
            <p:cNvSpPr>
              <a:spLocks/>
            </p:cNvSpPr>
            <p:nvPr/>
          </p:nvSpPr>
          <p:spPr bwMode="auto">
            <a:xfrm>
              <a:off x="993" y="1481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9" name="Freeform 3229"/>
            <p:cNvSpPr>
              <a:spLocks/>
            </p:cNvSpPr>
            <p:nvPr/>
          </p:nvSpPr>
          <p:spPr bwMode="auto">
            <a:xfrm>
              <a:off x="1023" y="1481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0" name="Freeform 3230"/>
            <p:cNvSpPr>
              <a:spLocks/>
            </p:cNvSpPr>
            <p:nvPr/>
          </p:nvSpPr>
          <p:spPr bwMode="auto">
            <a:xfrm>
              <a:off x="665" y="172"/>
              <a:ext cx="71" cy="107"/>
            </a:xfrm>
            <a:custGeom>
              <a:avLst/>
              <a:gdLst>
                <a:gd name="T0" fmla="*/ 10 w 71"/>
                <a:gd name="T1" fmla="*/ 0 h 107"/>
                <a:gd name="T2" fmla="*/ 0 w 71"/>
                <a:gd name="T3" fmla="*/ 51 h 107"/>
                <a:gd name="T4" fmla="*/ 10 w 71"/>
                <a:gd name="T5" fmla="*/ 41 h 107"/>
                <a:gd name="T6" fmla="*/ 25 w 71"/>
                <a:gd name="T7" fmla="*/ 36 h 107"/>
                <a:gd name="T8" fmla="*/ 40 w 71"/>
                <a:gd name="T9" fmla="*/ 36 h 107"/>
                <a:gd name="T10" fmla="*/ 56 w 71"/>
                <a:gd name="T11" fmla="*/ 41 h 107"/>
                <a:gd name="T12" fmla="*/ 66 w 71"/>
                <a:gd name="T13" fmla="*/ 51 h 107"/>
                <a:gd name="T14" fmla="*/ 71 w 71"/>
                <a:gd name="T15" fmla="*/ 66 h 107"/>
                <a:gd name="T16" fmla="*/ 71 w 71"/>
                <a:gd name="T17" fmla="*/ 76 h 107"/>
                <a:gd name="T18" fmla="*/ 66 w 71"/>
                <a:gd name="T19" fmla="*/ 92 h 107"/>
                <a:gd name="T20" fmla="*/ 56 w 71"/>
                <a:gd name="T21" fmla="*/ 102 h 107"/>
                <a:gd name="T22" fmla="*/ 40 w 71"/>
                <a:gd name="T23" fmla="*/ 107 h 107"/>
                <a:gd name="T24" fmla="*/ 25 w 71"/>
                <a:gd name="T25" fmla="*/ 107 h 107"/>
                <a:gd name="T26" fmla="*/ 10 w 71"/>
                <a:gd name="T27" fmla="*/ 102 h 107"/>
                <a:gd name="T28" fmla="*/ 5 w 71"/>
                <a:gd name="T29" fmla="*/ 97 h 107"/>
                <a:gd name="T30" fmla="*/ 0 w 71"/>
                <a:gd name="T31" fmla="*/ 87 h 107"/>
                <a:gd name="T32" fmla="*/ 0 w 71"/>
                <a:gd name="T33" fmla="*/ 82 h 107"/>
                <a:gd name="T34" fmla="*/ 5 w 71"/>
                <a:gd name="T35" fmla="*/ 76 h 107"/>
                <a:gd name="T36" fmla="*/ 10 w 71"/>
                <a:gd name="T37" fmla="*/ 76 h 107"/>
                <a:gd name="T38" fmla="*/ 15 w 71"/>
                <a:gd name="T39" fmla="*/ 82 h 107"/>
                <a:gd name="T40" fmla="*/ 15 w 71"/>
                <a:gd name="T41" fmla="*/ 87 h 107"/>
                <a:gd name="T42" fmla="*/ 10 w 71"/>
                <a:gd name="T43" fmla="*/ 92 h 107"/>
                <a:gd name="T44" fmla="*/ 5 w 71"/>
                <a:gd name="T45" fmla="*/ 9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1" h="107">
                  <a:moveTo>
                    <a:pt x="10" y="0"/>
                  </a:moveTo>
                  <a:lnTo>
                    <a:pt x="0" y="51"/>
                  </a:lnTo>
                  <a:lnTo>
                    <a:pt x="10" y="41"/>
                  </a:lnTo>
                  <a:lnTo>
                    <a:pt x="25" y="36"/>
                  </a:lnTo>
                  <a:lnTo>
                    <a:pt x="40" y="36"/>
                  </a:lnTo>
                  <a:lnTo>
                    <a:pt x="56" y="41"/>
                  </a:lnTo>
                  <a:lnTo>
                    <a:pt x="66" y="51"/>
                  </a:lnTo>
                  <a:lnTo>
                    <a:pt x="71" y="66"/>
                  </a:lnTo>
                  <a:lnTo>
                    <a:pt x="71" y="76"/>
                  </a:lnTo>
                  <a:lnTo>
                    <a:pt x="66" y="92"/>
                  </a:lnTo>
                  <a:lnTo>
                    <a:pt x="56" y="102"/>
                  </a:lnTo>
                  <a:lnTo>
                    <a:pt x="40" y="107"/>
                  </a:lnTo>
                  <a:lnTo>
                    <a:pt x="25" y="107"/>
                  </a:lnTo>
                  <a:lnTo>
                    <a:pt x="10" y="102"/>
                  </a:lnTo>
                  <a:lnTo>
                    <a:pt x="5" y="97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5" y="76"/>
                  </a:lnTo>
                  <a:lnTo>
                    <a:pt x="10" y="76"/>
                  </a:lnTo>
                  <a:lnTo>
                    <a:pt x="15" y="82"/>
                  </a:lnTo>
                  <a:lnTo>
                    <a:pt x="15" y="87"/>
                  </a:lnTo>
                  <a:lnTo>
                    <a:pt x="10" y="92"/>
                  </a:lnTo>
                  <a:lnTo>
                    <a:pt x="5" y="92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1" name="Freeform 3231"/>
            <p:cNvSpPr>
              <a:spLocks/>
            </p:cNvSpPr>
            <p:nvPr/>
          </p:nvSpPr>
          <p:spPr bwMode="auto">
            <a:xfrm>
              <a:off x="726" y="223"/>
              <a:ext cx="5" cy="41"/>
            </a:xfrm>
            <a:custGeom>
              <a:avLst/>
              <a:gdLst>
                <a:gd name="T0" fmla="*/ 0 w 5"/>
                <a:gd name="T1" fmla="*/ 0 h 41"/>
                <a:gd name="T2" fmla="*/ 5 w 5"/>
                <a:gd name="T3" fmla="*/ 10 h 41"/>
                <a:gd name="T4" fmla="*/ 5 w 5"/>
                <a:gd name="T5" fmla="*/ 31 h 41"/>
                <a:gd name="T6" fmla="*/ 0 w 5"/>
                <a:gd name="T7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1">
                  <a:moveTo>
                    <a:pt x="0" y="0"/>
                  </a:moveTo>
                  <a:lnTo>
                    <a:pt x="5" y="10"/>
                  </a:lnTo>
                  <a:lnTo>
                    <a:pt x="5" y="31"/>
                  </a:lnTo>
                  <a:lnTo>
                    <a:pt x="0" y="41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2" name="Freeform 3232"/>
            <p:cNvSpPr>
              <a:spLocks/>
            </p:cNvSpPr>
            <p:nvPr/>
          </p:nvSpPr>
          <p:spPr bwMode="auto">
            <a:xfrm>
              <a:off x="705" y="208"/>
              <a:ext cx="21" cy="71"/>
            </a:xfrm>
            <a:custGeom>
              <a:avLst/>
              <a:gdLst>
                <a:gd name="T0" fmla="*/ 0 w 21"/>
                <a:gd name="T1" fmla="*/ 0 h 71"/>
                <a:gd name="T2" fmla="*/ 10 w 21"/>
                <a:gd name="T3" fmla="*/ 5 h 71"/>
                <a:gd name="T4" fmla="*/ 16 w 21"/>
                <a:gd name="T5" fmla="*/ 10 h 71"/>
                <a:gd name="T6" fmla="*/ 21 w 21"/>
                <a:gd name="T7" fmla="*/ 25 h 71"/>
                <a:gd name="T8" fmla="*/ 21 w 21"/>
                <a:gd name="T9" fmla="*/ 46 h 71"/>
                <a:gd name="T10" fmla="*/ 16 w 21"/>
                <a:gd name="T11" fmla="*/ 61 h 71"/>
                <a:gd name="T12" fmla="*/ 10 w 21"/>
                <a:gd name="T13" fmla="*/ 66 h 71"/>
                <a:gd name="T14" fmla="*/ 0 w 21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lnTo>
                    <a:pt x="10" y="5"/>
                  </a:lnTo>
                  <a:lnTo>
                    <a:pt x="16" y="10"/>
                  </a:lnTo>
                  <a:lnTo>
                    <a:pt x="21" y="25"/>
                  </a:lnTo>
                  <a:lnTo>
                    <a:pt x="21" y="46"/>
                  </a:lnTo>
                  <a:lnTo>
                    <a:pt x="16" y="61"/>
                  </a:lnTo>
                  <a:lnTo>
                    <a:pt x="10" y="66"/>
                  </a:lnTo>
                  <a:lnTo>
                    <a:pt x="0" y="71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3" name="Rectangle 3233"/>
            <p:cNvSpPr>
              <a:spLocks noChangeArrowheads="1"/>
            </p:cNvSpPr>
            <p:nvPr/>
          </p:nvSpPr>
          <p:spPr bwMode="auto">
            <a:xfrm>
              <a:off x="670" y="254"/>
              <a:ext cx="5" cy="5"/>
            </a:xfrm>
            <a:prstGeom prst="rect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4" name="Line 3234"/>
            <p:cNvSpPr>
              <a:spLocks noChangeShapeType="1"/>
            </p:cNvSpPr>
            <p:nvPr/>
          </p:nvSpPr>
          <p:spPr bwMode="auto">
            <a:xfrm>
              <a:off x="675" y="172"/>
              <a:ext cx="5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5" name="Line 3235"/>
            <p:cNvSpPr>
              <a:spLocks noChangeShapeType="1"/>
            </p:cNvSpPr>
            <p:nvPr/>
          </p:nvSpPr>
          <p:spPr bwMode="auto">
            <a:xfrm>
              <a:off x="675" y="177"/>
              <a:ext cx="40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6" name="Freeform 3236"/>
            <p:cNvSpPr>
              <a:spLocks/>
            </p:cNvSpPr>
            <p:nvPr/>
          </p:nvSpPr>
          <p:spPr bwMode="auto">
            <a:xfrm>
              <a:off x="675" y="172"/>
              <a:ext cx="51" cy="10"/>
            </a:xfrm>
            <a:custGeom>
              <a:avLst/>
              <a:gdLst>
                <a:gd name="T0" fmla="*/ 0 w 51"/>
                <a:gd name="T1" fmla="*/ 10 h 10"/>
                <a:gd name="T2" fmla="*/ 20 w 51"/>
                <a:gd name="T3" fmla="*/ 10 h 10"/>
                <a:gd name="T4" fmla="*/ 40 w 51"/>
                <a:gd name="T5" fmla="*/ 5 h 10"/>
                <a:gd name="T6" fmla="*/ 51 w 5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0">
                  <a:moveTo>
                    <a:pt x="0" y="10"/>
                  </a:moveTo>
                  <a:lnTo>
                    <a:pt x="20" y="10"/>
                  </a:lnTo>
                  <a:lnTo>
                    <a:pt x="40" y="5"/>
                  </a:lnTo>
                  <a:lnTo>
                    <a:pt x="5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7" name="Freeform 3237"/>
            <p:cNvSpPr>
              <a:spLocks/>
            </p:cNvSpPr>
            <p:nvPr/>
          </p:nvSpPr>
          <p:spPr bwMode="auto">
            <a:xfrm>
              <a:off x="766" y="172"/>
              <a:ext cx="71" cy="107"/>
            </a:xfrm>
            <a:custGeom>
              <a:avLst/>
              <a:gdLst>
                <a:gd name="T0" fmla="*/ 31 w 71"/>
                <a:gd name="T1" fmla="*/ 0 h 107"/>
                <a:gd name="T2" fmla="*/ 16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6 w 71"/>
                <a:gd name="T13" fmla="*/ 102 h 107"/>
                <a:gd name="T14" fmla="*/ 31 w 71"/>
                <a:gd name="T15" fmla="*/ 107 h 107"/>
                <a:gd name="T16" fmla="*/ 41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1 h 107"/>
                <a:gd name="T28" fmla="*/ 56 w 71"/>
                <a:gd name="T29" fmla="*/ 5 h 107"/>
                <a:gd name="T30" fmla="*/ 41 w 71"/>
                <a:gd name="T31" fmla="*/ 0 h 107"/>
                <a:gd name="T32" fmla="*/ 31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1" y="0"/>
                  </a:moveTo>
                  <a:lnTo>
                    <a:pt x="16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6" y="102"/>
                  </a:lnTo>
                  <a:lnTo>
                    <a:pt x="31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1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8" name="Freeform 3238"/>
            <p:cNvSpPr>
              <a:spLocks/>
            </p:cNvSpPr>
            <p:nvPr/>
          </p:nvSpPr>
          <p:spPr bwMode="auto">
            <a:xfrm>
              <a:off x="771" y="182"/>
              <a:ext cx="11" cy="87"/>
            </a:xfrm>
            <a:custGeom>
              <a:avLst/>
              <a:gdLst>
                <a:gd name="T0" fmla="*/ 11 w 11"/>
                <a:gd name="T1" fmla="*/ 0 h 87"/>
                <a:gd name="T2" fmla="*/ 5 w 11"/>
                <a:gd name="T3" fmla="*/ 11 h 87"/>
                <a:gd name="T4" fmla="*/ 0 w 11"/>
                <a:gd name="T5" fmla="*/ 31 h 87"/>
                <a:gd name="T6" fmla="*/ 0 w 11"/>
                <a:gd name="T7" fmla="*/ 56 h 87"/>
                <a:gd name="T8" fmla="*/ 5 w 11"/>
                <a:gd name="T9" fmla="*/ 77 h 87"/>
                <a:gd name="T10" fmla="*/ 11 w 11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7">
                  <a:moveTo>
                    <a:pt x="11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1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9" name="Freeform 3239"/>
            <p:cNvSpPr>
              <a:spLocks/>
            </p:cNvSpPr>
            <p:nvPr/>
          </p:nvSpPr>
          <p:spPr bwMode="auto">
            <a:xfrm>
              <a:off x="822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0" name="Freeform 3240"/>
            <p:cNvSpPr>
              <a:spLocks/>
            </p:cNvSpPr>
            <p:nvPr/>
          </p:nvSpPr>
          <p:spPr bwMode="auto">
            <a:xfrm>
              <a:off x="776" y="172"/>
              <a:ext cx="21" cy="107"/>
            </a:xfrm>
            <a:custGeom>
              <a:avLst/>
              <a:gdLst>
                <a:gd name="T0" fmla="*/ 21 w 21"/>
                <a:gd name="T1" fmla="*/ 0 h 107"/>
                <a:gd name="T2" fmla="*/ 11 w 21"/>
                <a:gd name="T3" fmla="*/ 5 h 107"/>
                <a:gd name="T4" fmla="*/ 6 w 21"/>
                <a:gd name="T5" fmla="*/ 15 h 107"/>
                <a:gd name="T6" fmla="*/ 0 w 21"/>
                <a:gd name="T7" fmla="*/ 41 h 107"/>
                <a:gd name="T8" fmla="*/ 0 w 21"/>
                <a:gd name="T9" fmla="*/ 66 h 107"/>
                <a:gd name="T10" fmla="*/ 6 w 21"/>
                <a:gd name="T11" fmla="*/ 92 h 107"/>
                <a:gd name="T12" fmla="*/ 11 w 21"/>
                <a:gd name="T13" fmla="*/ 102 h 107"/>
                <a:gd name="T14" fmla="*/ 21 w 21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21" y="0"/>
                  </a:moveTo>
                  <a:lnTo>
                    <a:pt x="11" y="5"/>
                  </a:lnTo>
                  <a:lnTo>
                    <a:pt x="6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6" y="92"/>
                  </a:lnTo>
                  <a:lnTo>
                    <a:pt x="11" y="102"/>
                  </a:lnTo>
                  <a:lnTo>
                    <a:pt x="21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1" name="Freeform 3241"/>
            <p:cNvSpPr>
              <a:spLocks/>
            </p:cNvSpPr>
            <p:nvPr/>
          </p:nvSpPr>
          <p:spPr bwMode="auto">
            <a:xfrm>
              <a:off x="807" y="172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2" name="Freeform 3242"/>
            <p:cNvSpPr>
              <a:spLocks/>
            </p:cNvSpPr>
            <p:nvPr/>
          </p:nvSpPr>
          <p:spPr bwMode="auto">
            <a:xfrm>
              <a:off x="868" y="172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1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1 h 107"/>
                <a:gd name="T28" fmla="*/ 56 w 71"/>
                <a:gd name="T29" fmla="*/ 5 h 107"/>
                <a:gd name="T30" fmla="*/ 41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1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3" name="Freeform 3243"/>
            <p:cNvSpPr>
              <a:spLocks/>
            </p:cNvSpPr>
            <p:nvPr/>
          </p:nvSpPr>
          <p:spPr bwMode="auto">
            <a:xfrm>
              <a:off x="873" y="182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1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4" name="Freeform 3244"/>
            <p:cNvSpPr>
              <a:spLocks/>
            </p:cNvSpPr>
            <p:nvPr/>
          </p:nvSpPr>
          <p:spPr bwMode="auto">
            <a:xfrm>
              <a:off x="924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5" name="Freeform 3245"/>
            <p:cNvSpPr>
              <a:spLocks/>
            </p:cNvSpPr>
            <p:nvPr/>
          </p:nvSpPr>
          <p:spPr bwMode="auto">
            <a:xfrm>
              <a:off x="878" y="172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6" name="Freeform 3246"/>
            <p:cNvSpPr>
              <a:spLocks/>
            </p:cNvSpPr>
            <p:nvPr/>
          </p:nvSpPr>
          <p:spPr bwMode="auto">
            <a:xfrm>
              <a:off x="909" y="172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7" name="Freeform 3247"/>
            <p:cNvSpPr>
              <a:spLocks/>
            </p:cNvSpPr>
            <p:nvPr/>
          </p:nvSpPr>
          <p:spPr bwMode="auto">
            <a:xfrm>
              <a:off x="970" y="172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0 w 71"/>
                <a:gd name="T17" fmla="*/ 107 h 107"/>
                <a:gd name="T18" fmla="*/ 53 w 71"/>
                <a:gd name="T19" fmla="*/ 102 h 107"/>
                <a:gd name="T20" fmla="*/ 63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3 w 71"/>
                <a:gd name="T27" fmla="*/ 21 h 107"/>
                <a:gd name="T28" fmla="*/ 53 w 71"/>
                <a:gd name="T29" fmla="*/ 5 h 107"/>
                <a:gd name="T30" fmla="*/ 40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0" y="107"/>
                  </a:lnTo>
                  <a:lnTo>
                    <a:pt x="53" y="102"/>
                  </a:lnTo>
                  <a:lnTo>
                    <a:pt x="63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3" y="21"/>
                  </a:lnTo>
                  <a:lnTo>
                    <a:pt x="53" y="5"/>
                  </a:lnTo>
                  <a:lnTo>
                    <a:pt x="40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8" name="Freeform 3248"/>
            <p:cNvSpPr>
              <a:spLocks/>
            </p:cNvSpPr>
            <p:nvPr/>
          </p:nvSpPr>
          <p:spPr bwMode="auto">
            <a:xfrm>
              <a:off x="975" y="182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1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9" name="Freeform 3249"/>
            <p:cNvSpPr>
              <a:spLocks/>
            </p:cNvSpPr>
            <p:nvPr/>
          </p:nvSpPr>
          <p:spPr bwMode="auto">
            <a:xfrm>
              <a:off x="1023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8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8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8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8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0" name="Freeform 3250"/>
            <p:cNvSpPr>
              <a:spLocks/>
            </p:cNvSpPr>
            <p:nvPr/>
          </p:nvSpPr>
          <p:spPr bwMode="auto">
            <a:xfrm>
              <a:off x="980" y="172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1" name="Freeform 3251"/>
            <p:cNvSpPr>
              <a:spLocks/>
            </p:cNvSpPr>
            <p:nvPr/>
          </p:nvSpPr>
          <p:spPr bwMode="auto">
            <a:xfrm>
              <a:off x="1010" y="172"/>
              <a:ext cx="21" cy="107"/>
            </a:xfrm>
            <a:custGeom>
              <a:avLst/>
              <a:gdLst>
                <a:gd name="T0" fmla="*/ 0 w 21"/>
                <a:gd name="T1" fmla="*/ 107 h 107"/>
                <a:gd name="T2" fmla="*/ 11 w 21"/>
                <a:gd name="T3" fmla="*/ 102 h 107"/>
                <a:gd name="T4" fmla="*/ 13 w 21"/>
                <a:gd name="T5" fmla="*/ 92 h 107"/>
                <a:gd name="T6" fmla="*/ 21 w 21"/>
                <a:gd name="T7" fmla="*/ 66 h 107"/>
                <a:gd name="T8" fmla="*/ 21 w 21"/>
                <a:gd name="T9" fmla="*/ 41 h 107"/>
                <a:gd name="T10" fmla="*/ 13 w 21"/>
                <a:gd name="T11" fmla="*/ 15 h 107"/>
                <a:gd name="T12" fmla="*/ 11 w 21"/>
                <a:gd name="T13" fmla="*/ 5 h 107"/>
                <a:gd name="T14" fmla="*/ 0 w 21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0" y="107"/>
                  </a:moveTo>
                  <a:lnTo>
                    <a:pt x="11" y="102"/>
                  </a:lnTo>
                  <a:lnTo>
                    <a:pt x="13" y="92"/>
                  </a:lnTo>
                  <a:lnTo>
                    <a:pt x="21" y="66"/>
                  </a:lnTo>
                  <a:lnTo>
                    <a:pt x="21" y="41"/>
                  </a:lnTo>
                  <a:lnTo>
                    <a:pt x="13" y="15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2" name="Freeform 3252"/>
            <p:cNvSpPr>
              <a:spLocks/>
            </p:cNvSpPr>
            <p:nvPr/>
          </p:nvSpPr>
          <p:spPr bwMode="auto">
            <a:xfrm>
              <a:off x="1293" y="1336"/>
              <a:ext cx="155" cy="122"/>
            </a:xfrm>
            <a:custGeom>
              <a:avLst/>
              <a:gdLst>
                <a:gd name="T0" fmla="*/ 71 w 155"/>
                <a:gd name="T1" fmla="*/ 0 h 122"/>
                <a:gd name="T2" fmla="*/ 109 w 155"/>
                <a:gd name="T3" fmla="*/ 79 h 122"/>
                <a:gd name="T4" fmla="*/ 124 w 155"/>
                <a:gd name="T5" fmla="*/ 21 h 122"/>
                <a:gd name="T6" fmla="*/ 127 w 155"/>
                <a:gd name="T7" fmla="*/ 18 h 122"/>
                <a:gd name="T8" fmla="*/ 127 w 155"/>
                <a:gd name="T9" fmla="*/ 13 h 122"/>
                <a:gd name="T10" fmla="*/ 127 w 155"/>
                <a:gd name="T11" fmla="*/ 10 h 122"/>
                <a:gd name="T12" fmla="*/ 124 w 155"/>
                <a:gd name="T13" fmla="*/ 5 h 122"/>
                <a:gd name="T14" fmla="*/ 119 w 155"/>
                <a:gd name="T15" fmla="*/ 3 h 122"/>
                <a:gd name="T16" fmla="*/ 114 w 155"/>
                <a:gd name="T17" fmla="*/ 3 h 122"/>
                <a:gd name="T18" fmla="*/ 114 w 155"/>
                <a:gd name="T19" fmla="*/ 0 h 122"/>
                <a:gd name="T20" fmla="*/ 155 w 155"/>
                <a:gd name="T21" fmla="*/ 0 h 122"/>
                <a:gd name="T22" fmla="*/ 152 w 155"/>
                <a:gd name="T23" fmla="*/ 3 h 122"/>
                <a:gd name="T24" fmla="*/ 147 w 155"/>
                <a:gd name="T25" fmla="*/ 5 h 122"/>
                <a:gd name="T26" fmla="*/ 142 w 155"/>
                <a:gd name="T27" fmla="*/ 8 h 122"/>
                <a:gd name="T28" fmla="*/ 137 w 155"/>
                <a:gd name="T29" fmla="*/ 13 h 122"/>
                <a:gd name="T30" fmla="*/ 132 w 155"/>
                <a:gd name="T31" fmla="*/ 21 h 122"/>
                <a:gd name="T32" fmla="*/ 104 w 155"/>
                <a:gd name="T33" fmla="*/ 122 h 122"/>
                <a:gd name="T34" fmla="*/ 101 w 155"/>
                <a:gd name="T35" fmla="*/ 122 h 122"/>
                <a:gd name="T36" fmla="*/ 50 w 155"/>
                <a:gd name="T37" fmla="*/ 18 h 122"/>
                <a:gd name="T38" fmla="*/ 27 w 155"/>
                <a:gd name="T39" fmla="*/ 99 h 122"/>
                <a:gd name="T40" fmla="*/ 27 w 155"/>
                <a:gd name="T41" fmla="*/ 104 h 122"/>
                <a:gd name="T42" fmla="*/ 27 w 155"/>
                <a:gd name="T43" fmla="*/ 107 h 122"/>
                <a:gd name="T44" fmla="*/ 27 w 155"/>
                <a:gd name="T45" fmla="*/ 112 h 122"/>
                <a:gd name="T46" fmla="*/ 30 w 155"/>
                <a:gd name="T47" fmla="*/ 115 h 122"/>
                <a:gd name="T48" fmla="*/ 33 w 155"/>
                <a:gd name="T49" fmla="*/ 117 h 122"/>
                <a:gd name="T50" fmla="*/ 40 w 155"/>
                <a:gd name="T51" fmla="*/ 117 h 122"/>
                <a:gd name="T52" fmla="*/ 40 w 155"/>
                <a:gd name="T53" fmla="*/ 122 h 122"/>
                <a:gd name="T54" fmla="*/ 0 w 155"/>
                <a:gd name="T55" fmla="*/ 122 h 122"/>
                <a:gd name="T56" fmla="*/ 0 w 155"/>
                <a:gd name="T57" fmla="*/ 117 h 122"/>
                <a:gd name="T58" fmla="*/ 5 w 155"/>
                <a:gd name="T59" fmla="*/ 117 h 122"/>
                <a:gd name="T60" fmla="*/ 7 w 155"/>
                <a:gd name="T61" fmla="*/ 117 h 122"/>
                <a:gd name="T62" fmla="*/ 10 w 155"/>
                <a:gd name="T63" fmla="*/ 115 h 122"/>
                <a:gd name="T64" fmla="*/ 15 w 155"/>
                <a:gd name="T65" fmla="*/ 112 h 122"/>
                <a:gd name="T66" fmla="*/ 17 w 155"/>
                <a:gd name="T67" fmla="*/ 107 h 122"/>
                <a:gd name="T68" fmla="*/ 20 w 155"/>
                <a:gd name="T69" fmla="*/ 99 h 122"/>
                <a:gd name="T70" fmla="*/ 45 w 155"/>
                <a:gd name="T71" fmla="*/ 10 h 122"/>
                <a:gd name="T72" fmla="*/ 40 w 155"/>
                <a:gd name="T73" fmla="*/ 8 h 122"/>
                <a:gd name="T74" fmla="*/ 38 w 155"/>
                <a:gd name="T75" fmla="*/ 5 h 122"/>
                <a:gd name="T76" fmla="*/ 33 w 155"/>
                <a:gd name="T77" fmla="*/ 3 h 122"/>
                <a:gd name="T78" fmla="*/ 27 w 155"/>
                <a:gd name="T79" fmla="*/ 3 h 122"/>
                <a:gd name="T80" fmla="*/ 27 w 155"/>
                <a:gd name="T81" fmla="*/ 0 h 122"/>
                <a:gd name="T82" fmla="*/ 71 w 155"/>
                <a:gd name="T8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5" h="122">
                  <a:moveTo>
                    <a:pt x="71" y="0"/>
                  </a:moveTo>
                  <a:lnTo>
                    <a:pt x="109" y="79"/>
                  </a:lnTo>
                  <a:lnTo>
                    <a:pt x="124" y="21"/>
                  </a:lnTo>
                  <a:lnTo>
                    <a:pt x="127" y="18"/>
                  </a:lnTo>
                  <a:lnTo>
                    <a:pt x="127" y="13"/>
                  </a:lnTo>
                  <a:lnTo>
                    <a:pt x="127" y="10"/>
                  </a:lnTo>
                  <a:lnTo>
                    <a:pt x="124" y="5"/>
                  </a:lnTo>
                  <a:lnTo>
                    <a:pt x="119" y="3"/>
                  </a:lnTo>
                  <a:lnTo>
                    <a:pt x="114" y="3"/>
                  </a:lnTo>
                  <a:lnTo>
                    <a:pt x="114" y="0"/>
                  </a:lnTo>
                  <a:lnTo>
                    <a:pt x="155" y="0"/>
                  </a:lnTo>
                  <a:lnTo>
                    <a:pt x="152" y="3"/>
                  </a:lnTo>
                  <a:lnTo>
                    <a:pt x="147" y="5"/>
                  </a:lnTo>
                  <a:lnTo>
                    <a:pt x="142" y="8"/>
                  </a:lnTo>
                  <a:lnTo>
                    <a:pt x="137" y="13"/>
                  </a:lnTo>
                  <a:lnTo>
                    <a:pt x="132" y="21"/>
                  </a:lnTo>
                  <a:lnTo>
                    <a:pt x="104" y="122"/>
                  </a:lnTo>
                  <a:lnTo>
                    <a:pt x="101" y="122"/>
                  </a:lnTo>
                  <a:lnTo>
                    <a:pt x="50" y="18"/>
                  </a:lnTo>
                  <a:lnTo>
                    <a:pt x="27" y="99"/>
                  </a:lnTo>
                  <a:lnTo>
                    <a:pt x="27" y="104"/>
                  </a:lnTo>
                  <a:lnTo>
                    <a:pt x="27" y="107"/>
                  </a:lnTo>
                  <a:lnTo>
                    <a:pt x="27" y="112"/>
                  </a:lnTo>
                  <a:lnTo>
                    <a:pt x="30" y="115"/>
                  </a:lnTo>
                  <a:lnTo>
                    <a:pt x="33" y="117"/>
                  </a:lnTo>
                  <a:lnTo>
                    <a:pt x="40" y="117"/>
                  </a:lnTo>
                  <a:lnTo>
                    <a:pt x="40" y="122"/>
                  </a:lnTo>
                  <a:lnTo>
                    <a:pt x="0" y="122"/>
                  </a:lnTo>
                  <a:lnTo>
                    <a:pt x="0" y="117"/>
                  </a:lnTo>
                  <a:lnTo>
                    <a:pt x="5" y="117"/>
                  </a:lnTo>
                  <a:lnTo>
                    <a:pt x="7" y="117"/>
                  </a:lnTo>
                  <a:lnTo>
                    <a:pt x="10" y="115"/>
                  </a:lnTo>
                  <a:lnTo>
                    <a:pt x="15" y="112"/>
                  </a:lnTo>
                  <a:lnTo>
                    <a:pt x="17" y="107"/>
                  </a:lnTo>
                  <a:lnTo>
                    <a:pt x="20" y="99"/>
                  </a:lnTo>
                  <a:lnTo>
                    <a:pt x="45" y="10"/>
                  </a:lnTo>
                  <a:lnTo>
                    <a:pt x="40" y="8"/>
                  </a:lnTo>
                  <a:lnTo>
                    <a:pt x="38" y="5"/>
                  </a:lnTo>
                  <a:lnTo>
                    <a:pt x="33" y="3"/>
                  </a:lnTo>
                  <a:lnTo>
                    <a:pt x="27" y="3"/>
                  </a:lnTo>
                  <a:lnTo>
                    <a:pt x="27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53" name="Freeform 3253"/>
            <p:cNvSpPr>
              <a:spLocks/>
            </p:cNvSpPr>
            <p:nvPr/>
          </p:nvSpPr>
          <p:spPr bwMode="auto">
            <a:xfrm>
              <a:off x="2083" y="411"/>
              <a:ext cx="109" cy="127"/>
            </a:xfrm>
            <a:custGeom>
              <a:avLst/>
              <a:gdLst>
                <a:gd name="T0" fmla="*/ 99 w 109"/>
                <a:gd name="T1" fmla="*/ 43 h 127"/>
                <a:gd name="T2" fmla="*/ 94 w 109"/>
                <a:gd name="T3" fmla="*/ 33 h 127"/>
                <a:gd name="T4" fmla="*/ 89 w 109"/>
                <a:gd name="T5" fmla="*/ 18 h 127"/>
                <a:gd name="T6" fmla="*/ 76 w 109"/>
                <a:gd name="T7" fmla="*/ 10 h 127"/>
                <a:gd name="T8" fmla="*/ 64 w 109"/>
                <a:gd name="T9" fmla="*/ 10 h 127"/>
                <a:gd name="T10" fmla="*/ 56 w 109"/>
                <a:gd name="T11" fmla="*/ 20 h 127"/>
                <a:gd name="T12" fmla="*/ 56 w 109"/>
                <a:gd name="T13" fmla="*/ 33 h 127"/>
                <a:gd name="T14" fmla="*/ 61 w 109"/>
                <a:gd name="T15" fmla="*/ 43 h 127"/>
                <a:gd name="T16" fmla="*/ 74 w 109"/>
                <a:gd name="T17" fmla="*/ 59 h 127"/>
                <a:gd name="T18" fmla="*/ 87 w 109"/>
                <a:gd name="T19" fmla="*/ 76 h 127"/>
                <a:gd name="T20" fmla="*/ 92 w 109"/>
                <a:gd name="T21" fmla="*/ 92 h 127"/>
                <a:gd name="T22" fmla="*/ 87 w 109"/>
                <a:gd name="T23" fmla="*/ 109 h 127"/>
                <a:gd name="T24" fmla="*/ 71 w 109"/>
                <a:gd name="T25" fmla="*/ 122 h 127"/>
                <a:gd name="T26" fmla="*/ 48 w 109"/>
                <a:gd name="T27" fmla="*/ 127 h 127"/>
                <a:gd name="T28" fmla="*/ 31 w 109"/>
                <a:gd name="T29" fmla="*/ 125 h 127"/>
                <a:gd name="T30" fmla="*/ 18 w 109"/>
                <a:gd name="T31" fmla="*/ 122 h 127"/>
                <a:gd name="T32" fmla="*/ 13 w 109"/>
                <a:gd name="T33" fmla="*/ 122 h 127"/>
                <a:gd name="T34" fmla="*/ 8 w 109"/>
                <a:gd name="T35" fmla="*/ 125 h 127"/>
                <a:gd name="T36" fmla="*/ 0 w 109"/>
                <a:gd name="T37" fmla="*/ 127 h 127"/>
                <a:gd name="T38" fmla="*/ 13 w 109"/>
                <a:gd name="T39" fmla="*/ 81 h 127"/>
                <a:gd name="T40" fmla="*/ 18 w 109"/>
                <a:gd name="T41" fmla="*/ 102 h 127"/>
                <a:gd name="T42" fmla="*/ 28 w 109"/>
                <a:gd name="T43" fmla="*/ 114 h 127"/>
                <a:gd name="T44" fmla="*/ 43 w 109"/>
                <a:gd name="T45" fmla="*/ 120 h 127"/>
                <a:gd name="T46" fmla="*/ 59 w 109"/>
                <a:gd name="T47" fmla="*/ 114 h 127"/>
                <a:gd name="T48" fmla="*/ 64 w 109"/>
                <a:gd name="T49" fmla="*/ 99 h 127"/>
                <a:gd name="T50" fmla="*/ 61 w 109"/>
                <a:gd name="T51" fmla="*/ 87 h 127"/>
                <a:gd name="T52" fmla="*/ 53 w 109"/>
                <a:gd name="T53" fmla="*/ 76 h 127"/>
                <a:gd name="T54" fmla="*/ 36 w 109"/>
                <a:gd name="T55" fmla="*/ 59 h 127"/>
                <a:gd name="T56" fmla="*/ 28 w 109"/>
                <a:gd name="T57" fmla="*/ 41 h 127"/>
                <a:gd name="T58" fmla="*/ 28 w 109"/>
                <a:gd name="T59" fmla="*/ 26 h 127"/>
                <a:gd name="T60" fmla="*/ 38 w 109"/>
                <a:gd name="T61" fmla="*/ 10 h 127"/>
                <a:gd name="T62" fmla="*/ 53 w 109"/>
                <a:gd name="T63" fmla="*/ 3 h 127"/>
                <a:gd name="T64" fmla="*/ 74 w 109"/>
                <a:gd name="T65" fmla="*/ 3 h 127"/>
                <a:gd name="T66" fmla="*/ 92 w 109"/>
                <a:gd name="T67" fmla="*/ 5 h 127"/>
                <a:gd name="T68" fmla="*/ 99 w 109"/>
                <a:gd name="T69" fmla="*/ 5 h 127"/>
                <a:gd name="T70" fmla="*/ 102 w 109"/>
                <a:gd name="T71" fmla="*/ 3 h 127"/>
                <a:gd name="T72" fmla="*/ 109 w 109"/>
                <a:gd name="T73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127">
                  <a:moveTo>
                    <a:pt x="109" y="0"/>
                  </a:moveTo>
                  <a:lnTo>
                    <a:pt x="99" y="43"/>
                  </a:lnTo>
                  <a:lnTo>
                    <a:pt x="97" y="43"/>
                  </a:lnTo>
                  <a:lnTo>
                    <a:pt x="94" y="33"/>
                  </a:lnTo>
                  <a:lnTo>
                    <a:pt x="92" y="26"/>
                  </a:lnTo>
                  <a:lnTo>
                    <a:pt x="89" y="18"/>
                  </a:lnTo>
                  <a:lnTo>
                    <a:pt x="84" y="13"/>
                  </a:lnTo>
                  <a:lnTo>
                    <a:pt x="76" y="10"/>
                  </a:lnTo>
                  <a:lnTo>
                    <a:pt x="71" y="8"/>
                  </a:lnTo>
                  <a:lnTo>
                    <a:pt x="64" y="10"/>
                  </a:lnTo>
                  <a:lnTo>
                    <a:pt x="59" y="13"/>
                  </a:lnTo>
                  <a:lnTo>
                    <a:pt x="56" y="20"/>
                  </a:lnTo>
                  <a:lnTo>
                    <a:pt x="53" y="26"/>
                  </a:lnTo>
                  <a:lnTo>
                    <a:pt x="56" y="33"/>
                  </a:lnTo>
                  <a:lnTo>
                    <a:pt x="59" y="38"/>
                  </a:lnTo>
                  <a:lnTo>
                    <a:pt x="61" y="43"/>
                  </a:lnTo>
                  <a:lnTo>
                    <a:pt x="66" y="51"/>
                  </a:lnTo>
                  <a:lnTo>
                    <a:pt x="74" y="59"/>
                  </a:lnTo>
                  <a:lnTo>
                    <a:pt x="81" y="69"/>
                  </a:lnTo>
                  <a:lnTo>
                    <a:pt x="87" y="76"/>
                  </a:lnTo>
                  <a:lnTo>
                    <a:pt x="89" y="84"/>
                  </a:lnTo>
                  <a:lnTo>
                    <a:pt x="92" y="92"/>
                  </a:lnTo>
                  <a:lnTo>
                    <a:pt x="89" y="102"/>
                  </a:lnTo>
                  <a:lnTo>
                    <a:pt x="87" y="109"/>
                  </a:lnTo>
                  <a:lnTo>
                    <a:pt x="79" y="117"/>
                  </a:lnTo>
                  <a:lnTo>
                    <a:pt x="71" y="122"/>
                  </a:lnTo>
                  <a:lnTo>
                    <a:pt x="61" y="125"/>
                  </a:lnTo>
                  <a:lnTo>
                    <a:pt x="48" y="127"/>
                  </a:lnTo>
                  <a:lnTo>
                    <a:pt x="41" y="125"/>
                  </a:lnTo>
                  <a:lnTo>
                    <a:pt x="31" y="125"/>
                  </a:lnTo>
                  <a:lnTo>
                    <a:pt x="23" y="122"/>
                  </a:lnTo>
                  <a:lnTo>
                    <a:pt x="18" y="122"/>
                  </a:lnTo>
                  <a:lnTo>
                    <a:pt x="15" y="122"/>
                  </a:lnTo>
                  <a:lnTo>
                    <a:pt x="13" y="122"/>
                  </a:lnTo>
                  <a:lnTo>
                    <a:pt x="10" y="122"/>
                  </a:lnTo>
                  <a:lnTo>
                    <a:pt x="8" y="125"/>
                  </a:lnTo>
                  <a:lnTo>
                    <a:pt x="3" y="127"/>
                  </a:lnTo>
                  <a:lnTo>
                    <a:pt x="0" y="127"/>
                  </a:lnTo>
                  <a:lnTo>
                    <a:pt x="10" y="81"/>
                  </a:lnTo>
                  <a:lnTo>
                    <a:pt x="13" y="81"/>
                  </a:lnTo>
                  <a:lnTo>
                    <a:pt x="15" y="92"/>
                  </a:lnTo>
                  <a:lnTo>
                    <a:pt x="18" y="102"/>
                  </a:lnTo>
                  <a:lnTo>
                    <a:pt x="23" y="109"/>
                  </a:lnTo>
                  <a:lnTo>
                    <a:pt x="28" y="114"/>
                  </a:lnTo>
                  <a:lnTo>
                    <a:pt x="36" y="117"/>
                  </a:lnTo>
                  <a:lnTo>
                    <a:pt x="43" y="120"/>
                  </a:lnTo>
                  <a:lnTo>
                    <a:pt x="51" y="117"/>
                  </a:lnTo>
                  <a:lnTo>
                    <a:pt x="59" y="114"/>
                  </a:lnTo>
                  <a:lnTo>
                    <a:pt x="61" y="107"/>
                  </a:lnTo>
                  <a:lnTo>
                    <a:pt x="64" y="99"/>
                  </a:lnTo>
                  <a:lnTo>
                    <a:pt x="64" y="94"/>
                  </a:lnTo>
                  <a:lnTo>
                    <a:pt x="61" y="87"/>
                  </a:lnTo>
                  <a:lnTo>
                    <a:pt x="59" y="84"/>
                  </a:lnTo>
                  <a:lnTo>
                    <a:pt x="53" y="76"/>
                  </a:lnTo>
                  <a:lnTo>
                    <a:pt x="46" y="69"/>
                  </a:lnTo>
                  <a:lnTo>
                    <a:pt x="36" y="59"/>
                  </a:lnTo>
                  <a:lnTo>
                    <a:pt x="31" y="48"/>
                  </a:lnTo>
                  <a:lnTo>
                    <a:pt x="28" y="41"/>
                  </a:lnTo>
                  <a:lnTo>
                    <a:pt x="28" y="33"/>
                  </a:lnTo>
                  <a:lnTo>
                    <a:pt x="28" y="26"/>
                  </a:lnTo>
                  <a:lnTo>
                    <a:pt x="33" y="18"/>
                  </a:lnTo>
                  <a:lnTo>
                    <a:pt x="38" y="10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6" y="0"/>
                  </a:lnTo>
                  <a:lnTo>
                    <a:pt x="74" y="3"/>
                  </a:lnTo>
                  <a:lnTo>
                    <a:pt x="87" y="5"/>
                  </a:lnTo>
                  <a:lnTo>
                    <a:pt x="92" y="5"/>
                  </a:lnTo>
                  <a:lnTo>
                    <a:pt x="97" y="8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2" y="3"/>
                  </a:lnTo>
                  <a:lnTo>
                    <a:pt x="104" y="0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54" name="Freeform 3254"/>
            <p:cNvSpPr>
              <a:spLocks/>
            </p:cNvSpPr>
            <p:nvPr/>
          </p:nvSpPr>
          <p:spPr bwMode="auto">
            <a:xfrm>
              <a:off x="2190" y="495"/>
              <a:ext cx="41" cy="97"/>
            </a:xfrm>
            <a:custGeom>
              <a:avLst/>
              <a:gdLst>
                <a:gd name="T0" fmla="*/ 41 w 41"/>
                <a:gd name="T1" fmla="*/ 0 h 97"/>
                <a:gd name="T2" fmla="*/ 18 w 41"/>
                <a:gd name="T3" fmla="*/ 79 h 97"/>
                <a:gd name="T4" fmla="*/ 18 w 41"/>
                <a:gd name="T5" fmla="*/ 84 h 97"/>
                <a:gd name="T6" fmla="*/ 18 w 41"/>
                <a:gd name="T7" fmla="*/ 86 h 97"/>
                <a:gd name="T8" fmla="*/ 18 w 41"/>
                <a:gd name="T9" fmla="*/ 89 h 97"/>
                <a:gd name="T10" fmla="*/ 18 w 41"/>
                <a:gd name="T11" fmla="*/ 89 h 97"/>
                <a:gd name="T12" fmla="*/ 18 w 41"/>
                <a:gd name="T13" fmla="*/ 89 h 97"/>
                <a:gd name="T14" fmla="*/ 18 w 41"/>
                <a:gd name="T15" fmla="*/ 89 h 97"/>
                <a:gd name="T16" fmla="*/ 20 w 41"/>
                <a:gd name="T17" fmla="*/ 89 h 97"/>
                <a:gd name="T18" fmla="*/ 20 w 41"/>
                <a:gd name="T19" fmla="*/ 89 h 97"/>
                <a:gd name="T20" fmla="*/ 25 w 41"/>
                <a:gd name="T21" fmla="*/ 86 h 97"/>
                <a:gd name="T22" fmla="*/ 28 w 41"/>
                <a:gd name="T23" fmla="*/ 81 h 97"/>
                <a:gd name="T24" fmla="*/ 30 w 41"/>
                <a:gd name="T25" fmla="*/ 81 h 97"/>
                <a:gd name="T26" fmla="*/ 25 w 41"/>
                <a:gd name="T27" fmla="*/ 89 h 97"/>
                <a:gd name="T28" fmla="*/ 18 w 41"/>
                <a:gd name="T29" fmla="*/ 94 h 97"/>
                <a:gd name="T30" fmla="*/ 13 w 41"/>
                <a:gd name="T31" fmla="*/ 97 h 97"/>
                <a:gd name="T32" fmla="*/ 10 w 41"/>
                <a:gd name="T33" fmla="*/ 97 h 97"/>
                <a:gd name="T34" fmla="*/ 5 w 41"/>
                <a:gd name="T35" fmla="*/ 97 h 97"/>
                <a:gd name="T36" fmla="*/ 2 w 41"/>
                <a:gd name="T37" fmla="*/ 94 h 97"/>
                <a:gd name="T38" fmla="*/ 0 w 41"/>
                <a:gd name="T39" fmla="*/ 91 h 97"/>
                <a:gd name="T40" fmla="*/ 0 w 41"/>
                <a:gd name="T41" fmla="*/ 89 h 97"/>
                <a:gd name="T42" fmla="*/ 0 w 41"/>
                <a:gd name="T43" fmla="*/ 86 h 97"/>
                <a:gd name="T44" fmla="*/ 0 w 41"/>
                <a:gd name="T45" fmla="*/ 81 h 97"/>
                <a:gd name="T46" fmla="*/ 20 w 41"/>
                <a:gd name="T47" fmla="*/ 15 h 97"/>
                <a:gd name="T48" fmla="*/ 20 w 41"/>
                <a:gd name="T49" fmla="*/ 13 h 97"/>
                <a:gd name="T50" fmla="*/ 23 w 41"/>
                <a:gd name="T51" fmla="*/ 10 h 97"/>
                <a:gd name="T52" fmla="*/ 20 w 41"/>
                <a:gd name="T53" fmla="*/ 8 h 97"/>
                <a:gd name="T54" fmla="*/ 20 w 41"/>
                <a:gd name="T55" fmla="*/ 5 h 97"/>
                <a:gd name="T56" fmla="*/ 18 w 41"/>
                <a:gd name="T57" fmla="*/ 5 h 97"/>
                <a:gd name="T58" fmla="*/ 13 w 41"/>
                <a:gd name="T59" fmla="*/ 5 h 97"/>
                <a:gd name="T60" fmla="*/ 13 w 41"/>
                <a:gd name="T61" fmla="*/ 3 h 97"/>
                <a:gd name="T62" fmla="*/ 38 w 41"/>
                <a:gd name="T63" fmla="*/ 0 h 97"/>
                <a:gd name="T64" fmla="*/ 41 w 41"/>
                <a:gd name="T6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" h="97">
                  <a:moveTo>
                    <a:pt x="41" y="0"/>
                  </a:moveTo>
                  <a:lnTo>
                    <a:pt x="18" y="79"/>
                  </a:lnTo>
                  <a:lnTo>
                    <a:pt x="18" y="84"/>
                  </a:lnTo>
                  <a:lnTo>
                    <a:pt x="18" y="86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20" y="89"/>
                  </a:lnTo>
                  <a:lnTo>
                    <a:pt x="20" y="89"/>
                  </a:lnTo>
                  <a:lnTo>
                    <a:pt x="25" y="86"/>
                  </a:lnTo>
                  <a:lnTo>
                    <a:pt x="28" y="81"/>
                  </a:lnTo>
                  <a:lnTo>
                    <a:pt x="30" y="81"/>
                  </a:lnTo>
                  <a:lnTo>
                    <a:pt x="25" y="89"/>
                  </a:lnTo>
                  <a:lnTo>
                    <a:pt x="18" y="94"/>
                  </a:lnTo>
                  <a:lnTo>
                    <a:pt x="13" y="97"/>
                  </a:lnTo>
                  <a:lnTo>
                    <a:pt x="10" y="97"/>
                  </a:lnTo>
                  <a:lnTo>
                    <a:pt x="5" y="97"/>
                  </a:lnTo>
                  <a:lnTo>
                    <a:pt x="2" y="94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81"/>
                  </a:lnTo>
                  <a:lnTo>
                    <a:pt x="20" y="15"/>
                  </a:lnTo>
                  <a:lnTo>
                    <a:pt x="20" y="13"/>
                  </a:lnTo>
                  <a:lnTo>
                    <a:pt x="23" y="10"/>
                  </a:lnTo>
                  <a:lnTo>
                    <a:pt x="20" y="8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38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aphicFrame>
        <p:nvGraphicFramePr>
          <p:cNvPr id="80055" name="Object 325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350982315"/>
              </p:ext>
            </p:extLst>
          </p:nvPr>
        </p:nvGraphicFramePr>
        <p:xfrm>
          <a:off x="696142" y="5384800"/>
          <a:ext cx="8121650" cy="1473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1011" name="Document" r:id="rId4" imgW="6715105" imgH="1226836" progId="Word.Document.8">
                  <p:embed/>
                </p:oleObj>
              </mc:Choice>
              <mc:Fallback>
                <p:oleObj name="Document" r:id="rId4" imgW="6715105" imgH="1226836" progId="Word.Document.8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6142" y="5384800"/>
                        <a:ext cx="8121650" cy="14732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469900" y="212282"/>
            <a:ext cx="604631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Propagation diagram of solar oscillations</a:t>
            </a:r>
            <a:endParaRPr lang="en-US" sz="2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257" name="Object 325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179763279"/>
              </p:ext>
            </p:extLst>
          </p:nvPr>
        </p:nvGraphicFramePr>
        <p:xfrm>
          <a:off x="7004772" y="2780928"/>
          <a:ext cx="1383652" cy="119110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1012" name="Equation" r:id="rId6" imgW="723600" imgH="660240" progId="Equation.DSMT4">
                  <p:embed/>
                </p:oleObj>
              </mc:Choice>
              <mc:Fallback>
                <p:oleObj name="Equation" r:id="rId6" imgW="723600" imgH="660240" progId="Equation.DSMT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004772" y="2780928"/>
                        <a:ext cx="1383652" cy="1191105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58" name="Rectangle 89"/>
          <p:cNvSpPr>
            <a:spLocks noChangeArrowheads="1"/>
          </p:cNvSpPr>
          <p:nvPr/>
        </p:nvSpPr>
        <p:spPr bwMode="auto">
          <a:xfrm>
            <a:off x="6749744" y="2452826"/>
            <a:ext cx="2394256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ja-JP" sz="2000" dirty="0"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t</a:t>
            </a:r>
            <a:r>
              <a:rPr kumimoji="0" lang="en-US" altLang="ja-JP" sz="20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he Lamb</a:t>
            </a:r>
            <a:r>
              <a:rPr kumimoji="0" lang="en-US" altLang="ja-JP" sz="200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 </a:t>
            </a:r>
            <a:r>
              <a:rPr kumimoji="0" lang="en-US" altLang="ja-JP" sz="20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frequency: </a:t>
            </a:r>
            <a:endParaRPr kumimoji="0" lang="en-US" altLang="ja-JP" sz="200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cs typeface="Arial" pitchFamily="34" charset="0"/>
            </a:endParaRPr>
          </a:p>
        </p:txBody>
      </p:sp>
      <p:graphicFrame>
        <p:nvGraphicFramePr>
          <p:cNvPr id="3259" name="Object 325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03790339"/>
              </p:ext>
            </p:extLst>
          </p:nvPr>
        </p:nvGraphicFramePr>
        <p:xfrm>
          <a:off x="6660232" y="4808751"/>
          <a:ext cx="2435404" cy="70848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1013" name="Equation" r:id="rId8" imgW="1574800" imgH="457200" progId="Equation.DSMT4">
                  <p:embed/>
                </p:oleObj>
              </mc:Choice>
              <mc:Fallback>
                <p:oleObj name="Equation" r:id="rId8" imgW="1574800" imgH="457200" progId="Equation.DSMT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60232" y="4808751"/>
                        <a:ext cx="2435404" cy="708481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60" name="Rectangle 89"/>
          <p:cNvSpPr>
            <a:spLocks noChangeArrowheads="1"/>
          </p:cNvSpPr>
          <p:nvPr/>
        </p:nvSpPr>
        <p:spPr bwMode="auto">
          <a:xfrm>
            <a:off x="6876256" y="4005064"/>
            <a:ext cx="2406250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ja-JP" sz="2000" dirty="0" smtClean="0"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the </a:t>
            </a:r>
            <a:r>
              <a:rPr kumimoji="0" lang="en-US" altLang="ja-JP" sz="200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Brunt-</a:t>
            </a:r>
            <a:r>
              <a:rPr kumimoji="0" lang="en-US" altLang="ja-JP" sz="2000" i="0" u="none" strike="noStrike" cap="none" normalizeH="0" dirty="0" err="1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Vaisala</a:t>
            </a:r>
            <a:r>
              <a:rPr kumimoji="0" lang="en-US" altLang="ja-JP" sz="20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ja-JP" sz="2000" dirty="0"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f</a:t>
            </a:r>
            <a:r>
              <a:rPr kumimoji="0" lang="en-US" altLang="ja-JP" sz="20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requency</a:t>
            </a:r>
            <a:r>
              <a:rPr lang="en-US" altLang="ja-JP" sz="2000" dirty="0">
                <a:latin typeface="Times New Roman" pitchFamily="18" charset="0"/>
                <a:ea typeface="MS Mincho" pitchFamily="49" charset="-128"/>
                <a:cs typeface="Times New Roman" pitchFamily="18" charset="0"/>
              </a:rPr>
              <a:t>:</a:t>
            </a:r>
            <a:endParaRPr kumimoji="0" lang="en-US" altLang="ja-JP" sz="200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cs typeface="Arial" pitchFamily="34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305951" y="2057035"/>
            <a:ext cx="6237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l</a:t>
            </a:r>
            <a:r>
              <a:rPr lang="en-US" sz="2000" b="1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=</a:t>
            </a:r>
            <a:r>
              <a:rPr lang="en-US" sz="20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endParaRPr lang="en-US" sz="20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283968" y="1111675"/>
            <a:ext cx="11464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</a:rPr>
              <a:t>p</a:t>
            </a:r>
            <a:r>
              <a:rPr lang="en-US" b="1" dirty="0" smtClean="0">
                <a:solidFill>
                  <a:srgbClr val="FF0000"/>
                </a:solidFill>
              </a:rPr>
              <a:t>-modes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7704" y="3573016"/>
            <a:ext cx="11464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</a:rPr>
              <a:t>g</a:t>
            </a:r>
            <a:r>
              <a:rPr lang="en-US" b="1" dirty="0" smtClean="0">
                <a:solidFill>
                  <a:srgbClr val="FF0000"/>
                </a:solidFill>
              </a:rPr>
              <a:t>-modes</a:t>
            </a:r>
            <a:endParaRPr lang="en-US" b="1" dirty="0">
              <a:solidFill>
                <a:srgbClr val="FF0000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534698" y="341444"/>
            <a:ext cx="24117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0000"/>
                </a:solidFill>
              </a:rPr>
              <a:t>p-modes (acoustic modes):</a:t>
            </a:r>
            <a:endParaRPr lang="en-US" b="1" dirty="0">
              <a:solidFill>
                <a:srgbClr val="FF0000"/>
              </a:solidFill>
            </a:endParaRPr>
          </a:p>
        </p:txBody>
      </p:sp>
      <p:graphicFrame>
        <p:nvGraphicFramePr>
          <p:cNvPr id="7" name="Objec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66961282"/>
              </p:ext>
            </p:extLst>
          </p:nvPr>
        </p:nvGraphicFramePr>
        <p:xfrm>
          <a:off x="6768752" y="1027229"/>
          <a:ext cx="2006561" cy="48816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1014" name="Equation" r:id="rId10" imgW="939600" imgH="228600" progId="Equation.DSMT4">
                  <p:embed/>
                </p:oleObj>
              </mc:Choice>
              <mc:Fallback>
                <p:oleObj name="Equation" r:id="rId10" imgW="939600" imgH="228600" progId="Equation.DSMT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68752" y="1027229"/>
                        <a:ext cx="2006561" cy="48816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3261" name="TextBox 3260"/>
          <p:cNvSpPr txBox="1"/>
          <p:nvPr/>
        </p:nvSpPr>
        <p:spPr>
          <a:xfrm>
            <a:off x="6732240" y="1481007"/>
            <a:ext cx="24117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solidFill>
                  <a:srgbClr val="FF0000"/>
                </a:solidFill>
              </a:rPr>
              <a:t>g</a:t>
            </a:r>
            <a:r>
              <a:rPr lang="en-US" b="1" dirty="0" smtClean="0">
                <a:solidFill>
                  <a:srgbClr val="FF0000"/>
                </a:solidFill>
              </a:rPr>
              <a:t>-modes (internal</a:t>
            </a:r>
            <a:br>
              <a:rPr lang="en-US" b="1" dirty="0" smtClean="0">
                <a:solidFill>
                  <a:srgbClr val="FF0000"/>
                </a:solidFill>
              </a:rPr>
            </a:br>
            <a:r>
              <a:rPr lang="en-US" b="1" dirty="0" smtClean="0">
                <a:solidFill>
                  <a:srgbClr val="FF0000"/>
                </a:solidFill>
              </a:rPr>
              <a:t>gravity modes):</a:t>
            </a:r>
            <a:endParaRPr lang="en-US" b="1" dirty="0">
              <a:solidFill>
                <a:srgbClr val="FF0000"/>
              </a:solidFill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383808309"/>
              </p:ext>
            </p:extLst>
          </p:nvPr>
        </p:nvGraphicFramePr>
        <p:xfrm>
          <a:off x="6941451" y="2104007"/>
          <a:ext cx="2010841" cy="4892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1015" name="Equation" r:id="rId12" imgW="939600" imgH="228600" progId="Equation.DSMT4">
                  <p:embed/>
                </p:oleObj>
              </mc:Choice>
              <mc:Fallback>
                <p:oleObj name="Equation" r:id="rId12" imgW="939600" imgH="228600" progId="Equation.DSMT4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41451" y="2104007"/>
                        <a:ext cx="2010841" cy="48920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9474447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3186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034656224"/>
              </p:ext>
            </p:extLst>
          </p:nvPr>
        </p:nvGraphicFramePr>
        <p:xfrm>
          <a:off x="465138" y="128860"/>
          <a:ext cx="8121650" cy="6540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234" name="Document" r:id="rId4" imgW="4952514" imgH="3771773" progId="Word.Document.8">
                  <p:embed/>
                </p:oleObj>
              </mc:Choice>
              <mc:Fallback>
                <p:oleObj name="Document" r:id="rId4" imgW="4952514" imgH="3771773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5138" y="128860"/>
                        <a:ext cx="8121650" cy="6540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933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71131162"/>
              </p:ext>
            </p:extLst>
          </p:nvPr>
        </p:nvGraphicFramePr>
        <p:xfrm>
          <a:off x="412750" y="623888"/>
          <a:ext cx="8035925" cy="5108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9380" name="Document" r:id="rId4" imgW="4960088" imgH="3158283" progId="Word.Document.8">
                  <p:embed/>
                </p:oleObj>
              </mc:Choice>
              <mc:Fallback>
                <p:oleObj name="Document" r:id="rId4" imgW="4960088" imgH="3158283" progId="Word.Document.8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2750" y="623888"/>
                        <a:ext cx="8035925" cy="5108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9331" name="Rectangle 3"/>
          <p:cNvSpPr>
            <a:spLocks noChangeArrowheads="1"/>
          </p:cNvSpPr>
          <p:nvPr/>
        </p:nvSpPr>
        <p:spPr bwMode="auto">
          <a:xfrm>
            <a:off x="4428111" y="4941168"/>
            <a:ext cx="3095625" cy="936104"/>
          </a:xfrm>
          <a:prstGeom prst="rect">
            <a:avLst/>
          </a:prstGeom>
          <a:noFill/>
          <a:ln w="25400">
            <a:solidFill>
              <a:srgbClr val="FF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99332" name="Text Box 4"/>
          <p:cNvSpPr txBox="1">
            <a:spLocks noChangeArrowheads="1"/>
          </p:cNvSpPr>
          <p:nvPr/>
        </p:nvSpPr>
        <p:spPr bwMode="auto">
          <a:xfrm>
            <a:off x="3519723" y="5949280"/>
            <a:ext cx="453201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altLang="en-US" dirty="0"/>
              <a:t>Abel integral </a:t>
            </a:r>
            <a:r>
              <a:rPr lang="en-US" altLang="en-US" dirty="0" smtClean="0"/>
              <a:t>equation for the sound-speed</a:t>
            </a:r>
          </a:p>
          <a:p>
            <a:r>
              <a:rPr lang="en-US" altLang="en-US" dirty="0"/>
              <a:t>p</a:t>
            </a:r>
            <a:r>
              <a:rPr lang="en-US" altLang="en-US" dirty="0" smtClean="0"/>
              <a:t>rofile c(r).</a:t>
            </a:r>
            <a:endParaRPr lang="en-US" altLang="en-US" dirty="0"/>
          </a:p>
        </p:txBody>
      </p:sp>
      <p:grpSp>
        <p:nvGrpSpPr>
          <p:cNvPr id="5" name="Group 2"/>
          <p:cNvGrpSpPr>
            <a:grpSpLocks/>
          </p:cNvGrpSpPr>
          <p:nvPr/>
        </p:nvGrpSpPr>
        <p:grpSpPr bwMode="auto">
          <a:xfrm>
            <a:off x="5580112" y="954360"/>
            <a:ext cx="3464637" cy="2402632"/>
            <a:chOff x="385" y="162"/>
            <a:chExt cx="4718" cy="3294"/>
          </a:xfrm>
        </p:grpSpPr>
        <p:sp>
          <p:nvSpPr>
            <p:cNvPr id="6" name="AutoShape 3"/>
            <p:cNvSpPr>
              <a:spLocks noChangeAspect="1" noChangeArrowheads="1" noTextEdit="1"/>
            </p:cNvSpPr>
            <p:nvPr/>
          </p:nvSpPr>
          <p:spPr bwMode="auto">
            <a:xfrm>
              <a:off x="385" y="162"/>
              <a:ext cx="4718" cy="32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" name="Group 4"/>
            <p:cNvGrpSpPr>
              <a:grpSpLocks/>
            </p:cNvGrpSpPr>
            <p:nvPr/>
          </p:nvGrpSpPr>
          <p:grpSpPr bwMode="auto">
            <a:xfrm>
              <a:off x="693" y="243"/>
              <a:ext cx="4407" cy="3205"/>
              <a:chOff x="693" y="243"/>
              <a:chExt cx="4407" cy="3205"/>
            </a:xfrm>
          </p:grpSpPr>
          <p:sp>
            <p:nvSpPr>
              <p:cNvPr id="3050" name="Line 5"/>
              <p:cNvSpPr>
                <a:spLocks noChangeShapeType="1"/>
              </p:cNvSpPr>
              <p:nvPr/>
            </p:nvSpPr>
            <p:spPr bwMode="auto">
              <a:xfrm>
                <a:off x="1120" y="2991"/>
                <a:ext cx="38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" name="Line 6"/>
              <p:cNvSpPr>
                <a:spLocks noChangeShapeType="1"/>
              </p:cNvSpPr>
              <p:nvPr/>
            </p:nvSpPr>
            <p:spPr bwMode="auto">
              <a:xfrm flipV="1">
                <a:off x="1120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" name="Freeform 7"/>
              <p:cNvSpPr>
                <a:spLocks/>
              </p:cNvSpPr>
              <p:nvPr/>
            </p:nvSpPr>
            <p:spPr bwMode="auto">
              <a:xfrm>
                <a:off x="1005" y="3108"/>
                <a:ext cx="71" cy="107"/>
              </a:xfrm>
              <a:custGeom>
                <a:avLst/>
                <a:gdLst>
                  <a:gd name="T0" fmla="*/ 31 w 71"/>
                  <a:gd name="T1" fmla="*/ 0 h 107"/>
                  <a:gd name="T2" fmla="*/ 16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6 w 71"/>
                  <a:gd name="T13" fmla="*/ 101 h 107"/>
                  <a:gd name="T14" fmla="*/ 31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1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1" y="0"/>
                    </a:moveTo>
                    <a:lnTo>
                      <a:pt x="16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6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" name="Freeform 8"/>
              <p:cNvSpPr>
                <a:spLocks/>
              </p:cNvSpPr>
              <p:nvPr/>
            </p:nvSpPr>
            <p:spPr bwMode="auto">
              <a:xfrm>
                <a:off x="1010" y="3118"/>
                <a:ext cx="11" cy="86"/>
              </a:xfrm>
              <a:custGeom>
                <a:avLst/>
                <a:gdLst>
                  <a:gd name="T0" fmla="*/ 11 w 11"/>
                  <a:gd name="T1" fmla="*/ 0 h 86"/>
                  <a:gd name="T2" fmla="*/ 5 w 11"/>
                  <a:gd name="T3" fmla="*/ 10 h 86"/>
                  <a:gd name="T4" fmla="*/ 0 w 11"/>
                  <a:gd name="T5" fmla="*/ 30 h 86"/>
                  <a:gd name="T6" fmla="*/ 0 w 11"/>
                  <a:gd name="T7" fmla="*/ 56 h 86"/>
                  <a:gd name="T8" fmla="*/ 5 w 11"/>
                  <a:gd name="T9" fmla="*/ 76 h 86"/>
                  <a:gd name="T10" fmla="*/ 11 w 11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11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1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" name="Freeform 9"/>
              <p:cNvSpPr>
                <a:spLocks/>
              </p:cNvSpPr>
              <p:nvPr/>
            </p:nvSpPr>
            <p:spPr bwMode="auto">
              <a:xfrm>
                <a:off x="1061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" name="Freeform 10"/>
              <p:cNvSpPr>
                <a:spLocks/>
              </p:cNvSpPr>
              <p:nvPr/>
            </p:nvSpPr>
            <p:spPr bwMode="auto">
              <a:xfrm>
                <a:off x="1015" y="3108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6 w 21"/>
                  <a:gd name="T5" fmla="*/ 15 h 107"/>
                  <a:gd name="T6" fmla="*/ 0 w 21"/>
                  <a:gd name="T7" fmla="*/ 40 h 107"/>
                  <a:gd name="T8" fmla="*/ 0 w 21"/>
                  <a:gd name="T9" fmla="*/ 66 h 107"/>
                  <a:gd name="T10" fmla="*/ 6 w 21"/>
                  <a:gd name="T11" fmla="*/ 91 h 107"/>
                  <a:gd name="T12" fmla="*/ 11 w 21"/>
                  <a:gd name="T13" fmla="*/ 101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6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" name="Freeform 11"/>
              <p:cNvSpPr>
                <a:spLocks/>
              </p:cNvSpPr>
              <p:nvPr/>
            </p:nvSpPr>
            <p:spPr bwMode="auto">
              <a:xfrm>
                <a:off x="1046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" name="Freeform 12"/>
              <p:cNvSpPr>
                <a:spLocks/>
              </p:cNvSpPr>
              <p:nvPr/>
            </p:nvSpPr>
            <p:spPr bwMode="auto">
              <a:xfrm>
                <a:off x="1112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" name="Rectangle 13"/>
              <p:cNvSpPr>
                <a:spLocks noChangeArrowheads="1"/>
              </p:cNvSpPr>
              <p:nvPr/>
            </p:nvSpPr>
            <p:spPr bwMode="auto">
              <a:xfrm>
                <a:off x="1117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" name="Freeform 14"/>
              <p:cNvSpPr>
                <a:spLocks/>
              </p:cNvSpPr>
              <p:nvPr/>
            </p:nvSpPr>
            <p:spPr bwMode="auto">
              <a:xfrm>
                <a:off x="1163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" name="Freeform 15"/>
              <p:cNvSpPr>
                <a:spLocks/>
              </p:cNvSpPr>
              <p:nvPr/>
            </p:nvSpPr>
            <p:spPr bwMode="auto">
              <a:xfrm>
                <a:off x="1168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" name="Freeform 16"/>
              <p:cNvSpPr>
                <a:spLocks/>
              </p:cNvSpPr>
              <p:nvPr/>
            </p:nvSpPr>
            <p:spPr bwMode="auto">
              <a:xfrm>
                <a:off x="1219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2" name="Freeform 17"/>
              <p:cNvSpPr>
                <a:spLocks/>
              </p:cNvSpPr>
              <p:nvPr/>
            </p:nvSpPr>
            <p:spPr bwMode="auto">
              <a:xfrm>
                <a:off x="1173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" name="Freeform 18"/>
              <p:cNvSpPr>
                <a:spLocks/>
              </p:cNvSpPr>
              <p:nvPr/>
            </p:nvSpPr>
            <p:spPr bwMode="auto">
              <a:xfrm>
                <a:off x="1204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" name="Line 19"/>
              <p:cNvSpPr>
                <a:spLocks noChangeShapeType="1"/>
              </p:cNvSpPr>
              <p:nvPr/>
            </p:nvSpPr>
            <p:spPr bwMode="auto">
              <a:xfrm flipV="1">
                <a:off x="1895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" name="Freeform 20"/>
              <p:cNvSpPr>
                <a:spLocks/>
              </p:cNvSpPr>
              <p:nvPr/>
            </p:nvSpPr>
            <p:spPr bwMode="auto">
              <a:xfrm>
                <a:off x="1781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0 w 71"/>
                  <a:gd name="T17" fmla="*/ 107 h 107"/>
                  <a:gd name="T18" fmla="*/ 55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5 w 71"/>
                  <a:gd name="T29" fmla="*/ 5 h 107"/>
                  <a:gd name="T30" fmla="*/ 40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0" y="107"/>
                    </a:lnTo>
                    <a:lnTo>
                      <a:pt x="55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5" y="5"/>
                    </a:lnTo>
                    <a:lnTo>
                      <a:pt x="40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6" name="Freeform 21"/>
              <p:cNvSpPr>
                <a:spLocks/>
              </p:cNvSpPr>
              <p:nvPr/>
            </p:nvSpPr>
            <p:spPr bwMode="auto">
              <a:xfrm>
                <a:off x="1786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7" name="Freeform 22"/>
              <p:cNvSpPr>
                <a:spLocks/>
              </p:cNvSpPr>
              <p:nvPr/>
            </p:nvSpPr>
            <p:spPr bwMode="auto">
              <a:xfrm>
                <a:off x="1836" y="3118"/>
                <a:ext cx="11" cy="86"/>
              </a:xfrm>
              <a:custGeom>
                <a:avLst/>
                <a:gdLst>
                  <a:gd name="T0" fmla="*/ 0 w 11"/>
                  <a:gd name="T1" fmla="*/ 86 h 86"/>
                  <a:gd name="T2" fmla="*/ 6 w 11"/>
                  <a:gd name="T3" fmla="*/ 76 h 86"/>
                  <a:gd name="T4" fmla="*/ 11 w 11"/>
                  <a:gd name="T5" fmla="*/ 56 h 86"/>
                  <a:gd name="T6" fmla="*/ 11 w 11"/>
                  <a:gd name="T7" fmla="*/ 30 h 86"/>
                  <a:gd name="T8" fmla="*/ 6 w 11"/>
                  <a:gd name="T9" fmla="*/ 10 h 86"/>
                  <a:gd name="T10" fmla="*/ 0 w 11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0" y="86"/>
                    </a:moveTo>
                    <a:lnTo>
                      <a:pt x="6" y="76"/>
                    </a:lnTo>
                    <a:lnTo>
                      <a:pt x="11" y="56"/>
                    </a:lnTo>
                    <a:lnTo>
                      <a:pt x="11" y="30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8" name="Freeform 23"/>
              <p:cNvSpPr>
                <a:spLocks/>
              </p:cNvSpPr>
              <p:nvPr/>
            </p:nvSpPr>
            <p:spPr bwMode="auto">
              <a:xfrm>
                <a:off x="1791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9" name="Freeform 24"/>
              <p:cNvSpPr>
                <a:spLocks/>
              </p:cNvSpPr>
              <p:nvPr/>
            </p:nvSpPr>
            <p:spPr bwMode="auto">
              <a:xfrm>
                <a:off x="1821" y="3108"/>
                <a:ext cx="21" cy="107"/>
              </a:xfrm>
              <a:custGeom>
                <a:avLst/>
                <a:gdLst>
                  <a:gd name="T0" fmla="*/ 0 w 21"/>
                  <a:gd name="T1" fmla="*/ 107 h 107"/>
                  <a:gd name="T2" fmla="*/ 10 w 21"/>
                  <a:gd name="T3" fmla="*/ 101 h 107"/>
                  <a:gd name="T4" fmla="*/ 15 w 21"/>
                  <a:gd name="T5" fmla="*/ 91 h 107"/>
                  <a:gd name="T6" fmla="*/ 21 w 21"/>
                  <a:gd name="T7" fmla="*/ 66 h 107"/>
                  <a:gd name="T8" fmla="*/ 21 w 21"/>
                  <a:gd name="T9" fmla="*/ 40 h 107"/>
                  <a:gd name="T10" fmla="*/ 15 w 21"/>
                  <a:gd name="T11" fmla="*/ 15 h 107"/>
                  <a:gd name="T12" fmla="*/ 10 w 21"/>
                  <a:gd name="T13" fmla="*/ 5 h 107"/>
                  <a:gd name="T14" fmla="*/ 0 w 21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1" y="66"/>
                    </a:lnTo>
                    <a:lnTo>
                      <a:pt x="21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0" name="Freeform 25"/>
              <p:cNvSpPr>
                <a:spLocks/>
              </p:cNvSpPr>
              <p:nvPr/>
            </p:nvSpPr>
            <p:spPr bwMode="auto">
              <a:xfrm>
                <a:off x="1887" y="3199"/>
                <a:ext cx="16" cy="16"/>
              </a:xfrm>
              <a:custGeom>
                <a:avLst/>
                <a:gdLst>
                  <a:gd name="T0" fmla="*/ 5 w 16"/>
                  <a:gd name="T1" fmla="*/ 0 h 16"/>
                  <a:gd name="T2" fmla="*/ 0 w 16"/>
                  <a:gd name="T3" fmla="*/ 5 h 16"/>
                  <a:gd name="T4" fmla="*/ 0 w 16"/>
                  <a:gd name="T5" fmla="*/ 10 h 16"/>
                  <a:gd name="T6" fmla="*/ 5 w 16"/>
                  <a:gd name="T7" fmla="*/ 16 h 16"/>
                  <a:gd name="T8" fmla="*/ 11 w 16"/>
                  <a:gd name="T9" fmla="*/ 16 h 16"/>
                  <a:gd name="T10" fmla="*/ 16 w 16"/>
                  <a:gd name="T11" fmla="*/ 10 h 16"/>
                  <a:gd name="T12" fmla="*/ 16 w 16"/>
                  <a:gd name="T13" fmla="*/ 5 h 16"/>
                  <a:gd name="T14" fmla="*/ 11 w 16"/>
                  <a:gd name="T15" fmla="*/ 0 h 16"/>
                  <a:gd name="T16" fmla="*/ 5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1" y="16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1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" name="Rectangle 26"/>
              <p:cNvSpPr>
                <a:spLocks noChangeArrowheads="1"/>
              </p:cNvSpPr>
              <p:nvPr/>
            </p:nvSpPr>
            <p:spPr bwMode="auto">
              <a:xfrm>
                <a:off x="1892" y="3204"/>
                <a:ext cx="6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" name="Rectangle 27"/>
              <p:cNvSpPr>
                <a:spLocks noChangeArrowheads="1"/>
              </p:cNvSpPr>
              <p:nvPr/>
            </p:nvSpPr>
            <p:spPr bwMode="auto">
              <a:xfrm>
                <a:off x="1943" y="3128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" name="Freeform 28"/>
              <p:cNvSpPr>
                <a:spLocks/>
              </p:cNvSpPr>
              <p:nvPr/>
            </p:nvSpPr>
            <p:spPr bwMode="auto">
              <a:xfrm>
                <a:off x="1938" y="3108"/>
                <a:ext cx="69" cy="107"/>
              </a:xfrm>
              <a:custGeom>
                <a:avLst/>
                <a:gdLst>
                  <a:gd name="T0" fmla="*/ 5 w 69"/>
                  <a:gd name="T1" fmla="*/ 15 h 107"/>
                  <a:gd name="T2" fmla="*/ 10 w 69"/>
                  <a:gd name="T3" fmla="*/ 15 h 107"/>
                  <a:gd name="T4" fmla="*/ 15 w 69"/>
                  <a:gd name="T5" fmla="*/ 20 h 107"/>
                  <a:gd name="T6" fmla="*/ 15 w 69"/>
                  <a:gd name="T7" fmla="*/ 25 h 107"/>
                  <a:gd name="T8" fmla="*/ 10 w 69"/>
                  <a:gd name="T9" fmla="*/ 30 h 107"/>
                  <a:gd name="T10" fmla="*/ 5 w 69"/>
                  <a:gd name="T11" fmla="*/ 30 h 107"/>
                  <a:gd name="T12" fmla="*/ 0 w 69"/>
                  <a:gd name="T13" fmla="*/ 25 h 107"/>
                  <a:gd name="T14" fmla="*/ 0 w 69"/>
                  <a:gd name="T15" fmla="*/ 20 h 107"/>
                  <a:gd name="T16" fmla="*/ 5 w 69"/>
                  <a:gd name="T17" fmla="*/ 10 h 107"/>
                  <a:gd name="T18" fmla="*/ 10 w 69"/>
                  <a:gd name="T19" fmla="*/ 5 h 107"/>
                  <a:gd name="T20" fmla="*/ 23 w 69"/>
                  <a:gd name="T21" fmla="*/ 0 h 107"/>
                  <a:gd name="T22" fmla="*/ 46 w 69"/>
                  <a:gd name="T23" fmla="*/ 0 h 107"/>
                  <a:gd name="T24" fmla="*/ 59 w 69"/>
                  <a:gd name="T25" fmla="*/ 5 h 107"/>
                  <a:gd name="T26" fmla="*/ 64 w 69"/>
                  <a:gd name="T27" fmla="*/ 10 h 107"/>
                  <a:gd name="T28" fmla="*/ 69 w 69"/>
                  <a:gd name="T29" fmla="*/ 20 h 107"/>
                  <a:gd name="T30" fmla="*/ 69 w 69"/>
                  <a:gd name="T31" fmla="*/ 30 h 107"/>
                  <a:gd name="T32" fmla="*/ 64 w 69"/>
                  <a:gd name="T33" fmla="*/ 40 h 107"/>
                  <a:gd name="T34" fmla="*/ 48 w 69"/>
                  <a:gd name="T35" fmla="*/ 51 h 107"/>
                  <a:gd name="T36" fmla="*/ 23 w 69"/>
                  <a:gd name="T37" fmla="*/ 61 h 107"/>
                  <a:gd name="T38" fmla="*/ 15 w 69"/>
                  <a:gd name="T39" fmla="*/ 66 h 107"/>
                  <a:gd name="T40" fmla="*/ 5 w 69"/>
                  <a:gd name="T41" fmla="*/ 76 h 107"/>
                  <a:gd name="T42" fmla="*/ 0 w 69"/>
                  <a:gd name="T43" fmla="*/ 91 h 107"/>
                  <a:gd name="T44" fmla="*/ 0 w 69"/>
                  <a:gd name="T4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9" h="107">
                    <a:moveTo>
                      <a:pt x="5" y="15"/>
                    </a:moveTo>
                    <a:lnTo>
                      <a:pt x="10" y="15"/>
                    </a:lnTo>
                    <a:lnTo>
                      <a:pt x="15" y="20"/>
                    </a:lnTo>
                    <a:lnTo>
                      <a:pt x="15" y="25"/>
                    </a:lnTo>
                    <a:lnTo>
                      <a:pt x="10" y="30"/>
                    </a:lnTo>
                    <a:lnTo>
                      <a:pt x="5" y="30"/>
                    </a:lnTo>
                    <a:lnTo>
                      <a:pt x="0" y="25"/>
                    </a:lnTo>
                    <a:lnTo>
                      <a:pt x="0" y="20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23" y="0"/>
                    </a:lnTo>
                    <a:lnTo>
                      <a:pt x="46" y="0"/>
                    </a:lnTo>
                    <a:lnTo>
                      <a:pt x="59" y="5"/>
                    </a:lnTo>
                    <a:lnTo>
                      <a:pt x="64" y="10"/>
                    </a:lnTo>
                    <a:lnTo>
                      <a:pt x="69" y="20"/>
                    </a:lnTo>
                    <a:lnTo>
                      <a:pt x="69" y="30"/>
                    </a:lnTo>
                    <a:lnTo>
                      <a:pt x="64" y="40"/>
                    </a:lnTo>
                    <a:lnTo>
                      <a:pt x="48" y="51"/>
                    </a:lnTo>
                    <a:lnTo>
                      <a:pt x="23" y="61"/>
                    </a:lnTo>
                    <a:lnTo>
                      <a:pt x="15" y="66"/>
                    </a:lnTo>
                    <a:lnTo>
                      <a:pt x="5" y="76"/>
                    </a:lnTo>
                    <a:lnTo>
                      <a:pt x="0" y="91"/>
                    </a:lnTo>
                    <a:lnTo>
                      <a:pt x="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" name="Freeform 29"/>
              <p:cNvSpPr>
                <a:spLocks/>
              </p:cNvSpPr>
              <p:nvPr/>
            </p:nvSpPr>
            <p:spPr bwMode="auto">
              <a:xfrm>
                <a:off x="1997" y="3118"/>
                <a:ext cx="5" cy="30"/>
              </a:xfrm>
              <a:custGeom>
                <a:avLst/>
                <a:gdLst>
                  <a:gd name="T0" fmla="*/ 0 w 5"/>
                  <a:gd name="T1" fmla="*/ 0 h 30"/>
                  <a:gd name="T2" fmla="*/ 5 w 5"/>
                  <a:gd name="T3" fmla="*/ 10 h 30"/>
                  <a:gd name="T4" fmla="*/ 5 w 5"/>
                  <a:gd name="T5" fmla="*/ 20 h 30"/>
                  <a:gd name="T6" fmla="*/ 0 w 5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0">
                    <a:moveTo>
                      <a:pt x="0" y="0"/>
                    </a:moveTo>
                    <a:lnTo>
                      <a:pt x="5" y="10"/>
                    </a:lnTo>
                    <a:lnTo>
                      <a:pt x="5" y="20"/>
                    </a:lnTo>
                    <a:lnTo>
                      <a:pt x="0" y="3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" name="Freeform 30"/>
              <p:cNvSpPr>
                <a:spLocks/>
              </p:cNvSpPr>
              <p:nvPr/>
            </p:nvSpPr>
            <p:spPr bwMode="auto">
              <a:xfrm>
                <a:off x="1961" y="3108"/>
                <a:ext cx="36" cy="61"/>
              </a:xfrm>
              <a:custGeom>
                <a:avLst/>
                <a:gdLst>
                  <a:gd name="T0" fmla="*/ 23 w 36"/>
                  <a:gd name="T1" fmla="*/ 0 h 61"/>
                  <a:gd name="T2" fmla="*/ 33 w 36"/>
                  <a:gd name="T3" fmla="*/ 5 h 61"/>
                  <a:gd name="T4" fmla="*/ 36 w 36"/>
                  <a:gd name="T5" fmla="*/ 20 h 61"/>
                  <a:gd name="T6" fmla="*/ 36 w 36"/>
                  <a:gd name="T7" fmla="*/ 30 h 61"/>
                  <a:gd name="T8" fmla="*/ 33 w 36"/>
                  <a:gd name="T9" fmla="*/ 40 h 61"/>
                  <a:gd name="T10" fmla="*/ 23 w 36"/>
                  <a:gd name="T11" fmla="*/ 51 h 61"/>
                  <a:gd name="T12" fmla="*/ 0 w 36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61">
                    <a:moveTo>
                      <a:pt x="23" y="0"/>
                    </a:moveTo>
                    <a:lnTo>
                      <a:pt x="33" y="5"/>
                    </a:lnTo>
                    <a:lnTo>
                      <a:pt x="36" y="20"/>
                    </a:lnTo>
                    <a:lnTo>
                      <a:pt x="36" y="30"/>
                    </a:lnTo>
                    <a:lnTo>
                      <a:pt x="33" y="40"/>
                    </a:lnTo>
                    <a:lnTo>
                      <a:pt x="23" y="51"/>
                    </a:lnTo>
                    <a:lnTo>
                      <a:pt x="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" name="Freeform 31"/>
              <p:cNvSpPr>
                <a:spLocks/>
              </p:cNvSpPr>
              <p:nvPr/>
            </p:nvSpPr>
            <p:spPr bwMode="auto">
              <a:xfrm>
                <a:off x="1938" y="3199"/>
                <a:ext cx="69" cy="5"/>
              </a:xfrm>
              <a:custGeom>
                <a:avLst/>
                <a:gdLst>
                  <a:gd name="T0" fmla="*/ 0 w 69"/>
                  <a:gd name="T1" fmla="*/ 5 h 5"/>
                  <a:gd name="T2" fmla="*/ 5 w 69"/>
                  <a:gd name="T3" fmla="*/ 0 h 5"/>
                  <a:gd name="T4" fmla="*/ 15 w 69"/>
                  <a:gd name="T5" fmla="*/ 0 h 5"/>
                  <a:gd name="T6" fmla="*/ 38 w 69"/>
                  <a:gd name="T7" fmla="*/ 5 h 5"/>
                  <a:gd name="T8" fmla="*/ 59 w 69"/>
                  <a:gd name="T9" fmla="*/ 5 h 5"/>
                  <a:gd name="T10" fmla="*/ 69 w 69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9" h="5">
                    <a:moveTo>
                      <a:pt x="0" y="5"/>
                    </a:moveTo>
                    <a:lnTo>
                      <a:pt x="5" y="0"/>
                    </a:lnTo>
                    <a:lnTo>
                      <a:pt x="15" y="0"/>
                    </a:lnTo>
                    <a:lnTo>
                      <a:pt x="38" y="5"/>
                    </a:lnTo>
                    <a:lnTo>
                      <a:pt x="59" y="5"/>
                    </a:lnTo>
                    <a:lnTo>
                      <a:pt x="69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" name="Freeform 32"/>
              <p:cNvSpPr>
                <a:spLocks/>
              </p:cNvSpPr>
              <p:nvPr/>
            </p:nvSpPr>
            <p:spPr bwMode="auto">
              <a:xfrm>
                <a:off x="1953" y="3199"/>
                <a:ext cx="49" cy="10"/>
              </a:xfrm>
              <a:custGeom>
                <a:avLst/>
                <a:gdLst>
                  <a:gd name="T0" fmla="*/ 0 w 49"/>
                  <a:gd name="T1" fmla="*/ 0 h 10"/>
                  <a:gd name="T2" fmla="*/ 23 w 49"/>
                  <a:gd name="T3" fmla="*/ 10 h 10"/>
                  <a:gd name="T4" fmla="*/ 44 w 49"/>
                  <a:gd name="T5" fmla="*/ 10 h 10"/>
                  <a:gd name="T6" fmla="*/ 49 w 49"/>
                  <a:gd name="T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10">
                    <a:moveTo>
                      <a:pt x="0" y="0"/>
                    </a:moveTo>
                    <a:lnTo>
                      <a:pt x="23" y="10"/>
                    </a:lnTo>
                    <a:lnTo>
                      <a:pt x="44" y="10"/>
                    </a:lnTo>
                    <a:lnTo>
                      <a:pt x="49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" name="Freeform 33"/>
              <p:cNvSpPr>
                <a:spLocks/>
              </p:cNvSpPr>
              <p:nvPr/>
            </p:nvSpPr>
            <p:spPr bwMode="auto">
              <a:xfrm>
                <a:off x="1953" y="3189"/>
                <a:ext cx="54" cy="26"/>
              </a:xfrm>
              <a:custGeom>
                <a:avLst/>
                <a:gdLst>
                  <a:gd name="T0" fmla="*/ 0 w 54"/>
                  <a:gd name="T1" fmla="*/ 10 h 26"/>
                  <a:gd name="T2" fmla="*/ 23 w 54"/>
                  <a:gd name="T3" fmla="*/ 26 h 26"/>
                  <a:gd name="T4" fmla="*/ 44 w 54"/>
                  <a:gd name="T5" fmla="*/ 26 h 26"/>
                  <a:gd name="T6" fmla="*/ 49 w 54"/>
                  <a:gd name="T7" fmla="*/ 20 h 26"/>
                  <a:gd name="T8" fmla="*/ 54 w 54"/>
                  <a:gd name="T9" fmla="*/ 10 h 26"/>
                  <a:gd name="T10" fmla="*/ 54 w 54"/>
                  <a:gd name="T1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26">
                    <a:moveTo>
                      <a:pt x="0" y="10"/>
                    </a:moveTo>
                    <a:lnTo>
                      <a:pt x="23" y="26"/>
                    </a:lnTo>
                    <a:lnTo>
                      <a:pt x="44" y="26"/>
                    </a:lnTo>
                    <a:lnTo>
                      <a:pt x="49" y="20"/>
                    </a:lnTo>
                    <a:lnTo>
                      <a:pt x="54" y="10"/>
                    </a:lnTo>
                    <a:lnTo>
                      <a:pt x="54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" name="Line 34"/>
              <p:cNvSpPr>
                <a:spLocks noChangeShapeType="1"/>
              </p:cNvSpPr>
              <p:nvPr/>
            </p:nvSpPr>
            <p:spPr bwMode="auto">
              <a:xfrm flipV="1">
                <a:off x="2670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" name="Freeform 35"/>
              <p:cNvSpPr>
                <a:spLocks/>
              </p:cNvSpPr>
              <p:nvPr/>
            </p:nvSpPr>
            <p:spPr bwMode="auto">
              <a:xfrm>
                <a:off x="2556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" name="Freeform 36"/>
              <p:cNvSpPr>
                <a:spLocks/>
              </p:cNvSpPr>
              <p:nvPr/>
            </p:nvSpPr>
            <p:spPr bwMode="auto">
              <a:xfrm>
                <a:off x="2561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" name="Freeform 37"/>
              <p:cNvSpPr>
                <a:spLocks/>
              </p:cNvSpPr>
              <p:nvPr/>
            </p:nvSpPr>
            <p:spPr bwMode="auto">
              <a:xfrm>
                <a:off x="2612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" name="Freeform 38"/>
              <p:cNvSpPr>
                <a:spLocks/>
              </p:cNvSpPr>
              <p:nvPr/>
            </p:nvSpPr>
            <p:spPr bwMode="auto">
              <a:xfrm>
                <a:off x="2566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" name="Freeform 39"/>
              <p:cNvSpPr>
                <a:spLocks/>
              </p:cNvSpPr>
              <p:nvPr/>
            </p:nvSpPr>
            <p:spPr bwMode="auto">
              <a:xfrm>
                <a:off x="2597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" name="Freeform 40"/>
              <p:cNvSpPr>
                <a:spLocks/>
              </p:cNvSpPr>
              <p:nvPr/>
            </p:nvSpPr>
            <p:spPr bwMode="auto">
              <a:xfrm>
                <a:off x="2663" y="3199"/>
                <a:ext cx="12" cy="16"/>
              </a:xfrm>
              <a:custGeom>
                <a:avLst/>
                <a:gdLst>
                  <a:gd name="T0" fmla="*/ 5 w 12"/>
                  <a:gd name="T1" fmla="*/ 0 h 16"/>
                  <a:gd name="T2" fmla="*/ 0 w 12"/>
                  <a:gd name="T3" fmla="*/ 5 h 16"/>
                  <a:gd name="T4" fmla="*/ 0 w 12"/>
                  <a:gd name="T5" fmla="*/ 10 h 16"/>
                  <a:gd name="T6" fmla="*/ 5 w 12"/>
                  <a:gd name="T7" fmla="*/ 16 h 16"/>
                  <a:gd name="T8" fmla="*/ 10 w 12"/>
                  <a:gd name="T9" fmla="*/ 16 h 16"/>
                  <a:gd name="T10" fmla="*/ 12 w 12"/>
                  <a:gd name="T11" fmla="*/ 10 h 16"/>
                  <a:gd name="T12" fmla="*/ 12 w 12"/>
                  <a:gd name="T13" fmla="*/ 5 h 16"/>
                  <a:gd name="T14" fmla="*/ 10 w 12"/>
                  <a:gd name="T15" fmla="*/ 0 h 16"/>
                  <a:gd name="T16" fmla="*/ 5 w 12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2" y="10"/>
                    </a:lnTo>
                    <a:lnTo>
                      <a:pt x="12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" name="Rectangle 41"/>
              <p:cNvSpPr>
                <a:spLocks noChangeArrowheads="1"/>
              </p:cNvSpPr>
              <p:nvPr/>
            </p:nvSpPr>
            <p:spPr bwMode="auto">
              <a:xfrm>
                <a:off x="2668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" name="Line 42"/>
              <p:cNvSpPr>
                <a:spLocks noChangeShapeType="1"/>
              </p:cNvSpPr>
              <p:nvPr/>
            </p:nvSpPr>
            <p:spPr bwMode="auto">
              <a:xfrm>
                <a:off x="2752" y="3123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8" name="Line 43"/>
              <p:cNvSpPr>
                <a:spLocks noChangeShapeType="1"/>
              </p:cNvSpPr>
              <p:nvPr/>
            </p:nvSpPr>
            <p:spPr bwMode="auto">
              <a:xfrm>
                <a:off x="2757" y="3118"/>
                <a:ext cx="1" cy="9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" name="Line 44"/>
              <p:cNvSpPr>
                <a:spLocks noChangeShapeType="1"/>
              </p:cNvSpPr>
              <p:nvPr/>
            </p:nvSpPr>
            <p:spPr bwMode="auto">
              <a:xfrm>
                <a:off x="2762" y="3108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" name="Freeform 45"/>
              <p:cNvSpPr>
                <a:spLocks/>
              </p:cNvSpPr>
              <p:nvPr/>
            </p:nvSpPr>
            <p:spPr bwMode="auto">
              <a:xfrm>
                <a:off x="2706" y="3108"/>
                <a:ext cx="81" cy="76"/>
              </a:xfrm>
              <a:custGeom>
                <a:avLst/>
                <a:gdLst>
                  <a:gd name="T0" fmla="*/ 56 w 81"/>
                  <a:gd name="T1" fmla="*/ 0 h 76"/>
                  <a:gd name="T2" fmla="*/ 0 w 81"/>
                  <a:gd name="T3" fmla="*/ 76 h 76"/>
                  <a:gd name="T4" fmla="*/ 81 w 81"/>
                  <a:gd name="T5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1" h="76">
                    <a:moveTo>
                      <a:pt x="56" y="0"/>
                    </a:moveTo>
                    <a:lnTo>
                      <a:pt x="0" y="76"/>
                    </a:lnTo>
                    <a:lnTo>
                      <a:pt x="81" y="7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" name="Line 46"/>
              <p:cNvSpPr>
                <a:spLocks noChangeShapeType="1"/>
              </p:cNvSpPr>
              <p:nvPr/>
            </p:nvSpPr>
            <p:spPr bwMode="auto">
              <a:xfrm>
                <a:off x="2736" y="3215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2" name="Line 47"/>
              <p:cNvSpPr>
                <a:spLocks noChangeShapeType="1"/>
              </p:cNvSpPr>
              <p:nvPr/>
            </p:nvSpPr>
            <p:spPr bwMode="auto">
              <a:xfrm flipH="1">
                <a:off x="2741" y="3209"/>
                <a:ext cx="11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3" name="Line 48"/>
              <p:cNvSpPr>
                <a:spLocks noChangeShapeType="1"/>
              </p:cNvSpPr>
              <p:nvPr/>
            </p:nvSpPr>
            <p:spPr bwMode="auto">
              <a:xfrm flipH="1">
                <a:off x="2747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4" name="Line 49"/>
              <p:cNvSpPr>
                <a:spLocks noChangeShapeType="1"/>
              </p:cNvSpPr>
              <p:nvPr/>
            </p:nvSpPr>
            <p:spPr bwMode="auto">
              <a:xfrm>
                <a:off x="2762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5" name="Line 50"/>
              <p:cNvSpPr>
                <a:spLocks noChangeShapeType="1"/>
              </p:cNvSpPr>
              <p:nvPr/>
            </p:nvSpPr>
            <p:spPr bwMode="auto">
              <a:xfrm>
                <a:off x="2762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" name="Line 51"/>
              <p:cNvSpPr>
                <a:spLocks noChangeShapeType="1"/>
              </p:cNvSpPr>
              <p:nvPr/>
            </p:nvSpPr>
            <p:spPr bwMode="auto">
              <a:xfrm flipV="1">
                <a:off x="3443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7" name="Freeform 52"/>
              <p:cNvSpPr>
                <a:spLocks/>
              </p:cNvSpPr>
              <p:nvPr/>
            </p:nvSpPr>
            <p:spPr bwMode="auto">
              <a:xfrm>
                <a:off x="3331" y="3108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0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6 h 107"/>
                  <a:gd name="T12" fmla="*/ 15 w 69"/>
                  <a:gd name="T13" fmla="*/ 101 h 107"/>
                  <a:gd name="T14" fmla="*/ 31 w 69"/>
                  <a:gd name="T15" fmla="*/ 107 h 107"/>
                  <a:gd name="T16" fmla="*/ 41 w 69"/>
                  <a:gd name="T17" fmla="*/ 107 h 107"/>
                  <a:gd name="T18" fmla="*/ 56 w 69"/>
                  <a:gd name="T19" fmla="*/ 101 h 107"/>
                  <a:gd name="T20" fmla="*/ 66 w 69"/>
                  <a:gd name="T21" fmla="*/ 86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0 h 107"/>
                  <a:gd name="T28" fmla="*/ 56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8" name="Freeform 53"/>
              <p:cNvSpPr>
                <a:spLocks/>
              </p:cNvSpPr>
              <p:nvPr/>
            </p:nvSpPr>
            <p:spPr bwMode="auto">
              <a:xfrm>
                <a:off x="3336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9" name="Freeform 54"/>
              <p:cNvSpPr>
                <a:spLocks/>
              </p:cNvSpPr>
              <p:nvPr/>
            </p:nvSpPr>
            <p:spPr bwMode="auto">
              <a:xfrm>
                <a:off x="3387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3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3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3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3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0" name="Freeform 55"/>
              <p:cNvSpPr>
                <a:spLocks/>
              </p:cNvSpPr>
              <p:nvPr/>
            </p:nvSpPr>
            <p:spPr bwMode="auto">
              <a:xfrm>
                <a:off x="3341" y="3108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0 h 107"/>
                  <a:gd name="T8" fmla="*/ 0 w 21"/>
                  <a:gd name="T9" fmla="*/ 66 h 107"/>
                  <a:gd name="T10" fmla="*/ 5 w 21"/>
                  <a:gd name="T11" fmla="*/ 91 h 107"/>
                  <a:gd name="T12" fmla="*/ 11 w 21"/>
                  <a:gd name="T13" fmla="*/ 101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" name="Freeform 56"/>
              <p:cNvSpPr>
                <a:spLocks/>
              </p:cNvSpPr>
              <p:nvPr/>
            </p:nvSpPr>
            <p:spPr bwMode="auto">
              <a:xfrm>
                <a:off x="3372" y="3108"/>
                <a:ext cx="18" cy="107"/>
              </a:xfrm>
              <a:custGeom>
                <a:avLst/>
                <a:gdLst>
                  <a:gd name="T0" fmla="*/ 0 w 18"/>
                  <a:gd name="T1" fmla="*/ 107 h 107"/>
                  <a:gd name="T2" fmla="*/ 10 w 18"/>
                  <a:gd name="T3" fmla="*/ 101 h 107"/>
                  <a:gd name="T4" fmla="*/ 15 w 18"/>
                  <a:gd name="T5" fmla="*/ 91 h 107"/>
                  <a:gd name="T6" fmla="*/ 18 w 18"/>
                  <a:gd name="T7" fmla="*/ 66 h 107"/>
                  <a:gd name="T8" fmla="*/ 18 w 18"/>
                  <a:gd name="T9" fmla="*/ 40 h 107"/>
                  <a:gd name="T10" fmla="*/ 15 w 18"/>
                  <a:gd name="T11" fmla="*/ 15 h 107"/>
                  <a:gd name="T12" fmla="*/ 10 w 18"/>
                  <a:gd name="T13" fmla="*/ 5 h 107"/>
                  <a:gd name="T14" fmla="*/ 0 w 18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18" y="66"/>
                    </a:lnTo>
                    <a:lnTo>
                      <a:pt x="18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" name="Freeform 57"/>
              <p:cNvSpPr>
                <a:spLocks/>
              </p:cNvSpPr>
              <p:nvPr/>
            </p:nvSpPr>
            <p:spPr bwMode="auto">
              <a:xfrm>
                <a:off x="3435" y="3199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0 w 16"/>
                  <a:gd name="T3" fmla="*/ 5 h 16"/>
                  <a:gd name="T4" fmla="*/ 0 w 16"/>
                  <a:gd name="T5" fmla="*/ 10 h 16"/>
                  <a:gd name="T6" fmla="*/ 6 w 16"/>
                  <a:gd name="T7" fmla="*/ 16 h 16"/>
                  <a:gd name="T8" fmla="*/ 11 w 16"/>
                  <a:gd name="T9" fmla="*/ 16 h 16"/>
                  <a:gd name="T10" fmla="*/ 16 w 16"/>
                  <a:gd name="T11" fmla="*/ 10 h 16"/>
                  <a:gd name="T12" fmla="*/ 16 w 16"/>
                  <a:gd name="T13" fmla="*/ 5 h 16"/>
                  <a:gd name="T14" fmla="*/ 11 w 16"/>
                  <a:gd name="T15" fmla="*/ 0 h 16"/>
                  <a:gd name="T16" fmla="*/ 6 w 16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6" y="16"/>
                    </a:lnTo>
                    <a:lnTo>
                      <a:pt x="11" y="16"/>
                    </a:lnTo>
                    <a:lnTo>
                      <a:pt x="16" y="10"/>
                    </a:lnTo>
                    <a:lnTo>
                      <a:pt x="16" y="5"/>
                    </a:lnTo>
                    <a:lnTo>
                      <a:pt x="11" y="0"/>
                    </a:lnTo>
                    <a:lnTo>
                      <a:pt x="6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" name="Rectangle 58"/>
              <p:cNvSpPr>
                <a:spLocks noChangeArrowheads="1"/>
              </p:cNvSpPr>
              <p:nvPr/>
            </p:nvSpPr>
            <p:spPr bwMode="auto">
              <a:xfrm>
                <a:off x="3441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" name="Rectangle 59"/>
              <p:cNvSpPr>
                <a:spLocks noChangeArrowheads="1"/>
              </p:cNvSpPr>
              <p:nvPr/>
            </p:nvSpPr>
            <p:spPr bwMode="auto">
              <a:xfrm>
                <a:off x="3542" y="3123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" name="Freeform 60"/>
              <p:cNvSpPr>
                <a:spLocks/>
              </p:cNvSpPr>
              <p:nvPr/>
            </p:nvSpPr>
            <p:spPr bwMode="auto">
              <a:xfrm>
                <a:off x="3486" y="3108"/>
                <a:ext cx="71" cy="107"/>
              </a:xfrm>
              <a:custGeom>
                <a:avLst/>
                <a:gdLst>
                  <a:gd name="T0" fmla="*/ 61 w 71"/>
                  <a:gd name="T1" fmla="*/ 10 h 107"/>
                  <a:gd name="T2" fmla="*/ 56 w 71"/>
                  <a:gd name="T3" fmla="*/ 10 h 107"/>
                  <a:gd name="T4" fmla="*/ 51 w 71"/>
                  <a:gd name="T5" fmla="*/ 15 h 107"/>
                  <a:gd name="T6" fmla="*/ 51 w 71"/>
                  <a:gd name="T7" fmla="*/ 20 h 107"/>
                  <a:gd name="T8" fmla="*/ 56 w 71"/>
                  <a:gd name="T9" fmla="*/ 25 h 107"/>
                  <a:gd name="T10" fmla="*/ 61 w 71"/>
                  <a:gd name="T11" fmla="*/ 25 h 107"/>
                  <a:gd name="T12" fmla="*/ 66 w 71"/>
                  <a:gd name="T13" fmla="*/ 20 h 107"/>
                  <a:gd name="T14" fmla="*/ 66 w 71"/>
                  <a:gd name="T15" fmla="*/ 15 h 107"/>
                  <a:gd name="T16" fmla="*/ 61 w 71"/>
                  <a:gd name="T17" fmla="*/ 5 h 107"/>
                  <a:gd name="T18" fmla="*/ 51 w 71"/>
                  <a:gd name="T19" fmla="*/ 0 h 107"/>
                  <a:gd name="T20" fmla="*/ 36 w 71"/>
                  <a:gd name="T21" fmla="*/ 0 h 107"/>
                  <a:gd name="T22" fmla="*/ 21 w 71"/>
                  <a:gd name="T23" fmla="*/ 5 h 107"/>
                  <a:gd name="T24" fmla="*/ 10 w 71"/>
                  <a:gd name="T25" fmla="*/ 15 h 107"/>
                  <a:gd name="T26" fmla="*/ 5 w 71"/>
                  <a:gd name="T27" fmla="*/ 25 h 107"/>
                  <a:gd name="T28" fmla="*/ 0 w 71"/>
                  <a:gd name="T29" fmla="*/ 46 h 107"/>
                  <a:gd name="T30" fmla="*/ 0 w 71"/>
                  <a:gd name="T31" fmla="*/ 76 h 107"/>
                  <a:gd name="T32" fmla="*/ 5 w 71"/>
                  <a:gd name="T33" fmla="*/ 91 h 107"/>
                  <a:gd name="T34" fmla="*/ 16 w 71"/>
                  <a:gd name="T35" fmla="*/ 101 h 107"/>
                  <a:gd name="T36" fmla="*/ 31 w 71"/>
                  <a:gd name="T37" fmla="*/ 107 h 107"/>
                  <a:gd name="T38" fmla="*/ 41 w 71"/>
                  <a:gd name="T39" fmla="*/ 107 h 107"/>
                  <a:gd name="T40" fmla="*/ 56 w 71"/>
                  <a:gd name="T41" fmla="*/ 101 h 107"/>
                  <a:gd name="T42" fmla="*/ 66 w 71"/>
                  <a:gd name="T43" fmla="*/ 91 h 107"/>
                  <a:gd name="T44" fmla="*/ 71 w 71"/>
                  <a:gd name="T45" fmla="*/ 76 h 107"/>
                  <a:gd name="T46" fmla="*/ 71 w 71"/>
                  <a:gd name="T47" fmla="*/ 71 h 107"/>
                  <a:gd name="T48" fmla="*/ 66 w 71"/>
                  <a:gd name="T49" fmla="*/ 56 h 107"/>
                  <a:gd name="T50" fmla="*/ 56 w 71"/>
                  <a:gd name="T51" fmla="*/ 46 h 107"/>
                  <a:gd name="T52" fmla="*/ 41 w 71"/>
                  <a:gd name="T53" fmla="*/ 40 h 107"/>
                  <a:gd name="T54" fmla="*/ 31 w 71"/>
                  <a:gd name="T55" fmla="*/ 40 h 107"/>
                  <a:gd name="T56" fmla="*/ 21 w 71"/>
                  <a:gd name="T57" fmla="*/ 46 h 107"/>
                  <a:gd name="T58" fmla="*/ 16 w 71"/>
                  <a:gd name="T59" fmla="*/ 51 h 107"/>
                  <a:gd name="T60" fmla="*/ 10 w 71"/>
                  <a:gd name="T61" fmla="*/ 6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71" h="107">
                    <a:moveTo>
                      <a:pt x="61" y="10"/>
                    </a:moveTo>
                    <a:lnTo>
                      <a:pt x="56" y="10"/>
                    </a:lnTo>
                    <a:lnTo>
                      <a:pt x="51" y="15"/>
                    </a:lnTo>
                    <a:lnTo>
                      <a:pt x="51" y="20"/>
                    </a:lnTo>
                    <a:lnTo>
                      <a:pt x="56" y="25"/>
                    </a:lnTo>
                    <a:lnTo>
                      <a:pt x="61" y="25"/>
                    </a:lnTo>
                    <a:lnTo>
                      <a:pt x="66" y="20"/>
                    </a:lnTo>
                    <a:lnTo>
                      <a:pt x="66" y="15"/>
                    </a:lnTo>
                    <a:lnTo>
                      <a:pt x="61" y="5"/>
                    </a:lnTo>
                    <a:lnTo>
                      <a:pt x="51" y="0"/>
                    </a:lnTo>
                    <a:lnTo>
                      <a:pt x="36" y="0"/>
                    </a:lnTo>
                    <a:lnTo>
                      <a:pt x="21" y="5"/>
                    </a:lnTo>
                    <a:lnTo>
                      <a:pt x="10" y="15"/>
                    </a:lnTo>
                    <a:lnTo>
                      <a:pt x="5" y="25"/>
                    </a:lnTo>
                    <a:lnTo>
                      <a:pt x="0" y="46"/>
                    </a:lnTo>
                    <a:lnTo>
                      <a:pt x="0" y="76"/>
                    </a:lnTo>
                    <a:lnTo>
                      <a:pt x="5" y="91"/>
                    </a:lnTo>
                    <a:lnTo>
                      <a:pt x="16" y="101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91"/>
                    </a:lnTo>
                    <a:lnTo>
                      <a:pt x="71" y="76"/>
                    </a:lnTo>
                    <a:lnTo>
                      <a:pt x="71" y="71"/>
                    </a:lnTo>
                    <a:lnTo>
                      <a:pt x="66" y="56"/>
                    </a:lnTo>
                    <a:lnTo>
                      <a:pt x="56" y="46"/>
                    </a:lnTo>
                    <a:lnTo>
                      <a:pt x="41" y="40"/>
                    </a:lnTo>
                    <a:lnTo>
                      <a:pt x="31" y="40"/>
                    </a:lnTo>
                    <a:lnTo>
                      <a:pt x="21" y="46"/>
                    </a:lnTo>
                    <a:lnTo>
                      <a:pt x="16" y="51"/>
                    </a:lnTo>
                    <a:lnTo>
                      <a:pt x="1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" name="Freeform 61"/>
              <p:cNvSpPr>
                <a:spLocks/>
              </p:cNvSpPr>
              <p:nvPr/>
            </p:nvSpPr>
            <p:spPr bwMode="auto">
              <a:xfrm>
                <a:off x="3491" y="3123"/>
                <a:ext cx="11" cy="81"/>
              </a:xfrm>
              <a:custGeom>
                <a:avLst/>
                <a:gdLst>
                  <a:gd name="T0" fmla="*/ 11 w 11"/>
                  <a:gd name="T1" fmla="*/ 0 h 81"/>
                  <a:gd name="T2" fmla="*/ 5 w 11"/>
                  <a:gd name="T3" fmla="*/ 10 h 81"/>
                  <a:gd name="T4" fmla="*/ 0 w 11"/>
                  <a:gd name="T5" fmla="*/ 31 h 81"/>
                  <a:gd name="T6" fmla="*/ 0 w 11"/>
                  <a:gd name="T7" fmla="*/ 61 h 81"/>
                  <a:gd name="T8" fmla="*/ 5 w 11"/>
                  <a:gd name="T9" fmla="*/ 76 h 81"/>
                  <a:gd name="T10" fmla="*/ 11 w 11"/>
                  <a:gd name="T11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1">
                    <a:moveTo>
                      <a:pt x="11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61"/>
                    </a:lnTo>
                    <a:lnTo>
                      <a:pt x="5" y="76"/>
                    </a:lnTo>
                    <a:lnTo>
                      <a:pt x="11" y="8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" name="Freeform 62"/>
              <p:cNvSpPr>
                <a:spLocks/>
              </p:cNvSpPr>
              <p:nvPr/>
            </p:nvSpPr>
            <p:spPr bwMode="auto">
              <a:xfrm>
                <a:off x="3547" y="3164"/>
                <a:ext cx="5" cy="35"/>
              </a:xfrm>
              <a:custGeom>
                <a:avLst/>
                <a:gdLst>
                  <a:gd name="T0" fmla="*/ 0 w 5"/>
                  <a:gd name="T1" fmla="*/ 35 h 35"/>
                  <a:gd name="T2" fmla="*/ 5 w 5"/>
                  <a:gd name="T3" fmla="*/ 25 h 35"/>
                  <a:gd name="T4" fmla="*/ 5 w 5"/>
                  <a:gd name="T5" fmla="*/ 10 h 35"/>
                  <a:gd name="T6" fmla="*/ 0 w 5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0" y="35"/>
                    </a:moveTo>
                    <a:lnTo>
                      <a:pt x="5" y="25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" name="Freeform 63"/>
              <p:cNvSpPr>
                <a:spLocks/>
              </p:cNvSpPr>
              <p:nvPr/>
            </p:nvSpPr>
            <p:spPr bwMode="auto">
              <a:xfrm>
                <a:off x="3496" y="3108"/>
                <a:ext cx="26" cy="107"/>
              </a:xfrm>
              <a:custGeom>
                <a:avLst/>
                <a:gdLst>
                  <a:gd name="T0" fmla="*/ 26 w 26"/>
                  <a:gd name="T1" fmla="*/ 0 h 107"/>
                  <a:gd name="T2" fmla="*/ 16 w 26"/>
                  <a:gd name="T3" fmla="*/ 5 h 107"/>
                  <a:gd name="T4" fmla="*/ 11 w 26"/>
                  <a:gd name="T5" fmla="*/ 10 h 107"/>
                  <a:gd name="T6" fmla="*/ 6 w 26"/>
                  <a:gd name="T7" fmla="*/ 20 h 107"/>
                  <a:gd name="T8" fmla="*/ 0 w 26"/>
                  <a:gd name="T9" fmla="*/ 40 h 107"/>
                  <a:gd name="T10" fmla="*/ 0 w 26"/>
                  <a:gd name="T11" fmla="*/ 76 h 107"/>
                  <a:gd name="T12" fmla="*/ 6 w 26"/>
                  <a:gd name="T13" fmla="*/ 91 h 107"/>
                  <a:gd name="T14" fmla="*/ 11 w 26"/>
                  <a:gd name="T15" fmla="*/ 101 h 107"/>
                  <a:gd name="T16" fmla="*/ 21 w 26"/>
                  <a:gd name="T17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107">
                    <a:moveTo>
                      <a:pt x="26" y="0"/>
                    </a:moveTo>
                    <a:lnTo>
                      <a:pt x="16" y="5"/>
                    </a:lnTo>
                    <a:lnTo>
                      <a:pt x="11" y="10"/>
                    </a:lnTo>
                    <a:lnTo>
                      <a:pt x="6" y="20"/>
                    </a:lnTo>
                    <a:lnTo>
                      <a:pt x="0" y="40"/>
                    </a:lnTo>
                    <a:lnTo>
                      <a:pt x="0" y="7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" name="Freeform 64"/>
              <p:cNvSpPr>
                <a:spLocks/>
              </p:cNvSpPr>
              <p:nvPr/>
            </p:nvSpPr>
            <p:spPr bwMode="auto">
              <a:xfrm>
                <a:off x="3527" y="3148"/>
                <a:ext cx="20" cy="67"/>
              </a:xfrm>
              <a:custGeom>
                <a:avLst/>
                <a:gdLst>
                  <a:gd name="T0" fmla="*/ 0 w 20"/>
                  <a:gd name="T1" fmla="*/ 67 h 67"/>
                  <a:gd name="T2" fmla="*/ 10 w 20"/>
                  <a:gd name="T3" fmla="*/ 61 h 67"/>
                  <a:gd name="T4" fmla="*/ 15 w 20"/>
                  <a:gd name="T5" fmla="*/ 56 h 67"/>
                  <a:gd name="T6" fmla="*/ 20 w 20"/>
                  <a:gd name="T7" fmla="*/ 41 h 67"/>
                  <a:gd name="T8" fmla="*/ 20 w 20"/>
                  <a:gd name="T9" fmla="*/ 26 h 67"/>
                  <a:gd name="T10" fmla="*/ 15 w 20"/>
                  <a:gd name="T11" fmla="*/ 11 h 67"/>
                  <a:gd name="T12" fmla="*/ 10 w 20"/>
                  <a:gd name="T13" fmla="*/ 6 h 67"/>
                  <a:gd name="T14" fmla="*/ 0 w 2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67">
                    <a:moveTo>
                      <a:pt x="0" y="67"/>
                    </a:moveTo>
                    <a:lnTo>
                      <a:pt x="10" y="61"/>
                    </a:lnTo>
                    <a:lnTo>
                      <a:pt x="15" y="56"/>
                    </a:lnTo>
                    <a:lnTo>
                      <a:pt x="20" y="41"/>
                    </a:lnTo>
                    <a:lnTo>
                      <a:pt x="20" y="26"/>
                    </a:lnTo>
                    <a:lnTo>
                      <a:pt x="15" y="11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" name="Line 65"/>
              <p:cNvSpPr>
                <a:spLocks noChangeShapeType="1"/>
              </p:cNvSpPr>
              <p:nvPr/>
            </p:nvSpPr>
            <p:spPr bwMode="auto">
              <a:xfrm flipV="1">
                <a:off x="4218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1" name="Freeform 66"/>
              <p:cNvSpPr>
                <a:spLocks/>
              </p:cNvSpPr>
              <p:nvPr/>
            </p:nvSpPr>
            <p:spPr bwMode="auto">
              <a:xfrm>
                <a:off x="4104" y="3108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8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8 w 71"/>
                  <a:gd name="T11" fmla="*/ 86 h 107"/>
                  <a:gd name="T12" fmla="*/ 15 w 71"/>
                  <a:gd name="T13" fmla="*/ 101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1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8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8" y="86"/>
                    </a:lnTo>
                    <a:lnTo>
                      <a:pt x="15" y="101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2" name="Freeform 67"/>
              <p:cNvSpPr>
                <a:spLocks/>
              </p:cNvSpPr>
              <p:nvPr/>
            </p:nvSpPr>
            <p:spPr bwMode="auto">
              <a:xfrm>
                <a:off x="4112" y="3118"/>
                <a:ext cx="7" cy="86"/>
              </a:xfrm>
              <a:custGeom>
                <a:avLst/>
                <a:gdLst>
                  <a:gd name="T0" fmla="*/ 7 w 7"/>
                  <a:gd name="T1" fmla="*/ 0 h 86"/>
                  <a:gd name="T2" fmla="*/ 2 w 7"/>
                  <a:gd name="T3" fmla="*/ 10 h 86"/>
                  <a:gd name="T4" fmla="*/ 0 w 7"/>
                  <a:gd name="T5" fmla="*/ 30 h 86"/>
                  <a:gd name="T6" fmla="*/ 0 w 7"/>
                  <a:gd name="T7" fmla="*/ 56 h 86"/>
                  <a:gd name="T8" fmla="*/ 2 w 7"/>
                  <a:gd name="T9" fmla="*/ 76 h 86"/>
                  <a:gd name="T10" fmla="*/ 7 w 7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86">
                    <a:moveTo>
                      <a:pt x="7" y="0"/>
                    </a:moveTo>
                    <a:lnTo>
                      <a:pt x="2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2" y="76"/>
                    </a:lnTo>
                    <a:lnTo>
                      <a:pt x="7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3" name="Freeform 68"/>
              <p:cNvSpPr>
                <a:spLocks/>
              </p:cNvSpPr>
              <p:nvPr/>
            </p:nvSpPr>
            <p:spPr bwMode="auto">
              <a:xfrm>
                <a:off x="4160" y="3118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4" name="Freeform 69"/>
              <p:cNvSpPr>
                <a:spLocks/>
              </p:cNvSpPr>
              <p:nvPr/>
            </p:nvSpPr>
            <p:spPr bwMode="auto">
              <a:xfrm>
                <a:off x="4114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3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3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3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3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5" name="Freeform 70"/>
              <p:cNvSpPr>
                <a:spLocks/>
              </p:cNvSpPr>
              <p:nvPr/>
            </p:nvSpPr>
            <p:spPr bwMode="auto">
              <a:xfrm>
                <a:off x="4145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6" name="Freeform 71"/>
              <p:cNvSpPr>
                <a:spLocks/>
              </p:cNvSpPr>
              <p:nvPr/>
            </p:nvSpPr>
            <p:spPr bwMode="auto">
              <a:xfrm>
                <a:off x="4211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" name="Rectangle 72"/>
              <p:cNvSpPr>
                <a:spLocks noChangeArrowheads="1"/>
              </p:cNvSpPr>
              <p:nvPr/>
            </p:nvSpPr>
            <p:spPr bwMode="auto">
              <a:xfrm>
                <a:off x="4216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8" name="Freeform 73"/>
              <p:cNvSpPr>
                <a:spLocks/>
              </p:cNvSpPr>
              <p:nvPr/>
            </p:nvSpPr>
            <p:spPr bwMode="auto">
              <a:xfrm>
                <a:off x="4267" y="3108"/>
                <a:ext cx="61" cy="46"/>
              </a:xfrm>
              <a:custGeom>
                <a:avLst/>
                <a:gdLst>
                  <a:gd name="T0" fmla="*/ 20 w 61"/>
                  <a:gd name="T1" fmla="*/ 0 h 46"/>
                  <a:gd name="T2" fmla="*/ 5 w 61"/>
                  <a:gd name="T3" fmla="*/ 5 h 46"/>
                  <a:gd name="T4" fmla="*/ 0 w 61"/>
                  <a:gd name="T5" fmla="*/ 15 h 46"/>
                  <a:gd name="T6" fmla="*/ 0 w 61"/>
                  <a:gd name="T7" fmla="*/ 30 h 46"/>
                  <a:gd name="T8" fmla="*/ 5 w 61"/>
                  <a:gd name="T9" fmla="*/ 40 h 46"/>
                  <a:gd name="T10" fmla="*/ 20 w 61"/>
                  <a:gd name="T11" fmla="*/ 46 h 46"/>
                  <a:gd name="T12" fmla="*/ 40 w 61"/>
                  <a:gd name="T13" fmla="*/ 46 h 46"/>
                  <a:gd name="T14" fmla="*/ 56 w 61"/>
                  <a:gd name="T15" fmla="*/ 40 h 46"/>
                  <a:gd name="T16" fmla="*/ 61 w 61"/>
                  <a:gd name="T17" fmla="*/ 30 h 46"/>
                  <a:gd name="T18" fmla="*/ 61 w 61"/>
                  <a:gd name="T19" fmla="*/ 15 h 46"/>
                  <a:gd name="T20" fmla="*/ 56 w 61"/>
                  <a:gd name="T21" fmla="*/ 5 h 46"/>
                  <a:gd name="T22" fmla="*/ 40 w 61"/>
                  <a:gd name="T23" fmla="*/ 0 h 46"/>
                  <a:gd name="T24" fmla="*/ 20 w 61"/>
                  <a:gd name="T2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1" h="46">
                    <a:moveTo>
                      <a:pt x="2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30"/>
                    </a:lnTo>
                    <a:lnTo>
                      <a:pt x="5" y="40"/>
                    </a:lnTo>
                    <a:lnTo>
                      <a:pt x="20" y="46"/>
                    </a:lnTo>
                    <a:lnTo>
                      <a:pt x="40" y="46"/>
                    </a:lnTo>
                    <a:lnTo>
                      <a:pt x="56" y="40"/>
                    </a:lnTo>
                    <a:lnTo>
                      <a:pt x="61" y="30"/>
                    </a:lnTo>
                    <a:lnTo>
                      <a:pt x="61" y="15"/>
                    </a:lnTo>
                    <a:lnTo>
                      <a:pt x="56" y="5"/>
                    </a:lnTo>
                    <a:lnTo>
                      <a:pt x="40" y="0"/>
                    </a:lnTo>
                    <a:lnTo>
                      <a:pt x="2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9" name="Freeform 74"/>
              <p:cNvSpPr>
                <a:spLocks/>
              </p:cNvSpPr>
              <p:nvPr/>
            </p:nvSpPr>
            <p:spPr bwMode="auto">
              <a:xfrm>
                <a:off x="4272" y="3113"/>
                <a:ext cx="5" cy="35"/>
              </a:xfrm>
              <a:custGeom>
                <a:avLst/>
                <a:gdLst>
                  <a:gd name="T0" fmla="*/ 5 w 5"/>
                  <a:gd name="T1" fmla="*/ 0 h 35"/>
                  <a:gd name="T2" fmla="*/ 0 w 5"/>
                  <a:gd name="T3" fmla="*/ 10 h 35"/>
                  <a:gd name="T4" fmla="*/ 0 w 5"/>
                  <a:gd name="T5" fmla="*/ 25 h 35"/>
                  <a:gd name="T6" fmla="*/ 5 w 5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5" y="0"/>
                    </a:moveTo>
                    <a:lnTo>
                      <a:pt x="0" y="10"/>
                    </a:lnTo>
                    <a:lnTo>
                      <a:pt x="0" y="25"/>
                    </a:lnTo>
                    <a:lnTo>
                      <a:pt x="5" y="3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0" name="Freeform 75"/>
              <p:cNvSpPr>
                <a:spLocks/>
              </p:cNvSpPr>
              <p:nvPr/>
            </p:nvSpPr>
            <p:spPr bwMode="auto">
              <a:xfrm>
                <a:off x="4318" y="3113"/>
                <a:ext cx="5" cy="35"/>
              </a:xfrm>
              <a:custGeom>
                <a:avLst/>
                <a:gdLst>
                  <a:gd name="T0" fmla="*/ 0 w 5"/>
                  <a:gd name="T1" fmla="*/ 35 h 35"/>
                  <a:gd name="T2" fmla="*/ 5 w 5"/>
                  <a:gd name="T3" fmla="*/ 25 h 35"/>
                  <a:gd name="T4" fmla="*/ 5 w 5"/>
                  <a:gd name="T5" fmla="*/ 10 h 35"/>
                  <a:gd name="T6" fmla="*/ 0 w 5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5">
                    <a:moveTo>
                      <a:pt x="0" y="35"/>
                    </a:moveTo>
                    <a:lnTo>
                      <a:pt x="5" y="25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1" name="Freeform 76"/>
              <p:cNvSpPr>
                <a:spLocks/>
              </p:cNvSpPr>
              <p:nvPr/>
            </p:nvSpPr>
            <p:spPr bwMode="auto">
              <a:xfrm>
                <a:off x="4277" y="3108"/>
                <a:ext cx="10" cy="46"/>
              </a:xfrm>
              <a:custGeom>
                <a:avLst/>
                <a:gdLst>
                  <a:gd name="T0" fmla="*/ 10 w 10"/>
                  <a:gd name="T1" fmla="*/ 0 h 46"/>
                  <a:gd name="T2" fmla="*/ 5 w 10"/>
                  <a:gd name="T3" fmla="*/ 5 h 46"/>
                  <a:gd name="T4" fmla="*/ 0 w 10"/>
                  <a:gd name="T5" fmla="*/ 15 h 46"/>
                  <a:gd name="T6" fmla="*/ 0 w 10"/>
                  <a:gd name="T7" fmla="*/ 30 h 46"/>
                  <a:gd name="T8" fmla="*/ 5 w 10"/>
                  <a:gd name="T9" fmla="*/ 40 h 46"/>
                  <a:gd name="T10" fmla="*/ 10 w 10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46">
                    <a:moveTo>
                      <a:pt x="1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30"/>
                    </a:lnTo>
                    <a:lnTo>
                      <a:pt x="5" y="40"/>
                    </a:lnTo>
                    <a:lnTo>
                      <a:pt x="10" y="4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" name="Freeform 77"/>
              <p:cNvSpPr>
                <a:spLocks/>
              </p:cNvSpPr>
              <p:nvPr/>
            </p:nvSpPr>
            <p:spPr bwMode="auto">
              <a:xfrm>
                <a:off x="4307" y="3108"/>
                <a:ext cx="11" cy="46"/>
              </a:xfrm>
              <a:custGeom>
                <a:avLst/>
                <a:gdLst>
                  <a:gd name="T0" fmla="*/ 0 w 11"/>
                  <a:gd name="T1" fmla="*/ 46 h 46"/>
                  <a:gd name="T2" fmla="*/ 5 w 11"/>
                  <a:gd name="T3" fmla="*/ 40 h 46"/>
                  <a:gd name="T4" fmla="*/ 11 w 11"/>
                  <a:gd name="T5" fmla="*/ 30 h 46"/>
                  <a:gd name="T6" fmla="*/ 11 w 11"/>
                  <a:gd name="T7" fmla="*/ 15 h 46"/>
                  <a:gd name="T8" fmla="*/ 5 w 11"/>
                  <a:gd name="T9" fmla="*/ 5 h 46"/>
                  <a:gd name="T10" fmla="*/ 0 w 11"/>
                  <a:gd name="T1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46">
                    <a:moveTo>
                      <a:pt x="0" y="46"/>
                    </a:moveTo>
                    <a:lnTo>
                      <a:pt x="5" y="40"/>
                    </a:lnTo>
                    <a:lnTo>
                      <a:pt x="11" y="30"/>
                    </a:lnTo>
                    <a:lnTo>
                      <a:pt x="11" y="15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" name="Freeform 78"/>
              <p:cNvSpPr>
                <a:spLocks/>
              </p:cNvSpPr>
              <p:nvPr/>
            </p:nvSpPr>
            <p:spPr bwMode="auto">
              <a:xfrm>
                <a:off x="4262" y="3154"/>
                <a:ext cx="71" cy="61"/>
              </a:xfrm>
              <a:custGeom>
                <a:avLst/>
                <a:gdLst>
                  <a:gd name="T0" fmla="*/ 25 w 71"/>
                  <a:gd name="T1" fmla="*/ 0 h 61"/>
                  <a:gd name="T2" fmla="*/ 10 w 71"/>
                  <a:gd name="T3" fmla="*/ 5 h 61"/>
                  <a:gd name="T4" fmla="*/ 5 w 71"/>
                  <a:gd name="T5" fmla="*/ 10 h 61"/>
                  <a:gd name="T6" fmla="*/ 0 w 71"/>
                  <a:gd name="T7" fmla="*/ 20 h 61"/>
                  <a:gd name="T8" fmla="*/ 0 w 71"/>
                  <a:gd name="T9" fmla="*/ 40 h 61"/>
                  <a:gd name="T10" fmla="*/ 5 w 71"/>
                  <a:gd name="T11" fmla="*/ 50 h 61"/>
                  <a:gd name="T12" fmla="*/ 10 w 71"/>
                  <a:gd name="T13" fmla="*/ 55 h 61"/>
                  <a:gd name="T14" fmla="*/ 25 w 71"/>
                  <a:gd name="T15" fmla="*/ 61 h 61"/>
                  <a:gd name="T16" fmla="*/ 45 w 71"/>
                  <a:gd name="T17" fmla="*/ 61 h 61"/>
                  <a:gd name="T18" fmla="*/ 61 w 71"/>
                  <a:gd name="T19" fmla="*/ 55 h 61"/>
                  <a:gd name="T20" fmla="*/ 66 w 71"/>
                  <a:gd name="T21" fmla="*/ 50 h 61"/>
                  <a:gd name="T22" fmla="*/ 71 w 71"/>
                  <a:gd name="T23" fmla="*/ 40 h 61"/>
                  <a:gd name="T24" fmla="*/ 71 w 71"/>
                  <a:gd name="T25" fmla="*/ 20 h 61"/>
                  <a:gd name="T26" fmla="*/ 66 w 71"/>
                  <a:gd name="T27" fmla="*/ 10 h 61"/>
                  <a:gd name="T28" fmla="*/ 61 w 71"/>
                  <a:gd name="T29" fmla="*/ 5 h 61"/>
                  <a:gd name="T30" fmla="*/ 45 w 71"/>
                  <a:gd name="T3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1" h="61">
                    <a:moveTo>
                      <a:pt x="25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5" y="50"/>
                    </a:lnTo>
                    <a:lnTo>
                      <a:pt x="10" y="55"/>
                    </a:lnTo>
                    <a:lnTo>
                      <a:pt x="25" y="61"/>
                    </a:lnTo>
                    <a:lnTo>
                      <a:pt x="45" y="61"/>
                    </a:lnTo>
                    <a:lnTo>
                      <a:pt x="61" y="55"/>
                    </a:lnTo>
                    <a:lnTo>
                      <a:pt x="66" y="50"/>
                    </a:lnTo>
                    <a:lnTo>
                      <a:pt x="71" y="40"/>
                    </a:lnTo>
                    <a:lnTo>
                      <a:pt x="71" y="20"/>
                    </a:lnTo>
                    <a:lnTo>
                      <a:pt x="66" y="10"/>
                    </a:lnTo>
                    <a:lnTo>
                      <a:pt x="61" y="5"/>
                    </a:lnTo>
                    <a:lnTo>
                      <a:pt x="4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" name="Freeform 79"/>
              <p:cNvSpPr>
                <a:spLocks/>
              </p:cNvSpPr>
              <p:nvPr/>
            </p:nvSpPr>
            <p:spPr bwMode="auto">
              <a:xfrm>
                <a:off x="4267" y="3164"/>
                <a:ext cx="5" cy="40"/>
              </a:xfrm>
              <a:custGeom>
                <a:avLst/>
                <a:gdLst>
                  <a:gd name="T0" fmla="*/ 5 w 5"/>
                  <a:gd name="T1" fmla="*/ 0 h 40"/>
                  <a:gd name="T2" fmla="*/ 0 w 5"/>
                  <a:gd name="T3" fmla="*/ 10 h 40"/>
                  <a:gd name="T4" fmla="*/ 0 w 5"/>
                  <a:gd name="T5" fmla="*/ 30 h 40"/>
                  <a:gd name="T6" fmla="*/ 5 w 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5" y="0"/>
                    </a:moveTo>
                    <a:lnTo>
                      <a:pt x="0" y="10"/>
                    </a:lnTo>
                    <a:lnTo>
                      <a:pt x="0" y="30"/>
                    </a:lnTo>
                    <a:lnTo>
                      <a:pt x="5" y="4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" name="Freeform 80"/>
              <p:cNvSpPr>
                <a:spLocks/>
              </p:cNvSpPr>
              <p:nvPr/>
            </p:nvSpPr>
            <p:spPr bwMode="auto">
              <a:xfrm>
                <a:off x="4323" y="3164"/>
                <a:ext cx="5" cy="40"/>
              </a:xfrm>
              <a:custGeom>
                <a:avLst/>
                <a:gdLst>
                  <a:gd name="T0" fmla="*/ 0 w 5"/>
                  <a:gd name="T1" fmla="*/ 40 h 40"/>
                  <a:gd name="T2" fmla="*/ 5 w 5"/>
                  <a:gd name="T3" fmla="*/ 30 h 40"/>
                  <a:gd name="T4" fmla="*/ 5 w 5"/>
                  <a:gd name="T5" fmla="*/ 10 h 40"/>
                  <a:gd name="T6" fmla="*/ 0 w 5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40"/>
                    </a:moveTo>
                    <a:lnTo>
                      <a:pt x="5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" name="Freeform 81"/>
              <p:cNvSpPr>
                <a:spLocks/>
              </p:cNvSpPr>
              <p:nvPr/>
            </p:nvSpPr>
            <p:spPr bwMode="auto">
              <a:xfrm>
                <a:off x="4272" y="3154"/>
                <a:ext cx="15" cy="61"/>
              </a:xfrm>
              <a:custGeom>
                <a:avLst/>
                <a:gdLst>
                  <a:gd name="T0" fmla="*/ 15 w 15"/>
                  <a:gd name="T1" fmla="*/ 0 h 61"/>
                  <a:gd name="T2" fmla="*/ 5 w 15"/>
                  <a:gd name="T3" fmla="*/ 5 h 61"/>
                  <a:gd name="T4" fmla="*/ 0 w 15"/>
                  <a:gd name="T5" fmla="*/ 20 h 61"/>
                  <a:gd name="T6" fmla="*/ 0 w 15"/>
                  <a:gd name="T7" fmla="*/ 40 h 61"/>
                  <a:gd name="T8" fmla="*/ 5 w 15"/>
                  <a:gd name="T9" fmla="*/ 55 h 61"/>
                  <a:gd name="T10" fmla="*/ 15 w 15"/>
                  <a:gd name="T11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61">
                    <a:moveTo>
                      <a:pt x="15" y="0"/>
                    </a:moveTo>
                    <a:lnTo>
                      <a:pt x="5" y="5"/>
                    </a:lnTo>
                    <a:lnTo>
                      <a:pt x="0" y="20"/>
                    </a:lnTo>
                    <a:lnTo>
                      <a:pt x="0" y="40"/>
                    </a:lnTo>
                    <a:lnTo>
                      <a:pt x="5" y="55"/>
                    </a:lnTo>
                    <a:lnTo>
                      <a:pt x="15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" name="Freeform 82"/>
              <p:cNvSpPr>
                <a:spLocks/>
              </p:cNvSpPr>
              <p:nvPr/>
            </p:nvSpPr>
            <p:spPr bwMode="auto">
              <a:xfrm>
                <a:off x="4307" y="3154"/>
                <a:ext cx="16" cy="61"/>
              </a:xfrm>
              <a:custGeom>
                <a:avLst/>
                <a:gdLst>
                  <a:gd name="T0" fmla="*/ 0 w 16"/>
                  <a:gd name="T1" fmla="*/ 61 h 61"/>
                  <a:gd name="T2" fmla="*/ 11 w 16"/>
                  <a:gd name="T3" fmla="*/ 55 h 61"/>
                  <a:gd name="T4" fmla="*/ 16 w 16"/>
                  <a:gd name="T5" fmla="*/ 40 h 61"/>
                  <a:gd name="T6" fmla="*/ 16 w 16"/>
                  <a:gd name="T7" fmla="*/ 20 h 61"/>
                  <a:gd name="T8" fmla="*/ 11 w 16"/>
                  <a:gd name="T9" fmla="*/ 5 h 61"/>
                  <a:gd name="T10" fmla="*/ 0 w 16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61">
                    <a:moveTo>
                      <a:pt x="0" y="61"/>
                    </a:moveTo>
                    <a:lnTo>
                      <a:pt x="11" y="55"/>
                    </a:lnTo>
                    <a:lnTo>
                      <a:pt x="16" y="40"/>
                    </a:lnTo>
                    <a:lnTo>
                      <a:pt x="16" y="20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" name="Line 83"/>
              <p:cNvSpPr>
                <a:spLocks noChangeShapeType="1"/>
              </p:cNvSpPr>
              <p:nvPr/>
            </p:nvSpPr>
            <p:spPr bwMode="auto">
              <a:xfrm flipV="1">
                <a:off x="4994" y="2938"/>
                <a:ext cx="1" cy="53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" name="Line 84"/>
              <p:cNvSpPr>
                <a:spLocks noChangeShapeType="1"/>
              </p:cNvSpPr>
              <p:nvPr/>
            </p:nvSpPr>
            <p:spPr bwMode="auto">
              <a:xfrm>
                <a:off x="4910" y="3118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" name="Line 85"/>
              <p:cNvSpPr>
                <a:spLocks noChangeShapeType="1"/>
              </p:cNvSpPr>
              <p:nvPr/>
            </p:nvSpPr>
            <p:spPr bwMode="auto">
              <a:xfrm>
                <a:off x="4915" y="3118"/>
                <a:ext cx="1" cy="9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" name="Line 86"/>
              <p:cNvSpPr>
                <a:spLocks noChangeShapeType="1"/>
              </p:cNvSpPr>
              <p:nvPr/>
            </p:nvSpPr>
            <p:spPr bwMode="auto">
              <a:xfrm>
                <a:off x="4920" y="3108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" name="Freeform 87"/>
              <p:cNvSpPr>
                <a:spLocks/>
              </p:cNvSpPr>
              <p:nvPr/>
            </p:nvSpPr>
            <p:spPr bwMode="auto">
              <a:xfrm>
                <a:off x="4895" y="3108"/>
                <a:ext cx="25" cy="20"/>
              </a:xfrm>
              <a:custGeom>
                <a:avLst/>
                <a:gdLst>
                  <a:gd name="T0" fmla="*/ 25 w 25"/>
                  <a:gd name="T1" fmla="*/ 0 h 20"/>
                  <a:gd name="T2" fmla="*/ 10 w 25"/>
                  <a:gd name="T3" fmla="*/ 15 h 20"/>
                  <a:gd name="T4" fmla="*/ 0 w 25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lnTo>
                      <a:pt x="10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" name="Line 88"/>
              <p:cNvSpPr>
                <a:spLocks noChangeShapeType="1"/>
              </p:cNvSpPr>
              <p:nvPr/>
            </p:nvSpPr>
            <p:spPr bwMode="auto">
              <a:xfrm>
                <a:off x="4889" y="3215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" name="Line 89"/>
              <p:cNvSpPr>
                <a:spLocks noChangeShapeType="1"/>
              </p:cNvSpPr>
              <p:nvPr/>
            </p:nvSpPr>
            <p:spPr bwMode="auto">
              <a:xfrm flipH="1">
                <a:off x="4900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" name="Line 90"/>
              <p:cNvSpPr>
                <a:spLocks noChangeShapeType="1"/>
              </p:cNvSpPr>
              <p:nvPr/>
            </p:nvSpPr>
            <p:spPr bwMode="auto">
              <a:xfrm flipH="1">
                <a:off x="4905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" name="Line 91"/>
              <p:cNvSpPr>
                <a:spLocks noChangeShapeType="1"/>
              </p:cNvSpPr>
              <p:nvPr/>
            </p:nvSpPr>
            <p:spPr bwMode="auto">
              <a:xfrm>
                <a:off x="4920" y="320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" name="Line 92"/>
              <p:cNvSpPr>
                <a:spLocks noChangeShapeType="1"/>
              </p:cNvSpPr>
              <p:nvPr/>
            </p:nvSpPr>
            <p:spPr bwMode="auto">
              <a:xfrm>
                <a:off x="4920" y="3209"/>
                <a:ext cx="10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" name="Freeform 93"/>
              <p:cNvSpPr>
                <a:spLocks/>
              </p:cNvSpPr>
              <p:nvPr/>
            </p:nvSpPr>
            <p:spPr bwMode="auto">
              <a:xfrm>
                <a:off x="4986" y="3199"/>
                <a:ext cx="15" cy="16"/>
              </a:xfrm>
              <a:custGeom>
                <a:avLst/>
                <a:gdLst>
                  <a:gd name="T0" fmla="*/ 5 w 15"/>
                  <a:gd name="T1" fmla="*/ 0 h 16"/>
                  <a:gd name="T2" fmla="*/ 0 w 15"/>
                  <a:gd name="T3" fmla="*/ 5 h 16"/>
                  <a:gd name="T4" fmla="*/ 0 w 15"/>
                  <a:gd name="T5" fmla="*/ 10 h 16"/>
                  <a:gd name="T6" fmla="*/ 5 w 15"/>
                  <a:gd name="T7" fmla="*/ 16 h 16"/>
                  <a:gd name="T8" fmla="*/ 10 w 15"/>
                  <a:gd name="T9" fmla="*/ 16 h 16"/>
                  <a:gd name="T10" fmla="*/ 15 w 15"/>
                  <a:gd name="T11" fmla="*/ 10 h 16"/>
                  <a:gd name="T12" fmla="*/ 15 w 15"/>
                  <a:gd name="T13" fmla="*/ 5 h 16"/>
                  <a:gd name="T14" fmla="*/ 10 w 15"/>
                  <a:gd name="T15" fmla="*/ 0 h 16"/>
                  <a:gd name="T16" fmla="*/ 5 w 15"/>
                  <a:gd name="T1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6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0" y="16"/>
                    </a:lnTo>
                    <a:lnTo>
                      <a:pt x="15" y="10"/>
                    </a:lnTo>
                    <a:lnTo>
                      <a:pt x="15" y="5"/>
                    </a:lnTo>
                    <a:lnTo>
                      <a:pt x="10" y="0"/>
                    </a:lnTo>
                    <a:lnTo>
                      <a:pt x="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" name="Rectangle 94"/>
              <p:cNvSpPr>
                <a:spLocks noChangeArrowheads="1"/>
              </p:cNvSpPr>
              <p:nvPr/>
            </p:nvSpPr>
            <p:spPr bwMode="auto">
              <a:xfrm>
                <a:off x="4991" y="320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0" name="Line 95"/>
              <p:cNvSpPr>
                <a:spLocks noChangeShapeType="1"/>
              </p:cNvSpPr>
              <p:nvPr/>
            </p:nvSpPr>
            <p:spPr bwMode="auto">
              <a:xfrm flipH="1">
                <a:off x="5052" y="3108"/>
                <a:ext cx="1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1" name="Line 96"/>
              <p:cNvSpPr>
                <a:spLocks noChangeShapeType="1"/>
              </p:cNvSpPr>
              <p:nvPr/>
            </p:nvSpPr>
            <p:spPr bwMode="auto">
              <a:xfrm flipH="1">
                <a:off x="5042" y="3113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2" name="Line 97"/>
              <p:cNvSpPr>
                <a:spLocks noChangeShapeType="1"/>
              </p:cNvSpPr>
              <p:nvPr/>
            </p:nvSpPr>
            <p:spPr bwMode="auto">
              <a:xfrm flipH="1">
                <a:off x="5037" y="3128"/>
                <a:ext cx="5" cy="2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3" name="Line 98"/>
              <p:cNvSpPr>
                <a:spLocks noChangeShapeType="1"/>
              </p:cNvSpPr>
              <p:nvPr/>
            </p:nvSpPr>
            <p:spPr bwMode="auto">
              <a:xfrm>
                <a:off x="5037" y="3154"/>
                <a:ext cx="1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4" name="Line 99"/>
              <p:cNvSpPr>
                <a:spLocks noChangeShapeType="1"/>
              </p:cNvSpPr>
              <p:nvPr/>
            </p:nvSpPr>
            <p:spPr bwMode="auto">
              <a:xfrm>
                <a:off x="5037" y="3169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5" name="Line 100"/>
              <p:cNvSpPr>
                <a:spLocks noChangeShapeType="1"/>
              </p:cNvSpPr>
              <p:nvPr/>
            </p:nvSpPr>
            <p:spPr bwMode="auto">
              <a:xfrm>
                <a:off x="5042" y="3194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6" name="Line 101"/>
              <p:cNvSpPr>
                <a:spLocks noChangeShapeType="1"/>
              </p:cNvSpPr>
              <p:nvPr/>
            </p:nvSpPr>
            <p:spPr bwMode="auto">
              <a:xfrm>
                <a:off x="5052" y="3209"/>
                <a:ext cx="15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7" name="Line 102"/>
              <p:cNvSpPr>
                <a:spLocks noChangeShapeType="1"/>
              </p:cNvSpPr>
              <p:nvPr/>
            </p:nvSpPr>
            <p:spPr bwMode="auto">
              <a:xfrm>
                <a:off x="5067" y="3215"/>
                <a:ext cx="1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" name="Line 103"/>
              <p:cNvSpPr>
                <a:spLocks noChangeShapeType="1"/>
              </p:cNvSpPr>
              <p:nvPr/>
            </p:nvSpPr>
            <p:spPr bwMode="auto">
              <a:xfrm flipV="1">
                <a:off x="5078" y="3209"/>
                <a:ext cx="15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" name="Line 104"/>
              <p:cNvSpPr>
                <a:spLocks noChangeShapeType="1"/>
              </p:cNvSpPr>
              <p:nvPr/>
            </p:nvSpPr>
            <p:spPr bwMode="auto">
              <a:xfrm flipV="1">
                <a:off x="5093" y="3197"/>
                <a:ext cx="7" cy="1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0" name="Line 105"/>
              <p:cNvSpPr>
                <a:spLocks noChangeShapeType="1"/>
              </p:cNvSpPr>
              <p:nvPr/>
            </p:nvSpPr>
            <p:spPr bwMode="auto">
              <a:xfrm flipH="1" flipV="1">
                <a:off x="5093" y="3113"/>
                <a:ext cx="7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1" name="Line 106"/>
              <p:cNvSpPr>
                <a:spLocks noChangeShapeType="1"/>
              </p:cNvSpPr>
              <p:nvPr/>
            </p:nvSpPr>
            <p:spPr bwMode="auto">
              <a:xfrm flipH="1" flipV="1">
                <a:off x="5078" y="3108"/>
                <a:ext cx="1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" name="Line 107"/>
              <p:cNvSpPr>
                <a:spLocks noChangeShapeType="1"/>
              </p:cNvSpPr>
              <p:nvPr/>
            </p:nvSpPr>
            <p:spPr bwMode="auto">
              <a:xfrm flipH="1">
                <a:off x="5067" y="3108"/>
                <a:ext cx="1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" name="Freeform 108"/>
              <p:cNvSpPr>
                <a:spLocks/>
              </p:cNvSpPr>
              <p:nvPr/>
            </p:nvSpPr>
            <p:spPr bwMode="auto">
              <a:xfrm>
                <a:off x="5042" y="3118"/>
                <a:ext cx="10" cy="86"/>
              </a:xfrm>
              <a:custGeom>
                <a:avLst/>
                <a:gdLst>
                  <a:gd name="T0" fmla="*/ 10 w 10"/>
                  <a:gd name="T1" fmla="*/ 0 h 86"/>
                  <a:gd name="T2" fmla="*/ 5 w 10"/>
                  <a:gd name="T3" fmla="*/ 10 h 86"/>
                  <a:gd name="T4" fmla="*/ 0 w 10"/>
                  <a:gd name="T5" fmla="*/ 30 h 86"/>
                  <a:gd name="T6" fmla="*/ 0 w 10"/>
                  <a:gd name="T7" fmla="*/ 56 h 86"/>
                  <a:gd name="T8" fmla="*/ 5 w 10"/>
                  <a:gd name="T9" fmla="*/ 76 h 86"/>
                  <a:gd name="T10" fmla="*/ 10 w 10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10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" name="Line 109"/>
              <p:cNvSpPr>
                <a:spLocks noChangeShapeType="1"/>
              </p:cNvSpPr>
              <p:nvPr/>
            </p:nvSpPr>
            <p:spPr bwMode="auto">
              <a:xfrm flipV="1">
                <a:off x="5093" y="3194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" name="Line 110"/>
              <p:cNvSpPr>
                <a:spLocks noChangeShapeType="1"/>
              </p:cNvSpPr>
              <p:nvPr/>
            </p:nvSpPr>
            <p:spPr bwMode="auto">
              <a:xfrm flipV="1">
                <a:off x="5098" y="3179"/>
                <a:ext cx="2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" name="Line 111"/>
              <p:cNvSpPr>
                <a:spLocks noChangeShapeType="1"/>
              </p:cNvSpPr>
              <p:nvPr/>
            </p:nvSpPr>
            <p:spPr bwMode="auto">
              <a:xfrm flipH="1" flipV="1">
                <a:off x="5098" y="3128"/>
                <a:ext cx="2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" name="Line 112"/>
              <p:cNvSpPr>
                <a:spLocks noChangeShapeType="1"/>
              </p:cNvSpPr>
              <p:nvPr/>
            </p:nvSpPr>
            <p:spPr bwMode="auto">
              <a:xfrm flipH="1" flipV="1">
                <a:off x="5093" y="3118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" name="Freeform 113"/>
              <p:cNvSpPr>
                <a:spLocks/>
              </p:cNvSpPr>
              <p:nvPr/>
            </p:nvSpPr>
            <p:spPr bwMode="auto">
              <a:xfrm>
                <a:off x="5047" y="3108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0 h 107"/>
                  <a:gd name="T8" fmla="*/ 0 w 20"/>
                  <a:gd name="T9" fmla="*/ 66 h 107"/>
                  <a:gd name="T10" fmla="*/ 5 w 20"/>
                  <a:gd name="T11" fmla="*/ 91 h 107"/>
                  <a:gd name="T12" fmla="*/ 10 w 20"/>
                  <a:gd name="T13" fmla="*/ 101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5" y="91"/>
                    </a:lnTo>
                    <a:lnTo>
                      <a:pt x="10" y="101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" name="Freeform 114"/>
              <p:cNvSpPr>
                <a:spLocks/>
              </p:cNvSpPr>
              <p:nvPr/>
            </p:nvSpPr>
            <p:spPr bwMode="auto">
              <a:xfrm>
                <a:off x="5078" y="3108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1 h 107"/>
                  <a:gd name="T4" fmla="*/ 15 w 20"/>
                  <a:gd name="T5" fmla="*/ 91 h 107"/>
                  <a:gd name="T6" fmla="*/ 20 w 20"/>
                  <a:gd name="T7" fmla="*/ 66 h 107"/>
                  <a:gd name="T8" fmla="*/ 20 w 20"/>
                  <a:gd name="T9" fmla="*/ 40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" name="Line 115"/>
              <p:cNvSpPr>
                <a:spLocks noChangeShapeType="1"/>
              </p:cNvSpPr>
              <p:nvPr/>
            </p:nvSpPr>
            <p:spPr bwMode="auto">
              <a:xfrm flipV="1">
                <a:off x="1313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" name="Line 116"/>
              <p:cNvSpPr>
                <a:spLocks noChangeShapeType="1"/>
              </p:cNvSpPr>
              <p:nvPr/>
            </p:nvSpPr>
            <p:spPr bwMode="auto">
              <a:xfrm flipV="1">
                <a:off x="1506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" name="Line 117"/>
              <p:cNvSpPr>
                <a:spLocks noChangeShapeType="1"/>
              </p:cNvSpPr>
              <p:nvPr/>
            </p:nvSpPr>
            <p:spPr bwMode="auto">
              <a:xfrm flipV="1">
                <a:off x="170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" name="Line 118"/>
              <p:cNvSpPr>
                <a:spLocks noChangeShapeType="1"/>
              </p:cNvSpPr>
              <p:nvPr/>
            </p:nvSpPr>
            <p:spPr bwMode="auto">
              <a:xfrm flipV="1">
                <a:off x="2088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" name="Line 119"/>
              <p:cNvSpPr>
                <a:spLocks noChangeShapeType="1"/>
              </p:cNvSpPr>
              <p:nvPr/>
            </p:nvSpPr>
            <p:spPr bwMode="auto">
              <a:xfrm flipV="1">
                <a:off x="2281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" name="Line 120"/>
              <p:cNvSpPr>
                <a:spLocks noChangeShapeType="1"/>
              </p:cNvSpPr>
              <p:nvPr/>
            </p:nvSpPr>
            <p:spPr bwMode="auto">
              <a:xfrm flipV="1">
                <a:off x="2475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" name="Line 121"/>
              <p:cNvSpPr>
                <a:spLocks noChangeShapeType="1"/>
              </p:cNvSpPr>
              <p:nvPr/>
            </p:nvSpPr>
            <p:spPr bwMode="auto">
              <a:xfrm flipV="1">
                <a:off x="2863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" name="Line 122"/>
              <p:cNvSpPr>
                <a:spLocks noChangeShapeType="1"/>
              </p:cNvSpPr>
              <p:nvPr/>
            </p:nvSpPr>
            <p:spPr bwMode="auto">
              <a:xfrm flipV="1">
                <a:off x="3057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" name="Line 123"/>
              <p:cNvSpPr>
                <a:spLocks noChangeShapeType="1"/>
              </p:cNvSpPr>
              <p:nvPr/>
            </p:nvSpPr>
            <p:spPr bwMode="auto">
              <a:xfrm flipV="1">
                <a:off x="3250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" name="Line 124"/>
              <p:cNvSpPr>
                <a:spLocks noChangeShapeType="1"/>
              </p:cNvSpPr>
              <p:nvPr/>
            </p:nvSpPr>
            <p:spPr bwMode="auto">
              <a:xfrm flipV="1">
                <a:off x="3639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" name="Line 125"/>
              <p:cNvSpPr>
                <a:spLocks noChangeShapeType="1"/>
              </p:cNvSpPr>
              <p:nvPr/>
            </p:nvSpPr>
            <p:spPr bwMode="auto">
              <a:xfrm flipV="1">
                <a:off x="383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" name="Line 126"/>
              <p:cNvSpPr>
                <a:spLocks noChangeShapeType="1"/>
              </p:cNvSpPr>
              <p:nvPr/>
            </p:nvSpPr>
            <p:spPr bwMode="auto">
              <a:xfrm flipV="1">
                <a:off x="4025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" name="Line 127"/>
              <p:cNvSpPr>
                <a:spLocks noChangeShapeType="1"/>
              </p:cNvSpPr>
              <p:nvPr/>
            </p:nvSpPr>
            <p:spPr bwMode="auto">
              <a:xfrm flipV="1">
                <a:off x="4412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" name="Line 128"/>
              <p:cNvSpPr>
                <a:spLocks noChangeShapeType="1"/>
              </p:cNvSpPr>
              <p:nvPr/>
            </p:nvSpPr>
            <p:spPr bwMode="auto">
              <a:xfrm flipV="1">
                <a:off x="4607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" name="Line 129"/>
              <p:cNvSpPr>
                <a:spLocks noChangeShapeType="1"/>
              </p:cNvSpPr>
              <p:nvPr/>
            </p:nvSpPr>
            <p:spPr bwMode="auto">
              <a:xfrm flipV="1">
                <a:off x="4800" y="296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" name="Freeform 130"/>
              <p:cNvSpPr>
                <a:spLocks/>
              </p:cNvSpPr>
              <p:nvPr/>
            </p:nvSpPr>
            <p:spPr bwMode="auto">
              <a:xfrm>
                <a:off x="2904" y="3347"/>
                <a:ext cx="36" cy="71"/>
              </a:xfrm>
              <a:custGeom>
                <a:avLst/>
                <a:gdLst>
                  <a:gd name="T0" fmla="*/ 0 w 36"/>
                  <a:gd name="T1" fmla="*/ 20 h 71"/>
                  <a:gd name="T2" fmla="*/ 5 w 36"/>
                  <a:gd name="T3" fmla="*/ 10 h 71"/>
                  <a:gd name="T4" fmla="*/ 15 w 36"/>
                  <a:gd name="T5" fmla="*/ 0 h 71"/>
                  <a:gd name="T6" fmla="*/ 31 w 36"/>
                  <a:gd name="T7" fmla="*/ 0 h 71"/>
                  <a:gd name="T8" fmla="*/ 36 w 36"/>
                  <a:gd name="T9" fmla="*/ 5 h 71"/>
                  <a:gd name="T10" fmla="*/ 36 w 36"/>
                  <a:gd name="T11" fmla="*/ 15 h 71"/>
                  <a:gd name="T12" fmla="*/ 31 w 36"/>
                  <a:gd name="T13" fmla="*/ 35 h 71"/>
                  <a:gd name="T14" fmla="*/ 20 w 36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71">
                    <a:moveTo>
                      <a:pt x="0" y="20"/>
                    </a:moveTo>
                    <a:lnTo>
                      <a:pt x="5" y="10"/>
                    </a:lnTo>
                    <a:lnTo>
                      <a:pt x="15" y="0"/>
                    </a:lnTo>
                    <a:lnTo>
                      <a:pt x="31" y="0"/>
                    </a:lnTo>
                    <a:lnTo>
                      <a:pt x="36" y="5"/>
                    </a:lnTo>
                    <a:lnTo>
                      <a:pt x="36" y="15"/>
                    </a:lnTo>
                    <a:lnTo>
                      <a:pt x="31" y="35"/>
                    </a:lnTo>
                    <a:lnTo>
                      <a:pt x="2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" name="Freeform 131"/>
              <p:cNvSpPr>
                <a:spLocks/>
              </p:cNvSpPr>
              <p:nvPr/>
            </p:nvSpPr>
            <p:spPr bwMode="auto">
              <a:xfrm>
                <a:off x="2919" y="3347"/>
                <a:ext cx="16" cy="71"/>
              </a:xfrm>
              <a:custGeom>
                <a:avLst/>
                <a:gdLst>
                  <a:gd name="T0" fmla="*/ 11 w 16"/>
                  <a:gd name="T1" fmla="*/ 0 h 71"/>
                  <a:gd name="T2" fmla="*/ 16 w 16"/>
                  <a:gd name="T3" fmla="*/ 5 h 71"/>
                  <a:gd name="T4" fmla="*/ 16 w 16"/>
                  <a:gd name="T5" fmla="*/ 15 h 71"/>
                  <a:gd name="T6" fmla="*/ 11 w 16"/>
                  <a:gd name="T7" fmla="*/ 35 h 71"/>
                  <a:gd name="T8" fmla="*/ 0 w 16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71">
                    <a:moveTo>
                      <a:pt x="11" y="0"/>
                    </a:moveTo>
                    <a:lnTo>
                      <a:pt x="16" y="5"/>
                    </a:lnTo>
                    <a:lnTo>
                      <a:pt x="16" y="15"/>
                    </a:lnTo>
                    <a:lnTo>
                      <a:pt x="11" y="35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" name="Freeform 132"/>
              <p:cNvSpPr>
                <a:spLocks/>
              </p:cNvSpPr>
              <p:nvPr/>
            </p:nvSpPr>
            <p:spPr bwMode="auto">
              <a:xfrm>
                <a:off x="2935" y="3347"/>
                <a:ext cx="45" cy="35"/>
              </a:xfrm>
              <a:custGeom>
                <a:avLst/>
                <a:gdLst>
                  <a:gd name="T0" fmla="*/ 0 w 45"/>
                  <a:gd name="T1" fmla="*/ 35 h 35"/>
                  <a:gd name="T2" fmla="*/ 10 w 45"/>
                  <a:gd name="T3" fmla="*/ 15 h 35"/>
                  <a:gd name="T4" fmla="*/ 20 w 45"/>
                  <a:gd name="T5" fmla="*/ 5 h 35"/>
                  <a:gd name="T6" fmla="*/ 30 w 45"/>
                  <a:gd name="T7" fmla="*/ 0 h 35"/>
                  <a:gd name="T8" fmla="*/ 40 w 45"/>
                  <a:gd name="T9" fmla="*/ 0 h 35"/>
                  <a:gd name="T10" fmla="*/ 45 w 45"/>
                  <a:gd name="T11" fmla="*/ 5 h 35"/>
                  <a:gd name="T12" fmla="*/ 45 w 45"/>
                  <a:gd name="T13" fmla="*/ 10 h 35"/>
                  <a:gd name="T14" fmla="*/ 40 w 45"/>
                  <a:gd name="T15" fmla="*/ 15 h 35"/>
                  <a:gd name="T16" fmla="*/ 35 w 45"/>
                  <a:gd name="T17" fmla="*/ 10 h 35"/>
                  <a:gd name="T18" fmla="*/ 40 w 45"/>
                  <a:gd name="T19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35">
                    <a:moveTo>
                      <a:pt x="0" y="35"/>
                    </a:moveTo>
                    <a:lnTo>
                      <a:pt x="10" y="15"/>
                    </a:lnTo>
                    <a:lnTo>
                      <a:pt x="20" y="5"/>
                    </a:lnTo>
                    <a:lnTo>
                      <a:pt x="30" y="0"/>
                    </a:lnTo>
                    <a:lnTo>
                      <a:pt x="40" y="0"/>
                    </a:lnTo>
                    <a:lnTo>
                      <a:pt x="45" y="5"/>
                    </a:lnTo>
                    <a:lnTo>
                      <a:pt x="45" y="10"/>
                    </a:lnTo>
                    <a:lnTo>
                      <a:pt x="40" y="15"/>
                    </a:lnTo>
                    <a:lnTo>
                      <a:pt x="35" y="10"/>
                    </a:lnTo>
                    <a:lnTo>
                      <a:pt x="40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" name="Line 133"/>
              <p:cNvSpPr>
                <a:spLocks noChangeShapeType="1"/>
              </p:cNvSpPr>
              <p:nvPr/>
            </p:nvSpPr>
            <p:spPr bwMode="auto">
              <a:xfrm flipH="1">
                <a:off x="2996" y="3291"/>
                <a:ext cx="84" cy="15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9" name="Line 134"/>
              <p:cNvSpPr>
                <a:spLocks noChangeShapeType="1"/>
              </p:cNvSpPr>
              <p:nvPr/>
            </p:nvSpPr>
            <p:spPr bwMode="auto">
              <a:xfrm flipH="1">
                <a:off x="3110" y="3311"/>
                <a:ext cx="3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0" name="Line 135"/>
              <p:cNvSpPr>
                <a:spLocks noChangeShapeType="1"/>
              </p:cNvSpPr>
              <p:nvPr/>
            </p:nvSpPr>
            <p:spPr bwMode="auto">
              <a:xfrm flipH="1">
                <a:off x="3115" y="3311"/>
                <a:ext cx="3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1" name="Freeform 136"/>
              <p:cNvSpPr>
                <a:spLocks/>
              </p:cNvSpPr>
              <p:nvPr/>
            </p:nvSpPr>
            <p:spPr bwMode="auto">
              <a:xfrm>
                <a:off x="3125" y="3311"/>
                <a:ext cx="77" cy="51"/>
              </a:xfrm>
              <a:custGeom>
                <a:avLst/>
                <a:gdLst>
                  <a:gd name="T0" fmla="*/ 0 w 77"/>
                  <a:gd name="T1" fmla="*/ 0 h 51"/>
                  <a:gd name="T2" fmla="*/ 56 w 77"/>
                  <a:gd name="T3" fmla="*/ 0 h 51"/>
                  <a:gd name="T4" fmla="*/ 71 w 77"/>
                  <a:gd name="T5" fmla="*/ 5 h 51"/>
                  <a:gd name="T6" fmla="*/ 77 w 77"/>
                  <a:gd name="T7" fmla="*/ 15 h 51"/>
                  <a:gd name="T8" fmla="*/ 77 w 77"/>
                  <a:gd name="T9" fmla="*/ 26 h 51"/>
                  <a:gd name="T10" fmla="*/ 71 w 77"/>
                  <a:gd name="T11" fmla="*/ 41 h 51"/>
                  <a:gd name="T12" fmla="*/ 66 w 77"/>
                  <a:gd name="T13" fmla="*/ 46 h 51"/>
                  <a:gd name="T14" fmla="*/ 51 w 77"/>
                  <a:gd name="T15" fmla="*/ 51 h 51"/>
                  <a:gd name="T16" fmla="*/ 5 w 77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51">
                    <a:moveTo>
                      <a:pt x="0" y="0"/>
                    </a:moveTo>
                    <a:lnTo>
                      <a:pt x="56" y="0"/>
                    </a:lnTo>
                    <a:lnTo>
                      <a:pt x="71" y="5"/>
                    </a:lnTo>
                    <a:lnTo>
                      <a:pt x="77" y="15"/>
                    </a:lnTo>
                    <a:lnTo>
                      <a:pt x="77" y="26"/>
                    </a:lnTo>
                    <a:lnTo>
                      <a:pt x="71" y="41"/>
                    </a:lnTo>
                    <a:lnTo>
                      <a:pt x="66" y="46"/>
                    </a:lnTo>
                    <a:lnTo>
                      <a:pt x="51" y="51"/>
                    </a:lnTo>
                    <a:lnTo>
                      <a:pt x="5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2" name="Freeform 137"/>
              <p:cNvSpPr>
                <a:spLocks/>
              </p:cNvSpPr>
              <p:nvPr/>
            </p:nvSpPr>
            <p:spPr bwMode="auto">
              <a:xfrm>
                <a:off x="3176" y="3311"/>
                <a:ext cx="20" cy="51"/>
              </a:xfrm>
              <a:custGeom>
                <a:avLst/>
                <a:gdLst>
                  <a:gd name="T0" fmla="*/ 5 w 20"/>
                  <a:gd name="T1" fmla="*/ 0 h 51"/>
                  <a:gd name="T2" fmla="*/ 15 w 20"/>
                  <a:gd name="T3" fmla="*/ 5 h 51"/>
                  <a:gd name="T4" fmla="*/ 20 w 20"/>
                  <a:gd name="T5" fmla="*/ 15 h 51"/>
                  <a:gd name="T6" fmla="*/ 20 w 20"/>
                  <a:gd name="T7" fmla="*/ 26 h 51"/>
                  <a:gd name="T8" fmla="*/ 15 w 20"/>
                  <a:gd name="T9" fmla="*/ 41 h 51"/>
                  <a:gd name="T10" fmla="*/ 10 w 20"/>
                  <a:gd name="T11" fmla="*/ 46 h 51"/>
                  <a:gd name="T12" fmla="*/ 0 w 20"/>
                  <a:gd name="T13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51">
                    <a:moveTo>
                      <a:pt x="5" y="0"/>
                    </a:moveTo>
                    <a:lnTo>
                      <a:pt x="15" y="5"/>
                    </a:lnTo>
                    <a:lnTo>
                      <a:pt x="20" y="15"/>
                    </a:lnTo>
                    <a:lnTo>
                      <a:pt x="20" y="26"/>
                    </a:lnTo>
                    <a:lnTo>
                      <a:pt x="15" y="41"/>
                    </a:lnTo>
                    <a:lnTo>
                      <a:pt x="10" y="46"/>
                    </a:lnTo>
                    <a:lnTo>
                      <a:pt x="0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3" name="Freeform 138"/>
              <p:cNvSpPr>
                <a:spLocks/>
              </p:cNvSpPr>
              <p:nvPr/>
            </p:nvSpPr>
            <p:spPr bwMode="auto">
              <a:xfrm>
                <a:off x="3156" y="3362"/>
                <a:ext cx="40" cy="56"/>
              </a:xfrm>
              <a:custGeom>
                <a:avLst/>
                <a:gdLst>
                  <a:gd name="T0" fmla="*/ 0 w 40"/>
                  <a:gd name="T1" fmla="*/ 0 h 56"/>
                  <a:gd name="T2" fmla="*/ 10 w 40"/>
                  <a:gd name="T3" fmla="*/ 5 h 56"/>
                  <a:gd name="T4" fmla="*/ 15 w 40"/>
                  <a:gd name="T5" fmla="*/ 10 h 56"/>
                  <a:gd name="T6" fmla="*/ 20 w 40"/>
                  <a:gd name="T7" fmla="*/ 51 h 56"/>
                  <a:gd name="T8" fmla="*/ 25 w 40"/>
                  <a:gd name="T9" fmla="*/ 56 h 56"/>
                  <a:gd name="T10" fmla="*/ 35 w 40"/>
                  <a:gd name="T11" fmla="*/ 56 h 56"/>
                  <a:gd name="T12" fmla="*/ 40 w 40"/>
                  <a:gd name="T13" fmla="*/ 46 h 56"/>
                  <a:gd name="T14" fmla="*/ 40 w 40"/>
                  <a:gd name="T15" fmla="*/ 4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56">
                    <a:moveTo>
                      <a:pt x="0" y="0"/>
                    </a:moveTo>
                    <a:lnTo>
                      <a:pt x="10" y="5"/>
                    </a:lnTo>
                    <a:lnTo>
                      <a:pt x="15" y="10"/>
                    </a:lnTo>
                    <a:lnTo>
                      <a:pt x="20" y="51"/>
                    </a:lnTo>
                    <a:lnTo>
                      <a:pt x="25" y="56"/>
                    </a:lnTo>
                    <a:lnTo>
                      <a:pt x="35" y="56"/>
                    </a:lnTo>
                    <a:lnTo>
                      <a:pt x="40" y="46"/>
                    </a:lnTo>
                    <a:lnTo>
                      <a:pt x="4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4" name="Freeform 139"/>
              <p:cNvSpPr>
                <a:spLocks/>
              </p:cNvSpPr>
              <p:nvPr/>
            </p:nvSpPr>
            <p:spPr bwMode="auto">
              <a:xfrm>
                <a:off x="3171" y="3372"/>
                <a:ext cx="25" cy="41"/>
              </a:xfrm>
              <a:custGeom>
                <a:avLst/>
                <a:gdLst>
                  <a:gd name="T0" fmla="*/ 0 w 25"/>
                  <a:gd name="T1" fmla="*/ 0 h 41"/>
                  <a:gd name="T2" fmla="*/ 10 w 25"/>
                  <a:gd name="T3" fmla="*/ 36 h 41"/>
                  <a:gd name="T4" fmla="*/ 15 w 25"/>
                  <a:gd name="T5" fmla="*/ 41 h 41"/>
                  <a:gd name="T6" fmla="*/ 20 w 25"/>
                  <a:gd name="T7" fmla="*/ 41 h 41"/>
                  <a:gd name="T8" fmla="*/ 25 w 25"/>
                  <a:gd name="T9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41">
                    <a:moveTo>
                      <a:pt x="0" y="0"/>
                    </a:moveTo>
                    <a:lnTo>
                      <a:pt x="10" y="36"/>
                    </a:lnTo>
                    <a:lnTo>
                      <a:pt x="15" y="41"/>
                    </a:lnTo>
                    <a:lnTo>
                      <a:pt x="20" y="41"/>
                    </a:lnTo>
                    <a:lnTo>
                      <a:pt x="25" y="3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5" name="Line 140"/>
              <p:cNvSpPr>
                <a:spLocks noChangeShapeType="1"/>
              </p:cNvSpPr>
              <p:nvPr/>
            </p:nvSpPr>
            <p:spPr bwMode="auto">
              <a:xfrm>
                <a:off x="3095" y="3418"/>
                <a:ext cx="35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" name="Line 141"/>
              <p:cNvSpPr>
                <a:spLocks noChangeShapeType="1"/>
              </p:cNvSpPr>
              <p:nvPr/>
            </p:nvSpPr>
            <p:spPr bwMode="auto">
              <a:xfrm>
                <a:off x="1120" y="243"/>
                <a:ext cx="38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" name="Line 142"/>
              <p:cNvSpPr>
                <a:spLocks noChangeShapeType="1"/>
              </p:cNvSpPr>
              <p:nvPr/>
            </p:nvSpPr>
            <p:spPr bwMode="auto">
              <a:xfrm>
                <a:off x="1120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" name="Line 143"/>
              <p:cNvSpPr>
                <a:spLocks noChangeShapeType="1"/>
              </p:cNvSpPr>
              <p:nvPr/>
            </p:nvSpPr>
            <p:spPr bwMode="auto">
              <a:xfrm>
                <a:off x="1895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" name="Line 144"/>
              <p:cNvSpPr>
                <a:spLocks noChangeShapeType="1"/>
              </p:cNvSpPr>
              <p:nvPr/>
            </p:nvSpPr>
            <p:spPr bwMode="auto">
              <a:xfrm>
                <a:off x="2670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" name="Line 145"/>
              <p:cNvSpPr>
                <a:spLocks noChangeShapeType="1"/>
              </p:cNvSpPr>
              <p:nvPr/>
            </p:nvSpPr>
            <p:spPr bwMode="auto">
              <a:xfrm>
                <a:off x="3443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" name="Line 146"/>
              <p:cNvSpPr>
                <a:spLocks noChangeShapeType="1"/>
              </p:cNvSpPr>
              <p:nvPr/>
            </p:nvSpPr>
            <p:spPr bwMode="auto">
              <a:xfrm>
                <a:off x="4218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" name="Line 147"/>
              <p:cNvSpPr>
                <a:spLocks noChangeShapeType="1"/>
              </p:cNvSpPr>
              <p:nvPr/>
            </p:nvSpPr>
            <p:spPr bwMode="auto">
              <a:xfrm>
                <a:off x="4994" y="243"/>
                <a:ext cx="1" cy="56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" name="Line 148"/>
              <p:cNvSpPr>
                <a:spLocks noChangeShapeType="1"/>
              </p:cNvSpPr>
              <p:nvPr/>
            </p:nvSpPr>
            <p:spPr bwMode="auto">
              <a:xfrm>
                <a:off x="1313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" name="Line 149"/>
              <p:cNvSpPr>
                <a:spLocks noChangeShapeType="1"/>
              </p:cNvSpPr>
              <p:nvPr/>
            </p:nvSpPr>
            <p:spPr bwMode="auto">
              <a:xfrm>
                <a:off x="1506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5" name="Line 150"/>
              <p:cNvSpPr>
                <a:spLocks noChangeShapeType="1"/>
              </p:cNvSpPr>
              <p:nvPr/>
            </p:nvSpPr>
            <p:spPr bwMode="auto">
              <a:xfrm>
                <a:off x="170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6" name="Line 151"/>
              <p:cNvSpPr>
                <a:spLocks noChangeShapeType="1"/>
              </p:cNvSpPr>
              <p:nvPr/>
            </p:nvSpPr>
            <p:spPr bwMode="auto">
              <a:xfrm>
                <a:off x="2088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7" name="Line 152"/>
              <p:cNvSpPr>
                <a:spLocks noChangeShapeType="1"/>
              </p:cNvSpPr>
              <p:nvPr/>
            </p:nvSpPr>
            <p:spPr bwMode="auto">
              <a:xfrm>
                <a:off x="2281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8" name="Line 153"/>
              <p:cNvSpPr>
                <a:spLocks noChangeShapeType="1"/>
              </p:cNvSpPr>
              <p:nvPr/>
            </p:nvSpPr>
            <p:spPr bwMode="auto">
              <a:xfrm>
                <a:off x="2475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9" name="Line 154"/>
              <p:cNvSpPr>
                <a:spLocks noChangeShapeType="1"/>
              </p:cNvSpPr>
              <p:nvPr/>
            </p:nvSpPr>
            <p:spPr bwMode="auto">
              <a:xfrm>
                <a:off x="2863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0" name="Line 155"/>
              <p:cNvSpPr>
                <a:spLocks noChangeShapeType="1"/>
              </p:cNvSpPr>
              <p:nvPr/>
            </p:nvSpPr>
            <p:spPr bwMode="auto">
              <a:xfrm>
                <a:off x="3057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1" name="Line 156"/>
              <p:cNvSpPr>
                <a:spLocks noChangeShapeType="1"/>
              </p:cNvSpPr>
              <p:nvPr/>
            </p:nvSpPr>
            <p:spPr bwMode="auto">
              <a:xfrm>
                <a:off x="3250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2" name="Line 157"/>
              <p:cNvSpPr>
                <a:spLocks noChangeShapeType="1"/>
              </p:cNvSpPr>
              <p:nvPr/>
            </p:nvSpPr>
            <p:spPr bwMode="auto">
              <a:xfrm>
                <a:off x="3639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3" name="Line 158"/>
              <p:cNvSpPr>
                <a:spLocks noChangeShapeType="1"/>
              </p:cNvSpPr>
              <p:nvPr/>
            </p:nvSpPr>
            <p:spPr bwMode="auto">
              <a:xfrm>
                <a:off x="383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4" name="Line 159"/>
              <p:cNvSpPr>
                <a:spLocks noChangeShapeType="1"/>
              </p:cNvSpPr>
              <p:nvPr/>
            </p:nvSpPr>
            <p:spPr bwMode="auto">
              <a:xfrm>
                <a:off x="4025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" name="Line 160"/>
              <p:cNvSpPr>
                <a:spLocks noChangeShapeType="1"/>
              </p:cNvSpPr>
              <p:nvPr/>
            </p:nvSpPr>
            <p:spPr bwMode="auto">
              <a:xfrm>
                <a:off x="4412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6" name="Line 161"/>
              <p:cNvSpPr>
                <a:spLocks noChangeShapeType="1"/>
              </p:cNvSpPr>
              <p:nvPr/>
            </p:nvSpPr>
            <p:spPr bwMode="auto">
              <a:xfrm>
                <a:off x="4607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7" name="Line 162"/>
              <p:cNvSpPr>
                <a:spLocks noChangeShapeType="1"/>
              </p:cNvSpPr>
              <p:nvPr/>
            </p:nvSpPr>
            <p:spPr bwMode="auto">
              <a:xfrm>
                <a:off x="4800" y="243"/>
                <a:ext cx="1" cy="2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8" name="Line 163"/>
              <p:cNvSpPr>
                <a:spLocks noChangeShapeType="1"/>
              </p:cNvSpPr>
              <p:nvPr/>
            </p:nvSpPr>
            <p:spPr bwMode="auto">
              <a:xfrm flipV="1">
                <a:off x="1120" y="243"/>
                <a:ext cx="1" cy="274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" name="Line 164"/>
              <p:cNvSpPr>
                <a:spLocks noChangeShapeType="1"/>
              </p:cNvSpPr>
              <p:nvPr/>
            </p:nvSpPr>
            <p:spPr bwMode="auto">
              <a:xfrm>
                <a:off x="1120" y="2470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" name="Line 165"/>
              <p:cNvSpPr>
                <a:spLocks noChangeShapeType="1"/>
              </p:cNvSpPr>
              <p:nvPr/>
            </p:nvSpPr>
            <p:spPr bwMode="auto">
              <a:xfrm>
                <a:off x="815" y="2429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" name="Line 166"/>
              <p:cNvSpPr>
                <a:spLocks noChangeShapeType="1"/>
              </p:cNvSpPr>
              <p:nvPr/>
            </p:nvSpPr>
            <p:spPr bwMode="auto">
              <a:xfrm>
                <a:off x="820" y="2429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" name="Line 167"/>
              <p:cNvSpPr>
                <a:spLocks noChangeShapeType="1"/>
              </p:cNvSpPr>
              <p:nvPr/>
            </p:nvSpPr>
            <p:spPr bwMode="auto">
              <a:xfrm>
                <a:off x="825" y="2419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" name="Freeform 168"/>
              <p:cNvSpPr>
                <a:spLocks/>
              </p:cNvSpPr>
              <p:nvPr/>
            </p:nvSpPr>
            <p:spPr bwMode="auto">
              <a:xfrm>
                <a:off x="799" y="2419"/>
                <a:ext cx="26" cy="20"/>
              </a:xfrm>
              <a:custGeom>
                <a:avLst/>
                <a:gdLst>
                  <a:gd name="T0" fmla="*/ 26 w 26"/>
                  <a:gd name="T1" fmla="*/ 0 h 20"/>
                  <a:gd name="T2" fmla="*/ 11 w 26"/>
                  <a:gd name="T3" fmla="*/ 15 h 20"/>
                  <a:gd name="T4" fmla="*/ 0 w 26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20">
                    <a:moveTo>
                      <a:pt x="26" y="0"/>
                    </a:moveTo>
                    <a:lnTo>
                      <a:pt x="11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" name="Line 169"/>
              <p:cNvSpPr>
                <a:spLocks noChangeShapeType="1"/>
              </p:cNvSpPr>
              <p:nvPr/>
            </p:nvSpPr>
            <p:spPr bwMode="auto">
              <a:xfrm>
                <a:off x="794" y="2526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" name="Line 170"/>
              <p:cNvSpPr>
                <a:spLocks noChangeShapeType="1"/>
              </p:cNvSpPr>
              <p:nvPr/>
            </p:nvSpPr>
            <p:spPr bwMode="auto">
              <a:xfrm flipH="1">
                <a:off x="804" y="2521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" name="Line 171"/>
              <p:cNvSpPr>
                <a:spLocks noChangeShapeType="1"/>
              </p:cNvSpPr>
              <p:nvPr/>
            </p:nvSpPr>
            <p:spPr bwMode="auto">
              <a:xfrm flipH="1">
                <a:off x="810" y="251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" name="Line 172"/>
              <p:cNvSpPr>
                <a:spLocks noChangeShapeType="1"/>
              </p:cNvSpPr>
              <p:nvPr/>
            </p:nvSpPr>
            <p:spPr bwMode="auto">
              <a:xfrm>
                <a:off x="825" y="251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8" name="Line 173"/>
              <p:cNvSpPr>
                <a:spLocks noChangeShapeType="1"/>
              </p:cNvSpPr>
              <p:nvPr/>
            </p:nvSpPr>
            <p:spPr bwMode="auto">
              <a:xfrm>
                <a:off x="825" y="2521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9" name="Freeform 174"/>
              <p:cNvSpPr>
                <a:spLocks/>
              </p:cNvSpPr>
              <p:nvPr/>
            </p:nvSpPr>
            <p:spPr bwMode="auto">
              <a:xfrm>
                <a:off x="886" y="2419"/>
                <a:ext cx="68" cy="107"/>
              </a:xfrm>
              <a:custGeom>
                <a:avLst/>
                <a:gdLst>
                  <a:gd name="T0" fmla="*/ 28 w 68"/>
                  <a:gd name="T1" fmla="*/ 0 h 107"/>
                  <a:gd name="T2" fmla="*/ 12 w 68"/>
                  <a:gd name="T3" fmla="*/ 5 h 107"/>
                  <a:gd name="T4" fmla="*/ 2 w 68"/>
                  <a:gd name="T5" fmla="*/ 20 h 107"/>
                  <a:gd name="T6" fmla="*/ 0 w 68"/>
                  <a:gd name="T7" fmla="*/ 46 h 107"/>
                  <a:gd name="T8" fmla="*/ 0 w 68"/>
                  <a:gd name="T9" fmla="*/ 61 h 107"/>
                  <a:gd name="T10" fmla="*/ 2 w 68"/>
                  <a:gd name="T11" fmla="*/ 86 h 107"/>
                  <a:gd name="T12" fmla="*/ 12 w 68"/>
                  <a:gd name="T13" fmla="*/ 102 h 107"/>
                  <a:gd name="T14" fmla="*/ 28 w 68"/>
                  <a:gd name="T15" fmla="*/ 107 h 107"/>
                  <a:gd name="T16" fmla="*/ 38 w 68"/>
                  <a:gd name="T17" fmla="*/ 107 h 107"/>
                  <a:gd name="T18" fmla="*/ 53 w 68"/>
                  <a:gd name="T19" fmla="*/ 102 h 107"/>
                  <a:gd name="T20" fmla="*/ 63 w 68"/>
                  <a:gd name="T21" fmla="*/ 86 h 107"/>
                  <a:gd name="T22" fmla="*/ 68 w 68"/>
                  <a:gd name="T23" fmla="*/ 61 h 107"/>
                  <a:gd name="T24" fmla="*/ 68 w 68"/>
                  <a:gd name="T25" fmla="*/ 46 h 107"/>
                  <a:gd name="T26" fmla="*/ 63 w 68"/>
                  <a:gd name="T27" fmla="*/ 20 h 107"/>
                  <a:gd name="T28" fmla="*/ 53 w 68"/>
                  <a:gd name="T29" fmla="*/ 5 h 107"/>
                  <a:gd name="T30" fmla="*/ 38 w 68"/>
                  <a:gd name="T31" fmla="*/ 0 h 107"/>
                  <a:gd name="T32" fmla="*/ 28 w 68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7">
                    <a:moveTo>
                      <a:pt x="28" y="0"/>
                    </a:moveTo>
                    <a:lnTo>
                      <a:pt x="12" y="5"/>
                    </a:lnTo>
                    <a:lnTo>
                      <a:pt x="2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2" y="86"/>
                    </a:lnTo>
                    <a:lnTo>
                      <a:pt x="12" y="102"/>
                    </a:lnTo>
                    <a:lnTo>
                      <a:pt x="28" y="107"/>
                    </a:lnTo>
                    <a:lnTo>
                      <a:pt x="38" y="107"/>
                    </a:lnTo>
                    <a:lnTo>
                      <a:pt x="53" y="102"/>
                    </a:lnTo>
                    <a:lnTo>
                      <a:pt x="63" y="86"/>
                    </a:lnTo>
                    <a:lnTo>
                      <a:pt x="68" y="61"/>
                    </a:lnTo>
                    <a:lnTo>
                      <a:pt x="68" y="46"/>
                    </a:lnTo>
                    <a:lnTo>
                      <a:pt x="63" y="20"/>
                    </a:lnTo>
                    <a:lnTo>
                      <a:pt x="53" y="5"/>
                    </a:lnTo>
                    <a:lnTo>
                      <a:pt x="38" y="0"/>
                    </a:lnTo>
                    <a:lnTo>
                      <a:pt x="2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0" name="Freeform 175"/>
              <p:cNvSpPr>
                <a:spLocks/>
              </p:cNvSpPr>
              <p:nvPr/>
            </p:nvSpPr>
            <p:spPr bwMode="auto">
              <a:xfrm>
                <a:off x="888" y="242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" name="Freeform 176"/>
              <p:cNvSpPr>
                <a:spLocks/>
              </p:cNvSpPr>
              <p:nvPr/>
            </p:nvSpPr>
            <p:spPr bwMode="auto">
              <a:xfrm>
                <a:off x="939" y="2429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" name="Freeform 177"/>
              <p:cNvSpPr>
                <a:spLocks/>
              </p:cNvSpPr>
              <p:nvPr/>
            </p:nvSpPr>
            <p:spPr bwMode="auto">
              <a:xfrm>
                <a:off x="893" y="2419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1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1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" name="Freeform 178"/>
              <p:cNvSpPr>
                <a:spLocks/>
              </p:cNvSpPr>
              <p:nvPr/>
            </p:nvSpPr>
            <p:spPr bwMode="auto">
              <a:xfrm>
                <a:off x="924" y="241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4" name="Freeform 179"/>
              <p:cNvSpPr>
                <a:spLocks/>
              </p:cNvSpPr>
              <p:nvPr/>
            </p:nvSpPr>
            <p:spPr bwMode="auto">
              <a:xfrm>
                <a:off x="985" y="2419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2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2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" name="Freeform 180"/>
              <p:cNvSpPr>
                <a:spLocks/>
              </p:cNvSpPr>
              <p:nvPr/>
            </p:nvSpPr>
            <p:spPr bwMode="auto">
              <a:xfrm>
                <a:off x="990" y="242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6" name="Freeform 181"/>
              <p:cNvSpPr>
                <a:spLocks/>
              </p:cNvSpPr>
              <p:nvPr/>
            </p:nvSpPr>
            <p:spPr bwMode="auto">
              <a:xfrm>
                <a:off x="1041" y="2429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7" name="Freeform 182"/>
              <p:cNvSpPr>
                <a:spLocks/>
              </p:cNvSpPr>
              <p:nvPr/>
            </p:nvSpPr>
            <p:spPr bwMode="auto">
              <a:xfrm>
                <a:off x="995" y="2419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8" name="Freeform 183"/>
              <p:cNvSpPr>
                <a:spLocks/>
              </p:cNvSpPr>
              <p:nvPr/>
            </p:nvSpPr>
            <p:spPr bwMode="auto">
              <a:xfrm>
                <a:off x="1026" y="241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9" name="Line 184"/>
              <p:cNvSpPr>
                <a:spLocks noChangeShapeType="1"/>
              </p:cNvSpPr>
              <p:nvPr/>
            </p:nvSpPr>
            <p:spPr bwMode="auto">
              <a:xfrm>
                <a:off x="1120" y="1161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0" name="Line 185"/>
              <p:cNvSpPr>
                <a:spLocks noChangeShapeType="1"/>
              </p:cNvSpPr>
              <p:nvPr/>
            </p:nvSpPr>
            <p:spPr bwMode="auto">
              <a:xfrm>
                <a:off x="713" y="1120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" name="Line 186"/>
              <p:cNvSpPr>
                <a:spLocks noChangeShapeType="1"/>
              </p:cNvSpPr>
              <p:nvPr/>
            </p:nvSpPr>
            <p:spPr bwMode="auto">
              <a:xfrm>
                <a:off x="718" y="1120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" name="Line 187"/>
              <p:cNvSpPr>
                <a:spLocks noChangeShapeType="1"/>
              </p:cNvSpPr>
              <p:nvPr/>
            </p:nvSpPr>
            <p:spPr bwMode="auto">
              <a:xfrm>
                <a:off x="723" y="1110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3" name="Freeform 188"/>
              <p:cNvSpPr>
                <a:spLocks/>
              </p:cNvSpPr>
              <p:nvPr/>
            </p:nvSpPr>
            <p:spPr bwMode="auto">
              <a:xfrm>
                <a:off x="698" y="1110"/>
                <a:ext cx="25" cy="20"/>
              </a:xfrm>
              <a:custGeom>
                <a:avLst/>
                <a:gdLst>
                  <a:gd name="T0" fmla="*/ 25 w 25"/>
                  <a:gd name="T1" fmla="*/ 0 h 20"/>
                  <a:gd name="T2" fmla="*/ 10 w 25"/>
                  <a:gd name="T3" fmla="*/ 15 h 20"/>
                  <a:gd name="T4" fmla="*/ 0 w 25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0">
                    <a:moveTo>
                      <a:pt x="25" y="0"/>
                    </a:moveTo>
                    <a:lnTo>
                      <a:pt x="10" y="15"/>
                    </a:lnTo>
                    <a:lnTo>
                      <a:pt x="0" y="2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4" name="Line 189"/>
              <p:cNvSpPr>
                <a:spLocks noChangeShapeType="1"/>
              </p:cNvSpPr>
              <p:nvPr/>
            </p:nvSpPr>
            <p:spPr bwMode="auto">
              <a:xfrm>
                <a:off x="693" y="1217"/>
                <a:ext cx="5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5" name="Line 190"/>
              <p:cNvSpPr>
                <a:spLocks noChangeShapeType="1"/>
              </p:cNvSpPr>
              <p:nvPr/>
            </p:nvSpPr>
            <p:spPr bwMode="auto">
              <a:xfrm flipH="1">
                <a:off x="703" y="1212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6" name="Line 191"/>
              <p:cNvSpPr>
                <a:spLocks noChangeShapeType="1"/>
              </p:cNvSpPr>
              <p:nvPr/>
            </p:nvSpPr>
            <p:spPr bwMode="auto">
              <a:xfrm flipH="1">
                <a:off x="708" y="1207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7" name="Line 192"/>
              <p:cNvSpPr>
                <a:spLocks noChangeShapeType="1"/>
              </p:cNvSpPr>
              <p:nvPr/>
            </p:nvSpPr>
            <p:spPr bwMode="auto">
              <a:xfrm>
                <a:off x="723" y="1207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8" name="Line 193"/>
              <p:cNvSpPr>
                <a:spLocks noChangeShapeType="1"/>
              </p:cNvSpPr>
              <p:nvPr/>
            </p:nvSpPr>
            <p:spPr bwMode="auto">
              <a:xfrm>
                <a:off x="723" y="1212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9" name="Freeform 194"/>
              <p:cNvSpPr>
                <a:spLocks/>
              </p:cNvSpPr>
              <p:nvPr/>
            </p:nvSpPr>
            <p:spPr bwMode="auto">
              <a:xfrm>
                <a:off x="784" y="1110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0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6 h 107"/>
                  <a:gd name="T12" fmla="*/ 15 w 69"/>
                  <a:gd name="T13" fmla="*/ 102 h 107"/>
                  <a:gd name="T14" fmla="*/ 31 w 69"/>
                  <a:gd name="T15" fmla="*/ 107 h 107"/>
                  <a:gd name="T16" fmla="*/ 41 w 69"/>
                  <a:gd name="T17" fmla="*/ 107 h 107"/>
                  <a:gd name="T18" fmla="*/ 56 w 69"/>
                  <a:gd name="T19" fmla="*/ 102 h 107"/>
                  <a:gd name="T20" fmla="*/ 66 w 69"/>
                  <a:gd name="T21" fmla="*/ 86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0 h 107"/>
                  <a:gd name="T28" fmla="*/ 56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0" name="Freeform 195"/>
              <p:cNvSpPr>
                <a:spLocks/>
              </p:cNvSpPr>
              <p:nvPr/>
            </p:nvSpPr>
            <p:spPr bwMode="auto">
              <a:xfrm>
                <a:off x="789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1" name="Freeform 196"/>
              <p:cNvSpPr>
                <a:spLocks/>
              </p:cNvSpPr>
              <p:nvPr/>
            </p:nvSpPr>
            <p:spPr bwMode="auto">
              <a:xfrm>
                <a:off x="840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" name="Freeform 197"/>
              <p:cNvSpPr>
                <a:spLocks/>
              </p:cNvSpPr>
              <p:nvPr/>
            </p:nvSpPr>
            <p:spPr bwMode="auto">
              <a:xfrm>
                <a:off x="794" y="1110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0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0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3" name="Freeform 198"/>
              <p:cNvSpPr>
                <a:spLocks/>
              </p:cNvSpPr>
              <p:nvPr/>
            </p:nvSpPr>
            <p:spPr bwMode="auto">
              <a:xfrm>
                <a:off x="825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4" name="Freeform 199"/>
              <p:cNvSpPr>
                <a:spLocks/>
              </p:cNvSpPr>
              <p:nvPr/>
            </p:nvSpPr>
            <p:spPr bwMode="auto">
              <a:xfrm>
                <a:off x="886" y="1110"/>
                <a:ext cx="68" cy="107"/>
              </a:xfrm>
              <a:custGeom>
                <a:avLst/>
                <a:gdLst>
                  <a:gd name="T0" fmla="*/ 28 w 68"/>
                  <a:gd name="T1" fmla="*/ 0 h 107"/>
                  <a:gd name="T2" fmla="*/ 12 w 68"/>
                  <a:gd name="T3" fmla="*/ 5 h 107"/>
                  <a:gd name="T4" fmla="*/ 2 w 68"/>
                  <a:gd name="T5" fmla="*/ 20 h 107"/>
                  <a:gd name="T6" fmla="*/ 0 w 68"/>
                  <a:gd name="T7" fmla="*/ 46 h 107"/>
                  <a:gd name="T8" fmla="*/ 0 w 68"/>
                  <a:gd name="T9" fmla="*/ 61 h 107"/>
                  <a:gd name="T10" fmla="*/ 2 w 68"/>
                  <a:gd name="T11" fmla="*/ 86 h 107"/>
                  <a:gd name="T12" fmla="*/ 12 w 68"/>
                  <a:gd name="T13" fmla="*/ 102 h 107"/>
                  <a:gd name="T14" fmla="*/ 28 w 68"/>
                  <a:gd name="T15" fmla="*/ 107 h 107"/>
                  <a:gd name="T16" fmla="*/ 38 w 68"/>
                  <a:gd name="T17" fmla="*/ 107 h 107"/>
                  <a:gd name="T18" fmla="*/ 53 w 68"/>
                  <a:gd name="T19" fmla="*/ 102 h 107"/>
                  <a:gd name="T20" fmla="*/ 63 w 68"/>
                  <a:gd name="T21" fmla="*/ 86 h 107"/>
                  <a:gd name="T22" fmla="*/ 68 w 68"/>
                  <a:gd name="T23" fmla="*/ 61 h 107"/>
                  <a:gd name="T24" fmla="*/ 68 w 68"/>
                  <a:gd name="T25" fmla="*/ 46 h 107"/>
                  <a:gd name="T26" fmla="*/ 63 w 68"/>
                  <a:gd name="T27" fmla="*/ 20 h 107"/>
                  <a:gd name="T28" fmla="*/ 53 w 68"/>
                  <a:gd name="T29" fmla="*/ 5 h 107"/>
                  <a:gd name="T30" fmla="*/ 38 w 68"/>
                  <a:gd name="T31" fmla="*/ 0 h 107"/>
                  <a:gd name="T32" fmla="*/ 28 w 68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7">
                    <a:moveTo>
                      <a:pt x="28" y="0"/>
                    </a:moveTo>
                    <a:lnTo>
                      <a:pt x="12" y="5"/>
                    </a:lnTo>
                    <a:lnTo>
                      <a:pt x="2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2" y="86"/>
                    </a:lnTo>
                    <a:lnTo>
                      <a:pt x="12" y="102"/>
                    </a:lnTo>
                    <a:lnTo>
                      <a:pt x="28" y="107"/>
                    </a:lnTo>
                    <a:lnTo>
                      <a:pt x="38" y="107"/>
                    </a:lnTo>
                    <a:lnTo>
                      <a:pt x="53" y="102"/>
                    </a:lnTo>
                    <a:lnTo>
                      <a:pt x="63" y="86"/>
                    </a:lnTo>
                    <a:lnTo>
                      <a:pt x="68" y="61"/>
                    </a:lnTo>
                    <a:lnTo>
                      <a:pt x="68" y="46"/>
                    </a:lnTo>
                    <a:lnTo>
                      <a:pt x="63" y="20"/>
                    </a:lnTo>
                    <a:lnTo>
                      <a:pt x="53" y="5"/>
                    </a:lnTo>
                    <a:lnTo>
                      <a:pt x="38" y="0"/>
                    </a:lnTo>
                    <a:lnTo>
                      <a:pt x="2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5" name="Freeform 200"/>
              <p:cNvSpPr>
                <a:spLocks/>
              </p:cNvSpPr>
              <p:nvPr/>
            </p:nvSpPr>
            <p:spPr bwMode="auto">
              <a:xfrm>
                <a:off x="888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" name="Freeform 201"/>
              <p:cNvSpPr>
                <a:spLocks/>
              </p:cNvSpPr>
              <p:nvPr/>
            </p:nvSpPr>
            <p:spPr bwMode="auto">
              <a:xfrm>
                <a:off x="939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" name="Freeform 202"/>
              <p:cNvSpPr>
                <a:spLocks/>
              </p:cNvSpPr>
              <p:nvPr/>
            </p:nvSpPr>
            <p:spPr bwMode="auto">
              <a:xfrm>
                <a:off x="893" y="1110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1 w 21"/>
                  <a:gd name="T3" fmla="*/ 5 h 107"/>
                  <a:gd name="T4" fmla="*/ 5 w 21"/>
                  <a:gd name="T5" fmla="*/ 15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1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1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1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" name="Freeform 203"/>
              <p:cNvSpPr>
                <a:spLocks/>
              </p:cNvSpPr>
              <p:nvPr/>
            </p:nvSpPr>
            <p:spPr bwMode="auto">
              <a:xfrm>
                <a:off x="924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" name="Group 204"/>
            <p:cNvGrpSpPr>
              <a:grpSpLocks/>
            </p:cNvGrpSpPr>
            <p:nvPr/>
          </p:nvGrpSpPr>
          <p:grpSpPr bwMode="auto">
            <a:xfrm>
              <a:off x="393" y="243"/>
              <a:ext cx="4604" cy="2749"/>
              <a:chOff x="393" y="243"/>
              <a:chExt cx="4604" cy="2749"/>
            </a:xfrm>
          </p:grpSpPr>
          <p:sp>
            <p:nvSpPr>
              <p:cNvPr id="2850" name="Freeform 205"/>
              <p:cNvSpPr>
                <a:spLocks/>
              </p:cNvSpPr>
              <p:nvPr/>
            </p:nvSpPr>
            <p:spPr bwMode="auto">
              <a:xfrm>
                <a:off x="985" y="1110"/>
                <a:ext cx="71" cy="107"/>
              </a:xfrm>
              <a:custGeom>
                <a:avLst/>
                <a:gdLst>
                  <a:gd name="T0" fmla="*/ 30 w 71"/>
                  <a:gd name="T1" fmla="*/ 0 h 107"/>
                  <a:gd name="T2" fmla="*/ 15 w 71"/>
                  <a:gd name="T3" fmla="*/ 5 h 107"/>
                  <a:gd name="T4" fmla="*/ 5 w 71"/>
                  <a:gd name="T5" fmla="*/ 20 h 107"/>
                  <a:gd name="T6" fmla="*/ 0 w 71"/>
                  <a:gd name="T7" fmla="*/ 46 h 107"/>
                  <a:gd name="T8" fmla="*/ 0 w 71"/>
                  <a:gd name="T9" fmla="*/ 61 h 107"/>
                  <a:gd name="T10" fmla="*/ 5 w 71"/>
                  <a:gd name="T11" fmla="*/ 86 h 107"/>
                  <a:gd name="T12" fmla="*/ 15 w 71"/>
                  <a:gd name="T13" fmla="*/ 102 h 107"/>
                  <a:gd name="T14" fmla="*/ 30 w 71"/>
                  <a:gd name="T15" fmla="*/ 107 h 107"/>
                  <a:gd name="T16" fmla="*/ 41 w 71"/>
                  <a:gd name="T17" fmla="*/ 107 h 107"/>
                  <a:gd name="T18" fmla="*/ 56 w 71"/>
                  <a:gd name="T19" fmla="*/ 102 h 107"/>
                  <a:gd name="T20" fmla="*/ 66 w 71"/>
                  <a:gd name="T21" fmla="*/ 86 h 107"/>
                  <a:gd name="T22" fmla="*/ 71 w 71"/>
                  <a:gd name="T23" fmla="*/ 61 h 107"/>
                  <a:gd name="T24" fmla="*/ 71 w 71"/>
                  <a:gd name="T25" fmla="*/ 46 h 107"/>
                  <a:gd name="T26" fmla="*/ 66 w 71"/>
                  <a:gd name="T27" fmla="*/ 20 h 107"/>
                  <a:gd name="T28" fmla="*/ 56 w 71"/>
                  <a:gd name="T29" fmla="*/ 5 h 107"/>
                  <a:gd name="T30" fmla="*/ 41 w 71"/>
                  <a:gd name="T31" fmla="*/ 0 h 107"/>
                  <a:gd name="T32" fmla="*/ 30 w 7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7">
                    <a:moveTo>
                      <a:pt x="30" y="0"/>
                    </a:moveTo>
                    <a:lnTo>
                      <a:pt x="15" y="5"/>
                    </a:lnTo>
                    <a:lnTo>
                      <a:pt x="5" y="20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5" y="102"/>
                    </a:lnTo>
                    <a:lnTo>
                      <a:pt x="30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6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1" name="Freeform 206"/>
              <p:cNvSpPr>
                <a:spLocks/>
              </p:cNvSpPr>
              <p:nvPr/>
            </p:nvSpPr>
            <p:spPr bwMode="auto">
              <a:xfrm>
                <a:off x="990" y="1120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0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6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0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2" name="Freeform 207"/>
              <p:cNvSpPr>
                <a:spLocks/>
              </p:cNvSpPr>
              <p:nvPr/>
            </p:nvSpPr>
            <p:spPr bwMode="auto">
              <a:xfrm>
                <a:off x="1041" y="1120"/>
                <a:ext cx="10" cy="87"/>
              </a:xfrm>
              <a:custGeom>
                <a:avLst/>
                <a:gdLst>
                  <a:gd name="T0" fmla="*/ 0 w 10"/>
                  <a:gd name="T1" fmla="*/ 87 h 87"/>
                  <a:gd name="T2" fmla="*/ 5 w 10"/>
                  <a:gd name="T3" fmla="*/ 76 h 87"/>
                  <a:gd name="T4" fmla="*/ 10 w 10"/>
                  <a:gd name="T5" fmla="*/ 56 h 87"/>
                  <a:gd name="T6" fmla="*/ 10 w 10"/>
                  <a:gd name="T7" fmla="*/ 31 h 87"/>
                  <a:gd name="T8" fmla="*/ 5 w 10"/>
                  <a:gd name="T9" fmla="*/ 10 h 87"/>
                  <a:gd name="T10" fmla="*/ 0 w 10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0" y="87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1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3" name="Freeform 208"/>
              <p:cNvSpPr>
                <a:spLocks/>
              </p:cNvSpPr>
              <p:nvPr/>
            </p:nvSpPr>
            <p:spPr bwMode="auto">
              <a:xfrm>
                <a:off x="995" y="1110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5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5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4" name="Freeform 209"/>
              <p:cNvSpPr>
                <a:spLocks/>
              </p:cNvSpPr>
              <p:nvPr/>
            </p:nvSpPr>
            <p:spPr bwMode="auto">
              <a:xfrm>
                <a:off x="1026" y="1110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5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5" name="Line 210"/>
              <p:cNvSpPr>
                <a:spLocks noChangeShapeType="1"/>
              </p:cNvSpPr>
              <p:nvPr/>
            </p:nvSpPr>
            <p:spPr bwMode="auto">
              <a:xfrm>
                <a:off x="1120" y="299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6" name="Line 211"/>
              <p:cNvSpPr>
                <a:spLocks noChangeShapeType="1"/>
              </p:cNvSpPr>
              <p:nvPr/>
            </p:nvSpPr>
            <p:spPr bwMode="auto">
              <a:xfrm>
                <a:off x="1120" y="28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" name="Line 212"/>
              <p:cNvSpPr>
                <a:spLocks noChangeShapeType="1"/>
              </p:cNvSpPr>
              <p:nvPr/>
            </p:nvSpPr>
            <p:spPr bwMode="auto">
              <a:xfrm>
                <a:off x="1120" y="276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8" name="Line 213"/>
              <p:cNvSpPr>
                <a:spLocks noChangeShapeType="1"/>
              </p:cNvSpPr>
              <p:nvPr/>
            </p:nvSpPr>
            <p:spPr bwMode="auto">
              <a:xfrm>
                <a:off x="1120" y="2673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9" name="Line 214"/>
              <p:cNvSpPr>
                <a:spLocks noChangeShapeType="1"/>
              </p:cNvSpPr>
              <p:nvPr/>
            </p:nvSpPr>
            <p:spPr bwMode="auto">
              <a:xfrm>
                <a:off x="1120" y="259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0" name="Line 215"/>
              <p:cNvSpPr>
                <a:spLocks noChangeShapeType="1"/>
              </p:cNvSpPr>
              <p:nvPr/>
            </p:nvSpPr>
            <p:spPr bwMode="auto">
              <a:xfrm>
                <a:off x="1120" y="253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1" name="Line 216"/>
              <p:cNvSpPr>
                <a:spLocks noChangeShapeType="1"/>
              </p:cNvSpPr>
              <p:nvPr/>
            </p:nvSpPr>
            <p:spPr bwMode="auto">
              <a:xfrm>
                <a:off x="1120" y="207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2" name="Line 217"/>
              <p:cNvSpPr>
                <a:spLocks noChangeShapeType="1"/>
              </p:cNvSpPr>
              <p:nvPr/>
            </p:nvSpPr>
            <p:spPr bwMode="auto">
              <a:xfrm>
                <a:off x="1120" y="184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3" name="Line 218"/>
              <p:cNvSpPr>
                <a:spLocks noChangeShapeType="1"/>
              </p:cNvSpPr>
              <p:nvPr/>
            </p:nvSpPr>
            <p:spPr bwMode="auto">
              <a:xfrm>
                <a:off x="1120" y="1682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4" name="Line 219"/>
              <p:cNvSpPr>
                <a:spLocks noChangeShapeType="1"/>
              </p:cNvSpPr>
              <p:nvPr/>
            </p:nvSpPr>
            <p:spPr bwMode="auto">
              <a:xfrm>
                <a:off x="1120" y="155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5" name="Line 220"/>
              <p:cNvSpPr>
                <a:spLocks noChangeShapeType="1"/>
              </p:cNvSpPr>
              <p:nvPr/>
            </p:nvSpPr>
            <p:spPr bwMode="auto">
              <a:xfrm>
                <a:off x="1120" y="145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6" name="Line 221"/>
              <p:cNvSpPr>
                <a:spLocks noChangeShapeType="1"/>
              </p:cNvSpPr>
              <p:nvPr/>
            </p:nvSpPr>
            <p:spPr bwMode="auto">
              <a:xfrm>
                <a:off x="1120" y="13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" name="Line 222"/>
              <p:cNvSpPr>
                <a:spLocks noChangeShapeType="1"/>
              </p:cNvSpPr>
              <p:nvPr/>
            </p:nvSpPr>
            <p:spPr bwMode="auto">
              <a:xfrm>
                <a:off x="1120" y="1288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" name="Line 223"/>
              <p:cNvSpPr>
                <a:spLocks noChangeShapeType="1"/>
              </p:cNvSpPr>
              <p:nvPr/>
            </p:nvSpPr>
            <p:spPr bwMode="auto">
              <a:xfrm>
                <a:off x="1120" y="1219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" name="Line 224"/>
              <p:cNvSpPr>
                <a:spLocks noChangeShapeType="1"/>
              </p:cNvSpPr>
              <p:nvPr/>
            </p:nvSpPr>
            <p:spPr bwMode="auto">
              <a:xfrm>
                <a:off x="1120" y="76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" name="Line 225"/>
              <p:cNvSpPr>
                <a:spLocks noChangeShapeType="1"/>
              </p:cNvSpPr>
              <p:nvPr/>
            </p:nvSpPr>
            <p:spPr bwMode="auto">
              <a:xfrm>
                <a:off x="1120" y="53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" name="Line 226"/>
              <p:cNvSpPr>
                <a:spLocks noChangeShapeType="1"/>
              </p:cNvSpPr>
              <p:nvPr/>
            </p:nvSpPr>
            <p:spPr bwMode="auto">
              <a:xfrm>
                <a:off x="1120" y="37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" name="Line 227"/>
              <p:cNvSpPr>
                <a:spLocks noChangeShapeType="1"/>
              </p:cNvSpPr>
              <p:nvPr/>
            </p:nvSpPr>
            <p:spPr bwMode="auto">
              <a:xfrm>
                <a:off x="454" y="1918"/>
                <a:ext cx="68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" name="Freeform 228"/>
              <p:cNvSpPr>
                <a:spLocks/>
              </p:cNvSpPr>
              <p:nvPr/>
            </p:nvSpPr>
            <p:spPr bwMode="auto">
              <a:xfrm>
                <a:off x="454" y="1913"/>
                <a:ext cx="68" cy="15"/>
              </a:xfrm>
              <a:custGeom>
                <a:avLst/>
                <a:gdLst>
                  <a:gd name="T0" fmla="*/ 0 w 68"/>
                  <a:gd name="T1" fmla="*/ 0 h 15"/>
                  <a:gd name="T2" fmla="*/ 28 w 68"/>
                  <a:gd name="T3" fmla="*/ 5 h 15"/>
                  <a:gd name="T4" fmla="*/ 53 w 68"/>
                  <a:gd name="T5" fmla="*/ 10 h 15"/>
                  <a:gd name="T6" fmla="*/ 68 w 68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0"/>
                    </a:moveTo>
                    <a:lnTo>
                      <a:pt x="28" y="5"/>
                    </a:lnTo>
                    <a:lnTo>
                      <a:pt x="53" y="10"/>
                    </a:lnTo>
                    <a:lnTo>
                      <a:pt x="68" y="1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" name="Freeform 229"/>
              <p:cNvSpPr>
                <a:spLocks/>
              </p:cNvSpPr>
              <p:nvPr/>
            </p:nvSpPr>
            <p:spPr bwMode="auto">
              <a:xfrm>
                <a:off x="454" y="1862"/>
                <a:ext cx="38" cy="16"/>
              </a:xfrm>
              <a:custGeom>
                <a:avLst/>
                <a:gdLst>
                  <a:gd name="T0" fmla="*/ 0 w 38"/>
                  <a:gd name="T1" fmla="*/ 0 h 16"/>
                  <a:gd name="T2" fmla="*/ 17 w 38"/>
                  <a:gd name="T3" fmla="*/ 5 h 16"/>
                  <a:gd name="T4" fmla="*/ 38 w 3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8" h="16">
                    <a:moveTo>
                      <a:pt x="0" y="0"/>
                    </a:moveTo>
                    <a:lnTo>
                      <a:pt x="17" y="5"/>
                    </a:lnTo>
                    <a:lnTo>
                      <a:pt x="38" y="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" name="Freeform 230"/>
              <p:cNvSpPr>
                <a:spLocks/>
              </p:cNvSpPr>
              <p:nvPr/>
            </p:nvSpPr>
            <p:spPr bwMode="auto">
              <a:xfrm>
                <a:off x="454" y="1857"/>
                <a:ext cx="68" cy="71"/>
              </a:xfrm>
              <a:custGeom>
                <a:avLst/>
                <a:gdLst>
                  <a:gd name="T0" fmla="*/ 0 w 68"/>
                  <a:gd name="T1" fmla="*/ 0 h 71"/>
                  <a:gd name="T2" fmla="*/ 15 w 68"/>
                  <a:gd name="T3" fmla="*/ 5 h 71"/>
                  <a:gd name="T4" fmla="*/ 25 w 68"/>
                  <a:gd name="T5" fmla="*/ 10 h 71"/>
                  <a:gd name="T6" fmla="*/ 38 w 68"/>
                  <a:gd name="T7" fmla="*/ 21 h 71"/>
                  <a:gd name="T8" fmla="*/ 48 w 68"/>
                  <a:gd name="T9" fmla="*/ 31 h 71"/>
                  <a:gd name="T10" fmla="*/ 58 w 68"/>
                  <a:gd name="T11" fmla="*/ 46 h 71"/>
                  <a:gd name="T12" fmla="*/ 63 w 68"/>
                  <a:gd name="T13" fmla="*/ 56 h 71"/>
                  <a:gd name="T14" fmla="*/ 68 w 68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8" h="71">
                    <a:moveTo>
                      <a:pt x="0" y="0"/>
                    </a:moveTo>
                    <a:lnTo>
                      <a:pt x="15" y="5"/>
                    </a:lnTo>
                    <a:lnTo>
                      <a:pt x="25" y="10"/>
                    </a:lnTo>
                    <a:lnTo>
                      <a:pt x="38" y="21"/>
                    </a:lnTo>
                    <a:lnTo>
                      <a:pt x="48" y="31"/>
                    </a:lnTo>
                    <a:lnTo>
                      <a:pt x="58" y="46"/>
                    </a:lnTo>
                    <a:lnTo>
                      <a:pt x="63" y="56"/>
                    </a:lnTo>
                    <a:lnTo>
                      <a:pt x="68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" name="Line 231"/>
              <p:cNvSpPr>
                <a:spLocks noChangeShapeType="1"/>
              </p:cNvSpPr>
              <p:nvPr/>
            </p:nvSpPr>
            <p:spPr bwMode="auto">
              <a:xfrm flipV="1">
                <a:off x="454" y="1913"/>
                <a:ext cx="1" cy="2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" name="Line 232"/>
              <p:cNvSpPr>
                <a:spLocks noChangeShapeType="1"/>
              </p:cNvSpPr>
              <p:nvPr/>
            </p:nvSpPr>
            <p:spPr bwMode="auto">
              <a:xfrm>
                <a:off x="393" y="1712"/>
                <a:ext cx="1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" name="Line 233"/>
              <p:cNvSpPr>
                <a:spLocks noChangeShapeType="1"/>
              </p:cNvSpPr>
              <p:nvPr/>
            </p:nvSpPr>
            <p:spPr bwMode="auto">
              <a:xfrm>
                <a:off x="403" y="1723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" name="Line 234"/>
              <p:cNvSpPr>
                <a:spLocks noChangeShapeType="1"/>
              </p:cNvSpPr>
              <p:nvPr/>
            </p:nvSpPr>
            <p:spPr bwMode="auto">
              <a:xfrm>
                <a:off x="418" y="1733"/>
                <a:ext cx="2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" name="Line 235"/>
              <p:cNvSpPr>
                <a:spLocks noChangeShapeType="1"/>
              </p:cNvSpPr>
              <p:nvPr/>
            </p:nvSpPr>
            <p:spPr bwMode="auto">
              <a:xfrm>
                <a:off x="438" y="1743"/>
                <a:ext cx="23" cy="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" name="Line 236"/>
              <p:cNvSpPr>
                <a:spLocks noChangeShapeType="1"/>
              </p:cNvSpPr>
              <p:nvPr/>
            </p:nvSpPr>
            <p:spPr bwMode="auto">
              <a:xfrm>
                <a:off x="461" y="1745"/>
                <a:ext cx="2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" name="Line 237"/>
              <p:cNvSpPr>
                <a:spLocks noChangeShapeType="1"/>
              </p:cNvSpPr>
              <p:nvPr/>
            </p:nvSpPr>
            <p:spPr bwMode="auto">
              <a:xfrm flipV="1">
                <a:off x="482" y="1743"/>
                <a:ext cx="25" cy="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" name="Line 238"/>
              <p:cNvSpPr>
                <a:spLocks noChangeShapeType="1"/>
              </p:cNvSpPr>
              <p:nvPr/>
            </p:nvSpPr>
            <p:spPr bwMode="auto">
              <a:xfrm flipV="1">
                <a:off x="507" y="1733"/>
                <a:ext cx="2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" name="Line 239"/>
              <p:cNvSpPr>
                <a:spLocks noChangeShapeType="1"/>
              </p:cNvSpPr>
              <p:nvPr/>
            </p:nvSpPr>
            <p:spPr bwMode="auto">
              <a:xfrm flipV="1">
                <a:off x="527" y="1723"/>
                <a:ext cx="1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" name="Line 240"/>
              <p:cNvSpPr>
                <a:spLocks noChangeShapeType="1"/>
              </p:cNvSpPr>
              <p:nvPr/>
            </p:nvSpPr>
            <p:spPr bwMode="auto">
              <a:xfrm flipV="1">
                <a:off x="543" y="1712"/>
                <a:ext cx="1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" name="Freeform 241"/>
              <p:cNvSpPr>
                <a:spLocks/>
              </p:cNvSpPr>
              <p:nvPr/>
            </p:nvSpPr>
            <p:spPr bwMode="auto">
              <a:xfrm>
                <a:off x="423" y="1733"/>
                <a:ext cx="99" cy="10"/>
              </a:xfrm>
              <a:custGeom>
                <a:avLst/>
                <a:gdLst>
                  <a:gd name="T0" fmla="*/ 0 w 99"/>
                  <a:gd name="T1" fmla="*/ 0 h 10"/>
                  <a:gd name="T2" fmla="*/ 15 w 99"/>
                  <a:gd name="T3" fmla="*/ 5 h 10"/>
                  <a:gd name="T4" fmla="*/ 36 w 99"/>
                  <a:gd name="T5" fmla="*/ 10 h 10"/>
                  <a:gd name="T6" fmla="*/ 64 w 99"/>
                  <a:gd name="T7" fmla="*/ 10 h 10"/>
                  <a:gd name="T8" fmla="*/ 84 w 99"/>
                  <a:gd name="T9" fmla="*/ 5 h 10"/>
                  <a:gd name="T10" fmla="*/ 99 w 99"/>
                  <a:gd name="T11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9" h="10">
                    <a:moveTo>
                      <a:pt x="0" y="0"/>
                    </a:moveTo>
                    <a:lnTo>
                      <a:pt x="15" y="5"/>
                    </a:lnTo>
                    <a:lnTo>
                      <a:pt x="36" y="10"/>
                    </a:lnTo>
                    <a:lnTo>
                      <a:pt x="64" y="10"/>
                    </a:lnTo>
                    <a:lnTo>
                      <a:pt x="84" y="5"/>
                    </a:lnTo>
                    <a:lnTo>
                      <a:pt x="99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7" name="Freeform 242"/>
              <p:cNvSpPr>
                <a:spLocks/>
              </p:cNvSpPr>
              <p:nvPr/>
            </p:nvSpPr>
            <p:spPr bwMode="auto">
              <a:xfrm>
                <a:off x="403" y="1723"/>
                <a:ext cx="140" cy="15"/>
              </a:xfrm>
              <a:custGeom>
                <a:avLst/>
                <a:gdLst>
                  <a:gd name="T0" fmla="*/ 0 w 140"/>
                  <a:gd name="T1" fmla="*/ 0 h 15"/>
                  <a:gd name="T2" fmla="*/ 10 w 140"/>
                  <a:gd name="T3" fmla="*/ 5 h 15"/>
                  <a:gd name="T4" fmla="*/ 25 w 140"/>
                  <a:gd name="T5" fmla="*/ 10 h 15"/>
                  <a:gd name="T6" fmla="*/ 56 w 140"/>
                  <a:gd name="T7" fmla="*/ 15 h 15"/>
                  <a:gd name="T8" fmla="*/ 84 w 140"/>
                  <a:gd name="T9" fmla="*/ 15 h 15"/>
                  <a:gd name="T10" fmla="*/ 114 w 140"/>
                  <a:gd name="T11" fmla="*/ 10 h 15"/>
                  <a:gd name="T12" fmla="*/ 129 w 140"/>
                  <a:gd name="T13" fmla="*/ 5 h 15"/>
                  <a:gd name="T14" fmla="*/ 140 w 140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5">
                    <a:moveTo>
                      <a:pt x="0" y="0"/>
                    </a:moveTo>
                    <a:lnTo>
                      <a:pt x="10" y="5"/>
                    </a:lnTo>
                    <a:lnTo>
                      <a:pt x="25" y="10"/>
                    </a:lnTo>
                    <a:lnTo>
                      <a:pt x="56" y="15"/>
                    </a:lnTo>
                    <a:lnTo>
                      <a:pt x="84" y="15"/>
                    </a:lnTo>
                    <a:lnTo>
                      <a:pt x="114" y="10"/>
                    </a:lnTo>
                    <a:lnTo>
                      <a:pt x="129" y="5"/>
                    </a:lnTo>
                    <a:lnTo>
                      <a:pt x="14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8" name="Line 243"/>
              <p:cNvSpPr>
                <a:spLocks noChangeShapeType="1"/>
              </p:cNvSpPr>
              <p:nvPr/>
            </p:nvSpPr>
            <p:spPr bwMode="auto">
              <a:xfrm>
                <a:off x="454" y="1662"/>
                <a:ext cx="109" cy="3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9" name="Line 244"/>
              <p:cNvSpPr>
                <a:spLocks noChangeShapeType="1"/>
              </p:cNvSpPr>
              <p:nvPr/>
            </p:nvSpPr>
            <p:spPr bwMode="auto">
              <a:xfrm>
                <a:off x="454" y="1657"/>
                <a:ext cx="109" cy="3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" name="Freeform 245"/>
              <p:cNvSpPr>
                <a:spLocks/>
              </p:cNvSpPr>
              <p:nvPr/>
            </p:nvSpPr>
            <p:spPr bwMode="auto">
              <a:xfrm>
                <a:off x="469" y="1616"/>
                <a:ext cx="53" cy="51"/>
              </a:xfrm>
              <a:custGeom>
                <a:avLst/>
                <a:gdLst>
                  <a:gd name="T0" fmla="*/ 0 w 53"/>
                  <a:gd name="T1" fmla="*/ 46 h 51"/>
                  <a:gd name="T2" fmla="*/ 28 w 53"/>
                  <a:gd name="T3" fmla="*/ 51 h 51"/>
                  <a:gd name="T4" fmla="*/ 43 w 53"/>
                  <a:gd name="T5" fmla="*/ 51 h 51"/>
                  <a:gd name="T6" fmla="*/ 53 w 53"/>
                  <a:gd name="T7" fmla="*/ 41 h 51"/>
                  <a:gd name="T8" fmla="*/ 53 w 53"/>
                  <a:gd name="T9" fmla="*/ 30 h 51"/>
                  <a:gd name="T10" fmla="*/ 48 w 53"/>
                  <a:gd name="T11" fmla="*/ 20 h 51"/>
                  <a:gd name="T12" fmla="*/ 38 w 53"/>
                  <a:gd name="T13" fmla="*/ 10 h 51"/>
                  <a:gd name="T14" fmla="*/ 23 w 53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3" h="51">
                    <a:moveTo>
                      <a:pt x="0" y="46"/>
                    </a:moveTo>
                    <a:lnTo>
                      <a:pt x="28" y="51"/>
                    </a:lnTo>
                    <a:lnTo>
                      <a:pt x="43" y="51"/>
                    </a:lnTo>
                    <a:lnTo>
                      <a:pt x="53" y="41"/>
                    </a:lnTo>
                    <a:lnTo>
                      <a:pt x="53" y="30"/>
                    </a:lnTo>
                    <a:lnTo>
                      <a:pt x="48" y="20"/>
                    </a:lnTo>
                    <a:lnTo>
                      <a:pt x="38" y="10"/>
                    </a:lnTo>
                    <a:lnTo>
                      <a:pt x="23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1" name="Freeform 246"/>
              <p:cNvSpPr>
                <a:spLocks/>
              </p:cNvSpPr>
              <p:nvPr/>
            </p:nvSpPr>
            <p:spPr bwMode="auto">
              <a:xfrm>
                <a:off x="454" y="1585"/>
                <a:ext cx="68" cy="36"/>
              </a:xfrm>
              <a:custGeom>
                <a:avLst/>
                <a:gdLst>
                  <a:gd name="T0" fmla="*/ 0 w 68"/>
                  <a:gd name="T1" fmla="*/ 21 h 36"/>
                  <a:gd name="T2" fmla="*/ 53 w 68"/>
                  <a:gd name="T3" fmla="*/ 36 h 36"/>
                  <a:gd name="T4" fmla="*/ 63 w 68"/>
                  <a:gd name="T5" fmla="*/ 36 h 36"/>
                  <a:gd name="T6" fmla="*/ 68 w 68"/>
                  <a:gd name="T7" fmla="*/ 31 h 36"/>
                  <a:gd name="T8" fmla="*/ 68 w 68"/>
                  <a:gd name="T9" fmla="*/ 16 h 36"/>
                  <a:gd name="T10" fmla="*/ 58 w 68"/>
                  <a:gd name="T11" fmla="*/ 5 h 36"/>
                  <a:gd name="T12" fmla="*/ 48 w 6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" h="36">
                    <a:moveTo>
                      <a:pt x="0" y="21"/>
                    </a:moveTo>
                    <a:lnTo>
                      <a:pt x="53" y="36"/>
                    </a:lnTo>
                    <a:lnTo>
                      <a:pt x="63" y="36"/>
                    </a:lnTo>
                    <a:lnTo>
                      <a:pt x="68" y="31"/>
                    </a:lnTo>
                    <a:lnTo>
                      <a:pt x="68" y="16"/>
                    </a:lnTo>
                    <a:lnTo>
                      <a:pt x="58" y="5"/>
                    </a:lnTo>
                    <a:lnTo>
                      <a:pt x="48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2" name="Freeform 247"/>
              <p:cNvSpPr>
                <a:spLocks/>
              </p:cNvSpPr>
              <p:nvPr/>
            </p:nvSpPr>
            <p:spPr bwMode="auto">
              <a:xfrm>
                <a:off x="454" y="1601"/>
                <a:ext cx="68" cy="15"/>
              </a:xfrm>
              <a:custGeom>
                <a:avLst/>
                <a:gdLst>
                  <a:gd name="T0" fmla="*/ 0 w 68"/>
                  <a:gd name="T1" fmla="*/ 0 h 15"/>
                  <a:gd name="T2" fmla="*/ 53 w 68"/>
                  <a:gd name="T3" fmla="*/ 15 h 15"/>
                  <a:gd name="T4" fmla="*/ 63 w 68"/>
                  <a:gd name="T5" fmla="*/ 15 h 15"/>
                  <a:gd name="T6" fmla="*/ 68 w 68"/>
                  <a:gd name="T7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8" h="15">
                    <a:moveTo>
                      <a:pt x="0" y="0"/>
                    </a:moveTo>
                    <a:lnTo>
                      <a:pt x="53" y="15"/>
                    </a:lnTo>
                    <a:lnTo>
                      <a:pt x="63" y="15"/>
                    </a:lnTo>
                    <a:lnTo>
                      <a:pt x="68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" name="Line 248"/>
              <p:cNvSpPr>
                <a:spLocks noChangeShapeType="1"/>
              </p:cNvSpPr>
              <p:nvPr/>
            </p:nvSpPr>
            <p:spPr bwMode="auto">
              <a:xfrm>
                <a:off x="413" y="1550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" name="Line 249"/>
              <p:cNvSpPr>
                <a:spLocks noChangeShapeType="1"/>
              </p:cNvSpPr>
              <p:nvPr/>
            </p:nvSpPr>
            <p:spPr bwMode="auto">
              <a:xfrm>
                <a:off x="418" y="1545"/>
                <a:ext cx="9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" name="Line 250"/>
              <p:cNvSpPr>
                <a:spLocks noChangeShapeType="1"/>
              </p:cNvSpPr>
              <p:nvPr/>
            </p:nvSpPr>
            <p:spPr bwMode="auto">
              <a:xfrm>
                <a:off x="413" y="1540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" name="Line 251"/>
              <p:cNvSpPr>
                <a:spLocks noChangeShapeType="1"/>
              </p:cNvSpPr>
              <p:nvPr/>
            </p:nvSpPr>
            <p:spPr bwMode="auto">
              <a:xfrm>
                <a:off x="413" y="1489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7" name="Line 252"/>
              <p:cNvSpPr>
                <a:spLocks noChangeShapeType="1"/>
              </p:cNvSpPr>
              <p:nvPr/>
            </p:nvSpPr>
            <p:spPr bwMode="auto">
              <a:xfrm>
                <a:off x="418" y="1484"/>
                <a:ext cx="9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" name="Line 253"/>
              <p:cNvSpPr>
                <a:spLocks noChangeShapeType="1"/>
              </p:cNvSpPr>
              <p:nvPr/>
            </p:nvSpPr>
            <p:spPr bwMode="auto">
              <a:xfrm>
                <a:off x="413" y="1479"/>
                <a:ext cx="104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9" name="Line 254"/>
              <p:cNvSpPr>
                <a:spLocks noChangeShapeType="1"/>
              </p:cNvSpPr>
              <p:nvPr/>
            </p:nvSpPr>
            <p:spPr bwMode="auto">
              <a:xfrm flipV="1">
                <a:off x="413" y="1524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0" name="Line 255"/>
              <p:cNvSpPr>
                <a:spLocks noChangeShapeType="1"/>
              </p:cNvSpPr>
              <p:nvPr/>
            </p:nvSpPr>
            <p:spPr bwMode="auto">
              <a:xfrm flipV="1">
                <a:off x="413" y="1463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" name="Line 256"/>
              <p:cNvSpPr>
                <a:spLocks noChangeShapeType="1"/>
              </p:cNvSpPr>
              <p:nvPr/>
            </p:nvSpPr>
            <p:spPr bwMode="auto">
              <a:xfrm flipV="1">
                <a:off x="461" y="1489"/>
                <a:ext cx="1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2" name="Line 257"/>
              <p:cNvSpPr>
                <a:spLocks noChangeShapeType="1"/>
              </p:cNvSpPr>
              <p:nvPr/>
            </p:nvSpPr>
            <p:spPr bwMode="auto">
              <a:xfrm flipV="1">
                <a:off x="517" y="1524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3" name="Line 258"/>
              <p:cNvSpPr>
                <a:spLocks noChangeShapeType="1"/>
              </p:cNvSpPr>
              <p:nvPr/>
            </p:nvSpPr>
            <p:spPr bwMode="auto">
              <a:xfrm flipV="1">
                <a:off x="517" y="1463"/>
                <a:ext cx="1" cy="4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4" name="Line 259"/>
              <p:cNvSpPr>
                <a:spLocks noChangeShapeType="1"/>
              </p:cNvSpPr>
              <p:nvPr/>
            </p:nvSpPr>
            <p:spPr bwMode="auto">
              <a:xfrm flipV="1">
                <a:off x="413" y="1550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5" name="Line 260"/>
              <p:cNvSpPr>
                <a:spLocks noChangeShapeType="1"/>
              </p:cNvSpPr>
              <p:nvPr/>
            </p:nvSpPr>
            <p:spPr bwMode="auto">
              <a:xfrm flipV="1">
                <a:off x="413" y="1550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6" name="Line 261"/>
              <p:cNvSpPr>
                <a:spLocks noChangeShapeType="1"/>
              </p:cNvSpPr>
              <p:nvPr/>
            </p:nvSpPr>
            <p:spPr bwMode="auto">
              <a:xfrm>
                <a:off x="413" y="1535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7" name="Line 262"/>
              <p:cNvSpPr>
                <a:spLocks noChangeShapeType="1"/>
              </p:cNvSpPr>
              <p:nvPr/>
            </p:nvSpPr>
            <p:spPr bwMode="auto">
              <a:xfrm>
                <a:off x="413" y="1529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" name="Line 263"/>
              <p:cNvSpPr>
                <a:spLocks noChangeShapeType="1"/>
              </p:cNvSpPr>
              <p:nvPr/>
            </p:nvSpPr>
            <p:spPr bwMode="auto">
              <a:xfrm flipV="1">
                <a:off x="413" y="1489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" name="Line 264"/>
              <p:cNvSpPr>
                <a:spLocks noChangeShapeType="1"/>
              </p:cNvSpPr>
              <p:nvPr/>
            </p:nvSpPr>
            <p:spPr bwMode="auto">
              <a:xfrm flipV="1">
                <a:off x="413" y="1489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0" name="Line 265"/>
              <p:cNvSpPr>
                <a:spLocks noChangeShapeType="1"/>
              </p:cNvSpPr>
              <p:nvPr/>
            </p:nvSpPr>
            <p:spPr bwMode="auto">
              <a:xfrm>
                <a:off x="413" y="1474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1" name="Line 266"/>
              <p:cNvSpPr>
                <a:spLocks noChangeShapeType="1"/>
              </p:cNvSpPr>
              <p:nvPr/>
            </p:nvSpPr>
            <p:spPr bwMode="auto">
              <a:xfrm>
                <a:off x="413" y="1468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" name="Line 267"/>
              <p:cNvSpPr>
                <a:spLocks noChangeShapeType="1"/>
              </p:cNvSpPr>
              <p:nvPr/>
            </p:nvSpPr>
            <p:spPr bwMode="auto">
              <a:xfrm>
                <a:off x="512" y="1550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3" name="Line 268"/>
              <p:cNvSpPr>
                <a:spLocks noChangeShapeType="1"/>
              </p:cNvSpPr>
              <p:nvPr/>
            </p:nvSpPr>
            <p:spPr bwMode="auto">
              <a:xfrm>
                <a:off x="507" y="1550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4" name="Line 269"/>
              <p:cNvSpPr>
                <a:spLocks noChangeShapeType="1"/>
              </p:cNvSpPr>
              <p:nvPr/>
            </p:nvSpPr>
            <p:spPr bwMode="auto">
              <a:xfrm flipV="1">
                <a:off x="507" y="1535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5" name="Line 270"/>
              <p:cNvSpPr>
                <a:spLocks noChangeShapeType="1"/>
              </p:cNvSpPr>
              <p:nvPr/>
            </p:nvSpPr>
            <p:spPr bwMode="auto">
              <a:xfrm flipV="1">
                <a:off x="512" y="1529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6" name="Line 271"/>
              <p:cNvSpPr>
                <a:spLocks noChangeShapeType="1"/>
              </p:cNvSpPr>
              <p:nvPr/>
            </p:nvSpPr>
            <p:spPr bwMode="auto">
              <a:xfrm>
                <a:off x="512" y="1489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7" name="Line 272"/>
              <p:cNvSpPr>
                <a:spLocks noChangeShapeType="1"/>
              </p:cNvSpPr>
              <p:nvPr/>
            </p:nvSpPr>
            <p:spPr bwMode="auto">
              <a:xfrm>
                <a:off x="507" y="1489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8" name="Line 273"/>
              <p:cNvSpPr>
                <a:spLocks noChangeShapeType="1"/>
              </p:cNvSpPr>
              <p:nvPr/>
            </p:nvSpPr>
            <p:spPr bwMode="auto">
              <a:xfrm flipV="1">
                <a:off x="507" y="1474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" name="Line 274"/>
              <p:cNvSpPr>
                <a:spLocks noChangeShapeType="1"/>
              </p:cNvSpPr>
              <p:nvPr/>
            </p:nvSpPr>
            <p:spPr bwMode="auto">
              <a:xfrm flipV="1">
                <a:off x="512" y="1468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0" name="Line 275"/>
              <p:cNvSpPr>
                <a:spLocks noChangeShapeType="1"/>
              </p:cNvSpPr>
              <p:nvPr/>
            </p:nvSpPr>
            <p:spPr bwMode="auto">
              <a:xfrm>
                <a:off x="449" y="1387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1" name="Line 276"/>
              <p:cNvSpPr>
                <a:spLocks noChangeShapeType="1"/>
              </p:cNvSpPr>
              <p:nvPr/>
            </p:nvSpPr>
            <p:spPr bwMode="auto">
              <a:xfrm>
                <a:off x="449" y="1382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2" name="Line 277"/>
              <p:cNvSpPr>
                <a:spLocks noChangeShapeType="1"/>
              </p:cNvSpPr>
              <p:nvPr/>
            </p:nvSpPr>
            <p:spPr bwMode="auto">
              <a:xfrm>
                <a:off x="449" y="1377"/>
                <a:ext cx="68" cy="5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" name="Freeform 278"/>
              <p:cNvSpPr>
                <a:spLocks/>
              </p:cNvSpPr>
              <p:nvPr/>
            </p:nvSpPr>
            <p:spPr bwMode="auto">
              <a:xfrm>
                <a:off x="449" y="1377"/>
                <a:ext cx="20" cy="61"/>
              </a:xfrm>
              <a:custGeom>
                <a:avLst/>
                <a:gdLst>
                  <a:gd name="T0" fmla="*/ 0 w 20"/>
                  <a:gd name="T1" fmla="*/ 0 h 61"/>
                  <a:gd name="T2" fmla="*/ 0 w 20"/>
                  <a:gd name="T3" fmla="*/ 61 h 61"/>
                  <a:gd name="T4" fmla="*/ 20 w 20"/>
                  <a:gd name="T5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0" y="0"/>
                    </a:moveTo>
                    <a:lnTo>
                      <a:pt x="0" y="61"/>
                    </a:lnTo>
                    <a:lnTo>
                      <a:pt x="2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4" name="Freeform 279"/>
              <p:cNvSpPr>
                <a:spLocks/>
              </p:cNvSpPr>
              <p:nvPr/>
            </p:nvSpPr>
            <p:spPr bwMode="auto">
              <a:xfrm>
                <a:off x="497" y="1377"/>
                <a:ext cx="20" cy="61"/>
              </a:xfrm>
              <a:custGeom>
                <a:avLst/>
                <a:gdLst>
                  <a:gd name="T0" fmla="*/ 20 w 20"/>
                  <a:gd name="T1" fmla="*/ 61 h 61"/>
                  <a:gd name="T2" fmla="*/ 20 w 20"/>
                  <a:gd name="T3" fmla="*/ 0 h 61"/>
                  <a:gd name="T4" fmla="*/ 0 w 20"/>
                  <a:gd name="T5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1">
                    <a:moveTo>
                      <a:pt x="20" y="61"/>
                    </a:moveTo>
                    <a:lnTo>
                      <a:pt x="20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5" name="Line 280"/>
              <p:cNvSpPr>
                <a:spLocks noChangeShapeType="1"/>
              </p:cNvSpPr>
              <p:nvPr/>
            </p:nvSpPr>
            <p:spPr bwMode="auto">
              <a:xfrm>
                <a:off x="449" y="1433"/>
                <a:ext cx="2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6" name="Line 281"/>
              <p:cNvSpPr>
                <a:spLocks noChangeShapeType="1"/>
              </p:cNvSpPr>
              <p:nvPr/>
            </p:nvSpPr>
            <p:spPr bwMode="auto">
              <a:xfrm>
                <a:off x="449" y="1428"/>
                <a:ext cx="12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7" name="Line 282"/>
              <p:cNvSpPr>
                <a:spLocks noChangeShapeType="1"/>
              </p:cNvSpPr>
              <p:nvPr/>
            </p:nvSpPr>
            <p:spPr bwMode="auto">
              <a:xfrm>
                <a:off x="449" y="1423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" name="Line 283"/>
              <p:cNvSpPr>
                <a:spLocks noChangeShapeType="1"/>
              </p:cNvSpPr>
              <p:nvPr/>
            </p:nvSpPr>
            <p:spPr bwMode="auto">
              <a:xfrm>
                <a:off x="449" y="1413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" name="Line 284"/>
              <p:cNvSpPr>
                <a:spLocks noChangeShapeType="1"/>
              </p:cNvSpPr>
              <p:nvPr/>
            </p:nvSpPr>
            <p:spPr bwMode="auto">
              <a:xfrm flipH="1" flipV="1">
                <a:off x="512" y="1377"/>
                <a:ext cx="5" cy="2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0" name="Line 285"/>
              <p:cNvSpPr>
                <a:spLocks noChangeShapeType="1"/>
              </p:cNvSpPr>
              <p:nvPr/>
            </p:nvSpPr>
            <p:spPr bwMode="auto">
              <a:xfrm flipH="1" flipV="1">
                <a:off x="507" y="1377"/>
                <a:ext cx="10" cy="1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1" name="Line 286"/>
              <p:cNvSpPr>
                <a:spLocks noChangeShapeType="1"/>
              </p:cNvSpPr>
              <p:nvPr/>
            </p:nvSpPr>
            <p:spPr bwMode="auto">
              <a:xfrm flipH="1" flipV="1">
                <a:off x="502" y="1377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2" name="Line 287"/>
              <p:cNvSpPr>
                <a:spLocks noChangeShapeType="1"/>
              </p:cNvSpPr>
              <p:nvPr/>
            </p:nvSpPr>
            <p:spPr bwMode="auto">
              <a:xfrm flipH="1" flipV="1">
                <a:off x="497" y="1377"/>
                <a:ext cx="2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3" name="Line 288"/>
              <p:cNvSpPr>
                <a:spLocks noChangeShapeType="1"/>
              </p:cNvSpPr>
              <p:nvPr/>
            </p:nvSpPr>
            <p:spPr bwMode="auto">
              <a:xfrm flipV="1">
                <a:off x="393" y="1334"/>
                <a:ext cx="10" cy="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" name="Line 289"/>
              <p:cNvSpPr>
                <a:spLocks noChangeShapeType="1"/>
              </p:cNvSpPr>
              <p:nvPr/>
            </p:nvSpPr>
            <p:spPr bwMode="auto">
              <a:xfrm flipV="1">
                <a:off x="403" y="1324"/>
                <a:ext cx="1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5" name="Line 290"/>
              <p:cNvSpPr>
                <a:spLocks noChangeShapeType="1"/>
              </p:cNvSpPr>
              <p:nvPr/>
            </p:nvSpPr>
            <p:spPr bwMode="auto">
              <a:xfrm flipV="1">
                <a:off x="418" y="1313"/>
                <a:ext cx="2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6" name="Line 291"/>
              <p:cNvSpPr>
                <a:spLocks noChangeShapeType="1"/>
              </p:cNvSpPr>
              <p:nvPr/>
            </p:nvSpPr>
            <p:spPr bwMode="auto">
              <a:xfrm flipV="1">
                <a:off x="438" y="1308"/>
                <a:ext cx="23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7" name="Line 292"/>
              <p:cNvSpPr>
                <a:spLocks noChangeShapeType="1"/>
              </p:cNvSpPr>
              <p:nvPr/>
            </p:nvSpPr>
            <p:spPr bwMode="auto">
              <a:xfrm>
                <a:off x="461" y="1308"/>
                <a:ext cx="2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8" name="Line 293"/>
              <p:cNvSpPr>
                <a:spLocks noChangeShapeType="1"/>
              </p:cNvSpPr>
              <p:nvPr/>
            </p:nvSpPr>
            <p:spPr bwMode="auto">
              <a:xfrm>
                <a:off x="482" y="1308"/>
                <a:ext cx="25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" name="Line 294"/>
              <p:cNvSpPr>
                <a:spLocks noChangeShapeType="1"/>
              </p:cNvSpPr>
              <p:nvPr/>
            </p:nvSpPr>
            <p:spPr bwMode="auto">
              <a:xfrm>
                <a:off x="507" y="1313"/>
                <a:ext cx="20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" name="Line 295"/>
              <p:cNvSpPr>
                <a:spLocks noChangeShapeType="1"/>
              </p:cNvSpPr>
              <p:nvPr/>
            </p:nvSpPr>
            <p:spPr bwMode="auto">
              <a:xfrm>
                <a:off x="527" y="1324"/>
                <a:ext cx="1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" name="Line 296"/>
              <p:cNvSpPr>
                <a:spLocks noChangeShapeType="1"/>
              </p:cNvSpPr>
              <p:nvPr/>
            </p:nvSpPr>
            <p:spPr bwMode="auto">
              <a:xfrm>
                <a:off x="543" y="1334"/>
                <a:ext cx="10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2" name="Freeform 297"/>
              <p:cNvSpPr>
                <a:spLocks/>
              </p:cNvSpPr>
              <p:nvPr/>
            </p:nvSpPr>
            <p:spPr bwMode="auto">
              <a:xfrm>
                <a:off x="423" y="1313"/>
                <a:ext cx="99" cy="11"/>
              </a:xfrm>
              <a:custGeom>
                <a:avLst/>
                <a:gdLst>
                  <a:gd name="T0" fmla="*/ 0 w 99"/>
                  <a:gd name="T1" fmla="*/ 11 h 11"/>
                  <a:gd name="T2" fmla="*/ 15 w 99"/>
                  <a:gd name="T3" fmla="*/ 5 h 11"/>
                  <a:gd name="T4" fmla="*/ 36 w 99"/>
                  <a:gd name="T5" fmla="*/ 0 h 11"/>
                  <a:gd name="T6" fmla="*/ 64 w 99"/>
                  <a:gd name="T7" fmla="*/ 0 h 11"/>
                  <a:gd name="T8" fmla="*/ 84 w 99"/>
                  <a:gd name="T9" fmla="*/ 5 h 11"/>
                  <a:gd name="T10" fmla="*/ 99 w 99"/>
                  <a:gd name="T1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9" h="11">
                    <a:moveTo>
                      <a:pt x="0" y="11"/>
                    </a:moveTo>
                    <a:lnTo>
                      <a:pt x="15" y="5"/>
                    </a:lnTo>
                    <a:lnTo>
                      <a:pt x="36" y="0"/>
                    </a:lnTo>
                    <a:lnTo>
                      <a:pt x="64" y="0"/>
                    </a:lnTo>
                    <a:lnTo>
                      <a:pt x="84" y="5"/>
                    </a:lnTo>
                    <a:lnTo>
                      <a:pt x="99" y="1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3" name="Freeform 298"/>
              <p:cNvSpPr>
                <a:spLocks/>
              </p:cNvSpPr>
              <p:nvPr/>
            </p:nvSpPr>
            <p:spPr bwMode="auto">
              <a:xfrm>
                <a:off x="403" y="1318"/>
                <a:ext cx="140" cy="16"/>
              </a:xfrm>
              <a:custGeom>
                <a:avLst/>
                <a:gdLst>
                  <a:gd name="T0" fmla="*/ 0 w 140"/>
                  <a:gd name="T1" fmla="*/ 16 h 16"/>
                  <a:gd name="T2" fmla="*/ 10 w 140"/>
                  <a:gd name="T3" fmla="*/ 11 h 16"/>
                  <a:gd name="T4" fmla="*/ 25 w 140"/>
                  <a:gd name="T5" fmla="*/ 6 h 16"/>
                  <a:gd name="T6" fmla="*/ 56 w 140"/>
                  <a:gd name="T7" fmla="*/ 0 h 16"/>
                  <a:gd name="T8" fmla="*/ 84 w 140"/>
                  <a:gd name="T9" fmla="*/ 0 h 16"/>
                  <a:gd name="T10" fmla="*/ 114 w 140"/>
                  <a:gd name="T11" fmla="*/ 6 h 16"/>
                  <a:gd name="T12" fmla="*/ 129 w 140"/>
                  <a:gd name="T13" fmla="*/ 11 h 16"/>
                  <a:gd name="T14" fmla="*/ 140 w 140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16">
                    <a:moveTo>
                      <a:pt x="0" y="16"/>
                    </a:moveTo>
                    <a:lnTo>
                      <a:pt x="10" y="11"/>
                    </a:lnTo>
                    <a:lnTo>
                      <a:pt x="25" y="6"/>
                    </a:lnTo>
                    <a:lnTo>
                      <a:pt x="56" y="0"/>
                    </a:lnTo>
                    <a:lnTo>
                      <a:pt x="84" y="0"/>
                    </a:lnTo>
                    <a:lnTo>
                      <a:pt x="114" y="6"/>
                    </a:lnTo>
                    <a:lnTo>
                      <a:pt x="129" y="11"/>
                    </a:lnTo>
                    <a:lnTo>
                      <a:pt x="140" y="1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4" name="Line 299"/>
              <p:cNvSpPr>
                <a:spLocks noChangeShapeType="1"/>
              </p:cNvSpPr>
              <p:nvPr/>
            </p:nvSpPr>
            <p:spPr bwMode="auto">
              <a:xfrm flipV="1">
                <a:off x="4996" y="243"/>
                <a:ext cx="1" cy="2748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5" name="Line 300"/>
              <p:cNvSpPr>
                <a:spLocks noChangeShapeType="1"/>
              </p:cNvSpPr>
              <p:nvPr/>
            </p:nvSpPr>
            <p:spPr bwMode="auto">
              <a:xfrm flipH="1">
                <a:off x="4920" y="2470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6" name="Line 301"/>
              <p:cNvSpPr>
                <a:spLocks noChangeShapeType="1"/>
              </p:cNvSpPr>
              <p:nvPr/>
            </p:nvSpPr>
            <p:spPr bwMode="auto">
              <a:xfrm flipH="1">
                <a:off x="4920" y="1161"/>
                <a:ext cx="76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7" name="Line 302"/>
              <p:cNvSpPr>
                <a:spLocks noChangeShapeType="1"/>
              </p:cNvSpPr>
              <p:nvPr/>
            </p:nvSpPr>
            <p:spPr bwMode="auto">
              <a:xfrm flipH="1">
                <a:off x="4958" y="299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8" name="Line 303"/>
              <p:cNvSpPr>
                <a:spLocks noChangeShapeType="1"/>
              </p:cNvSpPr>
              <p:nvPr/>
            </p:nvSpPr>
            <p:spPr bwMode="auto">
              <a:xfrm flipH="1">
                <a:off x="4958" y="28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9" name="Line 304"/>
              <p:cNvSpPr>
                <a:spLocks noChangeShapeType="1"/>
              </p:cNvSpPr>
              <p:nvPr/>
            </p:nvSpPr>
            <p:spPr bwMode="auto">
              <a:xfrm flipH="1">
                <a:off x="4958" y="276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" name="Line 305"/>
              <p:cNvSpPr>
                <a:spLocks noChangeShapeType="1"/>
              </p:cNvSpPr>
              <p:nvPr/>
            </p:nvSpPr>
            <p:spPr bwMode="auto">
              <a:xfrm flipH="1">
                <a:off x="4958" y="2673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1" name="Line 306"/>
              <p:cNvSpPr>
                <a:spLocks noChangeShapeType="1"/>
              </p:cNvSpPr>
              <p:nvPr/>
            </p:nvSpPr>
            <p:spPr bwMode="auto">
              <a:xfrm flipH="1">
                <a:off x="4958" y="259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2" name="Line 307"/>
              <p:cNvSpPr>
                <a:spLocks noChangeShapeType="1"/>
              </p:cNvSpPr>
              <p:nvPr/>
            </p:nvSpPr>
            <p:spPr bwMode="auto">
              <a:xfrm flipH="1">
                <a:off x="4958" y="253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3" name="Line 308"/>
              <p:cNvSpPr>
                <a:spLocks noChangeShapeType="1"/>
              </p:cNvSpPr>
              <p:nvPr/>
            </p:nvSpPr>
            <p:spPr bwMode="auto">
              <a:xfrm flipH="1">
                <a:off x="4958" y="207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4" name="Line 309"/>
              <p:cNvSpPr>
                <a:spLocks noChangeShapeType="1"/>
              </p:cNvSpPr>
              <p:nvPr/>
            </p:nvSpPr>
            <p:spPr bwMode="auto">
              <a:xfrm flipH="1">
                <a:off x="4958" y="184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5" name="Line 310"/>
              <p:cNvSpPr>
                <a:spLocks noChangeShapeType="1"/>
              </p:cNvSpPr>
              <p:nvPr/>
            </p:nvSpPr>
            <p:spPr bwMode="auto">
              <a:xfrm flipH="1">
                <a:off x="4958" y="1682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6" name="Line 311"/>
              <p:cNvSpPr>
                <a:spLocks noChangeShapeType="1"/>
              </p:cNvSpPr>
              <p:nvPr/>
            </p:nvSpPr>
            <p:spPr bwMode="auto">
              <a:xfrm flipH="1">
                <a:off x="4958" y="1555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7" name="Line 312"/>
              <p:cNvSpPr>
                <a:spLocks noChangeShapeType="1"/>
              </p:cNvSpPr>
              <p:nvPr/>
            </p:nvSpPr>
            <p:spPr bwMode="auto">
              <a:xfrm flipH="1">
                <a:off x="4958" y="1451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8" name="Line 313"/>
              <p:cNvSpPr>
                <a:spLocks noChangeShapeType="1"/>
              </p:cNvSpPr>
              <p:nvPr/>
            </p:nvSpPr>
            <p:spPr bwMode="auto">
              <a:xfrm flipH="1">
                <a:off x="4958" y="1364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9" name="Line 314"/>
              <p:cNvSpPr>
                <a:spLocks noChangeShapeType="1"/>
              </p:cNvSpPr>
              <p:nvPr/>
            </p:nvSpPr>
            <p:spPr bwMode="auto">
              <a:xfrm flipH="1">
                <a:off x="4958" y="1288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0" name="Line 315"/>
              <p:cNvSpPr>
                <a:spLocks noChangeShapeType="1"/>
              </p:cNvSpPr>
              <p:nvPr/>
            </p:nvSpPr>
            <p:spPr bwMode="auto">
              <a:xfrm flipH="1">
                <a:off x="4958" y="1219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" name="Line 316"/>
              <p:cNvSpPr>
                <a:spLocks noChangeShapeType="1"/>
              </p:cNvSpPr>
              <p:nvPr/>
            </p:nvSpPr>
            <p:spPr bwMode="auto">
              <a:xfrm flipH="1">
                <a:off x="4958" y="767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2" name="Line 317"/>
              <p:cNvSpPr>
                <a:spLocks noChangeShapeType="1"/>
              </p:cNvSpPr>
              <p:nvPr/>
            </p:nvSpPr>
            <p:spPr bwMode="auto">
              <a:xfrm flipH="1">
                <a:off x="4958" y="536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3" name="Line 318"/>
              <p:cNvSpPr>
                <a:spLocks noChangeShapeType="1"/>
              </p:cNvSpPr>
              <p:nvPr/>
            </p:nvSpPr>
            <p:spPr bwMode="auto">
              <a:xfrm flipH="1">
                <a:off x="4958" y="370"/>
                <a:ext cx="38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4" name="Line 319"/>
              <p:cNvSpPr>
                <a:spLocks noChangeShapeType="1"/>
              </p:cNvSpPr>
              <p:nvPr/>
            </p:nvSpPr>
            <p:spPr bwMode="auto">
              <a:xfrm>
                <a:off x="1247" y="2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5" name="Line 320"/>
              <p:cNvSpPr>
                <a:spLocks noChangeShapeType="1"/>
              </p:cNvSpPr>
              <p:nvPr/>
            </p:nvSpPr>
            <p:spPr bwMode="auto">
              <a:xfrm>
                <a:off x="1247" y="246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6" name="Line 321"/>
              <p:cNvSpPr>
                <a:spLocks noChangeShapeType="1"/>
              </p:cNvSpPr>
              <p:nvPr/>
            </p:nvSpPr>
            <p:spPr bwMode="auto">
              <a:xfrm>
                <a:off x="1247" y="2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7" name="Line 322"/>
              <p:cNvSpPr>
                <a:spLocks noChangeShapeType="1"/>
              </p:cNvSpPr>
              <p:nvPr/>
            </p:nvSpPr>
            <p:spPr bwMode="auto">
              <a:xfrm>
                <a:off x="1249" y="254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8" name="Line 323"/>
              <p:cNvSpPr>
                <a:spLocks noChangeShapeType="1"/>
              </p:cNvSpPr>
              <p:nvPr/>
            </p:nvSpPr>
            <p:spPr bwMode="auto">
              <a:xfrm>
                <a:off x="1249" y="25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9" name="Line 324"/>
              <p:cNvSpPr>
                <a:spLocks noChangeShapeType="1"/>
              </p:cNvSpPr>
              <p:nvPr/>
            </p:nvSpPr>
            <p:spPr bwMode="auto">
              <a:xfrm>
                <a:off x="1252" y="264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0" name="Line 325"/>
              <p:cNvSpPr>
                <a:spLocks noChangeShapeType="1"/>
              </p:cNvSpPr>
              <p:nvPr/>
            </p:nvSpPr>
            <p:spPr bwMode="auto">
              <a:xfrm>
                <a:off x="1252" y="2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" name="Line 326"/>
              <p:cNvSpPr>
                <a:spLocks noChangeShapeType="1"/>
              </p:cNvSpPr>
              <p:nvPr/>
            </p:nvSpPr>
            <p:spPr bwMode="auto">
              <a:xfrm>
                <a:off x="1252" y="271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" name="Line 327"/>
              <p:cNvSpPr>
                <a:spLocks noChangeShapeType="1"/>
              </p:cNvSpPr>
              <p:nvPr/>
            </p:nvSpPr>
            <p:spPr bwMode="auto">
              <a:xfrm>
                <a:off x="1254" y="276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" name="Line 328"/>
              <p:cNvSpPr>
                <a:spLocks noChangeShapeType="1"/>
              </p:cNvSpPr>
              <p:nvPr/>
            </p:nvSpPr>
            <p:spPr bwMode="auto">
              <a:xfrm>
                <a:off x="1254" y="281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" name="Line 329"/>
              <p:cNvSpPr>
                <a:spLocks noChangeShapeType="1"/>
              </p:cNvSpPr>
              <p:nvPr/>
            </p:nvSpPr>
            <p:spPr bwMode="auto">
              <a:xfrm>
                <a:off x="1257" y="2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" name="Line 330"/>
              <p:cNvSpPr>
                <a:spLocks noChangeShapeType="1"/>
              </p:cNvSpPr>
              <p:nvPr/>
            </p:nvSpPr>
            <p:spPr bwMode="auto">
              <a:xfrm>
                <a:off x="1257" y="289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" name="Freeform 331"/>
              <p:cNvSpPr>
                <a:spLocks/>
              </p:cNvSpPr>
              <p:nvPr/>
            </p:nvSpPr>
            <p:spPr bwMode="auto">
              <a:xfrm>
                <a:off x="1257" y="29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5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" name="Line 332"/>
              <p:cNvSpPr>
                <a:spLocks noChangeShapeType="1"/>
              </p:cNvSpPr>
              <p:nvPr/>
            </p:nvSpPr>
            <p:spPr bwMode="auto">
              <a:xfrm>
                <a:off x="1275" y="355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" name="Line 333"/>
              <p:cNvSpPr>
                <a:spLocks noChangeShapeType="1"/>
              </p:cNvSpPr>
              <p:nvPr/>
            </p:nvSpPr>
            <p:spPr bwMode="auto">
              <a:xfrm>
                <a:off x="1275" y="3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" name="Line 334"/>
              <p:cNvSpPr>
                <a:spLocks noChangeShapeType="1"/>
              </p:cNvSpPr>
              <p:nvPr/>
            </p:nvSpPr>
            <p:spPr bwMode="auto">
              <a:xfrm>
                <a:off x="1277" y="36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" name="Line 335"/>
              <p:cNvSpPr>
                <a:spLocks noChangeShapeType="1"/>
              </p:cNvSpPr>
              <p:nvPr/>
            </p:nvSpPr>
            <p:spPr bwMode="auto">
              <a:xfrm>
                <a:off x="1277" y="368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" name="Line 336"/>
              <p:cNvSpPr>
                <a:spLocks noChangeShapeType="1"/>
              </p:cNvSpPr>
              <p:nvPr/>
            </p:nvSpPr>
            <p:spPr bwMode="auto">
              <a:xfrm>
                <a:off x="1280" y="3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2" name="Line 337"/>
              <p:cNvSpPr>
                <a:spLocks noChangeShapeType="1"/>
              </p:cNvSpPr>
              <p:nvPr/>
            </p:nvSpPr>
            <p:spPr bwMode="auto">
              <a:xfrm>
                <a:off x="1280" y="37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3" name="Line 338"/>
              <p:cNvSpPr>
                <a:spLocks noChangeShapeType="1"/>
              </p:cNvSpPr>
              <p:nvPr/>
            </p:nvSpPr>
            <p:spPr bwMode="auto">
              <a:xfrm>
                <a:off x="1282" y="381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4" name="Line 339"/>
              <p:cNvSpPr>
                <a:spLocks noChangeShapeType="1"/>
              </p:cNvSpPr>
              <p:nvPr/>
            </p:nvSpPr>
            <p:spPr bwMode="auto">
              <a:xfrm>
                <a:off x="1282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" name="Line 340"/>
              <p:cNvSpPr>
                <a:spLocks noChangeShapeType="1"/>
              </p:cNvSpPr>
              <p:nvPr/>
            </p:nvSpPr>
            <p:spPr bwMode="auto">
              <a:xfrm>
                <a:off x="1285" y="388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6" name="Line 341"/>
              <p:cNvSpPr>
                <a:spLocks noChangeShapeType="1"/>
              </p:cNvSpPr>
              <p:nvPr/>
            </p:nvSpPr>
            <p:spPr bwMode="auto">
              <a:xfrm>
                <a:off x="1285" y="39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7" name="Line 342"/>
              <p:cNvSpPr>
                <a:spLocks noChangeShapeType="1"/>
              </p:cNvSpPr>
              <p:nvPr/>
            </p:nvSpPr>
            <p:spPr bwMode="auto">
              <a:xfrm>
                <a:off x="1285" y="39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8" name="Line 343"/>
              <p:cNvSpPr>
                <a:spLocks noChangeShapeType="1"/>
              </p:cNvSpPr>
              <p:nvPr/>
            </p:nvSpPr>
            <p:spPr bwMode="auto">
              <a:xfrm>
                <a:off x="1287" y="401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9" name="Freeform 344"/>
              <p:cNvSpPr>
                <a:spLocks/>
              </p:cNvSpPr>
              <p:nvPr/>
            </p:nvSpPr>
            <p:spPr bwMode="auto">
              <a:xfrm>
                <a:off x="1287" y="406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5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0" name="Line 345"/>
              <p:cNvSpPr>
                <a:spLocks noChangeShapeType="1"/>
              </p:cNvSpPr>
              <p:nvPr/>
            </p:nvSpPr>
            <p:spPr bwMode="auto">
              <a:xfrm>
                <a:off x="1308" y="4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1" name="Line 346"/>
              <p:cNvSpPr>
                <a:spLocks noChangeShapeType="1"/>
              </p:cNvSpPr>
              <p:nvPr/>
            </p:nvSpPr>
            <p:spPr bwMode="auto">
              <a:xfrm>
                <a:off x="1308" y="467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2" name="Line 347"/>
              <p:cNvSpPr>
                <a:spLocks noChangeShapeType="1"/>
              </p:cNvSpPr>
              <p:nvPr/>
            </p:nvSpPr>
            <p:spPr bwMode="auto">
              <a:xfrm>
                <a:off x="1310" y="472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3" name="Line 348"/>
              <p:cNvSpPr>
                <a:spLocks noChangeShapeType="1"/>
              </p:cNvSpPr>
              <p:nvPr/>
            </p:nvSpPr>
            <p:spPr bwMode="auto">
              <a:xfrm>
                <a:off x="1310" y="47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4" name="Line 349"/>
              <p:cNvSpPr>
                <a:spLocks noChangeShapeType="1"/>
              </p:cNvSpPr>
              <p:nvPr/>
            </p:nvSpPr>
            <p:spPr bwMode="auto">
              <a:xfrm>
                <a:off x="1313" y="480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5" name="Line 350"/>
              <p:cNvSpPr>
                <a:spLocks noChangeShapeType="1"/>
              </p:cNvSpPr>
              <p:nvPr/>
            </p:nvSpPr>
            <p:spPr bwMode="auto">
              <a:xfrm>
                <a:off x="1313" y="4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" name="Line 351"/>
              <p:cNvSpPr>
                <a:spLocks noChangeShapeType="1"/>
              </p:cNvSpPr>
              <p:nvPr/>
            </p:nvSpPr>
            <p:spPr bwMode="auto">
              <a:xfrm>
                <a:off x="1315" y="487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" name="Line 352"/>
              <p:cNvSpPr>
                <a:spLocks noChangeShapeType="1"/>
              </p:cNvSpPr>
              <p:nvPr/>
            </p:nvSpPr>
            <p:spPr bwMode="auto">
              <a:xfrm>
                <a:off x="1315" y="492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" name="Line 353"/>
              <p:cNvSpPr>
                <a:spLocks noChangeShapeType="1"/>
              </p:cNvSpPr>
              <p:nvPr/>
            </p:nvSpPr>
            <p:spPr bwMode="auto">
              <a:xfrm>
                <a:off x="1318" y="49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" name="Line 354"/>
              <p:cNvSpPr>
                <a:spLocks noChangeShapeType="1"/>
              </p:cNvSpPr>
              <p:nvPr/>
            </p:nvSpPr>
            <p:spPr bwMode="auto">
              <a:xfrm>
                <a:off x="1320" y="500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" name="Line 355"/>
              <p:cNvSpPr>
                <a:spLocks noChangeShapeType="1"/>
              </p:cNvSpPr>
              <p:nvPr/>
            </p:nvSpPr>
            <p:spPr bwMode="auto">
              <a:xfrm>
                <a:off x="1320" y="50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" name="Line 356"/>
              <p:cNvSpPr>
                <a:spLocks noChangeShapeType="1"/>
              </p:cNvSpPr>
              <p:nvPr/>
            </p:nvSpPr>
            <p:spPr bwMode="auto">
              <a:xfrm>
                <a:off x="1323" y="508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" name="Line 357"/>
              <p:cNvSpPr>
                <a:spLocks noChangeShapeType="1"/>
              </p:cNvSpPr>
              <p:nvPr/>
            </p:nvSpPr>
            <p:spPr bwMode="auto">
              <a:xfrm>
                <a:off x="1323" y="5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" name="Freeform 358"/>
              <p:cNvSpPr>
                <a:spLocks/>
              </p:cNvSpPr>
              <p:nvPr/>
            </p:nvSpPr>
            <p:spPr bwMode="auto">
              <a:xfrm>
                <a:off x="1326" y="515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5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0" y="5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" name="Line 359"/>
              <p:cNvSpPr>
                <a:spLocks noChangeShapeType="1"/>
              </p:cNvSpPr>
              <p:nvPr/>
            </p:nvSpPr>
            <p:spPr bwMode="auto">
              <a:xfrm>
                <a:off x="1348" y="5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" name="Line 360"/>
              <p:cNvSpPr>
                <a:spLocks noChangeShapeType="1"/>
              </p:cNvSpPr>
              <p:nvPr/>
            </p:nvSpPr>
            <p:spPr bwMode="auto">
              <a:xfrm>
                <a:off x="1348" y="57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" name="Line 361"/>
              <p:cNvSpPr>
                <a:spLocks noChangeShapeType="1"/>
              </p:cNvSpPr>
              <p:nvPr/>
            </p:nvSpPr>
            <p:spPr bwMode="auto">
              <a:xfrm>
                <a:off x="1351" y="58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" name="Line 362"/>
              <p:cNvSpPr>
                <a:spLocks noChangeShapeType="1"/>
              </p:cNvSpPr>
              <p:nvPr/>
            </p:nvSpPr>
            <p:spPr bwMode="auto">
              <a:xfrm>
                <a:off x="1351" y="584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" name="Line 363"/>
              <p:cNvSpPr>
                <a:spLocks noChangeShapeType="1"/>
              </p:cNvSpPr>
              <p:nvPr/>
            </p:nvSpPr>
            <p:spPr bwMode="auto">
              <a:xfrm>
                <a:off x="1354" y="58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" name="Line 364"/>
              <p:cNvSpPr>
                <a:spLocks noChangeShapeType="1"/>
              </p:cNvSpPr>
              <p:nvPr/>
            </p:nvSpPr>
            <p:spPr bwMode="auto">
              <a:xfrm>
                <a:off x="1356" y="592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" name="Line 365"/>
              <p:cNvSpPr>
                <a:spLocks noChangeShapeType="1"/>
              </p:cNvSpPr>
              <p:nvPr/>
            </p:nvSpPr>
            <p:spPr bwMode="auto">
              <a:xfrm>
                <a:off x="1356" y="5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" name="Line 366"/>
              <p:cNvSpPr>
                <a:spLocks noChangeShapeType="1"/>
              </p:cNvSpPr>
              <p:nvPr/>
            </p:nvSpPr>
            <p:spPr bwMode="auto">
              <a:xfrm>
                <a:off x="1359" y="5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" name="Line 367"/>
              <p:cNvSpPr>
                <a:spLocks noChangeShapeType="1"/>
              </p:cNvSpPr>
              <p:nvPr/>
            </p:nvSpPr>
            <p:spPr bwMode="auto">
              <a:xfrm>
                <a:off x="1359" y="6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" name="Line 368"/>
              <p:cNvSpPr>
                <a:spLocks noChangeShapeType="1"/>
              </p:cNvSpPr>
              <p:nvPr/>
            </p:nvSpPr>
            <p:spPr bwMode="auto">
              <a:xfrm>
                <a:off x="1361" y="6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" name="Line 369"/>
              <p:cNvSpPr>
                <a:spLocks noChangeShapeType="1"/>
              </p:cNvSpPr>
              <p:nvPr/>
            </p:nvSpPr>
            <p:spPr bwMode="auto">
              <a:xfrm>
                <a:off x="1364" y="609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" name="Line 370"/>
              <p:cNvSpPr>
                <a:spLocks noChangeShapeType="1"/>
              </p:cNvSpPr>
              <p:nvPr/>
            </p:nvSpPr>
            <p:spPr bwMode="auto">
              <a:xfrm>
                <a:off x="1364" y="6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" name="Line 371"/>
              <p:cNvSpPr>
                <a:spLocks noChangeShapeType="1"/>
              </p:cNvSpPr>
              <p:nvPr/>
            </p:nvSpPr>
            <p:spPr bwMode="auto">
              <a:xfrm>
                <a:off x="1366" y="617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" name="Freeform 372"/>
              <p:cNvSpPr>
                <a:spLocks/>
              </p:cNvSpPr>
              <p:nvPr/>
            </p:nvSpPr>
            <p:spPr bwMode="auto">
              <a:xfrm>
                <a:off x="1366" y="62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" name="Line 373"/>
              <p:cNvSpPr>
                <a:spLocks noChangeShapeType="1"/>
              </p:cNvSpPr>
              <p:nvPr/>
            </p:nvSpPr>
            <p:spPr bwMode="auto">
              <a:xfrm>
                <a:off x="1394" y="6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" name="Line 374"/>
              <p:cNvSpPr>
                <a:spLocks noChangeShapeType="1"/>
              </p:cNvSpPr>
              <p:nvPr/>
            </p:nvSpPr>
            <p:spPr bwMode="auto">
              <a:xfrm>
                <a:off x="1394" y="6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" name="Line 375"/>
              <p:cNvSpPr>
                <a:spLocks noChangeShapeType="1"/>
              </p:cNvSpPr>
              <p:nvPr/>
            </p:nvSpPr>
            <p:spPr bwMode="auto">
              <a:xfrm>
                <a:off x="1397" y="683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" name="Line 376"/>
              <p:cNvSpPr>
                <a:spLocks noChangeShapeType="1"/>
              </p:cNvSpPr>
              <p:nvPr/>
            </p:nvSpPr>
            <p:spPr bwMode="auto">
              <a:xfrm>
                <a:off x="1399" y="6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" name="Line 377"/>
              <p:cNvSpPr>
                <a:spLocks noChangeShapeType="1"/>
              </p:cNvSpPr>
              <p:nvPr/>
            </p:nvSpPr>
            <p:spPr bwMode="auto">
              <a:xfrm>
                <a:off x="1399" y="6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" name="Line 378"/>
              <p:cNvSpPr>
                <a:spLocks noChangeShapeType="1"/>
              </p:cNvSpPr>
              <p:nvPr/>
            </p:nvSpPr>
            <p:spPr bwMode="auto">
              <a:xfrm>
                <a:off x="1402" y="69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" name="Line 379"/>
              <p:cNvSpPr>
                <a:spLocks noChangeShapeType="1"/>
              </p:cNvSpPr>
              <p:nvPr/>
            </p:nvSpPr>
            <p:spPr bwMode="auto">
              <a:xfrm>
                <a:off x="1402" y="69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" name="Line 380"/>
              <p:cNvSpPr>
                <a:spLocks noChangeShapeType="1"/>
              </p:cNvSpPr>
              <p:nvPr/>
            </p:nvSpPr>
            <p:spPr bwMode="auto">
              <a:xfrm>
                <a:off x="1404" y="7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" name="Line 381"/>
              <p:cNvSpPr>
                <a:spLocks noChangeShapeType="1"/>
              </p:cNvSpPr>
              <p:nvPr/>
            </p:nvSpPr>
            <p:spPr bwMode="auto">
              <a:xfrm>
                <a:off x="1407" y="703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" name="Line 382"/>
              <p:cNvSpPr>
                <a:spLocks noChangeShapeType="1"/>
              </p:cNvSpPr>
              <p:nvPr/>
            </p:nvSpPr>
            <p:spPr bwMode="auto">
              <a:xfrm>
                <a:off x="1407" y="7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" name="Line 383"/>
              <p:cNvSpPr>
                <a:spLocks noChangeShapeType="1"/>
              </p:cNvSpPr>
              <p:nvPr/>
            </p:nvSpPr>
            <p:spPr bwMode="auto">
              <a:xfrm>
                <a:off x="1409" y="71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" name="Line 384"/>
              <p:cNvSpPr>
                <a:spLocks noChangeShapeType="1"/>
              </p:cNvSpPr>
              <p:nvPr/>
            </p:nvSpPr>
            <p:spPr bwMode="auto">
              <a:xfrm>
                <a:off x="1412" y="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" name="Line 385"/>
              <p:cNvSpPr>
                <a:spLocks noChangeShapeType="1"/>
              </p:cNvSpPr>
              <p:nvPr/>
            </p:nvSpPr>
            <p:spPr bwMode="auto">
              <a:xfrm>
                <a:off x="1412" y="71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" name="Line 386"/>
              <p:cNvSpPr>
                <a:spLocks noChangeShapeType="1"/>
              </p:cNvSpPr>
              <p:nvPr/>
            </p:nvSpPr>
            <p:spPr bwMode="auto">
              <a:xfrm>
                <a:off x="1415" y="7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" name="Line 387"/>
              <p:cNvSpPr>
                <a:spLocks noChangeShapeType="1"/>
              </p:cNvSpPr>
              <p:nvPr/>
            </p:nvSpPr>
            <p:spPr bwMode="auto">
              <a:xfrm>
                <a:off x="1417" y="72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" name="Freeform 388"/>
              <p:cNvSpPr>
                <a:spLocks/>
              </p:cNvSpPr>
              <p:nvPr/>
            </p:nvSpPr>
            <p:spPr bwMode="auto">
              <a:xfrm>
                <a:off x="1420" y="726"/>
                <a:ext cx="1" cy="5"/>
              </a:xfrm>
              <a:custGeom>
                <a:avLst/>
                <a:gdLst>
                  <a:gd name="T0" fmla="*/ 0 h 5"/>
                  <a:gd name="T1" fmla="*/ 5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" name="Line 389"/>
              <p:cNvSpPr>
                <a:spLocks noChangeShapeType="1"/>
              </p:cNvSpPr>
              <p:nvPr/>
            </p:nvSpPr>
            <p:spPr bwMode="auto">
              <a:xfrm>
                <a:off x="1448" y="78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" name="Line 390"/>
              <p:cNvSpPr>
                <a:spLocks noChangeShapeType="1"/>
              </p:cNvSpPr>
              <p:nvPr/>
            </p:nvSpPr>
            <p:spPr bwMode="auto">
              <a:xfrm>
                <a:off x="1450" y="78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" name="Line 391"/>
              <p:cNvSpPr>
                <a:spLocks noChangeShapeType="1"/>
              </p:cNvSpPr>
              <p:nvPr/>
            </p:nvSpPr>
            <p:spPr bwMode="auto">
              <a:xfrm>
                <a:off x="1450" y="7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7" name="Line 392"/>
              <p:cNvSpPr>
                <a:spLocks noChangeShapeType="1"/>
              </p:cNvSpPr>
              <p:nvPr/>
            </p:nvSpPr>
            <p:spPr bwMode="auto">
              <a:xfrm>
                <a:off x="1453" y="790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8" name="Line 393"/>
              <p:cNvSpPr>
                <a:spLocks noChangeShapeType="1"/>
              </p:cNvSpPr>
              <p:nvPr/>
            </p:nvSpPr>
            <p:spPr bwMode="auto">
              <a:xfrm>
                <a:off x="1455" y="7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9" name="Line 394"/>
              <p:cNvSpPr>
                <a:spLocks noChangeShapeType="1"/>
              </p:cNvSpPr>
              <p:nvPr/>
            </p:nvSpPr>
            <p:spPr bwMode="auto">
              <a:xfrm>
                <a:off x="1458" y="7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0" name="Line 395"/>
              <p:cNvSpPr>
                <a:spLocks noChangeShapeType="1"/>
              </p:cNvSpPr>
              <p:nvPr/>
            </p:nvSpPr>
            <p:spPr bwMode="auto">
              <a:xfrm>
                <a:off x="1458" y="80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" name="Line 396"/>
              <p:cNvSpPr>
                <a:spLocks noChangeShapeType="1"/>
              </p:cNvSpPr>
              <p:nvPr/>
            </p:nvSpPr>
            <p:spPr bwMode="auto">
              <a:xfrm>
                <a:off x="1460" y="80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2" name="Line 397"/>
              <p:cNvSpPr>
                <a:spLocks noChangeShapeType="1"/>
              </p:cNvSpPr>
              <p:nvPr/>
            </p:nvSpPr>
            <p:spPr bwMode="auto">
              <a:xfrm>
                <a:off x="1463" y="805"/>
                <a:ext cx="1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3" name="Line 398"/>
              <p:cNvSpPr>
                <a:spLocks noChangeShapeType="1"/>
              </p:cNvSpPr>
              <p:nvPr/>
            </p:nvSpPr>
            <p:spPr bwMode="auto">
              <a:xfrm>
                <a:off x="1463" y="81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4" name="Line 399"/>
              <p:cNvSpPr>
                <a:spLocks noChangeShapeType="1"/>
              </p:cNvSpPr>
              <p:nvPr/>
            </p:nvSpPr>
            <p:spPr bwMode="auto">
              <a:xfrm>
                <a:off x="1465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5" name="Line 400"/>
              <p:cNvSpPr>
                <a:spLocks noChangeShapeType="1"/>
              </p:cNvSpPr>
              <p:nvPr/>
            </p:nvSpPr>
            <p:spPr bwMode="auto">
              <a:xfrm>
                <a:off x="1468" y="8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6" name="Line 401"/>
              <p:cNvSpPr>
                <a:spLocks noChangeShapeType="1"/>
              </p:cNvSpPr>
              <p:nvPr/>
            </p:nvSpPr>
            <p:spPr bwMode="auto">
              <a:xfrm>
                <a:off x="1470" y="8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7" name="Line 402"/>
              <p:cNvSpPr>
                <a:spLocks noChangeShapeType="1"/>
              </p:cNvSpPr>
              <p:nvPr/>
            </p:nvSpPr>
            <p:spPr bwMode="auto">
              <a:xfrm>
                <a:off x="1470" y="82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8" name="Line 403"/>
              <p:cNvSpPr>
                <a:spLocks noChangeShapeType="1"/>
              </p:cNvSpPr>
              <p:nvPr/>
            </p:nvSpPr>
            <p:spPr bwMode="auto">
              <a:xfrm>
                <a:off x="1473" y="8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9" name="Freeform 404"/>
              <p:cNvSpPr>
                <a:spLocks/>
              </p:cNvSpPr>
              <p:nvPr/>
            </p:nvSpPr>
            <p:spPr bwMode="auto">
              <a:xfrm>
                <a:off x="1476" y="828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" name="Group 405"/>
            <p:cNvGrpSpPr>
              <a:grpSpLocks/>
            </p:cNvGrpSpPr>
            <p:nvPr/>
          </p:nvGrpSpPr>
          <p:grpSpPr bwMode="auto">
            <a:xfrm>
              <a:off x="1509" y="881"/>
              <a:ext cx="1225" cy="1051"/>
              <a:chOff x="1509" y="881"/>
              <a:chExt cx="1225" cy="1051"/>
            </a:xfrm>
          </p:grpSpPr>
          <p:sp>
            <p:nvSpPr>
              <p:cNvPr id="2650" name="Line 406"/>
              <p:cNvSpPr>
                <a:spLocks noChangeShapeType="1"/>
              </p:cNvSpPr>
              <p:nvPr/>
            </p:nvSpPr>
            <p:spPr bwMode="auto">
              <a:xfrm>
                <a:off x="1509" y="8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" name="Line 407"/>
              <p:cNvSpPr>
                <a:spLocks noChangeShapeType="1"/>
              </p:cNvSpPr>
              <p:nvPr/>
            </p:nvSpPr>
            <p:spPr bwMode="auto">
              <a:xfrm>
                <a:off x="1509" y="8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" name="Line 408"/>
              <p:cNvSpPr>
                <a:spLocks noChangeShapeType="1"/>
              </p:cNvSpPr>
              <p:nvPr/>
            </p:nvSpPr>
            <p:spPr bwMode="auto">
              <a:xfrm>
                <a:off x="1511" y="8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" name="Line 409"/>
              <p:cNvSpPr>
                <a:spLocks noChangeShapeType="1"/>
              </p:cNvSpPr>
              <p:nvPr/>
            </p:nvSpPr>
            <p:spPr bwMode="auto">
              <a:xfrm>
                <a:off x="1511" y="8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4" name="Line 410"/>
              <p:cNvSpPr>
                <a:spLocks noChangeShapeType="1"/>
              </p:cNvSpPr>
              <p:nvPr/>
            </p:nvSpPr>
            <p:spPr bwMode="auto">
              <a:xfrm>
                <a:off x="1514" y="88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" name="Line 411"/>
              <p:cNvSpPr>
                <a:spLocks noChangeShapeType="1"/>
              </p:cNvSpPr>
              <p:nvPr/>
            </p:nvSpPr>
            <p:spPr bwMode="auto">
              <a:xfrm>
                <a:off x="1516" y="8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" name="Line 412"/>
              <p:cNvSpPr>
                <a:spLocks noChangeShapeType="1"/>
              </p:cNvSpPr>
              <p:nvPr/>
            </p:nvSpPr>
            <p:spPr bwMode="auto">
              <a:xfrm>
                <a:off x="1519" y="8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" name="Line 413"/>
              <p:cNvSpPr>
                <a:spLocks noChangeShapeType="1"/>
              </p:cNvSpPr>
              <p:nvPr/>
            </p:nvSpPr>
            <p:spPr bwMode="auto">
              <a:xfrm>
                <a:off x="1521" y="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" name="Line 414"/>
              <p:cNvSpPr>
                <a:spLocks noChangeShapeType="1"/>
              </p:cNvSpPr>
              <p:nvPr/>
            </p:nvSpPr>
            <p:spPr bwMode="auto">
              <a:xfrm>
                <a:off x="1521" y="9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9" name="Line 415"/>
              <p:cNvSpPr>
                <a:spLocks noChangeShapeType="1"/>
              </p:cNvSpPr>
              <p:nvPr/>
            </p:nvSpPr>
            <p:spPr bwMode="auto">
              <a:xfrm>
                <a:off x="1524" y="9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0" name="Line 416"/>
              <p:cNvSpPr>
                <a:spLocks noChangeShapeType="1"/>
              </p:cNvSpPr>
              <p:nvPr/>
            </p:nvSpPr>
            <p:spPr bwMode="auto">
              <a:xfrm>
                <a:off x="1526" y="9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1" name="Line 417"/>
              <p:cNvSpPr>
                <a:spLocks noChangeShapeType="1"/>
              </p:cNvSpPr>
              <p:nvPr/>
            </p:nvSpPr>
            <p:spPr bwMode="auto">
              <a:xfrm>
                <a:off x="1529" y="9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" name="Line 418"/>
              <p:cNvSpPr>
                <a:spLocks noChangeShapeType="1"/>
              </p:cNvSpPr>
              <p:nvPr/>
            </p:nvSpPr>
            <p:spPr bwMode="auto">
              <a:xfrm>
                <a:off x="1529" y="91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3" name="Line 419"/>
              <p:cNvSpPr>
                <a:spLocks noChangeShapeType="1"/>
              </p:cNvSpPr>
              <p:nvPr/>
            </p:nvSpPr>
            <p:spPr bwMode="auto">
              <a:xfrm>
                <a:off x="1531" y="9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4" name="Line 420"/>
              <p:cNvSpPr>
                <a:spLocks noChangeShapeType="1"/>
              </p:cNvSpPr>
              <p:nvPr/>
            </p:nvSpPr>
            <p:spPr bwMode="auto">
              <a:xfrm>
                <a:off x="1534" y="9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" name="Line 421"/>
              <p:cNvSpPr>
                <a:spLocks noChangeShapeType="1"/>
              </p:cNvSpPr>
              <p:nvPr/>
            </p:nvSpPr>
            <p:spPr bwMode="auto">
              <a:xfrm>
                <a:off x="1537" y="9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" name="Freeform 422"/>
              <p:cNvSpPr>
                <a:spLocks/>
              </p:cNvSpPr>
              <p:nvPr/>
            </p:nvSpPr>
            <p:spPr bwMode="auto">
              <a:xfrm>
                <a:off x="1539" y="925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" name="Line 423"/>
              <p:cNvSpPr>
                <a:spLocks noChangeShapeType="1"/>
              </p:cNvSpPr>
              <p:nvPr/>
            </p:nvSpPr>
            <p:spPr bwMode="auto">
              <a:xfrm>
                <a:off x="1575" y="9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" name="Line 424"/>
              <p:cNvSpPr>
                <a:spLocks noChangeShapeType="1"/>
              </p:cNvSpPr>
              <p:nvPr/>
            </p:nvSpPr>
            <p:spPr bwMode="auto">
              <a:xfrm>
                <a:off x="1575" y="9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9" name="Line 425"/>
              <p:cNvSpPr>
                <a:spLocks noChangeShapeType="1"/>
              </p:cNvSpPr>
              <p:nvPr/>
            </p:nvSpPr>
            <p:spPr bwMode="auto">
              <a:xfrm>
                <a:off x="1577" y="98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0" name="Line 426"/>
              <p:cNvSpPr>
                <a:spLocks noChangeShapeType="1"/>
              </p:cNvSpPr>
              <p:nvPr/>
            </p:nvSpPr>
            <p:spPr bwMode="auto">
              <a:xfrm>
                <a:off x="1580" y="9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1" name="Line 427"/>
              <p:cNvSpPr>
                <a:spLocks noChangeShapeType="1"/>
              </p:cNvSpPr>
              <p:nvPr/>
            </p:nvSpPr>
            <p:spPr bwMode="auto">
              <a:xfrm>
                <a:off x="1582" y="9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" name="Line 428"/>
              <p:cNvSpPr>
                <a:spLocks noChangeShapeType="1"/>
              </p:cNvSpPr>
              <p:nvPr/>
            </p:nvSpPr>
            <p:spPr bwMode="auto">
              <a:xfrm>
                <a:off x="1582" y="9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" name="Line 429"/>
              <p:cNvSpPr>
                <a:spLocks noChangeShapeType="1"/>
              </p:cNvSpPr>
              <p:nvPr/>
            </p:nvSpPr>
            <p:spPr bwMode="auto">
              <a:xfrm>
                <a:off x="1585" y="99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4" name="Line 430"/>
              <p:cNvSpPr>
                <a:spLocks noChangeShapeType="1"/>
              </p:cNvSpPr>
              <p:nvPr/>
            </p:nvSpPr>
            <p:spPr bwMode="auto">
              <a:xfrm>
                <a:off x="1587" y="99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5" name="Line 431"/>
              <p:cNvSpPr>
                <a:spLocks noChangeShapeType="1"/>
              </p:cNvSpPr>
              <p:nvPr/>
            </p:nvSpPr>
            <p:spPr bwMode="auto">
              <a:xfrm>
                <a:off x="1590" y="99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6" name="Line 432"/>
              <p:cNvSpPr>
                <a:spLocks noChangeShapeType="1"/>
              </p:cNvSpPr>
              <p:nvPr/>
            </p:nvSpPr>
            <p:spPr bwMode="auto">
              <a:xfrm>
                <a:off x="1592" y="10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7" name="Line 433"/>
              <p:cNvSpPr>
                <a:spLocks noChangeShapeType="1"/>
              </p:cNvSpPr>
              <p:nvPr/>
            </p:nvSpPr>
            <p:spPr bwMode="auto">
              <a:xfrm>
                <a:off x="1595" y="10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8" name="Line 434"/>
              <p:cNvSpPr>
                <a:spLocks noChangeShapeType="1"/>
              </p:cNvSpPr>
              <p:nvPr/>
            </p:nvSpPr>
            <p:spPr bwMode="auto">
              <a:xfrm>
                <a:off x="1598" y="10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9" name="Line 435"/>
              <p:cNvSpPr>
                <a:spLocks noChangeShapeType="1"/>
              </p:cNvSpPr>
              <p:nvPr/>
            </p:nvSpPr>
            <p:spPr bwMode="auto">
              <a:xfrm>
                <a:off x="1598" y="10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0" name="Line 436"/>
              <p:cNvSpPr>
                <a:spLocks noChangeShapeType="1"/>
              </p:cNvSpPr>
              <p:nvPr/>
            </p:nvSpPr>
            <p:spPr bwMode="auto">
              <a:xfrm>
                <a:off x="1600" y="10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1" name="Line 437"/>
              <p:cNvSpPr>
                <a:spLocks noChangeShapeType="1"/>
              </p:cNvSpPr>
              <p:nvPr/>
            </p:nvSpPr>
            <p:spPr bwMode="auto">
              <a:xfrm>
                <a:off x="1603" y="101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2" name="Freeform 438"/>
              <p:cNvSpPr>
                <a:spLocks/>
              </p:cNvSpPr>
              <p:nvPr/>
            </p:nvSpPr>
            <p:spPr bwMode="auto">
              <a:xfrm>
                <a:off x="1605" y="1016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3" y="5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3" name="Line 439"/>
              <p:cNvSpPr>
                <a:spLocks noChangeShapeType="1"/>
              </p:cNvSpPr>
              <p:nvPr/>
            </p:nvSpPr>
            <p:spPr bwMode="auto">
              <a:xfrm>
                <a:off x="1643" y="10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4" name="Line 440"/>
              <p:cNvSpPr>
                <a:spLocks noChangeShapeType="1"/>
              </p:cNvSpPr>
              <p:nvPr/>
            </p:nvSpPr>
            <p:spPr bwMode="auto">
              <a:xfrm>
                <a:off x="1646" y="10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5" name="Line 441"/>
              <p:cNvSpPr>
                <a:spLocks noChangeShapeType="1"/>
              </p:cNvSpPr>
              <p:nvPr/>
            </p:nvSpPr>
            <p:spPr bwMode="auto">
              <a:xfrm>
                <a:off x="1648" y="10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6" name="Line 442"/>
              <p:cNvSpPr>
                <a:spLocks noChangeShapeType="1"/>
              </p:cNvSpPr>
              <p:nvPr/>
            </p:nvSpPr>
            <p:spPr bwMode="auto">
              <a:xfrm>
                <a:off x="1648" y="107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7" name="Line 443"/>
              <p:cNvSpPr>
                <a:spLocks noChangeShapeType="1"/>
              </p:cNvSpPr>
              <p:nvPr/>
            </p:nvSpPr>
            <p:spPr bwMode="auto">
              <a:xfrm>
                <a:off x="1651" y="107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8" name="Line 444"/>
              <p:cNvSpPr>
                <a:spLocks noChangeShapeType="1"/>
              </p:cNvSpPr>
              <p:nvPr/>
            </p:nvSpPr>
            <p:spPr bwMode="auto">
              <a:xfrm>
                <a:off x="1653" y="1077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9" name="Line 445"/>
              <p:cNvSpPr>
                <a:spLocks noChangeShapeType="1"/>
              </p:cNvSpPr>
              <p:nvPr/>
            </p:nvSpPr>
            <p:spPr bwMode="auto">
              <a:xfrm>
                <a:off x="1656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0" name="Line 446"/>
              <p:cNvSpPr>
                <a:spLocks noChangeShapeType="1"/>
              </p:cNvSpPr>
              <p:nvPr/>
            </p:nvSpPr>
            <p:spPr bwMode="auto">
              <a:xfrm>
                <a:off x="1659" y="10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1" name="Line 447"/>
              <p:cNvSpPr>
                <a:spLocks noChangeShapeType="1"/>
              </p:cNvSpPr>
              <p:nvPr/>
            </p:nvSpPr>
            <p:spPr bwMode="auto">
              <a:xfrm>
                <a:off x="1661" y="10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2" name="Line 448"/>
              <p:cNvSpPr>
                <a:spLocks noChangeShapeType="1"/>
              </p:cNvSpPr>
              <p:nvPr/>
            </p:nvSpPr>
            <p:spPr bwMode="auto">
              <a:xfrm>
                <a:off x="1664" y="109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3" name="Line 449"/>
              <p:cNvSpPr>
                <a:spLocks noChangeShapeType="1"/>
              </p:cNvSpPr>
              <p:nvPr/>
            </p:nvSpPr>
            <p:spPr bwMode="auto">
              <a:xfrm>
                <a:off x="1666" y="109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" name="Line 450"/>
              <p:cNvSpPr>
                <a:spLocks noChangeShapeType="1"/>
              </p:cNvSpPr>
              <p:nvPr/>
            </p:nvSpPr>
            <p:spPr bwMode="auto">
              <a:xfrm>
                <a:off x="1669" y="1095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" name="Line 451"/>
              <p:cNvSpPr>
                <a:spLocks noChangeShapeType="1"/>
              </p:cNvSpPr>
              <p:nvPr/>
            </p:nvSpPr>
            <p:spPr bwMode="auto">
              <a:xfrm>
                <a:off x="1671" y="11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" name="Line 452"/>
              <p:cNvSpPr>
                <a:spLocks noChangeShapeType="1"/>
              </p:cNvSpPr>
              <p:nvPr/>
            </p:nvSpPr>
            <p:spPr bwMode="auto">
              <a:xfrm>
                <a:off x="1674" y="11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" name="Freeform 453"/>
              <p:cNvSpPr>
                <a:spLocks/>
              </p:cNvSpPr>
              <p:nvPr/>
            </p:nvSpPr>
            <p:spPr bwMode="auto">
              <a:xfrm>
                <a:off x="1676" y="1105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" name="Line 454"/>
              <p:cNvSpPr>
                <a:spLocks noChangeShapeType="1"/>
              </p:cNvSpPr>
              <p:nvPr/>
            </p:nvSpPr>
            <p:spPr bwMode="auto">
              <a:xfrm>
                <a:off x="1720" y="11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" name="Line 455"/>
              <p:cNvSpPr>
                <a:spLocks noChangeShapeType="1"/>
              </p:cNvSpPr>
              <p:nvPr/>
            </p:nvSpPr>
            <p:spPr bwMode="auto">
              <a:xfrm>
                <a:off x="1722" y="115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" name="Line 456"/>
              <p:cNvSpPr>
                <a:spLocks noChangeShapeType="1"/>
              </p:cNvSpPr>
              <p:nvPr/>
            </p:nvSpPr>
            <p:spPr bwMode="auto">
              <a:xfrm>
                <a:off x="1725" y="11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" name="Line 457"/>
              <p:cNvSpPr>
                <a:spLocks noChangeShapeType="1"/>
              </p:cNvSpPr>
              <p:nvPr/>
            </p:nvSpPr>
            <p:spPr bwMode="auto">
              <a:xfrm>
                <a:off x="1727" y="116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" name="Line 458"/>
              <p:cNvSpPr>
                <a:spLocks noChangeShapeType="1"/>
              </p:cNvSpPr>
              <p:nvPr/>
            </p:nvSpPr>
            <p:spPr bwMode="auto">
              <a:xfrm>
                <a:off x="1730" y="11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" name="Line 459"/>
              <p:cNvSpPr>
                <a:spLocks noChangeShapeType="1"/>
              </p:cNvSpPr>
              <p:nvPr/>
            </p:nvSpPr>
            <p:spPr bwMode="auto">
              <a:xfrm>
                <a:off x="1732" y="116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4" name="Line 460"/>
              <p:cNvSpPr>
                <a:spLocks noChangeShapeType="1"/>
              </p:cNvSpPr>
              <p:nvPr/>
            </p:nvSpPr>
            <p:spPr bwMode="auto">
              <a:xfrm>
                <a:off x="1735" y="117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5" name="Line 461"/>
              <p:cNvSpPr>
                <a:spLocks noChangeShapeType="1"/>
              </p:cNvSpPr>
              <p:nvPr/>
            </p:nvSpPr>
            <p:spPr bwMode="auto">
              <a:xfrm>
                <a:off x="1737" y="117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" name="Line 462"/>
              <p:cNvSpPr>
                <a:spLocks noChangeShapeType="1"/>
              </p:cNvSpPr>
              <p:nvPr/>
            </p:nvSpPr>
            <p:spPr bwMode="auto">
              <a:xfrm>
                <a:off x="1740" y="1176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" name="Line 463"/>
              <p:cNvSpPr>
                <a:spLocks noChangeShapeType="1"/>
              </p:cNvSpPr>
              <p:nvPr/>
            </p:nvSpPr>
            <p:spPr bwMode="auto">
              <a:xfrm>
                <a:off x="1742" y="11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" name="Line 464"/>
              <p:cNvSpPr>
                <a:spLocks noChangeShapeType="1"/>
              </p:cNvSpPr>
              <p:nvPr/>
            </p:nvSpPr>
            <p:spPr bwMode="auto">
              <a:xfrm>
                <a:off x="1745" y="11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" name="Line 465"/>
              <p:cNvSpPr>
                <a:spLocks noChangeShapeType="1"/>
              </p:cNvSpPr>
              <p:nvPr/>
            </p:nvSpPr>
            <p:spPr bwMode="auto">
              <a:xfrm>
                <a:off x="1750" y="11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0" name="Line 466"/>
              <p:cNvSpPr>
                <a:spLocks noChangeShapeType="1"/>
              </p:cNvSpPr>
              <p:nvPr/>
            </p:nvSpPr>
            <p:spPr bwMode="auto">
              <a:xfrm>
                <a:off x="1753" y="118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1" name="Freeform 467"/>
              <p:cNvSpPr>
                <a:spLocks/>
              </p:cNvSpPr>
              <p:nvPr/>
            </p:nvSpPr>
            <p:spPr bwMode="auto">
              <a:xfrm>
                <a:off x="1755" y="119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2" name="Line 468"/>
              <p:cNvSpPr>
                <a:spLocks noChangeShapeType="1"/>
              </p:cNvSpPr>
              <p:nvPr/>
            </p:nvSpPr>
            <p:spPr bwMode="auto">
              <a:xfrm>
                <a:off x="1798" y="12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3" name="Line 469"/>
              <p:cNvSpPr>
                <a:spLocks noChangeShapeType="1"/>
              </p:cNvSpPr>
              <p:nvPr/>
            </p:nvSpPr>
            <p:spPr bwMode="auto">
              <a:xfrm>
                <a:off x="1798" y="12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4" name="Line 470"/>
              <p:cNvSpPr>
                <a:spLocks noChangeShapeType="1"/>
              </p:cNvSpPr>
              <p:nvPr/>
            </p:nvSpPr>
            <p:spPr bwMode="auto">
              <a:xfrm>
                <a:off x="1801" y="12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5" name="Line 471"/>
              <p:cNvSpPr>
                <a:spLocks noChangeShapeType="1"/>
              </p:cNvSpPr>
              <p:nvPr/>
            </p:nvSpPr>
            <p:spPr bwMode="auto">
              <a:xfrm>
                <a:off x="1803" y="1245"/>
                <a:ext cx="6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6" name="Line 472"/>
              <p:cNvSpPr>
                <a:spLocks noChangeShapeType="1"/>
              </p:cNvSpPr>
              <p:nvPr/>
            </p:nvSpPr>
            <p:spPr bwMode="auto">
              <a:xfrm>
                <a:off x="1809" y="12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7" name="Line 473"/>
              <p:cNvSpPr>
                <a:spLocks noChangeShapeType="1"/>
              </p:cNvSpPr>
              <p:nvPr/>
            </p:nvSpPr>
            <p:spPr bwMode="auto">
              <a:xfrm>
                <a:off x="1811" y="12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8" name="Line 474"/>
              <p:cNvSpPr>
                <a:spLocks noChangeShapeType="1"/>
              </p:cNvSpPr>
              <p:nvPr/>
            </p:nvSpPr>
            <p:spPr bwMode="auto">
              <a:xfrm>
                <a:off x="1814" y="125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9" name="Line 475"/>
              <p:cNvSpPr>
                <a:spLocks noChangeShapeType="1"/>
              </p:cNvSpPr>
              <p:nvPr/>
            </p:nvSpPr>
            <p:spPr bwMode="auto">
              <a:xfrm>
                <a:off x="1816" y="1257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" name="Line 476"/>
              <p:cNvSpPr>
                <a:spLocks noChangeShapeType="1"/>
              </p:cNvSpPr>
              <p:nvPr/>
            </p:nvSpPr>
            <p:spPr bwMode="auto">
              <a:xfrm>
                <a:off x="1819" y="126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" name="Line 477"/>
              <p:cNvSpPr>
                <a:spLocks noChangeShapeType="1"/>
              </p:cNvSpPr>
              <p:nvPr/>
            </p:nvSpPr>
            <p:spPr bwMode="auto">
              <a:xfrm>
                <a:off x="1824" y="12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" name="Line 478"/>
              <p:cNvSpPr>
                <a:spLocks noChangeShapeType="1"/>
              </p:cNvSpPr>
              <p:nvPr/>
            </p:nvSpPr>
            <p:spPr bwMode="auto">
              <a:xfrm>
                <a:off x="1826" y="12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" name="Line 479"/>
              <p:cNvSpPr>
                <a:spLocks noChangeShapeType="1"/>
              </p:cNvSpPr>
              <p:nvPr/>
            </p:nvSpPr>
            <p:spPr bwMode="auto">
              <a:xfrm>
                <a:off x="1829" y="12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" name="Freeform 480"/>
              <p:cNvSpPr>
                <a:spLocks/>
              </p:cNvSpPr>
              <p:nvPr/>
            </p:nvSpPr>
            <p:spPr bwMode="auto">
              <a:xfrm>
                <a:off x="1831" y="1273"/>
                <a:ext cx="5" cy="7"/>
              </a:xfrm>
              <a:custGeom>
                <a:avLst/>
                <a:gdLst>
                  <a:gd name="T0" fmla="*/ 0 w 5"/>
                  <a:gd name="T1" fmla="*/ 0 h 7"/>
                  <a:gd name="T2" fmla="*/ 3 w 5"/>
                  <a:gd name="T3" fmla="*/ 5 h 7"/>
                  <a:gd name="T4" fmla="*/ 5 w 5"/>
                  <a:gd name="T5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3" y="5"/>
                    </a:lnTo>
                    <a:lnTo>
                      <a:pt x="5" y="7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" name="Line 481"/>
              <p:cNvSpPr>
                <a:spLocks noChangeShapeType="1"/>
              </p:cNvSpPr>
              <p:nvPr/>
            </p:nvSpPr>
            <p:spPr bwMode="auto">
              <a:xfrm>
                <a:off x="1880" y="13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" name="Line 482"/>
              <p:cNvSpPr>
                <a:spLocks noChangeShapeType="1"/>
              </p:cNvSpPr>
              <p:nvPr/>
            </p:nvSpPr>
            <p:spPr bwMode="auto">
              <a:xfrm>
                <a:off x="1880" y="13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" name="Line 483"/>
              <p:cNvSpPr>
                <a:spLocks noChangeShapeType="1"/>
              </p:cNvSpPr>
              <p:nvPr/>
            </p:nvSpPr>
            <p:spPr bwMode="auto">
              <a:xfrm>
                <a:off x="1882" y="13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" name="Line 484"/>
              <p:cNvSpPr>
                <a:spLocks noChangeShapeType="1"/>
              </p:cNvSpPr>
              <p:nvPr/>
            </p:nvSpPr>
            <p:spPr bwMode="auto">
              <a:xfrm>
                <a:off x="1887" y="1326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" name="Line 485"/>
              <p:cNvSpPr>
                <a:spLocks noChangeShapeType="1"/>
              </p:cNvSpPr>
              <p:nvPr/>
            </p:nvSpPr>
            <p:spPr bwMode="auto">
              <a:xfrm>
                <a:off x="1890" y="13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0" name="Line 486"/>
              <p:cNvSpPr>
                <a:spLocks noChangeShapeType="1"/>
              </p:cNvSpPr>
              <p:nvPr/>
            </p:nvSpPr>
            <p:spPr bwMode="auto">
              <a:xfrm>
                <a:off x="1892" y="133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1" name="Line 487"/>
              <p:cNvSpPr>
                <a:spLocks noChangeShapeType="1"/>
              </p:cNvSpPr>
              <p:nvPr/>
            </p:nvSpPr>
            <p:spPr bwMode="auto">
              <a:xfrm>
                <a:off x="1895" y="133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" name="Line 488"/>
              <p:cNvSpPr>
                <a:spLocks noChangeShapeType="1"/>
              </p:cNvSpPr>
              <p:nvPr/>
            </p:nvSpPr>
            <p:spPr bwMode="auto">
              <a:xfrm>
                <a:off x="1900" y="133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" name="Line 489"/>
              <p:cNvSpPr>
                <a:spLocks noChangeShapeType="1"/>
              </p:cNvSpPr>
              <p:nvPr/>
            </p:nvSpPr>
            <p:spPr bwMode="auto">
              <a:xfrm>
                <a:off x="1903" y="13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" name="Line 490"/>
              <p:cNvSpPr>
                <a:spLocks noChangeShapeType="1"/>
              </p:cNvSpPr>
              <p:nvPr/>
            </p:nvSpPr>
            <p:spPr bwMode="auto">
              <a:xfrm>
                <a:off x="1905" y="13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" name="Line 491"/>
              <p:cNvSpPr>
                <a:spLocks noChangeShapeType="1"/>
              </p:cNvSpPr>
              <p:nvPr/>
            </p:nvSpPr>
            <p:spPr bwMode="auto">
              <a:xfrm>
                <a:off x="1908" y="134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6" name="Line 492"/>
              <p:cNvSpPr>
                <a:spLocks noChangeShapeType="1"/>
              </p:cNvSpPr>
              <p:nvPr/>
            </p:nvSpPr>
            <p:spPr bwMode="auto">
              <a:xfrm>
                <a:off x="1913" y="135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7" name="Freeform 493"/>
              <p:cNvSpPr>
                <a:spLocks/>
              </p:cNvSpPr>
              <p:nvPr/>
            </p:nvSpPr>
            <p:spPr bwMode="auto">
              <a:xfrm>
                <a:off x="1915" y="1354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5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8" name="Line 494"/>
              <p:cNvSpPr>
                <a:spLocks noChangeShapeType="1"/>
              </p:cNvSpPr>
              <p:nvPr/>
            </p:nvSpPr>
            <p:spPr bwMode="auto">
              <a:xfrm>
                <a:off x="1964" y="139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9" name="Line 495"/>
              <p:cNvSpPr>
                <a:spLocks noChangeShapeType="1"/>
              </p:cNvSpPr>
              <p:nvPr/>
            </p:nvSpPr>
            <p:spPr bwMode="auto">
              <a:xfrm>
                <a:off x="1966" y="14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0" name="Line 496"/>
              <p:cNvSpPr>
                <a:spLocks noChangeShapeType="1"/>
              </p:cNvSpPr>
              <p:nvPr/>
            </p:nvSpPr>
            <p:spPr bwMode="auto">
              <a:xfrm>
                <a:off x="1969" y="14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1" name="Line 497"/>
              <p:cNvSpPr>
                <a:spLocks noChangeShapeType="1"/>
              </p:cNvSpPr>
              <p:nvPr/>
            </p:nvSpPr>
            <p:spPr bwMode="auto">
              <a:xfrm>
                <a:off x="1971" y="14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" name="Line 498"/>
              <p:cNvSpPr>
                <a:spLocks noChangeShapeType="1"/>
              </p:cNvSpPr>
              <p:nvPr/>
            </p:nvSpPr>
            <p:spPr bwMode="auto">
              <a:xfrm>
                <a:off x="1974" y="14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" name="Line 499"/>
              <p:cNvSpPr>
                <a:spLocks noChangeShapeType="1"/>
              </p:cNvSpPr>
              <p:nvPr/>
            </p:nvSpPr>
            <p:spPr bwMode="auto">
              <a:xfrm>
                <a:off x="1979" y="14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" name="Line 500"/>
              <p:cNvSpPr>
                <a:spLocks noChangeShapeType="1"/>
              </p:cNvSpPr>
              <p:nvPr/>
            </p:nvSpPr>
            <p:spPr bwMode="auto">
              <a:xfrm>
                <a:off x="1981" y="141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" name="Line 501"/>
              <p:cNvSpPr>
                <a:spLocks noChangeShapeType="1"/>
              </p:cNvSpPr>
              <p:nvPr/>
            </p:nvSpPr>
            <p:spPr bwMode="auto">
              <a:xfrm>
                <a:off x="1984" y="141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6" name="Line 502"/>
              <p:cNvSpPr>
                <a:spLocks noChangeShapeType="1"/>
              </p:cNvSpPr>
              <p:nvPr/>
            </p:nvSpPr>
            <p:spPr bwMode="auto">
              <a:xfrm>
                <a:off x="1989" y="142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7" name="Line 503"/>
              <p:cNvSpPr>
                <a:spLocks noChangeShapeType="1"/>
              </p:cNvSpPr>
              <p:nvPr/>
            </p:nvSpPr>
            <p:spPr bwMode="auto">
              <a:xfrm>
                <a:off x="1992" y="14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8" name="Line 504"/>
              <p:cNvSpPr>
                <a:spLocks noChangeShapeType="1"/>
              </p:cNvSpPr>
              <p:nvPr/>
            </p:nvSpPr>
            <p:spPr bwMode="auto">
              <a:xfrm>
                <a:off x="1994" y="142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9" name="Line 505"/>
              <p:cNvSpPr>
                <a:spLocks noChangeShapeType="1"/>
              </p:cNvSpPr>
              <p:nvPr/>
            </p:nvSpPr>
            <p:spPr bwMode="auto">
              <a:xfrm>
                <a:off x="1999" y="14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0" name="Freeform 506"/>
              <p:cNvSpPr>
                <a:spLocks/>
              </p:cNvSpPr>
              <p:nvPr/>
            </p:nvSpPr>
            <p:spPr bwMode="auto">
              <a:xfrm>
                <a:off x="2002" y="1433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1" name="Line 507"/>
              <p:cNvSpPr>
                <a:spLocks noChangeShapeType="1"/>
              </p:cNvSpPr>
              <p:nvPr/>
            </p:nvSpPr>
            <p:spPr bwMode="auto">
              <a:xfrm>
                <a:off x="2050" y="147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2" name="Line 508"/>
              <p:cNvSpPr>
                <a:spLocks noChangeShapeType="1"/>
              </p:cNvSpPr>
              <p:nvPr/>
            </p:nvSpPr>
            <p:spPr bwMode="auto">
              <a:xfrm>
                <a:off x="2053" y="147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3" name="Line 509"/>
              <p:cNvSpPr>
                <a:spLocks noChangeShapeType="1"/>
              </p:cNvSpPr>
              <p:nvPr/>
            </p:nvSpPr>
            <p:spPr bwMode="auto">
              <a:xfrm>
                <a:off x="2055" y="147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" name="Line 510"/>
              <p:cNvSpPr>
                <a:spLocks noChangeShapeType="1"/>
              </p:cNvSpPr>
              <p:nvPr/>
            </p:nvSpPr>
            <p:spPr bwMode="auto">
              <a:xfrm>
                <a:off x="2060" y="148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" name="Line 511"/>
              <p:cNvSpPr>
                <a:spLocks noChangeShapeType="1"/>
              </p:cNvSpPr>
              <p:nvPr/>
            </p:nvSpPr>
            <p:spPr bwMode="auto">
              <a:xfrm>
                <a:off x="2063" y="14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6" name="Line 512"/>
              <p:cNvSpPr>
                <a:spLocks noChangeShapeType="1"/>
              </p:cNvSpPr>
              <p:nvPr/>
            </p:nvSpPr>
            <p:spPr bwMode="auto">
              <a:xfrm>
                <a:off x="2065" y="14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7" name="Line 513"/>
              <p:cNvSpPr>
                <a:spLocks noChangeShapeType="1"/>
              </p:cNvSpPr>
              <p:nvPr/>
            </p:nvSpPr>
            <p:spPr bwMode="auto">
              <a:xfrm>
                <a:off x="2070" y="14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8" name="Line 514"/>
              <p:cNvSpPr>
                <a:spLocks noChangeShapeType="1"/>
              </p:cNvSpPr>
              <p:nvPr/>
            </p:nvSpPr>
            <p:spPr bwMode="auto">
              <a:xfrm>
                <a:off x="2073" y="149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9" name="Line 515"/>
              <p:cNvSpPr>
                <a:spLocks noChangeShapeType="1"/>
              </p:cNvSpPr>
              <p:nvPr/>
            </p:nvSpPr>
            <p:spPr bwMode="auto">
              <a:xfrm>
                <a:off x="2075" y="1496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0" name="Line 516"/>
              <p:cNvSpPr>
                <a:spLocks noChangeShapeType="1"/>
              </p:cNvSpPr>
              <p:nvPr/>
            </p:nvSpPr>
            <p:spPr bwMode="auto">
              <a:xfrm>
                <a:off x="2081" y="14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1" name="Line 517"/>
              <p:cNvSpPr>
                <a:spLocks noChangeShapeType="1"/>
              </p:cNvSpPr>
              <p:nvPr/>
            </p:nvSpPr>
            <p:spPr bwMode="auto">
              <a:xfrm>
                <a:off x="2083" y="150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" name="Line 518"/>
              <p:cNvSpPr>
                <a:spLocks noChangeShapeType="1"/>
              </p:cNvSpPr>
              <p:nvPr/>
            </p:nvSpPr>
            <p:spPr bwMode="auto">
              <a:xfrm>
                <a:off x="2086" y="150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" name="Freeform 519"/>
              <p:cNvSpPr>
                <a:spLocks/>
              </p:cNvSpPr>
              <p:nvPr/>
            </p:nvSpPr>
            <p:spPr bwMode="auto">
              <a:xfrm>
                <a:off x="2091" y="1507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2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2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" name="Line 520"/>
              <p:cNvSpPr>
                <a:spLocks noChangeShapeType="1"/>
              </p:cNvSpPr>
              <p:nvPr/>
            </p:nvSpPr>
            <p:spPr bwMode="auto">
              <a:xfrm>
                <a:off x="2139" y="154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" name="Line 521"/>
              <p:cNvSpPr>
                <a:spLocks noChangeShapeType="1"/>
              </p:cNvSpPr>
              <p:nvPr/>
            </p:nvSpPr>
            <p:spPr bwMode="auto">
              <a:xfrm>
                <a:off x="2142" y="1547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" name="Line 522"/>
              <p:cNvSpPr>
                <a:spLocks noChangeShapeType="1"/>
              </p:cNvSpPr>
              <p:nvPr/>
            </p:nvSpPr>
            <p:spPr bwMode="auto">
              <a:xfrm>
                <a:off x="2144" y="155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" name="Line 523"/>
              <p:cNvSpPr>
                <a:spLocks noChangeShapeType="1"/>
              </p:cNvSpPr>
              <p:nvPr/>
            </p:nvSpPr>
            <p:spPr bwMode="auto">
              <a:xfrm>
                <a:off x="2149" y="15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" name="Line 524"/>
              <p:cNvSpPr>
                <a:spLocks noChangeShapeType="1"/>
              </p:cNvSpPr>
              <p:nvPr/>
            </p:nvSpPr>
            <p:spPr bwMode="auto">
              <a:xfrm>
                <a:off x="2152" y="15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" name="Line 525"/>
              <p:cNvSpPr>
                <a:spLocks noChangeShapeType="1"/>
              </p:cNvSpPr>
              <p:nvPr/>
            </p:nvSpPr>
            <p:spPr bwMode="auto">
              <a:xfrm>
                <a:off x="2154" y="156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" name="Line 526"/>
              <p:cNvSpPr>
                <a:spLocks noChangeShapeType="1"/>
              </p:cNvSpPr>
              <p:nvPr/>
            </p:nvSpPr>
            <p:spPr bwMode="auto">
              <a:xfrm>
                <a:off x="2159" y="15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" name="Line 527"/>
              <p:cNvSpPr>
                <a:spLocks noChangeShapeType="1"/>
              </p:cNvSpPr>
              <p:nvPr/>
            </p:nvSpPr>
            <p:spPr bwMode="auto">
              <a:xfrm>
                <a:off x="2162" y="15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" name="Line 528"/>
              <p:cNvSpPr>
                <a:spLocks noChangeShapeType="1"/>
              </p:cNvSpPr>
              <p:nvPr/>
            </p:nvSpPr>
            <p:spPr bwMode="auto">
              <a:xfrm>
                <a:off x="2164" y="1568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" name="Line 529"/>
              <p:cNvSpPr>
                <a:spLocks noChangeShapeType="1"/>
              </p:cNvSpPr>
              <p:nvPr/>
            </p:nvSpPr>
            <p:spPr bwMode="auto">
              <a:xfrm>
                <a:off x="2170" y="15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" name="Line 530"/>
              <p:cNvSpPr>
                <a:spLocks noChangeShapeType="1"/>
              </p:cNvSpPr>
              <p:nvPr/>
            </p:nvSpPr>
            <p:spPr bwMode="auto">
              <a:xfrm>
                <a:off x="2172" y="157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" name="Line 531"/>
              <p:cNvSpPr>
                <a:spLocks noChangeShapeType="1"/>
              </p:cNvSpPr>
              <p:nvPr/>
            </p:nvSpPr>
            <p:spPr bwMode="auto">
              <a:xfrm>
                <a:off x="2177" y="15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" name="Freeform 532"/>
              <p:cNvSpPr>
                <a:spLocks/>
              </p:cNvSpPr>
              <p:nvPr/>
            </p:nvSpPr>
            <p:spPr bwMode="auto">
              <a:xfrm>
                <a:off x="2180" y="157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" name="Line 533"/>
              <p:cNvSpPr>
                <a:spLocks noChangeShapeType="1"/>
              </p:cNvSpPr>
              <p:nvPr/>
            </p:nvSpPr>
            <p:spPr bwMode="auto">
              <a:xfrm>
                <a:off x="2231" y="161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8" name="Line 534"/>
              <p:cNvSpPr>
                <a:spLocks noChangeShapeType="1"/>
              </p:cNvSpPr>
              <p:nvPr/>
            </p:nvSpPr>
            <p:spPr bwMode="auto">
              <a:xfrm>
                <a:off x="2233" y="161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9" name="Line 535"/>
              <p:cNvSpPr>
                <a:spLocks noChangeShapeType="1"/>
              </p:cNvSpPr>
              <p:nvPr/>
            </p:nvSpPr>
            <p:spPr bwMode="auto">
              <a:xfrm>
                <a:off x="2238" y="16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" name="Line 536"/>
              <p:cNvSpPr>
                <a:spLocks noChangeShapeType="1"/>
              </p:cNvSpPr>
              <p:nvPr/>
            </p:nvSpPr>
            <p:spPr bwMode="auto">
              <a:xfrm>
                <a:off x="2241" y="16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" name="Line 537"/>
              <p:cNvSpPr>
                <a:spLocks noChangeShapeType="1"/>
              </p:cNvSpPr>
              <p:nvPr/>
            </p:nvSpPr>
            <p:spPr bwMode="auto">
              <a:xfrm>
                <a:off x="2243" y="162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" name="Line 538"/>
              <p:cNvSpPr>
                <a:spLocks noChangeShapeType="1"/>
              </p:cNvSpPr>
              <p:nvPr/>
            </p:nvSpPr>
            <p:spPr bwMode="auto">
              <a:xfrm>
                <a:off x="2248" y="16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" name="Line 539"/>
              <p:cNvSpPr>
                <a:spLocks noChangeShapeType="1"/>
              </p:cNvSpPr>
              <p:nvPr/>
            </p:nvSpPr>
            <p:spPr bwMode="auto">
              <a:xfrm>
                <a:off x="2251" y="16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" name="Line 540"/>
              <p:cNvSpPr>
                <a:spLocks noChangeShapeType="1"/>
              </p:cNvSpPr>
              <p:nvPr/>
            </p:nvSpPr>
            <p:spPr bwMode="auto">
              <a:xfrm>
                <a:off x="2253" y="163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" name="Line 541"/>
              <p:cNvSpPr>
                <a:spLocks noChangeShapeType="1"/>
              </p:cNvSpPr>
              <p:nvPr/>
            </p:nvSpPr>
            <p:spPr bwMode="auto">
              <a:xfrm>
                <a:off x="2258" y="16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" name="Line 542"/>
              <p:cNvSpPr>
                <a:spLocks noChangeShapeType="1"/>
              </p:cNvSpPr>
              <p:nvPr/>
            </p:nvSpPr>
            <p:spPr bwMode="auto">
              <a:xfrm>
                <a:off x="2261" y="16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" name="Line 543"/>
              <p:cNvSpPr>
                <a:spLocks noChangeShapeType="1"/>
              </p:cNvSpPr>
              <p:nvPr/>
            </p:nvSpPr>
            <p:spPr bwMode="auto">
              <a:xfrm>
                <a:off x="2266" y="16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" name="Line 544"/>
              <p:cNvSpPr>
                <a:spLocks noChangeShapeType="1"/>
              </p:cNvSpPr>
              <p:nvPr/>
            </p:nvSpPr>
            <p:spPr bwMode="auto">
              <a:xfrm>
                <a:off x="2269" y="16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" name="Freeform 545"/>
              <p:cNvSpPr>
                <a:spLocks/>
              </p:cNvSpPr>
              <p:nvPr/>
            </p:nvSpPr>
            <p:spPr bwMode="auto">
              <a:xfrm>
                <a:off x="2271" y="1646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3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3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" name="Line 546"/>
              <p:cNvSpPr>
                <a:spLocks noChangeShapeType="1"/>
              </p:cNvSpPr>
              <p:nvPr/>
            </p:nvSpPr>
            <p:spPr bwMode="auto">
              <a:xfrm>
                <a:off x="2325" y="168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" name="Line 547"/>
              <p:cNvSpPr>
                <a:spLocks noChangeShapeType="1"/>
              </p:cNvSpPr>
              <p:nvPr/>
            </p:nvSpPr>
            <p:spPr bwMode="auto">
              <a:xfrm>
                <a:off x="2327" y="168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" name="Line 548"/>
              <p:cNvSpPr>
                <a:spLocks noChangeShapeType="1"/>
              </p:cNvSpPr>
              <p:nvPr/>
            </p:nvSpPr>
            <p:spPr bwMode="auto">
              <a:xfrm>
                <a:off x="2332" y="16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" name="Line 549"/>
              <p:cNvSpPr>
                <a:spLocks noChangeShapeType="1"/>
              </p:cNvSpPr>
              <p:nvPr/>
            </p:nvSpPr>
            <p:spPr bwMode="auto">
              <a:xfrm>
                <a:off x="2335" y="169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" name="Line 550"/>
              <p:cNvSpPr>
                <a:spLocks noChangeShapeType="1"/>
              </p:cNvSpPr>
              <p:nvPr/>
            </p:nvSpPr>
            <p:spPr bwMode="auto">
              <a:xfrm>
                <a:off x="2337" y="169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" name="Line 551"/>
              <p:cNvSpPr>
                <a:spLocks noChangeShapeType="1"/>
              </p:cNvSpPr>
              <p:nvPr/>
            </p:nvSpPr>
            <p:spPr bwMode="auto">
              <a:xfrm>
                <a:off x="2342" y="16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" name="Line 552"/>
              <p:cNvSpPr>
                <a:spLocks noChangeShapeType="1"/>
              </p:cNvSpPr>
              <p:nvPr/>
            </p:nvSpPr>
            <p:spPr bwMode="auto">
              <a:xfrm>
                <a:off x="2345" y="169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7" name="Line 553"/>
              <p:cNvSpPr>
                <a:spLocks noChangeShapeType="1"/>
              </p:cNvSpPr>
              <p:nvPr/>
            </p:nvSpPr>
            <p:spPr bwMode="auto">
              <a:xfrm>
                <a:off x="2350" y="170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8" name="Line 554"/>
              <p:cNvSpPr>
                <a:spLocks noChangeShapeType="1"/>
              </p:cNvSpPr>
              <p:nvPr/>
            </p:nvSpPr>
            <p:spPr bwMode="auto">
              <a:xfrm>
                <a:off x="2353" y="17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9" name="Line 555"/>
              <p:cNvSpPr>
                <a:spLocks noChangeShapeType="1"/>
              </p:cNvSpPr>
              <p:nvPr/>
            </p:nvSpPr>
            <p:spPr bwMode="auto">
              <a:xfrm>
                <a:off x="2355" y="170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0" name="Line 556"/>
              <p:cNvSpPr>
                <a:spLocks noChangeShapeType="1"/>
              </p:cNvSpPr>
              <p:nvPr/>
            </p:nvSpPr>
            <p:spPr bwMode="auto">
              <a:xfrm>
                <a:off x="2360" y="17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1" name="Line 557"/>
              <p:cNvSpPr>
                <a:spLocks noChangeShapeType="1"/>
              </p:cNvSpPr>
              <p:nvPr/>
            </p:nvSpPr>
            <p:spPr bwMode="auto">
              <a:xfrm>
                <a:off x="2363" y="171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2" name="Freeform 558"/>
              <p:cNvSpPr>
                <a:spLocks/>
              </p:cNvSpPr>
              <p:nvPr/>
            </p:nvSpPr>
            <p:spPr bwMode="auto">
              <a:xfrm>
                <a:off x="2365" y="1712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3" name="Line 559"/>
              <p:cNvSpPr>
                <a:spLocks noChangeShapeType="1"/>
              </p:cNvSpPr>
              <p:nvPr/>
            </p:nvSpPr>
            <p:spPr bwMode="auto">
              <a:xfrm>
                <a:off x="2421" y="17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4" name="Line 560"/>
              <p:cNvSpPr>
                <a:spLocks noChangeShapeType="1"/>
              </p:cNvSpPr>
              <p:nvPr/>
            </p:nvSpPr>
            <p:spPr bwMode="auto">
              <a:xfrm>
                <a:off x="2421" y="174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5" name="Line 561"/>
              <p:cNvSpPr>
                <a:spLocks noChangeShapeType="1"/>
              </p:cNvSpPr>
              <p:nvPr/>
            </p:nvSpPr>
            <p:spPr bwMode="auto">
              <a:xfrm>
                <a:off x="2426" y="17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" name="Line 562"/>
              <p:cNvSpPr>
                <a:spLocks noChangeShapeType="1"/>
              </p:cNvSpPr>
              <p:nvPr/>
            </p:nvSpPr>
            <p:spPr bwMode="auto">
              <a:xfrm>
                <a:off x="2429" y="17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7" name="Line 563"/>
              <p:cNvSpPr>
                <a:spLocks noChangeShapeType="1"/>
              </p:cNvSpPr>
              <p:nvPr/>
            </p:nvSpPr>
            <p:spPr bwMode="auto">
              <a:xfrm>
                <a:off x="2431" y="175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8" name="Line 564"/>
              <p:cNvSpPr>
                <a:spLocks noChangeShapeType="1"/>
              </p:cNvSpPr>
              <p:nvPr/>
            </p:nvSpPr>
            <p:spPr bwMode="auto">
              <a:xfrm>
                <a:off x="2436" y="175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9" name="Line 565"/>
              <p:cNvSpPr>
                <a:spLocks noChangeShapeType="1"/>
              </p:cNvSpPr>
              <p:nvPr/>
            </p:nvSpPr>
            <p:spPr bwMode="auto">
              <a:xfrm>
                <a:off x="2439" y="17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0" name="Line 566"/>
              <p:cNvSpPr>
                <a:spLocks noChangeShapeType="1"/>
              </p:cNvSpPr>
              <p:nvPr/>
            </p:nvSpPr>
            <p:spPr bwMode="auto">
              <a:xfrm>
                <a:off x="2441" y="1761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1" name="Line 567"/>
              <p:cNvSpPr>
                <a:spLocks noChangeShapeType="1"/>
              </p:cNvSpPr>
              <p:nvPr/>
            </p:nvSpPr>
            <p:spPr bwMode="auto">
              <a:xfrm>
                <a:off x="2447" y="176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2" name="Line 568"/>
              <p:cNvSpPr>
                <a:spLocks noChangeShapeType="1"/>
              </p:cNvSpPr>
              <p:nvPr/>
            </p:nvSpPr>
            <p:spPr bwMode="auto">
              <a:xfrm>
                <a:off x="2449" y="176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3" name="Line 569"/>
              <p:cNvSpPr>
                <a:spLocks noChangeShapeType="1"/>
              </p:cNvSpPr>
              <p:nvPr/>
            </p:nvSpPr>
            <p:spPr bwMode="auto">
              <a:xfrm>
                <a:off x="2454" y="176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4" name="Line 570"/>
              <p:cNvSpPr>
                <a:spLocks noChangeShapeType="1"/>
              </p:cNvSpPr>
              <p:nvPr/>
            </p:nvSpPr>
            <p:spPr bwMode="auto">
              <a:xfrm>
                <a:off x="2457" y="177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5" name="Line 571"/>
              <p:cNvSpPr>
                <a:spLocks noChangeShapeType="1"/>
              </p:cNvSpPr>
              <p:nvPr/>
            </p:nvSpPr>
            <p:spPr bwMode="auto">
              <a:xfrm>
                <a:off x="2459" y="17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" name="Freeform 572"/>
              <p:cNvSpPr>
                <a:spLocks/>
              </p:cNvSpPr>
              <p:nvPr/>
            </p:nvSpPr>
            <p:spPr bwMode="auto">
              <a:xfrm>
                <a:off x="2464" y="1776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" name="Line 573"/>
              <p:cNvSpPr>
                <a:spLocks noChangeShapeType="1"/>
              </p:cNvSpPr>
              <p:nvPr/>
            </p:nvSpPr>
            <p:spPr bwMode="auto">
              <a:xfrm>
                <a:off x="2518" y="180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8" name="Line 574"/>
              <p:cNvSpPr>
                <a:spLocks noChangeShapeType="1"/>
              </p:cNvSpPr>
              <p:nvPr/>
            </p:nvSpPr>
            <p:spPr bwMode="auto">
              <a:xfrm>
                <a:off x="2520" y="180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9" name="Line 575"/>
              <p:cNvSpPr>
                <a:spLocks noChangeShapeType="1"/>
              </p:cNvSpPr>
              <p:nvPr/>
            </p:nvSpPr>
            <p:spPr bwMode="auto">
              <a:xfrm>
                <a:off x="2523" y="181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0" name="Line 576"/>
              <p:cNvSpPr>
                <a:spLocks noChangeShapeType="1"/>
              </p:cNvSpPr>
              <p:nvPr/>
            </p:nvSpPr>
            <p:spPr bwMode="auto">
              <a:xfrm>
                <a:off x="2528" y="18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1" name="Line 577"/>
              <p:cNvSpPr>
                <a:spLocks noChangeShapeType="1"/>
              </p:cNvSpPr>
              <p:nvPr/>
            </p:nvSpPr>
            <p:spPr bwMode="auto">
              <a:xfrm>
                <a:off x="2530" y="18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2" name="Line 578"/>
              <p:cNvSpPr>
                <a:spLocks noChangeShapeType="1"/>
              </p:cNvSpPr>
              <p:nvPr/>
            </p:nvSpPr>
            <p:spPr bwMode="auto">
              <a:xfrm>
                <a:off x="2533" y="181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3" name="Line 579"/>
              <p:cNvSpPr>
                <a:spLocks noChangeShapeType="1"/>
              </p:cNvSpPr>
              <p:nvPr/>
            </p:nvSpPr>
            <p:spPr bwMode="auto">
              <a:xfrm>
                <a:off x="2538" y="18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4" name="Line 580"/>
              <p:cNvSpPr>
                <a:spLocks noChangeShapeType="1"/>
              </p:cNvSpPr>
              <p:nvPr/>
            </p:nvSpPr>
            <p:spPr bwMode="auto">
              <a:xfrm>
                <a:off x="2541" y="182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5" name="Line 581"/>
              <p:cNvSpPr>
                <a:spLocks noChangeShapeType="1"/>
              </p:cNvSpPr>
              <p:nvPr/>
            </p:nvSpPr>
            <p:spPr bwMode="auto">
              <a:xfrm>
                <a:off x="2546" y="182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" name="Line 582"/>
              <p:cNvSpPr>
                <a:spLocks noChangeShapeType="1"/>
              </p:cNvSpPr>
              <p:nvPr/>
            </p:nvSpPr>
            <p:spPr bwMode="auto">
              <a:xfrm>
                <a:off x="2548" y="182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7" name="Line 583"/>
              <p:cNvSpPr>
                <a:spLocks noChangeShapeType="1"/>
              </p:cNvSpPr>
              <p:nvPr/>
            </p:nvSpPr>
            <p:spPr bwMode="auto">
              <a:xfrm>
                <a:off x="2551" y="182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8" name="Line 584"/>
              <p:cNvSpPr>
                <a:spLocks noChangeShapeType="1"/>
              </p:cNvSpPr>
              <p:nvPr/>
            </p:nvSpPr>
            <p:spPr bwMode="auto">
              <a:xfrm>
                <a:off x="2556" y="183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9" name="Line 585"/>
              <p:cNvSpPr>
                <a:spLocks noChangeShapeType="1"/>
              </p:cNvSpPr>
              <p:nvPr/>
            </p:nvSpPr>
            <p:spPr bwMode="auto">
              <a:xfrm>
                <a:off x="2558" y="1832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0" name="Freeform 586"/>
              <p:cNvSpPr>
                <a:spLocks/>
              </p:cNvSpPr>
              <p:nvPr/>
            </p:nvSpPr>
            <p:spPr bwMode="auto">
              <a:xfrm>
                <a:off x="2564" y="183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1" name="Line 587"/>
              <p:cNvSpPr>
                <a:spLocks noChangeShapeType="1"/>
              </p:cNvSpPr>
              <p:nvPr/>
            </p:nvSpPr>
            <p:spPr bwMode="auto">
              <a:xfrm>
                <a:off x="2617" y="186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2" name="Line 588"/>
              <p:cNvSpPr>
                <a:spLocks noChangeShapeType="1"/>
              </p:cNvSpPr>
              <p:nvPr/>
            </p:nvSpPr>
            <p:spPr bwMode="auto">
              <a:xfrm>
                <a:off x="2619" y="186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3" name="Line 589"/>
              <p:cNvSpPr>
                <a:spLocks noChangeShapeType="1"/>
              </p:cNvSpPr>
              <p:nvPr/>
            </p:nvSpPr>
            <p:spPr bwMode="auto">
              <a:xfrm>
                <a:off x="2622" y="18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4" name="Line 590"/>
              <p:cNvSpPr>
                <a:spLocks noChangeShapeType="1"/>
              </p:cNvSpPr>
              <p:nvPr/>
            </p:nvSpPr>
            <p:spPr bwMode="auto">
              <a:xfrm>
                <a:off x="2627" y="18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5" name="Line 591"/>
              <p:cNvSpPr>
                <a:spLocks noChangeShapeType="1"/>
              </p:cNvSpPr>
              <p:nvPr/>
            </p:nvSpPr>
            <p:spPr bwMode="auto">
              <a:xfrm>
                <a:off x="2630" y="187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6" name="Line 592"/>
              <p:cNvSpPr>
                <a:spLocks noChangeShapeType="1"/>
              </p:cNvSpPr>
              <p:nvPr/>
            </p:nvSpPr>
            <p:spPr bwMode="auto">
              <a:xfrm>
                <a:off x="2635" y="18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" name="Line 593"/>
              <p:cNvSpPr>
                <a:spLocks noChangeShapeType="1"/>
              </p:cNvSpPr>
              <p:nvPr/>
            </p:nvSpPr>
            <p:spPr bwMode="auto">
              <a:xfrm>
                <a:off x="2637" y="18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8" name="Line 594"/>
              <p:cNvSpPr>
                <a:spLocks noChangeShapeType="1"/>
              </p:cNvSpPr>
              <p:nvPr/>
            </p:nvSpPr>
            <p:spPr bwMode="auto">
              <a:xfrm>
                <a:off x="2640" y="188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9" name="Line 595"/>
              <p:cNvSpPr>
                <a:spLocks noChangeShapeType="1"/>
              </p:cNvSpPr>
              <p:nvPr/>
            </p:nvSpPr>
            <p:spPr bwMode="auto">
              <a:xfrm>
                <a:off x="2645" y="188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0" name="Line 596"/>
              <p:cNvSpPr>
                <a:spLocks noChangeShapeType="1"/>
              </p:cNvSpPr>
              <p:nvPr/>
            </p:nvSpPr>
            <p:spPr bwMode="auto">
              <a:xfrm>
                <a:off x="2647" y="18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1" name="Line 597"/>
              <p:cNvSpPr>
                <a:spLocks noChangeShapeType="1"/>
              </p:cNvSpPr>
              <p:nvPr/>
            </p:nvSpPr>
            <p:spPr bwMode="auto">
              <a:xfrm>
                <a:off x="2652" y="18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2" name="Line 598"/>
              <p:cNvSpPr>
                <a:spLocks noChangeShapeType="1"/>
              </p:cNvSpPr>
              <p:nvPr/>
            </p:nvSpPr>
            <p:spPr bwMode="auto">
              <a:xfrm>
                <a:off x="2655" y="188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3" name="Line 599"/>
              <p:cNvSpPr>
                <a:spLocks noChangeShapeType="1"/>
              </p:cNvSpPr>
              <p:nvPr/>
            </p:nvSpPr>
            <p:spPr bwMode="auto">
              <a:xfrm>
                <a:off x="2658" y="189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4" name="Freeform 600"/>
              <p:cNvSpPr>
                <a:spLocks/>
              </p:cNvSpPr>
              <p:nvPr/>
            </p:nvSpPr>
            <p:spPr bwMode="auto">
              <a:xfrm>
                <a:off x="2663" y="1893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5" name="Line 601"/>
              <p:cNvSpPr>
                <a:spLocks noChangeShapeType="1"/>
              </p:cNvSpPr>
              <p:nvPr/>
            </p:nvSpPr>
            <p:spPr bwMode="auto">
              <a:xfrm>
                <a:off x="2719" y="19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6" name="Line 602"/>
              <p:cNvSpPr>
                <a:spLocks noChangeShapeType="1"/>
              </p:cNvSpPr>
              <p:nvPr/>
            </p:nvSpPr>
            <p:spPr bwMode="auto">
              <a:xfrm>
                <a:off x="2719" y="192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" name="Line 603"/>
              <p:cNvSpPr>
                <a:spLocks noChangeShapeType="1"/>
              </p:cNvSpPr>
              <p:nvPr/>
            </p:nvSpPr>
            <p:spPr bwMode="auto">
              <a:xfrm>
                <a:off x="2724" y="192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" name="Line 604"/>
              <p:cNvSpPr>
                <a:spLocks noChangeShapeType="1"/>
              </p:cNvSpPr>
              <p:nvPr/>
            </p:nvSpPr>
            <p:spPr bwMode="auto">
              <a:xfrm>
                <a:off x="2726" y="192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9" name="Line 605"/>
              <p:cNvSpPr>
                <a:spLocks noChangeShapeType="1"/>
              </p:cNvSpPr>
              <p:nvPr/>
            </p:nvSpPr>
            <p:spPr bwMode="auto">
              <a:xfrm>
                <a:off x="2731" y="193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" name="Group 606"/>
            <p:cNvGrpSpPr>
              <a:grpSpLocks/>
            </p:cNvGrpSpPr>
            <p:nvPr/>
          </p:nvGrpSpPr>
          <p:grpSpPr bwMode="auto">
            <a:xfrm>
              <a:off x="2734" y="1931"/>
              <a:ext cx="1436" cy="702"/>
              <a:chOff x="2734" y="1931"/>
              <a:chExt cx="1436" cy="702"/>
            </a:xfrm>
          </p:grpSpPr>
          <p:sp>
            <p:nvSpPr>
              <p:cNvPr id="2450" name="Line 607"/>
              <p:cNvSpPr>
                <a:spLocks noChangeShapeType="1"/>
              </p:cNvSpPr>
              <p:nvPr/>
            </p:nvSpPr>
            <p:spPr bwMode="auto">
              <a:xfrm>
                <a:off x="2734" y="19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1" name="Line 608"/>
              <p:cNvSpPr>
                <a:spLocks noChangeShapeType="1"/>
              </p:cNvSpPr>
              <p:nvPr/>
            </p:nvSpPr>
            <p:spPr bwMode="auto">
              <a:xfrm>
                <a:off x="2736" y="193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2" name="Line 609"/>
              <p:cNvSpPr>
                <a:spLocks noChangeShapeType="1"/>
              </p:cNvSpPr>
              <p:nvPr/>
            </p:nvSpPr>
            <p:spPr bwMode="auto">
              <a:xfrm>
                <a:off x="2741" y="19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3" name="Line 610"/>
              <p:cNvSpPr>
                <a:spLocks noChangeShapeType="1"/>
              </p:cNvSpPr>
              <p:nvPr/>
            </p:nvSpPr>
            <p:spPr bwMode="auto">
              <a:xfrm>
                <a:off x="2744" y="19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4" name="Line 611"/>
              <p:cNvSpPr>
                <a:spLocks noChangeShapeType="1"/>
              </p:cNvSpPr>
              <p:nvPr/>
            </p:nvSpPr>
            <p:spPr bwMode="auto">
              <a:xfrm>
                <a:off x="2749" y="19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5" name="Line 612"/>
              <p:cNvSpPr>
                <a:spLocks noChangeShapeType="1"/>
              </p:cNvSpPr>
              <p:nvPr/>
            </p:nvSpPr>
            <p:spPr bwMode="auto">
              <a:xfrm>
                <a:off x="2752" y="19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6" name="Line 613"/>
              <p:cNvSpPr>
                <a:spLocks noChangeShapeType="1"/>
              </p:cNvSpPr>
              <p:nvPr/>
            </p:nvSpPr>
            <p:spPr bwMode="auto">
              <a:xfrm>
                <a:off x="2757" y="19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7" name="Line 614"/>
              <p:cNvSpPr>
                <a:spLocks noChangeShapeType="1"/>
              </p:cNvSpPr>
              <p:nvPr/>
            </p:nvSpPr>
            <p:spPr bwMode="auto">
              <a:xfrm>
                <a:off x="2759" y="19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8" name="Freeform 615"/>
              <p:cNvSpPr>
                <a:spLocks/>
              </p:cNvSpPr>
              <p:nvPr/>
            </p:nvSpPr>
            <p:spPr bwMode="auto">
              <a:xfrm>
                <a:off x="2762" y="1949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5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5" y="0"/>
                    </a:lnTo>
                    <a:lnTo>
                      <a:pt x="7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9" name="Line 616"/>
              <p:cNvSpPr>
                <a:spLocks noChangeShapeType="1"/>
              </p:cNvSpPr>
              <p:nvPr/>
            </p:nvSpPr>
            <p:spPr bwMode="auto">
              <a:xfrm>
                <a:off x="2820" y="19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0" name="Line 617"/>
              <p:cNvSpPr>
                <a:spLocks noChangeShapeType="1"/>
              </p:cNvSpPr>
              <p:nvPr/>
            </p:nvSpPr>
            <p:spPr bwMode="auto">
              <a:xfrm>
                <a:off x="2820" y="19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1" name="Line 618"/>
              <p:cNvSpPr>
                <a:spLocks noChangeShapeType="1"/>
              </p:cNvSpPr>
              <p:nvPr/>
            </p:nvSpPr>
            <p:spPr bwMode="auto">
              <a:xfrm>
                <a:off x="2825" y="19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2" name="Line 619"/>
              <p:cNvSpPr>
                <a:spLocks noChangeShapeType="1"/>
              </p:cNvSpPr>
              <p:nvPr/>
            </p:nvSpPr>
            <p:spPr bwMode="auto">
              <a:xfrm>
                <a:off x="2828" y="198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3" name="Line 620"/>
              <p:cNvSpPr>
                <a:spLocks noChangeShapeType="1"/>
              </p:cNvSpPr>
              <p:nvPr/>
            </p:nvSpPr>
            <p:spPr bwMode="auto">
              <a:xfrm>
                <a:off x="2833" y="198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4" name="Line 621"/>
              <p:cNvSpPr>
                <a:spLocks noChangeShapeType="1"/>
              </p:cNvSpPr>
              <p:nvPr/>
            </p:nvSpPr>
            <p:spPr bwMode="auto">
              <a:xfrm>
                <a:off x="2836" y="198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5" name="Line 622"/>
              <p:cNvSpPr>
                <a:spLocks noChangeShapeType="1"/>
              </p:cNvSpPr>
              <p:nvPr/>
            </p:nvSpPr>
            <p:spPr bwMode="auto">
              <a:xfrm>
                <a:off x="2841" y="198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6" name="Line 623"/>
              <p:cNvSpPr>
                <a:spLocks noChangeShapeType="1"/>
              </p:cNvSpPr>
              <p:nvPr/>
            </p:nvSpPr>
            <p:spPr bwMode="auto">
              <a:xfrm>
                <a:off x="2843" y="198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7" name="Line 624"/>
              <p:cNvSpPr>
                <a:spLocks noChangeShapeType="1"/>
              </p:cNvSpPr>
              <p:nvPr/>
            </p:nvSpPr>
            <p:spPr bwMode="auto">
              <a:xfrm>
                <a:off x="2848" y="199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8" name="Line 625"/>
              <p:cNvSpPr>
                <a:spLocks noChangeShapeType="1"/>
              </p:cNvSpPr>
              <p:nvPr/>
            </p:nvSpPr>
            <p:spPr bwMode="auto">
              <a:xfrm>
                <a:off x="2851" y="199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9" name="Line 626"/>
              <p:cNvSpPr>
                <a:spLocks noChangeShapeType="1"/>
              </p:cNvSpPr>
              <p:nvPr/>
            </p:nvSpPr>
            <p:spPr bwMode="auto">
              <a:xfrm>
                <a:off x="2856" y="199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0" name="Line 627"/>
              <p:cNvSpPr>
                <a:spLocks noChangeShapeType="1"/>
              </p:cNvSpPr>
              <p:nvPr/>
            </p:nvSpPr>
            <p:spPr bwMode="auto">
              <a:xfrm>
                <a:off x="2858" y="199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1" name="Line 628"/>
              <p:cNvSpPr>
                <a:spLocks noChangeShapeType="1"/>
              </p:cNvSpPr>
              <p:nvPr/>
            </p:nvSpPr>
            <p:spPr bwMode="auto">
              <a:xfrm>
                <a:off x="2861" y="200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" name="Freeform 629"/>
              <p:cNvSpPr>
                <a:spLocks/>
              </p:cNvSpPr>
              <p:nvPr/>
            </p:nvSpPr>
            <p:spPr bwMode="auto">
              <a:xfrm>
                <a:off x="2866" y="200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" name="Line 630"/>
              <p:cNvSpPr>
                <a:spLocks noChangeShapeType="1"/>
              </p:cNvSpPr>
              <p:nvPr/>
            </p:nvSpPr>
            <p:spPr bwMode="auto">
              <a:xfrm>
                <a:off x="2922" y="203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4" name="Line 631"/>
              <p:cNvSpPr>
                <a:spLocks noChangeShapeType="1"/>
              </p:cNvSpPr>
              <p:nvPr/>
            </p:nvSpPr>
            <p:spPr bwMode="auto">
              <a:xfrm>
                <a:off x="2924" y="2030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" name="Line 632"/>
              <p:cNvSpPr>
                <a:spLocks noChangeShapeType="1"/>
              </p:cNvSpPr>
              <p:nvPr/>
            </p:nvSpPr>
            <p:spPr bwMode="auto">
              <a:xfrm>
                <a:off x="2930" y="20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" name="Line 633"/>
              <p:cNvSpPr>
                <a:spLocks noChangeShapeType="1"/>
              </p:cNvSpPr>
              <p:nvPr/>
            </p:nvSpPr>
            <p:spPr bwMode="auto">
              <a:xfrm>
                <a:off x="2932" y="203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" name="Line 634"/>
              <p:cNvSpPr>
                <a:spLocks noChangeShapeType="1"/>
              </p:cNvSpPr>
              <p:nvPr/>
            </p:nvSpPr>
            <p:spPr bwMode="auto">
              <a:xfrm>
                <a:off x="2937" y="20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" name="Line 635"/>
              <p:cNvSpPr>
                <a:spLocks noChangeShapeType="1"/>
              </p:cNvSpPr>
              <p:nvPr/>
            </p:nvSpPr>
            <p:spPr bwMode="auto">
              <a:xfrm>
                <a:off x="2940" y="203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" name="Line 636"/>
              <p:cNvSpPr>
                <a:spLocks noChangeShapeType="1"/>
              </p:cNvSpPr>
              <p:nvPr/>
            </p:nvSpPr>
            <p:spPr bwMode="auto">
              <a:xfrm>
                <a:off x="2945" y="204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0" name="Line 637"/>
              <p:cNvSpPr>
                <a:spLocks noChangeShapeType="1"/>
              </p:cNvSpPr>
              <p:nvPr/>
            </p:nvSpPr>
            <p:spPr bwMode="auto">
              <a:xfrm>
                <a:off x="2947" y="204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1" name="Line 638"/>
              <p:cNvSpPr>
                <a:spLocks noChangeShapeType="1"/>
              </p:cNvSpPr>
              <p:nvPr/>
            </p:nvSpPr>
            <p:spPr bwMode="auto">
              <a:xfrm>
                <a:off x="2952" y="204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2" name="Line 639"/>
              <p:cNvSpPr>
                <a:spLocks noChangeShapeType="1"/>
              </p:cNvSpPr>
              <p:nvPr/>
            </p:nvSpPr>
            <p:spPr bwMode="auto">
              <a:xfrm>
                <a:off x="2955" y="204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3" name="Line 640"/>
              <p:cNvSpPr>
                <a:spLocks noChangeShapeType="1"/>
              </p:cNvSpPr>
              <p:nvPr/>
            </p:nvSpPr>
            <p:spPr bwMode="auto">
              <a:xfrm>
                <a:off x="2958" y="204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4" name="Line 641"/>
              <p:cNvSpPr>
                <a:spLocks noChangeShapeType="1"/>
              </p:cNvSpPr>
              <p:nvPr/>
            </p:nvSpPr>
            <p:spPr bwMode="auto">
              <a:xfrm>
                <a:off x="2963" y="205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5" name="Line 642"/>
              <p:cNvSpPr>
                <a:spLocks noChangeShapeType="1"/>
              </p:cNvSpPr>
              <p:nvPr/>
            </p:nvSpPr>
            <p:spPr bwMode="auto">
              <a:xfrm>
                <a:off x="2965" y="205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" name="Freeform 643"/>
              <p:cNvSpPr>
                <a:spLocks/>
              </p:cNvSpPr>
              <p:nvPr/>
            </p:nvSpPr>
            <p:spPr bwMode="auto">
              <a:xfrm>
                <a:off x="2970" y="2053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" name="Line 644"/>
              <p:cNvSpPr>
                <a:spLocks noChangeShapeType="1"/>
              </p:cNvSpPr>
              <p:nvPr/>
            </p:nvSpPr>
            <p:spPr bwMode="auto">
              <a:xfrm>
                <a:off x="3026" y="20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" name="Line 645"/>
              <p:cNvSpPr>
                <a:spLocks noChangeShapeType="1"/>
              </p:cNvSpPr>
              <p:nvPr/>
            </p:nvSpPr>
            <p:spPr bwMode="auto">
              <a:xfrm>
                <a:off x="3026" y="20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" name="Line 646"/>
              <p:cNvSpPr>
                <a:spLocks noChangeShapeType="1"/>
              </p:cNvSpPr>
              <p:nvPr/>
            </p:nvSpPr>
            <p:spPr bwMode="auto">
              <a:xfrm>
                <a:off x="3031" y="20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0" name="Line 647"/>
              <p:cNvSpPr>
                <a:spLocks noChangeShapeType="1"/>
              </p:cNvSpPr>
              <p:nvPr/>
            </p:nvSpPr>
            <p:spPr bwMode="auto">
              <a:xfrm>
                <a:off x="3034" y="20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1" name="Line 648"/>
              <p:cNvSpPr>
                <a:spLocks noChangeShapeType="1"/>
              </p:cNvSpPr>
              <p:nvPr/>
            </p:nvSpPr>
            <p:spPr bwMode="auto">
              <a:xfrm>
                <a:off x="3039" y="20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2" name="Line 649"/>
              <p:cNvSpPr>
                <a:spLocks noChangeShapeType="1"/>
              </p:cNvSpPr>
              <p:nvPr/>
            </p:nvSpPr>
            <p:spPr bwMode="auto">
              <a:xfrm>
                <a:off x="3041" y="2089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3" name="Line 650"/>
              <p:cNvSpPr>
                <a:spLocks noChangeShapeType="1"/>
              </p:cNvSpPr>
              <p:nvPr/>
            </p:nvSpPr>
            <p:spPr bwMode="auto">
              <a:xfrm>
                <a:off x="3047" y="208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4" name="Line 651"/>
              <p:cNvSpPr>
                <a:spLocks noChangeShapeType="1"/>
              </p:cNvSpPr>
              <p:nvPr/>
            </p:nvSpPr>
            <p:spPr bwMode="auto">
              <a:xfrm>
                <a:off x="3049" y="209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5" name="Line 652"/>
              <p:cNvSpPr>
                <a:spLocks noChangeShapeType="1"/>
              </p:cNvSpPr>
              <p:nvPr/>
            </p:nvSpPr>
            <p:spPr bwMode="auto">
              <a:xfrm>
                <a:off x="3054" y="20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6" name="Line 653"/>
              <p:cNvSpPr>
                <a:spLocks noChangeShapeType="1"/>
              </p:cNvSpPr>
              <p:nvPr/>
            </p:nvSpPr>
            <p:spPr bwMode="auto">
              <a:xfrm>
                <a:off x="3057" y="209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7" name="Line 654"/>
              <p:cNvSpPr>
                <a:spLocks noChangeShapeType="1"/>
              </p:cNvSpPr>
              <p:nvPr/>
            </p:nvSpPr>
            <p:spPr bwMode="auto">
              <a:xfrm>
                <a:off x="3062" y="20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8" name="Line 655"/>
              <p:cNvSpPr>
                <a:spLocks noChangeShapeType="1"/>
              </p:cNvSpPr>
              <p:nvPr/>
            </p:nvSpPr>
            <p:spPr bwMode="auto">
              <a:xfrm>
                <a:off x="3064" y="209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" name="Line 656"/>
              <p:cNvSpPr>
                <a:spLocks noChangeShapeType="1"/>
              </p:cNvSpPr>
              <p:nvPr/>
            </p:nvSpPr>
            <p:spPr bwMode="auto">
              <a:xfrm>
                <a:off x="3069" y="210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0" name="Freeform 657"/>
              <p:cNvSpPr>
                <a:spLocks/>
              </p:cNvSpPr>
              <p:nvPr/>
            </p:nvSpPr>
            <p:spPr bwMode="auto">
              <a:xfrm>
                <a:off x="3072" y="210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1" name="Line 658"/>
              <p:cNvSpPr>
                <a:spLocks noChangeShapeType="1"/>
              </p:cNvSpPr>
              <p:nvPr/>
            </p:nvSpPr>
            <p:spPr bwMode="auto">
              <a:xfrm>
                <a:off x="3130" y="212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2" name="Line 659"/>
              <p:cNvSpPr>
                <a:spLocks noChangeShapeType="1"/>
              </p:cNvSpPr>
              <p:nvPr/>
            </p:nvSpPr>
            <p:spPr bwMode="auto">
              <a:xfrm>
                <a:off x="3135" y="212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3" name="Line 660"/>
              <p:cNvSpPr>
                <a:spLocks noChangeShapeType="1"/>
              </p:cNvSpPr>
              <p:nvPr/>
            </p:nvSpPr>
            <p:spPr bwMode="auto">
              <a:xfrm>
                <a:off x="3138" y="213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4" name="Line 661"/>
              <p:cNvSpPr>
                <a:spLocks noChangeShapeType="1"/>
              </p:cNvSpPr>
              <p:nvPr/>
            </p:nvSpPr>
            <p:spPr bwMode="auto">
              <a:xfrm>
                <a:off x="3143" y="213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5" name="Line 662"/>
              <p:cNvSpPr>
                <a:spLocks noChangeShapeType="1"/>
              </p:cNvSpPr>
              <p:nvPr/>
            </p:nvSpPr>
            <p:spPr bwMode="auto">
              <a:xfrm>
                <a:off x="3146" y="213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6" name="Line 663"/>
              <p:cNvSpPr>
                <a:spLocks noChangeShapeType="1"/>
              </p:cNvSpPr>
              <p:nvPr/>
            </p:nvSpPr>
            <p:spPr bwMode="auto">
              <a:xfrm>
                <a:off x="3151" y="213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7" name="Line 664"/>
              <p:cNvSpPr>
                <a:spLocks noChangeShapeType="1"/>
              </p:cNvSpPr>
              <p:nvPr/>
            </p:nvSpPr>
            <p:spPr bwMode="auto">
              <a:xfrm>
                <a:off x="3153" y="21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8" name="Line 665"/>
              <p:cNvSpPr>
                <a:spLocks noChangeShapeType="1"/>
              </p:cNvSpPr>
              <p:nvPr/>
            </p:nvSpPr>
            <p:spPr bwMode="auto">
              <a:xfrm>
                <a:off x="3158" y="214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09" name="Line 666"/>
              <p:cNvSpPr>
                <a:spLocks noChangeShapeType="1"/>
              </p:cNvSpPr>
              <p:nvPr/>
            </p:nvSpPr>
            <p:spPr bwMode="auto">
              <a:xfrm>
                <a:off x="3161" y="214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0" name="Line 667"/>
              <p:cNvSpPr>
                <a:spLocks noChangeShapeType="1"/>
              </p:cNvSpPr>
              <p:nvPr/>
            </p:nvSpPr>
            <p:spPr bwMode="auto">
              <a:xfrm>
                <a:off x="3166" y="21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1" name="Line 668"/>
              <p:cNvSpPr>
                <a:spLocks noChangeShapeType="1"/>
              </p:cNvSpPr>
              <p:nvPr/>
            </p:nvSpPr>
            <p:spPr bwMode="auto">
              <a:xfrm>
                <a:off x="3169" y="214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2" name="Line 669"/>
              <p:cNvSpPr>
                <a:spLocks noChangeShapeType="1"/>
              </p:cNvSpPr>
              <p:nvPr/>
            </p:nvSpPr>
            <p:spPr bwMode="auto">
              <a:xfrm>
                <a:off x="3174" y="21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3" name="Freeform 670"/>
              <p:cNvSpPr>
                <a:spLocks/>
              </p:cNvSpPr>
              <p:nvPr/>
            </p:nvSpPr>
            <p:spPr bwMode="auto">
              <a:xfrm>
                <a:off x="3176" y="215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2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2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4" name="Line 671"/>
              <p:cNvSpPr>
                <a:spLocks noChangeShapeType="1"/>
              </p:cNvSpPr>
              <p:nvPr/>
            </p:nvSpPr>
            <p:spPr bwMode="auto">
              <a:xfrm>
                <a:off x="3235" y="21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" name="Line 672"/>
              <p:cNvSpPr>
                <a:spLocks noChangeShapeType="1"/>
              </p:cNvSpPr>
              <p:nvPr/>
            </p:nvSpPr>
            <p:spPr bwMode="auto">
              <a:xfrm>
                <a:off x="3240" y="21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" name="Line 673"/>
              <p:cNvSpPr>
                <a:spLocks noChangeShapeType="1"/>
              </p:cNvSpPr>
              <p:nvPr/>
            </p:nvSpPr>
            <p:spPr bwMode="auto">
              <a:xfrm>
                <a:off x="3242" y="218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" name="Line 674"/>
              <p:cNvSpPr>
                <a:spLocks noChangeShapeType="1"/>
              </p:cNvSpPr>
              <p:nvPr/>
            </p:nvSpPr>
            <p:spPr bwMode="auto">
              <a:xfrm>
                <a:off x="3247" y="218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" name="Line 675"/>
              <p:cNvSpPr>
                <a:spLocks noChangeShapeType="1"/>
              </p:cNvSpPr>
              <p:nvPr/>
            </p:nvSpPr>
            <p:spPr bwMode="auto">
              <a:xfrm>
                <a:off x="3252" y="21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" name="Line 676"/>
              <p:cNvSpPr>
                <a:spLocks noChangeShapeType="1"/>
              </p:cNvSpPr>
              <p:nvPr/>
            </p:nvSpPr>
            <p:spPr bwMode="auto">
              <a:xfrm>
                <a:off x="3255" y="21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" name="Line 677"/>
              <p:cNvSpPr>
                <a:spLocks noChangeShapeType="1"/>
              </p:cNvSpPr>
              <p:nvPr/>
            </p:nvSpPr>
            <p:spPr bwMode="auto">
              <a:xfrm>
                <a:off x="3260" y="21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" name="Line 678"/>
              <p:cNvSpPr>
                <a:spLocks noChangeShapeType="1"/>
              </p:cNvSpPr>
              <p:nvPr/>
            </p:nvSpPr>
            <p:spPr bwMode="auto">
              <a:xfrm>
                <a:off x="3263" y="218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" name="Line 679"/>
              <p:cNvSpPr>
                <a:spLocks noChangeShapeType="1"/>
              </p:cNvSpPr>
              <p:nvPr/>
            </p:nvSpPr>
            <p:spPr bwMode="auto">
              <a:xfrm>
                <a:off x="3268" y="219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" name="Line 680"/>
              <p:cNvSpPr>
                <a:spLocks noChangeShapeType="1"/>
              </p:cNvSpPr>
              <p:nvPr/>
            </p:nvSpPr>
            <p:spPr bwMode="auto">
              <a:xfrm>
                <a:off x="3270" y="219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" name="Line 681"/>
              <p:cNvSpPr>
                <a:spLocks noChangeShapeType="1"/>
              </p:cNvSpPr>
              <p:nvPr/>
            </p:nvSpPr>
            <p:spPr bwMode="auto">
              <a:xfrm>
                <a:off x="3275" y="219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5" name="Line 682"/>
              <p:cNvSpPr>
                <a:spLocks noChangeShapeType="1"/>
              </p:cNvSpPr>
              <p:nvPr/>
            </p:nvSpPr>
            <p:spPr bwMode="auto">
              <a:xfrm>
                <a:off x="3278" y="219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6" name="Freeform 683"/>
              <p:cNvSpPr>
                <a:spLocks/>
              </p:cNvSpPr>
              <p:nvPr/>
            </p:nvSpPr>
            <p:spPr bwMode="auto">
              <a:xfrm>
                <a:off x="3283" y="219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" name="Line 684"/>
              <p:cNvSpPr>
                <a:spLocks noChangeShapeType="1"/>
              </p:cNvSpPr>
              <p:nvPr/>
            </p:nvSpPr>
            <p:spPr bwMode="auto">
              <a:xfrm>
                <a:off x="3341" y="22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" name="Line 685"/>
              <p:cNvSpPr>
                <a:spLocks noChangeShapeType="1"/>
              </p:cNvSpPr>
              <p:nvPr/>
            </p:nvSpPr>
            <p:spPr bwMode="auto">
              <a:xfrm>
                <a:off x="3341" y="222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" name="Line 686"/>
              <p:cNvSpPr>
                <a:spLocks noChangeShapeType="1"/>
              </p:cNvSpPr>
              <p:nvPr/>
            </p:nvSpPr>
            <p:spPr bwMode="auto">
              <a:xfrm>
                <a:off x="3346" y="222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" name="Line 687"/>
              <p:cNvSpPr>
                <a:spLocks noChangeShapeType="1"/>
              </p:cNvSpPr>
              <p:nvPr/>
            </p:nvSpPr>
            <p:spPr bwMode="auto">
              <a:xfrm>
                <a:off x="3349" y="222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1" name="Line 688"/>
              <p:cNvSpPr>
                <a:spLocks noChangeShapeType="1"/>
              </p:cNvSpPr>
              <p:nvPr/>
            </p:nvSpPr>
            <p:spPr bwMode="auto">
              <a:xfrm>
                <a:off x="3354" y="22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2" name="Line 689"/>
              <p:cNvSpPr>
                <a:spLocks noChangeShapeType="1"/>
              </p:cNvSpPr>
              <p:nvPr/>
            </p:nvSpPr>
            <p:spPr bwMode="auto">
              <a:xfrm>
                <a:off x="3357" y="222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3" name="Line 690"/>
              <p:cNvSpPr>
                <a:spLocks noChangeShapeType="1"/>
              </p:cNvSpPr>
              <p:nvPr/>
            </p:nvSpPr>
            <p:spPr bwMode="auto">
              <a:xfrm>
                <a:off x="3362" y="223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4" name="Line 691"/>
              <p:cNvSpPr>
                <a:spLocks noChangeShapeType="1"/>
              </p:cNvSpPr>
              <p:nvPr/>
            </p:nvSpPr>
            <p:spPr bwMode="auto">
              <a:xfrm>
                <a:off x="3367" y="22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5" name="Line 692"/>
              <p:cNvSpPr>
                <a:spLocks noChangeShapeType="1"/>
              </p:cNvSpPr>
              <p:nvPr/>
            </p:nvSpPr>
            <p:spPr bwMode="auto">
              <a:xfrm>
                <a:off x="3369" y="223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6" name="Line 693"/>
              <p:cNvSpPr>
                <a:spLocks noChangeShapeType="1"/>
              </p:cNvSpPr>
              <p:nvPr/>
            </p:nvSpPr>
            <p:spPr bwMode="auto">
              <a:xfrm>
                <a:off x="3374" y="22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7" name="Line 694"/>
              <p:cNvSpPr>
                <a:spLocks noChangeShapeType="1"/>
              </p:cNvSpPr>
              <p:nvPr/>
            </p:nvSpPr>
            <p:spPr bwMode="auto">
              <a:xfrm>
                <a:off x="3377" y="223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8" name="Line 695"/>
              <p:cNvSpPr>
                <a:spLocks noChangeShapeType="1"/>
              </p:cNvSpPr>
              <p:nvPr/>
            </p:nvSpPr>
            <p:spPr bwMode="auto">
              <a:xfrm>
                <a:off x="3382" y="22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" name="Line 696"/>
              <p:cNvSpPr>
                <a:spLocks noChangeShapeType="1"/>
              </p:cNvSpPr>
              <p:nvPr/>
            </p:nvSpPr>
            <p:spPr bwMode="auto">
              <a:xfrm>
                <a:off x="3385" y="22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" name="Freeform 697"/>
              <p:cNvSpPr>
                <a:spLocks/>
              </p:cNvSpPr>
              <p:nvPr/>
            </p:nvSpPr>
            <p:spPr bwMode="auto">
              <a:xfrm>
                <a:off x="3390" y="224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" name="Line 698"/>
              <p:cNvSpPr>
                <a:spLocks noChangeShapeType="1"/>
              </p:cNvSpPr>
              <p:nvPr/>
            </p:nvSpPr>
            <p:spPr bwMode="auto">
              <a:xfrm>
                <a:off x="3433" y="226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" name="Line 699"/>
              <p:cNvSpPr>
                <a:spLocks noChangeShapeType="1"/>
              </p:cNvSpPr>
              <p:nvPr/>
            </p:nvSpPr>
            <p:spPr bwMode="auto">
              <a:xfrm>
                <a:off x="3438" y="22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" name="Line 700"/>
              <p:cNvSpPr>
                <a:spLocks noChangeShapeType="1"/>
              </p:cNvSpPr>
              <p:nvPr/>
            </p:nvSpPr>
            <p:spPr bwMode="auto">
              <a:xfrm>
                <a:off x="3441" y="226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" name="Line 701"/>
              <p:cNvSpPr>
                <a:spLocks noChangeShapeType="1"/>
              </p:cNvSpPr>
              <p:nvPr/>
            </p:nvSpPr>
            <p:spPr bwMode="auto">
              <a:xfrm>
                <a:off x="3446" y="22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" name="Line 702"/>
              <p:cNvSpPr>
                <a:spLocks noChangeShapeType="1"/>
              </p:cNvSpPr>
              <p:nvPr/>
            </p:nvSpPr>
            <p:spPr bwMode="auto">
              <a:xfrm>
                <a:off x="3448" y="22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" name="Line 703"/>
              <p:cNvSpPr>
                <a:spLocks noChangeShapeType="1"/>
              </p:cNvSpPr>
              <p:nvPr/>
            </p:nvSpPr>
            <p:spPr bwMode="auto">
              <a:xfrm>
                <a:off x="3453" y="22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" name="Line 704"/>
              <p:cNvSpPr>
                <a:spLocks noChangeShapeType="1"/>
              </p:cNvSpPr>
              <p:nvPr/>
            </p:nvSpPr>
            <p:spPr bwMode="auto">
              <a:xfrm>
                <a:off x="3456" y="227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" name="Line 705"/>
              <p:cNvSpPr>
                <a:spLocks noChangeShapeType="1"/>
              </p:cNvSpPr>
              <p:nvPr/>
            </p:nvSpPr>
            <p:spPr bwMode="auto">
              <a:xfrm>
                <a:off x="3461" y="227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" name="Line 706"/>
              <p:cNvSpPr>
                <a:spLocks noChangeShapeType="1"/>
              </p:cNvSpPr>
              <p:nvPr/>
            </p:nvSpPr>
            <p:spPr bwMode="auto">
              <a:xfrm>
                <a:off x="3463" y="227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" name="Line 707"/>
              <p:cNvSpPr>
                <a:spLocks noChangeShapeType="1"/>
              </p:cNvSpPr>
              <p:nvPr/>
            </p:nvSpPr>
            <p:spPr bwMode="auto">
              <a:xfrm>
                <a:off x="3468" y="2277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1" name="Line 708"/>
              <p:cNvSpPr>
                <a:spLocks noChangeShapeType="1"/>
              </p:cNvSpPr>
              <p:nvPr/>
            </p:nvSpPr>
            <p:spPr bwMode="auto">
              <a:xfrm>
                <a:off x="3474" y="227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2" name="Line 709"/>
              <p:cNvSpPr>
                <a:spLocks noChangeShapeType="1"/>
              </p:cNvSpPr>
              <p:nvPr/>
            </p:nvSpPr>
            <p:spPr bwMode="auto">
              <a:xfrm>
                <a:off x="3476" y="22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" name="Freeform 710"/>
              <p:cNvSpPr>
                <a:spLocks/>
              </p:cNvSpPr>
              <p:nvPr/>
            </p:nvSpPr>
            <p:spPr bwMode="auto">
              <a:xfrm>
                <a:off x="3481" y="2282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" name="Line 711"/>
              <p:cNvSpPr>
                <a:spLocks noChangeShapeType="1"/>
              </p:cNvSpPr>
              <p:nvPr/>
            </p:nvSpPr>
            <p:spPr bwMode="auto">
              <a:xfrm>
                <a:off x="3540" y="23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" name="Line 712"/>
              <p:cNvSpPr>
                <a:spLocks noChangeShapeType="1"/>
              </p:cNvSpPr>
              <p:nvPr/>
            </p:nvSpPr>
            <p:spPr bwMode="auto">
              <a:xfrm>
                <a:off x="3540" y="23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" name="Line 713"/>
              <p:cNvSpPr>
                <a:spLocks noChangeShapeType="1"/>
              </p:cNvSpPr>
              <p:nvPr/>
            </p:nvSpPr>
            <p:spPr bwMode="auto">
              <a:xfrm>
                <a:off x="3542" y="231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7" name="Line 714"/>
              <p:cNvSpPr>
                <a:spLocks noChangeShapeType="1"/>
              </p:cNvSpPr>
              <p:nvPr/>
            </p:nvSpPr>
            <p:spPr bwMode="auto">
              <a:xfrm>
                <a:off x="3547" y="231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8" name="Line 715"/>
              <p:cNvSpPr>
                <a:spLocks noChangeShapeType="1"/>
              </p:cNvSpPr>
              <p:nvPr/>
            </p:nvSpPr>
            <p:spPr bwMode="auto">
              <a:xfrm>
                <a:off x="3552" y="231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9" name="Line 716"/>
              <p:cNvSpPr>
                <a:spLocks noChangeShapeType="1"/>
              </p:cNvSpPr>
              <p:nvPr/>
            </p:nvSpPr>
            <p:spPr bwMode="auto">
              <a:xfrm>
                <a:off x="3555" y="231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0" name="Line 717"/>
              <p:cNvSpPr>
                <a:spLocks noChangeShapeType="1"/>
              </p:cNvSpPr>
              <p:nvPr/>
            </p:nvSpPr>
            <p:spPr bwMode="auto">
              <a:xfrm>
                <a:off x="3560" y="231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1" name="Line 718"/>
              <p:cNvSpPr>
                <a:spLocks noChangeShapeType="1"/>
              </p:cNvSpPr>
              <p:nvPr/>
            </p:nvSpPr>
            <p:spPr bwMode="auto">
              <a:xfrm>
                <a:off x="3563" y="231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2" name="Line 719"/>
              <p:cNvSpPr>
                <a:spLocks noChangeShapeType="1"/>
              </p:cNvSpPr>
              <p:nvPr/>
            </p:nvSpPr>
            <p:spPr bwMode="auto">
              <a:xfrm>
                <a:off x="3568" y="23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" name="Line 720"/>
              <p:cNvSpPr>
                <a:spLocks noChangeShapeType="1"/>
              </p:cNvSpPr>
              <p:nvPr/>
            </p:nvSpPr>
            <p:spPr bwMode="auto">
              <a:xfrm>
                <a:off x="3570" y="232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" name="Line 721"/>
              <p:cNvSpPr>
                <a:spLocks noChangeShapeType="1"/>
              </p:cNvSpPr>
              <p:nvPr/>
            </p:nvSpPr>
            <p:spPr bwMode="auto">
              <a:xfrm>
                <a:off x="3575" y="23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" name="Line 722"/>
              <p:cNvSpPr>
                <a:spLocks noChangeShapeType="1"/>
              </p:cNvSpPr>
              <p:nvPr/>
            </p:nvSpPr>
            <p:spPr bwMode="auto">
              <a:xfrm>
                <a:off x="3578" y="23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" name="Line 723"/>
              <p:cNvSpPr>
                <a:spLocks noChangeShapeType="1"/>
              </p:cNvSpPr>
              <p:nvPr/>
            </p:nvSpPr>
            <p:spPr bwMode="auto">
              <a:xfrm>
                <a:off x="3583" y="23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" name="Freeform 724"/>
              <p:cNvSpPr>
                <a:spLocks/>
              </p:cNvSpPr>
              <p:nvPr/>
            </p:nvSpPr>
            <p:spPr bwMode="auto">
              <a:xfrm>
                <a:off x="3585" y="2328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0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0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" name="Line 725"/>
              <p:cNvSpPr>
                <a:spLocks noChangeShapeType="1"/>
              </p:cNvSpPr>
              <p:nvPr/>
            </p:nvSpPr>
            <p:spPr bwMode="auto">
              <a:xfrm>
                <a:off x="3644" y="23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" name="Line 726"/>
              <p:cNvSpPr>
                <a:spLocks noChangeShapeType="1"/>
              </p:cNvSpPr>
              <p:nvPr/>
            </p:nvSpPr>
            <p:spPr bwMode="auto">
              <a:xfrm>
                <a:off x="3644" y="235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" name="Line 727"/>
              <p:cNvSpPr>
                <a:spLocks noChangeShapeType="1"/>
              </p:cNvSpPr>
              <p:nvPr/>
            </p:nvSpPr>
            <p:spPr bwMode="auto">
              <a:xfrm>
                <a:off x="3649" y="235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" name="Line 728"/>
              <p:cNvSpPr>
                <a:spLocks noChangeShapeType="1"/>
              </p:cNvSpPr>
              <p:nvPr/>
            </p:nvSpPr>
            <p:spPr bwMode="auto">
              <a:xfrm>
                <a:off x="3654" y="23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" name="Line 729"/>
              <p:cNvSpPr>
                <a:spLocks noChangeShapeType="1"/>
              </p:cNvSpPr>
              <p:nvPr/>
            </p:nvSpPr>
            <p:spPr bwMode="auto">
              <a:xfrm>
                <a:off x="3657" y="235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" name="Line 730"/>
              <p:cNvSpPr>
                <a:spLocks noChangeShapeType="1"/>
              </p:cNvSpPr>
              <p:nvPr/>
            </p:nvSpPr>
            <p:spPr bwMode="auto">
              <a:xfrm>
                <a:off x="3662" y="235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" name="Line 731"/>
              <p:cNvSpPr>
                <a:spLocks noChangeShapeType="1"/>
              </p:cNvSpPr>
              <p:nvPr/>
            </p:nvSpPr>
            <p:spPr bwMode="auto">
              <a:xfrm>
                <a:off x="3664" y="236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" name="Line 732"/>
              <p:cNvSpPr>
                <a:spLocks noChangeShapeType="1"/>
              </p:cNvSpPr>
              <p:nvPr/>
            </p:nvSpPr>
            <p:spPr bwMode="auto">
              <a:xfrm>
                <a:off x="3669" y="236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6" name="Line 733"/>
              <p:cNvSpPr>
                <a:spLocks noChangeShapeType="1"/>
              </p:cNvSpPr>
              <p:nvPr/>
            </p:nvSpPr>
            <p:spPr bwMode="auto">
              <a:xfrm>
                <a:off x="3672" y="236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7" name="Line 734"/>
              <p:cNvSpPr>
                <a:spLocks noChangeShapeType="1"/>
              </p:cNvSpPr>
              <p:nvPr/>
            </p:nvSpPr>
            <p:spPr bwMode="auto">
              <a:xfrm>
                <a:off x="3677" y="236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" name="Line 735"/>
              <p:cNvSpPr>
                <a:spLocks noChangeShapeType="1"/>
              </p:cNvSpPr>
              <p:nvPr/>
            </p:nvSpPr>
            <p:spPr bwMode="auto">
              <a:xfrm>
                <a:off x="3679" y="2366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" name="Line 736"/>
              <p:cNvSpPr>
                <a:spLocks noChangeShapeType="1"/>
              </p:cNvSpPr>
              <p:nvPr/>
            </p:nvSpPr>
            <p:spPr bwMode="auto">
              <a:xfrm>
                <a:off x="3685" y="236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" name="Line 737"/>
              <p:cNvSpPr>
                <a:spLocks noChangeShapeType="1"/>
              </p:cNvSpPr>
              <p:nvPr/>
            </p:nvSpPr>
            <p:spPr bwMode="auto">
              <a:xfrm>
                <a:off x="3687" y="237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" name="Freeform 738"/>
              <p:cNvSpPr>
                <a:spLocks/>
              </p:cNvSpPr>
              <p:nvPr/>
            </p:nvSpPr>
            <p:spPr bwMode="auto">
              <a:xfrm>
                <a:off x="3692" y="2371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2" name="Line 739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3" name="Line 740"/>
              <p:cNvSpPr>
                <a:spLocks noChangeShapeType="1"/>
              </p:cNvSpPr>
              <p:nvPr/>
            </p:nvSpPr>
            <p:spPr bwMode="auto">
              <a:xfrm>
                <a:off x="3751" y="239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4" name="Line 741"/>
              <p:cNvSpPr>
                <a:spLocks noChangeShapeType="1"/>
              </p:cNvSpPr>
              <p:nvPr/>
            </p:nvSpPr>
            <p:spPr bwMode="auto">
              <a:xfrm>
                <a:off x="3756" y="24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5" name="Line 742"/>
              <p:cNvSpPr>
                <a:spLocks noChangeShapeType="1"/>
              </p:cNvSpPr>
              <p:nvPr/>
            </p:nvSpPr>
            <p:spPr bwMode="auto">
              <a:xfrm>
                <a:off x="3758" y="240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6" name="Line 743"/>
              <p:cNvSpPr>
                <a:spLocks noChangeShapeType="1"/>
              </p:cNvSpPr>
              <p:nvPr/>
            </p:nvSpPr>
            <p:spPr bwMode="auto">
              <a:xfrm>
                <a:off x="3763" y="240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7" name="Line 744"/>
              <p:cNvSpPr>
                <a:spLocks noChangeShapeType="1"/>
              </p:cNvSpPr>
              <p:nvPr/>
            </p:nvSpPr>
            <p:spPr bwMode="auto">
              <a:xfrm>
                <a:off x="3766" y="240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8" name="Line 745"/>
              <p:cNvSpPr>
                <a:spLocks noChangeShapeType="1"/>
              </p:cNvSpPr>
              <p:nvPr/>
            </p:nvSpPr>
            <p:spPr bwMode="auto">
              <a:xfrm>
                <a:off x="3771" y="240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9" name="Line 746"/>
              <p:cNvSpPr>
                <a:spLocks noChangeShapeType="1"/>
              </p:cNvSpPr>
              <p:nvPr/>
            </p:nvSpPr>
            <p:spPr bwMode="auto">
              <a:xfrm>
                <a:off x="3774" y="240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" name="Line 747"/>
              <p:cNvSpPr>
                <a:spLocks noChangeShapeType="1"/>
              </p:cNvSpPr>
              <p:nvPr/>
            </p:nvSpPr>
            <p:spPr bwMode="auto">
              <a:xfrm>
                <a:off x="3779" y="240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" name="Line 748"/>
              <p:cNvSpPr>
                <a:spLocks noChangeShapeType="1"/>
              </p:cNvSpPr>
              <p:nvPr/>
            </p:nvSpPr>
            <p:spPr bwMode="auto">
              <a:xfrm>
                <a:off x="3781" y="241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" name="Line 749"/>
              <p:cNvSpPr>
                <a:spLocks noChangeShapeType="1"/>
              </p:cNvSpPr>
              <p:nvPr/>
            </p:nvSpPr>
            <p:spPr bwMode="auto">
              <a:xfrm>
                <a:off x="3784" y="241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3" name="Line 750"/>
              <p:cNvSpPr>
                <a:spLocks noChangeShapeType="1"/>
              </p:cNvSpPr>
              <p:nvPr/>
            </p:nvSpPr>
            <p:spPr bwMode="auto">
              <a:xfrm>
                <a:off x="3789" y="241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4" name="Line 751"/>
              <p:cNvSpPr>
                <a:spLocks noChangeShapeType="1"/>
              </p:cNvSpPr>
              <p:nvPr/>
            </p:nvSpPr>
            <p:spPr bwMode="auto">
              <a:xfrm>
                <a:off x="3791" y="241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5" name="Line 752"/>
              <p:cNvSpPr>
                <a:spLocks noChangeShapeType="1"/>
              </p:cNvSpPr>
              <p:nvPr/>
            </p:nvSpPr>
            <p:spPr bwMode="auto">
              <a:xfrm>
                <a:off x="3796" y="24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6" name="Freeform 753"/>
              <p:cNvSpPr>
                <a:spLocks/>
              </p:cNvSpPr>
              <p:nvPr/>
            </p:nvSpPr>
            <p:spPr bwMode="auto">
              <a:xfrm>
                <a:off x="3799" y="2419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7" name="Line 754"/>
              <p:cNvSpPr>
                <a:spLocks noChangeShapeType="1"/>
              </p:cNvSpPr>
              <p:nvPr/>
            </p:nvSpPr>
            <p:spPr bwMode="auto">
              <a:xfrm>
                <a:off x="3855" y="24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8" name="Line 755"/>
              <p:cNvSpPr>
                <a:spLocks noChangeShapeType="1"/>
              </p:cNvSpPr>
              <p:nvPr/>
            </p:nvSpPr>
            <p:spPr bwMode="auto">
              <a:xfrm>
                <a:off x="3857" y="24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9" name="Line 756"/>
              <p:cNvSpPr>
                <a:spLocks noChangeShapeType="1"/>
              </p:cNvSpPr>
              <p:nvPr/>
            </p:nvSpPr>
            <p:spPr bwMode="auto">
              <a:xfrm>
                <a:off x="3860" y="24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0" name="Line 757"/>
              <p:cNvSpPr>
                <a:spLocks noChangeShapeType="1"/>
              </p:cNvSpPr>
              <p:nvPr/>
            </p:nvSpPr>
            <p:spPr bwMode="auto">
              <a:xfrm>
                <a:off x="3862" y="245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" name="Line 758"/>
              <p:cNvSpPr>
                <a:spLocks noChangeShapeType="1"/>
              </p:cNvSpPr>
              <p:nvPr/>
            </p:nvSpPr>
            <p:spPr bwMode="auto">
              <a:xfrm>
                <a:off x="3868" y="245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" name="Line 759"/>
              <p:cNvSpPr>
                <a:spLocks noChangeShapeType="1"/>
              </p:cNvSpPr>
              <p:nvPr/>
            </p:nvSpPr>
            <p:spPr bwMode="auto">
              <a:xfrm>
                <a:off x="3870" y="245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3" name="Line 760"/>
              <p:cNvSpPr>
                <a:spLocks noChangeShapeType="1"/>
              </p:cNvSpPr>
              <p:nvPr/>
            </p:nvSpPr>
            <p:spPr bwMode="auto">
              <a:xfrm>
                <a:off x="3873" y="245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4" name="Line 761"/>
              <p:cNvSpPr>
                <a:spLocks noChangeShapeType="1"/>
              </p:cNvSpPr>
              <p:nvPr/>
            </p:nvSpPr>
            <p:spPr bwMode="auto">
              <a:xfrm>
                <a:off x="3878" y="246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5" name="Line 762"/>
              <p:cNvSpPr>
                <a:spLocks noChangeShapeType="1"/>
              </p:cNvSpPr>
              <p:nvPr/>
            </p:nvSpPr>
            <p:spPr bwMode="auto">
              <a:xfrm>
                <a:off x="3880" y="24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6" name="Line 763"/>
              <p:cNvSpPr>
                <a:spLocks noChangeShapeType="1"/>
              </p:cNvSpPr>
              <p:nvPr/>
            </p:nvSpPr>
            <p:spPr bwMode="auto">
              <a:xfrm>
                <a:off x="3883" y="246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7" name="Line 764"/>
              <p:cNvSpPr>
                <a:spLocks noChangeShapeType="1"/>
              </p:cNvSpPr>
              <p:nvPr/>
            </p:nvSpPr>
            <p:spPr bwMode="auto">
              <a:xfrm>
                <a:off x="3888" y="246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8" name="Line 765"/>
              <p:cNvSpPr>
                <a:spLocks noChangeShapeType="1"/>
              </p:cNvSpPr>
              <p:nvPr/>
            </p:nvSpPr>
            <p:spPr bwMode="auto">
              <a:xfrm>
                <a:off x="3890" y="246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9" name="Line 766"/>
              <p:cNvSpPr>
                <a:spLocks noChangeShapeType="1"/>
              </p:cNvSpPr>
              <p:nvPr/>
            </p:nvSpPr>
            <p:spPr bwMode="auto">
              <a:xfrm>
                <a:off x="3893" y="24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0" name="Line 767"/>
              <p:cNvSpPr>
                <a:spLocks noChangeShapeType="1"/>
              </p:cNvSpPr>
              <p:nvPr/>
            </p:nvSpPr>
            <p:spPr bwMode="auto">
              <a:xfrm>
                <a:off x="3896" y="247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" name="Freeform 768"/>
              <p:cNvSpPr>
                <a:spLocks/>
              </p:cNvSpPr>
              <p:nvPr/>
            </p:nvSpPr>
            <p:spPr bwMode="auto">
              <a:xfrm>
                <a:off x="3901" y="247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2" name="Line 769"/>
              <p:cNvSpPr>
                <a:spLocks noChangeShapeType="1"/>
              </p:cNvSpPr>
              <p:nvPr/>
            </p:nvSpPr>
            <p:spPr bwMode="auto">
              <a:xfrm>
                <a:off x="3954" y="250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3" name="Line 770"/>
              <p:cNvSpPr>
                <a:spLocks noChangeShapeType="1"/>
              </p:cNvSpPr>
              <p:nvPr/>
            </p:nvSpPr>
            <p:spPr bwMode="auto">
              <a:xfrm>
                <a:off x="3959" y="250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4" name="Line 771"/>
              <p:cNvSpPr>
                <a:spLocks noChangeShapeType="1"/>
              </p:cNvSpPr>
              <p:nvPr/>
            </p:nvSpPr>
            <p:spPr bwMode="auto">
              <a:xfrm>
                <a:off x="3962" y="25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5" name="Line 772"/>
              <p:cNvSpPr>
                <a:spLocks noChangeShapeType="1"/>
              </p:cNvSpPr>
              <p:nvPr/>
            </p:nvSpPr>
            <p:spPr bwMode="auto">
              <a:xfrm>
                <a:off x="3964" y="251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6" name="Line 773"/>
              <p:cNvSpPr>
                <a:spLocks noChangeShapeType="1"/>
              </p:cNvSpPr>
              <p:nvPr/>
            </p:nvSpPr>
            <p:spPr bwMode="auto">
              <a:xfrm>
                <a:off x="3967" y="25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7" name="Line 774"/>
              <p:cNvSpPr>
                <a:spLocks noChangeShapeType="1"/>
              </p:cNvSpPr>
              <p:nvPr/>
            </p:nvSpPr>
            <p:spPr bwMode="auto">
              <a:xfrm>
                <a:off x="3969" y="25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" name="Line 775"/>
              <p:cNvSpPr>
                <a:spLocks noChangeShapeType="1"/>
              </p:cNvSpPr>
              <p:nvPr/>
            </p:nvSpPr>
            <p:spPr bwMode="auto">
              <a:xfrm>
                <a:off x="3974" y="251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" name="Line 776"/>
              <p:cNvSpPr>
                <a:spLocks noChangeShapeType="1"/>
              </p:cNvSpPr>
              <p:nvPr/>
            </p:nvSpPr>
            <p:spPr bwMode="auto">
              <a:xfrm>
                <a:off x="3977" y="251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" name="Line 777"/>
              <p:cNvSpPr>
                <a:spLocks noChangeShapeType="1"/>
              </p:cNvSpPr>
              <p:nvPr/>
            </p:nvSpPr>
            <p:spPr bwMode="auto">
              <a:xfrm>
                <a:off x="3979" y="251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" name="Line 778"/>
              <p:cNvSpPr>
                <a:spLocks noChangeShapeType="1"/>
              </p:cNvSpPr>
              <p:nvPr/>
            </p:nvSpPr>
            <p:spPr bwMode="auto">
              <a:xfrm>
                <a:off x="3982" y="252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" name="Line 779"/>
              <p:cNvSpPr>
                <a:spLocks noChangeShapeType="1"/>
              </p:cNvSpPr>
              <p:nvPr/>
            </p:nvSpPr>
            <p:spPr bwMode="auto">
              <a:xfrm>
                <a:off x="3987" y="25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" name="Line 780"/>
              <p:cNvSpPr>
                <a:spLocks noChangeShapeType="1"/>
              </p:cNvSpPr>
              <p:nvPr/>
            </p:nvSpPr>
            <p:spPr bwMode="auto">
              <a:xfrm>
                <a:off x="3990" y="25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" name="Line 781"/>
              <p:cNvSpPr>
                <a:spLocks noChangeShapeType="1"/>
              </p:cNvSpPr>
              <p:nvPr/>
            </p:nvSpPr>
            <p:spPr bwMode="auto">
              <a:xfrm>
                <a:off x="3992" y="252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" name="Line 782"/>
              <p:cNvSpPr>
                <a:spLocks noChangeShapeType="1"/>
              </p:cNvSpPr>
              <p:nvPr/>
            </p:nvSpPr>
            <p:spPr bwMode="auto">
              <a:xfrm>
                <a:off x="3995" y="252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" name="Freeform 783"/>
              <p:cNvSpPr>
                <a:spLocks/>
              </p:cNvSpPr>
              <p:nvPr/>
            </p:nvSpPr>
            <p:spPr bwMode="auto">
              <a:xfrm>
                <a:off x="4000" y="252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7" name="Line 784"/>
              <p:cNvSpPr>
                <a:spLocks noChangeShapeType="1"/>
              </p:cNvSpPr>
              <p:nvPr/>
            </p:nvSpPr>
            <p:spPr bwMode="auto">
              <a:xfrm>
                <a:off x="4056" y="25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8" name="Line 785"/>
              <p:cNvSpPr>
                <a:spLocks noChangeShapeType="1"/>
              </p:cNvSpPr>
              <p:nvPr/>
            </p:nvSpPr>
            <p:spPr bwMode="auto">
              <a:xfrm>
                <a:off x="4056" y="25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" name="Line 786"/>
              <p:cNvSpPr>
                <a:spLocks noChangeShapeType="1"/>
              </p:cNvSpPr>
              <p:nvPr/>
            </p:nvSpPr>
            <p:spPr bwMode="auto">
              <a:xfrm>
                <a:off x="4058" y="25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" name="Line 787"/>
              <p:cNvSpPr>
                <a:spLocks noChangeShapeType="1"/>
              </p:cNvSpPr>
              <p:nvPr/>
            </p:nvSpPr>
            <p:spPr bwMode="auto">
              <a:xfrm>
                <a:off x="4061" y="25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" name="Line 788"/>
              <p:cNvSpPr>
                <a:spLocks noChangeShapeType="1"/>
              </p:cNvSpPr>
              <p:nvPr/>
            </p:nvSpPr>
            <p:spPr bwMode="auto">
              <a:xfrm>
                <a:off x="4063" y="25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" name="Line 789"/>
              <p:cNvSpPr>
                <a:spLocks noChangeShapeType="1"/>
              </p:cNvSpPr>
              <p:nvPr/>
            </p:nvSpPr>
            <p:spPr bwMode="auto">
              <a:xfrm>
                <a:off x="4066" y="25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3" name="Line 790"/>
              <p:cNvSpPr>
                <a:spLocks noChangeShapeType="1"/>
              </p:cNvSpPr>
              <p:nvPr/>
            </p:nvSpPr>
            <p:spPr bwMode="auto">
              <a:xfrm>
                <a:off x="4071" y="257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4" name="Line 791"/>
              <p:cNvSpPr>
                <a:spLocks noChangeShapeType="1"/>
              </p:cNvSpPr>
              <p:nvPr/>
            </p:nvSpPr>
            <p:spPr bwMode="auto">
              <a:xfrm>
                <a:off x="4073" y="257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5" name="Line 792"/>
              <p:cNvSpPr>
                <a:spLocks noChangeShapeType="1"/>
              </p:cNvSpPr>
              <p:nvPr/>
            </p:nvSpPr>
            <p:spPr bwMode="auto">
              <a:xfrm>
                <a:off x="4076" y="257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6" name="Line 793"/>
              <p:cNvSpPr>
                <a:spLocks noChangeShapeType="1"/>
              </p:cNvSpPr>
              <p:nvPr/>
            </p:nvSpPr>
            <p:spPr bwMode="auto">
              <a:xfrm>
                <a:off x="4079" y="257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7" name="Line 794"/>
              <p:cNvSpPr>
                <a:spLocks noChangeShapeType="1"/>
              </p:cNvSpPr>
              <p:nvPr/>
            </p:nvSpPr>
            <p:spPr bwMode="auto">
              <a:xfrm>
                <a:off x="4081" y="25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8" name="Line 795"/>
              <p:cNvSpPr>
                <a:spLocks noChangeShapeType="1"/>
              </p:cNvSpPr>
              <p:nvPr/>
            </p:nvSpPr>
            <p:spPr bwMode="auto">
              <a:xfrm>
                <a:off x="4086" y="25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9" name="Line 796"/>
              <p:cNvSpPr>
                <a:spLocks noChangeShapeType="1"/>
              </p:cNvSpPr>
              <p:nvPr/>
            </p:nvSpPr>
            <p:spPr bwMode="auto">
              <a:xfrm>
                <a:off x="4089" y="258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0" name="Line 797"/>
              <p:cNvSpPr>
                <a:spLocks noChangeShapeType="1"/>
              </p:cNvSpPr>
              <p:nvPr/>
            </p:nvSpPr>
            <p:spPr bwMode="auto">
              <a:xfrm>
                <a:off x="4091" y="258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1" name="Line 798"/>
              <p:cNvSpPr>
                <a:spLocks noChangeShapeType="1"/>
              </p:cNvSpPr>
              <p:nvPr/>
            </p:nvSpPr>
            <p:spPr bwMode="auto">
              <a:xfrm>
                <a:off x="4094" y="258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2" name="Line 799"/>
              <p:cNvSpPr>
                <a:spLocks noChangeShapeType="1"/>
              </p:cNvSpPr>
              <p:nvPr/>
            </p:nvSpPr>
            <p:spPr bwMode="auto">
              <a:xfrm>
                <a:off x="4096" y="258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" name="Freeform 800"/>
              <p:cNvSpPr>
                <a:spLocks/>
              </p:cNvSpPr>
              <p:nvPr/>
            </p:nvSpPr>
            <p:spPr bwMode="auto">
              <a:xfrm>
                <a:off x="4099" y="2589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" name="Line 801"/>
              <p:cNvSpPr>
                <a:spLocks noChangeShapeType="1"/>
              </p:cNvSpPr>
              <p:nvPr/>
            </p:nvSpPr>
            <p:spPr bwMode="auto">
              <a:xfrm>
                <a:off x="4152" y="26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" name="Line 802"/>
              <p:cNvSpPr>
                <a:spLocks noChangeShapeType="1"/>
              </p:cNvSpPr>
              <p:nvPr/>
            </p:nvSpPr>
            <p:spPr bwMode="auto">
              <a:xfrm>
                <a:off x="4155" y="26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" name="Line 803"/>
              <p:cNvSpPr>
                <a:spLocks noChangeShapeType="1"/>
              </p:cNvSpPr>
              <p:nvPr/>
            </p:nvSpPr>
            <p:spPr bwMode="auto">
              <a:xfrm>
                <a:off x="4157" y="262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" name="Line 804"/>
              <p:cNvSpPr>
                <a:spLocks noChangeShapeType="1"/>
              </p:cNvSpPr>
              <p:nvPr/>
            </p:nvSpPr>
            <p:spPr bwMode="auto">
              <a:xfrm>
                <a:off x="4162" y="262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" name="Line 805"/>
              <p:cNvSpPr>
                <a:spLocks noChangeShapeType="1"/>
              </p:cNvSpPr>
              <p:nvPr/>
            </p:nvSpPr>
            <p:spPr bwMode="auto">
              <a:xfrm>
                <a:off x="4165" y="263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" name="Line 806"/>
              <p:cNvSpPr>
                <a:spLocks noChangeShapeType="1"/>
              </p:cNvSpPr>
              <p:nvPr/>
            </p:nvSpPr>
            <p:spPr bwMode="auto">
              <a:xfrm>
                <a:off x="4168" y="26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" name="Group 807"/>
            <p:cNvGrpSpPr>
              <a:grpSpLocks/>
            </p:cNvGrpSpPr>
            <p:nvPr/>
          </p:nvGrpSpPr>
          <p:grpSpPr bwMode="auto">
            <a:xfrm>
              <a:off x="1603" y="243"/>
              <a:ext cx="3027" cy="2749"/>
              <a:chOff x="1603" y="243"/>
              <a:chExt cx="3027" cy="2749"/>
            </a:xfrm>
          </p:grpSpPr>
          <p:sp>
            <p:nvSpPr>
              <p:cNvPr id="2250" name="Line 808"/>
              <p:cNvSpPr>
                <a:spLocks noChangeShapeType="1"/>
              </p:cNvSpPr>
              <p:nvPr/>
            </p:nvSpPr>
            <p:spPr bwMode="auto">
              <a:xfrm>
                <a:off x="4170" y="26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1" name="Line 809"/>
              <p:cNvSpPr>
                <a:spLocks noChangeShapeType="1"/>
              </p:cNvSpPr>
              <p:nvPr/>
            </p:nvSpPr>
            <p:spPr bwMode="auto">
              <a:xfrm>
                <a:off x="4173" y="2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2" name="Line 810"/>
              <p:cNvSpPr>
                <a:spLocks noChangeShapeType="1"/>
              </p:cNvSpPr>
              <p:nvPr/>
            </p:nvSpPr>
            <p:spPr bwMode="auto">
              <a:xfrm>
                <a:off x="4175" y="26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3" name="Line 811"/>
              <p:cNvSpPr>
                <a:spLocks noChangeShapeType="1"/>
              </p:cNvSpPr>
              <p:nvPr/>
            </p:nvSpPr>
            <p:spPr bwMode="auto">
              <a:xfrm>
                <a:off x="4178" y="263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" name="Line 812"/>
              <p:cNvSpPr>
                <a:spLocks noChangeShapeType="1"/>
              </p:cNvSpPr>
              <p:nvPr/>
            </p:nvSpPr>
            <p:spPr bwMode="auto">
              <a:xfrm>
                <a:off x="4180" y="264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" name="Line 813"/>
              <p:cNvSpPr>
                <a:spLocks noChangeShapeType="1"/>
              </p:cNvSpPr>
              <p:nvPr/>
            </p:nvSpPr>
            <p:spPr bwMode="auto">
              <a:xfrm>
                <a:off x="4185" y="26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" name="Line 814"/>
              <p:cNvSpPr>
                <a:spLocks noChangeShapeType="1"/>
              </p:cNvSpPr>
              <p:nvPr/>
            </p:nvSpPr>
            <p:spPr bwMode="auto">
              <a:xfrm>
                <a:off x="4188" y="264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" name="Line 815"/>
              <p:cNvSpPr>
                <a:spLocks noChangeShapeType="1"/>
              </p:cNvSpPr>
              <p:nvPr/>
            </p:nvSpPr>
            <p:spPr bwMode="auto">
              <a:xfrm>
                <a:off x="4190" y="264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" name="Line 816"/>
              <p:cNvSpPr>
                <a:spLocks noChangeShapeType="1"/>
              </p:cNvSpPr>
              <p:nvPr/>
            </p:nvSpPr>
            <p:spPr bwMode="auto">
              <a:xfrm>
                <a:off x="4193" y="264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" name="Line 817"/>
              <p:cNvSpPr>
                <a:spLocks noChangeShapeType="1"/>
              </p:cNvSpPr>
              <p:nvPr/>
            </p:nvSpPr>
            <p:spPr bwMode="auto">
              <a:xfrm>
                <a:off x="4195" y="264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" name="Freeform 818"/>
              <p:cNvSpPr>
                <a:spLocks/>
              </p:cNvSpPr>
              <p:nvPr/>
            </p:nvSpPr>
            <p:spPr bwMode="auto">
              <a:xfrm>
                <a:off x="4198" y="265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" name="Line 819"/>
              <p:cNvSpPr>
                <a:spLocks noChangeShapeType="1"/>
              </p:cNvSpPr>
              <p:nvPr/>
            </p:nvSpPr>
            <p:spPr bwMode="auto">
              <a:xfrm>
                <a:off x="4249" y="26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" name="Line 820"/>
              <p:cNvSpPr>
                <a:spLocks noChangeShapeType="1"/>
              </p:cNvSpPr>
              <p:nvPr/>
            </p:nvSpPr>
            <p:spPr bwMode="auto">
              <a:xfrm>
                <a:off x="4251" y="268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3" name="Line 821"/>
              <p:cNvSpPr>
                <a:spLocks noChangeShapeType="1"/>
              </p:cNvSpPr>
              <p:nvPr/>
            </p:nvSpPr>
            <p:spPr bwMode="auto">
              <a:xfrm>
                <a:off x="4254" y="26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4" name="Line 822"/>
              <p:cNvSpPr>
                <a:spLocks noChangeShapeType="1"/>
              </p:cNvSpPr>
              <p:nvPr/>
            </p:nvSpPr>
            <p:spPr bwMode="auto">
              <a:xfrm>
                <a:off x="4257" y="268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5" name="Line 823"/>
              <p:cNvSpPr>
                <a:spLocks noChangeShapeType="1"/>
              </p:cNvSpPr>
              <p:nvPr/>
            </p:nvSpPr>
            <p:spPr bwMode="auto">
              <a:xfrm>
                <a:off x="4259" y="26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6" name="Line 824"/>
              <p:cNvSpPr>
                <a:spLocks noChangeShapeType="1"/>
              </p:cNvSpPr>
              <p:nvPr/>
            </p:nvSpPr>
            <p:spPr bwMode="auto">
              <a:xfrm>
                <a:off x="4262" y="26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7" name="Line 825"/>
              <p:cNvSpPr>
                <a:spLocks noChangeShapeType="1"/>
              </p:cNvSpPr>
              <p:nvPr/>
            </p:nvSpPr>
            <p:spPr bwMode="auto">
              <a:xfrm>
                <a:off x="4264" y="26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8" name="Line 826"/>
              <p:cNvSpPr>
                <a:spLocks noChangeShapeType="1"/>
              </p:cNvSpPr>
              <p:nvPr/>
            </p:nvSpPr>
            <p:spPr bwMode="auto">
              <a:xfrm>
                <a:off x="4267" y="269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" name="Line 827"/>
              <p:cNvSpPr>
                <a:spLocks noChangeShapeType="1"/>
              </p:cNvSpPr>
              <p:nvPr/>
            </p:nvSpPr>
            <p:spPr bwMode="auto">
              <a:xfrm>
                <a:off x="4269" y="26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" name="Line 828"/>
              <p:cNvSpPr>
                <a:spLocks noChangeShapeType="1"/>
              </p:cNvSpPr>
              <p:nvPr/>
            </p:nvSpPr>
            <p:spPr bwMode="auto">
              <a:xfrm>
                <a:off x="4272" y="26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" name="Line 829"/>
              <p:cNvSpPr>
                <a:spLocks noChangeShapeType="1"/>
              </p:cNvSpPr>
              <p:nvPr/>
            </p:nvSpPr>
            <p:spPr bwMode="auto">
              <a:xfrm>
                <a:off x="4274" y="270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" name="Line 830"/>
              <p:cNvSpPr>
                <a:spLocks noChangeShapeType="1"/>
              </p:cNvSpPr>
              <p:nvPr/>
            </p:nvSpPr>
            <p:spPr bwMode="auto">
              <a:xfrm>
                <a:off x="4277" y="270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" name="Line 831"/>
              <p:cNvSpPr>
                <a:spLocks noChangeShapeType="1"/>
              </p:cNvSpPr>
              <p:nvPr/>
            </p:nvSpPr>
            <p:spPr bwMode="auto">
              <a:xfrm>
                <a:off x="4279" y="270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" name="Line 832"/>
              <p:cNvSpPr>
                <a:spLocks noChangeShapeType="1"/>
              </p:cNvSpPr>
              <p:nvPr/>
            </p:nvSpPr>
            <p:spPr bwMode="auto">
              <a:xfrm>
                <a:off x="4282" y="270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" name="Line 833"/>
              <p:cNvSpPr>
                <a:spLocks noChangeShapeType="1"/>
              </p:cNvSpPr>
              <p:nvPr/>
            </p:nvSpPr>
            <p:spPr bwMode="auto">
              <a:xfrm>
                <a:off x="4284" y="270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" name="Line 834"/>
              <p:cNvSpPr>
                <a:spLocks noChangeShapeType="1"/>
              </p:cNvSpPr>
              <p:nvPr/>
            </p:nvSpPr>
            <p:spPr bwMode="auto">
              <a:xfrm>
                <a:off x="4287" y="270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" name="Line 835"/>
              <p:cNvSpPr>
                <a:spLocks noChangeShapeType="1"/>
              </p:cNvSpPr>
              <p:nvPr/>
            </p:nvSpPr>
            <p:spPr bwMode="auto">
              <a:xfrm>
                <a:off x="4290" y="271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" name="Freeform 836"/>
              <p:cNvSpPr>
                <a:spLocks/>
              </p:cNvSpPr>
              <p:nvPr/>
            </p:nvSpPr>
            <p:spPr bwMode="auto">
              <a:xfrm>
                <a:off x="4292" y="271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" name="Line 837"/>
              <p:cNvSpPr>
                <a:spLocks noChangeShapeType="1"/>
              </p:cNvSpPr>
              <p:nvPr/>
            </p:nvSpPr>
            <p:spPr bwMode="auto">
              <a:xfrm>
                <a:off x="4345" y="27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" name="Line 838"/>
              <p:cNvSpPr>
                <a:spLocks noChangeShapeType="1"/>
              </p:cNvSpPr>
              <p:nvPr/>
            </p:nvSpPr>
            <p:spPr bwMode="auto">
              <a:xfrm>
                <a:off x="4345" y="27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" name="Line 839"/>
              <p:cNvSpPr>
                <a:spLocks noChangeShapeType="1"/>
              </p:cNvSpPr>
              <p:nvPr/>
            </p:nvSpPr>
            <p:spPr bwMode="auto">
              <a:xfrm>
                <a:off x="4348" y="27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" name="Line 840"/>
              <p:cNvSpPr>
                <a:spLocks noChangeShapeType="1"/>
              </p:cNvSpPr>
              <p:nvPr/>
            </p:nvSpPr>
            <p:spPr bwMode="auto">
              <a:xfrm>
                <a:off x="4351" y="275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" name="Line 841"/>
              <p:cNvSpPr>
                <a:spLocks noChangeShapeType="1"/>
              </p:cNvSpPr>
              <p:nvPr/>
            </p:nvSpPr>
            <p:spPr bwMode="auto">
              <a:xfrm>
                <a:off x="4353" y="27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" name="Line 842"/>
              <p:cNvSpPr>
                <a:spLocks noChangeShapeType="1"/>
              </p:cNvSpPr>
              <p:nvPr/>
            </p:nvSpPr>
            <p:spPr bwMode="auto">
              <a:xfrm>
                <a:off x="4356" y="27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" name="Line 843"/>
              <p:cNvSpPr>
                <a:spLocks noChangeShapeType="1"/>
              </p:cNvSpPr>
              <p:nvPr/>
            </p:nvSpPr>
            <p:spPr bwMode="auto">
              <a:xfrm>
                <a:off x="4358" y="276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" name="Line 844"/>
              <p:cNvSpPr>
                <a:spLocks noChangeShapeType="1"/>
              </p:cNvSpPr>
              <p:nvPr/>
            </p:nvSpPr>
            <p:spPr bwMode="auto">
              <a:xfrm>
                <a:off x="4361" y="276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" name="Line 845"/>
              <p:cNvSpPr>
                <a:spLocks noChangeShapeType="1"/>
              </p:cNvSpPr>
              <p:nvPr/>
            </p:nvSpPr>
            <p:spPr bwMode="auto">
              <a:xfrm>
                <a:off x="4363" y="27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" name="Line 846"/>
              <p:cNvSpPr>
                <a:spLocks noChangeShapeType="1"/>
              </p:cNvSpPr>
              <p:nvPr/>
            </p:nvSpPr>
            <p:spPr bwMode="auto">
              <a:xfrm>
                <a:off x="4366" y="27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9" name="Line 847"/>
              <p:cNvSpPr>
                <a:spLocks noChangeShapeType="1"/>
              </p:cNvSpPr>
              <p:nvPr/>
            </p:nvSpPr>
            <p:spPr bwMode="auto">
              <a:xfrm>
                <a:off x="4368" y="276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" name="Line 848"/>
              <p:cNvSpPr>
                <a:spLocks noChangeShapeType="1"/>
              </p:cNvSpPr>
              <p:nvPr/>
            </p:nvSpPr>
            <p:spPr bwMode="auto">
              <a:xfrm>
                <a:off x="4371" y="276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" name="Line 849"/>
              <p:cNvSpPr>
                <a:spLocks noChangeShapeType="1"/>
              </p:cNvSpPr>
              <p:nvPr/>
            </p:nvSpPr>
            <p:spPr bwMode="auto">
              <a:xfrm>
                <a:off x="4373" y="27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" name="Line 850"/>
              <p:cNvSpPr>
                <a:spLocks noChangeShapeType="1"/>
              </p:cNvSpPr>
              <p:nvPr/>
            </p:nvSpPr>
            <p:spPr bwMode="auto">
              <a:xfrm>
                <a:off x="4376" y="27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" name="Line 851"/>
              <p:cNvSpPr>
                <a:spLocks noChangeShapeType="1"/>
              </p:cNvSpPr>
              <p:nvPr/>
            </p:nvSpPr>
            <p:spPr bwMode="auto">
              <a:xfrm>
                <a:off x="4379" y="27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" name="Line 852"/>
              <p:cNvSpPr>
                <a:spLocks noChangeShapeType="1"/>
              </p:cNvSpPr>
              <p:nvPr/>
            </p:nvSpPr>
            <p:spPr bwMode="auto">
              <a:xfrm>
                <a:off x="4381" y="277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" name="Line 853"/>
              <p:cNvSpPr>
                <a:spLocks noChangeShapeType="1"/>
              </p:cNvSpPr>
              <p:nvPr/>
            </p:nvSpPr>
            <p:spPr bwMode="auto">
              <a:xfrm>
                <a:off x="4384" y="27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" name="Line 854"/>
              <p:cNvSpPr>
                <a:spLocks noChangeShapeType="1"/>
              </p:cNvSpPr>
              <p:nvPr/>
            </p:nvSpPr>
            <p:spPr bwMode="auto">
              <a:xfrm>
                <a:off x="4384" y="27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" name="Line 855"/>
              <p:cNvSpPr>
                <a:spLocks noChangeShapeType="1"/>
              </p:cNvSpPr>
              <p:nvPr/>
            </p:nvSpPr>
            <p:spPr bwMode="auto">
              <a:xfrm>
                <a:off x="4386" y="278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" name="Freeform 856"/>
              <p:cNvSpPr>
                <a:spLocks/>
              </p:cNvSpPr>
              <p:nvPr/>
            </p:nvSpPr>
            <p:spPr bwMode="auto">
              <a:xfrm>
                <a:off x="4389" y="278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" name="Line 857"/>
              <p:cNvSpPr>
                <a:spLocks noChangeShapeType="1"/>
              </p:cNvSpPr>
              <p:nvPr/>
            </p:nvSpPr>
            <p:spPr bwMode="auto">
              <a:xfrm>
                <a:off x="4437" y="281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" name="Line 858"/>
              <p:cNvSpPr>
                <a:spLocks noChangeShapeType="1"/>
              </p:cNvSpPr>
              <p:nvPr/>
            </p:nvSpPr>
            <p:spPr bwMode="auto">
              <a:xfrm>
                <a:off x="4440" y="282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" name="Line 859"/>
              <p:cNvSpPr>
                <a:spLocks noChangeShapeType="1"/>
              </p:cNvSpPr>
              <p:nvPr/>
            </p:nvSpPr>
            <p:spPr bwMode="auto">
              <a:xfrm>
                <a:off x="4442" y="28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" name="Line 860"/>
              <p:cNvSpPr>
                <a:spLocks noChangeShapeType="1"/>
              </p:cNvSpPr>
              <p:nvPr/>
            </p:nvSpPr>
            <p:spPr bwMode="auto">
              <a:xfrm>
                <a:off x="4445" y="282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" name="Line 861"/>
              <p:cNvSpPr>
                <a:spLocks noChangeShapeType="1"/>
              </p:cNvSpPr>
              <p:nvPr/>
            </p:nvSpPr>
            <p:spPr bwMode="auto">
              <a:xfrm>
                <a:off x="4447" y="282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" name="Line 862"/>
              <p:cNvSpPr>
                <a:spLocks noChangeShapeType="1"/>
              </p:cNvSpPr>
              <p:nvPr/>
            </p:nvSpPr>
            <p:spPr bwMode="auto">
              <a:xfrm>
                <a:off x="4450" y="28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" name="Line 863"/>
              <p:cNvSpPr>
                <a:spLocks noChangeShapeType="1"/>
              </p:cNvSpPr>
              <p:nvPr/>
            </p:nvSpPr>
            <p:spPr bwMode="auto">
              <a:xfrm>
                <a:off x="4450" y="28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6" name="Line 864"/>
              <p:cNvSpPr>
                <a:spLocks noChangeShapeType="1"/>
              </p:cNvSpPr>
              <p:nvPr/>
            </p:nvSpPr>
            <p:spPr bwMode="auto">
              <a:xfrm>
                <a:off x="4452" y="283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" name="Line 865"/>
              <p:cNvSpPr>
                <a:spLocks noChangeShapeType="1"/>
              </p:cNvSpPr>
              <p:nvPr/>
            </p:nvSpPr>
            <p:spPr bwMode="auto">
              <a:xfrm>
                <a:off x="4455" y="28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" name="Line 866"/>
              <p:cNvSpPr>
                <a:spLocks noChangeShapeType="1"/>
              </p:cNvSpPr>
              <p:nvPr/>
            </p:nvSpPr>
            <p:spPr bwMode="auto">
              <a:xfrm>
                <a:off x="4457" y="283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" name="Line 867"/>
              <p:cNvSpPr>
                <a:spLocks noChangeShapeType="1"/>
              </p:cNvSpPr>
              <p:nvPr/>
            </p:nvSpPr>
            <p:spPr bwMode="auto">
              <a:xfrm>
                <a:off x="4460" y="28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" name="Line 868"/>
              <p:cNvSpPr>
                <a:spLocks noChangeShapeType="1"/>
              </p:cNvSpPr>
              <p:nvPr/>
            </p:nvSpPr>
            <p:spPr bwMode="auto">
              <a:xfrm>
                <a:off x="4462" y="28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" name="Line 869"/>
              <p:cNvSpPr>
                <a:spLocks noChangeShapeType="1"/>
              </p:cNvSpPr>
              <p:nvPr/>
            </p:nvSpPr>
            <p:spPr bwMode="auto">
              <a:xfrm>
                <a:off x="4465" y="28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" name="Line 870"/>
              <p:cNvSpPr>
                <a:spLocks noChangeShapeType="1"/>
              </p:cNvSpPr>
              <p:nvPr/>
            </p:nvSpPr>
            <p:spPr bwMode="auto">
              <a:xfrm>
                <a:off x="4465" y="28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" name="Line 871"/>
              <p:cNvSpPr>
                <a:spLocks noChangeShapeType="1"/>
              </p:cNvSpPr>
              <p:nvPr/>
            </p:nvSpPr>
            <p:spPr bwMode="auto">
              <a:xfrm>
                <a:off x="4467" y="28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" name="Line 872"/>
              <p:cNvSpPr>
                <a:spLocks noChangeShapeType="1"/>
              </p:cNvSpPr>
              <p:nvPr/>
            </p:nvSpPr>
            <p:spPr bwMode="auto">
              <a:xfrm>
                <a:off x="4470" y="284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" name="Line 873"/>
              <p:cNvSpPr>
                <a:spLocks noChangeShapeType="1"/>
              </p:cNvSpPr>
              <p:nvPr/>
            </p:nvSpPr>
            <p:spPr bwMode="auto">
              <a:xfrm>
                <a:off x="4473" y="284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" name="Line 874"/>
              <p:cNvSpPr>
                <a:spLocks noChangeShapeType="1"/>
              </p:cNvSpPr>
              <p:nvPr/>
            </p:nvSpPr>
            <p:spPr bwMode="auto">
              <a:xfrm>
                <a:off x="4475" y="284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" name="Line 875"/>
              <p:cNvSpPr>
                <a:spLocks noChangeShapeType="1"/>
              </p:cNvSpPr>
              <p:nvPr/>
            </p:nvSpPr>
            <p:spPr bwMode="auto">
              <a:xfrm>
                <a:off x="4478" y="28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" name="Freeform 876"/>
              <p:cNvSpPr>
                <a:spLocks/>
              </p:cNvSpPr>
              <p:nvPr/>
            </p:nvSpPr>
            <p:spPr bwMode="auto">
              <a:xfrm>
                <a:off x="4478" y="285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" name="Line 877"/>
              <p:cNvSpPr>
                <a:spLocks noChangeShapeType="1"/>
              </p:cNvSpPr>
              <p:nvPr/>
            </p:nvSpPr>
            <p:spPr bwMode="auto">
              <a:xfrm>
                <a:off x="4526" y="289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" name="Line 878"/>
              <p:cNvSpPr>
                <a:spLocks noChangeShapeType="1"/>
              </p:cNvSpPr>
              <p:nvPr/>
            </p:nvSpPr>
            <p:spPr bwMode="auto">
              <a:xfrm>
                <a:off x="4529" y="28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" name="Line 879"/>
              <p:cNvSpPr>
                <a:spLocks noChangeShapeType="1"/>
              </p:cNvSpPr>
              <p:nvPr/>
            </p:nvSpPr>
            <p:spPr bwMode="auto">
              <a:xfrm>
                <a:off x="4529" y="28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2" name="Line 880"/>
              <p:cNvSpPr>
                <a:spLocks noChangeShapeType="1"/>
              </p:cNvSpPr>
              <p:nvPr/>
            </p:nvSpPr>
            <p:spPr bwMode="auto">
              <a:xfrm>
                <a:off x="4531" y="289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3" name="Line 881"/>
              <p:cNvSpPr>
                <a:spLocks noChangeShapeType="1"/>
              </p:cNvSpPr>
              <p:nvPr/>
            </p:nvSpPr>
            <p:spPr bwMode="auto">
              <a:xfrm>
                <a:off x="4534" y="28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4" name="Line 882"/>
              <p:cNvSpPr>
                <a:spLocks noChangeShapeType="1"/>
              </p:cNvSpPr>
              <p:nvPr/>
            </p:nvSpPr>
            <p:spPr bwMode="auto">
              <a:xfrm>
                <a:off x="4536" y="2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5" name="Line 883"/>
              <p:cNvSpPr>
                <a:spLocks noChangeShapeType="1"/>
              </p:cNvSpPr>
              <p:nvPr/>
            </p:nvSpPr>
            <p:spPr bwMode="auto">
              <a:xfrm>
                <a:off x="4536" y="29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6" name="Line 884"/>
              <p:cNvSpPr>
                <a:spLocks noChangeShapeType="1"/>
              </p:cNvSpPr>
              <p:nvPr/>
            </p:nvSpPr>
            <p:spPr bwMode="auto">
              <a:xfrm>
                <a:off x="4539" y="290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7" name="Line 885"/>
              <p:cNvSpPr>
                <a:spLocks noChangeShapeType="1"/>
              </p:cNvSpPr>
              <p:nvPr/>
            </p:nvSpPr>
            <p:spPr bwMode="auto">
              <a:xfrm>
                <a:off x="4541" y="29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8" name="Line 886"/>
              <p:cNvSpPr>
                <a:spLocks noChangeShapeType="1"/>
              </p:cNvSpPr>
              <p:nvPr/>
            </p:nvSpPr>
            <p:spPr bwMode="auto">
              <a:xfrm>
                <a:off x="4544" y="29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9" name="Line 887"/>
              <p:cNvSpPr>
                <a:spLocks noChangeShapeType="1"/>
              </p:cNvSpPr>
              <p:nvPr/>
            </p:nvSpPr>
            <p:spPr bwMode="auto">
              <a:xfrm>
                <a:off x="4544" y="29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" name="Line 888"/>
              <p:cNvSpPr>
                <a:spLocks noChangeShapeType="1"/>
              </p:cNvSpPr>
              <p:nvPr/>
            </p:nvSpPr>
            <p:spPr bwMode="auto">
              <a:xfrm>
                <a:off x="4546" y="29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" name="Line 889"/>
              <p:cNvSpPr>
                <a:spLocks noChangeShapeType="1"/>
              </p:cNvSpPr>
              <p:nvPr/>
            </p:nvSpPr>
            <p:spPr bwMode="auto">
              <a:xfrm>
                <a:off x="4549" y="291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" name="Line 890"/>
              <p:cNvSpPr>
                <a:spLocks noChangeShapeType="1"/>
              </p:cNvSpPr>
              <p:nvPr/>
            </p:nvSpPr>
            <p:spPr bwMode="auto">
              <a:xfrm>
                <a:off x="4551" y="29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" name="Line 891"/>
              <p:cNvSpPr>
                <a:spLocks noChangeShapeType="1"/>
              </p:cNvSpPr>
              <p:nvPr/>
            </p:nvSpPr>
            <p:spPr bwMode="auto">
              <a:xfrm>
                <a:off x="4551" y="291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" name="Line 892"/>
              <p:cNvSpPr>
                <a:spLocks noChangeShapeType="1"/>
              </p:cNvSpPr>
              <p:nvPr/>
            </p:nvSpPr>
            <p:spPr bwMode="auto">
              <a:xfrm>
                <a:off x="4554" y="29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" name="Line 893"/>
              <p:cNvSpPr>
                <a:spLocks noChangeShapeType="1"/>
              </p:cNvSpPr>
              <p:nvPr/>
            </p:nvSpPr>
            <p:spPr bwMode="auto">
              <a:xfrm>
                <a:off x="4556" y="292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" name="Line 894"/>
              <p:cNvSpPr>
                <a:spLocks noChangeShapeType="1"/>
              </p:cNvSpPr>
              <p:nvPr/>
            </p:nvSpPr>
            <p:spPr bwMode="auto">
              <a:xfrm>
                <a:off x="4559" y="29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" name="Line 895"/>
              <p:cNvSpPr>
                <a:spLocks noChangeShapeType="1"/>
              </p:cNvSpPr>
              <p:nvPr/>
            </p:nvSpPr>
            <p:spPr bwMode="auto">
              <a:xfrm>
                <a:off x="4559" y="29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" name="Line 896"/>
              <p:cNvSpPr>
                <a:spLocks noChangeShapeType="1"/>
              </p:cNvSpPr>
              <p:nvPr/>
            </p:nvSpPr>
            <p:spPr bwMode="auto">
              <a:xfrm>
                <a:off x="4562" y="29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" name="Line 897"/>
              <p:cNvSpPr>
                <a:spLocks noChangeShapeType="1"/>
              </p:cNvSpPr>
              <p:nvPr/>
            </p:nvSpPr>
            <p:spPr bwMode="auto">
              <a:xfrm>
                <a:off x="4564" y="29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" name="Freeform 898"/>
              <p:cNvSpPr>
                <a:spLocks/>
              </p:cNvSpPr>
              <p:nvPr/>
            </p:nvSpPr>
            <p:spPr bwMode="auto">
              <a:xfrm>
                <a:off x="4567" y="2927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" name="Line 899"/>
              <p:cNvSpPr>
                <a:spLocks noChangeShapeType="1"/>
              </p:cNvSpPr>
              <p:nvPr/>
            </p:nvSpPr>
            <p:spPr bwMode="auto">
              <a:xfrm>
                <a:off x="4610" y="29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" name="Line 900"/>
              <p:cNvSpPr>
                <a:spLocks noChangeShapeType="1"/>
              </p:cNvSpPr>
              <p:nvPr/>
            </p:nvSpPr>
            <p:spPr bwMode="auto">
              <a:xfrm>
                <a:off x="4610" y="297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" name="Line 901"/>
              <p:cNvSpPr>
                <a:spLocks noChangeShapeType="1"/>
              </p:cNvSpPr>
              <p:nvPr/>
            </p:nvSpPr>
            <p:spPr bwMode="auto">
              <a:xfrm>
                <a:off x="4612" y="297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" name="Line 902"/>
              <p:cNvSpPr>
                <a:spLocks noChangeShapeType="1"/>
              </p:cNvSpPr>
              <p:nvPr/>
            </p:nvSpPr>
            <p:spPr bwMode="auto">
              <a:xfrm>
                <a:off x="4615" y="29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" name="Line 903"/>
              <p:cNvSpPr>
                <a:spLocks noChangeShapeType="1"/>
              </p:cNvSpPr>
              <p:nvPr/>
            </p:nvSpPr>
            <p:spPr bwMode="auto">
              <a:xfrm>
                <a:off x="4615" y="29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6" name="Line 904"/>
              <p:cNvSpPr>
                <a:spLocks noChangeShapeType="1"/>
              </p:cNvSpPr>
              <p:nvPr/>
            </p:nvSpPr>
            <p:spPr bwMode="auto">
              <a:xfrm>
                <a:off x="4617" y="297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7" name="Line 905"/>
              <p:cNvSpPr>
                <a:spLocks noChangeShapeType="1"/>
              </p:cNvSpPr>
              <p:nvPr/>
            </p:nvSpPr>
            <p:spPr bwMode="auto">
              <a:xfrm>
                <a:off x="4620" y="29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" name="Line 906"/>
              <p:cNvSpPr>
                <a:spLocks noChangeShapeType="1"/>
              </p:cNvSpPr>
              <p:nvPr/>
            </p:nvSpPr>
            <p:spPr bwMode="auto">
              <a:xfrm>
                <a:off x="4620" y="29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" name="Line 907"/>
              <p:cNvSpPr>
                <a:spLocks noChangeShapeType="1"/>
              </p:cNvSpPr>
              <p:nvPr/>
            </p:nvSpPr>
            <p:spPr bwMode="auto">
              <a:xfrm>
                <a:off x="4623" y="29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" name="Line 908"/>
              <p:cNvSpPr>
                <a:spLocks noChangeShapeType="1"/>
              </p:cNvSpPr>
              <p:nvPr/>
            </p:nvSpPr>
            <p:spPr bwMode="auto">
              <a:xfrm>
                <a:off x="4625" y="29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" name="Line 909"/>
              <p:cNvSpPr>
                <a:spLocks noChangeShapeType="1"/>
              </p:cNvSpPr>
              <p:nvPr/>
            </p:nvSpPr>
            <p:spPr bwMode="auto">
              <a:xfrm>
                <a:off x="4625" y="29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" name="Line 910"/>
              <p:cNvSpPr>
                <a:spLocks noChangeShapeType="1"/>
              </p:cNvSpPr>
              <p:nvPr/>
            </p:nvSpPr>
            <p:spPr bwMode="auto">
              <a:xfrm>
                <a:off x="4628" y="29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" name="Line 911"/>
              <p:cNvSpPr>
                <a:spLocks noChangeShapeType="1"/>
              </p:cNvSpPr>
              <p:nvPr/>
            </p:nvSpPr>
            <p:spPr bwMode="auto">
              <a:xfrm>
                <a:off x="4628" y="299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" name="Line 912"/>
              <p:cNvSpPr>
                <a:spLocks noChangeShapeType="1"/>
              </p:cNvSpPr>
              <p:nvPr/>
            </p:nvSpPr>
            <p:spPr bwMode="auto">
              <a:xfrm>
                <a:off x="1603" y="2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" name="Line 913"/>
              <p:cNvSpPr>
                <a:spLocks noChangeShapeType="1"/>
              </p:cNvSpPr>
              <p:nvPr/>
            </p:nvSpPr>
            <p:spPr bwMode="auto">
              <a:xfrm>
                <a:off x="1605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" name="Line 914"/>
              <p:cNvSpPr>
                <a:spLocks noChangeShapeType="1"/>
              </p:cNvSpPr>
              <p:nvPr/>
            </p:nvSpPr>
            <p:spPr bwMode="auto">
              <a:xfrm>
                <a:off x="1608" y="248"/>
                <a:ext cx="2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" name="Line 915"/>
              <p:cNvSpPr>
                <a:spLocks noChangeShapeType="1"/>
              </p:cNvSpPr>
              <p:nvPr/>
            </p:nvSpPr>
            <p:spPr bwMode="auto">
              <a:xfrm>
                <a:off x="1610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" name="Line 916"/>
              <p:cNvSpPr>
                <a:spLocks noChangeShapeType="1"/>
              </p:cNvSpPr>
              <p:nvPr/>
            </p:nvSpPr>
            <p:spPr bwMode="auto">
              <a:xfrm>
                <a:off x="1613" y="25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" name="Line 917"/>
              <p:cNvSpPr>
                <a:spLocks noChangeShapeType="1"/>
              </p:cNvSpPr>
              <p:nvPr/>
            </p:nvSpPr>
            <p:spPr bwMode="auto">
              <a:xfrm>
                <a:off x="1615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" name="Line 918"/>
              <p:cNvSpPr>
                <a:spLocks noChangeShapeType="1"/>
              </p:cNvSpPr>
              <p:nvPr/>
            </p:nvSpPr>
            <p:spPr bwMode="auto">
              <a:xfrm>
                <a:off x="1618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" name="Line 919"/>
              <p:cNvSpPr>
                <a:spLocks noChangeShapeType="1"/>
              </p:cNvSpPr>
              <p:nvPr/>
            </p:nvSpPr>
            <p:spPr bwMode="auto">
              <a:xfrm>
                <a:off x="1620" y="26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" name="Line 920"/>
              <p:cNvSpPr>
                <a:spLocks noChangeShapeType="1"/>
              </p:cNvSpPr>
              <p:nvPr/>
            </p:nvSpPr>
            <p:spPr bwMode="auto">
              <a:xfrm>
                <a:off x="1620" y="26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" name="Line 921"/>
              <p:cNvSpPr>
                <a:spLocks noChangeShapeType="1"/>
              </p:cNvSpPr>
              <p:nvPr/>
            </p:nvSpPr>
            <p:spPr bwMode="auto">
              <a:xfrm>
                <a:off x="1623" y="269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4" name="Line 922"/>
              <p:cNvSpPr>
                <a:spLocks noChangeShapeType="1"/>
              </p:cNvSpPr>
              <p:nvPr/>
            </p:nvSpPr>
            <p:spPr bwMode="auto">
              <a:xfrm>
                <a:off x="1626" y="27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5" name="Line 923"/>
              <p:cNvSpPr>
                <a:spLocks noChangeShapeType="1"/>
              </p:cNvSpPr>
              <p:nvPr/>
            </p:nvSpPr>
            <p:spPr bwMode="auto">
              <a:xfrm>
                <a:off x="1628" y="2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6" name="Line 924"/>
              <p:cNvSpPr>
                <a:spLocks noChangeShapeType="1"/>
              </p:cNvSpPr>
              <p:nvPr/>
            </p:nvSpPr>
            <p:spPr bwMode="auto">
              <a:xfrm>
                <a:off x="1631" y="2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7" name="Line 925"/>
              <p:cNvSpPr>
                <a:spLocks noChangeShapeType="1"/>
              </p:cNvSpPr>
              <p:nvPr/>
            </p:nvSpPr>
            <p:spPr bwMode="auto">
              <a:xfrm>
                <a:off x="1633" y="2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" name="Freeform 926"/>
              <p:cNvSpPr>
                <a:spLocks/>
              </p:cNvSpPr>
              <p:nvPr/>
            </p:nvSpPr>
            <p:spPr bwMode="auto">
              <a:xfrm>
                <a:off x="1636" y="284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3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lnTo>
                      <a:pt x="2" y="3"/>
                    </a:lnTo>
                    <a:lnTo>
                      <a:pt x="2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" name="Line 927"/>
              <p:cNvSpPr>
                <a:spLocks noChangeShapeType="1"/>
              </p:cNvSpPr>
              <p:nvPr/>
            </p:nvSpPr>
            <p:spPr bwMode="auto">
              <a:xfrm>
                <a:off x="1676" y="3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" name="Line 928"/>
              <p:cNvSpPr>
                <a:spLocks noChangeShapeType="1"/>
              </p:cNvSpPr>
              <p:nvPr/>
            </p:nvSpPr>
            <p:spPr bwMode="auto">
              <a:xfrm>
                <a:off x="1676" y="33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" name="Line 929"/>
              <p:cNvSpPr>
                <a:spLocks noChangeShapeType="1"/>
              </p:cNvSpPr>
              <p:nvPr/>
            </p:nvSpPr>
            <p:spPr bwMode="auto">
              <a:xfrm>
                <a:off x="1679" y="33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" name="Line 930"/>
              <p:cNvSpPr>
                <a:spLocks noChangeShapeType="1"/>
              </p:cNvSpPr>
              <p:nvPr/>
            </p:nvSpPr>
            <p:spPr bwMode="auto">
              <a:xfrm>
                <a:off x="1681" y="3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" name="Line 931"/>
              <p:cNvSpPr>
                <a:spLocks noChangeShapeType="1"/>
              </p:cNvSpPr>
              <p:nvPr/>
            </p:nvSpPr>
            <p:spPr bwMode="auto">
              <a:xfrm>
                <a:off x="1684" y="342"/>
                <a:ext cx="3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" name="Line 932"/>
              <p:cNvSpPr>
                <a:spLocks noChangeShapeType="1"/>
              </p:cNvSpPr>
              <p:nvPr/>
            </p:nvSpPr>
            <p:spPr bwMode="auto">
              <a:xfrm>
                <a:off x="1687" y="34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" name="Line 933"/>
              <p:cNvSpPr>
                <a:spLocks noChangeShapeType="1"/>
              </p:cNvSpPr>
              <p:nvPr/>
            </p:nvSpPr>
            <p:spPr bwMode="auto">
              <a:xfrm>
                <a:off x="1689" y="35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" name="Line 934"/>
              <p:cNvSpPr>
                <a:spLocks noChangeShapeType="1"/>
              </p:cNvSpPr>
              <p:nvPr/>
            </p:nvSpPr>
            <p:spPr bwMode="auto">
              <a:xfrm>
                <a:off x="1692" y="35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" name="Line 935"/>
              <p:cNvSpPr>
                <a:spLocks noChangeShapeType="1"/>
              </p:cNvSpPr>
              <p:nvPr/>
            </p:nvSpPr>
            <p:spPr bwMode="auto">
              <a:xfrm>
                <a:off x="1694" y="3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" name="Line 936"/>
              <p:cNvSpPr>
                <a:spLocks noChangeShapeType="1"/>
              </p:cNvSpPr>
              <p:nvPr/>
            </p:nvSpPr>
            <p:spPr bwMode="auto">
              <a:xfrm>
                <a:off x="1697" y="35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" name="Line 937"/>
              <p:cNvSpPr>
                <a:spLocks noChangeShapeType="1"/>
              </p:cNvSpPr>
              <p:nvPr/>
            </p:nvSpPr>
            <p:spPr bwMode="auto">
              <a:xfrm>
                <a:off x="1699" y="360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" name="Line 938"/>
              <p:cNvSpPr>
                <a:spLocks noChangeShapeType="1"/>
              </p:cNvSpPr>
              <p:nvPr/>
            </p:nvSpPr>
            <p:spPr bwMode="auto">
              <a:xfrm>
                <a:off x="1702" y="36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" name="Line 939"/>
              <p:cNvSpPr>
                <a:spLocks noChangeShapeType="1"/>
              </p:cNvSpPr>
              <p:nvPr/>
            </p:nvSpPr>
            <p:spPr bwMode="auto">
              <a:xfrm>
                <a:off x="1704" y="3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" name="Line 940"/>
              <p:cNvSpPr>
                <a:spLocks noChangeShapeType="1"/>
              </p:cNvSpPr>
              <p:nvPr/>
            </p:nvSpPr>
            <p:spPr bwMode="auto">
              <a:xfrm>
                <a:off x="1707" y="3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" name="Freeform 941"/>
              <p:cNvSpPr>
                <a:spLocks/>
              </p:cNvSpPr>
              <p:nvPr/>
            </p:nvSpPr>
            <p:spPr bwMode="auto">
              <a:xfrm>
                <a:off x="1709" y="373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" name="Line 942"/>
              <p:cNvSpPr>
                <a:spLocks noChangeShapeType="1"/>
              </p:cNvSpPr>
              <p:nvPr/>
            </p:nvSpPr>
            <p:spPr bwMode="auto">
              <a:xfrm>
                <a:off x="1753" y="42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" name="Line 943"/>
              <p:cNvSpPr>
                <a:spLocks noChangeShapeType="1"/>
              </p:cNvSpPr>
              <p:nvPr/>
            </p:nvSpPr>
            <p:spPr bwMode="auto">
              <a:xfrm>
                <a:off x="1755" y="421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" name="Line 944"/>
              <p:cNvSpPr>
                <a:spLocks noChangeShapeType="1"/>
              </p:cNvSpPr>
              <p:nvPr/>
            </p:nvSpPr>
            <p:spPr bwMode="auto">
              <a:xfrm>
                <a:off x="1758" y="42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" name="Line 945"/>
              <p:cNvSpPr>
                <a:spLocks noChangeShapeType="1"/>
              </p:cNvSpPr>
              <p:nvPr/>
            </p:nvSpPr>
            <p:spPr bwMode="auto">
              <a:xfrm>
                <a:off x="1760" y="4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" name="Line 946"/>
              <p:cNvSpPr>
                <a:spLocks noChangeShapeType="1"/>
              </p:cNvSpPr>
              <p:nvPr/>
            </p:nvSpPr>
            <p:spPr bwMode="auto">
              <a:xfrm>
                <a:off x="1763" y="4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" name="Line 947"/>
              <p:cNvSpPr>
                <a:spLocks noChangeShapeType="1"/>
              </p:cNvSpPr>
              <p:nvPr/>
            </p:nvSpPr>
            <p:spPr bwMode="auto">
              <a:xfrm>
                <a:off x="1765" y="434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0" name="Line 948"/>
              <p:cNvSpPr>
                <a:spLocks noChangeShapeType="1"/>
              </p:cNvSpPr>
              <p:nvPr/>
            </p:nvSpPr>
            <p:spPr bwMode="auto">
              <a:xfrm>
                <a:off x="1768" y="4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1" name="Line 949"/>
              <p:cNvSpPr>
                <a:spLocks noChangeShapeType="1"/>
              </p:cNvSpPr>
              <p:nvPr/>
            </p:nvSpPr>
            <p:spPr bwMode="auto">
              <a:xfrm>
                <a:off x="1773" y="44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2" name="Line 950"/>
              <p:cNvSpPr>
                <a:spLocks noChangeShapeType="1"/>
              </p:cNvSpPr>
              <p:nvPr/>
            </p:nvSpPr>
            <p:spPr bwMode="auto">
              <a:xfrm>
                <a:off x="1775" y="4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3" name="Line 951"/>
              <p:cNvSpPr>
                <a:spLocks noChangeShapeType="1"/>
              </p:cNvSpPr>
              <p:nvPr/>
            </p:nvSpPr>
            <p:spPr bwMode="auto">
              <a:xfrm>
                <a:off x="1778" y="44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4" name="Line 952"/>
              <p:cNvSpPr>
                <a:spLocks noChangeShapeType="1"/>
              </p:cNvSpPr>
              <p:nvPr/>
            </p:nvSpPr>
            <p:spPr bwMode="auto">
              <a:xfrm>
                <a:off x="1781" y="449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5" name="Line 953"/>
              <p:cNvSpPr>
                <a:spLocks noChangeShapeType="1"/>
              </p:cNvSpPr>
              <p:nvPr/>
            </p:nvSpPr>
            <p:spPr bwMode="auto">
              <a:xfrm>
                <a:off x="1783" y="4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6" name="Freeform 954"/>
              <p:cNvSpPr>
                <a:spLocks/>
              </p:cNvSpPr>
              <p:nvPr/>
            </p:nvSpPr>
            <p:spPr bwMode="auto">
              <a:xfrm>
                <a:off x="1786" y="45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7" name="Line 955"/>
              <p:cNvSpPr>
                <a:spLocks noChangeShapeType="1"/>
              </p:cNvSpPr>
              <p:nvPr/>
            </p:nvSpPr>
            <p:spPr bwMode="auto">
              <a:xfrm>
                <a:off x="1831" y="503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8" name="Line 956"/>
              <p:cNvSpPr>
                <a:spLocks noChangeShapeType="1"/>
              </p:cNvSpPr>
              <p:nvPr/>
            </p:nvSpPr>
            <p:spPr bwMode="auto">
              <a:xfrm>
                <a:off x="1834" y="50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9" name="Line 957"/>
              <p:cNvSpPr>
                <a:spLocks noChangeShapeType="1"/>
              </p:cNvSpPr>
              <p:nvPr/>
            </p:nvSpPr>
            <p:spPr bwMode="auto">
              <a:xfrm>
                <a:off x="1839" y="51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0" name="Line 958"/>
              <p:cNvSpPr>
                <a:spLocks noChangeShapeType="1"/>
              </p:cNvSpPr>
              <p:nvPr/>
            </p:nvSpPr>
            <p:spPr bwMode="auto">
              <a:xfrm>
                <a:off x="1842" y="5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1" name="Line 959"/>
              <p:cNvSpPr>
                <a:spLocks noChangeShapeType="1"/>
              </p:cNvSpPr>
              <p:nvPr/>
            </p:nvSpPr>
            <p:spPr bwMode="auto">
              <a:xfrm>
                <a:off x="1844" y="515"/>
                <a:ext cx="3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2" name="Line 960"/>
              <p:cNvSpPr>
                <a:spLocks noChangeShapeType="1"/>
              </p:cNvSpPr>
              <p:nvPr/>
            </p:nvSpPr>
            <p:spPr bwMode="auto">
              <a:xfrm>
                <a:off x="1847" y="5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3" name="Line 961"/>
              <p:cNvSpPr>
                <a:spLocks noChangeShapeType="1"/>
              </p:cNvSpPr>
              <p:nvPr/>
            </p:nvSpPr>
            <p:spPr bwMode="auto">
              <a:xfrm>
                <a:off x="1852" y="52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4" name="Line 962"/>
              <p:cNvSpPr>
                <a:spLocks noChangeShapeType="1"/>
              </p:cNvSpPr>
              <p:nvPr/>
            </p:nvSpPr>
            <p:spPr bwMode="auto">
              <a:xfrm>
                <a:off x="1854" y="5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5" name="Line 963"/>
              <p:cNvSpPr>
                <a:spLocks noChangeShapeType="1"/>
              </p:cNvSpPr>
              <p:nvPr/>
            </p:nvSpPr>
            <p:spPr bwMode="auto">
              <a:xfrm>
                <a:off x="1857" y="5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6" name="Line 964"/>
              <p:cNvSpPr>
                <a:spLocks noChangeShapeType="1"/>
              </p:cNvSpPr>
              <p:nvPr/>
            </p:nvSpPr>
            <p:spPr bwMode="auto">
              <a:xfrm>
                <a:off x="1859" y="531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7" name="Line 965"/>
              <p:cNvSpPr>
                <a:spLocks noChangeShapeType="1"/>
              </p:cNvSpPr>
              <p:nvPr/>
            </p:nvSpPr>
            <p:spPr bwMode="auto">
              <a:xfrm>
                <a:off x="1864" y="53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8" name="Freeform 966"/>
              <p:cNvSpPr>
                <a:spLocks/>
              </p:cNvSpPr>
              <p:nvPr/>
            </p:nvSpPr>
            <p:spPr bwMode="auto">
              <a:xfrm>
                <a:off x="1867" y="538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9" name="Line 967"/>
              <p:cNvSpPr>
                <a:spLocks noChangeShapeType="1"/>
              </p:cNvSpPr>
              <p:nvPr/>
            </p:nvSpPr>
            <p:spPr bwMode="auto">
              <a:xfrm>
                <a:off x="1915" y="5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0" name="Line 968"/>
              <p:cNvSpPr>
                <a:spLocks noChangeShapeType="1"/>
              </p:cNvSpPr>
              <p:nvPr/>
            </p:nvSpPr>
            <p:spPr bwMode="auto">
              <a:xfrm>
                <a:off x="1915" y="58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1" name="Line 969"/>
              <p:cNvSpPr>
                <a:spLocks noChangeShapeType="1"/>
              </p:cNvSpPr>
              <p:nvPr/>
            </p:nvSpPr>
            <p:spPr bwMode="auto">
              <a:xfrm>
                <a:off x="1918" y="586"/>
                <a:ext cx="5" cy="6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2" name="Line 970"/>
              <p:cNvSpPr>
                <a:spLocks noChangeShapeType="1"/>
              </p:cNvSpPr>
              <p:nvPr/>
            </p:nvSpPr>
            <p:spPr bwMode="auto">
              <a:xfrm>
                <a:off x="1923" y="59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3" name="Line 971"/>
              <p:cNvSpPr>
                <a:spLocks noChangeShapeType="1"/>
              </p:cNvSpPr>
              <p:nvPr/>
            </p:nvSpPr>
            <p:spPr bwMode="auto">
              <a:xfrm>
                <a:off x="1925" y="5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4" name="Line 972"/>
              <p:cNvSpPr>
                <a:spLocks noChangeShapeType="1"/>
              </p:cNvSpPr>
              <p:nvPr/>
            </p:nvSpPr>
            <p:spPr bwMode="auto">
              <a:xfrm>
                <a:off x="1928" y="5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5" name="Line 973"/>
              <p:cNvSpPr>
                <a:spLocks noChangeShapeType="1"/>
              </p:cNvSpPr>
              <p:nvPr/>
            </p:nvSpPr>
            <p:spPr bwMode="auto">
              <a:xfrm>
                <a:off x="1931" y="59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6" name="Line 974"/>
              <p:cNvSpPr>
                <a:spLocks noChangeShapeType="1"/>
              </p:cNvSpPr>
              <p:nvPr/>
            </p:nvSpPr>
            <p:spPr bwMode="auto">
              <a:xfrm>
                <a:off x="1936" y="602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7" name="Line 975"/>
              <p:cNvSpPr>
                <a:spLocks noChangeShapeType="1"/>
              </p:cNvSpPr>
              <p:nvPr/>
            </p:nvSpPr>
            <p:spPr bwMode="auto">
              <a:xfrm>
                <a:off x="1938" y="6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8" name="Line 976"/>
              <p:cNvSpPr>
                <a:spLocks noChangeShapeType="1"/>
              </p:cNvSpPr>
              <p:nvPr/>
            </p:nvSpPr>
            <p:spPr bwMode="auto">
              <a:xfrm>
                <a:off x="1941" y="60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9" name="Line 977"/>
              <p:cNvSpPr>
                <a:spLocks noChangeShapeType="1"/>
              </p:cNvSpPr>
              <p:nvPr/>
            </p:nvSpPr>
            <p:spPr bwMode="auto">
              <a:xfrm>
                <a:off x="1946" y="6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0" name="Line 978"/>
              <p:cNvSpPr>
                <a:spLocks noChangeShapeType="1"/>
              </p:cNvSpPr>
              <p:nvPr/>
            </p:nvSpPr>
            <p:spPr bwMode="auto">
              <a:xfrm>
                <a:off x="1948" y="6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1" name="Freeform 979"/>
              <p:cNvSpPr>
                <a:spLocks/>
              </p:cNvSpPr>
              <p:nvPr/>
            </p:nvSpPr>
            <p:spPr bwMode="auto">
              <a:xfrm>
                <a:off x="1951" y="61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5 w 5"/>
                  <a:gd name="T3" fmla="*/ 5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5" y="5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2" name="Line 980"/>
              <p:cNvSpPr>
                <a:spLocks noChangeShapeType="1"/>
              </p:cNvSpPr>
              <p:nvPr/>
            </p:nvSpPr>
            <p:spPr bwMode="auto">
              <a:xfrm>
                <a:off x="1999" y="66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3" name="Line 981"/>
              <p:cNvSpPr>
                <a:spLocks noChangeShapeType="1"/>
              </p:cNvSpPr>
              <p:nvPr/>
            </p:nvSpPr>
            <p:spPr bwMode="auto">
              <a:xfrm>
                <a:off x="2002" y="66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4" name="Line 982"/>
              <p:cNvSpPr>
                <a:spLocks noChangeShapeType="1"/>
              </p:cNvSpPr>
              <p:nvPr/>
            </p:nvSpPr>
            <p:spPr bwMode="auto">
              <a:xfrm>
                <a:off x="2004" y="6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5" name="Line 983"/>
              <p:cNvSpPr>
                <a:spLocks noChangeShapeType="1"/>
              </p:cNvSpPr>
              <p:nvPr/>
            </p:nvSpPr>
            <p:spPr bwMode="auto">
              <a:xfrm>
                <a:off x="2009" y="6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6" name="Line 984"/>
              <p:cNvSpPr>
                <a:spLocks noChangeShapeType="1"/>
              </p:cNvSpPr>
              <p:nvPr/>
            </p:nvSpPr>
            <p:spPr bwMode="auto">
              <a:xfrm>
                <a:off x="2012" y="670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" name="Line 985"/>
              <p:cNvSpPr>
                <a:spLocks noChangeShapeType="1"/>
              </p:cNvSpPr>
              <p:nvPr/>
            </p:nvSpPr>
            <p:spPr bwMode="auto">
              <a:xfrm>
                <a:off x="2014" y="675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8" name="Line 986"/>
              <p:cNvSpPr>
                <a:spLocks noChangeShapeType="1"/>
              </p:cNvSpPr>
              <p:nvPr/>
            </p:nvSpPr>
            <p:spPr bwMode="auto">
              <a:xfrm>
                <a:off x="2020" y="67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9" name="Line 987"/>
              <p:cNvSpPr>
                <a:spLocks noChangeShapeType="1"/>
              </p:cNvSpPr>
              <p:nvPr/>
            </p:nvSpPr>
            <p:spPr bwMode="auto">
              <a:xfrm>
                <a:off x="2022" y="6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0" name="Line 988"/>
              <p:cNvSpPr>
                <a:spLocks noChangeShapeType="1"/>
              </p:cNvSpPr>
              <p:nvPr/>
            </p:nvSpPr>
            <p:spPr bwMode="auto">
              <a:xfrm>
                <a:off x="2025" y="6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1" name="Line 989"/>
              <p:cNvSpPr>
                <a:spLocks noChangeShapeType="1"/>
              </p:cNvSpPr>
              <p:nvPr/>
            </p:nvSpPr>
            <p:spPr bwMode="auto">
              <a:xfrm>
                <a:off x="2030" y="68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2" name="Line 990"/>
              <p:cNvSpPr>
                <a:spLocks noChangeShapeType="1"/>
              </p:cNvSpPr>
              <p:nvPr/>
            </p:nvSpPr>
            <p:spPr bwMode="auto">
              <a:xfrm>
                <a:off x="2032" y="68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3" name="Line 991"/>
              <p:cNvSpPr>
                <a:spLocks noChangeShapeType="1"/>
              </p:cNvSpPr>
              <p:nvPr/>
            </p:nvSpPr>
            <p:spPr bwMode="auto">
              <a:xfrm>
                <a:off x="2035" y="691"/>
                <a:ext cx="5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4" name="Freeform 992"/>
              <p:cNvSpPr>
                <a:spLocks/>
              </p:cNvSpPr>
              <p:nvPr/>
            </p:nvSpPr>
            <p:spPr bwMode="auto">
              <a:xfrm>
                <a:off x="2040" y="69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5" name="Line 993"/>
              <p:cNvSpPr>
                <a:spLocks noChangeShapeType="1"/>
              </p:cNvSpPr>
              <p:nvPr/>
            </p:nvSpPr>
            <p:spPr bwMode="auto">
              <a:xfrm>
                <a:off x="2088" y="7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6" name="Line 994"/>
              <p:cNvSpPr>
                <a:spLocks noChangeShapeType="1"/>
              </p:cNvSpPr>
              <p:nvPr/>
            </p:nvSpPr>
            <p:spPr bwMode="auto">
              <a:xfrm>
                <a:off x="2091" y="7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7" name="Line 995"/>
              <p:cNvSpPr>
                <a:spLocks noChangeShapeType="1"/>
              </p:cNvSpPr>
              <p:nvPr/>
            </p:nvSpPr>
            <p:spPr bwMode="auto">
              <a:xfrm>
                <a:off x="2093" y="7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8" name="Line 996"/>
              <p:cNvSpPr>
                <a:spLocks noChangeShapeType="1"/>
              </p:cNvSpPr>
              <p:nvPr/>
            </p:nvSpPr>
            <p:spPr bwMode="auto">
              <a:xfrm>
                <a:off x="2096" y="74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9" name="Line 997"/>
              <p:cNvSpPr>
                <a:spLocks noChangeShapeType="1"/>
              </p:cNvSpPr>
              <p:nvPr/>
            </p:nvSpPr>
            <p:spPr bwMode="auto">
              <a:xfrm>
                <a:off x="2101" y="744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0" name="Line 998"/>
              <p:cNvSpPr>
                <a:spLocks noChangeShapeType="1"/>
              </p:cNvSpPr>
              <p:nvPr/>
            </p:nvSpPr>
            <p:spPr bwMode="auto">
              <a:xfrm>
                <a:off x="2103" y="7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1" name="Line 999"/>
              <p:cNvSpPr>
                <a:spLocks noChangeShapeType="1"/>
              </p:cNvSpPr>
              <p:nvPr/>
            </p:nvSpPr>
            <p:spPr bwMode="auto">
              <a:xfrm>
                <a:off x="2106" y="75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2" name="Line 1000"/>
              <p:cNvSpPr>
                <a:spLocks noChangeShapeType="1"/>
              </p:cNvSpPr>
              <p:nvPr/>
            </p:nvSpPr>
            <p:spPr bwMode="auto">
              <a:xfrm>
                <a:off x="2111" y="7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3" name="Line 1001"/>
              <p:cNvSpPr>
                <a:spLocks noChangeShapeType="1"/>
              </p:cNvSpPr>
              <p:nvPr/>
            </p:nvSpPr>
            <p:spPr bwMode="auto">
              <a:xfrm>
                <a:off x="2114" y="75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4" name="Line 1002"/>
              <p:cNvSpPr>
                <a:spLocks noChangeShapeType="1"/>
              </p:cNvSpPr>
              <p:nvPr/>
            </p:nvSpPr>
            <p:spPr bwMode="auto">
              <a:xfrm>
                <a:off x="2116" y="75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5" name="Line 1003"/>
              <p:cNvSpPr>
                <a:spLocks noChangeShapeType="1"/>
              </p:cNvSpPr>
              <p:nvPr/>
            </p:nvSpPr>
            <p:spPr bwMode="auto">
              <a:xfrm>
                <a:off x="2121" y="76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6" name="Line 1004"/>
              <p:cNvSpPr>
                <a:spLocks noChangeShapeType="1"/>
              </p:cNvSpPr>
              <p:nvPr/>
            </p:nvSpPr>
            <p:spPr bwMode="auto">
              <a:xfrm>
                <a:off x="2124" y="7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" name="Freeform 1005"/>
              <p:cNvSpPr>
                <a:spLocks/>
              </p:cNvSpPr>
              <p:nvPr/>
            </p:nvSpPr>
            <p:spPr bwMode="auto">
              <a:xfrm>
                <a:off x="2126" y="767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2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2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8" name="Line 1006"/>
              <p:cNvSpPr>
                <a:spLocks noChangeShapeType="1"/>
              </p:cNvSpPr>
              <p:nvPr/>
            </p:nvSpPr>
            <p:spPr bwMode="auto">
              <a:xfrm>
                <a:off x="2180" y="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9" name="Line 1007"/>
              <p:cNvSpPr>
                <a:spLocks noChangeShapeType="1"/>
              </p:cNvSpPr>
              <p:nvPr/>
            </p:nvSpPr>
            <p:spPr bwMode="auto">
              <a:xfrm>
                <a:off x="2180" y="80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" name="Group 1008"/>
            <p:cNvGrpSpPr>
              <a:grpSpLocks/>
            </p:cNvGrpSpPr>
            <p:nvPr/>
          </p:nvGrpSpPr>
          <p:grpSpPr bwMode="auto">
            <a:xfrm>
              <a:off x="2182" y="810"/>
              <a:ext cx="1454" cy="769"/>
              <a:chOff x="2182" y="810"/>
              <a:chExt cx="1454" cy="769"/>
            </a:xfrm>
          </p:grpSpPr>
          <p:sp>
            <p:nvSpPr>
              <p:cNvPr id="2050" name="Line 1009"/>
              <p:cNvSpPr>
                <a:spLocks noChangeShapeType="1"/>
              </p:cNvSpPr>
              <p:nvPr/>
            </p:nvSpPr>
            <p:spPr bwMode="auto">
              <a:xfrm>
                <a:off x="2182" y="8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" name="Line 1010"/>
              <p:cNvSpPr>
                <a:spLocks noChangeShapeType="1"/>
              </p:cNvSpPr>
              <p:nvPr/>
            </p:nvSpPr>
            <p:spPr bwMode="auto">
              <a:xfrm>
                <a:off x="2187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" name="Line 1011"/>
              <p:cNvSpPr>
                <a:spLocks noChangeShapeType="1"/>
              </p:cNvSpPr>
              <p:nvPr/>
            </p:nvSpPr>
            <p:spPr bwMode="auto">
              <a:xfrm>
                <a:off x="2190" y="81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" name="Line 1012"/>
              <p:cNvSpPr>
                <a:spLocks noChangeShapeType="1"/>
              </p:cNvSpPr>
              <p:nvPr/>
            </p:nvSpPr>
            <p:spPr bwMode="auto">
              <a:xfrm>
                <a:off x="2195" y="818"/>
                <a:ext cx="2" cy="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" name="Line 1013"/>
              <p:cNvSpPr>
                <a:spLocks noChangeShapeType="1"/>
              </p:cNvSpPr>
              <p:nvPr/>
            </p:nvSpPr>
            <p:spPr bwMode="auto">
              <a:xfrm>
                <a:off x="2197" y="8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" name="Line 1014"/>
              <p:cNvSpPr>
                <a:spLocks noChangeShapeType="1"/>
              </p:cNvSpPr>
              <p:nvPr/>
            </p:nvSpPr>
            <p:spPr bwMode="auto">
              <a:xfrm>
                <a:off x="2200" y="82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" name="Line 1015"/>
              <p:cNvSpPr>
                <a:spLocks noChangeShapeType="1"/>
              </p:cNvSpPr>
              <p:nvPr/>
            </p:nvSpPr>
            <p:spPr bwMode="auto">
              <a:xfrm>
                <a:off x="2205" y="8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7" name="Line 1016"/>
              <p:cNvSpPr>
                <a:spLocks noChangeShapeType="1"/>
              </p:cNvSpPr>
              <p:nvPr/>
            </p:nvSpPr>
            <p:spPr bwMode="auto">
              <a:xfrm>
                <a:off x="2208" y="8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" name="Line 1017"/>
              <p:cNvSpPr>
                <a:spLocks noChangeShapeType="1"/>
              </p:cNvSpPr>
              <p:nvPr/>
            </p:nvSpPr>
            <p:spPr bwMode="auto">
              <a:xfrm>
                <a:off x="2213" y="83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9" name="Line 1018"/>
              <p:cNvSpPr>
                <a:spLocks noChangeShapeType="1"/>
              </p:cNvSpPr>
              <p:nvPr/>
            </p:nvSpPr>
            <p:spPr bwMode="auto">
              <a:xfrm>
                <a:off x="2215" y="83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0" name="Freeform 1019"/>
              <p:cNvSpPr>
                <a:spLocks/>
              </p:cNvSpPr>
              <p:nvPr/>
            </p:nvSpPr>
            <p:spPr bwMode="auto">
              <a:xfrm>
                <a:off x="2220" y="83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" name="Line 1020"/>
              <p:cNvSpPr>
                <a:spLocks noChangeShapeType="1"/>
              </p:cNvSpPr>
              <p:nvPr/>
            </p:nvSpPr>
            <p:spPr bwMode="auto">
              <a:xfrm>
                <a:off x="2271" y="8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" name="Line 1021"/>
              <p:cNvSpPr>
                <a:spLocks noChangeShapeType="1"/>
              </p:cNvSpPr>
              <p:nvPr/>
            </p:nvSpPr>
            <p:spPr bwMode="auto">
              <a:xfrm>
                <a:off x="2271" y="8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3" name="Line 1022"/>
              <p:cNvSpPr>
                <a:spLocks noChangeShapeType="1"/>
              </p:cNvSpPr>
              <p:nvPr/>
            </p:nvSpPr>
            <p:spPr bwMode="auto">
              <a:xfrm>
                <a:off x="2276" y="87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4" name="Line 1023"/>
              <p:cNvSpPr>
                <a:spLocks noChangeShapeType="1"/>
              </p:cNvSpPr>
              <p:nvPr/>
            </p:nvSpPr>
            <p:spPr bwMode="auto">
              <a:xfrm>
                <a:off x="2279" y="8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5" name="Line 1024"/>
              <p:cNvSpPr>
                <a:spLocks noChangeShapeType="1"/>
              </p:cNvSpPr>
              <p:nvPr/>
            </p:nvSpPr>
            <p:spPr bwMode="auto">
              <a:xfrm>
                <a:off x="2284" y="8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6" name="Line 1025"/>
              <p:cNvSpPr>
                <a:spLocks noChangeShapeType="1"/>
              </p:cNvSpPr>
              <p:nvPr/>
            </p:nvSpPr>
            <p:spPr bwMode="auto">
              <a:xfrm>
                <a:off x="2286" y="8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7" name="Line 1026"/>
              <p:cNvSpPr>
                <a:spLocks noChangeShapeType="1"/>
              </p:cNvSpPr>
              <p:nvPr/>
            </p:nvSpPr>
            <p:spPr bwMode="auto">
              <a:xfrm>
                <a:off x="2289" y="8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8" name="Line 1027"/>
              <p:cNvSpPr>
                <a:spLocks noChangeShapeType="1"/>
              </p:cNvSpPr>
              <p:nvPr/>
            </p:nvSpPr>
            <p:spPr bwMode="auto">
              <a:xfrm>
                <a:off x="2294" y="8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" name="Line 1028"/>
              <p:cNvSpPr>
                <a:spLocks noChangeShapeType="1"/>
              </p:cNvSpPr>
              <p:nvPr/>
            </p:nvSpPr>
            <p:spPr bwMode="auto">
              <a:xfrm>
                <a:off x="2297" y="8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" name="Line 1029"/>
              <p:cNvSpPr>
                <a:spLocks noChangeShapeType="1"/>
              </p:cNvSpPr>
              <p:nvPr/>
            </p:nvSpPr>
            <p:spPr bwMode="auto">
              <a:xfrm>
                <a:off x="2299" y="897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" name="Line 1030"/>
              <p:cNvSpPr>
                <a:spLocks noChangeShapeType="1"/>
              </p:cNvSpPr>
              <p:nvPr/>
            </p:nvSpPr>
            <p:spPr bwMode="auto">
              <a:xfrm>
                <a:off x="2304" y="89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" name="Line 1031"/>
              <p:cNvSpPr>
                <a:spLocks noChangeShapeType="1"/>
              </p:cNvSpPr>
              <p:nvPr/>
            </p:nvSpPr>
            <p:spPr bwMode="auto">
              <a:xfrm>
                <a:off x="2307" y="90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3" name="Line 1032"/>
              <p:cNvSpPr>
                <a:spLocks noChangeShapeType="1"/>
              </p:cNvSpPr>
              <p:nvPr/>
            </p:nvSpPr>
            <p:spPr bwMode="auto">
              <a:xfrm>
                <a:off x="2312" y="9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4" name="Freeform 1033"/>
              <p:cNvSpPr>
                <a:spLocks/>
              </p:cNvSpPr>
              <p:nvPr/>
            </p:nvSpPr>
            <p:spPr bwMode="auto">
              <a:xfrm>
                <a:off x="2314" y="907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5" name="Line 1034"/>
              <p:cNvSpPr>
                <a:spLocks noChangeShapeType="1"/>
              </p:cNvSpPr>
              <p:nvPr/>
            </p:nvSpPr>
            <p:spPr bwMode="auto">
              <a:xfrm>
                <a:off x="2365" y="9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6" name="Line 1035"/>
              <p:cNvSpPr>
                <a:spLocks noChangeShapeType="1"/>
              </p:cNvSpPr>
              <p:nvPr/>
            </p:nvSpPr>
            <p:spPr bwMode="auto">
              <a:xfrm>
                <a:off x="2365" y="94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7" name="Line 1036"/>
              <p:cNvSpPr>
                <a:spLocks noChangeShapeType="1"/>
              </p:cNvSpPr>
              <p:nvPr/>
            </p:nvSpPr>
            <p:spPr bwMode="auto">
              <a:xfrm>
                <a:off x="2370" y="94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8" name="Line 1037"/>
              <p:cNvSpPr>
                <a:spLocks noChangeShapeType="1"/>
              </p:cNvSpPr>
              <p:nvPr/>
            </p:nvSpPr>
            <p:spPr bwMode="auto">
              <a:xfrm>
                <a:off x="2373" y="94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9" name="Line 1038"/>
              <p:cNvSpPr>
                <a:spLocks noChangeShapeType="1"/>
              </p:cNvSpPr>
              <p:nvPr/>
            </p:nvSpPr>
            <p:spPr bwMode="auto">
              <a:xfrm>
                <a:off x="2378" y="9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0" name="Line 1039"/>
              <p:cNvSpPr>
                <a:spLocks noChangeShapeType="1"/>
              </p:cNvSpPr>
              <p:nvPr/>
            </p:nvSpPr>
            <p:spPr bwMode="auto">
              <a:xfrm>
                <a:off x="2380" y="9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1" name="Line 1040"/>
              <p:cNvSpPr>
                <a:spLocks noChangeShapeType="1"/>
              </p:cNvSpPr>
              <p:nvPr/>
            </p:nvSpPr>
            <p:spPr bwMode="auto">
              <a:xfrm>
                <a:off x="2383" y="95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2" name="Line 1041"/>
              <p:cNvSpPr>
                <a:spLocks noChangeShapeType="1"/>
              </p:cNvSpPr>
              <p:nvPr/>
            </p:nvSpPr>
            <p:spPr bwMode="auto">
              <a:xfrm>
                <a:off x="2388" y="95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3" name="Line 1042"/>
              <p:cNvSpPr>
                <a:spLocks noChangeShapeType="1"/>
              </p:cNvSpPr>
              <p:nvPr/>
            </p:nvSpPr>
            <p:spPr bwMode="auto">
              <a:xfrm>
                <a:off x="2391" y="95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4" name="Line 1043"/>
              <p:cNvSpPr>
                <a:spLocks noChangeShapeType="1"/>
              </p:cNvSpPr>
              <p:nvPr/>
            </p:nvSpPr>
            <p:spPr bwMode="auto">
              <a:xfrm>
                <a:off x="2393" y="96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5" name="Line 1044"/>
              <p:cNvSpPr>
                <a:spLocks noChangeShapeType="1"/>
              </p:cNvSpPr>
              <p:nvPr/>
            </p:nvSpPr>
            <p:spPr bwMode="auto">
              <a:xfrm>
                <a:off x="2398" y="96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6" name="Line 1045"/>
              <p:cNvSpPr>
                <a:spLocks noChangeShapeType="1"/>
              </p:cNvSpPr>
              <p:nvPr/>
            </p:nvSpPr>
            <p:spPr bwMode="auto">
              <a:xfrm>
                <a:off x="2401" y="9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7" name="Line 1046"/>
              <p:cNvSpPr>
                <a:spLocks noChangeShapeType="1"/>
              </p:cNvSpPr>
              <p:nvPr/>
            </p:nvSpPr>
            <p:spPr bwMode="auto">
              <a:xfrm>
                <a:off x="2403" y="9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" name="Freeform 1047"/>
              <p:cNvSpPr>
                <a:spLocks/>
              </p:cNvSpPr>
              <p:nvPr/>
            </p:nvSpPr>
            <p:spPr bwMode="auto">
              <a:xfrm>
                <a:off x="2408" y="968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2 h 5"/>
                  <a:gd name="T4" fmla="*/ 6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" name="Line 1048"/>
              <p:cNvSpPr>
                <a:spLocks noChangeShapeType="1"/>
              </p:cNvSpPr>
              <p:nvPr/>
            </p:nvSpPr>
            <p:spPr bwMode="auto">
              <a:xfrm>
                <a:off x="2462" y="100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" name="Line 1049"/>
              <p:cNvSpPr>
                <a:spLocks noChangeShapeType="1"/>
              </p:cNvSpPr>
              <p:nvPr/>
            </p:nvSpPr>
            <p:spPr bwMode="auto">
              <a:xfrm>
                <a:off x="2464" y="10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1" name="Line 1050"/>
              <p:cNvSpPr>
                <a:spLocks noChangeShapeType="1"/>
              </p:cNvSpPr>
              <p:nvPr/>
            </p:nvSpPr>
            <p:spPr bwMode="auto">
              <a:xfrm>
                <a:off x="2467" y="100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2" name="Line 1051"/>
              <p:cNvSpPr>
                <a:spLocks noChangeShapeType="1"/>
              </p:cNvSpPr>
              <p:nvPr/>
            </p:nvSpPr>
            <p:spPr bwMode="auto">
              <a:xfrm>
                <a:off x="2472" y="100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3" name="Line 1052"/>
              <p:cNvSpPr>
                <a:spLocks noChangeShapeType="1"/>
              </p:cNvSpPr>
              <p:nvPr/>
            </p:nvSpPr>
            <p:spPr bwMode="auto">
              <a:xfrm>
                <a:off x="2475" y="10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4" name="Line 1053"/>
              <p:cNvSpPr>
                <a:spLocks noChangeShapeType="1"/>
              </p:cNvSpPr>
              <p:nvPr/>
            </p:nvSpPr>
            <p:spPr bwMode="auto">
              <a:xfrm>
                <a:off x="2477" y="10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5" name="Line 1054"/>
              <p:cNvSpPr>
                <a:spLocks noChangeShapeType="1"/>
              </p:cNvSpPr>
              <p:nvPr/>
            </p:nvSpPr>
            <p:spPr bwMode="auto">
              <a:xfrm>
                <a:off x="2482" y="101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6" name="Line 1055"/>
              <p:cNvSpPr>
                <a:spLocks noChangeShapeType="1"/>
              </p:cNvSpPr>
              <p:nvPr/>
            </p:nvSpPr>
            <p:spPr bwMode="auto">
              <a:xfrm>
                <a:off x="2485" y="101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7" name="Line 1056"/>
              <p:cNvSpPr>
                <a:spLocks noChangeShapeType="1"/>
              </p:cNvSpPr>
              <p:nvPr/>
            </p:nvSpPr>
            <p:spPr bwMode="auto">
              <a:xfrm>
                <a:off x="2487" y="102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8" name="Line 1057"/>
              <p:cNvSpPr>
                <a:spLocks noChangeShapeType="1"/>
              </p:cNvSpPr>
              <p:nvPr/>
            </p:nvSpPr>
            <p:spPr bwMode="auto">
              <a:xfrm>
                <a:off x="2492" y="10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9" name="Line 1058"/>
              <p:cNvSpPr>
                <a:spLocks noChangeShapeType="1"/>
              </p:cNvSpPr>
              <p:nvPr/>
            </p:nvSpPr>
            <p:spPr bwMode="auto">
              <a:xfrm>
                <a:off x="2495" y="10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0" name="Line 1059"/>
              <p:cNvSpPr>
                <a:spLocks noChangeShapeType="1"/>
              </p:cNvSpPr>
              <p:nvPr/>
            </p:nvSpPr>
            <p:spPr bwMode="auto">
              <a:xfrm>
                <a:off x="2500" y="10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1" name="Line 1060"/>
              <p:cNvSpPr>
                <a:spLocks noChangeShapeType="1"/>
              </p:cNvSpPr>
              <p:nvPr/>
            </p:nvSpPr>
            <p:spPr bwMode="auto">
              <a:xfrm>
                <a:off x="2503" y="10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2" name="Freeform 1061"/>
              <p:cNvSpPr>
                <a:spLocks/>
              </p:cNvSpPr>
              <p:nvPr/>
            </p:nvSpPr>
            <p:spPr bwMode="auto">
              <a:xfrm>
                <a:off x="2505" y="1031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" name="Line 1062"/>
              <p:cNvSpPr>
                <a:spLocks noChangeShapeType="1"/>
              </p:cNvSpPr>
              <p:nvPr/>
            </p:nvSpPr>
            <p:spPr bwMode="auto">
              <a:xfrm>
                <a:off x="2561" y="10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" name="Line 1063"/>
              <p:cNvSpPr>
                <a:spLocks noChangeShapeType="1"/>
              </p:cNvSpPr>
              <p:nvPr/>
            </p:nvSpPr>
            <p:spPr bwMode="auto">
              <a:xfrm>
                <a:off x="2564" y="10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" name="Line 1064"/>
              <p:cNvSpPr>
                <a:spLocks noChangeShapeType="1"/>
              </p:cNvSpPr>
              <p:nvPr/>
            </p:nvSpPr>
            <p:spPr bwMode="auto">
              <a:xfrm>
                <a:off x="2566" y="10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6" name="Line 1065"/>
              <p:cNvSpPr>
                <a:spLocks noChangeShapeType="1"/>
              </p:cNvSpPr>
              <p:nvPr/>
            </p:nvSpPr>
            <p:spPr bwMode="auto">
              <a:xfrm>
                <a:off x="2569" y="10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7" name="Line 1066"/>
              <p:cNvSpPr>
                <a:spLocks noChangeShapeType="1"/>
              </p:cNvSpPr>
              <p:nvPr/>
            </p:nvSpPr>
            <p:spPr bwMode="auto">
              <a:xfrm>
                <a:off x="2574" y="10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8" name="Line 1067"/>
              <p:cNvSpPr>
                <a:spLocks noChangeShapeType="1"/>
              </p:cNvSpPr>
              <p:nvPr/>
            </p:nvSpPr>
            <p:spPr bwMode="auto">
              <a:xfrm>
                <a:off x="2576" y="107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9" name="Line 1068"/>
              <p:cNvSpPr>
                <a:spLocks noChangeShapeType="1"/>
              </p:cNvSpPr>
              <p:nvPr/>
            </p:nvSpPr>
            <p:spPr bwMode="auto">
              <a:xfrm>
                <a:off x="2581" y="107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0" name="Line 1069"/>
              <p:cNvSpPr>
                <a:spLocks noChangeShapeType="1"/>
              </p:cNvSpPr>
              <p:nvPr/>
            </p:nvSpPr>
            <p:spPr bwMode="auto">
              <a:xfrm>
                <a:off x="2584" y="10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1" name="Line 1070"/>
              <p:cNvSpPr>
                <a:spLocks noChangeShapeType="1"/>
              </p:cNvSpPr>
              <p:nvPr/>
            </p:nvSpPr>
            <p:spPr bwMode="auto">
              <a:xfrm>
                <a:off x="2586" y="108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2" name="Line 1071"/>
              <p:cNvSpPr>
                <a:spLocks noChangeShapeType="1"/>
              </p:cNvSpPr>
              <p:nvPr/>
            </p:nvSpPr>
            <p:spPr bwMode="auto">
              <a:xfrm>
                <a:off x="2591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3" name="Line 1072"/>
              <p:cNvSpPr>
                <a:spLocks noChangeShapeType="1"/>
              </p:cNvSpPr>
              <p:nvPr/>
            </p:nvSpPr>
            <p:spPr bwMode="auto">
              <a:xfrm>
                <a:off x="2594" y="108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4" name="Line 1073"/>
              <p:cNvSpPr>
                <a:spLocks noChangeShapeType="1"/>
              </p:cNvSpPr>
              <p:nvPr/>
            </p:nvSpPr>
            <p:spPr bwMode="auto">
              <a:xfrm>
                <a:off x="2599" y="108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5" name="Line 1074"/>
              <p:cNvSpPr>
                <a:spLocks noChangeShapeType="1"/>
              </p:cNvSpPr>
              <p:nvPr/>
            </p:nvSpPr>
            <p:spPr bwMode="auto">
              <a:xfrm>
                <a:off x="2602" y="108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6" name="Freeform 1075"/>
              <p:cNvSpPr>
                <a:spLocks/>
              </p:cNvSpPr>
              <p:nvPr/>
            </p:nvSpPr>
            <p:spPr bwMode="auto">
              <a:xfrm>
                <a:off x="2604" y="109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5 w 8"/>
                  <a:gd name="T3" fmla="*/ 2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5" y="2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7" name="Line 1076"/>
              <p:cNvSpPr>
                <a:spLocks noChangeShapeType="1"/>
              </p:cNvSpPr>
              <p:nvPr/>
            </p:nvSpPr>
            <p:spPr bwMode="auto">
              <a:xfrm>
                <a:off x="2660" y="11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8" name="Line 1077"/>
              <p:cNvSpPr>
                <a:spLocks noChangeShapeType="1"/>
              </p:cNvSpPr>
              <p:nvPr/>
            </p:nvSpPr>
            <p:spPr bwMode="auto">
              <a:xfrm>
                <a:off x="2663" y="112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" name="Line 1078"/>
              <p:cNvSpPr>
                <a:spLocks noChangeShapeType="1"/>
              </p:cNvSpPr>
              <p:nvPr/>
            </p:nvSpPr>
            <p:spPr bwMode="auto">
              <a:xfrm>
                <a:off x="2665" y="112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" name="Line 1079"/>
              <p:cNvSpPr>
                <a:spLocks noChangeShapeType="1"/>
              </p:cNvSpPr>
              <p:nvPr/>
            </p:nvSpPr>
            <p:spPr bwMode="auto">
              <a:xfrm>
                <a:off x="2670" y="11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" name="Line 1080"/>
              <p:cNvSpPr>
                <a:spLocks noChangeShapeType="1"/>
              </p:cNvSpPr>
              <p:nvPr/>
            </p:nvSpPr>
            <p:spPr bwMode="auto">
              <a:xfrm>
                <a:off x="2673" y="112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" name="Line 1081"/>
              <p:cNvSpPr>
                <a:spLocks noChangeShapeType="1"/>
              </p:cNvSpPr>
              <p:nvPr/>
            </p:nvSpPr>
            <p:spPr bwMode="auto">
              <a:xfrm>
                <a:off x="2675" y="11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" name="Line 1082"/>
              <p:cNvSpPr>
                <a:spLocks noChangeShapeType="1"/>
              </p:cNvSpPr>
              <p:nvPr/>
            </p:nvSpPr>
            <p:spPr bwMode="auto">
              <a:xfrm>
                <a:off x="2680" y="11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" name="Line 1083"/>
              <p:cNvSpPr>
                <a:spLocks noChangeShapeType="1"/>
              </p:cNvSpPr>
              <p:nvPr/>
            </p:nvSpPr>
            <p:spPr bwMode="auto">
              <a:xfrm>
                <a:off x="2683" y="113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5" name="Line 1084"/>
              <p:cNvSpPr>
                <a:spLocks noChangeShapeType="1"/>
              </p:cNvSpPr>
              <p:nvPr/>
            </p:nvSpPr>
            <p:spPr bwMode="auto">
              <a:xfrm>
                <a:off x="2688" y="11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6" name="Line 1085"/>
              <p:cNvSpPr>
                <a:spLocks noChangeShapeType="1"/>
              </p:cNvSpPr>
              <p:nvPr/>
            </p:nvSpPr>
            <p:spPr bwMode="auto">
              <a:xfrm>
                <a:off x="2691" y="113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7" name="Line 1086"/>
              <p:cNvSpPr>
                <a:spLocks noChangeShapeType="1"/>
              </p:cNvSpPr>
              <p:nvPr/>
            </p:nvSpPr>
            <p:spPr bwMode="auto">
              <a:xfrm>
                <a:off x="2693" y="114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8" name="Line 1087"/>
              <p:cNvSpPr>
                <a:spLocks noChangeShapeType="1"/>
              </p:cNvSpPr>
              <p:nvPr/>
            </p:nvSpPr>
            <p:spPr bwMode="auto">
              <a:xfrm>
                <a:off x="2698" y="11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9" name="Line 1088"/>
              <p:cNvSpPr>
                <a:spLocks noChangeShapeType="1"/>
              </p:cNvSpPr>
              <p:nvPr/>
            </p:nvSpPr>
            <p:spPr bwMode="auto">
              <a:xfrm>
                <a:off x="2701" y="114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0" name="Freeform 1089"/>
              <p:cNvSpPr>
                <a:spLocks/>
              </p:cNvSpPr>
              <p:nvPr/>
            </p:nvSpPr>
            <p:spPr bwMode="auto">
              <a:xfrm>
                <a:off x="2706" y="114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1" name="Line 1090"/>
              <p:cNvSpPr>
                <a:spLocks noChangeShapeType="1"/>
              </p:cNvSpPr>
              <p:nvPr/>
            </p:nvSpPr>
            <p:spPr bwMode="auto">
              <a:xfrm>
                <a:off x="2762" y="11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2" name="Line 1091"/>
              <p:cNvSpPr>
                <a:spLocks noChangeShapeType="1"/>
              </p:cNvSpPr>
              <p:nvPr/>
            </p:nvSpPr>
            <p:spPr bwMode="auto">
              <a:xfrm>
                <a:off x="2762" y="117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3" name="Line 1092"/>
              <p:cNvSpPr>
                <a:spLocks noChangeShapeType="1"/>
              </p:cNvSpPr>
              <p:nvPr/>
            </p:nvSpPr>
            <p:spPr bwMode="auto">
              <a:xfrm>
                <a:off x="2767" y="11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" name="Line 1093"/>
              <p:cNvSpPr>
                <a:spLocks noChangeShapeType="1"/>
              </p:cNvSpPr>
              <p:nvPr/>
            </p:nvSpPr>
            <p:spPr bwMode="auto">
              <a:xfrm>
                <a:off x="2769" y="1181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" name="Line 1094"/>
              <p:cNvSpPr>
                <a:spLocks noChangeShapeType="1"/>
              </p:cNvSpPr>
              <p:nvPr/>
            </p:nvSpPr>
            <p:spPr bwMode="auto">
              <a:xfrm>
                <a:off x="2775" y="11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" name="Line 1095"/>
              <p:cNvSpPr>
                <a:spLocks noChangeShapeType="1"/>
              </p:cNvSpPr>
              <p:nvPr/>
            </p:nvSpPr>
            <p:spPr bwMode="auto">
              <a:xfrm>
                <a:off x="2777" y="118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" name="Line 1096"/>
              <p:cNvSpPr>
                <a:spLocks noChangeShapeType="1"/>
              </p:cNvSpPr>
              <p:nvPr/>
            </p:nvSpPr>
            <p:spPr bwMode="auto">
              <a:xfrm>
                <a:off x="2782" y="11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" name="Line 1097"/>
              <p:cNvSpPr>
                <a:spLocks noChangeShapeType="1"/>
              </p:cNvSpPr>
              <p:nvPr/>
            </p:nvSpPr>
            <p:spPr bwMode="auto">
              <a:xfrm>
                <a:off x="2785" y="11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" name="Line 1098"/>
              <p:cNvSpPr>
                <a:spLocks noChangeShapeType="1"/>
              </p:cNvSpPr>
              <p:nvPr/>
            </p:nvSpPr>
            <p:spPr bwMode="auto">
              <a:xfrm>
                <a:off x="2790" y="11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" name="Line 1099"/>
              <p:cNvSpPr>
                <a:spLocks noChangeShapeType="1"/>
              </p:cNvSpPr>
              <p:nvPr/>
            </p:nvSpPr>
            <p:spPr bwMode="auto">
              <a:xfrm>
                <a:off x="2792" y="119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" name="Line 1100"/>
              <p:cNvSpPr>
                <a:spLocks noChangeShapeType="1"/>
              </p:cNvSpPr>
              <p:nvPr/>
            </p:nvSpPr>
            <p:spPr bwMode="auto">
              <a:xfrm>
                <a:off x="2795" y="119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" name="Line 1101"/>
              <p:cNvSpPr>
                <a:spLocks noChangeShapeType="1"/>
              </p:cNvSpPr>
              <p:nvPr/>
            </p:nvSpPr>
            <p:spPr bwMode="auto">
              <a:xfrm>
                <a:off x="2800" y="11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" name="Line 1102"/>
              <p:cNvSpPr>
                <a:spLocks noChangeShapeType="1"/>
              </p:cNvSpPr>
              <p:nvPr/>
            </p:nvSpPr>
            <p:spPr bwMode="auto">
              <a:xfrm>
                <a:off x="2802" y="1199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" name="Freeform 1103"/>
              <p:cNvSpPr>
                <a:spLocks/>
              </p:cNvSpPr>
              <p:nvPr/>
            </p:nvSpPr>
            <p:spPr bwMode="auto">
              <a:xfrm>
                <a:off x="2808" y="1202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" name="Line 1104"/>
              <p:cNvSpPr>
                <a:spLocks noChangeShapeType="1"/>
              </p:cNvSpPr>
              <p:nvPr/>
            </p:nvSpPr>
            <p:spPr bwMode="auto">
              <a:xfrm>
                <a:off x="2863" y="12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" name="Line 1105"/>
              <p:cNvSpPr>
                <a:spLocks noChangeShapeType="1"/>
              </p:cNvSpPr>
              <p:nvPr/>
            </p:nvSpPr>
            <p:spPr bwMode="auto">
              <a:xfrm>
                <a:off x="2866" y="123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7" name="Line 1106"/>
              <p:cNvSpPr>
                <a:spLocks noChangeShapeType="1"/>
              </p:cNvSpPr>
              <p:nvPr/>
            </p:nvSpPr>
            <p:spPr bwMode="auto">
              <a:xfrm>
                <a:off x="2869" y="123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8" name="Line 1107"/>
              <p:cNvSpPr>
                <a:spLocks noChangeShapeType="1"/>
              </p:cNvSpPr>
              <p:nvPr/>
            </p:nvSpPr>
            <p:spPr bwMode="auto">
              <a:xfrm>
                <a:off x="2874" y="123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9" name="Line 1108"/>
              <p:cNvSpPr>
                <a:spLocks noChangeShapeType="1"/>
              </p:cNvSpPr>
              <p:nvPr/>
            </p:nvSpPr>
            <p:spPr bwMode="auto">
              <a:xfrm>
                <a:off x="2876" y="123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0" name="Line 1109"/>
              <p:cNvSpPr>
                <a:spLocks noChangeShapeType="1"/>
              </p:cNvSpPr>
              <p:nvPr/>
            </p:nvSpPr>
            <p:spPr bwMode="auto">
              <a:xfrm>
                <a:off x="2881" y="124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1" name="Line 1110"/>
              <p:cNvSpPr>
                <a:spLocks noChangeShapeType="1"/>
              </p:cNvSpPr>
              <p:nvPr/>
            </p:nvSpPr>
            <p:spPr bwMode="auto">
              <a:xfrm>
                <a:off x="2884" y="124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2" name="Line 1111"/>
              <p:cNvSpPr>
                <a:spLocks noChangeShapeType="1"/>
              </p:cNvSpPr>
              <p:nvPr/>
            </p:nvSpPr>
            <p:spPr bwMode="auto">
              <a:xfrm>
                <a:off x="2889" y="12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3" name="Line 1112"/>
              <p:cNvSpPr>
                <a:spLocks noChangeShapeType="1"/>
              </p:cNvSpPr>
              <p:nvPr/>
            </p:nvSpPr>
            <p:spPr bwMode="auto">
              <a:xfrm>
                <a:off x="2891" y="1245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4" name="Line 1113"/>
              <p:cNvSpPr>
                <a:spLocks noChangeShapeType="1"/>
              </p:cNvSpPr>
              <p:nvPr/>
            </p:nvSpPr>
            <p:spPr bwMode="auto">
              <a:xfrm>
                <a:off x="2897" y="124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5" name="Line 1114"/>
              <p:cNvSpPr>
                <a:spLocks noChangeShapeType="1"/>
              </p:cNvSpPr>
              <p:nvPr/>
            </p:nvSpPr>
            <p:spPr bwMode="auto">
              <a:xfrm>
                <a:off x="2899" y="124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6" name="Line 1115"/>
              <p:cNvSpPr>
                <a:spLocks noChangeShapeType="1"/>
              </p:cNvSpPr>
              <p:nvPr/>
            </p:nvSpPr>
            <p:spPr bwMode="auto">
              <a:xfrm>
                <a:off x="2902" y="125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7" name="Line 1116"/>
              <p:cNvSpPr>
                <a:spLocks noChangeShapeType="1"/>
              </p:cNvSpPr>
              <p:nvPr/>
            </p:nvSpPr>
            <p:spPr bwMode="auto">
              <a:xfrm>
                <a:off x="2907" y="125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8" name="Freeform 1117"/>
              <p:cNvSpPr>
                <a:spLocks/>
              </p:cNvSpPr>
              <p:nvPr/>
            </p:nvSpPr>
            <p:spPr bwMode="auto">
              <a:xfrm>
                <a:off x="2909" y="125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9" name="Line 1118"/>
              <p:cNvSpPr>
                <a:spLocks noChangeShapeType="1"/>
              </p:cNvSpPr>
              <p:nvPr/>
            </p:nvSpPr>
            <p:spPr bwMode="auto">
              <a:xfrm>
                <a:off x="2968" y="12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" name="Line 1119"/>
              <p:cNvSpPr>
                <a:spLocks noChangeShapeType="1"/>
              </p:cNvSpPr>
              <p:nvPr/>
            </p:nvSpPr>
            <p:spPr bwMode="auto">
              <a:xfrm>
                <a:off x="2970" y="12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1" name="Line 1120"/>
              <p:cNvSpPr>
                <a:spLocks noChangeShapeType="1"/>
              </p:cNvSpPr>
              <p:nvPr/>
            </p:nvSpPr>
            <p:spPr bwMode="auto">
              <a:xfrm>
                <a:off x="2973" y="128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2" name="Line 1121"/>
              <p:cNvSpPr>
                <a:spLocks noChangeShapeType="1"/>
              </p:cNvSpPr>
              <p:nvPr/>
            </p:nvSpPr>
            <p:spPr bwMode="auto">
              <a:xfrm>
                <a:off x="2978" y="128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3" name="Line 1122"/>
              <p:cNvSpPr>
                <a:spLocks noChangeShapeType="1"/>
              </p:cNvSpPr>
              <p:nvPr/>
            </p:nvSpPr>
            <p:spPr bwMode="auto">
              <a:xfrm>
                <a:off x="2980" y="128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4" name="Line 1123"/>
              <p:cNvSpPr>
                <a:spLocks noChangeShapeType="1"/>
              </p:cNvSpPr>
              <p:nvPr/>
            </p:nvSpPr>
            <p:spPr bwMode="auto">
              <a:xfrm>
                <a:off x="2985" y="12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5" name="Line 1124"/>
              <p:cNvSpPr>
                <a:spLocks noChangeShapeType="1"/>
              </p:cNvSpPr>
              <p:nvPr/>
            </p:nvSpPr>
            <p:spPr bwMode="auto">
              <a:xfrm>
                <a:off x="2988" y="129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6" name="Line 1125"/>
              <p:cNvSpPr>
                <a:spLocks noChangeShapeType="1"/>
              </p:cNvSpPr>
              <p:nvPr/>
            </p:nvSpPr>
            <p:spPr bwMode="auto">
              <a:xfrm>
                <a:off x="2993" y="129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7" name="Line 1126"/>
              <p:cNvSpPr>
                <a:spLocks noChangeShapeType="1"/>
              </p:cNvSpPr>
              <p:nvPr/>
            </p:nvSpPr>
            <p:spPr bwMode="auto">
              <a:xfrm>
                <a:off x="2996" y="129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8" name="Line 1127"/>
              <p:cNvSpPr>
                <a:spLocks noChangeShapeType="1"/>
              </p:cNvSpPr>
              <p:nvPr/>
            </p:nvSpPr>
            <p:spPr bwMode="auto">
              <a:xfrm>
                <a:off x="3001" y="12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9" name="Line 1128"/>
              <p:cNvSpPr>
                <a:spLocks noChangeShapeType="1"/>
              </p:cNvSpPr>
              <p:nvPr/>
            </p:nvSpPr>
            <p:spPr bwMode="auto">
              <a:xfrm>
                <a:off x="3003" y="129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0" name="Line 1129"/>
              <p:cNvSpPr>
                <a:spLocks noChangeShapeType="1"/>
              </p:cNvSpPr>
              <p:nvPr/>
            </p:nvSpPr>
            <p:spPr bwMode="auto">
              <a:xfrm>
                <a:off x="3008" y="13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" name="Freeform 1130"/>
              <p:cNvSpPr>
                <a:spLocks/>
              </p:cNvSpPr>
              <p:nvPr/>
            </p:nvSpPr>
            <p:spPr bwMode="auto">
              <a:xfrm>
                <a:off x="3011" y="1303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2" name="Line 1131"/>
              <p:cNvSpPr>
                <a:spLocks noChangeShapeType="1"/>
              </p:cNvSpPr>
              <p:nvPr/>
            </p:nvSpPr>
            <p:spPr bwMode="auto">
              <a:xfrm>
                <a:off x="3072" y="13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3" name="Line 1132"/>
              <p:cNvSpPr>
                <a:spLocks noChangeShapeType="1"/>
              </p:cNvSpPr>
              <p:nvPr/>
            </p:nvSpPr>
            <p:spPr bwMode="auto">
              <a:xfrm>
                <a:off x="3072" y="133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4" name="Line 1133"/>
              <p:cNvSpPr>
                <a:spLocks noChangeShapeType="1"/>
              </p:cNvSpPr>
              <p:nvPr/>
            </p:nvSpPr>
            <p:spPr bwMode="auto">
              <a:xfrm>
                <a:off x="3077" y="133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5" name="Line 1134"/>
              <p:cNvSpPr>
                <a:spLocks noChangeShapeType="1"/>
              </p:cNvSpPr>
              <p:nvPr/>
            </p:nvSpPr>
            <p:spPr bwMode="auto">
              <a:xfrm>
                <a:off x="3080" y="133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6" name="Line 1135"/>
              <p:cNvSpPr>
                <a:spLocks noChangeShapeType="1"/>
              </p:cNvSpPr>
              <p:nvPr/>
            </p:nvSpPr>
            <p:spPr bwMode="auto">
              <a:xfrm>
                <a:off x="3085" y="13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7" name="Line 1136"/>
              <p:cNvSpPr>
                <a:spLocks noChangeShapeType="1"/>
              </p:cNvSpPr>
              <p:nvPr/>
            </p:nvSpPr>
            <p:spPr bwMode="auto">
              <a:xfrm>
                <a:off x="3087" y="133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8" name="Line 1137"/>
              <p:cNvSpPr>
                <a:spLocks noChangeShapeType="1"/>
              </p:cNvSpPr>
              <p:nvPr/>
            </p:nvSpPr>
            <p:spPr bwMode="auto">
              <a:xfrm>
                <a:off x="3092" y="13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" name="Line 1138"/>
              <p:cNvSpPr>
                <a:spLocks noChangeShapeType="1"/>
              </p:cNvSpPr>
              <p:nvPr/>
            </p:nvSpPr>
            <p:spPr bwMode="auto">
              <a:xfrm>
                <a:off x="3095" y="134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" name="Line 1139"/>
              <p:cNvSpPr>
                <a:spLocks noChangeShapeType="1"/>
              </p:cNvSpPr>
              <p:nvPr/>
            </p:nvSpPr>
            <p:spPr bwMode="auto">
              <a:xfrm>
                <a:off x="3100" y="13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" name="Line 1140"/>
              <p:cNvSpPr>
                <a:spLocks noChangeShapeType="1"/>
              </p:cNvSpPr>
              <p:nvPr/>
            </p:nvSpPr>
            <p:spPr bwMode="auto">
              <a:xfrm>
                <a:off x="3102" y="1346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" name="Line 1141"/>
              <p:cNvSpPr>
                <a:spLocks noChangeShapeType="1"/>
              </p:cNvSpPr>
              <p:nvPr/>
            </p:nvSpPr>
            <p:spPr bwMode="auto">
              <a:xfrm>
                <a:off x="3108" y="13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" name="Line 1142"/>
              <p:cNvSpPr>
                <a:spLocks noChangeShapeType="1"/>
              </p:cNvSpPr>
              <p:nvPr/>
            </p:nvSpPr>
            <p:spPr bwMode="auto">
              <a:xfrm>
                <a:off x="3110" y="134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" name="Line 1143"/>
              <p:cNvSpPr>
                <a:spLocks noChangeShapeType="1"/>
              </p:cNvSpPr>
              <p:nvPr/>
            </p:nvSpPr>
            <p:spPr bwMode="auto">
              <a:xfrm>
                <a:off x="3115" y="135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" name="Freeform 1144"/>
              <p:cNvSpPr>
                <a:spLocks/>
              </p:cNvSpPr>
              <p:nvPr/>
            </p:nvSpPr>
            <p:spPr bwMode="auto">
              <a:xfrm>
                <a:off x="3118" y="1354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" name="Line 1145"/>
              <p:cNvSpPr>
                <a:spLocks noChangeShapeType="1"/>
              </p:cNvSpPr>
              <p:nvPr/>
            </p:nvSpPr>
            <p:spPr bwMode="auto">
              <a:xfrm>
                <a:off x="3176" y="13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" name="Line 1146"/>
              <p:cNvSpPr>
                <a:spLocks noChangeShapeType="1"/>
              </p:cNvSpPr>
              <p:nvPr/>
            </p:nvSpPr>
            <p:spPr bwMode="auto">
              <a:xfrm>
                <a:off x="3176" y="137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" name="Line 1147"/>
              <p:cNvSpPr>
                <a:spLocks noChangeShapeType="1"/>
              </p:cNvSpPr>
              <p:nvPr/>
            </p:nvSpPr>
            <p:spPr bwMode="auto">
              <a:xfrm>
                <a:off x="3181" y="138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9" name="Line 1148"/>
              <p:cNvSpPr>
                <a:spLocks noChangeShapeType="1"/>
              </p:cNvSpPr>
              <p:nvPr/>
            </p:nvSpPr>
            <p:spPr bwMode="auto">
              <a:xfrm>
                <a:off x="3184" y="138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" name="Line 1149"/>
              <p:cNvSpPr>
                <a:spLocks noChangeShapeType="1"/>
              </p:cNvSpPr>
              <p:nvPr/>
            </p:nvSpPr>
            <p:spPr bwMode="auto">
              <a:xfrm>
                <a:off x="3189" y="13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" name="Line 1150"/>
              <p:cNvSpPr>
                <a:spLocks noChangeShapeType="1"/>
              </p:cNvSpPr>
              <p:nvPr/>
            </p:nvSpPr>
            <p:spPr bwMode="auto">
              <a:xfrm>
                <a:off x="3191" y="138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" name="Line 1151"/>
              <p:cNvSpPr>
                <a:spLocks noChangeShapeType="1"/>
              </p:cNvSpPr>
              <p:nvPr/>
            </p:nvSpPr>
            <p:spPr bwMode="auto">
              <a:xfrm>
                <a:off x="3196" y="13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" name="Line 1152"/>
              <p:cNvSpPr>
                <a:spLocks noChangeShapeType="1"/>
              </p:cNvSpPr>
              <p:nvPr/>
            </p:nvSpPr>
            <p:spPr bwMode="auto">
              <a:xfrm>
                <a:off x="3199" y="139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4" name="Line 1153"/>
              <p:cNvSpPr>
                <a:spLocks noChangeShapeType="1"/>
              </p:cNvSpPr>
              <p:nvPr/>
            </p:nvSpPr>
            <p:spPr bwMode="auto">
              <a:xfrm>
                <a:off x="3204" y="139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5" name="Line 1154"/>
              <p:cNvSpPr>
                <a:spLocks noChangeShapeType="1"/>
              </p:cNvSpPr>
              <p:nvPr/>
            </p:nvSpPr>
            <p:spPr bwMode="auto">
              <a:xfrm>
                <a:off x="3209" y="139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6" name="Line 1155"/>
              <p:cNvSpPr>
                <a:spLocks noChangeShapeType="1"/>
              </p:cNvSpPr>
              <p:nvPr/>
            </p:nvSpPr>
            <p:spPr bwMode="auto">
              <a:xfrm>
                <a:off x="3212" y="139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7" name="Line 1156"/>
              <p:cNvSpPr>
                <a:spLocks noChangeShapeType="1"/>
              </p:cNvSpPr>
              <p:nvPr/>
            </p:nvSpPr>
            <p:spPr bwMode="auto">
              <a:xfrm>
                <a:off x="3217" y="139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8" name="Line 1157"/>
              <p:cNvSpPr>
                <a:spLocks noChangeShapeType="1"/>
              </p:cNvSpPr>
              <p:nvPr/>
            </p:nvSpPr>
            <p:spPr bwMode="auto">
              <a:xfrm>
                <a:off x="3219" y="140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9" name="Freeform 1158"/>
              <p:cNvSpPr>
                <a:spLocks/>
              </p:cNvSpPr>
              <p:nvPr/>
            </p:nvSpPr>
            <p:spPr bwMode="auto">
              <a:xfrm>
                <a:off x="3224" y="1400"/>
                <a:ext cx="6" cy="2"/>
              </a:xfrm>
              <a:custGeom>
                <a:avLst/>
                <a:gdLst>
                  <a:gd name="T0" fmla="*/ 0 w 6"/>
                  <a:gd name="T1" fmla="*/ 0 h 2"/>
                  <a:gd name="T2" fmla="*/ 3 w 6"/>
                  <a:gd name="T3" fmla="*/ 2 h 2"/>
                  <a:gd name="T4" fmla="*/ 6 w 6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0"/>
                    </a:moveTo>
                    <a:lnTo>
                      <a:pt x="3" y="2"/>
                    </a:lnTo>
                    <a:lnTo>
                      <a:pt x="6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0" name="Line 1159"/>
              <p:cNvSpPr>
                <a:spLocks noChangeShapeType="1"/>
              </p:cNvSpPr>
              <p:nvPr/>
            </p:nvSpPr>
            <p:spPr bwMode="auto">
              <a:xfrm>
                <a:off x="3280" y="14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1" name="Line 1160"/>
              <p:cNvSpPr>
                <a:spLocks noChangeShapeType="1"/>
              </p:cNvSpPr>
              <p:nvPr/>
            </p:nvSpPr>
            <p:spPr bwMode="auto">
              <a:xfrm>
                <a:off x="3283" y="142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2" name="Line 1161"/>
              <p:cNvSpPr>
                <a:spLocks noChangeShapeType="1"/>
              </p:cNvSpPr>
              <p:nvPr/>
            </p:nvSpPr>
            <p:spPr bwMode="auto">
              <a:xfrm>
                <a:off x="3288" y="14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3" name="Line 1162"/>
              <p:cNvSpPr>
                <a:spLocks noChangeShapeType="1"/>
              </p:cNvSpPr>
              <p:nvPr/>
            </p:nvSpPr>
            <p:spPr bwMode="auto">
              <a:xfrm>
                <a:off x="3291" y="143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" name="Line 1163"/>
              <p:cNvSpPr>
                <a:spLocks noChangeShapeType="1"/>
              </p:cNvSpPr>
              <p:nvPr/>
            </p:nvSpPr>
            <p:spPr bwMode="auto">
              <a:xfrm>
                <a:off x="3296" y="14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5" name="Line 1164"/>
              <p:cNvSpPr>
                <a:spLocks noChangeShapeType="1"/>
              </p:cNvSpPr>
              <p:nvPr/>
            </p:nvSpPr>
            <p:spPr bwMode="auto">
              <a:xfrm>
                <a:off x="3298" y="143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6" name="Line 1165"/>
              <p:cNvSpPr>
                <a:spLocks noChangeShapeType="1"/>
              </p:cNvSpPr>
              <p:nvPr/>
            </p:nvSpPr>
            <p:spPr bwMode="auto">
              <a:xfrm>
                <a:off x="3303" y="14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7" name="Line 1166"/>
              <p:cNvSpPr>
                <a:spLocks noChangeShapeType="1"/>
              </p:cNvSpPr>
              <p:nvPr/>
            </p:nvSpPr>
            <p:spPr bwMode="auto">
              <a:xfrm>
                <a:off x="3306" y="143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8" name="Line 1167"/>
              <p:cNvSpPr>
                <a:spLocks noChangeShapeType="1"/>
              </p:cNvSpPr>
              <p:nvPr/>
            </p:nvSpPr>
            <p:spPr bwMode="auto">
              <a:xfrm>
                <a:off x="3311" y="143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9" name="Line 1168"/>
              <p:cNvSpPr>
                <a:spLocks noChangeShapeType="1"/>
              </p:cNvSpPr>
              <p:nvPr/>
            </p:nvSpPr>
            <p:spPr bwMode="auto">
              <a:xfrm>
                <a:off x="3313" y="144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0" name="Line 1169"/>
              <p:cNvSpPr>
                <a:spLocks noChangeShapeType="1"/>
              </p:cNvSpPr>
              <p:nvPr/>
            </p:nvSpPr>
            <p:spPr bwMode="auto">
              <a:xfrm>
                <a:off x="3318" y="14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1" name="Line 1170"/>
              <p:cNvSpPr>
                <a:spLocks noChangeShapeType="1"/>
              </p:cNvSpPr>
              <p:nvPr/>
            </p:nvSpPr>
            <p:spPr bwMode="auto">
              <a:xfrm>
                <a:off x="3321" y="144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2" name="Line 1171"/>
              <p:cNvSpPr>
                <a:spLocks noChangeShapeType="1"/>
              </p:cNvSpPr>
              <p:nvPr/>
            </p:nvSpPr>
            <p:spPr bwMode="auto">
              <a:xfrm>
                <a:off x="3326" y="144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3" name="Freeform 1172"/>
              <p:cNvSpPr>
                <a:spLocks/>
              </p:cNvSpPr>
              <p:nvPr/>
            </p:nvSpPr>
            <p:spPr bwMode="auto">
              <a:xfrm>
                <a:off x="3331" y="1448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4" name="Line 1173"/>
              <p:cNvSpPr>
                <a:spLocks noChangeShapeType="1"/>
              </p:cNvSpPr>
              <p:nvPr/>
            </p:nvSpPr>
            <p:spPr bwMode="auto">
              <a:xfrm>
                <a:off x="3387" y="147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5" name="Line 1174"/>
              <p:cNvSpPr>
                <a:spLocks noChangeShapeType="1"/>
              </p:cNvSpPr>
              <p:nvPr/>
            </p:nvSpPr>
            <p:spPr bwMode="auto">
              <a:xfrm>
                <a:off x="3390" y="147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6" name="Line 1175"/>
              <p:cNvSpPr>
                <a:spLocks noChangeShapeType="1"/>
              </p:cNvSpPr>
              <p:nvPr/>
            </p:nvSpPr>
            <p:spPr bwMode="auto">
              <a:xfrm>
                <a:off x="3392" y="147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7" name="Line 1176"/>
              <p:cNvSpPr>
                <a:spLocks noChangeShapeType="1"/>
              </p:cNvSpPr>
              <p:nvPr/>
            </p:nvSpPr>
            <p:spPr bwMode="auto">
              <a:xfrm>
                <a:off x="3397" y="14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8" name="Line 1177"/>
              <p:cNvSpPr>
                <a:spLocks noChangeShapeType="1"/>
              </p:cNvSpPr>
              <p:nvPr/>
            </p:nvSpPr>
            <p:spPr bwMode="auto">
              <a:xfrm>
                <a:off x="3402" y="147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9" name="Line 1178"/>
              <p:cNvSpPr>
                <a:spLocks noChangeShapeType="1"/>
              </p:cNvSpPr>
              <p:nvPr/>
            </p:nvSpPr>
            <p:spPr bwMode="auto">
              <a:xfrm>
                <a:off x="3405" y="147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" name="Line 1179"/>
              <p:cNvSpPr>
                <a:spLocks noChangeShapeType="1"/>
              </p:cNvSpPr>
              <p:nvPr/>
            </p:nvSpPr>
            <p:spPr bwMode="auto">
              <a:xfrm>
                <a:off x="3410" y="148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" name="Line 1180"/>
              <p:cNvSpPr>
                <a:spLocks noChangeShapeType="1"/>
              </p:cNvSpPr>
              <p:nvPr/>
            </p:nvSpPr>
            <p:spPr bwMode="auto">
              <a:xfrm>
                <a:off x="3413" y="148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" name="Line 1181"/>
              <p:cNvSpPr>
                <a:spLocks noChangeShapeType="1"/>
              </p:cNvSpPr>
              <p:nvPr/>
            </p:nvSpPr>
            <p:spPr bwMode="auto">
              <a:xfrm>
                <a:off x="3418" y="14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" name="Line 1182"/>
              <p:cNvSpPr>
                <a:spLocks noChangeShapeType="1"/>
              </p:cNvSpPr>
              <p:nvPr/>
            </p:nvSpPr>
            <p:spPr bwMode="auto">
              <a:xfrm>
                <a:off x="3420" y="148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" name="Line 1183"/>
              <p:cNvSpPr>
                <a:spLocks noChangeShapeType="1"/>
              </p:cNvSpPr>
              <p:nvPr/>
            </p:nvSpPr>
            <p:spPr bwMode="auto">
              <a:xfrm>
                <a:off x="3425" y="14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" name="Line 1184"/>
              <p:cNvSpPr>
                <a:spLocks noChangeShapeType="1"/>
              </p:cNvSpPr>
              <p:nvPr/>
            </p:nvSpPr>
            <p:spPr bwMode="auto">
              <a:xfrm>
                <a:off x="3428" y="14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" name="Freeform 1185"/>
              <p:cNvSpPr>
                <a:spLocks/>
              </p:cNvSpPr>
              <p:nvPr/>
            </p:nvSpPr>
            <p:spPr bwMode="auto">
              <a:xfrm>
                <a:off x="3433" y="1491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" name="Line 1186"/>
              <p:cNvSpPr>
                <a:spLocks noChangeShapeType="1"/>
              </p:cNvSpPr>
              <p:nvPr/>
            </p:nvSpPr>
            <p:spPr bwMode="auto">
              <a:xfrm>
                <a:off x="3494" y="15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" name="Line 1187"/>
              <p:cNvSpPr>
                <a:spLocks noChangeShapeType="1"/>
              </p:cNvSpPr>
              <p:nvPr/>
            </p:nvSpPr>
            <p:spPr bwMode="auto">
              <a:xfrm>
                <a:off x="3496" y="15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" name="Line 1188"/>
              <p:cNvSpPr>
                <a:spLocks noChangeShapeType="1"/>
              </p:cNvSpPr>
              <p:nvPr/>
            </p:nvSpPr>
            <p:spPr bwMode="auto">
              <a:xfrm>
                <a:off x="3499" y="151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" name="Line 1189"/>
              <p:cNvSpPr>
                <a:spLocks noChangeShapeType="1"/>
              </p:cNvSpPr>
              <p:nvPr/>
            </p:nvSpPr>
            <p:spPr bwMode="auto">
              <a:xfrm>
                <a:off x="3504" y="15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" name="Line 1190"/>
              <p:cNvSpPr>
                <a:spLocks noChangeShapeType="1"/>
              </p:cNvSpPr>
              <p:nvPr/>
            </p:nvSpPr>
            <p:spPr bwMode="auto">
              <a:xfrm>
                <a:off x="3507" y="152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" name="Line 1191"/>
              <p:cNvSpPr>
                <a:spLocks noChangeShapeType="1"/>
              </p:cNvSpPr>
              <p:nvPr/>
            </p:nvSpPr>
            <p:spPr bwMode="auto">
              <a:xfrm>
                <a:off x="3512" y="152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" name="Line 1192"/>
              <p:cNvSpPr>
                <a:spLocks noChangeShapeType="1"/>
              </p:cNvSpPr>
              <p:nvPr/>
            </p:nvSpPr>
            <p:spPr bwMode="auto">
              <a:xfrm>
                <a:off x="3517" y="15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" name="Line 1193"/>
              <p:cNvSpPr>
                <a:spLocks noChangeShapeType="1"/>
              </p:cNvSpPr>
              <p:nvPr/>
            </p:nvSpPr>
            <p:spPr bwMode="auto">
              <a:xfrm>
                <a:off x="3519" y="152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" name="Line 1194"/>
              <p:cNvSpPr>
                <a:spLocks noChangeShapeType="1"/>
              </p:cNvSpPr>
              <p:nvPr/>
            </p:nvSpPr>
            <p:spPr bwMode="auto">
              <a:xfrm>
                <a:off x="3524" y="152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" name="Line 1195"/>
              <p:cNvSpPr>
                <a:spLocks noChangeShapeType="1"/>
              </p:cNvSpPr>
              <p:nvPr/>
            </p:nvSpPr>
            <p:spPr bwMode="auto">
              <a:xfrm>
                <a:off x="3527" y="153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" name="Line 1196"/>
              <p:cNvSpPr>
                <a:spLocks noChangeShapeType="1"/>
              </p:cNvSpPr>
              <p:nvPr/>
            </p:nvSpPr>
            <p:spPr bwMode="auto">
              <a:xfrm>
                <a:off x="3532" y="153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" name="Line 1197"/>
              <p:cNvSpPr>
                <a:spLocks noChangeShapeType="1"/>
              </p:cNvSpPr>
              <p:nvPr/>
            </p:nvSpPr>
            <p:spPr bwMode="auto">
              <a:xfrm>
                <a:off x="3535" y="153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9" name="Freeform 1198"/>
              <p:cNvSpPr>
                <a:spLocks/>
              </p:cNvSpPr>
              <p:nvPr/>
            </p:nvSpPr>
            <p:spPr bwMode="auto">
              <a:xfrm>
                <a:off x="3540" y="1537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2 w 7"/>
                  <a:gd name="T3" fmla="*/ 0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2" y="0"/>
                    </a:lnTo>
                    <a:lnTo>
                      <a:pt x="7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0" name="Line 1199"/>
              <p:cNvSpPr>
                <a:spLocks noChangeShapeType="1"/>
              </p:cNvSpPr>
              <p:nvPr/>
            </p:nvSpPr>
            <p:spPr bwMode="auto">
              <a:xfrm>
                <a:off x="3598" y="156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1" name="Line 1200"/>
              <p:cNvSpPr>
                <a:spLocks noChangeShapeType="1"/>
              </p:cNvSpPr>
              <p:nvPr/>
            </p:nvSpPr>
            <p:spPr bwMode="auto">
              <a:xfrm>
                <a:off x="3603" y="15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2" name="Line 1201"/>
              <p:cNvSpPr>
                <a:spLocks noChangeShapeType="1"/>
              </p:cNvSpPr>
              <p:nvPr/>
            </p:nvSpPr>
            <p:spPr bwMode="auto">
              <a:xfrm>
                <a:off x="3606" y="156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3" name="Line 1202"/>
              <p:cNvSpPr>
                <a:spLocks noChangeShapeType="1"/>
              </p:cNvSpPr>
              <p:nvPr/>
            </p:nvSpPr>
            <p:spPr bwMode="auto">
              <a:xfrm>
                <a:off x="3611" y="156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4" name="Line 1203"/>
              <p:cNvSpPr>
                <a:spLocks noChangeShapeType="1"/>
              </p:cNvSpPr>
              <p:nvPr/>
            </p:nvSpPr>
            <p:spPr bwMode="auto">
              <a:xfrm>
                <a:off x="3613" y="156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5" name="Line 1204"/>
              <p:cNvSpPr>
                <a:spLocks noChangeShapeType="1"/>
              </p:cNvSpPr>
              <p:nvPr/>
            </p:nvSpPr>
            <p:spPr bwMode="auto">
              <a:xfrm>
                <a:off x="3618" y="157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6" name="Line 1205"/>
              <p:cNvSpPr>
                <a:spLocks noChangeShapeType="1"/>
              </p:cNvSpPr>
              <p:nvPr/>
            </p:nvSpPr>
            <p:spPr bwMode="auto">
              <a:xfrm>
                <a:off x="3621" y="157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7" name="Line 1206"/>
              <p:cNvSpPr>
                <a:spLocks noChangeShapeType="1"/>
              </p:cNvSpPr>
              <p:nvPr/>
            </p:nvSpPr>
            <p:spPr bwMode="auto">
              <a:xfrm>
                <a:off x="3626" y="15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8" name="Line 1207"/>
              <p:cNvSpPr>
                <a:spLocks noChangeShapeType="1"/>
              </p:cNvSpPr>
              <p:nvPr/>
            </p:nvSpPr>
            <p:spPr bwMode="auto">
              <a:xfrm>
                <a:off x="3629" y="15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9" name="Line 1208"/>
              <p:cNvSpPr>
                <a:spLocks noChangeShapeType="1"/>
              </p:cNvSpPr>
              <p:nvPr/>
            </p:nvSpPr>
            <p:spPr bwMode="auto">
              <a:xfrm>
                <a:off x="3634" y="15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" name="Group 1209"/>
            <p:cNvGrpSpPr>
              <a:grpSpLocks/>
            </p:cNvGrpSpPr>
            <p:nvPr/>
          </p:nvGrpSpPr>
          <p:grpSpPr bwMode="auto">
            <a:xfrm>
              <a:off x="3636" y="1578"/>
              <a:ext cx="1036" cy="690"/>
              <a:chOff x="3636" y="1578"/>
              <a:chExt cx="1036" cy="690"/>
            </a:xfrm>
          </p:grpSpPr>
          <p:sp>
            <p:nvSpPr>
              <p:cNvPr id="1850" name="Line 1210"/>
              <p:cNvSpPr>
                <a:spLocks noChangeShapeType="1"/>
              </p:cNvSpPr>
              <p:nvPr/>
            </p:nvSpPr>
            <p:spPr bwMode="auto">
              <a:xfrm>
                <a:off x="3636" y="157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" name="Line 1211"/>
              <p:cNvSpPr>
                <a:spLocks noChangeShapeType="1"/>
              </p:cNvSpPr>
              <p:nvPr/>
            </p:nvSpPr>
            <p:spPr bwMode="auto">
              <a:xfrm>
                <a:off x="3641" y="15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" name="Freeform 1212"/>
              <p:cNvSpPr>
                <a:spLocks/>
              </p:cNvSpPr>
              <p:nvPr/>
            </p:nvSpPr>
            <p:spPr bwMode="auto">
              <a:xfrm>
                <a:off x="3644" y="1580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5 w 8"/>
                  <a:gd name="T3" fmla="*/ 3 h 5"/>
                  <a:gd name="T4" fmla="*/ 8 w 8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lnTo>
                      <a:pt x="5" y="3"/>
                    </a:lnTo>
                    <a:lnTo>
                      <a:pt x="8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" name="Line 1213"/>
              <p:cNvSpPr>
                <a:spLocks noChangeShapeType="1"/>
              </p:cNvSpPr>
              <p:nvPr/>
            </p:nvSpPr>
            <p:spPr bwMode="auto">
              <a:xfrm>
                <a:off x="3705" y="160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" name="Line 1214"/>
              <p:cNvSpPr>
                <a:spLocks noChangeShapeType="1"/>
              </p:cNvSpPr>
              <p:nvPr/>
            </p:nvSpPr>
            <p:spPr bwMode="auto">
              <a:xfrm>
                <a:off x="3707" y="160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" name="Line 1215"/>
              <p:cNvSpPr>
                <a:spLocks noChangeShapeType="1"/>
              </p:cNvSpPr>
              <p:nvPr/>
            </p:nvSpPr>
            <p:spPr bwMode="auto">
              <a:xfrm>
                <a:off x="3710" y="161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" name="Line 1216"/>
              <p:cNvSpPr>
                <a:spLocks noChangeShapeType="1"/>
              </p:cNvSpPr>
              <p:nvPr/>
            </p:nvSpPr>
            <p:spPr bwMode="auto">
              <a:xfrm>
                <a:off x="3715" y="16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" name="Line 1217"/>
              <p:cNvSpPr>
                <a:spLocks noChangeShapeType="1"/>
              </p:cNvSpPr>
              <p:nvPr/>
            </p:nvSpPr>
            <p:spPr bwMode="auto">
              <a:xfrm>
                <a:off x="3718" y="16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" name="Line 1218"/>
              <p:cNvSpPr>
                <a:spLocks noChangeShapeType="1"/>
              </p:cNvSpPr>
              <p:nvPr/>
            </p:nvSpPr>
            <p:spPr bwMode="auto">
              <a:xfrm>
                <a:off x="3723" y="161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" name="Line 1219"/>
              <p:cNvSpPr>
                <a:spLocks noChangeShapeType="1"/>
              </p:cNvSpPr>
              <p:nvPr/>
            </p:nvSpPr>
            <p:spPr bwMode="auto">
              <a:xfrm>
                <a:off x="3725" y="161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" name="Line 1220"/>
              <p:cNvSpPr>
                <a:spLocks noChangeShapeType="1"/>
              </p:cNvSpPr>
              <p:nvPr/>
            </p:nvSpPr>
            <p:spPr bwMode="auto">
              <a:xfrm>
                <a:off x="3730" y="16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" name="Line 1221"/>
              <p:cNvSpPr>
                <a:spLocks noChangeShapeType="1"/>
              </p:cNvSpPr>
              <p:nvPr/>
            </p:nvSpPr>
            <p:spPr bwMode="auto">
              <a:xfrm>
                <a:off x="3733" y="161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" name="Line 1222"/>
              <p:cNvSpPr>
                <a:spLocks noChangeShapeType="1"/>
              </p:cNvSpPr>
              <p:nvPr/>
            </p:nvSpPr>
            <p:spPr bwMode="auto">
              <a:xfrm>
                <a:off x="3738" y="162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" name="Line 1223"/>
              <p:cNvSpPr>
                <a:spLocks noChangeShapeType="1"/>
              </p:cNvSpPr>
              <p:nvPr/>
            </p:nvSpPr>
            <p:spPr bwMode="auto">
              <a:xfrm>
                <a:off x="3740" y="162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" name="Line 1224"/>
              <p:cNvSpPr>
                <a:spLocks noChangeShapeType="1"/>
              </p:cNvSpPr>
              <p:nvPr/>
            </p:nvSpPr>
            <p:spPr bwMode="auto">
              <a:xfrm>
                <a:off x="3743" y="162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" name="Line 1225"/>
              <p:cNvSpPr>
                <a:spLocks noChangeShapeType="1"/>
              </p:cNvSpPr>
              <p:nvPr/>
            </p:nvSpPr>
            <p:spPr bwMode="auto">
              <a:xfrm>
                <a:off x="3748" y="16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" name="Freeform 1226"/>
              <p:cNvSpPr>
                <a:spLocks/>
              </p:cNvSpPr>
              <p:nvPr/>
            </p:nvSpPr>
            <p:spPr bwMode="auto">
              <a:xfrm>
                <a:off x="3751" y="1629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5 w 7"/>
                  <a:gd name="T3" fmla="*/ 0 h 2"/>
                  <a:gd name="T4" fmla="*/ 7 w 7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5" y="0"/>
                    </a:lnTo>
                    <a:lnTo>
                      <a:pt x="7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" name="Line 1227"/>
              <p:cNvSpPr>
                <a:spLocks noChangeShapeType="1"/>
              </p:cNvSpPr>
              <p:nvPr/>
            </p:nvSpPr>
            <p:spPr bwMode="auto">
              <a:xfrm>
                <a:off x="3809" y="165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" name="Line 1228"/>
              <p:cNvSpPr>
                <a:spLocks noChangeShapeType="1"/>
              </p:cNvSpPr>
              <p:nvPr/>
            </p:nvSpPr>
            <p:spPr bwMode="auto">
              <a:xfrm>
                <a:off x="3814" y="165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" name="Line 1229"/>
              <p:cNvSpPr>
                <a:spLocks noChangeShapeType="1"/>
              </p:cNvSpPr>
              <p:nvPr/>
            </p:nvSpPr>
            <p:spPr bwMode="auto">
              <a:xfrm>
                <a:off x="3817" y="16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" name="Line 1230"/>
              <p:cNvSpPr>
                <a:spLocks noChangeShapeType="1"/>
              </p:cNvSpPr>
              <p:nvPr/>
            </p:nvSpPr>
            <p:spPr bwMode="auto">
              <a:xfrm>
                <a:off x="3819" y="165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1" name="Line 1231"/>
              <p:cNvSpPr>
                <a:spLocks noChangeShapeType="1"/>
              </p:cNvSpPr>
              <p:nvPr/>
            </p:nvSpPr>
            <p:spPr bwMode="auto">
              <a:xfrm>
                <a:off x="3824" y="16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2" name="Line 1232"/>
              <p:cNvSpPr>
                <a:spLocks noChangeShapeType="1"/>
              </p:cNvSpPr>
              <p:nvPr/>
            </p:nvSpPr>
            <p:spPr bwMode="auto">
              <a:xfrm>
                <a:off x="3827" y="16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3" name="Line 1233"/>
              <p:cNvSpPr>
                <a:spLocks noChangeShapeType="1"/>
              </p:cNvSpPr>
              <p:nvPr/>
            </p:nvSpPr>
            <p:spPr bwMode="auto">
              <a:xfrm>
                <a:off x="3829" y="1664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4" name="Line 1234"/>
              <p:cNvSpPr>
                <a:spLocks noChangeShapeType="1"/>
              </p:cNvSpPr>
              <p:nvPr/>
            </p:nvSpPr>
            <p:spPr bwMode="auto">
              <a:xfrm>
                <a:off x="3835" y="16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5" name="Line 1235"/>
              <p:cNvSpPr>
                <a:spLocks noChangeShapeType="1"/>
              </p:cNvSpPr>
              <p:nvPr/>
            </p:nvSpPr>
            <p:spPr bwMode="auto">
              <a:xfrm>
                <a:off x="3837" y="16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6" name="Line 1236"/>
              <p:cNvSpPr>
                <a:spLocks noChangeShapeType="1"/>
              </p:cNvSpPr>
              <p:nvPr/>
            </p:nvSpPr>
            <p:spPr bwMode="auto">
              <a:xfrm>
                <a:off x="3840" y="166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7" name="Line 1237"/>
              <p:cNvSpPr>
                <a:spLocks noChangeShapeType="1"/>
              </p:cNvSpPr>
              <p:nvPr/>
            </p:nvSpPr>
            <p:spPr bwMode="auto">
              <a:xfrm>
                <a:off x="3845" y="16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8" name="Line 1238"/>
              <p:cNvSpPr>
                <a:spLocks noChangeShapeType="1"/>
              </p:cNvSpPr>
              <p:nvPr/>
            </p:nvSpPr>
            <p:spPr bwMode="auto">
              <a:xfrm>
                <a:off x="3847" y="167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9" name="Line 1239"/>
              <p:cNvSpPr>
                <a:spLocks noChangeShapeType="1"/>
              </p:cNvSpPr>
              <p:nvPr/>
            </p:nvSpPr>
            <p:spPr bwMode="auto">
              <a:xfrm>
                <a:off x="3850" y="167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0" name="Line 1240"/>
              <p:cNvSpPr>
                <a:spLocks noChangeShapeType="1"/>
              </p:cNvSpPr>
              <p:nvPr/>
            </p:nvSpPr>
            <p:spPr bwMode="auto">
              <a:xfrm>
                <a:off x="3855" y="167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1" name="Freeform 1241"/>
              <p:cNvSpPr>
                <a:spLocks/>
              </p:cNvSpPr>
              <p:nvPr/>
            </p:nvSpPr>
            <p:spPr bwMode="auto">
              <a:xfrm>
                <a:off x="3857" y="167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2" name="Line 1242"/>
              <p:cNvSpPr>
                <a:spLocks noChangeShapeType="1"/>
              </p:cNvSpPr>
              <p:nvPr/>
            </p:nvSpPr>
            <p:spPr bwMode="auto">
              <a:xfrm>
                <a:off x="3911" y="17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3" name="Line 1243"/>
              <p:cNvSpPr>
                <a:spLocks noChangeShapeType="1"/>
              </p:cNvSpPr>
              <p:nvPr/>
            </p:nvSpPr>
            <p:spPr bwMode="auto">
              <a:xfrm>
                <a:off x="3913" y="17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4" name="Line 1244"/>
              <p:cNvSpPr>
                <a:spLocks noChangeShapeType="1"/>
              </p:cNvSpPr>
              <p:nvPr/>
            </p:nvSpPr>
            <p:spPr bwMode="auto">
              <a:xfrm>
                <a:off x="3916" y="171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5" name="Line 1245"/>
              <p:cNvSpPr>
                <a:spLocks noChangeShapeType="1"/>
              </p:cNvSpPr>
              <p:nvPr/>
            </p:nvSpPr>
            <p:spPr bwMode="auto">
              <a:xfrm>
                <a:off x="3918" y="171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6" name="Line 1246"/>
              <p:cNvSpPr>
                <a:spLocks noChangeShapeType="1"/>
              </p:cNvSpPr>
              <p:nvPr/>
            </p:nvSpPr>
            <p:spPr bwMode="auto">
              <a:xfrm>
                <a:off x="3924" y="17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7" name="Line 1247"/>
              <p:cNvSpPr>
                <a:spLocks noChangeShapeType="1"/>
              </p:cNvSpPr>
              <p:nvPr/>
            </p:nvSpPr>
            <p:spPr bwMode="auto">
              <a:xfrm>
                <a:off x="3926" y="17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8" name="Line 1248"/>
              <p:cNvSpPr>
                <a:spLocks noChangeShapeType="1"/>
              </p:cNvSpPr>
              <p:nvPr/>
            </p:nvSpPr>
            <p:spPr bwMode="auto">
              <a:xfrm>
                <a:off x="3929" y="171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9" name="Line 1249"/>
              <p:cNvSpPr>
                <a:spLocks noChangeShapeType="1"/>
              </p:cNvSpPr>
              <p:nvPr/>
            </p:nvSpPr>
            <p:spPr bwMode="auto">
              <a:xfrm>
                <a:off x="3931" y="17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" name="Line 1250"/>
              <p:cNvSpPr>
                <a:spLocks noChangeShapeType="1"/>
              </p:cNvSpPr>
              <p:nvPr/>
            </p:nvSpPr>
            <p:spPr bwMode="auto">
              <a:xfrm>
                <a:off x="3936" y="17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1" name="Line 1251"/>
              <p:cNvSpPr>
                <a:spLocks noChangeShapeType="1"/>
              </p:cNvSpPr>
              <p:nvPr/>
            </p:nvSpPr>
            <p:spPr bwMode="auto">
              <a:xfrm>
                <a:off x="3939" y="172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2" name="Line 1252"/>
              <p:cNvSpPr>
                <a:spLocks noChangeShapeType="1"/>
              </p:cNvSpPr>
              <p:nvPr/>
            </p:nvSpPr>
            <p:spPr bwMode="auto">
              <a:xfrm>
                <a:off x="3941" y="17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3" name="Line 1253"/>
              <p:cNvSpPr>
                <a:spLocks noChangeShapeType="1"/>
              </p:cNvSpPr>
              <p:nvPr/>
            </p:nvSpPr>
            <p:spPr bwMode="auto">
              <a:xfrm>
                <a:off x="3944" y="172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4" name="Line 1254"/>
              <p:cNvSpPr>
                <a:spLocks noChangeShapeType="1"/>
              </p:cNvSpPr>
              <p:nvPr/>
            </p:nvSpPr>
            <p:spPr bwMode="auto">
              <a:xfrm>
                <a:off x="3949" y="17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5" name="Line 1255"/>
              <p:cNvSpPr>
                <a:spLocks noChangeShapeType="1"/>
              </p:cNvSpPr>
              <p:nvPr/>
            </p:nvSpPr>
            <p:spPr bwMode="auto">
              <a:xfrm>
                <a:off x="3951" y="17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6" name="Line 1256"/>
              <p:cNvSpPr>
                <a:spLocks noChangeShapeType="1"/>
              </p:cNvSpPr>
              <p:nvPr/>
            </p:nvSpPr>
            <p:spPr bwMode="auto">
              <a:xfrm>
                <a:off x="3954" y="17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7" name="Freeform 1257"/>
              <p:cNvSpPr>
                <a:spLocks/>
              </p:cNvSpPr>
              <p:nvPr/>
            </p:nvSpPr>
            <p:spPr bwMode="auto">
              <a:xfrm>
                <a:off x="3957" y="173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8" name="Line 1258"/>
              <p:cNvSpPr>
                <a:spLocks noChangeShapeType="1"/>
              </p:cNvSpPr>
              <p:nvPr/>
            </p:nvSpPr>
            <p:spPr bwMode="auto">
              <a:xfrm>
                <a:off x="4012" y="176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9" name="Line 1259"/>
              <p:cNvSpPr>
                <a:spLocks noChangeShapeType="1"/>
              </p:cNvSpPr>
              <p:nvPr/>
            </p:nvSpPr>
            <p:spPr bwMode="auto">
              <a:xfrm>
                <a:off x="4015" y="176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0" name="Line 1260"/>
              <p:cNvSpPr>
                <a:spLocks noChangeShapeType="1"/>
              </p:cNvSpPr>
              <p:nvPr/>
            </p:nvSpPr>
            <p:spPr bwMode="auto">
              <a:xfrm>
                <a:off x="4018" y="177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1" name="Line 1261"/>
              <p:cNvSpPr>
                <a:spLocks noChangeShapeType="1"/>
              </p:cNvSpPr>
              <p:nvPr/>
            </p:nvSpPr>
            <p:spPr bwMode="auto">
              <a:xfrm>
                <a:off x="4020" y="177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" name="Line 1262"/>
              <p:cNvSpPr>
                <a:spLocks noChangeShapeType="1"/>
              </p:cNvSpPr>
              <p:nvPr/>
            </p:nvSpPr>
            <p:spPr bwMode="auto">
              <a:xfrm>
                <a:off x="4023" y="17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3" name="Line 1263"/>
              <p:cNvSpPr>
                <a:spLocks noChangeShapeType="1"/>
              </p:cNvSpPr>
              <p:nvPr/>
            </p:nvSpPr>
            <p:spPr bwMode="auto">
              <a:xfrm>
                <a:off x="4028" y="177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4" name="Line 1264"/>
              <p:cNvSpPr>
                <a:spLocks noChangeShapeType="1"/>
              </p:cNvSpPr>
              <p:nvPr/>
            </p:nvSpPr>
            <p:spPr bwMode="auto">
              <a:xfrm>
                <a:off x="4030" y="17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" name="Line 1265"/>
              <p:cNvSpPr>
                <a:spLocks noChangeShapeType="1"/>
              </p:cNvSpPr>
              <p:nvPr/>
            </p:nvSpPr>
            <p:spPr bwMode="auto">
              <a:xfrm>
                <a:off x="4033" y="177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6" name="Line 1266"/>
              <p:cNvSpPr>
                <a:spLocks noChangeShapeType="1"/>
              </p:cNvSpPr>
              <p:nvPr/>
            </p:nvSpPr>
            <p:spPr bwMode="auto">
              <a:xfrm>
                <a:off x="4035" y="17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" name="Line 1267"/>
              <p:cNvSpPr>
                <a:spLocks noChangeShapeType="1"/>
              </p:cNvSpPr>
              <p:nvPr/>
            </p:nvSpPr>
            <p:spPr bwMode="auto">
              <a:xfrm>
                <a:off x="4040" y="17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8" name="Line 1268"/>
              <p:cNvSpPr>
                <a:spLocks noChangeShapeType="1"/>
              </p:cNvSpPr>
              <p:nvPr/>
            </p:nvSpPr>
            <p:spPr bwMode="auto">
              <a:xfrm>
                <a:off x="4043" y="178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9" name="Line 1269"/>
              <p:cNvSpPr>
                <a:spLocks noChangeShapeType="1"/>
              </p:cNvSpPr>
              <p:nvPr/>
            </p:nvSpPr>
            <p:spPr bwMode="auto">
              <a:xfrm>
                <a:off x="4046" y="17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" name="Line 1270"/>
              <p:cNvSpPr>
                <a:spLocks noChangeShapeType="1"/>
              </p:cNvSpPr>
              <p:nvPr/>
            </p:nvSpPr>
            <p:spPr bwMode="auto">
              <a:xfrm>
                <a:off x="4048" y="17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" name="Line 1271"/>
              <p:cNvSpPr>
                <a:spLocks noChangeShapeType="1"/>
              </p:cNvSpPr>
              <p:nvPr/>
            </p:nvSpPr>
            <p:spPr bwMode="auto">
              <a:xfrm>
                <a:off x="4051" y="178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" name="Line 1272"/>
              <p:cNvSpPr>
                <a:spLocks noChangeShapeType="1"/>
              </p:cNvSpPr>
              <p:nvPr/>
            </p:nvSpPr>
            <p:spPr bwMode="auto">
              <a:xfrm>
                <a:off x="4056" y="179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" name="Freeform 1273"/>
              <p:cNvSpPr>
                <a:spLocks/>
              </p:cNvSpPr>
              <p:nvPr/>
            </p:nvSpPr>
            <p:spPr bwMode="auto">
              <a:xfrm>
                <a:off x="4058" y="179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" name="Line 1274"/>
              <p:cNvSpPr>
                <a:spLocks noChangeShapeType="1"/>
              </p:cNvSpPr>
              <p:nvPr/>
            </p:nvSpPr>
            <p:spPr bwMode="auto">
              <a:xfrm>
                <a:off x="4112" y="18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" name="Line 1275"/>
              <p:cNvSpPr>
                <a:spLocks noChangeShapeType="1"/>
              </p:cNvSpPr>
              <p:nvPr/>
            </p:nvSpPr>
            <p:spPr bwMode="auto">
              <a:xfrm>
                <a:off x="4112" y="182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" name="Line 1276"/>
              <p:cNvSpPr>
                <a:spLocks noChangeShapeType="1"/>
              </p:cNvSpPr>
              <p:nvPr/>
            </p:nvSpPr>
            <p:spPr bwMode="auto">
              <a:xfrm>
                <a:off x="4114" y="182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" name="Line 1277"/>
              <p:cNvSpPr>
                <a:spLocks noChangeShapeType="1"/>
              </p:cNvSpPr>
              <p:nvPr/>
            </p:nvSpPr>
            <p:spPr bwMode="auto">
              <a:xfrm>
                <a:off x="4117" y="182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" name="Line 1278"/>
              <p:cNvSpPr>
                <a:spLocks noChangeShapeType="1"/>
              </p:cNvSpPr>
              <p:nvPr/>
            </p:nvSpPr>
            <p:spPr bwMode="auto">
              <a:xfrm>
                <a:off x="4122" y="183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" name="Line 1279"/>
              <p:cNvSpPr>
                <a:spLocks noChangeShapeType="1"/>
              </p:cNvSpPr>
              <p:nvPr/>
            </p:nvSpPr>
            <p:spPr bwMode="auto">
              <a:xfrm>
                <a:off x="4124" y="183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" name="Line 1280"/>
              <p:cNvSpPr>
                <a:spLocks noChangeShapeType="1"/>
              </p:cNvSpPr>
              <p:nvPr/>
            </p:nvSpPr>
            <p:spPr bwMode="auto">
              <a:xfrm>
                <a:off x="4127" y="183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" name="Line 1281"/>
              <p:cNvSpPr>
                <a:spLocks noChangeShapeType="1"/>
              </p:cNvSpPr>
              <p:nvPr/>
            </p:nvSpPr>
            <p:spPr bwMode="auto">
              <a:xfrm>
                <a:off x="4129" y="183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" name="Line 1282"/>
              <p:cNvSpPr>
                <a:spLocks noChangeShapeType="1"/>
              </p:cNvSpPr>
              <p:nvPr/>
            </p:nvSpPr>
            <p:spPr bwMode="auto">
              <a:xfrm>
                <a:off x="4132" y="184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" name="Line 1283"/>
              <p:cNvSpPr>
                <a:spLocks noChangeShapeType="1"/>
              </p:cNvSpPr>
              <p:nvPr/>
            </p:nvSpPr>
            <p:spPr bwMode="auto">
              <a:xfrm>
                <a:off x="4134" y="18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4" name="Line 1284"/>
              <p:cNvSpPr>
                <a:spLocks noChangeShapeType="1"/>
              </p:cNvSpPr>
              <p:nvPr/>
            </p:nvSpPr>
            <p:spPr bwMode="auto">
              <a:xfrm>
                <a:off x="4137" y="184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5" name="Line 1285"/>
              <p:cNvSpPr>
                <a:spLocks noChangeShapeType="1"/>
              </p:cNvSpPr>
              <p:nvPr/>
            </p:nvSpPr>
            <p:spPr bwMode="auto">
              <a:xfrm>
                <a:off x="4142" y="18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6" name="Line 1286"/>
              <p:cNvSpPr>
                <a:spLocks noChangeShapeType="1"/>
              </p:cNvSpPr>
              <p:nvPr/>
            </p:nvSpPr>
            <p:spPr bwMode="auto">
              <a:xfrm>
                <a:off x="4145" y="184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7" name="Line 1287"/>
              <p:cNvSpPr>
                <a:spLocks noChangeShapeType="1"/>
              </p:cNvSpPr>
              <p:nvPr/>
            </p:nvSpPr>
            <p:spPr bwMode="auto">
              <a:xfrm>
                <a:off x="4147" y="184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" name="Line 1288"/>
              <p:cNvSpPr>
                <a:spLocks noChangeShapeType="1"/>
              </p:cNvSpPr>
              <p:nvPr/>
            </p:nvSpPr>
            <p:spPr bwMode="auto">
              <a:xfrm>
                <a:off x="4150" y="185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9" name="Line 1289"/>
              <p:cNvSpPr>
                <a:spLocks noChangeShapeType="1"/>
              </p:cNvSpPr>
              <p:nvPr/>
            </p:nvSpPr>
            <p:spPr bwMode="auto">
              <a:xfrm>
                <a:off x="4152" y="18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" name="Freeform 1290"/>
              <p:cNvSpPr>
                <a:spLocks/>
              </p:cNvSpPr>
              <p:nvPr/>
            </p:nvSpPr>
            <p:spPr bwMode="auto">
              <a:xfrm>
                <a:off x="4155" y="185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" name="Line 1291"/>
              <p:cNvSpPr>
                <a:spLocks noChangeShapeType="1"/>
              </p:cNvSpPr>
              <p:nvPr/>
            </p:nvSpPr>
            <p:spPr bwMode="auto">
              <a:xfrm>
                <a:off x="4190" y="18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" name="Line 1292"/>
              <p:cNvSpPr>
                <a:spLocks noChangeShapeType="1"/>
              </p:cNvSpPr>
              <p:nvPr/>
            </p:nvSpPr>
            <p:spPr bwMode="auto">
              <a:xfrm>
                <a:off x="4193" y="18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" name="Line 1293"/>
              <p:cNvSpPr>
                <a:spLocks noChangeShapeType="1"/>
              </p:cNvSpPr>
              <p:nvPr/>
            </p:nvSpPr>
            <p:spPr bwMode="auto">
              <a:xfrm>
                <a:off x="4195" y="18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4" name="Line 1294"/>
              <p:cNvSpPr>
                <a:spLocks noChangeShapeType="1"/>
              </p:cNvSpPr>
              <p:nvPr/>
            </p:nvSpPr>
            <p:spPr bwMode="auto">
              <a:xfrm>
                <a:off x="4198" y="188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5" name="Line 1295"/>
              <p:cNvSpPr>
                <a:spLocks noChangeShapeType="1"/>
              </p:cNvSpPr>
              <p:nvPr/>
            </p:nvSpPr>
            <p:spPr bwMode="auto">
              <a:xfrm>
                <a:off x="4201" y="18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6" name="Line 1296"/>
              <p:cNvSpPr>
                <a:spLocks noChangeShapeType="1"/>
              </p:cNvSpPr>
              <p:nvPr/>
            </p:nvSpPr>
            <p:spPr bwMode="auto">
              <a:xfrm>
                <a:off x="4203" y="18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7" name="Line 1297"/>
              <p:cNvSpPr>
                <a:spLocks noChangeShapeType="1"/>
              </p:cNvSpPr>
              <p:nvPr/>
            </p:nvSpPr>
            <p:spPr bwMode="auto">
              <a:xfrm>
                <a:off x="4206" y="188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8" name="Line 1298"/>
              <p:cNvSpPr>
                <a:spLocks noChangeShapeType="1"/>
              </p:cNvSpPr>
              <p:nvPr/>
            </p:nvSpPr>
            <p:spPr bwMode="auto">
              <a:xfrm>
                <a:off x="4208" y="188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9" name="Line 1299"/>
              <p:cNvSpPr>
                <a:spLocks noChangeShapeType="1"/>
              </p:cNvSpPr>
              <p:nvPr/>
            </p:nvSpPr>
            <p:spPr bwMode="auto">
              <a:xfrm>
                <a:off x="4213" y="18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0" name="Line 1300"/>
              <p:cNvSpPr>
                <a:spLocks noChangeShapeType="1"/>
              </p:cNvSpPr>
              <p:nvPr/>
            </p:nvSpPr>
            <p:spPr bwMode="auto">
              <a:xfrm>
                <a:off x="4216" y="189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" name="Line 1301"/>
              <p:cNvSpPr>
                <a:spLocks noChangeShapeType="1"/>
              </p:cNvSpPr>
              <p:nvPr/>
            </p:nvSpPr>
            <p:spPr bwMode="auto">
              <a:xfrm>
                <a:off x="4218" y="189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" name="Line 1302"/>
              <p:cNvSpPr>
                <a:spLocks noChangeShapeType="1"/>
              </p:cNvSpPr>
              <p:nvPr/>
            </p:nvSpPr>
            <p:spPr bwMode="auto">
              <a:xfrm>
                <a:off x="4221" y="18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" name="Line 1303"/>
              <p:cNvSpPr>
                <a:spLocks noChangeShapeType="1"/>
              </p:cNvSpPr>
              <p:nvPr/>
            </p:nvSpPr>
            <p:spPr bwMode="auto">
              <a:xfrm>
                <a:off x="4223" y="189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4" name="Line 1304"/>
              <p:cNvSpPr>
                <a:spLocks noChangeShapeType="1"/>
              </p:cNvSpPr>
              <p:nvPr/>
            </p:nvSpPr>
            <p:spPr bwMode="auto">
              <a:xfrm>
                <a:off x="4226" y="18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5" name="Line 1305"/>
              <p:cNvSpPr>
                <a:spLocks noChangeShapeType="1"/>
              </p:cNvSpPr>
              <p:nvPr/>
            </p:nvSpPr>
            <p:spPr bwMode="auto">
              <a:xfrm>
                <a:off x="4229" y="19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6" name="Line 1306"/>
              <p:cNvSpPr>
                <a:spLocks noChangeShapeType="1"/>
              </p:cNvSpPr>
              <p:nvPr/>
            </p:nvSpPr>
            <p:spPr bwMode="auto">
              <a:xfrm>
                <a:off x="4231" y="190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7" name="Freeform 1307"/>
              <p:cNvSpPr>
                <a:spLocks/>
              </p:cNvSpPr>
              <p:nvPr/>
            </p:nvSpPr>
            <p:spPr bwMode="auto">
              <a:xfrm>
                <a:off x="4234" y="1903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" name="Line 1308"/>
              <p:cNvSpPr>
                <a:spLocks noChangeShapeType="1"/>
              </p:cNvSpPr>
              <p:nvPr/>
            </p:nvSpPr>
            <p:spPr bwMode="auto">
              <a:xfrm>
                <a:off x="4287" y="19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" name="Line 1309"/>
              <p:cNvSpPr>
                <a:spLocks noChangeShapeType="1"/>
              </p:cNvSpPr>
              <p:nvPr/>
            </p:nvSpPr>
            <p:spPr bwMode="auto">
              <a:xfrm>
                <a:off x="4287" y="19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" name="Line 1310"/>
              <p:cNvSpPr>
                <a:spLocks noChangeShapeType="1"/>
              </p:cNvSpPr>
              <p:nvPr/>
            </p:nvSpPr>
            <p:spPr bwMode="auto">
              <a:xfrm>
                <a:off x="4290" y="194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" name="Line 1311"/>
              <p:cNvSpPr>
                <a:spLocks noChangeShapeType="1"/>
              </p:cNvSpPr>
              <p:nvPr/>
            </p:nvSpPr>
            <p:spPr bwMode="auto">
              <a:xfrm>
                <a:off x="4292" y="19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" name="Line 1312"/>
              <p:cNvSpPr>
                <a:spLocks noChangeShapeType="1"/>
              </p:cNvSpPr>
              <p:nvPr/>
            </p:nvSpPr>
            <p:spPr bwMode="auto">
              <a:xfrm>
                <a:off x="4295" y="19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" name="Line 1313"/>
              <p:cNvSpPr>
                <a:spLocks noChangeShapeType="1"/>
              </p:cNvSpPr>
              <p:nvPr/>
            </p:nvSpPr>
            <p:spPr bwMode="auto">
              <a:xfrm>
                <a:off x="4297" y="19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" name="Line 1314"/>
              <p:cNvSpPr>
                <a:spLocks noChangeShapeType="1"/>
              </p:cNvSpPr>
              <p:nvPr/>
            </p:nvSpPr>
            <p:spPr bwMode="auto">
              <a:xfrm>
                <a:off x="4300" y="19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" name="Line 1315"/>
              <p:cNvSpPr>
                <a:spLocks noChangeShapeType="1"/>
              </p:cNvSpPr>
              <p:nvPr/>
            </p:nvSpPr>
            <p:spPr bwMode="auto">
              <a:xfrm>
                <a:off x="4302" y="194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" name="Line 1316"/>
              <p:cNvSpPr>
                <a:spLocks noChangeShapeType="1"/>
              </p:cNvSpPr>
              <p:nvPr/>
            </p:nvSpPr>
            <p:spPr bwMode="auto">
              <a:xfrm>
                <a:off x="4305" y="19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" name="Line 1317"/>
              <p:cNvSpPr>
                <a:spLocks noChangeShapeType="1"/>
              </p:cNvSpPr>
              <p:nvPr/>
            </p:nvSpPr>
            <p:spPr bwMode="auto">
              <a:xfrm>
                <a:off x="4307" y="195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" name="Line 1318"/>
              <p:cNvSpPr>
                <a:spLocks noChangeShapeType="1"/>
              </p:cNvSpPr>
              <p:nvPr/>
            </p:nvSpPr>
            <p:spPr bwMode="auto">
              <a:xfrm>
                <a:off x="4310" y="195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" name="Line 1319"/>
              <p:cNvSpPr>
                <a:spLocks noChangeShapeType="1"/>
              </p:cNvSpPr>
              <p:nvPr/>
            </p:nvSpPr>
            <p:spPr bwMode="auto">
              <a:xfrm>
                <a:off x="4312" y="195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" name="Line 1320"/>
              <p:cNvSpPr>
                <a:spLocks noChangeShapeType="1"/>
              </p:cNvSpPr>
              <p:nvPr/>
            </p:nvSpPr>
            <p:spPr bwMode="auto">
              <a:xfrm>
                <a:off x="4315" y="195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" name="Line 1321"/>
              <p:cNvSpPr>
                <a:spLocks noChangeShapeType="1"/>
              </p:cNvSpPr>
              <p:nvPr/>
            </p:nvSpPr>
            <p:spPr bwMode="auto">
              <a:xfrm>
                <a:off x="4318" y="196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" name="Line 1322"/>
              <p:cNvSpPr>
                <a:spLocks noChangeShapeType="1"/>
              </p:cNvSpPr>
              <p:nvPr/>
            </p:nvSpPr>
            <p:spPr bwMode="auto">
              <a:xfrm>
                <a:off x="4320" y="196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" name="Line 1323"/>
              <p:cNvSpPr>
                <a:spLocks noChangeShapeType="1"/>
              </p:cNvSpPr>
              <p:nvPr/>
            </p:nvSpPr>
            <p:spPr bwMode="auto">
              <a:xfrm>
                <a:off x="4323" y="19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" name="Line 1324"/>
              <p:cNvSpPr>
                <a:spLocks noChangeShapeType="1"/>
              </p:cNvSpPr>
              <p:nvPr/>
            </p:nvSpPr>
            <p:spPr bwMode="auto">
              <a:xfrm>
                <a:off x="4325" y="19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" name="Freeform 1325"/>
              <p:cNvSpPr>
                <a:spLocks/>
              </p:cNvSpPr>
              <p:nvPr/>
            </p:nvSpPr>
            <p:spPr bwMode="auto">
              <a:xfrm>
                <a:off x="4328" y="1967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" name="Line 1326"/>
              <p:cNvSpPr>
                <a:spLocks noChangeShapeType="1"/>
              </p:cNvSpPr>
              <p:nvPr/>
            </p:nvSpPr>
            <p:spPr bwMode="auto">
              <a:xfrm>
                <a:off x="4381" y="200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7" name="Line 1327"/>
              <p:cNvSpPr>
                <a:spLocks noChangeShapeType="1"/>
              </p:cNvSpPr>
              <p:nvPr/>
            </p:nvSpPr>
            <p:spPr bwMode="auto">
              <a:xfrm>
                <a:off x="4384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8" name="Line 1328"/>
              <p:cNvSpPr>
                <a:spLocks noChangeShapeType="1"/>
              </p:cNvSpPr>
              <p:nvPr/>
            </p:nvSpPr>
            <p:spPr bwMode="auto">
              <a:xfrm>
                <a:off x="4384" y="20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9" name="Line 1329"/>
              <p:cNvSpPr>
                <a:spLocks noChangeShapeType="1"/>
              </p:cNvSpPr>
              <p:nvPr/>
            </p:nvSpPr>
            <p:spPr bwMode="auto">
              <a:xfrm>
                <a:off x="4386" y="20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0" name="Line 1330"/>
              <p:cNvSpPr>
                <a:spLocks noChangeShapeType="1"/>
              </p:cNvSpPr>
              <p:nvPr/>
            </p:nvSpPr>
            <p:spPr bwMode="auto">
              <a:xfrm>
                <a:off x="4389" y="201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1" name="Line 1331"/>
              <p:cNvSpPr>
                <a:spLocks noChangeShapeType="1"/>
              </p:cNvSpPr>
              <p:nvPr/>
            </p:nvSpPr>
            <p:spPr bwMode="auto">
              <a:xfrm>
                <a:off x="4391" y="201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2" name="Line 1332"/>
              <p:cNvSpPr>
                <a:spLocks noChangeShapeType="1"/>
              </p:cNvSpPr>
              <p:nvPr/>
            </p:nvSpPr>
            <p:spPr bwMode="auto">
              <a:xfrm>
                <a:off x="4394" y="20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" name="Line 1333"/>
              <p:cNvSpPr>
                <a:spLocks noChangeShapeType="1"/>
              </p:cNvSpPr>
              <p:nvPr/>
            </p:nvSpPr>
            <p:spPr bwMode="auto">
              <a:xfrm>
                <a:off x="4396" y="20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" name="Line 1334"/>
              <p:cNvSpPr>
                <a:spLocks noChangeShapeType="1"/>
              </p:cNvSpPr>
              <p:nvPr/>
            </p:nvSpPr>
            <p:spPr bwMode="auto">
              <a:xfrm>
                <a:off x="4399" y="201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5" name="Line 1335"/>
              <p:cNvSpPr>
                <a:spLocks noChangeShapeType="1"/>
              </p:cNvSpPr>
              <p:nvPr/>
            </p:nvSpPr>
            <p:spPr bwMode="auto">
              <a:xfrm>
                <a:off x="4401" y="20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" name="Line 1336"/>
              <p:cNvSpPr>
                <a:spLocks noChangeShapeType="1"/>
              </p:cNvSpPr>
              <p:nvPr/>
            </p:nvSpPr>
            <p:spPr bwMode="auto">
              <a:xfrm>
                <a:off x="4404" y="20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7" name="Line 1337"/>
              <p:cNvSpPr>
                <a:spLocks noChangeShapeType="1"/>
              </p:cNvSpPr>
              <p:nvPr/>
            </p:nvSpPr>
            <p:spPr bwMode="auto">
              <a:xfrm>
                <a:off x="4406" y="20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8" name="Line 1338"/>
              <p:cNvSpPr>
                <a:spLocks noChangeShapeType="1"/>
              </p:cNvSpPr>
              <p:nvPr/>
            </p:nvSpPr>
            <p:spPr bwMode="auto">
              <a:xfrm>
                <a:off x="4409" y="20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9" name="Line 1339"/>
              <p:cNvSpPr>
                <a:spLocks noChangeShapeType="1"/>
              </p:cNvSpPr>
              <p:nvPr/>
            </p:nvSpPr>
            <p:spPr bwMode="auto">
              <a:xfrm>
                <a:off x="4412" y="20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0" name="Line 1340"/>
              <p:cNvSpPr>
                <a:spLocks noChangeShapeType="1"/>
              </p:cNvSpPr>
              <p:nvPr/>
            </p:nvSpPr>
            <p:spPr bwMode="auto">
              <a:xfrm>
                <a:off x="4412" y="202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1" name="Line 1341"/>
              <p:cNvSpPr>
                <a:spLocks noChangeShapeType="1"/>
              </p:cNvSpPr>
              <p:nvPr/>
            </p:nvSpPr>
            <p:spPr bwMode="auto">
              <a:xfrm>
                <a:off x="4414" y="20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2" name="Line 1342"/>
              <p:cNvSpPr>
                <a:spLocks noChangeShapeType="1"/>
              </p:cNvSpPr>
              <p:nvPr/>
            </p:nvSpPr>
            <p:spPr bwMode="auto">
              <a:xfrm>
                <a:off x="4417" y="20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3" name="Line 1343"/>
              <p:cNvSpPr>
                <a:spLocks noChangeShapeType="1"/>
              </p:cNvSpPr>
              <p:nvPr/>
            </p:nvSpPr>
            <p:spPr bwMode="auto">
              <a:xfrm>
                <a:off x="4419" y="203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" name="Freeform 1344"/>
              <p:cNvSpPr>
                <a:spLocks/>
              </p:cNvSpPr>
              <p:nvPr/>
            </p:nvSpPr>
            <p:spPr bwMode="auto">
              <a:xfrm>
                <a:off x="4422" y="2035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" name="Line 1345"/>
              <p:cNvSpPr>
                <a:spLocks noChangeShapeType="1"/>
              </p:cNvSpPr>
              <p:nvPr/>
            </p:nvSpPr>
            <p:spPr bwMode="auto">
              <a:xfrm>
                <a:off x="4473" y="20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" name="Line 1346"/>
              <p:cNvSpPr>
                <a:spLocks noChangeShapeType="1"/>
              </p:cNvSpPr>
              <p:nvPr/>
            </p:nvSpPr>
            <p:spPr bwMode="auto">
              <a:xfrm>
                <a:off x="4473" y="207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7" name="Line 1347"/>
              <p:cNvSpPr>
                <a:spLocks noChangeShapeType="1"/>
              </p:cNvSpPr>
              <p:nvPr/>
            </p:nvSpPr>
            <p:spPr bwMode="auto">
              <a:xfrm>
                <a:off x="4475" y="20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8" name="Line 1348"/>
              <p:cNvSpPr>
                <a:spLocks noChangeShapeType="1"/>
              </p:cNvSpPr>
              <p:nvPr/>
            </p:nvSpPr>
            <p:spPr bwMode="auto">
              <a:xfrm>
                <a:off x="4478" y="20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9" name="Line 1349"/>
              <p:cNvSpPr>
                <a:spLocks noChangeShapeType="1"/>
              </p:cNvSpPr>
              <p:nvPr/>
            </p:nvSpPr>
            <p:spPr bwMode="auto">
              <a:xfrm>
                <a:off x="4478" y="20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0" name="Line 1350"/>
              <p:cNvSpPr>
                <a:spLocks noChangeShapeType="1"/>
              </p:cNvSpPr>
              <p:nvPr/>
            </p:nvSpPr>
            <p:spPr bwMode="auto">
              <a:xfrm>
                <a:off x="4480" y="20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1" name="Line 1351"/>
              <p:cNvSpPr>
                <a:spLocks noChangeShapeType="1"/>
              </p:cNvSpPr>
              <p:nvPr/>
            </p:nvSpPr>
            <p:spPr bwMode="auto">
              <a:xfrm>
                <a:off x="4483" y="208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2" name="Line 1352"/>
              <p:cNvSpPr>
                <a:spLocks noChangeShapeType="1"/>
              </p:cNvSpPr>
              <p:nvPr/>
            </p:nvSpPr>
            <p:spPr bwMode="auto">
              <a:xfrm>
                <a:off x="4485" y="208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3" name="Line 1353"/>
              <p:cNvSpPr>
                <a:spLocks noChangeShapeType="1"/>
              </p:cNvSpPr>
              <p:nvPr/>
            </p:nvSpPr>
            <p:spPr bwMode="auto">
              <a:xfrm>
                <a:off x="4488" y="208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" name="Line 1354"/>
              <p:cNvSpPr>
                <a:spLocks noChangeShapeType="1"/>
              </p:cNvSpPr>
              <p:nvPr/>
            </p:nvSpPr>
            <p:spPr bwMode="auto">
              <a:xfrm>
                <a:off x="4490" y="20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" name="Line 1355"/>
              <p:cNvSpPr>
                <a:spLocks noChangeShapeType="1"/>
              </p:cNvSpPr>
              <p:nvPr/>
            </p:nvSpPr>
            <p:spPr bwMode="auto">
              <a:xfrm>
                <a:off x="4490" y="20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" name="Line 1356"/>
              <p:cNvSpPr>
                <a:spLocks noChangeShapeType="1"/>
              </p:cNvSpPr>
              <p:nvPr/>
            </p:nvSpPr>
            <p:spPr bwMode="auto">
              <a:xfrm>
                <a:off x="4493" y="209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" name="Line 1357"/>
              <p:cNvSpPr>
                <a:spLocks noChangeShapeType="1"/>
              </p:cNvSpPr>
              <p:nvPr/>
            </p:nvSpPr>
            <p:spPr bwMode="auto">
              <a:xfrm>
                <a:off x="4495" y="20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" name="Line 1358"/>
              <p:cNvSpPr>
                <a:spLocks noChangeShapeType="1"/>
              </p:cNvSpPr>
              <p:nvPr/>
            </p:nvSpPr>
            <p:spPr bwMode="auto">
              <a:xfrm>
                <a:off x="4498" y="20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" name="Line 1359"/>
              <p:cNvSpPr>
                <a:spLocks noChangeShapeType="1"/>
              </p:cNvSpPr>
              <p:nvPr/>
            </p:nvSpPr>
            <p:spPr bwMode="auto">
              <a:xfrm>
                <a:off x="4501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" name="Line 1360"/>
              <p:cNvSpPr>
                <a:spLocks noChangeShapeType="1"/>
              </p:cNvSpPr>
              <p:nvPr/>
            </p:nvSpPr>
            <p:spPr bwMode="auto">
              <a:xfrm>
                <a:off x="4501" y="20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" name="Line 1361"/>
              <p:cNvSpPr>
                <a:spLocks noChangeShapeType="1"/>
              </p:cNvSpPr>
              <p:nvPr/>
            </p:nvSpPr>
            <p:spPr bwMode="auto">
              <a:xfrm>
                <a:off x="4503" y="210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" name="Line 1362"/>
              <p:cNvSpPr>
                <a:spLocks noChangeShapeType="1"/>
              </p:cNvSpPr>
              <p:nvPr/>
            </p:nvSpPr>
            <p:spPr bwMode="auto">
              <a:xfrm>
                <a:off x="4506" y="210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" name="Line 1363"/>
              <p:cNvSpPr>
                <a:spLocks noChangeShapeType="1"/>
              </p:cNvSpPr>
              <p:nvPr/>
            </p:nvSpPr>
            <p:spPr bwMode="auto">
              <a:xfrm>
                <a:off x="4508" y="210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" name="Line 1364"/>
              <p:cNvSpPr>
                <a:spLocks noChangeShapeType="1"/>
              </p:cNvSpPr>
              <p:nvPr/>
            </p:nvSpPr>
            <p:spPr bwMode="auto">
              <a:xfrm>
                <a:off x="4511" y="21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" name="Freeform 1365"/>
              <p:cNvSpPr>
                <a:spLocks/>
              </p:cNvSpPr>
              <p:nvPr/>
            </p:nvSpPr>
            <p:spPr bwMode="auto">
              <a:xfrm>
                <a:off x="4511" y="2109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" name="Line 1366"/>
              <p:cNvSpPr>
                <a:spLocks noChangeShapeType="1"/>
              </p:cNvSpPr>
              <p:nvPr/>
            </p:nvSpPr>
            <p:spPr bwMode="auto">
              <a:xfrm>
                <a:off x="4559" y="21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" name="Line 1367"/>
              <p:cNvSpPr>
                <a:spLocks noChangeShapeType="1"/>
              </p:cNvSpPr>
              <p:nvPr/>
            </p:nvSpPr>
            <p:spPr bwMode="auto">
              <a:xfrm>
                <a:off x="4559" y="21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" name="Line 1368"/>
              <p:cNvSpPr>
                <a:spLocks noChangeShapeType="1"/>
              </p:cNvSpPr>
              <p:nvPr/>
            </p:nvSpPr>
            <p:spPr bwMode="auto">
              <a:xfrm>
                <a:off x="4562" y="215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" name="Line 1369"/>
              <p:cNvSpPr>
                <a:spLocks noChangeShapeType="1"/>
              </p:cNvSpPr>
              <p:nvPr/>
            </p:nvSpPr>
            <p:spPr bwMode="auto">
              <a:xfrm>
                <a:off x="4564" y="215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" name="Line 1370"/>
              <p:cNvSpPr>
                <a:spLocks noChangeShapeType="1"/>
              </p:cNvSpPr>
              <p:nvPr/>
            </p:nvSpPr>
            <p:spPr bwMode="auto">
              <a:xfrm>
                <a:off x="4567" y="21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" name="Line 1371"/>
              <p:cNvSpPr>
                <a:spLocks noChangeShapeType="1"/>
              </p:cNvSpPr>
              <p:nvPr/>
            </p:nvSpPr>
            <p:spPr bwMode="auto">
              <a:xfrm>
                <a:off x="4567" y="216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2" name="Line 1372"/>
              <p:cNvSpPr>
                <a:spLocks noChangeShapeType="1"/>
              </p:cNvSpPr>
              <p:nvPr/>
            </p:nvSpPr>
            <p:spPr bwMode="auto">
              <a:xfrm>
                <a:off x="4569" y="216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3" name="Line 1373"/>
              <p:cNvSpPr>
                <a:spLocks noChangeShapeType="1"/>
              </p:cNvSpPr>
              <p:nvPr/>
            </p:nvSpPr>
            <p:spPr bwMode="auto">
              <a:xfrm>
                <a:off x="4572" y="21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4" name="Line 1374"/>
              <p:cNvSpPr>
                <a:spLocks noChangeShapeType="1"/>
              </p:cNvSpPr>
              <p:nvPr/>
            </p:nvSpPr>
            <p:spPr bwMode="auto">
              <a:xfrm>
                <a:off x="4572" y="21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5" name="Line 1375"/>
              <p:cNvSpPr>
                <a:spLocks noChangeShapeType="1"/>
              </p:cNvSpPr>
              <p:nvPr/>
            </p:nvSpPr>
            <p:spPr bwMode="auto">
              <a:xfrm>
                <a:off x="4574" y="216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" name="Line 1376"/>
              <p:cNvSpPr>
                <a:spLocks noChangeShapeType="1"/>
              </p:cNvSpPr>
              <p:nvPr/>
            </p:nvSpPr>
            <p:spPr bwMode="auto">
              <a:xfrm>
                <a:off x="4577" y="21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" name="Line 1377"/>
              <p:cNvSpPr>
                <a:spLocks noChangeShapeType="1"/>
              </p:cNvSpPr>
              <p:nvPr/>
            </p:nvSpPr>
            <p:spPr bwMode="auto">
              <a:xfrm>
                <a:off x="4577" y="217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8" name="Line 1378"/>
              <p:cNvSpPr>
                <a:spLocks noChangeShapeType="1"/>
              </p:cNvSpPr>
              <p:nvPr/>
            </p:nvSpPr>
            <p:spPr bwMode="auto">
              <a:xfrm>
                <a:off x="4579" y="21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9" name="Line 1379"/>
              <p:cNvSpPr>
                <a:spLocks noChangeShapeType="1"/>
              </p:cNvSpPr>
              <p:nvPr/>
            </p:nvSpPr>
            <p:spPr bwMode="auto">
              <a:xfrm>
                <a:off x="4582" y="21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0" name="Line 1380"/>
              <p:cNvSpPr>
                <a:spLocks noChangeShapeType="1"/>
              </p:cNvSpPr>
              <p:nvPr/>
            </p:nvSpPr>
            <p:spPr bwMode="auto">
              <a:xfrm>
                <a:off x="4584" y="21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1" name="Line 1381"/>
              <p:cNvSpPr>
                <a:spLocks noChangeShapeType="1"/>
              </p:cNvSpPr>
              <p:nvPr/>
            </p:nvSpPr>
            <p:spPr bwMode="auto">
              <a:xfrm>
                <a:off x="4584" y="21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2" name="Line 1382"/>
              <p:cNvSpPr>
                <a:spLocks noChangeShapeType="1"/>
              </p:cNvSpPr>
              <p:nvPr/>
            </p:nvSpPr>
            <p:spPr bwMode="auto">
              <a:xfrm>
                <a:off x="4587" y="217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3" name="Line 1383"/>
              <p:cNvSpPr>
                <a:spLocks noChangeShapeType="1"/>
              </p:cNvSpPr>
              <p:nvPr/>
            </p:nvSpPr>
            <p:spPr bwMode="auto">
              <a:xfrm>
                <a:off x="4590" y="21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4" name="Line 1384"/>
              <p:cNvSpPr>
                <a:spLocks noChangeShapeType="1"/>
              </p:cNvSpPr>
              <p:nvPr/>
            </p:nvSpPr>
            <p:spPr bwMode="auto">
              <a:xfrm>
                <a:off x="4590" y="21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5" name="Line 1385"/>
              <p:cNvSpPr>
                <a:spLocks noChangeShapeType="1"/>
              </p:cNvSpPr>
              <p:nvPr/>
            </p:nvSpPr>
            <p:spPr bwMode="auto">
              <a:xfrm>
                <a:off x="4592" y="21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6" name="Line 1386"/>
              <p:cNvSpPr>
                <a:spLocks noChangeShapeType="1"/>
              </p:cNvSpPr>
              <p:nvPr/>
            </p:nvSpPr>
            <p:spPr bwMode="auto">
              <a:xfrm>
                <a:off x="4595" y="21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" name="Line 1387"/>
              <p:cNvSpPr>
                <a:spLocks noChangeShapeType="1"/>
              </p:cNvSpPr>
              <p:nvPr/>
            </p:nvSpPr>
            <p:spPr bwMode="auto">
              <a:xfrm>
                <a:off x="4595" y="218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" name="Freeform 1388"/>
              <p:cNvSpPr>
                <a:spLocks/>
              </p:cNvSpPr>
              <p:nvPr/>
            </p:nvSpPr>
            <p:spPr bwMode="auto">
              <a:xfrm>
                <a:off x="4597" y="218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9" name="Line 1389"/>
              <p:cNvSpPr>
                <a:spLocks noChangeShapeType="1"/>
              </p:cNvSpPr>
              <p:nvPr/>
            </p:nvSpPr>
            <p:spPr bwMode="auto">
              <a:xfrm>
                <a:off x="4640" y="22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0" name="Line 1390"/>
              <p:cNvSpPr>
                <a:spLocks noChangeShapeType="1"/>
              </p:cNvSpPr>
              <p:nvPr/>
            </p:nvSpPr>
            <p:spPr bwMode="auto">
              <a:xfrm>
                <a:off x="4640" y="223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1" name="Line 1391"/>
              <p:cNvSpPr>
                <a:spLocks noChangeShapeType="1"/>
              </p:cNvSpPr>
              <p:nvPr/>
            </p:nvSpPr>
            <p:spPr bwMode="auto">
              <a:xfrm>
                <a:off x="4643" y="223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" name="Line 1392"/>
              <p:cNvSpPr>
                <a:spLocks noChangeShapeType="1"/>
              </p:cNvSpPr>
              <p:nvPr/>
            </p:nvSpPr>
            <p:spPr bwMode="auto">
              <a:xfrm>
                <a:off x="4645" y="22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" name="Line 1393"/>
              <p:cNvSpPr>
                <a:spLocks noChangeShapeType="1"/>
              </p:cNvSpPr>
              <p:nvPr/>
            </p:nvSpPr>
            <p:spPr bwMode="auto">
              <a:xfrm>
                <a:off x="4645" y="22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4" name="Line 1394"/>
              <p:cNvSpPr>
                <a:spLocks noChangeShapeType="1"/>
              </p:cNvSpPr>
              <p:nvPr/>
            </p:nvSpPr>
            <p:spPr bwMode="auto">
              <a:xfrm>
                <a:off x="4648" y="22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5" name="Line 1395"/>
              <p:cNvSpPr>
                <a:spLocks noChangeShapeType="1"/>
              </p:cNvSpPr>
              <p:nvPr/>
            </p:nvSpPr>
            <p:spPr bwMode="auto">
              <a:xfrm>
                <a:off x="4648" y="224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6" name="Line 1396"/>
              <p:cNvSpPr>
                <a:spLocks noChangeShapeType="1"/>
              </p:cNvSpPr>
              <p:nvPr/>
            </p:nvSpPr>
            <p:spPr bwMode="auto">
              <a:xfrm>
                <a:off x="4651" y="22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7" name="Line 1397"/>
              <p:cNvSpPr>
                <a:spLocks noChangeShapeType="1"/>
              </p:cNvSpPr>
              <p:nvPr/>
            </p:nvSpPr>
            <p:spPr bwMode="auto">
              <a:xfrm>
                <a:off x="4653" y="224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8" name="Line 1398"/>
              <p:cNvSpPr>
                <a:spLocks noChangeShapeType="1"/>
              </p:cNvSpPr>
              <p:nvPr/>
            </p:nvSpPr>
            <p:spPr bwMode="auto">
              <a:xfrm>
                <a:off x="4653" y="22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" name="Line 1399"/>
              <p:cNvSpPr>
                <a:spLocks noChangeShapeType="1"/>
              </p:cNvSpPr>
              <p:nvPr/>
            </p:nvSpPr>
            <p:spPr bwMode="auto">
              <a:xfrm>
                <a:off x="4656" y="22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" name="Line 1400"/>
              <p:cNvSpPr>
                <a:spLocks noChangeShapeType="1"/>
              </p:cNvSpPr>
              <p:nvPr/>
            </p:nvSpPr>
            <p:spPr bwMode="auto">
              <a:xfrm>
                <a:off x="4656" y="225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" name="Line 1401"/>
              <p:cNvSpPr>
                <a:spLocks noChangeShapeType="1"/>
              </p:cNvSpPr>
              <p:nvPr/>
            </p:nvSpPr>
            <p:spPr bwMode="auto">
              <a:xfrm>
                <a:off x="4658" y="225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" name="Line 1402"/>
              <p:cNvSpPr>
                <a:spLocks noChangeShapeType="1"/>
              </p:cNvSpPr>
              <p:nvPr/>
            </p:nvSpPr>
            <p:spPr bwMode="auto">
              <a:xfrm>
                <a:off x="4661" y="22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" name="Line 1403"/>
              <p:cNvSpPr>
                <a:spLocks noChangeShapeType="1"/>
              </p:cNvSpPr>
              <p:nvPr/>
            </p:nvSpPr>
            <p:spPr bwMode="auto">
              <a:xfrm>
                <a:off x="4661" y="225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" name="Line 1404"/>
              <p:cNvSpPr>
                <a:spLocks noChangeShapeType="1"/>
              </p:cNvSpPr>
              <p:nvPr/>
            </p:nvSpPr>
            <p:spPr bwMode="auto">
              <a:xfrm>
                <a:off x="4663" y="22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" name="Line 1405"/>
              <p:cNvSpPr>
                <a:spLocks noChangeShapeType="1"/>
              </p:cNvSpPr>
              <p:nvPr/>
            </p:nvSpPr>
            <p:spPr bwMode="auto">
              <a:xfrm>
                <a:off x="4663" y="2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" name="Line 1406"/>
              <p:cNvSpPr>
                <a:spLocks noChangeShapeType="1"/>
              </p:cNvSpPr>
              <p:nvPr/>
            </p:nvSpPr>
            <p:spPr bwMode="auto">
              <a:xfrm>
                <a:off x="4666" y="22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" name="Line 1407"/>
              <p:cNvSpPr>
                <a:spLocks noChangeShapeType="1"/>
              </p:cNvSpPr>
              <p:nvPr/>
            </p:nvSpPr>
            <p:spPr bwMode="auto">
              <a:xfrm>
                <a:off x="4666" y="2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" name="Line 1408"/>
              <p:cNvSpPr>
                <a:spLocks noChangeShapeType="1"/>
              </p:cNvSpPr>
              <p:nvPr/>
            </p:nvSpPr>
            <p:spPr bwMode="auto">
              <a:xfrm>
                <a:off x="4668" y="22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" name="Line 1409"/>
              <p:cNvSpPr>
                <a:spLocks noChangeShapeType="1"/>
              </p:cNvSpPr>
              <p:nvPr/>
            </p:nvSpPr>
            <p:spPr bwMode="auto">
              <a:xfrm>
                <a:off x="4671" y="22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" name="Group 1410"/>
            <p:cNvGrpSpPr>
              <a:grpSpLocks/>
            </p:cNvGrpSpPr>
            <p:nvPr/>
          </p:nvGrpSpPr>
          <p:grpSpPr bwMode="auto">
            <a:xfrm>
              <a:off x="4671" y="2267"/>
              <a:ext cx="275" cy="697"/>
              <a:chOff x="4671" y="2267"/>
              <a:chExt cx="275" cy="697"/>
            </a:xfrm>
          </p:grpSpPr>
          <p:sp>
            <p:nvSpPr>
              <p:cNvPr id="1650" name="Line 1411"/>
              <p:cNvSpPr>
                <a:spLocks noChangeShapeType="1"/>
              </p:cNvSpPr>
              <p:nvPr/>
            </p:nvSpPr>
            <p:spPr bwMode="auto">
              <a:xfrm>
                <a:off x="4671" y="226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1" name="Line 1412"/>
              <p:cNvSpPr>
                <a:spLocks noChangeShapeType="1"/>
              </p:cNvSpPr>
              <p:nvPr/>
            </p:nvSpPr>
            <p:spPr bwMode="auto">
              <a:xfrm>
                <a:off x="4673" y="22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2" name="Line 1413"/>
              <p:cNvSpPr>
                <a:spLocks noChangeShapeType="1"/>
              </p:cNvSpPr>
              <p:nvPr/>
            </p:nvSpPr>
            <p:spPr bwMode="auto">
              <a:xfrm>
                <a:off x="4673" y="227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3" name="Freeform 1414"/>
              <p:cNvSpPr>
                <a:spLocks/>
              </p:cNvSpPr>
              <p:nvPr/>
            </p:nvSpPr>
            <p:spPr bwMode="auto">
              <a:xfrm>
                <a:off x="4676" y="227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4" name="Line 1415"/>
              <p:cNvSpPr>
                <a:spLocks noChangeShapeType="1"/>
              </p:cNvSpPr>
              <p:nvPr/>
            </p:nvSpPr>
            <p:spPr bwMode="auto">
              <a:xfrm>
                <a:off x="4714" y="23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5" name="Line 1416"/>
              <p:cNvSpPr>
                <a:spLocks noChangeShapeType="1"/>
              </p:cNvSpPr>
              <p:nvPr/>
            </p:nvSpPr>
            <p:spPr bwMode="auto">
              <a:xfrm>
                <a:off x="4714" y="23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6" name="Line 1417"/>
              <p:cNvSpPr>
                <a:spLocks noChangeShapeType="1"/>
              </p:cNvSpPr>
              <p:nvPr/>
            </p:nvSpPr>
            <p:spPr bwMode="auto">
              <a:xfrm>
                <a:off x="4714" y="23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7" name="Line 1418"/>
              <p:cNvSpPr>
                <a:spLocks noChangeShapeType="1"/>
              </p:cNvSpPr>
              <p:nvPr/>
            </p:nvSpPr>
            <p:spPr bwMode="auto">
              <a:xfrm>
                <a:off x="4717" y="232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8" name="Line 1419"/>
              <p:cNvSpPr>
                <a:spLocks noChangeShapeType="1"/>
              </p:cNvSpPr>
              <p:nvPr/>
            </p:nvSpPr>
            <p:spPr bwMode="auto">
              <a:xfrm>
                <a:off x="4719" y="23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9" name="Line 1420"/>
              <p:cNvSpPr>
                <a:spLocks noChangeShapeType="1"/>
              </p:cNvSpPr>
              <p:nvPr/>
            </p:nvSpPr>
            <p:spPr bwMode="auto">
              <a:xfrm>
                <a:off x="4719" y="23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" name="Line 1421"/>
              <p:cNvSpPr>
                <a:spLocks noChangeShapeType="1"/>
              </p:cNvSpPr>
              <p:nvPr/>
            </p:nvSpPr>
            <p:spPr bwMode="auto">
              <a:xfrm>
                <a:off x="4722" y="23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1" name="Line 1422"/>
              <p:cNvSpPr>
                <a:spLocks noChangeShapeType="1"/>
              </p:cNvSpPr>
              <p:nvPr/>
            </p:nvSpPr>
            <p:spPr bwMode="auto">
              <a:xfrm>
                <a:off x="4722" y="23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2" name="Line 1423"/>
              <p:cNvSpPr>
                <a:spLocks noChangeShapeType="1"/>
              </p:cNvSpPr>
              <p:nvPr/>
            </p:nvSpPr>
            <p:spPr bwMode="auto">
              <a:xfrm>
                <a:off x="4722" y="233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3" name="Line 1424"/>
              <p:cNvSpPr>
                <a:spLocks noChangeShapeType="1"/>
              </p:cNvSpPr>
              <p:nvPr/>
            </p:nvSpPr>
            <p:spPr bwMode="auto">
              <a:xfrm>
                <a:off x="4724" y="23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4" name="Line 1425"/>
              <p:cNvSpPr>
                <a:spLocks noChangeShapeType="1"/>
              </p:cNvSpPr>
              <p:nvPr/>
            </p:nvSpPr>
            <p:spPr bwMode="auto">
              <a:xfrm>
                <a:off x="4724" y="233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5" name="Line 1426"/>
              <p:cNvSpPr>
                <a:spLocks noChangeShapeType="1"/>
              </p:cNvSpPr>
              <p:nvPr/>
            </p:nvSpPr>
            <p:spPr bwMode="auto">
              <a:xfrm>
                <a:off x="4727" y="23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6" name="Line 1427"/>
              <p:cNvSpPr>
                <a:spLocks noChangeShapeType="1"/>
              </p:cNvSpPr>
              <p:nvPr/>
            </p:nvSpPr>
            <p:spPr bwMode="auto">
              <a:xfrm>
                <a:off x="4727" y="234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7" name="Line 1428"/>
              <p:cNvSpPr>
                <a:spLocks noChangeShapeType="1"/>
              </p:cNvSpPr>
              <p:nvPr/>
            </p:nvSpPr>
            <p:spPr bwMode="auto">
              <a:xfrm>
                <a:off x="4729" y="23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8" name="Line 1429"/>
              <p:cNvSpPr>
                <a:spLocks noChangeShapeType="1"/>
              </p:cNvSpPr>
              <p:nvPr/>
            </p:nvSpPr>
            <p:spPr bwMode="auto">
              <a:xfrm>
                <a:off x="4729" y="234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" name="Line 1430"/>
              <p:cNvSpPr>
                <a:spLocks noChangeShapeType="1"/>
              </p:cNvSpPr>
              <p:nvPr/>
            </p:nvSpPr>
            <p:spPr bwMode="auto">
              <a:xfrm>
                <a:off x="4732" y="23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" name="Line 1431"/>
              <p:cNvSpPr>
                <a:spLocks noChangeShapeType="1"/>
              </p:cNvSpPr>
              <p:nvPr/>
            </p:nvSpPr>
            <p:spPr bwMode="auto">
              <a:xfrm>
                <a:off x="4732" y="234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1" name="Line 1432"/>
              <p:cNvSpPr>
                <a:spLocks noChangeShapeType="1"/>
              </p:cNvSpPr>
              <p:nvPr/>
            </p:nvSpPr>
            <p:spPr bwMode="auto">
              <a:xfrm>
                <a:off x="4734" y="23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2" name="Line 1433"/>
              <p:cNvSpPr>
                <a:spLocks noChangeShapeType="1"/>
              </p:cNvSpPr>
              <p:nvPr/>
            </p:nvSpPr>
            <p:spPr bwMode="auto">
              <a:xfrm>
                <a:off x="4734" y="23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3" name="Line 1434"/>
              <p:cNvSpPr>
                <a:spLocks noChangeShapeType="1"/>
              </p:cNvSpPr>
              <p:nvPr/>
            </p:nvSpPr>
            <p:spPr bwMode="auto">
              <a:xfrm>
                <a:off x="4737" y="23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4" name="Line 1435"/>
              <p:cNvSpPr>
                <a:spLocks noChangeShapeType="1"/>
              </p:cNvSpPr>
              <p:nvPr/>
            </p:nvSpPr>
            <p:spPr bwMode="auto">
              <a:xfrm>
                <a:off x="4737" y="235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5" name="Line 1436"/>
              <p:cNvSpPr>
                <a:spLocks noChangeShapeType="1"/>
              </p:cNvSpPr>
              <p:nvPr/>
            </p:nvSpPr>
            <p:spPr bwMode="auto">
              <a:xfrm>
                <a:off x="4739" y="23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6" name="Line 1437"/>
              <p:cNvSpPr>
                <a:spLocks noChangeShapeType="1"/>
              </p:cNvSpPr>
              <p:nvPr/>
            </p:nvSpPr>
            <p:spPr bwMode="auto">
              <a:xfrm>
                <a:off x="4739" y="23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7" name="Line 1438"/>
              <p:cNvSpPr>
                <a:spLocks noChangeShapeType="1"/>
              </p:cNvSpPr>
              <p:nvPr/>
            </p:nvSpPr>
            <p:spPr bwMode="auto">
              <a:xfrm>
                <a:off x="4739" y="235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8" name="Line 1439"/>
              <p:cNvSpPr>
                <a:spLocks noChangeShapeType="1"/>
              </p:cNvSpPr>
              <p:nvPr/>
            </p:nvSpPr>
            <p:spPr bwMode="auto">
              <a:xfrm>
                <a:off x="4742" y="23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9" name="Line 1440"/>
              <p:cNvSpPr>
                <a:spLocks noChangeShapeType="1"/>
              </p:cNvSpPr>
              <p:nvPr/>
            </p:nvSpPr>
            <p:spPr bwMode="auto">
              <a:xfrm>
                <a:off x="4742" y="236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" name="Line 1441"/>
              <p:cNvSpPr>
                <a:spLocks noChangeShapeType="1"/>
              </p:cNvSpPr>
              <p:nvPr/>
            </p:nvSpPr>
            <p:spPr bwMode="auto">
              <a:xfrm>
                <a:off x="4745" y="23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1" name="Freeform 1442"/>
              <p:cNvSpPr>
                <a:spLocks/>
              </p:cNvSpPr>
              <p:nvPr/>
            </p:nvSpPr>
            <p:spPr bwMode="auto">
              <a:xfrm>
                <a:off x="4745" y="23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2" name="Line 1443"/>
              <p:cNvSpPr>
                <a:spLocks noChangeShapeType="1"/>
              </p:cNvSpPr>
              <p:nvPr/>
            </p:nvSpPr>
            <p:spPr bwMode="auto">
              <a:xfrm>
                <a:off x="4778" y="24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3" name="Line 1444"/>
              <p:cNvSpPr>
                <a:spLocks noChangeShapeType="1"/>
              </p:cNvSpPr>
              <p:nvPr/>
            </p:nvSpPr>
            <p:spPr bwMode="auto">
              <a:xfrm>
                <a:off x="4778" y="24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4" name="Line 1445"/>
              <p:cNvSpPr>
                <a:spLocks noChangeShapeType="1"/>
              </p:cNvSpPr>
              <p:nvPr/>
            </p:nvSpPr>
            <p:spPr bwMode="auto">
              <a:xfrm>
                <a:off x="4778" y="24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5" name="Line 1446"/>
              <p:cNvSpPr>
                <a:spLocks noChangeShapeType="1"/>
              </p:cNvSpPr>
              <p:nvPr/>
            </p:nvSpPr>
            <p:spPr bwMode="auto">
              <a:xfrm>
                <a:off x="4780" y="24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6" name="Line 1447"/>
              <p:cNvSpPr>
                <a:spLocks noChangeShapeType="1"/>
              </p:cNvSpPr>
              <p:nvPr/>
            </p:nvSpPr>
            <p:spPr bwMode="auto">
              <a:xfrm>
                <a:off x="4780" y="24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7" name="Line 1448"/>
              <p:cNvSpPr>
                <a:spLocks noChangeShapeType="1"/>
              </p:cNvSpPr>
              <p:nvPr/>
            </p:nvSpPr>
            <p:spPr bwMode="auto">
              <a:xfrm>
                <a:off x="4783" y="24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8" name="Line 1449"/>
              <p:cNvSpPr>
                <a:spLocks noChangeShapeType="1"/>
              </p:cNvSpPr>
              <p:nvPr/>
            </p:nvSpPr>
            <p:spPr bwMode="auto">
              <a:xfrm>
                <a:off x="4783" y="24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9" name="Line 1450"/>
              <p:cNvSpPr>
                <a:spLocks noChangeShapeType="1"/>
              </p:cNvSpPr>
              <p:nvPr/>
            </p:nvSpPr>
            <p:spPr bwMode="auto">
              <a:xfrm>
                <a:off x="4783" y="24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0" name="Line 1451"/>
              <p:cNvSpPr>
                <a:spLocks noChangeShapeType="1"/>
              </p:cNvSpPr>
              <p:nvPr/>
            </p:nvSpPr>
            <p:spPr bwMode="auto">
              <a:xfrm>
                <a:off x="4785" y="24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1" name="Line 1452"/>
              <p:cNvSpPr>
                <a:spLocks noChangeShapeType="1"/>
              </p:cNvSpPr>
              <p:nvPr/>
            </p:nvSpPr>
            <p:spPr bwMode="auto">
              <a:xfrm>
                <a:off x="4785" y="24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2" name="Line 1453"/>
              <p:cNvSpPr>
                <a:spLocks noChangeShapeType="1"/>
              </p:cNvSpPr>
              <p:nvPr/>
            </p:nvSpPr>
            <p:spPr bwMode="auto">
              <a:xfrm>
                <a:off x="4785" y="243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3" name="Line 1454"/>
              <p:cNvSpPr>
                <a:spLocks noChangeShapeType="1"/>
              </p:cNvSpPr>
              <p:nvPr/>
            </p:nvSpPr>
            <p:spPr bwMode="auto">
              <a:xfrm>
                <a:off x="4788" y="24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4" name="Line 1455"/>
              <p:cNvSpPr>
                <a:spLocks noChangeShapeType="1"/>
              </p:cNvSpPr>
              <p:nvPr/>
            </p:nvSpPr>
            <p:spPr bwMode="auto">
              <a:xfrm>
                <a:off x="4788" y="243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5" name="Line 1456"/>
              <p:cNvSpPr>
                <a:spLocks noChangeShapeType="1"/>
              </p:cNvSpPr>
              <p:nvPr/>
            </p:nvSpPr>
            <p:spPr bwMode="auto">
              <a:xfrm>
                <a:off x="4790" y="24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6" name="Line 1457"/>
              <p:cNvSpPr>
                <a:spLocks noChangeShapeType="1"/>
              </p:cNvSpPr>
              <p:nvPr/>
            </p:nvSpPr>
            <p:spPr bwMode="auto">
              <a:xfrm>
                <a:off x="4790" y="24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7" name="Line 1458"/>
              <p:cNvSpPr>
                <a:spLocks noChangeShapeType="1"/>
              </p:cNvSpPr>
              <p:nvPr/>
            </p:nvSpPr>
            <p:spPr bwMode="auto">
              <a:xfrm>
                <a:off x="4790" y="24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8" name="Line 1459"/>
              <p:cNvSpPr>
                <a:spLocks noChangeShapeType="1"/>
              </p:cNvSpPr>
              <p:nvPr/>
            </p:nvSpPr>
            <p:spPr bwMode="auto">
              <a:xfrm>
                <a:off x="4793" y="24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9" name="Line 1460"/>
              <p:cNvSpPr>
                <a:spLocks noChangeShapeType="1"/>
              </p:cNvSpPr>
              <p:nvPr/>
            </p:nvSpPr>
            <p:spPr bwMode="auto">
              <a:xfrm>
                <a:off x="4793" y="24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0" name="Line 1461"/>
              <p:cNvSpPr>
                <a:spLocks noChangeShapeType="1"/>
              </p:cNvSpPr>
              <p:nvPr/>
            </p:nvSpPr>
            <p:spPr bwMode="auto">
              <a:xfrm>
                <a:off x="4793" y="244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1" name="Line 1462"/>
              <p:cNvSpPr>
                <a:spLocks noChangeShapeType="1"/>
              </p:cNvSpPr>
              <p:nvPr/>
            </p:nvSpPr>
            <p:spPr bwMode="auto">
              <a:xfrm>
                <a:off x="4795" y="24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2" name="Line 1463"/>
              <p:cNvSpPr>
                <a:spLocks noChangeShapeType="1"/>
              </p:cNvSpPr>
              <p:nvPr/>
            </p:nvSpPr>
            <p:spPr bwMode="auto">
              <a:xfrm>
                <a:off x="4795" y="24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3" name="Line 1464"/>
              <p:cNvSpPr>
                <a:spLocks noChangeShapeType="1"/>
              </p:cNvSpPr>
              <p:nvPr/>
            </p:nvSpPr>
            <p:spPr bwMode="auto">
              <a:xfrm>
                <a:off x="4795" y="24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4" name="Line 1465"/>
              <p:cNvSpPr>
                <a:spLocks noChangeShapeType="1"/>
              </p:cNvSpPr>
              <p:nvPr/>
            </p:nvSpPr>
            <p:spPr bwMode="auto">
              <a:xfrm>
                <a:off x="4798" y="24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5" name="Line 1466"/>
              <p:cNvSpPr>
                <a:spLocks noChangeShapeType="1"/>
              </p:cNvSpPr>
              <p:nvPr/>
            </p:nvSpPr>
            <p:spPr bwMode="auto">
              <a:xfrm>
                <a:off x="4798" y="245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6" name="Line 1467"/>
              <p:cNvSpPr>
                <a:spLocks noChangeShapeType="1"/>
              </p:cNvSpPr>
              <p:nvPr/>
            </p:nvSpPr>
            <p:spPr bwMode="auto">
              <a:xfrm>
                <a:off x="4800" y="24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7" name="Line 1468"/>
              <p:cNvSpPr>
                <a:spLocks noChangeShapeType="1"/>
              </p:cNvSpPr>
              <p:nvPr/>
            </p:nvSpPr>
            <p:spPr bwMode="auto">
              <a:xfrm>
                <a:off x="4800" y="24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8" name="Line 1469"/>
              <p:cNvSpPr>
                <a:spLocks noChangeShapeType="1"/>
              </p:cNvSpPr>
              <p:nvPr/>
            </p:nvSpPr>
            <p:spPr bwMode="auto">
              <a:xfrm>
                <a:off x="4800" y="245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9" name="Line 1470"/>
              <p:cNvSpPr>
                <a:spLocks noChangeShapeType="1"/>
              </p:cNvSpPr>
              <p:nvPr/>
            </p:nvSpPr>
            <p:spPr bwMode="auto">
              <a:xfrm>
                <a:off x="4803" y="24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0" name="Line 1471"/>
              <p:cNvSpPr>
                <a:spLocks noChangeShapeType="1"/>
              </p:cNvSpPr>
              <p:nvPr/>
            </p:nvSpPr>
            <p:spPr bwMode="auto">
              <a:xfrm>
                <a:off x="4803" y="24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1" name="Line 1472"/>
              <p:cNvSpPr>
                <a:spLocks noChangeShapeType="1"/>
              </p:cNvSpPr>
              <p:nvPr/>
            </p:nvSpPr>
            <p:spPr bwMode="auto">
              <a:xfrm>
                <a:off x="4803" y="246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2" name="Freeform 1473"/>
              <p:cNvSpPr>
                <a:spLocks/>
              </p:cNvSpPr>
              <p:nvPr/>
            </p:nvSpPr>
            <p:spPr bwMode="auto">
              <a:xfrm>
                <a:off x="4806" y="2465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3" name="Line 1474"/>
              <p:cNvSpPr>
                <a:spLocks noChangeShapeType="1"/>
              </p:cNvSpPr>
              <p:nvPr/>
            </p:nvSpPr>
            <p:spPr bwMode="auto">
              <a:xfrm>
                <a:off x="4831" y="25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4" name="Line 1475"/>
              <p:cNvSpPr>
                <a:spLocks noChangeShapeType="1"/>
              </p:cNvSpPr>
              <p:nvPr/>
            </p:nvSpPr>
            <p:spPr bwMode="auto">
              <a:xfrm>
                <a:off x="4831" y="25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5" name="Line 1476"/>
              <p:cNvSpPr>
                <a:spLocks noChangeShapeType="1"/>
              </p:cNvSpPr>
              <p:nvPr/>
            </p:nvSpPr>
            <p:spPr bwMode="auto">
              <a:xfrm>
                <a:off x="4831" y="25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6" name="Line 1477"/>
              <p:cNvSpPr>
                <a:spLocks noChangeShapeType="1"/>
              </p:cNvSpPr>
              <p:nvPr/>
            </p:nvSpPr>
            <p:spPr bwMode="auto">
              <a:xfrm>
                <a:off x="4834" y="25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7" name="Line 1478"/>
              <p:cNvSpPr>
                <a:spLocks noChangeShapeType="1"/>
              </p:cNvSpPr>
              <p:nvPr/>
            </p:nvSpPr>
            <p:spPr bwMode="auto">
              <a:xfrm>
                <a:off x="4834" y="25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8" name="Line 1479"/>
              <p:cNvSpPr>
                <a:spLocks noChangeShapeType="1"/>
              </p:cNvSpPr>
              <p:nvPr/>
            </p:nvSpPr>
            <p:spPr bwMode="auto">
              <a:xfrm>
                <a:off x="4834" y="25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9" name="Line 1480"/>
              <p:cNvSpPr>
                <a:spLocks noChangeShapeType="1"/>
              </p:cNvSpPr>
              <p:nvPr/>
            </p:nvSpPr>
            <p:spPr bwMode="auto">
              <a:xfrm>
                <a:off x="4834" y="252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0" name="Line 1481"/>
              <p:cNvSpPr>
                <a:spLocks noChangeShapeType="1"/>
              </p:cNvSpPr>
              <p:nvPr/>
            </p:nvSpPr>
            <p:spPr bwMode="auto">
              <a:xfrm>
                <a:off x="4836" y="25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1" name="Line 1482"/>
              <p:cNvSpPr>
                <a:spLocks noChangeShapeType="1"/>
              </p:cNvSpPr>
              <p:nvPr/>
            </p:nvSpPr>
            <p:spPr bwMode="auto">
              <a:xfrm>
                <a:off x="4836" y="25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2" name="Line 1483"/>
              <p:cNvSpPr>
                <a:spLocks noChangeShapeType="1"/>
              </p:cNvSpPr>
              <p:nvPr/>
            </p:nvSpPr>
            <p:spPr bwMode="auto">
              <a:xfrm>
                <a:off x="4836" y="2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3" name="Line 1484"/>
              <p:cNvSpPr>
                <a:spLocks noChangeShapeType="1"/>
              </p:cNvSpPr>
              <p:nvPr/>
            </p:nvSpPr>
            <p:spPr bwMode="auto">
              <a:xfrm>
                <a:off x="4839" y="25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4" name="Line 1485"/>
              <p:cNvSpPr>
                <a:spLocks noChangeShapeType="1"/>
              </p:cNvSpPr>
              <p:nvPr/>
            </p:nvSpPr>
            <p:spPr bwMode="auto">
              <a:xfrm>
                <a:off x="4839" y="25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5" name="Line 1486"/>
              <p:cNvSpPr>
                <a:spLocks noChangeShapeType="1"/>
              </p:cNvSpPr>
              <p:nvPr/>
            </p:nvSpPr>
            <p:spPr bwMode="auto">
              <a:xfrm>
                <a:off x="4839" y="25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6" name="Line 1487"/>
              <p:cNvSpPr>
                <a:spLocks noChangeShapeType="1"/>
              </p:cNvSpPr>
              <p:nvPr/>
            </p:nvSpPr>
            <p:spPr bwMode="auto">
              <a:xfrm>
                <a:off x="4839" y="253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7" name="Line 1488"/>
              <p:cNvSpPr>
                <a:spLocks noChangeShapeType="1"/>
              </p:cNvSpPr>
              <p:nvPr/>
            </p:nvSpPr>
            <p:spPr bwMode="auto">
              <a:xfrm>
                <a:off x="4841" y="25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8" name="Line 1489"/>
              <p:cNvSpPr>
                <a:spLocks noChangeShapeType="1"/>
              </p:cNvSpPr>
              <p:nvPr/>
            </p:nvSpPr>
            <p:spPr bwMode="auto">
              <a:xfrm>
                <a:off x="4841" y="25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9" name="Line 1490"/>
              <p:cNvSpPr>
                <a:spLocks noChangeShapeType="1"/>
              </p:cNvSpPr>
              <p:nvPr/>
            </p:nvSpPr>
            <p:spPr bwMode="auto">
              <a:xfrm>
                <a:off x="4841" y="254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0" name="Line 1491"/>
              <p:cNvSpPr>
                <a:spLocks noChangeShapeType="1"/>
              </p:cNvSpPr>
              <p:nvPr/>
            </p:nvSpPr>
            <p:spPr bwMode="auto">
              <a:xfrm>
                <a:off x="4841" y="254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" name="Line 1492"/>
              <p:cNvSpPr>
                <a:spLocks noChangeShapeType="1"/>
              </p:cNvSpPr>
              <p:nvPr/>
            </p:nvSpPr>
            <p:spPr bwMode="auto">
              <a:xfrm>
                <a:off x="4844" y="25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" name="Line 1493"/>
              <p:cNvSpPr>
                <a:spLocks noChangeShapeType="1"/>
              </p:cNvSpPr>
              <p:nvPr/>
            </p:nvSpPr>
            <p:spPr bwMode="auto">
              <a:xfrm>
                <a:off x="4844" y="25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3" name="Line 1494"/>
              <p:cNvSpPr>
                <a:spLocks noChangeShapeType="1"/>
              </p:cNvSpPr>
              <p:nvPr/>
            </p:nvSpPr>
            <p:spPr bwMode="auto">
              <a:xfrm>
                <a:off x="4844" y="25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4" name="Line 1495"/>
              <p:cNvSpPr>
                <a:spLocks noChangeShapeType="1"/>
              </p:cNvSpPr>
              <p:nvPr/>
            </p:nvSpPr>
            <p:spPr bwMode="auto">
              <a:xfrm>
                <a:off x="4846" y="25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5" name="Line 1496"/>
              <p:cNvSpPr>
                <a:spLocks noChangeShapeType="1"/>
              </p:cNvSpPr>
              <p:nvPr/>
            </p:nvSpPr>
            <p:spPr bwMode="auto">
              <a:xfrm>
                <a:off x="4846" y="25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6" name="Line 1497"/>
              <p:cNvSpPr>
                <a:spLocks noChangeShapeType="1"/>
              </p:cNvSpPr>
              <p:nvPr/>
            </p:nvSpPr>
            <p:spPr bwMode="auto">
              <a:xfrm>
                <a:off x="4846" y="25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7" name="Line 1498"/>
              <p:cNvSpPr>
                <a:spLocks noChangeShapeType="1"/>
              </p:cNvSpPr>
              <p:nvPr/>
            </p:nvSpPr>
            <p:spPr bwMode="auto">
              <a:xfrm>
                <a:off x="4846" y="255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8" name="Line 1499"/>
              <p:cNvSpPr>
                <a:spLocks noChangeShapeType="1"/>
              </p:cNvSpPr>
              <p:nvPr/>
            </p:nvSpPr>
            <p:spPr bwMode="auto">
              <a:xfrm>
                <a:off x="4849" y="25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9" name="Line 1500"/>
              <p:cNvSpPr>
                <a:spLocks noChangeShapeType="1"/>
              </p:cNvSpPr>
              <p:nvPr/>
            </p:nvSpPr>
            <p:spPr bwMode="auto">
              <a:xfrm>
                <a:off x="4849" y="25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0" name="Line 1501"/>
              <p:cNvSpPr>
                <a:spLocks noChangeShapeType="1"/>
              </p:cNvSpPr>
              <p:nvPr/>
            </p:nvSpPr>
            <p:spPr bwMode="auto">
              <a:xfrm>
                <a:off x="4849" y="25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1" name="Line 1502"/>
              <p:cNvSpPr>
                <a:spLocks noChangeShapeType="1"/>
              </p:cNvSpPr>
              <p:nvPr/>
            </p:nvSpPr>
            <p:spPr bwMode="auto">
              <a:xfrm>
                <a:off x="4849" y="25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" name="Line 1503"/>
              <p:cNvSpPr>
                <a:spLocks noChangeShapeType="1"/>
              </p:cNvSpPr>
              <p:nvPr/>
            </p:nvSpPr>
            <p:spPr bwMode="auto">
              <a:xfrm>
                <a:off x="4851" y="25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" name="Freeform 1504"/>
              <p:cNvSpPr>
                <a:spLocks/>
              </p:cNvSpPr>
              <p:nvPr/>
            </p:nvSpPr>
            <p:spPr bwMode="auto">
              <a:xfrm>
                <a:off x="4851" y="2569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" name="Line 1505"/>
              <p:cNvSpPr>
                <a:spLocks noChangeShapeType="1"/>
              </p:cNvSpPr>
              <p:nvPr/>
            </p:nvSpPr>
            <p:spPr bwMode="auto">
              <a:xfrm>
                <a:off x="4872" y="26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" name="Line 1506"/>
              <p:cNvSpPr>
                <a:spLocks noChangeShapeType="1"/>
              </p:cNvSpPr>
              <p:nvPr/>
            </p:nvSpPr>
            <p:spPr bwMode="auto">
              <a:xfrm>
                <a:off x="4872" y="2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" name="Line 1507"/>
              <p:cNvSpPr>
                <a:spLocks noChangeShapeType="1"/>
              </p:cNvSpPr>
              <p:nvPr/>
            </p:nvSpPr>
            <p:spPr bwMode="auto">
              <a:xfrm>
                <a:off x="4872" y="26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" name="Line 1508"/>
              <p:cNvSpPr>
                <a:spLocks noChangeShapeType="1"/>
              </p:cNvSpPr>
              <p:nvPr/>
            </p:nvSpPr>
            <p:spPr bwMode="auto">
              <a:xfrm>
                <a:off x="4872" y="263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8" name="Line 1509"/>
              <p:cNvSpPr>
                <a:spLocks noChangeShapeType="1"/>
              </p:cNvSpPr>
              <p:nvPr/>
            </p:nvSpPr>
            <p:spPr bwMode="auto">
              <a:xfrm>
                <a:off x="4874" y="26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9" name="Line 1510"/>
              <p:cNvSpPr>
                <a:spLocks noChangeShapeType="1"/>
              </p:cNvSpPr>
              <p:nvPr/>
            </p:nvSpPr>
            <p:spPr bwMode="auto">
              <a:xfrm>
                <a:off x="4874" y="26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0" name="Line 1511"/>
              <p:cNvSpPr>
                <a:spLocks noChangeShapeType="1"/>
              </p:cNvSpPr>
              <p:nvPr/>
            </p:nvSpPr>
            <p:spPr bwMode="auto">
              <a:xfrm>
                <a:off x="4874" y="26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" name="Line 1512"/>
              <p:cNvSpPr>
                <a:spLocks noChangeShapeType="1"/>
              </p:cNvSpPr>
              <p:nvPr/>
            </p:nvSpPr>
            <p:spPr bwMode="auto">
              <a:xfrm>
                <a:off x="4874" y="26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" name="Line 1513"/>
              <p:cNvSpPr>
                <a:spLocks noChangeShapeType="1"/>
              </p:cNvSpPr>
              <p:nvPr/>
            </p:nvSpPr>
            <p:spPr bwMode="auto">
              <a:xfrm>
                <a:off x="4874" y="263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" name="Line 1514"/>
              <p:cNvSpPr>
                <a:spLocks noChangeShapeType="1"/>
              </p:cNvSpPr>
              <p:nvPr/>
            </p:nvSpPr>
            <p:spPr bwMode="auto">
              <a:xfrm>
                <a:off x="4877" y="26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" name="Line 1515"/>
              <p:cNvSpPr>
                <a:spLocks noChangeShapeType="1"/>
              </p:cNvSpPr>
              <p:nvPr/>
            </p:nvSpPr>
            <p:spPr bwMode="auto">
              <a:xfrm>
                <a:off x="4877" y="26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" name="Line 1516"/>
              <p:cNvSpPr>
                <a:spLocks noChangeShapeType="1"/>
              </p:cNvSpPr>
              <p:nvPr/>
            </p:nvSpPr>
            <p:spPr bwMode="auto">
              <a:xfrm>
                <a:off x="4877" y="26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" name="Line 1517"/>
              <p:cNvSpPr>
                <a:spLocks noChangeShapeType="1"/>
              </p:cNvSpPr>
              <p:nvPr/>
            </p:nvSpPr>
            <p:spPr bwMode="auto">
              <a:xfrm>
                <a:off x="4877" y="264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" name="Line 1518"/>
              <p:cNvSpPr>
                <a:spLocks noChangeShapeType="1"/>
              </p:cNvSpPr>
              <p:nvPr/>
            </p:nvSpPr>
            <p:spPr bwMode="auto">
              <a:xfrm>
                <a:off x="4879" y="26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" name="Line 1519"/>
              <p:cNvSpPr>
                <a:spLocks noChangeShapeType="1"/>
              </p:cNvSpPr>
              <p:nvPr/>
            </p:nvSpPr>
            <p:spPr bwMode="auto">
              <a:xfrm>
                <a:off x="4879" y="26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" name="Line 1520"/>
              <p:cNvSpPr>
                <a:spLocks noChangeShapeType="1"/>
              </p:cNvSpPr>
              <p:nvPr/>
            </p:nvSpPr>
            <p:spPr bwMode="auto">
              <a:xfrm>
                <a:off x="4879" y="26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" name="Line 1521"/>
              <p:cNvSpPr>
                <a:spLocks noChangeShapeType="1"/>
              </p:cNvSpPr>
              <p:nvPr/>
            </p:nvSpPr>
            <p:spPr bwMode="auto">
              <a:xfrm>
                <a:off x="4879" y="26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" name="Line 1522"/>
              <p:cNvSpPr>
                <a:spLocks noChangeShapeType="1"/>
              </p:cNvSpPr>
              <p:nvPr/>
            </p:nvSpPr>
            <p:spPr bwMode="auto">
              <a:xfrm>
                <a:off x="4879" y="265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" name="Line 1523"/>
              <p:cNvSpPr>
                <a:spLocks noChangeShapeType="1"/>
              </p:cNvSpPr>
              <p:nvPr/>
            </p:nvSpPr>
            <p:spPr bwMode="auto">
              <a:xfrm>
                <a:off x="4882" y="26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3" name="Line 1524"/>
              <p:cNvSpPr>
                <a:spLocks noChangeShapeType="1"/>
              </p:cNvSpPr>
              <p:nvPr/>
            </p:nvSpPr>
            <p:spPr bwMode="auto">
              <a:xfrm>
                <a:off x="4882" y="265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4" name="Line 1525"/>
              <p:cNvSpPr>
                <a:spLocks noChangeShapeType="1"/>
              </p:cNvSpPr>
              <p:nvPr/>
            </p:nvSpPr>
            <p:spPr bwMode="auto">
              <a:xfrm>
                <a:off x="4882" y="265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5" name="Line 1526"/>
              <p:cNvSpPr>
                <a:spLocks noChangeShapeType="1"/>
              </p:cNvSpPr>
              <p:nvPr/>
            </p:nvSpPr>
            <p:spPr bwMode="auto">
              <a:xfrm>
                <a:off x="4882" y="266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6" name="Line 1527"/>
              <p:cNvSpPr>
                <a:spLocks noChangeShapeType="1"/>
              </p:cNvSpPr>
              <p:nvPr/>
            </p:nvSpPr>
            <p:spPr bwMode="auto">
              <a:xfrm>
                <a:off x="4882" y="266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7" name="Line 1528"/>
              <p:cNvSpPr>
                <a:spLocks noChangeShapeType="1"/>
              </p:cNvSpPr>
              <p:nvPr/>
            </p:nvSpPr>
            <p:spPr bwMode="auto">
              <a:xfrm>
                <a:off x="4884" y="26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8" name="Line 1529"/>
              <p:cNvSpPr>
                <a:spLocks noChangeShapeType="1"/>
              </p:cNvSpPr>
              <p:nvPr/>
            </p:nvSpPr>
            <p:spPr bwMode="auto">
              <a:xfrm>
                <a:off x="4884" y="26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9" name="Line 1530"/>
              <p:cNvSpPr>
                <a:spLocks noChangeShapeType="1"/>
              </p:cNvSpPr>
              <p:nvPr/>
            </p:nvSpPr>
            <p:spPr bwMode="auto">
              <a:xfrm>
                <a:off x="4884" y="26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0" name="Line 1531"/>
              <p:cNvSpPr>
                <a:spLocks noChangeShapeType="1"/>
              </p:cNvSpPr>
              <p:nvPr/>
            </p:nvSpPr>
            <p:spPr bwMode="auto">
              <a:xfrm>
                <a:off x="4884" y="26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1" name="Line 1532"/>
              <p:cNvSpPr>
                <a:spLocks noChangeShapeType="1"/>
              </p:cNvSpPr>
              <p:nvPr/>
            </p:nvSpPr>
            <p:spPr bwMode="auto">
              <a:xfrm>
                <a:off x="4884" y="26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" name="Line 1533"/>
              <p:cNvSpPr>
                <a:spLocks noChangeShapeType="1"/>
              </p:cNvSpPr>
              <p:nvPr/>
            </p:nvSpPr>
            <p:spPr bwMode="auto">
              <a:xfrm>
                <a:off x="4884" y="267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" name="Line 1534"/>
              <p:cNvSpPr>
                <a:spLocks noChangeShapeType="1"/>
              </p:cNvSpPr>
              <p:nvPr/>
            </p:nvSpPr>
            <p:spPr bwMode="auto">
              <a:xfrm>
                <a:off x="4887" y="26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4" name="Line 1535"/>
              <p:cNvSpPr>
                <a:spLocks noChangeShapeType="1"/>
              </p:cNvSpPr>
              <p:nvPr/>
            </p:nvSpPr>
            <p:spPr bwMode="auto">
              <a:xfrm>
                <a:off x="4887" y="26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5" name="Freeform 1536"/>
              <p:cNvSpPr>
                <a:spLocks/>
              </p:cNvSpPr>
              <p:nvPr/>
            </p:nvSpPr>
            <p:spPr bwMode="auto">
              <a:xfrm>
                <a:off x="4887" y="2678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6" name="Line 1537"/>
              <p:cNvSpPr>
                <a:spLocks noChangeShapeType="1"/>
              </p:cNvSpPr>
              <p:nvPr/>
            </p:nvSpPr>
            <p:spPr bwMode="auto">
              <a:xfrm>
                <a:off x="4902" y="27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7" name="Line 1538"/>
              <p:cNvSpPr>
                <a:spLocks noChangeShapeType="1"/>
              </p:cNvSpPr>
              <p:nvPr/>
            </p:nvSpPr>
            <p:spPr bwMode="auto">
              <a:xfrm>
                <a:off x="4902" y="27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8" name="Line 1539"/>
              <p:cNvSpPr>
                <a:spLocks noChangeShapeType="1"/>
              </p:cNvSpPr>
              <p:nvPr/>
            </p:nvSpPr>
            <p:spPr bwMode="auto">
              <a:xfrm>
                <a:off x="4902" y="273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9" name="Line 1540"/>
              <p:cNvSpPr>
                <a:spLocks noChangeShapeType="1"/>
              </p:cNvSpPr>
              <p:nvPr/>
            </p:nvSpPr>
            <p:spPr bwMode="auto">
              <a:xfrm>
                <a:off x="4905" y="27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0" name="Line 1541"/>
              <p:cNvSpPr>
                <a:spLocks noChangeShapeType="1"/>
              </p:cNvSpPr>
              <p:nvPr/>
            </p:nvSpPr>
            <p:spPr bwMode="auto">
              <a:xfrm>
                <a:off x="4905" y="27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" name="Line 1542"/>
              <p:cNvSpPr>
                <a:spLocks noChangeShapeType="1"/>
              </p:cNvSpPr>
              <p:nvPr/>
            </p:nvSpPr>
            <p:spPr bwMode="auto">
              <a:xfrm>
                <a:off x="4905" y="27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" name="Line 1543"/>
              <p:cNvSpPr>
                <a:spLocks noChangeShapeType="1"/>
              </p:cNvSpPr>
              <p:nvPr/>
            </p:nvSpPr>
            <p:spPr bwMode="auto">
              <a:xfrm>
                <a:off x="4905" y="274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" name="Line 1544"/>
              <p:cNvSpPr>
                <a:spLocks noChangeShapeType="1"/>
              </p:cNvSpPr>
              <p:nvPr/>
            </p:nvSpPr>
            <p:spPr bwMode="auto">
              <a:xfrm>
                <a:off x="4905" y="274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4" name="Line 1545"/>
              <p:cNvSpPr>
                <a:spLocks noChangeShapeType="1"/>
              </p:cNvSpPr>
              <p:nvPr/>
            </p:nvSpPr>
            <p:spPr bwMode="auto">
              <a:xfrm>
                <a:off x="4905" y="274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5" name="Line 1546"/>
              <p:cNvSpPr>
                <a:spLocks noChangeShapeType="1"/>
              </p:cNvSpPr>
              <p:nvPr/>
            </p:nvSpPr>
            <p:spPr bwMode="auto">
              <a:xfrm>
                <a:off x="4907" y="27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6" name="Line 1547"/>
              <p:cNvSpPr>
                <a:spLocks noChangeShapeType="1"/>
              </p:cNvSpPr>
              <p:nvPr/>
            </p:nvSpPr>
            <p:spPr bwMode="auto">
              <a:xfrm>
                <a:off x="4907" y="27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7" name="Line 1548"/>
              <p:cNvSpPr>
                <a:spLocks noChangeShapeType="1"/>
              </p:cNvSpPr>
              <p:nvPr/>
            </p:nvSpPr>
            <p:spPr bwMode="auto">
              <a:xfrm>
                <a:off x="4907" y="27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8" name="Line 1549"/>
              <p:cNvSpPr>
                <a:spLocks noChangeShapeType="1"/>
              </p:cNvSpPr>
              <p:nvPr/>
            </p:nvSpPr>
            <p:spPr bwMode="auto">
              <a:xfrm>
                <a:off x="4907" y="27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9" name="Line 1550"/>
              <p:cNvSpPr>
                <a:spLocks noChangeShapeType="1"/>
              </p:cNvSpPr>
              <p:nvPr/>
            </p:nvSpPr>
            <p:spPr bwMode="auto">
              <a:xfrm>
                <a:off x="4907" y="27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0" name="Line 1551"/>
              <p:cNvSpPr>
                <a:spLocks noChangeShapeType="1"/>
              </p:cNvSpPr>
              <p:nvPr/>
            </p:nvSpPr>
            <p:spPr bwMode="auto">
              <a:xfrm>
                <a:off x="4907" y="27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1" name="Line 1552"/>
              <p:cNvSpPr>
                <a:spLocks noChangeShapeType="1"/>
              </p:cNvSpPr>
              <p:nvPr/>
            </p:nvSpPr>
            <p:spPr bwMode="auto">
              <a:xfrm>
                <a:off x="4907" y="276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2" name="Line 1553"/>
              <p:cNvSpPr>
                <a:spLocks noChangeShapeType="1"/>
              </p:cNvSpPr>
              <p:nvPr/>
            </p:nvSpPr>
            <p:spPr bwMode="auto">
              <a:xfrm>
                <a:off x="4910" y="27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3" name="Line 1554"/>
              <p:cNvSpPr>
                <a:spLocks noChangeShapeType="1"/>
              </p:cNvSpPr>
              <p:nvPr/>
            </p:nvSpPr>
            <p:spPr bwMode="auto">
              <a:xfrm>
                <a:off x="4910" y="27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4" name="Line 1555"/>
              <p:cNvSpPr>
                <a:spLocks noChangeShapeType="1"/>
              </p:cNvSpPr>
              <p:nvPr/>
            </p:nvSpPr>
            <p:spPr bwMode="auto">
              <a:xfrm>
                <a:off x="4910" y="27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5" name="Line 1556"/>
              <p:cNvSpPr>
                <a:spLocks noChangeShapeType="1"/>
              </p:cNvSpPr>
              <p:nvPr/>
            </p:nvSpPr>
            <p:spPr bwMode="auto">
              <a:xfrm>
                <a:off x="4910" y="27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6" name="Line 1557"/>
              <p:cNvSpPr>
                <a:spLocks noChangeShapeType="1"/>
              </p:cNvSpPr>
              <p:nvPr/>
            </p:nvSpPr>
            <p:spPr bwMode="auto">
              <a:xfrm>
                <a:off x="4910" y="277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7" name="Line 1558"/>
              <p:cNvSpPr>
                <a:spLocks noChangeShapeType="1"/>
              </p:cNvSpPr>
              <p:nvPr/>
            </p:nvSpPr>
            <p:spPr bwMode="auto">
              <a:xfrm>
                <a:off x="4910" y="277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8" name="Line 1559"/>
              <p:cNvSpPr>
                <a:spLocks noChangeShapeType="1"/>
              </p:cNvSpPr>
              <p:nvPr/>
            </p:nvSpPr>
            <p:spPr bwMode="auto">
              <a:xfrm>
                <a:off x="4910" y="277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9" name="Line 1560"/>
              <p:cNvSpPr>
                <a:spLocks noChangeShapeType="1"/>
              </p:cNvSpPr>
              <p:nvPr/>
            </p:nvSpPr>
            <p:spPr bwMode="auto">
              <a:xfrm>
                <a:off x="4912" y="277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0" name="Line 1561"/>
              <p:cNvSpPr>
                <a:spLocks noChangeShapeType="1"/>
              </p:cNvSpPr>
              <p:nvPr/>
            </p:nvSpPr>
            <p:spPr bwMode="auto">
              <a:xfrm>
                <a:off x="4912" y="277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1" name="Line 1562"/>
              <p:cNvSpPr>
                <a:spLocks noChangeShapeType="1"/>
              </p:cNvSpPr>
              <p:nvPr/>
            </p:nvSpPr>
            <p:spPr bwMode="auto">
              <a:xfrm>
                <a:off x="4912" y="27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2" name="Line 1563"/>
              <p:cNvSpPr>
                <a:spLocks noChangeShapeType="1"/>
              </p:cNvSpPr>
              <p:nvPr/>
            </p:nvSpPr>
            <p:spPr bwMode="auto">
              <a:xfrm>
                <a:off x="4912" y="277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3" name="Line 1564"/>
              <p:cNvSpPr>
                <a:spLocks noChangeShapeType="1"/>
              </p:cNvSpPr>
              <p:nvPr/>
            </p:nvSpPr>
            <p:spPr bwMode="auto">
              <a:xfrm>
                <a:off x="4912" y="278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4" name="Line 1565"/>
              <p:cNvSpPr>
                <a:spLocks noChangeShapeType="1"/>
              </p:cNvSpPr>
              <p:nvPr/>
            </p:nvSpPr>
            <p:spPr bwMode="auto">
              <a:xfrm>
                <a:off x="4912" y="27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5" name="Line 1566"/>
              <p:cNvSpPr>
                <a:spLocks noChangeShapeType="1"/>
              </p:cNvSpPr>
              <p:nvPr/>
            </p:nvSpPr>
            <p:spPr bwMode="auto">
              <a:xfrm>
                <a:off x="4912" y="27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6" name="Line 1567"/>
              <p:cNvSpPr>
                <a:spLocks noChangeShapeType="1"/>
              </p:cNvSpPr>
              <p:nvPr/>
            </p:nvSpPr>
            <p:spPr bwMode="auto">
              <a:xfrm>
                <a:off x="4915" y="27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7" name="Line 1568"/>
              <p:cNvSpPr>
                <a:spLocks noChangeShapeType="1"/>
              </p:cNvSpPr>
              <p:nvPr/>
            </p:nvSpPr>
            <p:spPr bwMode="auto">
              <a:xfrm>
                <a:off x="4915" y="27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8" name="Line 1569"/>
              <p:cNvSpPr>
                <a:spLocks noChangeShapeType="1"/>
              </p:cNvSpPr>
              <p:nvPr/>
            </p:nvSpPr>
            <p:spPr bwMode="auto">
              <a:xfrm>
                <a:off x="4915" y="27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9" name="Freeform 1570"/>
              <p:cNvSpPr>
                <a:spLocks/>
              </p:cNvSpPr>
              <p:nvPr/>
            </p:nvSpPr>
            <p:spPr bwMode="auto">
              <a:xfrm>
                <a:off x="4915" y="2790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0" name="Line 1571"/>
              <p:cNvSpPr>
                <a:spLocks noChangeShapeType="1"/>
              </p:cNvSpPr>
              <p:nvPr/>
            </p:nvSpPr>
            <p:spPr bwMode="auto">
              <a:xfrm>
                <a:off x="4928" y="28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1" name="Line 1572"/>
              <p:cNvSpPr>
                <a:spLocks noChangeShapeType="1"/>
              </p:cNvSpPr>
              <p:nvPr/>
            </p:nvSpPr>
            <p:spPr bwMode="auto">
              <a:xfrm>
                <a:off x="4928" y="28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2" name="Line 1573"/>
              <p:cNvSpPr>
                <a:spLocks noChangeShapeType="1"/>
              </p:cNvSpPr>
              <p:nvPr/>
            </p:nvSpPr>
            <p:spPr bwMode="auto">
              <a:xfrm>
                <a:off x="4928" y="28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3" name="Line 1574"/>
              <p:cNvSpPr>
                <a:spLocks noChangeShapeType="1"/>
              </p:cNvSpPr>
              <p:nvPr/>
            </p:nvSpPr>
            <p:spPr bwMode="auto">
              <a:xfrm>
                <a:off x="4928" y="285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4" name="Line 1575"/>
              <p:cNvSpPr>
                <a:spLocks noChangeShapeType="1"/>
              </p:cNvSpPr>
              <p:nvPr/>
            </p:nvSpPr>
            <p:spPr bwMode="auto">
              <a:xfrm>
                <a:off x="4928" y="285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5" name="Line 1576"/>
              <p:cNvSpPr>
                <a:spLocks noChangeShapeType="1"/>
              </p:cNvSpPr>
              <p:nvPr/>
            </p:nvSpPr>
            <p:spPr bwMode="auto">
              <a:xfrm>
                <a:off x="4930" y="28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6" name="Line 1577"/>
              <p:cNvSpPr>
                <a:spLocks noChangeShapeType="1"/>
              </p:cNvSpPr>
              <p:nvPr/>
            </p:nvSpPr>
            <p:spPr bwMode="auto">
              <a:xfrm>
                <a:off x="4930" y="28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7" name="Line 1578"/>
              <p:cNvSpPr>
                <a:spLocks noChangeShapeType="1"/>
              </p:cNvSpPr>
              <p:nvPr/>
            </p:nvSpPr>
            <p:spPr bwMode="auto">
              <a:xfrm>
                <a:off x="4930" y="285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8" name="Line 1579"/>
              <p:cNvSpPr>
                <a:spLocks noChangeShapeType="1"/>
              </p:cNvSpPr>
              <p:nvPr/>
            </p:nvSpPr>
            <p:spPr bwMode="auto">
              <a:xfrm>
                <a:off x="4930" y="28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9" name="Line 1580"/>
              <p:cNvSpPr>
                <a:spLocks noChangeShapeType="1"/>
              </p:cNvSpPr>
              <p:nvPr/>
            </p:nvSpPr>
            <p:spPr bwMode="auto">
              <a:xfrm>
                <a:off x="4930" y="28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0" name="Line 1581"/>
              <p:cNvSpPr>
                <a:spLocks noChangeShapeType="1"/>
              </p:cNvSpPr>
              <p:nvPr/>
            </p:nvSpPr>
            <p:spPr bwMode="auto">
              <a:xfrm>
                <a:off x="4930" y="28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1" name="Line 1582"/>
              <p:cNvSpPr>
                <a:spLocks noChangeShapeType="1"/>
              </p:cNvSpPr>
              <p:nvPr/>
            </p:nvSpPr>
            <p:spPr bwMode="auto">
              <a:xfrm>
                <a:off x="4930" y="286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2" name="Line 1583"/>
              <p:cNvSpPr>
                <a:spLocks noChangeShapeType="1"/>
              </p:cNvSpPr>
              <p:nvPr/>
            </p:nvSpPr>
            <p:spPr bwMode="auto">
              <a:xfrm>
                <a:off x="4930" y="286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3" name="Line 1584"/>
              <p:cNvSpPr>
                <a:spLocks noChangeShapeType="1"/>
              </p:cNvSpPr>
              <p:nvPr/>
            </p:nvSpPr>
            <p:spPr bwMode="auto">
              <a:xfrm>
                <a:off x="4933" y="28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4" name="Line 1585"/>
              <p:cNvSpPr>
                <a:spLocks noChangeShapeType="1"/>
              </p:cNvSpPr>
              <p:nvPr/>
            </p:nvSpPr>
            <p:spPr bwMode="auto">
              <a:xfrm>
                <a:off x="4933" y="28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5" name="Line 1586"/>
              <p:cNvSpPr>
                <a:spLocks noChangeShapeType="1"/>
              </p:cNvSpPr>
              <p:nvPr/>
            </p:nvSpPr>
            <p:spPr bwMode="auto">
              <a:xfrm>
                <a:off x="4933" y="28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6" name="Line 1587"/>
              <p:cNvSpPr>
                <a:spLocks noChangeShapeType="1"/>
              </p:cNvSpPr>
              <p:nvPr/>
            </p:nvSpPr>
            <p:spPr bwMode="auto">
              <a:xfrm>
                <a:off x="4933" y="28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7" name="Line 1588"/>
              <p:cNvSpPr>
                <a:spLocks noChangeShapeType="1"/>
              </p:cNvSpPr>
              <p:nvPr/>
            </p:nvSpPr>
            <p:spPr bwMode="auto">
              <a:xfrm>
                <a:off x="4933" y="287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8" name="Line 1589"/>
              <p:cNvSpPr>
                <a:spLocks noChangeShapeType="1"/>
              </p:cNvSpPr>
              <p:nvPr/>
            </p:nvSpPr>
            <p:spPr bwMode="auto">
              <a:xfrm>
                <a:off x="4933" y="28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9" name="Line 1590"/>
              <p:cNvSpPr>
                <a:spLocks noChangeShapeType="1"/>
              </p:cNvSpPr>
              <p:nvPr/>
            </p:nvSpPr>
            <p:spPr bwMode="auto">
              <a:xfrm>
                <a:off x="4933" y="28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0" name="Line 1591"/>
              <p:cNvSpPr>
                <a:spLocks noChangeShapeType="1"/>
              </p:cNvSpPr>
              <p:nvPr/>
            </p:nvSpPr>
            <p:spPr bwMode="auto">
              <a:xfrm>
                <a:off x="4933" y="28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1" name="Line 1592"/>
              <p:cNvSpPr>
                <a:spLocks noChangeShapeType="1"/>
              </p:cNvSpPr>
              <p:nvPr/>
            </p:nvSpPr>
            <p:spPr bwMode="auto">
              <a:xfrm>
                <a:off x="4933" y="28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2" name="Line 1593"/>
              <p:cNvSpPr>
                <a:spLocks noChangeShapeType="1"/>
              </p:cNvSpPr>
              <p:nvPr/>
            </p:nvSpPr>
            <p:spPr bwMode="auto">
              <a:xfrm>
                <a:off x="4933" y="287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3" name="Line 1594"/>
              <p:cNvSpPr>
                <a:spLocks noChangeShapeType="1"/>
              </p:cNvSpPr>
              <p:nvPr/>
            </p:nvSpPr>
            <p:spPr bwMode="auto">
              <a:xfrm>
                <a:off x="4935" y="28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4" name="Line 1595"/>
              <p:cNvSpPr>
                <a:spLocks noChangeShapeType="1"/>
              </p:cNvSpPr>
              <p:nvPr/>
            </p:nvSpPr>
            <p:spPr bwMode="auto">
              <a:xfrm>
                <a:off x="4935" y="28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5" name="Line 1596"/>
              <p:cNvSpPr>
                <a:spLocks noChangeShapeType="1"/>
              </p:cNvSpPr>
              <p:nvPr/>
            </p:nvSpPr>
            <p:spPr bwMode="auto">
              <a:xfrm>
                <a:off x="4935" y="28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6" name="Line 1597"/>
              <p:cNvSpPr>
                <a:spLocks noChangeShapeType="1"/>
              </p:cNvSpPr>
              <p:nvPr/>
            </p:nvSpPr>
            <p:spPr bwMode="auto">
              <a:xfrm>
                <a:off x="4935" y="28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7" name="Line 1598"/>
              <p:cNvSpPr>
                <a:spLocks noChangeShapeType="1"/>
              </p:cNvSpPr>
              <p:nvPr/>
            </p:nvSpPr>
            <p:spPr bwMode="auto">
              <a:xfrm>
                <a:off x="4935" y="28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8" name="Line 1599"/>
              <p:cNvSpPr>
                <a:spLocks noChangeShapeType="1"/>
              </p:cNvSpPr>
              <p:nvPr/>
            </p:nvSpPr>
            <p:spPr bwMode="auto">
              <a:xfrm>
                <a:off x="4935" y="28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9" name="Line 1600"/>
              <p:cNvSpPr>
                <a:spLocks noChangeShapeType="1"/>
              </p:cNvSpPr>
              <p:nvPr/>
            </p:nvSpPr>
            <p:spPr bwMode="auto">
              <a:xfrm>
                <a:off x="4935" y="28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0" name="Line 1601"/>
              <p:cNvSpPr>
                <a:spLocks noChangeShapeType="1"/>
              </p:cNvSpPr>
              <p:nvPr/>
            </p:nvSpPr>
            <p:spPr bwMode="auto">
              <a:xfrm>
                <a:off x="4935" y="28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1" name="Line 1602"/>
              <p:cNvSpPr>
                <a:spLocks noChangeShapeType="1"/>
              </p:cNvSpPr>
              <p:nvPr/>
            </p:nvSpPr>
            <p:spPr bwMode="auto">
              <a:xfrm>
                <a:off x="4935" y="28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2" name="Line 1603"/>
              <p:cNvSpPr>
                <a:spLocks noChangeShapeType="1"/>
              </p:cNvSpPr>
              <p:nvPr/>
            </p:nvSpPr>
            <p:spPr bwMode="auto">
              <a:xfrm>
                <a:off x="4935" y="289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3" name="Line 1604"/>
              <p:cNvSpPr>
                <a:spLocks noChangeShapeType="1"/>
              </p:cNvSpPr>
              <p:nvPr/>
            </p:nvSpPr>
            <p:spPr bwMode="auto">
              <a:xfrm>
                <a:off x="4938" y="289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4" name="Line 1605"/>
              <p:cNvSpPr>
                <a:spLocks noChangeShapeType="1"/>
              </p:cNvSpPr>
              <p:nvPr/>
            </p:nvSpPr>
            <p:spPr bwMode="auto">
              <a:xfrm>
                <a:off x="4938" y="28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5" name="Line 1606"/>
              <p:cNvSpPr>
                <a:spLocks noChangeShapeType="1"/>
              </p:cNvSpPr>
              <p:nvPr/>
            </p:nvSpPr>
            <p:spPr bwMode="auto">
              <a:xfrm>
                <a:off x="4938" y="28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6" name="Line 1607"/>
              <p:cNvSpPr>
                <a:spLocks noChangeShapeType="1"/>
              </p:cNvSpPr>
              <p:nvPr/>
            </p:nvSpPr>
            <p:spPr bwMode="auto">
              <a:xfrm>
                <a:off x="4938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7" name="Freeform 1608"/>
              <p:cNvSpPr>
                <a:spLocks/>
              </p:cNvSpPr>
              <p:nvPr/>
            </p:nvSpPr>
            <p:spPr bwMode="auto">
              <a:xfrm>
                <a:off x="4938" y="290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8" name="Line 1609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9" name="Line 1610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" name="Group 1611"/>
            <p:cNvGrpSpPr>
              <a:grpSpLocks/>
            </p:cNvGrpSpPr>
            <p:nvPr/>
          </p:nvGrpSpPr>
          <p:grpSpPr bwMode="auto">
            <a:xfrm>
              <a:off x="2449" y="243"/>
              <a:ext cx="2500" cy="2749"/>
              <a:chOff x="2449" y="243"/>
              <a:chExt cx="2500" cy="2749"/>
            </a:xfrm>
          </p:grpSpPr>
          <p:sp>
            <p:nvSpPr>
              <p:cNvPr id="1450" name="Line 1612"/>
              <p:cNvSpPr>
                <a:spLocks noChangeShapeType="1"/>
              </p:cNvSpPr>
              <p:nvPr/>
            </p:nvSpPr>
            <p:spPr bwMode="auto">
              <a:xfrm>
                <a:off x="4945" y="296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1" name="Line 1613"/>
              <p:cNvSpPr>
                <a:spLocks noChangeShapeType="1"/>
              </p:cNvSpPr>
              <p:nvPr/>
            </p:nvSpPr>
            <p:spPr bwMode="auto">
              <a:xfrm>
                <a:off x="4945" y="29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2" name="Line 1614"/>
              <p:cNvSpPr>
                <a:spLocks noChangeShapeType="1"/>
              </p:cNvSpPr>
              <p:nvPr/>
            </p:nvSpPr>
            <p:spPr bwMode="auto">
              <a:xfrm>
                <a:off x="4945" y="29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3" name="Line 1615"/>
              <p:cNvSpPr>
                <a:spLocks noChangeShapeType="1"/>
              </p:cNvSpPr>
              <p:nvPr/>
            </p:nvSpPr>
            <p:spPr bwMode="auto">
              <a:xfrm>
                <a:off x="4945" y="29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" name="Line 1616"/>
              <p:cNvSpPr>
                <a:spLocks noChangeShapeType="1"/>
              </p:cNvSpPr>
              <p:nvPr/>
            </p:nvSpPr>
            <p:spPr bwMode="auto">
              <a:xfrm>
                <a:off x="4945" y="297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5" name="Line 1617"/>
              <p:cNvSpPr>
                <a:spLocks noChangeShapeType="1"/>
              </p:cNvSpPr>
              <p:nvPr/>
            </p:nvSpPr>
            <p:spPr bwMode="auto">
              <a:xfrm>
                <a:off x="4948" y="29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6" name="Line 1618"/>
              <p:cNvSpPr>
                <a:spLocks noChangeShapeType="1"/>
              </p:cNvSpPr>
              <p:nvPr/>
            </p:nvSpPr>
            <p:spPr bwMode="auto">
              <a:xfrm>
                <a:off x="4948" y="29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7" name="Line 1619"/>
              <p:cNvSpPr>
                <a:spLocks noChangeShapeType="1"/>
              </p:cNvSpPr>
              <p:nvPr/>
            </p:nvSpPr>
            <p:spPr bwMode="auto">
              <a:xfrm>
                <a:off x="4948" y="29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8" name="Line 1620"/>
              <p:cNvSpPr>
                <a:spLocks noChangeShapeType="1"/>
              </p:cNvSpPr>
              <p:nvPr/>
            </p:nvSpPr>
            <p:spPr bwMode="auto">
              <a:xfrm>
                <a:off x="4948" y="29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9" name="Line 1621"/>
              <p:cNvSpPr>
                <a:spLocks noChangeShapeType="1"/>
              </p:cNvSpPr>
              <p:nvPr/>
            </p:nvSpPr>
            <p:spPr bwMode="auto">
              <a:xfrm>
                <a:off x="4948" y="298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0" name="Line 1622"/>
              <p:cNvSpPr>
                <a:spLocks noChangeShapeType="1"/>
              </p:cNvSpPr>
              <p:nvPr/>
            </p:nvSpPr>
            <p:spPr bwMode="auto">
              <a:xfrm>
                <a:off x="4948" y="29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1" name="Line 1623"/>
              <p:cNvSpPr>
                <a:spLocks noChangeShapeType="1"/>
              </p:cNvSpPr>
              <p:nvPr/>
            </p:nvSpPr>
            <p:spPr bwMode="auto">
              <a:xfrm>
                <a:off x="4948" y="298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2" name="Line 1624"/>
              <p:cNvSpPr>
                <a:spLocks noChangeShapeType="1"/>
              </p:cNvSpPr>
              <p:nvPr/>
            </p:nvSpPr>
            <p:spPr bwMode="auto">
              <a:xfrm>
                <a:off x="4948" y="29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3" name="Line 1625"/>
              <p:cNvSpPr>
                <a:spLocks noChangeShapeType="1"/>
              </p:cNvSpPr>
              <p:nvPr/>
            </p:nvSpPr>
            <p:spPr bwMode="auto">
              <a:xfrm>
                <a:off x="4948" y="29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4" name="Line 1626"/>
              <p:cNvSpPr>
                <a:spLocks noChangeShapeType="1"/>
              </p:cNvSpPr>
              <p:nvPr/>
            </p:nvSpPr>
            <p:spPr bwMode="auto">
              <a:xfrm>
                <a:off x="4948" y="29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" name="Line 1627"/>
              <p:cNvSpPr>
                <a:spLocks noChangeShapeType="1"/>
              </p:cNvSpPr>
              <p:nvPr/>
            </p:nvSpPr>
            <p:spPr bwMode="auto">
              <a:xfrm>
                <a:off x="2449" y="2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6" name="Line 1628"/>
              <p:cNvSpPr>
                <a:spLocks noChangeShapeType="1"/>
              </p:cNvSpPr>
              <p:nvPr/>
            </p:nvSpPr>
            <p:spPr bwMode="auto">
              <a:xfrm>
                <a:off x="2449" y="24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7" name="Line 1629"/>
              <p:cNvSpPr>
                <a:spLocks noChangeShapeType="1"/>
              </p:cNvSpPr>
              <p:nvPr/>
            </p:nvSpPr>
            <p:spPr bwMode="auto">
              <a:xfrm>
                <a:off x="2454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8" name="Line 1630"/>
              <p:cNvSpPr>
                <a:spLocks noChangeShapeType="1"/>
              </p:cNvSpPr>
              <p:nvPr/>
            </p:nvSpPr>
            <p:spPr bwMode="auto">
              <a:xfrm>
                <a:off x="2457" y="2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9" name="Line 1631"/>
              <p:cNvSpPr>
                <a:spLocks noChangeShapeType="1"/>
              </p:cNvSpPr>
              <p:nvPr/>
            </p:nvSpPr>
            <p:spPr bwMode="auto">
              <a:xfrm>
                <a:off x="2459" y="25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0" name="Line 1632"/>
              <p:cNvSpPr>
                <a:spLocks noChangeShapeType="1"/>
              </p:cNvSpPr>
              <p:nvPr/>
            </p:nvSpPr>
            <p:spPr bwMode="auto">
              <a:xfrm>
                <a:off x="2464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1" name="Line 1633"/>
              <p:cNvSpPr>
                <a:spLocks noChangeShapeType="1"/>
              </p:cNvSpPr>
              <p:nvPr/>
            </p:nvSpPr>
            <p:spPr bwMode="auto">
              <a:xfrm>
                <a:off x="2467" y="25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2" name="Line 1634"/>
              <p:cNvSpPr>
                <a:spLocks noChangeShapeType="1"/>
              </p:cNvSpPr>
              <p:nvPr/>
            </p:nvSpPr>
            <p:spPr bwMode="auto">
              <a:xfrm>
                <a:off x="2472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3" name="Line 1635"/>
              <p:cNvSpPr>
                <a:spLocks noChangeShapeType="1"/>
              </p:cNvSpPr>
              <p:nvPr/>
            </p:nvSpPr>
            <p:spPr bwMode="auto">
              <a:xfrm>
                <a:off x="2475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4" name="Line 1636"/>
              <p:cNvSpPr>
                <a:spLocks noChangeShapeType="1"/>
              </p:cNvSpPr>
              <p:nvPr/>
            </p:nvSpPr>
            <p:spPr bwMode="auto">
              <a:xfrm>
                <a:off x="2477" y="26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" name="Line 1637"/>
              <p:cNvSpPr>
                <a:spLocks noChangeShapeType="1"/>
              </p:cNvSpPr>
              <p:nvPr/>
            </p:nvSpPr>
            <p:spPr bwMode="auto">
              <a:xfrm>
                <a:off x="2482" y="2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6" name="Line 1638"/>
              <p:cNvSpPr>
                <a:spLocks noChangeShapeType="1"/>
              </p:cNvSpPr>
              <p:nvPr/>
            </p:nvSpPr>
            <p:spPr bwMode="auto">
              <a:xfrm>
                <a:off x="2485" y="2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7" name="Line 1639"/>
              <p:cNvSpPr>
                <a:spLocks noChangeShapeType="1"/>
              </p:cNvSpPr>
              <p:nvPr/>
            </p:nvSpPr>
            <p:spPr bwMode="auto">
              <a:xfrm>
                <a:off x="2487" y="26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8" name="Freeform 1640"/>
              <p:cNvSpPr>
                <a:spLocks/>
              </p:cNvSpPr>
              <p:nvPr/>
            </p:nvSpPr>
            <p:spPr bwMode="auto">
              <a:xfrm>
                <a:off x="2492" y="27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9" name="Line 1641"/>
              <p:cNvSpPr>
                <a:spLocks noChangeShapeType="1"/>
              </p:cNvSpPr>
              <p:nvPr/>
            </p:nvSpPr>
            <p:spPr bwMode="auto">
              <a:xfrm>
                <a:off x="2548" y="3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0" name="Line 1642"/>
              <p:cNvSpPr>
                <a:spLocks noChangeShapeType="1"/>
              </p:cNvSpPr>
              <p:nvPr/>
            </p:nvSpPr>
            <p:spPr bwMode="auto">
              <a:xfrm>
                <a:off x="2548" y="3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1" name="Line 1643"/>
              <p:cNvSpPr>
                <a:spLocks noChangeShapeType="1"/>
              </p:cNvSpPr>
              <p:nvPr/>
            </p:nvSpPr>
            <p:spPr bwMode="auto">
              <a:xfrm>
                <a:off x="2551" y="307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2" name="Line 1644"/>
              <p:cNvSpPr>
                <a:spLocks noChangeShapeType="1"/>
              </p:cNvSpPr>
              <p:nvPr/>
            </p:nvSpPr>
            <p:spPr bwMode="auto">
              <a:xfrm>
                <a:off x="2556" y="3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3" name="Line 1645"/>
              <p:cNvSpPr>
                <a:spLocks noChangeShapeType="1"/>
              </p:cNvSpPr>
              <p:nvPr/>
            </p:nvSpPr>
            <p:spPr bwMode="auto">
              <a:xfrm>
                <a:off x="2558" y="31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" name="Line 1646"/>
              <p:cNvSpPr>
                <a:spLocks noChangeShapeType="1"/>
              </p:cNvSpPr>
              <p:nvPr/>
            </p:nvSpPr>
            <p:spPr bwMode="auto">
              <a:xfrm>
                <a:off x="2564" y="3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" name="Line 1647"/>
              <p:cNvSpPr>
                <a:spLocks noChangeShapeType="1"/>
              </p:cNvSpPr>
              <p:nvPr/>
            </p:nvSpPr>
            <p:spPr bwMode="auto">
              <a:xfrm>
                <a:off x="2566" y="3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" name="Line 1648"/>
              <p:cNvSpPr>
                <a:spLocks noChangeShapeType="1"/>
              </p:cNvSpPr>
              <p:nvPr/>
            </p:nvSpPr>
            <p:spPr bwMode="auto">
              <a:xfrm>
                <a:off x="2569" y="31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7" name="Line 1649"/>
              <p:cNvSpPr>
                <a:spLocks noChangeShapeType="1"/>
              </p:cNvSpPr>
              <p:nvPr/>
            </p:nvSpPr>
            <p:spPr bwMode="auto">
              <a:xfrm>
                <a:off x="2574" y="32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8" name="Line 1650"/>
              <p:cNvSpPr>
                <a:spLocks noChangeShapeType="1"/>
              </p:cNvSpPr>
              <p:nvPr/>
            </p:nvSpPr>
            <p:spPr bwMode="auto">
              <a:xfrm>
                <a:off x="2576" y="3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9" name="Line 1651"/>
              <p:cNvSpPr>
                <a:spLocks noChangeShapeType="1"/>
              </p:cNvSpPr>
              <p:nvPr/>
            </p:nvSpPr>
            <p:spPr bwMode="auto">
              <a:xfrm>
                <a:off x="2581" y="3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0" name="Line 1652"/>
              <p:cNvSpPr>
                <a:spLocks noChangeShapeType="1"/>
              </p:cNvSpPr>
              <p:nvPr/>
            </p:nvSpPr>
            <p:spPr bwMode="auto">
              <a:xfrm>
                <a:off x="2584" y="3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1" name="Line 1653"/>
              <p:cNvSpPr>
                <a:spLocks noChangeShapeType="1"/>
              </p:cNvSpPr>
              <p:nvPr/>
            </p:nvSpPr>
            <p:spPr bwMode="auto">
              <a:xfrm>
                <a:off x="2586" y="33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2" name="Freeform 1654"/>
              <p:cNvSpPr>
                <a:spLocks/>
              </p:cNvSpPr>
              <p:nvPr/>
            </p:nvSpPr>
            <p:spPr bwMode="auto">
              <a:xfrm>
                <a:off x="2591" y="330"/>
                <a:ext cx="6" cy="5"/>
              </a:xfrm>
              <a:custGeom>
                <a:avLst/>
                <a:gdLst>
                  <a:gd name="T0" fmla="*/ 0 w 6"/>
                  <a:gd name="T1" fmla="*/ 0 h 5"/>
                  <a:gd name="T2" fmla="*/ 3 w 6"/>
                  <a:gd name="T3" fmla="*/ 2 h 5"/>
                  <a:gd name="T4" fmla="*/ 6 w 6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3" name="Line 1655"/>
              <p:cNvSpPr>
                <a:spLocks noChangeShapeType="1"/>
              </p:cNvSpPr>
              <p:nvPr/>
            </p:nvSpPr>
            <p:spPr bwMode="auto">
              <a:xfrm>
                <a:off x="2647" y="3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4" name="Line 1656"/>
              <p:cNvSpPr>
                <a:spLocks noChangeShapeType="1"/>
              </p:cNvSpPr>
              <p:nvPr/>
            </p:nvSpPr>
            <p:spPr bwMode="auto">
              <a:xfrm>
                <a:off x="2647" y="36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5" name="Line 1657"/>
              <p:cNvSpPr>
                <a:spLocks noChangeShapeType="1"/>
              </p:cNvSpPr>
              <p:nvPr/>
            </p:nvSpPr>
            <p:spPr bwMode="auto">
              <a:xfrm>
                <a:off x="2652" y="3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" name="Line 1658"/>
              <p:cNvSpPr>
                <a:spLocks noChangeShapeType="1"/>
              </p:cNvSpPr>
              <p:nvPr/>
            </p:nvSpPr>
            <p:spPr bwMode="auto">
              <a:xfrm>
                <a:off x="2655" y="36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7" name="Line 1659"/>
              <p:cNvSpPr>
                <a:spLocks noChangeShapeType="1"/>
              </p:cNvSpPr>
              <p:nvPr/>
            </p:nvSpPr>
            <p:spPr bwMode="auto">
              <a:xfrm>
                <a:off x="2658" y="37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8" name="Line 1660"/>
              <p:cNvSpPr>
                <a:spLocks noChangeShapeType="1"/>
              </p:cNvSpPr>
              <p:nvPr/>
            </p:nvSpPr>
            <p:spPr bwMode="auto">
              <a:xfrm>
                <a:off x="2663" y="3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9" name="Line 1661"/>
              <p:cNvSpPr>
                <a:spLocks noChangeShapeType="1"/>
              </p:cNvSpPr>
              <p:nvPr/>
            </p:nvSpPr>
            <p:spPr bwMode="auto">
              <a:xfrm>
                <a:off x="2665" y="37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0" name="Line 1662"/>
              <p:cNvSpPr>
                <a:spLocks noChangeShapeType="1"/>
              </p:cNvSpPr>
              <p:nvPr/>
            </p:nvSpPr>
            <p:spPr bwMode="auto">
              <a:xfrm>
                <a:off x="2670" y="37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1" name="Line 1663"/>
              <p:cNvSpPr>
                <a:spLocks noChangeShapeType="1"/>
              </p:cNvSpPr>
              <p:nvPr/>
            </p:nvSpPr>
            <p:spPr bwMode="auto">
              <a:xfrm>
                <a:off x="2673" y="37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2" name="Line 1664"/>
              <p:cNvSpPr>
                <a:spLocks noChangeShapeType="1"/>
              </p:cNvSpPr>
              <p:nvPr/>
            </p:nvSpPr>
            <p:spPr bwMode="auto">
              <a:xfrm>
                <a:off x="2675" y="38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3" name="Line 1665"/>
              <p:cNvSpPr>
                <a:spLocks noChangeShapeType="1"/>
              </p:cNvSpPr>
              <p:nvPr/>
            </p:nvSpPr>
            <p:spPr bwMode="auto">
              <a:xfrm>
                <a:off x="2680" y="38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4" name="Line 1666"/>
              <p:cNvSpPr>
                <a:spLocks noChangeShapeType="1"/>
              </p:cNvSpPr>
              <p:nvPr/>
            </p:nvSpPr>
            <p:spPr bwMode="auto">
              <a:xfrm>
                <a:off x="2683" y="3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" name="Line 1667"/>
              <p:cNvSpPr>
                <a:spLocks noChangeShapeType="1"/>
              </p:cNvSpPr>
              <p:nvPr/>
            </p:nvSpPr>
            <p:spPr bwMode="auto">
              <a:xfrm>
                <a:off x="2688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6" name="Freeform 1668"/>
              <p:cNvSpPr>
                <a:spLocks/>
              </p:cNvSpPr>
              <p:nvPr/>
            </p:nvSpPr>
            <p:spPr bwMode="auto">
              <a:xfrm>
                <a:off x="2691" y="388"/>
                <a:ext cx="7" cy="3"/>
              </a:xfrm>
              <a:custGeom>
                <a:avLst/>
                <a:gdLst>
                  <a:gd name="T0" fmla="*/ 0 w 7"/>
                  <a:gd name="T1" fmla="*/ 0 h 3"/>
                  <a:gd name="T2" fmla="*/ 5 w 7"/>
                  <a:gd name="T3" fmla="*/ 3 h 3"/>
                  <a:gd name="T4" fmla="*/ 7 w 7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3">
                    <a:moveTo>
                      <a:pt x="0" y="0"/>
                    </a:moveTo>
                    <a:lnTo>
                      <a:pt x="5" y="3"/>
                    </a:lnTo>
                    <a:lnTo>
                      <a:pt x="7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7" name="Line 1669"/>
              <p:cNvSpPr>
                <a:spLocks noChangeShapeType="1"/>
              </p:cNvSpPr>
              <p:nvPr/>
            </p:nvSpPr>
            <p:spPr bwMode="auto">
              <a:xfrm>
                <a:off x="2747" y="4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8" name="Line 1670"/>
              <p:cNvSpPr>
                <a:spLocks noChangeShapeType="1"/>
              </p:cNvSpPr>
              <p:nvPr/>
            </p:nvSpPr>
            <p:spPr bwMode="auto">
              <a:xfrm>
                <a:off x="2749" y="41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9" name="Line 1671"/>
              <p:cNvSpPr>
                <a:spLocks noChangeShapeType="1"/>
              </p:cNvSpPr>
              <p:nvPr/>
            </p:nvSpPr>
            <p:spPr bwMode="auto">
              <a:xfrm>
                <a:off x="2752" y="42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0" name="Line 1672"/>
              <p:cNvSpPr>
                <a:spLocks noChangeShapeType="1"/>
              </p:cNvSpPr>
              <p:nvPr/>
            </p:nvSpPr>
            <p:spPr bwMode="auto">
              <a:xfrm>
                <a:off x="2757" y="42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1" name="Line 1673"/>
              <p:cNvSpPr>
                <a:spLocks noChangeShapeType="1"/>
              </p:cNvSpPr>
              <p:nvPr/>
            </p:nvSpPr>
            <p:spPr bwMode="auto">
              <a:xfrm>
                <a:off x="2759" y="42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2" name="Line 1674"/>
              <p:cNvSpPr>
                <a:spLocks noChangeShapeType="1"/>
              </p:cNvSpPr>
              <p:nvPr/>
            </p:nvSpPr>
            <p:spPr bwMode="auto">
              <a:xfrm>
                <a:off x="2762" y="42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3" name="Line 1675"/>
              <p:cNvSpPr>
                <a:spLocks noChangeShapeType="1"/>
              </p:cNvSpPr>
              <p:nvPr/>
            </p:nvSpPr>
            <p:spPr bwMode="auto">
              <a:xfrm>
                <a:off x="2767" y="4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4" name="Line 1676"/>
              <p:cNvSpPr>
                <a:spLocks noChangeShapeType="1"/>
              </p:cNvSpPr>
              <p:nvPr/>
            </p:nvSpPr>
            <p:spPr bwMode="auto">
              <a:xfrm>
                <a:off x="2769" y="431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5" name="Line 1677"/>
              <p:cNvSpPr>
                <a:spLocks noChangeShapeType="1"/>
              </p:cNvSpPr>
              <p:nvPr/>
            </p:nvSpPr>
            <p:spPr bwMode="auto">
              <a:xfrm>
                <a:off x="2775" y="4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6" name="Line 1678"/>
              <p:cNvSpPr>
                <a:spLocks noChangeShapeType="1"/>
              </p:cNvSpPr>
              <p:nvPr/>
            </p:nvSpPr>
            <p:spPr bwMode="auto">
              <a:xfrm>
                <a:off x="2777" y="434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7" name="Line 1679"/>
              <p:cNvSpPr>
                <a:spLocks noChangeShapeType="1"/>
              </p:cNvSpPr>
              <p:nvPr/>
            </p:nvSpPr>
            <p:spPr bwMode="auto">
              <a:xfrm>
                <a:off x="2782" y="43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8" name="Line 1680"/>
              <p:cNvSpPr>
                <a:spLocks noChangeShapeType="1"/>
              </p:cNvSpPr>
              <p:nvPr/>
            </p:nvSpPr>
            <p:spPr bwMode="auto">
              <a:xfrm>
                <a:off x="2785" y="43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9" name="Line 1681"/>
              <p:cNvSpPr>
                <a:spLocks noChangeShapeType="1"/>
              </p:cNvSpPr>
              <p:nvPr/>
            </p:nvSpPr>
            <p:spPr bwMode="auto">
              <a:xfrm>
                <a:off x="2790" y="44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0" name="Freeform 1682"/>
              <p:cNvSpPr>
                <a:spLocks/>
              </p:cNvSpPr>
              <p:nvPr/>
            </p:nvSpPr>
            <p:spPr bwMode="auto">
              <a:xfrm>
                <a:off x="2792" y="44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2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2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1" name="Line 1683"/>
              <p:cNvSpPr>
                <a:spLocks noChangeShapeType="1"/>
              </p:cNvSpPr>
              <p:nvPr/>
            </p:nvSpPr>
            <p:spPr bwMode="auto">
              <a:xfrm>
                <a:off x="2851" y="4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2" name="Line 1684"/>
              <p:cNvSpPr>
                <a:spLocks noChangeShapeType="1"/>
              </p:cNvSpPr>
              <p:nvPr/>
            </p:nvSpPr>
            <p:spPr bwMode="auto">
              <a:xfrm>
                <a:off x="2851" y="47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3" name="Line 1685"/>
              <p:cNvSpPr>
                <a:spLocks noChangeShapeType="1"/>
              </p:cNvSpPr>
              <p:nvPr/>
            </p:nvSpPr>
            <p:spPr bwMode="auto">
              <a:xfrm>
                <a:off x="2856" y="47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4" name="Line 1686"/>
              <p:cNvSpPr>
                <a:spLocks noChangeShapeType="1"/>
              </p:cNvSpPr>
              <p:nvPr/>
            </p:nvSpPr>
            <p:spPr bwMode="auto">
              <a:xfrm>
                <a:off x="2858" y="47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5" name="Line 1687"/>
              <p:cNvSpPr>
                <a:spLocks noChangeShapeType="1"/>
              </p:cNvSpPr>
              <p:nvPr/>
            </p:nvSpPr>
            <p:spPr bwMode="auto">
              <a:xfrm>
                <a:off x="2861" y="47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6" name="Line 1688"/>
              <p:cNvSpPr>
                <a:spLocks noChangeShapeType="1"/>
              </p:cNvSpPr>
              <p:nvPr/>
            </p:nvSpPr>
            <p:spPr bwMode="auto">
              <a:xfrm>
                <a:off x="2866" y="48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7" name="Line 1689"/>
              <p:cNvSpPr>
                <a:spLocks noChangeShapeType="1"/>
              </p:cNvSpPr>
              <p:nvPr/>
            </p:nvSpPr>
            <p:spPr bwMode="auto">
              <a:xfrm>
                <a:off x="2869" y="48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8" name="Line 1690"/>
              <p:cNvSpPr>
                <a:spLocks noChangeShapeType="1"/>
              </p:cNvSpPr>
              <p:nvPr/>
            </p:nvSpPr>
            <p:spPr bwMode="auto">
              <a:xfrm>
                <a:off x="2874" y="48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9" name="Line 1691"/>
              <p:cNvSpPr>
                <a:spLocks noChangeShapeType="1"/>
              </p:cNvSpPr>
              <p:nvPr/>
            </p:nvSpPr>
            <p:spPr bwMode="auto">
              <a:xfrm>
                <a:off x="2876" y="48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0" name="Line 1692"/>
              <p:cNvSpPr>
                <a:spLocks noChangeShapeType="1"/>
              </p:cNvSpPr>
              <p:nvPr/>
            </p:nvSpPr>
            <p:spPr bwMode="auto">
              <a:xfrm>
                <a:off x="2881" y="48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1" name="Line 1693"/>
              <p:cNvSpPr>
                <a:spLocks noChangeShapeType="1"/>
              </p:cNvSpPr>
              <p:nvPr/>
            </p:nvSpPr>
            <p:spPr bwMode="auto">
              <a:xfrm>
                <a:off x="2884" y="49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2" name="Line 1694"/>
              <p:cNvSpPr>
                <a:spLocks noChangeShapeType="1"/>
              </p:cNvSpPr>
              <p:nvPr/>
            </p:nvSpPr>
            <p:spPr bwMode="auto">
              <a:xfrm>
                <a:off x="2889" y="49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3" name="Line 1695"/>
              <p:cNvSpPr>
                <a:spLocks noChangeShapeType="1"/>
              </p:cNvSpPr>
              <p:nvPr/>
            </p:nvSpPr>
            <p:spPr bwMode="auto">
              <a:xfrm>
                <a:off x="2891" y="492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4" name="Freeform 1696"/>
              <p:cNvSpPr>
                <a:spLocks/>
              </p:cNvSpPr>
              <p:nvPr/>
            </p:nvSpPr>
            <p:spPr bwMode="auto">
              <a:xfrm>
                <a:off x="2897" y="495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5" name="Line 1697"/>
              <p:cNvSpPr>
                <a:spLocks noChangeShapeType="1"/>
              </p:cNvSpPr>
              <p:nvPr/>
            </p:nvSpPr>
            <p:spPr bwMode="auto">
              <a:xfrm>
                <a:off x="2952" y="5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" name="Line 1698"/>
              <p:cNvSpPr>
                <a:spLocks noChangeShapeType="1"/>
              </p:cNvSpPr>
              <p:nvPr/>
            </p:nvSpPr>
            <p:spPr bwMode="auto">
              <a:xfrm>
                <a:off x="2955" y="5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7" name="Line 1699"/>
              <p:cNvSpPr>
                <a:spLocks noChangeShapeType="1"/>
              </p:cNvSpPr>
              <p:nvPr/>
            </p:nvSpPr>
            <p:spPr bwMode="auto">
              <a:xfrm>
                <a:off x="2958" y="528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" name="Line 1700"/>
              <p:cNvSpPr>
                <a:spLocks noChangeShapeType="1"/>
              </p:cNvSpPr>
              <p:nvPr/>
            </p:nvSpPr>
            <p:spPr bwMode="auto">
              <a:xfrm>
                <a:off x="2963" y="5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9" name="Line 1701"/>
              <p:cNvSpPr>
                <a:spLocks noChangeShapeType="1"/>
              </p:cNvSpPr>
              <p:nvPr/>
            </p:nvSpPr>
            <p:spPr bwMode="auto">
              <a:xfrm>
                <a:off x="2965" y="53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0" name="Line 1702"/>
              <p:cNvSpPr>
                <a:spLocks noChangeShapeType="1"/>
              </p:cNvSpPr>
              <p:nvPr/>
            </p:nvSpPr>
            <p:spPr bwMode="auto">
              <a:xfrm>
                <a:off x="2970" y="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1" name="Line 1703"/>
              <p:cNvSpPr>
                <a:spLocks noChangeShapeType="1"/>
              </p:cNvSpPr>
              <p:nvPr/>
            </p:nvSpPr>
            <p:spPr bwMode="auto">
              <a:xfrm>
                <a:off x="2973" y="53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2" name="Line 1704"/>
              <p:cNvSpPr>
                <a:spLocks noChangeShapeType="1"/>
              </p:cNvSpPr>
              <p:nvPr/>
            </p:nvSpPr>
            <p:spPr bwMode="auto">
              <a:xfrm>
                <a:off x="2978" y="5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3" name="Line 1705"/>
              <p:cNvSpPr>
                <a:spLocks noChangeShapeType="1"/>
              </p:cNvSpPr>
              <p:nvPr/>
            </p:nvSpPr>
            <p:spPr bwMode="auto">
              <a:xfrm>
                <a:off x="2980" y="53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4" name="Line 1706"/>
              <p:cNvSpPr>
                <a:spLocks noChangeShapeType="1"/>
              </p:cNvSpPr>
              <p:nvPr/>
            </p:nvSpPr>
            <p:spPr bwMode="auto">
              <a:xfrm>
                <a:off x="2985" y="5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5" name="Line 1707"/>
              <p:cNvSpPr>
                <a:spLocks noChangeShapeType="1"/>
              </p:cNvSpPr>
              <p:nvPr/>
            </p:nvSpPr>
            <p:spPr bwMode="auto">
              <a:xfrm>
                <a:off x="2988" y="541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6" name="Line 1708"/>
              <p:cNvSpPr>
                <a:spLocks noChangeShapeType="1"/>
              </p:cNvSpPr>
              <p:nvPr/>
            </p:nvSpPr>
            <p:spPr bwMode="auto">
              <a:xfrm>
                <a:off x="2993" y="54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7" name="Line 1709"/>
              <p:cNvSpPr>
                <a:spLocks noChangeShapeType="1"/>
              </p:cNvSpPr>
              <p:nvPr/>
            </p:nvSpPr>
            <p:spPr bwMode="auto">
              <a:xfrm>
                <a:off x="2996" y="54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8" name="Freeform 1710"/>
              <p:cNvSpPr>
                <a:spLocks/>
              </p:cNvSpPr>
              <p:nvPr/>
            </p:nvSpPr>
            <p:spPr bwMode="auto">
              <a:xfrm>
                <a:off x="3001" y="54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" name="Line 1711"/>
              <p:cNvSpPr>
                <a:spLocks noChangeShapeType="1"/>
              </p:cNvSpPr>
              <p:nvPr/>
            </p:nvSpPr>
            <p:spPr bwMode="auto">
              <a:xfrm>
                <a:off x="3057" y="5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0" name="Line 1712"/>
              <p:cNvSpPr>
                <a:spLocks noChangeShapeType="1"/>
              </p:cNvSpPr>
              <p:nvPr/>
            </p:nvSpPr>
            <p:spPr bwMode="auto">
              <a:xfrm>
                <a:off x="3057" y="57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1" name="Line 1713"/>
              <p:cNvSpPr>
                <a:spLocks noChangeShapeType="1"/>
              </p:cNvSpPr>
              <p:nvPr/>
            </p:nvSpPr>
            <p:spPr bwMode="auto">
              <a:xfrm>
                <a:off x="3062" y="57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" name="Line 1714"/>
              <p:cNvSpPr>
                <a:spLocks noChangeShapeType="1"/>
              </p:cNvSpPr>
              <p:nvPr/>
            </p:nvSpPr>
            <p:spPr bwMode="auto">
              <a:xfrm>
                <a:off x="3064" y="57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3" name="Line 1715"/>
              <p:cNvSpPr>
                <a:spLocks noChangeShapeType="1"/>
              </p:cNvSpPr>
              <p:nvPr/>
            </p:nvSpPr>
            <p:spPr bwMode="auto">
              <a:xfrm>
                <a:off x="3069" y="57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" name="Line 1716"/>
              <p:cNvSpPr>
                <a:spLocks noChangeShapeType="1"/>
              </p:cNvSpPr>
              <p:nvPr/>
            </p:nvSpPr>
            <p:spPr bwMode="auto">
              <a:xfrm>
                <a:off x="3072" y="58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5" name="Line 1717"/>
              <p:cNvSpPr>
                <a:spLocks noChangeShapeType="1"/>
              </p:cNvSpPr>
              <p:nvPr/>
            </p:nvSpPr>
            <p:spPr bwMode="auto">
              <a:xfrm>
                <a:off x="3077" y="58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6" name="Line 1718"/>
              <p:cNvSpPr>
                <a:spLocks noChangeShapeType="1"/>
              </p:cNvSpPr>
              <p:nvPr/>
            </p:nvSpPr>
            <p:spPr bwMode="auto">
              <a:xfrm>
                <a:off x="3080" y="58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7" name="Line 1719"/>
              <p:cNvSpPr>
                <a:spLocks noChangeShapeType="1"/>
              </p:cNvSpPr>
              <p:nvPr/>
            </p:nvSpPr>
            <p:spPr bwMode="auto">
              <a:xfrm>
                <a:off x="3085" y="5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8" name="Line 1720"/>
              <p:cNvSpPr>
                <a:spLocks noChangeShapeType="1"/>
              </p:cNvSpPr>
              <p:nvPr/>
            </p:nvSpPr>
            <p:spPr bwMode="auto">
              <a:xfrm>
                <a:off x="3087" y="58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9" name="Line 1721"/>
              <p:cNvSpPr>
                <a:spLocks noChangeShapeType="1"/>
              </p:cNvSpPr>
              <p:nvPr/>
            </p:nvSpPr>
            <p:spPr bwMode="auto">
              <a:xfrm>
                <a:off x="3092" y="58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0" name="Line 1722"/>
              <p:cNvSpPr>
                <a:spLocks noChangeShapeType="1"/>
              </p:cNvSpPr>
              <p:nvPr/>
            </p:nvSpPr>
            <p:spPr bwMode="auto">
              <a:xfrm>
                <a:off x="3095" y="59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1" name="Line 1723"/>
              <p:cNvSpPr>
                <a:spLocks noChangeShapeType="1"/>
              </p:cNvSpPr>
              <p:nvPr/>
            </p:nvSpPr>
            <p:spPr bwMode="auto">
              <a:xfrm>
                <a:off x="3100" y="59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2" name="Freeform 1724"/>
              <p:cNvSpPr>
                <a:spLocks/>
              </p:cNvSpPr>
              <p:nvPr/>
            </p:nvSpPr>
            <p:spPr bwMode="auto">
              <a:xfrm>
                <a:off x="3102" y="597"/>
                <a:ext cx="8" cy="1"/>
              </a:xfrm>
              <a:custGeom>
                <a:avLst/>
                <a:gdLst>
                  <a:gd name="T0" fmla="*/ 0 w 8"/>
                  <a:gd name="T1" fmla="*/ 6 w 8"/>
                  <a:gd name="T2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8">
                    <a:moveTo>
                      <a:pt x="0" y="0"/>
                    </a:moveTo>
                    <a:lnTo>
                      <a:pt x="6" y="0"/>
                    </a:lnTo>
                    <a:lnTo>
                      <a:pt x="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3" name="Line 1725"/>
              <p:cNvSpPr>
                <a:spLocks noChangeShapeType="1"/>
              </p:cNvSpPr>
              <p:nvPr/>
            </p:nvSpPr>
            <p:spPr bwMode="auto">
              <a:xfrm>
                <a:off x="3161" y="6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4" name="Line 1726"/>
              <p:cNvSpPr>
                <a:spLocks noChangeShapeType="1"/>
              </p:cNvSpPr>
              <p:nvPr/>
            </p:nvSpPr>
            <p:spPr bwMode="auto">
              <a:xfrm>
                <a:off x="3161" y="62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5" name="Line 1727"/>
              <p:cNvSpPr>
                <a:spLocks noChangeShapeType="1"/>
              </p:cNvSpPr>
              <p:nvPr/>
            </p:nvSpPr>
            <p:spPr bwMode="auto">
              <a:xfrm>
                <a:off x="3166" y="6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6" name="Line 1728"/>
              <p:cNvSpPr>
                <a:spLocks noChangeShapeType="1"/>
              </p:cNvSpPr>
              <p:nvPr/>
            </p:nvSpPr>
            <p:spPr bwMode="auto">
              <a:xfrm>
                <a:off x="3169" y="62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" name="Line 1729"/>
              <p:cNvSpPr>
                <a:spLocks noChangeShapeType="1"/>
              </p:cNvSpPr>
              <p:nvPr/>
            </p:nvSpPr>
            <p:spPr bwMode="auto">
              <a:xfrm>
                <a:off x="3174" y="6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" name="Line 1730"/>
              <p:cNvSpPr>
                <a:spLocks noChangeShapeType="1"/>
              </p:cNvSpPr>
              <p:nvPr/>
            </p:nvSpPr>
            <p:spPr bwMode="auto">
              <a:xfrm>
                <a:off x="3176" y="630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9" name="Line 1731"/>
              <p:cNvSpPr>
                <a:spLocks noChangeShapeType="1"/>
              </p:cNvSpPr>
              <p:nvPr/>
            </p:nvSpPr>
            <p:spPr bwMode="auto">
              <a:xfrm>
                <a:off x="3181" y="6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0" name="Line 1732"/>
              <p:cNvSpPr>
                <a:spLocks noChangeShapeType="1"/>
              </p:cNvSpPr>
              <p:nvPr/>
            </p:nvSpPr>
            <p:spPr bwMode="auto">
              <a:xfrm>
                <a:off x="3184" y="63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1" name="Line 1733"/>
              <p:cNvSpPr>
                <a:spLocks noChangeShapeType="1"/>
              </p:cNvSpPr>
              <p:nvPr/>
            </p:nvSpPr>
            <p:spPr bwMode="auto">
              <a:xfrm>
                <a:off x="3189" y="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2" name="Line 1734"/>
              <p:cNvSpPr>
                <a:spLocks noChangeShapeType="1"/>
              </p:cNvSpPr>
              <p:nvPr/>
            </p:nvSpPr>
            <p:spPr bwMode="auto">
              <a:xfrm>
                <a:off x="3191" y="635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3" name="Line 1735"/>
              <p:cNvSpPr>
                <a:spLocks noChangeShapeType="1"/>
              </p:cNvSpPr>
              <p:nvPr/>
            </p:nvSpPr>
            <p:spPr bwMode="auto">
              <a:xfrm>
                <a:off x="3196" y="637"/>
                <a:ext cx="6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4" name="Line 1736"/>
              <p:cNvSpPr>
                <a:spLocks noChangeShapeType="1"/>
              </p:cNvSpPr>
              <p:nvPr/>
            </p:nvSpPr>
            <p:spPr bwMode="auto">
              <a:xfrm>
                <a:off x="3202" y="64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5" name="Line 1737"/>
              <p:cNvSpPr>
                <a:spLocks noChangeShapeType="1"/>
              </p:cNvSpPr>
              <p:nvPr/>
            </p:nvSpPr>
            <p:spPr bwMode="auto">
              <a:xfrm>
                <a:off x="3204" y="64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6" name="Freeform 1738"/>
              <p:cNvSpPr>
                <a:spLocks/>
              </p:cNvSpPr>
              <p:nvPr/>
            </p:nvSpPr>
            <p:spPr bwMode="auto">
              <a:xfrm>
                <a:off x="3209" y="642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3 w 5"/>
                  <a:gd name="T3" fmla="*/ 3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3" y="3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7" name="Line 1739"/>
              <p:cNvSpPr>
                <a:spLocks noChangeShapeType="1"/>
              </p:cNvSpPr>
              <p:nvPr/>
            </p:nvSpPr>
            <p:spPr bwMode="auto">
              <a:xfrm>
                <a:off x="3268" y="6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" name="Line 1740"/>
              <p:cNvSpPr>
                <a:spLocks noChangeShapeType="1"/>
              </p:cNvSpPr>
              <p:nvPr/>
            </p:nvSpPr>
            <p:spPr bwMode="auto">
              <a:xfrm>
                <a:off x="3268" y="6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9" name="Line 1741"/>
              <p:cNvSpPr>
                <a:spLocks noChangeShapeType="1"/>
              </p:cNvSpPr>
              <p:nvPr/>
            </p:nvSpPr>
            <p:spPr bwMode="auto">
              <a:xfrm>
                <a:off x="3270" y="6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0" name="Line 1742"/>
              <p:cNvSpPr>
                <a:spLocks noChangeShapeType="1"/>
              </p:cNvSpPr>
              <p:nvPr/>
            </p:nvSpPr>
            <p:spPr bwMode="auto">
              <a:xfrm>
                <a:off x="3275" y="67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1" name="Line 1743"/>
              <p:cNvSpPr>
                <a:spLocks noChangeShapeType="1"/>
              </p:cNvSpPr>
              <p:nvPr/>
            </p:nvSpPr>
            <p:spPr bwMode="auto">
              <a:xfrm>
                <a:off x="3278" y="673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2" name="Line 1744"/>
              <p:cNvSpPr>
                <a:spLocks noChangeShapeType="1"/>
              </p:cNvSpPr>
              <p:nvPr/>
            </p:nvSpPr>
            <p:spPr bwMode="auto">
              <a:xfrm>
                <a:off x="3283" y="67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3" name="Line 1745"/>
              <p:cNvSpPr>
                <a:spLocks noChangeShapeType="1"/>
              </p:cNvSpPr>
              <p:nvPr/>
            </p:nvSpPr>
            <p:spPr bwMode="auto">
              <a:xfrm>
                <a:off x="3288" y="6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4" name="Line 1746"/>
              <p:cNvSpPr>
                <a:spLocks noChangeShapeType="1"/>
              </p:cNvSpPr>
              <p:nvPr/>
            </p:nvSpPr>
            <p:spPr bwMode="auto">
              <a:xfrm>
                <a:off x="3291" y="67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5" name="Line 1747"/>
              <p:cNvSpPr>
                <a:spLocks noChangeShapeType="1"/>
              </p:cNvSpPr>
              <p:nvPr/>
            </p:nvSpPr>
            <p:spPr bwMode="auto">
              <a:xfrm>
                <a:off x="3296" y="68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6" name="Line 1748"/>
              <p:cNvSpPr>
                <a:spLocks noChangeShapeType="1"/>
              </p:cNvSpPr>
              <p:nvPr/>
            </p:nvSpPr>
            <p:spPr bwMode="auto">
              <a:xfrm>
                <a:off x="3298" y="68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7" name="Line 1749"/>
              <p:cNvSpPr>
                <a:spLocks noChangeShapeType="1"/>
              </p:cNvSpPr>
              <p:nvPr/>
            </p:nvSpPr>
            <p:spPr bwMode="auto">
              <a:xfrm>
                <a:off x="3303" y="68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8" name="Line 1750"/>
              <p:cNvSpPr>
                <a:spLocks noChangeShapeType="1"/>
              </p:cNvSpPr>
              <p:nvPr/>
            </p:nvSpPr>
            <p:spPr bwMode="auto">
              <a:xfrm>
                <a:off x="3306" y="68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9" name="Line 1751"/>
              <p:cNvSpPr>
                <a:spLocks noChangeShapeType="1"/>
              </p:cNvSpPr>
              <p:nvPr/>
            </p:nvSpPr>
            <p:spPr bwMode="auto">
              <a:xfrm>
                <a:off x="3311" y="6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0" name="Freeform 1752"/>
              <p:cNvSpPr>
                <a:spLocks/>
              </p:cNvSpPr>
              <p:nvPr/>
            </p:nvSpPr>
            <p:spPr bwMode="auto">
              <a:xfrm>
                <a:off x="3313" y="691"/>
                <a:ext cx="5" cy="1"/>
              </a:xfrm>
              <a:custGeom>
                <a:avLst/>
                <a:gdLst>
                  <a:gd name="T0" fmla="*/ 0 w 5"/>
                  <a:gd name="T1" fmla="*/ 5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1" name="Line 1753"/>
              <p:cNvSpPr>
                <a:spLocks noChangeShapeType="1"/>
              </p:cNvSpPr>
              <p:nvPr/>
            </p:nvSpPr>
            <p:spPr bwMode="auto">
              <a:xfrm>
                <a:off x="3372" y="71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2" name="Line 1754"/>
              <p:cNvSpPr>
                <a:spLocks noChangeShapeType="1"/>
              </p:cNvSpPr>
              <p:nvPr/>
            </p:nvSpPr>
            <p:spPr bwMode="auto">
              <a:xfrm>
                <a:off x="3374" y="71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3" name="Line 1755"/>
              <p:cNvSpPr>
                <a:spLocks noChangeShapeType="1"/>
              </p:cNvSpPr>
              <p:nvPr/>
            </p:nvSpPr>
            <p:spPr bwMode="auto">
              <a:xfrm>
                <a:off x="3377" y="71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4" name="Line 1756"/>
              <p:cNvSpPr>
                <a:spLocks noChangeShapeType="1"/>
              </p:cNvSpPr>
              <p:nvPr/>
            </p:nvSpPr>
            <p:spPr bwMode="auto">
              <a:xfrm>
                <a:off x="3382" y="71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5" name="Line 1757"/>
              <p:cNvSpPr>
                <a:spLocks noChangeShapeType="1"/>
              </p:cNvSpPr>
              <p:nvPr/>
            </p:nvSpPr>
            <p:spPr bwMode="auto">
              <a:xfrm>
                <a:off x="3385" y="72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6" name="Line 1758"/>
              <p:cNvSpPr>
                <a:spLocks noChangeShapeType="1"/>
              </p:cNvSpPr>
              <p:nvPr/>
            </p:nvSpPr>
            <p:spPr bwMode="auto">
              <a:xfrm>
                <a:off x="3390" y="72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7" name="Line 1759"/>
              <p:cNvSpPr>
                <a:spLocks noChangeShapeType="1"/>
              </p:cNvSpPr>
              <p:nvPr/>
            </p:nvSpPr>
            <p:spPr bwMode="auto">
              <a:xfrm>
                <a:off x="3392" y="724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8" name="Line 1760"/>
              <p:cNvSpPr>
                <a:spLocks noChangeShapeType="1"/>
              </p:cNvSpPr>
              <p:nvPr/>
            </p:nvSpPr>
            <p:spPr bwMode="auto">
              <a:xfrm>
                <a:off x="3397" y="726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9" name="Line 1761"/>
              <p:cNvSpPr>
                <a:spLocks noChangeShapeType="1"/>
              </p:cNvSpPr>
              <p:nvPr/>
            </p:nvSpPr>
            <p:spPr bwMode="auto">
              <a:xfrm>
                <a:off x="3402" y="7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0" name="Line 1762"/>
              <p:cNvSpPr>
                <a:spLocks noChangeShapeType="1"/>
              </p:cNvSpPr>
              <p:nvPr/>
            </p:nvSpPr>
            <p:spPr bwMode="auto">
              <a:xfrm>
                <a:off x="3405" y="72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1" name="Line 1763"/>
              <p:cNvSpPr>
                <a:spLocks noChangeShapeType="1"/>
              </p:cNvSpPr>
              <p:nvPr/>
            </p:nvSpPr>
            <p:spPr bwMode="auto">
              <a:xfrm>
                <a:off x="3410" y="73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2" name="Line 1764"/>
              <p:cNvSpPr>
                <a:spLocks noChangeShapeType="1"/>
              </p:cNvSpPr>
              <p:nvPr/>
            </p:nvSpPr>
            <p:spPr bwMode="auto">
              <a:xfrm>
                <a:off x="3413" y="73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3" name="Line 1765"/>
              <p:cNvSpPr>
                <a:spLocks noChangeShapeType="1"/>
              </p:cNvSpPr>
              <p:nvPr/>
            </p:nvSpPr>
            <p:spPr bwMode="auto">
              <a:xfrm>
                <a:off x="3418" y="73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4" name="Freeform 1766"/>
              <p:cNvSpPr>
                <a:spLocks/>
              </p:cNvSpPr>
              <p:nvPr/>
            </p:nvSpPr>
            <p:spPr bwMode="auto">
              <a:xfrm>
                <a:off x="3420" y="736"/>
                <a:ext cx="5" cy="1"/>
              </a:xfrm>
              <a:custGeom>
                <a:avLst/>
                <a:gdLst>
                  <a:gd name="T0" fmla="*/ 0 w 5"/>
                  <a:gd name="T1" fmla="*/ 5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5" name="Line 1767"/>
              <p:cNvSpPr>
                <a:spLocks noChangeShapeType="1"/>
              </p:cNvSpPr>
              <p:nvPr/>
            </p:nvSpPr>
            <p:spPr bwMode="auto">
              <a:xfrm>
                <a:off x="3479" y="75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6" name="Line 1768"/>
              <p:cNvSpPr>
                <a:spLocks noChangeShapeType="1"/>
              </p:cNvSpPr>
              <p:nvPr/>
            </p:nvSpPr>
            <p:spPr bwMode="auto">
              <a:xfrm>
                <a:off x="3481" y="76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7" name="Line 1769"/>
              <p:cNvSpPr>
                <a:spLocks noChangeShapeType="1"/>
              </p:cNvSpPr>
              <p:nvPr/>
            </p:nvSpPr>
            <p:spPr bwMode="auto">
              <a:xfrm>
                <a:off x="3484" y="762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8" name="Line 1770"/>
              <p:cNvSpPr>
                <a:spLocks noChangeShapeType="1"/>
              </p:cNvSpPr>
              <p:nvPr/>
            </p:nvSpPr>
            <p:spPr bwMode="auto">
              <a:xfrm>
                <a:off x="3489" y="76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9" name="Line 1771"/>
              <p:cNvSpPr>
                <a:spLocks noChangeShapeType="1"/>
              </p:cNvSpPr>
              <p:nvPr/>
            </p:nvSpPr>
            <p:spPr bwMode="auto">
              <a:xfrm>
                <a:off x="3491" y="767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0" name="Line 1772"/>
              <p:cNvSpPr>
                <a:spLocks noChangeShapeType="1"/>
              </p:cNvSpPr>
              <p:nvPr/>
            </p:nvSpPr>
            <p:spPr bwMode="auto">
              <a:xfrm>
                <a:off x="3496" y="7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1" name="Line 1773"/>
              <p:cNvSpPr>
                <a:spLocks noChangeShapeType="1"/>
              </p:cNvSpPr>
              <p:nvPr/>
            </p:nvSpPr>
            <p:spPr bwMode="auto">
              <a:xfrm>
                <a:off x="3499" y="7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2" name="Line 1774"/>
              <p:cNvSpPr>
                <a:spLocks noChangeShapeType="1"/>
              </p:cNvSpPr>
              <p:nvPr/>
            </p:nvSpPr>
            <p:spPr bwMode="auto">
              <a:xfrm>
                <a:off x="3504" y="7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3" name="Line 1775"/>
              <p:cNvSpPr>
                <a:spLocks noChangeShapeType="1"/>
              </p:cNvSpPr>
              <p:nvPr/>
            </p:nvSpPr>
            <p:spPr bwMode="auto">
              <a:xfrm>
                <a:off x="3507" y="772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4" name="Line 1776"/>
              <p:cNvSpPr>
                <a:spLocks noChangeShapeType="1"/>
              </p:cNvSpPr>
              <p:nvPr/>
            </p:nvSpPr>
            <p:spPr bwMode="auto">
              <a:xfrm>
                <a:off x="3512" y="77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5" name="Line 1777"/>
              <p:cNvSpPr>
                <a:spLocks noChangeShapeType="1"/>
              </p:cNvSpPr>
              <p:nvPr/>
            </p:nvSpPr>
            <p:spPr bwMode="auto">
              <a:xfrm>
                <a:off x="3517" y="77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6" name="Line 1778"/>
              <p:cNvSpPr>
                <a:spLocks noChangeShapeType="1"/>
              </p:cNvSpPr>
              <p:nvPr/>
            </p:nvSpPr>
            <p:spPr bwMode="auto">
              <a:xfrm>
                <a:off x="3519" y="777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7" name="Freeform 1779"/>
              <p:cNvSpPr>
                <a:spLocks/>
              </p:cNvSpPr>
              <p:nvPr/>
            </p:nvSpPr>
            <p:spPr bwMode="auto">
              <a:xfrm>
                <a:off x="3524" y="780"/>
                <a:ext cx="8" cy="2"/>
              </a:xfrm>
              <a:custGeom>
                <a:avLst/>
                <a:gdLst>
                  <a:gd name="T0" fmla="*/ 0 w 8"/>
                  <a:gd name="T1" fmla="*/ 0 h 2"/>
                  <a:gd name="T2" fmla="*/ 3 w 8"/>
                  <a:gd name="T3" fmla="*/ 0 h 2"/>
                  <a:gd name="T4" fmla="*/ 8 w 8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">
                    <a:moveTo>
                      <a:pt x="0" y="0"/>
                    </a:moveTo>
                    <a:lnTo>
                      <a:pt x="3" y="0"/>
                    </a:lnTo>
                    <a:lnTo>
                      <a:pt x="8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8" name="Line 1780"/>
              <p:cNvSpPr>
                <a:spLocks noChangeShapeType="1"/>
              </p:cNvSpPr>
              <p:nvPr/>
            </p:nvSpPr>
            <p:spPr bwMode="auto">
              <a:xfrm>
                <a:off x="3585" y="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9" name="Line 1781"/>
              <p:cNvSpPr>
                <a:spLocks noChangeShapeType="1"/>
              </p:cNvSpPr>
              <p:nvPr/>
            </p:nvSpPr>
            <p:spPr bwMode="auto">
              <a:xfrm>
                <a:off x="3585" y="80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0" name="Line 1782"/>
              <p:cNvSpPr>
                <a:spLocks noChangeShapeType="1"/>
              </p:cNvSpPr>
              <p:nvPr/>
            </p:nvSpPr>
            <p:spPr bwMode="auto">
              <a:xfrm>
                <a:off x="3590" y="808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1" name="Line 1783"/>
              <p:cNvSpPr>
                <a:spLocks noChangeShapeType="1"/>
              </p:cNvSpPr>
              <p:nvPr/>
            </p:nvSpPr>
            <p:spPr bwMode="auto">
              <a:xfrm>
                <a:off x="3596" y="81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2" name="Line 1784"/>
              <p:cNvSpPr>
                <a:spLocks noChangeShapeType="1"/>
              </p:cNvSpPr>
              <p:nvPr/>
            </p:nvSpPr>
            <p:spPr bwMode="auto">
              <a:xfrm>
                <a:off x="3598" y="81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3" name="Line 1785"/>
              <p:cNvSpPr>
                <a:spLocks noChangeShapeType="1"/>
              </p:cNvSpPr>
              <p:nvPr/>
            </p:nvSpPr>
            <p:spPr bwMode="auto">
              <a:xfrm>
                <a:off x="3603" y="81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4" name="Line 1786"/>
              <p:cNvSpPr>
                <a:spLocks noChangeShapeType="1"/>
              </p:cNvSpPr>
              <p:nvPr/>
            </p:nvSpPr>
            <p:spPr bwMode="auto">
              <a:xfrm>
                <a:off x="3606" y="81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5" name="Line 1787"/>
              <p:cNvSpPr>
                <a:spLocks noChangeShapeType="1"/>
              </p:cNvSpPr>
              <p:nvPr/>
            </p:nvSpPr>
            <p:spPr bwMode="auto">
              <a:xfrm>
                <a:off x="3611" y="81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6" name="Line 1788"/>
              <p:cNvSpPr>
                <a:spLocks noChangeShapeType="1"/>
              </p:cNvSpPr>
              <p:nvPr/>
            </p:nvSpPr>
            <p:spPr bwMode="auto">
              <a:xfrm>
                <a:off x="3613" y="818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7" name="Line 1789"/>
              <p:cNvSpPr>
                <a:spLocks noChangeShapeType="1"/>
              </p:cNvSpPr>
              <p:nvPr/>
            </p:nvSpPr>
            <p:spPr bwMode="auto">
              <a:xfrm>
                <a:off x="3618" y="82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8" name="Line 1790"/>
              <p:cNvSpPr>
                <a:spLocks noChangeShapeType="1"/>
              </p:cNvSpPr>
              <p:nvPr/>
            </p:nvSpPr>
            <p:spPr bwMode="auto">
              <a:xfrm>
                <a:off x="3621" y="82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" name="Line 1791"/>
              <p:cNvSpPr>
                <a:spLocks noChangeShapeType="1"/>
              </p:cNvSpPr>
              <p:nvPr/>
            </p:nvSpPr>
            <p:spPr bwMode="auto">
              <a:xfrm>
                <a:off x="3626" y="82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0" name="Line 1792"/>
              <p:cNvSpPr>
                <a:spLocks noChangeShapeType="1"/>
              </p:cNvSpPr>
              <p:nvPr/>
            </p:nvSpPr>
            <p:spPr bwMode="auto">
              <a:xfrm>
                <a:off x="3629" y="825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1" name="Freeform 1793"/>
              <p:cNvSpPr>
                <a:spLocks/>
              </p:cNvSpPr>
              <p:nvPr/>
            </p:nvSpPr>
            <p:spPr bwMode="auto">
              <a:xfrm>
                <a:off x="3634" y="825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2" name="Line 1794"/>
              <p:cNvSpPr>
                <a:spLocks noChangeShapeType="1"/>
              </p:cNvSpPr>
              <p:nvPr/>
            </p:nvSpPr>
            <p:spPr bwMode="auto">
              <a:xfrm>
                <a:off x="3690" y="85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3" name="Line 1795"/>
              <p:cNvSpPr>
                <a:spLocks noChangeShapeType="1"/>
              </p:cNvSpPr>
              <p:nvPr/>
            </p:nvSpPr>
            <p:spPr bwMode="auto">
              <a:xfrm>
                <a:off x="3692" y="8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4" name="Line 1796"/>
              <p:cNvSpPr>
                <a:spLocks noChangeShapeType="1"/>
              </p:cNvSpPr>
              <p:nvPr/>
            </p:nvSpPr>
            <p:spPr bwMode="auto">
              <a:xfrm>
                <a:off x="3695" y="853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5" name="Line 1797"/>
              <p:cNvSpPr>
                <a:spLocks noChangeShapeType="1"/>
              </p:cNvSpPr>
              <p:nvPr/>
            </p:nvSpPr>
            <p:spPr bwMode="auto">
              <a:xfrm>
                <a:off x="3700" y="85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6" name="Line 1798"/>
              <p:cNvSpPr>
                <a:spLocks noChangeShapeType="1"/>
              </p:cNvSpPr>
              <p:nvPr/>
            </p:nvSpPr>
            <p:spPr bwMode="auto">
              <a:xfrm>
                <a:off x="3702" y="856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7" name="Line 1799"/>
              <p:cNvSpPr>
                <a:spLocks noChangeShapeType="1"/>
              </p:cNvSpPr>
              <p:nvPr/>
            </p:nvSpPr>
            <p:spPr bwMode="auto">
              <a:xfrm>
                <a:off x="3707" y="85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8" name="Line 1800"/>
              <p:cNvSpPr>
                <a:spLocks noChangeShapeType="1"/>
              </p:cNvSpPr>
              <p:nvPr/>
            </p:nvSpPr>
            <p:spPr bwMode="auto">
              <a:xfrm>
                <a:off x="3710" y="858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" name="Line 1801"/>
              <p:cNvSpPr>
                <a:spLocks noChangeShapeType="1"/>
              </p:cNvSpPr>
              <p:nvPr/>
            </p:nvSpPr>
            <p:spPr bwMode="auto">
              <a:xfrm>
                <a:off x="3715" y="8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" name="Line 1802"/>
              <p:cNvSpPr>
                <a:spLocks noChangeShapeType="1"/>
              </p:cNvSpPr>
              <p:nvPr/>
            </p:nvSpPr>
            <p:spPr bwMode="auto">
              <a:xfrm>
                <a:off x="3718" y="861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" name="Line 1803"/>
              <p:cNvSpPr>
                <a:spLocks noChangeShapeType="1"/>
              </p:cNvSpPr>
              <p:nvPr/>
            </p:nvSpPr>
            <p:spPr bwMode="auto">
              <a:xfrm>
                <a:off x="3723" y="8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" name="Line 1804"/>
              <p:cNvSpPr>
                <a:spLocks noChangeShapeType="1"/>
              </p:cNvSpPr>
              <p:nvPr/>
            </p:nvSpPr>
            <p:spPr bwMode="auto">
              <a:xfrm>
                <a:off x="3725" y="86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" name="Line 1805"/>
              <p:cNvSpPr>
                <a:spLocks noChangeShapeType="1"/>
              </p:cNvSpPr>
              <p:nvPr/>
            </p:nvSpPr>
            <p:spPr bwMode="auto">
              <a:xfrm>
                <a:off x="3730" y="8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" name="Line 1806"/>
              <p:cNvSpPr>
                <a:spLocks noChangeShapeType="1"/>
              </p:cNvSpPr>
              <p:nvPr/>
            </p:nvSpPr>
            <p:spPr bwMode="auto">
              <a:xfrm>
                <a:off x="3733" y="869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5" name="Freeform 1807"/>
              <p:cNvSpPr>
                <a:spLocks/>
              </p:cNvSpPr>
              <p:nvPr/>
            </p:nvSpPr>
            <p:spPr bwMode="auto">
              <a:xfrm>
                <a:off x="3738" y="87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2 w 5"/>
                  <a:gd name="T3" fmla="*/ 0 h 3"/>
                  <a:gd name="T4" fmla="*/ 5 w 5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2" y="0"/>
                    </a:lnTo>
                    <a:lnTo>
                      <a:pt x="5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6" name="Line 1808"/>
              <p:cNvSpPr>
                <a:spLocks noChangeShapeType="1"/>
              </p:cNvSpPr>
              <p:nvPr/>
            </p:nvSpPr>
            <p:spPr bwMode="auto">
              <a:xfrm>
                <a:off x="3796" y="89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7" name="Line 1809"/>
              <p:cNvSpPr>
                <a:spLocks noChangeShapeType="1"/>
              </p:cNvSpPr>
              <p:nvPr/>
            </p:nvSpPr>
            <p:spPr bwMode="auto">
              <a:xfrm>
                <a:off x="3799" y="89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8" name="Line 1810"/>
              <p:cNvSpPr>
                <a:spLocks noChangeShapeType="1"/>
              </p:cNvSpPr>
              <p:nvPr/>
            </p:nvSpPr>
            <p:spPr bwMode="auto">
              <a:xfrm>
                <a:off x="3801" y="902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9" name="Line 1811"/>
              <p:cNvSpPr>
                <a:spLocks noChangeShapeType="1"/>
              </p:cNvSpPr>
              <p:nvPr/>
            </p:nvSpPr>
            <p:spPr bwMode="auto">
              <a:xfrm>
                <a:off x="3807" y="90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" name="Group 1812"/>
            <p:cNvGrpSpPr>
              <a:grpSpLocks/>
            </p:cNvGrpSpPr>
            <p:nvPr/>
          </p:nvGrpSpPr>
          <p:grpSpPr bwMode="auto">
            <a:xfrm>
              <a:off x="3809" y="904"/>
              <a:ext cx="924" cy="692"/>
              <a:chOff x="3809" y="904"/>
              <a:chExt cx="924" cy="692"/>
            </a:xfrm>
          </p:grpSpPr>
          <p:sp>
            <p:nvSpPr>
              <p:cNvPr id="1250" name="Line 1813"/>
              <p:cNvSpPr>
                <a:spLocks noChangeShapeType="1"/>
              </p:cNvSpPr>
              <p:nvPr/>
            </p:nvSpPr>
            <p:spPr bwMode="auto">
              <a:xfrm>
                <a:off x="3809" y="90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1" name="Line 1814"/>
              <p:cNvSpPr>
                <a:spLocks noChangeShapeType="1"/>
              </p:cNvSpPr>
              <p:nvPr/>
            </p:nvSpPr>
            <p:spPr bwMode="auto">
              <a:xfrm>
                <a:off x="3814" y="90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2" name="Line 1815"/>
              <p:cNvSpPr>
                <a:spLocks noChangeShapeType="1"/>
              </p:cNvSpPr>
              <p:nvPr/>
            </p:nvSpPr>
            <p:spPr bwMode="auto">
              <a:xfrm>
                <a:off x="3817" y="90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3" name="Line 1816"/>
              <p:cNvSpPr>
                <a:spLocks noChangeShapeType="1"/>
              </p:cNvSpPr>
              <p:nvPr/>
            </p:nvSpPr>
            <p:spPr bwMode="auto">
              <a:xfrm>
                <a:off x="3819" y="90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4" name="Line 1817"/>
              <p:cNvSpPr>
                <a:spLocks noChangeShapeType="1"/>
              </p:cNvSpPr>
              <p:nvPr/>
            </p:nvSpPr>
            <p:spPr bwMode="auto">
              <a:xfrm>
                <a:off x="3824" y="9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5" name="Line 1818"/>
              <p:cNvSpPr>
                <a:spLocks noChangeShapeType="1"/>
              </p:cNvSpPr>
              <p:nvPr/>
            </p:nvSpPr>
            <p:spPr bwMode="auto">
              <a:xfrm>
                <a:off x="3827" y="9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6" name="Line 1819"/>
              <p:cNvSpPr>
                <a:spLocks noChangeShapeType="1"/>
              </p:cNvSpPr>
              <p:nvPr/>
            </p:nvSpPr>
            <p:spPr bwMode="auto">
              <a:xfrm>
                <a:off x="3829" y="914"/>
                <a:ext cx="6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7" name="Line 1820"/>
              <p:cNvSpPr>
                <a:spLocks noChangeShapeType="1"/>
              </p:cNvSpPr>
              <p:nvPr/>
            </p:nvSpPr>
            <p:spPr bwMode="auto">
              <a:xfrm>
                <a:off x="3835" y="9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8" name="Line 1821"/>
              <p:cNvSpPr>
                <a:spLocks noChangeShapeType="1"/>
              </p:cNvSpPr>
              <p:nvPr/>
            </p:nvSpPr>
            <p:spPr bwMode="auto">
              <a:xfrm>
                <a:off x="3837" y="91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9" name="Line 1822"/>
              <p:cNvSpPr>
                <a:spLocks noChangeShapeType="1"/>
              </p:cNvSpPr>
              <p:nvPr/>
            </p:nvSpPr>
            <p:spPr bwMode="auto">
              <a:xfrm>
                <a:off x="3840" y="919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0" name="Freeform 1823"/>
              <p:cNvSpPr>
                <a:spLocks/>
              </p:cNvSpPr>
              <p:nvPr/>
            </p:nvSpPr>
            <p:spPr bwMode="auto">
              <a:xfrm>
                <a:off x="3845" y="922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1" name="Line 1824"/>
              <p:cNvSpPr>
                <a:spLocks noChangeShapeType="1"/>
              </p:cNvSpPr>
              <p:nvPr/>
            </p:nvSpPr>
            <p:spPr bwMode="auto">
              <a:xfrm>
                <a:off x="3898" y="95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2" name="Line 1825"/>
              <p:cNvSpPr>
                <a:spLocks noChangeShapeType="1"/>
              </p:cNvSpPr>
              <p:nvPr/>
            </p:nvSpPr>
            <p:spPr bwMode="auto">
              <a:xfrm>
                <a:off x="3901" y="95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3" name="Line 1826"/>
              <p:cNvSpPr>
                <a:spLocks noChangeShapeType="1"/>
              </p:cNvSpPr>
              <p:nvPr/>
            </p:nvSpPr>
            <p:spPr bwMode="auto">
              <a:xfrm>
                <a:off x="3903" y="95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4" name="Line 1827"/>
              <p:cNvSpPr>
                <a:spLocks noChangeShapeType="1"/>
              </p:cNvSpPr>
              <p:nvPr/>
            </p:nvSpPr>
            <p:spPr bwMode="auto">
              <a:xfrm>
                <a:off x="3906" y="95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5" name="Line 1828"/>
              <p:cNvSpPr>
                <a:spLocks noChangeShapeType="1"/>
              </p:cNvSpPr>
              <p:nvPr/>
            </p:nvSpPr>
            <p:spPr bwMode="auto">
              <a:xfrm>
                <a:off x="3911" y="95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6" name="Line 1829"/>
              <p:cNvSpPr>
                <a:spLocks noChangeShapeType="1"/>
              </p:cNvSpPr>
              <p:nvPr/>
            </p:nvSpPr>
            <p:spPr bwMode="auto">
              <a:xfrm>
                <a:off x="3913" y="95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7" name="Line 1830"/>
              <p:cNvSpPr>
                <a:spLocks noChangeShapeType="1"/>
              </p:cNvSpPr>
              <p:nvPr/>
            </p:nvSpPr>
            <p:spPr bwMode="auto">
              <a:xfrm>
                <a:off x="3916" y="9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8" name="Line 1831"/>
              <p:cNvSpPr>
                <a:spLocks noChangeShapeType="1"/>
              </p:cNvSpPr>
              <p:nvPr/>
            </p:nvSpPr>
            <p:spPr bwMode="auto">
              <a:xfrm>
                <a:off x="3918" y="963"/>
                <a:ext cx="6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9" name="Line 1832"/>
              <p:cNvSpPr>
                <a:spLocks noChangeShapeType="1"/>
              </p:cNvSpPr>
              <p:nvPr/>
            </p:nvSpPr>
            <p:spPr bwMode="auto">
              <a:xfrm>
                <a:off x="3924" y="9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0" name="Line 1833"/>
              <p:cNvSpPr>
                <a:spLocks noChangeShapeType="1"/>
              </p:cNvSpPr>
              <p:nvPr/>
            </p:nvSpPr>
            <p:spPr bwMode="auto">
              <a:xfrm>
                <a:off x="3926" y="9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1" name="Line 1834"/>
              <p:cNvSpPr>
                <a:spLocks noChangeShapeType="1"/>
              </p:cNvSpPr>
              <p:nvPr/>
            </p:nvSpPr>
            <p:spPr bwMode="auto">
              <a:xfrm>
                <a:off x="3929" y="9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2" name="Line 1835"/>
              <p:cNvSpPr>
                <a:spLocks noChangeShapeType="1"/>
              </p:cNvSpPr>
              <p:nvPr/>
            </p:nvSpPr>
            <p:spPr bwMode="auto">
              <a:xfrm>
                <a:off x="3931" y="970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3" name="Line 1836"/>
              <p:cNvSpPr>
                <a:spLocks noChangeShapeType="1"/>
              </p:cNvSpPr>
              <p:nvPr/>
            </p:nvSpPr>
            <p:spPr bwMode="auto">
              <a:xfrm>
                <a:off x="3936" y="97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4" name="Line 1837"/>
              <p:cNvSpPr>
                <a:spLocks noChangeShapeType="1"/>
              </p:cNvSpPr>
              <p:nvPr/>
            </p:nvSpPr>
            <p:spPr bwMode="auto">
              <a:xfrm>
                <a:off x="3939" y="97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5" name="Freeform 1838"/>
              <p:cNvSpPr>
                <a:spLocks/>
              </p:cNvSpPr>
              <p:nvPr/>
            </p:nvSpPr>
            <p:spPr bwMode="auto">
              <a:xfrm>
                <a:off x="3941" y="975"/>
                <a:ext cx="8" cy="3"/>
              </a:xfrm>
              <a:custGeom>
                <a:avLst/>
                <a:gdLst>
                  <a:gd name="T0" fmla="*/ 0 w 8"/>
                  <a:gd name="T1" fmla="*/ 0 h 3"/>
                  <a:gd name="T2" fmla="*/ 5 w 8"/>
                  <a:gd name="T3" fmla="*/ 3 h 3"/>
                  <a:gd name="T4" fmla="*/ 8 w 8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">
                    <a:moveTo>
                      <a:pt x="0" y="0"/>
                    </a:moveTo>
                    <a:lnTo>
                      <a:pt x="5" y="3"/>
                    </a:lnTo>
                    <a:lnTo>
                      <a:pt x="8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6" name="Line 1839"/>
              <p:cNvSpPr>
                <a:spLocks noChangeShapeType="1"/>
              </p:cNvSpPr>
              <p:nvPr/>
            </p:nvSpPr>
            <p:spPr bwMode="auto">
              <a:xfrm>
                <a:off x="3997" y="100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7" name="Line 1840"/>
              <p:cNvSpPr>
                <a:spLocks noChangeShapeType="1"/>
              </p:cNvSpPr>
              <p:nvPr/>
            </p:nvSpPr>
            <p:spPr bwMode="auto">
              <a:xfrm>
                <a:off x="4000" y="10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8" name="Line 1841"/>
              <p:cNvSpPr>
                <a:spLocks noChangeShapeType="1"/>
              </p:cNvSpPr>
              <p:nvPr/>
            </p:nvSpPr>
            <p:spPr bwMode="auto">
              <a:xfrm>
                <a:off x="4002" y="101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9" name="Line 1842"/>
              <p:cNvSpPr>
                <a:spLocks noChangeShapeType="1"/>
              </p:cNvSpPr>
              <p:nvPr/>
            </p:nvSpPr>
            <p:spPr bwMode="auto">
              <a:xfrm>
                <a:off x="4005" y="10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0" name="Line 1843"/>
              <p:cNvSpPr>
                <a:spLocks noChangeShapeType="1"/>
              </p:cNvSpPr>
              <p:nvPr/>
            </p:nvSpPr>
            <p:spPr bwMode="auto">
              <a:xfrm>
                <a:off x="4007" y="1013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1" name="Line 1844"/>
              <p:cNvSpPr>
                <a:spLocks noChangeShapeType="1"/>
              </p:cNvSpPr>
              <p:nvPr/>
            </p:nvSpPr>
            <p:spPr bwMode="auto">
              <a:xfrm>
                <a:off x="4012" y="101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2" name="Line 1845"/>
              <p:cNvSpPr>
                <a:spLocks noChangeShapeType="1"/>
              </p:cNvSpPr>
              <p:nvPr/>
            </p:nvSpPr>
            <p:spPr bwMode="auto">
              <a:xfrm>
                <a:off x="4015" y="10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3" name="Line 1846"/>
              <p:cNvSpPr>
                <a:spLocks noChangeShapeType="1"/>
              </p:cNvSpPr>
              <p:nvPr/>
            </p:nvSpPr>
            <p:spPr bwMode="auto">
              <a:xfrm>
                <a:off x="4018" y="101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4" name="Line 1847"/>
              <p:cNvSpPr>
                <a:spLocks noChangeShapeType="1"/>
              </p:cNvSpPr>
              <p:nvPr/>
            </p:nvSpPr>
            <p:spPr bwMode="auto">
              <a:xfrm>
                <a:off x="4020" y="10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5" name="Line 1848"/>
              <p:cNvSpPr>
                <a:spLocks noChangeShapeType="1"/>
              </p:cNvSpPr>
              <p:nvPr/>
            </p:nvSpPr>
            <p:spPr bwMode="auto">
              <a:xfrm>
                <a:off x="4023" y="1024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6" name="Line 1849"/>
              <p:cNvSpPr>
                <a:spLocks noChangeShapeType="1"/>
              </p:cNvSpPr>
              <p:nvPr/>
            </p:nvSpPr>
            <p:spPr bwMode="auto">
              <a:xfrm>
                <a:off x="4028" y="10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7" name="Line 1850"/>
              <p:cNvSpPr>
                <a:spLocks noChangeShapeType="1"/>
              </p:cNvSpPr>
              <p:nvPr/>
            </p:nvSpPr>
            <p:spPr bwMode="auto">
              <a:xfrm>
                <a:off x="4030" y="10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8" name="Line 1851"/>
              <p:cNvSpPr>
                <a:spLocks noChangeShapeType="1"/>
              </p:cNvSpPr>
              <p:nvPr/>
            </p:nvSpPr>
            <p:spPr bwMode="auto">
              <a:xfrm>
                <a:off x="4033" y="102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9" name="Line 1852"/>
              <p:cNvSpPr>
                <a:spLocks noChangeShapeType="1"/>
              </p:cNvSpPr>
              <p:nvPr/>
            </p:nvSpPr>
            <p:spPr bwMode="auto">
              <a:xfrm>
                <a:off x="4035" y="1031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0" name="Line 1853"/>
              <p:cNvSpPr>
                <a:spLocks noChangeShapeType="1"/>
              </p:cNvSpPr>
              <p:nvPr/>
            </p:nvSpPr>
            <p:spPr bwMode="auto">
              <a:xfrm>
                <a:off x="4040" y="10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1" name="Freeform 1854"/>
              <p:cNvSpPr>
                <a:spLocks/>
              </p:cNvSpPr>
              <p:nvPr/>
            </p:nvSpPr>
            <p:spPr bwMode="auto">
              <a:xfrm>
                <a:off x="4043" y="103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3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3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2" name="Line 1855"/>
              <p:cNvSpPr>
                <a:spLocks noChangeShapeType="1"/>
              </p:cNvSpPr>
              <p:nvPr/>
            </p:nvSpPr>
            <p:spPr bwMode="auto">
              <a:xfrm>
                <a:off x="4096" y="10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3" name="Line 1856"/>
              <p:cNvSpPr>
                <a:spLocks noChangeShapeType="1"/>
              </p:cNvSpPr>
              <p:nvPr/>
            </p:nvSpPr>
            <p:spPr bwMode="auto">
              <a:xfrm>
                <a:off x="4096" y="106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4" name="Line 1857"/>
              <p:cNvSpPr>
                <a:spLocks noChangeShapeType="1"/>
              </p:cNvSpPr>
              <p:nvPr/>
            </p:nvSpPr>
            <p:spPr bwMode="auto">
              <a:xfrm>
                <a:off x="4099" y="1069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5" name="Line 1858"/>
              <p:cNvSpPr>
                <a:spLocks noChangeShapeType="1"/>
              </p:cNvSpPr>
              <p:nvPr/>
            </p:nvSpPr>
            <p:spPr bwMode="auto">
              <a:xfrm>
                <a:off x="4104" y="106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6" name="Line 1859"/>
              <p:cNvSpPr>
                <a:spLocks noChangeShapeType="1"/>
              </p:cNvSpPr>
              <p:nvPr/>
            </p:nvSpPr>
            <p:spPr bwMode="auto">
              <a:xfrm>
                <a:off x="4107" y="107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7" name="Line 1860"/>
              <p:cNvSpPr>
                <a:spLocks noChangeShapeType="1"/>
              </p:cNvSpPr>
              <p:nvPr/>
            </p:nvSpPr>
            <p:spPr bwMode="auto">
              <a:xfrm>
                <a:off x="4109" y="107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" name="Line 1861"/>
              <p:cNvSpPr>
                <a:spLocks noChangeShapeType="1"/>
              </p:cNvSpPr>
              <p:nvPr/>
            </p:nvSpPr>
            <p:spPr bwMode="auto">
              <a:xfrm>
                <a:off x="4112" y="107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" name="Line 1862"/>
              <p:cNvSpPr>
                <a:spLocks noChangeShapeType="1"/>
              </p:cNvSpPr>
              <p:nvPr/>
            </p:nvSpPr>
            <p:spPr bwMode="auto">
              <a:xfrm>
                <a:off x="4114" y="107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" name="Line 1863"/>
              <p:cNvSpPr>
                <a:spLocks noChangeShapeType="1"/>
              </p:cNvSpPr>
              <p:nvPr/>
            </p:nvSpPr>
            <p:spPr bwMode="auto">
              <a:xfrm>
                <a:off x="4117" y="1080"/>
                <a:ext cx="5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1" name="Line 1864"/>
              <p:cNvSpPr>
                <a:spLocks noChangeShapeType="1"/>
              </p:cNvSpPr>
              <p:nvPr/>
            </p:nvSpPr>
            <p:spPr bwMode="auto">
              <a:xfrm>
                <a:off x="4122" y="108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2" name="Line 1865"/>
              <p:cNvSpPr>
                <a:spLocks noChangeShapeType="1"/>
              </p:cNvSpPr>
              <p:nvPr/>
            </p:nvSpPr>
            <p:spPr bwMode="auto">
              <a:xfrm>
                <a:off x="4124" y="108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3" name="Line 1866"/>
              <p:cNvSpPr>
                <a:spLocks noChangeShapeType="1"/>
              </p:cNvSpPr>
              <p:nvPr/>
            </p:nvSpPr>
            <p:spPr bwMode="auto">
              <a:xfrm>
                <a:off x="4127" y="108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4" name="Line 1867"/>
              <p:cNvSpPr>
                <a:spLocks noChangeShapeType="1"/>
              </p:cNvSpPr>
              <p:nvPr/>
            </p:nvSpPr>
            <p:spPr bwMode="auto">
              <a:xfrm>
                <a:off x="4129" y="108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5" name="Line 1868"/>
              <p:cNvSpPr>
                <a:spLocks noChangeShapeType="1"/>
              </p:cNvSpPr>
              <p:nvPr/>
            </p:nvSpPr>
            <p:spPr bwMode="auto">
              <a:xfrm>
                <a:off x="4132" y="108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6" name="Line 1869"/>
              <p:cNvSpPr>
                <a:spLocks noChangeShapeType="1"/>
              </p:cNvSpPr>
              <p:nvPr/>
            </p:nvSpPr>
            <p:spPr bwMode="auto">
              <a:xfrm>
                <a:off x="4134" y="109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7" name="Line 1870"/>
              <p:cNvSpPr>
                <a:spLocks noChangeShapeType="1"/>
              </p:cNvSpPr>
              <p:nvPr/>
            </p:nvSpPr>
            <p:spPr bwMode="auto">
              <a:xfrm>
                <a:off x="4137" y="1092"/>
                <a:ext cx="5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8" name="Freeform 1871"/>
              <p:cNvSpPr>
                <a:spLocks/>
              </p:cNvSpPr>
              <p:nvPr/>
            </p:nvSpPr>
            <p:spPr bwMode="auto">
              <a:xfrm>
                <a:off x="4142" y="1092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3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3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9" name="Line 1872"/>
              <p:cNvSpPr>
                <a:spLocks noChangeShapeType="1"/>
              </p:cNvSpPr>
              <p:nvPr/>
            </p:nvSpPr>
            <p:spPr bwMode="auto">
              <a:xfrm>
                <a:off x="4195" y="11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0" name="Line 1873"/>
              <p:cNvSpPr>
                <a:spLocks noChangeShapeType="1"/>
              </p:cNvSpPr>
              <p:nvPr/>
            </p:nvSpPr>
            <p:spPr bwMode="auto">
              <a:xfrm>
                <a:off x="4195" y="11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1" name="Line 1874"/>
              <p:cNvSpPr>
                <a:spLocks noChangeShapeType="1"/>
              </p:cNvSpPr>
              <p:nvPr/>
            </p:nvSpPr>
            <p:spPr bwMode="auto">
              <a:xfrm>
                <a:off x="4198" y="113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2" name="Line 1875"/>
              <p:cNvSpPr>
                <a:spLocks noChangeShapeType="1"/>
              </p:cNvSpPr>
              <p:nvPr/>
            </p:nvSpPr>
            <p:spPr bwMode="auto">
              <a:xfrm>
                <a:off x="4201" y="11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3" name="Line 1876"/>
              <p:cNvSpPr>
                <a:spLocks noChangeShapeType="1"/>
              </p:cNvSpPr>
              <p:nvPr/>
            </p:nvSpPr>
            <p:spPr bwMode="auto">
              <a:xfrm>
                <a:off x="4203" y="113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4" name="Line 1877"/>
              <p:cNvSpPr>
                <a:spLocks noChangeShapeType="1"/>
              </p:cNvSpPr>
              <p:nvPr/>
            </p:nvSpPr>
            <p:spPr bwMode="auto">
              <a:xfrm>
                <a:off x="4206" y="11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5" name="Line 1878"/>
              <p:cNvSpPr>
                <a:spLocks noChangeShapeType="1"/>
              </p:cNvSpPr>
              <p:nvPr/>
            </p:nvSpPr>
            <p:spPr bwMode="auto">
              <a:xfrm>
                <a:off x="4208" y="1135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6" name="Line 1879"/>
              <p:cNvSpPr>
                <a:spLocks noChangeShapeType="1"/>
              </p:cNvSpPr>
              <p:nvPr/>
            </p:nvSpPr>
            <p:spPr bwMode="auto">
              <a:xfrm>
                <a:off x="4213" y="113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7" name="Line 1880"/>
              <p:cNvSpPr>
                <a:spLocks noChangeShapeType="1"/>
              </p:cNvSpPr>
              <p:nvPr/>
            </p:nvSpPr>
            <p:spPr bwMode="auto">
              <a:xfrm>
                <a:off x="4216" y="11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" name="Line 1881"/>
              <p:cNvSpPr>
                <a:spLocks noChangeShapeType="1"/>
              </p:cNvSpPr>
              <p:nvPr/>
            </p:nvSpPr>
            <p:spPr bwMode="auto">
              <a:xfrm>
                <a:off x="4218" y="11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" name="Line 1882"/>
              <p:cNvSpPr>
                <a:spLocks noChangeShapeType="1"/>
              </p:cNvSpPr>
              <p:nvPr/>
            </p:nvSpPr>
            <p:spPr bwMode="auto">
              <a:xfrm>
                <a:off x="4221" y="11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" name="Line 1883"/>
              <p:cNvSpPr>
                <a:spLocks noChangeShapeType="1"/>
              </p:cNvSpPr>
              <p:nvPr/>
            </p:nvSpPr>
            <p:spPr bwMode="auto">
              <a:xfrm>
                <a:off x="4223" y="11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" name="Line 1884"/>
              <p:cNvSpPr>
                <a:spLocks noChangeShapeType="1"/>
              </p:cNvSpPr>
              <p:nvPr/>
            </p:nvSpPr>
            <p:spPr bwMode="auto">
              <a:xfrm>
                <a:off x="4226" y="114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" name="Line 1885"/>
              <p:cNvSpPr>
                <a:spLocks noChangeShapeType="1"/>
              </p:cNvSpPr>
              <p:nvPr/>
            </p:nvSpPr>
            <p:spPr bwMode="auto">
              <a:xfrm>
                <a:off x="4229" y="11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" name="Line 1886"/>
              <p:cNvSpPr>
                <a:spLocks noChangeShapeType="1"/>
              </p:cNvSpPr>
              <p:nvPr/>
            </p:nvSpPr>
            <p:spPr bwMode="auto">
              <a:xfrm>
                <a:off x="4231" y="115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" name="Line 1887"/>
              <p:cNvSpPr>
                <a:spLocks noChangeShapeType="1"/>
              </p:cNvSpPr>
              <p:nvPr/>
            </p:nvSpPr>
            <p:spPr bwMode="auto">
              <a:xfrm>
                <a:off x="4234" y="115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" name="Line 1888"/>
              <p:cNvSpPr>
                <a:spLocks noChangeShapeType="1"/>
              </p:cNvSpPr>
              <p:nvPr/>
            </p:nvSpPr>
            <p:spPr bwMode="auto">
              <a:xfrm>
                <a:off x="4236" y="115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" name="Freeform 1889"/>
              <p:cNvSpPr>
                <a:spLocks/>
              </p:cNvSpPr>
              <p:nvPr/>
            </p:nvSpPr>
            <p:spPr bwMode="auto">
              <a:xfrm>
                <a:off x="4239" y="1156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2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2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" name="Line 1890"/>
              <p:cNvSpPr>
                <a:spLocks noChangeShapeType="1"/>
              </p:cNvSpPr>
              <p:nvPr/>
            </p:nvSpPr>
            <p:spPr bwMode="auto">
              <a:xfrm>
                <a:off x="4292" y="11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" name="Line 1891"/>
              <p:cNvSpPr>
                <a:spLocks noChangeShapeType="1"/>
              </p:cNvSpPr>
              <p:nvPr/>
            </p:nvSpPr>
            <p:spPr bwMode="auto">
              <a:xfrm>
                <a:off x="4292" y="11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" name="Line 1892"/>
              <p:cNvSpPr>
                <a:spLocks noChangeShapeType="1"/>
              </p:cNvSpPr>
              <p:nvPr/>
            </p:nvSpPr>
            <p:spPr bwMode="auto">
              <a:xfrm>
                <a:off x="4295" y="119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" name="Line 1893"/>
              <p:cNvSpPr>
                <a:spLocks noChangeShapeType="1"/>
              </p:cNvSpPr>
              <p:nvPr/>
            </p:nvSpPr>
            <p:spPr bwMode="auto">
              <a:xfrm>
                <a:off x="4297" y="119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" name="Line 1894"/>
              <p:cNvSpPr>
                <a:spLocks noChangeShapeType="1"/>
              </p:cNvSpPr>
              <p:nvPr/>
            </p:nvSpPr>
            <p:spPr bwMode="auto">
              <a:xfrm>
                <a:off x="4300" y="119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" name="Line 1895"/>
              <p:cNvSpPr>
                <a:spLocks noChangeShapeType="1"/>
              </p:cNvSpPr>
              <p:nvPr/>
            </p:nvSpPr>
            <p:spPr bwMode="auto">
              <a:xfrm>
                <a:off x="4302" y="119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" name="Line 1896"/>
              <p:cNvSpPr>
                <a:spLocks noChangeShapeType="1"/>
              </p:cNvSpPr>
              <p:nvPr/>
            </p:nvSpPr>
            <p:spPr bwMode="auto">
              <a:xfrm>
                <a:off x="4305" y="120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" name="Line 1897"/>
              <p:cNvSpPr>
                <a:spLocks noChangeShapeType="1"/>
              </p:cNvSpPr>
              <p:nvPr/>
            </p:nvSpPr>
            <p:spPr bwMode="auto">
              <a:xfrm>
                <a:off x="4307" y="1202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" name="Line 1898"/>
              <p:cNvSpPr>
                <a:spLocks noChangeShapeType="1"/>
              </p:cNvSpPr>
              <p:nvPr/>
            </p:nvSpPr>
            <p:spPr bwMode="auto">
              <a:xfrm>
                <a:off x="4310" y="12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" name="Line 1899"/>
              <p:cNvSpPr>
                <a:spLocks noChangeShapeType="1"/>
              </p:cNvSpPr>
              <p:nvPr/>
            </p:nvSpPr>
            <p:spPr bwMode="auto">
              <a:xfrm>
                <a:off x="4312" y="120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" name="Line 1900"/>
              <p:cNvSpPr>
                <a:spLocks noChangeShapeType="1"/>
              </p:cNvSpPr>
              <p:nvPr/>
            </p:nvSpPr>
            <p:spPr bwMode="auto">
              <a:xfrm>
                <a:off x="4315" y="1207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" name="Line 1901"/>
              <p:cNvSpPr>
                <a:spLocks noChangeShapeType="1"/>
              </p:cNvSpPr>
              <p:nvPr/>
            </p:nvSpPr>
            <p:spPr bwMode="auto">
              <a:xfrm>
                <a:off x="4318" y="12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" name="Line 1902"/>
              <p:cNvSpPr>
                <a:spLocks noChangeShapeType="1"/>
              </p:cNvSpPr>
              <p:nvPr/>
            </p:nvSpPr>
            <p:spPr bwMode="auto">
              <a:xfrm>
                <a:off x="4320" y="12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" name="Line 1903"/>
              <p:cNvSpPr>
                <a:spLocks noChangeShapeType="1"/>
              </p:cNvSpPr>
              <p:nvPr/>
            </p:nvSpPr>
            <p:spPr bwMode="auto">
              <a:xfrm>
                <a:off x="4323" y="12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" name="Line 1904"/>
              <p:cNvSpPr>
                <a:spLocks noChangeShapeType="1"/>
              </p:cNvSpPr>
              <p:nvPr/>
            </p:nvSpPr>
            <p:spPr bwMode="auto">
              <a:xfrm>
                <a:off x="4325" y="12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" name="Line 1905"/>
              <p:cNvSpPr>
                <a:spLocks noChangeShapeType="1"/>
              </p:cNvSpPr>
              <p:nvPr/>
            </p:nvSpPr>
            <p:spPr bwMode="auto">
              <a:xfrm>
                <a:off x="4328" y="12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" name="Line 1906"/>
              <p:cNvSpPr>
                <a:spLocks noChangeShapeType="1"/>
              </p:cNvSpPr>
              <p:nvPr/>
            </p:nvSpPr>
            <p:spPr bwMode="auto">
              <a:xfrm>
                <a:off x="4330" y="12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" name="Freeform 1907"/>
              <p:cNvSpPr>
                <a:spLocks/>
              </p:cNvSpPr>
              <p:nvPr/>
            </p:nvSpPr>
            <p:spPr bwMode="auto">
              <a:xfrm>
                <a:off x="4333" y="1219"/>
                <a:ext cx="5" cy="5"/>
              </a:xfrm>
              <a:custGeom>
                <a:avLst/>
                <a:gdLst>
                  <a:gd name="T0" fmla="*/ 0 w 5"/>
                  <a:gd name="T1" fmla="*/ 0 h 5"/>
                  <a:gd name="T2" fmla="*/ 2 w 5"/>
                  <a:gd name="T3" fmla="*/ 3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0" y="0"/>
                    </a:moveTo>
                    <a:lnTo>
                      <a:pt x="2" y="3"/>
                    </a:lnTo>
                    <a:lnTo>
                      <a:pt x="5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" name="Line 1908"/>
              <p:cNvSpPr>
                <a:spLocks noChangeShapeType="1"/>
              </p:cNvSpPr>
              <p:nvPr/>
            </p:nvSpPr>
            <p:spPr bwMode="auto">
              <a:xfrm>
                <a:off x="4386" y="12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" name="Line 1909"/>
              <p:cNvSpPr>
                <a:spLocks noChangeShapeType="1"/>
              </p:cNvSpPr>
              <p:nvPr/>
            </p:nvSpPr>
            <p:spPr bwMode="auto">
              <a:xfrm>
                <a:off x="4386" y="125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" name="Line 1910"/>
              <p:cNvSpPr>
                <a:spLocks noChangeShapeType="1"/>
              </p:cNvSpPr>
              <p:nvPr/>
            </p:nvSpPr>
            <p:spPr bwMode="auto">
              <a:xfrm>
                <a:off x="4389" y="126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" name="Line 1911"/>
              <p:cNvSpPr>
                <a:spLocks noChangeShapeType="1"/>
              </p:cNvSpPr>
              <p:nvPr/>
            </p:nvSpPr>
            <p:spPr bwMode="auto">
              <a:xfrm>
                <a:off x="4391" y="126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" name="Line 1912"/>
              <p:cNvSpPr>
                <a:spLocks noChangeShapeType="1"/>
              </p:cNvSpPr>
              <p:nvPr/>
            </p:nvSpPr>
            <p:spPr bwMode="auto">
              <a:xfrm>
                <a:off x="4394" y="126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" name="Line 1913"/>
              <p:cNvSpPr>
                <a:spLocks noChangeShapeType="1"/>
              </p:cNvSpPr>
              <p:nvPr/>
            </p:nvSpPr>
            <p:spPr bwMode="auto">
              <a:xfrm>
                <a:off x="4396" y="126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" name="Line 1914"/>
              <p:cNvSpPr>
                <a:spLocks noChangeShapeType="1"/>
              </p:cNvSpPr>
              <p:nvPr/>
            </p:nvSpPr>
            <p:spPr bwMode="auto">
              <a:xfrm>
                <a:off x="4399" y="126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" name="Line 1915"/>
              <p:cNvSpPr>
                <a:spLocks noChangeShapeType="1"/>
              </p:cNvSpPr>
              <p:nvPr/>
            </p:nvSpPr>
            <p:spPr bwMode="auto">
              <a:xfrm>
                <a:off x="4401" y="127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" name="Line 1916"/>
              <p:cNvSpPr>
                <a:spLocks noChangeShapeType="1"/>
              </p:cNvSpPr>
              <p:nvPr/>
            </p:nvSpPr>
            <p:spPr bwMode="auto">
              <a:xfrm>
                <a:off x="4404" y="127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" name="Line 1917"/>
              <p:cNvSpPr>
                <a:spLocks noChangeShapeType="1"/>
              </p:cNvSpPr>
              <p:nvPr/>
            </p:nvSpPr>
            <p:spPr bwMode="auto">
              <a:xfrm>
                <a:off x="4406" y="127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" name="Line 1918"/>
              <p:cNvSpPr>
                <a:spLocks noChangeShapeType="1"/>
              </p:cNvSpPr>
              <p:nvPr/>
            </p:nvSpPr>
            <p:spPr bwMode="auto">
              <a:xfrm>
                <a:off x="4409" y="127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" name="Line 1919"/>
              <p:cNvSpPr>
                <a:spLocks noChangeShapeType="1"/>
              </p:cNvSpPr>
              <p:nvPr/>
            </p:nvSpPr>
            <p:spPr bwMode="auto">
              <a:xfrm>
                <a:off x="4412" y="12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" name="Line 1920"/>
              <p:cNvSpPr>
                <a:spLocks noChangeShapeType="1"/>
              </p:cNvSpPr>
              <p:nvPr/>
            </p:nvSpPr>
            <p:spPr bwMode="auto">
              <a:xfrm>
                <a:off x="4412" y="127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" name="Line 1921"/>
              <p:cNvSpPr>
                <a:spLocks noChangeShapeType="1"/>
              </p:cNvSpPr>
              <p:nvPr/>
            </p:nvSpPr>
            <p:spPr bwMode="auto">
              <a:xfrm>
                <a:off x="4414" y="12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" name="Line 1922"/>
              <p:cNvSpPr>
                <a:spLocks noChangeShapeType="1"/>
              </p:cNvSpPr>
              <p:nvPr/>
            </p:nvSpPr>
            <p:spPr bwMode="auto">
              <a:xfrm>
                <a:off x="4417" y="128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" name="Line 1923"/>
              <p:cNvSpPr>
                <a:spLocks noChangeShapeType="1"/>
              </p:cNvSpPr>
              <p:nvPr/>
            </p:nvSpPr>
            <p:spPr bwMode="auto">
              <a:xfrm>
                <a:off x="4419" y="128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" name="Line 1924"/>
              <p:cNvSpPr>
                <a:spLocks noChangeShapeType="1"/>
              </p:cNvSpPr>
              <p:nvPr/>
            </p:nvSpPr>
            <p:spPr bwMode="auto">
              <a:xfrm>
                <a:off x="4422" y="128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" name="Line 1925"/>
              <p:cNvSpPr>
                <a:spLocks noChangeShapeType="1"/>
              </p:cNvSpPr>
              <p:nvPr/>
            </p:nvSpPr>
            <p:spPr bwMode="auto">
              <a:xfrm>
                <a:off x="4424" y="12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" name="Line 1926"/>
              <p:cNvSpPr>
                <a:spLocks noChangeShapeType="1"/>
              </p:cNvSpPr>
              <p:nvPr/>
            </p:nvSpPr>
            <p:spPr bwMode="auto">
              <a:xfrm>
                <a:off x="4427" y="12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" name="Freeform 1927"/>
              <p:cNvSpPr>
                <a:spLocks/>
              </p:cNvSpPr>
              <p:nvPr/>
            </p:nvSpPr>
            <p:spPr bwMode="auto">
              <a:xfrm>
                <a:off x="4429" y="129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" name="Line 1928"/>
              <p:cNvSpPr>
                <a:spLocks noChangeShapeType="1"/>
              </p:cNvSpPr>
              <p:nvPr/>
            </p:nvSpPr>
            <p:spPr bwMode="auto">
              <a:xfrm>
                <a:off x="4475" y="132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" name="Line 1929"/>
              <p:cNvSpPr>
                <a:spLocks noChangeShapeType="1"/>
              </p:cNvSpPr>
              <p:nvPr/>
            </p:nvSpPr>
            <p:spPr bwMode="auto">
              <a:xfrm>
                <a:off x="4478" y="132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" name="Line 1930"/>
              <p:cNvSpPr>
                <a:spLocks noChangeShapeType="1"/>
              </p:cNvSpPr>
              <p:nvPr/>
            </p:nvSpPr>
            <p:spPr bwMode="auto">
              <a:xfrm>
                <a:off x="4478" y="133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" name="Line 1931"/>
              <p:cNvSpPr>
                <a:spLocks noChangeShapeType="1"/>
              </p:cNvSpPr>
              <p:nvPr/>
            </p:nvSpPr>
            <p:spPr bwMode="auto">
              <a:xfrm>
                <a:off x="4480" y="133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" name="Line 1932"/>
              <p:cNvSpPr>
                <a:spLocks noChangeShapeType="1"/>
              </p:cNvSpPr>
              <p:nvPr/>
            </p:nvSpPr>
            <p:spPr bwMode="auto">
              <a:xfrm>
                <a:off x="4483" y="133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" name="Line 1933"/>
              <p:cNvSpPr>
                <a:spLocks noChangeShapeType="1"/>
              </p:cNvSpPr>
              <p:nvPr/>
            </p:nvSpPr>
            <p:spPr bwMode="auto">
              <a:xfrm>
                <a:off x="4485" y="13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" name="Line 1934"/>
              <p:cNvSpPr>
                <a:spLocks noChangeShapeType="1"/>
              </p:cNvSpPr>
              <p:nvPr/>
            </p:nvSpPr>
            <p:spPr bwMode="auto">
              <a:xfrm>
                <a:off x="4488" y="133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" name="Line 1935"/>
              <p:cNvSpPr>
                <a:spLocks noChangeShapeType="1"/>
              </p:cNvSpPr>
              <p:nvPr/>
            </p:nvSpPr>
            <p:spPr bwMode="auto">
              <a:xfrm>
                <a:off x="4490" y="13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" name="Line 1936"/>
              <p:cNvSpPr>
                <a:spLocks noChangeShapeType="1"/>
              </p:cNvSpPr>
              <p:nvPr/>
            </p:nvSpPr>
            <p:spPr bwMode="auto">
              <a:xfrm>
                <a:off x="4490" y="134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" name="Line 1937"/>
              <p:cNvSpPr>
                <a:spLocks noChangeShapeType="1"/>
              </p:cNvSpPr>
              <p:nvPr/>
            </p:nvSpPr>
            <p:spPr bwMode="auto">
              <a:xfrm>
                <a:off x="4493" y="134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" name="Line 1938"/>
              <p:cNvSpPr>
                <a:spLocks noChangeShapeType="1"/>
              </p:cNvSpPr>
              <p:nvPr/>
            </p:nvSpPr>
            <p:spPr bwMode="auto">
              <a:xfrm>
                <a:off x="4495" y="134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" name="Line 1939"/>
              <p:cNvSpPr>
                <a:spLocks noChangeShapeType="1"/>
              </p:cNvSpPr>
              <p:nvPr/>
            </p:nvSpPr>
            <p:spPr bwMode="auto">
              <a:xfrm>
                <a:off x="4498" y="134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" name="Line 1940"/>
              <p:cNvSpPr>
                <a:spLocks noChangeShapeType="1"/>
              </p:cNvSpPr>
              <p:nvPr/>
            </p:nvSpPr>
            <p:spPr bwMode="auto">
              <a:xfrm>
                <a:off x="4501" y="13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" name="Line 1941"/>
              <p:cNvSpPr>
                <a:spLocks noChangeShapeType="1"/>
              </p:cNvSpPr>
              <p:nvPr/>
            </p:nvSpPr>
            <p:spPr bwMode="auto">
              <a:xfrm>
                <a:off x="4501" y="134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" name="Line 1942"/>
              <p:cNvSpPr>
                <a:spLocks noChangeShapeType="1"/>
              </p:cNvSpPr>
              <p:nvPr/>
            </p:nvSpPr>
            <p:spPr bwMode="auto">
              <a:xfrm>
                <a:off x="4503" y="13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" name="Line 1943"/>
              <p:cNvSpPr>
                <a:spLocks noChangeShapeType="1"/>
              </p:cNvSpPr>
              <p:nvPr/>
            </p:nvSpPr>
            <p:spPr bwMode="auto">
              <a:xfrm>
                <a:off x="4506" y="135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" name="Line 1944"/>
              <p:cNvSpPr>
                <a:spLocks noChangeShapeType="1"/>
              </p:cNvSpPr>
              <p:nvPr/>
            </p:nvSpPr>
            <p:spPr bwMode="auto">
              <a:xfrm>
                <a:off x="4508" y="13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" name="Line 1945"/>
              <p:cNvSpPr>
                <a:spLocks noChangeShapeType="1"/>
              </p:cNvSpPr>
              <p:nvPr/>
            </p:nvSpPr>
            <p:spPr bwMode="auto">
              <a:xfrm>
                <a:off x="4511" y="13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" name="Line 1946"/>
              <p:cNvSpPr>
                <a:spLocks noChangeShapeType="1"/>
              </p:cNvSpPr>
              <p:nvPr/>
            </p:nvSpPr>
            <p:spPr bwMode="auto">
              <a:xfrm>
                <a:off x="4511" y="13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" name="Line 1947"/>
              <p:cNvSpPr>
                <a:spLocks noChangeShapeType="1"/>
              </p:cNvSpPr>
              <p:nvPr/>
            </p:nvSpPr>
            <p:spPr bwMode="auto">
              <a:xfrm>
                <a:off x="4513" y="135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" name="Line 1948"/>
              <p:cNvSpPr>
                <a:spLocks noChangeShapeType="1"/>
              </p:cNvSpPr>
              <p:nvPr/>
            </p:nvSpPr>
            <p:spPr bwMode="auto">
              <a:xfrm>
                <a:off x="4516" y="13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" name="Freeform 1949"/>
              <p:cNvSpPr>
                <a:spLocks/>
              </p:cNvSpPr>
              <p:nvPr/>
            </p:nvSpPr>
            <p:spPr bwMode="auto">
              <a:xfrm>
                <a:off x="4518" y="1364"/>
                <a:ext cx="3" cy="1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" name="Line 1950"/>
              <p:cNvSpPr>
                <a:spLocks noChangeShapeType="1"/>
              </p:cNvSpPr>
              <p:nvPr/>
            </p:nvSpPr>
            <p:spPr bwMode="auto">
              <a:xfrm>
                <a:off x="4562" y="140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" name="Line 1951"/>
              <p:cNvSpPr>
                <a:spLocks noChangeShapeType="1"/>
              </p:cNvSpPr>
              <p:nvPr/>
            </p:nvSpPr>
            <p:spPr bwMode="auto">
              <a:xfrm>
                <a:off x="4564" y="140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" name="Line 1952"/>
              <p:cNvSpPr>
                <a:spLocks noChangeShapeType="1"/>
              </p:cNvSpPr>
              <p:nvPr/>
            </p:nvSpPr>
            <p:spPr bwMode="auto">
              <a:xfrm>
                <a:off x="4567" y="14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0" name="Line 1953"/>
              <p:cNvSpPr>
                <a:spLocks noChangeShapeType="1"/>
              </p:cNvSpPr>
              <p:nvPr/>
            </p:nvSpPr>
            <p:spPr bwMode="auto">
              <a:xfrm>
                <a:off x="4567" y="140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" name="Line 1954"/>
              <p:cNvSpPr>
                <a:spLocks noChangeShapeType="1"/>
              </p:cNvSpPr>
              <p:nvPr/>
            </p:nvSpPr>
            <p:spPr bwMode="auto">
              <a:xfrm>
                <a:off x="4569" y="141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" name="Line 1955"/>
              <p:cNvSpPr>
                <a:spLocks noChangeShapeType="1"/>
              </p:cNvSpPr>
              <p:nvPr/>
            </p:nvSpPr>
            <p:spPr bwMode="auto">
              <a:xfrm>
                <a:off x="4572" y="14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" name="Line 1956"/>
              <p:cNvSpPr>
                <a:spLocks noChangeShapeType="1"/>
              </p:cNvSpPr>
              <p:nvPr/>
            </p:nvSpPr>
            <p:spPr bwMode="auto">
              <a:xfrm>
                <a:off x="4572" y="14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" name="Line 1957"/>
              <p:cNvSpPr>
                <a:spLocks noChangeShapeType="1"/>
              </p:cNvSpPr>
              <p:nvPr/>
            </p:nvSpPr>
            <p:spPr bwMode="auto">
              <a:xfrm>
                <a:off x="4574" y="141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" name="Line 1958"/>
              <p:cNvSpPr>
                <a:spLocks noChangeShapeType="1"/>
              </p:cNvSpPr>
              <p:nvPr/>
            </p:nvSpPr>
            <p:spPr bwMode="auto">
              <a:xfrm>
                <a:off x="4577" y="14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" name="Line 1959"/>
              <p:cNvSpPr>
                <a:spLocks noChangeShapeType="1"/>
              </p:cNvSpPr>
              <p:nvPr/>
            </p:nvSpPr>
            <p:spPr bwMode="auto">
              <a:xfrm>
                <a:off x="4577" y="141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" name="Line 1960"/>
              <p:cNvSpPr>
                <a:spLocks noChangeShapeType="1"/>
              </p:cNvSpPr>
              <p:nvPr/>
            </p:nvSpPr>
            <p:spPr bwMode="auto">
              <a:xfrm>
                <a:off x="4579" y="142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" name="Line 1961"/>
              <p:cNvSpPr>
                <a:spLocks noChangeShapeType="1"/>
              </p:cNvSpPr>
              <p:nvPr/>
            </p:nvSpPr>
            <p:spPr bwMode="auto">
              <a:xfrm>
                <a:off x="4582" y="14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" name="Line 1962"/>
              <p:cNvSpPr>
                <a:spLocks noChangeShapeType="1"/>
              </p:cNvSpPr>
              <p:nvPr/>
            </p:nvSpPr>
            <p:spPr bwMode="auto">
              <a:xfrm>
                <a:off x="4584" y="14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" name="Line 1963"/>
              <p:cNvSpPr>
                <a:spLocks noChangeShapeType="1"/>
              </p:cNvSpPr>
              <p:nvPr/>
            </p:nvSpPr>
            <p:spPr bwMode="auto">
              <a:xfrm>
                <a:off x="4584" y="142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1" name="Line 1964"/>
              <p:cNvSpPr>
                <a:spLocks noChangeShapeType="1"/>
              </p:cNvSpPr>
              <p:nvPr/>
            </p:nvSpPr>
            <p:spPr bwMode="auto">
              <a:xfrm>
                <a:off x="4587" y="14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" name="Line 1965"/>
              <p:cNvSpPr>
                <a:spLocks noChangeShapeType="1"/>
              </p:cNvSpPr>
              <p:nvPr/>
            </p:nvSpPr>
            <p:spPr bwMode="auto">
              <a:xfrm>
                <a:off x="4590" y="14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" name="Line 1966"/>
              <p:cNvSpPr>
                <a:spLocks noChangeShapeType="1"/>
              </p:cNvSpPr>
              <p:nvPr/>
            </p:nvSpPr>
            <p:spPr bwMode="auto">
              <a:xfrm>
                <a:off x="4590" y="143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" name="Line 1967"/>
              <p:cNvSpPr>
                <a:spLocks noChangeShapeType="1"/>
              </p:cNvSpPr>
              <p:nvPr/>
            </p:nvSpPr>
            <p:spPr bwMode="auto">
              <a:xfrm>
                <a:off x="4592" y="14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" name="Line 1968"/>
              <p:cNvSpPr>
                <a:spLocks noChangeShapeType="1"/>
              </p:cNvSpPr>
              <p:nvPr/>
            </p:nvSpPr>
            <p:spPr bwMode="auto">
              <a:xfrm>
                <a:off x="4595" y="14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" name="Line 1969"/>
              <p:cNvSpPr>
                <a:spLocks noChangeShapeType="1"/>
              </p:cNvSpPr>
              <p:nvPr/>
            </p:nvSpPr>
            <p:spPr bwMode="auto">
              <a:xfrm>
                <a:off x="4595" y="143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" name="Line 1970"/>
              <p:cNvSpPr>
                <a:spLocks noChangeShapeType="1"/>
              </p:cNvSpPr>
              <p:nvPr/>
            </p:nvSpPr>
            <p:spPr bwMode="auto">
              <a:xfrm>
                <a:off x="4597" y="14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" name="Line 1971"/>
              <p:cNvSpPr>
                <a:spLocks noChangeShapeType="1"/>
              </p:cNvSpPr>
              <p:nvPr/>
            </p:nvSpPr>
            <p:spPr bwMode="auto">
              <a:xfrm>
                <a:off x="4600" y="14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" name="Line 1972"/>
              <p:cNvSpPr>
                <a:spLocks noChangeShapeType="1"/>
              </p:cNvSpPr>
              <p:nvPr/>
            </p:nvSpPr>
            <p:spPr bwMode="auto">
              <a:xfrm>
                <a:off x="4600" y="1440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" name="Freeform 1973"/>
              <p:cNvSpPr>
                <a:spLocks/>
              </p:cNvSpPr>
              <p:nvPr/>
            </p:nvSpPr>
            <p:spPr bwMode="auto">
              <a:xfrm>
                <a:off x="4602" y="1443"/>
                <a:ext cx="3" cy="1"/>
              </a:xfrm>
              <a:custGeom>
                <a:avLst/>
                <a:gdLst>
                  <a:gd name="T0" fmla="*/ 0 w 3"/>
                  <a:gd name="T1" fmla="*/ 3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3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" name="Line 1974"/>
              <p:cNvSpPr>
                <a:spLocks noChangeShapeType="1"/>
              </p:cNvSpPr>
              <p:nvPr/>
            </p:nvSpPr>
            <p:spPr bwMode="auto">
              <a:xfrm>
                <a:off x="4643" y="148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" name="Line 1975"/>
              <p:cNvSpPr>
                <a:spLocks noChangeShapeType="1"/>
              </p:cNvSpPr>
              <p:nvPr/>
            </p:nvSpPr>
            <p:spPr bwMode="auto">
              <a:xfrm>
                <a:off x="4645" y="14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" name="Line 1976"/>
              <p:cNvSpPr>
                <a:spLocks noChangeShapeType="1"/>
              </p:cNvSpPr>
              <p:nvPr/>
            </p:nvSpPr>
            <p:spPr bwMode="auto">
              <a:xfrm>
                <a:off x="4645" y="148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" name="Line 1977"/>
              <p:cNvSpPr>
                <a:spLocks noChangeShapeType="1"/>
              </p:cNvSpPr>
              <p:nvPr/>
            </p:nvSpPr>
            <p:spPr bwMode="auto">
              <a:xfrm>
                <a:off x="4648" y="14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" name="Line 1978"/>
              <p:cNvSpPr>
                <a:spLocks noChangeShapeType="1"/>
              </p:cNvSpPr>
              <p:nvPr/>
            </p:nvSpPr>
            <p:spPr bwMode="auto">
              <a:xfrm>
                <a:off x="4648" y="149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" name="Line 1979"/>
              <p:cNvSpPr>
                <a:spLocks noChangeShapeType="1"/>
              </p:cNvSpPr>
              <p:nvPr/>
            </p:nvSpPr>
            <p:spPr bwMode="auto">
              <a:xfrm>
                <a:off x="4651" y="149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" name="Line 1980"/>
              <p:cNvSpPr>
                <a:spLocks noChangeShapeType="1"/>
              </p:cNvSpPr>
              <p:nvPr/>
            </p:nvSpPr>
            <p:spPr bwMode="auto">
              <a:xfrm>
                <a:off x="4653" y="14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" name="Line 1981"/>
              <p:cNvSpPr>
                <a:spLocks noChangeShapeType="1"/>
              </p:cNvSpPr>
              <p:nvPr/>
            </p:nvSpPr>
            <p:spPr bwMode="auto">
              <a:xfrm>
                <a:off x="4653" y="149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9" name="Line 1982"/>
              <p:cNvSpPr>
                <a:spLocks noChangeShapeType="1"/>
              </p:cNvSpPr>
              <p:nvPr/>
            </p:nvSpPr>
            <p:spPr bwMode="auto">
              <a:xfrm>
                <a:off x="4656" y="14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" name="Line 1983"/>
              <p:cNvSpPr>
                <a:spLocks noChangeShapeType="1"/>
              </p:cNvSpPr>
              <p:nvPr/>
            </p:nvSpPr>
            <p:spPr bwMode="auto">
              <a:xfrm>
                <a:off x="4656" y="149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" name="Line 1984"/>
              <p:cNvSpPr>
                <a:spLocks noChangeShapeType="1"/>
              </p:cNvSpPr>
              <p:nvPr/>
            </p:nvSpPr>
            <p:spPr bwMode="auto">
              <a:xfrm>
                <a:off x="4658" y="15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" name="Line 1985"/>
              <p:cNvSpPr>
                <a:spLocks noChangeShapeType="1"/>
              </p:cNvSpPr>
              <p:nvPr/>
            </p:nvSpPr>
            <p:spPr bwMode="auto">
              <a:xfrm>
                <a:off x="4658" y="150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" name="Line 1986"/>
              <p:cNvSpPr>
                <a:spLocks noChangeShapeType="1"/>
              </p:cNvSpPr>
              <p:nvPr/>
            </p:nvSpPr>
            <p:spPr bwMode="auto">
              <a:xfrm>
                <a:off x="4661" y="150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" name="Line 1987"/>
              <p:cNvSpPr>
                <a:spLocks noChangeShapeType="1"/>
              </p:cNvSpPr>
              <p:nvPr/>
            </p:nvSpPr>
            <p:spPr bwMode="auto">
              <a:xfrm>
                <a:off x="4663" y="15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" name="Line 1988"/>
              <p:cNvSpPr>
                <a:spLocks noChangeShapeType="1"/>
              </p:cNvSpPr>
              <p:nvPr/>
            </p:nvSpPr>
            <p:spPr bwMode="auto">
              <a:xfrm>
                <a:off x="4663" y="150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" name="Line 1989"/>
              <p:cNvSpPr>
                <a:spLocks noChangeShapeType="1"/>
              </p:cNvSpPr>
              <p:nvPr/>
            </p:nvSpPr>
            <p:spPr bwMode="auto">
              <a:xfrm>
                <a:off x="4666" y="15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" name="Line 1990"/>
              <p:cNvSpPr>
                <a:spLocks noChangeShapeType="1"/>
              </p:cNvSpPr>
              <p:nvPr/>
            </p:nvSpPr>
            <p:spPr bwMode="auto">
              <a:xfrm>
                <a:off x="4666" y="15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" name="Line 1991"/>
              <p:cNvSpPr>
                <a:spLocks noChangeShapeType="1"/>
              </p:cNvSpPr>
              <p:nvPr/>
            </p:nvSpPr>
            <p:spPr bwMode="auto">
              <a:xfrm>
                <a:off x="4668" y="151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" name="Line 1992"/>
              <p:cNvSpPr>
                <a:spLocks noChangeShapeType="1"/>
              </p:cNvSpPr>
              <p:nvPr/>
            </p:nvSpPr>
            <p:spPr bwMode="auto">
              <a:xfrm>
                <a:off x="4671" y="15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" name="Line 1993"/>
              <p:cNvSpPr>
                <a:spLocks noChangeShapeType="1"/>
              </p:cNvSpPr>
              <p:nvPr/>
            </p:nvSpPr>
            <p:spPr bwMode="auto">
              <a:xfrm>
                <a:off x="4671" y="151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" name="Line 1994"/>
              <p:cNvSpPr>
                <a:spLocks noChangeShapeType="1"/>
              </p:cNvSpPr>
              <p:nvPr/>
            </p:nvSpPr>
            <p:spPr bwMode="auto">
              <a:xfrm>
                <a:off x="4673" y="15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" name="Line 1995"/>
              <p:cNvSpPr>
                <a:spLocks noChangeShapeType="1"/>
              </p:cNvSpPr>
              <p:nvPr/>
            </p:nvSpPr>
            <p:spPr bwMode="auto">
              <a:xfrm>
                <a:off x="4673" y="151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" name="Line 1996"/>
              <p:cNvSpPr>
                <a:spLocks noChangeShapeType="1"/>
              </p:cNvSpPr>
              <p:nvPr/>
            </p:nvSpPr>
            <p:spPr bwMode="auto">
              <a:xfrm>
                <a:off x="4676" y="15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" name="Line 1997"/>
              <p:cNvSpPr>
                <a:spLocks noChangeShapeType="1"/>
              </p:cNvSpPr>
              <p:nvPr/>
            </p:nvSpPr>
            <p:spPr bwMode="auto">
              <a:xfrm>
                <a:off x="4676" y="152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" name="Line 1998"/>
              <p:cNvSpPr>
                <a:spLocks noChangeShapeType="1"/>
              </p:cNvSpPr>
              <p:nvPr/>
            </p:nvSpPr>
            <p:spPr bwMode="auto">
              <a:xfrm>
                <a:off x="4678" y="15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" name="Freeform 1999"/>
              <p:cNvSpPr>
                <a:spLocks/>
              </p:cNvSpPr>
              <p:nvPr/>
            </p:nvSpPr>
            <p:spPr bwMode="auto">
              <a:xfrm>
                <a:off x="4678" y="1527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" name="Line 2000"/>
              <p:cNvSpPr>
                <a:spLocks noChangeShapeType="1"/>
              </p:cNvSpPr>
              <p:nvPr/>
            </p:nvSpPr>
            <p:spPr bwMode="auto">
              <a:xfrm>
                <a:off x="4717" y="15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" name="Line 2001"/>
              <p:cNvSpPr>
                <a:spLocks noChangeShapeType="1"/>
              </p:cNvSpPr>
              <p:nvPr/>
            </p:nvSpPr>
            <p:spPr bwMode="auto">
              <a:xfrm>
                <a:off x="4717" y="1575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9" name="Line 2002"/>
              <p:cNvSpPr>
                <a:spLocks noChangeShapeType="1"/>
              </p:cNvSpPr>
              <p:nvPr/>
            </p:nvSpPr>
            <p:spPr bwMode="auto">
              <a:xfrm>
                <a:off x="4719" y="157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0" name="Line 2003"/>
              <p:cNvSpPr>
                <a:spLocks noChangeShapeType="1"/>
              </p:cNvSpPr>
              <p:nvPr/>
            </p:nvSpPr>
            <p:spPr bwMode="auto">
              <a:xfrm>
                <a:off x="4722" y="15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1" name="Line 2004"/>
              <p:cNvSpPr>
                <a:spLocks noChangeShapeType="1"/>
              </p:cNvSpPr>
              <p:nvPr/>
            </p:nvSpPr>
            <p:spPr bwMode="auto">
              <a:xfrm>
                <a:off x="4722" y="15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2" name="Line 2005"/>
              <p:cNvSpPr>
                <a:spLocks noChangeShapeType="1"/>
              </p:cNvSpPr>
              <p:nvPr/>
            </p:nvSpPr>
            <p:spPr bwMode="auto">
              <a:xfrm>
                <a:off x="4722" y="158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3" name="Line 2006"/>
              <p:cNvSpPr>
                <a:spLocks noChangeShapeType="1"/>
              </p:cNvSpPr>
              <p:nvPr/>
            </p:nvSpPr>
            <p:spPr bwMode="auto">
              <a:xfrm>
                <a:off x="4724" y="15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" name="Line 2007"/>
              <p:cNvSpPr>
                <a:spLocks noChangeShapeType="1"/>
              </p:cNvSpPr>
              <p:nvPr/>
            </p:nvSpPr>
            <p:spPr bwMode="auto">
              <a:xfrm>
                <a:off x="4724" y="158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5" name="Line 2008"/>
              <p:cNvSpPr>
                <a:spLocks noChangeShapeType="1"/>
              </p:cNvSpPr>
              <p:nvPr/>
            </p:nvSpPr>
            <p:spPr bwMode="auto">
              <a:xfrm>
                <a:off x="4727" y="15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6" name="Line 2009"/>
              <p:cNvSpPr>
                <a:spLocks noChangeShapeType="1"/>
              </p:cNvSpPr>
              <p:nvPr/>
            </p:nvSpPr>
            <p:spPr bwMode="auto">
              <a:xfrm>
                <a:off x="4727" y="1588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7" name="Line 2010"/>
              <p:cNvSpPr>
                <a:spLocks noChangeShapeType="1"/>
              </p:cNvSpPr>
              <p:nvPr/>
            </p:nvSpPr>
            <p:spPr bwMode="auto">
              <a:xfrm>
                <a:off x="4729" y="15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8" name="Line 2011"/>
              <p:cNvSpPr>
                <a:spLocks noChangeShapeType="1"/>
              </p:cNvSpPr>
              <p:nvPr/>
            </p:nvSpPr>
            <p:spPr bwMode="auto">
              <a:xfrm>
                <a:off x="4729" y="159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9" name="Line 2012"/>
              <p:cNvSpPr>
                <a:spLocks noChangeShapeType="1"/>
              </p:cNvSpPr>
              <p:nvPr/>
            </p:nvSpPr>
            <p:spPr bwMode="auto">
              <a:xfrm>
                <a:off x="4732" y="159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" name="Group 2013"/>
            <p:cNvGrpSpPr>
              <a:grpSpLocks/>
            </p:cNvGrpSpPr>
            <p:nvPr/>
          </p:nvGrpSpPr>
          <p:grpSpPr bwMode="auto">
            <a:xfrm>
              <a:off x="4732" y="1596"/>
              <a:ext cx="219" cy="653"/>
              <a:chOff x="4732" y="1596"/>
              <a:chExt cx="219" cy="653"/>
            </a:xfrm>
          </p:grpSpPr>
          <p:sp>
            <p:nvSpPr>
              <p:cNvPr id="1050" name="Line 2014"/>
              <p:cNvSpPr>
                <a:spLocks noChangeShapeType="1"/>
              </p:cNvSpPr>
              <p:nvPr/>
            </p:nvSpPr>
            <p:spPr bwMode="auto">
              <a:xfrm>
                <a:off x="4732" y="159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1" name="Line 2015"/>
              <p:cNvSpPr>
                <a:spLocks noChangeShapeType="1"/>
              </p:cNvSpPr>
              <p:nvPr/>
            </p:nvSpPr>
            <p:spPr bwMode="auto">
              <a:xfrm>
                <a:off x="4734" y="15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2" name="Line 2016"/>
              <p:cNvSpPr>
                <a:spLocks noChangeShapeType="1"/>
              </p:cNvSpPr>
              <p:nvPr/>
            </p:nvSpPr>
            <p:spPr bwMode="auto">
              <a:xfrm>
                <a:off x="4734" y="15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3" name="Line 2017"/>
              <p:cNvSpPr>
                <a:spLocks noChangeShapeType="1"/>
              </p:cNvSpPr>
              <p:nvPr/>
            </p:nvSpPr>
            <p:spPr bwMode="auto">
              <a:xfrm>
                <a:off x="4737" y="16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" name="Line 2018"/>
              <p:cNvSpPr>
                <a:spLocks noChangeShapeType="1"/>
              </p:cNvSpPr>
              <p:nvPr/>
            </p:nvSpPr>
            <p:spPr bwMode="auto">
              <a:xfrm>
                <a:off x="4737" y="160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" name="Line 2019"/>
              <p:cNvSpPr>
                <a:spLocks noChangeShapeType="1"/>
              </p:cNvSpPr>
              <p:nvPr/>
            </p:nvSpPr>
            <p:spPr bwMode="auto">
              <a:xfrm>
                <a:off x="4739" y="16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6" name="Line 2020"/>
              <p:cNvSpPr>
                <a:spLocks noChangeShapeType="1"/>
              </p:cNvSpPr>
              <p:nvPr/>
            </p:nvSpPr>
            <p:spPr bwMode="auto">
              <a:xfrm>
                <a:off x="4739" y="16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7" name="Line 2021"/>
              <p:cNvSpPr>
                <a:spLocks noChangeShapeType="1"/>
              </p:cNvSpPr>
              <p:nvPr/>
            </p:nvSpPr>
            <p:spPr bwMode="auto">
              <a:xfrm>
                <a:off x="4739" y="160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8" name="Line 2022"/>
              <p:cNvSpPr>
                <a:spLocks noChangeShapeType="1"/>
              </p:cNvSpPr>
              <p:nvPr/>
            </p:nvSpPr>
            <p:spPr bwMode="auto">
              <a:xfrm>
                <a:off x="4742" y="16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9" name="Line 2023"/>
              <p:cNvSpPr>
                <a:spLocks noChangeShapeType="1"/>
              </p:cNvSpPr>
              <p:nvPr/>
            </p:nvSpPr>
            <p:spPr bwMode="auto">
              <a:xfrm>
                <a:off x="4742" y="161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0" name="Line 2024"/>
              <p:cNvSpPr>
                <a:spLocks noChangeShapeType="1"/>
              </p:cNvSpPr>
              <p:nvPr/>
            </p:nvSpPr>
            <p:spPr bwMode="auto">
              <a:xfrm>
                <a:off x="4745" y="16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1" name="Line 2025"/>
              <p:cNvSpPr>
                <a:spLocks noChangeShapeType="1"/>
              </p:cNvSpPr>
              <p:nvPr/>
            </p:nvSpPr>
            <p:spPr bwMode="auto">
              <a:xfrm>
                <a:off x="4745" y="161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2" name="Line 2026"/>
              <p:cNvSpPr>
                <a:spLocks noChangeShapeType="1"/>
              </p:cNvSpPr>
              <p:nvPr/>
            </p:nvSpPr>
            <p:spPr bwMode="auto">
              <a:xfrm>
                <a:off x="4747" y="16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3" name="Line 2027"/>
              <p:cNvSpPr>
                <a:spLocks noChangeShapeType="1"/>
              </p:cNvSpPr>
              <p:nvPr/>
            </p:nvSpPr>
            <p:spPr bwMode="auto">
              <a:xfrm>
                <a:off x="4747" y="16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4" name="Line 2028"/>
              <p:cNvSpPr>
                <a:spLocks noChangeShapeType="1"/>
              </p:cNvSpPr>
              <p:nvPr/>
            </p:nvSpPr>
            <p:spPr bwMode="auto">
              <a:xfrm>
                <a:off x="4750" y="16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5" name="Line 2029"/>
              <p:cNvSpPr>
                <a:spLocks noChangeShapeType="1"/>
              </p:cNvSpPr>
              <p:nvPr/>
            </p:nvSpPr>
            <p:spPr bwMode="auto">
              <a:xfrm>
                <a:off x="4750" y="162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6" name="Line 2030"/>
              <p:cNvSpPr>
                <a:spLocks noChangeShapeType="1"/>
              </p:cNvSpPr>
              <p:nvPr/>
            </p:nvSpPr>
            <p:spPr bwMode="auto">
              <a:xfrm>
                <a:off x="4750" y="16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7" name="Line 2031"/>
              <p:cNvSpPr>
                <a:spLocks noChangeShapeType="1"/>
              </p:cNvSpPr>
              <p:nvPr/>
            </p:nvSpPr>
            <p:spPr bwMode="auto">
              <a:xfrm>
                <a:off x="4752" y="16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8" name="Line 2032"/>
              <p:cNvSpPr>
                <a:spLocks noChangeShapeType="1"/>
              </p:cNvSpPr>
              <p:nvPr/>
            </p:nvSpPr>
            <p:spPr bwMode="auto">
              <a:xfrm>
                <a:off x="4752" y="162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9" name="Line 2033"/>
              <p:cNvSpPr>
                <a:spLocks noChangeShapeType="1"/>
              </p:cNvSpPr>
              <p:nvPr/>
            </p:nvSpPr>
            <p:spPr bwMode="auto">
              <a:xfrm>
                <a:off x="4755" y="16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0" name="Freeform 2034"/>
              <p:cNvSpPr>
                <a:spLocks/>
              </p:cNvSpPr>
              <p:nvPr/>
            </p:nvSpPr>
            <p:spPr bwMode="auto">
              <a:xfrm>
                <a:off x="4755" y="162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1" name="Line 2035"/>
              <p:cNvSpPr>
                <a:spLocks noChangeShapeType="1"/>
              </p:cNvSpPr>
              <p:nvPr/>
            </p:nvSpPr>
            <p:spPr bwMode="auto">
              <a:xfrm>
                <a:off x="4788" y="16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2" name="Line 2036"/>
              <p:cNvSpPr>
                <a:spLocks noChangeShapeType="1"/>
              </p:cNvSpPr>
              <p:nvPr/>
            </p:nvSpPr>
            <p:spPr bwMode="auto">
              <a:xfrm>
                <a:off x="4788" y="16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3" name="Line 2037"/>
              <p:cNvSpPr>
                <a:spLocks noChangeShapeType="1"/>
              </p:cNvSpPr>
              <p:nvPr/>
            </p:nvSpPr>
            <p:spPr bwMode="auto">
              <a:xfrm>
                <a:off x="4788" y="16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4" name="Line 2038"/>
              <p:cNvSpPr>
                <a:spLocks noChangeShapeType="1"/>
              </p:cNvSpPr>
              <p:nvPr/>
            </p:nvSpPr>
            <p:spPr bwMode="auto">
              <a:xfrm>
                <a:off x="4788" y="168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5" name="Line 2039"/>
              <p:cNvSpPr>
                <a:spLocks noChangeShapeType="1"/>
              </p:cNvSpPr>
              <p:nvPr/>
            </p:nvSpPr>
            <p:spPr bwMode="auto">
              <a:xfrm>
                <a:off x="4790" y="16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6" name="Line 2040"/>
              <p:cNvSpPr>
                <a:spLocks noChangeShapeType="1"/>
              </p:cNvSpPr>
              <p:nvPr/>
            </p:nvSpPr>
            <p:spPr bwMode="auto">
              <a:xfrm>
                <a:off x="4790" y="16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7" name="Line 2041"/>
              <p:cNvSpPr>
                <a:spLocks noChangeShapeType="1"/>
              </p:cNvSpPr>
              <p:nvPr/>
            </p:nvSpPr>
            <p:spPr bwMode="auto">
              <a:xfrm>
                <a:off x="4790" y="169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8" name="Line 2042"/>
              <p:cNvSpPr>
                <a:spLocks noChangeShapeType="1"/>
              </p:cNvSpPr>
              <p:nvPr/>
            </p:nvSpPr>
            <p:spPr bwMode="auto">
              <a:xfrm>
                <a:off x="4793" y="16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9" name="Line 2043"/>
              <p:cNvSpPr>
                <a:spLocks noChangeShapeType="1"/>
              </p:cNvSpPr>
              <p:nvPr/>
            </p:nvSpPr>
            <p:spPr bwMode="auto">
              <a:xfrm>
                <a:off x="4793" y="16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0" name="Line 2044"/>
              <p:cNvSpPr>
                <a:spLocks noChangeShapeType="1"/>
              </p:cNvSpPr>
              <p:nvPr/>
            </p:nvSpPr>
            <p:spPr bwMode="auto">
              <a:xfrm>
                <a:off x="4793" y="16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1" name="Line 2045"/>
              <p:cNvSpPr>
                <a:spLocks noChangeShapeType="1"/>
              </p:cNvSpPr>
              <p:nvPr/>
            </p:nvSpPr>
            <p:spPr bwMode="auto">
              <a:xfrm>
                <a:off x="4795" y="169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2" name="Line 2046"/>
              <p:cNvSpPr>
                <a:spLocks noChangeShapeType="1"/>
              </p:cNvSpPr>
              <p:nvPr/>
            </p:nvSpPr>
            <p:spPr bwMode="auto">
              <a:xfrm>
                <a:off x="4795" y="16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3" name="Line 2047"/>
              <p:cNvSpPr>
                <a:spLocks noChangeShapeType="1"/>
              </p:cNvSpPr>
              <p:nvPr/>
            </p:nvSpPr>
            <p:spPr bwMode="auto">
              <a:xfrm>
                <a:off x="4795" y="170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4" name="Line 2048"/>
              <p:cNvSpPr>
                <a:spLocks noChangeShapeType="1"/>
              </p:cNvSpPr>
              <p:nvPr/>
            </p:nvSpPr>
            <p:spPr bwMode="auto">
              <a:xfrm>
                <a:off x="4798" y="17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5" name="Line 2049"/>
              <p:cNvSpPr>
                <a:spLocks noChangeShapeType="1"/>
              </p:cNvSpPr>
              <p:nvPr/>
            </p:nvSpPr>
            <p:spPr bwMode="auto">
              <a:xfrm>
                <a:off x="4798" y="170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6" name="Line 2050"/>
              <p:cNvSpPr>
                <a:spLocks noChangeShapeType="1"/>
              </p:cNvSpPr>
              <p:nvPr/>
            </p:nvSpPr>
            <p:spPr bwMode="auto">
              <a:xfrm>
                <a:off x="4800" y="17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7" name="Line 2051"/>
              <p:cNvSpPr>
                <a:spLocks noChangeShapeType="1"/>
              </p:cNvSpPr>
              <p:nvPr/>
            </p:nvSpPr>
            <p:spPr bwMode="auto">
              <a:xfrm>
                <a:off x="4800" y="17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8" name="Line 2052"/>
              <p:cNvSpPr>
                <a:spLocks noChangeShapeType="1"/>
              </p:cNvSpPr>
              <p:nvPr/>
            </p:nvSpPr>
            <p:spPr bwMode="auto">
              <a:xfrm>
                <a:off x="4800" y="170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9" name="Line 2053"/>
              <p:cNvSpPr>
                <a:spLocks noChangeShapeType="1"/>
              </p:cNvSpPr>
              <p:nvPr/>
            </p:nvSpPr>
            <p:spPr bwMode="auto">
              <a:xfrm>
                <a:off x="4803" y="17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0" name="Line 2054"/>
              <p:cNvSpPr>
                <a:spLocks noChangeShapeType="1"/>
              </p:cNvSpPr>
              <p:nvPr/>
            </p:nvSpPr>
            <p:spPr bwMode="auto">
              <a:xfrm>
                <a:off x="4803" y="17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1" name="Line 2055"/>
              <p:cNvSpPr>
                <a:spLocks noChangeShapeType="1"/>
              </p:cNvSpPr>
              <p:nvPr/>
            </p:nvSpPr>
            <p:spPr bwMode="auto">
              <a:xfrm>
                <a:off x="4803" y="171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2" name="Line 2056"/>
              <p:cNvSpPr>
                <a:spLocks noChangeShapeType="1"/>
              </p:cNvSpPr>
              <p:nvPr/>
            </p:nvSpPr>
            <p:spPr bwMode="auto">
              <a:xfrm>
                <a:off x="4806" y="17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3" name="Line 2057"/>
              <p:cNvSpPr>
                <a:spLocks noChangeShapeType="1"/>
              </p:cNvSpPr>
              <p:nvPr/>
            </p:nvSpPr>
            <p:spPr bwMode="auto">
              <a:xfrm>
                <a:off x="4806" y="171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4" name="Line 2058"/>
              <p:cNvSpPr>
                <a:spLocks noChangeShapeType="1"/>
              </p:cNvSpPr>
              <p:nvPr/>
            </p:nvSpPr>
            <p:spPr bwMode="auto">
              <a:xfrm>
                <a:off x="4806" y="171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5" name="Line 2059"/>
              <p:cNvSpPr>
                <a:spLocks noChangeShapeType="1"/>
              </p:cNvSpPr>
              <p:nvPr/>
            </p:nvSpPr>
            <p:spPr bwMode="auto">
              <a:xfrm>
                <a:off x="4808" y="17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6" name="Line 2060"/>
              <p:cNvSpPr>
                <a:spLocks noChangeShapeType="1"/>
              </p:cNvSpPr>
              <p:nvPr/>
            </p:nvSpPr>
            <p:spPr bwMode="auto">
              <a:xfrm>
                <a:off x="4808" y="17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7" name="Line 2061"/>
              <p:cNvSpPr>
                <a:spLocks noChangeShapeType="1"/>
              </p:cNvSpPr>
              <p:nvPr/>
            </p:nvSpPr>
            <p:spPr bwMode="auto">
              <a:xfrm>
                <a:off x="4808" y="172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8" name="Line 2062"/>
              <p:cNvSpPr>
                <a:spLocks noChangeShapeType="1"/>
              </p:cNvSpPr>
              <p:nvPr/>
            </p:nvSpPr>
            <p:spPr bwMode="auto">
              <a:xfrm>
                <a:off x="4811" y="17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9" name="Line 2063"/>
              <p:cNvSpPr>
                <a:spLocks noChangeShapeType="1"/>
              </p:cNvSpPr>
              <p:nvPr/>
            </p:nvSpPr>
            <p:spPr bwMode="auto">
              <a:xfrm>
                <a:off x="4811" y="17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0" name="Line 2064"/>
              <p:cNvSpPr>
                <a:spLocks noChangeShapeType="1"/>
              </p:cNvSpPr>
              <p:nvPr/>
            </p:nvSpPr>
            <p:spPr bwMode="auto">
              <a:xfrm>
                <a:off x="4811" y="172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1" name="Freeform 2065"/>
              <p:cNvSpPr>
                <a:spLocks/>
              </p:cNvSpPr>
              <p:nvPr/>
            </p:nvSpPr>
            <p:spPr bwMode="auto">
              <a:xfrm>
                <a:off x="4813" y="1728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2" name="Line 2066"/>
              <p:cNvSpPr>
                <a:spLocks noChangeShapeType="1"/>
              </p:cNvSpPr>
              <p:nvPr/>
            </p:nvSpPr>
            <p:spPr bwMode="auto">
              <a:xfrm>
                <a:off x="4839" y="17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3" name="Line 2067"/>
              <p:cNvSpPr>
                <a:spLocks noChangeShapeType="1"/>
              </p:cNvSpPr>
              <p:nvPr/>
            </p:nvSpPr>
            <p:spPr bwMode="auto">
              <a:xfrm>
                <a:off x="4839" y="17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4" name="Line 2068"/>
              <p:cNvSpPr>
                <a:spLocks noChangeShapeType="1"/>
              </p:cNvSpPr>
              <p:nvPr/>
            </p:nvSpPr>
            <p:spPr bwMode="auto">
              <a:xfrm>
                <a:off x="4839" y="17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5" name="Line 2069"/>
              <p:cNvSpPr>
                <a:spLocks noChangeShapeType="1"/>
              </p:cNvSpPr>
              <p:nvPr/>
            </p:nvSpPr>
            <p:spPr bwMode="auto">
              <a:xfrm>
                <a:off x="4839" y="17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6" name="Line 2070"/>
              <p:cNvSpPr>
                <a:spLocks noChangeShapeType="1"/>
              </p:cNvSpPr>
              <p:nvPr/>
            </p:nvSpPr>
            <p:spPr bwMode="auto">
              <a:xfrm>
                <a:off x="4839" y="178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7" name="Line 2071"/>
              <p:cNvSpPr>
                <a:spLocks noChangeShapeType="1"/>
              </p:cNvSpPr>
              <p:nvPr/>
            </p:nvSpPr>
            <p:spPr bwMode="auto">
              <a:xfrm>
                <a:off x="4841" y="17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8" name="Line 2072"/>
              <p:cNvSpPr>
                <a:spLocks noChangeShapeType="1"/>
              </p:cNvSpPr>
              <p:nvPr/>
            </p:nvSpPr>
            <p:spPr bwMode="auto">
              <a:xfrm>
                <a:off x="4841" y="17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9" name="Line 2073"/>
              <p:cNvSpPr>
                <a:spLocks noChangeShapeType="1"/>
              </p:cNvSpPr>
              <p:nvPr/>
            </p:nvSpPr>
            <p:spPr bwMode="auto">
              <a:xfrm>
                <a:off x="4841" y="179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0" name="Line 2074"/>
              <p:cNvSpPr>
                <a:spLocks noChangeShapeType="1"/>
              </p:cNvSpPr>
              <p:nvPr/>
            </p:nvSpPr>
            <p:spPr bwMode="auto">
              <a:xfrm>
                <a:off x="4844" y="17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1" name="Line 2075"/>
              <p:cNvSpPr>
                <a:spLocks noChangeShapeType="1"/>
              </p:cNvSpPr>
              <p:nvPr/>
            </p:nvSpPr>
            <p:spPr bwMode="auto">
              <a:xfrm>
                <a:off x="4844" y="17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2" name="Line 2076"/>
              <p:cNvSpPr>
                <a:spLocks noChangeShapeType="1"/>
              </p:cNvSpPr>
              <p:nvPr/>
            </p:nvSpPr>
            <p:spPr bwMode="auto">
              <a:xfrm>
                <a:off x="4844" y="17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3" name="Line 2077"/>
              <p:cNvSpPr>
                <a:spLocks noChangeShapeType="1"/>
              </p:cNvSpPr>
              <p:nvPr/>
            </p:nvSpPr>
            <p:spPr bwMode="auto">
              <a:xfrm>
                <a:off x="4844" y="1801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4" name="Line 2078"/>
              <p:cNvSpPr>
                <a:spLocks noChangeShapeType="1"/>
              </p:cNvSpPr>
              <p:nvPr/>
            </p:nvSpPr>
            <p:spPr bwMode="auto">
              <a:xfrm>
                <a:off x="4846" y="18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5" name="Line 2079"/>
              <p:cNvSpPr>
                <a:spLocks noChangeShapeType="1"/>
              </p:cNvSpPr>
              <p:nvPr/>
            </p:nvSpPr>
            <p:spPr bwMode="auto">
              <a:xfrm>
                <a:off x="4846" y="18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6" name="Line 2080"/>
              <p:cNvSpPr>
                <a:spLocks noChangeShapeType="1"/>
              </p:cNvSpPr>
              <p:nvPr/>
            </p:nvSpPr>
            <p:spPr bwMode="auto">
              <a:xfrm>
                <a:off x="4846" y="18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7" name="Line 2081"/>
              <p:cNvSpPr>
                <a:spLocks noChangeShapeType="1"/>
              </p:cNvSpPr>
              <p:nvPr/>
            </p:nvSpPr>
            <p:spPr bwMode="auto">
              <a:xfrm>
                <a:off x="4846" y="180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8" name="Line 2082"/>
              <p:cNvSpPr>
                <a:spLocks noChangeShapeType="1"/>
              </p:cNvSpPr>
              <p:nvPr/>
            </p:nvSpPr>
            <p:spPr bwMode="auto">
              <a:xfrm>
                <a:off x="4849" y="18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9" name="Line 2083"/>
              <p:cNvSpPr>
                <a:spLocks noChangeShapeType="1"/>
              </p:cNvSpPr>
              <p:nvPr/>
            </p:nvSpPr>
            <p:spPr bwMode="auto">
              <a:xfrm>
                <a:off x="4849" y="18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0" name="Line 2084"/>
              <p:cNvSpPr>
                <a:spLocks noChangeShapeType="1"/>
              </p:cNvSpPr>
              <p:nvPr/>
            </p:nvSpPr>
            <p:spPr bwMode="auto">
              <a:xfrm>
                <a:off x="4849" y="18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1" name="Line 2085"/>
              <p:cNvSpPr>
                <a:spLocks noChangeShapeType="1"/>
              </p:cNvSpPr>
              <p:nvPr/>
            </p:nvSpPr>
            <p:spPr bwMode="auto">
              <a:xfrm>
                <a:off x="4849" y="181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2" name="Line 2086"/>
              <p:cNvSpPr>
                <a:spLocks noChangeShapeType="1"/>
              </p:cNvSpPr>
              <p:nvPr/>
            </p:nvSpPr>
            <p:spPr bwMode="auto">
              <a:xfrm>
                <a:off x="4851" y="18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3" name="Line 2087"/>
              <p:cNvSpPr>
                <a:spLocks noChangeShapeType="1"/>
              </p:cNvSpPr>
              <p:nvPr/>
            </p:nvSpPr>
            <p:spPr bwMode="auto">
              <a:xfrm>
                <a:off x="4851" y="18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4" name="Line 2088"/>
              <p:cNvSpPr>
                <a:spLocks noChangeShapeType="1"/>
              </p:cNvSpPr>
              <p:nvPr/>
            </p:nvSpPr>
            <p:spPr bwMode="auto">
              <a:xfrm>
                <a:off x="4851" y="18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5" name="Line 2089"/>
              <p:cNvSpPr>
                <a:spLocks noChangeShapeType="1"/>
              </p:cNvSpPr>
              <p:nvPr/>
            </p:nvSpPr>
            <p:spPr bwMode="auto">
              <a:xfrm>
                <a:off x="4851" y="182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6" name="Line 2090"/>
              <p:cNvSpPr>
                <a:spLocks noChangeShapeType="1"/>
              </p:cNvSpPr>
              <p:nvPr/>
            </p:nvSpPr>
            <p:spPr bwMode="auto">
              <a:xfrm>
                <a:off x="4854" y="18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7" name="Line 2091"/>
              <p:cNvSpPr>
                <a:spLocks noChangeShapeType="1"/>
              </p:cNvSpPr>
              <p:nvPr/>
            </p:nvSpPr>
            <p:spPr bwMode="auto">
              <a:xfrm>
                <a:off x="4854" y="18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" name="Line 2092"/>
              <p:cNvSpPr>
                <a:spLocks noChangeShapeType="1"/>
              </p:cNvSpPr>
              <p:nvPr/>
            </p:nvSpPr>
            <p:spPr bwMode="auto">
              <a:xfrm>
                <a:off x="4854" y="18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9" name="Line 2093"/>
              <p:cNvSpPr>
                <a:spLocks noChangeShapeType="1"/>
              </p:cNvSpPr>
              <p:nvPr/>
            </p:nvSpPr>
            <p:spPr bwMode="auto">
              <a:xfrm>
                <a:off x="4854" y="182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0" name="Line 2094"/>
              <p:cNvSpPr>
                <a:spLocks noChangeShapeType="1"/>
              </p:cNvSpPr>
              <p:nvPr/>
            </p:nvSpPr>
            <p:spPr bwMode="auto">
              <a:xfrm>
                <a:off x="4856" y="18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1" name="Line 2095"/>
              <p:cNvSpPr>
                <a:spLocks noChangeShapeType="1"/>
              </p:cNvSpPr>
              <p:nvPr/>
            </p:nvSpPr>
            <p:spPr bwMode="auto">
              <a:xfrm>
                <a:off x="4856" y="18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2" name="Line 2096"/>
              <p:cNvSpPr>
                <a:spLocks noChangeShapeType="1"/>
              </p:cNvSpPr>
              <p:nvPr/>
            </p:nvSpPr>
            <p:spPr bwMode="auto">
              <a:xfrm>
                <a:off x="4856" y="18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3" name="Freeform 2097"/>
              <p:cNvSpPr>
                <a:spLocks/>
              </p:cNvSpPr>
              <p:nvPr/>
            </p:nvSpPr>
            <p:spPr bwMode="auto">
              <a:xfrm>
                <a:off x="4856" y="183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4" name="Line 2098"/>
              <p:cNvSpPr>
                <a:spLocks noChangeShapeType="1"/>
              </p:cNvSpPr>
              <p:nvPr/>
            </p:nvSpPr>
            <p:spPr bwMode="auto">
              <a:xfrm>
                <a:off x="4877" y="18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5" name="Line 2099"/>
              <p:cNvSpPr>
                <a:spLocks noChangeShapeType="1"/>
              </p:cNvSpPr>
              <p:nvPr/>
            </p:nvSpPr>
            <p:spPr bwMode="auto">
              <a:xfrm>
                <a:off x="4877" y="18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6" name="Line 2100"/>
              <p:cNvSpPr>
                <a:spLocks noChangeShapeType="1"/>
              </p:cNvSpPr>
              <p:nvPr/>
            </p:nvSpPr>
            <p:spPr bwMode="auto">
              <a:xfrm>
                <a:off x="4877" y="189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7" name="Line 2101"/>
              <p:cNvSpPr>
                <a:spLocks noChangeShapeType="1"/>
              </p:cNvSpPr>
              <p:nvPr/>
            </p:nvSpPr>
            <p:spPr bwMode="auto">
              <a:xfrm>
                <a:off x="4879" y="18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8" name="Line 2102"/>
              <p:cNvSpPr>
                <a:spLocks noChangeShapeType="1"/>
              </p:cNvSpPr>
              <p:nvPr/>
            </p:nvSpPr>
            <p:spPr bwMode="auto">
              <a:xfrm>
                <a:off x="4879" y="189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9" name="Line 2103"/>
              <p:cNvSpPr>
                <a:spLocks noChangeShapeType="1"/>
              </p:cNvSpPr>
              <p:nvPr/>
            </p:nvSpPr>
            <p:spPr bwMode="auto">
              <a:xfrm>
                <a:off x="4879" y="19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0" name="Line 2104"/>
              <p:cNvSpPr>
                <a:spLocks noChangeShapeType="1"/>
              </p:cNvSpPr>
              <p:nvPr/>
            </p:nvSpPr>
            <p:spPr bwMode="auto">
              <a:xfrm>
                <a:off x="4879" y="19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1" name="Line 2105"/>
              <p:cNvSpPr>
                <a:spLocks noChangeShapeType="1"/>
              </p:cNvSpPr>
              <p:nvPr/>
            </p:nvSpPr>
            <p:spPr bwMode="auto">
              <a:xfrm>
                <a:off x="4879" y="1903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2" name="Line 2106"/>
              <p:cNvSpPr>
                <a:spLocks noChangeShapeType="1"/>
              </p:cNvSpPr>
              <p:nvPr/>
            </p:nvSpPr>
            <p:spPr bwMode="auto">
              <a:xfrm>
                <a:off x="4882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3" name="Line 2107"/>
              <p:cNvSpPr>
                <a:spLocks noChangeShapeType="1"/>
              </p:cNvSpPr>
              <p:nvPr/>
            </p:nvSpPr>
            <p:spPr bwMode="auto">
              <a:xfrm>
                <a:off x="4882" y="19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4" name="Line 2108"/>
              <p:cNvSpPr>
                <a:spLocks noChangeShapeType="1"/>
              </p:cNvSpPr>
              <p:nvPr/>
            </p:nvSpPr>
            <p:spPr bwMode="auto">
              <a:xfrm>
                <a:off x="4882" y="19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5" name="Line 2109"/>
              <p:cNvSpPr>
                <a:spLocks noChangeShapeType="1"/>
              </p:cNvSpPr>
              <p:nvPr/>
            </p:nvSpPr>
            <p:spPr bwMode="auto">
              <a:xfrm>
                <a:off x="4882" y="19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6" name="Line 2110"/>
              <p:cNvSpPr>
                <a:spLocks noChangeShapeType="1"/>
              </p:cNvSpPr>
              <p:nvPr/>
            </p:nvSpPr>
            <p:spPr bwMode="auto">
              <a:xfrm>
                <a:off x="4882" y="191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7" name="Line 2111"/>
              <p:cNvSpPr>
                <a:spLocks noChangeShapeType="1"/>
              </p:cNvSpPr>
              <p:nvPr/>
            </p:nvSpPr>
            <p:spPr bwMode="auto">
              <a:xfrm>
                <a:off x="4884" y="19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8" name="Line 2112"/>
              <p:cNvSpPr>
                <a:spLocks noChangeShapeType="1"/>
              </p:cNvSpPr>
              <p:nvPr/>
            </p:nvSpPr>
            <p:spPr bwMode="auto">
              <a:xfrm>
                <a:off x="4884" y="19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9" name="Line 2113"/>
              <p:cNvSpPr>
                <a:spLocks noChangeShapeType="1"/>
              </p:cNvSpPr>
              <p:nvPr/>
            </p:nvSpPr>
            <p:spPr bwMode="auto">
              <a:xfrm>
                <a:off x="4884" y="19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0" name="Line 2114"/>
              <p:cNvSpPr>
                <a:spLocks noChangeShapeType="1"/>
              </p:cNvSpPr>
              <p:nvPr/>
            </p:nvSpPr>
            <p:spPr bwMode="auto">
              <a:xfrm>
                <a:off x="4884" y="19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1" name="Line 2115"/>
              <p:cNvSpPr>
                <a:spLocks noChangeShapeType="1"/>
              </p:cNvSpPr>
              <p:nvPr/>
            </p:nvSpPr>
            <p:spPr bwMode="auto">
              <a:xfrm>
                <a:off x="4884" y="192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2" name="Line 2116"/>
              <p:cNvSpPr>
                <a:spLocks noChangeShapeType="1"/>
              </p:cNvSpPr>
              <p:nvPr/>
            </p:nvSpPr>
            <p:spPr bwMode="auto">
              <a:xfrm>
                <a:off x="4887" y="19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3" name="Line 2117"/>
              <p:cNvSpPr>
                <a:spLocks noChangeShapeType="1"/>
              </p:cNvSpPr>
              <p:nvPr/>
            </p:nvSpPr>
            <p:spPr bwMode="auto">
              <a:xfrm>
                <a:off x="4887" y="19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4" name="Line 2118"/>
              <p:cNvSpPr>
                <a:spLocks noChangeShapeType="1"/>
              </p:cNvSpPr>
              <p:nvPr/>
            </p:nvSpPr>
            <p:spPr bwMode="auto">
              <a:xfrm>
                <a:off x="4887" y="19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5" name="Line 2119"/>
              <p:cNvSpPr>
                <a:spLocks noChangeShapeType="1"/>
              </p:cNvSpPr>
              <p:nvPr/>
            </p:nvSpPr>
            <p:spPr bwMode="auto">
              <a:xfrm>
                <a:off x="4887" y="19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6" name="Line 2120"/>
              <p:cNvSpPr>
                <a:spLocks noChangeShapeType="1"/>
              </p:cNvSpPr>
              <p:nvPr/>
            </p:nvSpPr>
            <p:spPr bwMode="auto">
              <a:xfrm>
                <a:off x="4887" y="192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7" name="Line 2121"/>
              <p:cNvSpPr>
                <a:spLocks noChangeShapeType="1"/>
              </p:cNvSpPr>
              <p:nvPr/>
            </p:nvSpPr>
            <p:spPr bwMode="auto">
              <a:xfrm>
                <a:off x="4889" y="193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8" name="Line 2122"/>
              <p:cNvSpPr>
                <a:spLocks noChangeShapeType="1"/>
              </p:cNvSpPr>
              <p:nvPr/>
            </p:nvSpPr>
            <p:spPr bwMode="auto">
              <a:xfrm>
                <a:off x="4889" y="19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9" name="Line 2123"/>
              <p:cNvSpPr>
                <a:spLocks noChangeShapeType="1"/>
              </p:cNvSpPr>
              <p:nvPr/>
            </p:nvSpPr>
            <p:spPr bwMode="auto">
              <a:xfrm>
                <a:off x="4889" y="19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0" name="Line 2124"/>
              <p:cNvSpPr>
                <a:spLocks noChangeShapeType="1"/>
              </p:cNvSpPr>
              <p:nvPr/>
            </p:nvSpPr>
            <p:spPr bwMode="auto">
              <a:xfrm>
                <a:off x="4889" y="19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1" name="Line 2125"/>
              <p:cNvSpPr>
                <a:spLocks noChangeShapeType="1"/>
              </p:cNvSpPr>
              <p:nvPr/>
            </p:nvSpPr>
            <p:spPr bwMode="auto">
              <a:xfrm>
                <a:off x="4889" y="19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2" name="Line 2126"/>
              <p:cNvSpPr>
                <a:spLocks noChangeShapeType="1"/>
              </p:cNvSpPr>
              <p:nvPr/>
            </p:nvSpPr>
            <p:spPr bwMode="auto">
              <a:xfrm>
                <a:off x="4889" y="193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3" name="Line 2127"/>
              <p:cNvSpPr>
                <a:spLocks noChangeShapeType="1"/>
              </p:cNvSpPr>
              <p:nvPr/>
            </p:nvSpPr>
            <p:spPr bwMode="auto">
              <a:xfrm>
                <a:off x="4892" y="19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4" name="Line 2128"/>
              <p:cNvSpPr>
                <a:spLocks noChangeShapeType="1"/>
              </p:cNvSpPr>
              <p:nvPr/>
            </p:nvSpPr>
            <p:spPr bwMode="auto">
              <a:xfrm>
                <a:off x="4892" y="19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5" name="Freeform 2129"/>
              <p:cNvSpPr>
                <a:spLocks/>
              </p:cNvSpPr>
              <p:nvPr/>
            </p:nvSpPr>
            <p:spPr bwMode="auto">
              <a:xfrm>
                <a:off x="4892" y="1944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6" name="Line 2130"/>
              <p:cNvSpPr>
                <a:spLocks noChangeShapeType="1"/>
              </p:cNvSpPr>
              <p:nvPr/>
            </p:nvSpPr>
            <p:spPr bwMode="auto">
              <a:xfrm>
                <a:off x="4907" y="20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7" name="Line 2131"/>
              <p:cNvSpPr>
                <a:spLocks noChangeShapeType="1"/>
              </p:cNvSpPr>
              <p:nvPr/>
            </p:nvSpPr>
            <p:spPr bwMode="auto">
              <a:xfrm>
                <a:off x="4907" y="20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8" name="Line 2132"/>
              <p:cNvSpPr>
                <a:spLocks noChangeShapeType="1"/>
              </p:cNvSpPr>
              <p:nvPr/>
            </p:nvSpPr>
            <p:spPr bwMode="auto">
              <a:xfrm>
                <a:off x="4907" y="20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9" name="Line 2133"/>
              <p:cNvSpPr>
                <a:spLocks noChangeShapeType="1"/>
              </p:cNvSpPr>
              <p:nvPr/>
            </p:nvSpPr>
            <p:spPr bwMode="auto">
              <a:xfrm>
                <a:off x="4907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0" name="Line 2134"/>
              <p:cNvSpPr>
                <a:spLocks noChangeShapeType="1"/>
              </p:cNvSpPr>
              <p:nvPr/>
            </p:nvSpPr>
            <p:spPr bwMode="auto">
              <a:xfrm>
                <a:off x="4907" y="20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1" name="Line 2135"/>
              <p:cNvSpPr>
                <a:spLocks noChangeShapeType="1"/>
              </p:cNvSpPr>
              <p:nvPr/>
            </p:nvSpPr>
            <p:spPr bwMode="auto">
              <a:xfrm>
                <a:off x="4907" y="201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2" name="Line 2136"/>
              <p:cNvSpPr>
                <a:spLocks noChangeShapeType="1"/>
              </p:cNvSpPr>
              <p:nvPr/>
            </p:nvSpPr>
            <p:spPr bwMode="auto">
              <a:xfrm>
                <a:off x="4910" y="20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3" name="Line 2137"/>
              <p:cNvSpPr>
                <a:spLocks noChangeShapeType="1"/>
              </p:cNvSpPr>
              <p:nvPr/>
            </p:nvSpPr>
            <p:spPr bwMode="auto">
              <a:xfrm>
                <a:off x="4910" y="20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4" name="Line 2138"/>
              <p:cNvSpPr>
                <a:spLocks noChangeShapeType="1"/>
              </p:cNvSpPr>
              <p:nvPr/>
            </p:nvSpPr>
            <p:spPr bwMode="auto">
              <a:xfrm>
                <a:off x="4910" y="20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5" name="Line 2139"/>
              <p:cNvSpPr>
                <a:spLocks noChangeShapeType="1"/>
              </p:cNvSpPr>
              <p:nvPr/>
            </p:nvSpPr>
            <p:spPr bwMode="auto">
              <a:xfrm>
                <a:off x="4910" y="20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6" name="Line 2140"/>
              <p:cNvSpPr>
                <a:spLocks noChangeShapeType="1"/>
              </p:cNvSpPr>
              <p:nvPr/>
            </p:nvSpPr>
            <p:spPr bwMode="auto">
              <a:xfrm>
                <a:off x="4910" y="20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7" name="Line 2141"/>
              <p:cNvSpPr>
                <a:spLocks noChangeShapeType="1"/>
              </p:cNvSpPr>
              <p:nvPr/>
            </p:nvSpPr>
            <p:spPr bwMode="auto">
              <a:xfrm>
                <a:off x="4910" y="20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8" name="Line 2142"/>
              <p:cNvSpPr>
                <a:spLocks noChangeShapeType="1"/>
              </p:cNvSpPr>
              <p:nvPr/>
            </p:nvSpPr>
            <p:spPr bwMode="auto">
              <a:xfrm>
                <a:off x="4910" y="20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9" name="Line 2143"/>
              <p:cNvSpPr>
                <a:spLocks noChangeShapeType="1"/>
              </p:cNvSpPr>
              <p:nvPr/>
            </p:nvSpPr>
            <p:spPr bwMode="auto">
              <a:xfrm>
                <a:off x="4912" y="20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0" name="Line 2144"/>
              <p:cNvSpPr>
                <a:spLocks noChangeShapeType="1"/>
              </p:cNvSpPr>
              <p:nvPr/>
            </p:nvSpPr>
            <p:spPr bwMode="auto">
              <a:xfrm>
                <a:off x="4912" y="20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1" name="Line 2145"/>
              <p:cNvSpPr>
                <a:spLocks noChangeShapeType="1"/>
              </p:cNvSpPr>
              <p:nvPr/>
            </p:nvSpPr>
            <p:spPr bwMode="auto">
              <a:xfrm>
                <a:off x="4912" y="20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2" name="Line 2146"/>
              <p:cNvSpPr>
                <a:spLocks noChangeShapeType="1"/>
              </p:cNvSpPr>
              <p:nvPr/>
            </p:nvSpPr>
            <p:spPr bwMode="auto">
              <a:xfrm>
                <a:off x="4912" y="20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3" name="Line 2147"/>
              <p:cNvSpPr>
                <a:spLocks noChangeShapeType="1"/>
              </p:cNvSpPr>
              <p:nvPr/>
            </p:nvSpPr>
            <p:spPr bwMode="auto">
              <a:xfrm>
                <a:off x="4912" y="20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4" name="Line 2148"/>
              <p:cNvSpPr>
                <a:spLocks noChangeShapeType="1"/>
              </p:cNvSpPr>
              <p:nvPr/>
            </p:nvSpPr>
            <p:spPr bwMode="auto">
              <a:xfrm>
                <a:off x="4912" y="2030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5" name="Line 2149"/>
              <p:cNvSpPr>
                <a:spLocks noChangeShapeType="1"/>
              </p:cNvSpPr>
              <p:nvPr/>
            </p:nvSpPr>
            <p:spPr bwMode="auto">
              <a:xfrm>
                <a:off x="4915" y="20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6" name="Line 2150"/>
              <p:cNvSpPr>
                <a:spLocks noChangeShapeType="1"/>
              </p:cNvSpPr>
              <p:nvPr/>
            </p:nvSpPr>
            <p:spPr bwMode="auto">
              <a:xfrm>
                <a:off x="4915" y="20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7" name="Line 2151"/>
              <p:cNvSpPr>
                <a:spLocks noChangeShapeType="1"/>
              </p:cNvSpPr>
              <p:nvPr/>
            </p:nvSpPr>
            <p:spPr bwMode="auto">
              <a:xfrm>
                <a:off x="4915" y="20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8" name="Line 2152"/>
              <p:cNvSpPr>
                <a:spLocks noChangeShapeType="1"/>
              </p:cNvSpPr>
              <p:nvPr/>
            </p:nvSpPr>
            <p:spPr bwMode="auto">
              <a:xfrm>
                <a:off x="4915" y="20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9" name="Line 2153"/>
              <p:cNvSpPr>
                <a:spLocks noChangeShapeType="1"/>
              </p:cNvSpPr>
              <p:nvPr/>
            </p:nvSpPr>
            <p:spPr bwMode="auto">
              <a:xfrm>
                <a:off x="4915" y="20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0" name="Line 2154"/>
              <p:cNvSpPr>
                <a:spLocks noChangeShapeType="1"/>
              </p:cNvSpPr>
              <p:nvPr/>
            </p:nvSpPr>
            <p:spPr bwMode="auto">
              <a:xfrm>
                <a:off x="4915" y="20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1" name="Line 2155"/>
              <p:cNvSpPr>
                <a:spLocks noChangeShapeType="1"/>
              </p:cNvSpPr>
              <p:nvPr/>
            </p:nvSpPr>
            <p:spPr bwMode="auto">
              <a:xfrm>
                <a:off x="4915" y="204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2" name="Line 2156"/>
              <p:cNvSpPr>
                <a:spLocks noChangeShapeType="1"/>
              </p:cNvSpPr>
              <p:nvPr/>
            </p:nvSpPr>
            <p:spPr bwMode="auto">
              <a:xfrm>
                <a:off x="4917" y="20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3" name="Line 2157"/>
              <p:cNvSpPr>
                <a:spLocks noChangeShapeType="1"/>
              </p:cNvSpPr>
              <p:nvPr/>
            </p:nvSpPr>
            <p:spPr bwMode="auto">
              <a:xfrm>
                <a:off x="4917" y="20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4" name="Line 2158"/>
              <p:cNvSpPr>
                <a:spLocks noChangeShapeType="1"/>
              </p:cNvSpPr>
              <p:nvPr/>
            </p:nvSpPr>
            <p:spPr bwMode="auto">
              <a:xfrm>
                <a:off x="4917" y="20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5" name="Line 2159"/>
              <p:cNvSpPr>
                <a:spLocks noChangeShapeType="1"/>
              </p:cNvSpPr>
              <p:nvPr/>
            </p:nvSpPr>
            <p:spPr bwMode="auto">
              <a:xfrm>
                <a:off x="4917" y="20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6" name="Line 2160"/>
              <p:cNvSpPr>
                <a:spLocks noChangeShapeType="1"/>
              </p:cNvSpPr>
              <p:nvPr/>
            </p:nvSpPr>
            <p:spPr bwMode="auto">
              <a:xfrm>
                <a:off x="4917" y="20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7" name="Line 2161"/>
              <p:cNvSpPr>
                <a:spLocks noChangeShapeType="1"/>
              </p:cNvSpPr>
              <p:nvPr/>
            </p:nvSpPr>
            <p:spPr bwMode="auto">
              <a:xfrm>
                <a:off x="4917" y="20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" name="Line 2162"/>
              <p:cNvSpPr>
                <a:spLocks noChangeShapeType="1"/>
              </p:cNvSpPr>
              <p:nvPr/>
            </p:nvSpPr>
            <p:spPr bwMode="auto">
              <a:xfrm>
                <a:off x="4917" y="205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9" name="Line 2163"/>
              <p:cNvSpPr>
                <a:spLocks noChangeShapeType="1"/>
              </p:cNvSpPr>
              <p:nvPr/>
            </p:nvSpPr>
            <p:spPr bwMode="auto">
              <a:xfrm>
                <a:off x="4920" y="20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0" name="Line 2164"/>
              <p:cNvSpPr>
                <a:spLocks noChangeShapeType="1"/>
              </p:cNvSpPr>
              <p:nvPr/>
            </p:nvSpPr>
            <p:spPr bwMode="auto">
              <a:xfrm>
                <a:off x="4920" y="20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1" name="Freeform 2165"/>
              <p:cNvSpPr>
                <a:spLocks/>
              </p:cNvSpPr>
              <p:nvPr/>
            </p:nvSpPr>
            <p:spPr bwMode="auto">
              <a:xfrm>
                <a:off x="4920" y="2058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2" name="Line 2166"/>
              <p:cNvSpPr>
                <a:spLocks noChangeShapeType="1"/>
              </p:cNvSpPr>
              <p:nvPr/>
            </p:nvSpPr>
            <p:spPr bwMode="auto">
              <a:xfrm>
                <a:off x="4930" y="21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3" name="Line 2167"/>
              <p:cNvSpPr>
                <a:spLocks noChangeShapeType="1"/>
              </p:cNvSpPr>
              <p:nvPr/>
            </p:nvSpPr>
            <p:spPr bwMode="auto">
              <a:xfrm>
                <a:off x="4933" y="21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4" name="Line 2168"/>
              <p:cNvSpPr>
                <a:spLocks noChangeShapeType="1"/>
              </p:cNvSpPr>
              <p:nvPr/>
            </p:nvSpPr>
            <p:spPr bwMode="auto">
              <a:xfrm>
                <a:off x="4933" y="21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5" name="Line 2169"/>
              <p:cNvSpPr>
                <a:spLocks noChangeShapeType="1"/>
              </p:cNvSpPr>
              <p:nvPr/>
            </p:nvSpPr>
            <p:spPr bwMode="auto">
              <a:xfrm>
                <a:off x="4933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6" name="Line 2170"/>
              <p:cNvSpPr>
                <a:spLocks noChangeShapeType="1"/>
              </p:cNvSpPr>
              <p:nvPr/>
            </p:nvSpPr>
            <p:spPr bwMode="auto">
              <a:xfrm>
                <a:off x="4933" y="21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7" name="Line 2171"/>
              <p:cNvSpPr>
                <a:spLocks noChangeShapeType="1"/>
              </p:cNvSpPr>
              <p:nvPr/>
            </p:nvSpPr>
            <p:spPr bwMode="auto">
              <a:xfrm>
                <a:off x="4933" y="21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8" name="Line 2172"/>
              <p:cNvSpPr>
                <a:spLocks noChangeShapeType="1"/>
              </p:cNvSpPr>
              <p:nvPr/>
            </p:nvSpPr>
            <p:spPr bwMode="auto">
              <a:xfrm>
                <a:off x="4933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9" name="Line 2173"/>
              <p:cNvSpPr>
                <a:spLocks noChangeShapeType="1"/>
              </p:cNvSpPr>
              <p:nvPr/>
            </p:nvSpPr>
            <p:spPr bwMode="auto">
              <a:xfrm>
                <a:off x="4933" y="21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0" name="Line 2174"/>
              <p:cNvSpPr>
                <a:spLocks noChangeShapeType="1"/>
              </p:cNvSpPr>
              <p:nvPr/>
            </p:nvSpPr>
            <p:spPr bwMode="auto">
              <a:xfrm>
                <a:off x="4933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1" name="Line 2175"/>
              <p:cNvSpPr>
                <a:spLocks noChangeShapeType="1"/>
              </p:cNvSpPr>
              <p:nvPr/>
            </p:nvSpPr>
            <p:spPr bwMode="auto">
              <a:xfrm>
                <a:off x="4933" y="21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2" name="Line 2176"/>
              <p:cNvSpPr>
                <a:spLocks noChangeShapeType="1"/>
              </p:cNvSpPr>
              <p:nvPr/>
            </p:nvSpPr>
            <p:spPr bwMode="auto">
              <a:xfrm>
                <a:off x="4933" y="212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3" name="Line 2177"/>
              <p:cNvSpPr>
                <a:spLocks noChangeShapeType="1"/>
              </p:cNvSpPr>
              <p:nvPr/>
            </p:nvSpPr>
            <p:spPr bwMode="auto">
              <a:xfrm>
                <a:off x="4935" y="21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4" name="Line 2178"/>
              <p:cNvSpPr>
                <a:spLocks noChangeShapeType="1"/>
              </p:cNvSpPr>
              <p:nvPr/>
            </p:nvSpPr>
            <p:spPr bwMode="auto">
              <a:xfrm>
                <a:off x="4935" y="21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5" name="Line 2179"/>
              <p:cNvSpPr>
                <a:spLocks noChangeShapeType="1"/>
              </p:cNvSpPr>
              <p:nvPr/>
            </p:nvSpPr>
            <p:spPr bwMode="auto">
              <a:xfrm>
                <a:off x="4935" y="21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6" name="Line 2180"/>
              <p:cNvSpPr>
                <a:spLocks noChangeShapeType="1"/>
              </p:cNvSpPr>
              <p:nvPr/>
            </p:nvSpPr>
            <p:spPr bwMode="auto">
              <a:xfrm>
                <a:off x="4935" y="21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7" name="Line 2181"/>
              <p:cNvSpPr>
                <a:spLocks noChangeShapeType="1"/>
              </p:cNvSpPr>
              <p:nvPr/>
            </p:nvSpPr>
            <p:spPr bwMode="auto">
              <a:xfrm>
                <a:off x="4935" y="21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" name="Line 2182"/>
              <p:cNvSpPr>
                <a:spLocks noChangeShapeType="1"/>
              </p:cNvSpPr>
              <p:nvPr/>
            </p:nvSpPr>
            <p:spPr bwMode="auto">
              <a:xfrm>
                <a:off x="4935" y="21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" name="Line 2183"/>
              <p:cNvSpPr>
                <a:spLocks noChangeShapeType="1"/>
              </p:cNvSpPr>
              <p:nvPr/>
            </p:nvSpPr>
            <p:spPr bwMode="auto">
              <a:xfrm>
                <a:off x="4935" y="21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0" name="Line 2184"/>
              <p:cNvSpPr>
                <a:spLocks noChangeShapeType="1"/>
              </p:cNvSpPr>
              <p:nvPr/>
            </p:nvSpPr>
            <p:spPr bwMode="auto">
              <a:xfrm>
                <a:off x="4935" y="21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1" name="Line 2185"/>
              <p:cNvSpPr>
                <a:spLocks noChangeShapeType="1"/>
              </p:cNvSpPr>
              <p:nvPr/>
            </p:nvSpPr>
            <p:spPr bwMode="auto">
              <a:xfrm>
                <a:off x="4935" y="21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2" name="Line 2186"/>
              <p:cNvSpPr>
                <a:spLocks noChangeShapeType="1"/>
              </p:cNvSpPr>
              <p:nvPr/>
            </p:nvSpPr>
            <p:spPr bwMode="auto">
              <a:xfrm>
                <a:off x="4935" y="214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3" name="Line 2187"/>
              <p:cNvSpPr>
                <a:spLocks noChangeShapeType="1"/>
              </p:cNvSpPr>
              <p:nvPr/>
            </p:nvSpPr>
            <p:spPr bwMode="auto">
              <a:xfrm>
                <a:off x="4938" y="21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4" name="Line 2188"/>
              <p:cNvSpPr>
                <a:spLocks noChangeShapeType="1"/>
              </p:cNvSpPr>
              <p:nvPr/>
            </p:nvSpPr>
            <p:spPr bwMode="auto">
              <a:xfrm>
                <a:off x="4938" y="21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5" name="Line 2189"/>
              <p:cNvSpPr>
                <a:spLocks noChangeShapeType="1"/>
              </p:cNvSpPr>
              <p:nvPr/>
            </p:nvSpPr>
            <p:spPr bwMode="auto">
              <a:xfrm>
                <a:off x="4938" y="21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6" name="Line 2190"/>
              <p:cNvSpPr>
                <a:spLocks noChangeShapeType="1"/>
              </p:cNvSpPr>
              <p:nvPr/>
            </p:nvSpPr>
            <p:spPr bwMode="auto">
              <a:xfrm>
                <a:off x="4938" y="21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7" name="Line 2191"/>
              <p:cNvSpPr>
                <a:spLocks noChangeShapeType="1"/>
              </p:cNvSpPr>
              <p:nvPr/>
            </p:nvSpPr>
            <p:spPr bwMode="auto">
              <a:xfrm>
                <a:off x="4938" y="21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8" name="Line 2192"/>
              <p:cNvSpPr>
                <a:spLocks noChangeShapeType="1"/>
              </p:cNvSpPr>
              <p:nvPr/>
            </p:nvSpPr>
            <p:spPr bwMode="auto">
              <a:xfrm>
                <a:off x="4938" y="21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" name="Line 2193"/>
              <p:cNvSpPr>
                <a:spLocks noChangeShapeType="1"/>
              </p:cNvSpPr>
              <p:nvPr/>
            </p:nvSpPr>
            <p:spPr bwMode="auto">
              <a:xfrm>
                <a:off x="4938" y="21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" name="Line 2194"/>
              <p:cNvSpPr>
                <a:spLocks noChangeShapeType="1"/>
              </p:cNvSpPr>
              <p:nvPr/>
            </p:nvSpPr>
            <p:spPr bwMode="auto">
              <a:xfrm>
                <a:off x="4938" y="21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1" name="Line 2195"/>
              <p:cNvSpPr>
                <a:spLocks noChangeShapeType="1"/>
              </p:cNvSpPr>
              <p:nvPr/>
            </p:nvSpPr>
            <p:spPr bwMode="auto">
              <a:xfrm>
                <a:off x="4938" y="21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2" name="Line 2196"/>
              <p:cNvSpPr>
                <a:spLocks noChangeShapeType="1"/>
              </p:cNvSpPr>
              <p:nvPr/>
            </p:nvSpPr>
            <p:spPr bwMode="auto">
              <a:xfrm>
                <a:off x="4938" y="21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3" name="Line 2197"/>
              <p:cNvSpPr>
                <a:spLocks noChangeShapeType="1"/>
              </p:cNvSpPr>
              <p:nvPr/>
            </p:nvSpPr>
            <p:spPr bwMode="auto">
              <a:xfrm>
                <a:off x="4938" y="216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4" name="Line 2198"/>
              <p:cNvSpPr>
                <a:spLocks noChangeShapeType="1"/>
              </p:cNvSpPr>
              <p:nvPr/>
            </p:nvSpPr>
            <p:spPr bwMode="auto">
              <a:xfrm>
                <a:off x="4940" y="21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5" name="Line 2199"/>
              <p:cNvSpPr>
                <a:spLocks noChangeShapeType="1"/>
              </p:cNvSpPr>
              <p:nvPr/>
            </p:nvSpPr>
            <p:spPr bwMode="auto">
              <a:xfrm>
                <a:off x="4940" y="21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6" name="Line 2200"/>
              <p:cNvSpPr>
                <a:spLocks noChangeShapeType="1"/>
              </p:cNvSpPr>
              <p:nvPr/>
            </p:nvSpPr>
            <p:spPr bwMode="auto">
              <a:xfrm>
                <a:off x="4940" y="21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7" name="Line 2201"/>
              <p:cNvSpPr>
                <a:spLocks noChangeShapeType="1"/>
              </p:cNvSpPr>
              <p:nvPr/>
            </p:nvSpPr>
            <p:spPr bwMode="auto">
              <a:xfrm>
                <a:off x="4940" y="21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8" name="Freeform 2202"/>
              <p:cNvSpPr>
                <a:spLocks/>
              </p:cNvSpPr>
              <p:nvPr/>
            </p:nvSpPr>
            <p:spPr bwMode="auto">
              <a:xfrm>
                <a:off x="4940" y="2170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9" name="Line 2203"/>
              <p:cNvSpPr>
                <a:spLocks noChangeShapeType="1"/>
              </p:cNvSpPr>
              <p:nvPr/>
            </p:nvSpPr>
            <p:spPr bwMode="auto">
              <a:xfrm>
                <a:off x="4948" y="22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0" name="Line 2204"/>
              <p:cNvSpPr>
                <a:spLocks noChangeShapeType="1"/>
              </p:cNvSpPr>
              <p:nvPr/>
            </p:nvSpPr>
            <p:spPr bwMode="auto">
              <a:xfrm>
                <a:off x="4948" y="22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1" name="Line 2205"/>
              <p:cNvSpPr>
                <a:spLocks noChangeShapeType="1"/>
              </p:cNvSpPr>
              <p:nvPr/>
            </p:nvSpPr>
            <p:spPr bwMode="auto">
              <a:xfrm>
                <a:off x="4948" y="22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2" name="Line 2206"/>
              <p:cNvSpPr>
                <a:spLocks noChangeShapeType="1"/>
              </p:cNvSpPr>
              <p:nvPr/>
            </p:nvSpPr>
            <p:spPr bwMode="auto">
              <a:xfrm>
                <a:off x="4948" y="22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3" name="Line 2207"/>
              <p:cNvSpPr>
                <a:spLocks noChangeShapeType="1"/>
              </p:cNvSpPr>
              <p:nvPr/>
            </p:nvSpPr>
            <p:spPr bwMode="auto">
              <a:xfrm>
                <a:off x="4948" y="22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4" name="Line 2208"/>
              <p:cNvSpPr>
                <a:spLocks noChangeShapeType="1"/>
              </p:cNvSpPr>
              <p:nvPr/>
            </p:nvSpPr>
            <p:spPr bwMode="auto">
              <a:xfrm>
                <a:off x="4948" y="22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5" name="Line 2209"/>
              <p:cNvSpPr>
                <a:spLocks noChangeShapeType="1"/>
              </p:cNvSpPr>
              <p:nvPr/>
            </p:nvSpPr>
            <p:spPr bwMode="auto">
              <a:xfrm>
                <a:off x="4948" y="22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6" name="Line 2210"/>
              <p:cNvSpPr>
                <a:spLocks noChangeShapeType="1"/>
              </p:cNvSpPr>
              <p:nvPr/>
            </p:nvSpPr>
            <p:spPr bwMode="auto">
              <a:xfrm>
                <a:off x="4948" y="22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7" name="Line 2211"/>
              <p:cNvSpPr>
                <a:spLocks noChangeShapeType="1"/>
              </p:cNvSpPr>
              <p:nvPr/>
            </p:nvSpPr>
            <p:spPr bwMode="auto">
              <a:xfrm>
                <a:off x="4948" y="22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8" name="Line 2212"/>
              <p:cNvSpPr>
                <a:spLocks noChangeShapeType="1"/>
              </p:cNvSpPr>
              <p:nvPr/>
            </p:nvSpPr>
            <p:spPr bwMode="auto">
              <a:xfrm>
                <a:off x="4948" y="224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9" name="Line 2213"/>
              <p:cNvSpPr>
                <a:spLocks noChangeShapeType="1"/>
              </p:cNvSpPr>
              <p:nvPr/>
            </p:nvSpPr>
            <p:spPr bwMode="auto">
              <a:xfrm>
                <a:off x="4950" y="22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" name="Group 2214"/>
            <p:cNvGrpSpPr>
              <a:grpSpLocks/>
            </p:cNvGrpSpPr>
            <p:nvPr/>
          </p:nvGrpSpPr>
          <p:grpSpPr bwMode="auto">
            <a:xfrm>
              <a:off x="4950" y="2249"/>
              <a:ext cx="40" cy="573"/>
              <a:chOff x="4950" y="2249"/>
              <a:chExt cx="40" cy="573"/>
            </a:xfrm>
          </p:grpSpPr>
          <p:sp>
            <p:nvSpPr>
              <p:cNvPr id="850" name="Line 2215"/>
              <p:cNvSpPr>
                <a:spLocks noChangeShapeType="1"/>
              </p:cNvSpPr>
              <p:nvPr/>
            </p:nvSpPr>
            <p:spPr bwMode="auto">
              <a:xfrm>
                <a:off x="4950" y="22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" name="Line 2216"/>
              <p:cNvSpPr>
                <a:spLocks noChangeShapeType="1"/>
              </p:cNvSpPr>
              <p:nvPr/>
            </p:nvSpPr>
            <p:spPr bwMode="auto">
              <a:xfrm>
                <a:off x="4950" y="22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2" name="Line 2217"/>
              <p:cNvSpPr>
                <a:spLocks noChangeShapeType="1"/>
              </p:cNvSpPr>
              <p:nvPr/>
            </p:nvSpPr>
            <p:spPr bwMode="auto">
              <a:xfrm>
                <a:off x="4950" y="225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3" name="Line 2218"/>
              <p:cNvSpPr>
                <a:spLocks noChangeShapeType="1"/>
              </p:cNvSpPr>
              <p:nvPr/>
            </p:nvSpPr>
            <p:spPr bwMode="auto">
              <a:xfrm>
                <a:off x="4950" y="225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4" name="Line 2219"/>
              <p:cNvSpPr>
                <a:spLocks noChangeShapeType="1"/>
              </p:cNvSpPr>
              <p:nvPr/>
            </p:nvSpPr>
            <p:spPr bwMode="auto">
              <a:xfrm>
                <a:off x="4950" y="225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5" name="Line 2220"/>
              <p:cNvSpPr>
                <a:spLocks noChangeShapeType="1"/>
              </p:cNvSpPr>
              <p:nvPr/>
            </p:nvSpPr>
            <p:spPr bwMode="auto">
              <a:xfrm>
                <a:off x="4950" y="225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6" name="Line 2221"/>
              <p:cNvSpPr>
                <a:spLocks noChangeShapeType="1"/>
              </p:cNvSpPr>
              <p:nvPr/>
            </p:nvSpPr>
            <p:spPr bwMode="auto">
              <a:xfrm>
                <a:off x="4950" y="22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7" name="Line 2222"/>
              <p:cNvSpPr>
                <a:spLocks noChangeShapeType="1"/>
              </p:cNvSpPr>
              <p:nvPr/>
            </p:nvSpPr>
            <p:spPr bwMode="auto">
              <a:xfrm>
                <a:off x="4950" y="226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8" name="Line 2223"/>
              <p:cNvSpPr>
                <a:spLocks noChangeShapeType="1"/>
              </p:cNvSpPr>
              <p:nvPr/>
            </p:nvSpPr>
            <p:spPr bwMode="auto">
              <a:xfrm>
                <a:off x="4950" y="22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9" name="Line 2224"/>
              <p:cNvSpPr>
                <a:spLocks noChangeShapeType="1"/>
              </p:cNvSpPr>
              <p:nvPr/>
            </p:nvSpPr>
            <p:spPr bwMode="auto">
              <a:xfrm>
                <a:off x="4950" y="22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" name="Line 2225"/>
              <p:cNvSpPr>
                <a:spLocks noChangeShapeType="1"/>
              </p:cNvSpPr>
              <p:nvPr/>
            </p:nvSpPr>
            <p:spPr bwMode="auto">
              <a:xfrm>
                <a:off x="4950" y="22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" name="Line 2226"/>
              <p:cNvSpPr>
                <a:spLocks noChangeShapeType="1"/>
              </p:cNvSpPr>
              <p:nvPr/>
            </p:nvSpPr>
            <p:spPr bwMode="auto">
              <a:xfrm>
                <a:off x="4950" y="22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" name="Line 2227"/>
              <p:cNvSpPr>
                <a:spLocks noChangeShapeType="1"/>
              </p:cNvSpPr>
              <p:nvPr/>
            </p:nvSpPr>
            <p:spPr bwMode="auto">
              <a:xfrm>
                <a:off x="4950" y="227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" name="Line 2228"/>
              <p:cNvSpPr>
                <a:spLocks noChangeShapeType="1"/>
              </p:cNvSpPr>
              <p:nvPr/>
            </p:nvSpPr>
            <p:spPr bwMode="auto">
              <a:xfrm>
                <a:off x="4953" y="22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4" name="Line 2229"/>
              <p:cNvSpPr>
                <a:spLocks noChangeShapeType="1"/>
              </p:cNvSpPr>
              <p:nvPr/>
            </p:nvSpPr>
            <p:spPr bwMode="auto">
              <a:xfrm>
                <a:off x="4953" y="22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5" name="Line 2230"/>
              <p:cNvSpPr>
                <a:spLocks noChangeShapeType="1"/>
              </p:cNvSpPr>
              <p:nvPr/>
            </p:nvSpPr>
            <p:spPr bwMode="auto">
              <a:xfrm>
                <a:off x="4953" y="22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6" name="Line 2231"/>
              <p:cNvSpPr>
                <a:spLocks noChangeShapeType="1"/>
              </p:cNvSpPr>
              <p:nvPr/>
            </p:nvSpPr>
            <p:spPr bwMode="auto">
              <a:xfrm>
                <a:off x="4953" y="22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7" name="Line 2232"/>
              <p:cNvSpPr>
                <a:spLocks noChangeShapeType="1"/>
              </p:cNvSpPr>
              <p:nvPr/>
            </p:nvSpPr>
            <p:spPr bwMode="auto">
              <a:xfrm>
                <a:off x="4953" y="22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8" name="Freeform 2233"/>
              <p:cNvSpPr>
                <a:spLocks/>
              </p:cNvSpPr>
              <p:nvPr/>
            </p:nvSpPr>
            <p:spPr bwMode="auto">
              <a:xfrm>
                <a:off x="4953" y="2282"/>
                <a:ext cx="1" cy="5"/>
              </a:xfrm>
              <a:custGeom>
                <a:avLst/>
                <a:gdLst>
                  <a:gd name="T0" fmla="*/ 0 h 5"/>
                  <a:gd name="T1" fmla="*/ 2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9" name="Line 2234"/>
              <p:cNvSpPr>
                <a:spLocks noChangeShapeType="1"/>
              </p:cNvSpPr>
              <p:nvPr/>
            </p:nvSpPr>
            <p:spPr bwMode="auto">
              <a:xfrm>
                <a:off x="4958" y="23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0" name="Line 2235"/>
              <p:cNvSpPr>
                <a:spLocks noChangeShapeType="1"/>
              </p:cNvSpPr>
              <p:nvPr/>
            </p:nvSpPr>
            <p:spPr bwMode="auto">
              <a:xfrm>
                <a:off x="4958" y="23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" name="Line 2236"/>
              <p:cNvSpPr>
                <a:spLocks noChangeShapeType="1"/>
              </p:cNvSpPr>
              <p:nvPr/>
            </p:nvSpPr>
            <p:spPr bwMode="auto">
              <a:xfrm>
                <a:off x="4958" y="23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" name="Line 2237"/>
              <p:cNvSpPr>
                <a:spLocks noChangeShapeType="1"/>
              </p:cNvSpPr>
              <p:nvPr/>
            </p:nvSpPr>
            <p:spPr bwMode="auto">
              <a:xfrm>
                <a:off x="4958" y="23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" name="Line 2238"/>
              <p:cNvSpPr>
                <a:spLocks noChangeShapeType="1"/>
              </p:cNvSpPr>
              <p:nvPr/>
            </p:nvSpPr>
            <p:spPr bwMode="auto">
              <a:xfrm>
                <a:off x="4958" y="23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4" name="Line 2239"/>
              <p:cNvSpPr>
                <a:spLocks noChangeShapeType="1"/>
              </p:cNvSpPr>
              <p:nvPr/>
            </p:nvSpPr>
            <p:spPr bwMode="auto">
              <a:xfrm>
                <a:off x="4958" y="235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5" name="Line 2240"/>
              <p:cNvSpPr>
                <a:spLocks noChangeShapeType="1"/>
              </p:cNvSpPr>
              <p:nvPr/>
            </p:nvSpPr>
            <p:spPr bwMode="auto">
              <a:xfrm>
                <a:off x="4958" y="235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6" name="Line 2241"/>
              <p:cNvSpPr>
                <a:spLocks noChangeShapeType="1"/>
              </p:cNvSpPr>
              <p:nvPr/>
            </p:nvSpPr>
            <p:spPr bwMode="auto">
              <a:xfrm>
                <a:off x="4961" y="23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7" name="Line 2242"/>
              <p:cNvSpPr>
                <a:spLocks noChangeShapeType="1"/>
              </p:cNvSpPr>
              <p:nvPr/>
            </p:nvSpPr>
            <p:spPr bwMode="auto">
              <a:xfrm>
                <a:off x="4961" y="23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8" name="Line 2243"/>
              <p:cNvSpPr>
                <a:spLocks noChangeShapeType="1"/>
              </p:cNvSpPr>
              <p:nvPr/>
            </p:nvSpPr>
            <p:spPr bwMode="auto">
              <a:xfrm>
                <a:off x="4961" y="23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9" name="Line 2244"/>
              <p:cNvSpPr>
                <a:spLocks noChangeShapeType="1"/>
              </p:cNvSpPr>
              <p:nvPr/>
            </p:nvSpPr>
            <p:spPr bwMode="auto">
              <a:xfrm>
                <a:off x="4961" y="23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0" name="Line 2245"/>
              <p:cNvSpPr>
                <a:spLocks noChangeShapeType="1"/>
              </p:cNvSpPr>
              <p:nvPr/>
            </p:nvSpPr>
            <p:spPr bwMode="auto">
              <a:xfrm>
                <a:off x="4961" y="23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" name="Line 2246"/>
              <p:cNvSpPr>
                <a:spLocks noChangeShapeType="1"/>
              </p:cNvSpPr>
              <p:nvPr/>
            </p:nvSpPr>
            <p:spPr bwMode="auto">
              <a:xfrm>
                <a:off x="4961" y="23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2" name="Line 2247"/>
              <p:cNvSpPr>
                <a:spLocks noChangeShapeType="1"/>
              </p:cNvSpPr>
              <p:nvPr/>
            </p:nvSpPr>
            <p:spPr bwMode="auto">
              <a:xfrm>
                <a:off x="4961" y="23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3" name="Line 2248"/>
              <p:cNvSpPr>
                <a:spLocks noChangeShapeType="1"/>
              </p:cNvSpPr>
              <p:nvPr/>
            </p:nvSpPr>
            <p:spPr bwMode="auto">
              <a:xfrm>
                <a:off x="4961" y="23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4" name="Line 2249"/>
              <p:cNvSpPr>
                <a:spLocks noChangeShapeType="1"/>
              </p:cNvSpPr>
              <p:nvPr/>
            </p:nvSpPr>
            <p:spPr bwMode="auto">
              <a:xfrm>
                <a:off x="4961" y="23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5" name="Line 2250"/>
              <p:cNvSpPr>
                <a:spLocks noChangeShapeType="1"/>
              </p:cNvSpPr>
              <p:nvPr/>
            </p:nvSpPr>
            <p:spPr bwMode="auto">
              <a:xfrm>
                <a:off x="4961" y="23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6" name="Line 2251"/>
              <p:cNvSpPr>
                <a:spLocks noChangeShapeType="1"/>
              </p:cNvSpPr>
              <p:nvPr/>
            </p:nvSpPr>
            <p:spPr bwMode="auto">
              <a:xfrm>
                <a:off x="4961" y="23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7" name="Line 2252"/>
              <p:cNvSpPr>
                <a:spLocks noChangeShapeType="1"/>
              </p:cNvSpPr>
              <p:nvPr/>
            </p:nvSpPr>
            <p:spPr bwMode="auto">
              <a:xfrm>
                <a:off x="4961" y="23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8" name="Line 2253"/>
              <p:cNvSpPr>
                <a:spLocks noChangeShapeType="1"/>
              </p:cNvSpPr>
              <p:nvPr/>
            </p:nvSpPr>
            <p:spPr bwMode="auto">
              <a:xfrm>
                <a:off x="4961" y="237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9" name="Line 2254"/>
              <p:cNvSpPr>
                <a:spLocks noChangeShapeType="1"/>
              </p:cNvSpPr>
              <p:nvPr/>
            </p:nvSpPr>
            <p:spPr bwMode="auto">
              <a:xfrm>
                <a:off x="4961" y="23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0" name="Line 2255"/>
              <p:cNvSpPr>
                <a:spLocks noChangeShapeType="1"/>
              </p:cNvSpPr>
              <p:nvPr/>
            </p:nvSpPr>
            <p:spPr bwMode="auto">
              <a:xfrm>
                <a:off x="4961" y="238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" name="Line 2256"/>
              <p:cNvSpPr>
                <a:spLocks noChangeShapeType="1"/>
              </p:cNvSpPr>
              <p:nvPr/>
            </p:nvSpPr>
            <p:spPr bwMode="auto">
              <a:xfrm>
                <a:off x="4961" y="238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2" name="Line 2257"/>
              <p:cNvSpPr>
                <a:spLocks noChangeShapeType="1"/>
              </p:cNvSpPr>
              <p:nvPr/>
            </p:nvSpPr>
            <p:spPr bwMode="auto">
              <a:xfrm>
                <a:off x="4961" y="238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3" name="Line 2258"/>
              <p:cNvSpPr>
                <a:spLocks noChangeShapeType="1"/>
              </p:cNvSpPr>
              <p:nvPr/>
            </p:nvSpPr>
            <p:spPr bwMode="auto">
              <a:xfrm>
                <a:off x="4963" y="23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4" name="Line 2259"/>
              <p:cNvSpPr>
                <a:spLocks noChangeShapeType="1"/>
              </p:cNvSpPr>
              <p:nvPr/>
            </p:nvSpPr>
            <p:spPr bwMode="auto">
              <a:xfrm>
                <a:off x="4963" y="23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5" name="Line 2260"/>
              <p:cNvSpPr>
                <a:spLocks noChangeShapeType="1"/>
              </p:cNvSpPr>
              <p:nvPr/>
            </p:nvSpPr>
            <p:spPr bwMode="auto">
              <a:xfrm>
                <a:off x="4963" y="23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6" name="Line 2261"/>
              <p:cNvSpPr>
                <a:spLocks noChangeShapeType="1"/>
              </p:cNvSpPr>
              <p:nvPr/>
            </p:nvSpPr>
            <p:spPr bwMode="auto">
              <a:xfrm>
                <a:off x="4963" y="23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7" name="Line 2262"/>
              <p:cNvSpPr>
                <a:spLocks noChangeShapeType="1"/>
              </p:cNvSpPr>
              <p:nvPr/>
            </p:nvSpPr>
            <p:spPr bwMode="auto">
              <a:xfrm>
                <a:off x="4963" y="23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8" name="Line 2263"/>
              <p:cNvSpPr>
                <a:spLocks noChangeShapeType="1"/>
              </p:cNvSpPr>
              <p:nvPr/>
            </p:nvSpPr>
            <p:spPr bwMode="auto">
              <a:xfrm>
                <a:off x="4963" y="23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9" name="Freeform 2264"/>
              <p:cNvSpPr>
                <a:spLocks/>
              </p:cNvSpPr>
              <p:nvPr/>
            </p:nvSpPr>
            <p:spPr bwMode="auto">
              <a:xfrm>
                <a:off x="4963" y="2399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0" name="Line 2265"/>
              <p:cNvSpPr>
                <a:spLocks noChangeShapeType="1"/>
              </p:cNvSpPr>
              <p:nvPr/>
            </p:nvSpPr>
            <p:spPr bwMode="auto">
              <a:xfrm>
                <a:off x="4968" y="24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1" name="Line 2266"/>
              <p:cNvSpPr>
                <a:spLocks noChangeShapeType="1"/>
              </p:cNvSpPr>
              <p:nvPr/>
            </p:nvSpPr>
            <p:spPr bwMode="auto">
              <a:xfrm>
                <a:off x="4968" y="24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2" name="Line 2267"/>
              <p:cNvSpPr>
                <a:spLocks noChangeShapeType="1"/>
              </p:cNvSpPr>
              <p:nvPr/>
            </p:nvSpPr>
            <p:spPr bwMode="auto">
              <a:xfrm>
                <a:off x="4968" y="24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3" name="Line 2268"/>
              <p:cNvSpPr>
                <a:spLocks noChangeShapeType="1"/>
              </p:cNvSpPr>
              <p:nvPr/>
            </p:nvSpPr>
            <p:spPr bwMode="auto">
              <a:xfrm>
                <a:off x="4968" y="24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4" name="Line 2269"/>
              <p:cNvSpPr>
                <a:spLocks noChangeShapeType="1"/>
              </p:cNvSpPr>
              <p:nvPr/>
            </p:nvSpPr>
            <p:spPr bwMode="auto">
              <a:xfrm>
                <a:off x="4968" y="24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5" name="Line 2270"/>
              <p:cNvSpPr>
                <a:spLocks noChangeShapeType="1"/>
              </p:cNvSpPr>
              <p:nvPr/>
            </p:nvSpPr>
            <p:spPr bwMode="auto">
              <a:xfrm>
                <a:off x="4968" y="246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6" name="Line 2271"/>
              <p:cNvSpPr>
                <a:spLocks noChangeShapeType="1"/>
              </p:cNvSpPr>
              <p:nvPr/>
            </p:nvSpPr>
            <p:spPr bwMode="auto">
              <a:xfrm>
                <a:off x="4968" y="24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7" name="Line 2272"/>
              <p:cNvSpPr>
                <a:spLocks noChangeShapeType="1"/>
              </p:cNvSpPr>
              <p:nvPr/>
            </p:nvSpPr>
            <p:spPr bwMode="auto">
              <a:xfrm>
                <a:off x="4968" y="24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8" name="Line 2273"/>
              <p:cNvSpPr>
                <a:spLocks noChangeShapeType="1"/>
              </p:cNvSpPr>
              <p:nvPr/>
            </p:nvSpPr>
            <p:spPr bwMode="auto">
              <a:xfrm>
                <a:off x="4968" y="247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9" name="Line 2274"/>
              <p:cNvSpPr>
                <a:spLocks noChangeShapeType="1"/>
              </p:cNvSpPr>
              <p:nvPr/>
            </p:nvSpPr>
            <p:spPr bwMode="auto">
              <a:xfrm>
                <a:off x="4968" y="24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" name="Line 2275"/>
              <p:cNvSpPr>
                <a:spLocks noChangeShapeType="1"/>
              </p:cNvSpPr>
              <p:nvPr/>
            </p:nvSpPr>
            <p:spPr bwMode="auto">
              <a:xfrm>
                <a:off x="4968" y="247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" name="Line 2276"/>
              <p:cNvSpPr>
                <a:spLocks noChangeShapeType="1"/>
              </p:cNvSpPr>
              <p:nvPr/>
            </p:nvSpPr>
            <p:spPr bwMode="auto">
              <a:xfrm>
                <a:off x="4968" y="247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" name="Line 2277"/>
              <p:cNvSpPr>
                <a:spLocks noChangeShapeType="1"/>
              </p:cNvSpPr>
              <p:nvPr/>
            </p:nvSpPr>
            <p:spPr bwMode="auto">
              <a:xfrm>
                <a:off x="4968" y="24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" name="Line 2278"/>
              <p:cNvSpPr>
                <a:spLocks noChangeShapeType="1"/>
              </p:cNvSpPr>
              <p:nvPr/>
            </p:nvSpPr>
            <p:spPr bwMode="auto">
              <a:xfrm>
                <a:off x="4968" y="247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" name="Line 2279"/>
              <p:cNvSpPr>
                <a:spLocks noChangeShapeType="1"/>
              </p:cNvSpPr>
              <p:nvPr/>
            </p:nvSpPr>
            <p:spPr bwMode="auto">
              <a:xfrm>
                <a:off x="4968" y="24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5" name="Line 2280"/>
              <p:cNvSpPr>
                <a:spLocks noChangeShapeType="1"/>
              </p:cNvSpPr>
              <p:nvPr/>
            </p:nvSpPr>
            <p:spPr bwMode="auto">
              <a:xfrm>
                <a:off x="4968" y="24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6" name="Line 2281"/>
              <p:cNvSpPr>
                <a:spLocks noChangeShapeType="1"/>
              </p:cNvSpPr>
              <p:nvPr/>
            </p:nvSpPr>
            <p:spPr bwMode="auto">
              <a:xfrm>
                <a:off x="4968" y="24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7" name="Line 2282"/>
              <p:cNvSpPr>
                <a:spLocks noChangeShapeType="1"/>
              </p:cNvSpPr>
              <p:nvPr/>
            </p:nvSpPr>
            <p:spPr bwMode="auto">
              <a:xfrm>
                <a:off x="4968" y="248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8" name="Line 2283"/>
              <p:cNvSpPr>
                <a:spLocks noChangeShapeType="1"/>
              </p:cNvSpPr>
              <p:nvPr/>
            </p:nvSpPr>
            <p:spPr bwMode="auto">
              <a:xfrm>
                <a:off x="4971" y="24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9" name="Line 2284"/>
              <p:cNvSpPr>
                <a:spLocks noChangeShapeType="1"/>
              </p:cNvSpPr>
              <p:nvPr/>
            </p:nvSpPr>
            <p:spPr bwMode="auto">
              <a:xfrm>
                <a:off x="4971" y="24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0" name="Line 2285"/>
              <p:cNvSpPr>
                <a:spLocks noChangeShapeType="1"/>
              </p:cNvSpPr>
              <p:nvPr/>
            </p:nvSpPr>
            <p:spPr bwMode="auto">
              <a:xfrm>
                <a:off x="4971" y="24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1" name="Line 2286"/>
              <p:cNvSpPr>
                <a:spLocks noChangeShapeType="1"/>
              </p:cNvSpPr>
              <p:nvPr/>
            </p:nvSpPr>
            <p:spPr bwMode="auto">
              <a:xfrm>
                <a:off x="4971" y="24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" name="Line 2287"/>
              <p:cNvSpPr>
                <a:spLocks noChangeShapeType="1"/>
              </p:cNvSpPr>
              <p:nvPr/>
            </p:nvSpPr>
            <p:spPr bwMode="auto">
              <a:xfrm>
                <a:off x="4971" y="24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" name="Line 2288"/>
              <p:cNvSpPr>
                <a:spLocks noChangeShapeType="1"/>
              </p:cNvSpPr>
              <p:nvPr/>
            </p:nvSpPr>
            <p:spPr bwMode="auto">
              <a:xfrm>
                <a:off x="4971" y="24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4" name="Line 2289"/>
              <p:cNvSpPr>
                <a:spLocks noChangeShapeType="1"/>
              </p:cNvSpPr>
              <p:nvPr/>
            </p:nvSpPr>
            <p:spPr bwMode="auto">
              <a:xfrm>
                <a:off x="4971" y="24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5" name="Line 2290"/>
              <p:cNvSpPr>
                <a:spLocks noChangeShapeType="1"/>
              </p:cNvSpPr>
              <p:nvPr/>
            </p:nvSpPr>
            <p:spPr bwMode="auto">
              <a:xfrm>
                <a:off x="4971" y="24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6" name="Line 2291"/>
              <p:cNvSpPr>
                <a:spLocks noChangeShapeType="1"/>
              </p:cNvSpPr>
              <p:nvPr/>
            </p:nvSpPr>
            <p:spPr bwMode="auto">
              <a:xfrm>
                <a:off x="4971" y="249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7" name="Line 2292"/>
              <p:cNvSpPr>
                <a:spLocks noChangeShapeType="1"/>
              </p:cNvSpPr>
              <p:nvPr/>
            </p:nvSpPr>
            <p:spPr bwMode="auto">
              <a:xfrm>
                <a:off x="4971" y="25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8" name="Line 2293"/>
              <p:cNvSpPr>
                <a:spLocks noChangeShapeType="1"/>
              </p:cNvSpPr>
              <p:nvPr/>
            </p:nvSpPr>
            <p:spPr bwMode="auto">
              <a:xfrm>
                <a:off x="4971" y="25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9" name="Line 2294"/>
              <p:cNvSpPr>
                <a:spLocks noChangeShapeType="1"/>
              </p:cNvSpPr>
              <p:nvPr/>
            </p:nvSpPr>
            <p:spPr bwMode="auto">
              <a:xfrm>
                <a:off x="4971" y="250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0" name="Line 2295"/>
              <p:cNvSpPr>
                <a:spLocks noChangeShapeType="1"/>
              </p:cNvSpPr>
              <p:nvPr/>
            </p:nvSpPr>
            <p:spPr bwMode="auto">
              <a:xfrm>
                <a:off x="4971" y="25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1" name="Line 2296"/>
              <p:cNvSpPr>
                <a:spLocks noChangeShapeType="1"/>
              </p:cNvSpPr>
              <p:nvPr/>
            </p:nvSpPr>
            <p:spPr bwMode="auto">
              <a:xfrm>
                <a:off x="4971" y="25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" name="Line 2297"/>
              <p:cNvSpPr>
                <a:spLocks noChangeShapeType="1"/>
              </p:cNvSpPr>
              <p:nvPr/>
            </p:nvSpPr>
            <p:spPr bwMode="auto">
              <a:xfrm>
                <a:off x="4971" y="25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3" name="Line 2298"/>
              <p:cNvSpPr>
                <a:spLocks noChangeShapeType="1"/>
              </p:cNvSpPr>
              <p:nvPr/>
            </p:nvSpPr>
            <p:spPr bwMode="auto">
              <a:xfrm>
                <a:off x="4971" y="25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4" name="Line 2299"/>
              <p:cNvSpPr>
                <a:spLocks noChangeShapeType="1"/>
              </p:cNvSpPr>
              <p:nvPr/>
            </p:nvSpPr>
            <p:spPr bwMode="auto">
              <a:xfrm>
                <a:off x="4971" y="251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5" name="Freeform 2300"/>
              <p:cNvSpPr>
                <a:spLocks/>
              </p:cNvSpPr>
              <p:nvPr/>
            </p:nvSpPr>
            <p:spPr bwMode="auto">
              <a:xfrm>
                <a:off x="4971" y="2513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6" name="Line 2301"/>
              <p:cNvSpPr>
                <a:spLocks noChangeShapeType="1"/>
              </p:cNvSpPr>
              <p:nvPr/>
            </p:nvSpPr>
            <p:spPr bwMode="auto">
              <a:xfrm>
                <a:off x="4976" y="25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7" name="Line 2302"/>
              <p:cNvSpPr>
                <a:spLocks noChangeShapeType="1"/>
              </p:cNvSpPr>
              <p:nvPr/>
            </p:nvSpPr>
            <p:spPr bwMode="auto">
              <a:xfrm>
                <a:off x="4976" y="25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8" name="Line 2303"/>
              <p:cNvSpPr>
                <a:spLocks noChangeShapeType="1"/>
              </p:cNvSpPr>
              <p:nvPr/>
            </p:nvSpPr>
            <p:spPr bwMode="auto">
              <a:xfrm>
                <a:off x="4976" y="25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9" name="Line 2304"/>
              <p:cNvSpPr>
                <a:spLocks noChangeShapeType="1"/>
              </p:cNvSpPr>
              <p:nvPr/>
            </p:nvSpPr>
            <p:spPr bwMode="auto">
              <a:xfrm>
                <a:off x="4976" y="25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0" name="Line 2305"/>
              <p:cNvSpPr>
                <a:spLocks noChangeShapeType="1"/>
              </p:cNvSpPr>
              <p:nvPr/>
            </p:nvSpPr>
            <p:spPr bwMode="auto">
              <a:xfrm>
                <a:off x="4976" y="25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1" name="Line 2306"/>
              <p:cNvSpPr>
                <a:spLocks noChangeShapeType="1"/>
              </p:cNvSpPr>
              <p:nvPr/>
            </p:nvSpPr>
            <p:spPr bwMode="auto">
              <a:xfrm>
                <a:off x="4976" y="25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2" name="Line 2307"/>
              <p:cNvSpPr>
                <a:spLocks noChangeShapeType="1"/>
              </p:cNvSpPr>
              <p:nvPr/>
            </p:nvSpPr>
            <p:spPr bwMode="auto">
              <a:xfrm>
                <a:off x="4976" y="25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3" name="Line 2308"/>
              <p:cNvSpPr>
                <a:spLocks noChangeShapeType="1"/>
              </p:cNvSpPr>
              <p:nvPr/>
            </p:nvSpPr>
            <p:spPr bwMode="auto">
              <a:xfrm>
                <a:off x="4976" y="25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4" name="Line 2309"/>
              <p:cNvSpPr>
                <a:spLocks noChangeShapeType="1"/>
              </p:cNvSpPr>
              <p:nvPr/>
            </p:nvSpPr>
            <p:spPr bwMode="auto">
              <a:xfrm>
                <a:off x="4976" y="25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5" name="Line 2310"/>
              <p:cNvSpPr>
                <a:spLocks noChangeShapeType="1"/>
              </p:cNvSpPr>
              <p:nvPr/>
            </p:nvSpPr>
            <p:spPr bwMode="auto">
              <a:xfrm>
                <a:off x="4976" y="25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6" name="Line 2311"/>
              <p:cNvSpPr>
                <a:spLocks noChangeShapeType="1"/>
              </p:cNvSpPr>
              <p:nvPr/>
            </p:nvSpPr>
            <p:spPr bwMode="auto">
              <a:xfrm>
                <a:off x="4976" y="25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7" name="Line 2312"/>
              <p:cNvSpPr>
                <a:spLocks noChangeShapeType="1"/>
              </p:cNvSpPr>
              <p:nvPr/>
            </p:nvSpPr>
            <p:spPr bwMode="auto">
              <a:xfrm>
                <a:off x="4976" y="25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8" name="Line 2313"/>
              <p:cNvSpPr>
                <a:spLocks noChangeShapeType="1"/>
              </p:cNvSpPr>
              <p:nvPr/>
            </p:nvSpPr>
            <p:spPr bwMode="auto">
              <a:xfrm>
                <a:off x="4976" y="25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9" name="Line 2314"/>
              <p:cNvSpPr>
                <a:spLocks noChangeShapeType="1"/>
              </p:cNvSpPr>
              <p:nvPr/>
            </p:nvSpPr>
            <p:spPr bwMode="auto">
              <a:xfrm>
                <a:off x="4976" y="25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0" name="Line 2315"/>
              <p:cNvSpPr>
                <a:spLocks noChangeShapeType="1"/>
              </p:cNvSpPr>
              <p:nvPr/>
            </p:nvSpPr>
            <p:spPr bwMode="auto">
              <a:xfrm>
                <a:off x="4976" y="259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1" name="Line 2316"/>
              <p:cNvSpPr>
                <a:spLocks noChangeShapeType="1"/>
              </p:cNvSpPr>
              <p:nvPr/>
            </p:nvSpPr>
            <p:spPr bwMode="auto">
              <a:xfrm>
                <a:off x="4976" y="25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" name="Line 2317"/>
              <p:cNvSpPr>
                <a:spLocks noChangeShapeType="1"/>
              </p:cNvSpPr>
              <p:nvPr/>
            </p:nvSpPr>
            <p:spPr bwMode="auto">
              <a:xfrm>
                <a:off x="4976" y="259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" name="Line 2318"/>
              <p:cNvSpPr>
                <a:spLocks noChangeShapeType="1"/>
              </p:cNvSpPr>
              <p:nvPr/>
            </p:nvSpPr>
            <p:spPr bwMode="auto">
              <a:xfrm>
                <a:off x="4976" y="25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4" name="Line 2319"/>
              <p:cNvSpPr>
                <a:spLocks noChangeShapeType="1"/>
              </p:cNvSpPr>
              <p:nvPr/>
            </p:nvSpPr>
            <p:spPr bwMode="auto">
              <a:xfrm>
                <a:off x="4976" y="259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5" name="Line 2320"/>
              <p:cNvSpPr>
                <a:spLocks noChangeShapeType="1"/>
              </p:cNvSpPr>
              <p:nvPr/>
            </p:nvSpPr>
            <p:spPr bwMode="auto">
              <a:xfrm>
                <a:off x="4978" y="259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6" name="Line 2321"/>
              <p:cNvSpPr>
                <a:spLocks noChangeShapeType="1"/>
              </p:cNvSpPr>
              <p:nvPr/>
            </p:nvSpPr>
            <p:spPr bwMode="auto">
              <a:xfrm>
                <a:off x="4978" y="26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7" name="Line 2322"/>
              <p:cNvSpPr>
                <a:spLocks noChangeShapeType="1"/>
              </p:cNvSpPr>
              <p:nvPr/>
            </p:nvSpPr>
            <p:spPr bwMode="auto">
              <a:xfrm>
                <a:off x="4978" y="26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8" name="Line 2323"/>
              <p:cNvSpPr>
                <a:spLocks noChangeShapeType="1"/>
              </p:cNvSpPr>
              <p:nvPr/>
            </p:nvSpPr>
            <p:spPr bwMode="auto">
              <a:xfrm>
                <a:off x="4978" y="26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9" name="Line 2324"/>
              <p:cNvSpPr>
                <a:spLocks noChangeShapeType="1"/>
              </p:cNvSpPr>
              <p:nvPr/>
            </p:nvSpPr>
            <p:spPr bwMode="auto">
              <a:xfrm>
                <a:off x="4978" y="26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0" name="Line 2325"/>
              <p:cNvSpPr>
                <a:spLocks noChangeShapeType="1"/>
              </p:cNvSpPr>
              <p:nvPr/>
            </p:nvSpPr>
            <p:spPr bwMode="auto">
              <a:xfrm>
                <a:off x="4978" y="26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1" name="Line 2326"/>
              <p:cNvSpPr>
                <a:spLocks noChangeShapeType="1"/>
              </p:cNvSpPr>
              <p:nvPr/>
            </p:nvSpPr>
            <p:spPr bwMode="auto">
              <a:xfrm>
                <a:off x="4978" y="26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2" name="Line 2327"/>
              <p:cNvSpPr>
                <a:spLocks noChangeShapeType="1"/>
              </p:cNvSpPr>
              <p:nvPr/>
            </p:nvSpPr>
            <p:spPr bwMode="auto">
              <a:xfrm>
                <a:off x="4978" y="26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" name="Line 2328"/>
              <p:cNvSpPr>
                <a:spLocks noChangeShapeType="1"/>
              </p:cNvSpPr>
              <p:nvPr/>
            </p:nvSpPr>
            <p:spPr bwMode="auto">
              <a:xfrm>
                <a:off x="4978" y="26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4" name="Line 2329"/>
              <p:cNvSpPr>
                <a:spLocks noChangeShapeType="1"/>
              </p:cNvSpPr>
              <p:nvPr/>
            </p:nvSpPr>
            <p:spPr bwMode="auto">
              <a:xfrm>
                <a:off x="4978" y="26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5" name="Line 2330"/>
              <p:cNvSpPr>
                <a:spLocks noChangeShapeType="1"/>
              </p:cNvSpPr>
              <p:nvPr/>
            </p:nvSpPr>
            <p:spPr bwMode="auto">
              <a:xfrm>
                <a:off x="4978" y="26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6" name="Line 2331"/>
              <p:cNvSpPr>
                <a:spLocks noChangeShapeType="1"/>
              </p:cNvSpPr>
              <p:nvPr/>
            </p:nvSpPr>
            <p:spPr bwMode="auto">
              <a:xfrm>
                <a:off x="4978" y="26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7" name="Line 2332"/>
              <p:cNvSpPr>
                <a:spLocks noChangeShapeType="1"/>
              </p:cNvSpPr>
              <p:nvPr/>
            </p:nvSpPr>
            <p:spPr bwMode="auto">
              <a:xfrm>
                <a:off x="4978" y="26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8" name="Line 2333"/>
              <p:cNvSpPr>
                <a:spLocks noChangeShapeType="1"/>
              </p:cNvSpPr>
              <p:nvPr/>
            </p:nvSpPr>
            <p:spPr bwMode="auto">
              <a:xfrm>
                <a:off x="4978" y="26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9" name="Line 2334"/>
              <p:cNvSpPr>
                <a:spLocks noChangeShapeType="1"/>
              </p:cNvSpPr>
              <p:nvPr/>
            </p:nvSpPr>
            <p:spPr bwMode="auto">
              <a:xfrm>
                <a:off x="4978" y="26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0" name="Line 2335"/>
              <p:cNvSpPr>
                <a:spLocks noChangeShapeType="1"/>
              </p:cNvSpPr>
              <p:nvPr/>
            </p:nvSpPr>
            <p:spPr bwMode="auto">
              <a:xfrm>
                <a:off x="4978" y="26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1" name="Line 2336"/>
              <p:cNvSpPr>
                <a:spLocks noChangeShapeType="1"/>
              </p:cNvSpPr>
              <p:nvPr/>
            </p:nvSpPr>
            <p:spPr bwMode="auto">
              <a:xfrm>
                <a:off x="4978" y="262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2" name="Line 2337"/>
              <p:cNvSpPr>
                <a:spLocks noChangeShapeType="1"/>
              </p:cNvSpPr>
              <p:nvPr/>
            </p:nvSpPr>
            <p:spPr bwMode="auto">
              <a:xfrm>
                <a:off x="4978" y="26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" name="Line 2338"/>
              <p:cNvSpPr>
                <a:spLocks noChangeShapeType="1"/>
              </p:cNvSpPr>
              <p:nvPr/>
            </p:nvSpPr>
            <p:spPr bwMode="auto">
              <a:xfrm>
                <a:off x="4978" y="2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4" name="Line 2339"/>
              <p:cNvSpPr>
                <a:spLocks noChangeShapeType="1"/>
              </p:cNvSpPr>
              <p:nvPr/>
            </p:nvSpPr>
            <p:spPr bwMode="auto">
              <a:xfrm>
                <a:off x="4978" y="26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5" name="Freeform 2340"/>
              <p:cNvSpPr>
                <a:spLocks/>
              </p:cNvSpPr>
              <p:nvPr/>
            </p:nvSpPr>
            <p:spPr bwMode="auto">
              <a:xfrm>
                <a:off x="4978" y="2627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6" name="Line 2341"/>
              <p:cNvSpPr>
                <a:spLocks noChangeShapeType="1"/>
              </p:cNvSpPr>
              <p:nvPr/>
            </p:nvSpPr>
            <p:spPr bwMode="auto">
              <a:xfrm>
                <a:off x="4984" y="268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7" name="Line 2342"/>
              <p:cNvSpPr>
                <a:spLocks noChangeShapeType="1"/>
              </p:cNvSpPr>
              <p:nvPr/>
            </p:nvSpPr>
            <p:spPr bwMode="auto">
              <a:xfrm>
                <a:off x="4984" y="26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8" name="Line 2343"/>
              <p:cNvSpPr>
                <a:spLocks noChangeShapeType="1"/>
              </p:cNvSpPr>
              <p:nvPr/>
            </p:nvSpPr>
            <p:spPr bwMode="auto">
              <a:xfrm>
                <a:off x="4984" y="26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9" name="Line 2344"/>
              <p:cNvSpPr>
                <a:spLocks noChangeShapeType="1"/>
              </p:cNvSpPr>
              <p:nvPr/>
            </p:nvSpPr>
            <p:spPr bwMode="auto">
              <a:xfrm>
                <a:off x="4984" y="26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0" name="Line 2345"/>
              <p:cNvSpPr>
                <a:spLocks noChangeShapeType="1"/>
              </p:cNvSpPr>
              <p:nvPr/>
            </p:nvSpPr>
            <p:spPr bwMode="auto">
              <a:xfrm>
                <a:off x="4984" y="26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1" name="Line 2346"/>
              <p:cNvSpPr>
                <a:spLocks noChangeShapeType="1"/>
              </p:cNvSpPr>
              <p:nvPr/>
            </p:nvSpPr>
            <p:spPr bwMode="auto">
              <a:xfrm>
                <a:off x="4984" y="26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2" name="Line 2347"/>
              <p:cNvSpPr>
                <a:spLocks noChangeShapeType="1"/>
              </p:cNvSpPr>
              <p:nvPr/>
            </p:nvSpPr>
            <p:spPr bwMode="auto">
              <a:xfrm>
                <a:off x="4984" y="26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" name="Line 2348"/>
              <p:cNvSpPr>
                <a:spLocks noChangeShapeType="1"/>
              </p:cNvSpPr>
              <p:nvPr/>
            </p:nvSpPr>
            <p:spPr bwMode="auto">
              <a:xfrm>
                <a:off x="4984" y="26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" name="Line 2349"/>
              <p:cNvSpPr>
                <a:spLocks noChangeShapeType="1"/>
              </p:cNvSpPr>
              <p:nvPr/>
            </p:nvSpPr>
            <p:spPr bwMode="auto">
              <a:xfrm>
                <a:off x="4984" y="26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5" name="Line 2350"/>
              <p:cNvSpPr>
                <a:spLocks noChangeShapeType="1"/>
              </p:cNvSpPr>
              <p:nvPr/>
            </p:nvSpPr>
            <p:spPr bwMode="auto">
              <a:xfrm>
                <a:off x="4984" y="26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6" name="Line 2351"/>
              <p:cNvSpPr>
                <a:spLocks noChangeShapeType="1"/>
              </p:cNvSpPr>
              <p:nvPr/>
            </p:nvSpPr>
            <p:spPr bwMode="auto">
              <a:xfrm>
                <a:off x="4984" y="26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7" name="Line 2352"/>
              <p:cNvSpPr>
                <a:spLocks noChangeShapeType="1"/>
              </p:cNvSpPr>
              <p:nvPr/>
            </p:nvSpPr>
            <p:spPr bwMode="auto">
              <a:xfrm>
                <a:off x="4984" y="27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8" name="Line 2353"/>
              <p:cNvSpPr>
                <a:spLocks noChangeShapeType="1"/>
              </p:cNvSpPr>
              <p:nvPr/>
            </p:nvSpPr>
            <p:spPr bwMode="auto">
              <a:xfrm>
                <a:off x="4984" y="27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9" name="Line 2354"/>
              <p:cNvSpPr>
                <a:spLocks noChangeShapeType="1"/>
              </p:cNvSpPr>
              <p:nvPr/>
            </p:nvSpPr>
            <p:spPr bwMode="auto">
              <a:xfrm>
                <a:off x="4984" y="27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0" name="Line 2355"/>
              <p:cNvSpPr>
                <a:spLocks noChangeShapeType="1"/>
              </p:cNvSpPr>
              <p:nvPr/>
            </p:nvSpPr>
            <p:spPr bwMode="auto">
              <a:xfrm>
                <a:off x="4984" y="27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1" name="Line 2356"/>
              <p:cNvSpPr>
                <a:spLocks noChangeShapeType="1"/>
              </p:cNvSpPr>
              <p:nvPr/>
            </p:nvSpPr>
            <p:spPr bwMode="auto">
              <a:xfrm>
                <a:off x="4984" y="27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2" name="Line 2357"/>
              <p:cNvSpPr>
                <a:spLocks noChangeShapeType="1"/>
              </p:cNvSpPr>
              <p:nvPr/>
            </p:nvSpPr>
            <p:spPr bwMode="auto">
              <a:xfrm>
                <a:off x="4984" y="27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3" name="Line 2358"/>
              <p:cNvSpPr>
                <a:spLocks noChangeShapeType="1"/>
              </p:cNvSpPr>
              <p:nvPr/>
            </p:nvSpPr>
            <p:spPr bwMode="auto">
              <a:xfrm>
                <a:off x="4984" y="27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" name="Line 2359"/>
              <p:cNvSpPr>
                <a:spLocks noChangeShapeType="1"/>
              </p:cNvSpPr>
              <p:nvPr/>
            </p:nvSpPr>
            <p:spPr bwMode="auto">
              <a:xfrm>
                <a:off x="4984" y="270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5" name="Line 2360"/>
              <p:cNvSpPr>
                <a:spLocks noChangeShapeType="1"/>
              </p:cNvSpPr>
              <p:nvPr/>
            </p:nvSpPr>
            <p:spPr bwMode="auto">
              <a:xfrm>
                <a:off x="4984" y="27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6" name="Line 2361"/>
              <p:cNvSpPr>
                <a:spLocks noChangeShapeType="1"/>
              </p:cNvSpPr>
              <p:nvPr/>
            </p:nvSpPr>
            <p:spPr bwMode="auto">
              <a:xfrm>
                <a:off x="4984" y="27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7" name="Line 2362"/>
              <p:cNvSpPr>
                <a:spLocks noChangeShapeType="1"/>
              </p:cNvSpPr>
              <p:nvPr/>
            </p:nvSpPr>
            <p:spPr bwMode="auto">
              <a:xfrm>
                <a:off x="4984" y="27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8" name="Line 2363"/>
              <p:cNvSpPr>
                <a:spLocks noChangeShapeType="1"/>
              </p:cNvSpPr>
              <p:nvPr/>
            </p:nvSpPr>
            <p:spPr bwMode="auto">
              <a:xfrm>
                <a:off x="4984" y="2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9" name="Line 2364"/>
              <p:cNvSpPr>
                <a:spLocks noChangeShapeType="1"/>
              </p:cNvSpPr>
              <p:nvPr/>
            </p:nvSpPr>
            <p:spPr bwMode="auto">
              <a:xfrm>
                <a:off x="4984" y="27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0" name="Line 2365"/>
              <p:cNvSpPr>
                <a:spLocks noChangeShapeType="1"/>
              </p:cNvSpPr>
              <p:nvPr/>
            </p:nvSpPr>
            <p:spPr bwMode="auto">
              <a:xfrm>
                <a:off x="4984" y="27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1" name="Line 2366"/>
              <p:cNvSpPr>
                <a:spLocks noChangeShapeType="1"/>
              </p:cNvSpPr>
              <p:nvPr/>
            </p:nvSpPr>
            <p:spPr bwMode="auto">
              <a:xfrm>
                <a:off x="4984" y="27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2" name="Line 2367"/>
              <p:cNvSpPr>
                <a:spLocks noChangeShapeType="1"/>
              </p:cNvSpPr>
              <p:nvPr/>
            </p:nvSpPr>
            <p:spPr bwMode="auto">
              <a:xfrm>
                <a:off x="4984" y="27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3" name="Line 2368"/>
              <p:cNvSpPr>
                <a:spLocks noChangeShapeType="1"/>
              </p:cNvSpPr>
              <p:nvPr/>
            </p:nvSpPr>
            <p:spPr bwMode="auto">
              <a:xfrm>
                <a:off x="4984" y="27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4" name="Line 2369"/>
              <p:cNvSpPr>
                <a:spLocks noChangeShapeType="1"/>
              </p:cNvSpPr>
              <p:nvPr/>
            </p:nvSpPr>
            <p:spPr bwMode="auto">
              <a:xfrm>
                <a:off x="4984" y="272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5" name="Line 2370"/>
              <p:cNvSpPr>
                <a:spLocks noChangeShapeType="1"/>
              </p:cNvSpPr>
              <p:nvPr/>
            </p:nvSpPr>
            <p:spPr bwMode="auto">
              <a:xfrm>
                <a:off x="4984" y="27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6" name="Line 2371"/>
              <p:cNvSpPr>
                <a:spLocks noChangeShapeType="1"/>
              </p:cNvSpPr>
              <p:nvPr/>
            </p:nvSpPr>
            <p:spPr bwMode="auto">
              <a:xfrm>
                <a:off x="4984" y="27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7" name="Line 2372"/>
              <p:cNvSpPr>
                <a:spLocks noChangeShapeType="1"/>
              </p:cNvSpPr>
              <p:nvPr/>
            </p:nvSpPr>
            <p:spPr bwMode="auto">
              <a:xfrm>
                <a:off x="4984" y="27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8" name="Line 2373"/>
              <p:cNvSpPr>
                <a:spLocks noChangeShapeType="1"/>
              </p:cNvSpPr>
              <p:nvPr/>
            </p:nvSpPr>
            <p:spPr bwMode="auto">
              <a:xfrm>
                <a:off x="4984" y="27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9" name="Line 2374"/>
              <p:cNvSpPr>
                <a:spLocks noChangeShapeType="1"/>
              </p:cNvSpPr>
              <p:nvPr/>
            </p:nvSpPr>
            <p:spPr bwMode="auto">
              <a:xfrm>
                <a:off x="4984" y="27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0" name="Line 2375"/>
              <p:cNvSpPr>
                <a:spLocks noChangeShapeType="1"/>
              </p:cNvSpPr>
              <p:nvPr/>
            </p:nvSpPr>
            <p:spPr bwMode="auto">
              <a:xfrm>
                <a:off x="4984" y="27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1" name="Line 2376"/>
              <p:cNvSpPr>
                <a:spLocks noChangeShapeType="1"/>
              </p:cNvSpPr>
              <p:nvPr/>
            </p:nvSpPr>
            <p:spPr bwMode="auto">
              <a:xfrm>
                <a:off x="4984" y="27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2" name="Line 2377"/>
              <p:cNvSpPr>
                <a:spLocks noChangeShapeType="1"/>
              </p:cNvSpPr>
              <p:nvPr/>
            </p:nvSpPr>
            <p:spPr bwMode="auto">
              <a:xfrm>
                <a:off x="4984" y="27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3" name="Line 2378"/>
              <p:cNvSpPr>
                <a:spLocks noChangeShapeType="1"/>
              </p:cNvSpPr>
              <p:nvPr/>
            </p:nvSpPr>
            <p:spPr bwMode="auto">
              <a:xfrm>
                <a:off x="4984" y="273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4" name="Line 2379"/>
              <p:cNvSpPr>
                <a:spLocks noChangeShapeType="1"/>
              </p:cNvSpPr>
              <p:nvPr/>
            </p:nvSpPr>
            <p:spPr bwMode="auto">
              <a:xfrm>
                <a:off x="4984" y="27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5" name="Line 2380"/>
              <p:cNvSpPr>
                <a:spLocks noChangeShapeType="1"/>
              </p:cNvSpPr>
              <p:nvPr/>
            </p:nvSpPr>
            <p:spPr bwMode="auto">
              <a:xfrm>
                <a:off x="4984" y="2737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6" name="Line 2381"/>
              <p:cNvSpPr>
                <a:spLocks noChangeShapeType="1"/>
              </p:cNvSpPr>
              <p:nvPr/>
            </p:nvSpPr>
            <p:spPr bwMode="auto">
              <a:xfrm>
                <a:off x="4986" y="27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7" name="Line 2382"/>
              <p:cNvSpPr>
                <a:spLocks noChangeShapeType="1"/>
              </p:cNvSpPr>
              <p:nvPr/>
            </p:nvSpPr>
            <p:spPr bwMode="auto">
              <a:xfrm>
                <a:off x="4986" y="27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8" name="Line 2383"/>
              <p:cNvSpPr>
                <a:spLocks noChangeShapeType="1"/>
              </p:cNvSpPr>
              <p:nvPr/>
            </p:nvSpPr>
            <p:spPr bwMode="auto">
              <a:xfrm>
                <a:off x="4986" y="27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9" name="Line 2384"/>
              <p:cNvSpPr>
                <a:spLocks noChangeShapeType="1"/>
              </p:cNvSpPr>
              <p:nvPr/>
            </p:nvSpPr>
            <p:spPr bwMode="auto">
              <a:xfrm>
                <a:off x="4986" y="27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0" name="Freeform 2385"/>
              <p:cNvSpPr>
                <a:spLocks/>
              </p:cNvSpPr>
              <p:nvPr/>
            </p:nvSpPr>
            <p:spPr bwMode="auto">
              <a:xfrm>
                <a:off x="4986" y="2742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1" name="Line 2386"/>
              <p:cNvSpPr>
                <a:spLocks noChangeShapeType="1"/>
              </p:cNvSpPr>
              <p:nvPr/>
            </p:nvSpPr>
            <p:spPr bwMode="auto">
              <a:xfrm>
                <a:off x="4989" y="27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2" name="Line 2387"/>
              <p:cNvSpPr>
                <a:spLocks noChangeShapeType="1"/>
              </p:cNvSpPr>
              <p:nvPr/>
            </p:nvSpPr>
            <p:spPr bwMode="auto">
              <a:xfrm>
                <a:off x="4989" y="27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3" name="Line 2388"/>
              <p:cNvSpPr>
                <a:spLocks noChangeShapeType="1"/>
              </p:cNvSpPr>
              <p:nvPr/>
            </p:nvSpPr>
            <p:spPr bwMode="auto">
              <a:xfrm>
                <a:off x="4989" y="27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" name="Line 2389"/>
              <p:cNvSpPr>
                <a:spLocks noChangeShapeType="1"/>
              </p:cNvSpPr>
              <p:nvPr/>
            </p:nvSpPr>
            <p:spPr bwMode="auto">
              <a:xfrm>
                <a:off x="4989" y="27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5" name="Line 2390"/>
              <p:cNvSpPr>
                <a:spLocks noChangeShapeType="1"/>
              </p:cNvSpPr>
              <p:nvPr/>
            </p:nvSpPr>
            <p:spPr bwMode="auto">
              <a:xfrm>
                <a:off x="4989" y="27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" name="Line 2391"/>
              <p:cNvSpPr>
                <a:spLocks noChangeShapeType="1"/>
              </p:cNvSpPr>
              <p:nvPr/>
            </p:nvSpPr>
            <p:spPr bwMode="auto">
              <a:xfrm>
                <a:off x="4989" y="27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7" name="Line 2392"/>
              <p:cNvSpPr>
                <a:spLocks noChangeShapeType="1"/>
              </p:cNvSpPr>
              <p:nvPr/>
            </p:nvSpPr>
            <p:spPr bwMode="auto">
              <a:xfrm>
                <a:off x="4989" y="27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8" name="Line 2393"/>
              <p:cNvSpPr>
                <a:spLocks noChangeShapeType="1"/>
              </p:cNvSpPr>
              <p:nvPr/>
            </p:nvSpPr>
            <p:spPr bwMode="auto">
              <a:xfrm>
                <a:off x="4989" y="27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9" name="Line 2394"/>
              <p:cNvSpPr>
                <a:spLocks noChangeShapeType="1"/>
              </p:cNvSpPr>
              <p:nvPr/>
            </p:nvSpPr>
            <p:spPr bwMode="auto">
              <a:xfrm>
                <a:off x="4989" y="27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0" name="Line 2395"/>
              <p:cNvSpPr>
                <a:spLocks noChangeShapeType="1"/>
              </p:cNvSpPr>
              <p:nvPr/>
            </p:nvSpPr>
            <p:spPr bwMode="auto">
              <a:xfrm>
                <a:off x="4989" y="27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1" name="Line 2396"/>
              <p:cNvSpPr>
                <a:spLocks noChangeShapeType="1"/>
              </p:cNvSpPr>
              <p:nvPr/>
            </p:nvSpPr>
            <p:spPr bwMode="auto">
              <a:xfrm>
                <a:off x="4989" y="279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2" name="Line 2397"/>
              <p:cNvSpPr>
                <a:spLocks noChangeShapeType="1"/>
              </p:cNvSpPr>
              <p:nvPr/>
            </p:nvSpPr>
            <p:spPr bwMode="auto">
              <a:xfrm>
                <a:off x="4989" y="28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3" name="Line 2398"/>
              <p:cNvSpPr>
                <a:spLocks noChangeShapeType="1"/>
              </p:cNvSpPr>
              <p:nvPr/>
            </p:nvSpPr>
            <p:spPr bwMode="auto">
              <a:xfrm>
                <a:off x="4989" y="28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" name="Line 2399"/>
              <p:cNvSpPr>
                <a:spLocks noChangeShapeType="1"/>
              </p:cNvSpPr>
              <p:nvPr/>
            </p:nvSpPr>
            <p:spPr bwMode="auto">
              <a:xfrm>
                <a:off x="4989" y="28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" name="Line 2400"/>
              <p:cNvSpPr>
                <a:spLocks noChangeShapeType="1"/>
              </p:cNvSpPr>
              <p:nvPr/>
            </p:nvSpPr>
            <p:spPr bwMode="auto">
              <a:xfrm>
                <a:off x="4989" y="280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6" name="Line 2401"/>
              <p:cNvSpPr>
                <a:spLocks noChangeShapeType="1"/>
              </p:cNvSpPr>
              <p:nvPr/>
            </p:nvSpPr>
            <p:spPr bwMode="auto">
              <a:xfrm>
                <a:off x="4989" y="2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7" name="Line 2402"/>
              <p:cNvSpPr>
                <a:spLocks noChangeShapeType="1"/>
              </p:cNvSpPr>
              <p:nvPr/>
            </p:nvSpPr>
            <p:spPr bwMode="auto">
              <a:xfrm>
                <a:off x="4989" y="28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8" name="Line 2403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9" name="Line 2404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0" name="Line 2405"/>
              <p:cNvSpPr>
                <a:spLocks noChangeShapeType="1"/>
              </p:cNvSpPr>
              <p:nvPr/>
            </p:nvSpPr>
            <p:spPr bwMode="auto">
              <a:xfrm>
                <a:off x="4989" y="280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1" name="Line 2406"/>
              <p:cNvSpPr>
                <a:spLocks noChangeShapeType="1"/>
              </p:cNvSpPr>
              <p:nvPr/>
            </p:nvSpPr>
            <p:spPr bwMode="auto">
              <a:xfrm>
                <a:off x="4989" y="28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2" name="Line 2407"/>
              <p:cNvSpPr>
                <a:spLocks noChangeShapeType="1"/>
              </p:cNvSpPr>
              <p:nvPr/>
            </p:nvSpPr>
            <p:spPr bwMode="auto">
              <a:xfrm>
                <a:off x="4989" y="28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3" name="Line 2408"/>
              <p:cNvSpPr>
                <a:spLocks noChangeShapeType="1"/>
              </p:cNvSpPr>
              <p:nvPr/>
            </p:nvSpPr>
            <p:spPr bwMode="auto">
              <a:xfrm>
                <a:off x="4989" y="28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4" name="Line 2409"/>
              <p:cNvSpPr>
                <a:spLocks noChangeShapeType="1"/>
              </p:cNvSpPr>
              <p:nvPr/>
            </p:nvSpPr>
            <p:spPr bwMode="auto">
              <a:xfrm>
                <a:off x="4989" y="28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" name="Line 2410"/>
              <p:cNvSpPr>
                <a:spLocks noChangeShapeType="1"/>
              </p:cNvSpPr>
              <p:nvPr/>
            </p:nvSpPr>
            <p:spPr bwMode="auto">
              <a:xfrm>
                <a:off x="4989" y="28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6" name="Line 2411"/>
              <p:cNvSpPr>
                <a:spLocks noChangeShapeType="1"/>
              </p:cNvSpPr>
              <p:nvPr/>
            </p:nvSpPr>
            <p:spPr bwMode="auto">
              <a:xfrm>
                <a:off x="4989" y="28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7" name="Line 2412"/>
              <p:cNvSpPr>
                <a:spLocks noChangeShapeType="1"/>
              </p:cNvSpPr>
              <p:nvPr/>
            </p:nvSpPr>
            <p:spPr bwMode="auto">
              <a:xfrm>
                <a:off x="4989" y="28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8" name="Line 2413"/>
              <p:cNvSpPr>
                <a:spLocks noChangeShapeType="1"/>
              </p:cNvSpPr>
              <p:nvPr/>
            </p:nvSpPr>
            <p:spPr bwMode="auto">
              <a:xfrm>
                <a:off x="4989" y="28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9" name="Line 2414"/>
              <p:cNvSpPr>
                <a:spLocks noChangeShapeType="1"/>
              </p:cNvSpPr>
              <p:nvPr/>
            </p:nvSpPr>
            <p:spPr bwMode="auto">
              <a:xfrm>
                <a:off x="4989" y="28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" name="Group 2415"/>
            <p:cNvGrpSpPr>
              <a:grpSpLocks/>
            </p:cNvGrpSpPr>
            <p:nvPr/>
          </p:nvGrpSpPr>
          <p:grpSpPr bwMode="auto">
            <a:xfrm>
              <a:off x="4229" y="243"/>
              <a:ext cx="766" cy="2715"/>
              <a:chOff x="4229" y="243"/>
              <a:chExt cx="766" cy="2715"/>
            </a:xfrm>
          </p:grpSpPr>
          <p:sp>
            <p:nvSpPr>
              <p:cNvPr id="650" name="Line 2416"/>
              <p:cNvSpPr>
                <a:spLocks noChangeShapeType="1"/>
              </p:cNvSpPr>
              <p:nvPr/>
            </p:nvSpPr>
            <p:spPr bwMode="auto">
              <a:xfrm>
                <a:off x="4989" y="282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1" name="Line 2417"/>
              <p:cNvSpPr>
                <a:spLocks noChangeShapeType="1"/>
              </p:cNvSpPr>
              <p:nvPr/>
            </p:nvSpPr>
            <p:spPr bwMode="auto">
              <a:xfrm>
                <a:off x="4989" y="28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2" name="Line 2418"/>
              <p:cNvSpPr>
                <a:spLocks noChangeShapeType="1"/>
              </p:cNvSpPr>
              <p:nvPr/>
            </p:nvSpPr>
            <p:spPr bwMode="auto">
              <a:xfrm>
                <a:off x="4989" y="282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3" name="Line 2419"/>
              <p:cNvSpPr>
                <a:spLocks noChangeShapeType="1"/>
              </p:cNvSpPr>
              <p:nvPr/>
            </p:nvSpPr>
            <p:spPr bwMode="auto">
              <a:xfrm>
                <a:off x="4989" y="282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4" name="Line 2420"/>
              <p:cNvSpPr>
                <a:spLocks noChangeShapeType="1"/>
              </p:cNvSpPr>
              <p:nvPr/>
            </p:nvSpPr>
            <p:spPr bwMode="auto">
              <a:xfrm>
                <a:off x="4989" y="282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" name="Line 2421"/>
              <p:cNvSpPr>
                <a:spLocks noChangeShapeType="1"/>
              </p:cNvSpPr>
              <p:nvPr/>
            </p:nvSpPr>
            <p:spPr bwMode="auto">
              <a:xfrm>
                <a:off x="4989" y="28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" name="Line 2422"/>
              <p:cNvSpPr>
                <a:spLocks noChangeShapeType="1"/>
              </p:cNvSpPr>
              <p:nvPr/>
            </p:nvSpPr>
            <p:spPr bwMode="auto">
              <a:xfrm>
                <a:off x="4989" y="28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Line 2423"/>
              <p:cNvSpPr>
                <a:spLocks noChangeShapeType="1"/>
              </p:cNvSpPr>
              <p:nvPr/>
            </p:nvSpPr>
            <p:spPr bwMode="auto">
              <a:xfrm>
                <a:off x="4989" y="28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8" name="Line 2424"/>
              <p:cNvSpPr>
                <a:spLocks noChangeShapeType="1"/>
              </p:cNvSpPr>
              <p:nvPr/>
            </p:nvSpPr>
            <p:spPr bwMode="auto">
              <a:xfrm>
                <a:off x="4989" y="283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9" name="Line 2425"/>
              <p:cNvSpPr>
                <a:spLocks noChangeShapeType="1"/>
              </p:cNvSpPr>
              <p:nvPr/>
            </p:nvSpPr>
            <p:spPr bwMode="auto">
              <a:xfrm>
                <a:off x="4989" y="28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0" name="Line 2426"/>
              <p:cNvSpPr>
                <a:spLocks noChangeShapeType="1"/>
              </p:cNvSpPr>
              <p:nvPr/>
            </p:nvSpPr>
            <p:spPr bwMode="auto">
              <a:xfrm>
                <a:off x="4989" y="28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1" name="Line 2427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2" name="Line 2428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3" name="Line 2429"/>
              <p:cNvSpPr>
                <a:spLocks noChangeShapeType="1"/>
              </p:cNvSpPr>
              <p:nvPr/>
            </p:nvSpPr>
            <p:spPr bwMode="auto">
              <a:xfrm>
                <a:off x="4989" y="28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4" name="Line 2430"/>
              <p:cNvSpPr>
                <a:spLocks noChangeShapeType="1"/>
              </p:cNvSpPr>
              <p:nvPr/>
            </p:nvSpPr>
            <p:spPr bwMode="auto">
              <a:xfrm>
                <a:off x="4989" y="28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" name="Line 2431"/>
              <p:cNvSpPr>
                <a:spLocks noChangeShapeType="1"/>
              </p:cNvSpPr>
              <p:nvPr/>
            </p:nvSpPr>
            <p:spPr bwMode="auto">
              <a:xfrm>
                <a:off x="4989" y="28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6" name="Line 2432"/>
              <p:cNvSpPr>
                <a:spLocks noChangeShapeType="1"/>
              </p:cNvSpPr>
              <p:nvPr/>
            </p:nvSpPr>
            <p:spPr bwMode="auto">
              <a:xfrm>
                <a:off x="4989" y="28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7" name="Freeform 2433"/>
              <p:cNvSpPr>
                <a:spLocks/>
              </p:cNvSpPr>
              <p:nvPr/>
            </p:nvSpPr>
            <p:spPr bwMode="auto">
              <a:xfrm>
                <a:off x="4989" y="2841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8" name="Line 2434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9" name="Line 2435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0" name="Line 2436"/>
              <p:cNvSpPr>
                <a:spLocks noChangeShapeType="1"/>
              </p:cNvSpPr>
              <p:nvPr/>
            </p:nvSpPr>
            <p:spPr bwMode="auto">
              <a:xfrm>
                <a:off x="4991" y="290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Line 2437"/>
              <p:cNvSpPr>
                <a:spLocks noChangeShapeType="1"/>
              </p:cNvSpPr>
              <p:nvPr/>
            </p:nvSpPr>
            <p:spPr bwMode="auto">
              <a:xfrm>
                <a:off x="4991" y="29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Line 2438"/>
              <p:cNvSpPr>
                <a:spLocks noChangeShapeType="1"/>
              </p:cNvSpPr>
              <p:nvPr/>
            </p:nvSpPr>
            <p:spPr bwMode="auto">
              <a:xfrm>
                <a:off x="4991" y="29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3" name="Line 2439"/>
              <p:cNvSpPr>
                <a:spLocks noChangeShapeType="1"/>
              </p:cNvSpPr>
              <p:nvPr/>
            </p:nvSpPr>
            <p:spPr bwMode="auto">
              <a:xfrm>
                <a:off x="4991" y="29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4" name="Line 2440"/>
              <p:cNvSpPr>
                <a:spLocks noChangeShapeType="1"/>
              </p:cNvSpPr>
              <p:nvPr/>
            </p:nvSpPr>
            <p:spPr bwMode="auto">
              <a:xfrm>
                <a:off x="4991" y="29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5" name="Line 2441"/>
              <p:cNvSpPr>
                <a:spLocks noChangeShapeType="1"/>
              </p:cNvSpPr>
              <p:nvPr/>
            </p:nvSpPr>
            <p:spPr bwMode="auto">
              <a:xfrm>
                <a:off x="4991" y="29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6" name="Line 2442"/>
              <p:cNvSpPr>
                <a:spLocks noChangeShapeType="1"/>
              </p:cNvSpPr>
              <p:nvPr/>
            </p:nvSpPr>
            <p:spPr bwMode="auto">
              <a:xfrm>
                <a:off x="4991" y="29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7" name="Line 2443"/>
              <p:cNvSpPr>
                <a:spLocks noChangeShapeType="1"/>
              </p:cNvSpPr>
              <p:nvPr/>
            </p:nvSpPr>
            <p:spPr bwMode="auto">
              <a:xfrm>
                <a:off x="4991" y="29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8" name="Line 2444"/>
              <p:cNvSpPr>
                <a:spLocks noChangeShapeType="1"/>
              </p:cNvSpPr>
              <p:nvPr/>
            </p:nvSpPr>
            <p:spPr bwMode="auto">
              <a:xfrm>
                <a:off x="4991" y="29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9" name="Line 2445"/>
              <p:cNvSpPr>
                <a:spLocks noChangeShapeType="1"/>
              </p:cNvSpPr>
              <p:nvPr/>
            </p:nvSpPr>
            <p:spPr bwMode="auto">
              <a:xfrm>
                <a:off x="4991" y="29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0" name="Line 2446"/>
              <p:cNvSpPr>
                <a:spLocks noChangeShapeType="1"/>
              </p:cNvSpPr>
              <p:nvPr/>
            </p:nvSpPr>
            <p:spPr bwMode="auto">
              <a:xfrm>
                <a:off x="4991" y="29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1" name="Line 2447"/>
              <p:cNvSpPr>
                <a:spLocks noChangeShapeType="1"/>
              </p:cNvSpPr>
              <p:nvPr/>
            </p:nvSpPr>
            <p:spPr bwMode="auto">
              <a:xfrm>
                <a:off x="4991" y="29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2" name="Line 2448"/>
              <p:cNvSpPr>
                <a:spLocks noChangeShapeType="1"/>
              </p:cNvSpPr>
              <p:nvPr/>
            </p:nvSpPr>
            <p:spPr bwMode="auto">
              <a:xfrm>
                <a:off x="4991" y="29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3" name="Line 2449"/>
              <p:cNvSpPr>
                <a:spLocks noChangeShapeType="1"/>
              </p:cNvSpPr>
              <p:nvPr/>
            </p:nvSpPr>
            <p:spPr bwMode="auto">
              <a:xfrm>
                <a:off x="4991" y="29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4" name="Line 2450"/>
              <p:cNvSpPr>
                <a:spLocks noChangeShapeType="1"/>
              </p:cNvSpPr>
              <p:nvPr/>
            </p:nvSpPr>
            <p:spPr bwMode="auto">
              <a:xfrm>
                <a:off x="4991" y="29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5" name="Line 2451"/>
              <p:cNvSpPr>
                <a:spLocks noChangeShapeType="1"/>
              </p:cNvSpPr>
              <p:nvPr/>
            </p:nvSpPr>
            <p:spPr bwMode="auto">
              <a:xfrm>
                <a:off x="4991" y="292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" name="Line 2452"/>
              <p:cNvSpPr>
                <a:spLocks noChangeShapeType="1"/>
              </p:cNvSpPr>
              <p:nvPr/>
            </p:nvSpPr>
            <p:spPr bwMode="auto">
              <a:xfrm>
                <a:off x="4991" y="29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" name="Line 2453"/>
              <p:cNvSpPr>
                <a:spLocks noChangeShapeType="1"/>
              </p:cNvSpPr>
              <p:nvPr/>
            </p:nvSpPr>
            <p:spPr bwMode="auto">
              <a:xfrm>
                <a:off x="4991" y="29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8" name="Line 2454"/>
              <p:cNvSpPr>
                <a:spLocks noChangeShapeType="1"/>
              </p:cNvSpPr>
              <p:nvPr/>
            </p:nvSpPr>
            <p:spPr bwMode="auto">
              <a:xfrm>
                <a:off x="4991" y="29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9" name="Line 2455"/>
              <p:cNvSpPr>
                <a:spLocks noChangeShapeType="1"/>
              </p:cNvSpPr>
              <p:nvPr/>
            </p:nvSpPr>
            <p:spPr bwMode="auto">
              <a:xfrm>
                <a:off x="4991" y="29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0" name="Line 2456"/>
              <p:cNvSpPr>
                <a:spLocks noChangeShapeType="1"/>
              </p:cNvSpPr>
              <p:nvPr/>
            </p:nvSpPr>
            <p:spPr bwMode="auto">
              <a:xfrm>
                <a:off x="4991" y="29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1" name="Line 2457"/>
              <p:cNvSpPr>
                <a:spLocks noChangeShapeType="1"/>
              </p:cNvSpPr>
              <p:nvPr/>
            </p:nvSpPr>
            <p:spPr bwMode="auto">
              <a:xfrm>
                <a:off x="4991" y="293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2" name="Line 2458"/>
              <p:cNvSpPr>
                <a:spLocks noChangeShapeType="1"/>
              </p:cNvSpPr>
              <p:nvPr/>
            </p:nvSpPr>
            <p:spPr bwMode="auto">
              <a:xfrm>
                <a:off x="4991" y="29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3" name="Line 2459"/>
              <p:cNvSpPr>
                <a:spLocks noChangeShapeType="1"/>
              </p:cNvSpPr>
              <p:nvPr/>
            </p:nvSpPr>
            <p:spPr bwMode="auto">
              <a:xfrm>
                <a:off x="4991" y="29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4" name="Line 2460"/>
              <p:cNvSpPr>
                <a:spLocks noChangeShapeType="1"/>
              </p:cNvSpPr>
              <p:nvPr/>
            </p:nvSpPr>
            <p:spPr bwMode="auto">
              <a:xfrm>
                <a:off x="4991" y="29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5" name="Line 2461"/>
              <p:cNvSpPr>
                <a:spLocks noChangeShapeType="1"/>
              </p:cNvSpPr>
              <p:nvPr/>
            </p:nvSpPr>
            <p:spPr bwMode="auto">
              <a:xfrm>
                <a:off x="4991" y="29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6" name="Line 2462"/>
              <p:cNvSpPr>
                <a:spLocks noChangeShapeType="1"/>
              </p:cNvSpPr>
              <p:nvPr/>
            </p:nvSpPr>
            <p:spPr bwMode="auto">
              <a:xfrm>
                <a:off x="4991" y="29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" name="Line 2463"/>
              <p:cNvSpPr>
                <a:spLocks noChangeShapeType="1"/>
              </p:cNvSpPr>
              <p:nvPr/>
            </p:nvSpPr>
            <p:spPr bwMode="auto">
              <a:xfrm>
                <a:off x="4991" y="293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8" name="Line 2464"/>
              <p:cNvSpPr>
                <a:spLocks noChangeShapeType="1"/>
              </p:cNvSpPr>
              <p:nvPr/>
            </p:nvSpPr>
            <p:spPr bwMode="auto">
              <a:xfrm>
                <a:off x="4991" y="29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9" name="Line 2465"/>
              <p:cNvSpPr>
                <a:spLocks noChangeShapeType="1"/>
              </p:cNvSpPr>
              <p:nvPr/>
            </p:nvSpPr>
            <p:spPr bwMode="auto">
              <a:xfrm>
                <a:off x="4991" y="294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0" name="Line 2466"/>
              <p:cNvSpPr>
                <a:spLocks noChangeShapeType="1"/>
              </p:cNvSpPr>
              <p:nvPr/>
            </p:nvSpPr>
            <p:spPr bwMode="auto">
              <a:xfrm>
                <a:off x="4991" y="29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" name="Line 2467"/>
              <p:cNvSpPr>
                <a:spLocks noChangeShapeType="1"/>
              </p:cNvSpPr>
              <p:nvPr/>
            </p:nvSpPr>
            <p:spPr bwMode="auto">
              <a:xfrm>
                <a:off x="4991" y="294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" name="Line 2468"/>
              <p:cNvSpPr>
                <a:spLocks noChangeShapeType="1"/>
              </p:cNvSpPr>
              <p:nvPr/>
            </p:nvSpPr>
            <p:spPr bwMode="auto">
              <a:xfrm>
                <a:off x="4991" y="29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3" name="Line 2469"/>
              <p:cNvSpPr>
                <a:spLocks noChangeShapeType="1"/>
              </p:cNvSpPr>
              <p:nvPr/>
            </p:nvSpPr>
            <p:spPr bwMode="auto">
              <a:xfrm>
                <a:off x="4991" y="294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4" name="Line 2470"/>
              <p:cNvSpPr>
                <a:spLocks noChangeShapeType="1"/>
              </p:cNvSpPr>
              <p:nvPr/>
            </p:nvSpPr>
            <p:spPr bwMode="auto">
              <a:xfrm>
                <a:off x="4991" y="29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5" name="Line 2471"/>
              <p:cNvSpPr>
                <a:spLocks noChangeShapeType="1"/>
              </p:cNvSpPr>
              <p:nvPr/>
            </p:nvSpPr>
            <p:spPr bwMode="auto">
              <a:xfrm>
                <a:off x="4991" y="294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6" name="Line 2472"/>
              <p:cNvSpPr>
                <a:spLocks noChangeShapeType="1"/>
              </p:cNvSpPr>
              <p:nvPr/>
            </p:nvSpPr>
            <p:spPr bwMode="auto">
              <a:xfrm>
                <a:off x="4991" y="29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" name="Line 2473"/>
              <p:cNvSpPr>
                <a:spLocks noChangeShapeType="1"/>
              </p:cNvSpPr>
              <p:nvPr/>
            </p:nvSpPr>
            <p:spPr bwMode="auto">
              <a:xfrm>
                <a:off x="4994" y="29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8" name="Line 2474"/>
              <p:cNvSpPr>
                <a:spLocks noChangeShapeType="1"/>
              </p:cNvSpPr>
              <p:nvPr/>
            </p:nvSpPr>
            <p:spPr bwMode="auto">
              <a:xfrm>
                <a:off x="4994" y="29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9" name="Line 2475"/>
              <p:cNvSpPr>
                <a:spLocks noChangeShapeType="1"/>
              </p:cNvSpPr>
              <p:nvPr/>
            </p:nvSpPr>
            <p:spPr bwMode="auto">
              <a:xfrm>
                <a:off x="4994" y="295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0" name="Line 2476"/>
              <p:cNvSpPr>
                <a:spLocks noChangeShapeType="1"/>
              </p:cNvSpPr>
              <p:nvPr/>
            </p:nvSpPr>
            <p:spPr bwMode="auto">
              <a:xfrm>
                <a:off x="4994" y="29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1" name="Freeform 2477"/>
              <p:cNvSpPr>
                <a:spLocks/>
              </p:cNvSpPr>
              <p:nvPr/>
            </p:nvSpPr>
            <p:spPr bwMode="auto">
              <a:xfrm>
                <a:off x="4994" y="2955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2" name="Line 2478"/>
              <p:cNvSpPr>
                <a:spLocks noChangeShapeType="1"/>
              </p:cNvSpPr>
              <p:nvPr/>
            </p:nvSpPr>
            <p:spPr bwMode="auto">
              <a:xfrm>
                <a:off x="4229" y="2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3" name="Line 2479"/>
              <p:cNvSpPr>
                <a:spLocks noChangeShapeType="1"/>
              </p:cNvSpPr>
              <p:nvPr/>
            </p:nvSpPr>
            <p:spPr bwMode="auto">
              <a:xfrm>
                <a:off x="4231" y="24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4" name="Line 2480"/>
              <p:cNvSpPr>
                <a:spLocks noChangeShapeType="1"/>
              </p:cNvSpPr>
              <p:nvPr/>
            </p:nvSpPr>
            <p:spPr bwMode="auto">
              <a:xfrm>
                <a:off x="4234" y="24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5" name="Line 2481"/>
              <p:cNvSpPr>
                <a:spLocks noChangeShapeType="1"/>
              </p:cNvSpPr>
              <p:nvPr/>
            </p:nvSpPr>
            <p:spPr bwMode="auto">
              <a:xfrm>
                <a:off x="4236" y="25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" name="Line 2482"/>
              <p:cNvSpPr>
                <a:spLocks noChangeShapeType="1"/>
              </p:cNvSpPr>
              <p:nvPr/>
            </p:nvSpPr>
            <p:spPr bwMode="auto">
              <a:xfrm>
                <a:off x="4239" y="25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" name="Line 2483"/>
              <p:cNvSpPr>
                <a:spLocks noChangeShapeType="1"/>
              </p:cNvSpPr>
              <p:nvPr/>
            </p:nvSpPr>
            <p:spPr bwMode="auto">
              <a:xfrm>
                <a:off x="4241" y="25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8" name="Line 2484"/>
              <p:cNvSpPr>
                <a:spLocks noChangeShapeType="1"/>
              </p:cNvSpPr>
              <p:nvPr/>
            </p:nvSpPr>
            <p:spPr bwMode="auto">
              <a:xfrm>
                <a:off x="4244" y="256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" name="Line 2485"/>
              <p:cNvSpPr>
                <a:spLocks noChangeShapeType="1"/>
              </p:cNvSpPr>
              <p:nvPr/>
            </p:nvSpPr>
            <p:spPr bwMode="auto">
              <a:xfrm>
                <a:off x="4246" y="256"/>
                <a:ext cx="5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" name="Line 2486"/>
              <p:cNvSpPr>
                <a:spLocks noChangeShapeType="1"/>
              </p:cNvSpPr>
              <p:nvPr/>
            </p:nvSpPr>
            <p:spPr bwMode="auto">
              <a:xfrm>
                <a:off x="4251" y="25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" name="Line 2487"/>
              <p:cNvSpPr>
                <a:spLocks noChangeShapeType="1"/>
              </p:cNvSpPr>
              <p:nvPr/>
            </p:nvSpPr>
            <p:spPr bwMode="auto">
              <a:xfrm>
                <a:off x="4254" y="2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2" name="Line 2488"/>
              <p:cNvSpPr>
                <a:spLocks noChangeShapeType="1"/>
              </p:cNvSpPr>
              <p:nvPr/>
            </p:nvSpPr>
            <p:spPr bwMode="auto">
              <a:xfrm>
                <a:off x="4257" y="26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3" name="Line 2489"/>
              <p:cNvSpPr>
                <a:spLocks noChangeShapeType="1"/>
              </p:cNvSpPr>
              <p:nvPr/>
            </p:nvSpPr>
            <p:spPr bwMode="auto">
              <a:xfrm>
                <a:off x="4259" y="264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4" name="Line 2490"/>
              <p:cNvSpPr>
                <a:spLocks noChangeShapeType="1"/>
              </p:cNvSpPr>
              <p:nvPr/>
            </p:nvSpPr>
            <p:spPr bwMode="auto">
              <a:xfrm>
                <a:off x="4262" y="26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5" name="Line 2491"/>
              <p:cNvSpPr>
                <a:spLocks noChangeShapeType="1"/>
              </p:cNvSpPr>
              <p:nvPr/>
            </p:nvSpPr>
            <p:spPr bwMode="auto">
              <a:xfrm>
                <a:off x="4264" y="26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6" name="Line 2492"/>
              <p:cNvSpPr>
                <a:spLocks noChangeShapeType="1"/>
              </p:cNvSpPr>
              <p:nvPr/>
            </p:nvSpPr>
            <p:spPr bwMode="auto">
              <a:xfrm>
                <a:off x="4267" y="269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7" name="Line 2493"/>
              <p:cNvSpPr>
                <a:spLocks noChangeShapeType="1"/>
              </p:cNvSpPr>
              <p:nvPr/>
            </p:nvSpPr>
            <p:spPr bwMode="auto">
              <a:xfrm>
                <a:off x="4269" y="27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" name="Freeform 2494"/>
              <p:cNvSpPr>
                <a:spLocks/>
              </p:cNvSpPr>
              <p:nvPr/>
            </p:nvSpPr>
            <p:spPr bwMode="auto">
              <a:xfrm>
                <a:off x="4272" y="274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2 w 5"/>
                  <a:gd name="T3" fmla="*/ 0 h 2"/>
                  <a:gd name="T4" fmla="*/ 5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2" y="0"/>
                    </a:lnTo>
                    <a:lnTo>
                      <a:pt x="5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9" name="Line 2495"/>
              <p:cNvSpPr>
                <a:spLocks noChangeShapeType="1"/>
              </p:cNvSpPr>
              <p:nvPr/>
            </p:nvSpPr>
            <p:spPr bwMode="auto">
              <a:xfrm>
                <a:off x="4325" y="3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0" name="Line 2496"/>
              <p:cNvSpPr>
                <a:spLocks noChangeShapeType="1"/>
              </p:cNvSpPr>
              <p:nvPr/>
            </p:nvSpPr>
            <p:spPr bwMode="auto">
              <a:xfrm>
                <a:off x="4325" y="30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" name="Line 2497"/>
              <p:cNvSpPr>
                <a:spLocks noChangeShapeType="1"/>
              </p:cNvSpPr>
              <p:nvPr/>
            </p:nvSpPr>
            <p:spPr bwMode="auto">
              <a:xfrm>
                <a:off x="4328" y="31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" name="Line 2498"/>
              <p:cNvSpPr>
                <a:spLocks noChangeShapeType="1"/>
              </p:cNvSpPr>
              <p:nvPr/>
            </p:nvSpPr>
            <p:spPr bwMode="auto">
              <a:xfrm>
                <a:off x="4330" y="31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3" name="Line 2499"/>
              <p:cNvSpPr>
                <a:spLocks noChangeShapeType="1"/>
              </p:cNvSpPr>
              <p:nvPr/>
            </p:nvSpPr>
            <p:spPr bwMode="auto">
              <a:xfrm>
                <a:off x="4333" y="31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4" name="Line 2500"/>
              <p:cNvSpPr>
                <a:spLocks noChangeShapeType="1"/>
              </p:cNvSpPr>
              <p:nvPr/>
            </p:nvSpPr>
            <p:spPr bwMode="auto">
              <a:xfrm>
                <a:off x="4335" y="31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5" name="Line 2501"/>
              <p:cNvSpPr>
                <a:spLocks noChangeShapeType="1"/>
              </p:cNvSpPr>
              <p:nvPr/>
            </p:nvSpPr>
            <p:spPr bwMode="auto">
              <a:xfrm>
                <a:off x="4338" y="32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6" name="Line 2502"/>
              <p:cNvSpPr>
                <a:spLocks noChangeShapeType="1"/>
              </p:cNvSpPr>
              <p:nvPr/>
            </p:nvSpPr>
            <p:spPr bwMode="auto">
              <a:xfrm>
                <a:off x="4340" y="32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" name="Line 2503"/>
              <p:cNvSpPr>
                <a:spLocks noChangeShapeType="1"/>
              </p:cNvSpPr>
              <p:nvPr/>
            </p:nvSpPr>
            <p:spPr bwMode="auto">
              <a:xfrm>
                <a:off x="4343" y="3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" name="Line 2504"/>
              <p:cNvSpPr>
                <a:spLocks noChangeShapeType="1"/>
              </p:cNvSpPr>
              <p:nvPr/>
            </p:nvSpPr>
            <p:spPr bwMode="auto">
              <a:xfrm>
                <a:off x="4345" y="3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9" name="Line 2505"/>
              <p:cNvSpPr>
                <a:spLocks noChangeShapeType="1"/>
              </p:cNvSpPr>
              <p:nvPr/>
            </p:nvSpPr>
            <p:spPr bwMode="auto">
              <a:xfrm>
                <a:off x="4348" y="32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0" name="Line 2506"/>
              <p:cNvSpPr>
                <a:spLocks noChangeShapeType="1"/>
              </p:cNvSpPr>
              <p:nvPr/>
            </p:nvSpPr>
            <p:spPr bwMode="auto">
              <a:xfrm>
                <a:off x="4351" y="3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1" name="Line 2507"/>
              <p:cNvSpPr>
                <a:spLocks noChangeShapeType="1"/>
              </p:cNvSpPr>
              <p:nvPr/>
            </p:nvSpPr>
            <p:spPr bwMode="auto">
              <a:xfrm>
                <a:off x="4353" y="3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2" name="Line 2508"/>
              <p:cNvSpPr>
                <a:spLocks noChangeShapeType="1"/>
              </p:cNvSpPr>
              <p:nvPr/>
            </p:nvSpPr>
            <p:spPr bwMode="auto">
              <a:xfrm>
                <a:off x="4356" y="33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3" name="Line 2509"/>
              <p:cNvSpPr>
                <a:spLocks noChangeShapeType="1"/>
              </p:cNvSpPr>
              <p:nvPr/>
            </p:nvSpPr>
            <p:spPr bwMode="auto">
              <a:xfrm>
                <a:off x="4358" y="33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4" name="Line 2510"/>
              <p:cNvSpPr>
                <a:spLocks noChangeShapeType="1"/>
              </p:cNvSpPr>
              <p:nvPr/>
            </p:nvSpPr>
            <p:spPr bwMode="auto">
              <a:xfrm>
                <a:off x="4361" y="335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5" name="Line 2511"/>
              <p:cNvSpPr>
                <a:spLocks noChangeShapeType="1"/>
              </p:cNvSpPr>
              <p:nvPr/>
            </p:nvSpPr>
            <p:spPr bwMode="auto">
              <a:xfrm>
                <a:off x="4363" y="33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6" name="Line 2512"/>
              <p:cNvSpPr>
                <a:spLocks noChangeShapeType="1"/>
              </p:cNvSpPr>
              <p:nvPr/>
            </p:nvSpPr>
            <p:spPr bwMode="auto">
              <a:xfrm>
                <a:off x="4366" y="33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" name="Freeform 2513"/>
              <p:cNvSpPr>
                <a:spLocks/>
              </p:cNvSpPr>
              <p:nvPr/>
            </p:nvSpPr>
            <p:spPr bwMode="auto">
              <a:xfrm>
                <a:off x="4368" y="340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" name="Line 2514"/>
              <p:cNvSpPr>
                <a:spLocks noChangeShapeType="1"/>
              </p:cNvSpPr>
              <p:nvPr/>
            </p:nvSpPr>
            <p:spPr bwMode="auto">
              <a:xfrm>
                <a:off x="4417" y="37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9" name="Line 2515"/>
              <p:cNvSpPr>
                <a:spLocks noChangeShapeType="1"/>
              </p:cNvSpPr>
              <p:nvPr/>
            </p:nvSpPr>
            <p:spPr bwMode="auto">
              <a:xfrm>
                <a:off x="4417" y="37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0" name="Line 2516"/>
              <p:cNvSpPr>
                <a:spLocks noChangeShapeType="1"/>
              </p:cNvSpPr>
              <p:nvPr/>
            </p:nvSpPr>
            <p:spPr bwMode="auto">
              <a:xfrm>
                <a:off x="4419" y="37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1" name="Line 2517"/>
              <p:cNvSpPr>
                <a:spLocks noChangeShapeType="1"/>
              </p:cNvSpPr>
              <p:nvPr/>
            </p:nvSpPr>
            <p:spPr bwMode="auto">
              <a:xfrm>
                <a:off x="4422" y="38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2" name="Line 2518"/>
              <p:cNvSpPr>
                <a:spLocks noChangeShapeType="1"/>
              </p:cNvSpPr>
              <p:nvPr/>
            </p:nvSpPr>
            <p:spPr bwMode="auto">
              <a:xfrm>
                <a:off x="4424" y="38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3" name="Line 2519"/>
              <p:cNvSpPr>
                <a:spLocks noChangeShapeType="1"/>
              </p:cNvSpPr>
              <p:nvPr/>
            </p:nvSpPr>
            <p:spPr bwMode="auto">
              <a:xfrm>
                <a:off x="4427" y="38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4" name="Line 2520"/>
              <p:cNvSpPr>
                <a:spLocks noChangeShapeType="1"/>
              </p:cNvSpPr>
              <p:nvPr/>
            </p:nvSpPr>
            <p:spPr bwMode="auto">
              <a:xfrm>
                <a:off x="4429" y="38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5" name="Line 2521"/>
              <p:cNvSpPr>
                <a:spLocks noChangeShapeType="1"/>
              </p:cNvSpPr>
              <p:nvPr/>
            </p:nvSpPr>
            <p:spPr bwMode="auto">
              <a:xfrm>
                <a:off x="4432" y="3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6" name="Line 2522"/>
              <p:cNvSpPr>
                <a:spLocks noChangeShapeType="1"/>
              </p:cNvSpPr>
              <p:nvPr/>
            </p:nvSpPr>
            <p:spPr bwMode="auto">
              <a:xfrm>
                <a:off x="4432" y="38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7" name="Line 2523"/>
              <p:cNvSpPr>
                <a:spLocks noChangeShapeType="1"/>
              </p:cNvSpPr>
              <p:nvPr/>
            </p:nvSpPr>
            <p:spPr bwMode="auto">
              <a:xfrm>
                <a:off x="4434" y="391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" name="Line 2524"/>
              <p:cNvSpPr>
                <a:spLocks noChangeShapeType="1"/>
              </p:cNvSpPr>
              <p:nvPr/>
            </p:nvSpPr>
            <p:spPr bwMode="auto">
              <a:xfrm>
                <a:off x="4437" y="39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9" name="Line 2525"/>
              <p:cNvSpPr>
                <a:spLocks noChangeShapeType="1"/>
              </p:cNvSpPr>
              <p:nvPr/>
            </p:nvSpPr>
            <p:spPr bwMode="auto">
              <a:xfrm>
                <a:off x="4440" y="39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0" name="Line 2526"/>
              <p:cNvSpPr>
                <a:spLocks noChangeShapeType="1"/>
              </p:cNvSpPr>
              <p:nvPr/>
            </p:nvSpPr>
            <p:spPr bwMode="auto">
              <a:xfrm>
                <a:off x="4442" y="39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1" name="Line 2527"/>
              <p:cNvSpPr>
                <a:spLocks noChangeShapeType="1"/>
              </p:cNvSpPr>
              <p:nvPr/>
            </p:nvSpPr>
            <p:spPr bwMode="auto">
              <a:xfrm>
                <a:off x="4445" y="39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2" name="Line 2528"/>
              <p:cNvSpPr>
                <a:spLocks noChangeShapeType="1"/>
              </p:cNvSpPr>
              <p:nvPr/>
            </p:nvSpPr>
            <p:spPr bwMode="auto">
              <a:xfrm>
                <a:off x="4447" y="39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3" name="Line 2529"/>
              <p:cNvSpPr>
                <a:spLocks noChangeShapeType="1"/>
              </p:cNvSpPr>
              <p:nvPr/>
            </p:nvSpPr>
            <p:spPr bwMode="auto">
              <a:xfrm>
                <a:off x="4450" y="4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4" name="Line 2530"/>
              <p:cNvSpPr>
                <a:spLocks noChangeShapeType="1"/>
              </p:cNvSpPr>
              <p:nvPr/>
            </p:nvSpPr>
            <p:spPr bwMode="auto">
              <a:xfrm>
                <a:off x="4450" y="40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5" name="Line 2531"/>
              <p:cNvSpPr>
                <a:spLocks noChangeShapeType="1"/>
              </p:cNvSpPr>
              <p:nvPr/>
            </p:nvSpPr>
            <p:spPr bwMode="auto">
              <a:xfrm>
                <a:off x="4452" y="40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6" name="Line 2532"/>
              <p:cNvSpPr>
                <a:spLocks noChangeShapeType="1"/>
              </p:cNvSpPr>
              <p:nvPr/>
            </p:nvSpPr>
            <p:spPr bwMode="auto">
              <a:xfrm>
                <a:off x="4455" y="406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7" name="Line 2533"/>
              <p:cNvSpPr>
                <a:spLocks noChangeShapeType="1"/>
              </p:cNvSpPr>
              <p:nvPr/>
            </p:nvSpPr>
            <p:spPr bwMode="auto">
              <a:xfrm>
                <a:off x="4457" y="40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" name="Freeform 2534"/>
              <p:cNvSpPr>
                <a:spLocks/>
              </p:cNvSpPr>
              <p:nvPr/>
            </p:nvSpPr>
            <p:spPr bwMode="auto">
              <a:xfrm>
                <a:off x="4460" y="411"/>
                <a:ext cx="2" cy="1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" name="Line 2535"/>
              <p:cNvSpPr>
                <a:spLocks noChangeShapeType="1"/>
              </p:cNvSpPr>
              <p:nvPr/>
            </p:nvSpPr>
            <p:spPr bwMode="auto">
              <a:xfrm>
                <a:off x="4506" y="44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0" name="Line 2536"/>
              <p:cNvSpPr>
                <a:spLocks noChangeShapeType="1"/>
              </p:cNvSpPr>
              <p:nvPr/>
            </p:nvSpPr>
            <p:spPr bwMode="auto">
              <a:xfrm>
                <a:off x="4508" y="449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1" name="Line 2537"/>
              <p:cNvSpPr>
                <a:spLocks noChangeShapeType="1"/>
              </p:cNvSpPr>
              <p:nvPr/>
            </p:nvSpPr>
            <p:spPr bwMode="auto">
              <a:xfrm>
                <a:off x="4511" y="4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2" name="Line 2538"/>
              <p:cNvSpPr>
                <a:spLocks noChangeShapeType="1"/>
              </p:cNvSpPr>
              <p:nvPr/>
            </p:nvSpPr>
            <p:spPr bwMode="auto">
              <a:xfrm>
                <a:off x="4511" y="454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3" name="Line 2539"/>
              <p:cNvSpPr>
                <a:spLocks noChangeShapeType="1"/>
              </p:cNvSpPr>
              <p:nvPr/>
            </p:nvSpPr>
            <p:spPr bwMode="auto">
              <a:xfrm>
                <a:off x="4513" y="45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4" name="Line 2540"/>
              <p:cNvSpPr>
                <a:spLocks noChangeShapeType="1"/>
              </p:cNvSpPr>
              <p:nvPr/>
            </p:nvSpPr>
            <p:spPr bwMode="auto">
              <a:xfrm>
                <a:off x="4516" y="457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5" name="Line 2541"/>
              <p:cNvSpPr>
                <a:spLocks noChangeShapeType="1"/>
              </p:cNvSpPr>
              <p:nvPr/>
            </p:nvSpPr>
            <p:spPr bwMode="auto">
              <a:xfrm>
                <a:off x="4518" y="45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6" name="Line 2542"/>
              <p:cNvSpPr>
                <a:spLocks noChangeShapeType="1"/>
              </p:cNvSpPr>
              <p:nvPr/>
            </p:nvSpPr>
            <p:spPr bwMode="auto">
              <a:xfrm>
                <a:off x="4521" y="4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7" name="Line 2543"/>
              <p:cNvSpPr>
                <a:spLocks noChangeShapeType="1"/>
              </p:cNvSpPr>
              <p:nvPr/>
            </p:nvSpPr>
            <p:spPr bwMode="auto">
              <a:xfrm>
                <a:off x="4521" y="46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" name="Line 2544"/>
              <p:cNvSpPr>
                <a:spLocks noChangeShapeType="1"/>
              </p:cNvSpPr>
              <p:nvPr/>
            </p:nvSpPr>
            <p:spPr bwMode="auto">
              <a:xfrm>
                <a:off x="4523" y="46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" name="Line 2545"/>
              <p:cNvSpPr>
                <a:spLocks noChangeShapeType="1"/>
              </p:cNvSpPr>
              <p:nvPr/>
            </p:nvSpPr>
            <p:spPr bwMode="auto">
              <a:xfrm>
                <a:off x="4526" y="4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0" name="Line 2546"/>
              <p:cNvSpPr>
                <a:spLocks noChangeShapeType="1"/>
              </p:cNvSpPr>
              <p:nvPr/>
            </p:nvSpPr>
            <p:spPr bwMode="auto">
              <a:xfrm>
                <a:off x="4529" y="4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1" name="Line 2547"/>
              <p:cNvSpPr>
                <a:spLocks noChangeShapeType="1"/>
              </p:cNvSpPr>
              <p:nvPr/>
            </p:nvSpPr>
            <p:spPr bwMode="auto">
              <a:xfrm>
                <a:off x="4529" y="47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2" name="Line 2548"/>
              <p:cNvSpPr>
                <a:spLocks noChangeShapeType="1"/>
              </p:cNvSpPr>
              <p:nvPr/>
            </p:nvSpPr>
            <p:spPr bwMode="auto">
              <a:xfrm>
                <a:off x="4531" y="47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3" name="Line 2549"/>
              <p:cNvSpPr>
                <a:spLocks noChangeShapeType="1"/>
              </p:cNvSpPr>
              <p:nvPr/>
            </p:nvSpPr>
            <p:spPr bwMode="auto">
              <a:xfrm>
                <a:off x="4534" y="47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4" name="Line 2550"/>
              <p:cNvSpPr>
                <a:spLocks noChangeShapeType="1"/>
              </p:cNvSpPr>
              <p:nvPr/>
            </p:nvSpPr>
            <p:spPr bwMode="auto">
              <a:xfrm>
                <a:off x="4536" y="4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5" name="Line 2551"/>
              <p:cNvSpPr>
                <a:spLocks noChangeShapeType="1"/>
              </p:cNvSpPr>
              <p:nvPr/>
            </p:nvSpPr>
            <p:spPr bwMode="auto">
              <a:xfrm>
                <a:off x="4536" y="47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6" name="Line 2552"/>
              <p:cNvSpPr>
                <a:spLocks noChangeShapeType="1"/>
              </p:cNvSpPr>
              <p:nvPr/>
            </p:nvSpPr>
            <p:spPr bwMode="auto">
              <a:xfrm>
                <a:off x="4539" y="47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7" name="Line 2553"/>
              <p:cNvSpPr>
                <a:spLocks noChangeShapeType="1"/>
              </p:cNvSpPr>
              <p:nvPr/>
            </p:nvSpPr>
            <p:spPr bwMode="auto">
              <a:xfrm>
                <a:off x="4541" y="4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" name="Line 2554"/>
              <p:cNvSpPr>
                <a:spLocks noChangeShapeType="1"/>
              </p:cNvSpPr>
              <p:nvPr/>
            </p:nvSpPr>
            <p:spPr bwMode="auto">
              <a:xfrm>
                <a:off x="4544" y="48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" name="Line 2555"/>
              <p:cNvSpPr>
                <a:spLocks noChangeShapeType="1"/>
              </p:cNvSpPr>
              <p:nvPr/>
            </p:nvSpPr>
            <p:spPr bwMode="auto">
              <a:xfrm>
                <a:off x="4544" y="48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0" name="Freeform 2556"/>
              <p:cNvSpPr>
                <a:spLocks/>
              </p:cNvSpPr>
              <p:nvPr/>
            </p:nvSpPr>
            <p:spPr bwMode="auto">
              <a:xfrm>
                <a:off x="4546" y="485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1" name="Line 2557"/>
              <p:cNvSpPr>
                <a:spLocks noChangeShapeType="1"/>
              </p:cNvSpPr>
              <p:nvPr/>
            </p:nvSpPr>
            <p:spPr bwMode="auto">
              <a:xfrm>
                <a:off x="4592" y="5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2" name="Line 2558"/>
              <p:cNvSpPr>
                <a:spLocks noChangeShapeType="1"/>
              </p:cNvSpPr>
              <p:nvPr/>
            </p:nvSpPr>
            <p:spPr bwMode="auto">
              <a:xfrm>
                <a:off x="4592" y="5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3" name="Line 2559"/>
              <p:cNvSpPr>
                <a:spLocks noChangeShapeType="1"/>
              </p:cNvSpPr>
              <p:nvPr/>
            </p:nvSpPr>
            <p:spPr bwMode="auto">
              <a:xfrm>
                <a:off x="4595" y="52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" name="Line 2560"/>
              <p:cNvSpPr>
                <a:spLocks noChangeShapeType="1"/>
              </p:cNvSpPr>
              <p:nvPr/>
            </p:nvSpPr>
            <p:spPr bwMode="auto">
              <a:xfrm>
                <a:off x="4595" y="53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5" name="Line 2561"/>
              <p:cNvSpPr>
                <a:spLocks noChangeShapeType="1"/>
              </p:cNvSpPr>
              <p:nvPr/>
            </p:nvSpPr>
            <p:spPr bwMode="auto">
              <a:xfrm>
                <a:off x="4597" y="53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6" name="Line 2562"/>
              <p:cNvSpPr>
                <a:spLocks noChangeShapeType="1"/>
              </p:cNvSpPr>
              <p:nvPr/>
            </p:nvSpPr>
            <p:spPr bwMode="auto">
              <a:xfrm>
                <a:off x="4600" y="5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7" name="Line 2563"/>
              <p:cNvSpPr>
                <a:spLocks noChangeShapeType="1"/>
              </p:cNvSpPr>
              <p:nvPr/>
            </p:nvSpPr>
            <p:spPr bwMode="auto">
              <a:xfrm>
                <a:off x="4600" y="53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" name="Line 2564"/>
              <p:cNvSpPr>
                <a:spLocks noChangeShapeType="1"/>
              </p:cNvSpPr>
              <p:nvPr/>
            </p:nvSpPr>
            <p:spPr bwMode="auto">
              <a:xfrm>
                <a:off x="4602" y="53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" name="Line 2565"/>
              <p:cNvSpPr>
                <a:spLocks noChangeShapeType="1"/>
              </p:cNvSpPr>
              <p:nvPr/>
            </p:nvSpPr>
            <p:spPr bwMode="auto">
              <a:xfrm>
                <a:off x="4605" y="5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" name="Line 2566"/>
              <p:cNvSpPr>
                <a:spLocks noChangeShapeType="1"/>
              </p:cNvSpPr>
              <p:nvPr/>
            </p:nvSpPr>
            <p:spPr bwMode="auto">
              <a:xfrm>
                <a:off x="4605" y="54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1" name="Line 2567"/>
              <p:cNvSpPr>
                <a:spLocks noChangeShapeType="1"/>
              </p:cNvSpPr>
              <p:nvPr/>
            </p:nvSpPr>
            <p:spPr bwMode="auto">
              <a:xfrm>
                <a:off x="4607" y="54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2" name="Line 2568"/>
              <p:cNvSpPr>
                <a:spLocks noChangeShapeType="1"/>
              </p:cNvSpPr>
              <p:nvPr/>
            </p:nvSpPr>
            <p:spPr bwMode="auto">
              <a:xfrm>
                <a:off x="4610" y="5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3" name="Line 2569"/>
              <p:cNvSpPr>
                <a:spLocks noChangeShapeType="1"/>
              </p:cNvSpPr>
              <p:nvPr/>
            </p:nvSpPr>
            <p:spPr bwMode="auto">
              <a:xfrm>
                <a:off x="4610" y="546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4" name="Line 2570"/>
              <p:cNvSpPr>
                <a:spLocks noChangeShapeType="1"/>
              </p:cNvSpPr>
              <p:nvPr/>
            </p:nvSpPr>
            <p:spPr bwMode="auto">
              <a:xfrm>
                <a:off x="4612" y="54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5" name="Line 2571"/>
              <p:cNvSpPr>
                <a:spLocks noChangeShapeType="1"/>
              </p:cNvSpPr>
              <p:nvPr/>
            </p:nvSpPr>
            <p:spPr bwMode="auto">
              <a:xfrm>
                <a:off x="4615" y="54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6" name="Line 2572"/>
              <p:cNvSpPr>
                <a:spLocks noChangeShapeType="1"/>
              </p:cNvSpPr>
              <p:nvPr/>
            </p:nvSpPr>
            <p:spPr bwMode="auto">
              <a:xfrm>
                <a:off x="4615" y="551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7" name="Line 2573"/>
              <p:cNvSpPr>
                <a:spLocks noChangeShapeType="1"/>
              </p:cNvSpPr>
              <p:nvPr/>
            </p:nvSpPr>
            <p:spPr bwMode="auto">
              <a:xfrm>
                <a:off x="4617" y="55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8" name="Line 2574"/>
              <p:cNvSpPr>
                <a:spLocks noChangeShapeType="1"/>
              </p:cNvSpPr>
              <p:nvPr/>
            </p:nvSpPr>
            <p:spPr bwMode="auto">
              <a:xfrm>
                <a:off x="4620" y="5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" name="Line 2575"/>
              <p:cNvSpPr>
                <a:spLocks noChangeShapeType="1"/>
              </p:cNvSpPr>
              <p:nvPr/>
            </p:nvSpPr>
            <p:spPr bwMode="auto">
              <a:xfrm>
                <a:off x="4620" y="55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" name="Line 2576"/>
              <p:cNvSpPr>
                <a:spLocks noChangeShapeType="1"/>
              </p:cNvSpPr>
              <p:nvPr/>
            </p:nvSpPr>
            <p:spPr bwMode="auto">
              <a:xfrm>
                <a:off x="4623" y="55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1" name="Line 2577"/>
              <p:cNvSpPr>
                <a:spLocks noChangeShapeType="1"/>
              </p:cNvSpPr>
              <p:nvPr/>
            </p:nvSpPr>
            <p:spPr bwMode="auto">
              <a:xfrm>
                <a:off x="4625" y="55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2" name="Line 2578"/>
              <p:cNvSpPr>
                <a:spLocks noChangeShapeType="1"/>
              </p:cNvSpPr>
              <p:nvPr/>
            </p:nvSpPr>
            <p:spPr bwMode="auto">
              <a:xfrm>
                <a:off x="4625" y="56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3" name="Line 2579"/>
              <p:cNvSpPr>
                <a:spLocks noChangeShapeType="1"/>
              </p:cNvSpPr>
              <p:nvPr/>
            </p:nvSpPr>
            <p:spPr bwMode="auto">
              <a:xfrm>
                <a:off x="4628" y="5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4" name="Line 2580"/>
              <p:cNvSpPr>
                <a:spLocks noChangeShapeType="1"/>
              </p:cNvSpPr>
              <p:nvPr/>
            </p:nvSpPr>
            <p:spPr bwMode="auto">
              <a:xfrm>
                <a:off x="4628" y="56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5" name="Freeform 2581"/>
              <p:cNvSpPr>
                <a:spLocks/>
              </p:cNvSpPr>
              <p:nvPr/>
            </p:nvSpPr>
            <p:spPr bwMode="auto">
              <a:xfrm>
                <a:off x="4630" y="56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6" name="Line 2582"/>
              <p:cNvSpPr>
                <a:spLocks noChangeShapeType="1"/>
              </p:cNvSpPr>
              <p:nvPr/>
            </p:nvSpPr>
            <p:spPr bwMode="auto">
              <a:xfrm>
                <a:off x="4671" y="6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7" name="Line 2583"/>
              <p:cNvSpPr>
                <a:spLocks noChangeShapeType="1"/>
              </p:cNvSpPr>
              <p:nvPr/>
            </p:nvSpPr>
            <p:spPr bwMode="auto">
              <a:xfrm>
                <a:off x="4671" y="612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8" name="Line 2584"/>
              <p:cNvSpPr>
                <a:spLocks noChangeShapeType="1"/>
              </p:cNvSpPr>
              <p:nvPr/>
            </p:nvSpPr>
            <p:spPr bwMode="auto">
              <a:xfrm>
                <a:off x="4673" y="6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" name="Line 2585"/>
              <p:cNvSpPr>
                <a:spLocks noChangeShapeType="1"/>
              </p:cNvSpPr>
              <p:nvPr/>
            </p:nvSpPr>
            <p:spPr bwMode="auto">
              <a:xfrm>
                <a:off x="4673" y="6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" name="Line 2586"/>
              <p:cNvSpPr>
                <a:spLocks noChangeShapeType="1"/>
              </p:cNvSpPr>
              <p:nvPr/>
            </p:nvSpPr>
            <p:spPr bwMode="auto">
              <a:xfrm>
                <a:off x="4676" y="6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1" name="Line 2587"/>
              <p:cNvSpPr>
                <a:spLocks noChangeShapeType="1"/>
              </p:cNvSpPr>
              <p:nvPr/>
            </p:nvSpPr>
            <p:spPr bwMode="auto">
              <a:xfrm>
                <a:off x="4676" y="620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2" name="Line 2588"/>
              <p:cNvSpPr>
                <a:spLocks noChangeShapeType="1"/>
              </p:cNvSpPr>
              <p:nvPr/>
            </p:nvSpPr>
            <p:spPr bwMode="auto">
              <a:xfrm>
                <a:off x="4678" y="62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3" name="Line 2589"/>
              <p:cNvSpPr>
                <a:spLocks noChangeShapeType="1"/>
              </p:cNvSpPr>
              <p:nvPr/>
            </p:nvSpPr>
            <p:spPr bwMode="auto">
              <a:xfrm>
                <a:off x="4678" y="622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4" name="Line 2590"/>
              <p:cNvSpPr>
                <a:spLocks noChangeShapeType="1"/>
              </p:cNvSpPr>
              <p:nvPr/>
            </p:nvSpPr>
            <p:spPr bwMode="auto">
              <a:xfrm>
                <a:off x="4681" y="62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5" name="Line 2591"/>
              <p:cNvSpPr>
                <a:spLocks noChangeShapeType="1"/>
              </p:cNvSpPr>
              <p:nvPr/>
            </p:nvSpPr>
            <p:spPr bwMode="auto">
              <a:xfrm>
                <a:off x="4684" y="6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6" name="Line 2592"/>
              <p:cNvSpPr>
                <a:spLocks noChangeShapeType="1"/>
              </p:cNvSpPr>
              <p:nvPr/>
            </p:nvSpPr>
            <p:spPr bwMode="auto">
              <a:xfrm>
                <a:off x="4684" y="62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7" name="Line 2593"/>
              <p:cNvSpPr>
                <a:spLocks noChangeShapeType="1"/>
              </p:cNvSpPr>
              <p:nvPr/>
            </p:nvSpPr>
            <p:spPr bwMode="auto">
              <a:xfrm>
                <a:off x="4686" y="6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8" name="Line 2594"/>
              <p:cNvSpPr>
                <a:spLocks noChangeShapeType="1"/>
              </p:cNvSpPr>
              <p:nvPr/>
            </p:nvSpPr>
            <p:spPr bwMode="auto">
              <a:xfrm>
                <a:off x="4686" y="6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" name="Line 2595"/>
              <p:cNvSpPr>
                <a:spLocks noChangeShapeType="1"/>
              </p:cNvSpPr>
              <p:nvPr/>
            </p:nvSpPr>
            <p:spPr bwMode="auto">
              <a:xfrm>
                <a:off x="4689" y="6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" name="Line 2596"/>
              <p:cNvSpPr>
                <a:spLocks noChangeShapeType="1"/>
              </p:cNvSpPr>
              <p:nvPr/>
            </p:nvSpPr>
            <p:spPr bwMode="auto">
              <a:xfrm>
                <a:off x="4689" y="635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1" name="Line 2597"/>
              <p:cNvSpPr>
                <a:spLocks noChangeShapeType="1"/>
              </p:cNvSpPr>
              <p:nvPr/>
            </p:nvSpPr>
            <p:spPr bwMode="auto">
              <a:xfrm>
                <a:off x="4691" y="6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2" name="Line 2598"/>
              <p:cNvSpPr>
                <a:spLocks noChangeShapeType="1"/>
              </p:cNvSpPr>
              <p:nvPr/>
            </p:nvSpPr>
            <p:spPr bwMode="auto">
              <a:xfrm>
                <a:off x="4691" y="637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3" name="Line 2599"/>
              <p:cNvSpPr>
                <a:spLocks noChangeShapeType="1"/>
              </p:cNvSpPr>
              <p:nvPr/>
            </p:nvSpPr>
            <p:spPr bwMode="auto">
              <a:xfrm>
                <a:off x="4694" y="64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4" name="Line 2600"/>
              <p:cNvSpPr>
                <a:spLocks noChangeShapeType="1"/>
              </p:cNvSpPr>
              <p:nvPr/>
            </p:nvSpPr>
            <p:spPr bwMode="auto">
              <a:xfrm>
                <a:off x="4694" y="640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5" name="Line 2601"/>
              <p:cNvSpPr>
                <a:spLocks noChangeShapeType="1"/>
              </p:cNvSpPr>
              <p:nvPr/>
            </p:nvSpPr>
            <p:spPr bwMode="auto">
              <a:xfrm>
                <a:off x="4696" y="6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6" name="Line 2602"/>
              <p:cNvSpPr>
                <a:spLocks noChangeShapeType="1"/>
              </p:cNvSpPr>
              <p:nvPr/>
            </p:nvSpPr>
            <p:spPr bwMode="auto">
              <a:xfrm>
                <a:off x="4696" y="645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7" name="Line 2603"/>
              <p:cNvSpPr>
                <a:spLocks noChangeShapeType="1"/>
              </p:cNvSpPr>
              <p:nvPr/>
            </p:nvSpPr>
            <p:spPr bwMode="auto">
              <a:xfrm>
                <a:off x="4699" y="6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8" name="Line 2604"/>
              <p:cNvSpPr>
                <a:spLocks noChangeShapeType="1"/>
              </p:cNvSpPr>
              <p:nvPr/>
            </p:nvSpPr>
            <p:spPr bwMode="auto">
              <a:xfrm>
                <a:off x="4699" y="64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" name="Line 2605"/>
              <p:cNvSpPr>
                <a:spLocks noChangeShapeType="1"/>
              </p:cNvSpPr>
              <p:nvPr/>
            </p:nvSpPr>
            <p:spPr bwMode="auto">
              <a:xfrm>
                <a:off x="4701" y="65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0" name="Line 2606"/>
              <p:cNvSpPr>
                <a:spLocks noChangeShapeType="1"/>
              </p:cNvSpPr>
              <p:nvPr/>
            </p:nvSpPr>
            <p:spPr bwMode="auto">
              <a:xfrm>
                <a:off x="4704" y="65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" name="Freeform 2607"/>
              <p:cNvSpPr>
                <a:spLocks/>
              </p:cNvSpPr>
              <p:nvPr/>
            </p:nvSpPr>
            <p:spPr bwMode="auto">
              <a:xfrm>
                <a:off x="4704" y="653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2" name="Line 2608"/>
              <p:cNvSpPr>
                <a:spLocks noChangeShapeType="1"/>
              </p:cNvSpPr>
              <p:nvPr/>
            </p:nvSpPr>
            <p:spPr bwMode="auto">
              <a:xfrm>
                <a:off x="4739" y="7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3" name="Line 2609"/>
              <p:cNvSpPr>
                <a:spLocks noChangeShapeType="1"/>
              </p:cNvSpPr>
              <p:nvPr/>
            </p:nvSpPr>
            <p:spPr bwMode="auto">
              <a:xfrm>
                <a:off x="4739" y="703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4" name="Line 2610"/>
              <p:cNvSpPr>
                <a:spLocks noChangeShapeType="1"/>
              </p:cNvSpPr>
              <p:nvPr/>
            </p:nvSpPr>
            <p:spPr bwMode="auto">
              <a:xfrm>
                <a:off x="4742" y="7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5" name="Line 2611"/>
              <p:cNvSpPr>
                <a:spLocks noChangeShapeType="1"/>
              </p:cNvSpPr>
              <p:nvPr/>
            </p:nvSpPr>
            <p:spPr bwMode="auto">
              <a:xfrm>
                <a:off x="4742" y="706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6" name="Line 2612"/>
              <p:cNvSpPr>
                <a:spLocks noChangeShapeType="1"/>
              </p:cNvSpPr>
              <p:nvPr/>
            </p:nvSpPr>
            <p:spPr bwMode="auto">
              <a:xfrm>
                <a:off x="4745" y="7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7" name="Line 2613"/>
              <p:cNvSpPr>
                <a:spLocks noChangeShapeType="1"/>
              </p:cNvSpPr>
              <p:nvPr/>
            </p:nvSpPr>
            <p:spPr bwMode="auto">
              <a:xfrm>
                <a:off x="4745" y="708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8" name="Line 2614"/>
              <p:cNvSpPr>
                <a:spLocks noChangeShapeType="1"/>
              </p:cNvSpPr>
              <p:nvPr/>
            </p:nvSpPr>
            <p:spPr bwMode="auto">
              <a:xfrm>
                <a:off x="4747" y="7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9" name="Line 2615"/>
              <p:cNvSpPr>
                <a:spLocks noChangeShapeType="1"/>
              </p:cNvSpPr>
              <p:nvPr/>
            </p:nvSpPr>
            <p:spPr bwMode="auto">
              <a:xfrm>
                <a:off x="4747" y="714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" name="Group 2616"/>
            <p:cNvGrpSpPr>
              <a:grpSpLocks/>
            </p:cNvGrpSpPr>
            <p:nvPr/>
          </p:nvGrpSpPr>
          <p:grpSpPr bwMode="auto">
            <a:xfrm>
              <a:off x="4750" y="714"/>
              <a:ext cx="204" cy="660"/>
              <a:chOff x="4750" y="714"/>
              <a:chExt cx="204" cy="660"/>
            </a:xfrm>
          </p:grpSpPr>
          <p:sp>
            <p:nvSpPr>
              <p:cNvPr id="450" name="Line 2617"/>
              <p:cNvSpPr>
                <a:spLocks noChangeShapeType="1"/>
              </p:cNvSpPr>
              <p:nvPr/>
            </p:nvSpPr>
            <p:spPr bwMode="auto">
              <a:xfrm>
                <a:off x="4750" y="71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1" name="Line 2618"/>
              <p:cNvSpPr>
                <a:spLocks noChangeShapeType="1"/>
              </p:cNvSpPr>
              <p:nvPr/>
            </p:nvSpPr>
            <p:spPr bwMode="auto">
              <a:xfrm>
                <a:off x="4750" y="7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2" name="Line 2619"/>
              <p:cNvSpPr>
                <a:spLocks noChangeShapeType="1"/>
              </p:cNvSpPr>
              <p:nvPr/>
            </p:nvSpPr>
            <p:spPr bwMode="auto">
              <a:xfrm>
                <a:off x="4750" y="719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3" name="Line 2620"/>
              <p:cNvSpPr>
                <a:spLocks noChangeShapeType="1"/>
              </p:cNvSpPr>
              <p:nvPr/>
            </p:nvSpPr>
            <p:spPr bwMode="auto">
              <a:xfrm>
                <a:off x="4752" y="7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4" name="Line 2621"/>
              <p:cNvSpPr>
                <a:spLocks noChangeShapeType="1"/>
              </p:cNvSpPr>
              <p:nvPr/>
            </p:nvSpPr>
            <p:spPr bwMode="auto">
              <a:xfrm>
                <a:off x="4752" y="72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5" name="Line 2622"/>
              <p:cNvSpPr>
                <a:spLocks noChangeShapeType="1"/>
              </p:cNvSpPr>
              <p:nvPr/>
            </p:nvSpPr>
            <p:spPr bwMode="auto">
              <a:xfrm>
                <a:off x="4755" y="7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6" name="Line 2623"/>
              <p:cNvSpPr>
                <a:spLocks noChangeShapeType="1"/>
              </p:cNvSpPr>
              <p:nvPr/>
            </p:nvSpPr>
            <p:spPr bwMode="auto">
              <a:xfrm>
                <a:off x="4755" y="7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" name="Line 2624"/>
              <p:cNvSpPr>
                <a:spLocks noChangeShapeType="1"/>
              </p:cNvSpPr>
              <p:nvPr/>
            </p:nvSpPr>
            <p:spPr bwMode="auto">
              <a:xfrm>
                <a:off x="4757" y="72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" name="Line 2625"/>
              <p:cNvSpPr>
                <a:spLocks noChangeShapeType="1"/>
              </p:cNvSpPr>
              <p:nvPr/>
            </p:nvSpPr>
            <p:spPr bwMode="auto">
              <a:xfrm>
                <a:off x="4757" y="7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" name="Line 2626"/>
              <p:cNvSpPr>
                <a:spLocks noChangeShapeType="1"/>
              </p:cNvSpPr>
              <p:nvPr/>
            </p:nvSpPr>
            <p:spPr bwMode="auto">
              <a:xfrm>
                <a:off x="4757" y="729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" name="Line 2627"/>
              <p:cNvSpPr>
                <a:spLocks noChangeShapeType="1"/>
              </p:cNvSpPr>
              <p:nvPr/>
            </p:nvSpPr>
            <p:spPr bwMode="auto">
              <a:xfrm>
                <a:off x="4760" y="73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" name="Line 2628"/>
              <p:cNvSpPr>
                <a:spLocks noChangeShapeType="1"/>
              </p:cNvSpPr>
              <p:nvPr/>
            </p:nvSpPr>
            <p:spPr bwMode="auto">
              <a:xfrm>
                <a:off x="4760" y="73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2" name="Line 2629"/>
              <p:cNvSpPr>
                <a:spLocks noChangeShapeType="1"/>
              </p:cNvSpPr>
              <p:nvPr/>
            </p:nvSpPr>
            <p:spPr bwMode="auto">
              <a:xfrm>
                <a:off x="4762" y="7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" name="Line 2630"/>
              <p:cNvSpPr>
                <a:spLocks noChangeShapeType="1"/>
              </p:cNvSpPr>
              <p:nvPr/>
            </p:nvSpPr>
            <p:spPr bwMode="auto">
              <a:xfrm>
                <a:off x="4762" y="73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4" name="Line 2631"/>
              <p:cNvSpPr>
                <a:spLocks noChangeShapeType="1"/>
              </p:cNvSpPr>
              <p:nvPr/>
            </p:nvSpPr>
            <p:spPr bwMode="auto">
              <a:xfrm>
                <a:off x="4765" y="73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" name="Line 2632"/>
              <p:cNvSpPr>
                <a:spLocks noChangeShapeType="1"/>
              </p:cNvSpPr>
              <p:nvPr/>
            </p:nvSpPr>
            <p:spPr bwMode="auto">
              <a:xfrm>
                <a:off x="4765" y="7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" name="Line 2633"/>
              <p:cNvSpPr>
                <a:spLocks noChangeShapeType="1"/>
              </p:cNvSpPr>
              <p:nvPr/>
            </p:nvSpPr>
            <p:spPr bwMode="auto">
              <a:xfrm>
                <a:off x="4765" y="742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7" name="Line 2634"/>
              <p:cNvSpPr>
                <a:spLocks noChangeShapeType="1"/>
              </p:cNvSpPr>
              <p:nvPr/>
            </p:nvSpPr>
            <p:spPr bwMode="auto">
              <a:xfrm>
                <a:off x="4767" y="74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" name="Line 2635"/>
              <p:cNvSpPr>
                <a:spLocks noChangeShapeType="1"/>
              </p:cNvSpPr>
              <p:nvPr/>
            </p:nvSpPr>
            <p:spPr bwMode="auto">
              <a:xfrm>
                <a:off x="4767" y="7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Line 2636"/>
              <p:cNvSpPr>
                <a:spLocks noChangeShapeType="1"/>
              </p:cNvSpPr>
              <p:nvPr/>
            </p:nvSpPr>
            <p:spPr bwMode="auto">
              <a:xfrm>
                <a:off x="4770" y="7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" name="Freeform 2637"/>
              <p:cNvSpPr>
                <a:spLocks/>
              </p:cNvSpPr>
              <p:nvPr/>
            </p:nvSpPr>
            <p:spPr bwMode="auto">
              <a:xfrm>
                <a:off x="4770" y="747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lnTo>
                      <a:pt x="0" y="2"/>
                    </a:lnTo>
                    <a:lnTo>
                      <a:pt x="3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" name="Line 2638"/>
              <p:cNvSpPr>
                <a:spLocks noChangeShapeType="1"/>
              </p:cNvSpPr>
              <p:nvPr/>
            </p:nvSpPr>
            <p:spPr bwMode="auto">
              <a:xfrm>
                <a:off x="4800" y="8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2" name="Line 2639"/>
              <p:cNvSpPr>
                <a:spLocks noChangeShapeType="1"/>
              </p:cNvSpPr>
              <p:nvPr/>
            </p:nvSpPr>
            <p:spPr bwMode="auto">
              <a:xfrm>
                <a:off x="4800" y="80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" name="Line 2640"/>
              <p:cNvSpPr>
                <a:spLocks noChangeShapeType="1"/>
              </p:cNvSpPr>
              <p:nvPr/>
            </p:nvSpPr>
            <p:spPr bwMode="auto">
              <a:xfrm>
                <a:off x="4800" y="803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4" name="Line 2641"/>
              <p:cNvSpPr>
                <a:spLocks noChangeShapeType="1"/>
              </p:cNvSpPr>
              <p:nvPr/>
            </p:nvSpPr>
            <p:spPr bwMode="auto">
              <a:xfrm>
                <a:off x="4803" y="8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5" name="Line 2642"/>
              <p:cNvSpPr>
                <a:spLocks noChangeShapeType="1"/>
              </p:cNvSpPr>
              <p:nvPr/>
            </p:nvSpPr>
            <p:spPr bwMode="auto">
              <a:xfrm>
                <a:off x="4803" y="80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6" name="Line 2643"/>
              <p:cNvSpPr>
                <a:spLocks noChangeShapeType="1"/>
              </p:cNvSpPr>
              <p:nvPr/>
            </p:nvSpPr>
            <p:spPr bwMode="auto">
              <a:xfrm>
                <a:off x="4803" y="80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7" name="Line 2644"/>
              <p:cNvSpPr>
                <a:spLocks noChangeShapeType="1"/>
              </p:cNvSpPr>
              <p:nvPr/>
            </p:nvSpPr>
            <p:spPr bwMode="auto">
              <a:xfrm>
                <a:off x="4806" y="8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" name="Line 2645"/>
              <p:cNvSpPr>
                <a:spLocks noChangeShapeType="1"/>
              </p:cNvSpPr>
              <p:nvPr/>
            </p:nvSpPr>
            <p:spPr bwMode="auto">
              <a:xfrm>
                <a:off x="4806" y="81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9" name="Line 2646"/>
              <p:cNvSpPr>
                <a:spLocks noChangeShapeType="1"/>
              </p:cNvSpPr>
              <p:nvPr/>
            </p:nvSpPr>
            <p:spPr bwMode="auto">
              <a:xfrm>
                <a:off x="4806" y="813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" name="Line 2647"/>
              <p:cNvSpPr>
                <a:spLocks noChangeShapeType="1"/>
              </p:cNvSpPr>
              <p:nvPr/>
            </p:nvSpPr>
            <p:spPr bwMode="auto">
              <a:xfrm>
                <a:off x="4808" y="8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" name="Line 2648"/>
              <p:cNvSpPr>
                <a:spLocks noChangeShapeType="1"/>
              </p:cNvSpPr>
              <p:nvPr/>
            </p:nvSpPr>
            <p:spPr bwMode="auto">
              <a:xfrm>
                <a:off x="4808" y="81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2" name="Line 2649"/>
              <p:cNvSpPr>
                <a:spLocks noChangeShapeType="1"/>
              </p:cNvSpPr>
              <p:nvPr/>
            </p:nvSpPr>
            <p:spPr bwMode="auto">
              <a:xfrm>
                <a:off x="4808" y="81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" name="Line 2650"/>
              <p:cNvSpPr>
                <a:spLocks noChangeShapeType="1"/>
              </p:cNvSpPr>
              <p:nvPr/>
            </p:nvSpPr>
            <p:spPr bwMode="auto">
              <a:xfrm>
                <a:off x="4811" y="81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4" name="Line 2651"/>
              <p:cNvSpPr>
                <a:spLocks noChangeShapeType="1"/>
              </p:cNvSpPr>
              <p:nvPr/>
            </p:nvSpPr>
            <p:spPr bwMode="auto">
              <a:xfrm>
                <a:off x="4811" y="8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5" name="Line 2652"/>
              <p:cNvSpPr>
                <a:spLocks noChangeShapeType="1"/>
              </p:cNvSpPr>
              <p:nvPr/>
            </p:nvSpPr>
            <p:spPr bwMode="auto">
              <a:xfrm>
                <a:off x="4811" y="82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6" name="Line 2653"/>
              <p:cNvSpPr>
                <a:spLocks noChangeShapeType="1"/>
              </p:cNvSpPr>
              <p:nvPr/>
            </p:nvSpPr>
            <p:spPr bwMode="auto">
              <a:xfrm>
                <a:off x="4813" y="8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7" name="Line 2654"/>
              <p:cNvSpPr>
                <a:spLocks noChangeShapeType="1"/>
              </p:cNvSpPr>
              <p:nvPr/>
            </p:nvSpPr>
            <p:spPr bwMode="auto">
              <a:xfrm>
                <a:off x="4813" y="8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8" name="Line 2655"/>
              <p:cNvSpPr>
                <a:spLocks noChangeShapeType="1"/>
              </p:cNvSpPr>
              <p:nvPr/>
            </p:nvSpPr>
            <p:spPr bwMode="auto">
              <a:xfrm>
                <a:off x="4813" y="828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" name="Line 2656"/>
              <p:cNvSpPr>
                <a:spLocks noChangeShapeType="1"/>
              </p:cNvSpPr>
              <p:nvPr/>
            </p:nvSpPr>
            <p:spPr bwMode="auto">
              <a:xfrm>
                <a:off x="4816" y="8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" name="Line 2657"/>
              <p:cNvSpPr>
                <a:spLocks noChangeShapeType="1"/>
              </p:cNvSpPr>
              <p:nvPr/>
            </p:nvSpPr>
            <p:spPr bwMode="auto">
              <a:xfrm>
                <a:off x="4816" y="8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Line 2658"/>
              <p:cNvSpPr>
                <a:spLocks noChangeShapeType="1"/>
              </p:cNvSpPr>
              <p:nvPr/>
            </p:nvSpPr>
            <p:spPr bwMode="auto">
              <a:xfrm>
                <a:off x="4816" y="833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" name="Line 2659"/>
              <p:cNvSpPr>
                <a:spLocks noChangeShapeType="1"/>
              </p:cNvSpPr>
              <p:nvPr/>
            </p:nvSpPr>
            <p:spPr bwMode="auto">
              <a:xfrm>
                <a:off x="4818" y="83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3" name="Line 2660"/>
              <p:cNvSpPr>
                <a:spLocks noChangeShapeType="1"/>
              </p:cNvSpPr>
              <p:nvPr/>
            </p:nvSpPr>
            <p:spPr bwMode="auto">
              <a:xfrm>
                <a:off x="4818" y="83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4" name="Line 2661"/>
              <p:cNvSpPr>
                <a:spLocks noChangeShapeType="1"/>
              </p:cNvSpPr>
              <p:nvPr/>
            </p:nvSpPr>
            <p:spPr bwMode="auto">
              <a:xfrm>
                <a:off x="4818" y="83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5" name="Line 2662"/>
              <p:cNvSpPr>
                <a:spLocks noChangeShapeType="1"/>
              </p:cNvSpPr>
              <p:nvPr/>
            </p:nvSpPr>
            <p:spPr bwMode="auto">
              <a:xfrm>
                <a:off x="4818" y="83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6" name="Line 2663"/>
              <p:cNvSpPr>
                <a:spLocks noChangeShapeType="1"/>
              </p:cNvSpPr>
              <p:nvPr/>
            </p:nvSpPr>
            <p:spPr bwMode="auto">
              <a:xfrm>
                <a:off x="4821" y="84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7" name="Line 2664"/>
              <p:cNvSpPr>
                <a:spLocks noChangeShapeType="1"/>
              </p:cNvSpPr>
              <p:nvPr/>
            </p:nvSpPr>
            <p:spPr bwMode="auto">
              <a:xfrm>
                <a:off x="4821" y="84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8" name="Line 2665"/>
              <p:cNvSpPr>
                <a:spLocks noChangeShapeType="1"/>
              </p:cNvSpPr>
              <p:nvPr/>
            </p:nvSpPr>
            <p:spPr bwMode="auto">
              <a:xfrm>
                <a:off x="4821" y="843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9" name="Line 2666"/>
              <p:cNvSpPr>
                <a:spLocks noChangeShapeType="1"/>
              </p:cNvSpPr>
              <p:nvPr/>
            </p:nvSpPr>
            <p:spPr bwMode="auto">
              <a:xfrm>
                <a:off x="4823" y="84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0" name="Line 2667"/>
              <p:cNvSpPr>
                <a:spLocks noChangeShapeType="1"/>
              </p:cNvSpPr>
              <p:nvPr/>
            </p:nvSpPr>
            <p:spPr bwMode="auto">
              <a:xfrm>
                <a:off x="4823" y="84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" name="Freeform 2668"/>
              <p:cNvSpPr>
                <a:spLocks/>
              </p:cNvSpPr>
              <p:nvPr/>
            </p:nvSpPr>
            <p:spPr bwMode="auto">
              <a:xfrm>
                <a:off x="4823" y="848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2" name="Line 2669"/>
              <p:cNvSpPr>
                <a:spLocks noChangeShapeType="1"/>
              </p:cNvSpPr>
              <p:nvPr/>
            </p:nvSpPr>
            <p:spPr bwMode="auto">
              <a:xfrm>
                <a:off x="4849" y="9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3" name="Line 2670"/>
              <p:cNvSpPr>
                <a:spLocks noChangeShapeType="1"/>
              </p:cNvSpPr>
              <p:nvPr/>
            </p:nvSpPr>
            <p:spPr bwMode="auto">
              <a:xfrm>
                <a:off x="4849" y="9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" name="Line 2671"/>
              <p:cNvSpPr>
                <a:spLocks noChangeShapeType="1"/>
              </p:cNvSpPr>
              <p:nvPr/>
            </p:nvSpPr>
            <p:spPr bwMode="auto">
              <a:xfrm>
                <a:off x="4849" y="9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5" name="Line 2672"/>
              <p:cNvSpPr>
                <a:spLocks noChangeShapeType="1"/>
              </p:cNvSpPr>
              <p:nvPr/>
            </p:nvSpPr>
            <p:spPr bwMode="auto">
              <a:xfrm>
                <a:off x="4849" y="909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Line 2673"/>
              <p:cNvSpPr>
                <a:spLocks noChangeShapeType="1"/>
              </p:cNvSpPr>
              <p:nvPr/>
            </p:nvSpPr>
            <p:spPr bwMode="auto">
              <a:xfrm>
                <a:off x="4851" y="9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" name="Line 2674"/>
              <p:cNvSpPr>
                <a:spLocks noChangeShapeType="1"/>
              </p:cNvSpPr>
              <p:nvPr/>
            </p:nvSpPr>
            <p:spPr bwMode="auto">
              <a:xfrm>
                <a:off x="4851" y="9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8" name="Line 2675"/>
              <p:cNvSpPr>
                <a:spLocks noChangeShapeType="1"/>
              </p:cNvSpPr>
              <p:nvPr/>
            </p:nvSpPr>
            <p:spPr bwMode="auto">
              <a:xfrm>
                <a:off x="4851" y="9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9" name="Line 2676"/>
              <p:cNvSpPr>
                <a:spLocks noChangeShapeType="1"/>
              </p:cNvSpPr>
              <p:nvPr/>
            </p:nvSpPr>
            <p:spPr bwMode="auto">
              <a:xfrm>
                <a:off x="4851" y="91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0" name="Line 2677"/>
              <p:cNvSpPr>
                <a:spLocks noChangeShapeType="1"/>
              </p:cNvSpPr>
              <p:nvPr/>
            </p:nvSpPr>
            <p:spPr bwMode="auto">
              <a:xfrm>
                <a:off x="4854" y="9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1" name="Line 2678"/>
              <p:cNvSpPr>
                <a:spLocks noChangeShapeType="1"/>
              </p:cNvSpPr>
              <p:nvPr/>
            </p:nvSpPr>
            <p:spPr bwMode="auto">
              <a:xfrm>
                <a:off x="4854" y="9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" name="Line 2679"/>
              <p:cNvSpPr>
                <a:spLocks noChangeShapeType="1"/>
              </p:cNvSpPr>
              <p:nvPr/>
            </p:nvSpPr>
            <p:spPr bwMode="auto">
              <a:xfrm>
                <a:off x="4854" y="9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" name="Line 2680"/>
              <p:cNvSpPr>
                <a:spLocks noChangeShapeType="1"/>
              </p:cNvSpPr>
              <p:nvPr/>
            </p:nvSpPr>
            <p:spPr bwMode="auto">
              <a:xfrm>
                <a:off x="4854" y="92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" name="Line 2681"/>
              <p:cNvSpPr>
                <a:spLocks noChangeShapeType="1"/>
              </p:cNvSpPr>
              <p:nvPr/>
            </p:nvSpPr>
            <p:spPr bwMode="auto">
              <a:xfrm>
                <a:off x="4856" y="92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" name="Line 2682"/>
              <p:cNvSpPr>
                <a:spLocks noChangeShapeType="1"/>
              </p:cNvSpPr>
              <p:nvPr/>
            </p:nvSpPr>
            <p:spPr bwMode="auto">
              <a:xfrm>
                <a:off x="4856" y="9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6" name="Line 2683"/>
              <p:cNvSpPr>
                <a:spLocks noChangeShapeType="1"/>
              </p:cNvSpPr>
              <p:nvPr/>
            </p:nvSpPr>
            <p:spPr bwMode="auto">
              <a:xfrm>
                <a:off x="4856" y="92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" name="Line 2684"/>
              <p:cNvSpPr>
                <a:spLocks noChangeShapeType="1"/>
              </p:cNvSpPr>
              <p:nvPr/>
            </p:nvSpPr>
            <p:spPr bwMode="auto">
              <a:xfrm>
                <a:off x="4856" y="93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8" name="Line 2685"/>
              <p:cNvSpPr>
                <a:spLocks noChangeShapeType="1"/>
              </p:cNvSpPr>
              <p:nvPr/>
            </p:nvSpPr>
            <p:spPr bwMode="auto">
              <a:xfrm>
                <a:off x="4859" y="9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" name="Line 2686"/>
              <p:cNvSpPr>
                <a:spLocks noChangeShapeType="1"/>
              </p:cNvSpPr>
              <p:nvPr/>
            </p:nvSpPr>
            <p:spPr bwMode="auto">
              <a:xfrm>
                <a:off x="4859" y="9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0" name="Line 2687"/>
              <p:cNvSpPr>
                <a:spLocks noChangeShapeType="1"/>
              </p:cNvSpPr>
              <p:nvPr/>
            </p:nvSpPr>
            <p:spPr bwMode="auto">
              <a:xfrm>
                <a:off x="4859" y="9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" name="Line 2688"/>
              <p:cNvSpPr>
                <a:spLocks noChangeShapeType="1"/>
              </p:cNvSpPr>
              <p:nvPr/>
            </p:nvSpPr>
            <p:spPr bwMode="auto">
              <a:xfrm>
                <a:off x="4859" y="93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" name="Line 2689"/>
              <p:cNvSpPr>
                <a:spLocks noChangeShapeType="1"/>
              </p:cNvSpPr>
              <p:nvPr/>
            </p:nvSpPr>
            <p:spPr bwMode="auto">
              <a:xfrm>
                <a:off x="4862" y="9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" name="Line 2690"/>
              <p:cNvSpPr>
                <a:spLocks noChangeShapeType="1"/>
              </p:cNvSpPr>
              <p:nvPr/>
            </p:nvSpPr>
            <p:spPr bwMode="auto">
              <a:xfrm>
                <a:off x="4862" y="9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4" name="Line 2691"/>
              <p:cNvSpPr>
                <a:spLocks noChangeShapeType="1"/>
              </p:cNvSpPr>
              <p:nvPr/>
            </p:nvSpPr>
            <p:spPr bwMode="auto">
              <a:xfrm>
                <a:off x="4862" y="9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5" name="Line 2692"/>
              <p:cNvSpPr>
                <a:spLocks noChangeShapeType="1"/>
              </p:cNvSpPr>
              <p:nvPr/>
            </p:nvSpPr>
            <p:spPr bwMode="auto">
              <a:xfrm>
                <a:off x="4862" y="9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6" name="Line 2693"/>
              <p:cNvSpPr>
                <a:spLocks noChangeShapeType="1"/>
              </p:cNvSpPr>
              <p:nvPr/>
            </p:nvSpPr>
            <p:spPr bwMode="auto">
              <a:xfrm>
                <a:off x="4864" y="9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7" name="Line 2694"/>
              <p:cNvSpPr>
                <a:spLocks noChangeShapeType="1"/>
              </p:cNvSpPr>
              <p:nvPr/>
            </p:nvSpPr>
            <p:spPr bwMode="auto">
              <a:xfrm>
                <a:off x="4864" y="9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8" name="Line 2695"/>
              <p:cNvSpPr>
                <a:spLocks noChangeShapeType="1"/>
              </p:cNvSpPr>
              <p:nvPr/>
            </p:nvSpPr>
            <p:spPr bwMode="auto">
              <a:xfrm>
                <a:off x="4864" y="9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9" name="Line 2696"/>
              <p:cNvSpPr>
                <a:spLocks noChangeShapeType="1"/>
              </p:cNvSpPr>
              <p:nvPr/>
            </p:nvSpPr>
            <p:spPr bwMode="auto">
              <a:xfrm>
                <a:off x="4864" y="9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0" name="Line 2697"/>
              <p:cNvSpPr>
                <a:spLocks noChangeShapeType="1"/>
              </p:cNvSpPr>
              <p:nvPr/>
            </p:nvSpPr>
            <p:spPr bwMode="auto">
              <a:xfrm>
                <a:off x="4864" y="952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1" name="Line 2698"/>
              <p:cNvSpPr>
                <a:spLocks noChangeShapeType="1"/>
              </p:cNvSpPr>
              <p:nvPr/>
            </p:nvSpPr>
            <p:spPr bwMode="auto">
              <a:xfrm>
                <a:off x="4867" y="9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" name="Line 2699"/>
              <p:cNvSpPr>
                <a:spLocks noChangeShapeType="1"/>
              </p:cNvSpPr>
              <p:nvPr/>
            </p:nvSpPr>
            <p:spPr bwMode="auto">
              <a:xfrm>
                <a:off x="4867" y="95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3" name="Freeform 2700"/>
              <p:cNvSpPr>
                <a:spLocks/>
              </p:cNvSpPr>
              <p:nvPr/>
            </p:nvSpPr>
            <p:spPr bwMode="auto">
              <a:xfrm>
                <a:off x="4867" y="958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4" name="Line 2701"/>
              <p:cNvSpPr>
                <a:spLocks noChangeShapeType="1"/>
              </p:cNvSpPr>
              <p:nvPr/>
            </p:nvSpPr>
            <p:spPr bwMode="auto">
              <a:xfrm>
                <a:off x="4884" y="10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5" name="Line 2702"/>
              <p:cNvSpPr>
                <a:spLocks noChangeShapeType="1"/>
              </p:cNvSpPr>
              <p:nvPr/>
            </p:nvSpPr>
            <p:spPr bwMode="auto">
              <a:xfrm>
                <a:off x="4884" y="10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6" name="Line 2703"/>
              <p:cNvSpPr>
                <a:spLocks noChangeShapeType="1"/>
              </p:cNvSpPr>
              <p:nvPr/>
            </p:nvSpPr>
            <p:spPr bwMode="auto">
              <a:xfrm>
                <a:off x="4884" y="101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7" name="Line 2704"/>
              <p:cNvSpPr>
                <a:spLocks noChangeShapeType="1"/>
              </p:cNvSpPr>
              <p:nvPr/>
            </p:nvSpPr>
            <p:spPr bwMode="auto">
              <a:xfrm>
                <a:off x="4884" y="1019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8" name="Line 2705"/>
              <p:cNvSpPr>
                <a:spLocks noChangeShapeType="1"/>
              </p:cNvSpPr>
              <p:nvPr/>
            </p:nvSpPr>
            <p:spPr bwMode="auto">
              <a:xfrm>
                <a:off x="4887" y="101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9" name="Line 2706"/>
              <p:cNvSpPr>
                <a:spLocks noChangeShapeType="1"/>
              </p:cNvSpPr>
              <p:nvPr/>
            </p:nvSpPr>
            <p:spPr bwMode="auto">
              <a:xfrm>
                <a:off x="4887" y="102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0" name="Line 2707"/>
              <p:cNvSpPr>
                <a:spLocks noChangeShapeType="1"/>
              </p:cNvSpPr>
              <p:nvPr/>
            </p:nvSpPr>
            <p:spPr bwMode="auto">
              <a:xfrm>
                <a:off x="4887" y="10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1" name="Line 2708"/>
              <p:cNvSpPr>
                <a:spLocks noChangeShapeType="1"/>
              </p:cNvSpPr>
              <p:nvPr/>
            </p:nvSpPr>
            <p:spPr bwMode="auto">
              <a:xfrm>
                <a:off x="4887" y="1024"/>
                <a:ext cx="2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" name="Line 2709"/>
              <p:cNvSpPr>
                <a:spLocks noChangeShapeType="1"/>
              </p:cNvSpPr>
              <p:nvPr/>
            </p:nvSpPr>
            <p:spPr bwMode="auto">
              <a:xfrm>
                <a:off x="4889" y="102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3" name="Line 2710"/>
              <p:cNvSpPr>
                <a:spLocks noChangeShapeType="1"/>
              </p:cNvSpPr>
              <p:nvPr/>
            </p:nvSpPr>
            <p:spPr bwMode="auto">
              <a:xfrm>
                <a:off x="4889" y="10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4" name="Line 2711"/>
              <p:cNvSpPr>
                <a:spLocks noChangeShapeType="1"/>
              </p:cNvSpPr>
              <p:nvPr/>
            </p:nvSpPr>
            <p:spPr bwMode="auto">
              <a:xfrm>
                <a:off x="4889" y="102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5" name="Line 2712"/>
              <p:cNvSpPr>
                <a:spLocks noChangeShapeType="1"/>
              </p:cNvSpPr>
              <p:nvPr/>
            </p:nvSpPr>
            <p:spPr bwMode="auto">
              <a:xfrm>
                <a:off x="4889" y="103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6" name="Line 2713"/>
              <p:cNvSpPr>
                <a:spLocks noChangeShapeType="1"/>
              </p:cNvSpPr>
              <p:nvPr/>
            </p:nvSpPr>
            <p:spPr bwMode="auto">
              <a:xfrm>
                <a:off x="4889" y="103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7" name="Line 2714"/>
              <p:cNvSpPr>
                <a:spLocks noChangeShapeType="1"/>
              </p:cNvSpPr>
              <p:nvPr/>
            </p:nvSpPr>
            <p:spPr bwMode="auto">
              <a:xfrm>
                <a:off x="4889" y="1036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8" name="Line 2715"/>
              <p:cNvSpPr>
                <a:spLocks noChangeShapeType="1"/>
              </p:cNvSpPr>
              <p:nvPr/>
            </p:nvSpPr>
            <p:spPr bwMode="auto">
              <a:xfrm>
                <a:off x="4892" y="10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9" name="Line 2716"/>
              <p:cNvSpPr>
                <a:spLocks noChangeShapeType="1"/>
              </p:cNvSpPr>
              <p:nvPr/>
            </p:nvSpPr>
            <p:spPr bwMode="auto">
              <a:xfrm>
                <a:off x="4892" y="10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0" name="Line 2717"/>
              <p:cNvSpPr>
                <a:spLocks noChangeShapeType="1"/>
              </p:cNvSpPr>
              <p:nvPr/>
            </p:nvSpPr>
            <p:spPr bwMode="auto">
              <a:xfrm>
                <a:off x="4892" y="10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" name="Line 2718"/>
              <p:cNvSpPr>
                <a:spLocks noChangeShapeType="1"/>
              </p:cNvSpPr>
              <p:nvPr/>
            </p:nvSpPr>
            <p:spPr bwMode="auto">
              <a:xfrm>
                <a:off x="4892" y="10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" name="Line 2719"/>
              <p:cNvSpPr>
                <a:spLocks noChangeShapeType="1"/>
              </p:cNvSpPr>
              <p:nvPr/>
            </p:nvSpPr>
            <p:spPr bwMode="auto">
              <a:xfrm>
                <a:off x="4892" y="104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" name="Line 2720"/>
              <p:cNvSpPr>
                <a:spLocks noChangeShapeType="1"/>
              </p:cNvSpPr>
              <p:nvPr/>
            </p:nvSpPr>
            <p:spPr bwMode="auto">
              <a:xfrm>
                <a:off x="4895" y="10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4" name="Line 2721"/>
              <p:cNvSpPr>
                <a:spLocks noChangeShapeType="1"/>
              </p:cNvSpPr>
              <p:nvPr/>
            </p:nvSpPr>
            <p:spPr bwMode="auto">
              <a:xfrm>
                <a:off x="4895" y="104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5" name="Line 2722"/>
              <p:cNvSpPr>
                <a:spLocks noChangeShapeType="1"/>
              </p:cNvSpPr>
              <p:nvPr/>
            </p:nvSpPr>
            <p:spPr bwMode="auto">
              <a:xfrm>
                <a:off x="4895" y="104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6" name="Line 2723"/>
              <p:cNvSpPr>
                <a:spLocks noChangeShapeType="1"/>
              </p:cNvSpPr>
              <p:nvPr/>
            </p:nvSpPr>
            <p:spPr bwMode="auto">
              <a:xfrm>
                <a:off x="4895" y="105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7" name="Line 2724"/>
              <p:cNvSpPr>
                <a:spLocks noChangeShapeType="1"/>
              </p:cNvSpPr>
              <p:nvPr/>
            </p:nvSpPr>
            <p:spPr bwMode="auto">
              <a:xfrm>
                <a:off x="4895" y="10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8" name="Line 2725"/>
              <p:cNvSpPr>
                <a:spLocks noChangeShapeType="1"/>
              </p:cNvSpPr>
              <p:nvPr/>
            </p:nvSpPr>
            <p:spPr bwMode="auto">
              <a:xfrm>
                <a:off x="4895" y="1054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9" name="Line 2726"/>
              <p:cNvSpPr>
                <a:spLocks noChangeShapeType="1"/>
              </p:cNvSpPr>
              <p:nvPr/>
            </p:nvSpPr>
            <p:spPr bwMode="auto">
              <a:xfrm>
                <a:off x="4897" y="10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0" name="Line 2727"/>
              <p:cNvSpPr>
                <a:spLocks noChangeShapeType="1"/>
              </p:cNvSpPr>
              <p:nvPr/>
            </p:nvSpPr>
            <p:spPr bwMode="auto">
              <a:xfrm>
                <a:off x="4897" y="10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1" name="Line 2728"/>
              <p:cNvSpPr>
                <a:spLocks noChangeShapeType="1"/>
              </p:cNvSpPr>
              <p:nvPr/>
            </p:nvSpPr>
            <p:spPr bwMode="auto">
              <a:xfrm>
                <a:off x="4897" y="10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2" name="Line 2729"/>
              <p:cNvSpPr>
                <a:spLocks noChangeShapeType="1"/>
              </p:cNvSpPr>
              <p:nvPr/>
            </p:nvSpPr>
            <p:spPr bwMode="auto">
              <a:xfrm>
                <a:off x="4897" y="10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" name="Line 2730"/>
              <p:cNvSpPr>
                <a:spLocks noChangeShapeType="1"/>
              </p:cNvSpPr>
              <p:nvPr/>
            </p:nvSpPr>
            <p:spPr bwMode="auto">
              <a:xfrm>
                <a:off x="4897" y="10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4" name="Line 2731"/>
              <p:cNvSpPr>
                <a:spLocks noChangeShapeType="1"/>
              </p:cNvSpPr>
              <p:nvPr/>
            </p:nvSpPr>
            <p:spPr bwMode="auto">
              <a:xfrm>
                <a:off x="4897" y="106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5" name="Freeform 2732"/>
              <p:cNvSpPr>
                <a:spLocks/>
              </p:cNvSpPr>
              <p:nvPr/>
            </p:nvSpPr>
            <p:spPr bwMode="auto">
              <a:xfrm>
                <a:off x="4900" y="1067"/>
                <a:ext cx="1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" name="Line 2733"/>
              <p:cNvSpPr>
                <a:spLocks noChangeShapeType="1"/>
              </p:cNvSpPr>
              <p:nvPr/>
            </p:nvSpPr>
            <p:spPr bwMode="auto">
              <a:xfrm>
                <a:off x="4912" y="11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Line 2734"/>
              <p:cNvSpPr>
                <a:spLocks noChangeShapeType="1"/>
              </p:cNvSpPr>
              <p:nvPr/>
            </p:nvSpPr>
            <p:spPr bwMode="auto">
              <a:xfrm>
                <a:off x="4912" y="11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8" name="Line 2735"/>
              <p:cNvSpPr>
                <a:spLocks noChangeShapeType="1"/>
              </p:cNvSpPr>
              <p:nvPr/>
            </p:nvSpPr>
            <p:spPr bwMode="auto">
              <a:xfrm>
                <a:off x="4912" y="1128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9" name="Line 2736"/>
              <p:cNvSpPr>
                <a:spLocks noChangeShapeType="1"/>
              </p:cNvSpPr>
              <p:nvPr/>
            </p:nvSpPr>
            <p:spPr bwMode="auto">
              <a:xfrm>
                <a:off x="4915" y="11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0" name="Line 2737"/>
              <p:cNvSpPr>
                <a:spLocks noChangeShapeType="1"/>
              </p:cNvSpPr>
              <p:nvPr/>
            </p:nvSpPr>
            <p:spPr bwMode="auto">
              <a:xfrm>
                <a:off x="4915" y="11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1" name="Line 2738"/>
              <p:cNvSpPr>
                <a:spLocks noChangeShapeType="1"/>
              </p:cNvSpPr>
              <p:nvPr/>
            </p:nvSpPr>
            <p:spPr bwMode="auto">
              <a:xfrm>
                <a:off x="4915" y="11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2" name="Line 2739"/>
              <p:cNvSpPr>
                <a:spLocks noChangeShapeType="1"/>
              </p:cNvSpPr>
              <p:nvPr/>
            </p:nvSpPr>
            <p:spPr bwMode="auto">
              <a:xfrm>
                <a:off x="4915" y="11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" name="Line 2740"/>
              <p:cNvSpPr>
                <a:spLocks noChangeShapeType="1"/>
              </p:cNvSpPr>
              <p:nvPr/>
            </p:nvSpPr>
            <p:spPr bwMode="auto">
              <a:xfrm>
                <a:off x="4915" y="113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4" name="Line 2741"/>
              <p:cNvSpPr>
                <a:spLocks noChangeShapeType="1"/>
              </p:cNvSpPr>
              <p:nvPr/>
            </p:nvSpPr>
            <p:spPr bwMode="auto">
              <a:xfrm>
                <a:off x="4915" y="1138"/>
                <a:ext cx="2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5" name="Line 2742"/>
              <p:cNvSpPr>
                <a:spLocks noChangeShapeType="1"/>
              </p:cNvSpPr>
              <p:nvPr/>
            </p:nvSpPr>
            <p:spPr bwMode="auto">
              <a:xfrm>
                <a:off x="4917" y="113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6" name="Line 2743"/>
              <p:cNvSpPr>
                <a:spLocks noChangeShapeType="1"/>
              </p:cNvSpPr>
              <p:nvPr/>
            </p:nvSpPr>
            <p:spPr bwMode="auto">
              <a:xfrm>
                <a:off x="4917" y="11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7" name="Line 2744"/>
              <p:cNvSpPr>
                <a:spLocks noChangeShapeType="1"/>
              </p:cNvSpPr>
              <p:nvPr/>
            </p:nvSpPr>
            <p:spPr bwMode="auto">
              <a:xfrm>
                <a:off x="4917" y="114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8" name="Line 2745"/>
              <p:cNvSpPr>
                <a:spLocks noChangeShapeType="1"/>
              </p:cNvSpPr>
              <p:nvPr/>
            </p:nvSpPr>
            <p:spPr bwMode="auto">
              <a:xfrm>
                <a:off x="4917" y="114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9" name="Line 2746"/>
              <p:cNvSpPr>
                <a:spLocks noChangeShapeType="1"/>
              </p:cNvSpPr>
              <p:nvPr/>
            </p:nvSpPr>
            <p:spPr bwMode="auto">
              <a:xfrm>
                <a:off x="4917" y="114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0" name="Line 2747"/>
              <p:cNvSpPr>
                <a:spLocks noChangeShapeType="1"/>
              </p:cNvSpPr>
              <p:nvPr/>
            </p:nvSpPr>
            <p:spPr bwMode="auto">
              <a:xfrm>
                <a:off x="4917" y="114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Line 2748"/>
              <p:cNvSpPr>
                <a:spLocks noChangeShapeType="1"/>
              </p:cNvSpPr>
              <p:nvPr/>
            </p:nvSpPr>
            <p:spPr bwMode="auto">
              <a:xfrm>
                <a:off x="4917" y="1148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Line 2749"/>
              <p:cNvSpPr>
                <a:spLocks noChangeShapeType="1"/>
              </p:cNvSpPr>
              <p:nvPr/>
            </p:nvSpPr>
            <p:spPr bwMode="auto">
              <a:xfrm>
                <a:off x="4920" y="115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" name="Line 2750"/>
              <p:cNvSpPr>
                <a:spLocks noChangeShapeType="1"/>
              </p:cNvSpPr>
              <p:nvPr/>
            </p:nvSpPr>
            <p:spPr bwMode="auto">
              <a:xfrm>
                <a:off x="4920" y="115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4" name="Line 2751"/>
              <p:cNvSpPr>
                <a:spLocks noChangeShapeType="1"/>
              </p:cNvSpPr>
              <p:nvPr/>
            </p:nvSpPr>
            <p:spPr bwMode="auto">
              <a:xfrm>
                <a:off x="4920" y="11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5" name="Line 2752"/>
              <p:cNvSpPr>
                <a:spLocks noChangeShapeType="1"/>
              </p:cNvSpPr>
              <p:nvPr/>
            </p:nvSpPr>
            <p:spPr bwMode="auto">
              <a:xfrm>
                <a:off x="4920" y="11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6" name="Line 2753"/>
              <p:cNvSpPr>
                <a:spLocks noChangeShapeType="1"/>
              </p:cNvSpPr>
              <p:nvPr/>
            </p:nvSpPr>
            <p:spPr bwMode="auto">
              <a:xfrm>
                <a:off x="4920" y="115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7" name="Line 2754"/>
              <p:cNvSpPr>
                <a:spLocks noChangeShapeType="1"/>
              </p:cNvSpPr>
              <p:nvPr/>
            </p:nvSpPr>
            <p:spPr bwMode="auto">
              <a:xfrm>
                <a:off x="4920" y="11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8" name="Line 2755"/>
              <p:cNvSpPr>
                <a:spLocks noChangeShapeType="1"/>
              </p:cNvSpPr>
              <p:nvPr/>
            </p:nvSpPr>
            <p:spPr bwMode="auto">
              <a:xfrm>
                <a:off x="4920" y="11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9" name="Line 2756"/>
              <p:cNvSpPr>
                <a:spLocks noChangeShapeType="1"/>
              </p:cNvSpPr>
              <p:nvPr/>
            </p:nvSpPr>
            <p:spPr bwMode="auto">
              <a:xfrm>
                <a:off x="4920" y="1161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0" name="Line 2757"/>
              <p:cNvSpPr>
                <a:spLocks noChangeShapeType="1"/>
              </p:cNvSpPr>
              <p:nvPr/>
            </p:nvSpPr>
            <p:spPr bwMode="auto">
              <a:xfrm>
                <a:off x="4923" y="11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1" name="Line 2758"/>
              <p:cNvSpPr>
                <a:spLocks noChangeShapeType="1"/>
              </p:cNvSpPr>
              <p:nvPr/>
            </p:nvSpPr>
            <p:spPr bwMode="auto">
              <a:xfrm>
                <a:off x="4923" y="116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2" name="Line 2759"/>
              <p:cNvSpPr>
                <a:spLocks noChangeShapeType="1"/>
              </p:cNvSpPr>
              <p:nvPr/>
            </p:nvSpPr>
            <p:spPr bwMode="auto">
              <a:xfrm>
                <a:off x="4923" y="11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3" name="Line 2760"/>
              <p:cNvSpPr>
                <a:spLocks noChangeShapeType="1"/>
              </p:cNvSpPr>
              <p:nvPr/>
            </p:nvSpPr>
            <p:spPr bwMode="auto">
              <a:xfrm>
                <a:off x="4923" y="116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" name="Line 2761"/>
              <p:cNvSpPr>
                <a:spLocks noChangeShapeType="1"/>
              </p:cNvSpPr>
              <p:nvPr/>
            </p:nvSpPr>
            <p:spPr bwMode="auto">
              <a:xfrm>
                <a:off x="4923" y="11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5" name="Line 2762"/>
              <p:cNvSpPr>
                <a:spLocks noChangeShapeType="1"/>
              </p:cNvSpPr>
              <p:nvPr/>
            </p:nvSpPr>
            <p:spPr bwMode="auto">
              <a:xfrm>
                <a:off x="4923" y="116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6" name="Line 2763"/>
              <p:cNvSpPr>
                <a:spLocks noChangeShapeType="1"/>
              </p:cNvSpPr>
              <p:nvPr/>
            </p:nvSpPr>
            <p:spPr bwMode="auto">
              <a:xfrm>
                <a:off x="4923" y="11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7" name="Line 2764"/>
              <p:cNvSpPr>
                <a:spLocks noChangeShapeType="1"/>
              </p:cNvSpPr>
              <p:nvPr/>
            </p:nvSpPr>
            <p:spPr bwMode="auto">
              <a:xfrm>
                <a:off x="4923" y="117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8" name="Line 2765"/>
              <p:cNvSpPr>
                <a:spLocks noChangeShapeType="1"/>
              </p:cNvSpPr>
              <p:nvPr/>
            </p:nvSpPr>
            <p:spPr bwMode="auto">
              <a:xfrm>
                <a:off x="4925" y="11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9" name="Line 2766"/>
              <p:cNvSpPr>
                <a:spLocks noChangeShapeType="1"/>
              </p:cNvSpPr>
              <p:nvPr/>
            </p:nvSpPr>
            <p:spPr bwMode="auto">
              <a:xfrm>
                <a:off x="4925" y="11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0" name="Line 2767"/>
              <p:cNvSpPr>
                <a:spLocks noChangeShapeType="1"/>
              </p:cNvSpPr>
              <p:nvPr/>
            </p:nvSpPr>
            <p:spPr bwMode="auto">
              <a:xfrm>
                <a:off x="4925" y="11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1" name="Line 2768"/>
              <p:cNvSpPr>
                <a:spLocks noChangeShapeType="1"/>
              </p:cNvSpPr>
              <p:nvPr/>
            </p:nvSpPr>
            <p:spPr bwMode="auto">
              <a:xfrm>
                <a:off x="4925" y="11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2" name="Freeform 2769"/>
              <p:cNvSpPr>
                <a:spLocks/>
              </p:cNvSpPr>
              <p:nvPr/>
            </p:nvSpPr>
            <p:spPr bwMode="auto">
              <a:xfrm>
                <a:off x="4925" y="1179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3" name="Line 2770"/>
              <p:cNvSpPr>
                <a:spLocks noChangeShapeType="1"/>
              </p:cNvSpPr>
              <p:nvPr/>
            </p:nvSpPr>
            <p:spPr bwMode="auto">
              <a:xfrm>
                <a:off x="4935" y="12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4" name="Line 2771"/>
              <p:cNvSpPr>
                <a:spLocks noChangeShapeType="1"/>
              </p:cNvSpPr>
              <p:nvPr/>
            </p:nvSpPr>
            <p:spPr bwMode="auto">
              <a:xfrm>
                <a:off x="4935" y="12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5" name="Line 2772"/>
              <p:cNvSpPr>
                <a:spLocks noChangeShapeType="1"/>
              </p:cNvSpPr>
              <p:nvPr/>
            </p:nvSpPr>
            <p:spPr bwMode="auto">
              <a:xfrm>
                <a:off x="4935" y="1240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6" name="Line 2773"/>
              <p:cNvSpPr>
                <a:spLocks noChangeShapeType="1"/>
              </p:cNvSpPr>
              <p:nvPr/>
            </p:nvSpPr>
            <p:spPr bwMode="auto">
              <a:xfrm>
                <a:off x="4938" y="12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7" name="Line 2774"/>
              <p:cNvSpPr>
                <a:spLocks noChangeShapeType="1"/>
              </p:cNvSpPr>
              <p:nvPr/>
            </p:nvSpPr>
            <p:spPr bwMode="auto">
              <a:xfrm>
                <a:off x="4938" y="12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8" name="Line 2775"/>
              <p:cNvSpPr>
                <a:spLocks noChangeShapeType="1"/>
              </p:cNvSpPr>
              <p:nvPr/>
            </p:nvSpPr>
            <p:spPr bwMode="auto">
              <a:xfrm>
                <a:off x="4938" y="12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9" name="Line 2776"/>
              <p:cNvSpPr>
                <a:spLocks noChangeShapeType="1"/>
              </p:cNvSpPr>
              <p:nvPr/>
            </p:nvSpPr>
            <p:spPr bwMode="auto">
              <a:xfrm>
                <a:off x="4938" y="124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0" name="Line 2777"/>
              <p:cNvSpPr>
                <a:spLocks noChangeShapeType="1"/>
              </p:cNvSpPr>
              <p:nvPr/>
            </p:nvSpPr>
            <p:spPr bwMode="auto">
              <a:xfrm>
                <a:off x="4938" y="12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" name="Line 2778"/>
              <p:cNvSpPr>
                <a:spLocks noChangeShapeType="1"/>
              </p:cNvSpPr>
              <p:nvPr/>
            </p:nvSpPr>
            <p:spPr bwMode="auto">
              <a:xfrm>
                <a:off x="4938" y="12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" name="Line 2779"/>
              <p:cNvSpPr>
                <a:spLocks noChangeShapeType="1"/>
              </p:cNvSpPr>
              <p:nvPr/>
            </p:nvSpPr>
            <p:spPr bwMode="auto">
              <a:xfrm>
                <a:off x="4938" y="12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3" name="Line 2780"/>
              <p:cNvSpPr>
                <a:spLocks noChangeShapeType="1"/>
              </p:cNvSpPr>
              <p:nvPr/>
            </p:nvSpPr>
            <p:spPr bwMode="auto">
              <a:xfrm>
                <a:off x="4938" y="12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4" name="Line 2781"/>
              <p:cNvSpPr>
                <a:spLocks noChangeShapeType="1"/>
              </p:cNvSpPr>
              <p:nvPr/>
            </p:nvSpPr>
            <p:spPr bwMode="auto">
              <a:xfrm>
                <a:off x="4938" y="12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5" name="Line 2782"/>
              <p:cNvSpPr>
                <a:spLocks noChangeShapeType="1"/>
              </p:cNvSpPr>
              <p:nvPr/>
            </p:nvSpPr>
            <p:spPr bwMode="auto">
              <a:xfrm>
                <a:off x="4938" y="12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" name="Line 2783"/>
              <p:cNvSpPr>
                <a:spLocks noChangeShapeType="1"/>
              </p:cNvSpPr>
              <p:nvPr/>
            </p:nvSpPr>
            <p:spPr bwMode="auto">
              <a:xfrm>
                <a:off x="4938" y="1257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" name="Line 2784"/>
              <p:cNvSpPr>
                <a:spLocks noChangeShapeType="1"/>
              </p:cNvSpPr>
              <p:nvPr/>
            </p:nvSpPr>
            <p:spPr bwMode="auto">
              <a:xfrm>
                <a:off x="4940" y="12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" name="Line 2785"/>
              <p:cNvSpPr>
                <a:spLocks noChangeShapeType="1"/>
              </p:cNvSpPr>
              <p:nvPr/>
            </p:nvSpPr>
            <p:spPr bwMode="auto">
              <a:xfrm>
                <a:off x="4940" y="126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" name="Line 2786"/>
              <p:cNvSpPr>
                <a:spLocks noChangeShapeType="1"/>
              </p:cNvSpPr>
              <p:nvPr/>
            </p:nvSpPr>
            <p:spPr bwMode="auto">
              <a:xfrm>
                <a:off x="4940" y="126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" name="Line 2787"/>
              <p:cNvSpPr>
                <a:spLocks noChangeShapeType="1"/>
              </p:cNvSpPr>
              <p:nvPr/>
            </p:nvSpPr>
            <p:spPr bwMode="auto">
              <a:xfrm>
                <a:off x="4940" y="126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1" name="Line 2788"/>
              <p:cNvSpPr>
                <a:spLocks noChangeShapeType="1"/>
              </p:cNvSpPr>
              <p:nvPr/>
            </p:nvSpPr>
            <p:spPr bwMode="auto">
              <a:xfrm>
                <a:off x="4940" y="12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" name="Line 2789"/>
              <p:cNvSpPr>
                <a:spLocks noChangeShapeType="1"/>
              </p:cNvSpPr>
              <p:nvPr/>
            </p:nvSpPr>
            <p:spPr bwMode="auto">
              <a:xfrm>
                <a:off x="4940" y="12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3" name="Line 2790"/>
              <p:cNvSpPr>
                <a:spLocks noChangeShapeType="1"/>
              </p:cNvSpPr>
              <p:nvPr/>
            </p:nvSpPr>
            <p:spPr bwMode="auto">
              <a:xfrm>
                <a:off x="4940" y="126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" name="Line 2791"/>
              <p:cNvSpPr>
                <a:spLocks noChangeShapeType="1"/>
              </p:cNvSpPr>
              <p:nvPr/>
            </p:nvSpPr>
            <p:spPr bwMode="auto">
              <a:xfrm>
                <a:off x="4940" y="12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5" name="Line 2792"/>
              <p:cNvSpPr>
                <a:spLocks noChangeShapeType="1"/>
              </p:cNvSpPr>
              <p:nvPr/>
            </p:nvSpPr>
            <p:spPr bwMode="auto">
              <a:xfrm>
                <a:off x="4940" y="12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" name="Line 2793"/>
              <p:cNvSpPr>
                <a:spLocks noChangeShapeType="1"/>
              </p:cNvSpPr>
              <p:nvPr/>
            </p:nvSpPr>
            <p:spPr bwMode="auto">
              <a:xfrm>
                <a:off x="4940" y="12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" name="Line 2794"/>
              <p:cNvSpPr>
                <a:spLocks noChangeShapeType="1"/>
              </p:cNvSpPr>
              <p:nvPr/>
            </p:nvSpPr>
            <p:spPr bwMode="auto">
              <a:xfrm>
                <a:off x="4940" y="1275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8" name="Line 2795"/>
              <p:cNvSpPr>
                <a:spLocks noChangeShapeType="1"/>
              </p:cNvSpPr>
              <p:nvPr/>
            </p:nvSpPr>
            <p:spPr bwMode="auto">
              <a:xfrm>
                <a:off x="4943" y="127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9" name="Line 2796"/>
              <p:cNvSpPr>
                <a:spLocks noChangeShapeType="1"/>
              </p:cNvSpPr>
              <p:nvPr/>
            </p:nvSpPr>
            <p:spPr bwMode="auto">
              <a:xfrm>
                <a:off x="4943" y="12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0" name="Line 2797"/>
              <p:cNvSpPr>
                <a:spLocks noChangeShapeType="1"/>
              </p:cNvSpPr>
              <p:nvPr/>
            </p:nvSpPr>
            <p:spPr bwMode="auto">
              <a:xfrm>
                <a:off x="4943" y="12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1" name="Line 2798"/>
              <p:cNvSpPr>
                <a:spLocks noChangeShapeType="1"/>
              </p:cNvSpPr>
              <p:nvPr/>
            </p:nvSpPr>
            <p:spPr bwMode="auto">
              <a:xfrm>
                <a:off x="4943" y="12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2" name="Line 2799"/>
              <p:cNvSpPr>
                <a:spLocks noChangeShapeType="1"/>
              </p:cNvSpPr>
              <p:nvPr/>
            </p:nvSpPr>
            <p:spPr bwMode="auto">
              <a:xfrm>
                <a:off x="4943" y="12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3" name="Line 2800"/>
              <p:cNvSpPr>
                <a:spLocks noChangeShapeType="1"/>
              </p:cNvSpPr>
              <p:nvPr/>
            </p:nvSpPr>
            <p:spPr bwMode="auto">
              <a:xfrm>
                <a:off x="4943" y="12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4" name="Line 2801"/>
              <p:cNvSpPr>
                <a:spLocks noChangeShapeType="1"/>
              </p:cNvSpPr>
              <p:nvPr/>
            </p:nvSpPr>
            <p:spPr bwMode="auto">
              <a:xfrm>
                <a:off x="4943" y="128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" name="Line 2802"/>
              <p:cNvSpPr>
                <a:spLocks noChangeShapeType="1"/>
              </p:cNvSpPr>
              <p:nvPr/>
            </p:nvSpPr>
            <p:spPr bwMode="auto">
              <a:xfrm>
                <a:off x="4943" y="12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6" name="Line 2803"/>
              <p:cNvSpPr>
                <a:spLocks noChangeShapeType="1"/>
              </p:cNvSpPr>
              <p:nvPr/>
            </p:nvSpPr>
            <p:spPr bwMode="auto">
              <a:xfrm>
                <a:off x="4943" y="129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7" name="Freeform 2804"/>
              <p:cNvSpPr>
                <a:spLocks/>
              </p:cNvSpPr>
              <p:nvPr/>
            </p:nvSpPr>
            <p:spPr bwMode="auto">
              <a:xfrm>
                <a:off x="4943" y="1293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8" name="Line 2805"/>
              <p:cNvSpPr>
                <a:spLocks noChangeShapeType="1"/>
              </p:cNvSpPr>
              <p:nvPr/>
            </p:nvSpPr>
            <p:spPr bwMode="auto">
              <a:xfrm>
                <a:off x="4950" y="135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9" name="Line 2806"/>
              <p:cNvSpPr>
                <a:spLocks noChangeShapeType="1"/>
              </p:cNvSpPr>
              <p:nvPr/>
            </p:nvSpPr>
            <p:spPr bwMode="auto">
              <a:xfrm>
                <a:off x="4950" y="13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0" name="Line 2807"/>
              <p:cNvSpPr>
                <a:spLocks noChangeShapeType="1"/>
              </p:cNvSpPr>
              <p:nvPr/>
            </p:nvSpPr>
            <p:spPr bwMode="auto">
              <a:xfrm>
                <a:off x="4950" y="135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" name="Line 2808"/>
              <p:cNvSpPr>
                <a:spLocks noChangeShapeType="1"/>
              </p:cNvSpPr>
              <p:nvPr/>
            </p:nvSpPr>
            <p:spPr bwMode="auto">
              <a:xfrm>
                <a:off x="4950" y="13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" name="Line 2809"/>
              <p:cNvSpPr>
                <a:spLocks noChangeShapeType="1"/>
              </p:cNvSpPr>
              <p:nvPr/>
            </p:nvSpPr>
            <p:spPr bwMode="auto">
              <a:xfrm>
                <a:off x="4950" y="13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3" name="Line 2810"/>
              <p:cNvSpPr>
                <a:spLocks noChangeShapeType="1"/>
              </p:cNvSpPr>
              <p:nvPr/>
            </p:nvSpPr>
            <p:spPr bwMode="auto">
              <a:xfrm>
                <a:off x="4950" y="13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4" name="Line 2811"/>
              <p:cNvSpPr>
                <a:spLocks noChangeShapeType="1"/>
              </p:cNvSpPr>
              <p:nvPr/>
            </p:nvSpPr>
            <p:spPr bwMode="auto">
              <a:xfrm>
                <a:off x="4950" y="13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" name="Line 2812"/>
              <p:cNvSpPr>
                <a:spLocks noChangeShapeType="1"/>
              </p:cNvSpPr>
              <p:nvPr/>
            </p:nvSpPr>
            <p:spPr bwMode="auto">
              <a:xfrm>
                <a:off x="4950" y="13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" name="Line 2813"/>
              <p:cNvSpPr>
                <a:spLocks noChangeShapeType="1"/>
              </p:cNvSpPr>
              <p:nvPr/>
            </p:nvSpPr>
            <p:spPr bwMode="auto">
              <a:xfrm>
                <a:off x="4950" y="1367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7" name="Line 2814"/>
              <p:cNvSpPr>
                <a:spLocks noChangeShapeType="1"/>
              </p:cNvSpPr>
              <p:nvPr/>
            </p:nvSpPr>
            <p:spPr bwMode="auto">
              <a:xfrm>
                <a:off x="4953" y="13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8" name="Line 2815"/>
              <p:cNvSpPr>
                <a:spLocks noChangeShapeType="1"/>
              </p:cNvSpPr>
              <p:nvPr/>
            </p:nvSpPr>
            <p:spPr bwMode="auto">
              <a:xfrm>
                <a:off x="4953" y="13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9" name="Line 2816"/>
              <p:cNvSpPr>
                <a:spLocks noChangeShapeType="1"/>
              </p:cNvSpPr>
              <p:nvPr/>
            </p:nvSpPr>
            <p:spPr bwMode="auto">
              <a:xfrm>
                <a:off x="4953" y="13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" name="Group 2817"/>
            <p:cNvGrpSpPr>
              <a:grpSpLocks/>
            </p:cNvGrpSpPr>
            <p:nvPr/>
          </p:nvGrpSpPr>
          <p:grpSpPr bwMode="auto">
            <a:xfrm>
              <a:off x="4953" y="1374"/>
              <a:ext cx="37" cy="533"/>
              <a:chOff x="4953" y="1374"/>
              <a:chExt cx="37" cy="533"/>
            </a:xfrm>
          </p:grpSpPr>
          <p:sp>
            <p:nvSpPr>
              <p:cNvPr id="250" name="Line 2818"/>
              <p:cNvSpPr>
                <a:spLocks noChangeShapeType="1"/>
              </p:cNvSpPr>
              <p:nvPr/>
            </p:nvSpPr>
            <p:spPr bwMode="auto">
              <a:xfrm>
                <a:off x="4953" y="13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" name="Line 2819"/>
              <p:cNvSpPr>
                <a:spLocks noChangeShapeType="1"/>
              </p:cNvSpPr>
              <p:nvPr/>
            </p:nvSpPr>
            <p:spPr bwMode="auto">
              <a:xfrm>
                <a:off x="4953" y="137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" name="Line 2820"/>
              <p:cNvSpPr>
                <a:spLocks noChangeShapeType="1"/>
              </p:cNvSpPr>
              <p:nvPr/>
            </p:nvSpPr>
            <p:spPr bwMode="auto">
              <a:xfrm>
                <a:off x="4953" y="13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" name="Line 2821"/>
              <p:cNvSpPr>
                <a:spLocks noChangeShapeType="1"/>
              </p:cNvSpPr>
              <p:nvPr/>
            </p:nvSpPr>
            <p:spPr bwMode="auto">
              <a:xfrm>
                <a:off x="4953" y="13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" name="Line 2822"/>
              <p:cNvSpPr>
                <a:spLocks noChangeShapeType="1"/>
              </p:cNvSpPr>
              <p:nvPr/>
            </p:nvSpPr>
            <p:spPr bwMode="auto">
              <a:xfrm>
                <a:off x="4953" y="13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" name="Line 2823"/>
              <p:cNvSpPr>
                <a:spLocks noChangeShapeType="1"/>
              </p:cNvSpPr>
              <p:nvPr/>
            </p:nvSpPr>
            <p:spPr bwMode="auto">
              <a:xfrm>
                <a:off x="4953" y="138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" name="Line 2824"/>
              <p:cNvSpPr>
                <a:spLocks noChangeShapeType="1"/>
              </p:cNvSpPr>
              <p:nvPr/>
            </p:nvSpPr>
            <p:spPr bwMode="auto">
              <a:xfrm>
                <a:off x="4953" y="138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" name="Line 2825"/>
              <p:cNvSpPr>
                <a:spLocks noChangeShapeType="1"/>
              </p:cNvSpPr>
              <p:nvPr/>
            </p:nvSpPr>
            <p:spPr bwMode="auto">
              <a:xfrm>
                <a:off x="4953" y="13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" name="Line 2826"/>
              <p:cNvSpPr>
                <a:spLocks noChangeShapeType="1"/>
              </p:cNvSpPr>
              <p:nvPr/>
            </p:nvSpPr>
            <p:spPr bwMode="auto">
              <a:xfrm>
                <a:off x="4953" y="13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" name="Line 2827"/>
              <p:cNvSpPr>
                <a:spLocks noChangeShapeType="1"/>
              </p:cNvSpPr>
              <p:nvPr/>
            </p:nvSpPr>
            <p:spPr bwMode="auto">
              <a:xfrm>
                <a:off x="4953" y="13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" name="Line 2828"/>
              <p:cNvSpPr>
                <a:spLocks noChangeShapeType="1"/>
              </p:cNvSpPr>
              <p:nvPr/>
            </p:nvSpPr>
            <p:spPr bwMode="auto">
              <a:xfrm>
                <a:off x="4953" y="13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Line 2829"/>
              <p:cNvSpPr>
                <a:spLocks noChangeShapeType="1"/>
              </p:cNvSpPr>
              <p:nvPr/>
            </p:nvSpPr>
            <p:spPr bwMode="auto">
              <a:xfrm>
                <a:off x="4953" y="1395"/>
                <a:ext cx="3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" name="Line 2830"/>
              <p:cNvSpPr>
                <a:spLocks noChangeShapeType="1"/>
              </p:cNvSpPr>
              <p:nvPr/>
            </p:nvSpPr>
            <p:spPr bwMode="auto">
              <a:xfrm>
                <a:off x="4956" y="13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" name="Line 2831"/>
              <p:cNvSpPr>
                <a:spLocks noChangeShapeType="1"/>
              </p:cNvSpPr>
              <p:nvPr/>
            </p:nvSpPr>
            <p:spPr bwMode="auto">
              <a:xfrm>
                <a:off x="4956" y="13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" name="Line 2832"/>
              <p:cNvSpPr>
                <a:spLocks noChangeShapeType="1"/>
              </p:cNvSpPr>
              <p:nvPr/>
            </p:nvSpPr>
            <p:spPr bwMode="auto">
              <a:xfrm>
                <a:off x="4956" y="14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" name="Line 2833"/>
              <p:cNvSpPr>
                <a:spLocks noChangeShapeType="1"/>
              </p:cNvSpPr>
              <p:nvPr/>
            </p:nvSpPr>
            <p:spPr bwMode="auto">
              <a:xfrm>
                <a:off x="4956" y="14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" name="Line 2834"/>
              <p:cNvSpPr>
                <a:spLocks noChangeShapeType="1"/>
              </p:cNvSpPr>
              <p:nvPr/>
            </p:nvSpPr>
            <p:spPr bwMode="auto">
              <a:xfrm>
                <a:off x="4956" y="14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" name="Freeform 2835"/>
              <p:cNvSpPr>
                <a:spLocks/>
              </p:cNvSpPr>
              <p:nvPr/>
            </p:nvSpPr>
            <p:spPr bwMode="auto">
              <a:xfrm>
                <a:off x="4956" y="1407"/>
                <a:ext cx="1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" name="Line 2836"/>
              <p:cNvSpPr>
                <a:spLocks noChangeShapeType="1"/>
              </p:cNvSpPr>
              <p:nvPr/>
            </p:nvSpPr>
            <p:spPr bwMode="auto">
              <a:xfrm>
                <a:off x="4961" y="14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" name="Line 2837"/>
              <p:cNvSpPr>
                <a:spLocks noChangeShapeType="1"/>
              </p:cNvSpPr>
              <p:nvPr/>
            </p:nvSpPr>
            <p:spPr bwMode="auto">
              <a:xfrm>
                <a:off x="4961" y="14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" name="Line 2838"/>
              <p:cNvSpPr>
                <a:spLocks noChangeShapeType="1"/>
              </p:cNvSpPr>
              <p:nvPr/>
            </p:nvSpPr>
            <p:spPr bwMode="auto">
              <a:xfrm>
                <a:off x="4961" y="14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" name="Line 2839"/>
              <p:cNvSpPr>
                <a:spLocks noChangeShapeType="1"/>
              </p:cNvSpPr>
              <p:nvPr/>
            </p:nvSpPr>
            <p:spPr bwMode="auto">
              <a:xfrm>
                <a:off x="4961" y="147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" name="Line 2840"/>
              <p:cNvSpPr>
                <a:spLocks noChangeShapeType="1"/>
              </p:cNvSpPr>
              <p:nvPr/>
            </p:nvSpPr>
            <p:spPr bwMode="auto">
              <a:xfrm>
                <a:off x="4961" y="147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" name="Line 2841"/>
              <p:cNvSpPr>
                <a:spLocks noChangeShapeType="1"/>
              </p:cNvSpPr>
              <p:nvPr/>
            </p:nvSpPr>
            <p:spPr bwMode="auto">
              <a:xfrm>
                <a:off x="4961" y="14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" name="Line 2842"/>
              <p:cNvSpPr>
                <a:spLocks noChangeShapeType="1"/>
              </p:cNvSpPr>
              <p:nvPr/>
            </p:nvSpPr>
            <p:spPr bwMode="auto">
              <a:xfrm>
                <a:off x="4961" y="147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Line 2843"/>
              <p:cNvSpPr>
                <a:spLocks noChangeShapeType="1"/>
              </p:cNvSpPr>
              <p:nvPr/>
            </p:nvSpPr>
            <p:spPr bwMode="auto">
              <a:xfrm>
                <a:off x="4961" y="147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Line 2844"/>
              <p:cNvSpPr>
                <a:spLocks noChangeShapeType="1"/>
              </p:cNvSpPr>
              <p:nvPr/>
            </p:nvSpPr>
            <p:spPr bwMode="auto">
              <a:xfrm>
                <a:off x="4961" y="1481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" name="Line 2845"/>
              <p:cNvSpPr>
                <a:spLocks noChangeShapeType="1"/>
              </p:cNvSpPr>
              <p:nvPr/>
            </p:nvSpPr>
            <p:spPr bwMode="auto">
              <a:xfrm>
                <a:off x="4963" y="14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" name="Line 2846"/>
              <p:cNvSpPr>
                <a:spLocks noChangeShapeType="1"/>
              </p:cNvSpPr>
              <p:nvPr/>
            </p:nvSpPr>
            <p:spPr bwMode="auto">
              <a:xfrm>
                <a:off x="4963" y="14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" name="Line 2847"/>
              <p:cNvSpPr>
                <a:spLocks noChangeShapeType="1"/>
              </p:cNvSpPr>
              <p:nvPr/>
            </p:nvSpPr>
            <p:spPr bwMode="auto">
              <a:xfrm>
                <a:off x="4963" y="14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" name="Line 2848"/>
              <p:cNvSpPr>
                <a:spLocks noChangeShapeType="1"/>
              </p:cNvSpPr>
              <p:nvPr/>
            </p:nvSpPr>
            <p:spPr bwMode="auto">
              <a:xfrm>
                <a:off x="4963" y="14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" name="Line 2849"/>
              <p:cNvSpPr>
                <a:spLocks noChangeShapeType="1"/>
              </p:cNvSpPr>
              <p:nvPr/>
            </p:nvSpPr>
            <p:spPr bwMode="auto">
              <a:xfrm>
                <a:off x="4963" y="14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" name="Line 2850"/>
              <p:cNvSpPr>
                <a:spLocks noChangeShapeType="1"/>
              </p:cNvSpPr>
              <p:nvPr/>
            </p:nvSpPr>
            <p:spPr bwMode="auto">
              <a:xfrm>
                <a:off x="4963" y="14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" name="Line 2851"/>
              <p:cNvSpPr>
                <a:spLocks noChangeShapeType="1"/>
              </p:cNvSpPr>
              <p:nvPr/>
            </p:nvSpPr>
            <p:spPr bwMode="auto">
              <a:xfrm>
                <a:off x="4963" y="14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" name="Line 2852"/>
              <p:cNvSpPr>
                <a:spLocks noChangeShapeType="1"/>
              </p:cNvSpPr>
              <p:nvPr/>
            </p:nvSpPr>
            <p:spPr bwMode="auto">
              <a:xfrm>
                <a:off x="4963" y="14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" name="Line 2853"/>
              <p:cNvSpPr>
                <a:spLocks noChangeShapeType="1"/>
              </p:cNvSpPr>
              <p:nvPr/>
            </p:nvSpPr>
            <p:spPr bwMode="auto">
              <a:xfrm>
                <a:off x="4963" y="14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" name="Line 2854"/>
              <p:cNvSpPr>
                <a:spLocks noChangeShapeType="1"/>
              </p:cNvSpPr>
              <p:nvPr/>
            </p:nvSpPr>
            <p:spPr bwMode="auto">
              <a:xfrm>
                <a:off x="4963" y="14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" name="Line 2855"/>
              <p:cNvSpPr>
                <a:spLocks noChangeShapeType="1"/>
              </p:cNvSpPr>
              <p:nvPr/>
            </p:nvSpPr>
            <p:spPr bwMode="auto">
              <a:xfrm>
                <a:off x="4963" y="15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" name="Line 2856"/>
              <p:cNvSpPr>
                <a:spLocks noChangeShapeType="1"/>
              </p:cNvSpPr>
              <p:nvPr/>
            </p:nvSpPr>
            <p:spPr bwMode="auto">
              <a:xfrm>
                <a:off x="4963" y="15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Line 2857"/>
              <p:cNvSpPr>
                <a:spLocks noChangeShapeType="1"/>
              </p:cNvSpPr>
              <p:nvPr/>
            </p:nvSpPr>
            <p:spPr bwMode="auto">
              <a:xfrm>
                <a:off x="4963" y="150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Line 2858"/>
              <p:cNvSpPr>
                <a:spLocks noChangeShapeType="1"/>
              </p:cNvSpPr>
              <p:nvPr/>
            </p:nvSpPr>
            <p:spPr bwMode="auto">
              <a:xfrm>
                <a:off x="4963" y="15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" name="Line 2859"/>
              <p:cNvSpPr>
                <a:spLocks noChangeShapeType="1"/>
              </p:cNvSpPr>
              <p:nvPr/>
            </p:nvSpPr>
            <p:spPr bwMode="auto">
              <a:xfrm>
                <a:off x="4963" y="150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" name="Line 2860"/>
              <p:cNvSpPr>
                <a:spLocks noChangeShapeType="1"/>
              </p:cNvSpPr>
              <p:nvPr/>
            </p:nvSpPr>
            <p:spPr bwMode="auto">
              <a:xfrm>
                <a:off x="4963" y="150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" name="Line 2861"/>
              <p:cNvSpPr>
                <a:spLocks noChangeShapeType="1"/>
              </p:cNvSpPr>
              <p:nvPr/>
            </p:nvSpPr>
            <p:spPr bwMode="auto">
              <a:xfrm>
                <a:off x="4963" y="15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" name="Line 2862"/>
              <p:cNvSpPr>
                <a:spLocks noChangeShapeType="1"/>
              </p:cNvSpPr>
              <p:nvPr/>
            </p:nvSpPr>
            <p:spPr bwMode="auto">
              <a:xfrm>
                <a:off x="4963" y="151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" name="Line 2863"/>
              <p:cNvSpPr>
                <a:spLocks noChangeShapeType="1"/>
              </p:cNvSpPr>
              <p:nvPr/>
            </p:nvSpPr>
            <p:spPr bwMode="auto">
              <a:xfrm>
                <a:off x="4963" y="1514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" name="Line 2864"/>
              <p:cNvSpPr>
                <a:spLocks noChangeShapeType="1"/>
              </p:cNvSpPr>
              <p:nvPr/>
            </p:nvSpPr>
            <p:spPr bwMode="auto">
              <a:xfrm>
                <a:off x="4966" y="15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" name="Line 2865"/>
              <p:cNvSpPr>
                <a:spLocks noChangeShapeType="1"/>
              </p:cNvSpPr>
              <p:nvPr/>
            </p:nvSpPr>
            <p:spPr bwMode="auto">
              <a:xfrm>
                <a:off x="4966" y="15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" name="Line 2866"/>
              <p:cNvSpPr>
                <a:spLocks noChangeShapeType="1"/>
              </p:cNvSpPr>
              <p:nvPr/>
            </p:nvSpPr>
            <p:spPr bwMode="auto">
              <a:xfrm>
                <a:off x="4966" y="15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" name="Line 2867"/>
              <p:cNvSpPr>
                <a:spLocks noChangeShapeType="1"/>
              </p:cNvSpPr>
              <p:nvPr/>
            </p:nvSpPr>
            <p:spPr bwMode="auto">
              <a:xfrm>
                <a:off x="4966" y="15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" name="Line 2868"/>
              <p:cNvSpPr>
                <a:spLocks noChangeShapeType="1"/>
              </p:cNvSpPr>
              <p:nvPr/>
            </p:nvSpPr>
            <p:spPr bwMode="auto">
              <a:xfrm>
                <a:off x="4966" y="15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" name="Line 2869"/>
              <p:cNvSpPr>
                <a:spLocks noChangeShapeType="1"/>
              </p:cNvSpPr>
              <p:nvPr/>
            </p:nvSpPr>
            <p:spPr bwMode="auto">
              <a:xfrm>
                <a:off x="4966" y="15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" name="Line 2870"/>
              <p:cNvSpPr>
                <a:spLocks noChangeShapeType="1"/>
              </p:cNvSpPr>
              <p:nvPr/>
            </p:nvSpPr>
            <p:spPr bwMode="auto">
              <a:xfrm>
                <a:off x="4966" y="15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" name="Line 2871"/>
              <p:cNvSpPr>
                <a:spLocks noChangeShapeType="1"/>
              </p:cNvSpPr>
              <p:nvPr/>
            </p:nvSpPr>
            <p:spPr bwMode="auto">
              <a:xfrm>
                <a:off x="4966" y="15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" name="Line 2872"/>
              <p:cNvSpPr>
                <a:spLocks noChangeShapeType="1"/>
              </p:cNvSpPr>
              <p:nvPr/>
            </p:nvSpPr>
            <p:spPr bwMode="auto">
              <a:xfrm>
                <a:off x="4966" y="15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" name="Line 2873"/>
              <p:cNvSpPr>
                <a:spLocks noChangeShapeType="1"/>
              </p:cNvSpPr>
              <p:nvPr/>
            </p:nvSpPr>
            <p:spPr bwMode="auto">
              <a:xfrm>
                <a:off x="4966" y="153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" name="Line 2874"/>
              <p:cNvSpPr>
                <a:spLocks noChangeShapeType="1"/>
              </p:cNvSpPr>
              <p:nvPr/>
            </p:nvSpPr>
            <p:spPr bwMode="auto">
              <a:xfrm>
                <a:off x="4966" y="153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" name="Line 2875"/>
              <p:cNvSpPr>
                <a:spLocks noChangeShapeType="1"/>
              </p:cNvSpPr>
              <p:nvPr/>
            </p:nvSpPr>
            <p:spPr bwMode="auto">
              <a:xfrm>
                <a:off x="4966" y="153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" name="Line 2876"/>
              <p:cNvSpPr>
                <a:spLocks noChangeShapeType="1"/>
              </p:cNvSpPr>
              <p:nvPr/>
            </p:nvSpPr>
            <p:spPr bwMode="auto">
              <a:xfrm>
                <a:off x="4966" y="153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" name="Line 2877"/>
              <p:cNvSpPr>
                <a:spLocks noChangeShapeType="1"/>
              </p:cNvSpPr>
              <p:nvPr/>
            </p:nvSpPr>
            <p:spPr bwMode="auto">
              <a:xfrm>
                <a:off x="4966" y="153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" name="Line 2878"/>
              <p:cNvSpPr>
                <a:spLocks noChangeShapeType="1"/>
              </p:cNvSpPr>
              <p:nvPr/>
            </p:nvSpPr>
            <p:spPr bwMode="auto">
              <a:xfrm>
                <a:off x="4966" y="154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" name="Line 2879"/>
              <p:cNvSpPr>
                <a:spLocks noChangeShapeType="1"/>
              </p:cNvSpPr>
              <p:nvPr/>
            </p:nvSpPr>
            <p:spPr bwMode="auto">
              <a:xfrm>
                <a:off x="4966" y="154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" name="Line 2880"/>
              <p:cNvSpPr>
                <a:spLocks noChangeShapeType="1"/>
              </p:cNvSpPr>
              <p:nvPr/>
            </p:nvSpPr>
            <p:spPr bwMode="auto">
              <a:xfrm>
                <a:off x="4966" y="1542"/>
                <a:ext cx="2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" name="Line 2881"/>
              <p:cNvSpPr>
                <a:spLocks noChangeShapeType="1"/>
              </p:cNvSpPr>
              <p:nvPr/>
            </p:nvSpPr>
            <p:spPr bwMode="auto">
              <a:xfrm>
                <a:off x="4968" y="15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" name="Line 2882"/>
              <p:cNvSpPr>
                <a:spLocks noChangeShapeType="1"/>
              </p:cNvSpPr>
              <p:nvPr/>
            </p:nvSpPr>
            <p:spPr bwMode="auto">
              <a:xfrm>
                <a:off x="4968" y="15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" name="Line 2883"/>
              <p:cNvSpPr>
                <a:spLocks noChangeShapeType="1"/>
              </p:cNvSpPr>
              <p:nvPr/>
            </p:nvSpPr>
            <p:spPr bwMode="auto">
              <a:xfrm>
                <a:off x="4968" y="15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" name="Line 2884"/>
              <p:cNvSpPr>
                <a:spLocks noChangeShapeType="1"/>
              </p:cNvSpPr>
              <p:nvPr/>
            </p:nvSpPr>
            <p:spPr bwMode="auto">
              <a:xfrm>
                <a:off x="4968" y="155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" name="Line 2885"/>
              <p:cNvSpPr>
                <a:spLocks noChangeShapeType="1"/>
              </p:cNvSpPr>
              <p:nvPr/>
            </p:nvSpPr>
            <p:spPr bwMode="auto">
              <a:xfrm>
                <a:off x="4968" y="155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" name="Line 2886"/>
              <p:cNvSpPr>
                <a:spLocks noChangeShapeType="1"/>
              </p:cNvSpPr>
              <p:nvPr/>
            </p:nvSpPr>
            <p:spPr bwMode="auto">
              <a:xfrm>
                <a:off x="4968" y="155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" name="Line 2887"/>
              <p:cNvSpPr>
                <a:spLocks noChangeShapeType="1"/>
              </p:cNvSpPr>
              <p:nvPr/>
            </p:nvSpPr>
            <p:spPr bwMode="auto">
              <a:xfrm>
                <a:off x="4968" y="155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" name="Line 2888"/>
              <p:cNvSpPr>
                <a:spLocks noChangeShapeType="1"/>
              </p:cNvSpPr>
              <p:nvPr/>
            </p:nvSpPr>
            <p:spPr bwMode="auto">
              <a:xfrm>
                <a:off x="4968" y="155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" name="Line 2889"/>
              <p:cNvSpPr>
                <a:spLocks noChangeShapeType="1"/>
              </p:cNvSpPr>
              <p:nvPr/>
            </p:nvSpPr>
            <p:spPr bwMode="auto">
              <a:xfrm>
                <a:off x="4968" y="155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" name="Line 2890"/>
              <p:cNvSpPr>
                <a:spLocks noChangeShapeType="1"/>
              </p:cNvSpPr>
              <p:nvPr/>
            </p:nvSpPr>
            <p:spPr bwMode="auto">
              <a:xfrm>
                <a:off x="4968" y="156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" name="Line 2891"/>
              <p:cNvSpPr>
                <a:spLocks noChangeShapeType="1"/>
              </p:cNvSpPr>
              <p:nvPr/>
            </p:nvSpPr>
            <p:spPr bwMode="auto">
              <a:xfrm>
                <a:off x="4968" y="156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" name="Line 2892"/>
              <p:cNvSpPr>
                <a:spLocks noChangeShapeType="1"/>
              </p:cNvSpPr>
              <p:nvPr/>
            </p:nvSpPr>
            <p:spPr bwMode="auto">
              <a:xfrm>
                <a:off x="4968" y="15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" name="Line 2893"/>
              <p:cNvSpPr>
                <a:spLocks noChangeShapeType="1"/>
              </p:cNvSpPr>
              <p:nvPr/>
            </p:nvSpPr>
            <p:spPr bwMode="auto">
              <a:xfrm>
                <a:off x="4968" y="156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" name="Line 2894"/>
              <p:cNvSpPr>
                <a:spLocks noChangeShapeType="1"/>
              </p:cNvSpPr>
              <p:nvPr/>
            </p:nvSpPr>
            <p:spPr bwMode="auto">
              <a:xfrm>
                <a:off x="4968" y="156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" name="Line 2895"/>
              <p:cNvSpPr>
                <a:spLocks noChangeShapeType="1"/>
              </p:cNvSpPr>
              <p:nvPr/>
            </p:nvSpPr>
            <p:spPr bwMode="auto">
              <a:xfrm>
                <a:off x="4968" y="15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" name="Line 2896"/>
              <p:cNvSpPr>
                <a:spLocks noChangeShapeType="1"/>
              </p:cNvSpPr>
              <p:nvPr/>
            </p:nvSpPr>
            <p:spPr bwMode="auto">
              <a:xfrm>
                <a:off x="4968" y="156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" name="Line 2897"/>
              <p:cNvSpPr>
                <a:spLocks noChangeShapeType="1"/>
              </p:cNvSpPr>
              <p:nvPr/>
            </p:nvSpPr>
            <p:spPr bwMode="auto">
              <a:xfrm>
                <a:off x="4968" y="15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" name="Line 2898"/>
              <p:cNvSpPr>
                <a:spLocks noChangeShapeType="1"/>
              </p:cNvSpPr>
              <p:nvPr/>
            </p:nvSpPr>
            <p:spPr bwMode="auto">
              <a:xfrm>
                <a:off x="4968" y="15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" name="Line 2899"/>
              <p:cNvSpPr>
                <a:spLocks noChangeShapeType="1"/>
              </p:cNvSpPr>
              <p:nvPr/>
            </p:nvSpPr>
            <p:spPr bwMode="auto">
              <a:xfrm>
                <a:off x="4968" y="15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" name="Line 2900"/>
              <p:cNvSpPr>
                <a:spLocks noChangeShapeType="1"/>
              </p:cNvSpPr>
              <p:nvPr/>
            </p:nvSpPr>
            <p:spPr bwMode="auto">
              <a:xfrm>
                <a:off x="4968" y="15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" name="Freeform 2901"/>
              <p:cNvSpPr>
                <a:spLocks/>
              </p:cNvSpPr>
              <p:nvPr/>
            </p:nvSpPr>
            <p:spPr bwMode="auto">
              <a:xfrm>
                <a:off x="4968" y="1578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" name="Line 2902"/>
              <p:cNvSpPr>
                <a:spLocks noChangeShapeType="1"/>
              </p:cNvSpPr>
              <p:nvPr/>
            </p:nvSpPr>
            <p:spPr bwMode="auto">
              <a:xfrm>
                <a:off x="4973" y="163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" name="Line 2903"/>
              <p:cNvSpPr>
                <a:spLocks noChangeShapeType="1"/>
              </p:cNvSpPr>
              <p:nvPr/>
            </p:nvSpPr>
            <p:spPr bwMode="auto">
              <a:xfrm>
                <a:off x="4973" y="163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" name="Line 2904"/>
              <p:cNvSpPr>
                <a:spLocks noChangeShapeType="1"/>
              </p:cNvSpPr>
              <p:nvPr/>
            </p:nvSpPr>
            <p:spPr bwMode="auto">
              <a:xfrm>
                <a:off x="4973" y="163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" name="Line 2905"/>
              <p:cNvSpPr>
                <a:spLocks noChangeShapeType="1"/>
              </p:cNvSpPr>
              <p:nvPr/>
            </p:nvSpPr>
            <p:spPr bwMode="auto">
              <a:xfrm>
                <a:off x="4973" y="164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" name="Line 2906"/>
              <p:cNvSpPr>
                <a:spLocks noChangeShapeType="1"/>
              </p:cNvSpPr>
              <p:nvPr/>
            </p:nvSpPr>
            <p:spPr bwMode="auto">
              <a:xfrm>
                <a:off x="4973" y="164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" name="Line 2907"/>
              <p:cNvSpPr>
                <a:spLocks noChangeShapeType="1"/>
              </p:cNvSpPr>
              <p:nvPr/>
            </p:nvSpPr>
            <p:spPr bwMode="auto">
              <a:xfrm>
                <a:off x="4973" y="164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" name="Line 2908"/>
              <p:cNvSpPr>
                <a:spLocks noChangeShapeType="1"/>
              </p:cNvSpPr>
              <p:nvPr/>
            </p:nvSpPr>
            <p:spPr bwMode="auto">
              <a:xfrm>
                <a:off x="4973" y="164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" name="Line 2909"/>
              <p:cNvSpPr>
                <a:spLocks noChangeShapeType="1"/>
              </p:cNvSpPr>
              <p:nvPr/>
            </p:nvSpPr>
            <p:spPr bwMode="auto">
              <a:xfrm>
                <a:off x="4973" y="164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" name="Line 2910"/>
              <p:cNvSpPr>
                <a:spLocks noChangeShapeType="1"/>
              </p:cNvSpPr>
              <p:nvPr/>
            </p:nvSpPr>
            <p:spPr bwMode="auto">
              <a:xfrm>
                <a:off x="4973" y="164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" name="Line 2911"/>
              <p:cNvSpPr>
                <a:spLocks noChangeShapeType="1"/>
              </p:cNvSpPr>
              <p:nvPr/>
            </p:nvSpPr>
            <p:spPr bwMode="auto">
              <a:xfrm>
                <a:off x="4973" y="164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" name="Line 2912"/>
              <p:cNvSpPr>
                <a:spLocks noChangeShapeType="1"/>
              </p:cNvSpPr>
              <p:nvPr/>
            </p:nvSpPr>
            <p:spPr bwMode="auto">
              <a:xfrm>
                <a:off x="4973" y="1651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" name="Line 2913"/>
              <p:cNvSpPr>
                <a:spLocks noChangeShapeType="1"/>
              </p:cNvSpPr>
              <p:nvPr/>
            </p:nvSpPr>
            <p:spPr bwMode="auto">
              <a:xfrm>
                <a:off x="4976" y="165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6" name="Line 2914"/>
              <p:cNvSpPr>
                <a:spLocks noChangeShapeType="1"/>
              </p:cNvSpPr>
              <p:nvPr/>
            </p:nvSpPr>
            <p:spPr bwMode="auto">
              <a:xfrm>
                <a:off x="4976" y="165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7" name="Line 2915"/>
              <p:cNvSpPr>
                <a:spLocks noChangeShapeType="1"/>
              </p:cNvSpPr>
              <p:nvPr/>
            </p:nvSpPr>
            <p:spPr bwMode="auto">
              <a:xfrm>
                <a:off x="4976" y="165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" name="Line 2916"/>
              <p:cNvSpPr>
                <a:spLocks noChangeShapeType="1"/>
              </p:cNvSpPr>
              <p:nvPr/>
            </p:nvSpPr>
            <p:spPr bwMode="auto">
              <a:xfrm>
                <a:off x="4976" y="165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" name="Line 2917"/>
              <p:cNvSpPr>
                <a:spLocks noChangeShapeType="1"/>
              </p:cNvSpPr>
              <p:nvPr/>
            </p:nvSpPr>
            <p:spPr bwMode="auto">
              <a:xfrm>
                <a:off x="4976" y="165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" name="Line 2918"/>
              <p:cNvSpPr>
                <a:spLocks noChangeShapeType="1"/>
              </p:cNvSpPr>
              <p:nvPr/>
            </p:nvSpPr>
            <p:spPr bwMode="auto">
              <a:xfrm>
                <a:off x="4976" y="166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" name="Line 2919"/>
              <p:cNvSpPr>
                <a:spLocks noChangeShapeType="1"/>
              </p:cNvSpPr>
              <p:nvPr/>
            </p:nvSpPr>
            <p:spPr bwMode="auto">
              <a:xfrm>
                <a:off x="4976" y="166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" name="Line 2920"/>
              <p:cNvSpPr>
                <a:spLocks noChangeShapeType="1"/>
              </p:cNvSpPr>
              <p:nvPr/>
            </p:nvSpPr>
            <p:spPr bwMode="auto">
              <a:xfrm>
                <a:off x="4976" y="166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" name="Line 2921"/>
              <p:cNvSpPr>
                <a:spLocks noChangeShapeType="1"/>
              </p:cNvSpPr>
              <p:nvPr/>
            </p:nvSpPr>
            <p:spPr bwMode="auto">
              <a:xfrm>
                <a:off x="4976" y="166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" name="Line 2922"/>
              <p:cNvSpPr>
                <a:spLocks noChangeShapeType="1"/>
              </p:cNvSpPr>
              <p:nvPr/>
            </p:nvSpPr>
            <p:spPr bwMode="auto">
              <a:xfrm>
                <a:off x="4976" y="166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5" name="Line 2923"/>
              <p:cNvSpPr>
                <a:spLocks noChangeShapeType="1"/>
              </p:cNvSpPr>
              <p:nvPr/>
            </p:nvSpPr>
            <p:spPr bwMode="auto">
              <a:xfrm>
                <a:off x="4976" y="166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6" name="Line 2924"/>
              <p:cNvSpPr>
                <a:spLocks noChangeShapeType="1"/>
              </p:cNvSpPr>
              <p:nvPr/>
            </p:nvSpPr>
            <p:spPr bwMode="auto">
              <a:xfrm>
                <a:off x="4976" y="166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" name="Line 2925"/>
              <p:cNvSpPr>
                <a:spLocks noChangeShapeType="1"/>
              </p:cNvSpPr>
              <p:nvPr/>
            </p:nvSpPr>
            <p:spPr bwMode="auto">
              <a:xfrm>
                <a:off x="4976" y="167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" name="Line 2926"/>
              <p:cNvSpPr>
                <a:spLocks noChangeShapeType="1"/>
              </p:cNvSpPr>
              <p:nvPr/>
            </p:nvSpPr>
            <p:spPr bwMode="auto">
              <a:xfrm>
                <a:off x="4976" y="167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" name="Line 2927"/>
              <p:cNvSpPr>
                <a:spLocks noChangeShapeType="1"/>
              </p:cNvSpPr>
              <p:nvPr/>
            </p:nvSpPr>
            <p:spPr bwMode="auto">
              <a:xfrm>
                <a:off x="4976" y="167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" name="Line 2928"/>
              <p:cNvSpPr>
                <a:spLocks noChangeShapeType="1"/>
              </p:cNvSpPr>
              <p:nvPr/>
            </p:nvSpPr>
            <p:spPr bwMode="auto">
              <a:xfrm>
                <a:off x="4976" y="167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" name="Line 2929"/>
              <p:cNvSpPr>
                <a:spLocks noChangeShapeType="1"/>
              </p:cNvSpPr>
              <p:nvPr/>
            </p:nvSpPr>
            <p:spPr bwMode="auto">
              <a:xfrm>
                <a:off x="4976" y="167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" name="Line 2930"/>
              <p:cNvSpPr>
                <a:spLocks noChangeShapeType="1"/>
              </p:cNvSpPr>
              <p:nvPr/>
            </p:nvSpPr>
            <p:spPr bwMode="auto">
              <a:xfrm>
                <a:off x="4976" y="16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" name="Line 2931"/>
              <p:cNvSpPr>
                <a:spLocks noChangeShapeType="1"/>
              </p:cNvSpPr>
              <p:nvPr/>
            </p:nvSpPr>
            <p:spPr bwMode="auto">
              <a:xfrm>
                <a:off x="4976" y="167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" name="Line 2932"/>
              <p:cNvSpPr>
                <a:spLocks noChangeShapeType="1"/>
              </p:cNvSpPr>
              <p:nvPr/>
            </p:nvSpPr>
            <p:spPr bwMode="auto">
              <a:xfrm>
                <a:off x="4976" y="16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" name="Line 2933"/>
              <p:cNvSpPr>
                <a:spLocks noChangeShapeType="1"/>
              </p:cNvSpPr>
              <p:nvPr/>
            </p:nvSpPr>
            <p:spPr bwMode="auto">
              <a:xfrm>
                <a:off x="4976" y="16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6" name="Line 2934"/>
              <p:cNvSpPr>
                <a:spLocks noChangeShapeType="1"/>
              </p:cNvSpPr>
              <p:nvPr/>
            </p:nvSpPr>
            <p:spPr bwMode="auto">
              <a:xfrm>
                <a:off x="4976" y="16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" name="Line 2935"/>
              <p:cNvSpPr>
                <a:spLocks noChangeShapeType="1"/>
              </p:cNvSpPr>
              <p:nvPr/>
            </p:nvSpPr>
            <p:spPr bwMode="auto">
              <a:xfrm>
                <a:off x="4976" y="16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" name="Line 2936"/>
              <p:cNvSpPr>
                <a:spLocks noChangeShapeType="1"/>
              </p:cNvSpPr>
              <p:nvPr/>
            </p:nvSpPr>
            <p:spPr bwMode="auto">
              <a:xfrm>
                <a:off x="4976" y="168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" name="Line 2937"/>
              <p:cNvSpPr>
                <a:spLocks noChangeShapeType="1"/>
              </p:cNvSpPr>
              <p:nvPr/>
            </p:nvSpPr>
            <p:spPr bwMode="auto">
              <a:xfrm>
                <a:off x="4976" y="16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" name="Line 2938"/>
              <p:cNvSpPr>
                <a:spLocks noChangeShapeType="1"/>
              </p:cNvSpPr>
              <p:nvPr/>
            </p:nvSpPr>
            <p:spPr bwMode="auto">
              <a:xfrm>
                <a:off x="4976" y="169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1" name="Freeform 2939"/>
              <p:cNvSpPr>
                <a:spLocks/>
              </p:cNvSpPr>
              <p:nvPr/>
            </p:nvSpPr>
            <p:spPr bwMode="auto">
              <a:xfrm>
                <a:off x="4976" y="169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0" y="3"/>
                    </a:lnTo>
                    <a:lnTo>
                      <a:pt x="2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2" name="Line 2940"/>
              <p:cNvSpPr>
                <a:spLocks noChangeShapeType="1"/>
              </p:cNvSpPr>
              <p:nvPr/>
            </p:nvSpPr>
            <p:spPr bwMode="auto">
              <a:xfrm>
                <a:off x="4981" y="175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3" name="Line 2941"/>
              <p:cNvSpPr>
                <a:spLocks noChangeShapeType="1"/>
              </p:cNvSpPr>
              <p:nvPr/>
            </p:nvSpPr>
            <p:spPr bwMode="auto">
              <a:xfrm>
                <a:off x="4981" y="175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4" name="Line 2942"/>
              <p:cNvSpPr>
                <a:spLocks noChangeShapeType="1"/>
              </p:cNvSpPr>
              <p:nvPr/>
            </p:nvSpPr>
            <p:spPr bwMode="auto">
              <a:xfrm>
                <a:off x="4981" y="175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5" name="Line 2943"/>
              <p:cNvSpPr>
                <a:spLocks noChangeShapeType="1"/>
              </p:cNvSpPr>
              <p:nvPr/>
            </p:nvSpPr>
            <p:spPr bwMode="auto">
              <a:xfrm>
                <a:off x="4981" y="175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6" name="Line 2944"/>
              <p:cNvSpPr>
                <a:spLocks noChangeShapeType="1"/>
              </p:cNvSpPr>
              <p:nvPr/>
            </p:nvSpPr>
            <p:spPr bwMode="auto">
              <a:xfrm>
                <a:off x="4981" y="175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7" name="Line 2945"/>
              <p:cNvSpPr>
                <a:spLocks noChangeShapeType="1"/>
              </p:cNvSpPr>
              <p:nvPr/>
            </p:nvSpPr>
            <p:spPr bwMode="auto">
              <a:xfrm>
                <a:off x="4981" y="175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8" name="Line 2946"/>
              <p:cNvSpPr>
                <a:spLocks noChangeShapeType="1"/>
              </p:cNvSpPr>
              <p:nvPr/>
            </p:nvSpPr>
            <p:spPr bwMode="auto">
              <a:xfrm>
                <a:off x="4981" y="175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" name="Line 2947"/>
              <p:cNvSpPr>
                <a:spLocks noChangeShapeType="1"/>
              </p:cNvSpPr>
              <p:nvPr/>
            </p:nvSpPr>
            <p:spPr bwMode="auto">
              <a:xfrm>
                <a:off x="4981" y="176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" name="Line 2948"/>
              <p:cNvSpPr>
                <a:spLocks noChangeShapeType="1"/>
              </p:cNvSpPr>
              <p:nvPr/>
            </p:nvSpPr>
            <p:spPr bwMode="auto">
              <a:xfrm>
                <a:off x="4981" y="176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" name="Line 2949"/>
              <p:cNvSpPr>
                <a:spLocks noChangeShapeType="1"/>
              </p:cNvSpPr>
              <p:nvPr/>
            </p:nvSpPr>
            <p:spPr bwMode="auto">
              <a:xfrm>
                <a:off x="4981" y="176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" name="Line 2950"/>
              <p:cNvSpPr>
                <a:spLocks noChangeShapeType="1"/>
              </p:cNvSpPr>
              <p:nvPr/>
            </p:nvSpPr>
            <p:spPr bwMode="auto">
              <a:xfrm>
                <a:off x="4981" y="176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" name="Line 2951"/>
              <p:cNvSpPr>
                <a:spLocks noChangeShapeType="1"/>
              </p:cNvSpPr>
              <p:nvPr/>
            </p:nvSpPr>
            <p:spPr bwMode="auto">
              <a:xfrm>
                <a:off x="4981" y="176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" name="Line 2952"/>
              <p:cNvSpPr>
                <a:spLocks noChangeShapeType="1"/>
              </p:cNvSpPr>
              <p:nvPr/>
            </p:nvSpPr>
            <p:spPr bwMode="auto">
              <a:xfrm>
                <a:off x="4981" y="176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" name="Line 2953"/>
              <p:cNvSpPr>
                <a:spLocks noChangeShapeType="1"/>
              </p:cNvSpPr>
              <p:nvPr/>
            </p:nvSpPr>
            <p:spPr bwMode="auto">
              <a:xfrm>
                <a:off x="4981" y="176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" name="Line 2954"/>
              <p:cNvSpPr>
                <a:spLocks noChangeShapeType="1"/>
              </p:cNvSpPr>
              <p:nvPr/>
            </p:nvSpPr>
            <p:spPr bwMode="auto">
              <a:xfrm>
                <a:off x="4981" y="177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" name="Line 2955"/>
              <p:cNvSpPr>
                <a:spLocks noChangeShapeType="1"/>
              </p:cNvSpPr>
              <p:nvPr/>
            </p:nvSpPr>
            <p:spPr bwMode="auto">
              <a:xfrm>
                <a:off x="4981" y="177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" name="Line 2956"/>
              <p:cNvSpPr>
                <a:spLocks noChangeShapeType="1"/>
              </p:cNvSpPr>
              <p:nvPr/>
            </p:nvSpPr>
            <p:spPr bwMode="auto">
              <a:xfrm>
                <a:off x="4981" y="17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" name="Line 2957"/>
              <p:cNvSpPr>
                <a:spLocks noChangeShapeType="1"/>
              </p:cNvSpPr>
              <p:nvPr/>
            </p:nvSpPr>
            <p:spPr bwMode="auto">
              <a:xfrm>
                <a:off x="4981" y="177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Line 2958"/>
              <p:cNvSpPr>
                <a:spLocks noChangeShapeType="1"/>
              </p:cNvSpPr>
              <p:nvPr/>
            </p:nvSpPr>
            <p:spPr bwMode="auto">
              <a:xfrm>
                <a:off x="4981" y="177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Line 2959"/>
              <p:cNvSpPr>
                <a:spLocks noChangeShapeType="1"/>
              </p:cNvSpPr>
              <p:nvPr/>
            </p:nvSpPr>
            <p:spPr bwMode="auto">
              <a:xfrm>
                <a:off x="4981" y="1776"/>
                <a:ext cx="3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" name="Line 2960"/>
              <p:cNvSpPr>
                <a:spLocks noChangeShapeType="1"/>
              </p:cNvSpPr>
              <p:nvPr/>
            </p:nvSpPr>
            <p:spPr bwMode="auto">
              <a:xfrm>
                <a:off x="4984" y="177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" name="Line 2961"/>
              <p:cNvSpPr>
                <a:spLocks noChangeShapeType="1"/>
              </p:cNvSpPr>
              <p:nvPr/>
            </p:nvSpPr>
            <p:spPr bwMode="auto">
              <a:xfrm>
                <a:off x="4984" y="177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4" name="Line 2962"/>
              <p:cNvSpPr>
                <a:spLocks noChangeShapeType="1"/>
              </p:cNvSpPr>
              <p:nvPr/>
            </p:nvSpPr>
            <p:spPr bwMode="auto">
              <a:xfrm>
                <a:off x="4984" y="178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" name="Line 2963"/>
              <p:cNvSpPr>
                <a:spLocks noChangeShapeType="1"/>
              </p:cNvSpPr>
              <p:nvPr/>
            </p:nvSpPr>
            <p:spPr bwMode="auto">
              <a:xfrm>
                <a:off x="4984" y="178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" name="Line 2964"/>
              <p:cNvSpPr>
                <a:spLocks noChangeShapeType="1"/>
              </p:cNvSpPr>
              <p:nvPr/>
            </p:nvSpPr>
            <p:spPr bwMode="auto">
              <a:xfrm>
                <a:off x="4984" y="17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" name="Line 2965"/>
              <p:cNvSpPr>
                <a:spLocks noChangeShapeType="1"/>
              </p:cNvSpPr>
              <p:nvPr/>
            </p:nvSpPr>
            <p:spPr bwMode="auto">
              <a:xfrm>
                <a:off x="4984" y="178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" name="Line 2966"/>
              <p:cNvSpPr>
                <a:spLocks noChangeShapeType="1"/>
              </p:cNvSpPr>
              <p:nvPr/>
            </p:nvSpPr>
            <p:spPr bwMode="auto">
              <a:xfrm>
                <a:off x="4984" y="178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9" name="Line 2967"/>
              <p:cNvSpPr>
                <a:spLocks noChangeShapeType="1"/>
              </p:cNvSpPr>
              <p:nvPr/>
            </p:nvSpPr>
            <p:spPr bwMode="auto">
              <a:xfrm>
                <a:off x="4984" y="178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" name="Line 2968"/>
              <p:cNvSpPr>
                <a:spLocks noChangeShapeType="1"/>
              </p:cNvSpPr>
              <p:nvPr/>
            </p:nvSpPr>
            <p:spPr bwMode="auto">
              <a:xfrm>
                <a:off x="4984" y="17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" name="Line 2969"/>
              <p:cNvSpPr>
                <a:spLocks noChangeShapeType="1"/>
              </p:cNvSpPr>
              <p:nvPr/>
            </p:nvSpPr>
            <p:spPr bwMode="auto">
              <a:xfrm>
                <a:off x="4984" y="178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" name="Line 2970"/>
              <p:cNvSpPr>
                <a:spLocks noChangeShapeType="1"/>
              </p:cNvSpPr>
              <p:nvPr/>
            </p:nvSpPr>
            <p:spPr bwMode="auto">
              <a:xfrm>
                <a:off x="4984" y="179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Line 2971"/>
              <p:cNvSpPr>
                <a:spLocks noChangeShapeType="1"/>
              </p:cNvSpPr>
              <p:nvPr/>
            </p:nvSpPr>
            <p:spPr bwMode="auto">
              <a:xfrm>
                <a:off x="4984" y="179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" name="Line 2972"/>
              <p:cNvSpPr>
                <a:spLocks noChangeShapeType="1"/>
              </p:cNvSpPr>
              <p:nvPr/>
            </p:nvSpPr>
            <p:spPr bwMode="auto">
              <a:xfrm>
                <a:off x="4984" y="179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" name="Line 2973"/>
              <p:cNvSpPr>
                <a:spLocks noChangeShapeType="1"/>
              </p:cNvSpPr>
              <p:nvPr/>
            </p:nvSpPr>
            <p:spPr bwMode="auto">
              <a:xfrm>
                <a:off x="4984" y="179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" name="Line 2974"/>
              <p:cNvSpPr>
                <a:spLocks noChangeShapeType="1"/>
              </p:cNvSpPr>
              <p:nvPr/>
            </p:nvSpPr>
            <p:spPr bwMode="auto">
              <a:xfrm>
                <a:off x="4984" y="17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" name="Line 2975"/>
              <p:cNvSpPr>
                <a:spLocks noChangeShapeType="1"/>
              </p:cNvSpPr>
              <p:nvPr/>
            </p:nvSpPr>
            <p:spPr bwMode="auto">
              <a:xfrm>
                <a:off x="4984" y="17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8" name="Line 2976"/>
              <p:cNvSpPr>
                <a:spLocks noChangeShapeType="1"/>
              </p:cNvSpPr>
              <p:nvPr/>
            </p:nvSpPr>
            <p:spPr bwMode="auto">
              <a:xfrm>
                <a:off x="4984" y="17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" name="Line 2977"/>
              <p:cNvSpPr>
                <a:spLocks noChangeShapeType="1"/>
              </p:cNvSpPr>
              <p:nvPr/>
            </p:nvSpPr>
            <p:spPr bwMode="auto">
              <a:xfrm>
                <a:off x="4984" y="17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" name="Line 2978"/>
              <p:cNvSpPr>
                <a:spLocks noChangeShapeType="1"/>
              </p:cNvSpPr>
              <p:nvPr/>
            </p:nvSpPr>
            <p:spPr bwMode="auto">
              <a:xfrm>
                <a:off x="4984" y="18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" name="Line 2979"/>
              <p:cNvSpPr>
                <a:spLocks noChangeShapeType="1"/>
              </p:cNvSpPr>
              <p:nvPr/>
            </p:nvSpPr>
            <p:spPr bwMode="auto">
              <a:xfrm>
                <a:off x="4984" y="18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" name="Line 2980"/>
              <p:cNvSpPr>
                <a:spLocks noChangeShapeType="1"/>
              </p:cNvSpPr>
              <p:nvPr/>
            </p:nvSpPr>
            <p:spPr bwMode="auto">
              <a:xfrm>
                <a:off x="4984" y="18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" name="Line 2981"/>
              <p:cNvSpPr>
                <a:spLocks noChangeShapeType="1"/>
              </p:cNvSpPr>
              <p:nvPr/>
            </p:nvSpPr>
            <p:spPr bwMode="auto">
              <a:xfrm>
                <a:off x="4984" y="18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4" name="Line 2982"/>
              <p:cNvSpPr>
                <a:spLocks noChangeShapeType="1"/>
              </p:cNvSpPr>
              <p:nvPr/>
            </p:nvSpPr>
            <p:spPr bwMode="auto">
              <a:xfrm>
                <a:off x="4984" y="18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" name="Freeform 2983"/>
              <p:cNvSpPr>
                <a:spLocks/>
              </p:cNvSpPr>
              <p:nvPr/>
            </p:nvSpPr>
            <p:spPr bwMode="auto">
              <a:xfrm>
                <a:off x="4984" y="1806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" name="Line 2984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" name="Line 2985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" name="Line 2986"/>
              <p:cNvSpPr>
                <a:spLocks noChangeShapeType="1"/>
              </p:cNvSpPr>
              <p:nvPr/>
            </p:nvSpPr>
            <p:spPr bwMode="auto">
              <a:xfrm>
                <a:off x="4986" y="186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9" name="Line 2987"/>
              <p:cNvSpPr>
                <a:spLocks noChangeShapeType="1"/>
              </p:cNvSpPr>
              <p:nvPr/>
            </p:nvSpPr>
            <p:spPr bwMode="auto">
              <a:xfrm>
                <a:off x="4986" y="187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" name="Line 2988"/>
              <p:cNvSpPr>
                <a:spLocks noChangeShapeType="1"/>
              </p:cNvSpPr>
              <p:nvPr/>
            </p:nvSpPr>
            <p:spPr bwMode="auto">
              <a:xfrm>
                <a:off x="4986" y="187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" name="Line 2989"/>
              <p:cNvSpPr>
                <a:spLocks noChangeShapeType="1"/>
              </p:cNvSpPr>
              <p:nvPr/>
            </p:nvSpPr>
            <p:spPr bwMode="auto">
              <a:xfrm>
                <a:off x="4986" y="187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" name="Line 2990"/>
              <p:cNvSpPr>
                <a:spLocks noChangeShapeType="1"/>
              </p:cNvSpPr>
              <p:nvPr/>
            </p:nvSpPr>
            <p:spPr bwMode="auto">
              <a:xfrm>
                <a:off x="4986" y="187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" name="Line 2991"/>
              <p:cNvSpPr>
                <a:spLocks noChangeShapeType="1"/>
              </p:cNvSpPr>
              <p:nvPr/>
            </p:nvSpPr>
            <p:spPr bwMode="auto">
              <a:xfrm>
                <a:off x="4986" y="187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4" name="Line 2992"/>
              <p:cNvSpPr>
                <a:spLocks noChangeShapeType="1"/>
              </p:cNvSpPr>
              <p:nvPr/>
            </p:nvSpPr>
            <p:spPr bwMode="auto">
              <a:xfrm>
                <a:off x="4986" y="187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5" name="Line 2993"/>
              <p:cNvSpPr>
                <a:spLocks noChangeShapeType="1"/>
              </p:cNvSpPr>
              <p:nvPr/>
            </p:nvSpPr>
            <p:spPr bwMode="auto">
              <a:xfrm>
                <a:off x="4986" y="187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6" name="Line 2994"/>
              <p:cNvSpPr>
                <a:spLocks noChangeShapeType="1"/>
              </p:cNvSpPr>
              <p:nvPr/>
            </p:nvSpPr>
            <p:spPr bwMode="auto">
              <a:xfrm>
                <a:off x="4986" y="187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7" name="Line 2995"/>
              <p:cNvSpPr>
                <a:spLocks noChangeShapeType="1"/>
              </p:cNvSpPr>
              <p:nvPr/>
            </p:nvSpPr>
            <p:spPr bwMode="auto">
              <a:xfrm>
                <a:off x="4986" y="188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8" name="Line 2996"/>
              <p:cNvSpPr>
                <a:spLocks noChangeShapeType="1"/>
              </p:cNvSpPr>
              <p:nvPr/>
            </p:nvSpPr>
            <p:spPr bwMode="auto">
              <a:xfrm>
                <a:off x="4986" y="1880"/>
                <a:ext cx="3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9" name="Line 2997"/>
              <p:cNvSpPr>
                <a:spLocks noChangeShapeType="1"/>
              </p:cNvSpPr>
              <p:nvPr/>
            </p:nvSpPr>
            <p:spPr bwMode="auto">
              <a:xfrm>
                <a:off x="4989" y="188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" name="Line 2998"/>
              <p:cNvSpPr>
                <a:spLocks noChangeShapeType="1"/>
              </p:cNvSpPr>
              <p:nvPr/>
            </p:nvSpPr>
            <p:spPr bwMode="auto">
              <a:xfrm>
                <a:off x="4989" y="188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" name="Line 2999"/>
              <p:cNvSpPr>
                <a:spLocks noChangeShapeType="1"/>
              </p:cNvSpPr>
              <p:nvPr/>
            </p:nvSpPr>
            <p:spPr bwMode="auto">
              <a:xfrm>
                <a:off x="4989" y="188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" name="Line 3000"/>
              <p:cNvSpPr>
                <a:spLocks noChangeShapeType="1"/>
              </p:cNvSpPr>
              <p:nvPr/>
            </p:nvSpPr>
            <p:spPr bwMode="auto">
              <a:xfrm>
                <a:off x="4989" y="188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" name="Line 3001"/>
              <p:cNvSpPr>
                <a:spLocks noChangeShapeType="1"/>
              </p:cNvSpPr>
              <p:nvPr/>
            </p:nvSpPr>
            <p:spPr bwMode="auto">
              <a:xfrm>
                <a:off x="4989" y="188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" name="Line 3002"/>
              <p:cNvSpPr>
                <a:spLocks noChangeShapeType="1"/>
              </p:cNvSpPr>
              <p:nvPr/>
            </p:nvSpPr>
            <p:spPr bwMode="auto">
              <a:xfrm>
                <a:off x="4989" y="188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" name="Line 3003"/>
              <p:cNvSpPr>
                <a:spLocks noChangeShapeType="1"/>
              </p:cNvSpPr>
              <p:nvPr/>
            </p:nvSpPr>
            <p:spPr bwMode="auto">
              <a:xfrm>
                <a:off x="4989" y="188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" name="Line 3004"/>
              <p:cNvSpPr>
                <a:spLocks noChangeShapeType="1"/>
              </p:cNvSpPr>
              <p:nvPr/>
            </p:nvSpPr>
            <p:spPr bwMode="auto">
              <a:xfrm>
                <a:off x="4989" y="189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" name="Line 3005"/>
              <p:cNvSpPr>
                <a:spLocks noChangeShapeType="1"/>
              </p:cNvSpPr>
              <p:nvPr/>
            </p:nvSpPr>
            <p:spPr bwMode="auto">
              <a:xfrm>
                <a:off x="4989" y="189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" name="Line 3006"/>
              <p:cNvSpPr>
                <a:spLocks noChangeShapeType="1"/>
              </p:cNvSpPr>
              <p:nvPr/>
            </p:nvSpPr>
            <p:spPr bwMode="auto">
              <a:xfrm>
                <a:off x="4989" y="189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" name="Line 3007"/>
              <p:cNvSpPr>
                <a:spLocks noChangeShapeType="1"/>
              </p:cNvSpPr>
              <p:nvPr/>
            </p:nvSpPr>
            <p:spPr bwMode="auto">
              <a:xfrm>
                <a:off x="4989" y="189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" name="Line 3008"/>
              <p:cNvSpPr>
                <a:spLocks noChangeShapeType="1"/>
              </p:cNvSpPr>
              <p:nvPr/>
            </p:nvSpPr>
            <p:spPr bwMode="auto">
              <a:xfrm>
                <a:off x="4989" y="18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" name="Line 3009"/>
              <p:cNvSpPr>
                <a:spLocks noChangeShapeType="1"/>
              </p:cNvSpPr>
              <p:nvPr/>
            </p:nvSpPr>
            <p:spPr bwMode="auto">
              <a:xfrm>
                <a:off x="4989" y="189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" name="Line 3010"/>
              <p:cNvSpPr>
                <a:spLocks noChangeShapeType="1"/>
              </p:cNvSpPr>
              <p:nvPr/>
            </p:nvSpPr>
            <p:spPr bwMode="auto">
              <a:xfrm>
                <a:off x="4989" y="189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3" name="Line 3011"/>
              <p:cNvSpPr>
                <a:spLocks noChangeShapeType="1"/>
              </p:cNvSpPr>
              <p:nvPr/>
            </p:nvSpPr>
            <p:spPr bwMode="auto">
              <a:xfrm>
                <a:off x="4989" y="189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" name="Line 3012"/>
              <p:cNvSpPr>
                <a:spLocks noChangeShapeType="1"/>
              </p:cNvSpPr>
              <p:nvPr/>
            </p:nvSpPr>
            <p:spPr bwMode="auto">
              <a:xfrm>
                <a:off x="4989" y="19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5" name="Line 3013"/>
              <p:cNvSpPr>
                <a:spLocks noChangeShapeType="1"/>
              </p:cNvSpPr>
              <p:nvPr/>
            </p:nvSpPr>
            <p:spPr bwMode="auto">
              <a:xfrm>
                <a:off x="4989" y="190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6" name="Line 3014"/>
              <p:cNvSpPr>
                <a:spLocks noChangeShapeType="1"/>
              </p:cNvSpPr>
              <p:nvPr/>
            </p:nvSpPr>
            <p:spPr bwMode="auto">
              <a:xfrm>
                <a:off x="4989" y="190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7" name="Line 3015"/>
              <p:cNvSpPr>
                <a:spLocks noChangeShapeType="1"/>
              </p:cNvSpPr>
              <p:nvPr/>
            </p:nvSpPr>
            <p:spPr bwMode="auto">
              <a:xfrm>
                <a:off x="4989" y="190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8" name="Line 3016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9" name="Line 3017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" name="Group 3018"/>
            <p:cNvGrpSpPr>
              <a:grpSpLocks/>
            </p:cNvGrpSpPr>
            <p:nvPr/>
          </p:nvGrpSpPr>
          <p:grpSpPr bwMode="auto">
            <a:xfrm>
              <a:off x="782" y="243"/>
              <a:ext cx="4215" cy="2748"/>
              <a:chOff x="782" y="243"/>
              <a:chExt cx="4215" cy="2748"/>
            </a:xfrm>
          </p:grpSpPr>
          <p:sp>
            <p:nvSpPr>
              <p:cNvPr id="59" name="Line 3019"/>
              <p:cNvSpPr>
                <a:spLocks noChangeShapeType="1"/>
              </p:cNvSpPr>
              <p:nvPr/>
            </p:nvSpPr>
            <p:spPr bwMode="auto">
              <a:xfrm>
                <a:off x="4989" y="190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Line 3020"/>
              <p:cNvSpPr>
                <a:spLocks noChangeShapeType="1"/>
              </p:cNvSpPr>
              <p:nvPr/>
            </p:nvSpPr>
            <p:spPr bwMode="auto">
              <a:xfrm>
                <a:off x="4989" y="19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Line 3021"/>
              <p:cNvSpPr>
                <a:spLocks noChangeShapeType="1"/>
              </p:cNvSpPr>
              <p:nvPr/>
            </p:nvSpPr>
            <p:spPr bwMode="auto">
              <a:xfrm>
                <a:off x="4989" y="190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Line 3022"/>
              <p:cNvSpPr>
                <a:spLocks noChangeShapeType="1"/>
              </p:cNvSpPr>
              <p:nvPr/>
            </p:nvSpPr>
            <p:spPr bwMode="auto">
              <a:xfrm>
                <a:off x="4989" y="19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Line 3023"/>
              <p:cNvSpPr>
                <a:spLocks noChangeShapeType="1"/>
              </p:cNvSpPr>
              <p:nvPr/>
            </p:nvSpPr>
            <p:spPr bwMode="auto">
              <a:xfrm>
                <a:off x="4989" y="1911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" name="Line 3024"/>
              <p:cNvSpPr>
                <a:spLocks noChangeShapeType="1"/>
              </p:cNvSpPr>
              <p:nvPr/>
            </p:nvSpPr>
            <p:spPr bwMode="auto">
              <a:xfrm>
                <a:off x="4989" y="191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" name="Line 3025"/>
              <p:cNvSpPr>
                <a:spLocks noChangeShapeType="1"/>
              </p:cNvSpPr>
              <p:nvPr/>
            </p:nvSpPr>
            <p:spPr bwMode="auto">
              <a:xfrm>
                <a:off x="4989" y="1913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" name="Line 3026"/>
              <p:cNvSpPr>
                <a:spLocks noChangeShapeType="1"/>
              </p:cNvSpPr>
              <p:nvPr/>
            </p:nvSpPr>
            <p:spPr bwMode="auto">
              <a:xfrm>
                <a:off x="4989" y="191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" name="Line 3027"/>
              <p:cNvSpPr>
                <a:spLocks noChangeShapeType="1"/>
              </p:cNvSpPr>
              <p:nvPr/>
            </p:nvSpPr>
            <p:spPr bwMode="auto">
              <a:xfrm>
                <a:off x="4989" y="1916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" name="Line 3028"/>
              <p:cNvSpPr>
                <a:spLocks noChangeShapeType="1"/>
              </p:cNvSpPr>
              <p:nvPr/>
            </p:nvSpPr>
            <p:spPr bwMode="auto">
              <a:xfrm>
                <a:off x="4989" y="191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" name="Line 3029"/>
              <p:cNvSpPr>
                <a:spLocks noChangeShapeType="1"/>
              </p:cNvSpPr>
              <p:nvPr/>
            </p:nvSpPr>
            <p:spPr bwMode="auto">
              <a:xfrm>
                <a:off x="4989" y="1918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" name="Line 3030"/>
              <p:cNvSpPr>
                <a:spLocks noChangeShapeType="1"/>
              </p:cNvSpPr>
              <p:nvPr/>
            </p:nvSpPr>
            <p:spPr bwMode="auto">
              <a:xfrm>
                <a:off x="4989" y="192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" name="Freeform 3031"/>
              <p:cNvSpPr>
                <a:spLocks/>
              </p:cNvSpPr>
              <p:nvPr/>
            </p:nvSpPr>
            <p:spPr bwMode="auto">
              <a:xfrm>
                <a:off x="4989" y="1921"/>
                <a:ext cx="1" cy="2"/>
              </a:xfrm>
              <a:custGeom>
                <a:avLst/>
                <a:gdLst>
                  <a:gd name="T0" fmla="*/ 0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2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" name="Line 3032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" name="Line 3033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" name="Line 3034"/>
              <p:cNvSpPr>
                <a:spLocks noChangeShapeType="1"/>
              </p:cNvSpPr>
              <p:nvPr/>
            </p:nvSpPr>
            <p:spPr bwMode="auto">
              <a:xfrm>
                <a:off x="4991" y="198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" name="Line 3035"/>
              <p:cNvSpPr>
                <a:spLocks noChangeShapeType="1"/>
              </p:cNvSpPr>
              <p:nvPr/>
            </p:nvSpPr>
            <p:spPr bwMode="auto">
              <a:xfrm>
                <a:off x="4991" y="198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" name="Line 3036"/>
              <p:cNvSpPr>
                <a:spLocks noChangeShapeType="1"/>
              </p:cNvSpPr>
              <p:nvPr/>
            </p:nvSpPr>
            <p:spPr bwMode="auto">
              <a:xfrm>
                <a:off x="4991" y="198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" name="Line 3037"/>
              <p:cNvSpPr>
                <a:spLocks noChangeShapeType="1"/>
              </p:cNvSpPr>
              <p:nvPr/>
            </p:nvSpPr>
            <p:spPr bwMode="auto">
              <a:xfrm>
                <a:off x="4991" y="198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Line 3038"/>
              <p:cNvSpPr>
                <a:spLocks noChangeShapeType="1"/>
              </p:cNvSpPr>
              <p:nvPr/>
            </p:nvSpPr>
            <p:spPr bwMode="auto">
              <a:xfrm>
                <a:off x="4991" y="198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Line 3039"/>
              <p:cNvSpPr>
                <a:spLocks noChangeShapeType="1"/>
              </p:cNvSpPr>
              <p:nvPr/>
            </p:nvSpPr>
            <p:spPr bwMode="auto">
              <a:xfrm>
                <a:off x="4991" y="198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Line 3040"/>
              <p:cNvSpPr>
                <a:spLocks noChangeShapeType="1"/>
              </p:cNvSpPr>
              <p:nvPr/>
            </p:nvSpPr>
            <p:spPr bwMode="auto">
              <a:xfrm>
                <a:off x="4991" y="198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Line 3041"/>
              <p:cNvSpPr>
                <a:spLocks noChangeShapeType="1"/>
              </p:cNvSpPr>
              <p:nvPr/>
            </p:nvSpPr>
            <p:spPr bwMode="auto">
              <a:xfrm>
                <a:off x="4991" y="199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Line 3042"/>
              <p:cNvSpPr>
                <a:spLocks noChangeShapeType="1"/>
              </p:cNvSpPr>
              <p:nvPr/>
            </p:nvSpPr>
            <p:spPr bwMode="auto">
              <a:xfrm>
                <a:off x="4991" y="199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" name="Line 3043"/>
              <p:cNvSpPr>
                <a:spLocks noChangeShapeType="1"/>
              </p:cNvSpPr>
              <p:nvPr/>
            </p:nvSpPr>
            <p:spPr bwMode="auto">
              <a:xfrm>
                <a:off x="4991" y="199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" name="Line 3044"/>
              <p:cNvSpPr>
                <a:spLocks noChangeShapeType="1"/>
              </p:cNvSpPr>
              <p:nvPr/>
            </p:nvSpPr>
            <p:spPr bwMode="auto">
              <a:xfrm>
                <a:off x="4991" y="199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Line 3045"/>
              <p:cNvSpPr>
                <a:spLocks noChangeShapeType="1"/>
              </p:cNvSpPr>
              <p:nvPr/>
            </p:nvSpPr>
            <p:spPr bwMode="auto">
              <a:xfrm>
                <a:off x="4991" y="199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Line 3046"/>
              <p:cNvSpPr>
                <a:spLocks noChangeShapeType="1"/>
              </p:cNvSpPr>
              <p:nvPr/>
            </p:nvSpPr>
            <p:spPr bwMode="auto">
              <a:xfrm>
                <a:off x="4991" y="199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Line 3047"/>
              <p:cNvSpPr>
                <a:spLocks noChangeShapeType="1"/>
              </p:cNvSpPr>
              <p:nvPr/>
            </p:nvSpPr>
            <p:spPr bwMode="auto">
              <a:xfrm>
                <a:off x="4991" y="200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Line 3048"/>
              <p:cNvSpPr>
                <a:spLocks noChangeShapeType="1"/>
              </p:cNvSpPr>
              <p:nvPr/>
            </p:nvSpPr>
            <p:spPr bwMode="auto">
              <a:xfrm>
                <a:off x="4991" y="200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Line 3049"/>
              <p:cNvSpPr>
                <a:spLocks noChangeShapeType="1"/>
              </p:cNvSpPr>
              <p:nvPr/>
            </p:nvSpPr>
            <p:spPr bwMode="auto">
              <a:xfrm>
                <a:off x="4991" y="200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" name="Line 3050"/>
              <p:cNvSpPr>
                <a:spLocks noChangeShapeType="1"/>
              </p:cNvSpPr>
              <p:nvPr/>
            </p:nvSpPr>
            <p:spPr bwMode="auto">
              <a:xfrm>
                <a:off x="4991" y="200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" name="Line 3051"/>
              <p:cNvSpPr>
                <a:spLocks noChangeShapeType="1"/>
              </p:cNvSpPr>
              <p:nvPr/>
            </p:nvSpPr>
            <p:spPr bwMode="auto">
              <a:xfrm>
                <a:off x="4991" y="200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Line 3052"/>
              <p:cNvSpPr>
                <a:spLocks noChangeShapeType="1"/>
              </p:cNvSpPr>
              <p:nvPr/>
            </p:nvSpPr>
            <p:spPr bwMode="auto">
              <a:xfrm>
                <a:off x="4991" y="200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Line 3053"/>
              <p:cNvSpPr>
                <a:spLocks noChangeShapeType="1"/>
              </p:cNvSpPr>
              <p:nvPr/>
            </p:nvSpPr>
            <p:spPr bwMode="auto">
              <a:xfrm>
                <a:off x="4991" y="200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Line 3054"/>
              <p:cNvSpPr>
                <a:spLocks noChangeShapeType="1"/>
              </p:cNvSpPr>
              <p:nvPr/>
            </p:nvSpPr>
            <p:spPr bwMode="auto">
              <a:xfrm>
                <a:off x="4991" y="201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Line 3055"/>
              <p:cNvSpPr>
                <a:spLocks noChangeShapeType="1"/>
              </p:cNvSpPr>
              <p:nvPr/>
            </p:nvSpPr>
            <p:spPr bwMode="auto">
              <a:xfrm>
                <a:off x="4991" y="2010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Line 3056"/>
              <p:cNvSpPr>
                <a:spLocks noChangeShapeType="1"/>
              </p:cNvSpPr>
              <p:nvPr/>
            </p:nvSpPr>
            <p:spPr bwMode="auto">
              <a:xfrm>
                <a:off x="4991" y="201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Line 3057"/>
              <p:cNvSpPr>
                <a:spLocks noChangeShapeType="1"/>
              </p:cNvSpPr>
              <p:nvPr/>
            </p:nvSpPr>
            <p:spPr bwMode="auto">
              <a:xfrm>
                <a:off x="4991" y="201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Line 3058"/>
              <p:cNvSpPr>
                <a:spLocks noChangeShapeType="1"/>
              </p:cNvSpPr>
              <p:nvPr/>
            </p:nvSpPr>
            <p:spPr bwMode="auto">
              <a:xfrm>
                <a:off x="4991" y="201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" name="Line 3059"/>
              <p:cNvSpPr>
                <a:spLocks noChangeShapeType="1"/>
              </p:cNvSpPr>
              <p:nvPr/>
            </p:nvSpPr>
            <p:spPr bwMode="auto">
              <a:xfrm>
                <a:off x="4991" y="201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0" name="Line 3060"/>
              <p:cNvSpPr>
                <a:spLocks noChangeShapeType="1"/>
              </p:cNvSpPr>
              <p:nvPr/>
            </p:nvSpPr>
            <p:spPr bwMode="auto">
              <a:xfrm>
                <a:off x="4991" y="20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1" name="Line 3061"/>
              <p:cNvSpPr>
                <a:spLocks noChangeShapeType="1"/>
              </p:cNvSpPr>
              <p:nvPr/>
            </p:nvSpPr>
            <p:spPr bwMode="auto">
              <a:xfrm>
                <a:off x="4991" y="201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Line 3062"/>
              <p:cNvSpPr>
                <a:spLocks noChangeShapeType="1"/>
              </p:cNvSpPr>
              <p:nvPr/>
            </p:nvSpPr>
            <p:spPr bwMode="auto">
              <a:xfrm>
                <a:off x="4991" y="202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Line 3063"/>
              <p:cNvSpPr>
                <a:spLocks noChangeShapeType="1"/>
              </p:cNvSpPr>
              <p:nvPr/>
            </p:nvSpPr>
            <p:spPr bwMode="auto">
              <a:xfrm>
                <a:off x="4991" y="202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Line 3064"/>
              <p:cNvSpPr>
                <a:spLocks noChangeShapeType="1"/>
              </p:cNvSpPr>
              <p:nvPr/>
            </p:nvSpPr>
            <p:spPr bwMode="auto">
              <a:xfrm>
                <a:off x="4991" y="202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Line 3065"/>
              <p:cNvSpPr>
                <a:spLocks noChangeShapeType="1"/>
              </p:cNvSpPr>
              <p:nvPr/>
            </p:nvSpPr>
            <p:spPr bwMode="auto">
              <a:xfrm>
                <a:off x="4991" y="202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Line 3066"/>
              <p:cNvSpPr>
                <a:spLocks noChangeShapeType="1"/>
              </p:cNvSpPr>
              <p:nvPr/>
            </p:nvSpPr>
            <p:spPr bwMode="auto">
              <a:xfrm>
                <a:off x="4991" y="202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Line 3067"/>
              <p:cNvSpPr>
                <a:spLocks noChangeShapeType="1"/>
              </p:cNvSpPr>
              <p:nvPr/>
            </p:nvSpPr>
            <p:spPr bwMode="auto">
              <a:xfrm>
                <a:off x="4991" y="2025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Line 3068"/>
              <p:cNvSpPr>
                <a:spLocks noChangeShapeType="1"/>
              </p:cNvSpPr>
              <p:nvPr/>
            </p:nvSpPr>
            <p:spPr bwMode="auto">
              <a:xfrm>
                <a:off x="4991" y="202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" name="Line 3069"/>
              <p:cNvSpPr>
                <a:spLocks noChangeShapeType="1"/>
              </p:cNvSpPr>
              <p:nvPr/>
            </p:nvSpPr>
            <p:spPr bwMode="auto">
              <a:xfrm>
                <a:off x="4991" y="2028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" name="Line 3070"/>
              <p:cNvSpPr>
                <a:spLocks noChangeShapeType="1"/>
              </p:cNvSpPr>
              <p:nvPr/>
            </p:nvSpPr>
            <p:spPr bwMode="auto">
              <a:xfrm>
                <a:off x="4991" y="2030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" name="Line 3071"/>
              <p:cNvSpPr>
                <a:spLocks noChangeShapeType="1"/>
              </p:cNvSpPr>
              <p:nvPr/>
            </p:nvSpPr>
            <p:spPr bwMode="auto">
              <a:xfrm>
                <a:off x="4991" y="2030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" name="Line 3072"/>
              <p:cNvSpPr>
                <a:spLocks noChangeShapeType="1"/>
              </p:cNvSpPr>
              <p:nvPr/>
            </p:nvSpPr>
            <p:spPr bwMode="auto">
              <a:xfrm>
                <a:off x="4991" y="2033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" name="Line 3073"/>
              <p:cNvSpPr>
                <a:spLocks noChangeShapeType="1"/>
              </p:cNvSpPr>
              <p:nvPr/>
            </p:nvSpPr>
            <p:spPr bwMode="auto">
              <a:xfrm>
                <a:off x="4991" y="2033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4" name="Line 3074"/>
              <p:cNvSpPr>
                <a:spLocks noChangeShapeType="1"/>
              </p:cNvSpPr>
              <p:nvPr/>
            </p:nvSpPr>
            <p:spPr bwMode="auto">
              <a:xfrm>
                <a:off x="4991" y="203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5" name="Freeform 3075"/>
              <p:cNvSpPr>
                <a:spLocks/>
              </p:cNvSpPr>
              <p:nvPr/>
            </p:nvSpPr>
            <p:spPr bwMode="auto">
              <a:xfrm>
                <a:off x="4991" y="2035"/>
                <a:ext cx="1" cy="3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3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Line 3076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Line 3077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Line 3078"/>
              <p:cNvSpPr>
                <a:spLocks noChangeShapeType="1"/>
              </p:cNvSpPr>
              <p:nvPr/>
            </p:nvSpPr>
            <p:spPr bwMode="auto">
              <a:xfrm>
                <a:off x="4994" y="209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Line 3079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Line 3080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" name="Line 3081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" name="Line 3082"/>
              <p:cNvSpPr>
                <a:spLocks noChangeShapeType="1"/>
              </p:cNvSpPr>
              <p:nvPr/>
            </p:nvSpPr>
            <p:spPr bwMode="auto">
              <a:xfrm>
                <a:off x="4994" y="209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" name="Line 3083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Line 3084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Line 3085"/>
              <p:cNvSpPr>
                <a:spLocks noChangeShapeType="1"/>
              </p:cNvSpPr>
              <p:nvPr/>
            </p:nvSpPr>
            <p:spPr bwMode="auto">
              <a:xfrm>
                <a:off x="4994" y="210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Line 3086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Line 3087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Line 3088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" name="Line 3089"/>
              <p:cNvSpPr>
                <a:spLocks noChangeShapeType="1"/>
              </p:cNvSpPr>
              <p:nvPr/>
            </p:nvSpPr>
            <p:spPr bwMode="auto">
              <a:xfrm>
                <a:off x="4994" y="2104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Line 3090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Line 3091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Line 3092"/>
              <p:cNvSpPr>
                <a:spLocks noChangeShapeType="1"/>
              </p:cNvSpPr>
              <p:nvPr/>
            </p:nvSpPr>
            <p:spPr bwMode="auto">
              <a:xfrm>
                <a:off x="4994" y="2106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" name="Line 3093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" name="Line 3094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" name="Line 3095"/>
              <p:cNvSpPr>
                <a:spLocks noChangeShapeType="1"/>
              </p:cNvSpPr>
              <p:nvPr/>
            </p:nvSpPr>
            <p:spPr bwMode="auto">
              <a:xfrm>
                <a:off x="4994" y="2109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" name="Line 3096"/>
              <p:cNvSpPr>
                <a:spLocks noChangeShapeType="1"/>
              </p:cNvSpPr>
              <p:nvPr/>
            </p:nvSpPr>
            <p:spPr bwMode="auto">
              <a:xfrm>
                <a:off x="4994" y="2111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" name="Line 3097"/>
              <p:cNvSpPr>
                <a:spLocks noChangeShapeType="1"/>
              </p:cNvSpPr>
              <p:nvPr/>
            </p:nvSpPr>
            <p:spPr bwMode="auto">
              <a:xfrm>
                <a:off x="4994" y="2111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Line 3098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Line 3099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Line 3100"/>
              <p:cNvSpPr>
                <a:spLocks noChangeShapeType="1"/>
              </p:cNvSpPr>
              <p:nvPr/>
            </p:nvSpPr>
            <p:spPr bwMode="auto">
              <a:xfrm>
                <a:off x="4994" y="211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Line 3101"/>
              <p:cNvSpPr>
                <a:spLocks noChangeShapeType="1"/>
              </p:cNvSpPr>
              <p:nvPr/>
            </p:nvSpPr>
            <p:spPr bwMode="auto">
              <a:xfrm>
                <a:off x="4994" y="211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Line 3102"/>
              <p:cNvSpPr>
                <a:spLocks noChangeShapeType="1"/>
              </p:cNvSpPr>
              <p:nvPr/>
            </p:nvSpPr>
            <p:spPr bwMode="auto">
              <a:xfrm>
                <a:off x="4994" y="211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Line 3103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Line 3104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Line 3105"/>
              <p:cNvSpPr>
                <a:spLocks noChangeShapeType="1"/>
              </p:cNvSpPr>
              <p:nvPr/>
            </p:nvSpPr>
            <p:spPr bwMode="auto">
              <a:xfrm>
                <a:off x="4994" y="211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Line 3106"/>
              <p:cNvSpPr>
                <a:spLocks noChangeShapeType="1"/>
              </p:cNvSpPr>
              <p:nvPr/>
            </p:nvSpPr>
            <p:spPr bwMode="auto">
              <a:xfrm>
                <a:off x="4994" y="2122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Line 3107"/>
              <p:cNvSpPr>
                <a:spLocks noChangeShapeType="1"/>
              </p:cNvSpPr>
              <p:nvPr/>
            </p:nvSpPr>
            <p:spPr bwMode="auto">
              <a:xfrm>
                <a:off x="4994" y="212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Line 3108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Line 3109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Line 3110"/>
              <p:cNvSpPr>
                <a:spLocks noChangeShapeType="1"/>
              </p:cNvSpPr>
              <p:nvPr/>
            </p:nvSpPr>
            <p:spPr bwMode="auto">
              <a:xfrm>
                <a:off x="4994" y="212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Line 3111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Line 3112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Line 3113"/>
              <p:cNvSpPr>
                <a:spLocks noChangeShapeType="1"/>
              </p:cNvSpPr>
              <p:nvPr/>
            </p:nvSpPr>
            <p:spPr bwMode="auto">
              <a:xfrm>
                <a:off x="4994" y="212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Line 3114"/>
              <p:cNvSpPr>
                <a:spLocks noChangeShapeType="1"/>
              </p:cNvSpPr>
              <p:nvPr/>
            </p:nvSpPr>
            <p:spPr bwMode="auto">
              <a:xfrm>
                <a:off x="4994" y="2129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Line 3115"/>
              <p:cNvSpPr>
                <a:spLocks noChangeShapeType="1"/>
              </p:cNvSpPr>
              <p:nvPr/>
            </p:nvSpPr>
            <p:spPr bwMode="auto">
              <a:xfrm>
                <a:off x="4994" y="212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Line 3116"/>
              <p:cNvSpPr>
                <a:spLocks noChangeShapeType="1"/>
              </p:cNvSpPr>
              <p:nvPr/>
            </p:nvSpPr>
            <p:spPr bwMode="auto">
              <a:xfrm>
                <a:off x="4994" y="2132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" name="Line 3117"/>
              <p:cNvSpPr>
                <a:spLocks noChangeShapeType="1"/>
              </p:cNvSpPr>
              <p:nvPr/>
            </p:nvSpPr>
            <p:spPr bwMode="auto">
              <a:xfrm>
                <a:off x="4994" y="2134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" name="Line 3118"/>
              <p:cNvSpPr>
                <a:spLocks noChangeShapeType="1"/>
              </p:cNvSpPr>
              <p:nvPr/>
            </p:nvSpPr>
            <p:spPr bwMode="auto">
              <a:xfrm>
                <a:off x="4994" y="2137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" name="Line 3119"/>
              <p:cNvSpPr>
                <a:spLocks noChangeShapeType="1"/>
              </p:cNvSpPr>
              <p:nvPr/>
            </p:nvSpPr>
            <p:spPr bwMode="auto">
              <a:xfrm>
                <a:off x="4994" y="2139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Line 3120"/>
              <p:cNvSpPr>
                <a:spLocks noChangeShapeType="1"/>
              </p:cNvSpPr>
              <p:nvPr/>
            </p:nvSpPr>
            <p:spPr bwMode="auto">
              <a:xfrm>
                <a:off x="4994" y="2142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Line 3121"/>
              <p:cNvSpPr>
                <a:spLocks noChangeShapeType="1"/>
              </p:cNvSpPr>
              <p:nvPr/>
            </p:nvSpPr>
            <p:spPr bwMode="auto">
              <a:xfrm>
                <a:off x="4994" y="2145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" name="Line 3122"/>
              <p:cNvSpPr>
                <a:spLocks noChangeShapeType="1"/>
              </p:cNvSpPr>
              <p:nvPr/>
            </p:nvSpPr>
            <p:spPr bwMode="auto">
              <a:xfrm>
                <a:off x="4994" y="2145"/>
                <a:ext cx="1" cy="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" name="Line 3123"/>
              <p:cNvSpPr>
                <a:spLocks noChangeShapeType="1"/>
              </p:cNvSpPr>
              <p:nvPr/>
            </p:nvSpPr>
            <p:spPr bwMode="auto">
              <a:xfrm>
                <a:off x="4994" y="2147"/>
                <a:ext cx="1" cy="3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" name="Freeform 3124"/>
              <p:cNvSpPr>
                <a:spLocks/>
              </p:cNvSpPr>
              <p:nvPr/>
            </p:nvSpPr>
            <p:spPr bwMode="auto">
              <a:xfrm>
                <a:off x="4994" y="2150"/>
                <a:ext cx="1" cy="5"/>
              </a:xfrm>
              <a:custGeom>
                <a:avLst/>
                <a:gdLst>
                  <a:gd name="T0" fmla="*/ 0 h 5"/>
                  <a:gd name="T1" fmla="*/ 2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2"/>
                    </a:lnTo>
                    <a:lnTo>
                      <a:pt x="0" y="5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5" name="Line 3125"/>
              <p:cNvSpPr>
                <a:spLocks noChangeShapeType="1"/>
              </p:cNvSpPr>
              <p:nvPr/>
            </p:nvSpPr>
            <p:spPr bwMode="auto">
              <a:xfrm>
                <a:off x="4996" y="2208"/>
                <a:ext cx="1" cy="1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" name="Freeform 3126"/>
              <p:cNvSpPr>
                <a:spLocks/>
              </p:cNvSpPr>
              <p:nvPr/>
            </p:nvSpPr>
            <p:spPr bwMode="auto">
              <a:xfrm>
                <a:off x="1150" y="1590"/>
                <a:ext cx="1625" cy="1401"/>
              </a:xfrm>
              <a:custGeom>
                <a:avLst/>
                <a:gdLst>
                  <a:gd name="T0" fmla="*/ 5 w 1625"/>
                  <a:gd name="T1" fmla="*/ 910 h 1401"/>
                  <a:gd name="T2" fmla="*/ 8 w 1625"/>
                  <a:gd name="T3" fmla="*/ 870 h 1401"/>
                  <a:gd name="T4" fmla="*/ 10 w 1625"/>
                  <a:gd name="T5" fmla="*/ 824 h 1401"/>
                  <a:gd name="T6" fmla="*/ 15 w 1625"/>
                  <a:gd name="T7" fmla="*/ 783 h 1401"/>
                  <a:gd name="T8" fmla="*/ 20 w 1625"/>
                  <a:gd name="T9" fmla="*/ 732 h 1401"/>
                  <a:gd name="T10" fmla="*/ 26 w 1625"/>
                  <a:gd name="T11" fmla="*/ 687 h 1401"/>
                  <a:gd name="T12" fmla="*/ 31 w 1625"/>
                  <a:gd name="T13" fmla="*/ 641 h 1401"/>
                  <a:gd name="T14" fmla="*/ 38 w 1625"/>
                  <a:gd name="T15" fmla="*/ 593 h 1401"/>
                  <a:gd name="T16" fmla="*/ 43 w 1625"/>
                  <a:gd name="T17" fmla="*/ 547 h 1401"/>
                  <a:gd name="T18" fmla="*/ 51 w 1625"/>
                  <a:gd name="T19" fmla="*/ 499 h 1401"/>
                  <a:gd name="T20" fmla="*/ 61 w 1625"/>
                  <a:gd name="T21" fmla="*/ 453 h 1401"/>
                  <a:gd name="T22" fmla="*/ 69 w 1625"/>
                  <a:gd name="T23" fmla="*/ 407 h 1401"/>
                  <a:gd name="T24" fmla="*/ 79 w 1625"/>
                  <a:gd name="T25" fmla="*/ 361 h 1401"/>
                  <a:gd name="T26" fmla="*/ 92 w 1625"/>
                  <a:gd name="T27" fmla="*/ 318 h 1401"/>
                  <a:gd name="T28" fmla="*/ 102 w 1625"/>
                  <a:gd name="T29" fmla="*/ 275 h 1401"/>
                  <a:gd name="T30" fmla="*/ 117 w 1625"/>
                  <a:gd name="T31" fmla="*/ 234 h 1401"/>
                  <a:gd name="T32" fmla="*/ 130 w 1625"/>
                  <a:gd name="T33" fmla="*/ 196 h 1401"/>
                  <a:gd name="T34" fmla="*/ 145 w 1625"/>
                  <a:gd name="T35" fmla="*/ 161 h 1401"/>
                  <a:gd name="T36" fmla="*/ 160 w 1625"/>
                  <a:gd name="T37" fmla="*/ 130 h 1401"/>
                  <a:gd name="T38" fmla="*/ 178 w 1625"/>
                  <a:gd name="T39" fmla="*/ 102 h 1401"/>
                  <a:gd name="T40" fmla="*/ 196 w 1625"/>
                  <a:gd name="T41" fmla="*/ 77 h 1401"/>
                  <a:gd name="T42" fmla="*/ 214 w 1625"/>
                  <a:gd name="T43" fmla="*/ 56 h 1401"/>
                  <a:gd name="T44" fmla="*/ 234 w 1625"/>
                  <a:gd name="T45" fmla="*/ 41 h 1401"/>
                  <a:gd name="T46" fmla="*/ 252 w 1625"/>
                  <a:gd name="T47" fmla="*/ 26 h 1401"/>
                  <a:gd name="T48" fmla="*/ 272 w 1625"/>
                  <a:gd name="T49" fmla="*/ 16 h 1401"/>
                  <a:gd name="T50" fmla="*/ 295 w 1625"/>
                  <a:gd name="T51" fmla="*/ 8 h 1401"/>
                  <a:gd name="T52" fmla="*/ 315 w 1625"/>
                  <a:gd name="T53" fmla="*/ 3 h 1401"/>
                  <a:gd name="T54" fmla="*/ 338 w 1625"/>
                  <a:gd name="T55" fmla="*/ 0 h 1401"/>
                  <a:gd name="T56" fmla="*/ 361 w 1625"/>
                  <a:gd name="T57" fmla="*/ 0 h 1401"/>
                  <a:gd name="T58" fmla="*/ 384 w 1625"/>
                  <a:gd name="T59" fmla="*/ 0 h 1401"/>
                  <a:gd name="T60" fmla="*/ 409 w 1625"/>
                  <a:gd name="T61" fmla="*/ 6 h 1401"/>
                  <a:gd name="T62" fmla="*/ 432 w 1625"/>
                  <a:gd name="T63" fmla="*/ 8 h 1401"/>
                  <a:gd name="T64" fmla="*/ 460 w 1625"/>
                  <a:gd name="T65" fmla="*/ 16 h 1401"/>
                  <a:gd name="T66" fmla="*/ 488 w 1625"/>
                  <a:gd name="T67" fmla="*/ 21 h 1401"/>
                  <a:gd name="T68" fmla="*/ 516 w 1625"/>
                  <a:gd name="T69" fmla="*/ 28 h 1401"/>
                  <a:gd name="T70" fmla="*/ 547 w 1625"/>
                  <a:gd name="T71" fmla="*/ 33 h 1401"/>
                  <a:gd name="T72" fmla="*/ 580 w 1625"/>
                  <a:gd name="T73" fmla="*/ 41 h 1401"/>
                  <a:gd name="T74" fmla="*/ 613 w 1625"/>
                  <a:gd name="T75" fmla="*/ 46 h 1401"/>
                  <a:gd name="T76" fmla="*/ 648 w 1625"/>
                  <a:gd name="T77" fmla="*/ 51 h 1401"/>
                  <a:gd name="T78" fmla="*/ 684 w 1625"/>
                  <a:gd name="T79" fmla="*/ 54 h 1401"/>
                  <a:gd name="T80" fmla="*/ 722 w 1625"/>
                  <a:gd name="T81" fmla="*/ 54 h 1401"/>
                  <a:gd name="T82" fmla="*/ 763 w 1625"/>
                  <a:gd name="T83" fmla="*/ 54 h 1401"/>
                  <a:gd name="T84" fmla="*/ 801 w 1625"/>
                  <a:gd name="T85" fmla="*/ 54 h 1401"/>
                  <a:gd name="T86" fmla="*/ 842 w 1625"/>
                  <a:gd name="T87" fmla="*/ 51 h 1401"/>
                  <a:gd name="T88" fmla="*/ 882 w 1625"/>
                  <a:gd name="T89" fmla="*/ 51 h 1401"/>
                  <a:gd name="T90" fmla="*/ 923 w 1625"/>
                  <a:gd name="T91" fmla="*/ 49 h 1401"/>
                  <a:gd name="T92" fmla="*/ 964 w 1625"/>
                  <a:gd name="T93" fmla="*/ 49 h 1401"/>
                  <a:gd name="T94" fmla="*/ 1004 w 1625"/>
                  <a:gd name="T95" fmla="*/ 51 h 1401"/>
                  <a:gd name="T96" fmla="*/ 1047 w 1625"/>
                  <a:gd name="T97" fmla="*/ 51 h 1401"/>
                  <a:gd name="T98" fmla="*/ 1091 w 1625"/>
                  <a:gd name="T99" fmla="*/ 51 h 1401"/>
                  <a:gd name="T100" fmla="*/ 1134 w 1625"/>
                  <a:gd name="T101" fmla="*/ 54 h 1401"/>
                  <a:gd name="T102" fmla="*/ 1175 w 1625"/>
                  <a:gd name="T103" fmla="*/ 59 h 1401"/>
                  <a:gd name="T104" fmla="*/ 1215 w 1625"/>
                  <a:gd name="T105" fmla="*/ 67 h 1401"/>
                  <a:gd name="T106" fmla="*/ 1258 w 1625"/>
                  <a:gd name="T107" fmla="*/ 72 h 1401"/>
                  <a:gd name="T108" fmla="*/ 1299 w 1625"/>
                  <a:gd name="T109" fmla="*/ 79 h 1401"/>
                  <a:gd name="T110" fmla="*/ 1342 w 1625"/>
                  <a:gd name="T111" fmla="*/ 89 h 1401"/>
                  <a:gd name="T112" fmla="*/ 1383 w 1625"/>
                  <a:gd name="T113" fmla="*/ 97 h 1401"/>
                  <a:gd name="T114" fmla="*/ 1426 w 1625"/>
                  <a:gd name="T115" fmla="*/ 107 h 1401"/>
                  <a:gd name="T116" fmla="*/ 1469 w 1625"/>
                  <a:gd name="T117" fmla="*/ 117 h 1401"/>
                  <a:gd name="T118" fmla="*/ 1513 w 1625"/>
                  <a:gd name="T119" fmla="*/ 130 h 1401"/>
                  <a:gd name="T120" fmla="*/ 1556 w 1625"/>
                  <a:gd name="T121" fmla="*/ 140 h 1401"/>
                  <a:gd name="T122" fmla="*/ 1599 w 1625"/>
                  <a:gd name="T123" fmla="*/ 153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25" h="1401">
                    <a:moveTo>
                      <a:pt x="0" y="1401"/>
                    </a:moveTo>
                    <a:lnTo>
                      <a:pt x="3" y="951"/>
                    </a:lnTo>
                    <a:lnTo>
                      <a:pt x="3" y="946"/>
                    </a:lnTo>
                    <a:lnTo>
                      <a:pt x="3" y="941"/>
                    </a:lnTo>
                    <a:lnTo>
                      <a:pt x="3" y="936"/>
                    </a:lnTo>
                    <a:lnTo>
                      <a:pt x="3" y="931"/>
                    </a:lnTo>
                    <a:lnTo>
                      <a:pt x="3" y="928"/>
                    </a:lnTo>
                    <a:lnTo>
                      <a:pt x="3" y="928"/>
                    </a:lnTo>
                    <a:lnTo>
                      <a:pt x="3" y="928"/>
                    </a:lnTo>
                    <a:lnTo>
                      <a:pt x="3" y="926"/>
                    </a:lnTo>
                    <a:lnTo>
                      <a:pt x="3" y="921"/>
                    </a:lnTo>
                    <a:lnTo>
                      <a:pt x="5" y="910"/>
                    </a:lnTo>
                    <a:lnTo>
                      <a:pt x="5" y="905"/>
                    </a:lnTo>
                    <a:lnTo>
                      <a:pt x="5" y="900"/>
                    </a:lnTo>
                    <a:lnTo>
                      <a:pt x="5" y="898"/>
                    </a:lnTo>
                    <a:lnTo>
                      <a:pt x="5" y="900"/>
                    </a:lnTo>
                    <a:lnTo>
                      <a:pt x="5" y="898"/>
                    </a:lnTo>
                    <a:lnTo>
                      <a:pt x="5" y="895"/>
                    </a:lnTo>
                    <a:lnTo>
                      <a:pt x="5" y="890"/>
                    </a:lnTo>
                    <a:lnTo>
                      <a:pt x="5" y="882"/>
                    </a:lnTo>
                    <a:lnTo>
                      <a:pt x="8" y="880"/>
                    </a:lnTo>
                    <a:lnTo>
                      <a:pt x="8" y="875"/>
                    </a:lnTo>
                    <a:lnTo>
                      <a:pt x="8" y="872"/>
                    </a:lnTo>
                    <a:lnTo>
                      <a:pt x="8" y="870"/>
                    </a:lnTo>
                    <a:lnTo>
                      <a:pt x="8" y="867"/>
                    </a:lnTo>
                    <a:lnTo>
                      <a:pt x="8" y="862"/>
                    </a:lnTo>
                    <a:lnTo>
                      <a:pt x="8" y="857"/>
                    </a:lnTo>
                    <a:lnTo>
                      <a:pt x="8" y="852"/>
                    </a:lnTo>
                    <a:lnTo>
                      <a:pt x="8" y="849"/>
                    </a:lnTo>
                    <a:lnTo>
                      <a:pt x="10" y="847"/>
                    </a:lnTo>
                    <a:lnTo>
                      <a:pt x="10" y="844"/>
                    </a:lnTo>
                    <a:lnTo>
                      <a:pt x="10" y="839"/>
                    </a:lnTo>
                    <a:lnTo>
                      <a:pt x="10" y="837"/>
                    </a:lnTo>
                    <a:lnTo>
                      <a:pt x="10" y="832"/>
                    </a:lnTo>
                    <a:lnTo>
                      <a:pt x="10" y="829"/>
                    </a:lnTo>
                    <a:lnTo>
                      <a:pt x="10" y="824"/>
                    </a:lnTo>
                    <a:lnTo>
                      <a:pt x="13" y="819"/>
                    </a:lnTo>
                    <a:lnTo>
                      <a:pt x="13" y="814"/>
                    </a:lnTo>
                    <a:lnTo>
                      <a:pt x="13" y="811"/>
                    </a:lnTo>
                    <a:lnTo>
                      <a:pt x="13" y="809"/>
                    </a:lnTo>
                    <a:lnTo>
                      <a:pt x="13" y="811"/>
                    </a:lnTo>
                    <a:lnTo>
                      <a:pt x="13" y="814"/>
                    </a:lnTo>
                    <a:lnTo>
                      <a:pt x="13" y="809"/>
                    </a:lnTo>
                    <a:lnTo>
                      <a:pt x="13" y="793"/>
                    </a:lnTo>
                    <a:lnTo>
                      <a:pt x="15" y="776"/>
                    </a:lnTo>
                    <a:lnTo>
                      <a:pt x="15" y="768"/>
                    </a:lnTo>
                    <a:lnTo>
                      <a:pt x="15" y="773"/>
                    </a:lnTo>
                    <a:lnTo>
                      <a:pt x="15" y="783"/>
                    </a:lnTo>
                    <a:lnTo>
                      <a:pt x="15" y="786"/>
                    </a:lnTo>
                    <a:lnTo>
                      <a:pt x="15" y="781"/>
                    </a:lnTo>
                    <a:lnTo>
                      <a:pt x="18" y="773"/>
                    </a:lnTo>
                    <a:lnTo>
                      <a:pt x="18" y="765"/>
                    </a:lnTo>
                    <a:lnTo>
                      <a:pt x="18" y="758"/>
                    </a:lnTo>
                    <a:lnTo>
                      <a:pt x="18" y="753"/>
                    </a:lnTo>
                    <a:lnTo>
                      <a:pt x="18" y="750"/>
                    </a:lnTo>
                    <a:lnTo>
                      <a:pt x="18" y="748"/>
                    </a:lnTo>
                    <a:lnTo>
                      <a:pt x="18" y="743"/>
                    </a:lnTo>
                    <a:lnTo>
                      <a:pt x="20" y="740"/>
                    </a:lnTo>
                    <a:lnTo>
                      <a:pt x="20" y="738"/>
                    </a:lnTo>
                    <a:lnTo>
                      <a:pt x="20" y="732"/>
                    </a:lnTo>
                    <a:lnTo>
                      <a:pt x="20" y="730"/>
                    </a:lnTo>
                    <a:lnTo>
                      <a:pt x="20" y="725"/>
                    </a:lnTo>
                    <a:lnTo>
                      <a:pt x="20" y="722"/>
                    </a:lnTo>
                    <a:lnTo>
                      <a:pt x="23" y="717"/>
                    </a:lnTo>
                    <a:lnTo>
                      <a:pt x="23" y="715"/>
                    </a:lnTo>
                    <a:lnTo>
                      <a:pt x="23" y="710"/>
                    </a:lnTo>
                    <a:lnTo>
                      <a:pt x="23" y="707"/>
                    </a:lnTo>
                    <a:lnTo>
                      <a:pt x="23" y="702"/>
                    </a:lnTo>
                    <a:lnTo>
                      <a:pt x="23" y="699"/>
                    </a:lnTo>
                    <a:lnTo>
                      <a:pt x="26" y="694"/>
                    </a:lnTo>
                    <a:lnTo>
                      <a:pt x="26" y="692"/>
                    </a:lnTo>
                    <a:lnTo>
                      <a:pt x="26" y="687"/>
                    </a:lnTo>
                    <a:lnTo>
                      <a:pt x="26" y="684"/>
                    </a:lnTo>
                    <a:lnTo>
                      <a:pt x="26" y="679"/>
                    </a:lnTo>
                    <a:lnTo>
                      <a:pt x="26" y="674"/>
                    </a:lnTo>
                    <a:lnTo>
                      <a:pt x="28" y="671"/>
                    </a:lnTo>
                    <a:lnTo>
                      <a:pt x="28" y="666"/>
                    </a:lnTo>
                    <a:lnTo>
                      <a:pt x="28" y="664"/>
                    </a:lnTo>
                    <a:lnTo>
                      <a:pt x="28" y="659"/>
                    </a:lnTo>
                    <a:lnTo>
                      <a:pt x="28" y="656"/>
                    </a:lnTo>
                    <a:lnTo>
                      <a:pt x="31" y="651"/>
                    </a:lnTo>
                    <a:lnTo>
                      <a:pt x="31" y="649"/>
                    </a:lnTo>
                    <a:lnTo>
                      <a:pt x="31" y="643"/>
                    </a:lnTo>
                    <a:lnTo>
                      <a:pt x="31" y="641"/>
                    </a:lnTo>
                    <a:lnTo>
                      <a:pt x="31" y="636"/>
                    </a:lnTo>
                    <a:lnTo>
                      <a:pt x="33" y="633"/>
                    </a:lnTo>
                    <a:lnTo>
                      <a:pt x="33" y="628"/>
                    </a:lnTo>
                    <a:lnTo>
                      <a:pt x="33" y="626"/>
                    </a:lnTo>
                    <a:lnTo>
                      <a:pt x="33" y="621"/>
                    </a:lnTo>
                    <a:lnTo>
                      <a:pt x="33" y="618"/>
                    </a:lnTo>
                    <a:lnTo>
                      <a:pt x="36" y="613"/>
                    </a:lnTo>
                    <a:lnTo>
                      <a:pt x="36" y="610"/>
                    </a:lnTo>
                    <a:lnTo>
                      <a:pt x="36" y="605"/>
                    </a:lnTo>
                    <a:lnTo>
                      <a:pt x="36" y="600"/>
                    </a:lnTo>
                    <a:lnTo>
                      <a:pt x="36" y="598"/>
                    </a:lnTo>
                    <a:lnTo>
                      <a:pt x="38" y="593"/>
                    </a:lnTo>
                    <a:lnTo>
                      <a:pt x="38" y="590"/>
                    </a:lnTo>
                    <a:lnTo>
                      <a:pt x="38" y="585"/>
                    </a:lnTo>
                    <a:lnTo>
                      <a:pt x="38" y="582"/>
                    </a:lnTo>
                    <a:lnTo>
                      <a:pt x="41" y="577"/>
                    </a:lnTo>
                    <a:lnTo>
                      <a:pt x="41" y="575"/>
                    </a:lnTo>
                    <a:lnTo>
                      <a:pt x="41" y="570"/>
                    </a:lnTo>
                    <a:lnTo>
                      <a:pt x="41" y="565"/>
                    </a:lnTo>
                    <a:lnTo>
                      <a:pt x="41" y="562"/>
                    </a:lnTo>
                    <a:lnTo>
                      <a:pt x="43" y="557"/>
                    </a:lnTo>
                    <a:lnTo>
                      <a:pt x="43" y="555"/>
                    </a:lnTo>
                    <a:lnTo>
                      <a:pt x="43" y="549"/>
                    </a:lnTo>
                    <a:lnTo>
                      <a:pt x="43" y="547"/>
                    </a:lnTo>
                    <a:lnTo>
                      <a:pt x="46" y="542"/>
                    </a:lnTo>
                    <a:lnTo>
                      <a:pt x="46" y="539"/>
                    </a:lnTo>
                    <a:lnTo>
                      <a:pt x="46" y="534"/>
                    </a:lnTo>
                    <a:lnTo>
                      <a:pt x="46" y="532"/>
                    </a:lnTo>
                    <a:lnTo>
                      <a:pt x="48" y="527"/>
                    </a:lnTo>
                    <a:lnTo>
                      <a:pt x="48" y="524"/>
                    </a:lnTo>
                    <a:lnTo>
                      <a:pt x="48" y="519"/>
                    </a:lnTo>
                    <a:lnTo>
                      <a:pt x="48" y="516"/>
                    </a:lnTo>
                    <a:lnTo>
                      <a:pt x="51" y="511"/>
                    </a:lnTo>
                    <a:lnTo>
                      <a:pt x="51" y="506"/>
                    </a:lnTo>
                    <a:lnTo>
                      <a:pt x="51" y="504"/>
                    </a:lnTo>
                    <a:lnTo>
                      <a:pt x="51" y="499"/>
                    </a:lnTo>
                    <a:lnTo>
                      <a:pt x="54" y="496"/>
                    </a:lnTo>
                    <a:lnTo>
                      <a:pt x="54" y="491"/>
                    </a:lnTo>
                    <a:lnTo>
                      <a:pt x="54" y="488"/>
                    </a:lnTo>
                    <a:lnTo>
                      <a:pt x="54" y="483"/>
                    </a:lnTo>
                    <a:lnTo>
                      <a:pt x="56" y="481"/>
                    </a:lnTo>
                    <a:lnTo>
                      <a:pt x="56" y="476"/>
                    </a:lnTo>
                    <a:lnTo>
                      <a:pt x="56" y="473"/>
                    </a:lnTo>
                    <a:lnTo>
                      <a:pt x="56" y="468"/>
                    </a:lnTo>
                    <a:lnTo>
                      <a:pt x="59" y="466"/>
                    </a:lnTo>
                    <a:lnTo>
                      <a:pt x="59" y="460"/>
                    </a:lnTo>
                    <a:lnTo>
                      <a:pt x="59" y="458"/>
                    </a:lnTo>
                    <a:lnTo>
                      <a:pt x="61" y="453"/>
                    </a:lnTo>
                    <a:lnTo>
                      <a:pt x="61" y="448"/>
                    </a:lnTo>
                    <a:lnTo>
                      <a:pt x="61" y="445"/>
                    </a:lnTo>
                    <a:lnTo>
                      <a:pt x="64" y="443"/>
                    </a:lnTo>
                    <a:lnTo>
                      <a:pt x="64" y="438"/>
                    </a:lnTo>
                    <a:lnTo>
                      <a:pt x="64" y="433"/>
                    </a:lnTo>
                    <a:lnTo>
                      <a:pt x="64" y="430"/>
                    </a:lnTo>
                    <a:lnTo>
                      <a:pt x="66" y="425"/>
                    </a:lnTo>
                    <a:lnTo>
                      <a:pt x="66" y="422"/>
                    </a:lnTo>
                    <a:lnTo>
                      <a:pt x="66" y="417"/>
                    </a:lnTo>
                    <a:lnTo>
                      <a:pt x="69" y="415"/>
                    </a:lnTo>
                    <a:lnTo>
                      <a:pt x="69" y="410"/>
                    </a:lnTo>
                    <a:lnTo>
                      <a:pt x="69" y="407"/>
                    </a:lnTo>
                    <a:lnTo>
                      <a:pt x="71" y="402"/>
                    </a:lnTo>
                    <a:lnTo>
                      <a:pt x="71" y="399"/>
                    </a:lnTo>
                    <a:lnTo>
                      <a:pt x="71" y="394"/>
                    </a:lnTo>
                    <a:lnTo>
                      <a:pt x="74" y="392"/>
                    </a:lnTo>
                    <a:lnTo>
                      <a:pt x="74" y="387"/>
                    </a:lnTo>
                    <a:lnTo>
                      <a:pt x="74" y="384"/>
                    </a:lnTo>
                    <a:lnTo>
                      <a:pt x="76" y="379"/>
                    </a:lnTo>
                    <a:lnTo>
                      <a:pt x="76" y="377"/>
                    </a:lnTo>
                    <a:lnTo>
                      <a:pt x="76" y="372"/>
                    </a:lnTo>
                    <a:lnTo>
                      <a:pt x="79" y="369"/>
                    </a:lnTo>
                    <a:lnTo>
                      <a:pt x="79" y="364"/>
                    </a:lnTo>
                    <a:lnTo>
                      <a:pt x="79" y="361"/>
                    </a:lnTo>
                    <a:lnTo>
                      <a:pt x="81" y="359"/>
                    </a:lnTo>
                    <a:lnTo>
                      <a:pt x="81" y="354"/>
                    </a:lnTo>
                    <a:lnTo>
                      <a:pt x="81" y="351"/>
                    </a:lnTo>
                    <a:lnTo>
                      <a:pt x="84" y="346"/>
                    </a:lnTo>
                    <a:lnTo>
                      <a:pt x="84" y="344"/>
                    </a:lnTo>
                    <a:lnTo>
                      <a:pt x="84" y="338"/>
                    </a:lnTo>
                    <a:lnTo>
                      <a:pt x="87" y="336"/>
                    </a:lnTo>
                    <a:lnTo>
                      <a:pt x="87" y="331"/>
                    </a:lnTo>
                    <a:lnTo>
                      <a:pt x="89" y="328"/>
                    </a:lnTo>
                    <a:lnTo>
                      <a:pt x="89" y="323"/>
                    </a:lnTo>
                    <a:lnTo>
                      <a:pt x="89" y="321"/>
                    </a:lnTo>
                    <a:lnTo>
                      <a:pt x="92" y="318"/>
                    </a:lnTo>
                    <a:lnTo>
                      <a:pt x="92" y="313"/>
                    </a:lnTo>
                    <a:lnTo>
                      <a:pt x="92" y="311"/>
                    </a:lnTo>
                    <a:lnTo>
                      <a:pt x="94" y="305"/>
                    </a:lnTo>
                    <a:lnTo>
                      <a:pt x="94" y="303"/>
                    </a:lnTo>
                    <a:lnTo>
                      <a:pt x="97" y="298"/>
                    </a:lnTo>
                    <a:lnTo>
                      <a:pt x="97" y="295"/>
                    </a:lnTo>
                    <a:lnTo>
                      <a:pt x="97" y="293"/>
                    </a:lnTo>
                    <a:lnTo>
                      <a:pt x="99" y="288"/>
                    </a:lnTo>
                    <a:lnTo>
                      <a:pt x="99" y="285"/>
                    </a:lnTo>
                    <a:lnTo>
                      <a:pt x="102" y="280"/>
                    </a:lnTo>
                    <a:lnTo>
                      <a:pt x="102" y="277"/>
                    </a:lnTo>
                    <a:lnTo>
                      <a:pt x="102" y="275"/>
                    </a:lnTo>
                    <a:lnTo>
                      <a:pt x="104" y="270"/>
                    </a:lnTo>
                    <a:lnTo>
                      <a:pt x="104" y="267"/>
                    </a:lnTo>
                    <a:lnTo>
                      <a:pt x="107" y="265"/>
                    </a:lnTo>
                    <a:lnTo>
                      <a:pt x="107" y="260"/>
                    </a:lnTo>
                    <a:lnTo>
                      <a:pt x="107" y="257"/>
                    </a:lnTo>
                    <a:lnTo>
                      <a:pt x="109" y="255"/>
                    </a:lnTo>
                    <a:lnTo>
                      <a:pt x="109" y="250"/>
                    </a:lnTo>
                    <a:lnTo>
                      <a:pt x="112" y="247"/>
                    </a:lnTo>
                    <a:lnTo>
                      <a:pt x="112" y="244"/>
                    </a:lnTo>
                    <a:lnTo>
                      <a:pt x="115" y="239"/>
                    </a:lnTo>
                    <a:lnTo>
                      <a:pt x="115" y="237"/>
                    </a:lnTo>
                    <a:lnTo>
                      <a:pt x="117" y="234"/>
                    </a:lnTo>
                    <a:lnTo>
                      <a:pt x="117" y="232"/>
                    </a:lnTo>
                    <a:lnTo>
                      <a:pt x="117" y="227"/>
                    </a:lnTo>
                    <a:lnTo>
                      <a:pt x="120" y="224"/>
                    </a:lnTo>
                    <a:lnTo>
                      <a:pt x="120" y="222"/>
                    </a:lnTo>
                    <a:lnTo>
                      <a:pt x="122" y="219"/>
                    </a:lnTo>
                    <a:lnTo>
                      <a:pt x="122" y="214"/>
                    </a:lnTo>
                    <a:lnTo>
                      <a:pt x="125" y="211"/>
                    </a:lnTo>
                    <a:lnTo>
                      <a:pt x="125" y="209"/>
                    </a:lnTo>
                    <a:lnTo>
                      <a:pt x="127" y="206"/>
                    </a:lnTo>
                    <a:lnTo>
                      <a:pt x="127" y="201"/>
                    </a:lnTo>
                    <a:lnTo>
                      <a:pt x="130" y="199"/>
                    </a:lnTo>
                    <a:lnTo>
                      <a:pt x="130" y="196"/>
                    </a:lnTo>
                    <a:lnTo>
                      <a:pt x="132" y="194"/>
                    </a:lnTo>
                    <a:lnTo>
                      <a:pt x="132" y="191"/>
                    </a:lnTo>
                    <a:lnTo>
                      <a:pt x="135" y="186"/>
                    </a:lnTo>
                    <a:lnTo>
                      <a:pt x="135" y="183"/>
                    </a:lnTo>
                    <a:lnTo>
                      <a:pt x="135" y="181"/>
                    </a:lnTo>
                    <a:lnTo>
                      <a:pt x="137" y="178"/>
                    </a:lnTo>
                    <a:lnTo>
                      <a:pt x="137" y="176"/>
                    </a:lnTo>
                    <a:lnTo>
                      <a:pt x="140" y="173"/>
                    </a:lnTo>
                    <a:lnTo>
                      <a:pt x="140" y="168"/>
                    </a:lnTo>
                    <a:lnTo>
                      <a:pt x="143" y="166"/>
                    </a:lnTo>
                    <a:lnTo>
                      <a:pt x="145" y="163"/>
                    </a:lnTo>
                    <a:lnTo>
                      <a:pt x="145" y="161"/>
                    </a:lnTo>
                    <a:lnTo>
                      <a:pt x="148" y="158"/>
                    </a:lnTo>
                    <a:lnTo>
                      <a:pt x="148" y="155"/>
                    </a:lnTo>
                    <a:lnTo>
                      <a:pt x="150" y="153"/>
                    </a:lnTo>
                    <a:lnTo>
                      <a:pt x="150" y="150"/>
                    </a:lnTo>
                    <a:lnTo>
                      <a:pt x="153" y="148"/>
                    </a:lnTo>
                    <a:lnTo>
                      <a:pt x="153" y="145"/>
                    </a:lnTo>
                    <a:lnTo>
                      <a:pt x="155" y="143"/>
                    </a:lnTo>
                    <a:lnTo>
                      <a:pt x="155" y="140"/>
                    </a:lnTo>
                    <a:lnTo>
                      <a:pt x="158" y="138"/>
                    </a:lnTo>
                    <a:lnTo>
                      <a:pt x="158" y="135"/>
                    </a:lnTo>
                    <a:lnTo>
                      <a:pt x="160" y="133"/>
                    </a:lnTo>
                    <a:lnTo>
                      <a:pt x="160" y="130"/>
                    </a:lnTo>
                    <a:lnTo>
                      <a:pt x="163" y="128"/>
                    </a:lnTo>
                    <a:lnTo>
                      <a:pt x="163" y="125"/>
                    </a:lnTo>
                    <a:lnTo>
                      <a:pt x="165" y="122"/>
                    </a:lnTo>
                    <a:lnTo>
                      <a:pt x="165" y="120"/>
                    </a:lnTo>
                    <a:lnTo>
                      <a:pt x="168" y="117"/>
                    </a:lnTo>
                    <a:lnTo>
                      <a:pt x="170" y="115"/>
                    </a:lnTo>
                    <a:lnTo>
                      <a:pt x="170" y="112"/>
                    </a:lnTo>
                    <a:lnTo>
                      <a:pt x="173" y="110"/>
                    </a:lnTo>
                    <a:lnTo>
                      <a:pt x="173" y="107"/>
                    </a:lnTo>
                    <a:lnTo>
                      <a:pt x="176" y="107"/>
                    </a:lnTo>
                    <a:lnTo>
                      <a:pt x="176" y="105"/>
                    </a:lnTo>
                    <a:lnTo>
                      <a:pt x="178" y="102"/>
                    </a:lnTo>
                    <a:lnTo>
                      <a:pt x="181" y="100"/>
                    </a:lnTo>
                    <a:lnTo>
                      <a:pt x="181" y="97"/>
                    </a:lnTo>
                    <a:lnTo>
                      <a:pt x="183" y="94"/>
                    </a:lnTo>
                    <a:lnTo>
                      <a:pt x="183" y="92"/>
                    </a:lnTo>
                    <a:lnTo>
                      <a:pt x="186" y="92"/>
                    </a:lnTo>
                    <a:lnTo>
                      <a:pt x="186" y="89"/>
                    </a:lnTo>
                    <a:lnTo>
                      <a:pt x="188" y="87"/>
                    </a:lnTo>
                    <a:lnTo>
                      <a:pt x="191" y="84"/>
                    </a:lnTo>
                    <a:lnTo>
                      <a:pt x="191" y="82"/>
                    </a:lnTo>
                    <a:lnTo>
                      <a:pt x="193" y="82"/>
                    </a:lnTo>
                    <a:lnTo>
                      <a:pt x="193" y="79"/>
                    </a:lnTo>
                    <a:lnTo>
                      <a:pt x="196" y="77"/>
                    </a:lnTo>
                    <a:lnTo>
                      <a:pt x="196" y="77"/>
                    </a:lnTo>
                    <a:lnTo>
                      <a:pt x="198" y="74"/>
                    </a:lnTo>
                    <a:lnTo>
                      <a:pt x="201" y="72"/>
                    </a:lnTo>
                    <a:lnTo>
                      <a:pt x="201" y="69"/>
                    </a:lnTo>
                    <a:lnTo>
                      <a:pt x="204" y="69"/>
                    </a:lnTo>
                    <a:lnTo>
                      <a:pt x="206" y="67"/>
                    </a:lnTo>
                    <a:lnTo>
                      <a:pt x="206" y="64"/>
                    </a:lnTo>
                    <a:lnTo>
                      <a:pt x="209" y="64"/>
                    </a:lnTo>
                    <a:lnTo>
                      <a:pt x="209" y="61"/>
                    </a:lnTo>
                    <a:lnTo>
                      <a:pt x="211" y="59"/>
                    </a:lnTo>
                    <a:lnTo>
                      <a:pt x="214" y="59"/>
                    </a:lnTo>
                    <a:lnTo>
                      <a:pt x="214" y="56"/>
                    </a:lnTo>
                    <a:lnTo>
                      <a:pt x="216" y="56"/>
                    </a:lnTo>
                    <a:lnTo>
                      <a:pt x="216" y="54"/>
                    </a:lnTo>
                    <a:lnTo>
                      <a:pt x="219" y="51"/>
                    </a:lnTo>
                    <a:lnTo>
                      <a:pt x="221" y="51"/>
                    </a:lnTo>
                    <a:lnTo>
                      <a:pt x="221" y="49"/>
                    </a:lnTo>
                    <a:lnTo>
                      <a:pt x="224" y="49"/>
                    </a:lnTo>
                    <a:lnTo>
                      <a:pt x="226" y="46"/>
                    </a:lnTo>
                    <a:lnTo>
                      <a:pt x="226" y="46"/>
                    </a:lnTo>
                    <a:lnTo>
                      <a:pt x="229" y="44"/>
                    </a:lnTo>
                    <a:lnTo>
                      <a:pt x="229" y="44"/>
                    </a:lnTo>
                    <a:lnTo>
                      <a:pt x="231" y="41"/>
                    </a:lnTo>
                    <a:lnTo>
                      <a:pt x="234" y="41"/>
                    </a:lnTo>
                    <a:lnTo>
                      <a:pt x="234" y="39"/>
                    </a:lnTo>
                    <a:lnTo>
                      <a:pt x="237" y="39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42" y="33"/>
                    </a:lnTo>
                    <a:lnTo>
                      <a:pt x="244" y="33"/>
                    </a:lnTo>
                    <a:lnTo>
                      <a:pt x="244" y="31"/>
                    </a:lnTo>
                    <a:lnTo>
                      <a:pt x="247" y="31"/>
                    </a:lnTo>
                    <a:lnTo>
                      <a:pt x="249" y="28"/>
                    </a:lnTo>
                    <a:lnTo>
                      <a:pt x="249" y="28"/>
                    </a:lnTo>
                    <a:lnTo>
                      <a:pt x="252" y="28"/>
                    </a:lnTo>
                    <a:lnTo>
                      <a:pt x="252" y="26"/>
                    </a:lnTo>
                    <a:lnTo>
                      <a:pt x="254" y="26"/>
                    </a:lnTo>
                    <a:lnTo>
                      <a:pt x="257" y="23"/>
                    </a:lnTo>
                    <a:lnTo>
                      <a:pt x="257" y="23"/>
                    </a:lnTo>
                    <a:lnTo>
                      <a:pt x="259" y="23"/>
                    </a:lnTo>
                    <a:lnTo>
                      <a:pt x="262" y="21"/>
                    </a:lnTo>
                    <a:lnTo>
                      <a:pt x="262" y="21"/>
                    </a:lnTo>
                    <a:lnTo>
                      <a:pt x="265" y="21"/>
                    </a:lnTo>
                    <a:lnTo>
                      <a:pt x="267" y="18"/>
                    </a:lnTo>
                    <a:lnTo>
                      <a:pt x="267" y="18"/>
                    </a:lnTo>
                    <a:lnTo>
                      <a:pt x="270" y="18"/>
                    </a:lnTo>
                    <a:lnTo>
                      <a:pt x="272" y="16"/>
                    </a:lnTo>
                    <a:lnTo>
                      <a:pt x="272" y="16"/>
                    </a:lnTo>
                    <a:lnTo>
                      <a:pt x="275" y="16"/>
                    </a:lnTo>
                    <a:lnTo>
                      <a:pt x="277" y="16"/>
                    </a:lnTo>
                    <a:lnTo>
                      <a:pt x="277" y="13"/>
                    </a:lnTo>
                    <a:lnTo>
                      <a:pt x="280" y="13"/>
                    </a:lnTo>
                    <a:lnTo>
                      <a:pt x="282" y="13"/>
                    </a:lnTo>
                    <a:lnTo>
                      <a:pt x="285" y="13"/>
                    </a:lnTo>
                    <a:lnTo>
                      <a:pt x="285" y="11"/>
                    </a:lnTo>
                    <a:lnTo>
                      <a:pt x="287" y="11"/>
                    </a:lnTo>
                    <a:lnTo>
                      <a:pt x="290" y="11"/>
                    </a:lnTo>
                    <a:lnTo>
                      <a:pt x="290" y="11"/>
                    </a:lnTo>
                    <a:lnTo>
                      <a:pt x="292" y="8"/>
                    </a:lnTo>
                    <a:lnTo>
                      <a:pt x="295" y="8"/>
                    </a:lnTo>
                    <a:lnTo>
                      <a:pt x="295" y="8"/>
                    </a:lnTo>
                    <a:lnTo>
                      <a:pt x="298" y="8"/>
                    </a:lnTo>
                    <a:lnTo>
                      <a:pt x="300" y="8"/>
                    </a:lnTo>
                    <a:lnTo>
                      <a:pt x="300" y="6"/>
                    </a:lnTo>
                    <a:lnTo>
                      <a:pt x="303" y="6"/>
                    </a:lnTo>
                    <a:lnTo>
                      <a:pt x="305" y="6"/>
                    </a:lnTo>
                    <a:lnTo>
                      <a:pt x="308" y="6"/>
                    </a:lnTo>
                    <a:lnTo>
                      <a:pt x="308" y="6"/>
                    </a:lnTo>
                    <a:lnTo>
                      <a:pt x="310" y="6"/>
                    </a:lnTo>
                    <a:lnTo>
                      <a:pt x="313" y="3"/>
                    </a:lnTo>
                    <a:lnTo>
                      <a:pt x="313" y="3"/>
                    </a:lnTo>
                    <a:lnTo>
                      <a:pt x="315" y="3"/>
                    </a:lnTo>
                    <a:lnTo>
                      <a:pt x="318" y="3"/>
                    </a:lnTo>
                    <a:lnTo>
                      <a:pt x="320" y="3"/>
                    </a:lnTo>
                    <a:lnTo>
                      <a:pt x="320" y="3"/>
                    </a:lnTo>
                    <a:lnTo>
                      <a:pt x="323" y="3"/>
                    </a:lnTo>
                    <a:lnTo>
                      <a:pt x="326" y="3"/>
                    </a:lnTo>
                    <a:lnTo>
                      <a:pt x="326" y="3"/>
                    </a:lnTo>
                    <a:lnTo>
                      <a:pt x="328" y="0"/>
                    </a:lnTo>
                    <a:lnTo>
                      <a:pt x="331" y="0"/>
                    </a:lnTo>
                    <a:lnTo>
                      <a:pt x="333" y="0"/>
                    </a:lnTo>
                    <a:lnTo>
                      <a:pt x="333" y="0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41" y="0"/>
                    </a:lnTo>
                    <a:lnTo>
                      <a:pt x="341" y="0"/>
                    </a:lnTo>
                    <a:lnTo>
                      <a:pt x="343" y="0"/>
                    </a:lnTo>
                    <a:lnTo>
                      <a:pt x="346" y="0"/>
                    </a:lnTo>
                    <a:lnTo>
                      <a:pt x="346" y="0"/>
                    </a:lnTo>
                    <a:lnTo>
                      <a:pt x="348" y="0"/>
                    </a:lnTo>
                    <a:lnTo>
                      <a:pt x="351" y="0"/>
                    </a:lnTo>
                    <a:lnTo>
                      <a:pt x="353" y="0"/>
                    </a:lnTo>
                    <a:lnTo>
                      <a:pt x="356" y="0"/>
                    </a:lnTo>
                    <a:lnTo>
                      <a:pt x="356" y="0"/>
                    </a:lnTo>
                    <a:lnTo>
                      <a:pt x="359" y="0"/>
                    </a:lnTo>
                    <a:lnTo>
                      <a:pt x="361" y="0"/>
                    </a:lnTo>
                    <a:lnTo>
                      <a:pt x="361" y="0"/>
                    </a:lnTo>
                    <a:lnTo>
                      <a:pt x="364" y="0"/>
                    </a:lnTo>
                    <a:lnTo>
                      <a:pt x="366" y="0"/>
                    </a:lnTo>
                    <a:lnTo>
                      <a:pt x="369" y="0"/>
                    </a:lnTo>
                    <a:lnTo>
                      <a:pt x="371" y="0"/>
                    </a:lnTo>
                    <a:lnTo>
                      <a:pt x="371" y="0"/>
                    </a:lnTo>
                    <a:lnTo>
                      <a:pt x="374" y="0"/>
                    </a:lnTo>
                    <a:lnTo>
                      <a:pt x="376" y="0"/>
                    </a:lnTo>
                    <a:lnTo>
                      <a:pt x="379" y="0"/>
                    </a:lnTo>
                    <a:lnTo>
                      <a:pt x="379" y="0"/>
                    </a:lnTo>
                    <a:lnTo>
                      <a:pt x="381" y="0"/>
                    </a:lnTo>
                    <a:lnTo>
                      <a:pt x="384" y="0"/>
                    </a:lnTo>
                    <a:lnTo>
                      <a:pt x="387" y="3"/>
                    </a:lnTo>
                    <a:lnTo>
                      <a:pt x="389" y="3"/>
                    </a:lnTo>
                    <a:lnTo>
                      <a:pt x="389" y="3"/>
                    </a:lnTo>
                    <a:lnTo>
                      <a:pt x="392" y="3"/>
                    </a:lnTo>
                    <a:lnTo>
                      <a:pt x="394" y="3"/>
                    </a:lnTo>
                    <a:lnTo>
                      <a:pt x="397" y="3"/>
                    </a:lnTo>
                    <a:lnTo>
                      <a:pt x="399" y="3"/>
                    </a:lnTo>
                    <a:lnTo>
                      <a:pt x="399" y="3"/>
                    </a:lnTo>
                    <a:lnTo>
                      <a:pt x="402" y="3"/>
                    </a:lnTo>
                    <a:lnTo>
                      <a:pt x="404" y="3"/>
                    </a:lnTo>
                    <a:lnTo>
                      <a:pt x="407" y="3"/>
                    </a:lnTo>
                    <a:lnTo>
                      <a:pt x="409" y="6"/>
                    </a:lnTo>
                    <a:lnTo>
                      <a:pt x="409" y="6"/>
                    </a:lnTo>
                    <a:lnTo>
                      <a:pt x="412" y="6"/>
                    </a:lnTo>
                    <a:lnTo>
                      <a:pt x="415" y="6"/>
                    </a:lnTo>
                    <a:lnTo>
                      <a:pt x="417" y="6"/>
                    </a:lnTo>
                    <a:lnTo>
                      <a:pt x="420" y="6"/>
                    </a:lnTo>
                    <a:lnTo>
                      <a:pt x="420" y="8"/>
                    </a:lnTo>
                    <a:lnTo>
                      <a:pt x="422" y="8"/>
                    </a:lnTo>
                    <a:lnTo>
                      <a:pt x="425" y="8"/>
                    </a:lnTo>
                    <a:lnTo>
                      <a:pt x="427" y="8"/>
                    </a:lnTo>
                    <a:lnTo>
                      <a:pt x="430" y="8"/>
                    </a:lnTo>
                    <a:lnTo>
                      <a:pt x="432" y="8"/>
                    </a:lnTo>
                    <a:lnTo>
                      <a:pt x="432" y="8"/>
                    </a:lnTo>
                    <a:lnTo>
                      <a:pt x="435" y="11"/>
                    </a:lnTo>
                    <a:lnTo>
                      <a:pt x="437" y="11"/>
                    </a:lnTo>
                    <a:lnTo>
                      <a:pt x="440" y="11"/>
                    </a:lnTo>
                    <a:lnTo>
                      <a:pt x="442" y="11"/>
                    </a:lnTo>
                    <a:lnTo>
                      <a:pt x="445" y="11"/>
                    </a:lnTo>
                    <a:lnTo>
                      <a:pt x="448" y="11"/>
                    </a:lnTo>
                    <a:lnTo>
                      <a:pt x="448" y="13"/>
                    </a:lnTo>
                    <a:lnTo>
                      <a:pt x="450" y="13"/>
                    </a:lnTo>
                    <a:lnTo>
                      <a:pt x="453" y="13"/>
                    </a:lnTo>
                    <a:lnTo>
                      <a:pt x="455" y="13"/>
                    </a:lnTo>
                    <a:lnTo>
                      <a:pt x="458" y="13"/>
                    </a:lnTo>
                    <a:lnTo>
                      <a:pt x="460" y="16"/>
                    </a:lnTo>
                    <a:lnTo>
                      <a:pt x="463" y="16"/>
                    </a:lnTo>
                    <a:lnTo>
                      <a:pt x="465" y="16"/>
                    </a:lnTo>
                    <a:lnTo>
                      <a:pt x="468" y="16"/>
                    </a:lnTo>
                    <a:lnTo>
                      <a:pt x="470" y="16"/>
                    </a:lnTo>
                    <a:lnTo>
                      <a:pt x="470" y="16"/>
                    </a:lnTo>
                    <a:lnTo>
                      <a:pt x="473" y="18"/>
                    </a:lnTo>
                    <a:lnTo>
                      <a:pt x="476" y="18"/>
                    </a:lnTo>
                    <a:lnTo>
                      <a:pt x="478" y="18"/>
                    </a:lnTo>
                    <a:lnTo>
                      <a:pt x="481" y="18"/>
                    </a:lnTo>
                    <a:lnTo>
                      <a:pt x="483" y="21"/>
                    </a:lnTo>
                    <a:lnTo>
                      <a:pt x="486" y="21"/>
                    </a:lnTo>
                    <a:lnTo>
                      <a:pt x="488" y="21"/>
                    </a:lnTo>
                    <a:lnTo>
                      <a:pt x="491" y="21"/>
                    </a:lnTo>
                    <a:lnTo>
                      <a:pt x="493" y="21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1" y="23"/>
                    </a:lnTo>
                    <a:lnTo>
                      <a:pt x="503" y="26"/>
                    </a:lnTo>
                    <a:lnTo>
                      <a:pt x="506" y="26"/>
                    </a:lnTo>
                    <a:lnTo>
                      <a:pt x="509" y="26"/>
                    </a:lnTo>
                    <a:lnTo>
                      <a:pt x="511" y="26"/>
                    </a:lnTo>
                    <a:lnTo>
                      <a:pt x="514" y="26"/>
                    </a:lnTo>
                    <a:lnTo>
                      <a:pt x="516" y="28"/>
                    </a:lnTo>
                    <a:lnTo>
                      <a:pt x="519" y="28"/>
                    </a:lnTo>
                    <a:lnTo>
                      <a:pt x="521" y="28"/>
                    </a:lnTo>
                    <a:lnTo>
                      <a:pt x="524" y="28"/>
                    </a:lnTo>
                    <a:lnTo>
                      <a:pt x="526" y="28"/>
                    </a:lnTo>
                    <a:lnTo>
                      <a:pt x="529" y="31"/>
                    </a:lnTo>
                    <a:lnTo>
                      <a:pt x="531" y="31"/>
                    </a:lnTo>
                    <a:lnTo>
                      <a:pt x="534" y="31"/>
                    </a:lnTo>
                    <a:lnTo>
                      <a:pt x="537" y="31"/>
                    </a:lnTo>
                    <a:lnTo>
                      <a:pt x="539" y="33"/>
                    </a:lnTo>
                    <a:lnTo>
                      <a:pt x="542" y="33"/>
                    </a:lnTo>
                    <a:lnTo>
                      <a:pt x="544" y="33"/>
                    </a:lnTo>
                    <a:lnTo>
                      <a:pt x="547" y="33"/>
                    </a:lnTo>
                    <a:lnTo>
                      <a:pt x="549" y="36"/>
                    </a:lnTo>
                    <a:lnTo>
                      <a:pt x="552" y="36"/>
                    </a:lnTo>
                    <a:lnTo>
                      <a:pt x="554" y="36"/>
                    </a:lnTo>
                    <a:lnTo>
                      <a:pt x="557" y="36"/>
                    </a:lnTo>
                    <a:lnTo>
                      <a:pt x="559" y="36"/>
                    </a:lnTo>
                    <a:lnTo>
                      <a:pt x="562" y="39"/>
                    </a:lnTo>
                    <a:lnTo>
                      <a:pt x="567" y="39"/>
                    </a:lnTo>
                    <a:lnTo>
                      <a:pt x="570" y="39"/>
                    </a:lnTo>
                    <a:lnTo>
                      <a:pt x="572" y="39"/>
                    </a:lnTo>
                    <a:lnTo>
                      <a:pt x="575" y="39"/>
                    </a:lnTo>
                    <a:lnTo>
                      <a:pt x="577" y="41"/>
                    </a:lnTo>
                    <a:lnTo>
                      <a:pt x="580" y="41"/>
                    </a:lnTo>
                    <a:lnTo>
                      <a:pt x="582" y="41"/>
                    </a:lnTo>
                    <a:lnTo>
                      <a:pt x="585" y="41"/>
                    </a:lnTo>
                    <a:lnTo>
                      <a:pt x="587" y="41"/>
                    </a:lnTo>
                    <a:lnTo>
                      <a:pt x="590" y="44"/>
                    </a:lnTo>
                    <a:lnTo>
                      <a:pt x="592" y="44"/>
                    </a:lnTo>
                    <a:lnTo>
                      <a:pt x="595" y="44"/>
                    </a:lnTo>
                    <a:lnTo>
                      <a:pt x="600" y="44"/>
                    </a:lnTo>
                    <a:lnTo>
                      <a:pt x="603" y="44"/>
                    </a:lnTo>
                    <a:lnTo>
                      <a:pt x="605" y="44"/>
                    </a:lnTo>
                    <a:lnTo>
                      <a:pt x="608" y="46"/>
                    </a:lnTo>
                    <a:lnTo>
                      <a:pt x="610" y="46"/>
                    </a:lnTo>
                    <a:lnTo>
                      <a:pt x="613" y="46"/>
                    </a:lnTo>
                    <a:lnTo>
                      <a:pt x="615" y="46"/>
                    </a:lnTo>
                    <a:lnTo>
                      <a:pt x="618" y="46"/>
                    </a:lnTo>
                    <a:lnTo>
                      <a:pt x="623" y="46"/>
                    </a:lnTo>
                    <a:lnTo>
                      <a:pt x="625" y="46"/>
                    </a:lnTo>
                    <a:lnTo>
                      <a:pt x="628" y="49"/>
                    </a:lnTo>
                    <a:lnTo>
                      <a:pt x="631" y="49"/>
                    </a:lnTo>
                    <a:lnTo>
                      <a:pt x="633" y="49"/>
                    </a:lnTo>
                    <a:lnTo>
                      <a:pt x="636" y="49"/>
                    </a:lnTo>
                    <a:lnTo>
                      <a:pt x="641" y="49"/>
                    </a:lnTo>
                    <a:lnTo>
                      <a:pt x="643" y="49"/>
                    </a:lnTo>
                    <a:lnTo>
                      <a:pt x="646" y="51"/>
                    </a:lnTo>
                    <a:lnTo>
                      <a:pt x="648" y="51"/>
                    </a:lnTo>
                    <a:lnTo>
                      <a:pt x="651" y="51"/>
                    </a:lnTo>
                    <a:lnTo>
                      <a:pt x="653" y="51"/>
                    </a:lnTo>
                    <a:lnTo>
                      <a:pt x="659" y="51"/>
                    </a:lnTo>
                    <a:lnTo>
                      <a:pt x="661" y="51"/>
                    </a:lnTo>
                    <a:lnTo>
                      <a:pt x="664" y="51"/>
                    </a:lnTo>
                    <a:lnTo>
                      <a:pt x="666" y="51"/>
                    </a:lnTo>
                    <a:lnTo>
                      <a:pt x="669" y="51"/>
                    </a:lnTo>
                    <a:lnTo>
                      <a:pt x="674" y="51"/>
                    </a:lnTo>
                    <a:lnTo>
                      <a:pt x="676" y="54"/>
                    </a:lnTo>
                    <a:lnTo>
                      <a:pt x="679" y="54"/>
                    </a:lnTo>
                    <a:lnTo>
                      <a:pt x="681" y="54"/>
                    </a:lnTo>
                    <a:lnTo>
                      <a:pt x="684" y="54"/>
                    </a:lnTo>
                    <a:lnTo>
                      <a:pt x="689" y="54"/>
                    </a:lnTo>
                    <a:lnTo>
                      <a:pt x="692" y="54"/>
                    </a:lnTo>
                    <a:lnTo>
                      <a:pt x="694" y="54"/>
                    </a:lnTo>
                    <a:lnTo>
                      <a:pt x="697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7" y="54"/>
                    </a:lnTo>
                    <a:lnTo>
                      <a:pt x="709" y="54"/>
                    </a:lnTo>
                    <a:lnTo>
                      <a:pt x="714" y="54"/>
                    </a:lnTo>
                    <a:lnTo>
                      <a:pt x="717" y="54"/>
                    </a:lnTo>
                    <a:lnTo>
                      <a:pt x="720" y="54"/>
                    </a:lnTo>
                    <a:lnTo>
                      <a:pt x="722" y="54"/>
                    </a:lnTo>
                    <a:lnTo>
                      <a:pt x="727" y="54"/>
                    </a:lnTo>
                    <a:lnTo>
                      <a:pt x="730" y="54"/>
                    </a:lnTo>
                    <a:lnTo>
                      <a:pt x="732" y="54"/>
                    </a:lnTo>
                    <a:lnTo>
                      <a:pt x="737" y="54"/>
                    </a:lnTo>
                    <a:lnTo>
                      <a:pt x="740" y="54"/>
                    </a:lnTo>
                    <a:lnTo>
                      <a:pt x="742" y="54"/>
                    </a:lnTo>
                    <a:lnTo>
                      <a:pt x="745" y="54"/>
                    </a:lnTo>
                    <a:lnTo>
                      <a:pt x="750" y="54"/>
                    </a:lnTo>
                    <a:lnTo>
                      <a:pt x="753" y="54"/>
                    </a:lnTo>
                    <a:lnTo>
                      <a:pt x="755" y="54"/>
                    </a:lnTo>
                    <a:lnTo>
                      <a:pt x="758" y="54"/>
                    </a:lnTo>
                    <a:lnTo>
                      <a:pt x="763" y="54"/>
                    </a:lnTo>
                    <a:lnTo>
                      <a:pt x="765" y="54"/>
                    </a:lnTo>
                    <a:lnTo>
                      <a:pt x="768" y="54"/>
                    </a:lnTo>
                    <a:lnTo>
                      <a:pt x="773" y="54"/>
                    </a:lnTo>
                    <a:lnTo>
                      <a:pt x="775" y="54"/>
                    </a:lnTo>
                    <a:lnTo>
                      <a:pt x="778" y="54"/>
                    </a:lnTo>
                    <a:lnTo>
                      <a:pt x="781" y="54"/>
                    </a:lnTo>
                    <a:lnTo>
                      <a:pt x="786" y="54"/>
                    </a:lnTo>
                    <a:lnTo>
                      <a:pt x="788" y="54"/>
                    </a:lnTo>
                    <a:lnTo>
                      <a:pt x="791" y="54"/>
                    </a:lnTo>
                    <a:lnTo>
                      <a:pt x="796" y="54"/>
                    </a:lnTo>
                    <a:lnTo>
                      <a:pt x="798" y="54"/>
                    </a:lnTo>
                    <a:lnTo>
                      <a:pt x="801" y="54"/>
                    </a:lnTo>
                    <a:lnTo>
                      <a:pt x="806" y="54"/>
                    </a:lnTo>
                    <a:lnTo>
                      <a:pt x="809" y="54"/>
                    </a:lnTo>
                    <a:lnTo>
                      <a:pt x="811" y="54"/>
                    </a:lnTo>
                    <a:lnTo>
                      <a:pt x="816" y="54"/>
                    </a:lnTo>
                    <a:lnTo>
                      <a:pt x="819" y="51"/>
                    </a:lnTo>
                    <a:lnTo>
                      <a:pt x="821" y="51"/>
                    </a:lnTo>
                    <a:lnTo>
                      <a:pt x="824" y="51"/>
                    </a:lnTo>
                    <a:lnTo>
                      <a:pt x="829" y="51"/>
                    </a:lnTo>
                    <a:lnTo>
                      <a:pt x="831" y="51"/>
                    </a:lnTo>
                    <a:lnTo>
                      <a:pt x="834" y="51"/>
                    </a:lnTo>
                    <a:lnTo>
                      <a:pt x="839" y="51"/>
                    </a:lnTo>
                    <a:lnTo>
                      <a:pt x="842" y="51"/>
                    </a:lnTo>
                    <a:lnTo>
                      <a:pt x="844" y="51"/>
                    </a:lnTo>
                    <a:lnTo>
                      <a:pt x="849" y="51"/>
                    </a:lnTo>
                    <a:lnTo>
                      <a:pt x="852" y="51"/>
                    </a:lnTo>
                    <a:lnTo>
                      <a:pt x="854" y="51"/>
                    </a:lnTo>
                    <a:lnTo>
                      <a:pt x="859" y="51"/>
                    </a:lnTo>
                    <a:lnTo>
                      <a:pt x="862" y="51"/>
                    </a:lnTo>
                    <a:lnTo>
                      <a:pt x="864" y="51"/>
                    </a:lnTo>
                    <a:lnTo>
                      <a:pt x="870" y="51"/>
                    </a:lnTo>
                    <a:lnTo>
                      <a:pt x="872" y="51"/>
                    </a:lnTo>
                    <a:lnTo>
                      <a:pt x="875" y="51"/>
                    </a:lnTo>
                    <a:lnTo>
                      <a:pt x="880" y="51"/>
                    </a:lnTo>
                    <a:lnTo>
                      <a:pt x="882" y="51"/>
                    </a:lnTo>
                    <a:lnTo>
                      <a:pt x="885" y="51"/>
                    </a:lnTo>
                    <a:lnTo>
                      <a:pt x="890" y="51"/>
                    </a:lnTo>
                    <a:lnTo>
                      <a:pt x="892" y="51"/>
                    </a:lnTo>
                    <a:lnTo>
                      <a:pt x="895" y="51"/>
                    </a:lnTo>
                    <a:lnTo>
                      <a:pt x="900" y="51"/>
                    </a:lnTo>
                    <a:lnTo>
                      <a:pt x="903" y="51"/>
                    </a:lnTo>
                    <a:lnTo>
                      <a:pt x="905" y="51"/>
                    </a:lnTo>
                    <a:lnTo>
                      <a:pt x="910" y="51"/>
                    </a:lnTo>
                    <a:lnTo>
                      <a:pt x="913" y="51"/>
                    </a:lnTo>
                    <a:lnTo>
                      <a:pt x="915" y="51"/>
                    </a:lnTo>
                    <a:lnTo>
                      <a:pt x="920" y="51"/>
                    </a:lnTo>
                    <a:lnTo>
                      <a:pt x="923" y="49"/>
                    </a:lnTo>
                    <a:lnTo>
                      <a:pt x="925" y="49"/>
                    </a:lnTo>
                    <a:lnTo>
                      <a:pt x="931" y="49"/>
                    </a:lnTo>
                    <a:lnTo>
                      <a:pt x="933" y="49"/>
                    </a:lnTo>
                    <a:lnTo>
                      <a:pt x="936" y="49"/>
                    </a:lnTo>
                    <a:lnTo>
                      <a:pt x="941" y="49"/>
                    </a:lnTo>
                    <a:lnTo>
                      <a:pt x="943" y="49"/>
                    </a:lnTo>
                    <a:lnTo>
                      <a:pt x="946" y="49"/>
                    </a:lnTo>
                    <a:lnTo>
                      <a:pt x="951" y="49"/>
                    </a:lnTo>
                    <a:lnTo>
                      <a:pt x="953" y="49"/>
                    </a:lnTo>
                    <a:lnTo>
                      <a:pt x="956" y="49"/>
                    </a:lnTo>
                    <a:lnTo>
                      <a:pt x="961" y="49"/>
                    </a:lnTo>
                    <a:lnTo>
                      <a:pt x="964" y="49"/>
                    </a:lnTo>
                    <a:lnTo>
                      <a:pt x="966" y="49"/>
                    </a:lnTo>
                    <a:lnTo>
                      <a:pt x="971" y="49"/>
                    </a:lnTo>
                    <a:lnTo>
                      <a:pt x="974" y="49"/>
                    </a:lnTo>
                    <a:lnTo>
                      <a:pt x="976" y="49"/>
                    </a:lnTo>
                    <a:lnTo>
                      <a:pt x="981" y="49"/>
                    </a:lnTo>
                    <a:lnTo>
                      <a:pt x="984" y="49"/>
                    </a:lnTo>
                    <a:lnTo>
                      <a:pt x="986" y="49"/>
                    </a:lnTo>
                    <a:lnTo>
                      <a:pt x="992" y="49"/>
                    </a:lnTo>
                    <a:lnTo>
                      <a:pt x="994" y="49"/>
                    </a:lnTo>
                    <a:lnTo>
                      <a:pt x="999" y="51"/>
                    </a:lnTo>
                    <a:lnTo>
                      <a:pt x="1002" y="51"/>
                    </a:lnTo>
                    <a:lnTo>
                      <a:pt x="1004" y="51"/>
                    </a:lnTo>
                    <a:lnTo>
                      <a:pt x="1009" y="51"/>
                    </a:lnTo>
                    <a:lnTo>
                      <a:pt x="1012" y="51"/>
                    </a:lnTo>
                    <a:lnTo>
                      <a:pt x="1014" y="51"/>
                    </a:lnTo>
                    <a:lnTo>
                      <a:pt x="1020" y="51"/>
                    </a:lnTo>
                    <a:lnTo>
                      <a:pt x="1022" y="51"/>
                    </a:lnTo>
                    <a:lnTo>
                      <a:pt x="1027" y="51"/>
                    </a:lnTo>
                    <a:lnTo>
                      <a:pt x="1030" y="51"/>
                    </a:lnTo>
                    <a:lnTo>
                      <a:pt x="1032" y="51"/>
                    </a:lnTo>
                    <a:lnTo>
                      <a:pt x="1037" y="51"/>
                    </a:lnTo>
                    <a:lnTo>
                      <a:pt x="1040" y="51"/>
                    </a:lnTo>
                    <a:lnTo>
                      <a:pt x="1045" y="51"/>
                    </a:lnTo>
                    <a:lnTo>
                      <a:pt x="1047" y="51"/>
                    </a:lnTo>
                    <a:lnTo>
                      <a:pt x="1050" y="51"/>
                    </a:lnTo>
                    <a:lnTo>
                      <a:pt x="1055" y="51"/>
                    </a:lnTo>
                    <a:lnTo>
                      <a:pt x="1058" y="51"/>
                    </a:lnTo>
                    <a:lnTo>
                      <a:pt x="1063" y="51"/>
                    </a:lnTo>
                    <a:lnTo>
                      <a:pt x="1065" y="51"/>
                    </a:lnTo>
                    <a:lnTo>
                      <a:pt x="1068" y="51"/>
                    </a:lnTo>
                    <a:lnTo>
                      <a:pt x="1073" y="51"/>
                    </a:lnTo>
                    <a:lnTo>
                      <a:pt x="1075" y="51"/>
                    </a:lnTo>
                    <a:lnTo>
                      <a:pt x="1081" y="51"/>
                    </a:lnTo>
                    <a:lnTo>
                      <a:pt x="1083" y="51"/>
                    </a:lnTo>
                    <a:lnTo>
                      <a:pt x="1088" y="51"/>
                    </a:lnTo>
                    <a:lnTo>
                      <a:pt x="1091" y="51"/>
                    </a:lnTo>
                    <a:lnTo>
                      <a:pt x="1093" y="51"/>
                    </a:lnTo>
                    <a:lnTo>
                      <a:pt x="1098" y="51"/>
                    </a:lnTo>
                    <a:lnTo>
                      <a:pt x="1101" y="51"/>
                    </a:lnTo>
                    <a:lnTo>
                      <a:pt x="1103" y="54"/>
                    </a:lnTo>
                    <a:lnTo>
                      <a:pt x="1108" y="54"/>
                    </a:lnTo>
                    <a:lnTo>
                      <a:pt x="1111" y="54"/>
                    </a:lnTo>
                    <a:lnTo>
                      <a:pt x="1116" y="54"/>
                    </a:lnTo>
                    <a:lnTo>
                      <a:pt x="1119" y="54"/>
                    </a:lnTo>
                    <a:lnTo>
                      <a:pt x="1121" y="54"/>
                    </a:lnTo>
                    <a:lnTo>
                      <a:pt x="1126" y="54"/>
                    </a:lnTo>
                    <a:lnTo>
                      <a:pt x="1129" y="54"/>
                    </a:lnTo>
                    <a:lnTo>
                      <a:pt x="1134" y="54"/>
                    </a:lnTo>
                    <a:lnTo>
                      <a:pt x="1136" y="56"/>
                    </a:lnTo>
                    <a:lnTo>
                      <a:pt x="1139" y="56"/>
                    </a:lnTo>
                    <a:lnTo>
                      <a:pt x="1144" y="56"/>
                    </a:lnTo>
                    <a:lnTo>
                      <a:pt x="1147" y="56"/>
                    </a:lnTo>
                    <a:lnTo>
                      <a:pt x="1149" y="56"/>
                    </a:lnTo>
                    <a:lnTo>
                      <a:pt x="1154" y="56"/>
                    </a:lnTo>
                    <a:lnTo>
                      <a:pt x="1157" y="56"/>
                    </a:lnTo>
                    <a:lnTo>
                      <a:pt x="1162" y="59"/>
                    </a:lnTo>
                    <a:lnTo>
                      <a:pt x="1164" y="59"/>
                    </a:lnTo>
                    <a:lnTo>
                      <a:pt x="1167" y="59"/>
                    </a:lnTo>
                    <a:lnTo>
                      <a:pt x="1172" y="59"/>
                    </a:lnTo>
                    <a:lnTo>
                      <a:pt x="1175" y="59"/>
                    </a:lnTo>
                    <a:lnTo>
                      <a:pt x="1177" y="59"/>
                    </a:lnTo>
                    <a:lnTo>
                      <a:pt x="1182" y="61"/>
                    </a:lnTo>
                    <a:lnTo>
                      <a:pt x="1185" y="61"/>
                    </a:lnTo>
                    <a:lnTo>
                      <a:pt x="1187" y="61"/>
                    </a:lnTo>
                    <a:lnTo>
                      <a:pt x="1192" y="61"/>
                    </a:lnTo>
                    <a:lnTo>
                      <a:pt x="1195" y="61"/>
                    </a:lnTo>
                    <a:lnTo>
                      <a:pt x="1200" y="64"/>
                    </a:lnTo>
                    <a:lnTo>
                      <a:pt x="1203" y="64"/>
                    </a:lnTo>
                    <a:lnTo>
                      <a:pt x="1205" y="64"/>
                    </a:lnTo>
                    <a:lnTo>
                      <a:pt x="1210" y="64"/>
                    </a:lnTo>
                    <a:lnTo>
                      <a:pt x="1213" y="64"/>
                    </a:lnTo>
                    <a:lnTo>
                      <a:pt x="1215" y="67"/>
                    </a:lnTo>
                    <a:lnTo>
                      <a:pt x="1220" y="67"/>
                    </a:lnTo>
                    <a:lnTo>
                      <a:pt x="1223" y="67"/>
                    </a:lnTo>
                    <a:lnTo>
                      <a:pt x="1228" y="67"/>
                    </a:lnTo>
                    <a:lnTo>
                      <a:pt x="1230" y="67"/>
                    </a:lnTo>
                    <a:lnTo>
                      <a:pt x="1233" y="69"/>
                    </a:lnTo>
                    <a:lnTo>
                      <a:pt x="1238" y="69"/>
                    </a:lnTo>
                    <a:lnTo>
                      <a:pt x="1241" y="69"/>
                    </a:lnTo>
                    <a:lnTo>
                      <a:pt x="1243" y="69"/>
                    </a:lnTo>
                    <a:lnTo>
                      <a:pt x="1248" y="72"/>
                    </a:lnTo>
                    <a:lnTo>
                      <a:pt x="1251" y="72"/>
                    </a:lnTo>
                    <a:lnTo>
                      <a:pt x="1253" y="72"/>
                    </a:lnTo>
                    <a:lnTo>
                      <a:pt x="1258" y="72"/>
                    </a:lnTo>
                    <a:lnTo>
                      <a:pt x="1261" y="72"/>
                    </a:lnTo>
                    <a:lnTo>
                      <a:pt x="1266" y="74"/>
                    </a:lnTo>
                    <a:lnTo>
                      <a:pt x="1269" y="74"/>
                    </a:lnTo>
                    <a:lnTo>
                      <a:pt x="1271" y="74"/>
                    </a:lnTo>
                    <a:lnTo>
                      <a:pt x="1276" y="74"/>
                    </a:lnTo>
                    <a:lnTo>
                      <a:pt x="1279" y="77"/>
                    </a:lnTo>
                    <a:lnTo>
                      <a:pt x="1281" y="77"/>
                    </a:lnTo>
                    <a:lnTo>
                      <a:pt x="1286" y="77"/>
                    </a:lnTo>
                    <a:lnTo>
                      <a:pt x="1289" y="79"/>
                    </a:lnTo>
                    <a:lnTo>
                      <a:pt x="1291" y="79"/>
                    </a:lnTo>
                    <a:lnTo>
                      <a:pt x="1297" y="79"/>
                    </a:lnTo>
                    <a:lnTo>
                      <a:pt x="1299" y="79"/>
                    </a:lnTo>
                    <a:lnTo>
                      <a:pt x="1304" y="82"/>
                    </a:lnTo>
                    <a:lnTo>
                      <a:pt x="1307" y="82"/>
                    </a:lnTo>
                    <a:lnTo>
                      <a:pt x="1309" y="82"/>
                    </a:lnTo>
                    <a:lnTo>
                      <a:pt x="1314" y="82"/>
                    </a:lnTo>
                    <a:lnTo>
                      <a:pt x="1317" y="84"/>
                    </a:lnTo>
                    <a:lnTo>
                      <a:pt x="1322" y="84"/>
                    </a:lnTo>
                    <a:lnTo>
                      <a:pt x="1325" y="84"/>
                    </a:lnTo>
                    <a:lnTo>
                      <a:pt x="1327" y="84"/>
                    </a:lnTo>
                    <a:lnTo>
                      <a:pt x="1332" y="87"/>
                    </a:lnTo>
                    <a:lnTo>
                      <a:pt x="1335" y="87"/>
                    </a:lnTo>
                    <a:lnTo>
                      <a:pt x="1337" y="87"/>
                    </a:lnTo>
                    <a:lnTo>
                      <a:pt x="1342" y="89"/>
                    </a:lnTo>
                    <a:lnTo>
                      <a:pt x="1345" y="89"/>
                    </a:lnTo>
                    <a:lnTo>
                      <a:pt x="1350" y="89"/>
                    </a:lnTo>
                    <a:lnTo>
                      <a:pt x="1353" y="89"/>
                    </a:lnTo>
                    <a:lnTo>
                      <a:pt x="1355" y="92"/>
                    </a:lnTo>
                    <a:lnTo>
                      <a:pt x="1360" y="92"/>
                    </a:lnTo>
                    <a:lnTo>
                      <a:pt x="1363" y="92"/>
                    </a:lnTo>
                    <a:lnTo>
                      <a:pt x="1368" y="94"/>
                    </a:lnTo>
                    <a:lnTo>
                      <a:pt x="1370" y="94"/>
                    </a:lnTo>
                    <a:lnTo>
                      <a:pt x="1373" y="94"/>
                    </a:lnTo>
                    <a:lnTo>
                      <a:pt x="1378" y="97"/>
                    </a:lnTo>
                    <a:lnTo>
                      <a:pt x="1380" y="97"/>
                    </a:lnTo>
                    <a:lnTo>
                      <a:pt x="1383" y="97"/>
                    </a:lnTo>
                    <a:lnTo>
                      <a:pt x="1388" y="100"/>
                    </a:lnTo>
                    <a:lnTo>
                      <a:pt x="1391" y="100"/>
                    </a:lnTo>
                    <a:lnTo>
                      <a:pt x="1396" y="100"/>
                    </a:lnTo>
                    <a:lnTo>
                      <a:pt x="1398" y="100"/>
                    </a:lnTo>
                    <a:lnTo>
                      <a:pt x="1401" y="102"/>
                    </a:lnTo>
                    <a:lnTo>
                      <a:pt x="1406" y="102"/>
                    </a:lnTo>
                    <a:lnTo>
                      <a:pt x="1408" y="102"/>
                    </a:lnTo>
                    <a:lnTo>
                      <a:pt x="1414" y="105"/>
                    </a:lnTo>
                    <a:lnTo>
                      <a:pt x="1416" y="105"/>
                    </a:lnTo>
                    <a:lnTo>
                      <a:pt x="1419" y="105"/>
                    </a:lnTo>
                    <a:lnTo>
                      <a:pt x="1424" y="107"/>
                    </a:lnTo>
                    <a:lnTo>
                      <a:pt x="1426" y="107"/>
                    </a:lnTo>
                    <a:lnTo>
                      <a:pt x="1431" y="107"/>
                    </a:lnTo>
                    <a:lnTo>
                      <a:pt x="1434" y="110"/>
                    </a:lnTo>
                    <a:lnTo>
                      <a:pt x="1436" y="110"/>
                    </a:lnTo>
                    <a:lnTo>
                      <a:pt x="1441" y="110"/>
                    </a:lnTo>
                    <a:lnTo>
                      <a:pt x="1444" y="112"/>
                    </a:lnTo>
                    <a:lnTo>
                      <a:pt x="1447" y="112"/>
                    </a:lnTo>
                    <a:lnTo>
                      <a:pt x="1452" y="112"/>
                    </a:lnTo>
                    <a:lnTo>
                      <a:pt x="1454" y="115"/>
                    </a:lnTo>
                    <a:lnTo>
                      <a:pt x="1459" y="115"/>
                    </a:lnTo>
                    <a:lnTo>
                      <a:pt x="1462" y="115"/>
                    </a:lnTo>
                    <a:lnTo>
                      <a:pt x="1467" y="117"/>
                    </a:lnTo>
                    <a:lnTo>
                      <a:pt x="1469" y="117"/>
                    </a:lnTo>
                    <a:lnTo>
                      <a:pt x="1472" y="120"/>
                    </a:lnTo>
                    <a:lnTo>
                      <a:pt x="1477" y="120"/>
                    </a:lnTo>
                    <a:lnTo>
                      <a:pt x="1480" y="120"/>
                    </a:lnTo>
                    <a:lnTo>
                      <a:pt x="1485" y="122"/>
                    </a:lnTo>
                    <a:lnTo>
                      <a:pt x="1487" y="122"/>
                    </a:lnTo>
                    <a:lnTo>
                      <a:pt x="1490" y="122"/>
                    </a:lnTo>
                    <a:lnTo>
                      <a:pt x="1495" y="125"/>
                    </a:lnTo>
                    <a:lnTo>
                      <a:pt x="1497" y="125"/>
                    </a:lnTo>
                    <a:lnTo>
                      <a:pt x="1502" y="125"/>
                    </a:lnTo>
                    <a:lnTo>
                      <a:pt x="1505" y="128"/>
                    </a:lnTo>
                    <a:lnTo>
                      <a:pt x="1508" y="128"/>
                    </a:lnTo>
                    <a:lnTo>
                      <a:pt x="1513" y="130"/>
                    </a:lnTo>
                    <a:lnTo>
                      <a:pt x="1515" y="130"/>
                    </a:lnTo>
                    <a:lnTo>
                      <a:pt x="1520" y="130"/>
                    </a:lnTo>
                    <a:lnTo>
                      <a:pt x="1523" y="133"/>
                    </a:lnTo>
                    <a:lnTo>
                      <a:pt x="1525" y="133"/>
                    </a:lnTo>
                    <a:lnTo>
                      <a:pt x="1530" y="133"/>
                    </a:lnTo>
                    <a:lnTo>
                      <a:pt x="1533" y="135"/>
                    </a:lnTo>
                    <a:lnTo>
                      <a:pt x="1538" y="135"/>
                    </a:lnTo>
                    <a:lnTo>
                      <a:pt x="1541" y="138"/>
                    </a:lnTo>
                    <a:lnTo>
                      <a:pt x="1543" y="138"/>
                    </a:lnTo>
                    <a:lnTo>
                      <a:pt x="1548" y="138"/>
                    </a:lnTo>
                    <a:lnTo>
                      <a:pt x="1551" y="140"/>
                    </a:lnTo>
                    <a:lnTo>
                      <a:pt x="1556" y="140"/>
                    </a:lnTo>
                    <a:lnTo>
                      <a:pt x="1558" y="140"/>
                    </a:lnTo>
                    <a:lnTo>
                      <a:pt x="1563" y="143"/>
                    </a:lnTo>
                    <a:lnTo>
                      <a:pt x="1566" y="143"/>
                    </a:lnTo>
                    <a:lnTo>
                      <a:pt x="1569" y="145"/>
                    </a:lnTo>
                    <a:lnTo>
                      <a:pt x="1574" y="145"/>
                    </a:lnTo>
                    <a:lnTo>
                      <a:pt x="1576" y="145"/>
                    </a:lnTo>
                    <a:lnTo>
                      <a:pt x="1581" y="148"/>
                    </a:lnTo>
                    <a:lnTo>
                      <a:pt x="1584" y="148"/>
                    </a:lnTo>
                    <a:lnTo>
                      <a:pt x="1586" y="150"/>
                    </a:lnTo>
                    <a:lnTo>
                      <a:pt x="1591" y="150"/>
                    </a:lnTo>
                    <a:lnTo>
                      <a:pt x="1594" y="150"/>
                    </a:lnTo>
                    <a:lnTo>
                      <a:pt x="1599" y="153"/>
                    </a:lnTo>
                    <a:lnTo>
                      <a:pt x="1602" y="153"/>
                    </a:lnTo>
                    <a:lnTo>
                      <a:pt x="1607" y="153"/>
                    </a:lnTo>
                    <a:lnTo>
                      <a:pt x="1609" y="155"/>
                    </a:lnTo>
                    <a:lnTo>
                      <a:pt x="1612" y="155"/>
                    </a:lnTo>
                    <a:lnTo>
                      <a:pt x="1617" y="158"/>
                    </a:lnTo>
                    <a:lnTo>
                      <a:pt x="1619" y="158"/>
                    </a:lnTo>
                    <a:lnTo>
                      <a:pt x="1625" y="158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3127"/>
              <p:cNvSpPr>
                <a:spLocks/>
              </p:cNvSpPr>
              <p:nvPr/>
            </p:nvSpPr>
            <p:spPr bwMode="auto">
              <a:xfrm>
                <a:off x="2775" y="1751"/>
                <a:ext cx="1085" cy="1240"/>
              </a:xfrm>
              <a:custGeom>
                <a:avLst/>
                <a:gdLst>
                  <a:gd name="T0" fmla="*/ 15 w 1085"/>
                  <a:gd name="T1" fmla="*/ 2 h 1240"/>
                  <a:gd name="T2" fmla="*/ 33 w 1085"/>
                  <a:gd name="T3" fmla="*/ 7 h 1240"/>
                  <a:gd name="T4" fmla="*/ 50 w 1085"/>
                  <a:gd name="T5" fmla="*/ 12 h 1240"/>
                  <a:gd name="T6" fmla="*/ 68 w 1085"/>
                  <a:gd name="T7" fmla="*/ 17 h 1240"/>
                  <a:gd name="T8" fmla="*/ 86 w 1085"/>
                  <a:gd name="T9" fmla="*/ 22 h 1240"/>
                  <a:gd name="T10" fmla="*/ 106 w 1085"/>
                  <a:gd name="T11" fmla="*/ 28 h 1240"/>
                  <a:gd name="T12" fmla="*/ 124 w 1085"/>
                  <a:gd name="T13" fmla="*/ 35 h 1240"/>
                  <a:gd name="T14" fmla="*/ 142 w 1085"/>
                  <a:gd name="T15" fmla="*/ 40 h 1240"/>
                  <a:gd name="T16" fmla="*/ 162 w 1085"/>
                  <a:gd name="T17" fmla="*/ 45 h 1240"/>
                  <a:gd name="T18" fmla="*/ 180 w 1085"/>
                  <a:gd name="T19" fmla="*/ 50 h 1240"/>
                  <a:gd name="T20" fmla="*/ 198 w 1085"/>
                  <a:gd name="T21" fmla="*/ 55 h 1240"/>
                  <a:gd name="T22" fmla="*/ 218 w 1085"/>
                  <a:gd name="T23" fmla="*/ 63 h 1240"/>
                  <a:gd name="T24" fmla="*/ 236 w 1085"/>
                  <a:gd name="T25" fmla="*/ 68 h 1240"/>
                  <a:gd name="T26" fmla="*/ 256 w 1085"/>
                  <a:gd name="T27" fmla="*/ 73 h 1240"/>
                  <a:gd name="T28" fmla="*/ 274 w 1085"/>
                  <a:gd name="T29" fmla="*/ 81 h 1240"/>
                  <a:gd name="T30" fmla="*/ 294 w 1085"/>
                  <a:gd name="T31" fmla="*/ 86 h 1240"/>
                  <a:gd name="T32" fmla="*/ 312 w 1085"/>
                  <a:gd name="T33" fmla="*/ 91 h 1240"/>
                  <a:gd name="T34" fmla="*/ 333 w 1085"/>
                  <a:gd name="T35" fmla="*/ 99 h 1240"/>
                  <a:gd name="T36" fmla="*/ 350 w 1085"/>
                  <a:gd name="T37" fmla="*/ 104 h 1240"/>
                  <a:gd name="T38" fmla="*/ 371 w 1085"/>
                  <a:gd name="T39" fmla="*/ 109 h 1240"/>
                  <a:gd name="T40" fmla="*/ 391 w 1085"/>
                  <a:gd name="T41" fmla="*/ 116 h 1240"/>
                  <a:gd name="T42" fmla="*/ 409 w 1085"/>
                  <a:gd name="T43" fmla="*/ 122 h 1240"/>
                  <a:gd name="T44" fmla="*/ 429 w 1085"/>
                  <a:gd name="T45" fmla="*/ 129 h 1240"/>
                  <a:gd name="T46" fmla="*/ 449 w 1085"/>
                  <a:gd name="T47" fmla="*/ 137 h 1240"/>
                  <a:gd name="T48" fmla="*/ 470 w 1085"/>
                  <a:gd name="T49" fmla="*/ 142 h 1240"/>
                  <a:gd name="T50" fmla="*/ 488 w 1085"/>
                  <a:gd name="T51" fmla="*/ 150 h 1240"/>
                  <a:gd name="T52" fmla="*/ 508 w 1085"/>
                  <a:gd name="T53" fmla="*/ 155 h 1240"/>
                  <a:gd name="T54" fmla="*/ 528 w 1085"/>
                  <a:gd name="T55" fmla="*/ 162 h 1240"/>
                  <a:gd name="T56" fmla="*/ 546 w 1085"/>
                  <a:gd name="T57" fmla="*/ 170 h 1240"/>
                  <a:gd name="T58" fmla="*/ 566 w 1085"/>
                  <a:gd name="T59" fmla="*/ 177 h 1240"/>
                  <a:gd name="T60" fmla="*/ 587 w 1085"/>
                  <a:gd name="T61" fmla="*/ 183 h 1240"/>
                  <a:gd name="T62" fmla="*/ 607 w 1085"/>
                  <a:gd name="T63" fmla="*/ 190 h 1240"/>
                  <a:gd name="T64" fmla="*/ 627 w 1085"/>
                  <a:gd name="T65" fmla="*/ 198 h 1240"/>
                  <a:gd name="T66" fmla="*/ 645 w 1085"/>
                  <a:gd name="T67" fmla="*/ 205 h 1240"/>
                  <a:gd name="T68" fmla="*/ 666 w 1085"/>
                  <a:gd name="T69" fmla="*/ 213 h 1240"/>
                  <a:gd name="T70" fmla="*/ 686 w 1085"/>
                  <a:gd name="T71" fmla="*/ 223 h 1240"/>
                  <a:gd name="T72" fmla="*/ 706 w 1085"/>
                  <a:gd name="T73" fmla="*/ 231 h 1240"/>
                  <a:gd name="T74" fmla="*/ 724 w 1085"/>
                  <a:gd name="T75" fmla="*/ 238 h 1240"/>
                  <a:gd name="T76" fmla="*/ 744 w 1085"/>
                  <a:gd name="T77" fmla="*/ 249 h 1240"/>
                  <a:gd name="T78" fmla="*/ 765 w 1085"/>
                  <a:gd name="T79" fmla="*/ 256 h 1240"/>
                  <a:gd name="T80" fmla="*/ 785 w 1085"/>
                  <a:gd name="T81" fmla="*/ 266 h 1240"/>
                  <a:gd name="T82" fmla="*/ 803 w 1085"/>
                  <a:gd name="T83" fmla="*/ 277 h 1240"/>
                  <a:gd name="T84" fmla="*/ 823 w 1085"/>
                  <a:gd name="T85" fmla="*/ 284 h 1240"/>
                  <a:gd name="T86" fmla="*/ 843 w 1085"/>
                  <a:gd name="T87" fmla="*/ 294 h 1240"/>
                  <a:gd name="T88" fmla="*/ 861 w 1085"/>
                  <a:gd name="T89" fmla="*/ 305 h 1240"/>
                  <a:gd name="T90" fmla="*/ 882 w 1085"/>
                  <a:gd name="T91" fmla="*/ 315 h 1240"/>
                  <a:gd name="T92" fmla="*/ 902 w 1085"/>
                  <a:gd name="T93" fmla="*/ 327 h 1240"/>
                  <a:gd name="T94" fmla="*/ 920 w 1085"/>
                  <a:gd name="T95" fmla="*/ 340 h 1240"/>
                  <a:gd name="T96" fmla="*/ 940 w 1085"/>
                  <a:gd name="T97" fmla="*/ 353 h 1240"/>
                  <a:gd name="T98" fmla="*/ 958 w 1085"/>
                  <a:gd name="T99" fmla="*/ 368 h 1240"/>
                  <a:gd name="T100" fmla="*/ 976 w 1085"/>
                  <a:gd name="T101" fmla="*/ 388 h 1240"/>
                  <a:gd name="T102" fmla="*/ 996 w 1085"/>
                  <a:gd name="T103" fmla="*/ 411 h 1240"/>
                  <a:gd name="T104" fmla="*/ 1014 w 1085"/>
                  <a:gd name="T105" fmla="*/ 439 h 1240"/>
                  <a:gd name="T106" fmla="*/ 1032 w 1085"/>
                  <a:gd name="T107" fmla="*/ 477 h 1240"/>
                  <a:gd name="T108" fmla="*/ 1049 w 1085"/>
                  <a:gd name="T109" fmla="*/ 528 h 1240"/>
                  <a:gd name="T110" fmla="*/ 1065 w 1085"/>
                  <a:gd name="T111" fmla="*/ 604 h 1240"/>
                  <a:gd name="T112" fmla="*/ 1082 w 1085"/>
                  <a:gd name="T113" fmla="*/ 846 h 1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85" h="1240">
                    <a:moveTo>
                      <a:pt x="0" y="0"/>
                    </a:moveTo>
                    <a:lnTo>
                      <a:pt x="2" y="0"/>
                    </a:lnTo>
                    <a:lnTo>
                      <a:pt x="7" y="0"/>
                    </a:lnTo>
                    <a:lnTo>
                      <a:pt x="10" y="2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20" y="5"/>
                    </a:lnTo>
                    <a:lnTo>
                      <a:pt x="25" y="5"/>
                    </a:lnTo>
                    <a:lnTo>
                      <a:pt x="27" y="7"/>
                    </a:lnTo>
                    <a:lnTo>
                      <a:pt x="33" y="7"/>
                    </a:lnTo>
                    <a:lnTo>
                      <a:pt x="35" y="7"/>
                    </a:lnTo>
                    <a:lnTo>
                      <a:pt x="40" y="10"/>
                    </a:lnTo>
                    <a:lnTo>
                      <a:pt x="43" y="10"/>
                    </a:lnTo>
                    <a:lnTo>
                      <a:pt x="48" y="12"/>
                    </a:lnTo>
                    <a:lnTo>
                      <a:pt x="50" y="12"/>
                    </a:lnTo>
                    <a:lnTo>
                      <a:pt x="53" y="15"/>
                    </a:lnTo>
                    <a:lnTo>
                      <a:pt x="58" y="15"/>
                    </a:lnTo>
                    <a:lnTo>
                      <a:pt x="61" y="15"/>
                    </a:lnTo>
                    <a:lnTo>
                      <a:pt x="66" y="17"/>
                    </a:lnTo>
                    <a:lnTo>
                      <a:pt x="68" y="17"/>
                    </a:lnTo>
                    <a:lnTo>
                      <a:pt x="73" y="20"/>
                    </a:lnTo>
                    <a:lnTo>
                      <a:pt x="76" y="20"/>
                    </a:lnTo>
                    <a:lnTo>
                      <a:pt x="81" y="20"/>
                    </a:lnTo>
                    <a:lnTo>
                      <a:pt x="83" y="22"/>
                    </a:lnTo>
                    <a:lnTo>
                      <a:pt x="86" y="22"/>
                    </a:lnTo>
                    <a:lnTo>
                      <a:pt x="91" y="25"/>
                    </a:lnTo>
                    <a:lnTo>
                      <a:pt x="94" y="25"/>
                    </a:lnTo>
                    <a:lnTo>
                      <a:pt x="99" y="28"/>
                    </a:lnTo>
                    <a:lnTo>
                      <a:pt x="101" y="28"/>
                    </a:lnTo>
                    <a:lnTo>
                      <a:pt x="106" y="28"/>
                    </a:lnTo>
                    <a:lnTo>
                      <a:pt x="109" y="30"/>
                    </a:lnTo>
                    <a:lnTo>
                      <a:pt x="114" y="30"/>
                    </a:lnTo>
                    <a:lnTo>
                      <a:pt x="116" y="33"/>
                    </a:lnTo>
                    <a:lnTo>
                      <a:pt x="122" y="33"/>
                    </a:lnTo>
                    <a:lnTo>
                      <a:pt x="124" y="35"/>
                    </a:lnTo>
                    <a:lnTo>
                      <a:pt x="127" y="35"/>
                    </a:lnTo>
                    <a:lnTo>
                      <a:pt x="132" y="35"/>
                    </a:lnTo>
                    <a:lnTo>
                      <a:pt x="134" y="38"/>
                    </a:lnTo>
                    <a:lnTo>
                      <a:pt x="139" y="38"/>
                    </a:lnTo>
                    <a:lnTo>
                      <a:pt x="142" y="40"/>
                    </a:lnTo>
                    <a:lnTo>
                      <a:pt x="147" y="40"/>
                    </a:lnTo>
                    <a:lnTo>
                      <a:pt x="149" y="43"/>
                    </a:lnTo>
                    <a:lnTo>
                      <a:pt x="155" y="43"/>
                    </a:lnTo>
                    <a:lnTo>
                      <a:pt x="157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70" y="48"/>
                    </a:lnTo>
                    <a:lnTo>
                      <a:pt x="172" y="48"/>
                    </a:lnTo>
                    <a:lnTo>
                      <a:pt x="177" y="50"/>
                    </a:lnTo>
                    <a:lnTo>
                      <a:pt x="180" y="50"/>
                    </a:lnTo>
                    <a:lnTo>
                      <a:pt x="183" y="53"/>
                    </a:lnTo>
                    <a:lnTo>
                      <a:pt x="188" y="53"/>
                    </a:lnTo>
                    <a:lnTo>
                      <a:pt x="190" y="55"/>
                    </a:lnTo>
                    <a:lnTo>
                      <a:pt x="195" y="55"/>
                    </a:lnTo>
                    <a:lnTo>
                      <a:pt x="198" y="55"/>
                    </a:lnTo>
                    <a:lnTo>
                      <a:pt x="203" y="58"/>
                    </a:lnTo>
                    <a:lnTo>
                      <a:pt x="205" y="58"/>
                    </a:lnTo>
                    <a:lnTo>
                      <a:pt x="210" y="61"/>
                    </a:lnTo>
                    <a:lnTo>
                      <a:pt x="213" y="61"/>
                    </a:lnTo>
                    <a:lnTo>
                      <a:pt x="218" y="63"/>
                    </a:lnTo>
                    <a:lnTo>
                      <a:pt x="221" y="63"/>
                    </a:lnTo>
                    <a:lnTo>
                      <a:pt x="226" y="66"/>
                    </a:lnTo>
                    <a:lnTo>
                      <a:pt x="228" y="66"/>
                    </a:lnTo>
                    <a:lnTo>
                      <a:pt x="233" y="66"/>
                    </a:lnTo>
                    <a:lnTo>
                      <a:pt x="236" y="68"/>
                    </a:lnTo>
                    <a:lnTo>
                      <a:pt x="241" y="68"/>
                    </a:lnTo>
                    <a:lnTo>
                      <a:pt x="244" y="71"/>
                    </a:lnTo>
                    <a:lnTo>
                      <a:pt x="249" y="71"/>
                    </a:lnTo>
                    <a:lnTo>
                      <a:pt x="251" y="73"/>
                    </a:lnTo>
                    <a:lnTo>
                      <a:pt x="256" y="73"/>
                    </a:lnTo>
                    <a:lnTo>
                      <a:pt x="259" y="76"/>
                    </a:lnTo>
                    <a:lnTo>
                      <a:pt x="264" y="76"/>
                    </a:lnTo>
                    <a:lnTo>
                      <a:pt x="266" y="78"/>
                    </a:lnTo>
                    <a:lnTo>
                      <a:pt x="272" y="78"/>
                    </a:lnTo>
                    <a:lnTo>
                      <a:pt x="274" y="81"/>
                    </a:lnTo>
                    <a:lnTo>
                      <a:pt x="279" y="81"/>
                    </a:lnTo>
                    <a:lnTo>
                      <a:pt x="282" y="83"/>
                    </a:lnTo>
                    <a:lnTo>
                      <a:pt x="287" y="83"/>
                    </a:lnTo>
                    <a:lnTo>
                      <a:pt x="289" y="83"/>
                    </a:lnTo>
                    <a:lnTo>
                      <a:pt x="294" y="86"/>
                    </a:lnTo>
                    <a:lnTo>
                      <a:pt x="297" y="86"/>
                    </a:lnTo>
                    <a:lnTo>
                      <a:pt x="302" y="89"/>
                    </a:lnTo>
                    <a:lnTo>
                      <a:pt x="305" y="89"/>
                    </a:lnTo>
                    <a:lnTo>
                      <a:pt x="310" y="91"/>
                    </a:lnTo>
                    <a:lnTo>
                      <a:pt x="312" y="91"/>
                    </a:lnTo>
                    <a:lnTo>
                      <a:pt x="317" y="94"/>
                    </a:lnTo>
                    <a:lnTo>
                      <a:pt x="320" y="94"/>
                    </a:lnTo>
                    <a:lnTo>
                      <a:pt x="325" y="96"/>
                    </a:lnTo>
                    <a:lnTo>
                      <a:pt x="327" y="96"/>
                    </a:lnTo>
                    <a:lnTo>
                      <a:pt x="333" y="99"/>
                    </a:lnTo>
                    <a:lnTo>
                      <a:pt x="335" y="99"/>
                    </a:lnTo>
                    <a:lnTo>
                      <a:pt x="340" y="101"/>
                    </a:lnTo>
                    <a:lnTo>
                      <a:pt x="343" y="101"/>
                    </a:lnTo>
                    <a:lnTo>
                      <a:pt x="348" y="104"/>
                    </a:lnTo>
                    <a:lnTo>
                      <a:pt x="350" y="104"/>
                    </a:lnTo>
                    <a:lnTo>
                      <a:pt x="355" y="106"/>
                    </a:lnTo>
                    <a:lnTo>
                      <a:pt x="360" y="106"/>
                    </a:lnTo>
                    <a:lnTo>
                      <a:pt x="363" y="106"/>
                    </a:lnTo>
                    <a:lnTo>
                      <a:pt x="368" y="109"/>
                    </a:lnTo>
                    <a:lnTo>
                      <a:pt x="371" y="109"/>
                    </a:lnTo>
                    <a:lnTo>
                      <a:pt x="376" y="111"/>
                    </a:lnTo>
                    <a:lnTo>
                      <a:pt x="378" y="114"/>
                    </a:lnTo>
                    <a:lnTo>
                      <a:pt x="383" y="114"/>
                    </a:lnTo>
                    <a:lnTo>
                      <a:pt x="386" y="114"/>
                    </a:lnTo>
                    <a:lnTo>
                      <a:pt x="391" y="116"/>
                    </a:lnTo>
                    <a:lnTo>
                      <a:pt x="394" y="116"/>
                    </a:lnTo>
                    <a:lnTo>
                      <a:pt x="399" y="119"/>
                    </a:lnTo>
                    <a:lnTo>
                      <a:pt x="401" y="119"/>
                    </a:lnTo>
                    <a:lnTo>
                      <a:pt x="406" y="122"/>
                    </a:lnTo>
                    <a:lnTo>
                      <a:pt x="409" y="122"/>
                    </a:lnTo>
                    <a:lnTo>
                      <a:pt x="414" y="124"/>
                    </a:lnTo>
                    <a:lnTo>
                      <a:pt x="416" y="127"/>
                    </a:lnTo>
                    <a:lnTo>
                      <a:pt x="421" y="127"/>
                    </a:lnTo>
                    <a:lnTo>
                      <a:pt x="427" y="127"/>
                    </a:lnTo>
                    <a:lnTo>
                      <a:pt x="429" y="129"/>
                    </a:lnTo>
                    <a:lnTo>
                      <a:pt x="434" y="129"/>
                    </a:lnTo>
                    <a:lnTo>
                      <a:pt x="437" y="132"/>
                    </a:lnTo>
                    <a:lnTo>
                      <a:pt x="442" y="132"/>
                    </a:lnTo>
                    <a:lnTo>
                      <a:pt x="444" y="134"/>
                    </a:lnTo>
                    <a:lnTo>
                      <a:pt x="449" y="137"/>
                    </a:lnTo>
                    <a:lnTo>
                      <a:pt x="452" y="137"/>
                    </a:lnTo>
                    <a:lnTo>
                      <a:pt x="457" y="139"/>
                    </a:lnTo>
                    <a:lnTo>
                      <a:pt x="460" y="139"/>
                    </a:lnTo>
                    <a:lnTo>
                      <a:pt x="465" y="142"/>
                    </a:lnTo>
                    <a:lnTo>
                      <a:pt x="470" y="142"/>
                    </a:lnTo>
                    <a:lnTo>
                      <a:pt x="472" y="144"/>
                    </a:lnTo>
                    <a:lnTo>
                      <a:pt x="477" y="144"/>
                    </a:lnTo>
                    <a:lnTo>
                      <a:pt x="480" y="147"/>
                    </a:lnTo>
                    <a:lnTo>
                      <a:pt x="485" y="147"/>
                    </a:lnTo>
                    <a:lnTo>
                      <a:pt x="488" y="150"/>
                    </a:lnTo>
                    <a:lnTo>
                      <a:pt x="493" y="150"/>
                    </a:lnTo>
                    <a:lnTo>
                      <a:pt x="495" y="152"/>
                    </a:lnTo>
                    <a:lnTo>
                      <a:pt x="500" y="152"/>
                    </a:lnTo>
                    <a:lnTo>
                      <a:pt x="503" y="155"/>
                    </a:lnTo>
                    <a:lnTo>
                      <a:pt x="508" y="155"/>
                    </a:lnTo>
                    <a:lnTo>
                      <a:pt x="513" y="157"/>
                    </a:lnTo>
                    <a:lnTo>
                      <a:pt x="516" y="157"/>
                    </a:lnTo>
                    <a:lnTo>
                      <a:pt x="521" y="160"/>
                    </a:lnTo>
                    <a:lnTo>
                      <a:pt x="523" y="162"/>
                    </a:lnTo>
                    <a:lnTo>
                      <a:pt x="528" y="162"/>
                    </a:lnTo>
                    <a:lnTo>
                      <a:pt x="531" y="165"/>
                    </a:lnTo>
                    <a:lnTo>
                      <a:pt x="536" y="165"/>
                    </a:lnTo>
                    <a:lnTo>
                      <a:pt x="538" y="167"/>
                    </a:lnTo>
                    <a:lnTo>
                      <a:pt x="543" y="167"/>
                    </a:lnTo>
                    <a:lnTo>
                      <a:pt x="546" y="170"/>
                    </a:lnTo>
                    <a:lnTo>
                      <a:pt x="551" y="170"/>
                    </a:lnTo>
                    <a:lnTo>
                      <a:pt x="556" y="172"/>
                    </a:lnTo>
                    <a:lnTo>
                      <a:pt x="559" y="175"/>
                    </a:lnTo>
                    <a:lnTo>
                      <a:pt x="564" y="175"/>
                    </a:lnTo>
                    <a:lnTo>
                      <a:pt x="566" y="177"/>
                    </a:lnTo>
                    <a:lnTo>
                      <a:pt x="571" y="177"/>
                    </a:lnTo>
                    <a:lnTo>
                      <a:pt x="574" y="180"/>
                    </a:lnTo>
                    <a:lnTo>
                      <a:pt x="579" y="180"/>
                    </a:lnTo>
                    <a:lnTo>
                      <a:pt x="582" y="183"/>
                    </a:lnTo>
                    <a:lnTo>
                      <a:pt x="587" y="183"/>
                    </a:lnTo>
                    <a:lnTo>
                      <a:pt x="592" y="185"/>
                    </a:lnTo>
                    <a:lnTo>
                      <a:pt x="594" y="188"/>
                    </a:lnTo>
                    <a:lnTo>
                      <a:pt x="599" y="188"/>
                    </a:lnTo>
                    <a:lnTo>
                      <a:pt x="602" y="190"/>
                    </a:lnTo>
                    <a:lnTo>
                      <a:pt x="607" y="190"/>
                    </a:lnTo>
                    <a:lnTo>
                      <a:pt x="610" y="193"/>
                    </a:lnTo>
                    <a:lnTo>
                      <a:pt x="615" y="193"/>
                    </a:lnTo>
                    <a:lnTo>
                      <a:pt x="617" y="195"/>
                    </a:lnTo>
                    <a:lnTo>
                      <a:pt x="622" y="198"/>
                    </a:lnTo>
                    <a:lnTo>
                      <a:pt x="627" y="198"/>
                    </a:lnTo>
                    <a:lnTo>
                      <a:pt x="630" y="200"/>
                    </a:lnTo>
                    <a:lnTo>
                      <a:pt x="635" y="200"/>
                    </a:lnTo>
                    <a:lnTo>
                      <a:pt x="638" y="203"/>
                    </a:lnTo>
                    <a:lnTo>
                      <a:pt x="643" y="205"/>
                    </a:lnTo>
                    <a:lnTo>
                      <a:pt x="645" y="205"/>
                    </a:lnTo>
                    <a:lnTo>
                      <a:pt x="650" y="208"/>
                    </a:lnTo>
                    <a:lnTo>
                      <a:pt x="653" y="211"/>
                    </a:lnTo>
                    <a:lnTo>
                      <a:pt x="658" y="211"/>
                    </a:lnTo>
                    <a:lnTo>
                      <a:pt x="663" y="213"/>
                    </a:lnTo>
                    <a:lnTo>
                      <a:pt x="666" y="213"/>
                    </a:lnTo>
                    <a:lnTo>
                      <a:pt x="671" y="216"/>
                    </a:lnTo>
                    <a:lnTo>
                      <a:pt x="673" y="218"/>
                    </a:lnTo>
                    <a:lnTo>
                      <a:pt x="678" y="218"/>
                    </a:lnTo>
                    <a:lnTo>
                      <a:pt x="681" y="221"/>
                    </a:lnTo>
                    <a:lnTo>
                      <a:pt x="686" y="223"/>
                    </a:lnTo>
                    <a:lnTo>
                      <a:pt x="688" y="223"/>
                    </a:lnTo>
                    <a:lnTo>
                      <a:pt x="693" y="226"/>
                    </a:lnTo>
                    <a:lnTo>
                      <a:pt x="699" y="228"/>
                    </a:lnTo>
                    <a:lnTo>
                      <a:pt x="701" y="228"/>
                    </a:lnTo>
                    <a:lnTo>
                      <a:pt x="706" y="231"/>
                    </a:lnTo>
                    <a:lnTo>
                      <a:pt x="709" y="231"/>
                    </a:lnTo>
                    <a:lnTo>
                      <a:pt x="714" y="233"/>
                    </a:lnTo>
                    <a:lnTo>
                      <a:pt x="716" y="236"/>
                    </a:lnTo>
                    <a:lnTo>
                      <a:pt x="721" y="236"/>
                    </a:lnTo>
                    <a:lnTo>
                      <a:pt x="724" y="238"/>
                    </a:lnTo>
                    <a:lnTo>
                      <a:pt x="729" y="241"/>
                    </a:lnTo>
                    <a:lnTo>
                      <a:pt x="732" y="244"/>
                    </a:lnTo>
                    <a:lnTo>
                      <a:pt x="737" y="244"/>
                    </a:lnTo>
                    <a:lnTo>
                      <a:pt x="742" y="246"/>
                    </a:lnTo>
                    <a:lnTo>
                      <a:pt x="744" y="249"/>
                    </a:lnTo>
                    <a:lnTo>
                      <a:pt x="749" y="249"/>
                    </a:lnTo>
                    <a:lnTo>
                      <a:pt x="752" y="251"/>
                    </a:lnTo>
                    <a:lnTo>
                      <a:pt x="757" y="254"/>
                    </a:lnTo>
                    <a:lnTo>
                      <a:pt x="760" y="254"/>
                    </a:lnTo>
                    <a:lnTo>
                      <a:pt x="765" y="256"/>
                    </a:lnTo>
                    <a:lnTo>
                      <a:pt x="767" y="259"/>
                    </a:lnTo>
                    <a:lnTo>
                      <a:pt x="772" y="261"/>
                    </a:lnTo>
                    <a:lnTo>
                      <a:pt x="777" y="261"/>
                    </a:lnTo>
                    <a:lnTo>
                      <a:pt x="780" y="264"/>
                    </a:lnTo>
                    <a:lnTo>
                      <a:pt x="785" y="266"/>
                    </a:lnTo>
                    <a:lnTo>
                      <a:pt x="788" y="269"/>
                    </a:lnTo>
                    <a:lnTo>
                      <a:pt x="793" y="269"/>
                    </a:lnTo>
                    <a:lnTo>
                      <a:pt x="795" y="272"/>
                    </a:lnTo>
                    <a:lnTo>
                      <a:pt x="800" y="274"/>
                    </a:lnTo>
                    <a:lnTo>
                      <a:pt x="803" y="277"/>
                    </a:lnTo>
                    <a:lnTo>
                      <a:pt x="808" y="277"/>
                    </a:lnTo>
                    <a:lnTo>
                      <a:pt x="810" y="279"/>
                    </a:lnTo>
                    <a:lnTo>
                      <a:pt x="815" y="282"/>
                    </a:lnTo>
                    <a:lnTo>
                      <a:pt x="821" y="284"/>
                    </a:lnTo>
                    <a:lnTo>
                      <a:pt x="823" y="284"/>
                    </a:lnTo>
                    <a:lnTo>
                      <a:pt x="828" y="287"/>
                    </a:lnTo>
                    <a:lnTo>
                      <a:pt x="831" y="289"/>
                    </a:lnTo>
                    <a:lnTo>
                      <a:pt x="836" y="292"/>
                    </a:lnTo>
                    <a:lnTo>
                      <a:pt x="838" y="294"/>
                    </a:lnTo>
                    <a:lnTo>
                      <a:pt x="843" y="294"/>
                    </a:lnTo>
                    <a:lnTo>
                      <a:pt x="846" y="297"/>
                    </a:lnTo>
                    <a:lnTo>
                      <a:pt x="851" y="299"/>
                    </a:lnTo>
                    <a:lnTo>
                      <a:pt x="854" y="302"/>
                    </a:lnTo>
                    <a:lnTo>
                      <a:pt x="859" y="305"/>
                    </a:lnTo>
                    <a:lnTo>
                      <a:pt x="861" y="305"/>
                    </a:lnTo>
                    <a:lnTo>
                      <a:pt x="866" y="307"/>
                    </a:lnTo>
                    <a:lnTo>
                      <a:pt x="869" y="310"/>
                    </a:lnTo>
                    <a:lnTo>
                      <a:pt x="874" y="312"/>
                    </a:lnTo>
                    <a:lnTo>
                      <a:pt x="879" y="315"/>
                    </a:lnTo>
                    <a:lnTo>
                      <a:pt x="882" y="315"/>
                    </a:lnTo>
                    <a:lnTo>
                      <a:pt x="887" y="317"/>
                    </a:lnTo>
                    <a:lnTo>
                      <a:pt x="889" y="320"/>
                    </a:lnTo>
                    <a:lnTo>
                      <a:pt x="894" y="322"/>
                    </a:lnTo>
                    <a:lnTo>
                      <a:pt x="897" y="325"/>
                    </a:lnTo>
                    <a:lnTo>
                      <a:pt x="902" y="327"/>
                    </a:lnTo>
                    <a:lnTo>
                      <a:pt x="904" y="330"/>
                    </a:lnTo>
                    <a:lnTo>
                      <a:pt x="910" y="333"/>
                    </a:lnTo>
                    <a:lnTo>
                      <a:pt x="912" y="335"/>
                    </a:lnTo>
                    <a:lnTo>
                      <a:pt x="917" y="338"/>
                    </a:lnTo>
                    <a:lnTo>
                      <a:pt x="920" y="340"/>
                    </a:lnTo>
                    <a:lnTo>
                      <a:pt x="925" y="343"/>
                    </a:lnTo>
                    <a:lnTo>
                      <a:pt x="927" y="345"/>
                    </a:lnTo>
                    <a:lnTo>
                      <a:pt x="932" y="348"/>
                    </a:lnTo>
                    <a:lnTo>
                      <a:pt x="935" y="350"/>
                    </a:lnTo>
                    <a:lnTo>
                      <a:pt x="940" y="353"/>
                    </a:lnTo>
                    <a:lnTo>
                      <a:pt x="943" y="355"/>
                    </a:lnTo>
                    <a:lnTo>
                      <a:pt x="948" y="358"/>
                    </a:lnTo>
                    <a:lnTo>
                      <a:pt x="950" y="363"/>
                    </a:lnTo>
                    <a:lnTo>
                      <a:pt x="955" y="366"/>
                    </a:lnTo>
                    <a:lnTo>
                      <a:pt x="958" y="368"/>
                    </a:lnTo>
                    <a:lnTo>
                      <a:pt x="963" y="373"/>
                    </a:lnTo>
                    <a:lnTo>
                      <a:pt x="965" y="376"/>
                    </a:lnTo>
                    <a:lnTo>
                      <a:pt x="968" y="378"/>
                    </a:lnTo>
                    <a:lnTo>
                      <a:pt x="973" y="383"/>
                    </a:lnTo>
                    <a:lnTo>
                      <a:pt x="976" y="388"/>
                    </a:lnTo>
                    <a:lnTo>
                      <a:pt x="981" y="391"/>
                    </a:lnTo>
                    <a:lnTo>
                      <a:pt x="983" y="396"/>
                    </a:lnTo>
                    <a:lnTo>
                      <a:pt x="988" y="401"/>
                    </a:lnTo>
                    <a:lnTo>
                      <a:pt x="991" y="404"/>
                    </a:lnTo>
                    <a:lnTo>
                      <a:pt x="996" y="411"/>
                    </a:lnTo>
                    <a:lnTo>
                      <a:pt x="999" y="416"/>
                    </a:lnTo>
                    <a:lnTo>
                      <a:pt x="1004" y="421"/>
                    </a:lnTo>
                    <a:lnTo>
                      <a:pt x="1006" y="427"/>
                    </a:lnTo>
                    <a:lnTo>
                      <a:pt x="1009" y="432"/>
                    </a:lnTo>
                    <a:lnTo>
                      <a:pt x="1014" y="439"/>
                    </a:lnTo>
                    <a:lnTo>
                      <a:pt x="1016" y="447"/>
                    </a:lnTo>
                    <a:lnTo>
                      <a:pt x="1021" y="452"/>
                    </a:lnTo>
                    <a:lnTo>
                      <a:pt x="1024" y="460"/>
                    </a:lnTo>
                    <a:lnTo>
                      <a:pt x="1026" y="470"/>
                    </a:lnTo>
                    <a:lnTo>
                      <a:pt x="1032" y="477"/>
                    </a:lnTo>
                    <a:lnTo>
                      <a:pt x="1034" y="488"/>
                    </a:lnTo>
                    <a:lnTo>
                      <a:pt x="1039" y="495"/>
                    </a:lnTo>
                    <a:lnTo>
                      <a:pt x="1042" y="505"/>
                    </a:lnTo>
                    <a:lnTo>
                      <a:pt x="1044" y="516"/>
                    </a:lnTo>
                    <a:lnTo>
                      <a:pt x="1049" y="528"/>
                    </a:lnTo>
                    <a:lnTo>
                      <a:pt x="1052" y="538"/>
                    </a:lnTo>
                    <a:lnTo>
                      <a:pt x="1054" y="551"/>
                    </a:lnTo>
                    <a:lnTo>
                      <a:pt x="1060" y="569"/>
                    </a:lnTo>
                    <a:lnTo>
                      <a:pt x="1062" y="587"/>
                    </a:lnTo>
                    <a:lnTo>
                      <a:pt x="1065" y="604"/>
                    </a:lnTo>
                    <a:lnTo>
                      <a:pt x="1070" y="630"/>
                    </a:lnTo>
                    <a:lnTo>
                      <a:pt x="1072" y="660"/>
                    </a:lnTo>
                    <a:lnTo>
                      <a:pt x="1075" y="696"/>
                    </a:lnTo>
                    <a:lnTo>
                      <a:pt x="1080" y="732"/>
                    </a:lnTo>
                    <a:lnTo>
                      <a:pt x="1082" y="846"/>
                    </a:lnTo>
                    <a:lnTo>
                      <a:pt x="1085" y="1171"/>
                    </a:lnTo>
                    <a:lnTo>
                      <a:pt x="1085" y="124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3128"/>
              <p:cNvSpPr>
                <a:spLocks/>
              </p:cNvSpPr>
              <p:nvPr/>
            </p:nvSpPr>
            <p:spPr bwMode="auto">
              <a:xfrm>
                <a:off x="4958" y="243"/>
                <a:ext cx="38" cy="2748"/>
              </a:xfrm>
              <a:custGeom>
                <a:avLst/>
                <a:gdLst>
                  <a:gd name="T0" fmla="*/ 0 w 38"/>
                  <a:gd name="T1" fmla="*/ 2710 h 2748"/>
                  <a:gd name="T2" fmla="*/ 3 w 38"/>
                  <a:gd name="T3" fmla="*/ 2667 h 2748"/>
                  <a:gd name="T4" fmla="*/ 5 w 38"/>
                  <a:gd name="T5" fmla="*/ 2621 h 2748"/>
                  <a:gd name="T6" fmla="*/ 5 w 38"/>
                  <a:gd name="T7" fmla="*/ 2575 h 2748"/>
                  <a:gd name="T8" fmla="*/ 8 w 38"/>
                  <a:gd name="T9" fmla="*/ 2527 h 2748"/>
                  <a:gd name="T10" fmla="*/ 8 w 38"/>
                  <a:gd name="T11" fmla="*/ 2481 h 2748"/>
                  <a:gd name="T12" fmla="*/ 10 w 38"/>
                  <a:gd name="T13" fmla="*/ 2433 h 2748"/>
                  <a:gd name="T14" fmla="*/ 10 w 38"/>
                  <a:gd name="T15" fmla="*/ 2384 h 2748"/>
                  <a:gd name="T16" fmla="*/ 13 w 38"/>
                  <a:gd name="T17" fmla="*/ 2339 h 2748"/>
                  <a:gd name="T18" fmla="*/ 13 w 38"/>
                  <a:gd name="T19" fmla="*/ 2290 h 2748"/>
                  <a:gd name="T20" fmla="*/ 15 w 38"/>
                  <a:gd name="T21" fmla="*/ 2242 h 2748"/>
                  <a:gd name="T22" fmla="*/ 15 w 38"/>
                  <a:gd name="T23" fmla="*/ 2194 h 2748"/>
                  <a:gd name="T24" fmla="*/ 15 w 38"/>
                  <a:gd name="T25" fmla="*/ 2146 h 2748"/>
                  <a:gd name="T26" fmla="*/ 18 w 38"/>
                  <a:gd name="T27" fmla="*/ 2097 h 2748"/>
                  <a:gd name="T28" fmla="*/ 18 w 38"/>
                  <a:gd name="T29" fmla="*/ 2049 h 2748"/>
                  <a:gd name="T30" fmla="*/ 18 w 38"/>
                  <a:gd name="T31" fmla="*/ 2001 h 2748"/>
                  <a:gd name="T32" fmla="*/ 20 w 38"/>
                  <a:gd name="T33" fmla="*/ 1952 h 2748"/>
                  <a:gd name="T34" fmla="*/ 20 w 38"/>
                  <a:gd name="T35" fmla="*/ 1902 h 2748"/>
                  <a:gd name="T36" fmla="*/ 20 w 38"/>
                  <a:gd name="T37" fmla="*/ 1853 h 2748"/>
                  <a:gd name="T38" fmla="*/ 23 w 38"/>
                  <a:gd name="T39" fmla="*/ 1802 h 2748"/>
                  <a:gd name="T40" fmla="*/ 23 w 38"/>
                  <a:gd name="T41" fmla="*/ 1754 h 2748"/>
                  <a:gd name="T42" fmla="*/ 23 w 38"/>
                  <a:gd name="T43" fmla="*/ 1703 h 2748"/>
                  <a:gd name="T44" fmla="*/ 26 w 38"/>
                  <a:gd name="T45" fmla="*/ 1652 h 2748"/>
                  <a:gd name="T46" fmla="*/ 26 w 38"/>
                  <a:gd name="T47" fmla="*/ 1602 h 2748"/>
                  <a:gd name="T48" fmla="*/ 26 w 38"/>
                  <a:gd name="T49" fmla="*/ 1551 h 2748"/>
                  <a:gd name="T50" fmla="*/ 28 w 38"/>
                  <a:gd name="T51" fmla="*/ 1500 h 2748"/>
                  <a:gd name="T52" fmla="*/ 28 w 38"/>
                  <a:gd name="T53" fmla="*/ 1449 h 2748"/>
                  <a:gd name="T54" fmla="*/ 28 w 38"/>
                  <a:gd name="T55" fmla="*/ 1396 h 2748"/>
                  <a:gd name="T56" fmla="*/ 28 w 38"/>
                  <a:gd name="T57" fmla="*/ 1345 h 2748"/>
                  <a:gd name="T58" fmla="*/ 28 w 38"/>
                  <a:gd name="T59" fmla="*/ 1292 h 2748"/>
                  <a:gd name="T60" fmla="*/ 31 w 38"/>
                  <a:gd name="T61" fmla="*/ 1241 h 2748"/>
                  <a:gd name="T62" fmla="*/ 31 w 38"/>
                  <a:gd name="T63" fmla="*/ 1187 h 2748"/>
                  <a:gd name="T64" fmla="*/ 31 w 38"/>
                  <a:gd name="T65" fmla="*/ 1134 h 2748"/>
                  <a:gd name="T66" fmla="*/ 31 w 38"/>
                  <a:gd name="T67" fmla="*/ 1081 h 2748"/>
                  <a:gd name="T68" fmla="*/ 31 w 38"/>
                  <a:gd name="T69" fmla="*/ 1025 h 2748"/>
                  <a:gd name="T70" fmla="*/ 33 w 38"/>
                  <a:gd name="T71" fmla="*/ 969 h 2748"/>
                  <a:gd name="T72" fmla="*/ 33 w 38"/>
                  <a:gd name="T73" fmla="*/ 913 h 2748"/>
                  <a:gd name="T74" fmla="*/ 33 w 38"/>
                  <a:gd name="T75" fmla="*/ 857 h 2748"/>
                  <a:gd name="T76" fmla="*/ 33 w 38"/>
                  <a:gd name="T77" fmla="*/ 798 h 2748"/>
                  <a:gd name="T78" fmla="*/ 33 w 38"/>
                  <a:gd name="T79" fmla="*/ 737 h 2748"/>
                  <a:gd name="T80" fmla="*/ 33 w 38"/>
                  <a:gd name="T81" fmla="*/ 674 h 2748"/>
                  <a:gd name="T82" fmla="*/ 33 w 38"/>
                  <a:gd name="T83" fmla="*/ 610 h 2748"/>
                  <a:gd name="T84" fmla="*/ 33 w 38"/>
                  <a:gd name="T85" fmla="*/ 542 h 2748"/>
                  <a:gd name="T86" fmla="*/ 36 w 38"/>
                  <a:gd name="T87" fmla="*/ 471 h 2748"/>
                  <a:gd name="T88" fmla="*/ 36 w 38"/>
                  <a:gd name="T89" fmla="*/ 394 h 2748"/>
                  <a:gd name="T90" fmla="*/ 36 w 38"/>
                  <a:gd name="T91" fmla="*/ 313 h 2748"/>
                  <a:gd name="T92" fmla="*/ 36 w 38"/>
                  <a:gd name="T93" fmla="*/ 232 h 2748"/>
                  <a:gd name="T94" fmla="*/ 36 w 38"/>
                  <a:gd name="T95" fmla="*/ 153 h 2748"/>
                  <a:gd name="T96" fmla="*/ 36 w 38"/>
                  <a:gd name="T97" fmla="*/ 89 h 2748"/>
                  <a:gd name="T98" fmla="*/ 36 w 38"/>
                  <a:gd name="T99" fmla="*/ 97 h 2748"/>
                  <a:gd name="T100" fmla="*/ 36 w 38"/>
                  <a:gd name="T101" fmla="*/ 224 h 2748"/>
                  <a:gd name="T102" fmla="*/ 36 w 38"/>
                  <a:gd name="T103" fmla="*/ 509 h 2748"/>
                  <a:gd name="T104" fmla="*/ 36 w 38"/>
                  <a:gd name="T105" fmla="*/ 732 h 2748"/>
                  <a:gd name="T106" fmla="*/ 36 w 38"/>
                  <a:gd name="T107" fmla="*/ 384 h 2748"/>
                  <a:gd name="T108" fmla="*/ 36 w 38"/>
                  <a:gd name="T109" fmla="*/ 219 h 2748"/>
                  <a:gd name="T110" fmla="*/ 36 w 38"/>
                  <a:gd name="T111" fmla="*/ 135 h 2748"/>
                  <a:gd name="T112" fmla="*/ 36 w 38"/>
                  <a:gd name="T113" fmla="*/ 122 h 2748"/>
                  <a:gd name="T114" fmla="*/ 36 w 38"/>
                  <a:gd name="T115" fmla="*/ 77 h 2748"/>
                  <a:gd name="T116" fmla="*/ 38 w 38"/>
                  <a:gd name="T117" fmla="*/ 28 h 2748"/>
                  <a:gd name="T118" fmla="*/ 38 w 38"/>
                  <a:gd name="T119" fmla="*/ 3 h 27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" h="2748">
                    <a:moveTo>
                      <a:pt x="0" y="2748"/>
                    </a:moveTo>
                    <a:lnTo>
                      <a:pt x="0" y="2748"/>
                    </a:lnTo>
                    <a:lnTo>
                      <a:pt x="0" y="2743"/>
                    </a:lnTo>
                    <a:lnTo>
                      <a:pt x="0" y="2738"/>
                    </a:lnTo>
                    <a:lnTo>
                      <a:pt x="0" y="2733"/>
                    </a:lnTo>
                    <a:lnTo>
                      <a:pt x="0" y="2728"/>
                    </a:lnTo>
                    <a:lnTo>
                      <a:pt x="0" y="2725"/>
                    </a:lnTo>
                    <a:lnTo>
                      <a:pt x="0" y="2720"/>
                    </a:lnTo>
                    <a:lnTo>
                      <a:pt x="0" y="2715"/>
                    </a:lnTo>
                    <a:lnTo>
                      <a:pt x="0" y="2710"/>
                    </a:lnTo>
                    <a:lnTo>
                      <a:pt x="0" y="2707"/>
                    </a:lnTo>
                    <a:lnTo>
                      <a:pt x="3" y="2702"/>
                    </a:lnTo>
                    <a:lnTo>
                      <a:pt x="3" y="2697"/>
                    </a:lnTo>
                    <a:lnTo>
                      <a:pt x="3" y="2692"/>
                    </a:lnTo>
                    <a:lnTo>
                      <a:pt x="3" y="2689"/>
                    </a:lnTo>
                    <a:lnTo>
                      <a:pt x="3" y="2684"/>
                    </a:lnTo>
                    <a:lnTo>
                      <a:pt x="3" y="2679"/>
                    </a:lnTo>
                    <a:lnTo>
                      <a:pt x="3" y="2674"/>
                    </a:lnTo>
                    <a:lnTo>
                      <a:pt x="3" y="2669"/>
                    </a:lnTo>
                    <a:lnTo>
                      <a:pt x="3" y="2667"/>
                    </a:lnTo>
                    <a:lnTo>
                      <a:pt x="3" y="2661"/>
                    </a:lnTo>
                    <a:lnTo>
                      <a:pt x="3" y="2656"/>
                    </a:lnTo>
                    <a:lnTo>
                      <a:pt x="3" y="2651"/>
                    </a:lnTo>
                    <a:lnTo>
                      <a:pt x="3" y="2649"/>
                    </a:lnTo>
                    <a:lnTo>
                      <a:pt x="3" y="2644"/>
                    </a:lnTo>
                    <a:lnTo>
                      <a:pt x="3" y="2639"/>
                    </a:lnTo>
                    <a:lnTo>
                      <a:pt x="3" y="2634"/>
                    </a:lnTo>
                    <a:lnTo>
                      <a:pt x="3" y="2628"/>
                    </a:lnTo>
                    <a:lnTo>
                      <a:pt x="5" y="2626"/>
                    </a:lnTo>
                    <a:lnTo>
                      <a:pt x="5" y="2621"/>
                    </a:lnTo>
                    <a:lnTo>
                      <a:pt x="5" y="2616"/>
                    </a:lnTo>
                    <a:lnTo>
                      <a:pt x="5" y="2611"/>
                    </a:lnTo>
                    <a:lnTo>
                      <a:pt x="5" y="2606"/>
                    </a:lnTo>
                    <a:lnTo>
                      <a:pt x="5" y="2600"/>
                    </a:lnTo>
                    <a:lnTo>
                      <a:pt x="5" y="2598"/>
                    </a:lnTo>
                    <a:lnTo>
                      <a:pt x="5" y="2593"/>
                    </a:lnTo>
                    <a:lnTo>
                      <a:pt x="5" y="2588"/>
                    </a:lnTo>
                    <a:lnTo>
                      <a:pt x="5" y="2583"/>
                    </a:lnTo>
                    <a:lnTo>
                      <a:pt x="5" y="2578"/>
                    </a:lnTo>
                    <a:lnTo>
                      <a:pt x="5" y="2575"/>
                    </a:lnTo>
                    <a:lnTo>
                      <a:pt x="5" y="2570"/>
                    </a:lnTo>
                    <a:lnTo>
                      <a:pt x="5" y="2565"/>
                    </a:lnTo>
                    <a:lnTo>
                      <a:pt x="5" y="2560"/>
                    </a:lnTo>
                    <a:lnTo>
                      <a:pt x="5" y="2555"/>
                    </a:lnTo>
                    <a:lnTo>
                      <a:pt x="5" y="2550"/>
                    </a:lnTo>
                    <a:lnTo>
                      <a:pt x="5" y="2547"/>
                    </a:lnTo>
                    <a:lnTo>
                      <a:pt x="5" y="2542"/>
                    </a:lnTo>
                    <a:lnTo>
                      <a:pt x="8" y="2537"/>
                    </a:lnTo>
                    <a:lnTo>
                      <a:pt x="8" y="2532"/>
                    </a:lnTo>
                    <a:lnTo>
                      <a:pt x="8" y="2527"/>
                    </a:lnTo>
                    <a:lnTo>
                      <a:pt x="8" y="2522"/>
                    </a:lnTo>
                    <a:lnTo>
                      <a:pt x="8" y="2517"/>
                    </a:lnTo>
                    <a:lnTo>
                      <a:pt x="8" y="2514"/>
                    </a:lnTo>
                    <a:lnTo>
                      <a:pt x="8" y="2509"/>
                    </a:lnTo>
                    <a:lnTo>
                      <a:pt x="8" y="2504"/>
                    </a:lnTo>
                    <a:lnTo>
                      <a:pt x="8" y="2499"/>
                    </a:lnTo>
                    <a:lnTo>
                      <a:pt x="8" y="2494"/>
                    </a:lnTo>
                    <a:lnTo>
                      <a:pt x="8" y="2489"/>
                    </a:lnTo>
                    <a:lnTo>
                      <a:pt x="8" y="2486"/>
                    </a:lnTo>
                    <a:lnTo>
                      <a:pt x="8" y="2481"/>
                    </a:lnTo>
                    <a:lnTo>
                      <a:pt x="8" y="2476"/>
                    </a:lnTo>
                    <a:lnTo>
                      <a:pt x="8" y="2471"/>
                    </a:lnTo>
                    <a:lnTo>
                      <a:pt x="8" y="2466"/>
                    </a:lnTo>
                    <a:lnTo>
                      <a:pt x="8" y="2461"/>
                    </a:lnTo>
                    <a:lnTo>
                      <a:pt x="10" y="2456"/>
                    </a:lnTo>
                    <a:lnTo>
                      <a:pt x="10" y="2453"/>
                    </a:lnTo>
                    <a:lnTo>
                      <a:pt x="10" y="2448"/>
                    </a:lnTo>
                    <a:lnTo>
                      <a:pt x="10" y="2443"/>
                    </a:lnTo>
                    <a:lnTo>
                      <a:pt x="10" y="2438"/>
                    </a:lnTo>
                    <a:lnTo>
                      <a:pt x="10" y="2433"/>
                    </a:lnTo>
                    <a:lnTo>
                      <a:pt x="10" y="2428"/>
                    </a:lnTo>
                    <a:lnTo>
                      <a:pt x="10" y="2423"/>
                    </a:lnTo>
                    <a:lnTo>
                      <a:pt x="10" y="2417"/>
                    </a:lnTo>
                    <a:lnTo>
                      <a:pt x="10" y="2415"/>
                    </a:lnTo>
                    <a:lnTo>
                      <a:pt x="10" y="2410"/>
                    </a:lnTo>
                    <a:lnTo>
                      <a:pt x="10" y="2405"/>
                    </a:lnTo>
                    <a:lnTo>
                      <a:pt x="10" y="2400"/>
                    </a:lnTo>
                    <a:lnTo>
                      <a:pt x="10" y="2395"/>
                    </a:lnTo>
                    <a:lnTo>
                      <a:pt x="10" y="2390"/>
                    </a:lnTo>
                    <a:lnTo>
                      <a:pt x="10" y="2384"/>
                    </a:lnTo>
                    <a:lnTo>
                      <a:pt x="10" y="2382"/>
                    </a:lnTo>
                    <a:lnTo>
                      <a:pt x="10" y="2377"/>
                    </a:lnTo>
                    <a:lnTo>
                      <a:pt x="10" y="2372"/>
                    </a:lnTo>
                    <a:lnTo>
                      <a:pt x="10" y="2367"/>
                    </a:lnTo>
                    <a:lnTo>
                      <a:pt x="10" y="2362"/>
                    </a:lnTo>
                    <a:lnTo>
                      <a:pt x="13" y="2356"/>
                    </a:lnTo>
                    <a:lnTo>
                      <a:pt x="13" y="2351"/>
                    </a:lnTo>
                    <a:lnTo>
                      <a:pt x="13" y="2346"/>
                    </a:lnTo>
                    <a:lnTo>
                      <a:pt x="13" y="2341"/>
                    </a:lnTo>
                    <a:lnTo>
                      <a:pt x="13" y="2339"/>
                    </a:lnTo>
                    <a:lnTo>
                      <a:pt x="13" y="2334"/>
                    </a:lnTo>
                    <a:lnTo>
                      <a:pt x="13" y="2329"/>
                    </a:lnTo>
                    <a:lnTo>
                      <a:pt x="13" y="2323"/>
                    </a:lnTo>
                    <a:lnTo>
                      <a:pt x="13" y="2318"/>
                    </a:lnTo>
                    <a:lnTo>
                      <a:pt x="13" y="2313"/>
                    </a:lnTo>
                    <a:lnTo>
                      <a:pt x="13" y="2308"/>
                    </a:lnTo>
                    <a:lnTo>
                      <a:pt x="13" y="2303"/>
                    </a:lnTo>
                    <a:lnTo>
                      <a:pt x="13" y="2301"/>
                    </a:lnTo>
                    <a:lnTo>
                      <a:pt x="13" y="2295"/>
                    </a:lnTo>
                    <a:lnTo>
                      <a:pt x="13" y="2290"/>
                    </a:lnTo>
                    <a:lnTo>
                      <a:pt x="13" y="2285"/>
                    </a:lnTo>
                    <a:lnTo>
                      <a:pt x="13" y="2280"/>
                    </a:lnTo>
                    <a:lnTo>
                      <a:pt x="13" y="2275"/>
                    </a:lnTo>
                    <a:lnTo>
                      <a:pt x="13" y="2270"/>
                    </a:lnTo>
                    <a:lnTo>
                      <a:pt x="13" y="2265"/>
                    </a:lnTo>
                    <a:lnTo>
                      <a:pt x="13" y="2260"/>
                    </a:lnTo>
                    <a:lnTo>
                      <a:pt x="13" y="2257"/>
                    </a:lnTo>
                    <a:lnTo>
                      <a:pt x="13" y="2252"/>
                    </a:lnTo>
                    <a:lnTo>
                      <a:pt x="15" y="2247"/>
                    </a:lnTo>
                    <a:lnTo>
                      <a:pt x="15" y="2242"/>
                    </a:lnTo>
                    <a:lnTo>
                      <a:pt x="15" y="2237"/>
                    </a:lnTo>
                    <a:lnTo>
                      <a:pt x="15" y="2232"/>
                    </a:lnTo>
                    <a:lnTo>
                      <a:pt x="15" y="2227"/>
                    </a:lnTo>
                    <a:lnTo>
                      <a:pt x="15" y="2222"/>
                    </a:lnTo>
                    <a:lnTo>
                      <a:pt x="15" y="2217"/>
                    </a:lnTo>
                    <a:lnTo>
                      <a:pt x="15" y="2214"/>
                    </a:lnTo>
                    <a:lnTo>
                      <a:pt x="15" y="2209"/>
                    </a:lnTo>
                    <a:lnTo>
                      <a:pt x="15" y="2204"/>
                    </a:lnTo>
                    <a:lnTo>
                      <a:pt x="15" y="2199"/>
                    </a:lnTo>
                    <a:lnTo>
                      <a:pt x="15" y="2194"/>
                    </a:lnTo>
                    <a:lnTo>
                      <a:pt x="15" y="2189"/>
                    </a:lnTo>
                    <a:lnTo>
                      <a:pt x="15" y="2184"/>
                    </a:lnTo>
                    <a:lnTo>
                      <a:pt x="15" y="2179"/>
                    </a:lnTo>
                    <a:lnTo>
                      <a:pt x="15" y="2173"/>
                    </a:lnTo>
                    <a:lnTo>
                      <a:pt x="15" y="2171"/>
                    </a:lnTo>
                    <a:lnTo>
                      <a:pt x="15" y="2166"/>
                    </a:lnTo>
                    <a:lnTo>
                      <a:pt x="15" y="2161"/>
                    </a:lnTo>
                    <a:lnTo>
                      <a:pt x="15" y="2156"/>
                    </a:lnTo>
                    <a:lnTo>
                      <a:pt x="15" y="2151"/>
                    </a:lnTo>
                    <a:lnTo>
                      <a:pt x="15" y="2146"/>
                    </a:lnTo>
                    <a:lnTo>
                      <a:pt x="15" y="2140"/>
                    </a:lnTo>
                    <a:lnTo>
                      <a:pt x="15" y="2135"/>
                    </a:lnTo>
                    <a:lnTo>
                      <a:pt x="18" y="2130"/>
                    </a:lnTo>
                    <a:lnTo>
                      <a:pt x="18" y="2125"/>
                    </a:lnTo>
                    <a:lnTo>
                      <a:pt x="18" y="2120"/>
                    </a:lnTo>
                    <a:lnTo>
                      <a:pt x="18" y="2118"/>
                    </a:lnTo>
                    <a:lnTo>
                      <a:pt x="18" y="2112"/>
                    </a:lnTo>
                    <a:lnTo>
                      <a:pt x="18" y="2107"/>
                    </a:lnTo>
                    <a:lnTo>
                      <a:pt x="18" y="2102"/>
                    </a:lnTo>
                    <a:lnTo>
                      <a:pt x="18" y="2097"/>
                    </a:lnTo>
                    <a:lnTo>
                      <a:pt x="18" y="2092"/>
                    </a:lnTo>
                    <a:lnTo>
                      <a:pt x="18" y="2087"/>
                    </a:lnTo>
                    <a:lnTo>
                      <a:pt x="18" y="2082"/>
                    </a:lnTo>
                    <a:lnTo>
                      <a:pt x="18" y="2077"/>
                    </a:lnTo>
                    <a:lnTo>
                      <a:pt x="18" y="2074"/>
                    </a:lnTo>
                    <a:lnTo>
                      <a:pt x="18" y="2069"/>
                    </a:lnTo>
                    <a:lnTo>
                      <a:pt x="18" y="2064"/>
                    </a:lnTo>
                    <a:lnTo>
                      <a:pt x="18" y="2059"/>
                    </a:lnTo>
                    <a:lnTo>
                      <a:pt x="18" y="2054"/>
                    </a:lnTo>
                    <a:lnTo>
                      <a:pt x="18" y="2049"/>
                    </a:lnTo>
                    <a:lnTo>
                      <a:pt x="18" y="2044"/>
                    </a:lnTo>
                    <a:lnTo>
                      <a:pt x="18" y="2039"/>
                    </a:lnTo>
                    <a:lnTo>
                      <a:pt x="18" y="2034"/>
                    </a:lnTo>
                    <a:lnTo>
                      <a:pt x="18" y="2029"/>
                    </a:lnTo>
                    <a:lnTo>
                      <a:pt x="18" y="2024"/>
                    </a:lnTo>
                    <a:lnTo>
                      <a:pt x="18" y="2018"/>
                    </a:lnTo>
                    <a:lnTo>
                      <a:pt x="18" y="2016"/>
                    </a:lnTo>
                    <a:lnTo>
                      <a:pt x="18" y="2011"/>
                    </a:lnTo>
                    <a:lnTo>
                      <a:pt x="18" y="2006"/>
                    </a:lnTo>
                    <a:lnTo>
                      <a:pt x="18" y="2001"/>
                    </a:lnTo>
                    <a:lnTo>
                      <a:pt x="20" y="1996"/>
                    </a:lnTo>
                    <a:lnTo>
                      <a:pt x="20" y="1990"/>
                    </a:lnTo>
                    <a:lnTo>
                      <a:pt x="20" y="1985"/>
                    </a:lnTo>
                    <a:lnTo>
                      <a:pt x="20" y="1980"/>
                    </a:lnTo>
                    <a:lnTo>
                      <a:pt x="20" y="1975"/>
                    </a:lnTo>
                    <a:lnTo>
                      <a:pt x="20" y="1970"/>
                    </a:lnTo>
                    <a:lnTo>
                      <a:pt x="20" y="1965"/>
                    </a:lnTo>
                    <a:lnTo>
                      <a:pt x="20" y="1960"/>
                    </a:lnTo>
                    <a:lnTo>
                      <a:pt x="20" y="1957"/>
                    </a:lnTo>
                    <a:lnTo>
                      <a:pt x="20" y="1952"/>
                    </a:lnTo>
                    <a:lnTo>
                      <a:pt x="20" y="1947"/>
                    </a:lnTo>
                    <a:lnTo>
                      <a:pt x="20" y="1942"/>
                    </a:lnTo>
                    <a:lnTo>
                      <a:pt x="20" y="1937"/>
                    </a:lnTo>
                    <a:lnTo>
                      <a:pt x="20" y="1932"/>
                    </a:lnTo>
                    <a:lnTo>
                      <a:pt x="20" y="1927"/>
                    </a:lnTo>
                    <a:lnTo>
                      <a:pt x="20" y="1922"/>
                    </a:lnTo>
                    <a:lnTo>
                      <a:pt x="20" y="1917"/>
                    </a:lnTo>
                    <a:lnTo>
                      <a:pt x="20" y="1912"/>
                    </a:lnTo>
                    <a:lnTo>
                      <a:pt x="20" y="1907"/>
                    </a:lnTo>
                    <a:lnTo>
                      <a:pt x="20" y="1902"/>
                    </a:lnTo>
                    <a:lnTo>
                      <a:pt x="20" y="1896"/>
                    </a:lnTo>
                    <a:lnTo>
                      <a:pt x="20" y="1891"/>
                    </a:lnTo>
                    <a:lnTo>
                      <a:pt x="20" y="1886"/>
                    </a:lnTo>
                    <a:lnTo>
                      <a:pt x="20" y="1881"/>
                    </a:lnTo>
                    <a:lnTo>
                      <a:pt x="20" y="1879"/>
                    </a:lnTo>
                    <a:lnTo>
                      <a:pt x="20" y="1874"/>
                    </a:lnTo>
                    <a:lnTo>
                      <a:pt x="20" y="1868"/>
                    </a:lnTo>
                    <a:lnTo>
                      <a:pt x="20" y="1863"/>
                    </a:lnTo>
                    <a:lnTo>
                      <a:pt x="20" y="1858"/>
                    </a:lnTo>
                    <a:lnTo>
                      <a:pt x="20" y="1853"/>
                    </a:lnTo>
                    <a:lnTo>
                      <a:pt x="23" y="1848"/>
                    </a:lnTo>
                    <a:lnTo>
                      <a:pt x="23" y="1843"/>
                    </a:lnTo>
                    <a:lnTo>
                      <a:pt x="23" y="1838"/>
                    </a:lnTo>
                    <a:lnTo>
                      <a:pt x="23" y="1833"/>
                    </a:lnTo>
                    <a:lnTo>
                      <a:pt x="23" y="1828"/>
                    </a:lnTo>
                    <a:lnTo>
                      <a:pt x="23" y="1823"/>
                    </a:lnTo>
                    <a:lnTo>
                      <a:pt x="23" y="1818"/>
                    </a:lnTo>
                    <a:lnTo>
                      <a:pt x="23" y="1813"/>
                    </a:lnTo>
                    <a:lnTo>
                      <a:pt x="23" y="1807"/>
                    </a:lnTo>
                    <a:lnTo>
                      <a:pt x="23" y="1802"/>
                    </a:lnTo>
                    <a:lnTo>
                      <a:pt x="23" y="1797"/>
                    </a:lnTo>
                    <a:lnTo>
                      <a:pt x="23" y="1792"/>
                    </a:lnTo>
                    <a:lnTo>
                      <a:pt x="23" y="1787"/>
                    </a:lnTo>
                    <a:lnTo>
                      <a:pt x="23" y="1782"/>
                    </a:lnTo>
                    <a:lnTo>
                      <a:pt x="23" y="1777"/>
                    </a:lnTo>
                    <a:lnTo>
                      <a:pt x="23" y="1772"/>
                    </a:lnTo>
                    <a:lnTo>
                      <a:pt x="23" y="1767"/>
                    </a:lnTo>
                    <a:lnTo>
                      <a:pt x="23" y="1764"/>
                    </a:lnTo>
                    <a:lnTo>
                      <a:pt x="23" y="1757"/>
                    </a:lnTo>
                    <a:lnTo>
                      <a:pt x="23" y="1754"/>
                    </a:lnTo>
                    <a:lnTo>
                      <a:pt x="23" y="1749"/>
                    </a:lnTo>
                    <a:lnTo>
                      <a:pt x="23" y="1744"/>
                    </a:lnTo>
                    <a:lnTo>
                      <a:pt x="23" y="1739"/>
                    </a:lnTo>
                    <a:lnTo>
                      <a:pt x="23" y="1734"/>
                    </a:lnTo>
                    <a:lnTo>
                      <a:pt x="23" y="1729"/>
                    </a:lnTo>
                    <a:lnTo>
                      <a:pt x="23" y="1724"/>
                    </a:lnTo>
                    <a:lnTo>
                      <a:pt x="23" y="1719"/>
                    </a:lnTo>
                    <a:lnTo>
                      <a:pt x="23" y="1713"/>
                    </a:lnTo>
                    <a:lnTo>
                      <a:pt x="23" y="1708"/>
                    </a:lnTo>
                    <a:lnTo>
                      <a:pt x="23" y="1703"/>
                    </a:lnTo>
                    <a:lnTo>
                      <a:pt x="26" y="1698"/>
                    </a:lnTo>
                    <a:lnTo>
                      <a:pt x="26" y="1693"/>
                    </a:lnTo>
                    <a:lnTo>
                      <a:pt x="26" y="1688"/>
                    </a:lnTo>
                    <a:lnTo>
                      <a:pt x="26" y="1683"/>
                    </a:lnTo>
                    <a:lnTo>
                      <a:pt x="26" y="1678"/>
                    </a:lnTo>
                    <a:lnTo>
                      <a:pt x="26" y="1673"/>
                    </a:lnTo>
                    <a:lnTo>
                      <a:pt x="26" y="1668"/>
                    </a:lnTo>
                    <a:lnTo>
                      <a:pt x="26" y="1663"/>
                    </a:lnTo>
                    <a:lnTo>
                      <a:pt x="26" y="1658"/>
                    </a:lnTo>
                    <a:lnTo>
                      <a:pt x="26" y="1652"/>
                    </a:lnTo>
                    <a:lnTo>
                      <a:pt x="26" y="1647"/>
                    </a:lnTo>
                    <a:lnTo>
                      <a:pt x="26" y="1642"/>
                    </a:lnTo>
                    <a:lnTo>
                      <a:pt x="26" y="1637"/>
                    </a:lnTo>
                    <a:lnTo>
                      <a:pt x="26" y="1632"/>
                    </a:lnTo>
                    <a:lnTo>
                      <a:pt x="26" y="1627"/>
                    </a:lnTo>
                    <a:lnTo>
                      <a:pt x="26" y="1622"/>
                    </a:lnTo>
                    <a:lnTo>
                      <a:pt x="26" y="1617"/>
                    </a:lnTo>
                    <a:lnTo>
                      <a:pt x="26" y="1612"/>
                    </a:lnTo>
                    <a:lnTo>
                      <a:pt x="26" y="1607"/>
                    </a:lnTo>
                    <a:lnTo>
                      <a:pt x="26" y="1602"/>
                    </a:lnTo>
                    <a:lnTo>
                      <a:pt x="26" y="1597"/>
                    </a:lnTo>
                    <a:lnTo>
                      <a:pt x="26" y="1591"/>
                    </a:lnTo>
                    <a:lnTo>
                      <a:pt x="26" y="1586"/>
                    </a:lnTo>
                    <a:lnTo>
                      <a:pt x="26" y="1581"/>
                    </a:lnTo>
                    <a:lnTo>
                      <a:pt x="26" y="1576"/>
                    </a:lnTo>
                    <a:lnTo>
                      <a:pt x="26" y="1571"/>
                    </a:lnTo>
                    <a:lnTo>
                      <a:pt x="26" y="1566"/>
                    </a:lnTo>
                    <a:lnTo>
                      <a:pt x="26" y="1561"/>
                    </a:lnTo>
                    <a:lnTo>
                      <a:pt x="26" y="1556"/>
                    </a:lnTo>
                    <a:lnTo>
                      <a:pt x="26" y="1551"/>
                    </a:lnTo>
                    <a:lnTo>
                      <a:pt x="26" y="1546"/>
                    </a:lnTo>
                    <a:lnTo>
                      <a:pt x="26" y="1541"/>
                    </a:lnTo>
                    <a:lnTo>
                      <a:pt x="26" y="1536"/>
                    </a:lnTo>
                    <a:lnTo>
                      <a:pt x="26" y="1530"/>
                    </a:lnTo>
                    <a:lnTo>
                      <a:pt x="26" y="1525"/>
                    </a:lnTo>
                    <a:lnTo>
                      <a:pt x="26" y="1520"/>
                    </a:lnTo>
                    <a:lnTo>
                      <a:pt x="26" y="1515"/>
                    </a:lnTo>
                    <a:lnTo>
                      <a:pt x="26" y="1510"/>
                    </a:lnTo>
                    <a:lnTo>
                      <a:pt x="28" y="1505"/>
                    </a:lnTo>
                    <a:lnTo>
                      <a:pt x="28" y="1500"/>
                    </a:lnTo>
                    <a:lnTo>
                      <a:pt x="28" y="1495"/>
                    </a:lnTo>
                    <a:lnTo>
                      <a:pt x="28" y="1490"/>
                    </a:lnTo>
                    <a:lnTo>
                      <a:pt x="28" y="1485"/>
                    </a:lnTo>
                    <a:lnTo>
                      <a:pt x="28" y="1480"/>
                    </a:lnTo>
                    <a:lnTo>
                      <a:pt x="28" y="1475"/>
                    </a:lnTo>
                    <a:lnTo>
                      <a:pt x="28" y="1469"/>
                    </a:lnTo>
                    <a:lnTo>
                      <a:pt x="28" y="1464"/>
                    </a:lnTo>
                    <a:lnTo>
                      <a:pt x="28" y="1459"/>
                    </a:lnTo>
                    <a:lnTo>
                      <a:pt x="28" y="1454"/>
                    </a:lnTo>
                    <a:lnTo>
                      <a:pt x="28" y="1449"/>
                    </a:lnTo>
                    <a:lnTo>
                      <a:pt x="28" y="1444"/>
                    </a:lnTo>
                    <a:lnTo>
                      <a:pt x="28" y="1439"/>
                    </a:lnTo>
                    <a:lnTo>
                      <a:pt x="28" y="1434"/>
                    </a:lnTo>
                    <a:lnTo>
                      <a:pt x="28" y="1429"/>
                    </a:lnTo>
                    <a:lnTo>
                      <a:pt x="28" y="1424"/>
                    </a:lnTo>
                    <a:lnTo>
                      <a:pt x="28" y="1419"/>
                    </a:lnTo>
                    <a:lnTo>
                      <a:pt x="28" y="1414"/>
                    </a:lnTo>
                    <a:lnTo>
                      <a:pt x="28" y="1406"/>
                    </a:lnTo>
                    <a:lnTo>
                      <a:pt x="28" y="1401"/>
                    </a:lnTo>
                    <a:lnTo>
                      <a:pt x="28" y="1396"/>
                    </a:lnTo>
                    <a:lnTo>
                      <a:pt x="28" y="1391"/>
                    </a:lnTo>
                    <a:lnTo>
                      <a:pt x="28" y="1386"/>
                    </a:lnTo>
                    <a:lnTo>
                      <a:pt x="28" y="1380"/>
                    </a:lnTo>
                    <a:lnTo>
                      <a:pt x="28" y="1375"/>
                    </a:lnTo>
                    <a:lnTo>
                      <a:pt x="28" y="1370"/>
                    </a:lnTo>
                    <a:lnTo>
                      <a:pt x="28" y="1365"/>
                    </a:lnTo>
                    <a:lnTo>
                      <a:pt x="28" y="1360"/>
                    </a:lnTo>
                    <a:lnTo>
                      <a:pt x="28" y="1355"/>
                    </a:lnTo>
                    <a:lnTo>
                      <a:pt x="28" y="1350"/>
                    </a:lnTo>
                    <a:lnTo>
                      <a:pt x="28" y="1345"/>
                    </a:lnTo>
                    <a:lnTo>
                      <a:pt x="28" y="1340"/>
                    </a:lnTo>
                    <a:lnTo>
                      <a:pt x="28" y="1335"/>
                    </a:lnTo>
                    <a:lnTo>
                      <a:pt x="28" y="1330"/>
                    </a:lnTo>
                    <a:lnTo>
                      <a:pt x="28" y="1325"/>
                    </a:lnTo>
                    <a:lnTo>
                      <a:pt x="28" y="1319"/>
                    </a:lnTo>
                    <a:lnTo>
                      <a:pt x="28" y="1314"/>
                    </a:lnTo>
                    <a:lnTo>
                      <a:pt x="28" y="1309"/>
                    </a:lnTo>
                    <a:lnTo>
                      <a:pt x="28" y="1304"/>
                    </a:lnTo>
                    <a:lnTo>
                      <a:pt x="28" y="1299"/>
                    </a:lnTo>
                    <a:lnTo>
                      <a:pt x="28" y="1292"/>
                    </a:lnTo>
                    <a:lnTo>
                      <a:pt x="28" y="1286"/>
                    </a:lnTo>
                    <a:lnTo>
                      <a:pt x="28" y="1281"/>
                    </a:lnTo>
                    <a:lnTo>
                      <a:pt x="28" y="1276"/>
                    </a:lnTo>
                    <a:lnTo>
                      <a:pt x="31" y="1271"/>
                    </a:lnTo>
                    <a:lnTo>
                      <a:pt x="31" y="1266"/>
                    </a:lnTo>
                    <a:lnTo>
                      <a:pt x="31" y="1261"/>
                    </a:lnTo>
                    <a:lnTo>
                      <a:pt x="31" y="1256"/>
                    </a:lnTo>
                    <a:lnTo>
                      <a:pt x="31" y="1251"/>
                    </a:lnTo>
                    <a:lnTo>
                      <a:pt x="31" y="1246"/>
                    </a:lnTo>
                    <a:lnTo>
                      <a:pt x="31" y="1241"/>
                    </a:lnTo>
                    <a:lnTo>
                      <a:pt x="31" y="1236"/>
                    </a:lnTo>
                    <a:lnTo>
                      <a:pt x="31" y="1231"/>
                    </a:lnTo>
                    <a:lnTo>
                      <a:pt x="31" y="1223"/>
                    </a:lnTo>
                    <a:lnTo>
                      <a:pt x="31" y="1218"/>
                    </a:lnTo>
                    <a:lnTo>
                      <a:pt x="31" y="1213"/>
                    </a:lnTo>
                    <a:lnTo>
                      <a:pt x="31" y="1208"/>
                    </a:lnTo>
                    <a:lnTo>
                      <a:pt x="31" y="1203"/>
                    </a:lnTo>
                    <a:lnTo>
                      <a:pt x="31" y="1197"/>
                    </a:lnTo>
                    <a:lnTo>
                      <a:pt x="31" y="1192"/>
                    </a:lnTo>
                    <a:lnTo>
                      <a:pt x="31" y="1187"/>
                    </a:lnTo>
                    <a:lnTo>
                      <a:pt x="31" y="1182"/>
                    </a:lnTo>
                    <a:lnTo>
                      <a:pt x="31" y="1177"/>
                    </a:lnTo>
                    <a:lnTo>
                      <a:pt x="31" y="1172"/>
                    </a:lnTo>
                    <a:lnTo>
                      <a:pt x="31" y="1164"/>
                    </a:lnTo>
                    <a:lnTo>
                      <a:pt x="31" y="1159"/>
                    </a:lnTo>
                    <a:lnTo>
                      <a:pt x="31" y="1154"/>
                    </a:lnTo>
                    <a:lnTo>
                      <a:pt x="31" y="1149"/>
                    </a:lnTo>
                    <a:lnTo>
                      <a:pt x="31" y="1144"/>
                    </a:lnTo>
                    <a:lnTo>
                      <a:pt x="31" y="1139"/>
                    </a:lnTo>
                    <a:lnTo>
                      <a:pt x="31" y="1134"/>
                    </a:lnTo>
                    <a:lnTo>
                      <a:pt x="31" y="1129"/>
                    </a:lnTo>
                    <a:lnTo>
                      <a:pt x="31" y="1124"/>
                    </a:lnTo>
                    <a:lnTo>
                      <a:pt x="31" y="1119"/>
                    </a:lnTo>
                    <a:lnTo>
                      <a:pt x="31" y="1111"/>
                    </a:lnTo>
                    <a:lnTo>
                      <a:pt x="31" y="1106"/>
                    </a:lnTo>
                    <a:lnTo>
                      <a:pt x="31" y="1101"/>
                    </a:lnTo>
                    <a:lnTo>
                      <a:pt x="31" y="1096"/>
                    </a:lnTo>
                    <a:lnTo>
                      <a:pt x="31" y="1091"/>
                    </a:lnTo>
                    <a:lnTo>
                      <a:pt x="31" y="1086"/>
                    </a:lnTo>
                    <a:lnTo>
                      <a:pt x="31" y="1081"/>
                    </a:lnTo>
                    <a:lnTo>
                      <a:pt x="31" y="1073"/>
                    </a:lnTo>
                    <a:lnTo>
                      <a:pt x="31" y="1068"/>
                    </a:lnTo>
                    <a:lnTo>
                      <a:pt x="31" y="1063"/>
                    </a:lnTo>
                    <a:lnTo>
                      <a:pt x="31" y="1058"/>
                    </a:lnTo>
                    <a:lnTo>
                      <a:pt x="31" y="1053"/>
                    </a:lnTo>
                    <a:lnTo>
                      <a:pt x="31" y="1048"/>
                    </a:lnTo>
                    <a:lnTo>
                      <a:pt x="31" y="1042"/>
                    </a:lnTo>
                    <a:lnTo>
                      <a:pt x="31" y="1035"/>
                    </a:lnTo>
                    <a:lnTo>
                      <a:pt x="31" y="1030"/>
                    </a:lnTo>
                    <a:lnTo>
                      <a:pt x="31" y="1025"/>
                    </a:lnTo>
                    <a:lnTo>
                      <a:pt x="31" y="1020"/>
                    </a:lnTo>
                    <a:lnTo>
                      <a:pt x="31" y="1014"/>
                    </a:lnTo>
                    <a:lnTo>
                      <a:pt x="31" y="1009"/>
                    </a:lnTo>
                    <a:lnTo>
                      <a:pt x="31" y="1004"/>
                    </a:lnTo>
                    <a:lnTo>
                      <a:pt x="31" y="997"/>
                    </a:lnTo>
                    <a:lnTo>
                      <a:pt x="31" y="992"/>
                    </a:lnTo>
                    <a:lnTo>
                      <a:pt x="31" y="987"/>
                    </a:lnTo>
                    <a:lnTo>
                      <a:pt x="33" y="981"/>
                    </a:lnTo>
                    <a:lnTo>
                      <a:pt x="33" y="976"/>
                    </a:lnTo>
                    <a:lnTo>
                      <a:pt x="33" y="969"/>
                    </a:lnTo>
                    <a:lnTo>
                      <a:pt x="33" y="964"/>
                    </a:lnTo>
                    <a:lnTo>
                      <a:pt x="33" y="959"/>
                    </a:lnTo>
                    <a:lnTo>
                      <a:pt x="33" y="953"/>
                    </a:lnTo>
                    <a:lnTo>
                      <a:pt x="33" y="948"/>
                    </a:lnTo>
                    <a:lnTo>
                      <a:pt x="33" y="941"/>
                    </a:lnTo>
                    <a:lnTo>
                      <a:pt x="33" y="936"/>
                    </a:lnTo>
                    <a:lnTo>
                      <a:pt x="33" y="931"/>
                    </a:lnTo>
                    <a:lnTo>
                      <a:pt x="33" y="926"/>
                    </a:lnTo>
                    <a:lnTo>
                      <a:pt x="33" y="918"/>
                    </a:lnTo>
                    <a:lnTo>
                      <a:pt x="33" y="913"/>
                    </a:lnTo>
                    <a:lnTo>
                      <a:pt x="33" y="908"/>
                    </a:lnTo>
                    <a:lnTo>
                      <a:pt x="33" y="903"/>
                    </a:lnTo>
                    <a:lnTo>
                      <a:pt x="33" y="898"/>
                    </a:lnTo>
                    <a:lnTo>
                      <a:pt x="33" y="890"/>
                    </a:lnTo>
                    <a:lnTo>
                      <a:pt x="33" y="885"/>
                    </a:lnTo>
                    <a:lnTo>
                      <a:pt x="33" y="880"/>
                    </a:lnTo>
                    <a:lnTo>
                      <a:pt x="33" y="872"/>
                    </a:lnTo>
                    <a:lnTo>
                      <a:pt x="33" y="867"/>
                    </a:lnTo>
                    <a:lnTo>
                      <a:pt x="33" y="862"/>
                    </a:lnTo>
                    <a:lnTo>
                      <a:pt x="33" y="857"/>
                    </a:lnTo>
                    <a:lnTo>
                      <a:pt x="33" y="849"/>
                    </a:lnTo>
                    <a:lnTo>
                      <a:pt x="33" y="844"/>
                    </a:lnTo>
                    <a:lnTo>
                      <a:pt x="33" y="839"/>
                    </a:lnTo>
                    <a:lnTo>
                      <a:pt x="33" y="834"/>
                    </a:lnTo>
                    <a:lnTo>
                      <a:pt x="33" y="826"/>
                    </a:lnTo>
                    <a:lnTo>
                      <a:pt x="33" y="821"/>
                    </a:lnTo>
                    <a:lnTo>
                      <a:pt x="33" y="816"/>
                    </a:lnTo>
                    <a:lnTo>
                      <a:pt x="33" y="809"/>
                    </a:lnTo>
                    <a:lnTo>
                      <a:pt x="33" y="804"/>
                    </a:lnTo>
                    <a:lnTo>
                      <a:pt x="33" y="798"/>
                    </a:lnTo>
                    <a:lnTo>
                      <a:pt x="33" y="791"/>
                    </a:lnTo>
                    <a:lnTo>
                      <a:pt x="33" y="786"/>
                    </a:lnTo>
                    <a:lnTo>
                      <a:pt x="33" y="781"/>
                    </a:lnTo>
                    <a:lnTo>
                      <a:pt x="33" y="773"/>
                    </a:lnTo>
                    <a:lnTo>
                      <a:pt x="33" y="768"/>
                    </a:lnTo>
                    <a:lnTo>
                      <a:pt x="33" y="763"/>
                    </a:lnTo>
                    <a:lnTo>
                      <a:pt x="33" y="755"/>
                    </a:lnTo>
                    <a:lnTo>
                      <a:pt x="33" y="750"/>
                    </a:lnTo>
                    <a:lnTo>
                      <a:pt x="33" y="743"/>
                    </a:lnTo>
                    <a:lnTo>
                      <a:pt x="33" y="737"/>
                    </a:lnTo>
                    <a:lnTo>
                      <a:pt x="33" y="732"/>
                    </a:lnTo>
                    <a:lnTo>
                      <a:pt x="33" y="725"/>
                    </a:lnTo>
                    <a:lnTo>
                      <a:pt x="33" y="720"/>
                    </a:lnTo>
                    <a:lnTo>
                      <a:pt x="33" y="712"/>
                    </a:lnTo>
                    <a:lnTo>
                      <a:pt x="33" y="707"/>
                    </a:lnTo>
                    <a:lnTo>
                      <a:pt x="33" y="699"/>
                    </a:lnTo>
                    <a:lnTo>
                      <a:pt x="33" y="694"/>
                    </a:lnTo>
                    <a:lnTo>
                      <a:pt x="33" y="687"/>
                    </a:lnTo>
                    <a:lnTo>
                      <a:pt x="33" y="682"/>
                    </a:lnTo>
                    <a:lnTo>
                      <a:pt x="33" y="674"/>
                    </a:lnTo>
                    <a:lnTo>
                      <a:pt x="33" y="669"/>
                    </a:lnTo>
                    <a:lnTo>
                      <a:pt x="33" y="661"/>
                    </a:lnTo>
                    <a:lnTo>
                      <a:pt x="33" y="656"/>
                    </a:lnTo>
                    <a:lnTo>
                      <a:pt x="33" y="648"/>
                    </a:lnTo>
                    <a:lnTo>
                      <a:pt x="33" y="643"/>
                    </a:lnTo>
                    <a:lnTo>
                      <a:pt x="33" y="636"/>
                    </a:lnTo>
                    <a:lnTo>
                      <a:pt x="33" y="631"/>
                    </a:lnTo>
                    <a:lnTo>
                      <a:pt x="33" y="623"/>
                    </a:lnTo>
                    <a:lnTo>
                      <a:pt x="33" y="618"/>
                    </a:lnTo>
                    <a:lnTo>
                      <a:pt x="33" y="610"/>
                    </a:lnTo>
                    <a:lnTo>
                      <a:pt x="33" y="603"/>
                    </a:lnTo>
                    <a:lnTo>
                      <a:pt x="33" y="598"/>
                    </a:lnTo>
                    <a:lnTo>
                      <a:pt x="33" y="590"/>
                    </a:lnTo>
                    <a:lnTo>
                      <a:pt x="33" y="582"/>
                    </a:lnTo>
                    <a:lnTo>
                      <a:pt x="33" y="577"/>
                    </a:lnTo>
                    <a:lnTo>
                      <a:pt x="33" y="570"/>
                    </a:lnTo>
                    <a:lnTo>
                      <a:pt x="33" y="562"/>
                    </a:lnTo>
                    <a:lnTo>
                      <a:pt x="33" y="557"/>
                    </a:lnTo>
                    <a:lnTo>
                      <a:pt x="33" y="549"/>
                    </a:lnTo>
                    <a:lnTo>
                      <a:pt x="33" y="542"/>
                    </a:lnTo>
                    <a:lnTo>
                      <a:pt x="33" y="534"/>
                    </a:lnTo>
                    <a:lnTo>
                      <a:pt x="33" y="529"/>
                    </a:lnTo>
                    <a:lnTo>
                      <a:pt x="33" y="521"/>
                    </a:lnTo>
                    <a:lnTo>
                      <a:pt x="33" y="514"/>
                    </a:lnTo>
                    <a:lnTo>
                      <a:pt x="36" y="506"/>
                    </a:lnTo>
                    <a:lnTo>
                      <a:pt x="36" y="499"/>
                    </a:lnTo>
                    <a:lnTo>
                      <a:pt x="36" y="491"/>
                    </a:lnTo>
                    <a:lnTo>
                      <a:pt x="36" y="486"/>
                    </a:lnTo>
                    <a:lnTo>
                      <a:pt x="36" y="478"/>
                    </a:lnTo>
                    <a:lnTo>
                      <a:pt x="36" y="471"/>
                    </a:lnTo>
                    <a:lnTo>
                      <a:pt x="36" y="463"/>
                    </a:lnTo>
                    <a:lnTo>
                      <a:pt x="36" y="455"/>
                    </a:lnTo>
                    <a:lnTo>
                      <a:pt x="36" y="448"/>
                    </a:lnTo>
                    <a:lnTo>
                      <a:pt x="36" y="440"/>
                    </a:lnTo>
                    <a:lnTo>
                      <a:pt x="36" y="432"/>
                    </a:lnTo>
                    <a:lnTo>
                      <a:pt x="36" y="425"/>
                    </a:lnTo>
                    <a:lnTo>
                      <a:pt x="36" y="417"/>
                    </a:lnTo>
                    <a:lnTo>
                      <a:pt x="36" y="410"/>
                    </a:lnTo>
                    <a:lnTo>
                      <a:pt x="36" y="402"/>
                    </a:lnTo>
                    <a:lnTo>
                      <a:pt x="36" y="394"/>
                    </a:lnTo>
                    <a:lnTo>
                      <a:pt x="36" y="387"/>
                    </a:lnTo>
                    <a:lnTo>
                      <a:pt x="36" y="377"/>
                    </a:lnTo>
                    <a:lnTo>
                      <a:pt x="36" y="369"/>
                    </a:lnTo>
                    <a:lnTo>
                      <a:pt x="36" y="361"/>
                    </a:lnTo>
                    <a:lnTo>
                      <a:pt x="36" y="354"/>
                    </a:lnTo>
                    <a:lnTo>
                      <a:pt x="36" y="346"/>
                    </a:lnTo>
                    <a:lnTo>
                      <a:pt x="36" y="338"/>
                    </a:lnTo>
                    <a:lnTo>
                      <a:pt x="36" y="331"/>
                    </a:lnTo>
                    <a:lnTo>
                      <a:pt x="36" y="321"/>
                    </a:lnTo>
                    <a:lnTo>
                      <a:pt x="36" y="313"/>
                    </a:lnTo>
                    <a:lnTo>
                      <a:pt x="36" y="305"/>
                    </a:lnTo>
                    <a:lnTo>
                      <a:pt x="36" y="298"/>
                    </a:lnTo>
                    <a:lnTo>
                      <a:pt x="36" y="288"/>
                    </a:lnTo>
                    <a:lnTo>
                      <a:pt x="36" y="280"/>
                    </a:lnTo>
                    <a:lnTo>
                      <a:pt x="36" y="272"/>
                    </a:lnTo>
                    <a:lnTo>
                      <a:pt x="36" y="265"/>
                    </a:lnTo>
                    <a:lnTo>
                      <a:pt x="36" y="255"/>
                    </a:lnTo>
                    <a:lnTo>
                      <a:pt x="36" y="247"/>
                    </a:lnTo>
                    <a:lnTo>
                      <a:pt x="36" y="239"/>
                    </a:lnTo>
                    <a:lnTo>
                      <a:pt x="36" y="232"/>
                    </a:lnTo>
                    <a:lnTo>
                      <a:pt x="36" y="221"/>
                    </a:lnTo>
                    <a:lnTo>
                      <a:pt x="36" y="214"/>
                    </a:lnTo>
                    <a:lnTo>
                      <a:pt x="36" y="206"/>
                    </a:lnTo>
                    <a:lnTo>
                      <a:pt x="36" y="199"/>
                    </a:lnTo>
                    <a:lnTo>
                      <a:pt x="36" y="191"/>
                    </a:lnTo>
                    <a:lnTo>
                      <a:pt x="36" y="183"/>
                    </a:lnTo>
                    <a:lnTo>
                      <a:pt x="36" y="176"/>
                    </a:lnTo>
                    <a:lnTo>
                      <a:pt x="36" y="168"/>
                    </a:lnTo>
                    <a:lnTo>
                      <a:pt x="36" y="160"/>
                    </a:lnTo>
                    <a:lnTo>
                      <a:pt x="36" y="153"/>
                    </a:lnTo>
                    <a:lnTo>
                      <a:pt x="36" y="145"/>
                    </a:lnTo>
                    <a:lnTo>
                      <a:pt x="36" y="138"/>
                    </a:lnTo>
                    <a:lnTo>
                      <a:pt x="36" y="130"/>
                    </a:lnTo>
                    <a:lnTo>
                      <a:pt x="36" y="125"/>
                    </a:lnTo>
                    <a:lnTo>
                      <a:pt x="36" y="117"/>
                    </a:lnTo>
                    <a:lnTo>
                      <a:pt x="36" y="112"/>
                    </a:lnTo>
                    <a:lnTo>
                      <a:pt x="36" y="105"/>
                    </a:lnTo>
                    <a:lnTo>
                      <a:pt x="36" y="99"/>
                    </a:lnTo>
                    <a:lnTo>
                      <a:pt x="36" y="94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2"/>
                    </a:lnTo>
                    <a:lnTo>
                      <a:pt x="36" y="79"/>
                    </a:lnTo>
                    <a:lnTo>
                      <a:pt x="36" y="79"/>
                    </a:lnTo>
                    <a:lnTo>
                      <a:pt x="36" y="77"/>
                    </a:lnTo>
                    <a:lnTo>
                      <a:pt x="36" y="79"/>
                    </a:lnTo>
                    <a:lnTo>
                      <a:pt x="36" y="82"/>
                    </a:lnTo>
                    <a:lnTo>
                      <a:pt x="36" y="84"/>
                    </a:lnTo>
                    <a:lnTo>
                      <a:pt x="36" y="89"/>
                    </a:lnTo>
                    <a:lnTo>
                      <a:pt x="36" y="97"/>
                    </a:lnTo>
                    <a:lnTo>
                      <a:pt x="36" y="105"/>
                    </a:lnTo>
                    <a:lnTo>
                      <a:pt x="36" y="112"/>
                    </a:lnTo>
                    <a:lnTo>
                      <a:pt x="36" y="122"/>
                    </a:lnTo>
                    <a:lnTo>
                      <a:pt x="36" y="133"/>
                    </a:lnTo>
                    <a:lnTo>
                      <a:pt x="36" y="145"/>
                    </a:lnTo>
                    <a:lnTo>
                      <a:pt x="36" y="158"/>
                    </a:lnTo>
                    <a:lnTo>
                      <a:pt x="36" y="173"/>
                    </a:lnTo>
                    <a:lnTo>
                      <a:pt x="36" y="188"/>
                    </a:lnTo>
                    <a:lnTo>
                      <a:pt x="36" y="206"/>
                    </a:lnTo>
                    <a:lnTo>
                      <a:pt x="36" y="224"/>
                    </a:lnTo>
                    <a:lnTo>
                      <a:pt x="36" y="242"/>
                    </a:lnTo>
                    <a:lnTo>
                      <a:pt x="36" y="262"/>
                    </a:lnTo>
                    <a:lnTo>
                      <a:pt x="36" y="285"/>
                    </a:lnTo>
                    <a:lnTo>
                      <a:pt x="36" y="308"/>
                    </a:lnTo>
                    <a:lnTo>
                      <a:pt x="36" y="333"/>
                    </a:lnTo>
                    <a:lnTo>
                      <a:pt x="36" y="361"/>
                    </a:lnTo>
                    <a:lnTo>
                      <a:pt x="36" y="392"/>
                    </a:lnTo>
                    <a:lnTo>
                      <a:pt x="36" y="427"/>
                    </a:lnTo>
                    <a:lnTo>
                      <a:pt x="36" y="465"/>
                    </a:lnTo>
                    <a:lnTo>
                      <a:pt x="36" y="509"/>
                    </a:lnTo>
                    <a:lnTo>
                      <a:pt x="36" y="557"/>
                    </a:lnTo>
                    <a:lnTo>
                      <a:pt x="36" y="618"/>
                    </a:lnTo>
                    <a:lnTo>
                      <a:pt x="36" y="689"/>
                    </a:lnTo>
                    <a:lnTo>
                      <a:pt x="36" y="786"/>
                    </a:lnTo>
                    <a:lnTo>
                      <a:pt x="36" y="928"/>
                    </a:lnTo>
                    <a:lnTo>
                      <a:pt x="36" y="1213"/>
                    </a:lnTo>
                    <a:lnTo>
                      <a:pt x="36" y="1325"/>
                    </a:lnTo>
                    <a:lnTo>
                      <a:pt x="36" y="976"/>
                    </a:lnTo>
                    <a:lnTo>
                      <a:pt x="36" y="826"/>
                    </a:lnTo>
                    <a:lnTo>
                      <a:pt x="36" y="732"/>
                    </a:lnTo>
                    <a:lnTo>
                      <a:pt x="36" y="661"/>
                    </a:lnTo>
                    <a:lnTo>
                      <a:pt x="36" y="608"/>
                    </a:lnTo>
                    <a:lnTo>
                      <a:pt x="36" y="565"/>
                    </a:lnTo>
                    <a:lnTo>
                      <a:pt x="36" y="526"/>
                    </a:lnTo>
                    <a:lnTo>
                      <a:pt x="36" y="496"/>
                    </a:lnTo>
                    <a:lnTo>
                      <a:pt x="36" y="468"/>
                    </a:lnTo>
                    <a:lnTo>
                      <a:pt x="36" y="443"/>
                    </a:lnTo>
                    <a:lnTo>
                      <a:pt x="36" y="422"/>
                    </a:lnTo>
                    <a:lnTo>
                      <a:pt x="36" y="402"/>
                    </a:lnTo>
                    <a:lnTo>
                      <a:pt x="36" y="384"/>
                    </a:lnTo>
                    <a:lnTo>
                      <a:pt x="36" y="369"/>
                    </a:lnTo>
                    <a:lnTo>
                      <a:pt x="36" y="354"/>
                    </a:lnTo>
                    <a:lnTo>
                      <a:pt x="36" y="341"/>
                    </a:lnTo>
                    <a:lnTo>
                      <a:pt x="36" y="328"/>
                    </a:lnTo>
                    <a:lnTo>
                      <a:pt x="36" y="318"/>
                    </a:lnTo>
                    <a:lnTo>
                      <a:pt x="36" y="305"/>
                    </a:lnTo>
                    <a:lnTo>
                      <a:pt x="36" y="280"/>
                    </a:lnTo>
                    <a:lnTo>
                      <a:pt x="36" y="257"/>
                    </a:lnTo>
                    <a:lnTo>
                      <a:pt x="36" y="237"/>
                    </a:lnTo>
                    <a:lnTo>
                      <a:pt x="36" y="219"/>
                    </a:lnTo>
                    <a:lnTo>
                      <a:pt x="36" y="204"/>
                    </a:lnTo>
                    <a:lnTo>
                      <a:pt x="36" y="188"/>
                    </a:lnTo>
                    <a:lnTo>
                      <a:pt x="36" y="178"/>
                    </a:lnTo>
                    <a:lnTo>
                      <a:pt x="36" y="166"/>
                    </a:lnTo>
                    <a:lnTo>
                      <a:pt x="36" y="158"/>
                    </a:lnTo>
                    <a:lnTo>
                      <a:pt x="36" y="150"/>
                    </a:lnTo>
                    <a:lnTo>
                      <a:pt x="36" y="145"/>
                    </a:lnTo>
                    <a:lnTo>
                      <a:pt x="36" y="140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6" y="133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30"/>
                    </a:lnTo>
                    <a:lnTo>
                      <a:pt x="36" y="127"/>
                    </a:lnTo>
                    <a:lnTo>
                      <a:pt x="36" y="127"/>
                    </a:lnTo>
                    <a:lnTo>
                      <a:pt x="36" y="125"/>
                    </a:lnTo>
                    <a:lnTo>
                      <a:pt x="36" y="122"/>
                    </a:lnTo>
                    <a:lnTo>
                      <a:pt x="36" y="120"/>
                    </a:lnTo>
                    <a:lnTo>
                      <a:pt x="36" y="117"/>
                    </a:lnTo>
                    <a:lnTo>
                      <a:pt x="36" y="112"/>
                    </a:lnTo>
                    <a:lnTo>
                      <a:pt x="36" y="110"/>
                    </a:lnTo>
                    <a:lnTo>
                      <a:pt x="36" y="105"/>
                    </a:lnTo>
                    <a:lnTo>
                      <a:pt x="36" y="99"/>
                    </a:lnTo>
                    <a:lnTo>
                      <a:pt x="36" y="94"/>
                    </a:lnTo>
                    <a:lnTo>
                      <a:pt x="36" y="87"/>
                    </a:lnTo>
                    <a:lnTo>
                      <a:pt x="36" y="82"/>
                    </a:lnTo>
                    <a:lnTo>
                      <a:pt x="36" y="77"/>
                    </a:lnTo>
                    <a:lnTo>
                      <a:pt x="36" y="69"/>
                    </a:lnTo>
                    <a:lnTo>
                      <a:pt x="38" y="64"/>
                    </a:lnTo>
                    <a:lnTo>
                      <a:pt x="38" y="59"/>
                    </a:lnTo>
                    <a:lnTo>
                      <a:pt x="38" y="54"/>
                    </a:lnTo>
                    <a:lnTo>
                      <a:pt x="38" y="49"/>
                    </a:lnTo>
                    <a:lnTo>
                      <a:pt x="38" y="44"/>
                    </a:lnTo>
                    <a:lnTo>
                      <a:pt x="38" y="38"/>
                    </a:lnTo>
                    <a:lnTo>
                      <a:pt x="38" y="36"/>
                    </a:lnTo>
                    <a:lnTo>
                      <a:pt x="38" y="31"/>
                    </a:lnTo>
                    <a:lnTo>
                      <a:pt x="38" y="28"/>
                    </a:lnTo>
                    <a:lnTo>
                      <a:pt x="38" y="23"/>
                    </a:lnTo>
                    <a:lnTo>
                      <a:pt x="38" y="21"/>
                    </a:lnTo>
                    <a:lnTo>
                      <a:pt x="38" y="18"/>
                    </a:lnTo>
                    <a:lnTo>
                      <a:pt x="38" y="16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8" y="5"/>
                    </a:lnTo>
                    <a:lnTo>
                      <a:pt x="38" y="3"/>
                    </a:lnTo>
                    <a:lnTo>
                      <a:pt x="38" y="0"/>
                    </a:lnTo>
                    <a:lnTo>
                      <a:pt x="38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" name="Line 3129"/>
              <p:cNvSpPr>
                <a:spLocks noChangeShapeType="1"/>
              </p:cNvSpPr>
              <p:nvPr/>
            </p:nvSpPr>
            <p:spPr bwMode="auto">
              <a:xfrm>
                <a:off x="1155" y="2470"/>
                <a:ext cx="2697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Line 3130"/>
              <p:cNvSpPr>
                <a:spLocks noChangeShapeType="1"/>
              </p:cNvSpPr>
              <p:nvPr/>
            </p:nvSpPr>
            <p:spPr bwMode="auto">
              <a:xfrm>
                <a:off x="3491" y="767"/>
                <a:ext cx="1505" cy="1"/>
              </a:xfrm>
              <a:prstGeom prst="line">
                <a:avLst/>
              </a:prstGeom>
              <a:noFill/>
              <a:ln w="2381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Freeform 3140"/>
              <p:cNvSpPr>
                <a:spLocks/>
              </p:cNvSpPr>
              <p:nvPr/>
            </p:nvSpPr>
            <p:spPr bwMode="auto">
              <a:xfrm>
                <a:off x="2762" y="983"/>
                <a:ext cx="71" cy="104"/>
              </a:xfrm>
              <a:custGeom>
                <a:avLst/>
                <a:gdLst>
                  <a:gd name="T0" fmla="*/ 10 w 71"/>
                  <a:gd name="T1" fmla="*/ 0 h 104"/>
                  <a:gd name="T2" fmla="*/ 0 w 71"/>
                  <a:gd name="T3" fmla="*/ 51 h 104"/>
                  <a:gd name="T4" fmla="*/ 10 w 71"/>
                  <a:gd name="T5" fmla="*/ 41 h 104"/>
                  <a:gd name="T6" fmla="*/ 25 w 71"/>
                  <a:gd name="T7" fmla="*/ 36 h 104"/>
                  <a:gd name="T8" fmla="*/ 40 w 71"/>
                  <a:gd name="T9" fmla="*/ 36 h 104"/>
                  <a:gd name="T10" fmla="*/ 56 w 71"/>
                  <a:gd name="T11" fmla="*/ 41 h 104"/>
                  <a:gd name="T12" fmla="*/ 66 w 71"/>
                  <a:gd name="T13" fmla="*/ 51 h 104"/>
                  <a:gd name="T14" fmla="*/ 71 w 71"/>
                  <a:gd name="T15" fmla="*/ 66 h 104"/>
                  <a:gd name="T16" fmla="*/ 71 w 71"/>
                  <a:gd name="T17" fmla="*/ 74 h 104"/>
                  <a:gd name="T18" fmla="*/ 66 w 71"/>
                  <a:gd name="T19" fmla="*/ 89 h 104"/>
                  <a:gd name="T20" fmla="*/ 56 w 71"/>
                  <a:gd name="T21" fmla="*/ 99 h 104"/>
                  <a:gd name="T22" fmla="*/ 40 w 71"/>
                  <a:gd name="T23" fmla="*/ 104 h 104"/>
                  <a:gd name="T24" fmla="*/ 25 w 71"/>
                  <a:gd name="T25" fmla="*/ 104 h 104"/>
                  <a:gd name="T26" fmla="*/ 10 w 71"/>
                  <a:gd name="T27" fmla="*/ 99 h 104"/>
                  <a:gd name="T28" fmla="*/ 5 w 71"/>
                  <a:gd name="T29" fmla="*/ 94 h 104"/>
                  <a:gd name="T30" fmla="*/ 0 w 71"/>
                  <a:gd name="T31" fmla="*/ 84 h 104"/>
                  <a:gd name="T32" fmla="*/ 0 w 71"/>
                  <a:gd name="T33" fmla="*/ 79 h 104"/>
                  <a:gd name="T34" fmla="*/ 5 w 71"/>
                  <a:gd name="T35" fmla="*/ 74 h 104"/>
                  <a:gd name="T36" fmla="*/ 10 w 71"/>
                  <a:gd name="T37" fmla="*/ 74 h 104"/>
                  <a:gd name="T38" fmla="*/ 15 w 71"/>
                  <a:gd name="T39" fmla="*/ 79 h 104"/>
                  <a:gd name="T40" fmla="*/ 15 w 71"/>
                  <a:gd name="T41" fmla="*/ 84 h 104"/>
                  <a:gd name="T42" fmla="*/ 10 w 71"/>
                  <a:gd name="T43" fmla="*/ 89 h 104"/>
                  <a:gd name="T44" fmla="*/ 5 w 71"/>
                  <a:gd name="T45" fmla="*/ 8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4">
                    <a:moveTo>
                      <a:pt x="10" y="0"/>
                    </a:moveTo>
                    <a:lnTo>
                      <a:pt x="0" y="51"/>
                    </a:lnTo>
                    <a:lnTo>
                      <a:pt x="10" y="41"/>
                    </a:lnTo>
                    <a:lnTo>
                      <a:pt x="25" y="36"/>
                    </a:lnTo>
                    <a:lnTo>
                      <a:pt x="40" y="36"/>
                    </a:lnTo>
                    <a:lnTo>
                      <a:pt x="56" y="41"/>
                    </a:lnTo>
                    <a:lnTo>
                      <a:pt x="66" y="51"/>
                    </a:lnTo>
                    <a:lnTo>
                      <a:pt x="71" y="66"/>
                    </a:lnTo>
                    <a:lnTo>
                      <a:pt x="71" y="74"/>
                    </a:lnTo>
                    <a:lnTo>
                      <a:pt x="66" y="89"/>
                    </a:lnTo>
                    <a:lnTo>
                      <a:pt x="56" y="99"/>
                    </a:lnTo>
                    <a:lnTo>
                      <a:pt x="40" y="104"/>
                    </a:lnTo>
                    <a:lnTo>
                      <a:pt x="25" y="104"/>
                    </a:lnTo>
                    <a:lnTo>
                      <a:pt x="10" y="99"/>
                    </a:lnTo>
                    <a:lnTo>
                      <a:pt x="5" y="94"/>
                    </a:lnTo>
                    <a:lnTo>
                      <a:pt x="0" y="84"/>
                    </a:lnTo>
                    <a:lnTo>
                      <a:pt x="0" y="79"/>
                    </a:lnTo>
                    <a:lnTo>
                      <a:pt x="5" y="74"/>
                    </a:lnTo>
                    <a:lnTo>
                      <a:pt x="10" y="74"/>
                    </a:lnTo>
                    <a:lnTo>
                      <a:pt x="15" y="79"/>
                    </a:lnTo>
                    <a:lnTo>
                      <a:pt x="15" y="84"/>
                    </a:lnTo>
                    <a:lnTo>
                      <a:pt x="10" y="89"/>
                    </a:lnTo>
                    <a:lnTo>
                      <a:pt x="5" y="89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2" name="Freeform 3141"/>
              <p:cNvSpPr>
                <a:spLocks/>
              </p:cNvSpPr>
              <p:nvPr/>
            </p:nvSpPr>
            <p:spPr bwMode="auto">
              <a:xfrm>
                <a:off x="2823" y="1034"/>
                <a:ext cx="5" cy="38"/>
              </a:xfrm>
              <a:custGeom>
                <a:avLst/>
                <a:gdLst>
                  <a:gd name="T0" fmla="*/ 0 w 5"/>
                  <a:gd name="T1" fmla="*/ 0 h 38"/>
                  <a:gd name="T2" fmla="*/ 5 w 5"/>
                  <a:gd name="T3" fmla="*/ 7 h 38"/>
                  <a:gd name="T4" fmla="*/ 5 w 5"/>
                  <a:gd name="T5" fmla="*/ 28 h 38"/>
                  <a:gd name="T6" fmla="*/ 0 w 5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8">
                    <a:moveTo>
                      <a:pt x="0" y="0"/>
                    </a:moveTo>
                    <a:lnTo>
                      <a:pt x="5" y="7"/>
                    </a:lnTo>
                    <a:lnTo>
                      <a:pt x="5" y="28"/>
                    </a:lnTo>
                    <a:lnTo>
                      <a:pt x="0" y="3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Freeform 3142"/>
              <p:cNvSpPr>
                <a:spLocks/>
              </p:cNvSpPr>
              <p:nvPr/>
            </p:nvSpPr>
            <p:spPr bwMode="auto">
              <a:xfrm>
                <a:off x="2802" y="1019"/>
                <a:ext cx="21" cy="68"/>
              </a:xfrm>
              <a:custGeom>
                <a:avLst/>
                <a:gdLst>
                  <a:gd name="T0" fmla="*/ 0 w 21"/>
                  <a:gd name="T1" fmla="*/ 0 h 68"/>
                  <a:gd name="T2" fmla="*/ 11 w 21"/>
                  <a:gd name="T3" fmla="*/ 5 h 68"/>
                  <a:gd name="T4" fmla="*/ 16 w 21"/>
                  <a:gd name="T5" fmla="*/ 7 h 68"/>
                  <a:gd name="T6" fmla="*/ 21 w 21"/>
                  <a:gd name="T7" fmla="*/ 22 h 68"/>
                  <a:gd name="T8" fmla="*/ 21 w 21"/>
                  <a:gd name="T9" fmla="*/ 43 h 68"/>
                  <a:gd name="T10" fmla="*/ 16 w 21"/>
                  <a:gd name="T11" fmla="*/ 58 h 68"/>
                  <a:gd name="T12" fmla="*/ 11 w 21"/>
                  <a:gd name="T13" fmla="*/ 63 h 68"/>
                  <a:gd name="T14" fmla="*/ 0 w 21"/>
                  <a:gd name="T1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68">
                    <a:moveTo>
                      <a:pt x="0" y="0"/>
                    </a:moveTo>
                    <a:lnTo>
                      <a:pt x="11" y="5"/>
                    </a:lnTo>
                    <a:lnTo>
                      <a:pt x="16" y="7"/>
                    </a:lnTo>
                    <a:lnTo>
                      <a:pt x="21" y="22"/>
                    </a:lnTo>
                    <a:lnTo>
                      <a:pt x="21" y="43"/>
                    </a:lnTo>
                    <a:lnTo>
                      <a:pt x="16" y="58"/>
                    </a:lnTo>
                    <a:lnTo>
                      <a:pt x="11" y="63"/>
                    </a:lnTo>
                    <a:lnTo>
                      <a:pt x="0" y="68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Rectangle 3143"/>
              <p:cNvSpPr>
                <a:spLocks noChangeArrowheads="1"/>
              </p:cNvSpPr>
              <p:nvPr/>
            </p:nvSpPr>
            <p:spPr bwMode="auto">
              <a:xfrm>
                <a:off x="2767" y="1062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" name="Line 3144"/>
              <p:cNvSpPr>
                <a:spLocks noChangeShapeType="1"/>
              </p:cNvSpPr>
              <p:nvPr/>
            </p:nvSpPr>
            <p:spPr bwMode="auto">
              <a:xfrm>
                <a:off x="2772" y="983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" name="Line 3145"/>
              <p:cNvSpPr>
                <a:spLocks noChangeShapeType="1"/>
              </p:cNvSpPr>
              <p:nvPr/>
            </p:nvSpPr>
            <p:spPr bwMode="auto">
              <a:xfrm>
                <a:off x="2772" y="988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" name="Freeform 3146"/>
              <p:cNvSpPr>
                <a:spLocks/>
              </p:cNvSpPr>
              <p:nvPr/>
            </p:nvSpPr>
            <p:spPr bwMode="auto">
              <a:xfrm>
                <a:off x="2772" y="983"/>
                <a:ext cx="51" cy="10"/>
              </a:xfrm>
              <a:custGeom>
                <a:avLst/>
                <a:gdLst>
                  <a:gd name="T0" fmla="*/ 0 w 51"/>
                  <a:gd name="T1" fmla="*/ 10 h 10"/>
                  <a:gd name="T2" fmla="*/ 20 w 51"/>
                  <a:gd name="T3" fmla="*/ 10 h 10"/>
                  <a:gd name="T4" fmla="*/ 41 w 51"/>
                  <a:gd name="T5" fmla="*/ 5 h 10"/>
                  <a:gd name="T6" fmla="*/ 51 w 5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">
                    <a:moveTo>
                      <a:pt x="0" y="10"/>
                    </a:moveTo>
                    <a:lnTo>
                      <a:pt x="20" y="10"/>
                    </a:lnTo>
                    <a:lnTo>
                      <a:pt x="41" y="5"/>
                    </a:lnTo>
                    <a:lnTo>
                      <a:pt x="5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" name="Rectangle 3147"/>
              <p:cNvSpPr>
                <a:spLocks noChangeArrowheads="1"/>
              </p:cNvSpPr>
              <p:nvPr/>
            </p:nvSpPr>
            <p:spPr bwMode="auto">
              <a:xfrm>
                <a:off x="4007" y="869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" name="Freeform 3148"/>
              <p:cNvSpPr>
                <a:spLocks/>
              </p:cNvSpPr>
              <p:nvPr/>
            </p:nvSpPr>
            <p:spPr bwMode="auto">
              <a:xfrm>
                <a:off x="4002" y="848"/>
                <a:ext cx="71" cy="104"/>
              </a:xfrm>
              <a:custGeom>
                <a:avLst/>
                <a:gdLst>
                  <a:gd name="T0" fmla="*/ 5 w 71"/>
                  <a:gd name="T1" fmla="*/ 16 h 104"/>
                  <a:gd name="T2" fmla="*/ 10 w 71"/>
                  <a:gd name="T3" fmla="*/ 16 h 104"/>
                  <a:gd name="T4" fmla="*/ 16 w 71"/>
                  <a:gd name="T5" fmla="*/ 21 h 104"/>
                  <a:gd name="T6" fmla="*/ 16 w 71"/>
                  <a:gd name="T7" fmla="*/ 26 h 104"/>
                  <a:gd name="T8" fmla="*/ 10 w 71"/>
                  <a:gd name="T9" fmla="*/ 31 h 104"/>
                  <a:gd name="T10" fmla="*/ 5 w 71"/>
                  <a:gd name="T11" fmla="*/ 31 h 104"/>
                  <a:gd name="T12" fmla="*/ 0 w 71"/>
                  <a:gd name="T13" fmla="*/ 26 h 104"/>
                  <a:gd name="T14" fmla="*/ 0 w 71"/>
                  <a:gd name="T15" fmla="*/ 21 h 104"/>
                  <a:gd name="T16" fmla="*/ 5 w 71"/>
                  <a:gd name="T17" fmla="*/ 10 h 104"/>
                  <a:gd name="T18" fmla="*/ 10 w 71"/>
                  <a:gd name="T19" fmla="*/ 5 h 104"/>
                  <a:gd name="T20" fmla="*/ 26 w 71"/>
                  <a:gd name="T21" fmla="*/ 0 h 104"/>
                  <a:gd name="T22" fmla="*/ 46 w 71"/>
                  <a:gd name="T23" fmla="*/ 0 h 104"/>
                  <a:gd name="T24" fmla="*/ 61 w 71"/>
                  <a:gd name="T25" fmla="*/ 5 h 104"/>
                  <a:gd name="T26" fmla="*/ 66 w 71"/>
                  <a:gd name="T27" fmla="*/ 10 h 104"/>
                  <a:gd name="T28" fmla="*/ 71 w 71"/>
                  <a:gd name="T29" fmla="*/ 21 h 104"/>
                  <a:gd name="T30" fmla="*/ 71 w 71"/>
                  <a:gd name="T31" fmla="*/ 31 h 104"/>
                  <a:gd name="T32" fmla="*/ 66 w 71"/>
                  <a:gd name="T33" fmla="*/ 41 h 104"/>
                  <a:gd name="T34" fmla="*/ 51 w 71"/>
                  <a:gd name="T35" fmla="*/ 51 h 104"/>
                  <a:gd name="T36" fmla="*/ 26 w 71"/>
                  <a:gd name="T37" fmla="*/ 61 h 104"/>
                  <a:gd name="T38" fmla="*/ 16 w 71"/>
                  <a:gd name="T39" fmla="*/ 66 h 104"/>
                  <a:gd name="T40" fmla="*/ 5 w 71"/>
                  <a:gd name="T41" fmla="*/ 77 h 104"/>
                  <a:gd name="T42" fmla="*/ 0 w 71"/>
                  <a:gd name="T43" fmla="*/ 89 h 104"/>
                  <a:gd name="T44" fmla="*/ 0 w 71"/>
                  <a:gd name="T4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4">
                    <a:moveTo>
                      <a:pt x="5" y="16"/>
                    </a:moveTo>
                    <a:lnTo>
                      <a:pt x="10" y="16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0" y="31"/>
                    </a:lnTo>
                    <a:lnTo>
                      <a:pt x="5" y="31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5" y="10"/>
                    </a:lnTo>
                    <a:lnTo>
                      <a:pt x="10" y="5"/>
                    </a:lnTo>
                    <a:lnTo>
                      <a:pt x="26" y="0"/>
                    </a:lnTo>
                    <a:lnTo>
                      <a:pt x="46" y="0"/>
                    </a:lnTo>
                    <a:lnTo>
                      <a:pt x="61" y="5"/>
                    </a:lnTo>
                    <a:lnTo>
                      <a:pt x="66" y="10"/>
                    </a:lnTo>
                    <a:lnTo>
                      <a:pt x="71" y="21"/>
                    </a:lnTo>
                    <a:lnTo>
                      <a:pt x="71" y="31"/>
                    </a:lnTo>
                    <a:lnTo>
                      <a:pt x="66" y="41"/>
                    </a:lnTo>
                    <a:lnTo>
                      <a:pt x="51" y="51"/>
                    </a:lnTo>
                    <a:lnTo>
                      <a:pt x="26" y="61"/>
                    </a:lnTo>
                    <a:lnTo>
                      <a:pt x="16" y="66"/>
                    </a:lnTo>
                    <a:lnTo>
                      <a:pt x="5" y="77"/>
                    </a:lnTo>
                    <a:lnTo>
                      <a:pt x="0" y="89"/>
                    </a:lnTo>
                    <a:lnTo>
                      <a:pt x="0" y="10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" name="Freeform 3149"/>
              <p:cNvSpPr>
                <a:spLocks/>
              </p:cNvSpPr>
              <p:nvPr/>
            </p:nvSpPr>
            <p:spPr bwMode="auto">
              <a:xfrm>
                <a:off x="4063" y="858"/>
                <a:ext cx="5" cy="31"/>
              </a:xfrm>
              <a:custGeom>
                <a:avLst/>
                <a:gdLst>
                  <a:gd name="T0" fmla="*/ 0 w 5"/>
                  <a:gd name="T1" fmla="*/ 0 h 31"/>
                  <a:gd name="T2" fmla="*/ 5 w 5"/>
                  <a:gd name="T3" fmla="*/ 11 h 31"/>
                  <a:gd name="T4" fmla="*/ 5 w 5"/>
                  <a:gd name="T5" fmla="*/ 21 h 31"/>
                  <a:gd name="T6" fmla="*/ 0 w 5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0" y="0"/>
                    </a:moveTo>
                    <a:lnTo>
                      <a:pt x="5" y="11"/>
                    </a:lnTo>
                    <a:lnTo>
                      <a:pt x="5" y="21"/>
                    </a:lnTo>
                    <a:lnTo>
                      <a:pt x="0" y="3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" name="Freeform 3150"/>
              <p:cNvSpPr>
                <a:spLocks/>
              </p:cNvSpPr>
              <p:nvPr/>
            </p:nvSpPr>
            <p:spPr bwMode="auto">
              <a:xfrm>
                <a:off x="4028" y="848"/>
                <a:ext cx="35" cy="61"/>
              </a:xfrm>
              <a:custGeom>
                <a:avLst/>
                <a:gdLst>
                  <a:gd name="T0" fmla="*/ 20 w 35"/>
                  <a:gd name="T1" fmla="*/ 0 h 61"/>
                  <a:gd name="T2" fmla="*/ 30 w 35"/>
                  <a:gd name="T3" fmla="*/ 5 h 61"/>
                  <a:gd name="T4" fmla="*/ 35 w 35"/>
                  <a:gd name="T5" fmla="*/ 21 h 61"/>
                  <a:gd name="T6" fmla="*/ 35 w 35"/>
                  <a:gd name="T7" fmla="*/ 31 h 61"/>
                  <a:gd name="T8" fmla="*/ 30 w 35"/>
                  <a:gd name="T9" fmla="*/ 41 h 61"/>
                  <a:gd name="T10" fmla="*/ 20 w 35"/>
                  <a:gd name="T11" fmla="*/ 51 h 61"/>
                  <a:gd name="T12" fmla="*/ 0 w 35"/>
                  <a:gd name="T1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61">
                    <a:moveTo>
                      <a:pt x="20" y="0"/>
                    </a:moveTo>
                    <a:lnTo>
                      <a:pt x="30" y="5"/>
                    </a:lnTo>
                    <a:lnTo>
                      <a:pt x="35" y="21"/>
                    </a:lnTo>
                    <a:lnTo>
                      <a:pt x="35" y="31"/>
                    </a:lnTo>
                    <a:lnTo>
                      <a:pt x="30" y="41"/>
                    </a:lnTo>
                    <a:lnTo>
                      <a:pt x="20" y="51"/>
                    </a:lnTo>
                    <a:lnTo>
                      <a:pt x="0" y="6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" name="Freeform 3151"/>
              <p:cNvSpPr>
                <a:spLocks/>
              </p:cNvSpPr>
              <p:nvPr/>
            </p:nvSpPr>
            <p:spPr bwMode="auto">
              <a:xfrm>
                <a:off x="4002" y="937"/>
                <a:ext cx="71" cy="5"/>
              </a:xfrm>
              <a:custGeom>
                <a:avLst/>
                <a:gdLst>
                  <a:gd name="T0" fmla="*/ 0 w 71"/>
                  <a:gd name="T1" fmla="*/ 5 h 5"/>
                  <a:gd name="T2" fmla="*/ 5 w 71"/>
                  <a:gd name="T3" fmla="*/ 0 h 5"/>
                  <a:gd name="T4" fmla="*/ 16 w 71"/>
                  <a:gd name="T5" fmla="*/ 0 h 5"/>
                  <a:gd name="T6" fmla="*/ 41 w 71"/>
                  <a:gd name="T7" fmla="*/ 5 h 5"/>
                  <a:gd name="T8" fmla="*/ 61 w 71"/>
                  <a:gd name="T9" fmla="*/ 5 h 5"/>
                  <a:gd name="T10" fmla="*/ 71 w 71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5">
                    <a:moveTo>
                      <a:pt x="0" y="5"/>
                    </a:moveTo>
                    <a:lnTo>
                      <a:pt x="5" y="0"/>
                    </a:lnTo>
                    <a:lnTo>
                      <a:pt x="16" y="0"/>
                    </a:lnTo>
                    <a:lnTo>
                      <a:pt x="41" y="5"/>
                    </a:lnTo>
                    <a:lnTo>
                      <a:pt x="61" y="5"/>
                    </a:lnTo>
                    <a:lnTo>
                      <a:pt x="7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" name="Freeform 3152"/>
              <p:cNvSpPr>
                <a:spLocks/>
              </p:cNvSpPr>
              <p:nvPr/>
            </p:nvSpPr>
            <p:spPr bwMode="auto">
              <a:xfrm>
                <a:off x="4018" y="937"/>
                <a:ext cx="50" cy="13"/>
              </a:xfrm>
              <a:custGeom>
                <a:avLst/>
                <a:gdLst>
                  <a:gd name="T0" fmla="*/ 0 w 50"/>
                  <a:gd name="T1" fmla="*/ 0 h 13"/>
                  <a:gd name="T2" fmla="*/ 25 w 50"/>
                  <a:gd name="T3" fmla="*/ 13 h 13"/>
                  <a:gd name="T4" fmla="*/ 45 w 50"/>
                  <a:gd name="T5" fmla="*/ 13 h 13"/>
                  <a:gd name="T6" fmla="*/ 50 w 50"/>
                  <a:gd name="T7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13">
                    <a:moveTo>
                      <a:pt x="0" y="0"/>
                    </a:moveTo>
                    <a:lnTo>
                      <a:pt x="25" y="13"/>
                    </a:lnTo>
                    <a:lnTo>
                      <a:pt x="45" y="13"/>
                    </a:lnTo>
                    <a:lnTo>
                      <a:pt x="50" y="5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" name="Freeform 3153"/>
              <p:cNvSpPr>
                <a:spLocks/>
              </p:cNvSpPr>
              <p:nvPr/>
            </p:nvSpPr>
            <p:spPr bwMode="auto">
              <a:xfrm>
                <a:off x="4018" y="927"/>
                <a:ext cx="55" cy="25"/>
              </a:xfrm>
              <a:custGeom>
                <a:avLst/>
                <a:gdLst>
                  <a:gd name="T0" fmla="*/ 0 w 55"/>
                  <a:gd name="T1" fmla="*/ 10 h 25"/>
                  <a:gd name="T2" fmla="*/ 25 w 55"/>
                  <a:gd name="T3" fmla="*/ 25 h 25"/>
                  <a:gd name="T4" fmla="*/ 45 w 55"/>
                  <a:gd name="T5" fmla="*/ 25 h 25"/>
                  <a:gd name="T6" fmla="*/ 50 w 55"/>
                  <a:gd name="T7" fmla="*/ 23 h 25"/>
                  <a:gd name="T8" fmla="*/ 55 w 55"/>
                  <a:gd name="T9" fmla="*/ 10 h 25"/>
                  <a:gd name="T10" fmla="*/ 55 w 55"/>
                  <a:gd name="T1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25">
                    <a:moveTo>
                      <a:pt x="0" y="10"/>
                    </a:moveTo>
                    <a:lnTo>
                      <a:pt x="25" y="25"/>
                    </a:lnTo>
                    <a:lnTo>
                      <a:pt x="45" y="25"/>
                    </a:lnTo>
                    <a:lnTo>
                      <a:pt x="50" y="23"/>
                    </a:lnTo>
                    <a:lnTo>
                      <a:pt x="55" y="10"/>
                    </a:lnTo>
                    <a:lnTo>
                      <a:pt x="5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" name="Freeform 3154"/>
              <p:cNvSpPr>
                <a:spLocks/>
              </p:cNvSpPr>
              <p:nvPr/>
            </p:nvSpPr>
            <p:spPr bwMode="auto">
              <a:xfrm>
                <a:off x="4101" y="848"/>
                <a:ext cx="72" cy="104"/>
              </a:xfrm>
              <a:custGeom>
                <a:avLst/>
                <a:gdLst>
                  <a:gd name="T0" fmla="*/ 31 w 72"/>
                  <a:gd name="T1" fmla="*/ 0 h 104"/>
                  <a:gd name="T2" fmla="*/ 16 w 72"/>
                  <a:gd name="T3" fmla="*/ 5 h 104"/>
                  <a:gd name="T4" fmla="*/ 6 w 72"/>
                  <a:gd name="T5" fmla="*/ 21 h 104"/>
                  <a:gd name="T6" fmla="*/ 0 w 72"/>
                  <a:gd name="T7" fmla="*/ 46 h 104"/>
                  <a:gd name="T8" fmla="*/ 0 w 72"/>
                  <a:gd name="T9" fmla="*/ 61 h 104"/>
                  <a:gd name="T10" fmla="*/ 6 w 72"/>
                  <a:gd name="T11" fmla="*/ 87 h 104"/>
                  <a:gd name="T12" fmla="*/ 16 w 72"/>
                  <a:gd name="T13" fmla="*/ 102 h 104"/>
                  <a:gd name="T14" fmla="*/ 31 w 72"/>
                  <a:gd name="T15" fmla="*/ 104 h 104"/>
                  <a:gd name="T16" fmla="*/ 41 w 72"/>
                  <a:gd name="T17" fmla="*/ 104 h 104"/>
                  <a:gd name="T18" fmla="*/ 56 w 72"/>
                  <a:gd name="T19" fmla="*/ 102 h 104"/>
                  <a:gd name="T20" fmla="*/ 67 w 72"/>
                  <a:gd name="T21" fmla="*/ 87 h 104"/>
                  <a:gd name="T22" fmla="*/ 72 w 72"/>
                  <a:gd name="T23" fmla="*/ 61 h 104"/>
                  <a:gd name="T24" fmla="*/ 72 w 72"/>
                  <a:gd name="T25" fmla="*/ 46 h 104"/>
                  <a:gd name="T26" fmla="*/ 67 w 72"/>
                  <a:gd name="T27" fmla="*/ 21 h 104"/>
                  <a:gd name="T28" fmla="*/ 56 w 72"/>
                  <a:gd name="T29" fmla="*/ 5 h 104"/>
                  <a:gd name="T30" fmla="*/ 41 w 72"/>
                  <a:gd name="T31" fmla="*/ 0 h 104"/>
                  <a:gd name="T32" fmla="*/ 31 w 72"/>
                  <a:gd name="T33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04">
                    <a:moveTo>
                      <a:pt x="31" y="0"/>
                    </a:moveTo>
                    <a:lnTo>
                      <a:pt x="16" y="5"/>
                    </a:lnTo>
                    <a:lnTo>
                      <a:pt x="6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6" y="87"/>
                    </a:lnTo>
                    <a:lnTo>
                      <a:pt x="16" y="102"/>
                    </a:lnTo>
                    <a:lnTo>
                      <a:pt x="31" y="104"/>
                    </a:lnTo>
                    <a:lnTo>
                      <a:pt x="41" y="104"/>
                    </a:lnTo>
                    <a:lnTo>
                      <a:pt x="56" y="102"/>
                    </a:lnTo>
                    <a:lnTo>
                      <a:pt x="67" y="87"/>
                    </a:lnTo>
                    <a:lnTo>
                      <a:pt x="72" y="61"/>
                    </a:lnTo>
                    <a:lnTo>
                      <a:pt x="72" y="46"/>
                    </a:lnTo>
                    <a:lnTo>
                      <a:pt x="67" y="21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" name="Freeform 3155"/>
              <p:cNvSpPr>
                <a:spLocks/>
              </p:cNvSpPr>
              <p:nvPr/>
            </p:nvSpPr>
            <p:spPr bwMode="auto">
              <a:xfrm>
                <a:off x="4107" y="858"/>
                <a:ext cx="10" cy="84"/>
              </a:xfrm>
              <a:custGeom>
                <a:avLst/>
                <a:gdLst>
                  <a:gd name="T0" fmla="*/ 10 w 10"/>
                  <a:gd name="T1" fmla="*/ 0 h 84"/>
                  <a:gd name="T2" fmla="*/ 5 w 10"/>
                  <a:gd name="T3" fmla="*/ 11 h 84"/>
                  <a:gd name="T4" fmla="*/ 0 w 10"/>
                  <a:gd name="T5" fmla="*/ 31 h 84"/>
                  <a:gd name="T6" fmla="*/ 0 w 10"/>
                  <a:gd name="T7" fmla="*/ 56 h 84"/>
                  <a:gd name="T8" fmla="*/ 5 w 10"/>
                  <a:gd name="T9" fmla="*/ 77 h 84"/>
                  <a:gd name="T10" fmla="*/ 10 w 10"/>
                  <a:gd name="T1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4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" name="Freeform 3156"/>
              <p:cNvSpPr>
                <a:spLocks/>
              </p:cNvSpPr>
              <p:nvPr/>
            </p:nvSpPr>
            <p:spPr bwMode="auto">
              <a:xfrm>
                <a:off x="4157" y="858"/>
                <a:ext cx="11" cy="84"/>
              </a:xfrm>
              <a:custGeom>
                <a:avLst/>
                <a:gdLst>
                  <a:gd name="T0" fmla="*/ 0 w 11"/>
                  <a:gd name="T1" fmla="*/ 84 h 84"/>
                  <a:gd name="T2" fmla="*/ 5 w 11"/>
                  <a:gd name="T3" fmla="*/ 77 h 84"/>
                  <a:gd name="T4" fmla="*/ 11 w 11"/>
                  <a:gd name="T5" fmla="*/ 56 h 84"/>
                  <a:gd name="T6" fmla="*/ 11 w 11"/>
                  <a:gd name="T7" fmla="*/ 31 h 84"/>
                  <a:gd name="T8" fmla="*/ 5 w 11"/>
                  <a:gd name="T9" fmla="*/ 11 h 84"/>
                  <a:gd name="T10" fmla="*/ 0 w 11"/>
                  <a:gd name="T11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4">
                    <a:moveTo>
                      <a:pt x="0" y="84"/>
                    </a:moveTo>
                    <a:lnTo>
                      <a:pt x="5" y="77"/>
                    </a:lnTo>
                    <a:lnTo>
                      <a:pt x="11" y="56"/>
                    </a:lnTo>
                    <a:lnTo>
                      <a:pt x="11" y="31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" name="Freeform 3157"/>
              <p:cNvSpPr>
                <a:spLocks/>
              </p:cNvSpPr>
              <p:nvPr/>
            </p:nvSpPr>
            <p:spPr bwMode="auto">
              <a:xfrm>
                <a:off x="4112" y="848"/>
                <a:ext cx="20" cy="104"/>
              </a:xfrm>
              <a:custGeom>
                <a:avLst/>
                <a:gdLst>
                  <a:gd name="T0" fmla="*/ 20 w 20"/>
                  <a:gd name="T1" fmla="*/ 0 h 104"/>
                  <a:gd name="T2" fmla="*/ 10 w 20"/>
                  <a:gd name="T3" fmla="*/ 5 h 104"/>
                  <a:gd name="T4" fmla="*/ 5 w 20"/>
                  <a:gd name="T5" fmla="*/ 16 h 104"/>
                  <a:gd name="T6" fmla="*/ 0 w 20"/>
                  <a:gd name="T7" fmla="*/ 41 h 104"/>
                  <a:gd name="T8" fmla="*/ 0 w 20"/>
                  <a:gd name="T9" fmla="*/ 66 h 104"/>
                  <a:gd name="T10" fmla="*/ 5 w 20"/>
                  <a:gd name="T11" fmla="*/ 89 h 104"/>
                  <a:gd name="T12" fmla="*/ 10 w 20"/>
                  <a:gd name="T13" fmla="*/ 102 h 104"/>
                  <a:gd name="T14" fmla="*/ 20 w 20"/>
                  <a:gd name="T15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20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89"/>
                    </a:lnTo>
                    <a:lnTo>
                      <a:pt x="10" y="102"/>
                    </a:lnTo>
                    <a:lnTo>
                      <a:pt x="20" y="104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" name="Freeform 3158"/>
              <p:cNvSpPr>
                <a:spLocks/>
              </p:cNvSpPr>
              <p:nvPr/>
            </p:nvSpPr>
            <p:spPr bwMode="auto">
              <a:xfrm>
                <a:off x="4142" y="848"/>
                <a:ext cx="20" cy="104"/>
              </a:xfrm>
              <a:custGeom>
                <a:avLst/>
                <a:gdLst>
                  <a:gd name="T0" fmla="*/ 0 w 20"/>
                  <a:gd name="T1" fmla="*/ 104 h 104"/>
                  <a:gd name="T2" fmla="*/ 10 w 20"/>
                  <a:gd name="T3" fmla="*/ 102 h 104"/>
                  <a:gd name="T4" fmla="*/ 15 w 20"/>
                  <a:gd name="T5" fmla="*/ 89 h 104"/>
                  <a:gd name="T6" fmla="*/ 20 w 20"/>
                  <a:gd name="T7" fmla="*/ 66 h 104"/>
                  <a:gd name="T8" fmla="*/ 20 w 20"/>
                  <a:gd name="T9" fmla="*/ 41 h 104"/>
                  <a:gd name="T10" fmla="*/ 15 w 20"/>
                  <a:gd name="T11" fmla="*/ 16 h 104"/>
                  <a:gd name="T12" fmla="*/ 10 w 20"/>
                  <a:gd name="T13" fmla="*/ 5 h 104"/>
                  <a:gd name="T14" fmla="*/ 0 w 20"/>
                  <a:gd name="T1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4">
                    <a:moveTo>
                      <a:pt x="0" y="104"/>
                    </a:moveTo>
                    <a:lnTo>
                      <a:pt x="10" y="102"/>
                    </a:lnTo>
                    <a:lnTo>
                      <a:pt x="15" y="89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6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" name="Line 3159"/>
              <p:cNvSpPr>
                <a:spLocks noChangeShapeType="1"/>
              </p:cNvSpPr>
              <p:nvPr/>
            </p:nvSpPr>
            <p:spPr bwMode="auto">
              <a:xfrm>
                <a:off x="4574" y="309"/>
                <a:ext cx="1" cy="9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" name="Line 3160"/>
              <p:cNvSpPr>
                <a:spLocks noChangeShapeType="1"/>
              </p:cNvSpPr>
              <p:nvPr/>
            </p:nvSpPr>
            <p:spPr bwMode="auto">
              <a:xfrm>
                <a:off x="4579" y="309"/>
                <a:ext cx="1" cy="92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" name="Line 3161"/>
              <p:cNvSpPr>
                <a:spLocks noChangeShapeType="1"/>
              </p:cNvSpPr>
              <p:nvPr/>
            </p:nvSpPr>
            <p:spPr bwMode="auto">
              <a:xfrm>
                <a:off x="4584" y="299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" name="Freeform 3162"/>
              <p:cNvSpPr>
                <a:spLocks/>
              </p:cNvSpPr>
              <p:nvPr/>
            </p:nvSpPr>
            <p:spPr bwMode="auto">
              <a:xfrm>
                <a:off x="4559" y="299"/>
                <a:ext cx="25" cy="21"/>
              </a:xfrm>
              <a:custGeom>
                <a:avLst/>
                <a:gdLst>
                  <a:gd name="T0" fmla="*/ 25 w 25"/>
                  <a:gd name="T1" fmla="*/ 0 h 21"/>
                  <a:gd name="T2" fmla="*/ 10 w 25"/>
                  <a:gd name="T3" fmla="*/ 16 h 21"/>
                  <a:gd name="T4" fmla="*/ 0 w 25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21">
                    <a:moveTo>
                      <a:pt x="25" y="0"/>
                    </a:moveTo>
                    <a:lnTo>
                      <a:pt x="10" y="16"/>
                    </a:lnTo>
                    <a:lnTo>
                      <a:pt x="0" y="2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" name="Line 3163"/>
              <p:cNvSpPr>
                <a:spLocks noChangeShapeType="1"/>
              </p:cNvSpPr>
              <p:nvPr/>
            </p:nvSpPr>
            <p:spPr bwMode="auto">
              <a:xfrm>
                <a:off x="4554" y="406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" name="Line 3164"/>
              <p:cNvSpPr>
                <a:spLocks noChangeShapeType="1"/>
              </p:cNvSpPr>
              <p:nvPr/>
            </p:nvSpPr>
            <p:spPr bwMode="auto">
              <a:xfrm flipH="1">
                <a:off x="4564" y="401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" name="Line 3165"/>
              <p:cNvSpPr>
                <a:spLocks noChangeShapeType="1"/>
              </p:cNvSpPr>
              <p:nvPr/>
            </p:nvSpPr>
            <p:spPr bwMode="auto">
              <a:xfrm flipH="1">
                <a:off x="4569" y="396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" name="Line 3166"/>
              <p:cNvSpPr>
                <a:spLocks noChangeShapeType="1"/>
              </p:cNvSpPr>
              <p:nvPr/>
            </p:nvSpPr>
            <p:spPr bwMode="auto">
              <a:xfrm>
                <a:off x="4584" y="396"/>
                <a:ext cx="6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" name="Line 3167"/>
              <p:cNvSpPr>
                <a:spLocks noChangeShapeType="1"/>
              </p:cNvSpPr>
              <p:nvPr/>
            </p:nvSpPr>
            <p:spPr bwMode="auto">
              <a:xfrm>
                <a:off x="4584" y="401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" name="Freeform 3168"/>
              <p:cNvSpPr>
                <a:spLocks/>
              </p:cNvSpPr>
              <p:nvPr/>
            </p:nvSpPr>
            <p:spPr bwMode="auto">
              <a:xfrm>
                <a:off x="4645" y="299"/>
                <a:ext cx="72" cy="107"/>
              </a:xfrm>
              <a:custGeom>
                <a:avLst/>
                <a:gdLst>
                  <a:gd name="T0" fmla="*/ 31 w 72"/>
                  <a:gd name="T1" fmla="*/ 0 h 107"/>
                  <a:gd name="T2" fmla="*/ 16 w 72"/>
                  <a:gd name="T3" fmla="*/ 5 h 107"/>
                  <a:gd name="T4" fmla="*/ 6 w 72"/>
                  <a:gd name="T5" fmla="*/ 21 h 107"/>
                  <a:gd name="T6" fmla="*/ 0 w 72"/>
                  <a:gd name="T7" fmla="*/ 46 h 107"/>
                  <a:gd name="T8" fmla="*/ 0 w 72"/>
                  <a:gd name="T9" fmla="*/ 61 h 107"/>
                  <a:gd name="T10" fmla="*/ 6 w 72"/>
                  <a:gd name="T11" fmla="*/ 87 h 107"/>
                  <a:gd name="T12" fmla="*/ 16 w 72"/>
                  <a:gd name="T13" fmla="*/ 102 h 107"/>
                  <a:gd name="T14" fmla="*/ 31 w 72"/>
                  <a:gd name="T15" fmla="*/ 107 h 107"/>
                  <a:gd name="T16" fmla="*/ 41 w 72"/>
                  <a:gd name="T17" fmla="*/ 107 h 107"/>
                  <a:gd name="T18" fmla="*/ 56 w 72"/>
                  <a:gd name="T19" fmla="*/ 102 h 107"/>
                  <a:gd name="T20" fmla="*/ 67 w 72"/>
                  <a:gd name="T21" fmla="*/ 87 h 107"/>
                  <a:gd name="T22" fmla="*/ 72 w 72"/>
                  <a:gd name="T23" fmla="*/ 61 h 107"/>
                  <a:gd name="T24" fmla="*/ 72 w 72"/>
                  <a:gd name="T25" fmla="*/ 46 h 107"/>
                  <a:gd name="T26" fmla="*/ 67 w 72"/>
                  <a:gd name="T27" fmla="*/ 21 h 107"/>
                  <a:gd name="T28" fmla="*/ 56 w 72"/>
                  <a:gd name="T29" fmla="*/ 5 h 107"/>
                  <a:gd name="T30" fmla="*/ 41 w 72"/>
                  <a:gd name="T31" fmla="*/ 0 h 107"/>
                  <a:gd name="T32" fmla="*/ 31 w 72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07">
                    <a:moveTo>
                      <a:pt x="31" y="0"/>
                    </a:moveTo>
                    <a:lnTo>
                      <a:pt x="16" y="5"/>
                    </a:lnTo>
                    <a:lnTo>
                      <a:pt x="6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6" y="87"/>
                    </a:lnTo>
                    <a:lnTo>
                      <a:pt x="16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6" y="102"/>
                    </a:lnTo>
                    <a:lnTo>
                      <a:pt x="67" y="87"/>
                    </a:lnTo>
                    <a:lnTo>
                      <a:pt x="72" y="61"/>
                    </a:lnTo>
                    <a:lnTo>
                      <a:pt x="72" y="46"/>
                    </a:lnTo>
                    <a:lnTo>
                      <a:pt x="67" y="21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Freeform 3169"/>
              <p:cNvSpPr>
                <a:spLocks/>
              </p:cNvSpPr>
              <p:nvPr/>
            </p:nvSpPr>
            <p:spPr bwMode="auto">
              <a:xfrm>
                <a:off x="4651" y="30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1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7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Freeform 3170"/>
              <p:cNvSpPr>
                <a:spLocks/>
              </p:cNvSpPr>
              <p:nvPr/>
            </p:nvSpPr>
            <p:spPr bwMode="auto">
              <a:xfrm>
                <a:off x="4701" y="309"/>
                <a:ext cx="11" cy="87"/>
              </a:xfrm>
              <a:custGeom>
                <a:avLst/>
                <a:gdLst>
                  <a:gd name="T0" fmla="*/ 0 w 11"/>
                  <a:gd name="T1" fmla="*/ 87 h 87"/>
                  <a:gd name="T2" fmla="*/ 5 w 11"/>
                  <a:gd name="T3" fmla="*/ 77 h 87"/>
                  <a:gd name="T4" fmla="*/ 11 w 11"/>
                  <a:gd name="T5" fmla="*/ 56 h 87"/>
                  <a:gd name="T6" fmla="*/ 11 w 11"/>
                  <a:gd name="T7" fmla="*/ 31 h 87"/>
                  <a:gd name="T8" fmla="*/ 5 w 11"/>
                  <a:gd name="T9" fmla="*/ 11 h 87"/>
                  <a:gd name="T10" fmla="*/ 0 w 11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7">
                    <a:moveTo>
                      <a:pt x="0" y="87"/>
                    </a:moveTo>
                    <a:lnTo>
                      <a:pt x="5" y="77"/>
                    </a:lnTo>
                    <a:lnTo>
                      <a:pt x="11" y="56"/>
                    </a:lnTo>
                    <a:lnTo>
                      <a:pt x="11" y="31"/>
                    </a:lnTo>
                    <a:lnTo>
                      <a:pt x="5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" name="Freeform 3171"/>
              <p:cNvSpPr>
                <a:spLocks/>
              </p:cNvSpPr>
              <p:nvPr/>
            </p:nvSpPr>
            <p:spPr bwMode="auto">
              <a:xfrm>
                <a:off x="4656" y="299"/>
                <a:ext cx="20" cy="107"/>
              </a:xfrm>
              <a:custGeom>
                <a:avLst/>
                <a:gdLst>
                  <a:gd name="T0" fmla="*/ 20 w 20"/>
                  <a:gd name="T1" fmla="*/ 0 h 107"/>
                  <a:gd name="T2" fmla="*/ 10 w 20"/>
                  <a:gd name="T3" fmla="*/ 5 h 107"/>
                  <a:gd name="T4" fmla="*/ 5 w 20"/>
                  <a:gd name="T5" fmla="*/ 16 h 107"/>
                  <a:gd name="T6" fmla="*/ 0 w 20"/>
                  <a:gd name="T7" fmla="*/ 41 h 107"/>
                  <a:gd name="T8" fmla="*/ 0 w 20"/>
                  <a:gd name="T9" fmla="*/ 66 h 107"/>
                  <a:gd name="T10" fmla="*/ 5 w 20"/>
                  <a:gd name="T11" fmla="*/ 92 h 107"/>
                  <a:gd name="T12" fmla="*/ 10 w 20"/>
                  <a:gd name="T13" fmla="*/ 102 h 107"/>
                  <a:gd name="T14" fmla="*/ 20 w 20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20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0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" name="Freeform 3172"/>
              <p:cNvSpPr>
                <a:spLocks/>
              </p:cNvSpPr>
              <p:nvPr/>
            </p:nvSpPr>
            <p:spPr bwMode="auto">
              <a:xfrm>
                <a:off x="4686" y="299"/>
                <a:ext cx="20" cy="107"/>
              </a:xfrm>
              <a:custGeom>
                <a:avLst/>
                <a:gdLst>
                  <a:gd name="T0" fmla="*/ 0 w 20"/>
                  <a:gd name="T1" fmla="*/ 107 h 107"/>
                  <a:gd name="T2" fmla="*/ 10 w 20"/>
                  <a:gd name="T3" fmla="*/ 102 h 107"/>
                  <a:gd name="T4" fmla="*/ 15 w 20"/>
                  <a:gd name="T5" fmla="*/ 92 h 107"/>
                  <a:gd name="T6" fmla="*/ 20 w 20"/>
                  <a:gd name="T7" fmla="*/ 66 h 107"/>
                  <a:gd name="T8" fmla="*/ 20 w 20"/>
                  <a:gd name="T9" fmla="*/ 41 h 107"/>
                  <a:gd name="T10" fmla="*/ 15 w 20"/>
                  <a:gd name="T11" fmla="*/ 16 h 107"/>
                  <a:gd name="T12" fmla="*/ 10 w 20"/>
                  <a:gd name="T13" fmla="*/ 5 h 107"/>
                  <a:gd name="T14" fmla="*/ 0 w 20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7">
                    <a:moveTo>
                      <a:pt x="0" y="107"/>
                    </a:moveTo>
                    <a:lnTo>
                      <a:pt x="10" y="102"/>
                    </a:lnTo>
                    <a:lnTo>
                      <a:pt x="15" y="92"/>
                    </a:lnTo>
                    <a:lnTo>
                      <a:pt x="20" y="66"/>
                    </a:lnTo>
                    <a:lnTo>
                      <a:pt x="20" y="41"/>
                    </a:lnTo>
                    <a:lnTo>
                      <a:pt x="15" y="16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" name="Freeform 3173"/>
              <p:cNvSpPr>
                <a:spLocks/>
              </p:cNvSpPr>
              <p:nvPr/>
            </p:nvSpPr>
            <p:spPr bwMode="auto">
              <a:xfrm>
                <a:off x="4747" y="299"/>
                <a:ext cx="69" cy="107"/>
              </a:xfrm>
              <a:custGeom>
                <a:avLst/>
                <a:gdLst>
                  <a:gd name="T0" fmla="*/ 31 w 69"/>
                  <a:gd name="T1" fmla="*/ 0 h 107"/>
                  <a:gd name="T2" fmla="*/ 15 w 69"/>
                  <a:gd name="T3" fmla="*/ 5 h 107"/>
                  <a:gd name="T4" fmla="*/ 5 w 69"/>
                  <a:gd name="T5" fmla="*/ 21 h 107"/>
                  <a:gd name="T6" fmla="*/ 0 w 69"/>
                  <a:gd name="T7" fmla="*/ 46 h 107"/>
                  <a:gd name="T8" fmla="*/ 0 w 69"/>
                  <a:gd name="T9" fmla="*/ 61 h 107"/>
                  <a:gd name="T10" fmla="*/ 5 w 69"/>
                  <a:gd name="T11" fmla="*/ 87 h 107"/>
                  <a:gd name="T12" fmla="*/ 15 w 69"/>
                  <a:gd name="T13" fmla="*/ 102 h 107"/>
                  <a:gd name="T14" fmla="*/ 31 w 69"/>
                  <a:gd name="T15" fmla="*/ 107 h 107"/>
                  <a:gd name="T16" fmla="*/ 41 w 69"/>
                  <a:gd name="T17" fmla="*/ 107 h 107"/>
                  <a:gd name="T18" fmla="*/ 53 w 69"/>
                  <a:gd name="T19" fmla="*/ 102 h 107"/>
                  <a:gd name="T20" fmla="*/ 66 w 69"/>
                  <a:gd name="T21" fmla="*/ 87 h 107"/>
                  <a:gd name="T22" fmla="*/ 69 w 69"/>
                  <a:gd name="T23" fmla="*/ 61 h 107"/>
                  <a:gd name="T24" fmla="*/ 69 w 69"/>
                  <a:gd name="T25" fmla="*/ 46 h 107"/>
                  <a:gd name="T26" fmla="*/ 66 w 69"/>
                  <a:gd name="T27" fmla="*/ 21 h 107"/>
                  <a:gd name="T28" fmla="*/ 53 w 69"/>
                  <a:gd name="T29" fmla="*/ 5 h 107"/>
                  <a:gd name="T30" fmla="*/ 41 w 69"/>
                  <a:gd name="T31" fmla="*/ 0 h 107"/>
                  <a:gd name="T32" fmla="*/ 31 w 69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07">
                    <a:moveTo>
                      <a:pt x="31" y="0"/>
                    </a:moveTo>
                    <a:lnTo>
                      <a:pt x="15" y="5"/>
                    </a:lnTo>
                    <a:lnTo>
                      <a:pt x="5" y="21"/>
                    </a:lnTo>
                    <a:lnTo>
                      <a:pt x="0" y="46"/>
                    </a:lnTo>
                    <a:lnTo>
                      <a:pt x="0" y="61"/>
                    </a:lnTo>
                    <a:lnTo>
                      <a:pt x="5" y="87"/>
                    </a:lnTo>
                    <a:lnTo>
                      <a:pt x="15" y="102"/>
                    </a:lnTo>
                    <a:lnTo>
                      <a:pt x="31" y="107"/>
                    </a:lnTo>
                    <a:lnTo>
                      <a:pt x="41" y="107"/>
                    </a:lnTo>
                    <a:lnTo>
                      <a:pt x="53" y="102"/>
                    </a:lnTo>
                    <a:lnTo>
                      <a:pt x="66" y="87"/>
                    </a:lnTo>
                    <a:lnTo>
                      <a:pt x="69" y="61"/>
                    </a:lnTo>
                    <a:lnTo>
                      <a:pt x="69" y="46"/>
                    </a:lnTo>
                    <a:lnTo>
                      <a:pt x="66" y="21"/>
                    </a:lnTo>
                    <a:lnTo>
                      <a:pt x="53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" name="Freeform 3174"/>
              <p:cNvSpPr>
                <a:spLocks/>
              </p:cNvSpPr>
              <p:nvPr/>
            </p:nvSpPr>
            <p:spPr bwMode="auto">
              <a:xfrm>
                <a:off x="4752" y="309"/>
                <a:ext cx="10" cy="87"/>
              </a:xfrm>
              <a:custGeom>
                <a:avLst/>
                <a:gdLst>
                  <a:gd name="T0" fmla="*/ 10 w 10"/>
                  <a:gd name="T1" fmla="*/ 0 h 87"/>
                  <a:gd name="T2" fmla="*/ 5 w 10"/>
                  <a:gd name="T3" fmla="*/ 11 h 87"/>
                  <a:gd name="T4" fmla="*/ 0 w 10"/>
                  <a:gd name="T5" fmla="*/ 31 h 87"/>
                  <a:gd name="T6" fmla="*/ 0 w 10"/>
                  <a:gd name="T7" fmla="*/ 56 h 87"/>
                  <a:gd name="T8" fmla="*/ 5 w 10"/>
                  <a:gd name="T9" fmla="*/ 77 h 87"/>
                  <a:gd name="T10" fmla="*/ 10 w 10"/>
                  <a:gd name="T11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7">
                    <a:moveTo>
                      <a:pt x="10" y="0"/>
                    </a:moveTo>
                    <a:lnTo>
                      <a:pt x="5" y="11"/>
                    </a:lnTo>
                    <a:lnTo>
                      <a:pt x="0" y="31"/>
                    </a:lnTo>
                    <a:lnTo>
                      <a:pt x="0" y="56"/>
                    </a:lnTo>
                    <a:lnTo>
                      <a:pt x="5" y="77"/>
                    </a:lnTo>
                    <a:lnTo>
                      <a:pt x="10" y="8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" name="Freeform 3175"/>
              <p:cNvSpPr>
                <a:spLocks/>
              </p:cNvSpPr>
              <p:nvPr/>
            </p:nvSpPr>
            <p:spPr bwMode="auto">
              <a:xfrm>
                <a:off x="4800" y="309"/>
                <a:ext cx="13" cy="87"/>
              </a:xfrm>
              <a:custGeom>
                <a:avLst/>
                <a:gdLst>
                  <a:gd name="T0" fmla="*/ 0 w 13"/>
                  <a:gd name="T1" fmla="*/ 87 h 87"/>
                  <a:gd name="T2" fmla="*/ 6 w 13"/>
                  <a:gd name="T3" fmla="*/ 77 h 87"/>
                  <a:gd name="T4" fmla="*/ 13 w 13"/>
                  <a:gd name="T5" fmla="*/ 56 h 87"/>
                  <a:gd name="T6" fmla="*/ 13 w 13"/>
                  <a:gd name="T7" fmla="*/ 31 h 87"/>
                  <a:gd name="T8" fmla="*/ 6 w 13"/>
                  <a:gd name="T9" fmla="*/ 11 h 87"/>
                  <a:gd name="T10" fmla="*/ 0 w 13"/>
                  <a:gd name="T11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87">
                    <a:moveTo>
                      <a:pt x="0" y="87"/>
                    </a:moveTo>
                    <a:lnTo>
                      <a:pt x="6" y="77"/>
                    </a:lnTo>
                    <a:lnTo>
                      <a:pt x="13" y="56"/>
                    </a:lnTo>
                    <a:lnTo>
                      <a:pt x="13" y="3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" name="Freeform 3176"/>
              <p:cNvSpPr>
                <a:spLocks/>
              </p:cNvSpPr>
              <p:nvPr/>
            </p:nvSpPr>
            <p:spPr bwMode="auto">
              <a:xfrm>
                <a:off x="4757" y="299"/>
                <a:ext cx="21" cy="107"/>
              </a:xfrm>
              <a:custGeom>
                <a:avLst/>
                <a:gdLst>
                  <a:gd name="T0" fmla="*/ 21 w 21"/>
                  <a:gd name="T1" fmla="*/ 0 h 107"/>
                  <a:gd name="T2" fmla="*/ 10 w 21"/>
                  <a:gd name="T3" fmla="*/ 5 h 107"/>
                  <a:gd name="T4" fmla="*/ 5 w 21"/>
                  <a:gd name="T5" fmla="*/ 16 h 107"/>
                  <a:gd name="T6" fmla="*/ 0 w 21"/>
                  <a:gd name="T7" fmla="*/ 41 h 107"/>
                  <a:gd name="T8" fmla="*/ 0 w 21"/>
                  <a:gd name="T9" fmla="*/ 66 h 107"/>
                  <a:gd name="T10" fmla="*/ 5 w 21"/>
                  <a:gd name="T11" fmla="*/ 92 h 107"/>
                  <a:gd name="T12" fmla="*/ 10 w 21"/>
                  <a:gd name="T13" fmla="*/ 102 h 107"/>
                  <a:gd name="T14" fmla="*/ 21 w 21"/>
                  <a:gd name="T1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7">
                    <a:moveTo>
                      <a:pt x="21" y="0"/>
                    </a:moveTo>
                    <a:lnTo>
                      <a:pt x="10" y="5"/>
                    </a:lnTo>
                    <a:lnTo>
                      <a:pt x="5" y="16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5" y="92"/>
                    </a:lnTo>
                    <a:lnTo>
                      <a:pt x="10" y="102"/>
                    </a:lnTo>
                    <a:lnTo>
                      <a:pt x="21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" name="Freeform 3177"/>
              <p:cNvSpPr>
                <a:spLocks/>
              </p:cNvSpPr>
              <p:nvPr/>
            </p:nvSpPr>
            <p:spPr bwMode="auto">
              <a:xfrm>
                <a:off x="4788" y="299"/>
                <a:ext cx="18" cy="107"/>
              </a:xfrm>
              <a:custGeom>
                <a:avLst/>
                <a:gdLst>
                  <a:gd name="T0" fmla="*/ 0 w 18"/>
                  <a:gd name="T1" fmla="*/ 107 h 107"/>
                  <a:gd name="T2" fmla="*/ 7 w 18"/>
                  <a:gd name="T3" fmla="*/ 102 h 107"/>
                  <a:gd name="T4" fmla="*/ 12 w 18"/>
                  <a:gd name="T5" fmla="*/ 92 h 107"/>
                  <a:gd name="T6" fmla="*/ 18 w 18"/>
                  <a:gd name="T7" fmla="*/ 66 h 107"/>
                  <a:gd name="T8" fmla="*/ 18 w 18"/>
                  <a:gd name="T9" fmla="*/ 41 h 107"/>
                  <a:gd name="T10" fmla="*/ 12 w 18"/>
                  <a:gd name="T11" fmla="*/ 16 h 107"/>
                  <a:gd name="T12" fmla="*/ 7 w 18"/>
                  <a:gd name="T13" fmla="*/ 5 h 107"/>
                  <a:gd name="T14" fmla="*/ 0 w 18"/>
                  <a:gd name="T15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107">
                    <a:moveTo>
                      <a:pt x="0" y="107"/>
                    </a:moveTo>
                    <a:lnTo>
                      <a:pt x="7" y="102"/>
                    </a:lnTo>
                    <a:lnTo>
                      <a:pt x="12" y="92"/>
                    </a:lnTo>
                    <a:lnTo>
                      <a:pt x="18" y="66"/>
                    </a:lnTo>
                    <a:lnTo>
                      <a:pt x="18" y="41"/>
                    </a:lnTo>
                    <a:lnTo>
                      <a:pt x="12" y="16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Line 3178"/>
              <p:cNvSpPr>
                <a:spLocks noChangeShapeType="1"/>
              </p:cNvSpPr>
              <p:nvPr/>
            </p:nvSpPr>
            <p:spPr bwMode="auto">
              <a:xfrm>
                <a:off x="4206" y="614"/>
                <a:ext cx="1" cy="107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Line 3179"/>
              <p:cNvSpPr>
                <a:spLocks noChangeShapeType="1"/>
              </p:cNvSpPr>
              <p:nvPr/>
            </p:nvSpPr>
            <p:spPr bwMode="auto">
              <a:xfrm>
                <a:off x="4211" y="620"/>
                <a:ext cx="1" cy="9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" name="Freeform 3180"/>
              <p:cNvSpPr>
                <a:spLocks/>
              </p:cNvSpPr>
              <p:nvPr/>
            </p:nvSpPr>
            <p:spPr bwMode="auto">
              <a:xfrm>
                <a:off x="4190" y="614"/>
                <a:ext cx="26" cy="107"/>
              </a:xfrm>
              <a:custGeom>
                <a:avLst/>
                <a:gdLst>
                  <a:gd name="T0" fmla="*/ 0 w 26"/>
                  <a:gd name="T1" fmla="*/ 0 h 107"/>
                  <a:gd name="T2" fmla="*/ 26 w 26"/>
                  <a:gd name="T3" fmla="*/ 0 h 107"/>
                  <a:gd name="T4" fmla="*/ 26 w 26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107">
                    <a:moveTo>
                      <a:pt x="0" y="0"/>
                    </a:moveTo>
                    <a:lnTo>
                      <a:pt x="26" y="0"/>
                    </a:lnTo>
                    <a:lnTo>
                      <a:pt x="26" y="107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" name="Freeform 3181"/>
              <p:cNvSpPr>
                <a:spLocks/>
              </p:cNvSpPr>
              <p:nvPr/>
            </p:nvSpPr>
            <p:spPr bwMode="auto">
              <a:xfrm>
                <a:off x="4216" y="614"/>
                <a:ext cx="56" cy="72"/>
              </a:xfrm>
              <a:custGeom>
                <a:avLst/>
                <a:gdLst>
                  <a:gd name="T0" fmla="*/ 0 w 56"/>
                  <a:gd name="T1" fmla="*/ 16 h 72"/>
                  <a:gd name="T2" fmla="*/ 5 w 56"/>
                  <a:gd name="T3" fmla="*/ 6 h 72"/>
                  <a:gd name="T4" fmla="*/ 15 w 56"/>
                  <a:gd name="T5" fmla="*/ 0 h 72"/>
                  <a:gd name="T6" fmla="*/ 25 w 56"/>
                  <a:gd name="T7" fmla="*/ 0 h 72"/>
                  <a:gd name="T8" fmla="*/ 41 w 56"/>
                  <a:gd name="T9" fmla="*/ 6 h 72"/>
                  <a:gd name="T10" fmla="*/ 51 w 56"/>
                  <a:gd name="T11" fmla="*/ 16 h 72"/>
                  <a:gd name="T12" fmla="*/ 56 w 56"/>
                  <a:gd name="T13" fmla="*/ 31 h 72"/>
                  <a:gd name="T14" fmla="*/ 56 w 56"/>
                  <a:gd name="T15" fmla="*/ 41 h 72"/>
                  <a:gd name="T16" fmla="*/ 51 w 56"/>
                  <a:gd name="T17" fmla="*/ 56 h 72"/>
                  <a:gd name="T18" fmla="*/ 41 w 56"/>
                  <a:gd name="T19" fmla="*/ 67 h 72"/>
                  <a:gd name="T20" fmla="*/ 25 w 56"/>
                  <a:gd name="T21" fmla="*/ 72 h 72"/>
                  <a:gd name="T22" fmla="*/ 15 w 56"/>
                  <a:gd name="T23" fmla="*/ 72 h 72"/>
                  <a:gd name="T24" fmla="*/ 5 w 56"/>
                  <a:gd name="T25" fmla="*/ 67 h 72"/>
                  <a:gd name="T26" fmla="*/ 0 w 56"/>
                  <a:gd name="T27" fmla="*/ 5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" h="72">
                    <a:moveTo>
                      <a:pt x="0" y="16"/>
                    </a:moveTo>
                    <a:lnTo>
                      <a:pt x="5" y="6"/>
                    </a:lnTo>
                    <a:lnTo>
                      <a:pt x="15" y="0"/>
                    </a:lnTo>
                    <a:lnTo>
                      <a:pt x="25" y="0"/>
                    </a:lnTo>
                    <a:lnTo>
                      <a:pt x="41" y="6"/>
                    </a:lnTo>
                    <a:lnTo>
                      <a:pt x="51" y="16"/>
                    </a:lnTo>
                    <a:lnTo>
                      <a:pt x="56" y="31"/>
                    </a:lnTo>
                    <a:lnTo>
                      <a:pt x="56" y="41"/>
                    </a:lnTo>
                    <a:lnTo>
                      <a:pt x="51" y="56"/>
                    </a:lnTo>
                    <a:lnTo>
                      <a:pt x="41" y="67"/>
                    </a:lnTo>
                    <a:lnTo>
                      <a:pt x="25" y="72"/>
                    </a:lnTo>
                    <a:lnTo>
                      <a:pt x="15" y="72"/>
                    </a:lnTo>
                    <a:lnTo>
                      <a:pt x="5" y="67"/>
                    </a:lnTo>
                    <a:lnTo>
                      <a:pt x="0" y="5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" name="Freeform 3182"/>
              <p:cNvSpPr>
                <a:spLocks/>
              </p:cNvSpPr>
              <p:nvPr/>
            </p:nvSpPr>
            <p:spPr bwMode="auto">
              <a:xfrm>
                <a:off x="4262" y="630"/>
                <a:ext cx="5" cy="40"/>
              </a:xfrm>
              <a:custGeom>
                <a:avLst/>
                <a:gdLst>
                  <a:gd name="T0" fmla="*/ 0 w 5"/>
                  <a:gd name="T1" fmla="*/ 0 h 40"/>
                  <a:gd name="T2" fmla="*/ 5 w 5"/>
                  <a:gd name="T3" fmla="*/ 10 h 40"/>
                  <a:gd name="T4" fmla="*/ 5 w 5"/>
                  <a:gd name="T5" fmla="*/ 30 h 40"/>
                  <a:gd name="T6" fmla="*/ 0 w 5"/>
                  <a:gd name="T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0">
                    <a:moveTo>
                      <a:pt x="0" y="0"/>
                    </a:moveTo>
                    <a:lnTo>
                      <a:pt x="5" y="10"/>
                    </a:lnTo>
                    <a:lnTo>
                      <a:pt x="5" y="30"/>
                    </a:lnTo>
                    <a:lnTo>
                      <a:pt x="0" y="4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" name="Freeform 3183"/>
              <p:cNvSpPr>
                <a:spLocks/>
              </p:cNvSpPr>
              <p:nvPr/>
            </p:nvSpPr>
            <p:spPr bwMode="auto">
              <a:xfrm>
                <a:off x="4241" y="614"/>
                <a:ext cx="21" cy="72"/>
              </a:xfrm>
              <a:custGeom>
                <a:avLst/>
                <a:gdLst>
                  <a:gd name="T0" fmla="*/ 0 w 21"/>
                  <a:gd name="T1" fmla="*/ 0 h 72"/>
                  <a:gd name="T2" fmla="*/ 10 w 21"/>
                  <a:gd name="T3" fmla="*/ 6 h 72"/>
                  <a:gd name="T4" fmla="*/ 16 w 21"/>
                  <a:gd name="T5" fmla="*/ 11 h 72"/>
                  <a:gd name="T6" fmla="*/ 21 w 21"/>
                  <a:gd name="T7" fmla="*/ 26 h 72"/>
                  <a:gd name="T8" fmla="*/ 21 w 21"/>
                  <a:gd name="T9" fmla="*/ 46 h 72"/>
                  <a:gd name="T10" fmla="*/ 16 w 21"/>
                  <a:gd name="T11" fmla="*/ 61 h 72"/>
                  <a:gd name="T12" fmla="*/ 10 w 21"/>
                  <a:gd name="T13" fmla="*/ 67 h 72"/>
                  <a:gd name="T14" fmla="*/ 0 w 21"/>
                  <a:gd name="T1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72">
                    <a:moveTo>
                      <a:pt x="0" y="0"/>
                    </a:moveTo>
                    <a:lnTo>
                      <a:pt x="10" y="6"/>
                    </a:lnTo>
                    <a:lnTo>
                      <a:pt x="16" y="11"/>
                    </a:lnTo>
                    <a:lnTo>
                      <a:pt x="21" y="26"/>
                    </a:lnTo>
                    <a:lnTo>
                      <a:pt x="21" y="46"/>
                    </a:lnTo>
                    <a:lnTo>
                      <a:pt x="16" y="61"/>
                    </a:lnTo>
                    <a:lnTo>
                      <a:pt x="10" y="67"/>
                    </a:lnTo>
                    <a:lnTo>
                      <a:pt x="0" y="72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" name="Line 3184"/>
              <p:cNvSpPr>
                <a:spLocks noChangeShapeType="1"/>
              </p:cNvSpPr>
              <p:nvPr/>
            </p:nvSpPr>
            <p:spPr bwMode="auto">
              <a:xfrm>
                <a:off x="4190" y="721"/>
                <a:ext cx="4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" name="Line 3185"/>
              <p:cNvSpPr>
                <a:spLocks noChangeShapeType="1"/>
              </p:cNvSpPr>
              <p:nvPr/>
            </p:nvSpPr>
            <p:spPr bwMode="auto">
              <a:xfrm>
                <a:off x="4195" y="614"/>
                <a:ext cx="11" cy="6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" name="Line 3186"/>
              <p:cNvSpPr>
                <a:spLocks noChangeShapeType="1"/>
              </p:cNvSpPr>
              <p:nvPr/>
            </p:nvSpPr>
            <p:spPr bwMode="auto">
              <a:xfrm>
                <a:off x="4201" y="614"/>
                <a:ext cx="5" cy="1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" name="Line 3187"/>
              <p:cNvSpPr>
                <a:spLocks noChangeShapeType="1"/>
              </p:cNvSpPr>
              <p:nvPr/>
            </p:nvSpPr>
            <p:spPr bwMode="auto">
              <a:xfrm flipH="1">
                <a:off x="4195" y="716"/>
                <a:ext cx="11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" name="Line 3188"/>
              <p:cNvSpPr>
                <a:spLocks noChangeShapeType="1"/>
              </p:cNvSpPr>
              <p:nvPr/>
            </p:nvSpPr>
            <p:spPr bwMode="auto">
              <a:xfrm flipH="1">
                <a:off x="4201" y="711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" name="Line 3189"/>
              <p:cNvSpPr>
                <a:spLocks noChangeShapeType="1"/>
              </p:cNvSpPr>
              <p:nvPr/>
            </p:nvSpPr>
            <p:spPr bwMode="auto">
              <a:xfrm>
                <a:off x="4216" y="711"/>
                <a:ext cx="5" cy="10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" name="Line 3190"/>
              <p:cNvSpPr>
                <a:spLocks noChangeShapeType="1"/>
              </p:cNvSpPr>
              <p:nvPr/>
            </p:nvSpPr>
            <p:spPr bwMode="auto">
              <a:xfrm>
                <a:off x="4216" y="716"/>
                <a:ext cx="10" cy="5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" name="Freeform 3191"/>
              <p:cNvSpPr>
                <a:spLocks/>
              </p:cNvSpPr>
              <p:nvPr/>
            </p:nvSpPr>
            <p:spPr bwMode="auto">
              <a:xfrm>
                <a:off x="2497" y="2345"/>
                <a:ext cx="26" cy="10"/>
              </a:xfrm>
              <a:custGeom>
                <a:avLst/>
                <a:gdLst>
                  <a:gd name="T0" fmla="*/ 16 w 26"/>
                  <a:gd name="T1" fmla="*/ 5 h 10"/>
                  <a:gd name="T2" fmla="*/ 21 w 26"/>
                  <a:gd name="T3" fmla="*/ 10 h 10"/>
                  <a:gd name="T4" fmla="*/ 26 w 26"/>
                  <a:gd name="T5" fmla="*/ 5 h 10"/>
                  <a:gd name="T6" fmla="*/ 21 w 26"/>
                  <a:gd name="T7" fmla="*/ 0 h 10"/>
                  <a:gd name="T8" fmla="*/ 16 w 26"/>
                  <a:gd name="T9" fmla="*/ 0 h 10"/>
                  <a:gd name="T10" fmla="*/ 6 w 26"/>
                  <a:gd name="T11" fmla="*/ 5 h 10"/>
                  <a:gd name="T12" fmla="*/ 0 w 2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0">
                    <a:moveTo>
                      <a:pt x="16" y="5"/>
                    </a:moveTo>
                    <a:lnTo>
                      <a:pt x="21" y="10"/>
                    </a:lnTo>
                    <a:lnTo>
                      <a:pt x="26" y="5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6" y="5"/>
                    </a:lnTo>
                    <a:lnTo>
                      <a:pt x="0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3192"/>
              <p:cNvSpPr>
                <a:spLocks/>
              </p:cNvSpPr>
              <p:nvPr/>
            </p:nvSpPr>
            <p:spPr bwMode="auto">
              <a:xfrm>
                <a:off x="2457" y="2345"/>
                <a:ext cx="51" cy="51"/>
              </a:xfrm>
              <a:custGeom>
                <a:avLst/>
                <a:gdLst>
                  <a:gd name="T0" fmla="*/ 20 w 51"/>
                  <a:gd name="T1" fmla="*/ 0 h 51"/>
                  <a:gd name="T2" fmla="*/ 10 w 51"/>
                  <a:gd name="T3" fmla="*/ 5 h 51"/>
                  <a:gd name="T4" fmla="*/ 5 w 51"/>
                  <a:gd name="T5" fmla="*/ 10 h 51"/>
                  <a:gd name="T6" fmla="*/ 0 w 51"/>
                  <a:gd name="T7" fmla="*/ 21 h 51"/>
                  <a:gd name="T8" fmla="*/ 0 w 51"/>
                  <a:gd name="T9" fmla="*/ 31 h 51"/>
                  <a:gd name="T10" fmla="*/ 5 w 51"/>
                  <a:gd name="T11" fmla="*/ 41 h 51"/>
                  <a:gd name="T12" fmla="*/ 10 w 51"/>
                  <a:gd name="T13" fmla="*/ 46 h 51"/>
                  <a:gd name="T14" fmla="*/ 20 w 51"/>
                  <a:gd name="T15" fmla="*/ 51 h 51"/>
                  <a:gd name="T16" fmla="*/ 30 w 51"/>
                  <a:gd name="T17" fmla="*/ 51 h 51"/>
                  <a:gd name="T18" fmla="*/ 40 w 51"/>
                  <a:gd name="T19" fmla="*/ 46 h 51"/>
                  <a:gd name="T20" fmla="*/ 46 w 51"/>
                  <a:gd name="T21" fmla="*/ 41 h 51"/>
                  <a:gd name="T22" fmla="*/ 51 w 51"/>
                  <a:gd name="T23" fmla="*/ 31 h 51"/>
                  <a:gd name="T24" fmla="*/ 51 w 51"/>
                  <a:gd name="T25" fmla="*/ 21 h 51"/>
                  <a:gd name="T26" fmla="*/ 46 w 51"/>
                  <a:gd name="T27" fmla="*/ 10 h 51"/>
                  <a:gd name="T28" fmla="*/ 40 w 51"/>
                  <a:gd name="T29" fmla="*/ 5 h 51"/>
                  <a:gd name="T30" fmla="*/ 30 w 51"/>
                  <a:gd name="T31" fmla="*/ 0 h 51"/>
                  <a:gd name="T32" fmla="*/ 20 w 51"/>
                  <a:gd name="T3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51">
                    <a:moveTo>
                      <a:pt x="20" y="0"/>
                    </a:moveTo>
                    <a:lnTo>
                      <a:pt x="10" y="5"/>
                    </a:lnTo>
                    <a:lnTo>
                      <a:pt x="5" y="10"/>
                    </a:lnTo>
                    <a:lnTo>
                      <a:pt x="0" y="21"/>
                    </a:lnTo>
                    <a:lnTo>
                      <a:pt x="0" y="31"/>
                    </a:lnTo>
                    <a:lnTo>
                      <a:pt x="5" y="41"/>
                    </a:lnTo>
                    <a:lnTo>
                      <a:pt x="10" y="46"/>
                    </a:lnTo>
                    <a:lnTo>
                      <a:pt x="20" y="51"/>
                    </a:lnTo>
                    <a:lnTo>
                      <a:pt x="30" y="51"/>
                    </a:lnTo>
                    <a:lnTo>
                      <a:pt x="40" y="46"/>
                    </a:lnTo>
                    <a:lnTo>
                      <a:pt x="46" y="41"/>
                    </a:lnTo>
                    <a:lnTo>
                      <a:pt x="51" y="31"/>
                    </a:lnTo>
                    <a:lnTo>
                      <a:pt x="51" y="21"/>
                    </a:lnTo>
                    <a:lnTo>
                      <a:pt x="46" y="10"/>
                    </a:lnTo>
                    <a:lnTo>
                      <a:pt x="40" y="5"/>
                    </a:lnTo>
                    <a:lnTo>
                      <a:pt x="30" y="0"/>
                    </a:lnTo>
                    <a:lnTo>
                      <a:pt x="2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Freeform 3193"/>
              <p:cNvSpPr>
                <a:spLocks/>
              </p:cNvSpPr>
              <p:nvPr/>
            </p:nvSpPr>
            <p:spPr bwMode="auto">
              <a:xfrm>
                <a:off x="2462" y="2355"/>
                <a:ext cx="5" cy="31"/>
              </a:xfrm>
              <a:custGeom>
                <a:avLst/>
                <a:gdLst>
                  <a:gd name="T0" fmla="*/ 5 w 5"/>
                  <a:gd name="T1" fmla="*/ 0 h 31"/>
                  <a:gd name="T2" fmla="*/ 0 w 5"/>
                  <a:gd name="T3" fmla="*/ 11 h 31"/>
                  <a:gd name="T4" fmla="*/ 0 w 5"/>
                  <a:gd name="T5" fmla="*/ 21 h 31"/>
                  <a:gd name="T6" fmla="*/ 5 w 5"/>
                  <a:gd name="T7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lnTo>
                      <a:pt x="0" y="11"/>
                    </a:lnTo>
                    <a:lnTo>
                      <a:pt x="0" y="21"/>
                    </a:lnTo>
                    <a:lnTo>
                      <a:pt x="5" y="3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" name="Freeform 3194"/>
              <p:cNvSpPr>
                <a:spLocks/>
              </p:cNvSpPr>
              <p:nvPr/>
            </p:nvSpPr>
            <p:spPr bwMode="auto">
              <a:xfrm>
                <a:off x="2497" y="2355"/>
                <a:ext cx="6" cy="31"/>
              </a:xfrm>
              <a:custGeom>
                <a:avLst/>
                <a:gdLst>
                  <a:gd name="T0" fmla="*/ 0 w 6"/>
                  <a:gd name="T1" fmla="*/ 31 h 31"/>
                  <a:gd name="T2" fmla="*/ 6 w 6"/>
                  <a:gd name="T3" fmla="*/ 21 h 31"/>
                  <a:gd name="T4" fmla="*/ 6 w 6"/>
                  <a:gd name="T5" fmla="*/ 11 h 31"/>
                  <a:gd name="T6" fmla="*/ 0 w 6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1">
                    <a:moveTo>
                      <a:pt x="0" y="31"/>
                    </a:moveTo>
                    <a:lnTo>
                      <a:pt x="6" y="21"/>
                    </a:lnTo>
                    <a:lnTo>
                      <a:pt x="6" y="11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" name="Freeform 3195"/>
              <p:cNvSpPr>
                <a:spLocks/>
              </p:cNvSpPr>
              <p:nvPr/>
            </p:nvSpPr>
            <p:spPr bwMode="auto">
              <a:xfrm>
                <a:off x="2467" y="2345"/>
                <a:ext cx="10" cy="51"/>
              </a:xfrm>
              <a:custGeom>
                <a:avLst/>
                <a:gdLst>
                  <a:gd name="T0" fmla="*/ 10 w 10"/>
                  <a:gd name="T1" fmla="*/ 0 h 51"/>
                  <a:gd name="T2" fmla="*/ 5 w 10"/>
                  <a:gd name="T3" fmla="*/ 5 h 51"/>
                  <a:gd name="T4" fmla="*/ 0 w 10"/>
                  <a:gd name="T5" fmla="*/ 16 h 51"/>
                  <a:gd name="T6" fmla="*/ 0 w 10"/>
                  <a:gd name="T7" fmla="*/ 36 h 51"/>
                  <a:gd name="T8" fmla="*/ 5 w 10"/>
                  <a:gd name="T9" fmla="*/ 46 h 51"/>
                  <a:gd name="T10" fmla="*/ 10 w 10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10" y="0"/>
                    </a:moveTo>
                    <a:lnTo>
                      <a:pt x="5" y="5"/>
                    </a:lnTo>
                    <a:lnTo>
                      <a:pt x="0" y="16"/>
                    </a:lnTo>
                    <a:lnTo>
                      <a:pt x="0" y="36"/>
                    </a:lnTo>
                    <a:lnTo>
                      <a:pt x="5" y="46"/>
                    </a:lnTo>
                    <a:lnTo>
                      <a:pt x="10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" name="Freeform 3196"/>
              <p:cNvSpPr>
                <a:spLocks/>
              </p:cNvSpPr>
              <p:nvPr/>
            </p:nvSpPr>
            <p:spPr bwMode="auto">
              <a:xfrm>
                <a:off x="2487" y="2345"/>
                <a:ext cx="10" cy="51"/>
              </a:xfrm>
              <a:custGeom>
                <a:avLst/>
                <a:gdLst>
                  <a:gd name="T0" fmla="*/ 0 w 10"/>
                  <a:gd name="T1" fmla="*/ 51 h 51"/>
                  <a:gd name="T2" fmla="*/ 5 w 10"/>
                  <a:gd name="T3" fmla="*/ 46 h 51"/>
                  <a:gd name="T4" fmla="*/ 10 w 10"/>
                  <a:gd name="T5" fmla="*/ 36 h 51"/>
                  <a:gd name="T6" fmla="*/ 10 w 10"/>
                  <a:gd name="T7" fmla="*/ 16 h 51"/>
                  <a:gd name="T8" fmla="*/ 5 w 10"/>
                  <a:gd name="T9" fmla="*/ 5 h 51"/>
                  <a:gd name="T10" fmla="*/ 0 w 10"/>
                  <a:gd name="T11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51">
                    <a:moveTo>
                      <a:pt x="0" y="51"/>
                    </a:moveTo>
                    <a:lnTo>
                      <a:pt x="5" y="46"/>
                    </a:lnTo>
                    <a:lnTo>
                      <a:pt x="10" y="36"/>
                    </a:lnTo>
                    <a:lnTo>
                      <a:pt x="10" y="16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" name="Freeform 3197"/>
              <p:cNvSpPr>
                <a:spLocks/>
              </p:cNvSpPr>
              <p:nvPr/>
            </p:nvSpPr>
            <p:spPr bwMode="auto">
              <a:xfrm>
                <a:off x="2452" y="2386"/>
                <a:ext cx="66" cy="51"/>
              </a:xfrm>
              <a:custGeom>
                <a:avLst/>
                <a:gdLst>
                  <a:gd name="T0" fmla="*/ 10 w 66"/>
                  <a:gd name="T1" fmla="*/ 0 h 51"/>
                  <a:gd name="T2" fmla="*/ 5 w 66"/>
                  <a:gd name="T3" fmla="*/ 5 h 51"/>
                  <a:gd name="T4" fmla="*/ 0 w 66"/>
                  <a:gd name="T5" fmla="*/ 15 h 51"/>
                  <a:gd name="T6" fmla="*/ 0 w 66"/>
                  <a:gd name="T7" fmla="*/ 20 h 51"/>
                  <a:gd name="T8" fmla="*/ 5 w 66"/>
                  <a:gd name="T9" fmla="*/ 30 h 51"/>
                  <a:gd name="T10" fmla="*/ 10 w 66"/>
                  <a:gd name="T11" fmla="*/ 36 h 51"/>
                  <a:gd name="T12" fmla="*/ 25 w 66"/>
                  <a:gd name="T13" fmla="*/ 41 h 51"/>
                  <a:gd name="T14" fmla="*/ 45 w 66"/>
                  <a:gd name="T15" fmla="*/ 41 h 51"/>
                  <a:gd name="T16" fmla="*/ 61 w 66"/>
                  <a:gd name="T17" fmla="*/ 46 h 51"/>
                  <a:gd name="T18" fmla="*/ 66 w 66"/>
                  <a:gd name="T1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" h="51">
                    <a:moveTo>
                      <a:pt x="10" y="0"/>
                    </a:moveTo>
                    <a:lnTo>
                      <a:pt x="5" y="5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5" y="30"/>
                    </a:lnTo>
                    <a:lnTo>
                      <a:pt x="10" y="36"/>
                    </a:lnTo>
                    <a:lnTo>
                      <a:pt x="25" y="41"/>
                    </a:lnTo>
                    <a:lnTo>
                      <a:pt x="45" y="41"/>
                    </a:lnTo>
                    <a:lnTo>
                      <a:pt x="61" y="46"/>
                    </a:lnTo>
                    <a:lnTo>
                      <a:pt x="66" y="5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" name="Freeform 3198"/>
              <p:cNvSpPr>
                <a:spLocks/>
              </p:cNvSpPr>
              <p:nvPr/>
            </p:nvSpPr>
            <p:spPr bwMode="auto">
              <a:xfrm>
                <a:off x="2462" y="2416"/>
                <a:ext cx="51" cy="11"/>
              </a:xfrm>
              <a:custGeom>
                <a:avLst/>
                <a:gdLst>
                  <a:gd name="T0" fmla="*/ 0 w 51"/>
                  <a:gd name="T1" fmla="*/ 0 h 11"/>
                  <a:gd name="T2" fmla="*/ 15 w 51"/>
                  <a:gd name="T3" fmla="*/ 6 h 11"/>
                  <a:gd name="T4" fmla="*/ 35 w 51"/>
                  <a:gd name="T5" fmla="*/ 6 h 11"/>
                  <a:gd name="T6" fmla="*/ 51 w 51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1">
                    <a:moveTo>
                      <a:pt x="0" y="0"/>
                    </a:moveTo>
                    <a:lnTo>
                      <a:pt x="15" y="6"/>
                    </a:lnTo>
                    <a:lnTo>
                      <a:pt x="35" y="6"/>
                    </a:lnTo>
                    <a:lnTo>
                      <a:pt x="51" y="1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3199"/>
              <p:cNvSpPr>
                <a:spLocks/>
              </p:cNvSpPr>
              <p:nvPr/>
            </p:nvSpPr>
            <p:spPr bwMode="auto">
              <a:xfrm>
                <a:off x="2447" y="2406"/>
                <a:ext cx="71" cy="46"/>
              </a:xfrm>
              <a:custGeom>
                <a:avLst/>
                <a:gdLst>
                  <a:gd name="T0" fmla="*/ 5 w 71"/>
                  <a:gd name="T1" fmla="*/ 0 h 46"/>
                  <a:gd name="T2" fmla="*/ 10 w 71"/>
                  <a:gd name="T3" fmla="*/ 5 h 46"/>
                  <a:gd name="T4" fmla="*/ 25 w 71"/>
                  <a:gd name="T5" fmla="*/ 10 h 46"/>
                  <a:gd name="T6" fmla="*/ 50 w 71"/>
                  <a:gd name="T7" fmla="*/ 10 h 46"/>
                  <a:gd name="T8" fmla="*/ 66 w 71"/>
                  <a:gd name="T9" fmla="*/ 16 h 46"/>
                  <a:gd name="T10" fmla="*/ 71 w 71"/>
                  <a:gd name="T11" fmla="*/ 26 h 46"/>
                  <a:gd name="T12" fmla="*/ 71 w 71"/>
                  <a:gd name="T13" fmla="*/ 31 h 46"/>
                  <a:gd name="T14" fmla="*/ 66 w 71"/>
                  <a:gd name="T15" fmla="*/ 41 h 46"/>
                  <a:gd name="T16" fmla="*/ 50 w 71"/>
                  <a:gd name="T17" fmla="*/ 46 h 46"/>
                  <a:gd name="T18" fmla="*/ 20 w 71"/>
                  <a:gd name="T19" fmla="*/ 46 h 46"/>
                  <a:gd name="T20" fmla="*/ 5 w 71"/>
                  <a:gd name="T21" fmla="*/ 41 h 46"/>
                  <a:gd name="T22" fmla="*/ 0 w 71"/>
                  <a:gd name="T23" fmla="*/ 31 h 46"/>
                  <a:gd name="T24" fmla="*/ 0 w 71"/>
                  <a:gd name="T25" fmla="*/ 26 h 46"/>
                  <a:gd name="T26" fmla="*/ 5 w 71"/>
                  <a:gd name="T27" fmla="*/ 16 h 46"/>
                  <a:gd name="T28" fmla="*/ 20 w 71"/>
                  <a:gd name="T29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46">
                    <a:moveTo>
                      <a:pt x="5" y="0"/>
                    </a:moveTo>
                    <a:lnTo>
                      <a:pt x="10" y="5"/>
                    </a:lnTo>
                    <a:lnTo>
                      <a:pt x="25" y="10"/>
                    </a:lnTo>
                    <a:lnTo>
                      <a:pt x="50" y="10"/>
                    </a:lnTo>
                    <a:lnTo>
                      <a:pt x="66" y="16"/>
                    </a:lnTo>
                    <a:lnTo>
                      <a:pt x="71" y="26"/>
                    </a:lnTo>
                    <a:lnTo>
                      <a:pt x="71" y="31"/>
                    </a:lnTo>
                    <a:lnTo>
                      <a:pt x="66" y="41"/>
                    </a:lnTo>
                    <a:lnTo>
                      <a:pt x="50" y="46"/>
                    </a:lnTo>
                    <a:lnTo>
                      <a:pt x="20" y="46"/>
                    </a:lnTo>
                    <a:lnTo>
                      <a:pt x="5" y="41"/>
                    </a:lnTo>
                    <a:lnTo>
                      <a:pt x="0" y="31"/>
                    </a:lnTo>
                    <a:lnTo>
                      <a:pt x="0" y="26"/>
                    </a:lnTo>
                    <a:lnTo>
                      <a:pt x="5" y="16"/>
                    </a:lnTo>
                    <a:lnTo>
                      <a:pt x="20" y="1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Freeform 3200"/>
              <p:cNvSpPr>
                <a:spLocks/>
              </p:cNvSpPr>
              <p:nvPr/>
            </p:nvSpPr>
            <p:spPr bwMode="auto">
              <a:xfrm>
                <a:off x="2452" y="2416"/>
                <a:ext cx="15" cy="36"/>
              </a:xfrm>
              <a:custGeom>
                <a:avLst/>
                <a:gdLst>
                  <a:gd name="T0" fmla="*/ 15 w 15"/>
                  <a:gd name="T1" fmla="*/ 36 h 36"/>
                  <a:gd name="T2" fmla="*/ 5 w 15"/>
                  <a:gd name="T3" fmla="*/ 31 h 36"/>
                  <a:gd name="T4" fmla="*/ 0 w 15"/>
                  <a:gd name="T5" fmla="*/ 21 h 36"/>
                  <a:gd name="T6" fmla="*/ 0 w 15"/>
                  <a:gd name="T7" fmla="*/ 16 h 36"/>
                  <a:gd name="T8" fmla="*/ 5 w 15"/>
                  <a:gd name="T9" fmla="*/ 6 h 36"/>
                  <a:gd name="T10" fmla="*/ 15 w 15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6">
                    <a:moveTo>
                      <a:pt x="15" y="36"/>
                    </a:moveTo>
                    <a:lnTo>
                      <a:pt x="5" y="31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5" y="6"/>
                    </a:lnTo>
                    <a:lnTo>
                      <a:pt x="15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Freeform 3201"/>
              <p:cNvSpPr>
                <a:spLocks/>
              </p:cNvSpPr>
              <p:nvPr/>
            </p:nvSpPr>
            <p:spPr bwMode="auto">
              <a:xfrm>
                <a:off x="876" y="2793"/>
                <a:ext cx="71" cy="106"/>
              </a:xfrm>
              <a:custGeom>
                <a:avLst/>
                <a:gdLst>
                  <a:gd name="T0" fmla="*/ 10 w 71"/>
                  <a:gd name="T1" fmla="*/ 0 h 106"/>
                  <a:gd name="T2" fmla="*/ 0 w 71"/>
                  <a:gd name="T3" fmla="*/ 50 h 106"/>
                  <a:gd name="T4" fmla="*/ 10 w 71"/>
                  <a:gd name="T5" fmla="*/ 40 h 106"/>
                  <a:gd name="T6" fmla="*/ 25 w 71"/>
                  <a:gd name="T7" fmla="*/ 35 h 106"/>
                  <a:gd name="T8" fmla="*/ 40 w 71"/>
                  <a:gd name="T9" fmla="*/ 35 h 106"/>
                  <a:gd name="T10" fmla="*/ 56 w 71"/>
                  <a:gd name="T11" fmla="*/ 40 h 106"/>
                  <a:gd name="T12" fmla="*/ 66 w 71"/>
                  <a:gd name="T13" fmla="*/ 50 h 106"/>
                  <a:gd name="T14" fmla="*/ 71 w 71"/>
                  <a:gd name="T15" fmla="*/ 66 h 106"/>
                  <a:gd name="T16" fmla="*/ 71 w 71"/>
                  <a:gd name="T17" fmla="*/ 76 h 106"/>
                  <a:gd name="T18" fmla="*/ 66 w 71"/>
                  <a:gd name="T19" fmla="*/ 91 h 106"/>
                  <a:gd name="T20" fmla="*/ 56 w 71"/>
                  <a:gd name="T21" fmla="*/ 101 h 106"/>
                  <a:gd name="T22" fmla="*/ 40 w 71"/>
                  <a:gd name="T23" fmla="*/ 106 h 106"/>
                  <a:gd name="T24" fmla="*/ 25 w 71"/>
                  <a:gd name="T25" fmla="*/ 106 h 106"/>
                  <a:gd name="T26" fmla="*/ 10 w 71"/>
                  <a:gd name="T27" fmla="*/ 101 h 106"/>
                  <a:gd name="T28" fmla="*/ 5 w 71"/>
                  <a:gd name="T29" fmla="*/ 96 h 106"/>
                  <a:gd name="T30" fmla="*/ 0 w 71"/>
                  <a:gd name="T31" fmla="*/ 86 h 106"/>
                  <a:gd name="T32" fmla="*/ 0 w 71"/>
                  <a:gd name="T33" fmla="*/ 81 h 106"/>
                  <a:gd name="T34" fmla="*/ 5 w 71"/>
                  <a:gd name="T35" fmla="*/ 76 h 106"/>
                  <a:gd name="T36" fmla="*/ 10 w 71"/>
                  <a:gd name="T37" fmla="*/ 76 h 106"/>
                  <a:gd name="T38" fmla="*/ 15 w 71"/>
                  <a:gd name="T39" fmla="*/ 81 h 106"/>
                  <a:gd name="T40" fmla="*/ 15 w 71"/>
                  <a:gd name="T41" fmla="*/ 86 h 106"/>
                  <a:gd name="T42" fmla="*/ 10 w 71"/>
                  <a:gd name="T43" fmla="*/ 91 h 106"/>
                  <a:gd name="T44" fmla="*/ 5 w 71"/>
                  <a:gd name="T45" fmla="*/ 9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71" h="106">
                    <a:moveTo>
                      <a:pt x="10" y="0"/>
                    </a:moveTo>
                    <a:lnTo>
                      <a:pt x="0" y="50"/>
                    </a:lnTo>
                    <a:lnTo>
                      <a:pt x="10" y="40"/>
                    </a:lnTo>
                    <a:lnTo>
                      <a:pt x="25" y="35"/>
                    </a:lnTo>
                    <a:lnTo>
                      <a:pt x="40" y="35"/>
                    </a:lnTo>
                    <a:lnTo>
                      <a:pt x="56" y="40"/>
                    </a:lnTo>
                    <a:lnTo>
                      <a:pt x="66" y="50"/>
                    </a:lnTo>
                    <a:lnTo>
                      <a:pt x="71" y="66"/>
                    </a:lnTo>
                    <a:lnTo>
                      <a:pt x="71" y="76"/>
                    </a:lnTo>
                    <a:lnTo>
                      <a:pt x="66" y="91"/>
                    </a:lnTo>
                    <a:lnTo>
                      <a:pt x="56" y="101"/>
                    </a:lnTo>
                    <a:lnTo>
                      <a:pt x="40" y="106"/>
                    </a:lnTo>
                    <a:lnTo>
                      <a:pt x="25" y="106"/>
                    </a:lnTo>
                    <a:lnTo>
                      <a:pt x="10" y="101"/>
                    </a:lnTo>
                    <a:lnTo>
                      <a:pt x="5" y="96"/>
                    </a:lnTo>
                    <a:lnTo>
                      <a:pt x="0" y="86"/>
                    </a:lnTo>
                    <a:lnTo>
                      <a:pt x="0" y="81"/>
                    </a:lnTo>
                    <a:lnTo>
                      <a:pt x="5" y="76"/>
                    </a:lnTo>
                    <a:lnTo>
                      <a:pt x="10" y="76"/>
                    </a:lnTo>
                    <a:lnTo>
                      <a:pt x="15" y="81"/>
                    </a:lnTo>
                    <a:lnTo>
                      <a:pt x="15" y="86"/>
                    </a:lnTo>
                    <a:lnTo>
                      <a:pt x="10" y="91"/>
                    </a:lnTo>
                    <a:lnTo>
                      <a:pt x="5" y="9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" name="Freeform 3202"/>
              <p:cNvSpPr>
                <a:spLocks/>
              </p:cNvSpPr>
              <p:nvPr/>
            </p:nvSpPr>
            <p:spPr bwMode="auto">
              <a:xfrm>
                <a:off x="937" y="2843"/>
                <a:ext cx="5" cy="41"/>
              </a:xfrm>
              <a:custGeom>
                <a:avLst/>
                <a:gdLst>
                  <a:gd name="T0" fmla="*/ 0 w 5"/>
                  <a:gd name="T1" fmla="*/ 0 h 41"/>
                  <a:gd name="T2" fmla="*/ 5 w 5"/>
                  <a:gd name="T3" fmla="*/ 11 h 41"/>
                  <a:gd name="T4" fmla="*/ 5 w 5"/>
                  <a:gd name="T5" fmla="*/ 31 h 41"/>
                  <a:gd name="T6" fmla="*/ 0 w 5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1">
                    <a:moveTo>
                      <a:pt x="0" y="0"/>
                    </a:moveTo>
                    <a:lnTo>
                      <a:pt x="5" y="11"/>
                    </a:lnTo>
                    <a:lnTo>
                      <a:pt x="5" y="31"/>
                    </a:lnTo>
                    <a:lnTo>
                      <a:pt x="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" name="Freeform 3203"/>
              <p:cNvSpPr>
                <a:spLocks/>
              </p:cNvSpPr>
              <p:nvPr/>
            </p:nvSpPr>
            <p:spPr bwMode="auto">
              <a:xfrm>
                <a:off x="916" y="2828"/>
                <a:ext cx="21" cy="71"/>
              </a:xfrm>
              <a:custGeom>
                <a:avLst/>
                <a:gdLst>
                  <a:gd name="T0" fmla="*/ 0 w 21"/>
                  <a:gd name="T1" fmla="*/ 0 h 71"/>
                  <a:gd name="T2" fmla="*/ 10 w 21"/>
                  <a:gd name="T3" fmla="*/ 5 h 71"/>
                  <a:gd name="T4" fmla="*/ 16 w 21"/>
                  <a:gd name="T5" fmla="*/ 10 h 71"/>
                  <a:gd name="T6" fmla="*/ 21 w 21"/>
                  <a:gd name="T7" fmla="*/ 26 h 71"/>
                  <a:gd name="T8" fmla="*/ 21 w 21"/>
                  <a:gd name="T9" fmla="*/ 46 h 71"/>
                  <a:gd name="T10" fmla="*/ 16 w 21"/>
                  <a:gd name="T11" fmla="*/ 61 h 71"/>
                  <a:gd name="T12" fmla="*/ 10 w 21"/>
                  <a:gd name="T13" fmla="*/ 66 h 71"/>
                  <a:gd name="T14" fmla="*/ 0 w 21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71">
                    <a:moveTo>
                      <a:pt x="0" y="0"/>
                    </a:moveTo>
                    <a:lnTo>
                      <a:pt x="10" y="5"/>
                    </a:lnTo>
                    <a:lnTo>
                      <a:pt x="16" y="10"/>
                    </a:lnTo>
                    <a:lnTo>
                      <a:pt x="21" y="26"/>
                    </a:lnTo>
                    <a:lnTo>
                      <a:pt x="21" y="46"/>
                    </a:lnTo>
                    <a:lnTo>
                      <a:pt x="16" y="61"/>
                    </a:lnTo>
                    <a:lnTo>
                      <a:pt x="10" y="66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" name="Rectangle 3204"/>
              <p:cNvSpPr>
                <a:spLocks noChangeArrowheads="1"/>
              </p:cNvSpPr>
              <p:nvPr/>
            </p:nvSpPr>
            <p:spPr bwMode="auto">
              <a:xfrm>
                <a:off x="881" y="2874"/>
                <a:ext cx="5" cy="5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" name="Line 3205"/>
              <p:cNvSpPr>
                <a:spLocks noChangeShapeType="1"/>
              </p:cNvSpPr>
              <p:nvPr/>
            </p:nvSpPr>
            <p:spPr bwMode="auto">
              <a:xfrm>
                <a:off x="886" y="2793"/>
                <a:ext cx="51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Line 3206"/>
              <p:cNvSpPr>
                <a:spLocks noChangeShapeType="1"/>
              </p:cNvSpPr>
              <p:nvPr/>
            </p:nvSpPr>
            <p:spPr bwMode="auto">
              <a:xfrm>
                <a:off x="886" y="2798"/>
                <a:ext cx="4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Freeform 3207"/>
              <p:cNvSpPr>
                <a:spLocks/>
              </p:cNvSpPr>
              <p:nvPr/>
            </p:nvSpPr>
            <p:spPr bwMode="auto">
              <a:xfrm>
                <a:off x="886" y="2793"/>
                <a:ext cx="51" cy="10"/>
              </a:xfrm>
              <a:custGeom>
                <a:avLst/>
                <a:gdLst>
                  <a:gd name="T0" fmla="*/ 0 w 51"/>
                  <a:gd name="T1" fmla="*/ 10 h 10"/>
                  <a:gd name="T2" fmla="*/ 20 w 51"/>
                  <a:gd name="T3" fmla="*/ 10 h 10"/>
                  <a:gd name="T4" fmla="*/ 40 w 51"/>
                  <a:gd name="T5" fmla="*/ 5 h 10"/>
                  <a:gd name="T6" fmla="*/ 51 w 51"/>
                  <a:gd name="T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10">
                    <a:moveTo>
                      <a:pt x="0" y="10"/>
                    </a:moveTo>
                    <a:lnTo>
                      <a:pt x="20" y="10"/>
                    </a:lnTo>
                    <a:lnTo>
                      <a:pt x="40" y="5"/>
                    </a:lnTo>
                    <a:lnTo>
                      <a:pt x="5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" name="Freeform 3208"/>
              <p:cNvSpPr>
                <a:spLocks/>
              </p:cNvSpPr>
              <p:nvPr/>
            </p:nvSpPr>
            <p:spPr bwMode="auto">
              <a:xfrm>
                <a:off x="977" y="2793"/>
                <a:ext cx="71" cy="106"/>
              </a:xfrm>
              <a:custGeom>
                <a:avLst/>
                <a:gdLst>
                  <a:gd name="T0" fmla="*/ 31 w 71"/>
                  <a:gd name="T1" fmla="*/ 0 h 106"/>
                  <a:gd name="T2" fmla="*/ 16 w 71"/>
                  <a:gd name="T3" fmla="*/ 5 h 106"/>
                  <a:gd name="T4" fmla="*/ 5 w 71"/>
                  <a:gd name="T5" fmla="*/ 20 h 106"/>
                  <a:gd name="T6" fmla="*/ 0 w 71"/>
                  <a:gd name="T7" fmla="*/ 45 h 106"/>
                  <a:gd name="T8" fmla="*/ 0 w 71"/>
                  <a:gd name="T9" fmla="*/ 61 h 106"/>
                  <a:gd name="T10" fmla="*/ 5 w 71"/>
                  <a:gd name="T11" fmla="*/ 86 h 106"/>
                  <a:gd name="T12" fmla="*/ 16 w 71"/>
                  <a:gd name="T13" fmla="*/ 101 h 106"/>
                  <a:gd name="T14" fmla="*/ 31 w 71"/>
                  <a:gd name="T15" fmla="*/ 106 h 106"/>
                  <a:gd name="T16" fmla="*/ 41 w 71"/>
                  <a:gd name="T17" fmla="*/ 106 h 106"/>
                  <a:gd name="T18" fmla="*/ 56 w 71"/>
                  <a:gd name="T19" fmla="*/ 101 h 106"/>
                  <a:gd name="T20" fmla="*/ 66 w 71"/>
                  <a:gd name="T21" fmla="*/ 86 h 106"/>
                  <a:gd name="T22" fmla="*/ 71 w 71"/>
                  <a:gd name="T23" fmla="*/ 61 h 106"/>
                  <a:gd name="T24" fmla="*/ 71 w 71"/>
                  <a:gd name="T25" fmla="*/ 45 h 106"/>
                  <a:gd name="T26" fmla="*/ 66 w 71"/>
                  <a:gd name="T27" fmla="*/ 20 h 106"/>
                  <a:gd name="T28" fmla="*/ 56 w 71"/>
                  <a:gd name="T29" fmla="*/ 5 h 106"/>
                  <a:gd name="T30" fmla="*/ 41 w 71"/>
                  <a:gd name="T31" fmla="*/ 0 h 106"/>
                  <a:gd name="T32" fmla="*/ 31 w 71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06">
                    <a:moveTo>
                      <a:pt x="31" y="0"/>
                    </a:moveTo>
                    <a:lnTo>
                      <a:pt x="16" y="5"/>
                    </a:lnTo>
                    <a:lnTo>
                      <a:pt x="5" y="20"/>
                    </a:lnTo>
                    <a:lnTo>
                      <a:pt x="0" y="45"/>
                    </a:lnTo>
                    <a:lnTo>
                      <a:pt x="0" y="61"/>
                    </a:lnTo>
                    <a:lnTo>
                      <a:pt x="5" y="86"/>
                    </a:lnTo>
                    <a:lnTo>
                      <a:pt x="16" y="101"/>
                    </a:lnTo>
                    <a:lnTo>
                      <a:pt x="31" y="106"/>
                    </a:lnTo>
                    <a:lnTo>
                      <a:pt x="41" y="106"/>
                    </a:lnTo>
                    <a:lnTo>
                      <a:pt x="56" y="101"/>
                    </a:lnTo>
                    <a:lnTo>
                      <a:pt x="66" y="86"/>
                    </a:lnTo>
                    <a:lnTo>
                      <a:pt x="71" y="61"/>
                    </a:lnTo>
                    <a:lnTo>
                      <a:pt x="71" y="45"/>
                    </a:lnTo>
                    <a:lnTo>
                      <a:pt x="66" y="20"/>
                    </a:lnTo>
                    <a:lnTo>
                      <a:pt x="56" y="5"/>
                    </a:lnTo>
                    <a:lnTo>
                      <a:pt x="41" y="0"/>
                    </a:lnTo>
                    <a:lnTo>
                      <a:pt x="31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" name="Freeform 3209"/>
              <p:cNvSpPr>
                <a:spLocks/>
              </p:cNvSpPr>
              <p:nvPr/>
            </p:nvSpPr>
            <p:spPr bwMode="auto">
              <a:xfrm>
                <a:off x="982" y="2803"/>
                <a:ext cx="11" cy="86"/>
              </a:xfrm>
              <a:custGeom>
                <a:avLst/>
                <a:gdLst>
                  <a:gd name="T0" fmla="*/ 11 w 11"/>
                  <a:gd name="T1" fmla="*/ 0 h 86"/>
                  <a:gd name="T2" fmla="*/ 5 w 11"/>
                  <a:gd name="T3" fmla="*/ 10 h 86"/>
                  <a:gd name="T4" fmla="*/ 0 w 11"/>
                  <a:gd name="T5" fmla="*/ 30 h 86"/>
                  <a:gd name="T6" fmla="*/ 0 w 11"/>
                  <a:gd name="T7" fmla="*/ 56 h 86"/>
                  <a:gd name="T8" fmla="*/ 5 w 11"/>
                  <a:gd name="T9" fmla="*/ 76 h 86"/>
                  <a:gd name="T10" fmla="*/ 11 w 11"/>
                  <a:gd name="T11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86">
                    <a:moveTo>
                      <a:pt x="11" y="0"/>
                    </a:moveTo>
                    <a:lnTo>
                      <a:pt x="5" y="10"/>
                    </a:lnTo>
                    <a:lnTo>
                      <a:pt x="0" y="30"/>
                    </a:lnTo>
                    <a:lnTo>
                      <a:pt x="0" y="56"/>
                    </a:lnTo>
                    <a:lnTo>
                      <a:pt x="5" y="76"/>
                    </a:lnTo>
                    <a:lnTo>
                      <a:pt x="11" y="8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" name="Freeform 3210"/>
              <p:cNvSpPr>
                <a:spLocks/>
              </p:cNvSpPr>
              <p:nvPr/>
            </p:nvSpPr>
            <p:spPr bwMode="auto">
              <a:xfrm>
                <a:off x="1033" y="2803"/>
                <a:ext cx="10" cy="86"/>
              </a:xfrm>
              <a:custGeom>
                <a:avLst/>
                <a:gdLst>
                  <a:gd name="T0" fmla="*/ 0 w 10"/>
                  <a:gd name="T1" fmla="*/ 86 h 86"/>
                  <a:gd name="T2" fmla="*/ 5 w 10"/>
                  <a:gd name="T3" fmla="*/ 76 h 86"/>
                  <a:gd name="T4" fmla="*/ 10 w 10"/>
                  <a:gd name="T5" fmla="*/ 56 h 86"/>
                  <a:gd name="T6" fmla="*/ 10 w 10"/>
                  <a:gd name="T7" fmla="*/ 30 h 86"/>
                  <a:gd name="T8" fmla="*/ 5 w 10"/>
                  <a:gd name="T9" fmla="*/ 10 h 86"/>
                  <a:gd name="T10" fmla="*/ 0 w 10"/>
                  <a:gd name="T1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86">
                    <a:moveTo>
                      <a:pt x="0" y="86"/>
                    </a:moveTo>
                    <a:lnTo>
                      <a:pt x="5" y="76"/>
                    </a:lnTo>
                    <a:lnTo>
                      <a:pt x="10" y="56"/>
                    </a:lnTo>
                    <a:lnTo>
                      <a:pt x="10" y="3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" name="Freeform 3211"/>
              <p:cNvSpPr>
                <a:spLocks/>
              </p:cNvSpPr>
              <p:nvPr/>
            </p:nvSpPr>
            <p:spPr bwMode="auto">
              <a:xfrm>
                <a:off x="987" y="2793"/>
                <a:ext cx="21" cy="106"/>
              </a:xfrm>
              <a:custGeom>
                <a:avLst/>
                <a:gdLst>
                  <a:gd name="T0" fmla="*/ 21 w 21"/>
                  <a:gd name="T1" fmla="*/ 0 h 106"/>
                  <a:gd name="T2" fmla="*/ 11 w 21"/>
                  <a:gd name="T3" fmla="*/ 5 h 106"/>
                  <a:gd name="T4" fmla="*/ 6 w 21"/>
                  <a:gd name="T5" fmla="*/ 15 h 106"/>
                  <a:gd name="T6" fmla="*/ 0 w 21"/>
                  <a:gd name="T7" fmla="*/ 40 h 106"/>
                  <a:gd name="T8" fmla="*/ 0 w 21"/>
                  <a:gd name="T9" fmla="*/ 66 h 106"/>
                  <a:gd name="T10" fmla="*/ 6 w 21"/>
                  <a:gd name="T11" fmla="*/ 91 h 106"/>
                  <a:gd name="T12" fmla="*/ 11 w 21"/>
                  <a:gd name="T13" fmla="*/ 101 h 106"/>
                  <a:gd name="T14" fmla="*/ 21 w 21"/>
                  <a:gd name="T15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" h="106">
                    <a:moveTo>
                      <a:pt x="21" y="0"/>
                    </a:moveTo>
                    <a:lnTo>
                      <a:pt x="11" y="5"/>
                    </a:lnTo>
                    <a:lnTo>
                      <a:pt x="6" y="15"/>
                    </a:lnTo>
                    <a:lnTo>
                      <a:pt x="0" y="40"/>
                    </a:lnTo>
                    <a:lnTo>
                      <a:pt x="0" y="66"/>
                    </a:lnTo>
                    <a:lnTo>
                      <a:pt x="6" y="91"/>
                    </a:lnTo>
                    <a:lnTo>
                      <a:pt x="11" y="101"/>
                    </a:lnTo>
                    <a:lnTo>
                      <a:pt x="21" y="106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" name="Freeform 3212"/>
              <p:cNvSpPr>
                <a:spLocks/>
              </p:cNvSpPr>
              <p:nvPr/>
            </p:nvSpPr>
            <p:spPr bwMode="auto">
              <a:xfrm>
                <a:off x="1018" y="2793"/>
                <a:ext cx="20" cy="106"/>
              </a:xfrm>
              <a:custGeom>
                <a:avLst/>
                <a:gdLst>
                  <a:gd name="T0" fmla="*/ 0 w 20"/>
                  <a:gd name="T1" fmla="*/ 106 h 106"/>
                  <a:gd name="T2" fmla="*/ 10 w 20"/>
                  <a:gd name="T3" fmla="*/ 101 h 106"/>
                  <a:gd name="T4" fmla="*/ 15 w 20"/>
                  <a:gd name="T5" fmla="*/ 91 h 106"/>
                  <a:gd name="T6" fmla="*/ 20 w 20"/>
                  <a:gd name="T7" fmla="*/ 66 h 106"/>
                  <a:gd name="T8" fmla="*/ 20 w 20"/>
                  <a:gd name="T9" fmla="*/ 40 h 106"/>
                  <a:gd name="T10" fmla="*/ 15 w 20"/>
                  <a:gd name="T11" fmla="*/ 15 h 106"/>
                  <a:gd name="T12" fmla="*/ 10 w 20"/>
                  <a:gd name="T13" fmla="*/ 5 h 106"/>
                  <a:gd name="T14" fmla="*/ 0 w 20"/>
                  <a:gd name="T1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06">
                    <a:moveTo>
                      <a:pt x="0" y="106"/>
                    </a:moveTo>
                    <a:lnTo>
                      <a:pt x="10" y="101"/>
                    </a:lnTo>
                    <a:lnTo>
                      <a:pt x="15" y="91"/>
                    </a:lnTo>
                    <a:lnTo>
                      <a:pt x="20" y="66"/>
                    </a:lnTo>
                    <a:lnTo>
                      <a:pt x="20" y="40"/>
                    </a:lnTo>
                    <a:lnTo>
                      <a:pt x="15" y="15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" name="Freeform 3213"/>
              <p:cNvSpPr>
                <a:spLocks/>
              </p:cNvSpPr>
              <p:nvPr/>
            </p:nvSpPr>
            <p:spPr bwMode="auto">
              <a:xfrm>
                <a:off x="782" y="1481"/>
                <a:ext cx="68" cy="107"/>
              </a:xfrm>
              <a:custGeom>
                <a:avLst/>
                <a:gdLst>
                  <a:gd name="T0" fmla="*/ 10 w 68"/>
                  <a:gd name="T1" fmla="*/ 0 h 107"/>
                  <a:gd name="T2" fmla="*/ 0 w 68"/>
                  <a:gd name="T3" fmla="*/ 51 h 107"/>
                  <a:gd name="T4" fmla="*/ 10 w 68"/>
                  <a:gd name="T5" fmla="*/ 41 h 107"/>
                  <a:gd name="T6" fmla="*/ 25 w 68"/>
                  <a:gd name="T7" fmla="*/ 36 h 107"/>
                  <a:gd name="T8" fmla="*/ 40 w 68"/>
                  <a:gd name="T9" fmla="*/ 36 h 107"/>
                  <a:gd name="T10" fmla="*/ 55 w 68"/>
                  <a:gd name="T11" fmla="*/ 41 h 107"/>
                  <a:gd name="T12" fmla="*/ 66 w 68"/>
                  <a:gd name="T13" fmla="*/ 51 h 107"/>
                  <a:gd name="T14" fmla="*/ 68 w 68"/>
                  <a:gd name="T15" fmla="*/ 66 h 107"/>
                  <a:gd name="T16" fmla="*/ 68 w 68"/>
                  <a:gd name="T17" fmla="*/ 76 h 107"/>
                  <a:gd name="T18" fmla="*/ 66 w 68"/>
                  <a:gd name="T19" fmla="*/ 92 h 107"/>
                  <a:gd name="T20" fmla="*/ 55 w 68"/>
                  <a:gd name="T21" fmla="*/ 102 h 107"/>
                  <a:gd name="T22" fmla="*/ 40 w 68"/>
                  <a:gd name="T23" fmla="*/ 107 h 107"/>
                  <a:gd name="T24" fmla="*/ 25 w 68"/>
                  <a:gd name="T25" fmla="*/ 107 h 107"/>
                  <a:gd name="T26" fmla="*/ 10 w 68"/>
                  <a:gd name="T27" fmla="*/ 102 h 107"/>
                  <a:gd name="T28" fmla="*/ 5 w 68"/>
                  <a:gd name="T29" fmla="*/ 97 h 107"/>
                  <a:gd name="T30" fmla="*/ 0 w 68"/>
                  <a:gd name="T31" fmla="*/ 87 h 107"/>
                  <a:gd name="T32" fmla="*/ 0 w 68"/>
                  <a:gd name="T33" fmla="*/ 81 h 107"/>
                  <a:gd name="T34" fmla="*/ 5 w 68"/>
                  <a:gd name="T35" fmla="*/ 76 h 107"/>
                  <a:gd name="T36" fmla="*/ 10 w 68"/>
                  <a:gd name="T37" fmla="*/ 76 h 107"/>
                  <a:gd name="T38" fmla="*/ 15 w 68"/>
                  <a:gd name="T39" fmla="*/ 81 h 107"/>
                  <a:gd name="T40" fmla="*/ 15 w 68"/>
                  <a:gd name="T41" fmla="*/ 87 h 107"/>
                  <a:gd name="T42" fmla="*/ 10 w 68"/>
                  <a:gd name="T43" fmla="*/ 92 h 107"/>
                  <a:gd name="T44" fmla="*/ 5 w 68"/>
                  <a:gd name="T45" fmla="*/ 9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8" h="107">
                    <a:moveTo>
                      <a:pt x="10" y="0"/>
                    </a:moveTo>
                    <a:lnTo>
                      <a:pt x="0" y="51"/>
                    </a:lnTo>
                    <a:lnTo>
                      <a:pt x="10" y="41"/>
                    </a:lnTo>
                    <a:lnTo>
                      <a:pt x="25" y="36"/>
                    </a:lnTo>
                    <a:lnTo>
                      <a:pt x="40" y="36"/>
                    </a:lnTo>
                    <a:lnTo>
                      <a:pt x="55" y="41"/>
                    </a:lnTo>
                    <a:lnTo>
                      <a:pt x="66" y="51"/>
                    </a:lnTo>
                    <a:lnTo>
                      <a:pt x="68" y="66"/>
                    </a:lnTo>
                    <a:lnTo>
                      <a:pt x="68" y="76"/>
                    </a:lnTo>
                    <a:lnTo>
                      <a:pt x="66" y="92"/>
                    </a:lnTo>
                    <a:lnTo>
                      <a:pt x="55" y="102"/>
                    </a:lnTo>
                    <a:lnTo>
                      <a:pt x="40" y="107"/>
                    </a:lnTo>
                    <a:lnTo>
                      <a:pt x="25" y="107"/>
                    </a:lnTo>
                    <a:lnTo>
                      <a:pt x="10" y="102"/>
                    </a:lnTo>
                    <a:lnTo>
                      <a:pt x="5" y="97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5" y="76"/>
                    </a:lnTo>
                    <a:lnTo>
                      <a:pt x="10" y="76"/>
                    </a:lnTo>
                    <a:lnTo>
                      <a:pt x="15" y="81"/>
                    </a:lnTo>
                    <a:lnTo>
                      <a:pt x="15" y="87"/>
                    </a:lnTo>
                    <a:lnTo>
                      <a:pt x="10" y="92"/>
                    </a:lnTo>
                    <a:lnTo>
                      <a:pt x="5" y="92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" name="Freeform 3214"/>
              <p:cNvSpPr>
                <a:spLocks/>
              </p:cNvSpPr>
              <p:nvPr/>
            </p:nvSpPr>
            <p:spPr bwMode="auto">
              <a:xfrm>
                <a:off x="840" y="1532"/>
                <a:ext cx="8" cy="41"/>
              </a:xfrm>
              <a:custGeom>
                <a:avLst/>
                <a:gdLst>
                  <a:gd name="T0" fmla="*/ 0 w 8"/>
                  <a:gd name="T1" fmla="*/ 0 h 41"/>
                  <a:gd name="T2" fmla="*/ 8 w 8"/>
                  <a:gd name="T3" fmla="*/ 10 h 41"/>
                  <a:gd name="T4" fmla="*/ 8 w 8"/>
                  <a:gd name="T5" fmla="*/ 30 h 41"/>
                  <a:gd name="T6" fmla="*/ 0 w 8"/>
                  <a:gd name="T7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41">
                    <a:moveTo>
                      <a:pt x="0" y="0"/>
                    </a:moveTo>
                    <a:lnTo>
                      <a:pt x="8" y="10"/>
                    </a:lnTo>
                    <a:lnTo>
                      <a:pt x="8" y="30"/>
                    </a:lnTo>
                    <a:lnTo>
                      <a:pt x="0" y="4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" name="Freeform 3215"/>
              <p:cNvSpPr>
                <a:spLocks/>
              </p:cNvSpPr>
              <p:nvPr/>
            </p:nvSpPr>
            <p:spPr bwMode="auto">
              <a:xfrm>
                <a:off x="822" y="1517"/>
                <a:ext cx="18" cy="71"/>
              </a:xfrm>
              <a:custGeom>
                <a:avLst/>
                <a:gdLst>
                  <a:gd name="T0" fmla="*/ 0 w 18"/>
                  <a:gd name="T1" fmla="*/ 0 h 71"/>
                  <a:gd name="T2" fmla="*/ 10 w 18"/>
                  <a:gd name="T3" fmla="*/ 5 h 71"/>
                  <a:gd name="T4" fmla="*/ 15 w 18"/>
                  <a:gd name="T5" fmla="*/ 10 h 71"/>
                  <a:gd name="T6" fmla="*/ 18 w 18"/>
                  <a:gd name="T7" fmla="*/ 25 h 71"/>
                  <a:gd name="T8" fmla="*/ 18 w 18"/>
                  <a:gd name="T9" fmla="*/ 45 h 71"/>
                  <a:gd name="T10" fmla="*/ 15 w 18"/>
                  <a:gd name="T11" fmla="*/ 61 h 71"/>
                  <a:gd name="T12" fmla="*/ 10 w 18"/>
                  <a:gd name="T13" fmla="*/ 66 h 71"/>
                  <a:gd name="T14" fmla="*/ 0 w 18"/>
                  <a:gd name="T15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71">
                    <a:moveTo>
                      <a:pt x="0" y="0"/>
                    </a:moveTo>
                    <a:lnTo>
                      <a:pt x="10" y="5"/>
                    </a:lnTo>
                    <a:lnTo>
                      <a:pt x="15" y="10"/>
                    </a:lnTo>
                    <a:lnTo>
                      <a:pt x="18" y="25"/>
                    </a:lnTo>
                    <a:lnTo>
                      <a:pt x="18" y="45"/>
                    </a:lnTo>
                    <a:lnTo>
                      <a:pt x="15" y="61"/>
                    </a:lnTo>
                    <a:lnTo>
                      <a:pt x="10" y="66"/>
                    </a:lnTo>
                    <a:lnTo>
                      <a:pt x="0" y="71"/>
                    </a:lnTo>
                  </a:path>
                </a:pathLst>
              </a:custGeom>
              <a:noFill/>
              <a:ln w="79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" name="Rectangle 3216"/>
              <p:cNvSpPr>
                <a:spLocks noChangeArrowheads="1"/>
              </p:cNvSpPr>
              <p:nvPr/>
            </p:nvSpPr>
            <p:spPr bwMode="auto">
              <a:xfrm>
                <a:off x="787" y="1562"/>
                <a:ext cx="5" cy="6"/>
              </a:xfrm>
              <a:prstGeom prst="rect">
                <a:avLst/>
              </a:prstGeom>
              <a:noFill/>
              <a:ln w="7938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" name="Line 3217"/>
              <p:cNvSpPr>
                <a:spLocks noChangeShapeType="1"/>
              </p:cNvSpPr>
              <p:nvPr/>
            </p:nvSpPr>
            <p:spPr bwMode="auto">
              <a:xfrm>
                <a:off x="792" y="1481"/>
                <a:ext cx="48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" name="Line 3218"/>
              <p:cNvSpPr>
                <a:spLocks noChangeShapeType="1"/>
              </p:cNvSpPr>
              <p:nvPr/>
            </p:nvSpPr>
            <p:spPr bwMode="auto">
              <a:xfrm>
                <a:off x="792" y="1486"/>
                <a:ext cx="40" cy="1"/>
              </a:xfrm>
              <a:prstGeom prst="line">
                <a:avLst/>
              </a:prstGeom>
              <a:noFill/>
              <a:ln w="79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" name="Freeform 3219"/>
            <p:cNvSpPr>
              <a:spLocks/>
            </p:cNvSpPr>
            <p:nvPr/>
          </p:nvSpPr>
          <p:spPr bwMode="auto">
            <a:xfrm>
              <a:off x="792" y="1481"/>
              <a:ext cx="48" cy="10"/>
            </a:xfrm>
            <a:custGeom>
              <a:avLst/>
              <a:gdLst>
                <a:gd name="T0" fmla="*/ 0 w 48"/>
                <a:gd name="T1" fmla="*/ 10 h 10"/>
                <a:gd name="T2" fmla="*/ 20 w 48"/>
                <a:gd name="T3" fmla="*/ 10 h 10"/>
                <a:gd name="T4" fmla="*/ 40 w 48"/>
                <a:gd name="T5" fmla="*/ 5 h 10"/>
                <a:gd name="T6" fmla="*/ 48 w 48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10">
                  <a:moveTo>
                    <a:pt x="0" y="10"/>
                  </a:moveTo>
                  <a:lnTo>
                    <a:pt x="20" y="10"/>
                  </a:lnTo>
                  <a:lnTo>
                    <a:pt x="40" y="5"/>
                  </a:lnTo>
                  <a:lnTo>
                    <a:pt x="48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3220"/>
            <p:cNvSpPr>
              <a:spLocks/>
            </p:cNvSpPr>
            <p:nvPr/>
          </p:nvSpPr>
          <p:spPr bwMode="auto">
            <a:xfrm>
              <a:off x="881" y="1481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0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0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0 h 107"/>
                <a:gd name="T28" fmla="*/ 56 w 71"/>
                <a:gd name="T29" fmla="*/ 5 h 107"/>
                <a:gd name="T30" fmla="*/ 40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0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0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0"/>
                  </a:lnTo>
                  <a:lnTo>
                    <a:pt x="56" y="5"/>
                  </a:lnTo>
                  <a:lnTo>
                    <a:pt x="40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3221"/>
            <p:cNvSpPr>
              <a:spLocks/>
            </p:cNvSpPr>
            <p:nvPr/>
          </p:nvSpPr>
          <p:spPr bwMode="auto">
            <a:xfrm>
              <a:off x="886" y="1491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0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0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3222"/>
            <p:cNvSpPr>
              <a:spLocks/>
            </p:cNvSpPr>
            <p:nvPr/>
          </p:nvSpPr>
          <p:spPr bwMode="auto">
            <a:xfrm>
              <a:off x="937" y="1491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0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3223"/>
            <p:cNvSpPr>
              <a:spLocks/>
            </p:cNvSpPr>
            <p:nvPr/>
          </p:nvSpPr>
          <p:spPr bwMode="auto">
            <a:xfrm>
              <a:off x="891" y="1481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3224"/>
            <p:cNvSpPr>
              <a:spLocks/>
            </p:cNvSpPr>
            <p:nvPr/>
          </p:nvSpPr>
          <p:spPr bwMode="auto">
            <a:xfrm>
              <a:off x="921" y="1481"/>
              <a:ext cx="21" cy="107"/>
            </a:xfrm>
            <a:custGeom>
              <a:avLst/>
              <a:gdLst>
                <a:gd name="T0" fmla="*/ 0 w 21"/>
                <a:gd name="T1" fmla="*/ 107 h 107"/>
                <a:gd name="T2" fmla="*/ 11 w 21"/>
                <a:gd name="T3" fmla="*/ 102 h 107"/>
                <a:gd name="T4" fmla="*/ 16 w 21"/>
                <a:gd name="T5" fmla="*/ 92 h 107"/>
                <a:gd name="T6" fmla="*/ 21 w 21"/>
                <a:gd name="T7" fmla="*/ 66 h 107"/>
                <a:gd name="T8" fmla="*/ 21 w 21"/>
                <a:gd name="T9" fmla="*/ 41 h 107"/>
                <a:gd name="T10" fmla="*/ 16 w 21"/>
                <a:gd name="T11" fmla="*/ 15 h 107"/>
                <a:gd name="T12" fmla="*/ 11 w 21"/>
                <a:gd name="T13" fmla="*/ 5 h 107"/>
                <a:gd name="T14" fmla="*/ 0 w 21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0" y="107"/>
                  </a:moveTo>
                  <a:lnTo>
                    <a:pt x="11" y="102"/>
                  </a:lnTo>
                  <a:lnTo>
                    <a:pt x="16" y="92"/>
                  </a:lnTo>
                  <a:lnTo>
                    <a:pt x="21" y="66"/>
                  </a:lnTo>
                  <a:lnTo>
                    <a:pt x="21" y="41"/>
                  </a:lnTo>
                  <a:lnTo>
                    <a:pt x="16" y="15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3225"/>
            <p:cNvSpPr>
              <a:spLocks/>
            </p:cNvSpPr>
            <p:nvPr/>
          </p:nvSpPr>
          <p:spPr bwMode="auto">
            <a:xfrm>
              <a:off x="982" y="1481"/>
              <a:ext cx="72" cy="107"/>
            </a:xfrm>
            <a:custGeom>
              <a:avLst/>
              <a:gdLst>
                <a:gd name="T0" fmla="*/ 31 w 72"/>
                <a:gd name="T1" fmla="*/ 0 h 107"/>
                <a:gd name="T2" fmla="*/ 16 w 72"/>
                <a:gd name="T3" fmla="*/ 5 h 107"/>
                <a:gd name="T4" fmla="*/ 5 w 72"/>
                <a:gd name="T5" fmla="*/ 20 h 107"/>
                <a:gd name="T6" fmla="*/ 0 w 72"/>
                <a:gd name="T7" fmla="*/ 46 h 107"/>
                <a:gd name="T8" fmla="*/ 0 w 72"/>
                <a:gd name="T9" fmla="*/ 61 h 107"/>
                <a:gd name="T10" fmla="*/ 5 w 72"/>
                <a:gd name="T11" fmla="*/ 87 h 107"/>
                <a:gd name="T12" fmla="*/ 16 w 72"/>
                <a:gd name="T13" fmla="*/ 102 h 107"/>
                <a:gd name="T14" fmla="*/ 31 w 72"/>
                <a:gd name="T15" fmla="*/ 107 h 107"/>
                <a:gd name="T16" fmla="*/ 41 w 72"/>
                <a:gd name="T17" fmla="*/ 107 h 107"/>
                <a:gd name="T18" fmla="*/ 56 w 72"/>
                <a:gd name="T19" fmla="*/ 102 h 107"/>
                <a:gd name="T20" fmla="*/ 66 w 72"/>
                <a:gd name="T21" fmla="*/ 87 h 107"/>
                <a:gd name="T22" fmla="*/ 72 w 72"/>
                <a:gd name="T23" fmla="*/ 61 h 107"/>
                <a:gd name="T24" fmla="*/ 72 w 72"/>
                <a:gd name="T25" fmla="*/ 46 h 107"/>
                <a:gd name="T26" fmla="*/ 66 w 72"/>
                <a:gd name="T27" fmla="*/ 20 h 107"/>
                <a:gd name="T28" fmla="*/ 56 w 72"/>
                <a:gd name="T29" fmla="*/ 5 h 107"/>
                <a:gd name="T30" fmla="*/ 41 w 72"/>
                <a:gd name="T31" fmla="*/ 0 h 107"/>
                <a:gd name="T32" fmla="*/ 31 w 72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107">
                  <a:moveTo>
                    <a:pt x="31" y="0"/>
                  </a:moveTo>
                  <a:lnTo>
                    <a:pt x="16" y="5"/>
                  </a:lnTo>
                  <a:lnTo>
                    <a:pt x="5" y="20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6" y="102"/>
                  </a:lnTo>
                  <a:lnTo>
                    <a:pt x="31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2" y="61"/>
                  </a:lnTo>
                  <a:lnTo>
                    <a:pt x="72" y="46"/>
                  </a:lnTo>
                  <a:lnTo>
                    <a:pt x="66" y="20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3226"/>
            <p:cNvSpPr>
              <a:spLocks/>
            </p:cNvSpPr>
            <p:nvPr/>
          </p:nvSpPr>
          <p:spPr bwMode="auto">
            <a:xfrm>
              <a:off x="987" y="1491"/>
              <a:ext cx="11" cy="87"/>
            </a:xfrm>
            <a:custGeom>
              <a:avLst/>
              <a:gdLst>
                <a:gd name="T0" fmla="*/ 11 w 11"/>
                <a:gd name="T1" fmla="*/ 0 h 87"/>
                <a:gd name="T2" fmla="*/ 6 w 11"/>
                <a:gd name="T3" fmla="*/ 10 h 87"/>
                <a:gd name="T4" fmla="*/ 0 w 11"/>
                <a:gd name="T5" fmla="*/ 31 h 87"/>
                <a:gd name="T6" fmla="*/ 0 w 11"/>
                <a:gd name="T7" fmla="*/ 56 h 87"/>
                <a:gd name="T8" fmla="*/ 6 w 11"/>
                <a:gd name="T9" fmla="*/ 77 h 87"/>
                <a:gd name="T10" fmla="*/ 11 w 11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7">
                  <a:moveTo>
                    <a:pt x="11" y="0"/>
                  </a:moveTo>
                  <a:lnTo>
                    <a:pt x="6" y="10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6" y="77"/>
                  </a:lnTo>
                  <a:lnTo>
                    <a:pt x="11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3227"/>
            <p:cNvSpPr>
              <a:spLocks/>
            </p:cNvSpPr>
            <p:nvPr/>
          </p:nvSpPr>
          <p:spPr bwMode="auto">
            <a:xfrm>
              <a:off x="1038" y="1491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0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0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3228"/>
            <p:cNvSpPr>
              <a:spLocks/>
            </p:cNvSpPr>
            <p:nvPr/>
          </p:nvSpPr>
          <p:spPr bwMode="auto">
            <a:xfrm>
              <a:off x="993" y="1481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3229"/>
            <p:cNvSpPr>
              <a:spLocks/>
            </p:cNvSpPr>
            <p:nvPr/>
          </p:nvSpPr>
          <p:spPr bwMode="auto">
            <a:xfrm>
              <a:off x="1023" y="1481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3230"/>
            <p:cNvSpPr>
              <a:spLocks/>
            </p:cNvSpPr>
            <p:nvPr/>
          </p:nvSpPr>
          <p:spPr bwMode="auto">
            <a:xfrm>
              <a:off x="665" y="172"/>
              <a:ext cx="71" cy="107"/>
            </a:xfrm>
            <a:custGeom>
              <a:avLst/>
              <a:gdLst>
                <a:gd name="T0" fmla="*/ 10 w 71"/>
                <a:gd name="T1" fmla="*/ 0 h 107"/>
                <a:gd name="T2" fmla="*/ 0 w 71"/>
                <a:gd name="T3" fmla="*/ 51 h 107"/>
                <a:gd name="T4" fmla="*/ 10 w 71"/>
                <a:gd name="T5" fmla="*/ 41 h 107"/>
                <a:gd name="T6" fmla="*/ 25 w 71"/>
                <a:gd name="T7" fmla="*/ 36 h 107"/>
                <a:gd name="T8" fmla="*/ 40 w 71"/>
                <a:gd name="T9" fmla="*/ 36 h 107"/>
                <a:gd name="T10" fmla="*/ 56 w 71"/>
                <a:gd name="T11" fmla="*/ 41 h 107"/>
                <a:gd name="T12" fmla="*/ 66 w 71"/>
                <a:gd name="T13" fmla="*/ 51 h 107"/>
                <a:gd name="T14" fmla="*/ 71 w 71"/>
                <a:gd name="T15" fmla="*/ 66 h 107"/>
                <a:gd name="T16" fmla="*/ 71 w 71"/>
                <a:gd name="T17" fmla="*/ 76 h 107"/>
                <a:gd name="T18" fmla="*/ 66 w 71"/>
                <a:gd name="T19" fmla="*/ 92 h 107"/>
                <a:gd name="T20" fmla="*/ 56 w 71"/>
                <a:gd name="T21" fmla="*/ 102 h 107"/>
                <a:gd name="T22" fmla="*/ 40 w 71"/>
                <a:gd name="T23" fmla="*/ 107 h 107"/>
                <a:gd name="T24" fmla="*/ 25 w 71"/>
                <a:gd name="T25" fmla="*/ 107 h 107"/>
                <a:gd name="T26" fmla="*/ 10 w 71"/>
                <a:gd name="T27" fmla="*/ 102 h 107"/>
                <a:gd name="T28" fmla="*/ 5 w 71"/>
                <a:gd name="T29" fmla="*/ 97 h 107"/>
                <a:gd name="T30" fmla="*/ 0 w 71"/>
                <a:gd name="T31" fmla="*/ 87 h 107"/>
                <a:gd name="T32" fmla="*/ 0 w 71"/>
                <a:gd name="T33" fmla="*/ 82 h 107"/>
                <a:gd name="T34" fmla="*/ 5 w 71"/>
                <a:gd name="T35" fmla="*/ 76 h 107"/>
                <a:gd name="T36" fmla="*/ 10 w 71"/>
                <a:gd name="T37" fmla="*/ 76 h 107"/>
                <a:gd name="T38" fmla="*/ 15 w 71"/>
                <a:gd name="T39" fmla="*/ 82 h 107"/>
                <a:gd name="T40" fmla="*/ 15 w 71"/>
                <a:gd name="T41" fmla="*/ 87 h 107"/>
                <a:gd name="T42" fmla="*/ 10 w 71"/>
                <a:gd name="T43" fmla="*/ 92 h 107"/>
                <a:gd name="T44" fmla="*/ 5 w 71"/>
                <a:gd name="T45" fmla="*/ 9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1" h="107">
                  <a:moveTo>
                    <a:pt x="10" y="0"/>
                  </a:moveTo>
                  <a:lnTo>
                    <a:pt x="0" y="51"/>
                  </a:lnTo>
                  <a:lnTo>
                    <a:pt x="10" y="41"/>
                  </a:lnTo>
                  <a:lnTo>
                    <a:pt x="25" y="36"/>
                  </a:lnTo>
                  <a:lnTo>
                    <a:pt x="40" y="36"/>
                  </a:lnTo>
                  <a:lnTo>
                    <a:pt x="56" y="41"/>
                  </a:lnTo>
                  <a:lnTo>
                    <a:pt x="66" y="51"/>
                  </a:lnTo>
                  <a:lnTo>
                    <a:pt x="71" y="66"/>
                  </a:lnTo>
                  <a:lnTo>
                    <a:pt x="71" y="76"/>
                  </a:lnTo>
                  <a:lnTo>
                    <a:pt x="66" y="92"/>
                  </a:lnTo>
                  <a:lnTo>
                    <a:pt x="56" y="102"/>
                  </a:lnTo>
                  <a:lnTo>
                    <a:pt x="40" y="107"/>
                  </a:lnTo>
                  <a:lnTo>
                    <a:pt x="25" y="107"/>
                  </a:lnTo>
                  <a:lnTo>
                    <a:pt x="10" y="102"/>
                  </a:lnTo>
                  <a:lnTo>
                    <a:pt x="5" y="97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5" y="76"/>
                  </a:lnTo>
                  <a:lnTo>
                    <a:pt x="10" y="76"/>
                  </a:lnTo>
                  <a:lnTo>
                    <a:pt x="15" y="82"/>
                  </a:lnTo>
                  <a:lnTo>
                    <a:pt x="15" y="87"/>
                  </a:lnTo>
                  <a:lnTo>
                    <a:pt x="10" y="92"/>
                  </a:lnTo>
                  <a:lnTo>
                    <a:pt x="5" y="92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3231"/>
            <p:cNvSpPr>
              <a:spLocks/>
            </p:cNvSpPr>
            <p:nvPr/>
          </p:nvSpPr>
          <p:spPr bwMode="auto">
            <a:xfrm>
              <a:off x="726" y="223"/>
              <a:ext cx="5" cy="41"/>
            </a:xfrm>
            <a:custGeom>
              <a:avLst/>
              <a:gdLst>
                <a:gd name="T0" fmla="*/ 0 w 5"/>
                <a:gd name="T1" fmla="*/ 0 h 41"/>
                <a:gd name="T2" fmla="*/ 5 w 5"/>
                <a:gd name="T3" fmla="*/ 10 h 41"/>
                <a:gd name="T4" fmla="*/ 5 w 5"/>
                <a:gd name="T5" fmla="*/ 31 h 41"/>
                <a:gd name="T6" fmla="*/ 0 w 5"/>
                <a:gd name="T7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1">
                  <a:moveTo>
                    <a:pt x="0" y="0"/>
                  </a:moveTo>
                  <a:lnTo>
                    <a:pt x="5" y="10"/>
                  </a:lnTo>
                  <a:lnTo>
                    <a:pt x="5" y="31"/>
                  </a:lnTo>
                  <a:lnTo>
                    <a:pt x="0" y="41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3232"/>
            <p:cNvSpPr>
              <a:spLocks/>
            </p:cNvSpPr>
            <p:nvPr/>
          </p:nvSpPr>
          <p:spPr bwMode="auto">
            <a:xfrm>
              <a:off x="705" y="208"/>
              <a:ext cx="21" cy="71"/>
            </a:xfrm>
            <a:custGeom>
              <a:avLst/>
              <a:gdLst>
                <a:gd name="T0" fmla="*/ 0 w 21"/>
                <a:gd name="T1" fmla="*/ 0 h 71"/>
                <a:gd name="T2" fmla="*/ 10 w 21"/>
                <a:gd name="T3" fmla="*/ 5 h 71"/>
                <a:gd name="T4" fmla="*/ 16 w 21"/>
                <a:gd name="T5" fmla="*/ 10 h 71"/>
                <a:gd name="T6" fmla="*/ 21 w 21"/>
                <a:gd name="T7" fmla="*/ 25 h 71"/>
                <a:gd name="T8" fmla="*/ 21 w 21"/>
                <a:gd name="T9" fmla="*/ 46 h 71"/>
                <a:gd name="T10" fmla="*/ 16 w 21"/>
                <a:gd name="T11" fmla="*/ 61 h 71"/>
                <a:gd name="T12" fmla="*/ 10 w 21"/>
                <a:gd name="T13" fmla="*/ 66 h 71"/>
                <a:gd name="T14" fmla="*/ 0 w 21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1">
                  <a:moveTo>
                    <a:pt x="0" y="0"/>
                  </a:moveTo>
                  <a:lnTo>
                    <a:pt x="10" y="5"/>
                  </a:lnTo>
                  <a:lnTo>
                    <a:pt x="16" y="10"/>
                  </a:lnTo>
                  <a:lnTo>
                    <a:pt x="21" y="25"/>
                  </a:lnTo>
                  <a:lnTo>
                    <a:pt x="21" y="46"/>
                  </a:lnTo>
                  <a:lnTo>
                    <a:pt x="16" y="61"/>
                  </a:lnTo>
                  <a:lnTo>
                    <a:pt x="10" y="66"/>
                  </a:lnTo>
                  <a:lnTo>
                    <a:pt x="0" y="71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Rectangle 3233"/>
            <p:cNvSpPr>
              <a:spLocks noChangeArrowheads="1"/>
            </p:cNvSpPr>
            <p:nvPr/>
          </p:nvSpPr>
          <p:spPr bwMode="auto">
            <a:xfrm>
              <a:off x="670" y="254"/>
              <a:ext cx="5" cy="5"/>
            </a:xfrm>
            <a:prstGeom prst="rect">
              <a:avLst/>
            </a:prstGeom>
            <a:noFill/>
            <a:ln w="793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Line 3234"/>
            <p:cNvSpPr>
              <a:spLocks noChangeShapeType="1"/>
            </p:cNvSpPr>
            <p:nvPr/>
          </p:nvSpPr>
          <p:spPr bwMode="auto">
            <a:xfrm>
              <a:off x="675" y="172"/>
              <a:ext cx="51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Line 3235"/>
            <p:cNvSpPr>
              <a:spLocks noChangeShapeType="1"/>
            </p:cNvSpPr>
            <p:nvPr/>
          </p:nvSpPr>
          <p:spPr bwMode="auto">
            <a:xfrm>
              <a:off x="675" y="177"/>
              <a:ext cx="40" cy="1"/>
            </a:xfrm>
            <a:prstGeom prst="line">
              <a:avLst/>
            </a:prstGeom>
            <a:noFill/>
            <a:ln w="79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Freeform 3236"/>
            <p:cNvSpPr>
              <a:spLocks/>
            </p:cNvSpPr>
            <p:nvPr/>
          </p:nvSpPr>
          <p:spPr bwMode="auto">
            <a:xfrm>
              <a:off x="675" y="172"/>
              <a:ext cx="51" cy="10"/>
            </a:xfrm>
            <a:custGeom>
              <a:avLst/>
              <a:gdLst>
                <a:gd name="T0" fmla="*/ 0 w 51"/>
                <a:gd name="T1" fmla="*/ 10 h 10"/>
                <a:gd name="T2" fmla="*/ 20 w 51"/>
                <a:gd name="T3" fmla="*/ 10 h 10"/>
                <a:gd name="T4" fmla="*/ 40 w 51"/>
                <a:gd name="T5" fmla="*/ 5 h 10"/>
                <a:gd name="T6" fmla="*/ 51 w 5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0">
                  <a:moveTo>
                    <a:pt x="0" y="10"/>
                  </a:moveTo>
                  <a:lnTo>
                    <a:pt x="20" y="10"/>
                  </a:lnTo>
                  <a:lnTo>
                    <a:pt x="40" y="5"/>
                  </a:lnTo>
                  <a:lnTo>
                    <a:pt x="5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" name="Freeform 3237"/>
            <p:cNvSpPr>
              <a:spLocks/>
            </p:cNvSpPr>
            <p:nvPr/>
          </p:nvSpPr>
          <p:spPr bwMode="auto">
            <a:xfrm>
              <a:off x="766" y="172"/>
              <a:ext cx="71" cy="107"/>
            </a:xfrm>
            <a:custGeom>
              <a:avLst/>
              <a:gdLst>
                <a:gd name="T0" fmla="*/ 31 w 71"/>
                <a:gd name="T1" fmla="*/ 0 h 107"/>
                <a:gd name="T2" fmla="*/ 16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6 w 71"/>
                <a:gd name="T13" fmla="*/ 102 h 107"/>
                <a:gd name="T14" fmla="*/ 31 w 71"/>
                <a:gd name="T15" fmla="*/ 107 h 107"/>
                <a:gd name="T16" fmla="*/ 41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1 h 107"/>
                <a:gd name="T28" fmla="*/ 56 w 71"/>
                <a:gd name="T29" fmla="*/ 5 h 107"/>
                <a:gd name="T30" fmla="*/ 41 w 71"/>
                <a:gd name="T31" fmla="*/ 0 h 107"/>
                <a:gd name="T32" fmla="*/ 31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1" y="0"/>
                  </a:moveTo>
                  <a:lnTo>
                    <a:pt x="16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6" y="102"/>
                  </a:lnTo>
                  <a:lnTo>
                    <a:pt x="31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1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1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3238"/>
            <p:cNvSpPr>
              <a:spLocks/>
            </p:cNvSpPr>
            <p:nvPr/>
          </p:nvSpPr>
          <p:spPr bwMode="auto">
            <a:xfrm>
              <a:off x="771" y="182"/>
              <a:ext cx="11" cy="87"/>
            </a:xfrm>
            <a:custGeom>
              <a:avLst/>
              <a:gdLst>
                <a:gd name="T0" fmla="*/ 11 w 11"/>
                <a:gd name="T1" fmla="*/ 0 h 87"/>
                <a:gd name="T2" fmla="*/ 5 w 11"/>
                <a:gd name="T3" fmla="*/ 11 h 87"/>
                <a:gd name="T4" fmla="*/ 0 w 11"/>
                <a:gd name="T5" fmla="*/ 31 h 87"/>
                <a:gd name="T6" fmla="*/ 0 w 11"/>
                <a:gd name="T7" fmla="*/ 56 h 87"/>
                <a:gd name="T8" fmla="*/ 5 w 11"/>
                <a:gd name="T9" fmla="*/ 77 h 87"/>
                <a:gd name="T10" fmla="*/ 11 w 11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87">
                  <a:moveTo>
                    <a:pt x="11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1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3239"/>
            <p:cNvSpPr>
              <a:spLocks/>
            </p:cNvSpPr>
            <p:nvPr/>
          </p:nvSpPr>
          <p:spPr bwMode="auto">
            <a:xfrm>
              <a:off x="822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3240"/>
            <p:cNvSpPr>
              <a:spLocks/>
            </p:cNvSpPr>
            <p:nvPr/>
          </p:nvSpPr>
          <p:spPr bwMode="auto">
            <a:xfrm>
              <a:off x="776" y="172"/>
              <a:ext cx="21" cy="107"/>
            </a:xfrm>
            <a:custGeom>
              <a:avLst/>
              <a:gdLst>
                <a:gd name="T0" fmla="*/ 21 w 21"/>
                <a:gd name="T1" fmla="*/ 0 h 107"/>
                <a:gd name="T2" fmla="*/ 11 w 21"/>
                <a:gd name="T3" fmla="*/ 5 h 107"/>
                <a:gd name="T4" fmla="*/ 6 w 21"/>
                <a:gd name="T5" fmla="*/ 15 h 107"/>
                <a:gd name="T6" fmla="*/ 0 w 21"/>
                <a:gd name="T7" fmla="*/ 41 h 107"/>
                <a:gd name="T8" fmla="*/ 0 w 21"/>
                <a:gd name="T9" fmla="*/ 66 h 107"/>
                <a:gd name="T10" fmla="*/ 6 w 21"/>
                <a:gd name="T11" fmla="*/ 92 h 107"/>
                <a:gd name="T12" fmla="*/ 11 w 21"/>
                <a:gd name="T13" fmla="*/ 102 h 107"/>
                <a:gd name="T14" fmla="*/ 21 w 21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21" y="0"/>
                  </a:moveTo>
                  <a:lnTo>
                    <a:pt x="11" y="5"/>
                  </a:lnTo>
                  <a:lnTo>
                    <a:pt x="6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6" y="92"/>
                  </a:lnTo>
                  <a:lnTo>
                    <a:pt x="11" y="102"/>
                  </a:lnTo>
                  <a:lnTo>
                    <a:pt x="21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3241"/>
            <p:cNvSpPr>
              <a:spLocks/>
            </p:cNvSpPr>
            <p:nvPr/>
          </p:nvSpPr>
          <p:spPr bwMode="auto">
            <a:xfrm>
              <a:off x="807" y="172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3242"/>
            <p:cNvSpPr>
              <a:spLocks/>
            </p:cNvSpPr>
            <p:nvPr/>
          </p:nvSpPr>
          <p:spPr bwMode="auto">
            <a:xfrm>
              <a:off x="868" y="172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1 w 71"/>
                <a:gd name="T17" fmla="*/ 107 h 107"/>
                <a:gd name="T18" fmla="*/ 56 w 71"/>
                <a:gd name="T19" fmla="*/ 102 h 107"/>
                <a:gd name="T20" fmla="*/ 66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6 w 71"/>
                <a:gd name="T27" fmla="*/ 21 h 107"/>
                <a:gd name="T28" fmla="*/ 56 w 71"/>
                <a:gd name="T29" fmla="*/ 5 h 107"/>
                <a:gd name="T30" fmla="*/ 41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1" y="107"/>
                  </a:lnTo>
                  <a:lnTo>
                    <a:pt x="56" y="102"/>
                  </a:lnTo>
                  <a:lnTo>
                    <a:pt x="66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6" y="21"/>
                  </a:lnTo>
                  <a:lnTo>
                    <a:pt x="56" y="5"/>
                  </a:lnTo>
                  <a:lnTo>
                    <a:pt x="41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3243"/>
            <p:cNvSpPr>
              <a:spLocks/>
            </p:cNvSpPr>
            <p:nvPr/>
          </p:nvSpPr>
          <p:spPr bwMode="auto">
            <a:xfrm>
              <a:off x="873" y="182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1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3244"/>
            <p:cNvSpPr>
              <a:spLocks/>
            </p:cNvSpPr>
            <p:nvPr/>
          </p:nvSpPr>
          <p:spPr bwMode="auto">
            <a:xfrm>
              <a:off x="924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5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5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5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5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" name="Freeform 3245"/>
            <p:cNvSpPr>
              <a:spLocks/>
            </p:cNvSpPr>
            <p:nvPr/>
          </p:nvSpPr>
          <p:spPr bwMode="auto">
            <a:xfrm>
              <a:off x="878" y="172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" name="Freeform 3246"/>
            <p:cNvSpPr>
              <a:spLocks/>
            </p:cNvSpPr>
            <p:nvPr/>
          </p:nvSpPr>
          <p:spPr bwMode="auto">
            <a:xfrm>
              <a:off x="909" y="172"/>
              <a:ext cx="20" cy="107"/>
            </a:xfrm>
            <a:custGeom>
              <a:avLst/>
              <a:gdLst>
                <a:gd name="T0" fmla="*/ 0 w 20"/>
                <a:gd name="T1" fmla="*/ 107 h 107"/>
                <a:gd name="T2" fmla="*/ 10 w 20"/>
                <a:gd name="T3" fmla="*/ 102 h 107"/>
                <a:gd name="T4" fmla="*/ 15 w 20"/>
                <a:gd name="T5" fmla="*/ 92 h 107"/>
                <a:gd name="T6" fmla="*/ 20 w 20"/>
                <a:gd name="T7" fmla="*/ 66 h 107"/>
                <a:gd name="T8" fmla="*/ 20 w 20"/>
                <a:gd name="T9" fmla="*/ 41 h 107"/>
                <a:gd name="T10" fmla="*/ 15 w 20"/>
                <a:gd name="T11" fmla="*/ 15 h 107"/>
                <a:gd name="T12" fmla="*/ 10 w 20"/>
                <a:gd name="T13" fmla="*/ 5 h 107"/>
                <a:gd name="T14" fmla="*/ 0 w 20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0" y="107"/>
                  </a:moveTo>
                  <a:lnTo>
                    <a:pt x="10" y="102"/>
                  </a:lnTo>
                  <a:lnTo>
                    <a:pt x="15" y="92"/>
                  </a:lnTo>
                  <a:lnTo>
                    <a:pt x="20" y="66"/>
                  </a:lnTo>
                  <a:lnTo>
                    <a:pt x="20" y="41"/>
                  </a:lnTo>
                  <a:lnTo>
                    <a:pt x="15" y="15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3247"/>
            <p:cNvSpPr>
              <a:spLocks/>
            </p:cNvSpPr>
            <p:nvPr/>
          </p:nvSpPr>
          <p:spPr bwMode="auto">
            <a:xfrm>
              <a:off x="970" y="172"/>
              <a:ext cx="71" cy="107"/>
            </a:xfrm>
            <a:custGeom>
              <a:avLst/>
              <a:gdLst>
                <a:gd name="T0" fmla="*/ 30 w 71"/>
                <a:gd name="T1" fmla="*/ 0 h 107"/>
                <a:gd name="T2" fmla="*/ 15 w 71"/>
                <a:gd name="T3" fmla="*/ 5 h 107"/>
                <a:gd name="T4" fmla="*/ 5 w 71"/>
                <a:gd name="T5" fmla="*/ 21 h 107"/>
                <a:gd name="T6" fmla="*/ 0 w 71"/>
                <a:gd name="T7" fmla="*/ 46 h 107"/>
                <a:gd name="T8" fmla="*/ 0 w 71"/>
                <a:gd name="T9" fmla="*/ 61 h 107"/>
                <a:gd name="T10" fmla="*/ 5 w 71"/>
                <a:gd name="T11" fmla="*/ 87 h 107"/>
                <a:gd name="T12" fmla="*/ 15 w 71"/>
                <a:gd name="T13" fmla="*/ 102 h 107"/>
                <a:gd name="T14" fmla="*/ 30 w 71"/>
                <a:gd name="T15" fmla="*/ 107 h 107"/>
                <a:gd name="T16" fmla="*/ 40 w 71"/>
                <a:gd name="T17" fmla="*/ 107 h 107"/>
                <a:gd name="T18" fmla="*/ 53 w 71"/>
                <a:gd name="T19" fmla="*/ 102 h 107"/>
                <a:gd name="T20" fmla="*/ 63 w 71"/>
                <a:gd name="T21" fmla="*/ 87 h 107"/>
                <a:gd name="T22" fmla="*/ 71 w 71"/>
                <a:gd name="T23" fmla="*/ 61 h 107"/>
                <a:gd name="T24" fmla="*/ 71 w 71"/>
                <a:gd name="T25" fmla="*/ 46 h 107"/>
                <a:gd name="T26" fmla="*/ 63 w 71"/>
                <a:gd name="T27" fmla="*/ 21 h 107"/>
                <a:gd name="T28" fmla="*/ 53 w 71"/>
                <a:gd name="T29" fmla="*/ 5 h 107"/>
                <a:gd name="T30" fmla="*/ 40 w 71"/>
                <a:gd name="T31" fmla="*/ 0 h 107"/>
                <a:gd name="T32" fmla="*/ 30 w 71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" h="107">
                  <a:moveTo>
                    <a:pt x="30" y="0"/>
                  </a:moveTo>
                  <a:lnTo>
                    <a:pt x="15" y="5"/>
                  </a:lnTo>
                  <a:lnTo>
                    <a:pt x="5" y="21"/>
                  </a:lnTo>
                  <a:lnTo>
                    <a:pt x="0" y="46"/>
                  </a:lnTo>
                  <a:lnTo>
                    <a:pt x="0" y="61"/>
                  </a:lnTo>
                  <a:lnTo>
                    <a:pt x="5" y="87"/>
                  </a:lnTo>
                  <a:lnTo>
                    <a:pt x="15" y="102"/>
                  </a:lnTo>
                  <a:lnTo>
                    <a:pt x="30" y="107"/>
                  </a:lnTo>
                  <a:lnTo>
                    <a:pt x="40" y="107"/>
                  </a:lnTo>
                  <a:lnTo>
                    <a:pt x="53" y="102"/>
                  </a:lnTo>
                  <a:lnTo>
                    <a:pt x="63" y="87"/>
                  </a:lnTo>
                  <a:lnTo>
                    <a:pt x="71" y="61"/>
                  </a:lnTo>
                  <a:lnTo>
                    <a:pt x="71" y="46"/>
                  </a:lnTo>
                  <a:lnTo>
                    <a:pt x="63" y="21"/>
                  </a:lnTo>
                  <a:lnTo>
                    <a:pt x="53" y="5"/>
                  </a:lnTo>
                  <a:lnTo>
                    <a:pt x="40" y="0"/>
                  </a:lnTo>
                  <a:lnTo>
                    <a:pt x="3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3248"/>
            <p:cNvSpPr>
              <a:spLocks/>
            </p:cNvSpPr>
            <p:nvPr/>
          </p:nvSpPr>
          <p:spPr bwMode="auto">
            <a:xfrm>
              <a:off x="975" y="182"/>
              <a:ext cx="10" cy="87"/>
            </a:xfrm>
            <a:custGeom>
              <a:avLst/>
              <a:gdLst>
                <a:gd name="T0" fmla="*/ 10 w 10"/>
                <a:gd name="T1" fmla="*/ 0 h 87"/>
                <a:gd name="T2" fmla="*/ 5 w 10"/>
                <a:gd name="T3" fmla="*/ 11 h 87"/>
                <a:gd name="T4" fmla="*/ 0 w 10"/>
                <a:gd name="T5" fmla="*/ 31 h 87"/>
                <a:gd name="T6" fmla="*/ 0 w 10"/>
                <a:gd name="T7" fmla="*/ 56 h 87"/>
                <a:gd name="T8" fmla="*/ 5 w 10"/>
                <a:gd name="T9" fmla="*/ 77 h 87"/>
                <a:gd name="T10" fmla="*/ 10 w 10"/>
                <a:gd name="T1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10" y="0"/>
                  </a:moveTo>
                  <a:lnTo>
                    <a:pt x="5" y="11"/>
                  </a:lnTo>
                  <a:lnTo>
                    <a:pt x="0" y="31"/>
                  </a:lnTo>
                  <a:lnTo>
                    <a:pt x="0" y="56"/>
                  </a:lnTo>
                  <a:lnTo>
                    <a:pt x="5" y="77"/>
                  </a:lnTo>
                  <a:lnTo>
                    <a:pt x="10" y="8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3249"/>
            <p:cNvSpPr>
              <a:spLocks/>
            </p:cNvSpPr>
            <p:nvPr/>
          </p:nvSpPr>
          <p:spPr bwMode="auto">
            <a:xfrm>
              <a:off x="1023" y="182"/>
              <a:ext cx="10" cy="87"/>
            </a:xfrm>
            <a:custGeom>
              <a:avLst/>
              <a:gdLst>
                <a:gd name="T0" fmla="*/ 0 w 10"/>
                <a:gd name="T1" fmla="*/ 87 h 87"/>
                <a:gd name="T2" fmla="*/ 8 w 10"/>
                <a:gd name="T3" fmla="*/ 77 h 87"/>
                <a:gd name="T4" fmla="*/ 10 w 10"/>
                <a:gd name="T5" fmla="*/ 56 h 87"/>
                <a:gd name="T6" fmla="*/ 10 w 10"/>
                <a:gd name="T7" fmla="*/ 31 h 87"/>
                <a:gd name="T8" fmla="*/ 8 w 10"/>
                <a:gd name="T9" fmla="*/ 11 h 87"/>
                <a:gd name="T10" fmla="*/ 0 w 10"/>
                <a:gd name="T11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7">
                  <a:moveTo>
                    <a:pt x="0" y="87"/>
                  </a:moveTo>
                  <a:lnTo>
                    <a:pt x="8" y="77"/>
                  </a:lnTo>
                  <a:lnTo>
                    <a:pt x="10" y="56"/>
                  </a:lnTo>
                  <a:lnTo>
                    <a:pt x="10" y="31"/>
                  </a:lnTo>
                  <a:lnTo>
                    <a:pt x="8" y="11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3250"/>
            <p:cNvSpPr>
              <a:spLocks/>
            </p:cNvSpPr>
            <p:nvPr/>
          </p:nvSpPr>
          <p:spPr bwMode="auto">
            <a:xfrm>
              <a:off x="980" y="172"/>
              <a:ext cx="20" cy="107"/>
            </a:xfrm>
            <a:custGeom>
              <a:avLst/>
              <a:gdLst>
                <a:gd name="T0" fmla="*/ 20 w 20"/>
                <a:gd name="T1" fmla="*/ 0 h 107"/>
                <a:gd name="T2" fmla="*/ 10 w 20"/>
                <a:gd name="T3" fmla="*/ 5 h 107"/>
                <a:gd name="T4" fmla="*/ 5 w 20"/>
                <a:gd name="T5" fmla="*/ 15 h 107"/>
                <a:gd name="T6" fmla="*/ 0 w 20"/>
                <a:gd name="T7" fmla="*/ 41 h 107"/>
                <a:gd name="T8" fmla="*/ 0 w 20"/>
                <a:gd name="T9" fmla="*/ 66 h 107"/>
                <a:gd name="T10" fmla="*/ 5 w 20"/>
                <a:gd name="T11" fmla="*/ 92 h 107"/>
                <a:gd name="T12" fmla="*/ 10 w 20"/>
                <a:gd name="T13" fmla="*/ 102 h 107"/>
                <a:gd name="T14" fmla="*/ 20 w 20"/>
                <a:gd name="T1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07">
                  <a:moveTo>
                    <a:pt x="20" y="0"/>
                  </a:moveTo>
                  <a:lnTo>
                    <a:pt x="10" y="5"/>
                  </a:lnTo>
                  <a:lnTo>
                    <a:pt x="5" y="15"/>
                  </a:lnTo>
                  <a:lnTo>
                    <a:pt x="0" y="41"/>
                  </a:lnTo>
                  <a:lnTo>
                    <a:pt x="0" y="66"/>
                  </a:lnTo>
                  <a:lnTo>
                    <a:pt x="5" y="92"/>
                  </a:lnTo>
                  <a:lnTo>
                    <a:pt x="10" y="102"/>
                  </a:lnTo>
                  <a:lnTo>
                    <a:pt x="20" y="107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3251"/>
            <p:cNvSpPr>
              <a:spLocks/>
            </p:cNvSpPr>
            <p:nvPr/>
          </p:nvSpPr>
          <p:spPr bwMode="auto">
            <a:xfrm>
              <a:off x="1010" y="172"/>
              <a:ext cx="21" cy="107"/>
            </a:xfrm>
            <a:custGeom>
              <a:avLst/>
              <a:gdLst>
                <a:gd name="T0" fmla="*/ 0 w 21"/>
                <a:gd name="T1" fmla="*/ 107 h 107"/>
                <a:gd name="T2" fmla="*/ 11 w 21"/>
                <a:gd name="T3" fmla="*/ 102 h 107"/>
                <a:gd name="T4" fmla="*/ 13 w 21"/>
                <a:gd name="T5" fmla="*/ 92 h 107"/>
                <a:gd name="T6" fmla="*/ 21 w 21"/>
                <a:gd name="T7" fmla="*/ 66 h 107"/>
                <a:gd name="T8" fmla="*/ 21 w 21"/>
                <a:gd name="T9" fmla="*/ 41 h 107"/>
                <a:gd name="T10" fmla="*/ 13 w 21"/>
                <a:gd name="T11" fmla="*/ 15 h 107"/>
                <a:gd name="T12" fmla="*/ 11 w 21"/>
                <a:gd name="T13" fmla="*/ 5 h 107"/>
                <a:gd name="T14" fmla="*/ 0 w 21"/>
                <a:gd name="T15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07">
                  <a:moveTo>
                    <a:pt x="0" y="107"/>
                  </a:moveTo>
                  <a:lnTo>
                    <a:pt x="11" y="102"/>
                  </a:lnTo>
                  <a:lnTo>
                    <a:pt x="13" y="92"/>
                  </a:lnTo>
                  <a:lnTo>
                    <a:pt x="21" y="66"/>
                  </a:lnTo>
                  <a:lnTo>
                    <a:pt x="21" y="41"/>
                  </a:lnTo>
                  <a:lnTo>
                    <a:pt x="13" y="15"/>
                  </a:lnTo>
                  <a:lnTo>
                    <a:pt x="11" y="5"/>
                  </a:lnTo>
                  <a:lnTo>
                    <a:pt x="0" y="0"/>
                  </a:lnTo>
                </a:path>
              </a:pathLst>
            </a:custGeom>
            <a:noFill/>
            <a:ln w="793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3252"/>
            <p:cNvSpPr>
              <a:spLocks/>
            </p:cNvSpPr>
            <p:nvPr/>
          </p:nvSpPr>
          <p:spPr bwMode="auto">
            <a:xfrm>
              <a:off x="1293" y="1336"/>
              <a:ext cx="155" cy="122"/>
            </a:xfrm>
            <a:custGeom>
              <a:avLst/>
              <a:gdLst>
                <a:gd name="T0" fmla="*/ 71 w 155"/>
                <a:gd name="T1" fmla="*/ 0 h 122"/>
                <a:gd name="T2" fmla="*/ 109 w 155"/>
                <a:gd name="T3" fmla="*/ 79 h 122"/>
                <a:gd name="T4" fmla="*/ 124 w 155"/>
                <a:gd name="T5" fmla="*/ 21 h 122"/>
                <a:gd name="T6" fmla="*/ 127 w 155"/>
                <a:gd name="T7" fmla="*/ 18 h 122"/>
                <a:gd name="T8" fmla="*/ 127 w 155"/>
                <a:gd name="T9" fmla="*/ 13 h 122"/>
                <a:gd name="T10" fmla="*/ 127 w 155"/>
                <a:gd name="T11" fmla="*/ 10 h 122"/>
                <a:gd name="T12" fmla="*/ 124 w 155"/>
                <a:gd name="T13" fmla="*/ 5 h 122"/>
                <a:gd name="T14" fmla="*/ 119 w 155"/>
                <a:gd name="T15" fmla="*/ 3 h 122"/>
                <a:gd name="T16" fmla="*/ 114 w 155"/>
                <a:gd name="T17" fmla="*/ 3 h 122"/>
                <a:gd name="T18" fmla="*/ 114 w 155"/>
                <a:gd name="T19" fmla="*/ 0 h 122"/>
                <a:gd name="T20" fmla="*/ 155 w 155"/>
                <a:gd name="T21" fmla="*/ 0 h 122"/>
                <a:gd name="T22" fmla="*/ 152 w 155"/>
                <a:gd name="T23" fmla="*/ 3 h 122"/>
                <a:gd name="T24" fmla="*/ 147 w 155"/>
                <a:gd name="T25" fmla="*/ 5 h 122"/>
                <a:gd name="T26" fmla="*/ 142 w 155"/>
                <a:gd name="T27" fmla="*/ 8 h 122"/>
                <a:gd name="T28" fmla="*/ 137 w 155"/>
                <a:gd name="T29" fmla="*/ 13 h 122"/>
                <a:gd name="T30" fmla="*/ 132 w 155"/>
                <a:gd name="T31" fmla="*/ 21 h 122"/>
                <a:gd name="T32" fmla="*/ 104 w 155"/>
                <a:gd name="T33" fmla="*/ 122 h 122"/>
                <a:gd name="T34" fmla="*/ 101 w 155"/>
                <a:gd name="T35" fmla="*/ 122 h 122"/>
                <a:gd name="T36" fmla="*/ 50 w 155"/>
                <a:gd name="T37" fmla="*/ 18 h 122"/>
                <a:gd name="T38" fmla="*/ 27 w 155"/>
                <a:gd name="T39" fmla="*/ 99 h 122"/>
                <a:gd name="T40" fmla="*/ 27 w 155"/>
                <a:gd name="T41" fmla="*/ 104 h 122"/>
                <a:gd name="T42" fmla="*/ 27 w 155"/>
                <a:gd name="T43" fmla="*/ 107 h 122"/>
                <a:gd name="T44" fmla="*/ 27 w 155"/>
                <a:gd name="T45" fmla="*/ 112 h 122"/>
                <a:gd name="T46" fmla="*/ 30 w 155"/>
                <a:gd name="T47" fmla="*/ 115 h 122"/>
                <a:gd name="T48" fmla="*/ 33 w 155"/>
                <a:gd name="T49" fmla="*/ 117 h 122"/>
                <a:gd name="T50" fmla="*/ 40 w 155"/>
                <a:gd name="T51" fmla="*/ 117 h 122"/>
                <a:gd name="T52" fmla="*/ 40 w 155"/>
                <a:gd name="T53" fmla="*/ 122 h 122"/>
                <a:gd name="T54" fmla="*/ 0 w 155"/>
                <a:gd name="T55" fmla="*/ 122 h 122"/>
                <a:gd name="T56" fmla="*/ 0 w 155"/>
                <a:gd name="T57" fmla="*/ 117 h 122"/>
                <a:gd name="T58" fmla="*/ 5 w 155"/>
                <a:gd name="T59" fmla="*/ 117 h 122"/>
                <a:gd name="T60" fmla="*/ 7 w 155"/>
                <a:gd name="T61" fmla="*/ 117 h 122"/>
                <a:gd name="T62" fmla="*/ 10 w 155"/>
                <a:gd name="T63" fmla="*/ 115 h 122"/>
                <a:gd name="T64" fmla="*/ 15 w 155"/>
                <a:gd name="T65" fmla="*/ 112 h 122"/>
                <a:gd name="T66" fmla="*/ 17 w 155"/>
                <a:gd name="T67" fmla="*/ 107 h 122"/>
                <a:gd name="T68" fmla="*/ 20 w 155"/>
                <a:gd name="T69" fmla="*/ 99 h 122"/>
                <a:gd name="T70" fmla="*/ 45 w 155"/>
                <a:gd name="T71" fmla="*/ 10 h 122"/>
                <a:gd name="T72" fmla="*/ 40 w 155"/>
                <a:gd name="T73" fmla="*/ 8 h 122"/>
                <a:gd name="T74" fmla="*/ 38 w 155"/>
                <a:gd name="T75" fmla="*/ 5 h 122"/>
                <a:gd name="T76" fmla="*/ 33 w 155"/>
                <a:gd name="T77" fmla="*/ 3 h 122"/>
                <a:gd name="T78" fmla="*/ 27 w 155"/>
                <a:gd name="T79" fmla="*/ 3 h 122"/>
                <a:gd name="T80" fmla="*/ 27 w 155"/>
                <a:gd name="T81" fmla="*/ 0 h 122"/>
                <a:gd name="T82" fmla="*/ 71 w 155"/>
                <a:gd name="T8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5" h="122">
                  <a:moveTo>
                    <a:pt x="71" y="0"/>
                  </a:moveTo>
                  <a:lnTo>
                    <a:pt x="109" y="79"/>
                  </a:lnTo>
                  <a:lnTo>
                    <a:pt x="124" y="21"/>
                  </a:lnTo>
                  <a:lnTo>
                    <a:pt x="127" y="18"/>
                  </a:lnTo>
                  <a:lnTo>
                    <a:pt x="127" y="13"/>
                  </a:lnTo>
                  <a:lnTo>
                    <a:pt x="127" y="10"/>
                  </a:lnTo>
                  <a:lnTo>
                    <a:pt x="124" y="5"/>
                  </a:lnTo>
                  <a:lnTo>
                    <a:pt x="119" y="3"/>
                  </a:lnTo>
                  <a:lnTo>
                    <a:pt x="114" y="3"/>
                  </a:lnTo>
                  <a:lnTo>
                    <a:pt x="114" y="0"/>
                  </a:lnTo>
                  <a:lnTo>
                    <a:pt x="155" y="0"/>
                  </a:lnTo>
                  <a:lnTo>
                    <a:pt x="152" y="3"/>
                  </a:lnTo>
                  <a:lnTo>
                    <a:pt x="147" y="5"/>
                  </a:lnTo>
                  <a:lnTo>
                    <a:pt x="142" y="8"/>
                  </a:lnTo>
                  <a:lnTo>
                    <a:pt x="137" y="13"/>
                  </a:lnTo>
                  <a:lnTo>
                    <a:pt x="132" y="21"/>
                  </a:lnTo>
                  <a:lnTo>
                    <a:pt x="104" y="122"/>
                  </a:lnTo>
                  <a:lnTo>
                    <a:pt x="101" y="122"/>
                  </a:lnTo>
                  <a:lnTo>
                    <a:pt x="50" y="18"/>
                  </a:lnTo>
                  <a:lnTo>
                    <a:pt x="27" y="99"/>
                  </a:lnTo>
                  <a:lnTo>
                    <a:pt x="27" y="104"/>
                  </a:lnTo>
                  <a:lnTo>
                    <a:pt x="27" y="107"/>
                  </a:lnTo>
                  <a:lnTo>
                    <a:pt x="27" y="112"/>
                  </a:lnTo>
                  <a:lnTo>
                    <a:pt x="30" y="115"/>
                  </a:lnTo>
                  <a:lnTo>
                    <a:pt x="33" y="117"/>
                  </a:lnTo>
                  <a:lnTo>
                    <a:pt x="40" y="117"/>
                  </a:lnTo>
                  <a:lnTo>
                    <a:pt x="40" y="122"/>
                  </a:lnTo>
                  <a:lnTo>
                    <a:pt x="0" y="122"/>
                  </a:lnTo>
                  <a:lnTo>
                    <a:pt x="0" y="117"/>
                  </a:lnTo>
                  <a:lnTo>
                    <a:pt x="5" y="117"/>
                  </a:lnTo>
                  <a:lnTo>
                    <a:pt x="7" y="117"/>
                  </a:lnTo>
                  <a:lnTo>
                    <a:pt x="10" y="115"/>
                  </a:lnTo>
                  <a:lnTo>
                    <a:pt x="15" y="112"/>
                  </a:lnTo>
                  <a:lnTo>
                    <a:pt x="17" y="107"/>
                  </a:lnTo>
                  <a:lnTo>
                    <a:pt x="20" y="99"/>
                  </a:lnTo>
                  <a:lnTo>
                    <a:pt x="45" y="10"/>
                  </a:lnTo>
                  <a:lnTo>
                    <a:pt x="40" y="8"/>
                  </a:lnTo>
                  <a:lnTo>
                    <a:pt x="38" y="5"/>
                  </a:lnTo>
                  <a:lnTo>
                    <a:pt x="33" y="3"/>
                  </a:lnTo>
                  <a:lnTo>
                    <a:pt x="27" y="3"/>
                  </a:lnTo>
                  <a:lnTo>
                    <a:pt x="27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3253"/>
            <p:cNvSpPr>
              <a:spLocks/>
            </p:cNvSpPr>
            <p:nvPr/>
          </p:nvSpPr>
          <p:spPr bwMode="auto">
            <a:xfrm>
              <a:off x="2083" y="411"/>
              <a:ext cx="109" cy="127"/>
            </a:xfrm>
            <a:custGeom>
              <a:avLst/>
              <a:gdLst>
                <a:gd name="T0" fmla="*/ 99 w 109"/>
                <a:gd name="T1" fmla="*/ 43 h 127"/>
                <a:gd name="T2" fmla="*/ 94 w 109"/>
                <a:gd name="T3" fmla="*/ 33 h 127"/>
                <a:gd name="T4" fmla="*/ 89 w 109"/>
                <a:gd name="T5" fmla="*/ 18 h 127"/>
                <a:gd name="T6" fmla="*/ 76 w 109"/>
                <a:gd name="T7" fmla="*/ 10 h 127"/>
                <a:gd name="T8" fmla="*/ 64 w 109"/>
                <a:gd name="T9" fmla="*/ 10 h 127"/>
                <a:gd name="T10" fmla="*/ 56 w 109"/>
                <a:gd name="T11" fmla="*/ 20 h 127"/>
                <a:gd name="T12" fmla="*/ 56 w 109"/>
                <a:gd name="T13" fmla="*/ 33 h 127"/>
                <a:gd name="T14" fmla="*/ 61 w 109"/>
                <a:gd name="T15" fmla="*/ 43 h 127"/>
                <a:gd name="T16" fmla="*/ 74 w 109"/>
                <a:gd name="T17" fmla="*/ 59 h 127"/>
                <a:gd name="T18" fmla="*/ 87 w 109"/>
                <a:gd name="T19" fmla="*/ 76 h 127"/>
                <a:gd name="T20" fmla="*/ 92 w 109"/>
                <a:gd name="T21" fmla="*/ 92 h 127"/>
                <a:gd name="T22" fmla="*/ 87 w 109"/>
                <a:gd name="T23" fmla="*/ 109 h 127"/>
                <a:gd name="T24" fmla="*/ 71 w 109"/>
                <a:gd name="T25" fmla="*/ 122 h 127"/>
                <a:gd name="T26" fmla="*/ 48 w 109"/>
                <a:gd name="T27" fmla="*/ 127 h 127"/>
                <a:gd name="T28" fmla="*/ 31 w 109"/>
                <a:gd name="T29" fmla="*/ 125 h 127"/>
                <a:gd name="T30" fmla="*/ 18 w 109"/>
                <a:gd name="T31" fmla="*/ 122 h 127"/>
                <a:gd name="T32" fmla="*/ 13 w 109"/>
                <a:gd name="T33" fmla="*/ 122 h 127"/>
                <a:gd name="T34" fmla="*/ 8 w 109"/>
                <a:gd name="T35" fmla="*/ 125 h 127"/>
                <a:gd name="T36" fmla="*/ 0 w 109"/>
                <a:gd name="T37" fmla="*/ 127 h 127"/>
                <a:gd name="T38" fmla="*/ 13 w 109"/>
                <a:gd name="T39" fmla="*/ 81 h 127"/>
                <a:gd name="T40" fmla="*/ 18 w 109"/>
                <a:gd name="T41" fmla="*/ 102 h 127"/>
                <a:gd name="T42" fmla="*/ 28 w 109"/>
                <a:gd name="T43" fmla="*/ 114 h 127"/>
                <a:gd name="T44" fmla="*/ 43 w 109"/>
                <a:gd name="T45" fmla="*/ 120 h 127"/>
                <a:gd name="T46" fmla="*/ 59 w 109"/>
                <a:gd name="T47" fmla="*/ 114 h 127"/>
                <a:gd name="T48" fmla="*/ 64 w 109"/>
                <a:gd name="T49" fmla="*/ 99 h 127"/>
                <a:gd name="T50" fmla="*/ 61 w 109"/>
                <a:gd name="T51" fmla="*/ 87 h 127"/>
                <a:gd name="T52" fmla="*/ 53 w 109"/>
                <a:gd name="T53" fmla="*/ 76 h 127"/>
                <a:gd name="T54" fmla="*/ 36 w 109"/>
                <a:gd name="T55" fmla="*/ 59 h 127"/>
                <a:gd name="T56" fmla="*/ 28 w 109"/>
                <a:gd name="T57" fmla="*/ 41 h 127"/>
                <a:gd name="T58" fmla="*/ 28 w 109"/>
                <a:gd name="T59" fmla="*/ 26 h 127"/>
                <a:gd name="T60" fmla="*/ 38 w 109"/>
                <a:gd name="T61" fmla="*/ 10 h 127"/>
                <a:gd name="T62" fmla="*/ 53 w 109"/>
                <a:gd name="T63" fmla="*/ 3 h 127"/>
                <a:gd name="T64" fmla="*/ 74 w 109"/>
                <a:gd name="T65" fmla="*/ 3 h 127"/>
                <a:gd name="T66" fmla="*/ 92 w 109"/>
                <a:gd name="T67" fmla="*/ 5 h 127"/>
                <a:gd name="T68" fmla="*/ 99 w 109"/>
                <a:gd name="T69" fmla="*/ 5 h 127"/>
                <a:gd name="T70" fmla="*/ 102 w 109"/>
                <a:gd name="T71" fmla="*/ 3 h 127"/>
                <a:gd name="T72" fmla="*/ 109 w 109"/>
                <a:gd name="T73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127">
                  <a:moveTo>
                    <a:pt x="109" y="0"/>
                  </a:moveTo>
                  <a:lnTo>
                    <a:pt x="99" y="43"/>
                  </a:lnTo>
                  <a:lnTo>
                    <a:pt x="97" y="43"/>
                  </a:lnTo>
                  <a:lnTo>
                    <a:pt x="94" y="33"/>
                  </a:lnTo>
                  <a:lnTo>
                    <a:pt x="92" y="26"/>
                  </a:lnTo>
                  <a:lnTo>
                    <a:pt x="89" y="18"/>
                  </a:lnTo>
                  <a:lnTo>
                    <a:pt x="84" y="13"/>
                  </a:lnTo>
                  <a:lnTo>
                    <a:pt x="76" y="10"/>
                  </a:lnTo>
                  <a:lnTo>
                    <a:pt x="71" y="8"/>
                  </a:lnTo>
                  <a:lnTo>
                    <a:pt x="64" y="10"/>
                  </a:lnTo>
                  <a:lnTo>
                    <a:pt x="59" y="13"/>
                  </a:lnTo>
                  <a:lnTo>
                    <a:pt x="56" y="20"/>
                  </a:lnTo>
                  <a:lnTo>
                    <a:pt x="53" y="26"/>
                  </a:lnTo>
                  <a:lnTo>
                    <a:pt x="56" y="33"/>
                  </a:lnTo>
                  <a:lnTo>
                    <a:pt x="59" y="38"/>
                  </a:lnTo>
                  <a:lnTo>
                    <a:pt x="61" y="43"/>
                  </a:lnTo>
                  <a:lnTo>
                    <a:pt x="66" y="51"/>
                  </a:lnTo>
                  <a:lnTo>
                    <a:pt x="74" y="59"/>
                  </a:lnTo>
                  <a:lnTo>
                    <a:pt x="81" y="69"/>
                  </a:lnTo>
                  <a:lnTo>
                    <a:pt x="87" y="76"/>
                  </a:lnTo>
                  <a:lnTo>
                    <a:pt x="89" y="84"/>
                  </a:lnTo>
                  <a:lnTo>
                    <a:pt x="92" y="92"/>
                  </a:lnTo>
                  <a:lnTo>
                    <a:pt x="89" y="102"/>
                  </a:lnTo>
                  <a:lnTo>
                    <a:pt x="87" y="109"/>
                  </a:lnTo>
                  <a:lnTo>
                    <a:pt x="79" y="117"/>
                  </a:lnTo>
                  <a:lnTo>
                    <a:pt x="71" y="122"/>
                  </a:lnTo>
                  <a:lnTo>
                    <a:pt x="61" y="125"/>
                  </a:lnTo>
                  <a:lnTo>
                    <a:pt x="48" y="127"/>
                  </a:lnTo>
                  <a:lnTo>
                    <a:pt x="41" y="125"/>
                  </a:lnTo>
                  <a:lnTo>
                    <a:pt x="31" y="125"/>
                  </a:lnTo>
                  <a:lnTo>
                    <a:pt x="23" y="122"/>
                  </a:lnTo>
                  <a:lnTo>
                    <a:pt x="18" y="122"/>
                  </a:lnTo>
                  <a:lnTo>
                    <a:pt x="15" y="122"/>
                  </a:lnTo>
                  <a:lnTo>
                    <a:pt x="13" y="122"/>
                  </a:lnTo>
                  <a:lnTo>
                    <a:pt x="10" y="122"/>
                  </a:lnTo>
                  <a:lnTo>
                    <a:pt x="8" y="125"/>
                  </a:lnTo>
                  <a:lnTo>
                    <a:pt x="3" y="127"/>
                  </a:lnTo>
                  <a:lnTo>
                    <a:pt x="0" y="127"/>
                  </a:lnTo>
                  <a:lnTo>
                    <a:pt x="10" y="81"/>
                  </a:lnTo>
                  <a:lnTo>
                    <a:pt x="13" y="81"/>
                  </a:lnTo>
                  <a:lnTo>
                    <a:pt x="15" y="92"/>
                  </a:lnTo>
                  <a:lnTo>
                    <a:pt x="18" y="102"/>
                  </a:lnTo>
                  <a:lnTo>
                    <a:pt x="23" y="109"/>
                  </a:lnTo>
                  <a:lnTo>
                    <a:pt x="28" y="114"/>
                  </a:lnTo>
                  <a:lnTo>
                    <a:pt x="36" y="117"/>
                  </a:lnTo>
                  <a:lnTo>
                    <a:pt x="43" y="120"/>
                  </a:lnTo>
                  <a:lnTo>
                    <a:pt x="51" y="117"/>
                  </a:lnTo>
                  <a:lnTo>
                    <a:pt x="59" y="114"/>
                  </a:lnTo>
                  <a:lnTo>
                    <a:pt x="61" y="107"/>
                  </a:lnTo>
                  <a:lnTo>
                    <a:pt x="64" y="99"/>
                  </a:lnTo>
                  <a:lnTo>
                    <a:pt x="64" y="94"/>
                  </a:lnTo>
                  <a:lnTo>
                    <a:pt x="61" y="87"/>
                  </a:lnTo>
                  <a:lnTo>
                    <a:pt x="59" y="84"/>
                  </a:lnTo>
                  <a:lnTo>
                    <a:pt x="53" y="76"/>
                  </a:lnTo>
                  <a:lnTo>
                    <a:pt x="46" y="69"/>
                  </a:lnTo>
                  <a:lnTo>
                    <a:pt x="36" y="59"/>
                  </a:lnTo>
                  <a:lnTo>
                    <a:pt x="31" y="48"/>
                  </a:lnTo>
                  <a:lnTo>
                    <a:pt x="28" y="41"/>
                  </a:lnTo>
                  <a:lnTo>
                    <a:pt x="28" y="33"/>
                  </a:lnTo>
                  <a:lnTo>
                    <a:pt x="28" y="26"/>
                  </a:lnTo>
                  <a:lnTo>
                    <a:pt x="33" y="18"/>
                  </a:lnTo>
                  <a:lnTo>
                    <a:pt x="38" y="10"/>
                  </a:lnTo>
                  <a:lnTo>
                    <a:pt x="46" y="5"/>
                  </a:lnTo>
                  <a:lnTo>
                    <a:pt x="53" y="3"/>
                  </a:lnTo>
                  <a:lnTo>
                    <a:pt x="66" y="0"/>
                  </a:lnTo>
                  <a:lnTo>
                    <a:pt x="74" y="3"/>
                  </a:lnTo>
                  <a:lnTo>
                    <a:pt x="87" y="5"/>
                  </a:lnTo>
                  <a:lnTo>
                    <a:pt x="92" y="5"/>
                  </a:lnTo>
                  <a:lnTo>
                    <a:pt x="97" y="8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2" y="3"/>
                  </a:lnTo>
                  <a:lnTo>
                    <a:pt x="104" y="0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" name="Freeform 3254"/>
            <p:cNvSpPr>
              <a:spLocks/>
            </p:cNvSpPr>
            <p:nvPr/>
          </p:nvSpPr>
          <p:spPr bwMode="auto">
            <a:xfrm>
              <a:off x="2190" y="495"/>
              <a:ext cx="41" cy="97"/>
            </a:xfrm>
            <a:custGeom>
              <a:avLst/>
              <a:gdLst>
                <a:gd name="T0" fmla="*/ 41 w 41"/>
                <a:gd name="T1" fmla="*/ 0 h 97"/>
                <a:gd name="T2" fmla="*/ 18 w 41"/>
                <a:gd name="T3" fmla="*/ 79 h 97"/>
                <a:gd name="T4" fmla="*/ 18 w 41"/>
                <a:gd name="T5" fmla="*/ 84 h 97"/>
                <a:gd name="T6" fmla="*/ 18 w 41"/>
                <a:gd name="T7" fmla="*/ 86 h 97"/>
                <a:gd name="T8" fmla="*/ 18 w 41"/>
                <a:gd name="T9" fmla="*/ 89 h 97"/>
                <a:gd name="T10" fmla="*/ 18 w 41"/>
                <a:gd name="T11" fmla="*/ 89 h 97"/>
                <a:gd name="T12" fmla="*/ 18 w 41"/>
                <a:gd name="T13" fmla="*/ 89 h 97"/>
                <a:gd name="T14" fmla="*/ 18 w 41"/>
                <a:gd name="T15" fmla="*/ 89 h 97"/>
                <a:gd name="T16" fmla="*/ 20 w 41"/>
                <a:gd name="T17" fmla="*/ 89 h 97"/>
                <a:gd name="T18" fmla="*/ 20 w 41"/>
                <a:gd name="T19" fmla="*/ 89 h 97"/>
                <a:gd name="T20" fmla="*/ 25 w 41"/>
                <a:gd name="T21" fmla="*/ 86 h 97"/>
                <a:gd name="T22" fmla="*/ 28 w 41"/>
                <a:gd name="T23" fmla="*/ 81 h 97"/>
                <a:gd name="T24" fmla="*/ 30 w 41"/>
                <a:gd name="T25" fmla="*/ 81 h 97"/>
                <a:gd name="T26" fmla="*/ 25 w 41"/>
                <a:gd name="T27" fmla="*/ 89 h 97"/>
                <a:gd name="T28" fmla="*/ 18 w 41"/>
                <a:gd name="T29" fmla="*/ 94 h 97"/>
                <a:gd name="T30" fmla="*/ 13 w 41"/>
                <a:gd name="T31" fmla="*/ 97 h 97"/>
                <a:gd name="T32" fmla="*/ 10 w 41"/>
                <a:gd name="T33" fmla="*/ 97 h 97"/>
                <a:gd name="T34" fmla="*/ 5 w 41"/>
                <a:gd name="T35" fmla="*/ 97 h 97"/>
                <a:gd name="T36" fmla="*/ 2 w 41"/>
                <a:gd name="T37" fmla="*/ 94 h 97"/>
                <a:gd name="T38" fmla="*/ 0 w 41"/>
                <a:gd name="T39" fmla="*/ 91 h 97"/>
                <a:gd name="T40" fmla="*/ 0 w 41"/>
                <a:gd name="T41" fmla="*/ 89 h 97"/>
                <a:gd name="T42" fmla="*/ 0 w 41"/>
                <a:gd name="T43" fmla="*/ 86 h 97"/>
                <a:gd name="T44" fmla="*/ 0 w 41"/>
                <a:gd name="T45" fmla="*/ 81 h 97"/>
                <a:gd name="T46" fmla="*/ 20 w 41"/>
                <a:gd name="T47" fmla="*/ 15 h 97"/>
                <a:gd name="T48" fmla="*/ 20 w 41"/>
                <a:gd name="T49" fmla="*/ 13 h 97"/>
                <a:gd name="T50" fmla="*/ 23 w 41"/>
                <a:gd name="T51" fmla="*/ 10 h 97"/>
                <a:gd name="T52" fmla="*/ 20 w 41"/>
                <a:gd name="T53" fmla="*/ 8 h 97"/>
                <a:gd name="T54" fmla="*/ 20 w 41"/>
                <a:gd name="T55" fmla="*/ 5 h 97"/>
                <a:gd name="T56" fmla="*/ 18 w 41"/>
                <a:gd name="T57" fmla="*/ 5 h 97"/>
                <a:gd name="T58" fmla="*/ 13 w 41"/>
                <a:gd name="T59" fmla="*/ 5 h 97"/>
                <a:gd name="T60" fmla="*/ 13 w 41"/>
                <a:gd name="T61" fmla="*/ 3 h 97"/>
                <a:gd name="T62" fmla="*/ 38 w 41"/>
                <a:gd name="T63" fmla="*/ 0 h 97"/>
                <a:gd name="T64" fmla="*/ 41 w 41"/>
                <a:gd name="T6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" h="97">
                  <a:moveTo>
                    <a:pt x="41" y="0"/>
                  </a:moveTo>
                  <a:lnTo>
                    <a:pt x="18" y="79"/>
                  </a:lnTo>
                  <a:lnTo>
                    <a:pt x="18" y="84"/>
                  </a:lnTo>
                  <a:lnTo>
                    <a:pt x="18" y="86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18" y="89"/>
                  </a:lnTo>
                  <a:lnTo>
                    <a:pt x="20" y="89"/>
                  </a:lnTo>
                  <a:lnTo>
                    <a:pt x="20" y="89"/>
                  </a:lnTo>
                  <a:lnTo>
                    <a:pt x="25" y="86"/>
                  </a:lnTo>
                  <a:lnTo>
                    <a:pt x="28" y="81"/>
                  </a:lnTo>
                  <a:lnTo>
                    <a:pt x="30" y="81"/>
                  </a:lnTo>
                  <a:lnTo>
                    <a:pt x="25" y="89"/>
                  </a:lnTo>
                  <a:lnTo>
                    <a:pt x="18" y="94"/>
                  </a:lnTo>
                  <a:lnTo>
                    <a:pt x="13" y="97"/>
                  </a:lnTo>
                  <a:lnTo>
                    <a:pt x="10" y="97"/>
                  </a:lnTo>
                  <a:lnTo>
                    <a:pt x="5" y="97"/>
                  </a:lnTo>
                  <a:lnTo>
                    <a:pt x="2" y="94"/>
                  </a:lnTo>
                  <a:lnTo>
                    <a:pt x="0" y="91"/>
                  </a:lnTo>
                  <a:lnTo>
                    <a:pt x="0" y="89"/>
                  </a:lnTo>
                  <a:lnTo>
                    <a:pt x="0" y="86"/>
                  </a:lnTo>
                  <a:lnTo>
                    <a:pt x="0" y="81"/>
                  </a:lnTo>
                  <a:lnTo>
                    <a:pt x="20" y="15"/>
                  </a:lnTo>
                  <a:lnTo>
                    <a:pt x="20" y="13"/>
                  </a:lnTo>
                  <a:lnTo>
                    <a:pt x="23" y="10"/>
                  </a:lnTo>
                  <a:lnTo>
                    <a:pt x="20" y="8"/>
                  </a:lnTo>
                  <a:lnTo>
                    <a:pt x="20" y="5"/>
                  </a:lnTo>
                  <a:lnTo>
                    <a:pt x="18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38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3" name="Straight Arrow Connector 2"/>
          <p:cNvCxnSpPr>
            <a:endCxn id="170" idx="0"/>
          </p:cNvCxnSpPr>
          <p:nvPr/>
        </p:nvCxnSpPr>
        <p:spPr>
          <a:xfrm flipV="1">
            <a:off x="7860986" y="1395645"/>
            <a:ext cx="0" cy="2105363"/>
          </a:xfrm>
          <a:prstGeom prst="straightConnector1">
            <a:avLst/>
          </a:prstGeom>
          <a:ln w="1905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329" name="Straight Arrow Connector 99328"/>
          <p:cNvCxnSpPr>
            <a:endCxn id="170" idx="1"/>
          </p:cNvCxnSpPr>
          <p:nvPr/>
        </p:nvCxnSpPr>
        <p:spPr>
          <a:xfrm flipV="1">
            <a:off x="8966174" y="1396374"/>
            <a:ext cx="0" cy="2104634"/>
          </a:xfrm>
          <a:prstGeom prst="straightConnector1">
            <a:avLst/>
          </a:prstGeom>
          <a:ln w="1905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334" name="TextBox 99333"/>
          <p:cNvSpPr txBox="1"/>
          <p:nvPr/>
        </p:nvSpPr>
        <p:spPr>
          <a:xfrm>
            <a:off x="7657244" y="3356992"/>
            <a:ext cx="40748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 smtClean="0">
                <a:latin typeface="Times New Roman" pitchFamily="18" charset="0"/>
                <a:cs typeface="Times New Roman" pitchFamily="18" charset="0"/>
              </a:rPr>
              <a:t>r</a:t>
            </a:r>
            <a:r>
              <a:rPr lang="en-US" sz="2400" i="1" baseline="-25000" dirty="0" smtClean="0">
                <a:latin typeface="Times New Roman" pitchFamily="18" charset="0"/>
                <a:cs typeface="Times New Roman" pitchFamily="18" charset="0"/>
              </a:rPr>
              <a:t>1</a:t>
            </a:r>
            <a:endParaRPr lang="en-US" sz="2400" i="1" baseline="-250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256" name="TextBox 3255"/>
          <p:cNvSpPr txBox="1"/>
          <p:nvPr/>
        </p:nvSpPr>
        <p:spPr>
          <a:xfrm>
            <a:off x="8701020" y="3327375"/>
            <a:ext cx="40748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i="1" dirty="0" smtClean="0">
                <a:latin typeface="Times New Roman" pitchFamily="18" charset="0"/>
                <a:cs typeface="Times New Roman" pitchFamily="18" charset="0"/>
              </a:rPr>
              <a:t>r</a:t>
            </a:r>
            <a:r>
              <a:rPr lang="en-US" sz="2400" i="1" baseline="-25000" dirty="0">
                <a:latin typeface="Times New Roman" pitchFamily="18" charset="0"/>
                <a:cs typeface="Times New Roman" pitchFamily="18" charset="0"/>
              </a:rPr>
              <a:t>2</a:t>
            </a:r>
          </a:p>
        </p:txBody>
      </p:sp>
      <p:cxnSp>
        <p:nvCxnSpPr>
          <p:cNvPr id="99338" name="Elbow Connector 99337"/>
          <p:cNvCxnSpPr/>
          <p:nvPr/>
        </p:nvCxnSpPr>
        <p:spPr>
          <a:xfrm>
            <a:off x="3707904" y="1135980"/>
            <a:ext cx="4536504" cy="259665"/>
          </a:xfrm>
          <a:prstGeom prst="bentConnector3">
            <a:avLst>
              <a:gd name="adj1" fmla="val 100025"/>
            </a:avLst>
          </a:prstGeom>
          <a:ln w="158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331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944484826"/>
              </p:ext>
            </p:extLst>
          </p:nvPr>
        </p:nvGraphicFramePr>
        <p:xfrm>
          <a:off x="1691680" y="1124744"/>
          <a:ext cx="2520280" cy="784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49" name="Equation" r:id="rId3" imgW="1143000" imgH="355320" progId="Equation.DSMT4">
                  <p:embed/>
                </p:oleObj>
              </mc:Choice>
              <mc:Fallback>
                <p:oleObj name="Equation" r:id="rId3" imgW="1143000" imgH="35532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691680" y="1124744"/>
                        <a:ext cx="2520280" cy="7840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624901954"/>
              </p:ext>
            </p:extLst>
          </p:nvPr>
        </p:nvGraphicFramePr>
        <p:xfrm>
          <a:off x="4254500" y="2679700"/>
          <a:ext cx="914400" cy="1984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50" name="Equation" r:id="rId5" imgW="914400" imgH="198720" progId="Equation.DSMT4">
                  <p:embed/>
                </p:oleObj>
              </mc:Choice>
              <mc:Fallback>
                <p:oleObj name="Equation" r:id="rId5" imgW="914400" imgH="19872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4254500" y="2679700"/>
                        <a:ext cx="914400" cy="19843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" name="Objec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21635343"/>
              </p:ext>
            </p:extLst>
          </p:nvPr>
        </p:nvGraphicFramePr>
        <p:xfrm>
          <a:off x="222265" y="1844824"/>
          <a:ext cx="3887787" cy="1103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51" name="Equation" r:id="rId7" imgW="1790640" imgH="507960" progId="Equation.DSMT4">
                  <p:embed/>
                </p:oleObj>
              </mc:Choice>
              <mc:Fallback>
                <p:oleObj name="Equation" r:id="rId7" imgW="1790640" imgH="50796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222265" y="1844824"/>
                        <a:ext cx="3887787" cy="110331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292289476"/>
              </p:ext>
            </p:extLst>
          </p:nvPr>
        </p:nvGraphicFramePr>
        <p:xfrm>
          <a:off x="259311" y="3501008"/>
          <a:ext cx="4032448" cy="110417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52" name="Equation" r:id="rId9" imgW="1854000" imgH="507960" progId="Equation.DSMT4">
                  <p:embed/>
                </p:oleObj>
              </mc:Choice>
              <mc:Fallback>
                <p:oleObj name="Equation" r:id="rId9" imgW="1854000" imgH="50796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259311" y="3501008"/>
                        <a:ext cx="4032448" cy="110417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" name="Object 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863324249"/>
              </p:ext>
            </p:extLst>
          </p:nvPr>
        </p:nvGraphicFramePr>
        <p:xfrm>
          <a:off x="1187624" y="5833920"/>
          <a:ext cx="2231727" cy="83544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53" name="Equation" r:id="rId11" imgW="1155600" imgH="431640" progId="Equation.DSMT4">
                  <p:embed/>
                </p:oleObj>
              </mc:Choice>
              <mc:Fallback>
                <p:oleObj name="Equation" r:id="rId11" imgW="1155600" imgH="4316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187624" y="5833920"/>
                        <a:ext cx="2231727" cy="83544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346050"/>
          </a:xfrm>
        </p:spPr>
        <p:txBody>
          <a:bodyPr/>
          <a:lstStyle/>
          <a:p>
            <a:r>
              <a:rPr lang="en-US" sz="3200" dirty="0" smtClean="0"/>
              <a:t>Duvall’s law (asymptotic p-mode relation)</a:t>
            </a:r>
            <a:endParaRPr lang="en-US" sz="3200" dirty="0"/>
          </a:p>
        </p:txBody>
      </p:sp>
      <p:sp>
        <p:nvSpPr>
          <p:cNvPr id="13" name="TextBox 12"/>
          <p:cNvSpPr txBox="1"/>
          <p:nvPr/>
        </p:nvSpPr>
        <p:spPr>
          <a:xfrm>
            <a:off x="157798" y="761638"/>
            <a:ext cx="40324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Consider the p-mode dispersion relation:</a:t>
            </a:r>
            <a:endParaRPr lang="en-US" dirty="0"/>
          </a:p>
        </p:txBody>
      </p:sp>
      <p:sp>
        <p:nvSpPr>
          <p:cNvPr id="16" name="AutoShape 8"/>
          <p:cNvSpPr>
            <a:spLocks noChangeAspect="1" noChangeArrowheads="1" noTextEdit="1"/>
          </p:cNvSpPr>
          <p:nvPr/>
        </p:nvSpPr>
        <p:spPr bwMode="auto">
          <a:xfrm>
            <a:off x="4489965" y="1112838"/>
            <a:ext cx="4681023" cy="4764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8" name="Freeform 2261"/>
          <p:cNvSpPr>
            <a:spLocks/>
          </p:cNvSpPr>
          <p:nvPr/>
        </p:nvSpPr>
        <p:spPr bwMode="auto">
          <a:xfrm>
            <a:off x="6730383" y="5648726"/>
            <a:ext cx="56719" cy="228546"/>
          </a:xfrm>
          <a:custGeom>
            <a:avLst/>
            <a:gdLst>
              <a:gd name="T0" fmla="*/ 54 w 66"/>
              <a:gd name="T1" fmla="*/ 0 h 273"/>
              <a:gd name="T2" fmla="*/ 66 w 66"/>
              <a:gd name="T3" fmla="*/ 15 h 273"/>
              <a:gd name="T4" fmla="*/ 49 w 66"/>
              <a:gd name="T5" fmla="*/ 31 h 273"/>
              <a:gd name="T6" fmla="*/ 49 w 66"/>
              <a:gd name="T7" fmla="*/ 31 h 273"/>
              <a:gd name="T8" fmla="*/ 37 w 66"/>
              <a:gd name="T9" fmla="*/ 50 h 273"/>
              <a:gd name="T10" fmla="*/ 37 w 66"/>
              <a:gd name="T11" fmla="*/ 50 h 273"/>
              <a:gd name="T12" fmla="*/ 24 w 66"/>
              <a:gd name="T13" fmla="*/ 85 h 273"/>
              <a:gd name="T14" fmla="*/ 24 w 66"/>
              <a:gd name="T15" fmla="*/ 85 h 273"/>
              <a:gd name="T16" fmla="*/ 17 w 66"/>
              <a:gd name="T17" fmla="*/ 118 h 273"/>
              <a:gd name="T18" fmla="*/ 19 w 66"/>
              <a:gd name="T19" fmla="*/ 118 h 273"/>
              <a:gd name="T20" fmla="*/ 19 w 66"/>
              <a:gd name="T21" fmla="*/ 149 h 273"/>
              <a:gd name="T22" fmla="*/ 17 w 66"/>
              <a:gd name="T23" fmla="*/ 149 h 273"/>
              <a:gd name="T24" fmla="*/ 24 w 66"/>
              <a:gd name="T25" fmla="*/ 188 h 273"/>
              <a:gd name="T26" fmla="*/ 24 w 66"/>
              <a:gd name="T27" fmla="*/ 188 h 273"/>
              <a:gd name="T28" fmla="*/ 37 w 66"/>
              <a:gd name="T29" fmla="*/ 219 h 273"/>
              <a:gd name="T30" fmla="*/ 37 w 66"/>
              <a:gd name="T31" fmla="*/ 219 h 273"/>
              <a:gd name="T32" fmla="*/ 49 w 66"/>
              <a:gd name="T33" fmla="*/ 238 h 273"/>
              <a:gd name="T34" fmla="*/ 49 w 66"/>
              <a:gd name="T35" fmla="*/ 238 h 273"/>
              <a:gd name="T36" fmla="*/ 66 w 66"/>
              <a:gd name="T37" fmla="*/ 257 h 273"/>
              <a:gd name="T38" fmla="*/ 53 w 66"/>
              <a:gd name="T39" fmla="*/ 273 h 273"/>
              <a:gd name="T40" fmla="*/ 53 w 66"/>
              <a:gd name="T41" fmla="*/ 273 h 273"/>
              <a:gd name="T42" fmla="*/ 36 w 66"/>
              <a:gd name="T43" fmla="*/ 254 h 273"/>
              <a:gd name="T44" fmla="*/ 36 w 66"/>
              <a:gd name="T45" fmla="*/ 252 h 273"/>
              <a:gd name="T46" fmla="*/ 22 w 66"/>
              <a:gd name="T47" fmla="*/ 228 h 273"/>
              <a:gd name="T48" fmla="*/ 7 w 66"/>
              <a:gd name="T49" fmla="*/ 193 h 273"/>
              <a:gd name="T50" fmla="*/ 0 w 66"/>
              <a:gd name="T51" fmla="*/ 151 h 273"/>
              <a:gd name="T52" fmla="*/ 0 w 66"/>
              <a:gd name="T53" fmla="*/ 116 h 273"/>
              <a:gd name="T54" fmla="*/ 7 w 66"/>
              <a:gd name="T55" fmla="*/ 79 h 273"/>
              <a:gd name="T56" fmla="*/ 8 w 66"/>
              <a:gd name="T57" fmla="*/ 77 h 273"/>
              <a:gd name="T58" fmla="*/ 22 w 66"/>
              <a:gd name="T59" fmla="*/ 42 h 273"/>
              <a:gd name="T60" fmla="*/ 22 w 66"/>
              <a:gd name="T61" fmla="*/ 40 h 273"/>
              <a:gd name="T62" fmla="*/ 36 w 66"/>
              <a:gd name="T63" fmla="*/ 17 h 273"/>
              <a:gd name="T64" fmla="*/ 37 w 66"/>
              <a:gd name="T65" fmla="*/ 15 h 273"/>
              <a:gd name="T66" fmla="*/ 54 w 66"/>
              <a:gd name="T67" fmla="*/ 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6" h="273">
                <a:moveTo>
                  <a:pt x="54" y="0"/>
                </a:moveTo>
                <a:lnTo>
                  <a:pt x="66" y="15"/>
                </a:lnTo>
                <a:lnTo>
                  <a:pt x="49" y="31"/>
                </a:lnTo>
                <a:lnTo>
                  <a:pt x="49" y="31"/>
                </a:lnTo>
                <a:lnTo>
                  <a:pt x="37" y="50"/>
                </a:lnTo>
                <a:lnTo>
                  <a:pt x="37" y="50"/>
                </a:lnTo>
                <a:lnTo>
                  <a:pt x="24" y="85"/>
                </a:lnTo>
                <a:lnTo>
                  <a:pt x="24" y="85"/>
                </a:lnTo>
                <a:lnTo>
                  <a:pt x="17" y="118"/>
                </a:lnTo>
                <a:lnTo>
                  <a:pt x="19" y="118"/>
                </a:lnTo>
                <a:lnTo>
                  <a:pt x="19" y="149"/>
                </a:lnTo>
                <a:lnTo>
                  <a:pt x="17" y="149"/>
                </a:lnTo>
                <a:lnTo>
                  <a:pt x="24" y="188"/>
                </a:lnTo>
                <a:lnTo>
                  <a:pt x="24" y="188"/>
                </a:lnTo>
                <a:lnTo>
                  <a:pt x="37" y="219"/>
                </a:lnTo>
                <a:lnTo>
                  <a:pt x="37" y="219"/>
                </a:lnTo>
                <a:lnTo>
                  <a:pt x="49" y="238"/>
                </a:lnTo>
                <a:lnTo>
                  <a:pt x="49" y="238"/>
                </a:lnTo>
                <a:lnTo>
                  <a:pt x="66" y="257"/>
                </a:lnTo>
                <a:lnTo>
                  <a:pt x="53" y="273"/>
                </a:lnTo>
                <a:lnTo>
                  <a:pt x="53" y="273"/>
                </a:lnTo>
                <a:lnTo>
                  <a:pt x="36" y="254"/>
                </a:lnTo>
                <a:lnTo>
                  <a:pt x="36" y="252"/>
                </a:lnTo>
                <a:lnTo>
                  <a:pt x="22" y="228"/>
                </a:lnTo>
                <a:lnTo>
                  <a:pt x="7" y="193"/>
                </a:lnTo>
                <a:lnTo>
                  <a:pt x="0" y="151"/>
                </a:lnTo>
                <a:lnTo>
                  <a:pt x="0" y="116"/>
                </a:lnTo>
                <a:lnTo>
                  <a:pt x="7" y="79"/>
                </a:lnTo>
                <a:lnTo>
                  <a:pt x="8" y="77"/>
                </a:lnTo>
                <a:lnTo>
                  <a:pt x="22" y="42"/>
                </a:lnTo>
                <a:lnTo>
                  <a:pt x="22" y="40"/>
                </a:lnTo>
                <a:lnTo>
                  <a:pt x="36" y="17"/>
                </a:lnTo>
                <a:lnTo>
                  <a:pt x="37" y="15"/>
                </a:lnTo>
                <a:lnTo>
                  <a:pt x="54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Freeform 2272"/>
          <p:cNvSpPr>
            <a:spLocks/>
          </p:cNvSpPr>
          <p:nvPr/>
        </p:nvSpPr>
        <p:spPr bwMode="auto">
          <a:xfrm>
            <a:off x="7142433" y="5648726"/>
            <a:ext cx="53383" cy="228546"/>
          </a:xfrm>
          <a:custGeom>
            <a:avLst/>
            <a:gdLst>
              <a:gd name="T0" fmla="*/ 14 w 65"/>
              <a:gd name="T1" fmla="*/ 0 h 273"/>
              <a:gd name="T2" fmla="*/ 27 w 65"/>
              <a:gd name="T3" fmla="*/ 15 h 273"/>
              <a:gd name="T4" fmla="*/ 27 w 65"/>
              <a:gd name="T5" fmla="*/ 17 h 273"/>
              <a:gd name="T6" fmla="*/ 41 w 65"/>
              <a:gd name="T7" fmla="*/ 40 h 273"/>
              <a:gd name="T8" fmla="*/ 43 w 65"/>
              <a:gd name="T9" fmla="*/ 42 h 273"/>
              <a:gd name="T10" fmla="*/ 56 w 65"/>
              <a:gd name="T11" fmla="*/ 77 h 273"/>
              <a:gd name="T12" fmla="*/ 56 w 65"/>
              <a:gd name="T13" fmla="*/ 79 h 273"/>
              <a:gd name="T14" fmla="*/ 63 w 65"/>
              <a:gd name="T15" fmla="*/ 116 h 273"/>
              <a:gd name="T16" fmla="*/ 65 w 65"/>
              <a:gd name="T17" fmla="*/ 118 h 273"/>
              <a:gd name="T18" fmla="*/ 65 w 65"/>
              <a:gd name="T19" fmla="*/ 149 h 273"/>
              <a:gd name="T20" fmla="*/ 63 w 65"/>
              <a:gd name="T21" fmla="*/ 151 h 273"/>
              <a:gd name="T22" fmla="*/ 56 w 65"/>
              <a:gd name="T23" fmla="*/ 193 h 273"/>
              <a:gd name="T24" fmla="*/ 56 w 65"/>
              <a:gd name="T25" fmla="*/ 197 h 273"/>
              <a:gd name="T26" fmla="*/ 43 w 65"/>
              <a:gd name="T27" fmla="*/ 228 h 273"/>
              <a:gd name="T28" fmla="*/ 41 w 65"/>
              <a:gd name="T29" fmla="*/ 228 h 273"/>
              <a:gd name="T30" fmla="*/ 27 w 65"/>
              <a:gd name="T31" fmla="*/ 252 h 273"/>
              <a:gd name="T32" fmla="*/ 27 w 65"/>
              <a:gd name="T33" fmla="*/ 254 h 273"/>
              <a:gd name="T34" fmla="*/ 14 w 65"/>
              <a:gd name="T35" fmla="*/ 273 h 273"/>
              <a:gd name="T36" fmla="*/ 14 w 65"/>
              <a:gd name="T37" fmla="*/ 273 h 273"/>
              <a:gd name="T38" fmla="*/ 0 w 65"/>
              <a:gd name="T39" fmla="*/ 259 h 273"/>
              <a:gd name="T40" fmla="*/ 14 w 65"/>
              <a:gd name="T41" fmla="*/ 240 h 273"/>
              <a:gd name="T42" fmla="*/ 27 w 65"/>
              <a:gd name="T43" fmla="*/ 217 h 273"/>
              <a:gd name="T44" fmla="*/ 27 w 65"/>
              <a:gd name="T45" fmla="*/ 217 h 273"/>
              <a:gd name="T46" fmla="*/ 39 w 65"/>
              <a:gd name="T47" fmla="*/ 190 h 273"/>
              <a:gd name="T48" fmla="*/ 39 w 65"/>
              <a:gd name="T49" fmla="*/ 190 h 273"/>
              <a:gd name="T50" fmla="*/ 46 w 65"/>
              <a:gd name="T51" fmla="*/ 147 h 273"/>
              <a:gd name="T52" fmla="*/ 46 w 65"/>
              <a:gd name="T53" fmla="*/ 120 h 273"/>
              <a:gd name="T54" fmla="*/ 39 w 65"/>
              <a:gd name="T55" fmla="*/ 83 h 273"/>
              <a:gd name="T56" fmla="*/ 41 w 65"/>
              <a:gd name="T57" fmla="*/ 83 h 273"/>
              <a:gd name="T58" fmla="*/ 27 w 65"/>
              <a:gd name="T59" fmla="*/ 52 h 273"/>
              <a:gd name="T60" fmla="*/ 27 w 65"/>
              <a:gd name="T61" fmla="*/ 52 h 273"/>
              <a:gd name="T62" fmla="*/ 14 w 65"/>
              <a:gd name="T63" fmla="*/ 31 h 273"/>
              <a:gd name="T64" fmla="*/ 14 w 65"/>
              <a:gd name="T65" fmla="*/ 31 h 273"/>
              <a:gd name="T66" fmla="*/ 0 w 65"/>
              <a:gd name="T67" fmla="*/ 15 h 273"/>
              <a:gd name="T68" fmla="*/ 14 w 65"/>
              <a:gd name="T69" fmla="*/ 0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5" h="273">
                <a:moveTo>
                  <a:pt x="14" y="0"/>
                </a:moveTo>
                <a:lnTo>
                  <a:pt x="27" y="15"/>
                </a:lnTo>
                <a:lnTo>
                  <a:pt x="27" y="17"/>
                </a:lnTo>
                <a:lnTo>
                  <a:pt x="41" y="40"/>
                </a:lnTo>
                <a:lnTo>
                  <a:pt x="43" y="42"/>
                </a:lnTo>
                <a:lnTo>
                  <a:pt x="56" y="77"/>
                </a:lnTo>
                <a:lnTo>
                  <a:pt x="56" y="79"/>
                </a:lnTo>
                <a:lnTo>
                  <a:pt x="63" y="116"/>
                </a:lnTo>
                <a:lnTo>
                  <a:pt x="65" y="118"/>
                </a:lnTo>
                <a:lnTo>
                  <a:pt x="65" y="149"/>
                </a:lnTo>
                <a:lnTo>
                  <a:pt x="63" y="151"/>
                </a:lnTo>
                <a:lnTo>
                  <a:pt x="56" y="193"/>
                </a:lnTo>
                <a:lnTo>
                  <a:pt x="56" y="197"/>
                </a:lnTo>
                <a:lnTo>
                  <a:pt x="43" y="228"/>
                </a:lnTo>
                <a:lnTo>
                  <a:pt x="41" y="228"/>
                </a:lnTo>
                <a:lnTo>
                  <a:pt x="27" y="252"/>
                </a:lnTo>
                <a:lnTo>
                  <a:pt x="27" y="254"/>
                </a:lnTo>
                <a:lnTo>
                  <a:pt x="14" y="273"/>
                </a:lnTo>
                <a:lnTo>
                  <a:pt x="14" y="273"/>
                </a:lnTo>
                <a:lnTo>
                  <a:pt x="0" y="259"/>
                </a:lnTo>
                <a:lnTo>
                  <a:pt x="14" y="240"/>
                </a:lnTo>
                <a:lnTo>
                  <a:pt x="27" y="217"/>
                </a:lnTo>
                <a:lnTo>
                  <a:pt x="27" y="217"/>
                </a:lnTo>
                <a:lnTo>
                  <a:pt x="39" y="190"/>
                </a:lnTo>
                <a:lnTo>
                  <a:pt x="39" y="190"/>
                </a:lnTo>
                <a:lnTo>
                  <a:pt x="46" y="147"/>
                </a:lnTo>
                <a:lnTo>
                  <a:pt x="46" y="120"/>
                </a:lnTo>
                <a:lnTo>
                  <a:pt x="39" y="83"/>
                </a:lnTo>
                <a:lnTo>
                  <a:pt x="41" y="83"/>
                </a:lnTo>
                <a:lnTo>
                  <a:pt x="27" y="52"/>
                </a:lnTo>
                <a:lnTo>
                  <a:pt x="27" y="52"/>
                </a:lnTo>
                <a:lnTo>
                  <a:pt x="14" y="31"/>
                </a:lnTo>
                <a:lnTo>
                  <a:pt x="14" y="31"/>
                </a:lnTo>
                <a:lnTo>
                  <a:pt x="0" y="15"/>
                </a:lnTo>
                <a:lnTo>
                  <a:pt x="14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Freeform 2274"/>
          <p:cNvSpPr>
            <a:spLocks/>
          </p:cNvSpPr>
          <p:nvPr/>
        </p:nvSpPr>
        <p:spPr bwMode="auto">
          <a:xfrm>
            <a:off x="7217503" y="5652062"/>
            <a:ext cx="118444" cy="223541"/>
          </a:xfrm>
          <a:custGeom>
            <a:avLst/>
            <a:gdLst>
              <a:gd name="T0" fmla="*/ 126 w 141"/>
              <a:gd name="T1" fmla="*/ 0 h 268"/>
              <a:gd name="T2" fmla="*/ 141 w 141"/>
              <a:gd name="T3" fmla="*/ 10 h 268"/>
              <a:gd name="T4" fmla="*/ 16 w 141"/>
              <a:gd name="T5" fmla="*/ 268 h 268"/>
              <a:gd name="T6" fmla="*/ 0 w 141"/>
              <a:gd name="T7" fmla="*/ 258 h 268"/>
              <a:gd name="T8" fmla="*/ 126 w 141"/>
              <a:gd name="T9" fmla="*/ 0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1" h="268">
                <a:moveTo>
                  <a:pt x="126" y="0"/>
                </a:moveTo>
                <a:lnTo>
                  <a:pt x="141" y="10"/>
                </a:lnTo>
                <a:lnTo>
                  <a:pt x="16" y="268"/>
                </a:lnTo>
                <a:lnTo>
                  <a:pt x="0" y="258"/>
                </a:lnTo>
                <a:lnTo>
                  <a:pt x="126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318" name="Group 2317"/>
          <p:cNvGrpSpPr/>
          <p:nvPr/>
        </p:nvGrpSpPr>
        <p:grpSpPr>
          <a:xfrm>
            <a:off x="4491633" y="1114506"/>
            <a:ext cx="4672682" cy="4744415"/>
            <a:chOff x="4491633" y="1114506"/>
            <a:chExt cx="4672682" cy="4744415"/>
          </a:xfrm>
        </p:grpSpPr>
        <p:sp>
          <p:nvSpPr>
            <p:cNvPr id="2114" name="Rectangle 12"/>
            <p:cNvSpPr>
              <a:spLocks noChangeArrowheads="1"/>
            </p:cNvSpPr>
            <p:nvPr/>
          </p:nvSpPr>
          <p:spPr bwMode="auto">
            <a:xfrm>
              <a:off x="4918697" y="5203312"/>
              <a:ext cx="4097146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Rectangle 13"/>
            <p:cNvSpPr>
              <a:spLocks noChangeArrowheads="1"/>
            </p:cNvSpPr>
            <p:nvPr/>
          </p:nvSpPr>
          <p:spPr bwMode="auto">
            <a:xfrm>
              <a:off x="4912024" y="5069854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Freeform 14"/>
            <p:cNvSpPr>
              <a:spLocks/>
            </p:cNvSpPr>
            <p:nvPr/>
          </p:nvSpPr>
          <p:spPr bwMode="auto">
            <a:xfrm>
              <a:off x="4833618" y="5323423"/>
              <a:ext cx="40037" cy="150140"/>
            </a:xfrm>
            <a:custGeom>
              <a:avLst/>
              <a:gdLst>
                <a:gd name="T0" fmla="*/ 37 w 47"/>
                <a:gd name="T1" fmla="*/ 0 h 178"/>
                <a:gd name="T2" fmla="*/ 44 w 47"/>
                <a:gd name="T3" fmla="*/ 2 h 178"/>
                <a:gd name="T4" fmla="*/ 45 w 47"/>
                <a:gd name="T5" fmla="*/ 9 h 178"/>
                <a:gd name="T6" fmla="*/ 47 w 47"/>
                <a:gd name="T7" fmla="*/ 9 h 178"/>
                <a:gd name="T8" fmla="*/ 47 w 47"/>
                <a:gd name="T9" fmla="*/ 178 h 178"/>
                <a:gd name="T10" fmla="*/ 28 w 47"/>
                <a:gd name="T11" fmla="*/ 178 h 178"/>
                <a:gd name="T12" fmla="*/ 28 w 47"/>
                <a:gd name="T13" fmla="*/ 35 h 178"/>
                <a:gd name="T14" fmla="*/ 22 w 47"/>
                <a:gd name="T15" fmla="*/ 42 h 178"/>
                <a:gd name="T16" fmla="*/ 8 w 47"/>
                <a:gd name="T17" fmla="*/ 50 h 178"/>
                <a:gd name="T18" fmla="*/ 0 w 47"/>
                <a:gd name="T19" fmla="*/ 33 h 178"/>
                <a:gd name="T20" fmla="*/ 11 w 47"/>
                <a:gd name="T21" fmla="*/ 27 h 178"/>
                <a:gd name="T22" fmla="*/ 10 w 47"/>
                <a:gd name="T23" fmla="*/ 25 h 178"/>
                <a:gd name="T24" fmla="*/ 30 w 47"/>
                <a:gd name="T25" fmla="*/ 2 h 178"/>
                <a:gd name="T26" fmla="*/ 37 w 47"/>
                <a:gd name="T2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178">
                  <a:moveTo>
                    <a:pt x="37" y="0"/>
                  </a:moveTo>
                  <a:lnTo>
                    <a:pt x="44" y="2"/>
                  </a:lnTo>
                  <a:lnTo>
                    <a:pt x="45" y="9"/>
                  </a:lnTo>
                  <a:lnTo>
                    <a:pt x="47" y="9"/>
                  </a:lnTo>
                  <a:lnTo>
                    <a:pt x="47" y="178"/>
                  </a:lnTo>
                  <a:lnTo>
                    <a:pt x="28" y="178"/>
                  </a:lnTo>
                  <a:lnTo>
                    <a:pt x="28" y="35"/>
                  </a:lnTo>
                  <a:lnTo>
                    <a:pt x="22" y="42"/>
                  </a:lnTo>
                  <a:lnTo>
                    <a:pt x="8" y="50"/>
                  </a:lnTo>
                  <a:lnTo>
                    <a:pt x="0" y="33"/>
                  </a:lnTo>
                  <a:lnTo>
                    <a:pt x="11" y="27"/>
                  </a:lnTo>
                  <a:lnTo>
                    <a:pt x="10" y="25"/>
                  </a:lnTo>
                  <a:lnTo>
                    <a:pt x="30" y="2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Rectangle 15"/>
            <p:cNvSpPr>
              <a:spLocks noChangeArrowheads="1"/>
            </p:cNvSpPr>
            <p:nvPr/>
          </p:nvSpPr>
          <p:spPr bwMode="auto">
            <a:xfrm>
              <a:off x="4851969" y="5338437"/>
              <a:ext cx="15014" cy="13512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Rectangle 16"/>
            <p:cNvSpPr>
              <a:spLocks noChangeArrowheads="1"/>
            </p:cNvSpPr>
            <p:nvPr/>
          </p:nvSpPr>
          <p:spPr bwMode="auto">
            <a:xfrm>
              <a:off x="4835286" y="5465222"/>
              <a:ext cx="55051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Freeform 17"/>
            <p:cNvSpPr>
              <a:spLocks noEditPoints="1"/>
            </p:cNvSpPr>
            <p:nvPr/>
          </p:nvSpPr>
          <p:spPr bwMode="auto">
            <a:xfrm>
              <a:off x="4928707" y="5323423"/>
              <a:ext cx="96757" cy="158481"/>
            </a:xfrm>
            <a:custGeom>
              <a:avLst/>
              <a:gdLst>
                <a:gd name="T0" fmla="*/ 65 w 116"/>
                <a:gd name="T1" fmla="*/ 21 h 190"/>
                <a:gd name="T2" fmla="*/ 45 w 116"/>
                <a:gd name="T3" fmla="*/ 27 h 190"/>
                <a:gd name="T4" fmla="*/ 31 w 116"/>
                <a:gd name="T5" fmla="*/ 46 h 190"/>
                <a:gd name="T6" fmla="*/ 24 w 116"/>
                <a:gd name="T7" fmla="*/ 83 h 190"/>
                <a:gd name="T8" fmla="*/ 26 w 116"/>
                <a:gd name="T9" fmla="*/ 106 h 190"/>
                <a:gd name="T10" fmla="*/ 31 w 116"/>
                <a:gd name="T11" fmla="*/ 139 h 190"/>
                <a:gd name="T12" fmla="*/ 38 w 116"/>
                <a:gd name="T13" fmla="*/ 157 h 190"/>
                <a:gd name="T14" fmla="*/ 52 w 116"/>
                <a:gd name="T15" fmla="*/ 168 h 190"/>
                <a:gd name="T16" fmla="*/ 63 w 116"/>
                <a:gd name="T17" fmla="*/ 168 h 190"/>
                <a:gd name="T18" fmla="*/ 91 w 116"/>
                <a:gd name="T19" fmla="*/ 141 h 190"/>
                <a:gd name="T20" fmla="*/ 97 w 116"/>
                <a:gd name="T21" fmla="*/ 104 h 190"/>
                <a:gd name="T22" fmla="*/ 91 w 116"/>
                <a:gd name="T23" fmla="*/ 44 h 190"/>
                <a:gd name="T24" fmla="*/ 65 w 116"/>
                <a:gd name="T25" fmla="*/ 19 h 190"/>
                <a:gd name="T26" fmla="*/ 50 w 116"/>
                <a:gd name="T27" fmla="*/ 0 h 190"/>
                <a:gd name="T28" fmla="*/ 69 w 116"/>
                <a:gd name="T29" fmla="*/ 0 h 190"/>
                <a:gd name="T30" fmla="*/ 92 w 116"/>
                <a:gd name="T31" fmla="*/ 9 h 190"/>
                <a:gd name="T32" fmla="*/ 106 w 116"/>
                <a:gd name="T33" fmla="*/ 35 h 190"/>
                <a:gd name="T34" fmla="*/ 114 w 116"/>
                <a:gd name="T35" fmla="*/ 81 h 190"/>
                <a:gd name="T36" fmla="*/ 116 w 116"/>
                <a:gd name="T37" fmla="*/ 106 h 190"/>
                <a:gd name="T38" fmla="*/ 108 w 116"/>
                <a:gd name="T39" fmla="*/ 145 h 190"/>
                <a:gd name="T40" fmla="*/ 94 w 116"/>
                <a:gd name="T41" fmla="*/ 176 h 190"/>
                <a:gd name="T42" fmla="*/ 89 w 116"/>
                <a:gd name="T43" fmla="*/ 180 h 190"/>
                <a:gd name="T44" fmla="*/ 65 w 116"/>
                <a:gd name="T45" fmla="*/ 190 h 190"/>
                <a:gd name="T46" fmla="*/ 50 w 116"/>
                <a:gd name="T47" fmla="*/ 188 h 190"/>
                <a:gd name="T48" fmla="*/ 48 w 116"/>
                <a:gd name="T49" fmla="*/ 188 h 190"/>
                <a:gd name="T50" fmla="*/ 28 w 116"/>
                <a:gd name="T51" fmla="*/ 180 h 190"/>
                <a:gd name="T52" fmla="*/ 23 w 116"/>
                <a:gd name="T53" fmla="*/ 176 h 190"/>
                <a:gd name="T54" fmla="*/ 7 w 116"/>
                <a:gd name="T55" fmla="*/ 145 h 190"/>
                <a:gd name="T56" fmla="*/ 0 w 116"/>
                <a:gd name="T57" fmla="*/ 81 h 190"/>
                <a:gd name="T58" fmla="*/ 9 w 116"/>
                <a:gd name="T59" fmla="*/ 35 h 190"/>
                <a:gd name="T60" fmla="*/ 23 w 116"/>
                <a:gd name="T61" fmla="*/ 9 h 190"/>
                <a:gd name="T62" fmla="*/ 50 w 116"/>
                <a:gd name="T6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6" h="190">
                  <a:moveTo>
                    <a:pt x="65" y="19"/>
                  </a:moveTo>
                  <a:lnTo>
                    <a:pt x="65" y="21"/>
                  </a:lnTo>
                  <a:lnTo>
                    <a:pt x="53" y="21"/>
                  </a:lnTo>
                  <a:lnTo>
                    <a:pt x="45" y="27"/>
                  </a:lnTo>
                  <a:lnTo>
                    <a:pt x="36" y="33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24" y="83"/>
                  </a:lnTo>
                  <a:lnTo>
                    <a:pt x="26" y="83"/>
                  </a:lnTo>
                  <a:lnTo>
                    <a:pt x="26" y="106"/>
                  </a:lnTo>
                  <a:lnTo>
                    <a:pt x="24" y="106"/>
                  </a:lnTo>
                  <a:lnTo>
                    <a:pt x="31" y="139"/>
                  </a:lnTo>
                  <a:lnTo>
                    <a:pt x="31" y="139"/>
                  </a:lnTo>
                  <a:lnTo>
                    <a:pt x="38" y="157"/>
                  </a:lnTo>
                  <a:lnTo>
                    <a:pt x="45" y="163"/>
                  </a:lnTo>
                  <a:lnTo>
                    <a:pt x="52" y="168"/>
                  </a:lnTo>
                  <a:lnTo>
                    <a:pt x="55" y="168"/>
                  </a:lnTo>
                  <a:lnTo>
                    <a:pt x="63" y="168"/>
                  </a:lnTo>
                  <a:lnTo>
                    <a:pt x="80" y="163"/>
                  </a:lnTo>
                  <a:lnTo>
                    <a:pt x="91" y="141"/>
                  </a:lnTo>
                  <a:lnTo>
                    <a:pt x="91" y="141"/>
                  </a:lnTo>
                  <a:lnTo>
                    <a:pt x="97" y="104"/>
                  </a:lnTo>
                  <a:lnTo>
                    <a:pt x="97" y="85"/>
                  </a:lnTo>
                  <a:lnTo>
                    <a:pt x="91" y="44"/>
                  </a:lnTo>
                  <a:lnTo>
                    <a:pt x="80" y="25"/>
                  </a:lnTo>
                  <a:lnTo>
                    <a:pt x="65" y="19"/>
                  </a:lnTo>
                  <a:close/>
                  <a:moveTo>
                    <a:pt x="50" y="0"/>
                  </a:moveTo>
                  <a:lnTo>
                    <a:pt x="50" y="0"/>
                  </a:lnTo>
                  <a:lnTo>
                    <a:pt x="52" y="0"/>
                  </a:lnTo>
                  <a:lnTo>
                    <a:pt x="69" y="0"/>
                  </a:lnTo>
                  <a:lnTo>
                    <a:pt x="89" y="7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106" y="35"/>
                  </a:lnTo>
                  <a:lnTo>
                    <a:pt x="108" y="38"/>
                  </a:lnTo>
                  <a:lnTo>
                    <a:pt x="114" y="81"/>
                  </a:lnTo>
                  <a:lnTo>
                    <a:pt x="116" y="83"/>
                  </a:lnTo>
                  <a:lnTo>
                    <a:pt x="116" y="106"/>
                  </a:lnTo>
                  <a:lnTo>
                    <a:pt x="114" y="108"/>
                  </a:lnTo>
                  <a:lnTo>
                    <a:pt x="108" y="145"/>
                  </a:lnTo>
                  <a:lnTo>
                    <a:pt x="108" y="149"/>
                  </a:lnTo>
                  <a:lnTo>
                    <a:pt x="94" y="176"/>
                  </a:lnTo>
                  <a:lnTo>
                    <a:pt x="92" y="178"/>
                  </a:lnTo>
                  <a:lnTo>
                    <a:pt x="89" y="180"/>
                  </a:lnTo>
                  <a:lnTo>
                    <a:pt x="69" y="188"/>
                  </a:lnTo>
                  <a:lnTo>
                    <a:pt x="65" y="190"/>
                  </a:lnTo>
                  <a:lnTo>
                    <a:pt x="52" y="190"/>
                  </a:lnTo>
                  <a:lnTo>
                    <a:pt x="50" y="188"/>
                  </a:lnTo>
                  <a:lnTo>
                    <a:pt x="48" y="188"/>
                  </a:lnTo>
                  <a:lnTo>
                    <a:pt x="48" y="188"/>
                  </a:lnTo>
                  <a:lnTo>
                    <a:pt x="46" y="186"/>
                  </a:lnTo>
                  <a:lnTo>
                    <a:pt x="28" y="180"/>
                  </a:lnTo>
                  <a:lnTo>
                    <a:pt x="23" y="178"/>
                  </a:lnTo>
                  <a:lnTo>
                    <a:pt x="23" y="176"/>
                  </a:lnTo>
                  <a:lnTo>
                    <a:pt x="9" y="149"/>
                  </a:lnTo>
                  <a:lnTo>
                    <a:pt x="7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38"/>
                  </a:lnTo>
                  <a:lnTo>
                    <a:pt x="9" y="35"/>
                  </a:lnTo>
                  <a:lnTo>
                    <a:pt x="23" y="11"/>
                  </a:lnTo>
                  <a:lnTo>
                    <a:pt x="23" y="9"/>
                  </a:lnTo>
                  <a:lnTo>
                    <a:pt x="28" y="7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Freeform 18"/>
            <p:cNvSpPr>
              <a:spLocks/>
            </p:cNvSpPr>
            <p:nvPr/>
          </p:nvSpPr>
          <p:spPr bwMode="auto">
            <a:xfrm>
              <a:off x="4978753" y="5325092"/>
              <a:ext cx="40037" cy="155144"/>
            </a:xfrm>
            <a:custGeom>
              <a:avLst/>
              <a:gdLst>
                <a:gd name="T0" fmla="*/ 8 w 47"/>
                <a:gd name="T1" fmla="*/ 0 h 186"/>
                <a:gd name="T2" fmla="*/ 22 w 47"/>
                <a:gd name="T3" fmla="*/ 7 h 186"/>
                <a:gd name="T4" fmla="*/ 24 w 47"/>
                <a:gd name="T5" fmla="*/ 7 h 186"/>
                <a:gd name="T6" fmla="*/ 30 w 47"/>
                <a:gd name="T7" fmla="*/ 15 h 186"/>
                <a:gd name="T8" fmla="*/ 39 w 47"/>
                <a:gd name="T9" fmla="*/ 35 h 186"/>
                <a:gd name="T10" fmla="*/ 39 w 47"/>
                <a:gd name="T11" fmla="*/ 36 h 186"/>
                <a:gd name="T12" fmla="*/ 46 w 47"/>
                <a:gd name="T13" fmla="*/ 79 h 186"/>
                <a:gd name="T14" fmla="*/ 47 w 47"/>
                <a:gd name="T15" fmla="*/ 81 h 186"/>
                <a:gd name="T16" fmla="*/ 47 w 47"/>
                <a:gd name="T17" fmla="*/ 104 h 186"/>
                <a:gd name="T18" fmla="*/ 46 w 47"/>
                <a:gd name="T19" fmla="*/ 106 h 186"/>
                <a:gd name="T20" fmla="*/ 39 w 47"/>
                <a:gd name="T21" fmla="*/ 143 h 186"/>
                <a:gd name="T22" fmla="*/ 39 w 47"/>
                <a:gd name="T23" fmla="*/ 145 h 186"/>
                <a:gd name="T24" fmla="*/ 32 w 47"/>
                <a:gd name="T25" fmla="*/ 164 h 186"/>
                <a:gd name="T26" fmla="*/ 30 w 47"/>
                <a:gd name="T27" fmla="*/ 168 h 186"/>
                <a:gd name="T28" fmla="*/ 22 w 47"/>
                <a:gd name="T29" fmla="*/ 178 h 186"/>
                <a:gd name="T30" fmla="*/ 8 w 47"/>
                <a:gd name="T31" fmla="*/ 186 h 186"/>
                <a:gd name="T32" fmla="*/ 0 w 47"/>
                <a:gd name="T33" fmla="*/ 168 h 186"/>
                <a:gd name="T34" fmla="*/ 12 w 47"/>
                <a:gd name="T35" fmla="*/ 163 h 186"/>
                <a:gd name="T36" fmla="*/ 10 w 47"/>
                <a:gd name="T37" fmla="*/ 161 h 186"/>
                <a:gd name="T38" fmla="*/ 17 w 47"/>
                <a:gd name="T39" fmla="*/ 153 h 186"/>
                <a:gd name="T40" fmla="*/ 18 w 47"/>
                <a:gd name="T41" fmla="*/ 155 h 186"/>
                <a:gd name="T42" fmla="*/ 24 w 47"/>
                <a:gd name="T43" fmla="*/ 139 h 186"/>
                <a:gd name="T44" fmla="*/ 22 w 47"/>
                <a:gd name="T45" fmla="*/ 139 h 186"/>
                <a:gd name="T46" fmla="*/ 29 w 47"/>
                <a:gd name="T47" fmla="*/ 102 h 186"/>
                <a:gd name="T48" fmla="*/ 29 w 47"/>
                <a:gd name="T49" fmla="*/ 83 h 186"/>
                <a:gd name="T50" fmla="*/ 22 w 47"/>
                <a:gd name="T51" fmla="*/ 40 h 186"/>
                <a:gd name="T52" fmla="*/ 17 w 47"/>
                <a:gd name="T53" fmla="*/ 31 h 186"/>
                <a:gd name="T54" fmla="*/ 17 w 47"/>
                <a:gd name="T55" fmla="*/ 31 h 186"/>
                <a:gd name="T56" fmla="*/ 10 w 47"/>
                <a:gd name="T57" fmla="*/ 23 h 186"/>
                <a:gd name="T58" fmla="*/ 0 w 47"/>
                <a:gd name="T59" fmla="*/ 17 h 186"/>
                <a:gd name="T60" fmla="*/ 8 w 47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7" h="186">
                  <a:moveTo>
                    <a:pt x="8" y="0"/>
                  </a:moveTo>
                  <a:lnTo>
                    <a:pt x="22" y="7"/>
                  </a:lnTo>
                  <a:lnTo>
                    <a:pt x="24" y="7"/>
                  </a:lnTo>
                  <a:lnTo>
                    <a:pt x="30" y="15"/>
                  </a:lnTo>
                  <a:lnTo>
                    <a:pt x="39" y="35"/>
                  </a:lnTo>
                  <a:lnTo>
                    <a:pt x="39" y="36"/>
                  </a:lnTo>
                  <a:lnTo>
                    <a:pt x="46" y="79"/>
                  </a:lnTo>
                  <a:lnTo>
                    <a:pt x="47" y="81"/>
                  </a:lnTo>
                  <a:lnTo>
                    <a:pt x="47" y="104"/>
                  </a:lnTo>
                  <a:lnTo>
                    <a:pt x="46" y="106"/>
                  </a:lnTo>
                  <a:lnTo>
                    <a:pt x="39" y="143"/>
                  </a:lnTo>
                  <a:lnTo>
                    <a:pt x="39" y="145"/>
                  </a:lnTo>
                  <a:lnTo>
                    <a:pt x="32" y="164"/>
                  </a:lnTo>
                  <a:lnTo>
                    <a:pt x="30" y="168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2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18" y="155"/>
                  </a:lnTo>
                  <a:lnTo>
                    <a:pt x="24" y="139"/>
                  </a:lnTo>
                  <a:lnTo>
                    <a:pt x="22" y="139"/>
                  </a:lnTo>
                  <a:lnTo>
                    <a:pt x="29" y="102"/>
                  </a:lnTo>
                  <a:lnTo>
                    <a:pt x="29" y="83"/>
                  </a:lnTo>
                  <a:lnTo>
                    <a:pt x="22" y="40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Rectangle 19"/>
            <p:cNvSpPr>
              <a:spLocks noChangeArrowheads="1"/>
            </p:cNvSpPr>
            <p:nvPr/>
          </p:nvSpPr>
          <p:spPr bwMode="auto">
            <a:xfrm>
              <a:off x="522064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Rectangle 20"/>
            <p:cNvSpPr>
              <a:spLocks noChangeArrowheads="1"/>
            </p:cNvSpPr>
            <p:nvPr/>
          </p:nvSpPr>
          <p:spPr bwMode="auto">
            <a:xfrm>
              <a:off x="5399144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Rectangle 21"/>
            <p:cNvSpPr>
              <a:spLocks noChangeArrowheads="1"/>
            </p:cNvSpPr>
            <p:nvPr/>
          </p:nvSpPr>
          <p:spPr bwMode="auto">
            <a:xfrm>
              <a:off x="5527597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Rectangle 22"/>
            <p:cNvSpPr>
              <a:spLocks noChangeArrowheads="1"/>
            </p:cNvSpPr>
            <p:nvPr/>
          </p:nvSpPr>
          <p:spPr bwMode="auto">
            <a:xfrm>
              <a:off x="5627690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Rectangle 23"/>
            <p:cNvSpPr>
              <a:spLocks noChangeArrowheads="1"/>
            </p:cNvSpPr>
            <p:nvPr/>
          </p:nvSpPr>
          <p:spPr bwMode="auto">
            <a:xfrm>
              <a:off x="5707765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Rectangle 24"/>
            <p:cNvSpPr>
              <a:spLocks noChangeArrowheads="1"/>
            </p:cNvSpPr>
            <p:nvPr/>
          </p:nvSpPr>
          <p:spPr bwMode="auto">
            <a:xfrm>
              <a:off x="5776162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Rectangle 25"/>
            <p:cNvSpPr>
              <a:spLocks noChangeArrowheads="1"/>
            </p:cNvSpPr>
            <p:nvPr/>
          </p:nvSpPr>
          <p:spPr bwMode="auto">
            <a:xfrm>
              <a:off x="5834550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Rectangle 26"/>
            <p:cNvSpPr>
              <a:spLocks noChangeArrowheads="1"/>
            </p:cNvSpPr>
            <p:nvPr/>
          </p:nvSpPr>
          <p:spPr bwMode="auto">
            <a:xfrm>
              <a:off x="5887933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Rectangle 27"/>
            <p:cNvSpPr>
              <a:spLocks noChangeArrowheads="1"/>
            </p:cNvSpPr>
            <p:nvPr/>
          </p:nvSpPr>
          <p:spPr bwMode="auto">
            <a:xfrm>
              <a:off x="5936311" y="5069854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Freeform 28"/>
            <p:cNvSpPr>
              <a:spLocks/>
            </p:cNvSpPr>
            <p:nvPr/>
          </p:nvSpPr>
          <p:spPr bwMode="auto">
            <a:xfrm>
              <a:off x="5801185" y="5323423"/>
              <a:ext cx="38369" cy="150140"/>
            </a:xfrm>
            <a:custGeom>
              <a:avLst/>
              <a:gdLst>
                <a:gd name="T0" fmla="*/ 36 w 46"/>
                <a:gd name="T1" fmla="*/ 0 h 178"/>
                <a:gd name="T2" fmla="*/ 43 w 46"/>
                <a:gd name="T3" fmla="*/ 2 h 178"/>
                <a:gd name="T4" fmla="*/ 45 w 46"/>
                <a:gd name="T5" fmla="*/ 9 h 178"/>
                <a:gd name="T6" fmla="*/ 46 w 46"/>
                <a:gd name="T7" fmla="*/ 9 h 178"/>
                <a:gd name="T8" fmla="*/ 46 w 46"/>
                <a:gd name="T9" fmla="*/ 178 h 178"/>
                <a:gd name="T10" fmla="*/ 28 w 46"/>
                <a:gd name="T11" fmla="*/ 178 h 178"/>
                <a:gd name="T12" fmla="*/ 28 w 46"/>
                <a:gd name="T13" fmla="*/ 35 h 178"/>
                <a:gd name="T14" fmla="*/ 21 w 46"/>
                <a:gd name="T15" fmla="*/ 42 h 178"/>
                <a:gd name="T16" fmla="*/ 9 w 46"/>
                <a:gd name="T17" fmla="*/ 50 h 178"/>
                <a:gd name="T18" fmla="*/ 0 w 46"/>
                <a:gd name="T19" fmla="*/ 33 h 178"/>
                <a:gd name="T20" fmla="*/ 11 w 46"/>
                <a:gd name="T21" fmla="*/ 27 h 178"/>
                <a:gd name="T22" fmla="*/ 9 w 46"/>
                <a:gd name="T23" fmla="*/ 25 h 178"/>
                <a:gd name="T24" fmla="*/ 29 w 46"/>
                <a:gd name="T25" fmla="*/ 2 h 178"/>
                <a:gd name="T26" fmla="*/ 36 w 46"/>
                <a:gd name="T2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178">
                  <a:moveTo>
                    <a:pt x="36" y="0"/>
                  </a:moveTo>
                  <a:lnTo>
                    <a:pt x="43" y="2"/>
                  </a:lnTo>
                  <a:lnTo>
                    <a:pt x="45" y="9"/>
                  </a:lnTo>
                  <a:lnTo>
                    <a:pt x="46" y="9"/>
                  </a:lnTo>
                  <a:lnTo>
                    <a:pt x="46" y="178"/>
                  </a:lnTo>
                  <a:lnTo>
                    <a:pt x="28" y="178"/>
                  </a:lnTo>
                  <a:lnTo>
                    <a:pt x="28" y="35"/>
                  </a:lnTo>
                  <a:lnTo>
                    <a:pt x="21" y="42"/>
                  </a:lnTo>
                  <a:lnTo>
                    <a:pt x="9" y="50"/>
                  </a:lnTo>
                  <a:lnTo>
                    <a:pt x="0" y="33"/>
                  </a:lnTo>
                  <a:lnTo>
                    <a:pt x="11" y="27"/>
                  </a:lnTo>
                  <a:lnTo>
                    <a:pt x="9" y="25"/>
                  </a:lnTo>
                  <a:lnTo>
                    <a:pt x="29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Rectangle 29"/>
            <p:cNvSpPr>
              <a:spLocks noChangeArrowheads="1"/>
            </p:cNvSpPr>
            <p:nvPr/>
          </p:nvSpPr>
          <p:spPr bwMode="auto">
            <a:xfrm>
              <a:off x="5817867" y="5338437"/>
              <a:ext cx="15014" cy="13512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Rectangle 30"/>
            <p:cNvSpPr>
              <a:spLocks noChangeArrowheads="1"/>
            </p:cNvSpPr>
            <p:nvPr/>
          </p:nvSpPr>
          <p:spPr bwMode="auto">
            <a:xfrm>
              <a:off x="5802853" y="5465222"/>
              <a:ext cx="50047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Freeform 31"/>
            <p:cNvSpPr>
              <a:spLocks noEditPoints="1"/>
            </p:cNvSpPr>
            <p:nvPr/>
          </p:nvSpPr>
          <p:spPr bwMode="auto">
            <a:xfrm>
              <a:off x="5894606" y="5323423"/>
              <a:ext cx="96757" cy="158481"/>
            </a:xfrm>
            <a:custGeom>
              <a:avLst/>
              <a:gdLst>
                <a:gd name="T0" fmla="*/ 64 w 115"/>
                <a:gd name="T1" fmla="*/ 21 h 190"/>
                <a:gd name="T2" fmla="*/ 44 w 115"/>
                <a:gd name="T3" fmla="*/ 27 h 190"/>
                <a:gd name="T4" fmla="*/ 30 w 115"/>
                <a:gd name="T5" fmla="*/ 46 h 190"/>
                <a:gd name="T6" fmla="*/ 23 w 115"/>
                <a:gd name="T7" fmla="*/ 83 h 190"/>
                <a:gd name="T8" fmla="*/ 25 w 115"/>
                <a:gd name="T9" fmla="*/ 106 h 190"/>
                <a:gd name="T10" fmla="*/ 30 w 115"/>
                <a:gd name="T11" fmla="*/ 139 h 190"/>
                <a:gd name="T12" fmla="*/ 37 w 115"/>
                <a:gd name="T13" fmla="*/ 157 h 190"/>
                <a:gd name="T14" fmla="*/ 52 w 115"/>
                <a:gd name="T15" fmla="*/ 166 h 190"/>
                <a:gd name="T16" fmla="*/ 63 w 115"/>
                <a:gd name="T17" fmla="*/ 168 h 190"/>
                <a:gd name="T18" fmla="*/ 90 w 115"/>
                <a:gd name="T19" fmla="*/ 141 h 190"/>
                <a:gd name="T20" fmla="*/ 97 w 115"/>
                <a:gd name="T21" fmla="*/ 104 h 190"/>
                <a:gd name="T22" fmla="*/ 90 w 115"/>
                <a:gd name="T23" fmla="*/ 44 h 190"/>
                <a:gd name="T24" fmla="*/ 64 w 115"/>
                <a:gd name="T25" fmla="*/ 19 h 190"/>
                <a:gd name="T26" fmla="*/ 51 w 115"/>
                <a:gd name="T27" fmla="*/ 0 h 190"/>
                <a:gd name="T28" fmla="*/ 68 w 115"/>
                <a:gd name="T29" fmla="*/ 0 h 190"/>
                <a:gd name="T30" fmla="*/ 91 w 115"/>
                <a:gd name="T31" fmla="*/ 9 h 190"/>
                <a:gd name="T32" fmla="*/ 105 w 115"/>
                <a:gd name="T33" fmla="*/ 35 h 190"/>
                <a:gd name="T34" fmla="*/ 114 w 115"/>
                <a:gd name="T35" fmla="*/ 81 h 190"/>
                <a:gd name="T36" fmla="*/ 115 w 115"/>
                <a:gd name="T37" fmla="*/ 106 h 190"/>
                <a:gd name="T38" fmla="*/ 107 w 115"/>
                <a:gd name="T39" fmla="*/ 145 h 190"/>
                <a:gd name="T40" fmla="*/ 93 w 115"/>
                <a:gd name="T41" fmla="*/ 176 h 190"/>
                <a:gd name="T42" fmla="*/ 88 w 115"/>
                <a:gd name="T43" fmla="*/ 180 h 190"/>
                <a:gd name="T44" fmla="*/ 64 w 115"/>
                <a:gd name="T45" fmla="*/ 190 h 190"/>
                <a:gd name="T46" fmla="*/ 51 w 115"/>
                <a:gd name="T47" fmla="*/ 188 h 190"/>
                <a:gd name="T48" fmla="*/ 49 w 115"/>
                <a:gd name="T49" fmla="*/ 188 h 190"/>
                <a:gd name="T50" fmla="*/ 27 w 115"/>
                <a:gd name="T51" fmla="*/ 180 h 190"/>
                <a:gd name="T52" fmla="*/ 22 w 115"/>
                <a:gd name="T53" fmla="*/ 176 h 190"/>
                <a:gd name="T54" fmla="*/ 6 w 115"/>
                <a:gd name="T55" fmla="*/ 145 h 190"/>
                <a:gd name="T56" fmla="*/ 0 w 115"/>
                <a:gd name="T57" fmla="*/ 81 h 190"/>
                <a:gd name="T58" fmla="*/ 8 w 115"/>
                <a:gd name="T59" fmla="*/ 35 h 190"/>
                <a:gd name="T60" fmla="*/ 22 w 115"/>
                <a:gd name="T61" fmla="*/ 9 h 190"/>
                <a:gd name="T62" fmla="*/ 51 w 115"/>
                <a:gd name="T6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5" h="190">
                  <a:moveTo>
                    <a:pt x="64" y="19"/>
                  </a:moveTo>
                  <a:lnTo>
                    <a:pt x="64" y="21"/>
                  </a:lnTo>
                  <a:lnTo>
                    <a:pt x="54" y="21"/>
                  </a:lnTo>
                  <a:lnTo>
                    <a:pt x="44" y="27"/>
                  </a:lnTo>
                  <a:lnTo>
                    <a:pt x="37" y="33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3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3" y="10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7" y="157"/>
                  </a:lnTo>
                  <a:lnTo>
                    <a:pt x="44" y="163"/>
                  </a:lnTo>
                  <a:lnTo>
                    <a:pt x="52" y="166"/>
                  </a:lnTo>
                  <a:lnTo>
                    <a:pt x="56" y="168"/>
                  </a:lnTo>
                  <a:lnTo>
                    <a:pt x="63" y="168"/>
                  </a:lnTo>
                  <a:lnTo>
                    <a:pt x="80" y="163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7" y="104"/>
                  </a:lnTo>
                  <a:lnTo>
                    <a:pt x="97" y="85"/>
                  </a:lnTo>
                  <a:lnTo>
                    <a:pt x="90" y="44"/>
                  </a:lnTo>
                  <a:lnTo>
                    <a:pt x="80" y="25"/>
                  </a:lnTo>
                  <a:lnTo>
                    <a:pt x="64" y="19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52" y="0"/>
                  </a:lnTo>
                  <a:lnTo>
                    <a:pt x="68" y="0"/>
                  </a:lnTo>
                  <a:lnTo>
                    <a:pt x="88" y="7"/>
                  </a:lnTo>
                  <a:lnTo>
                    <a:pt x="91" y="9"/>
                  </a:lnTo>
                  <a:lnTo>
                    <a:pt x="91" y="11"/>
                  </a:lnTo>
                  <a:lnTo>
                    <a:pt x="105" y="35"/>
                  </a:lnTo>
                  <a:lnTo>
                    <a:pt x="107" y="38"/>
                  </a:lnTo>
                  <a:lnTo>
                    <a:pt x="114" y="81"/>
                  </a:lnTo>
                  <a:lnTo>
                    <a:pt x="115" y="83"/>
                  </a:lnTo>
                  <a:lnTo>
                    <a:pt x="115" y="106"/>
                  </a:lnTo>
                  <a:lnTo>
                    <a:pt x="114" y="108"/>
                  </a:lnTo>
                  <a:lnTo>
                    <a:pt x="107" y="145"/>
                  </a:lnTo>
                  <a:lnTo>
                    <a:pt x="107" y="149"/>
                  </a:lnTo>
                  <a:lnTo>
                    <a:pt x="93" y="176"/>
                  </a:lnTo>
                  <a:lnTo>
                    <a:pt x="91" y="178"/>
                  </a:lnTo>
                  <a:lnTo>
                    <a:pt x="88" y="180"/>
                  </a:lnTo>
                  <a:lnTo>
                    <a:pt x="68" y="188"/>
                  </a:lnTo>
                  <a:lnTo>
                    <a:pt x="64" y="190"/>
                  </a:lnTo>
                  <a:lnTo>
                    <a:pt x="52" y="190"/>
                  </a:lnTo>
                  <a:lnTo>
                    <a:pt x="51" y="188"/>
                  </a:lnTo>
                  <a:lnTo>
                    <a:pt x="49" y="188"/>
                  </a:lnTo>
                  <a:lnTo>
                    <a:pt x="49" y="188"/>
                  </a:lnTo>
                  <a:lnTo>
                    <a:pt x="47" y="186"/>
                  </a:lnTo>
                  <a:lnTo>
                    <a:pt x="27" y="180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8" y="149"/>
                  </a:lnTo>
                  <a:lnTo>
                    <a:pt x="6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6" y="38"/>
                  </a:lnTo>
                  <a:lnTo>
                    <a:pt x="8" y="35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27" y="7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Freeform 32"/>
            <p:cNvSpPr>
              <a:spLocks/>
            </p:cNvSpPr>
            <p:nvPr/>
          </p:nvSpPr>
          <p:spPr bwMode="auto">
            <a:xfrm>
              <a:off x="5944652" y="5325092"/>
              <a:ext cx="40037" cy="155144"/>
            </a:xfrm>
            <a:custGeom>
              <a:avLst/>
              <a:gdLst>
                <a:gd name="T0" fmla="*/ 8 w 47"/>
                <a:gd name="T1" fmla="*/ 0 h 186"/>
                <a:gd name="T2" fmla="*/ 22 w 47"/>
                <a:gd name="T3" fmla="*/ 7 h 186"/>
                <a:gd name="T4" fmla="*/ 24 w 47"/>
                <a:gd name="T5" fmla="*/ 7 h 186"/>
                <a:gd name="T6" fmla="*/ 30 w 47"/>
                <a:gd name="T7" fmla="*/ 15 h 186"/>
                <a:gd name="T8" fmla="*/ 39 w 47"/>
                <a:gd name="T9" fmla="*/ 35 h 186"/>
                <a:gd name="T10" fmla="*/ 39 w 47"/>
                <a:gd name="T11" fmla="*/ 36 h 186"/>
                <a:gd name="T12" fmla="*/ 46 w 47"/>
                <a:gd name="T13" fmla="*/ 79 h 186"/>
                <a:gd name="T14" fmla="*/ 47 w 47"/>
                <a:gd name="T15" fmla="*/ 81 h 186"/>
                <a:gd name="T16" fmla="*/ 47 w 47"/>
                <a:gd name="T17" fmla="*/ 104 h 186"/>
                <a:gd name="T18" fmla="*/ 46 w 47"/>
                <a:gd name="T19" fmla="*/ 106 h 186"/>
                <a:gd name="T20" fmla="*/ 39 w 47"/>
                <a:gd name="T21" fmla="*/ 143 h 186"/>
                <a:gd name="T22" fmla="*/ 39 w 47"/>
                <a:gd name="T23" fmla="*/ 145 h 186"/>
                <a:gd name="T24" fmla="*/ 32 w 47"/>
                <a:gd name="T25" fmla="*/ 164 h 186"/>
                <a:gd name="T26" fmla="*/ 30 w 47"/>
                <a:gd name="T27" fmla="*/ 168 h 186"/>
                <a:gd name="T28" fmla="*/ 22 w 47"/>
                <a:gd name="T29" fmla="*/ 178 h 186"/>
                <a:gd name="T30" fmla="*/ 8 w 47"/>
                <a:gd name="T31" fmla="*/ 186 h 186"/>
                <a:gd name="T32" fmla="*/ 0 w 47"/>
                <a:gd name="T33" fmla="*/ 168 h 186"/>
                <a:gd name="T34" fmla="*/ 12 w 47"/>
                <a:gd name="T35" fmla="*/ 163 h 186"/>
                <a:gd name="T36" fmla="*/ 10 w 47"/>
                <a:gd name="T37" fmla="*/ 161 h 186"/>
                <a:gd name="T38" fmla="*/ 17 w 47"/>
                <a:gd name="T39" fmla="*/ 153 h 186"/>
                <a:gd name="T40" fmla="*/ 19 w 47"/>
                <a:gd name="T41" fmla="*/ 155 h 186"/>
                <a:gd name="T42" fmla="*/ 24 w 47"/>
                <a:gd name="T43" fmla="*/ 139 h 186"/>
                <a:gd name="T44" fmla="*/ 22 w 47"/>
                <a:gd name="T45" fmla="*/ 139 h 186"/>
                <a:gd name="T46" fmla="*/ 29 w 47"/>
                <a:gd name="T47" fmla="*/ 102 h 186"/>
                <a:gd name="T48" fmla="*/ 29 w 47"/>
                <a:gd name="T49" fmla="*/ 83 h 186"/>
                <a:gd name="T50" fmla="*/ 22 w 47"/>
                <a:gd name="T51" fmla="*/ 40 h 186"/>
                <a:gd name="T52" fmla="*/ 17 w 47"/>
                <a:gd name="T53" fmla="*/ 31 h 186"/>
                <a:gd name="T54" fmla="*/ 17 w 47"/>
                <a:gd name="T55" fmla="*/ 31 h 186"/>
                <a:gd name="T56" fmla="*/ 10 w 47"/>
                <a:gd name="T57" fmla="*/ 23 h 186"/>
                <a:gd name="T58" fmla="*/ 0 w 47"/>
                <a:gd name="T59" fmla="*/ 17 h 186"/>
                <a:gd name="T60" fmla="*/ 8 w 47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7" h="186">
                  <a:moveTo>
                    <a:pt x="8" y="0"/>
                  </a:moveTo>
                  <a:lnTo>
                    <a:pt x="22" y="7"/>
                  </a:lnTo>
                  <a:lnTo>
                    <a:pt x="24" y="7"/>
                  </a:lnTo>
                  <a:lnTo>
                    <a:pt x="30" y="15"/>
                  </a:lnTo>
                  <a:lnTo>
                    <a:pt x="39" y="35"/>
                  </a:lnTo>
                  <a:lnTo>
                    <a:pt x="39" y="36"/>
                  </a:lnTo>
                  <a:lnTo>
                    <a:pt x="46" y="79"/>
                  </a:lnTo>
                  <a:lnTo>
                    <a:pt x="47" y="81"/>
                  </a:lnTo>
                  <a:lnTo>
                    <a:pt x="47" y="104"/>
                  </a:lnTo>
                  <a:lnTo>
                    <a:pt x="46" y="106"/>
                  </a:lnTo>
                  <a:lnTo>
                    <a:pt x="39" y="143"/>
                  </a:lnTo>
                  <a:lnTo>
                    <a:pt x="39" y="145"/>
                  </a:lnTo>
                  <a:lnTo>
                    <a:pt x="32" y="164"/>
                  </a:lnTo>
                  <a:lnTo>
                    <a:pt x="30" y="168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2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19" y="155"/>
                  </a:lnTo>
                  <a:lnTo>
                    <a:pt x="24" y="139"/>
                  </a:lnTo>
                  <a:lnTo>
                    <a:pt x="22" y="139"/>
                  </a:lnTo>
                  <a:lnTo>
                    <a:pt x="29" y="102"/>
                  </a:lnTo>
                  <a:lnTo>
                    <a:pt x="29" y="83"/>
                  </a:lnTo>
                  <a:lnTo>
                    <a:pt x="22" y="40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Freeform 33"/>
            <p:cNvSpPr>
              <a:spLocks noEditPoints="1"/>
            </p:cNvSpPr>
            <p:nvPr/>
          </p:nvSpPr>
          <p:spPr bwMode="auto">
            <a:xfrm>
              <a:off x="6011381" y="5323423"/>
              <a:ext cx="96757" cy="158481"/>
            </a:xfrm>
            <a:custGeom>
              <a:avLst/>
              <a:gdLst>
                <a:gd name="T0" fmla="*/ 66 w 115"/>
                <a:gd name="T1" fmla="*/ 19 h 190"/>
                <a:gd name="T2" fmla="*/ 66 w 115"/>
                <a:gd name="T3" fmla="*/ 21 h 190"/>
                <a:gd name="T4" fmla="*/ 51 w 115"/>
                <a:gd name="T5" fmla="*/ 21 h 190"/>
                <a:gd name="T6" fmla="*/ 41 w 115"/>
                <a:gd name="T7" fmla="*/ 27 h 190"/>
                <a:gd name="T8" fmla="*/ 37 w 115"/>
                <a:gd name="T9" fmla="*/ 31 h 190"/>
                <a:gd name="T10" fmla="*/ 30 w 115"/>
                <a:gd name="T11" fmla="*/ 46 h 190"/>
                <a:gd name="T12" fmla="*/ 30 w 115"/>
                <a:gd name="T13" fmla="*/ 46 h 190"/>
                <a:gd name="T14" fmla="*/ 24 w 115"/>
                <a:gd name="T15" fmla="*/ 83 h 190"/>
                <a:gd name="T16" fmla="*/ 25 w 115"/>
                <a:gd name="T17" fmla="*/ 83 h 190"/>
                <a:gd name="T18" fmla="*/ 25 w 115"/>
                <a:gd name="T19" fmla="*/ 106 h 190"/>
                <a:gd name="T20" fmla="*/ 24 w 115"/>
                <a:gd name="T21" fmla="*/ 106 h 190"/>
                <a:gd name="T22" fmla="*/ 30 w 115"/>
                <a:gd name="T23" fmla="*/ 139 h 190"/>
                <a:gd name="T24" fmla="*/ 30 w 115"/>
                <a:gd name="T25" fmla="*/ 139 h 190"/>
                <a:gd name="T26" fmla="*/ 35 w 115"/>
                <a:gd name="T27" fmla="*/ 155 h 190"/>
                <a:gd name="T28" fmla="*/ 42 w 115"/>
                <a:gd name="T29" fmla="*/ 163 h 190"/>
                <a:gd name="T30" fmla="*/ 42 w 115"/>
                <a:gd name="T31" fmla="*/ 163 h 190"/>
                <a:gd name="T32" fmla="*/ 47 w 115"/>
                <a:gd name="T33" fmla="*/ 166 h 190"/>
                <a:gd name="T34" fmla="*/ 52 w 115"/>
                <a:gd name="T35" fmla="*/ 168 h 190"/>
                <a:gd name="T36" fmla="*/ 64 w 115"/>
                <a:gd name="T37" fmla="*/ 168 h 190"/>
                <a:gd name="T38" fmla="*/ 81 w 115"/>
                <a:gd name="T39" fmla="*/ 163 h 190"/>
                <a:gd name="T40" fmla="*/ 90 w 115"/>
                <a:gd name="T41" fmla="*/ 141 h 190"/>
                <a:gd name="T42" fmla="*/ 90 w 115"/>
                <a:gd name="T43" fmla="*/ 141 h 190"/>
                <a:gd name="T44" fmla="*/ 97 w 115"/>
                <a:gd name="T45" fmla="*/ 104 h 190"/>
                <a:gd name="T46" fmla="*/ 97 w 115"/>
                <a:gd name="T47" fmla="*/ 85 h 190"/>
                <a:gd name="T48" fmla="*/ 90 w 115"/>
                <a:gd name="T49" fmla="*/ 42 h 190"/>
                <a:gd name="T50" fmla="*/ 81 w 115"/>
                <a:gd name="T51" fmla="*/ 25 h 190"/>
                <a:gd name="T52" fmla="*/ 66 w 115"/>
                <a:gd name="T53" fmla="*/ 19 h 190"/>
                <a:gd name="T54" fmla="*/ 47 w 115"/>
                <a:gd name="T55" fmla="*/ 0 h 190"/>
                <a:gd name="T56" fmla="*/ 47 w 115"/>
                <a:gd name="T57" fmla="*/ 0 h 190"/>
                <a:gd name="T58" fmla="*/ 49 w 115"/>
                <a:gd name="T59" fmla="*/ 0 h 190"/>
                <a:gd name="T60" fmla="*/ 69 w 115"/>
                <a:gd name="T61" fmla="*/ 0 h 190"/>
                <a:gd name="T62" fmla="*/ 90 w 115"/>
                <a:gd name="T63" fmla="*/ 7 h 190"/>
                <a:gd name="T64" fmla="*/ 93 w 115"/>
                <a:gd name="T65" fmla="*/ 9 h 190"/>
                <a:gd name="T66" fmla="*/ 95 w 115"/>
                <a:gd name="T67" fmla="*/ 13 h 190"/>
                <a:gd name="T68" fmla="*/ 107 w 115"/>
                <a:gd name="T69" fmla="*/ 37 h 190"/>
                <a:gd name="T70" fmla="*/ 107 w 115"/>
                <a:gd name="T71" fmla="*/ 38 h 190"/>
                <a:gd name="T72" fmla="*/ 114 w 115"/>
                <a:gd name="T73" fmla="*/ 81 h 190"/>
                <a:gd name="T74" fmla="*/ 115 w 115"/>
                <a:gd name="T75" fmla="*/ 83 h 190"/>
                <a:gd name="T76" fmla="*/ 115 w 115"/>
                <a:gd name="T77" fmla="*/ 106 h 190"/>
                <a:gd name="T78" fmla="*/ 114 w 115"/>
                <a:gd name="T79" fmla="*/ 108 h 190"/>
                <a:gd name="T80" fmla="*/ 107 w 115"/>
                <a:gd name="T81" fmla="*/ 145 h 190"/>
                <a:gd name="T82" fmla="*/ 107 w 115"/>
                <a:gd name="T83" fmla="*/ 149 h 190"/>
                <a:gd name="T84" fmla="*/ 95 w 115"/>
                <a:gd name="T85" fmla="*/ 176 h 190"/>
                <a:gd name="T86" fmla="*/ 93 w 115"/>
                <a:gd name="T87" fmla="*/ 178 h 190"/>
                <a:gd name="T88" fmla="*/ 90 w 115"/>
                <a:gd name="T89" fmla="*/ 180 h 190"/>
                <a:gd name="T90" fmla="*/ 69 w 115"/>
                <a:gd name="T91" fmla="*/ 188 h 190"/>
                <a:gd name="T92" fmla="*/ 66 w 115"/>
                <a:gd name="T93" fmla="*/ 190 h 190"/>
                <a:gd name="T94" fmla="*/ 49 w 115"/>
                <a:gd name="T95" fmla="*/ 190 h 190"/>
                <a:gd name="T96" fmla="*/ 47 w 115"/>
                <a:gd name="T97" fmla="*/ 188 h 190"/>
                <a:gd name="T98" fmla="*/ 46 w 115"/>
                <a:gd name="T99" fmla="*/ 188 h 190"/>
                <a:gd name="T100" fmla="*/ 46 w 115"/>
                <a:gd name="T101" fmla="*/ 188 h 190"/>
                <a:gd name="T102" fmla="*/ 42 w 115"/>
                <a:gd name="T103" fmla="*/ 186 h 190"/>
                <a:gd name="T104" fmla="*/ 22 w 115"/>
                <a:gd name="T105" fmla="*/ 178 h 190"/>
                <a:gd name="T106" fmla="*/ 22 w 115"/>
                <a:gd name="T107" fmla="*/ 176 h 190"/>
                <a:gd name="T108" fmla="*/ 8 w 115"/>
                <a:gd name="T109" fmla="*/ 149 h 190"/>
                <a:gd name="T110" fmla="*/ 7 w 115"/>
                <a:gd name="T111" fmla="*/ 145 h 190"/>
                <a:gd name="T112" fmla="*/ 0 w 115"/>
                <a:gd name="T113" fmla="*/ 108 h 190"/>
                <a:gd name="T114" fmla="*/ 0 w 115"/>
                <a:gd name="T115" fmla="*/ 81 h 190"/>
                <a:gd name="T116" fmla="*/ 7 w 115"/>
                <a:gd name="T117" fmla="*/ 38 h 190"/>
                <a:gd name="T118" fmla="*/ 8 w 115"/>
                <a:gd name="T119" fmla="*/ 35 h 190"/>
                <a:gd name="T120" fmla="*/ 22 w 115"/>
                <a:gd name="T121" fmla="*/ 11 h 190"/>
                <a:gd name="T122" fmla="*/ 22 w 115"/>
                <a:gd name="T123" fmla="*/ 9 h 190"/>
                <a:gd name="T124" fmla="*/ 47 w 115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" h="190">
                  <a:moveTo>
                    <a:pt x="66" y="19"/>
                  </a:moveTo>
                  <a:lnTo>
                    <a:pt x="66" y="21"/>
                  </a:lnTo>
                  <a:lnTo>
                    <a:pt x="51" y="21"/>
                  </a:lnTo>
                  <a:lnTo>
                    <a:pt x="41" y="27"/>
                  </a:lnTo>
                  <a:lnTo>
                    <a:pt x="37" y="31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4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4" y="10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5" y="155"/>
                  </a:lnTo>
                  <a:lnTo>
                    <a:pt x="42" y="163"/>
                  </a:lnTo>
                  <a:lnTo>
                    <a:pt x="42" y="163"/>
                  </a:lnTo>
                  <a:lnTo>
                    <a:pt x="47" y="166"/>
                  </a:lnTo>
                  <a:lnTo>
                    <a:pt x="52" y="168"/>
                  </a:lnTo>
                  <a:lnTo>
                    <a:pt x="64" y="168"/>
                  </a:lnTo>
                  <a:lnTo>
                    <a:pt x="81" y="163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7" y="104"/>
                  </a:lnTo>
                  <a:lnTo>
                    <a:pt x="97" y="85"/>
                  </a:lnTo>
                  <a:lnTo>
                    <a:pt x="90" y="42"/>
                  </a:lnTo>
                  <a:lnTo>
                    <a:pt x="81" y="25"/>
                  </a:lnTo>
                  <a:lnTo>
                    <a:pt x="66" y="19"/>
                  </a:lnTo>
                  <a:close/>
                  <a:moveTo>
                    <a:pt x="47" y="0"/>
                  </a:moveTo>
                  <a:lnTo>
                    <a:pt x="47" y="0"/>
                  </a:lnTo>
                  <a:lnTo>
                    <a:pt x="49" y="0"/>
                  </a:lnTo>
                  <a:lnTo>
                    <a:pt x="69" y="0"/>
                  </a:lnTo>
                  <a:lnTo>
                    <a:pt x="90" y="7"/>
                  </a:lnTo>
                  <a:lnTo>
                    <a:pt x="93" y="9"/>
                  </a:lnTo>
                  <a:lnTo>
                    <a:pt x="95" y="13"/>
                  </a:lnTo>
                  <a:lnTo>
                    <a:pt x="107" y="37"/>
                  </a:lnTo>
                  <a:lnTo>
                    <a:pt x="107" y="38"/>
                  </a:lnTo>
                  <a:lnTo>
                    <a:pt x="114" y="81"/>
                  </a:lnTo>
                  <a:lnTo>
                    <a:pt x="115" y="83"/>
                  </a:lnTo>
                  <a:lnTo>
                    <a:pt x="115" y="106"/>
                  </a:lnTo>
                  <a:lnTo>
                    <a:pt x="114" y="108"/>
                  </a:lnTo>
                  <a:lnTo>
                    <a:pt x="107" y="145"/>
                  </a:lnTo>
                  <a:lnTo>
                    <a:pt x="107" y="149"/>
                  </a:lnTo>
                  <a:lnTo>
                    <a:pt x="95" y="176"/>
                  </a:lnTo>
                  <a:lnTo>
                    <a:pt x="93" y="178"/>
                  </a:lnTo>
                  <a:lnTo>
                    <a:pt x="90" y="180"/>
                  </a:lnTo>
                  <a:lnTo>
                    <a:pt x="69" y="188"/>
                  </a:lnTo>
                  <a:lnTo>
                    <a:pt x="66" y="190"/>
                  </a:lnTo>
                  <a:lnTo>
                    <a:pt x="49" y="190"/>
                  </a:lnTo>
                  <a:lnTo>
                    <a:pt x="47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2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8" y="149"/>
                  </a:lnTo>
                  <a:lnTo>
                    <a:pt x="7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38"/>
                  </a:lnTo>
                  <a:lnTo>
                    <a:pt x="8" y="35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Freeform 34"/>
            <p:cNvSpPr>
              <a:spLocks/>
            </p:cNvSpPr>
            <p:nvPr/>
          </p:nvSpPr>
          <p:spPr bwMode="auto">
            <a:xfrm>
              <a:off x="6064764" y="5325092"/>
              <a:ext cx="38369" cy="155144"/>
            </a:xfrm>
            <a:custGeom>
              <a:avLst/>
              <a:gdLst>
                <a:gd name="T0" fmla="*/ 8 w 46"/>
                <a:gd name="T1" fmla="*/ 0 h 186"/>
                <a:gd name="T2" fmla="*/ 22 w 46"/>
                <a:gd name="T3" fmla="*/ 7 h 186"/>
                <a:gd name="T4" fmla="*/ 23 w 46"/>
                <a:gd name="T5" fmla="*/ 7 h 186"/>
                <a:gd name="T6" fmla="*/ 30 w 46"/>
                <a:gd name="T7" fmla="*/ 15 h 186"/>
                <a:gd name="T8" fmla="*/ 32 w 46"/>
                <a:gd name="T9" fmla="*/ 19 h 186"/>
                <a:gd name="T10" fmla="*/ 37 w 46"/>
                <a:gd name="T11" fmla="*/ 35 h 186"/>
                <a:gd name="T12" fmla="*/ 37 w 46"/>
                <a:gd name="T13" fmla="*/ 36 h 186"/>
                <a:gd name="T14" fmla="*/ 44 w 46"/>
                <a:gd name="T15" fmla="*/ 79 h 186"/>
                <a:gd name="T16" fmla="*/ 46 w 46"/>
                <a:gd name="T17" fmla="*/ 81 h 186"/>
                <a:gd name="T18" fmla="*/ 46 w 46"/>
                <a:gd name="T19" fmla="*/ 104 h 186"/>
                <a:gd name="T20" fmla="*/ 44 w 46"/>
                <a:gd name="T21" fmla="*/ 106 h 186"/>
                <a:gd name="T22" fmla="*/ 37 w 46"/>
                <a:gd name="T23" fmla="*/ 143 h 186"/>
                <a:gd name="T24" fmla="*/ 37 w 46"/>
                <a:gd name="T25" fmla="*/ 145 h 186"/>
                <a:gd name="T26" fmla="*/ 32 w 46"/>
                <a:gd name="T27" fmla="*/ 164 h 186"/>
                <a:gd name="T28" fmla="*/ 30 w 46"/>
                <a:gd name="T29" fmla="*/ 168 h 186"/>
                <a:gd name="T30" fmla="*/ 22 w 46"/>
                <a:gd name="T31" fmla="*/ 178 h 186"/>
                <a:gd name="T32" fmla="*/ 8 w 46"/>
                <a:gd name="T33" fmla="*/ 186 h 186"/>
                <a:gd name="T34" fmla="*/ 0 w 46"/>
                <a:gd name="T35" fmla="*/ 168 h 186"/>
                <a:gd name="T36" fmla="*/ 12 w 46"/>
                <a:gd name="T37" fmla="*/ 163 h 186"/>
                <a:gd name="T38" fmla="*/ 10 w 46"/>
                <a:gd name="T39" fmla="*/ 161 h 186"/>
                <a:gd name="T40" fmla="*/ 17 w 46"/>
                <a:gd name="T41" fmla="*/ 153 h 186"/>
                <a:gd name="T42" fmla="*/ 20 w 46"/>
                <a:gd name="T43" fmla="*/ 139 h 186"/>
                <a:gd name="T44" fmla="*/ 27 w 46"/>
                <a:gd name="T45" fmla="*/ 102 h 186"/>
                <a:gd name="T46" fmla="*/ 27 w 46"/>
                <a:gd name="T47" fmla="*/ 83 h 186"/>
                <a:gd name="T48" fmla="*/ 20 w 46"/>
                <a:gd name="T49" fmla="*/ 40 h 186"/>
                <a:gd name="T50" fmla="*/ 22 w 46"/>
                <a:gd name="T51" fmla="*/ 40 h 186"/>
                <a:gd name="T52" fmla="*/ 18 w 46"/>
                <a:gd name="T53" fmla="*/ 29 h 186"/>
                <a:gd name="T54" fmla="*/ 17 w 46"/>
                <a:gd name="T55" fmla="*/ 31 h 186"/>
                <a:gd name="T56" fmla="*/ 10 w 46"/>
                <a:gd name="T57" fmla="*/ 23 h 186"/>
                <a:gd name="T58" fmla="*/ 0 w 46"/>
                <a:gd name="T59" fmla="*/ 17 h 186"/>
                <a:gd name="T60" fmla="*/ 8 w 46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86">
                  <a:moveTo>
                    <a:pt x="8" y="0"/>
                  </a:moveTo>
                  <a:lnTo>
                    <a:pt x="22" y="7"/>
                  </a:lnTo>
                  <a:lnTo>
                    <a:pt x="23" y="7"/>
                  </a:lnTo>
                  <a:lnTo>
                    <a:pt x="30" y="15"/>
                  </a:lnTo>
                  <a:lnTo>
                    <a:pt x="32" y="19"/>
                  </a:lnTo>
                  <a:lnTo>
                    <a:pt x="37" y="35"/>
                  </a:lnTo>
                  <a:lnTo>
                    <a:pt x="37" y="36"/>
                  </a:lnTo>
                  <a:lnTo>
                    <a:pt x="44" y="79"/>
                  </a:lnTo>
                  <a:lnTo>
                    <a:pt x="46" y="81"/>
                  </a:lnTo>
                  <a:lnTo>
                    <a:pt x="46" y="104"/>
                  </a:lnTo>
                  <a:lnTo>
                    <a:pt x="44" y="106"/>
                  </a:lnTo>
                  <a:lnTo>
                    <a:pt x="37" y="143"/>
                  </a:lnTo>
                  <a:lnTo>
                    <a:pt x="37" y="145"/>
                  </a:lnTo>
                  <a:lnTo>
                    <a:pt x="32" y="164"/>
                  </a:lnTo>
                  <a:lnTo>
                    <a:pt x="30" y="168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2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20" y="139"/>
                  </a:lnTo>
                  <a:lnTo>
                    <a:pt x="27" y="102"/>
                  </a:lnTo>
                  <a:lnTo>
                    <a:pt x="27" y="83"/>
                  </a:lnTo>
                  <a:lnTo>
                    <a:pt x="20" y="40"/>
                  </a:lnTo>
                  <a:lnTo>
                    <a:pt x="22" y="40"/>
                  </a:lnTo>
                  <a:lnTo>
                    <a:pt x="18" y="29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Rectangle 35"/>
            <p:cNvSpPr>
              <a:spLocks noChangeArrowheads="1"/>
            </p:cNvSpPr>
            <p:nvPr/>
          </p:nvSpPr>
          <p:spPr bwMode="auto">
            <a:xfrm>
              <a:off x="624159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Rectangle 36"/>
            <p:cNvSpPr>
              <a:spLocks noChangeArrowheads="1"/>
            </p:cNvSpPr>
            <p:nvPr/>
          </p:nvSpPr>
          <p:spPr bwMode="auto">
            <a:xfrm>
              <a:off x="6425099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Rectangle 37"/>
            <p:cNvSpPr>
              <a:spLocks noChangeArrowheads="1"/>
            </p:cNvSpPr>
            <p:nvPr/>
          </p:nvSpPr>
          <p:spPr bwMode="auto">
            <a:xfrm>
              <a:off x="6550216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Rectangle 38"/>
            <p:cNvSpPr>
              <a:spLocks noChangeArrowheads="1"/>
            </p:cNvSpPr>
            <p:nvPr/>
          </p:nvSpPr>
          <p:spPr bwMode="auto">
            <a:xfrm>
              <a:off x="6651977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Rectangle 39"/>
            <p:cNvSpPr>
              <a:spLocks noChangeArrowheads="1"/>
            </p:cNvSpPr>
            <p:nvPr/>
          </p:nvSpPr>
          <p:spPr bwMode="auto">
            <a:xfrm>
              <a:off x="6733720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Rectangle 40"/>
            <p:cNvSpPr>
              <a:spLocks noChangeArrowheads="1"/>
            </p:cNvSpPr>
            <p:nvPr/>
          </p:nvSpPr>
          <p:spPr bwMode="auto">
            <a:xfrm>
              <a:off x="6800449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Rectangle 41"/>
            <p:cNvSpPr>
              <a:spLocks noChangeArrowheads="1"/>
            </p:cNvSpPr>
            <p:nvPr/>
          </p:nvSpPr>
          <p:spPr bwMode="auto">
            <a:xfrm>
              <a:off x="6860504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Rectangle 42"/>
            <p:cNvSpPr>
              <a:spLocks noChangeArrowheads="1"/>
            </p:cNvSpPr>
            <p:nvPr/>
          </p:nvSpPr>
          <p:spPr bwMode="auto">
            <a:xfrm>
              <a:off x="6913887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Rectangle 43"/>
            <p:cNvSpPr>
              <a:spLocks noChangeArrowheads="1"/>
            </p:cNvSpPr>
            <p:nvPr/>
          </p:nvSpPr>
          <p:spPr bwMode="auto">
            <a:xfrm>
              <a:off x="6958929" y="5069854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Freeform 44"/>
            <p:cNvSpPr>
              <a:spLocks/>
            </p:cNvSpPr>
            <p:nvPr/>
          </p:nvSpPr>
          <p:spPr bwMode="auto">
            <a:xfrm>
              <a:off x="6763748" y="5323423"/>
              <a:ext cx="41705" cy="150140"/>
            </a:xfrm>
            <a:custGeom>
              <a:avLst/>
              <a:gdLst>
                <a:gd name="T0" fmla="*/ 39 w 49"/>
                <a:gd name="T1" fmla="*/ 0 h 178"/>
                <a:gd name="T2" fmla="*/ 46 w 49"/>
                <a:gd name="T3" fmla="*/ 2 h 178"/>
                <a:gd name="T4" fmla="*/ 48 w 49"/>
                <a:gd name="T5" fmla="*/ 9 h 178"/>
                <a:gd name="T6" fmla="*/ 49 w 49"/>
                <a:gd name="T7" fmla="*/ 9 h 178"/>
                <a:gd name="T8" fmla="*/ 49 w 49"/>
                <a:gd name="T9" fmla="*/ 178 h 178"/>
                <a:gd name="T10" fmla="*/ 31 w 49"/>
                <a:gd name="T11" fmla="*/ 178 h 178"/>
                <a:gd name="T12" fmla="*/ 31 w 49"/>
                <a:gd name="T13" fmla="*/ 37 h 178"/>
                <a:gd name="T14" fmla="*/ 27 w 49"/>
                <a:gd name="T15" fmla="*/ 40 h 178"/>
                <a:gd name="T16" fmla="*/ 24 w 49"/>
                <a:gd name="T17" fmla="*/ 42 h 178"/>
                <a:gd name="T18" fmla="*/ 7 w 49"/>
                <a:gd name="T19" fmla="*/ 50 h 178"/>
                <a:gd name="T20" fmla="*/ 0 w 49"/>
                <a:gd name="T21" fmla="*/ 31 h 178"/>
                <a:gd name="T22" fmla="*/ 17 w 49"/>
                <a:gd name="T23" fmla="*/ 23 h 178"/>
                <a:gd name="T24" fmla="*/ 32 w 49"/>
                <a:gd name="T25" fmla="*/ 4 h 178"/>
                <a:gd name="T26" fmla="*/ 32 w 49"/>
                <a:gd name="T27" fmla="*/ 2 h 178"/>
                <a:gd name="T28" fmla="*/ 39 w 49"/>
                <a:gd name="T2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9" h="178">
                  <a:moveTo>
                    <a:pt x="39" y="0"/>
                  </a:moveTo>
                  <a:lnTo>
                    <a:pt x="46" y="2"/>
                  </a:lnTo>
                  <a:lnTo>
                    <a:pt x="48" y="9"/>
                  </a:lnTo>
                  <a:lnTo>
                    <a:pt x="49" y="9"/>
                  </a:lnTo>
                  <a:lnTo>
                    <a:pt x="49" y="178"/>
                  </a:lnTo>
                  <a:lnTo>
                    <a:pt x="31" y="178"/>
                  </a:lnTo>
                  <a:lnTo>
                    <a:pt x="31" y="37"/>
                  </a:lnTo>
                  <a:lnTo>
                    <a:pt x="27" y="40"/>
                  </a:lnTo>
                  <a:lnTo>
                    <a:pt x="24" y="42"/>
                  </a:lnTo>
                  <a:lnTo>
                    <a:pt x="7" y="50"/>
                  </a:lnTo>
                  <a:lnTo>
                    <a:pt x="0" y="31"/>
                  </a:lnTo>
                  <a:lnTo>
                    <a:pt x="17" y="23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Rectangle 45"/>
            <p:cNvSpPr>
              <a:spLocks noChangeArrowheads="1"/>
            </p:cNvSpPr>
            <p:nvPr/>
          </p:nvSpPr>
          <p:spPr bwMode="auto">
            <a:xfrm>
              <a:off x="6783766" y="5338437"/>
              <a:ext cx="15014" cy="135126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Rectangle 46"/>
            <p:cNvSpPr>
              <a:spLocks noChangeArrowheads="1"/>
            </p:cNvSpPr>
            <p:nvPr/>
          </p:nvSpPr>
          <p:spPr bwMode="auto">
            <a:xfrm>
              <a:off x="6767084" y="5465222"/>
              <a:ext cx="51715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Freeform 47"/>
            <p:cNvSpPr>
              <a:spLocks noEditPoints="1"/>
            </p:cNvSpPr>
            <p:nvPr/>
          </p:nvSpPr>
          <p:spPr bwMode="auto">
            <a:xfrm>
              <a:off x="6860504" y="5323423"/>
              <a:ext cx="96757" cy="158481"/>
            </a:xfrm>
            <a:custGeom>
              <a:avLst/>
              <a:gdLst>
                <a:gd name="T0" fmla="*/ 66 w 115"/>
                <a:gd name="T1" fmla="*/ 19 h 190"/>
                <a:gd name="T2" fmla="*/ 66 w 115"/>
                <a:gd name="T3" fmla="*/ 21 h 190"/>
                <a:gd name="T4" fmla="*/ 51 w 115"/>
                <a:gd name="T5" fmla="*/ 21 h 190"/>
                <a:gd name="T6" fmla="*/ 41 w 115"/>
                <a:gd name="T7" fmla="*/ 27 h 190"/>
                <a:gd name="T8" fmla="*/ 37 w 115"/>
                <a:gd name="T9" fmla="*/ 31 h 190"/>
                <a:gd name="T10" fmla="*/ 30 w 115"/>
                <a:gd name="T11" fmla="*/ 46 h 190"/>
                <a:gd name="T12" fmla="*/ 30 w 115"/>
                <a:gd name="T13" fmla="*/ 46 h 190"/>
                <a:gd name="T14" fmla="*/ 24 w 115"/>
                <a:gd name="T15" fmla="*/ 83 h 190"/>
                <a:gd name="T16" fmla="*/ 25 w 115"/>
                <a:gd name="T17" fmla="*/ 83 h 190"/>
                <a:gd name="T18" fmla="*/ 25 w 115"/>
                <a:gd name="T19" fmla="*/ 106 h 190"/>
                <a:gd name="T20" fmla="*/ 24 w 115"/>
                <a:gd name="T21" fmla="*/ 106 h 190"/>
                <a:gd name="T22" fmla="*/ 30 w 115"/>
                <a:gd name="T23" fmla="*/ 139 h 190"/>
                <a:gd name="T24" fmla="*/ 30 w 115"/>
                <a:gd name="T25" fmla="*/ 139 h 190"/>
                <a:gd name="T26" fmla="*/ 35 w 115"/>
                <a:gd name="T27" fmla="*/ 155 h 190"/>
                <a:gd name="T28" fmla="*/ 42 w 115"/>
                <a:gd name="T29" fmla="*/ 163 h 190"/>
                <a:gd name="T30" fmla="*/ 42 w 115"/>
                <a:gd name="T31" fmla="*/ 163 h 190"/>
                <a:gd name="T32" fmla="*/ 47 w 115"/>
                <a:gd name="T33" fmla="*/ 166 h 190"/>
                <a:gd name="T34" fmla="*/ 52 w 115"/>
                <a:gd name="T35" fmla="*/ 168 h 190"/>
                <a:gd name="T36" fmla="*/ 64 w 115"/>
                <a:gd name="T37" fmla="*/ 168 h 190"/>
                <a:gd name="T38" fmla="*/ 80 w 115"/>
                <a:gd name="T39" fmla="*/ 163 h 190"/>
                <a:gd name="T40" fmla="*/ 90 w 115"/>
                <a:gd name="T41" fmla="*/ 141 h 190"/>
                <a:gd name="T42" fmla="*/ 90 w 115"/>
                <a:gd name="T43" fmla="*/ 141 h 190"/>
                <a:gd name="T44" fmla="*/ 97 w 115"/>
                <a:gd name="T45" fmla="*/ 104 h 190"/>
                <a:gd name="T46" fmla="*/ 97 w 115"/>
                <a:gd name="T47" fmla="*/ 85 h 190"/>
                <a:gd name="T48" fmla="*/ 90 w 115"/>
                <a:gd name="T49" fmla="*/ 44 h 190"/>
                <a:gd name="T50" fmla="*/ 80 w 115"/>
                <a:gd name="T51" fmla="*/ 25 h 190"/>
                <a:gd name="T52" fmla="*/ 66 w 115"/>
                <a:gd name="T53" fmla="*/ 19 h 190"/>
                <a:gd name="T54" fmla="*/ 47 w 115"/>
                <a:gd name="T55" fmla="*/ 0 h 190"/>
                <a:gd name="T56" fmla="*/ 47 w 115"/>
                <a:gd name="T57" fmla="*/ 0 h 190"/>
                <a:gd name="T58" fmla="*/ 49 w 115"/>
                <a:gd name="T59" fmla="*/ 0 h 190"/>
                <a:gd name="T60" fmla="*/ 69 w 115"/>
                <a:gd name="T61" fmla="*/ 0 h 190"/>
                <a:gd name="T62" fmla="*/ 88 w 115"/>
                <a:gd name="T63" fmla="*/ 7 h 190"/>
                <a:gd name="T64" fmla="*/ 92 w 115"/>
                <a:gd name="T65" fmla="*/ 9 h 190"/>
                <a:gd name="T66" fmla="*/ 92 w 115"/>
                <a:gd name="T67" fmla="*/ 11 h 190"/>
                <a:gd name="T68" fmla="*/ 105 w 115"/>
                <a:gd name="T69" fmla="*/ 35 h 190"/>
                <a:gd name="T70" fmla="*/ 107 w 115"/>
                <a:gd name="T71" fmla="*/ 38 h 190"/>
                <a:gd name="T72" fmla="*/ 114 w 115"/>
                <a:gd name="T73" fmla="*/ 81 h 190"/>
                <a:gd name="T74" fmla="*/ 115 w 115"/>
                <a:gd name="T75" fmla="*/ 83 h 190"/>
                <a:gd name="T76" fmla="*/ 115 w 115"/>
                <a:gd name="T77" fmla="*/ 106 h 190"/>
                <a:gd name="T78" fmla="*/ 114 w 115"/>
                <a:gd name="T79" fmla="*/ 108 h 190"/>
                <a:gd name="T80" fmla="*/ 107 w 115"/>
                <a:gd name="T81" fmla="*/ 145 h 190"/>
                <a:gd name="T82" fmla="*/ 107 w 115"/>
                <a:gd name="T83" fmla="*/ 149 h 190"/>
                <a:gd name="T84" fmla="*/ 93 w 115"/>
                <a:gd name="T85" fmla="*/ 176 h 190"/>
                <a:gd name="T86" fmla="*/ 92 w 115"/>
                <a:gd name="T87" fmla="*/ 178 h 190"/>
                <a:gd name="T88" fmla="*/ 88 w 115"/>
                <a:gd name="T89" fmla="*/ 180 h 190"/>
                <a:gd name="T90" fmla="*/ 69 w 115"/>
                <a:gd name="T91" fmla="*/ 188 h 190"/>
                <a:gd name="T92" fmla="*/ 66 w 115"/>
                <a:gd name="T93" fmla="*/ 190 h 190"/>
                <a:gd name="T94" fmla="*/ 49 w 115"/>
                <a:gd name="T95" fmla="*/ 190 h 190"/>
                <a:gd name="T96" fmla="*/ 47 w 115"/>
                <a:gd name="T97" fmla="*/ 188 h 190"/>
                <a:gd name="T98" fmla="*/ 46 w 115"/>
                <a:gd name="T99" fmla="*/ 188 h 190"/>
                <a:gd name="T100" fmla="*/ 46 w 115"/>
                <a:gd name="T101" fmla="*/ 188 h 190"/>
                <a:gd name="T102" fmla="*/ 42 w 115"/>
                <a:gd name="T103" fmla="*/ 186 h 190"/>
                <a:gd name="T104" fmla="*/ 22 w 115"/>
                <a:gd name="T105" fmla="*/ 178 h 190"/>
                <a:gd name="T106" fmla="*/ 22 w 115"/>
                <a:gd name="T107" fmla="*/ 176 h 190"/>
                <a:gd name="T108" fmla="*/ 8 w 115"/>
                <a:gd name="T109" fmla="*/ 149 h 190"/>
                <a:gd name="T110" fmla="*/ 7 w 115"/>
                <a:gd name="T111" fmla="*/ 145 h 190"/>
                <a:gd name="T112" fmla="*/ 0 w 115"/>
                <a:gd name="T113" fmla="*/ 108 h 190"/>
                <a:gd name="T114" fmla="*/ 0 w 115"/>
                <a:gd name="T115" fmla="*/ 81 h 190"/>
                <a:gd name="T116" fmla="*/ 7 w 115"/>
                <a:gd name="T117" fmla="*/ 38 h 190"/>
                <a:gd name="T118" fmla="*/ 8 w 115"/>
                <a:gd name="T119" fmla="*/ 35 h 190"/>
                <a:gd name="T120" fmla="*/ 22 w 115"/>
                <a:gd name="T121" fmla="*/ 11 h 190"/>
                <a:gd name="T122" fmla="*/ 22 w 115"/>
                <a:gd name="T123" fmla="*/ 9 h 190"/>
                <a:gd name="T124" fmla="*/ 47 w 115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" h="190">
                  <a:moveTo>
                    <a:pt x="66" y="19"/>
                  </a:moveTo>
                  <a:lnTo>
                    <a:pt x="66" y="21"/>
                  </a:lnTo>
                  <a:lnTo>
                    <a:pt x="51" y="21"/>
                  </a:lnTo>
                  <a:lnTo>
                    <a:pt x="41" y="27"/>
                  </a:lnTo>
                  <a:lnTo>
                    <a:pt x="37" y="31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4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4" y="10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5" y="155"/>
                  </a:lnTo>
                  <a:lnTo>
                    <a:pt x="42" y="163"/>
                  </a:lnTo>
                  <a:lnTo>
                    <a:pt x="42" y="163"/>
                  </a:lnTo>
                  <a:lnTo>
                    <a:pt x="47" y="166"/>
                  </a:lnTo>
                  <a:lnTo>
                    <a:pt x="52" y="168"/>
                  </a:lnTo>
                  <a:lnTo>
                    <a:pt x="64" y="168"/>
                  </a:lnTo>
                  <a:lnTo>
                    <a:pt x="80" y="163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7" y="104"/>
                  </a:lnTo>
                  <a:lnTo>
                    <a:pt x="97" y="85"/>
                  </a:lnTo>
                  <a:lnTo>
                    <a:pt x="90" y="44"/>
                  </a:lnTo>
                  <a:lnTo>
                    <a:pt x="80" y="25"/>
                  </a:lnTo>
                  <a:lnTo>
                    <a:pt x="66" y="19"/>
                  </a:lnTo>
                  <a:close/>
                  <a:moveTo>
                    <a:pt x="47" y="0"/>
                  </a:moveTo>
                  <a:lnTo>
                    <a:pt x="47" y="0"/>
                  </a:lnTo>
                  <a:lnTo>
                    <a:pt x="49" y="0"/>
                  </a:lnTo>
                  <a:lnTo>
                    <a:pt x="69" y="0"/>
                  </a:lnTo>
                  <a:lnTo>
                    <a:pt x="88" y="7"/>
                  </a:lnTo>
                  <a:lnTo>
                    <a:pt x="92" y="9"/>
                  </a:lnTo>
                  <a:lnTo>
                    <a:pt x="92" y="11"/>
                  </a:lnTo>
                  <a:lnTo>
                    <a:pt x="105" y="35"/>
                  </a:lnTo>
                  <a:lnTo>
                    <a:pt x="107" y="38"/>
                  </a:lnTo>
                  <a:lnTo>
                    <a:pt x="114" y="81"/>
                  </a:lnTo>
                  <a:lnTo>
                    <a:pt x="115" y="83"/>
                  </a:lnTo>
                  <a:lnTo>
                    <a:pt x="115" y="106"/>
                  </a:lnTo>
                  <a:lnTo>
                    <a:pt x="114" y="108"/>
                  </a:lnTo>
                  <a:lnTo>
                    <a:pt x="107" y="145"/>
                  </a:lnTo>
                  <a:lnTo>
                    <a:pt x="107" y="149"/>
                  </a:lnTo>
                  <a:lnTo>
                    <a:pt x="93" y="176"/>
                  </a:lnTo>
                  <a:lnTo>
                    <a:pt x="92" y="178"/>
                  </a:lnTo>
                  <a:lnTo>
                    <a:pt x="88" y="180"/>
                  </a:lnTo>
                  <a:lnTo>
                    <a:pt x="69" y="188"/>
                  </a:lnTo>
                  <a:lnTo>
                    <a:pt x="66" y="190"/>
                  </a:lnTo>
                  <a:lnTo>
                    <a:pt x="49" y="190"/>
                  </a:lnTo>
                  <a:lnTo>
                    <a:pt x="47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2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8" y="149"/>
                  </a:lnTo>
                  <a:lnTo>
                    <a:pt x="7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38"/>
                  </a:lnTo>
                  <a:lnTo>
                    <a:pt x="8" y="35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Freeform 48"/>
            <p:cNvSpPr>
              <a:spLocks/>
            </p:cNvSpPr>
            <p:nvPr/>
          </p:nvSpPr>
          <p:spPr bwMode="auto">
            <a:xfrm>
              <a:off x="6912219" y="5325092"/>
              <a:ext cx="38369" cy="155144"/>
            </a:xfrm>
            <a:custGeom>
              <a:avLst/>
              <a:gdLst>
                <a:gd name="T0" fmla="*/ 8 w 46"/>
                <a:gd name="T1" fmla="*/ 0 h 186"/>
                <a:gd name="T2" fmla="*/ 22 w 46"/>
                <a:gd name="T3" fmla="*/ 7 h 186"/>
                <a:gd name="T4" fmla="*/ 23 w 46"/>
                <a:gd name="T5" fmla="*/ 9 h 186"/>
                <a:gd name="T6" fmla="*/ 29 w 46"/>
                <a:gd name="T7" fmla="*/ 17 h 186"/>
                <a:gd name="T8" fmla="*/ 30 w 46"/>
                <a:gd name="T9" fmla="*/ 19 h 186"/>
                <a:gd name="T10" fmla="*/ 37 w 46"/>
                <a:gd name="T11" fmla="*/ 35 h 186"/>
                <a:gd name="T12" fmla="*/ 37 w 46"/>
                <a:gd name="T13" fmla="*/ 36 h 186"/>
                <a:gd name="T14" fmla="*/ 44 w 46"/>
                <a:gd name="T15" fmla="*/ 79 h 186"/>
                <a:gd name="T16" fmla="*/ 46 w 46"/>
                <a:gd name="T17" fmla="*/ 81 h 186"/>
                <a:gd name="T18" fmla="*/ 46 w 46"/>
                <a:gd name="T19" fmla="*/ 104 h 186"/>
                <a:gd name="T20" fmla="*/ 44 w 46"/>
                <a:gd name="T21" fmla="*/ 106 h 186"/>
                <a:gd name="T22" fmla="*/ 37 w 46"/>
                <a:gd name="T23" fmla="*/ 143 h 186"/>
                <a:gd name="T24" fmla="*/ 37 w 46"/>
                <a:gd name="T25" fmla="*/ 145 h 186"/>
                <a:gd name="T26" fmla="*/ 30 w 46"/>
                <a:gd name="T27" fmla="*/ 164 h 186"/>
                <a:gd name="T28" fmla="*/ 29 w 46"/>
                <a:gd name="T29" fmla="*/ 166 h 186"/>
                <a:gd name="T30" fmla="*/ 23 w 46"/>
                <a:gd name="T31" fmla="*/ 174 h 186"/>
                <a:gd name="T32" fmla="*/ 22 w 46"/>
                <a:gd name="T33" fmla="*/ 178 h 186"/>
                <a:gd name="T34" fmla="*/ 8 w 46"/>
                <a:gd name="T35" fmla="*/ 186 h 186"/>
                <a:gd name="T36" fmla="*/ 0 w 46"/>
                <a:gd name="T37" fmla="*/ 168 h 186"/>
                <a:gd name="T38" fmla="*/ 10 w 46"/>
                <a:gd name="T39" fmla="*/ 163 h 186"/>
                <a:gd name="T40" fmla="*/ 15 w 46"/>
                <a:gd name="T41" fmla="*/ 155 h 186"/>
                <a:gd name="T42" fmla="*/ 15 w 46"/>
                <a:gd name="T43" fmla="*/ 155 h 186"/>
                <a:gd name="T44" fmla="*/ 22 w 46"/>
                <a:gd name="T45" fmla="*/ 139 h 186"/>
                <a:gd name="T46" fmla="*/ 20 w 46"/>
                <a:gd name="T47" fmla="*/ 139 h 186"/>
                <a:gd name="T48" fmla="*/ 27 w 46"/>
                <a:gd name="T49" fmla="*/ 102 h 186"/>
                <a:gd name="T50" fmla="*/ 27 w 46"/>
                <a:gd name="T51" fmla="*/ 83 h 186"/>
                <a:gd name="T52" fmla="*/ 20 w 46"/>
                <a:gd name="T53" fmla="*/ 40 h 186"/>
                <a:gd name="T54" fmla="*/ 15 w 46"/>
                <a:gd name="T55" fmla="*/ 29 h 186"/>
                <a:gd name="T56" fmla="*/ 12 w 46"/>
                <a:gd name="T57" fmla="*/ 25 h 186"/>
                <a:gd name="T58" fmla="*/ 0 w 46"/>
                <a:gd name="T59" fmla="*/ 17 h 186"/>
                <a:gd name="T60" fmla="*/ 8 w 46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86">
                  <a:moveTo>
                    <a:pt x="8" y="0"/>
                  </a:moveTo>
                  <a:lnTo>
                    <a:pt x="22" y="7"/>
                  </a:lnTo>
                  <a:lnTo>
                    <a:pt x="23" y="9"/>
                  </a:lnTo>
                  <a:lnTo>
                    <a:pt x="29" y="17"/>
                  </a:lnTo>
                  <a:lnTo>
                    <a:pt x="30" y="19"/>
                  </a:lnTo>
                  <a:lnTo>
                    <a:pt x="37" y="35"/>
                  </a:lnTo>
                  <a:lnTo>
                    <a:pt x="37" y="36"/>
                  </a:lnTo>
                  <a:lnTo>
                    <a:pt x="44" y="79"/>
                  </a:lnTo>
                  <a:lnTo>
                    <a:pt x="46" y="81"/>
                  </a:lnTo>
                  <a:lnTo>
                    <a:pt x="46" y="104"/>
                  </a:lnTo>
                  <a:lnTo>
                    <a:pt x="44" y="106"/>
                  </a:lnTo>
                  <a:lnTo>
                    <a:pt x="37" y="143"/>
                  </a:lnTo>
                  <a:lnTo>
                    <a:pt x="37" y="145"/>
                  </a:lnTo>
                  <a:lnTo>
                    <a:pt x="30" y="164"/>
                  </a:lnTo>
                  <a:lnTo>
                    <a:pt x="29" y="166"/>
                  </a:lnTo>
                  <a:lnTo>
                    <a:pt x="23" y="174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0" y="163"/>
                  </a:lnTo>
                  <a:lnTo>
                    <a:pt x="15" y="155"/>
                  </a:lnTo>
                  <a:lnTo>
                    <a:pt x="15" y="155"/>
                  </a:lnTo>
                  <a:lnTo>
                    <a:pt x="22" y="139"/>
                  </a:lnTo>
                  <a:lnTo>
                    <a:pt x="20" y="139"/>
                  </a:lnTo>
                  <a:lnTo>
                    <a:pt x="27" y="102"/>
                  </a:lnTo>
                  <a:lnTo>
                    <a:pt x="27" y="83"/>
                  </a:lnTo>
                  <a:lnTo>
                    <a:pt x="20" y="40"/>
                  </a:lnTo>
                  <a:lnTo>
                    <a:pt x="15" y="29"/>
                  </a:lnTo>
                  <a:lnTo>
                    <a:pt x="12" y="25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Freeform 49"/>
            <p:cNvSpPr>
              <a:spLocks noEditPoints="1"/>
            </p:cNvSpPr>
            <p:nvPr/>
          </p:nvSpPr>
          <p:spPr bwMode="auto">
            <a:xfrm>
              <a:off x="6977280" y="5323423"/>
              <a:ext cx="98425" cy="158481"/>
            </a:xfrm>
            <a:custGeom>
              <a:avLst/>
              <a:gdLst>
                <a:gd name="T0" fmla="*/ 63 w 117"/>
                <a:gd name="T1" fmla="*/ 19 h 190"/>
                <a:gd name="T2" fmla="*/ 63 w 117"/>
                <a:gd name="T3" fmla="*/ 21 h 190"/>
                <a:gd name="T4" fmla="*/ 51 w 117"/>
                <a:gd name="T5" fmla="*/ 21 h 190"/>
                <a:gd name="T6" fmla="*/ 41 w 117"/>
                <a:gd name="T7" fmla="*/ 27 h 190"/>
                <a:gd name="T8" fmla="*/ 37 w 117"/>
                <a:gd name="T9" fmla="*/ 31 h 190"/>
                <a:gd name="T10" fmla="*/ 30 w 117"/>
                <a:gd name="T11" fmla="*/ 46 h 190"/>
                <a:gd name="T12" fmla="*/ 30 w 117"/>
                <a:gd name="T13" fmla="*/ 46 h 190"/>
                <a:gd name="T14" fmla="*/ 24 w 117"/>
                <a:gd name="T15" fmla="*/ 83 h 190"/>
                <a:gd name="T16" fmla="*/ 25 w 117"/>
                <a:gd name="T17" fmla="*/ 83 h 190"/>
                <a:gd name="T18" fmla="*/ 25 w 117"/>
                <a:gd name="T19" fmla="*/ 106 h 190"/>
                <a:gd name="T20" fmla="*/ 24 w 117"/>
                <a:gd name="T21" fmla="*/ 106 h 190"/>
                <a:gd name="T22" fmla="*/ 30 w 117"/>
                <a:gd name="T23" fmla="*/ 139 h 190"/>
                <a:gd name="T24" fmla="*/ 30 w 117"/>
                <a:gd name="T25" fmla="*/ 139 h 190"/>
                <a:gd name="T26" fmla="*/ 36 w 117"/>
                <a:gd name="T27" fmla="*/ 155 h 190"/>
                <a:gd name="T28" fmla="*/ 42 w 117"/>
                <a:gd name="T29" fmla="*/ 163 h 190"/>
                <a:gd name="T30" fmla="*/ 42 w 117"/>
                <a:gd name="T31" fmla="*/ 163 h 190"/>
                <a:gd name="T32" fmla="*/ 47 w 117"/>
                <a:gd name="T33" fmla="*/ 166 h 190"/>
                <a:gd name="T34" fmla="*/ 53 w 117"/>
                <a:gd name="T35" fmla="*/ 168 h 190"/>
                <a:gd name="T36" fmla="*/ 61 w 117"/>
                <a:gd name="T37" fmla="*/ 168 h 190"/>
                <a:gd name="T38" fmla="*/ 81 w 117"/>
                <a:gd name="T39" fmla="*/ 161 h 190"/>
                <a:gd name="T40" fmla="*/ 92 w 117"/>
                <a:gd name="T41" fmla="*/ 141 h 190"/>
                <a:gd name="T42" fmla="*/ 92 w 117"/>
                <a:gd name="T43" fmla="*/ 141 h 190"/>
                <a:gd name="T44" fmla="*/ 98 w 117"/>
                <a:gd name="T45" fmla="*/ 104 h 190"/>
                <a:gd name="T46" fmla="*/ 98 w 117"/>
                <a:gd name="T47" fmla="*/ 85 h 190"/>
                <a:gd name="T48" fmla="*/ 92 w 117"/>
                <a:gd name="T49" fmla="*/ 44 h 190"/>
                <a:gd name="T50" fmla="*/ 81 w 117"/>
                <a:gd name="T51" fmla="*/ 25 h 190"/>
                <a:gd name="T52" fmla="*/ 63 w 117"/>
                <a:gd name="T53" fmla="*/ 19 h 190"/>
                <a:gd name="T54" fmla="*/ 47 w 117"/>
                <a:gd name="T55" fmla="*/ 0 h 190"/>
                <a:gd name="T56" fmla="*/ 47 w 117"/>
                <a:gd name="T57" fmla="*/ 0 h 190"/>
                <a:gd name="T58" fmla="*/ 49 w 117"/>
                <a:gd name="T59" fmla="*/ 0 h 190"/>
                <a:gd name="T60" fmla="*/ 66 w 117"/>
                <a:gd name="T61" fmla="*/ 0 h 190"/>
                <a:gd name="T62" fmla="*/ 90 w 117"/>
                <a:gd name="T63" fmla="*/ 7 h 190"/>
                <a:gd name="T64" fmla="*/ 93 w 117"/>
                <a:gd name="T65" fmla="*/ 9 h 190"/>
                <a:gd name="T66" fmla="*/ 93 w 117"/>
                <a:gd name="T67" fmla="*/ 11 h 190"/>
                <a:gd name="T68" fmla="*/ 107 w 117"/>
                <a:gd name="T69" fmla="*/ 35 h 190"/>
                <a:gd name="T70" fmla="*/ 109 w 117"/>
                <a:gd name="T71" fmla="*/ 38 h 190"/>
                <a:gd name="T72" fmla="*/ 116 w 117"/>
                <a:gd name="T73" fmla="*/ 81 h 190"/>
                <a:gd name="T74" fmla="*/ 117 w 117"/>
                <a:gd name="T75" fmla="*/ 83 h 190"/>
                <a:gd name="T76" fmla="*/ 117 w 117"/>
                <a:gd name="T77" fmla="*/ 106 h 190"/>
                <a:gd name="T78" fmla="*/ 116 w 117"/>
                <a:gd name="T79" fmla="*/ 108 h 190"/>
                <a:gd name="T80" fmla="*/ 109 w 117"/>
                <a:gd name="T81" fmla="*/ 145 h 190"/>
                <a:gd name="T82" fmla="*/ 109 w 117"/>
                <a:gd name="T83" fmla="*/ 149 h 190"/>
                <a:gd name="T84" fmla="*/ 95 w 117"/>
                <a:gd name="T85" fmla="*/ 176 h 190"/>
                <a:gd name="T86" fmla="*/ 93 w 117"/>
                <a:gd name="T87" fmla="*/ 178 h 190"/>
                <a:gd name="T88" fmla="*/ 90 w 117"/>
                <a:gd name="T89" fmla="*/ 180 h 190"/>
                <a:gd name="T90" fmla="*/ 66 w 117"/>
                <a:gd name="T91" fmla="*/ 188 h 190"/>
                <a:gd name="T92" fmla="*/ 63 w 117"/>
                <a:gd name="T93" fmla="*/ 190 h 190"/>
                <a:gd name="T94" fmla="*/ 49 w 117"/>
                <a:gd name="T95" fmla="*/ 190 h 190"/>
                <a:gd name="T96" fmla="*/ 47 w 117"/>
                <a:gd name="T97" fmla="*/ 188 h 190"/>
                <a:gd name="T98" fmla="*/ 46 w 117"/>
                <a:gd name="T99" fmla="*/ 188 h 190"/>
                <a:gd name="T100" fmla="*/ 46 w 117"/>
                <a:gd name="T101" fmla="*/ 188 h 190"/>
                <a:gd name="T102" fmla="*/ 42 w 117"/>
                <a:gd name="T103" fmla="*/ 186 h 190"/>
                <a:gd name="T104" fmla="*/ 22 w 117"/>
                <a:gd name="T105" fmla="*/ 178 h 190"/>
                <a:gd name="T106" fmla="*/ 22 w 117"/>
                <a:gd name="T107" fmla="*/ 176 h 190"/>
                <a:gd name="T108" fmla="*/ 8 w 117"/>
                <a:gd name="T109" fmla="*/ 149 h 190"/>
                <a:gd name="T110" fmla="*/ 7 w 117"/>
                <a:gd name="T111" fmla="*/ 145 h 190"/>
                <a:gd name="T112" fmla="*/ 0 w 117"/>
                <a:gd name="T113" fmla="*/ 108 h 190"/>
                <a:gd name="T114" fmla="*/ 0 w 117"/>
                <a:gd name="T115" fmla="*/ 81 h 190"/>
                <a:gd name="T116" fmla="*/ 7 w 117"/>
                <a:gd name="T117" fmla="*/ 38 h 190"/>
                <a:gd name="T118" fmla="*/ 8 w 117"/>
                <a:gd name="T119" fmla="*/ 35 h 190"/>
                <a:gd name="T120" fmla="*/ 22 w 117"/>
                <a:gd name="T121" fmla="*/ 11 h 190"/>
                <a:gd name="T122" fmla="*/ 22 w 117"/>
                <a:gd name="T123" fmla="*/ 9 h 190"/>
                <a:gd name="T124" fmla="*/ 47 w 117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" h="190">
                  <a:moveTo>
                    <a:pt x="63" y="19"/>
                  </a:moveTo>
                  <a:lnTo>
                    <a:pt x="63" y="21"/>
                  </a:lnTo>
                  <a:lnTo>
                    <a:pt x="51" y="21"/>
                  </a:lnTo>
                  <a:lnTo>
                    <a:pt x="41" y="27"/>
                  </a:lnTo>
                  <a:lnTo>
                    <a:pt x="37" y="31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4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4" y="106"/>
                  </a:lnTo>
                  <a:lnTo>
                    <a:pt x="30" y="139"/>
                  </a:lnTo>
                  <a:lnTo>
                    <a:pt x="30" y="139"/>
                  </a:lnTo>
                  <a:lnTo>
                    <a:pt x="36" y="155"/>
                  </a:lnTo>
                  <a:lnTo>
                    <a:pt x="42" y="163"/>
                  </a:lnTo>
                  <a:lnTo>
                    <a:pt x="42" y="163"/>
                  </a:lnTo>
                  <a:lnTo>
                    <a:pt x="47" y="166"/>
                  </a:lnTo>
                  <a:lnTo>
                    <a:pt x="53" y="168"/>
                  </a:lnTo>
                  <a:lnTo>
                    <a:pt x="61" y="168"/>
                  </a:lnTo>
                  <a:lnTo>
                    <a:pt x="81" y="161"/>
                  </a:lnTo>
                  <a:lnTo>
                    <a:pt x="92" y="141"/>
                  </a:lnTo>
                  <a:lnTo>
                    <a:pt x="92" y="141"/>
                  </a:lnTo>
                  <a:lnTo>
                    <a:pt x="98" y="104"/>
                  </a:lnTo>
                  <a:lnTo>
                    <a:pt x="98" y="85"/>
                  </a:lnTo>
                  <a:lnTo>
                    <a:pt x="92" y="44"/>
                  </a:lnTo>
                  <a:lnTo>
                    <a:pt x="81" y="25"/>
                  </a:lnTo>
                  <a:lnTo>
                    <a:pt x="63" y="19"/>
                  </a:lnTo>
                  <a:close/>
                  <a:moveTo>
                    <a:pt x="47" y="0"/>
                  </a:moveTo>
                  <a:lnTo>
                    <a:pt x="47" y="0"/>
                  </a:lnTo>
                  <a:lnTo>
                    <a:pt x="49" y="0"/>
                  </a:lnTo>
                  <a:lnTo>
                    <a:pt x="66" y="0"/>
                  </a:lnTo>
                  <a:lnTo>
                    <a:pt x="90" y="7"/>
                  </a:lnTo>
                  <a:lnTo>
                    <a:pt x="93" y="9"/>
                  </a:lnTo>
                  <a:lnTo>
                    <a:pt x="93" y="11"/>
                  </a:lnTo>
                  <a:lnTo>
                    <a:pt x="107" y="35"/>
                  </a:lnTo>
                  <a:lnTo>
                    <a:pt x="109" y="38"/>
                  </a:lnTo>
                  <a:lnTo>
                    <a:pt x="116" y="81"/>
                  </a:lnTo>
                  <a:lnTo>
                    <a:pt x="117" y="83"/>
                  </a:lnTo>
                  <a:lnTo>
                    <a:pt x="117" y="106"/>
                  </a:lnTo>
                  <a:lnTo>
                    <a:pt x="116" y="108"/>
                  </a:lnTo>
                  <a:lnTo>
                    <a:pt x="109" y="145"/>
                  </a:lnTo>
                  <a:lnTo>
                    <a:pt x="109" y="149"/>
                  </a:lnTo>
                  <a:lnTo>
                    <a:pt x="95" y="176"/>
                  </a:lnTo>
                  <a:lnTo>
                    <a:pt x="93" y="178"/>
                  </a:lnTo>
                  <a:lnTo>
                    <a:pt x="90" y="180"/>
                  </a:lnTo>
                  <a:lnTo>
                    <a:pt x="66" y="188"/>
                  </a:lnTo>
                  <a:lnTo>
                    <a:pt x="63" y="190"/>
                  </a:lnTo>
                  <a:lnTo>
                    <a:pt x="49" y="190"/>
                  </a:lnTo>
                  <a:lnTo>
                    <a:pt x="47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2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8" y="149"/>
                  </a:lnTo>
                  <a:lnTo>
                    <a:pt x="7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38"/>
                  </a:lnTo>
                  <a:lnTo>
                    <a:pt x="8" y="35"/>
                  </a:lnTo>
                  <a:lnTo>
                    <a:pt x="22" y="11"/>
                  </a:lnTo>
                  <a:lnTo>
                    <a:pt x="22" y="9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Freeform 50"/>
            <p:cNvSpPr>
              <a:spLocks/>
            </p:cNvSpPr>
            <p:nvPr/>
          </p:nvSpPr>
          <p:spPr bwMode="auto">
            <a:xfrm>
              <a:off x="7027326" y="5325092"/>
              <a:ext cx="43374" cy="155144"/>
            </a:xfrm>
            <a:custGeom>
              <a:avLst/>
              <a:gdLst>
                <a:gd name="T0" fmla="*/ 9 w 51"/>
                <a:gd name="T1" fmla="*/ 0 h 186"/>
                <a:gd name="T2" fmla="*/ 22 w 51"/>
                <a:gd name="T3" fmla="*/ 7 h 186"/>
                <a:gd name="T4" fmla="*/ 33 w 51"/>
                <a:gd name="T5" fmla="*/ 15 h 186"/>
                <a:gd name="T6" fmla="*/ 36 w 51"/>
                <a:gd name="T7" fmla="*/ 19 h 186"/>
                <a:gd name="T8" fmla="*/ 43 w 51"/>
                <a:gd name="T9" fmla="*/ 35 h 186"/>
                <a:gd name="T10" fmla="*/ 43 w 51"/>
                <a:gd name="T11" fmla="*/ 36 h 186"/>
                <a:gd name="T12" fmla="*/ 50 w 51"/>
                <a:gd name="T13" fmla="*/ 79 h 186"/>
                <a:gd name="T14" fmla="*/ 51 w 51"/>
                <a:gd name="T15" fmla="*/ 81 h 186"/>
                <a:gd name="T16" fmla="*/ 51 w 51"/>
                <a:gd name="T17" fmla="*/ 104 h 186"/>
                <a:gd name="T18" fmla="*/ 50 w 51"/>
                <a:gd name="T19" fmla="*/ 106 h 186"/>
                <a:gd name="T20" fmla="*/ 43 w 51"/>
                <a:gd name="T21" fmla="*/ 143 h 186"/>
                <a:gd name="T22" fmla="*/ 43 w 51"/>
                <a:gd name="T23" fmla="*/ 145 h 186"/>
                <a:gd name="T24" fmla="*/ 36 w 51"/>
                <a:gd name="T25" fmla="*/ 164 h 186"/>
                <a:gd name="T26" fmla="*/ 34 w 51"/>
                <a:gd name="T27" fmla="*/ 168 h 186"/>
                <a:gd name="T28" fmla="*/ 33 w 51"/>
                <a:gd name="T29" fmla="*/ 170 h 186"/>
                <a:gd name="T30" fmla="*/ 22 w 51"/>
                <a:gd name="T31" fmla="*/ 178 h 186"/>
                <a:gd name="T32" fmla="*/ 9 w 51"/>
                <a:gd name="T33" fmla="*/ 186 h 186"/>
                <a:gd name="T34" fmla="*/ 0 w 51"/>
                <a:gd name="T35" fmla="*/ 168 h 186"/>
                <a:gd name="T36" fmla="*/ 12 w 51"/>
                <a:gd name="T37" fmla="*/ 161 h 186"/>
                <a:gd name="T38" fmla="*/ 12 w 51"/>
                <a:gd name="T39" fmla="*/ 161 h 186"/>
                <a:gd name="T40" fmla="*/ 22 w 51"/>
                <a:gd name="T41" fmla="*/ 153 h 186"/>
                <a:gd name="T42" fmla="*/ 28 w 51"/>
                <a:gd name="T43" fmla="*/ 139 h 186"/>
                <a:gd name="T44" fmla="*/ 26 w 51"/>
                <a:gd name="T45" fmla="*/ 139 h 186"/>
                <a:gd name="T46" fmla="*/ 33 w 51"/>
                <a:gd name="T47" fmla="*/ 102 h 186"/>
                <a:gd name="T48" fmla="*/ 33 w 51"/>
                <a:gd name="T49" fmla="*/ 83 h 186"/>
                <a:gd name="T50" fmla="*/ 26 w 51"/>
                <a:gd name="T51" fmla="*/ 40 h 186"/>
                <a:gd name="T52" fmla="*/ 22 w 51"/>
                <a:gd name="T53" fmla="*/ 33 h 186"/>
                <a:gd name="T54" fmla="*/ 12 w 51"/>
                <a:gd name="T55" fmla="*/ 25 h 186"/>
                <a:gd name="T56" fmla="*/ 12 w 51"/>
                <a:gd name="T57" fmla="*/ 25 h 186"/>
                <a:gd name="T58" fmla="*/ 0 w 51"/>
                <a:gd name="T59" fmla="*/ 17 h 186"/>
                <a:gd name="T60" fmla="*/ 9 w 51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186">
                  <a:moveTo>
                    <a:pt x="9" y="0"/>
                  </a:moveTo>
                  <a:lnTo>
                    <a:pt x="22" y="7"/>
                  </a:lnTo>
                  <a:lnTo>
                    <a:pt x="33" y="15"/>
                  </a:lnTo>
                  <a:lnTo>
                    <a:pt x="36" y="19"/>
                  </a:lnTo>
                  <a:lnTo>
                    <a:pt x="43" y="35"/>
                  </a:lnTo>
                  <a:lnTo>
                    <a:pt x="43" y="36"/>
                  </a:lnTo>
                  <a:lnTo>
                    <a:pt x="50" y="79"/>
                  </a:lnTo>
                  <a:lnTo>
                    <a:pt x="51" y="81"/>
                  </a:lnTo>
                  <a:lnTo>
                    <a:pt x="51" y="104"/>
                  </a:lnTo>
                  <a:lnTo>
                    <a:pt x="50" y="106"/>
                  </a:lnTo>
                  <a:lnTo>
                    <a:pt x="43" y="143"/>
                  </a:lnTo>
                  <a:lnTo>
                    <a:pt x="43" y="145"/>
                  </a:lnTo>
                  <a:lnTo>
                    <a:pt x="36" y="164"/>
                  </a:lnTo>
                  <a:lnTo>
                    <a:pt x="34" y="168"/>
                  </a:lnTo>
                  <a:lnTo>
                    <a:pt x="33" y="170"/>
                  </a:lnTo>
                  <a:lnTo>
                    <a:pt x="22" y="178"/>
                  </a:lnTo>
                  <a:lnTo>
                    <a:pt x="9" y="186"/>
                  </a:lnTo>
                  <a:lnTo>
                    <a:pt x="0" y="168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22" y="153"/>
                  </a:lnTo>
                  <a:lnTo>
                    <a:pt x="28" y="139"/>
                  </a:lnTo>
                  <a:lnTo>
                    <a:pt x="26" y="139"/>
                  </a:lnTo>
                  <a:lnTo>
                    <a:pt x="33" y="102"/>
                  </a:lnTo>
                  <a:lnTo>
                    <a:pt x="33" y="83"/>
                  </a:lnTo>
                  <a:lnTo>
                    <a:pt x="26" y="40"/>
                  </a:lnTo>
                  <a:lnTo>
                    <a:pt x="22" y="3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0" y="1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Freeform 51"/>
            <p:cNvSpPr>
              <a:spLocks noEditPoints="1"/>
            </p:cNvSpPr>
            <p:nvPr/>
          </p:nvSpPr>
          <p:spPr bwMode="auto">
            <a:xfrm>
              <a:off x="7092387" y="5323423"/>
              <a:ext cx="101761" cy="158481"/>
            </a:xfrm>
            <a:custGeom>
              <a:avLst/>
              <a:gdLst>
                <a:gd name="T0" fmla="*/ 66 w 120"/>
                <a:gd name="T1" fmla="*/ 21 h 190"/>
                <a:gd name="T2" fmla="*/ 44 w 120"/>
                <a:gd name="T3" fmla="*/ 27 h 190"/>
                <a:gd name="T4" fmla="*/ 40 w 120"/>
                <a:gd name="T5" fmla="*/ 31 h 190"/>
                <a:gd name="T6" fmla="*/ 34 w 120"/>
                <a:gd name="T7" fmla="*/ 46 h 190"/>
                <a:gd name="T8" fmla="*/ 25 w 120"/>
                <a:gd name="T9" fmla="*/ 83 h 190"/>
                <a:gd name="T10" fmla="*/ 23 w 120"/>
                <a:gd name="T11" fmla="*/ 106 h 190"/>
                <a:gd name="T12" fmla="*/ 34 w 120"/>
                <a:gd name="T13" fmla="*/ 139 h 190"/>
                <a:gd name="T14" fmla="*/ 46 w 120"/>
                <a:gd name="T15" fmla="*/ 163 h 190"/>
                <a:gd name="T16" fmla="*/ 51 w 120"/>
                <a:gd name="T17" fmla="*/ 166 h 190"/>
                <a:gd name="T18" fmla="*/ 64 w 120"/>
                <a:gd name="T19" fmla="*/ 168 h 190"/>
                <a:gd name="T20" fmla="*/ 91 w 120"/>
                <a:gd name="T21" fmla="*/ 141 h 190"/>
                <a:gd name="T22" fmla="*/ 102 w 120"/>
                <a:gd name="T23" fmla="*/ 104 h 190"/>
                <a:gd name="T24" fmla="*/ 91 w 120"/>
                <a:gd name="T25" fmla="*/ 44 h 190"/>
                <a:gd name="T26" fmla="*/ 81 w 120"/>
                <a:gd name="T27" fmla="*/ 25 h 190"/>
                <a:gd name="T28" fmla="*/ 51 w 120"/>
                <a:gd name="T29" fmla="*/ 0 h 190"/>
                <a:gd name="T30" fmla="*/ 52 w 120"/>
                <a:gd name="T31" fmla="*/ 0 h 190"/>
                <a:gd name="T32" fmla="*/ 90 w 120"/>
                <a:gd name="T33" fmla="*/ 7 h 190"/>
                <a:gd name="T34" fmla="*/ 93 w 120"/>
                <a:gd name="T35" fmla="*/ 11 h 190"/>
                <a:gd name="T36" fmla="*/ 108 w 120"/>
                <a:gd name="T37" fmla="*/ 38 h 190"/>
                <a:gd name="T38" fmla="*/ 120 w 120"/>
                <a:gd name="T39" fmla="*/ 83 h 190"/>
                <a:gd name="T40" fmla="*/ 119 w 120"/>
                <a:gd name="T41" fmla="*/ 110 h 190"/>
                <a:gd name="T42" fmla="*/ 108 w 120"/>
                <a:gd name="T43" fmla="*/ 149 h 190"/>
                <a:gd name="T44" fmla="*/ 93 w 120"/>
                <a:gd name="T45" fmla="*/ 178 h 190"/>
                <a:gd name="T46" fmla="*/ 69 w 120"/>
                <a:gd name="T47" fmla="*/ 188 h 190"/>
                <a:gd name="T48" fmla="*/ 52 w 120"/>
                <a:gd name="T49" fmla="*/ 190 h 190"/>
                <a:gd name="T50" fmla="*/ 49 w 120"/>
                <a:gd name="T51" fmla="*/ 188 h 190"/>
                <a:gd name="T52" fmla="*/ 46 w 120"/>
                <a:gd name="T53" fmla="*/ 186 h 190"/>
                <a:gd name="T54" fmla="*/ 25 w 120"/>
                <a:gd name="T55" fmla="*/ 176 h 190"/>
                <a:gd name="T56" fmla="*/ 6 w 120"/>
                <a:gd name="T57" fmla="*/ 145 h 190"/>
                <a:gd name="T58" fmla="*/ 0 w 120"/>
                <a:gd name="T59" fmla="*/ 81 h 190"/>
                <a:gd name="T60" fmla="*/ 8 w 120"/>
                <a:gd name="T61" fmla="*/ 35 h 190"/>
                <a:gd name="T62" fmla="*/ 25 w 120"/>
                <a:gd name="T63" fmla="*/ 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0" h="190">
                  <a:moveTo>
                    <a:pt x="66" y="19"/>
                  </a:moveTo>
                  <a:lnTo>
                    <a:pt x="66" y="21"/>
                  </a:lnTo>
                  <a:lnTo>
                    <a:pt x="54" y="21"/>
                  </a:lnTo>
                  <a:lnTo>
                    <a:pt x="44" y="27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25" y="83"/>
                  </a:lnTo>
                  <a:lnTo>
                    <a:pt x="25" y="83"/>
                  </a:lnTo>
                  <a:lnTo>
                    <a:pt x="25" y="106"/>
                  </a:lnTo>
                  <a:lnTo>
                    <a:pt x="23" y="106"/>
                  </a:lnTo>
                  <a:lnTo>
                    <a:pt x="34" y="139"/>
                  </a:lnTo>
                  <a:lnTo>
                    <a:pt x="34" y="139"/>
                  </a:lnTo>
                  <a:lnTo>
                    <a:pt x="39" y="15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51" y="166"/>
                  </a:lnTo>
                  <a:lnTo>
                    <a:pt x="56" y="168"/>
                  </a:lnTo>
                  <a:lnTo>
                    <a:pt x="64" y="168"/>
                  </a:lnTo>
                  <a:lnTo>
                    <a:pt x="81" y="163"/>
                  </a:lnTo>
                  <a:lnTo>
                    <a:pt x="91" y="141"/>
                  </a:lnTo>
                  <a:lnTo>
                    <a:pt x="91" y="141"/>
                  </a:lnTo>
                  <a:lnTo>
                    <a:pt x="102" y="104"/>
                  </a:lnTo>
                  <a:lnTo>
                    <a:pt x="102" y="87"/>
                  </a:lnTo>
                  <a:lnTo>
                    <a:pt x="91" y="44"/>
                  </a:lnTo>
                  <a:lnTo>
                    <a:pt x="91" y="44"/>
                  </a:lnTo>
                  <a:lnTo>
                    <a:pt x="81" y="25"/>
                  </a:lnTo>
                  <a:lnTo>
                    <a:pt x="66" y="19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52" y="0"/>
                  </a:lnTo>
                  <a:lnTo>
                    <a:pt x="69" y="0"/>
                  </a:lnTo>
                  <a:lnTo>
                    <a:pt x="90" y="7"/>
                  </a:lnTo>
                  <a:lnTo>
                    <a:pt x="93" y="9"/>
                  </a:lnTo>
                  <a:lnTo>
                    <a:pt x="93" y="11"/>
                  </a:lnTo>
                  <a:lnTo>
                    <a:pt x="107" y="35"/>
                  </a:lnTo>
                  <a:lnTo>
                    <a:pt x="108" y="38"/>
                  </a:lnTo>
                  <a:lnTo>
                    <a:pt x="119" y="81"/>
                  </a:lnTo>
                  <a:lnTo>
                    <a:pt x="120" y="83"/>
                  </a:lnTo>
                  <a:lnTo>
                    <a:pt x="120" y="106"/>
                  </a:lnTo>
                  <a:lnTo>
                    <a:pt x="119" y="110"/>
                  </a:lnTo>
                  <a:lnTo>
                    <a:pt x="108" y="147"/>
                  </a:lnTo>
                  <a:lnTo>
                    <a:pt x="108" y="149"/>
                  </a:lnTo>
                  <a:lnTo>
                    <a:pt x="95" y="176"/>
                  </a:lnTo>
                  <a:lnTo>
                    <a:pt x="93" y="178"/>
                  </a:lnTo>
                  <a:lnTo>
                    <a:pt x="90" y="180"/>
                  </a:lnTo>
                  <a:lnTo>
                    <a:pt x="69" y="188"/>
                  </a:lnTo>
                  <a:lnTo>
                    <a:pt x="66" y="190"/>
                  </a:lnTo>
                  <a:lnTo>
                    <a:pt x="52" y="190"/>
                  </a:lnTo>
                  <a:lnTo>
                    <a:pt x="51" y="188"/>
                  </a:lnTo>
                  <a:lnTo>
                    <a:pt x="49" y="188"/>
                  </a:lnTo>
                  <a:lnTo>
                    <a:pt x="49" y="188"/>
                  </a:lnTo>
                  <a:lnTo>
                    <a:pt x="46" y="186"/>
                  </a:lnTo>
                  <a:lnTo>
                    <a:pt x="25" y="178"/>
                  </a:lnTo>
                  <a:lnTo>
                    <a:pt x="25" y="176"/>
                  </a:lnTo>
                  <a:lnTo>
                    <a:pt x="8" y="149"/>
                  </a:lnTo>
                  <a:lnTo>
                    <a:pt x="6" y="145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6" y="38"/>
                  </a:lnTo>
                  <a:lnTo>
                    <a:pt x="8" y="35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Freeform 52"/>
            <p:cNvSpPr>
              <a:spLocks/>
            </p:cNvSpPr>
            <p:nvPr/>
          </p:nvSpPr>
          <p:spPr bwMode="auto">
            <a:xfrm>
              <a:off x="7145770" y="5325092"/>
              <a:ext cx="40037" cy="155144"/>
            </a:xfrm>
            <a:custGeom>
              <a:avLst/>
              <a:gdLst>
                <a:gd name="T0" fmla="*/ 8 w 47"/>
                <a:gd name="T1" fmla="*/ 0 h 186"/>
                <a:gd name="T2" fmla="*/ 22 w 47"/>
                <a:gd name="T3" fmla="*/ 7 h 186"/>
                <a:gd name="T4" fmla="*/ 23 w 47"/>
                <a:gd name="T5" fmla="*/ 7 h 186"/>
                <a:gd name="T6" fmla="*/ 30 w 47"/>
                <a:gd name="T7" fmla="*/ 15 h 186"/>
                <a:gd name="T8" fmla="*/ 39 w 47"/>
                <a:gd name="T9" fmla="*/ 35 h 186"/>
                <a:gd name="T10" fmla="*/ 39 w 47"/>
                <a:gd name="T11" fmla="*/ 36 h 186"/>
                <a:gd name="T12" fmla="*/ 45 w 47"/>
                <a:gd name="T13" fmla="*/ 79 h 186"/>
                <a:gd name="T14" fmla="*/ 47 w 47"/>
                <a:gd name="T15" fmla="*/ 81 h 186"/>
                <a:gd name="T16" fmla="*/ 47 w 47"/>
                <a:gd name="T17" fmla="*/ 104 h 186"/>
                <a:gd name="T18" fmla="*/ 45 w 47"/>
                <a:gd name="T19" fmla="*/ 106 h 186"/>
                <a:gd name="T20" fmla="*/ 39 w 47"/>
                <a:gd name="T21" fmla="*/ 143 h 186"/>
                <a:gd name="T22" fmla="*/ 39 w 47"/>
                <a:gd name="T23" fmla="*/ 145 h 186"/>
                <a:gd name="T24" fmla="*/ 32 w 47"/>
                <a:gd name="T25" fmla="*/ 164 h 186"/>
                <a:gd name="T26" fmla="*/ 30 w 47"/>
                <a:gd name="T27" fmla="*/ 168 h 186"/>
                <a:gd name="T28" fmla="*/ 22 w 47"/>
                <a:gd name="T29" fmla="*/ 178 h 186"/>
                <a:gd name="T30" fmla="*/ 8 w 47"/>
                <a:gd name="T31" fmla="*/ 186 h 186"/>
                <a:gd name="T32" fmla="*/ 0 w 47"/>
                <a:gd name="T33" fmla="*/ 168 h 186"/>
                <a:gd name="T34" fmla="*/ 11 w 47"/>
                <a:gd name="T35" fmla="*/ 163 h 186"/>
                <a:gd name="T36" fmla="*/ 10 w 47"/>
                <a:gd name="T37" fmla="*/ 161 h 186"/>
                <a:gd name="T38" fmla="*/ 17 w 47"/>
                <a:gd name="T39" fmla="*/ 153 h 186"/>
                <a:gd name="T40" fmla="*/ 18 w 47"/>
                <a:gd name="T41" fmla="*/ 155 h 186"/>
                <a:gd name="T42" fmla="*/ 23 w 47"/>
                <a:gd name="T43" fmla="*/ 139 h 186"/>
                <a:gd name="T44" fmla="*/ 22 w 47"/>
                <a:gd name="T45" fmla="*/ 139 h 186"/>
                <a:gd name="T46" fmla="*/ 28 w 47"/>
                <a:gd name="T47" fmla="*/ 102 h 186"/>
                <a:gd name="T48" fmla="*/ 28 w 47"/>
                <a:gd name="T49" fmla="*/ 83 h 186"/>
                <a:gd name="T50" fmla="*/ 22 w 47"/>
                <a:gd name="T51" fmla="*/ 40 h 186"/>
                <a:gd name="T52" fmla="*/ 17 w 47"/>
                <a:gd name="T53" fmla="*/ 31 h 186"/>
                <a:gd name="T54" fmla="*/ 17 w 47"/>
                <a:gd name="T55" fmla="*/ 31 h 186"/>
                <a:gd name="T56" fmla="*/ 10 w 47"/>
                <a:gd name="T57" fmla="*/ 23 h 186"/>
                <a:gd name="T58" fmla="*/ 0 w 47"/>
                <a:gd name="T59" fmla="*/ 17 h 186"/>
                <a:gd name="T60" fmla="*/ 8 w 47"/>
                <a:gd name="T6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7" h="186">
                  <a:moveTo>
                    <a:pt x="8" y="0"/>
                  </a:moveTo>
                  <a:lnTo>
                    <a:pt x="22" y="7"/>
                  </a:lnTo>
                  <a:lnTo>
                    <a:pt x="23" y="7"/>
                  </a:lnTo>
                  <a:lnTo>
                    <a:pt x="30" y="15"/>
                  </a:lnTo>
                  <a:lnTo>
                    <a:pt x="39" y="35"/>
                  </a:lnTo>
                  <a:lnTo>
                    <a:pt x="39" y="36"/>
                  </a:lnTo>
                  <a:lnTo>
                    <a:pt x="45" y="79"/>
                  </a:lnTo>
                  <a:lnTo>
                    <a:pt x="47" y="81"/>
                  </a:lnTo>
                  <a:lnTo>
                    <a:pt x="47" y="104"/>
                  </a:lnTo>
                  <a:lnTo>
                    <a:pt x="45" y="106"/>
                  </a:lnTo>
                  <a:lnTo>
                    <a:pt x="39" y="143"/>
                  </a:lnTo>
                  <a:lnTo>
                    <a:pt x="39" y="145"/>
                  </a:lnTo>
                  <a:lnTo>
                    <a:pt x="32" y="164"/>
                  </a:lnTo>
                  <a:lnTo>
                    <a:pt x="30" y="168"/>
                  </a:lnTo>
                  <a:lnTo>
                    <a:pt x="22" y="178"/>
                  </a:lnTo>
                  <a:lnTo>
                    <a:pt x="8" y="186"/>
                  </a:lnTo>
                  <a:lnTo>
                    <a:pt x="0" y="168"/>
                  </a:lnTo>
                  <a:lnTo>
                    <a:pt x="11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18" y="155"/>
                  </a:lnTo>
                  <a:lnTo>
                    <a:pt x="23" y="139"/>
                  </a:lnTo>
                  <a:lnTo>
                    <a:pt x="22" y="139"/>
                  </a:lnTo>
                  <a:lnTo>
                    <a:pt x="28" y="102"/>
                  </a:lnTo>
                  <a:lnTo>
                    <a:pt x="28" y="83"/>
                  </a:lnTo>
                  <a:lnTo>
                    <a:pt x="22" y="40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Rectangle 53"/>
            <p:cNvSpPr>
              <a:spLocks noChangeArrowheads="1"/>
            </p:cNvSpPr>
            <p:nvPr/>
          </p:nvSpPr>
          <p:spPr bwMode="auto">
            <a:xfrm>
              <a:off x="7267550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Rectangle 54"/>
            <p:cNvSpPr>
              <a:spLocks noChangeArrowheads="1"/>
            </p:cNvSpPr>
            <p:nvPr/>
          </p:nvSpPr>
          <p:spPr bwMode="auto">
            <a:xfrm>
              <a:off x="7447718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Rectangle 55"/>
            <p:cNvSpPr>
              <a:spLocks noChangeArrowheads="1"/>
            </p:cNvSpPr>
            <p:nvPr/>
          </p:nvSpPr>
          <p:spPr bwMode="auto">
            <a:xfrm>
              <a:off x="7576170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Rectangle 56"/>
            <p:cNvSpPr>
              <a:spLocks noChangeArrowheads="1"/>
            </p:cNvSpPr>
            <p:nvPr/>
          </p:nvSpPr>
          <p:spPr bwMode="auto">
            <a:xfrm>
              <a:off x="767459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Rectangle 57"/>
            <p:cNvSpPr>
              <a:spLocks noChangeArrowheads="1"/>
            </p:cNvSpPr>
            <p:nvPr/>
          </p:nvSpPr>
          <p:spPr bwMode="auto">
            <a:xfrm>
              <a:off x="7756338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Rectangle 58"/>
            <p:cNvSpPr>
              <a:spLocks noChangeArrowheads="1"/>
            </p:cNvSpPr>
            <p:nvPr/>
          </p:nvSpPr>
          <p:spPr bwMode="auto">
            <a:xfrm>
              <a:off x="7826403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Rectangle 59"/>
            <p:cNvSpPr>
              <a:spLocks noChangeArrowheads="1"/>
            </p:cNvSpPr>
            <p:nvPr/>
          </p:nvSpPr>
          <p:spPr bwMode="auto">
            <a:xfrm>
              <a:off x="7886459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Rectangle 60"/>
            <p:cNvSpPr>
              <a:spLocks noChangeArrowheads="1"/>
            </p:cNvSpPr>
            <p:nvPr/>
          </p:nvSpPr>
          <p:spPr bwMode="auto">
            <a:xfrm>
              <a:off x="7934838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Rectangle 61"/>
            <p:cNvSpPr>
              <a:spLocks noChangeArrowheads="1"/>
            </p:cNvSpPr>
            <p:nvPr/>
          </p:nvSpPr>
          <p:spPr bwMode="auto">
            <a:xfrm>
              <a:off x="7983216" y="5069854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Freeform 62"/>
            <p:cNvSpPr>
              <a:spLocks/>
            </p:cNvSpPr>
            <p:nvPr/>
          </p:nvSpPr>
          <p:spPr bwMode="auto">
            <a:xfrm>
              <a:off x="7869777" y="5333433"/>
              <a:ext cx="43374" cy="145135"/>
            </a:xfrm>
            <a:custGeom>
              <a:avLst/>
              <a:gdLst>
                <a:gd name="T0" fmla="*/ 40 w 51"/>
                <a:gd name="T1" fmla="*/ 0 h 175"/>
                <a:gd name="T2" fmla="*/ 47 w 51"/>
                <a:gd name="T3" fmla="*/ 2 h 175"/>
                <a:gd name="T4" fmla="*/ 49 w 51"/>
                <a:gd name="T5" fmla="*/ 10 h 175"/>
                <a:gd name="T6" fmla="*/ 51 w 51"/>
                <a:gd name="T7" fmla="*/ 10 h 175"/>
                <a:gd name="T8" fmla="*/ 51 w 51"/>
                <a:gd name="T9" fmla="*/ 175 h 175"/>
                <a:gd name="T10" fmla="*/ 32 w 51"/>
                <a:gd name="T11" fmla="*/ 175 h 175"/>
                <a:gd name="T12" fmla="*/ 32 w 51"/>
                <a:gd name="T13" fmla="*/ 33 h 175"/>
                <a:gd name="T14" fmla="*/ 23 w 51"/>
                <a:gd name="T15" fmla="*/ 41 h 175"/>
                <a:gd name="T16" fmla="*/ 22 w 51"/>
                <a:gd name="T17" fmla="*/ 43 h 175"/>
                <a:gd name="T18" fmla="*/ 8 w 51"/>
                <a:gd name="T19" fmla="*/ 51 h 175"/>
                <a:gd name="T20" fmla="*/ 0 w 51"/>
                <a:gd name="T21" fmla="*/ 33 h 175"/>
                <a:gd name="T22" fmla="*/ 11 w 51"/>
                <a:gd name="T23" fmla="*/ 26 h 175"/>
                <a:gd name="T24" fmla="*/ 11 w 51"/>
                <a:gd name="T25" fmla="*/ 26 h 175"/>
                <a:gd name="T26" fmla="*/ 35 w 51"/>
                <a:gd name="T27" fmla="*/ 2 h 175"/>
                <a:gd name="T28" fmla="*/ 40 w 51"/>
                <a:gd name="T29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175">
                  <a:moveTo>
                    <a:pt x="40" y="0"/>
                  </a:moveTo>
                  <a:lnTo>
                    <a:pt x="47" y="2"/>
                  </a:lnTo>
                  <a:lnTo>
                    <a:pt x="49" y="10"/>
                  </a:lnTo>
                  <a:lnTo>
                    <a:pt x="51" y="10"/>
                  </a:lnTo>
                  <a:lnTo>
                    <a:pt x="51" y="175"/>
                  </a:lnTo>
                  <a:lnTo>
                    <a:pt x="32" y="175"/>
                  </a:lnTo>
                  <a:lnTo>
                    <a:pt x="32" y="33"/>
                  </a:lnTo>
                  <a:lnTo>
                    <a:pt x="23" y="41"/>
                  </a:lnTo>
                  <a:lnTo>
                    <a:pt x="22" y="43"/>
                  </a:lnTo>
                  <a:lnTo>
                    <a:pt x="8" y="51"/>
                  </a:lnTo>
                  <a:lnTo>
                    <a:pt x="0" y="33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35" y="2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Rectangle 63"/>
            <p:cNvSpPr>
              <a:spLocks noChangeArrowheads="1"/>
            </p:cNvSpPr>
            <p:nvPr/>
          </p:nvSpPr>
          <p:spPr bwMode="auto">
            <a:xfrm>
              <a:off x="7891464" y="5348447"/>
              <a:ext cx="15014" cy="13012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Rectangle 64"/>
            <p:cNvSpPr>
              <a:spLocks noChangeArrowheads="1"/>
            </p:cNvSpPr>
            <p:nvPr/>
          </p:nvSpPr>
          <p:spPr bwMode="auto">
            <a:xfrm>
              <a:off x="7873113" y="5471895"/>
              <a:ext cx="51715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Freeform 65"/>
            <p:cNvSpPr>
              <a:spLocks noEditPoints="1"/>
            </p:cNvSpPr>
            <p:nvPr/>
          </p:nvSpPr>
          <p:spPr bwMode="auto">
            <a:xfrm>
              <a:off x="7966534" y="5333433"/>
              <a:ext cx="96757" cy="155144"/>
            </a:xfrm>
            <a:custGeom>
              <a:avLst/>
              <a:gdLst>
                <a:gd name="T0" fmla="*/ 63 w 116"/>
                <a:gd name="T1" fmla="*/ 20 h 187"/>
                <a:gd name="T2" fmla="*/ 63 w 116"/>
                <a:gd name="T3" fmla="*/ 22 h 187"/>
                <a:gd name="T4" fmla="*/ 51 w 116"/>
                <a:gd name="T5" fmla="*/ 22 h 187"/>
                <a:gd name="T6" fmla="*/ 41 w 116"/>
                <a:gd name="T7" fmla="*/ 27 h 187"/>
                <a:gd name="T8" fmla="*/ 38 w 116"/>
                <a:gd name="T9" fmla="*/ 31 h 187"/>
                <a:gd name="T10" fmla="*/ 31 w 116"/>
                <a:gd name="T11" fmla="*/ 47 h 187"/>
                <a:gd name="T12" fmla="*/ 31 w 116"/>
                <a:gd name="T13" fmla="*/ 47 h 187"/>
                <a:gd name="T14" fmla="*/ 24 w 116"/>
                <a:gd name="T15" fmla="*/ 80 h 187"/>
                <a:gd name="T16" fmla="*/ 26 w 116"/>
                <a:gd name="T17" fmla="*/ 80 h 187"/>
                <a:gd name="T18" fmla="*/ 26 w 116"/>
                <a:gd name="T19" fmla="*/ 107 h 187"/>
                <a:gd name="T20" fmla="*/ 24 w 116"/>
                <a:gd name="T21" fmla="*/ 107 h 187"/>
                <a:gd name="T22" fmla="*/ 31 w 116"/>
                <a:gd name="T23" fmla="*/ 140 h 187"/>
                <a:gd name="T24" fmla="*/ 31 w 116"/>
                <a:gd name="T25" fmla="*/ 140 h 187"/>
                <a:gd name="T26" fmla="*/ 36 w 116"/>
                <a:gd name="T27" fmla="*/ 152 h 187"/>
                <a:gd name="T28" fmla="*/ 43 w 116"/>
                <a:gd name="T29" fmla="*/ 159 h 187"/>
                <a:gd name="T30" fmla="*/ 43 w 116"/>
                <a:gd name="T31" fmla="*/ 159 h 187"/>
                <a:gd name="T32" fmla="*/ 48 w 116"/>
                <a:gd name="T33" fmla="*/ 163 h 187"/>
                <a:gd name="T34" fmla="*/ 53 w 116"/>
                <a:gd name="T35" fmla="*/ 165 h 187"/>
                <a:gd name="T36" fmla="*/ 61 w 116"/>
                <a:gd name="T37" fmla="*/ 165 h 187"/>
                <a:gd name="T38" fmla="*/ 82 w 116"/>
                <a:gd name="T39" fmla="*/ 159 h 187"/>
                <a:gd name="T40" fmla="*/ 92 w 116"/>
                <a:gd name="T41" fmla="*/ 140 h 187"/>
                <a:gd name="T42" fmla="*/ 97 w 116"/>
                <a:gd name="T43" fmla="*/ 105 h 187"/>
                <a:gd name="T44" fmla="*/ 97 w 116"/>
                <a:gd name="T45" fmla="*/ 82 h 187"/>
                <a:gd name="T46" fmla="*/ 92 w 116"/>
                <a:gd name="T47" fmla="*/ 45 h 187"/>
                <a:gd name="T48" fmla="*/ 82 w 116"/>
                <a:gd name="T49" fmla="*/ 26 h 187"/>
                <a:gd name="T50" fmla="*/ 63 w 116"/>
                <a:gd name="T51" fmla="*/ 20 h 187"/>
                <a:gd name="T52" fmla="*/ 48 w 116"/>
                <a:gd name="T53" fmla="*/ 0 h 187"/>
                <a:gd name="T54" fmla="*/ 48 w 116"/>
                <a:gd name="T55" fmla="*/ 0 h 187"/>
                <a:gd name="T56" fmla="*/ 50 w 116"/>
                <a:gd name="T57" fmla="*/ 0 h 187"/>
                <a:gd name="T58" fmla="*/ 67 w 116"/>
                <a:gd name="T59" fmla="*/ 0 h 187"/>
                <a:gd name="T60" fmla="*/ 90 w 116"/>
                <a:gd name="T61" fmla="*/ 8 h 187"/>
                <a:gd name="T62" fmla="*/ 94 w 116"/>
                <a:gd name="T63" fmla="*/ 10 h 187"/>
                <a:gd name="T64" fmla="*/ 94 w 116"/>
                <a:gd name="T65" fmla="*/ 12 h 187"/>
                <a:gd name="T66" fmla="*/ 107 w 116"/>
                <a:gd name="T67" fmla="*/ 35 h 187"/>
                <a:gd name="T68" fmla="*/ 109 w 116"/>
                <a:gd name="T69" fmla="*/ 41 h 187"/>
                <a:gd name="T70" fmla="*/ 114 w 116"/>
                <a:gd name="T71" fmla="*/ 80 h 187"/>
                <a:gd name="T72" fmla="*/ 116 w 116"/>
                <a:gd name="T73" fmla="*/ 80 h 187"/>
                <a:gd name="T74" fmla="*/ 116 w 116"/>
                <a:gd name="T75" fmla="*/ 107 h 187"/>
                <a:gd name="T76" fmla="*/ 114 w 116"/>
                <a:gd name="T77" fmla="*/ 109 h 187"/>
                <a:gd name="T78" fmla="*/ 109 w 116"/>
                <a:gd name="T79" fmla="*/ 146 h 187"/>
                <a:gd name="T80" fmla="*/ 107 w 116"/>
                <a:gd name="T81" fmla="*/ 150 h 187"/>
                <a:gd name="T82" fmla="*/ 94 w 116"/>
                <a:gd name="T83" fmla="*/ 173 h 187"/>
                <a:gd name="T84" fmla="*/ 94 w 116"/>
                <a:gd name="T85" fmla="*/ 175 h 187"/>
                <a:gd name="T86" fmla="*/ 90 w 116"/>
                <a:gd name="T87" fmla="*/ 177 h 187"/>
                <a:gd name="T88" fmla="*/ 67 w 116"/>
                <a:gd name="T89" fmla="*/ 185 h 187"/>
                <a:gd name="T90" fmla="*/ 63 w 116"/>
                <a:gd name="T91" fmla="*/ 187 h 187"/>
                <a:gd name="T92" fmla="*/ 50 w 116"/>
                <a:gd name="T93" fmla="*/ 187 h 187"/>
                <a:gd name="T94" fmla="*/ 48 w 116"/>
                <a:gd name="T95" fmla="*/ 185 h 187"/>
                <a:gd name="T96" fmla="*/ 46 w 116"/>
                <a:gd name="T97" fmla="*/ 185 h 187"/>
                <a:gd name="T98" fmla="*/ 46 w 116"/>
                <a:gd name="T99" fmla="*/ 185 h 187"/>
                <a:gd name="T100" fmla="*/ 43 w 116"/>
                <a:gd name="T101" fmla="*/ 183 h 187"/>
                <a:gd name="T102" fmla="*/ 22 w 116"/>
                <a:gd name="T103" fmla="*/ 175 h 187"/>
                <a:gd name="T104" fmla="*/ 22 w 116"/>
                <a:gd name="T105" fmla="*/ 173 h 187"/>
                <a:gd name="T106" fmla="*/ 9 w 116"/>
                <a:gd name="T107" fmla="*/ 150 h 187"/>
                <a:gd name="T108" fmla="*/ 7 w 116"/>
                <a:gd name="T109" fmla="*/ 146 h 187"/>
                <a:gd name="T110" fmla="*/ 0 w 116"/>
                <a:gd name="T111" fmla="*/ 109 h 187"/>
                <a:gd name="T112" fmla="*/ 0 w 116"/>
                <a:gd name="T113" fmla="*/ 78 h 187"/>
                <a:gd name="T114" fmla="*/ 7 w 116"/>
                <a:gd name="T115" fmla="*/ 39 h 187"/>
                <a:gd name="T116" fmla="*/ 9 w 116"/>
                <a:gd name="T117" fmla="*/ 35 h 187"/>
                <a:gd name="T118" fmla="*/ 22 w 116"/>
                <a:gd name="T119" fmla="*/ 12 h 187"/>
                <a:gd name="T120" fmla="*/ 22 w 116"/>
                <a:gd name="T121" fmla="*/ 10 h 187"/>
                <a:gd name="T122" fmla="*/ 48 w 116"/>
                <a:gd name="T123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6" h="187">
                  <a:moveTo>
                    <a:pt x="63" y="20"/>
                  </a:moveTo>
                  <a:lnTo>
                    <a:pt x="63" y="22"/>
                  </a:lnTo>
                  <a:lnTo>
                    <a:pt x="51" y="22"/>
                  </a:lnTo>
                  <a:lnTo>
                    <a:pt x="41" y="27"/>
                  </a:lnTo>
                  <a:lnTo>
                    <a:pt x="38" y="31"/>
                  </a:lnTo>
                  <a:lnTo>
                    <a:pt x="31" y="47"/>
                  </a:lnTo>
                  <a:lnTo>
                    <a:pt x="31" y="47"/>
                  </a:lnTo>
                  <a:lnTo>
                    <a:pt x="24" y="80"/>
                  </a:lnTo>
                  <a:lnTo>
                    <a:pt x="26" y="80"/>
                  </a:lnTo>
                  <a:lnTo>
                    <a:pt x="26" y="107"/>
                  </a:lnTo>
                  <a:lnTo>
                    <a:pt x="24" y="107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6" y="152"/>
                  </a:lnTo>
                  <a:lnTo>
                    <a:pt x="43" y="159"/>
                  </a:lnTo>
                  <a:lnTo>
                    <a:pt x="43" y="159"/>
                  </a:lnTo>
                  <a:lnTo>
                    <a:pt x="48" y="163"/>
                  </a:lnTo>
                  <a:lnTo>
                    <a:pt x="53" y="165"/>
                  </a:lnTo>
                  <a:lnTo>
                    <a:pt x="61" y="165"/>
                  </a:lnTo>
                  <a:lnTo>
                    <a:pt x="82" y="159"/>
                  </a:lnTo>
                  <a:lnTo>
                    <a:pt x="92" y="140"/>
                  </a:lnTo>
                  <a:lnTo>
                    <a:pt x="97" y="105"/>
                  </a:lnTo>
                  <a:lnTo>
                    <a:pt x="97" y="82"/>
                  </a:lnTo>
                  <a:lnTo>
                    <a:pt x="92" y="45"/>
                  </a:lnTo>
                  <a:lnTo>
                    <a:pt x="82" y="26"/>
                  </a:lnTo>
                  <a:lnTo>
                    <a:pt x="63" y="20"/>
                  </a:lnTo>
                  <a:close/>
                  <a:moveTo>
                    <a:pt x="48" y="0"/>
                  </a:moveTo>
                  <a:lnTo>
                    <a:pt x="48" y="0"/>
                  </a:lnTo>
                  <a:lnTo>
                    <a:pt x="50" y="0"/>
                  </a:lnTo>
                  <a:lnTo>
                    <a:pt x="67" y="0"/>
                  </a:lnTo>
                  <a:lnTo>
                    <a:pt x="90" y="8"/>
                  </a:lnTo>
                  <a:lnTo>
                    <a:pt x="94" y="10"/>
                  </a:lnTo>
                  <a:lnTo>
                    <a:pt x="94" y="12"/>
                  </a:lnTo>
                  <a:lnTo>
                    <a:pt x="107" y="35"/>
                  </a:lnTo>
                  <a:lnTo>
                    <a:pt x="109" y="41"/>
                  </a:lnTo>
                  <a:lnTo>
                    <a:pt x="114" y="80"/>
                  </a:lnTo>
                  <a:lnTo>
                    <a:pt x="116" y="80"/>
                  </a:lnTo>
                  <a:lnTo>
                    <a:pt x="116" y="107"/>
                  </a:lnTo>
                  <a:lnTo>
                    <a:pt x="114" y="109"/>
                  </a:lnTo>
                  <a:lnTo>
                    <a:pt x="109" y="146"/>
                  </a:lnTo>
                  <a:lnTo>
                    <a:pt x="107" y="150"/>
                  </a:lnTo>
                  <a:lnTo>
                    <a:pt x="94" y="173"/>
                  </a:lnTo>
                  <a:lnTo>
                    <a:pt x="94" y="175"/>
                  </a:lnTo>
                  <a:lnTo>
                    <a:pt x="90" y="177"/>
                  </a:lnTo>
                  <a:lnTo>
                    <a:pt x="67" y="185"/>
                  </a:lnTo>
                  <a:lnTo>
                    <a:pt x="63" y="187"/>
                  </a:lnTo>
                  <a:lnTo>
                    <a:pt x="50" y="187"/>
                  </a:lnTo>
                  <a:lnTo>
                    <a:pt x="48" y="185"/>
                  </a:lnTo>
                  <a:lnTo>
                    <a:pt x="46" y="185"/>
                  </a:lnTo>
                  <a:lnTo>
                    <a:pt x="46" y="185"/>
                  </a:lnTo>
                  <a:lnTo>
                    <a:pt x="43" y="183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9" y="150"/>
                  </a:lnTo>
                  <a:lnTo>
                    <a:pt x="7" y="146"/>
                  </a:lnTo>
                  <a:lnTo>
                    <a:pt x="0" y="109"/>
                  </a:lnTo>
                  <a:lnTo>
                    <a:pt x="0" y="78"/>
                  </a:lnTo>
                  <a:lnTo>
                    <a:pt x="7" y="39"/>
                  </a:lnTo>
                  <a:lnTo>
                    <a:pt x="9" y="35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Freeform 66"/>
            <p:cNvSpPr>
              <a:spLocks/>
            </p:cNvSpPr>
            <p:nvPr/>
          </p:nvSpPr>
          <p:spPr bwMode="auto">
            <a:xfrm>
              <a:off x="8016580" y="5333433"/>
              <a:ext cx="41705" cy="153476"/>
            </a:xfrm>
            <a:custGeom>
              <a:avLst/>
              <a:gdLst>
                <a:gd name="T0" fmla="*/ 7 w 51"/>
                <a:gd name="T1" fmla="*/ 0 h 185"/>
                <a:gd name="T2" fmla="*/ 24 w 51"/>
                <a:gd name="T3" fmla="*/ 8 h 185"/>
                <a:gd name="T4" fmla="*/ 27 w 51"/>
                <a:gd name="T5" fmla="*/ 10 h 185"/>
                <a:gd name="T6" fmla="*/ 34 w 51"/>
                <a:gd name="T7" fmla="*/ 18 h 185"/>
                <a:gd name="T8" fmla="*/ 42 w 51"/>
                <a:gd name="T9" fmla="*/ 37 h 185"/>
                <a:gd name="T10" fmla="*/ 42 w 51"/>
                <a:gd name="T11" fmla="*/ 39 h 185"/>
                <a:gd name="T12" fmla="*/ 49 w 51"/>
                <a:gd name="T13" fmla="*/ 78 h 185"/>
                <a:gd name="T14" fmla="*/ 51 w 51"/>
                <a:gd name="T15" fmla="*/ 80 h 185"/>
                <a:gd name="T16" fmla="*/ 51 w 51"/>
                <a:gd name="T17" fmla="*/ 107 h 185"/>
                <a:gd name="T18" fmla="*/ 49 w 51"/>
                <a:gd name="T19" fmla="*/ 109 h 185"/>
                <a:gd name="T20" fmla="*/ 42 w 51"/>
                <a:gd name="T21" fmla="*/ 146 h 185"/>
                <a:gd name="T22" fmla="*/ 42 w 51"/>
                <a:gd name="T23" fmla="*/ 150 h 185"/>
                <a:gd name="T24" fmla="*/ 35 w 51"/>
                <a:gd name="T25" fmla="*/ 165 h 185"/>
                <a:gd name="T26" fmla="*/ 27 w 51"/>
                <a:gd name="T27" fmla="*/ 175 h 185"/>
                <a:gd name="T28" fmla="*/ 24 w 51"/>
                <a:gd name="T29" fmla="*/ 177 h 185"/>
                <a:gd name="T30" fmla="*/ 7 w 51"/>
                <a:gd name="T31" fmla="*/ 185 h 185"/>
                <a:gd name="T32" fmla="*/ 0 w 51"/>
                <a:gd name="T33" fmla="*/ 165 h 185"/>
                <a:gd name="T34" fmla="*/ 13 w 51"/>
                <a:gd name="T35" fmla="*/ 159 h 185"/>
                <a:gd name="T36" fmla="*/ 20 w 51"/>
                <a:gd name="T37" fmla="*/ 152 h 185"/>
                <a:gd name="T38" fmla="*/ 22 w 51"/>
                <a:gd name="T39" fmla="*/ 154 h 185"/>
                <a:gd name="T40" fmla="*/ 25 w 51"/>
                <a:gd name="T41" fmla="*/ 142 h 185"/>
                <a:gd name="T42" fmla="*/ 25 w 51"/>
                <a:gd name="T43" fmla="*/ 142 h 185"/>
                <a:gd name="T44" fmla="*/ 32 w 51"/>
                <a:gd name="T45" fmla="*/ 105 h 185"/>
                <a:gd name="T46" fmla="*/ 32 w 51"/>
                <a:gd name="T47" fmla="*/ 82 h 185"/>
                <a:gd name="T48" fmla="*/ 25 w 51"/>
                <a:gd name="T49" fmla="*/ 43 h 185"/>
                <a:gd name="T50" fmla="*/ 20 w 51"/>
                <a:gd name="T51" fmla="*/ 33 h 185"/>
                <a:gd name="T52" fmla="*/ 20 w 51"/>
                <a:gd name="T53" fmla="*/ 33 h 185"/>
                <a:gd name="T54" fmla="*/ 13 w 51"/>
                <a:gd name="T55" fmla="*/ 26 h 185"/>
                <a:gd name="T56" fmla="*/ 0 w 51"/>
                <a:gd name="T57" fmla="*/ 20 h 185"/>
                <a:gd name="T58" fmla="*/ 7 w 51"/>
                <a:gd name="T59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" h="185">
                  <a:moveTo>
                    <a:pt x="7" y="0"/>
                  </a:moveTo>
                  <a:lnTo>
                    <a:pt x="24" y="8"/>
                  </a:lnTo>
                  <a:lnTo>
                    <a:pt x="27" y="10"/>
                  </a:lnTo>
                  <a:lnTo>
                    <a:pt x="34" y="18"/>
                  </a:lnTo>
                  <a:lnTo>
                    <a:pt x="42" y="37"/>
                  </a:lnTo>
                  <a:lnTo>
                    <a:pt x="42" y="39"/>
                  </a:lnTo>
                  <a:lnTo>
                    <a:pt x="49" y="78"/>
                  </a:lnTo>
                  <a:lnTo>
                    <a:pt x="51" y="80"/>
                  </a:lnTo>
                  <a:lnTo>
                    <a:pt x="51" y="107"/>
                  </a:lnTo>
                  <a:lnTo>
                    <a:pt x="49" y="109"/>
                  </a:lnTo>
                  <a:lnTo>
                    <a:pt x="42" y="146"/>
                  </a:lnTo>
                  <a:lnTo>
                    <a:pt x="42" y="150"/>
                  </a:lnTo>
                  <a:lnTo>
                    <a:pt x="35" y="165"/>
                  </a:lnTo>
                  <a:lnTo>
                    <a:pt x="27" y="175"/>
                  </a:lnTo>
                  <a:lnTo>
                    <a:pt x="24" y="177"/>
                  </a:lnTo>
                  <a:lnTo>
                    <a:pt x="7" y="185"/>
                  </a:lnTo>
                  <a:lnTo>
                    <a:pt x="0" y="165"/>
                  </a:lnTo>
                  <a:lnTo>
                    <a:pt x="13" y="159"/>
                  </a:lnTo>
                  <a:lnTo>
                    <a:pt x="20" y="152"/>
                  </a:lnTo>
                  <a:lnTo>
                    <a:pt x="22" y="154"/>
                  </a:lnTo>
                  <a:lnTo>
                    <a:pt x="25" y="142"/>
                  </a:lnTo>
                  <a:lnTo>
                    <a:pt x="25" y="142"/>
                  </a:lnTo>
                  <a:lnTo>
                    <a:pt x="32" y="105"/>
                  </a:lnTo>
                  <a:lnTo>
                    <a:pt x="32" y="82"/>
                  </a:lnTo>
                  <a:lnTo>
                    <a:pt x="25" y="43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13" y="26"/>
                  </a:lnTo>
                  <a:lnTo>
                    <a:pt x="0" y="2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Rectangle 67"/>
            <p:cNvSpPr>
              <a:spLocks noChangeArrowheads="1"/>
            </p:cNvSpPr>
            <p:nvPr/>
          </p:nvSpPr>
          <p:spPr bwMode="auto">
            <a:xfrm>
              <a:off x="8106664" y="5341774"/>
              <a:ext cx="16682" cy="7507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Rectangle 68"/>
            <p:cNvSpPr>
              <a:spLocks noChangeArrowheads="1"/>
            </p:cNvSpPr>
            <p:nvPr/>
          </p:nvSpPr>
          <p:spPr bwMode="auto">
            <a:xfrm>
              <a:off x="8113337" y="5331765"/>
              <a:ext cx="15014" cy="85079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Freeform 69"/>
            <p:cNvSpPr>
              <a:spLocks/>
            </p:cNvSpPr>
            <p:nvPr/>
          </p:nvSpPr>
          <p:spPr bwMode="auto">
            <a:xfrm>
              <a:off x="8073300" y="5326760"/>
              <a:ext cx="63392" cy="76738"/>
            </a:xfrm>
            <a:custGeom>
              <a:avLst/>
              <a:gdLst>
                <a:gd name="T0" fmla="*/ 49 w 76"/>
                <a:gd name="T1" fmla="*/ 0 h 91"/>
                <a:gd name="T2" fmla="*/ 63 w 76"/>
                <a:gd name="T3" fmla="*/ 11 h 91"/>
                <a:gd name="T4" fmla="*/ 25 w 76"/>
                <a:gd name="T5" fmla="*/ 69 h 91"/>
                <a:gd name="T6" fmla="*/ 76 w 76"/>
                <a:gd name="T7" fmla="*/ 69 h 91"/>
                <a:gd name="T8" fmla="*/ 76 w 76"/>
                <a:gd name="T9" fmla="*/ 91 h 91"/>
                <a:gd name="T10" fmla="*/ 8 w 76"/>
                <a:gd name="T11" fmla="*/ 91 h 91"/>
                <a:gd name="T12" fmla="*/ 1 w 76"/>
                <a:gd name="T13" fmla="*/ 87 h 91"/>
                <a:gd name="T14" fmla="*/ 0 w 76"/>
                <a:gd name="T15" fmla="*/ 79 h 91"/>
                <a:gd name="T16" fmla="*/ 1 w 76"/>
                <a:gd name="T17" fmla="*/ 73 h 91"/>
                <a:gd name="T18" fmla="*/ 49 w 76"/>
                <a:gd name="T1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91">
                  <a:moveTo>
                    <a:pt x="49" y="0"/>
                  </a:moveTo>
                  <a:lnTo>
                    <a:pt x="63" y="11"/>
                  </a:lnTo>
                  <a:lnTo>
                    <a:pt x="25" y="69"/>
                  </a:lnTo>
                  <a:lnTo>
                    <a:pt x="76" y="69"/>
                  </a:lnTo>
                  <a:lnTo>
                    <a:pt x="76" y="91"/>
                  </a:lnTo>
                  <a:lnTo>
                    <a:pt x="8" y="91"/>
                  </a:lnTo>
                  <a:lnTo>
                    <a:pt x="1" y="87"/>
                  </a:lnTo>
                  <a:lnTo>
                    <a:pt x="0" y="79"/>
                  </a:lnTo>
                  <a:lnTo>
                    <a:pt x="1" y="7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Rectangle 70"/>
            <p:cNvSpPr>
              <a:spLocks noChangeArrowheads="1"/>
            </p:cNvSpPr>
            <p:nvPr/>
          </p:nvSpPr>
          <p:spPr bwMode="auto">
            <a:xfrm>
              <a:off x="8103328" y="5408503"/>
              <a:ext cx="25023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Rectangle 71"/>
            <p:cNvSpPr>
              <a:spLocks noChangeArrowheads="1"/>
            </p:cNvSpPr>
            <p:nvPr/>
          </p:nvSpPr>
          <p:spPr bwMode="auto">
            <a:xfrm>
              <a:off x="829350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Rectangle 72"/>
            <p:cNvSpPr>
              <a:spLocks noChangeArrowheads="1"/>
            </p:cNvSpPr>
            <p:nvPr/>
          </p:nvSpPr>
          <p:spPr bwMode="auto">
            <a:xfrm>
              <a:off x="8472004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Rectangle 73"/>
            <p:cNvSpPr>
              <a:spLocks noChangeArrowheads="1"/>
            </p:cNvSpPr>
            <p:nvPr/>
          </p:nvSpPr>
          <p:spPr bwMode="auto">
            <a:xfrm>
              <a:off x="8602125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Rectangle 74"/>
            <p:cNvSpPr>
              <a:spLocks noChangeArrowheads="1"/>
            </p:cNvSpPr>
            <p:nvPr/>
          </p:nvSpPr>
          <p:spPr bwMode="auto">
            <a:xfrm>
              <a:off x="8700550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Rectangle 75"/>
            <p:cNvSpPr>
              <a:spLocks noChangeArrowheads="1"/>
            </p:cNvSpPr>
            <p:nvPr/>
          </p:nvSpPr>
          <p:spPr bwMode="auto">
            <a:xfrm>
              <a:off x="8780625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Rectangle 76"/>
            <p:cNvSpPr>
              <a:spLocks noChangeArrowheads="1"/>
            </p:cNvSpPr>
            <p:nvPr/>
          </p:nvSpPr>
          <p:spPr bwMode="auto">
            <a:xfrm>
              <a:off x="8849022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Rectangle 77"/>
            <p:cNvSpPr>
              <a:spLocks noChangeArrowheads="1"/>
            </p:cNvSpPr>
            <p:nvPr/>
          </p:nvSpPr>
          <p:spPr bwMode="auto">
            <a:xfrm>
              <a:off x="8907409" y="5139919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Rectangle 78"/>
            <p:cNvSpPr>
              <a:spLocks noChangeArrowheads="1"/>
            </p:cNvSpPr>
            <p:nvPr/>
          </p:nvSpPr>
          <p:spPr bwMode="auto">
            <a:xfrm>
              <a:off x="8960792" y="5139919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Rectangle 79"/>
            <p:cNvSpPr>
              <a:spLocks noChangeArrowheads="1"/>
            </p:cNvSpPr>
            <p:nvPr/>
          </p:nvSpPr>
          <p:spPr bwMode="auto">
            <a:xfrm>
              <a:off x="9009171" y="5069854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Freeform 80"/>
            <p:cNvSpPr>
              <a:spLocks/>
            </p:cNvSpPr>
            <p:nvPr/>
          </p:nvSpPr>
          <p:spPr bwMode="auto">
            <a:xfrm>
              <a:off x="8894064" y="5333433"/>
              <a:ext cx="40037" cy="145135"/>
            </a:xfrm>
            <a:custGeom>
              <a:avLst/>
              <a:gdLst>
                <a:gd name="T0" fmla="*/ 38 w 48"/>
                <a:gd name="T1" fmla="*/ 0 h 175"/>
                <a:gd name="T2" fmla="*/ 45 w 48"/>
                <a:gd name="T3" fmla="*/ 2 h 175"/>
                <a:gd name="T4" fmla="*/ 46 w 48"/>
                <a:gd name="T5" fmla="*/ 10 h 175"/>
                <a:gd name="T6" fmla="*/ 48 w 48"/>
                <a:gd name="T7" fmla="*/ 10 h 175"/>
                <a:gd name="T8" fmla="*/ 48 w 48"/>
                <a:gd name="T9" fmla="*/ 175 h 175"/>
                <a:gd name="T10" fmla="*/ 29 w 48"/>
                <a:gd name="T11" fmla="*/ 175 h 175"/>
                <a:gd name="T12" fmla="*/ 29 w 48"/>
                <a:gd name="T13" fmla="*/ 35 h 175"/>
                <a:gd name="T14" fmla="*/ 22 w 48"/>
                <a:gd name="T15" fmla="*/ 43 h 175"/>
                <a:gd name="T16" fmla="*/ 9 w 48"/>
                <a:gd name="T17" fmla="*/ 51 h 175"/>
                <a:gd name="T18" fmla="*/ 0 w 48"/>
                <a:gd name="T19" fmla="*/ 33 h 175"/>
                <a:gd name="T20" fmla="*/ 12 w 48"/>
                <a:gd name="T21" fmla="*/ 27 h 175"/>
                <a:gd name="T22" fmla="*/ 11 w 48"/>
                <a:gd name="T23" fmla="*/ 26 h 175"/>
                <a:gd name="T24" fmla="*/ 31 w 48"/>
                <a:gd name="T25" fmla="*/ 2 h 175"/>
                <a:gd name="T26" fmla="*/ 38 w 48"/>
                <a:gd name="T2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175">
                  <a:moveTo>
                    <a:pt x="38" y="0"/>
                  </a:moveTo>
                  <a:lnTo>
                    <a:pt x="45" y="2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48" y="175"/>
                  </a:lnTo>
                  <a:lnTo>
                    <a:pt x="29" y="175"/>
                  </a:lnTo>
                  <a:lnTo>
                    <a:pt x="29" y="35"/>
                  </a:lnTo>
                  <a:lnTo>
                    <a:pt x="22" y="43"/>
                  </a:lnTo>
                  <a:lnTo>
                    <a:pt x="9" y="51"/>
                  </a:lnTo>
                  <a:lnTo>
                    <a:pt x="0" y="33"/>
                  </a:lnTo>
                  <a:lnTo>
                    <a:pt x="12" y="27"/>
                  </a:lnTo>
                  <a:lnTo>
                    <a:pt x="11" y="26"/>
                  </a:lnTo>
                  <a:lnTo>
                    <a:pt x="31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Rectangle 81"/>
            <p:cNvSpPr>
              <a:spLocks noChangeArrowheads="1"/>
            </p:cNvSpPr>
            <p:nvPr/>
          </p:nvSpPr>
          <p:spPr bwMode="auto">
            <a:xfrm>
              <a:off x="8912414" y="5348447"/>
              <a:ext cx="16682" cy="130121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Rectangle 82"/>
            <p:cNvSpPr>
              <a:spLocks noChangeArrowheads="1"/>
            </p:cNvSpPr>
            <p:nvPr/>
          </p:nvSpPr>
          <p:spPr bwMode="auto">
            <a:xfrm>
              <a:off x="8897400" y="5471895"/>
              <a:ext cx="53383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Freeform 83"/>
            <p:cNvSpPr>
              <a:spLocks noEditPoints="1"/>
            </p:cNvSpPr>
            <p:nvPr/>
          </p:nvSpPr>
          <p:spPr bwMode="auto">
            <a:xfrm>
              <a:off x="8989152" y="5333433"/>
              <a:ext cx="100093" cy="155144"/>
            </a:xfrm>
            <a:custGeom>
              <a:avLst/>
              <a:gdLst>
                <a:gd name="T0" fmla="*/ 65 w 119"/>
                <a:gd name="T1" fmla="*/ 20 h 187"/>
                <a:gd name="T2" fmla="*/ 65 w 119"/>
                <a:gd name="T3" fmla="*/ 22 h 187"/>
                <a:gd name="T4" fmla="*/ 55 w 119"/>
                <a:gd name="T5" fmla="*/ 22 h 187"/>
                <a:gd name="T6" fmla="*/ 45 w 119"/>
                <a:gd name="T7" fmla="*/ 27 h 187"/>
                <a:gd name="T8" fmla="*/ 41 w 119"/>
                <a:gd name="T9" fmla="*/ 31 h 187"/>
                <a:gd name="T10" fmla="*/ 34 w 119"/>
                <a:gd name="T11" fmla="*/ 47 h 187"/>
                <a:gd name="T12" fmla="*/ 34 w 119"/>
                <a:gd name="T13" fmla="*/ 47 h 187"/>
                <a:gd name="T14" fmla="*/ 28 w 119"/>
                <a:gd name="T15" fmla="*/ 80 h 187"/>
                <a:gd name="T16" fmla="*/ 29 w 119"/>
                <a:gd name="T17" fmla="*/ 80 h 187"/>
                <a:gd name="T18" fmla="*/ 29 w 119"/>
                <a:gd name="T19" fmla="*/ 107 h 187"/>
                <a:gd name="T20" fmla="*/ 28 w 119"/>
                <a:gd name="T21" fmla="*/ 107 h 187"/>
                <a:gd name="T22" fmla="*/ 34 w 119"/>
                <a:gd name="T23" fmla="*/ 140 h 187"/>
                <a:gd name="T24" fmla="*/ 34 w 119"/>
                <a:gd name="T25" fmla="*/ 140 h 187"/>
                <a:gd name="T26" fmla="*/ 39 w 119"/>
                <a:gd name="T27" fmla="*/ 152 h 187"/>
                <a:gd name="T28" fmla="*/ 46 w 119"/>
                <a:gd name="T29" fmla="*/ 159 h 187"/>
                <a:gd name="T30" fmla="*/ 46 w 119"/>
                <a:gd name="T31" fmla="*/ 159 h 187"/>
                <a:gd name="T32" fmla="*/ 51 w 119"/>
                <a:gd name="T33" fmla="*/ 163 h 187"/>
                <a:gd name="T34" fmla="*/ 56 w 119"/>
                <a:gd name="T35" fmla="*/ 165 h 187"/>
                <a:gd name="T36" fmla="*/ 63 w 119"/>
                <a:gd name="T37" fmla="*/ 165 h 187"/>
                <a:gd name="T38" fmla="*/ 80 w 119"/>
                <a:gd name="T39" fmla="*/ 159 h 187"/>
                <a:gd name="T40" fmla="*/ 94 w 119"/>
                <a:gd name="T41" fmla="*/ 140 h 187"/>
                <a:gd name="T42" fmla="*/ 101 w 119"/>
                <a:gd name="T43" fmla="*/ 105 h 187"/>
                <a:gd name="T44" fmla="*/ 101 w 119"/>
                <a:gd name="T45" fmla="*/ 82 h 187"/>
                <a:gd name="T46" fmla="*/ 94 w 119"/>
                <a:gd name="T47" fmla="*/ 47 h 187"/>
                <a:gd name="T48" fmla="*/ 79 w 119"/>
                <a:gd name="T49" fmla="*/ 26 h 187"/>
                <a:gd name="T50" fmla="*/ 65 w 119"/>
                <a:gd name="T51" fmla="*/ 20 h 187"/>
                <a:gd name="T52" fmla="*/ 51 w 119"/>
                <a:gd name="T53" fmla="*/ 0 h 187"/>
                <a:gd name="T54" fmla="*/ 51 w 119"/>
                <a:gd name="T55" fmla="*/ 0 h 187"/>
                <a:gd name="T56" fmla="*/ 53 w 119"/>
                <a:gd name="T57" fmla="*/ 0 h 187"/>
                <a:gd name="T58" fmla="*/ 68 w 119"/>
                <a:gd name="T59" fmla="*/ 0 h 187"/>
                <a:gd name="T60" fmla="*/ 89 w 119"/>
                <a:gd name="T61" fmla="*/ 8 h 187"/>
                <a:gd name="T62" fmla="*/ 92 w 119"/>
                <a:gd name="T63" fmla="*/ 10 h 187"/>
                <a:gd name="T64" fmla="*/ 92 w 119"/>
                <a:gd name="T65" fmla="*/ 12 h 187"/>
                <a:gd name="T66" fmla="*/ 109 w 119"/>
                <a:gd name="T67" fmla="*/ 35 h 187"/>
                <a:gd name="T68" fmla="*/ 111 w 119"/>
                <a:gd name="T69" fmla="*/ 39 h 187"/>
                <a:gd name="T70" fmla="*/ 118 w 119"/>
                <a:gd name="T71" fmla="*/ 78 h 187"/>
                <a:gd name="T72" fmla="*/ 119 w 119"/>
                <a:gd name="T73" fmla="*/ 80 h 187"/>
                <a:gd name="T74" fmla="*/ 119 w 119"/>
                <a:gd name="T75" fmla="*/ 107 h 187"/>
                <a:gd name="T76" fmla="*/ 118 w 119"/>
                <a:gd name="T77" fmla="*/ 109 h 187"/>
                <a:gd name="T78" fmla="*/ 111 w 119"/>
                <a:gd name="T79" fmla="*/ 146 h 187"/>
                <a:gd name="T80" fmla="*/ 109 w 119"/>
                <a:gd name="T81" fmla="*/ 152 h 187"/>
                <a:gd name="T82" fmla="*/ 92 w 119"/>
                <a:gd name="T83" fmla="*/ 175 h 187"/>
                <a:gd name="T84" fmla="*/ 89 w 119"/>
                <a:gd name="T85" fmla="*/ 177 h 187"/>
                <a:gd name="T86" fmla="*/ 68 w 119"/>
                <a:gd name="T87" fmla="*/ 185 h 187"/>
                <a:gd name="T88" fmla="*/ 65 w 119"/>
                <a:gd name="T89" fmla="*/ 187 h 187"/>
                <a:gd name="T90" fmla="*/ 53 w 119"/>
                <a:gd name="T91" fmla="*/ 187 h 187"/>
                <a:gd name="T92" fmla="*/ 51 w 119"/>
                <a:gd name="T93" fmla="*/ 185 h 187"/>
                <a:gd name="T94" fmla="*/ 50 w 119"/>
                <a:gd name="T95" fmla="*/ 185 h 187"/>
                <a:gd name="T96" fmla="*/ 50 w 119"/>
                <a:gd name="T97" fmla="*/ 185 h 187"/>
                <a:gd name="T98" fmla="*/ 46 w 119"/>
                <a:gd name="T99" fmla="*/ 183 h 187"/>
                <a:gd name="T100" fmla="*/ 26 w 119"/>
                <a:gd name="T101" fmla="*/ 175 h 187"/>
                <a:gd name="T102" fmla="*/ 26 w 119"/>
                <a:gd name="T103" fmla="*/ 173 h 187"/>
                <a:gd name="T104" fmla="*/ 12 w 119"/>
                <a:gd name="T105" fmla="*/ 150 h 187"/>
                <a:gd name="T106" fmla="*/ 11 w 119"/>
                <a:gd name="T107" fmla="*/ 148 h 187"/>
                <a:gd name="T108" fmla="*/ 0 w 119"/>
                <a:gd name="T109" fmla="*/ 111 h 187"/>
                <a:gd name="T110" fmla="*/ 0 w 119"/>
                <a:gd name="T111" fmla="*/ 78 h 187"/>
                <a:gd name="T112" fmla="*/ 11 w 119"/>
                <a:gd name="T113" fmla="*/ 39 h 187"/>
                <a:gd name="T114" fmla="*/ 12 w 119"/>
                <a:gd name="T115" fmla="*/ 35 h 187"/>
                <a:gd name="T116" fmla="*/ 26 w 119"/>
                <a:gd name="T117" fmla="*/ 12 h 187"/>
                <a:gd name="T118" fmla="*/ 26 w 119"/>
                <a:gd name="T119" fmla="*/ 10 h 187"/>
                <a:gd name="T120" fmla="*/ 51 w 119"/>
                <a:gd name="T121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19" h="187">
                  <a:moveTo>
                    <a:pt x="65" y="20"/>
                  </a:moveTo>
                  <a:lnTo>
                    <a:pt x="65" y="22"/>
                  </a:lnTo>
                  <a:lnTo>
                    <a:pt x="55" y="22"/>
                  </a:lnTo>
                  <a:lnTo>
                    <a:pt x="45" y="27"/>
                  </a:lnTo>
                  <a:lnTo>
                    <a:pt x="41" y="31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28" y="80"/>
                  </a:lnTo>
                  <a:lnTo>
                    <a:pt x="29" y="80"/>
                  </a:lnTo>
                  <a:lnTo>
                    <a:pt x="29" y="107"/>
                  </a:lnTo>
                  <a:lnTo>
                    <a:pt x="28" y="107"/>
                  </a:lnTo>
                  <a:lnTo>
                    <a:pt x="34" y="140"/>
                  </a:lnTo>
                  <a:lnTo>
                    <a:pt x="34" y="140"/>
                  </a:lnTo>
                  <a:lnTo>
                    <a:pt x="39" y="152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51" y="163"/>
                  </a:lnTo>
                  <a:lnTo>
                    <a:pt x="56" y="165"/>
                  </a:lnTo>
                  <a:lnTo>
                    <a:pt x="63" y="165"/>
                  </a:lnTo>
                  <a:lnTo>
                    <a:pt x="80" y="159"/>
                  </a:lnTo>
                  <a:lnTo>
                    <a:pt x="94" y="140"/>
                  </a:lnTo>
                  <a:lnTo>
                    <a:pt x="101" y="105"/>
                  </a:lnTo>
                  <a:lnTo>
                    <a:pt x="101" y="82"/>
                  </a:lnTo>
                  <a:lnTo>
                    <a:pt x="94" y="47"/>
                  </a:lnTo>
                  <a:lnTo>
                    <a:pt x="79" y="26"/>
                  </a:lnTo>
                  <a:lnTo>
                    <a:pt x="65" y="20"/>
                  </a:lnTo>
                  <a:close/>
                  <a:moveTo>
                    <a:pt x="51" y="0"/>
                  </a:moveTo>
                  <a:lnTo>
                    <a:pt x="51" y="0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9" y="8"/>
                  </a:lnTo>
                  <a:lnTo>
                    <a:pt x="92" y="10"/>
                  </a:lnTo>
                  <a:lnTo>
                    <a:pt x="92" y="12"/>
                  </a:lnTo>
                  <a:lnTo>
                    <a:pt x="109" y="35"/>
                  </a:lnTo>
                  <a:lnTo>
                    <a:pt x="111" y="39"/>
                  </a:lnTo>
                  <a:lnTo>
                    <a:pt x="118" y="78"/>
                  </a:lnTo>
                  <a:lnTo>
                    <a:pt x="119" y="80"/>
                  </a:lnTo>
                  <a:lnTo>
                    <a:pt x="119" y="107"/>
                  </a:lnTo>
                  <a:lnTo>
                    <a:pt x="118" y="109"/>
                  </a:lnTo>
                  <a:lnTo>
                    <a:pt x="111" y="146"/>
                  </a:lnTo>
                  <a:lnTo>
                    <a:pt x="109" y="152"/>
                  </a:lnTo>
                  <a:lnTo>
                    <a:pt x="92" y="175"/>
                  </a:lnTo>
                  <a:lnTo>
                    <a:pt x="89" y="177"/>
                  </a:lnTo>
                  <a:lnTo>
                    <a:pt x="68" y="185"/>
                  </a:lnTo>
                  <a:lnTo>
                    <a:pt x="65" y="187"/>
                  </a:lnTo>
                  <a:lnTo>
                    <a:pt x="53" y="187"/>
                  </a:lnTo>
                  <a:lnTo>
                    <a:pt x="51" y="185"/>
                  </a:lnTo>
                  <a:lnTo>
                    <a:pt x="50" y="185"/>
                  </a:lnTo>
                  <a:lnTo>
                    <a:pt x="50" y="185"/>
                  </a:lnTo>
                  <a:lnTo>
                    <a:pt x="46" y="183"/>
                  </a:lnTo>
                  <a:lnTo>
                    <a:pt x="26" y="175"/>
                  </a:lnTo>
                  <a:lnTo>
                    <a:pt x="26" y="173"/>
                  </a:lnTo>
                  <a:lnTo>
                    <a:pt x="12" y="150"/>
                  </a:lnTo>
                  <a:lnTo>
                    <a:pt x="11" y="148"/>
                  </a:lnTo>
                  <a:lnTo>
                    <a:pt x="0" y="111"/>
                  </a:lnTo>
                  <a:lnTo>
                    <a:pt x="0" y="78"/>
                  </a:lnTo>
                  <a:lnTo>
                    <a:pt x="11" y="39"/>
                  </a:lnTo>
                  <a:lnTo>
                    <a:pt x="12" y="35"/>
                  </a:lnTo>
                  <a:lnTo>
                    <a:pt x="26" y="12"/>
                  </a:lnTo>
                  <a:lnTo>
                    <a:pt x="26" y="1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Freeform 84"/>
            <p:cNvSpPr>
              <a:spLocks/>
            </p:cNvSpPr>
            <p:nvPr/>
          </p:nvSpPr>
          <p:spPr bwMode="auto">
            <a:xfrm>
              <a:off x="9040867" y="5335101"/>
              <a:ext cx="41705" cy="151808"/>
            </a:xfrm>
            <a:custGeom>
              <a:avLst/>
              <a:gdLst>
                <a:gd name="T0" fmla="*/ 8 w 51"/>
                <a:gd name="T1" fmla="*/ 0 h 183"/>
                <a:gd name="T2" fmla="*/ 22 w 51"/>
                <a:gd name="T3" fmla="*/ 8 h 183"/>
                <a:gd name="T4" fmla="*/ 23 w 51"/>
                <a:gd name="T5" fmla="*/ 8 h 183"/>
                <a:gd name="T6" fmla="*/ 30 w 51"/>
                <a:gd name="T7" fmla="*/ 16 h 183"/>
                <a:gd name="T8" fmla="*/ 30 w 51"/>
                <a:gd name="T9" fmla="*/ 18 h 183"/>
                <a:gd name="T10" fmla="*/ 40 w 51"/>
                <a:gd name="T11" fmla="*/ 33 h 183"/>
                <a:gd name="T12" fmla="*/ 42 w 51"/>
                <a:gd name="T13" fmla="*/ 37 h 183"/>
                <a:gd name="T14" fmla="*/ 49 w 51"/>
                <a:gd name="T15" fmla="*/ 76 h 183"/>
                <a:gd name="T16" fmla="*/ 51 w 51"/>
                <a:gd name="T17" fmla="*/ 78 h 183"/>
                <a:gd name="T18" fmla="*/ 51 w 51"/>
                <a:gd name="T19" fmla="*/ 105 h 183"/>
                <a:gd name="T20" fmla="*/ 49 w 51"/>
                <a:gd name="T21" fmla="*/ 107 h 183"/>
                <a:gd name="T22" fmla="*/ 42 w 51"/>
                <a:gd name="T23" fmla="*/ 144 h 183"/>
                <a:gd name="T24" fmla="*/ 40 w 51"/>
                <a:gd name="T25" fmla="*/ 148 h 183"/>
                <a:gd name="T26" fmla="*/ 30 w 51"/>
                <a:gd name="T27" fmla="*/ 163 h 183"/>
                <a:gd name="T28" fmla="*/ 30 w 51"/>
                <a:gd name="T29" fmla="*/ 165 h 183"/>
                <a:gd name="T30" fmla="*/ 22 w 51"/>
                <a:gd name="T31" fmla="*/ 175 h 183"/>
                <a:gd name="T32" fmla="*/ 8 w 51"/>
                <a:gd name="T33" fmla="*/ 183 h 183"/>
                <a:gd name="T34" fmla="*/ 0 w 51"/>
                <a:gd name="T35" fmla="*/ 165 h 183"/>
                <a:gd name="T36" fmla="*/ 11 w 51"/>
                <a:gd name="T37" fmla="*/ 159 h 183"/>
                <a:gd name="T38" fmla="*/ 10 w 51"/>
                <a:gd name="T39" fmla="*/ 157 h 183"/>
                <a:gd name="T40" fmla="*/ 17 w 51"/>
                <a:gd name="T41" fmla="*/ 150 h 183"/>
                <a:gd name="T42" fmla="*/ 17 w 51"/>
                <a:gd name="T43" fmla="*/ 150 h 183"/>
                <a:gd name="T44" fmla="*/ 25 w 51"/>
                <a:gd name="T45" fmla="*/ 138 h 183"/>
                <a:gd name="T46" fmla="*/ 32 w 51"/>
                <a:gd name="T47" fmla="*/ 103 h 183"/>
                <a:gd name="T48" fmla="*/ 32 w 51"/>
                <a:gd name="T49" fmla="*/ 80 h 183"/>
                <a:gd name="T50" fmla="*/ 25 w 51"/>
                <a:gd name="T51" fmla="*/ 43 h 183"/>
                <a:gd name="T52" fmla="*/ 17 w 51"/>
                <a:gd name="T53" fmla="*/ 31 h 183"/>
                <a:gd name="T54" fmla="*/ 17 w 51"/>
                <a:gd name="T55" fmla="*/ 31 h 183"/>
                <a:gd name="T56" fmla="*/ 10 w 51"/>
                <a:gd name="T57" fmla="*/ 24 h 183"/>
                <a:gd name="T58" fmla="*/ 0 w 51"/>
                <a:gd name="T59" fmla="*/ 18 h 183"/>
                <a:gd name="T60" fmla="*/ 8 w 51"/>
                <a:gd name="T6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183">
                  <a:moveTo>
                    <a:pt x="8" y="0"/>
                  </a:moveTo>
                  <a:lnTo>
                    <a:pt x="22" y="8"/>
                  </a:lnTo>
                  <a:lnTo>
                    <a:pt x="23" y="8"/>
                  </a:lnTo>
                  <a:lnTo>
                    <a:pt x="30" y="16"/>
                  </a:lnTo>
                  <a:lnTo>
                    <a:pt x="30" y="18"/>
                  </a:lnTo>
                  <a:lnTo>
                    <a:pt x="40" y="33"/>
                  </a:lnTo>
                  <a:lnTo>
                    <a:pt x="42" y="37"/>
                  </a:lnTo>
                  <a:lnTo>
                    <a:pt x="49" y="76"/>
                  </a:lnTo>
                  <a:lnTo>
                    <a:pt x="51" y="78"/>
                  </a:lnTo>
                  <a:lnTo>
                    <a:pt x="51" y="105"/>
                  </a:lnTo>
                  <a:lnTo>
                    <a:pt x="49" y="107"/>
                  </a:lnTo>
                  <a:lnTo>
                    <a:pt x="42" y="144"/>
                  </a:lnTo>
                  <a:lnTo>
                    <a:pt x="40" y="148"/>
                  </a:lnTo>
                  <a:lnTo>
                    <a:pt x="30" y="163"/>
                  </a:lnTo>
                  <a:lnTo>
                    <a:pt x="30" y="165"/>
                  </a:lnTo>
                  <a:lnTo>
                    <a:pt x="22" y="175"/>
                  </a:lnTo>
                  <a:lnTo>
                    <a:pt x="8" y="183"/>
                  </a:lnTo>
                  <a:lnTo>
                    <a:pt x="0" y="165"/>
                  </a:lnTo>
                  <a:lnTo>
                    <a:pt x="11" y="159"/>
                  </a:lnTo>
                  <a:lnTo>
                    <a:pt x="10" y="157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25" y="138"/>
                  </a:lnTo>
                  <a:lnTo>
                    <a:pt x="32" y="103"/>
                  </a:lnTo>
                  <a:lnTo>
                    <a:pt x="32" y="80"/>
                  </a:lnTo>
                  <a:lnTo>
                    <a:pt x="25" y="4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10" y="24"/>
                  </a:lnTo>
                  <a:lnTo>
                    <a:pt x="0" y="1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Freeform 85"/>
            <p:cNvSpPr>
              <a:spLocks/>
            </p:cNvSpPr>
            <p:nvPr/>
          </p:nvSpPr>
          <p:spPr bwMode="auto">
            <a:xfrm>
              <a:off x="9100923" y="5330096"/>
              <a:ext cx="63392" cy="95088"/>
            </a:xfrm>
            <a:custGeom>
              <a:avLst/>
              <a:gdLst>
                <a:gd name="T0" fmla="*/ 6 w 74"/>
                <a:gd name="T1" fmla="*/ 0 h 115"/>
                <a:gd name="T2" fmla="*/ 23 w 74"/>
                <a:gd name="T3" fmla="*/ 4 h 115"/>
                <a:gd name="T4" fmla="*/ 20 w 74"/>
                <a:gd name="T5" fmla="*/ 30 h 115"/>
                <a:gd name="T6" fmla="*/ 27 w 74"/>
                <a:gd name="T7" fmla="*/ 28 h 115"/>
                <a:gd name="T8" fmla="*/ 46 w 74"/>
                <a:gd name="T9" fmla="*/ 28 h 115"/>
                <a:gd name="T10" fmla="*/ 56 w 74"/>
                <a:gd name="T11" fmla="*/ 31 h 115"/>
                <a:gd name="T12" fmla="*/ 57 w 74"/>
                <a:gd name="T13" fmla="*/ 33 h 115"/>
                <a:gd name="T14" fmla="*/ 68 w 74"/>
                <a:gd name="T15" fmla="*/ 41 h 115"/>
                <a:gd name="T16" fmla="*/ 69 w 74"/>
                <a:gd name="T17" fmla="*/ 41 h 115"/>
                <a:gd name="T18" fmla="*/ 71 w 74"/>
                <a:gd name="T19" fmla="*/ 47 h 115"/>
                <a:gd name="T20" fmla="*/ 74 w 74"/>
                <a:gd name="T21" fmla="*/ 62 h 115"/>
                <a:gd name="T22" fmla="*/ 74 w 74"/>
                <a:gd name="T23" fmla="*/ 62 h 115"/>
                <a:gd name="T24" fmla="*/ 74 w 74"/>
                <a:gd name="T25" fmla="*/ 80 h 115"/>
                <a:gd name="T26" fmla="*/ 74 w 74"/>
                <a:gd name="T27" fmla="*/ 80 h 115"/>
                <a:gd name="T28" fmla="*/ 71 w 74"/>
                <a:gd name="T29" fmla="*/ 92 h 115"/>
                <a:gd name="T30" fmla="*/ 71 w 74"/>
                <a:gd name="T31" fmla="*/ 88 h 115"/>
                <a:gd name="T32" fmla="*/ 69 w 74"/>
                <a:gd name="T33" fmla="*/ 95 h 115"/>
                <a:gd name="T34" fmla="*/ 59 w 74"/>
                <a:gd name="T35" fmla="*/ 107 h 115"/>
                <a:gd name="T36" fmla="*/ 56 w 74"/>
                <a:gd name="T37" fmla="*/ 109 h 115"/>
                <a:gd name="T38" fmla="*/ 46 w 74"/>
                <a:gd name="T39" fmla="*/ 113 h 115"/>
                <a:gd name="T40" fmla="*/ 42 w 74"/>
                <a:gd name="T41" fmla="*/ 115 h 115"/>
                <a:gd name="T42" fmla="*/ 29 w 74"/>
                <a:gd name="T43" fmla="*/ 115 h 115"/>
                <a:gd name="T44" fmla="*/ 27 w 74"/>
                <a:gd name="T45" fmla="*/ 113 h 115"/>
                <a:gd name="T46" fmla="*/ 13 w 74"/>
                <a:gd name="T47" fmla="*/ 109 h 115"/>
                <a:gd name="T48" fmla="*/ 8 w 74"/>
                <a:gd name="T49" fmla="*/ 107 h 115"/>
                <a:gd name="T50" fmla="*/ 5 w 74"/>
                <a:gd name="T51" fmla="*/ 103 h 115"/>
                <a:gd name="T52" fmla="*/ 3 w 74"/>
                <a:gd name="T53" fmla="*/ 99 h 115"/>
                <a:gd name="T54" fmla="*/ 0 w 74"/>
                <a:gd name="T55" fmla="*/ 88 h 115"/>
                <a:gd name="T56" fmla="*/ 0 w 74"/>
                <a:gd name="T57" fmla="*/ 80 h 115"/>
                <a:gd name="T58" fmla="*/ 1 w 74"/>
                <a:gd name="T59" fmla="*/ 72 h 115"/>
                <a:gd name="T60" fmla="*/ 5 w 74"/>
                <a:gd name="T61" fmla="*/ 68 h 115"/>
                <a:gd name="T62" fmla="*/ 12 w 74"/>
                <a:gd name="T63" fmla="*/ 66 h 115"/>
                <a:gd name="T64" fmla="*/ 18 w 74"/>
                <a:gd name="T65" fmla="*/ 68 h 115"/>
                <a:gd name="T66" fmla="*/ 22 w 74"/>
                <a:gd name="T67" fmla="*/ 72 h 115"/>
                <a:gd name="T68" fmla="*/ 23 w 74"/>
                <a:gd name="T69" fmla="*/ 80 h 115"/>
                <a:gd name="T70" fmla="*/ 22 w 74"/>
                <a:gd name="T71" fmla="*/ 88 h 115"/>
                <a:gd name="T72" fmla="*/ 20 w 74"/>
                <a:gd name="T73" fmla="*/ 90 h 115"/>
                <a:gd name="T74" fmla="*/ 22 w 74"/>
                <a:gd name="T75" fmla="*/ 92 h 115"/>
                <a:gd name="T76" fmla="*/ 30 w 74"/>
                <a:gd name="T77" fmla="*/ 94 h 115"/>
                <a:gd name="T78" fmla="*/ 40 w 74"/>
                <a:gd name="T79" fmla="*/ 94 h 115"/>
                <a:gd name="T80" fmla="*/ 46 w 74"/>
                <a:gd name="T81" fmla="*/ 92 h 115"/>
                <a:gd name="T82" fmla="*/ 56 w 74"/>
                <a:gd name="T83" fmla="*/ 80 h 115"/>
                <a:gd name="T84" fmla="*/ 57 w 74"/>
                <a:gd name="T85" fmla="*/ 74 h 115"/>
                <a:gd name="T86" fmla="*/ 57 w 74"/>
                <a:gd name="T87" fmla="*/ 66 h 115"/>
                <a:gd name="T88" fmla="*/ 56 w 74"/>
                <a:gd name="T89" fmla="*/ 57 h 115"/>
                <a:gd name="T90" fmla="*/ 47 w 74"/>
                <a:gd name="T91" fmla="*/ 51 h 115"/>
                <a:gd name="T92" fmla="*/ 47 w 74"/>
                <a:gd name="T93" fmla="*/ 49 h 115"/>
                <a:gd name="T94" fmla="*/ 42 w 74"/>
                <a:gd name="T95" fmla="*/ 47 h 115"/>
                <a:gd name="T96" fmla="*/ 42 w 74"/>
                <a:gd name="T97" fmla="*/ 49 h 115"/>
                <a:gd name="T98" fmla="*/ 29 w 74"/>
                <a:gd name="T99" fmla="*/ 49 h 115"/>
                <a:gd name="T100" fmla="*/ 29 w 74"/>
                <a:gd name="T101" fmla="*/ 47 h 115"/>
                <a:gd name="T102" fmla="*/ 22 w 74"/>
                <a:gd name="T103" fmla="*/ 49 h 115"/>
                <a:gd name="T104" fmla="*/ 15 w 74"/>
                <a:gd name="T105" fmla="*/ 57 h 115"/>
                <a:gd name="T106" fmla="*/ 8 w 74"/>
                <a:gd name="T107" fmla="*/ 59 h 115"/>
                <a:gd name="T108" fmla="*/ 1 w 74"/>
                <a:gd name="T109" fmla="*/ 57 h 115"/>
                <a:gd name="T110" fmla="*/ 0 w 74"/>
                <a:gd name="T111" fmla="*/ 49 h 115"/>
                <a:gd name="T112" fmla="*/ 0 w 74"/>
                <a:gd name="T113" fmla="*/ 47 h 115"/>
                <a:gd name="T114" fmla="*/ 6 w 74"/>
                <a:gd name="T11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" h="115">
                  <a:moveTo>
                    <a:pt x="6" y="0"/>
                  </a:moveTo>
                  <a:lnTo>
                    <a:pt x="23" y="4"/>
                  </a:lnTo>
                  <a:lnTo>
                    <a:pt x="20" y="30"/>
                  </a:lnTo>
                  <a:lnTo>
                    <a:pt x="27" y="28"/>
                  </a:lnTo>
                  <a:lnTo>
                    <a:pt x="46" y="28"/>
                  </a:lnTo>
                  <a:lnTo>
                    <a:pt x="56" y="31"/>
                  </a:lnTo>
                  <a:lnTo>
                    <a:pt x="57" y="33"/>
                  </a:lnTo>
                  <a:lnTo>
                    <a:pt x="68" y="41"/>
                  </a:lnTo>
                  <a:lnTo>
                    <a:pt x="69" y="41"/>
                  </a:lnTo>
                  <a:lnTo>
                    <a:pt x="71" y="47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4" y="80"/>
                  </a:lnTo>
                  <a:lnTo>
                    <a:pt x="74" y="80"/>
                  </a:lnTo>
                  <a:lnTo>
                    <a:pt x="71" y="92"/>
                  </a:lnTo>
                  <a:lnTo>
                    <a:pt x="71" y="88"/>
                  </a:lnTo>
                  <a:lnTo>
                    <a:pt x="69" y="95"/>
                  </a:lnTo>
                  <a:lnTo>
                    <a:pt x="59" y="107"/>
                  </a:lnTo>
                  <a:lnTo>
                    <a:pt x="56" y="109"/>
                  </a:lnTo>
                  <a:lnTo>
                    <a:pt x="46" y="113"/>
                  </a:lnTo>
                  <a:lnTo>
                    <a:pt x="42" y="115"/>
                  </a:lnTo>
                  <a:lnTo>
                    <a:pt x="29" y="115"/>
                  </a:lnTo>
                  <a:lnTo>
                    <a:pt x="27" y="113"/>
                  </a:lnTo>
                  <a:lnTo>
                    <a:pt x="13" y="109"/>
                  </a:lnTo>
                  <a:lnTo>
                    <a:pt x="8" y="107"/>
                  </a:lnTo>
                  <a:lnTo>
                    <a:pt x="5" y="103"/>
                  </a:lnTo>
                  <a:lnTo>
                    <a:pt x="3" y="99"/>
                  </a:lnTo>
                  <a:lnTo>
                    <a:pt x="0" y="88"/>
                  </a:lnTo>
                  <a:lnTo>
                    <a:pt x="0" y="80"/>
                  </a:lnTo>
                  <a:lnTo>
                    <a:pt x="1" y="72"/>
                  </a:lnTo>
                  <a:lnTo>
                    <a:pt x="5" y="68"/>
                  </a:lnTo>
                  <a:lnTo>
                    <a:pt x="12" y="66"/>
                  </a:lnTo>
                  <a:lnTo>
                    <a:pt x="18" y="68"/>
                  </a:lnTo>
                  <a:lnTo>
                    <a:pt x="22" y="72"/>
                  </a:lnTo>
                  <a:lnTo>
                    <a:pt x="23" y="80"/>
                  </a:lnTo>
                  <a:lnTo>
                    <a:pt x="22" y="88"/>
                  </a:lnTo>
                  <a:lnTo>
                    <a:pt x="20" y="90"/>
                  </a:lnTo>
                  <a:lnTo>
                    <a:pt x="22" y="92"/>
                  </a:lnTo>
                  <a:lnTo>
                    <a:pt x="30" y="94"/>
                  </a:lnTo>
                  <a:lnTo>
                    <a:pt x="40" y="94"/>
                  </a:lnTo>
                  <a:lnTo>
                    <a:pt x="46" y="92"/>
                  </a:lnTo>
                  <a:lnTo>
                    <a:pt x="56" y="80"/>
                  </a:lnTo>
                  <a:lnTo>
                    <a:pt x="57" y="74"/>
                  </a:lnTo>
                  <a:lnTo>
                    <a:pt x="57" y="66"/>
                  </a:lnTo>
                  <a:lnTo>
                    <a:pt x="56" y="57"/>
                  </a:lnTo>
                  <a:lnTo>
                    <a:pt x="47" y="51"/>
                  </a:lnTo>
                  <a:lnTo>
                    <a:pt x="47" y="49"/>
                  </a:lnTo>
                  <a:lnTo>
                    <a:pt x="42" y="47"/>
                  </a:lnTo>
                  <a:lnTo>
                    <a:pt x="42" y="49"/>
                  </a:lnTo>
                  <a:lnTo>
                    <a:pt x="29" y="49"/>
                  </a:lnTo>
                  <a:lnTo>
                    <a:pt x="29" y="47"/>
                  </a:lnTo>
                  <a:lnTo>
                    <a:pt x="22" y="49"/>
                  </a:lnTo>
                  <a:lnTo>
                    <a:pt x="15" y="57"/>
                  </a:lnTo>
                  <a:lnTo>
                    <a:pt x="8" y="59"/>
                  </a:lnTo>
                  <a:lnTo>
                    <a:pt x="1" y="57"/>
                  </a:lnTo>
                  <a:lnTo>
                    <a:pt x="0" y="49"/>
                  </a:lnTo>
                  <a:lnTo>
                    <a:pt x="0" y="4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Freeform 86"/>
            <p:cNvSpPr>
              <a:spLocks/>
            </p:cNvSpPr>
            <p:nvPr/>
          </p:nvSpPr>
          <p:spPr bwMode="auto">
            <a:xfrm>
              <a:off x="9134287" y="5355120"/>
              <a:ext cx="28360" cy="68397"/>
            </a:xfrm>
            <a:custGeom>
              <a:avLst/>
              <a:gdLst>
                <a:gd name="T0" fmla="*/ 8 w 34"/>
                <a:gd name="T1" fmla="*/ 0 h 83"/>
                <a:gd name="T2" fmla="*/ 15 w 34"/>
                <a:gd name="T3" fmla="*/ 3 h 83"/>
                <a:gd name="T4" fmla="*/ 25 w 34"/>
                <a:gd name="T5" fmla="*/ 11 h 83"/>
                <a:gd name="T6" fmla="*/ 27 w 34"/>
                <a:gd name="T7" fmla="*/ 11 h 83"/>
                <a:gd name="T8" fmla="*/ 29 w 34"/>
                <a:gd name="T9" fmla="*/ 17 h 83"/>
                <a:gd name="T10" fmla="*/ 32 w 34"/>
                <a:gd name="T11" fmla="*/ 32 h 83"/>
                <a:gd name="T12" fmla="*/ 34 w 34"/>
                <a:gd name="T13" fmla="*/ 34 h 83"/>
                <a:gd name="T14" fmla="*/ 34 w 34"/>
                <a:gd name="T15" fmla="*/ 46 h 83"/>
                <a:gd name="T16" fmla="*/ 32 w 34"/>
                <a:gd name="T17" fmla="*/ 50 h 83"/>
                <a:gd name="T18" fmla="*/ 29 w 34"/>
                <a:gd name="T19" fmla="*/ 62 h 83"/>
                <a:gd name="T20" fmla="*/ 29 w 34"/>
                <a:gd name="T21" fmla="*/ 58 h 83"/>
                <a:gd name="T22" fmla="*/ 27 w 34"/>
                <a:gd name="T23" fmla="*/ 65 h 83"/>
                <a:gd name="T24" fmla="*/ 15 w 34"/>
                <a:gd name="T25" fmla="*/ 79 h 83"/>
                <a:gd name="T26" fmla="*/ 8 w 34"/>
                <a:gd name="T27" fmla="*/ 83 h 83"/>
                <a:gd name="T28" fmla="*/ 0 w 34"/>
                <a:gd name="T29" fmla="*/ 65 h 83"/>
                <a:gd name="T30" fmla="*/ 5 w 34"/>
                <a:gd name="T31" fmla="*/ 64 h 83"/>
                <a:gd name="T32" fmla="*/ 3 w 34"/>
                <a:gd name="T33" fmla="*/ 62 h 83"/>
                <a:gd name="T34" fmla="*/ 13 w 34"/>
                <a:gd name="T35" fmla="*/ 50 h 83"/>
                <a:gd name="T36" fmla="*/ 15 w 34"/>
                <a:gd name="T37" fmla="*/ 44 h 83"/>
                <a:gd name="T38" fmla="*/ 15 w 34"/>
                <a:gd name="T39" fmla="*/ 36 h 83"/>
                <a:gd name="T40" fmla="*/ 13 w 34"/>
                <a:gd name="T41" fmla="*/ 27 h 83"/>
                <a:gd name="T42" fmla="*/ 5 w 34"/>
                <a:gd name="T43" fmla="*/ 21 h 83"/>
                <a:gd name="T44" fmla="*/ 5 w 34"/>
                <a:gd name="T45" fmla="*/ 21 h 83"/>
                <a:gd name="T46" fmla="*/ 0 w 34"/>
                <a:gd name="T47" fmla="*/ 17 h 83"/>
                <a:gd name="T48" fmla="*/ 8 w 34"/>
                <a:gd name="T4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83">
                  <a:moveTo>
                    <a:pt x="8" y="0"/>
                  </a:moveTo>
                  <a:lnTo>
                    <a:pt x="15" y="3"/>
                  </a:lnTo>
                  <a:lnTo>
                    <a:pt x="25" y="11"/>
                  </a:lnTo>
                  <a:lnTo>
                    <a:pt x="27" y="11"/>
                  </a:lnTo>
                  <a:lnTo>
                    <a:pt x="29" y="17"/>
                  </a:lnTo>
                  <a:lnTo>
                    <a:pt x="32" y="32"/>
                  </a:lnTo>
                  <a:lnTo>
                    <a:pt x="34" y="34"/>
                  </a:lnTo>
                  <a:lnTo>
                    <a:pt x="34" y="46"/>
                  </a:lnTo>
                  <a:lnTo>
                    <a:pt x="32" y="50"/>
                  </a:lnTo>
                  <a:lnTo>
                    <a:pt x="29" y="62"/>
                  </a:lnTo>
                  <a:lnTo>
                    <a:pt x="29" y="58"/>
                  </a:lnTo>
                  <a:lnTo>
                    <a:pt x="27" y="65"/>
                  </a:lnTo>
                  <a:lnTo>
                    <a:pt x="15" y="79"/>
                  </a:lnTo>
                  <a:lnTo>
                    <a:pt x="8" y="83"/>
                  </a:lnTo>
                  <a:lnTo>
                    <a:pt x="0" y="65"/>
                  </a:lnTo>
                  <a:lnTo>
                    <a:pt x="5" y="64"/>
                  </a:lnTo>
                  <a:lnTo>
                    <a:pt x="3" y="62"/>
                  </a:lnTo>
                  <a:lnTo>
                    <a:pt x="13" y="50"/>
                  </a:lnTo>
                  <a:lnTo>
                    <a:pt x="15" y="44"/>
                  </a:lnTo>
                  <a:lnTo>
                    <a:pt x="15" y="36"/>
                  </a:lnTo>
                  <a:lnTo>
                    <a:pt x="13" y="27"/>
                  </a:lnTo>
                  <a:lnTo>
                    <a:pt x="5" y="21"/>
                  </a:lnTo>
                  <a:lnTo>
                    <a:pt x="5" y="21"/>
                  </a:lnTo>
                  <a:lnTo>
                    <a:pt x="0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Rectangle 87"/>
            <p:cNvSpPr>
              <a:spLocks noChangeArrowheads="1"/>
            </p:cNvSpPr>
            <p:nvPr/>
          </p:nvSpPr>
          <p:spPr bwMode="auto">
            <a:xfrm>
              <a:off x="9114269" y="5323423"/>
              <a:ext cx="36701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Freeform 88"/>
            <p:cNvSpPr>
              <a:spLocks/>
            </p:cNvSpPr>
            <p:nvPr/>
          </p:nvSpPr>
          <p:spPr bwMode="auto">
            <a:xfrm>
              <a:off x="9114269" y="5323423"/>
              <a:ext cx="38369" cy="21687"/>
            </a:xfrm>
            <a:custGeom>
              <a:avLst/>
              <a:gdLst>
                <a:gd name="T0" fmla="*/ 44 w 46"/>
                <a:gd name="T1" fmla="*/ 0 h 25"/>
                <a:gd name="T2" fmla="*/ 46 w 46"/>
                <a:gd name="T3" fmla="*/ 21 h 25"/>
                <a:gd name="T4" fmla="*/ 22 w 46"/>
                <a:gd name="T5" fmla="*/ 25 h 25"/>
                <a:gd name="T6" fmla="*/ 0 w 46"/>
                <a:gd name="T7" fmla="*/ 25 h 25"/>
                <a:gd name="T8" fmla="*/ 0 w 46"/>
                <a:gd name="T9" fmla="*/ 4 h 25"/>
                <a:gd name="T10" fmla="*/ 20 w 46"/>
                <a:gd name="T11" fmla="*/ 4 h 25"/>
                <a:gd name="T12" fmla="*/ 44 w 46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25">
                  <a:moveTo>
                    <a:pt x="44" y="0"/>
                  </a:moveTo>
                  <a:lnTo>
                    <a:pt x="46" y="21"/>
                  </a:lnTo>
                  <a:lnTo>
                    <a:pt x="22" y="25"/>
                  </a:lnTo>
                  <a:lnTo>
                    <a:pt x="0" y="25"/>
                  </a:lnTo>
                  <a:lnTo>
                    <a:pt x="0" y="4"/>
                  </a:lnTo>
                  <a:lnTo>
                    <a:pt x="20" y="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Rectangle 89"/>
            <p:cNvSpPr>
              <a:spLocks noChangeArrowheads="1"/>
            </p:cNvSpPr>
            <p:nvPr/>
          </p:nvSpPr>
          <p:spPr bwMode="auto">
            <a:xfrm>
              <a:off x="4918697" y="1114506"/>
              <a:ext cx="409714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Rectangle 90"/>
            <p:cNvSpPr>
              <a:spLocks noChangeArrowheads="1"/>
            </p:cNvSpPr>
            <p:nvPr/>
          </p:nvSpPr>
          <p:spPr bwMode="auto">
            <a:xfrm>
              <a:off x="4912024" y="1122847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Rectangle 91"/>
            <p:cNvSpPr>
              <a:spLocks noChangeArrowheads="1"/>
            </p:cNvSpPr>
            <p:nvPr/>
          </p:nvSpPr>
          <p:spPr bwMode="auto">
            <a:xfrm>
              <a:off x="522064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Rectangle 92"/>
            <p:cNvSpPr>
              <a:spLocks noChangeArrowheads="1"/>
            </p:cNvSpPr>
            <p:nvPr/>
          </p:nvSpPr>
          <p:spPr bwMode="auto">
            <a:xfrm>
              <a:off x="5399144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Rectangle 93"/>
            <p:cNvSpPr>
              <a:spLocks noChangeArrowheads="1"/>
            </p:cNvSpPr>
            <p:nvPr/>
          </p:nvSpPr>
          <p:spPr bwMode="auto">
            <a:xfrm>
              <a:off x="5527597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Rectangle 94"/>
            <p:cNvSpPr>
              <a:spLocks noChangeArrowheads="1"/>
            </p:cNvSpPr>
            <p:nvPr/>
          </p:nvSpPr>
          <p:spPr bwMode="auto">
            <a:xfrm>
              <a:off x="5627690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Rectangle 95"/>
            <p:cNvSpPr>
              <a:spLocks noChangeArrowheads="1"/>
            </p:cNvSpPr>
            <p:nvPr/>
          </p:nvSpPr>
          <p:spPr bwMode="auto">
            <a:xfrm>
              <a:off x="5707765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Rectangle 96"/>
            <p:cNvSpPr>
              <a:spLocks noChangeArrowheads="1"/>
            </p:cNvSpPr>
            <p:nvPr/>
          </p:nvSpPr>
          <p:spPr bwMode="auto">
            <a:xfrm>
              <a:off x="5776162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Rectangle 97"/>
            <p:cNvSpPr>
              <a:spLocks noChangeArrowheads="1"/>
            </p:cNvSpPr>
            <p:nvPr/>
          </p:nvSpPr>
          <p:spPr bwMode="auto">
            <a:xfrm>
              <a:off x="5834550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Rectangle 98"/>
            <p:cNvSpPr>
              <a:spLocks noChangeArrowheads="1"/>
            </p:cNvSpPr>
            <p:nvPr/>
          </p:nvSpPr>
          <p:spPr bwMode="auto">
            <a:xfrm>
              <a:off x="5887933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Rectangle 99"/>
            <p:cNvSpPr>
              <a:spLocks noChangeArrowheads="1"/>
            </p:cNvSpPr>
            <p:nvPr/>
          </p:nvSpPr>
          <p:spPr bwMode="auto">
            <a:xfrm>
              <a:off x="5936311" y="1122847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Rectangle 100"/>
            <p:cNvSpPr>
              <a:spLocks noChangeArrowheads="1"/>
            </p:cNvSpPr>
            <p:nvPr/>
          </p:nvSpPr>
          <p:spPr bwMode="auto">
            <a:xfrm>
              <a:off x="624159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Rectangle 101"/>
            <p:cNvSpPr>
              <a:spLocks noChangeArrowheads="1"/>
            </p:cNvSpPr>
            <p:nvPr/>
          </p:nvSpPr>
          <p:spPr bwMode="auto">
            <a:xfrm>
              <a:off x="6425099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Rectangle 102"/>
            <p:cNvSpPr>
              <a:spLocks noChangeArrowheads="1"/>
            </p:cNvSpPr>
            <p:nvPr/>
          </p:nvSpPr>
          <p:spPr bwMode="auto">
            <a:xfrm>
              <a:off x="6550216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Rectangle 103"/>
            <p:cNvSpPr>
              <a:spLocks noChangeArrowheads="1"/>
            </p:cNvSpPr>
            <p:nvPr/>
          </p:nvSpPr>
          <p:spPr bwMode="auto">
            <a:xfrm>
              <a:off x="6651977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Rectangle 104"/>
            <p:cNvSpPr>
              <a:spLocks noChangeArrowheads="1"/>
            </p:cNvSpPr>
            <p:nvPr/>
          </p:nvSpPr>
          <p:spPr bwMode="auto">
            <a:xfrm>
              <a:off x="6733720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Rectangle 105"/>
            <p:cNvSpPr>
              <a:spLocks noChangeArrowheads="1"/>
            </p:cNvSpPr>
            <p:nvPr/>
          </p:nvSpPr>
          <p:spPr bwMode="auto">
            <a:xfrm>
              <a:off x="6800449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Rectangle 106"/>
            <p:cNvSpPr>
              <a:spLocks noChangeArrowheads="1"/>
            </p:cNvSpPr>
            <p:nvPr/>
          </p:nvSpPr>
          <p:spPr bwMode="auto">
            <a:xfrm>
              <a:off x="6860504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Rectangle 107"/>
            <p:cNvSpPr>
              <a:spLocks noChangeArrowheads="1"/>
            </p:cNvSpPr>
            <p:nvPr/>
          </p:nvSpPr>
          <p:spPr bwMode="auto">
            <a:xfrm>
              <a:off x="6913887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Rectangle 108"/>
            <p:cNvSpPr>
              <a:spLocks noChangeArrowheads="1"/>
            </p:cNvSpPr>
            <p:nvPr/>
          </p:nvSpPr>
          <p:spPr bwMode="auto">
            <a:xfrm>
              <a:off x="6958929" y="1122847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Rectangle 109"/>
            <p:cNvSpPr>
              <a:spLocks noChangeArrowheads="1"/>
            </p:cNvSpPr>
            <p:nvPr/>
          </p:nvSpPr>
          <p:spPr bwMode="auto">
            <a:xfrm>
              <a:off x="7267550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Rectangle 110"/>
            <p:cNvSpPr>
              <a:spLocks noChangeArrowheads="1"/>
            </p:cNvSpPr>
            <p:nvPr/>
          </p:nvSpPr>
          <p:spPr bwMode="auto">
            <a:xfrm>
              <a:off x="7447718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Rectangle 111"/>
            <p:cNvSpPr>
              <a:spLocks noChangeArrowheads="1"/>
            </p:cNvSpPr>
            <p:nvPr/>
          </p:nvSpPr>
          <p:spPr bwMode="auto">
            <a:xfrm>
              <a:off x="7576170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Rectangle 112"/>
            <p:cNvSpPr>
              <a:spLocks noChangeArrowheads="1"/>
            </p:cNvSpPr>
            <p:nvPr/>
          </p:nvSpPr>
          <p:spPr bwMode="auto">
            <a:xfrm>
              <a:off x="767459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Rectangle 113"/>
            <p:cNvSpPr>
              <a:spLocks noChangeArrowheads="1"/>
            </p:cNvSpPr>
            <p:nvPr/>
          </p:nvSpPr>
          <p:spPr bwMode="auto">
            <a:xfrm>
              <a:off x="7756338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Rectangle 114"/>
            <p:cNvSpPr>
              <a:spLocks noChangeArrowheads="1"/>
            </p:cNvSpPr>
            <p:nvPr/>
          </p:nvSpPr>
          <p:spPr bwMode="auto">
            <a:xfrm>
              <a:off x="7826403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Rectangle 115"/>
            <p:cNvSpPr>
              <a:spLocks noChangeArrowheads="1"/>
            </p:cNvSpPr>
            <p:nvPr/>
          </p:nvSpPr>
          <p:spPr bwMode="auto">
            <a:xfrm>
              <a:off x="7886459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Rectangle 116"/>
            <p:cNvSpPr>
              <a:spLocks noChangeArrowheads="1"/>
            </p:cNvSpPr>
            <p:nvPr/>
          </p:nvSpPr>
          <p:spPr bwMode="auto">
            <a:xfrm>
              <a:off x="7934838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Rectangle 117"/>
            <p:cNvSpPr>
              <a:spLocks noChangeArrowheads="1"/>
            </p:cNvSpPr>
            <p:nvPr/>
          </p:nvSpPr>
          <p:spPr bwMode="auto">
            <a:xfrm>
              <a:off x="7983216" y="1122847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Rectangle 118"/>
            <p:cNvSpPr>
              <a:spLocks noChangeArrowheads="1"/>
            </p:cNvSpPr>
            <p:nvPr/>
          </p:nvSpPr>
          <p:spPr bwMode="auto">
            <a:xfrm>
              <a:off x="829350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Rectangle 119"/>
            <p:cNvSpPr>
              <a:spLocks noChangeArrowheads="1"/>
            </p:cNvSpPr>
            <p:nvPr/>
          </p:nvSpPr>
          <p:spPr bwMode="auto">
            <a:xfrm>
              <a:off x="8472004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2" name="Rectangle 120"/>
            <p:cNvSpPr>
              <a:spLocks noChangeArrowheads="1"/>
            </p:cNvSpPr>
            <p:nvPr/>
          </p:nvSpPr>
          <p:spPr bwMode="auto">
            <a:xfrm>
              <a:off x="8602125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3" name="Rectangle 121"/>
            <p:cNvSpPr>
              <a:spLocks noChangeArrowheads="1"/>
            </p:cNvSpPr>
            <p:nvPr/>
          </p:nvSpPr>
          <p:spPr bwMode="auto">
            <a:xfrm>
              <a:off x="8700550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4" name="Rectangle 122"/>
            <p:cNvSpPr>
              <a:spLocks noChangeArrowheads="1"/>
            </p:cNvSpPr>
            <p:nvPr/>
          </p:nvSpPr>
          <p:spPr bwMode="auto">
            <a:xfrm>
              <a:off x="8780625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5" name="Rectangle 123"/>
            <p:cNvSpPr>
              <a:spLocks noChangeArrowheads="1"/>
            </p:cNvSpPr>
            <p:nvPr/>
          </p:nvSpPr>
          <p:spPr bwMode="auto">
            <a:xfrm>
              <a:off x="8849022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6" name="Rectangle 124"/>
            <p:cNvSpPr>
              <a:spLocks noChangeArrowheads="1"/>
            </p:cNvSpPr>
            <p:nvPr/>
          </p:nvSpPr>
          <p:spPr bwMode="auto">
            <a:xfrm>
              <a:off x="8907409" y="1122847"/>
              <a:ext cx="15014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7" name="Rectangle 125"/>
            <p:cNvSpPr>
              <a:spLocks noChangeArrowheads="1"/>
            </p:cNvSpPr>
            <p:nvPr/>
          </p:nvSpPr>
          <p:spPr bwMode="auto">
            <a:xfrm>
              <a:off x="8960792" y="1122847"/>
              <a:ext cx="16682" cy="70065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8" name="Rectangle 126"/>
            <p:cNvSpPr>
              <a:spLocks noChangeArrowheads="1"/>
            </p:cNvSpPr>
            <p:nvPr/>
          </p:nvSpPr>
          <p:spPr bwMode="auto">
            <a:xfrm>
              <a:off x="9009171" y="1122847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9" name="Rectangle 127"/>
            <p:cNvSpPr>
              <a:spLocks noChangeArrowheads="1"/>
            </p:cNvSpPr>
            <p:nvPr/>
          </p:nvSpPr>
          <p:spPr bwMode="auto">
            <a:xfrm>
              <a:off x="4912024" y="1122847"/>
              <a:ext cx="15014" cy="4087137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0" name="Rectangle 128"/>
            <p:cNvSpPr>
              <a:spLocks noChangeArrowheads="1"/>
            </p:cNvSpPr>
            <p:nvPr/>
          </p:nvSpPr>
          <p:spPr bwMode="auto">
            <a:xfrm>
              <a:off x="4918697" y="5203312"/>
              <a:ext cx="125116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1" name="Freeform 129"/>
            <p:cNvSpPr>
              <a:spLocks/>
            </p:cNvSpPr>
            <p:nvPr/>
          </p:nvSpPr>
          <p:spPr bwMode="auto">
            <a:xfrm>
              <a:off x="4491633" y="5131578"/>
              <a:ext cx="41705" cy="148472"/>
            </a:xfrm>
            <a:custGeom>
              <a:avLst/>
              <a:gdLst>
                <a:gd name="T0" fmla="*/ 41 w 51"/>
                <a:gd name="T1" fmla="*/ 0 h 178"/>
                <a:gd name="T2" fmla="*/ 47 w 51"/>
                <a:gd name="T3" fmla="*/ 2 h 178"/>
                <a:gd name="T4" fmla="*/ 49 w 51"/>
                <a:gd name="T5" fmla="*/ 10 h 178"/>
                <a:gd name="T6" fmla="*/ 51 w 51"/>
                <a:gd name="T7" fmla="*/ 10 h 178"/>
                <a:gd name="T8" fmla="*/ 51 w 51"/>
                <a:gd name="T9" fmla="*/ 178 h 178"/>
                <a:gd name="T10" fmla="*/ 32 w 51"/>
                <a:gd name="T11" fmla="*/ 178 h 178"/>
                <a:gd name="T12" fmla="*/ 32 w 51"/>
                <a:gd name="T13" fmla="*/ 35 h 178"/>
                <a:gd name="T14" fmla="*/ 25 w 51"/>
                <a:gd name="T15" fmla="*/ 43 h 178"/>
                <a:gd name="T16" fmla="*/ 8 w 51"/>
                <a:gd name="T17" fmla="*/ 54 h 178"/>
                <a:gd name="T18" fmla="*/ 0 w 51"/>
                <a:gd name="T19" fmla="*/ 37 h 178"/>
                <a:gd name="T20" fmla="*/ 15 w 51"/>
                <a:gd name="T21" fmla="*/ 27 h 178"/>
                <a:gd name="T22" fmla="*/ 13 w 51"/>
                <a:gd name="T23" fmla="*/ 25 h 178"/>
                <a:gd name="T24" fmla="*/ 34 w 51"/>
                <a:gd name="T25" fmla="*/ 2 h 178"/>
                <a:gd name="T26" fmla="*/ 41 w 51"/>
                <a:gd name="T27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" h="178">
                  <a:moveTo>
                    <a:pt x="41" y="0"/>
                  </a:moveTo>
                  <a:lnTo>
                    <a:pt x="47" y="2"/>
                  </a:lnTo>
                  <a:lnTo>
                    <a:pt x="49" y="10"/>
                  </a:lnTo>
                  <a:lnTo>
                    <a:pt x="51" y="10"/>
                  </a:lnTo>
                  <a:lnTo>
                    <a:pt x="51" y="178"/>
                  </a:lnTo>
                  <a:lnTo>
                    <a:pt x="32" y="178"/>
                  </a:lnTo>
                  <a:lnTo>
                    <a:pt x="32" y="35"/>
                  </a:lnTo>
                  <a:lnTo>
                    <a:pt x="25" y="43"/>
                  </a:lnTo>
                  <a:lnTo>
                    <a:pt x="8" y="54"/>
                  </a:lnTo>
                  <a:lnTo>
                    <a:pt x="0" y="37"/>
                  </a:lnTo>
                  <a:lnTo>
                    <a:pt x="15" y="27"/>
                  </a:lnTo>
                  <a:lnTo>
                    <a:pt x="13" y="25"/>
                  </a:lnTo>
                  <a:lnTo>
                    <a:pt x="34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2" name="Rectangle 130"/>
            <p:cNvSpPr>
              <a:spLocks noChangeArrowheads="1"/>
            </p:cNvSpPr>
            <p:nvPr/>
          </p:nvSpPr>
          <p:spPr bwMode="auto">
            <a:xfrm>
              <a:off x="4513320" y="5146592"/>
              <a:ext cx="15014" cy="1334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3" name="Rectangle 131"/>
            <p:cNvSpPr>
              <a:spLocks noChangeArrowheads="1"/>
            </p:cNvSpPr>
            <p:nvPr/>
          </p:nvSpPr>
          <p:spPr bwMode="auto">
            <a:xfrm>
              <a:off x="4494970" y="5271709"/>
              <a:ext cx="51715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4" name="Freeform 132"/>
            <p:cNvSpPr>
              <a:spLocks noEditPoints="1"/>
            </p:cNvSpPr>
            <p:nvPr/>
          </p:nvSpPr>
          <p:spPr bwMode="auto">
            <a:xfrm>
              <a:off x="4588390" y="5131578"/>
              <a:ext cx="96757" cy="158481"/>
            </a:xfrm>
            <a:custGeom>
              <a:avLst/>
              <a:gdLst>
                <a:gd name="T0" fmla="*/ 67 w 118"/>
                <a:gd name="T1" fmla="*/ 19 h 190"/>
                <a:gd name="T2" fmla="*/ 67 w 118"/>
                <a:gd name="T3" fmla="*/ 21 h 190"/>
                <a:gd name="T4" fmla="*/ 51 w 118"/>
                <a:gd name="T5" fmla="*/ 21 h 190"/>
                <a:gd name="T6" fmla="*/ 41 w 118"/>
                <a:gd name="T7" fmla="*/ 27 h 190"/>
                <a:gd name="T8" fmla="*/ 36 w 118"/>
                <a:gd name="T9" fmla="*/ 33 h 190"/>
                <a:gd name="T10" fmla="*/ 31 w 118"/>
                <a:gd name="T11" fmla="*/ 48 h 190"/>
                <a:gd name="T12" fmla="*/ 31 w 118"/>
                <a:gd name="T13" fmla="*/ 48 h 190"/>
                <a:gd name="T14" fmla="*/ 24 w 118"/>
                <a:gd name="T15" fmla="*/ 83 h 190"/>
                <a:gd name="T16" fmla="*/ 26 w 118"/>
                <a:gd name="T17" fmla="*/ 83 h 190"/>
                <a:gd name="T18" fmla="*/ 26 w 118"/>
                <a:gd name="T19" fmla="*/ 107 h 190"/>
                <a:gd name="T20" fmla="*/ 24 w 118"/>
                <a:gd name="T21" fmla="*/ 107 h 190"/>
                <a:gd name="T22" fmla="*/ 31 w 118"/>
                <a:gd name="T23" fmla="*/ 145 h 190"/>
                <a:gd name="T24" fmla="*/ 31 w 118"/>
                <a:gd name="T25" fmla="*/ 145 h 190"/>
                <a:gd name="T26" fmla="*/ 36 w 118"/>
                <a:gd name="T27" fmla="*/ 155 h 190"/>
                <a:gd name="T28" fmla="*/ 36 w 118"/>
                <a:gd name="T29" fmla="*/ 155 h 190"/>
                <a:gd name="T30" fmla="*/ 43 w 118"/>
                <a:gd name="T31" fmla="*/ 163 h 190"/>
                <a:gd name="T32" fmla="*/ 43 w 118"/>
                <a:gd name="T33" fmla="*/ 163 h 190"/>
                <a:gd name="T34" fmla="*/ 48 w 118"/>
                <a:gd name="T35" fmla="*/ 167 h 190"/>
                <a:gd name="T36" fmla="*/ 53 w 118"/>
                <a:gd name="T37" fmla="*/ 169 h 190"/>
                <a:gd name="T38" fmla="*/ 65 w 118"/>
                <a:gd name="T39" fmla="*/ 169 h 190"/>
                <a:gd name="T40" fmla="*/ 82 w 118"/>
                <a:gd name="T41" fmla="*/ 163 h 190"/>
                <a:gd name="T42" fmla="*/ 92 w 118"/>
                <a:gd name="T43" fmla="*/ 145 h 190"/>
                <a:gd name="T44" fmla="*/ 99 w 118"/>
                <a:gd name="T45" fmla="*/ 105 h 190"/>
                <a:gd name="T46" fmla="*/ 99 w 118"/>
                <a:gd name="T47" fmla="*/ 85 h 190"/>
                <a:gd name="T48" fmla="*/ 92 w 118"/>
                <a:gd name="T49" fmla="*/ 46 h 190"/>
                <a:gd name="T50" fmla="*/ 82 w 118"/>
                <a:gd name="T51" fmla="*/ 25 h 190"/>
                <a:gd name="T52" fmla="*/ 67 w 118"/>
                <a:gd name="T53" fmla="*/ 19 h 190"/>
                <a:gd name="T54" fmla="*/ 48 w 118"/>
                <a:gd name="T55" fmla="*/ 0 h 190"/>
                <a:gd name="T56" fmla="*/ 48 w 118"/>
                <a:gd name="T57" fmla="*/ 0 h 190"/>
                <a:gd name="T58" fmla="*/ 50 w 118"/>
                <a:gd name="T59" fmla="*/ 0 h 190"/>
                <a:gd name="T60" fmla="*/ 70 w 118"/>
                <a:gd name="T61" fmla="*/ 0 h 190"/>
                <a:gd name="T62" fmla="*/ 90 w 118"/>
                <a:gd name="T63" fmla="*/ 8 h 190"/>
                <a:gd name="T64" fmla="*/ 94 w 118"/>
                <a:gd name="T65" fmla="*/ 10 h 190"/>
                <a:gd name="T66" fmla="*/ 96 w 118"/>
                <a:gd name="T67" fmla="*/ 13 h 190"/>
                <a:gd name="T68" fmla="*/ 109 w 118"/>
                <a:gd name="T69" fmla="*/ 41 h 190"/>
                <a:gd name="T70" fmla="*/ 109 w 118"/>
                <a:gd name="T71" fmla="*/ 43 h 190"/>
                <a:gd name="T72" fmla="*/ 116 w 118"/>
                <a:gd name="T73" fmla="*/ 81 h 190"/>
                <a:gd name="T74" fmla="*/ 118 w 118"/>
                <a:gd name="T75" fmla="*/ 83 h 190"/>
                <a:gd name="T76" fmla="*/ 118 w 118"/>
                <a:gd name="T77" fmla="*/ 107 h 190"/>
                <a:gd name="T78" fmla="*/ 116 w 118"/>
                <a:gd name="T79" fmla="*/ 108 h 190"/>
                <a:gd name="T80" fmla="*/ 109 w 118"/>
                <a:gd name="T81" fmla="*/ 151 h 190"/>
                <a:gd name="T82" fmla="*/ 107 w 118"/>
                <a:gd name="T83" fmla="*/ 155 h 190"/>
                <a:gd name="T84" fmla="*/ 94 w 118"/>
                <a:gd name="T85" fmla="*/ 176 h 190"/>
                <a:gd name="T86" fmla="*/ 94 w 118"/>
                <a:gd name="T87" fmla="*/ 178 h 190"/>
                <a:gd name="T88" fmla="*/ 90 w 118"/>
                <a:gd name="T89" fmla="*/ 180 h 190"/>
                <a:gd name="T90" fmla="*/ 70 w 118"/>
                <a:gd name="T91" fmla="*/ 188 h 190"/>
                <a:gd name="T92" fmla="*/ 67 w 118"/>
                <a:gd name="T93" fmla="*/ 190 h 190"/>
                <a:gd name="T94" fmla="*/ 50 w 118"/>
                <a:gd name="T95" fmla="*/ 190 h 190"/>
                <a:gd name="T96" fmla="*/ 48 w 118"/>
                <a:gd name="T97" fmla="*/ 188 h 190"/>
                <a:gd name="T98" fmla="*/ 46 w 118"/>
                <a:gd name="T99" fmla="*/ 188 h 190"/>
                <a:gd name="T100" fmla="*/ 46 w 118"/>
                <a:gd name="T101" fmla="*/ 188 h 190"/>
                <a:gd name="T102" fmla="*/ 43 w 118"/>
                <a:gd name="T103" fmla="*/ 186 h 190"/>
                <a:gd name="T104" fmla="*/ 22 w 118"/>
                <a:gd name="T105" fmla="*/ 178 h 190"/>
                <a:gd name="T106" fmla="*/ 22 w 118"/>
                <a:gd name="T107" fmla="*/ 176 h 190"/>
                <a:gd name="T108" fmla="*/ 9 w 118"/>
                <a:gd name="T109" fmla="*/ 155 h 190"/>
                <a:gd name="T110" fmla="*/ 7 w 118"/>
                <a:gd name="T111" fmla="*/ 151 h 190"/>
                <a:gd name="T112" fmla="*/ 0 w 118"/>
                <a:gd name="T113" fmla="*/ 108 h 190"/>
                <a:gd name="T114" fmla="*/ 0 w 118"/>
                <a:gd name="T115" fmla="*/ 81 h 190"/>
                <a:gd name="T116" fmla="*/ 7 w 118"/>
                <a:gd name="T117" fmla="*/ 43 h 190"/>
                <a:gd name="T118" fmla="*/ 9 w 118"/>
                <a:gd name="T119" fmla="*/ 41 h 190"/>
                <a:gd name="T120" fmla="*/ 22 w 118"/>
                <a:gd name="T121" fmla="*/ 13 h 190"/>
                <a:gd name="T122" fmla="*/ 22 w 118"/>
                <a:gd name="T123" fmla="*/ 10 h 190"/>
                <a:gd name="T124" fmla="*/ 48 w 118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8" h="190">
                  <a:moveTo>
                    <a:pt x="67" y="19"/>
                  </a:moveTo>
                  <a:lnTo>
                    <a:pt x="67" y="21"/>
                  </a:lnTo>
                  <a:lnTo>
                    <a:pt x="51" y="21"/>
                  </a:lnTo>
                  <a:lnTo>
                    <a:pt x="41" y="27"/>
                  </a:lnTo>
                  <a:lnTo>
                    <a:pt x="36" y="33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4" y="83"/>
                  </a:lnTo>
                  <a:lnTo>
                    <a:pt x="26" y="83"/>
                  </a:lnTo>
                  <a:lnTo>
                    <a:pt x="26" y="107"/>
                  </a:lnTo>
                  <a:lnTo>
                    <a:pt x="24" y="107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6" y="155"/>
                  </a:lnTo>
                  <a:lnTo>
                    <a:pt x="36" y="155"/>
                  </a:lnTo>
                  <a:lnTo>
                    <a:pt x="43" y="163"/>
                  </a:lnTo>
                  <a:lnTo>
                    <a:pt x="43" y="163"/>
                  </a:lnTo>
                  <a:lnTo>
                    <a:pt x="48" y="167"/>
                  </a:lnTo>
                  <a:lnTo>
                    <a:pt x="53" y="169"/>
                  </a:lnTo>
                  <a:lnTo>
                    <a:pt x="65" y="169"/>
                  </a:lnTo>
                  <a:lnTo>
                    <a:pt x="82" y="163"/>
                  </a:lnTo>
                  <a:lnTo>
                    <a:pt x="92" y="145"/>
                  </a:lnTo>
                  <a:lnTo>
                    <a:pt x="99" y="105"/>
                  </a:lnTo>
                  <a:lnTo>
                    <a:pt x="99" y="85"/>
                  </a:lnTo>
                  <a:lnTo>
                    <a:pt x="92" y="46"/>
                  </a:lnTo>
                  <a:lnTo>
                    <a:pt x="82" y="25"/>
                  </a:lnTo>
                  <a:lnTo>
                    <a:pt x="67" y="19"/>
                  </a:lnTo>
                  <a:close/>
                  <a:moveTo>
                    <a:pt x="48" y="0"/>
                  </a:moveTo>
                  <a:lnTo>
                    <a:pt x="48" y="0"/>
                  </a:lnTo>
                  <a:lnTo>
                    <a:pt x="50" y="0"/>
                  </a:lnTo>
                  <a:lnTo>
                    <a:pt x="70" y="0"/>
                  </a:lnTo>
                  <a:lnTo>
                    <a:pt x="90" y="8"/>
                  </a:lnTo>
                  <a:lnTo>
                    <a:pt x="94" y="10"/>
                  </a:lnTo>
                  <a:lnTo>
                    <a:pt x="96" y="13"/>
                  </a:lnTo>
                  <a:lnTo>
                    <a:pt x="109" y="41"/>
                  </a:lnTo>
                  <a:lnTo>
                    <a:pt x="109" y="43"/>
                  </a:lnTo>
                  <a:lnTo>
                    <a:pt x="116" y="81"/>
                  </a:lnTo>
                  <a:lnTo>
                    <a:pt x="118" y="83"/>
                  </a:lnTo>
                  <a:lnTo>
                    <a:pt x="118" y="107"/>
                  </a:lnTo>
                  <a:lnTo>
                    <a:pt x="116" y="108"/>
                  </a:lnTo>
                  <a:lnTo>
                    <a:pt x="109" y="151"/>
                  </a:lnTo>
                  <a:lnTo>
                    <a:pt x="107" y="155"/>
                  </a:lnTo>
                  <a:lnTo>
                    <a:pt x="94" y="176"/>
                  </a:lnTo>
                  <a:lnTo>
                    <a:pt x="94" y="178"/>
                  </a:lnTo>
                  <a:lnTo>
                    <a:pt x="90" y="180"/>
                  </a:lnTo>
                  <a:lnTo>
                    <a:pt x="70" y="188"/>
                  </a:lnTo>
                  <a:lnTo>
                    <a:pt x="67" y="190"/>
                  </a:lnTo>
                  <a:lnTo>
                    <a:pt x="50" y="190"/>
                  </a:lnTo>
                  <a:lnTo>
                    <a:pt x="48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3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9" y="155"/>
                  </a:lnTo>
                  <a:lnTo>
                    <a:pt x="7" y="151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43"/>
                  </a:lnTo>
                  <a:lnTo>
                    <a:pt x="9" y="41"/>
                  </a:lnTo>
                  <a:lnTo>
                    <a:pt x="22" y="13"/>
                  </a:lnTo>
                  <a:lnTo>
                    <a:pt x="22" y="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5" name="Freeform 133"/>
            <p:cNvSpPr>
              <a:spLocks/>
            </p:cNvSpPr>
            <p:nvPr/>
          </p:nvSpPr>
          <p:spPr bwMode="auto">
            <a:xfrm>
              <a:off x="4640105" y="5133246"/>
              <a:ext cx="40037" cy="155144"/>
            </a:xfrm>
            <a:custGeom>
              <a:avLst/>
              <a:gdLst>
                <a:gd name="T0" fmla="*/ 9 w 48"/>
                <a:gd name="T1" fmla="*/ 0 h 186"/>
                <a:gd name="T2" fmla="*/ 22 w 48"/>
                <a:gd name="T3" fmla="*/ 8 h 186"/>
                <a:gd name="T4" fmla="*/ 24 w 48"/>
                <a:gd name="T5" fmla="*/ 8 h 186"/>
                <a:gd name="T6" fmla="*/ 31 w 48"/>
                <a:gd name="T7" fmla="*/ 15 h 186"/>
                <a:gd name="T8" fmla="*/ 33 w 48"/>
                <a:gd name="T9" fmla="*/ 19 h 186"/>
                <a:gd name="T10" fmla="*/ 39 w 48"/>
                <a:gd name="T11" fmla="*/ 39 h 186"/>
                <a:gd name="T12" fmla="*/ 39 w 48"/>
                <a:gd name="T13" fmla="*/ 41 h 186"/>
                <a:gd name="T14" fmla="*/ 46 w 48"/>
                <a:gd name="T15" fmla="*/ 79 h 186"/>
                <a:gd name="T16" fmla="*/ 48 w 48"/>
                <a:gd name="T17" fmla="*/ 81 h 186"/>
                <a:gd name="T18" fmla="*/ 48 w 48"/>
                <a:gd name="T19" fmla="*/ 105 h 186"/>
                <a:gd name="T20" fmla="*/ 46 w 48"/>
                <a:gd name="T21" fmla="*/ 106 h 186"/>
                <a:gd name="T22" fmla="*/ 39 w 48"/>
                <a:gd name="T23" fmla="*/ 149 h 186"/>
                <a:gd name="T24" fmla="*/ 39 w 48"/>
                <a:gd name="T25" fmla="*/ 153 h 186"/>
                <a:gd name="T26" fmla="*/ 33 w 48"/>
                <a:gd name="T27" fmla="*/ 167 h 186"/>
                <a:gd name="T28" fmla="*/ 22 w 48"/>
                <a:gd name="T29" fmla="*/ 178 h 186"/>
                <a:gd name="T30" fmla="*/ 9 w 48"/>
                <a:gd name="T31" fmla="*/ 186 h 186"/>
                <a:gd name="T32" fmla="*/ 0 w 48"/>
                <a:gd name="T33" fmla="*/ 169 h 186"/>
                <a:gd name="T34" fmla="*/ 12 w 48"/>
                <a:gd name="T35" fmla="*/ 163 h 186"/>
                <a:gd name="T36" fmla="*/ 10 w 48"/>
                <a:gd name="T37" fmla="*/ 161 h 186"/>
                <a:gd name="T38" fmla="*/ 17 w 48"/>
                <a:gd name="T39" fmla="*/ 153 h 186"/>
                <a:gd name="T40" fmla="*/ 19 w 48"/>
                <a:gd name="T41" fmla="*/ 155 h 186"/>
                <a:gd name="T42" fmla="*/ 22 w 48"/>
                <a:gd name="T43" fmla="*/ 145 h 186"/>
                <a:gd name="T44" fmla="*/ 22 w 48"/>
                <a:gd name="T45" fmla="*/ 145 h 186"/>
                <a:gd name="T46" fmla="*/ 29 w 48"/>
                <a:gd name="T47" fmla="*/ 103 h 186"/>
                <a:gd name="T48" fmla="*/ 29 w 48"/>
                <a:gd name="T49" fmla="*/ 83 h 186"/>
                <a:gd name="T50" fmla="*/ 22 w 48"/>
                <a:gd name="T51" fmla="*/ 44 h 186"/>
                <a:gd name="T52" fmla="*/ 24 w 48"/>
                <a:gd name="T53" fmla="*/ 44 h 186"/>
                <a:gd name="T54" fmla="*/ 19 w 48"/>
                <a:gd name="T55" fmla="*/ 29 h 186"/>
                <a:gd name="T56" fmla="*/ 17 w 48"/>
                <a:gd name="T57" fmla="*/ 31 h 186"/>
                <a:gd name="T58" fmla="*/ 10 w 48"/>
                <a:gd name="T59" fmla="*/ 23 h 186"/>
                <a:gd name="T60" fmla="*/ 0 w 48"/>
                <a:gd name="T61" fmla="*/ 17 h 186"/>
                <a:gd name="T62" fmla="*/ 9 w 48"/>
                <a:gd name="T6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" h="186">
                  <a:moveTo>
                    <a:pt x="9" y="0"/>
                  </a:moveTo>
                  <a:lnTo>
                    <a:pt x="22" y="8"/>
                  </a:lnTo>
                  <a:lnTo>
                    <a:pt x="24" y="8"/>
                  </a:lnTo>
                  <a:lnTo>
                    <a:pt x="31" y="15"/>
                  </a:lnTo>
                  <a:lnTo>
                    <a:pt x="33" y="19"/>
                  </a:lnTo>
                  <a:lnTo>
                    <a:pt x="39" y="39"/>
                  </a:lnTo>
                  <a:lnTo>
                    <a:pt x="39" y="41"/>
                  </a:lnTo>
                  <a:lnTo>
                    <a:pt x="46" y="79"/>
                  </a:lnTo>
                  <a:lnTo>
                    <a:pt x="48" y="81"/>
                  </a:lnTo>
                  <a:lnTo>
                    <a:pt x="48" y="105"/>
                  </a:lnTo>
                  <a:lnTo>
                    <a:pt x="46" y="106"/>
                  </a:lnTo>
                  <a:lnTo>
                    <a:pt x="39" y="149"/>
                  </a:lnTo>
                  <a:lnTo>
                    <a:pt x="39" y="153"/>
                  </a:lnTo>
                  <a:lnTo>
                    <a:pt x="33" y="167"/>
                  </a:lnTo>
                  <a:lnTo>
                    <a:pt x="22" y="178"/>
                  </a:lnTo>
                  <a:lnTo>
                    <a:pt x="9" y="186"/>
                  </a:lnTo>
                  <a:lnTo>
                    <a:pt x="0" y="169"/>
                  </a:lnTo>
                  <a:lnTo>
                    <a:pt x="12" y="163"/>
                  </a:lnTo>
                  <a:lnTo>
                    <a:pt x="10" y="161"/>
                  </a:lnTo>
                  <a:lnTo>
                    <a:pt x="17" y="153"/>
                  </a:lnTo>
                  <a:lnTo>
                    <a:pt x="19" y="155"/>
                  </a:lnTo>
                  <a:lnTo>
                    <a:pt x="22" y="145"/>
                  </a:lnTo>
                  <a:lnTo>
                    <a:pt x="22" y="145"/>
                  </a:lnTo>
                  <a:lnTo>
                    <a:pt x="29" y="103"/>
                  </a:lnTo>
                  <a:lnTo>
                    <a:pt x="29" y="83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19" y="29"/>
                  </a:lnTo>
                  <a:lnTo>
                    <a:pt x="17" y="31"/>
                  </a:lnTo>
                  <a:lnTo>
                    <a:pt x="10" y="23"/>
                  </a:lnTo>
                  <a:lnTo>
                    <a:pt x="0" y="1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6" name="Freeform 134"/>
            <p:cNvSpPr>
              <a:spLocks noEditPoints="1"/>
            </p:cNvSpPr>
            <p:nvPr/>
          </p:nvSpPr>
          <p:spPr bwMode="auto">
            <a:xfrm>
              <a:off x="4705165" y="5131578"/>
              <a:ext cx="98425" cy="158481"/>
            </a:xfrm>
            <a:custGeom>
              <a:avLst/>
              <a:gdLst>
                <a:gd name="T0" fmla="*/ 63 w 118"/>
                <a:gd name="T1" fmla="*/ 19 h 190"/>
                <a:gd name="T2" fmla="*/ 63 w 118"/>
                <a:gd name="T3" fmla="*/ 21 h 190"/>
                <a:gd name="T4" fmla="*/ 52 w 118"/>
                <a:gd name="T5" fmla="*/ 21 h 190"/>
                <a:gd name="T6" fmla="*/ 41 w 118"/>
                <a:gd name="T7" fmla="*/ 27 h 190"/>
                <a:gd name="T8" fmla="*/ 36 w 118"/>
                <a:gd name="T9" fmla="*/ 33 h 190"/>
                <a:gd name="T10" fmla="*/ 31 w 118"/>
                <a:gd name="T11" fmla="*/ 48 h 190"/>
                <a:gd name="T12" fmla="*/ 31 w 118"/>
                <a:gd name="T13" fmla="*/ 48 h 190"/>
                <a:gd name="T14" fmla="*/ 24 w 118"/>
                <a:gd name="T15" fmla="*/ 83 h 190"/>
                <a:gd name="T16" fmla="*/ 26 w 118"/>
                <a:gd name="T17" fmla="*/ 83 h 190"/>
                <a:gd name="T18" fmla="*/ 26 w 118"/>
                <a:gd name="T19" fmla="*/ 107 h 190"/>
                <a:gd name="T20" fmla="*/ 24 w 118"/>
                <a:gd name="T21" fmla="*/ 107 h 190"/>
                <a:gd name="T22" fmla="*/ 31 w 118"/>
                <a:gd name="T23" fmla="*/ 145 h 190"/>
                <a:gd name="T24" fmla="*/ 31 w 118"/>
                <a:gd name="T25" fmla="*/ 145 h 190"/>
                <a:gd name="T26" fmla="*/ 36 w 118"/>
                <a:gd name="T27" fmla="*/ 155 h 190"/>
                <a:gd name="T28" fmla="*/ 36 w 118"/>
                <a:gd name="T29" fmla="*/ 155 h 190"/>
                <a:gd name="T30" fmla="*/ 43 w 118"/>
                <a:gd name="T31" fmla="*/ 163 h 190"/>
                <a:gd name="T32" fmla="*/ 43 w 118"/>
                <a:gd name="T33" fmla="*/ 163 h 190"/>
                <a:gd name="T34" fmla="*/ 48 w 118"/>
                <a:gd name="T35" fmla="*/ 167 h 190"/>
                <a:gd name="T36" fmla="*/ 53 w 118"/>
                <a:gd name="T37" fmla="*/ 169 h 190"/>
                <a:gd name="T38" fmla="*/ 62 w 118"/>
                <a:gd name="T39" fmla="*/ 169 h 190"/>
                <a:gd name="T40" fmla="*/ 82 w 118"/>
                <a:gd name="T41" fmla="*/ 163 h 190"/>
                <a:gd name="T42" fmla="*/ 92 w 118"/>
                <a:gd name="T43" fmla="*/ 145 h 190"/>
                <a:gd name="T44" fmla="*/ 99 w 118"/>
                <a:gd name="T45" fmla="*/ 105 h 190"/>
                <a:gd name="T46" fmla="*/ 99 w 118"/>
                <a:gd name="T47" fmla="*/ 85 h 190"/>
                <a:gd name="T48" fmla="*/ 92 w 118"/>
                <a:gd name="T49" fmla="*/ 46 h 190"/>
                <a:gd name="T50" fmla="*/ 82 w 118"/>
                <a:gd name="T51" fmla="*/ 25 h 190"/>
                <a:gd name="T52" fmla="*/ 63 w 118"/>
                <a:gd name="T53" fmla="*/ 19 h 190"/>
                <a:gd name="T54" fmla="*/ 48 w 118"/>
                <a:gd name="T55" fmla="*/ 0 h 190"/>
                <a:gd name="T56" fmla="*/ 48 w 118"/>
                <a:gd name="T57" fmla="*/ 0 h 190"/>
                <a:gd name="T58" fmla="*/ 50 w 118"/>
                <a:gd name="T59" fmla="*/ 0 h 190"/>
                <a:gd name="T60" fmla="*/ 67 w 118"/>
                <a:gd name="T61" fmla="*/ 0 h 190"/>
                <a:gd name="T62" fmla="*/ 91 w 118"/>
                <a:gd name="T63" fmla="*/ 8 h 190"/>
                <a:gd name="T64" fmla="*/ 94 w 118"/>
                <a:gd name="T65" fmla="*/ 10 h 190"/>
                <a:gd name="T66" fmla="*/ 96 w 118"/>
                <a:gd name="T67" fmla="*/ 13 h 190"/>
                <a:gd name="T68" fmla="*/ 109 w 118"/>
                <a:gd name="T69" fmla="*/ 41 h 190"/>
                <a:gd name="T70" fmla="*/ 109 w 118"/>
                <a:gd name="T71" fmla="*/ 43 h 190"/>
                <a:gd name="T72" fmla="*/ 116 w 118"/>
                <a:gd name="T73" fmla="*/ 81 h 190"/>
                <a:gd name="T74" fmla="*/ 118 w 118"/>
                <a:gd name="T75" fmla="*/ 83 h 190"/>
                <a:gd name="T76" fmla="*/ 118 w 118"/>
                <a:gd name="T77" fmla="*/ 107 h 190"/>
                <a:gd name="T78" fmla="*/ 116 w 118"/>
                <a:gd name="T79" fmla="*/ 108 h 190"/>
                <a:gd name="T80" fmla="*/ 109 w 118"/>
                <a:gd name="T81" fmla="*/ 151 h 190"/>
                <a:gd name="T82" fmla="*/ 108 w 118"/>
                <a:gd name="T83" fmla="*/ 155 h 190"/>
                <a:gd name="T84" fmla="*/ 94 w 118"/>
                <a:gd name="T85" fmla="*/ 176 h 190"/>
                <a:gd name="T86" fmla="*/ 94 w 118"/>
                <a:gd name="T87" fmla="*/ 178 h 190"/>
                <a:gd name="T88" fmla="*/ 91 w 118"/>
                <a:gd name="T89" fmla="*/ 180 h 190"/>
                <a:gd name="T90" fmla="*/ 67 w 118"/>
                <a:gd name="T91" fmla="*/ 188 h 190"/>
                <a:gd name="T92" fmla="*/ 63 w 118"/>
                <a:gd name="T93" fmla="*/ 190 h 190"/>
                <a:gd name="T94" fmla="*/ 50 w 118"/>
                <a:gd name="T95" fmla="*/ 190 h 190"/>
                <a:gd name="T96" fmla="*/ 48 w 118"/>
                <a:gd name="T97" fmla="*/ 188 h 190"/>
                <a:gd name="T98" fmla="*/ 46 w 118"/>
                <a:gd name="T99" fmla="*/ 188 h 190"/>
                <a:gd name="T100" fmla="*/ 46 w 118"/>
                <a:gd name="T101" fmla="*/ 188 h 190"/>
                <a:gd name="T102" fmla="*/ 43 w 118"/>
                <a:gd name="T103" fmla="*/ 186 h 190"/>
                <a:gd name="T104" fmla="*/ 23 w 118"/>
                <a:gd name="T105" fmla="*/ 178 h 190"/>
                <a:gd name="T106" fmla="*/ 23 w 118"/>
                <a:gd name="T107" fmla="*/ 176 h 190"/>
                <a:gd name="T108" fmla="*/ 9 w 118"/>
                <a:gd name="T109" fmla="*/ 155 h 190"/>
                <a:gd name="T110" fmla="*/ 7 w 118"/>
                <a:gd name="T111" fmla="*/ 151 h 190"/>
                <a:gd name="T112" fmla="*/ 0 w 118"/>
                <a:gd name="T113" fmla="*/ 108 h 190"/>
                <a:gd name="T114" fmla="*/ 0 w 118"/>
                <a:gd name="T115" fmla="*/ 81 h 190"/>
                <a:gd name="T116" fmla="*/ 7 w 118"/>
                <a:gd name="T117" fmla="*/ 43 h 190"/>
                <a:gd name="T118" fmla="*/ 9 w 118"/>
                <a:gd name="T119" fmla="*/ 41 h 190"/>
                <a:gd name="T120" fmla="*/ 23 w 118"/>
                <a:gd name="T121" fmla="*/ 13 h 190"/>
                <a:gd name="T122" fmla="*/ 23 w 118"/>
                <a:gd name="T123" fmla="*/ 10 h 190"/>
                <a:gd name="T124" fmla="*/ 48 w 118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8" h="190">
                  <a:moveTo>
                    <a:pt x="63" y="19"/>
                  </a:moveTo>
                  <a:lnTo>
                    <a:pt x="63" y="21"/>
                  </a:lnTo>
                  <a:lnTo>
                    <a:pt x="52" y="21"/>
                  </a:lnTo>
                  <a:lnTo>
                    <a:pt x="41" y="27"/>
                  </a:lnTo>
                  <a:lnTo>
                    <a:pt x="36" y="33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24" y="83"/>
                  </a:lnTo>
                  <a:lnTo>
                    <a:pt x="26" y="83"/>
                  </a:lnTo>
                  <a:lnTo>
                    <a:pt x="26" y="107"/>
                  </a:lnTo>
                  <a:lnTo>
                    <a:pt x="24" y="107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6" y="155"/>
                  </a:lnTo>
                  <a:lnTo>
                    <a:pt x="36" y="155"/>
                  </a:lnTo>
                  <a:lnTo>
                    <a:pt x="43" y="163"/>
                  </a:lnTo>
                  <a:lnTo>
                    <a:pt x="43" y="163"/>
                  </a:lnTo>
                  <a:lnTo>
                    <a:pt x="48" y="167"/>
                  </a:lnTo>
                  <a:lnTo>
                    <a:pt x="53" y="169"/>
                  </a:lnTo>
                  <a:lnTo>
                    <a:pt x="62" y="169"/>
                  </a:lnTo>
                  <a:lnTo>
                    <a:pt x="82" y="163"/>
                  </a:lnTo>
                  <a:lnTo>
                    <a:pt x="92" y="145"/>
                  </a:lnTo>
                  <a:lnTo>
                    <a:pt x="99" y="105"/>
                  </a:lnTo>
                  <a:lnTo>
                    <a:pt x="99" y="85"/>
                  </a:lnTo>
                  <a:lnTo>
                    <a:pt x="92" y="46"/>
                  </a:lnTo>
                  <a:lnTo>
                    <a:pt x="82" y="25"/>
                  </a:lnTo>
                  <a:lnTo>
                    <a:pt x="63" y="19"/>
                  </a:lnTo>
                  <a:close/>
                  <a:moveTo>
                    <a:pt x="48" y="0"/>
                  </a:moveTo>
                  <a:lnTo>
                    <a:pt x="48" y="0"/>
                  </a:lnTo>
                  <a:lnTo>
                    <a:pt x="50" y="0"/>
                  </a:lnTo>
                  <a:lnTo>
                    <a:pt x="67" y="0"/>
                  </a:lnTo>
                  <a:lnTo>
                    <a:pt x="91" y="8"/>
                  </a:lnTo>
                  <a:lnTo>
                    <a:pt x="94" y="10"/>
                  </a:lnTo>
                  <a:lnTo>
                    <a:pt x="96" y="13"/>
                  </a:lnTo>
                  <a:lnTo>
                    <a:pt x="109" y="41"/>
                  </a:lnTo>
                  <a:lnTo>
                    <a:pt x="109" y="43"/>
                  </a:lnTo>
                  <a:lnTo>
                    <a:pt x="116" y="81"/>
                  </a:lnTo>
                  <a:lnTo>
                    <a:pt x="118" y="83"/>
                  </a:lnTo>
                  <a:lnTo>
                    <a:pt x="118" y="107"/>
                  </a:lnTo>
                  <a:lnTo>
                    <a:pt x="116" y="108"/>
                  </a:lnTo>
                  <a:lnTo>
                    <a:pt x="109" y="151"/>
                  </a:lnTo>
                  <a:lnTo>
                    <a:pt x="108" y="155"/>
                  </a:lnTo>
                  <a:lnTo>
                    <a:pt x="94" y="176"/>
                  </a:lnTo>
                  <a:lnTo>
                    <a:pt x="94" y="178"/>
                  </a:lnTo>
                  <a:lnTo>
                    <a:pt x="91" y="180"/>
                  </a:lnTo>
                  <a:lnTo>
                    <a:pt x="67" y="188"/>
                  </a:lnTo>
                  <a:lnTo>
                    <a:pt x="63" y="190"/>
                  </a:lnTo>
                  <a:lnTo>
                    <a:pt x="50" y="190"/>
                  </a:lnTo>
                  <a:lnTo>
                    <a:pt x="48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3" y="186"/>
                  </a:lnTo>
                  <a:lnTo>
                    <a:pt x="23" y="178"/>
                  </a:lnTo>
                  <a:lnTo>
                    <a:pt x="23" y="176"/>
                  </a:lnTo>
                  <a:lnTo>
                    <a:pt x="9" y="155"/>
                  </a:lnTo>
                  <a:lnTo>
                    <a:pt x="7" y="151"/>
                  </a:lnTo>
                  <a:lnTo>
                    <a:pt x="0" y="108"/>
                  </a:lnTo>
                  <a:lnTo>
                    <a:pt x="0" y="81"/>
                  </a:lnTo>
                  <a:lnTo>
                    <a:pt x="7" y="43"/>
                  </a:lnTo>
                  <a:lnTo>
                    <a:pt x="9" y="41"/>
                  </a:lnTo>
                  <a:lnTo>
                    <a:pt x="23" y="13"/>
                  </a:lnTo>
                  <a:lnTo>
                    <a:pt x="23" y="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7" name="Freeform 135"/>
            <p:cNvSpPr>
              <a:spLocks/>
            </p:cNvSpPr>
            <p:nvPr/>
          </p:nvSpPr>
          <p:spPr bwMode="auto">
            <a:xfrm>
              <a:off x="4755212" y="5131578"/>
              <a:ext cx="43374" cy="156813"/>
            </a:xfrm>
            <a:custGeom>
              <a:avLst/>
              <a:gdLst>
                <a:gd name="T0" fmla="*/ 7 w 51"/>
                <a:gd name="T1" fmla="*/ 0 h 188"/>
                <a:gd name="T2" fmla="*/ 24 w 51"/>
                <a:gd name="T3" fmla="*/ 8 h 188"/>
                <a:gd name="T4" fmla="*/ 27 w 51"/>
                <a:gd name="T5" fmla="*/ 10 h 188"/>
                <a:gd name="T6" fmla="*/ 34 w 51"/>
                <a:gd name="T7" fmla="*/ 17 h 188"/>
                <a:gd name="T8" fmla="*/ 36 w 51"/>
                <a:gd name="T9" fmla="*/ 21 h 188"/>
                <a:gd name="T10" fmla="*/ 43 w 51"/>
                <a:gd name="T11" fmla="*/ 41 h 188"/>
                <a:gd name="T12" fmla="*/ 43 w 51"/>
                <a:gd name="T13" fmla="*/ 43 h 188"/>
                <a:gd name="T14" fmla="*/ 49 w 51"/>
                <a:gd name="T15" fmla="*/ 81 h 188"/>
                <a:gd name="T16" fmla="*/ 51 w 51"/>
                <a:gd name="T17" fmla="*/ 83 h 188"/>
                <a:gd name="T18" fmla="*/ 51 w 51"/>
                <a:gd name="T19" fmla="*/ 107 h 188"/>
                <a:gd name="T20" fmla="*/ 49 w 51"/>
                <a:gd name="T21" fmla="*/ 108 h 188"/>
                <a:gd name="T22" fmla="*/ 43 w 51"/>
                <a:gd name="T23" fmla="*/ 151 h 188"/>
                <a:gd name="T24" fmla="*/ 43 w 51"/>
                <a:gd name="T25" fmla="*/ 155 h 188"/>
                <a:gd name="T26" fmla="*/ 36 w 51"/>
                <a:gd name="T27" fmla="*/ 169 h 188"/>
                <a:gd name="T28" fmla="*/ 27 w 51"/>
                <a:gd name="T29" fmla="*/ 178 h 188"/>
                <a:gd name="T30" fmla="*/ 24 w 51"/>
                <a:gd name="T31" fmla="*/ 180 h 188"/>
                <a:gd name="T32" fmla="*/ 7 w 51"/>
                <a:gd name="T33" fmla="*/ 188 h 188"/>
                <a:gd name="T34" fmla="*/ 0 w 51"/>
                <a:gd name="T35" fmla="*/ 169 h 188"/>
                <a:gd name="T36" fmla="*/ 14 w 51"/>
                <a:gd name="T37" fmla="*/ 163 h 188"/>
                <a:gd name="T38" fmla="*/ 20 w 51"/>
                <a:gd name="T39" fmla="*/ 155 h 188"/>
                <a:gd name="T40" fmla="*/ 22 w 51"/>
                <a:gd name="T41" fmla="*/ 157 h 188"/>
                <a:gd name="T42" fmla="*/ 26 w 51"/>
                <a:gd name="T43" fmla="*/ 147 h 188"/>
                <a:gd name="T44" fmla="*/ 26 w 51"/>
                <a:gd name="T45" fmla="*/ 147 h 188"/>
                <a:gd name="T46" fmla="*/ 32 w 51"/>
                <a:gd name="T47" fmla="*/ 105 h 188"/>
                <a:gd name="T48" fmla="*/ 32 w 51"/>
                <a:gd name="T49" fmla="*/ 85 h 188"/>
                <a:gd name="T50" fmla="*/ 26 w 51"/>
                <a:gd name="T51" fmla="*/ 46 h 188"/>
                <a:gd name="T52" fmla="*/ 27 w 51"/>
                <a:gd name="T53" fmla="*/ 46 h 188"/>
                <a:gd name="T54" fmla="*/ 22 w 51"/>
                <a:gd name="T55" fmla="*/ 31 h 188"/>
                <a:gd name="T56" fmla="*/ 20 w 51"/>
                <a:gd name="T57" fmla="*/ 33 h 188"/>
                <a:gd name="T58" fmla="*/ 14 w 51"/>
                <a:gd name="T59" fmla="*/ 25 h 188"/>
                <a:gd name="T60" fmla="*/ 0 w 51"/>
                <a:gd name="T61" fmla="*/ 19 h 188"/>
                <a:gd name="T62" fmla="*/ 7 w 51"/>
                <a:gd name="T6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1" h="188">
                  <a:moveTo>
                    <a:pt x="7" y="0"/>
                  </a:moveTo>
                  <a:lnTo>
                    <a:pt x="24" y="8"/>
                  </a:lnTo>
                  <a:lnTo>
                    <a:pt x="27" y="10"/>
                  </a:lnTo>
                  <a:lnTo>
                    <a:pt x="34" y="17"/>
                  </a:lnTo>
                  <a:lnTo>
                    <a:pt x="36" y="21"/>
                  </a:lnTo>
                  <a:lnTo>
                    <a:pt x="43" y="41"/>
                  </a:lnTo>
                  <a:lnTo>
                    <a:pt x="43" y="43"/>
                  </a:lnTo>
                  <a:lnTo>
                    <a:pt x="49" y="81"/>
                  </a:lnTo>
                  <a:lnTo>
                    <a:pt x="51" y="83"/>
                  </a:lnTo>
                  <a:lnTo>
                    <a:pt x="51" y="107"/>
                  </a:lnTo>
                  <a:lnTo>
                    <a:pt x="49" y="108"/>
                  </a:lnTo>
                  <a:lnTo>
                    <a:pt x="43" y="151"/>
                  </a:lnTo>
                  <a:lnTo>
                    <a:pt x="43" y="155"/>
                  </a:lnTo>
                  <a:lnTo>
                    <a:pt x="36" y="169"/>
                  </a:lnTo>
                  <a:lnTo>
                    <a:pt x="27" y="178"/>
                  </a:lnTo>
                  <a:lnTo>
                    <a:pt x="24" y="180"/>
                  </a:lnTo>
                  <a:lnTo>
                    <a:pt x="7" y="188"/>
                  </a:lnTo>
                  <a:lnTo>
                    <a:pt x="0" y="169"/>
                  </a:lnTo>
                  <a:lnTo>
                    <a:pt x="14" y="163"/>
                  </a:lnTo>
                  <a:lnTo>
                    <a:pt x="20" y="155"/>
                  </a:lnTo>
                  <a:lnTo>
                    <a:pt x="22" y="157"/>
                  </a:lnTo>
                  <a:lnTo>
                    <a:pt x="26" y="147"/>
                  </a:lnTo>
                  <a:lnTo>
                    <a:pt x="26" y="147"/>
                  </a:lnTo>
                  <a:lnTo>
                    <a:pt x="32" y="105"/>
                  </a:lnTo>
                  <a:lnTo>
                    <a:pt x="32" y="85"/>
                  </a:lnTo>
                  <a:lnTo>
                    <a:pt x="26" y="46"/>
                  </a:lnTo>
                  <a:lnTo>
                    <a:pt x="27" y="46"/>
                  </a:lnTo>
                  <a:lnTo>
                    <a:pt x="22" y="31"/>
                  </a:lnTo>
                  <a:lnTo>
                    <a:pt x="20" y="33"/>
                  </a:lnTo>
                  <a:lnTo>
                    <a:pt x="14" y="25"/>
                  </a:lnTo>
                  <a:lnTo>
                    <a:pt x="0" y="1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8" name="Rectangle 136"/>
            <p:cNvSpPr>
              <a:spLocks noChangeArrowheads="1"/>
            </p:cNvSpPr>
            <p:nvPr/>
          </p:nvSpPr>
          <p:spPr bwMode="auto">
            <a:xfrm>
              <a:off x="4918697" y="4177357"/>
              <a:ext cx="60056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9" name="Rectangle 137"/>
            <p:cNvSpPr>
              <a:spLocks noChangeArrowheads="1"/>
            </p:cNvSpPr>
            <p:nvPr/>
          </p:nvSpPr>
          <p:spPr bwMode="auto">
            <a:xfrm>
              <a:off x="4918697" y="3578466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0" name="Rectangle 138"/>
            <p:cNvSpPr>
              <a:spLocks noChangeArrowheads="1"/>
            </p:cNvSpPr>
            <p:nvPr/>
          </p:nvSpPr>
          <p:spPr bwMode="auto">
            <a:xfrm>
              <a:off x="4918697" y="3153070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1" name="Rectangle 139"/>
            <p:cNvSpPr>
              <a:spLocks noChangeArrowheads="1"/>
            </p:cNvSpPr>
            <p:nvPr/>
          </p:nvSpPr>
          <p:spPr bwMode="auto">
            <a:xfrm>
              <a:off x="4918697" y="2822763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2" name="Rectangle 140"/>
            <p:cNvSpPr>
              <a:spLocks noChangeArrowheads="1"/>
            </p:cNvSpPr>
            <p:nvPr/>
          </p:nvSpPr>
          <p:spPr bwMode="auto">
            <a:xfrm>
              <a:off x="4918697" y="2549175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3" name="Rectangle 141"/>
            <p:cNvSpPr>
              <a:spLocks noChangeArrowheads="1"/>
            </p:cNvSpPr>
            <p:nvPr/>
          </p:nvSpPr>
          <p:spPr bwMode="auto">
            <a:xfrm>
              <a:off x="4918697" y="2322297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4" name="Rectangle 142"/>
            <p:cNvSpPr>
              <a:spLocks noChangeArrowheads="1"/>
            </p:cNvSpPr>
            <p:nvPr/>
          </p:nvSpPr>
          <p:spPr bwMode="auto">
            <a:xfrm>
              <a:off x="4918697" y="2127115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5" name="Rectangle 143"/>
            <p:cNvSpPr>
              <a:spLocks noChangeArrowheads="1"/>
            </p:cNvSpPr>
            <p:nvPr/>
          </p:nvSpPr>
          <p:spPr bwMode="auto">
            <a:xfrm>
              <a:off x="4918697" y="1950284"/>
              <a:ext cx="6005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6" name="Rectangle 144"/>
            <p:cNvSpPr>
              <a:spLocks noChangeArrowheads="1"/>
            </p:cNvSpPr>
            <p:nvPr/>
          </p:nvSpPr>
          <p:spPr bwMode="auto">
            <a:xfrm>
              <a:off x="4918697" y="1793471"/>
              <a:ext cx="12511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7" name="Freeform 145"/>
            <p:cNvSpPr>
              <a:spLocks/>
            </p:cNvSpPr>
            <p:nvPr/>
          </p:nvSpPr>
          <p:spPr bwMode="auto">
            <a:xfrm>
              <a:off x="4538343" y="1730079"/>
              <a:ext cx="41705" cy="150140"/>
            </a:xfrm>
            <a:custGeom>
              <a:avLst/>
              <a:gdLst>
                <a:gd name="T0" fmla="*/ 41 w 51"/>
                <a:gd name="T1" fmla="*/ 0 h 178"/>
                <a:gd name="T2" fmla="*/ 47 w 51"/>
                <a:gd name="T3" fmla="*/ 2 h 178"/>
                <a:gd name="T4" fmla="*/ 49 w 51"/>
                <a:gd name="T5" fmla="*/ 10 h 178"/>
                <a:gd name="T6" fmla="*/ 51 w 51"/>
                <a:gd name="T7" fmla="*/ 10 h 178"/>
                <a:gd name="T8" fmla="*/ 51 w 51"/>
                <a:gd name="T9" fmla="*/ 178 h 178"/>
                <a:gd name="T10" fmla="*/ 32 w 51"/>
                <a:gd name="T11" fmla="*/ 178 h 178"/>
                <a:gd name="T12" fmla="*/ 32 w 51"/>
                <a:gd name="T13" fmla="*/ 31 h 178"/>
                <a:gd name="T14" fmla="*/ 24 w 51"/>
                <a:gd name="T15" fmla="*/ 39 h 178"/>
                <a:gd name="T16" fmla="*/ 22 w 51"/>
                <a:gd name="T17" fmla="*/ 41 h 178"/>
                <a:gd name="T18" fmla="*/ 8 w 51"/>
                <a:gd name="T19" fmla="*/ 48 h 178"/>
                <a:gd name="T20" fmla="*/ 0 w 51"/>
                <a:gd name="T21" fmla="*/ 31 h 178"/>
                <a:gd name="T22" fmla="*/ 12 w 51"/>
                <a:gd name="T23" fmla="*/ 23 h 178"/>
                <a:gd name="T24" fmla="*/ 12 w 51"/>
                <a:gd name="T25" fmla="*/ 23 h 178"/>
                <a:gd name="T26" fmla="*/ 36 w 51"/>
                <a:gd name="T27" fmla="*/ 2 h 178"/>
                <a:gd name="T28" fmla="*/ 41 w 51"/>
                <a:gd name="T2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178">
                  <a:moveTo>
                    <a:pt x="41" y="0"/>
                  </a:moveTo>
                  <a:lnTo>
                    <a:pt x="47" y="2"/>
                  </a:lnTo>
                  <a:lnTo>
                    <a:pt x="49" y="10"/>
                  </a:lnTo>
                  <a:lnTo>
                    <a:pt x="51" y="10"/>
                  </a:lnTo>
                  <a:lnTo>
                    <a:pt x="51" y="178"/>
                  </a:lnTo>
                  <a:lnTo>
                    <a:pt x="32" y="178"/>
                  </a:lnTo>
                  <a:lnTo>
                    <a:pt x="32" y="31"/>
                  </a:lnTo>
                  <a:lnTo>
                    <a:pt x="24" y="39"/>
                  </a:lnTo>
                  <a:lnTo>
                    <a:pt x="22" y="41"/>
                  </a:lnTo>
                  <a:lnTo>
                    <a:pt x="8" y="48"/>
                  </a:lnTo>
                  <a:lnTo>
                    <a:pt x="0" y="31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36" y="2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8" name="Rectangle 146"/>
            <p:cNvSpPr>
              <a:spLocks noChangeArrowheads="1"/>
            </p:cNvSpPr>
            <p:nvPr/>
          </p:nvSpPr>
          <p:spPr bwMode="auto">
            <a:xfrm>
              <a:off x="4560030" y="1743425"/>
              <a:ext cx="15014" cy="13679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9" name="Rectangle 147"/>
            <p:cNvSpPr>
              <a:spLocks noChangeArrowheads="1"/>
            </p:cNvSpPr>
            <p:nvPr/>
          </p:nvSpPr>
          <p:spPr bwMode="auto">
            <a:xfrm>
              <a:off x="4541680" y="1871878"/>
              <a:ext cx="53383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0" name="Freeform 148"/>
            <p:cNvSpPr>
              <a:spLocks noEditPoints="1"/>
            </p:cNvSpPr>
            <p:nvPr/>
          </p:nvSpPr>
          <p:spPr bwMode="auto">
            <a:xfrm>
              <a:off x="4636768" y="1730079"/>
              <a:ext cx="95088" cy="158481"/>
            </a:xfrm>
            <a:custGeom>
              <a:avLst/>
              <a:gdLst>
                <a:gd name="T0" fmla="*/ 61 w 116"/>
                <a:gd name="T1" fmla="*/ 19 h 190"/>
                <a:gd name="T2" fmla="*/ 61 w 116"/>
                <a:gd name="T3" fmla="*/ 21 h 190"/>
                <a:gd name="T4" fmla="*/ 49 w 116"/>
                <a:gd name="T5" fmla="*/ 21 h 190"/>
                <a:gd name="T6" fmla="*/ 49 w 116"/>
                <a:gd name="T7" fmla="*/ 21 h 190"/>
                <a:gd name="T8" fmla="*/ 43 w 116"/>
                <a:gd name="T9" fmla="*/ 23 h 190"/>
                <a:gd name="T10" fmla="*/ 38 w 116"/>
                <a:gd name="T11" fmla="*/ 29 h 190"/>
                <a:gd name="T12" fmla="*/ 31 w 116"/>
                <a:gd name="T13" fmla="*/ 45 h 190"/>
                <a:gd name="T14" fmla="*/ 31 w 116"/>
                <a:gd name="T15" fmla="*/ 45 h 190"/>
                <a:gd name="T16" fmla="*/ 24 w 116"/>
                <a:gd name="T17" fmla="*/ 81 h 190"/>
                <a:gd name="T18" fmla="*/ 26 w 116"/>
                <a:gd name="T19" fmla="*/ 81 h 190"/>
                <a:gd name="T20" fmla="*/ 26 w 116"/>
                <a:gd name="T21" fmla="*/ 105 h 190"/>
                <a:gd name="T22" fmla="*/ 24 w 116"/>
                <a:gd name="T23" fmla="*/ 105 h 190"/>
                <a:gd name="T24" fmla="*/ 31 w 116"/>
                <a:gd name="T25" fmla="*/ 140 h 190"/>
                <a:gd name="T26" fmla="*/ 31 w 116"/>
                <a:gd name="T27" fmla="*/ 140 h 190"/>
                <a:gd name="T28" fmla="*/ 38 w 116"/>
                <a:gd name="T29" fmla="*/ 155 h 190"/>
                <a:gd name="T30" fmla="*/ 38 w 116"/>
                <a:gd name="T31" fmla="*/ 155 h 190"/>
                <a:gd name="T32" fmla="*/ 41 w 116"/>
                <a:gd name="T33" fmla="*/ 163 h 190"/>
                <a:gd name="T34" fmla="*/ 48 w 116"/>
                <a:gd name="T35" fmla="*/ 167 h 190"/>
                <a:gd name="T36" fmla="*/ 53 w 116"/>
                <a:gd name="T37" fmla="*/ 169 h 190"/>
                <a:gd name="T38" fmla="*/ 60 w 116"/>
                <a:gd name="T39" fmla="*/ 169 h 190"/>
                <a:gd name="T40" fmla="*/ 80 w 116"/>
                <a:gd name="T41" fmla="*/ 161 h 190"/>
                <a:gd name="T42" fmla="*/ 90 w 116"/>
                <a:gd name="T43" fmla="*/ 141 h 190"/>
                <a:gd name="T44" fmla="*/ 90 w 116"/>
                <a:gd name="T45" fmla="*/ 141 h 190"/>
                <a:gd name="T46" fmla="*/ 97 w 116"/>
                <a:gd name="T47" fmla="*/ 103 h 190"/>
                <a:gd name="T48" fmla="*/ 97 w 116"/>
                <a:gd name="T49" fmla="*/ 83 h 190"/>
                <a:gd name="T50" fmla="*/ 90 w 116"/>
                <a:gd name="T51" fmla="*/ 43 h 190"/>
                <a:gd name="T52" fmla="*/ 80 w 116"/>
                <a:gd name="T53" fmla="*/ 25 h 190"/>
                <a:gd name="T54" fmla="*/ 61 w 116"/>
                <a:gd name="T55" fmla="*/ 19 h 190"/>
                <a:gd name="T56" fmla="*/ 48 w 116"/>
                <a:gd name="T57" fmla="*/ 0 h 190"/>
                <a:gd name="T58" fmla="*/ 63 w 116"/>
                <a:gd name="T59" fmla="*/ 0 h 190"/>
                <a:gd name="T60" fmla="*/ 87 w 116"/>
                <a:gd name="T61" fmla="*/ 6 h 190"/>
                <a:gd name="T62" fmla="*/ 92 w 116"/>
                <a:gd name="T63" fmla="*/ 8 h 190"/>
                <a:gd name="T64" fmla="*/ 92 w 116"/>
                <a:gd name="T65" fmla="*/ 10 h 190"/>
                <a:gd name="T66" fmla="*/ 106 w 116"/>
                <a:gd name="T67" fmla="*/ 33 h 190"/>
                <a:gd name="T68" fmla="*/ 107 w 116"/>
                <a:gd name="T69" fmla="*/ 37 h 190"/>
                <a:gd name="T70" fmla="*/ 114 w 116"/>
                <a:gd name="T71" fmla="*/ 79 h 190"/>
                <a:gd name="T72" fmla="*/ 116 w 116"/>
                <a:gd name="T73" fmla="*/ 81 h 190"/>
                <a:gd name="T74" fmla="*/ 116 w 116"/>
                <a:gd name="T75" fmla="*/ 105 h 190"/>
                <a:gd name="T76" fmla="*/ 114 w 116"/>
                <a:gd name="T77" fmla="*/ 107 h 190"/>
                <a:gd name="T78" fmla="*/ 107 w 116"/>
                <a:gd name="T79" fmla="*/ 145 h 190"/>
                <a:gd name="T80" fmla="*/ 107 w 116"/>
                <a:gd name="T81" fmla="*/ 149 h 190"/>
                <a:gd name="T82" fmla="*/ 94 w 116"/>
                <a:gd name="T83" fmla="*/ 176 h 190"/>
                <a:gd name="T84" fmla="*/ 92 w 116"/>
                <a:gd name="T85" fmla="*/ 178 h 190"/>
                <a:gd name="T86" fmla="*/ 89 w 116"/>
                <a:gd name="T87" fmla="*/ 180 h 190"/>
                <a:gd name="T88" fmla="*/ 65 w 116"/>
                <a:gd name="T89" fmla="*/ 188 h 190"/>
                <a:gd name="T90" fmla="*/ 61 w 116"/>
                <a:gd name="T91" fmla="*/ 190 h 190"/>
                <a:gd name="T92" fmla="*/ 49 w 116"/>
                <a:gd name="T93" fmla="*/ 190 h 190"/>
                <a:gd name="T94" fmla="*/ 48 w 116"/>
                <a:gd name="T95" fmla="*/ 188 h 190"/>
                <a:gd name="T96" fmla="*/ 46 w 116"/>
                <a:gd name="T97" fmla="*/ 188 h 190"/>
                <a:gd name="T98" fmla="*/ 46 w 116"/>
                <a:gd name="T99" fmla="*/ 188 h 190"/>
                <a:gd name="T100" fmla="*/ 43 w 116"/>
                <a:gd name="T101" fmla="*/ 186 h 190"/>
                <a:gd name="T102" fmla="*/ 22 w 116"/>
                <a:gd name="T103" fmla="*/ 178 h 190"/>
                <a:gd name="T104" fmla="*/ 22 w 116"/>
                <a:gd name="T105" fmla="*/ 176 h 190"/>
                <a:gd name="T106" fmla="*/ 9 w 116"/>
                <a:gd name="T107" fmla="*/ 149 h 190"/>
                <a:gd name="T108" fmla="*/ 7 w 116"/>
                <a:gd name="T109" fmla="*/ 145 h 190"/>
                <a:gd name="T110" fmla="*/ 0 w 116"/>
                <a:gd name="T111" fmla="*/ 107 h 190"/>
                <a:gd name="T112" fmla="*/ 0 w 116"/>
                <a:gd name="T113" fmla="*/ 79 h 190"/>
                <a:gd name="T114" fmla="*/ 7 w 116"/>
                <a:gd name="T115" fmla="*/ 37 h 190"/>
                <a:gd name="T116" fmla="*/ 9 w 116"/>
                <a:gd name="T117" fmla="*/ 33 h 190"/>
                <a:gd name="T118" fmla="*/ 22 w 116"/>
                <a:gd name="T119" fmla="*/ 10 h 190"/>
                <a:gd name="T120" fmla="*/ 22 w 116"/>
                <a:gd name="T121" fmla="*/ 8 h 190"/>
                <a:gd name="T122" fmla="*/ 27 w 116"/>
                <a:gd name="T123" fmla="*/ 6 h 190"/>
                <a:gd name="T124" fmla="*/ 48 w 116"/>
                <a:gd name="T1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6" h="190">
                  <a:moveTo>
                    <a:pt x="61" y="19"/>
                  </a:moveTo>
                  <a:lnTo>
                    <a:pt x="61" y="21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43" y="23"/>
                  </a:lnTo>
                  <a:lnTo>
                    <a:pt x="38" y="29"/>
                  </a:lnTo>
                  <a:lnTo>
                    <a:pt x="31" y="45"/>
                  </a:lnTo>
                  <a:lnTo>
                    <a:pt x="31" y="45"/>
                  </a:lnTo>
                  <a:lnTo>
                    <a:pt x="24" y="81"/>
                  </a:lnTo>
                  <a:lnTo>
                    <a:pt x="26" y="81"/>
                  </a:lnTo>
                  <a:lnTo>
                    <a:pt x="26" y="105"/>
                  </a:lnTo>
                  <a:lnTo>
                    <a:pt x="24" y="105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8" y="155"/>
                  </a:lnTo>
                  <a:lnTo>
                    <a:pt x="38" y="155"/>
                  </a:lnTo>
                  <a:lnTo>
                    <a:pt x="41" y="163"/>
                  </a:lnTo>
                  <a:lnTo>
                    <a:pt x="48" y="167"/>
                  </a:lnTo>
                  <a:lnTo>
                    <a:pt x="53" y="169"/>
                  </a:lnTo>
                  <a:lnTo>
                    <a:pt x="60" y="169"/>
                  </a:lnTo>
                  <a:lnTo>
                    <a:pt x="80" y="161"/>
                  </a:lnTo>
                  <a:lnTo>
                    <a:pt x="90" y="141"/>
                  </a:lnTo>
                  <a:lnTo>
                    <a:pt x="90" y="141"/>
                  </a:lnTo>
                  <a:lnTo>
                    <a:pt x="97" y="103"/>
                  </a:lnTo>
                  <a:lnTo>
                    <a:pt x="97" y="83"/>
                  </a:lnTo>
                  <a:lnTo>
                    <a:pt x="90" y="43"/>
                  </a:lnTo>
                  <a:lnTo>
                    <a:pt x="80" y="25"/>
                  </a:lnTo>
                  <a:lnTo>
                    <a:pt x="61" y="19"/>
                  </a:lnTo>
                  <a:close/>
                  <a:moveTo>
                    <a:pt x="48" y="0"/>
                  </a:moveTo>
                  <a:lnTo>
                    <a:pt x="63" y="0"/>
                  </a:lnTo>
                  <a:lnTo>
                    <a:pt x="87" y="6"/>
                  </a:lnTo>
                  <a:lnTo>
                    <a:pt x="92" y="8"/>
                  </a:lnTo>
                  <a:lnTo>
                    <a:pt x="92" y="10"/>
                  </a:lnTo>
                  <a:lnTo>
                    <a:pt x="106" y="33"/>
                  </a:lnTo>
                  <a:lnTo>
                    <a:pt x="107" y="37"/>
                  </a:lnTo>
                  <a:lnTo>
                    <a:pt x="114" y="79"/>
                  </a:lnTo>
                  <a:lnTo>
                    <a:pt x="116" y="81"/>
                  </a:lnTo>
                  <a:lnTo>
                    <a:pt x="116" y="105"/>
                  </a:lnTo>
                  <a:lnTo>
                    <a:pt x="114" y="107"/>
                  </a:lnTo>
                  <a:lnTo>
                    <a:pt x="107" y="145"/>
                  </a:lnTo>
                  <a:lnTo>
                    <a:pt x="107" y="149"/>
                  </a:lnTo>
                  <a:lnTo>
                    <a:pt x="94" y="176"/>
                  </a:lnTo>
                  <a:lnTo>
                    <a:pt x="92" y="178"/>
                  </a:lnTo>
                  <a:lnTo>
                    <a:pt x="89" y="180"/>
                  </a:lnTo>
                  <a:lnTo>
                    <a:pt x="65" y="188"/>
                  </a:lnTo>
                  <a:lnTo>
                    <a:pt x="61" y="190"/>
                  </a:lnTo>
                  <a:lnTo>
                    <a:pt x="49" y="190"/>
                  </a:lnTo>
                  <a:lnTo>
                    <a:pt x="48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3" y="186"/>
                  </a:lnTo>
                  <a:lnTo>
                    <a:pt x="22" y="178"/>
                  </a:lnTo>
                  <a:lnTo>
                    <a:pt x="22" y="176"/>
                  </a:lnTo>
                  <a:lnTo>
                    <a:pt x="9" y="149"/>
                  </a:lnTo>
                  <a:lnTo>
                    <a:pt x="7" y="145"/>
                  </a:lnTo>
                  <a:lnTo>
                    <a:pt x="0" y="107"/>
                  </a:lnTo>
                  <a:lnTo>
                    <a:pt x="0" y="79"/>
                  </a:lnTo>
                  <a:lnTo>
                    <a:pt x="7" y="37"/>
                  </a:lnTo>
                  <a:lnTo>
                    <a:pt x="9" y="33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7" y="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Freeform 149"/>
            <p:cNvSpPr>
              <a:spLocks/>
            </p:cNvSpPr>
            <p:nvPr/>
          </p:nvSpPr>
          <p:spPr bwMode="auto">
            <a:xfrm>
              <a:off x="4683478" y="1730079"/>
              <a:ext cx="43374" cy="158481"/>
            </a:xfrm>
            <a:custGeom>
              <a:avLst/>
              <a:gdLst>
                <a:gd name="T0" fmla="*/ 7 w 51"/>
                <a:gd name="T1" fmla="*/ 0 h 188"/>
                <a:gd name="T2" fmla="*/ 20 w 51"/>
                <a:gd name="T3" fmla="*/ 6 h 188"/>
                <a:gd name="T4" fmla="*/ 22 w 51"/>
                <a:gd name="T5" fmla="*/ 8 h 188"/>
                <a:gd name="T6" fmla="*/ 32 w 51"/>
                <a:gd name="T7" fmla="*/ 15 h 188"/>
                <a:gd name="T8" fmla="*/ 36 w 51"/>
                <a:gd name="T9" fmla="*/ 19 h 188"/>
                <a:gd name="T10" fmla="*/ 42 w 51"/>
                <a:gd name="T11" fmla="*/ 35 h 188"/>
                <a:gd name="T12" fmla="*/ 42 w 51"/>
                <a:gd name="T13" fmla="*/ 37 h 188"/>
                <a:gd name="T14" fmla="*/ 49 w 51"/>
                <a:gd name="T15" fmla="*/ 79 h 188"/>
                <a:gd name="T16" fmla="*/ 51 w 51"/>
                <a:gd name="T17" fmla="*/ 81 h 188"/>
                <a:gd name="T18" fmla="*/ 51 w 51"/>
                <a:gd name="T19" fmla="*/ 105 h 188"/>
                <a:gd name="T20" fmla="*/ 49 w 51"/>
                <a:gd name="T21" fmla="*/ 107 h 188"/>
                <a:gd name="T22" fmla="*/ 42 w 51"/>
                <a:gd name="T23" fmla="*/ 145 h 188"/>
                <a:gd name="T24" fmla="*/ 42 w 51"/>
                <a:gd name="T25" fmla="*/ 149 h 188"/>
                <a:gd name="T26" fmla="*/ 36 w 51"/>
                <a:gd name="T27" fmla="*/ 165 h 188"/>
                <a:gd name="T28" fmla="*/ 22 w 51"/>
                <a:gd name="T29" fmla="*/ 180 h 188"/>
                <a:gd name="T30" fmla="*/ 8 w 51"/>
                <a:gd name="T31" fmla="*/ 188 h 188"/>
                <a:gd name="T32" fmla="*/ 0 w 51"/>
                <a:gd name="T33" fmla="*/ 171 h 188"/>
                <a:gd name="T34" fmla="*/ 12 w 51"/>
                <a:gd name="T35" fmla="*/ 165 h 188"/>
                <a:gd name="T36" fmla="*/ 10 w 51"/>
                <a:gd name="T37" fmla="*/ 163 h 188"/>
                <a:gd name="T38" fmla="*/ 20 w 51"/>
                <a:gd name="T39" fmla="*/ 151 h 188"/>
                <a:gd name="T40" fmla="*/ 22 w 51"/>
                <a:gd name="T41" fmla="*/ 153 h 188"/>
                <a:gd name="T42" fmla="*/ 25 w 51"/>
                <a:gd name="T43" fmla="*/ 141 h 188"/>
                <a:gd name="T44" fmla="*/ 25 w 51"/>
                <a:gd name="T45" fmla="*/ 141 h 188"/>
                <a:gd name="T46" fmla="*/ 32 w 51"/>
                <a:gd name="T47" fmla="*/ 103 h 188"/>
                <a:gd name="T48" fmla="*/ 32 w 51"/>
                <a:gd name="T49" fmla="*/ 83 h 188"/>
                <a:gd name="T50" fmla="*/ 25 w 51"/>
                <a:gd name="T51" fmla="*/ 41 h 188"/>
                <a:gd name="T52" fmla="*/ 22 w 51"/>
                <a:gd name="T53" fmla="*/ 33 h 188"/>
                <a:gd name="T54" fmla="*/ 12 w 51"/>
                <a:gd name="T55" fmla="*/ 25 h 188"/>
                <a:gd name="T56" fmla="*/ 12 w 51"/>
                <a:gd name="T57" fmla="*/ 23 h 188"/>
                <a:gd name="T58" fmla="*/ 2 w 51"/>
                <a:gd name="T59" fmla="*/ 19 h 188"/>
                <a:gd name="T60" fmla="*/ 7 w 51"/>
                <a:gd name="T61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188">
                  <a:moveTo>
                    <a:pt x="7" y="0"/>
                  </a:moveTo>
                  <a:lnTo>
                    <a:pt x="20" y="6"/>
                  </a:lnTo>
                  <a:lnTo>
                    <a:pt x="22" y="8"/>
                  </a:lnTo>
                  <a:lnTo>
                    <a:pt x="32" y="15"/>
                  </a:lnTo>
                  <a:lnTo>
                    <a:pt x="36" y="19"/>
                  </a:lnTo>
                  <a:lnTo>
                    <a:pt x="42" y="35"/>
                  </a:lnTo>
                  <a:lnTo>
                    <a:pt x="42" y="37"/>
                  </a:lnTo>
                  <a:lnTo>
                    <a:pt x="49" y="79"/>
                  </a:lnTo>
                  <a:lnTo>
                    <a:pt x="51" y="81"/>
                  </a:lnTo>
                  <a:lnTo>
                    <a:pt x="51" y="105"/>
                  </a:lnTo>
                  <a:lnTo>
                    <a:pt x="49" y="107"/>
                  </a:lnTo>
                  <a:lnTo>
                    <a:pt x="42" y="145"/>
                  </a:lnTo>
                  <a:lnTo>
                    <a:pt x="42" y="149"/>
                  </a:lnTo>
                  <a:lnTo>
                    <a:pt x="36" y="165"/>
                  </a:lnTo>
                  <a:lnTo>
                    <a:pt x="22" y="180"/>
                  </a:lnTo>
                  <a:lnTo>
                    <a:pt x="8" y="188"/>
                  </a:lnTo>
                  <a:lnTo>
                    <a:pt x="0" y="171"/>
                  </a:lnTo>
                  <a:lnTo>
                    <a:pt x="12" y="165"/>
                  </a:lnTo>
                  <a:lnTo>
                    <a:pt x="10" y="163"/>
                  </a:lnTo>
                  <a:lnTo>
                    <a:pt x="20" y="151"/>
                  </a:lnTo>
                  <a:lnTo>
                    <a:pt x="22" y="153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32" y="103"/>
                  </a:lnTo>
                  <a:lnTo>
                    <a:pt x="32" y="83"/>
                  </a:lnTo>
                  <a:lnTo>
                    <a:pt x="25" y="41"/>
                  </a:lnTo>
                  <a:lnTo>
                    <a:pt x="22" y="33"/>
                  </a:lnTo>
                  <a:lnTo>
                    <a:pt x="12" y="25"/>
                  </a:lnTo>
                  <a:lnTo>
                    <a:pt x="12" y="23"/>
                  </a:lnTo>
                  <a:lnTo>
                    <a:pt x="2" y="1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Freeform 150"/>
            <p:cNvSpPr>
              <a:spLocks/>
            </p:cNvSpPr>
            <p:nvPr/>
          </p:nvSpPr>
          <p:spPr bwMode="auto">
            <a:xfrm>
              <a:off x="4745203" y="1721738"/>
              <a:ext cx="61724" cy="55051"/>
            </a:xfrm>
            <a:custGeom>
              <a:avLst/>
              <a:gdLst>
                <a:gd name="T0" fmla="*/ 29 w 73"/>
                <a:gd name="T1" fmla="*/ 0 h 66"/>
                <a:gd name="T2" fmla="*/ 46 w 73"/>
                <a:gd name="T3" fmla="*/ 0 h 66"/>
                <a:gd name="T4" fmla="*/ 51 w 73"/>
                <a:gd name="T5" fmla="*/ 2 h 66"/>
                <a:gd name="T6" fmla="*/ 65 w 73"/>
                <a:gd name="T7" fmla="*/ 10 h 66"/>
                <a:gd name="T8" fmla="*/ 68 w 73"/>
                <a:gd name="T9" fmla="*/ 14 h 66"/>
                <a:gd name="T10" fmla="*/ 72 w 73"/>
                <a:gd name="T11" fmla="*/ 22 h 66"/>
                <a:gd name="T12" fmla="*/ 72 w 73"/>
                <a:gd name="T13" fmla="*/ 25 h 66"/>
                <a:gd name="T14" fmla="*/ 73 w 73"/>
                <a:gd name="T15" fmla="*/ 25 h 66"/>
                <a:gd name="T16" fmla="*/ 73 w 73"/>
                <a:gd name="T17" fmla="*/ 39 h 66"/>
                <a:gd name="T18" fmla="*/ 72 w 73"/>
                <a:gd name="T19" fmla="*/ 39 h 66"/>
                <a:gd name="T20" fmla="*/ 72 w 73"/>
                <a:gd name="T21" fmla="*/ 45 h 66"/>
                <a:gd name="T22" fmla="*/ 68 w 73"/>
                <a:gd name="T23" fmla="*/ 53 h 66"/>
                <a:gd name="T24" fmla="*/ 65 w 73"/>
                <a:gd name="T25" fmla="*/ 57 h 66"/>
                <a:gd name="T26" fmla="*/ 51 w 73"/>
                <a:gd name="T27" fmla="*/ 64 h 66"/>
                <a:gd name="T28" fmla="*/ 46 w 73"/>
                <a:gd name="T29" fmla="*/ 64 h 66"/>
                <a:gd name="T30" fmla="*/ 46 w 73"/>
                <a:gd name="T31" fmla="*/ 66 h 66"/>
                <a:gd name="T32" fmla="*/ 32 w 73"/>
                <a:gd name="T33" fmla="*/ 66 h 66"/>
                <a:gd name="T34" fmla="*/ 32 w 73"/>
                <a:gd name="T35" fmla="*/ 45 h 66"/>
                <a:gd name="T36" fmla="*/ 46 w 73"/>
                <a:gd name="T37" fmla="*/ 45 h 66"/>
                <a:gd name="T38" fmla="*/ 55 w 73"/>
                <a:gd name="T39" fmla="*/ 41 h 66"/>
                <a:gd name="T40" fmla="*/ 55 w 73"/>
                <a:gd name="T41" fmla="*/ 39 h 66"/>
                <a:gd name="T42" fmla="*/ 55 w 73"/>
                <a:gd name="T43" fmla="*/ 27 h 66"/>
                <a:gd name="T44" fmla="*/ 55 w 73"/>
                <a:gd name="T45" fmla="*/ 25 h 66"/>
                <a:gd name="T46" fmla="*/ 46 w 73"/>
                <a:gd name="T47" fmla="*/ 22 h 66"/>
                <a:gd name="T48" fmla="*/ 31 w 73"/>
                <a:gd name="T49" fmla="*/ 22 h 66"/>
                <a:gd name="T50" fmla="*/ 22 w 73"/>
                <a:gd name="T51" fmla="*/ 27 h 66"/>
                <a:gd name="T52" fmla="*/ 24 w 73"/>
                <a:gd name="T53" fmla="*/ 31 h 66"/>
                <a:gd name="T54" fmla="*/ 24 w 73"/>
                <a:gd name="T55" fmla="*/ 35 h 66"/>
                <a:gd name="T56" fmla="*/ 22 w 73"/>
                <a:gd name="T57" fmla="*/ 43 h 66"/>
                <a:gd name="T58" fmla="*/ 19 w 73"/>
                <a:gd name="T59" fmla="*/ 47 h 66"/>
                <a:gd name="T60" fmla="*/ 12 w 73"/>
                <a:gd name="T61" fmla="*/ 49 h 66"/>
                <a:gd name="T62" fmla="*/ 5 w 73"/>
                <a:gd name="T63" fmla="*/ 47 h 66"/>
                <a:gd name="T64" fmla="*/ 2 w 73"/>
                <a:gd name="T65" fmla="*/ 43 h 66"/>
                <a:gd name="T66" fmla="*/ 0 w 73"/>
                <a:gd name="T67" fmla="*/ 35 h 66"/>
                <a:gd name="T68" fmla="*/ 0 w 73"/>
                <a:gd name="T69" fmla="*/ 27 h 66"/>
                <a:gd name="T70" fmla="*/ 2 w 73"/>
                <a:gd name="T71" fmla="*/ 22 h 66"/>
                <a:gd name="T72" fmla="*/ 5 w 73"/>
                <a:gd name="T73" fmla="*/ 16 h 66"/>
                <a:gd name="T74" fmla="*/ 5 w 73"/>
                <a:gd name="T75" fmla="*/ 14 h 66"/>
                <a:gd name="T76" fmla="*/ 9 w 73"/>
                <a:gd name="T77" fmla="*/ 10 h 66"/>
                <a:gd name="T78" fmla="*/ 12 w 73"/>
                <a:gd name="T79" fmla="*/ 10 h 66"/>
                <a:gd name="T80" fmla="*/ 29 w 73"/>
                <a:gd name="T8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" h="66">
                  <a:moveTo>
                    <a:pt x="29" y="0"/>
                  </a:moveTo>
                  <a:lnTo>
                    <a:pt x="46" y="0"/>
                  </a:lnTo>
                  <a:lnTo>
                    <a:pt x="51" y="2"/>
                  </a:lnTo>
                  <a:lnTo>
                    <a:pt x="65" y="10"/>
                  </a:lnTo>
                  <a:lnTo>
                    <a:pt x="68" y="14"/>
                  </a:lnTo>
                  <a:lnTo>
                    <a:pt x="72" y="22"/>
                  </a:lnTo>
                  <a:lnTo>
                    <a:pt x="72" y="25"/>
                  </a:lnTo>
                  <a:lnTo>
                    <a:pt x="73" y="25"/>
                  </a:lnTo>
                  <a:lnTo>
                    <a:pt x="73" y="39"/>
                  </a:lnTo>
                  <a:lnTo>
                    <a:pt x="72" y="39"/>
                  </a:lnTo>
                  <a:lnTo>
                    <a:pt x="72" y="45"/>
                  </a:lnTo>
                  <a:lnTo>
                    <a:pt x="68" y="53"/>
                  </a:lnTo>
                  <a:lnTo>
                    <a:pt x="65" y="57"/>
                  </a:lnTo>
                  <a:lnTo>
                    <a:pt x="51" y="64"/>
                  </a:lnTo>
                  <a:lnTo>
                    <a:pt x="46" y="64"/>
                  </a:lnTo>
                  <a:lnTo>
                    <a:pt x="46" y="66"/>
                  </a:lnTo>
                  <a:lnTo>
                    <a:pt x="32" y="66"/>
                  </a:lnTo>
                  <a:lnTo>
                    <a:pt x="32" y="45"/>
                  </a:lnTo>
                  <a:lnTo>
                    <a:pt x="46" y="45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5" y="27"/>
                  </a:lnTo>
                  <a:lnTo>
                    <a:pt x="55" y="25"/>
                  </a:lnTo>
                  <a:lnTo>
                    <a:pt x="46" y="22"/>
                  </a:lnTo>
                  <a:lnTo>
                    <a:pt x="31" y="22"/>
                  </a:lnTo>
                  <a:lnTo>
                    <a:pt x="22" y="27"/>
                  </a:lnTo>
                  <a:lnTo>
                    <a:pt x="24" y="31"/>
                  </a:lnTo>
                  <a:lnTo>
                    <a:pt x="24" y="35"/>
                  </a:lnTo>
                  <a:lnTo>
                    <a:pt x="22" y="43"/>
                  </a:lnTo>
                  <a:lnTo>
                    <a:pt x="19" y="47"/>
                  </a:lnTo>
                  <a:lnTo>
                    <a:pt x="12" y="49"/>
                  </a:lnTo>
                  <a:lnTo>
                    <a:pt x="5" y="47"/>
                  </a:lnTo>
                  <a:lnTo>
                    <a:pt x="2" y="43"/>
                  </a:lnTo>
                  <a:lnTo>
                    <a:pt x="0" y="35"/>
                  </a:lnTo>
                  <a:lnTo>
                    <a:pt x="0" y="27"/>
                  </a:lnTo>
                  <a:lnTo>
                    <a:pt x="2" y="22"/>
                  </a:lnTo>
                  <a:lnTo>
                    <a:pt x="5" y="16"/>
                  </a:lnTo>
                  <a:lnTo>
                    <a:pt x="5" y="14"/>
                  </a:lnTo>
                  <a:lnTo>
                    <a:pt x="9" y="10"/>
                  </a:lnTo>
                  <a:lnTo>
                    <a:pt x="12" y="1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Freeform 151"/>
            <p:cNvSpPr>
              <a:spLocks/>
            </p:cNvSpPr>
            <p:nvPr/>
          </p:nvSpPr>
          <p:spPr bwMode="auto">
            <a:xfrm>
              <a:off x="4745203" y="1723406"/>
              <a:ext cx="63392" cy="101761"/>
            </a:xfrm>
            <a:custGeom>
              <a:avLst/>
              <a:gdLst>
                <a:gd name="T0" fmla="*/ 51 w 77"/>
                <a:gd name="T1" fmla="*/ 0 h 122"/>
                <a:gd name="T2" fmla="*/ 61 w 77"/>
                <a:gd name="T3" fmla="*/ 8 h 122"/>
                <a:gd name="T4" fmla="*/ 65 w 77"/>
                <a:gd name="T5" fmla="*/ 12 h 122"/>
                <a:gd name="T6" fmla="*/ 68 w 77"/>
                <a:gd name="T7" fmla="*/ 20 h 122"/>
                <a:gd name="T8" fmla="*/ 68 w 77"/>
                <a:gd name="T9" fmla="*/ 23 h 122"/>
                <a:gd name="T10" fmla="*/ 70 w 77"/>
                <a:gd name="T11" fmla="*/ 23 h 122"/>
                <a:gd name="T12" fmla="*/ 70 w 77"/>
                <a:gd name="T13" fmla="*/ 37 h 122"/>
                <a:gd name="T14" fmla="*/ 68 w 77"/>
                <a:gd name="T15" fmla="*/ 37 h 122"/>
                <a:gd name="T16" fmla="*/ 68 w 77"/>
                <a:gd name="T17" fmla="*/ 43 h 122"/>
                <a:gd name="T18" fmla="*/ 65 w 77"/>
                <a:gd name="T19" fmla="*/ 51 h 122"/>
                <a:gd name="T20" fmla="*/ 70 w 77"/>
                <a:gd name="T21" fmla="*/ 56 h 122"/>
                <a:gd name="T22" fmla="*/ 75 w 77"/>
                <a:gd name="T23" fmla="*/ 74 h 122"/>
                <a:gd name="T24" fmla="*/ 77 w 77"/>
                <a:gd name="T25" fmla="*/ 76 h 122"/>
                <a:gd name="T26" fmla="*/ 77 w 77"/>
                <a:gd name="T27" fmla="*/ 91 h 122"/>
                <a:gd name="T28" fmla="*/ 75 w 77"/>
                <a:gd name="T29" fmla="*/ 91 h 122"/>
                <a:gd name="T30" fmla="*/ 75 w 77"/>
                <a:gd name="T31" fmla="*/ 97 h 122"/>
                <a:gd name="T32" fmla="*/ 72 w 77"/>
                <a:gd name="T33" fmla="*/ 105 h 122"/>
                <a:gd name="T34" fmla="*/ 65 w 77"/>
                <a:gd name="T35" fmla="*/ 113 h 122"/>
                <a:gd name="T36" fmla="*/ 51 w 77"/>
                <a:gd name="T37" fmla="*/ 120 h 122"/>
                <a:gd name="T38" fmla="*/ 46 w 77"/>
                <a:gd name="T39" fmla="*/ 120 h 122"/>
                <a:gd name="T40" fmla="*/ 46 w 77"/>
                <a:gd name="T41" fmla="*/ 122 h 122"/>
                <a:gd name="T42" fmla="*/ 29 w 77"/>
                <a:gd name="T43" fmla="*/ 122 h 122"/>
                <a:gd name="T44" fmla="*/ 9 w 77"/>
                <a:gd name="T45" fmla="*/ 111 h 122"/>
                <a:gd name="T46" fmla="*/ 5 w 77"/>
                <a:gd name="T47" fmla="*/ 107 h 122"/>
                <a:gd name="T48" fmla="*/ 5 w 77"/>
                <a:gd name="T49" fmla="*/ 105 h 122"/>
                <a:gd name="T50" fmla="*/ 2 w 77"/>
                <a:gd name="T51" fmla="*/ 97 h 122"/>
                <a:gd name="T52" fmla="*/ 0 w 77"/>
                <a:gd name="T53" fmla="*/ 91 h 122"/>
                <a:gd name="T54" fmla="*/ 0 w 77"/>
                <a:gd name="T55" fmla="*/ 84 h 122"/>
                <a:gd name="T56" fmla="*/ 2 w 77"/>
                <a:gd name="T57" fmla="*/ 76 h 122"/>
                <a:gd name="T58" fmla="*/ 5 w 77"/>
                <a:gd name="T59" fmla="*/ 72 h 122"/>
                <a:gd name="T60" fmla="*/ 12 w 77"/>
                <a:gd name="T61" fmla="*/ 70 h 122"/>
                <a:gd name="T62" fmla="*/ 19 w 77"/>
                <a:gd name="T63" fmla="*/ 72 h 122"/>
                <a:gd name="T64" fmla="*/ 22 w 77"/>
                <a:gd name="T65" fmla="*/ 76 h 122"/>
                <a:gd name="T66" fmla="*/ 24 w 77"/>
                <a:gd name="T67" fmla="*/ 84 h 122"/>
                <a:gd name="T68" fmla="*/ 24 w 77"/>
                <a:gd name="T69" fmla="*/ 89 h 122"/>
                <a:gd name="T70" fmla="*/ 22 w 77"/>
                <a:gd name="T71" fmla="*/ 95 h 122"/>
                <a:gd name="T72" fmla="*/ 22 w 77"/>
                <a:gd name="T73" fmla="*/ 95 h 122"/>
                <a:gd name="T74" fmla="*/ 22 w 77"/>
                <a:gd name="T75" fmla="*/ 95 h 122"/>
                <a:gd name="T76" fmla="*/ 31 w 77"/>
                <a:gd name="T77" fmla="*/ 101 h 122"/>
                <a:gd name="T78" fmla="*/ 46 w 77"/>
                <a:gd name="T79" fmla="*/ 101 h 122"/>
                <a:gd name="T80" fmla="*/ 55 w 77"/>
                <a:gd name="T81" fmla="*/ 97 h 122"/>
                <a:gd name="T82" fmla="*/ 53 w 77"/>
                <a:gd name="T83" fmla="*/ 95 h 122"/>
                <a:gd name="T84" fmla="*/ 56 w 77"/>
                <a:gd name="T85" fmla="*/ 91 h 122"/>
                <a:gd name="T86" fmla="*/ 58 w 77"/>
                <a:gd name="T87" fmla="*/ 93 h 122"/>
                <a:gd name="T88" fmla="*/ 58 w 77"/>
                <a:gd name="T89" fmla="*/ 91 h 122"/>
                <a:gd name="T90" fmla="*/ 58 w 77"/>
                <a:gd name="T91" fmla="*/ 80 h 122"/>
                <a:gd name="T92" fmla="*/ 55 w 77"/>
                <a:gd name="T93" fmla="*/ 70 h 122"/>
                <a:gd name="T94" fmla="*/ 49 w 77"/>
                <a:gd name="T95" fmla="*/ 64 h 122"/>
                <a:gd name="T96" fmla="*/ 39 w 77"/>
                <a:gd name="T97" fmla="*/ 60 h 122"/>
                <a:gd name="T98" fmla="*/ 38 w 77"/>
                <a:gd name="T99" fmla="*/ 53 h 122"/>
                <a:gd name="T100" fmla="*/ 39 w 77"/>
                <a:gd name="T101" fmla="*/ 45 h 122"/>
                <a:gd name="T102" fmla="*/ 41 w 77"/>
                <a:gd name="T103" fmla="*/ 45 h 122"/>
                <a:gd name="T104" fmla="*/ 51 w 77"/>
                <a:gd name="T105" fmla="*/ 37 h 122"/>
                <a:gd name="T106" fmla="*/ 51 w 77"/>
                <a:gd name="T107" fmla="*/ 25 h 122"/>
                <a:gd name="T108" fmla="*/ 41 w 77"/>
                <a:gd name="T109" fmla="*/ 18 h 122"/>
                <a:gd name="T110" fmla="*/ 51 w 77"/>
                <a:gd name="T1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7" h="122">
                  <a:moveTo>
                    <a:pt x="51" y="0"/>
                  </a:moveTo>
                  <a:lnTo>
                    <a:pt x="61" y="8"/>
                  </a:lnTo>
                  <a:lnTo>
                    <a:pt x="65" y="12"/>
                  </a:lnTo>
                  <a:lnTo>
                    <a:pt x="68" y="20"/>
                  </a:lnTo>
                  <a:lnTo>
                    <a:pt x="68" y="23"/>
                  </a:lnTo>
                  <a:lnTo>
                    <a:pt x="70" y="23"/>
                  </a:lnTo>
                  <a:lnTo>
                    <a:pt x="70" y="37"/>
                  </a:lnTo>
                  <a:lnTo>
                    <a:pt x="68" y="37"/>
                  </a:lnTo>
                  <a:lnTo>
                    <a:pt x="68" y="43"/>
                  </a:lnTo>
                  <a:lnTo>
                    <a:pt x="65" y="51"/>
                  </a:lnTo>
                  <a:lnTo>
                    <a:pt x="70" y="56"/>
                  </a:lnTo>
                  <a:lnTo>
                    <a:pt x="75" y="74"/>
                  </a:lnTo>
                  <a:lnTo>
                    <a:pt x="77" y="76"/>
                  </a:lnTo>
                  <a:lnTo>
                    <a:pt x="77" y="91"/>
                  </a:lnTo>
                  <a:lnTo>
                    <a:pt x="75" y="91"/>
                  </a:lnTo>
                  <a:lnTo>
                    <a:pt x="75" y="97"/>
                  </a:lnTo>
                  <a:lnTo>
                    <a:pt x="72" y="105"/>
                  </a:lnTo>
                  <a:lnTo>
                    <a:pt x="65" y="113"/>
                  </a:lnTo>
                  <a:lnTo>
                    <a:pt x="51" y="120"/>
                  </a:lnTo>
                  <a:lnTo>
                    <a:pt x="46" y="120"/>
                  </a:lnTo>
                  <a:lnTo>
                    <a:pt x="46" y="122"/>
                  </a:lnTo>
                  <a:lnTo>
                    <a:pt x="29" y="122"/>
                  </a:lnTo>
                  <a:lnTo>
                    <a:pt x="9" y="111"/>
                  </a:lnTo>
                  <a:lnTo>
                    <a:pt x="5" y="107"/>
                  </a:lnTo>
                  <a:lnTo>
                    <a:pt x="5" y="105"/>
                  </a:lnTo>
                  <a:lnTo>
                    <a:pt x="2" y="97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2" y="76"/>
                  </a:lnTo>
                  <a:lnTo>
                    <a:pt x="5" y="72"/>
                  </a:lnTo>
                  <a:lnTo>
                    <a:pt x="12" y="70"/>
                  </a:lnTo>
                  <a:lnTo>
                    <a:pt x="19" y="72"/>
                  </a:lnTo>
                  <a:lnTo>
                    <a:pt x="22" y="76"/>
                  </a:lnTo>
                  <a:lnTo>
                    <a:pt x="24" y="84"/>
                  </a:lnTo>
                  <a:lnTo>
                    <a:pt x="24" y="89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22" y="95"/>
                  </a:lnTo>
                  <a:lnTo>
                    <a:pt x="31" y="101"/>
                  </a:lnTo>
                  <a:lnTo>
                    <a:pt x="46" y="101"/>
                  </a:lnTo>
                  <a:lnTo>
                    <a:pt x="55" y="97"/>
                  </a:lnTo>
                  <a:lnTo>
                    <a:pt x="53" y="95"/>
                  </a:lnTo>
                  <a:lnTo>
                    <a:pt x="56" y="91"/>
                  </a:lnTo>
                  <a:lnTo>
                    <a:pt x="58" y="93"/>
                  </a:lnTo>
                  <a:lnTo>
                    <a:pt x="58" y="91"/>
                  </a:lnTo>
                  <a:lnTo>
                    <a:pt x="58" y="80"/>
                  </a:lnTo>
                  <a:lnTo>
                    <a:pt x="55" y="70"/>
                  </a:lnTo>
                  <a:lnTo>
                    <a:pt x="49" y="64"/>
                  </a:lnTo>
                  <a:lnTo>
                    <a:pt x="39" y="60"/>
                  </a:lnTo>
                  <a:lnTo>
                    <a:pt x="38" y="53"/>
                  </a:lnTo>
                  <a:lnTo>
                    <a:pt x="39" y="45"/>
                  </a:lnTo>
                  <a:lnTo>
                    <a:pt x="41" y="45"/>
                  </a:lnTo>
                  <a:lnTo>
                    <a:pt x="51" y="37"/>
                  </a:lnTo>
                  <a:lnTo>
                    <a:pt x="51" y="25"/>
                  </a:lnTo>
                  <a:lnTo>
                    <a:pt x="41" y="18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Freeform 152"/>
            <p:cNvSpPr>
              <a:spLocks/>
            </p:cNvSpPr>
            <p:nvPr/>
          </p:nvSpPr>
          <p:spPr bwMode="auto">
            <a:xfrm>
              <a:off x="4778567" y="1771785"/>
              <a:ext cx="28360" cy="51715"/>
            </a:xfrm>
            <a:custGeom>
              <a:avLst/>
              <a:gdLst>
                <a:gd name="T0" fmla="*/ 27 w 32"/>
                <a:gd name="T1" fmla="*/ 0 h 62"/>
                <a:gd name="T2" fmla="*/ 31 w 32"/>
                <a:gd name="T3" fmla="*/ 16 h 62"/>
                <a:gd name="T4" fmla="*/ 32 w 32"/>
                <a:gd name="T5" fmla="*/ 18 h 62"/>
                <a:gd name="T6" fmla="*/ 32 w 32"/>
                <a:gd name="T7" fmla="*/ 33 h 62"/>
                <a:gd name="T8" fmla="*/ 31 w 32"/>
                <a:gd name="T9" fmla="*/ 33 h 62"/>
                <a:gd name="T10" fmla="*/ 31 w 32"/>
                <a:gd name="T11" fmla="*/ 39 h 62"/>
                <a:gd name="T12" fmla="*/ 27 w 32"/>
                <a:gd name="T13" fmla="*/ 47 h 62"/>
                <a:gd name="T14" fmla="*/ 20 w 32"/>
                <a:gd name="T15" fmla="*/ 55 h 62"/>
                <a:gd name="T16" fmla="*/ 10 w 32"/>
                <a:gd name="T17" fmla="*/ 62 h 62"/>
                <a:gd name="T18" fmla="*/ 0 w 32"/>
                <a:gd name="T19" fmla="*/ 45 h 62"/>
                <a:gd name="T20" fmla="*/ 8 w 32"/>
                <a:gd name="T21" fmla="*/ 37 h 62"/>
                <a:gd name="T22" fmla="*/ 8 w 32"/>
                <a:gd name="T23" fmla="*/ 37 h 62"/>
                <a:gd name="T24" fmla="*/ 12 w 32"/>
                <a:gd name="T25" fmla="*/ 33 h 62"/>
                <a:gd name="T26" fmla="*/ 14 w 32"/>
                <a:gd name="T27" fmla="*/ 35 h 62"/>
                <a:gd name="T28" fmla="*/ 14 w 32"/>
                <a:gd name="T29" fmla="*/ 33 h 62"/>
                <a:gd name="T30" fmla="*/ 14 w 32"/>
                <a:gd name="T31" fmla="*/ 20 h 62"/>
                <a:gd name="T32" fmla="*/ 10 w 32"/>
                <a:gd name="T33" fmla="*/ 4 h 62"/>
                <a:gd name="T34" fmla="*/ 27 w 32"/>
                <a:gd name="T3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62">
                  <a:moveTo>
                    <a:pt x="27" y="0"/>
                  </a:moveTo>
                  <a:lnTo>
                    <a:pt x="31" y="16"/>
                  </a:lnTo>
                  <a:lnTo>
                    <a:pt x="32" y="18"/>
                  </a:lnTo>
                  <a:lnTo>
                    <a:pt x="32" y="33"/>
                  </a:lnTo>
                  <a:lnTo>
                    <a:pt x="31" y="33"/>
                  </a:lnTo>
                  <a:lnTo>
                    <a:pt x="31" y="39"/>
                  </a:lnTo>
                  <a:lnTo>
                    <a:pt x="27" y="47"/>
                  </a:lnTo>
                  <a:lnTo>
                    <a:pt x="20" y="55"/>
                  </a:lnTo>
                  <a:lnTo>
                    <a:pt x="10" y="62"/>
                  </a:lnTo>
                  <a:lnTo>
                    <a:pt x="0" y="45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2" y="33"/>
                  </a:lnTo>
                  <a:lnTo>
                    <a:pt x="14" y="35"/>
                  </a:lnTo>
                  <a:lnTo>
                    <a:pt x="14" y="33"/>
                  </a:lnTo>
                  <a:lnTo>
                    <a:pt x="14" y="20"/>
                  </a:lnTo>
                  <a:lnTo>
                    <a:pt x="10" y="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Rectangle 153"/>
            <p:cNvSpPr>
              <a:spLocks noChangeArrowheads="1"/>
            </p:cNvSpPr>
            <p:nvPr/>
          </p:nvSpPr>
          <p:spPr bwMode="auto">
            <a:xfrm>
              <a:off x="9009171" y="1122847"/>
              <a:ext cx="15014" cy="4087137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Rectangle 154"/>
            <p:cNvSpPr>
              <a:spLocks noChangeArrowheads="1"/>
            </p:cNvSpPr>
            <p:nvPr/>
          </p:nvSpPr>
          <p:spPr bwMode="auto">
            <a:xfrm>
              <a:off x="8890727" y="5203312"/>
              <a:ext cx="125116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Rectangle 155"/>
            <p:cNvSpPr>
              <a:spLocks noChangeArrowheads="1"/>
            </p:cNvSpPr>
            <p:nvPr/>
          </p:nvSpPr>
          <p:spPr bwMode="auto">
            <a:xfrm>
              <a:off x="8954120" y="4177357"/>
              <a:ext cx="61724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Rectangle 156"/>
            <p:cNvSpPr>
              <a:spLocks noChangeArrowheads="1"/>
            </p:cNvSpPr>
            <p:nvPr/>
          </p:nvSpPr>
          <p:spPr bwMode="auto">
            <a:xfrm>
              <a:off x="8954120" y="3578466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Rectangle 157"/>
            <p:cNvSpPr>
              <a:spLocks noChangeArrowheads="1"/>
            </p:cNvSpPr>
            <p:nvPr/>
          </p:nvSpPr>
          <p:spPr bwMode="auto">
            <a:xfrm>
              <a:off x="8954120" y="3153070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Rectangle 158"/>
            <p:cNvSpPr>
              <a:spLocks noChangeArrowheads="1"/>
            </p:cNvSpPr>
            <p:nvPr/>
          </p:nvSpPr>
          <p:spPr bwMode="auto">
            <a:xfrm>
              <a:off x="8954120" y="2822763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Rectangle 159"/>
            <p:cNvSpPr>
              <a:spLocks noChangeArrowheads="1"/>
            </p:cNvSpPr>
            <p:nvPr/>
          </p:nvSpPr>
          <p:spPr bwMode="auto">
            <a:xfrm>
              <a:off x="8954120" y="2549175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Rectangle 160"/>
            <p:cNvSpPr>
              <a:spLocks noChangeArrowheads="1"/>
            </p:cNvSpPr>
            <p:nvPr/>
          </p:nvSpPr>
          <p:spPr bwMode="auto">
            <a:xfrm>
              <a:off x="8954120" y="2322297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Rectangle 161"/>
            <p:cNvSpPr>
              <a:spLocks noChangeArrowheads="1"/>
            </p:cNvSpPr>
            <p:nvPr/>
          </p:nvSpPr>
          <p:spPr bwMode="auto">
            <a:xfrm>
              <a:off x="8954120" y="2127115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Rectangle 162"/>
            <p:cNvSpPr>
              <a:spLocks noChangeArrowheads="1"/>
            </p:cNvSpPr>
            <p:nvPr/>
          </p:nvSpPr>
          <p:spPr bwMode="auto">
            <a:xfrm>
              <a:off x="8954120" y="1950284"/>
              <a:ext cx="6172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Rectangle 163"/>
            <p:cNvSpPr>
              <a:spLocks noChangeArrowheads="1"/>
            </p:cNvSpPr>
            <p:nvPr/>
          </p:nvSpPr>
          <p:spPr bwMode="auto">
            <a:xfrm>
              <a:off x="8890727" y="1793471"/>
              <a:ext cx="12511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Freeform 164"/>
            <p:cNvSpPr>
              <a:spLocks/>
            </p:cNvSpPr>
            <p:nvPr/>
          </p:nvSpPr>
          <p:spPr bwMode="auto">
            <a:xfrm>
              <a:off x="5877923" y="1586612"/>
              <a:ext cx="15014" cy="16682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8 h 20"/>
                <a:gd name="T6" fmla="*/ 17 w 17"/>
                <a:gd name="T7" fmla="*/ 16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6 h 20"/>
                <a:gd name="T14" fmla="*/ 0 w 17"/>
                <a:gd name="T15" fmla="*/ 8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Freeform 165"/>
            <p:cNvSpPr>
              <a:spLocks/>
            </p:cNvSpPr>
            <p:nvPr/>
          </p:nvSpPr>
          <p:spPr bwMode="auto">
            <a:xfrm>
              <a:off x="5856237" y="1583276"/>
              <a:ext cx="13346" cy="20019"/>
            </a:xfrm>
            <a:custGeom>
              <a:avLst/>
              <a:gdLst>
                <a:gd name="T0" fmla="*/ 3 w 17"/>
                <a:gd name="T1" fmla="*/ 0 h 24"/>
                <a:gd name="T2" fmla="*/ 10 w 17"/>
                <a:gd name="T3" fmla="*/ 0 h 24"/>
                <a:gd name="T4" fmla="*/ 17 w 17"/>
                <a:gd name="T5" fmla="*/ 8 h 24"/>
                <a:gd name="T6" fmla="*/ 17 w 17"/>
                <a:gd name="T7" fmla="*/ 16 h 24"/>
                <a:gd name="T8" fmla="*/ 10 w 17"/>
                <a:gd name="T9" fmla="*/ 24 h 24"/>
                <a:gd name="T10" fmla="*/ 3 w 17"/>
                <a:gd name="T11" fmla="*/ 24 h 24"/>
                <a:gd name="T12" fmla="*/ 0 w 17"/>
                <a:gd name="T13" fmla="*/ 16 h 24"/>
                <a:gd name="T14" fmla="*/ 0 w 17"/>
                <a:gd name="T15" fmla="*/ 8 h 24"/>
                <a:gd name="T16" fmla="*/ 3 w 17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4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24"/>
                  </a:lnTo>
                  <a:lnTo>
                    <a:pt x="3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Freeform 166"/>
            <p:cNvSpPr>
              <a:spLocks/>
            </p:cNvSpPr>
            <p:nvPr/>
          </p:nvSpPr>
          <p:spPr bwMode="auto">
            <a:xfrm>
              <a:off x="5832881" y="1583276"/>
              <a:ext cx="15014" cy="16682"/>
            </a:xfrm>
            <a:custGeom>
              <a:avLst/>
              <a:gdLst>
                <a:gd name="T0" fmla="*/ 4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4 w 17"/>
                <a:gd name="T9" fmla="*/ 20 h 20"/>
                <a:gd name="T10" fmla="*/ 4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4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Freeform 167"/>
            <p:cNvSpPr>
              <a:spLocks/>
            </p:cNvSpPr>
            <p:nvPr/>
          </p:nvSpPr>
          <p:spPr bwMode="auto">
            <a:xfrm>
              <a:off x="5812863" y="1581608"/>
              <a:ext cx="15014" cy="18350"/>
            </a:xfrm>
            <a:custGeom>
              <a:avLst/>
              <a:gdLst>
                <a:gd name="T0" fmla="*/ 3 w 17"/>
                <a:gd name="T1" fmla="*/ 0 h 22"/>
                <a:gd name="T2" fmla="*/ 10 w 17"/>
                <a:gd name="T3" fmla="*/ 0 h 22"/>
                <a:gd name="T4" fmla="*/ 17 w 17"/>
                <a:gd name="T5" fmla="*/ 6 h 22"/>
                <a:gd name="T6" fmla="*/ 17 w 17"/>
                <a:gd name="T7" fmla="*/ 14 h 22"/>
                <a:gd name="T8" fmla="*/ 10 w 17"/>
                <a:gd name="T9" fmla="*/ 22 h 22"/>
                <a:gd name="T10" fmla="*/ 3 w 17"/>
                <a:gd name="T11" fmla="*/ 22 h 22"/>
                <a:gd name="T12" fmla="*/ 0 w 17"/>
                <a:gd name="T13" fmla="*/ 14 h 22"/>
                <a:gd name="T14" fmla="*/ 0 w 17"/>
                <a:gd name="T15" fmla="*/ 6 h 22"/>
                <a:gd name="T16" fmla="*/ 3 w 17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2">
                  <a:moveTo>
                    <a:pt x="3" y="0"/>
                  </a:moveTo>
                  <a:lnTo>
                    <a:pt x="10" y="0"/>
                  </a:lnTo>
                  <a:lnTo>
                    <a:pt x="17" y="6"/>
                  </a:lnTo>
                  <a:lnTo>
                    <a:pt x="17" y="14"/>
                  </a:lnTo>
                  <a:lnTo>
                    <a:pt x="10" y="22"/>
                  </a:lnTo>
                  <a:lnTo>
                    <a:pt x="3" y="22"/>
                  </a:lnTo>
                  <a:lnTo>
                    <a:pt x="0" y="14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Freeform 168"/>
            <p:cNvSpPr>
              <a:spLocks/>
            </p:cNvSpPr>
            <p:nvPr/>
          </p:nvSpPr>
          <p:spPr bwMode="auto">
            <a:xfrm>
              <a:off x="5794512" y="1581608"/>
              <a:ext cx="13346" cy="15014"/>
            </a:xfrm>
            <a:custGeom>
              <a:avLst/>
              <a:gdLst>
                <a:gd name="T0" fmla="*/ 3 w 15"/>
                <a:gd name="T1" fmla="*/ 0 h 18"/>
                <a:gd name="T2" fmla="*/ 10 w 15"/>
                <a:gd name="T3" fmla="*/ 0 h 18"/>
                <a:gd name="T4" fmla="*/ 15 w 15"/>
                <a:gd name="T5" fmla="*/ 6 h 18"/>
                <a:gd name="T6" fmla="*/ 15 w 15"/>
                <a:gd name="T7" fmla="*/ 14 h 18"/>
                <a:gd name="T8" fmla="*/ 10 w 15"/>
                <a:gd name="T9" fmla="*/ 18 h 18"/>
                <a:gd name="T10" fmla="*/ 3 w 15"/>
                <a:gd name="T11" fmla="*/ 18 h 18"/>
                <a:gd name="T12" fmla="*/ 0 w 15"/>
                <a:gd name="T13" fmla="*/ 14 h 18"/>
                <a:gd name="T14" fmla="*/ 0 w 15"/>
                <a:gd name="T15" fmla="*/ 6 h 18"/>
                <a:gd name="T16" fmla="*/ 3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3" y="0"/>
                  </a:moveTo>
                  <a:lnTo>
                    <a:pt x="10" y="0"/>
                  </a:lnTo>
                  <a:lnTo>
                    <a:pt x="15" y="6"/>
                  </a:lnTo>
                  <a:lnTo>
                    <a:pt x="15" y="14"/>
                  </a:lnTo>
                  <a:lnTo>
                    <a:pt x="10" y="18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Freeform 169"/>
            <p:cNvSpPr>
              <a:spLocks/>
            </p:cNvSpPr>
            <p:nvPr/>
          </p:nvSpPr>
          <p:spPr bwMode="auto">
            <a:xfrm>
              <a:off x="5774494" y="1581608"/>
              <a:ext cx="15014" cy="15014"/>
            </a:xfrm>
            <a:custGeom>
              <a:avLst/>
              <a:gdLst>
                <a:gd name="T0" fmla="*/ 3 w 17"/>
                <a:gd name="T1" fmla="*/ 0 h 18"/>
                <a:gd name="T2" fmla="*/ 10 w 17"/>
                <a:gd name="T3" fmla="*/ 0 h 18"/>
                <a:gd name="T4" fmla="*/ 17 w 17"/>
                <a:gd name="T5" fmla="*/ 2 h 18"/>
                <a:gd name="T6" fmla="*/ 17 w 17"/>
                <a:gd name="T7" fmla="*/ 10 h 18"/>
                <a:gd name="T8" fmla="*/ 10 w 17"/>
                <a:gd name="T9" fmla="*/ 18 h 18"/>
                <a:gd name="T10" fmla="*/ 3 w 17"/>
                <a:gd name="T11" fmla="*/ 18 h 18"/>
                <a:gd name="T12" fmla="*/ 0 w 17"/>
                <a:gd name="T13" fmla="*/ 10 h 18"/>
                <a:gd name="T14" fmla="*/ 0 w 17"/>
                <a:gd name="T15" fmla="*/ 2 h 18"/>
                <a:gd name="T16" fmla="*/ 3 w 17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8">
                  <a:moveTo>
                    <a:pt x="3" y="0"/>
                  </a:moveTo>
                  <a:lnTo>
                    <a:pt x="10" y="0"/>
                  </a:lnTo>
                  <a:lnTo>
                    <a:pt x="17" y="2"/>
                  </a:lnTo>
                  <a:lnTo>
                    <a:pt x="17" y="10"/>
                  </a:lnTo>
                  <a:lnTo>
                    <a:pt x="10" y="18"/>
                  </a:lnTo>
                  <a:lnTo>
                    <a:pt x="3" y="18"/>
                  </a:lnTo>
                  <a:lnTo>
                    <a:pt x="0" y="10"/>
                  </a:lnTo>
                  <a:lnTo>
                    <a:pt x="0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Freeform 170"/>
            <p:cNvSpPr>
              <a:spLocks/>
            </p:cNvSpPr>
            <p:nvPr/>
          </p:nvSpPr>
          <p:spPr bwMode="auto">
            <a:xfrm>
              <a:off x="5754475" y="1578271"/>
              <a:ext cx="15014" cy="18350"/>
            </a:xfrm>
            <a:custGeom>
              <a:avLst/>
              <a:gdLst>
                <a:gd name="T0" fmla="*/ 7 w 17"/>
                <a:gd name="T1" fmla="*/ 0 h 21"/>
                <a:gd name="T2" fmla="*/ 14 w 17"/>
                <a:gd name="T3" fmla="*/ 0 h 21"/>
                <a:gd name="T4" fmla="*/ 17 w 17"/>
                <a:gd name="T5" fmla="*/ 5 h 21"/>
                <a:gd name="T6" fmla="*/ 17 w 17"/>
                <a:gd name="T7" fmla="*/ 13 h 21"/>
                <a:gd name="T8" fmla="*/ 14 w 17"/>
                <a:gd name="T9" fmla="*/ 21 h 21"/>
                <a:gd name="T10" fmla="*/ 7 w 17"/>
                <a:gd name="T11" fmla="*/ 21 h 21"/>
                <a:gd name="T12" fmla="*/ 0 w 17"/>
                <a:gd name="T13" fmla="*/ 13 h 21"/>
                <a:gd name="T14" fmla="*/ 0 w 17"/>
                <a:gd name="T15" fmla="*/ 5 h 21"/>
                <a:gd name="T16" fmla="*/ 7 w 17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1">
                  <a:moveTo>
                    <a:pt x="7" y="0"/>
                  </a:moveTo>
                  <a:lnTo>
                    <a:pt x="14" y="0"/>
                  </a:lnTo>
                  <a:lnTo>
                    <a:pt x="17" y="5"/>
                  </a:lnTo>
                  <a:lnTo>
                    <a:pt x="17" y="13"/>
                  </a:lnTo>
                  <a:lnTo>
                    <a:pt x="14" y="21"/>
                  </a:lnTo>
                  <a:lnTo>
                    <a:pt x="7" y="21"/>
                  </a:lnTo>
                  <a:lnTo>
                    <a:pt x="0" y="13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3" name="Freeform 171"/>
            <p:cNvSpPr>
              <a:spLocks/>
            </p:cNvSpPr>
            <p:nvPr/>
          </p:nvSpPr>
          <p:spPr bwMode="auto">
            <a:xfrm>
              <a:off x="5737793" y="1578271"/>
              <a:ext cx="15014" cy="15014"/>
            </a:xfrm>
            <a:custGeom>
              <a:avLst/>
              <a:gdLst>
                <a:gd name="T0" fmla="*/ 3 w 17"/>
                <a:gd name="T1" fmla="*/ 0 h 17"/>
                <a:gd name="T2" fmla="*/ 13 w 17"/>
                <a:gd name="T3" fmla="*/ 0 h 17"/>
                <a:gd name="T4" fmla="*/ 17 w 17"/>
                <a:gd name="T5" fmla="*/ 5 h 17"/>
                <a:gd name="T6" fmla="*/ 17 w 17"/>
                <a:gd name="T7" fmla="*/ 13 h 17"/>
                <a:gd name="T8" fmla="*/ 13 w 17"/>
                <a:gd name="T9" fmla="*/ 17 h 17"/>
                <a:gd name="T10" fmla="*/ 13 w 17"/>
                <a:gd name="T11" fmla="*/ 17 h 17"/>
                <a:gd name="T12" fmla="*/ 3 w 17"/>
                <a:gd name="T13" fmla="*/ 17 h 17"/>
                <a:gd name="T14" fmla="*/ 0 w 17"/>
                <a:gd name="T15" fmla="*/ 13 h 17"/>
                <a:gd name="T16" fmla="*/ 0 w 17"/>
                <a:gd name="T17" fmla="*/ 5 h 17"/>
                <a:gd name="T18" fmla="*/ 3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3" y="0"/>
                  </a:moveTo>
                  <a:lnTo>
                    <a:pt x="13" y="0"/>
                  </a:lnTo>
                  <a:lnTo>
                    <a:pt x="17" y="5"/>
                  </a:lnTo>
                  <a:lnTo>
                    <a:pt x="17" y="13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3" y="17"/>
                  </a:lnTo>
                  <a:lnTo>
                    <a:pt x="0" y="13"/>
                  </a:ln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Freeform 172"/>
            <p:cNvSpPr>
              <a:spLocks/>
            </p:cNvSpPr>
            <p:nvPr/>
          </p:nvSpPr>
          <p:spPr bwMode="auto">
            <a:xfrm>
              <a:off x="5721111" y="1578271"/>
              <a:ext cx="15014" cy="15014"/>
            </a:xfrm>
            <a:custGeom>
              <a:avLst/>
              <a:gdLst>
                <a:gd name="T0" fmla="*/ 4 w 17"/>
                <a:gd name="T1" fmla="*/ 0 h 17"/>
                <a:gd name="T2" fmla="*/ 14 w 17"/>
                <a:gd name="T3" fmla="*/ 0 h 17"/>
                <a:gd name="T4" fmla="*/ 17 w 17"/>
                <a:gd name="T5" fmla="*/ 3 h 17"/>
                <a:gd name="T6" fmla="*/ 17 w 17"/>
                <a:gd name="T7" fmla="*/ 13 h 17"/>
                <a:gd name="T8" fmla="*/ 14 w 17"/>
                <a:gd name="T9" fmla="*/ 17 h 17"/>
                <a:gd name="T10" fmla="*/ 14 w 17"/>
                <a:gd name="T11" fmla="*/ 17 h 17"/>
                <a:gd name="T12" fmla="*/ 4 w 17"/>
                <a:gd name="T13" fmla="*/ 17 h 17"/>
                <a:gd name="T14" fmla="*/ 0 w 17"/>
                <a:gd name="T15" fmla="*/ 13 h 17"/>
                <a:gd name="T16" fmla="*/ 0 w 17"/>
                <a:gd name="T17" fmla="*/ 3 h 17"/>
                <a:gd name="T18" fmla="*/ 4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4" y="0"/>
                  </a:moveTo>
                  <a:lnTo>
                    <a:pt x="14" y="0"/>
                  </a:lnTo>
                  <a:lnTo>
                    <a:pt x="17" y="3"/>
                  </a:lnTo>
                  <a:lnTo>
                    <a:pt x="17" y="13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4" y="17"/>
                  </a:lnTo>
                  <a:lnTo>
                    <a:pt x="0" y="13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5" name="Freeform 173"/>
            <p:cNvSpPr>
              <a:spLocks/>
            </p:cNvSpPr>
            <p:nvPr/>
          </p:nvSpPr>
          <p:spPr bwMode="auto">
            <a:xfrm>
              <a:off x="6311660" y="1665019"/>
              <a:ext cx="13346" cy="15014"/>
            </a:xfrm>
            <a:custGeom>
              <a:avLst/>
              <a:gdLst>
                <a:gd name="T0" fmla="*/ 3 w 17"/>
                <a:gd name="T1" fmla="*/ 0 h 20"/>
                <a:gd name="T2" fmla="*/ 13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3 w 17"/>
                <a:gd name="T9" fmla="*/ 20 h 20"/>
                <a:gd name="T10" fmla="*/ 3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3" y="20"/>
                  </a:lnTo>
                  <a:lnTo>
                    <a:pt x="3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Freeform 174"/>
            <p:cNvSpPr>
              <a:spLocks/>
            </p:cNvSpPr>
            <p:nvPr/>
          </p:nvSpPr>
          <p:spPr bwMode="auto">
            <a:xfrm>
              <a:off x="6276628" y="1655009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5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5 h 19"/>
                <a:gd name="T14" fmla="*/ 0 w 17"/>
                <a:gd name="T15" fmla="*/ 8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7" name="Freeform 175"/>
            <p:cNvSpPr>
              <a:spLocks/>
            </p:cNvSpPr>
            <p:nvPr/>
          </p:nvSpPr>
          <p:spPr bwMode="auto">
            <a:xfrm>
              <a:off x="6213235" y="1641664"/>
              <a:ext cx="15014" cy="20019"/>
            </a:xfrm>
            <a:custGeom>
              <a:avLst/>
              <a:gdLst>
                <a:gd name="T0" fmla="*/ 7 w 19"/>
                <a:gd name="T1" fmla="*/ 0 h 24"/>
                <a:gd name="T2" fmla="*/ 14 w 19"/>
                <a:gd name="T3" fmla="*/ 0 h 24"/>
                <a:gd name="T4" fmla="*/ 19 w 19"/>
                <a:gd name="T5" fmla="*/ 8 h 24"/>
                <a:gd name="T6" fmla="*/ 19 w 19"/>
                <a:gd name="T7" fmla="*/ 16 h 24"/>
                <a:gd name="T8" fmla="*/ 14 w 19"/>
                <a:gd name="T9" fmla="*/ 24 h 24"/>
                <a:gd name="T10" fmla="*/ 14 w 19"/>
                <a:gd name="T11" fmla="*/ 20 h 24"/>
                <a:gd name="T12" fmla="*/ 7 w 19"/>
                <a:gd name="T13" fmla="*/ 20 h 24"/>
                <a:gd name="T14" fmla="*/ 0 w 19"/>
                <a:gd name="T15" fmla="*/ 16 h 24"/>
                <a:gd name="T16" fmla="*/ 0 w 19"/>
                <a:gd name="T17" fmla="*/ 8 h 24"/>
                <a:gd name="T18" fmla="*/ 7 w 19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4">
                  <a:moveTo>
                    <a:pt x="7" y="0"/>
                  </a:moveTo>
                  <a:lnTo>
                    <a:pt x="14" y="0"/>
                  </a:lnTo>
                  <a:lnTo>
                    <a:pt x="19" y="8"/>
                  </a:lnTo>
                  <a:lnTo>
                    <a:pt x="19" y="16"/>
                  </a:lnTo>
                  <a:lnTo>
                    <a:pt x="14" y="24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Freeform 176"/>
            <p:cNvSpPr>
              <a:spLocks/>
            </p:cNvSpPr>
            <p:nvPr/>
          </p:nvSpPr>
          <p:spPr bwMode="auto">
            <a:xfrm>
              <a:off x="6184876" y="1638327"/>
              <a:ext cx="16682" cy="16682"/>
            </a:xfrm>
            <a:custGeom>
              <a:avLst/>
              <a:gdLst>
                <a:gd name="T0" fmla="*/ 7 w 21"/>
                <a:gd name="T1" fmla="*/ 0 h 20"/>
                <a:gd name="T2" fmla="*/ 14 w 21"/>
                <a:gd name="T3" fmla="*/ 0 h 20"/>
                <a:gd name="T4" fmla="*/ 21 w 21"/>
                <a:gd name="T5" fmla="*/ 4 h 20"/>
                <a:gd name="T6" fmla="*/ 21 w 21"/>
                <a:gd name="T7" fmla="*/ 12 h 20"/>
                <a:gd name="T8" fmla="*/ 14 w 21"/>
                <a:gd name="T9" fmla="*/ 20 h 20"/>
                <a:gd name="T10" fmla="*/ 7 w 21"/>
                <a:gd name="T11" fmla="*/ 20 h 20"/>
                <a:gd name="T12" fmla="*/ 0 w 21"/>
                <a:gd name="T13" fmla="*/ 12 h 20"/>
                <a:gd name="T14" fmla="*/ 0 w 21"/>
                <a:gd name="T15" fmla="*/ 4 h 20"/>
                <a:gd name="T16" fmla="*/ 7 w 2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1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9" name="Freeform 177"/>
            <p:cNvSpPr>
              <a:spLocks/>
            </p:cNvSpPr>
            <p:nvPr/>
          </p:nvSpPr>
          <p:spPr bwMode="auto">
            <a:xfrm>
              <a:off x="6159852" y="1631654"/>
              <a:ext cx="13346" cy="16682"/>
            </a:xfrm>
            <a:custGeom>
              <a:avLst/>
              <a:gdLst>
                <a:gd name="T0" fmla="*/ 6 w 17"/>
                <a:gd name="T1" fmla="*/ 0 h 19"/>
                <a:gd name="T2" fmla="*/ 13 w 17"/>
                <a:gd name="T3" fmla="*/ 0 h 19"/>
                <a:gd name="T4" fmla="*/ 17 w 17"/>
                <a:gd name="T5" fmla="*/ 7 h 19"/>
                <a:gd name="T6" fmla="*/ 17 w 17"/>
                <a:gd name="T7" fmla="*/ 15 h 19"/>
                <a:gd name="T8" fmla="*/ 13 w 17"/>
                <a:gd name="T9" fmla="*/ 19 h 19"/>
                <a:gd name="T10" fmla="*/ 6 w 17"/>
                <a:gd name="T11" fmla="*/ 19 h 19"/>
                <a:gd name="T12" fmla="*/ 0 w 17"/>
                <a:gd name="T13" fmla="*/ 15 h 19"/>
                <a:gd name="T14" fmla="*/ 0 w 17"/>
                <a:gd name="T15" fmla="*/ 7 h 19"/>
                <a:gd name="T16" fmla="*/ 6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13" y="0"/>
                  </a:lnTo>
                  <a:lnTo>
                    <a:pt x="17" y="7"/>
                  </a:lnTo>
                  <a:lnTo>
                    <a:pt x="17" y="15"/>
                  </a:lnTo>
                  <a:lnTo>
                    <a:pt x="13" y="19"/>
                  </a:lnTo>
                  <a:lnTo>
                    <a:pt x="6" y="19"/>
                  </a:lnTo>
                  <a:lnTo>
                    <a:pt x="0" y="15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Freeform 178"/>
            <p:cNvSpPr>
              <a:spLocks/>
            </p:cNvSpPr>
            <p:nvPr/>
          </p:nvSpPr>
          <p:spPr bwMode="auto">
            <a:xfrm>
              <a:off x="6134829" y="1624981"/>
              <a:ext cx="16682" cy="20019"/>
            </a:xfrm>
            <a:custGeom>
              <a:avLst/>
              <a:gdLst>
                <a:gd name="T0" fmla="*/ 7 w 20"/>
                <a:gd name="T1" fmla="*/ 0 h 23"/>
                <a:gd name="T2" fmla="*/ 14 w 20"/>
                <a:gd name="T3" fmla="*/ 0 h 23"/>
                <a:gd name="T4" fmla="*/ 20 w 20"/>
                <a:gd name="T5" fmla="*/ 8 h 23"/>
                <a:gd name="T6" fmla="*/ 20 w 20"/>
                <a:gd name="T7" fmla="*/ 15 h 23"/>
                <a:gd name="T8" fmla="*/ 14 w 20"/>
                <a:gd name="T9" fmla="*/ 23 h 23"/>
                <a:gd name="T10" fmla="*/ 7 w 20"/>
                <a:gd name="T11" fmla="*/ 23 h 23"/>
                <a:gd name="T12" fmla="*/ 0 w 20"/>
                <a:gd name="T13" fmla="*/ 15 h 23"/>
                <a:gd name="T14" fmla="*/ 0 w 20"/>
                <a:gd name="T15" fmla="*/ 8 h 23"/>
                <a:gd name="T16" fmla="*/ 7 w 20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3">
                  <a:moveTo>
                    <a:pt x="7" y="0"/>
                  </a:moveTo>
                  <a:lnTo>
                    <a:pt x="14" y="0"/>
                  </a:lnTo>
                  <a:lnTo>
                    <a:pt x="20" y="8"/>
                  </a:lnTo>
                  <a:lnTo>
                    <a:pt x="20" y="15"/>
                  </a:lnTo>
                  <a:lnTo>
                    <a:pt x="14" y="23"/>
                  </a:lnTo>
                  <a:lnTo>
                    <a:pt x="7" y="23"/>
                  </a:lnTo>
                  <a:lnTo>
                    <a:pt x="0" y="15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Freeform 179"/>
            <p:cNvSpPr>
              <a:spLocks/>
            </p:cNvSpPr>
            <p:nvPr/>
          </p:nvSpPr>
          <p:spPr bwMode="auto">
            <a:xfrm>
              <a:off x="6111474" y="1621645"/>
              <a:ext cx="13346" cy="16682"/>
            </a:xfrm>
            <a:custGeom>
              <a:avLst/>
              <a:gdLst>
                <a:gd name="T0" fmla="*/ 7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5 h 19"/>
                <a:gd name="T8" fmla="*/ 13 w 17"/>
                <a:gd name="T9" fmla="*/ 19 h 19"/>
                <a:gd name="T10" fmla="*/ 7 w 17"/>
                <a:gd name="T11" fmla="*/ 19 h 19"/>
                <a:gd name="T12" fmla="*/ 0 w 17"/>
                <a:gd name="T13" fmla="*/ 15 h 19"/>
                <a:gd name="T14" fmla="*/ 0 w 17"/>
                <a:gd name="T15" fmla="*/ 4 h 19"/>
                <a:gd name="T16" fmla="*/ 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5"/>
                  </a:lnTo>
                  <a:lnTo>
                    <a:pt x="13" y="19"/>
                  </a:lnTo>
                  <a:lnTo>
                    <a:pt x="7" y="19"/>
                  </a:lnTo>
                  <a:lnTo>
                    <a:pt x="0" y="15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2" name="Freeform 180"/>
            <p:cNvSpPr>
              <a:spLocks/>
            </p:cNvSpPr>
            <p:nvPr/>
          </p:nvSpPr>
          <p:spPr bwMode="auto">
            <a:xfrm>
              <a:off x="6088119" y="1619977"/>
              <a:ext cx="15014" cy="15014"/>
            </a:xfrm>
            <a:custGeom>
              <a:avLst/>
              <a:gdLst>
                <a:gd name="T0" fmla="*/ 6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2 h 19"/>
                <a:gd name="T8" fmla="*/ 13 w 17"/>
                <a:gd name="T9" fmla="*/ 19 h 19"/>
                <a:gd name="T10" fmla="*/ 6 w 17"/>
                <a:gd name="T11" fmla="*/ 19 h 19"/>
                <a:gd name="T12" fmla="*/ 0 w 17"/>
                <a:gd name="T13" fmla="*/ 12 h 19"/>
                <a:gd name="T14" fmla="*/ 0 w 17"/>
                <a:gd name="T15" fmla="*/ 4 h 19"/>
                <a:gd name="T16" fmla="*/ 6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6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3" y="19"/>
                  </a:lnTo>
                  <a:lnTo>
                    <a:pt x="6" y="19"/>
                  </a:lnTo>
                  <a:lnTo>
                    <a:pt x="0" y="12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Freeform 181"/>
            <p:cNvSpPr>
              <a:spLocks/>
            </p:cNvSpPr>
            <p:nvPr/>
          </p:nvSpPr>
          <p:spPr bwMode="auto">
            <a:xfrm>
              <a:off x="6069769" y="1616640"/>
              <a:ext cx="15014" cy="15014"/>
            </a:xfrm>
            <a:custGeom>
              <a:avLst/>
              <a:gdLst>
                <a:gd name="T0" fmla="*/ 4 w 17"/>
                <a:gd name="T1" fmla="*/ 0 h 20"/>
                <a:gd name="T2" fmla="*/ 11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1 w 17"/>
                <a:gd name="T9" fmla="*/ 20 h 20"/>
                <a:gd name="T10" fmla="*/ 4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4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lnTo>
                    <a:pt x="11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1" y="20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4" name="Freeform 182"/>
            <p:cNvSpPr>
              <a:spLocks/>
            </p:cNvSpPr>
            <p:nvPr/>
          </p:nvSpPr>
          <p:spPr bwMode="auto">
            <a:xfrm>
              <a:off x="6048082" y="1613304"/>
              <a:ext cx="13346" cy="15014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Freeform 183"/>
            <p:cNvSpPr>
              <a:spLocks/>
            </p:cNvSpPr>
            <p:nvPr/>
          </p:nvSpPr>
          <p:spPr bwMode="auto">
            <a:xfrm>
              <a:off x="6028063" y="1609967"/>
              <a:ext cx="16682" cy="15014"/>
            </a:xfrm>
            <a:custGeom>
              <a:avLst/>
              <a:gdLst>
                <a:gd name="T0" fmla="*/ 7 w 21"/>
                <a:gd name="T1" fmla="*/ 0 h 20"/>
                <a:gd name="T2" fmla="*/ 14 w 21"/>
                <a:gd name="T3" fmla="*/ 0 h 20"/>
                <a:gd name="T4" fmla="*/ 21 w 21"/>
                <a:gd name="T5" fmla="*/ 8 h 20"/>
                <a:gd name="T6" fmla="*/ 21 w 21"/>
                <a:gd name="T7" fmla="*/ 16 h 20"/>
                <a:gd name="T8" fmla="*/ 14 w 21"/>
                <a:gd name="T9" fmla="*/ 20 h 20"/>
                <a:gd name="T10" fmla="*/ 7 w 21"/>
                <a:gd name="T11" fmla="*/ 20 h 20"/>
                <a:gd name="T12" fmla="*/ 0 w 21"/>
                <a:gd name="T13" fmla="*/ 16 h 20"/>
                <a:gd name="T14" fmla="*/ 0 w 21"/>
                <a:gd name="T15" fmla="*/ 8 h 20"/>
                <a:gd name="T16" fmla="*/ 7 w 2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lnTo>
                    <a:pt x="14" y="0"/>
                  </a:lnTo>
                  <a:lnTo>
                    <a:pt x="21" y="8"/>
                  </a:lnTo>
                  <a:lnTo>
                    <a:pt x="21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Freeform 184"/>
            <p:cNvSpPr>
              <a:spLocks/>
            </p:cNvSpPr>
            <p:nvPr/>
          </p:nvSpPr>
          <p:spPr bwMode="auto">
            <a:xfrm>
              <a:off x="6011381" y="1606631"/>
              <a:ext cx="13346" cy="18350"/>
            </a:xfrm>
            <a:custGeom>
              <a:avLst/>
              <a:gdLst>
                <a:gd name="T0" fmla="*/ 3 w 17"/>
                <a:gd name="T1" fmla="*/ 0 h 23"/>
                <a:gd name="T2" fmla="*/ 10 w 17"/>
                <a:gd name="T3" fmla="*/ 0 h 23"/>
                <a:gd name="T4" fmla="*/ 17 w 17"/>
                <a:gd name="T5" fmla="*/ 7 h 23"/>
                <a:gd name="T6" fmla="*/ 17 w 17"/>
                <a:gd name="T7" fmla="*/ 15 h 23"/>
                <a:gd name="T8" fmla="*/ 10 w 17"/>
                <a:gd name="T9" fmla="*/ 23 h 23"/>
                <a:gd name="T10" fmla="*/ 3 w 17"/>
                <a:gd name="T11" fmla="*/ 23 h 23"/>
                <a:gd name="T12" fmla="*/ 0 w 17"/>
                <a:gd name="T13" fmla="*/ 15 h 23"/>
                <a:gd name="T14" fmla="*/ 0 w 17"/>
                <a:gd name="T15" fmla="*/ 7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3" y="0"/>
                  </a:moveTo>
                  <a:lnTo>
                    <a:pt x="10" y="0"/>
                  </a:lnTo>
                  <a:lnTo>
                    <a:pt x="17" y="7"/>
                  </a:lnTo>
                  <a:lnTo>
                    <a:pt x="17" y="15"/>
                  </a:lnTo>
                  <a:lnTo>
                    <a:pt x="10" y="23"/>
                  </a:lnTo>
                  <a:lnTo>
                    <a:pt x="3" y="23"/>
                  </a:lnTo>
                  <a:lnTo>
                    <a:pt x="0" y="15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Freeform 185"/>
            <p:cNvSpPr>
              <a:spLocks/>
            </p:cNvSpPr>
            <p:nvPr/>
          </p:nvSpPr>
          <p:spPr bwMode="auto">
            <a:xfrm>
              <a:off x="5991362" y="1606631"/>
              <a:ext cx="16682" cy="15014"/>
            </a:xfrm>
            <a:custGeom>
              <a:avLst/>
              <a:gdLst>
                <a:gd name="T0" fmla="*/ 7 w 21"/>
                <a:gd name="T1" fmla="*/ 0 h 19"/>
                <a:gd name="T2" fmla="*/ 14 w 21"/>
                <a:gd name="T3" fmla="*/ 0 h 19"/>
                <a:gd name="T4" fmla="*/ 21 w 21"/>
                <a:gd name="T5" fmla="*/ 3 h 19"/>
                <a:gd name="T6" fmla="*/ 21 w 21"/>
                <a:gd name="T7" fmla="*/ 11 h 19"/>
                <a:gd name="T8" fmla="*/ 14 w 21"/>
                <a:gd name="T9" fmla="*/ 19 h 19"/>
                <a:gd name="T10" fmla="*/ 7 w 21"/>
                <a:gd name="T11" fmla="*/ 19 h 19"/>
                <a:gd name="T12" fmla="*/ 0 w 21"/>
                <a:gd name="T13" fmla="*/ 11 h 19"/>
                <a:gd name="T14" fmla="*/ 0 w 21"/>
                <a:gd name="T15" fmla="*/ 3 h 19"/>
                <a:gd name="T16" fmla="*/ 7 w 21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9">
                  <a:moveTo>
                    <a:pt x="7" y="0"/>
                  </a:moveTo>
                  <a:lnTo>
                    <a:pt x="14" y="0"/>
                  </a:lnTo>
                  <a:lnTo>
                    <a:pt x="21" y="3"/>
                  </a:lnTo>
                  <a:lnTo>
                    <a:pt x="21" y="11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Freeform 186"/>
            <p:cNvSpPr>
              <a:spLocks/>
            </p:cNvSpPr>
            <p:nvPr/>
          </p:nvSpPr>
          <p:spPr bwMode="auto">
            <a:xfrm>
              <a:off x="6488492" y="1723406"/>
              <a:ext cx="15014" cy="18350"/>
            </a:xfrm>
            <a:custGeom>
              <a:avLst/>
              <a:gdLst>
                <a:gd name="T0" fmla="*/ 4 w 17"/>
                <a:gd name="T1" fmla="*/ 0 h 23"/>
                <a:gd name="T2" fmla="*/ 10 w 17"/>
                <a:gd name="T3" fmla="*/ 0 h 23"/>
                <a:gd name="T4" fmla="*/ 17 w 17"/>
                <a:gd name="T5" fmla="*/ 8 h 23"/>
                <a:gd name="T6" fmla="*/ 17 w 17"/>
                <a:gd name="T7" fmla="*/ 16 h 23"/>
                <a:gd name="T8" fmla="*/ 10 w 17"/>
                <a:gd name="T9" fmla="*/ 23 h 23"/>
                <a:gd name="T10" fmla="*/ 10 w 17"/>
                <a:gd name="T11" fmla="*/ 23 h 23"/>
                <a:gd name="T12" fmla="*/ 4 w 17"/>
                <a:gd name="T13" fmla="*/ 23 h 23"/>
                <a:gd name="T14" fmla="*/ 0 w 17"/>
                <a:gd name="T15" fmla="*/ 16 h 23"/>
                <a:gd name="T16" fmla="*/ 0 w 17"/>
                <a:gd name="T17" fmla="*/ 8 h 23"/>
                <a:gd name="T18" fmla="*/ 4 w 17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23">
                  <a:moveTo>
                    <a:pt x="4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23"/>
                  </a:lnTo>
                  <a:lnTo>
                    <a:pt x="10" y="23"/>
                  </a:lnTo>
                  <a:lnTo>
                    <a:pt x="4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Freeform 187"/>
            <p:cNvSpPr>
              <a:spLocks/>
            </p:cNvSpPr>
            <p:nvPr/>
          </p:nvSpPr>
          <p:spPr bwMode="auto">
            <a:xfrm>
              <a:off x="6451791" y="1713397"/>
              <a:ext cx="13346" cy="15014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1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1 h 19"/>
                <a:gd name="T14" fmla="*/ 0 w 17"/>
                <a:gd name="T15" fmla="*/ 3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Freeform 188"/>
            <p:cNvSpPr>
              <a:spLocks/>
            </p:cNvSpPr>
            <p:nvPr/>
          </p:nvSpPr>
          <p:spPr bwMode="auto">
            <a:xfrm>
              <a:off x="6418426" y="1700051"/>
              <a:ext cx="13346" cy="16682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6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6 h 19"/>
                <a:gd name="T14" fmla="*/ 0 w 17"/>
                <a:gd name="T15" fmla="*/ 8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Freeform 189"/>
            <p:cNvSpPr>
              <a:spLocks/>
            </p:cNvSpPr>
            <p:nvPr/>
          </p:nvSpPr>
          <p:spPr bwMode="auto">
            <a:xfrm>
              <a:off x="6386730" y="1690042"/>
              <a:ext cx="13346" cy="16682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8 h 20"/>
                <a:gd name="T6" fmla="*/ 17 w 17"/>
                <a:gd name="T7" fmla="*/ 16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6 h 20"/>
                <a:gd name="T14" fmla="*/ 0 w 17"/>
                <a:gd name="T15" fmla="*/ 8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Freeform 190"/>
            <p:cNvSpPr>
              <a:spLocks/>
            </p:cNvSpPr>
            <p:nvPr/>
          </p:nvSpPr>
          <p:spPr bwMode="auto">
            <a:xfrm>
              <a:off x="6356702" y="1680033"/>
              <a:ext cx="13346" cy="20019"/>
            </a:xfrm>
            <a:custGeom>
              <a:avLst/>
              <a:gdLst>
                <a:gd name="T0" fmla="*/ 7 w 15"/>
                <a:gd name="T1" fmla="*/ 0 h 23"/>
                <a:gd name="T2" fmla="*/ 12 w 15"/>
                <a:gd name="T3" fmla="*/ 0 h 23"/>
                <a:gd name="T4" fmla="*/ 15 w 15"/>
                <a:gd name="T5" fmla="*/ 8 h 23"/>
                <a:gd name="T6" fmla="*/ 15 w 15"/>
                <a:gd name="T7" fmla="*/ 15 h 23"/>
                <a:gd name="T8" fmla="*/ 12 w 15"/>
                <a:gd name="T9" fmla="*/ 23 h 23"/>
                <a:gd name="T10" fmla="*/ 7 w 15"/>
                <a:gd name="T11" fmla="*/ 23 h 23"/>
                <a:gd name="T12" fmla="*/ 0 w 15"/>
                <a:gd name="T13" fmla="*/ 15 h 23"/>
                <a:gd name="T14" fmla="*/ 0 w 15"/>
                <a:gd name="T15" fmla="*/ 8 h 23"/>
                <a:gd name="T16" fmla="*/ 7 w 15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23">
                  <a:moveTo>
                    <a:pt x="7" y="0"/>
                  </a:moveTo>
                  <a:lnTo>
                    <a:pt x="12" y="0"/>
                  </a:lnTo>
                  <a:lnTo>
                    <a:pt x="15" y="8"/>
                  </a:lnTo>
                  <a:lnTo>
                    <a:pt x="15" y="15"/>
                  </a:lnTo>
                  <a:lnTo>
                    <a:pt x="12" y="23"/>
                  </a:lnTo>
                  <a:lnTo>
                    <a:pt x="7" y="23"/>
                  </a:lnTo>
                  <a:lnTo>
                    <a:pt x="0" y="15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Freeform 191"/>
            <p:cNvSpPr>
              <a:spLocks/>
            </p:cNvSpPr>
            <p:nvPr/>
          </p:nvSpPr>
          <p:spPr bwMode="auto">
            <a:xfrm>
              <a:off x="6328343" y="1675028"/>
              <a:ext cx="16682" cy="15014"/>
            </a:xfrm>
            <a:custGeom>
              <a:avLst/>
              <a:gdLst>
                <a:gd name="T0" fmla="*/ 7 w 20"/>
                <a:gd name="T1" fmla="*/ 0 h 19"/>
                <a:gd name="T2" fmla="*/ 14 w 20"/>
                <a:gd name="T3" fmla="*/ 0 h 19"/>
                <a:gd name="T4" fmla="*/ 20 w 20"/>
                <a:gd name="T5" fmla="*/ 8 h 19"/>
                <a:gd name="T6" fmla="*/ 20 w 20"/>
                <a:gd name="T7" fmla="*/ 16 h 19"/>
                <a:gd name="T8" fmla="*/ 14 w 20"/>
                <a:gd name="T9" fmla="*/ 19 h 19"/>
                <a:gd name="T10" fmla="*/ 7 w 20"/>
                <a:gd name="T11" fmla="*/ 19 h 19"/>
                <a:gd name="T12" fmla="*/ 0 w 20"/>
                <a:gd name="T13" fmla="*/ 16 h 19"/>
                <a:gd name="T14" fmla="*/ 0 w 20"/>
                <a:gd name="T15" fmla="*/ 8 h 19"/>
                <a:gd name="T16" fmla="*/ 7 w 2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lnTo>
                    <a:pt x="14" y="0"/>
                  </a:lnTo>
                  <a:lnTo>
                    <a:pt x="20" y="8"/>
                  </a:lnTo>
                  <a:lnTo>
                    <a:pt x="20" y="16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Freeform 192"/>
            <p:cNvSpPr>
              <a:spLocks/>
            </p:cNvSpPr>
            <p:nvPr/>
          </p:nvSpPr>
          <p:spPr bwMode="auto">
            <a:xfrm>
              <a:off x="6303319" y="1668355"/>
              <a:ext cx="16682" cy="15014"/>
            </a:xfrm>
            <a:custGeom>
              <a:avLst/>
              <a:gdLst>
                <a:gd name="T0" fmla="*/ 7 w 21"/>
                <a:gd name="T1" fmla="*/ 0 h 20"/>
                <a:gd name="T2" fmla="*/ 14 w 21"/>
                <a:gd name="T3" fmla="*/ 0 h 20"/>
                <a:gd name="T4" fmla="*/ 21 w 21"/>
                <a:gd name="T5" fmla="*/ 4 h 20"/>
                <a:gd name="T6" fmla="*/ 21 w 21"/>
                <a:gd name="T7" fmla="*/ 12 h 20"/>
                <a:gd name="T8" fmla="*/ 14 w 21"/>
                <a:gd name="T9" fmla="*/ 20 h 20"/>
                <a:gd name="T10" fmla="*/ 7 w 21"/>
                <a:gd name="T11" fmla="*/ 20 h 20"/>
                <a:gd name="T12" fmla="*/ 0 w 21"/>
                <a:gd name="T13" fmla="*/ 12 h 20"/>
                <a:gd name="T14" fmla="*/ 0 w 21"/>
                <a:gd name="T15" fmla="*/ 4 h 20"/>
                <a:gd name="T16" fmla="*/ 7 w 2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1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Freeform 193"/>
            <p:cNvSpPr>
              <a:spLocks/>
            </p:cNvSpPr>
            <p:nvPr/>
          </p:nvSpPr>
          <p:spPr bwMode="auto">
            <a:xfrm>
              <a:off x="6279964" y="1661682"/>
              <a:ext cx="15014" cy="15014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1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1 h 19"/>
                <a:gd name="T14" fmla="*/ 0 w 17"/>
                <a:gd name="T15" fmla="*/ 3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Freeform 194"/>
            <p:cNvSpPr>
              <a:spLocks/>
            </p:cNvSpPr>
            <p:nvPr/>
          </p:nvSpPr>
          <p:spPr bwMode="auto">
            <a:xfrm>
              <a:off x="6256609" y="1655009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4 h 19"/>
                <a:gd name="T6" fmla="*/ 17 w 17"/>
                <a:gd name="T7" fmla="*/ 11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1 h 19"/>
                <a:gd name="T14" fmla="*/ 0 w 17"/>
                <a:gd name="T15" fmla="*/ 4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Freeform 195"/>
            <p:cNvSpPr>
              <a:spLocks/>
            </p:cNvSpPr>
            <p:nvPr/>
          </p:nvSpPr>
          <p:spPr bwMode="auto">
            <a:xfrm>
              <a:off x="6234922" y="1648336"/>
              <a:ext cx="13346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6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6 h 19"/>
                <a:gd name="T14" fmla="*/ 0 w 17"/>
                <a:gd name="T15" fmla="*/ 8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6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Freeform 196"/>
            <p:cNvSpPr>
              <a:spLocks/>
            </p:cNvSpPr>
            <p:nvPr/>
          </p:nvSpPr>
          <p:spPr bwMode="auto">
            <a:xfrm>
              <a:off x="6213235" y="1645000"/>
              <a:ext cx="13346" cy="16682"/>
            </a:xfrm>
            <a:custGeom>
              <a:avLst/>
              <a:gdLst>
                <a:gd name="T0" fmla="*/ 7 w 16"/>
                <a:gd name="T1" fmla="*/ 0 h 20"/>
                <a:gd name="T2" fmla="*/ 14 w 16"/>
                <a:gd name="T3" fmla="*/ 0 h 20"/>
                <a:gd name="T4" fmla="*/ 16 w 16"/>
                <a:gd name="T5" fmla="*/ 4 h 20"/>
                <a:gd name="T6" fmla="*/ 16 w 16"/>
                <a:gd name="T7" fmla="*/ 16 h 20"/>
                <a:gd name="T8" fmla="*/ 14 w 16"/>
                <a:gd name="T9" fmla="*/ 20 h 20"/>
                <a:gd name="T10" fmla="*/ 14 w 16"/>
                <a:gd name="T11" fmla="*/ 20 h 20"/>
                <a:gd name="T12" fmla="*/ 7 w 16"/>
                <a:gd name="T13" fmla="*/ 20 h 20"/>
                <a:gd name="T14" fmla="*/ 0 w 16"/>
                <a:gd name="T15" fmla="*/ 16 h 20"/>
                <a:gd name="T16" fmla="*/ 0 w 16"/>
                <a:gd name="T17" fmla="*/ 4 h 20"/>
                <a:gd name="T18" fmla="*/ 7 w 16"/>
                <a:gd name="T1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0">
                  <a:moveTo>
                    <a:pt x="7" y="0"/>
                  </a:moveTo>
                  <a:lnTo>
                    <a:pt x="14" y="0"/>
                  </a:lnTo>
                  <a:lnTo>
                    <a:pt x="16" y="4"/>
                  </a:lnTo>
                  <a:lnTo>
                    <a:pt x="16" y="16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Freeform 197"/>
            <p:cNvSpPr>
              <a:spLocks/>
            </p:cNvSpPr>
            <p:nvPr/>
          </p:nvSpPr>
          <p:spPr bwMode="auto">
            <a:xfrm>
              <a:off x="6193217" y="1641664"/>
              <a:ext cx="15014" cy="16682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Freeform 198"/>
            <p:cNvSpPr>
              <a:spLocks/>
            </p:cNvSpPr>
            <p:nvPr/>
          </p:nvSpPr>
          <p:spPr bwMode="auto">
            <a:xfrm>
              <a:off x="6173198" y="1634991"/>
              <a:ext cx="18350" cy="20019"/>
            </a:xfrm>
            <a:custGeom>
              <a:avLst/>
              <a:gdLst>
                <a:gd name="T0" fmla="*/ 6 w 20"/>
                <a:gd name="T1" fmla="*/ 0 h 24"/>
                <a:gd name="T2" fmla="*/ 13 w 20"/>
                <a:gd name="T3" fmla="*/ 0 h 24"/>
                <a:gd name="T4" fmla="*/ 20 w 20"/>
                <a:gd name="T5" fmla="*/ 8 h 24"/>
                <a:gd name="T6" fmla="*/ 20 w 20"/>
                <a:gd name="T7" fmla="*/ 16 h 24"/>
                <a:gd name="T8" fmla="*/ 13 w 20"/>
                <a:gd name="T9" fmla="*/ 24 h 24"/>
                <a:gd name="T10" fmla="*/ 6 w 20"/>
                <a:gd name="T11" fmla="*/ 24 h 24"/>
                <a:gd name="T12" fmla="*/ 0 w 20"/>
                <a:gd name="T13" fmla="*/ 16 h 24"/>
                <a:gd name="T14" fmla="*/ 0 w 20"/>
                <a:gd name="T15" fmla="*/ 8 h 24"/>
                <a:gd name="T16" fmla="*/ 6 w 20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4">
                  <a:moveTo>
                    <a:pt x="6" y="0"/>
                  </a:moveTo>
                  <a:lnTo>
                    <a:pt x="13" y="0"/>
                  </a:lnTo>
                  <a:lnTo>
                    <a:pt x="20" y="8"/>
                  </a:lnTo>
                  <a:lnTo>
                    <a:pt x="20" y="16"/>
                  </a:lnTo>
                  <a:lnTo>
                    <a:pt x="13" y="24"/>
                  </a:lnTo>
                  <a:lnTo>
                    <a:pt x="6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199"/>
            <p:cNvSpPr>
              <a:spLocks/>
            </p:cNvSpPr>
            <p:nvPr/>
          </p:nvSpPr>
          <p:spPr bwMode="auto">
            <a:xfrm>
              <a:off x="6156516" y="1631654"/>
              <a:ext cx="15014" cy="20019"/>
            </a:xfrm>
            <a:custGeom>
              <a:avLst/>
              <a:gdLst>
                <a:gd name="T0" fmla="*/ 4 w 17"/>
                <a:gd name="T1" fmla="*/ 0 h 23"/>
                <a:gd name="T2" fmla="*/ 10 w 17"/>
                <a:gd name="T3" fmla="*/ 0 h 23"/>
                <a:gd name="T4" fmla="*/ 17 w 17"/>
                <a:gd name="T5" fmla="*/ 7 h 23"/>
                <a:gd name="T6" fmla="*/ 17 w 17"/>
                <a:gd name="T7" fmla="*/ 15 h 23"/>
                <a:gd name="T8" fmla="*/ 10 w 17"/>
                <a:gd name="T9" fmla="*/ 23 h 23"/>
                <a:gd name="T10" fmla="*/ 4 w 17"/>
                <a:gd name="T11" fmla="*/ 23 h 23"/>
                <a:gd name="T12" fmla="*/ 0 w 17"/>
                <a:gd name="T13" fmla="*/ 15 h 23"/>
                <a:gd name="T14" fmla="*/ 0 w 17"/>
                <a:gd name="T15" fmla="*/ 7 h 23"/>
                <a:gd name="T16" fmla="*/ 4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4" y="0"/>
                  </a:moveTo>
                  <a:lnTo>
                    <a:pt x="10" y="0"/>
                  </a:lnTo>
                  <a:lnTo>
                    <a:pt x="17" y="7"/>
                  </a:lnTo>
                  <a:lnTo>
                    <a:pt x="17" y="15"/>
                  </a:lnTo>
                  <a:lnTo>
                    <a:pt x="10" y="23"/>
                  </a:lnTo>
                  <a:lnTo>
                    <a:pt x="4" y="23"/>
                  </a:lnTo>
                  <a:lnTo>
                    <a:pt x="0" y="15"/>
                  </a:lnTo>
                  <a:lnTo>
                    <a:pt x="0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200"/>
            <p:cNvSpPr>
              <a:spLocks/>
            </p:cNvSpPr>
            <p:nvPr/>
          </p:nvSpPr>
          <p:spPr bwMode="auto">
            <a:xfrm>
              <a:off x="6139834" y="1631654"/>
              <a:ext cx="13346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1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1 h 19"/>
                <a:gd name="T14" fmla="*/ 0 w 17"/>
                <a:gd name="T15" fmla="*/ 3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201"/>
            <p:cNvSpPr>
              <a:spLocks/>
            </p:cNvSpPr>
            <p:nvPr/>
          </p:nvSpPr>
          <p:spPr bwMode="auto">
            <a:xfrm>
              <a:off x="6119815" y="1628318"/>
              <a:ext cx="16682" cy="16682"/>
            </a:xfrm>
            <a:custGeom>
              <a:avLst/>
              <a:gdLst>
                <a:gd name="T0" fmla="*/ 7 w 20"/>
                <a:gd name="T1" fmla="*/ 0 h 19"/>
                <a:gd name="T2" fmla="*/ 14 w 20"/>
                <a:gd name="T3" fmla="*/ 0 h 19"/>
                <a:gd name="T4" fmla="*/ 20 w 20"/>
                <a:gd name="T5" fmla="*/ 4 h 19"/>
                <a:gd name="T6" fmla="*/ 20 w 20"/>
                <a:gd name="T7" fmla="*/ 11 h 19"/>
                <a:gd name="T8" fmla="*/ 14 w 20"/>
                <a:gd name="T9" fmla="*/ 19 h 19"/>
                <a:gd name="T10" fmla="*/ 7 w 20"/>
                <a:gd name="T11" fmla="*/ 19 h 19"/>
                <a:gd name="T12" fmla="*/ 0 w 20"/>
                <a:gd name="T13" fmla="*/ 11 h 19"/>
                <a:gd name="T14" fmla="*/ 0 w 20"/>
                <a:gd name="T15" fmla="*/ 4 h 19"/>
                <a:gd name="T16" fmla="*/ 7 w 2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lnTo>
                    <a:pt x="14" y="0"/>
                  </a:lnTo>
                  <a:lnTo>
                    <a:pt x="20" y="4"/>
                  </a:lnTo>
                  <a:lnTo>
                    <a:pt x="20" y="11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202"/>
            <p:cNvSpPr>
              <a:spLocks/>
            </p:cNvSpPr>
            <p:nvPr/>
          </p:nvSpPr>
          <p:spPr bwMode="auto">
            <a:xfrm>
              <a:off x="6104801" y="1624981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5 h 19"/>
                <a:gd name="T8" fmla="*/ 10 w 17"/>
                <a:gd name="T9" fmla="*/ 19 h 19"/>
                <a:gd name="T10" fmla="*/ 10 w 17"/>
                <a:gd name="T11" fmla="*/ 19 h 19"/>
                <a:gd name="T12" fmla="*/ 3 w 17"/>
                <a:gd name="T13" fmla="*/ 19 h 19"/>
                <a:gd name="T14" fmla="*/ 0 w 17"/>
                <a:gd name="T15" fmla="*/ 15 h 19"/>
                <a:gd name="T16" fmla="*/ 0 w 17"/>
                <a:gd name="T17" fmla="*/ 8 h 19"/>
                <a:gd name="T18" fmla="*/ 3 w 17"/>
                <a:gd name="T1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203"/>
            <p:cNvSpPr>
              <a:spLocks/>
            </p:cNvSpPr>
            <p:nvPr/>
          </p:nvSpPr>
          <p:spPr bwMode="auto">
            <a:xfrm>
              <a:off x="6088119" y="1624981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1 h 19"/>
                <a:gd name="T8" fmla="*/ 13 w 17"/>
                <a:gd name="T9" fmla="*/ 19 h 19"/>
                <a:gd name="T10" fmla="*/ 13 w 17"/>
                <a:gd name="T11" fmla="*/ 19 h 19"/>
                <a:gd name="T12" fmla="*/ 3 w 17"/>
                <a:gd name="T13" fmla="*/ 19 h 19"/>
                <a:gd name="T14" fmla="*/ 0 w 17"/>
                <a:gd name="T15" fmla="*/ 11 h 19"/>
                <a:gd name="T16" fmla="*/ 0 w 17"/>
                <a:gd name="T17" fmla="*/ 4 h 19"/>
                <a:gd name="T18" fmla="*/ 3 w 17"/>
                <a:gd name="T1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204"/>
            <p:cNvSpPr>
              <a:spLocks/>
            </p:cNvSpPr>
            <p:nvPr/>
          </p:nvSpPr>
          <p:spPr bwMode="auto">
            <a:xfrm>
              <a:off x="6588585" y="1766780"/>
              <a:ext cx="15014" cy="18350"/>
            </a:xfrm>
            <a:custGeom>
              <a:avLst/>
              <a:gdLst>
                <a:gd name="T0" fmla="*/ 3 w 17"/>
                <a:gd name="T1" fmla="*/ 0 h 23"/>
                <a:gd name="T2" fmla="*/ 10 w 17"/>
                <a:gd name="T3" fmla="*/ 0 h 23"/>
                <a:gd name="T4" fmla="*/ 17 w 17"/>
                <a:gd name="T5" fmla="*/ 7 h 23"/>
                <a:gd name="T6" fmla="*/ 17 w 17"/>
                <a:gd name="T7" fmla="*/ 15 h 23"/>
                <a:gd name="T8" fmla="*/ 10 w 17"/>
                <a:gd name="T9" fmla="*/ 23 h 23"/>
                <a:gd name="T10" fmla="*/ 3 w 17"/>
                <a:gd name="T11" fmla="*/ 23 h 23"/>
                <a:gd name="T12" fmla="*/ 0 w 17"/>
                <a:gd name="T13" fmla="*/ 15 h 23"/>
                <a:gd name="T14" fmla="*/ 0 w 17"/>
                <a:gd name="T15" fmla="*/ 7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3" y="0"/>
                  </a:moveTo>
                  <a:lnTo>
                    <a:pt x="10" y="0"/>
                  </a:lnTo>
                  <a:lnTo>
                    <a:pt x="17" y="7"/>
                  </a:lnTo>
                  <a:lnTo>
                    <a:pt x="17" y="15"/>
                  </a:lnTo>
                  <a:lnTo>
                    <a:pt x="10" y="23"/>
                  </a:lnTo>
                  <a:lnTo>
                    <a:pt x="3" y="23"/>
                  </a:lnTo>
                  <a:lnTo>
                    <a:pt x="0" y="15"/>
                  </a:lnTo>
                  <a:lnTo>
                    <a:pt x="0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205"/>
            <p:cNvSpPr>
              <a:spLocks/>
            </p:cNvSpPr>
            <p:nvPr/>
          </p:nvSpPr>
          <p:spPr bwMode="auto">
            <a:xfrm>
              <a:off x="6551884" y="1753434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4 h 19"/>
                <a:gd name="T6" fmla="*/ 17 w 17"/>
                <a:gd name="T7" fmla="*/ 12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2 h 19"/>
                <a:gd name="T14" fmla="*/ 0 w 17"/>
                <a:gd name="T15" fmla="*/ 4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206"/>
            <p:cNvSpPr>
              <a:spLocks/>
            </p:cNvSpPr>
            <p:nvPr/>
          </p:nvSpPr>
          <p:spPr bwMode="auto">
            <a:xfrm>
              <a:off x="6518520" y="1738420"/>
              <a:ext cx="13346" cy="15014"/>
            </a:xfrm>
            <a:custGeom>
              <a:avLst/>
              <a:gdLst>
                <a:gd name="T0" fmla="*/ 7 w 17"/>
                <a:gd name="T1" fmla="*/ 0 h 17"/>
                <a:gd name="T2" fmla="*/ 13 w 17"/>
                <a:gd name="T3" fmla="*/ 0 h 17"/>
                <a:gd name="T4" fmla="*/ 17 w 17"/>
                <a:gd name="T5" fmla="*/ 5 h 17"/>
                <a:gd name="T6" fmla="*/ 17 w 17"/>
                <a:gd name="T7" fmla="*/ 13 h 17"/>
                <a:gd name="T8" fmla="*/ 13 w 17"/>
                <a:gd name="T9" fmla="*/ 17 h 17"/>
                <a:gd name="T10" fmla="*/ 13 w 17"/>
                <a:gd name="T11" fmla="*/ 17 h 17"/>
                <a:gd name="T12" fmla="*/ 7 w 17"/>
                <a:gd name="T13" fmla="*/ 17 h 17"/>
                <a:gd name="T14" fmla="*/ 0 w 17"/>
                <a:gd name="T15" fmla="*/ 13 h 17"/>
                <a:gd name="T16" fmla="*/ 0 w 17"/>
                <a:gd name="T17" fmla="*/ 5 h 17"/>
                <a:gd name="T18" fmla="*/ 7 w 17"/>
                <a:gd name="T1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7">
                  <a:moveTo>
                    <a:pt x="7" y="0"/>
                  </a:moveTo>
                  <a:lnTo>
                    <a:pt x="13" y="0"/>
                  </a:lnTo>
                  <a:lnTo>
                    <a:pt x="17" y="5"/>
                  </a:lnTo>
                  <a:lnTo>
                    <a:pt x="17" y="13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7" y="17"/>
                  </a:lnTo>
                  <a:lnTo>
                    <a:pt x="0" y="13"/>
                  </a:lnTo>
                  <a:lnTo>
                    <a:pt x="0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207"/>
            <p:cNvSpPr>
              <a:spLocks/>
            </p:cNvSpPr>
            <p:nvPr/>
          </p:nvSpPr>
          <p:spPr bwMode="auto">
            <a:xfrm>
              <a:off x="6488492" y="1728411"/>
              <a:ext cx="15014" cy="15014"/>
            </a:xfrm>
            <a:custGeom>
              <a:avLst/>
              <a:gdLst>
                <a:gd name="T0" fmla="*/ 7 w 17"/>
                <a:gd name="T1" fmla="*/ 0 h 17"/>
                <a:gd name="T2" fmla="*/ 14 w 17"/>
                <a:gd name="T3" fmla="*/ 0 h 17"/>
                <a:gd name="T4" fmla="*/ 17 w 17"/>
                <a:gd name="T5" fmla="*/ 4 h 17"/>
                <a:gd name="T6" fmla="*/ 17 w 17"/>
                <a:gd name="T7" fmla="*/ 12 h 17"/>
                <a:gd name="T8" fmla="*/ 14 w 17"/>
                <a:gd name="T9" fmla="*/ 17 h 17"/>
                <a:gd name="T10" fmla="*/ 7 w 17"/>
                <a:gd name="T11" fmla="*/ 17 h 17"/>
                <a:gd name="T12" fmla="*/ 0 w 17"/>
                <a:gd name="T13" fmla="*/ 12 h 17"/>
                <a:gd name="T14" fmla="*/ 0 w 17"/>
                <a:gd name="T15" fmla="*/ 4 h 17"/>
                <a:gd name="T16" fmla="*/ 7 w 17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7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17"/>
                  </a:lnTo>
                  <a:lnTo>
                    <a:pt x="7" y="17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208"/>
            <p:cNvSpPr>
              <a:spLocks/>
            </p:cNvSpPr>
            <p:nvPr/>
          </p:nvSpPr>
          <p:spPr bwMode="auto">
            <a:xfrm>
              <a:off x="6460132" y="1716733"/>
              <a:ext cx="15014" cy="18350"/>
            </a:xfrm>
            <a:custGeom>
              <a:avLst/>
              <a:gdLst>
                <a:gd name="T0" fmla="*/ 4 w 17"/>
                <a:gd name="T1" fmla="*/ 0 h 24"/>
                <a:gd name="T2" fmla="*/ 14 w 17"/>
                <a:gd name="T3" fmla="*/ 0 h 24"/>
                <a:gd name="T4" fmla="*/ 17 w 17"/>
                <a:gd name="T5" fmla="*/ 8 h 24"/>
                <a:gd name="T6" fmla="*/ 17 w 17"/>
                <a:gd name="T7" fmla="*/ 16 h 24"/>
                <a:gd name="T8" fmla="*/ 14 w 17"/>
                <a:gd name="T9" fmla="*/ 24 h 24"/>
                <a:gd name="T10" fmla="*/ 4 w 17"/>
                <a:gd name="T11" fmla="*/ 24 h 24"/>
                <a:gd name="T12" fmla="*/ 0 w 17"/>
                <a:gd name="T13" fmla="*/ 16 h 24"/>
                <a:gd name="T14" fmla="*/ 0 w 17"/>
                <a:gd name="T15" fmla="*/ 8 h 24"/>
                <a:gd name="T16" fmla="*/ 4 w 17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4">
                  <a:moveTo>
                    <a:pt x="4" y="0"/>
                  </a:moveTo>
                  <a:lnTo>
                    <a:pt x="14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4" y="24"/>
                  </a:lnTo>
                  <a:lnTo>
                    <a:pt x="4" y="24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209"/>
            <p:cNvSpPr>
              <a:spLocks/>
            </p:cNvSpPr>
            <p:nvPr/>
          </p:nvSpPr>
          <p:spPr bwMode="auto">
            <a:xfrm>
              <a:off x="6431772" y="1706724"/>
              <a:ext cx="16682" cy="20019"/>
            </a:xfrm>
            <a:custGeom>
              <a:avLst/>
              <a:gdLst>
                <a:gd name="T0" fmla="*/ 7 w 21"/>
                <a:gd name="T1" fmla="*/ 0 h 23"/>
                <a:gd name="T2" fmla="*/ 14 w 21"/>
                <a:gd name="T3" fmla="*/ 0 h 23"/>
                <a:gd name="T4" fmla="*/ 21 w 21"/>
                <a:gd name="T5" fmla="*/ 8 h 23"/>
                <a:gd name="T6" fmla="*/ 21 w 21"/>
                <a:gd name="T7" fmla="*/ 15 h 23"/>
                <a:gd name="T8" fmla="*/ 14 w 21"/>
                <a:gd name="T9" fmla="*/ 23 h 23"/>
                <a:gd name="T10" fmla="*/ 14 w 21"/>
                <a:gd name="T11" fmla="*/ 19 h 23"/>
                <a:gd name="T12" fmla="*/ 7 w 21"/>
                <a:gd name="T13" fmla="*/ 19 h 23"/>
                <a:gd name="T14" fmla="*/ 0 w 21"/>
                <a:gd name="T15" fmla="*/ 15 h 23"/>
                <a:gd name="T16" fmla="*/ 0 w 21"/>
                <a:gd name="T17" fmla="*/ 8 h 23"/>
                <a:gd name="T18" fmla="*/ 7 w 21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3">
                  <a:moveTo>
                    <a:pt x="7" y="0"/>
                  </a:moveTo>
                  <a:lnTo>
                    <a:pt x="14" y="0"/>
                  </a:lnTo>
                  <a:lnTo>
                    <a:pt x="21" y="8"/>
                  </a:lnTo>
                  <a:lnTo>
                    <a:pt x="21" y="15"/>
                  </a:lnTo>
                  <a:lnTo>
                    <a:pt x="14" y="23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8" name="Group 411"/>
            <p:cNvGrpSpPr>
              <a:grpSpLocks/>
            </p:cNvGrpSpPr>
            <p:nvPr/>
          </p:nvGrpSpPr>
          <p:grpSpPr bwMode="auto">
            <a:xfrm>
              <a:off x="6196553" y="1645000"/>
              <a:ext cx="1101025" cy="719002"/>
              <a:chOff x="3994" y="1020"/>
              <a:chExt cx="660" cy="431"/>
            </a:xfrm>
          </p:grpSpPr>
          <p:sp>
            <p:nvSpPr>
              <p:cNvPr id="1912" name="Freeform 211"/>
              <p:cNvSpPr>
                <a:spLocks/>
              </p:cNvSpPr>
              <p:nvPr/>
            </p:nvSpPr>
            <p:spPr bwMode="auto">
              <a:xfrm>
                <a:off x="4120" y="1051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6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6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3" name="Freeform 212"/>
              <p:cNvSpPr>
                <a:spLocks/>
              </p:cNvSpPr>
              <p:nvPr/>
            </p:nvSpPr>
            <p:spPr bwMode="auto">
              <a:xfrm>
                <a:off x="4106" y="104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4" name="Freeform 213"/>
              <p:cNvSpPr>
                <a:spLocks/>
              </p:cNvSpPr>
              <p:nvPr/>
            </p:nvSpPr>
            <p:spPr bwMode="auto">
              <a:xfrm>
                <a:off x="4093" y="1043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12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12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5" name="Freeform 214"/>
              <p:cNvSpPr>
                <a:spLocks/>
              </p:cNvSpPr>
              <p:nvPr/>
            </p:nvSpPr>
            <p:spPr bwMode="auto">
              <a:xfrm>
                <a:off x="4080" y="1039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6" name="Freeform 215"/>
              <p:cNvSpPr>
                <a:spLocks/>
              </p:cNvSpPr>
              <p:nvPr/>
            </p:nvSpPr>
            <p:spPr bwMode="auto">
              <a:xfrm>
                <a:off x="4068" y="1036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7" name="Freeform 216"/>
              <p:cNvSpPr>
                <a:spLocks/>
              </p:cNvSpPr>
              <p:nvPr/>
            </p:nvSpPr>
            <p:spPr bwMode="auto">
              <a:xfrm>
                <a:off x="4056" y="1034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8" name="Freeform 217"/>
              <p:cNvSpPr>
                <a:spLocks/>
              </p:cNvSpPr>
              <p:nvPr/>
            </p:nvSpPr>
            <p:spPr bwMode="auto">
              <a:xfrm>
                <a:off x="4044" y="1030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9" name="Freeform 218"/>
              <p:cNvSpPr>
                <a:spLocks/>
              </p:cNvSpPr>
              <p:nvPr/>
            </p:nvSpPr>
            <p:spPr bwMode="auto">
              <a:xfrm>
                <a:off x="4034" y="1028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0" name="Freeform 219"/>
              <p:cNvSpPr>
                <a:spLocks/>
              </p:cNvSpPr>
              <p:nvPr/>
            </p:nvSpPr>
            <p:spPr bwMode="auto">
              <a:xfrm>
                <a:off x="4022" y="1026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1" name="Freeform 220"/>
              <p:cNvSpPr>
                <a:spLocks/>
              </p:cNvSpPr>
              <p:nvPr/>
            </p:nvSpPr>
            <p:spPr bwMode="auto">
              <a:xfrm>
                <a:off x="4012" y="1024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2" name="Freeform 221"/>
              <p:cNvSpPr>
                <a:spLocks/>
              </p:cNvSpPr>
              <p:nvPr/>
            </p:nvSpPr>
            <p:spPr bwMode="auto">
              <a:xfrm>
                <a:off x="4004" y="1022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10 w 16"/>
                  <a:gd name="T3" fmla="*/ 0 h 19"/>
                  <a:gd name="T4" fmla="*/ 16 w 16"/>
                  <a:gd name="T5" fmla="*/ 8 h 19"/>
                  <a:gd name="T6" fmla="*/ 16 w 16"/>
                  <a:gd name="T7" fmla="*/ 16 h 19"/>
                  <a:gd name="T8" fmla="*/ 10 w 16"/>
                  <a:gd name="T9" fmla="*/ 19 h 19"/>
                  <a:gd name="T10" fmla="*/ 4 w 16"/>
                  <a:gd name="T11" fmla="*/ 19 h 19"/>
                  <a:gd name="T12" fmla="*/ 0 w 16"/>
                  <a:gd name="T13" fmla="*/ 16 h 19"/>
                  <a:gd name="T14" fmla="*/ 0 w 16"/>
                  <a:gd name="T15" fmla="*/ 8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0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3" name="Freeform 222"/>
              <p:cNvSpPr>
                <a:spLocks/>
              </p:cNvSpPr>
              <p:nvPr/>
            </p:nvSpPr>
            <p:spPr bwMode="auto">
              <a:xfrm>
                <a:off x="3994" y="1020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13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4" name="Freeform 223"/>
              <p:cNvSpPr>
                <a:spLocks/>
              </p:cNvSpPr>
              <p:nvPr/>
            </p:nvSpPr>
            <p:spPr bwMode="auto">
              <a:xfrm>
                <a:off x="4298" y="1130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5" name="Freeform 224"/>
              <p:cNvSpPr>
                <a:spLocks/>
              </p:cNvSpPr>
              <p:nvPr/>
            </p:nvSpPr>
            <p:spPr bwMode="auto">
              <a:xfrm>
                <a:off x="4275" y="111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6" name="Freeform 225"/>
              <p:cNvSpPr>
                <a:spLocks/>
              </p:cNvSpPr>
              <p:nvPr/>
            </p:nvSpPr>
            <p:spPr bwMode="auto">
              <a:xfrm>
                <a:off x="4255" y="110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7" name="Freeform 226"/>
              <p:cNvSpPr>
                <a:spLocks/>
              </p:cNvSpPr>
              <p:nvPr/>
            </p:nvSpPr>
            <p:spPr bwMode="auto">
              <a:xfrm>
                <a:off x="4235" y="1097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8" name="Freeform 227"/>
              <p:cNvSpPr>
                <a:spLocks/>
              </p:cNvSpPr>
              <p:nvPr/>
            </p:nvSpPr>
            <p:spPr bwMode="auto">
              <a:xfrm>
                <a:off x="4218" y="108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9" name="Freeform 228"/>
              <p:cNvSpPr>
                <a:spLocks/>
              </p:cNvSpPr>
              <p:nvPr/>
            </p:nvSpPr>
            <p:spPr bwMode="auto">
              <a:xfrm>
                <a:off x="4201" y="108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0" name="Freeform 229"/>
              <p:cNvSpPr>
                <a:spLocks/>
              </p:cNvSpPr>
              <p:nvPr/>
            </p:nvSpPr>
            <p:spPr bwMode="auto">
              <a:xfrm>
                <a:off x="4184" y="1076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3 h 17"/>
                  <a:gd name="T6" fmla="*/ 17 w 17"/>
                  <a:gd name="T7" fmla="*/ 9 h 17"/>
                  <a:gd name="T8" fmla="*/ 14 w 17"/>
                  <a:gd name="T9" fmla="*/ 17 h 17"/>
                  <a:gd name="T10" fmla="*/ 14 w 17"/>
                  <a:gd name="T11" fmla="*/ 17 h 17"/>
                  <a:gd name="T12" fmla="*/ 7 w 17"/>
                  <a:gd name="T13" fmla="*/ 17 h 17"/>
                  <a:gd name="T14" fmla="*/ 0 w 17"/>
                  <a:gd name="T15" fmla="*/ 9 h 17"/>
                  <a:gd name="T16" fmla="*/ 0 w 17"/>
                  <a:gd name="T17" fmla="*/ 3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1" name="Freeform 230"/>
              <p:cNvSpPr>
                <a:spLocks/>
              </p:cNvSpPr>
              <p:nvPr/>
            </p:nvSpPr>
            <p:spPr bwMode="auto">
              <a:xfrm>
                <a:off x="4169" y="1069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14 w 21"/>
                  <a:gd name="T11" fmla="*/ 19 h 19"/>
                  <a:gd name="T12" fmla="*/ 7 w 21"/>
                  <a:gd name="T13" fmla="*/ 19 h 19"/>
                  <a:gd name="T14" fmla="*/ 0 w 21"/>
                  <a:gd name="T15" fmla="*/ 16 h 19"/>
                  <a:gd name="T16" fmla="*/ 0 w 21"/>
                  <a:gd name="T17" fmla="*/ 8 h 19"/>
                  <a:gd name="T18" fmla="*/ 7 w 2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2" name="Freeform 231"/>
              <p:cNvSpPr>
                <a:spLocks/>
              </p:cNvSpPr>
              <p:nvPr/>
            </p:nvSpPr>
            <p:spPr bwMode="auto">
              <a:xfrm>
                <a:off x="4155" y="1063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3" name="Freeform 232"/>
              <p:cNvSpPr>
                <a:spLocks/>
              </p:cNvSpPr>
              <p:nvPr/>
            </p:nvSpPr>
            <p:spPr bwMode="auto">
              <a:xfrm>
                <a:off x="4142" y="105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4" name="Freeform 233"/>
              <p:cNvSpPr>
                <a:spLocks/>
              </p:cNvSpPr>
              <p:nvPr/>
            </p:nvSpPr>
            <p:spPr bwMode="auto">
              <a:xfrm>
                <a:off x="4130" y="105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5" name="Freeform 234"/>
              <p:cNvSpPr>
                <a:spLocks/>
              </p:cNvSpPr>
              <p:nvPr/>
            </p:nvSpPr>
            <p:spPr bwMode="auto">
              <a:xfrm>
                <a:off x="4116" y="1051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6" name="Freeform 235"/>
              <p:cNvSpPr>
                <a:spLocks/>
              </p:cNvSpPr>
              <p:nvPr/>
            </p:nvSpPr>
            <p:spPr bwMode="auto">
              <a:xfrm>
                <a:off x="4104" y="1047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7" name="Freeform 236"/>
              <p:cNvSpPr>
                <a:spLocks/>
              </p:cNvSpPr>
              <p:nvPr/>
            </p:nvSpPr>
            <p:spPr bwMode="auto">
              <a:xfrm>
                <a:off x="4083" y="104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8" name="Freeform 237"/>
              <p:cNvSpPr>
                <a:spLocks/>
              </p:cNvSpPr>
              <p:nvPr/>
            </p:nvSpPr>
            <p:spPr bwMode="auto">
              <a:xfrm>
                <a:off x="4073" y="103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9" name="Freeform 238"/>
              <p:cNvSpPr>
                <a:spLocks/>
              </p:cNvSpPr>
              <p:nvPr/>
            </p:nvSpPr>
            <p:spPr bwMode="auto">
              <a:xfrm>
                <a:off x="4063" y="1036"/>
                <a:ext cx="10" cy="11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6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6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0" name="Freeform 239"/>
              <p:cNvSpPr>
                <a:spLocks/>
              </p:cNvSpPr>
              <p:nvPr/>
            </p:nvSpPr>
            <p:spPr bwMode="auto">
              <a:xfrm>
                <a:off x="4054" y="1034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1" name="Freeform 240"/>
              <p:cNvSpPr>
                <a:spLocks/>
              </p:cNvSpPr>
              <p:nvPr/>
            </p:nvSpPr>
            <p:spPr bwMode="auto">
              <a:xfrm>
                <a:off x="4044" y="1032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2" name="Freeform 241"/>
              <p:cNvSpPr>
                <a:spLocks/>
              </p:cNvSpPr>
              <p:nvPr/>
            </p:nvSpPr>
            <p:spPr bwMode="auto">
              <a:xfrm>
                <a:off x="4036" y="1032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3" name="Freeform 242"/>
              <p:cNvSpPr>
                <a:spLocks/>
              </p:cNvSpPr>
              <p:nvPr/>
            </p:nvSpPr>
            <p:spPr bwMode="auto">
              <a:xfrm>
                <a:off x="4336" y="1153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4" name="Freeform 243"/>
              <p:cNvSpPr>
                <a:spLocks/>
              </p:cNvSpPr>
              <p:nvPr/>
            </p:nvSpPr>
            <p:spPr bwMode="auto">
              <a:xfrm>
                <a:off x="4314" y="113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5" name="Freeform 244"/>
              <p:cNvSpPr>
                <a:spLocks/>
              </p:cNvSpPr>
              <p:nvPr/>
            </p:nvSpPr>
            <p:spPr bwMode="auto">
              <a:xfrm>
                <a:off x="4293" y="112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6" name="Freeform 245"/>
              <p:cNvSpPr>
                <a:spLocks/>
              </p:cNvSpPr>
              <p:nvPr/>
            </p:nvSpPr>
            <p:spPr bwMode="auto">
              <a:xfrm>
                <a:off x="4275" y="1116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7" name="Freeform 246"/>
              <p:cNvSpPr>
                <a:spLocks/>
              </p:cNvSpPr>
              <p:nvPr/>
            </p:nvSpPr>
            <p:spPr bwMode="auto">
              <a:xfrm>
                <a:off x="4257" y="1108"/>
                <a:ext cx="7" cy="10"/>
              </a:xfrm>
              <a:custGeom>
                <a:avLst/>
                <a:gdLst>
                  <a:gd name="T0" fmla="*/ 7 w 16"/>
                  <a:gd name="T1" fmla="*/ 0 h 19"/>
                  <a:gd name="T2" fmla="*/ 14 w 16"/>
                  <a:gd name="T3" fmla="*/ 0 h 19"/>
                  <a:gd name="T4" fmla="*/ 16 w 16"/>
                  <a:gd name="T5" fmla="*/ 3 h 19"/>
                  <a:gd name="T6" fmla="*/ 16 w 16"/>
                  <a:gd name="T7" fmla="*/ 11 h 19"/>
                  <a:gd name="T8" fmla="*/ 14 w 16"/>
                  <a:gd name="T9" fmla="*/ 19 h 19"/>
                  <a:gd name="T10" fmla="*/ 7 w 16"/>
                  <a:gd name="T11" fmla="*/ 19 h 19"/>
                  <a:gd name="T12" fmla="*/ 0 w 16"/>
                  <a:gd name="T13" fmla="*/ 11 h 19"/>
                  <a:gd name="T14" fmla="*/ 0 w 16"/>
                  <a:gd name="T15" fmla="*/ 3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4" y="0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8" name="Freeform 247"/>
              <p:cNvSpPr>
                <a:spLocks/>
              </p:cNvSpPr>
              <p:nvPr/>
            </p:nvSpPr>
            <p:spPr bwMode="auto">
              <a:xfrm>
                <a:off x="4240" y="109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9" name="Freeform 248"/>
              <p:cNvSpPr>
                <a:spLocks/>
              </p:cNvSpPr>
              <p:nvPr/>
            </p:nvSpPr>
            <p:spPr bwMode="auto">
              <a:xfrm>
                <a:off x="4224" y="109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0" name="Freeform 249"/>
              <p:cNvSpPr>
                <a:spLocks/>
              </p:cNvSpPr>
              <p:nvPr/>
            </p:nvSpPr>
            <p:spPr bwMode="auto">
              <a:xfrm>
                <a:off x="4209" y="1085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1" name="Freeform 250"/>
              <p:cNvSpPr>
                <a:spLocks/>
              </p:cNvSpPr>
              <p:nvPr/>
            </p:nvSpPr>
            <p:spPr bwMode="auto">
              <a:xfrm>
                <a:off x="4195" y="1078"/>
                <a:ext cx="9" cy="11"/>
              </a:xfrm>
              <a:custGeom>
                <a:avLst/>
                <a:gdLst>
                  <a:gd name="T0" fmla="*/ 7 w 17"/>
                  <a:gd name="T1" fmla="*/ 0 h 22"/>
                  <a:gd name="T2" fmla="*/ 13 w 17"/>
                  <a:gd name="T3" fmla="*/ 0 h 22"/>
                  <a:gd name="T4" fmla="*/ 17 w 17"/>
                  <a:gd name="T5" fmla="*/ 6 h 22"/>
                  <a:gd name="T6" fmla="*/ 17 w 17"/>
                  <a:gd name="T7" fmla="*/ 14 h 22"/>
                  <a:gd name="T8" fmla="*/ 13 w 17"/>
                  <a:gd name="T9" fmla="*/ 22 h 22"/>
                  <a:gd name="T10" fmla="*/ 13 w 17"/>
                  <a:gd name="T11" fmla="*/ 18 h 22"/>
                  <a:gd name="T12" fmla="*/ 7 w 17"/>
                  <a:gd name="T13" fmla="*/ 18 h 22"/>
                  <a:gd name="T14" fmla="*/ 0 w 17"/>
                  <a:gd name="T15" fmla="*/ 14 h 22"/>
                  <a:gd name="T16" fmla="*/ 0 w 17"/>
                  <a:gd name="T17" fmla="*/ 6 h 22"/>
                  <a:gd name="T18" fmla="*/ 7 w 17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2">
                    <a:moveTo>
                      <a:pt x="7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4"/>
                    </a:lnTo>
                    <a:lnTo>
                      <a:pt x="13" y="22"/>
                    </a:lnTo>
                    <a:lnTo>
                      <a:pt x="13" y="18"/>
                    </a:lnTo>
                    <a:lnTo>
                      <a:pt x="7" y="18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2" name="Freeform 251"/>
              <p:cNvSpPr>
                <a:spLocks/>
              </p:cNvSpPr>
              <p:nvPr/>
            </p:nvSpPr>
            <p:spPr bwMode="auto">
              <a:xfrm>
                <a:off x="4182" y="1074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3" name="Freeform 252"/>
              <p:cNvSpPr>
                <a:spLocks/>
              </p:cNvSpPr>
              <p:nvPr/>
            </p:nvSpPr>
            <p:spPr bwMode="auto">
              <a:xfrm>
                <a:off x="4171" y="1069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6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4" name="Freeform 253"/>
              <p:cNvSpPr>
                <a:spLocks/>
              </p:cNvSpPr>
              <p:nvPr/>
            </p:nvSpPr>
            <p:spPr bwMode="auto">
              <a:xfrm>
                <a:off x="4159" y="1065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5" name="Freeform 254"/>
              <p:cNvSpPr>
                <a:spLocks/>
              </p:cNvSpPr>
              <p:nvPr/>
            </p:nvSpPr>
            <p:spPr bwMode="auto">
              <a:xfrm>
                <a:off x="4147" y="1061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6" name="Freeform 255"/>
              <p:cNvSpPr>
                <a:spLocks/>
              </p:cNvSpPr>
              <p:nvPr/>
            </p:nvSpPr>
            <p:spPr bwMode="auto">
              <a:xfrm>
                <a:off x="4135" y="105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7" name="Freeform 256"/>
              <p:cNvSpPr>
                <a:spLocks/>
              </p:cNvSpPr>
              <p:nvPr/>
            </p:nvSpPr>
            <p:spPr bwMode="auto">
              <a:xfrm>
                <a:off x="4125" y="105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8" name="Freeform 257"/>
              <p:cNvSpPr>
                <a:spLocks/>
              </p:cNvSpPr>
              <p:nvPr/>
            </p:nvSpPr>
            <p:spPr bwMode="auto">
              <a:xfrm>
                <a:off x="4115" y="1051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9" name="Freeform 258"/>
              <p:cNvSpPr>
                <a:spLocks/>
              </p:cNvSpPr>
              <p:nvPr/>
            </p:nvSpPr>
            <p:spPr bwMode="auto">
              <a:xfrm>
                <a:off x="4104" y="1047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0" name="Freeform 259"/>
              <p:cNvSpPr>
                <a:spLocks/>
              </p:cNvSpPr>
              <p:nvPr/>
            </p:nvSpPr>
            <p:spPr bwMode="auto">
              <a:xfrm>
                <a:off x="4095" y="1045"/>
                <a:ext cx="8" cy="12"/>
              </a:xfrm>
              <a:custGeom>
                <a:avLst/>
                <a:gdLst>
                  <a:gd name="T0" fmla="*/ 5 w 16"/>
                  <a:gd name="T1" fmla="*/ 0 h 23"/>
                  <a:gd name="T2" fmla="*/ 12 w 16"/>
                  <a:gd name="T3" fmla="*/ 0 h 23"/>
                  <a:gd name="T4" fmla="*/ 16 w 16"/>
                  <a:gd name="T5" fmla="*/ 7 h 23"/>
                  <a:gd name="T6" fmla="*/ 16 w 16"/>
                  <a:gd name="T7" fmla="*/ 15 h 23"/>
                  <a:gd name="T8" fmla="*/ 12 w 16"/>
                  <a:gd name="T9" fmla="*/ 23 h 23"/>
                  <a:gd name="T10" fmla="*/ 12 w 16"/>
                  <a:gd name="T11" fmla="*/ 19 h 23"/>
                  <a:gd name="T12" fmla="*/ 5 w 16"/>
                  <a:gd name="T13" fmla="*/ 19 h 23"/>
                  <a:gd name="T14" fmla="*/ 0 w 16"/>
                  <a:gd name="T15" fmla="*/ 15 h 23"/>
                  <a:gd name="T16" fmla="*/ 0 w 16"/>
                  <a:gd name="T17" fmla="*/ 7 h 23"/>
                  <a:gd name="T18" fmla="*/ 5 w 1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5" y="0"/>
                    </a:moveTo>
                    <a:lnTo>
                      <a:pt x="12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1" name="Freeform 260"/>
              <p:cNvSpPr>
                <a:spLocks/>
              </p:cNvSpPr>
              <p:nvPr/>
            </p:nvSpPr>
            <p:spPr bwMode="auto">
              <a:xfrm>
                <a:off x="4087" y="104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2" name="Freeform 261"/>
              <p:cNvSpPr>
                <a:spLocks/>
              </p:cNvSpPr>
              <p:nvPr/>
            </p:nvSpPr>
            <p:spPr bwMode="auto">
              <a:xfrm>
                <a:off x="4076" y="1041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3" name="Freeform 262"/>
              <p:cNvSpPr>
                <a:spLocks/>
              </p:cNvSpPr>
              <p:nvPr/>
            </p:nvSpPr>
            <p:spPr bwMode="auto">
              <a:xfrm>
                <a:off x="4422" y="1208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4" name="Freeform 263"/>
              <p:cNvSpPr>
                <a:spLocks/>
              </p:cNvSpPr>
              <p:nvPr/>
            </p:nvSpPr>
            <p:spPr bwMode="auto">
              <a:xfrm>
                <a:off x="4393" y="1191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5" name="Freeform 264"/>
              <p:cNvSpPr>
                <a:spLocks/>
              </p:cNvSpPr>
              <p:nvPr/>
            </p:nvSpPr>
            <p:spPr bwMode="auto">
              <a:xfrm>
                <a:off x="4367" y="1175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6" name="Freeform 265"/>
              <p:cNvSpPr>
                <a:spLocks/>
              </p:cNvSpPr>
              <p:nvPr/>
            </p:nvSpPr>
            <p:spPr bwMode="auto">
              <a:xfrm>
                <a:off x="4346" y="1161"/>
                <a:ext cx="8" cy="9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7" name="Freeform 266"/>
              <p:cNvSpPr>
                <a:spLocks/>
              </p:cNvSpPr>
              <p:nvPr/>
            </p:nvSpPr>
            <p:spPr bwMode="auto">
              <a:xfrm>
                <a:off x="4326" y="114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8" name="Freeform 267"/>
              <p:cNvSpPr>
                <a:spLocks/>
              </p:cNvSpPr>
              <p:nvPr/>
            </p:nvSpPr>
            <p:spPr bwMode="auto">
              <a:xfrm>
                <a:off x="4307" y="1135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9" name="Freeform 268"/>
              <p:cNvSpPr>
                <a:spLocks/>
              </p:cNvSpPr>
              <p:nvPr/>
            </p:nvSpPr>
            <p:spPr bwMode="auto">
              <a:xfrm>
                <a:off x="4290" y="1126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0" name="Freeform 269"/>
              <p:cNvSpPr>
                <a:spLocks/>
              </p:cNvSpPr>
              <p:nvPr/>
            </p:nvSpPr>
            <p:spPr bwMode="auto">
              <a:xfrm>
                <a:off x="4273" y="1116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13 w 17"/>
                  <a:gd name="T11" fmla="*/ 20 h 20"/>
                  <a:gd name="T12" fmla="*/ 6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6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1" name="Freeform 270"/>
              <p:cNvSpPr>
                <a:spLocks/>
              </p:cNvSpPr>
              <p:nvPr/>
            </p:nvSpPr>
            <p:spPr bwMode="auto">
              <a:xfrm>
                <a:off x="4258" y="1106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2" name="Freeform 271"/>
              <p:cNvSpPr>
                <a:spLocks/>
              </p:cNvSpPr>
              <p:nvPr/>
            </p:nvSpPr>
            <p:spPr bwMode="auto">
              <a:xfrm>
                <a:off x="4243" y="1099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3" name="Freeform 272"/>
              <p:cNvSpPr>
                <a:spLocks/>
              </p:cNvSpPr>
              <p:nvPr/>
            </p:nvSpPr>
            <p:spPr bwMode="auto">
              <a:xfrm>
                <a:off x="4229" y="1093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4" name="Freeform 273"/>
              <p:cNvSpPr>
                <a:spLocks/>
              </p:cNvSpPr>
              <p:nvPr/>
            </p:nvSpPr>
            <p:spPr bwMode="auto">
              <a:xfrm>
                <a:off x="4218" y="108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5" name="Freeform 274"/>
              <p:cNvSpPr>
                <a:spLocks/>
              </p:cNvSpPr>
              <p:nvPr/>
            </p:nvSpPr>
            <p:spPr bwMode="auto">
              <a:xfrm>
                <a:off x="4204" y="1081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6" name="Freeform 275"/>
              <p:cNvSpPr>
                <a:spLocks/>
              </p:cNvSpPr>
              <p:nvPr/>
            </p:nvSpPr>
            <p:spPr bwMode="auto">
              <a:xfrm>
                <a:off x="4192" y="1078"/>
                <a:ext cx="9" cy="9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2 h 18"/>
                  <a:gd name="T6" fmla="*/ 17 w 17"/>
                  <a:gd name="T7" fmla="*/ 10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0 h 18"/>
                  <a:gd name="T14" fmla="*/ 0 w 17"/>
                  <a:gd name="T15" fmla="*/ 2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10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7" name="Freeform 276"/>
              <p:cNvSpPr>
                <a:spLocks/>
              </p:cNvSpPr>
              <p:nvPr/>
            </p:nvSpPr>
            <p:spPr bwMode="auto">
              <a:xfrm>
                <a:off x="4180" y="1072"/>
                <a:ext cx="10" cy="11"/>
              </a:xfrm>
              <a:custGeom>
                <a:avLst/>
                <a:gdLst>
                  <a:gd name="T0" fmla="*/ 7 w 21"/>
                  <a:gd name="T1" fmla="*/ 0 h 21"/>
                  <a:gd name="T2" fmla="*/ 14 w 21"/>
                  <a:gd name="T3" fmla="*/ 0 h 21"/>
                  <a:gd name="T4" fmla="*/ 21 w 21"/>
                  <a:gd name="T5" fmla="*/ 8 h 21"/>
                  <a:gd name="T6" fmla="*/ 21 w 21"/>
                  <a:gd name="T7" fmla="*/ 13 h 21"/>
                  <a:gd name="T8" fmla="*/ 14 w 21"/>
                  <a:gd name="T9" fmla="*/ 21 h 21"/>
                  <a:gd name="T10" fmla="*/ 14 w 21"/>
                  <a:gd name="T11" fmla="*/ 17 h 21"/>
                  <a:gd name="T12" fmla="*/ 7 w 21"/>
                  <a:gd name="T13" fmla="*/ 17 h 21"/>
                  <a:gd name="T14" fmla="*/ 0 w 21"/>
                  <a:gd name="T15" fmla="*/ 13 h 21"/>
                  <a:gd name="T16" fmla="*/ 0 w 21"/>
                  <a:gd name="T17" fmla="*/ 8 h 21"/>
                  <a:gd name="T18" fmla="*/ 7 w 21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1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3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8" name="Freeform 277"/>
              <p:cNvSpPr>
                <a:spLocks noEditPoints="1"/>
              </p:cNvSpPr>
              <p:nvPr/>
            </p:nvSpPr>
            <p:spPr bwMode="auto">
              <a:xfrm>
                <a:off x="4171" y="1069"/>
                <a:ext cx="8" cy="9"/>
              </a:xfrm>
              <a:custGeom>
                <a:avLst/>
                <a:gdLst>
                  <a:gd name="T0" fmla="*/ 10 w 17"/>
                  <a:gd name="T1" fmla="*/ 19 h 19"/>
                  <a:gd name="T2" fmla="*/ 13 w 17"/>
                  <a:gd name="T3" fmla="*/ 19 h 19"/>
                  <a:gd name="T4" fmla="*/ 10 w 17"/>
                  <a:gd name="T5" fmla="*/ 19 h 19"/>
                  <a:gd name="T6" fmla="*/ 10 w 17"/>
                  <a:gd name="T7" fmla="*/ 19 h 19"/>
                  <a:gd name="T8" fmla="*/ 3 w 17"/>
                  <a:gd name="T9" fmla="*/ 0 h 19"/>
                  <a:gd name="T10" fmla="*/ 13 w 17"/>
                  <a:gd name="T11" fmla="*/ 0 h 19"/>
                  <a:gd name="T12" fmla="*/ 17 w 17"/>
                  <a:gd name="T13" fmla="*/ 8 h 19"/>
                  <a:gd name="T14" fmla="*/ 17 w 17"/>
                  <a:gd name="T15" fmla="*/ 16 h 19"/>
                  <a:gd name="T16" fmla="*/ 10 w 17"/>
                  <a:gd name="T17" fmla="*/ 19 h 19"/>
                  <a:gd name="T18" fmla="*/ 3 w 17"/>
                  <a:gd name="T19" fmla="*/ 19 h 19"/>
                  <a:gd name="T20" fmla="*/ 0 w 17"/>
                  <a:gd name="T21" fmla="*/ 16 h 19"/>
                  <a:gd name="T22" fmla="*/ 0 w 17"/>
                  <a:gd name="T23" fmla="*/ 8 h 19"/>
                  <a:gd name="T24" fmla="*/ 3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0" y="19"/>
                    </a:moveTo>
                    <a:lnTo>
                      <a:pt x="13" y="19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9" name="Freeform 278"/>
              <p:cNvSpPr>
                <a:spLocks/>
              </p:cNvSpPr>
              <p:nvPr/>
            </p:nvSpPr>
            <p:spPr bwMode="auto">
              <a:xfrm>
                <a:off x="4161" y="1065"/>
                <a:ext cx="8" cy="11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0" name="Freeform 279"/>
              <p:cNvSpPr>
                <a:spLocks/>
              </p:cNvSpPr>
              <p:nvPr/>
            </p:nvSpPr>
            <p:spPr bwMode="auto">
              <a:xfrm>
                <a:off x="4150" y="106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1" name="Freeform 280"/>
              <p:cNvSpPr>
                <a:spLocks/>
              </p:cNvSpPr>
              <p:nvPr/>
            </p:nvSpPr>
            <p:spPr bwMode="auto">
              <a:xfrm>
                <a:off x="4140" y="1059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11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2" name="Freeform 281"/>
              <p:cNvSpPr>
                <a:spLocks/>
              </p:cNvSpPr>
              <p:nvPr/>
            </p:nvSpPr>
            <p:spPr bwMode="auto">
              <a:xfrm>
                <a:off x="4130" y="105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3" name="Freeform 282"/>
              <p:cNvSpPr>
                <a:spLocks/>
              </p:cNvSpPr>
              <p:nvPr/>
            </p:nvSpPr>
            <p:spPr bwMode="auto">
              <a:xfrm>
                <a:off x="4121" y="105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4" name="Freeform 283"/>
              <p:cNvSpPr>
                <a:spLocks/>
              </p:cNvSpPr>
              <p:nvPr/>
            </p:nvSpPr>
            <p:spPr bwMode="auto">
              <a:xfrm>
                <a:off x="4111" y="1053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5" name="Freeform 284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6" name="Freeform 285"/>
              <p:cNvSpPr>
                <a:spLocks/>
              </p:cNvSpPr>
              <p:nvPr/>
            </p:nvSpPr>
            <p:spPr bwMode="auto">
              <a:xfrm>
                <a:off x="4396" y="119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7" name="Freeform 286"/>
              <p:cNvSpPr>
                <a:spLocks/>
              </p:cNvSpPr>
              <p:nvPr/>
            </p:nvSpPr>
            <p:spPr bwMode="auto">
              <a:xfrm>
                <a:off x="4374" y="1179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8" name="Freeform 287"/>
              <p:cNvSpPr>
                <a:spLocks/>
              </p:cNvSpPr>
              <p:nvPr/>
            </p:nvSpPr>
            <p:spPr bwMode="auto">
              <a:xfrm>
                <a:off x="4354" y="116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9" name="Freeform 288"/>
              <p:cNvSpPr>
                <a:spLocks noEditPoints="1"/>
              </p:cNvSpPr>
              <p:nvPr/>
            </p:nvSpPr>
            <p:spPr bwMode="auto">
              <a:xfrm>
                <a:off x="4336" y="1153"/>
                <a:ext cx="8" cy="10"/>
              </a:xfrm>
              <a:custGeom>
                <a:avLst/>
                <a:gdLst>
                  <a:gd name="T0" fmla="*/ 11 w 17"/>
                  <a:gd name="T1" fmla="*/ 19 h 19"/>
                  <a:gd name="T2" fmla="*/ 14 w 17"/>
                  <a:gd name="T3" fmla="*/ 19 h 19"/>
                  <a:gd name="T4" fmla="*/ 11 w 17"/>
                  <a:gd name="T5" fmla="*/ 19 h 19"/>
                  <a:gd name="T6" fmla="*/ 11 w 17"/>
                  <a:gd name="T7" fmla="*/ 19 h 19"/>
                  <a:gd name="T8" fmla="*/ 4 w 17"/>
                  <a:gd name="T9" fmla="*/ 0 h 19"/>
                  <a:gd name="T10" fmla="*/ 14 w 17"/>
                  <a:gd name="T11" fmla="*/ 0 h 19"/>
                  <a:gd name="T12" fmla="*/ 17 w 17"/>
                  <a:gd name="T13" fmla="*/ 4 h 19"/>
                  <a:gd name="T14" fmla="*/ 17 w 17"/>
                  <a:gd name="T15" fmla="*/ 11 h 19"/>
                  <a:gd name="T16" fmla="*/ 11 w 17"/>
                  <a:gd name="T17" fmla="*/ 19 h 19"/>
                  <a:gd name="T18" fmla="*/ 4 w 17"/>
                  <a:gd name="T19" fmla="*/ 19 h 19"/>
                  <a:gd name="T20" fmla="*/ 0 w 17"/>
                  <a:gd name="T21" fmla="*/ 11 h 19"/>
                  <a:gd name="T22" fmla="*/ 0 w 17"/>
                  <a:gd name="T23" fmla="*/ 4 h 19"/>
                  <a:gd name="T24" fmla="*/ 4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1" y="19"/>
                    </a:moveTo>
                    <a:lnTo>
                      <a:pt x="14" y="19"/>
                    </a:lnTo>
                    <a:lnTo>
                      <a:pt x="11" y="19"/>
                    </a:lnTo>
                    <a:lnTo>
                      <a:pt x="11" y="19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0" name="Freeform 289"/>
              <p:cNvSpPr>
                <a:spLocks/>
              </p:cNvSpPr>
              <p:nvPr/>
            </p:nvSpPr>
            <p:spPr bwMode="auto">
              <a:xfrm>
                <a:off x="4319" y="114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1" name="Freeform 290"/>
              <p:cNvSpPr>
                <a:spLocks/>
              </p:cNvSpPr>
              <p:nvPr/>
            </p:nvSpPr>
            <p:spPr bwMode="auto">
              <a:xfrm>
                <a:off x="4302" y="1132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2" name="Freeform 291"/>
              <p:cNvSpPr>
                <a:spLocks/>
              </p:cNvSpPr>
              <p:nvPr/>
            </p:nvSpPr>
            <p:spPr bwMode="auto">
              <a:xfrm>
                <a:off x="4286" y="112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3" name="Freeform 292"/>
              <p:cNvSpPr>
                <a:spLocks/>
              </p:cNvSpPr>
              <p:nvPr/>
            </p:nvSpPr>
            <p:spPr bwMode="auto">
              <a:xfrm>
                <a:off x="4273" y="1114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4" name="Freeform 293"/>
              <p:cNvSpPr>
                <a:spLocks/>
              </p:cNvSpPr>
              <p:nvPr/>
            </p:nvSpPr>
            <p:spPr bwMode="auto">
              <a:xfrm>
                <a:off x="4260" y="1106"/>
                <a:ext cx="8" cy="10"/>
              </a:xfrm>
              <a:custGeom>
                <a:avLst/>
                <a:gdLst>
                  <a:gd name="T0" fmla="*/ 4 w 15"/>
                  <a:gd name="T1" fmla="*/ 0 h 19"/>
                  <a:gd name="T2" fmla="*/ 9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9 w 15"/>
                  <a:gd name="T9" fmla="*/ 19 h 19"/>
                  <a:gd name="T10" fmla="*/ 4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4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4" y="0"/>
                    </a:moveTo>
                    <a:lnTo>
                      <a:pt x="9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5" name="Freeform 294"/>
              <p:cNvSpPr>
                <a:spLocks/>
              </p:cNvSpPr>
              <p:nvPr/>
            </p:nvSpPr>
            <p:spPr bwMode="auto">
              <a:xfrm>
                <a:off x="4246" y="1101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6" name="Freeform 295"/>
              <p:cNvSpPr>
                <a:spLocks/>
              </p:cNvSpPr>
              <p:nvPr/>
            </p:nvSpPr>
            <p:spPr bwMode="auto">
              <a:xfrm>
                <a:off x="4235" y="109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7" name="Freeform 296"/>
              <p:cNvSpPr>
                <a:spLocks/>
              </p:cNvSpPr>
              <p:nvPr/>
            </p:nvSpPr>
            <p:spPr bwMode="auto">
              <a:xfrm>
                <a:off x="4223" y="108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8" name="Freeform 297"/>
              <p:cNvSpPr>
                <a:spLocks/>
              </p:cNvSpPr>
              <p:nvPr/>
            </p:nvSpPr>
            <p:spPr bwMode="auto">
              <a:xfrm>
                <a:off x="4211" y="108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9" name="Freeform 298"/>
              <p:cNvSpPr>
                <a:spLocks/>
              </p:cNvSpPr>
              <p:nvPr/>
            </p:nvSpPr>
            <p:spPr bwMode="auto">
              <a:xfrm>
                <a:off x="4201" y="1079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0" name="Freeform 299"/>
              <p:cNvSpPr>
                <a:spLocks/>
              </p:cNvSpPr>
              <p:nvPr/>
            </p:nvSpPr>
            <p:spPr bwMode="auto">
              <a:xfrm>
                <a:off x="4189" y="1076"/>
                <a:ext cx="10" cy="11"/>
              </a:xfrm>
              <a:custGeom>
                <a:avLst/>
                <a:gdLst>
                  <a:gd name="T0" fmla="*/ 7 w 21"/>
                  <a:gd name="T1" fmla="*/ 0 h 21"/>
                  <a:gd name="T2" fmla="*/ 14 w 21"/>
                  <a:gd name="T3" fmla="*/ 0 h 21"/>
                  <a:gd name="T4" fmla="*/ 21 w 21"/>
                  <a:gd name="T5" fmla="*/ 5 h 21"/>
                  <a:gd name="T6" fmla="*/ 21 w 21"/>
                  <a:gd name="T7" fmla="*/ 13 h 21"/>
                  <a:gd name="T8" fmla="*/ 14 w 21"/>
                  <a:gd name="T9" fmla="*/ 21 h 21"/>
                  <a:gd name="T10" fmla="*/ 7 w 21"/>
                  <a:gd name="T11" fmla="*/ 21 h 21"/>
                  <a:gd name="T12" fmla="*/ 0 w 21"/>
                  <a:gd name="T13" fmla="*/ 13 h 21"/>
                  <a:gd name="T14" fmla="*/ 0 w 21"/>
                  <a:gd name="T15" fmla="*/ 5 h 21"/>
                  <a:gd name="T16" fmla="*/ 7 w 21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1">
                    <a:moveTo>
                      <a:pt x="7" y="0"/>
                    </a:moveTo>
                    <a:lnTo>
                      <a:pt x="14" y="0"/>
                    </a:lnTo>
                    <a:lnTo>
                      <a:pt x="21" y="5"/>
                    </a:lnTo>
                    <a:lnTo>
                      <a:pt x="21" y="13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1" name="Freeform 300"/>
              <p:cNvSpPr>
                <a:spLocks/>
              </p:cNvSpPr>
              <p:nvPr/>
            </p:nvSpPr>
            <p:spPr bwMode="auto">
              <a:xfrm>
                <a:off x="4179" y="1074"/>
                <a:ext cx="10" cy="9"/>
              </a:xfrm>
              <a:custGeom>
                <a:avLst/>
                <a:gdLst>
                  <a:gd name="T0" fmla="*/ 5 w 18"/>
                  <a:gd name="T1" fmla="*/ 0 h 17"/>
                  <a:gd name="T2" fmla="*/ 11 w 18"/>
                  <a:gd name="T3" fmla="*/ 0 h 17"/>
                  <a:gd name="T4" fmla="*/ 18 w 18"/>
                  <a:gd name="T5" fmla="*/ 4 h 17"/>
                  <a:gd name="T6" fmla="*/ 18 w 18"/>
                  <a:gd name="T7" fmla="*/ 9 h 17"/>
                  <a:gd name="T8" fmla="*/ 11 w 18"/>
                  <a:gd name="T9" fmla="*/ 17 h 17"/>
                  <a:gd name="T10" fmla="*/ 5 w 18"/>
                  <a:gd name="T11" fmla="*/ 17 h 17"/>
                  <a:gd name="T12" fmla="*/ 0 w 18"/>
                  <a:gd name="T13" fmla="*/ 9 h 17"/>
                  <a:gd name="T14" fmla="*/ 0 w 18"/>
                  <a:gd name="T15" fmla="*/ 4 h 17"/>
                  <a:gd name="T16" fmla="*/ 5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5" y="0"/>
                    </a:moveTo>
                    <a:lnTo>
                      <a:pt x="11" y="0"/>
                    </a:lnTo>
                    <a:lnTo>
                      <a:pt x="18" y="4"/>
                    </a:lnTo>
                    <a:lnTo>
                      <a:pt x="18" y="9"/>
                    </a:lnTo>
                    <a:lnTo>
                      <a:pt x="11" y="17"/>
                    </a:lnTo>
                    <a:lnTo>
                      <a:pt x="5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2" name="Freeform 301"/>
              <p:cNvSpPr>
                <a:spLocks/>
              </p:cNvSpPr>
              <p:nvPr/>
            </p:nvSpPr>
            <p:spPr bwMode="auto">
              <a:xfrm>
                <a:off x="4171" y="1070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5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5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3" name="Freeform 302"/>
              <p:cNvSpPr>
                <a:spLocks/>
              </p:cNvSpPr>
              <p:nvPr/>
            </p:nvSpPr>
            <p:spPr bwMode="auto">
              <a:xfrm>
                <a:off x="4161" y="1067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4" name="Freeform 303"/>
              <p:cNvSpPr>
                <a:spLocks/>
              </p:cNvSpPr>
              <p:nvPr/>
            </p:nvSpPr>
            <p:spPr bwMode="auto">
              <a:xfrm>
                <a:off x="4152" y="1065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5" name="Freeform 304"/>
              <p:cNvSpPr>
                <a:spLocks/>
              </p:cNvSpPr>
              <p:nvPr/>
            </p:nvSpPr>
            <p:spPr bwMode="auto">
              <a:xfrm>
                <a:off x="4142" y="1063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6" name="Freeform 305"/>
              <p:cNvSpPr>
                <a:spLocks/>
              </p:cNvSpPr>
              <p:nvPr/>
            </p:nvSpPr>
            <p:spPr bwMode="auto">
              <a:xfrm>
                <a:off x="4133" y="1061"/>
                <a:ext cx="11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7" name="Freeform 306"/>
              <p:cNvSpPr>
                <a:spLocks/>
              </p:cNvSpPr>
              <p:nvPr/>
            </p:nvSpPr>
            <p:spPr bwMode="auto">
              <a:xfrm>
                <a:off x="4443" y="123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8" name="Freeform 307"/>
              <p:cNvSpPr>
                <a:spLocks/>
              </p:cNvSpPr>
              <p:nvPr/>
            </p:nvSpPr>
            <p:spPr bwMode="auto">
              <a:xfrm>
                <a:off x="4420" y="121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9" name="Freeform 308"/>
              <p:cNvSpPr>
                <a:spLocks/>
              </p:cNvSpPr>
              <p:nvPr/>
            </p:nvSpPr>
            <p:spPr bwMode="auto">
              <a:xfrm>
                <a:off x="4398" y="1197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0" name="Freeform 309"/>
              <p:cNvSpPr>
                <a:spLocks/>
              </p:cNvSpPr>
              <p:nvPr/>
            </p:nvSpPr>
            <p:spPr bwMode="auto">
              <a:xfrm>
                <a:off x="4377" y="1181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1" name="Freeform 310"/>
              <p:cNvSpPr>
                <a:spLocks/>
              </p:cNvSpPr>
              <p:nvPr/>
            </p:nvSpPr>
            <p:spPr bwMode="auto">
              <a:xfrm>
                <a:off x="4360" y="1168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2" name="Freeform 311"/>
              <p:cNvSpPr>
                <a:spLocks/>
              </p:cNvSpPr>
              <p:nvPr/>
            </p:nvSpPr>
            <p:spPr bwMode="auto">
              <a:xfrm>
                <a:off x="4344" y="1157"/>
                <a:ext cx="8" cy="9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3" name="Freeform 312"/>
              <p:cNvSpPr>
                <a:spLocks/>
              </p:cNvSpPr>
              <p:nvPr/>
            </p:nvSpPr>
            <p:spPr bwMode="auto">
              <a:xfrm>
                <a:off x="4327" y="1145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4" name="Freeform 313"/>
              <p:cNvSpPr>
                <a:spLocks/>
              </p:cNvSpPr>
              <p:nvPr/>
            </p:nvSpPr>
            <p:spPr bwMode="auto">
              <a:xfrm>
                <a:off x="4312" y="1135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13 w 20"/>
                  <a:gd name="T11" fmla="*/ 19 h 23"/>
                  <a:gd name="T12" fmla="*/ 7 w 20"/>
                  <a:gd name="T13" fmla="*/ 19 h 23"/>
                  <a:gd name="T14" fmla="*/ 0 w 20"/>
                  <a:gd name="T15" fmla="*/ 15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5" name="Freeform 314"/>
              <p:cNvSpPr>
                <a:spLocks/>
              </p:cNvSpPr>
              <p:nvPr/>
            </p:nvSpPr>
            <p:spPr bwMode="auto">
              <a:xfrm>
                <a:off x="4298" y="1128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6" name="Freeform 315"/>
              <p:cNvSpPr>
                <a:spLocks/>
              </p:cNvSpPr>
              <p:nvPr/>
            </p:nvSpPr>
            <p:spPr bwMode="auto">
              <a:xfrm>
                <a:off x="4285" y="112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7" name="Freeform 316"/>
              <p:cNvSpPr>
                <a:spLocks/>
              </p:cNvSpPr>
              <p:nvPr/>
            </p:nvSpPr>
            <p:spPr bwMode="auto">
              <a:xfrm>
                <a:off x="4271" y="1112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8" name="Freeform 317"/>
              <p:cNvSpPr>
                <a:spLocks/>
              </p:cNvSpPr>
              <p:nvPr/>
            </p:nvSpPr>
            <p:spPr bwMode="auto">
              <a:xfrm>
                <a:off x="4260" y="1106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9" name="Freeform 318"/>
              <p:cNvSpPr>
                <a:spLocks/>
              </p:cNvSpPr>
              <p:nvPr/>
            </p:nvSpPr>
            <p:spPr bwMode="auto">
              <a:xfrm>
                <a:off x="4248" y="1101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0" name="Freeform 319"/>
              <p:cNvSpPr>
                <a:spLocks/>
              </p:cNvSpPr>
              <p:nvPr/>
            </p:nvSpPr>
            <p:spPr bwMode="auto">
              <a:xfrm>
                <a:off x="4238" y="109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1" name="Freeform 320"/>
              <p:cNvSpPr>
                <a:spLocks/>
              </p:cNvSpPr>
              <p:nvPr/>
            </p:nvSpPr>
            <p:spPr bwMode="auto">
              <a:xfrm>
                <a:off x="4226" y="109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2" name="Freeform 321"/>
              <p:cNvSpPr>
                <a:spLocks/>
              </p:cNvSpPr>
              <p:nvPr/>
            </p:nvSpPr>
            <p:spPr bwMode="auto">
              <a:xfrm>
                <a:off x="4216" y="1087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3" name="Freeform 322"/>
              <p:cNvSpPr>
                <a:spLocks/>
              </p:cNvSpPr>
              <p:nvPr/>
            </p:nvSpPr>
            <p:spPr bwMode="auto">
              <a:xfrm>
                <a:off x="4206" y="108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4" name="Freeform 323"/>
              <p:cNvSpPr>
                <a:spLocks/>
              </p:cNvSpPr>
              <p:nvPr/>
            </p:nvSpPr>
            <p:spPr bwMode="auto">
              <a:xfrm>
                <a:off x="4197" y="107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5" name="Freeform 324"/>
              <p:cNvSpPr>
                <a:spLocks/>
              </p:cNvSpPr>
              <p:nvPr/>
            </p:nvSpPr>
            <p:spPr bwMode="auto">
              <a:xfrm>
                <a:off x="4187" y="1078"/>
                <a:ext cx="8" cy="9"/>
              </a:xfrm>
              <a:custGeom>
                <a:avLst/>
                <a:gdLst>
                  <a:gd name="T0" fmla="*/ 7 w 17"/>
                  <a:gd name="T1" fmla="*/ 0 h 18"/>
                  <a:gd name="T2" fmla="*/ 13 w 17"/>
                  <a:gd name="T3" fmla="*/ 0 h 18"/>
                  <a:gd name="T4" fmla="*/ 17 w 17"/>
                  <a:gd name="T5" fmla="*/ 2 h 18"/>
                  <a:gd name="T6" fmla="*/ 17 w 17"/>
                  <a:gd name="T7" fmla="*/ 10 h 18"/>
                  <a:gd name="T8" fmla="*/ 13 w 17"/>
                  <a:gd name="T9" fmla="*/ 18 h 18"/>
                  <a:gd name="T10" fmla="*/ 7 w 17"/>
                  <a:gd name="T11" fmla="*/ 18 h 18"/>
                  <a:gd name="T12" fmla="*/ 0 w 17"/>
                  <a:gd name="T13" fmla="*/ 10 h 18"/>
                  <a:gd name="T14" fmla="*/ 0 w 17"/>
                  <a:gd name="T15" fmla="*/ 2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3" y="0"/>
                    </a:lnTo>
                    <a:lnTo>
                      <a:pt x="17" y="2"/>
                    </a:lnTo>
                    <a:lnTo>
                      <a:pt x="17" y="10"/>
                    </a:lnTo>
                    <a:lnTo>
                      <a:pt x="13" y="18"/>
                    </a:lnTo>
                    <a:lnTo>
                      <a:pt x="7" y="18"/>
                    </a:lnTo>
                    <a:lnTo>
                      <a:pt x="0" y="10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6" name="Freeform 325"/>
              <p:cNvSpPr>
                <a:spLocks/>
              </p:cNvSpPr>
              <p:nvPr/>
            </p:nvSpPr>
            <p:spPr bwMode="auto">
              <a:xfrm>
                <a:off x="4179" y="1074"/>
                <a:ext cx="8" cy="9"/>
              </a:xfrm>
              <a:custGeom>
                <a:avLst/>
                <a:gdLst>
                  <a:gd name="T0" fmla="*/ 1 w 15"/>
                  <a:gd name="T1" fmla="*/ 0 h 17"/>
                  <a:gd name="T2" fmla="*/ 8 w 15"/>
                  <a:gd name="T3" fmla="*/ 0 h 17"/>
                  <a:gd name="T4" fmla="*/ 15 w 15"/>
                  <a:gd name="T5" fmla="*/ 7 h 17"/>
                  <a:gd name="T6" fmla="*/ 15 w 15"/>
                  <a:gd name="T7" fmla="*/ 13 h 17"/>
                  <a:gd name="T8" fmla="*/ 8 w 15"/>
                  <a:gd name="T9" fmla="*/ 17 h 17"/>
                  <a:gd name="T10" fmla="*/ 1 w 15"/>
                  <a:gd name="T11" fmla="*/ 17 h 17"/>
                  <a:gd name="T12" fmla="*/ 0 w 15"/>
                  <a:gd name="T13" fmla="*/ 13 h 17"/>
                  <a:gd name="T14" fmla="*/ 0 w 15"/>
                  <a:gd name="T15" fmla="*/ 7 h 17"/>
                  <a:gd name="T16" fmla="*/ 1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15" y="13"/>
                    </a:lnTo>
                    <a:lnTo>
                      <a:pt x="8" y="17"/>
                    </a:lnTo>
                    <a:lnTo>
                      <a:pt x="1" y="17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7" name="Freeform 326"/>
              <p:cNvSpPr>
                <a:spLocks/>
              </p:cNvSpPr>
              <p:nvPr/>
            </p:nvSpPr>
            <p:spPr bwMode="auto">
              <a:xfrm>
                <a:off x="4169" y="1072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4 h 17"/>
                  <a:gd name="T6" fmla="*/ 21 w 21"/>
                  <a:gd name="T7" fmla="*/ 11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1 h 17"/>
                  <a:gd name="T14" fmla="*/ 0 w 21"/>
                  <a:gd name="T15" fmla="*/ 4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8" name="Freeform 327"/>
              <p:cNvSpPr>
                <a:spLocks/>
              </p:cNvSpPr>
              <p:nvPr/>
            </p:nvSpPr>
            <p:spPr bwMode="auto">
              <a:xfrm>
                <a:off x="4520" y="1304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9" name="Freeform 328"/>
              <p:cNvSpPr>
                <a:spLocks/>
              </p:cNvSpPr>
              <p:nvPr/>
            </p:nvSpPr>
            <p:spPr bwMode="auto">
              <a:xfrm>
                <a:off x="4490" y="127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0" name="Freeform 329"/>
              <p:cNvSpPr>
                <a:spLocks/>
              </p:cNvSpPr>
              <p:nvPr/>
            </p:nvSpPr>
            <p:spPr bwMode="auto">
              <a:xfrm>
                <a:off x="4463" y="1255"/>
                <a:ext cx="9" cy="11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1" name="Freeform 330"/>
              <p:cNvSpPr>
                <a:spLocks/>
              </p:cNvSpPr>
              <p:nvPr/>
            </p:nvSpPr>
            <p:spPr bwMode="auto">
              <a:xfrm>
                <a:off x="4439" y="1233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2" name="Freeform 331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3" name="Freeform 332"/>
              <p:cNvSpPr>
                <a:spLocks/>
              </p:cNvSpPr>
              <p:nvPr/>
            </p:nvSpPr>
            <p:spPr bwMode="auto">
              <a:xfrm>
                <a:off x="4400" y="119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4" name="Freeform 333"/>
              <p:cNvSpPr>
                <a:spLocks/>
              </p:cNvSpPr>
              <p:nvPr/>
            </p:nvSpPr>
            <p:spPr bwMode="auto">
              <a:xfrm>
                <a:off x="4383" y="118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5" name="Freeform 334"/>
              <p:cNvSpPr>
                <a:spLocks noEditPoints="1"/>
              </p:cNvSpPr>
              <p:nvPr/>
            </p:nvSpPr>
            <p:spPr bwMode="auto">
              <a:xfrm>
                <a:off x="4365" y="1172"/>
                <a:ext cx="9" cy="9"/>
              </a:xfrm>
              <a:custGeom>
                <a:avLst/>
                <a:gdLst>
                  <a:gd name="T0" fmla="*/ 10 w 17"/>
                  <a:gd name="T1" fmla="*/ 17 h 17"/>
                  <a:gd name="T2" fmla="*/ 10 w 17"/>
                  <a:gd name="T3" fmla="*/ 17 h 17"/>
                  <a:gd name="T4" fmla="*/ 10 w 17"/>
                  <a:gd name="T5" fmla="*/ 17 h 17"/>
                  <a:gd name="T6" fmla="*/ 10 w 17"/>
                  <a:gd name="T7" fmla="*/ 17 h 17"/>
                  <a:gd name="T8" fmla="*/ 3 w 17"/>
                  <a:gd name="T9" fmla="*/ 0 h 17"/>
                  <a:gd name="T10" fmla="*/ 10 w 17"/>
                  <a:gd name="T11" fmla="*/ 0 h 17"/>
                  <a:gd name="T12" fmla="*/ 17 w 17"/>
                  <a:gd name="T13" fmla="*/ 4 h 17"/>
                  <a:gd name="T14" fmla="*/ 17 w 17"/>
                  <a:gd name="T15" fmla="*/ 13 h 17"/>
                  <a:gd name="T16" fmla="*/ 10 w 17"/>
                  <a:gd name="T17" fmla="*/ 17 h 17"/>
                  <a:gd name="T18" fmla="*/ 3 w 17"/>
                  <a:gd name="T19" fmla="*/ 17 h 17"/>
                  <a:gd name="T20" fmla="*/ 0 w 17"/>
                  <a:gd name="T21" fmla="*/ 13 h 17"/>
                  <a:gd name="T22" fmla="*/ 0 w 17"/>
                  <a:gd name="T23" fmla="*/ 4 h 17"/>
                  <a:gd name="T24" fmla="*/ 3 w 17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7">
                    <a:moveTo>
                      <a:pt x="10" y="17"/>
                    </a:moveTo>
                    <a:lnTo>
                      <a:pt x="10" y="17"/>
                    </a:lnTo>
                    <a:lnTo>
                      <a:pt x="10" y="17"/>
                    </a:lnTo>
                    <a:lnTo>
                      <a:pt x="10" y="17"/>
                    </a:lnTo>
                    <a:close/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6" name="Freeform 335"/>
              <p:cNvSpPr>
                <a:spLocks/>
              </p:cNvSpPr>
              <p:nvPr/>
            </p:nvSpPr>
            <p:spPr bwMode="auto">
              <a:xfrm>
                <a:off x="4350" y="1161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7" name="Freeform 336"/>
              <p:cNvSpPr>
                <a:spLocks/>
              </p:cNvSpPr>
              <p:nvPr/>
            </p:nvSpPr>
            <p:spPr bwMode="auto">
              <a:xfrm>
                <a:off x="4336" y="1149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8" name="Freeform 337"/>
              <p:cNvSpPr>
                <a:spLocks/>
              </p:cNvSpPr>
              <p:nvPr/>
            </p:nvSpPr>
            <p:spPr bwMode="auto">
              <a:xfrm>
                <a:off x="4322" y="114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9" name="Freeform 338"/>
              <p:cNvSpPr>
                <a:spLocks/>
              </p:cNvSpPr>
              <p:nvPr/>
            </p:nvSpPr>
            <p:spPr bwMode="auto">
              <a:xfrm>
                <a:off x="4309" y="1132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0" name="Freeform 339"/>
              <p:cNvSpPr>
                <a:spLocks/>
              </p:cNvSpPr>
              <p:nvPr/>
            </p:nvSpPr>
            <p:spPr bwMode="auto">
              <a:xfrm>
                <a:off x="4295" y="1126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1" name="Freeform 340"/>
              <p:cNvSpPr>
                <a:spLocks/>
              </p:cNvSpPr>
              <p:nvPr/>
            </p:nvSpPr>
            <p:spPr bwMode="auto">
              <a:xfrm>
                <a:off x="4283" y="1118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2" name="Freeform 341"/>
              <p:cNvSpPr>
                <a:spLocks/>
              </p:cNvSpPr>
              <p:nvPr/>
            </p:nvSpPr>
            <p:spPr bwMode="auto">
              <a:xfrm>
                <a:off x="4271" y="1112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3" name="Freeform 342"/>
              <p:cNvSpPr>
                <a:spLocks/>
              </p:cNvSpPr>
              <p:nvPr/>
            </p:nvSpPr>
            <p:spPr bwMode="auto">
              <a:xfrm>
                <a:off x="4262" y="1106"/>
                <a:ext cx="7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4" name="Freeform 343"/>
              <p:cNvSpPr>
                <a:spLocks/>
              </p:cNvSpPr>
              <p:nvPr/>
            </p:nvSpPr>
            <p:spPr bwMode="auto">
              <a:xfrm>
                <a:off x="4250" y="1102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5" name="Freeform 344"/>
              <p:cNvSpPr>
                <a:spLocks/>
              </p:cNvSpPr>
              <p:nvPr/>
            </p:nvSpPr>
            <p:spPr bwMode="auto">
              <a:xfrm>
                <a:off x="4240" y="1097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6" name="Freeform 345"/>
              <p:cNvSpPr>
                <a:spLocks/>
              </p:cNvSpPr>
              <p:nvPr/>
            </p:nvSpPr>
            <p:spPr bwMode="auto">
              <a:xfrm>
                <a:off x="4229" y="1093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7" name="Freeform 346"/>
              <p:cNvSpPr>
                <a:spLocks/>
              </p:cNvSpPr>
              <p:nvPr/>
            </p:nvSpPr>
            <p:spPr bwMode="auto">
              <a:xfrm>
                <a:off x="4221" y="1089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8" name="Freeform 347"/>
              <p:cNvSpPr>
                <a:spLocks/>
              </p:cNvSpPr>
              <p:nvPr/>
            </p:nvSpPr>
            <p:spPr bwMode="auto">
              <a:xfrm>
                <a:off x="4211" y="108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9" name="Freeform 348"/>
              <p:cNvSpPr>
                <a:spLocks/>
              </p:cNvSpPr>
              <p:nvPr/>
            </p:nvSpPr>
            <p:spPr bwMode="auto">
              <a:xfrm>
                <a:off x="4194" y="1081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0" name="Freeform 349"/>
              <p:cNvSpPr>
                <a:spLocks/>
              </p:cNvSpPr>
              <p:nvPr/>
            </p:nvSpPr>
            <p:spPr bwMode="auto">
              <a:xfrm>
                <a:off x="4185" y="1078"/>
                <a:ext cx="9" cy="9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6 h 18"/>
                  <a:gd name="T6" fmla="*/ 17 w 17"/>
                  <a:gd name="T7" fmla="*/ 14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4 h 18"/>
                  <a:gd name="T14" fmla="*/ 0 w 17"/>
                  <a:gd name="T15" fmla="*/ 6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6"/>
                    </a:lnTo>
                    <a:lnTo>
                      <a:pt x="17" y="14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1" name="Freeform 350"/>
              <p:cNvSpPr>
                <a:spLocks/>
              </p:cNvSpPr>
              <p:nvPr/>
            </p:nvSpPr>
            <p:spPr bwMode="auto">
              <a:xfrm>
                <a:off x="4537" y="1327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2" name="Freeform 351"/>
              <p:cNvSpPr>
                <a:spLocks/>
              </p:cNvSpPr>
              <p:nvPr/>
            </p:nvSpPr>
            <p:spPr bwMode="auto">
              <a:xfrm>
                <a:off x="4509" y="1298"/>
                <a:ext cx="8" cy="12"/>
              </a:xfrm>
              <a:custGeom>
                <a:avLst/>
                <a:gdLst>
                  <a:gd name="T0" fmla="*/ 4 w 16"/>
                  <a:gd name="T1" fmla="*/ 0 h 23"/>
                  <a:gd name="T2" fmla="*/ 11 w 16"/>
                  <a:gd name="T3" fmla="*/ 0 h 23"/>
                  <a:gd name="T4" fmla="*/ 16 w 16"/>
                  <a:gd name="T5" fmla="*/ 8 h 23"/>
                  <a:gd name="T6" fmla="*/ 16 w 16"/>
                  <a:gd name="T7" fmla="*/ 15 h 23"/>
                  <a:gd name="T8" fmla="*/ 11 w 16"/>
                  <a:gd name="T9" fmla="*/ 23 h 23"/>
                  <a:gd name="T10" fmla="*/ 4 w 16"/>
                  <a:gd name="T11" fmla="*/ 23 h 23"/>
                  <a:gd name="T12" fmla="*/ 0 w 16"/>
                  <a:gd name="T13" fmla="*/ 15 h 23"/>
                  <a:gd name="T14" fmla="*/ 0 w 16"/>
                  <a:gd name="T15" fmla="*/ 8 h 23"/>
                  <a:gd name="T16" fmla="*/ 4 w 16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3">
                    <a:moveTo>
                      <a:pt x="4" y="0"/>
                    </a:moveTo>
                    <a:lnTo>
                      <a:pt x="11" y="0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3" name="Freeform 352"/>
              <p:cNvSpPr>
                <a:spLocks/>
              </p:cNvSpPr>
              <p:nvPr/>
            </p:nvSpPr>
            <p:spPr bwMode="auto">
              <a:xfrm>
                <a:off x="4482" y="127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4" name="Freeform 353"/>
              <p:cNvSpPr>
                <a:spLocks/>
              </p:cNvSpPr>
              <p:nvPr/>
            </p:nvSpPr>
            <p:spPr bwMode="auto">
              <a:xfrm>
                <a:off x="4460" y="125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5" name="Freeform 354"/>
              <p:cNvSpPr>
                <a:spLocks/>
              </p:cNvSpPr>
              <p:nvPr/>
            </p:nvSpPr>
            <p:spPr bwMode="auto">
              <a:xfrm>
                <a:off x="4438" y="1231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6" name="Freeform 355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7" name="Freeform 356"/>
              <p:cNvSpPr>
                <a:spLocks/>
              </p:cNvSpPr>
              <p:nvPr/>
            </p:nvSpPr>
            <p:spPr bwMode="auto">
              <a:xfrm>
                <a:off x="4401" y="1198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14 w 21"/>
                  <a:gd name="T11" fmla="*/ 23 h 23"/>
                  <a:gd name="T12" fmla="*/ 7 w 21"/>
                  <a:gd name="T13" fmla="*/ 23 h 23"/>
                  <a:gd name="T14" fmla="*/ 0 w 21"/>
                  <a:gd name="T15" fmla="*/ 16 h 23"/>
                  <a:gd name="T16" fmla="*/ 0 w 21"/>
                  <a:gd name="T17" fmla="*/ 8 h 23"/>
                  <a:gd name="T18" fmla="*/ 7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8" name="Freeform 357"/>
              <p:cNvSpPr>
                <a:spLocks/>
              </p:cNvSpPr>
              <p:nvPr/>
            </p:nvSpPr>
            <p:spPr bwMode="auto">
              <a:xfrm>
                <a:off x="4386" y="1185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9" name="Freeform 358"/>
              <p:cNvSpPr>
                <a:spLocks/>
              </p:cNvSpPr>
              <p:nvPr/>
            </p:nvSpPr>
            <p:spPr bwMode="auto">
              <a:xfrm>
                <a:off x="4371" y="1174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0 w 17"/>
                  <a:gd name="T3" fmla="*/ 0 h 17"/>
                  <a:gd name="T4" fmla="*/ 17 w 17"/>
                  <a:gd name="T5" fmla="*/ 1 h 17"/>
                  <a:gd name="T6" fmla="*/ 17 w 17"/>
                  <a:gd name="T7" fmla="*/ 9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9 h 17"/>
                  <a:gd name="T14" fmla="*/ 0 w 17"/>
                  <a:gd name="T15" fmla="*/ 1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0" y="0"/>
                    </a:lnTo>
                    <a:lnTo>
                      <a:pt x="17" y="1"/>
                    </a:lnTo>
                    <a:lnTo>
                      <a:pt x="17" y="9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0" name="Freeform 359"/>
              <p:cNvSpPr>
                <a:spLocks/>
              </p:cNvSpPr>
              <p:nvPr/>
            </p:nvSpPr>
            <p:spPr bwMode="auto">
              <a:xfrm>
                <a:off x="4355" y="1163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1" name="Freeform 360"/>
              <p:cNvSpPr>
                <a:spLocks/>
              </p:cNvSpPr>
              <p:nvPr/>
            </p:nvSpPr>
            <p:spPr bwMode="auto">
              <a:xfrm>
                <a:off x="4343" y="1153"/>
                <a:ext cx="7" cy="10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8 h 19"/>
                  <a:gd name="T6" fmla="*/ 15 w 15"/>
                  <a:gd name="T7" fmla="*/ 15 h 19"/>
                  <a:gd name="T8" fmla="*/ 10 w 15"/>
                  <a:gd name="T9" fmla="*/ 19 h 19"/>
                  <a:gd name="T10" fmla="*/ 10 w 15"/>
                  <a:gd name="T11" fmla="*/ 19 h 19"/>
                  <a:gd name="T12" fmla="*/ 3 w 15"/>
                  <a:gd name="T13" fmla="*/ 19 h 19"/>
                  <a:gd name="T14" fmla="*/ 0 w 15"/>
                  <a:gd name="T15" fmla="*/ 15 h 19"/>
                  <a:gd name="T16" fmla="*/ 0 w 15"/>
                  <a:gd name="T17" fmla="*/ 8 h 19"/>
                  <a:gd name="T18" fmla="*/ 3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2" name="Freeform 361"/>
              <p:cNvSpPr>
                <a:spLocks/>
              </p:cNvSpPr>
              <p:nvPr/>
            </p:nvSpPr>
            <p:spPr bwMode="auto">
              <a:xfrm>
                <a:off x="4329" y="114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3" name="Freeform 362"/>
              <p:cNvSpPr>
                <a:spLocks/>
              </p:cNvSpPr>
              <p:nvPr/>
            </p:nvSpPr>
            <p:spPr bwMode="auto">
              <a:xfrm>
                <a:off x="4317" y="113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4" name="Freeform 363"/>
              <p:cNvSpPr>
                <a:spLocks/>
              </p:cNvSpPr>
              <p:nvPr/>
            </p:nvSpPr>
            <p:spPr bwMode="auto">
              <a:xfrm>
                <a:off x="4303" y="1130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5" name="Freeform 364"/>
              <p:cNvSpPr>
                <a:spLocks/>
              </p:cNvSpPr>
              <p:nvPr/>
            </p:nvSpPr>
            <p:spPr bwMode="auto">
              <a:xfrm>
                <a:off x="4293" y="1124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6" name="Freeform 365"/>
              <p:cNvSpPr>
                <a:spLocks/>
              </p:cNvSpPr>
              <p:nvPr/>
            </p:nvSpPr>
            <p:spPr bwMode="auto">
              <a:xfrm>
                <a:off x="4281" y="1118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7" name="Freeform 366"/>
              <p:cNvSpPr>
                <a:spLocks/>
              </p:cNvSpPr>
              <p:nvPr/>
            </p:nvSpPr>
            <p:spPr bwMode="auto">
              <a:xfrm>
                <a:off x="4271" y="1112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8" name="Freeform 367"/>
              <p:cNvSpPr>
                <a:spLocks/>
              </p:cNvSpPr>
              <p:nvPr/>
            </p:nvSpPr>
            <p:spPr bwMode="auto">
              <a:xfrm>
                <a:off x="4262" y="1108"/>
                <a:ext cx="7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9" name="Freeform 368"/>
              <p:cNvSpPr>
                <a:spLocks/>
              </p:cNvSpPr>
              <p:nvPr/>
            </p:nvSpPr>
            <p:spPr bwMode="auto">
              <a:xfrm>
                <a:off x="4252" y="1102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0" name="Freeform 369"/>
              <p:cNvSpPr>
                <a:spLocks/>
              </p:cNvSpPr>
              <p:nvPr/>
            </p:nvSpPr>
            <p:spPr bwMode="auto">
              <a:xfrm>
                <a:off x="4241" y="1099"/>
                <a:ext cx="11" cy="11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1" name="Freeform 370"/>
              <p:cNvSpPr>
                <a:spLocks/>
              </p:cNvSpPr>
              <p:nvPr/>
            </p:nvSpPr>
            <p:spPr bwMode="auto">
              <a:xfrm>
                <a:off x="4233" y="109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2" name="Freeform 371"/>
              <p:cNvSpPr>
                <a:spLocks/>
              </p:cNvSpPr>
              <p:nvPr/>
            </p:nvSpPr>
            <p:spPr bwMode="auto">
              <a:xfrm>
                <a:off x="4216" y="108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3" name="Freeform 372"/>
              <p:cNvSpPr>
                <a:spLocks/>
              </p:cNvSpPr>
              <p:nvPr/>
            </p:nvSpPr>
            <p:spPr bwMode="auto">
              <a:xfrm>
                <a:off x="4207" y="108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4" name="Freeform 373"/>
              <p:cNvSpPr>
                <a:spLocks/>
              </p:cNvSpPr>
              <p:nvPr/>
            </p:nvSpPr>
            <p:spPr bwMode="auto">
              <a:xfrm>
                <a:off x="4524" y="1318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5" name="Freeform 374"/>
              <p:cNvSpPr>
                <a:spLocks/>
              </p:cNvSpPr>
              <p:nvPr/>
            </p:nvSpPr>
            <p:spPr bwMode="auto">
              <a:xfrm>
                <a:off x="4499" y="1291"/>
                <a:ext cx="10" cy="11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6" name="Freeform 375"/>
              <p:cNvSpPr>
                <a:spLocks/>
              </p:cNvSpPr>
              <p:nvPr/>
            </p:nvSpPr>
            <p:spPr bwMode="auto">
              <a:xfrm>
                <a:off x="4477" y="1268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3 w 17"/>
                  <a:gd name="T9" fmla="*/ 17 h 17"/>
                  <a:gd name="T10" fmla="*/ 13 w 17"/>
                  <a:gd name="T11" fmla="*/ 17 h 17"/>
                  <a:gd name="T12" fmla="*/ 3 w 17"/>
                  <a:gd name="T13" fmla="*/ 17 h 17"/>
                  <a:gd name="T14" fmla="*/ 0 w 17"/>
                  <a:gd name="T15" fmla="*/ 13 h 17"/>
                  <a:gd name="T16" fmla="*/ 0 w 17"/>
                  <a:gd name="T17" fmla="*/ 4 h 17"/>
                  <a:gd name="T18" fmla="*/ 3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7" name="Freeform 376"/>
              <p:cNvSpPr>
                <a:spLocks/>
              </p:cNvSpPr>
              <p:nvPr/>
            </p:nvSpPr>
            <p:spPr bwMode="auto">
              <a:xfrm>
                <a:off x="4456" y="124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8" name="Freeform 377"/>
              <p:cNvSpPr>
                <a:spLocks/>
              </p:cNvSpPr>
              <p:nvPr/>
            </p:nvSpPr>
            <p:spPr bwMode="auto">
              <a:xfrm>
                <a:off x="4438" y="1230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9" name="Freeform 378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0" name="Freeform 379"/>
              <p:cNvSpPr>
                <a:spLocks/>
              </p:cNvSpPr>
              <p:nvPr/>
            </p:nvSpPr>
            <p:spPr bwMode="auto">
              <a:xfrm>
                <a:off x="4405" y="1198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4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1" name="Freeform 380"/>
              <p:cNvSpPr>
                <a:spLocks/>
              </p:cNvSpPr>
              <p:nvPr/>
            </p:nvSpPr>
            <p:spPr bwMode="auto">
              <a:xfrm>
                <a:off x="4388" y="118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2" name="Freeform 381"/>
              <p:cNvSpPr>
                <a:spLocks/>
              </p:cNvSpPr>
              <p:nvPr/>
            </p:nvSpPr>
            <p:spPr bwMode="auto">
              <a:xfrm>
                <a:off x="4374" y="117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3" name="Freeform 382"/>
              <p:cNvSpPr>
                <a:spLocks/>
              </p:cNvSpPr>
              <p:nvPr/>
            </p:nvSpPr>
            <p:spPr bwMode="auto">
              <a:xfrm>
                <a:off x="4360" y="116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4" name="Freeform 383"/>
              <p:cNvSpPr>
                <a:spLocks/>
              </p:cNvSpPr>
              <p:nvPr/>
            </p:nvSpPr>
            <p:spPr bwMode="auto">
              <a:xfrm>
                <a:off x="4348" y="1157"/>
                <a:ext cx="7" cy="9"/>
              </a:xfrm>
              <a:custGeom>
                <a:avLst/>
                <a:gdLst>
                  <a:gd name="T0" fmla="*/ 5 w 16"/>
                  <a:gd name="T1" fmla="*/ 0 h 19"/>
                  <a:gd name="T2" fmla="*/ 12 w 16"/>
                  <a:gd name="T3" fmla="*/ 0 h 19"/>
                  <a:gd name="T4" fmla="*/ 16 w 16"/>
                  <a:gd name="T5" fmla="*/ 3 h 19"/>
                  <a:gd name="T6" fmla="*/ 16 w 16"/>
                  <a:gd name="T7" fmla="*/ 15 h 19"/>
                  <a:gd name="T8" fmla="*/ 12 w 16"/>
                  <a:gd name="T9" fmla="*/ 19 h 19"/>
                  <a:gd name="T10" fmla="*/ 5 w 16"/>
                  <a:gd name="T11" fmla="*/ 19 h 19"/>
                  <a:gd name="T12" fmla="*/ 0 w 16"/>
                  <a:gd name="T13" fmla="*/ 15 h 19"/>
                  <a:gd name="T14" fmla="*/ 0 w 16"/>
                  <a:gd name="T15" fmla="*/ 3 h 19"/>
                  <a:gd name="T16" fmla="*/ 5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lnTo>
                      <a:pt x="12" y="0"/>
                    </a:lnTo>
                    <a:lnTo>
                      <a:pt x="16" y="3"/>
                    </a:lnTo>
                    <a:lnTo>
                      <a:pt x="16" y="15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5" name="Freeform 384"/>
              <p:cNvSpPr>
                <a:spLocks/>
              </p:cNvSpPr>
              <p:nvPr/>
            </p:nvSpPr>
            <p:spPr bwMode="auto">
              <a:xfrm>
                <a:off x="4336" y="114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6" name="Freeform 385"/>
              <p:cNvSpPr>
                <a:spLocks/>
              </p:cNvSpPr>
              <p:nvPr/>
            </p:nvSpPr>
            <p:spPr bwMode="auto">
              <a:xfrm>
                <a:off x="4324" y="114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7" name="Freeform 386"/>
              <p:cNvSpPr>
                <a:spLocks/>
              </p:cNvSpPr>
              <p:nvPr/>
            </p:nvSpPr>
            <p:spPr bwMode="auto">
              <a:xfrm>
                <a:off x="4312" y="1134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8" name="Freeform 387"/>
              <p:cNvSpPr>
                <a:spLocks/>
              </p:cNvSpPr>
              <p:nvPr/>
            </p:nvSpPr>
            <p:spPr bwMode="auto">
              <a:xfrm>
                <a:off x="4302" y="1128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9" name="Freeform 388"/>
              <p:cNvSpPr>
                <a:spLocks/>
              </p:cNvSpPr>
              <p:nvPr/>
            </p:nvSpPr>
            <p:spPr bwMode="auto">
              <a:xfrm>
                <a:off x="4290" y="1122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23 h 23"/>
                  <a:gd name="T12" fmla="*/ 6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0" name="Freeform 389"/>
              <p:cNvSpPr>
                <a:spLocks/>
              </p:cNvSpPr>
              <p:nvPr/>
            </p:nvSpPr>
            <p:spPr bwMode="auto">
              <a:xfrm>
                <a:off x="4280" y="111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1" name="Freeform 390"/>
              <p:cNvSpPr>
                <a:spLocks/>
              </p:cNvSpPr>
              <p:nvPr/>
            </p:nvSpPr>
            <p:spPr bwMode="auto">
              <a:xfrm>
                <a:off x="4271" y="1112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2" name="Freeform 391"/>
              <p:cNvSpPr>
                <a:spLocks/>
              </p:cNvSpPr>
              <p:nvPr/>
            </p:nvSpPr>
            <p:spPr bwMode="auto">
              <a:xfrm>
                <a:off x="4262" y="1108"/>
                <a:ext cx="7" cy="12"/>
              </a:xfrm>
              <a:custGeom>
                <a:avLst/>
                <a:gdLst>
                  <a:gd name="T0" fmla="*/ 3 w 15"/>
                  <a:gd name="T1" fmla="*/ 0 h 23"/>
                  <a:gd name="T2" fmla="*/ 11 w 15"/>
                  <a:gd name="T3" fmla="*/ 0 h 23"/>
                  <a:gd name="T4" fmla="*/ 15 w 15"/>
                  <a:gd name="T5" fmla="*/ 7 h 23"/>
                  <a:gd name="T6" fmla="*/ 15 w 15"/>
                  <a:gd name="T7" fmla="*/ 15 h 23"/>
                  <a:gd name="T8" fmla="*/ 11 w 15"/>
                  <a:gd name="T9" fmla="*/ 23 h 23"/>
                  <a:gd name="T10" fmla="*/ 11 w 15"/>
                  <a:gd name="T11" fmla="*/ 19 h 23"/>
                  <a:gd name="T12" fmla="*/ 3 w 15"/>
                  <a:gd name="T13" fmla="*/ 19 h 23"/>
                  <a:gd name="T14" fmla="*/ 0 w 15"/>
                  <a:gd name="T15" fmla="*/ 15 h 23"/>
                  <a:gd name="T16" fmla="*/ 0 w 15"/>
                  <a:gd name="T17" fmla="*/ 7 h 23"/>
                  <a:gd name="T18" fmla="*/ 3 w 15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11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3" name="Freeform 392"/>
              <p:cNvSpPr>
                <a:spLocks/>
              </p:cNvSpPr>
              <p:nvPr/>
            </p:nvSpPr>
            <p:spPr bwMode="auto">
              <a:xfrm>
                <a:off x="4253" y="1104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4" name="Freeform 393"/>
              <p:cNvSpPr>
                <a:spLocks/>
              </p:cNvSpPr>
              <p:nvPr/>
            </p:nvSpPr>
            <p:spPr bwMode="auto">
              <a:xfrm>
                <a:off x="4243" y="1101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5" name="Freeform 394"/>
              <p:cNvSpPr>
                <a:spLocks/>
              </p:cNvSpPr>
              <p:nvPr/>
            </p:nvSpPr>
            <p:spPr bwMode="auto">
              <a:xfrm>
                <a:off x="4235" y="109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6" name="Freeform 395"/>
              <p:cNvSpPr>
                <a:spLocks/>
              </p:cNvSpPr>
              <p:nvPr/>
            </p:nvSpPr>
            <p:spPr bwMode="auto">
              <a:xfrm>
                <a:off x="4645" y="144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7" name="Freeform 396"/>
              <p:cNvSpPr>
                <a:spLocks/>
              </p:cNvSpPr>
              <p:nvPr/>
            </p:nvSpPr>
            <p:spPr bwMode="auto">
              <a:xfrm>
                <a:off x="4603" y="140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8" name="Freeform 397"/>
              <p:cNvSpPr>
                <a:spLocks/>
              </p:cNvSpPr>
              <p:nvPr/>
            </p:nvSpPr>
            <p:spPr bwMode="auto">
              <a:xfrm>
                <a:off x="4539" y="133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9" name="Freeform 398"/>
              <p:cNvSpPr>
                <a:spLocks/>
              </p:cNvSpPr>
              <p:nvPr/>
            </p:nvSpPr>
            <p:spPr bwMode="auto">
              <a:xfrm>
                <a:off x="4514" y="1308"/>
                <a:ext cx="10" cy="12"/>
              </a:xfrm>
              <a:custGeom>
                <a:avLst/>
                <a:gdLst>
                  <a:gd name="T0" fmla="*/ 5 w 18"/>
                  <a:gd name="T1" fmla="*/ 0 h 23"/>
                  <a:gd name="T2" fmla="*/ 12 w 18"/>
                  <a:gd name="T3" fmla="*/ 0 h 23"/>
                  <a:gd name="T4" fmla="*/ 18 w 18"/>
                  <a:gd name="T5" fmla="*/ 8 h 23"/>
                  <a:gd name="T6" fmla="*/ 18 w 18"/>
                  <a:gd name="T7" fmla="*/ 16 h 23"/>
                  <a:gd name="T8" fmla="*/ 12 w 18"/>
                  <a:gd name="T9" fmla="*/ 23 h 23"/>
                  <a:gd name="T10" fmla="*/ 12 w 18"/>
                  <a:gd name="T11" fmla="*/ 20 h 23"/>
                  <a:gd name="T12" fmla="*/ 5 w 18"/>
                  <a:gd name="T13" fmla="*/ 20 h 23"/>
                  <a:gd name="T14" fmla="*/ 0 w 18"/>
                  <a:gd name="T15" fmla="*/ 16 h 23"/>
                  <a:gd name="T16" fmla="*/ 0 w 18"/>
                  <a:gd name="T17" fmla="*/ 8 h 23"/>
                  <a:gd name="T18" fmla="*/ 5 w 18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3">
                    <a:moveTo>
                      <a:pt x="5" y="0"/>
                    </a:moveTo>
                    <a:lnTo>
                      <a:pt x="12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2" y="23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0" name="Freeform 399"/>
              <p:cNvSpPr>
                <a:spLocks/>
              </p:cNvSpPr>
              <p:nvPr/>
            </p:nvSpPr>
            <p:spPr bwMode="auto">
              <a:xfrm>
                <a:off x="4492" y="128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1" name="Freeform 400"/>
              <p:cNvSpPr>
                <a:spLocks/>
              </p:cNvSpPr>
              <p:nvPr/>
            </p:nvSpPr>
            <p:spPr bwMode="auto">
              <a:xfrm>
                <a:off x="4472" y="1263"/>
                <a:ext cx="8" cy="8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2" name="Freeform 401"/>
              <p:cNvSpPr>
                <a:spLocks/>
              </p:cNvSpPr>
              <p:nvPr/>
            </p:nvSpPr>
            <p:spPr bwMode="auto">
              <a:xfrm>
                <a:off x="4453" y="124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3" name="Freeform 402"/>
              <p:cNvSpPr>
                <a:spLocks/>
              </p:cNvSpPr>
              <p:nvPr/>
            </p:nvSpPr>
            <p:spPr bwMode="auto">
              <a:xfrm>
                <a:off x="4436" y="122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4" name="Freeform 403"/>
              <p:cNvSpPr>
                <a:spLocks/>
              </p:cNvSpPr>
              <p:nvPr/>
            </p:nvSpPr>
            <p:spPr bwMode="auto">
              <a:xfrm>
                <a:off x="4420" y="1212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5" name="Freeform 404"/>
              <p:cNvSpPr>
                <a:spLocks/>
              </p:cNvSpPr>
              <p:nvPr/>
            </p:nvSpPr>
            <p:spPr bwMode="auto">
              <a:xfrm>
                <a:off x="4405" y="1198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14 w 21"/>
                  <a:gd name="T11" fmla="*/ 23 h 23"/>
                  <a:gd name="T12" fmla="*/ 7 w 21"/>
                  <a:gd name="T13" fmla="*/ 23 h 23"/>
                  <a:gd name="T14" fmla="*/ 0 w 21"/>
                  <a:gd name="T15" fmla="*/ 16 h 23"/>
                  <a:gd name="T16" fmla="*/ 0 w 21"/>
                  <a:gd name="T17" fmla="*/ 8 h 23"/>
                  <a:gd name="T18" fmla="*/ 7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6" name="Freeform 405"/>
              <p:cNvSpPr>
                <a:spLocks/>
              </p:cNvSpPr>
              <p:nvPr/>
            </p:nvSpPr>
            <p:spPr bwMode="auto">
              <a:xfrm>
                <a:off x="4391" y="118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7" name="Freeform 406"/>
              <p:cNvSpPr>
                <a:spLocks/>
              </p:cNvSpPr>
              <p:nvPr/>
            </p:nvSpPr>
            <p:spPr bwMode="auto">
              <a:xfrm>
                <a:off x="4377" y="117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8" name="Freeform 407"/>
              <p:cNvSpPr>
                <a:spLocks/>
              </p:cNvSpPr>
              <p:nvPr/>
            </p:nvSpPr>
            <p:spPr bwMode="auto">
              <a:xfrm>
                <a:off x="4364" y="1168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9" name="Freeform 408"/>
              <p:cNvSpPr>
                <a:spLocks/>
              </p:cNvSpPr>
              <p:nvPr/>
            </p:nvSpPr>
            <p:spPr bwMode="auto">
              <a:xfrm>
                <a:off x="4352" y="1161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0" name="Freeform 409"/>
              <p:cNvSpPr>
                <a:spLocks/>
              </p:cNvSpPr>
              <p:nvPr/>
            </p:nvSpPr>
            <p:spPr bwMode="auto">
              <a:xfrm>
                <a:off x="4341" y="1153"/>
                <a:ext cx="7" cy="10"/>
              </a:xfrm>
              <a:custGeom>
                <a:avLst/>
                <a:gdLst>
                  <a:gd name="T0" fmla="*/ 6 w 15"/>
                  <a:gd name="T1" fmla="*/ 0 h 19"/>
                  <a:gd name="T2" fmla="*/ 13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13 w 15"/>
                  <a:gd name="T9" fmla="*/ 19 h 19"/>
                  <a:gd name="T10" fmla="*/ 13 w 15"/>
                  <a:gd name="T11" fmla="*/ 19 h 19"/>
                  <a:gd name="T12" fmla="*/ 6 w 15"/>
                  <a:gd name="T13" fmla="*/ 19 h 19"/>
                  <a:gd name="T14" fmla="*/ 0 w 15"/>
                  <a:gd name="T15" fmla="*/ 11 h 19"/>
                  <a:gd name="T16" fmla="*/ 0 w 15"/>
                  <a:gd name="T17" fmla="*/ 4 h 19"/>
                  <a:gd name="T18" fmla="*/ 6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1" name="Freeform 410"/>
              <p:cNvSpPr>
                <a:spLocks/>
              </p:cNvSpPr>
              <p:nvPr/>
            </p:nvSpPr>
            <p:spPr bwMode="auto">
              <a:xfrm>
                <a:off x="4329" y="114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9" name="Group 612"/>
            <p:cNvGrpSpPr>
              <a:grpSpLocks/>
            </p:cNvGrpSpPr>
            <p:nvPr/>
          </p:nvGrpSpPr>
          <p:grpSpPr bwMode="auto">
            <a:xfrm>
              <a:off x="6628622" y="1788467"/>
              <a:ext cx="900838" cy="922525"/>
              <a:chOff x="4253" y="1106"/>
              <a:chExt cx="540" cy="553"/>
            </a:xfrm>
          </p:grpSpPr>
          <p:sp>
            <p:nvSpPr>
              <p:cNvPr id="1712" name="Freeform 412"/>
              <p:cNvSpPr>
                <a:spLocks/>
              </p:cNvSpPr>
              <p:nvPr/>
            </p:nvSpPr>
            <p:spPr bwMode="auto">
              <a:xfrm>
                <a:off x="4319" y="113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3" name="Freeform 413"/>
              <p:cNvSpPr>
                <a:spLocks/>
              </p:cNvSpPr>
              <p:nvPr/>
            </p:nvSpPr>
            <p:spPr bwMode="auto">
              <a:xfrm>
                <a:off x="4309" y="1134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4" name="Freeform 414"/>
              <p:cNvSpPr>
                <a:spLocks/>
              </p:cNvSpPr>
              <p:nvPr/>
            </p:nvSpPr>
            <p:spPr bwMode="auto">
              <a:xfrm>
                <a:off x="4298" y="1128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5" name="Freeform 415"/>
              <p:cNvSpPr>
                <a:spLocks/>
              </p:cNvSpPr>
              <p:nvPr/>
            </p:nvSpPr>
            <p:spPr bwMode="auto">
              <a:xfrm>
                <a:off x="4288" y="1122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6" name="Freeform 416"/>
              <p:cNvSpPr>
                <a:spLocks/>
              </p:cNvSpPr>
              <p:nvPr/>
            </p:nvSpPr>
            <p:spPr bwMode="auto">
              <a:xfrm>
                <a:off x="4278" y="111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7" name="Freeform 417"/>
              <p:cNvSpPr>
                <a:spLocks/>
              </p:cNvSpPr>
              <p:nvPr/>
            </p:nvSpPr>
            <p:spPr bwMode="auto">
              <a:xfrm>
                <a:off x="4269" y="1114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8" name="Freeform 418"/>
              <p:cNvSpPr>
                <a:spLocks/>
              </p:cNvSpPr>
              <p:nvPr/>
            </p:nvSpPr>
            <p:spPr bwMode="auto">
              <a:xfrm>
                <a:off x="4262" y="1110"/>
                <a:ext cx="7" cy="10"/>
              </a:xfrm>
              <a:custGeom>
                <a:avLst/>
                <a:gdLst>
                  <a:gd name="T0" fmla="*/ 3 w 15"/>
                  <a:gd name="T1" fmla="*/ 0 h 20"/>
                  <a:gd name="T2" fmla="*/ 11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1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1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1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9" name="Freeform 419"/>
              <p:cNvSpPr>
                <a:spLocks/>
              </p:cNvSpPr>
              <p:nvPr/>
            </p:nvSpPr>
            <p:spPr bwMode="auto">
              <a:xfrm>
                <a:off x="4253" y="110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0" name="Freeform 420"/>
              <p:cNvSpPr>
                <a:spLocks/>
              </p:cNvSpPr>
              <p:nvPr/>
            </p:nvSpPr>
            <p:spPr bwMode="auto">
              <a:xfrm>
                <a:off x="4581" y="1385"/>
                <a:ext cx="11" cy="11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1" name="Freeform 421"/>
              <p:cNvSpPr>
                <a:spLocks/>
              </p:cNvSpPr>
              <p:nvPr/>
            </p:nvSpPr>
            <p:spPr bwMode="auto">
              <a:xfrm>
                <a:off x="4553" y="1355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2" name="Freeform 422"/>
              <p:cNvSpPr>
                <a:spLocks/>
              </p:cNvSpPr>
              <p:nvPr/>
            </p:nvSpPr>
            <p:spPr bwMode="auto">
              <a:xfrm>
                <a:off x="4529" y="1326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3" name="Freeform 423"/>
              <p:cNvSpPr>
                <a:spLocks/>
              </p:cNvSpPr>
              <p:nvPr/>
            </p:nvSpPr>
            <p:spPr bwMode="auto">
              <a:xfrm>
                <a:off x="4507" y="129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4" name="Freeform 424"/>
              <p:cNvSpPr>
                <a:spLocks/>
              </p:cNvSpPr>
              <p:nvPr/>
            </p:nvSpPr>
            <p:spPr bwMode="auto">
              <a:xfrm>
                <a:off x="4487" y="127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5" name="Freeform 425"/>
              <p:cNvSpPr>
                <a:spLocks/>
              </p:cNvSpPr>
              <p:nvPr/>
            </p:nvSpPr>
            <p:spPr bwMode="auto">
              <a:xfrm>
                <a:off x="4468" y="125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6" name="Freeform 426"/>
              <p:cNvSpPr>
                <a:spLocks/>
              </p:cNvSpPr>
              <p:nvPr/>
            </p:nvSpPr>
            <p:spPr bwMode="auto">
              <a:xfrm>
                <a:off x="4451" y="124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7" name="Freeform 427"/>
              <p:cNvSpPr>
                <a:spLocks/>
              </p:cNvSpPr>
              <p:nvPr/>
            </p:nvSpPr>
            <p:spPr bwMode="auto">
              <a:xfrm>
                <a:off x="4434" y="1226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8" name="Freeform 428"/>
              <p:cNvSpPr>
                <a:spLocks/>
              </p:cNvSpPr>
              <p:nvPr/>
            </p:nvSpPr>
            <p:spPr bwMode="auto">
              <a:xfrm>
                <a:off x="4422" y="121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9" name="Freeform 429"/>
              <p:cNvSpPr>
                <a:spLocks noEditPoints="1"/>
              </p:cNvSpPr>
              <p:nvPr/>
            </p:nvSpPr>
            <p:spPr bwMode="auto">
              <a:xfrm>
                <a:off x="4406" y="1198"/>
                <a:ext cx="9" cy="12"/>
              </a:xfrm>
              <a:custGeom>
                <a:avLst/>
                <a:gdLst>
                  <a:gd name="T0" fmla="*/ 13 w 17"/>
                  <a:gd name="T1" fmla="*/ 23 h 23"/>
                  <a:gd name="T2" fmla="*/ 13 w 17"/>
                  <a:gd name="T3" fmla="*/ 23 h 23"/>
                  <a:gd name="T4" fmla="*/ 13 w 17"/>
                  <a:gd name="T5" fmla="*/ 23 h 23"/>
                  <a:gd name="T6" fmla="*/ 13 w 17"/>
                  <a:gd name="T7" fmla="*/ 23 h 23"/>
                  <a:gd name="T8" fmla="*/ 6 w 17"/>
                  <a:gd name="T9" fmla="*/ 0 h 23"/>
                  <a:gd name="T10" fmla="*/ 13 w 17"/>
                  <a:gd name="T11" fmla="*/ 0 h 23"/>
                  <a:gd name="T12" fmla="*/ 17 w 17"/>
                  <a:gd name="T13" fmla="*/ 8 h 23"/>
                  <a:gd name="T14" fmla="*/ 17 w 17"/>
                  <a:gd name="T15" fmla="*/ 16 h 23"/>
                  <a:gd name="T16" fmla="*/ 13 w 17"/>
                  <a:gd name="T17" fmla="*/ 23 h 23"/>
                  <a:gd name="T18" fmla="*/ 6 w 17"/>
                  <a:gd name="T19" fmla="*/ 23 h 23"/>
                  <a:gd name="T20" fmla="*/ 0 w 17"/>
                  <a:gd name="T21" fmla="*/ 16 h 23"/>
                  <a:gd name="T22" fmla="*/ 0 w 17"/>
                  <a:gd name="T23" fmla="*/ 8 h 23"/>
                  <a:gd name="T24" fmla="*/ 6 w 17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3">
                    <a:moveTo>
                      <a:pt x="13" y="23"/>
                    </a:moveTo>
                    <a:lnTo>
                      <a:pt x="13" y="23"/>
                    </a:lnTo>
                    <a:lnTo>
                      <a:pt x="13" y="23"/>
                    </a:lnTo>
                    <a:lnTo>
                      <a:pt x="13" y="23"/>
                    </a:lnTo>
                    <a:close/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0" name="Freeform 430"/>
              <p:cNvSpPr>
                <a:spLocks/>
              </p:cNvSpPr>
              <p:nvPr/>
            </p:nvSpPr>
            <p:spPr bwMode="auto">
              <a:xfrm>
                <a:off x="4393" y="1189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1" name="Freeform 431"/>
              <p:cNvSpPr>
                <a:spLocks/>
              </p:cNvSpPr>
              <p:nvPr/>
            </p:nvSpPr>
            <p:spPr bwMode="auto">
              <a:xfrm>
                <a:off x="4381" y="1179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2" name="Freeform 432"/>
              <p:cNvSpPr>
                <a:spLocks/>
              </p:cNvSpPr>
              <p:nvPr/>
            </p:nvSpPr>
            <p:spPr bwMode="auto">
              <a:xfrm>
                <a:off x="4367" y="1170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8 h 17"/>
                  <a:gd name="T6" fmla="*/ 21 w 21"/>
                  <a:gd name="T7" fmla="*/ 13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3 h 17"/>
                  <a:gd name="T14" fmla="*/ 0 w 21"/>
                  <a:gd name="T15" fmla="*/ 8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3" name="Freeform 433"/>
              <p:cNvSpPr>
                <a:spLocks/>
              </p:cNvSpPr>
              <p:nvPr/>
            </p:nvSpPr>
            <p:spPr bwMode="auto">
              <a:xfrm>
                <a:off x="4357" y="116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4" name="Freeform 434"/>
              <p:cNvSpPr>
                <a:spLocks/>
              </p:cNvSpPr>
              <p:nvPr/>
            </p:nvSpPr>
            <p:spPr bwMode="auto">
              <a:xfrm>
                <a:off x="4346" y="1155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5" name="Freeform 435"/>
              <p:cNvSpPr>
                <a:spLocks/>
              </p:cNvSpPr>
              <p:nvPr/>
            </p:nvSpPr>
            <p:spPr bwMode="auto">
              <a:xfrm>
                <a:off x="4336" y="114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6" name="Freeform 436"/>
              <p:cNvSpPr>
                <a:spLocks/>
              </p:cNvSpPr>
              <p:nvPr/>
            </p:nvSpPr>
            <p:spPr bwMode="auto">
              <a:xfrm>
                <a:off x="4324" y="1143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7" name="Freeform 437"/>
              <p:cNvSpPr>
                <a:spLocks/>
              </p:cNvSpPr>
              <p:nvPr/>
            </p:nvSpPr>
            <p:spPr bwMode="auto">
              <a:xfrm>
                <a:off x="4314" y="113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8" name="Freeform 438"/>
              <p:cNvSpPr>
                <a:spLocks/>
              </p:cNvSpPr>
              <p:nvPr/>
            </p:nvSpPr>
            <p:spPr bwMode="auto">
              <a:xfrm>
                <a:off x="4305" y="1132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9" name="Freeform 439"/>
              <p:cNvSpPr>
                <a:spLocks/>
              </p:cNvSpPr>
              <p:nvPr/>
            </p:nvSpPr>
            <p:spPr bwMode="auto">
              <a:xfrm>
                <a:off x="4295" y="112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0" name="Freeform 440"/>
              <p:cNvSpPr>
                <a:spLocks/>
              </p:cNvSpPr>
              <p:nvPr/>
            </p:nvSpPr>
            <p:spPr bwMode="auto">
              <a:xfrm>
                <a:off x="4286" y="1122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23 h 23"/>
                  <a:gd name="T12" fmla="*/ 3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1" name="Freeform 441"/>
              <p:cNvSpPr>
                <a:spLocks/>
              </p:cNvSpPr>
              <p:nvPr/>
            </p:nvSpPr>
            <p:spPr bwMode="auto">
              <a:xfrm>
                <a:off x="4278" y="1118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2" name="Freeform 442"/>
              <p:cNvSpPr>
                <a:spLocks/>
              </p:cNvSpPr>
              <p:nvPr/>
            </p:nvSpPr>
            <p:spPr bwMode="auto">
              <a:xfrm>
                <a:off x="4269" y="1114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3" name="Freeform 443"/>
              <p:cNvSpPr>
                <a:spLocks/>
              </p:cNvSpPr>
              <p:nvPr/>
            </p:nvSpPr>
            <p:spPr bwMode="auto">
              <a:xfrm>
                <a:off x="4628" y="143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4" name="Freeform 444"/>
              <p:cNvSpPr>
                <a:spLocks/>
              </p:cNvSpPr>
              <p:nvPr/>
            </p:nvSpPr>
            <p:spPr bwMode="auto">
              <a:xfrm>
                <a:off x="4595" y="1404"/>
                <a:ext cx="8" cy="10"/>
              </a:xfrm>
              <a:custGeom>
                <a:avLst/>
                <a:gdLst>
                  <a:gd name="T0" fmla="*/ 4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12 w 15"/>
                  <a:gd name="T11" fmla="*/ 20 h 20"/>
                  <a:gd name="T12" fmla="*/ 4 w 15"/>
                  <a:gd name="T13" fmla="*/ 20 h 20"/>
                  <a:gd name="T14" fmla="*/ 0 w 15"/>
                  <a:gd name="T15" fmla="*/ 12 h 20"/>
                  <a:gd name="T16" fmla="*/ 0 w 15"/>
                  <a:gd name="T17" fmla="*/ 4 h 20"/>
                  <a:gd name="T18" fmla="*/ 4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4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5" name="Freeform 445"/>
              <p:cNvSpPr>
                <a:spLocks/>
              </p:cNvSpPr>
              <p:nvPr/>
            </p:nvSpPr>
            <p:spPr bwMode="auto">
              <a:xfrm>
                <a:off x="4566" y="1371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6" name="Freeform 446"/>
              <p:cNvSpPr>
                <a:spLocks/>
              </p:cNvSpPr>
              <p:nvPr/>
            </p:nvSpPr>
            <p:spPr bwMode="auto">
              <a:xfrm>
                <a:off x="4542" y="134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7" name="Freeform 447"/>
              <p:cNvSpPr>
                <a:spLocks/>
              </p:cNvSpPr>
              <p:nvPr/>
            </p:nvSpPr>
            <p:spPr bwMode="auto">
              <a:xfrm>
                <a:off x="4520" y="1314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8" name="Freeform 448"/>
              <p:cNvSpPr>
                <a:spLocks/>
              </p:cNvSpPr>
              <p:nvPr/>
            </p:nvSpPr>
            <p:spPr bwMode="auto">
              <a:xfrm>
                <a:off x="4501" y="129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9" name="Freeform 449"/>
              <p:cNvSpPr>
                <a:spLocks/>
              </p:cNvSpPr>
              <p:nvPr/>
            </p:nvSpPr>
            <p:spPr bwMode="auto">
              <a:xfrm>
                <a:off x="4482" y="1271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0" name="Freeform 450"/>
              <p:cNvSpPr>
                <a:spLocks/>
              </p:cNvSpPr>
              <p:nvPr/>
            </p:nvSpPr>
            <p:spPr bwMode="auto">
              <a:xfrm>
                <a:off x="4465" y="125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1" name="Freeform 451"/>
              <p:cNvSpPr>
                <a:spLocks/>
              </p:cNvSpPr>
              <p:nvPr/>
            </p:nvSpPr>
            <p:spPr bwMode="auto">
              <a:xfrm>
                <a:off x="4450" y="1237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11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2" name="Freeform 452"/>
              <p:cNvSpPr>
                <a:spLocks/>
              </p:cNvSpPr>
              <p:nvPr/>
            </p:nvSpPr>
            <p:spPr bwMode="auto">
              <a:xfrm>
                <a:off x="4434" y="1224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3" name="Freeform 453"/>
              <p:cNvSpPr>
                <a:spLocks/>
              </p:cNvSpPr>
              <p:nvPr/>
            </p:nvSpPr>
            <p:spPr bwMode="auto">
              <a:xfrm>
                <a:off x="4422" y="1210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4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4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4" name="Freeform 454"/>
              <p:cNvSpPr>
                <a:spLocks noEditPoints="1"/>
              </p:cNvSpPr>
              <p:nvPr/>
            </p:nvSpPr>
            <p:spPr bwMode="auto">
              <a:xfrm>
                <a:off x="4408" y="1200"/>
                <a:ext cx="9" cy="10"/>
              </a:xfrm>
              <a:custGeom>
                <a:avLst/>
                <a:gdLst>
                  <a:gd name="T0" fmla="*/ 10 w 17"/>
                  <a:gd name="T1" fmla="*/ 19 h 19"/>
                  <a:gd name="T2" fmla="*/ 10 w 17"/>
                  <a:gd name="T3" fmla="*/ 19 h 19"/>
                  <a:gd name="T4" fmla="*/ 10 w 17"/>
                  <a:gd name="T5" fmla="*/ 19 h 19"/>
                  <a:gd name="T6" fmla="*/ 10 w 17"/>
                  <a:gd name="T7" fmla="*/ 19 h 19"/>
                  <a:gd name="T8" fmla="*/ 3 w 17"/>
                  <a:gd name="T9" fmla="*/ 0 h 19"/>
                  <a:gd name="T10" fmla="*/ 10 w 17"/>
                  <a:gd name="T11" fmla="*/ 0 h 19"/>
                  <a:gd name="T12" fmla="*/ 17 w 17"/>
                  <a:gd name="T13" fmla="*/ 4 h 19"/>
                  <a:gd name="T14" fmla="*/ 17 w 17"/>
                  <a:gd name="T15" fmla="*/ 12 h 19"/>
                  <a:gd name="T16" fmla="*/ 10 w 17"/>
                  <a:gd name="T17" fmla="*/ 19 h 19"/>
                  <a:gd name="T18" fmla="*/ 3 w 17"/>
                  <a:gd name="T19" fmla="*/ 19 h 19"/>
                  <a:gd name="T20" fmla="*/ 0 w 17"/>
                  <a:gd name="T21" fmla="*/ 12 h 19"/>
                  <a:gd name="T22" fmla="*/ 0 w 17"/>
                  <a:gd name="T23" fmla="*/ 4 h 19"/>
                  <a:gd name="T24" fmla="*/ 3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0" y="19"/>
                    </a:moveTo>
                    <a:lnTo>
                      <a:pt x="10" y="19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5" name="Freeform 455"/>
              <p:cNvSpPr>
                <a:spLocks/>
              </p:cNvSpPr>
              <p:nvPr/>
            </p:nvSpPr>
            <p:spPr bwMode="auto">
              <a:xfrm>
                <a:off x="4394" y="1189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6" name="Freeform 456"/>
              <p:cNvSpPr>
                <a:spLocks/>
              </p:cNvSpPr>
              <p:nvPr/>
            </p:nvSpPr>
            <p:spPr bwMode="auto">
              <a:xfrm>
                <a:off x="4383" y="118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7" name="Freeform 457"/>
              <p:cNvSpPr>
                <a:spLocks/>
              </p:cNvSpPr>
              <p:nvPr/>
            </p:nvSpPr>
            <p:spPr bwMode="auto">
              <a:xfrm>
                <a:off x="4371" y="1172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4 w 17"/>
                  <a:gd name="T9" fmla="*/ 17 h 17"/>
                  <a:gd name="T10" fmla="*/ 14 w 17"/>
                  <a:gd name="T11" fmla="*/ 17 h 17"/>
                  <a:gd name="T12" fmla="*/ 7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8" name="Freeform 458"/>
              <p:cNvSpPr>
                <a:spLocks/>
              </p:cNvSpPr>
              <p:nvPr/>
            </p:nvSpPr>
            <p:spPr bwMode="auto">
              <a:xfrm>
                <a:off x="4360" y="1165"/>
                <a:ext cx="9" cy="10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6 h 21"/>
                  <a:gd name="T8" fmla="*/ 10 w 17"/>
                  <a:gd name="T9" fmla="*/ 21 h 21"/>
                  <a:gd name="T10" fmla="*/ 10 w 17"/>
                  <a:gd name="T11" fmla="*/ 20 h 21"/>
                  <a:gd name="T12" fmla="*/ 3 w 17"/>
                  <a:gd name="T13" fmla="*/ 20 h 21"/>
                  <a:gd name="T14" fmla="*/ 0 w 17"/>
                  <a:gd name="T15" fmla="*/ 16 h 21"/>
                  <a:gd name="T16" fmla="*/ 0 w 17"/>
                  <a:gd name="T17" fmla="*/ 8 h 21"/>
                  <a:gd name="T18" fmla="*/ 3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9" name="Freeform 459"/>
              <p:cNvSpPr>
                <a:spLocks/>
              </p:cNvSpPr>
              <p:nvPr/>
            </p:nvSpPr>
            <p:spPr bwMode="auto">
              <a:xfrm>
                <a:off x="4348" y="1159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0" name="Freeform 460"/>
              <p:cNvSpPr>
                <a:spLocks/>
              </p:cNvSpPr>
              <p:nvPr/>
            </p:nvSpPr>
            <p:spPr bwMode="auto">
              <a:xfrm>
                <a:off x="4339" y="1151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1" name="Freeform 461"/>
              <p:cNvSpPr>
                <a:spLocks/>
              </p:cNvSpPr>
              <p:nvPr/>
            </p:nvSpPr>
            <p:spPr bwMode="auto">
              <a:xfrm>
                <a:off x="4329" y="1145"/>
                <a:ext cx="10" cy="12"/>
              </a:xfrm>
              <a:custGeom>
                <a:avLst/>
                <a:gdLst>
                  <a:gd name="T0" fmla="*/ 7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2" name="Freeform 462"/>
              <p:cNvSpPr>
                <a:spLocks/>
              </p:cNvSpPr>
              <p:nvPr/>
            </p:nvSpPr>
            <p:spPr bwMode="auto">
              <a:xfrm>
                <a:off x="4320" y="114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3" name="Freeform 463"/>
              <p:cNvSpPr>
                <a:spLocks/>
              </p:cNvSpPr>
              <p:nvPr/>
            </p:nvSpPr>
            <p:spPr bwMode="auto">
              <a:xfrm>
                <a:off x="4310" y="113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4" name="Freeform 464"/>
              <p:cNvSpPr>
                <a:spLocks/>
              </p:cNvSpPr>
              <p:nvPr/>
            </p:nvSpPr>
            <p:spPr bwMode="auto">
              <a:xfrm>
                <a:off x="4302" y="1132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5" name="Freeform 465"/>
              <p:cNvSpPr>
                <a:spLocks/>
              </p:cNvSpPr>
              <p:nvPr/>
            </p:nvSpPr>
            <p:spPr bwMode="auto">
              <a:xfrm>
                <a:off x="4293" y="112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6" name="Freeform 466"/>
              <p:cNvSpPr>
                <a:spLocks/>
              </p:cNvSpPr>
              <p:nvPr/>
            </p:nvSpPr>
            <p:spPr bwMode="auto">
              <a:xfrm>
                <a:off x="4681" y="1498"/>
                <a:ext cx="8" cy="10"/>
              </a:xfrm>
              <a:custGeom>
                <a:avLst/>
                <a:gdLst>
                  <a:gd name="T0" fmla="*/ 7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2 w 15"/>
                  <a:gd name="T9" fmla="*/ 20 h 20"/>
                  <a:gd name="T10" fmla="*/ 7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7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7" name="Freeform 467"/>
              <p:cNvSpPr>
                <a:spLocks/>
              </p:cNvSpPr>
              <p:nvPr/>
            </p:nvSpPr>
            <p:spPr bwMode="auto">
              <a:xfrm>
                <a:off x="4640" y="1456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4 w 17"/>
                  <a:gd name="T11" fmla="*/ 21 h 21"/>
                  <a:gd name="T12" fmla="*/ 0 w 17"/>
                  <a:gd name="T13" fmla="*/ 13 h 21"/>
                  <a:gd name="T14" fmla="*/ 0 w 17"/>
                  <a:gd name="T15" fmla="*/ 8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8" name="Freeform 468"/>
              <p:cNvSpPr>
                <a:spLocks/>
              </p:cNvSpPr>
              <p:nvPr/>
            </p:nvSpPr>
            <p:spPr bwMode="auto">
              <a:xfrm>
                <a:off x="4606" y="1420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9" name="Freeform 469"/>
              <p:cNvSpPr>
                <a:spLocks/>
              </p:cNvSpPr>
              <p:nvPr/>
            </p:nvSpPr>
            <p:spPr bwMode="auto">
              <a:xfrm>
                <a:off x="4578" y="138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0" name="Freeform 470"/>
              <p:cNvSpPr>
                <a:spLocks/>
              </p:cNvSpPr>
              <p:nvPr/>
            </p:nvSpPr>
            <p:spPr bwMode="auto">
              <a:xfrm>
                <a:off x="4554" y="1357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13 w 17"/>
                  <a:gd name="T11" fmla="*/ 20 h 20"/>
                  <a:gd name="T12" fmla="*/ 6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6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1" name="Freeform 471"/>
              <p:cNvSpPr>
                <a:spLocks/>
              </p:cNvSpPr>
              <p:nvPr/>
            </p:nvSpPr>
            <p:spPr bwMode="auto">
              <a:xfrm>
                <a:off x="4532" y="1327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2" name="Freeform 472"/>
              <p:cNvSpPr>
                <a:spLocks/>
              </p:cNvSpPr>
              <p:nvPr/>
            </p:nvSpPr>
            <p:spPr bwMode="auto">
              <a:xfrm>
                <a:off x="4513" y="1304"/>
                <a:ext cx="9" cy="12"/>
              </a:xfrm>
              <a:custGeom>
                <a:avLst/>
                <a:gdLst>
                  <a:gd name="T0" fmla="*/ 7 w 19"/>
                  <a:gd name="T1" fmla="*/ 0 h 24"/>
                  <a:gd name="T2" fmla="*/ 12 w 19"/>
                  <a:gd name="T3" fmla="*/ 0 h 24"/>
                  <a:gd name="T4" fmla="*/ 19 w 19"/>
                  <a:gd name="T5" fmla="*/ 8 h 24"/>
                  <a:gd name="T6" fmla="*/ 19 w 19"/>
                  <a:gd name="T7" fmla="*/ 16 h 24"/>
                  <a:gd name="T8" fmla="*/ 12 w 19"/>
                  <a:gd name="T9" fmla="*/ 24 h 24"/>
                  <a:gd name="T10" fmla="*/ 7 w 19"/>
                  <a:gd name="T11" fmla="*/ 24 h 24"/>
                  <a:gd name="T12" fmla="*/ 0 w 19"/>
                  <a:gd name="T13" fmla="*/ 16 h 24"/>
                  <a:gd name="T14" fmla="*/ 0 w 19"/>
                  <a:gd name="T15" fmla="*/ 8 h 24"/>
                  <a:gd name="T16" fmla="*/ 7 w 19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4">
                    <a:moveTo>
                      <a:pt x="7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6"/>
                    </a:lnTo>
                    <a:lnTo>
                      <a:pt x="12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3" name="Freeform 473"/>
              <p:cNvSpPr>
                <a:spLocks/>
              </p:cNvSpPr>
              <p:nvPr/>
            </p:nvSpPr>
            <p:spPr bwMode="auto">
              <a:xfrm>
                <a:off x="4496" y="128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4" name="Freeform 474"/>
              <p:cNvSpPr>
                <a:spLocks/>
              </p:cNvSpPr>
              <p:nvPr/>
            </p:nvSpPr>
            <p:spPr bwMode="auto">
              <a:xfrm>
                <a:off x="4479" y="1266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5" name="Freeform 475"/>
              <p:cNvSpPr>
                <a:spLocks/>
              </p:cNvSpPr>
              <p:nvPr/>
            </p:nvSpPr>
            <p:spPr bwMode="auto">
              <a:xfrm>
                <a:off x="4463" y="125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6" name="Freeform 476"/>
              <p:cNvSpPr>
                <a:spLocks/>
              </p:cNvSpPr>
              <p:nvPr/>
            </p:nvSpPr>
            <p:spPr bwMode="auto">
              <a:xfrm>
                <a:off x="4448" y="123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7" name="Freeform 477"/>
              <p:cNvSpPr>
                <a:spLocks/>
              </p:cNvSpPr>
              <p:nvPr/>
            </p:nvSpPr>
            <p:spPr bwMode="auto">
              <a:xfrm>
                <a:off x="4434" y="1222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8" name="Freeform 478"/>
              <p:cNvSpPr>
                <a:spLocks/>
              </p:cNvSpPr>
              <p:nvPr/>
            </p:nvSpPr>
            <p:spPr bwMode="auto">
              <a:xfrm>
                <a:off x="4422" y="1210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0 h 24"/>
                  <a:gd name="T12" fmla="*/ 4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4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9" name="Freeform 479"/>
              <p:cNvSpPr>
                <a:spLocks/>
              </p:cNvSpPr>
              <p:nvPr/>
            </p:nvSpPr>
            <p:spPr bwMode="auto">
              <a:xfrm>
                <a:off x="4408" y="1200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0" name="Freeform 480"/>
              <p:cNvSpPr>
                <a:spLocks/>
              </p:cNvSpPr>
              <p:nvPr/>
            </p:nvSpPr>
            <p:spPr bwMode="auto">
              <a:xfrm>
                <a:off x="4396" y="119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1" name="Freeform 481"/>
              <p:cNvSpPr>
                <a:spLocks/>
              </p:cNvSpPr>
              <p:nvPr/>
            </p:nvSpPr>
            <p:spPr bwMode="auto">
              <a:xfrm>
                <a:off x="4384" y="1181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2" name="Freeform 482"/>
              <p:cNvSpPr>
                <a:spLocks/>
              </p:cNvSpPr>
              <p:nvPr/>
            </p:nvSpPr>
            <p:spPr bwMode="auto">
              <a:xfrm>
                <a:off x="4374" y="1174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4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3" name="Freeform 483"/>
              <p:cNvSpPr>
                <a:spLocks/>
              </p:cNvSpPr>
              <p:nvPr/>
            </p:nvSpPr>
            <p:spPr bwMode="auto">
              <a:xfrm>
                <a:off x="4364" y="1168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4" name="Freeform 484"/>
              <p:cNvSpPr>
                <a:spLocks/>
              </p:cNvSpPr>
              <p:nvPr/>
            </p:nvSpPr>
            <p:spPr bwMode="auto">
              <a:xfrm>
                <a:off x="4354" y="1161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5" name="Freeform 485"/>
              <p:cNvSpPr>
                <a:spLocks/>
              </p:cNvSpPr>
              <p:nvPr/>
            </p:nvSpPr>
            <p:spPr bwMode="auto">
              <a:xfrm>
                <a:off x="4344" y="1155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6" name="Freeform 486"/>
              <p:cNvSpPr>
                <a:spLocks/>
              </p:cNvSpPr>
              <p:nvPr/>
            </p:nvSpPr>
            <p:spPr bwMode="auto">
              <a:xfrm>
                <a:off x="4334" y="114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7" name="Freeform 487"/>
              <p:cNvSpPr>
                <a:spLocks/>
              </p:cNvSpPr>
              <p:nvPr/>
            </p:nvSpPr>
            <p:spPr bwMode="auto">
              <a:xfrm>
                <a:off x="4326" y="114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8" name="Freeform 488"/>
              <p:cNvSpPr>
                <a:spLocks/>
              </p:cNvSpPr>
              <p:nvPr/>
            </p:nvSpPr>
            <p:spPr bwMode="auto">
              <a:xfrm>
                <a:off x="4315" y="1139"/>
                <a:ext cx="11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9" name="Freeform 489"/>
              <p:cNvSpPr>
                <a:spLocks/>
              </p:cNvSpPr>
              <p:nvPr/>
            </p:nvSpPr>
            <p:spPr bwMode="auto">
              <a:xfrm>
                <a:off x="4307" y="1135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0" name="Freeform 490"/>
              <p:cNvSpPr>
                <a:spLocks/>
              </p:cNvSpPr>
              <p:nvPr/>
            </p:nvSpPr>
            <p:spPr bwMode="auto">
              <a:xfrm>
                <a:off x="4690" y="1516"/>
                <a:ext cx="11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1" name="Freeform 491"/>
              <p:cNvSpPr>
                <a:spLocks/>
              </p:cNvSpPr>
              <p:nvPr/>
            </p:nvSpPr>
            <p:spPr bwMode="auto">
              <a:xfrm>
                <a:off x="4650" y="1473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2" name="Freeform 492"/>
              <p:cNvSpPr>
                <a:spLocks/>
              </p:cNvSpPr>
              <p:nvPr/>
            </p:nvSpPr>
            <p:spPr bwMode="auto">
              <a:xfrm>
                <a:off x="4616" y="1437"/>
                <a:ext cx="11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3" name="Freeform 493"/>
              <p:cNvSpPr>
                <a:spLocks/>
              </p:cNvSpPr>
              <p:nvPr/>
            </p:nvSpPr>
            <p:spPr bwMode="auto">
              <a:xfrm>
                <a:off x="4590" y="1400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4" name="Freeform 494"/>
              <p:cNvSpPr>
                <a:spLocks/>
              </p:cNvSpPr>
              <p:nvPr/>
            </p:nvSpPr>
            <p:spPr bwMode="auto">
              <a:xfrm>
                <a:off x="4566" y="136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5" name="Freeform 495"/>
              <p:cNvSpPr>
                <a:spLocks/>
              </p:cNvSpPr>
              <p:nvPr/>
            </p:nvSpPr>
            <p:spPr bwMode="auto">
              <a:xfrm>
                <a:off x="4544" y="134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6" name="Freeform 496"/>
              <p:cNvSpPr>
                <a:spLocks/>
              </p:cNvSpPr>
              <p:nvPr/>
            </p:nvSpPr>
            <p:spPr bwMode="auto">
              <a:xfrm>
                <a:off x="4524" y="1318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7" name="Freeform 497"/>
              <p:cNvSpPr>
                <a:spLocks/>
              </p:cNvSpPr>
              <p:nvPr/>
            </p:nvSpPr>
            <p:spPr bwMode="auto">
              <a:xfrm>
                <a:off x="4507" y="1296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8" name="Freeform 498"/>
              <p:cNvSpPr>
                <a:spLocks/>
              </p:cNvSpPr>
              <p:nvPr/>
            </p:nvSpPr>
            <p:spPr bwMode="auto">
              <a:xfrm>
                <a:off x="4490" y="127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9" name="Freeform 499"/>
              <p:cNvSpPr>
                <a:spLocks/>
              </p:cNvSpPr>
              <p:nvPr/>
            </p:nvSpPr>
            <p:spPr bwMode="auto">
              <a:xfrm>
                <a:off x="4475" y="1263"/>
                <a:ext cx="9" cy="8"/>
              </a:xfrm>
              <a:custGeom>
                <a:avLst/>
                <a:gdLst>
                  <a:gd name="T0" fmla="*/ 4 w 17"/>
                  <a:gd name="T1" fmla="*/ 0 h 17"/>
                  <a:gd name="T2" fmla="*/ 11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1 w 17"/>
                  <a:gd name="T9" fmla="*/ 17 h 17"/>
                  <a:gd name="T10" fmla="*/ 4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0" name="Freeform 500"/>
              <p:cNvSpPr>
                <a:spLocks/>
              </p:cNvSpPr>
              <p:nvPr/>
            </p:nvSpPr>
            <p:spPr bwMode="auto">
              <a:xfrm>
                <a:off x="4460" y="124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1" name="Freeform 501"/>
              <p:cNvSpPr>
                <a:spLocks/>
              </p:cNvSpPr>
              <p:nvPr/>
            </p:nvSpPr>
            <p:spPr bwMode="auto">
              <a:xfrm>
                <a:off x="4446" y="123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2" name="Freeform 502"/>
              <p:cNvSpPr>
                <a:spLocks/>
              </p:cNvSpPr>
              <p:nvPr/>
            </p:nvSpPr>
            <p:spPr bwMode="auto">
              <a:xfrm>
                <a:off x="4433" y="1222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3" name="Freeform 503"/>
              <p:cNvSpPr>
                <a:spLocks/>
              </p:cNvSpPr>
              <p:nvPr/>
            </p:nvSpPr>
            <p:spPr bwMode="auto">
              <a:xfrm>
                <a:off x="4422" y="1210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4" name="Freeform 504"/>
              <p:cNvSpPr>
                <a:spLocks/>
              </p:cNvSpPr>
              <p:nvPr/>
            </p:nvSpPr>
            <p:spPr bwMode="auto">
              <a:xfrm>
                <a:off x="4410" y="1200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5" name="Freeform 505"/>
              <p:cNvSpPr>
                <a:spLocks/>
              </p:cNvSpPr>
              <p:nvPr/>
            </p:nvSpPr>
            <p:spPr bwMode="auto">
              <a:xfrm>
                <a:off x="4398" y="1191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6" name="Freeform 506"/>
              <p:cNvSpPr>
                <a:spLocks/>
              </p:cNvSpPr>
              <p:nvPr/>
            </p:nvSpPr>
            <p:spPr bwMode="auto">
              <a:xfrm>
                <a:off x="4388" y="118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7" name="Freeform 507"/>
              <p:cNvSpPr>
                <a:spLocks/>
              </p:cNvSpPr>
              <p:nvPr/>
            </p:nvSpPr>
            <p:spPr bwMode="auto">
              <a:xfrm>
                <a:off x="4376" y="1175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8" name="Freeform 508"/>
              <p:cNvSpPr>
                <a:spLocks/>
              </p:cNvSpPr>
              <p:nvPr/>
            </p:nvSpPr>
            <p:spPr bwMode="auto">
              <a:xfrm>
                <a:off x="4365" y="117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9" name="Freeform 509"/>
              <p:cNvSpPr>
                <a:spLocks/>
              </p:cNvSpPr>
              <p:nvPr/>
            </p:nvSpPr>
            <p:spPr bwMode="auto">
              <a:xfrm>
                <a:off x="4357" y="1165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0" name="Freeform 510"/>
              <p:cNvSpPr>
                <a:spLocks/>
              </p:cNvSpPr>
              <p:nvPr/>
            </p:nvSpPr>
            <p:spPr bwMode="auto">
              <a:xfrm>
                <a:off x="4348" y="1159"/>
                <a:ext cx="7" cy="9"/>
              </a:xfrm>
              <a:custGeom>
                <a:avLst/>
                <a:gdLst>
                  <a:gd name="T0" fmla="*/ 2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9 w 16"/>
                  <a:gd name="T9" fmla="*/ 20 h 20"/>
                  <a:gd name="T10" fmla="*/ 2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2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2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1" name="Freeform 511"/>
              <p:cNvSpPr>
                <a:spLocks/>
              </p:cNvSpPr>
              <p:nvPr/>
            </p:nvSpPr>
            <p:spPr bwMode="auto">
              <a:xfrm>
                <a:off x="4337" y="1153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5 h 19"/>
                  <a:gd name="T16" fmla="*/ 0 w 20"/>
                  <a:gd name="T17" fmla="*/ 4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2" name="Freeform 512"/>
              <p:cNvSpPr>
                <a:spLocks/>
              </p:cNvSpPr>
              <p:nvPr/>
            </p:nvSpPr>
            <p:spPr bwMode="auto">
              <a:xfrm>
                <a:off x="4329" y="1147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3" name="Freeform 513"/>
              <p:cNvSpPr>
                <a:spLocks/>
              </p:cNvSpPr>
              <p:nvPr/>
            </p:nvSpPr>
            <p:spPr bwMode="auto">
              <a:xfrm>
                <a:off x="4320" y="1143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4" name="Freeform 514"/>
              <p:cNvSpPr>
                <a:spLocks/>
              </p:cNvSpPr>
              <p:nvPr/>
            </p:nvSpPr>
            <p:spPr bwMode="auto">
              <a:xfrm>
                <a:off x="4701" y="153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5" name="Freeform 515"/>
              <p:cNvSpPr>
                <a:spLocks/>
              </p:cNvSpPr>
              <p:nvPr/>
            </p:nvSpPr>
            <p:spPr bwMode="auto">
              <a:xfrm>
                <a:off x="4661" y="148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6" name="Freeform 516"/>
              <p:cNvSpPr>
                <a:spLocks/>
              </p:cNvSpPr>
              <p:nvPr/>
            </p:nvSpPr>
            <p:spPr bwMode="auto">
              <a:xfrm>
                <a:off x="4628" y="1451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7" name="Freeform 517"/>
              <p:cNvSpPr>
                <a:spLocks/>
              </p:cNvSpPr>
              <p:nvPr/>
            </p:nvSpPr>
            <p:spPr bwMode="auto">
              <a:xfrm>
                <a:off x="4600" y="1416"/>
                <a:ext cx="8" cy="9"/>
              </a:xfrm>
              <a:custGeom>
                <a:avLst/>
                <a:gdLst>
                  <a:gd name="T0" fmla="*/ 5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2 w 16"/>
                  <a:gd name="T9" fmla="*/ 20 h 20"/>
                  <a:gd name="T10" fmla="*/ 5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5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5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8" name="Freeform 518"/>
              <p:cNvSpPr>
                <a:spLocks/>
              </p:cNvSpPr>
              <p:nvPr/>
            </p:nvSpPr>
            <p:spPr bwMode="auto">
              <a:xfrm>
                <a:off x="4576" y="1383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9" name="Freeform 519"/>
              <p:cNvSpPr>
                <a:spLocks/>
              </p:cNvSpPr>
              <p:nvPr/>
            </p:nvSpPr>
            <p:spPr bwMode="auto">
              <a:xfrm>
                <a:off x="4556" y="1355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0" name="Freeform 520"/>
              <p:cNvSpPr>
                <a:spLocks/>
              </p:cNvSpPr>
              <p:nvPr/>
            </p:nvSpPr>
            <p:spPr bwMode="auto">
              <a:xfrm>
                <a:off x="4536" y="133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1" name="Freeform 521"/>
              <p:cNvSpPr>
                <a:spLocks/>
              </p:cNvSpPr>
              <p:nvPr/>
            </p:nvSpPr>
            <p:spPr bwMode="auto">
              <a:xfrm>
                <a:off x="4517" y="1310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2" name="Freeform 522"/>
              <p:cNvSpPr>
                <a:spLocks/>
              </p:cNvSpPr>
              <p:nvPr/>
            </p:nvSpPr>
            <p:spPr bwMode="auto">
              <a:xfrm>
                <a:off x="4502" y="129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3" name="Freeform 523"/>
              <p:cNvSpPr>
                <a:spLocks/>
              </p:cNvSpPr>
              <p:nvPr/>
            </p:nvSpPr>
            <p:spPr bwMode="auto">
              <a:xfrm>
                <a:off x="4487" y="1273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4" name="Freeform 524"/>
              <p:cNvSpPr>
                <a:spLocks/>
              </p:cNvSpPr>
              <p:nvPr/>
            </p:nvSpPr>
            <p:spPr bwMode="auto">
              <a:xfrm>
                <a:off x="4472" y="1259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5" name="Freeform 525"/>
              <p:cNvSpPr>
                <a:spLocks/>
              </p:cNvSpPr>
              <p:nvPr/>
            </p:nvSpPr>
            <p:spPr bwMode="auto">
              <a:xfrm>
                <a:off x="4458" y="124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6" name="Freeform 526"/>
              <p:cNvSpPr>
                <a:spLocks/>
              </p:cNvSpPr>
              <p:nvPr/>
            </p:nvSpPr>
            <p:spPr bwMode="auto">
              <a:xfrm>
                <a:off x="4445" y="123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7" name="Freeform 527"/>
              <p:cNvSpPr>
                <a:spLocks/>
              </p:cNvSpPr>
              <p:nvPr/>
            </p:nvSpPr>
            <p:spPr bwMode="auto">
              <a:xfrm>
                <a:off x="4433" y="1220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8" name="Freeform 528"/>
              <p:cNvSpPr>
                <a:spLocks/>
              </p:cNvSpPr>
              <p:nvPr/>
            </p:nvSpPr>
            <p:spPr bwMode="auto">
              <a:xfrm>
                <a:off x="4422" y="1210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9" name="Freeform 529"/>
              <p:cNvSpPr>
                <a:spLocks/>
              </p:cNvSpPr>
              <p:nvPr/>
            </p:nvSpPr>
            <p:spPr bwMode="auto">
              <a:xfrm>
                <a:off x="4410" y="1200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0" name="Freeform 530"/>
              <p:cNvSpPr>
                <a:spLocks/>
              </p:cNvSpPr>
              <p:nvPr/>
            </p:nvSpPr>
            <p:spPr bwMode="auto">
              <a:xfrm>
                <a:off x="4400" y="119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1" name="Freeform 531"/>
              <p:cNvSpPr>
                <a:spLocks/>
              </p:cNvSpPr>
              <p:nvPr/>
            </p:nvSpPr>
            <p:spPr bwMode="auto">
              <a:xfrm>
                <a:off x="4388" y="118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2" name="Freeform 532"/>
              <p:cNvSpPr>
                <a:spLocks/>
              </p:cNvSpPr>
              <p:nvPr/>
            </p:nvSpPr>
            <p:spPr bwMode="auto">
              <a:xfrm>
                <a:off x="4377" y="1179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3" name="Freeform 533"/>
              <p:cNvSpPr>
                <a:spLocks/>
              </p:cNvSpPr>
              <p:nvPr/>
            </p:nvSpPr>
            <p:spPr bwMode="auto">
              <a:xfrm>
                <a:off x="4369" y="1172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0 w 17"/>
                  <a:gd name="T9" fmla="*/ 17 h 17"/>
                  <a:gd name="T10" fmla="*/ 10 w 17"/>
                  <a:gd name="T11" fmla="*/ 17 h 17"/>
                  <a:gd name="T12" fmla="*/ 3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3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4" name="Freeform 534"/>
              <p:cNvSpPr>
                <a:spLocks/>
              </p:cNvSpPr>
              <p:nvPr/>
            </p:nvSpPr>
            <p:spPr bwMode="auto">
              <a:xfrm>
                <a:off x="4359" y="1166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5" name="Freeform 535"/>
              <p:cNvSpPr>
                <a:spLocks/>
              </p:cNvSpPr>
              <p:nvPr/>
            </p:nvSpPr>
            <p:spPr bwMode="auto">
              <a:xfrm>
                <a:off x="4350" y="1161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6" name="Freeform 536"/>
              <p:cNvSpPr>
                <a:spLocks/>
              </p:cNvSpPr>
              <p:nvPr/>
            </p:nvSpPr>
            <p:spPr bwMode="auto">
              <a:xfrm>
                <a:off x="4343" y="1157"/>
                <a:ext cx="7" cy="9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10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7" name="Freeform 537"/>
              <p:cNvSpPr>
                <a:spLocks/>
              </p:cNvSpPr>
              <p:nvPr/>
            </p:nvSpPr>
            <p:spPr bwMode="auto">
              <a:xfrm>
                <a:off x="4334" y="115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8" name="Freeform 538"/>
              <p:cNvSpPr>
                <a:spLocks/>
              </p:cNvSpPr>
              <p:nvPr/>
            </p:nvSpPr>
            <p:spPr bwMode="auto">
              <a:xfrm>
                <a:off x="4711" y="154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9" name="Freeform 539"/>
              <p:cNvSpPr>
                <a:spLocks/>
              </p:cNvSpPr>
              <p:nvPr/>
            </p:nvSpPr>
            <p:spPr bwMode="auto">
              <a:xfrm>
                <a:off x="4671" y="150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0" name="Freeform 540"/>
              <p:cNvSpPr>
                <a:spLocks/>
              </p:cNvSpPr>
              <p:nvPr/>
            </p:nvSpPr>
            <p:spPr bwMode="auto">
              <a:xfrm>
                <a:off x="4637" y="1465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1" name="Freeform 541"/>
              <p:cNvSpPr>
                <a:spLocks/>
              </p:cNvSpPr>
              <p:nvPr/>
            </p:nvSpPr>
            <p:spPr bwMode="auto">
              <a:xfrm>
                <a:off x="4610" y="142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2" name="Freeform 542"/>
              <p:cNvSpPr>
                <a:spLocks/>
              </p:cNvSpPr>
              <p:nvPr/>
            </p:nvSpPr>
            <p:spPr bwMode="auto">
              <a:xfrm>
                <a:off x="4587" y="139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3" name="Freeform 543"/>
              <p:cNvSpPr>
                <a:spLocks/>
              </p:cNvSpPr>
              <p:nvPr/>
            </p:nvSpPr>
            <p:spPr bwMode="auto">
              <a:xfrm>
                <a:off x="4566" y="136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4" name="Freeform 544"/>
              <p:cNvSpPr>
                <a:spLocks/>
              </p:cNvSpPr>
              <p:nvPr/>
            </p:nvSpPr>
            <p:spPr bwMode="auto">
              <a:xfrm>
                <a:off x="4546" y="1343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23 h 23"/>
                  <a:gd name="T12" fmla="*/ 6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5" name="Freeform 545"/>
              <p:cNvSpPr>
                <a:spLocks/>
              </p:cNvSpPr>
              <p:nvPr/>
            </p:nvSpPr>
            <p:spPr bwMode="auto">
              <a:xfrm>
                <a:off x="4529" y="1322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6" name="Freeform 546"/>
              <p:cNvSpPr>
                <a:spLocks/>
              </p:cNvSpPr>
              <p:nvPr/>
            </p:nvSpPr>
            <p:spPr bwMode="auto">
              <a:xfrm>
                <a:off x="4513" y="1302"/>
                <a:ext cx="7" cy="10"/>
              </a:xfrm>
              <a:custGeom>
                <a:avLst/>
                <a:gdLst>
                  <a:gd name="T0" fmla="*/ 7 w 16"/>
                  <a:gd name="T1" fmla="*/ 0 h 19"/>
                  <a:gd name="T2" fmla="*/ 12 w 16"/>
                  <a:gd name="T3" fmla="*/ 0 h 19"/>
                  <a:gd name="T4" fmla="*/ 16 w 16"/>
                  <a:gd name="T5" fmla="*/ 3 h 19"/>
                  <a:gd name="T6" fmla="*/ 16 w 16"/>
                  <a:gd name="T7" fmla="*/ 11 h 19"/>
                  <a:gd name="T8" fmla="*/ 12 w 16"/>
                  <a:gd name="T9" fmla="*/ 19 h 19"/>
                  <a:gd name="T10" fmla="*/ 7 w 16"/>
                  <a:gd name="T11" fmla="*/ 19 h 19"/>
                  <a:gd name="T12" fmla="*/ 0 w 16"/>
                  <a:gd name="T13" fmla="*/ 11 h 19"/>
                  <a:gd name="T14" fmla="*/ 0 w 16"/>
                  <a:gd name="T15" fmla="*/ 3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2" y="0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7" name="Freeform 547"/>
              <p:cNvSpPr>
                <a:spLocks/>
              </p:cNvSpPr>
              <p:nvPr/>
            </p:nvSpPr>
            <p:spPr bwMode="auto">
              <a:xfrm>
                <a:off x="4497" y="128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8" name="Freeform 548"/>
              <p:cNvSpPr>
                <a:spLocks/>
              </p:cNvSpPr>
              <p:nvPr/>
            </p:nvSpPr>
            <p:spPr bwMode="auto">
              <a:xfrm>
                <a:off x="4482" y="1268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5 h 17"/>
                  <a:gd name="T6" fmla="*/ 20 w 20"/>
                  <a:gd name="T7" fmla="*/ 13 h 17"/>
                  <a:gd name="T8" fmla="*/ 14 w 20"/>
                  <a:gd name="T9" fmla="*/ 17 h 17"/>
                  <a:gd name="T10" fmla="*/ 14 w 20"/>
                  <a:gd name="T11" fmla="*/ 17 h 17"/>
                  <a:gd name="T12" fmla="*/ 7 w 20"/>
                  <a:gd name="T13" fmla="*/ 17 h 17"/>
                  <a:gd name="T14" fmla="*/ 0 w 20"/>
                  <a:gd name="T15" fmla="*/ 13 h 17"/>
                  <a:gd name="T16" fmla="*/ 0 w 20"/>
                  <a:gd name="T17" fmla="*/ 5 h 17"/>
                  <a:gd name="T18" fmla="*/ 7 w 20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5"/>
                    </a:lnTo>
                    <a:lnTo>
                      <a:pt x="20" y="13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9" name="Freeform 549"/>
              <p:cNvSpPr>
                <a:spLocks/>
              </p:cNvSpPr>
              <p:nvPr/>
            </p:nvSpPr>
            <p:spPr bwMode="auto">
              <a:xfrm>
                <a:off x="4468" y="125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0" name="Freeform 550"/>
              <p:cNvSpPr>
                <a:spLocks/>
              </p:cNvSpPr>
              <p:nvPr/>
            </p:nvSpPr>
            <p:spPr bwMode="auto">
              <a:xfrm>
                <a:off x="4456" y="124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1" name="Freeform 551"/>
              <p:cNvSpPr>
                <a:spLocks/>
              </p:cNvSpPr>
              <p:nvPr/>
            </p:nvSpPr>
            <p:spPr bwMode="auto">
              <a:xfrm>
                <a:off x="4443" y="1231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2" name="Freeform 552"/>
              <p:cNvSpPr>
                <a:spLocks/>
              </p:cNvSpPr>
              <p:nvPr/>
            </p:nvSpPr>
            <p:spPr bwMode="auto">
              <a:xfrm>
                <a:off x="4432" y="1220"/>
                <a:ext cx="9" cy="10"/>
              </a:xfrm>
              <a:custGeom>
                <a:avLst/>
                <a:gdLst>
                  <a:gd name="T0" fmla="*/ 5 w 18"/>
                  <a:gd name="T1" fmla="*/ 0 h 19"/>
                  <a:gd name="T2" fmla="*/ 12 w 18"/>
                  <a:gd name="T3" fmla="*/ 0 h 19"/>
                  <a:gd name="T4" fmla="*/ 18 w 18"/>
                  <a:gd name="T5" fmla="*/ 7 h 19"/>
                  <a:gd name="T6" fmla="*/ 18 w 18"/>
                  <a:gd name="T7" fmla="*/ 15 h 19"/>
                  <a:gd name="T8" fmla="*/ 12 w 18"/>
                  <a:gd name="T9" fmla="*/ 19 h 19"/>
                  <a:gd name="T10" fmla="*/ 12 w 18"/>
                  <a:gd name="T11" fmla="*/ 19 h 19"/>
                  <a:gd name="T12" fmla="*/ 5 w 18"/>
                  <a:gd name="T13" fmla="*/ 19 h 19"/>
                  <a:gd name="T14" fmla="*/ 0 w 18"/>
                  <a:gd name="T15" fmla="*/ 15 h 19"/>
                  <a:gd name="T16" fmla="*/ 0 w 18"/>
                  <a:gd name="T17" fmla="*/ 7 h 19"/>
                  <a:gd name="T18" fmla="*/ 5 w 18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lnTo>
                      <a:pt x="12" y="0"/>
                    </a:lnTo>
                    <a:lnTo>
                      <a:pt x="18" y="7"/>
                    </a:lnTo>
                    <a:lnTo>
                      <a:pt x="18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3" name="Freeform 553"/>
              <p:cNvSpPr>
                <a:spLocks/>
              </p:cNvSpPr>
              <p:nvPr/>
            </p:nvSpPr>
            <p:spPr bwMode="auto">
              <a:xfrm>
                <a:off x="4422" y="1210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" name="Freeform 554"/>
              <p:cNvSpPr>
                <a:spLocks/>
              </p:cNvSpPr>
              <p:nvPr/>
            </p:nvSpPr>
            <p:spPr bwMode="auto">
              <a:xfrm>
                <a:off x="4410" y="1202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" name="Freeform 555"/>
              <p:cNvSpPr>
                <a:spLocks/>
              </p:cNvSpPr>
              <p:nvPr/>
            </p:nvSpPr>
            <p:spPr bwMode="auto">
              <a:xfrm>
                <a:off x="4400" y="119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6" name="Freeform 556"/>
              <p:cNvSpPr>
                <a:spLocks/>
              </p:cNvSpPr>
              <p:nvPr/>
            </p:nvSpPr>
            <p:spPr bwMode="auto">
              <a:xfrm>
                <a:off x="4389" y="1187"/>
                <a:ext cx="11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7" name="Freeform 557"/>
              <p:cNvSpPr>
                <a:spLocks/>
              </p:cNvSpPr>
              <p:nvPr/>
            </p:nvSpPr>
            <p:spPr bwMode="auto">
              <a:xfrm>
                <a:off x="4381" y="118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8" name="Freeform 558"/>
              <p:cNvSpPr>
                <a:spLocks/>
              </p:cNvSpPr>
              <p:nvPr/>
            </p:nvSpPr>
            <p:spPr bwMode="auto">
              <a:xfrm>
                <a:off x="4371" y="1174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4 w 17"/>
                  <a:gd name="T9" fmla="*/ 21 h 21"/>
                  <a:gd name="T10" fmla="*/ 7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9" name="Freeform 559"/>
              <p:cNvSpPr>
                <a:spLocks/>
              </p:cNvSpPr>
              <p:nvPr/>
            </p:nvSpPr>
            <p:spPr bwMode="auto">
              <a:xfrm>
                <a:off x="4362" y="1168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4 w 17"/>
                  <a:gd name="T11" fmla="*/ 21 h 21"/>
                  <a:gd name="T12" fmla="*/ 0 w 17"/>
                  <a:gd name="T13" fmla="*/ 13 h 21"/>
                  <a:gd name="T14" fmla="*/ 0 w 17"/>
                  <a:gd name="T15" fmla="*/ 8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0" name="Freeform 560"/>
              <p:cNvSpPr>
                <a:spLocks/>
              </p:cNvSpPr>
              <p:nvPr/>
            </p:nvSpPr>
            <p:spPr bwMode="auto">
              <a:xfrm>
                <a:off x="4354" y="116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1" name="Freeform 561"/>
              <p:cNvSpPr>
                <a:spLocks/>
              </p:cNvSpPr>
              <p:nvPr/>
            </p:nvSpPr>
            <p:spPr bwMode="auto">
              <a:xfrm>
                <a:off x="4719" y="1563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2" name="Freeform 562"/>
              <p:cNvSpPr>
                <a:spLocks/>
              </p:cNvSpPr>
              <p:nvPr/>
            </p:nvSpPr>
            <p:spPr bwMode="auto">
              <a:xfrm>
                <a:off x="4679" y="1518"/>
                <a:ext cx="8" cy="11"/>
              </a:xfrm>
              <a:custGeom>
                <a:avLst/>
                <a:gdLst>
                  <a:gd name="T0" fmla="*/ 6 w 15"/>
                  <a:gd name="T1" fmla="*/ 0 h 23"/>
                  <a:gd name="T2" fmla="*/ 11 w 15"/>
                  <a:gd name="T3" fmla="*/ 0 h 23"/>
                  <a:gd name="T4" fmla="*/ 15 w 15"/>
                  <a:gd name="T5" fmla="*/ 8 h 23"/>
                  <a:gd name="T6" fmla="*/ 15 w 15"/>
                  <a:gd name="T7" fmla="*/ 16 h 23"/>
                  <a:gd name="T8" fmla="*/ 11 w 15"/>
                  <a:gd name="T9" fmla="*/ 23 h 23"/>
                  <a:gd name="T10" fmla="*/ 6 w 15"/>
                  <a:gd name="T11" fmla="*/ 23 h 23"/>
                  <a:gd name="T12" fmla="*/ 0 w 15"/>
                  <a:gd name="T13" fmla="*/ 16 h 23"/>
                  <a:gd name="T14" fmla="*/ 0 w 15"/>
                  <a:gd name="T15" fmla="*/ 8 h 23"/>
                  <a:gd name="T16" fmla="*/ 6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6" y="0"/>
                    </a:moveTo>
                    <a:lnTo>
                      <a:pt x="11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1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3" name="Freeform 563"/>
              <p:cNvSpPr>
                <a:spLocks/>
              </p:cNvSpPr>
              <p:nvPr/>
            </p:nvSpPr>
            <p:spPr bwMode="auto">
              <a:xfrm>
                <a:off x="4647" y="1479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4" name="Freeform 564"/>
              <p:cNvSpPr>
                <a:spLocks/>
              </p:cNvSpPr>
              <p:nvPr/>
            </p:nvSpPr>
            <p:spPr bwMode="auto">
              <a:xfrm>
                <a:off x="4620" y="1441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5" name="Freeform 565"/>
              <p:cNvSpPr>
                <a:spLocks noEditPoints="1"/>
              </p:cNvSpPr>
              <p:nvPr/>
            </p:nvSpPr>
            <p:spPr bwMode="auto">
              <a:xfrm>
                <a:off x="4597" y="1408"/>
                <a:ext cx="7" cy="12"/>
              </a:xfrm>
              <a:custGeom>
                <a:avLst/>
                <a:gdLst>
                  <a:gd name="T0" fmla="*/ 11 w 15"/>
                  <a:gd name="T1" fmla="*/ 19 h 23"/>
                  <a:gd name="T2" fmla="*/ 11 w 15"/>
                  <a:gd name="T3" fmla="*/ 19 h 23"/>
                  <a:gd name="T4" fmla="*/ 8 w 15"/>
                  <a:gd name="T5" fmla="*/ 23 h 23"/>
                  <a:gd name="T6" fmla="*/ 11 w 15"/>
                  <a:gd name="T7" fmla="*/ 19 h 23"/>
                  <a:gd name="T8" fmla="*/ 3 w 15"/>
                  <a:gd name="T9" fmla="*/ 0 h 23"/>
                  <a:gd name="T10" fmla="*/ 11 w 15"/>
                  <a:gd name="T11" fmla="*/ 0 h 23"/>
                  <a:gd name="T12" fmla="*/ 15 w 15"/>
                  <a:gd name="T13" fmla="*/ 8 h 23"/>
                  <a:gd name="T14" fmla="*/ 15 w 15"/>
                  <a:gd name="T15" fmla="*/ 15 h 23"/>
                  <a:gd name="T16" fmla="*/ 11 w 15"/>
                  <a:gd name="T17" fmla="*/ 19 h 23"/>
                  <a:gd name="T18" fmla="*/ 3 w 15"/>
                  <a:gd name="T19" fmla="*/ 19 h 23"/>
                  <a:gd name="T20" fmla="*/ 0 w 15"/>
                  <a:gd name="T21" fmla="*/ 15 h 23"/>
                  <a:gd name="T22" fmla="*/ 0 w 15"/>
                  <a:gd name="T23" fmla="*/ 8 h 23"/>
                  <a:gd name="T24" fmla="*/ 3 w 15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23">
                    <a:moveTo>
                      <a:pt x="11" y="19"/>
                    </a:moveTo>
                    <a:lnTo>
                      <a:pt x="11" y="19"/>
                    </a:lnTo>
                    <a:lnTo>
                      <a:pt x="8" y="23"/>
                    </a:lnTo>
                    <a:lnTo>
                      <a:pt x="11" y="19"/>
                    </a:lnTo>
                    <a:close/>
                    <a:moveTo>
                      <a:pt x="3" y="0"/>
                    </a:moveTo>
                    <a:lnTo>
                      <a:pt x="11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1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" name="Freeform 566"/>
              <p:cNvSpPr>
                <a:spLocks/>
              </p:cNvSpPr>
              <p:nvPr/>
            </p:nvSpPr>
            <p:spPr bwMode="auto">
              <a:xfrm>
                <a:off x="4575" y="1379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" name="Freeform 567"/>
              <p:cNvSpPr>
                <a:spLocks/>
              </p:cNvSpPr>
              <p:nvPr/>
            </p:nvSpPr>
            <p:spPr bwMode="auto">
              <a:xfrm>
                <a:off x="4556" y="135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" name="Freeform 568"/>
              <p:cNvSpPr>
                <a:spLocks/>
              </p:cNvSpPr>
              <p:nvPr/>
            </p:nvSpPr>
            <p:spPr bwMode="auto">
              <a:xfrm>
                <a:off x="4539" y="133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9" name="Freeform 569"/>
              <p:cNvSpPr>
                <a:spLocks/>
              </p:cNvSpPr>
              <p:nvPr/>
            </p:nvSpPr>
            <p:spPr bwMode="auto">
              <a:xfrm>
                <a:off x="4522" y="131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0" name="Freeform 570"/>
              <p:cNvSpPr>
                <a:spLocks/>
              </p:cNvSpPr>
              <p:nvPr/>
            </p:nvSpPr>
            <p:spPr bwMode="auto">
              <a:xfrm>
                <a:off x="4507" y="1295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1" name="Freeform 571"/>
              <p:cNvSpPr>
                <a:spLocks/>
              </p:cNvSpPr>
              <p:nvPr/>
            </p:nvSpPr>
            <p:spPr bwMode="auto">
              <a:xfrm>
                <a:off x="4492" y="127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2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2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2" name="Freeform 572"/>
              <p:cNvSpPr>
                <a:spLocks/>
              </p:cNvSpPr>
              <p:nvPr/>
            </p:nvSpPr>
            <p:spPr bwMode="auto">
              <a:xfrm>
                <a:off x="4479" y="1264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8 h 17"/>
                  <a:gd name="T6" fmla="*/ 21 w 21"/>
                  <a:gd name="T7" fmla="*/ 13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3 h 17"/>
                  <a:gd name="T14" fmla="*/ 0 w 21"/>
                  <a:gd name="T15" fmla="*/ 8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3" name="Freeform 573"/>
              <p:cNvSpPr>
                <a:spLocks/>
              </p:cNvSpPr>
              <p:nvPr/>
            </p:nvSpPr>
            <p:spPr bwMode="auto">
              <a:xfrm>
                <a:off x="4467" y="125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4" name="Freeform 574"/>
              <p:cNvSpPr>
                <a:spLocks/>
              </p:cNvSpPr>
              <p:nvPr/>
            </p:nvSpPr>
            <p:spPr bwMode="auto">
              <a:xfrm>
                <a:off x="4455" y="1239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5" name="Freeform 575"/>
              <p:cNvSpPr>
                <a:spLocks/>
              </p:cNvSpPr>
              <p:nvPr/>
            </p:nvSpPr>
            <p:spPr bwMode="auto">
              <a:xfrm>
                <a:off x="4443" y="1230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6" name="Freeform 576"/>
              <p:cNvSpPr>
                <a:spLocks/>
              </p:cNvSpPr>
              <p:nvPr/>
            </p:nvSpPr>
            <p:spPr bwMode="auto">
              <a:xfrm>
                <a:off x="4432" y="1220"/>
                <a:ext cx="7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12 w 15"/>
                  <a:gd name="T9" fmla="*/ 19 h 19"/>
                  <a:gd name="T10" fmla="*/ 12 w 15"/>
                  <a:gd name="T11" fmla="*/ 19 h 19"/>
                  <a:gd name="T12" fmla="*/ 5 w 15"/>
                  <a:gd name="T13" fmla="*/ 19 h 19"/>
                  <a:gd name="T14" fmla="*/ 0 w 15"/>
                  <a:gd name="T15" fmla="*/ 15 h 19"/>
                  <a:gd name="T16" fmla="*/ 0 w 15"/>
                  <a:gd name="T17" fmla="*/ 4 h 19"/>
                  <a:gd name="T18" fmla="*/ 5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7" name="Freeform 577"/>
              <p:cNvSpPr>
                <a:spLocks/>
              </p:cNvSpPr>
              <p:nvPr/>
            </p:nvSpPr>
            <p:spPr bwMode="auto">
              <a:xfrm>
                <a:off x="4422" y="1210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4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4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8" name="Freeform 578"/>
              <p:cNvSpPr>
                <a:spLocks/>
              </p:cNvSpPr>
              <p:nvPr/>
            </p:nvSpPr>
            <p:spPr bwMode="auto">
              <a:xfrm>
                <a:off x="4411" y="120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9" name="Freeform 579"/>
              <p:cNvSpPr>
                <a:spLocks/>
              </p:cNvSpPr>
              <p:nvPr/>
            </p:nvSpPr>
            <p:spPr bwMode="auto">
              <a:xfrm>
                <a:off x="4401" y="1195"/>
                <a:ext cx="9" cy="11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0" name="Freeform 580"/>
              <p:cNvSpPr>
                <a:spLocks/>
              </p:cNvSpPr>
              <p:nvPr/>
            </p:nvSpPr>
            <p:spPr bwMode="auto">
              <a:xfrm>
                <a:off x="4391" y="1189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1" name="Freeform 581"/>
              <p:cNvSpPr>
                <a:spLocks/>
              </p:cNvSpPr>
              <p:nvPr/>
            </p:nvSpPr>
            <p:spPr bwMode="auto">
              <a:xfrm>
                <a:off x="4383" y="118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2" name="Freeform 582"/>
              <p:cNvSpPr>
                <a:spLocks/>
              </p:cNvSpPr>
              <p:nvPr/>
            </p:nvSpPr>
            <p:spPr bwMode="auto">
              <a:xfrm>
                <a:off x="4372" y="1177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3" name="Freeform 583"/>
              <p:cNvSpPr>
                <a:spLocks noEditPoints="1"/>
              </p:cNvSpPr>
              <p:nvPr/>
            </p:nvSpPr>
            <p:spPr bwMode="auto">
              <a:xfrm>
                <a:off x="4364" y="1172"/>
                <a:ext cx="8" cy="9"/>
              </a:xfrm>
              <a:custGeom>
                <a:avLst/>
                <a:gdLst>
                  <a:gd name="T0" fmla="*/ 13 w 17"/>
                  <a:gd name="T1" fmla="*/ 17 h 17"/>
                  <a:gd name="T2" fmla="*/ 13 w 17"/>
                  <a:gd name="T3" fmla="*/ 17 h 17"/>
                  <a:gd name="T4" fmla="*/ 13 w 17"/>
                  <a:gd name="T5" fmla="*/ 17 h 17"/>
                  <a:gd name="T6" fmla="*/ 13 w 17"/>
                  <a:gd name="T7" fmla="*/ 17 h 17"/>
                  <a:gd name="T8" fmla="*/ 6 w 17"/>
                  <a:gd name="T9" fmla="*/ 0 h 17"/>
                  <a:gd name="T10" fmla="*/ 13 w 17"/>
                  <a:gd name="T11" fmla="*/ 0 h 17"/>
                  <a:gd name="T12" fmla="*/ 17 w 17"/>
                  <a:gd name="T13" fmla="*/ 4 h 17"/>
                  <a:gd name="T14" fmla="*/ 17 w 17"/>
                  <a:gd name="T15" fmla="*/ 9 h 17"/>
                  <a:gd name="T16" fmla="*/ 13 w 17"/>
                  <a:gd name="T17" fmla="*/ 17 h 17"/>
                  <a:gd name="T18" fmla="*/ 6 w 17"/>
                  <a:gd name="T19" fmla="*/ 17 h 17"/>
                  <a:gd name="T20" fmla="*/ 0 w 17"/>
                  <a:gd name="T21" fmla="*/ 9 h 17"/>
                  <a:gd name="T22" fmla="*/ 0 w 17"/>
                  <a:gd name="T23" fmla="*/ 4 h 17"/>
                  <a:gd name="T24" fmla="*/ 6 w 17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7">
                    <a:moveTo>
                      <a:pt x="13" y="17"/>
                    </a:moveTo>
                    <a:lnTo>
                      <a:pt x="13" y="17"/>
                    </a:lnTo>
                    <a:lnTo>
                      <a:pt x="13" y="17"/>
                    </a:lnTo>
                    <a:lnTo>
                      <a:pt x="13" y="17"/>
                    </a:lnTo>
                    <a:close/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4" name="Freeform 584"/>
              <p:cNvSpPr>
                <a:spLocks/>
              </p:cNvSpPr>
              <p:nvPr/>
            </p:nvSpPr>
            <p:spPr bwMode="auto">
              <a:xfrm>
                <a:off x="4778" y="163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5" name="Freeform 585"/>
              <p:cNvSpPr>
                <a:spLocks/>
              </p:cNvSpPr>
              <p:nvPr/>
            </p:nvSpPr>
            <p:spPr bwMode="auto">
              <a:xfrm>
                <a:off x="4687" y="1531"/>
                <a:ext cx="10" cy="12"/>
              </a:xfrm>
              <a:custGeom>
                <a:avLst/>
                <a:gdLst>
                  <a:gd name="T0" fmla="*/ 7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6" name="Freeform 586"/>
              <p:cNvSpPr>
                <a:spLocks/>
              </p:cNvSpPr>
              <p:nvPr/>
            </p:nvSpPr>
            <p:spPr bwMode="auto">
              <a:xfrm>
                <a:off x="4655" y="1490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7" name="Freeform 587"/>
              <p:cNvSpPr>
                <a:spLocks/>
              </p:cNvSpPr>
              <p:nvPr/>
            </p:nvSpPr>
            <p:spPr bwMode="auto">
              <a:xfrm>
                <a:off x="4628" y="1455"/>
                <a:ext cx="9" cy="8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8" name="Freeform 588"/>
              <p:cNvSpPr>
                <a:spLocks/>
              </p:cNvSpPr>
              <p:nvPr/>
            </p:nvSpPr>
            <p:spPr bwMode="auto">
              <a:xfrm>
                <a:off x="4604" y="1422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9" name="Freeform 589"/>
              <p:cNvSpPr>
                <a:spLocks/>
              </p:cNvSpPr>
              <p:nvPr/>
            </p:nvSpPr>
            <p:spPr bwMode="auto">
              <a:xfrm>
                <a:off x="4585" y="139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0" name="Freeform 590"/>
              <p:cNvSpPr>
                <a:spLocks/>
              </p:cNvSpPr>
              <p:nvPr/>
            </p:nvSpPr>
            <p:spPr bwMode="auto">
              <a:xfrm>
                <a:off x="4564" y="1367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1" name="Freeform 591"/>
              <p:cNvSpPr>
                <a:spLocks/>
              </p:cNvSpPr>
              <p:nvPr/>
            </p:nvSpPr>
            <p:spPr bwMode="auto">
              <a:xfrm>
                <a:off x="4547" y="134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2" name="Freeform 592"/>
              <p:cNvSpPr>
                <a:spLocks/>
              </p:cNvSpPr>
              <p:nvPr/>
            </p:nvSpPr>
            <p:spPr bwMode="auto">
              <a:xfrm>
                <a:off x="4532" y="1324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3" name="Freeform 593"/>
              <p:cNvSpPr>
                <a:spLocks/>
              </p:cNvSpPr>
              <p:nvPr/>
            </p:nvSpPr>
            <p:spPr bwMode="auto">
              <a:xfrm>
                <a:off x="4517" y="1304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4" name="Freeform 594"/>
              <p:cNvSpPr>
                <a:spLocks/>
              </p:cNvSpPr>
              <p:nvPr/>
            </p:nvSpPr>
            <p:spPr bwMode="auto">
              <a:xfrm>
                <a:off x="4502" y="128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5" name="Freeform 595"/>
              <p:cNvSpPr>
                <a:spLocks/>
              </p:cNvSpPr>
              <p:nvPr/>
            </p:nvSpPr>
            <p:spPr bwMode="auto">
              <a:xfrm>
                <a:off x="4489" y="1273"/>
                <a:ext cx="8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6" name="Freeform 596"/>
              <p:cNvSpPr>
                <a:spLocks/>
              </p:cNvSpPr>
              <p:nvPr/>
            </p:nvSpPr>
            <p:spPr bwMode="auto">
              <a:xfrm>
                <a:off x="4477" y="1263"/>
                <a:ext cx="8" cy="8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7" name="Freeform 597"/>
              <p:cNvSpPr>
                <a:spLocks/>
              </p:cNvSpPr>
              <p:nvPr/>
            </p:nvSpPr>
            <p:spPr bwMode="auto">
              <a:xfrm>
                <a:off x="4463" y="1249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6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6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8" name="Freeform 598"/>
              <p:cNvSpPr>
                <a:spLocks/>
              </p:cNvSpPr>
              <p:nvPr/>
            </p:nvSpPr>
            <p:spPr bwMode="auto">
              <a:xfrm>
                <a:off x="4453" y="123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9" name="Freeform 599"/>
              <p:cNvSpPr>
                <a:spLocks/>
              </p:cNvSpPr>
              <p:nvPr/>
            </p:nvSpPr>
            <p:spPr bwMode="auto">
              <a:xfrm>
                <a:off x="4441" y="1230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0" name="Freeform 600"/>
              <p:cNvSpPr>
                <a:spLocks/>
              </p:cNvSpPr>
              <p:nvPr/>
            </p:nvSpPr>
            <p:spPr bwMode="auto">
              <a:xfrm>
                <a:off x="4432" y="1220"/>
                <a:ext cx="7" cy="10"/>
              </a:xfrm>
              <a:custGeom>
                <a:avLst/>
                <a:gdLst>
                  <a:gd name="T0" fmla="*/ 1 w 15"/>
                  <a:gd name="T1" fmla="*/ 0 h 19"/>
                  <a:gd name="T2" fmla="*/ 8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8 w 15"/>
                  <a:gd name="T9" fmla="*/ 19 h 19"/>
                  <a:gd name="T10" fmla="*/ 8 w 15"/>
                  <a:gd name="T11" fmla="*/ 19 h 19"/>
                  <a:gd name="T12" fmla="*/ 1 w 15"/>
                  <a:gd name="T13" fmla="*/ 19 h 19"/>
                  <a:gd name="T14" fmla="*/ 0 w 15"/>
                  <a:gd name="T15" fmla="*/ 15 h 19"/>
                  <a:gd name="T16" fmla="*/ 0 w 15"/>
                  <a:gd name="T17" fmla="*/ 4 h 19"/>
                  <a:gd name="T18" fmla="*/ 1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1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1" name="Freeform 601"/>
              <p:cNvSpPr>
                <a:spLocks/>
              </p:cNvSpPr>
              <p:nvPr/>
            </p:nvSpPr>
            <p:spPr bwMode="auto">
              <a:xfrm>
                <a:off x="4422" y="121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2" name="Freeform 602"/>
              <p:cNvSpPr>
                <a:spLocks/>
              </p:cNvSpPr>
              <p:nvPr/>
            </p:nvSpPr>
            <p:spPr bwMode="auto">
              <a:xfrm>
                <a:off x="4411" y="1204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3" name="Freeform 603"/>
              <p:cNvSpPr>
                <a:spLocks/>
              </p:cNvSpPr>
              <p:nvPr/>
            </p:nvSpPr>
            <p:spPr bwMode="auto">
              <a:xfrm>
                <a:off x="4401" y="119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4" name="Freeform 604"/>
              <p:cNvSpPr>
                <a:spLocks/>
              </p:cNvSpPr>
              <p:nvPr/>
            </p:nvSpPr>
            <p:spPr bwMode="auto">
              <a:xfrm>
                <a:off x="4393" y="1191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5" name="Freeform 605"/>
              <p:cNvSpPr>
                <a:spLocks/>
              </p:cNvSpPr>
              <p:nvPr/>
            </p:nvSpPr>
            <p:spPr bwMode="auto">
              <a:xfrm>
                <a:off x="4383" y="1183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6" name="Freeform 606"/>
              <p:cNvSpPr>
                <a:spLocks/>
              </p:cNvSpPr>
              <p:nvPr/>
            </p:nvSpPr>
            <p:spPr bwMode="auto">
              <a:xfrm>
                <a:off x="4374" y="1179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7" name="Freeform 607"/>
              <p:cNvSpPr>
                <a:spLocks/>
              </p:cNvSpPr>
              <p:nvPr/>
            </p:nvSpPr>
            <p:spPr bwMode="auto">
              <a:xfrm>
                <a:off x="4785" y="1648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4 w 17"/>
                  <a:gd name="T9" fmla="*/ 21 h 21"/>
                  <a:gd name="T10" fmla="*/ 7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8" name="Freeform 608"/>
              <p:cNvSpPr>
                <a:spLocks/>
              </p:cNvSpPr>
              <p:nvPr/>
            </p:nvSpPr>
            <p:spPr bwMode="auto">
              <a:xfrm>
                <a:off x="4736" y="1592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9" name="Freeform 609"/>
              <p:cNvSpPr>
                <a:spLocks/>
              </p:cNvSpPr>
              <p:nvPr/>
            </p:nvSpPr>
            <p:spPr bwMode="auto">
              <a:xfrm>
                <a:off x="4695" y="1545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0" name="Freeform 610"/>
              <p:cNvSpPr>
                <a:spLocks/>
              </p:cNvSpPr>
              <p:nvPr/>
            </p:nvSpPr>
            <p:spPr bwMode="auto">
              <a:xfrm>
                <a:off x="4664" y="150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1" name="Freeform 611"/>
              <p:cNvSpPr>
                <a:spLocks/>
              </p:cNvSpPr>
              <p:nvPr/>
            </p:nvSpPr>
            <p:spPr bwMode="auto">
              <a:xfrm>
                <a:off x="4637" y="146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0" name="Group 813"/>
            <p:cNvGrpSpPr>
              <a:grpSpLocks/>
            </p:cNvGrpSpPr>
            <p:nvPr/>
          </p:nvGrpSpPr>
          <p:grpSpPr bwMode="auto">
            <a:xfrm>
              <a:off x="6847159" y="1920256"/>
              <a:ext cx="887493" cy="1111034"/>
              <a:chOff x="4384" y="1185"/>
              <a:chExt cx="532" cy="666"/>
            </a:xfrm>
          </p:grpSpPr>
          <p:sp>
            <p:nvSpPr>
              <p:cNvPr id="1512" name="Freeform 613"/>
              <p:cNvSpPr>
                <a:spLocks/>
              </p:cNvSpPr>
              <p:nvPr/>
            </p:nvSpPr>
            <p:spPr bwMode="auto">
              <a:xfrm>
                <a:off x="4613" y="1433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3" name="Freeform 614"/>
              <p:cNvSpPr>
                <a:spLocks/>
              </p:cNvSpPr>
              <p:nvPr/>
            </p:nvSpPr>
            <p:spPr bwMode="auto">
              <a:xfrm>
                <a:off x="4593" y="1404"/>
                <a:ext cx="8" cy="10"/>
              </a:xfrm>
              <a:custGeom>
                <a:avLst/>
                <a:gdLst>
                  <a:gd name="T0" fmla="*/ 3 w 15"/>
                  <a:gd name="T1" fmla="*/ 0 h 20"/>
                  <a:gd name="T2" fmla="*/ 13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3 w 15"/>
                  <a:gd name="T9" fmla="*/ 20 h 20"/>
                  <a:gd name="T10" fmla="*/ 13 w 15"/>
                  <a:gd name="T11" fmla="*/ 20 h 20"/>
                  <a:gd name="T12" fmla="*/ 3 w 15"/>
                  <a:gd name="T13" fmla="*/ 20 h 20"/>
                  <a:gd name="T14" fmla="*/ 0 w 15"/>
                  <a:gd name="T15" fmla="*/ 12 h 20"/>
                  <a:gd name="T16" fmla="*/ 0 w 15"/>
                  <a:gd name="T17" fmla="*/ 4 h 20"/>
                  <a:gd name="T18" fmla="*/ 3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4" name="Freeform 615"/>
              <p:cNvSpPr>
                <a:spLocks/>
              </p:cNvSpPr>
              <p:nvPr/>
            </p:nvSpPr>
            <p:spPr bwMode="auto">
              <a:xfrm>
                <a:off x="4575" y="1377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5" name="Freeform 616"/>
              <p:cNvSpPr>
                <a:spLocks/>
              </p:cNvSpPr>
              <p:nvPr/>
            </p:nvSpPr>
            <p:spPr bwMode="auto">
              <a:xfrm>
                <a:off x="4556" y="1355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6" name="Freeform 617"/>
              <p:cNvSpPr>
                <a:spLocks/>
              </p:cNvSpPr>
              <p:nvPr/>
            </p:nvSpPr>
            <p:spPr bwMode="auto">
              <a:xfrm>
                <a:off x="4541" y="133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7" name="Freeform 618"/>
              <p:cNvSpPr>
                <a:spLocks/>
              </p:cNvSpPr>
              <p:nvPr/>
            </p:nvSpPr>
            <p:spPr bwMode="auto">
              <a:xfrm>
                <a:off x="4525" y="131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1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8" name="Freeform 619"/>
              <p:cNvSpPr>
                <a:spLocks/>
              </p:cNvSpPr>
              <p:nvPr/>
            </p:nvSpPr>
            <p:spPr bwMode="auto">
              <a:xfrm>
                <a:off x="4513" y="1298"/>
                <a:ext cx="7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8 h 19"/>
                  <a:gd name="T6" fmla="*/ 16 w 16"/>
                  <a:gd name="T7" fmla="*/ 15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8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9" name="Freeform 620"/>
              <p:cNvSpPr>
                <a:spLocks/>
              </p:cNvSpPr>
              <p:nvPr/>
            </p:nvSpPr>
            <p:spPr bwMode="auto">
              <a:xfrm>
                <a:off x="4499" y="128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0" name="Freeform 621"/>
              <p:cNvSpPr>
                <a:spLocks/>
              </p:cNvSpPr>
              <p:nvPr/>
            </p:nvSpPr>
            <p:spPr bwMode="auto">
              <a:xfrm>
                <a:off x="4485" y="1270"/>
                <a:ext cx="9" cy="11"/>
              </a:xfrm>
              <a:custGeom>
                <a:avLst/>
                <a:gdLst>
                  <a:gd name="T0" fmla="*/ 7 w 17"/>
                  <a:gd name="T1" fmla="*/ 0 h 21"/>
                  <a:gd name="T2" fmla="*/ 13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3 w 17"/>
                  <a:gd name="T9" fmla="*/ 21 h 21"/>
                  <a:gd name="T10" fmla="*/ 7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7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1" name="Freeform 622"/>
              <p:cNvSpPr>
                <a:spLocks/>
              </p:cNvSpPr>
              <p:nvPr/>
            </p:nvSpPr>
            <p:spPr bwMode="auto">
              <a:xfrm>
                <a:off x="4473" y="125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2" name="Freeform 623"/>
              <p:cNvSpPr>
                <a:spLocks/>
              </p:cNvSpPr>
              <p:nvPr/>
            </p:nvSpPr>
            <p:spPr bwMode="auto">
              <a:xfrm>
                <a:off x="4462" y="1247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3" name="Freeform 624"/>
              <p:cNvSpPr>
                <a:spLocks/>
              </p:cNvSpPr>
              <p:nvPr/>
            </p:nvSpPr>
            <p:spPr bwMode="auto">
              <a:xfrm>
                <a:off x="4451" y="123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4" name="Freeform 625"/>
              <p:cNvSpPr>
                <a:spLocks/>
              </p:cNvSpPr>
              <p:nvPr/>
            </p:nvSpPr>
            <p:spPr bwMode="auto">
              <a:xfrm>
                <a:off x="4439" y="1228"/>
                <a:ext cx="11" cy="11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5" name="Freeform 626"/>
              <p:cNvSpPr>
                <a:spLocks/>
              </p:cNvSpPr>
              <p:nvPr/>
            </p:nvSpPr>
            <p:spPr bwMode="auto">
              <a:xfrm>
                <a:off x="4430" y="1220"/>
                <a:ext cx="9" cy="10"/>
              </a:xfrm>
              <a:custGeom>
                <a:avLst/>
                <a:gdLst>
                  <a:gd name="T0" fmla="*/ 5 w 19"/>
                  <a:gd name="T1" fmla="*/ 0 h 19"/>
                  <a:gd name="T2" fmla="*/ 12 w 19"/>
                  <a:gd name="T3" fmla="*/ 0 h 19"/>
                  <a:gd name="T4" fmla="*/ 19 w 19"/>
                  <a:gd name="T5" fmla="*/ 4 h 19"/>
                  <a:gd name="T6" fmla="*/ 19 w 19"/>
                  <a:gd name="T7" fmla="*/ 15 h 19"/>
                  <a:gd name="T8" fmla="*/ 12 w 19"/>
                  <a:gd name="T9" fmla="*/ 19 h 19"/>
                  <a:gd name="T10" fmla="*/ 12 w 19"/>
                  <a:gd name="T11" fmla="*/ 19 h 19"/>
                  <a:gd name="T12" fmla="*/ 5 w 19"/>
                  <a:gd name="T13" fmla="*/ 19 h 19"/>
                  <a:gd name="T14" fmla="*/ 0 w 19"/>
                  <a:gd name="T15" fmla="*/ 15 h 19"/>
                  <a:gd name="T16" fmla="*/ 0 w 19"/>
                  <a:gd name="T17" fmla="*/ 4 h 19"/>
                  <a:gd name="T18" fmla="*/ 5 w 19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5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" name="Freeform 627"/>
              <p:cNvSpPr>
                <a:spLocks/>
              </p:cNvSpPr>
              <p:nvPr/>
            </p:nvSpPr>
            <p:spPr bwMode="auto">
              <a:xfrm>
                <a:off x="4422" y="121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" name="Freeform 628"/>
              <p:cNvSpPr>
                <a:spLocks/>
              </p:cNvSpPr>
              <p:nvPr/>
            </p:nvSpPr>
            <p:spPr bwMode="auto">
              <a:xfrm>
                <a:off x="4411" y="1204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8" name="Freeform 629"/>
              <p:cNvSpPr>
                <a:spLocks/>
              </p:cNvSpPr>
              <p:nvPr/>
            </p:nvSpPr>
            <p:spPr bwMode="auto">
              <a:xfrm>
                <a:off x="4403" y="1198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9" name="Freeform 630"/>
              <p:cNvSpPr>
                <a:spLocks/>
              </p:cNvSpPr>
              <p:nvPr/>
            </p:nvSpPr>
            <p:spPr bwMode="auto">
              <a:xfrm>
                <a:off x="4393" y="1191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0" name="Freeform 631"/>
              <p:cNvSpPr>
                <a:spLocks/>
              </p:cNvSpPr>
              <p:nvPr/>
            </p:nvSpPr>
            <p:spPr bwMode="auto">
              <a:xfrm>
                <a:off x="4384" y="1185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1" name="Freeform 632"/>
              <p:cNvSpPr>
                <a:spLocks/>
              </p:cNvSpPr>
              <p:nvPr/>
            </p:nvSpPr>
            <p:spPr bwMode="auto">
              <a:xfrm>
                <a:off x="4743" y="160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2" name="Freeform 633"/>
              <p:cNvSpPr>
                <a:spLocks/>
              </p:cNvSpPr>
              <p:nvPr/>
            </p:nvSpPr>
            <p:spPr bwMode="auto">
              <a:xfrm>
                <a:off x="4704" y="1558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2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2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2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3" name="Freeform 634"/>
              <p:cNvSpPr>
                <a:spLocks/>
              </p:cNvSpPr>
              <p:nvPr/>
            </p:nvSpPr>
            <p:spPr bwMode="auto">
              <a:xfrm>
                <a:off x="4672" y="1516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4" name="Freeform 635"/>
              <p:cNvSpPr>
                <a:spLocks/>
              </p:cNvSpPr>
              <p:nvPr/>
            </p:nvSpPr>
            <p:spPr bwMode="auto">
              <a:xfrm>
                <a:off x="4645" y="147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5" name="Freeform 636"/>
              <p:cNvSpPr>
                <a:spLocks/>
              </p:cNvSpPr>
              <p:nvPr/>
            </p:nvSpPr>
            <p:spPr bwMode="auto">
              <a:xfrm>
                <a:off x="4621" y="1443"/>
                <a:ext cx="11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6" name="Freeform 637"/>
              <p:cNvSpPr>
                <a:spLocks/>
              </p:cNvSpPr>
              <p:nvPr/>
            </p:nvSpPr>
            <p:spPr bwMode="auto">
              <a:xfrm>
                <a:off x="4601" y="1414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7" name="Freeform 638"/>
              <p:cNvSpPr>
                <a:spLocks/>
              </p:cNvSpPr>
              <p:nvPr/>
            </p:nvSpPr>
            <p:spPr bwMode="auto">
              <a:xfrm>
                <a:off x="4583" y="1389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8" name="Freeform 639"/>
              <p:cNvSpPr>
                <a:spLocks/>
              </p:cNvSpPr>
              <p:nvPr/>
            </p:nvSpPr>
            <p:spPr bwMode="auto">
              <a:xfrm>
                <a:off x="4564" y="1366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1 h 17"/>
                  <a:gd name="T6" fmla="*/ 20 w 20"/>
                  <a:gd name="T7" fmla="*/ 9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9 h 17"/>
                  <a:gd name="T14" fmla="*/ 0 w 20"/>
                  <a:gd name="T15" fmla="*/ 1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1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9" name="Freeform 640"/>
              <p:cNvSpPr>
                <a:spLocks/>
              </p:cNvSpPr>
              <p:nvPr/>
            </p:nvSpPr>
            <p:spPr bwMode="auto">
              <a:xfrm>
                <a:off x="4549" y="134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0" name="Freeform 641"/>
              <p:cNvSpPr>
                <a:spLocks/>
              </p:cNvSpPr>
              <p:nvPr/>
            </p:nvSpPr>
            <p:spPr bwMode="auto">
              <a:xfrm>
                <a:off x="4534" y="1326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1" name="Freeform 642"/>
              <p:cNvSpPr>
                <a:spLocks/>
              </p:cNvSpPr>
              <p:nvPr/>
            </p:nvSpPr>
            <p:spPr bwMode="auto">
              <a:xfrm>
                <a:off x="4520" y="1308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2" name="Freeform 643"/>
              <p:cNvSpPr>
                <a:spLocks/>
              </p:cNvSpPr>
              <p:nvPr/>
            </p:nvSpPr>
            <p:spPr bwMode="auto">
              <a:xfrm>
                <a:off x="4507" y="1293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3" name="Freeform 644"/>
              <p:cNvSpPr>
                <a:spLocks/>
              </p:cNvSpPr>
              <p:nvPr/>
            </p:nvSpPr>
            <p:spPr bwMode="auto">
              <a:xfrm>
                <a:off x="4494" y="1279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4" name="Freeform 645"/>
              <p:cNvSpPr>
                <a:spLocks/>
              </p:cNvSpPr>
              <p:nvPr/>
            </p:nvSpPr>
            <p:spPr bwMode="auto">
              <a:xfrm>
                <a:off x="4482" y="1268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4 h 17"/>
                  <a:gd name="T6" fmla="*/ 20 w 20"/>
                  <a:gd name="T7" fmla="*/ 9 h 17"/>
                  <a:gd name="T8" fmla="*/ 14 w 20"/>
                  <a:gd name="T9" fmla="*/ 17 h 17"/>
                  <a:gd name="T10" fmla="*/ 14 w 20"/>
                  <a:gd name="T11" fmla="*/ 17 h 17"/>
                  <a:gd name="T12" fmla="*/ 7 w 20"/>
                  <a:gd name="T13" fmla="*/ 17 h 17"/>
                  <a:gd name="T14" fmla="*/ 0 w 20"/>
                  <a:gd name="T15" fmla="*/ 9 h 17"/>
                  <a:gd name="T16" fmla="*/ 0 w 20"/>
                  <a:gd name="T17" fmla="*/ 4 h 17"/>
                  <a:gd name="T18" fmla="*/ 7 w 20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5" name="Freeform 646"/>
              <p:cNvSpPr>
                <a:spLocks/>
              </p:cNvSpPr>
              <p:nvPr/>
            </p:nvSpPr>
            <p:spPr bwMode="auto">
              <a:xfrm>
                <a:off x="4472" y="125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6" name="Freeform 647"/>
              <p:cNvSpPr>
                <a:spLocks/>
              </p:cNvSpPr>
              <p:nvPr/>
            </p:nvSpPr>
            <p:spPr bwMode="auto">
              <a:xfrm>
                <a:off x="4460" y="124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7" name="Freeform 648"/>
              <p:cNvSpPr>
                <a:spLocks/>
              </p:cNvSpPr>
              <p:nvPr/>
            </p:nvSpPr>
            <p:spPr bwMode="auto">
              <a:xfrm>
                <a:off x="4450" y="123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8" name="Freeform 649"/>
              <p:cNvSpPr>
                <a:spLocks/>
              </p:cNvSpPr>
              <p:nvPr/>
            </p:nvSpPr>
            <p:spPr bwMode="auto">
              <a:xfrm>
                <a:off x="4439" y="1228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9" name="Freeform 650"/>
              <p:cNvSpPr>
                <a:spLocks/>
              </p:cNvSpPr>
              <p:nvPr/>
            </p:nvSpPr>
            <p:spPr bwMode="auto">
              <a:xfrm>
                <a:off x="4430" y="1220"/>
                <a:ext cx="8" cy="10"/>
              </a:xfrm>
              <a:custGeom>
                <a:avLst/>
                <a:gdLst>
                  <a:gd name="T0" fmla="*/ 5 w 16"/>
                  <a:gd name="T1" fmla="*/ 0 h 19"/>
                  <a:gd name="T2" fmla="*/ 12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12 w 16"/>
                  <a:gd name="T9" fmla="*/ 19 h 19"/>
                  <a:gd name="T10" fmla="*/ 12 w 16"/>
                  <a:gd name="T11" fmla="*/ 19 h 19"/>
                  <a:gd name="T12" fmla="*/ 5 w 16"/>
                  <a:gd name="T13" fmla="*/ 19 h 19"/>
                  <a:gd name="T14" fmla="*/ 0 w 16"/>
                  <a:gd name="T15" fmla="*/ 15 h 19"/>
                  <a:gd name="T16" fmla="*/ 0 w 16"/>
                  <a:gd name="T17" fmla="*/ 4 h 19"/>
                  <a:gd name="T18" fmla="*/ 5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0" name="Freeform 651"/>
              <p:cNvSpPr>
                <a:spLocks/>
              </p:cNvSpPr>
              <p:nvPr/>
            </p:nvSpPr>
            <p:spPr bwMode="auto">
              <a:xfrm>
                <a:off x="4422" y="1212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1" name="Freeform 652"/>
              <p:cNvSpPr>
                <a:spLocks/>
              </p:cNvSpPr>
              <p:nvPr/>
            </p:nvSpPr>
            <p:spPr bwMode="auto">
              <a:xfrm>
                <a:off x="4411" y="120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2" name="Freeform 653"/>
              <p:cNvSpPr>
                <a:spLocks/>
              </p:cNvSpPr>
              <p:nvPr/>
            </p:nvSpPr>
            <p:spPr bwMode="auto">
              <a:xfrm>
                <a:off x="4403" y="1198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3" name="Freeform 654"/>
              <p:cNvSpPr>
                <a:spLocks/>
              </p:cNvSpPr>
              <p:nvPr/>
            </p:nvSpPr>
            <p:spPr bwMode="auto">
              <a:xfrm>
                <a:off x="4750" y="1619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4" name="Freeform 655"/>
              <p:cNvSpPr>
                <a:spLocks/>
              </p:cNvSpPr>
              <p:nvPr/>
            </p:nvSpPr>
            <p:spPr bwMode="auto">
              <a:xfrm>
                <a:off x="4711" y="156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5" name="Freeform 656"/>
              <p:cNvSpPr>
                <a:spLocks/>
              </p:cNvSpPr>
              <p:nvPr/>
            </p:nvSpPr>
            <p:spPr bwMode="auto">
              <a:xfrm>
                <a:off x="4681" y="1527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6" name="Freeform 657"/>
              <p:cNvSpPr>
                <a:spLocks noEditPoints="1"/>
              </p:cNvSpPr>
              <p:nvPr/>
            </p:nvSpPr>
            <p:spPr bwMode="auto">
              <a:xfrm>
                <a:off x="4654" y="1487"/>
                <a:ext cx="8" cy="11"/>
              </a:xfrm>
              <a:custGeom>
                <a:avLst/>
                <a:gdLst>
                  <a:gd name="T0" fmla="*/ 11 w 18"/>
                  <a:gd name="T1" fmla="*/ 23 h 23"/>
                  <a:gd name="T2" fmla="*/ 14 w 18"/>
                  <a:gd name="T3" fmla="*/ 23 h 23"/>
                  <a:gd name="T4" fmla="*/ 11 w 18"/>
                  <a:gd name="T5" fmla="*/ 23 h 23"/>
                  <a:gd name="T6" fmla="*/ 11 w 18"/>
                  <a:gd name="T7" fmla="*/ 23 h 23"/>
                  <a:gd name="T8" fmla="*/ 4 w 18"/>
                  <a:gd name="T9" fmla="*/ 0 h 23"/>
                  <a:gd name="T10" fmla="*/ 14 w 18"/>
                  <a:gd name="T11" fmla="*/ 0 h 23"/>
                  <a:gd name="T12" fmla="*/ 18 w 18"/>
                  <a:gd name="T13" fmla="*/ 8 h 23"/>
                  <a:gd name="T14" fmla="*/ 18 w 18"/>
                  <a:gd name="T15" fmla="*/ 16 h 23"/>
                  <a:gd name="T16" fmla="*/ 11 w 18"/>
                  <a:gd name="T17" fmla="*/ 23 h 23"/>
                  <a:gd name="T18" fmla="*/ 4 w 18"/>
                  <a:gd name="T19" fmla="*/ 23 h 23"/>
                  <a:gd name="T20" fmla="*/ 0 w 18"/>
                  <a:gd name="T21" fmla="*/ 16 h 23"/>
                  <a:gd name="T22" fmla="*/ 0 w 18"/>
                  <a:gd name="T23" fmla="*/ 8 h 23"/>
                  <a:gd name="T24" fmla="*/ 4 w 18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" h="23">
                    <a:moveTo>
                      <a:pt x="11" y="23"/>
                    </a:moveTo>
                    <a:lnTo>
                      <a:pt x="14" y="23"/>
                    </a:lnTo>
                    <a:lnTo>
                      <a:pt x="11" y="23"/>
                    </a:lnTo>
                    <a:lnTo>
                      <a:pt x="11" y="23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7" name="Freeform 658"/>
              <p:cNvSpPr>
                <a:spLocks/>
              </p:cNvSpPr>
              <p:nvPr/>
            </p:nvSpPr>
            <p:spPr bwMode="auto">
              <a:xfrm>
                <a:off x="4630" y="1455"/>
                <a:ext cx="8" cy="8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8" name="Freeform 659"/>
              <p:cNvSpPr>
                <a:spLocks/>
              </p:cNvSpPr>
              <p:nvPr/>
            </p:nvSpPr>
            <p:spPr bwMode="auto">
              <a:xfrm>
                <a:off x="4610" y="142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9" name="Freeform 660"/>
              <p:cNvSpPr>
                <a:spLocks/>
              </p:cNvSpPr>
              <p:nvPr/>
            </p:nvSpPr>
            <p:spPr bwMode="auto">
              <a:xfrm>
                <a:off x="4590" y="139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0" name="Freeform 661"/>
              <p:cNvSpPr>
                <a:spLocks/>
              </p:cNvSpPr>
              <p:nvPr/>
            </p:nvSpPr>
            <p:spPr bwMode="auto">
              <a:xfrm>
                <a:off x="4573" y="137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1" name="Freeform 662"/>
              <p:cNvSpPr>
                <a:spLocks/>
              </p:cNvSpPr>
              <p:nvPr/>
            </p:nvSpPr>
            <p:spPr bwMode="auto">
              <a:xfrm>
                <a:off x="4558" y="135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2" name="Freeform 663"/>
              <p:cNvSpPr>
                <a:spLocks/>
              </p:cNvSpPr>
              <p:nvPr/>
            </p:nvSpPr>
            <p:spPr bwMode="auto">
              <a:xfrm>
                <a:off x="4542" y="1335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3" name="Freeform 664"/>
              <p:cNvSpPr>
                <a:spLocks/>
              </p:cNvSpPr>
              <p:nvPr/>
            </p:nvSpPr>
            <p:spPr bwMode="auto">
              <a:xfrm>
                <a:off x="4529" y="1318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4" name="Freeform 665"/>
              <p:cNvSpPr>
                <a:spLocks/>
              </p:cNvSpPr>
              <p:nvPr/>
            </p:nvSpPr>
            <p:spPr bwMode="auto">
              <a:xfrm>
                <a:off x="4516" y="1302"/>
                <a:ext cx="8" cy="10"/>
              </a:xfrm>
              <a:custGeom>
                <a:avLst/>
                <a:gdLst>
                  <a:gd name="T0" fmla="*/ 2 w 15"/>
                  <a:gd name="T1" fmla="*/ 0 h 19"/>
                  <a:gd name="T2" fmla="*/ 12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9 w 15"/>
                  <a:gd name="T9" fmla="*/ 19 h 19"/>
                  <a:gd name="T10" fmla="*/ 2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2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2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9" y="19"/>
                    </a:lnTo>
                    <a:lnTo>
                      <a:pt x="2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5" name="Freeform 666"/>
              <p:cNvSpPr>
                <a:spLocks/>
              </p:cNvSpPr>
              <p:nvPr/>
            </p:nvSpPr>
            <p:spPr bwMode="auto">
              <a:xfrm>
                <a:off x="4502" y="1289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6" name="Freeform 667"/>
              <p:cNvSpPr>
                <a:spLocks/>
              </p:cNvSpPr>
              <p:nvPr/>
            </p:nvSpPr>
            <p:spPr bwMode="auto">
              <a:xfrm>
                <a:off x="4490" y="1275"/>
                <a:ext cx="11" cy="12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14 w 20"/>
                  <a:gd name="T11" fmla="*/ 20 h 23"/>
                  <a:gd name="T12" fmla="*/ 7 w 20"/>
                  <a:gd name="T13" fmla="*/ 20 h 23"/>
                  <a:gd name="T14" fmla="*/ 0 w 20"/>
                  <a:gd name="T15" fmla="*/ 16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7" name="Freeform 668"/>
              <p:cNvSpPr>
                <a:spLocks/>
              </p:cNvSpPr>
              <p:nvPr/>
            </p:nvSpPr>
            <p:spPr bwMode="auto">
              <a:xfrm>
                <a:off x="4480" y="1264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8" name="Freeform 669"/>
              <p:cNvSpPr>
                <a:spLocks/>
              </p:cNvSpPr>
              <p:nvPr/>
            </p:nvSpPr>
            <p:spPr bwMode="auto">
              <a:xfrm>
                <a:off x="4468" y="125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9" name="Freeform 670"/>
              <p:cNvSpPr>
                <a:spLocks/>
              </p:cNvSpPr>
              <p:nvPr/>
            </p:nvSpPr>
            <p:spPr bwMode="auto">
              <a:xfrm>
                <a:off x="4458" y="124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0" name="Freeform 671"/>
              <p:cNvSpPr>
                <a:spLocks/>
              </p:cNvSpPr>
              <p:nvPr/>
            </p:nvSpPr>
            <p:spPr bwMode="auto">
              <a:xfrm>
                <a:off x="4448" y="1235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1" name="Freeform 672"/>
              <p:cNvSpPr>
                <a:spLocks/>
              </p:cNvSpPr>
              <p:nvPr/>
            </p:nvSpPr>
            <p:spPr bwMode="auto">
              <a:xfrm>
                <a:off x="4438" y="1228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2" name="Freeform 673"/>
              <p:cNvSpPr>
                <a:spLocks/>
              </p:cNvSpPr>
              <p:nvPr/>
            </p:nvSpPr>
            <p:spPr bwMode="auto">
              <a:xfrm>
                <a:off x="4430" y="1220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9 w 16"/>
                  <a:gd name="T9" fmla="*/ 19 h 19"/>
                  <a:gd name="T10" fmla="*/ 9 w 16"/>
                  <a:gd name="T11" fmla="*/ 19 h 19"/>
                  <a:gd name="T12" fmla="*/ 4 w 16"/>
                  <a:gd name="T13" fmla="*/ 19 h 19"/>
                  <a:gd name="T14" fmla="*/ 0 w 16"/>
                  <a:gd name="T15" fmla="*/ 15 h 19"/>
                  <a:gd name="T16" fmla="*/ 0 w 16"/>
                  <a:gd name="T17" fmla="*/ 7 h 19"/>
                  <a:gd name="T18" fmla="*/ 4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3" name="Freeform 674"/>
              <p:cNvSpPr>
                <a:spLocks/>
              </p:cNvSpPr>
              <p:nvPr/>
            </p:nvSpPr>
            <p:spPr bwMode="auto">
              <a:xfrm>
                <a:off x="4420" y="1212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4" name="Freeform 675"/>
              <p:cNvSpPr>
                <a:spLocks/>
              </p:cNvSpPr>
              <p:nvPr/>
            </p:nvSpPr>
            <p:spPr bwMode="auto">
              <a:xfrm>
                <a:off x="4807" y="1690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5" name="Freeform 676"/>
              <p:cNvSpPr>
                <a:spLocks/>
              </p:cNvSpPr>
              <p:nvPr/>
            </p:nvSpPr>
            <p:spPr bwMode="auto">
              <a:xfrm>
                <a:off x="4757" y="1631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14 w 21"/>
                  <a:gd name="T11" fmla="*/ 23 h 23"/>
                  <a:gd name="T12" fmla="*/ 7 w 21"/>
                  <a:gd name="T13" fmla="*/ 23 h 23"/>
                  <a:gd name="T14" fmla="*/ 0 w 21"/>
                  <a:gd name="T15" fmla="*/ 16 h 23"/>
                  <a:gd name="T16" fmla="*/ 0 w 21"/>
                  <a:gd name="T17" fmla="*/ 8 h 23"/>
                  <a:gd name="T18" fmla="*/ 7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6" name="Freeform 677"/>
              <p:cNvSpPr>
                <a:spLocks/>
              </p:cNvSpPr>
              <p:nvPr/>
            </p:nvSpPr>
            <p:spPr bwMode="auto">
              <a:xfrm>
                <a:off x="4719" y="1581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7" name="Freeform 678"/>
              <p:cNvSpPr>
                <a:spLocks/>
              </p:cNvSpPr>
              <p:nvPr/>
            </p:nvSpPr>
            <p:spPr bwMode="auto">
              <a:xfrm>
                <a:off x="4687" y="153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8" name="Freeform 679"/>
              <p:cNvSpPr>
                <a:spLocks/>
              </p:cNvSpPr>
              <p:nvPr/>
            </p:nvSpPr>
            <p:spPr bwMode="auto">
              <a:xfrm>
                <a:off x="4661" y="1498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9" name="Freeform 680"/>
              <p:cNvSpPr>
                <a:spLocks/>
              </p:cNvSpPr>
              <p:nvPr/>
            </p:nvSpPr>
            <p:spPr bwMode="auto">
              <a:xfrm>
                <a:off x="4637" y="1463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0" name="Freeform 681"/>
              <p:cNvSpPr>
                <a:spLocks/>
              </p:cNvSpPr>
              <p:nvPr/>
            </p:nvSpPr>
            <p:spPr bwMode="auto">
              <a:xfrm>
                <a:off x="4616" y="1435"/>
                <a:ext cx="9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13 w 17"/>
                  <a:gd name="T11" fmla="*/ 20 h 24"/>
                  <a:gd name="T12" fmla="*/ 6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6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1" name="Freeform 682"/>
              <p:cNvSpPr>
                <a:spLocks/>
              </p:cNvSpPr>
              <p:nvPr/>
            </p:nvSpPr>
            <p:spPr bwMode="auto">
              <a:xfrm>
                <a:off x="4598" y="1410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12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12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2" name="Freeform 683"/>
              <p:cNvSpPr>
                <a:spLocks/>
              </p:cNvSpPr>
              <p:nvPr/>
            </p:nvSpPr>
            <p:spPr bwMode="auto">
              <a:xfrm>
                <a:off x="4581" y="138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3" name="Freeform 684"/>
              <p:cNvSpPr>
                <a:spLocks/>
              </p:cNvSpPr>
              <p:nvPr/>
            </p:nvSpPr>
            <p:spPr bwMode="auto">
              <a:xfrm>
                <a:off x="4564" y="1364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4 h 17"/>
                  <a:gd name="T6" fmla="*/ 20 w 20"/>
                  <a:gd name="T7" fmla="*/ 9 h 17"/>
                  <a:gd name="T8" fmla="*/ 14 w 20"/>
                  <a:gd name="T9" fmla="*/ 17 h 17"/>
                  <a:gd name="T10" fmla="*/ 14 w 20"/>
                  <a:gd name="T11" fmla="*/ 17 h 17"/>
                  <a:gd name="T12" fmla="*/ 7 w 20"/>
                  <a:gd name="T13" fmla="*/ 17 h 17"/>
                  <a:gd name="T14" fmla="*/ 0 w 20"/>
                  <a:gd name="T15" fmla="*/ 9 h 17"/>
                  <a:gd name="T16" fmla="*/ 0 w 20"/>
                  <a:gd name="T17" fmla="*/ 4 h 17"/>
                  <a:gd name="T18" fmla="*/ 7 w 20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4" name="Freeform 685"/>
              <p:cNvSpPr>
                <a:spLocks/>
              </p:cNvSpPr>
              <p:nvPr/>
            </p:nvSpPr>
            <p:spPr bwMode="auto">
              <a:xfrm>
                <a:off x="4551" y="134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5" name="Freeform 686"/>
              <p:cNvSpPr>
                <a:spLocks/>
              </p:cNvSpPr>
              <p:nvPr/>
            </p:nvSpPr>
            <p:spPr bwMode="auto">
              <a:xfrm>
                <a:off x="4536" y="132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6" name="Freeform 687"/>
              <p:cNvSpPr>
                <a:spLocks/>
              </p:cNvSpPr>
              <p:nvPr/>
            </p:nvSpPr>
            <p:spPr bwMode="auto">
              <a:xfrm>
                <a:off x="4524" y="13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7" name="Freeform 688"/>
              <p:cNvSpPr>
                <a:spLocks/>
              </p:cNvSpPr>
              <p:nvPr/>
            </p:nvSpPr>
            <p:spPr bwMode="auto">
              <a:xfrm>
                <a:off x="4511" y="1296"/>
                <a:ext cx="8" cy="12"/>
              </a:xfrm>
              <a:custGeom>
                <a:avLst/>
                <a:gdLst>
                  <a:gd name="T0" fmla="*/ 7 w 15"/>
                  <a:gd name="T1" fmla="*/ 0 h 23"/>
                  <a:gd name="T2" fmla="*/ 12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12 w 15"/>
                  <a:gd name="T9" fmla="*/ 23 h 23"/>
                  <a:gd name="T10" fmla="*/ 7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7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7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8" name="Freeform 689"/>
              <p:cNvSpPr>
                <a:spLocks/>
              </p:cNvSpPr>
              <p:nvPr/>
            </p:nvSpPr>
            <p:spPr bwMode="auto">
              <a:xfrm>
                <a:off x="4499" y="128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9" name="Freeform 690"/>
              <p:cNvSpPr>
                <a:spLocks/>
              </p:cNvSpPr>
              <p:nvPr/>
            </p:nvSpPr>
            <p:spPr bwMode="auto">
              <a:xfrm>
                <a:off x="4487" y="1273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0" name="Freeform 691"/>
              <p:cNvSpPr>
                <a:spLocks/>
              </p:cNvSpPr>
              <p:nvPr/>
            </p:nvSpPr>
            <p:spPr bwMode="auto">
              <a:xfrm>
                <a:off x="4477" y="1263"/>
                <a:ext cx="8" cy="8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1" name="Freeform 692"/>
              <p:cNvSpPr>
                <a:spLocks/>
              </p:cNvSpPr>
              <p:nvPr/>
            </p:nvSpPr>
            <p:spPr bwMode="auto">
              <a:xfrm>
                <a:off x="4467" y="125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2" name="Freeform 693"/>
              <p:cNvSpPr>
                <a:spLocks/>
              </p:cNvSpPr>
              <p:nvPr/>
            </p:nvSpPr>
            <p:spPr bwMode="auto">
              <a:xfrm>
                <a:off x="4456" y="124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3" name="Freeform 694"/>
              <p:cNvSpPr>
                <a:spLocks/>
              </p:cNvSpPr>
              <p:nvPr/>
            </p:nvSpPr>
            <p:spPr bwMode="auto">
              <a:xfrm>
                <a:off x="4446" y="123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4" name="Freeform 695"/>
              <p:cNvSpPr>
                <a:spLocks/>
              </p:cNvSpPr>
              <p:nvPr/>
            </p:nvSpPr>
            <p:spPr bwMode="auto">
              <a:xfrm>
                <a:off x="4438" y="1228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5" name="Freeform 696"/>
              <p:cNvSpPr>
                <a:spLocks/>
              </p:cNvSpPr>
              <p:nvPr/>
            </p:nvSpPr>
            <p:spPr bwMode="auto">
              <a:xfrm>
                <a:off x="4428" y="1220"/>
                <a:ext cx="10" cy="11"/>
              </a:xfrm>
              <a:custGeom>
                <a:avLst/>
                <a:gdLst>
                  <a:gd name="T0" fmla="*/ 7 w 19"/>
                  <a:gd name="T1" fmla="*/ 0 h 23"/>
                  <a:gd name="T2" fmla="*/ 12 w 19"/>
                  <a:gd name="T3" fmla="*/ 0 h 23"/>
                  <a:gd name="T4" fmla="*/ 19 w 19"/>
                  <a:gd name="T5" fmla="*/ 7 h 23"/>
                  <a:gd name="T6" fmla="*/ 19 w 19"/>
                  <a:gd name="T7" fmla="*/ 15 h 23"/>
                  <a:gd name="T8" fmla="*/ 12 w 19"/>
                  <a:gd name="T9" fmla="*/ 23 h 23"/>
                  <a:gd name="T10" fmla="*/ 7 w 19"/>
                  <a:gd name="T11" fmla="*/ 23 h 23"/>
                  <a:gd name="T12" fmla="*/ 0 w 19"/>
                  <a:gd name="T13" fmla="*/ 15 h 23"/>
                  <a:gd name="T14" fmla="*/ 0 w 19"/>
                  <a:gd name="T15" fmla="*/ 7 h 23"/>
                  <a:gd name="T16" fmla="*/ 7 w 19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lnTo>
                      <a:pt x="12" y="0"/>
                    </a:lnTo>
                    <a:lnTo>
                      <a:pt x="19" y="7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6" name="Freeform 697"/>
              <p:cNvSpPr>
                <a:spLocks/>
              </p:cNvSpPr>
              <p:nvPr/>
            </p:nvSpPr>
            <p:spPr bwMode="auto">
              <a:xfrm>
                <a:off x="4420" y="121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7" name="Freeform 698"/>
              <p:cNvSpPr>
                <a:spLocks/>
              </p:cNvSpPr>
              <p:nvPr/>
            </p:nvSpPr>
            <p:spPr bwMode="auto">
              <a:xfrm>
                <a:off x="4812" y="1704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8" name="Freeform 699"/>
              <p:cNvSpPr>
                <a:spLocks/>
              </p:cNvSpPr>
              <p:nvPr/>
            </p:nvSpPr>
            <p:spPr bwMode="auto">
              <a:xfrm>
                <a:off x="4763" y="1645"/>
                <a:ext cx="8" cy="9"/>
              </a:xfrm>
              <a:custGeom>
                <a:avLst/>
                <a:gdLst>
                  <a:gd name="T0" fmla="*/ 7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2 w 15"/>
                  <a:gd name="T9" fmla="*/ 20 h 20"/>
                  <a:gd name="T10" fmla="*/ 12 w 15"/>
                  <a:gd name="T11" fmla="*/ 20 h 20"/>
                  <a:gd name="T12" fmla="*/ 7 w 15"/>
                  <a:gd name="T13" fmla="*/ 20 h 20"/>
                  <a:gd name="T14" fmla="*/ 0 w 15"/>
                  <a:gd name="T15" fmla="*/ 16 h 20"/>
                  <a:gd name="T16" fmla="*/ 0 w 15"/>
                  <a:gd name="T17" fmla="*/ 4 h 20"/>
                  <a:gd name="T18" fmla="*/ 7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9" name="Freeform 700"/>
              <p:cNvSpPr>
                <a:spLocks/>
              </p:cNvSpPr>
              <p:nvPr/>
            </p:nvSpPr>
            <p:spPr bwMode="auto">
              <a:xfrm>
                <a:off x="4726" y="1592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0" name="Freeform 701"/>
              <p:cNvSpPr>
                <a:spLocks/>
              </p:cNvSpPr>
              <p:nvPr/>
            </p:nvSpPr>
            <p:spPr bwMode="auto">
              <a:xfrm>
                <a:off x="4694" y="154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1" name="Freeform 702"/>
              <p:cNvSpPr>
                <a:spLocks/>
              </p:cNvSpPr>
              <p:nvPr/>
            </p:nvSpPr>
            <p:spPr bwMode="auto">
              <a:xfrm>
                <a:off x="4669" y="1508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2" name="Freeform 703"/>
              <p:cNvSpPr>
                <a:spLocks/>
              </p:cNvSpPr>
              <p:nvPr/>
            </p:nvSpPr>
            <p:spPr bwMode="auto">
              <a:xfrm>
                <a:off x="4645" y="147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3" name="Freeform 704"/>
              <p:cNvSpPr>
                <a:spLocks/>
              </p:cNvSpPr>
              <p:nvPr/>
            </p:nvSpPr>
            <p:spPr bwMode="auto">
              <a:xfrm>
                <a:off x="4623" y="1445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4" name="Freeform 705"/>
              <p:cNvSpPr>
                <a:spLocks/>
              </p:cNvSpPr>
              <p:nvPr/>
            </p:nvSpPr>
            <p:spPr bwMode="auto">
              <a:xfrm>
                <a:off x="4604" y="1418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5" name="Freeform 706"/>
              <p:cNvSpPr>
                <a:spLocks/>
              </p:cNvSpPr>
              <p:nvPr/>
            </p:nvSpPr>
            <p:spPr bwMode="auto">
              <a:xfrm>
                <a:off x="4588" y="1394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6" name="Freeform 707"/>
              <p:cNvSpPr>
                <a:spLocks/>
              </p:cNvSpPr>
              <p:nvPr/>
            </p:nvSpPr>
            <p:spPr bwMode="auto">
              <a:xfrm>
                <a:off x="4573" y="1373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7" name="Freeform 708"/>
              <p:cNvSpPr>
                <a:spLocks/>
              </p:cNvSpPr>
              <p:nvPr/>
            </p:nvSpPr>
            <p:spPr bwMode="auto">
              <a:xfrm>
                <a:off x="4558" y="135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8" name="Freeform 709"/>
              <p:cNvSpPr>
                <a:spLocks/>
              </p:cNvSpPr>
              <p:nvPr/>
            </p:nvSpPr>
            <p:spPr bwMode="auto">
              <a:xfrm>
                <a:off x="4544" y="133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9" name="Freeform 710"/>
              <p:cNvSpPr>
                <a:spLocks/>
              </p:cNvSpPr>
              <p:nvPr/>
            </p:nvSpPr>
            <p:spPr bwMode="auto">
              <a:xfrm>
                <a:off x="4530" y="1320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0" name="Freeform 711"/>
              <p:cNvSpPr>
                <a:spLocks/>
              </p:cNvSpPr>
              <p:nvPr/>
            </p:nvSpPr>
            <p:spPr bwMode="auto">
              <a:xfrm>
                <a:off x="4519" y="1306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1" name="Freeform 712"/>
              <p:cNvSpPr>
                <a:spLocks/>
              </p:cNvSpPr>
              <p:nvPr/>
            </p:nvSpPr>
            <p:spPr bwMode="auto">
              <a:xfrm>
                <a:off x="4507" y="129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2" name="Freeform 713"/>
              <p:cNvSpPr>
                <a:spLocks/>
              </p:cNvSpPr>
              <p:nvPr/>
            </p:nvSpPr>
            <p:spPr bwMode="auto">
              <a:xfrm>
                <a:off x="4496" y="128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3" name="Freeform 714"/>
              <p:cNvSpPr>
                <a:spLocks/>
              </p:cNvSpPr>
              <p:nvPr/>
            </p:nvSpPr>
            <p:spPr bwMode="auto">
              <a:xfrm>
                <a:off x="4485" y="1270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4" name="Freeform 715"/>
              <p:cNvSpPr>
                <a:spLocks/>
              </p:cNvSpPr>
              <p:nvPr/>
            </p:nvSpPr>
            <p:spPr bwMode="auto">
              <a:xfrm>
                <a:off x="4475" y="1261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5" name="Freeform 716"/>
              <p:cNvSpPr>
                <a:spLocks/>
              </p:cNvSpPr>
              <p:nvPr/>
            </p:nvSpPr>
            <p:spPr bwMode="auto">
              <a:xfrm>
                <a:off x="4465" y="1251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6" name="Freeform 717"/>
              <p:cNvSpPr>
                <a:spLocks/>
              </p:cNvSpPr>
              <p:nvPr/>
            </p:nvSpPr>
            <p:spPr bwMode="auto">
              <a:xfrm>
                <a:off x="4455" y="1243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7" name="Freeform 718"/>
              <p:cNvSpPr>
                <a:spLocks/>
              </p:cNvSpPr>
              <p:nvPr/>
            </p:nvSpPr>
            <p:spPr bwMode="auto">
              <a:xfrm>
                <a:off x="4446" y="123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8" name="Freeform 719"/>
              <p:cNvSpPr>
                <a:spLocks/>
              </p:cNvSpPr>
              <p:nvPr/>
            </p:nvSpPr>
            <p:spPr bwMode="auto">
              <a:xfrm>
                <a:off x="4436" y="1228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9" name="Freeform 720"/>
              <p:cNvSpPr>
                <a:spLocks/>
              </p:cNvSpPr>
              <p:nvPr/>
            </p:nvSpPr>
            <p:spPr bwMode="auto">
              <a:xfrm>
                <a:off x="4819" y="171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0" name="Freeform 721"/>
              <p:cNvSpPr>
                <a:spLocks/>
              </p:cNvSpPr>
              <p:nvPr/>
            </p:nvSpPr>
            <p:spPr bwMode="auto">
              <a:xfrm>
                <a:off x="4769" y="165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1" name="Freeform 722"/>
              <p:cNvSpPr>
                <a:spLocks/>
              </p:cNvSpPr>
              <p:nvPr/>
            </p:nvSpPr>
            <p:spPr bwMode="auto">
              <a:xfrm>
                <a:off x="4731" y="1604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2" name="Freeform 723"/>
              <p:cNvSpPr>
                <a:spLocks/>
              </p:cNvSpPr>
              <p:nvPr/>
            </p:nvSpPr>
            <p:spPr bwMode="auto">
              <a:xfrm>
                <a:off x="4701" y="155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3" name="Freeform 724"/>
              <p:cNvSpPr>
                <a:spLocks/>
              </p:cNvSpPr>
              <p:nvPr/>
            </p:nvSpPr>
            <p:spPr bwMode="auto">
              <a:xfrm>
                <a:off x="4676" y="1518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4" name="Freeform 725"/>
              <p:cNvSpPr>
                <a:spLocks/>
              </p:cNvSpPr>
              <p:nvPr/>
            </p:nvSpPr>
            <p:spPr bwMode="auto">
              <a:xfrm>
                <a:off x="4652" y="148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5" name="Freeform 726"/>
              <p:cNvSpPr>
                <a:spLocks/>
              </p:cNvSpPr>
              <p:nvPr/>
            </p:nvSpPr>
            <p:spPr bwMode="auto">
              <a:xfrm>
                <a:off x="4632" y="1455"/>
                <a:ext cx="8" cy="10"/>
              </a:xfrm>
              <a:custGeom>
                <a:avLst/>
                <a:gdLst>
                  <a:gd name="T0" fmla="*/ 4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6 h 21"/>
                  <a:gd name="T8" fmla="*/ 10 w 17"/>
                  <a:gd name="T9" fmla="*/ 21 h 21"/>
                  <a:gd name="T10" fmla="*/ 10 w 17"/>
                  <a:gd name="T11" fmla="*/ 17 h 21"/>
                  <a:gd name="T12" fmla="*/ 4 w 17"/>
                  <a:gd name="T13" fmla="*/ 17 h 21"/>
                  <a:gd name="T14" fmla="*/ 0 w 17"/>
                  <a:gd name="T15" fmla="*/ 16 h 21"/>
                  <a:gd name="T16" fmla="*/ 0 w 17"/>
                  <a:gd name="T17" fmla="*/ 8 h 21"/>
                  <a:gd name="T18" fmla="*/ 4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6" name="Freeform 727"/>
              <p:cNvSpPr>
                <a:spLocks/>
              </p:cNvSpPr>
              <p:nvPr/>
            </p:nvSpPr>
            <p:spPr bwMode="auto">
              <a:xfrm>
                <a:off x="4613" y="142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7" name="Freeform 728"/>
              <p:cNvSpPr>
                <a:spLocks/>
              </p:cNvSpPr>
              <p:nvPr/>
            </p:nvSpPr>
            <p:spPr bwMode="auto">
              <a:xfrm>
                <a:off x="4595" y="1404"/>
                <a:ext cx="9" cy="10"/>
              </a:xfrm>
              <a:custGeom>
                <a:avLst/>
                <a:gdLst>
                  <a:gd name="T0" fmla="*/ 7 w 19"/>
                  <a:gd name="T1" fmla="*/ 0 h 20"/>
                  <a:gd name="T2" fmla="*/ 12 w 19"/>
                  <a:gd name="T3" fmla="*/ 0 h 20"/>
                  <a:gd name="T4" fmla="*/ 19 w 19"/>
                  <a:gd name="T5" fmla="*/ 4 h 20"/>
                  <a:gd name="T6" fmla="*/ 19 w 19"/>
                  <a:gd name="T7" fmla="*/ 12 h 20"/>
                  <a:gd name="T8" fmla="*/ 12 w 19"/>
                  <a:gd name="T9" fmla="*/ 20 h 20"/>
                  <a:gd name="T10" fmla="*/ 12 w 19"/>
                  <a:gd name="T11" fmla="*/ 20 h 20"/>
                  <a:gd name="T12" fmla="*/ 7 w 19"/>
                  <a:gd name="T13" fmla="*/ 20 h 20"/>
                  <a:gd name="T14" fmla="*/ 0 w 19"/>
                  <a:gd name="T15" fmla="*/ 12 h 20"/>
                  <a:gd name="T16" fmla="*/ 0 w 19"/>
                  <a:gd name="T17" fmla="*/ 4 h 20"/>
                  <a:gd name="T18" fmla="*/ 7 w 19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8" name="Freeform 729"/>
              <p:cNvSpPr>
                <a:spLocks/>
              </p:cNvSpPr>
              <p:nvPr/>
            </p:nvSpPr>
            <p:spPr bwMode="auto">
              <a:xfrm>
                <a:off x="4580" y="1381"/>
                <a:ext cx="8" cy="11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6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9" name="Freeform 730"/>
              <p:cNvSpPr>
                <a:spLocks/>
              </p:cNvSpPr>
              <p:nvPr/>
            </p:nvSpPr>
            <p:spPr bwMode="auto">
              <a:xfrm>
                <a:off x="4564" y="1362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8 h 17"/>
                  <a:gd name="T6" fmla="*/ 20 w 20"/>
                  <a:gd name="T7" fmla="*/ 13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13 h 17"/>
                  <a:gd name="T14" fmla="*/ 0 w 20"/>
                  <a:gd name="T15" fmla="*/ 8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0" name="Freeform 731"/>
              <p:cNvSpPr>
                <a:spLocks/>
              </p:cNvSpPr>
              <p:nvPr/>
            </p:nvSpPr>
            <p:spPr bwMode="auto">
              <a:xfrm>
                <a:off x="4551" y="134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1" name="Freeform 732"/>
              <p:cNvSpPr>
                <a:spLocks/>
              </p:cNvSpPr>
              <p:nvPr/>
            </p:nvSpPr>
            <p:spPr bwMode="auto">
              <a:xfrm>
                <a:off x="4537" y="1329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2" name="Freeform 733"/>
              <p:cNvSpPr>
                <a:spLocks/>
              </p:cNvSpPr>
              <p:nvPr/>
            </p:nvSpPr>
            <p:spPr bwMode="auto">
              <a:xfrm>
                <a:off x="4525" y="1314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3" name="Freeform 734"/>
              <p:cNvSpPr>
                <a:spLocks/>
              </p:cNvSpPr>
              <p:nvPr/>
            </p:nvSpPr>
            <p:spPr bwMode="auto">
              <a:xfrm>
                <a:off x="4514" y="1300"/>
                <a:ext cx="8" cy="12"/>
              </a:xfrm>
              <a:custGeom>
                <a:avLst/>
                <a:gdLst>
                  <a:gd name="T0" fmla="*/ 5 w 15"/>
                  <a:gd name="T1" fmla="*/ 0 h 23"/>
                  <a:gd name="T2" fmla="*/ 12 w 15"/>
                  <a:gd name="T3" fmla="*/ 0 h 23"/>
                  <a:gd name="T4" fmla="*/ 15 w 15"/>
                  <a:gd name="T5" fmla="*/ 7 h 23"/>
                  <a:gd name="T6" fmla="*/ 15 w 15"/>
                  <a:gd name="T7" fmla="*/ 15 h 23"/>
                  <a:gd name="T8" fmla="*/ 12 w 15"/>
                  <a:gd name="T9" fmla="*/ 23 h 23"/>
                  <a:gd name="T10" fmla="*/ 5 w 15"/>
                  <a:gd name="T11" fmla="*/ 23 h 23"/>
                  <a:gd name="T12" fmla="*/ 0 w 15"/>
                  <a:gd name="T13" fmla="*/ 15 h 23"/>
                  <a:gd name="T14" fmla="*/ 0 w 15"/>
                  <a:gd name="T15" fmla="*/ 7 h 23"/>
                  <a:gd name="T16" fmla="*/ 5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5" y="0"/>
                    </a:moveTo>
                    <a:lnTo>
                      <a:pt x="12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4" name="Freeform 735"/>
              <p:cNvSpPr>
                <a:spLocks/>
              </p:cNvSpPr>
              <p:nvPr/>
            </p:nvSpPr>
            <p:spPr bwMode="auto">
              <a:xfrm>
                <a:off x="4504" y="1289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5" name="Freeform 736"/>
              <p:cNvSpPr>
                <a:spLocks/>
              </p:cNvSpPr>
              <p:nvPr/>
            </p:nvSpPr>
            <p:spPr bwMode="auto">
              <a:xfrm>
                <a:off x="4492" y="1277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6" name="Freeform 737"/>
              <p:cNvSpPr>
                <a:spLocks/>
              </p:cNvSpPr>
              <p:nvPr/>
            </p:nvSpPr>
            <p:spPr bwMode="auto">
              <a:xfrm>
                <a:off x="4482" y="126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4 w 17"/>
                  <a:gd name="T9" fmla="*/ 17 h 17"/>
                  <a:gd name="T10" fmla="*/ 14 w 17"/>
                  <a:gd name="T11" fmla="*/ 17 h 17"/>
                  <a:gd name="T12" fmla="*/ 7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7" name="Freeform 738"/>
              <p:cNvSpPr>
                <a:spLocks/>
              </p:cNvSpPr>
              <p:nvPr/>
            </p:nvSpPr>
            <p:spPr bwMode="auto">
              <a:xfrm>
                <a:off x="4472" y="1259"/>
                <a:ext cx="8" cy="11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13 w 17"/>
                  <a:gd name="T11" fmla="*/ 24 h 24"/>
                  <a:gd name="T12" fmla="*/ 6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6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8" name="Freeform 739"/>
              <p:cNvSpPr>
                <a:spLocks/>
              </p:cNvSpPr>
              <p:nvPr/>
            </p:nvSpPr>
            <p:spPr bwMode="auto">
              <a:xfrm>
                <a:off x="4463" y="125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9" name="Freeform 740"/>
              <p:cNvSpPr>
                <a:spLocks/>
              </p:cNvSpPr>
              <p:nvPr/>
            </p:nvSpPr>
            <p:spPr bwMode="auto">
              <a:xfrm>
                <a:off x="4453" y="1243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0" name="Freeform 741"/>
              <p:cNvSpPr>
                <a:spLocks/>
              </p:cNvSpPr>
              <p:nvPr/>
            </p:nvSpPr>
            <p:spPr bwMode="auto">
              <a:xfrm>
                <a:off x="4445" y="123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1" name="Freeform 742"/>
              <p:cNvSpPr>
                <a:spLocks/>
              </p:cNvSpPr>
              <p:nvPr/>
            </p:nvSpPr>
            <p:spPr bwMode="auto">
              <a:xfrm>
                <a:off x="4776" y="166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2" name="Freeform 743"/>
              <p:cNvSpPr>
                <a:spLocks/>
              </p:cNvSpPr>
              <p:nvPr/>
            </p:nvSpPr>
            <p:spPr bwMode="auto">
              <a:xfrm>
                <a:off x="4738" y="1616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3" name="Freeform 744"/>
              <p:cNvSpPr>
                <a:spLocks/>
              </p:cNvSpPr>
              <p:nvPr/>
            </p:nvSpPr>
            <p:spPr bwMode="auto">
              <a:xfrm>
                <a:off x="4707" y="1567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4" name="Freeform 745"/>
              <p:cNvSpPr>
                <a:spLocks/>
              </p:cNvSpPr>
              <p:nvPr/>
            </p:nvSpPr>
            <p:spPr bwMode="auto">
              <a:xfrm>
                <a:off x="4683" y="1527"/>
                <a:ext cx="7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5" name="Freeform 746"/>
              <p:cNvSpPr>
                <a:spLocks/>
              </p:cNvSpPr>
              <p:nvPr/>
            </p:nvSpPr>
            <p:spPr bwMode="auto">
              <a:xfrm>
                <a:off x="4659" y="1492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6" name="Freeform 747"/>
              <p:cNvSpPr>
                <a:spLocks/>
              </p:cNvSpPr>
              <p:nvPr/>
            </p:nvSpPr>
            <p:spPr bwMode="auto">
              <a:xfrm>
                <a:off x="4638" y="146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7" name="Freeform 748"/>
              <p:cNvSpPr>
                <a:spLocks/>
              </p:cNvSpPr>
              <p:nvPr/>
            </p:nvSpPr>
            <p:spPr bwMode="auto">
              <a:xfrm>
                <a:off x="4620" y="143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8" name="Freeform 749"/>
              <p:cNvSpPr>
                <a:spLocks/>
              </p:cNvSpPr>
              <p:nvPr/>
            </p:nvSpPr>
            <p:spPr bwMode="auto">
              <a:xfrm>
                <a:off x="4603" y="14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9" name="Freeform 750"/>
              <p:cNvSpPr>
                <a:spLocks/>
              </p:cNvSpPr>
              <p:nvPr/>
            </p:nvSpPr>
            <p:spPr bwMode="auto">
              <a:xfrm>
                <a:off x="4587" y="1391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0" name="Freeform 751"/>
              <p:cNvSpPr>
                <a:spLocks/>
              </p:cNvSpPr>
              <p:nvPr/>
            </p:nvSpPr>
            <p:spPr bwMode="auto">
              <a:xfrm>
                <a:off x="4573" y="137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1" name="Freeform 752"/>
              <p:cNvSpPr>
                <a:spLocks/>
              </p:cNvSpPr>
              <p:nvPr/>
            </p:nvSpPr>
            <p:spPr bwMode="auto">
              <a:xfrm>
                <a:off x="4558" y="1355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2" name="Freeform 753"/>
              <p:cNvSpPr>
                <a:spLocks/>
              </p:cNvSpPr>
              <p:nvPr/>
            </p:nvSpPr>
            <p:spPr bwMode="auto">
              <a:xfrm>
                <a:off x="4546" y="133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3" name="Freeform 754"/>
              <p:cNvSpPr>
                <a:spLocks/>
              </p:cNvSpPr>
              <p:nvPr/>
            </p:nvSpPr>
            <p:spPr bwMode="auto">
              <a:xfrm>
                <a:off x="4532" y="1324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4" name="Freeform 755"/>
              <p:cNvSpPr>
                <a:spLocks/>
              </p:cNvSpPr>
              <p:nvPr/>
            </p:nvSpPr>
            <p:spPr bwMode="auto">
              <a:xfrm>
                <a:off x="4520" y="1310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5" name="Freeform 756"/>
              <p:cNvSpPr>
                <a:spLocks/>
              </p:cNvSpPr>
              <p:nvPr/>
            </p:nvSpPr>
            <p:spPr bwMode="auto">
              <a:xfrm>
                <a:off x="4511" y="1296"/>
                <a:ext cx="8" cy="12"/>
              </a:xfrm>
              <a:custGeom>
                <a:avLst/>
                <a:gdLst>
                  <a:gd name="T0" fmla="*/ 3 w 15"/>
                  <a:gd name="T1" fmla="*/ 0 h 23"/>
                  <a:gd name="T2" fmla="*/ 10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10 w 15"/>
                  <a:gd name="T9" fmla="*/ 23 h 23"/>
                  <a:gd name="T10" fmla="*/ 10 w 15"/>
                  <a:gd name="T11" fmla="*/ 19 h 23"/>
                  <a:gd name="T12" fmla="*/ 3 w 15"/>
                  <a:gd name="T13" fmla="*/ 19 h 23"/>
                  <a:gd name="T14" fmla="*/ 0 w 15"/>
                  <a:gd name="T15" fmla="*/ 15 h 23"/>
                  <a:gd name="T16" fmla="*/ 0 w 15"/>
                  <a:gd name="T17" fmla="*/ 8 h 23"/>
                  <a:gd name="T18" fmla="*/ 3 w 15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6" name="Freeform 757"/>
              <p:cNvSpPr>
                <a:spLocks/>
              </p:cNvSpPr>
              <p:nvPr/>
            </p:nvSpPr>
            <p:spPr bwMode="auto">
              <a:xfrm>
                <a:off x="4499" y="1285"/>
                <a:ext cx="10" cy="11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7 h 23"/>
                  <a:gd name="T6" fmla="*/ 20 w 20"/>
                  <a:gd name="T7" fmla="*/ 15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7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7" name="Freeform 758"/>
              <p:cNvSpPr>
                <a:spLocks/>
              </p:cNvSpPr>
              <p:nvPr/>
            </p:nvSpPr>
            <p:spPr bwMode="auto">
              <a:xfrm>
                <a:off x="4489" y="1275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8" name="Freeform 759"/>
              <p:cNvSpPr>
                <a:spLocks/>
              </p:cNvSpPr>
              <p:nvPr/>
            </p:nvSpPr>
            <p:spPr bwMode="auto">
              <a:xfrm>
                <a:off x="4480" y="126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9" name="Freeform 760"/>
              <p:cNvSpPr>
                <a:spLocks/>
              </p:cNvSpPr>
              <p:nvPr/>
            </p:nvSpPr>
            <p:spPr bwMode="auto">
              <a:xfrm>
                <a:off x="4470" y="1259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0" name="Freeform 761"/>
              <p:cNvSpPr>
                <a:spLocks/>
              </p:cNvSpPr>
              <p:nvPr/>
            </p:nvSpPr>
            <p:spPr bwMode="auto">
              <a:xfrm>
                <a:off x="4460" y="1249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13 w 20"/>
                  <a:gd name="T11" fmla="*/ 19 h 23"/>
                  <a:gd name="T12" fmla="*/ 7 w 20"/>
                  <a:gd name="T13" fmla="*/ 19 h 23"/>
                  <a:gd name="T14" fmla="*/ 0 w 20"/>
                  <a:gd name="T15" fmla="*/ 15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1" name="Freeform 762"/>
              <p:cNvSpPr>
                <a:spLocks/>
              </p:cNvSpPr>
              <p:nvPr/>
            </p:nvSpPr>
            <p:spPr bwMode="auto">
              <a:xfrm>
                <a:off x="4451" y="1241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2" name="Freeform 763"/>
              <p:cNvSpPr>
                <a:spLocks/>
              </p:cNvSpPr>
              <p:nvPr/>
            </p:nvSpPr>
            <p:spPr bwMode="auto">
              <a:xfrm>
                <a:off x="4831" y="1743"/>
                <a:ext cx="8" cy="8"/>
              </a:xfrm>
              <a:custGeom>
                <a:avLst/>
                <a:gdLst>
                  <a:gd name="T0" fmla="*/ 4 w 17"/>
                  <a:gd name="T1" fmla="*/ 0 h 18"/>
                  <a:gd name="T2" fmla="*/ 10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0 w 17"/>
                  <a:gd name="T9" fmla="*/ 18 h 18"/>
                  <a:gd name="T10" fmla="*/ 4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8"/>
                    </a:lnTo>
                    <a:lnTo>
                      <a:pt x="4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3" name="Freeform 764"/>
              <p:cNvSpPr>
                <a:spLocks/>
              </p:cNvSpPr>
              <p:nvPr/>
            </p:nvSpPr>
            <p:spPr bwMode="auto">
              <a:xfrm>
                <a:off x="4781" y="1679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4" name="Freeform 765"/>
              <p:cNvSpPr>
                <a:spLocks/>
              </p:cNvSpPr>
              <p:nvPr/>
            </p:nvSpPr>
            <p:spPr bwMode="auto">
              <a:xfrm>
                <a:off x="4745" y="1625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5" name="Freeform 766"/>
              <p:cNvSpPr>
                <a:spLocks/>
              </p:cNvSpPr>
              <p:nvPr/>
            </p:nvSpPr>
            <p:spPr bwMode="auto">
              <a:xfrm>
                <a:off x="4714" y="157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6" name="Freeform 767"/>
              <p:cNvSpPr>
                <a:spLocks/>
              </p:cNvSpPr>
              <p:nvPr/>
            </p:nvSpPr>
            <p:spPr bwMode="auto">
              <a:xfrm>
                <a:off x="4689" y="153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7" name="Freeform 768"/>
              <p:cNvSpPr>
                <a:spLocks/>
              </p:cNvSpPr>
              <p:nvPr/>
            </p:nvSpPr>
            <p:spPr bwMode="auto">
              <a:xfrm>
                <a:off x="4666" y="150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8" name="Freeform 769"/>
              <p:cNvSpPr>
                <a:spLocks/>
              </p:cNvSpPr>
              <p:nvPr/>
            </p:nvSpPr>
            <p:spPr bwMode="auto">
              <a:xfrm>
                <a:off x="4644" y="1473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9" name="Freeform 770"/>
              <p:cNvSpPr>
                <a:spLocks/>
              </p:cNvSpPr>
              <p:nvPr/>
            </p:nvSpPr>
            <p:spPr bwMode="auto">
              <a:xfrm>
                <a:off x="4625" y="1447"/>
                <a:ext cx="10" cy="9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0" name="Freeform 771"/>
              <p:cNvSpPr>
                <a:spLocks/>
              </p:cNvSpPr>
              <p:nvPr/>
            </p:nvSpPr>
            <p:spPr bwMode="auto">
              <a:xfrm>
                <a:off x="4608" y="1422"/>
                <a:ext cx="10" cy="9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1" name="Freeform 772"/>
              <p:cNvSpPr>
                <a:spLocks/>
              </p:cNvSpPr>
              <p:nvPr/>
            </p:nvSpPr>
            <p:spPr bwMode="auto">
              <a:xfrm>
                <a:off x="4593" y="1398"/>
                <a:ext cx="8" cy="12"/>
              </a:xfrm>
              <a:custGeom>
                <a:avLst/>
                <a:gdLst>
                  <a:gd name="T0" fmla="*/ 7 w 15"/>
                  <a:gd name="T1" fmla="*/ 0 h 23"/>
                  <a:gd name="T2" fmla="*/ 13 w 15"/>
                  <a:gd name="T3" fmla="*/ 0 h 23"/>
                  <a:gd name="T4" fmla="*/ 15 w 15"/>
                  <a:gd name="T5" fmla="*/ 7 h 23"/>
                  <a:gd name="T6" fmla="*/ 15 w 15"/>
                  <a:gd name="T7" fmla="*/ 15 h 23"/>
                  <a:gd name="T8" fmla="*/ 13 w 15"/>
                  <a:gd name="T9" fmla="*/ 23 h 23"/>
                  <a:gd name="T10" fmla="*/ 7 w 15"/>
                  <a:gd name="T11" fmla="*/ 23 h 23"/>
                  <a:gd name="T12" fmla="*/ 0 w 15"/>
                  <a:gd name="T13" fmla="*/ 15 h 23"/>
                  <a:gd name="T14" fmla="*/ 0 w 15"/>
                  <a:gd name="T15" fmla="*/ 7 h 23"/>
                  <a:gd name="T16" fmla="*/ 7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7" y="0"/>
                    </a:moveTo>
                    <a:lnTo>
                      <a:pt x="13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2" name="Freeform 773"/>
              <p:cNvSpPr>
                <a:spLocks/>
              </p:cNvSpPr>
              <p:nvPr/>
            </p:nvSpPr>
            <p:spPr bwMode="auto">
              <a:xfrm>
                <a:off x="4578" y="137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3" name="Freeform 774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4" name="Freeform 775"/>
              <p:cNvSpPr>
                <a:spLocks/>
              </p:cNvSpPr>
              <p:nvPr/>
            </p:nvSpPr>
            <p:spPr bwMode="auto">
              <a:xfrm>
                <a:off x="4553" y="1345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5" name="Freeform 776"/>
              <p:cNvSpPr>
                <a:spLocks/>
              </p:cNvSpPr>
              <p:nvPr/>
            </p:nvSpPr>
            <p:spPr bwMode="auto">
              <a:xfrm>
                <a:off x="4539" y="1331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6" name="Freeform 777"/>
              <p:cNvSpPr>
                <a:spLocks/>
              </p:cNvSpPr>
              <p:nvPr/>
            </p:nvSpPr>
            <p:spPr bwMode="auto">
              <a:xfrm>
                <a:off x="4527" y="1318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7" name="Freeform 778"/>
              <p:cNvSpPr>
                <a:spLocks/>
              </p:cNvSpPr>
              <p:nvPr/>
            </p:nvSpPr>
            <p:spPr bwMode="auto">
              <a:xfrm>
                <a:off x="4517" y="1304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8" name="Freeform 779"/>
              <p:cNvSpPr>
                <a:spLocks/>
              </p:cNvSpPr>
              <p:nvPr/>
            </p:nvSpPr>
            <p:spPr bwMode="auto">
              <a:xfrm>
                <a:off x="4507" y="1293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9" name="Freeform 780"/>
              <p:cNvSpPr>
                <a:spLocks/>
              </p:cNvSpPr>
              <p:nvPr/>
            </p:nvSpPr>
            <p:spPr bwMode="auto">
              <a:xfrm>
                <a:off x="4497" y="128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0" name="Freeform 781"/>
              <p:cNvSpPr>
                <a:spLocks/>
              </p:cNvSpPr>
              <p:nvPr/>
            </p:nvSpPr>
            <p:spPr bwMode="auto">
              <a:xfrm>
                <a:off x="4487" y="1273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1" name="Freeform 782"/>
              <p:cNvSpPr>
                <a:spLocks/>
              </p:cNvSpPr>
              <p:nvPr/>
            </p:nvSpPr>
            <p:spPr bwMode="auto">
              <a:xfrm>
                <a:off x="4477" y="1264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3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3 w 17"/>
                  <a:gd name="T9" fmla="*/ 21 h 21"/>
                  <a:gd name="T10" fmla="*/ 13 w 17"/>
                  <a:gd name="T11" fmla="*/ 17 h 21"/>
                  <a:gd name="T12" fmla="*/ 7 w 17"/>
                  <a:gd name="T13" fmla="*/ 17 h 21"/>
                  <a:gd name="T14" fmla="*/ 0 w 17"/>
                  <a:gd name="T15" fmla="*/ 13 h 21"/>
                  <a:gd name="T16" fmla="*/ 0 w 17"/>
                  <a:gd name="T17" fmla="*/ 8 h 21"/>
                  <a:gd name="T18" fmla="*/ 7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2" name="Freeform 783"/>
              <p:cNvSpPr>
                <a:spLocks/>
              </p:cNvSpPr>
              <p:nvPr/>
            </p:nvSpPr>
            <p:spPr bwMode="auto">
              <a:xfrm>
                <a:off x="4468" y="125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3" name="Freeform 784"/>
              <p:cNvSpPr>
                <a:spLocks/>
              </p:cNvSpPr>
              <p:nvPr/>
            </p:nvSpPr>
            <p:spPr bwMode="auto">
              <a:xfrm>
                <a:off x="4836" y="1753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4" name="Freeform 785"/>
              <p:cNvSpPr>
                <a:spLocks/>
              </p:cNvSpPr>
              <p:nvPr/>
            </p:nvSpPr>
            <p:spPr bwMode="auto">
              <a:xfrm>
                <a:off x="4786" y="1690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5" name="Freeform 786"/>
              <p:cNvSpPr>
                <a:spLocks/>
              </p:cNvSpPr>
              <p:nvPr/>
            </p:nvSpPr>
            <p:spPr bwMode="auto">
              <a:xfrm>
                <a:off x="4750" y="1635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6" name="Freeform 787"/>
              <p:cNvSpPr>
                <a:spLocks/>
              </p:cNvSpPr>
              <p:nvPr/>
            </p:nvSpPr>
            <p:spPr bwMode="auto">
              <a:xfrm>
                <a:off x="4721" y="158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7" name="Freeform 788"/>
              <p:cNvSpPr>
                <a:spLocks/>
              </p:cNvSpPr>
              <p:nvPr/>
            </p:nvSpPr>
            <p:spPr bwMode="auto">
              <a:xfrm>
                <a:off x="4694" y="1547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8" name="Freeform 789"/>
              <p:cNvSpPr>
                <a:spLocks/>
              </p:cNvSpPr>
              <p:nvPr/>
            </p:nvSpPr>
            <p:spPr bwMode="auto">
              <a:xfrm>
                <a:off x="4672" y="1512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9" name="Freeform 790"/>
              <p:cNvSpPr>
                <a:spLocks/>
              </p:cNvSpPr>
              <p:nvPr/>
            </p:nvSpPr>
            <p:spPr bwMode="auto">
              <a:xfrm>
                <a:off x="4650" y="1481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0" name="Freeform 791"/>
              <p:cNvSpPr>
                <a:spLocks/>
              </p:cNvSpPr>
              <p:nvPr/>
            </p:nvSpPr>
            <p:spPr bwMode="auto">
              <a:xfrm>
                <a:off x="4632" y="1455"/>
                <a:ext cx="8" cy="8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6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6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1" name="Freeform 792"/>
              <p:cNvSpPr>
                <a:spLocks/>
              </p:cNvSpPr>
              <p:nvPr/>
            </p:nvSpPr>
            <p:spPr bwMode="auto">
              <a:xfrm>
                <a:off x="4615" y="142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2" name="Freeform 793"/>
              <p:cNvSpPr>
                <a:spLocks/>
              </p:cNvSpPr>
              <p:nvPr/>
            </p:nvSpPr>
            <p:spPr bwMode="auto">
              <a:xfrm>
                <a:off x="4600" y="1408"/>
                <a:ext cx="8" cy="10"/>
              </a:xfrm>
              <a:custGeom>
                <a:avLst/>
                <a:gdLst>
                  <a:gd name="T0" fmla="*/ 2 w 16"/>
                  <a:gd name="T1" fmla="*/ 0 h 19"/>
                  <a:gd name="T2" fmla="*/ 12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12 w 16"/>
                  <a:gd name="T9" fmla="*/ 19 h 19"/>
                  <a:gd name="T10" fmla="*/ 2 w 16"/>
                  <a:gd name="T11" fmla="*/ 19 h 19"/>
                  <a:gd name="T12" fmla="*/ 0 w 16"/>
                  <a:gd name="T13" fmla="*/ 15 h 19"/>
                  <a:gd name="T14" fmla="*/ 0 w 16"/>
                  <a:gd name="T15" fmla="*/ 4 h 19"/>
                  <a:gd name="T16" fmla="*/ 2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2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12" y="19"/>
                    </a:lnTo>
                    <a:lnTo>
                      <a:pt x="2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3" name="Freeform 794"/>
              <p:cNvSpPr>
                <a:spLocks/>
              </p:cNvSpPr>
              <p:nvPr/>
            </p:nvSpPr>
            <p:spPr bwMode="auto">
              <a:xfrm>
                <a:off x="4585" y="138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4" name="Freeform 795"/>
              <p:cNvSpPr>
                <a:spLocks/>
              </p:cNvSpPr>
              <p:nvPr/>
            </p:nvSpPr>
            <p:spPr bwMode="auto">
              <a:xfrm>
                <a:off x="4571" y="1369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5" name="Freeform 796"/>
              <p:cNvSpPr>
                <a:spLocks/>
              </p:cNvSpPr>
              <p:nvPr/>
            </p:nvSpPr>
            <p:spPr bwMode="auto">
              <a:xfrm>
                <a:off x="4558" y="1355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6" name="Freeform 797"/>
              <p:cNvSpPr>
                <a:spLocks/>
              </p:cNvSpPr>
              <p:nvPr/>
            </p:nvSpPr>
            <p:spPr bwMode="auto">
              <a:xfrm>
                <a:off x="4546" y="1339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7" name="Freeform 798"/>
              <p:cNvSpPr>
                <a:spLocks/>
              </p:cNvSpPr>
              <p:nvPr/>
            </p:nvSpPr>
            <p:spPr bwMode="auto">
              <a:xfrm>
                <a:off x="4534" y="1326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8" name="Freeform 799"/>
              <p:cNvSpPr>
                <a:spLocks/>
              </p:cNvSpPr>
              <p:nvPr/>
            </p:nvSpPr>
            <p:spPr bwMode="auto">
              <a:xfrm>
                <a:off x="4524" y="13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9" name="Freeform 800"/>
              <p:cNvSpPr>
                <a:spLocks/>
              </p:cNvSpPr>
              <p:nvPr/>
            </p:nvSpPr>
            <p:spPr bwMode="auto">
              <a:xfrm>
                <a:off x="4513" y="1300"/>
                <a:ext cx="9" cy="10"/>
              </a:xfrm>
              <a:custGeom>
                <a:avLst/>
                <a:gdLst>
                  <a:gd name="T0" fmla="*/ 7 w 19"/>
                  <a:gd name="T1" fmla="*/ 0 h 19"/>
                  <a:gd name="T2" fmla="*/ 12 w 19"/>
                  <a:gd name="T3" fmla="*/ 0 h 19"/>
                  <a:gd name="T4" fmla="*/ 19 w 19"/>
                  <a:gd name="T5" fmla="*/ 7 h 19"/>
                  <a:gd name="T6" fmla="*/ 19 w 19"/>
                  <a:gd name="T7" fmla="*/ 15 h 19"/>
                  <a:gd name="T8" fmla="*/ 12 w 19"/>
                  <a:gd name="T9" fmla="*/ 19 h 19"/>
                  <a:gd name="T10" fmla="*/ 7 w 19"/>
                  <a:gd name="T11" fmla="*/ 19 h 19"/>
                  <a:gd name="T12" fmla="*/ 0 w 19"/>
                  <a:gd name="T13" fmla="*/ 15 h 19"/>
                  <a:gd name="T14" fmla="*/ 0 w 19"/>
                  <a:gd name="T15" fmla="*/ 7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2" y="0"/>
                    </a:lnTo>
                    <a:lnTo>
                      <a:pt x="19" y="7"/>
                    </a:lnTo>
                    <a:lnTo>
                      <a:pt x="19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0" name="Freeform 801"/>
              <p:cNvSpPr>
                <a:spLocks/>
              </p:cNvSpPr>
              <p:nvPr/>
            </p:nvSpPr>
            <p:spPr bwMode="auto">
              <a:xfrm>
                <a:off x="4502" y="1291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1" name="Freeform 802"/>
              <p:cNvSpPr>
                <a:spLocks/>
              </p:cNvSpPr>
              <p:nvPr/>
            </p:nvSpPr>
            <p:spPr bwMode="auto">
              <a:xfrm>
                <a:off x="4494" y="128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2" name="Freeform 803"/>
              <p:cNvSpPr>
                <a:spLocks/>
              </p:cNvSpPr>
              <p:nvPr/>
            </p:nvSpPr>
            <p:spPr bwMode="auto">
              <a:xfrm>
                <a:off x="4484" y="1271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3" name="Freeform 804"/>
              <p:cNvSpPr>
                <a:spLocks/>
              </p:cNvSpPr>
              <p:nvPr/>
            </p:nvSpPr>
            <p:spPr bwMode="auto">
              <a:xfrm>
                <a:off x="4475" y="1264"/>
                <a:ext cx="9" cy="9"/>
              </a:xfrm>
              <a:custGeom>
                <a:avLst/>
                <a:gdLst>
                  <a:gd name="T0" fmla="*/ 4 w 17"/>
                  <a:gd name="T1" fmla="*/ 0 h 17"/>
                  <a:gd name="T2" fmla="*/ 11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1 w 17"/>
                  <a:gd name="T9" fmla="*/ 17 h 17"/>
                  <a:gd name="T10" fmla="*/ 4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4" name="Freeform 805"/>
              <p:cNvSpPr>
                <a:spLocks/>
              </p:cNvSpPr>
              <p:nvPr/>
            </p:nvSpPr>
            <p:spPr bwMode="auto">
              <a:xfrm>
                <a:off x="4906" y="1842"/>
                <a:ext cx="10" cy="9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4 h 17"/>
                  <a:gd name="T6" fmla="*/ 20 w 20"/>
                  <a:gd name="T7" fmla="*/ 10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10 h 17"/>
                  <a:gd name="T14" fmla="*/ 0 w 20"/>
                  <a:gd name="T15" fmla="*/ 4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0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5" name="Freeform 806"/>
              <p:cNvSpPr>
                <a:spLocks/>
              </p:cNvSpPr>
              <p:nvPr/>
            </p:nvSpPr>
            <p:spPr bwMode="auto">
              <a:xfrm>
                <a:off x="4841" y="176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6" name="Freeform 807"/>
              <p:cNvSpPr>
                <a:spLocks/>
              </p:cNvSpPr>
              <p:nvPr/>
            </p:nvSpPr>
            <p:spPr bwMode="auto">
              <a:xfrm>
                <a:off x="4793" y="170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7" name="Freeform 808"/>
              <p:cNvSpPr>
                <a:spLocks/>
              </p:cNvSpPr>
              <p:nvPr/>
            </p:nvSpPr>
            <p:spPr bwMode="auto">
              <a:xfrm>
                <a:off x="4757" y="164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8" name="Freeform 809"/>
              <p:cNvSpPr>
                <a:spLocks/>
              </p:cNvSpPr>
              <p:nvPr/>
            </p:nvSpPr>
            <p:spPr bwMode="auto">
              <a:xfrm>
                <a:off x="4726" y="1596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9" name="Freeform 810"/>
              <p:cNvSpPr>
                <a:spLocks/>
              </p:cNvSpPr>
              <p:nvPr/>
            </p:nvSpPr>
            <p:spPr bwMode="auto">
              <a:xfrm>
                <a:off x="4701" y="1554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0" name="Freeform 811"/>
              <p:cNvSpPr>
                <a:spLocks/>
              </p:cNvSpPr>
              <p:nvPr/>
            </p:nvSpPr>
            <p:spPr bwMode="auto">
              <a:xfrm>
                <a:off x="4678" y="1519"/>
                <a:ext cx="7" cy="10"/>
              </a:xfrm>
              <a:custGeom>
                <a:avLst/>
                <a:gdLst>
                  <a:gd name="T0" fmla="*/ 7 w 15"/>
                  <a:gd name="T1" fmla="*/ 0 h 19"/>
                  <a:gd name="T2" fmla="*/ 14 w 15"/>
                  <a:gd name="T3" fmla="*/ 0 h 19"/>
                  <a:gd name="T4" fmla="*/ 15 w 15"/>
                  <a:gd name="T5" fmla="*/ 8 h 19"/>
                  <a:gd name="T6" fmla="*/ 15 w 15"/>
                  <a:gd name="T7" fmla="*/ 16 h 19"/>
                  <a:gd name="T8" fmla="*/ 14 w 15"/>
                  <a:gd name="T9" fmla="*/ 19 h 19"/>
                  <a:gd name="T10" fmla="*/ 7 w 15"/>
                  <a:gd name="T11" fmla="*/ 19 h 19"/>
                  <a:gd name="T12" fmla="*/ 0 w 15"/>
                  <a:gd name="T13" fmla="*/ 16 h 19"/>
                  <a:gd name="T14" fmla="*/ 0 w 15"/>
                  <a:gd name="T15" fmla="*/ 8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4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1" name="Freeform 812"/>
              <p:cNvSpPr>
                <a:spLocks/>
              </p:cNvSpPr>
              <p:nvPr/>
            </p:nvSpPr>
            <p:spPr bwMode="auto">
              <a:xfrm>
                <a:off x="4657" y="1488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1" name="Group 1014"/>
            <p:cNvGrpSpPr>
              <a:grpSpLocks/>
            </p:cNvGrpSpPr>
            <p:nvPr/>
          </p:nvGrpSpPr>
          <p:grpSpPr bwMode="auto">
            <a:xfrm>
              <a:off x="7010644" y="2062055"/>
              <a:ext cx="794072" cy="1142730"/>
              <a:chOff x="4482" y="1270"/>
              <a:chExt cx="476" cy="685"/>
            </a:xfrm>
          </p:grpSpPr>
          <p:sp>
            <p:nvSpPr>
              <p:cNvPr id="1312" name="Freeform 814"/>
              <p:cNvSpPr>
                <a:spLocks/>
              </p:cNvSpPr>
              <p:nvPr/>
            </p:nvSpPr>
            <p:spPr bwMode="auto">
              <a:xfrm>
                <a:off x="4638" y="1462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3" name="Freeform 815"/>
              <p:cNvSpPr>
                <a:spLocks/>
              </p:cNvSpPr>
              <p:nvPr/>
            </p:nvSpPr>
            <p:spPr bwMode="auto">
              <a:xfrm>
                <a:off x="4621" y="1437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4" name="Freeform 816"/>
              <p:cNvSpPr>
                <a:spLocks/>
              </p:cNvSpPr>
              <p:nvPr/>
            </p:nvSpPr>
            <p:spPr bwMode="auto">
              <a:xfrm>
                <a:off x="4606" y="1416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5" name="Freeform 817"/>
              <p:cNvSpPr>
                <a:spLocks/>
              </p:cNvSpPr>
              <p:nvPr/>
            </p:nvSpPr>
            <p:spPr bwMode="auto">
              <a:xfrm>
                <a:off x="4592" y="139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6" name="Freeform 818"/>
              <p:cNvSpPr>
                <a:spLocks/>
              </p:cNvSpPr>
              <p:nvPr/>
            </p:nvSpPr>
            <p:spPr bwMode="auto">
              <a:xfrm>
                <a:off x="4578" y="1377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7" name="Freeform 819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8" name="Freeform 820"/>
              <p:cNvSpPr>
                <a:spLocks/>
              </p:cNvSpPr>
              <p:nvPr/>
            </p:nvSpPr>
            <p:spPr bwMode="auto">
              <a:xfrm>
                <a:off x="4553" y="134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9" name="Freeform 821"/>
              <p:cNvSpPr>
                <a:spLocks/>
              </p:cNvSpPr>
              <p:nvPr/>
            </p:nvSpPr>
            <p:spPr bwMode="auto">
              <a:xfrm>
                <a:off x="4541" y="133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0" name="Freeform 822"/>
              <p:cNvSpPr>
                <a:spLocks/>
              </p:cNvSpPr>
              <p:nvPr/>
            </p:nvSpPr>
            <p:spPr bwMode="auto">
              <a:xfrm>
                <a:off x="4530" y="1320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1" name="Freeform 823"/>
              <p:cNvSpPr>
                <a:spLocks/>
              </p:cNvSpPr>
              <p:nvPr/>
            </p:nvSpPr>
            <p:spPr bwMode="auto">
              <a:xfrm>
                <a:off x="4519" y="1308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2" name="Freeform 824"/>
              <p:cNvSpPr>
                <a:spLocks/>
              </p:cNvSpPr>
              <p:nvPr/>
            </p:nvSpPr>
            <p:spPr bwMode="auto">
              <a:xfrm>
                <a:off x="4509" y="1298"/>
                <a:ext cx="8" cy="10"/>
              </a:xfrm>
              <a:custGeom>
                <a:avLst/>
                <a:gdLst>
                  <a:gd name="T0" fmla="*/ 7 w 16"/>
                  <a:gd name="T1" fmla="*/ 0 h 19"/>
                  <a:gd name="T2" fmla="*/ 14 w 16"/>
                  <a:gd name="T3" fmla="*/ 0 h 19"/>
                  <a:gd name="T4" fmla="*/ 16 w 16"/>
                  <a:gd name="T5" fmla="*/ 4 h 19"/>
                  <a:gd name="T6" fmla="*/ 16 w 16"/>
                  <a:gd name="T7" fmla="*/ 11 h 19"/>
                  <a:gd name="T8" fmla="*/ 14 w 16"/>
                  <a:gd name="T9" fmla="*/ 19 h 19"/>
                  <a:gd name="T10" fmla="*/ 7 w 16"/>
                  <a:gd name="T11" fmla="*/ 19 h 19"/>
                  <a:gd name="T12" fmla="*/ 0 w 16"/>
                  <a:gd name="T13" fmla="*/ 11 h 19"/>
                  <a:gd name="T14" fmla="*/ 0 w 16"/>
                  <a:gd name="T15" fmla="*/ 4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6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3" name="Freeform 825"/>
              <p:cNvSpPr>
                <a:spLocks/>
              </p:cNvSpPr>
              <p:nvPr/>
            </p:nvSpPr>
            <p:spPr bwMode="auto">
              <a:xfrm>
                <a:off x="4501" y="1287"/>
                <a:ext cx="8" cy="11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4" name="Freeform 826"/>
              <p:cNvSpPr>
                <a:spLocks/>
              </p:cNvSpPr>
              <p:nvPr/>
            </p:nvSpPr>
            <p:spPr bwMode="auto">
              <a:xfrm>
                <a:off x="4490" y="127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5" name="Freeform 827"/>
              <p:cNvSpPr>
                <a:spLocks/>
              </p:cNvSpPr>
              <p:nvPr/>
            </p:nvSpPr>
            <p:spPr bwMode="auto">
              <a:xfrm>
                <a:off x="4482" y="1270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6" name="Freeform 828"/>
              <p:cNvSpPr>
                <a:spLocks/>
              </p:cNvSpPr>
              <p:nvPr/>
            </p:nvSpPr>
            <p:spPr bwMode="auto">
              <a:xfrm>
                <a:off x="4846" y="1775"/>
                <a:ext cx="8" cy="11"/>
              </a:xfrm>
              <a:custGeom>
                <a:avLst/>
                <a:gdLst>
                  <a:gd name="T0" fmla="*/ 3 w 15"/>
                  <a:gd name="T1" fmla="*/ 0 h 23"/>
                  <a:gd name="T2" fmla="*/ 13 w 15"/>
                  <a:gd name="T3" fmla="*/ 0 h 23"/>
                  <a:gd name="T4" fmla="*/ 15 w 15"/>
                  <a:gd name="T5" fmla="*/ 8 h 23"/>
                  <a:gd name="T6" fmla="*/ 15 w 15"/>
                  <a:gd name="T7" fmla="*/ 16 h 23"/>
                  <a:gd name="T8" fmla="*/ 10 w 15"/>
                  <a:gd name="T9" fmla="*/ 23 h 23"/>
                  <a:gd name="T10" fmla="*/ 3 w 15"/>
                  <a:gd name="T11" fmla="*/ 23 h 23"/>
                  <a:gd name="T12" fmla="*/ 0 w 15"/>
                  <a:gd name="T13" fmla="*/ 16 h 23"/>
                  <a:gd name="T14" fmla="*/ 0 w 15"/>
                  <a:gd name="T15" fmla="*/ 8 h 23"/>
                  <a:gd name="T16" fmla="*/ 3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13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7" name="Freeform 829"/>
              <p:cNvSpPr>
                <a:spLocks/>
              </p:cNvSpPr>
              <p:nvPr/>
            </p:nvSpPr>
            <p:spPr bwMode="auto">
              <a:xfrm>
                <a:off x="4798" y="1712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8" name="Freeform 830"/>
              <p:cNvSpPr>
                <a:spLocks/>
              </p:cNvSpPr>
              <p:nvPr/>
            </p:nvSpPr>
            <p:spPr bwMode="auto">
              <a:xfrm>
                <a:off x="4762" y="1654"/>
                <a:ext cx="7" cy="9"/>
              </a:xfrm>
              <a:custGeom>
                <a:avLst/>
                <a:gdLst>
                  <a:gd name="T0" fmla="*/ 4 w 16"/>
                  <a:gd name="T1" fmla="*/ 0 h 17"/>
                  <a:gd name="T2" fmla="*/ 14 w 16"/>
                  <a:gd name="T3" fmla="*/ 0 h 17"/>
                  <a:gd name="T4" fmla="*/ 16 w 16"/>
                  <a:gd name="T5" fmla="*/ 5 h 17"/>
                  <a:gd name="T6" fmla="*/ 16 w 16"/>
                  <a:gd name="T7" fmla="*/ 13 h 17"/>
                  <a:gd name="T8" fmla="*/ 14 w 16"/>
                  <a:gd name="T9" fmla="*/ 17 h 17"/>
                  <a:gd name="T10" fmla="*/ 4 w 16"/>
                  <a:gd name="T11" fmla="*/ 17 h 17"/>
                  <a:gd name="T12" fmla="*/ 0 w 16"/>
                  <a:gd name="T13" fmla="*/ 13 h 17"/>
                  <a:gd name="T14" fmla="*/ 0 w 16"/>
                  <a:gd name="T15" fmla="*/ 5 h 17"/>
                  <a:gd name="T16" fmla="*/ 4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lnTo>
                      <a:pt x="14" y="0"/>
                    </a:lnTo>
                    <a:lnTo>
                      <a:pt x="16" y="5"/>
                    </a:lnTo>
                    <a:lnTo>
                      <a:pt x="16" y="13"/>
                    </a:lnTo>
                    <a:lnTo>
                      <a:pt x="14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9" name="Freeform 831"/>
              <p:cNvSpPr>
                <a:spLocks/>
              </p:cNvSpPr>
              <p:nvPr/>
            </p:nvSpPr>
            <p:spPr bwMode="auto">
              <a:xfrm>
                <a:off x="4731" y="1604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0" name="Freeform 832"/>
              <p:cNvSpPr>
                <a:spLocks/>
              </p:cNvSpPr>
              <p:nvPr/>
            </p:nvSpPr>
            <p:spPr bwMode="auto">
              <a:xfrm>
                <a:off x="4706" y="156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1" name="Freeform 833"/>
              <p:cNvSpPr>
                <a:spLocks/>
              </p:cNvSpPr>
              <p:nvPr/>
            </p:nvSpPr>
            <p:spPr bwMode="auto">
              <a:xfrm>
                <a:off x="4684" y="1529"/>
                <a:ext cx="8" cy="10"/>
              </a:xfrm>
              <a:custGeom>
                <a:avLst/>
                <a:gdLst>
                  <a:gd name="T0" fmla="*/ 1 w 15"/>
                  <a:gd name="T1" fmla="*/ 0 h 20"/>
                  <a:gd name="T2" fmla="*/ 8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8 w 15"/>
                  <a:gd name="T9" fmla="*/ 20 h 20"/>
                  <a:gd name="T10" fmla="*/ 1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1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1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8" y="20"/>
                    </a:lnTo>
                    <a:lnTo>
                      <a:pt x="1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2" name="Freeform 834"/>
              <p:cNvSpPr>
                <a:spLocks/>
              </p:cNvSpPr>
              <p:nvPr/>
            </p:nvSpPr>
            <p:spPr bwMode="auto">
              <a:xfrm>
                <a:off x="4662" y="1498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3" name="Freeform 835"/>
              <p:cNvSpPr>
                <a:spLocks/>
              </p:cNvSpPr>
              <p:nvPr/>
            </p:nvSpPr>
            <p:spPr bwMode="auto">
              <a:xfrm>
                <a:off x="4644" y="1469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14 w 20"/>
                  <a:gd name="T11" fmla="*/ 20 h 23"/>
                  <a:gd name="T12" fmla="*/ 7 w 20"/>
                  <a:gd name="T13" fmla="*/ 20 h 23"/>
                  <a:gd name="T14" fmla="*/ 0 w 20"/>
                  <a:gd name="T15" fmla="*/ 16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4" name="Freeform 836"/>
              <p:cNvSpPr>
                <a:spLocks/>
              </p:cNvSpPr>
              <p:nvPr/>
            </p:nvSpPr>
            <p:spPr bwMode="auto">
              <a:xfrm>
                <a:off x="4627" y="1447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5" name="Freeform 837"/>
              <p:cNvSpPr>
                <a:spLocks/>
              </p:cNvSpPr>
              <p:nvPr/>
            </p:nvSpPr>
            <p:spPr bwMode="auto">
              <a:xfrm>
                <a:off x="4611" y="142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6" name="Freeform 838"/>
              <p:cNvSpPr>
                <a:spLocks/>
              </p:cNvSpPr>
              <p:nvPr/>
            </p:nvSpPr>
            <p:spPr bwMode="auto">
              <a:xfrm>
                <a:off x="4597" y="1404"/>
                <a:ext cx="9" cy="10"/>
              </a:xfrm>
              <a:custGeom>
                <a:avLst/>
                <a:gdLst>
                  <a:gd name="T0" fmla="*/ 6 w 18"/>
                  <a:gd name="T1" fmla="*/ 0 h 20"/>
                  <a:gd name="T2" fmla="*/ 11 w 18"/>
                  <a:gd name="T3" fmla="*/ 0 h 20"/>
                  <a:gd name="T4" fmla="*/ 18 w 18"/>
                  <a:gd name="T5" fmla="*/ 4 h 20"/>
                  <a:gd name="T6" fmla="*/ 18 w 18"/>
                  <a:gd name="T7" fmla="*/ 16 h 20"/>
                  <a:gd name="T8" fmla="*/ 11 w 18"/>
                  <a:gd name="T9" fmla="*/ 20 h 20"/>
                  <a:gd name="T10" fmla="*/ 11 w 18"/>
                  <a:gd name="T11" fmla="*/ 20 h 20"/>
                  <a:gd name="T12" fmla="*/ 6 w 18"/>
                  <a:gd name="T13" fmla="*/ 20 h 20"/>
                  <a:gd name="T14" fmla="*/ 0 w 18"/>
                  <a:gd name="T15" fmla="*/ 16 h 20"/>
                  <a:gd name="T16" fmla="*/ 0 w 18"/>
                  <a:gd name="T17" fmla="*/ 4 h 20"/>
                  <a:gd name="T18" fmla="*/ 6 w 18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0">
                    <a:moveTo>
                      <a:pt x="6" y="0"/>
                    </a:moveTo>
                    <a:lnTo>
                      <a:pt x="11" y="0"/>
                    </a:lnTo>
                    <a:lnTo>
                      <a:pt x="18" y="4"/>
                    </a:lnTo>
                    <a:lnTo>
                      <a:pt x="18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7" name="Freeform 839"/>
              <p:cNvSpPr>
                <a:spLocks/>
              </p:cNvSpPr>
              <p:nvPr/>
            </p:nvSpPr>
            <p:spPr bwMode="auto">
              <a:xfrm>
                <a:off x="4583" y="1385"/>
                <a:ext cx="10" cy="11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8" name="Freeform 840"/>
              <p:cNvSpPr>
                <a:spLocks/>
              </p:cNvSpPr>
              <p:nvPr/>
            </p:nvSpPr>
            <p:spPr bwMode="auto">
              <a:xfrm>
                <a:off x="4571" y="1369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9" name="Freeform 841"/>
              <p:cNvSpPr>
                <a:spLocks/>
              </p:cNvSpPr>
              <p:nvPr/>
            </p:nvSpPr>
            <p:spPr bwMode="auto">
              <a:xfrm>
                <a:off x="4559" y="135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0" name="Freeform 842"/>
              <p:cNvSpPr>
                <a:spLocks/>
              </p:cNvSpPr>
              <p:nvPr/>
            </p:nvSpPr>
            <p:spPr bwMode="auto">
              <a:xfrm>
                <a:off x="4547" y="134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1" name="Freeform 843"/>
              <p:cNvSpPr>
                <a:spLocks/>
              </p:cNvSpPr>
              <p:nvPr/>
            </p:nvSpPr>
            <p:spPr bwMode="auto">
              <a:xfrm>
                <a:off x="4536" y="132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2" name="Freeform 844"/>
              <p:cNvSpPr>
                <a:spLocks/>
              </p:cNvSpPr>
              <p:nvPr/>
            </p:nvSpPr>
            <p:spPr bwMode="auto">
              <a:xfrm>
                <a:off x="4525" y="131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3" name="Freeform 845"/>
              <p:cNvSpPr>
                <a:spLocks/>
              </p:cNvSpPr>
              <p:nvPr/>
            </p:nvSpPr>
            <p:spPr bwMode="auto">
              <a:xfrm>
                <a:off x="4516" y="1304"/>
                <a:ext cx="8" cy="10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4" name="Freeform 846"/>
              <p:cNvSpPr>
                <a:spLocks/>
              </p:cNvSpPr>
              <p:nvPr/>
            </p:nvSpPr>
            <p:spPr bwMode="auto">
              <a:xfrm>
                <a:off x="4506" y="1295"/>
                <a:ext cx="8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5" name="Freeform 847"/>
              <p:cNvSpPr>
                <a:spLocks/>
              </p:cNvSpPr>
              <p:nvPr/>
            </p:nvSpPr>
            <p:spPr bwMode="auto">
              <a:xfrm>
                <a:off x="4497" y="128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6" name="Freeform 848"/>
              <p:cNvSpPr>
                <a:spLocks/>
              </p:cNvSpPr>
              <p:nvPr/>
            </p:nvSpPr>
            <p:spPr bwMode="auto">
              <a:xfrm>
                <a:off x="4803" y="172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7" name="Freeform 849"/>
              <p:cNvSpPr>
                <a:spLocks/>
              </p:cNvSpPr>
              <p:nvPr/>
            </p:nvSpPr>
            <p:spPr bwMode="auto">
              <a:xfrm>
                <a:off x="4767" y="1663"/>
                <a:ext cx="7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6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6 h 19"/>
                  <a:gd name="T14" fmla="*/ 0 w 15"/>
                  <a:gd name="T15" fmla="*/ 4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8" name="Freeform 850"/>
              <p:cNvSpPr>
                <a:spLocks/>
              </p:cNvSpPr>
              <p:nvPr/>
            </p:nvSpPr>
            <p:spPr bwMode="auto">
              <a:xfrm>
                <a:off x="4738" y="1614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9" name="Freeform 851"/>
              <p:cNvSpPr>
                <a:spLocks/>
              </p:cNvSpPr>
              <p:nvPr/>
            </p:nvSpPr>
            <p:spPr bwMode="auto">
              <a:xfrm>
                <a:off x="4711" y="157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0" name="Freeform 852"/>
              <p:cNvSpPr>
                <a:spLocks noEditPoints="1"/>
              </p:cNvSpPr>
              <p:nvPr/>
            </p:nvSpPr>
            <p:spPr bwMode="auto">
              <a:xfrm>
                <a:off x="4689" y="1537"/>
                <a:ext cx="8" cy="10"/>
              </a:xfrm>
              <a:custGeom>
                <a:avLst/>
                <a:gdLst>
                  <a:gd name="T0" fmla="*/ 10 w 17"/>
                  <a:gd name="T1" fmla="*/ 19 h 19"/>
                  <a:gd name="T2" fmla="*/ 14 w 17"/>
                  <a:gd name="T3" fmla="*/ 19 h 19"/>
                  <a:gd name="T4" fmla="*/ 10 w 17"/>
                  <a:gd name="T5" fmla="*/ 19 h 19"/>
                  <a:gd name="T6" fmla="*/ 10 w 17"/>
                  <a:gd name="T7" fmla="*/ 19 h 19"/>
                  <a:gd name="T8" fmla="*/ 4 w 17"/>
                  <a:gd name="T9" fmla="*/ 0 h 19"/>
                  <a:gd name="T10" fmla="*/ 14 w 17"/>
                  <a:gd name="T11" fmla="*/ 0 h 19"/>
                  <a:gd name="T12" fmla="*/ 17 w 17"/>
                  <a:gd name="T13" fmla="*/ 4 h 19"/>
                  <a:gd name="T14" fmla="*/ 17 w 17"/>
                  <a:gd name="T15" fmla="*/ 12 h 19"/>
                  <a:gd name="T16" fmla="*/ 10 w 17"/>
                  <a:gd name="T17" fmla="*/ 19 h 19"/>
                  <a:gd name="T18" fmla="*/ 4 w 17"/>
                  <a:gd name="T19" fmla="*/ 19 h 19"/>
                  <a:gd name="T20" fmla="*/ 0 w 17"/>
                  <a:gd name="T21" fmla="*/ 12 h 19"/>
                  <a:gd name="T22" fmla="*/ 0 w 17"/>
                  <a:gd name="T23" fmla="*/ 4 h 19"/>
                  <a:gd name="T24" fmla="*/ 4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0" y="19"/>
                    </a:moveTo>
                    <a:lnTo>
                      <a:pt x="14" y="19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1" name="Freeform 853"/>
              <p:cNvSpPr>
                <a:spLocks/>
              </p:cNvSpPr>
              <p:nvPr/>
            </p:nvSpPr>
            <p:spPr bwMode="auto">
              <a:xfrm>
                <a:off x="4669" y="1506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2" name="Freeform 854"/>
              <p:cNvSpPr>
                <a:spLocks/>
              </p:cNvSpPr>
              <p:nvPr/>
            </p:nvSpPr>
            <p:spPr bwMode="auto">
              <a:xfrm>
                <a:off x="4650" y="147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3" name="Freeform 855"/>
              <p:cNvSpPr>
                <a:spLocks/>
              </p:cNvSpPr>
              <p:nvPr/>
            </p:nvSpPr>
            <p:spPr bwMode="auto">
              <a:xfrm>
                <a:off x="4633" y="1455"/>
                <a:ext cx="9" cy="8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4" name="Freeform 856"/>
              <p:cNvSpPr>
                <a:spLocks/>
              </p:cNvSpPr>
              <p:nvPr/>
            </p:nvSpPr>
            <p:spPr bwMode="auto">
              <a:xfrm>
                <a:off x="4616" y="1431"/>
                <a:ext cx="11" cy="12"/>
              </a:xfrm>
              <a:custGeom>
                <a:avLst/>
                <a:gdLst>
                  <a:gd name="T0" fmla="*/ 6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6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6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5" name="Freeform 857"/>
              <p:cNvSpPr>
                <a:spLocks/>
              </p:cNvSpPr>
              <p:nvPr/>
            </p:nvSpPr>
            <p:spPr bwMode="auto">
              <a:xfrm>
                <a:off x="4603" y="14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6" name="Freeform 858"/>
              <p:cNvSpPr>
                <a:spLocks/>
              </p:cNvSpPr>
              <p:nvPr/>
            </p:nvSpPr>
            <p:spPr bwMode="auto">
              <a:xfrm>
                <a:off x="4590" y="1392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7" name="Freeform 859"/>
              <p:cNvSpPr>
                <a:spLocks/>
              </p:cNvSpPr>
              <p:nvPr/>
            </p:nvSpPr>
            <p:spPr bwMode="auto">
              <a:xfrm>
                <a:off x="4576" y="137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8" name="Freeform 860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9" name="Freeform 861"/>
              <p:cNvSpPr>
                <a:spLocks/>
              </p:cNvSpPr>
              <p:nvPr/>
            </p:nvSpPr>
            <p:spPr bwMode="auto">
              <a:xfrm>
                <a:off x="4553" y="1347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0" name="Freeform 862"/>
              <p:cNvSpPr>
                <a:spLocks/>
              </p:cNvSpPr>
              <p:nvPr/>
            </p:nvSpPr>
            <p:spPr bwMode="auto">
              <a:xfrm>
                <a:off x="4542" y="133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1" name="Freeform 863"/>
              <p:cNvSpPr>
                <a:spLocks/>
              </p:cNvSpPr>
              <p:nvPr/>
            </p:nvSpPr>
            <p:spPr bwMode="auto">
              <a:xfrm>
                <a:off x="4532" y="1324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2" name="Freeform 864"/>
              <p:cNvSpPr>
                <a:spLocks/>
              </p:cNvSpPr>
              <p:nvPr/>
            </p:nvSpPr>
            <p:spPr bwMode="auto">
              <a:xfrm>
                <a:off x="4522" y="131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3" name="Freeform 865"/>
              <p:cNvSpPr>
                <a:spLocks/>
              </p:cNvSpPr>
              <p:nvPr/>
            </p:nvSpPr>
            <p:spPr bwMode="auto">
              <a:xfrm>
                <a:off x="4513" y="1302"/>
                <a:ext cx="7" cy="10"/>
              </a:xfrm>
              <a:custGeom>
                <a:avLst/>
                <a:gdLst>
                  <a:gd name="T0" fmla="*/ 4 w 16"/>
                  <a:gd name="T1" fmla="*/ 0 h 19"/>
                  <a:gd name="T2" fmla="*/ 12 w 16"/>
                  <a:gd name="T3" fmla="*/ 0 h 19"/>
                  <a:gd name="T4" fmla="*/ 16 w 16"/>
                  <a:gd name="T5" fmla="*/ 3 h 19"/>
                  <a:gd name="T6" fmla="*/ 16 w 16"/>
                  <a:gd name="T7" fmla="*/ 11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1 h 19"/>
                  <a:gd name="T14" fmla="*/ 0 w 16"/>
                  <a:gd name="T15" fmla="*/ 3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2" y="0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4" name="Freeform 866"/>
              <p:cNvSpPr>
                <a:spLocks/>
              </p:cNvSpPr>
              <p:nvPr/>
            </p:nvSpPr>
            <p:spPr bwMode="auto">
              <a:xfrm>
                <a:off x="4502" y="129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5" name="Freeform 867"/>
              <p:cNvSpPr>
                <a:spLocks/>
              </p:cNvSpPr>
              <p:nvPr/>
            </p:nvSpPr>
            <p:spPr bwMode="auto">
              <a:xfrm>
                <a:off x="4855" y="1796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6" name="Freeform 868"/>
              <p:cNvSpPr>
                <a:spLocks/>
              </p:cNvSpPr>
              <p:nvPr/>
            </p:nvSpPr>
            <p:spPr bwMode="auto">
              <a:xfrm>
                <a:off x="4809" y="17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7" name="Freeform 869"/>
              <p:cNvSpPr>
                <a:spLocks/>
              </p:cNvSpPr>
              <p:nvPr/>
            </p:nvSpPr>
            <p:spPr bwMode="auto">
              <a:xfrm>
                <a:off x="4771" y="167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8" name="Freeform 870"/>
              <p:cNvSpPr>
                <a:spLocks/>
              </p:cNvSpPr>
              <p:nvPr/>
            </p:nvSpPr>
            <p:spPr bwMode="auto">
              <a:xfrm>
                <a:off x="4743" y="162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9" name="Freeform 871"/>
              <p:cNvSpPr>
                <a:spLocks/>
              </p:cNvSpPr>
              <p:nvPr/>
            </p:nvSpPr>
            <p:spPr bwMode="auto">
              <a:xfrm>
                <a:off x="4718" y="1579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0" name="Freeform 872"/>
              <p:cNvSpPr>
                <a:spLocks/>
              </p:cNvSpPr>
              <p:nvPr/>
            </p:nvSpPr>
            <p:spPr bwMode="auto">
              <a:xfrm>
                <a:off x="4694" y="154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1" name="Freeform 873"/>
              <p:cNvSpPr>
                <a:spLocks/>
              </p:cNvSpPr>
              <p:nvPr/>
            </p:nvSpPr>
            <p:spPr bwMode="auto">
              <a:xfrm>
                <a:off x="4674" y="1514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2" name="Freeform 874"/>
              <p:cNvSpPr>
                <a:spLocks/>
              </p:cNvSpPr>
              <p:nvPr/>
            </p:nvSpPr>
            <p:spPr bwMode="auto">
              <a:xfrm>
                <a:off x="4655" y="148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3" name="Freeform 875"/>
              <p:cNvSpPr>
                <a:spLocks/>
              </p:cNvSpPr>
              <p:nvPr/>
            </p:nvSpPr>
            <p:spPr bwMode="auto">
              <a:xfrm>
                <a:off x="4638" y="14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1 h 17"/>
                  <a:gd name="T6" fmla="*/ 17 w 17"/>
                  <a:gd name="T7" fmla="*/ 9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1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4" name="Freeform 876"/>
              <p:cNvSpPr>
                <a:spLocks/>
              </p:cNvSpPr>
              <p:nvPr/>
            </p:nvSpPr>
            <p:spPr bwMode="auto">
              <a:xfrm>
                <a:off x="4623" y="143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5" name="Freeform 877"/>
              <p:cNvSpPr>
                <a:spLocks/>
              </p:cNvSpPr>
              <p:nvPr/>
            </p:nvSpPr>
            <p:spPr bwMode="auto">
              <a:xfrm>
                <a:off x="4608" y="1420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6" name="Freeform 878"/>
              <p:cNvSpPr>
                <a:spLocks/>
              </p:cNvSpPr>
              <p:nvPr/>
            </p:nvSpPr>
            <p:spPr bwMode="auto">
              <a:xfrm>
                <a:off x="4595" y="1400"/>
                <a:ext cx="8" cy="12"/>
              </a:xfrm>
              <a:custGeom>
                <a:avLst/>
                <a:gdLst>
                  <a:gd name="T0" fmla="*/ 7 w 15"/>
                  <a:gd name="T1" fmla="*/ 0 h 24"/>
                  <a:gd name="T2" fmla="*/ 12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2 w 15"/>
                  <a:gd name="T9" fmla="*/ 24 h 24"/>
                  <a:gd name="T10" fmla="*/ 12 w 15"/>
                  <a:gd name="T11" fmla="*/ 20 h 24"/>
                  <a:gd name="T12" fmla="*/ 7 w 15"/>
                  <a:gd name="T13" fmla="*/ 20 h 24"/>
                  <a:gd name="T14" fmla="*/ 0 w 15"/>
                  <a:gd name="T15" fmla="*/ 16 h 24"/>
                  <a:gd name="T16" fmla="*/ 0 w 15"/>
                  <a:gd name="T17" fmla="*/ 8 h 24"/>
                  <a:gd name="T18" fmla="*/ 7 w 1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4">
                    <a:moveTo>
                      <a:pt x="7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4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7" name="Freeform 879"/>
              <p:cNvSpPr>
                <a:spLocks/>
              </p:cNvSpPr>
              <p:nvPr/>
            </p:nvSpPr>
            <p:spPr bwMode="auto">
              <a:xfrm>
                <a:off x="4583" y="1383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8" name="Freeform 880"/>
              <p:cNvSpPr>
                <a:spLocks/>
              </p:cNvSpPr>
              <p:nvPr/>
            </p:nvSpPr>
            <p:spPr bwMode="auto">
              <a:xfrm>
                <a:off x="4570" y="1367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9" name="Freeform 881"/>
              <p:cNvSpPr>
                <a:spLocks/>
              </p:cNvSpPr>
              <p:nvPr/>
            </p:nvSpPr>
            <p:spPr bwMode="auto">
              <a:xfrm>
                <a:off x="4559" y="135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0" name="Freeform 882"/>
              <p:cNvSpPr>
                <a:spLocks/>
              </p:cNvSpPr>
              <p:nvPr/>
            </p:nvSpPr>
            <p:spPr bwMode="auto">
              <a:xfrm>
                <a:off x="4547" y="1341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1" name="Freeform 883"/>
              <p:cNvSpPr>
                <a:spLocks/>
              </p:cNvSpPr>
              <p:nvPr/>
            </p:nvSpPr>
            <p:spPr bwMode="auto">
              <a:xfrm>
                <a:off x="4537" y="132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2" name="Freeform 884"/>
              <p:cNvSpPr>
                <a:spLocks/>
              </p:cNvSpPr>
              <p:nvPr/>
            </p:nvSpPr>
            <p:spPr bwMode="auto">
              <a:xfrm>
                <a:off x="4527" y="1318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3" name="Freeform 885"/>
              <p:cNvSpPr>
                <a:spLocks/>
              </p:cNvSpPr>
              <p:nvPr/>
            </p:nvSpPr>
            <p:spPr bwMode="auto">
              <a:xfrm>
                <a:off x="4517" y="1308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4" name="Freeform 886"/>
              <p:cNvSpPr>
                <a:spLocks/>
              </p:cNvSpPr>
              <p:nvPr/>
            </p:nvSpPr>
            <p:spPr bwMode="auto">
              <a:xfrm>
                <a:off x="4509" y="1298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11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11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4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1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5" name="Freeform 887"/>
              <p:cNvSpPr>
                <a:spLocks/>
              </p:cNvSpPr>
              <p:nvPr/>
            </p:nvSpPr>
            <p:spPr bwMode="auto">
              <a:xfrm>
                <a:off x="4859" y="1808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6" name="Freeform 888"/>
              <p:cNvSpPr>
                <a:spLocks/>
              </p:cNvSpPr>
              <p:nvPr/>
            </p:nvSpPr>
            <p:spPr bwMode="auto">
              <a:xfrm>
                <a:off x="4812" y="1741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7" name="Freeform 889"/>
              <p:cNvSpPr>
                <a:spLocks/>
              </p:cNvSpPr>
              <p:nvPr/>
            </p:nvSpPr>
            <p:spPr bwMode="auto">
              <a:xfrm>
                <a:off x="4776" y="1680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8" name="Freeform 890"/>
              <p:cNvSpPr>
                <a:spLocks/>
              </p:cNvSpPr>
              <p:nvPr/>
            </p:nvSpPr>
            <p:spPr bwMode="auto">
              <a:xfrm>
                <a:off x="4748" y="1629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9" name="Freeform 891"/>
              <p:cNvSpPr>
                <a:spLocks/>
              </p:cNvSpPr>
              <p:nvPr/>
            </p:nvSpPr>
            <p:spPr bwMode="auto">
              <a:xfrm>
                <a:off x="4723" y="158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0" name="Freeform 892"/>
              <p:cNvSpPr>
                <a:spLocks/>
              </p:cNvSpPr>
              <p:nvPr/>
            </p:nvSpPr>
            <p:spPr bwMode="auto">
              <a:xfrm>
                <a:off x="4699" y="1552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4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4 h 17"/>
                  <a:gd name="T14" fmla="*/ 0 w 17"/>
                  <a:gd name="T15" fmla="*/ 8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1" name="Freeform 893"/>
              <p:cNvSpPr>
                <a:spLocks/>
              </p:cNvSpPr>
              <p:nvPr/>
            </p:nvSpPr>
            <p:spPr bwMode="auto">
              <a:xfrm>
                <a:off x="4679" y="1521"/>
                <a:ext cx="8" cy="10"/>
              </a:xfrm>
              <a:custGeom>
                <a:avLst/>
                <a:gdLst>
                  <a:gd name="T0" fmla="*/ 6 w 15"/>
                  <a:gd name="T1" fmla="*/ 0 h 19"/>
                  <a:gd name="T2" fmla="*/ 11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1 w 15"/>
                  <a:gd name="T9" fmla="*/ 19 h 19"/>
                  <a:gd name="T10" fmla="*/ 6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6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lnTo>
                      <a:pt x="11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2" name="Freeform 894"/>
              <p:cNvSpPr>
                <a:spLocks/>
              </p:cNvSpPr>
              <p:nvPr/>
            </p:nvSpPr>
            <p:spPr bwMode="auto">
              <a:xfrm>
                <a:off x="4661" y="1492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3" name="Freeform 895"/>
              <p:cNvSpPr>
                <a:spLocks/>
              </p:cNvSpPr>
              <p:nvPr/>
            </p:nvSpPr>
            <p:spPr bwMode="auto">
              <a:xfrm>
                <a:off x="4644" y="1467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4" name="Freeform 896"/>
              <p:cNvSpPr>
                <a:spLocks/>
              </p:cNvSpPr>
              <p:nvPr/>
            </p:nvSpPr>
            <p:spPr bwMode="auto">
              <a:xfrm>
                <a:off x="4628" y="1447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5" name="Freeform 897"/>
              <p:cNvSpPr>
                <a:spLocks/>
              </p:cNvSpPr>
              <p:nvPr/>
            </p:nvSpPr>
            <p:spPr bwMode="auto">
              <a:xfrm>
                <a:off x="4613" y="142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6" name="Freeform 898"/>
              <p:cNvSpPr>
                <a:spLocks/>
              </p:cNvSpPr>
              <p:nvPr/>
            </p:nvSpPr>
            <p:spPr bwMode="auto">
              <a:xfrm>
                <a:off x="4600" y="1408"/>
                <a:ext cx="10" cy="10"/>
              </a:xfrm>
              <a:custGeom>
                <a:avLst/>
                <a:gdLst>
                  <a:gd name="T0" fmla="*/ 5 w 19"/>
                  <a:gd name="T1" fmla="*/ 0 h 19"/>
                  <a:gd name="T2" fmla="*/ 12 w 19"/>
                  <a:gd name="T3" fmla="*/ 0 h 19"/>
                  <a:gd name="T4" fmla="*/ 19 w 19"/>
                  <a:gd name="T5" fmla="*/ 8 h 19"/>
                  <a:gd name="T6" fmla="*/ 19 w 19"/>
                  <a:gd name="T7" fmla="*/ 15 h 19"/>
                  <a:gd name="T8" fmla="*/ 12 w 19"/>
                  <a:gd name="T9" fmla="*/ 19 h 19"/>
                  <a:gd name="T10" fmla="*/ 5 w 19"/>
                  <a:gd name="T11" fmla="*/ 19 h 19"/>
                  <a:gd name="T12" fmla="*/ 0 w 19"/>
                  <a:gd name="T13" fmla="*/ 15 h 19"/>
                  <a:gd name="T14" fmla="*/ 0 w 19"/>
                  <a:gd name="T15" fmla="*/ 8 h 19"/>
                  <a:gd name="T16" fmla="*/ 5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5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5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7" name="Freeform 899"/>
              <p:cNvSpPr>
                <a:spLocks/>
              </p:cNvSpPr>
              <p:nvPr/>
            </p:nvSpPr>
            <p:spPr bwMode="auto">
              <a:xfrm>
                <a:off x="4588" y="139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8" name="Freeform 900"/>
              <p:cNvSpPr>
                <a:spLocks/>
              </p:cNvSpPr>
              <p:nvPr/>
            </p:nvSpPr>
            <p:spPr bwMode="auto">
              <a:xfrm>
                <a:off x="4576" y="137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9" name="Freeform 901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4 w 17"/>
                  <a:gd name="T9" fmla="*/ 17 h 17"/>
                  <a:gd name="T10" fmla="*/ 3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0" name="Freeform 902"/>
              <p:cNvSpPr>
                <a:spLocks/>
              </p:cNvSpPr>
              <p:nvPr/>
            </p:nvSpPr>
            <p:spPr bwMode="auto">
              <a:xfrm>
                <a:off x="4553" y="134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1" name="Freeform 903"/>
              <p:cNvSpPr>
                <a:spLocks/>
              </p:cNvSpPr>
              <p:nvPr/>
            </p:nvSpPr>
            <p:spPr bwMode="auto">
              <a:xfrm>
                <a:off x="4542" y="133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2" name="Freeform 904"/>
              <p:cNvSpPr>
                <a:spLocks/>
              </p:cNvSpPr>
              <p:nvPr/>
            </p:nvSpPr>
            <p:spPr bwMode="auto">
              <a:xfrm>
                <a:off x="4532" y="1326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3" name="Freeform 905"/>
              <p:cNvSpPr>
                <a:spLocks/>
              </p:cNvSpPr>
              <p:nvPr/>
            </p:nvSpPr>
            <p:spPr bwMode="auto">
              <a:xfrm>
                <a:off x="4524" y="1314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11 w 17"/>
                  <a:gd name="T11" fmla="*/ 23 h 23"/>
                  <a:gd name="T12" fmla="*/ 4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4" name="Freeform 906"/>
              <p:cNvSpPr>
                <a:spLocks/>
              </p:cNvSpPr>
              <p:nvPr/>
            </p:nvSpPr>
            <p:spPr bwMode="auto">
              <a:xfrm>
                <a:off x="4930" y="1898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10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0 w 16"/>
                  <a:gd name="T9" fmla="*/ 20 h 20"/>
                  <a:gd name="T10" fmla="*/ 4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0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5" name="Freeform 907"/>
              <p:cNvSpPr>
                <a:spLocks/>
              </p:cNvSpPr>
              <p:nvPr/>
            </p:nvSpPr>
            <p:spPr bwMode="auto">
              <a:xfrm>
                <a:off x="4864" y="181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6" name="Freeform 908"/>
              <p:cNvSpPr>
                <a:spLocks/>
              </p:cNvSpPr>
              <p:nvPr/>
            </p:nvSpPr>
            <p:spPr bwMode="auto">
              <a:xfrm>
                <a:off x="4817" y="175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7" name="Freeform 909"/>
              <p:cNvSpPr>
                <a:spLocks/>
              </p:cNvSpPr>
              <p:nvPr/>
            </p:nvSpPr>
            <p:spPr bwMode="auto">
              <a:xfrm>
                <a:off x="4781" y="1690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8" name="Freeform 910"/>
              <p:cNvSpPr>
                <a:spLocks/>
              </p:cNvSpPr>
              <p:nvPr/>
            </p:nvSpPr>
            <p:spPr bwMode="auto">
              <a:xfrm>
                <a:off x="4753" y="1639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9" name="Freeform 911"/>
              <p:cNvSpPr>
                <a:spLocks/>
              </p:cNvSpPr>
              <p:nvPr/>
            </p:nvSpPr>
            <p:spPr bwMode="auto">
              <a:xfrm>
                <a:off x="4728" y="1596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0" name="Freeform 912"/>
              <p:cNvSpPr>
                <a:spLocks/>
              </p:cNvSpPr>
              <p:nvPr/>
            </p:nvSpPr>
            <p:spPr bwMode="auto">
              <a:xfrm>
                <a:off x="4704" y="155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1" name="Freeform 913"/>
              <p:cNvSpPr>
                <a:spLocks/>
              </p:cNvSpPr>
              <p:nvPr/>
            </p:nvSpPr>
            <p:spPr bwMode="auto">
              <a:xfrm>
                <a:off x="4684" y="1527"/>
                <a:ext cx="10" cy="12"/>
              </a:xfrm>
              <a:custGeom>
                <a:avLst/>
                <a:gdLst>
                  <a:gd name="T0" fmla="*/ 5 w 18"/>
                  <a:gd name="T1" fmla="*/ 0 h 23"/>
                  <a:gd name="T2" fmla="*/ 12 w 18"/>
                  <a:gd name="T3" fmla="*/ 0 h 23"/>
                  <a:gd name="T4" fmla="*/ 18 w 18"/>
                  <a:gd name="T5" fmla="*/ 7 h 23"/>
                  <a:gd name="T6" fmla="*/ 18 w 18"/>
                  <a:gd name="T7" fmla="*/ 15 h 23"/>
                  <a:gd name="T8" fmla="*/ 12 w 18"/>
                  <a:gd name="T9" fmla="*/ 23 h 23"/>
                  <a:gd name="T10" fmla="*/ 5 w 18"/>
                  <a:gd name="T11" fmla="*/ 23 h 23"/>
                  <a:gd name="T12" fmla="*/ 0 w 18"/>
                  <a:gd name="T13" fmla="*/ 15 h 23"/>
                  <a:gd name="T14" fmla="*/ 0 w 18"/>
                  <a:gd name="T15" fmla="*/ 7 h 23"/>
                  <a:gd name="T16" fmla="*/ 5 w 18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5" y="0"/>
                    </a:moveTo>
                    <a:lnTo>
                      <a:pt x="12" y="0"/>
                    </a:lnTo>
                    <a:lnTo>
                      <a:pt x="18" y="7"/>
                    </a:lnTo>
                    <a:lnTo>
                      <a:pt x="18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2" name="Freeform 914"/>
              <p:cNvSpPr>
                <a:spLocks/>
              </p:cNvSpPr>
              <p:nvPr/>
            </p:nvSpPr>
            <p:spPr bwMode="auto">
              <a:xfrm>
                <a:off x="4667" y="1500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3" name="Freeform 915"/>
              <p:cNvSpPr>
                <a:spLocks/>
              </p:cNvSpPr>
              <p:nvPr/>
            </p:nvSpPr>
            <p:spPr bwMode="auto">
              <a:xfrm>
                <a:off x="4649" y="147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4" name="Freeform 916"/>
              <p:cNvSpPr>
                <a:spLocks/>
              </p:cNvSpPr>
              <p:nvPr/>
            </p:nvSpPr>
            <p:spPr bwMode="auto">
              <a:xfrm>
                <a:off x="4633" y="1455"/>
                <a:ext cx="9" cy="8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5" name="Freeform 917"/>
              <p:cNvSpPr>
                <a:spLocks/>
              </p:cNvSpPr>
              <p:nvPr/>
            </p:nvSpPr>
            <p:spPr bwMode="auto">
              <a:xfrm>
                <a:off x="4620" y="1433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6" name="Freeform 918"/>
              <p:cNvSpPr>
                <a:spLocks/>
              </p:cNvSpPr>
              <p:nvPr/>
            </p:nvSpPr>
            <p:spPr bwMode="auto">
              <a:xfrm>
                <a:off x="4604" y="1416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7" name="Freeform 919"/>
              <p:cNvSpPr>
                <a:spLocks/>
              </p:cNvSpPr>
              <p:nvPr/>
            </p:nvSpPr>
            <p:spPr bwMode="auto">
              <a:xfrm>
                <a:off x="4593" y="1398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3 w 15"/>
                  <a:gd name="T3" fmla="*/ 0 h 19"/>
                  <a:gd name="T4" fmla="*/ 15 w 15"/>
                  <a:gd name="T5" fmla="*/ 3 h 19"/>
                  <a:gd name="T6" fmla="*/ 15 w 15"/>
                  <a:gd name="T7" fmla="*/ 15 h 19"/>
                  <a:gd name="T8" fmla="*/ 13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3" y="0"/>
                    </a:lnTo>
                    <a:lnTo>
                      <a:pt x="15" y="3"/>
                    </a:lnTo>
                    <a:lnTo>
                      <a:pt x="15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8" name="Freeform 920"/>
              <p:cNvSpPr>
                <a:spLocks/>
              </p:cNvSpPr>
              <p:nvPr/>
            </p:nvSpPr>
            <p:spPr bwMode="auto">
              <a:xfrm>
                <a:off x="4581" y="1383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9" name="Freeform 921"/>
              <p:cNvSpPr>
                <a:spLocks/>
              </p:cNvSpPr>
              <p:nvPr/>
            </p:nvSpPr>
            <p:spPr bwMode="auto">
              <a:xfrm>
                <a:off x="4570" y="1367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0" name="Freeform 922"/>
              <p:cNvSpPr>
                <a:spLocks/>
              </p:cNvSpPr>
              <p:nvPr/>
            </p:nvSpPr>
            <p:spPr bwMode="auto">
              <a:xfrm>
                <a:off x="4559" y="135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1" name="Freeform 923"/>
              <p:cNvSpPr>
                <a:spLocks/>
              </p:cNvSpPr>
              <p:nvPr/>
            </p:nvSpPr>
            <p:spPr bwMode="auto">
              <a:xfrm>
                <a:off x="4549" y="1343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2" name="Freeform 924"/>
              <p:cNvSpPr>
                <a:spLocks/>
              </p:cNvSpPr>
              <p:nvPr/>
            </p:nvSpPr>
            <p:spPr bwMode="auto">
              <a:xfrm>
                <a:off x="4539" y="13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3" name="Freeform 925"/>
              <p:cNvSpPr>
                <a:spLocks/>
              </p:cNvSpPr>
              <p:nvPr/>
            </p:nvSpPr>
            <p:spPr bwMode="auto">
              <a:xfrm>
                <a:off x="4529" y="1322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4" name="Freeform 926"/>
              <p:cNvSpPr>
                <a:spLocks/>
              </p:cNvSpPr>
              <p:nvPr/>
            </p:nvSpPr>
            <p:spPr bwMode="auto">
              <a:xfrm>
                <a:off x="4933" y="1907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8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8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5" name="Freeform 927"/>
              <p:cNvSpPr>
                <a:spLocks/>
              </p:cNvSpPr>
              <p:nvPr/>
            </p:nvSpPr>
            <p:spPr bwMode="auto">
              <a:xfrm>
                <a:off x="4867" y="182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6" name="Freeform 928"/>
              <p:cNvSpPr>
                <a:spLocks/>
              </p:cNvSpPr>
              <p:nvPr/>
            </p:nvSpPr>
            <p:spPr bwMode="auto">
              <a:xfrm>
                <a:off x="4822" y="175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7" name="Freeform 929"/>
              <p:cNvSpPr>
                <a:spLocks/>
              </p:cNvSpPr>
              <p:nvPr/>
            </p:nvSpPr>
            <p:spPr bwMode="auto">
              <a:xfrm>
                <a:off x="4786" y="169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8" name="Freeform 930"/>
              <p:cNvSpPr>
                <a:spLocks/>
              </p:cNvSpPr>
              <p:nvPr/>
            </p:nvSpPr>
            <p:spPr bwMode="auto">
              <a:xfrm>
                <a:off x="4758" y="1647"/>
                <a:ext cx="9" cy="8"/>
              </a:xfrm>
              <a:custGeom>
                <a:avLst/>
                <a:gdLst>
                  <a:gd name="T0" fmla="*/ 3 w 17"/>
                  <a:gd name="T1" fmla="*/ 0 h 18"/>
                  <a:gd name="T2" fmla="*/ 10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0 w 17"/>
                  <a:gd name="T9" fmla="*/ 18 h 18"/>
                  <a:gd name="T10" fmla="*/ 3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9" name="Freeform 931"/>
              <p:cNvSpPr>
                <a:spLocks/>
              </p:cNvSpPr>
              <p:nvPr/>
            </p:nvSpPr>
            <p:spPr bwMode="auto">
              <a:xfrm>
                <a:off x="4733" y="160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0" name="Freeform 932"/>
              <p:cNvSpPr>
                <a:spLocks/>
              </p:cNvSpPr>
              <p:nvPr/>
            </p:nvSpPr>
            <p:spPr bwMode="auto">
              <a:xfrm>
                <a:off x="4709" y="156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1" name="Freeform 933"/>
              <p:cNvSpPr>
                <a:spLocks/>
              </p:cNvSpPr>
              <p:nvPr/>
            </p:nvSpPr>
            <p:spPr bwMode="auto">
              <a:xfrm>
                <a:off x="4689" y="153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2" name="Freeform 934"/>
              <p:cNvSpPr>
                <a:spLocks/>
              </p:cNvSpPr>
              <p:nvPr/>
            </p:nvSpPr>
            <p:spPr bwMode="auto">
              <a:xfrm>
                <a:off x="4672" y="1506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3" name="Freeform 935"/>
              <p:cNvSpPr>
                <a:spLocks/>
              </p:cNvSpPr>
              <p:nvPr/>
            </p:nvSpPr>
            <p:spPr bwMode="auto">
              <a:xfrm>
                <a:off x="4655" y="148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4" name="Freeform 936"/>
              <p:cNvSpPr>
                <a:spLocks/>
              </p:cNvSpPr>
              <p:nvPr/>
            </p:nvSpPr>
            <p:spPr bwMode="auto">
              <a:xfrm>
                <a:off x="4638" y="1460"/>
                <a:ext cx="9" cy="11"/>
              </a:xfrm>
              <a:custGeom>
                <a:avLst/>
                <a:gdLst>
                  <a:gd name="T0" fmla="*/ 7 w 17"/>
                  <a:gd name="T1" fmla="*/ 0 h 21"/>
                  <a:gd name="T2" fmla="*/ 13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3 w 17"/>
                  <a:gd name="T9" fmla="*/ 21 h 21"/>
                  <a:gd name="T10" fmla="*/ 7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7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5" name="Freeform 937"/>
              <p:cNvSpPr>
                <a:spLocks/>
              </p:cNvSpPr>
              <p:nvPr/>
            </p:nvSpPr>
            <p:spPr bwMode="auto">
              <a:xfrm>
                <a:off x="4625" y="144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6" name="Freeform 938"/>
              <p:cNvSpPr>
                <a:spLocks/>
              </p:cNvSpPr>
              <p:nvPr/>
            </p:nvSpPr>
            <p:spPr bwMode="auto">
              <a:xfrm>
                <a:off x="4611" y="1422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7" name="Freeform 939"/>
              <p:cNvSpPr>
                <a:spLocks/>
              </p:cNvSpPr>
              <p:nvPr/>
            </p:nvSpPr>
            <p:spPr bwMode="auto">
              <a:xfrm>
                <a:off x="4598" y="1406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8" name="Freeform 940"/>
              <p:cNvSpPr>
                <a:spLocks/>
              </p:cNvSpPr>
              <p:nvPr/>
            </p:nvSpPr>
            <p:spPr bwMode="auto">
              <a:xfrm>
                <a:off x="4587" y="1389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9" name="Freeform 941"/>
              <p:cNvSpPr>
                <a:spLocks/>
              </p:cNvSpPr>
              <p:nvPr/>
            </p:nvSpPr>
            <p:spPr bwMode="auto">
              <a:xfrm>
                <a:off x="4575" y="137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0" name="Freeform 942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1" name="Freeform 943"/>
              <p:cNvSpPr>
                <a:spLocks/>
              </p:cNvSpPr>
              <p:nvPr/>
            </p:nvSpPr>
            <p:spPr bwMode="auto">
              <a:xfrm>
                <a:off x="4554" y="135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2" name="Freeform 944"/>
              <p:cNvSpPr>
                <a:spLocks/>
              </p:cNvSpPr>
              <p:nvPr/>
            </p:nvSpPr>
            <p:spPr bwMode="auto">
              <a:xfrm>
                <a:off x="4544" y="133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3" name="Freeform 945"/>
              <p:cNvSpPr>
                <a:spLocks/>
              </p:cNvSpPr>
              <p:nvPr/>
            </p:nvSpPr>
            <p:spPr bwMode="auto">
              <a:xfrm>
                <a:off x="4938" y="191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4" name="Freeform 946"/>
              <p:cNvSpPr>
                <a:spLocks/>
              </p:cNvSpPr>
              <p:nvPr/>
            </p:nvSpPr>
            <p:spPr bwMode="auto">
              <a:xfrm>
                <a:off x="4872" y="183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13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5" name="Freeform 947"/>
              <p:cNvSpPr>
                <a:spLocks/>
              </p:cNvSpPr>
              <p:nvPr/>
            </p:nvSpPr>
            <p:spPr bwMode="auto">
              <a:xfrm>
                <a:off x="4826" y="1767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6" name="Freeform 948"/>
              <p:cNvSpPr>
                <a:spLocks/>
              </p:cNvSpPr>
              <p:nvPr/>
            </p:nvSpPr>
            <p:spPr bwMode="auto">
              <a:xfrm>
                <a:off x="4791" y="1706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7" name="Freeform 949"/>
              <p:cNvSpPr>
                <a:spLocks/>
              </p:cNvSpPr>
              <p:nvPr/>
            </p:nvSpPr>
            <p:spPr bwMode="auto">
              <a:xfrm>
                <a:off x="4762" y="1654"/>
                <a:ext cx="9" cy="9"/>
              </a:xfrm>
              <a:custGeom>
                <a:avLst/>
                <a:gdLst>
                  <a:gd name="T0" fmla="*/ 7 w 19"/>
                  <a:gd name="T1" fmla="*/ 0 h 17"/>
                  <a:gd name="T2" fmla="*/ 14 w 19"/>
                  <a:gd name="T3" fmla="*/ 0 h 17"/>
                  <a:gd name="T4" fmla="*/ 19 w 19"/>
                  <a:gd name="T5" fmla="*/ 2 h 17"/>
                  <a:gd name="T6" fmla="*/ 19 w 19"/>
                  <a:gd name="T7" fmla="*/ 13 h 17"/>
                  <a:gd name="T8" fmla="*/ 14 w 19"/>
                  <a:gd name="T9" fmla="*/ 17 h 17"/>
                  <a:gd name="T10" fmla="*/ 7 w 19"/>
                  <a:gd name="T11" fmla="*/ 17 h 17"/>
                  <a:gd name="T12" fmla="*/ 0 w 19"/>
                  <a:gd name="T13" fmla="*/ 13 h 17"/>
                  <a:gd name="T14" fmla="*/ 0 w 19"/>
                  <a:gd name="T15" fmla="*/ 2 h 17"/>
                  <a:gd name="T16" fmla="*/ 7 w 19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7">
                    <a:moveTo>
                      <a:pt x="7" y="0"/>
                    </a:moveTo>
                    <a:lnTo>
                      <a:pt x="14" y="0"/>
                    </a:lnTo>
                    <a:lnTo>
                      <a:pt x="19" y="2"/>
                    </a:lnTo>
                    <a:lnTo>
                      <a:pt x="19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8" name="Freeform 950"/>
              <p:cNvSpPr>
                <a:spLocks/>
              </p:cNvSpPr>
              <p:nvPr/>
            </p:nvSpPr>
            <p:spPr bwMode="auto">
              <a:xfrm>
                <a:off x="4736" y="1612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9" name="Freeform 951"/>
              <p:cNvSpPr>
                <a:spLocks/>
              </p:cNvSpPr>
              <p:nvPr/>
            </p:nvSpPr>
            <p:spPr bwMode="auto">
              <a:xfrm>
                <a:off x="4714" y="1575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0" name="Freeform 952"/>
              <p:cNvSpPr>
                <a:spLocks/>
              </p:cNvSpPr>
              <p:nvPr/>
            </p:nvSpPr>
            <p:spPr bwMode="auto">
              <a:xfrm>
                <a:off x="4694" y="1543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1" name="Freeform 953"/>
              <p:cNvSpPr>
                <a:spLocks/>
              </p:cNvSpPr>
              <p:nvPr/>
            </p:nvSpPr>
            <p:spPr bwMode="auto">
              <a:xfrm>
                <a:off x="4678" y="1514"/>
                <a:ext cx="7" cy="9"/>
              </a:xfrm>
              <a:custGeom>
                <a:avLst/>
                <a:gdLst>
                  <a:gd name="T0" fmla="*/ 4 w 15"/>
                  <a:gd name="T1" fmla="*/ 0 h 20"/>
                  <a:gd name="T2" fmla="*/ 10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0 w 15"/>
                  <a:gd name="T9" fmla="*/ 20 h 20"/>
                  <a:gd name="T10" fmla="*/ 4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4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4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2" name="Freeform 954"/>
              <p:cNvSpPr>
                <a:spLocks/>
              </p:cNvSpPr>
              <p:nvPr/>
            </p:nvSpPr>
            <p:spPr bwMode="auto">
              <a:xfrm>
                <a:off x="4659" y="148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5 h 19"/>
                  <a:gd name="T16" fmla="*/ 0 w 20"/>
                  <a:gd name="T17" fmla="*/ 8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3" name="Freeform 955"/>
              <p:cNvSpPr>
                <a:spLocks/>
              </p:cNvSpPr>
              <p:nvPr/>
            </p:nvSpPr>
            <p:spPr bwMode="auto">
              <a:xfrm>
                <a:off x="4644" y="146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4" name="Freeform 956"/>
              <p:cNvSpPr>
                <a:spLocks/>
              </p:cNvSpPr>
              <p:nvPr/>
            </p:nvSpPr>
            <p:spPr bwMode="auto">
              <a:xfrm>
                <a:off x="4630" y="144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5" name="Freeform 957"/>
              <p:cNvSpPr>
                <a:spLocks/>
              </p:cNvSpPr>
              <p:nvPr/>
            </p:nvSpPr>
            <p:spPr bwMode="auto">
              <a:xfrm>
                <a:off x="4615" y="142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6" name="Freeform 958"/>
              <p:cNvSpPr>
                <a:spLocks/>
              </p:cNvSpPr>
              <p:nvPr/>
            </p:nvSpPr>
            <p:spPr bwMode="auto">
              <a:xfrm>
                <a:off x="4603" y="141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7" name="Freeform 959"/>
              <p:cNvSpPr>
                <a:spLocks/>
              </p:cNvSpPr>
              <p:nvPr/>
            </p:nvSpPr>
            <p:spPr bwMode="auto">
              <a:xfrm>
                <a:off x="4592" y="139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8" name="Freeform 960"/>
              <p:cNvSpPr>
                <a:spLocks/>
              </p:cNvSpPr>
              <p:nvPr/>
            </p:nvSpPr>
            <p:spPr bwMode="auto">
              <a:xfrm>
                <a:off x="4580" y="1381"/>
                <a:ext cx="8" cy="11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9" name="Freeform 961"/>
              <p:cNvSpPr>
                <a:spLocks/>
              </p:cNvSpPr>
              <p:nvPr/>
            </p:nvSpPr>
            <p:spPr bwMode="auto">
              <a:xfrm>
                <a:off x="4570" y="1367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0" name="Freeform 962"/>
              <p:cNvSpPr>
                <a:spLocks/>
              </p:cNvSpPr>
              <p:nvPr/>
            </p:nvSpPr>
            <p:spPr bwMode="auto">
              <a:xfrm>
                <a:off x="4559" y="135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1" name="Freeform 963"/>
              <p:cNvSpPr>
                <a:spLocks/>
              </p:cNvSpPr>
              <p:nvPr/>
            </p:nvSpPr>
            <p:spPr bwMode="auto">
              <a:xfrm>
                <a:off x="4549" y="134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2" name="Freeform 964"/>
              <p:cNvSpPr>
                <a:spLocks/>
              </p:cNvSpPr>
              <p:nvPr/>
            </p:nvSpPr>
            <p:spPr bwMode="auto">
              <a:xfrm>
                <a:off x="4539" y="1333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3" name="Freeform 965"/>
              <p:cNvSpPr>
                <a:spLocks/>
              </p:cNvSpPr>
              <p:nvPr/>
            </p:nvSpPr>
            <p:spPr bwMode="auto">
              <a:xfrm>
                <a:off x="4941" y="1927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4" name="Freeform 966"/>
              <p:cNvSpPr>
                <a:spLocks/>
              </p:cNvSpPr>
              <p:nvPr/>
            </p:nvSpPr>
            <p:spPr bwMode="auto">
              <a:xfrm>
                <a:off x="4876" y="1846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2 h 17"/>
                  <a:gd name="T6" fmla="*/ 21 w 21"/>
                  <a:gd name="T7" fmla="*/ 9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9 h 17"/>
                  <a:gd name="T14" fmla="*/ 0 w 21"/>
                  <a:gd name="T15" fmla="*/ 2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2"/>
                    </a:lnTo>
                    <a:lnTo>
                      <a:pt x="21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5" name="Freeform 967"/>
              <p:cNvSpPr>
                <a:spLocks/>
              </p:cNvSpPr>
              <p:nvPr/>
            </p:nvSpPr>
            <p:spPr bwMode="auto">
              <a:xfrm>
                <a:off x="4831" y="1775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6" name="Freeform 968"/>
              <p:cNvSpPr>
                <a:spLocks/>
              </p:cNvSpPr>
              <p:nvPr/>
            </p:nvSpPr>
            <p:spPr bwMode="auto">
              <a:xfrm>
                <a:off x="4795" y="171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7" name="Freeform 969"/>
              <p:cNvSpPr>
                <a:spLocks/>
              </p:cNvSpPr>
              <p:nvPr/>
            </p:nvSpPr>
            <p:spPr bwMode="auto">
              <a:xfrm>
                <a:off x="4767" y="1661"/>
                <a:ext cx="7" cy="10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8" name="Freeform 970"/>
              <p:cNvSpPr>
                <a:spLocks/>
              </p:cNvSpPr>
              <p:nvPr/>
            </p:nvSpPr>
            <p:spPr bwMode="auto">
              <a:xfrm>
                <a:off x="4741" y="1617"/>
                <a:ext cx="9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9" name="Freeform 971"/>
              <p:cNvSpPr>
                <a:spLocks/>
              </p:cNvSpPr>
              <p:nvPr/>
            </p:nvSpPr>
            <p:spPr bwMode="auto">
              <a:xfrm>
                <a:off x="4719" y="1581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20 h 23"/>
                  <a:gd name="T12" fmla="*/ 4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0" name="Freeform 972"/>
              <p:cNvSpPr>
                <a:spLocks/>
              </p:cNvSpPr>
              <p:nvPr/>
            </p:nvSpPr>
            <p:spPr bwMode="auto">
              <a:xfrm>
                <a:off x="4699" y="1549"/>
                <a:ext cx="8" cy="10"/>
              </a:xfrm>
              <a:custGeom>
                <a:avLst/>
                <a:gdLst>
                  <a:gd name="T0" fmla="*/ 6 w 17"/>
                  <a:gd name="T1" fmla="*/ 0 h 22"/>
                  <a:gd name="T2" fmla="*/ 13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3 w 17"/>
                  <a:gd name="T9" fmla="*/ 22 h 22"/>
                  <a:gd name="T10" fmla="*/ 13 w 17"/>
                  <a:gd name="T11" fmla="*/ 20 h 22"/>
                  <a:gd name="T12" fmla="*/ 6 w 17"/>
                  <a:gd name="T13" fmla="*/ 20 h 22"/>
                  <a:gd name="T14" fmla="*/ 0 w 17"/>
                  <a:gd name="T15" fmla="*/ 16 h 22"/>
                  <a:gd name="T16" fmla="*/ 0 w 17"/>
                  <a:gd name="T17" fmla="*/ 8 h 22"/>
                  <a:gd name="T18" fmla="*/ 6 w 17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2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1" name="Freeform 973"/>
              <p:cNvSpPr>
                <a:spLocks/>
              </p:cNvSpPr>
              <p:nvPr/>
            </p:nvSpPr>
            <p:spPr bwMode="auto">
              <a:xfrm>
                <a:off x="4681" y="1521"/>
                <a:ext cx="9" cy="10"/>
              </a:xfrm>
              <a:custGeom>
                <a:avLst/>
                <a:gdLst>
                  <a:gd name="T0" fmla="*/ 7 w 19"/>
                  <a:gd name="T1" fmla="*/ 0 h 19"/>
                  <a:gd name="T2" fmla="*/ 12 w 19"/>
                  <a:gd name="T3" fmla="*/ 0 h 19"/>
                  <a:gd name="T4" fmla="*/ 19 w 19"/>
                  <a:gd name="T5" fmla="*/ 4 h 19"/>
                  <a:gd name="T6" fmla="*/ 19 w 19"/>
                  <a:gd name="T7" fmla="*/ 12 h 19"/>
                  <a:gd name="T8" fmla="*/ 12 w 19"/>
                  <a:gd name="T9" fmla="*/ 19 h 19"/>
                  <a:gd name="T10" fmla="*/ 7 w 19"/>
                  <a:gd name="T11" fmla="*/ 19 h 19"/>
                  <a:gd name="T12" fmla="*/ 0 w 19"/>
                  <a:gd name="T13" fmla="*/ 12 h 19"/>
                  <a:gd name="T14" fmla="*/ 0 w 19"/>
                  <a:gd name="T15" fmla="*/ 4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2" name="Freeform 974"/>
              <p:cNvSpPr>
                <a:spLocks/>
              </p:cNvSpPr>
              <p:nvPr/>
            </p:nvSpPr>
            <p:spPr bwMode="auto">
              <a:xfrm>
                <a:off x="4664" y="1496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14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3" name="Freeform 975"/>
              <p:cNvSpPr>
                <a:spLocks/>
              </p:cNvSpPr>
              <p:nvPr/>
            </p:nvSpPr>
            <p:spPr bwMode="auto">
              <a:xfrm>
                <a:off x="4649" y="1473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4" name="Freeform 976"/>
              <p:cNvSpPr>
                <a:spLocks/>
              </p:cNvSpPr>
              <p:nvPr/>
            </p:nvSpPr>
            <p:spPr bwMode="auto">
              <a:xfrm>
                <a:off x="4633" y="1455"/>
                <a:ext cx="11" cy="8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4 h 17"/>
                  <a:gd name="T6" fmla="*/ 20 w 20"/>
                  <a:gd name="T7" fmla="*/ 16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16 h 17"/>
                  <a:gd name="T14" fmla="*/ 0 w 20"/>
                  <a:gd name="T15" fmla="*/ 4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5" name="Freeform 977"/>
              <p:cNvSpPr>
                <a:spLocks/>
              </p:cNvSpPr>
              <p:nvPr/>
            </p:nvSpPr>
            <p:spPr bwMode="auto">
              <a:xfrm>
                <a:off x="4620" y="1435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14 w 21"/>
                  <a:gd name="T11" fmla="*/ 20 h 24"/>
                  <a:gd name="T12" fmla="*/ 7 w 21"/>
                  <a:gd name="T13" fmla="*/ 20 h 24"/>
                  <a:gd name="T14" fmla="*/ 0 w 21"/>
                  <a:gd name="T15" fmla="*/ 16 h 24"/>
                  <a:gd name="T16" fmla="*/ 0 w 21"/>
                  <a:gd name="T17" fmla="*/ 8 h 24"/>
                  <a:gd name="T18" fmla="*/ 7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6" name="Freeform 978"/>
              <p:cNvSpPr>
                <a:spLocks/>
              </p:cNvSpPr>
              <p:nvPr/>
            </p:nvSpPr>
            <p:spPr bwMode="auto">
              <a:xfrm>
                <a:off x="4608" y="1418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7" name="Freeform 979"/>
              <p:cNvSpPr>
                <a:spLocks/>
              </p:cNvSpPr>
              <p:nvPr/>
            </p:nvSpPr>
            <p:spPr bwMode="auto">
              <a:xfrm>
                <a:off x="4597" y="1402"/>
                <a:ext cx="7" cy="12"/>
              </a:xfrm>
              <a:custGeom>
                <a:avLst/>
                <a:gdLst>
                  <a:gd name="T0" fmla="*/ 3 w 15"/>
                  <a:gd name="T1" fmla="*/ 0 h 24"/>
                  <a:gd name="T2" fmla="*/ 8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8 w 15"/>
                  <a:gd name="T9" fmla="*/ 24 h 24"/>
                  <a:gd name="T10" fmla="*/ 8 w 15"/>
                  <a:gd name="T11" fmla="*/ 20 h 24"/>
                  <a:gd name="T12" fmla="*/ 3 w 15"/>
                  <a:gd name="T13" fmla="*/ 20 h 24"/>
                  <a:gd name="T14" fmla="*/ 0 w 15"/>
                  <a:gd name="T15" fmla="*/ 16 h 24"/>
                  <a:gd name="T16" fmla="*/ 0 w 15"/>
                  <a:gd name="T17" fmla="*/ 8 h 24"/>
                  <a:gd name="T18" fmla="*/ 3 w 1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4">
                    <a:moveTo>
                      <a:pt x="3" y="0"/>
                    </a:moveTo>
                    <a:lnTo>
                      <a:pt x="8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8" name="Freeform 980"/>
              <p:cNvSpPr>
                <a:spLocks/>
              </p:cNvSpPr>
              <p:nvPr/>
            </p:nvSpPr>
            <p:spPr bwMode="auto">
              <a:xfrm>
                <a:off x="4585" y="138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9" name="Freeform 981"/>
              <p:cNvSpPr>
                <a:spLocks/>
              </p:cNvSpPr>
              <p:nvPr/>
            </p:nvSpPr>
            <p:spPr bwMode="auto">
              <a:xfrm>
                <a:off x="4575" y="137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0" name="Freeform 982"/>
              <p:cNvSpPr>
                <a:spLocks/>
              </p:cNvSpPr>
              <p:nvPr/>
            </p:nvSpPr>
            <p:spPr bwMode="auto">
              <a:xfrm>
                <a:off x="4564" y="1362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1" name="Freeform 983"/>
              <p:cNvSpPr>
                <a:spLocks/>
              </p:cNvSpPr>
              <p:nvPr/>
            </p:nvSpPr>
            <p:spPr bwMode="auto">
              <a:xfrm>
                <a:off x="4554" y="135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2" name="Freeform 984"/>
              <p:cNvSpPr>
                <a:spLocks/>
              </p:cNvSpPr>
              <p:nvPr/>
            </p:nvSpPr>
            <p:spPr bwMode="auto">
              <a:xfrm>
                <a:off x="4945" y="1936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4 w 17"/>
                  <a:gd name="T9" fmla="*/ 21 h 21"/>
                  <a:gd name="T10" fmla="*/ 7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3" name="Freeform 985"/>
              <p:cNvSpPr>
                <a:spLocks/>
              </p:cNvSpPr>
              <p:nvPr/>
            </p:nvSpPr>
            <p:spPr bwMode="auto">
              <a:xfrm>
                <a:off x="4881" y="185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4" name="Freeform 986"/>
              <p:cNvSpPr>
                <a:spLocks/>
              </p:cNvSpPr>
              <p:nvPr/>
            </p:nvSpPr>
            <p:spPr bwMode="auto">
              <a:xfrm>
                <a:off x="4836" y="1784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5" name="Freeform 987"/>
              <p:cNvSpPr>
                <a:spLocks/>
              </p:cNvSpPr>
              <p:nvPr/>
            </p:nvSpPr>
            <p:spPr bwMode="auto">
              <a:xfrm>
                <a:off x="4800" y="172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6" name="Freeform 988"/>
              <p:cNvSpPr>
                <a:spLocks/>
              </p:cNvSpPr>
              <p:nvPr/>
            </p:nvSpPr>
            <p:spPr bwMode="auto">
              <a:xfrm>
                <a:off x="4771" y="166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7" name="Freeform 989"/>
              <p:cNvSpPr>
                <a:spLocks/>
              </p:cNvSpPr>
              <p:nvPr/>
            </p:nvSpPr>
            <p:spPr bwMode="auto">
              <a:xfrm>
                <a:off x="4746" y="162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8" name="Freeform 990"/>
              <p:cNvSpPr>
                <a:spLocks/>
              </p:cNvSpPr>
              <p:nvPr/>
            </p:nvSpPr>
            <p:spPr bwMode="auto">
              <a:xfrm>
                <a:off x="4724" y="158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9" name="Freeform 991"/>
              <p:cNvSpPr>
                <a:spLocks/>
              </p:cNvSpPr>
              <p:nvPr/>
            </p:nvSpPr>
            <p:spPr bwMode="auto">
              <a:xfrm>
                <a:off x="4704" y="1556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3 w 17"/>
                  <a:gd name="T9" fmla="*/ 17 h 17"/>
                  <a:gd name="T10" fmla="*/ 3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0" name="Freeform 992"/>
              <p:cNvSpPr>
                <a:spLocks/>
              </p:cNvSpPr>
              <p:nvPr/>
            </p:nvSpPr>
            <p:spPr bwMode="auto">
              <a:xfrm>
                <a:off x="4685" y="152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1" name="Freeform 993"/>
              <p:cNvSpPr>
                <a:spLocks/>
              </p:cNvSpPr>
              <p:nvPr/>
            </p:nvSpPr>
            <p:spPr bwMode="auto">
              <a:xfrm>
                <a:off x="4669" y="150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2" name="Freeform 994"/>
              <p:cNvSpPr>
                <a:spLocks/>
              </p:cNvSpPr>
              <p:nvPr/>
            </p:nvSpPr>
            <p:spPr bwMode="auto">
              <a:xfrm>
                <a:off x="4654" y="1481"/>
                <a:ext cx="8" cy="9"/>
              </a:xfrm>
              <a:custGeom>
                <a:avLst/>
                <a:gdLst>
                  <a:gd name="T0" fmla="*/ 4 w 18"/>
                  <a:gd name="T1" fmla="*/ 0 h 20"/>
                  <a:gd name="T2" fmla="*/ 14 w 18"/>
                  <a:gd name="T3" fmla="*/ 0 h 20"/>
                  <a:gd name="T4" fmla="*/ 18 w 18"/>
                  <a:gd name="T5" fmla="*/ 4 h 20"/>
                  <a:gd name="T6" fmla="*/ 18 w 18"/>
                  <a:gd name="T7" fmla="*/ 12 h 20"/>
                  <a:gd name="T8" fmla="*/ 11 w 18"/>
                  <a:gd name="T9" fmla="*/ 20 h 20"/>
                  <a:gd name="T10" fmla="*/ 4 w 18"/>
                  <a:gd name="T11" fmla="*/ 20 h 20"/>
                  <a:gd name="T12" fmla="*/ 0 w 18"/>
                  <a:gd name="T13" fmla="*/ 12 h 20"/>
                  <a:gd name="T14" fmla="*/ 0 w 18"/>
                  <a:gd name="T15" fmla="*/ 4 h 20"/>
                  <a:gd name="T16" fmla="*/ 4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4" y="0"/>
                    </a:moveTo>
                    <a:lnTo>
                      <a:pt x="14" y="0"/>
                    </a:lnTo>
                    <a:lnTo>
                      <a:pt x="18" y="4"/>
                    </a:lnTo>
                    <a:lnTo>
                      <a:pt x="18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3" name="Freeform 995"/>
              <p:cNvSpPr>
                <a:spLocks/>
              </p:cNvSpPr>
              <p:nvPr/>
            </p:nvSpPr>
            <p:spPr bwMode="auto">
              <a:xfrm>
                <a:off x="4638" y="146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13 w 17"/>
                  <a:gd name="T11" fmla="*/ 17 h 17"/>
                  <a:gd name="T12" fmla="*/ 7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4" name="Freeform 996"/>
              <p:cNvSpPr>
                <a:spLocks/>
              </p:cNvSpPr>
              <p:nvPr/>
            </p:nvSpPr>
            <p:spPr bwMode="auto">
              <a:xfrm>
                <a:off x="4625" y="1443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5" name="Freeform 997"/>
              <p:cNvSpPr>
                <a:spLocks/>
              </p:cNvSpPr>
              <p:nvPr/>
            </p:nvSpPr>
            <p:spPr bwMode="auto">
              <a:xfrm>
                <a:off x="4613" y="142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6" name="Freeform 998"/>
              <p:cNvSpPr>
                <a:spLocks/>
              </p:cNvSpPr>
              <p:nvPr/>
            </p:nvSpPr>
            <p:spPr bwMode="auto">
              <a:xfrm>
                <a:off x="4601" y="141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7" name="Freeform 999"/>
              <p:cNvSpPr>
                <a:spLocks/>
              </p:cNvSpPr>
              <p:nvPr/>
            </p:nvSpPr>
            <p:spPr bwMode="auto">
              <a:xfrm>
                <a:off x="4590" y="139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8" name="Freeform 1000"/>
              <p:cNvSpPr>
                <a:spLocks/>
              </p:cNvSpPr>
              <p:nvPr/>
            </p:nvSpPr>
            <p:spPr bwMode="auto">
              <a:xfrm>
                <a:off x="4578" y="138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9" name="Freeform 1001"/>
              <p:cNvSpPr>
                <a:spLocks/>
              </p:cNvSpPr>
              <p:nvPr/>
            </p:nvSpPr>
            <p:spPr bwMode="auto">
              <a:xfrm>
                <a:off x="4568" y="1369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0" name="Freeform 1002"/>
              <p:cNvSpPr>
                <a:spLocks/>
              </p:cNvSpPr>
              <p:nvPr/>
            </p:nvSpPr>
            <p:spPr bwMode="auto">
              <a:xfrm>
                <a:off x="4948" y="1945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1" name="Freeform 1003"/>
              <p:cNvSpPr>
                <a:spLocks/>
              </p:cNvSpPr>
              <p:nvPr/>
            </p:nvSpPr>
            <p:spPr bwMode="auto">
              <a:xfrm>
                <a:off x="4884" y="1863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2" name="Freeform 1004"/>
              <p:cNvSpPr>
                <a:spLocks/>
              </p:cNvSpPr>
              <p:nvPr/>
            </p:nvSpPr>
            <p:spPr bwMode="auto">
              <a:xfrm>
                <a:off x="4839" y="179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3" name="Freeform 1005"/>
              <p:cNvSpPr>
                <a:spLocks/>
              </p:cNvSpPr>
              <p:nvPr/>
            </p:nvSpPr>
            <p:spPr bwMode="auto">
              <a:xfrm>
                <a:off x="4803" y="1729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5 h 19"/>
                  <a:gd name="T16" fmla="*/ 0 w 20"/>
                  <a:gd name="T17" fmla="*/ 8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4" name="Freeform 1006"/>
              <p:cNvSpPr>
                <a:spLocks/>
              </p:cNvSpPr>
              <p:nvPr/>
            </p:nvSpPr>
            <p:spPr bwMode="auto">
              <a:xfrm>
                <a:off x="4774" y="1675"/>
                <a:ext cx="11" cy="11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5" name="Freeform 1007"/>
              <p:cNvSpPr>
                <a:spLocks/>
              </p:cNvSpPr>
              <p:nvPr/>
            </p:nvSpPr>
            <p:spPr bwMode="auto">
              <a:xfrm>
                <a:off x="4750" y="1633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5 h 19"/>
                  <a:gd name="T16" fmla="*/ 0 w 20"/>
                  <a:gd name="T17" fmla="*/ 4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6" name="Freeform 1008"/>
              <p:cNvSpPr>
                <a:spLocks/>
              </p:cNvSpPr>
              <p:nvPr/>
            </p:nvSpPr>
            <p:spPr bwMode="auto">
              <a:xfrm>
                <a:off x="4728" y="1594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14 w 17"/>
                  <a:gd name="T11" fmla="*/ 24 h 24"/>
                  <a:gd name="T12" fmla="*/ 7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7" name="Freeform 1009"/>
              <p:cNvSpPr>
                <a:spLocks/>
              </p:cNvSpPr>
              <p:nvPr/>
            </p:nvSpPr>
            <p:spPr bwMode="auto">
              <a:xfrm>
                <a:off x="4709" y="156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8" name="Freeform 1010"/>
              <p:cNvSpPr>
                <a:spLocks/>
              </p:cNvSpPr>
              <p:nvPr/>
            </p:nvSpPr>
            <p:spPr bwMode="auto">
              <a:xfrm>
                <a:off x="4690" y="153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9" name="Freeform 1011"/>
              <p:cNvSpPr>
                <a:spLocks/>
              </p:cNvSpPr>
              <p:nvPr/>
            </p:nvSpPr>
            <p:spPr bwMode="auto">
              <a:xfrm>
                <a:off x="4674" y="1510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0" name="Freeform 1012"/>
              <p:cNvSpPr>
                <a:spLocks/>
              </p:cNvSpPr>
              <p:nvPr/>
            </p:nvSpPr>
            <p:spPr bwMode="auto">
              <a:xfrm>
                <a:off x="4659" y="1487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1" name="Freeform 1013"/>
              <p:cNvSpPr>
                <a:spLocks/>
              </p:cNvSpPr>
              <p:nvPr/>
            </p:nvSpPr>
            <p:spPr bwMode="auto">
              <a:xfrm>
                <a:off x="4644" y="1465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1215"/>
            <p:cNvGrpSpPr>
              <a:grpSpLocks/>
            </p:cNvGrpSpPr>
            <p:nvPr/>
          </p:nvGrpSpPr>
          <p:grpSpPr bwMode="auto">
            <a:xfrm>
              <a:off x="7162452" y="2237218"/>
              <a:ext cx="707325" cy="1131053"/>
              <a:chOff x="4573" y="1375"/>
              <a:chExt cx="424" cy="678"/>
            </a:xfrm>
          </p:grpSpPr>
          <p:sp>
            <p:nvSpPr>
              <p:cNvPr id="1112" name="Freeform 1015"/>
              <p:cNvSpPr>
                <a:spLocks/>
              </p:cNvSpPr>
              <p:nvPr/>
            </p:nvSpPr>
            <p:spPr bwMode="auto">
              <a:xfrm>
                <a:off x="4630" y="144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13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3" name="Freeform 1016"/>
              <p:cNvSpPr>
                <a:spLocks/>
              </p:cNvSpPr>
              <p:nvPr/>
            </p:nvSpPr>
            <p:spPr bwMode="auto">
              <a:xfrm>
                <a:off x="4616" y="1431"/>
                <a:ext cx="11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4" name="Freeform 1017"/>
              <p:cNvSpPr>
                <a:spLocks/>
              </p:cNvSpPr>
              <p:nvPr/>
            </p:nvSpPr>
            <p:spPr bwMode="auto">
              <a:xfrm>
                <a:off x="4604" y="1416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5" name="Freeform 1018"/>
              <p:cNvSpPr>
                <a:spLocks/>
              </p:cNvSpPr>
              <p:nvPr/>
            </p:nvSpPr>
            <p:spPr bwMode="auto">
              <a:xfrm>
                <a:off x="4595" y="1400"/>
                <a:ext cx="8" cy="12"/>
              </a:xfrm>
              <a:custGeom>
                <a:avLst/>
                <a:gdLst>
                  <a:gd name="T0" fmla="*/ 4 w 15"/>
                  <a:gd name="T1" fmla="*/ 0 h 24"/>
                  <a:gd name="T2" fmla="*/ 10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0 w 15"/>
                  <a:gd name="T9" fmla="*/ 24 h 24"/>
                  <a:gd name="T10" fmla="*/ 10 w 15"/>
                  <a:gd name="T11" fmla="*/ 20 h 24"/>
                  <a:gd name="T12" fmla="*/ 4 w 15"/>
                  <a:gd name="T13" fmla="*/ 20 h 24"/>
                  <a:gd name="T14" fmla="*/ 0 w 15"/>
                  <a:gd name="T15" fmla="*/ 16 h 24"/>
                  <a:gd name="T16" fmla="*/ 0 w 15"/>
                  <a:gd name="T17" fmla="*/ 8 h 24"/>
                  <a:gd name="T18" fmla="*/ 4 w 1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4">
                    <a:moveTo>
                      <a:pt x="4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6" name="Freeform 1019"/>
              <p:cNvSpPr>
                <a:spLocks/>
              </p:cNvSpPr>
              <p:nvPr/>
            </p:nvSpPr>
            <p:spPr bwMode="auto">
              <a:xfrm>
                <a:off x="4583" y="138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7" name="Freeform 1020"/>
              <p:cNvSpPr>
                <a:spLocks/>
              </p:cNvSpPr>
              <p:nvPr/>
            </p:nvSpPr>
            <p:spPr bwMode="auto">
              <a:xfrm>
                <a:off x="4573" y="137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8" name="Freeform 1021"/>
              <p:cNvSpPr>
                <a:spLocks/>
              </p:cNvSpPr>
              <p:nvPr/>
            </p:nvSpPr>
            <p:spPr bwMode="auto">
              <a:xfrm>
                <a:off x="4953" y="195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9" name="Freeform 1022"/>
              <p:cNvSpPr>
                <a:spLocks/>
              </p:cNvSpPr>
              <p:nvPr/>
            </p:nvSpPr>
            <p:spPr bwMode="auto">
              <a:xfrm>
                <a:off x="4888" y="1871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0" name="Freeform 1023"/>
              <p:cNvSpPr>
                <a:spLocks/>
              </p:cNvSpPr>
              <p:nvPr/>
            </p:nvSpPr>
            <p:spPr bwMode="auto">
              <a:xfrm>
                <a:off x="4843" y="1800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1" name="Freeform 1024"/>
              <p:cNvSpPr>
                <a:spLocks/>
              </p:cNvSpPr>
              <p:nvPr/>
            </p:nvSpPr>
            <p:spPr bwMode="auto">
              <a:xfrm>
                <a:off x="4809" y="173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2" name="Freeform 1025"/>
              <p:cNvSpPr>
                <a:spLocks/>
              </p:cNvSpPr>
              <p:nvPr/>
            </p:nvSpPr>
            <p:spPr bwMode="auto">
              <a:xfrm>
                <a:off x="4780" y="168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3" name="Freeform 1026"/>
              <p:cNvSpPr>
                <a:spLocks/>
              </p:cNvSpPr>
              <p:nvPr/>
            </p:nvSpPr>
            <p:spPr bwMode="auto">
              <a:xfrm>
                <a:off x="4755" y="1641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13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4" name="Freeform 1027"/>
              <p:cNvSpPr>
                <a:spLocks/>
              </p:cNvSpPr>
              <p:nvPr/>
            </p:nvSpPr>
            <p:spPr bwMode="auto">
              <a:xfrm>
                <a:off x="4733" y="160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5" name="Freeform 1028"/>
              <p:cNvSpPr>
                <a:spLocks/>
              </p:cNvSpPr>
              <p:nvPr/>
            </p:nvSpPr>
            <p:spPr bwMode="auto">
              <a:xfrm>
                <a:off x="4712" y="156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6" name="Freeform 1029"/>
              <p:cNvSpPr>
                <a:spLocks/>
              </p:cNvSpPr>
              <p:nvPr/>
            </p:nvSpPr>
            <p:spPr bwMode="auto">
              <a:xfrm>
                <a:off x="4694" y="154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7" name="Freeform 1030"/>
              <p:cNvSpPr>
                <a:spLocks/>
              </p:cNvSpPr>
              <p:nvPr/>
            </p:nvSpPr>
            <p:spPr bwMode="auto">
              <a:xfrm>
                <a:off x="4678" y="1516"/>
                <a:ext cx="9" cy="9"/>
              </a:xfrm>
              <a:custGeom>
                <a:avLst/>
                <a:gdLst>
                  <a:gd name="T0" fmla="*/ 7 w 19"/>
                  <a:gd name="T1" fmla="*/ 0 h 20"/>
                  <a:gd name="T2" fmla="*/ 14 w 19"/>
                  <a:gd name="T3" fmla="*/ 0 h 20"/>
                  <a:gd name="T4" fmla="*/ 19 w 19"/>
                  <a:gd name="T5" fmla="*/ 4 h 20"/>
                  <a:gd name="T6" fmla="*/ 19 w 19"/>
                  <a:gd name="T7" fmla="*/ 12 h 20"/>
                  <a:gd name="T8" fmla="*/ 14 w 19"/>
                  <a:gd name="T9" fmla="*/ 20 h 20"/>
                  <a:gd name="T10" fmla="*/ 7 w 19"/>
                  <a:gd name="T11" fmla="*/ 20 h 20"/>
                  <a:gd name="T12" fmla="*/ 0 w 19"/>
                  <a:gd name="T13" fmla="*/ 12 h 20"/>
                  <a:gd name="T14" fmla="*/ 0 w 19"/>
                  <a:gd name="T15" fmla="*/ 4 h 20"/>
                  <a:gd name="T16" fmla="*/ 7 w 19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lnTo>
                      <a:pt x="14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8" name="Freeform 1031"/>
              <p:cNvSpPr>
                <a:spLocks/>
              </p:cNvSpPr>
              <p:nvPr/>
            </p:nvSpPr>
            <p:spPr bwMode="auto">
              <a:xfrm>
                <a:off x="4662" y="1492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9" name="Freeform 1032"/>
              <p:cNvSpPr>
                <a:spLocks/>
              </p:cNvSpPr>
              <p:nvPr/>
            </p:nvSpPr>
            <p:spPr bwMode="auto">
              <a:xfrm>
                <a:off x="4649" y="147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0" name="Freeform 1033"/>
              <p:cNvSpPr>
                <a:spLocks/>
              </p:cNvSpPr>
              <p:nvPr/>
            </p:nvSpPr>
            <p:spPr bwMode="auto">
              <a:xfrm>
                <a:off x="4635" y="1455"/>
                <a:ext cx="9" cy="8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6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6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1" name="Freeform 1034"/>
              <p:cNvSpPr>
                <a:spLocks/>
              </p:cNvSpPr>
              <p:nvPr/>
            </p:nvSpPr>
            <p:spPr bwMode="auto">
              <a:xfrm>
                <a:off x="4621" y="1437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20 h 23"/>
                  <a:gd name="T12" fmla="*/ 7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2" name="Freeform 1035"/>
              <p:cNvSpPr>
                <a:spLocks/>
              </p:cNvSpPr>
              <p:nvPr/>
            </p:nvSpPr>
            <p:spPr bwMode="auto">
              <a:xfrm>
                <a:off x="4610" y="1422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3" name="Freeform 1036"/>
              <p:cNvSpPr>
                <a:spLocks/>
              </p:cNvSpPr>
              <p:nvPr/>
            </p:nvSpPr>
            <p:spPr bwMode="auto">
              <a:xfrm>
                <a:off x="4598" y="1406"/>
                <a:ext cx="8" cy="12"/>
              </a:xfrm>
              <a:custGeom>
                <a:avLst/>
                <a:gdLst>
                  <a:gd name="T0" fmla="*/ 5 w 15"/>
                  <a:gd name="T1" fmla="*/ 0 h 23"/>
                  <a:gd name="T2" fmla="*/ 12 w 15"/>
                  <a:gd name="T3" fmla="*/ 0 h 23"/>
                  <a:gd name="T4" fmla="*/ 15 w 15"/>
                  <a:gd name="T5" fmla="*/ 8 h 23"/>
                  <a:gd name="T6" fmla="*/ 15 w 15"/>
                  <a:gd name="T7" fmla="*/ 16 h 23"/>
                  <a:gd name="T8" fmla="*/ 12 w 15"/>
                  <a:gd name="T9" fmla="*/ 23 h 23"/>
                  <a:gd name="T10" fmla="*/ 5 w 15"/>
                  <a:gd name="T11" fmla="*/ 23 h 23"/>
                  <a:gd name="T12" fmla="*/ 0 w 15"/>
                  <a:gd name="T13" fmla="*/ 16 h 23"/>
                  <a:gd name="T14" fmla="*/ 0 w 15"/>
                  <a:gd name="T15" fmla="*/ 8 h 23"/>
                  <a:gd name="T16" fmla="*/ 5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4" name="Freeform 1037"/>
              <p:cNvSpPr>
                <a:spLocks/>
              </p:cNvSpPr>
              <p:nvPr/>
            </p:nvSpPr>
            <p:spPr bwMode="auto">
              <a:xfrm>
                <a:off x="4588" y="1392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5" name="Freeform 1038"/>
              <p:cNvSpPr>
                <a:spLocks/>
              </p:cNvSpPr>
              <p:nvPr/>
            </p:nvSpPr>
            <p:spPr bwMode="auto">
              <a:xfrm>
                <a:off x="4578" y="138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6" name="Freeform 1039"/>
              <p:cNvSpPr>
                <a:spLocks/>
              </p:cNvSpPr>
              <p:nvPr/>
            </p:nvSpPr>
            <p:spPr bwMode="auto">
              <a:xfrm>
                <a:off x="4956" y="1963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7" name="Freeform 1040"/>
              <p:cNvSpPr>
                <a:spLocks/>
              </p:cNvSpPr>
              <p:nvPr/>
            </p:nvSpPr>
            <p:spPr bwMode="auto">
              <a:xfrm>
                <a:off x="4891" y="1880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4 w 20"/>
                  <a:gd name="T9" fmla="*/ 19 h 19"/>
                  <a:gd name="T10" fmla="*/ 14 w 20"/>
                  <a:gd name="T11" fmla="*/ 19 h 19"/>
                  <a:gd name="T12" fmla="*/ 7 w 20"/>
                  <a:gd name="T13" fmla="*/ 19 h 19"/>
                  <a:gd name="T14" fmla="*/ 0 w 20"/>
                  <a:gd name="T15" fmla="*/ 11 h 19"/>
                  <a:gd name="T16" fmla="*/ 0 w 20"/>
                  <a:gd name="T17" fmla="*/ 3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8" name="Freeform 1041"/>
              <p:cNvSpPr>
                <a:spLocks/>
              </p:cNvSpPr>
              <p:nvPr/>
            </p:nvSpPr>
            <p:spPr bwMode="auto">
              <a:xfrm>
                <a:off x="4848" y="1808"/>
                <a:ext cx="7" cy="9"/>
              </a:xfrm>
              <a:custGeom>
                <a:avLst/>
                <a:gdLst>
                  <a:gd name="T0" fmla="*/ 4 w 16"/>
                  <a:gd name="T1" fmla="*/ 0 h 19"/>
                  <a:gd name="T2" fmla="*/ 10 w 16"/>
                  <a:gd name="T3" fmla="*/ 0 h 19"/>
                  <a:gd name="T4" fmla="*/ 16 w 16"/>
                  <a:gd name="T5" fmla="*/ 4 h 19"/>
                  <a:gd name="T6" fmla="*/ 16 w 16"/>
                  <a:gd name="T7" fmla="*/ 16 h 19"/>
                  <a:gd name="T8" fmla="*/ 10 w 16"/>
                  <a:gd name="T9" fmla="*/ 19 h 19"/>
                  <a:gd name="T10" fmla="*/ 4 w 16"/>
                  <a:gd name="T11" fmla="*/ 19 h 19"/>
                  <a:gd name="T12" fmla="*/ 0 w 16"/>
                  <a:gd name="T13" fmla="*/ 16 h 19"/>
                  <a:gd name="T14" fmla="*/ 0 w 16"/>
                  <a:gd name="T15" fmla="*/ 4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0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9" name="Freeform 1042"/>
              <p:cNvSpPr>
                <a:spLocks/>
              </p:cNvSpPr>
              <p:nvPr/>
            </p:nvSpPr>
            <p:spPr bwMode="auto">
              <a:xfrm>
                <a:off x="4812" y="1744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0" name="Freeform 1043"/>
              <p:cNvSpPr>
                <a:spLocks/>
              </p:cNvSpPr>
              <p:nvPr/>
            </p:nvSpPr>
            <p:spPr bwMode="auto">
              <a:xfrm>
                <a:off x="4783" y="1690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1" name="Freeform 1044"/>
              <p:cNvSpPr>
                <a:spLocks/>
              </p:cNvSpPr>
              <p:nvPr/>
            </p:nvSpPr>
            <p:spPr bwMode="auto">
              <a:xfrm>
                <a:off x="4758" y="1647"/>
                <a:ext cx="11" cy="8"/>
              </a:xfrm>
              <a:custGeom>
                <a:avLst/>
                <a:gdLst>
                  <a:gd name="T0" fmla="*/ 6 w 20"/>
                  <a:gd name="T1" fmla="*/ 0 h 18"/>
                  <a:gd name="T2" fmla="*/ 13 w 20"/>
                  <a:gd name="T3" fmla="*/ 0 h 18"/>
                  <a:gd name="T4" fmla="*/ 20 w 20"/>
                  <a:gd name="T5" fmla="*/ 8 h 18"/>
                  <a:gd name="T6" fmla="*/ 20 w 20"/>
                  <a:gd name="T7" fmla="*/ 16 h 18"/>
                  <a:gd name="T8" fmla="*/ 13 w 20"/>
                  <a:gd name="T9" fmla="*/ 18 h 18"/>
                  <a:gd name="T10" fmla="*/ 6 w 20"/>
                  <a:gd name="T11" fmla="*/ 18 h 18"/>
                  <a:gd name="T12" fmla="*/ 0 w 20"/>
                  <a:gd name="T13" fmla="*/ 16 h 18"/>
                  <a:gd name="T14" fmla="*/ 0 w 20"/>
                  <a:gd name="T15" fmla="*/ 8 h 18"/>
                  <a:gd name="T16" fmla="*/ 6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8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2" name="Freeform 1045"/>
              <p:cNvSpPr>
                <a:spLocks/>
              </p:cNvSpPr>
              <p:nvPr/>
            </p:nvSpPr>
            <p:spPr bwMode="auto">
              <a:xfrm>
                <a:off x="4736" y="1608"/>
                <a:ext cx="10" cy="11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14 w 21"/>
                  <a:gd name="T11" fmla="*/ 20 h 24"/>
                  <a:gd name="T12" fmla="*/ 7 w 21"/>
                  <a:gd name="T13" fmla="*/ 20 h 24"/>
                  <a:gd name="T14" fmla="*/ 0 w 21"/>
                  <a:gd name="T15" fmla="*/ 16 h 24"/>
                  <a:gd name="T16" fmla="*/ 0 w 21"/>
                  <a:gd name="T17" fmla="*/ 8 h 24"/>
                  <a:gd name="T18" fmla="*/ 7 w 21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3" name="Freeform 1046"/>
              <p:cNvSpPr>
                <a:spLocks/>
              </p:cNvSpPr>
              <p:nvPr/>
            </p:nvSpPr>
            <p:spPr bwMode="auto">
              <a:xfrm>
                <a:off x="4718" y="1575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4" name="Freeform 1047"/>
              <p:cNvSpPr>
                <a:spLocks/>
              </p:cNvSpPr>
              <p:nvPr/>
            </p:nvSpPr>
            <p:spPr bwMode="auto">
              <a:xfrm>
                <a:off x="4699" y="1547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5" name="Freeform 1048"/>
              <p:cNvSpPr>
                <a:spLocks/>
              </p:cNvSpPr>
              <p:nvPr/>
            </p:nvSpPr>
            <p:spPr bwMode="auto">
              <a:xfrm>
                <a:off x="4683" y="1521"/>
                <a:ext cx="7" cy="10"/>
              </a:xfrm>
              <a:custGeom>
                <a:avLst/>
                <a:gdLst>
                  <a:gd name="T0" fmla="*/ 5 w 16"/>
                  <a:gd name="T1" fmla="*/ 0 h 19"/>
                  <a:gd name="T2" fmla="*/ 12 w 16"/>
                  <a:gd name="T3" fmla="*/ 0 h 19"/>
                  <a:gd name="T4" fmla="*/ 16 w 16"/>
                  <a:gd name="T5" fmla="*/ 8 h 19"/>
                  <a:gd name="T6" fmla="*/ 16 w 16"/>
                  <a:gd name="T7" fmla="*/ 15 h 19"/>
                  <a:gd name="T8" fmla="*/ 12 w 16"/>
                  <a:gd name="T9" fmla="*/ 19 h 19"/>
                  <a:gd name="T10" fmla="*/ 5 w 16"/>
                  <a:gd name="T11" fmla="*/ 19 h 19"/>
                  <a:gd name="T12" fmla="*/ 0 w 16"/>
                  <a:gd name="T13" fmla="*/ 15 h 19"/>
                  <a:gd name="T14" fmla="*/ 0 w 16"/>
                  <a:gd name="T15" fmla="*/ 8 h 19"/>
                  <a:gd name="T16" fmla="*/ 5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5" y="0"/>
                    </a:moveTo>
                    <a:lnTo>
                      <a:pt x="12" y="0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6" name="Freeform 1049"/>
              <p:cNvSpPr>
                <a:spLocks/>
              </p:cNvSpPr>
              <p:nvPr/>
            </p:nvSpPr>
            <p:spPr bwMode="auto">
              <a:xfrm>
                <a:off x="4667" y="1498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7" name="Freeform 1050"/>
              <p:cNvSpPr>
                <a:spLocks/>
              </p:cNvSpPr>
              <p:nvPr/>
            </p:nvSpPr>
            <p:spPr bwMode="auto">
              <a:xfrm>
                <a:off x="4652" y="1479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8" name="Freeform 1051"/>
              <p:cNvSpPr>
                <a:spLocks/>
              </p:cNvSpPr>
              <p:nvPr/>
            </p:nvSpPr>
            <p:spPr bwMode="auto">
              <a:xfrm>
                <a:off x="4638" y="146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13 w 17"/>
                  <a:gd name="T11" fmla="*/ 17 h 17"/>
                  <a:gd name="T12" fmla="*/ 7 w 17"/>
                  <a:gd name="T13" fmla="*/ 17 h 17"/>
                  <a:gd name="T14" fmla="*/ 0 w 17"/>
                  <a:gd name="T15" fmla="*/ 13 h 17"/>
                  <a:gd name="T16" fmla="*/ 0 w 17"/>
                  <a:gd name="T17" fmla="*/ 5 h 17"/>
                  <a:gd name="T18" fmla="*/ 7 w 17"/>
                  <a:gd name="T1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9" name="Freeform 1052"/>
              <p:cNvSpPr>
                <a:spLocks/>
              </p:cNvSpPr>
              <p:nvPr/>
            </p:nvSpPr>
            <p:spPr bwMode="auto">
              <a:xfrm>
                <a:off x="4627" y="144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0" name="Freeform 1053"/>
              <p:cNvSpPr>
                <a:spLocks/>
              </p:cNvSpPr>
              <p:nvPr/>
            </p:nvSpPr>
            <p:spPr bwMode="auto">
              <a:xfrm>
                <a:off x="4615" y="1427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1" name="Freeform 1054"/>
              <p:cNvSpPr>
                <a:spLocks/>
              </p:cNvSpPr>
              <p:nvPr/>
            </p:nvSpPr>
            <p:spPr bwMode="auto">
              <a:xfrm>
                <a:off x="4603" y="1414"/>
                <a:ext cx="8" cy="9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2" name="Freeform 1055"/>
              <p:cNvSpPr>
                <a:spLocks/>
              </p:cNvSpPr>
              <p:nvPr/>
            </p:nvSpPr>
            <p:spPr bwMode="auto">
              <a:xfrm>
                <a:off x="4593" y="1400"/>
                <a:ext cx="8" cy="10"/>
              </a:xfrm>
              <a:custGeom>
                <a:avLst/>
                <a:gdLst>
                  <a:gd name="T0" fmla="*/ 3 w 15"/>
                  <a:gd name="T1" fmla="*/ 0 h 20"/>
                  <a:gd name="T2" fmla="*/ 10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3" name="Freeform 1056"/>
              <p:cNvSpPr>
                <a:spLocks/>
              </p:cNvSpPr>
              <p:nvPr/>
            </p:nvSpPr>
            <p:spPr bwMode="auto">
              <a:xfrm>
                <a:off x="4581" y="1387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4" name="Freeform 1057"/>
              <p:cNvSpPr>
                <a:spLocks/>
              </p:cNvSpPr>
              <p:nvPr/>
            </p:nvSpPr>
            <p:spPr bwMode="auto">
              <a:xfrm>
                <a:off x="4960" y="197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5" name="Freeform 1058"/>
              <p:cNvSpPr>
                <a:spLocks/>
              </p:cNvSpPr>
              <p:nvPr/>
            </p:nvSpPr>
            <p:spPr bwMode="auto">
              <a:xfrm>
                <a:off x="4896" y="1888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6" name="Freeform 1059"/>
              <p:cNvSpPr>
                <a:spLocks/>
              </p:cNvSpPr>
              <p:nvPr/>
            </p:nvSpPr>
            <p:spPr bwMode="auto">
              <a:xfrm>
                <a:off x="4851" y="1815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3 h 19"/>
                  <a:gd name="T6" fmla="*/ 15 w 15"/>
                  <a:gd name="T7" fmla="*/ 15 h 19"/>
                  <a:gd name="T8" fmla="*/ 9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3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5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7" name="Freeform 1060"/>
              <p:cNvSpPr>
                <a:spLocks/>
              </p:cNvSpPr>
              <p:nvPr/>
            </p:nvSpPr>
            <p:spPr bwMode="auto">
              <a:xfrm>
                <a:off x="4817" y="1750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8" name="Freeform 1061"/>
              <p:cNvSpPr>
                <a:spLocks/>
              </p:cNvSpPr>
              <p:nvPr/>
            </p:nvSpPr>
            <p:spPr bwMode="auto">
              <a:xfrm>
                <a:off x="4788" y="1696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9" name="Freeform 1062"/>
              <p:cNvSpPr>
                <a:spLocks/>
              </p:cNvSpPr>
              <p:nvPr/>
            </p:nvSpPr>
            <p:spPr bwMode="auto">
              <a:xfrm>
                <a:off x="4763" y="1654"/>
                <a:ext cx="8" cy="9"/>
              </a:xfrm>
              <a:custGeom>
                <a:avLst/>
                <a:gdLst>
                  <a:gd name="T0" fmla="*/ 3 w 15"/>
                  <a:gd name="T1" fmla="*/ 0 h 17"/>
                  <a:gd name="T2" fmla="*/ 12 w 15"/>
                  <a:gd name="T3" fmla="*/ 0 h 17"/>
                  <a:gd name="T4" fmla="*/ 15 w 15"/>
                  <a:gd name="T5" fmla="*/ 2 h 17"/>
                  <a:gd name="T6" fmla="*/ 15 w 15"/>
                  <a:gd name="T7" fmla="*/ 9 h 17"/>
                  <a:gd name="T8" fmla="*/ 10 w 15"/>
                  <a:gd name="T9" fmla="*/ 17 h 17"/>
                  <a:gd name="T10" fmla="*/ 3 w 15"/>
                  <a:gd name="T11" fmla="*/ 17 h 17"/>
                  <a:gd name="T12" fmla="*/ 0 w 15"/>
                  <a:gd name="T13" fmla="*/ 9 h 17"/>
                  <a:gd name="T14" fmla="*/ 0 w 15"/>
                  <a:gd name="T15" fmla="*/ 2 h 17"/>
                  <a:gd name="T16" fmla="*/ 3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lnTo>
                      <a:pt x="12" y="0"/>
                    </a:lnTo>
                    <a:lnTo>
                      <a:pt x="15" y="2"/>
                    </a:lnTo>
                    <a:lnTo>
                      <a:pt x="15" y="9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0" name="Freeform 1063"/>
              <p:cNvSpPr>
                <a:spLocks/>
              </p:cNvSpPr>
              <p:nvPr/>
            </p:nvSpPr>
            <p:spPr bwMode="auto">
              <a:xfrm>
                <a:off x="4741" y="1616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1" name="Freeform 1064"/>
              <p:cNvSpPr>
                <a:spLocks/>
              </p:cNvSpPr>
              <p:nvPr/>
            </p:nvSpPr>
            <p:spPr bwMode="auto">
              <a:xfrm>
                <a:off x="4721" y="158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2" name="Freeform 1065"/>
              <p:cNvSpPr>
                <a:spLocks/>
              </p:cNvSpPr>
              <p:nvPr/>
            </p:nvSpPr>
            <p:spPr bwMode="auto">
              <a:xfrm>
                <a:off x="4702" y="1552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8 h 17"/>
                  <a:gd name="T6" fmla="*/ 21 w 21"/>
                  <a:gd name="T7" fmla="*/ 14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4 h 17"/>
                  <a:gd name="T14" fmla="*/ 0 w 21"/>
                  <a:gd name="T15" fmla="*/ 8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4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3" name="Freeform 1066"/>
              <p:cNvSpPr>
                <a:spLocks/>
              </p:cNvSpPr>
              <p:nvPr/>
            </p:nvSpPr>
            <p:spPr bwMode="auto">
              <a:xfrm>
                <a:off x="4687" y="152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4" name="Freeform 1067"/>
              <p:cNvSpPr>
                <a:spLocks/>
              </p:cNvSpPr>
              <p:nvPr/>
            </p:nvSpPr>
            <p:spPr bwMode="auto">
              <a:xfrm>
                <a:off x="4671" y="1504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6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6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5" name="Freeform 1068"/>
              <p:cNvSpPr>
                <a:spLocks/>
              </p:cNvSpPr>
              <p:nvPr/>
            </p:nvSpPr>
            <p:spPr bwMode="auto">
              <a:xfrm>
                <a:off x="4657" y="1485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" name="Freeform 1069"/>
              <p:cNvSpPr>
                <a:spLocks/>
              </p:cNvSpPr>
              <p:nvPr/>
            </p:nvSpPr>
            <p:spPr bwMode="auto">
              <a:xfrm>
                <a:off x="4644" y="1465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" name="Freeform 1070"/>
              <p:cNvSpPr>
                <a:spLocks/>
              </p:cNvSpPr>
              <p:nvPr/>
            </p:nvSpPr>
            <p:spPr bwMode="auto">
              <a:xfrm>
                <a:off x="4630" y="145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8" name="Freeform 1071"/>
              <p:cNvSpPr>
                <a:spLocks/>
              </p:cNvSpPr>
              <p:nvPr/>
            </p:nvSpPr>
            <p:spPr bwMode="auto">
              <a:xfrm>
                <a:off x="4618" y="1433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9" name="Freeform 1072"/>
              <p:cNvSpPr>
                <a:spLocks/>
              </p:cNvSpPr>
              <p:nvPr/>
            </p:nvSpPr>
            <p:spPr bwMode="auto">
              <a:xfrm>
                <a:off x="4606" y="1420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0" name="Freeform 1073"/>
              <p:cNvSpPr>
                <a:spLocks/>
              </p:cNvSpPr>
              <p:nvPr/>
            </p:nvSpPr>
            <p:spPr bwMode="auto">
              <a:xfrm>
                <a:off x="4597" y="1406"/>
                <a:ext cx="7" cy="10"/>
              </a:xfrm>
              <a:custGeom>
                <a:avLst/>
                <a:gdLst>
                  <a:gd name="T0" fmla="*/ 6 w 15"/>
                  <a:gd name="T1" fmla="*/ 0 h 19"/>
                  <a:gd name="T2" fmla="*/ 11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1 w 15"/>
                  <a:gd name="T9" fmla="*/ 19 h 19"/>
                  <a:gd name="T10" fmla="*/ 6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6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lnTo>
                      <a:pt x="11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1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1" name="Freeform 1074"/>
              <p:cNvSpPr>
                <a:spLocks/>
              </p:cNvSpPr>
              <p:nvPr/>
            </p:nvSpPr>
            <p:spPr bwMode="auto">
              <a:xfrm>
                <a:off x="4963" y="1980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2" name="Freeform 1075"/>
              <p:cNvSpPr>
                <a:spLocks/>
              </p:cNvSpPr>
              <p:nvPr/>
            </p:nvSpPr>
            <p:spPr bwMode="auto">
              <a:xfrm>
                <a:off x="4899" y="1896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3" name="Freeform 1076"/>
              <p:cNvSpPr>
                <a:spLocks/>
              </p:cNvSpPr>
              <p:nvPr/>
            </p:nvSpPr>
            <p:spPr bwMode="auto">
              <a:xfrm>
                <a:off x="4854" y="182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4" name="Freeform 1077"/>
              <p:cNvSpPr>
                <a:spLocks/>
              </p:cNvSpPr>
              <p:nvPr/>
            </p:nvSpPr>
            <p:spPr bwMode="auto">
              <a:xfrm>
                <a:off x="4820" y="175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5" name="Freeform 1078"/>
              <p:cNvSpPr>
                <a:spLocks/>
              </p:cNvSpPr>
              <p:nvPr/>
            </p:nvSpPr>
            <p:spPr bwMode="auto">
              <a:xfrm>
                <a:off x="4791" y="1704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6" name="Freeform 1079"/>
              <p:cNvSpPr>
                <a:spLocks/>
              </p:cNvSpPr>
              <p:nvPr/>
            </p:nvSpPr>
            <p:spPr bwMode="auto">
              <a:xfrm>
                <a:off x="4767" y="1659"/>
                <a:ext cx="7" cy="10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7" name="Freeform 1080"/>
              <p:cNvSpPr>
                <a:spLocks/>
              </p:cNvSpPr>
              <p:nvPr/>
            </p:nvSpPr>
            <p:spPr bwMode="auto">
              <a:xfrm>
                <a:off x="4745" y="162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8" name="Freeform 1081"/>
              <p:cNvSpPr>
                <a:spLocks/>
              </p:cNvSpPr>
              <p:nvPr/>
            </p:nvSpPr>
            <p:spPr bwMode="auto">
              <a:xfrm>
                <a:off x="4726" y="1586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9" name="Freeform 1082"/>
              <p:cNvSpPr>
                <a:spLocks/>
              </p:cNvSpPr>
              <p:nvPr/>
            </p:nvSpPr>
            <p:spPr bwMode="auto">
              <a:xfrm>
                <a:off x="4707" y="1558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3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3 w 17"/>
                  <a:gd name="T9" fmla="*/ 21 h 21"/>
                  <a:gd name="T10" fmla="*/ 3 w 17"/>
                  <a:gd name="T11" fmla="*/ 21 h 21"/>
                  <a:gd name="T12" fmla="*/ 0 w 17"/>
                  <a:gd name="T13" fmla="*/ 13 h 21"/>
                  <a:gd name="T14" fmla="*/ 0 w 17"/>
                  <a:gd name="T15" fmla="*/ 5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3" y="21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0" name="Freeform 1083"/>
              <p:cNvSpPr>
                <a:spLocks/>
              </p:cNvSpPr>
              <p:nvPr/>
            </p:nvSpPr>
            <p:spPr bwMode="auto">
              <a:xfrm>
                <a:off x="4690" y="1533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1" name="Freeform 1084"/>
              <p:cNvSpPr>
                <a:spLocks/>
              </p:cNvSpPr>
              <p:nvPr/>
            </p:nvSpPr>
            <p:spPr bwMode="auto">
              <a:xfrm>
                <a:off x="4676" y="1512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2" name="Freeform 1085"/>
              <p:cNvSpPr>
                <a:spLocks/>
              </p:cNvSpPr>
              <p:nvPr/>
            </p:nvSpPr>
            <p:spPr bwMode="auto">
              <a:xfrm>
                <a:off x="4661" y="149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3" name="Freeform 1086"/>
              <p:cNvSpPr>
                <a:spLocks/>
              </p:cNvSpPr>
              <p:nvPr/>
            </p:nvSpPr>
            <p:spPr bwMode="auto">
              <a:xfrm>
                <a:off x="4647" y="1471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4" name="Freeform 1087"/>
              <p:cNvSpPr>
                <a:spLocks/>
              </p:cNvSpPr>
              <p:nvPr/>
            </p:nvSpPr>
            <p:spPr bwMode="auto">
              <a:xfrm>
                <a:off x="4635" y="145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5" name="Freeform 1088"/>
              <p:cNvSpPr>
                <a:spLocks/>
              </p:cNvSpPr>
              <p:nvPr/>
            </p:nvSpPr>
            <p:spPr bwMode="auto">
              <a:xfrm>
                <a:off x="4623" y="1439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4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6" name="Freeform 1089"/>
              <p:cNvSpPr>
                <a:spLocks/>
              </p:cNvSpPr>
              <p:nvPr/>
            </p:nvSpPr>
            <p:spPr bwMode="auto">
              <a:xfrm>
                <a:off x="4611" y="142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7" name="Freeform 1090"/>
              <p:cNvSpPr>
                <a:spLocks/>
              </p:cNvSpPr>
              <p:nvPr/>
            </p:nvSpPr>
            <p:spPr bwMode="auto">
              <a:xfrm>
                <a:off x="4601" y="141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1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8" name="Freeform 1091"/>
              <p:cNvSpPr>
                <a:spLocks/>
              </p:cNvSpPr>
              <p:nvPr/>
            </p:nvSpPr>
            <p:spPr bwMode="auto">
              <a:xfrm>
                <a:off x="4967" y="1990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9" name="Freeform 1092"/>
              <p:cNvSpPr>
                <a:spLocks/>
              </p:cNvSpPr>
              <p:nvPr/>
            </p:nvSpPr>
            <p:spPr bwMode="auto">
              <a:xfrm>
                <a:off x="4903" y="1904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0" name="Freeform 1093"/>
              <p:cNvSpPr>
                <a:spLocks/>
              </p:cNvSpPr>
              <p:nvPr/>
            </p:nvSpPr>
            <p:spPr bwMode="auto">
              <a:xfrm>
                <a:off x="4857" y="1829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1" name="Freeform 1094"/>
              <p:cNvSpPr>
                <a:spLocks/>
              </p:cNvSpPr>
              <p:nvPr/>
            </p:nvSpPr>
            <p:spPr bwMode="auto">
              <a:xfrm>
                <a:off x="4824" y="1763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2" name="Freeform 1095"/>
              <p:cNvSpPr>
                <a:spLocks/>
              </p:cNvSpPr>
              <p:nvPr/>
            </p:nvSpPr>
            <p:spPr bwMode="auto">
              <a:xfrm>
                <a:off x="4795" y="1710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3" name="Freeform 1096"/>
              <p:cNvSpPr>
                <a:spLocks/>
              </p:cNvSpPr>
              <p:nvPr/>
            </p:nvSpPr>
            <p:spPr bwMode="auto">
              <a:xfrm>
                <a:off x="4769" y="1665"/>
                <a:ext cx="11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4" name="Freeform 1097"/>
              <p:cNvSpPr>
                <a:spLocks/>
              </p:cNvSpPr>
              <p:nvPr/>
            </p:nvSpPr>
            <p:spPr bwMode="auto">
              <a:xfrm>
                <a:off x="4750" y="162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5" name="Freeform 1098"/>
              <p:cNvSpPr>
                <a:spLocks/>
              </p:cNvSpPr>
              <p:nvPr/>
            </p:nvSpPr>
            <p:spPr bwMode="auto">
              <a:xfrm>
                <a:off x="4729" y="1594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6" name="Freeform 1099"/>
              <p:cNvSpPr>
                <a:spLocks/>
              </p:cNvSpPr>
              <p:nvPr/>
            </p:nvSpPr>
            <p:spPr bwMode="auto">
              <a:xfrm>
                <a:off x="4711" y="156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7" name="Freeform 1100"/>
              <p:cNvSpPr>
                <a:spLocks/>
              </p:cNvSpPr>
              <p:nvPr/>
            </p:nvSpPr>
            <p:spPr bwMode="auto">
              <a:xfrm>
                <a:off x="4694" y="1539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8" name="Freeform 1101"/>
              <p:cNvSpPr>
                <a:spLocks/>
              </p:cNvSpPr>
              <p:nvPr/>
            </p:nvSpPr>
            <p:spPr bwMode="auto">
              <a:xfrm>
                <a:off x="4679" y="1518"/>
                <a:ext cx="8" cy="9"/>
              </a:xfrm>
              <a:custGeom>
                <a:avLst/>
                <a:gdLst>
                  <a:gd name="T0" fmla="*/ 6 w 15"/>
                  <a:gd name="T1" fmla="*/ 0 h 20"/>
                  <a:gd name="T2" fmla="*/ 11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1 w 15"/>
                  <a:gd name="T9" fmla="*/ 20 h 20"/>
                  <a:gd name="T10" fmla="*/ 6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6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6" y="0"/>
                    </a:moveTo>
                    <a:lnTo>
                      <a:pt x="11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1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9" name="Freeform 1102"/>
              <p:cNvSpPr>
                <a:spLocks/>
              </p:cNvSpPr>
              <p:nvPr/>
            </p:nvSpPr>
            <p:spPr bwMode="auto">
              <a:xfrm>
                <a:off x="4666" y="1496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0" name="Freeform 1103"/>
              <p:cNvSpPr>
                <a:spLocks/>
              </p:cNvSpPr>
              <p:nvPr/>
            </p:nvSpPr>
            <p:spPr bwMode="auto">
              <a:xfrm>
                <a:off x="4652" y="147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1" name="Freeform 1104"/>
              <p:cNvSpPr>
                <a:spLocks/>
              </p:cNvSpPr>
              <p:nvPr/>
            </p:nvSpPr>
            <p:spPr bwMode="auto">
              <a:xfrm>
                <a:off x="4638" y="14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1 h 17"/>
                  <a:gd name="T6" fmla="*/ 17 w 17"/>
                  <a:gd name="T7" fmla="*/ 9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1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2" name="Freeform 1105"/>
              <p:cNvSpPr>
                <a:spLocks/>
              </p:cNvSpPr>
              <p:nvPr/>
            </p:nvSpPr>
            <p:spPr bwMode="auto">
              <a:xfrm>
                <a:off x="4627" y="1445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3" name="Freeform 1106"/>
              <p:cNvSpPr>
                <a:spLocks/>
              </p:cNvSpPr>
              <p:nvPr/>
            </p:nvSpPr>
            <p:spPr bwMode="auto">
              <a:xfrm>
                <a:off x="4615" y="143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4" name="Freeform 1107"/>
              <p:cNvSpPr>
                <a:spLocks/>
              </p:cNvSpPr>
              <p:nvPr/>
            </p:nvSpPr>
            <p:spPr bwMode="auto">
              <a:xfrm>
                <a:off x="4970" y="199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5" name="Freeform 1108"/>
              <p:cNvSpPr>
                <a:spLocks/>
              </p:cNvSpPr>
              <p:nvPr/>
            </p:nvSpPr>
            <p:spPr bwMode="auto">
              <a:xfrm>
                <a:off x="4906" y="1911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6" name="Freeform 1109"/>
              <p:cNvSpPr>
                <a:spLocks/>
              </p:cNvSpPr>
              <p:nvPr/>
            </p:nvSpPr>
            <p:spPr bwMode="auto">
              <a:xfrm>
                <a:off x="4860" y="1837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7" name="Freeform 1110"/>
              <p:cNvSpPr>
                <a:spLocks/>
              </p:cNvSpPr>
              <p:nvPr/>
            </p:nvSpPr>
            <p:spPr bwMode="auto">
              <a:xfrm>
                <a:off x="4827" y="177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8" name="Freeform 1111"/>
              <p:cNvSpPr>
                <a:spLocks/>
              </p:cNvSpPr>
              <p:nvPr/>
            </p:nvSpPr>
            <p:spPr bwMode="auto">
              <a:xfrm>
                <a:off x="4798" y="1717"/>
                <a:ext cx="11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9" name="Freeform 1112"/>
              <p:cNvSpPr>
                <a:spLocks/>
              </p:cNvSpPr>
              <p:nvPr/>
            </p:nvSpPr>
            <p:spPr bwMode="auto">
              <a:xfrm>
                <a:off x="4774" y="167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0" name="Freeform 1113"/>
              <p:cNvSpPr>
                <a:spLocks/>
              </p:cNvSpPr>
              <p:nvPr/>
            </p:nvSpPr>
            <p:spPr bwMode="auto">
              <a:xfrm>
                <a:off x="4753" y="1633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" name="Freeform 1114"/>
              <p:cNvSpPr>
                <a:spLocks/>
              </p:cNvSpPr>
              <p:nvPr/>
            </p:nvSpPr>
            <p:spPr bwMode="auto">
              <a:xfrm>
                <a:off x="4733" y="1600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" name="Freeform 1115"/>
              <p:cNvSpPr>
                <a:spLocks/>
              </p:cNvSpPr>
              <p:nvPr/>
            </p:nvSpPr>
            <p:spPr bwMode="auto">
              <a:xfrm>
                <a:off x="4716" y="157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3" name="Freeform 1116"/>
              <p:cNvSpPr>
                <a:spLocks/>
              </p:cNvSpPr>
              <p:nvPr/>
            </p:nvSpPr>
            <p:spPr bwMode="auto">
              <a:xfrm>
                <a:off x="4699" y="1545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4" name="Freeform 1117"/>
              <p:cNvSpPr>
                <a:spLocks/>
              </p:cNvSpPr>
              <p:nvPr/>
            </p:nvSpPr>
            <p:spPr bwMode="auto">
              <a:xfrm>
                <a:off x="4684" y="1521"/>
                <a:ext cx="8" cy="12"/>
              </a:xfrm>
              <a:custGeom>
                <a:avLst/>
                <a:gdLst>
                  <a:gd name="T0" fmla="*/ 1 w 15"/>
                  <a:gd name="T1" fmla="*/ 0 h 23"/>
                  <a:gd name="T2" fmla="*/ 8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8 w 15"/>
                  <a:gd name="T9" fmla="*/ 23 h 23"/>
                  <a:gd name="T10" fmla="*/ 1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1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1" y="0"/>
                    </a:moveTo>
                    <a:lnTo>
                      <a:pt x="8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8" y="23"/>
                    </a:lnTo>
                    <a:lnTo>
                      <a:pt x="1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5" name="Freeform 1118"/>
              <p:cNvSpPr>
                <a:spLocks/>
              </p:cNvSpPr>
              <p:nvPr/>
            </p:nvSpPr>
            <p:spPr bwMode="auto">
              <a:xfrm>
                <a:off x="4669" y="150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6" name="Freeform 1119"/>
              <p:cNvSpPr>
                <a:spLocks/>
              </p:cNvSpPr>
              <p:nvPr/>
            </p:nvSpPr>
            <p:spPr bwMode="auto">
              <a:xfrm>
                <a:off x="4655" y="148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7" name="Freeform 1120"/>
              <p:cNvSpPr>
                <a:spLocks/>
              </p:cNvSpPr>
              <p:nvPr/>
            </p:nvSpPr>
            <p:spPr bwMode="auto">
              <a:xfrm>
                <a:off x="4644" y="1465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8" name="Freeform 1121"/>
              <p:cNvSpPr>
                <a:spLocks/>
              </p:cNvSpPr>
              <p:nvPr/>
            </p:nvSpPr>
            <p:spPr bwMode="auto">
              <a:xfrm>
                <a:off x="4630" y="1451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9" name="Freeform 1122"/>
              <p:cNvSpPr>
                <a:spLocks/>
              </p:cNvSpPr>
              <p:nvPr/>
            </p:nvSpPr>
            <p:spPr bwMode="auto">
              <a:xfrm>
                <a:off x="4620" y="143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0" name="Freeform 1123"/>
              <p:cNvSpPr>
                <a:spLocks/>
              </p:cNvSpPr>
              <p:nvPr/>
            </p:nvSpPr>
            <p:spPr bwMode="auto">
              <a:xfrm>
                <a:off x="4973" y="200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1" name="Freeform 1124"/>
              <p:cNvSpPr>
                <a:spLocks/>
              </p:cNvSpPr>
              <p:nvPr/>
            </p:nvSpPr>
            <p:spPr bwMode="auto">
              <a:xfrm>
                <a:off x="4910" y="1919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11 w 17"/>
                  <a:gd name="T11" fmla="*/ 19 h 23"/>
                  <a:gd name="T12" fmla="*/ 4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2" name="Freeform 1125"/>
              <p:cNvSpPr>
                <a:spLocks/>
              </p:cNvSpPr>
              <p:nvPr/>
            </p:nvSpPr>
            <p:spPr bwMode="auto">
              <a:xfrm>
                <a:off x="4864" y="1844"/>
                <a:ext cx="10" cy="9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4 h 17"/>
                  <a:gd name="T6" fmla="*/ 20 w 20"/>
                  <a:gd name="T7" fmla="*/ 9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9 h 17"/>
                  <a:gd name="T14" fmla="*/ 0 w 20"/>
                  <a:gd name="T15" fmla="*/ 4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3" name="Freeform 1126"/>
              <p:cNvSpPr>
                <a:spLocks/>
              </p:cNvSpPr>
              <p:nvPr/>
            </p:nvSpPr>
            <p:spPr bwMode="auto">
              <a:xfrm>
                <a:off x="4831" y="1776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14 w 21"/>
                  <a:gd name="T11" fmla="*/ 19 h 19"/>
                  <a:gd name="T12" fmla="*/ 7 w 21"/>
                  <a:gd name="T13" fmla="*/ 19 h 19"/>
                  <a:gd name="T14" fmla="*/ 0 w 21"/>
                  <a:gd name="T15" fmla="*/ 15 h 19"/>
                  <a:gd name="T16" fmla="*/ 0 w 21"/>
                  <a:gd name="T17" fmla="*/ 8 h 19"/>
                  <a:gd name="T18" fmla="*/ 7 w 21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4" name="Freeform 1127"/>
              <p:cNvSpPr>
                <a:spLocks/>
              </p:cNvSpPr>
              <p:nvPr/>
            </p:nvSpPr>
            <p:spPr bwMode="auto">
              <a:xfrm>
                <a:off x="4803" y="172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5" name="Freeform 1128"/>
              <p:cNvSpPr>
                <a:spLocks/>
              </p:cNvSpPr>
              <p:nvPr/>
            </p:nvSpPr>
            <p:spPr bwMode="auto">
              <a:xfrm>
                <a:off x="4778" y="1679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" name="Freeform 1129"/>
              <p:cNvSpPr>
                <a:spLocks/>
              </p:cNvSpPr>
              <p:nvPr/>
            </p:nvSpPr>
            <p:spPr bwMode="auto">
              <a:xfrm>
                <a:off x="4757" y="1639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7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" name="Freeform 1130"/>
              <p:cNvSpPr>
                <a:spLocks/>
              </p:cNvSpPr>
              <p:nvPr/>
            </p:nvSpPr>
            <p:spPr bwMode="auto">
              <a:xfrm>
                <a:off x="4738" y="160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" name="Freeform 1131"/>
              <p:cNvSpPr>
                <a:spLocks/>
              </p:cNvSpPr>
              <p:nvPr/>
            </p:nvSpPr>
            <p:spPr bwMode="auto">
              <a:xfrm>
                <a:off x="4719" y="157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9" name="Freeform 1132"/>
              <p:cNvSpPr>
                <a:spLocks/>
              </p:cNvSpPr>
              <p:nvPr/>
            </p:nvSpPr>
            <p:spPr bwMode="auto">
              <a:xfrm>
                <a:off x="4702" y="1551"/>
                <a:ext cx="9" cy="10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6 h 21"/>
                  <a:gd name="T8" fmla="*/ 14 w 17"/>
                  <a:gd name="T9" fmla="*/ 21 h 21"/>
                  <a:gd name="T10" fmla="*/ 7 w 17"/>
                  <a:gd name="T11" fmla="*/ 21 h 21"/>
                  <a:gd name="T12" fmla="*/ 0 w 17"/>
                  <a:gd name="T13" fmla="*/ 16 h 21"/>
                  <a:gd name="T14" fmla="*/ 0 w 17"/>
                  <a:gd name="T15" fmla="*/ 8 h 21"/>
                  <a:gd name="T16" fmla="*/ 7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1"/>
                    </a:lnTo>
                    <a:lnTo>
                      <a:pt x="7" y="21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0" name="Freeform 1133"/>
              <p:cNvSpPr>
                <a:spLocks/>
              </p:cNvSpPr>
              <p:nvPr/>
            </p:nvSpPr>
            <p:spPr bwMode="auto">
              <a:xfrm>
                <a:off x="4687" y="152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1" name="Freeform 1134"/>
              <p:cNvSpPr>
                <a:spLocks/>
              </p:cNvSpPr>
              <p:nvPr/>
            </p:nvSpPr>
            <p:spPr bwMode="auto">
              <a:xfrm>
                <a:off x="4672" y="1508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4 w 20"/>
                  <a:gd name="T9" fmla="*/ 19 h 19"/>
                  <a:gd name="T10" fmla="*/ 14 w 20"/>
                  <a:gd name="T11" fmla="*/ 19 h 19"/>
                  <a:gd name="T12" fmla="*/ 7 w 20"/>
                  <a:gd name="T13" fmla="*/ 19 h 19"/>
                  <a:gd name="T14" fmla="*/ 0 w 20"/>
                  <a:gd name="T15" fmla="*/ 11 h 19"/>
                  <a:gd name="T16" fmla="*/ 0 w 20"/>
                  <a:gd name="T17" fmla="*/ 4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2" name="Freeform 1135"/>
              <p:cNvSpPr>
                <a:spLocks/>
              </p:cNvSpPr>
              <p:nvPr/>
            </p:nvSpPr>
            <p:spPr bwMode="auto">
              <a:xfrm>
                <a:off x="4659" y="148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5 h 19"/>
                  <a:gd name="T16" fmla="*/ 0 w 20"/>
                  <a:gd name="T17" fmla="*/ 8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3" name="Freeform 1136"/>
              <p:cNvSpPr>
                <a:spLocks/>
              </p:cNvSpPr>
              <p:nvPr/>
            </p:nvSpPr>
            <p:spPr bwMode="auto">
              <a:xfrm>
                <a:off x="4647" y="147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4" name="Freeform 1137"/>
              <p:cNvSpPr>
                <a:spLocks/>
              </p:cNvSpPr>
              <p:nvPr/>
            </p:nvSpPr>
            <p:spPr bwMode="auto">
              <a:xfrm>
                <a:off x="4635" y="145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5" name="Freeform 1138"/>
              <p:cNvSpPr>
                <a:spLocks/>
              </p:cNvSpPr>
              <p:nvPr/>
            </p:nvSpPr>
            <p:spPr bwMode="auto">
              <a:xfrm>
                <a:off x="4623" y="144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6" name="Freeform 1139"/>
              <p:cNvSpPr>
                <a:spLocks/>
              </p:cNvSpPr>
              <p:nvPr/>
            </p:nvSpPr>
            <p:spPr bwMode="auto">
              <a:xfrm>
                <a:off x="4975" y="2013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7" name="Freeform 1140"/>
              <p:cNvSpPr>
                <a:spLocks/>
              </p:cNvSpPr>
              <p:nvPr/>
            </p:nvSpPr>
            <p:spPr bwMode="auto">
              <a:xfrm>
                <a:off x="4913" y="1927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8" name="Freeform 1141"/>
              <p:cNvSpPr>
                <a:spLocks/>
              </p:cNvSpPr>
              <p:nvPr/>
            </p:nvSpPr>
            <p:spPr bwMode="auto">
              <a:xfrm>
                <a:off x="4867" y="1849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9" name="Freeform 1142"/>
              <p:cNvSpPr>
                <a:spLocks/>
              </p:cNvSpPr>
              <p:nvPr/>
            </p:nvSpPr>
            <p:spPr bwMode="auto">
              <a:xfrm>
                <a:off x="4836" y="1784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0" name="Freeform 1143"/>
              <p:cNvSpPr>
                <a:spLocks/>
              </p:cNvSpPr>
              <p:nvPr/>
            </p:nvSpPr>
            <p:spPr bwMode="auto">
              <a:xfrm>
                <a:off x="4807" y="17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1" name="Freeform 1144"/>
              <p:cNvSpPr>
                <a:spLocks/>
              </p:cNvSpPr>
              <p:nvPr/>
            </p:nvSpPr>
            <p:spPr bwMode="auto">
              <a:xfrm>
                <a:off x="4781" y="1684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2" name="Freeform 1145"/>
              <p:cNvSpPr>
                <a:spLocks/>
              </p:cNvSpPr>
              <p:nvPr/>
            </p:nvSpPr>
            <p:spPr bwMode="auto">
              <a:xfrm>
                <a:off x="4760" y="1645"/>
                <a:ext cx="9" cy="10"/>
              </a:xfrm>
              <a:custGeom>
                <a:avLst/>
                <a:gdLst>
                  <a:gd name="T0" fmla="*/ 7 w 17"/>
                  <a:gd name="T1" fmla="*/ 0 h 22"/>
                  <a:gd name="T2" fmla="*/ 14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4 w 17"/>
                  <a:gd name="T9" fmla="*/ 22 h 22"/>
                  <a:gd name="T10" fmla="*/ 7 w 17"/>
                  <a:gd name="T11" fmla="*/ 22 h 22"/>
                  <a:gd name="T12" fmla="*/ 0 w 17"/>
                  <a:gd name="T13" fmla="*/ 16 h 22"/>
                  <a:gd name="T14" fmla="*/ 0 w 17"/>
                  <a:gd name="T15" fmla="*/ 8 h 22"/>
                  <a:gd name="T16" fmla="*/ 7 w 17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2"/>
                    </a:lnTo>
                    <a:lnTo>
                      <a:pt x="7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3" name="Freeform 1146"/>
              <p:cNvSpPr>
                <a:spLocks/>
              </p:cNvSpPr>
              <p:nvPr/>
            </p:nvSpPr>
            <p:spPr bwMode="auto">
              <a:xfrm>
                <a:off x="4741" y="1612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4" name="Freeform 1147"/>
              <p:cNvSpPr>
                <a:spLocks/>
              </p:cNvSpPr>
              <p:nvPr/>
            </p:nvSpPr>
            <p:spPr bwMode="auto">
              <a:xfrm>
                <a:off x="4723" y="1583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5" name="Freeform 1148"/>
              <p:cNvSpPr>
                <a:spLocks/>
              </p:cNvSpPr>
              <p:nvPr/>
            </p:nvSpPr>
            <p:spPr bwMode="auto">
              <a:xfrm>
                <a:off x="4706" y="1556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6" name="Freeform 1149"/>
              <p:cNvSpPr>
                <a:spLocks/>
              </p:cNvSpPr>
              <p:nvPr/>
            </p:nvSpPr>
            <p:spPr bwMode="auto">
              <a:xfrm>
                <a:off x="4690" y="1533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7" name="Freeform 1150"/>
              <p:cNvSpPr>
                <a:spLocks/>
              </p:cNvSpPr>
              <p:nvPr/>
            </p:nvSpPr>
            <p:spPr bwMode="auto">
              <a:xfrm>
                <a:off x="4678" y="1512"/>
                <a:ext cx="7" cy="11"/>
              </a:xfrm>
              <a:custGeom>
                <a:avLst/>
                <a:gdLst>
                  <a:gd name="T0" fmla="*/ 4 w 15"/>
                  <a:gd name="T1" fmla="*/ 0 h 24"/>
                  <a:gd name="T2" fmla="*/ 10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0 w 15"/>
                  <a:gd name="T9" fmla="*/ 24 h 24"/>
                  <a:gd name="T10" fmla="*/ 4 w 15"/>
                  <a:gd name="T11" fmla="*/ 24 h 24"/>
                  <a:gd name="T12" fmla="*/ 0 w 15"/>
                  <a:gd name="T13" fmla="*/ 16 h 24"/>
                  <a:gd name="T14" fmla="*/ 0 w 15"/>
                  <a:gd name="T15" fmla="*/ 8 h 24"/>
                  <a:gd name="T16" fmla="*/ 4 w 15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4">
                    <a:moveTo>
                      <a:pt x="4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8" name="Freeform 1151"/>
              <p:cNvSpPr>
                <a:spLocks/>
              </p:cNvSpPr>
              <p:nvPr/>
            </p:nvSpPr>
            <p:spPr bwMode="auto">
              <a:xfrm>
                <a:off x="4664" y="149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9" name="Freeform 1152"/>
              <p:cNvSpPr>
                <a:spLocks/>
              </p:cNvSpPr>
              <p:nvPr/>
            </p:nvSpPr>
            <p:spPr bwMode="auto">
              <a:xfrm>
                <a:off x="4650" y="1477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0" name="Freeform 1153"/>
              <p:cNvSpPr>
                <a:spLocks/>
              </p:cNvSpPr>
              <p:nvPr/>
            </p:nvSpPr>
            <p:spPr bwMode="auto">
              <a:xfrm>
                <a:off x="4638" y="146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1 h 17"/>
                  <a:gd name="T6" fmla="*/ 17 w 17"/>
                  <a:gd name="T7" fmla="*/ 13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1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1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1" name="Freeform 1154"/>
              <p:cNvSpPr>
                <a:spLocks/>
              </p:cNvSpPr>
              <p:nvPr/>
            </p:nvSpPr>
            <p:spPr bwMode="auto">
              <a:xfrm>
                <a:off x="4627" y="1447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2" name="Freeform 1155"/>
              <p:cNvSpPr>
                <a:spLocks/>
              </p:cNvSpPr>
              <p:nvPr/>
            </p:nvSpPr>
            <p:spPr bwMode="auto">
              <a:xfrm>
                <a:off x="4979" y="202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3" name="Freeform 1156"/>
              <p:cNvSpPr>
                <a:spLocks/>
              </p:cNvSpPr>
              <p:nvPr/>
            </p:nvSpPr>
            <p:spPr bwMode="auto">
              <a:xfrm>
                <a:off x="4915" y="1935"/>
                <a:ext cx="10" cy="8"/>
              </a:xfrm>
              <a:custGeom>
                <a:avLst/>
                <a:gdLst>
                  <a:gd name="T0" fmla="*/ 6 w 20"/>
                  <a:gd name="T1" fmla="*/ 0 h 18"/>
                  <a:gd name="T2" fmla="*/ 13 w 20"/>
                  <a:gd name="T3" fmla="*/ 0 h 18"/>
                  <a:gd name="T4" fmla="*/ 20 w 20"/>
                  <a:gd name="T5" fmla="*/ 4 h 18"/>
                  <a:gd name="T6" fmla="*/ 20 w 20"/>
                  <a:gd name="T7" fmla="*/ 16 h 18"/>
                  <a:gd name="T8" fmla="*/ 13 w 20"/>
                  <a:gd name="T9" fmla="*/ 18 h 18"/>
                  <a:gd name="T10" fmla="*/ 6 w 20"/>
                  <a:gd name="T11" fmla="*/ 18 h 18"/>
                  <a:gd name="T12" fmla="*/ 0 w 20"/>
                  <a:gd name="T13" fmla="*/ 16 h 18"/>
                  <a:gd name="T14" fmla="*/ 0 w 20"/>
                  <a:gd name="T15" fmla="*/ 4 h 18"/>
                  <a:gd name="T16" fmla="*/ 6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18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4" name="Freeform 1157"/>
              <p:cNvSpPr>
                <a:spLocks/>
              </p:cNvSpPr>
              <p:nvPr/>
            </p:nvSpPr>
            <p:spPr bwMode="auto">
              <a:xfrm>
                <a:off x="4871" y="185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2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2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5" name="Freeform 1158"/>
              <p:cNvSpPr>
                <a:spLocks/>
              </p:cNvSpPr>
              <p:nvPr/>
            </p:nvSpPr>
            <p:spPr bwMode="auto">
              <a:xfrm>
                <a:off x="4839" y="179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6" name="Freeform 1159"/>
              <p:cNvSpPr>
                <a:spLocks/>
              </p:cNvSpPr>
              <p:nvPr/>
            </p:nvSpPr>
            <p:spPr bwMode="auto">
              <a:xfrm>
                <a:off x="4810" y="173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7" name="Freeform 1160"/>
              <p:cNvSpPr>
                <a:spLocks/>
              </p:cNvSpPr>
              <p:nvPr/>
            </p:nvSpPr>
            <p:spPr bwMode="auto">
              <a:xfrm>
                <a:off x="4785" y="1690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8" name="Freeform 1161"/>
              <p:cNvSpPr>
                <a:spLocks/>
              </p:cNvSpPr>
              <p:nvPr/>
            </p:nvSpPr>
            <p:spPr bwMode="auto">
              <a:xfrm>
                <a:off x="4763" y="1652"/>
                <a:ext cx="10" cy="9"/>
              </a:xfrm>
              <a:custGeom>
                <a:avLst/>
                <a:gdLst>
                  <a:gd name="T0" fmla="*/ 7 w 19"/>
                  <a:gd name="T1" fmla="*/ 0 h 17"/>
                  <a:gd name="T2" fmla="*/ 12 w 19"/>
                  <a:gd name="T3" fmla="*/ 0 h 17"/>
                  <a:gd name="T4" fmla="*/ 19 w 19"/>
                  <a:gd name="T5" fmla="*/ 4 h 17"/>
                  <a:gd name="T6" fmla="*/ 19 w 19"/>
                  <a:gd name="T7" fmla="*/ 9 h 17"/>
                  <a:gd name="T8" fmla="*/ 12 w 19"/>
                  <a:gd name="T9" fmla="*/ 17 h 17"/>
                  <a:gd name="T10" fmla="*/ 7 w 19"/>
                  <a:gd name="T11" fmla="*/ 17 h 17"/>
                  <a:gd name="T12" fmla="*/ 0 w 19"/>
                  <a:gd name="T13" fmla="*/ 9 h 17"/>
                  <a:gd name="T14" fmla="*/ 0 w 19"/>
                  <a:gd name="T15" fmla="*/ 4 h 17"/>
                  <a:gd name="T16" fmla="*/ 7 w 19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7">
                    <a:moveTo>
                      <a:pt x="7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9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9" name="Freeform 1162"/>
              <p:cNvSpPr>
                <a:spLocks/>
              </p:cNvSpPr>
              <p:nvPr/>
            </p:nvSpPr>
            <p:spPr bwMode="auto">
              <a:xfrm>
                <a:off x="4745" y="161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0" name="Freeform 1163"/>
              <p:cNvSpPr>
                <a:spLocks/>
              </p:cNvSpPr>
              <p:nvPr/>
            </p:nvSpPr>
            <p:spPr bwMode="auto">
              <a:xfrm>
                <a:off x="4726" y="1588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1" name="Freeform 1164"/>
              <p:cNvSpPr>
                <a:spLocks/>
              </p:cNvSpPr>
              <p:nvPr/>
            </p:nvSpPr>
            <p:spPr bwMode="auto">
              <a:xfrm>
                <a:off x="4709" y="1561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2" name="Freeform 1165"/>
              <p:cNvSpPr>
                <a:spLocks/>
              </p:cNvSpPr>
              <p:nvPr/>
            </p:nvSpPr>
            <p:spPr bwMode="auto">
              <a:xfrm>
                <a:off x="4694" y="153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3" name="Freeform 1166"/>
              <p:cNvSpPr>
                <a:spLocks/>
              </p:cNvSpPr>
              <p:nvPr/>
            </p:nvSpPr>
            <p:spPr bwMode="auto">
              <a:xfrm>
                <a:off x="4681" y="1518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2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4" name="Freeform 1167"/>
              <p:cNvSpPr>
                <a:spLocks noEditPoints="1"/>
              </p:cNvSpPr>
              <p:nvPr/>
            </p:nvSpPr>
            <p:spPr bwMode="auto">
              <a:xfrm>
                <a:off x="4667" y="1500"/>
                <a:ext cx="9" cy="10"/>
              </a:xfrm>
              <a:custGeom>
                <a:avLst/>
                <a:gdLst>
                  <a:gd name="T0" fmla="*/ 10 w 17"/>
                  <a:gd name="T1" fmla="*/ 20 h 20"/>
                  <a:gd name="T2" fmla="*/ 13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3 w 17"/>
                  <a:gd name="T9" fmla="*/ 0 h 20"/>
                  <a:gd name="T10" fmla="*/ 13 w 17"/>
                  <a:gd name="T11" fmla="*/ 0 h 20"/>
                  <a:gd name="T12" fmla="*/ 17 w 17"/>
                  <a:gd name="T13" fmla="*/ 4 h 20"/>
                  <a:gd name="T14" fmla="*/ 17 w 17"/>
                  <a:gd name="T15" fmla="*/ 12 h 20"/>
                  <a:gd name="T16" fmla="*/ 10 w 17"/>
                  <a:gd name="T17" fmla="*/ 20 h 20"/>
                  <a:gd name="T18" fmla="*/ 3 w 17"/>
                  <a:gd name="T19" fmla="*/ 20 h 20"/>
                  <a:gd name="T20" fmla="*/ 0 w 17"/>
                  <a:gd name="T21" fmla="*/ 12 h 20"/>
                  <a:gd name="T22" fmla="*/ 0 w 17"/>
                  <a:gd name="T23" fmla="*/ 4 h 20"/>
                  <a:gd name="T24" fmla="*/ 3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3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5" name="Freeform 1168"/>
              <p:cNvSpPr>
                <a:spLocks/>
              </p:cNvSpPr>
              <p:nvPr/>
            </p:nvSpPr>
            <p:spPr bwMode="auto">
              <a:xfrm>
                <a:off x="4654" y="1483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6" name="Freeform 1169"/>
              <p:cNvSpPr>
                <a:spLocks/>
              </p:cNvSpPr>
              <p:nvPr/>
            </p:nvSpPr>
            <p:spPr bwMode="auto">
              <a:xfrm>
                <a:off x="4642" y="1467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7" name="Freeform 1170"/>
              <p:cNvSpPr>
                <a:spLocks/>
              </p:cNvSpPr>
              <p:nvPr/>
            </p:nvSpPr>
            <p:spPr bwMode="auto">
              <a:xfrm>
                <a:off x="4982" y="202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8" name="Freeform 1171"/>
              <p:cNvSpPr>
                <a:spLocks/>
              </p:cNvSpPr>
              <p:nvPr/>
            </p:nvSpPr>
            <p:spPr bwMode="auto">
              <a:xfrm>
                <a:off x="4918" y="194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9" name="Freeform 1172"/>
              <p:cNvSpPr>
                <a:spLocks/>
              </p:cNvSpPr>
              <p:nvPr/>
            </p:nvSpPr>
            <p:spPr bwMode="auto">
              <a:xfrm>
                <a:off x="4874" y="1863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0" name="Freeform 1173"/>
              <p:cNvSpPr>
                <a:spLocks/>
              </p:cNvSpPr>
              <p:nvPr/>
            </p:nvSpPr>
            <p:spPr bwMode="auto">
              <a:xfrm>
                <a:off x="4843" y="179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1" name="Freeform 1174"/>
              <p:cNvSpPr>
                <a:spLocks/>
              </p:cNvSpPr>
              <p:nvPr/>
            </p:nvSpPr>
            <p:spPr bwMode="auto">
              <a:xfrm>
                <a:off x="4814" y="1743"/>
                <a:ext cx="8" cy="8"/>
              </a:xfrm>
              <a:custGeom>
                <a:avLst/>
                <a:gdLst>
                  <a:gd name="T0" fmla="*/ 4 w 17"/>
                  <a:gd name="T1" fmla="*/ 0 h 18"/>
                  <a:gd name="T2" fmla="*/ 10 w 17"/>
                  <a:gd name="T3" fmla="*/ 0 h 18"/>
                  <a:gd name="T4" fmla="*/ 17 w 17"/>
                  <a:gd name="T5" fmla="*/ 4 h 18"/>
                  <a:gd name="T6" fmla="*/ 17 w 17"/>
                  <a:gd name="T7" fmla="*/ 16 h 18"/>
                  <a:gd name="T8" fmla="*/ 10 w 17"/>
                  <a:gd name="T9" fmla="*/ 18 h 18"/>
                  <a:gd name="T10" fmla="*/ 4 w 17"/>
                  <a:gd name="T11" fmla="*/ 18 h 18"/>
                  <a:gd name="T12" fmla="*/ 0 w 17"/>
                  <a:gd name="T13" fmla="*/ 16 h 18"/>
                  <a:gd name="T14" fmla="*/ 0 w 17"/>
                  <a:gd name="T15" fmla="*/ 4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2" name="Freeform 1175"/>
              <p:cNvSpPr>
                <a:spLocks/>
              </p:cNvSpPr>
              <p:nvPr/>
            </p:nvSpPr>
            <p:spPr bwMode="auto">
              <a:xfrm>
                <a:off x="4788" y="169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3" name="Freeform 1176"/>
              <p:cNvSpPr>
                <a:spLocks/>
              </p:cNvSpPr>
              <p:nvPr/>
            </p:nvSpPr>
            <p:spPr bwMode="auto">
              <a:xfrm>
                <a:off x="4767" y="1655"/>
                <a:ext cx="9" cy="12"/>
              </a:xfrm>
              <a:custGeom>
                <a:avLst/>
                <a:gdLst>
                  <a:gd name="T0" fmla="*/ 5 w 18"/>
                  <a:gd name="T1" fmla="*/ 0 h 23"/>
                  <a:gd name="T2" fmla="*/ 12 w 18"/>
                  <a:gd name="T3" fmla="*/ 0 h 23"/>
                  <a:gd name="T4" fmla="*/ 18 w 18"/>
                  <a:gd name="T5" fmla="*/ 7 h 23"/>
                  <a:gd name="T6" fmla="*/ 18 w 18"/>
                  <a:gd name="T7" fmla="*/ 15 h 23"/>
                  <a:gd name="T8" fmla="*/ 12 w 18"/>
                  <a:gd name="T9" fmla="*/ 23 h 23"/>
                  <a:gd name="T10" fmla="*/ 5 w 18"/>
                  <a:gd name="T11" fmla="*/ 23 h 23"/>
                  <a:gd name="T12" fmla="*/ 0 w 18"/>
                  <a:gd name="T13" fmla="*/ 15 h 23"/>
                  <a:gd name="T14" fmla="*/ 0 w 18"/>
                  <a:gd name="T15" fmla="*/ 7 h 23"/>
                  <a:gd name="T16" fmla="*/ 5 w 18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5" y="0"/>
                    </a:moveTo>
                    <a:lnTo>
                      <a:pt x="12" y="0"/>
                    </a:lnTo>
                    <a:lnTo>
                      <a:pt x="18" y="7"/>
                    </a:lnTo>
                    <a:lnTo>
                      <a:pt x="18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4" name="Freeform 1177"/>
              <p:cNvSpPr>
                <a:spLocks/>
              </p:cNvSpPr>
              <p:nvPr/>
            </p:nvSpPr>
            <p:spPr bwMode="auto">
              <a:xfrm>
                <a:off x="4748" y="162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5" name="Freeform 1178"/>
              <p:cNvSpPr>
                <a:spLocks/>
              </p:cNvSpPr>
              <p:nvPr/>
            </p:nvSpPr>
            <p:spPr bwMode="auto">
              <a:xfrm>
                <a:off x="4729" y="1592"/>
                <a:ext cx="11" cy="12"/>
              </a:xfrm>
              <a:custGeom>
                <a:avLst/>
                <a:gdLst>
                  <a:gd name="T0" fmla="*/ 7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6" name="Freeform 1179"/>
              <p:cNvSpPr>
                <a:spLocks/>
              </p:cNvSpPr>
              <p:nvPr/>
            </p:nvSpPr>
            <p:spPr bwMode="auto">
              <a:xfrm>
                <a:off x="4714" y="156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7" name="Freeform 1180"/>
              <p:cNvSpPr>
                <a:spLocks/>
              </p:cNvSpPr>
              <p:nvPr/>
            </p:nvSpPr>
            <p:spPr bwMode="auto">
              <a:xfrm>
                <a:off x="4699" y="1545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8" name="Freeform 1181"/>
              <p:cNvSpPr>
                <a:spLocks/>
              </p:cNvSpPr>
              <p:nvPr/>
            </p:nvSpPr>
            <p:spPr bwMode="auto">
              <a:xfrm>
                <a:off x="4684" y="1523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8 h 19"/>
                  <a:gd name="T6" fmla="*/ 15 w 15"/>
                  <a:gd name="T7" fmla="*/ 15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5 h 19"/>
                  <a:gd name="T14" fmla="*/ 0 w 15"/>
                  <a:gd name="T15" fmla="*/ 8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9" name="Freeform 1182"/>
              <p:cNvSpPr>
                <a:spLocks/>
              </p:cNvSpPr>
              <p:nvPr/>
            </p:nvSpPr>
            <p:spPr bwMode="auto">
              <a:xfrm>
                <a:off x="4671" y="1504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0" name="Freeform 1183"/>
              <p:cNvSpPr>
                <a:spLocks/>
              </p:cNvSpPr>
              <p:nvPr/>
            </p:nvSpPr>
            <p:spPr bwMode="auto">
              <a:xfrm>
                <a:off x="4659" y="1487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1" name="Freeform 1184"/>
              <p:cNvSpPr>
                <a:spLocks/>
              </p:cNvSpPr>
              <p:nvPr/>
            </p:nvSpPr>
            <p:spPr bwMode="auto">
              <a:xfrm>
                <a:off x="4645" y="147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2" name="Freeform 1185"/>
              <p:cNvSpPr>
                <a:spLocks/>
              </p:cNvSpPr>
              <p:nvPr/>
            </p:nvSpPr>
            <p:spPr bwMode="auto">
              <a:xfrm>
                <a:off x="4985" y="203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3" name="Freeform 1186"/>
              <p:cNvSpPr>
                <a:spLocks/>
              </p:cNvSpPr>
              <p:nvPr/>
            </p:nvSpPr>
            <p:spPr bwMode="auto">
              <a:xfrm>
                <a:off x="4922" y="194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4" name="Freeform 1187"/>
              <p:cNvSpPr>
                <a:spLocks/>
              </p:cNvSpPr>
              <p:nvPr/>
            </p:nvSpPr>
            <p:spPr bwMode="auto">
              <a:xfrm>
                <a:off x="4877" y="186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5" name="Freeform 1188"/>
              <p:cNvSpPr>
                <a:spLocks/>
              </p:cNvSpPr>
              <p:nvPr/>
            </p:nvSpPr>
            <p:spPr bwMode="auto">
              <a:xfrm>
                <a:off x="4846" y="1802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0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6" name="Freeform 1189"/>
              <p:cNvSpPr>
                <a:spLocks/>
              </p:cNvSpPr>
              <p:nvPr/>
            </p:nvSpPr>
            <p:spPr bwMode="auto">
              <a:xfrm>
                <a:off x="4817" y="1748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7" name="Freeform 1190"/>
              <p:cNvSpPr>
                <a:spLocks/>
              </p:cNvSpPr>
              <p:nvPr/>
            </p:nvSpPr>
            <p:spPr bwMode="auto">
              <a:xfrm>
                <a:off x="4791" y="170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8" name="Freeform 1191"/>
              <p:cNvSpPr>
                <a:spLocks/>
              </p:cNvSpPr>
              <p:nvPr/>
            </p:nvSpPr>
            <p:spPr bwMode="auto">
              <a:xfrm>
                <a:off x="4771" y="1661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9" name="Freeform 1192"/>
              <p:cNvSpPr>
                <a:spLocks/>
              </p:cNvSpPr>
              <p:nvPr/>
            </p:nvSpPr>
            <p:spPr bwMode="auto">
              <a:xfrm>
                <a:off x="4752" y="162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0" name="Freeform 1193"/>
              <p:cNvSpPr>
                <a:spLocks/>
              </p:cNvSpPr>
              <p:nvPr/>
            </p:nvSpPr>
            <p:spPr bwMode="auto">
              <a:xfrm>
                <a:off x="4733" y="1598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1" name="Freeform 1194"/>
              <p:cNvSpPr>
                <a:spLocks/>
              </p:cNvSpPr>
              <p:nvPr/>
            </p:nvSpPr>
            <p:spPr bwMode="auto">
              <a:xfrm>
                <a:off x="4718" y="157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2" name="Freeform 1195"/>
              <p:cNvSpPr>
                <a:spLocks/>
              </p:cNvSpPr>
              <p:nvPr/>
            </p:nvSpPr>
            <p:spPr bwMode="auto">
              <a:xfrm>
                <a:off x="4702" y="1551"/>
                <a:ext cx="9" cy="8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3" name="Freeform 1196"/>
              <p:cNvSpPr>
                <a:spLocks/>
              </p:cNvSpPr>
              <p:nvPr/>
            </p:nvSpPr>
            <p:spPr bwMode="auto">
              <a:xfrm>
                <a:off x="4687" y="152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4" name="Freeform 1197"/>
              <p:cNvSpPr>
                <a:spLocks/>
              </p:cNvSpPr>
              <p:nvPr/>
            </p:nvSpPr>
            <p:spPr bwMode="auto">
              <a:xfrm>
                <a:off x="4674" y="1510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5" name="Freeform 1198"/>
              <p:cNvSpPr>
                <a:spLocks/>
              </p:cNvSpPr>
              <p:nvPr/>
            </p:nvSpPr>
            <p:spPr bwMode="auto">
              <a:xfrm>
                <a:off x="4662" y="149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6" name="Freeform 1199"/>
              <p:cNvSpPr>
                <a:spLocks/>
              </p:cNvSpPr>
              <p:nvPr/>
            </p:nvSpPr>
            <p:spPr bwMode="auto">
              <a:xfrm>
                <a:off x="4650" y="147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7" name="Freeform 1200"/>
              <p:cNvSpPr>
                <a:spLocks/>
              </p:cNvSpPr>
              <p:nvPr/>
            </p:nvSpPr>
            <p:spPr bwMode="auto">
              <a:xfrm>
                <a:off x="4987" y="2043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8" name="Freeform 1201"/>
              <p:cNvSpPr>
                <a:spLocks/>
              </p:cNvSpPr>
              <p:nvPr/>
            </p:nvSpPr>
            <p:spPr bwMode="auto">
              <a:xfrm>
                <a:off x="4925" y="195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9" name="Freeform 1202"/>
              <p:cNvSpPr>
                <a:spLocks/>
              </p:cNvSpPr>
              <p:nvPr/>
            </p:nvSpPr>
            <p:spPr bwMode="auto">
              <a:xfrm>
                <a:off x="4881" y="1876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0" name="Freeform 1203"/>
              <p:cNvSpPr>
                <a:spLocks/>
              </p:cNvSpPr>
              <p:nvPr/>
            </p:nvSpPr>
            <p:spPr bwMode="auto">
              <a:xfrm>
                <a:off x="4848" y="1808"/>
                <a:ext cx="9" cy="11"/>
              </a:xfrm>
              <a:custGeom>
                <a:avLst/>
                <a:gdLst>
                  <a:gd name="T0" fmla="*/ 7 w 19"/>
                  <a:gd name="T1" fmla="*/ 0 h 23"/>
                  <a:gd name="T2" fmla="*/ 12 w 19"/>
                  <a:gd name="T3" fmla="*/ 0 h 23"/>
                  <a:gd name="T4" fmla="*/ 19 w 19"/>
                  <a:gd name="T5" fmla="*/ 8 h 23"/>
                  <a:gd name="T6" fmla="*/ 19 w 19"/>
                  <a:gd name="T7" fmla="*/ 16 h 23"/>
                  <a:gd name="T8" fmla="*/ 12 w 19"/>
                  <a:gd name="T9" fmla="*/ 23 h 23"/>
                  <a:gd name="T10" fmla="*/ 12 w 19"/>
                  <a:gd name="T11" fmla="*/ 19 h 23"/>
                  <a:gd name="T12" fmla="*/ 7 w 19"/>
                  <a:gd name="T13" fmla="*/ 19 h 23"/>
                  <a:gd name="T14" fmla="*/ 0 w 19"/>
                  <a:gd name="T15" fmla="*/ 16 h 23"/>
                  <a:gd name="T16" fmla="*/ 0 w 19"/>
                  <a:gd name="T17" fmla="*/ 8 h 23"/>
                  <a:gd name="T18" fmla="*/ 7 w 19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3">
                    <a:moveTo>
                      <a:pt x="7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6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1" name="Freeform 1204"/>
              <p:cNvSpPr>
                <a:spLocks/>
              </p:cNvSpPr>
              <p:nvPr/>
            </p:nvSpPr>
            <p:spPr bwMode="auto">
              <a:xfrm>
                <a:off x="4820" y="175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2" name="Freeform 1205"/>
              <p:cNvSpPr>
                <a:spLocks/>
              </p:cNvSpPr>
              <p:nvPr/>
            </p:nvSpPr>
            <p:spPr bwMode="auto">
              <a:xfrm>
                <a:off x="4795" y="170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3" name="Freeform 1206"/>
              <p:cNvSpPr>
                <a:spLocks/>
              </p:cNvSpPr>
              <p:nvPr/>
            </p:nvSpPr>
            <p:spPr bwMode="auto">
              <a:xfrm>
                <a:off x="4774" y="1667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4" name="Freeform 1207"/>
              <p:cNvSpPr>
                <a:spLocks/>
              </p:cNvSpPr>
              <p:nvPr/>
            </p:nvSpPr>
            <p:spPr bwMode="auto">
              <a:xfrm>
                <a:off x="4755" y="163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5" name="Freeform 1208"/>
              <p:cNvSpPr>
                <a:spLocks/>
              </p:cNvSpPr>
              <p:nvPr/>
            </p:nvSpPr>
            <p:spPr bwMode="auto">
              <a:xfrm>
                <a:off x="4736" y="1604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6" name="Freeform 1209"/>
              <p:cNvSpPr>
                <a:spLocks/>
              </p:cNvSpPr>
              <p:nvPr/>
            </p:nvSpPr>
            <p:spPr bwMode="auto">
              <a:xfrm>
                <a:off x="4721" y="1577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7" name="Freeform 1210"/>
              <p:cNvSpPr>
                <a:spLocks/>
              </p:cNvSpPr>
              <p:nvPr/>
            </p:nvSpPr>
            <p:spPr bwMode="auto">
              <a:xfrm>
                <a:off x="4706" y="1554"/>
                <a:ext cx="8" cy="11"/>
              </a:xfrm>
              <a:custGeom>
                <a:avLst/>
                <a:gdLst>
                  <a:gd name="T0" fmla="*/ 4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10 w 17"/>
                  <a:gd name="T11" fmla="*/ 17 h 21"/>
                  <a:gd name="T12" fmla="*/ 4 w 17"/>
                  <a:gd name="T13" fmla="*/ 17 h 21"/>
                  <a:gd name="T14" fmla="*/ 0 w 17"/>
                  <a:gd name="T15" fmla="*/ 13 h 21"/>
                  <a:gd name="T16" fmla="*/ 0 w 17"/>
                  <a:gd name="T17" fmla="*/ 8 h 21"/>
                  <a:gd name="T18" fmla="*/ 4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8" name="Freeform 1211"/>
              <p:cNvSpPr>
                <a:spLocks/>
              </p:cNvSpPr>
              <p:nvPr/>
            </p:nvSpPr>
            <p:spPr bwMode="auto">
              <a:xfrm>
                <a:off x="4690" y="1533"/>
                <a:ext cx="9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9" name="Freeform 1212"/>
              <p:cNvSpPr>
                <a:spLocks/>
              </p:cNvSpPr>
              <p:nvPr/>
            </p:nvSpPr>
            <p:spPr bwMode="auto">
              <a:xfrm>
                <a:off x="4678" y="1516"/>
                <a:ext cx="7" cy="9"/>
              </a:xfrm>
              <a:custGeom>
                <a:avLst/>
                <a:gdLst>
                  <a:gd name="T0" fmla="*/ 7 w 15"/>
                  <a:gd name="T1" fmla="*/ 0 h 20"/>
                  <a:gd name="T2" fmla="*/ 14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4 w 15"/>
                  <a:gd name="T9" fmla="*/ 20 h 20"/>
                  <a:gd name="T10" fmla="*/ 7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7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7" y="0"/>
                    </a:moveTo>
                    <a:lnTo>
                      <a:pt x="14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0" name="Freeform 1213"/>
              <p:cNvSpPr>
                <a:spLocks/>
              </p:cNvSpPr>
              <p:nvPr/>
            </p:nvSpPr>
            <p:spPr bwMode="auto">
              <a:xfrm>
                <a:off x="4666" y="1498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1" name="Freeform 1214"/>
              <p:cNvSpPr>
                <a:spLocks/>
              </p:cNvSpPr>
              <p:nvPr/>
            </p:nvSpPr>
            <p:spPr bwMode="auto">
              <a:xfrm>
                <a:off x="4654" y="1481"/>
                <a:ext cx="8" cy="11"/>
              </a:xfrm>
              <a:custGeom>
                <a:avLst/>
                <a:gdLst>
                  <a:gd name="T0" fmla="*/ 4 w 18"/>
                  <a:gd name="T1" fmla="*/ 0 h 24"/>
                  <a:gd name="T2" fmla="*/ 11 w 18"/>
                  <a:gd name="T3" fmla="*/ 0 h 24"/>
                  <a:gd name="T4" fmla="*/ 18 w 18"/>
                  <a:gd name="T5" fmla="*/ 8 h 24"/>
                  <a:gd name="T6" fmla="*/ 18 w 18"/>
                  <a:gd name="T7" fmla="*/ 16 h 24"/>
                  <a:gd name="T8" fmla="*/ 11 w 18"/>
                  <a:gd name="T9" fmla="*/ 24 h 24"/>
                  <a:gd name="T10" fmla="*/ 4 w 18"/>
                  <a:gd name="T11" fmla="*/ 24 h 24"/>
                  <a:gd name="T12" fmla="*/ 0 w 18"/>
                  <a:gd name="T13" fmla="*/ 16 h 24"/>
                  <a:gd name="T14" fmla="*/ 0 w 18"/>
                  <a:gd name="T15" fmla="*/ 8 h 24"/>
                  <a:gd name="T16" fmla="*/ 4 w 1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4" y="0"/>
                    </a:moveTo>
                    <a:lnTo>
                      <a:pt x="11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3" name="Group 1416"/>
            <p:cNvGrpSpPr>
              <a:grpSpLocks/>
            </p:cNvGrpSpPr>
            <p:nvPr/>
          </p:nvGrpSpPr>
          <p:grpSpPr bwMode="auto">
            <a:xfrm>
              <a:off x="7322601" y="2449082"/>
              <a:ext cx="612236" cy="1086011"/>
              <a:chOff x="4669" y="1502"/>
              <a:chExt cx="367" cy="651"/>
            </a:xfrm>
          </p:grpSpPr>
          <p:sp>
            <p:nvSpPr>
              <p:cNvPr id="912" name="Freeform 1216"/>
              <p:cNvSpPr>
                <a:spLocks/>
              </p:cNvSpPr>
              <p:nvPr/>
            </p:nvSpPr>
            <p:spPr bwMode="auto">
              <a:xfrm>
                <a:off x="4990" y="204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3" name="Freeform 1217"/>
              <p:cNvSpPr>
                <a:spLocks/>
              </p:cNvSpPr>
              <p:nvPr/>
            </p:nvSpPr>
            <p:spPr bwMode="auto">
              <a:xfrm>
                <a:off x="4928" y="196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4" name="Freeform 1218"/>
              <p:cNvSpPr>
                <a:spLocks/>
              </p:cNvSpPr>
              <p:nvPr/>
            </p:nvSpPr>
            <p:spPr bwMode="auto">
              <a:xfrm>
                <a:off x="4884" y="1882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5" name="Freeform 1219"/>
              <p:cNvSpPr>
                <a:spLocks/>
              </p:cNvSpPr>
              <p:nvPr/>
            </p:nvSpPr>
            <p:spPr bwMode="auto">
              <a:xfrm>
                <a:off x="4851" y="1813"/>
                <a:ext cx="9" cy="12"/>
              </a:xfrm>
              <a:custGeom>
                <a:avLst/>
                <a:gdLst>
                  <a:gd name="T0" fmla="*/ 5 w 19"/>
                  <a:gd name="T1" fmla="*/ 0 h 23"/>
                  <a:gd name="T2" fmla="*/ 12 w 19"/>
                  <a:gd name="T3" fmla="*/ 0 h 23"/>
                  <a:gd name="T4" fmla="*/ 19 w 19"/>
                  <a:gd name="T5" fmla="*/ 7 h 23"/>
                  <a:gd name="T6" fmla="*/ 19 w 19"/>
                  <a:gd name="T7" fmla="*/ 15 h 23"/>
                  <a:gd name="T8" fmla="*/ 12 w 19"/>
                  <a:gd name="T9" fmla="*/ 23 h 23"/>
                  <a:gd name="T10" fmla="*/ 5 w 19"/>
                  <a:gd name="T11" fmla="*/ 23 h 23"/>
                  <a:gd name="T12" fmla="*/ 0 w 19"/>
                  <a:gd name="T13" fmla="*/ 15 h 23"/>
                  <a:gd name="T14" fmla="*/ 0 w 19"/>
                  <a:gd name="T15" fmla="*/ 7 h 23"/>
                  <a:gd name="T16" fmla="*/ 5 w 19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5" y="0"/>
                    </a:moveTo>
                    <a:lnTo>
                      <a:pt x="12" y="0"/>
                    </a:lnTo>
                    <a:lnTo>
                      <a:pt x="19" y="7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6" name="Freeform 1220"/>
              <p:cNvSpPr>
                <a:spLocks/>
              </p:cNvSpPr>
              <p:nvPr/>
            </p:nvSpPr>
            <p:spPr bwMode="auto">
              <a:xfrm>
                <a:off x="4824" y="175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7" name="Freeform 1221"/>
              <p:cNvSpPr>
                <a:spLocks/>
              </p:cNvSpPr>
              <p:nvPr/>
            </p:nvSpPr>
            <p:spPr bwMode="auto">
              <a:xfrm>
                <a:off x="4798" y="1713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8" name="Freeform 1222"/>
              <p:cNvSpPr>
                <a:spLocks/>
              </p:cNvSpPr>
              <p:nvPr/>
            </p:nvSpPr>
            <p:spPr bwMode="auto">
              <a:xfrm>
                <a:off x="4778" y="167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9" name="Freeform 1223"/>
              <p:cNvSpPr>
                <a:spLocks/>
              </p:cNvSpPr>
              <p:nvPr/>
            </p:nvSpPr>
            <p:spPr bwMode="auto">
              <a:xfrm>
                <a:off x="4758" y="1639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0" name="Freeform 1224"/>
              <p:cNvSpPr>
                <a:spLocks/>
              </p:cNvSpPr>
              <p:nvPr/>
            </p:nvSpPr>
            <p:spPr bwMode="auto">
              <a:xfrm>
                <a:off x="4740" y="1610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1" name="Freeform 1225"/>
              <p:cNvSpPr>
                <a:spLocks/>
              </p:cNvSpPr>
              <p:nvPr/>
            </p:nvSpPr>
            <p:spPr bwMode="auto">
              <a:xfrm>
                <a:off x="4724" y="1583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2" name="Freeform 1226"/>
              <p:cNvSpPr>
                <a:spLocks/>
              </p:cNvSpPr>
              <p:nvPr/>
            </p:nvSpPr>
            <p:spPr bwMode="auto">
              <a:xfrm>
                <a:off x="4709" y="155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3" name="Freeform 1227"/>
              <p:cNvSpPr>
                <a:spLocks/>
              </p:cNvSpPr>
              <p:nvPr/>
            </p:nvSpPr>
            <p:spPr bwMode="auto">
              <a:xfrm>
                <a:off x="4694" y="153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4" name="Freeform 1228"/>
              <p:cNvSpPr>
                <a:spLocks/>
              </p:cNvSpPr>
              <p:nvPr/>
            </p:nvSpPr>
            <p:spPr bwMode="auto">
              <a:xfrm>
                <a:off x="4681" y="1519"/>
                <a:ext cx="9" cy="10"/>
              </a:xfrm>
              <a:custGeom>
                <a:avLst/>
                <a:gdLst>
                  <a:gd name="T0" fmla="*/ 7 w 19"/>
                  <a:gd name="T1" fmla="*/ 0 h 19"/>
                  <a:gd name="T2" fmla="*/ 12 w 19"/>
                  <a:gd name="T3" fmla="*/ 0 h 19"/>
                  <a:gd name="T4" fmla="*/ 19 w 19"/>
                  <a:gd name="T5" fmla="*/ 8 h 19"/>
                  <a:gd name="T6" fmla="*/ 19 w 19"/>
                  <a:gd name="T7" fmla="*/ 16 h 19"/>
                  <a:gd name="T8" fmla="*/ 12 w 19"/>
                  <a:gd name="T9" fmla="*/ 19 h 19"/>
                  <a:gd name="T10" fmla="*/ 7 w 19"/>
                  <a:gd name="T11" fmla="*/ 19 h 19"/>
                  <a:gd name="T12" fmla="*/ 0 w 19"/>
                  <a:gd name="T13" fmla="*/ 16 h 19"/>
                  <a:gd name="T14" fmla="*/ 0 w 19"/>
                  <a:gd name="T15" fmla="*/ 8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6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5" name="Freeform 1229"/>
              <p:cNvSpPr>
                <a:spLocks/>
              </p:cNvSpPr>
              <p:nvPr/>
            </p:nvSpPr>
            <p:spPr bwMode="auto">
              <a:xfrm>
                <a:off x="4669" y="150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6" name="Freeform 1230"/>
              <p:cNvSpPr>
                <a:spLocks/>
              </p:cNvSpPr>
              <p:nvPr/>
            </p:nvSpPr>
            <p:spPr bwMode="auto">
              <a:xfrm>
                <a:off x="4930" y="1969"/>
                <a:ext cx="9" cy="9"/>
              </a:xfrm>
              <a:custGeom>
                <a:avLst/>
                <a:gdLst>
                  <a:gd name="T0" fmla="*/ 7 w 19"/>
                  <a:gd name="T1" fmla="*/ 0 h 19"/>
                  <a:gd name="T2" fmla="*/ 14 w 19"/>
                  <a:gd name="T3" fmla="*/ 0 h 19"/>
                  <a:gd name="T4" fmla="*/ 19 w 19"/>
                  <a:gd name="T5" fmla="*/ 4 h 19"/>
                  <a:gd name="T6" fmla="*/ 19 w 19"/>
                  <a:gd name="T7" fmla="*/ 12 h 19"/>
                  <a:gd name="T8" fmla="*/ 14 w 19"/>
                  <a:gd name="T9" fmla="*/ 19 h 19"/>
                  <a:gd name="T10" fmla="*/ 14 w 19"/>
                  <a:gd name="T11" fmla="*/ 19 h 19"/>
                  <a:gd name="T12" fmla="*/ 7 w 19"/>
                  <a:gd name="T13" fmla="*/ 19 h 19"/>
                  <a:gd name="T14" fmla="*/ 0 w 19"/>
                  <a:gd name="T15" fmla="*/ 12 h 19"/>
                  <a:gd name="T16" fmla="*/ 0 w 19"/>
                  <a:gd name="T17" fmla="*/ 4 h 19"/>
                  <a:gd name="T18" fmla="*/ 7 w 19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4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7" name="Freeform 1231"/>
              <p:cNvSpPr>
                <a:spLocks/>
              </p:cNvSpPr>
              <p:nvPr/>
            </p:nvSpPr>
            <p:spPr bwMode="auto">
              <a:xfrm>
                <a:off x="4888" y="188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8" name="Freeform 1232"/>
              <p:cNvSpPr>
                <a:spLocks/>
              </p:cNvSpPr>
              <p:nvPr/>
            </p:nvSpPr>
            <p:spPr bwMode="auto">
              <a:xfrm>
                <a:off x="4854" y="1819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9" name="Freeform 1233"/>
              <p:cNvSpPr>
                <a:spLocks/>
              </p:cNvSpPr>
              <p:nvPr/>
            </p:nvSpPr>
            <p:spPr bwMode="auto">
              <a:xfrm>
                <a:off x="4826" y="1765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0" name="Freeform 1234"/>
              <p:cNvSpPr>
                <a:spLocks/>
              </p:cNvSpPr>
              <p:nvPr/>
            </p:nvSpPr>
            <p:spPr bwMode="auto">
              <a:xfrm>
                <a:off x="4802" y="171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1" name="Freeform 1235"/>
              <p:cNvSpPr>
                <a:spLocks/>
              </p:cNvSpPr>
              <p:nvPr/>
            </p:nvSpPr>
            <p:spPr bwMode="auto">
              <a:xfrm>
                <a:off x="4780" y="1679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2" name="Freeform 1236"/>
              <p:cNvSpPr>
                <a:spLocks/>
              </p:cNvSpPr>
              <p:nvPr/>
            </p:nvSpPr>
            <p:spPr bwMode="auto">
              <a:xfrm>
                <a:off x="4762" y="1645"/>
                <a:ext cx="7" cy="9"/>
              </a:xfrm>
              <a:custGeom>
                <a:avLst/>
                <a:gdLst>
                  <a:gd name="T0" fmla="*/ 4 w 16"/>
                  <a:gd name="T1" fmla="*/ 0 h 20"/>
                  <a:gd name="T2" fmla="*/ 14 w 16"/>
                  <a:gd name="T3" fmla="*/ 0 h 20"/>
                  <a:gd name="T4" fmla="*/ 16 w 16"/>
                  <a:gd name="T5" fmla="*/ 8 h 20"/>
                  <a:gd name="T6" fmla="*/ 16 w 16"/>
                  <a:gd name="T7" fmla="*/ 16 h 20"/>
                  <a:gd name="T8" fmla="*/ 14 w 16"/>
                  <a:gd name="T9" fmla="*/ 20 h 20"/>
                  <a:gd name="T10" fmla="*/ 14 w 16"/>
                  <a:gd name="T11" fmla="*/ 20 h 20"/>
                  <a:gd name="T12" fmla="*/ 4 w 16"/>
                  <a:gd name="T13" fmla="*/ 20 h 20"/>
                  <a:gd name="T14" fmla="*/ 0 w 16"/>
                  <a:gd name="T15" fmla="*/ 16 h 20"/>
                  <a:gd name="T16" fmla="*/ 0 w 16"/>
                  <a:gd name="T17" fmla="*/ 8 h 20"/>
                  <a:gd name="T18" fmla="*/ 4 w 1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4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3" name="Freeform 1237"/>
              <p:cNvSpPr>
                <a:spLocks/>
              </p:cNvSpPr>
              <p:nvPr/>
            </p:nvSpPr>
            <p:spPr bwMode="auto">
              <a:xfrm>
                <a:off x="4743" y="1616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4" name="Freeform 1238"/>
              <p:cNvSpPr>
                <a:spLocks/>
              </p:cNvSpPr>
              <p:nvPr/>
            </p:nvSpPr>
            <p:spPr bwMode="auto">
              <a:xfrm>
                <a:off x="4728" y="158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5" name="Freeform 1239"/>
              <p:cNvSpPr>
                <a:spLocks/>
              </p:cNvSpPr>
              <p:nvPr/>
            </p:nvSpPr>
            <p:spPr bwMode="auto">
              <a:xfrm>
                <a:off x="4712" y="156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6" name="Freeform 1240"/>
              <p:cNvSpPr>
                <a:spLocks/>
              </p:cNvSpPr>
              <p:nvPr/>
            </p:nvSpPr>
            <p:spPr bwMode="auto">
              <a:xfrm>
                <a:off x="4697" y="154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7" name="Freeform 1241"/>
              <p:cNvSpPr>
                <a:spLocks/>
              </p:cNvSpPr>
              <p:nvPr/>
            </p:nvSpPr>
            <p:spPr bwMode="auto">
              <a:xfrm>
                <a:off x="4684" y="1525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1 h 19"/>
                  <a:gd name="T14" fmla="*/ 0 w 15"/>
                  <a:gd name="T15" fmla="*/ 4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8" name="Freeform 1242"/>
              <p:cNvSpPr>
                <a:spLocks noEditPoints="1"/>
              </p:cNvSpPr>
              <p:nvPr/>
            </p:nvSpPr>
            <p:spPr bwMode="auto">
              <a:xfrm>
                <a:off x="4672" y="1508"/>
                <a:ext cx="9" cy="10"/>
              </a:xfrm>
              <a:custGeom>
                <a:avLst/>
                <a:gdLst>
                  <a:gd name="T0" fmla="*/ 10 w 17"/>
                  <a:gd name="T1" fmla="*/ 19 h 19"/>
                  <a:gd name="T2" fmla="*/ 14 w 17"/>
                  <a:gd name="T3" fmla="*/ 19 h 19"/>
                  <a:gd name="T4" fmla="*/ 10 w 17"/>
                  <a:gd name="T5" fmla="*/ 19 h 19"/>
                  <a:gd name="T6" fmla="*/ 10 w 17"/>
                  <a:gd name="T7" fmla="*/ 19 h 19"/>
                  <a:gd name="T8" fmla="*/ 3 w 17"/>
                  <a:gd name="T9" fmla="*/ 0 h 19"/>
                  <a:gd name="T10" fmla="*/ 14 w 17"/>
                  <a:gd name="T11" fmla="*/ 0 h 19"/>
                  <a:gd name="T12" fmla="*/ 17 w 17"/>
                  <a:gd name="T13" fmla="*/ 4 h 19"/>
                  <a:gd name="T14" fmla="*/ 17 w 17"/>
                  <a:gd name="T15" fmla="*/ 11 h 19"/>
                  <a:gd name="T16" fmla="*/ 10 w 17"/>
                  <a:gd name="T17" fmla="*/ 19 h 19"/>
                  <a:gd name="T18" fmla="*/ 3 w 17"/>
                  <a:gd name="T19" fmla="*/ 19 h 19"/>
                  <a:gd name="T20" fmla="*/ 0 w 17"/>
                  <a:gd name="T21" fmla="*/ 11 h 19"/>
                  <a:gd name="T22" fmla="*/ 0 w 17"/>
                  <a:gd name="T23" fmla="*/ 4 h 19"/>
                  <a:gd name="T24" fmla="*/ 3 w 17"/>
                  <a:gd name="T2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19">
                    <a:moveTo>
                      <a:pt x="10" y="19"/>
                    </a:moveTo>
                    <a:lnTo>
                      <a:pt x="14" y="19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9" name="Freeform 1243"/>
              <p:cNvSpPr>
                <a:spLocks/>
              </p:cNvSpPr>
              <p:nvPr/>
            </p:nvSpPr>
            <p:spPr bwMode="auto">
              <a:xfrm>
                <a:off x="4996" y="2063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0" name="Freeform 1244"/>
              <p:cNvSpPr>
                <a:spLocks/>
              </p:cNvSpPr>
              <p:nvPr/>
            </p:nvSpPr>
            <p:spPr bwMode="auto">
              <a:xfrm>
                <a:off x="4933" y="1974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1" name="Freeform 1245"/>
              <p:cNvSpPr>
                <a:spLocks/>
              </p:cNvSpPr>
              <p:nvPr/>
            </p:nvSpPr>
            <p:spPr bwMode="auto">
              <a:xfrm>
                <a:off x="4891" y="189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2" name="Freeform 1246"/>
              <p:cNvSpPr>
                <a:spLocks/>
              </p:cNvSpPr>
              <p:nvPr/>
            </p:nvSpPr>
            <p:spPr bwMode="auto">
              <a:xfrm>
                <a:off x="4857" y="1825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3" name="Freeform 1247"/>
              <p:cNvSpPr>
                <a:spLocks/>
              </p:cNvSpPr>
              <p:nvPr/>
            </p:nvSpPr>
            <p:spPr bwMode="auto">
              <a:xfrm>
                <a:off x="4829" y="177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4" name="Freeform 1248"/>
              <p:cNvSpPr>
                <a:spLocks/>
              </p:cNvSpPr>
              <p:nvPr/>
            </p:nvSpPr>
            <p:spPr bwMode="auto">
              <a:xfrm>
                <a:off x="4805" y="1725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5" name="Freeform 1249"/>
              <p:cNvSpPr>
                <a:spLocks/>
              </p:cNvSpPr>
              <p:nvPr/>
            </p:nvSpPr>
            <p:spPr bwMode="auto">
              <a:xfrm>
                <a:off x="4783" y="168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6" name="Freeform 1250"/>
              <p:cNvSpPr>
                <a:spLocks/>
              </p:cNvSpPr>
              <p:nvPr/>
            </p:nvSpPr>
            <p:spPr bwMode="auto">
              <a:xfrm>
                <a:off x="4765" y="1650"/>
                <a:ext cx="8" cy="9"/>
              </a:xfrm>
              <a:custGeom>
                <a:avLst/>
                <a:gdLst>
                  <a:gd name="T0" fmla="*/ 4 w 16"/>
                  <a:gd name="T1" fmla="*/ 0 h 17"/>
                  <a:gd name="T2" fmla="*/ 9 w 16"/>
                  <a:gd name="T3" fmla="*/ 0 h 17"/>
                  <a:gd name="T4" fmla="*/ 16 w 16"/>
                  <a:gd name="T5" fmla="*/ 4 h 17"/>
                  <a:gd name="T6" fmla="*/ 16 w 16"/>
                  <a:gd name="T7" fmla="*/ 10 h 17"/>
                  <a:gd name="T8" fmla="*/ 9 w 16"/>
                  <a:gd name="T9" fmla="*/ 17 h 17"/>
                  <a:gd name="T10" fmla="*/ 4 w 16"/>
                  <a:gd name="T11" fmla="*/ 17 h 17"/>
                  <a:gd name="T12" fmla="*/ 0 w 16"/>
                  <a:gd name="T13" fmla="*/ 10 h 17"/>
                  <a:gd name="T14" fmla="*/ 0 w 16"/>
                  <a:gd name="T15" fmla="*/ 4 h 17"/>
                  <a:gd name="T16" fmla="*/ 4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0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7" name="Freeform 1251"/>
              <p:cNvSpPr>
                <a:spLocks/>
              </p:cNvSpPr>
              <p:nvPr/>
            </p:nvSpPr>
            <p:spPr bwMode="auto">
              <a:xfrm>
                <a:off x="4746" y="161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8" name="Freeform 1252"/>
              <p:cNvSpPr>
                <a:spLocks/>
              </p:cNvSpPr>
              <p:nvPr/>
            </p:nvSpPr>
            <p:spPr bwMode="auto">
              <a:xfrm>
                <a:off x="4731" y="1594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9" name="Freeform 1253"/>
              <p:cNvSpPr>
                <a:spLocks/>
              </p:cNvSpPr>
              <p:nvPr/>
            </p:nvSpPr>
            <p:spPr bwMode="auto">
              <a:xfrm>
                <a:off x="4716" y="156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0" name="Freeform 1254"/>
              <p:cNvSpPr>
                <a:spLocks/>
              </p:cNvSpPr>
              <p:nvPr/>
            </p:nvSpPr>
            <p:spPr bwMode="auto">
              <a:xfrm>
                <a:off x="4701" y="154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1" name="Freeform 1255"/>
              <p:cNvSpPr>
                <a:spLocks/>
              </p:cNvSpPr>
              <p:nvPr/>
            </p:nvSpPr>
            <p:spPr bwMode="auto">
              <a:xfrm>
                <a:off x="4687" y="152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2" name="Freeform 1256"/>
              <p:cNvSpPr>
                <a:spLocks/>
              </p:cNvSpPr>
              <p:nvPr/>
            </p:nvSpPr>
            <p:spPr bwMode="auto">
              <a:xfrm>
                <a:off x="4999" y="2070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3" name="Freeform 1257"/>
              <p:cNvSpPr>
                <a:spLocks/>
              </p:cNvSpPr>
              <p:nvPr/>
            </p:nvSpPr>
            <p:spPr bwMode="auto">
              <a:xfrm>
                <a:off x="4937" y="1980"/>
                <a:ext cx="8" cy="10"/>
              </a:xfrm>
              <a:custGeom>
                <a:avLst/>
                <a:gdLst>
                  <a:gd name="T0" fmla="*/ 2 w 15"/>
                  <a:gd name="T1" fmla="*/ 0 h 20"/>
                  <a:gd name="T2" fmla="*/ 8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8 w 15"/>
                  <a:gd name="T9" fmla="*/ 20 h 20"/>
                  <a:gd name="T10" fmla="*/ 8 w 15"/>
                  <a:gd name="T11" fmla="*/ 20 h 20"/>
                  <a:gd name="T12" fmla="*/ 2 w 15"/>
                  <a:gd name="T13" fmla="*/ 20 h 20"/>
                  <a:gd name="T14" fmla="*/ 0 w 15"/>
                  <a:gd name="T15" fmla="*/ 16 h 20"/>
                  <a:gd name="T16" fmla="*/ 0 w 15"/>
                  <a:gd name="T17" fmla="*/ 8 h 20"/>
                  <a:gd name="T18" fmla="*/ 2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2" y="0"/>
                    </a:moveTo>
                    <a:lnTo>
                      <a:pt x="8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4" name="Freeform 1258"/>
              <p:cNvSpPr>
                <a:spLocks/>
              </p:cNvSpPr>
              <p:nvPr/>
            </p:nvSpPr>
            <p:spPr bwMode="auto">
              <a:xfrm>
                <a:off x="4893" y="1900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5" name="Freeform 1259"/>
              <p:cNvSpPr>
                <a:spLocks/>
              </p:cNvSpPr>
              <p:nvPr/>
            </p:nvSpPr>
            <p:spPr bwMode="auto">
              <a:xfrm>
                <a:off x="4860" y="1831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6" name="Freeform 1260"/>
              <p:cNvSpPr>
                <a:spLocks/>
              </p:cNvSpPr>
              <p:nvPr/>
            </p:nvSpPr>
            <p:spPr bwMode="auto">
              <a:xfrm>
                <a:off x="4832" y="1776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7" name="Freeform 1261"/>
              <p:cNvSpPr>
                <a:spLocks/>
              </p:cNvSpPr>
              <p:nvPr/>
            </p:nvSpPr>
            <p:spPr bwMode="auto">
              <a:xfrm>
                <a:off x="4809" y="17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8" name="Freeform 1262"/>
              <p:cNvSpPr>
                <a:spLocks/>
              </p:cNvSpPr>
              <p:nvPr/>
            </p:nvSpPr>
            <p:spPr bwMode="auto">
              <a:xfrm>
                <a:off x="4786" y="1688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9" name="Freeform 1263"/>
              <p:cNvSpPr>
                <a:spLocks/>
              </p:cNvSpPr>
              <p:nvPr/>
            </p:nvSpPr>
            <p:spPr bwMode="auto">
              <a:xfrm>
                <a:off x="4769" y="1655"/>
                <a:ext cx="7" cy="10"/>
              </a:xfrm>
              <a:custGeom>
                <a:avLst/>
                <a:gdLst>
                  <a:gd name="T0" fmla="*/ 2 w 15"/>
                  <a:gd name="T1" fmla="*/ 0 h 19"/>
                  <a:gd name="T2" fmla="*/ 9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9 w 15"/>
                  <a:gd name="T9" fmla="*/ 19 h 19"/>
                  <a:gd name="T10" fmla="*/ 2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2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2" y="0"/>
                    </a:moveTo>
                    <a:lnTo>
                      <a:pt x="9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9" y="19"/>
                    </a:lnTo>
                    <a:lnTo>
                      <a:pt x="2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0" name="Freeform 1264"/>
              <p:cNvSpPr>
                <a:spLocks/>
              </p:cNvSpPr>
              <p:nvPr/>
            </p:nvSpPr>
            <p:spPr bwMode="auto">
              <a:xfrm>
                <a:off x="4750" y="1625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1" name="Freeform 1265"/>
              <p:cNvSpPr>
                <a:spLocks/>
              </p:cNvSpPr>
              <p:nvPr/>
            </p:nvSpPr>
            <p:spPr bwMode="auto">
              <a:xfrm>
                <a:off x="4733" y="1598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2" name="Freeform 1266"/>
              <p:cNvSpPr>
                <a:spLocks/>
              </p:cNvSpPr>
              <p:nvPr/>
            </p:nvSpPr>
            <p:spPr bwMode="auto">
              <a:xfrm>
                <a:off x="4719" y="1575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3" name="Freeform 1267"/>
              <p:cNvSpPr>
                <a:spLocks/>
              </p:cNvSpPr>
              <p:nvPr/>
            </p:nvSpPr>
            <p:spPr bwMode="auto">
              <a:xfrm>
                <a:off x="4704" y="1554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4" name="Freeform 1268"/>
              <p:cNvSpPr>
                <a:spLocks/>
              </p:cNvSpPr>
              <p:nvPr/>
            </p:nvSpPr>
            <p:spPr bwMode="auto">
              <a:xfrm>
                <a:off x="4690" y="153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5" name="Freeform 1269"/>
              <p:cNvSpPr>
                <a:spLocks/>
              </p:cNvSpPr>
              <p:nvPr/>
            </p:nvSpPr>
            <p:spPr bwMode="auto">
              <a:xfrm>
                <a:off x="4679" y="1518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0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6" name="Freeform 1270"/>
              <p:cNvSpPr>
                <a:spLocks/>
              </p:cNvSpPr>
              <p:nvPr/>
            </p:nvSpPr>
            <p:spPr bwMode="auto">
              <a:xfrm>
                <a:off x="5001" y="2076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7" name="Freeform 1271"/>
              <p:cNvSpPr>
                <a:spLocks/>
              </p:cNvSpPr>
              <p:nvPr/>
            </p:nvSpPr>
            <p:spPr bwMode="auto">
              <a:xfrm>
                <a:off x="4938" y="1986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8" name="Freeform 1272"/>
              <p:cNvSpPr>
                <a:spLocks/>
              </p:cNvSpPr>
              <p:nvPr/>
            </p:nvSpPr>
            <p:spPr bwMode="auto">
              <a:xfrm>
                <a:off x="4896" y="190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9" name="Freeform 1273"/>
              <p:cNvSpPr>
                <a:spLocks/>
              </p:cNvSpPr>
              <p:nvPr/>
            </p:nvSpPr>
            <p:spPr bwMode="auto">
              <a:xfrm>
                <a:off x="4864" y="183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0" name="Freeform 1274"/>
              <p:cNvSpPr>
                <a:spLocks/>
              </p:cNvSpPr>
              <p:nvPr/>
            </p:nvSpPr>
            <p:spPr bwMode="auto">
              <a:xfrm>
                <a:off x="4836" y="178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1" name="Freeform 1275"/>
              <p:cNvSpPr>
                <a:spLocks/>
              </p:cNvSpPr>
              <p:nvPr/>
            </p:nvSpPr>
            <p:spPr bwMode="auto">
              <a:xfrm>
                <a:off x="4812" y="1735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1276"/>
              <p:cNvSpPr>
                <a:spLocks/>
              </p:cNvSpPr>
              <p:nvPr/>
            </p:nvSpPr>
            <p:spPr bwMode="auto">
              <a:xfrm>
                <a:off x="4790" y="1694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3" name="Freeform 1277"/>
              <p:cNvSpPr>
                <a:spLocks/>
              </p:cNvSpPr>
              <p:nvPr/>
            </p:nvSpPr>
            <p:spPr bwMode="auto">
              <a:xfrm>
                <a:off x="4771" y="165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4" name="Freeform 1278"/>
              <p:cNvSpPr>
                <a:spLocks/>
              </p:cNvSpPr>
              <p:nvPr/>
            </p:nvSpPr>
            <p:spPr bwMode="auto">
              <a:xfrm>
                <a:off x="4753" y="1631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5" name="Freeform 1279"/>
              <p:cNvSpPr>
                <a:spLocks/>
              </p:cNvSpPr>
              <p:nvPr/>
            </p:nvSpPr>
            <p:spPr bwMode="auto">
              <a:xfrm>
                <a:off x="4736" y="1604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6" name="Freeform 1280"/>
              <p:cNvSpPr>
                <a:spLocks/>
              </p:cNvSpPr>
              <p:nvPr/>
            </p:nvSpPr>
            <p:spPr bwMode="auto">
              <a:xfrm>
                <a:off x="4721" y="1579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281"/>
              <p:cNvSpPr>
                <a:spLocks/>
              </p:cNvSpPr>
              <p:nvPr/>
            </p:nvSpPr>
            <p:spPr bwMode="auto">
              <a:xfrm>
                <a:off x="4707" y="1558"/>
                <a:ext cx="9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82"/>
              <p:cNvSpPr>
                <a:spLocks/>
              </p:cNvSpPr>
              <p:nvPr/>
            </p:nvSpPr>
            <p:spPr bwMode="auto">
              <a:xfrm>
                <a:off x="4694" y="153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9" name="Freeform 1283"/>
              <p:cNvSpPr>
                <a:spLocks/>
              </p:cNvSpPr>
              <p:nvPr/>
            </p:nvSpPr>
            <p:spPr bwMode="auto">
              <a:xfrm>
                <a:off x="5004" y="2084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0" name="Freeform 1284"/>
              <p:cNvSpPr>
                <a:spLocks/>
              </p:cNvSpPr>
              <p:nvPr/>
            </p:nvSpPr>
            <p:spPr bwMode="auto">
              <a:xfrm>
                <a:off x="4941" y="1994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285"/>
              <p:cNvSpPr>
                <a:spLocks/>
              </p:cNvSpPr>
              <p:nvPr/>
            </p:nvSpPr>
            <p:spPr bwMode="auto">
              <a:xfrm>
                <a:off x="4899" y="191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2" name="Freeform 1286"/>
              <p:cNvSpPr>
                <a:spLocks/>
              </p:cNvSpPr>
              <p:nvPr/>
            </p:nvSpPr>
            <p:spPr bwMode="auto">
              <a:xfrm>
                <a:off x="4865" y="1842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3" name="Freeform 1287"/>
              <p:cNvSpPr>
                <a:spLocks/>
              </p:cNvSpPr>
              <p:nvPr/>
            </p:nvSpPr>
            <p:spPr bwMode="auto">
              <a:xfrm>
                <a:off x="4837" y="1788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13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288"/>
              <p:cNvSpPr>
                <a:spLocks/>
              </p:cNvSpPr>
              <p:nvPr/>
            </p:nvSpPr>
            <p:spPr bwMode="auto">
              <a:xfrm>
                <a:off x="4814" y="1741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14 w 21"/>
                  <a:gd name="T11" fmla="*/ 20 h 20"/>
                  <a:gd name="T12" fmla="*/ 7 w 21"/>
                  <a:gd name="T13" fmla="*/ 20 h 20"/>
                  <a:gd name="T14" fmla="*/ 0 w 21"/>
                  <a:gd name="T15" fmla="*/ 16 h 20"/>
                  <a:gd name="T16" fmla="*/ 0 w 21"/>
                  <a:gd name="T17" fmla="*/ 4 h 20"/>
                  <a:gd name="T18" fmla="*/ 7 w 2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289"/>
              <p:cNvSpPr>
                <a:spLocks/>
              </p:cNvSpPr>
              <p:nvPr/>
            </p:nvSpPr>
            <p:spPr bwMode="auto">
              <a:xfrm>
                <a:off x="4793" y="170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1290"/>
              <p:cNvSpPr>
                <a:spLocks/>
              </p:cNvSpPr>
              <p:nvPr/>
            </p:nvSpPr>
            <p:spPr bwMode="auto">
              <a:xfrm>
                <a:off x="4773" y="1665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1291"/>
              <p:cNvSpPr>
                <a:spLocks/>
              </p:cNvSpPr>
              <p:nvPr/>
            </p:nvSpPr>
            <p:spPr bwMode="auto">
              <a:xfrm>
                <a:off x="4757" y="163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1292"/>
              <p:cNvSpPr>
                <a:spLocks/>
              </p:cNvSpPr>
              <p:nvPr/>
            </p:nvSpPr>
            <p:spPr bwMode="auto">
              <a:xfrm>
                <a:off x="4740" y="160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1293"/>
              <p:cNvSpPr>
                <a:spLocks/>
              </p:cNvSpPr>
              <p:nvPr/>
            </p:nvSpPr>
            <p:spPr bwMode="auto">
              <a:xfrm>
                <a:off x="4724" y="1584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1294"/>
              <p:cNvSpPr>
                <a:spLocks/>
              </p:cNvSpPr>
              <p:nvPr/>
            </p:nvSpPr>
            <p:spPr bwMode="auto">
              <a:xfrm>
                <a:off x="4711" y="1563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1295"/>
              <p:cNvSpPr>
                <a:spLocks/>
              </p:cNvSpPr>
              <p:nvPr/>
            </p:nvSpPr>
            <p:spPr bwMode="auto">
              <a:xfrm>
                <a:off x="4697" y="1545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1296"/>
              <p:cNvSpPr>
                <a:spLocks/>
              </p:cNvSpPr>
              <p:nvPr/>
            </p:nvSpPr>
            <p:spPr bwMode="auto">
              <a:xfrm>
                <a:off x="4685" y="152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1297"/>
              <p:cNvSpPr>
                <a:spLocks/>
              </p:cNvSpPr>
              <p:nvPr/>
            </p:nvSpPr>
            <p:spPr bwMode="auto">
              <a:xfrm>
                <a:off x="5006" y="2090"/>
                <a:ext cx="10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4" name="Freeform 1298"/>
              <p:cNvSpPr>
                <a:spLocks/>
              </p:cNvSpPr>
              <p:nvPr/>
            </p:nvSpPr>
            <p:spPr bwMode="auto">
              <a:xfrm>
                <a:off x="4943" y="2000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1299"/>
              <p:cNvSpPr>
                <a:spLocks/>
              </p:cNvSpPr>
              <p:nvPr/>
            </p:nvSpPr>
            <p:spPr bwMode="auto">
              <a:xfrm>
                <a:off x="4901" y="1915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6" name="Freeform 1300"/>
              <p:cNvSpPr>
                <a:spLocks/>
              </p:cNvSpPr>
              <p:nvPr/>
            </p:nvSpPr>
            <p:spPr bwMode="auto">
              <a:xfrm>
                <a:off x="4869" y="184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7" name="Freeform 1301"/>
              <p:cNvSpPr>
                <a:spLocks/>
              </p:cNvSpPr>
              <p:nvPr/>
            </p:nvSpPr>
            <p:spPr bwMode="auto">
              <a:xfrm>
                <a:off x="4841" y="1792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19 h 23"/>
                  <a:gd name="T12" fmla="*/ 6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8" name="Freeform 1302"/>
              <p:cNvSpPr>
                <a:spLocks/>
              </p:cNvSpPr>
              <p:nvPr/>
            </p:nvSpPr>
            <p:spPr bwMode="auto">
              <a:xfrm>
                <a:off x="4817" y="1746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9" name="Freeform 1303"/>
              <p:cNvSpPr>
                <a:spLocks/>
              </p:cNvSpPr>
              <p:nvPr/>
            </p:nvSpPr>
            <p:spPr bwMode="auto">
              <a:xfrm>
                <a:off x="4795" y="1704"/>
                <a:ext cx="10" cy="11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7 h 23"/>
                  <a:gd name="T6" fmla="*/ 20 w 20"/>
                  <a:gd name="T7" fmla="*/ 15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7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0" name="Freeform 1304"/>
              <p:cNvSpPr>
                <a:spLocks/>
              </p:cNvSpPr>
              <p:nvPr/>
            </p:nvSpPr>
            <p:spPr bwMode="auto">
              <a:xfrm>
                <a:off x="4776" y="1669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1" name="Freeform 1305"/>
              <p:cNvSpPr>
                <a:spLocks/>
              </p:cNvSpPr>
              <p:nvPr/>
            </p:nvSpPr>
            <p:spPr bwMode="auto">
              <a:xfrm>
                <a:off x="4760" y="164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2" name="Freeform 1306"/>
              <p:cNvSpPr>
                <a:spLocks/>
              </p:cNvSpPr>
              <p:nvPr/>
            </p:nvSpPr>
            <p:spPr bwMode="auto">
              <a:xfrm>
                <a:off x="4743" y="1614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3" name="Freeform 1307"/>
              <p:cNvSpPr>
                <a:spLocks/>
              </p:cNvSpPr>
              <p:nvPr/>
            </p:nvSpPr>
            <p:spPr bwMode="auto">
              <a:xfrm>
                <a:off x="4728" y="158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4" name="Freeform 1308"/>
              <p:cNvSpPr>
                <a:spLocks/>
              </p:cNvSpPr>
              <p:nvPr/>
            </p:nvSpPr>
            <p:spPr bwMode="auto">
              <a:xfrm>
                <a:off x="4714" y="156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5" name="Freeform 1309"/>
              <p:cNvSpPr>
                <a:spLocks/>
              </p:cNvSpPr>
              <p:nvPr/>
            </p:nvSpPr>
            <p:spPr bwMode="auto">
              <a:xfrm>
                <a:off x="4701" y="154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1310"/>
              <p:cNvSpPr>
                <a:spLocks/>
              </p:cNvSpPr>
              <p:nvPr/>
            </p:nvSpPr>
            <p:spPr bwMode="auto">
              <a:xfrm>
                <a:off x="5009" y="2096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7" name="Freeform 1311"/>
              <p:cNvSpPr>
                <a:spLocks/>
              </p:cNvSpPr>
              <p:nvPr/>
            </p:nvSpPr>
            <p:spPr bwMode="auto">
              <a:xfrm>
                <a:off x="4946" y="200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1312"/>
              <p:cNvSpPr>
                <a:spLocks/>
              </p:cNvSpPr>
              <p:nvPr/>
            </p:nvSpPr>
            <p:spPr bwMode="auto">
              <a:xfrm>
                <a:off x="4905" y="192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9" name="Freeform 1313"/>
              <p:cNvSpPr>
                <a:spLocks/>
              </p:cNvSpPr>
              <p:nvPr/>
            </p:nvSpPr>
            <p:spPr bwMode="auto">
              <a:xfrm>
                <a:off x="4872" y="185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0" name="Freeform 1314"/>
              <p:cNvSpPr>
                <a:spLocks/>
              </p:cNvSpPr>
              <p:nvPr/>
            </p:nvSpPr>
            <p:spPr bwMode="auto">
              <a:xfrm>
                <a:off x="4844" y="1798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1" name="Freeform 1315"/>
              <p:cNvSpPr>
                <a:spLocks/>
              </p:cNvSpPr>
              <p:nvPr/>
            </p:nvSpPr>
            <p:spPr bwMode="auto">
              <a:xfrm>
                <a:off x="4820" y="1750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2" name="Freeform 1316"/>
              <p:cNvSpPr>
                <a:spLocks/>
              </p:cNvSpPr>
              <p:nvPr/>
            </p:nvSpPr>
            <p:spPr bwMode="auto">
              <a:xfrm>
                <a:off x="4798" y="1710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3" name="Freeform 1317"/>
              <p:cNvSpPr>
                <a:spLocks/>
              </p:cNvSpPr>
              <p:nvPr/>
            </p:nvSpPr>
            <p:spPr bwMode="auto">
              <a:xfrm>
                <a:off x="4780" y="167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4" name="Freeform 1318"/>
              <p:cNvSpPr>
                <a:spLocks/>
              </p:cNvSpPr>
              <p:nvPr/>
            </p:nvSpPr>
            <p:spPr bwMode="auto">
              <a:xfrm>
                <a:off x="4762" y="1645"/>
                <a:ext cx="7" cy="9"/>
              </a:xfrm>
              <a:custGeom>
                <a:avLst/>
                <a:gdLst>
                  <a:gd name="T0" fmla="*/ 7 w 16"/>
                  <a:gd name="T1" fmla="*/ 0 h 20"/>
                  <a:gd name="T2" fmla="*/ 14 w 16"/>
                  <a:gd name="T3" fmla="*/ 0 h 20"/>
                  <a:gd name="T4" fmla="*/ 16 w 16"/>
                  <a:gd name="T5" fmla="*/ 8 h 20"/>
                  <a:gd name="T6" fmla="*/ 16 w 16"/>
                  <a:gd name="T7" fmla="*/ 16 h 20"/>
                  <a:gd name="T8" fmla="*/ 14 w 16"/>
                  <a:gd name="T9" fmla="*/ 20 h 20"/>
                  <a:gd name="T10" fmla="*/ 14 w 16"/>
                  <a:gd name="T11" fmla="*/ 20 h 20"/>
                  <a:gd name="T12" fmla="*/ 7 w 16"/>
                  <a:gd name="T13" fmla="*/ 20 h 20"/>
                  <a:gd name="T14" fmla="*/ 0 w 16"/>
                  <a:gd name="T15" fmla="*/ 16 h 20"/>
                  <a:gd name="T16" fmla="*/ 0 w 16"/>
                  <a:gd name="T17" fmla="*/ 8 h 20"/>
                  <a:gd name="T18" fmla="*/ 7 w 1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7" y="0"/>
                    </a:moveTo>
                    <a:lnTo>
                      <a:pt x="14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5" name="Freeform 1319"/>
              <p:cNvSpPr>
                <a:spLocks/>
              </p:cNvSpPr>
              <p:nvPr/>
            </p:nvSpPr>
            <p:spPr bwMode="auto">
              <a:xfrm>
                <a:off x="4746" y="161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6" name="Freeform 1320"/>
              <p:cNvSpPr>
                <a:spLocks/>
              </p:cNvSpPr>
              <p:nvPr/>
            </p:nvSpPr>
            <p:spPr bwMode="auto">
              <a:xfrm>
                <a:off x="4731" y="1594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7" name="Freeform 1321"/>
              <p:cNvSpPr>
                <a:spLocks/>
              </p:cNvSpPr>
              <p:nvPr/>
            </p:nvSpPr>
            <p:spPr bwMode="auto">
              <a:xfrm>
                <a:off x="4716" y="1573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8" name="Freeform 1322"/>
              <p:cNvSpPr>
                <a:spLocks/>
              </p:cNvSpPr>
              <p:nvPr/>
            </p:nvSpPr>
            <p:spPr bwMode="auto">
              <a:xfrm>
                <a:off x="4704" y="1552"/>
                <a:ext cx="8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9" name="Freeform 1323"/>
              <p:cNvSpPr>
                <a:spLocks/>
              </p:cNvSpPr>
              <p:nvPr/>
            </p:nvSpPr>
            <p:spPr bwMode="auto">
              <a:xfrm>
                <a:off x="5011" y="2103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0" name="Freeform 1324"/>
              <p:cNvSpPr>
                <a:spLocks/>
              </p:cNvSpPr>
              <p:nvPr/>
            </p:nvSpPr>
            <p:spPr bwMode="auto">
              <a:xfrm>
                <a:off x="4950" y="2011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1" name="Freeform 1325"/>
              <p:cNvSpPr>
                <a:spLocks/>
              </p:cNvSpPr>
              <p:nvPr/>
            </p:nvSpPr>
            <p:spPr bwMode="auto">
              <a:xfrm>
                <a:off x="4908" y="1927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2" name="Freeform 1326"/>
              <p:cNvSpPr>
                <a:spLocks/>
              </p:cNvSpPr>
              <p:nvPr/>
            </p:nvSpPr>
            <p:spPr bwMode="auto">
              <a:xfrm>
                <a:off x="4874" y="1857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3" name="Freeform 1327"/>
              <p:cNvSpPr>
                <a:spLocks/>
              </p:cNvSpPr>
              <p:nvPr/>
            </p:nvSpPr>
            <p:spPr bwMode="auto">
              <a:xfrm>
                <a:off x="4848" y="1804"/>
                <a:ext cx="7" cy="9"/>
              </a:xfrm>
              <a:custGeom>
                <a:avLst/>
                <a:gdLst>
                  <a:gd name="T0" fmla="*/ 4 w 16"/>
                  <a:gd name="T1" fmla="*/ 0 h 20"/>
                  <a:gd name="T2" fmla="*/ 10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0 w 16"/>
                  <a:gd name="T9" fmla="*/ 20 h 20"/>
                  <a:gd name="T10" fmla="*/ 4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0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4" name="Freeform 1328"/>
              <p:cNvSpPr>
                <a:spLocks/>
              </p:cNvSpPr>
              <p:nvPr/>
            </p:nvSpPr>
            <p:spPr bwMode="auto">
              <a:xfrm>
                <a:off x="4822" y="1755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5" name="Freeform 1329"/>
              <p:cNvSpPr>
                <a:spLocks/>
              </p:cNvSpPr>
              <p:nvPr/>
            </p:nvSpPr>
            <p:spPr bwMode="auto">
              <a:xfrm>
                <a:off x="4802" y="171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6" name="Freeform 1330"/>
              <p:cNvSpPr>
                <a:spLocks/>
              </p:cNvSpPr>
              <p:nvPr/>
            </p:nvSpPr>
            <p:spPr bwMode="auto">
              <a:xfrm>
                <a:off x="4781" y="1680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2 h 19"/>
                  <a:gd name="T16" fmla="*/ 0 w 20"/>
                  <a:gd name="T17" fmla="*/ 4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7" name="Freeform 1331"/>
              <p:cNvSpPr>
                <a:spLocks/>
              </p:cNvSpPr>
              <p:nvPr/>
            </p:nvSpPr>
            <p:spPr bwMode="auto">
              <a:xfrm>
                <a:off x="4765" y="1650"/>
                <a:ext cx="8" cy="9"/>
              </a:xfrm>
              <a:custGeom>
                <a:avLst/>
                <a:gdLst>
                  <a:gd name="T0" fmla="*/ 7 w 16"/>
                  <a:gd name="T1" fmla="*/ 0 h 17"/>
                  <a:gd name="T2" fmla="*/ 12 w 16"/>
                  <a:gd name="T3" fmla="*/ 0 h 17"/>
                  <a:gd name="T4" fmla="*/ 16 w 16"/>
                  <a:gd name="T5" fmla="*/ 4 h 17"/>
                  <a:gd name="T6" fmla="*/ 16 w 16"/>
                  <a:gd name="T7" fmla="*/ 10 h 17"/>
                  <a:gd name="T8" fmla="*/ 12 w 16"/>
                  <a:gd name="T9" fmla="*/ 17 h 17"/>
                  <a:gd name="T10" fmla="*/ 7 w 16"/>
                  <a:gd name="T11" fmla="*/ 17 h 17"/>
                  <a:gd name="T12" fmla="*/ 0 w 16"/>
                  <a:gd name="T13" fmla="*/ 10 h 17"/>
                  <a:gd name="T14" fmla="*/ 0 w 16"/>
                  <a:gd name="T15" fmla="*/ 4 h 17"/>
                  <a:gd name="T16" fmla="*/ 7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0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8" name="Freeform 1332"/>
              <p:cNvSpPr>
                <a:spLocks/>
              </p:cNvSpPr>
              <p:nvPr/>
            </p:nvSpPr>
            <p:spPr bwMode="auto">
              <a:xfrm>
                <a:off x="4748" y="1623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9" name="Freeform 1333"/>
              <p:cNvSpPr>
                <a:spLocks/>
              </p:cNvSpPr>
              <p:nvPr/>
            </p:nvSpPr>
            <p:spPr bwMode="auto">
              <a:xfrm>
                <a:off x="4733" y="1598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0" name="Freeform 1334"/>
              <p:cNvSpPr>
                <a:spLocks/>
              </p:cNvSpPr>
              <p:nvPr/>
            </p:nvSpPr>
            <p:spPr bwMode="auto">
              <a:xfrm>
                <a:off x="4719" y="157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1" name="Freeform 1335"/>
              <p:cNvSpPr>
                <a:spLocks/>
              </p:cNvSpPr>
              <p:nvPr/>
            </p:nvSpPr>
            <p:spPr bwMode="auto">
              <a:xfrm>
                <a:off x="4706" y="155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2" name="Freeform 1336"/>
              <p:cNvSpPr>
                <a:spLocks/>
              </p:cNvSpPr>
              <p:nvPr/>
            </p:nvSpPr>
            <p:spPr bwMode="auto">
              <a:xfrm>
                <a:off x="5014" y="2109"/>
                <a:ext cx="8" cy="10"/>
              </a:xfrm>
              <a:custGeom>
                <a:avLst/>
                <a:gdLst>
                  <a:gd name="T0" fmla="*/ 3 w 15"/>
                  <a:gd name="T1" fmla="*/ 0 h 20"/>
                  <a:gd name="T2" fmla="*/ 13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3" name="Freeform 1337"/>
              <p:cNvSpPr>
                <a:spLocks/>
              </p:cNvSpPr>
              <p:nvPr/>
            </p:nvSpPr>
            <p:spPr bwMode="auto">
              <a:xfrm>
                <a:off x="4951" y="201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4" name="Freeform 1338"/>
              <p:cNvSpPr>
                <a:spLocks/>
              </p:cNvSpPr>
              <p:nvPr/>
            </p:nvSpPr>
            <p:spPr bwMode="auto">
              <a:xfrm>
                <a:off x="4910" y="1933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5" name="Freeform 1339"/>
              <p:cNvSpPr>
                <a:spLocks/>
              </p:cNvSpPr>
              <p:nvPr/>
            </p:nvSpPr>
            <p:spPr bwMode="auto">
              <a:xfrm>
                <a:off x="4877" y="1863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6" name="Freeform 1340"/>
              <p:cNvSpPr>
                <a:spLocks/>
              </p:cNvSpPr>
              <p:nvPr/>
            </p:nvSpPr>
            <p:spPr bwMode="auto">
              <a:xfrm>
                <a:off x="4849" y="1808"/>
                <a:ext cx="8" cy="9"/>
              </a:xfrm>
              <a:custGeom>
                <a:avLst/>
                <a:gdLst>
                  <a:gd name="T0" fmla="*/ 6 w 15"/>
                  <a:gd name="T1" fmla="*/ 0 h 19"/>
                  <a:gd name="T2" fmla="*/ 12 w 15"/>
                  <a:gd name="T3" fmla="*/ 0 h 19"/>
                  <a:gd name="T4" fmla="*/ 15 w 15"/>
                  <a:gd name="T5" fmla="*/ 8 h 19"/>
                  <a:gd name="T6" fmla="*/ 15 w 15"/>
                  <a:gd name="T7" fmla="*/ 16 h 19"/>
                  <a:gd name="T8" fmla="*/ 12 w 15"/>
                  <a:gd name="T9" fmla="*/ 19 h 19"/>
                  <a:gd name="T10" fmla="*/ 6 w 15"/>
                  <a:gd name="T11" fmla="*/ 19 h 19"/>
                  <a:gd name="T12" fmla="*/ 0 w 15"/>
                  <a:gd name="T13" fmla="*/ 16 h 19"/>
                  <a:gd name="T14" fmla="*/ 0 w 15"/>
                  <a:gd name="T15" fmla="*/ 8 h 19"/>
                  <a:gd name="T16" fmla="*/ 6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6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7" name="Freeform 1341"/>
              <p:cNvSpPr>
                <a:spLocks/>
              </p:cNvSpPr>
              <p:nvPr/>
            </p:nvSpPr>
            <p:spPr bwMode="auto">
              <a:xfrm>
                <a:off x="4826" y="1759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8" name="Freeform 1342"/>
              <p:cNvSpPr>
                <a:spLocks/>
              </p:cNvSpPr>
              <p:nvPr/>
            </p:nvSpPr>
            <p:spPr bwMode="auto">
              <a:xfrm>
                <a:off x="4805" y="171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9" name="Freeform 1343"/>
              <p:cNvSpPr>
                <a:spLocks/>
              </p:cNvSpPr>
              <p:nvPr/>
            </p:nvSpPr>
            <p:spPr bwMode="auto">
              <a:xfrm>
                <a:off x="4785" y="168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0" name="Freeform 1344"/>
              <p:cNvSpPr>
                <a:spLocks/>
              </p:cNvSpPr>
              <p:nvPr/>
            </p:nvSpPr>
            <p:spPr bwMode="auto">
              <a:xfrm>
                <a:off x="4769" y="1654"/>
                <a:ext cx="7" cy="9"/>
              </a:xfrm>
              <a:custGeom>
                <a:avLst/>
                <a:gdLst>
                  <a:gd name="T0" fmla="*/ 2 w 15"/>
                  <a:gd name="T1" fmla="*/ 0 h 17"/>
                  <a:gd name="T2" fmla="*/ 9 w 15"/>
                  <a:gd name="T3" fmla="*/ 0 h 17"/>
                  <a:gd name="T4" fmla="*/ 15 w 15"/>
                  <a:gd name="T5" fmla="*/ 5 h 17"/>
                  <a:gd name="T6" fmla="*/ 15 w 15"/>
                  <a:gd name="T7" fmla="*/ 13 h 17"/>
                  <a:gd name="T8" fmla="*/ 9 w 15"/>
                  <a:gd name="T9" fmla="*/ 17 h 17"/>
                  <a:gd name="T10" fmla="*/ 2 w 15"/>
                  <a:gd name="T11" fmla="*/ 17 h 17"/>
                  <a:gd name="T12" fmla="*/ 0 w 15"/>
                  <a:gd name="T13" fmla="*/ 13 h 17"/>
                  <a:gd name="T14" fmla="*/ 0 w 15"/>
                  <a:gd name="T15" fmla="*/ 5 h 17"/>
                  <a:gd name="T16" fmla="*/ 2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2" y="0"/>
                    </a:moveTo>
                    <a:lnTo>
                      <a:pt x="9" y="0"/>
                    </a:lnTo>
                    <a:lnTo>
                      <a:pt x="15" y="5"/>
                    </a:lnTo>
                    <a:lnTo>
                      <a:pt x="15" y="13"/>
                    </a:lnTo>
                    <a:lnTo>
                      <a:pt x="9" y="17"/>
                    </a:lnTo>
                    <a:lnTo>
                      <a:pt x="2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1" name="Freeform 1345"/>
              <p:cNvSpPr>
                <a:spLocks/>
              </p:cNvSpPr>
              <p:nvPr/>
            </p:nvSpPr>
            <p:spPr bwMode="auto">
              <a:xfrm>
                <a:off x="4752" y="162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2" name="Freeform 1346"/>
              <p:cNvSpPr>
                <a:spLocks/>
              </p:cNvSpPr>
              <p:nvPr/>
            </p:nvSpPr>
            <p:spPr bwMode="auto">
              <a:xfrm>
                <a:off x="4736" y="1602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3" name="Freeform 1347"/>
              <p:cNvSpPr>
                <a:spLocks/>
              </p:cNvSpPr>
              <p:nvPr/>
            </p:nvSpPr>
            <p:spPr bwMode="auto">
              <a:xfrm>
                <a:off x="4723" y="1581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4 w 17"/>
                  <a:gd name="T11" fmla="*/ 20 h 23"/>
                  <a:gd name="T12" fmla="*/ 4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4" name="Freeform 1348"/>
              <p:cNvSpPr>
                <a:spLocks/>
              </p:cNvSpPr>
              <p:nvPr/>
            </p:nvSpPr>
            <p:spPr bwMode="auto">
              <a:xfrm>
                <a:off x="5016" y="2115"/>
                <a:ext cx="8" cy="10"/>
              </a:xfrm>
              <a:custGeom>
                <a:avLst/>
                <a:gdLst>
                  <a:gd name="T0" fmla="*/ 7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12 w 15"/>
                  <a:gd name="T9" fmla="*/ 19 h 19"/>
                  <a:gd name="T10" fmla="*/ 7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5" name="Freeform 1349"/>
              <p:cNvSpPr>
                <a:spLocks/>
              </p:cNvSpPr>
              <p:nvPr/>
            </p:nvSpPr>
            <p:spPr bwMode="auto">
              <a:xfrm>
                <a:off x="4955" y="202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6" name="Freeform 1350"/>
              <p:cNvSpPr>
                <a:spLocks/>
              </p:cNvSpPr>
              <p:nvPr/>
            </p:nvSpPr>
            <p:spPr bwMode="auto">
              <a:xfrm>
                <a:off x="4913" y="1936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4 w 17"/>
                  <a:gd name="T9" fmla="*/ 21 h 21"/>
                  <a:gd name="T10" fmla="*/ 4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4" y="21"/>
                    </a:lnTo>
                    <a:lnTo>
                      <a:pt x="4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7" name="Freeform 1351"/>
              <p:cNvSpPr>
                <a:spLocks/>
              </p:cNvSpPr>
              <p:nvPr/>
            </p:nvSpPr>
            <p:spPr bwMode="auto">
              <a:xfrm>
                <a:off x="4879" y="186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8" name="Freeform 1352"/>
              <p:cNvSpPr>
                <a:spLocks/>
              </p:cNvSpPr>
              <p:nvPr/>
            </p:nvSpPr>
            <p:spPr bwMode="auto">
              <a:xfrm>
                <a:off x="4853" y="1813"/>
                <a:ext cx="7" cy="10"/>
              </a:xfrm>
              <a:custGeom>
                <a:avLst/>
                <a:gdLst>
                  <a:gd name="T0" fmla="*/ 2 w 16"/>
                  <a:gd name="T1" fmla="*/ 0 h 19"/>
                  <a:gd name="T2" fmla="*/ 9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9 w 16"/>
                  <a:gd name="T9" fmla="*/ 19 h 19"/>
                  <a:gd name="T10" fmla="*/ 2 w 16"/>
                  <a:gd name="T11" fmla="*/ 19 h 19"/>
                  <a:gd name="T12" fmla="*/ 0 w 16"/>
                  <a:gd name="T13" fmla="*/ 15 h 19"/>
                  <a:gd name="T14" fmla="*/ 0 w 16"/>
                  <a:gd name="T15" fmla="*/ 4 h 19"/>
                  <a:gd name="T16" fmla="*/ 2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2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9" y="19"/>
                    </a:lnTo>
                    <a:lnTo>
                      <a:pt x="2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9" name="Freeform 1353"/>
              <p:cNvSpPr>
                <a:spLocks/>
              </p:cNvSpPr>
              <p:nvPr/>
            </p:nvSpPr>
            <p:spPr bwMode="auto">
              <a:xfrm>
                <a:off x="4829" y="176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0" name="Freeform 1354"/>
              <p:cNvSpPr>
                <a:spLocks/>
              </p:cNvSpPr>
              <p:nvPr/>
            </p:nvSpPr>
            <p:spPr bwMode="auto">
              <a:xfrm>
                <a:off x="4807" y="1725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1" name="Freeform 1355"/>
              <p:cNvSpPr>
                <a:spLocks/>
              </p:cNvSpPr>
              <p:nvPr/>
            </p:nvSpPr>
            <p:spPr bwMode="auto">
              <a:xfrm>
                <a:off x="4788" y="1688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2" name="Freeform 1356"/>
              <p:cNvSpPr>
                <a:spLocks/>
              </p:cNvSpPr>
              <p:nvPr/>
            </p:nvSpPr>
            <p:spPr bwMode="auto">
              <a:xfrm>
                <a:off x="4769" y="1659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3" name="Freeform 1357"/>
              <p:cNvSpPr>
                <a:spLocks/>
              </p:cNvSpPr>
              <p:nvPr/>
            </p:nvSpPr>
            <p:spPr bwMode="auto">
              <a:xfrm>
                <a:off x="4755" y="1631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4" name="Freeform 1358"/>
              <p:cNvSpPr>
                <a:spLocks/>
              </p:cNvSpPr>
              <p:nvPr/>
            </p:nvSpPr>
            <p:spPr bwMode="auto">
              <a:xfrm>
                <a:off x="4740" y="1608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5" name="Freeform 1359"/>
              <p:cNvSpPr>
                <a:spLocks/>
              </p:cNvSpPr>
              <p:nvPr/>
            </p:nvSpPr>
            <p:spPr bwMode="auto">
              <a:xfrm>
                <a:off x="4726" y="158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6" name="Freeform 1360"/>
              <p:cNvSpPr>
                <a:spLocks/>
              </p:cNvSpPr>
              <p:nvPr/>
            </p:nvSpPr>
            <p:spPr bwMode="auto">
              <a:xfrm>
                <a:off x="4712" y="1565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7" name="Freeform 1361"/>
              <p:cNvSpPr>
                <a:spLocks/>
              </p:cNvSpPr>
              <p:nvPr/>
            </p:nvSpPr>
            <p:spPr bwMode="auto">
              <a:xfrm>
                <a:off x="5019" y="2121"/>
                <a:ext cx="8" cy="9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7 h 19"/>
                  <a:gd name="T6" fmla="*/ 15 w 15"/>
                  <a:gd name="T7" fmla="*/ 13 h 19"/>
                  <a:gd name="T8" fmla="*/ 8 w 15"/>
                  <a:gd name="T9" fmla="*/ 19 h 19"/>
                  <a:gd name="T10" fmla="*/ 8 w 15"/>
                  <a:gd name="T11" fmla="*/ 19 h 19"/>
                  <a:gd name="T12" fmla="*/ 3 w 15"/>
                  <a:gd name="T13" fmla="*/ 19 h 19"/>
                  <a:gd name="T14" fmla="*/ 0 w 15"/>
                  <a:gd name="T15" fmla="*/ 13 h 19"/>
                  <a:gd name="T16" fmla="*/ 0 w 15"/>
                  <a:gd name="T17" fmla="*/ 7 h 19"/>
                  <a:gd name="T18" fmla="*/ 3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15" y="13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8" name="Freeform 1362"/>
              <p:cNvSpPr>
                <a:spLocks/>
              </p:cNvSpPr>
              <p:nvPr/>
            </p:nvSpPr>
            <p:spPr bwMode="auto">
              <a:xfrm>
                <a:off x="4956" y="2027"/>
                <a:ext cx="9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14 w 17"/>
                  <a:gd name="T11" fmla="*/ 24 h 24"/>
                  <a:gd name="T12" fmla="*/ 7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9" name="Freeform 1363"/>
              <p:cNvSpPr>
                <a:spLocks/>
              </p:cNvSpPr>
              <p:nvPr/>
            </p:nvSpPr>
            <p:spPr bwMode="auto">
              <a:xfrm>
                <a:off x="4915" y="1942"/>
                <a:ext cx="10" cy="9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2 h 17"/>
                  <a:gd name="T6" fmla="*/ 20 w 20"/>
                  <a:gd name="T7" fmla="*/ 13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13 h 17"/>
                  <a:gd name="T14" fmla="*/ 0 w 20"/>
                  <a:gd name="T15" fmla="*/ 2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2"/>
                    </a:lnTo>
                    <a:lnTo>
                      <a:pt x="20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0" name="Freeform 1364"/>
              <p:cNvSpPr>
                <a:spLocks/>
              </p:cNvSpPr>
              <p:nvPr/>
            </p:nvSpPr>
            <p:spPr bwMode="auto">
              <a:xfrm>
                <a:off x="4882" y="1872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1" name="Freeform 1365"/>
              <p:cNvSpPr>
                <a:spLocks/>
              </p:cNvSpPr>
              <p:nvPr/>
            </p:nvSpPr>
            <p:spPr bwMode="auto">
              <a:xfrm>
                <a:off x="4854" y="1817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2" name="Freeform 1366"/>
              <p:cNvSpPr>
                <a:spLocks/>
              </p:cNvSpPr>
              <p:nvPr/>
            </p:nvSpPr>
            <p:spPr bwMode="auto">
              <a:xfrm>
                <a:off x="4831" y="1769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3" name="Freeform 1367"/>
              <p:cNvSpPr>
                <a:spLocks/>
              </p:cNvSpPr>
              <p:nvPr/>
            </p:nvSpPr>
            <p:spPr bwMode="auto">
              <a:xfrm>
                <a:off x="4810" y="172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4" name="Freeform 1368"/>
              <p:cNvSpPr>
                <a:spLocks/>
              </p:cNvSpPr>
              <p:nvPr/>
            </p:nvSpPr>
            <p:spPr bwMode="auto">
              <a:xfrm>
                <a:off x="4790" y="1694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5" name="Freeform 1369"/>
              <p:cNvSpPr>
                <a:spLocks/>
              </p:cNvSpPr>
              <p:nvPr/>
            </p:nvSpPr>
            <p:spPr bwMode="auto">
              <a:xfrm>
                <a:off x="4773" y="166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6" name="Freeform 1370"/>
              <p:cNvSpPr>
                <a:spLocks/>
              </p:cNvSpPr>
              <p:nvPr/>
            </p:nvSpPr>
            <p:spPr bwMode="auto">
              <a:xfrm>
                <a:off x="4757" y="1637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7" name="Freeform 1371"/>
              <p:cNvSpPr>
                <a:spLocks/>
              </p:cNvSpPr>
              <p:nvPr/>
            </p:nvSpPr>
            <p:spPr bwMode="auto">
              <a:xfrm>
                <a:off x="4743" y="1612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8" name="Freeform 1372"/>
              <p:cNvSpPr>
                <a:spLocks/>
              </p:cNvSpPr>
              <p:nvPr/>
            </p:nvSpPr>
            <p:spPr bwMode="auto">
              <a:xfrm>
                <a:off x="4728" y="159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9" name="Freeform 1373"/>
              <p:cNvSpPr>
                <a:spLocks/>
              </p:cNvSpPr>
              <p:nvPr/>
            </p:nvSpPr>
            <p:spPr bwMode="auto">
              <a:xfrm>
                <a:off x="5021" y="2127"/>
                <a:ext cx="8" cy="8"/>
              </a:xfrm>
              <a:custGeom>
                <a:avLst/>
                <a:gdLst>
                  <a:gd name="T0" fmla="*/ 2 w 15"/>
                  <a:gd name="T1" fmla="*/ 0 h 18"/>
                  <a:gd name="T2" fmla="*/ 12 w 15"/>
                  <a:gd name="T3" fmla="*/ 0 h 18"/>
                  <a:gd name="T4" fmla="*/ 15 w 15"/>
                  <a:gd name="T5" fmla="*/ 8 h 18"/>
                  <a:gd name="T6" fmla="*/ 15 w 15"/>
                  <a:gd name="T7" fmla="*/ 16 h 18"/>
                  <a:gd name="T8" fmla="*/ 12 w 15"/>
                  <a:gd name="T9" fmla="*/ 18 h 18"/>
                  <a:gd name="T10" fmla="*/ 2 w 15"/>
                  <a:gd name="T11" fmla="*/ 18 h 18"/>
                  <a:gd name="T12" fmla="*/ 0 w 15"/>
                  <a:gd name="T13" fmla="*/ 16 h 18"/>
                  <a:gd name="T14" fmla="*/ 0 w 15"/>
                  <a:gd name="T15" fmla="*/ 8 h 18"/>
                  <a:gd name="T16" fmla="*/ 2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2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0" name="Freeform 1374"/>
              <p:cNvSpPr>
                <a:spLocks/>
              </p:cNvSpPr>
              <p:nvPr/>
            </p:nvSpPr>
            <p:spPr bwMode="auto">
              <a:xfrm>
                <a:off x="4958" y="2033"/>
                <a:ext cx="10" cy="8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8 h 17"/>
                  <a:gd name="T6" fmla="*/ 21 w 21"/>
                  <a:gd name="T7" fmla="*/ 14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4 h 17"/>
                  <a:gd name="T14" fmla="*/ 0 w 21"/>
                  <a:gd name="T15" fmla="*/ 8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4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1" name="Freeform 1375"/>
              <p:cNvSpPr>
                <a:spLocks/>
              </p:cNvSpPr>
              <p:nvPr/>
            </p:nvSpPr>
            <p:spPr bwMode="auto">
              <a:xfrm>
                <a:off x="4918" y="194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2" name="Freeform 1376"/>
              <p:cNvSpPr>
                <a:spLocks/>
              </p:cNvSpPr>
              <p:nvPr/>
            </p:nvSpPr>
            <p:spPr bwMode="auto">
              <a:xfrm>
                <a:off x="4884" y="1878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3" name="Freeform 1377"/>
              <p:cNvSpPr>
                <a:spLocks/>
              </p:cNvSpPr>
              <p:nvPr/>
            </p:nvSpPr>
            <p:spPr bwMode="auto">
              <a:xfrm>
                <a:off x="4857" y="182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4" name="Freeform 1378"/>
              <p:cNvSpPr>
                <a:spLocks/>
              </p:cNvSpPr>
              <p:nvPr/>
            </p:nvSpPr>
            <p:spPr bwMode="auto">
              <a:xfrm>
                <a:off x="4834" y="1775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5" name="Freeform 1379"/>
              <p:cNvSpPr>
                <a:spLocks/>
              </p:cNvSpPr>
              <p:nvPr/>
            </p:nvSpPr>
            <p:spPr bwMode="auto">
              <a:xfrm>
                <a:off x="4812" y="1733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6" name="Freeform 1380"/>
              <p:cNvSpPr>
                <a:spLocks/>
              </p:cNvSpPr>
              <p:nvPr/>
            </p:nvSpPr>
            <p:spPr bwMode="auto">
              <a:xfrm>
                <a:off x="4793" y="1698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7" name="Freeform 1381"/>
              <p:cNvSpPr>
                <a:spLocks/>
              </p:cNvSpPr>
              <p:nvPr/>
            </p:nvSpPr>
            <p:spPr bwMode="auto">
              <a:xfrm>
                <a:off x="4776" y="1667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11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8" name="Freeform 1382"/>
              <p:cNvSpPr>
                <a:spLocks/>
              </p:cNvSpPr>
              <p:nvPr/>
            </p:nvSpPr>
            <p:spPr bwMode="auto">
              <a:xfrm>
                <a:off x="4760" y="164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9" name="Freeform 1383"/>
              <p:cNvSpPr>
                <a:spLocks/>
              </p:cNvSpPr>
              <p:nvPr/>
            </p:nvSpPr>
            <p:spPr bwMode="auto">
              <a:xfrm>
                <a:off x="4745" y="1616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0" name="Freeform 1384"/>
              <p:cNvSpPr>
                <a:spLocks/>
              </p:cNvSpPr>
              <p:nvPr/>
            </p:nvSpPr>
            <p:spPr bwMode="auto">
              <a:xfrm>
                <a:off x="5022" y="2132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3 w 20"/>
                  <a:gd name="T3" fmla="*/ 0 h 17"/>
                  <a:gd name="T4" fmla="*/ 20 w 20"/>
                  <a:gd name="T5" fmla="*/ 6 h 17"/>
                  <a:gd name="T6" fmla="*/ 20 w 20"/>
                  <a:gd name="T7" fmla="*/ 13 h 17"/>
                  <a:gd name="T8" fmla="*/ 13 w 20"/>
                  <a:gd name="T9" fmla="*/ 17 h 17"/>
                  <a:gd name="T10" fmla="*/ 7 w 20"/>
                  <a:gd name="T11" fmla="*/ 17 h 17"/>
                  <a:gd name="T12" fmla="*/ 0 w 20"/>
                  <a:gd name="T13" fmla="*/ 13 h 17"/>
                  <a:gd name="T14" fmla="*/ 0 w 20"/>
                  <a:gd name="T15" fmla="*/ 6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3" y="0"/>
                    </a:lnTo>
                    <a:lnTo>
                      <a:pt x="20" y="6"/>
                    </a:lnTo>
                    <a:lnTo>
                      <a:pt x="20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1" name="Freeform 1385"/>
              <p:cNvSpPr>
                <a:spLocks/>
              </p:cNvSpPr>
              <p:nvPr/>
            </p:nvSpPr>
            <p:spPr bwMode="auto">
              <a:xfrm>
                <a:off x="4962" y="2038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13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13 h 17"/>
                  <a:gd name="T14" fmla="*/ 0 w 17"/>
                  <a:gd name="T15" fmla="*/ 2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2" name="Freeform 1386"/>
              <p:cNvSpPr>
                <a:spLocks/>
              </p:cNvSpPr>
              <p:nvPr/>
            </p:nvSpPr>
            <p:spPr bwMode="auto">
              <a:xfrm>
                <a:off x="4920" y="1951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3" name="Freeform 1387"/>
              <p:cNvSpPr>
                <a:spLocks noEditPoints="1"/>
              </p:cNvSpPr>
              <p:nvPr/>
            </p:nvSpPr>
            <p:spPr bwMode="auto">
              <a:xfrm>
                <a:off x="4888" y="1882"/>
                <a:ext cx="8" cy="12"/>
              </a:xfrm>
              <a:custGeom>
                <a:avLst/>
                <a:gdLst>
                  <a:gd name="T0" fmla="*/ 10 w 17"/>
                  <a:gd name="T1" fmla="*/ 24 h 24"/>
                  <a:gd name="T2" fmla="*/ 14 w 17"/>
                  <a:gd name="T3" fmla="*/ 24 h 24"/>
                  <a:gd name="T4" fmla="*/ 10 w 17"/>
                  <a:gd name="T5" fmla="*/ 24 h 24"/>
                  <a:gd name="T6" fmla="*/ 10 w 17"/>
                  <a:gd name="T7" fmla="*/ 24 h 24"/>
                  <a:gd name="T8" fmla="*/ 4 w 17"/>
                  <a:gd name="T9" fmla="*/ 0 h 24"/>
                  <a:gd name="T10" fmla="*/ 14 w 17"/>
                  <a:gd name="T11" fmla="*/ 0 h 24"/>
                  <a:gd name="T12" fmla="*/ 17 w 17"/>
                  <a:gd name="T13" fmla="*/ 8 h 24"/>
                  <a:gd name="T14" fmla="*/ 17 w 17"/>
                  <a:gd name="T15" fmla="*/ 16 h 24"/>
                  <a:gd name="T16" fmla="*/ 10 w 17"/>
                  <a:gd name="T17" fmla="*/ 24 h 24"/>
                  <a:gd name="T18" fmla="*/ 4 w 17"/>
                  <a:gd name="T19" fmla="*/ 24 h 24"/>
                  <a:gd name="T20" fmla="*/ 0 w 17"/>
                  <a:gd name="T21" fmla="*/ 16 h 24"/>
                  <a:gd name="T22" fmla="*/ 0 w 17"/>
                  <a:gd name="T23" fmla="*/ 8 h 24"/>
                  <a:gd name="T24" fmla="*/ 4 w 17"/>
                  <a:gd name="T2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4">
                    <a:moveTo>
                      <a:pt x="10" y="24"/>
                    </a:moveTo>
                    <a:lnTo>
                      <a:pt x="14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4" name="Freeform 1388"/>
              <p:cNvSpPr>
                <a:spLocks/>
              </p:cNvSpPr>
              <p:nvPr/>
            </p:nvSpPr>
            <p:spPr bwMode="auto">
              <a:xfrm>
                <a:off x="4859" y="1827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5 h 23"/>
                  <a:gd name="T8" fmla="*/ 14 w 21"/>
                  <a:gd name="T9" fmla="*/ 23 h 23"/>
                  <a:gd name="T10" fmla="*/ 14 w 21"/>
                  <a:gd name="T11" fmla="*/ 19 h 23"/>
                  <a:gd name="T12" fmla="*/ 7 w 21"/>
                  <a:gd name="T13" fmla="*/ 19 h 23"/>
                  <a:gd name="T14" fmla="*/ 0 w 21"/>
                  <a:gd name="T15" fmla="*/ 15 h 23"/>
                  <a:gd name="T16" fmla="*/ 0 w 21"/>
                  <a:gd name="T17" fmla="*/ 8 h 23"/>
                  <a:gd name="T18" fmla="*/ 7 w 21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5" name="Freeform 1389"/>
              <p:cNvSpPr>
                <a:spLocks/>
              </p:cNvSpPr>
              <p:nvPr/>
            </p:nvSpPr>
            <p:spPr bwMode="auto">
              <a:xfrm>
                <a:off x="4836" y="1778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6" name="Freeform 1390"/>
              <p:cNvSpPr>
                <a:spLocks/>
              </p:cNvSpPr>
              <p:nvPr/>
            </p:nvSpPr>
            <p:spPr bwMode="auto">
              <a:xfrm>
                <a:off x="4815" y="173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7" name="Freeform 1391"/>
              <p:cNvSpPr>
                <a:spLocks/>
              </p:cNvSpPr>
              <p:nvPr/>
            </p:nvSpPr>
            <p:spPr bwMode="auto">
              <a:xfrm>
                <a:off x="4795" y="1704"/>
                <a:ext cx="10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8" name="Freeform 1392"/>
              <p:cNvSpPr>
                <a:spLocks/>
              </p:cNvSpPr>
              <p:nvPr/>
            </p:nvSpPr>
            <p:spPr bwMode="auto">
              <a:xfrm>
                <a:off x="4778" y="1673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9" name="Freeform 1393"/>
              <p:cNvSpPr>
                <a:spLocks/>
              </p:cNvSpPr>
              <p:nvPr/>
            </p:nvSpPr>
            <p:spPr bwMode="auto">
              <a:xfrm>
                <a:off x="4763" y="1645"/>
                <a:ext cx="8" cy="10"/>
              </a:xfrm>
              <a:custGeom>
                <a:avLst/>
                <a:gdLst>
                  <a:gd name="T0" fmla="*/ 3 w 15"/>
                  <a:gd name="T1" fmla="*/ 0 h 22"/>
                  <a:gd name="T2" fmla="*/ 10 w 15"/>
                  <a:gd name="T3" fmla="*/ 0 h 22"/>
                  <a:gd name="T4" fmla="*/ 15 w 15"/>
                  <a:gd name="T5" fmla="*/ 8 h 22"/>
                  <a:gd name="T6" fmla="*/ 15 w 15"/>
                  <a:gd name="T7" fmla="*/ 16 h 22"/>
                  <a:gd name="T8" fmla="*/ 10 w 15"/>
                  <a:gd name="T9" fmla="*/ 22 h 22"/>
                  <a:gd name="T10" fmla="*/ 3 w 15"/>
                  <a:gd name="T11" fmla="*/ 22 h 22"/>
                  <a:gd name="T12" fmla="*/ 0 w 15"/>
                  <a:gd name="T13" fmla="*/ 16 h 22"/>
                  <a:gd name="T14" fmla="*/ 0 w 15"/>
                  <a:gd name="T15" fmla="*/ 8 h 22"/>
                  <a:gd name="T16" fmla="*/ 3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2"/>
                    </a:lnTo>
                    <a:lnTo>
                      <a:pt x="3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0" name="Freeform 1394"/>
              <p:cNvSpPr>
                <a:spLocks/>
              </p:cNvSpPr>
              <p:nvPr/>
            </p:nvSpPr>
            <p:spPr bwMode="auto">
              <a:xfrm>
                <a:off x="4748" y="162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1" name="Freeform 1395"/>
              <p:cNvSpPr>
                <a:spLocks/>
              </p:cNvSpPr>
              <p:nvPr/>
            </p:nvSpPr>
            <p:spPr bwMode="auto">
              <a:xfrm>
                <a:off x="5025" y="213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2" name="Freeform 1396"/>
              <p:cNvSpPr>
                <a:spLocks/>
              </p:cNvSpPr>
              <p:nvPr/>
            </p:nvSpPr>
            <p:spPr bwMode="auto">
              <a:xfrm>
                <a:off x="4963" y="2043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3" name="Freeform 1397"/>
              <p:cNvSpPr>
                <a:spLocks/>
              </p:cNvSpPr>
              <p:nvPr/>
            </p:nvSpPr>
            <p:spPr bwMode="auto">
              <a:xfrm>
                <a:off x="4923" y="195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4" name="Freeform 1398"/>
              <p:cNvSpPr>
                <a:spLocks/>
              </p:cNvSpPr>
              <p:nvPr/>
            </p:nvSpPr>
            <p:spPr bwMode="auto">
              <a:xfrm>
                <a:off x="4889" y="1888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5" name="Freeform 1399"/>
              <p:cNvSpPr>
                <a:spLocks noEditPoints="1"/>
              </p:cNvSpPr>
              <p:nvPr/>
            </p:nvSpPr>
            <p:spPr bwMode="auto">
              <a:xfrm>
                <a:off x="4862" y="1833"/>
                <a:ext cx="9" cy="9"/>
              </a:xfrm>
              <a:custGeom>
                <a:avLst/>
                <a:gdLst>
                  <a:gd name="T0" fmla="*/ 10 w 17"/>
                  <a:gd name="T1" fmla="*/ 20 h 20"/>
                  <a:gd name="T2" fmla="*/ 14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4 w 17"/>
                  <a:gd name="T9" fmla="*/ 0 h 20"/>
                  <a:gd name="T10" fmla="*/ 14 w 17"/>
                  <a:gd name="T11" fmla="*/ 0 h 20"/>
                  <a:gd name="T12" fmla="*/ 17 w 17"/>
                  <a:gd name="T13" fmla="*/ 4 h 20"/>
                  <a:gd name="T14" fmla="*/ 17 w 17"/>
                  <a:gd name="T15" fmla="*/ 12 h 20"/>
                  <a:gd name="T16" fmla="*/ 10 w 17"/>
                  <a:gd name="T17" fmla="*/ 20 h 20"/>
                  <a:gd name="T18" fmla="*/ 4 w 17"/>
                  <a:gd name="T19" fmla="*/ 20 h 20"/>
                  <a:gd name="T20" fmla="*/ 0 w 17"/>
                  <a:gd name="T21" fmla="*/ 12 h 20"/>
                  <a:gd name="T22" fmla="*/ 0 w 17"/>
                  <a:gd name="T23" fmla="*/ 4 h 20"/>
                  <a:gd name="T24" fmla="*/ 4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6" name="Freeform 1400"/>
              <p:cNvSpPr>
                <a:spLocks/>
              </p:cNvSpPr>
              <p:nvPr/>
            </p:nvSpPr>
            <p:spPr bwMode="auto">
              <a:xfrm>
                <a:off x="4839" y="1782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23 h 23"/>
                  <a:gd name="T12" fmla="*/ 4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7" name="Freeform 1401"/>
              <p:cNvSpPr>
                <a:spLocks/>
              </p:cNvSpPr>
              <p:nvPr/>
            </p:nvSpPr>
            <p:spPr bwMode="auto">
              <a:xfrm>
                <a:off x="4817" y="1743"/>
                <a:ext cx="10" cy="8"/>
              </a:xfrm>
              <a:custGeom>
                <a:avLst/>
                <a:gdLst>
                  <a:gd name="T0" fmla="*/ 7 w 20"/>
                  <a:gd name="T1" fmla="*/ 0 h 18"/>
                  <a:gd name="T2" fmla="*/ 14 w 20"/>
                  <a:gd name="T3" fmla="*/ 0 h 18"/>
                  <a:gd name="T4" fmla="*/ 20 w 20"/>
                  <a:gd name="T5" fmla="*/ 8 h 18"/>
                  <a:gd name="T6" fmla="*/ 20 w 20"/>
                  <a:gd name="T7" fmla="*/ 16 h 18"/>
                  <a:gd name="T8" fmla="*/ 14 w 20"/>
                  <a:gd name="T9" fmla="*/ 18 h 18"/>
                  <a:gd name="T10" fmla="*/ 7 w 20"/>
                  <a:gd name="T11" fmla="*/ 18 h 18"/>
                  <a:gd name="T12" fmla="*/ 0 w 20"/>
                  <a:gd name="T13" fmla="*/ 16 h 18"/>
                  <a:gd name="T14" fmla="*/ 0 w 20"/>
                  <a:gd name="T15" fmla="*/ 8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8" name="Freeform 1402"/>
              <p:cNvSpPr>
                <a:spLocks/>
              </p:cNvSpPr>
              <p:nvPr/>
            </p:nvSpPr>
            <p:spPr bwMode="auto">
              <a:xfrm>
                <a:off x="4798" y="1708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9" name="Freeform 1403"/>
              <p:cNvSpPr>
                <a:spLocks/>
              </p:cNvSpPr>
              <p:nvPr/>
            </p:nvSpPr>
            <p:spPr bwMode="auto">
              <a:xfrm>
                <a:off x="4781" y="1677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0" name="Freeform 1404"/>
              <p:cNvSpPr>
                <a:spLocks/>
              </p:cNvSpPr>
              <p:nvPr/>
            </p:nvSpPr>
            <p:spPr bwMode="auto">
              <a:xfrm>
                <a:off x="4765" y="1650"/>
                <a:ext cx="8" cy="9"/>
              </a:xfrm>
              <a:custGeom>
                <a:avLst/>
                <a:gdLst>
                  <a:gd name="T0" fmla="*/ 7 w 16"/>
                  <a:gd name="T1" fmla="*/ 0 h 17"/>
                  <a:gd name="T2" fmla="*/ 12 w 16"/>
                  <a:gd name="T3" fmla="*/ 0 h 17"/>
                  <a:gd name="T4" fmla="*/ 16 w 16"/>
                  <a:gd name="T5" fmla="*/ 4 h 17"/>
                  <a:gd name="T6" fmla="*/ 16 w 16"/>
                  <a:gd name="T7" fmla="*/ 10 h 17"/>
                  <a:gd name="T8" fmla="*/ 12 w 16"/>
                  <a:gd name="T9" fmla="*/ 17 h 17"/>
                  <a:gd name="T10" fmla="*/ 7 w 16"/>
                  <a:gd name="T11" fmla="*/ 17 h 17"/>
                  <a:gd name="T12" fmla="*/ 0 w 16"/>
                  <a:gd name="T13" fmla="*/ 10 h 17"/>
                  <a:gd name="T14" fmla="*/ 0 w 16"/>
                  <a:gd name="T15" fmla="*/ 4 h 17"/>
                  <a:gd name="T16" fmla="*/ 7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0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1" name="Freeform 1405"/>
              <p:cNvSpPr>
                <a:spLocks/>
              </p:cNvSpPr>
              <p:nvPr/>
            </p:nvSpPr>
            <p:spPr bwMode="auto">
              <a:xfrm>
                <a:off x="4750" y="1625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2" name="Freeform 1406"/>
              <p:cNvSpPr>
                <a:spLocks/>
              </p:cNvSpPr>
              <p:nvPr/>
            </p:nvSpPr>
            <p:spPr bwMode="auto">
              <a:xfrm>
                <a:off x="5027" y="214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3" name="Freeform 1407"/>
              <p:cNvSpPr>
                <a:spLocks/>
              </p:cNvSpPr>
              <p:nvPr/>
            </p:nvSpPr>
            <p:spPr bwMode="auto">
              <a:xfrm>
                <a:off x="4967" y="204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4" name="Freeform 1408"/>
              <p:cNvSpPr>
                <a:spLocks/>
              </p:cNvSpPr>
              <p:nvPr/>
            </p:nvSpPr>
            <p:spPr bwMode="auto">
              <a:xfrm>
                <a:off x="4925" y="1961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5" name="Freeform 1409"/>
              <p:cNvSpPr>
                <a:spLocks/>
              </p:cNvSpPr>
              <p:nvPr/>
            </p:nvSpPr>
            <p:spPr bwMode="auto">
              <a:xfrm>
                <a:off x="4893" y="1894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6" name="Freeform 1410"/>
              <p:cNvSpPr>
                <a:spLocks/>
              </p:cNvSpPr>
              <p:nvPr/>
            </p:nvSpPr>
            <p:spPr bwMode="auto">
              <a:xfrm>
                <a:off x="4864" y="1837"/>
                <a:ext cx="10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6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6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7" name="Freeform 1411"/>
              <p:cNvSpPr>
                <a:spLocks/>
              </p:cNvSpPr>
              <p:nvPr/>
            </p:nvSpPr>
            <p:spPr bwMode="auto">
              <a:xfrm>
                <a:off x="4841" y="1788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13 w 20"/>
                  <a:gd name="T11" fmla="*/ 20 h 20"/>
                  <a:gd name="T12" fmla="*/ 6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6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8" name="Freeform 1412"/>
              <p:cNvSpPr>
                <a:spLocks/>
              </p:cNvSpPr>
              <p:nvPr/>
            </p:nvSpPr>
            <p:spPr bwMode="auto">
              <a:xfrm>
                <a:off x="4820" y="1748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9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9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9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9" name="Freeform 1413"/>
              <p:cNvSpPr>
                <a:spLocks/>
              </p:cNvSpPr>
              <p:nvPr/>
            </p:nvSpPr>
            <p:spPr bwMode="auto">
              <a:xfrm>
                <a:off x="4800" y="1712"/>
                <a:ext cx="10" cy="11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0" name="Freeform 1414"/>
              <p:cNvSpPr>
                <a:spLocks/>
              </p:cNvSpPr>
              <p:nvPr/>
            </p:nvSpPr>
            <p:spPr bwMode="auto">
              <a:xfrm>
                <a:off x="4783" y="168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1" name="Freeform 1415"/>
              <p:cNvSpPr>
                <a:spLocks/>
              </p:cNvSpPr>
              <p:nvPr/>
            </p:nvSpPr>
            <p:spPr bwMode="auto">
              <a:xfrm>
                <a:off x="4769" y="1654"/>
                <a:ext cx="7" cy="9"/>
              </a:xfrm>
              <a:custGeom>
                <a:avLst/>
                <a:gdLst>
                  <a:gd name="T0" fmla="*/ 2 w 15"/>
                  <a:gd name="T1" fmla="*/ 0 h 17"/>
                  <a:gd name="T2" fmla="*/ 9 w 15"/>
                  <a:gd name="T3" fmla="*/ 0 h 17"/>
                  <a:gd name="T4" fmla="*/ 15 w 15"/>
                  <a:gd name="T5" fmla="*/ 2 h 17"/>
                  <a:gd name="T6" fmla="*/ 15 w 15"/>
                  <a:gd name="T7" fmla="*/ 13 h 17"/>
                  <a:gd name="T8" fmla="*/ 9 w 15"/>
                  <a:gd name="T9" fmla="*/ 17 h 17"/>
                  <a:gd name="T10" fmla="*/ 2 w 15"/>
                  <a:gd name="T11" fmla="*/ 17 h 17"/>
                  <a:gd name="T12" fmla="*/ 0 w 15"/>
                  <a:gd name="T13" fmla="*/ 13 h 17"/>
                  <a:gd name="T14" fmla="*/ 0 w 15"/>
                  <a:gd name="T15" fmla="*/ 2 h 17"/>
                  <a:gd name="T16" fmla="*/ 2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2" y="0"/>
                    </a:moveTo>
                    <a:lnTo>
                      <a:pt x="9" y="0"/>
                    </a:lnTo>
                    <a:lnTo>
                      <a:pt x="15" y="2"/>
                    </a:lnTo>
                    <a:lnTo>
                      <a:pt x="15" y="13"/>
                    </a:lnTo>
                    <a:lnTo>
                      <a:pt x="9" y="17"/>
                    </a:lnTo>
                    <a:lnTo>
                      <a:pt x="2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" name="Group 1617"/>
            <p:cNvGrpSpPr>
              <a:grpSpLocks/>
            </p:cNvGrpSpPr>
            <p:nvPr/>
          </p:nvGrpSpPr>
          <p:grpSpPr bwMode="auto">
            <a:xfrm>
              <a:off x="7437708" y="2625913"/>
              <a:ext cx="734016" cy="1236150"/>
              <a:chOff x="4738" y="1608"/>
              <a:chExt cx="440" cy="741"/>
            </a:xfrm>
          </p:grpSpPr>
          <p:sp>
            <p:nvSpPr>
              <p:cNvPr id="712" name="Freeform 1417"/>
              <p:cNvSpPr>
                <a:spLocks/>
              </p:cNvSpPr>
              <p:nvPr/>
            </p:nvSpPr>
            <p:spPr bwMode="auto">
              <a:xfrm>
                <a:off x="4753" y="162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Freeform 1418"/>
              <p:cNvSpPr>
                <a:spLocks/>
              </p:cNvSpPr>
              <p:nvPr/>
            </p:nvSpPr>
            <p:spPr bwMode="auto">
              <a:xfrm>
                <a:off x="4738" y="1608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Freeform 1419"/>
              <p:cNvSpPr>
                <a:spLocks/>
              </p:cNvSpPr>
              <p:nvPr/>
            </p:nvSpPr>
            <p:spPr bwMode="auto">
              <a:xfrm>
                <a:off x="5029" y="214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" name="Freeform 1420"/>
              <p:cNvSpPr>
                <a:spLocks/>
              </p:cNvSpPr>
              <p:nvPr/>
            </p:nvSpPr>
            <p:spPr bwMode="auto">
              <a:xfrm>
                <a:off x="4968" y="205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Freeform 1421"/>
              <p:cNvSpPr>
                <a:spLocks/>
              </p:cNvSpPr>
              <p:nvPr/>
            </p:nvSpPr>
            <p:spPr bwMode="auto">
              <a:xfrm>
                <a:off x="4928" y="1965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Freeform 1422"/>
              <p:cNvSpPr>
                <a:spLocks/>
              </p:cNvSpPr>
              <p:nvPr/>
            </p:nvSpPr>
            <p:spPr bwMode="auto">
              <a:xfrm>
                <a:off x="4894" y="1898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" name="Freeform 1423"/>
              <p:cNvSpPr>
                <a:spLocks/>
              </p:cNvSpPr>
              <p:nvPr/>
            </p:nvSpPr>
            <p:spPr bwMode="auto">
              <a:xfrm>
                <a:off x="4867" y="1840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4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1 w 17"/>
                  <a:gd name="T9" fmla="*/ 21 h 21"/>
                  <a:gd name="T10" fmla="*/ 4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1" y="21"/>
                    </a:lnTo>
                    <a:lnTo>
                      <a:pt x="4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9" name="Freeform 1424"/>
              <p:cNvSpPr>
                <a:spLocks/>
              </p:cNvSpPr>
              <p:nvPr/>
            </p:nvSpPr>
            <p:spPr bwMode="auto">
              <a:xfrm>
                <a:off x="4844" y="179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0" name="Freeform 1425"/>
              <p:cNvSpPr>
                <a:spLocks/>
              </p:cNvSpPr>
              <p:nvPr/>
            </p:nvSpPr>
            <p:spPr bwMode="auto">
              <a:xfrm>
                <a:off x="4822" y="1751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1" name="Freeform 1426"/>
              <p:cNvSpPr>
                <a:spLocks/>
              </p:cNvSpPr>
              <p:nvPr/>
            </p:nvSpPr>
            <p:spPr bwMode="auto">
              <a:xfrm>
                <a:off x="4803" y="171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2" name="Freeform 1427"/>
              <p:cNvSpPr>
                <a:spLocks/>
              </p:cNvSpPr>
              <p:nvPr/>
            </p:nvSpPr>
            <p:spPr bwMode="auto">
              <a:xfrm>
                <a:off x="4786" y="1684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3" name="Freeform 1428"/>
              <p:cNvSpPr>
                <a:spLocks/>
              </p:cNvSpPr>
              <p:nvPr/>
            </p:nvSpPr>
            <p:spPr bwMode="auto">
              <a:xfrm>
                <a:off x="4769" y="165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4" name="Freeform 1429"/>
              <p:cNvSpPr>
                <a:spLocks/>
              </p:cNvSpPr>
              <p:nvPr/>
            </p:nvSpPr>
            <p:spPr bwMode="auto">
              <a:xfrm>
                <a:off x="4755" y="1633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5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5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5" name="Freeform 1430"/>
              <p:cNvSpPr>
                <a:spLocks/>
              </p:cNvSpPr>
              <p:nvPr/>
            </p:nvSpPr>
            <p:spPr bwMode="auto">
              <a:xfrm>
                <a:off x="5032" y="2153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6" name="Freeform 1431"/>
              <p:cNvSpPr>
                <a:spLocks/>
              </p:cNvSpPr>
              <p:nvPr/>
            </p:nvSpPr>
            <p:spPr bwMode="auto">
              <a:xfrm>
                <a:off x="4970" y="2057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7" name="Freeform 1432"/>
              <p:cNvSpPr>
                <a:spLocks/>
              </p:cNvSpPr>
              <p:nvPr/>
            </p:nvSpPr>
            <p:spPr bwMode="auto">
              <a:xfrm>
                <a:off x="4930" y="1970"/>
                <a:ext cx="8" cy="10"/>
              </a:xfrm>
              <a:custGeom>
                <a:avLst/>
                <a:gdLst>
                  <a:gd name="T0" fmla="*/ 7 w 16"/>
                  <a:gd name="T1" fmla="*/ 0 h 19"/>
                  <a:gd name="T2" fmla="*/ 14 w 16"/>
                  <a:gd name="T3" fmla="*/ 0 h 19"/>
                  <a:gd name="T4" fmla="*/ 16 w 16"/>
                  <a:gd name="T5" fmla="*/ 4 h 19"/>
                  <a:gd name="T6" fmla="*/ 16 w 16"/>
                  <a:gd name="T7" fmla="*/ 15 h 19"/>
                  <a:gd name="T8" fmla="*/ 14 w 16"/>
                  <a:gd name="T9" fmla="*/ 19 h 19"/>
                  <a:gd name="T10" fmla="*/ 7 w 16"/>
                  <a:gd name="T11" fmla="*/ 19 h 19"/>
                  <a:gd name="T12" fmla="*/ 0 w 16"/>
                  <a:gd name="T13" fmla="*/ 15 h 19"/>
                  <a:gd name="T14" fmla="*/ 0 w 16"/>
                  <a:gd name="T15" fmla="*/ 4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6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8" name="Freeform 1433"/>
              <p:cNvSpPr>
                <a:spLocks/>
              </p:cNvSpPr>
              <p:nvPr/>
            </p:nvSpPr>
            <p:spPr bwMode="auto">
              <a:xfrm>
                <a:off x="4898" y="1902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9" name="Freeform 1434"/>
              <p:cNvSpPr>
                <a:spLocks/>
              </p:cNvSpPr>
              <p:nvPr/>
            </p:nvSpPr>
            <p:spPr bwMode="auto">
              <a:xfrm>
                <a:off x="4869" y="1846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0" name="Freeform 1435"/>
              <p:cNvSpPr>
                <a:spLocks/>
              </p:cNvSpPr>
              <p:nvPr/>
            </p:nvSpPr>
            <p:spPr bwMode="auto">
              <a:xfrm>
                <a:off x="4846" y="1796"/>
                <a:ext cx="8" cy="12"/>
              </a:xfrm>
              <a:custGeom>
                <a:avLst/>
                <a:gdLst>
                  <a:gd name="T0" fmla="*/ 7 w 15"/>
                  <a:gd name="T1" fmla="*/ 0 h 23"/>
                  <a:gd name="T2" fmla="*/ 13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13 w 15"/>
                  <a:gd name="T9" fmla="*/ 23 h 23"/>
                  <a:gd name="T10" fmla="*/ 7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7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7" y="0"/>
                    </a:moveTo>
                    <a:lnTo>
                      <a:pt x="13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1" name="Freeform 1436"/>
              <p:cNvSpPr>
                <a:spLocks/>
              </p:cNvSpPr>
              <p:nvPr/>
            </p:nvSpPr>
            <p:spPr bwMode="auto">
              <a:xfrm>
                <a:off x="4826" y="175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2" name="Freeform 1437"/>
              <p:cNvSpPr>
                <a:spLocks/>
              </p:cNvSpPr>
              <p:nvPr/>
            </p:nvSpPr>
            <p:spPr bwMode="auto">
              <a:xfrm>
                <a:off x="4805" y="172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3" name="Freeform 1438"/>
              <p:cNvSpPr>
                <a:spLocks/>
              </p:cNvSpPr>
              <p:nvPr/>
            </p:nvSpPr>
            <p:spPr bwMode="auto">
              <a:xfrm>
                <a:off x="4788" y="1690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4" name="Freeform 1439"/>
              <p:cNvSpPr>
                <a:spLocks/>
              </p:cNvSpPr>
              <p:nvPr/>
            </p:nvSpPr>
            <p:spPr bwMode="auto">
              <a:xfrm>
                <a:off x="4773" y="1661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5" name="Freeform 1440"/>
              <p:cNvSpPr>
                <a:spLocks/>
              </p:cNvSpPr>
              <p:nvPr/>
            </p:nvSpPr>
            <p:spPr bwMode="auto">
              <a:xfrm>
                <a:off x="4758" y="1639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6" name="Freeform 1441"/>
              <p:cNvSpPr>
                <a:spLocks/>
              </p:cNvSpPr>
              <p:nvPr/>
            </p:nvSpPr>
            <p:spPr bwMode="auto">
              <a:xfrm>
                <a:off x="4745" y="1616"/>
                <a:ext cx="8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7" name="Freeform 1442"/>
              <p:cNvSpPr>
                <a:spLocks/>
              </p:cNvSpPr>
              <p:nvPr/>
            </p:nvSpPr>
            <p:spPr bwMode="auto">
              <a:xfrm>
                <a:off x="5034" y="215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8" name="Freeform 1443"/>
              <p:cNvSpPr>
                <a:spLocks/>
              </p:cNvSpPr>
              <p:nvPr/>
            </p:nvSpPr>
            <p:spPr bwMode="auto">
              <a:xfrm>
                <a:off x="4973" y="2063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9" name="Freeform 1444"/>
              <p:cNvSpPr>
                <a:spLocks/>
              </p:cNvSpPr>
              <p:nvPr/>
            </p:nvSpPr>
            <p:spPr bwMode="auto">
              <a:xfrm>
                <a:off x="4933" y="1974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9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9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9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0" name="Freeform 1445"/>
              <p:cNvSpPr>
                <a:spLocks/>
              </p:cNvSpPr>
              <p:nvPr/>
            </p:nvSpPr>
            <p:spPr bwMode="auto">
              <a:xfrm>
                <a:off x="4899" y="190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1" name="Freeform 1446"/>
              <p:cNvSpPr>
                <a:spLocks/>
              </p:cNvSpPr>
              <p:nvPr/>
            </p:nvSpPr>
            <p:spPr bwMode="auto">
              <a:xfrm>
                <a:off x="4872" y="1849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2" name="Freeform 1447"/>
              <p:cNvSpPr>
                <a:spLocks/>
              </p:cNvSpPr>
              <p:nvPr/>
            </p:nvSpPr>
            <p:spPr bwMode="auto">
              <a:xfrm>
                <a:off x="4849" y="1802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8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8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3" name="Freeform 1448"/>
              <p:cNvSpPr>
                <a:spLocks/>
              </p:cNvSpPr>
              <p:nvPr/>
            </p:nvSpPr>
            <p:spPr bwMode="auto">
              <a:xfrm>
                <a:off x="4827" y="175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4" name="Freeform 1449"/>
              <p:cNvSpPr>
                <a:spLocks/>
              </p:cNvSpPr>
              <p:nvPr/>
            </p:nvSpPr>
            <p:spPr bwMode="auto">
              <a:xfrm>
                <a:off x="4809" y="172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5" name="Freeform 1450"/>
              <p:cNvSpPr>
                <a:spLocks/>
              </p:cNvSpPr>
              <p:nvPr/>
            </p:nvSpPr>
            <p:spPr bwMode="auto">
              <a:xfrm>
                <a:off x="4791" y="1694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6" name="Freeform 1451"/>
              <p:cNvSpPr>
                <a:spLocks/>
              </p:cNvSpPr>
              <p:nvPr/>
            </p:nvSpPr>
            <p:spPr bwMode="auto">
              <a:xfrm>
                <a:off x="4774" y="166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7" name="Freeform 1452"/>
              <p:cNvSpPr>
                <a:spLocks/>
              </p:cNvSpPr>
              <p:nvPr/>
            </p:nvSpPr>
            <p:spPr bwMode="auto">
              <a:xfrm>
                <a:off x="4760" y="164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8" name="Freeform 1453"/>
              <p:cNvSpPr>
                <a:spLocks/>
              </p:cNvSpPr>
              <p:nvPr/>
            </p:nvSpPr>
            <p:spPr bwMode="auto">
              <a:xfrm>
                <a:off x="5036" y="216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9" name="Freeform 1454"/>
              <p:cNvSpPr>
                <a:spLocks/>
              </p:cNvSpPr>
              <p:nvPr/>
            </p:nvSpPr>
            <p:spPr bwMode="auto">
              <a:xfrm>
                <a:off x="4975" y="2066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0" name="Freeform 1455"/>
              <p:cNvSpPr>
                <a:spLocks/>
              </p:cNvSpPr>
              <p:nvPr/>
            </p:nvSpPr>
            <p:spPr bwMode="auto">
              <a:xfrm>
                <a:off x="4935" y="1980"/>
                <a:ext cx="8" cy="10"/>
              </a:xfrm>
              <a:custGeom>
                <a:avLst/>
                <a:gdLst>
                  <a:gd name="T0" fmla="*/ 4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2 w 16"/>
                  <a:gd name="T9" fmla="*/ 20 h 20"/>
                  <a:gd name="T10" fmla="*/ 12 w 16"/>
                  <a:gd name="T11" fmla="*/ 20 h 20"/>
                  <a:gd name="T12" fmla="*/ 4 w 16"/>
                  <a:gd name="T13" fmla="*/ 20 h 20"/>
                  <a:gd name="T14" fmla="*/ 0 w 16"/>
                  <a:gd name="T15" fmla="*/ 12 h 20"/>
                  <a:gd name="T16" fmla="*/ 0 w 16"/>
                  <a:gd name="T17" fmla="*/ 4 h 20"/>
                  <a:gd name="T18" fmla="*/ 4 w 1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1" name="Freeform 1456"/>
              <p:cNvSpPr>
                <a:spLocks/>
              </p:cNvSpPr>
              <p:nvPr/>
            </p:nvSpPr>
            <p:spPr bwMode="auto">
              <a:xfrm>
                <a:off x="4901" y="191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2" name="Freeform 1457"/>
              <p:cNvSpPr>
                <a:spLocks/>
              </p:cNvSpPr>
              <p:nvPr/>
            </p:nvSpPr>
            <p:spPr bwMode="auto">
              <a:xfrm>
                <a:off x="4874" y="1853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3" name="Freeform 1458"/>
              <p:cNvSpPr>
                <a:spLocks/>
              </p:cNvSpPr>
              <p:nvPr/>
            </p:nvSpPr>
            <p:spPr bwMode="auto">
              <a:xfrm>
                <a:off x="4851" y="1806"/>
                <a:ext cx="8" cy="9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2 w 15"/>
                  <a:gd name="T9" fmla="*/ 20 h 20"/>
                  <a:gd name="T10" fmla="*/ 5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4" name="Freeform 1459"/>
              <p:cNvSpPr>
                <a:spLocks/>
              </p:cNvSpPr>
              <p:nvPr/>
            </p:nvSpPr>
            <p:spPr bwMode="auto">
              <a:xfrm>
                <a:off x="4831" y="1765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5" name="Freeform 1460"/>
              <p:cNvSpPr>
                <a:spLocks/>
              </p:cNvSpPr>
              <p:nvPr/>
            </p:nvSpPr>
            <p:spPr bwMode="auto">
              <a:xfrm>
                <a:off x="4810" y="1729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6" name="Freeform 1461"/>
              <p:cNvSpPr>
                <a:spLocks/>
              </p:cNvSpPr>
              <p:nvPr/>
            </p:nvSpPr>
            <p:spPr bwMode="auto">
              <a:xfrm>
                <a:off x="4793" y="1698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7" name="Freeform 1462"/>
              <p:cNvSpPr>
                <a:spLocks/>
              </p:cNvSpPr>
              <p:nvPr/>
            </p:nvSpPr>
            <p:spPr bwMode="auto">
              <a:xfrm>
                <a:off x="4778" y="1671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8" name="Freeform 1463"/>
              <p:cNvSpPr>
                <a:spLocks/>
              </p:cNvSpPr>
              <p:nvPr/>
            </p:nvSpPr>
            <p:spPr bwMode="auto">
              <a:xfrm>
                <a:off x="4763" y="1647"/>
                <a:ext cx="8" cy="8"/>
              </a:xfrm>
              <a:custGeom>
                <a:avLst/>
                <a:gdLst>
                  <a:gd name="T0" fmla="*/ 3 w 15"/>
                  <a:gd name="T1" fmla="*/ 0 h 18"/>
                  <a:gd name="T2" fmla="*/ 10 w 15"/>
                  <a:gd name="T3" fmla="*/ 0 h 18"/>
                  <a:gd name="T4" fmla="*/ 15 w 15"/>
                  <a:gd name="T5" fmla="*/ 4 h 18"/>
                  <a:gd name="T6" fmla="*/ 15 w 15"/>
                  <a:gd name="T7" fmla="*/ 16 h 18"/>
                  <a:gd name="T8" fmla="*/ 10 w 15"/>
                  <a:gd name="T9" fmla="*/ 18 h 18"/>
                  <a:gd name="T10" fmla="*/ 3 w 15"/>
                  <a:gd name="T11" fmla="*/ 18 h 18"/>
                  <a:gd name="T12" fmla="*/ 0 w 15"/>
                  <a:gd name="T13" fmla="*/ 16 h 18"/>
                  <a:gd name="T14" fmla="*/ 0 w 15"/>
                  <a:gd name="T15" fmla="*/ 4 h 18"/>
                  <a:gd name="T16" fmla="*/ 3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9" name="Freeform 1464"/>
              <p:cNvSpPr>
                <a:spLocks/>
              </p:cNvSpPr>
              <p:nvPr/>
            </p:nvSpPr>
            <p:spPr bwMode="auto">
              <a:xfrm>
                <a:off x="5037" y="2170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0" name="Freeform 1465"/>
              <p:cNvSpPr>
                <a:spLocks/>
              </p:cNvSpPr>
              <p:nvPr/>
            </p:nvSpPr>
            <p:spPr bwMode="auto">
              <a:xfrm>
                <a:off x="4977" y="2072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3 w 20"/>
                  <a:gd name="T9" fmla="*/ 19 h 19"/>
                  <a:gd name="T10" fmla="*/ 13 w 20"/>
                  <a:gd name="T11" fmla="*/ 19 h 19"/>
                  <a:gd name="T12" fmla="*/ 7 w 20"/>
                  <a:gd name="T13" fmla="*/ 19 h 19"/>
                  <a:gd name="T14" fmla="*/ 0 w 20"/>
                  <a:gd name="T15" fmla="*/ 11 h 19"/>
                  <a:gd name="T16" fmla="*/ 0 w 20"/>
                  <a:gd name="T17" fmla="*/ 3 h 19"/>
                  <a:gd name="T18" fmla="*/ 7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1" name="Freeform 1466"/>
              <p:cNvSpPr>
                <a:spLocks/>
              </p:cNvSpPr>
              <p:nvPr/>
            </p:nvSpPr>
            <p:spPr bwMode="auto">
              <a:xfrm>
                <a:off x="4937" y="1984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6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6 h 19"/>
                  <a:gd name="T14" fmla="*/ 0 w 15"/>
                  <a:gd name="T15" fmla="*/ 4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2" name="Freeform 1467"/>
              <p:cNvSpPr>
                <a:spLocks/>
              </p:cNvSpPr>
              <p:nvPr/>
            </p:nvSpPr>
            <p:spPr bwMode="auto">
              <a:xfrm>
                <a:off x="4905" y="1915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3" name="Freeform 1468"/>
              <p:cNvSpPr>
                <a:spLocks/>
              </p:cNvSpPr>
              <p:nvPr/>
            </p:nvSpPr>
            <p:spPr bwMode="auto">
              <a:xfrm>
                <a:off x="4876" y="185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4" name="Freeform 1469"/>
              <p:cNvSpPr>
                <a:spLocks/>
              </p:cNvSpPr>
              <p:nvPr/>
            </p:nvSpPr>
            <p:spPr bwMode="auto">
              <a:xfrm>
                <a:off x="4854" y="180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5" name="Freeform 1470"/>
              <p:cNvSpPr>
                <a:spLocks/>
              </p:cNvSpPr>
              <p:nvPr/>
            </p:nvSpPr>
            <p:spPr bwMode="auto">
              <a:xfrm>
                <a:off x="4832" y="1769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6" name="Freeform 1471"/>
              <p:cNvSpPr>
                <a:spLocks/>
              </p:cNvSpPr>
              <p:nvPr/>
            </p:nvSpPr>
            <p:spPr bwMode="auto">
              <a:xfrm>
                <a:off x="4814" y="1735"/>
                <a:ext cx="8" cy="9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7" name="Freeform 1472"/>
              <p:cNvSpPr>
                <a:spLocks/>
              </p:cNvSpPr>
              <p:nvPr/>
            </p:nvSpPr>
            <p:spPr bwMode="auto">
              <a:xfrm>
                <a:off x="4795" y="1702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8" name="Freeform 1473"/>
              <p:cNvSpPr>
                <a:spLocks/>
              </p:cNvSpPr>
              <p:nvPr/>
            </p:nvSpPr>
            <p:spPr bwMode="auto">
              <a:xfrm>
                <a:off x="4780" y="167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9" name="Freeform 1474"/>
              <p:cNvSpPr>
                <a:spLocks/>
              </p:cNvSpPr>
              <p:nvPr/>
            </p:nvSpPr>
            <p:spPr bwMode="auto">
              <a:xfrm>
                <a:off x="4765" y="1650"/>
                <a:ext cx="8" cy="9"/>
              </a:xfrm>
              <a:custGeom>
                <a:avLst/>
                <a:gdLst>
                  <a:gd name="T0" fmla="*/ 7 w 16"/>
                  <a:gd name="T1" fmla="*/ 0 h 17"/>
                  <a:gd name="T2" fmla="*/ 12 w 16"/>
                  <a:gd name="T3" fmla="*/ 0 h 17"/>
                  <a:gd name="T4" fmla="*/ 16 w 16"/>
                  <a:gd name="T5" fmla="*/ 8 h 17"/>
                  <a:gd name="T6" fmla="*/ 16 w 16"/>
                  <a:gd name="T7" fmla="*/ 13 h 17"/>
                  <a:gd name="T8" fmla="*/ 12 w 16"/>
                  <a:gd name="T9" fmla="*/ 17 h 17"/>
                  <a:gd name="T10" fmla="*/ 7 w 16"/>
                  <a:gd name="T11" fmla="*/ 17 h 17"/>
                  <a:gd name="T12" fmla="*/ 0 w 16"/>
                  <a:gd name="T13" fmla="*/ 13 h 17"/>
                  <a:gd name="T14" fmla="*/ 0 w 16"/>
                  <a:gd name="T15" fmla="*/ 8 h 17"/>
                  <a:gd name="T16" fmla="*/ 7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7" y="0"/>
                    </a:moveTo>
                    <a:lnTo>
                      <a:pt x="12" y="0"/>
                    </a:lnTo>
                    <a:lnTo>
                      <a:pt x="16" y="8"/>
                    </a:lnTo>
                    <a:lnTo>
                      <a:pt x="16" y="13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0" name="Freeform 1475"/>
              <p:cNvSpPr>
                <a:spLocks/>
              </p:cNvSpPr>
              <p:nvPr/>
            </p:nvSpPr>
            <p:spPr bwMode="auto">
              <a:xfrm>
                <a:off x="5039" y="2174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1" name="Freeform 1476"/>
              <p:cNvSpPr>
                <a:spLocks/>
              </p:cNvSpPr>
              <p:nvPr/>
            </p:nvSpPr>
            <p:spPr bwMode="auto">
              <a:xfrm>
                <a:off x="4980" y="2076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2" name="Freeform 1477"/>
              <p:cNvSpPr>
                <a:spLocks/>
              </p:cNvSpPr>
              <p:nvPr/>
            </p:nvSpPr>
            <p:spPr bwMode="auto">
              <a:xfrm>
                <a:off x="4939" y="198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3" name="Freeform 1478"/>
              <p:cNvSpPr>
                <a:spLocks/>
              </p:cNvSpPr>
              <p:nvPr/>
            </p:nvSpPr>
            <p:spPr bwMode="auto">
              <a:xfrm>
                <a:off x="4906" y="192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4" name="Freeform 1479"/>
              <p:cNvSpPr>
                <a:spLocks/>
              </p:cNvSpPr>
              <p:nvPr/>
            </p:nvSpPr>
            <p:spPr bwMode="auto">
              <a:xfrm>
                <a:off x="4879" y="1863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5" name="Freeform 1480"/>
              <p:cNvSpPr>
                <a:spLocks/>
              </p:cNvSpPr>
              <p:nvPr/>
            </p:nvSpPr>
            <p:spPr bwMode="auto">
              <a:xfrm>
                <a:off x="4855" y="181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3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6" name="Freeform 1481"/>
              <p:cNvSpPr>
                <a:spLocks/>
              </p:cNvSpPr>
              <p:nvPr/>
            </p:nvSpPr>
            <p:spPr bwMode="auto">
              <a:xfrm>
                <a:off x="4834" y="177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7" name="Freeform 1482"/>
              <p:cNvSpPr>
                <a:spLocks/>
              </p:cNvSpPr>
              <p:nvPr/>
            </p:nvSpPr>
            <p:spPr bwMode="auto">
              <a:xfrm>
                <a:off x="4815" y="1739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8" name="Freeform 1483"/>
              <p:cNvSpPr>
                <a:spLocks/>
              </p:cNvSpPr>
              <p:nvPr/>
            </p:nvSpPr>
            <p:spPr bwMode="auto">
              <a:xfrm>
                <a:off x="4798" y="1706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9" name="Freeform 1484"/>
              <p:cNvSpPr>
                <a:spLocks/>
              </p:cNvSpPr>
              <p:nvPr/>
            </p:nvSpPr>
            <p:spPr bwMode="auto">
              <a:xfrm>
                <a:off x="4781" y="1679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0" name="Freeform 1485"/>
              <p:cNvSpPr>
                <a:spLocks/>
              </p:cNvSpPr>
              <p:nvPr/>
            </p:nvSpPr>
            <p:spPr bwMode="auto">
              <a:xfrm>
                <a:off x="4767" y="1654"/>
                <a:ext cx="9" cy="9"/>
              </a:xfrm>
              <a:custGeom>
                <a:avLst/>
                <a:gdLst>
                  <a:gd name="T0" fmla="*/ 5 w 18"/>
                  <a:gd name="T1" fmla="*/ 0 h 17"/>
                  <a:gd name="T2" fmla="*/ 12 w 18"/>
                  <a:gd name="T3" fmla="*/ 0 h 17"/>
                  <a:gd name="T4" fmla="*/ 18 w 18"/>
                  <a:gd name="T5" fmla="*/ 5 h 17"/>
                  <a:gd name="T6" fmla="*/ 18 w 18"/>
                  <a:gd name="T7" fmla="*/ 13 h 17"/>
                  <a:gd name="T8" fmla="*/ 12 w 18"/>
                  <a:gd name="T9" fmla="*/ 17 h 17"/>
                  <a:gd name="T10" fmla="*/ 5 w 18"/>
                  <a:gd name="T11" fmla="*/ 17 h 17"/>
                  <a:gd name="T12" fmla="*/ 0 w 18"/>
                  <a:gd name="T13" fmla="*/ 13 h 17"/>
                  <a:gd name="T14" fmla="*/ 0 w 18"/>
                  <a:gd name="T15" fmla="*/ 5 h 17"/>
                  <a:gd name="T16" fmla="*/ 5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5" y="0"/>
                    </a:moveTo>
                    <a:lnTo>
                      <a:pt x="12" y="0"/>
                    </a:lnTo>
                    <a:lnTo>
                      <a:pt x="18" y="5"/>
                    </a:lnTo>
                    <a:lnTo>
                      <a:pt x="18" y="13"/>
                    </a:lnTo>
                    <a:lnTo>
                      <a:pt x="12" y="17"/>
                    </a:lnTo>
                    <a:lnTo>
                      <a:pt x="5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1" name="Freeform 1486"/>
              <p:cNvSpPr>
                <a:spLocks/>
              </p:cNvSpPr>
              <p:nvPr/>
            </p:nvSpPr>
            <p:spPr bwMode="auto">
              <a:xfrm>
                <a:off x="5042" y="218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2" name="Freeform 1487"/>
              <p:cNvSpPr>
                <a:spLocks/>
              </p:cNvSpPr>
              <p:nvPr/>
            </p:nvSpPr>
            <p:spPr bwMode="auto">
              <a:xfrm>
                <a:off x="4982" y="2080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3" name="Freeform 1488"/>
              <p:cNvSpPr>
                <a:spLocks/>
              </p:cNvSpPr>
              <p:nvPr/>
            </p:nvSpPr>
            <p:spPr bwMode="auto">
              <a:xfrm>
                <a:off x="4941" y="1992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4" name="Freeform 1489"/>
              <p:cNvSpPr>
                <a:spLocks/>
              </p:cNvSpPr>
              <p:nvPr/>
            </p:nvSpPr>
            <p:spPr bwMode="auto">
              <a:xfrm>
                <a:off x="4908" y="1925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5" name="Freeform 1490"/>
              <p:cNvSpPr>
                <a:spLocks/>
              </p:cNvSpPr>
              <p:nvPr/>
            </p:nvSpPr>
            <p:spPr bwMode="auto">
              <a:xfrm>
                <a:off x="4881" y="1867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6" name="Freeform 1491"/>
              <p:cNvSpPr>
                <a:spLocks/>
              </p:cNvSpPr>
              <p:nvPr/>
            </p:nvSpPr>
            <p:spPr bwMode="auto">
              <a:xfrm>
                <a:off x="4857" y="1817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7" name="Freeform 1492"/>
              <p:cNvSpPr>
                <a:spLocks/>
              </p:cNvSpPr>
              <p:nvPr/>
            </p:nvSpPr>
            <p:spPr bwMode="auto">
              <a:xfrm>
                <a:off x="4837" y="177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8" name="Freeform 1493"/>
              <p:cNvSpPr>
                <a:spLocks/>
              </p:cNvSpPr>
              <p:nvPr/>
            </p:nvSpPr>
            <p:spPr bwMode="auto">
              <a:xfrm>
                <a:off x="4817" y="1743"/>
                <a:ext cx="10" cy="8"/>
              </a:xfrm>
              <a:custGeom>
                <a:avLst/>
                <a:gdLst>
                  <a:gd name="T0" fmla="*/ 7 w 20"/>
                  <a:gd name="T1" fmla="*/ 0 h 18"/>
                  <a:gd name="T2" fmla="*/ 14 w 20"/>
                  <a:gd name="T3" fmla="*/ 0 h 18"/>
                  <a:gd name="T4" fmla="*/ 20 w 20"/>
                  <a:gd name="T5" fmla="*/ 4 h 18"/>
                  <a:gd name="T6" fmla="*/ 20 w 20"/>
                  <a:gd name="T7" fmla="*/ 12 h 18"/>
                  <a:gd name="T8" fmla="*/ 14 w 20"/>
                  <a:gd name="T9" fmla="*/ 18 h 18"/>
                  <a:gd name="T10" fmla="*/ 7 w 20"/>
                  <a:gd name="T11" fmla="*/ 18 h 18"/>
                  <a:gd name="T12" fmla="*/ 0 w 20"/>
                  <a:gd name="T13" fmla="*/ 12 h 18"/>
                  <a:gd name="T14" fmla="*/ 0 w 20"/>
                  <a:gd name="T15" fmla="*/ 4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9" name="Freeform 1494"/>
              <p:cNvSpPr>
                <a:spLocks/>
              </p:cNvSpPr>
              <p:nvPr/>
            </p:nvSpPr>
            <p:spPr bwMode="auto">
              <a:xfrm>
                <a:off x="4800" y="1710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0" name="Freeform 1495"/>
              <p:cNvSpPr>
                <a:spLocks/>
              </p:cNvSpPr>
              <p:nvPr/>
            </p:nvSpPr>
            <p:spPr bwMode="auto">
              <a:xfrm>
                <a:off x="4785" y="168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1" name="Freeform 1496"/>
              <p:cNvSpPr>
                <a:spLocks/>
              </p:cNvSpPr>
              <p:nvPr/>
            </p:nvSpPr>
            <p:spPr bwMode="auto">
              <a:xfrm>
                <a:off x="4769" y="165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2" name="Freeform 1497"/>
              <p:cNvSpPr>
                <a:spLocks/>
              </p:cNvSpPr>
              <p:nvPr/>
            </p:nvSpPr>
            <p:spPr bwMode="auto">
              <a:xfrm>
                <a:off x="5044" y="2186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3" name="Freeform 1498"/>
              <p:cNvSpPr>
                <a:spLocks/>
              </p:cNvSpPr>
              <p:nvPr/>
            </p:nvSpPr>
            <p:spPr bwMode="auto">
              <a:xfrm>
                <a:off x="4984" y="208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4" name="Freeform 1499"/>
              <p:cNvSpPr>
                <a:spLocks/>
              </p:cNvSpPr>
              <p:nvPr/>
            </p:nvSpPr>
            <p:spPr bwMode="auto">
              <a:xfrm>
                <a:off x="4943" y="199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5" name="Freeform 1500"/>
              <p:cNvSpPr>
                <a:spLocks/>
              </p:cNvSpPr>
              <p:nvPr/>
            </p:nvSpPr>
            <p:spPr bwMode="auto">
              <a:xfrm>
                <a:off x="4911" y="192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6" name="Freeform 1501"/>
              <p:cNvSpPr>
                <a:spLocks/>
              </p:cNvSpPr>
              <p:nvPr/>
            </p:nvSpPr>
            <p:spPr bwMode="auto">
              <a:xfrm>
                <a:off x="4882" y="1871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7" name="Freeform 1502"/>
              <p:cNvSpPr>
                <a:spLocks/>
              </p:cNvSpPr>
              <p:nvPr/>
            </p:nvSpPr>
            <p:spPr bwMode="auto">
              <a:xfrm>
                <a:off x="4860" y="182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8" name="Freeform 1503"/>
              <p:cNvSpPr>
                <a:spLocks/>
              </p:cNvSpPr>
              <p:nvPr/>
            </p:nvSpPr>
            <p:spPr bwMode="auto">
              <a:xfrm>
                <a:off x="4839" y="1780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9" name="Freeform 1504"/>
              <p:cNvSpPr>
                <a:spLocks/>
              </p:cNvSpPr>
              <p:nvPr/>
            </p:nvSpPr>
            <p:spPr bwMode="auto">
              <a:xfrm>
                <a:off x="4820" y="1746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0" name="Freeform 1505"/>
              <p:cNvSpPr>
                <a:spLocks/>
              </p:cNvSpPr>
              <p:nvPr/>
            </p:nvSpPr>
            <p:spPr bwMode="auto">
              <a:xfrm>
                <a:off x="4802" y="171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1" name="Freeform 1506"/>
              <p:cNvSpPr>
                <a:spLocks/>
              </p:cNvSpPr>
              <p:nvPr/>
            </p:nvSpPr>
            <p:spPr bwMode="auto">
              <a:xfrm>
                <a:off x="4786" y="168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2" name="Freeform 1507"/>
              <p:cNvSpPr>
                <a:spLocks/>
              </p:cNvSpPr>
              <p:nvPr/>
            </p:nvSpPr>
            <p:spPr bwMode="auto">
              <a:xfrm>
                <a:off x="5046" y="2190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3" name="Freeform 1508"/>
              <p:cNvSpPr>
                <a:spLocks/>
              </p:cNvSpPr>
              <p:nvPr/>
            </p:nvSpPr>
            <p:spPr bwMode="auto">
              <a:xfrm>
                <a:off x="4985" y="2090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4" name="Freeform 1509"/>
              <p:cNvSpPr>
                <a:spLocks/>
              </p:cNvSpPr>
              <p:nvPr/>
            </p:nvSpPr>
            <p:spPr bwMode="auto">
              <a:xfrm>
                <a:off x="4945" y="200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5" name="Freeform 1510"/>
              <p:cNvSpPr>
                <a:spLocks/>
              </p:cNvSpPr>
              <p:nvPr/>
            </p:nvSpPr>
            <p:spPr bwMode="auto">
              <a:xfrm>
                <a:off x="4913" y="1933"/>
                <a:ext cx="9" cy="10"/>
              </a:xfrm>
              <a:custGeom>
                <a:avLst/>
                <a:gdLst>
                  <a:gd name="T0" fmla="*/ 4 w 17"/>
                  <a:gd name="T1" fmla="*/ 0 h 22"/>
                  <a:gd name="T2" fmla="*/ 14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4 w 17"/>
                  <a:gd name="T9" fmla="*/ 22 h 22"/>
                  <a:gd name="T10" fmla="*/ 4 w 17"/>
                  <a:gd name="T11" fmla="*/ 22 h 22"/>
                  <a:gd name="T12" fmla="*/ 0 w 17"/>
                  <a:gd name="T13" fmla="*/ 16 h 22"/>
                  <a:gd name="T14" fmla="*/ 0 w 17"/>
                  <a:gd name="T15" fmla="*/ 8 h 22"/>
                  <a:gd name="T16" fmla="*/ 4 w 17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2"/>
                    </a:lnTo>
                    <a:lnTo>
                      <a:pt x="4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6" name="Freeform 1511"/>
              <p:cNvSpPr>
                <a:spLocks/>
              </p:cNvSpPr>
              <p:nvPr/>
            </p:nvSpPr>
            <p:spPr bwMode="auto">
              <a:xfrm>
                <a:off x="4886" y="187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7" name="Freeform 1512"/>
              <p:cNvSpPr>
                <a:spLocks/>
              </p:cNvSpPr>
              <p:nvPr/>
            </p:nvSpPr>
            <p:spPr bwMode="auto">
              <a:xfrm>
                <a:off x="4862" y="182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8" name="Freeform 1513"/>
              <p:cNvSpPr>
                <a:spLocks/>
              </p:cNvSpPr>
              <p:nvPr/>
            </p:nvSpPr>
            <p:spPr bwMode="auto">
              <a:xfrm>
                <a:off x="4841" y="1784"/>
                <a:ext cx="8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9" name="Freeform 1514"/>
              <p:cNvSpPr>
                <a:spLocks/>
              </p:cNvSpPr>
              <p:nvPr/>
            </p:nvSpPr>
            <p:spPr bwMode="auto">
              <a:xfrm>
                <a:off x="4822" y="175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2 h 17"/>
                  <a:gd name="T6" fmla="*/ 17 w 17"/>
                  <a:gd name="T7" fmla="*/ 13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2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2"/>
                    </a:lnTo>
                    <a:lnTo>
                      <a:pt x="17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0" name="Freeform 1515"/>
              <p:cNvSpPr>
                <a:spLocks/>
              </p:cNvSpPr>
              <p:nvPr/>
            </p:nvSpPr>
            <p:spPr bwMode="auto">
              <a:xfrm>
                <a:off x="4805" y="171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1" name="Freeform 1516"/>
              <p:cNvSpPr>
                <a:spLocks/>
              </p:cNvSpPr>
              <p:nvPr/>
            </p:nvSpPr>
            <p:spPr bwMode="auto">
              <a:xfrm>
                <a:off x="5047" y="219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2" name="Freeform 1517"/>
              <p:cNvSpPr>
                <a:spLocks/>
              </p:cNvSpPr>
              <p:nvPr/>
            </p:nvSpPr>
            <p:spPr bwMode="auto">
              <a:xfrm>
                <a:off x="4989" y="2094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3" name="Freeform 1518"/>
              <p:cNvSpPr>
                <a:spLocks/>
              </p:cNvSpPr>
              <p:nvPr/>
            </p:nvSpPr>
            <p:spPr bwMode="auto">
              <a:xfrm>
                <a:off x="4948" y="200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4" name="Freeform 1519"/>
              <p:cNvSpPr>
                <a:spLocks/>
              </p:cNvSpPr>
              <p:nvPr/>
            </p:nvSpPr>
            <p:spPr bwMode="auto">
              <a:xfrm>
                <a:off x="4915" y="1938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5" name="Freeform 1520"/>
              <p:cNvSpPr>
                <a:spLocks/>
              </p:cNvSpPr>
              <p:nvPr/>
            </p:nvSpPr>
            <p:spPr bwMode="auto">
              <a:xfrm>
                <a:off x="4888" y="1878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6" name="Freeform 1521"/>
              <p:cNvSpPr>
                <a:spLocks/>
              </p:cNvSpPr>
              <p:nvPr/>
            </p:nvSpPr>
            <p:spPr bwMode="auto">
              <a:xfrm>
                <a:off x="4864" y="1831"/>
                <a:ext cx="8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7" name="Freeform 1522"/>
              <p:cNvSpPr>
                <a:spLocks/>
              </p:cNvSpPr>
              <p:nvPr/>
            </p:nvSpPr>
            <p:spPr bwMode="auto">
              <a:xfrm>
                <a:off x="4844" y="179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8" name="Freeform 1523"/>
              <p:cNvSpPr>
                <a:spLocks/>
              </p:cNvSpPr>
              <p:nvPr/>
            </p:nvSpPr>
            <p:spPr bwMode="auto">
              <a:xfrm>
                <a:off x="4824" y="1753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9" name="Freeform 1524"/>
              <p:cNvSpPr>
                <a:spLocks/>
              </p:cNvSpPr>
              <p:nvPr/>
            </p:nvSpPr>
            <p:spPr bwMode="auto">
              <a:xfrm>
                <a:off x="4807" y="1723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0" name="Freeform 1525"/>
              <p:cNvSpPr>
                <a:spLocks/>
              </p:cNvSpPr>
              <p:nvPr/>
            </p:nvSpPr>
            <p:spPr bwMode="auto">
              <a:xfrm>
                <a:off x="4791" y="1694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1" name="Freeform 1526"/>
              <p:cNvSpPr>
                <a:spLocks/>
              </p:cNvSpPr>
              <p:nvPr/>
            </p:nvSpPr>
            <p:spPr bwMode="auto">
              <a:xfrm>
                <a:off x="5155" y="2299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2" name="Freeform 1527"/>
              <p:cNvSpPr>
                <a:spLocks/>
              </p:cNvSpPr>
              <p:nvPr/>
            </p:nvSpPr>
            <p:spPr bwMode="auto">
              <a:xfrm>
                <a:off x="5049" y="219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3" name="Freeform 1528"/>
              <p:cNvSpPr>
                <a:spLocks/>
              </p:cNvSpPr>
              <p:nvPr/>
            </p:nvSpPr>
            <p:spPr bwMode="auto">
              <a:xfrm>
                <a:off x="4990" y="209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4" name="Freeform 1529"/>
              <p:cNvSpPr>
                <a:spLocks/>
              </p:cNvSpPr>
              <p:nvPr/>
            </p:nvSpPr>
            <p:spPr bwMode="auto">
              <a:xfrm>
                <a:off x="4950" y="200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5" name="Freeform 1530"/>
              <p:cNvSpPr>
                <a:spLocks/>
              </p:cNvSpPr>
              <p:nvPr/>
            </p:nvSpPr>
            <p:spPr bwMode="auto">
              <a:xfrm>
                <a:off x="4916" y="1942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2 h 17"/>
                  <a:gd name="T6" fmla="*/ 20 w 20"/>
                  <a:gd name="T7" fmla="*/ 9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9 h 17"/>
                  <a:gd name="T14" fmla="*/ 0 w 20"/>
                  <a:gd name="T15" fmla="*/ 2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2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6" name="Freeform 1531"/>
              <p:cNvSpPr>
                <a:spLocks/>
              </p:cNvSpPr>
              <p:nvPr/>
            </p:nvSpPr>
            <p:spPr bwMode="auto">
              <a:xfrm>
                <a:off x="4889" y="1882"/>
                <a:ext cx="10" cy="12"/>
              </a:xfrm>
              <a:custGeom>
                <a:avLst/>
                <a:gdLst>
                  <a:gd name="T0" fmla="*/ 6 w 20"/>
                  <a:gd name="T1" fmla="*/ 0 h 24"/>
                  <a:gd name="T2" fmla="*/ 13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3 w 20"/>
                  <a:gd name="T9" fmla="*/ 24 h 24"/>
                  <a:gd name="T10" fmla="*/ 13 w 20"/>
                  <a:gd name="T11" fmla="*/ 24 h 24"/>
                  <a:gd name="T12" fmla="*/ 6 w 20"/>
                  <a:gd name="T13" fmla="*/ 24 h 24"/>
                  <a:gd name="T14" fmla="*/ 0 w 20"/>
                  <a:gd name="T15" fmla="*/ 16 h 24"/>
                  <a:gd name="T16" fmla="*/ 0 w 20"/>
                  <a:gd name="T17" fmla="*/ 8 h 24"/>
                  <a:gd name="T18" fmla="*/ 6 w 20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4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7" name="Freeform 1532"/>
              <p:cNvSpPr>
                <a:spLocks/>
              </p:cNvSpPr>
              <p:nvPr/>
            </p:nvSpPr>
            <p:spPr bwMode="auto">
              <a:xfrm>
                <a:off x="4865" y="1835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8" name="Freeform 1533"/>
              <p:cNvSpPr>
                <a:spLocks/>
              </p:cNvSpPr>
              <p:nvPr/>
            </p:nvSpPr>
            <p:spPr bwMode="auto">
              <a:xfrm>
                <a:off x="4846" y="1794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3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0 w 15"/>
                  <a:gd name="T9" fmla="*/ 19 h 19"/>
                  <a:gd name="T10" fmla="*/ 3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9" name="Freeform 1534"/>
              <p:cNvSpPr>
                <a:spLocks/>
              </p:cNvSpPr>
              <p:nvPr/>
            </p:nvSpPr>
            <p:spPr bwMode="auto">
              <a:xfrm>
                <a:off x="4827" y="175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0" name="Freeform 1535"/>
              <p:cNvSpPr>
                <a:spLocks/>
              </p:cNvSpPr>
              <p:nvPr/>
            </p:nvSpPr>
            <p:spPr bwMode="auto">
              <a:xfrm>
                <a:off x="4809" y="172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1" name="Freeform 1536"/>
              <p:cNvSpPr>
                <a:spLocks/>
              </p:cNvSpPr>
              <p:nvPr/>
            </p:nvSpPr>
            <p:spPr bwMode="auto">
              <a:xfrm>
                <a:off x="4793" y="1698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2" name="Freeform 1537"/>
              <p:cNvSpPr>
                <a:spLocks/>
              </p:cNvSpPr>
              <p:nvPr/>
            </p:nvSpPr>
            <p:spPr bwMode="auto">
              <a:xfrm>
                <a:off x="5157" y="2303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3" name="Freeform 1538"/>
              <p:cNvSpPr>
                <a:spLocks/>
              </p:cNvSpPr>
              <p:nvPr/>
            </p:nvSpPr>
            <p:spPr bwMode="auto">
              <a:xfrm>
                <a:off x="5051" y="2205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4" name="Freeform 1539"/>
              <p:cNvSpPr>
                <a:spLocks/>
              </p:cNvSpPr>
              <p:nvPr/>
            </p:nvSpPr>
            <p:spPr bwMode="auto">
              <a:xfrm>
                <a:off x="4992" y="210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5" name="Freeform 1540"/>
              <p:cNvSpPr>
                <a:spLocks/>
              </p:cNvSpPr>
              <p:nvPr/>
            </p:nvSpPr>
            <p:spPr bwMode="auto">
              <a:xfrm>
                <a:off x="4951" y="2013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6" name="Freeform 1541"/>
              <p:cNvSpPr>
                <a:spLocks/>
              </p:cNvSpPr>
              <p:nvPr/>
            </p:nvSpPr>
            <p:spPr bwMode="auto">
              <a:xfrm>
                <a:off x="4920" y="194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7" name="Freeform 1542"/>
              <p:cNvSpPr>
                <a:spLocks/>
              </p:cNvSpPr>
              <p:nvPr/>
            </p:nvSpPr>
            <p:spPr bwMode="auto">
              <a:xfrm>
                <a:off x="4893" y="1886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8" name="Freeform 1543"/>
              <p:cNvSpPr>
                <a:spLocks/>
              </p:cNvSpPr>
              <p:nvPr/>
            </p:nvSpPr>
            <p:spPr bwMode="auto">
              <a:xfrm>
                <a:off x="4869" y="1839"/>
                <a:ext cx="8" cy="8"/>
              </a:xfrm>
              <a:custGeom>
                <a:avLst/>
                <a:gdLst>
                  <a:gd name="T0" fmla="*/ 3 w 17"/>
                  <a:gd name="T1" fmla="*/ 0 h 18"/>
                  <a:gd name="T2" fmla="*/ 10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0 w 17"/>
                  <a:gd name="T9" fmla="*/ 18 h 18"/>
                  <a:gd name="T10" fmla="*/ 3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9" name="Freeform 1544"/>
              <p:cNvSpPr>
                <a:spLocks/>
              </p:cNvSpPr>
              <p:nvPr/>
            </p:nvSpPr>
            <p:spPr bwMode="auto">
              <a:xfrm>
                <a:off x="4848" y="1798"/>
                <a:ext cx="7" cy="10"/>
              </a:xfrm>
              <a:custGeom>
                <a:avLst/>
                <a:gdLst>
                  <a:gd name="T0" fmla="*/ 7 w 16"/>
                  <a:gd name="T1" fmla="*/ 0 h 19"/>
                  <a:gd name="T2" fmla="*/ 12 w 16"/>
                  <a:gd name="T3" fmla="*/ 0 h 19"/>
                  <a:gd name="T4" fmla="*/ 16 w 16"/>
                  <a:gd name="T5" fmla="*/ 4 h 19"/>
                  <a:gd name="T6" fmla="*/ 16 w 16"/>
                  <a:gd name="T7" fmla="*/ 11 h 19"/>
                  <a:gd name="T8" fmla="*/ 12 w 16"/>
                  <a:gd name="T9" fmla="*/ 19 h 19"/>
                  <a:gd name="T10" fmla="*/ 7 w 16"/>
                  <a:gd name="T11" fmla="*/ 19 h 19"/>
                  <a:gd name="T12" fmla="*/ 0 w 16"/>
                  <a:gd name="T13" fmla="*/ 11 h 19"/>
                  <a:gd name="T14" fmla="*/ 0 w 16"/>
                  <a:gd name="T15" fmla="*/ 4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1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0" name="Freeform 1545"/>
              <p:cNvSpPr>
                <a:spLocks/>
              </p:cNvSpPr>
              <p:nvPr/>
            </p:nvSpPr>
            <p:spPr bwMode="auto">
              <a:xfrm>
                <a:off x="4829" y="176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1" name="Freeform 1546"/>
              <p:cNvSpPr>
                <a:spLocks/>
              </p:cNvSpPr>
              <p:nvPr/>
            </p:nvSpPr>
            <p:spPr bwMode="auto">
              <a:xfrm>
                <a:off x="4812" y="173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2" name="Freeform 1547"/>
              <p:cNvSpPr>
                <a:spLocks/>
              </p:cNvSpPr>
              <p:nvPr/>
            </p:nvSpPr>
            <p:spPr bwMode="auto">
              <a:xfrm>
                <a:off x="4795" y="1702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3" name="Freeform 1548"/>
              <p:cNvSpPr>
                <a:spLocks/>
              </p:cNvSpPr>
              <p:nvPr/>
            </p:nvSpPr>
            <p:spPr bwMode="auto">
              <a:xfrm>
                <a:off x="5159" y="2309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4" name="Freeform 1549"/>
              <p:cNvSpPr>
                <a:spLocks/>
              </p:cNvSpPr>
              <p:nvPr/>
            </p:nvSpPr>
            <p:spPr bwMode="auto">
              <a:xfrm>
                <a:off x="5053" y="2209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5" name="Freeform 1550"/>
              <p:cNvSpPr>
                <a:spLocks/>
              </p:cNvSpPr>
              <p:nvPr/>
            </p:nvSpPr>
            <p:spPr bwMode="auto">
              <a:xfrm>
                <a:off x="4994" y="2107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6" name="Freeform 1551"/>
              <p:cNvSpPr>
                <a:spLocks/>
              </p:cNvSpPr>
              <p:nvPr/>
            </p:nvSpPr>
            <p:spPr bwMode="auto">
              <a:xfrm>
                <a:off x="4953" y="201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7" name="Freeform 1552"/>
              <p:cNvSpPr>
                <a:spLocks/>
              </p:cNvSpPr>
              <p:nvPr/>
            </p:nvSpPr>
            <p:spPr bwMode="auto">
              <a:xfrm>
                <a:off x="4922" y="1949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8" name="Freeform 1553"/>
              <p:cNvSpPr>
                <a:spLocks/>
              </p:cNvSpPr>
              <p:nvPr/>
            </p:nvSpPr>
            <p:spPr bwMode="auto">
              <a:xfrm>
                <a:off x="4894" y="1890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9" name="Freeform 1554"/>
              <p:cNvSpPr>
                <a:spLocks/>
              </p:cNvSpPr>
              <p:nvPr/>
            </p:nvSpPr>
            <p:spPr bwMode="auto">
              <a:xfrm>
                <a:off x="4871" y="1842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4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0" name="Freeform 1555"/>
              <p:cNvSpPr>
                <a:spLocks/>
              </p:cNvSpPr>
              <p:nvPr/>
            </p:nvSpPr>
            <p:spPr bwMode="auto">
              <a:xfrm>
                <a:off x="4849" y="1802"/>
                <a:ext cx="10" cy="9"/>
              </a:xfrm>
              <a:custGeom>
                <a:avLst/>
                <a:gdLst>
                  <a:gd name="T0" fmla="*/ 6 w 18"/>
                  <a:gd name="T1" fmla="*/ 0 h 20"/>
                  <a:gd name="T2" fmla="*/ 12 w 18"/>
                  <a:gd name="T3" fmla="*/ 0 h 20"/>
                  <a:gd name="T4" fmla="*/ 18 w 18"/>
                  <a:gd name="T5" fmla="*/ 4 h 20"/>
                  <a:gd name="T6" fmla="*/ 18 w 18"/>
                  <a:gd name="T7" fmla="*/ 12 h 20"/>
                  <a:gd name="T8" fmla="*/ 12 w 18"/>
                  <a:gd name="T9" fmla="*/ 20 h 20"/>
                  <a:gd name="T10" fmla="*/ 6 w 18"/>
                  <a:gd name="T11" fmla="*/ 20 h 20"/>
                  <a:gd name="T12" fmla="*/ 0 w 18"/>
                  <a:gd name="T13" fmla="*/ 12 h 20"/>
                  <a:gd name="T14" fmla="*/ 0 w 18"/>
                  <a:gd name="T15" fmla="*/ 4 h 20"/>
                  <a:gd name="T16" fmla="*/ 6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6" y="0"/>
                    </a:moveTo>
                    <a:lnTo>
                      <a:pt x="12" y="0"/>
                    </a:lnTo>
                    <a:lnTo>
                      <a:pt x="18" y="4"/>
                    </a:lnTo>
                    <a:lnTo>
                      <a:pt x="18" y="12"/>
                    </a:lnTo>
                    <a:lnTo>
                      <a:pt x="12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1" name="Freeform 1556"/>
              <p:cNvSpPr>
                <a:spLocks/>
              </p:cNvSpPr>
              <p:nvPr/>
            </p:nvSpPr>
            <p:spPr bwMode="auto">
              <a:xfrm>
                <a:off x="4831" y="176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2" name="Freeform 1557"/>
              <p:cNvSpPr>
                <a:spLocks/>
              </p:cNvSpPr>
              <p:nvPr/>
            </p:nvSpPr>
            <p:spPr bwMode="auto">
              <a:xfrm>
                <a:off x="4814" y="1735"/>
                <a:ext cx="8" cy="9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3" name="Freeform 1558"/>
              <p:cNvSpPr>
                <a:spLocks/>
              </p:cNvSpPr>
              <p:nvPr/>
            </p:nvSpPr>
            <p:spPr bwMode="auto">
              <a:xfrm>
                <a:off x="4797" y="1706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4" name="Freeform 1559"/>
              <p:cNvSpPr>
                <a:spLocks/>
              </p:cNvSpPr>
              <p:nvPr/>
            </p:nvSpPr>
            <p:spPr bwMode="auto">
              <a:xfrm>
                <a:off x="5161" y="2315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14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5" name="Freeform 1560"/>
              <p:cNvSpPr>
                <a:spLocks/>
              </p:cNvSpPr>
              <p:nvPr/>
            </p:nvSpPr>
            <p:spPr bwMode="auto">
              <a:xfrm>
                <a:off x="5056" y="221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6" name="Freeform 1561"/>
              <p:cNvSpPr>
                <a:spLocks/>
              </p:cNvSpPr>
              <p:nvPr/>
            </p:nvSpPr>
            <p:spPr bwMode="auto">
              <a:xfrm>
                <a:off x="4997" y="211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7" name="Freeform 1562"/>
              <p:cNvSpPr>
                <a:spLocks/>
              </p:cNvSpPr>
              <p:nvPr/>
            </p:nvSpPr>
            <p:spPr bwMode="auto">
              <a:xfrm>
                <a:off x="4956" y="202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8" name="Freeform 1563"/>
              <p:cNvSpPr>
                <a:spLocks/>
              </p:cNvSpPr>
              <p:nvPr/>
            </p:nvSpPr>
            <p:spPr bwMode="auto">
              <a:xfrm>
                <a:off x="4923" y="1953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9" name="Freeform 1564"/>
              <p:cNvSpPr>
                <a:spLocks/>
              </p:cNvSpPr>
              <p:nvPr/>
            </p:nvSpPr>
            <p:spPr bwMode="auto">
              <a:xfrm>
                <a:off x="4896" y="1894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0" name="Freeform 1565"/>
              <p:cNvSpPr>
                <a:spLocks/>
              </p:cNvSpPr>
              <p:nvPr/>
            </p:nvSpPr>
            <p:spPr bwMode="auto">
              <a:xfrm>
                <a:off x="4872" y="1846"/>
                <a:ext cx="9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5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5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1" name="Freeform 1566"/>
              <p:cNvSpPr>
                <a:spLocks/>
              </p:cNvSpPr>
              <p:nvPr/>
            </p:nvSpPr>
            <p:spPr bwMode="auto">
              <a:xfrm>
                <a:off x="4853" y="1806"/>
                <a:ext cx="7" cy="9"/>
              </a:xfrm>
              <a:custGeom>
                <a:avLst/>
                <a:gdLst>
                  <a:gd name="T0" fmla="*/ 2 w 16"/>
                  <a:gd name="T1" fmla="*/ 0 h 20"/>
                  <a:gd name="T2" fmla="*/ 9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9 w 16"/>
                  <a:gd name="T9" fmla="*/ 20 h 20"/>
                  <a:gd name="T10" fmla="*/ 2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2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2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2" name="Freeform 1567"/>
              <p:cNvSpPr>
                <a:spLocks/>
              </p:cNvSpPr>
              <p:nvPr/>
            </p:nvSpPr>
            <p:spPr bwMode="auto">
              <a:xfrm>
                <a:off x="4832" y="1769"/>
                <a:ext cx="11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3" name="Freeform 1568"/>
              <p:cNvSpPr>
                <a:spLocks/>
              </p:cNvSpPr>
              <p:nvPr/>
            </p:nvSpPr>
            <p:spPr bwMode="auto">
              <a:xfrm>
                <a:off x="4815" y="1739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4" name="Freeform 1569"/>
              <p:cNvSpPr>
                <a:spLocks/>
              </p:cNvSpPr>
              <p:nvPr/>
            </p:nvSpPr>
            <p:spPr bwMode="auto">
              <a:xfrm>
                <a:off x="4800" y="1710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5" name="Freeform 1570"/>
              <p:cNvSpPr>
                <a:spLocks/>
              </p:cNvSpPr>
              <p:nvPr/>
            </p:nvSpPr>
            <p:spPr bwMode="auto">
              <a:xfrm>
                <a:off x="5058" y="221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6" name="Freeform 1571"/>
              <p:cNvSpPr>
                <a:spLocks/>
              </p:cNvSpPr>
              <p:nvPr/>
            </p:nvSpPr>
            <p:spPr bwMode="auto">
              <a:xfrm>
                <a:off x="4999" y="211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7" name="Freeform 1572"/>
              <p:cNvSpPr>
                <a:spLocks/>
              </p:cNvSpPr>
              <p:nvPr/>
            </p:nvSpPr>
            <p:spPr bwMode="auto">
              <a:xfrm>
                <a:off x="4958" y="2027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8" name="Freeform 1573"/>
              <p:cNvSpPr>
                <a:spLocks/>
              </p:cNvSpPr>
              <p:nvPr/>
            </p:nvSpPr>
            <p:spPr bwMode="auto">
              <a:xfrm>
                <a:off x="4925" y="195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9" name="Freeform 1574"/>
              <p:cNvSpPr>
                <a:spLocks/>
              </p:cNvSpPr>
              <p:nvPr/>
            </p:nvSpPr>
            <p:spPr bwMode="auto">
              <a:xfrm>
                <a:off x="4898" y="1898"/>
                <a:ext cx="8" cy="11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0" name="Freeform 1575"/>
              <p:cNvSpPr>
                <a:spLocks/>
              </p:cNvSpPr>
              <p:nvPr/>
            </p:nvSpPr>
            <p:spPr bwMode="auto">
              <a:xfrm>
                <a:off x="4874" y="184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1" name="Freeform 1576"/>
              <p:cNvSpPr>
                <a:spLocks/>
              </p:cNvSpPr>
              <p:nvPr/>
            </p:nvSpPr>
            <p:spPr bwMode="auto">
              <a:xfrm>
                <a:off x="4854" y="180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2" name="Freeform 1577"/>
              <p:cNvSpPr>
                <a:spLocks/>
              </p:cNvSpPr>
              <p:nvPr/>
            </p:nvSpPr>
            <p:spPr bwMode="auto">
              <a:xfrm>
                <a:off x="4836" y="1773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3" name="Freeform 1578"/>
              <p:cNvSpPr>
                <a:spLocks/>
              </p:cNvSpPr>
              <p:nvPr/>
            </p:nvSpPr>
            <p:spPr bwMode="auto">
              <a:xfrm>
                <a:off x="4817" y="1743"/>
                <a:ext cx="10" cy="8"/>
              </a:xfrm>
              <a:custGeom>
                <a:avLst/>
                <a:gdLst>
                  <a:gd name="T0" fmla="*/ 7 w 20"/>
                  <a:gd name="T1" fmla="*/ 0 h 18"/>
                  <a:gd name="T2" fmla="*/ 14 w 20"/>
                  <a:gd name="T3" fmla="*/ 0 h 18"/>
                  <a:gd name="T4" fmla="*/ 20 w 20"/>
                  <a:gd name="T5" fmla="*/ 4 h 18"/>
                  <a:gd name="T6" fmla="*/ 20 w 20"/>
                  <a:gd name="T7" fmla="*/ 12 h 18"/>
                  <a:gd name="T8" fmla="*/ 14 w 20"/>
                  <a:gd name="T9" fmla="*/ 18 h 18"/>
                  <a:gd name="T10" fmla="*/ 7 w 20"/>
                  <a:gd name="T11" fmla="*/ 18 h 18"/>
                  <a:gd name="T12" fmla="*/ 0 w 20"/>
                  <a:gd name="T13" fmla="*/ 12 h 18"/>
                  <a:gd name="T14" fmla="*/ 0 w 20"/>
                  <a:gd name="T15" fmla="*/ 4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4" name="Freeform 1579"/>
              <p:cNvSpPr>
                <a:spLocks/>
              </p:cNvSpPr>
              <p:nvPr/>
            </p:nvSpPr>
            <p:spPr bwMode="auto">
              <a:xfrm>
                <a:off x="5059" y="2223"/>
                <a:ext cx="9" cy="8"/>
              </a:xfrm>
              <a:custGeom>
                <a:avLst/>
                <a:gdLst>
                  <a:gd name="T0" fmla="*/ 3 w 17"/>
                  <a:gd name="T1" fmla="*/ 0 h 18"/>
                  <a:gd name="T2" fmla="*/ 10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0 w 17"/>
                  <a:gd name="T9" fmla="*/ 18 h 18"/>
                  <a:gd name="T10" fmla="*/ 3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5" name="Freeform 1580"/>
              <p:cNvSpPr>
                <a:spLocks/>
              </p:cNvSpPr>
              <p:nvPr/>
            </p:nvSpPr>
            <p:spPr bwMode="auto">
              <a:xfrm>
                <a:off x="5001" y="2119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1 w 17"/>
                  <a:gd name="T3" fmla="*/ 0 h 17"/>
                  <a:gd name="T4" fmla="*/ 17 w 17"/>
                  <a:gd name="T5" fmla="*/ 7 h 17"/>
                  <a:gd name="T6" fmla="*/ 17 w 17"/>
                  <a:gd name="T7" fmla="*/ 15 h 17"/>
                  <a:gd name="T8" fmla="*/ 11 w 17"/>
                  <a:gd name="T9" fmla="*/ 17 h 17"/>
                  <a:gd name="T10" fmla="*/ 4 w 17"/>
                  <a:gd name="T11" fmla="*/ 17 h 17"/>
                  <a:gd name="T12" fmla="*/ 0 w 17"/>
                  <a:gd name="T13" fmla="*/ 15 h 17"/>
                  <a:gd name="T14" fmla="*/ 0 w 17"/>
                  <a:gd name="T15" fmla="*/ 7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6" name="Freeform 1581"/>
              <p:cNvSpPr>
                <a:spLocks/>
              </p:cNvSpPr>
              <p:nvPr/>
            </p:nvSpPr>
            <p:spPr bwMode="auto">
              <a:xfrm>
                <a:off x="4960" y="2031"/>
                <a:ext cx="8" cy="8"/>
              </a:xfrm>
              <a:custGeom>
                <a:avLst/>
                <a:gdLst>
                  <a:gd name="T0" fmla="*/ 3 w 17"/>
                  <a:gd name="T1" fmla="*/ 0 h 18"/>
                  <a:gd name="T2" fmla="*/ 13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3 w 17"/>
                  <a:gd name="T9" fmla="*/ 18 h 18"/>
                  <a:gd name="T10" fmla="*/ 3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7" name="Freeform 1582"/>
              <p:cNvSpPr>
                <a:spLocks/>
              </p:cNvSpPr>
              <p:nvPr/>
            </p:nvSpPr>
            <p:spPr bwMode="auto">
              <a:xfrm>
                <a:off x="4927" y="1961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8" name="Freeform 1583"/>
              <p:cNvSpPr>
                <a:spLocks/>
              </p:cNvSpPr>
              <p:nvPr/>
            </p:nvSpPr>
            <p:spPr bwMode="auto">
              <a:xfrm>
                <a:off x="4899" y="1902"/>
                <a:ext cx="11" cy="11"/>
              </a:xfrm>
              <a:custGeom>
                <a:avLst/>
                <a:gdLst>
                  <a:gd name="T0" fmla="*/ 7 w 20"/>
                  <a:gd name="T1" fmla="*/ 0 h 23"/>
                  <a:gd name="T2" fmla="*/ 14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4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9" name="Freeform 1584"/>
              <p:cNvSpPr>
                <a:spLocks/>
              </p:cNvSpPr>
              <p:nvPr/>
            </p:nvSpPr>
            <p:spPr bwMode="auto">
              <a:xfrm>
                <a:off x="4876" y="1853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0" name="Freeform 1585"/>
              <p:cNvSpPr>
                <a:spLocks/>
              </p:cNvSpPr>
              <p:nvPr/>
            </p:nvSpPr>
            <p:spPr bwMode="auto">
              <a:xfrm>
                <a:off x="4855" y="1813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1" name="Freeform 1586"/>
              <p:cNvSpPr>
                <a:spLocks/>
              </p:cNvSpPr>
              <p:nvPr/>
            </p:nvSpPr>
            <p:spPr bwMode="auto">
              <a:xfrm>
                <a:off x="4837" y="177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2" name="Freeform 1587"/>
              <p:cNvSpPr>
                <a:spLocks/>
              </p:cNvSpPr>
              <p:nvPr/>
            </p:nvSpPr>
            <p:spPr bwMode="auto">
              <a:xfrm>
                <a:off x="4820" y="1744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3" name="Freeform 1588"/>
              <p:cNvSpPr>
                <a:spLocks/>
              </p:cNvSpPr>
              <p:nvPr/>
            </p:nvSpPr>
            <p:spPr bwMode="auto">
              <a:xfrm>
                <a:off x="5061" y="2226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4" name="Freeform 1589"/>
              <p:cNvSpPr>
                <a:spLocks/>
              </p:cNvSpPr>
              <p:nvPr/>
            </p:nvSpPr>
            <p:spPr bwMode="auto">
              <a:xfrm>
                <a:off x="5002" y="212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5" name="Freeform 1590"/>
              <p:cNvSpPr>
                <a:spLocks/>
              </p:cNvSpPr>
              <p:nvPr/>
            </p:nvSpPr>
            <p:spPr bwMode="auto">
              <a:xfrm>
                <a:off x="4962" y="2034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6" name="Freeform 1591"/>
              <p:cNvSpPr>
                <a:spLocks/>
              </p:cNvSpPr>
              <p:nvPr/>
            </p:nvSpPr>
            <p:spPr bwMode="auto">
              <a:xfrm>
                <a:off x="4930" y="1965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10 w 16"/>
                  <a:gd name="T3" fmla="*/ 0 h 20"/>
                  <a:gd name="T4" fmla="*/ 16 w 16"/>
                  <a:gd name="T5" fmla="*/ 4 h 20"/>
                  <a:gd name="T6" fmla="*/ 16 w 16"/>
                  <a:gd name="T7" fmla="*/ 16 h 20"/>
                  <a:gd name="T8" fmla="*/ 10 w 16"/>
                  <a:gd name="T9" fmla="*/ 20 h 20"/>
                  <a:gd name="T10" fmla="*/ 4 w 16"/>
                  <a:gd name="T11" fmla="*/ 20 h 20"/>
                  <a:gd name="T12" fmla="*/ 0 w 16"/>
                  <a:gd name="T13" fmla="*/ 16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0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7" name="Freeform 1592"/>
              <p:cNvSpPr>
                <a:spLocks/>
              </p:cNvSpPr>
              <p:nvPr/>
            </p:nvSpPr>
            <p:spPr bwMode="auto">
              <a:xfrm>
                <a:off x="4903" y="1905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8" name="Freeform 1593"/>
              <p:cNvSpPr>
                <a:spLocks/>
              </p:cNvSpPr>
              <p:nvPr/>
            </p:nvSpPr>
            <p:spPr bwMode="auto">
              <a:xfrm>
                <a:off x="4879" y="185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9" name="Freeform 1594"/>
              <p:cNvSpPr>
                <a:spLocks/>
              </p:cNvSpPr>
              <p:nvPr/>
            </p:nvSpPr>
            <p:spPr bwMode="auto">
              <a:xfrm>
                <a:off x="4857" y="181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0" name="Freeform 1595"/>
              <p:cNvSpPr>
                <a:spLocks/>
              </p:cNvSpPr>
              <p:nvPr/>
            </p:nvSpPr>
            <p:spPr bwMode="auto">
              <a:xfrm>
                <a:off x="4839" y="178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1" name="Freeform 1596"/>
              <p:cNvSpPr>
                <a:spLocks/>
              </p:cNvSpPr>
              <p:nvPr/>
            </p:nvSpPr>
            <p:spPr bwMode="auto">
              <a:xfrm>
                <a:off x="4822" y="1748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0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0 w 17"/>
                  <a:gd name="T9" fmla="*/ 21 h 21"/>
                  <a:gd name="T10" fmla="*/ 4 w 17"/>
                  <a:gd name="T11" fmla="*/ 21 h 21"/>
                  <a:gd name="T12" fmla="*/ 0 w 17"/>
                  <a:gd name="T13" fmla="*/ 13 h 21"/>
                  <a:gd name="T14" fmla="*/ 0 w 17"/>
                  <a:gd name="T15" fmla="*/ 6 h 21"/>
                  <a:gd name="T16" fmla="*/ 4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0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4" y="21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2" name="Freeform 1597"/>
              <p:cNvSpPr>
                <a:spLocks/>
              </p:cNvSpPr>
              <p:nvPr/>
            </p:nvSpPr>
            <p:spPr bwMode="auto">
              <a:xfrm>
                <a:off x="5167" y="2333"/>
                <a:ext cx="9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3" name="Freeform 1598"/>
              <p:cNvSpPr>
                <a:spLocks/>
              </p:cNvSpPr>
              <p:nvPr/>
            </p:nvSpPr>
            <p:spPr bwMode="auto">
              <a:xfrm>
                <a:off x="5063" y="223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4" name="Freeform 1599"/>
              <p:cNvSpPr>
                <a:spLocks/>
              </p:cNvSpPr>
              <p:nvPr/>
            </p:nvSpPr>
            <p:spPr bwMode="auto">
              <a:xfrm>
                <a:off x="5004" y="2127"/>
                <a:ext cx="9" cy="8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5" name="Freeform 1600"/>
              <p:cNvSpPr>
                <a:spLocks/>
              </p:cNvSpPr>
              <p:nvPr/>
            </p:nvSpPr>
            <p:spPr bwMode="auto">
              <a:xfrm>
                <a:off x="4963" y="2038"/>
                <a:ext cx="9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6" name="Freeform 1601"/>
              <p:cNvSpPr>
                <a:spLocks/>
              </p:cNvSpPr>
              <p:nvPr/>
            </p:nvSpPr>
            <p:spPr bwMode="auto">
              <a:xfrm>
                <a:off x="4932" y="1969"/>
                <a:ext cx="7" cy="9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4 h 19"/>
                  <a:gd name="T6" fmla="*/ 15 w 15"/>
                  <a:gd name="T7" fmla="*/ 16 h 19"/>
                  <a:gd name="T8" fmla="*/ 10 w 15"/>
                  <a:gd name="T9" fmla="*/ 19 h 19"/>
                  <a:gd name="T10" fmla="*/ 10 w 15"/>
                  <a:gd name="T11" fmla="*/ 19 h 19"/>
                  <a:gd name="T12" fmla="*/ 3 w 15"/>
                  <a:gd name="T13" fmla="*/ 19 h 19"/>
                  <a:gd name="T14" fmla="*/ 0 w 15"/>
                  <a:gd name="T15" fmla="*/ 16 h 19"/>
                  <a:gd name="T16" fmla="*/ 0 w 15"/>
                  <a:gd name="T17" fmla="*/ 4 h 19"/>
                  <a:gd name="T18" fmla="*/ 3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7" name="Freeform 1602"/>
              <p:cNvSpPr>
                <a:spLocks/>
              </p:cNvSpPr>
              <p:nvPr/>
            </p:nvSpPr>
            <p:spPr bwMode="auto">
              <a:xfrm>
                <a:off x="4905" y="190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8" name="Freeform 1603"/>
              <p:cNvSpPr>
                <a:spLocks/>
              </p:cNvSpPr>
              <p:nvPr/>
            </p:nvSpPr>
            <p:spPr bwMode="auto">
              <a:xfrm>
                <a:off x="4881" y="186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9" name="Freeform 1604"/>
              <p:cNvSpPr>
                <a:spLocks/>
              </p:cNvSpPr>
              <p:nvPr/>
            </p:nvSpPr>
            <p:spPr bwMode="auto">
              <a:xfrm>
                <a:off x="4859" y="182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0" name="Freeform 1605"/>
              <p:cNvSpPr>
                <a:spLocks/>
              </p:cNvSpPr>
              <p:nvPr/>
            </p:nvSpPr>
            <p:spPr bwMode="auto">
              <a:xfrm>
                <a:off x="4841" y="1784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13 w 17"/>
                  <a:gd name="T11" fmla="*/ 20 h 20"/>
                  <a:gd name="T12" fmla="*/ 6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6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1" name="Freeform 1606"/>
              <p:cNvSpPr>
                <a:spLocks/>
              </p:cNvSpPr>
              <p:nvPr/>
            </p:nvSpPr>
            <p:spPr bwMode="auto">
              <a:xfrm>
                <a:off x="4824" y="175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2" name="Freeform 1607"/>
              <p:cNvSpPr>
                <a:spLocks/>
              </p:cNvSpPr>
              <p:nvPr/>
            </p:nvSpPr>
            <p:spPr bwMode="auto">
              <a:xfrm>
                <a:off x="5169" y="233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3" name="Freeform 1608"/>
              <p:cNvSpPr>
                <a:spLocks/>
              </p:cNvSpPr>
              <p:nvPr/>
            </p:nvSpPr>
            <p:spPr bwMode="auto">
              <a:xfrm>
                <a:off x="5064" y="2235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4" name="Freeform 1609"/>
              <p:cNvSpPr>
                <a:spLocks/>
              </p:cNvSpPr>
              <p:nvPr/>
            </p:nvSpPr>
            <p:spPr bwMode="auto">
              <a:xfrm>
                <a:off x="5006" y="2130"/>
                <a:ext cx="8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8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8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5" name="Freeform 1610"/>
              <p:cNvSpPr>
                <a:spLocks/>
              </p:cNvSpPr>
              <p:nvPr/>
            </p:nvSpPr>
            <p:spPr bwMode="auto">
              <a:xfrm>
                <a:off x="4965" y="2041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6" name="Freeform 1611"/>
              <p:cNvSpPr>
                <a:spLocks/>
              </p:cNvSpPr>
              <p:nvPr/>
            </p:nvSpPr>
            <p:spPr bwMode="auto">
              <a:xfrm>
                <a:off x="4933" y="1972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2 w 15"/>
                  <a:gd name="T3" fmla="*/ 0 h 19"/>
                  <a:gd name="T4" fmla="*/ 15 w 15"/>
                  <a:gd name="T5" fmla="*/ 4 h 19"/>
                  <a:gd name="T6" fmla="*/ 15 w 15"/>
                  <a:gd name="T7" fmla="*/ 11 h 19"/>
                  <a:gd name="T8" fmla="*/ 9 w 15"/>
                  <a:gd name="T9" fmla="*/ 19 h 19"/>
                  <a:gd name="T10" fmla="*/ 3 w 15"/>
                  <a:gd name="T11" fmla="*/ 19 h 19"/>
                  <a:gd name="T12" fmla="*/ 0 w 15"/>
                  <a:gd name="T13" fmla="*/ 11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1"/>
                    </a:lnTo>
                    <a:lnTo>
                      <a:pt x="9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7" name="Freeform 1612"/>
              <p:cNvSpPr>
                <a:spLocks/>
              </p:cNvSpPr>
              <p:nvPr/>
            </p:nvSpPr>
            <p:spPr bwMode="auto">
              <a:xfrm>
                <a:off x="4906" y="191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8" name="Freeform 1613"/>
              <p:cNvSpPr>
                <a:spLocks/>
              </p:cNvSpPr>
              <p:nvPr/>
            </p:nvSpPr>
            <p:spPr bwMode="auto">
              <a:xfrm>
                <a:off x="4882" y="1865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9" name="Freeform 1614"/>
              <p:cNvSpPr>
                <a:spLocks/>
              </p:cNvSpPr>
              <p:nvPr/>
            </p:nvSpPr>
            <p:spPr bwMode="auto">
              <a:xfrm>
                <a:off x="4860" y="1823"/>
                <a:ext cx="11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13 w 20"/>
                  <a:gd name="T11" fmla="*/ 23 h 23"/>
                  <a:gd name="T12" fmla="*/ 7 w 20"/>
                  <a:gd name="T13" fmla="*/ 23 h 23"/>
                  <a:gd name="T14" fmla="*/ 0 w 20"/>
                  <a:gd name="T15" fmla="*/ 16 h 23"/>
                  <a:gd name="T16" fmla="*/ 0 w 20"/>
                  <a:gd name="T17" fmla="*/ 8 h 23"/>
                  <a:gd name="T18" fmla="*/ 7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0" name="Freeform 1615"/>
              <p:cNvSpPr>
                <a:spLocks/>
              </p:cNvSpPr>
              <p:nvPr/>
            </p:nvSpPr>
            <p:spPr bwMode="auto">
              <a:xfrm>
                <a:off x="4843" y="1788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1" name="Freeform 1616"/>
              <p:cNvSpPr>
                <a:spLocks/>
              </p:cNvSpPr>
              <p:nvPr/>
            </p:nvSpPr>
            <p:spPr bwMode="auto">
              <a:xfrm>
                <a:off x="4826" y="1755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5" name="Group 1818"/>
            <p:cNvGrpSpPr>
              <a:grpSpLocks/>
            </p:cNvGrpSpPr>
            <p:nvPr/>
          </p:nvGrpSpPr>
          <p:grpSpPr bwMode="auto">
            <a:xfrm>
              <a:off x="7564493" y="2837777"/>
              <a:ext cx="655610" cy="1184436"/>
              <a:chOff x="4814" y="1735"/>
              <a:chExt cx="393" cy="710"/>
            </a:xfrm>
          </p:grpSpPr>
          <p:sp>
            <p:nvSpPr>
              <p:cNvPr id="512" name="Freeform 1618"/>
              <p:cNvSpPr>
                <a:spLocks/>
              </p:cNvSpPr>
              <p:nvPr/>
            </p:nvSpPr>
            <p:spPr bwMode="auto">
              <a:xfrm>
                <a:off x="5171" y="2345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1619"/>
              <p:cNvSpPr>
                <a:spLocks/>
              </p:cNvSpPr>
              <p:nvPr/>
            </p:nvSpPr>
            <p:spPr bwMode="auto">
              <a:xfrm>
                <a:off x="5066" y="223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Freeform 1620"/>
              <p:cNvSpPr>
                <a:spLocks/>
              </p:cNvSpPr>
              <p:nvPr/>
            </p:nvSpPr>
            <p:spPr bwMode="auto">
              <a:xfrm>
                <a:off x="5007" y="2134"/>
                <a:ext cx="11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2 h 17"/>
                  <a:gd name="T6" fmla="*/ 20 w 20"/>
                  <a:gd name="T7" fmla="*/ 13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13 h 17"/>
                  <a:gd name="T14" fmla="*/ 0 w 20"/>
                  <a:gd name="T15" fmla="*/ 2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2"/>
                    </a:lnTo>
                    <a:lnTo>
                      <a:pt x="20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1621"/>
              <p:cNvSpPr>
                <a:spLocks/>
              </p:cNvSpPr>
              <p:nvPr/>
            </p:nvSpPr>
            <p:spPr bwMode="auto">
              <a:xfrm>
                <a:off x="4967" y="2045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1622"/>
              <p:cNvSpPr>
                <a:spLocks/>
              </p:cNvSpPr>
              <p:nvPr/>
            </p:nvSpPr>
            <p:spPr bwMode="auto">
              <a:xfrm>
                <a:off x="4935" y="1976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12 w 16"/>
                  <a:gd name="T3" fmla="*/ 0 h 19"/>
                  <a:gd name="T4" fmla="*/ 16 w 16"/>
                  <a:gd name="T5" fmla="*/ 3 h 19"/>
                  <a:gd name="T6" fmla="*/ 16 w 16"/>
                  <a:gd name="T7" fmla="*/ 11 h 19"/>
                  <a:gd name="T8" fmla="*/ 12 w 16"/>
                  <a:gd name="T9" fmla="*/ 19 h 19"/>
                  <a:gd name="T10" fmla="*/ 12 w 16"/>
                  <a:gd name="T11" fmla="*/ 19 h 19"/>
                  <a:gd name="T12" fmla="*/ 4 w 16"/>
                  <a:gd name="T13" fmla="*/ 19 h 19"/>
                  <a:gd name="T14" fmla="*/ 0 w 16"/>
                  <a:gd name="T15" fmla="*/ 11 h 19"/>
                  <a:gd name="T16" fmla="*/ 0 w 16"/>
                  <a:gd name="T17" fmla="*/ 3 h 19"/>
                  <a:gd name="T18" fmla="*/ 4 w 16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2" y="0"/>
                    </a:lnTo>
                    <a:lnTo>
                      <a:pt x="16" y="3"/>
                    </a:lnTo>
                    <a:lnTo>
                      <a:pt x="16" y="11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Freeform 1623"/>
              <p:cNvSpPr>
                <a:spLocks/>
              </p:cNvSpPr>
              <p:nvPr/>
            </p:nvSpPr>
            <p:spPr bwMode="auto">
              <a:xfrm>
                <a:off x="4908" y="191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Freeform 1624"/>
              <p:cNvSpPr>
                <a:spLocks/>
              </p:cNvSpPr>
              <p:nvPr/>
            </p:nvSpPr>
            <p:spPr bwMode="auto">
              <a:xfrm>
                <a:off x="4884" y="186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1625"/>
              <p:cNvSpPr>
                <a:spLocks/>
              </p:cNvSpPr>
              <p:nvPr/>
            </p:nvSpPr>
            <p:spPr bwMode="auto">
              <a:xfrm>
                <a:off x="4864" y="182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Freeform 1626"/>
              <p:cNvSpPr>
                <a:spLocks/>
              </p:cNvSpPr>
              <p:nvPr/>
            </p:nvSpPr>
            <p:spPr bwMode="auto">
              <a:xfrm>
                <a:off x="4844" y="1792"/>
                <a:ext cx="10" cy="10"/>
              </a:xfrm>
              <a:custGeom>
                <a:avLst/>
                <a:gdLst>
                  <a:gd name="T0" fmla="*/ 7 w 19"/>
                  <a:gd name="T1" fmla="*/ 0 h 19"/>
                  <a:gd name="T2" fmla="*/ 14 w 19"/>
                  <a:gd name="T3" fmla="*/ 0 h 19"/>
                  <a:gd name="T4" fmla="*/ 19 w 19"/>
                  <a:gd name="T5" fmla="*/ 4 h 19"/>
                  <a:gd name="T6" fmla="*/ 19 w 19"/>
                  <a:gd name="T7" fmla="*/ 12 h 19"/>
                  <a:gd name="T8" fmla="*/ 14 w 19"/>
                  <a:gd name="T9" fmla="*/ 19 h 19"/>
                  <a:gd name="T10" fmla="*/ 7 w 19"/>
                  <a:gd name="T11" fmla="*/ 19 h 19"/>
                  <a:gd name="T12" fmla="*/ 0 w 19"/>
                  <a:gd name="T13" fmla="*/ 12 h 19"/>
                  <a:gd name="T14" fmla="*/ 0 w 19"/>
                  <a:gd name="T15" fmla="*/ 4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4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Freeform 1627"/>
              <p:cNvSpPr>
                <a:spLocks/>
              </p:cNvSpPr>
              <p:nvPr/>
            </p:nvSpPr>
            <p:spPr bwMode="auto">
              <a:xfrm>
                <a:off x="4827" y="175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1628"/>
              <p:cNvSpPr>
                <a:spLocks/>
              </p:cNvSpPr>
              <p:nvPr/>
            </p:nvSpPr>
            <p:spPr bwMode="auto">
              <a:xfrm>
                <a:off x="5172" y="234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1629"/>
              <p:cNvSpPr>
                <a:spLocks/>
              </p:cNvSpPr>
              <p:nvPr/>
            </p:nvSpPr>
            <p:spPr bwMode="auto">
              <a:xfrm>
                <a:off x="5068" y="224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1630"/>
              <p:cNvSpPr>
                <a:spLocks/>
              </p:cNvSpPr>
              <p:nvPr/>
            </p:nvSpPr>
            <p:spPr bwMode="auto">
              <a:xfrm>
                <a:off x="5009" y="2137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1631"/>
              <p:cNvSpPr>
                <a:spLocks/>
              </p:cNvSpPr>
              <p:nvPr/>
            </p:nvSpPr>
            <p:spPr bwMode="auto">
              <a:xfrm>
                <a:off x="4970" y="204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1632"/>
              <p:cNvSpPr>
                <a:spLocks/>
              </p:cNvSpPr>
              <p:nvPr/>
            </p:nvSpPr>
            <p:spPr bwMode="auto">
              <a:xfrm>
                <a:off x="4937" y="1980"/>
                <a:ext cx="8" cy="10"/>
              </a:xfrm>
              <a:custGeom>
                <a:avLst/>
                <a:gdLst>
                  <a:gd name="T0" fmla="*/ 5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12 w 15"/>
                  <a:gd name="T11" fmla="*/ 20 h 20"/>
                  <a:gd name="T12" fmla="*/ 5 w 15"/>
                  <a:gd name="T13" fmla="*/ 20 h 20"/>
                  <a:gd name="T14" fmla="*/ 0 w 15"/>
                  <a:gd name="T15" fmla="*/ 12 h 20"/>
                  <a:gd name="T16" fmla="*/ 0 w 15"/>
                  <a:gd name="T17" fmla="*/ 4 h 20"/>
                  <a:gd name="T18" fmla="*/ 5 w 15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1633"/>
              <p:cNvSpPr>
                <a:spLocks/>
              </p:cNvSpPr>
              <p:nvPr/>
            </p:nvSpPr>
            <p:spPr bwMode="auto">
              <a:xfrm>
                <a:off x="4910" y="192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Freeform 1634"/>
              <p:cNvSpPr>
                <a:spLocks/>
              </p:cNvSpPr>
              <p:nvPr/>
            </p:nvSpPr>
            <p:spPr bwMode="auto">
              <a:xfrm>
                <a:off x="4886" y="1872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Freeform 1635"/>
              <p:cNvSpPr>
                <a:spLocks/>
              </p:cNvSpPr>
              <p:nvPr/>
            </p:nvSpPr>
            <p:spPr bwMode="auto">
              <a:xfrm>
                <a:off x="4865" y="183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Freeform 1636"/>
              <p:cNvSpPr>
                <a:spLocks/>
              </p:cNvSpPr>
              <p:nvPr/>
            </p:nvSpPr>
            <p:spPr bwMode="auto">
              <a:xfrm>
                <a:off x="4848" y="1794"/>
                <a:ext cx="7" cy="12"/>
              </a:xfrm>
              <a:custGeom>
                <a:avLst/>
                <a:gdLst>
                  <a:gd name="T0" fmla="*/ 4 w 16"/>
                  <a:gd name="T1" fmla="*/ 0 h 23"/>
                  <a:gd name="T2" fmla="*/ 10 w 16"/>
                  <a:gd name="T3" fmla="*/ 0 h 23"/>
                  <a:gd name="T4" fmla="*/ 16 w 16"/>
                  <a:gd name="T5" fmla="*/ 8 h 23"/>
                  <a:gd name="T6" fmla="*/ 16 w 16"/>
                  <a:gd name="T7" fmla="*/ 15 h 23"/>
                  <a:gd name="T8" fmla="*/ 10 w 16"/>
                  <a:gd name="T9" fmla="*/ 23 h 23"/>
                  <a:gd name="T10" fmla="*/ 4 w 16"/>
                  <a:gd name="T11" fmla="*/ 23 h 23"/>
                  <a:gd name="T12" fmla="*/ 0 w 16"/>
                  <a:gd name="T13" fmla="*/ 15 h 23"/>
                  <a:gd name="T14" fmla="*/ 0 w 16"/>
                  <a:gd name="T15" fmla="*/ 8 h 23"/>
                  <a:gd name="T16" fmla="*/ 4 w 16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3">
                    <a:moveTo>
                      <a:pt x="4" y="0"/>
                    </a:moveTo>
                    <a:lnTo>
                      <a:pt x="10" y="0"/>
                    </a:lnTo>
                    <a:lnTo>
                      <a:pt x="16" y="8"/>
                    </a:lnTo>
                    <a:lnTo>
                      <a:pt x="16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1637"/>
              <p:cNvSpPr>
                <a:spLocks/>
              </p:cNvSpPr>
              <p:nvPr/>
            </p:nvSpPr>
            <p:spPr bwMode="auto">
              <a:xfrm>
                <a:off x="4829" y="176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1638"/>
              <p:cNvSpPr>
                <a:spLocks/>
              </p:cNvSpPr>
              <p:nvPr/>
            </p:nvSpPr>
            <p:spPr bwMode="auto">
              <a:xfrm>
                <a:off x="4814" y="1735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4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1639"/>
              <p:cNvSpPr>
                <a:spLocks/>
              </p:cNvSpPr>
              <p:nvPr/>
            </p:nvSpPr>
            <p:spPr bwMode="auto">
              <a:xfrm>
                <a:off x="5174" y="2353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3 h 23"/>
                  <a:gd name="T12" fmla="*/ 4 w 17"/>
                  <a:gd name="T13" fmla="*/ 23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Freeform 1640"/>
              <p:cNvSpPr>
                <a:spLocks/>
              </p:cNvSpPr>
              <p:nvPr/>
            </p:nvSpPr>
            <p:spPr bwMode="auto">
              <a:xfrm>
                <a:off x="5070" y="2249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Freeform 1641"/>
              <p:cNvSpPr>
                <a:spLocks/>
              </p:cNvSpPr>
              <p:nvPr/>
            </p:nvSpPr>
            <p:spPr bwMode="auto">
              <a:xfrm>
                <a:off x="5013" y="2141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Freeform 1642"/>
              <p:cNvSpPr>
                <a:spLocks/>
              </p:cNvSpPr>
              <p:nvPr/>
            </p:nvSpPr>
            <p:spPr bwMode="auto">
              <a:xfrm>
                <a:off x="4972" y="205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Freeform 1643"/>
              <p:cNvSpPr>
                <a:spLocks/>
              </p:cNvSpPr>
              <p:nvPr/>
            </p:nvSpPr>
            <p:spPr bwMode="auto">
              <a:xfrm>
                <a:off x="4938" y="1982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Freeform 1644"/>
              <p:cNvSpPr>
                <a:spLocks/>
              </p:cNvSpPr>
              <p:nvPr/>
            </p:nvSpPr>
            <p:spPr bwMode="auto">
              <a:xfrm>
                <a:off x="4911" y="192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Freeform 1645"/>
              <p:cNvSpPr>
                <a:spLocks/>
              </p:cNvSpPr>
              <p:nvPr/>
            </p:nvSpPr>
            <p:spPr bwMode="auto">
              <a:xfrm>
                <a:off x="4888" y="1874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1646"/>
              <p:cNvSpPr>
                <a:spLocks/>
              </p:cNvSpPr>
              <p:nvPr/>
            </p:nvSpPr>
            <p:spPr bwMode="auto">
              <a:xfrm>
                <a:off x="4867" y="1835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1647"/>
              <p:cNvSpPr>
                <a:spLocks/>
              </p:cNvSpPr>
              <p:nvPr/>
            </p:nvSpPr>
            <p:spPr bwMode="auto">
              <a:xfrm>
                <a:off x="4849" y="1798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7 h 19"/>
                  <a:gd name="T6" fmla="*/ 15 w 15"/>
                  <a:gd name="T7" fmla="*/ 15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7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7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1648"/>
              <p:cNvSpPr>
                <a:spLocks/>
              </p:cNvSpPr>
              <p:nvPr/>
            </p:nvSpPr>
            <p:spPr bwMode="auto">
              <a:xfrm>
                <a:off x="4831" y="1767"/>
                <a:ext cx="10" cy="9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Freeform 1649"/>
              <p:cNvSpPr>
                <a:spLocks/>
              </p:cNvSpPr>
              <p:nvPr/>
            </p:nvSpPr>
            <p:spPr bwMode="auto">
              <a:xfrm>
                <a:off x="5176" y="2358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Freeform 1650"/>
              <p:cNvSpPr>
                <a:spLocks/>
              </p:cNvSpPr>
              <p:nvPr/>
            </p:nvSpPr>
            <p:spPr bwMode="auto">
              <a:xfrm>
                <a:off x="5071" y="2253"/>
                <a:ext cx="9" cy="9"/>
              </a:xfrm>
              <a:custGeom>
                <a:avLst/>
                <a:gdLst>
                  <a:gd name="T0" fmla="*/ 4 w 18"/>
                  <a:gd name="T1" fmla="*/ 0 h 20"/>
                  <a:gd name="T2" fmla="*/ 11 w 18"/>
                  <a:gd name="T3" fmla="*/ 0 h 20"/>
                  <a:gd name="T4" fmla="*/ 18 w 18"/>
                  <a:gd name="T5" fmla="*/ 4 h 20"/>
                  <a:gd name="T6" fmla="*/ 18 w 18"/>
                  <a:gd name="T7" fmla="*/ 12 h 20"/>
                  <a:gd name="T8" fmla="*/ 11 w 18"/>
                  <a:gd name="T9" fmla="*/ 20 h 20"/>
                  <a:gd name="T10" fmla="*/ 4 w 18"/>
                  <a:gd name="T11" fmla="*/ 20 h 20"/>
                  <a:gd name="T12" fmla="*/ 0 w 18"/>
                  <a:gd name="T13" fmla="*/ 12 h 20"/>
                  <a:gd name="T14" fmla="*/ 0 w 18"/>
                  <a:gd name="T15" fmla="*/ 4 h 20"/>
                  <a:gd name="T16" fmla="*/ 4 w 18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0">
                    <a:moveTo>
                      <a:pt x="4" y="0"/>
                    </a:moveTo>
                    <a:lnTo>
                      <a:pt x="11" y="0"/>
                    </a:lnTo>
                    <a:lnTo>
                      <a:pt x="18" y="4"/>
                    </a:lnTo>
                    <a:lnTo>
                      <a:pt x="18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Freeform 1651"/>
              <p:cNvSpPr>
                <a:spLocks/>
              </p:cNvSpPr>
              <p:nvPr/>
            </p:nvSpPr>
            <p:spPr bwMode="auto">
              <a:xfrm>
                <a:off x="5014" y="2145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0 w 15"/>
                  <a:gd name="T9" fmla="*/ 19 h 19"/>
                  <a:gd name="T10" fmla="*/ 3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Freeform 1652"/>
              <p:cNvSpPr>
                <a:spLocks/>
              </p:cNvSpPr>
              <p:nvPr/>
            </p:nvSpPr>
            <p:spPr bwMode="auto">
              <a:xfrm>
                <a:off x="4973" y="2055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Freeform 1653"/>
              <p:cNvSpPr>
                <a:spLocks/>
              </p:cNvSpPr>
              <p:nvPr/>
            </p:nvSpPr>
            <p:spPr bwMode="auto">
              <a:xfrm>
                <a:off x="4939" y="1986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Freeform 1654"/>
              <p:cNvSpPr>
                <a:spLocks/>
              </p:cNvSpPr>
              <p:nvPr/>
            </p:nvSpPr>
            <p:spPr bwMode="auto">
              <a:xfrm>
                <a:off x="4913" y="1929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14 w 21"/>
                  <a:gd name="T11" fmla="*/ 20 h 20"/>
                  <a:gd name="T12" fmla="*/ 7 w 21"/>
                  <a:gd name="T13" fmla="*/ 20 h 20"/>
                  <a:gd name="T14" fmla="*/ 0 w 21"/>
                  <a:gd name="T15" fmla="*/ 12 h 20"/>
                  <a:gd name="T16" fmla="*/ 0 w 21"/>
                  <a:gd name="T17" fmla="*/ 4 h 20"/>
                  <a:gd name="T18" fmla="*/ 7 w 21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1655"/>
              <p:cNvSpPr>
                <a:spLocks/>
              </p:cNvSpPr>
              <p:nvPr/>
            </p:nvSpPr>
            <p:spPr bwMode="auto">
              <a:xfrm>
                <a:off x="4889" y="1878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7 h 23"/>
                  <a:gd name="T6" fmla="*/ 20 w 20"/>
                  <a:gd name="T7" fmla="*/ 15 h 23"/>
                  <a:gd name="T8" fmla="*/ 13 w 20"/>
                  <a:gd name="T9" fmla="*/ 23 h 23"/>
                  <a:gd name="T10" fmla="*/ 13 w 20"/>
                  <a:gd name="T11" fmla="*/ 23 h 23"/>
                  <a:gd name="T12" fmla="*/ 6 w 20"/>
                  <a:gd name="T13" fmla="*/ 23 h 23"/>
                  <a:gd name="T14" fmla="*/ 0 w 20"/>
                  <a:gd name="T15" fmla="*/ 15 h 23"/>
                  <a:gd name="T16" fmla="*/ 0 w 20"/>
                  <a:gd name="T17" fmla="*/ 7 h 23"/>
                  <a:gd name="T18" fmla="*/ 6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1656"/>
              <p:cNvSpPr>
                <a:spLocks/>
              </p:cNvSpPr>
              <p:nvPr/>
            </p:nvSpPr>
            <p:spPr bwMode="auto">
              <a:xfrm>
                <a:off x="4869" y="1839"/>
                <a:ext cx="8" cy="8"/>
              </a:xfrm>
              <a:custGeom>
                <a:avLst/>
                <a:gdLst>
                  <a:gd name="T0" fmla="*/ 3 w 17"/>
                  <a:gd name="T1" fmla="*/ 0 h 18"/>
                  <a:gd name="T2" fmla="*/ 13 w 17"/>
                  <a:gd name="T3" fmla="*/ 0 h 18"/>
                  <a:gd name="T4" fmla="*/ 17 w 17"/>
                  <a:gd name="T5" fmla="*/ 4 h 18"/>
                  <a:gd name="T6" fmla="*/ 17 w 17"/>
                  <a:gd name="T7" fmla="*/ 16 h 18"/>
                  <a:gd name="T8" fmla="*/ 13 w 17"/>
                  <a:gd name="T9" fmla="*/ 18 h 18"/>
                  <a:gd name="T10" fmla="*/ 3 w 17"/>
                  <a:gd name="T11" fmla="*/ 18 h 18"/>
                  <a:gd name="T12" fmla="*/ 0 w 17"/>
                  <a:gd name="T13" fmla="*/ 16 h 18"/>
                  <a:gd name="T14" fmla="*/ 0 w 17"/>
                  <a:gd name="T15" fmla="*/ 4 h 18"/>
                  <a:gd name="T16" fmla="*/ 3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1657"/>
              <p:cNvSpPr>
                <a:spLocks/>
              </p:cNvSpPr>
              <p:nvPr/>
            </p:nvSpPr>
            <p:spPr bwMode="auto">
              <a:xfrm>
                <a:off x="4851" y="1802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9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9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9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Freeform 1658"/>
              <p:cNvSpPr>
                <a:spLocks/>
              </p:cNvSpPr>
              <p:nvPr/>
            </p:nvSpPr>
            <p:spPr bwMode="auto">
              <a:xfrm>
                <a:off x="4834" y="177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Freeform 1659"/>
              <p:cNvSpPr>
                <a:spLocks/>
              </p:cNvSpPr>
              <p:nvPr/>
            </p:nvSpPr>
            <p:spPr bwMode="auto">
              <a:xfrm>
                <a:off x="5178" y="2362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Freeform 1660"/>
              <p:cNvSpPr>
                <a:spLocks/>
              </p:cNvSpPr>
              <p:nvPr/>
            </p:nvSpPr>
            <p:spPr bwMode="auto">
              <a:xfrm>
                <a:off x="5073" y="2257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1661"/>
              <p:cNvSpPr>
                <a:spLocks/>
              </p:cNvSpPr>
              <p:nvPr/>
            </p:nvSpPr>
            <p:spPr bwMode="auto">
              <a:xfrm>
                <a:off x="5016" y="2147"/>
                <a:ext cx="8" cy="12"/>
              </a:xfrm>
              <a:custGeom>
                <a:avLst/>
                <a:gdLst>
                  <a:gd name="T0" fmla="*/ 3 w 15"/>
                  <a:gd name="T1" fmla="*/ 0 h 23"/>
                  <a:gd name="T2" fmla="*/ 10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10 w 15"/>
                  <a:gd name="T9" fmla="*/ 23 h 23"/>
                  <a:gd name="T10" fmla="*/ 3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3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Freeform 1662"/>
              <p:cNvSpPr>
                <a:spLocks/>
              </p:cNvSpPr>
              <p:nvPr/>
            </p:nvSpPr>
            <p:spPr bwMode="auto">
              <a:xfrm>
                <a:off x="4975" y="2059"/>
                <a:ext cx="9" cy="11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11 w 17"/>
                  <a:gd name="T11" fmla="*/ 20 h 24"/>
                  <a:gd name="T12" fmla="*/ 4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4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1663"/>
              <p:cNvSpPr>
                <a:spLocks/>
              </p:cNvSpPr>
              <p:nvPr/>
            </p:nvSpPr>
            <p:spPr bwMode="auto">
              <a:xfrm>
                <a:off x="4941" y="1990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Freeform 1664"/>
              <p:cNvSpPr>
                <a:spLocks/>
              </p:cNvSpPr>
              <p:nvPr/>
            </p:nvSpPr>
            <p:spPr bwMode="auto">
              <a:xfrm>
                <a:off x="4916" y="1931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 1665"/>
              <p:cNvSpPr>
                <a:spLocks/>
              </p:cNvSpPr>
              <p:nvPr/>
            </p:nvSpPr>
            <p:spPr bwMode="auto">
              <a:xfrm>
                <a:off x="4891" y="1882"/>
                <a:ext cx="10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Freeform 1666"/>
              <p:cNvSpPr>
                <a:spLocks/>
              </p:cNvSpPr>
              <p:nvPr/>
            </p:nvSpPr>
            <p:spPr bwMode="auto">
              <a:xfrm>
                <a:off x="4871" y="1842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4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4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Freeform 1667"/>
              <p:cNvSpPr>
                <a:spLocks/>
              </p:cNvSpPr>
              <p:nvPr/>
            </p:nvSpPr>
            <p:spPr bwMode="auto">
              <a:xfrm>
                <a:off x="4853" y="1806"/>
                <a:ext cx="7" cy="9"/>
              </a:xfrm>
              <a:custGeom>
                <a:avLst/>
                <a:gdLst>
                  <a:gd name="T0" fmla="*/ 2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9 w 16"/>
                  <a:gd name="T9" fmla="*/ 20 h 20"/>
                  <a:gd name="T10" fmla="*/ 2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2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2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Freeform 1668"/>
              <p:cNvSpPr>
                <a:spLocks/>
              </p:cNvSpPr>
              <p:nvPr/>
            </p:nvSpPr>
            <p:spPr bwMode="auto">
              <a:xfrm>
                <a:off x="4836" y="1773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11 w 17"/>
                  <a:gd name="T11" fmla="*/ 20 h 23"/>
                  <a:gd name="T12" fmla="*/ 4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4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1669"/>
              <p:cNvSpPr>
                <a:spLocks/>
              </p:cNvSpPr>
              <p:nvPr/>
            </p:nvSpPr>
            <p:spPr bwMode="auto">
              <a:xfrm>
                <a:off x="5178" y="236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Freeform 1670"/>
              <p:cNvSpPr>
                <a:spLocks/>
              </p:cNvSpPr>
              <p:nvPr/>
            </p:nvSpPr>
            <p:spPr bwMode="auto">
              <a:xfrm>
                <a:off x="5075" y="2260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1671"/>
              <p:cNvSpPr>
                <a:spLocks/>
              </p:cNvSpPr>
              <p:nvPr/>
            </p:nvSpPr>
            <p:spPr bwMode="auto">
              <a:xfrm>
                <a:off x="5018" y="2151"/>
                <a:ext cx="7" cy="11"/>
              </a:xfrm>
              <a:custGeom>
                <a:avLst/>
                <a:gdLst>
                  <a:gd name="T0" fmla="*/ 4 w 16"/>
                  <a:gd name="T1" fmla="*/ 0 h 23"/>
                  <a:gd name="T2" fmla="*/ 9 w 16"/>
                  <a:gd name="T3" fmla="*/ 0 h 23"/>
                  <a:gd name="T4" fmla="*/ 16 w 16"/>
                  <a:gd name="T5" fmla="*/ 7 h 23"/>
                  <a:gd name="T6" fmla="*/ 16 w 16"/>
                  <a:gd name="T7" fmla="*/ 15 h 23"/>
                  <a:gd name="T8" fmla="*/ 9 w 16"/>
                  <a:gd name="T9" fmla="*/ 23 h 23"/>
                  <a:gd name="T10" fmla="*/ 9 w 16"/>
                  <a:gd name="T11" fmla="*/ 19 h 23"/>
                  <a:gd name="T12" fmla="*/ 4 w 16"/>
                  <a:gd name="T13" fmla="*/ 19 h 23"/>
                  <a:gd name="T14" fmla="*/ 0 w 16"/>
                  <a:gd name="T15" fmla="*/ 15 h 23"/>
                  <a:gd name="T16" fmla="*/ 0 w 16"/>
                  <a:gd name="T17" fmla="*/ 7 h 23"/>
                  <a:gd name="T18" fmla="*/ 4 w 16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3">
                    <a:moveTo>
                      <a:pt x="4" y="0"/>
                    </a:moveTo>
                    <a:lnTo>
                      <a:pt x="9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9" y="23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1672"/>
              <p:cNvSpPr>
                <a:spLocks/>
              </p:cNvSpPr>
              <p:nvPr/>
            </p:nvSpPr>
            <p:spPr bwMode="auto">
              <a:xfrm>
                <a:off x="4977" y="206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1673"/>
              <p:cNvSpPr>
                <a:spLocks/>
              </p:cNvSpPr>
              <p:nvPr/>
            </p:nvSpPr>
            <p:spPr bwMode="auto">
              <a:xfrm>
                <a:off x="4943" y="1994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1674"/>
              <p:cNvSpPr>
                <a:spLocks/>
              </p:cNvSpPr>
              <p:nvPr/>
            </p:nvSpPr>
            <p:spPr bwMode="auto">
              <a:xfrm>
                <a:off x="4918" y="1935"/>
                <a:ext cx="9" cy="8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Freeform 1675"/>
              <p:cNvSpPr>
                <a:spLocks/>
              </p:cNvSpPr>
              <p:nvPr/>
            </p:nvSpPr>
            <p:spPr bwMode="auto">
              <a:xfrm>
                <a:off x="4894" y="1886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Freeform 1676"/>
              <p:cNvSpPr>
                <a:spLocks/>
              </p:cNvSpPr>
              <p:nvPr/>
            </p:nvSpPr>
            <p:spPr bwMode="auto">
              <a:xfrm>
                <a:off x="4872" y="1844"/>
                <a:ext cx="9" cy="11"/>
              </a:xfrm>
              <a:custGeom>
                <a:avLst/>
                <a:gdLst>
                  <a:gd name="T0" fmla="*/ 6 w 17"/>
                  <a:gd name="T1" fmla="*/ 0 h 21"/>
                  <a:gd name="T2" fmla="*/ 13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3 w 17"/>
                  <a:gd name="T9" fmla="*/ 21 h 21"/>
                  <a:gd name="T10" fmla="*/ 6 w 17"/>
                  <a:gd name="T11" fmla="*/ 21 h 21"/>
                  <a:gd name="T12" fmla="*/ 0 w 17"/>
                  <a:gd name="T13" fmla="*/ 13 h 21"/>
                  <a:gd name="T14" fmla="*/ 0 w 17"/>
                  <a:gd name="T15" fmla="*/ 6 h 21"/>
                  <a:gd name="T16" fmla="*/ 6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6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6" y="21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Freeform 1677"/>
              <p:cNvSpPr>
                <a:spLocks/>
              </p:cNvSpPr>
              <p:nvPr/>
            </p:nvSpPr>
            <p:spPr bwMode="auto">
              <a:xfrm>
                <a:off x="4854" y="180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Freeform 1678"/>
              <p:cNvSpPr>
                <a:spLocks/>
              </p:cNvSpPr>
              <p:nvPr/>
            </p:nvSpPr>
            <p:spPr bwMode="auto">
              <a:xfrm>
                <a:off x="4837" y="177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1679"/>
              <p:cNvSpPr>
                <a:spLocks/>
              </p:cNvSpPr>
              <p:nvPr/>
            </p:nvSpPr>
            <p:spPr bwMode="auto">
              <a:xfrm>
                <a:off x="5179" y="237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1680"/>
              <p:cNvSpPr>
                <a:spLocks/>
              </p:cNvSpPr>
              <p:nvPr/>
            </p:nvSpPr>
            <p:spPr bwMode="auto">
              <a:xfrm>
                <a:off x="5076" y="2264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1681"/>
              <p:cNvSpPr>
                <a:spLocks/>
              </p:cNvSpPr>
              <p:nvPr/>
            </p:nvSpPr>
            <p:spPr bwMode="auto">
              <a:xfrm>
                <a:off x="5019" y="2155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8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8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1682"/>
              <p:cNvSpPr>
                <a:spLocks/>
              </p:cNvSpPr>
              <p:nvPr/>
            </p:nvSpPr>
            <p:spPr bwMode="auto">
              <a:xfrm>
                <a:off x="4979" y="206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Freeform 1683"/>
              <p:cNvSpPr>
                <a:spLocks/>
              </p:cNvSpPr>
              <p:nvPr/>
            </p:nvSpPr>
            <p:spPr bwMode="auto">
              <a:xfrm>
                <a:off x="4946" y="1998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Freeform 1684"/>
              <p:cNvSpPr>
                <a:spLocks/>
              </p:cNvSpPr>
              <p:nvPr/>
            </p:nvSpPr>
            <p:spPr bwMode="auto">
              <a:xfrm>
                <a:off x="4920" y="1938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Freeform 1685"/>
              <p:cNvSpPr>
                <a:spLocks/>
              </p:cNvSpPr>
              <p:nvPr/>
            </p:nvSpPr>
            <p:spPr bwMode="auto">
              <a:xfrm>
                <a:off x="4896" y="189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Freeform 1686"/>
              <p:cNvSpPr>
                <a:spLocks/>
              </p:cNvSpPr>
              <p:nvPr/>
            </p:nvSpPr>
            <p:spPr bwMode="auto">
              <a:xfrm>
                <a:off x="4874" y="184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Freeform 1687"/>
              <p:cNvSpPr>
                <a:spLocks/>
              </p:cNvSpPr>
              <p:nvPr/>
            </p:nvSpPr>
            <p:spPr bwMode="auto">
              <a:xfrm>
                <a:off x="4855" y="1811"/>
                <a:ext cx="9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1688"/>
              <p:cNvSpPr>
                <a:spLocks/>
              </p:cNvSpPr>
              <p:nvPr/>
            </p:nvSpPr>
            <p:spPr bwMode="auto">
              <a:xfrm>
                <a:off x="4839" y="178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1689"/>
              <p:cNvSpPr>
                <a:spLocks/>
              </p:cNvSpPr>
              <p:nvPr/>
            </p:nvSpPr>
            <p:spPr bwMode="auto">
              <a:xfrm>
                <a:off x="5181" y="237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1690"/>
              <p:cNvSpPr>
                <a:spLocks/>
              </p:cNvSpPr>
              <p:nvPr/>
            </p:nvSpPr>
            <p:spPr bwMode="auto">
              <a:xfrm>
                <a:off x="5078" y="2268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Freeform 1691"/>
              <p:cNvSpPr>
                <a:spLocks/>
              </p:cNvSpPr>
              <p:nvPr/>
            </p:nvSpPr>
            <p:spPr bwMode="auto">
              <a:xfrm>
                <a:off x="5021" y="2159"/>
                <a:ext cx="8" cy="9"/>
              </a:xfrm>
              <a:custGeom>
                <a:avLst/>
                <a:gdLst>
                  <a:gd name="T0" fmla="*/ 2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9 w 15"/>
                  <a:gd name="T9" fmla="*/ 20 h 20"/>
                  <a:gd name="T10" fmla="*/ 2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2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2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Freeform 1692"/>
              <p:cNvSpPr>
                <a:spLocks/>
              </p:cNvSpPr>
              <p:nvPr/>
            </p:nvSpPr>
            <p:spPr bwMode="auto">
              <a:xfrm>
                <a:off x="4980" y="207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Freeform 1693"/>
              <p:cNvSpPr>
                <a:spLocks/>
              </p:cNvSpPr>
              <p:nvPr/>
            </p:nvSpPr>
            <p:spPr bwMode="auto">
              <a:xfrm>
                <a:off x="4948" y="2000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Freeform 1694"/>
              <p:cNvSpPr>
                <a:spLocks/>
              </p:cNvSpPr>
              <p:nvPr/>
            </p:nvSpPr>
            <p:spPr bwMode="auto">
              <a:xfrm>
                <a:off x="4922" y="1942"/>
                <a:ext cx="8" cy="9"/>
              </a:xfrm>
              <a:custGeom>
                <a:avLst/>
                <a:gdLst>
                  <a:gd name="T0" fmla="*/ 4 w 17"/>
                  <a:gd name="T1" fmla="*/ 0 h 17"/>
                  <a:gd name="T2" fmla="*/ 10 w 17"/>
                  <a:gd name="T3" fmla="*/ 0 h 17"/>
                  <a:gd name="T4" fmla="*/ 17 w 17"/>
                  <a:gd name="T5" fmla="*/ 2 h 17"/>
                  <a:gd name="T6" fmla="*/ 17 w 17"/>
                  <a:gd name="T7" fmla="*/ 9 h 17"/>
                  <a:gd name="T8" fmla="*/ 10 w 17"/>
                  <a:gd name="T9" fmla="*/ 17 h 17"/>
                  <a:gd name="T10" fmla="*/ 4 w 17"/>
                  <a:gd name="T11" fmla="*/ 17 h 17"/>
                  <a:gd name="T12" fmla="*/ 0 w 17"/>
                  <a:gd name="T13" fmla="*/ 9 h 17"/>
                  <a:gd name="T14" fmla="*/ 0 w 17"/>
                  <a:gd name="T15" fmla="*/ 2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0" y="0"/>
                    </a:lnTo>
                    <a:lnTo>
                      <a:pt x="17" y="2"/>
                    </a:lnTo>
                    <a:lnTo>
                      <a:pt x="17" y="9"/>
                    </a:lnTo>
                    <a:lnTo>
                      <a:pt x="10" y="17"/>
                    </a:lnTo>
                    <a:lnTo>
                      <a:pt x="4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1695"/>
              <p:cNvSpPr>
                <a:spLocks/>
              </p:cNvSpPr>
              <p:nvPr/>
            </p:nvSpPr>
            <p:spPr bwMode="auto">
              <a:xfrm>
                <a:off x="4898" y="189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1696"/>
              <p:cNvSpPr>
                <a:spLocks/>
              </p:cNvSpPr>
              <p:nvPr/>
            </p:nvSpPr>
            <p:spPr bwMode="auto">
              <a:xfrm>
                <a:off x="4876" y="1851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Freeform 1697"/>
              <p:cNvSpPr>
                <a:spLocks/>
              </p:cNvSpPr>
              <p:nvPr/>
            </p:nvSpPr>
            <p:spPr bwMode="auto">
              <a:xfrm>
                <a:off x="4857" y="181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Freeform 1698"/>
              <p:cNvSpPr>
                <a:spLocks noEditPoints="1"/>
              </p:cNvSpPr>
              <p:nvPr/>
            </p:nvSpPr>
            <p:spPr bwMode="auto">
              <a:xfrm>
                <a:off x="4841" y="1784"/>
                <a:ext cx="8" cy="10"/>
              </a:xfrm>
              <a:custGeom>
                <a:avLst/>
                <a:gdLst>
                  <a:gd name="T0" fmla="*/ 10 w 17"/>
                  <a:gd name="T1" fmla="*/ 20 h 20"/>
                  <a:gd name="T2" fmla="*/ 13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3 w 17"/>
                  <a:gd name="T9" fmla="*/ 0 h 20"/>
                  <a:gd name="T10" fmla="*/ 13 w 17"/>
                  <a:gd name="T11" fmla="*/ 0 h 20"/>
                  <a:gd name="T12" fmla="*/ 17 w 17"/>
                  <a:gd name="T13" fmla="*/ 4 h 20"/>
                  <a:gd name="T14" fmla="*/ 17 w 17"/>
                  <a:gd name="T15" fmla="*/ 12 h 20"/>
                  <a:gd name="T16" fmla="*/ 10 w 17"/>
                  <a:gd name="T17" fmla="*/ 20 h 20"/>
                  <a:gd name="T18" fmla="*/ 3 w 17"/>
                  <a:gd name="T19" fmla="*/ 20 h 20"/>
                  <a:gd name="T20" fmla="*/ 0 w 17"/>
                  <a:gd name="T21" fmla="*/ 12 h 20"/>
                  <a:gd name="T22" fmla="*/ 0 w 17"/>
                  <a:gd name="T23" fmla="*/ 4 h 20"/>
                  <a:gd name="T24" fmla="*/ 3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3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1699"/>
              <p:cNvSpPr>
                <a:spLocks/>
              </p:cNvSpPr>
              <p:nvPr/>
            </p:nvSpPr>
            <p:spPr bwMode="auto">
              <a:xfrm>
                <a:off x="5183" y="2382"/>
                <a:ext cx="7" cy="9"/>
              </a:xfrm>
              <a:custGeom>
                <a:avLst/>
                <a:gdLst>
                  <a:gd name="T0" fmla="*/ 4 w 16"/>
                  <a:gd name="T1" fmla="*/ 0 h 20"/>
                  <a:gd name="T2" fmla="*/ 14 w 16"/>
                  <a:gd name="T3" fmla="*/ 0 h 20"/>
                  <a:gd name="T4" fmla="*/ 16 w 16"/>
                  <a:gd name="T5" fmla="*/ 4 h 20"/>
                  <a:gd name="T6" fmla="*/ 16 w 16"/>
                  <a:gd name="T7" fmla="*/ 16 h 20"/>
                  <a:gd name="T8" fmla="*/ 14 w 16"/>
                  <a:gd name="T9" fmla="*/ 20 h 20"/>
                  <a:gd name="T10" fmla="*/ 4 w 16"/>
                  <a:gd name="T11" fmla="*/ 20 h 20"/>
                  <a:gd name="T12" fmla="*/ 0 w 16"/>
                  <a:gd name="T13" fmla="*/ 16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4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Freeform 1700"/>
              <p:cNvSpPr>
                <a:spLocks/>
              </p:cNvSpPr>
              <p:nvPr/>
            </p:nvSpPr>
            <p:spPr bwMode="auto">
              <a:xfrm>
                <a:off x="5080" y="227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Freeform 1701"/>
              <p:cNvSpPr>
                <a:spLocks/>
              </p:cNvSpPr>
              <p:nvPr/>
            </p:nvSpPr>
            <p:spPr bwMode="auto">
              <a:xfrm>
                <a:off x="5022" y="216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1702"/>
              <p:cNvSpPr>
                <a:spLocks/>
              </p:cNvSpPr>
              <p:nvPr/>
            </p:nvSpPr>
            <p:spPr bwMode="auto">
              <a:xfrm>
                <a:off x="4982" y="2074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1703"/>
              <p:cNvSpPr>
                <a:spLocks/>
              </p:cNvSpPr>
              <p:nvPr/>
            </p:nvSpPr>
            <p:spPr bwMode="auto">
              <a:xfrm>
                <a:off x="4950" y="200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1704"/>
              <p:cNvSpPr>
                <a:spLocks/>
              </p:cNvSpPr>
              <p:nvPr/>
            </p:nvSpPr>
            <p:spPr bwMode="auto">
              <a:xfrm>
                <a:off x="4923" y="1943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1705"/>
              <p:cNvSpPr>
                <a:spLocks/>
              </p:cNvSpPr>
              <p:nvPr/>
            </p:nvSpPr>
            <p:spPr bwMode="auto">
              <a:xfrm>
                <a:off x="4899" y="1896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" name="Freeform 1706"/>
              <p:cNvSpPr>
                <a:spLocks/>
              </p:cNvSpPr>
              <p:nvPr/>
            </p:nvSpPr>
            <p:spPr bwMode="auto">
              <a:xfrm>
                <a:off x="4877" y="185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" name="Freeform 1707"/>
              <p:cNvSpPr>
                <a:spLocks/>
              </p:cNvSpPr>
              <p:nvPr/>
            </p:nvSpPr>
            <p:spPr bwMode="auto">
              <a:xfrm>
                <a:off x="4859" y="181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" name="Freeform 1708"/>
              <p:cNvSpPr>
                <a:spLocks/>
              </p:cNvSpPr>
              <p:nvPr/>
            </p:nvSpPr>
            <p:spPr bwMode="auto">
              <a:xfrm>
                <a:off x="5184" y="2386"/>
                <a:ext cx="8" cy="9"/>
              </a:xfrm>
              <a:custGeom>
                <a:avLst/>
                <a:gdLst>
                  <a:gd name="T0" fmla="*/ 3 w 15"/>
                  <a:gd name="T1" fmla="*/ 0 h 19"/>
                  <a:gd name="T2" fmla="*/ 10 w 15"/>
                  <a:gd name="T3" fmla="*/ 0 h 19"/>
                  <a:gd name="T4" fmla="*/ 15 w 15"/>
                  <a:gd name="T5" fmla="*/ 8 h 19"/>
                  <a:gd name="T6" fmla="*/ 15 w 15"/>
                  <a:gd name="T7" fmla="*/ 16 h 19"/>
                  <a:gd name="T8" fmla="*/ 10 w 15"/>
                  <a:gd name="T9" fmla="*/ 19 h 19"/>
                  <a:gd name="T10" fmla="*/ 3 w 15"/>
                  <a:gd name="T11" fmla="*/ 19 h 19"/>
                  <a:gd name="T12" fmla="*/ 0 w 15"/>
                  <a:gd name="T13" fmla="*/ 16 h 19"/>
                  <a:gd name="T14" fmla="*/ 0 w 15"/>
                  <a:gd name="T15" fmla="*/ 8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" name="Freeform 1709"/>
              <p:cNvSpPr>
                <a:spLocks/>
              </p:cNvSpPr>
              <p:nvPr/>
            </p:nvSpPr>
            <p:spPr bwMode="auto">
              <a:xfrm>
                <a:off x="5080" y="2276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1710"/>
              <p:cNvSpPr>
                <a:spLocks/>
              </p:cNvSpPr>
              <p:nvPr/>
            </p:nvSpPr>
            <p:spPr bwMode="auto">
              <a:xfrm>
                <a:off x="5024" y="2164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1711"/>
              <p:cNvSpPr>
                <a:spLocks/>
              </p:cNvSpPr>
              <p:nvPr/>
            </p:nvSpPr>
            <p:spPr bwMode="auto">
              <a:xfrm>
                <a:off x="4984" y="2078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" name="Freeform 1712"/>
              <p:cNvSpPr>
                <a:spLocks/>
              </p:cNvSpPr>
              <p:nvPr/>
            </p:nvSpPr>
            <p:spPr bwMode="auto">
              <a:xfrm>
                <a:off x="4951" y="200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" name="Freeform 1713"/>
              <p:cNvSpPr>
                <a:spLocks/>
              </p:cNvSpPr>
              <p:nvPr/>
            </p:nvSpPr>
            <p:spPr bwMode="auto">
              <a:xfrm>
                <a:off x="4925" y="1947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Freeform 1714"/>
              <p:cNvSpPr>
                <a:spLocks/>
              </p:cNvSpPr>
              <p:nvPr/>
            </p:nvSpPr>
            <p:spPr bwMode="auto">
              <a:xfrm>
                <a:off x="4901" y="1900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" name="Freeform 1715"/>
              <p:cNvSpPr>
                <a:spLocks/>
              </p:cNvSpPr>
              <p:nvPr/>
            </p:nvSpPr>
            <p:spPr bwMode="auto">
              <a:xfrm>
                <a:off x="4879" y="1857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" name="Freeform 1716"/>
              <p:cNvSpPr>
                <a:spLocks/>
              </p:cNvSpPr>
              <p:nvPr/>
            </p:nvSpPr>
            <p:spPr bwMode="auto">
              <a:xfrm>
                <a:off x="4860" y="182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" name="Freeform 1717"/>
              <p:cNvSpPr>
                <a:spLocks/>
              </p:cNvSpPr>
              <p:nvPr/>
            </p:nvSpPr>
            <p:spPr bwMode="auto">
              <a:xfrm>
                <a:off x="4844" y="179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1718"/>
              <p:cNvSpPr>
                <a:spLocks/>
              </p:cNvSpPr>
              <p:nvPr/>
            </p:nvSpPr>
            <p:spPr bwMode="auto">
              <a:xfrm>
                <a:off x="5186" y="2389"/>
                <a:ext cx="8" cy="12"/>
              </a:xfrm>
              <a:custGeom>
                <a:avLst/>
                <a:gdLst>
                  <a:gd name="T0" fmla="*/ 3 w 15"/>
                  <a:gd name="T1" fmla="*/ 0 h 23"/>
                  <a:gd name="T2" fmla="*/ 9 w 15"/>
                  <a:gd name="T3" fmla="*/ 0 h 23"/>
                  <a:gd name="T4" fmla="*/ 15 w 15"/>
                  <a:gd name="T5" fmla="*/ 8 h 23"/>
                  <a:gd name="T6" fmla="*/ 15 w 15"/>
                  <a:gd name="T7" fmla="*/ 15 h 23"/>
                  <a:gd name="T8" fmla="*/ 9 w 15"/>
                  <a:gd name="T9" fmla="*/ 23 h 23"/>
                  <a:gd name="T10" fmla="*/ 3 w 15"/>
                  <a:gd name="T11" fmla="*/ 23 h 23"/>
                  <a:gd name="T12" fmla="*/ 0 w 15"/>
                  <a:gd name="T13" fmla="*/ 15 h 23"/>
                  <a:gd name="T14" fmla="*/ 0 w 15"/>
                  <a:gd name="T15" fmla="*/ 8 h 23"/>
                  <a:gd name="T16" fmla="*/ 3 w 15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3">
                    <a:moveTo>
                      <a:pt x="3" y="0"/>
                    </a:moveTo>
                    <a:lnTo>
                      <a:pt x="9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1719"/>
              <p:cNvSpPr>
                <a:spLocks/>
              </p:cNvSpPr>
              <p:nvPr/>
            </p:nvSpPr>
            <p:spPr bwMode="auto">
              <a:xfrm>
                <a:off x="5081" y="2280"/>
                <a:ext cx="11" cy="9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7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1720"/>
              <p:cNvSpPr>
                <a:spLocks/>
              </p:cNvSpPr>
              <p:nvPr/>
            </p:nvSpPr>
            <p:spPr bwMode="auto">
              <a:xfrm>
                <a:off x="5025" y="216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" name="Freeform 1721"/>
              <p:cNvSpPr>
                <a:spLocks/>
              </p:cNvSpPr>
              <p:nvPr/>
            </p:nvSpPr>
            <p:spPr bwMode="auto">
              <a:xfrm>
                <a:off x="4985" y="208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Freeform 1722"/>
              <p:cNvSpPr>
                <a:spLocks/>
              </p:cNvSpPr>
              <p:nvPr/>
            </p:nvSpPr>
            <p:spPr bwMode="auto">
              <a:xfrm>
                <a:off x="4953" y="2011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" name="Freeform 1723"/>
              <p:cNvSpPr>
                <a:spLocks/>
              </p:cNvSpPr>
              <p:nvPr/>
            </p:nvSpPr>
            <p:spPr bwMode="auto">
              <a:xfrm>
                <a:off x="4927" y="195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Freeform 1724"/>
              <p:cNvSpPr>
                <a:spLocks/>
              </p:cNvSpPr>
              <p:nvPr/>
            </p:nvSpPr>
            <p:spPr bwMode="auto">
              <a:xfrm>
                <a:off x="4903" y="1904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Freeform 1725"/>
              <p:cNvSpPr>
                <a:spLocks/>
              </p:cNvSpPr>
              <p:nvPr/>
            </p:nvSpPr>
            <p:spPr bwMode="auto">
              <a:xfrm>
                <a:off x="4881" y="1861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1726"/>
              <p:cNvSpPr>
                <a:spLocks/>
              </p:cNvSpPr>
              <p:nvPr/>
            </p:nvSpPr>
            <p:spPr bwMode="auto">
              <a:xfrm>
                <a:off x="4862" y="182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Freeform 1727"/>
              <p:cNvSpPr>
                <a:spLocks/>
              </p:cNvSpPr>
              <p:nvPr/>
            </p:nvSpPr>
            <p:spPr bwMode="auto">
              <a:xfrm>
                <a:off x="4846" y="1794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13 w 15"/>
                  <a:gd name="T3" fmla="*/ 0 h 19"/>
                  <a:gd name="T4" fmla="*/ 15 w 15"/>
                  <a:gd name="T5" fmla="*/ 4 h 19"/>
                  <a:gd name="T6" fmla="*/ 15 w 15"/>
                  <a:gd name="T7" fmla="*/ 12 h 19"/>
                  <a:gd name="T8" fmla="*/ 13 w 15"/>
                  <a:gd name="T9" fmla="*/ 19 h 19"/>
                  <a:gd name="T10" fmla="*/ 3 w 15"/>
                  <a:gd name="T11" fmla="*/ 19 h 19"/>
                  <a:gd name="T12" fmla="*/ 0 w 15"/>
                  <a:gd name="T13" fmla="*/ 12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Freeform 1728"/>
              <p:cNvSpPr>
                <a:spLocks/>
              </p:cNvSpPr>
              <p:nvPr/>
            </p:nvSpPr>
            <p:spPr bwMode="auto">
              <a:xfrm>
                <a:off x="5186" y="2395"/>
                <a:ext cx="9" cy="10"/>
              </a:xfrm>
              <a:custGeom>
                <a:avLst/>
                <a:gdLst>
                  <a:gd name="T0" fmla="*/ 7 w 19"/>
                  <a:gd name="T1" fmla="*/ 0 h 20"/>
                  <a:gd name="T2" fmla="*/ 12 w 19"/>
                  <a:gd name="T3" fmla="*/ 0 h 20"/>
                  <a:gd name="T4" fmla="*/ 19 w 19"/>
                  <a:gd name="T5" fmla="*/ 4 h 20"/>
                  <a:gd name="T6" fmla="*/ 19 w 19"/>
                  <a:gd name="T7" fmla="*/ 12 h 20"/>
                  <a:gd name="T8" fmla="*/ 12 w 19"/>
                  <a:gd name="T9" fmla="*/ 20 h 20"/>
                  <a:gd name="T10" fmla="*/ 7 w 19"/>
                  <a:gd name="T11" fmla="*/ 20 h 20"/>
                  <a:gd name="T12" fmla="*/ 0 w 19"/>
                  <a:gd name="T13" fmla="*/ 12 h 20"/>
                  <a:gd name="T14" fmla="*/ 0 w 19"/>
                  <a:gd name="T15" fmla="*/ 4 h 20"/>
                  <a:gd name="T16" fmla="*/ 7 w 19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Freeform 1729"/>
              <p:cNvSpPr>
                <a:spLocks/>
              </p:cNvSpPr>
              <p:nvPr/>
            </p:nvSpPr>
            <p:spPr bwMode="auto">
              <a:xfrm>
                <a:off x="5083" y="2284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Freeform 1730"/>
              <p:cNvSpPr>
                <a:spLocks/>
              </p:cNvSpPr>
              <p:nvPr/>
            </p:nvSpPr>
            <p:spPr bwMode="auto">
              <a:xfrm>
                <a:off x="5027" y="2172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Freeform 1731"/>
              <p:cNvSpPr>
                <a:spLocks/>
              </p:cNvSpPr>
              <p:nvPr/>
            </p:nvSpPr>
            <p:spPr bwMode="auto">
              <a:xfrm>
                <a:off x="4987" y="2084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1732"/>
              <p:cNvSpPr>
                <a:spLocks/>
              </p:cNvSpPr>
              <p:nvPr/>
            </p:nvSpPr>
            <p:spPr bwMode="auto">
              <a:xfrm>
                <a:off x="4955" y="201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20 h 23"/>
                  <a:gd name="T12" fmla="*/ 3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1733"/>
              <p:cNvSpPr>
                <a:spLocks/>
              </p:cNvSpPr>
              <p:nvPr/>
            </p:nvSpPr>
            <p:spPr bwMode="auto">
              <a:xfrm>
                <a:off x="4928" y="195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Freeform 1734"/>
              <p:cNvSpPr>
                <a:spLocks/>
              </p:cNvSpPr>
              <p:nvPr/>
            </p:nvSpPr>
            <p:spPr bwMode="auto">
              <a:xfrm>
                <a:off x="4905" y="190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1735"/>
              <p:cNvSpPr>
                <a:spLocks/>
              </p:cNvSpPr>
              <p:nvPr/>
            </p:nvSpPr>
            <p:spPr bwMode="auto">
              <a:xfrm>
                <a:off x="4882" y="186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" name="Freeform 1736"/>
              <p:cNvSpPr>
                <a:spLocks/>
              </p:cNvSpPr>
              <p:nvPr/>
            </p:nvSpPr>
            <p:spPr bwMode="auto">
              <a:xfrm>
                <a:off x="4864" y="1829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Freeform 1737"/>
              <p:cNvSpPr>
                <a:spLocks/>
              </p:cNvSpPr>
              <p:nvPr/>
            </p:nvSpPr>
            <p:spPr bwMode="auto">
              <a:xfrm>
                <a:off x="5188" y="2399"/>
                <a:ext cx="7" cy="10"/>
              </a:xfrm>
              <a:custGeom>
                <a:avLst/>
                <a:gdLst>
                  <a:gd name="T0" fmla="*/ 6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6 h 20"/>
                  <a:gd name="T8" fmla="*/ 12 w 16"/>
                  <a:gd name="T9" fmla="*/ 20 h 20"/>
                  <a:gd name="T10" fmla="*/ 6 w 16"/>
                  <a:gd name="T11" fmla="*/ 20 h 20"/>
                  <a:gd name="T12" fmla="*/ 0 w 16"/>
                  <a:gd name="T13" fmla="*/ 16 h 20"/>
                  <a:gd name="T14" fmla="*/ 0 w 16"/>
                  <a:gd name="T15" fmla="*/ 4 h 20"/>
                  <a:gd name="T16" fmla="*/ 6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6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2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Freeform 1738"/>
              <p:cNvSpPr>
                <a:spLocks/>
              </p:cNvSpPr>
              <p:nvPr/>
            </p:nvSpPr>
            <p:spPr bwMode="auto">
              <a:xfrm>
                <a:off x="5085" y="228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1739"/>
              <p:cNvSpPr>
                <a:spLocks/>
              </p:cNvSpPr>
              <p:nvPr/>
            </p:nvSpPr>
            <p:spPr bwMode="auto">
              <a:xfrm>
                <a:off x="5029" y="217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1740"/>
              <p:cNvSpPr>
                <a:spLocks/>
              </p:cNvSpPr>
              <p:nvPr/>
            </p:nvSpPr>
            <p:spPr bwMode="auto">
              <a:xfrm>
                <a:off x="4989" y="2088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1741"/>
              <p:cNvSpPr>
                <a:spLocks/>
              </p:cNvSpPr>
              <p:nvPr/>
            </p:nvSpPr>
            <p:spPr bwMode="auto">
              <a:xfrm>
                <a:off x="4956" y="201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" name="Freeform 1742"/>
              <p:cNvSpPr>
                <a:spLocks/>
              </p:cNvSpPr>
              <p:nvPr/>
            </p:nvSpPr>
            <p:spPr bwMode="auto">
              <a:xfrm>
                <a:off x="4930" y="1957"/>
                <a:ext cx="8" cy="10"/>
              </a:xfrm>
              <a:custGeom>
                <a:avLst/>
                <a:gdLst>
                  <a:gd name="T0" fmla="*/ 4 w 16"/>
                  <a:gd name="T1" fmla="*/ 0 h 19"/>
                  <a:gd name="T2" fmla="*/ 10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10 w 16"/>
                  <a:gd name="T9" fmla="*/ 19 h 19"/>
                  <a:gd name="T10" fmla="*/ 4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10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Freeform 1743"/>
              <p:cNvSpPr>
                <a:spLocks/>
              </p:cNvSpPr>
              <p:nvPr/>
            </p:nvSpPr>
            <p:spPr bwMode="auto">
              <a:xfrm>
                <a:off x="4906" y="190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" name="Freeform 1744"/>
              <p:cNvSpPr>
                <a:spLocks/>
              </p:cNvSpPr>
              <p:nvPr/>
            </p:nvSpPr>
            <p:spPr bwMode="auto">
              <a:xfrm>
                <a:off x="4884" y="1869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1745"/>
              <p:cNvSpPr>
                <a:spLocks/>
              </p:cNvSpPr>
              <p:nvPr/>
            </p:nvSpPr>
            <p:spPr bwMode="auto">
              <a:xfrm>
                <a:off x="4865" y="183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1746"/>
              <p:cNvSpPr>
                <a:spLocks/>
              </p:cNvSpPr>
              <p:nvPr/>
            </p:nvSpPr>
            <p:spPr bwMode="auto">
              <a:xfrm>
                <a:off x="5189" y="2403"/>
                <a:ext cx="8" cy="10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8 h 19"/>
                  <a:gd name="T6" fmla="*/ 15 w 15"/>
                  <a:gd name="T7" fmla="*/ 15 h 19"/>
                  <a:gd name="T8" fmla="*/ 12 w 15"/>
                  <a:gd name="T9" fmla="*/ 19 h 19"/>
                  <a:gd name="T10" fmla="*/ 12 w 15"/>
                  <a:gd name="T11" fmla="*/ 19 h 19"/>
                  <a:gd name="T12" fmla="*/ 5 w 15"/>
                  <a:gd name="T13" fmla="*/ 19 h 19"/>
                  <a:gd name="T14" fmla="*/ 0 w 15"/>
                  <a:gd name="T15" fmla="*/ 15 h 19"/>
                  <a:gd name="T16" fmla="*/ 0 w 15"/>
                  <a:gd name="T17" fmla="*/ 8 h 19"/>
                  <a:gd name="T18" fmla="*/ 5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5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Freeform 1747"/>
              <p:cNvSpPr>
                <a:spLocks/>
              </p:cNvSpPr>
              <p:nvPr/>
            </p:nvSpPr>
            <p:spPr bwMode="auto">
              <a:xfrm>
                <a:off x="5087" y="229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" name="Freeform 1748"/>
              <p:cNvSpPr>
                <a:spLocks/>
              </p:cNvSpPr>
              <p:nvPr/>
            </p:nvSpPr>
            <p:spPr bwMode="auto">
              <a:xfrm>
                <a:off x="5030" y="217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Freeform 1749"/>
              <p:cNvSpPr>
                <a:spLocks/>
              </p:cNvSpPr>
              <p:nvPr/>
            </p:nvSpPr>
            <p:spPr bwMode="auto">
              <a:xfrm>
                <a:off x="4990" y="2090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" name="Freeform 1750"/>
              <p:cNvSpPr>
                <a:spLocks/>
              </p:cNvSpPr>
              <p:nvPr/>
            </p:nvSpPr>
            <p:spPr bwMode="auto">
              <a:xfrm>
                <a:off x="4958" y="2021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Freeform 1751"/>
              <p:cNvSpPr>
                <a:spLocks/>
              </p:cNvSpPr>
              <p:nvPr/>
            </p:nvSpPr>
            <p:spPr bwMode="auto">
              <a:xfrm>
                <a:off x="4932" y="1961"/>
                <a:ext cx="7" cy="9"/>
              </a:xfrm>
              <a:custGeom>
                <a:avLst/>
                <a:gdLst>
                  <a:gd name="T0" fmla="*/ 3 w 15"/>
                  <a:gd name="T1" fmla="*/ 0 h 20"/>
                  <a:gd name="T2" fmla="*/ 10 w 15"/>
                  <a:gd name="T3" fmla="*/ 0 h 20"/>
                  <a:gd name="T4" fmla="*/ 15 w 15"/>
                  <a:gd name="T5" fmla="*/ 4 h 20"/>
                  <a:gd name="T6" fmla="*/ 15 w 15"/>
                  <a:gd name="T7" fmla="*/ 16 h 20"/>
                  <a:gd name="T8" fmla="*/ 10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0" y="0"/>
                    </a:lnTo>
                    <a:lnTo>
                      <a:pt x="15" y="4"/>
                    </a:lnTo>
                    <a:lnTo>
                      <a:pt x="15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1752"/>
              <p:cNvSpPr>
                <a:spLocks/>
              </p:cNvSpPr>
              <p:nvPr/>
            </p:nvSpPr>
            <p:spPr bwMode="auto">
              <a:xfrm>
                <a:off x="4908" y="1913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Freeform 1753"/>
              <p:cNvSpPr>
                <a:spLocks/>
              </p:cNvSpPr>
              <p:nvPr/>
            </p:nvSpPr>
            <p:spPr bwMode="auto">
              <a:xfrm>
                <a:off x="4886" y="1871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" name="Freeform 1754"/>
              <p:cNvSpPr>
                <a:spLocks/>
              </p:cNvSpPr>
              <p:nvPr/>
            </p:nvSpPr>
            <p:spPr bwMode="auto">
              <a:xfrm>
                <a:off x="4867" y="1835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Freeform 1755"/>
              <p:cNvSpPr>
                <a:spLocks/>
              </p:cNvSpPr>
              <p:nvPr/>
            </p:nvSpPr>
            <p:spPr bwMode="auto">
              <a:xfrm>
                <a:off x="4851" y="1804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" name="Freeform 1756"/>
              <p:cNvSpPr>
                <a:spLocks/>
              </p:cNvSpPr>
              <p:nvPr/>
            </p:nvSpPr>
            <p:spPr bwMode="auto">
              <a:xfrm>
                <a:off x="5190" y="2407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" name="Freeform 1757"/>
              <p:cNvSpPr>
                <a:spLocks/>
              </p:cNvSpPr>
              <p:nvPr/>
            </p:nvSpPr>
            <p:spPr bwMode="auto">
              <a:xfrm>
                <a:off x="5088" y="229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1758"/>
              <p:cNvSpPr>
                <a:spLocks/>
              </p:cNvSpPr>
              <p:nvPr/>
            </p:nvSpPr>
            <p:spPr bwMode="auto">
              <a:xfrm>
                <a:off x="5032" y="218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1759"/>
              <p:cNvSpPr>
                <a:spLocks/>
              </p:cNvSpPr>
              <p:nvPr/>
            </p:nvSpPr>
            <p:spPr bwMode="auto">
              <a:xfrm>
                <a:off x="4992" y="2094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" name="Freeform 1760"/>
              <p:cNvSpPr>
                <a:spLocks/>
              </p:cNvSpPr>
              <p:nvPr/>
            </p:nvSpPr>
            <p:spPr bwMode="auto">
              <a:xfrm>
                <a:off x="4960" y="202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" name="Freeform 1761"/>
              <p:cNvSpPr>
                <a:spLocks/>
              </p:cNvSpPr>
              <p:nvPr/>
            </p:nvSpPr>
            <p:spPr bwMode="auto">
              <a:xfrm>
                <a:off x="4933" y="1965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9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9 w 15"/>
                  <a:gd name="T9" fmla="*/ 20 h 20"/>
                  <a:gd name="T10" fmla="*/ 3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9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" name="Freeform 1762"/>
              <p:cNvSpPr>
                <a:spLocks/>
              </p:cNvSpPr>
              <p:nvPr/>
            </p:nvSpPr>
            <p:spPr bwMode="auto">
              <a:xfrm>
                <a:off x="4910" y="191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" name="Freeform 1763"/>
              <p:cNvSpPr>
                <a:spLocks/>
              </p:cNvSpPr>
              <p:nvPr/>
            </p:nvSpPr>
            <p:spPr bwMode="auto">
              <a:xfrm>
                <a:off x="4888" y="1874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" name="Freeform 1764"/>
              <p:cNvSpPr>
                <a:spLocks/>
              </p:cNvSpPr>
              <p:nvPr/>
            </p:nvSpPr>
            <p:spPr bwMode="auto">
              <a:xfrm>
                <a:off x="4869" y="1839"/>
                <a:ext cx="8" cy="8"/>
              </a:xfrm>
              <a:custGeom>
                <a:avLst/>
                <a:gdLst>
                  <a:gd name="T0" fmla="*/ 7 w 17"/>
                  <a:gd name="T1" fmla="*/ 0 h 18"/>
                  <a:gd name="T2" fmla="*/ 13 w 17"/>
                  <a:gd name="T3" fmla="*/ 0 h 18"/>
                  <a:gd name="T4" fmla="*/ 17 w 17"/>
                  <a:gd name="T5" fmla="*/ 4 h 18"/>
                  <a:gd name="T6" fmla="*/ 17 w 17"/>
                  <a:gd name="T7" fmla="*/ 16 h 18"/>
                  <a:gd name="T8" fmla="*/ 13 w 17"/>
                  <a:gd name="T9" fmla="*/ 18 h 18"/>
                  <a:gd name="T10" fmla="*/ 7 w 17"/>
                  <a:gd name="T11" fmla="*/ 18 h 18"/>
                  <a:gd name="T12" fmla="*/ 0 w 17"/>
                  <a:gd name="T13" fmla="*/ 16 h 18"/>
                  <a:gd name="T14" fmla="*/ 0 w 17"/>
                  <a:gd name="T15" fmla="*/ 4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8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1765"/>
              <p:cNvSpPr>
                <a:spLocks/>
              </p:cNvSpPr>
              <p:nvPr/>
            </p:nvSpPr>
            <p:spPr bwMode="auto">
              <a:xfrm>
                <a:off x="5192" y="241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" name="Freeform 1766"/>
              <p:cNvSpPr>
                <a:spLocks/>
              </p:cNvSpPr>
              <p:nvPr/>
            </p:nvSpPr>
            <p:spPr bwMode="auto">
              <a:xfrm>
                <a:off x="5090" y="2299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" name="Freeform 1767"/>
              <p:cNvSpPr>
                <a:spLocks/>
              </p:cNvSpPr>
              <p:nvPr/>
            </p:nvSpPr>
            <p:spPr bwMode="auto">
              <a:xfrm>
                <a:off x="5034" y="2186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" name="Freeform 1768"/>
              <p:cNvSpPr>
                <a:spLocks/>
              </p:cNvSpPr>
              <p:nvPr/>
            </p:nvSpPr>
            <p:spPr bwMode="auto">
              <a:xfrm>
                <a:off x="4994" y="209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" name="Freeform 1769"/>
              <p:cNvSpPr>
                <a:spLocks/>
              </p:cNvSpPr>
              <p:nvPr/>
            </p:nvSpPr>
            <p:spPr bwMode="auto">
              <a:xfrm>
                <a:off x="4962" y="2027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Freeform 1770"/>
              <p:cNvSpPr>
                <a:spLocks/>
              </p:cNvSpPr>
              <p:nvPr/>
            </p:nvSpPr>
            <p:spPr bwMode="auto">
              <a:xfrm>
                <a:off x="4935" y="1967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9 w 16"/>
                  <a:gd name="T3" fmla="*/ 0 h 20"/>
                  <a:gd name="T4" fmla="*/ 16 w 16"/>
                  <a:gd name="T5" fmla="*/ 8 h 20"/>
                  <a:gd name="T6" fmla="*/ 16 w 16"/>
                  <a:gd name="T7" fmla="*/ 16 h 20"/>
                  <a:gd name="T8" fmla="*/ 9 w 16"/>
                  <a:gd name="T9" fmla="*/ 20 h 20"/>
                  <a:gd name="T10" fmla="*/ 4 w 16"/>
                  <a:gd name="T11" fmla="*/ 20 h 20"/>
                  <a:gd name="T12" fmla="*/ 0 w 16"/>
                  <a:gd name="T13" fmla="*/ 16 h 20"/>
                  <a:gd name="T14" fmla="*/ 0 w 16"/>
                  <a:gd name="T15" fmla="*/ 8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9" y="0"/>
                    </a:lnTo>
                    <a:lnTo>
                      <a:pt x="16" y="8"/>
                    </a:lnTo>
                    <a:lnTo>
                      <a:pt x="16" y="16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Freeform 1771"/>
              <p:cNvSpPr>
                <a:spLocks/>
              </p:cNvSpPr>
              <p:nvPr/>
            </p:nvSpPr>
            <p:spPr bwMode="auto">
              <a:xfrm>
                <a:off x="4911" y="191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Freeform 1772"/>
              <p:cNvSpPr>
                <a:spLocks/>
              </p:cNvSpPr>
              <p:nvPr/>
            </p:nvSpPr>
            <p:spPr bwMode="auto">
              <a:xfrm>
                <a:off x="4889" y="1876"/>
                <a:ext cx="9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Freeform 1773"/>
              <p:cNvSpPr>
                <a:spLocks/>
              </p:cNvSpPr>
              <p:nvPr/>
            </p:nvSpPr>
            <p:spPr bwMode="auto">
              <a:xfrm>
                <a:off x="4871" y="1842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Freeform 1774"/>
              <p:cNvSpPr>
                <a:spLocks/>
              </p:cNvSpPr>
              <p:nvPr/>
            </p:nvSpPr>
            <p:spPr bwMode="auto">
              <a:xfrm>
                <a:off x="5192" y="2417"/>
                <a:ext cx="10" cy="8"/>
              </a:xfrm>
              <a:custGeom>
                <a:avLst/>
                <a:gdLst>
                  <a:gd name="T0" fmla="*/ 7 w 20"/>
                  <a:gd name="T1" fmla="*/ 0 h 18"/>
                  <a:gd name="T2" fmla="*/ 14 w 20"/>
                  <a:gd name="T3" fmla="*/ 0 h 18"/>
                  <a:gd name="T4" fmla="*/ 20 w 20"/>
                  <a:gd name="T5" fmla="*/ 4 h 18"/>
                  <a:gd name="T6" fmla="*/ 20 w 20"/>
                  <a:gd name="T7" fmla="*/ 12 h 18"/>
                  <a:gd name="T8" fmla="*/ 14 w 20"/>
                  <a:gd name="T9" fmla="*/ 18 h 18"/>
                  <a:gd name="T10" fmla="*/ 7 w 20"/>
                  <a:gd name="T11" fmla="*/ 18 h 18"/>
                  <a:gd name="T12" fmla="*/ 0 w 20"/>
                  <a:gd name="T13" fmla="*/ 12 h 18"/>
                  <a:gd name="T14" fmla="*/ 0 w 20"/>
                  <a:gd name="T15" fmla="*/ 4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Freeform 1775"/>
              <p:cNvSpPr>
                <a:spLocks/>
              </p:cNvSpPr>
              <p:nvPr/>
            </p:nvSpPr>
            <p:spPr bwMode="auto">
              <a:xfrm>
                <a:off x="5092" y="2301"/>
                <a:ext cx="8" cy="12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Freeform 1776"/>
              <p:cNvSpPr>
                <a:spLocks/>
              </p:cNvSpPr>
              <p:nvPr/>
            </p:nvSpPr>
            <p:spPr bwMode="auto">
              <a:xfrm>
                <a:off x="5036" y="2188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Freeform 1777"/>
              <p:cNvSpPr>
                <a:spLocks/>
              </p:cNvSpPr>
              <p:nvPr/>
            </p:nvSpPr>
            <p:spPr bwMode="auto">
              <a:xfrm>
                <a:off x="4996" y="210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Freeform 1778"/>
              <p:cNvSpPr>
                <a:spLocks/>
              </p:cNvSpPr>
              <p:nvPr/>
            </p:nvSpPr>
            <p:spPr bwMode="auto">
              <a:xfrm>
                <a:off x="4963" y="2029"/>
                <a:ext cx="9" cy="10"/>
              </a:xfrm>
              <a:custGeom>
                <a:avLst/>
                <a:gdLst>
                  <a:gd name="T0" fmla="*/ 3 w 17"/>
                  <a:gd name="T1" fmla="*/ 0 h 22"/>
                  <a:gd name="T2" fmla="*/ 10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0 w 17"/>
                  <a:gd name="T9" fmla="*/ 22 h 22"/>
                  <a:gd name="T10" fmla="*/ 3 w 17"/>
                  <a:gd name="T11" fmla="*/ 22 h 22"/>
                  <a:gd name="T12" fmla="*/ 0 w 17"/>
                  <a:gd name="T13" fmla="*/ 16 h 22"/>
                  <a:gd name="T14" fmla="*/ 0 w 17"/>
                  <a:gd name="T15" fmla="*/ 8 h 22"/>
                  <a:gd name="T16" fmla="*/ 3 w 17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2"/>
                    </a:lnTo>
                    <a:lnTo>
                      <a:pt x="3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Freeform 1779"/>
              <p:cNvSpPr>
                <a:spLocks/>
              </p:cNvSpPr>
              <p:nvPr/>
            </p:nvSpPr>
            <p:spPr bwMode="auto">
              <a:xfrm>
                <a:off x="4937" y="1970"/>
                <a:ext cx="8" cy="10"/>
              </a:xfrm>
              <a:custGeom>
                <a:avLst/>
                <a:gdLst>
                  <a:gd name="T0" fmla="*/ 2 w 15"/>
                  <a:gd name="T1" fmla="*/ 0 h 19"/>
                  <a:gd name="T2" fmla="*/ 8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8 w 15"/>
                  <a:gd name="T9" fmla="*/ 19 h 19"/>
                  <a:gd name="T10" fmla="*/ 2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2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2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2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Freeform 1780"/>
              <p:cNvSpPr>
                <a:spLocks/>
              </p:cNvSpPr>
              <p:nvPr/>
            </p:nvSpPr>
            <p:spPr bwMode="auto">
              <a:xfrm>
                <a:off x="4911" y="1923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Freeform 1781"/>
              <p:cNvSpPr>
                <a:spLocks/>
              </p:cNvSpPr>
              <p:nvPr/>
            </p:nvSpPr>
            <p:spPr bwMode="auto">
              <a:xfrm>
                <a:off x="4891" y="188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Freeform 1782"/>
              <p:cNvSpPr>
                <a:spLocks/>
              </p:cNvSpPr>
              <p:nvPr/>
            </p:nvSpPr>
            <p:spPr bwMode="auto">
              <a:xfrm>
                <a:off x="4872" y="1844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3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3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Freeform 1783"/>
              <p:cNvSpPr>
                <a:spLocks/>
              </p:cNvSpPr>
              <p:nvPr/>
            </p:nvSpPr>
            <p:spPr bwMode="auto">
              <a:xfrm>
                <a:off x="5194" y="2420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Freeform 1784"/>
              <p:cNvSpPr>
                <a:spLocks/>
              </p:cNvSpPr>
              <p:nvPr/>
            </p:nvSpPr>
            <p:spPr bwMode="auto">
              <a:xfrm>
                <a:off x="5093" y="2305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10 w 17"/>
                  <a:gd name="T11" fmla="*/ 19 h 23"/>
                  <a:gd name="T12" fmla="*/ 3 w 17"/>
                  <a:gd name="T13" fmla="*/ 19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1785"/>
              <p:cNvSpPr>
                <a:spLocks/>
              </p:cNvSpPr>
              <p:nvPr/>
            </p:nvSpPr>
            <p:spPr bwMode="auto">
              <a:xfrm>
                <a:off x="5037" y="2192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Freeform 1786"/>
              <p:cNvSpPr>
                <a:spLocks/>
              </p:cNvSpPr>
              <p:nvPr/>
            </p:nvSpPr>
            <p:spPr bwMode="auto">
              <a:xfrm>
                <a:off x="4997" y="210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Freeform 1787"/>
              <p:cNvSpPr>
                <a:spLocks/>
              </p:cNvSpPr>
              <p:nvPr/>
            </p:nvSpPr>
            <p:spPr bwMode="auto">
              <a:xfrm>
                <a:off x="4963" y="2033"/>
                <a:ext cx="10" cy="8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8 h 17"/>
                  <a:gd name="T6" fmla="*/ 20 w 20"/>
                  <a:gd name="T7" fmla="*/ 14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14 h 17"/>
                  <a:gd name="T14" fmla="*/ 0 w 20"/>
                  <a:gd name="T15" fmla="*/ 8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4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Freeform 1788"/>
              <p:cNvSpPr>
                <a:spLocks/>
              </p:cNvSpPr>
              <p:nvPr/>
            </p:nvSpPr>
            <p:spPr bwMode="auto">
              <a:xfrm>
                <a:off x="4937" y="1972"/>
                <a:ext cx="9" cy="12"/>
              </a:xfrm>
              <a:custGeom>
                <a:avLst/>
                <a:gdLst>
                  <a:gd name="T0" fmla="*/ 5 w 19"/>
                  <a:gd name="T1" fmla="*/ 0 h 23"/>
                  <a:gd name="T2" fmla="*/ 12 w 19"/>
                  <a:gd name="T3" fmla="*/ 0 h 23"/>
                  <a:gd name="T4" fmla="*/ 19 w 19"/>
                  <a:gd name="T5" fmla="*/ 8 h 23"/>
                  <a:gd name="T6" fmla="*/ 19 w 19"/>
                  <a:gd name="T7" fmla="*/ 15 h 23"/>
                  <a:gd name="T8" fmla="*/ 12 w 19"/>
                  <a:gd name="T9" fmla="*/ 23 h 23"/>
                  <a:gd name="T10" fmla="*/ 5 w 19"/>
                  <a:gd name="T11" fmla="*/ 23 h 23"/>
                  <a:gd name="T12" fmla="*/ 0 w 19"/>
                  <a:gd name="T13" fmla="*/ 15 h 23"/>
                  <a:gd name="T14" fmla="*/ 0 w 19"/>
                  <a:gd name="T15" fmla="*/ 8 h 23"/>
                  <a:gd name="T16" fmla="*/ 5 w 19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5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Freeform 1789"/>
              <p:cNvSpPr>
                <a:spLocks/>
              </p:cNvSpPr>
              <p:nvPr/>
            </p:nvSpPr>
            <p:spPr bwMode="auto">
              <a:xfrm>
                <a:off x="4913" y="1925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Freeform 1790"/>
              <p:cNvSpPr>
                <a:spLocks/>
              </p:cNvSpPr>
              <p:nvPr/>
            </p:nvSpPr>
            <p:spPr bwMode="auto">
              <a:xfrm>
                <a:off x="4893" y="1884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1791"/>
              <p:cNvSpPr>
                <a:spLocks/>
              </p:cNvSpPr>
              <p:nvPr/>
            </p:nvSpPr>
            <p:spPr bwMode="auto">
              <a:xfrm>
                <a:off x="4874" y="184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1792"/>
              <p:cNvSpPr>
                <a:spLocks/>
              </p:cNvSpPr>
              <p:nvPr/>
            </p:nvSpPr>
            <p:spPr bwMode="auto">
              <a:xfrm>
                <a:off x="5195" y="242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Freeform 1793"/>
              <p:cNvSpPr>
                <a:spLocks/>
              </p:cNvSpPr>
              <p:nvPr/>
            </p:nvSpPr>
            <p:spPr bwMode="auto">
              <a:xfrm>
                <a:off x="5093" y="2309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Freeform 1794"/>
              <p:cNvSpPr>
                <a:spLocks/>
              </p:cNvSpPr>
              <p:nvPr/>
            </p:nvSpPr>
            <p:spPr bwMode="auto">
              <a:xfrm>
                <a:off x="5039" y="2193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Freeform 1795"/>
              <p:cNvSpPr>
                <a:spLocks/>
              </p:cNvSpPr>
              <p:nvPr/>
            </p:nvSpPr>
            <p:spPr bwMode="auto">
              <a:xfrm>
                <a:off x="4997" y="2107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Freeform 1796"/>
              <p:cNvSpPr>
                <a:spLocks/>
              </p:cNvSpPr>
              <p:nvPr/>
            </p:nvSpPr>
            <p:spPr bwMode="auto">
              <a:xfrm>
                <a:off x="4965" y="2036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4 w 20"/>
                  <a:gd name="T3" fmla="*/ 0 h 17"/>
                  <a:gd name="T4" fmla="*/ 20 w 20"/>
                  <a:gd name="T5" fmla="*/ 4 h 17"/>
                  <a:gd name="T6" fmla="*/ 20 w 20"/>
                  <a:gd name="T7" fmla="*/ 9 h 17"/>
                  <a:gd name="T8" fmla="*/ 14 w 20"/>
                  <a:gd name="T9" fmla="*/ 17 h 17"/>
                  <a:gd name="T10" fmla="*/ 7 w 20"/>
                  <a:gd name="T11" fmla="*/ 17 h 17"/>
                  <a:gd name="T12" fmla="*/ 0 w 20"/>
                  <a:gd name="T13" fmla="*/ 9 h 17"/>
                  <a:gd name="T14" fmla="*/ 0 w 20"/>
                  <a:gd name="T15" fmla="*/ 4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9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Freeform 1797"/>
              <p:cNvSpPr>
                <a:spLocks/>
              </p:cNvSpPr>
              <p:nvPr/>
            </p:nvSpPr>
            <p:spPr bwMode="auto">
              <a:xfrm>
                <a:off x="4938" y="1976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7 h 19"/>
                  <a:gd name="T6" fmla="*/ 20 w 20"/>
                  <a:gd name="T7" fmla="*/ 15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5 h 19"/>
                  <a:gd name="T16" fmla="*/ 0 w 20"/>
                  <a:gd name="T17" fmla="*/ 7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Freeform 1798"/>
              <p:cNvSpPr>
                <a:spLocks/>
              </p:cNvSpPr>
              <p:nvPr/>
            </p:nvSpPr>
            <p:spPr bwMode="auto">
              <a:xfrm>
                <a:off x="4915" y="1929"/>
                <a:ext cx="10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13 w 20"/>
                  <a:gd name="T11" fmla="*/ 20 h 20"/>
                  <a:gd name="T12" fmla="*/ 6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6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Freeform 1799"/>
              <p:cNvSpPr>
                <a:spLocks/>
              </p:cNvSpPr>
              <p:nvPr/>
            </p:nvSpPr>
            <p:spPr bwMode="auto">
              <a:xfrm>
                <a:off x="4894" y="1886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20 h 23"/>
                  <a:gd name="T12" fmla="*/ 7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Freeform 1800"/>
              <p:cNvSpPr>
                <a:spLocks/>
              </p:cNvSpPr>
              <p:nvPr/>
            </p:nvSpPr>
            <p:spPr bwMode="auto">
              <a:xfrm>
                <a:off x="5197" y="2427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Freeform 1801"/>
              <p:cNvSpPr>
                <a:spLocks/>
              </p:cNvSpPr>
              <p:nvPr/>
            </p:nvSpPr>
            <p:spPr bwMode="auto">
              <a:xfrm>
                <a:off x="5095" y="2313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Freeform 1802"/>
              <p:cNvSpPr>
                <a:spLocks/>
              </p:cNvSpPr>
              <p:nvPr/>
            </p:nvSpPr>
            <p:spPr bwMode="auto">
              <a:xfrm>
                <a:off x="5041" y="219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1803"/>
              <p:cNvSpPr>
                <a:spLocks/>
              </p:cNvSpPr>
              <p:nvPr/>
            </p:nvSpPr>
            <p:spPr bwMode="auto">
              <a:xfrm>
                <a:off x="4999" y="2109"/>
                <a:ext cx="10" cy="12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1804"/>
              <p:cNvSpPr>
                <a:spLocks/>
              </p:cNvSpPr>
              <p:nvPr/>
            </p:nvSpPr>
            <p:spPr bwMode="auto">
              <a:xfrm>
                <a:off x="4967" y="2038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5 h 17"/>
                  <a:gd name="T6" fmla="*/ 21 w 21"/>
                  <a:gd name="T7" fmla="*/ 13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3 h 17"/>
                  <a:gd name="T14" fmla="*/ 0 w 21"/>
                  <a:gd name="T15" fmla="*/ 5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5"/>
                    </a:lnTo>
                    <a:lnTo>
                      <a:pt x="21" y="13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1805"/>
              <p:cNvSpPr>
                <a:spLocks/>
              </p:cNvSpPr>
              <p:nvPr/>
            </p:nvSpPr>
            <p:spPr bwMode="auto">
              <a:xfrm>
                <a:off x="4939" y="1980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14 w 20"/>
                  <a:gd name="T11" fmla="*/ 20 h 20"/>
                  <a:gd name="T12" fmla="*/ 7 w 20"/>
                  <a:gd name="T13" fmla="*/ 20 h 20"/>
                  <a:gd name="T14" fmla="*/ 0 w 20"/>
                  <a:gd name="T15" fmla="*/ 12 h 20"/>
                  <a:gd name="T16" fmla="*/ 0 w 20"/>
                  <a:gd name="T17" fmla="*/ 4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1806"/>
              <p:cNvSpPr>
                <a:spLocks/>
              </p:cNvSpPr>
              <p:nvPr/>
            </p:nvSpPr>
            <p:spPr bwMode="auto">
              <a:xfrm>
                <a:off x="4916" y="1933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Freeform 1807"/>
              <p:cNvSpPr>
                <a:spLocks/>
              </p:cNvSpPr>
              <p:nvPr/>
            </p:nvSpPr>
            <p:spPr bwMode="auto">
              <a:xfrm>
                <a:off x="4896" y="189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1808"/>
              <p:cNvSpPr>
                <a:spLocks/>
              </p:cNvSpPr>
              <p:nvPr/>
            </p:nvSpPr>
            <p:spPr bwMode="auto">
              <a:xfrm>
                <a:off x="4877" y="1853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" name="Freeform 1809"/>
              <p:cNvSpPr>
                <a:spLocks/>
              </p:cNvSpPr>
              <p:nvPr/>
            </p:nvSpPr>
            <p:spPr bwMode="auto">
              <a:xfrm>
                <a:off x="5197" y="243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" name="Freeform 1810"/>
              <p:cNvSpPr>
                <a:spLocks/>
              </p:cNvSpPr>
              <p:nvPr/>
            </p:nvSpPr>
            <p:spPr bwMode="auto">
              <a:xfrm>
                <a:off x="5097" y="2317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Freeform 1811"/>
              <p:cNvSpPr>
                <a:spLocks/>
              </p:cNvSpPr>
              <p:nvPr/>
            </p:nvSpPr>
            <p:spPr bwMode="auto">
              <a:xfrm>
                <a:off x="5041" y="2199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7 h 23"/>
                  <a:gd name="T6" fmla="*/ 21 w 21"/>
                  <a:gd name="T7" fmla="*/ 15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5 h 23"/>
                  <a:gd name="T14" fmla="*/ 0 w 21"/>
                  <a:gd name="T15" fmla="*/ 7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Freeform 1812"/>
              <p:cNvSpPr>
                <a:spLocks/>
              </p:cNvSpPr>
              <p:nvPr/>
            </p:nvSpPr>
            <p:spPr bwMode="auto">
              <a:xfrm>
                <a:off x="5001" y="211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6 h 19"/>
                  <a:gd name="T16" fmla="*/ 0 w 17"/>
                  <a:gd name="T17" fmla="*/ 8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Freeform 1813"/>
              <p:cNvSpPr>
                <a:spLocks/>
              </p:cNvSpPr>
              <p:nvPr/>
            </p:nvSpPr>
            <p:spPr bwMode="auto">
              <a:xfrm>
                <a:off x="4968" y="2041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" name="Freeform 1814"/>
              <p:cNvSpPr>
                <a:spLocks/>
              </p:cNvSpPr>
              <p:nvPr/>
            </p:nvSpPr>
            <p:spPr bwMode="auto">
              <a:xfrm>
                <a:off x="4941" y="1982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" name="Freeform 1815"/>
              <p:cNvSpPr>
                <a:spLocks/>
              </p:cNvSpPr>
              <p:nvPr/>
            </p:nvSpPr>
            <p:spPr bwMode="auto">
              <a:xfrm>
                <a:off x="4918" y="1935"/>
                <a:ext cx="9" cy="8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" name="Freeform 1816"/>
              <p:cNvSpPr>
                <a:spLocks/>
              </p:cNvSpPr>
              <p:nvPr/>
            </p:nvSpPr>
            <p:spPr bwMode="auto">
              <a:xfrm>
                <a:off x="4898" y="1892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" name="Freeform 1817"/>
              <p:cNvSpPr>
                <a:spLocks/>
              </p:cNvSpPr>
              <p:nvPr/>
            </p:nvSpPr>
            <p:spPr bwMode="auto">
              <a:xfrm>
                <a:off x="5199" y="2435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6" name="Group 2019"/>
            <p:cNvGrpSpPr>
              <a:grpSpLocks/>
            </p:cNvGrpSpPr>
            <p:nvPr/>
          </p:nvGrpSpPr>
          <p:grpSpPr bwMode="auto">
            <a:xfrm>
              <a:off x="7676264" y="3044636"/>
              <a:ext cx="592218" cy="1127716"/>
              <a:chOff x="4881" y="1859"/>
              <a:chExt cx="355" cy="676"/>
            </a:xfrm>
          </p:grpSpPr>
          <p:sp>
            <p:nvSpPr>
              <p:cNvPr id="312" name="Freeform 1819"/>
              <p:cNvSpPr>
                <a:spLocks/>
              </p:cNvSpPr>
              <p:nvPr/>
            </p:nvSpPr>
            <p:spPr bwMode="auto">
              <a:xfrm>
                <a:off x="5098" y="2319"/>
                <a:ext cx="8" cy="10"/>
              </a:xfrm>
              <a:custGeom>
                <a:avLst/>
                <a:gdLst>
                  <a:gd name="T0" fmla="*/ 3 w 15"/>
                  <a:gd name="T1" fmla="*/ 0 h 22"/>
                  <a:gd name="T2" fmla="*/ 14 w 15"/>
                  <a:gd name="T3" fmla="*/ 0 h 22"/>
                  <a:gd name="T4" fmla="*/ 15 w 15"/>
                  <a:gd name="T5" fmla="*/ 8 h 22"/>
                  <a:gd name="T6" fmla="*/ 15 w 15"/>
                  <a:gd name="T7" fmla="*/ 16 h 22"/>
                  <a:gd name="T8" fmla="*/ 14 w 15"/>
                  <a:gd name="T9" fmla="*/ 22 h 22"/>
                  <a:gd name="T10" fmla="*/ 3 w 15"/>
                  <a:gd name="T11" fmla="*/ 22 h 22"/>
                  <a:gd name="T12" fmla="*/ 0 w 15"/>
                  <a:gd name="T13" fmla="*/ 16 h 22"/>
                  <a:gd name="T14" fmla="*/ 0 w 15"/>
                  <a:gd name="T15" fmla="*/ 8 h 22"/>
                  <a:gd name="T16" fmla="*/ 3 w 15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2">
                    <a:moveTo>
                      <a:pt x="3" y="0"/>
                    </a:moveTo>
                    <a:lnTo>
                      <a:pt x="14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4" y="22"/>
                    </a:lnTo>
                    <a:lnTo>
                      <a:pt x="3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1820"/>
              <p:cNvSpPr>
                <a:spLocks/>
              </p:cNvSpPr>
              <p:nvPr/>
            </p:nvSpPr>
            <p:spPr bwMode="auto">
              <a:xfrm>
                <a:off x="5042" y="2203"/>
                <a:ext cx="11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1821"/>
              <p:cNvSpPr>
                <a:spLocks/>
              </p:cNvSpPr>
              <p:nvPr/>
            </p:nvSpPr>
            <p:spPr bwMode="auto">
              <a:xfrm>
                <a:off x="5002" y="2117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" name="Freeform 1822"/>
              <p:cNvSpPr>
                <a:spLocks/>
              </p:cNvSpPr>
              <p:nvPr/>
            </p:nvSpPr>
            <p:spPr bwMode="auto">
              <a:xfrm>
                <a:off x="4970" y="2043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" name="Freeform 1823"/>
              <p:cNvSpPr>
                <a:spLocks/>
              </p:cNvSpPr>
              <p:nvPr/>
            </p:nvSpPr>
            <p:spPr bwMode="auto">
              <a:xfrm>
                <a:off x="4943" y="198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" name="Freeform 1824"/>
              <p:cNvSpPr>
                <a:spLocks/>
              </p:cNvSpPr>
              <p:nvPr/>
            </p:nvSpPr>
            <p:spPr bwMode="auto">
              <a:xfrm>
                <a:off x="4920" y="193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Freeform 1825"/>
              <p:cNvSpPr>
                <a:spLocks/>
              </p:cNvSpPr>
              <p:nvPr/>
            </p:nvSpPr>
            <p:spPr bwMode="auto">
              <a:xfrm>
                <a:off x="4899" y="1896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1826"/>
              <p:cNvSpPr>
                <a:spLocks/>
              </p:cNvSpPr>
              <p:nvPr/>
            </p:nvSpPr>
            <p:spPr bwMode="auto">
              <a:xfrm>
                <a:off x="4881" y="185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1827"/>
              <p:cNvSpPr>
                <a:spLocks/>
              </p:cNvSpPr>
              <p:nvPr/>
            </p:nvSpPr>
            <p:spPr bwMode="auto">
              <a:xfrm>
                <a:off x="5200" y="243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1828"/>
              <p:cNvSpPr>
                <a:spLocks/>
              </p:cNvSpPr>
              <p:nvPr/>
            </p:nvSpPr>
            <p:spPr bwMode="auto">
              <a:xfrm>
                <a:off x="5100" y="2322"/>
                <a:ext cx="8" cy="9"/>
              </a:xfrm>
              <a:custGeom>
                <a:avLst/>
                <a:gdLst>
                  <a:gd name="T0" fmla="*/ 4 w 16"/>
                  <a:gd name="T1" fmla="*/ 0 h 17"/>
                  <a:gd name="T2" fmla="*/ 12 w 16"/>
                  <a:gd name="T3" fmla="*/ 0 h 17"/>
                  <a:gd name="T4" fmla="*/ 16 w 16"/>
                  <a:gd name="T5" fmla="*/ 8 h 17"/>
                  <a:gd name="T6" fmla="*/ 16 w 16"/>
                  <a:gd name="T7" fmla="*/ 14 h 17"/>
                  <a:gd name="T8" fmla="*/ 11 w 16"/>
                  <a:gd name="T9" fmla="*/ 17 h 17"/>
                  <a:gd name="T10" fmla="*/ 4 w 16"/>
                  <a:gd name="T11" fmla="*/ 17 h 17"/>
                  <a:gd name="T12" fmla="*/ 0 w 16"/>
                  <a:gd name="T13" fmla="*/ 14 h 17"/>
                  <a:gd name="T14" fmla="*/ 0 w 16"/>
                  <a:gd name="T15" fmla="*/ 8 h 17"/>
                  <a:gd name="T16" fmla="*/ 4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lnTo>
                      <a:pt x="12" y="0"/>
                    </a:lnTo>
                    <a:lnTo>
                      <a:pt x="16" y="8"/>
                    </a:lnTo>
                    <a:lnTo>
                      <a:pt x="16" y="14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1829"/>
              <p:cNvSpPr>
                <a:spLocks/>
              </p:cNvSpPr>
              <p:nvPr/>
            </p:nvSpPr>
            <p:spPr bwMode="auto">
              <a:xfrm>
                <a:off x="5044" y="220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" name="Freeform 1830"/>
              <p:cNvSpPr>
                <a:spLocks/>
              </p:cNvSpPr>
              <p:nvPr/>
            </p:nvSpPr>
            <p:spPr bwMode="auto">
              <a:xfrm>
                <a:off x="5004" y="2119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7 h 17"/>
                  <a:gd name="T6" fmla="*/ 17 w 17"/>
                  <a:gd name="T7" fmla="*/ 15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5 h 17"/>
                  <a:gd name="T14" fmla="*/ 0 w 17"/>
                  <a:gd name="T15" fmla="*/ 7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" name="Freeform 1831"/>
              <p:cNvSpPr>
                <a:spLocks/>
              </p:cNvSpPr>
              <p:nvPr/>
            </p:nvSpPr>
            <p:spPr bwMode="auto">
              <a:xfrm>
                <a:off x="4972" y="2047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1832"/>
              <p:cNvSpPr>
                <a:spLocks/>
              </p:cNvSpPr>
              <p:nvPr/>
            </p:nvSpPr>
            <p:spPr bwMode="auto">
              <a:xfrm>
                <a:off x="4945" y="1988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1833"/>
              <p:cNvSpPr>
                <a:spLocks/>
              </p:cNvSpPr>
              <p:nvPr/>
            </p:nvSpPr>
            <p:spPr bwMode="auto">
              <a:xfrm>
                <a:off x="4922" y="1940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4 w 17"/>
                  <a:gd name="T9" fmla="*/ 21 h 21"/>
                  <a:gd name="T10" fmla="*/ 14 w 17"/>
                  <a:gd name="T11" fmla="*/ 17 h 21"/>
                  <a:gd name="T12" fmla="*/ 7 w 17"/>
                  <a:gd name="T13" fmla="*/ 17 h 21"/>
                  <a:gd name="T14" fmla="*/ 0 w 17"/>
                  <a:gd name="T15" fmla="*/ 13 h 21"/>
                  <a:gd name="T16" fmla="*/ 0 w 17"/>
                  <a:gd name="T17" fmla="*/ 6 h 21"/>
                  <a:gd name="T18" fmla="*/ 7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1834"/>
              <p:cNvSpPr>
                <a:spLocks/>
              </p:cNvSpPr>
              <p:nvPr/>
            </p:nvSpPr>
            <p:spPr bwMode="auto">
              <a:xfrm>
                <a:off x="4901" y="1900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1835"/>
              <p:cNvSpPr>
                <a:spLocks/>
              </p:cNvSpPr>
              <p:nvPr/>
            </p:nvSpPr>
            <p:spPr bwMode="auto">
              <a:xfrm>
                <a:off x="4882" y="1863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1836"/>
              <p:cNvSpPr>
                <a:spLocks/>
              </p:cNvSpPr>
              <p:nvPr/>
            </p:nvSpPr>
            <p:spPr bwMode="auto">
              <a:xfrm>
                <a:off x="5202" y="2443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1837"/>
              <p:cNvSpPr>
                <a:spLocks/>
              </p:cNvSpPr>
              <p:nvPr/>
            </p:nvSpPr>
            <p:spPr bwMode="auto">
              <a:xfrm>
                <a:off x="5102" y="2326"/>
                <a:ext cx="8" cy="9"/>
              </a:xfrm>
              <a:custGeom>
                <a:avLst/>
                <a:gdLst>
                  <a:gd name="T0" fmla="*/ 3 w 15"/>
                  <a:gd name="T1" fmla="*/ 0 h 17"/>
                  <a:gd name="T2" fmla="*/ 8 w 15"/>
                  <a:gd name="T3" fmla="*/ 0 h 17"/>
                  <a:gd name="T4" fmla="*/ 15 w 15"/>
                  <a:gd name="T5" fmla="*/ 2 h 17"/>
                  <a:gd name="T6" fmla="*/ 15 w 15"/>
                  <a:gd name="T7" fmla="*/ 13 h 17"/>
                  <a:gd name="T8" fmla="*/ 8 w 15"/>
                  <a:gd name="T9" fmla="*/ 17 h 17"/>
                  <a:gd name="T10" fmla="*/ 3 w 15"/>
                  <a:gd name="T11" fmla="*/ 17 h 17"/>
                  <a:gd name="T12" fmla="*/ 0 w 15"/>
                  <a:gd name="T13" fmla="*/ 13 h 17"/>
                  <a:gd name="T14" fmla="*/ 0 w 15"/>
                  <a:gd name="T15" fmla="*/ 2 h 17"/>
                  <a:gd name="T16" fmla="*/ 3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3" y="0"/>
                    </a:moveTo>
                    <a:lnTo>
                      <a:pt x="8" y="0"/>
                    </a:lnTo>
                    <a:lnTo>
                      <a:pt x="15" y="2"/>
                    </a:lnTo>
                    <a:lnTo>
                      <a:pt x="15" y="13"/>
                    </a:lnTo>
                    <a:lnTo>
                      <a:pt x="8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Freeform 1838"/>
              <p:cNvSpPr>
                <a:spLocks/>
              </p:cNvSpPr>
              <p:nvPr/>
            </p:nvSpPr>
            <p:spPr bwMode="auto">
              <a:xfrm>
                <a:off x="5046" y="220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" name="Freeform 1839"/>
              <p:cNvSpPr>
                <a:spLocks/>
              </p:cNvSpPr>
              <p:nvPr/>
            </p:nvSpPr>
            <p:spPr bwMode="auto">
              <a:xfrm>
                <a:off x="5006" y="2123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0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0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1840"/>
              <p:cNvSpPr>
                <a:spLocks/>
              </p:cNvSpPr>
              <p:nvPr/>
            </p:nvSpPr>
            <p:spPr bwMode="auto">
              <a:xfrm>
                <a:off x="4973" y="204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" name="Freeform 1841"/>
              <p:cNvSpPr>
                <a:spLocks/>
              </p:cNvSpPr>
              <p:nvPr/>
            </p:nvSpPr>
            <p:spPr bwMode="auto">
              <a:xfrm>
                <a:off x="4946" y="1992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1842"/>
              <p:cNvSpPr>
                <a:spLocks/>
              </p:cNvSpPr>
              <p:nvPr/>
            </p:nvSpPr>
            <p:spPr bwMode="auto">
              <a:xfrm>
                <a:off x="4923" y="194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1843"/>
              <p:cNvSpPr>
                <a:spLocks/>
              </p:cNvSpPr>
              <p:nvPr/>
            </p:nvSpPr>
            <p:spPr bwMode="auto">
              <a:xfrm>
                <a:off x="4903" y="1902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1844"/>
              <p:cNvSpPr>
                <a:spLocks/>
              </p:cNvSpPr>
              <p:nvPr/>
            </p:nvSpPr>
            <p:spPr bwMode="auto">
              <a:xfrm>
                <a:off x="4882" y="1865"/>
                <a:ext cx="11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Freeform 1845"/>
              <p:cNvSpPr>
                <a:spLocks/>
              </p:cNvSpPr>
              <p:nvPr/>
            </p:nvSpPr>
            <p:spPr bwMode="auto">
              <a:xfrm>
                <a:off x="5202" y="244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" name="Freeform 1846"/>
              <p:cNvSpPr>
                <a:spLocks/>
              </p:cNvSpPr>
              <p:nvPr/>
            </p:nvSpPr>
            <p:spPr bwMode="auto">
              <a:xfrm>
                <a:off x="5102" y="2329"/>
                <a:ext cx="9" cy="10"/>
              </a:xfrm>
              <a:custGeom>
                <a:avLst/>
                <a:gdLst>
                  <a:gd name="T0" fmla="*/ 7 w 18"/>
                  <a:gd name="T1" fmla="*/ 0 h 19"/>
                  <a:gd name="T2" fmla="*/ 12 w 18"/>
                  <a:gd name="T3" fmla="*/ 0 h 19"/>
                  <a:gd name="T4" fmla="*/ 18 w 18"/>
                  <a:gd name="T5" fmla="*/ 3 h 19"/>
                  <a:gd name="T6" fmla="*/ 18 w 18"/>
                  <a:gd name="T7" fmla="*/ 11 h 19"/>
                  <a:gd name="T8" fmla="*/ 12 w 18"/>
                  <a:gd name="T9" fmla="*/ 19 h 19"/>
                  <a:gd name="T10" fmla="*/ 7 w 18"/>
                  <a:gd name="T11" fmla="*/ 19 h 19"/>
                  <a:gd name="T12" fmla="*/ 0 w 18"/>
                  <a:gd name="T13" fmla="*/ 11 h 19"/>
                  <a:gd name="T14" fmla="*/ 0 w 18"/>
                  <a:gd name="T15" fmla="*/ 3 h 19"/>
                  <a:gd name="T16" fmla="*/ 7 w 18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7" y="0"/>
                    </a:moveTo>
                    <a:lnTo>
                      <a:pt x="12" y="0"/>
                    </a:lnTo>
                    <a:lnTo>
                      <a:pt x="18" y="3"/>
                    </a:lnTo>
                    <a:lnTo>
                      <a:pt x="18" y="11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" name="Freeform 1847"/>
              <p:cNvSpPr>
                <a:spLocks/>
              </p:cNvSpPr>
              <p:nvPr/>
            </p:nvSpPr>
            <p:spPr bwMode="auto">
              <a:xfrm>
                <a:off x="5047" y="221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1848"/>
              <p:cNvSpPr>
                <a:spLocks noEditPoints="1"/>
              </p:cNvSpPr>
              <p:nvPr/>
            </p:nvSpPr>
            <p:spPr bwMode="auto">
              <a:xfrm>
                <a:off x="5007" y="2125"/>
                <a:ext cx="9" cy="9"/>
              </a:xfrm>
              <a:custGeom>
                <a:avLst/>
                <a:gdLst>
                  <a:gd name="T0" fmla="*/ 10 w 17"/>
                  <a:gd name="T1" fmla="*/ 20 h 20"/>
                  <a:gd name="T2" fmla="*/ 14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3 w 17"/>
                  <a:gd name="T9" fmla="*/ 0 h 20"/>
                  <a:gd name="T10" fmla="*/ 14 w 17"/>
                  <a:gd name="T11" fmla="*/ 0 h 20"/>
                  <a:gd name="T12" fmla="*/ 17 w 17"/>
                  <a:gd name="T13" fmla="*/ 6 h 20"/>
                  <a:gd name="T14" fmla="*/ 17 w 17"/>
                  <a:gd name="T15" fmla="*/ 16 h 20"/>
                  <a:gd name="T16" fmla="*/ 10 w 17"/>
                  <a:gd name="T17" fmla="*/ 20 h 20"/>
                  <a:gd name="T18" fmla="*/ 3 w 17"/>
                  <a:gd name="T19" fmla="*/ 20 h 20"/>
                  <a:gd name="T20" fmla="*/ 0 w 17"/>
                  <a:gd name="T21" fmla="*/ 16 h 20"/>
                  <a:gd name="T22" fmla="*/ 0 w 17"/>
                  <a:gd name="T23" fmla="*/ 6 h 20"/>
                  <a:gd name="T24" fmla="*/ 3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3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" name="Freeform 1849"/>
              <p:cNvSpPr>
                <a:spLocks/>
              </p:cNvSpPr>
              <p:nvPr/>
            </p:nvSpPr>
            <p:spPr bwMode="auto">
              <a:xfrm>
                <a:off x="4975" y="2053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" name="Freeform 1850"/>
              <p:cNvSpPr>
                <a:spLocks/>
              </p:cNvSpPr>
              <p:nvPr/>
            </p:nvSpPr>
            <p:spPr bwMode="auto">
              <a:xfrm>
                <a:off x="4948" y="1994"/>
                <a:ext cx="8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1851"/>
              <p:cNvSpPr>
                <a:spLocks/>
              </p:cNvSpPr>
              <p:nvPr/>
            </p:nvSpPr>
            <p:spPr bwMode="auto">
              <a:xfrm>
                <a:off x="4925" y="1945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0 h 24"/>
                  <a:gd name="T12" fmla="*/ 3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1852"/>
              <p:cNvSpPr>
                <a:spLocks/>
              </p:cNvSpPr>
              <p:nvPr/>
            </p:nvSpPr>
            <p:spPr bwMode="auto">
              <a:xfrm>
                <a:off x="4903" y="1905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1853"/>
              <p:cNvSpPr>
                <a:spLocks/>
              </p:cNvSpPr>
              <p:nvPr/>
            </p:nvSpPr>
            <p:spPr bwMode="auto">
              <a:xfrm>
                <a:off x="5204" y="2450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1854"/>
              <p:cNvSpPr>
                <a:spLocks/>
              </p:cNvSpPr>
              <p:nvPr/>
            </p:nvSpPr>
            <p:spPr bwMode="auto">
              <a:xfrm>
                <a:off x="5104" y="2331"/>
                <a:ext cx="7" cy="12"/>
              </a:xfrm>
              <a:custGeom>
                <a:avLst/>
                <a:gdLst>
                  <a:gd name="T0" fmla="*/ 5 w 15"/>
                  <a:gd name="T1" fmla="*/ 0 h 24"/>
                  <a:gd name="T2" fmla="*/ 12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2 w 15"/>
                  <a:gd name="T9" fmla="*/ 24 h 24"/>
                  <a:gd name="T10" fmla="*/ 12 w 15"/>
                  <a:gd name="T11" fmla="*/ 20 h 24"/>
                  <a:gd name="T12" fmla="*/ 5 w 15"/>
                  <a:gd name="T13" fmla="*/ 20 h 24"/>
                  <a:gd name="T14" fmla="*/ 0 w 15"/>
                  <a:gd name="T15" fmla="*/ 16 h 24"/>
                  <a:gd name="T16" fmla="*/ 0 w 15"/>
                  <a:gd name="T17" fmla="*/ 8 h 24"/>
                  <a:gd name="T18" fmla="*/ 5 w 15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24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4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1855"/>
              <p:cNvSpPr>
                <a:spLocks/>
              </p:cNvSpPr>
              <p:nvPr/>
            </p:nvSpPr>
            <p:spPr bwMode="auto">
              <a:xfrm>
                <a:off x="5049" y="221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1856"/>
              <p:cNvSpPr>
                <a:spLocks/>
              </p:cNvSpPr>
              <p:nvPr/>
            </p:nvSpPr>
            <p:spPr bwMode="auto">
              <a:xfrm>
                <a:off x="5009" y="2128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6 h 19"/>
                  <a:gd name="T6" fmla="*/ 17 w 17"/>
                  <a:gd name="T7" fmla="*/ 14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4 h 19"/>
                  <a:gd name="T14" fmla="*/ 0 w 17"/>
                  <a:gd name="T15" fmla="*/ 6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6"/>
                    </a:lnTo>
                    <a:lnTo>
                      <a:pt x="17" y="14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Freeform 1857"/>
              <p:cNvSpPr>
                <a:spLocks/>
              </p:cNvSpPr>
              <p:nvPr/>
            </p:nvSpPr>
            <p:spPr bwMode="auto">
              <a:xfrm>
                <a:off x="4977" y="2055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1858"/>
              <p:cNvSpPr>
                <a:spLocks/>
              </p:cNvSpPr>
              <p:nvPr/>
            </p:nvSpPr>
            <p:spPr bwMode="auto">
              <a:xfrm>
                <a:off x="4950" y="1998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1859"/>
              <p:cNvSpPr>
                <a:spLocks/>
              </p:cNvSpPr>
              <p:nvPr/>
            </p:nvSpPr>
            <p:spPr bwMode="auto">
              <a:xfrm>
                <a:off x="4927" y="1949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Freeform 1860"/>
              <p:cNvSpPr>
                <a:spLocks/>
              </p:cNvSpPr>
              <p:nvPr/>
            </p:nvSpPr>
            <p:spPr bwMode="auto">
              <a:xfrm>
                <a:off x="4905" y="1907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Freeform 1861"/>
              <p:cNvSpPr>
                <a:spLocks/>
              </p:cNvSpPr>
              <p:nvPr/>
            </p:nvSpPr>
            <p:spPr bwMode="auto">
              <a:xfrm>
                <a:off x="5206" y="2454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1862"/>
              <p:cNvSpPr>
                <a:spLocks/>
              </p:cNvSpPr>
              <p:nvPr/>
            </p:nvSpPr>
            <p:spPr bwMode="auto">
              <a:xfrm>
                <a:off x="5105" y="2335"/>
                <a:ext cx="8" cy="10"/>
              </a:xfrm>
              <a:custGeom>
                <a:avLst/>
                <a:gdLst>
                  <a:gd name="T0" fmla="*/ 5 w 15"/>
                  <a:gd name="T1" fmla="*/ 0 h 20"/>
                  <a:gd name="T2" fmla="*/ 11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1 w 15"/>
                  <a:gd name="T9" fmla="*/ 20 h 20"/>
                  <a:gd name="T10" fmla="*/ 5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5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5" y="0"/>
                    </a:moveTo>
                    <a:lnTo>
                      <a:pt x="11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1" y="20"/>
                    </a:lnTo>
                    <a:lnTo>
                      <a:pt x="5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1863"/>
              <p:cNvSpPr>
                <a:spLocks noEditPoints="1"/>
              </p:cNvSpPr>
              <p:nvPr/>
            </p:nvSpPr>
            <p:spPr bwMode="auto">
              <a:xfrm>
                <a:off x="5051" y="2219"/>
                <a:ext cx="8" cy="9"/>
              </a:xfrm>
              <a:custGeom>
                <a:avLst/>
                <a:gdLst>
                  <a:gd name="T0" fmla="*/ 10 w 17"/>
                  <a:gd name="T1" fmla="*/ 20 h 20"/>
                  <a:gd name="T2" fmla="*/ 13 w 17"/>
                  <a:gd name="T3" fmla="*/ 20 h 20"/>
                  <a:gd name="T4" fmla="*/ 10 w 17"/>
                  <a:gd name="T5" fmla="*/ 20 h 20"/>
                  <a:gd name="T6" fmla="*/ 10 w 17"/>
                  <a:gd name="T7" fmla="*/ 20 h 20"/>
                  <a:gd name="T8" fmla="*/ 3 w 17"/>
                  <a:gd name="T9" fmla="*/ 0 h 20"/>
                  <a:gd name="T10" fmla="*/ 13 w 17"/>
                  <a:gd name="T11" fmla="*/ 0 h 20"/>
                  <a:gd name="T12" fmla="*/ 17 w 17"/>
                  <a:gd name="T13" fmla="*/ 4 h 20"/>
                  <a:gd name="T14" fmla="*/ 17 w 17"/>
                  <a:gd name="T15" fmla="*/ 12 h 20"/>
                  <a:gd name="T16" fmla="*/ 10 w 17"/>
                  <a:gd name="T17" fmla="*/ 20 h 20"/>
                  <a:gd name="T18" fmla="*/ 3 w 17"/>
                  <a:gd name="T19" fmla="*/ 20 h 20"/>
                  <a:gd name="T20" fmla="*/ 0 w 17"/>
                  <a:gd name="T21" fmla="*/ 12 h 20"/>
                  <a:gd name="T22" fmla="*/ 0 w 17"/>
                  <a:gd name="T23" fmla="*/ 4 h 20"/>
                  <a:gd name="T24" fmla="*/ 3 w 17"/>
                  <a:gd name="T2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0">
                    <a:moveTo>
                      <a:pt x="10" y="20"/>
                    </a:moveTo>
                    <a:lnTo>
                      <a:pt x="13" y="20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1864"/>
              <p:cNvSpPr>
                <a:spLocks/>
              </p:cNvSpPr>
              <p:nvPr/>
            </p:nvSpPr>
            <p:spPr bwMode="auto">
              <a:xfrm>
                <a:off x="5011" y="2130"/>
                <a:ext cx="8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3 h 21"/>
                  <a:gd name="T8" fmla="*/ 10 w 17"/>
                  <a:gd name="T9" fmla="*/ 21 h 21"/>
                  <a:gd name="T10" fmla="*/ 10 w 17"/>
                  <a:gd name="T11" fmla="*/ 17 h 21"/>
                  <a:gd name="T12" fmla="*/ 3 w 17"/>
                  <a:gd name="T13" fmla="*/ 17 h 21"/>
                  <a:gd name="T14" fmla="*/ 0 w 17"/>
                  <a:gd name="T15" fmla="*/ 13 h 21"/>
                  <a:gd name="T16" fmla="*/ 0 w 17"/>
                  <a:gd name="T17" fmla="*/ 8 h 21"/>
                  <a:gd name="T18" fmla="*/ 3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3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" name="Freeform 1865"/>
              <p:cNvSpPr>
                <a:spLocks/>
              </p:cNvSpPr>
              <p:nvPr/>
            </p:nvSpPr>
            <p:spPr bwMode="auto">
              <a:xfrm>
                <a:off x="4979" y="205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" name="Freeform 1866"/>
              <p:cNvSpPr>
                <a:spLocks/>
              </p:cNvSpPr>
              <p:nvPr/>
            </p:nvSpPr>
            <p:spPr bwMode="auto">
              <a:xfrm>
                <a:off x="4951" y="2000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Freeform 1867"/>
              <p:cNvSpPr>
                <a:spLocks/>
              </p:cNvSpPr>
              <p:nvPr/>
            </p:nvSpPr>
            <p:spPr bwMode="auto">
              <a:xfrm>
                <a:off x="4928" y="1951"/>
                <a:ext cx="9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Freeform 1868"/>
              <p:cNvSpPr>
                <a:spLocks/>
              </p:cNvSpPr>
              <p:nvPr/>
            </p:nvSpPr>
            <p:spPr bwMode="auto">
              <a:xfrm>
                <a:off x="4906" y="191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1869"/>
              <p:cNvSpPr>
                <a:spLocks/>
              </p:cNvSpPr>
              <p:nvPr/>
            </p:nvSpPr>
            <p:spPr bwMode="auto">
              <a:xfrm>
                <a:off x="5206" y="2458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1870"/>
              <p:cNvSpPr>
                <a:spLocks/>
              </p:cNvSpPr>
              <p:nvPr/>
            </p:nvSpPr>
            <p:spPr bwMode="auto">
              <a:xfrm>
                <a:off x="5106" y="233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1871"/>
              <p:cNvSpPr>
                <a:spLocks/>
              </p:cNvSpPr>
              <p:nvPr/>
            </p:nvSpPr>
            <p:spPr bwMode="auto">
              <a:xfrm>
                <a:off x="5053" y="2221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1872"/>
              <p:cNvSpPr>
                <a:spLocks/>
              </p:cNvSpPr>
              <p:nvPr/>
            </p:nvSpPr>
            <p:spPr bwMode="auto">
              <a:xfrm>
                <a:off x="5011" y="2134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3 w 20"/>
                  <a:gd name="T3" fmla="*/ 0 h 17"/>
                  <a:gd name="T4" fmla="*/ 20 w 20"/>
                  <a:gd name="T5" fmla="*/ 2 h 17"/>
                  <a:gd name="T6" fmla="*/ 20 w 20"/>
                  <a:gd name="T7" fmla="*/ 9 h 17"/>
                  <a:gd name="T8" fmla="*/ 13 w 20"/>
                  <a:gd name="T9" fmla="*/ 17 h 17"/>
                  <a:gd name="T10" fmla="*/ 7 w 20"/>
                  <a:gd name="T11" fmla="*/ 17 h 17"/>
                  <a:gd name="T12" fmla="*/ 0 w 20"/>
                  <a:gd name="T13" fmla="*/ 9 h 17"/>
                  <a:gd name="T14" fmla="*/ 0 w 20"/>
                  <a:gd name="T15" fmla="*/ 2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3" y="0"/>
                    </a:lnTo>
                    <a:lnTo>
                      <a:pt x="20" y="2"/>
                    </a:lnTo>
                    <a:lnTo>
                      <a:pt x="20" y="9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1873"/>
              <p:cNvSpPr>
                <a:spLocks/>
              </p:cNvSpPr>
              <p:nvPr/>
            </p:nvSpPr>
            <p:spPr bwMode="auto">
              <a:xfrm>
                <a:off x="4980" y="2061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1874"/>
              <p:cNvSpPr>
                <a:spLocks/>
              </p:cNvSpPr>
              <p:nvPr/>
            </p:nvSpPr>
            <p:spPr bwMode="auto">
              <a:xfrm>
                <a:off x="4951" y="2003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1875"/>
              <p:cNvSpPr>
                <a:spLocks/>
              </p:cNvSpPr>
              <p:nvPr/>
            </p:nvSpPr>
            <p:spPr bwMode="auto">
              <a:xfrm>
                <a:off x="4928" y="1955"/>
                <a:ext cx="10" cy="10"/>
              </a:xfrm>
              <a:custGeom>
                <a:avLst/>
                <a:gdLst>
                  <a:gd name="T0" fmla="*/ 7 w 19"/>
                  <a:gd name="T1" fmla="*/ 0 h 19"/>
                  <a:gd name="T2" fmla="*/ 13 w 19"/>
                  <a:gd name="T3" fmla="*/ 0 h 19"/>
                  <a:gd name="T4" fmla="*/ 19 w 19"/>
                  <a:gd name="T5" fmla="*/ 4 h 19"/>
                  <a:gd name="T6" fmla="*/ 19 w 19"/>
                  <a:gd name="T7" fmla="*/ 11 h 19"/>
                  <a:gd name="T8" fmla="*/ 13 w 19"/>
                  <a:gd name="T9" fmla="*/ 19 h 19"/>
                  <a:gd name="T10" fmla="*/ 7 w 19"/>
                  <a:gd name="T11" fmla="*/ 19 h 19"/>
                  <a:gd name="T12" fmla="*/ 0 w 19"/>
                  <a:gd name="T13" fmla="*/ 11 h 19"/>
                  <a:gd name="T14" fmla="*/ 0 w 19"/>
                  <a:gd name="T15" fmla="*/ 4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3" y="0"/>
                    </a:lnTo>
                    <a:lnTo>
                      <a:pt x="19" y="4"/>
                    </a:lnTo>
                    <a:lnTo>
                      <a:pt x="19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1876"/>
              <p:cNvSpPr>
                <a:spLocks/>
              </p:cNvSpPr>
              <p:nvPr/>
            </p:nvSpPr>
            <p:spPr bwMode="auto">
              <a:xfrm>
                <a:off x="4908" y="1913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1877"/>
              <p:cNvSpPr>
                <a:spLocks/>
              </p:cNvSpPr>
              <p:nvPr/>
            </p:nvSpPr>
            <p:spPr bwMode="auto">
              <a:xfrm>
                <a:off x="5207" y="2462"/>
                <a:ext cx="9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1878"/>
              <p:cNvSpPr>
                <a:spLocks/>
              </p:cNvSpPr>
              <p:nvPr/>
            </p:nvSpPr>
            <p:spPr bwMode="auto">
              <a:xfrm>
                <a:off x="5108" y="234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1879"/>
              <p:cNvSpPr>
                <a:spLocks/>
              </p:cNvSpPr>
              <p:nvPr/>
            </p:nvSpPr>
            <p:spPr bwMode="auto">
              <a:xfrm>
                <a:off x="5054" y="2223"/>
                <a:ext cx="9" cy="10"/>
              </a:xfrm>
              <a:custGeom>
                <a:avLst/>
                <a:gdLst>
                  <a:gd name="T0" fmla="*/ 4 w 17"/>
                  <a:gd name="T1" fmla="*/ 0 h 22"/>
                  <a:gd name="T2" fmla="*/ 11 w 17"/>
                  <a:gd name="T3" fmla="*/ 0 h 22"/>
                  <a:gd name="T4" fmla="*/ 17 w 17"/>
                  <a:gd name="T5" fmla="*/ 8 h 22"/>
                  <a:gd name="T6" fmla="*/ 17 w 17"/>
                  <a:gd name="T7" fmla="*/ 16 h 22"/>
                  <a:gd name="T8" fmla="*/ 11 w 17"/>
                  <a:gd name="T9" fmla="*/ 22 h 22"/>
                  <a:gd name="T10" fmla="*/ 4 w 17"/>
                  <a:gd name="T11" fmla="*/ 22 h 22"/>
                  <a:gd name="T12" fmla="*/ 0 w 17"/>
                  <a:gd name="T13" fmla="*/ 16 h 22"/>
                  <a:gd name="T14" fmla="*/ 0 w 17"/>
                  <a:gd name="T15" fmla="*/ 8 h 22"/>
                  <a:gd name="T16" fmla="*/ 4 w 17"/>
                  <a:gd name="T1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2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2"/>
                    </a:lnTo>
                    <a:lnTo>
                      <a:pt x="4" y="22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1880"/>
              <p:cNvSpPr>
                <a:spLocks/>
              </p:cNvSpPr>
              <p:nvPr/>
            </p:nvSpPr>
            <p:spPr bwMode="auto">
              <a:xfrm>
                <a:off x="5013" y="213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1881"/>
              <p:cNvSpPr>
                <a:spLocks/>
              </p:cNvSpPr>
              <p:nvPr/>
            </p:nvSpPr>
            <p:spPr bwMode="auto">
              <a:xfrm>
                <a:off x="4980" y="2065"/>
                <a:ext cx="10" cy="9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2 h 19"/>
                  <a:gd name="T16" fmla="*/ 0 w 20"/>
                  <a:gd name="T17" fmla="*/ 4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1882"/>
              <p:cNvSpPr>
                <a:spLocks/>
              </p:cNvSpPr>
              <p:nvPr/>
            </p:nvSpPr>
            <p:spPr bwMode="auto">
              <a:xfrm>
                <a:off x="4953" y="2005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1883"/>
              <p:cNvSpPr>
                <a:spLocks/>
              </p:cNvSpPr>
              <p:nvPr/>
            </p:nvSpPr>
            <p:spPr bwMode="auto">
              <a:xfrm>
                <a:off x="4930" y="1957"/>
                <a:ext cx="8" cy="10"/>
              </a:xfrm>
              <a:custGeom>
                <a:avLst/>
                <a:gdLst>
                  <a:gd name="T0" fmla="*/ 7 w 16"/>
                  <a:gd name="T1" fmla="*/ 0 h 19"/>
                  <a:gd name="T2" fmla="*/ 14 w 16"/>
                  <a:gd name="T3" fmla="*/ 0 h 19"/>
                  <a:gd name="T4" fmla="*/ 16 w 16"/>
                  <a:gd name="T5" fmla="*/ 7 h 19"/>
                  <a:gd name="T6" fmla="*/ 16 w 16"/>
                  <a:gd name="T7" fmla="*/ 15 h 19"/>
                  <a:gd name="T8" fmla="*/ 14 w 16"/>
                  <a:gd name="T9" fmla="*/ 19 h 19"/>
                  <a:gd name="T10" fmla="*/ 7 w 16"/>
                  <a:gd name="T11" fmla="*/ 19 h 19"/>
                  <a:gd name="T12" fmla="*/ 0 w 16"/>
                  <a:gd name="T13" fmla="*/ 15 h 19"/>
                  <a:gd name="T14" fmla="*/ 0 w 16"/>
                  <a:gd name="T15" fmla="*/ 7 h 19"/>
                  <a:gd name="T16" fmla="*/ 7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7" y="0"/>
                    </a:moveTo>
                    <a:lnTo>
                      <a:pt x="14" y="0"/>
                    </a:lnTo>
                    <a:lnTo>
                      <a:pt x="16" y="7"/>
                    </a:lnTo>
                    <a:lnTo>
                      <a:pt x="16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1884"/>
              <p:cNvSpPr>
                <a:spLocks/>
              </p:cNvSpPr>
              <p:nvPr/>
            </p:nvSpPr>
            <p:spPr bwMode="auto">
              <a:xfrm>
                <a:off x="4910" y="191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1885"/>
              <p:cNvSpPr>
                <a:spLocks/>
              </p:cNvSpPr>
              <p:nvPr/>
            </p:nvSpPr>
            <p:spPr bwMode="auto">
              <a:xfrm>
                <a:off x="5209" y="246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1886"/>
              <p:cNvSpPr>
                <a:spLocks/>
              </p:cNvSpPr>
              <p:nvPr/>
            </p:nvSpPr>
            <p:spPr bwMode="auto">
              <a:xfrm>
                <a:off x="5108" y="2345"/>
                <a:ext cx="10" cy="9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3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3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3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1887"/>
              <p:cNvSpPr>
                <a:spLocks/>
              </p:cNvSpPr>
              <p:nvPr/>
            </p:nvSpPr>
            <p:spPr bwMode="auto">
              <a:xfrm>
                <a:off x="5054" y="2226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4 h 17"/>
                  <a:gd name="T6" fmla="*/ 21 w 21"/>
                  <a:gd name="T7" fmla="*/ 14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4 h 17"/>
                  <a:gd name="T14" fmla="*/ 0 w 21"/>
                  <a:gd name="T15" fmla="*/ 4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4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4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Freeform 1888"/>
              <p:cNvSpPr>
                <a:spLocks/>
              </p:cNvSpPr>
              <p:nvPr/>
            </p:nvSpPr>
            <p:spPr bwMode="auto">
              <a:xfrm>
                <a:off x="5014" y="2139"/>
                <a:ext cx="8" cy="10"/>
              </a:xfrm>
              <a:custGeom>
                <a:avLst/>
                <a:gdLst>
                  <a:gd name="T0" fmla="*/ 6 w 15"/>
                  <a:gd name="T1" fmla="*/ 0 h 20"/>
                  <a:gd name="T2" fmla="*/ 13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3 w 15"/>
                  <a:gd name="T9" fmla="*/ 20 h 20"/>
                  <a:gd name="T10" fmla="*/ 6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6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6" y="0"/>
                    </a:moveTo>
                    <a:lnTo>
                      <a:pt x="13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1889"/>
              <p:cNvSpPr>
                <a:spLocks/>
              </p:cNvSpPr>
              <p:nvPr/>
            </p:nvSpPr>
            <p:spPr bwMode="auto">
              <a:xfrm>
                <a:off x="4982" y="206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1890"/>
              <p:cNvSpPr>
                <a:spLocks/>
              </p:cNvSpPr>
              <p:nvPr/>
            </p:nvSpPr>
            <p:spPr bwMode="auto">
              <a:xfrm>
                <a:off x="4955" y="2009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1891"/>
              <p:cNvSpPr>
                <a:spLocks/>
              </p:cNvSpPr>
              <p:nvPr/>
            </p:nvSpPr>
            <p:spPr bwMode="auto">
              <a:xfrm>
                <a:off x="4932" y="1961"/>
                <a:ext cx="7" cy="9"/>
              </a:xfrm>
              <a:custGeom>
                <a:avLst/>
                <a:gdLst>
                  <a:gd name="T0" fmla="*/ 6 w 15"/>
                  <a:gd name="T1" fmla="*/ 0 h 20"/>
                  <a:gd name="T2" fmla="*/ 12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12 w 15"/>
                  <a:gd name="T9" fmla="*/ 20 h 20"/>
                  <a:gd name="T10" fmla="*/ 6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6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6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12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1892"/>
              <p:cNvSpPr>
                <a:spLocks/>
              </p:cNvSpPr>
              <p:nvPr/>
            </p:nvSpPr>
            <p:spPr bwMode="auto">
              <a:xfrm>
                <a:off x="4911" y="191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1893"/>
              <p:cNvSpPr>
                <a:spLocks/>
              </p:cNvSpPr>
              <p:nvPr/>
            </p:nvSpPr>
            <p:spPr bwMode="auto">
              <a:xfrm>
                <a:off x="5209" y="2470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1894"/>
              <p:cNvSpPr>
                <a:spLocks/>
              </p:cNvSpPr>
              <p:nvPr/>
            </p:nvSpPr>
            <p:spPr bwMode="auto">
              <a:xfrm>
                <a:off x="5110" y="2347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1895"/>
              <p:cNvSpPr>
                <a:spLocks/>
              </p:cNvSpPr>
              <p:nvPr/>
            </p:nvSpPr>
            <p:spPr bwMode="auto">
              <a:xfrm>
                <a:off x="5056" y="2228"/>
                <a:ext cx="8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1896"/>
              <p:cNvSpPr>
                <a:spLocks/>
              </p:cNvSpPr>
              <p:nvPr/>
            </p:nvSpPr>
            <p:spPr bwMode="auto">
              <a:xfrm>
                <a:off x="5016" y="2141"/>
                <a:ext cx="8" cy="10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12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1897"/>
              <p:cNvSpPr>
                <a:spLocks/>
              </p:cNvSpPr>
              <p:nvPr/>
            </p:nvSpPr>
            <p:spPr bwMode="auto">
              <a:xfrm>
                <a:off x="4984" y="2068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1898"/>
              <p:cNvSpPr>
                <a:spLocks/>
              </p:cNvSpPr>
              <p:nvPr/>
            </p:nvSpPr>
            <p:spPr bwMode="auto">
              <a:xfrm>
                <a:off x="4956" y="2011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1899"/>
              <p:cNvSpPr>
                <a:spLocks/>
              </p:cNvSpPr>
              <p:nvPr/>
            </p:nvSpPr>
            <p:spPr bwMode="auto">
              <a:xfrm>
                <a:off x="4933" y="1963"/>
                <a:ext cx="8" cy="9"/>
              </a:xfrm>
              <a:custGeom>
                <a:avLst/>
                <a:gdLst>
                  <a:gd name="T0" fmla="*/ 3 w 15"/>
                  <a:gd name="T1" fmla="*/ 0 h 20"/>
                  <a:gd name="T2" fmla="*/ 12 w 15"/>
                  <a:gd name="T3" fmla="*/ 0 h 20"/>
                  <a:gd name="T4" fmla="*/ 15 w 15"/>
                  <a:gd name="T5" fmla="*/ 8 h 20"/>
                  <a:gd name="T6" fmla="*/ 15 w 15"/>
                  <a:gd name="T7" fmla="*/ 16 h 20"/>
                  <a:gd name="T8" fmla="*/ 9 w 15"/>
                  <a:gd name="T9" fmla="*/ 20 h 20"/>
                  <a:gd name="T10" fmla="*/ 3 w 15"/>
                  <a:gd name="T11" fmla="*/ 20 h 20"/>
                  <a:gd name="T12" fmla="*/ 0 w 15"/>
                  <a:gd name="T13" fmla="*/ 16 h 20"/>
                  <a:gd name="T14" fmla="*/ 0 w 15"/>
                  <a:gd name="T15" fmla="*/ 8 h 20"/>
                  <a:gd name="T16" fmla="*/ 3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9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Freeform 1900"/>
              <p:cNvSpPr>
                <a:spLocks/>
              </p:cNvSpPr>
              <p:nvPr/>
            </p:nvSpPr>
            <p:spPr bwMode="auto">
              <a:xfrm>
                <a:off x="4913" y="1921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1901"/>
              <p:cNvSpPr>
                <a:spLocks/>
              </p:cNvSpPr>
              <p:nvPr/>
            </p:nvSpPr>
            <p:spPr bwMode="auto">
              <a:xfrm>
                <a:off x="5211" y="2474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1902"/>
              <p:cNvSpPr>
                <a:spLocks/>
              </p:cNvSpPr>
              <p:nvPr/>
            </p:nvSpPr>
            <p:spPr bwMode="auto">
              <a:xfrm>
                <a:off x="5111" y="235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1903"/>
              <p:cNvSpPr>
                <a:spLocks/>
              </p:cNvSpPr>
              <p:nvPr/>
            </p:nvSpPr>
            <p:spPr bwMode="auto">
              <a:xfrm>
                <a:off x="5058" y="2231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1904"/>
              <p:cNvSpPr>
                <a:spLocks/>
              </p:cNvSpPr>
              <p:nvPr/>
            </p:nvSpPr>
            <p:spPr bwMode="auto">
              <a:xfrm>
                <a:off x="5018" y="2145"/>
                <a:ext cx="7" cy="10"/>
              </a:xfrm>
              <a:custGeom>
                <a:avLst/>
                <a:gdLst>
                  <a:gd name="T0" fmla="*/ 4 w 16"/>
                  <a:gd name="T1" fmla="*/ 0 h 19"/>
                  <a:gd name="T2" fmla="*/ 9 w 16"/>
                  <a:gd name="T3" fmla="*/ 0 h 19"/>
                  <a:gd name="T4" fmla="*/ 16 w 16"/>
                  <a:gd name="T5" fmla="*/ 4 h 19"/>
                  <a:gd name="T6" fmla="*/ 16 w 16"/>
                  <a:gd name="T7" fmla="*/ 12 h 19"/>
                  <a:gd name="T8" fmla="*/ 9 w 16"/>
                  <a:gd name="T9" fmla="*/ 19 h 19"/>
                  <a:gd name="T10" fmla="*/ 4 w 16"/>
                  <a:gd name="T11" fmla="*/ 19 h 19"/>
                  <a:gd name="T12" fmla="*/ 0 w 16"/>
                  <a:gd name="T13" fmla="*/ 12 h 19"/>
                  <a:gd name="T14" fmla="*/ 0 w 16"/>
                  <a:gd name="T15" fmla="*/ 4 h 19"/>
                  <a:gd name="T16" fmla="*/ 4 w 16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9">
                    <a:moveTo>
                      <a:pt x="4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1905"/>
              <p:cNvSpPr>
                <a:spLocks/>
              </p:cNvSpPr>
              <p:nvPr/>
            </p:nvSpPr>
            <p:spPr bwMode="auto">
              <a:xfrm>
                <a:off x="4985" y="207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13 w 17"/>
                  <a:gd name="T11" fmla="*/ 19 h 19"/>
                  <a:gd name="T12" fmla="*/ 3 w 17"/>
                  <a:gd name="T13" fmla="*/ 19 h 19"/>
                  <a:gd name="T14" fmla="*/ 0 w 17"/>
                  <a:gd name="T15" fmla="*/ 11 h 19"/>
                  <a:gd name="T16" fmla="*/ 0 w 17"/>
                  <a:gd name="T17" fmla="*/ 3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1906"/>
              <p:cNvSpPr>
                <a:spLocks/>
              </p:cNvSpPr>
              <p:nvPr/>
            </p:nvSpPr>
            <p:spPr bwMode="auto">
              <a:xfrm>
                <a:off x="4958" y="201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1907"/>
              <p:cNvSpPr>
                <a:spLocks/>
              </p:cNvSpPr>
              <p:nvPr/>
            </p:nvSpPr>
            <p:spPr bwMode="auto">
              <a:xfrm>
                <a:off x="4935" y="1967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9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9 w 16"/>
                  <a:gd name="T9" fmla="*/ 20 h 20"/>
                  <a:gd name="T10" fmla="*/ 4 w 16"/>
                  <a:gd name="T11" fmla="*/ 20 h 20"/>
                  <a:gd name="T12" fmla="*/ 0 w 16"/>
                  <a:gd name="T13" fmla="*/ 12 h 20"/>
                  <a:gd name="T14" fmla="*/ 0 w 16"/>
                  <a:gd name="T15" fmla="*/ 4 h 20"/>
                  <a:gd name="T16" fmla="*/ 4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9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9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1908"/>
              <p:cNvSpPr>
                <a:spLocks/>
              </p:cNvSpPr>
              <p:nvPr/>
            </p:nvSpPr>
            <p:spPr bwMode="auto">
              <a:xfrm>
                <a:off x="4913" y="192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1909"/>
              <p:cNvSpPr>
                <a:spLocks/>
              </p:cNvSpPr>
              <p:nvPr/>
            </p:nvSpPr>
            <p:spPr bwMode="auto">
              <a:xfrm>
                <a:off x="5212" y="2478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1910"/>
              <p:cNvSpPr>
                <a:spLocks/>
              </p:cNvSpPr>
              <p:nvPr/>
            </p:nvSpPr>
            <p:spPr bwMode="auto">
              <a:xfrm>
                <a:off x="5113" y="235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1911"/>
              <p:cNvSpPr>
                <a:spLocks/>
              </p:cNvSpPr>
              <p:nvPr/>
            </p:nvSpPr>
            <p:spPr bwMode="auto">
              <a:xfrm>
                <a:off x="5059" y="223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1912"/>
              <p:cNvSpPr>
                <a:spLocks/>
              </p:cNvSpPr>
              <p:nvPr/>
            </p:nvSpPr>
            <p:spPr bwMode="auto">
              <a:xfrm>
                <a:off x="5019" y="2147"/>
                <a:ext cx="8" cy="10"/>
              </a:xfrm>
              <a:custGeom>
                <a:avLst/>
                <a:gdLst>
                  <a:gd name="T0" fmla="*/ 3 w 15"/>
                  <a:gd name="T1" fmla="*/ 0 h 19"/>
                  <a:gd name="T2" fmla="*/ 8 w 15"/>
                  <a:gd name="T3" fmla="*/ 0 h 19"/>
                  <a:gd name="T4" fmla="*/ 15 w 15"/>
                  <a:gd name="T5" fmla="*/ 4 h 19"/>
                  <a:gd name="T6" fmla="*/ 15 w 15"/>
                  <a:gd name="T7" fmla="*/ 15 h 19"/>
                  <a:gd name="T8" fmla="*/ 8 w 15"/>
                  <a:gd name="T9" fmla="*/ 19 h 19"/>
                  <a:gd name="T10" fmla="*/ 3 w 15"/>
                  <a:gd name="T11" fmla="*/ 19 h 19"/>
                  <a:gd name="T12" fmla="*/ 0 w 15"/>
                  <a:gd name="T13" fmla="*/ 15 h 19"/>
                  <a:gd name="T14" fmla="*/ 0 w 15"/>
                  <a:gd name="T15" fmla="*/ 4 h 19"/>
                  <a:gd name="T16" fmla="*/ 3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3" y="0"/>
                    </a:moveTo>
                    <a:lnTo>
                      <a:pt x="8" y="0"/>
                    </a:lnTo>
                    <a:lnTo>
                      <a:pt x="15" y="4"/>
                    </a:lnTo>
                    <a:lnTo>
                      <a:pt x="15" y="15"/>
                    </a:lnTo>
                    <a:lnTo>
                      <a:pt x="8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1913"/>
              <p:cNvSpPr>
                <a:spLocks/>
              </p:cNvSpPr>
              <p:nvPr/>
            </p:nvSpPr>
            <p:spPr bwMode="auto">
              <a:xfrm>
                <a:off x="4987" y="2074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Freeform 1914"/>
              <p:cNvSpPr>
                <a:spLocks/>
              </p:cNvSpPr>
              <p:nvPr/>
            </p:nvSpPr>
            <p:spPr bwMode="auto">
              <a:xfrm>
                <a:off x="4960" y="201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1915"/>
              <p:cNvSpPr>
                <a:spLocks/>
              </p:cNvSpPr>
              <p:nvPr/>
            </p:nvSpPr>
            <p:spPr bwMode="auto">
              <a:xfrm>
                <a:off x="4937" y="1969"/>
                <a:ext cx="8" cy="9"/>
              </a:xfrm>
              <a:custGeom>
                <a:avLst/>
                <a:gdLst>
                  <a:gd name="T0" fmla="*/ 2 w 15"/>
                  <a:gd name="T1" fmla="*/ 0 h 19"/>
                  <a:gd name="T2" fmla="*/ 8 w 15"/>
                  <a:gd name="T3" fmla="*/ 0 h 19"/>
                  <a:gd name="T4" fmla="*/ 15 w 15"/>
                  <a:gd name="T5" fmla="*/ 8 h 19"/>
                  <a:gd name="T6" fmla="*/ 15 w 15"/>
                  <a:gd name="T7" fmla="*/ 16 h 19"/>
                  <a:gd name="T8" fmla="*/ 8 w 15"/>
                  <a:gd name="T9" fmla="*/ 19 h 19"/>
                  <a:gd name="T10" fmla="*/ 8 w 15"/>
                  <a:gd name="T11" fmla="*/ 19 h 19"/>
                  <a:gd name="T12" fmla="*/ 2 w 15"/>
                  <a:gd name="T13" fmla="*/ 19 h 19"/>
                  <a:gd name="T14" fmla="*/ 0 w 15"/>
                  <a:gd name="T15" fmla="*/ 16 h 19"/>
                  <a:gd name="T16" fmla="*/ 0 w 15"/>
                  <a:gd name="T17" fmla="*/ 8 h 19"/>
                  <a:gd name="T18" fmla="*/ 2 w 15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9">
                    <a:moveTo>
                      <a:pt x="2" y="0"/>
                    </a:moveTo>
                    <a:lnTo>
                      <a:pt x="8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2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1916"/>
              <p:cNvSpPr>
                <a:spLocks/>
              </p:cNvSpPr>
              <p:nvPr/>
            </p:nvSpPr>
            <p:spPr bwMode="auto">
              <a:xfrm>
                <a:off x="4915" y="1927"/>
                <a:ext cx="8" cy="11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6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6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1917"/>
              <p:cNvSpPr>
                <a:spLocks/>
              </p:cNvSpPr>
              <p:nvPr/>
            </p:nvSpPr>
            <p:spPr bwMode="auto">
              <a:xfrm>
                <a:off x="5212" y="2482"/>
                <a:ext cx="11" cy="9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1918"/>
              <p:cNvSpPr>
                <a:spLocks/>
              </p:cNvSpPr>
              <p:nvPr/>
            </p:nvSpPr>
            <p:spPr bwMode="auto">
              <a:xfrm>
                <a:off x="5115" y="2356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1919"/>
              <p:cNvSpPr>
                <a:spLocks/>
              </p:cNvSpPr>
              <p:nvPr/>
            </p:nvSpPr>
            <p:spPr bwMode="auto">
              <a:xfrm>
                <a:off x="5061" y="2237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1920"/>
              <p:cNvSpPr>
                <a:spLocks/>
              </p:cNvSpPr>
              <p:nvPr/>
            </p:nvSpPr>
            <p:spPr bwMode="auto">
              <a:xfrm>
                <a:off x="5019" y="2149"/>
                <a:ext cx="10" cy="12"/>
              </a:xfrm>
              <a:custGeom>
                <a:avLst/>
                <a:gdLst>
                  <a:gd name="T0" fmla="*/ 5 w 18"/>
                  <a:gd name="T1" fmla="*/ 0 h 23"/>
                  <a:gd name="T2" fmla="*/ 12 w 18"/>
                  <a:gd name="T3" fmla="*/ 0 h 23"/>
                  <a:gd name="T4" fmla="*/ 18 w 18"/>
                  <a:gd name="T5" fmla="*/ 8 h 23"/>
                  <a:gd name="T6" fmla="*/ 18 w 18"/>
                  <a:gd name="T7" fmla="*/ 15 h 23"/>
                  <a:gd name="T8" fmla="*/ 12 w 18"/>
                  <a:gd name="T9" fmla="*/ 23 h 23"/>
                  <a:gd name="T10" fmla="*/ 5 w 18"/>
                  <a:gd name="T11" fmla="*/ 23 h 23"/>
                  <a:gd name="T12" fmla="*/ 0 w 18"/>
                  <a:gd name="T13" fmla="*/ 15 h 23"/>
                  <a:gd name="T14" fmla="*/ 0 w 18"/>
                  <a:gd name="T15" fmla="*/ 8 h 23"/>
                  <a:gd name="T16" fmla="*/ 5 w 18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5" y="0"/>
                    </a:moveTo>
                    <a:lnTo>
                      <a:pt x="12" y="0"/>
                    </a:lnTo>
                    <a:lnTo>
                      <a:pt x="18" y="8"/>
                    </a:lnTo>
                    <a:lnTo>
                      <a:pt x="18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1921"/>
              <p:cNvSpPr>
                <a:spLocks/>
              </p:cNvSpPr>
              <p:nvPr/>
            </p:nvSpPr>
            <p:spPr bwMode="auto">
              <a:xfrm>
                <a:off x="4989" y="2078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1922"/>
              <p:cNvSpPr>
                <a:spLocks/>
              </p:cNvSpPr>
              <p:nvPr/>
            </p:nvSpPr>
            <p:spPr bwMode="auto">
              <a:xfrm>
                <a:off x="4960" y="2021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1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1923"/>
              <p:cNvSpPr>
                <a:spLocks/>
              </p:cNvSpPr>
              <p:nvPr/>
            </p:nvSpPr>
            <p:spPr bwMode="auto">
              <a:xfrm>
                <a:off x="4937" y="1970"/>
                <a:ext cx="9" cy="12"/>
              </a:xfrm>
              <a:custGeom>
                <a:avLst/>
                <a:gdLst>
                  <a:gd name="T0" fmla="*/ 5 w 19"/>
                  <a:gd name="T1" fmla="*/ 0 h 23"/>
                  <a:gd name="T2" fmla="*/ 12 w 19"/>
                  <a:gd name="T3" fmla="*/ 0 h 23"/>
                  <a:gd name="T4" fmla="*/ 19 w 19"/>
                  <a:gd name="T5" fmla="*/ 8 h 23"/>
                  <a:gd name="T6" fmla="*/ 19 w 19"/>
                  <a:gd name="T7" fmla="*/ 15 h 23"/>
                  <a:gd name="T8" fmla="*/ 12 w 19"/>
                  <a:gd name="T9" fmla="*/ 23 h 23"/>
                  <a:gd name="T10" fmla="*/ 5 w 19"/>
                  <a:gd name="T11" fmla="*/ 23 h 23"/>
                  <a:gd name="T12" fmla="*/ 0 w 19"/>
                  <a:gd name="T13" fmla="*/ 15 h 23"/>
                  <a:gd name="T14" fmla="*/ 0 w 19"/>
                  <a:gd name="T15" fmla="*/ 8 h 23"/>
                  <a:gd name="T16" fmla="*/ 5 w 19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3">
                    <a:moveTo>
                      <a:pt x="5" y="0"/>
                    </a:moveTo>
                    <a:lnTo>
                      <a:pt x="12" y="0"/>
                    </a:lnTo>
                    <a:lnTo>
                      <a:pt x="19" y="8"/>
                    </a:lnTo>
                    <a:lnTo>
                      <a:pt x="19" y="15"/>
                    </a:lnTo>
                    <a:lnTo>
                      <a:pt x="12" y="23"/>
                    </a:lnTo>
                    <a:lnTo>
                      <a:pt x="5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1924"/>
              <p:cNvSpPr>
                <a:spLocks/>
              </p:cNvSpPr>
              <p:nvPr/>
            </p:nvSpPr>
            <p:spPr bwMode="auto">
              <a:xfrm>
                <a:off x="4916" y="1931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1925"/>
              <p:cNvSpPr>
                <a:spLocks/>
              </p:cNvSpPr>
              <p:nvPr/>
            </p:nvSpPr>
            <p:spPr bwMode="auto">
              <a:xfrm>
                <a:off x="5214" y="2483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1926"/>
              <p:cNvSpPr>
                <a:spLocks/>
              </p:cNvSpPr>
              <p:nvPr/>
            </p:nvSpPr>
            <p:spPr bwMode="auto">
              <a:xfrm>
                <a:off x="5115" y="2360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3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3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3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1927"/>
              <p:cNvSpPr>
                <a:spLocks/>
              </p:cNvSpPr>
              <p:nvPr/>
            </p:nvSpPr>
            <p:spPr bwMode="auto">
              <a:xfrm>
                <a:off x="5063" y="2239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1928"/>
              <p:cNvSpPr>
                <a:spLocks/>
              </p:cNvSpPr>
              <p:nvPr/>
            </p:nvSpPr>
            <p:spPr bwMode="auto">
              <a:xfrm>
                <a:off x="5021" y="2153"/>
                <a:ext cx="8" cy="9"/>
              </a:xfrm>
              <a:custGeom>
                <a:avLst/>
                <a:gdLst>
                  <a:gd name="T0" fmla="*/ 5 w 15"/>
                  <a:gd name="T1" fmla="*/ 0 h 19"/>
                  <a:gd name="T2" fmla="*/ 12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12 w 15"/>
                  <a:gd name="T9" fmla="*/ 19 h 19"/>
                  <a:gd name="T10" fmla="*/ 5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5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12" y="19"/>
                    </a:lnTo>
                    <a:lnTo>
                      <a:pt x="5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1929"/>
              <p:cNvSpPr>
                <a:spLocks/>
              </p:cNvSpPr>
              <p:nvPr/>
            </p:nvSpPr>
            <p:spPr bwMode="auto">
              <a:xfrm>
                <a:off x="4989" y="2080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6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6 h 19"/>
                  <a:gd name="T14" fmla="*/ 0 w 20"/>
                  <a:gd name="T15" fmla="*/ 4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1930"/>
              <p:cNvSpPr>
                <a:spLocks/>
              </p:cNvSpPr>
              <p:nvPr/>
            </p:nvSpPr>
            <p:spPr bwMode="auto">
              <a:xfrm>
                <a:off x="4962" y="202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1931"/>
              <p:cNvSpPr>
                <a:spLocks/>
              </p:cNvSpPr>
              <p:nvPr/>
            </p:nvSpPr>
            <p:spPr bwMode="auto">
              <a:xfrm>
                <a:off x="4938" y="1974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1932"/>
              <p:cNvSpPr>
                <a:spLocks/>
              </p:cNvSpPr>
              <p:nvPr/>
            </p:nvSpPr>
            <p:spPr bwMode="auto">
              <a:xfrm>
                <a:off x="4918" y="1933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1933"/>
              <p:cNvSpPr>
                <a:spLocks/>
              </p:cNvSpPr>
              <p:nvPr/>
            </p:nvSpPr>
            <p:spPr bwMode="auto">
              <a:xfrm>
                <a:off x="5216" y="248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1934"/>
              <p:cNvSpPr>
                <a:spLocks/>
              </p:cNvSpPr>
              <p:nvPr/>
            </p:nvSpPr>
            <p:spPr bwMode="auto">
              <a:xfrm>
                <a:off x="5116" y="2362"/>
                <a:ext cx="9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13 w 17"/>
                  <a:gd name="T11" fmla="*/ 20 h 24"/>
                  <a:gd name="T12" fmla="*/ 6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6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1935"/>
              <p:cNvSpPr>
                <a:spLocks/>
              </p:cNvSpPr>
              <p:nvPr/>
            </p:nvSpPr>
            <p:spPr bwMode="auto">
              <a:xfrm>
                <a:off x="5063" y="2241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1936"/>
              <p:cNvSpPr>
                <a:spLocks/>
              </p:cNvSpPr>
              <p:nvPr/>
            </p:nvSpPr>
            <p:spPr bwMode="auto">
              <a:xfrm>
                <a:off x="5022" y="215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1937"/>
              <p:cNvSpPr>
                <a:spLocks/>
              </p:cNvSpPr>
              <p:nvPr/>
            </p:nvSpPr>
            <p:spPr bwMode="auto">
              <a:xfrm>
                <a:off x="4990" y="2082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1938"/>
              <p:cNvSpPr>
                <a:spLocks/>
              </p:cNvSpPr>
              <p:nvPr/>
            </p:nvSpPr>
            <p:spPr bwMode="auto">
              <a:xfrm>
                <a:off x="4963" y="2025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1939"/>
              <p:cNvSpPr>
                <a:spLocks/>
              </p:cNvSpPr>
              <p:nvPr/>
            </p:nvSpPr>
            <p:spPr bwMode="auto">
              <a:xfrm>
                <a:off x="4939" y="1976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1940"/>
              <p:cNvSpPr>
                <a:spLocks/>
              </p:cNvSpPr>
              <p:nvPr/>
            </p:nvSpPr>
            <p:spPr bwMode="auto">
              <a:xfrm>
                <a:off x="4920" y="1936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2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2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1941"/>
              <p:cNvSpPr>
                <a:spLocks/>
              </p:cNvSpPr>
              <p:nvPr/>
            </p:nvSpPr>
            <p:spPr bwMode="auto">
              <a:xfrm>
                <a:off x="5216" y="2491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1942"/>
              <p:cNvSpPr>
                <a:spLocks/>
              </p:cNvSpPr>
              <p:nvPr/>
            </p:nvSpPr>
            <p:spPr bwMode="auto">
              <a:xfrm>
                <a:off x="5118" y="2366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Freeform 1943"/>
              <p:cNvSpPr>
                <a:spLocks/>
              </p:cNvSpPr>
              <p:nvPr/>
            </p:nvSpPr>
            <p:spPr bwMode="auto">
              <a:xfrm>
                <a:off x="5064" y="224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1944"/>
              <p:cNvSpPr>
                <a:spLocks/>
              </p:cNvSpPr>
              <p:nvPr/>
            </p:nvSpPr>
            <p:spPr bwMode="auto">
              <a:xfrm>
                <a:off x="5024" y="215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1945"/>
              <p:cNvSpPr>
                <a:spLocks/>
              </p:cNvSpPr>
              <p:nvPr/>
            </p:nvSpPr>
            <p:spPr bwMode="auto">
              <a:xfrm>
                <a:off x="4992" y="208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1946"/>
              <p:cNvSpPr>
                <a:spLocks/>
              </p:cNvSpPr>
              <p:nvPr/>
            </p:nvSpPr>
            <p:spPr bwMode="auto">
              <a:xfrm>
                <a:off x="4965" y="202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1947"/>
              <p:cNvSpPr>
                <a:spLocks/>
              </p:cNvSpPr>
              <p:nvPr/>
            </p:nvSpPr>
            <p:spPr bwMode="auto">
              <a:xfrm>
                <a:off x="4941" y="198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11 w 17"/>
                  <a:gd name="T11" fmla="*/ 20 h 20"/>
                  <a:gd name="T12" fmla="*/ 4 w 17"/>
                  <a:gd name="T13" fmla="*/ 20 h 20"/>
                  <a:gd name="T14" fmla="*/ 0 w 17"/>
                  <a:gd name="T15" fmla="*/ 12 h 20"/>
                  <a:gd name="T16" fmla="*/ 0 w 17"/>
                  <a:gd name="T17" fmla="*/ 4 h 20"/>
                  <a:gd name="T18" fmla="*/ 4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1948"/>
              <p:cNvSpPr>
                <a:spLocks/>
              </p:cNvSpPr>
              <p:nvPr/>
            </p:nvSpPr>
            <p:spPr bwMode="auto">
              <a:xfrm>
                <a:off x="4920" y="1938"/>
                <a:ext cx="10" cy="9"/>
              </a:xfrm>
              <a:custGeom>
                <a:avLst/>
                <a:gdLst>
                  <a:gd name="T0" fmla="*/ 7 w 20"/>
                  <a:gd name="T1" fmla="*/ 0 h 17"/>
                  <a:gd name="T2" fmla="*/ 13 w 20"/>
                  <a:gd name="T3" fmla="*/ 0 h 17"/>
                  <a:gd name="T4" fmla="*/ 20 w 20"/>
                  <a:gd name="T5" fmla="*/ 4 h 17"/>
                  <a:gd name="T6" fmla="*/ 20 w 20"/>
                  <a:gd name="T7" fmla="*/ 13 h 17"/>
                  <a:gd name="T8" fmla="*/ 13 w 20"/>
                  <a:gd name="T9" fmla="*/ 17 h 17"/>
                  <a:gd name="T10" fmla="*/ 7 w 20"/>
                  <a:gd name="T11" fmla="*/ 17 h 17"/>
                  <a:gd name="T12" fmla="*/ 0 w 20"/>
                  <a:gd name="T13" fmla="*/ 13 h 17"/>
                  <a:gd name="T14" fmla="*/ 0 w 20"/>
                  <a:gd name="T15" fmla="*/ 4 h 17"/>
                  <a:gd name="T16" fmla="*/ 7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1949"/>
              <p:cNvSpPr>
                <a:spLocks/>
              </p:cNvSpPr>
              <p:nvPr/>
            </p:nvSpPr>
            <p:spPr bwMode="auto">
              <a:xfrm>
                <a:off x="5218" y="249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4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1950"/>
              <p:cNvSpPr>
                <a:spLocks/>
              </p:cNvSpPr>
              <p:nvPr/>
            </p:nvSpPr>
            <p:spPr bwMode="auto">
              <a:xfrm>
                <a:off x="5120" y="236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1951"/>
              <p:cNvSpPr>
                <a:spLocks/>
              </p:cNvSpPr>
              <p:nvPr/>
            </p:nvSpPr>
            <p:spPr bwMode="auto">
              <a:xfrm>
                <a:off x="5066" y="224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1952"/>
              <p:cNvSpPr>
                <a:spLocks/>
              </p:cNvSpPr>
              <p:nvPr/>
            </p:nvSpPr>
            <p:spPr bwMode="auto">
              <a:xfrm>
                <a:off x="5025" y="216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6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1953"/>
              <p:cNvSpPr>
                <a:spLocks/>
              </p:cNvSpPr>
              <p:nvPr/>
            </p:nvSpPr>
            <p:spPr bwMode="auto">
              <a:xfrm>
                <a:off x="4994" y="2088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1954"/>
              <p:cNvSpPr>
                <a:spLocks/>
              </p:cNvSpPr>
              <p:nvPr/>
            </p:nvSpPr>
            <p:spPr bwMode="auto">
              <a:xfrm>
                <a:off x="4967" y="2031"/>
                <a:ext cx="8" cy="8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Freeform 1955"/>
              <p:cNvSpPr>
                <a:spLocks/>
              </p:cNvSpPr>
              <p:nvPr/>
            </p:nvSpPr>
            <p:spPr bwMode="auto">
              <a:xfrm>
                <a:off x="4943" y="1982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1956"/>
              <p:cNvSpPr>
                <a:spLocks/>
              </p:cNvSpPr>
              <p:nvPr/>
            </p:nvSpPr>
            <p:spPr bwMode="auto">
              <a:xfrm>
                <a:off x="4922" y="1940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4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4 w 17"/>
                  <a:gd name="T9" fmla="*/ 21 h 21"/>
                  <a:gd name="T10" fmla="*/ 14 w 17"/>
                  <a:gd name="T11" fmla="*/ 17 h 21"/>
                  <a:gd name="T12" fmla="*/ 7 w 17"/>
                  <a:gd name="T13" fmla="*/ 17 h 21"/>
                  <a:gd name="T14" fmla="*/ 0 w 17"/>
                  <a:gd name="T15" fmla="*/ 13 h 21"/>
                  <a:gd name="T16" fmla="*/ 0 w 17"/>
                  <a:gd name="T17" fmla="*/ 6 h 21"/>
                  <a:gd name="T18" fmla="*/ 7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Freeform 1957"/>
              <p:cNvSpPr>
                <a:spLocks/>
              </p:cNvSpPr>
              <p:nvPr/>
            </p:nvSpPr>
            <p:spPr bwMode="auto">
              <a:xfrm>
                <a:off x="5219" y="249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11 w 17"/>
                  <a:gd name="T11" fmla="*/ 19 h 19"/>
                  <a:gd name="T12" fmla="*/ 4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1958"/>
              <p:cNvSpPr>
                <a:spLocks/>
              </p:cNvSpPr>
              <p:nvPr/>
            </p:nvSpPr>
            <p:spPr bwMode="auto">
              <a:xfrm>
                <a:off x="5120" y="2372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Freeform 1959"/>
              <p:cNvSpPr>
                <a:spLocks/>
              </p:cNvSpPr>
              <p:nvPr/>
            </p:nvSpPr>
            <p:spPr bwMode="auto">
              <a:xfrm>
                <a:off x="5068" y="2249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Freeform 1960"/>
              <p:cNvSpPr>
                <a:spLocks/>
              </p:cNvSpPr>
              <p:nvPr/>
            </p:nvSpPr>
            <p:spPr bwMode="auto">
              <a:xfrm>
                <a:off x="5025" y="2162"/>
                <a:ext cx="11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6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6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1961"/>
              <p:cNvSpPr>
                <a:spLocks/>
              </p:cNvSpPr>
              <p:nvPr/>
            </p:nvSpPr>
            <p:spPr bwMode="auto">
              <a:xfrm>
                <a:off x="4996" y="2090"/>
                <a:ext cx="8" cy="11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1962"/>
              <p:cNvSpPr>
                <a:spLocks/>
              </p:cNvSpPr>
              <p:nvPr/>
            </p:nvSpPr>
            <p:spPr bwMode="auto">
              <a:xfrm>
                <a:off x="4967" y="2034"/>
                <a:ext cx="10" cy="9"/>
              </a:xfrm>
              <a:custGeom>
                <a:avLst/>
                <a:gdLst>
                  <a:gd name="T0" fmla="*/ 7 w 21"/>
                  <a:gd name="T1" fmla="*/ 0 h 17"/>
                  <a:gd name="T2" fmla="*/ 14 w 21"/>
                  <a:gd name="T3" fmla="*/ 0 h 17"/>
                  <a:gd name="T4" fmla="*/ 21 w 21"/>
                  <a:gd name="T5" fmla="*/ 4 h 17"/>
                  <a:gd name="T6" fmla="*/ 21 w 21"/>
                  <a:gd name="T7" fmla="*/ 10 h 17"/>
                  <a:gd name="T8" fmla="*/ 14 w 21"/>
                  <a:gd name="T9" fmla="*/ 17 h 17"/>
                  <a:gd name="T10" fmla="*/ 7 w 21"/>
                  <a:gd name="T11" fmla="*/ 17 h 17"/>
                  <a:gd name="T12" fmla="*/ 0 w 21"/>
                  <a:gd name="T13" fmla="*/ 10 h 17"/>
                  <a:gd name="T14" fmla="*/ 0 w 21"/>
                  <a:gd name="T15" fmla="*/ 4 h 17"/>
                  <a:gd name="T16" fmla="*/ 7 w 21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7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1963"/>
              <p:cNvSpPr>
                <a:spLocks/>
              </p:cNvSpPr>
              <p:nvPr/>
            </p:nvSpPr>
            <p:spPr bwMode="auto">
              <a:xfrm>
                <a:off x="4943" y="1984"/>
                <a:ext cx="10" cy="12"/>
              </a:xfrm>
              <a:custGeom>
                <a:avLst/>
                <a:gdLst>
                  <a:gd name="T0" fmla="*/ 7 w 20"/>
                  <a:gd name="T1" fmla="*/ 0 h 23"/>
                  <a:gd name="T2" fmla="*/ 13 w 20"/>
                  <a:gd name="T3" fmla="*/ 0 h 23"/>
                  <a:gd name="T4" fmla="*/ 20 w 20"/>
                  <a:gd name="T5" fmla="*/ 8 h 23"/>
                  <a:gd name="T6" fmla="*/ 20 w 20"/>
                  <a:gd name="T7" fmla="*/ 16 h 23"/>
                  <a:gd name="T8" fmla="*/ 13 w 20"/>
                  <a:gd name="T9" fmla="*/ 23 h 23"/>
                  <a:gd name="T10" fmla="*/ 7 w 20"/>
                  <a:gd name="T11" fmla="*/ 23 h 23"/>
                  <a:gd name="T12" fmla="*/ 0 w 20"/>
                  <a:gd name="T13" fmla="*/ 16 h 23"/>
                  <a:gd name="T14" fmla="*/ 0 w 20"/>
                  <a:gd name="T15" fmla="*/ 8 h 23"/>
                  <a:gd name="T16" fmla="*/ 7 w 2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3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Freeform 1964"/>
              <p:cNvSpPr>
                <a:spLocks/>
              </p:cNvSpPr>
              <p:nvPr/>
            </p:nvSpPr>
            <p:spPr bwMode="auto">
              <a:xfrm>
                <a:off x="4923" y="194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Freeform 1965"/>
              <p:cNvSpPr>
                <a:spLocks/>
              </p:cNvSpPr>
              <p:nvPr/>
            </p:nvSpPr>
            <p:spPr bwMode="auto">
              <a:xfrm>
                <a:off x="5219" y="2501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Freeform 1966"/>
              <p:cNvSpPr>
                <a:spLocks/>
              </p:cNvSpPr>
              <p:nvPr/>
            </p:nvSpPr>
            <p:spPr bwMode="auto">
              <a:xfrm>
                <a:off x="5121" y="2374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Freeform 1967"/>
              <p:cNvSpPr>
                <a:spLocks/>
              </p:cNvSpPr>
              <p:nvPr/>
            </p:nvSpPr>
            <p:spPr bwMode="auto">
              <a:xfrm>
                <a:off x="5068" y="2253"/>
                <a:ext cx="10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Freeform 1968"/>
              <p:cNvSpPr>
                <a:spLocks/>
              </p:cNvSpPr>
              <p:nvPr/>
            </p:nvSpPr>
            <p:spPr bwMode="auto">
              <a:xfrm>
                <a:off x="5027" y="216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1969"/>
              <p:cNvSpPr>
                <a:spLocks/>
              </p:cNvSpPr>
              <p:nvPr/>
            </p:nvSpPr>
            <p:spPr bwMode="auto">
              <a:xfrm>
                <a:off x="4996" y="2094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1970"/>
              <p:cNvSpPr>
                <a:spLocks/>
              </p:cNvSpPr>
              <p:nvPr/>
            </p:nvSpPr>
            <p:spPr bwMode="auto">
              <a:xfrm>
                <a:off x="4968" y="2036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3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3 w 17"/>
                  <a:gd name="T9" fmla="*/ 17 h 17"/>
                  <a:gd name="T10" fmla="*/ 7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Freeform 1971"/>
              <p:cNvSpPr>
                <a:spLocks/>
              </p:cNvSpPr>
              <p:nvPr/>
            </p:nvSpPr>
            <p:spPr bwMode="auto">
              <a:xfrm>
                <a:off x="4945" y="1988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Freeform 1972"/>
              <p:cNvSpPr>
                <a:spLocks/>
              </p:cNvSpPr>
              <p:nvPr/>
            </p:nvSpPr>
            <p:spPr bwMode="auto">
              <a:xfrm>
                <a:off x="5221" y="2505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1973"/>
              <p:cNvSpPr>
                <a:spLocks/>
              </p:cNvSpPr>
              <p:nvPr/>
            </p:nvSpPr>
            <p:spPr bwMode="auto">
              <a:xfrm>
                <a:off x="5123" y="2378"/>
                <a:ext cx="9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1974"/>
              <p:cNvSpPr>
                <a:spLocks/>
              </p:cNvSpPr>
              <p:nvPr/>
            </p:nvSpPr>
            <p:spPr bwMode="auto">
              <a:xfrm>
                <a:off x="5070" y="225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Freeform 1975"/>
              <p:cNvSpPr>
                <a:spLocks/>
              </p:cNvSpPr>
              <p:nvPr/>
            </p:nvSpPr>
            <p:spPr bwMode="auto">
              <a:xfrm>
                <a:off x="5029" y="2168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4 w 17"/>
                  <a:gd name="T13" fmla="*/ 19 h 19"/>
                  <a:gd name="T14" fmla="*/ 0 w 17"/>
                  <a:gd name="T15" fmla="*/ 15 h 19"/>
                  <a:gd name="T16" fmla="*/ 0 w 17"/>
                  <a:gd name="T17" fmla="*/ 3 h 19"/>
                  <a:gd name="T18" fmla="*/ 4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Freeform 1976"/>
              <p:cNvSpPr>
                <a:spLocks/>
              </p:cNvSpPr>
              <p:nvPr/>
            </p:nvSpPr>
            <p:spPr bwMode="auto">
              <a:xfrm>
                <a:off x="4997" y="2096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Freeform 1977"/>
              <p:cNvSpPr>
                <a:spLocks/>
              </p:cNvSpPr>
              <p:nvPr/>
            </p:nvSpPr>
            <p:spPr bwMode="auto">
              <a:xfrm>
                <a:off x="4970" y="2038"/>
                <a:ext cx="9" cy="11"/>
              </a:xfrm>
              <a:custGeom>
                <a:avLst/>
                <a:gdLst>
                  <a:gd name="T0" fmla="*/ 4 w 17"/>
                  <a:gd name="T1" fmla="*/ 0 h 21"/>
                  <a:gd name="T2" fmla="*/ 14 w 17"/>
                  <a:gd name="T3" fmla="*/ 0 h 21"/>
                  <a:gd name="T4" fmla="*/ 17 w 17"/>
                  <a:gd name="T5" fmla="*/ 5 h 21"/>
                  <a:gd name="T6" fmla="*/ 17 w 17"/>
                  <a:gd name="T7" fmla="*/ 13 h 21"/>
                  <a:gd name="T8" fmla="*/ 14 w 17"/>
                  <a:gd name="T9" fmla="*/ 21 h 21"/>
                  <a:gd name="T10" fmla="*/ 14 w 17"/>
                  <a:gd name="T11" fmla="*/ 17 h 21"/>
                  <a:gd name="T12" fmla="*/ 4 w 17"/>
                  <a:gd name="T13" fmla="*/ 17 h 21"/>
                  <a:gd name="T14" fmla="*/ 0 w 17"/>
                  <a:gd name="T15" fmla="*/ 13 h 21"/>
                  <a:gd name="T16" fmla="*/ 0 w 17"/>
                  <a:gd name="T17" fmla="*/ 5 h 21"/>
                  <a:gd name="T18" fmla="*/ 4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4" y="0"/>
                    </a:moveTo>
                    <a:lnTo>
                      <a:pt x="14" y="0"/>
                    </a:lnTo>
                    <a:lnTo>
                      <a:pt x="17" y="5"/>
                    </a:lnTo>
                    <a:lnTo>
                      <a:pt x="17" y="13"/>
                    </a:lnTo>
                    <a:lnTo>
                      <a:pt x="14" y="21"/>
                    </a:lnTo>
                    <a:lnTo>
                      <a:pt x="14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Freeform 1978"/>
              <p:cNvSpPr>
                <a:spLocks/>
              </p:cNvSpPr>
              <p:nvPr/>
            </p:nvSpPr>
            <p:spPr bwMode="auto">
              <a:xfrm>
                <a:off x="4946" y="1990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Freeform 1979"/>
              <p:cNvSpPr>
                <a:spLocks/>
              </p:cNvSpPr>
              <p:nvPr/>
            </p:nvSpPr>
            <p:spPr bwMode="auto">
              <a:xfrm>
                <a:off x="5221" y="2509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1980"/>
              <p:cNvSpPr>
                <a:spLocks/>
              </p:cNvSpPr>
              <p:nvPr/>
            </p:nvSpPr>
            <p:spPr bwMode="auto">
              <a:xfrm>
                <a:off x="5123" y="2380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Freeform 1981"/>
              <p:cNvSpPr>
                <a:spLocks/>
              </p:cNvSpPr>
              <p:nvPr/>
            </p:nvSpPr>
            <p:spPr bwMode="auto">
              <a:xfrm>
                <a:off x="5071" y="2257"/>
                <a:ext cx="9" cy="11"/>
              </a:xfrm>
              <a:custGeom>
                <a:avLst/>
                <a:gdLst>
                  <a:gd name="T0" fmla="*/ 7 w 18"/>
                  <a:gd name="T1" fmla="*/ 0 h 23"/>
                  <a:gd name="T2" fmla="*/ 14 w 18"/>
                  <a:gd name="T3" fmla="*/ 0 h 23"/>
                  <a:gd name="T4" fmla="*/ 18 w 18"/>
                  <a:gd name="T5" fmla="*/ 8 h 23"/>
                  <a:gd name="T6" fmla="*/ 18 w 18"/>
                  <a:gd name="T7" fmla="*/ 16 h 23"/>
                  <a:gd name="T8" fmla="*/ 14 w 18"/>
                  <a:gd name="T9" fmla="*/ 23 h 23"/>
                  <a:gd name="T10" fmla="*/ 14 w 18"/>
                  <a:gd name="T11" fmla="*/ 23 h 23"/>
                  <a:gd name="T12" fmla="*/ 7 w 18"/>
                  <a:gd name="T13" fmla="*/ 23 h 23"/>
                  <a:gd name="T14" fmla="*/ 0 w 18"/>
                  <a:gd name="T15" fmla="*/ 16 h 23"/>
                  <a:gd name="T16" fmla="*/ 0 w 18"/>
                  <a:gd name="T17" fmla="*/ 8 h 23"/>
                  <a:gd name="T18" fmla="*/ 7 w 18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3">
                    <a:moveTo>
                      <a:pt x="7" y="0"/>
                    </a:moveTo>
                    <a:lnTo>
                      <a:pt x="14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1982"/>
              <p:cNvSpPr>
                <a:spLocks/>
              </p:cNvSpPr>
              <p:nvPr/>
            </p:nvSpPr>
            <p:spPr bwMode="auto">
              <a:xfrm>
                <a:off x="5030" y="2170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Freeform 1983"/>
              <p:cNvSpPr>
                <a:spLocks/>
              </p:cNvSpPr>
              <p:nvPr/>
            </p:nvSpPr>
            <p:spPr bwMode="auto">
              <a:xfrm>
                <a:off x="4999" y="209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Freeform 1984"/>
              <p:cNvSpPr>
                <a:spLocks/>
              </p:cNvSpPr>
              <p:nvPr/>
            </p:nvSpPr>
            <p:spPr bwMode="auto">
              <a:xfrm>
                <a:off x="4972" y="204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Freeform 1985"/>
              <p:cNvSpPr>
                <a:spLocks/>
              </p:cNvSpPr>
              <p:nvPr/>
            </p:nvSpPr>
            <p:spPr bwMode="auto">
              <a:xfrm>
                <a:off x="4948" y="1992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Freeform 1986"/>
              <p:cNvSpPr>
                <a:spLocks/>
              </p:cNvSpPr>
              <p:nvPr/>
            </p:nvSpPr>
            <p:spPr bwMode="auto">
              <a:xfrm>
                <a:off x="5223" y="2513"/>
                <a:ext cx="8" cy="8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4 h 18"/>
                  <a:gd name="T6" fmla="*/ 17 w 17"/>
                  <a:gd name="T7" fmla="*/ 12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2 h 18"/>
                  <a:gd name="T14" fmla="*/ 0 w 17"/>
                  <a:gd name="T15" fmla="*/ 4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1987"/>
              <p:cNvSpPr>
                <a:spLocks/>
              </p:cNvSpPr>
              <p:nvPr/>
            </p:nvSpPr>
            <p:spPr bwMode="auto">
              <a:xfrm>
                <a:off x="5125" y="2384"/>
                <a:ext cx="8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Freeform 1988"/>
              <p:cNvSpPr>
                <a:spLocks/>
              </p:cNvSpPr>
              <p:nvPr/>
            </p:nvSpPr>
            <p:spPr bwMode="auto">
              <a:xfrm>
                <a:off x="5073" y="2260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1989"/>
              <p:cNvSpPr>
                <a:spLocks/>
              </p:cNvSpPr>
              <p:nvPr/>
            </p:nvSpPr>
            <p:spPr bwMode="auto">
              <a:xfrm>
                <a:off x="5032" y="2172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1990"/>
              <p:cNvSpPr>
                <a:spLocks/>
              </p:cNvSpPr>
              <p:nvPr/>
            </p:nvSpPr>
            <p:spPr bwMode="auto">
              <a:xfrm>
                <a:off x="5001" y="2101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Freeform 1991"/>
              <p:cNvSpPr>
                <a:spLocks/>
              </p:cNvSpPr>
              <p:nvPr/>
            </p:nvSpPr>
            <p:spPr bwMode="auto">
              <a:xfrm>
                <a:off x="4972" y="2043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Freeform 1992"/>
              <p:cNvSpPr>
                <a:spLocks/>
              </p:cNvSpPr>
              <p:nvPr/>
            </p:nvSpPr>
            <p:spPr bwMode="auto">
              <a:xfrm>
                <a:off x="4948" y="1996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4 w 20"/>
                  <a:gd name="T9" fmla="*/ 20 h 20"/>
                  <a:gd name="T10" fmla="*/ 7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Freeform 1993"/>
              <p:cNvSpPr>
                <a:spLocks/>
              </p:cNvSpPr>
              <p:nvPr/>
            </p:nvSpPr>
            <p:spPr bwMode="auto">
              <a:xfrm>
                <a:off x="4928" y="195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Freeform 1994"/>
              <p:cNvSpPr>
                <a:spLocks/>
              </p:cNvSpPr>
              <p:nvPr/>
            </p:nvSpPr>
            <p:spPr bwMode="auto">
              <a:xfrm>
                <a:off x="5224" y="2514"/>
                <a:ext cx="9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3 w 17"/>
                  <a:gd name="T11" fmla="*/ 21 h 21"/>
                  <a:gd name="T12" fmla="*/ 0 w 17"/>
                  <a:gd name="T13" fmla="*/ 14 h 21"/>
                  <a:gd name="T14" fmla="*/ 0 w 17"/>
                  <a:gd name="T15" fmla="*/ 8 h 21"/>
                  <a:gd name="T16" fmla="*/ 3 w 1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Freeform 1995"/>
              <p:cNvSpPr>
                <a:spLocks/>
              </p:cNvSpPr>
              <p:nvPr/>
            </p:nvSpPr>
            <p:spPr bwMode="auto">
              <a:xfrm>
                <a:off x="5127" y="2386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1996"/>
              <p:cNvSpPr>
                <a:spLocks/>
              </p:cNvSpPr>
              <p:nvPr/>
            </p:nvSpPr>
            <p:spPr bwMode="auto">
              <a:xfrm>
                <a:off x="5075" y="226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Freeform 1997"/>
              <p:cNvSpPr>
                <a:spLocks/>
              </p:cNvSpPr>
              <p:nvPr/>
            </p:nvSpPr>
            <p:spPr bwMode="auto">
              <a:xfrm>
                <a:off x="5032" y="2176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Freeform 1998"/>
              <p:cNvSpPr>
                <a:spLocks/>
              </p:cNvSpPr>
              <p:nvPr/>
            </p:nvSpPr>
            <p:spPr bwMode="auto">
              <a:xfrm>
                <a:off x="5001" y="2103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Freeform 1999"/>
              <p:cNvSpPr>
                <a:spLocks/>
              </p:cNvSpPr>
              <p:nvPr/>
            </p:nvSpPr>
            <p:spPr bwMode="auto">
              <a:xfrm>
                <a:off x="4973" y="2045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14 w 17"/>
                  <a:gd name="T11" fmla="*/ 20 h 24"/>
                  <a:gd name="T12" fmla="*/ 7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Freeform 2000"/>
              <p:cNvSpPr>
                <a:spLocks/>
              </p:cNvSpPr>
              <p:nvPr/>
            </p:nvSpPr>
            <p:spPr bwMode="auto">
              <a:xfrm>
                <a:off x="4950" y="1998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2001"/>
              <p:cNvSpPr>
                <a:spLocks/>
              </p:cNvSpPr>
              <p:nvPr/>
            </p:nvSpPr>
            <p:spPr bwMode="auto">
              <a:xfrm>
                <a:off x="5224" y="2518"/>
                <a:ext cx="9" cy="9"/>
              </a:xfrm>
              <a:custGeom>
                <a:avLst/>
                <a:gdLst>
                  <a:gd name="T0" fmla="*/ 6 w 17"/>
                  <a:gd name="T1" fmla="*/ 0 h 17"/>
                  <a:gd name="T2" fmla="*/ 13 w 17"/>
                  <a:gd name="T3" fmla="*/ 0 h 17"/>
                  <a:gd name="T4" fmla="*/ 17 w 17"/>
                  <a:gd name="T5" fmla="*/ 6 h 17"/>
                  <a:gd name="T6" fmla="*/ 17 w 17"/>
                  <a:gd name="T7" fmla="*/ 13 h 17"/>
                  <a:gd name="T8" fmla="*/ 13 w 17"/>
                  <a:gd name="T9" fmla="*/ 17 h 17"/>
                  <a:gd name="T10" fmla="*/ 6 w 17"/>
                  <a:gd name="T11" fmla="*/ 17 h 17"/>
                  <a:gd name="T12" fmla="*/ 0 w 17"/>
                  <a:gd name="T13" fmla="*/ 13 h 17"/>
                  <a:gd name="T14" fmla="*/ 0 w 17"/>
                  <a:gd name="T15" fmla="*/ 6 h 17"/>
                  <a:gd name="T16" fmla="*/ 6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6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2002"/>
              <p:cNvSpPr>
                <a:spLocks/>
              </p:cNvSpPr>
              <p:nvPr/>
            </p:nvSpPr>
            <p:spPr bwMode="auto">
              <a:xfrm>
                <a:off x="5128" y="2387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Freeform 2003"/>
              <p:cNvSpPr>
                <a:spLocks/>
              </p:cNvSpPr>
              <p:nvPr/>
            </p:nvSpPr>
            <p:spPr bwMode="auto">
              <a:xfrm>
                <a:off x="5075" y="2264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2004"/>
              <p:cNvSpPr>
                <a:spLocks/>
              </p:cNvSpPr>
              <p:nvPr/>
            </p:nvSpPr>
            <p:spPr bwMode="auto">
              <a:xfrm>
                <a:off x="5034" y="2178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Freeform 2005"/>
              <p:cNvSpPr>
                <a:spLocks/>
              </p:cNvSpPr>
              <p:nvPr/>
            </p:nvSpPr>
            <p:spPr bwMode="auto">
              <a:xfrm>
                <a:off x="5002" y="2105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2006"/>
              <p:cNvSpPr>
                <a:spLocks/>
              </p:cNvSpPr>
              <p:nvPr/>
            </p:nvSpPr>
            <p:spPr bwMode="auto">
              <a:xfrm>
                <a:off x="4975" y="2049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Freeform 2007"/>
              <p:cNvSpPr>
                <a:spLocks noEditPoints="1"/>
              </p:cNvSpPr>
              <p:nvPr/>
            </p:nvSpPr>
            <p:spPr bwMode="auto">
              <a:xfrm>
                <a:off x="4951" y="2000"/>
                <a:ext cx="9" cy="11"/>
              </a:xfrm>
              <a:custGeom>
                <a:avLst/>
                <a:gdLst>
                  <a:gd name="T0" fmla="*/ 13 w 17"/>
                  <a:gd name="T1" fmla="*/ 19 h 23"/>
                  <a:gd name="T2" fmla="*/ 13 w 17"/>
                  <a:gd name="T3" fmla="*/ 19 h 23"/>
                  <a:gd name="T4" fmla="*/ 10 w 17"/>
                  <a:gd name="T5" fmla="*/ 23 h 23"/>
                  <a:gd name="T6" fmla="*/ 13 w 17"/>
                  <a:gd name="T7" fmla="*/ 19 h 23"/>
                  <a:gd name="T8" fmla="*/ 3 w 17"/>
                  <a:gd name="T9" fmla="*/ 0 h 23"/>
                  <a:gd name="T10" fmla="*/ 13 w 17"/>
                  <a:gd name="T11" fmla="*/ 0 h 23"/>
                  <a:gd name="T12" fmla="*/ 17 w 17"/>
                  <a:gd name="T13" fmla="*/ 8 h 23"/>
                  <a:gd name="T14" fmla="*/ 17 w 17"/>
                  <a:gd name="T15" fmla="*/ 16 h 23"/>
                  <a:gd name="T16" fmla="*/ 13 w 17"/>
                  <a:gd name="T17" fmla="*/ 19 h 23"/>
                  <a:gd name="T18" fmla="*/ 3 w 17"/>
                  <a:gd name="T19" fmla="*/ 19 h 23"/>
                  <a:gd name="T20" fmla="*/ 0 w 17"/>
                  <a:gd name="T21" fmla="*/ 16 h 23"/>
                  <a:gd name="T22" fmla="*/ 0 w 17"/>
                  <a:gd name="T23" fmla="*/ 8 h 23"/>
                  <a:gd name="T24" fmla="*/ 3 w 17"/>
                  <a:gd name="T2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23">
                    <a:moveTo>
                      <a:pt x="13" y="19"/>
                    </a:moveTo>
                    <a:lnTo>
                      <a:pt x="13" y="19"/>
                    </a:lnTo>
                    <a:lnTo>
                      <a:pt x="10" y="23"/>
                    </a:lnTo>
                    <a:lnTo>
                      <a:pt x="13" y="19"/>
                    </a:lnTo>
                    <a:close/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2008"/>
              <p:cNvSpPr>
                <a:spLocks/>
              </p:cNvSpPr>
              <p:nvPr/>
            </p:nvSpPr>
            <p:spPr bwMode="auto">
              <a:xfrm>
                <a:off x="5226" y="252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2009"/>
              <p:cNvSpPr>
                <a:spLocks/>
              </p:cNvSpPr>
              <p:nvPr/>
            </p:nvSpPr>
            <p:spPr bwMode="auto">
              <a:xfrm>
                <a:off x="5128" y="2391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Freeform 2010"/>
              <p:cNvSpPr>
                <a:spLocks/>
              </p:cNvSpPr>
              <p:nvPr/>
            </p:nvSpPr>
            <p:spPr bwMode="auto">
              <a:xfrm>
                <a:off x="5076" y="2268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2011"/>
              <p:cNvSpPr>
                <a:spLocks/>
              </p:cNvSpPr>
              <p:nvPr/>
            </p:nvSpPr>
            <p:spPr bwMode="auto">
              <a:xfrm>
                <a:off x="5036" y="2180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2012"/>
              <p:cNvSpPr>
                <a:spLocks/>
              </p:cNvSpPr>
              <p:nvPr/>
            </p:nvSpPr>
            <p:spPr bwMode="auto">
              <a:xfrm>
                <a:off x="5004" y="2109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2013"/>
              <p:cNvSpPr>
                <a:spLocks/>
              </p:cNvSpPr>
              <p:nvPr/>
            </p:nvSpPr>
            <p:spPr bwMode="auto">
              <a:xfrm>
                <a:off x="4977" y="2051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2014"/>
              <p:cNvSpPr>
                <a:spLocks/>
              </p:cNvSpPr>
              <p:nvPr/>
            </p:nvSpPr>
            <p:spPr bwMode="auto">
              <a:xfrm>
                <a:off x="4953" y="2003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2015"/>
              <p:cNvSpPr>
                <a:spLocks/>
              </p:cNvSpPr>
              <p:nvPr/>
            </p:nvSpPr>
            <p:spPr bwMode="auto">
              <a:xfrm>
                <a:off x="5226" y="2523"/>
                <a:ext cx="10" cy="12"/>
              </a:xfrm>
              <a:custGeom>
                <a:avLst/>
                <a:gdLst>
                  <a:gd name="T0" fmla="*/ 7 w 20"/>
                  <a:gd name="T1" fmla="*/ 0 h 24"/>
                  <a:gd name="T2" fmla="*/ 14 w 20"/>
                  <a:gd name="T3" fmla="*/ 0 h 24"/>
                  <a:gd name="T4" fmla="*/ 20 w 20"/>
                  <a:gd name="T5" fmla="*/ 8 h 24"/>
                  <a:gd name="T6" fmla="*/ 20 w 20"/>
                  <a:gd name="T7" fmla="*/ 16 h 24"/>
                  <a:gd name="T8" fmla="*/ 14 w 20"/>
                  <a:gd name="T9" fmla="*/ 24 h 24"/>
                  <a:gd name="T10" fmla="*/ 7 w 20"/>
                  <a:gd name="T11" fmla="*/ 24 h 24"/>
                  <a:gd name="T12" fmla="*/ 0 w 20"/>
                  <a:gd name="T13" fmla="*/ 16 h 24"/>
                  <a:gd name="T14" fmla="*/ 0 w 20"/>
                  <a:gd name="T15" fmla="*/ 8 h 24"/>
                  <a:gd name="T16" fmla="*/ 7 w 2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2016"/>
              <p:cNvSpPr>
                <a:spLocks/>
              </p:cNvSpPr>
              <p:nvPr/>
            </p:nvSpPr>
            <p:spPr bwMode="auto">
              <a:xfrm>
                <a:off x="5130" y="239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2017"/>
              <p:cNvSpPr>
                <a:spLocks/>
              </p:cNvSpPr>
              <p:nvPr/>
            </p:nvSpPr>
            <p:spPr bwMode="auto">
              <a:xfrm>
                <a:off x="5078" y="2270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2018"/>
              <p:cNvSpPr>
                <a:spLocks/>
              </p:cNvSpPr>
              <p:nvPr/>
            </p:nvSpPr>
            <p:spPr bwMode="auto">
              <a:xfrm>
                <a:off x="5037" y="2182"/>
                <a:ext cx="9" cy="11"/>
              </a:xfrm>
              <a:custGeom>
                <a:avLst/>
                <a:gdLst>
                  <a:gd name="T0" fmla="*/ 4 w 17"/>
                  <a:gd name="T1" fmla="*/ 0 h 23"/>
                  <a:gd name="T2" fmla="*/ 11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" name="Group 2220"/>
            <p:cNvGrpSpPr>
              <a:grpSpLocks/>
            </p:cNvGrpSpPr>
            <p:nvPr/>
          </p:nvGrpSpPr>
          <p:grpSpPr bwMode="auto">
            <a:xfrm>
              <a:off x="7796375" y="3288196"/>
              <a:ext cx="523821" cy="1050978"/>
              <a:chOff x="4953" y="2005"/>
              <a:chExt cx="314" cy="630"/>
            </a:xfrm>
          </p:grpSpPr>
          <p:sp>
            <p:nvSpPr>
              <p:cNvPr id="112" name="Freeform 2020"/>
              <p:cNvSpPr>
                <a:spLocks/>
              </p:cNvSpPr>
              <p:nvPr/>
            </p:nvSpPr>
            <p:spPr bwMode="auto">
              <a:xfrm>
                <a:off x="5006" y="211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2021"/>
              <p:cNvSpPr>
                <a:spLocks/>
              </p:cNvSpPr>
              <p:nvPr/>
            </p:nvSpPr>
            <p:spPr bwMode="auto">
              <a:xfrm>
                <a:off x="4977" y="2053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8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2022"/>
              <p:cNvSpPr>
                <a:spLocks/>
              </p:cNvSpPr>
              <p:nvPr/>
            </p:nvSpPr>
            <p:spPr bwMode="auto">
              <a:xfrm>
                <a:off x="4953" y="2005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2023"/>
              <p:cNvSpPr>
                <a:spLocks/>
              </p:cNvSpPr>
              <p:nvPr/>
            </p:nvSpPr>
            <p:spPr bwMode="auto">
              <a:xfrm>
                <a:off x="5228" y="2527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2024"/>
              <p:cNvSpPr>
                <a:spLocks/>
              </p:cNvSpPr>
              <p:nvPr/>
            </p:nvSpPr>
            <p:spPr bwMode="auto">
              <a:xfrm>
                <a:off x="5132" y="2397"/>
                <a:ext cx="8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Freeform 2025"/>
              <p:cNvSpPr>
                <a:spLocks/>
              </p:cNvSpPr>
              <p:nvPr/>
            </p:nvSpPr>
            <p:spPr bwMode="auto">
              <a:xfrm>
                <a:off x="5080" y="2272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Freeform 2026"/>
              <p:cNvSpPr>
                <a:spLocks/>
              </p:cNvSpPr>
              <p:nvPr/>
            </p:nvSpPr>
            <p:spPr bwMode="auto">
              <a:xfrm>
                <a:off x="5037" y="2186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Freeform 2027"/>
              <p:cNvSpPr>
                <a:spLocks/>
              </p:cNvSpPr>
              <p:nvPr/>
            </p:nvSpPr>
            <p:spPr bwMode="auto">
              <a:xfrm>
                <a:off x="5006" y="2113"/>
                <a:ext cx="10" cy="10"/>
              </a:xfrm>
              <a:custGeom>
                <a:avLst/>
                <a:gdLst>
                  <a:gd name="T0" fmla="*/ 6 w 20"/>
                  <a:gd name="T1" fmla="*/ 0 h 19"/>
                  <a:gd name="T2" fmla="*/ 13 w 20"/>
                  <a:gd name="T3" fmla="*/ 0 h 19"/>
                  <a:gd name="T4" fmla="*/ 20 w 20"/>
                  <a:gd name="T5" fmla="*/ 8 h 19"/>
                  <a:gd name="T6" fmla="*/ 20 w 20"/>
                  <a:gd name="T7" fmla="*/ 16 h 19"/>
                  <a:gd name="T8" fmla="*/ 13 w 20"/>
                  <a:gd name="T9" fmla="*/ 19 h 19"/>
                  <a:gd name="T10" fmla="*/ 13 w 20"/>
                  <a:gd name="T11" fmla="*/ 19 h 19"/>
                  <a:gd name="T12" fmla="*/ 6 w 20"/>
                  <a:gd name="T13" fmla="*/ 19 h 19"/>
                  <a:gd name="T14" fmla="*/ 0 w 20"/>
                  <a:gd name="T15" fmla="*/ 16 h 19"/>
                  <a:gd name="T16" fmla="*/ 0 w 20"/>
                  <a:gd name="T17" fmla="*/ 8 h 19"/>
                  <a:gd name="T18" fmla="*/ 6 w 20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19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2028"/>
              <p:cNvSpPr>
                <a:spLocks/>
              </p:cNvSpPr>
              <p:nvPr/>
            </p:nvSpPr>
            <p:spPr bwMode="auto">
              <a:xfrm>
                <a:off x="4979" y="2055"/>
                <a:ext cx="8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Freeform 2029"/>
              <p:cNvSpPr>
                <a:spLocks/>
              </p:cNvSpPr>
              <p:nvPr/>
            </p:nvSpPr>
            <p:spPr bwMode="auto">
              <a:xfrm>
                <a:off x="4955" y="2007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2030"/>
              <p:cNvSpPr>
                <a:spLocks/>
              </p:cNvSpPr>
              <p:nvPr/>
            </p:nvSpPr>
            <p:spPr bwMode="auto">
              <a:xfrm>
                <a:off x="5229" y="253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2031"/>
              <p:cNvSpPr>
                <a:spLocks/>
              </p:cNvSpPr>
              <p:nvPr/>
            </p:nvSpPr>
            <p:spPr bwMode="auto">
              <a:xfrm>
                <a:off x="5132" y="2399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2032"/>
              <p:cNvSpPr>
                <a:spLocks/>
              </p:cNvSpPr>
              <p:nvPr/>
            </p:nvSpPr>
            <p:spPr bwMode="auto">
              <a:xfrm>
                <a:off x="5080" y="2274"/>
                <a:ext cx="8" cy="12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2033"/>
              <p:cNvSpPr>
                <a:spLocks/>
              </p:cNvSpPr>
              <p:nvPr/>
            </p:nvSpPr>
            <p:spPr bwMode="auto">
              <a:xfrm>
                <a:off x="5039" y="2188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2034"/>
              <p:cNvSpPr>
                <a:spLocks/>
              </p:cNvSpPr>
              <p:nvPr/>
            </p:nvSpPr>
            <p:spPr bwMode="auto">
              <a:xfrm>
                <a:off x="5007" y="2115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2035"/>
              <p:cNvSpPr>
                <a:spLocks/>
              </p:cNvSpPr>
              <p:nvPr/>
            </p:nvSpPr>
            <p:spPr bwMode="auto">
              <a:xfrm>
                <a:off x="4980" y="2059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2036"/>
              <p:cNvSpPr>
                <a:spLocks/>
              </p:cNvSpPr>
              <p:nvPr/>
            </p:nvSpPr>
            <p:spPr bwMode="auto">
              <a:xfrm>
                <a:off x="4956" y="2009"/>
                <a:ext cx="9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2037"/>
              <p:cNvSpPr>
                <a:spLocks/>
              </p:cNvSpPr>
              <p:nvPr/>
            </p:nvSpPr>
            <p:spPr bwMode="auto">
              <a:xfrm>
                <a:off x="5229" y="2533"/>
                <a:ext cx="9" cy="12"/>
              </a:xfrm>
              <a:custGeom>
                <a:avLst/>
                <a:gdLst>
                  <a:gd name="T0" fmla="*/ 7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3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2038"/>
              <p:cNvSpPr>
                <a:spLocks/>
              </p:cNvSpPr>
              <p:nvPr/>
            </p:nvSpPr>
            <p:spPr bwMode="auto">
              <a:xfrm>
                <a:off x="5133" y="240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Freeform 2039"/>
              <p:cNvSpPr>
                <a:spLocks/>
              </p:cNvSpPr>
              <p:nvPr/>
            </p:nvSpPr>
            <p:spPr bwMode="auto">
              <a:xfrm>
                <a:off x="5081" y="227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Freeform 2040"/>
              <p:cNvSpPr>
                <a:spLocks/>
              </p:cNvSpPr>
              <p:nvPr/>
            </p:nvSpPr>
            <p:spPr bwMode="auto">
              <a:xfrm>
                <a:off x="5041" y="2190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2041"/>
              <p:cNvSpPr>
                <a:spLocks/>
              </p:cNvSpPr>
              <p:nvPr/>
            </p:nvSpPr>
            <p:spPr bwMode="auto">
              <a:xfrm>
                <a:off x="5009" y="2119"/>
                <a:ext cx="9" cy="9"/>
              </a:xfrm>
              <a:custGeom>
                <a:avLst/>
                <a:gdLst>
                  <a:gd name="T0" fmla="*/ 4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1 h 17"/>
                  <a:gd name="T8" fmla="*/ 11 w 17"/>
                  <a:gd name="T9" fmla="*/ 17 h 17"/>
                  <a:gd name="T10" fmla="*/ 4 w 17"/>
                  <a:gd name="T11" fmla="*/ 17 h 17"/>
                  <a:gd name="T12" fmla="*/ 0 w 17"/>
                  <a:gd name="T13" fmla="*/ 11 h 17"/>
                  <a:gd name="T14" fmla="*/ 0 w 17"/>
                  <a:gd name="T15" fmla="*/ 4 h 17"/>
                  <a:gd name="T16" fmla="*/ 4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1" y="17"/>
                    </a:lnTo>
                    <a:lnTo>
                      <a:pt x="4" y="17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2042"/>
              <p:cNvSpPr>
                <a:spLocks/>
              </p:cNvSpPr>
              <p:nvPr/>
            </p:nvSpPr>
            <p:spPr bwMode="auto">
              <a:xfrm>
                <a:off x="4982" y="2061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2043"/>
              <p:cNvSpPr>
                <a:spLocks/>
              </p:cNvSpPr>
              <p:nvPr/>
            </p:nvSpPr>
            <p:spPr bwMode="auto">
              <a:xfrm>
                <a:off x="4958" y="2013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2044"/>
              <p:cNvSpPr>
                <a:spLocks/>
              </p:cNvSpPr>
              <p:nvPr/>
            </p:nvSpPr>
            <p:spPr bwMode="auto">
              <a:xfrm>
                <a:off x="5231" y="2537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2045"/>
              <p:cNvSpPr>
                <a:spLocks/>
              </p:cNvSpPr>
              <p:nvPr/>
            </p:nvSpPr>
            <p:spPr bwMode="auto">
              <a:xfrm>
                <a:off x="5135" y="240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2046"/>
              <p:cNvSpPr>
                <a:spLocks/>
              </p:cNvSpPr>
              <p:nvPr/>
            </p:nvSpPr>
            <p:spPr bwMode="auto">
              <a:xfrm>
                <a:off x="5083" y="2280"/>
                <a:ext cx="9" cy="9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Freeform 2047"/>
              <p:cNvSpPr>
                <a:spLocks/>
              </p:cNvSpPr>
              <p:nvPr/>
            </p:nvSpPr>
            <p:spPr bwMode="auto">
              <a:xfrm>
                <a:off x="5041" y="2192"/>
                <a:ext cx="10" cy="11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2048"/>
              <p:cNvSpPr>
                <a:spLocks/>
              </p:cNvSpPr>
              <p:nvPr/>
            </p:nvSpPr>
            <p:spPr bwMode="auto">
              <a:xfrm>
                <a:off x="5011" y="2121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1 h 19"/>
                  <a:gd name="T16" fmla="*/ 0 w 17"/>
                  <a:gd name="T17" fmla="*/ 3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2049"/>
              <p:cNvSpPr>
                <a:spLocks/>
              </p:cNvSpPr>
              <p:nvPr/>
            </p:nvSpPr>
            <p:spPr bwMode="auto">
              <a:xfrm>
                <a:off x="4982" y="2063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2050"/>
              <p:cNvSpPr>
                <a:spLocks/>
              </p:cNvSpPr>
              <p:nvPr/>
            </p:nvSpPr>
            <p:spPr bwMode="auto">
              <a:xfrm>
                <a:off x="4958" y="201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2051"/>
              <p:cNvSpPr>
                <a:spLocks/>
              </p:cNvSpPr>
              <p:nvPr/>
            </p:nvSpPr>
            <p:spPr bwMode="auto">
              <a:xfrm>
                <a:off x="5231" y="2541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2052"/>
              <p:cNvSpPr>
                <a:spLocks/>
              </p:cNvSpPr>
              <p:nvPr/>
            </p:nvSpPr>
            <p:spPr bwMode="auto">
              <a:xfrm>
                <a:off x="5135" y="240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2053"/>
              <p:cNvSpPr>
                <a:spLocks/>
              </p:cNvSpPr>
              <p:nvPr/>
            </p:nvSpPr>
            <p:spPr bwMode="auto">
              <a:xfrm>
                <a:off x="5083" y="2282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2054"/>
              <p:cNvSpPr>
                <a:spLocks/>
              </p:cNvSpPr>
              <p:nvPr/>
            </p:nvSpPr>
            <p:spPr bwMode="auto">
              <a:xfrm>
                <a:off x="5042" y="219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Freeform 2055"/>
              <p:cNvSpPr>
                <a:spLocks/>
              </p:cNvSpPr>
              <p:nvPr/>
            </p:nvSpPr>
            <p:spPr bwMode="auto">
              <a:xfrm>
                <a:off x="5011" y="2123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2056"/>
              <p:cNvSpPr>
                <a:spLocks/>
              </p:cNvSpPr>
              <p:nvPr/>
            </p:nvSpPr>
            <p:spPr bwMode="auto">
              <a:xfrm>
                <a:off x="4984" y="2065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2057"/>
              <p:cNvSpPr>
                <a:spLocks/>
              </p:cNvSpPr>
              <p:nvPr/>
            </p:nvSpPr>
            <p:spPr bwMode="auto">
              <a:xfrm>
                <a:off x="4960" y="201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8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2058"/>
              <p:cNvSpPr>
                <a:spLocks/>
              </p:cNvSpPr>
              <p:nvPr/>
            </p:nvSpPr>
            <p:spPr bwMode="auto">
              <a:xfrm>
                <a:off x="5233" y="2543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3 w 17"/>
                  <a:gd name="T9" fmla="*/ 23 h 23"/>
                  <a:gd name="T10" fmla="*/ 13 w 17"/>
                  <a:gd name="T11" fmla="*/ 20 h 23"/>
                  <a:gd name="T12" fmla="*/ 3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3"/>
                    </a:lnTo>
                    <a:lnTo>
                      <a:pt x="13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" name="Freeform 2059"/>
              <p:cNvSpPr>
                <a:spLocks/>
              </p:cNvSpPr>
              <p:nvPr/>
            </p:nvSpPr>
            <p:spPr bwMode="auto">
              <a:xfrm>
                <a:off x="5137" y="2409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Freeform 2060"/>
              <p:cNvSpPr>
                <a:spLocks/>
              </p:cNvSpPr>
              <p:nvPr/>
            </p:nvSpPr>
            <p:spPr bwMode="auto">
              <a:xfrm>
                <a:off x="5085" y="2284"/>
                <a:ext cx="8" cy="11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" name="Freeform 2061"/>
              <p:cNvSpPr>
                <a:spLocks/>
              </p:cNvSpPr>
              <p:nvPr/>
            </p:nvSpPr>
            <p:spPr bwMode="auto">
              <a:xfrm>
                <a:off x="5044" y="219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2062"/>
              <p:cNvSpPr>
                <a:spLocks/>
              </p:cNvSpPr>
              <p:nvPr/>
            </p:nvSpPr>
            <p:spPr bwMode="auto">
              <a:xfrm>
                <a:off x="5013" y="212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6 h 20"/>
                  <a:gd name="T6" fmla="*/ 17 w 17"/>
                  <a:gd name="T7" fmla="*/ 16 h 20"/>
                  <a:gd name="T8" fmla="*/ 14 w 17"/>
                  <a:gd name="T9" fmla="*/ 20 h 20"/>
                  <a:gd name="T10" fmla="*/ 14 w 17"/>
                  <a:gd name="T11" fmla="*/ 20 h 20"/>
                  <a:gd name="T12" fmla="*/ 7 w 17"/>
                  <a:gd name="T13" fmla="*/ 20 h 20"/>
                  <a:gd name="T14" fmla="*/ 0 w 17"/>
                  <a:gd name="T15" fmla="*/ 16 h 20"/>
                  <a:gd name="T16" fmla="*/ 0 w 17"/>
                  <a:gd name="T17" fmla="*/ 6 h 20"/>
                  <a:gd name="T18" fmla="*/ 7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6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2063"/>
              <p:cNvSpPr>
                <a:spLocks/>
              </p:cNvSpPr>
              <p:nvPr/>
            </p:nvSpPr>
            <p:spPr bwMode="auto">
              <a:xfrm>
                <a:off x="4985" y="2068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2064"/>
              <p:cNvSpPr>
                <a:spLocks/>
              </p:cNvSpPr>
              <p:nvPr/>
            </p:nvSpPr>
            <p:spPr bwMode="auto">
              <a:xfrm>
                <a:off x="4962" y="2019"/>
                <a:ext cx="8" cy="12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Freeform 2065"/>
              <p:cNvSpPr>
                <a:spLocks/>
              </p:cNvSpPr>
              <p:nvPr/>
            </p:nvSpPr>
            <p:spPr bwMode="auto">
              <a:xfrm>
                <a:off x="5235" y="254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5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2066"/>
              <p:cNvSpPr>
                <a:spLocks/>
              </p:cNvSpPr>
              <p:nvPr/>
            </p:nvSpPr>
            <p:spPr bwMode="auto">
              <a:xfrm>
                <a:off x="5138" y="2411"/>
                <a:ext cx="9" cy="11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3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3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Freeform 2067"/>
              <p:cNvSpPr>
                <a:spLocks/>
              </p:cNvSpPr>
              <p:nvPr/>
            </p:nvSpPr>
            <p:spPr bwMode="auto">
              <a:xfrm>
                <a:off x="5087" y="2288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" name="Freeform 2068"/>
              <p:cNvSpPr>
                <a:spLocks/>
              </p:cNvSpPr>
              <p:nvPr/>
            </p:nvSpPr>
            <p:spPr bwMode="auto">
              <a:xfrm>
                <a:off x="5046" y="219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3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3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Freeform 2069"/>
              <p:cNvSpPr>
                <a:spLocks/>
              </p:cNvSpPr>
              <p:nvPr/>
            </p:nvSpPr>
            <p:spPr bwMode="auto">
              <a:xfrm>
                <a:off x="5014" y="2127"/>
                <a:ext cx="8" cy="10"/>
              </a:xfrm>
              <a:custGeom>
                <a:avLst/>
                <a:gdLst>
                  <a:gd name="T0" fmla="*/ 3 w 15"/>
                  <a:gd name="T1" fmla="*/ 0 h 21"/>
                  <a:gd name="T2" fmla="*/ 10 w 15"/>
                  <a:gd name="T3" fmla="*/ 0 h 21"/>
                  <a:gd name="T4" fmla="*/ 15 w 15"/>
                  <a:gd name="T5" fmla="*/ 8 h 21"/>
                  <a:gd name="T6" fmla="*/ 15 w 15"/>
                  <a:gd name="T7" fmla="*/ 16 h 21"/>
                  <a:gd name="T8" fmla="*/ 10 w 15"/>
                  <a:gd name="T9" fmla="*/ 21 h 21"/>
                  <a:gd name="T10" fmla="*/ 3 w 15"/>
                  <a:gd name="T11" fmla="*/ 21 h 21"/>
                  <a:gd name="T12" fmla="*/ 0 w 15"/>
                  <a:gd name="T13" fmla="*/ 16 h 21"/>
                  <a:gd name="T14" fmla="*/ 0 w 15"/>
                  <a:gd name="T15" fmla="*/ 8 h 21"/>
                  <a:gd name="T16" fmla="*/ 3 w 15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1">
                    <a:moveTo>
                      <a:pt x="3" y="0"/>
                    </a:moveTo>
                    <a:lnTo>
                      <a:pt x="10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0" y="21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2070"/>
              <p:cNvSpPr>
                <a:spLocks/>
              </p:cNvSpPr>
              <p:nvPr/>
            </p:nvSpPr>
            <p:spPr bwMode="auto">
              <a:xfrm>
                <a:off x="4985" y="2070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" name="Freeform 2071"/>
              <p:cNvSpPr>
                <a:spLocks/>
              </p:cNvSpPr>
              <p:nvPr/>
            </p:nvSpPr>
            <p:spPr bwMode="auto">
              <a:xfrm>
                <a:off x="4962" y="202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2072"/>
              <p:cNvSpPr>
                <a:spLocks/>
              </p:cNvSpPr>
              <p:nvPr/>
            </p:nvSpPr>
            <p:spPr bwMode="auto">
              <a:xfrm>
                <a:off x="5235" y="255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2073"/>
              <p:cNvSpPr>
                <a:spLocks/>
              </p:cNvSpPr>
              <p:nvPr/>
            </p:nvSpPr>
            <p:spPr bwMode="auto">
              <a:xfrm>
                <a:off x="5138" y="2415"/>
                <a:ext cx="11" cy="8"/>
              </a:xfrm>
              <a:custGeom>
                <a:avLst/>
                <a:gdLst>
                  <a:gd name="T0" fmla="*/ 7 w 20"/>
                  <a:gd name="T1" fmla="*/ 0 h 18"/>
                  <a:gd name="T2" fmla="*/ 13 w 20"/>
                  <a:gd name="T3" fmla="*/ 0 h 18"/>
                  <a:gd name="T4" fmla="*/ 20 w 20"/>
                  <a:gd name="T5" fmla="*/ 4 h 18"/>
                  <a:gd name="T6" fmla="*/ 20 w 20"/>
                  <a:gd name="T7" fmla="*/ 12 h 18"/>
                  <a:gd name="T8" fmla="*/ 13 w 20"/>
                  <a:gd name="T9" fmla="*/ 18 h 18"/>
                  <a:gd name="T10" fmla="*/ 7 w 20"/>
                  <a:gd name="T11" fmla="*/ 18 h 18"/>
                  <a:gd name="T12" fmla="*/ 0 w 20"/>
                  <a:gd name="T13" fmla="*/ 12 h 18"/>
                  <a:gd name="T14" fmla="*/ 0 w 20"/>
                  <a:gd name="T15" fmla="*/ 4 h 18"/>
                  <a:gd name="T16" fmla="*/ 7 w 20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8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8"/>
                    </a:lnTo>
                    <a:lnTo>
                      <a:pt x="7" y="18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" name="Freeform 2074"/>
              <p:cNvSpPr>
                <a:spLocks/>
              </p:cNvSpPr>
              <p:nvPr/>
            </p:nvSpPr>
            <p:spPr bwMode="auto">
              <a:xfrm>
                <a:off x="5087" y="228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6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6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" name="Freeform 2075"/>
              <p:cNvSpPr>
                <a:spLocks/>
              </p:cNvSpPr>
              <p:nvPr/>
            </p:nvSpPr>
            <p:spPr bwMode="auto">
              <a:xfrm>
                <a:off x="5046" y="2201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" name="Freeform 2076"/>
              <p:cNvSpPr>
                <a:spLocks/>
              </p:cNvSpPr>
              <p:nvPr/>
            </p:nvSpPr>
            <p:spPr bwMode="auto">
              <a:xfrm>
                <a:off x="5014" y="2130"/>
                <a:ext cx="10" cy="9"/>
              </a:xfrm>
              <a:custGeom>
                <a:avLst/>
                <a:gdLst>
                  <a:gd name="T0" fmla="*/ 6 w 18"/>
                  <a:gd name="T1" fmla="*/ 0 h 17"/>
                  <a:gd name="T2" fmla="*/ 13 w 18"/>
                  <a:gd name="T3" fmla="*/ 0 h 17"/>
                  <a:gd name="T4" fmla="*/ 18 w 18"/>
                  <a:gd name="T5" fmla="*/ 4 h 17"/>
                  <a:gd name="T6" fmla="*/ 18 w 18"/>
                  <a:gd name="T7" fmla="*/ 10 h 17"/>
                  <a:gd name="T8" fmla="*/ 13 w 18"/>
                  <a:gd name="T9" fmla="*/ 17 h 17"/>
                  <a:gd name="T10" fmla="*/ 6 w 18"/>
                  <a:gd name="T11" fmla="*/ 17 h 17"/>
                  <a:gd name="T12" fmla="*/ 0 w 18"/>
                  <a:gd name="T13" fmla="*/ 10 h 17"/>
                  <a:gd name="T14" fmla="*/ 0 w 18"/>
                  <a:gd name="T15" fmla="*/ 4 h 17"/>
                  <a:gd name="T16" fmla="*/ 6 w 18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7">
                    <a:moveTo>
                      <a:pt x="6" y="0"/>
                    </a:moveTo>
                    <a:lnTo>
                      <a:pt x="13" y="0"/>
                    </a:lnTo>
                    <a:lnTo>
                      <a:pt x="18" y="4"/>
                    </a:lnTo>
                    <a:lnTo>
                      <a:pt x="18" y="10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" name="Freeform 2077"/>
              <p:cNvSpPr>
                <a:spLocks/>
              </p:cNvSpPr>
              <p:nvPr/>
            </p:nvSpPr>
            <p:spPr bwMode="auto">
              <a:xfrm>
                <a:off x="4987" y="207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14 w 17"/>
                  <a:gd name="T11" fmla="*/ 19 h 19"/>
                  <a:gd name="T12" fmla="*/ 7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Freeform 2078"/>
              <p:cNvSpPr>
                <a:spLocks/>
              </p:cNvSpPr>
              <p:nvPr/>
            </p:nvSpPr>
            <p:spPr bwMode="auto">
              <a:xfrm>
                <a:off x="4963" y="2025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3 w 17"/>
                  <a:gd name="T9" fmla="*/ 20 h 20"/>
                  <a:gd name="T10" fmla="*/ 13 w 17"/>
                  <a:gd name="T11" fmla="*/ 20 h 20"/>
                  <a:gd name="T12" fmla="*/ 6 w 17"/>
                  <a:gd name="T13" fmla="*/ 20 h 20"/>
                  <a:gd name="T14" fmla="*/ 0 w 17"/>
                  <a:gd name="T15" fmla="*/ 16 h 20"/>
                  <a:gd name="T16" fmla="*/ 0 w 17"/>
                  <a:gd name="T17" fmla="*/ 4 h 20"/>
                  <a:gd name="T18" fmla="*/ 6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" name="Freeform 2079"/>
              <p:cNvSpPr>
                <a:spLocks/>
              </p:cNvSpPr>
              <p:nvPr/>
            </p:nvSpPr>
            <p:spPr bwMode="auto">
              <a:xfrm>
                <a:off x="5236" y="255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" name="Freeform 2080"/>
              <p:cNvSpPr>
                <a:spLocks/>
              </p:cNvSpPr>
              <p:nvPr/>
            </p:nvSpPr>
            <p:spPr bwMode="auto">
              <a:xfrm>
                <a:off x="5140" y="2417"/>
                <a:ext cx="9" cy="8"/>
              </a:xfrm>
              <a:custGeom>
                <a:avLst/>
                <a:gdLst>
                  <a:gd name="T0" fmla="*/ 7 w 17"/>
                  <a:gd name="T1" fmla="*/ 0 h 18"/>
                  <a:gd name="T2" fmla="*/ 14 w 17"/>
                  <a:gd name="T3" fmla="*/ 0 h 18"/>
                  <a:gd name="T4" fmla="*/ 17 w 17"/>
                  <a:gd name="T5" fmla="*/ 8 h 18"/>
                  <a:gd name="T6" fmla="*/ 17 w 17"/>
                  <a:gd name="T7" fmla="*/ 14 h 18"/>
                  <a:gd name="T8" fmla="*/ 14 w 17"/>
                  <a:gd name="T9" fmla="*/ 18 h 18"/>
                  <a:gd name="T10" fmla="*/ 7 w 17"/>
                  <a:gd name="T11" fmla="*/ 18 h 18"/>
                  <a:gd name="T12" fmla="*/ 0 w 17"/>
                  <a:gd name="T13" fmla="*/ 14 h 18"/>
                  <a:gd name="T14" fmla="*/ 0 w 17"/>
                  <a:gd name="T15" fmla="*/ 8 h 18"/>
                  <a:gd name="T16" fmla="*/ 7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4" y="18"/>
                    </a:lnTo>
                    <a:lnTo>
                      <a:pt x="7" y="18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Freeform 2081"/>
              <p:cNvSpPr>
                <a:spLocks/>
              </p:cNvSpPr>
              <p:nvPr/>
            </p:nvSpPr>
            <p:spPr bwMode="auto">
              <a:xfrm>
                <a:off x="5088" y="2291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Freeform 2082"/>
              <p:cNvSpPr>
                <a:spLocks/>
              </p:cNvSpPr>
              <p:nvPr/>
            </p:nvSpPr>
            <p:spPr bwMode="auto">
              <a:xfrm>
                <a:off x="5047" y="2203"/>
                <a:ext cx="9" cy="12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13 w 17"/>
                  <a:gd name="T11" fmla="*/ 20 h 24"/>
                  <a:gd name="T12" fmla="*/ 7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" name="Freeform 2083"/>
              <p:cNvSpPr>
                <a:spLocks/>
              </p:cNvSpPr>
              <p:nvPr/>
            </p:nvSpPr>
            <p:spPr bwMode="auto">
              <a:xfrm>
                <a:off x="5016" y="2132"/>
                <a:ext cx="8" cy="9"/>
              </a:xfrm>
              <a:custGeom>
                <a:avLst/>
                <a:gdLst>
                  <a:gd name="T0" fmla="*/ 7 w 15"/>
                  <a:gd name="T1" fmla="*/ 0 h 17"/>
                  <a:gd name="T2" fmla="*/ 12 w 15"/>
                  <a:gd name="T3" fmla="*/ 0 h 17"/>
                  <a:gd name="T4" fmla="*/ 15 w 15"/>
                  <a:gd name="T5" fmla="*/ 4 h 17"/>
                  <a:gd name="T6" fmla="*/ 15 w 15"/>
                  <a:gd name="T7" fmla="*/ 13 h 17"/>
                  <a:gd name="T8" fmla="*/ 12 w 15"/>
                  <a:gd name="T9" fmla="*/ 17 h 17"/>
                  <a:gd name="T10" fmla="*/ 7 w 15"/>
                  <a:gd name="T11" fmla="*/ 17 h 17"/>
                  <a:gd name="T12" fmla="*/ 0 w 15"/>
                  <a:gd name="T13" fmla="*/ 13 h 17"/>
                  <a:gd name="T14" fmla="*/ 0 w 15"/>
                  <a:gd name="T15" fmla="*/ 4 h 17"/>
                  <a:gd name="T16" fmla="*/ 7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7" y="0"/>
                    </a:moveTo>
                    <a:lnTo>
                      <a:pt x="12" y="0"/>
                    </a:lnTo>
                    <a:lnTo>
                      <a:pt x="15" y="4"/>
                    </a:lnTo>
                    <a:lnTo>
                      <a:pt x="15" y="13"/>
                    </a:lnTo>
                    <a:lnTo>
                      <a:pt x="12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" name="Freeform 2084"/>
              <p:cNvSpPr>
                <a:spLocks/>
              </p:cNvSpPr>
              <p:nvPr/>
            </p:nvSpPr>
            <p:spPr bwMode="auto">
              <a:xfrm>
                <a:off x="4989" y="2074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4 h 24"/>
                  <a:gd name="T12" fmla="*/ 3 w 17"/>
                  <a:gd name="T13" fmla="*/ 24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3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" name="Freeform 2085"/>
              <p:cNvSpPr>
                <a:spLocks/>
              </p:cNvSpPr>
              <p:nvPr/>
            </p:nvSpPr>
            <p:spPr bwMode="auto">
              <a:xfrm>
                <a:off x="4965" y="2027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" name="Freeform 2086"/>
              <p:cNvSpPr>
                <a:spLocks/>
              </p:cNvSpPr>
              <p:nvPr/>
            </p:nvSpPr>
            <p:spPr bwMode="auto">
              <a:xfrm>
                <a:off x="5236" y="2556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Freeform 2087"/>
              <p:cNvSpPr>
                <a:spLocks/>
              </p:cNvSpPr>
              <p:nvPr/>
            </p:nvSpPr>
            <p:spPr bwMode="auto">
              <a:xfrm>
                <a:off x="5142" y="2418"/>
                <a:ext cx="8" cy="11"/>
              </a:xfrm>
              <a:custGeom>
                <a:avLst/>
                <a:gdLst>
                  <a:gd name="T0" fmla="*/ 3 w 17"/>
                  <a:gd name="T1" fmla="*/ 0 h 21"/>
                  <a:gd name="T2" fmla="*/ 10 w 17"/>
                  <a:gd name="T3" fmla="*/ 0 h 21"/>
                  <a:gd name="T4" fmla="*/ 17 w 17"/>
                  <a:gd name="T5" fmla="*/ 8 h 21"/>
                  <a:gd name="T6" fmla="*/ 17 w 17"/>
                  <a:gd name="T7" fmla="*/ 14 h 21"/>
                  <a:gd name="T8" fmla="*/ 10 w 17"/>
                  <a:gd name="T9" fmla="*/ 21 h 21"/>
                  <a:gd name="T10" fmla="*/ 10 w 17"/>
                  <a:gd name="T11" fmla="*/ 17 h 21"/>
                  <a:gd name="T12" fmla="*/ 3 w 17"/>
                  <a:gd name="T13" fmla="*/ 17 h 21"/>
                  <a:gd name="T14" fmla="*/ 0 w 17"/>
                  <a:gd name="T15" fmla="*/ 14 h 21"/>
                  <a:gd name="T16" fmla="*/ 0 w 17"/>
                  <a:gd name="T17" fmla="*/ 8 h 21"/>
                  <a:gd name="T18" fmla="*/ 3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4"/>
                    </a:lnTo>
                    <a:lnTo>
                      <a:pt x="10" y="21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2088"/>
              <p:cNvSpPr>
                <a:spLocks/>
              </p:cNvSpPr>
              <p:nvPr/>
            </p:nvSpPr>
            <p:spPr bwMode="auto">
              <a:xfrm>
                <a:off x="5090" y="229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" name="Freeform 2089"/>
              <p:cNvSpPr>
                <a:spLocks/>
              </p:cNvSpPr>
              <p:nvPr/>
            </p:nvSpPr>
            <p:spPr bwMode="auto">
              <a:xfrm>
                <a:off x="5049" y="2205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2090"/>
              <p:cNvSpPr>
                <a:spLocks/>
              </p:cNvSpPr>
              <p:nvPr/>
            </p:nvSpPr>
            <p:spPr bwMode="auto">
              <a:xfrm>
                <a:off x="5018" y="2134"/>
                <a:ext cx="7" cy="9"/>
              </a:xfrm>
              <a:custGeom>
                <a:avLst/>
                <a:gdLst>
                  <a:gd name="T0" fmla="*/ 4 w 16"/>
                  <a:gd name="T1" fmla="*/ 0 h 17"/>
                  <a:gd name="T2" fmla="*/ 9 w 16"/>
                  <a:gd name="T3" fmla="*/ 0 h 17"/>
                  <a:gd name="T4" fmla="*/ 16 w 16"/>
                  <a:gd name="T5" fmla="*/ 5 h 17"/>
                  <a:gd name="T6" fmla="*/ 16 w 16"/>
                  <a:gd name="T7" fmla="*/ 13 h 17"/>
                  <a:gd name="T8" fmla="*/ 9 w 16"/>
                  <a:gd name="T9" fmla="*/ 17 h 17"/>
                  <a:gd name="T10" fmla="*/ 4 w 16"/>
                  <a:gd name="T11" fmla="*/ 17 h 17"/>
                  <a:gd name="T12" fmla="*/ 0 w 16"/>
                  <a:gd name="T13" fmla="*/ 13 h 17"/>
                  <a:gd name="T14" fmla="*/ 0 w 16"/>
                  <a:gd name="T15" fmla="*/ 5 h 17"/>
                  <a:gd name="T16" fmla="*/ 4 w 16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17">
                    <a:moveTo>
                      <a:pt x="4" y="0"/>
                    </a:moveTo>
                    <a:lnTo>
                      <a:pt x="9" y="0"/>
                    </a:lnTo>
                    <a:lnTo>
                      <a:pt x="16" y="5"/>
                    </a:lnTo>
                    <a:lnTo>
                      <a:pt x="16" y="13"/>
                    </a:lnTo>
                    <a:lnTo>
                      <a:pt x="9" y="17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2091"/>
              <p:cNvSpPr>
                <a:spLocks/>
              </p:cNvSpPr>
              <p:nvPr/>
            </p:nvSpPr>
            <p:spPr bwMode="auto">
              <a:xfrm>
                <a:off x="4989" y="2078"/>
                <a:ext cx="10" cy="10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" name="Freeform 2092"/>
              <p:cNvSpPr>
                <a:spLocks/>
              </p:cNvSpPr>
              <p:nvPr/>
            </p:nvSpPr>
            <p:spPr bwMode="auto">
              <a:xfrm>
                <a:off x="4965" y="2029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4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4 w 20"/>
                  <a:gd name="T9" fmla="*/ 20 h 20"/>
                  <a:gd name="T10" fmla="*/ 14 w 20"/>
                  <a:gd name="T11" fmla="*/ 20 h 20"/>
                  <a:gd name="T12" fmla="*/ 7 w 20"/>
                  <a:gd name="T13" fmla="*/ 20 h 20"/>
                  <a:gd name="T14" fmla="*/ 0 w 20"/>
                  <a:gd name="T15" fmla="*/ 16 h 20"/>
                  <a:gd name="T16" fmla="*/ 0 w 20"/>
                  <a:gd name="T17" fmla="*/ 8 h 20"/>
                  <a:gd name="T18" fmla="*/ 7 w 20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4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" name="Freeform 2093"/>
              <p:cNvSpPr>
                <a:spLocks/>
              </p:cNvSpPr>
              <p:nvPr/>
            </p:nvSpPr>
            <p:spPr bwMode="auto">
              <a:xfrm>
                <a:off x="5238" y="2558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" name="Freeform 2094"/>
              <p:cNvSpPr>
                <a:spLocks/>
              </p:cNvSpPr>
              <p:nvPr/>
            </p:nvSpPr>
            <p:spPr bwMode="auto">
              <a:xfrm>
                <a:off x="5142" y="2422"/>
                <a:ext cx="10" cy="9"/>
              </a:xfrm>
              <a:custGeom>
                <a:avLst/>
                <a:gdLst>
                  <a:gd name="T0" fmla="*/ 6 w 20"/>
                  <a:gd name="T1" fmla="*/ 0 h 17"/>
                  <a:gd name="T2" fmla="*/ 13 w 20"/>
                  <a:gd name="T3" fmla="*/ 0 h 17"/>
                  <a:gd name="T4" fmla="*/ 20 w 20"/>
                  <a:gd name="T5" fmla="*/ 2 h 17"/>
                  <a:gd name="T6" fmla="*/ 20 w 20"/>
                  <a:gd name="T7" fmla="*/ 9 h 17"/>
                  <a:gd name="T8" fmla="*/ 13 w 20"/>
                  <a:gd name="T9" fmla="*/ 17 h 17"/>
                  <a:gd name="T10" fmla="*/ 6 w 20"/>
                  <a:gd name="T11" fmla="*/ 17 h 17"/>
                  <a:gd name="T12" fmla="*/ 0 w 20"/>
                  <a:gd name="T13" fmla="*/ 9 h 17"/>
                  <a:gd name="T14" fmla="*/ 0 w 20"/>
                  <a:gd name="T15" fmla="*/ 2 h 17"/>
                  <a:gd name="T16" fmla="*/ 6 w 20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7">
                    <a:moveTo>
                      <a:pt x="6" y="0"/>
                    </a:moveTo>
                    <a:lnTo>
                      <a:pt x="13" y="0"/>
                    </a:lnTo>
                    <a:lnTo>
                      <a:pt x="20" y="2"/>
                    </a:lnTo>
                    <a:lnTo>
                      <a:pt x="20" y="9"/>
                    </a:lnTo>
                    <a:lnTo>
                      <a:pt x="13" y="17"/>
                    </a:lnTo>
                    <a:lnTo>
                      <a:pt x="6" y="17"/>
                    </a:lnTo>
                    <a:lnTo>
                      <a:pt x="0" y="9"/>
                    </a:lnTo>
                    <a:lnTo>
                      <a:pt x="0" y="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" name="Freeform 2095"/>
              <p:cNvSpPr>
                <a:spLocks/>
              </p:cNvSpPr>
              <p:nvPr/>
            </p:nvSpPr>
            <p:spPr bwMode="auto">
              <a:xfrm>
                <a:off x="5090" y="229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3 h 19"/>
                  <a:gd name="T6" fmla="*/ 20 w 20"/>
                  <a:gd name="T7" fmla="*/ 11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1 h 19"/>
                  <a:gd name="T14" fmla="*/ 0 w 20"/>
                  <a:gd name="T15" fmla="*/ 3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3"/>
                    </a:lnTo>
                    <a:lnTo>
                      <a:pt x="20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Freeform 2096"/>
              <p:cNvSpPr>
                <a:spLocks/>
              </p:cNvSpPr>
              <p:nvPr/>
            </p:nvSpPr>
            <p:spPr bwMode="auto">
              <a:xfrm>
                <a:off x="5018" y="2135"/>
                <a:ext cx="9" cy="10"/>
              </a:xfrm>
              <a:custGeom>
                <a:avLst/>
                <a:gdLst>
                  <a:gd name="T0" fmla="*/ 7 w 19"/>
                  <a:gd name="T1" fmla="*/ 0 h 19"/>
                  <a:gd name="T2" fmla="*/ 12 w 19"/>
                  <a:gd name="T3" fmla="*/ 0 h 19"/>
                  <a:gd name="T4" fmla="*/ 19 w 19"/>
                  <a:gd name="T5" fmla="*/ 7 h 19"/>
                  <a:gd name="T6" fmla="*/ 19 w 19"/>
                  <a:gd name="T7" fmla="*/ 15 h 19"/>
                  <a:gd name="T8" fmla="*/ 12 w 19"/>
                  <a:gd name="T9" fmla="*/ 19 h 19"/>
                  <a:gd name="T10" fmla="*/ 7 w 19"/>
                  <a:gd name="T11" fmla="*/ 19 h 19"/>
                  <a:gd name="T12" fmla="*/ 0 w 19"/>
                  <a:gd name="T13" fmla="*/ 15 h 19"/>
                  <a:gd name="T14" fmla="*/ 0 w 19"/>
                  <a:gd name="T15" fmla="*/ 7 h 19"/>
                  <a:gd name="T16" fmla="*/ 7 w 19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7" y="0"/>
                    </a:moveTo>
                    <a:lnTo>
                      <a:pt x="12" y="0"/>
                    </a:lnTo>
                    <a:lnTo>
                      <a:pt x="19" y="7"/>
                    </a:lnTo>
                    <a:lnTo>
                      <a:pt x="19" y="15"/>
                    </a:lnTo>
                    <a:lnTo>
                      <a:pt x="12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2097"/>
              <p:cNvSpPr>
                <a:spLocks/>
              </p:cNvSpPr>
              <p:nvPr/>
            </p:nvSpPr>
            <p:spPr bwMode="auto">
              <a:xfrm>
                <a:off x="4990" y="2080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2098"/>
              <p:cNvSpPr>
                <a:spLocks/>
              </p:cNvSpPr>
              <p:nvPr/>
            </p:nvSpPr>
            <p:spPr bwMode="auto">
              <a:xfrm>
                <a:off x="5238" y="2562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Freeform 2099"/>
              <p:cNvSpPr>
                <a:spLocks/>
              </p:cNvSpPr>
              <p:nvPr/>
            </p:nvSpPr>
            <p:spPr bwMode="auto">
              <a:xfrm>
                <a:off x="5144" y="2423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2100"/>
              <p:cNvSpPr>
                <a:spLocks/>
              </p:cNvSpPr>
              <p:nvPr/>
            </p:nvSpPr>
            <p:spPr bwMode="auto">
              <a:xfrm>
                <a:off x="5092" y="229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Freeform 2101"/>
              <p:cNvSpPr>
                <a:spLocks/>
              </p:cNvSpPr>
              <p:nvPr/>
            </p:nvSpPr>
            <p:spPr bwMode="auto">
              <a:xfrm>
                <a:off x="5051" y="2211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2102"/>
              <p:cNvSpPr>
                <a:spLocks/>
              </p:cNvSpPr>
              <p:nvPr/>
            </p:nvSpPr>
            <p:spPr bwMode="auto">
              <a:xfrm>
                <a:off x="5019" y="2137"/>
                <a:ext cx="8" cy="12"/>
              </a:xfrm>
              <a:custGeom>
                <a:avLst/>
                <a:gdLst>
                  <a:gd name="T0" fmla="*/ 5 w 15"/>
                  <a:gd name="T1" fmla="*/ 0 h 24"/>
                  <a:gd name="T2" fmla="*/ 12 w 15"/>
                  <a:gd name="T3" fmla="*/ 0 h 24"/>
                  <a:gd name="T4" fmla="*/ 15 w 15"/>
                  <a:gd name="T5" fmla="*/ 8 h 24"/>
                  <a:gd name="T6" fmla="*/ 15 w 15"/>
                  <a:gd name="T7" fmla="*/ 16 h 24"/>
                  <a:gd name="T8" fmla="*/ 12 w 15"/>
                  <a:gd name="T9" fmla="*/ 24 h 24"/>
                  <a:gd name="T10" fmla="*/ 5 w 15"/>
                  <a:gd name="T11" fmla="*/ 24 h 24"/>
                  <a:gd name="T12" fmla="*/ 0 w 15"/>
                  <a:gd name="T13" fmla="*/ 16 h 24"/>
                  <a:gd name="T14" fmla="*/ 0 w 15"/>
                  <a:gd name="T15" fmla="*/ 8 h 24"/>
                  <a:gd name="T16" fmla="*/ 5 w 15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4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24"/>
                    </a:lnTo>
                    <a:lnTo>
                      <a:pt x="5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2103"/>
              <p:cNvSpPr>
                <a:spLocks/>
              </p:cNvSpPr>
              <p:nvPr/>
            </p:nvSpPr>
            <p:spPr bwMode="auto">
              <a:xfrm>
                <a:off x="4992" y="2082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2104"/>
              <p:cNvSpPr>
                <a:spLocks/>
              </p:cNvSpPr>
              <p:nvPr/>
            </p:nvSpPr>
            <p:spPr bwMode="auto">
              <a:xfrm>
                <a:off x="4968" y="2034"/>
                <a:ext cx="9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2105"/>
              <p:cNvSpPr>
                <a:spLocks/>
              </p:cNvSpPr>
              <p:nvPr/>
            </p:nvSpPr>
            <p:spPr bwMode="auto">
              <a:xfrm>
                <a:off x="5240" y="2564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 2106"/>
              <p:cNvSpPr>
                <a:spLocks/>
              </p:cNvSpPr>
              <p:nvPr/>
            </p:nvSpPr>
            <p:spPr bwMode="auto">
              <a:xfrm>
                <a:off x="5145" y="2425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Freeform 2107"/>
              <p:cNvSpPr>
                <a:spLocks/>
              </p:cNvSpPr>
              <p:nvPr/>
            </p:nvSpPr>
            <p:spPr bwMode="auto">
              <a:xfrm>
                <a:off x="5093" y="2301"/>
                <a:ext cx="9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Freeform 2108"/>
              <p:cNvSpPr>
                <a:spLocks/>
              </p:cNvSpPr>
              <p:nvPr/>
            </p:nvSpPr>
            <p:spPr bwMode="auto">
              <a:xfrm>
                <a:off x="5053" y="2213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Freeform 2109"/>
              <p:cNvSpPr>
                <a:spLocks/>
              </p:cNvSpPr>
              <p:nvPr/>
            </p:nvSpPr>
            <p:spPr bwMode="auto">
              <a:xfrm>
                <a:off x="5021" y="2141"/>
                <a:ext cx="8" cy="10"/>
              </a:xfrm>
              <a:custGeom>
                <a:avLst/>
                <a:gdLst>
                  <a:gd name="T0" fmla="*/ 2 w 15"/>
                  <a:gd name="T1" fmla="*/ 0 h 20"/>
                  <a:gd name="T2" fmla="*/ 9 w 15"/>
                  <a:gd name="T3" fmla="*/ 0 h 20"/>
                  <a:gd name="T4" fmla="*/ 15 w 15"/>
                  <a:gd name="T5" fmla="*/ 4 h 20"/>
                  <a:gd name="T6" fmla="*/ 15 w 15"/>
                  <a:gd name="T7" fmla="*/ 12 h 20"/>
                  <a:gd name="T8" fmla="*/ 9 w 15"/>
                  <a:gd name="T9" fmla="*/ 20 h 20"/>
                  <a:gd name="T10" fmla="*/ 2 w 15"/>
                  <a:gd name="T11" fmla="*/ 20 h 20"/>
                  <a:gd name="T12" fmla="*/ 0 w 15"/>
                  <a:gd name="T13" fmla="*/ 12 h 20"/>
                  <a:gd name="T14" fmla="*/ 0 w 15"/>
                  <a:gd name="T15" fmla="*/ 4 h 20"/>
                  <a:gd name="T16" fmla="*/ 2 w 15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0">
                    <a:moveTo>
                      <a:pt x="2" y="0"/>
                    </a:moveTo>
                    <a:lnTo>
                      <a:pt x="9" y="0"/>
                    </a:lnTo>
                    <a:lnTo>
                      <a:pt x="15" y="4"/>
                    </a:lnTo>
                    <a:lnTo>
                      <a:pt x="15" y="12"/>
                    </a:lnTo>
                    <a:lnTo>
                      <a:pt x="9" y="20"/>
                    </a:lnTo>
                    <a:lnTo>
                      <a:pt x="2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2110"/>
              <p:cNvSpPr>
                <a:spLocks/>
              </p:cNvSpPr>
              <p:nvPr/>
            </p:nvSpPr>
            <p:spPr bwMode="auto">
              <a:xfrm>
                <a:off x="4992" y="2084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2111"/>
              <p:cNvSpPr>
                <a:spLocks/>
              </p:cNvSpPr>
              <p:nvPr/>
            </p:nvSpPr>
            <p:spPr bwMode="auto">
              <a:xfrm>
                <a:off x="5240" y="2568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4 h 19"/>
                  <a:gd name="T6" fmla="*/ 21 w 21"/>
                  <a:gd name="T7" fmla="*/ 11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1 h 19"/>
                  <a:gd name="T14" fmla="*/ 0 w 21"/>
                  <a:gd name="T15" fmla="*/ 4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2112"/>
              <p:cNvSpPr>
                <a:spLocks/>
              </p:cNvSpPr>
              <p:nvPr/>
            </p:nvSpPr>
            <p:spPr bwMode="auto">
              <a:xfrm>
                <a:off x="5145" y="2427"/>
                <a:ext cx="10" cy="10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8 h 20"/>
                  <a:gd name="T6" fmla="*/ 21 w 21"/>
                  <a:gd name="T7" fmla="*/ 16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6 h 20"/>
                  <a:gd name="T14" fmla="*/ 0 w 21"/>
                  <a:gd name="T15" fmla="*/ 8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2113"/>
              <p:cNvSpPr>
                <a:spLocks/>
              </p:cNvSpPr>
              <p:nvPr/>
            </p:nvSpPr>
            <p:spPr bwMode="auto">
              <a:xfrm>
                <a:off x="5093" y="2303"/>
                <a:ext cx="11" cy="10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2114"/>
              <p:cNvSpPr>
                <a:spLocks/>
              </p:cNvSpPr>
              <p:nvPr/>
            </p:nvSpPr>
            <p:spPr bwMode="auto">
              <a:xfrm>
                <a:off x="5021" y="2143"/>
                <a:ext cx="9" cy="10"/>
              </a:xfrm>
              <a:custGeom>
                <a:avLst/>
                <a:gdLst>
                  <a:gd name="T0" fmla="*/ 5 w 19"/>
                  <a:gd name="T1" fmla="*/ 0 h 20"/>
                  <a:gd name="T2" fmla="*/ 12 w 19"/>
                  <a:gd name="T3" fmla="*/ 0 h 20"/>
                  <a:gd name="T4" fmla="*/ 19 w 19"/>
                  <a:gd name="T5" fmla="*/ 4 h 20"/>
                  <a:gd name="T6" fmla="*/ 19 w 19"/>
                  <a:gd name="T7" fmla="*/ 12 h 20"/>
                  <a:gd name="T8" fmla="*/ 12 w 19"/>
                  <a:gd name="T9" fmla="*/ 20 h 20"/>
                  <a:gd name="T10" fmla="*/ 5 w 19"/>
                  <a:gd name="T11" fmla="*/ 20 h 20"/>
                  <a:gd name="T12" fmla="*/ 0 w 19"/>
                  <a:gd name="T13" fmla="*/ 12 h 20"/>
                  <a:gd name="T14" fmla="*/ 0 w 19"/>
                  <a:gd name="T15" fmla="*/ 4 h 20"/>
                  <a:gd name="T16" fmla="*/ 5 w 19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0">
                    <a:moveTo>
                      <a:pt x="5" y="0"/>
                    </a:moveTo>
                    <a:lnTo>
                      <a:pt x="12" y="0"/>
                    </a:lnTo>
                    <a:lnTo>
                      <a:pt x="19" y="4"/>
                    </a:lnTo>
                    <a:lnTo>
                      <a:pt x="19" y="12"/>
                    </a:lnTo>
                    <a:lnTo>
                      <a:pt x="12" y="20"/>
                    </a:lnTo>
                    <a:lnTo>
                      <a:pt x="5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2115"/>
              <p:cNvSpPr>
                <a:spLocks/>
              </p:cNvSpPr>
              <p:nvPr/>
            </p:nvSpPr>
            <p:spPr bwMode="auto">
              <a:xfrm>
                <a:off x="4994" y="2086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2116"/>
              <p:cNvSpPr>
                <a:spLocks/>
              </p:cNvSpPr>
              <p:nvPr/>
            </p:nvSpPr>
            <p:spPr bwMode="auto">
              <a:xfrm>
                <a:off x="5241" y="2570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13 w 17"/>
                  <a:gd name="T11" fmla="*/ 19 h 23"/>
                  <a:gd name="T12" fmla="*/ 3 w 17"/>
                  <a:gd name="T13" fmla="*/ 19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2117"/>
              <p:cNvSpPr>
                <a:spLocks/>
              </p:cNvSpPr>
              <p:nvPr/>
            </p:nvSpPr>
            <p:spPr bwMode="auto">
              <a:xfrm>
                <a:off x="5147" y="2429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2118"/>
              <p:cNvSpPr>
                <a:spLocks/>
              </p:cNvSpPr>
              <p:nvPr/>
            </p:nvSpPr>
            <p:spPr bwMode="auto">
              <a:xfrm>
                <a:off x="5095" y="2305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Freeform 2119"/>
              <p:cNvSpPr>
                <a:spLocks/>
              </p:cNvSpPr>
              <p:nvPr/>
            </p:nvSpPr>
            <p:spPr bwMode="auto">
              <a:xfrm>
                <a:off x="5054" y="2217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2120"/>
              <p:cNvSpPr>
                <a:spLocks/>
              </p:cNvSpPr>
              <p:nvPr/>
            </p:nvSpPr>
            <p:spPr bwMode="auto">
              <a:xfrm>
                <a:off x="5022" y="214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2121"/>
              <p:cNvSpPr>
                <a:spLocks/>
              </p:cNvSpPr>
              <p:nvPr/>
            </p:nvSpPr>
            <p:spPr bwMode="auto">
              <a:xfrm>
                <a:off x="4996" y="2088"/>
                <a:ext cx="8" cy="11"/>
              </a:xfrm>
              <a:custGeom>
                <a:avLst/>
                <a:gdLst>
                  <a:gd name="T0" fmla="*/ 4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4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4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2122"/>
              <p:cNvSpPr>
                <a:spLocks/>
              </p:cNvSpPr>
              <p:nvPr/>
            </p:nvSpPr>
            <p:spPr bwMode="auto">
              <a:xfrm>
                <a:off x="4972" y="2039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2123"/>
              <p:cNvSpPr>
                <a:spLocks/>
              </p:cNvSpPr>
              <p:nvPr/>
            </p:nvSpPr>
            <p:spPr bwMode="auto">
              <a:xfrm>
                <a:off x="5241" y="2574"/>
                <a:ext cx="11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6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6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2124"/>
              <p:cNvSpPr>
                <a:spLocks/>
              </p:cNvSpPr>
              <p:nvPr/>
            </p:nvSpPr>
            <p:spPr bwMode="auto">
              <a:xfrm>
                <a:off x="5149" y="2433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2125"/>
              <p:cNvSpPr>
                <a:spLocks/>
              </p:cNvSpPr>
              <p:nvPr/>
            </p:nvSpPr>
            <p:spPr bwMode="auto">
              <a:xfrm>
                <a:off x="5097" y="2307"/>
                <a:ext cx="8" cy="12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8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2126"/>
              <p:cNvSpPr>
                <a:spLocks/>
              </p:cNvSpPr>
              <p:nvPr/>
            </p:nvSpPr>
            <p:spPr bwMode="auto">
              <a:xfrm>
                <a:off x="5056" y="2219"/>
                <a:ext cx="8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0 w 17"/>
                  <a:gd name="T9" fmla="*/ 20 h 20"/>
                  <a:gd name="T10" fmla="*/ 10 w 17"/>
                  <a:gd name="T11" fmla="*/ 20 h 20"/>
                  <a:gd name="T12" fmla="*/ 3 w 17"/>
                  <a:gd name="T13" fmla="*/ 20 h 20"/>
                  <a:gd name="T14" fmla="*/ 0 w 17"/>
                  <a:gd name="T15" fmla="*/ 16 h 20"/>
                  <a:gd name="T16" fmla="*/ 0 w 17"/>
                  <a:gd name="T17" fmla="*/ 8 h 20"/>
                  <a:gd name="T18" fmla="*/ 3 w 17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2127"/>
              <p:cNvSpPr>
                <a:spLocks/>
              </p:cNvSpPr>
              <p:nvPr/>
            </p:nvSpPr>
            <p:spPr bwMode="auto">
              <a:xfrm>
                <a:off x="5024" y="214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2128"/>
              <p:cNvSpPr>
                <a:spLocks/>
              </p:cNvSpPr>
              <p:nvPr/>
            </p:nvSpPr>
            <p:spPr bwMode="auto">
              <a:xfrm>
                <a:off x="4996" y="2092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2129"/>
              <p:cNvSpPr>
                <a:spLocks/>
              </p:cNvSpPr>
              <p:nvPr/>
            </p:nvSpPr>
            <p:spPr bwMode="auto">
              <a:xfrm>
                <a:off x="5243" y="2576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4 w 17"/>
                  <a:gd name="T9" fmla="*/ 23 h 23"/>
                  <a:gd name="T10" fmla="*/ 14 w 17"/>
                  <a:gd name="T11" fmla="*/ 20 h 23"/>
                  <a:gd name="T12" fmla="*/ 7 w 17"/>
                  <a:gd name="T13" fmla="*/ 20 h 23"/>
                  <a:gd name="T14" fmla="*/ 0 w 17"/>
                  <a:gd name="T15" fmla="*/ 16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3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2130"/>
              <p:cNvSpPr>
                <a:spLocks/>
              </p:cNvSpPr>
              <p:nvPr/>
            </p:nvSpPr>
            <p:spPr bwMode="auto">
              <a:xfrm>
                <a:off x="5149" y="2435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2131"/>
              <p:cNvSpPr>
                <a:spLocks/>
              </p:cNvSpPr>
              <p:nvPr/>
            </p:nvSpPr>
            <p:spPr bwMode="auto">
              <a:xfrm>
                <a:off x="5097" y="2311"/>
                <a:ext cx="9" cy="10"/>
              </a:xfrm>
              <a:custGeom>
                <a:avLst/>
                <a:gdLst>
                  <a:gd name="T0" fmla="*/ 6 w 18"/>
                  <a:gd name="T1" fmla="*/ 0 h 19"/>
                  <a:gd name="T2" fmla="*/ 13 w 18"/>
                  <a:gd name="T3" fmla="*/ 0 h 19"/>
                  <a:gd name="T4" fmla="*/ 18 w 18"/>
                  <a:gd name="T5" fmla="*/ 4 h 19"/>
                  <a:gd name="T6" fmla="*/ 18 w 18"/>
                  <a:gd name="T7" fmla="*/ 11 h 19"/>
                  <a:gd name="T8" fmla="*/ 13 w 18"/>
                  <a:gd name="T9" fmla="*/ 19 h 19"/>
                  <a:gd name="T10" fmla="*/ 6 w 18"/>
                  <a:gd name="T11" fmla="*/ 19 h 19"/>
                  <a:gd name="T12" fmla="*/ 0 w 18"/>
                  <a:gd name="T13" fmla="*/ 11 h 19"/>
                  <a:gd name="T14" fmla="*/ 0 w 18"/>
                  <a:gd name="T15" fmla="*/ 4 h 19"/>
                  <a:gd name="T16" fmla="*/ 6 w 18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6" y="0"/>
                    </a:moveTo>
                    <a:lnTo>
                      <a:pt x="13" y="0"/>
                    </a:lnTo>
                    <a:lnTo>
                      <a:pt x="18" y="4"/>
                    </a:lnTo>
                    <a:lnTo>
                      <a:pt x="18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Freeform 2132"/>
              <p:cNvSpPr>
                <a:spLocks/>
              </p:cNvSpPr>
              <p:nvPr/>
            </p:nvSpPr>
            <p:spPr bwMode="auto">
              <a:xfrm>
                <a:off x="5056" y="2221"/>
                <a:ext cx="10" cy="9"/>
              </a:xfrm>
              <a:custGeom>
                <a:avLst/>
                <a:gdLst>
                  <a:gd name="T0" fmla="*/ 7 w 20"/>
                  <a:gd name="T1" fmla="*/ 0 h 20"/>
                  <a:gd name="T2" fmla="*/ 13 w 20"/>
                  <a:gd name="T3" fmla="*/ 0 h 20"/>
                  <a:gd name="T4" fmla="*/ 20 w 20"/>
                  <a:gd name="T5" fmla="*/ 8 h 20"/>
                  <a:gd name="T6" fmla="*/ 20 w 20"/>
                  <a:gd name="T7" fmla="*/ 16 h 20"/>
                  <a:gd name="T8" fmla="*/ 13 w 20"/>
                  <a:gd name="T9" fmla="*/ 20 h 20"/>
                  <a:gd name="T10" fmla="*/ 7 w 20"/>
                  <a:gd name="T11" fmla="*/ 20 h 20"/>
                  <a:gd name="T12" fmla="*/ 0 w 20"/>
                  <a:gd name="T13" fmla="*/ 16 h 20"/>
                  <a:gd name="T14" fmla="*/ 0 w 20"/>
                  <a:gd name="T15" fmla="*/ 8 h 20"/>
                  <a:gd name="T16" fmla="*/ 7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7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2133"/>
              <p:cNvSpPr>
                <a:spLocks/>
              </p:cNvSpPr>
              <p:nvPr/>
            </p:nvSpPr>
            <p:spPr bwMode="auto">
              <a:xfrm>
                <a:off x="5024" y="2149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8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8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2134"/>
              <p:cNvSpPr>
                <a:spLocks/>
              </p:cNvSpPr>
              <p:nvPr/>
            </p:nvSpPr>
            <p:spPr bwMode="auto">
              <a:xfrm>
                <a:off x="4997" y="2094"/>
                <a:ext cx="9" cy="9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2135"/>
              <p:cNvSpPr>
                <a:spLocks/>
              </p:cNvSpPr>
              <p:nvPr/>
            </p:nvSpPr>
            <p:spPr bwMode="auto">
              <a:xfrm>
                <a:off x="5245" y="2579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1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1 w 17"/>
                  <a:gd name="T9" fmla="*/ 19 h 19"/>
                  <a:gd name="T10" fmla="*/ 4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19"/>
                    </a:lnTo>
                    <a:lnTo>
                      <a:pt x="4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2136"/>
              <p:cNvSpPr>
                <a:spLocks/>
              </p:cNvSpPr>
              <p:nvPr/>
            </p:nvSpPr>
            <p:spPr bwMode="auto">
              <a:xfrm>
                <a:off x="5150" y="2437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3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2137"/>
              <p:cNvSpPr>
                <a:spLocks/>
              </p:cNvSpPr>
              <p:nvPr/>
            </p:nvSpPr>
            <p:spPr bwMode="auto">
              <a:xfrm>
                <a:off x="5098" y="2313"/>
                <a:ext cx="8" cy="9"/>
              </a:xfrm>
              <a:custGeom>
                <a:avLst/>
                <a:gdLst>
                  <a:gd name="T0" fmla="*/ 7 w 15"/>
                  <a:gd name="T1" fmla="*/ 0 h 19"/>
                  <a:gd name="T2" fmla="*/ 14 w 15"/>
                  <a:gd name="T3" fmla="*/ 0 h 19"/>
                  <a:gd name="T4" fmla="*/ 15 w 15"/>
                  <a:gd name="T5" fmla="*/ 3 h 19"/>
                  <a:gd name="T6" fmla="*/ 15 w 15"/>
                  <a:gd name="T7" fmla="*/ 11 h 19"/>
                  <a:gd name="T8" fmla="*/ 14 w 15"/>
                  <a:gd name="T9" fmla="*/ 19 h 19"/>
                  <a:gd name="T10" fmla="*/ 7 w 15"/>
                  <a:gd name="T11" fmla="*/ 19 h 19"/>
                  <a:gd name="T12" fmla="*/ 0 w 15"/>
                  <a:gd name="T13" fmla="*/ 11 h 19"/>
                  <a:gd name="T14" fmla="*/ 0 w 15"/>
                  <a:gd name="T15" fmla="*/ 3 h 19"/>
                  <a:gd name="T16" fmla="*/ 7 w 15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9">
                    <a:moveTo>
                      <a:pt x="7" y="0"/>
                    </a:moveTo>
                    <a:lnTo>
                      <a:pt x="14" y="0"/>
                    </a:lnTo>
                    <a:lnTo>
                      <a:pt x="15" y="3"/>
                    </a:lnTo>
                    <a:lnTo>
                      <a:pt x="15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Freeform 2138"/>
              <p:cNvSpPr>
                <a:spLocks/>
              </p:cNvSpPr>
              <p:nvPr/>
            </p:nvSpPr>
            <p:spPr bwMode="auto">
              <a:xfrm>
                <a:off x="5025" y="2151"/>
                <a:ext cx="9" cy="11"/>
              </a:xfrm>
              <a:custGeom>
                <a:avLst/>
                <a:gdLst>
                  <a:gd name="T0" fmla="*/ 6 w 17"/>
                  <a:gd name="T1" fmla="*/ 0 h 23"/>
                  <a:gd name="T2" fmla="*/ 13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3 w 17"/>
                  <a:gd name="T9" fmla="*/ 23 h 23"/>
                  <a:gd name="T10" fmla="*/ 6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6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23"/>
                    </a:lnTo>
                    <a:lnTo>
                      <a:pt x="6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Freeform 2139"/>
              <p:cNvSpPr>
                <a:spLocks/>
              </p:cNvSpPr>
              <p:nvPr/>
            </p:nvSpPr>
            <p:spPr bwMode="auto">
              <a:xfrm>
                <a:off x="4999" y="2096"/>
                <a:ext cx="8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Freeform 2140"/>
              <p:cNvSpPr>
                <a:spLocks/>
              </p:cNvSpPr>
              <p:nvPr/>
            </p:nvSpPr>
            <p:spPr bwMode="auto">
              <a:xfrm>
                <a:off x="5245" y="2581"/>
                <a:ext cx="8" cy="12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5 h 23"/>
                  <a:gd name="T8" fmla="*/ 14 w 17"/>
                  <a:gd name="T9" fmla="*/ 23 h 23"/>
                  <a:gd name="T10" fmla="*/ 14 w 17"/>
                  <a:gd name="T11" fmla="*/ 19 h 23"/>
                  <a:gd name="T12" fmla="*/ 7 w 17"/>
                  <a:gd name="T13" fmla="*/ 19 h 23"/>
                  <a:gd name="T14" fmla="*/ 0 w 17"/>
                  <a:gd name="T15" fmla="*/ 15 h 23"/>
                  <a:gd name="T16" fmla="*/ 0 w 17"/>
                  <a:gd name="T17" fmla="*/ 8 h 23"/>
                  <a:gd name="T18" fmla="*/ 7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2141"/>
              <p:cNvSpPr>
                <a:spLocks/>
              </p:cNvSpPr>
              <p:nvPr/>
            </p:nvSpPr>
            <p:spPr bwMode="auto">
              <a:xfrm>
                <a:off x="5152" y="2439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2142"/>
              <p:cNvSpPr>
                <a:spLocks/>
              </p:cNvSpPr>
              <p:nvPr/>
            </p:nvSpPr>
            <p:spPr bwMode="auto">
              <a:xfrm>
                <a:off x="5100" y="2315"/>
                <a:ext cx="8" cy="9"/>
              </a:xfrm>
              <a:custGeom>
                <a:avLst/>
                <a:gdLst>
                  <a:gd name="T0" fmla="*/ 4 w 16"/>
                  <a:gd name="T1" fmla="*/ 0 h 20"/>
                  <a:gd name="T2" fmla="*/ 11 w 16"/>
                  <a:gd name="T3" fmla="*/ 0 h 20"/>
                  <a:gd name="T4" fmla="*/ 16 w 16"/>
                  <a:gd name="T5" fmla="*/ 4 h 20"/>
                  <a:gd name="T6" fmla="*/ 16 w 16"/>
                  <a:gd name="T7" fmla="*/ 12 h 20"/>
                  <a:gd name="T8" fmla="*/ 11 w 16"/>
                  <a:gd name="T9" fmla="*/ 20 h 20"/>
                  <a:gd name="T10" fmla="*/ 11 w 16"/>
                  <a:gd name="T11" fmla="*/ 20 h 20"/>
                  <a:gd name="T12" fmla="*/ 4 w 16"/>
                  <a:gd name="T13" fmla="*/ 20 h 20"/>
                  <a:gd name="T14" fmla="*/ 0 w 16"/>
                  <a:gd name="T15" fmla="*/ 12 h 20"/>
                  <a:gd name="T16" fmla="*/ 0 w 16"/>
                  <a:gd name="T17" fmla="*/ 4 h 20"/>
                  <a:gd name="T18" fmla="*/ 4 w 16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20">
                    <a:moveTo>
                      <a:pt x="4" y="0"/>
                    </a:moveTo>
                    <a:lnTo>
                      <a:pt x="11" y="0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1" y="20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2143"/>
              <p:cNvSpPr>
                <a:spLocks/>
              </p:cNvSpPr>
              <p:nvPr/>
            </p:nvSpPr>
            <p:spPr bwMode="auto">
              <a:xfrm>
                <a:off x="5027" y="2153"/>
                <a:ext cx="9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3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3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2144"/>
              <p:cNvSpPr>
                <a:spLocks/>
              </p:cNvSpPr>
              <p:nvPr/>
            </p:nvSpPr>
            <p:spPr bwMode="auto">
              <a:xfrm>
                <a:off x="4999" y="209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5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5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2145"/>
              <p:cNvSpPr>
                <a:spLocks/>
              </p:cNvSpPr>
              <p:nvPr/>
            </p:nvSpPr>
            <p:spPr bwMode="auto">
              <a:xfrm>
                <a:off x="5246" y="2585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2146"/>
              <p:cNvSpPr>
                <a:spLocks/>
              </p:cNvSpPr>
              <p:nvPr/>
            </p:nvSpPr>
            <p:spPr bwMode="auto">
              <a:xfrm>
                <a:off x="5152" y="2441"/>
                <a:ext cx="9" cy="11"/>
              </a:xfrm>
              <a:custGeom>
                <a:avLst/>
                <a:gdLst>
                  <a:gd name="T0" fmla="*/ 7 w 17"/>
                  <a:gd name="T1" fmla="*/ 0 h 23"/>
                  <a:gd name="T2" fmla="*/ 14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4 w 17"/>
                  <a:gd name="T9" fmla="*/ 23 h 23"/>
                  <a:gd name="T10" fmla="*/ 7 w 17"/>
                  <a:gd name="T11" fmla="*/ 23 h 23"/>
                  <a:gd name="T12" fmla="*/ 0 w 17"/>
                  <a:gd name="T13" fmla="*/ 15 h 23"/>
                  <a:gd name="T14" fmla="*/ 0 w 17"/>
                  <a:gd name="T15" fmla="*/ 7 h 23"/>
                  <a:gd name="T16" fmla="*/ 7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7" y="0"/>
                    </a:moveTo>
                    <a:lnTo>
                      <a:pt x="14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2147"/>
              <p:cNvSpPr>
                <a:spLocks/>
              </p:cNvSpPr>
              <p:nvPr/>
            </p:nvSpPr>
            <p:spPr bwMode="auto">
              <a:xfrm>
                <a:off x="5100" y="2317"/>
                <a:ext cx="8" cy="9"/>
              </a:xfrm>
              <a:custGeom>
                <a:avLst/>
                <a:gdLst>
                  <a:gd name="T0" fmla="*/ 7 w 16"/>
                  <a:gd name="T1" fmla="*/ 0 h 20"/>
                  <a:gd name="T2" fmla="*/ 12 w 16"/>
                  <a:gd name="T3" fmla="*/ 0 h 20"/>
                  <a:gd name="T4" fmla="*/ 16 w 16"/>
                  <a:gd name="T5" fmla="*/ 4 h 20"/>
                  <a:gd name="T6" fmla="*/ 16 w 16"/>
                  <a:gd name="T7" fmla="*/ 16 h 20"/>
                  <a:gd name="T8" fmla="*/ 12 w 16"/>
                  <a:gd name="T9" fmla="*/ 20 h 20"/>
                  <a:gd name="T10" fmla="*/ 7 w 16"/>
                  <a:gd name="T11" fmla="*/ 20 h 20"/>
                  <a:gd name="T12" fmla="*/ 0 w 16"/>
                  <a:gd name="T13" fmla="*/ 16 h 20"/>
                  <a:gd name="T14" fmla="*/ 0 w 16"/>
                  <a:gd name="T15" fmla="*/ 4 h 20"/>
                  <a:gd name="T16" fmla="*/ 7 w 16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0">
                    <a:moveTo>
                      <a:pt x="7" y="0"/>
                    </a:moveTo>
                    <a:lnTo>
                      <a:pt x="12" y="0"/>
                    </a:lnTo>
                    <a:lnTo>
                      <a:pt x="16" y="4"/>
                    </a:lnTo>
                    <a:lnTo>
                      <a:pt x="16" y="16"/>
                    </a:lnTo>
                    <a:lnTo>
                      <a:pt x="12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2148"/>
              <p:cNvSpPr>
                <a:spLocks/>
              </p:cNvSpPr>
              <p:nvPr/>
            </p:nvSpPr>
            <p:spPr bwMode="auto">
              <a:xfrm>
                <a:off x="5059" y="2226"/>
                <a:ext cx="11" cy="11"/>
              </a:xfrm>
              <a:custGeom>
                <a:avLst/>
                <a:gdLst>
                  <a:gd name="T0" fmla="*/ 6 w 20"/>
                  <a:gd name="T1" fmla="*/ 0 h 21"/>
                  <a:gd name="T2" fmla="*/ 13 w 20"/>
                  <a:gd name="T3" fmla="*/ 0 h 21"/>
                  <a:gd name="T4" fmla="*/ 20 w 20"/>
                  <a:gd name="T5" fmla="*/ 8 h 21"/>
                  <a:gd name="T6" fmla="*/ 20 w 20"/>
                  <a:gd name="T7" fmla="*/ 14 h 21"/>
                  <a:gd name="T8" fmla="*/ 13 w 20"/>
                  <a:gd name="T9" fmla="*/ 21 h 21"/>
                  <a:gd name="T10" fmla="*/ 6 w 20"/>
                  <a:gd name="T11" fmla="*/ 21 h 21"/>
                  <a:gd name="T12" fmla="*/ 0 w 20"/>
                  <a:gd name="T13" fmla="*/ 14 h 21"/>
                  <a:gd name="T14" fmla="*/ 0 w 20"/>
                  <a:gd name="T15" fmla="*/ 8 h 21"/>
                  <a:gd name="T16" fmla="*/ 6 w 20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1">
                    <a:moveTo>
                      <a:pt x="6" y="0"/>
                    </a:moveTo>
                    <a:lnTo>
                      <a:pt x="13" y="0"/>
                    </a:lnTo>
                    <a:lnTo>
                      <a:pt x="20" y="8"/>
                    </a:lnTo>
                    <a:lnTo>
                      <a:pt x="20" y="14"/>
                    </a:lnTo>
                    <a:lnTo>
                      <a:pt x="13" y="21"/>
                    </a:lnTo>
                    <a:lnTo>
                      <a:pt x="6" y="21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2149"/>
              <p:cNvSpPr>
                <a:spLocks/>
              </p:cNvSpPr>
              <p:nvPr/>
            </p:nvSpPr>
            <p:spPr bwMode="auto">
              <a:xfrm>
                <a:off x="5027" y="2157"/>
                <a:ext cx="9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2150"/>
              <p:cNvSpPr>
                <a:spLocks/>
              </p:cNvSpPr>
              <p:nvPr/>
            </p:nvSpPr>
            <p:spPr bwMode="auto">
              <a:xfrm>
                <a:off x="5001" y="2099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2151"/>
              <p:cNvSpPr>
                <a:spLocks/>
              </p:cNvSpPr>
              <p:nvPr/>
            </p:nvSpPr>
            <p:spPr bwMode="auto">
              <a:xfrm>
                <a:off x="5246" y="2587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3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3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2152"/>
              <p:cNvSpPr>
                <a:spLocks/>
              </p:cNvSpPr>
              <p:nvPr/>
            </p:nvSpPr>
            <p:spPr bwMode="auto">
              <a:xfrm>
                <a:off x="5154" y="2445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1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1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1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1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2153"/>
              <p:cNvSpPr>
                <a:spLocks/>
              </p:cNvSpPr>
              <p:nvPr/>
            </p:nvSpPr>
            <p:spPr bwMode="auto">
              <a:xfrm>
                <a:off x="5102" y="2319"/>
                <a:ext cx="8" cy="8"/>
              </a:xfrm>
              <a:custGeom>
                <a:avLst/>
                <a:gdLst>
                  <a:gd name="T0" fmla="*/ 3 w 15"/>
                  <a:gd name="T1" fmla="*/ 0 h 18"/>
                  <a:gd name="T2" fmla="*/ 12 w 15"/>
                  <a:gd name="T3" fmla="*/ 0 h 18"/>
                  <a:gd name="T4" fmla="*/ 15 w 15"/>
                  <a:gd name="T5" fmla="*/ 8 h 18"/>
                  <a:gd name="T6" fmla="*/ 15 w 15"/>
                  <a:gd name="T7" fmla="*/ 16 h 18"/>
                  <a:gd name="T8" fmla="*/ 12 w 15"/>
                  <a:gd name="T9" fmla="*/ 18 h 18"/>
                  <a:gd name="T10" fmla="*/ 3 w 15"/>
                  <a:gd name="T11" fmla="*/ 18 h 18"/>
                  <a:gd name="T12" fmla="*/ 0 w 15"/>
                  <a:gd name="T13" fmla="*/ 16 h 18"/>
                  <a:gd name="T14" fmla="*/ 0 w 15"/>
                  <a:gd name="T15" fmla="*/ 8 h 18"/>
                  <a:gd name="T16" fmla="*/ 3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6"/>
                    </a:lnTo>
                    <a:lnTo>
                      <a:pt x="12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2154"/>
              <p:cNvSpPr>
                <a:spLocks/>
              </p:cNvSpPr>
              <p:nvPr/>
            </p:nvSpPr>
            <p:spPr bwMode="auto">
              <a:xfrm>
                <a:off x="5029" y="2159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2155"/>
              <p:cNvSpPr>
                <a:spLocks/>
              </p:cNvSpPr>
              <p:nvPr/>
            </p:nvSpPr>
            <p:spPr bwMode="auto">
              <a:xfrm>
                <a:off x="5002" y="2101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2156"/>
              <p:cNvSpPr>
                <a:spLocks/>
              </p:cNvSpPr>
              <p:nvPr/>
            </p:nvSpPr>
            <p:spPr bwMode="auto">
              <a:xfrm>
                <a:off x="5248" y="2591"/>
                <a:ext cx="9" cy="10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2157"/>
              <p:cNvSpPr>
                <a:spLocks/>
              </p:cNvSpPr>
              <p:nvPr/>
            </p:nvSpPr>
            <p:spPr bwMode="auto">
              <a:xfrm>
                <a:off x="5154" y="2447"/>
                <a:ext cx="10" cy="9"/>
              </a:xfrm>
              <a:custGeom>
                <a:avLst/>
                <a:gdLst>
                  <a:gd name="T0" fmla="*/ 7 w 21"/>
                  <a:gd name="T1" fmla="*/ 0 h 20"/>
                  <a:gd name="T2" fmla="*/ 14 w 21"/>
                  <a:gd name="T3" fmla="*/ 0 h 20"/>
                  <a:gd name="T4" fmla="*/ 21 w 21"/>
                  <a:gd name="T5" fmla="*/ 4 h 20"/>
                  <a:gd name="T6" fmla="*/ 21 w 21"/>
                  <a:gd name="T7" fmla="*/ 12 h 20"/>
                  <a:gd name="T8" fmla="*/ 14 w 21"/>
                  <a:gd name="T9" fmla="*/ 20 h 20"/>
                  <a:gd name="T10" fmla="*/ 7 w 21"/>
                  <a:gd name="T11" fmla="*/ 20 h 20"/>
                  <a:gd name="T12" fmla="*/ 0 w 21"/>
                  <a:gd name="T13" fmla="*/ 12 h 20"/>
                  <a:gd name="T14" fmla="*/ 0 w 21"/>
                  <a:gd name="T15" fmla="*/ 4 h 20"/>
                  <a:gd name="T16" fmla="*/ 7 w 21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0">
                    <a:moveTo>
                      <a:pt x="7" y="0"/>
                    </a:moveTo>
                    <a:lnTo>
                      <a:pt x="14" y="0"/>
                    </a:lnTo>
                    <a:lnTo>
                      <a:pt x="21" y="4"/>
                    </a:lnTo>
                    <a:lnTo>
                      <a:pt x="21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2158"/>
              <p:cNvSpPr>
                <a:spLocks/>
              </p:cNvSpPr>
              <p:nvPr/>
            </p:nvSpPr>
            <p:spPr bwMode="auto">
              <a:xfrm>
                <a:off x="5104" y="2321"/>
                <a:ext cx="7" cy="8"/>
              </a:xfrm>
              <a:custGeom>
                <a:avLst/>
                <a:gdLst>
                  <a:gd name="T0" fmla="*/ 4 w 15"/>
                  <a:gd name="T1" fmla="*/ 0 h 18"/>
                  <a:gd name="T2" fmla="*/ 9 w 15"/>
                  <a:gd name="T3" fmla="*/ 0 h 18"/>
                  <a:gd name="T4" fmla="*/ 15 w 15"/>
                  <a:gd name="T5" fmla="*/ 8 h 18"/>
                  <a:gd name="T6" fmla="*/ 15 w 15"/>
                  <a:gd name="T7" fmla="*/ 14 h 18"/>
                  <a:gd name="T8" fmla="*/ 9 w 15"/>
                  <a:gd name="T9" fmla="*/ 18 h 18"/>
                  <a:gd name="T10" fmla="*/ 4 w 15"/>
                  <a:gd name="T11" fmla="*/ 18 h 18"/>
                  <a:gd name="T12" fmla="*/ 0 w 15"/>
                  <a:gd name="T13" fmla="*/ 14 h 18"/>
                  <a:gd name="T14" fmla="*/ 0 w 15"/>
                  <a:gd name="T15" fmla="*/ 8 h 18"/>
                  <a:gd name="T16" fmla="*/ 4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4" y="0"/>
                    </a:moveTo>
                    <a:lnTo>
                      <a:pt x="9" y="0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9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2159"/>
              <p:cNvSpPr>
                <a:spLocks/>
              </p:cNvSpPr>
              <p:nvPr/>
            </p:nvSpPr>
            <p:spPr bwMode="auto">
              <a:xfrm>
                <a:off x="5030" y="2161"/>
                <a:ext cx="9" cy="9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2160"/>
              <p:cNvSpPr>
                <a:spLocks/>
              </p:cNvSpPr>
              <p:nvPr/>
            </p:nvSpPr>
            <p:spPr bwMode="auto">
              <a:xfrm>
                <a:off x="5002" y="210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2161"/>
              <p:cNvSpPr>
                <a:spLocks/>
              </p:cNvSpPr>
              <p:nvPr/>
            </p:nvSpPr>
            <p:spPr bwMode="auto">
              <a:xfrm>
                <a:off x="5248" y="2593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6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2162"/>
              <p:cNvSpPr>
                <a:spLocks/>
              </p:cNvSpPr>
              <p:nvPr/>
            </p:nvSpPr>
            <p:spPr bwMode="auto">
              <a:xfrm>
                <a:off x="5155" y="2449"/>
                <a:ext cx="9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6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6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2163"/>
              <p:cNvSpPr>
                <a:spLocks/>
              </p:cNvSpPr>
              <p:nvPr/>
            </p:nvSpPr>
            <p:spPr bwMode="auto">
              <a:xfrm>
                <a:off x="5104" y="2322"/>
                <a:ext cx="7" cy="9"/>
              </a:xfrm>
              <a:custGeom>
                <a:avLst/>
                <a:gdLst>
                  <a:gd name="T0" fmla="*/ 5 w 15"/>
                  <a:gd name="T1" fmla="*/ 0 h 17"/>
                  <a:gd name="T2" fmla="*/ 12 w 15"/>
                  <a:gd name="T3" fmla="*/ 0 h 17"/>
                  <a:gd name="T4" fmla="*/ 15 w 15"/>
                  <a:gd name="T5" fmla="*/ 8 h 17"/>
                  <a:gd name="T6" fmla="*/ 15 w 15"/>
                  <a:gd name="T7" fmla="*/ 14 h 17"/>
                  <a:gd name="T8" fmla="*/ 12 w 15"/>
                  <a:gd name="T9" fmla="*/ 17 h 17"/>
                  <a:gd name="T10" fmla="*/ 5 w 15"/>
                  <a:gd name="T11" fmla="*/ 17 h 17"/>
                  <a:gd name="T12" fmla="*/ 0 w 15"/>
                  <a:gd name="T13" fmla="*/ 14 h 17"/>
                  <a:gd name="T14" fmla="*/ 0 w 15"/>
                  <a:gd name="T15" fmla="*/ 8 h 17"/>
                  <a:gd name="T16" fmla="*/ 5 w 15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5" y="0"/>
                    </a:moveTo>
                    <a:lnTo>
                      <a:pt x="12" y="0"/>
                    </a:lnTo>
                    <a:lnTo>
                      <a:pt x="15" y="8"/>
                    </a:lnTo>
                    <a:lnTo>
                      <a:pt x="15" y="14"/>
                    </a:lnTo>
                    <a:lnTo>
                      <a:pt x="12" y="17"/>
                    </a:lnTo>
                    <a:lnTo>
                      <a:pt x="5" y="17"/>
                    </a:lnTo>
                    <a:lnTo>
                      <a:pt x="0" y="14"/>
                    </a:lnTo>
                    <a:lnTo>
                      <a:pt x="0" y="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2164"/>
              <p:cNvSpPr>
                <a:spLocks/>
              </p:cNvSpPr>
              <p:nvPr/>
            </p:nvSpPr>
            <p:spPr bwMode="auto">
              <a:xfrm>
                <a:off x="5030" y="216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2165"/>
              <p:cNvSpPr>
                <a:spLocks/>
              </p:cNvSpPr>
              <p:nvPr/>
            </p:nvSpPr>
            <p:spPr bwMode="auto">
              <a:xfrm>
                <a:off x="5004" y="2105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2166"/>
              <p:cNvSpPr>
                <a:spLocks/>
              </p:cNvSpPr>
              <p:nvPr/>
            </p:nvSpPr>
            <p:spPr bwMode="auto">
              <a:xfrm>
                <a:off x="5250" y="2597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Freeform 2167"/>
              <p:cNvSpPr>
                <a:spLocks/>
              </p:cNvSpPr>
              <p:nvPr/>
            </p:nvSpPr>
            <p:spPr bwMode="auto">
              <a:xfrm>
                <a:off x="5157" y="2450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2168"/>
              <p:cNvSpPr>
                <a:spLocks/>
              </p:cNvSpPr>
              <p:nvPr/>
            </p:nvSpPr>
            <p:spPr bwMode="auto">
              <a:xfrm>
                <a:off x="5105" y="2324"/>
                <a:ext cx="8" cy="11"/>
              </a:xfrm>
              <a:custGeom>
                <a:avLst/>
                <a:gdLst>
                  <a:gd name="T0" fmla="*/ 1 w 15"/>
                  <a:gd name="T1" fmla="*/ 0 h 21"/>
                  <a:gd name="T2" fmla="*/ 8 w 15"/>
                  <a:gd name="T3" fmla="*/ 0 h 21"/>
                  <a:gd name="T4" fmla="*/ 15 w 15"/>
                  <a:gd name="T5" fmla="*/ 6 h 21"/>
                  <a:gd name="T6" fmla="*/ 15 w 15"/>
                  <a:gd name="T7" fmla="*/ 13 h 21"/>
                  <a:gd name="T8" fmla="*/ 8 w 15"/>
                  <a:gd name="T9" fmla="*/ 21 h 21"/>
                  <a:gd name="T10" fmla="*/ 1 w 15"/>
                  <a:gd name="T11" fmla="*/ 21 h 21"/>
                  <a:gd name="T12" fmla="*/ 0 w 15"/>
                  <a:gd name="T13" fmla="*/ 13 h 21"/>
                  <a:gd name="T14" fmla="*/ 0 w 15"/>
                  <a:gd name="T15" fmla="*/ 6 h 21"/>
                  <a:gd name="T16" fmla="*/ 1 w 15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1">
                    <a:moveTo>
                      <a:pt x="1" y="0"/>
                    </a:moveTo>
                    <a:lnTo>
                      <a:pt x="8" y="0"/>
                    </a:lnTo>
                    <a:lnTo>
                      <a:pt x="15" y="6"/>
                    </a:lnTo>
                    <a:lnTo>
                      <a:pt x="15" y="13"/>
                    </a:lnTo>
                    <a:lnTo>
                      <a:pt x="8" y="21"/>
                    </a:lnTo>
                    <a:lnTo>
                      <a:pt x="1" y="21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2169"/>
              <p:cNvSpPr>
                <a:spLocks/>
              </p:cNvSpPr>
              <p:nvPr/>
            </p:nvSpPr>
            <p:spPr bwMode="auto">
              <a:xfrm>
                <a:off x="5032" y="2164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2170"/>
              <p:cNvSpPr>
                <a:spLocks/>
              </p:cNvSpPr>
              <p:nvPr/>
            </p:nvSpPr>
            <p:spPr bwMode="auto">
              <a:xfrm>
                <a:off x="5004" y="2107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Freeform 2171"/>
              <p:cNvSpPr>
                <a:spLocks/>
              </p:cNvSpPr>
              <p:nvPr/>
            </p:nvSpPr>
            <p:spPr bwMode="auto">
              <a:xfrm>
                <a:off x="5250" y="2599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5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5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Freeform 2172"/>
              <p:cNvSpPr>
                <a:spLocks/>
              </p:cNvSpPr>
              <p:nvPr/>
            </p:nvSpPr>
            <p:spPr bwMode="auto">
              <a:xfrm>
                <a:off x="5157" y="2452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Freeform 2173"/>
              <p:cNvSpPr>
                <a:spLocks/>
              </p:cNvSpPr>
              <p:nvPr/>
            </p:nvSpPr>
            <p:spPr bwMode="auto">
              <a:xfrm>
                <a:off x="5105" y="2327"/>
                <a:ext cx="10" cy="10"/>
              </a:xfrm>
              <a:custGeom>
                <a:avLst/>
                <a:gdLst>
                  <a:gd name="T0" fmla="*/ 5 w 18"/>
                  <a:gd name="T1" fmla="*/ 0 h 19"/>
                  <a:gd name="T2" fmla="*/ 11 w 18"/>
                  <a:gd name="T3" fmla="*/ 0 h 19"/>
                  <a:gd name="T4" fmla="*/ 18 w 18"/>
                  <a:gd name="T5" fmla="*/ 4 h 19"/>
                  <a:gd name="T6" fmla="*/ 18 w 18"/>
                  <a:gd name="T7" fmla="*/ 11 h 19"/>
                  <a:gd name="T8" fmla="*/ 11 w 18"/>
                  <a:gd name="T9" fmla="*/ 19 h 19"/>
                  <a:gd name="T10" fmla="*/ 5 w 18"/>
                  <a:gd name="T11" fmla="*/ 19 h 19"/>
                  <a:gd name="T12" fmla="*/ 0 w 18"/>
                  <a:gd name="T13" fmla="*/ 11 h 19"/>
                  <a:gd name="T14" fmla="*/ 0 w 18"/>
                  <a:gd name="T15" fmla="*/ 4 h 19"/>
                  <a:gd name="T16" fmla="*/ 5 w 18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5" y="0"/>
                    </a:moveTo>
                    <a:lnTo>
                      <a:pt x="11" y="0"/>
                    </a:lnTo>
                    <a:lnTo>
                      <a:pt x="18" y="4"/>
                    </a:lnTo>
                    <a:lnTo>
                      <a:pt x="18" y="11"/>
                    </a:lnTo>
                    <a:lnTo>
                      <a:pt x="11" y="19"/>
                    </a:lnTo>
                    <a:lnTo>
                      <a:pt x="5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Freeform 2174"/>
              <p:cNvSpPr>
                <a:spLocks/>
              </p:cNvSpPr>
              <p:nvPr/>
            </p:nvSpPr>
            <p:spPr bwMode="auto">
              <a:xfrm>
                <a:off x="5032" y="2166"/>
                <a:ext cx="10" cy="10"/>
              </a:xfrm>
              <a:custGeom>
                <a:avLst/>
                <a:gdLst>
                  <a:gd name="T0" fmla="*/ 7 w 21"/>
                  <a:gd name="T1" fmla="*/ 0 h 19"/>
                  <a:gd name="T2" fmla="*/ 14 w 21"/>
                  <a:gd name="T3" fmla="*/ 0 h 19"/>
                  <a:gd name="T4" fmla="*/ 21 w 21"/>
                  <a:gd name="T5" fmla="*/ 7 h 19"/>
                  <a:gd name="T6" fmla="*/ 21 w 21"/>
                  <a:gd name="T7" fmla="*/ 15 h 19"/>
                  <a:gd name="T8" fmla="*/ 14 w 21"/>
                  <a:gd name="T9" fmla="*/ 19 h 19"/>
                  <a:gd name="T10" fmla="*/ 7 w 21"/>
                  <a:gd name="T11" fmla="*/ 19 h 19"/>
                  <a:gd name="T12" fmla="*/ 0 w 21"/>
                  <a:gd name="T13" fmla="*/ 15 h 19"/>
                  <a:gd name="T14" fmla="*/ 0 w 21"/>
                  <a:gd name="T15" fmla="*/ 7 h 19"/>
                  <a:gd name="T16" fmla="*/ 7 w 21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9">
                    <a:moveTo>
                      <a:pt x="7" y="0"/>
                    </a:moveTo>
                    <a:lnTo>
                      <a:pt x="14" y="0"/>
                    </a:lnTo>
                    <a:lnTo>
                      <a:pt x="21" y="7"/>
                    </a:lnTo>
                    <a:lnTo>
                      <a:pt x="21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2175"/>
              <p:cNvSpPr>
                <a:spLocks/>
              </p:cNvSpPr>
              <p:nvPr/>
            </p:nvSpPr>
            <p:spPr bwMode="auto">
              <a:xfrm>
                <a:off x="5006" y="2109"/>
                <a:ext cx="8" cy="12"/>
              </a:xfrm>
              <a:custGeom>
                <a:avLst/>
                <a:gdLst>
                  <a:gd name="T0" fmla="*/ 6 w 17"/>
                  <a:gd name="T1" fmla="*/ 0 h 24"/>
                  <a:gd name="T2" fmla="*/ 13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3 w 17"/>
                  <a:gd name="T9" fmla="*/ 24 h 24"/>
                  <a:gd name="T10" fmla="*/ 6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6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6" y="0"/>
                    </a:moveTo>
                    <a:lnTo>
                      <a:pt x="13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3" y="24"/>
                    </a:lnTo>
                    <a:lnTo>
                      <a:pt x="6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Freeform 2176"/>
              <p:cNvSpPr>
                <a:spLocks/>
              </p:cNvSpPr>
              <p:nvPr/>
            </p:nvSpPr>
            <p:spPr bwMode="auto">
              <a:xfrm>
                <a:off x="5252" y="2601"/>
                <a:ext cx="8" cy="11"/>
              </a:xfrm>
              <a:custGeom>
                <a:avLst/>
                <a:gdLst>
                  <a:gd name="T0" fmla="*/ 3 w 17"/>
                  <a:gd name="T1" fmla="*/ 0 h 23"/>
                  <a:gd name="T2" fmla="*/ 10 w 17"/>
                  <a:gd name="T3" fmla="*/ 0 h 23"/>
                  <a:gd name="T4" fmla="*/ 17 w 17"/>
                  <a:gd name="T5" fmla="*/ 7 h 23"/>
                  <a:gd name="T6" fmla="*/ 17 w 17"/>
                  <a:gd name="T7" fmla="*/ 15 h 23"/>
                  <a:gd name="T8" fmla="*/ 10 w 17"/>
                  <a:gd name="T9" fmla="*/ 23 h 23"/>
                  <a:gd name="T10" fmla="*/ 10 w 17"/>
                  <a:gd name="T11" fmla="*/ 23 h 23"/>
                  <a:gd name="T12" fmla="*/ 3 w 17"/>
                  <a:gd name="T13" fmla="*/ 23 h 23"/>
                  <a:gd name="T14" fmla="*/ 0 w 17"/>
                  <a:gd name="T15" fmla="*/ 15 h 23"/>
                  <a:gd name="T16" fmla="*/ 0 w 17"/>
                  <a:gd name="T17" fmla="*/ 7 h 23"/>
                  <a:gd name="T18" fmla="*/ 3 w 17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3">
                    <a:moveTo>
                      <a:pt x="3" y="0"/>
                    </a:moveTo>
                    <a:lnTo>
                      <a:pt x="10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23"/>
                    </a:lnTo>
                    <a:lnTo>
                      <a:pt x="10" y="23"/>
                    </a:lnTo>
                    <a:lnTo>
                      <a:pt x="3" y="23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2177"/>
              <p:cNvSpPr>
                <a:spLocks/>
              </p:cNvSpPr>
              <p:nvPr/>
            </p:nvSpPr>
            <p:spPr bwMode="auto">
              <a:xfrm>
                <a:off x="5159" y="2454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5 h 19"/>
                  <a:gd name="T14" fmla="*/ 0 w 17"/>
                  <a:gd name="T15" fmla="*/ 7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2178"/>
              <p:cNvSpPr>
                <a:spLocks/>
              </p:cNvSpPr>
              <p:nvPr/>
            </p:nvSpPr>
            <p:spPr bwMode="auto">
              <a:xfrm>
                <a:off x="5106" y="232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Freeform 2179"/>
              <p:cNvSpPr>
                <a:spLocks/>
              </p:cNvSpPr>
              <p:nvPr/>
            </p:nvSpPr>
            <p:spPr bwMode="auto">
              <a:xfrm>
                <a:off x="5034" y="2168"/>
                <a:ext cx="8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7 h 19"/>
                  <a:gd name="T6" fmla="*/ 17 w 17"/>
                  <a:gd name="T7" fmla="*/ 15 h 19"/>
                  <a:gd name="T8" fmla="*/ 13 w 17"/>
                  <a:gd name="T9" fmla="*/ 19 h 19"/>
                  <a:gd name="T10" fmla="*/ 13 w 17"/>
                  <a:gd name="T11" fmla="*/ 19 h 19"/>
                  <a:gd name="T12" fmla="*/ 6 w 17"/>
                  <a:gd name="T13" fmla="*/ 19 h 19"/>
                  <a:gd name="T14" fmla="*/ 0 w 17"/>
                  <a:gd name="T15" fmla="*/ 15 h 19"/>
                  <a:gd name="T16" fmla="*/ 0 w 17"/>
                  <a:gd name="T17" fmla="*/ 7 h 19"/>
                  <a:gd name="T18" fmla="*/ 6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7"/>
                    </a:lnTo>
                    <a:lnTo>
                      <a:pt x="17" y="15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Freeform 2180"/>
              <p:cNvSpPr>
                <a:spLocks/>
              </p:cNvSpPr>
              <p:nvPr/>
            </p:nvSpPr>
            <p:spPr bwMode="auto">
              <a:xfrm>
                <a:off x="5007" y="2113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10 w 17"/>
                  <a:gd name="T11" fmla="*/ 19 h 19"/>
                  <a:gd name="T12" fmla="*/ 3 w 17"/>
                  <a:gd name="T13" fmla="*/ 19 h 19"/>
                  <a:gd name="T14" fmla="*/ 0 w 17"/>
                  <a:gd name="T15" fmla="*/ 12 h 19"/>
                  <a:gd name="T16" fmla="*/ 0 w 17"/>
                  <a:gd name="T17" fmla="*/ 4 h 19"/>
                  <a:gd name="T18" fmla="*/ 3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2181"/>
              <p:cNvSpPr>
                <a:spLocks/>
              </p:cNvSpPr>
              <p:nvPr/>
            </p:nvSpPr>
            <p:spPr bwMode="auto">
              <a:xfrm>
                <a:off x="5252" y="2605"/>
                <a:ext cx="8" cy="9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Freeform 2182"/>
              <p:cNvSpPr>
                <a:spLocks/>
              </p:cNvSpPr>
              <p:nvPr/>
            </p:nvSpPr>
            <p:spPr bwMode="auto">
              <a:xfrm>
                <a:off x="5159" y="2456"/>
                <a:ext cx="10" cy="12"/>
              </a:xfrm>
              <a:custGeom>
                <a:avLst/>
                <a:gdLst>
                  <a:gd name="T0" fmla="*/ 6 w 20"/>
                  <a:gd name="T1" fmla="*/ 0 h 23"/>
                  <a:gd name="T2" fmla="*/ 13 w 20"/>
                  <a:gd name="T3" fmla="*/ 0 h 23"/>
                  <a:gd name="T4" fmla="*/ 20 w 20"/>
                  <a:gd name="T5" fmla="*/ 7 h 23"/>
                  <a:gd name="T6" fmla="*/ 20 w 20"/>
                  <a:gd name="T7" fmla="*/ 15 h 23"/>
                  <a:gd name="T8" fmla="*/ 13 w 20"/>
                  <a:gd name="T9" fmla="*/ 23 h 23"/>
                  <a:gd name="T10" fmla="*/ 13 w 20"/>
                  <a:gd name="T11" fmla="*/ 19 h 23"/>
                  <a:gd name="T12" fmla="*/ 6 w 20"/>
                  <a:gd name="T13" fmla="*/ 19 h 23"/>
                  <a:gd name="T14" fmla="*/ 0 w 20"/>
                  <a:gd name="T15" fmla="*/ 15 h 23"/>
                  <a:gd name="T16" fmla="*/ 0 w 20"/>
                  <a:gd name="T17" fmla="*/ 7 h 23"/>
                  <a:gd name="T18" fmla="*/ 6 w 20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3">
                    <a:moveTo>
                      <a:pt x="6" y="0"/>
                    </a:moveTo>
                    <a:lnTo>
                      <a:pt x="13" y="0"/>
                    </a:lnTo>
                    <a:lnTo>
                      <a:pt x="20" y="7"/>
                    </a:lnTo>
                    <a:lnTo>
                      <a:pt x="20" y="15"/>
                    </a:lnTo>
                    <a:lnTo>
                      <a:pt x="13" y="23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2183"/>
              <p:cNvSpPr>
                <a:spLocks/>
              </p:cNvSpPr>
              <p:nvPr/>
            </p:nvSpPr>
            <p:spPr bwMode="auto">
              <a:xfrm>
                <a:off x="5108" y="2331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2184"/>
              <p:cNvSpPr>
                <a:spLocks/>
              </p:cNvSpPr>
              <p:nvPr/>
            </p:nvSpPr>
            <p:spPr bwMode="auto">
              <a:xfrm>
                <a:off x="5036" y="2170"/>
                <a:ext cx="8" cy="12"/>
              </a:xfrm>
              <a:custGeom>
                <a:avLst/>
                <a:gdLst>
                  <a:gd name="T0" fmla="*/ 3 w 17"/>
                  <a:gd name="T1" fmla="*/ 0 h 24"/>
                  <a:gd name="T2" fmla="*/ 10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0 w 17"/>
                  <a:gd name="T9" fmla="*/ 24 h 24"/>
                  <a:gd name="T10" fmla="*/ 10 w 17"/>
                  <a:gd name="T11" fmla="*/ 20 h 24"/>
                  <a:gd name="T12" fmla="*/ 3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3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3" y="0"/>
                    </a:moveTo>
                    <a:lnTo>
                      <a:pt x="10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0" y="24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Freeform 2185"/>
              <p:cNvSpPr>
                <a:spLocks/>
              </p:cNvSpPr>
              <p:nvPr/>
            </p:nvSpPr>
            <p:spPr bwMode="auto">
              <a:xfrm>
                <a:off x="5007" y="2115"/>
                <a:ext cx="11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2186"/>
              <p:cNvSpPr>
                <a:spLocks/>
              </p:cNvSpPr>
              <p:nvPr/>
            </p:nvSpPr>
            <p:spPr bwMode="auto">
              <a:xfrm>
                <a:off x="5253" y="2607"/>
                <a:ext cx="9" cy="8"/>
              </a:xfrm>
              <a:custGeom>
                <a:avLst/>
                <a:gdLst>
                  <a:gd name="T0" fmla="*/ 4 w 17"/>
                  <a:gd name="T1" fmla="*/ 0 h 18"/>
                  <a:gd name="T2" fmla="*/ 11 w 17"/>
                  <a:gd name="T3" fmla="*/ 0 h 18"/>
                  <a:gd name="T4" fmla="*/ 17 w 17"/>
                  <a:gd name="T5" fmla="*/ 8 h 18"/>
                  <a:gd name="T6" fmla="*/ 17 w 17"/>
                  <a:gd name="T7" fmla="*/ 16 h 18"/>
                  <a:gd name="T8" fmla="*/ 11 w 17"/>
                  <a:gd name="T9" fmla="*/ 18 h 18"/>
                  <a:gd name="T10" fmla="*/ 4 w 17"/>
                  <a:gd name="T11" fmla="*/ 18 h 18"/>
                  <a:gd name="T12" fmla="*/ 0 w 17"/>
                  <a:gd name="T13" fmla="*/ 16 h 18"/>
                  <a:gd name="T14" fmla="*/ 0 w 17"/>
                  <a:gd name="T15" fmla="*/ 8 h 18"/>
                  <a:gd name="T16" fmla="*/ 4 w 17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8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2187"/>
              <p:cNvSpPr>
                <a:spLocks/>
              </p:cNvSpPr>
              <p:nvPr/>
            </p:nvSpPr>
            <p:spPr bwMode="auto">
              <a:xfrm>
                <a:off x="5161" y="2458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7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7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2188"/>
              <p:cNvSpPr>
                <a:spLocks/>
              </p:cNvSpPr>
              <p:nvPr/>
            </p:nvSpPr>
            <p:spPr bwMode="auto">
              <a:xfrm>
                <a:off x="5108" y="2333"/>
                <a:ext cx="8" cy="10"/>
              </a:xfrm>
              <a:custGeom>
                <a:avLst/>
                <a:gdLst>
                  <a:gd name="T0" fmla="*/ 6 w 17"/>
                  <a:gd name="T1" fmla="*/ 0 h 20"/>
                  <a:gd name="T2" fmla="*/ 13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3 w 17"/>
                  <a:gd name="T9" fmla="*/ 20 h 20"/>
                  <a:gd name="T10" fmla="*/ 6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6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2189"/>
              <p:cNvSpPr>
                <a:spLocks/>
              </p:cNvSpPr>
              <p:nvPr/>
            </p:nvSpPr>
            <p:spPr bwMode="auto">
              <a:xfrm>
                <a:off x="5036" y="2172"/>
                <a:ext cx="8" cy="12"/>
              </a:xfrm>
              <a:custGeom>
                <a:avLst/>
                <a:gdLst>
                  <a:gd name="T0" fmla="*/ 7 w 17"/>
                  <a:gd name="T1" fmla="*/ 0 h 24"/>
                  <a:gd name="T2" fmla="*/ 14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4 w 17"/>
                  <a:gd name="T9" fmla="*/ 24 h 24"/>
                  <a:gd name="T10" fmla="*/ 14 w 17"/>
                  <a:gd name="T11" fmla="*/ 20 h 24"/>
                  <a:gd name="T12" fmla="*/ 7 w 17"/>
                  <a:gd name="T13" fmla="*/ 20 h 24"/>
                  <a:gd name="T14" fmla="*/ 0 w 17"/>
                  <a:gd name="T15" fmla="*/ 16 h 24"/>
                  <a:gd name="T16" fmla="*/ 0 w 17"/>
                  <a:gd name="T17" fmla="*/ 8 h 24"/>
                  <a:gd name="T18" fmla="*/ 7 w 17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4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2190"/>
              <p:cNvSpPr>
                <a:spLocks/>
              </p:cNvSpPr>
              <p:nvPr/>
            </p:nvSpPr>
            <p:spPr bwMode="auto">
              <a:xfrm>
                <a:off x="5009" y="2117"/>
                <a:ext cx="9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2191"/>
              <p:cNvSpPr>
                <a:spLocks/>
              </p:cNvSpPr>
              <p:nvPr/>
            </p:nvSpPr>
            <p:spPr bwMode="auto">
              <a:xfrm>
                <a:off x="5253" y="2610"/>
                <a:ext cx="9" cy="9"/>
              </a:xfrm>
              <a:custGeom>
                <a:avLst/>
                <a:gdLst>
                  <a:gd name="T0" fmla="*/ 7 w 17"/>
                  <a:gd name="T1" fmla="*/ 0 h 17"/>
                  <a:gd name="T2" fmla="*/ 14 w 17"/>
                  <a:gd name="T3" fmla="*/ 0 h 17"/>
                  <a:gd name="T4" fmla="*/ 17 w 17"/>
                  <a:gd name="T5" fmla="*/ 4 h 17"/>
                  <a:gd name="T6" fmla="*/ 17 w 17"/>
                  <a:gd name="T7" fmla="*/ 10 h 17"/>
                  <a:gd name="T8" fmla="*/ 14 w 17"/>
                  <a:gd name="T9" fmla="*/ 17 h 17"/>
                  <a:gd name="T10" fmla="*/ 7 w 17"/>
                  <a:gd name="T11" fmla="*/ 17 h 17"/>
                  <a:gd name="T12" fmla="*/ 0 w 17"/>
                  <a:gd name="T13" fmla="*/ 10 h 17"/>
                  <a:gd name="T14" fmla="*/ 0 w 17"/>
                  <a:gd name="T15" fmla="*/ 4 h 17"/>
                  <a:gd name="T16" fmla="*/ 7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0"/>
                    </a:lnTo>
                    <a:lnTo>
                      <a:pt x="14" y="17"/>
                    </a:lnTo>
                    <a:lnTo>
                      <a:pt x="7" y="17"/>
                    </a:lnTo>
                    <a:lnTo>
                      <a:pt x="0" y="10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2192"/>
              <p:cNvSpPr>
                <a:spLocks/>
              </p:cNvSpPr>
              <p:nvPr/>
            </p:nvSpPr>
            <p:spPr bwMode="auto">
              <a:xfrm>
                <a:off x="5162" y="2460"/>
                <a:ext cx="9" cy="12"/>
              </a:xfrm>
              <a:custGeom>
                <a:avLst/>
                <a:gdLst>
                  <a:gd name="T0" fmla="*/ 4 w 17"/>
                  <a:gd name="T1" fmla="*/ 0 h 24"/>
                  <a:gd name="T2" fmla="*/ 11 w 17"/>
                  <a:gd name="T3" fmla="*/ 0 h 24"/>
                  <a:gd name="T4" fmla="*/ 17 w 17"/>
                  <a:gd name="T5" fmla="*/ 8 h 24"/>
                  <a:gd name="T6" fmla="*/ 17 w 17"/>
                  <a:gd name="T7" fmla="*/ 16 h 24"/>
                  <a:gd name="T8" fmla="*/ 11 w 17"/>
                  <a:gd name="T9" fmla="*/ 24 h 24"/>
                  <a:gd name="T10" fmla="*/ 4 w 17"/>
                  <a:gd name="T11" fmla="*/ 24 h 24"/>
                  <a:gd name="T12" fmla="*/ 0 w 17"/>
                  <a:gd name="T13" fmla="*/ 16 h 24"/>
                  <a:gd name="T14" fmla="*/ 0 w 17"/>
                  <a:gd name="T15" fmla="*/ 8 h 24"/>
                  <a:gd name="T16" fmla="*/ 4 w 17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4">
                    <a:moveTo>
                      <a:pt x="4" y="0"/>
                    </a:moveTo>
                    <a:lnTo>
                      <a:pt x="11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4"/>
                    </a:lnTo>
                    <a:lnTo>
                      <a:pt x="4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Freeform 2193"/>
              <p:cNvSpPr>
                <a:spLocks/>
              </p:cNvSpPr>
              <p:nvPr/>
            </p:nvSpPr>
            <p:spPr bwMode="auto">
              <a:xfrm>
                <a:off x="5110" y="2335"/>
                <a:ext cx="8" cy="10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2194"/>
              <p:cNvSpPr>
                <a:spLocks/>
              </p:cNvSpPr>
              <p:nvPr/>
            </p:nvSpPr>
            <p:spPr bwMode="auto">
              <a:xfrm>
                <a:off x="5037" y="2174"/>
                <a:ext cx="9" cy="12"/>
              </a:xfrm>
              <a:custGeom>
                <a:avLst/>
                <a:gdLst>
                  <a:gd name="T0" fmla="*/ 4 w 17"/>
                  <a:gd name="T1" fmla="*/ 0 h 23"/>
                  <a:gd name="T2" fmla="*/ 14 w 17"/>
                  <a:gd name="T3" fmla="*/ 0 h 23"/>
                  <a:gd name="T4" fmla="*/ 17 w 17"/>
                  <a:gd name="T5" fmla="*/ 8 h 23"/>
                  <a:gd name="T6" fmla="*/ 17 w 17"/>
                  <a:gd name="T7" fmla="*/ 16 h 23"/>
                  <a:gd name="T8" fmla="*/ 11 w 17"/>
                  <a:gd name="T9" fmla="*/ 23 h 23"/>
                  <a:gd name="T10" fmla="*/ 4 w 17"/>
                  <a:gd name="T11" fmla="*/ 23 h 23"/>
                  <a:gd name="T12" fmla="*/ 0 w 17"/>
                  <a:gd name="T13" fmla="*/ 16 h 23"/>
                  <a:gd name="T14" fmla="*/ 0 w 17"/>
                  <a:gd name="T15" fmla="*/ 8 h 23"/>
                  <a:gd name="T16" fmla="*/ 4 w 17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4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1" y="23"/>
                    </a:lnTo>
                    <a:lnTo>
                      <a:pt x="4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Freeform 2195"/>
              <p:cNvSpPr>
                <a:spLocks/>
              </p:cNvSpPr>
              <p:nvPr/>
            </p:nvSpPr>
            <p:spPr bwMode="auto">
              <a:xfrm>
                <a:off x="5011" y="2119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1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1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2196"/>
              <p:cNvSpPr>
                <a:spLocks/>
              </p:cNvSpPr>
              <p:nvPr/>
            </p:nvSpPr>
            <p:spPr bwMode="auto">
              <a:xfrm>
                <a:off x="5255" y="2612"/>
                <a:ext cx="8" cy="9"/>
              </a:xfrm>
              <a:custGeom>
                <a:avLst/>
                <a:gdLst>
                  <a:gd name="T0" fmla="*/ 3 w 17"/>
                  <a:gd name="T1" fmla="*/ 0 h 17"/>
                  <a:gd name="T2" fmla="*/ 10 w 17"/>
                  <a:gd name="T3" fmla="*/ 0 h 17"/>
                  <a:gd name="T4" fmla="*/ 17 w 17"/>
                  <a:gd name="T5" fmla="*/ 4 h 17"/>
                  <a:gd name="T6" fmla="*/ 17 w 17"/>
                  <a:gd name="T7" fmla="*/ 13 h 17"/>
                  <a:gd name="T8" fmla="*/ 10 w 17"/>
                  <a:gd name="T9" fmla="*/ 17 h 17"/>
                  <a:gd name="T10" fmla="*/ 3 w 17"/>
                  <a:gd name="T11" fmla="*/ 17 h 17"/>
                  <a:gd name="T12" fmla="*/ 0 w 17"/>
                  <a:gd name="T13" fmla="*/ 13 h 17"/>
                  <a:gd name="T14" fmla="*/ 0 w 17"/>
                  <a:gd name="T15" fmla="*/ 4 h 17"/>
                  <a:gd name="T16" fmla="*/ 3 w 17"/>
                  <a:gd name="T1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7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3"/>
                    </a:lnTo>
                    <a:lnTo>
                      <a:pt x="10" y="17"/>
                    </a:lnTo>
                    <a:lnTo>
                      <a:pt x="3" y="1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Freeform 2197"/>
              <p:cNvSpPr>
                <a:spLocks/>
              </p:cNvSpPr>
              <p:nvPr/>
            </p:nvSpPr>
            <p:spPr bwMode="auto">
              <a:xfrm>
                <a:off x="5162" y="2464"/>
                <a:ext cx="9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2198"/>
              <p:cNvSpPr>
                <a:spLocks/>
              </p:cNvSpPr>
              <p:nvPr/>
            </p:nvSpPr>
            <p:spPr bwMode="auto">
              <a:xfrm>
                <a:off x="5110" y="2337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4 w 20"/>
                  <a:gd name="T3" fmla="*/ 0 h 19"/>
                  <a:gd name="T4" fmla="*/ 20 w 20"/>
                  <a:gd name="T5" fmla="*/ 4 h 19"/>
                  <a:gd name="T6" fmla="*/ 20 w 20"/>
                  <a:gd name="T7" fmla="*/ 16 h 19"/>
                  <a:gd name="T8" fmla="*/ 14 w 20"/>
                  <a:gd name="T9" fmla="*/ 19 h 19"/>
                  <a:gd name="T10" fmla="*/ 7 w 20"/>
                  <a:gd name="T11" fmla="*/ 19 h 19"/>
                  <a:gd name="T12" fmla="*/ 0 w 20"/>
                  <a:gd name="T13" fmla="*/ 16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4" y="0"/>
                    </a:lnTo>
                    <a:lnTo>
                      <a:pt x="20" y="4"/>
                    </a:lnTo>
                    <a:lnTo>
                      <a:pt x="20" y="16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2199"/>
              <p:cNvSpPr>
                <a:spLocks/>
              </p:cNvSpPr>
              <p:nvPr/>
            </p:nvSpPr>
            <p:spPr bwMode="auto">
              <a:xfrm>
                <a:off x="5037" y="2176"/>
                <a:ext cx="10" cy="12"/>
              </a:xfrm>
              <a:custGeom>
                <a:avLst/>
                <a:gdLst>
                  <a:gd name="T0" fmla="*/ 7 w 21"/>
                  <a:gd name="T1" fmla="*/ 0 h 23"/>
                  <a:gd name="T2" fmla="*/ 14 w 21"/>
                  <a:gd name="T3" fmla="*/ 0 h 23"/>
                  <a:gd name="T4" fmla="*/ 21 w 21"/>
                  <a:gd name="T5" fmla="*/ 8 h 23"/>
                  <a:gd name="T6" fmla="*/ 21 w 21"/>
                  <a:gd name="T7" fmla="*/ 16 h 23"/>
                  <a:gd name="T8" fmla="*/ 14 w 21"/>
                  <a:gd name="T9" fmla="*/ 23 h 23"/>
                  <a:gd name="T10" fmla="*/ 7 w 21"/>
                  <a:gd name="T11" fmla="*/ 23 h 23"/>
                  <a:gd name="T12" fmla="*/ 0 w 21"/>
                  <a:gd name="T13" fmla="*/ 16 h 23"/>
                  <a:gd name="T14" fmla="*/ 0 w 21"/>
                  <a:gd name="T15" fmla="*/ 8 h 23"/>
                  <a:gd name="T16" fmla="*/ 7 w 2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3"/>
                    </a:lnTo>
                    <a:lnTo>
                      <a:pt x="7" y="23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2200"/>
              <p:cNvSpPr>
                <a:spLocks/>
              </p:cNvSpPr>
              <p:nvPr/>
            </p:nvSpPr>
            <p:spPr bwMode="auto">
              <a:xfrm>
                <a:off x="5011" y="2121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13 w 17"/>
                  <a:gd name="T11" fmla="*/ 19 h 19"/>
                  <a:gd name="T12" fmla="*/ 7 w 17"/>
                  <a:gd name="T13" fmla="*/ 19 h 19"/>
                  <a:gd name="T14" fmla="*/ 0 w 17"/>
                  <a:gd name="T15" fmla="*/ 11 h 19"/>
                  <a:gd name="T16" fmla="*/ 0 w 17"/>
                  <a:gd name="T17" fmla="*/ 3 h 19"/>
                  <a:gd name="T18" fmla="*/ 7 w 17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2201"/>
              <p:cNvSpPr>
                <a:spLocks/>
              </p:cNvSpPr>
              <p:nvPr/>
            </p:nvSpPr>
            <p:spPr bwMode="auto">
              <a:xfrm>
                <a:off x="5255" y="2614"/>
                <a:ext cx="8" cy="11"/>
              </a:xfrm>
              <a:custGeom>
                <a:avLst/>
                <a:gdLst>
                  <a:gd name="T0" fmla="*/ 7 w 17"/>
                  <a:gd name="T1" fmla="*/ 0 h 21"/>
                  <a:gd name="T2" fmla="*/ 13 w 17"/>
                  <a:gd name="T3" fmla="*/ 0 h 21"/>
                  <a:gd name="T4" fmla="*/ 17 w 17"/>
                  <a:gd name="T5" fmla="*/ 6 h 21"/>
                  <a:gd name="T6" fmla="*/ 17 w 17"/>
                  <a:gd name="T7" fmla="*/ 13 h 21"/>
                  <a:gd name="T8" fmla="*/ 13 w 17"/>
                  <a:gd name="T9" fmla="*/ 21 h 21"/>
                  <a:gd name="T10" fmla="*/ 13 w 17"/>
                  <a:gd name="T11" fmla="*/ 17 h 21"/>
                  <a:gd name="T12" fmla="*/ 7 w 17"/>
                  <a:gd name="T13" fmla="*/ 17 h 21"/>
                  <a:gd name="T14" fmla="*/ 0 w 17"/>
                  <a:gd name="T15" fmla="*/ 13 h 21"/>
                  <a:gd name="T16" fmla="*/ 0 w 17"/>
                  <a:gd name="T17" fmla="*/ 6 h 21"/>
                  <a:gd name="T18" fmla="*/ 7 w 17"/>
                  <a:gd name="T1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1">
                    <a:moveTo>
                      <a:pt x="7" y="0"/>
                    </a:moveTo>
                    <a:lnTo>
                      <a:pt x="13" y="0"/>
                    </a:lnTo>
                    <a:lnTo>
                      <a:pt x="17" y="6"/>
                    </a:lnTo>
                    <a:lnTo>
                      <a:pt x="17" y="13"/>
                    </a:lnTo>
                    <a:lnTo>
                      <a:pt x="13" y="21"/>
                    </a:lnTo>
                    <a:lnTo>
                      <a:pt x="13" y="17"/>
                    </a:lnTo>
                    <a:lnTo>
                      <a:pt x="7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2202"/>
              <p:cNvSpPr>
                <a:spLocks/>
              </p:cNvSpPr>
              <p:nvPr/>
            </p:nvSpPr>
            <p:spPr bwMode="auto">
              <a:xfrm>
                <a:off x="5164" y="2466"/>
                <a:ext cx="8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2203"/>
              <p:cNvSpPr>
                <a:spLocks/>
              </p:cNvSpPr>
              <p:nvPr/>
            </p:nvSpPr>
            <p:spPr bwMode="auto">
              <a:xfrm>
                <a:off x="5111" y="2339"/>
                <a:ext cx="9" cy="10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8 h 19"/>
                  <a:gd name="T6" fmla="*/ 17 w 17"/>
                  <a:gd name="T7" fmla="*/ 15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5 h 19"/>
                  <a:gd name="T14" fmla="*/ 0 w 17"/>
                  <a:gd name="T15" fmla="*/ 8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5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2204"/>
              <p:cNvSpPr>
                <a:spLocks/>
              </p:cNvSpPr>
              <p:nvPr/>
            </p:nvSpPr>
            <p:spPr bwMode="auto">
              <a:xfrm>
                <a:off x="5039" y="2180"/>
                <a:ext cx="8" cy="10"/>
              </a:xfrm>
              <a:custGeom>
                <a:avLst/>
                <a:gdLst>
                  <a:gd name="T0" fmla="*/ 7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3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2205"/>
              <p:cNvSpPr>
                <a:spLocks/>
              </p:cNvSpPr>
              <p:nvPr/>
            </p:nvSpPr>
            <p:spPr bwMode="auto">
              <a:xfrm>
                <a:off x="5013" y="2123"/>
                <a:ext cx="8" cy="9"/>
              </a:xfrm>
              <a:custGeom>
                <a:avLst/>
                <a:gdLst>
                  <a:gd name="T0" fmla="*/ 4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6 h 20"/>
                  <a:gd name="T8" fmla="*/ 10 w 17"/>
                  <a:gd name="T9" fmla="*/ 20 h 20"/>
                  <a:gd name="T10" fmla="*/ 4 w 17"/>
                  <a:gd name="T11" fmla="*/ 20 h 20"/>
                  <a:gd name="T12" fmla="*/ 0 w 17"/>
                  <a:gd name="T13" fmla="*/ 16 h 20"/>
                  <a:gd name="T14" fmla="*/ 0 w 17"/>
                  <a:gd name="T15" fmla="*/ 4 h 20"/>
                  <a:gd name="T16" fmla="*/ 4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6"/>
                    </a:lnTo>
                    <a:lnTo>
                      <a:pt x="10" y="20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2206"/>
              <p:cNvSpPr>
                <a:spLocks/>
              </p:cNvSpPr>
              <p:nvPr/>
            </p:nvSpPr>
            <p:spPr bwMode="auto">
              <a:xfrm>
                <a:off x="5257" y="2617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2207"/>
              <p:cNvSpPr>
                <a:spLocks/>
              </p:cNvSpPr>
              <p:nvPr/>
            </p:nvSpPr>
            <p:spPr bwMode="auto">
              <a:xfrm>
                <a:off x="5164" y="2468"/>
                <a:ext cx="10" cy="10"/>
              </a:xfrm>
              <a:custGeom>
                <a:avLst/>
                <a:gdLst>
                  <a:gd name="T0" fmla="*/ 7 w 20"/>
                  <a:gd name="T1" fmla="*/ 0 h 19"/>
                  <a:gd name="T2" fmla="*/ 13 w 20"/>
                  <a:gd name="T3" fmla="*/ 0 h 19"/>
                  <a:gd name="T4" fmla="*/ 20 w 20"/>
                  <a:gd name="T5" fmla="*/ 4 h 19"/>
                  <a:gd name="T6" fmla="*/ 20 w 20"/>
                  <a:gd name="T7" fmla="*/ 12 h 19"/>
                  <a:gd name="T8" fmla="*/ 13 w 20"/>
                  <a:gd name="T9" fmla="*/ 19 h 19"/>
                  <a:gd name="T10" fmla="*/ 7 w 20"/>
                  <a:gd name="T11" fmla="*/ 19 h 19"/>
                  <a:gd name="T12" fmla="*/ 0 w 20"/>
                  <a:gd name="T13" fmla="*/ 12 h 19"/>
                  <a:gd name="T14" fmla="*/ 0 w 20"/>
                  <a:gd name="T15" fmla="*/ 4 h 19"/>
                  <a:gd name="T16" fmla="*/ 7 w 20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9">
                    <a:moveTo>
                      <a:pt x="7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19"/>
                    </a:lnTo>
                    <a:lnTo>
                      <a:pt x="7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2208"/>
              <p:cNvSpPr>
                <a:spLocks/>
              </p:cNvSpPr>
              <p:nvPr/>
            </p:nvSpPr>
            <p:spPr bwMode="auto">
              <a:xfrm>
                <a:off x="5041" y="2182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2209"/>
              <p:cNvSpPr>
                <a:spLocks/>
              </p:cNvSpPr>
              <p:nvPr/>
            </p:nvSpPr>
            <p:spPr bwMode="auto">
              <a:xfrm>
                <a:off x="5013" y="2125"/>
                <a:ext cx="9" cy="9"/>
              </a:xfrm>
              <a:custGeom>
                <a:avLst/>
                <a:gdLst>
                  <a:gd name="T0" fmla="*/ 7 w 19"/>
                  <a:gd name="T1" fmla="*/ 0 h 20"/>
                  <a:gd name="T2" fmla="*/ 14 w 19"/>
                  <a:gd name="T3" fmla="*/ 0 h 20"/>
                  <a:gd name="T4" fmla="*/ 19 w 19"/>
                  <a:gd name="T5" fmla="*/ 4 h 20"/>
                  <a:gd name="T6" fmla="*/ 19 w 19"/>
                  <a:gd name="T7" fmla="*/ 16 h 20"/>
                  <a:gd name="T8" fmla="*/ 14 w 19"/>
                  <a:gd name="T9" fmla="*/ 20 h 20"/>
                  <a:gd name="T10" fmla="*/ 14 w 19"/>
                  <a:gd name="T11" fmla="*/ 20 h 20"/>
                  <a:gd name="T12" fmla="*/ 7 w 19"/>
                  <a:gd name="T13" fmla="*/ 20 h 20"/>
                  <a:gd name="T14" fmla="*/ 0 w 19"/>
                  <a:gd name="T15" fmla="*/ 16 h 20"/>
                  <a:gd name="T16" fmla="*/ 0 w 19"/>
                  <a:gd name="T17" fmla="*/ 4 h 20"/>
                  <a:gd name="T18" fmla="*/ 7 w 19"/>
                  <a:gd name="T1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0">
                    <a:moveTo>
                      <a:pt x="7" y="0"/>
                    </a:moveTo>
                    <a:lnTo>
                      <a:pt x="14" y="0"/>
                    </a:lnTo>
                    <a:lnTo>
                      <a:pt x="19" y="4"/>
                    </a:lnTo>
                    <a:lnTo>
                      <a:pt x="19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2210"/>
              <p:cNvSpPr>
                <a:spLocks/>
              </p:cNvSpPr>
              <p:nvPr/>
            </p:nvSpPr>
            <p:spPr bwMode="auto">
              <a:xfrm>
                <a:off x="5257" y="2619"/>
                <a:ext cx="8" cy="10"/>
              </a:xfrm>
              <a:custGeom>
                <a:avLst/>
                <a:gdLst>
                  <a:gd name="T0" fmla="*/ 7 w 17"/>
                  <a:gd name="T1" fmla="*/ 0 h 20"/>
                  <a:gd name="T2" fmla="*/ 14 w 17"/>
                  <a:gd name="T3" fmla="*/ 0 h 20"/>
                  <a:gd name="T4" fmla="*/ 17 w 17"/>
                  <a:gd name="T5" fmla="*/ 8 h 20"/>
                  <a:gd name="T6" fmla="*/ 17 w 17"/>
                  <a:gd name="T7" fmla="*/ 16 h 20"/>
                  <a:gd name="T8" fmla="*/ 14 w 17"/>
                  <a:gd name="T9" fmla="*/ 20 h 20"/>
                  <a:gd name="T10" fmla="*/ 7 w 17"/>
                  <a:gd name="T11" fmla="*/ 20 h 20"/>
                  <a:gd name="T12" fmla="*/ 0 w 17"/>
                  <a:gd name="T13" fmla="*/ 16 h 20"/>
                  <a:gd name="T14" fmla="*/ 0 w 17"/>
                  <a:gd name="T15" fmla="*/ 8 h 20"/>
                  <a:gd name="T16" fmla="*/ 7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7" y="0"/>
                    </a:moveTo>
                    <a:lnTo>
                      <a:pt x="14" y="0"/>
                    </a:lnTo>
                    <a:lnTo>
                      <a:pt x="17" y="8"/>
                    </a:lnTo>
                    <a:lnTo>
                      <a:pt x="17" y="16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2211"/>
              <p:cNvSpPr>
                <a:spLocks/>
              </p:cNvSpPr>
              <p:nvPr/>
            </p:nvSpPr>
            <p:spPr bwMode="auto">
              <a:xfrm>
                <a:off x="5166" y="2470"/>
                <a:ext cx="8" cy="10"/>
              </a:xfrm>
              <a:custGeom>
                <a:avLst/>
                <a:gdLst>
                  <a:gd name="T0" fmla="*/ 4 w 17"/>
                  <a:gd name="T1" fmla="*/ 0 h 19"/>
                  <a:gd name="T2" fmla="*/ 14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4 w 17"/>
                  <a:gd name="T9" fmla="*/ 19 h 19"/>
                  <a:gd name="T10" fmla="*/ 4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4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4" y="0"/>
                    </a:moveTo>
                    <a:lnTo>
                      <a:pt x="14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4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2212"/>
              <p:cNvSpPr>
                <a:spLocks/>
              </p:cNvSpPr>
              <p:nvPr/>
            </p:nvSpPr>
            <p:spPr bwMode="auto">
              <a:xfrm>
                <a:off x="5041" y="2184"/>
                <a:ext cx="8" cy="9"/>
              </a:xfrm>
              <a:custGeom>
                <a:avLst/>
                <a:gdLst>
                  <a:gd name="T0" fmla="*/ 7 w 17"/>
                  <a:gd name="T1" fmla="*/ 0 h 19"/>
                  <a:gd name="T2" fmla="*/ 14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4 w 17"/>
                  <a:gd name="T9" fmla="*/ 19 h 19"/>
                  <a:gd name="T10" fmla="*/ 7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7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7" y="0"/>
                    </a:moveTo>
                    <a:lnTo>
                      <a:pt x="14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4" y="19"/>
                    </a:lnTo>
                    <a:lnTo>
                      <a:pt x="7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2213"/>
              <p:cNvSpPr>
                <a:spLocks/>
              </p:cNvSpPr>
              <p:nvPr/>
            </p:nvSpPr>
            <p:spPr bwMode="auto">
              <a:xfrm>
                <a:off x="5014" y="2127"/>
                <a:ext cx="8" cy="8"/>
              </a:xfrm>
              <a:custGeom>
                <a:avLst/>
                <a:gdLst>
                  <a:gd name="T0" fmla="*/ 3 w 15"/>
                  <a:gd name="T1" fmla="*/ 0 h 18"/>
                  <a:gd name="T2" fmla="*/ 13 w 15"/>
                  <a:gd name="T3" fmla="*/ 0 h 18"/>
                  <a:gd name="T4" fmla="*/ 15 w 15"/>
                  <a:gd name="T5" fmla="*/ 2 h 18"/>
                  <a:gd name="T6" fmla="*/ 15 w 15"/>
                  <a:gd name="T7" fmla="*/ 16 h 18"/>
                  <a:gd name="T8" fmla="*/ 13 w 15"/>
                  <a:gd name="T9" fmla="*/ 18 h 18"/>
                  <a:gd name="T10" fmla="*/ 3 w 15"/>
                  <a:gd name="T11" fmla="*/ 18 h 18"/>
                  <a:gd name="T12" fmla="*/ 0 w 15"/>
                  <a:gd name="T13" fmla="*/ 16 h 18"/>
                  <a:gd name="T14" fmla="*/ 0 w 15"/>
                  <a:gd name="T15" fmla="*/ 2 h 18"/>
                  <a:gd name="T16" fmla="*/ 3 w 15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8">
                    <a:moveTo>
                      <a:pt x="3" y="0"/>
                    </a:moveTo>
                    <a:lnTo>
                      <a:pt x="13" y="0"/>
                    </a:lnTo>
                    <a:lnTo>
                      <a:pt x="15" y="2"/>
                    </a:lnTo>
                    <a:lnTo>
                      <a:pt x="15" y="16"/>
                    </a:lnTo>
                    <a:lnTo>
                      <a:pt x="13" y="18"/>
                    </a:lnTo>
                    <a:lnTo>
                      <a:pt x="3" y="18"/>
                    </a:lnTo>
                    <a:lnTo>
                      <a:pt x="0" y="16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2214"/>
              <p:cNvSpPr>
                <a:spLocks/>
              </p:cNvSpPr>
              <p:nvPr/>
            </p:nvSpPr>
            <p:spPr bwMode="auto">
              <a:xfrm>
                <a:off x="5257" y="2621"/>
                <a:ext cx="10" cy="12"/>
              </a:xfrm>
              <a:custGeom>
                <a:avLst/>
                <a:gdLst>
                  <a:gd name="T0" fmla="*/ 7 w 21"/>
                  <a:gd name="T1" fmla="*/ 0 h 24"/>
                  <a:gd name="T2" fmla="*/ 14 w 21"/>
                  <a:gd name="T3" fmla="*/ 0 h 24"/>
                  <a:gd name="T4" fmla="*/ 21 w 21"/>
                  <a:gd name="T5" fmla="*/ 8 h 24"/>
                  <a:gd name="T6" fmla="*/ 21 w 21"/>
                  <a:gd name="T7" fmla="*/ 16 h 24"/>
                  <a:gd name="T8" fmla="*/ 14 w 21"/>
                  <a:gd name="T9" fmla="*/ 24 h 24"/>
                  <a:gd name="T10" fmla="*/ 7 w 21"/>
                  <a:gd name="T11" fmla="*/ 24 h 24"/>
                  <a:gd name="T12" fmla="*/ 0 w 21"/>
                  <a:gd name="T13" fmla="*/ 16 h 24"/>
                  <a:gd name="T14" fmla="*/ 0 w 21"/>
                  <a:gd name="T15" fmla="*/ 8 h 24"/>
                  <a:gd name="T16" fmla="*/ 7 w 2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4">
                    <a:moveTo>
                      <a:pt x="7" y="0"/>
                    </a:moveTo>
                    <a:lnTo>
                      <a:pt x="14" y="0"/>
                    </a:lnTo>
                    <a:lnTo>
                      <a:pt x="21" y="8"/>
                    </a:lnTo>
                    <a:lnTo>
                      <a:pt x="21" y="16"/>
                    </a:lnTo>
                    <a:lnTo>
                      <a:pt x="14" y="24"/>
                    </a:lnTo>
                    <a:lnTo>
                      <a:pt x="7" y="24"/>
                    </a:lnTo>
                    <a:lnTo>
                      <a:pt x="0" y="16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2215"/>
              <p:cNvSpPr>
                <a:spLocks/>
              </p:cNvSpPr>
              <p:nvPr/>
            </p:nvSpPr>
            <p:spPr bwMode="auto">
              <a:xfrm>
                <a:off x="5167" y="2472"/>
                <a:ext cx="9" cy="10"/>
              </a:xfrm>
              <a:custGeom>
                <a:avLst/>
                <a:gdLst>
                  <a:gd name="T0" fmla="*/ 3 w 17"/>
                  <a:gd name="T1" fmla="*/ 0 h 19"/>
                  <a:gd name="T2" fmla="*/ 10 w 17"/>
                  <a:gd name="T3" fmla="*/ 0 h 19"/>
                  <a:gd name="T4" fmla="*/ 17 w 17"/>
                  <a:gd name="T5" fmla="*/ 4 h 19"/>
                  <a:gd name="T6" fmla="*/ 17 w 17"/>
                  <a:gd name="T7" fmla="*/ 11 h 19"/>
                  <a:gd name="T8" fmla="*/ 10 w 17"/>
                  <a:gd name="T9" fmla="*/ 19 h 19"/>
                  <a:gd name="T10" fmla="*/ 3 w 17"/>
                  <a:gd name="T11" fmla="*/ 19 h 19"/>
                  <a:gd name="T12" fmla="*/ 0 w 17"/>
                  <a:gd name="T13" fmla="*/ 11 h 19"/>
                  <a:gd name="T14" fmla="*/ 0 w 17"/>
                  <a:gd name="T15" fmla="*/ 4 h 19"/>
                  <a:gd name="T16" fmla="*/ 3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1"/>
                    </a:lnTo>
                    <a:lnTo>
                      <a:pt x="10" y="19"/>
                    </a:lnTo>
                    <a:lnTo>
                      <a:pt x="3" y="19"/>
                    </a:lnTo>
                    <a:lnTo>
                      <a:pt x="0" y="11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2216"/>
              <p:cNvSpPr>
                <a:spLocks/>
              </p:cNvSpPr>
              <p:nvPr/>
            </p:nvSpPr>
            <p:spPr bwMode="auto">
              <a:xfrm>
                <a:off x="5042" y="2186"/>
                <a:ext cx="9" cy="9"/>
              </a:xfrm>
              <a:custGeom>
                <a:avLst/>
                <a:gdLst>
                  <a:gd name="T0" fmla="*/ 3 w 17"/>
                  <a:gd name="T1" fmla="*/ 0 h 20"/>
                  <a:gd name="T2" fmla="*/ 10 w 17"/>
                  <a:gd name="T3" fmla="*/ 0 h 20"/>
                  <a:gd name="T4" fmla="*/ 17 w 17"/>
                  <a:gd name="T5" fmla="*/ 4 h 20"/>
                  <a:gd name="T6" fmla="*/ 17 w 17"/>
                  <a:gd name="T7" fmla="*/ 12 h 20"/>
                  <a:gd name="T8" fmla="*/ 10 w 17"/>
                  <a:gd name="T9" fmla="*/ 20 h 20"/>
                  <a:gd name="T10" fmla="*/ 3 w 17"/>
                  <a:gd name="T11" fmla="*/ 20 h 20"/>
                  <a:gd name="T12" fmla="*/ 0 w 17"/>
                  <a:gd name="T13" fmla="*/ 12 h 20"/>
                  <a:gd name="T14" fmla="*/ 0 w 17"/>
                  <a:gd name="T15" fmla="*/ 4 h 20"/>
                  <a:gd name="T16" fmla="*/ 3 w 17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0">
                    <a:moveTo>
                      <a:pt x="3" y="0"/>
                    </a:moveTo>
                    <a:lnTo>
                      <a:pt x="10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0" y="20"/>
                    </a:lnTo>
                    <a:lnTo>
                      <a:pt x="3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2217"/>
              <p:cNvSpPr>
                <a:spLocks/>
              </p:cNvSpPr>
              <p:nvPr/>
            </p:nvSpPr>
            <p:spPr bwMode="auto">
              <a:xfrm>
                <a:off x="5258" y="2625"/>
                <a:ext cx="9" cy="10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4 h 19"/>
                  <a:gd name="T6" fmla="*/ 17 w 17"/>
                  <a:gd name="T7" fmla="*/ 12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2 h 19"/>
                  <a:gd name="T14" fmla="*/ 0 w 17"/>
                  <a:gd name="T15" fmla="*/ 4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4"/>
                    </a:lnTo>
                    <a:lnTo>
                      <a:pt x="17" y="12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2218"/>
              <p:cNvSpPr>
                <a:spLocks/>
              </p:cNvSpPr>
              <p:nvPr/>
            </p:nvSpPr>
            <p:spPr bwMode="auto">
              <a:xfrm>
                <a:off x="5167" y="2474"/>
                <a:ext cx="9" cy="9"/>
              </a:xfrm>
              <a:custGeom>
                <a:avLst/>
                <a:gdLst>
                  <a:gd name="T0" fmla="*/ 6 w 17"/>
                  <a:gd name="T1" fmla="*/ 0 h 19"/>
                  <a:gd name="T2" fmla="*/ 13 w 17"/>
                  <a:gd name="T3" fmla="*/ 0 h 19"/>
                  <a:gd name="T4" fmla="*/ 17 w 17"/>
                  <a:gd name="T5" fmla="*/ 3 h 19"/>
                  <a:gd name="T6" fmla="*/ 17 w 17"/>
                  <a:gd name="T7" fmla="*/ 11 h 19"/>
                  <a:gd name="T8" fmla="*/ 13 w 17"/>
                  <a:gd name="T9" fmla="*/ 19 h 19"/>
                  <a:gd name="T10" fmla="*/ 6 w 17"/>
                  <a:gd name="T11" fmla="*/ 19 h 19"/>
                  <a:gd name="T12" fmla="*/ 0 w 17"/>
                  <a:gd name="T13" fmla="*/ 11 h 19"/>
                  <a:gd name="T14" fmla="*/ 0 w 17"/>
                  <a:gd name="T15" fmla="*/ 3 h 19"/>
                  <a:gd name="T16" fmla="*/ 6 w 17"/>
                  <a:gd name="T17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19">
                    <a:moveTo>
                      <a:pt x="6" y="0"/>
                    </a:moveTo>
                    <a:lnTo>
                      <a:pt x="13" y="0"/>
                    </a:lnTo>
                    <a:lnTo>
                      <a:pt x="17" y="3"/>
                    </a:lnTo>
                    <a:lnTo>
                      <a:pt x="17" y="11"/>
                    </a:lnTo>
                    <a:lnTo>
                      <a:pt x="13" y="19"/>
                    </a:lnTo>
                    <a:lnTo>
                      <a:pt x="6" y="19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2219"/>
              <p:cNvSpPr>
                <a:spLocks/>
              </p:cNvSpPr>
              <p:nvPr/>
            </p:nvSpPr>
            <p:spPr bwMode="auto">
              <a:xfrm>
                <a:off x="5042" y="2188"/>
                <a:ext cx="11" cy="9"/>
              </a:xfrm>
              <a:custGeom>
                <a:avLst/>
                <a:gdLst>
                  <a:gd name="T0" fmla="*/ 6 w 20"/>
                  <a:gd name="T1" fmla="*/ 0 h 20"/>
                  <a:gd name="T2" fmla="*/ 13 w 20"/>
                  <a:gd name="T3" fmla="*/ 0 h 20"/>
                  <a:gd name="T4" fmla="*/ 20 w 20"/>
                  <a:gd name="T5" fmla="*/ 4 h 20"/>
                  <a:gd name="T6" fmla="*/ 20 w 20"/>
                  <a:gd name="T7" fmla="*/ 12 h 20"/>
                  <a:gd name="T8" fmla="*/ 13 w 20"/>
                  <a:gd name="T9" fmla="*/ 20 h 20"/>
                  <a:gd name="T10" fmla="*/ 6 w 20"/>
                  <a:gd name="T11" fmla="*/ 20 h 20"/>
                  <a:gd name="T12" fmla="*/ 0 w 20"/>
                  <a:gd name="T13" fmla="*/ 12 h 20"/>
                  <a:gd name="T14" fmla="*/ 0 w 20"/>
                  <a:gd name="T15" fmla="*/ 4 h 20"/>
                  <a:gd name="T16" fmla="*/ 6 w 20"/>
                  <a:gd name="T1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13" y="0"/>
                    </a:lnTo>
                    <a:lnTo>
                      <a:pt x="20" y="4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6" y="20"/>
                    </a:lnTo>
                    <a:lnTo>
                      <a:pt x="0" y="12"/>
                    </a:lnTo>
                    <a:lnTo>
                      <a:pt x="0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8" name="Freeform 2221"/>
            <p:cNvSpPr>
              <a:spLocks/>
            </p:cNvSpPr>
            <p:nvPr/>
          </p:nvSpPr>
          <p:spPr bwMode="auto">
            <a:xfrm>
              <a:off x="7901473" y="3496723"/>
              <a:ext cx="13346" cy="15014"/>
            </a:xfrm>
            <a:custGeom>
              <a:avLst/>
              <a:gdLst>
                <a:gd name="T0" fmla="*/ 7 w 15"/>
                <a:gd name="T1" fmla="*/ 0 h 17"/>
                <a:gd name="T2" fmla="*/ 12 w 15"/>
                <a:gd name="T3" fmla="*/ 0 h 17"/>
                <a:gd name="T4" fmla="*/ 15 w 15"/>
                <a:gd name="T5" fmla="*/ 8 h 17"/>
                <a:gd name="T6" fmla="*/ 15 w 15"/>
                <a:gd name="T7" fmla="*/ 13 h 17"/>
                <a:gd name="T8" fmla="*/ 12 w 15"/>
                <a:gd name="T9" fmla="*/ 17 h 17"/>
                <a:gd name="T10" fmla="*/ 7 w 15"/>
                <a:gd name="T11" fmla="*/ 17 h 17"/>
                <a:gd name="T12" fmla="*/ 0 w 15"/>
                <a:gd name="T13" fmla="*/ 13 h 17"/>
                <a:gd name="T14" fmla="*/ 0 w 15"/>
                <a:gd name="T15" fmla="*/ 8 h 17"/>
                <a:gd name="T16" fmla="*/ 7 w 15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7">
                  <a:moveTo>
                    <a:pt x="7" y="0"/>
                  </a:moveTo>
                  <a:lnTo>
                    <a:pt x="12" y="0"/>
                  </a:lnTo>
                  <a:lnTo>
                    <a:pt x="15" y="8"/>
                  </a:lnTo>
                  <a:lnTo>
                    <a:pt x="15" y="13"/>
                  </a:lnTo>
                  <a:lnTo>
                    <a:pt x="12" y="17"/>
                  </a:lnTo>
                  <a:lnTo>
                    <a:pt x="7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222"/>
            <p:cNvSpPr>
              <a:spLocks/>
            </p:cNvSpPr>
            <p:nvPr/>
          </p:nvSpPr>
          <p:spPr bwMode="auto">
            <a:xfrm>
              <a:off x="8305182" y="4325828"/>
              <a:ext cx="18350" cy="16682"/>
            </a:xfrm>
            <a:custGeom>
              <a:avLst/>
              <a:gdLst>
                <a:gd name="T0" fmla="*/ 6 w 20"/>
                <a:gd name="T1" fmla="*/ 0 h 19"/>
                <a:gd name="T2" fmla="*/ 13 w 20"/>
                <a:gd name="T3" fmla="*/ 0 h 19"/>
                <a:gd name="T4" fmla="*/ 20 w 20"/>
                <a:gd name="T5" fmla="*/ 8 h 19"/>
                <a:gd name="T6" fmla="*/ 20 w 20"/>
                <a:gd name="T7" fmla="*/ 15 h 19"/>
                <a:gd name="T8" fmla="*/ 13 w 20"/>
                <a:gd name="T9" fmla="*/ 19 h 19"/>
                <a:gd name="T10" fmla="*/ 6 w 20"/>
                <a:gd name="T11" fmla="*/ 19 h 19"/>
                <a:gd name="T12" fmla="*/ 0 w 20"/>
                <a:gd name="T13" fmla="*/ 15 h 19"/>
                <a:gd name="T14" fmla="*/ 0 w 20"/>
                <a:gd name="T15" fmla="*/ 8 h 19"/>
                <a:gd name="T16" fmla="*/ 6 w 2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9">
                  <a:moveTo>
                    <a:pt x="6" y="0"/>
                  </a:moveTo>
                  <a:lnTo>
                    <a:pt x="13" y="0"/>
                  </a:lnTo>
                  <a:lnTo>
                    <a:pt x="20" y="8"/>
                  </a:lnTo>
                  <a:lnTo>
                    <a:pt x="20" y="15"/>
                  </a:lnTo>
                  <a:lnTo>
                    <a:pt x="13" y="19"/>
                  </a:lnTo>
                  <a:lnTo>
                    <a:pt x="6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223"/>
            <p:cNvSpPr>
              <a:spLocks/>
            </p:cNvSpPr>
            <p:nvPr/>
          </p:nvSpPr>
          <p:spPr bwMode="auto">
            <a:xfrm>
              <a:off x="8156711" y="4073927"/>
              <a:ext cx="15014" cy="15014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224"/>
            <p:cNvSpPr>
              <a:spLocks/>
            </p:cNvSpPr>
            <p:nvPr/>
          </p:nvSpPr>
          <p:spPr bwMode="auto">
            <a:xfrm>
              <a:off x="7948183" y="3596816"/>
              <a:ext cx="15014" cy="15014"/>
            </a:xfrm>
            <a:custGeom>
              <a:avLst/>
              <a:gdLst>
                <a:gd name="T0" fmla="*/ 3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4 w 17"/>
                <a:gd name="T9" fmla="*/ 20 h 20"/>
                <a:gd name="T10" fmla="*/ 3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20"/>
                  </a:lnTo>
                  <a:lnTo>
                    <a:pt x="3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225"/>
            <p:cNvSpPr>
              <a:spLocks/>
            </p:cNvSpPr>
            <p:nvPr/>
          </p:nvSpPr>
          <p:spPr bwMode="auto">
            <a:xfrm>
              <a:off x="8308519" y="4329165"/>
              <a:ext cx="15014" cy="20019"/>
            </a:xfrm>
            <a:custGeom>
              <a:avLst/>
              <a:gdLst>
                <a:gd name="T0" fmla="*/ 3 w 17"/>
                <a:gd name="T1" fmla="*/ 0 h 23"/>
                <a:gd name="T2" fmla="*/ 14 w 17"/>
                <a:gd name="T3" fmla="*/ 0 h 23"/>
                <a:gd name="T4" fmla="*/ 17 w 17"/>
                <a:gd name="T5" fmla="*/ 8 h 23"/>
                <a:gd name="T6" fmla="*/ 17 w 17"/>
                <a:gd name="T7" fmla="*/ 15 h 23"/>
                <a:gd name="T8" fmla="*/ 14 w 17"/>
                <a:gd name="T9" fmla="*/ 23 h 23"/>
                <a:gd name="T10" fmla="*/ 3 w 17"/>
                <a:gd name="T11" fmla="*/ 23 h 23"/>
                <a:gd name="T12" fmla="*/ 0 w 17"/>
                <a:gd name="T13" fmla="*/ 15 h 23"/>
                <a:gd name="T14" fmla="*/ 0 w 17"/>
                <a:gd name="T15" fmla="*/ 8 h 23"/>
                <a:gd name="T16" fmla="*/ 3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3" y="0"/>
                  </a:moveTo>
                  <a:lnTo>
                    <a:pt x="14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4" y="23"/>
                  </a:lnTo>
                  <a:lnTo>
                    <a:pt x="3" y="23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226"/>
            <p:cNvSpPr>
              <a:spLocks/>
            </p:cNvSpPr>
            <p:nvPr/>
          </p:nvSpPr>
          <p:spPr bwMode="auto">
            <a:xfrm>
              <a:off x="8156711" y="4077263"/>
              <a:ext cx="15014" cy="15014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227"/>
            <p:cNvSpPr>
              <a:spLocks/>
            </p:cNvSpPr>
            <p:nvPr/>
          </p:nvSpPr>
          <p:spPr bwMode="auto">
            <a:xfrm>
              <a:off x="7951520" y="3600153"/>
              <a:ext cx="13346" cy="15014"/>
            </a:xfrm>
            <a:custGeom>
              <a:avLst/>
              <a:gdLst>
                <a:gd name="T0" fmla="*/ 4 w 17"/>
                <a:gd name="T1" fmla="*/ 0 h 19"/>
                <a:gd name="T2" fmla="*/ 11 w 17"/>
                <a:gd name="T3" fmla="*/ 0 h 19"/>
                <a:gd name="T4" fmla="*/ 17 w 17"/>
                <a:gd name="T5" fmla="*/ 4 h 19"/>
                <a:gd name="T6" fmla="*/ 17 w 17"/>
                <a:gd name="T7" fmla="*/ 12 h 19"/>
                <a:gd name="T8" fmla="*/ 11 w 17"/>
                <a:gd name="T9" fmla="*/ 19 h 19"/>
                <a:gd name="T10" fmla="*/ 4 w 17"/>
                <a:gd name="T11" fmla="*/ 19 h 19"/>
                <a:gd name="T12" fmla="*/ 0 w 17"/>
                <a:gd name="T13" fmla="*/ 12 h 19"/>
                <a:gd name="T14" fmla="*/ 0 w 17"/>
                <a:gd name="T15" fmla="*/ 4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1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1" y="19"/>
                  </a:lnTo>
                  <a:lnTo>
                    <a:pt x="4" y="19"/>
                  </a:lnTo>
                  <a:lnTo>
                    <a:pt x="0" y="12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228"/>
            <p:cNvSpPr>
              <a:spLocks/>
            </p:cNvSpPr>
            <p:nvPr/>
          </p:nvSpPr>
          <p:spPr bwMode="auto">
            <a:xfrm>
              <a:off x="8308519" y="4335837"/>
              <a:ext cx="16682" cy="15014"/>
            </a:xfrm>
            <a:custGeom>
              <a:avLst/>
              <a:gdLst>
                <a:gd name="T0" fmla="*/ 7 w 20"/>
                <a:gd name="T1" fmla="*/ 0 h 19"/>
                <a:gd name="T2" fmla="*/ 14 w 20"/>
                <a:gd name="T3" fmla="*/ 0 h 19"/>
                <a:gd name="T4" fmla="*/ 20 w 20"/>
                <a:gd name="T5" fmla="*/ 3 h 19"/>
                <a:gd name="T6" fmla="*/ 20 w 20"/>
                <a:gd name="T7" fmla="*/ 11 h 19"/>
                <a:gd name="T8" fmla="*/ 14 w 20"/>
                <a:gd name="T9" fmla="*/ 19 h 19"/>
                <a:gd name="T10" fmla="*/ 7 w 20"/>
                <a:gd name="T11" fmla="*/ 19 h 19"/>
                <a:gd name="T12" fmla="*/ 0 w 20"/>
                <a:gd name="T13" fmla="*/ 11 h 19"/>
                <a:gd name="T14" fmla="*/ 0 w 20"/>
                <a:gd name="T15" fmla="*/ 3 h 19"/>
                <a:gd name="T16" fmla="*/ 7 w 20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9">
                  <a:moveTo>
                    <a:pt x="7" y="0"/>
                  </a:moveTo>
                  <a:lnTo>
                    <a:pt x="14" y="0"/>
                  </a:lnTo>
                  <a:lnTo>
                    <a:pt x="20" y="3"/>
                  </a:lnTo>
                  <a:lnTo>
                    <a:pt x="20" y="11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229"/>
            <p:cNvSpPr>
              <a:spLocks/>
            </p:cNvSpPr>
            <p:nvPr/>
          </p:nvSpPr>
          <p:spPr bwMode="auto">
            <a:xfrm>
              <a:off x="8160047" y="4080600"/>
              <a:ext cx="13346" cy="15014"/>
            </a:xfrm>
            <a:custGeom>
              <a:avLst/>
              <a:gdLst>
                <a:gd name="T0" fmla="*/ 4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1 w 17"/>
                <a:gd name="T9" fmla="*/ 20 h 20"/>
                <a:gd name="T10" fmla="*/ 4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4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1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230"/>
            <p:cNvSpPr>
              <a:spLocks/>
            </p:cNvSpPr>
            <p:nvPr/>
          </p:nvSpPr>
          <p:spPr bwMode="auto">
            <a:xfrm>
              <a:off x="7951520" y="3601821"/>
              <a:ext cx="13346" cy="16682"/>
            </a:xfrm>
            <a:custGeom>
              <a:avLst/>
              <a:gdLst>
                <a:gd name="T0" fmla="*/ 7 w 17"/>
                <a:gd name="T1" fmla="*/ 0 h 19"/>
                <a:gd name="T2" fmla="*/ 14 w 17"/>
                <a:gd name="T3" fmla="*/ 0 h 19"/>
                <a:gd name="T4" fmla="*/ 17 w 17"/>
                <a:gd name="T5" fmla="*/ 4 h 19"/>
                <a:gd name="T6" fmla="*/ 17 w 17"/>
                <a:gd name="T7" fmla="*/ 12 h 19"/>
                <a:gd name="T8" fmla="*/ 14 w 17"/>
                <a:gd name="T9" fmla="*/ 19 h 19"/>
                <a:gd name="T10" fmla="*/ 7 w 17"/>
                <a:gd name="T11" fmla="*/ 19 h 19"/>
                <a:gd name="T12" fmla="*/ 0 w 17"/>
                <a:gd name="T13" fmla="*/ 12 h 19"/>
                <a:gd name="T14" fmla="*/ 0 w 17"/>
                <a:gd name="T15" fmla="*/ 4 h 19"/>
                <a:gd name="T16" fmla="*/ 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2231"/>
            <p:cNvSpPr>
              <a:spLocks/>
            </p:cNvSpPr>
            <p:nvPr/>
          </p:nvSpPr>
          <p:spPr bwMode="auto">
            <a:xfrm>
              <a:off x="8311855" y="4339174"/>
              <a:ext cx="13346" cy="15014"/>
            </a:xfrm>
            <a:custGeom>
              <a:avLst/>
              <a:gdLst>
                <a:gd name="T0" fmla="*/ 4 w 17"/>
                <a:gd name="T1" fmla="*/ 0 h 20"/>
                <a:gd name="T2" fmla="*/ 11 w 17"/>
                <a:gd name="T3" fmla="*/ 0 h 20"/>
                <a:gd name="T4" fmla="*/ 17 w 17"/>
                <a:gd name="T5" fmla="*/ 8 h 20"/>
                <a:gd name="T6" fmla="*/ 17 w 17"/>
                <a:gd name="T7" fmla="*/ 16 h 20"/>
                <a:gd name="T8" fmla="*/ 11 w 17"/>
                <a:gd name="T9" fmla="*/ 20 h 20"/>
                <a:gd name="T10" fmla="*/ 4 w 17"/>
                <a:gd name="T11" fmla="*/ 20 h 20"/>
                <a:gd name="T12" fmla="*/ 0 w 17"/>
                <a:gd name="T13" fmla="*/ 16 h 20"/>
                <a:gd name="T14" fmla="*/ 0 w 17"/>
                <a:gd name="T15" fmla="*/ 8 h 20"/>
                <a:gd name="T16" fmla="*/ 4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4" y="0"/>
                  </a:moveTo>
                  <a:lnTo>
                    <a:pt x="11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1" y="20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2232"/>
            <p:cNvSpPr>
              <a:spLocks/>
            </p:cNvSpPr>
            <p:nvPr/>
          </p:nvSpPr>
          <p:spPr bwMode="auto">
            <a:xfrm>
              <a:off x="8160047" y="4083936"/>
              <a:ext cx="16682" cy="15014"/>
            </a:xfrm>
            <a:custGeom>
              <a:avLst/>
              <a:gdLst>
                <a:gd name="T0" fmla="*/ 7 w 21"/>
                <a:gd name="T1" fmla="*/ 0 h 19"/>
                <a:gd name="T2" fmla="*/ 14 w 21"/>
                <a:gd name="T3" fmla="*/ 0 h 19"/>
                <a:gd name="T4" fmla="*/ 21 w 21"/>
                <a:gd name="T5" fmla="*/ 4 h 19"/>
                <a:gd name="T6" fmla="*/ 21 w 21"/>
                <a:gd name="T7" fmla="*/ 16 h 19"/>
                <a:gd name="T8" fmla="*/ 14 w 21"/>
                <a:gd name="T9" fmla="*/ 19 h 19"/>
                <a:gd name="T10" fmla="*/ 7 w 21"/>
                <a:gd name="T11" fmla="*/ 19 h 19"/>
                <a:gd name="T12" fmla="*/ 0 w 21"/>
                <a:gd name="T13" fmla="*/ 16 h 19"/>
                <a:gd name="T14" fmla="*/ 0 w 21"/>
                <a:gd name="T15" fmla="*/ 4 h 19"/>
                <a:gd name="T16" fmla="*/ 7 w 21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9">
                  <a:moveTo>
                    <a:pt x="7" y="0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1" y="16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2233"/>
            <p:cNvSpPr>
              <a:spLocks/>
            </p:cNvSpPr>
            <p:nvPr/>
          </p:nvSpPr>
          <p:spPr bwMode="auto">
            <a:xfrm>
              <a:off x="7953188" y="3605157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4 h 19"/>
                <a:gd name="T6" fmla="*/ 17 w 17"/>
                <a:gd name="T7" fmla="*/ 11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1 h 19"/>
                <a:gd name="T14" fmla="*/ 0 w 17"/>
                <a:gd name="T15" fmla="*/ 4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2234"/>
            <p:cNvSpPr>
              <a:spLocks/>
            </p:cNvSpPr>
            <p:nvPr/>
          </p:nvSpPr>
          <p:spPr bwMode="auto">
            <a:xfrm>
              <a:off x="8311855" y="4342510"/>
              <a:ext cx="13346" cy="15014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8 h 20"/>
                <a:gd name="T6" fmla="*/ 17 w 17"/>
                <a:gd name="T7" fmla="*/ 16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6 h 20"/>
                <a:gd name="T14" fmla="*/ 0 w 17"/>
                <a:gd name="T15" fmla="*/ 8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8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2235"/>
            <p:cNvSpPr>
              <a:spLocks/>
            </p:cNvSpPr>
            <p:nvPr/>
          </p:nvSpPr>
          <p:spPr bwMode="auto">
            <a:xfrm>
              <a:off x="8161715" y="4085605"/>
              <a:ext cx="15014" cy="16682"/>
            </a:xfrm>
            <a:custGeom>
              <a:avLst/>
              <a:gdLst>
                <a:gd name="T0" fmla="*/ 3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5 h 19"/>
                <a:gd name="T8" fmla="*/ 13 w 17"/>
                <a:gd name="T9" fmla="*/ 19 h 19"/>
                <a:gd name="T10" fmla="*/ 3 w 17"/>
                <a:gd name="T11" fmla="*/ 19 h 19"/>
                <a:gd name="T12" fmla="*/ 0 w 17"/>
                <a:gd name="T13" fmla="*/ 15 h 19"/>
                <a:gd name="T14" fmla="*/ 0 w 17"/>
                <a:gd name="T15" fmla="*/ 4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5"/>
                  </a:lnTo>
                  <a:lnTo>
                    <a:pt x="13" y="19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2236"/>
            <p:cNvSpPr>
              <a:spLocks/>
            </p:cNvSpPr>
            <p:nvPr/>
          </p:nvSpPr>
          <p:spPr bwMode="auto">
            <a:xfrm>
              <a:off x="7953188" y="3608494"/>
              <a:ext cx="15014" cy="16682"/>
            </a:xfrm>
            <a:custGeom>
              <a:avLst/>
              <a:gdLst>
                <a:gd name="T0" fmla="*/ 7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1 h 19"/>
                <a:gd name="T8" fmla="*/ 13 w 17"/>
                <a:gd name="T9" fmla="*/ 19 h 19"/>
                <a:gd name="T10" fmla="*/ 7 w 17"/>
                <a:gd name="T11" fmla="*/ 19 h 19"/>
                <a:gd name="T12" fmla="*/ 0 w 17"/>
                <a:gd name="T13" fmla="*/ 11 h 19"/>
                <a:gd name="T14" fmla="*/ 0 w 17"/>
                <a:gd name="T15" fmla="*/ 4 h 19"/>
                <a:gd name="T16" fmla="*/ 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1"/>
                  </a:lnTo>
                  <a:lnTo>
                    <a:pt x="13" y="19"/>
                  </a:lnTo>
                  <a:lnTo>
                    <a:pt x="7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2237"/>
            <p:cNvSpPr>
              <a:spLocks/>
            </p:cNvSpPr>
            <p:nvPr/>
          </p:nvSpPr>
          <p:spPr bwMode="auto">
            <a:xfrm>
              <a:off x="8313523" y="4349183"/>
              <a:ext cx="15014" cy="15014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2238"/>
            <p:cNvSpPr>
              <a:spLocks/>
            </p:cNvSpPr>
            <p:nvPr/>
          </p:nvSpPr>
          <p:spPr bwMode="auto">
            <a:xfrm>
              <a:off x="8165052" y="4088941"/>
              <a:ext cx="15014" cy="16682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4 h 19"/>
                <a:gd name="T6" fmla="*/ 17 w 17"/>
                <a:gd name="T7" fmla="*/ 15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5 h 19"/>
                <a:gd name="T14" fmla="*/ 0 w 17"/>
                <a:gd name="T15" fmla="*/ 4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5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2239"/>
            <p:cNvSpPr>
              <a:spLocks/>
            </p:cNvSpPr>
            <p:nvPr/>
          </p:nvSpPr>
          <p:spPr bwMode="auto">
            <a:xfrm>
              <a:off x="7956524" y="3611830"/>
              <a:ext cx="15014" cy="16682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1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1 h 19"/>
                <a:gd name="T14" fmla="*/ 0 w 17"/>
                <a:gd name="T15" fmla="*/ 3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1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2240"/>
            <p:cNvSpPr>
              <a:spLocks/>
            </p:cNvSpPr>
            <p:nvPr/>
          </p:nvSpPr>
          <p:spPr bwMode="auto">
            <a:xfrm>
              <a:off x="8313523" y="4350851"/>
              <a:ext cx="15014" cy="16682"/>
            </a:xfrm>
            <a:custGeom>
              <a:avLst/>
              <a:gdLst>
                <a:gd name="T0" fmla="*/ 7 w 17"/>
                <a:gd name="T1" fmla="*/ 0 h 19"/>
                <a:gd name="T2" fmla="*/ 13 w 17"/>
                <a:gd name="T3" fmla="*/ 0 h 19"/>
                <a:gd name="T4" fmla="*/ 17 w 17"/>
                <a:gd name="T5" fmla="*/ 4 h 19"/>
                <a:gd name="T6" fmla="*/ 17 w 17"/>
                <a:gd name="T7" fmla="*/ 16 h 19"/>
                <a:gd name="T8" fmla="*/ 13 w 17"/>
                <a:gd name="T9" fmla="*/ 19 h 19"/>
                <a:gd name="T10" fmla="*/ 13 w 17"/>
                <a:gd name="T11" fmla="*/ 19 h 19"/>
                <a:gd name="T12" fmla="*/ 7 w 17"/>
                <a:gd name="T13" fmla="*/ 19 h 19"/>
                <a:gd name="T14" fmla="*/ 0 w 17"/>
                <a:gd name="T15" fmla="*/ 16 h 19"/>
                <a:gd name="T16" fmla="*/ 0 w 17"/>
                <a:gd name="T17" fmla="*/ 4 h 19"/>
                <a:gd name="T18" fmla="*/ 7 w 17"/>
                <a:gd name="T1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3" y="19"/>
                  </a:lnTo>
                  <a:lnTo>
                    <a:pt x="13" y="19"/>
                  </a:lnTo>
                  <a:lnTo>
                    <a:pt x="7" y="19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2241"/>
            <p:cNvSpPr>
              <a:spLocks/>
            </p:cNvSpPr>
            <p:nvPr/>
          </p:nvSpPr>
          <p:spPr bwMode="auto">
            <a:xfrm>
              <a:off x="8165052" y="4092277"/>
              <a:ext cx="15014" cy="16682"/>
            </a:xfrm>
            <a:custGeom>
              <a:avLst/>
              <a:gdLst>
                <a:gd name="T0" fmla="*/ 7 w 17"/>
                <a:gd name="T1" fmla="*/ 0 h 19"/>
                <a:gd name="T2" fmla="*/ 14 w 17"/>
                <a:gd name="T3" fmla="*/ 0 h 19"/>
                <a:gd name="T4" fmla="*/ 17 w 17"/>
                <a:gd name="T5" fmla="*/ 4 h 19"/>
                <a:gd name="T6" fmla="*/ 17 w 17"/>
                <a:gd name="T7" fmla="*/ 15 h 19"/>
                <a:gd name="T8" fmla="*/ 14 w 17"/>
                <a:gd name="T9" fmla="*/ 19 h 19"/>
                <a:gd name="T10" fmla="*/ 7 w 17"/>
                <a:gd name="T11" fmla="*/ 19 h 19"/>
                <a:gd name="T12" fmla="*/ 0 w 17"/>
                <a:gd name="T13" fmla="*/ 15 h 19"/>
                <a:gd name="T14" fmla="*/ 0 w 17"/>
                <a:gd name="T15" fmla="*/ 4 h 19"/>
                <a:gd name="T16" fmla="*/ 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5"/>
                  </a:lnTo>
                  <a:lnTo>
                    <a:pt x="14" y="19"/>
                  </a:lnTo>
                  <a:lnTo>
                    <a:pt x="7" y="19"/>
                  </a:lnTo>
                  <a:lnTo>
                    <a:pt x="0" y="15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2242"/>
            <p:cNvSpPr>
              <a:spLocks/>
            </p:cNvSpPr>
            <p:nvPr/>
          </p:nvSpPr>
          <p:spPr bwMode="auto">
            <a:xfrm>
              <a:off x="7956524" y="3615167"/>
              <a:ext cx="16682" cy="16682"/>
            </a:xfrm>
            <a:custGeom>
              <a:avLst/>
              <a:gdLst>
                <a:gd name="T0" fmla="*/ 7 w 21"/>
                <a:gd name="T1" fmla="*/ 0 h 20"/>
                <a:gd name="T2" fmla="*/ 14 w 21"/>
                <a:gd name="T3" fmla="*/ 0 h 20"/>
                <a:gd name="T4" fmla="*/ 21 w 21"/>
                <a:gd name="T5" fmla="*/ 4 h 20"/>
                <a:gd name="T6" fmla="*/ 21 w 21"/>
                <a:gd name="T7" fmla="*/ 12 h 20"/>
                <a:gd name="T8" fmla="*/ 14 w 21"/>
                <a:gd name="T9" fmla="*/ 20 h 20"/>
                <a:gd name="T10" fmla="*/ 7 w 21"/>
                <a:gd name="T11" fmla="*/ 20 h 20"/>
                <a:gd name="T12" fmla="*/ 0 w 21"/>
                <a:gd name="T13" fmla="*/ 12 h 20"/>
                <a:gd name="T14" fmla="*/ 0 w 21"/>
                <a:gd name="T15" fmla="*/ 4 h 20"/>
                <a:gd name="T16" fmla="*/ 7 w 2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0">
                  <a:moveTo>
                    <a:pt x="7" y="0"/>
                  </a:moveTo>
                  <a:lnTo>
                    <a:pt x="14" y="0"/>
                  </a:lnTo>
                  <a:lnTo>
                    <a:pt x="21" y="4"/>
                  </a:lnTo>
                  <a:lnTo>
                    <a:pt x="21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2243"/>
            <p:cNvSpPr>
              <a:spLocks/>
            </p:cNvSpPr>
            <p:nvPr/>
          </p:nvSpPr>
          <p:spPr bwMode="auto">
            <a:xfrm>
              <a:off x="8316860" y="4354188"/>
              <a:ext cx="15014" cy="16682"/>
            </a:xfrm>
            <a:custGeom>
              <a:avLst/>
              <a:gdLst>
                <a:gd name="T0" fmla="*/ 4 w 17"/>
                <a:gd name="T1" fmla="*/ 0 h 19"/>
                <a:gd name="T2" fmla="*/ 10 w 17"/>
                <a:gd name="T3" fmla="*/ 0 h 19"/>
                <a:gd name="T4" fmla="*/ 17 w 17"/>
                <a:gd name="T5" fmla="*/ 8 h 19"/>
                <a:gd name="T6" fmla="*/ 17 w 17"/>
                <a:gd name="T7" fmla="*/ 15 h 19"/>
                <a:gd name="T8" fmla="*/ 10 w 17"/>
                <a:gd name="T9" fmla="*/ 19 h 19"/>
                <a:gd name="T10" fmla="*/ 4 w 17"/>
                <a:gd name="T11" fmla="*/ 19 h 19"/>
                <a:gd name="T12" fmla="*/ 0 w 17"/>
                <a:gd name="T13" fmla="*/ 15 h 19"/>
                <a:gd name="T14" fmla="*/ 0 w 17"/>
                <a:gd name="T15" fmla="*/ 8 h 19"/>
                <a:gd name="T16" fmla="*/ 4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4" y="0"/>
                  </a:moveTo>
                  <a:lnTo>
                    <a:pt x="10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4" y="19"/>
                  </a:lnTo>
                  <a:lnTo>
                    <a:pt x="0" y="15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2244"/>
            <p:cNvSpPr>
              <a:spLocks/>
            </p:cNvSpPr>
            <p:nvPr/>
          </p:nvSpPr>
          <p:spPr bwMode="auto">
            <a:xfrm>
              <a:off x="8168388" y="4095614"/>
              <a:ext cx="13346" cy="16682"/>
            </a:xfrm>
            <a:custGeom>
              <a:avLst/>
              <a:gdLst>
                <a:gd name="T0" fmla="*/ 3 w 17"/>
                <a:gd name="T1" fmla="*/ 0 h 19"/>
                <a:gd name="T2" fmla="*/ 10 w 17"/>
                <a:gd name="T3" fmla="*/ 0 h 19"/>
                <a:gd name="T4" fmla="*/ 17 w 17"/>
                <a:gd name="T5" fmla="*/ 3 h 19"/>
                <a:gd name="T6" fmla="*/ 17 w 17"/>
                <a:gd name="T7" fmla="*/ 15 h 19"/>
                <a:gd name="T8" fmla="*/ 10 w 17"/>
                <a:gd name="T9" fmla="*/ 19 h 19"/>
                <a:gd name="T10" fmla="*/ 3 w 17"/>
                <a:gd name="T11" fmla="*/ 19 h 19"/>
                <a:gd name="T12" fmla="*/ 0 w 17"/>
                <a:gd name="T13" fmla="*/ 15 h 19"/>
                <a:gd name="T14" fmla="*/ 0 w 17"/>
                <a:gd name="T15" fmla="*/ 3 h 19"/>
                <a:gd name="T16" fmla="*/ 3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3" y="0"/>
                  </a:moveTo>
                  <a:lnTo>
                    <a:pt x="10" y="0"/>
                  </a:lnTo>
                  <a:lnTo>
                    <a:pt x="17" y="3"/>
                  </a:lnTo>
                  <a:lnTo>
                    <a:pt x="17" y="15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2245"/>
            <p:cNvSpPr>
              <a:spLocks/>
            </p:cNvSpPr>
            <p:nvPr/>
          </p:nvSpPr>
          <p:spPr bwMode="auto">
            <a:xfrm>
              <a:off x="7959861" y="3618503"/>
              <a:ext cx="13346" cy="16682"/>
            </a:xfrm>
            <a:custGeom>
              <a:avLst/>
              <a:gdLst>
                <a:gd name="T0" fmla="*/ 3 w 17"/>
                <a:gd name="T1" fmla="*/ 0 h 20"/>
                <a:gd name="T2" fmla="*/ 13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3 w 17"/>
                <a:gd name="T9" fmla="*/ 20 h 20"/>
                <a:gd name="T10" fmla="*/ 3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3" y="20"/>
                  </a:lnTo>
                  <a:lnTo>
                    <a:pt x="3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2246"/>
            <p:cNvSpPr>
              <a:spLocks/>
            </p:cNvSpPr>
            <p:nvPr/>
          </p:nvSpPr>
          <p:spPr bwMode="auto">
            <a:xfrm>
              <a:off x="8316860" y="4357524"/>
              <a:ext cx="15014" cy="20019"/>
            </a:xfrm>
            <a:custGeom>
              <a:avLst/>
              <a:gdLst>
                <a:gd name="T0" fmla="*/ 7 w 17"/>
                <a:gd name="T1" fmla="*/ 0 h 23"/>
                <a:gd name="T2" fmla="*/ 14 w 17"/>
                <a:gd name="T3" fmla="*/ 0 h 23"/>
                <a:gd name="T4" fmla="*/ 17 w 17"/>
                <a:gd name="T5" fmla="*/ 8 h 23"/>
                <a:gd name="T6" fmla="*/ 17 w 17"/>
                <a:gd name="T7" fmla="*/ 15 h 23"/>
                <a:gd name="T8" fmla="*/ 14 w 17"/>
                <a:gd name="T9" fmla="*/ 23 h 23"/>
                <a:gd name="T10" fmla="*/ 7 w 17"/>
                <a:gd name="T11" fmla="*/ 23 h 23"/>
                <a:gd name="T12" fmla="*/ 0 w 17"/>
                <a:gd name="T13" fmla="*/ 15 h 23"/>
                <a:gd name="T14" fmla="*/ 0 w 17"/>
                <a:gd name="T15" fmla="*/ 8 h 23"/>
                <a:gd name="T16" fmla="*/ 7 w 17"/>
                <a:gd name="T1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3">
                  <a:moveTo>
                    <a:pt x="7" y="0"/>
                  </a:moveTo>
                  <a:lnTo>
                    <a:pt x="14" y="0"/>
                  </a:lnTo>
                  <a:lnTo>
                    <a:pt x="17" y="8"/>
                  </a:lnTo>
                  <a:lnTo>
                    <a:pt x="17" y="15"/>
                  </a:lnTo>
                  <a:lnTo>
                    <a:pt x="14" y="23"/>
                  </a:lnTo>
                  <a:lnTo>
                    <a:pt x="7" y="23"/>
                  </a:lnTo>
                  <a:lnTo>
                    <a:pt x="0" y="15"/>
                  </a:lnTo>
                  <a:lnTo>
                    <a:pt x="0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247"/>
            <p:cNvSpPr>
              <a:spLocks/>
            </p:cNvSpPr>
            <p:nvPr/>
          </p:nvSpPr>
          <p:spPr bwMode="auto">
            <a:xfrm>
              <a:off x="8168388" y="4098950"/>
              <a:ext cx="13346" cy="16682"/>
            </a:xfrm>
            <a:custGeom>
              <a:avLst/>
              <a:gdLst>
                <a:gd name="T0" fmla="*/ 6 w 17"/>
                <a:gd name="T1" fmla="*/ 0 h 20"/>
                <a:gd name="T2" fmla="*/ 13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3 w 17"/>
                <a:gd name="T9" fmla="*/ 20 h 20"/>
                <a:gd name="T10" fmla="*/ 6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6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6" y="0"/>
                  </a:moveTo>
                  <a:lnTo>
                    <a:pt x="13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3" y="20"/>
                  </a:lnTo>
                  <a:lnTo>
                    <a:pt x="6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48"/>
            <p:cNvSpPr>
              <a:spLocks/>
            </p:cNvSpPr>
            <p:nvPr/>
          </p:nvSpPr>
          <p:spPr bwMode="auto">
            <a:xfrm>
              <a:off x="8320196" y="4364197"/>
              <a:ext cx="11678" cy="16682"/>
            </a:xfrm>
            <a:custGeom>
              <a:avLst/>
              <a:gdLst>
                <a:gd name="T0" fmla="*/ 3 w 15"/>
                <a:gd name="T1" fmla="*/ 0 h 19"/>
                <a:gd name="T2" fmla="*/ 10 w 15"/>
                <a:gd name="T3" fmla="*/ 0 h 19"/>
                <a:gd name="T4" fmla="*/ 15 w 15"/>
                <a:gd name="T5" fmla="*/ 3 h 19"/>
                <a:gd name="T6" fmla="*/ 15 w 15"/>
                <a:gd name="T7" fmla="*/ 11 h 19"/>
                <a:gd name="T8" fmla="*/ 10 w 15"/>
                <a:gd name="T9" fmla="*/ 19 h 19"/>
                <a:gd name="T10" fmla="*/ 10 w 15"/>
                <a:gd name="T11" fmla="*/ 19 h 19"/>
                <a:gd name="T12" fmla="*/ 3 w 15"/>
                <a:gd name="T13" fmla="*/ 19 h 19"/>
                <a:gd name="T14" fmla="*/ 0 w 15"/>
                <a:gd name="T15" fmla="*/ 11 h 19"/>
                <a:gd name="T16" fmla="*/ 0 w 15"/>
                <a:gd name="T17" fmla="*/ 3 h 19"/>
                <a:gd name="T18" fmla="*/ 3 w 15"/>
                <a:gd name="T1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" h="19">
                  <a:moveTo>
                    <a:pt x="3" y="0"/>
                  </a:moveTo>
                  <a:lnTo>
                    <a:pt x="10" y="0"/>
                  </a:lnTo>
                  <a:lnTo>
                    <a:pt x="15" y="3"/>
                  </a:lnTo>
                  <a:lnTo>
                    <a:pt x="15" y="11"/>
                  </a:lnTo>
                  <a:lnTo>
                    <a:pt x="10" y="19"/>
                  </a:lnTo>
                  <a:lnTo>
                    <a:pt x="10" y="19"/>
                  </a:lnTo>
                  <a:lnTo>
                    <a:pt x="3" y="19"/>
                  </a:lnTo>
                  <a:lnTo>
                    <a:pt x="0" y="11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2249"/>
            <p:cNvSpPr>
              <a:spLocks/>
            </p:cNvSpPr>
            <p:nvPr/>
          </p:nvSpPr>
          <p:spPr bwMode="auto">
            <a:xfrm>
              <a:off x="8171725" y="4102287"/>
              <a:ext cx="13346" cy="16682"/>
            </a:xfrm>
            <a:custGeom>
              <a:avLst/>
              <a:gdLst>
                <a:gd name="T0" fmla="*/ 3 w 17"/>
                <a:gd name="T1" fmla="*/ 0 h 20"/>
                <a:gd name="T2" fmla="*/ 10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0 w 17"/>
                <a:gd name="T9" fmla="*/ 20 h 20"/>
                <a:gd name="T10" fmla="*/ 3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3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3" y="0"/>
                  </a:moveTo>
                  <a:lnTo>
                    <a:pt x="10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0" y="20"/>
                  </a:lnTo>
                  <a:lnTo>
                    <a:pt x="3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250"/>
            <p:cNvSpPr>
              <a:spLocks/>
            </p:cNvSpPr>
            <p:nvPr/>
          </p:nvSpPr>
          <p:spPr bwMode="auto">
            <a:xfrm>
              <a:off x="7963197" y="3625176"/>
              <a:ext cx="13346" cy="16682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2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2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2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2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251"/>
            <p:cNvSpPr>
              <a:spLocks/>
            </p:cNvSpPr>
            <p:nvPr/>
          </p:nvSpPr>
          <p:spPr bwMode="auto">
            <a:xfrm>
              <a:off x="8320196" y="4367534"/>
              <a:ext cx="11678" cy="16682"/>
            </a:xfrm>
            <a:custGeom>
              <a:avLst/>
              <a:gdLst>
                <a:gd name="T0" fmla="*/ 6 w 15"/>
                <a:gd name="T1" fmla="*/ 0 h 20"/>
                <a:gd name="T2" fmla="*/ 13 w 15"/>
                <a:gd name="T3" fmla="*/ 0 h 20"/>
                <a:gd name="T4" fmla="*/ 15 w 15"/>
                <a:gd name="T5" fmla="*/ 4 h 20"/>
                <a:gd name="T6" fmla="*/ 15 w 15"/>
                <a:gd name="T7" fmla="*/ 16 h 20"/>
                <a:gd name="T8" fmla="*/ 13 w 15"/>
                <a:gd name="T9" fmla="*/ 20 h 20"/>
                <a:gd name="T10" fmla="*/ 6 w 15"/>
                <a:gd name="T11" fmla="*/ 20 h 20"/>
                <a:gd name="T12" fmla="*/ 0 w 15"/>
                <a:gd name="T13" fmla="*/ 16 h 20"/>
                <a:gd name="T14" fmla="*/ 0 w 15"/>
                <a:gd name="T15" fmla="*/ 4 h 20"/>
                <a:gd name="T16" fmla="*/ 6 w 15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20">
                  <a:moveTo>
                    <a:pt x="6" y="0"/>
                  </a:moveTo>
                  <a:lnTo>
                    <a:pt x="13" y="0"/>
                  </a:lnTo>
                  <a:lnTo>
                    <a:pt x="15" y="4"/>
                  </a:lnTo>
                  <a:lnTo>
                    <a:pt x="15" y="16"/>
                  </a:lnTo>
                  <a:lnTo>
                    <a:pt x="13" y="20"/>
                  </a:lnTo>
                  <a:lnTo>
                    <a:pt x="6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252"/>
            <p:cNvSpPr>
              <a:spLocks/>
            </p:cNvSpPr>
            <p:nvPr/>
          </p:nvSpPr>
          <p:spPr bwMode="auto">
            <a:xfrm>
              <a:off x="8171725" y="4105623"/>
              <a:ext cx="13346" cy="16682"/>
            </a:xfrm>
            <a:custGeom>
              <a:avLst/>
              <a:gdLst>
                <a:gd name="T0" fmla="*/ 7 w 17"/>
                <a:gd name="T1" fmla="*/ 0 h 20"/>
                <a:gd name="T2" fmla="*/ 14 w 17"/>
                <a:gd name="T3" fmla="*/ 0 h 20"/>
                <a:gd name="T4" fmla="*/ 17 w 17"/>
                <a:gd name="T5" fmla="*/ 4 h 20"/>
                <a:gd name="T6" fmla="*/ 17 w 17"/>
                <a:gd name="T7" fmla="*/ 16 h 20"/>
                <a:gd name="T8" fmla="*/ 14 w 17"/>
                <a:gd name="T9" fmla="*/ 20 h 20"/>
                <a:gd name="T10" fmla="*/ 7 w 17"/>
                <a:gd name="T11" fmla="*/ 20 h 20"/>
                <a:gd name="T12" fmla="*/ 0 w 17"/>
                <a:gd name="T13" fmla="*/ 16 h 20"/>
                <a:gd name="T14" fmla="*/ 0 w 17"/>
                <a:gd name="T15" fmla="*/ 4 h 20"/>
                <a:gd name="T16" fmla="*/ 7 w 17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7" y="0"/>
                  </a:moveTo>
                  <a:lnTo>
                    <a:pt x="14" y="0"/>
                  </a:lnTo>
                  <a:lnTo>
                    <a:pt x="17" y="4"/>
                  </a:lnTo>
                  <a:lnTo>
                    <a:pt x="17" y="16"/>
                  </a:lnTo>
                  <a:lnTo>
                    <a:pt x="14" y="20"/>
                  </a:lnTo>
                  <a:lnTo>
                    <a:pt x="7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2253"/>
            <p:cNvSpPr>
              <a:spLocks/>
            </p:cNvSpPr>
            <p:nvPr/>
          </p:nvSpPr>
          <p:spPr bwMode="auto">
            <a:xfrm>
              <a:off x="8320196" y="4370870"/>
              <a:ext cx="15014" cy="16682"/>
            </a:xfrm>
            <a:custGeom>
              <a:avLst/>
              <a:gdLst>
                <a:gd name="T0" fmla="*/ 6 w 18"/>
                <a:gd name="T1" fmla="*/ 0 h 20"/>
                <a:gd name="T2" fmla="*/ 13 w 18"/>
                <a:gd name="T3" fmla="*/ 0 h 20"/>
                <a:gd name="T4" fmla="*/ 18 w 18"/>
                <a:gd name="T5" fmla="*/ 8 h 20"/>
                <a:gd name="T6" fmla="*/ 18 w 18"/>
                <a:gd name="T7" fmla="*/ 16 h 20"/>
                <a:gd name="T8" fmla="*/ 13 w 18"/>
                <a:gd name="T9" fmla="*/ 20 h 20"/>
                <a:gd name="T10" fmla="*/ 6 w 18"/>
                <a:gd name="T11" fmla="*/ 20 h 20"/>
                <a:gd name="T12" fmla="*/ 0 w 18"/>
                <a:gd name="T13" fmla="*/ 16 h 20"/>
                <a:gd name="T14" fmla="*/ 0 w 18"/>
                <a:gd name="T15" fmla="*/ 8 h 20"/>
                <a:gd name="T16" fmla="*/ 6 w 18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0">
                  <a:moveTo>
                    <a:pt x="6" y="0"/>
                  </a:moveTo>
                  <a:lnTo>
                    <a:pt x="13" y="0"/>
                  </a:lnTo>
                  <a:lnTo>
                    <a:pt x="18" y="8"/>
                  </a:lnTo>
                  <a:lnTo>
                    <a:pt x="18" y="16"/>
                  </a:lnTo>
                  <a:lnTo>
                    <a:pt x="13" y="20"/>
                  </a:lnTo>
                  <a:lnTo>
                    <a:pt x="6" y="20"/>
                  </a:lnTo>
                  <a:lnTo>
                    <a:pt x="0" y="16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2254"/>
            <p:cNvSpPr>
              <a:spLocks/>
            </p:cNvSpPr>
            <p:nvPr/>
          </p:nvSpPr>
          <p:spPr bwMode="auto">
            <a:xfrm>
              <a:off x="6475146" y="5722128"/>
              <a:ext cx="85079" cy="91752"/>
            </a:xfrm>
            <a:custGeom>
              <a:avLst/>
              <a:gdLst>
                <a:gd name="T0" fmla="*/ 0 w 104"/>
                <a:gd name="T1" fmla="*/ 0 h 110"/>
                <a:gd name="T2" fmla="*/ 38 w 104"/>
                <a:gd name="T3" fmla="*/ 0 h 110"/>
                <a:gd name="T4" fmla="*/ 44 w 104"/>
                <a:gd name="T5" fmla="*/ 2 h 110"/>
                <a:gd name="T6" fmla="*/ 44 w 104"/>
                <a:gd name="T7" fmla="*/ 4 h 110"/>
                <a:gd name="T8" fmla="*/ 104 w 104"/>
                <a:gd name="T9" fmla="*/ 99 h 110"/>
                <a:gd name="T10" fmla="*/ 90 w 104"/>
                <a:gd name="T11" fmla="*/ 110 h 110"/>
                <a:gd name="T12" fmla="*/ 34 w 104"/>
                <a:gd name="T13" fmla="*/ 21 h 110"/>
                <a:gd name="T14" fmla="*/ 0 w 104"/>
                <a:gd name="T15" fmla="*/ 21 h 110"/>
                <a:gd name="T16" fmla="*/ 0 w 104"/>
                <a:gd name="T17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110">
                  <a:moveTo>
                    <a:pt x="0" y="0"/>
                  </a:moveTo>
                  <a:lnTo>
                    <a:pt x="38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104" y="99"/>
                  </a:lnTo>
                  <a:lnTo>
                    <a:pt x="90" y="110"/>
                  </a:lnTo>
                  <a:lnTo>
                    <a:pt x="34" y="21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2255"/>
            <p:cNvSpPr>
              <a:spLocks/>
            </p:cNvSpPr>
            <p:nvPr/>
          </p:nvSpPr>
          <p:spPr bwMode="auto">
            <a:xfrm>
              <a:off x="6493496" y="5732137"/>
              <a:ext cx="66729" cy="95088"/>
            </a:xfrm>
            <a:custGeom>
              <a:avLst/>
              <a:gdLst>
                <a:gd name="T0" fmla="*/ 14 w 80"/>
                <a:gd name="T1" fmla="*/ 0 h 115"/>
                <a:gd name="T2" fmla="*/ 80 w 80"/>
                <a:gd name="T3" fmla="*/ 103 h 115"/>
                <a:gd name="T4" fmla="*/ 66 w 80"/>
                <a:gd name="T5" fmla="*/ 115 h 115"/>
                <a:gd name="T6" fmla="*/ 0 w 80"/>
                <a:gd name="T7" fmla="*/ 12 h 115"/>
                <a:gd name="T8" fmla="*/ 14 w 80"/>
                <a:gd name="T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15">
                  <a:moveTo>
                    <a:pt x="14" y="0"/>
                  </a:moveTo>
                  <a:lnTo>
                    <a:pt x="80" y="103"/>
                  </a:lnTo>
                  <a:lnTo>
                    <a:pt x="66" y="115"/>
                  </a:lnTo>
                  <a:lnTo>
                    <a:pt x="0" y="12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2256"/>
            <p:cNvSpPr>
              <a:spLocks/>
            </p:cNvSpPr>
            <p:nvPr/>
          </p:nvSpPr>
          <p:spPr bwMode="auto">
            <a:xfrm>
              <a:off x="6550216" y="5597011"/>
              <a:ext cx="106766" cy="230214"/>
            </a:xfrm>
            <a:custGeom>
              <a:avLst/>
              <a:gdLst>
                <a:gd name="T0" fmla="*/ 114 w 130"/>
                <a:gd name="T1" fmla="*/ 0 h 276"/>
                <a:gd name="T2" fmla="*/ 130 w 130"/>
                <a:gd name="T3" fmla="*/ 10 h 276"/>
                <a:gd name="T4" fmla="*/ 16 w 130"/>
                <a:gd name="T5" fmla="*/ 276 h 276"/>
                <a:gd name="T6" fmla="*/ 0 w 130"/>
                <a:gd name="T7" fmla="*/ 266 h 276"/>
                <a:gd name="T8" fmla="*/ 114 w 130"/>
                <a:gd name="T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276">
                  <a:moveTo>
                    <a:pt x="114" y="0"/>
                  </a:moveTo>
                  <a:lnTo>
                    <a:pt x="130" y="10"/>
                  </a:lnTo>
                  <a:lnTo>
                    <a:pt x="16" y="276"/>
                  </a:lnTo>
                  <a:lnTo>
                    <a:pt x="0" y="266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Rectangle 2257"/>
            <p:cNvSpPr>
              <a:spLocks noChangeArrowheads="1"/>
            </p:cNvSpPr>
            <p:nvPr/>
          </p:nvSpPr>
          <p:spPr bwMode="auto">
            <a:xfrm>
              <a:off x="6671996" y="5682090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2258"/>
            <p:cNvSpPr>
              <a:spLocks noChangeArrowheads="1"/>
            </p:cNvSpPr>
            <p:nvPr/>
          </p:nvSpPr>
          <p:spPr bwMode="auto">
            <a:xfrm>
              <a:off x="6677000" y="5682090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2259"/>
            <p:cNvSpPr>
              <a:spLocks noChangeArrowheads="1"/>
            </p:cNvSpPr>
            <p:nvPr/>
          </p:nvSpPr>
          <p:spPr bwMode="auto">
            <a:xfrm>
              <a:off x="6661986" y="5673749"/>
              <a:ext cx="21687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2260"/>
            <p:cNvSpPr>
              <a:spLocks noChangeArrowheads="1"/>
            </p:cNvSpPr>
            <p:nvPr/>
          </p:nvSpPr>
          <p:spPr bwMode="auto">
            <a:xfrm>
              <a:off x="6661986" y="5813880"/>
              <a:ext cx="40037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2262"/>
            <p:cNvSpPr>
              <a:spLocks/>
            </p:cNvSpPr>
            <p:nvPr/>
          </p:nvSpPr>
          <p:spPr bwMode="auto">
            <a:xfrm>
              <a:off x="6737056" y="5665408"/>
              <a:ext cx="36701" cy="193513"/>
            </a:xfrm>
            <a:custGeom>
              <a:avLst/>
              <a:gdLst>
                <a:gd name="T0" fmla="*/ 29 w 44"/>
                <a:gd name="T1" fmla="*/ 0 h 233"/>
                <a:gd name="T2" fmla="*/ 44 w 44"/>
                <a:gd name="T3" fmla="*/ 10 h 233"/>
                <a:gd name="T4" fmla="*/ 30 w 44"/>
                <a:gd name="T5" fmla="*/ 41 h 233"/>
                <a:gd name="T6" fmla="*/ 30 w 44"/>
                <a:gd name="T7" fmla="*/ 41 h 233"/>
                <a:gd name="T8" fmla="*/ 24 w 44"/>
                <a:gd name="T9" fmla="*/ 66 h 233"/>
                <a:gd name="T10" fmla="*/ 24 w 44"/>
                <a:gd name="T11" fmla="*/ 66 h 233"/>
                <a:gd name="T12" fmla="*/ 17 w 44"/>
                <a:gd name="T13" fmla="*/ 99 h 233"/>
                <a:gd name="T14" fmla="*/ 18 w 44"/>
                <a:gd name="T15" fmla="*/ 99 h 233"/>
                <a:gd name="T16" fmla="*/ 18 w 44"/>
                <a:gd name="T17" fmla="*/ 130 h 233"/>
                <a:gd name="T18" fmla="*/ 17 w 44"/>
                <a:gd name="T19" fmla="*/ 130 h 233"/>
                <a:gd name="T20" fmla="*/ 24 w 44"/>
                <a:gd name="T21" fmla="*/ 171 h 233"/>
                <a:gd name="T22" fmla="*/ 30 w 44"/>
                <a:gd name="T23" fmla="*/ 192 h 233"/>
                <a:gd name="T24" fmla="*/ 30 w 44"/>
                <a:gd name="T25" fmla="*/ 192 h 233"/>
                <a:gd name="T26" fmla="*/ 44 w 44"/>
                <a:gd name="T27" fmla="*/ 223 h 233"/>
                <a:gd name="T28" fmla="*/ 29 w 44"/>
                <a:gd name="T29" fmla="*/ 233 h 233"/>
                <a:gd name="T30" fmla="*/ 15 w 44"/>
                <a:gd name="T31" fmla="*/ 202 h 233"/>
                <a:gd name="T32" fmla="*/ 13 w 44"/>
                <a:gd name="T33" fmla="*/ 200 h 233"/>
                <a:gd name="T34" fmla="*/ 7 w 44"/>
                <a:gd name="T35" fmla="*/ 176 h 233"/>
                <a:gd name="T36" fmla="*/ 7 w 44"/>
                <a:gd name="T37" fmla="*/ 174 h 233"/>
                <a:gd name="T38" fmla="*/ 0 w 44"/>
                <a:gd name="T39" fmla="*/ 132 h 233"/>
                <a:gd name="T40" fmla="*/ 0 w 44"/>
                <a:gd name="T41" fmla="*/ 97 h 233"/>
                <a:gd name="T42" fmla="*/ 7 w 44"/>
                <a:gd name="T43" fmla="*/ 60 h 233"/>
                <a:gd name="T44" fmla="*/ 13 w 44"/>
                <a:gd name="T45" fmla="*/ 33 h 233"/>
                <a:gd name="T46" fmla="*/ 15 w 44"/>
                <a:gd name="T47" fmla="*/ 31 h 233"/>
                <a:gd name="T48" fmla="*/ 29 w 44"/>
                <a:gd name="T49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233">
                  <a:moveTo>
                    <a:pt x="29" y="0"/>
                  </a:moveTo>
                  <a:lnTo>
                    <a:pt x="44" y="10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17" y="99"/>
                  </a:lnTo>
                  <a:lnTo>
                    <a:pt x="18" y="99"/>
                  </a:lnTo>
                  <a:lnTo>
                    <a:pt x="18" y="130"/>
                  </a:lnTo>
                  <a:lnTo>
                    <a:pt x="17" y="130"/>
                  </a:lnTo>
                  <a:lnTo>
                    <a:pt x="24" y="171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44" y="223"/>
                  </a:lnTo>
                  <a:lnTo>
                    <a:pt x="29" y="233"/>
                  </a:lnTo>
                  <a:lnTo>
                    <a:pt x="15" y="202"/>
                  </a:lnTo>
                  <a:lnTo>
                    <a:pt x="13" y="200"/>
                  </a:lnTo>
                  <a:lnTo>
                    <a:pt x="7" y="176"/>
                  </a:lnTo>
                  <a:lnTo>
                    <a:pt x="7" y="174"/>
                  </a:lnTo>
                  <a:lnTo>
                    <a:pt x="0" y="132"/>
                  </a:lnTo>
                  <a:lnTo>
                    <a:pt x="0" y="97"/>
                  </a:lnTo>
                  <a:lnTo>
                    <a:pt x="7" y="60"/>
                  </a:lnTo>
                  <a:lnTo>
                    <a:pt x="13" y="33"/>
                  </a:lnTo>
                  <a:lnTo>
                    <a:pt x="15" y="31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Rectangle 2263"/>
            <p:cNvSpPr>
              <a:spLocks noChangeArrowheads="1"/>
            </p:cNvSpPr>
            <p:nvPr/>
          </p:nvSpPr>
          <p:spPr bwMode="auto">
            <a:xfrm>
              <a:off x="6817131" y="5682090"/>
              <a:ext cx="16682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Rectangle 2264"/>
            <p:cNvSpPr>
              <a:spLocks noChangeArrowheads="1"/>
            </p:cNvSpPr>
            <p:nvPr/>
          </p:nvSpPr>
          <p:spPr bwMode="auto">
            <a:xfrm>
              <a:off x="6823804" y="5682090"/>
              <a:ext cx="15014" cy="14013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Rectangle 2265"/>
            <p:cNvSpPr>
              <a:spLocks noChangeArrowheads="1"/>
            </p:cNvSpPr>
            <p:nvPr/>
          </p:nvSpPr>
          <p:spPr bwMode="auto">
            <a:xfrm>
              <a:off x="6807121" y="5673749"/>
              <a:ext cx="23355" cy="1668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Rectangle 2266"/>
            <p:cNvSpPr>
              <a:spLocks noChangeArrowheads="1"/>
            </p:cNvSpPr>
            <p:nvPr/>
          </p:nvSpPr>
          <p:spPr bwMode="auto">
            <a:xfrm>
              <a:off x="6807121" y="5813880"/>
              <a:ext cx="43374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2267"/>
            <p:cNvSpPr>
              <a:spLocks noChangeArrowheads="1"/>
            </p:cNvSpPr>
            <p:nvPr/>
          </p:nvSpPr>
          <p:spPr bwMode="auto">
            <a:xfrm>
              <a:off x="6930570" y="5700441"/>
              <a:ext cx="15014" cy="12178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Rectangle 2268"/>
            <p:cNvSpPr>
              <a:spLocks noChangeArrowheads="1"/>
            </p:cNvSpPr>
            <p:nvPr/>
          </p:nvSpPr>
          <p:spPr bwMode="auto">
            <a:xfrm>
              <a:off x="6883860" y="5752156"/>
              <a:ext cx="106766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2269"/>
            <p:cNvSpPr>
              <a:spLocks/>
            </p:cNvSpPr>
            <p:nvPr/>
          </p:nvSpPr>
          <p:spPr bwMode="auto">
            <a:xfrm>
              <a:off x="7044009" y="5673749"/>
              <a:ext cx="41705" cy="148472"/>
            </a:xfrm>
            <a:custGeom>
              <a:avLst/>
              <a:gdLst>
                <a:gd name="T0" fmla="*/ 39 w 49"/>
                <a:gd name="T1" fmla="*/ 0 h 178"/>
                <a:gd name="T2" fmla="*/ 46 w 49"/>
                <a:gd name="T3" fmla="*/ 2 h 178"/>
                <a:gd name="T4" fmla="*/ 47 w 49"/>
                <a:gd name="T5" fmla="*/ 9 h 178"/>
                <a:gd name="T6" fmla="*/ 49 w 49"/>
                <a:gd name="T7" fmla="*/ 9 h 178"/>
                <a:gd name="T8" fmla="*/ 49 w 49"/>
                <a:gd name="T9" fmla="*/ 178 h 178"/>
                <a:gd name="T10" fmla="*/ 30 w 49"/>
                <a:gd name="T11" fmla="*/ 178 h 178"/>
                <a:gd name="T12" fmla="*/ 30 w 49"/>
                <a:gd name="T13" fmla="*/ 36 h 178"/>
                <a:gd name="T14" fmla="*/ 27 w 49"/>
                <a:gd name="T15" fmla="*/ 40 h 178"/>
                <a:gd name="T16" fmla="*/ 25 w 49"/>
                <a:gd name="T17" fmla="*/ 42 h 178"/>
                <a:gd name="T18" fmla="*/ 8 w 49"/>
                <a:gd name="T19" fmla="*/ 54 h 178"/>
                <a:gd name="T20" fmla="*/ 0 w 49"/>
                <a:gd name="T21" fmla="*/ 36 h 178"/>
                <a:gd name="T22" fmla="*/ 13 w 49"/>
                <a:gd name="T23" fmla="*/ 27 h 178"/>
                <a:gd name="T24" fmla="*/ 13 w 49"/>
                <a:gd name="T25" fmla="*/ 27 h 178"/>
                <a:gd name="T26" fmla="*/ 32 w 49"/>
                <a:gd name="T27" fmla="*/ 3 h 178"/>
                <a:gd name="T28" fmla="*/ 32 w 49"/>
                <a:gd name="T29" fmla="*/ 2 h 178"/>
                <a:gd name="T30" fmla="*/ 39 w 49"/>
                <a:gd name="T31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78">
                  <a:moveTo>
                    <a:pt x="39" y="0"/>
                  </a:moveTo>
                  <a:lnTo>
                    <a:pt x="46" y="2"/>
                  </a:lnTo>
                  <a:lnTo>
                    <a:pt x="47" y="9"/>
                  </a:lnTo>
                  <a:lnTo>
                    <a:pt x="49" y="9"/>
                  </a:lnTo>
                  <a:lnTo>
                    <a:pt x="49" y="178"/>
                  </a:lnTo>
                  <a:lnTo>
                    <a:pt x="30" y="178"/>
                  </a:lnTo>
                  <a:lnTo>
                    <a:pt x="30" y="36"/>
                  </a:lnTo>
                  <a:lnTo>
                    <a:pt x="27" y="40"/>
                  </a:lnTo>
                  <a:lnTo>
                    <a:pt x="25" y="42"/>
                  </a:lnTo>
                  <a:lnTo>
                    <a:pt x="8" y="54"/>
                  </a:lnTo>
                  <a:lnTo>
                    <a:pt x="0" y="36"/>
                  </a:lnTo>
                  <a:lnTo>
                    <a:pt x="13" y="27"/>
                  </a:lnTo>
                  <a:lnTo>
                    <a:pt x="13" y="27"/>
                  </a:lnTo>
                  <a:lnTo>
                    <a:pt x="32" y="3"/>
                  </a:lnTo>
                  <a:lnTo>
                    <a:pt x="32" y="2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Rectangle 2270"/>
            <p:cNvSpPr>
              <a:spLocks noChangeArrowheads="1"/>
            </p:cNvSpPr>
            <p:nvPr/>
          </p:nvSpPr>
          <p:spPr bwMode="auto">
            <a:xfrm>
              <a:off x="7064027" y="5688763"/>
              <a:ext cx="16682" cy="13345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Rectangle 2271"/>
            <p:cNvSpPr>
              <a:spLocks noChangeArrowheads="1"/>
            </p:cNvSpPr>
            <p:nvPr/>
          </p:nvSpPr>
          <p:spPr bwMode="auto">
            <a:xfrm>
              <a:off x="7047345" y="5813880"/>
              <a:ext cx="53383" cy="1835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2273"/>
            <p:cNvSpPr>
              <a:spLocks/>
            </p:cNvSpPr>
            <p:nvPr/>
          </p:nvSpPr>
          <p:spPr bwMode="auto">
            <a:xfrm>
              <a:off x="7154111" y="5665408"/>
              <a:ext cx="36701" cy="193513"/>
            </a:xfrm>
            <a:custGeom>
              <a:avLst/>
              <a:gdLst>
                <a:gd name="T0" fmla="*/ 15 w 44"/>
                <a:gd name="T1" fmla="*/ 0 h 233"/>
                <a:gd name="T2" fmla="*/ 29 w 44"/>
                <a:gd name="T3" fmla="*/ 31 h 233"/>
                <a:gd name="T4" fmla="*/ 29 w 44"/>
                <a:gd name="T5" fmla="*/ 33 h 233"/>
                <a:gd name="T6" fmla="*/ 35 w 44"/>
                <a:gd name="T7" fmla="*/ 60 h 233"/>
                <a:gd name="T8" fmla="*/ 42 w 44"/>
                <a:gd name="T9" fmla="*/ 97 h 233"/>
                <a:gd name="T10" fmla="*/ 44 w 44"/>
                <a:gd name="T11" fmla="*/ 99 h 233"/>
                <a:gd name="T12" fmla="*/ 44 w 44"/>
                <a:gd name="T13" fmla="*/ 130 h 233"/>
                <a:gd name="T14" fmla="*/ 42 w 44"/>
                <a:gd name="T15" fmla="*/ 132 h 233"/>
                <a:gd name="T16" fmla="*/ 35 w 44"/>
                <a:gd name="T17" fmla="*/ 174 h 233"/>
                <a:gd name="T18" fmla="*/ 35 w 44"/>
                <a:gd name="T19" fmla="*/ 176 h 233"/>
                <a:gd name="T20" fmla="*/ 29 w 44"/>
                <a:gd name="T21" fmla="*/ 200 h 233"/>
                <a:gd name="T22" fmla="*/ 29 w 44"/>
                <a:gd name="T23" fmla="*/ 202 h 233"/>
                <a:gd name="T24" fmla="*/ 15 w 44"/>
                <a:gd name="T25" fmla="*/ 233 h 233"/>
                <a:gd name="T26" fmla="*/ 0 w 44"/>
                <a:gd name="T27" fmla="*/ 223 h 233"/>
                <a:gd name="T28" fmla="*/ 12 w 44"/>
                <a:gd name="T29" fmla="*/ 194 h 233"/>
                <a:gd name="T30" fmla="*/ 12 w 44"/>
                <a:gd name="T31" fmla="*/ 194 h 233"/>
                <a:gd name="T32" fmla="*/ 18 w 44"/>
                <a:gd name="T33" fmla="*/ 171 h 233"/>
                <a:gd name="T34" fmla="*/ 25 w 44"/>
                <a:gd name="T35" fmla="*/ 128 h 233"/>
                <a:gd name="T36" fmla="*/ 25 w 44"/>
                <a:gd name="T37" fmla="*/ 101 h 233"/>
                <a:gd name="T38" fmla="*/ 18 w 44"/>
                <a:gd name="T39" fmla="*/ 66 h 233"/>
                <a:gd name="T40" fmla="*/ 18 w 44"/>
                <a:gd name="T41" fmla="*/ 66 h 233"/>
                <a:gd name="T42" fmla="*/ 12 w 44"/>
                <a:gd name="T43" fmla="*/ 39 h 233"/>
                <a:gd name="T44" fmla="*/ 12 w 44"/>
                <a:gd name="T45" fmla="*/ 39 h 233"/>
                <a:gd name="T46" fmla="*/ 0 w 44"/>
                <a:gd name="T47" fmla="*/ 10 h 233"/>
                <a:gd name="T48" fmla="*/ 15 w 44"/>
                <a:gd name="T49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233">
                  <a:moveTo>
                    <a:pt x="15" y="0"/>
                  </a:moveTo>
                  <a:lnTo>
                    <a:pt x="29" y="31"/>
                  </a:lnTo>
                  <a:lnTo>
                    <a:pt x="29" y="33"/>
                  </a:lnTo>
                  <a:lnTo>
                    <a:pt x="35" y="60"/>
                  </a:lnTo>
                  <a:lnTo>
                    <a:pt x="42" y="97"/>
                  </a:lnTo>
                  <a:lnTo>
                    <a:pt x="44" y="99"/>
                  </a:lnTo>
                  <a:lnTo>
                    <a:pt x="44" y="130"/>
                  </a:lnTo>
                  <a:lnTo>
                    <a:pt x="42" y="132"/>
                  </a:lnTo>
                  <a:lnTo>
                    <a:pt x="35" y="174"/>
                  </a:lnTo>
                  <a:lnTo>
                    <a:pt x="35" y="176"/>
                  </a:lnTo>
                  <a:lnTo>
                    <a:pt x="29" y="200"/>
                  </a:lnTo>
                  <a:lnTo>
                    <a:pt x="29" y="202"/>
                  </a:lnTo>
                  <a:lnTo>
                    <a:pt x="15" y="233"/>
                  </a:lnTo>
                  <a:lnTo>
                    <a:pt x="0" y="223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8" y="171"/>
                  </a:lnTo>
                  <a:lnTo>
                    <a:pt x="25" y="128"/>
                  </a:lnTo>
                  <a:lnTo>
                    <a:pt x="25" y="101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0" y="1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2275"/>
            <p:cNvSpPr>
              <a:spLocks/>
            </p:cNvSpPr>
            <p:nvPr/>
          </p:nvSpPr>
          <p:spPr bwMode="auto">
            <a:xfrm>
              <a:off x="7350961" y="5722128"/>
              <a:ext cx="68397" cy="110102"/>
            </a:xfrm>
            <a:custGeom>
              <a:avLst/>
              <a:gdLst>
                <a:gd name="T0" fmla="*/ 43 w 82"/>
                <a:gd name="T1" fmla="*/ 0 h 132"/>
                <a:gd name="T2" fmla="*/ 49 w 82"/>
                <a:gd name="T3" fmla="*/ 2 h 132"/>
                <a:gd name="T4" fmla="*/ 56 w 82"/>
                <a:gd name="T5" fmla="*/ 10 h 132"/>
                <a:gd name="T6" fmla="*/ 58 w 82"/>
                <a:gd name="T7" fmla="*/ 17 h 132"/>
                <a:gd name="T8" fmla="*/ 56 w 82"/>
                <a:gd name="T9" fmla="*/ 25 h 132"/>
                <a:gd name="T10" fmla="*/ 53 w 82"/>
                <a:gd name="T11" fmla="*/ 27 h 132"/>
                <a:gd name="T12" fmla="*/ 34 w 82"/>
                <a:gd name="T13" fmla="*/ 35 h 132"/>
                <a:gd name="T14" fmla="*/ 22 w 82"/>
                <a:gd name="T15" fmla="*/ 46 h 132"/>
                <a:gd name="T16" fmla="*/ 19 w 82"/>
                <a:gd name="T17" fmla="*/ 62 h 132"/>
                <a:gd name="T18" fmla="*/ 19 w 82"/>
                <a:gd name="T19" fmla="*/ 62 h 132"/>
                <a:gd name="T20" fmla="*/ 19 w 82"/>
                <a:gd name="T21" fmla="*/ 89 h 132"/>
                <a:gd name="T22" fmla="*/ 17 w 82"/>
                <a:gd name="T23" fmla="*/ 89 h 132"/>
                <a:gd name="T24" fmla="*/ 22 w 82"/>
                <a:gd name="T25" fmla="*/ 105 h 132"/>
                <a:gd name="T26" fmla="*/ 22 w 82"/>
                <a:gd name="T27" fmla="*/ 105 h 132"/>
                <a:gd name="T28" fmla="*/ 27 w 82"/>
                <a:gd name="T29" fmla="*/ 110 h 132"/>
                <a:gd name="T30" fmla="*/ 36 w 82"/>
                <a:gd name="T31" fmla="*/ 110 h 132"/>
                <a:gd name="T32" fmla="*/ 43 w 82"/>
                <a:gd name="T33" fmla="*/ 106 h 132"/>
                <a:gd name="T34" fmla="*/ 58 w 82"/>
                <a:gd name="T35" fmla="*/ 85 h 132"/>
                <a:gd name="T36" fmla="*/ 65 w 82"/>
                <a:gd name="T37" fmla="*/ 60 h 132"/>
                <a:gd name="T38" fmla="*/ 82 w 82"/>
                <a:gd name="T39" fmla="*/ 66 h 132"/>
                <a:gd name="T40" fmla="*/ 75 w 82"/>
                <a:gd name="T41" fmla="*/ 93 h 132"/>
                <a:gd name="T42" fmla="*/ 73 w 82"/>
                <a:gd name="T43" fmla="*/ 97 h 132"/>
                <a:gd name="T44" fmla="*/ 56 w 82"/>
                <a:gd name="T45" fmla="*/ 120 h 132"/>
                <a:gd name="T46" fmla="*/ 55 w 82"/>
                <a:gd name="T47" fmla="*/ 122 h 132"/>
                <a:gd name="T48" fmla="*/ 41 w 82"/>
                <a:gd name="T49" fmla="*/ 130 h 132"/>
                <a:gd name="T50" fmla="*/ 36 w 82"/>
                <a:gd name="T51" fmla="*/ 130 h 132"/>
                <a:gd name="T52" fmla="*/ 36 w 82"/>
                <a:gd name="T53" fmla="*/ 132 h 132"/>
                <a:gd name="T54" fmla="*/ 22 w 82"/>
                <a:gd name="T55" fmla="*/ 132 h 132"/>
                <a:gd name="T56" fmla="*/ 15 w 82"/>
                <a:gd name="T57" fmla="*/ 128 h 132"/>
                <a:gd name="T58" fmla="*/ 9 w 82"/>
                <a:gd name="T59" fmla="*/ 120 h 132"/>
                <a:gd name="T60" fmla="*/ 7 w 82"/>
                <a:gd name="T61" fmla="*/ 116 h 132"/>
                <a:gd name="T62" fmla="*/ 0 w 82"/>
                <a:gd name="T63" fmla="*/ 93 h 132"/>
                <a:gd name="T64" fmla="*/ 0 w 82"/>
                <a:gd name="T65" fmla="*/ 60 h 132"/>
                <a:gd name="T66" fmla="*/ 7 w 82"/>
                <a:gd name="T67" fmla="*/ 37 h 132"/>
                <a:gd name="T68" fmla="*/ 9 w 82"/>
                <a:gd name="T69" fmla="*/ 33 h 132"/>
                <a:gd name="T70" fmla="*/ 22 w 82"/>
                <a:gd name="T71" fmla="*/ 11 h 132"/>
                <a:gd name="T72" fmla="*/ 43 w 82"/>
                <a:gd name="T7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132">
                  <a:moveTo>
                    <a:pt x="43" y="0"/>
                  </a:moveTo>
                  <a:lnTo>
                    <a:pt x="49" y="2"/>
                  </a:lnTo>
                  <a:lnTo>
                    <a:pt x="56" y="10"/>
                  </a:lnTo>
                  <a:lnTo>
                    <a:pt x="58" y="17"/>
                  </a:lnTo>
                  <a:lnTo>
                    <a:pt x="56" y="25"/>
                  </a:lnTo>
                  <a:lnTo>
                    <a:pt x="53" y="27"/>
                  </a:lnTo>
                  <a:lnTo>
                    <a:pt x="34" y="35"/>
                  </a:lnTo>
                  <a:lnTo>
                    <a:pt x="22" y="46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19" y="89"/>
                  </a:lnTo>
                  <a:lnTo>
                    <a:pt x="17" y="89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7" y="110"/>
                  </a:lnTo>
                  <a:lnTo>
                    <a:pt x="36" y="110"/>
                  </a:lnTo>
                  <a:lnTo>
                    <a:pt x="43" y="106"/>
                  </a:lnTo>
                  <a:lnTo>
                    <a:pt x="58" y="85"/>
                  </a:lnTo>
                  <a:lnTo>
                    <a:pt x="65" y="60"/>
                  </a:lnTo>
                  <a:lnTo>
                    <a:pt x="82" y="66"/>
                  </a:lnTo>
                  <a:lnTo>
                    <a:pt x="75" y="93"/>
                  </a:lnTo>
                  <a:lnTo>
                    <a:pt x="73" y="97"/>
                  </a:lnTo>
                  <a:lnTo>
                    <a:pt x="56" y="120"/>
                  </a:lnTo>
                  <a:lnTo>
                    <a:pt x="55" y="122"/>
                  </a:lnTo>
                  <a:lnTo>
                    <a:pt x="41" y="130"/>
                  </a:lnTo>
                  <a:lnTo>
                    <a:pt x="36" y="130"/>
                  </a:lnTo>
                  <a:lnTo>
                    <a:pt x="36" y="132"/>
                  </a:lnTo>
                  <a:lnTo>
                    <a:pt x="22" y="132"/>
                  </a:lnTo>
                  <a:lnTo>
                    <a:pt x="15" y="128"/>
                  </a:lnTo>
                  <a:lnTo>
                    <a:pt x="9" y="120"/>
                  </a:lnTo>
                  <a:lnTo>
                    <a:pt x="7" y="116"/>
                  </a:lnTo>
                  <a:lnTo>
                    <a:pt x="0" y="93"/>
                  </a:lnTo>
                  <a:lnTo>
                    <a:pt x="0" y="60"/>
                  </a:lnTo>
                  <a:lnTo>
                    <a:pt x="7" y="37"/>
                  </a:lnTo>
                  <a:lnTo>
                    <a:pt x="9" y="33"/>
                  </a:lnTo>
                  <a:lnTo>
                    <a:pt x="22" y="11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2276"/>
            <p:cNvSpPr>
              <a:spLocks/>
            </p:cNvSpPr>
            <p:nvPr/>
          </p:nvSpPr>
          <p:spPr bwMode="auto">
            <a:xfrm>
              <a:off x="7352629" y="5790525"/>
              <a:ext cx="60056" cy="35033"/>
            </a:xfrm>
            <a:custGeom>
              <a:avLst/>
              <a:gdLst>
                <a:gd name="T0" fmla="*/ 59 w 71"/>
                <a:gd name="T1" fmla="*/ 0 h 43"/>
                <a:gd name="T2" fmla="*/ 71 w 71"/>
                <a:gd name="T3" fmla="*/ 16 h 43"/>
                <a:gd name="T4" fmla="*/ 54 w 71"/>
                <a:gd name="T5" fmla="*/ 31 h 43"/>
                <a:gd name="T6" fmla="*/ 53 w 71"/>
                <a:gd name="T7" fmla="*/ 33 h 43"/>
                <a:gd name="T8" fmla="*/ 39 w 71"/>
                <a:gd name="T9" fmla="*/ 41 h 43"/>
                <a:gd name="T10" fmla="*/ 34 w 71"/>
                <a:gd name="T11" fmla="*/ 41 h 43"/>
                <a:gd name="T12" fmla="*/ 34 w 71"/>
                <a:gd name="T13" fmla="*/ 43 h 43"/>
                <a:gd name="T14" fmla="*/ 20 w 71"/>
                <a:gd name="T15" fmla="*/ 43 h 43"/>
                <a:gd name="T16" fmla="*/ 13 w 71"/>
                <a:gd name="T17" fmla="*/ 39 h 43"/>
                <a:gd name="T18" fmla="*/ 7 w 71"/>
                <a:gd name="T19" fmla="*/ 31 h 43"/>
                <a:gd name="T20" fmla="*/ 7 w 71"/>
                <a:gd name="T21" fmla="*/ 29 h 43"/>
                <a:gd name="T22" fmla="*/ 0 w 71"/>
                <a:gd name="T23" fmla="*/ 14 h 43"/>
                <a:gd name="T24" fmla="*/ 15 w 71"/>
                <a:gd name="T25" fmla="*/ 4 h 43"/>
                <a:gd name="T26" fmla="*/ 20 w 71"/>
                <a:gd name="T27" fmla="*/ 16 h 43"/>
                <a:gd name="T28" fmla="*/ 25 w 71"/>
                <a:gd name="T29" fmla="*/ 22 h 43"/>
                <a:gd name="T30" fmla="*/ 34 w 71"/>
                <a:gd name="T31" fmla="*/ 22 h 43"/>
                <a:gd name="T32" fmla="*/ 42 w 71"/>
                <a:gd name="T33" fmla="*/ 16 h 43"/>
                <a:gd name="T34" fmla="*/ 42 w 71"/>
                <a:gd name="T35" fmla="*/ 16 h 43"/>
                <a:gd name="T36" fmla="*/ 59 w 71"/>
                <a:gd name="T3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43">
                  <a:moveTo>
                    <a:pt x="59" y="0"/>
                  </a:moveTo>
                  <a:lnTo>
                    <a:pt x="71" y="16"/>
                  </a:lnTo>
                  <a:lnTo>
                    <a:pt x="54" y="31"/>
                  </a:lnTo>
                  <a:lnTo>
                    <a:pt x="53" y="33"/>
                  </a:lnTo>
                  <a:lnTo>
                    <a:pt x="39" y="41"/>
                  </a:lnTo>
                  <a:lnTo>
                    <a:pt x="34" y="41"/>
                  </a:lnTo>
                  <a:lnTo>
                    <a:pt x="34" y="43"/>
                  </a:lnTo>
                  <a:lnTo>
                    <a:pt x="20" y="43"/>
                  </a:lnTo>
                  <a:lnTo>
                    <a:pt x="13" y="39"/>
                  </a:lnTo>
                  <a:lnTo>
                    <a:pt x="7" y="31"/>
                  </a:lnTo>
                  <a:lnTo>
                    <a:pt x="7" y="29"/>
                  </a:lnTo>
                  <a:lnTo>
                    <a:pt x="0" y="14"/>
                  </a:lnTo>
                  <a:lnTo>
                    <a:pt x="15" y="4"/>
                  </a:lnTo>
                  <a:lnTo>
                    <a:pt x="20" y="16"/>
                  </a:lnTo>
                  <a:lnTo>
                    <a:pt x="25" y="22"/>
                  </a:lnTo>
                  <a:lnTo>
                    <a:pt x="34" y="22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2277"/>
            <p:cNvSpPr>
              <a:spLocks/>
            </p:cNvSpPr>
            <p:nvPr/>
          </p:nvSpPr>
          <p:spPr bwMode="auto">
            <a:xfrm>
              <a:off x="7399339" y="5722128"/>
              <a:ext cx="66729" cy="110102"/>
            </a:xfrm>
            <a:custGeom>
              <a:avLst/>
              <a:gdLst>
                <a:gd name="T0" fmla="*/ 56 w 80"/>
                <a:gd name="T1" fmla="*/ 0 h 132"/>
                <a:gd name="T2" fmla="*/ 63 w 80"/>
                <a:gd name="T3" fmla="*/ 2 h 132"/>
                <a:gd name="T4" fmla="*/ 70 w 80"/>
                <a:gd name="T5" fmla="*/ 10 h 132"/>
                <a:gd name="T6" fmla="*/ 71 w 80"/>
                <a:gd name="T7" fmla="*/ 15 h 132"/>
                <a:gd name="T8" fmla="*/ 76 w 80"/>
                <a:gd name="T9" fmla="*/ 31 h 132"/>
                <a:gd name="T10" fmla="*/ 78 w 80"/>
                <a:gd name="T11" fmla="*/ 35 h 132"/>
                <a:gd name="T12" fmla="*/ 78 w 80"/>
                <a:gd name="T13" fmla="*/ 35 h 132"/>
                <a:gd name="T14" fmla="*/ 78 w 80"/>
                <a:gd name="T15" fmla="*/ 37 h 132"/>
                <a:gd name="T16" fmla="*/ 80 w 80"/>
                <a:gd name="T17" fmla="*/ 39 h 132"/>
                <a:gd name="T18" fmla="*/ 80 w 80"/>
                <a:gd name="T19" fmla="*/ 62 h 132"/>
                <a:gd name="T20" fmla="*/ 78 w 80"/>
                <a:gd name="T21" fmla="*/ 66 h 132"/>
                <a:gd name="T22" fmla="*/ 71 w 80"/>
                <a:gd name="T23" fmla="*/ 93 h 132"/>
                <a:gd name="T24" fmla="*/ 70 w 80"/>
                <a:gd name="T25" fmla="*/ 95 h 132"/>
                <a:gd name="T26" fmla="*/ 56 w 80"/>
                <a:gd name="T27" fmla="*/ 118 h 132"/>
                <a:gd name="T28" fmla="*/ 54 w 80"/>
                <a:gd name="T29" fmla="*/ 122 h 132"/>
                <a:gd name="T30" fmla="*/ 41 w 80"/>
                <a:gd name="T31" fmla="*/ 130 h 132"/>
                <a:gd name="T32" fmla="*/ 36 w 80"/>
                <a:gd name="T33" fmla="*/ 130 h 132"/>
                <a:gd name="T34" fmla="*/ 36 w 80"/>
                <a:gd name="T35" fmla="*/ 132 h 132"/>
                <a:gd name="T36" fmla="*/ 22 w 80"/>
                <a:gd name="T37" fmla="*/ 132 h 132"/>
                <a:gd name="T38" fmla="*/ 15 w 80"/>
                <a:gd name="T39" fmla="*/ 128 h 132"/>
                <a:gd name="T40" fmla="*/ 8 w 80"/>
                <a:gd name="T41" fmla="*/ 120 h 132"/>
                <a:gd name="T42" fmla="*/ 7 w 80"/>
                <a:gd name="T43" fmla="*/ 116 h 132"/>
                <a:gd name="T44" fmla="*/ 0 w 80"/>
                <a:gd name="T45" fmla="*/ 93 h 132"/>
                <a:gd name="T46" fmla="*/ 0 w 80"/>
                <a:gd name="T47" fmla="*/ 62 h 132"/>
                <a:gd name="T48" fmla="*/ 19 w 80"/>
                <a:gd name="T49" fmla="*/ 62 h 132"/>
                <a:gd name="T50" fmla="*/ 19 w 80"/>
                <a:gd name="T51" fmla="*/ 89 h 132"/>
                <a:gd name="T52" fmla="*/ 17 w 80"/>
                <a:gd name="T53" fmla="*/ 89 h 132"/>
                <a:gd name="T54" fmla="*/ 22 w 80"/>
                <a:gd name="T55" fmla="*/ 105 h 132"/>
                <a:gd name="T56" fmla="*/ 22 w 80"/>
                <a:gd name="T57" fmla="*/ 105 h 132"/>
                <a:gd name="T58" fmla="*/ 27 w 80"/>
                <a:gd name="T59" fmla="*/ 110 h 132"/>
                <a:gd name="T60" fmla="*/ 36 w 80"/>
                <a:gd name="T61" fmla="*/ 110 h 132"/>
                <a:gd name="T62" fmla="*/ 42 w 80"/>
                <a:gd name="T63" fmla="*/ 106 h 132"/>
                <a:gd name="T64" fmla="*/ 54 w 80"/>
                <a:gd name="T65" fmla="*/ 85 h 132"/>
                <a:gd name="T66" fmla="*/ 61 w 80"/>
                <a:gd name="T67" fmla="*/ 60 h 132"/>
                <a:gd name="T68" fmla="*/ 61 w 80"/>
                <a:gd name="T69" fmla="*/ 42 h 132"/>
                <a:gd name="T70" fmla="*/ 59 w 80"/>
                <a:gd name="T71" fmla="*/ 39 h 132"/>
                <a:gd name="T72" fmla="*/ 58 w 80"/>
                <a:gd name="T73" fmla="*/ 33 h 132"/>
                <a:gd name="T74" fmla="*/ 42 w 80"/>
                <a:gd name="T75" fmla="*/ 25 h 132"/>
                <a:gd name="T76" fmla="*/ 41 w 80"/>
                <a:gd name="T77" fmla="*/ 17 h 132"/>
                <a:gd name="T78" fmla="*/ 42 w 80"/>
                <a:gd name="T79" fmla="*/ 10 h 132"/>
                <a:gd name="T80" fmla="*/ 49 w 80"/>
                <a:gd name="T81" fmla="*/ 2 h 132"/>
                <a:gd name="T82" fmla="*/ 56 w 80"/>
                <a:gd name="T8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32">
                  <a:moveTo>
                    <a:pt x="56" y="0"/>
                  </a:moveTo>
                  <a:lnTo>
                    <a:pt x="63" y="2"/>
                  </a:lnTo>
                  <a:lnTo>
                    <a:pt x="70" y="10"/>
                  </a:lnTo>
                  <a:lnTo>
                    <a:pt x="71" y="15"/>
                  </a:lnTo>
                  <a:lnTo>
                    <a:pt x="76" y="31"/>
                  </a:lnTo>
                  <a:lnTo>
                    <a:pt x="78" y="35"/>
                  </a:lnTo>
                  <a:lnTo>
                    <a:pt x="78" y="35"/>
                  </a:lnTo>
                  <a:lnTo>
                    <a:pt x="78" y="37"/>
                  </a:lnTo>
                  <a:lnTo>
                    <a:pt x="80" y="39"/>
                  </a:lnTo>
                  <a:lnTo>
                    <a:pt x="80" y="62"/>
                  </a:lnTo>
                  <a:lnTo>
                    <a:pt x="78" y="66"/>
                  </a:lnTo>
                  <a:lnTo>
                    <a:pt x="71" y="93"/>
                  </a:lnTo>
                  <a:lnTo>
                    <a:pt x="70" y="95"/>
                  </a:lnTo>
                  <a:lnTo>
                    <a:pt x="56" y="118"/>
                  </a:lnTo>
                  <a:lnTo>
                    <a:pt x="54" y="122"/>
                  </a:lnTo>
                  <a:lnTo>
                    <a:pt x="41" y="130"/>
                  </a:lnTo>
                  <a:lnTo>
                    <a:pt x="36" y="130"/>
                  </a:lnTo>
                  <a:lnTo>
                    <a:pt x="36" y="132"/>
                  </a:lnTo>
                  <a:lnTo>
                    <a:pt x="22" y="132"/>
                  </a:lnTo>
                  <a:lnTo>
                    <a:pt x="15" y="128"/>
                  </a:lnTo>
                  <a:lnTo>
                    <a:pt x="8" y="120"/>
                  </a:lnTo>
                  <a:lnTo>
                    <a:pt x="7" y="116"/>
                  </a:lnTo>
                  <a:lnTo>
                    <a:pt x="0" y="93"/>
                  </a:lnTo>
                  <a:lnTo>
                    <a:pt x="0" y="62"/>
                  </a:lnTo>
                  <a:lnTo>
                    <a:pt x="19" y="62"/>
                  </a:lnTo>
                  <a:lnTo>
                    <a:pt x="19" y="89"/>
                  </a:lnTo>
                  <a:lnTo>
                    <a:pt x="17" y="89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7" y="110"/>
                  </a:lnTo>
                  <a:lnTo>
                    <a:pt x="36" y="110"/>
                  </a:lnTo>
                  <a:lnTo>
                    <a:pt x="42" y="106"/>
                  </a:lnTo>
                  <a:lnTo>
                    <a:pt x="54" y="85"/>
                  </a:lnTo>
                  <a:lnTo>
                    <a:pt x="61" y="60"/>
                  </a:lnTo>
                  <a:lnTo>
                    <a:pt x="61" y="42"/>
                  </a:lnTo>
                  <a:lnTo>
                    <a:pt x="59" y="39"/>
                  </a:lnTo>
                  <a:lnTo>
                    <a:pt x="58" y="33"/>
                  </a:lnTo>
                  <a:lnTo>
                    <a:pt x="42" y="25"/>
                  </a:lnTo>
                  <a:lnTo>
                    <a:pt x="41" y="17"/>
                  </a:lnTo>
                  <a:lnTo>
                    <a:pt x="42" y="10"/>
                  </a:lnTo>
                  <a:lnTo>
                    <a:pt x="49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2278"/>
            <p:cNvSpPr>
              <a:spLocks/>
            </p:cNvSpPr>
            <p:nvPr/>
          </p:nvSpPr>
          <p:spPr bwMode="auto">
            <a:xfrm>
              <a:off x="7401007" y="5790525"/>
              <a:ext cx="56719" cy="35033"/>
            </a:xfrm>
            <a:custGeom>
              <a:avLst/>
              <a:gdLst>
                <a:gd name="T0" fmla="*/ 54 w 68"/>
                <a:gd name="T1" fmla="*/ 0 h 43"/>
                <a:gd name="T2" fmla="*/ 68 w 68"/>
                <a:gd name="T3" fmla="*/ 16 h 43"/>
                <a:gd name="T4" fmla="*/ 52 w 68"/>
                <a:gd name="T5" fmla="*/ 33 h 43"/>
                <a:gd name="T6" fmla="*/ 39 w 68"/>
                <a:gd name="T7" fmla="*/ 41 h 43"/>
                <a:gd name="T8" fmla="*/ 34 w 68"/>
                <a:gd name="T9" fmla="*/ 41 h 43"/>
                <a:gd name="T10" fmla="*/ 34 w 68"/>
                <a:gd name="T11" fmla="*/ 43 h 43"/>
                <a:gd name="T12" fmla="*/ 20 w 68"/>
                <a:gd name="T13" fmla="*/ 43 h 43"/>
                <a:gd name="T14" fmla="*/ 13 w 68"/>
                <a:gd name="T15" fmla="*/ 39 h 43"/>
                <a:gd name="T16" fmla="*/ 6 w 68"/>
                <a:gd name="T17" fmla="*/ 31 h 43"/>
                <a:gd name="T18" fmla="*/ 6 w 68"/>
                <a:gd name="T19" fmla="*/ 29 h 43"/>
                <a:gd name="T20" fmla="*/ 0 w 68"/>
                <a:gd name="T21" fmla="*/ 14 h 43"/>
                <a:gd name="T22" fmla="*/ 15 w 68"/>
                <a:gd name="T23" fmla="*/ 4 h 43"/>
                <a:gd name="T24" fmla="*/ 20 w 68"/>
                <a:gd name="T25" fmla="*/ 16 h 43"/>
                <a:gd name="T26" fmla="*/ 25 w 68"/>
                <a:gd name="T27" fmla="*/ 22 h 43"/>
                <a:gd name="T28" fmla="*/ 34 w 68"/>
                <a:gd name="T29" fmla="*/ 22 h 43"/>
                <a:gd name="T30" fmla="*/ 42 w 68"/>
                <a:gd name="T31" fmla="*/ 18 h 43"/>
                <a:gd name="T32" fmla="*/ 40 w 68"/>
                <a:gd name="T33" fmla="*/ 16 h 43"/>
                <a:gd name="T34" fmla="*/ 54 w 68"/>
                <a:gd name="T3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8" h="43">
                  <a:moveTo>
                    <a:pt x="54" y="0"/>
                  </a:moveTo>
                  <a:lnTo>
                    <a:pt x="68" y="16"/>
                  </a:lnTo>
                  <a:lnTo>
                    <a:pt x="52" y="33"/>
                  </a:lnTo>
                  <a:lnTo>
                    <a:pt x="39" y="41"/>
                  </a:lnTo>
                  <a:lnTo>
                    <a:pt x="34" y="41"/>
                  </a:lnTo>
                  <a:lnTo>
                    <a:pt x="34" y="43"/>
                  </a:lnTo>
                  <a:lnTo>
                    <a:pt x="20" y="43"/>
                  </a:lnTo>
                  <a:lnTo>
                    <a:pt x="13" y="39"/>
                  </a:lnTo>
                  <a:lnTo>
                    <a:pt x="6" y="31"/>
                  </a:lnTo>
                  <a:lnTo>
                    <a:pt x="6" y="29"/>
                  </a:lnTo>
                  <a:lnTo>
                    <a:pt x="0" y="14"/>
                  </a:lnTo>
                  <a:lnTo>
                    <a:pt x="15" y="4"/>
                  </a:lnTo>
                  <a:lnTo>
                    <a:pt x="20" y="16"/>
                  </a:lnTo>
                  <a:lnTo>
                    <a:pt x="25" y="22"/>
                  </a:lnTo>
                  <a:lnTo>
                    <a:pt x="34" y="22"/>
                  </a:lnTo>
                  <a:lnTo>
                    <a:pt x="42" y="18"/>
                  </a:lnTo>
                  <a:lnTo>
                    <a:pt x="40" y="1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2279"/>
            <p:cNvSpPr>
              <a:spLocks/>
            </p:cNvSpPr>
            <p:nvPr/>
          </p:nvSpPr>
          <p:spPr bwMode="auto">
            <a:xfrm>
              <a:off x="4499974" y="3605157"/>
              <a:ext cx="198518" cy="61724"/>
            </a:xfrm>
            <a:custGeom>
              <a:avLst/>
              <a:gdLst>
                <a:gd name="T0" fmla="*/ 12 w 238"/>
                <a:gd name="T1" fmla="*/ 0 h 74"/>
                <a:gd name="T2" fmla="*/ 29 w 238"/>
                <a:gd name="T3" fmla="*/ 15 h 74"/>
                <a:gd name="T4" fmla="*/ 29 w 238"/>
                <a:gd name="T5" fmla="*/ 15 h 74"/>
                <a:gd name="T6" fmla="*/ 48 w 238"/>
                <a:gd name="T7" fmla="*/ 31 h 74"/>
                <a:gd name="T8" fmla="*/ 71 w 238"/>
                <a:gd name="T9" fmla="*/ 44 h 74"/>
                <a:gd name="T10" fmla="*/ 71 w 238"/>
                <a:gd name="T11" fmla="*/ 44 h 74"/>
                <a:gd name="T12" fmla="*/ 109 w 238"/>
                <a:gd name="T13" fmla="*/ 52 h 74"/>
                <a:gd name="T14" fmla="*/ 133 w 238"/>
                <a:gd name="T15" fmla="*/ 52 h 74"/>
                <a:gd name="T16" fmla="*/ 165 w 238"/>
                <a:gd name="T17" fmla="*/ 44 h 74"/>
                <a:gd name="T18" fmla="*/ 165 w 238"/>
                <a:gd name="T19" fmla="*/ 46 h 74"/>
                <a:gd name="T20" fmla="*/ 192 w 238"/>
                <a:gd name="T21" fmla="*/ 31 h 74"/>
                <a:gd name="T22" fmla="*/ 192 w 238"/>
                <a:gd name="T23" fmla="*/ 31 h 74"/>
                <a:gd name="T24" fmla="*/ 211 w 238"/>
                <a:gd name="T25" fmla="*/ 15 h 74"/>
                <a:gd name="T26" fmla="*/ 211 w 238"/>
                <a:gd name="T27" fmla="*/ 15 h 74"/>
                <a:gd name="T28" fmla="*/ 224 w 238"/>
                <a:gd name="T29" fmla="*/ 0 h 74"/>
                <a:gd name="T30" fmla="*/ 238 w 238"/>
                <a:gd name="T31" fmla="*/ 15 h 74"/>
                <a:gd name="T32" fmla="*/ 223 w 238"/>
                <a:gd name="T33" fmla="*/ 33 h 74"/>
                <a:gd name="T34" fmla="*/ 202 w 238"/>
                <a:gd name="T35" fmla="*/ 48 h 74"/>
                <a:gd name="T36" fmla="*/ 201 w 238"/>
                <a:gd name="T37" fmla="*/ 48 h 74"/>
                <a:gd name="T38" fmla="*/ 170 w 238"/>
                <a:gd name="T39" fmla="*/ 64 h 74"/>
                <a:gd name="T40" fmla="*/ 168 w 238"/>
                <a:gd name="T41" fmla="*/ 64 h 74"/>
                <a:gd name="T42" fmla="*/ 136 w 238"/>
                <a:gd name="T43" fmla="*/ 72 h 74"/>
                <a:gd name="T44" fmla="*/ 134 w 238"/>
                <a:gd name="T45" fmla="*/ 74 h 74"/>
                <a:gd name="T46" fmla="*/ 107 w 238"/>
                <a:gd name="T47" fmla="*/ 74 h 74"/>
                <a:gd name="T48" fmla="*/ 105 w 238"/>
                <a:gd name="T49" fmla="*/ 72 h 74"/>
                <a:gd name="T50" fmla="*/ 68 w 238"/>
                <a:gd name="T51" fmla="*/ 64 h 74"/>
                <a:gd name="T52" fmla="*/ 66 w 238"/>
                <a:gd name="T53" fmla="*/ 64 h 74"/>
                <a:gd name="T54" fmla="*/ 39 w 238"/>
                <a:gd name="T55" fmla="*/ 48 h 74"/>
                <a:gd name="T56" fmla="*/ 37 w 238"/>
                <a:gd name="T57" fmla="*/ 48 h 74"/>
                <a:gd name="T58" fmla="*/ 17 w 238"/>
                <a:gd name="T59" fmla="*/ 33 h 74"/>
                <a:gd name="T60" fmla="*/ 17 w 238"/>
                <a:gd name="T61" fmla="*/ 31 h 74"/>
                <a:gd name="T62" fmla="*/ 0 w 238"/>
                <a:gd name="T63" fmla="*/ 15 h 74"/>
                <a:gd name="T64" fmla="*/ 12 w 238"/>
                <a:gd name="T6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8" h="74">
                  <a:moveTo>
                    <a:pt x="12" y="0"/>
                  </a:moveTo>
                  <a:lnTo>
                    <a:pt x="29" y="15"/>
                  </a:lnTo>
                  <a:lnTo>
                    <a:pt x="29" y="15"/>
                  </a:lnTo>
                  <a:lnTo>
                    <a:pt x="48" y="31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109" y="52"/>
                  </a:lnTo>
                  <a:lnTo>
                    <a:pt x="133" y="52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92" y="31"/>
                  </a:lnTo>
                  <a:lnTo>
                    <a:pt x="192" y="31"/>
                  </a:lnTo>
                  <a:lnTo>
                    <a:pt x="211" y="15"/>
                  </a:lnTo>
                  <a:lnTo>
                    <a:pt x="211" y="15"/>
                  </a:lnTo>
                  <a:lnTo>
                    <a:pt x="224" y="0"/>
                  </a:lnTo>
                  <a:lnTo>
                    <a:pt x="238" y="15"/>
                  </a:lnTo>
                  <a:lnTo>
                    <a:pt x="223" y="33"/>
                  </a:lnTo>
                  <a:lnTo>
                    <a:pt x="202" y="48"/>
                  </a:lnTo>
                  <a:lnTo>
                    <a:pt x="201" y="48"/>
                  </a:lnTo>
                  <a:lnTo>
                    <a:pt x="170" y="64"/>
                  </a:lnTo>
                  <a:lnTo>
                    <a:pt x="168" y="64"/>
                  </a:lnTo>
                  <a:lnTo>
                    <a:pt x="136" y="72"/>
                  </a:lnTo>
                  <a:lnTo>
                    <a:pt x="134" y="74"/>
                  </a:lnTo>
                  <a:lnTo>
                    <a:pt x="107" y="74"/>
                  </a:lnTo>
                  <a:lnTo>
                    <a:pt x="105" y="72"/>
                  </a:lnTo>
                  <a:lnTo>
                    <a:pt x="68" y="64"/>
                  </a:lnTo>
                  <a:lnTo>
                    <a:pt x="66" y="64"/>
                  </a:lnTo>
                  <a:lnTo>
                    <a:pt x="39" y="48"/>
                  </a:lnTo>
                  <a:lnTo>
                    <a:pt x="37" y="48"/>
                  </a:lnTo>
                  <a:lnTo>
                    <a:pt x="17" y="33"/>
                  </a:lnTo>
                  <a:lnTo>
                    <a:pt x="17" y="31"/>
                  </a:lnTo>
                  <a:lnTo>
                    <a:pt x="0" y="15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2280"/>
            <p:cNvSpPr>
              <a:spLocks/>
            </p:cNvSpPr>
            <p:nvPr/>
          </p:nvSpPr>
          <p:spPr bwMode="auto">
            <a:xfrm>
              <a:off x="4514988" y="3618503"/>
              <a:ext cx="170158" cy="41705"/>
            </a:xfrm>
            <a:custGeom>
              <a:avLst/>
              <a:gdLst>
                <a:gd name="T0" fmla="*/ 8 w 204"/>
                <a:gd name="T1" fmla="*/ 0 h 51"/>
                <a:gd name="T2" fmla="*/ 34 w 204"/>
                <a:gd name="T3" fmla="*/ 14 h 51"/>
                <a:gd name="T4" fmla="*/ 34 w 204"/>
                <a:gd name="T5" fmla="*/ 14 h 51"/>
                <a:gd name="T6" fmla="*/ 54 w 204"/>
                <a:gd name="T7" fmla="*/ 22 h 51"/>
                <a:gd name="T8" fmla="*/ 54 w 204"/>
                <a:gd name="T9" fmla="*/ 22 h 51"/>
                <a:gd name="T10" fmla="*/ 90 w 204"/>
                <a:gd name="T11" fmla="*/ 29 h 51"/>
                <a:gd name="T12" fmla="*/ 114 w 204"/>
                <a:gd name="T13" fmla="*/ 29 h 51"/>
                <a:gd name="T14" fmla="*/ 146 w 204"/>
                <a:gd name="T15" fmla="*/ 22 h 51"/>
                <a:gd name="T16" fmla="*/ 170 w 204"/>
                <a:gd name="T17" fmla="*/ 14 h 51"/>
                <a:gd name="T18" fmla="*/ 170 w 204"/>
                <a:gd name="T19" fmla="*/ 14 h 51"/>
                <a:gd name="T20" fmla="*/ 195 w 204"/>
                <a:gd name="T21" fmla="*/ 0 h 51"/>
                <a:gd name="T22" fmla="*/ 204 w 204"/>
                <a:gd name="T23" fmla="*/ 18 h 51"/>
                <a:gd name="T24" fmla="*/ 176 w 204"/>
                <a:gd name="T25" fmla="*/ 33 h 51"/>
                <a:gd name="T26" fmla="*/ 175 w 204"/>
                <a:gd name="T27" fmla="*/ 33 h 51"/>
                <a:gd name="T28" fmla="*/ 151 w 204"/>
                <a:gd name="T29" fmla="*/ 41 h 51"/>
                <a:gd name="T30" fmla="*/ 149 w 204"/>
                <a:gd name="T31" fmla="*/ 41 h 51"/>
                <a:gd name="T32" fmla="*/ 117 w 204"/>
                <a:gd name="T33" fmla="*/ 49 h 51"/>
                <a:gd name="T34" fmla="*/ 115 w 204"/>
                <a:gd name="T35" fmla="*/ 51 h 51"/>
                <a:gd name="T36" fmla="*/ 88 w 204"/>
                <a:gd name="T37" fmla="*/ 51 h 51"/>
                <a:gd name="T38" fmla="*/ 86 w 204"/>
                <a:gd name="T39" fmla="*/ 49 h 51"/>
                <a:gd name="T40" fmla="*/ 49 w 204"/>
                <a:gd name="T41" fmla="*/ 41 h 51"/>
                <a:gd name="T42" fmla="*/ 29 w 204"/>
                <a:gd name="T43" fmla="*/ 33 h 51"/>
                <a:gd name="T44" fmla="*/ 27 w 204"/>
                <a:gd name="T45" fmla="*/ 33 h 51"/>
                <a:gd name="T46" fmla="*/ 0 w 204"/>
                <a:gd name="T47" fmla="*/ 18 h 51"/>
                <a:gd name="T48" fmla="*/ 8 w 204"/>
                <a:gd name="T4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4" h="51">
                  <a:moveTo>
                    <a:pt x="8" y="0"/>
                  </a:moveTo>
                  <a:lnTo>
                    <a:pt x="34" y="14"/>
                  </a:lnTo>
                  <a:lnTo>
                    <a:pt x="34" y="14"/>
                  </a:lnTo>
                  <a:lnTo>
                    <a:pt x="54" y="22"/>
                  </a:lnTo>
                  <a:lnTo>
                    <a:pt x="54" y="22"/>
                  </a:lnTo>
                  <a:lnTo>
                    <a:pt x="90" y="29"/>
                  </a:lnTo>
                  <a:lnTo>
                    <a:pt x="114" y="29"/>
                  </a:lnTo>
                  <a:lnTo>
                    <a:pt x="146" y="22"/>
                  </a:lnTo>
                  <a:lnTo>
                    <a:pt x="170" y="14"/>
                  </a:lnTo>
                  <a:lnTo>
                    <a:pt x="170" y="14"/>
                  </a:lnTo>
                  <a:lnTo>
                    <a:pt x="195" y="0"/>
                  </a:lnTo>
                  <a:lnTo>
                    <a:pt x="204" y="18"/>
                  </a:lnTo>
                  <a:lnTo>
                    <a:pt x="176" y="33"/>
                  </a:lnTo>
                  <a:lnTo>
                    <a:pt x="175" y="33"/>
                  </a:lnTo>
                  <a:lnTo>
                    <a:pt x="151" y="41"/>
                  </a:lnTo>
                  <a:lnTo>
                    <a:pt x="149" y="41"/>
                  </a:lnTo>
                  <a:lnTo>
                    <a:pt x="117" y="49"/>
                  </a:lnTo>
                  <a:lnTo>
                    <a:pt x="115" y="51"/>
                  </a:lnTo>
                  <a:lnTo>
                    <a:pt x="88" y="51"/>
                  </a:lnTo>
                  <a:lnTo>
                    <a:pt x="86" y="49"/>
                  </a:lnTo>
                  <a:lnTo>
                    <a:pt x="49" y="41"/>
                  </a:lnTo>
                  <a:lnTo>
                    <a:pt x="29" y="33"/>
                  </a:lnTo>
                  <a:lnTo>
                    <a:pt x="27" y="33"/>
                  </a:lnTo>
                  <a:lnTo>
                    <a:pt x="0" y="1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2281"/>
            <p:cNvSpPr>
              <a:spLocks/>
            </p:cNvSpPr>
            <p:nvPr/>
          </p:nvSpPr>
          <p:spPr bwMode="auto">
            <a:xfrm>
              <a:off x="4568371" y="3561784"/>
              <a:ext cx="83411" cy="36701"/>
            </a:xfrm>
            <a:custGeom>
              <a:avLst/>
              <a:gdLst>
                <a:gd name="T0" fmla="*/ 3 w 100"/>
                <a:gd name="T1" fmla="*/ 0 h 43"/>
                <a:gd name="T2" fmla="*/ 100 w 100"/>
                <a:gd name="T3" fmla="*/ 24 h 43"/>
                <a:gd name="T4" fmla="*/ 96 w 100"/>
                <a:gd name="T5" fmla="*/ 43 h 43"/>
                <a:gd name="T6" fmla="*/ 0 w 100"/>
                <a:gd name="T7" fmla="*/ 20 h 43"/>
                <a:gd name="T8" fmla="*/ 3 w 100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43">
                  <a:moveTo>
                    <a:pt x="3" y="0"/>
                  </a:moveTo>
                  <a:lnTo>
                    <a:pt x="100" y="24"/>
                  </a:lnTo>
                  <a:lnTo>
                    <a:pt x="96" y="43"/>
                  </a:lnTo>
                  <a:lnTo>
                    <a:pt x="0" y="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2282"/>
            <p:cNvSpPr>
              <a:spLocks/>
            </p:cNvSpPr>
            <p:nvPr/>
          </p:nvSpPr>
          <p:spPr bwMode="auto">
            <a:xfrm>
              <a:off x="4568371" y="3555111"/>
              <a:ext cx="83411" cy="36701"/>
            </a:xfrm>
            <a:custGeom>
              <a:avLst/>
              <a:gdLst>
                <a:gd name="T0" fmla="*/ 3 w 100"/>
                <a:gd name="T1" fmla="*/ 0 h 42"/>
                <a:gd name="T2" fmla="*/ 100 w 100"/>
                <a:gd name="T3" fmla="*/ 23 h 42"/>
                <a:gd name="T4" fmla="*/ 96 w 100"/>
                <a:gd name="T5" fmla="*/ 42 h 42"/>
                <a:gd name="T6" fmla="*/ 0 w 100"/>
                <a:gd name="T7" fmla="*/ 19 h 42"/>
                <a:gd name="T8" fmla="*/ 3 w 100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42">
                  <a:moveTo>
                    <a:pt x="3" y="0"/>
                  </a:moveTo>
                  <a:lnTo>
                    <a:pt x="100" y="23"/>
                  </a:lnTo>
                  <a:lnTo>
                    <a:pt x="96" y="42"/>
                  </a:lnTo>
                  <a:lnTo>
                    <a:pt x="0" y="1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2283"/>
            <p:cNvSpPr>
              <a:spLocks/>
            </p:cNvSpPr>
            <p:nvPr/>
          </p:nvSpPr>
          <p:spPr bwMode="auto">
            <a:xfrm>
              <a:off x="4561698" y="3485046"/>
              <a:ext cx="90084" cy="88416"/>
            </a:xfrm>
            <a:custGeom>
              <a:avLst/>
              <a:gdLst>
                <a:gd name="T0" fmla="*/ 30 w 107"/>
                <a:gd name="T1" fmla="*/ 0 h 107"/>
                <a:gd name="T2" fmla="*/ 34 w 107"/>
                <a:gd name="T3" fmla="*/ 0 h 107"/>
                <a:gd name="T4" fmla="*/ 107 w 107"/>
                <a:gd name="T5" fmla="*/ 20 h 107"/>
                <a:gd name="T6" fmla="*/ 103 w 107"/>
                <a:gd name="T7" fmla="*/ 39 h 107"/>
                <a:gd name="T8" fmla="*/ 34 w 107"/>
                <a:gd name="T9" fmla="*/ 20 h 107"/>
                <a:gd name="T10" fmla="*/ 22 w 107"/>
                <a:gd name="T11" fmla="*/ 24 h 107"/>
                <a:gd name="T12" fmla="*/ 18 w 107"/>
                <a:gd name="T13" fmla="*/ 37 h 107"/>
                <a:gd name="T14" fmla="*/ 18 w 107"/>
                <a:gd name="T15" fmla="*/ 37 h 107"/>
                <a:gd name="T16" fmla="*/ 18 w 107"/>
                <a:gd name="T17" fmla="*/ 53 h 107"/>
                <a:gd name="T18" fmla="*/ 17 w 107"/>
                <a:gd name="T19" fmla="*/ 53 h 107"/>
                <a:gd name="T20" fmla="*/ 22 w 107"/>
                <a:gd name="T21" fmla="*/ 72 h 107"/>
                <a:gd name="T22" fmla="*/ 39 w 107"/>
                <a:gd name="T23" fmla="*/ 92 h 107"/>
                <a:gd name="T24" fmla="*/ 25 w 107"/>
                <a:gd name="T25" fmla="*/ 107 h 107"/>
                <a:gd name="T26" fmla="*/ 8 w 107"/>
                <a:gd name="T27" fmla="*/ 88 h 107"/>
                <a:gd name="T28" fmla="*/ 7 w 107"/>
                <a:gd name="T29" fmla="*/ 84 h 107"/>
                <a:gd name="T30" fmla="*/ 0 w 107"/>
                <a:gd name="T31" fmla="*/ 57 h 107"/>
                <a:gd name="T32" fmla="*/ 0 w 107"/>
                <a:gd name="T33" fmla="*/ 35 h 107"/>
                <a:gd name="T34" fmla="*/ 7 w 107"/>
                <a:gd name="T35" fmla="*/ 14 h 107"/>
                <a:gd name="T36" fmla="*/ 7 w 107"/>
                <a:gd name="T37" fmla="*/ 16 h 107"/>
                <a:gd name="T38" fmla="*/ 8 w 107"/>
                <a:gd name="T39" fmla="*/ 8 h 107"/>
                <a:gd name="T40" fmla="*/ 13 w 107"/>
                <a:gd name="T41" fmla="*/ 6 h 107"/>
                <a:gd name="T42" fmla="*/ 30 w 107"/>
                <a:gd name="T4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7" h="107">
                  <a:moveTo>
                    <a:pt x="30" y="0"/>
                  </a:moveTo>
                  <a:lnTo>
                    <a:pt x="34" y="0"/>
                  </a:lnTo>
                  <a:lnTo>
                    <a:pt x="107" y="20"/>
                  </a:lnTo>
                  <a:lnTo>
                    <a:pt x="103" y="39"/>
                  </a:lnTo>
                  <a:lnTo>
                    <a:pt x="34" y="20"/>
                  </a:lnTo>
                  <a:lnTo>
                    <a:pt x="22" y="24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53"/>
                  </a:lnTo>
                  <a:lnTo>
                    <a:pt x="17" y="53"/>
                  </a:lnTo>
                  <a:lnTo>
                    <a:pt x="22" y="72"/>
                  </a:lnTo>
                  <a:lnTo>
                    <a:pt x="39" y="92"/>
                  </a:lnTo>
                  <a:lnTo>
                    <a:pt x="25" y="107"/>
                  </a:lnTo>
                  <a:lnTo>
                    <a:pt x="8" y="88"/>
                  </a:lnTo>
                  <a:lnTo>
                    <a:pt x="7" y="84"/>
                  </a:lnTo>
                  <a:lnTo>
                    <a:pt x="0" y="57"/>
                  </a:lnTo>
                  <a:lnTo>
                    <a:pt x="0" y="35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8" y="8"/>
                  </a:lnTo>
                  <a:lnTo>
                    <a:pt x="13" y="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2284"/>
            <p:cNvSpPr>
              <a:spLocks/>
            </p:cNvSpPr>
            <p:nvPr/>
          </p:nvSpPr>
          <p:spPr bwMode="auto">
            <a:xfrm>
              <a:off x="4563367" y="3493387"/>
              <a:ext cx="88416" cy="30028"/>
            </a:xfrm>
            <a:custGeom>
              <a:avLst/>
              <a:gdLst>
                <a:gd name="T0" fmla="*/ 29 w 106"/>
                <a:gd name="T1" fmla="*/ 0 h 37"/>
                <a:gd name="T2" fmla="*/ 33 w 106"/>
                <a:gd name="T3" fmla="*/ 0 h 37"/>
                <a:gd name="T4" fmla="*/ 106 w 106"/>
                <a:gd name="T5" fmla="*/ 18 h 37"/>
                <a:gd name="T6" fmla="*/ 102 w 106"/>
                <a:gd name="T7" fmla="*/ 37 h 37"/>
                <a:gd name="T8" fmla="*/ 31 w 106"/>
                <a:gd name="T9" fmla="*/ 19 h 37"/>
                <a:gd name="T10" fmla="*/ 21 w 106"/>
                <a:gd name="T11" fmla="*/ 21 h 37"/>
                <a:gd name="T12" fmla="*/ 16 w 106"/>
                <a:gd name="T13" fmla="*/ 33 h 37"/>
                <a:gd name="T14" fmla="*/ 0 w 106"/>
                <a:gd name="T15" fmla="*/ 23 h 37"/>
                <a:gd name="T16" fmla="*/ 7 w 106"/>
                <a:gd name="T17" fmla="*/ 10 h 37"/>
                <a:gd name="T18" fmla="*/ 7 w 106"/>
                <a:gd name="T19" fmla="*/ 6 h 37"/>
                <a:gd name="T20" fmla="*/ 12 w 106"/>
                <a:gd name="T21" fmla="*/ 4 h 37"/>
                <a:gd name="T22" fmla="*/ 29 w 106"/>
                <a:gd name="T2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6" h="37">
                  <a:moveTo>
                    <a:pt x="29" y="0"/>
                  </a:moveTo>
                  <a:lnTo>
                    <a:pt x="33" y="0"/>
                  </a:lnTo>
                  <a:lnTo>
                    <a:pt x="106" y="18"/>
                  </a:lnTo>
                  <a:lnTo>
                    <a:pt x="102" y="37"/>
                  </a:lnTo>
                  <a:lnTo>
                    <a:pt x="31" y="19"/>
                  </a:lnTo>
                  <a:lnTo>
                    <a:pt x="21" y="21"/>
                  </a:lnTo>
                  <a:lnTo>
                    <a:pt x="16" y="33"/>
                  </a:lnTo>
                  <a:lnTo>
                    <a:pt x="0" y="23"/>
                  </a:lnTo>
                  <a:lnTo>
                    <a:pt x="7" y="10"/>
                  </a:lnTo>
                  <a:lnTo>
                    <a:pt x="7" y="6"/>
                  </a:lnTo>
                  <a:lnTo>
                    <a:pt x="12" y="4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Rectangle 2285"/>
            <p:cNvSpPr>
              <a:spLocks noChangeArrowheads="1"/>
            </p:cNvSpPr>
            <p:nvPr/>
          </p:nvSpPr>
          <p:spPr bwMode="auto">
            <a:xfrm>
              <a:off x="4561698" y="3563452"/>
              <a:ext cx="16682" cy="26692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Rectangle 2286"/>
            <p:cNvSpPr>
              <a:spLocks noChangeArrowheads="1"/>
            </p:cNvSpPr>
            <p:nvPr/>
          </p:nvSpPr>
          <p:spPr bwMode="auto">
            <a:xfrm>
              <a:off x="4643441" y="3560116"/>
              <a:ext cx="15014" cy="4837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Rectangle 2287"/>
            <p:cNvSpPr>
              <a:spLocks noChangeArrowheads="1"/>
            </p:cNvSpPr>
            <p:nvPr/>
          </p:nvSpPr>
          <p:spPr bwMode="auto">
            <a:xfrm>
              <a:off x="4643441" y="3488382"/>
              <a:ext cx="15014" cy="46710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2288"/>
            <p:cNvSpPr>
              <a:spLocks/>
            </p:cNvSpPr>
            <p:nvPr/>
          </p:nvSpPr>
          <p:spPr bwMode="auto">
            <a:xfrm>
              <a:off x="4545016" y="3356593"/>
              <a:ext cx="106766" cy="38369"/>
            </a:xfrm>
            <a:custGeom>
              <a:avLst/>
              <a:gdLst>
                <a:gd name="T0" fmla="*/ 4 w 128"/>
                <a:gd name="T1" fmla="*/ 0 h 47"/>
                <a:gd name="T2" fmla="*/ 128 w 128"/>
                <a:gd name="T3" fmla="*/ 27 h 47"/>
                <a:gd name="T4" fmla="*/ 124 w 128"/>
                <a:gd name="T5" fmla="*/ 47 h 47"/>
                <a:gd name="T6" fmla="*/ 0 w 128"/>
                <a:gd name="T7" fmla="*/ 20 h 47"/>
                <a:gd name="T8" fmla="*/ 4 w 128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8" h="47">
                  <a:moveTo>
                    <a:pt x="4" y="0"/>
                  </a:moveTo>
                  <a:lnTo>
                    <a:pt x="128" y="27"/>
                  </a:lnTo>
                  <a:lnTo>
                    <a:pt x="124" y="47"/>
                  </a:lnTo>
                  <a:lnTo>
                    <a:pt x="0" y="2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Rectangle 2289"/>
            <p:cNvSpPr>
              <a:spLocks noChangeArrowheads="1"/>
            </p:cNvSpPr>
            <p:nvPr/>
          </p:nvSpPr>
          <p:spPr bwMode="auto">
            <a:xfrm>
              <a:off x="4593395" y="3318224"/>
              <a:ext cx="15014" cy="118444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2290"/>
            <p:cNvSpPr>
              <a:spLocks/>
            </p:cNvSpPr>
            <p:nvPr/>
          </p:nvSpPr>
          <p:spPr bwMode="auto">
            <a:xfrm>
              <a:off x="4523329" y="3189771"/>
              <a:ext cx="128453" cy="51715"/>
            </a:xfrm>
            <a:custGeom>
              <a:avLst/>
              <a:gdLst>
                <a:gd name="T0" fmla="*/ 9 w 155"/>
                <a:gd name="T1" fmla="*/ 0 h 62"/>
                <a:gd name="T2" fmla="*/ 10 w 155"/>
                <a:gd name="T3" fmla="*/ 0 h 62"/>
                <a:gd name="T4" fmla="*/ 155 w 155"/>
                <a:gd name="T5" fmla="*/ 35 h 62"/>
                <a:gd name="T6" fmla="*/ 151 w 155"/>
                <a:gd name="T7" fmla="*/ 55 h 62"/>
                <a:gd name="T8" fmla="*/ 29 w 155"/>
                <a:gd name="T9" fmla="*/ 26 h 62"/>
                <a:gd name="T10" fmla="*/ 36 w 155"/>
                <a:gd name="T11" fmla="*/ 35 h 62"/>
                <a:gd name="T12" fmla="*/ 38 w 155"/>
                <a:gd name="T13" fmla="*/ 37 h 62"/>
                <a:gd name="T14" fmla="*/ 44 w 155"/>
                <a:gd name="T15" fmla="*/ 53 h 62"/>
                <a:gd name="T16" fmla="*/ 29 w 155"/>
                <a:gd name="T17" fmla="*/ 62 h 62"/>
                <a:gd name="T18" fmla="*/ 22 w 155"/>
                <a:gd name="T19" fmla="*/ 47 h 62"/>
                <a:gd name="T20" fmla="*/ 2 w 155"/>
                <a:gd name="T21" fmla="*/ 16 h 62"/>
                <a:gd name="T22" fmla="*/ 0 w 155"/>
                <a:gd name="T23" fmla="*/ 10 h 62"/>
                <a:gd name="T24" fmla="*/ 2 w 155"/>
                <a:gd name="T25" fmla="*/ 2 h 62"/>
                <a:gd name="T26" fmla="*/ 9 w 155"/>
                <a:gd name="T2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5" h="62">
                  <a:moveTo>
                    <a:pt x="9" y="0"/>
                  </a:moveTo>
                  <a:lnTo>
                    <a:pt x="10" y="0"/>
                  </a:lnTo>
                  <a:lnTo>
                    <a:pt x="155" y="35"/>
                  </a:lnTo>
                  <a:lnTo>
                    <a:pt x="151" y="55"/>
                  </a:lnTo>
                  <a:lnTo>
                    <a:pt x="29" y="26"/>
                  </a:lnTo>
                  <a:lnTo>
                    <a:pt x="36" y="35"/>
                  </a:lnTo>
                  <a:lnTo>
                    <a:pt x="38" y="37"/>
                  </a:lnTo>
                  <a:lnTo>
                    <a:pt x="44" y="53"/>
                  </a:lnTo>
                  <a:lnTo>
                    <a:pt x="29" y="62"/>
                  </a:lnTo>
                  <a:lnTo>
                    <a:pt x="22" y="47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2" y="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2291"/>
            <p:cNvSpPr>
              <a:spLocks/>
            </p:cNvSpPr>
            <p:nvPr/>
          </p:nvSpPr>
          <p:spPr bwMode="auto">
            <a:xfrm>
              <a:off x="4533339" y="3199780"/>
              <a:ext cx="118444" cy="41705"/>
            </a:xfrm>
            <a:custGeom>
              <a:avLst/>
              <a:gdLst>
                <a:gd name="T0" fmla="*/ 3 w 141"/>
                <a:gd name="T1" fmla="*/ 0 h 50"/>
                <a:gd name="T2" fmla="*/ 141 w 141"/>
                <a:gd name="T3" fmla="*/ 31 h 50"/>
                <a:gd name="T4" fmla="*/ 137 w 141"/>
                <a:gd name="T5" fmla="*/ 50 h 50"/>
                <a:gd name="T6" fmla="*/ 0 w 141"/>
                <a:gd name="T7" fmla="*/ 19 h 50"/>
                <a:gd name="T8" fmla="*/ 3 w 141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50">
                  <a:moveTo>
                    <a:pt x="3" y="0"/>
                  </a:moveTo>
                  <a:lnTo>
                    <a:pt x="141" y="31"/>
                  </a:lnTo>
                  <a:lnTo>
                    <a:pt x="137" y="50"/>
                  </a:lnTo>
                  <a:lnTo>
                    <a:pt x="0" y="1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Rectangle 2292"/>
            <p:cNvSpPr>
              <a:spLocks noChangeArrowheads="1"/>
            </p:cNvSpPr>
            <p:nvPr/>
          </p:nvSpPr>
          <p:spPr bwMode="auto">
            <a:xfrm>
              <a:off x="4643441" y="3201448"/>
              <a:ext cx="15014" cy="58388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2293"/>
            <p:cNvSpPr>
              <a:spLocks/>
            </p:cNvSpPr>
            <p:nvPr/>
          </p:nvSpPr>
          <p:spPr bwMode="auto">
            <a:xfrm>
              <a:off x="4633432" y="3118037"/>
              <a:ext cx="23355" cy="31696"/>
            </a:xfrm>
            <a:custGeom>
              <a:avLst/>
              <a:gdLst>
                <a:gd name="T0" fmla="*/ 13 w 29"/>
                <a:gd name="T1" fmla="*/ 0 h 39"/>
                <a:gd name="T2" fmla="*/ 20 w 29"/>
                <a:gd name="T3" fmla="*/ 2 h 39"/>
                <a:gd name="T4" fmla="*/ 20 w 29"/>
                <a:gd name="T5" fmla="*/ 4 h 39"/>
                <a:gd name="T6" fmla="*/ 27 w 29"/>
                <a:gd name="T7" fmla="*/ 16 h 39"/>
                <a:gd name="T8" fmla="*/ 29 w 29"/>
                <a:gd name="T9" fmla="*/ 21 h 39"/>
                <a:gd name="T10" fmla="*/ 27 w 29"/>
                <a:gd name="T11" fmla="*/ 29 h 39"/>
                <a:gd name="T12" fmla="*/ 20 w 29"/>
                <a:gd name="T13" fmla="*/ 37 h 39"/>
                <a:gd name="T14" fmla="*/ 13 w 29"/>
                <a:gd name="T15" fmla="*/ 39 h 39"/>
                <a:gd name="T16" fmla="*/ 7 w 29"/>
                <a:gd name="T17" fmla="*/ 37 h 39"/>
                <a:gd name="T18" fmla="*/ 7 w 29"/>
                <a:gd name="T19" fmla="*/ 35 h 39"/>
                <a:gd name="T20" fmla="*/ 0 w 29"/>
                <a:gd name="T21" fmla="*/ 23 h 39"/>
                <a:gd name="T22" fmla="*/ 7 w 29"/>
                <a:gd name="T23" fmla="*/ 18 h 39"/>
                <a:gd name="T24" fmla="*/ 0 w 29"/>
                <a:gd name="T25" fmla="*/ 10 h 39"/>
                <a:gd name="T26" fmla="*/ 7 w 29"/>
                <a:gd name="T27" fmla="*/ 2 h 39"/>
                <a:gd name="T28" fmla="*/ 13 w 29"/>
                <a:gd name="T2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39">
                  <a:moveTo>
                    <a:pt x="13" y="0"/>
                  </a:moveTo>
                  <a:lnTo>
                    <a:pt x="20" y="2"/>
                  </a:lnTo>
                  <a:lnTo>
                    <a:pt x="20" y="4"/>
                  </a:lnTo>
                  <a:lnTo>
                    <a:pt x="27" y="16"/>
                  </a:lnTo>
                  <a:lnTo>
                    <a:pt x="29" y="21"/>
                  </a:lnTo>
                  <a:lnTo>
                    <a:pt x="27" y="29"/>
                  </a:lnTo>
                  <a:lnTo>
                    <a:pt x="20" y="37"/>
                  </a:lnTo>
                  <a:lnTo>
                    <a:pt x="13" y="39"/>
                  </a:lnTo>
                  <a:lnTo>
                    <a:pt x="7" y="37"/>
                  </a:lnTo>
                  <a:lnTo>
                    <a:pt x="7" y="35"/>
                  </a:lnTo>
                  <a:lnTo>
                    <a:pt x="0" y="23"/>
                  </a:lnTo>
                  <a:lnTo>
                    <a:pt x="7" y="18"/>
                  </a:lnTo>
                  <a:lnTo>
                    <a:pt x="0" y="10"/>
                  </a:lnTo>
                  <a:lnTo>
                    <a:pt x="7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2294"/>
            <p:cNvSpPr>
              <a:spLocks/>
            </p:cNvSpPr>
            <p:nvPr/>
          </p:nvSpPr>
          <p:spPr bwMode="auto">
            <a:xfrm>
              <a:off x="4526666" y="2969566"/>
              <a:ext cx="131789" cy="113439"/>
            </a:xfrm>
            <a:custGeom>
              <a:avLst/>
              <a:gdLst>
                <a:gd name="T0" fmla="*/ 75 w 158"/>
                <a:gd name="T1" fmla="*/ 0 h 135"/>
                <a:gd name="T2" fmla="*/ 109 w 158"/>
                <a:gd name="T3" fmla="*/ 0 h 135"/>
                <a:gd name="T4" fmla="*/ 114 w 158"/>
                <a:gd name="T5" fmla="*/ 2 h 135"/>
                <a:gd name="T6" fmla="*/ 135 w 158"/>
                <a:gd name="T7" fmla="*/ 17 h 135"/>
                <a:gd name="T8" fmla="*/ 136 w 158"/>
                <a:gd name="T9" fmla="*/ 19 h 135"/>
                <a:gd name="T10" fmla="*/ 148 w 158"/>
                <a:gd name="T11" fmla="*/ 38 h 135"/>
                <a:gd name="T12" fmla="*/ 150 w 158"/>
                <a:gd name="T13" fmla="*/ 42 h 135"/>
                <a:gd name="T14" fmla="*/ 157 w 158"/>
                <a:gd name="T15" fmla="*/ 64 h 135"/>
                <a:gd name="T16" fmla="*/ 158 w 158"/>
                <a:gd name="T17" fmla="*/ 66 h 135"/>
                <a:gd name="T18" fmla="*/ 158 w 158"/>
                <a:gd name="T19" fmla="*/ 93 h 135"/>
                <a:gd name="T20" fmla="*/ 157 w 158"/>
                <a:gd name="T21" fmla="*/ 97 h 135"/>
                <a:gd name="T22" fmla="*/ 150 w 158"/>
                <a:gd name="T23" fmla="*/ 120 h 135"/>
                <a:gd name="T24" fmla="*/ 150 w 158"/>
                <a:gd name="T25" fmla="*/ 116 h 135"/>
                <a:gd name="T26" fmla="*/ 148 w 158"/>
                <a:gd name="T27" fmla="*/ 124 h 135"/>
                <a:gd name="T28" fmla="*/ 146 w 158"/>
                <a:gd name="T29" fmla="*/ 126 h 135"/>
                <a:gd name="T30" fmla="*/ 140 w 158"/>
                <a:gd name="T31" fmla="*/ 130 h 135"/>
                <a:gd name="T32" fmla="*/ 138 w 158"/>
                <a:gd name="T33" fmla="*/ 130 h 135"/>
                <a:gd name="T34" fmla="*/ 126 w 158"/>
                <a:gd name="T35" fmla="*/ 133 h 135"/>
                <a:gd name="T36" fmla="*/ 123 w 158"/>
                <a:gd name="T37" fmla="*/ 135 h 135"/>
                <a:gd name="T38" fmla="*/ 116 w 158"/>
                <a:gd name="T39" fmla="*/ 135 h 135"/>
                <a:gd name="T40" fmla="*/ 109 w 158"/>
                <a:gd name="T41" fmla="*/ 132 h 135"/>
                <a:gd name="T42" fmla="*/ 102 w 158"/>
                <a:gd name="T43" fmla="*/ 124 h 135"/>
                <a:gd name="T44" fmla="*/ 101 w 158"/>
                <a:gd name="T45" fmla="*/ 116 h 135"/>
                <a:gd name="T46" fmla="*/ 102 w 158"/>
                <a:gd name="T47" fmla="*/ 108 h 135"/>
                <a:gd name="T48" fmla="*/ 109 w 158"/>
                <a:gd name="T49" fmla="*/ 100 h 135"/>
                <a:gd name="T50" fmla="*/ 116 w 158"/>
                <a:gd name="T51" fmla="*/ 99 h 135"/>
                <a:gd name="T52" fmla="*/ 123 w 158"/>
                <a:gd name="T53" fmla="*/ 100 h 135"/>
                <a:gd name="T54" fmla="*/ 129 w 158"/>
                <a:gd name="T55" fmla="*/ 108 h 135"/>
                <a:gd name="T56" fmla="*/ 126 w 158"/>
                <a:gd name="T57" fmla="*/ 112 h 135"/>
                <a:gd name="T58" fmla="*/ 133 w 158"/>
                <a:gd name="T59" fmla="*/ 110 h 135"/>
                <a:gd name="T60" fmla="*/ 133 w 158"/>
                <a:gd name="T61" fmla="*/ 110 h 135"/>
                <a:gd name="T62" fmla="*/ 135 w 158"/>
                <a:gd name="T63" fmla="*/ 110 h 135"/>
                <a:gd name="T64" fmla="*/ 140 w 158"/>
                <a:gd name="T65" fmla="*/ 91 h 135"/>
                <a:gd name="T66" fmla="*/ 140 w 158"/>
                <a:gd name="T67" fmla="*/ 69 h 135"/>
                <a:gd name="T68" fmla="*/ 133 w 158"/>
                <a:gd name="T69" fmla="*/ 48 h 135"/>
                <a:gd name="T70" fmla="*/ 133 w 158"/>
                <a:gd name="T71" fmla="*/ 48 h 135"/>
                <a:gd name="T72" fmla="*/ 124 w 158"/>
                <a:gd name="T73" fmla="*/ 35 h 135"/>
                <a:gd name="T74" fmla="*/ 124 w 158"/>
                <a:gd name="T75" fmla="*/ 35 h 135"/>
                <a:gd name="T76" fmla="*/ 106 w 158"/>
                <a:gd name="T77" fmla="*/ 21 h 135"/>
                <a:gd name="T78" fmla="*/ 77 w 158"/>
                <a:gd name="T79" fmla="*/ 21 h 135"/>
                <a:gd name="T80" fmla="*/ 65 w 158"/>
                <a:gd name="T81" fmla="*/ 33 h 135"/>
                <a:gd name="T82" fmla="*/ 61 w 158"/>
                <a:gd name="T83" fmla="*/ 48 h 135"/>
                <a:gd name="T84" fmla="*/ 61 w 158"/>
                <a:gd name="T85" fmla="*/ 48 h 135"/>
                <a:gd name="T86" fmla="*/ 61 w 158"/>
                <a:gd name="T87" fmla="*/ 69 h 135"/>
                <a:gd name="T88" fmla="*/ 60 w 158"/>
                <a:gd name="T89" fmla="*/ 69 h 135"/>
                <a:gd name="T90" fmla="*/ 65 w 158"/>
                <a:gd name="T91" fmla="*/ 89 h 135"/>
                <a:gd name="T92" fmla="*/ 82 w 158"/>
                <a:gd name="T93" fmla="*/ 108 h 135"/>
                <a:gd name="T94" fmla="*/ 84 w 158"/>
                <a:gd name="T95" fmla="*/ 116 h 135"/>
                <a:gd name="T96" fmla="*/ 82 w 158"/>
                <a:gd name="T97" fmla="*/ 124 h 135"/>
                <a:gd name="T98" fmla="*/ 75 w 158"/>
                <a:gd name="T99" fmla="*/ 126 h 135"/>
                <a:gd name="T100" fmla="*/ 72 w 158"/>
                <a:gd name="T101" fmla="*/ 126 h 135"/>
                <a:gd name="T102" fmla="*/ 0 w 158"/>
                <a:gd name="T103" fmla="*/ 91 h 135"/>
                <a:gd name="T104" fmla="*/ 7 w 158"/>
                <a:gd name="T105" fmla="*/ 73 h 135"/>
                <a:gd name="T106" fmla="*/ 48 w 158"/>
                <a:gd name="T107" fmla="*/ 93 h 135"/>
                <a:gd name="T108" fmla="*/ 43 w 158"/>
                <a:gd name="T109" fmla="*/ 73 h 135"/>
                <a:gd name="T110" fmla="*/ 43 w 158"/>
                <a:gd name="T111" fmla="*/ 46 h 135"/>
                <a:gd name="T112" fmla="*/ 50 w 158"/>
                <a:gd name="T113" fmla="*/ 23 h 135"/>
                <a:gd name="T114" fmla="*/ 50 w 158"/>
                <a:gd name="T115" fmla="*/ 25 h 135"/>
                <a:gd name="T116" fmla="*/ 51 w 158"/>
                <a:gd name="T117" fmla="*/ 17 h 135"/>
                <a:gd name="T118" fmla="*/ 53 w 158"/>
                <a:gd name="T119" fmla="*/ 17 h 135"/>
                <a:gd name="T120" fmla="*/ 70 w 158"/>
                <a:gd name="T121" fmla="*/ 2 h 135"/>
                <a:gd name="T122" fmla="*/ 75 w 158"/>
                <a:gd name="T12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8" h="135">
                  <a:moveTo>
                    <a:pt x="75" y="0"/>
                  </a:moveTo>
                  <a:lnTo>
                    <a:pt x="109" y="0"/>
                  </a:lnTo>
                  <a:lnTo>
                    <a:pt x="114" y="2"/>
                  </a:lnTo>
                  <a:lnTo>
                    <a:pt x="135" y="17"/>
                  </a:lnTo>
                  <a:lnTo>
                    <a:pt x="136" y="19"/>
                  </a:lnTo>
                  <a:lnTo>
                    <a:pt x="148" y="38"/>
                  </a:lnTo>
                  <a:lnTo>
                    <a:pt x="150" y="42"/>
                  </a:lnTo>
                  <a:lnTo>
                    <a:pt x="157" y="64"/>
                  </a:lnTo>
                  <a:lnTo>
                    <a:pt x="158" y="66"/>
                  </a:lnTo>
                  <a:lnTo>
                    <a:pt x="158" y="93"/>
                  </a:lnTo>
                  <a:lnTo>
                    <a:pt x="157" y="97"/>
                  </a:lnTo>
                  <a:lnTo>
                    <a:pt x="150" y="120"/>
                  </a:lnTo>
                  <a:lnTo>
                    <a:pt x="150" y="116"/>
                  </a:lnTo>
                  <a:lnTo>
                    <a:pt x="148" y="124"/>
                  </a:lnTo>
                  <a:lnTo>
                    <a:pt x="146" y="126"/>
                  </a:lnTo>
                  <a:lnTo>
                    <a:pt x="140" y="130"/>
                  </a:lnTo>
                  <a:lnTo>
                    <a:pt x="138" y="130"/>
                  </a:lnTo>
                  <a:lnTo>
                    <a:pt x="126" y="133"/>
                  </a:lnTo>
                  <a:lnTo>
                    <a:pt x="123" y="135"/>
                  </a:lnTo>
                  <a:lnTo>
                    <a:pt x="116" y="135"/>
                  </a:lnTo>
                  <a:lnTo>
                    <a:pt x="109" y="132"/>
                  </a:lnTo>
                  <a:lnTo>
                    <a:pt x="102" y="124"/>
                  </a:lnTo>
                  <a:lnTo>
                    <a:pt x="101" y="116"/>
                  </a:lnTo>
                  <a:lnTo>
                    <a:pt x="102" y="108"/>
                  </a:lnTo>
                  <a:lnTo>
                    <a:pt x="109" y="100"/>
                  </a:lnTo>
                  <a:lnTo>
                    <a:pt x="116" y="99"/>
                  </a:lnTo>
                  <a:lnTo>
                    <a:pt x="123" y="100"/>
                  </a:lnTo>
                  <a:lnTo>
                    <a:pt x="129" y="108"/>
                  </a:lnTo>
                  <a:lnTo>
                    <a:pt x="126" y="112"/>
                  </a:lnTo>
                  <a:lnTo>
                    <a:pt x="133" y="110"/>
                  </a:lnTo>
                  <a:lnTo>
                    <a:pt x="133" y="110"/>
                  </a:lnTo>
                  <a:lnTo>
                    <a:pt x="135" y="110"/>
                  </a:lnTo>
                  <a:lnTo>
                    <a:pt x="140" y="91"/>
                  </a:lnTo>
                  <a:lnTo>
                    <a:pt x="140" y="69"/>
                  </a:lnTo>
                  <a:lnTo>
                    <a:pt x="133" y="48"/>
                  </a:lnTo>
                  <a:lnTo>
                    <a:pt x="133" y="48"/>
                  </a:lnTo>
                  <a:lnTo>
                    <a:pt x="124" y="35"/>
                  </a:lnTo>
                  <a:lnTo>
                    <a:pt x="124" y="35"/>
                  </a:lnTo>
                  <a:lnTo>
                    <a:pt x="106" y="21"/>
                  </a:lnTo>
                  <a:lnTo>
                    <a:pt x="77" y="21"/>
                  </a:lnTo>
                  <a:lnTo>
                    <a:pt x="65" y="33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69"/>
                  </a:lnTo>
                  <a:lnTo>
                    <a:pt x="60" y="69"/>
                  </a:lnTo>
                  <a:lnTo>
                    <a:pt x="65" y="89"/>
                  </a:lnTo>
                  <a:lnTo>
                    <a:pt x="82" y="108"/>
                  </a:lnTo>
                  <a:lnTo>
                    <a:pt x="84" y="116"/>
                  </a:lnTo>
                  <a:lnTo>
                    <a:pt x="82" y="124"/>
                  </a:lnTo>
                  <a:lnTo>
                    <a:pt x="75" y="126"/>
                  </a:lnTo>
                  <a:lnTo>
                    <a:pt x="72" y="126"/>
                  </a:lnTo>
                  <a:lnTo>
                    <a:pt x="0" y="91"/>
                  </a:lnTo>
                  <a:lnTo>
                    <a:pt x="7" y="73"/>
                  </a:lnTo>
                  <a:lnTo>
                    <a:pt x="48" y="93"/>
                  </a:lnTo>
                  <a:lnTo>
                    <a:pt x="43" y="73"/>
                  </a:lnTo>
                  <a:lnTo>
                    <a:pt x="43" y="46"/>
                  </a:lnTo>
                  <a:lnTo>
                    <a:pt x="50" y="23"/>
                  </a:lnTo>
                  <a:lnTo>
                    <a:pt x="50" y="25"/>
                  </a:lnTo>
                  <a:lnTo>
                    <a:pt x="51" y="17"/>
                  </a:lnTo>
                  <a:lnTo>
                    <a:pt x="53" y="17"/>
                  </a:lnTo>
                  <a:lnTo>
                    <a:pt x="70" y="2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2295"/>
            <p:cNvSpPr>
              <a:spLocks/>
            </p:cNvSpPr>
            <p:nvPr/>
          </p:nvSpPr>
          <p:spPr bwMode="auto">
            <a:xfrm>
              <a:off x="4563367" y="2976239"/>
              <a:ext cx="93420" cy="53383"/>
            </a:xfrm>
            <a:custGeom>
              <a:avLst/>
              <a:gdLst>
                <a:gd name="T0" fmla="*/ 51 w 113"/>
                <a:gd name="T1" fmla="*/ 0 h 64"/>
                <a:gd name="T2" fmla="*/ 53 w 113"/>
                <a:gd name="T3" fmla="*/ 0 h 64"/>
                <a:gd name="T4" fmla="*/ 67 w 113"/>
                <a:gd name="T5" fmla="*/ 4 h 64"/>
                <a:gd name="T6" fmla="*/ 91 w 113"/>
                <a:gd name="T7" fmla="*/ 18 h 64"/>
                <a:gd name="T8" fmla="*/ 92 w 113"/>
                <a:gd name="T9" fmla="*/ 20 h 64"/>
                <a:gd name="T10" fmla="*/ 104 w 113"/>
                <a:gd name="T11" fmla="*/ 39 h 64"/>
                <a:gd name="T12" fmla="*/ 106 w 113"/>
                <a:gd name="T13" fmla="*/ 41 h 64"/>
                <a:gd name="T14" fmla="*/ 113 w 113"/>
                <a:gd name="T15" fmla="*/ 55 h 64"/>
                <a:gd name="T16" fmla="*/ 97 w 113"/>
                <a:gd name="T17" fmla="*/ 64 h 64"/>
                <a:gd name="T18" fmla="*/ 91 w 113"/>
                <a:gd name="T19" fmla="*/ 51 h 64"/>
                <a:gd name="T20" fmla="*/ 80 w 113"/>
                <a:gd name="T21" fmla="*/ 35 h 64"/>
                <a:gd name="T22" fmla="*/ 62 w 113"/>
                <a:gd name="T23" fmla="*/ 24 h 64"/>
                <a:gd name="T24" fmla="*/ 62 w 113"/>
                <a:gd name="T25" fmla="*/ 24 h 64"/>
                <a:gd name="T26" fmla="*/ 51 w 113"/>
                <a:gd name="T27" fmla="*/ 20 h 64"/>
                <a:gd name="T28" fmla="*/ 36 w 113"/>
                <a:gd name="T29" fmla="*/ 24 h 64"/>
                <a:gd name="T30" fmla="*/ 36 w 113"/>
                <a:gd name="T31" fmla="*/ 24 h 64"/>
                <a:gd name="T32" fmla="*/ 21 w 113"/>
                <a:gd name="T33" fmla="*/ 33 h 64"/>
                <a:gd name="T34" fmla="*/ 16 w 113"/>
                <a:gd name="T35" fmla="*/ 47 h 64"/>
                <a:gd name="T36" fmla="*/ 0 w 113"/>
                <a:gd name="T37" fmla="*/ 37 h 64"/>
                <a:gd name="T38" fmla="*/ 7 w 113"/>
                <a:gd name="T39" fmla="*/ 22 h 64"/>
                <a:gd name="T40" fmla="*/ 11 w 113"/>
                <a:gd name="T41" fmla="*/ 18 h 64"/>
                <a:gd name="T42" fmla="*/ 28 w 113"/>
                <a:gd name="T43" fmla="*/ 6 h 64"/>
                <a:gd name="T44" fmla="*/ 31 w 113"/>
                <a:gd name="T45" fmla="*/ 4 h 64"/>
                <a:gd name="T46" fmla="*/ 51 w 113"/>
                <a:gd name="T4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3" h="64">
                  <a:moveTo>
                    <a:pt x="51" y="0"/>
                  </a:moveTo>
                  <a:lnTo>
                    <a:pt x="53" y="0"/>
                  </a:lnTo>
                  <a:lnTo>
                    <a:pt x="67" y="4"/>
                  </a:lnTo>
                  <a:lnTo>
                    <a:pt x="91" y="18"/>
                  </a:lnTo>
                  <a:lnTo>
                    <a:pt x="92" y="20"/>
                  </a:lnTo>
                  <a:lnTo>
                    <a:pt x="104" y="39"/>
                  </a:lnTo>
                  <a:lnTo>
                    <a:pt x="106" y="41"/>
                  </a:lnTo>
                  <a:lnTo>
                    <a:pt x="113" y="55"/>
                  </a:lnTo>
                  <a:lnTo>
                    <a:pt x="97" y="64"/>
                  </a:lnTo>
                  <a:lnTo>
                    <a:pt x="91" y="51"/>
                  </a:lnTo>
                  <a:lnTo>
                    <a:pt x="80" y="35"/>
                  </a:lnTo>
                  <a:lnTo>
                    <a:pt x="62" y="24"/>
                  </a:lnTo>
                  <a:lnTo>
                    <a:pt x="62" y="24"/>
                  </a:lnTo>
                  <a:lnTo>
                    <a:pt x="51" y="20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21" y="33"/>
                  </a:lnTo>
                  <a:lnTo>
                    <a:pt x="16" y="47"/>
                  </a:lnTo>
                  <a:lnTo>
                    <a:pt x="0" y="37"/>
                  </a:lnTo>
                  <a:lnTo>
                    <a:pt x="7" y="22"/>
                  </a:lnTo>
                  <a:lnTo>
                    <a:pt x="11" y="18"/>
                  </a:lnTo>
                  <a:lnTo>
                    <a:pt x="28" y="6"/>
                  </a:lnTo>
                  <a:lnTo>
                    <a:pt x="31" y="4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Rectangle 2296"/>
            <p:cNvSpPr>
              <a:spLocks noChangeArrowheads="1"/>
            </p:cNvSpPr>
            <p:nvPr/>
          </p:nvSpPr>
          <p:spPr bwMode="auto">
            <a:xfrm>
              <a:off x="4523329" y="2971234"/>
              <a:ext cx="15014" cy="66729"/>
            </a:xfrm>
            <a:prstGeom prst="rect">
              <a:avLst/>
            </a:pr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2297"/>
            <p:cNvSpPr>
              <a:spLocks/>
            </p:cNvSpPr>
            <p:nvPr/>
          </p:nvSpPr>
          <p:spPr bwMode="auto">
            <a:xfrm>
              <a:off x="4523329" y="2969566"/>
              <a:ext cx="20019" cy="71733"/>
            </a:xfrm>
            <a:custGeom>
              <a:avLst/>
              <a:gdLst>
                <a:gd name="T0" fmla="*/ 17 w 26"/>
                <a:gd name="T1" fmla="*/ 0 h 85"/>
                <a:gd name="T2" fmla="*/ 24 w 26"/>
                <a:gd name="T3" fmla="*/ 42 h 85"/>
                <a:gd name="T4" fmla="*/ 26 w 26"/>
                <a:gd name="T5" fmla="*/ 44 h 85"/>
                <a:gd name="T6" fmla="*/ 26 w 26"/>
                <a:gd name="T7" fmla="*/ 85 h 85"/>
                <a:gd name="T8" fmla="*/ 7 w 26"/>
                <a:gd name="T9" fmla="*/ 85 h 85"/>
                <a:gd name="T10" fmla="*/ 7 w 26"/>
                <a:gd name="T11" fmla="*/ 46 h 85"/>
                <a:gd name="T12" fmla="*/ 0 w 26"/>
                <a:gd name="T13" fmla="*/ 3 h 85"/>
                <a:gd name="T14" fmla="*/ 17 w 26"/>
                <a:gd name="T1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85">
                  <a:moveTo>
                    <a:pt x="17" y="0"/>
                  </a:moveTo>
                  <a:lnTo>
                    <a:pt x="24" y="42"/>
                  </a:lnTo>
                  <a:lnTo>
                    <a:pt x="26" y="44"/>
                  </a:lnTo>
                  <a:lnTo>
                    <a:pt x="26" y="85"/>
                  </a:lnTo>
                  <a:lnTo>
                    <a:pt x="7" y="85"/>
                  </a:lnTo>
                  <a:lnTo>
                    <a:pt x="7" y="46"/>
                  </a:lnTo>
                  <a:lnTo>
                    <a:pt x="0" y="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2298"/>
            <p:cNvSpPr>
              <a:spLocks/>
            </p:cNvSpPr>
            <p:nvPr/>
          </p:nvSpPr>
          <p:spPr bwMode="auto">
            <a:xfrm>
              <a:off x="4501643" y="2876146"/>
              <a:ext cx="196850" cy="85079"/>
            </a:xfrm>
            <a:custGeom>
              <a:avLst/>
              <a:gdLst>
                <a:gd name="T0" fmla="*/ 66 w 236"/>
                <a:gd name="T1" fmla="*/ 0 h 103"/>
                <a:gd name="T2" fmla="*/ 107 w 236"/>
                <a:gd name="T3" fmla="*/ 0 h 103"/>
                <a:gd name="T4" fmla="*/ 134 w 236"/>
                <a:gd name="T5" fmla="*/ 8 h 103"/>
                <a:gd name="T6" fmla="*/ 136 w 236"/>
                <a:gd name="T7" fmla="*/ 10 h 103"/>
                <a:gd name="T8" fmla="*/ 168 w 236"/>
                <a:gd name="T9" fmla="*/ 25 h 103"/>
                <a:gd name="T10" fmla="*/ 170 w 236"/>
                <a:gd name="T11" fmla="*/ 25 h 103"/>
                <a:gd name="T12" fmla="*/ 200 w 236"/>
                <a:gd name="T13" fmla="*/ 49 h 103"/>
                <a:gd name="T14" fmla="*/ 202 w 236"/>
                <a:gd name="T15" fmla="*/ 49 h 103"/>
                <a:gd name="T16" fmla="*/ 222 w 236"/>
                <a:gd name="T17" fmla="*/ 68 h 103"/>
                <a:gd name="T18" fmla="*/ 222 w 236"/>
                <a:gd name="T19" fmla="*/ 70 h 103"/>
                <a:gd name="T20" fmla="*/ 236 w 236"/>
                <a:gd name="T21" fmla="*/ 89 h 103"/>
                <a:gd name="T22" fmla="*/ 222 w 236"/>
                <a:gd name="T23" fmla="*/ 103 h 103"/>
                <a:gd name="T24" fmla="*/ 209 w 236"/>
                <a:gd name="T25" fmla="*/ 84 h 103"/>
                <a:gd name="T26" fmla="*/ 209 w 236"/>
                <a:gd name="T27" fmla="*/ 84 h 103"/>
                <a:gd name="T28" fmla="*/ 190 w 236"/>
                <a:gd name="T29" fmla="*/ 64 h 103"/>
                <a:gd name="T30" fmla="*/ 190 w 236"/>
                <a:gd name="T31" fmla="*/ 66 h 103"/>
                <a:gd name="T32" fmla="*/ 159 w 236"/>
                <a:gd name="T33" fmla="*/ 43 h 103"/>
                <a:gd name="T34" fmla="*/ 159 w 236"/>
                <a:gd name="T35" fmla="*/ 43 h 103"/>
                <a:gd name="T36" fmla="*/ 129 w 236"/>
                <a:gd name="T37" fmla="*/ 27 h 103"/>
                <a:gd name="T38" fmla="*/ 129 w 236"/>
                <a:gd name="T39" fmla="*/ 27 h 103"/>
                <a:gd name="T40" fmla="*/ 105 w 236"/>
                <a:gd name="T41" fmla="*/ 20 h 103"/>
                <a:gd name="T42" fmla="*/ 105 w 236"/>
                <a:gd name="T43" fmla="*/ 21 h 103"/>
                <a:gd name="T44" fmla="*/ 68 w 236"/>
                <a:gd name="T45" fmla="*/ 21 h 103"/>
                <a:gd name="T46" fmla="*/ 68 w 236"/>
                <a:gd name="T47" fmla="*/ 21 h 103"/>
                <a:gd name="T48" fmla="*/ 46 w 236"/>
                <a:gd name="T49" fmla="*/ 31 h 103"/>
                <a:gd name="T50" fmla="*/ 46 w 236"/>
                <a:gd name="T51" fmla="*/ 31 h 103"/>
                <a:gd name="T52" fmla="*/ 25 w 236"/>
                <a:gd name="T53" fmla="*/ 43 h 103"/>
                <a:gd name="T54" fmla="*/ 8 w 236"/>
                <a:gd name="T55" fmla="*/ 54 h 103"/>
                <a:gd name="T56" fmla="*/ 0 w 236"/>
                <a:gd name="T57" fmla="*/ 37 h 103"/>
                <a:gd name="T58" fmla="*/ 17 w 236"/>
                <a:gd name="T59" fmla="*/ 25 h 103"/>
                <a:gd name="T60" fmla="*/ 37 w 236"/>
                <a:gd name="T61" fmla="*/ 14 h 103"/>
                <a:gd name="T62" fmla="*/ 39 w 236"/>
                <a:gd name="T63" fmla="*/ 12 h 103"/>
                <a:gd name="T64" fmla="*/ 66 w 236"/>
                <a:gd name="T6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6" h="103">
                  <a:moveTo>
                    <a:pt x="66" y="0"/>
                  </a:moveTo>
                  <a:lnTo>
                    <a:pt x="107" y="0"/>
                  </a:lnTo>
                  <a:lnTo>
                    <a:pt x="134" y="8"/>
                  </a:lnTo>
                  <a:lnTo>
                    <a:pt x="136" y="10"/>
                  </a:lnTo>
                  <a:lnTo>
                    <a:pt x="168" y="25"/>
                  </a:lnTo>
                  <a:lnTo>
                    <a:pt x="170" y="25"/>
                  </a:lnTo>
                  <a:lnTo>
                    <a:pt x="200" y="49"/>
                  </a:lnTo>
                  <a:lnTo>
                    <a:pt x="202" y="49"/>
                  </a:lnTo>
                  <a:lnTo>
                    <a:pt x="222" y="68"/>
                  </a:lnTo>
                  <a:lnTo>
                    <a:pt x="222" y="70"/>
                  </a:lnTo>
                  <a:lnTo>
                    <a:pt x="236" y="89"/>
                  </a:lnTo>
                  <a:lnTo>
                    <a:pt x="222" y="103"/>
                  </a:lnTo>
                  <a:lnTo>
                    <a:pt x="209" y="84"/>
                  </a:lnTo>
                  <a:lnTo>
                    <a:pt x="209" y="84"/>
                  </a:lnTo>
                  <a:lnTo>
                    <a:pt x="190" y="64"/>
                  </a:lnTo>
                  <a:lnTo>
                    <a:pt x="190" y="66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29" y="27"/>
                  </a:lnTo>
                  <a:lnTo>
                    <a:pt x="129" y="27"/>
                  </a:lnTo>
                  <a:lnTo>
                    <a:pt x="105" y="20"/>
                  </a:lnTo>
                  <a:lnTo>
                    <a:pt x="105" y="21"/>
                  </a:lnTo>
                  <a:lnTo>
                    <a:pt x="68" y="21"/>
                  </a:lnTo>
                  <a:lnTo>
                    <a:pt x="68" y="2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25" y="43"/>
                  </a:lnTo>
                  <a:lnTo>
                    <a:pt x="8" y="54"/>
                  </a:lnTo>
                  <a:lnTo>
                    <a:pt x="0" y="37"/>
                  </a:lnTo>
                  <a:lnTo>
                    <a:pt x="17" y="25"/>
                  </a:lnTo>
                  <a:lnTo>
                    <a:pt x="37" y="14"/>
                  </a:lnTo>
                  <a:lnTo>
                    <a:pt x="39" y="12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2299"/>
            <p:cNvSpPr>
              <a:spLocks/>
            </p:cNvSpPr>
            <p:nvPr/>
          </p:nvSpPr>
          <p:spPr bwMode="auto">
            <a:xfrm>
              <a:off x="4516657" y="2882819"/>
              <a:ext cx="168490" cy="65061"/>
            </a:xfrm>
            <a:custGeom>
              <a:avLst/>
              <a:gdLst>
                <a:gd name="T0" fmla="*/ 50 w 203"/>
                <a:gd name="T1" fmla="*/ 0 h 77"/>
                <a:gd name="T2" fmla="*/ 89 w 203"/>
                <a:gd name="T3" fmla="*/ 0 h 77"/>
                <a:gd name="T4" fmla="*/ 116 w 203"/>
                <a:gd name="T5" fmla="*/ 8 h 77"/>
                <a:gd name="T6" fmla="*/ 118 w 203"/>
                <a:gd name="T7" fmla="*/ 10 h 77"/>
                <a:gd name="T8" fmla="*/ 150 w 203"/>
                <a:gd name="T9" fmla="*/ 25 h 77"/>
                <a:gd name="T10" fmla="*/ 152 w 203"/>
                <a:gd name="T11" fmla="*/ 25 h 77"/>
                <a:gd name="T12" fmla="*/ 175 w 203"/>
                <a:gd name="T13" fmla="*/ 41 h 77"/>
                <a:gd name="T14" fmla="*/ 203 w 203"/>
                <a:gd name="T15" fmla="*/ 60 h 77"/>
                <a:gd name="T16" fmla="*/ 192 w 203"/>
                <a:gd name="T17" fmla="*/ 77 h 77"/>
                <a:gd name="T18" fmla="*/ 165 w 203"/>
                <a:gd name="T19" fmla="*/ 58 h 77"/>
                <a:gd name="T20" fmla="*/ 165 w 203"/>
                <a:gd name="T21" fmla="*/ 58 h 77"/>
                <a:gd name="T22" fmla="*/ 143 w 203"/>
                <a:gd name="T23" fmla="*/ 43 h 77"/>
                <a:gd name="T24" fmla="*/ 111 w 203"/>
                <a:gd name="T25" fmla="*/ 27 h 77"/>
                <a:gd name="T26" fmla="*/ 111 w 203"/>
                <a:gd name="T27" fmla="*/ 27 h 77"/>
                <a:gd name="T28" fmla="*/ 87 w 203"/>
                <a:gd name="T29" fmla="*/ 19 h 77"/>
                <a:gd name="T30" fmla="*/ 87 w 203"/>
                <a:gd name="T31" fmla="*/ 21 h 77"/>
                <a:gd name="T32" fmla="*/ 50 w 203"/>
                <a:gd name="T33" fmla="*/ 21 h 77"/>
                <a:gd name="T34" fmla="*/ 50 w 203"/>
                <a:gd name="T35" fmla="*/ 19 h 77"/>
                <a:gd name="T36" fmla="*/ 33 w 203"/>
                <a:gd name="T37" fmla="*/ 23 h 77"/>
                <a:gd name="T38" fmla="*/ 33 w 203"/>
                <a:gd name="T39" fmla="*/ 23 h 77"/>
                <a:gd name="T40" fmla="*/ 5 w 203"/>
                <a:gd name="T41" fmla="*/ 35 h 77"/>
                <a:gd name="T42" fmla="*/ 0 w 203"/>
                <a:gd name="T43" fmla="*/ 15 h 77"/>
                <a:gd name="T44" fmla="*/ 28 w 203"/>
                <a:gd name="T45" fmla="*/ 4 h 77"/>
                <a:gd name="T46" fmla="*/ 29 w 203"/>
                <a:gd name="T47" fmla="*/ 4 h 77"/>
                <a:gd name="T48" fmla="*/ 50 w 203"/>
                <a:gd name="T4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3" h="77">
                  <a:moveTo>
                    <a:pt x="50" y="0"/>
                  </a:moveTo>
                  <a:lnTo>
                    <a:pt x="89" y="0"/>
                  </a:lnTo>
                  <a:lnTo>
                    <a:pt x="116" y="8"/>
                  </a:lnTo>
                  <a:lnTo>
                    <a:pt x="118" y="10"/>
                  </a:lnTo>
                  <a:lnTo>
                    <a:pt x="150" y="25"/>
                  </a:lnTo>
                  <a:lnTo>
                    <a:pt x="152" y="25"/>
                  </a:lnTo>
                  <a:lnTo>
                    <a:pt x="175" y="41"/>
                  </a:lnTo>
                  <a:lnTo>
                    <a:pt x="203" y="60"/>
                  </a:lnTo>
                  <a:lnTo>
                    <a:pt x="192" y="77"/>
                  </a:lnTo>
                  <a:lnTo>
                    <a:pt x="165" y="58"/>
                  </a:lnTo>
                  <a:lnTo>
                    <a:pt x="165" y="58"/>
                  </a:lnTo>
                  <a:lnTo>
                    <a:pt x="143" y="43"/>
                  </a:lnTo>
                  <a:lnTo>
                    <a:pt x="111" y="27"/>
                  </a:lnTo>
                  <a:lnTo>
                    <a:pt x="111" y="27"/>
                  </a:lnTo>
                  <a:lnTo>
                    <a:pt x="87" y="19"/>
                  </a:lnTo>
                  <a:lnTo>
                    <a:pt x="87" y="21"/>
                  </a:lnTo>
                  <a:lnTo>
                    <a:pt x="50" y="21"/>
                  </a:lnTo>
                  <a:lnTo>
                    <a:pt x="50" y="19"/>
                  </a:lnTo>
                  <a:lnTo>
                    <a:pt x="33" y="23"/>
                  </a:lnTo>
                  <a:lnTo>
                    <a:pt x="33" y="23"/>
                  </a:lnTo>
                  <a:lnTo>
                    <a:pt x="5" y="35"/>
                  </a:lnTo>
                  <a:lnTo>
                    <a:pt x="0" y="15"/>
                  </a:lnTo>
                  <a:lnTo>
                    <a:pt x="28" y="4"/>
                  </a:lnTo>
                  <a:lnTo>
                    <a:pt x="29" y="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2300"/>
            <p:cNvSpPr>
              <a:spLocks/>
            </p:cNvSpPr>
            <p:nvPr/>
          </p:nvSpPr>
          <p:spPr bwMode="auto">
            <a:xfrm>
              <a:off x="4499974" y="2697646"/>
              <a:ext cx="196850" cy="176831"/>
            </a:xfrm>
            <a:custGeom>
              <a:avLst/>
              <a:gdLst>
                <a:gd name="T0" fmla="*/ 10 w 236"/>
                <a:gd name="T1" fmla="*/ 0 h 211"/>
                <a:gd name="T2" fmla="*/ 236 w 236"/>
                <a:gd name="T3" fmla="*/ 196 h 211"/>
                <a:gd name="T4" fmla="*/ 226 w 236"/>
                <a:gd name="T5" fmla="*/ 211 h 211"/>
                <a:gd name="T6" fmla="*/ 0 w 236"/>
                <a:gd name="T7" fmla="*/ 15 h 211"/>
                <a:gd name="T8" fmla="*/ 10 w 23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211">
                  <a:moveTo>
                    <a:pt x="10" y="0"/>
                  </a:moveTo>
                  <a:lnTo>
                    <a:pt x="236" y="196"/>
                  </a:lnTo>
                  <a:lnTo>
                    <a:pt x="226" y="211"/>
                  </a:lnTo>
                  <a:lnTo>
                    <a:pt x="0" y="1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2301"/>
            <p:cNvSpPr>
              <a:spLocks/>
            </p:cNvSpPr>
            <p:nvPr/>
          </p:nvSpPr>
          <p:spPr bwMode="auto">
            <a:xfrm>
              <a:off x="4561698" y="2632586"/>
              <a:ext cx="96757" cy="78406"/>
            </a:xfrm>
            <a:custGeom>
              <a:avLst/>
              <a:gdLst>
                <a:gd name="T0" fmla="*/ 64 w 115"/>
                <a:gd name="T1" fmla="*/ 0 h 95"/>
                <a:gd name="T2" fmla="*/ 85 w 115"/>
                <a:gd name="T3" fmla="*/ 12 h 95"/>
                <a:gd name="T4" fmla="*/ 86 w 115"/>
                <a:gd name="T5" fmla="*/ 12 h 95"/>
                <a:gd name="T6" fmla="*/ 105 w 115"/>
                <a:gd name="T7" fmla="*/ 31 h 95"/>
                <a:gd name="T8" fmla="*/ 107 w 115"/>
                <a:gd name="T9" fmla="*/ 35 h 95"/>
                <a:gd name="T10" fmla="*/ 114 w 115"/>
                <a:gd name="T11" fmla="*/ 55 h 95"/>
                <a:gd name="T12" fmla="*/ 115 w 115"/>
                <a:gd name="T13" fmla="*/ 58 h 95"/>
                <a:gd name="T14" fmla="*/ 115 w 115"/>
                <a:gd name="T15" fmla="*/ 74 h 95"/>
                <a:gd name="T16" fmla="*/ 112 w 115"/>
                <a:gd name="T17" fmla="*/ 82 h 95"/>
                <a:gd name="T18" fmla="*/ 105 w 115"/>
                <a:gd name="T19" fmla="*/ 89 h 95"/>
                <a:gd name="T20" fmla="*/ 100 w 115"/>
                <a:gd name="T21" fmla="*/ 91 h 95"/>
                <a:gd name="T22" fmla="*/ 81 w 115"/>
                <a:gd name="T23" fmla="*/ 95 h 95"/>
                <a:gd name="T24" fmla="*/ 78 w 115"/>
                <a:gd name="T25" fmla="*/ 95 h 95"/>
                <a:gd name="T26" fmla="*/ 58 w 115"/>
                <a:gd name="T27" fmla="*/ 88 h 95"/>
                <a:gd name="T28" fmla="*/ 56 w 115"/>
                <a:gd name="T29" fmla="*/ 88 h 95"/>
                <a:gd name="T30" fmla="*/ 35 w 115"/>
                <a:gd name="T31" fmla="*/ 76 h 95"/>
                <a:gd name="T32" fmla="*/ 34 w 115"/>
                <a:gd name="T33" fmla="*/ 74 h 95"/>
                <a:gd name="T34" fmla="*/ 32 w 115"/>
                <a:gd name="T35" fmla="*/ 74 h 95"/>
                <a:gd name="T36" fmla="*/ 32 w 115"/>
                <a:gd name="T37" fmla="*/ 74 h 95"/>
                <a:gd name="T38" fmla="*/ 27 w 115"/>
                <a:gd name="T39" fmla="*/ 70 h 95"/>
                <a:gd name="T40" fmla="*/ 10 w 115"/>
                <a:gd name="T41" fmla="*/ 55 h 95"/>
                <a:gd name="T42" fmla="*/ 8 w 115"/>
                <a:gd name="T43" fmla="*/ 55 h 95"/>
                <a:gd name="T44" fmla="*/ 8 w 115"/>
                <a:gd name="T45" fmla="*/ 51 h 95"/>
                <a:gd name="T46" fmla="*/ 1 w 115"/>
                <a:gd name="T47" fmla="*/ 31 h 95"/>
                <a:gd name="T48" fmla="*/ 0 w 115"/>
                <a:gd name="T49" fmla="*/ 27 h 95"/>
                <a:gd name="T50" fmla="*/ 1 w 115"/>
                <a:gd name="T51" fmla="*/ 20 h 95"/>
                <a:gd name="T52" fmla="*/ 8 w 115"/>
                <a:gd name="T53" fmla="*/ 12 h 95"/>
                <a:gd name="T54" fmla="*/ 15 w 115"/>
                <a:gd name="T55" fmla="*/ 10 h 95"/>
                <a:gd name="T56" fmla="*/ 22 w 115"/>
                <a:gd name="T57" fmla="*/ 12 h 95"/>
                <a:gd name="T58" fmla="*/ 24 w 115"/>
                <a:gd name="T59" fmla="*/ 18 h 95"/>
                <a:gd name="T60" fmla="*/ 29 w 115"/>
                <a:gd name="T61" fmla="*/ 39 h 95"/>
                <a:gd name="T62" fmla="*/ 46 w 115"/>
                <a:gd name="T63" fmla="*/ 58 h 95"/>
                <a:gd name="T64" fmla="*/ 46 w 115"/>
                <a:gd name="T65" fmla="*/ 58 h 95"/>
                <a:gd name="T66" fmla="*/ 63 w 115"/>
                <a:gd name="T67" fmla="*/ 68 h 95"/>
                <a:gd name="T68" fmla="*/ 63 w 115"/>
                <a:gd name="T69" fmla="*/ 68 h 95"/>
                <a:gd name="T70" fmla="*/ 81 w 115"/>
                <a:gd name="T71" fmla="*/ 76 h 95"/>
                <a:gd name="T72" fmla="*/ 93 w 115"/>
                <a:gd name="T73" fmla="*/ 72 h 95"/>
                <a:gd name="T74" fmla="*/ 97 w 115"/>
                <a:gd name="T75" fmla="*/ 68 h 95"/>
                <a:gd name="T76" fmla="*/ 97 w 115"/>
                <a:gd name="T77" fmla="*/ 58 h 95"/>
                <a:gd name="T78" fmla="*/ 97 w 115"/>
                <a:gd name="T79" fmla="*/ 58 h 95"/>
                <a:gd name="T80" fmla="*/ 93 w 115"/>
                <a:gd name="T81" fmla="*/ 47 h 95"/>
                <a:gd name="T82" fmla="*/ 76 w 115"/>
                <a:gd name="T83" fmla="*/ 29 h 95"/>
                <a:gd name="T84" fmla="*/ 76 w 115"/>
                <a:gd name="T85" fmla="*/ 29 h 95"/>
                <a:gd name="T86" fmla="*/ 56 w 115"/>
                <a:gd name="T87" fmla="*/ 18 h 95"/>
                <a:gd name="T88" fmla="*/ 64 w 115"/>
                <a:gd name="T89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5" h="95">
                  <a:moveTo>
                    <a:pt x="64" y="0"/>
                  </a:moveTo>
                  <a:lnTo>
                    <a:pt x="85" y="12"/>
                  </a:lnTo>
                  <a:lnTo>
                    <a:pt x="86" y="12"/>
                  </a:lnTo>
                  <a:lnTo>
                    <a:pt x="105" y="31"/>
                  </a:lnTo>
                  <a:lnTo>
                    <a:pt x="107" y="35"/>
                  </a:lnTo>
                  <a:lnTo>
                    <a:pt x="114" y="55"/>
                  </a:lnTo>
                  <a:lnTo>
                    <a:pt x="115" y="58"/>
                  </a:lnTo>
                  <a:lnTo>
                    <a:pt x="115" y="74"/>
                  </a:lnTo>
                  <a:lnTo>
                    <a:pt x="112" y="82"/>
                  </a:lnTo>
                  <a:lnTo>
                    <a:pt x="105" y="89"/>
                  </a:lnTo>
                  <a:lnTo>
                    <a:pt x="100" y="91"/>
                  </a:lnTo>
                  <a:lnTo>
                    <a:pt x="81" y="95"/>
                  </a:lnTo>
                  <a:lnTo>
                    <a:pt x="78" y="95"/>
                  </a:lnTo>
                  <a:lnTo>
                    <a:pt x="58" y="88"/>
                  </a:lnTo>
                  <a:lnTo>
                    <a:pt x="56" y="88"/>
                  </a:lnTo>
                  <a:lnTo>
                    <a:pt x="35" y="76"/>
                  </a:lnTo>
                  <a:lnTo>
                    <a:pt x="34" y="74"/>
                  </a:lnTo>
                  <a:lnTo>
                    <a:pt x="32" y="74"/>
                  </a:lnTo>
                  <a:lnTo>
                    <a:pt x="32" y="74"/>
                  </a:lnTo>
                  <a:lnTo>
                    <a:pt x="27" y="70"/>
                  </a:lnTo>
                  <a:lnTo>
                    <a:pt x="10" y="55"/>
                  </a:lnTo>
                  <a:lnTo>
                    <a:pt x="8" y="55"/>
                  </a:lnTo>
                  <a:lnTo>
                    <a:pt x="8" y="51"/>
                  </a:lnTo>
                  <a:lnTo>
                    <a:pt x="1" y="31"/>
                  </a:lnTo>
                  <a:lnTo>
                    <a:pt x="0" y="27"/>
                  </a:lnTo>
                  <a:lnTo>
                    <a:pt x="1" y="20"/>
                  </a:lnTo>
                  <a:lnTo>
                    <a:pt x="8" y="12"/>
                  </a:lnTo>
                  <a:lnTo>
                    <a:pt x="15" y="10"/>
                  </a:lnTo>
                  <a:lnTo>
                    <a:pt x="22" y="12"/>
                  </a:lnTo>
                  <a:lnTo>
                    <a:pt x="24" y="18"/>
                  </a:lnTo>
                  <a:lnTo>
                    <a:pt x="29" y="39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63" y="68"/>
                  </a:lnTo>
                  <a:lnTo>
                    <a:pt x="63" y="68"/>
                  </a:lnTo>
                  <a:lnTo>
                    <a:pt x="81" y="76"/>
                  </a:lnTo>
                  <a:lnTo>
                    <a:pt x="93" y="72"/>
                  </a:lnTo>
                  <a:lnTo>
                    <a:pt x="97" y="68"/>
                  </a:lnTo>
                  <a:lnTo>
                    <a:pt x="97" y="58"/>
                  </a:lnTo>
                  <a:lnTo>
                    <a:pt x="97" y="58"/>
                  </a:lnTo>
                  <a:lnTo>
                    <a:pt x="93" y="47"/>
                  </a:lnTo>
                  <a:lnTo>
                    <a:pt x="76" y="29"/>
                  </a:lnTo>
                  <a:lnTo>
                    <a:pt x="76" y="29"/>
                  </a:lnTo>
                  <a:lnTo>
                    <a:pt x="56" y="18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2302"/>
            <p:cNvSpPr>
              <a:spLocks/>
            </p:cNvSpPr>
            <p:nvPr/>
          </p:nvSpPr>
          <p:spPr bwMode="auto">
            <a:xfrm>
              <a:off x="4623423" y="2642595"/>
              <a:ext cx="30028" cy="68397"/>
            </a:xfrm>
            <a:custGeom>
              <a:avLst/>
              <a:gdLst>
                <a:gd name="T0" fmla="*/ 13 w 36"/>
                <a:gd name="T1" fmla="*/ 0 h 81"/>
                <a:gd name="T2" fmla="*/ 25 w 36"/>
                <a:gd name="T3" fmla="*/ 19 h 81"/>
                <a:gd name="T4" fmla="*/ 27 w 36"/>
                <a:gd name="T5" fmla="*/ 21 h 81"/>
                <a:gd name="T6" fmla="*/ 34 w 36"/>
                <a:gd name="T7" fmla="*/ 41 h 81"/>
                <a:gd name="T8" fmla="*/ 36 w 36"/>
                <a:gd name="T9" fmla="*/ 44 h 81"/>
                <a:gd name="T10" fmla="*/ 36 w 36"/>
                <a:gd name="T11" fmla="*/ 60 h 81"/>
                <a:gd name="T12" fmla="*/ 32 w 36"/>
                <a:gd name="T13" fmla="*/ 68 h 81"/>
                <a:gd name="T14" fmla="*/ 30 w 36"/>
                <a:gd name="T15" fmla="*/ 70 h 81"/>
                <a:gd name="T16" fmla="*/ 24 w 36"/>
                <a:gd name="T17" fmla="*/ 74 h 81"/>
                <a:gd name="T18" fmla="*/ 12 w 36"/>
                <a:gd name="T19" fmla="*/ 81 h 81"/>
                <a:gd name="T20" fmla="*/ 3 w 36"/>
                <a:gd name="T21" fmla="*/ 64 h 81"/>
                <a:gd name="T22" fmla="*/ 15 w 36"/>
                <a:gd name="T23" fmla="*/ 56 h 81"/>
                <a:gd name="T24" fmla="*/ 17 w 36"/>
                <a:gd name="T25" fmla="*/ 54 h 81"/>
                <a:gd name="T26" fmla="*/ 17 w 36"/>
                <a:gd name="T27" fmla="*/ 44 h 81"/>
                <a:gd name="T28" fmla="*/ 17 w 36"/>
                <a:gd name="T29" fmla="*/ 44 h 81"/>
                <a:gd name="T30" fmla="*/ 12 w 36"/>
                <a:gd name="T31" fmla="*/ 31 h 81"/>
                <a:gd name="T32" fmla="*/ 12 w 36"/>
                <a:gd name="T33" fmla="*/ 31 h 81"/>
                <a:gd name="T34" fmla="*/ 0 w 36"/>
                <a:gd name="T35" fmla="*/ 11 h 81"/>
                <a:gd name="T36" fmla="*/ 13 w 36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81">
                  <a:moveTo>
                    <a:pt x="13" y="0"/>
                  </a:moveTo>
                  <a:lnTo>
                    <a:pt x="25" y="19"/>
                  </a:lnTo>
                  <a:lnTo>
                    <a:pt x="27" y="21"/>
                  </a:lnTo>
                  <a:lnTo>
                    <a:pt x="34" y="41"/>
                  </a:lnTo>
                  <a:lnTo>
                    <a:pt x="36" y="44"/>
                  </a:lnTo>
                  <a:lnTo>
                    <a:pt x="36" y="60"/>
                  </a:lnTo>
                  <a:lnTo>
                    <a:pt x="32" y="68"/>
                  </a:lnTo>
                  <a:lnTo>
                    <a:pt x="30" y="70"/>
                  </a:lnTo>
                  <a:lnTo>
                    <a:pt x="24" y="74"/>
                  </a:lnTo>
                  <a:lnTo>
                    <a:pt x="12" y="81"/>
                  </a:lnTo>
                  <a:lnTo>
                    <a:pt x="3" y="64"/>
                  </a:lnTo>
                  <a:lnTo>
                    <a:pt x="15" y="56"/>
                  </a:lnTo>
                  <a:lnTo>
                    <a:pt x="17" y="54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0" y="1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2303"/>
            <p:cNvSpPr>
              <a:spLocks/>
            </p:cNvSpPr>
            <p:nvPr/>
          </p:nvSpPr>
          <p:spPr bwMode="auto">
            <a:xfrm>
              <a:off x="4561698" y="2572530"/>
              <a:ext cx="96757" cy="83411"/>
            </a:xfrm>
            <a:custGeom>
              <a:avLst/>
              <a:gdLst>
                <a:gd name="T0" fmla="*/ 37 w 115"/>
                <a:gd name="T1" fmla="*/ 0 h 101"/>
                <a:gd name="T2" fmla="*/ 37 w 115"/>
                <a:gd name="T3" fmla="*/ 0 h 101"/>
                <a:gd name="T4" fmla="*/ 39 w 115"/>
                <a:gd name="T5" fmla="*/ 0 h 101"/>
                <a:gd name="T6" fmla="*/ 41 w 115"/>
                <a:gd name="T7" fmla="*/ 0 h 101"/>
                <a:gd name="T8" fmla="*/ 61 w 115"/>
                <a:gd name="T9" fmla="*/ 4 h 101"/>
                <a:gd name="T10" fmla="*/ 85 w 115"/>
                <a:gd name="T11" fmla="*/ 18 h 101"/>
                <a:gd name="T12" fmla="*/ 86 w 115"/>
                <a:gd name="T13" fmla="*/ 20 h 101"/>
                <a:gd name="T14" fmla="*/ 105 w 115"/>
                <a:gd name="T15" fmla="*/ 43 h 101"/>
                <a:gd name="T16" fmla="*/ 107 w 115"/>
                <a:gd name="T17" fmla="*/ 45 h 101"/>
                <a:gd name="T18" fmla="*/ 114 w 115"/>
                <a:gd name="T19" fmla="*/ 61 h 101"/>
                <a:gd name="T20" fmla="*/ 114 w 115"/>
                <a:gd name="T21" fmla="*/ 64 h 101"/>
                <a:gd name="T22" fmla="*/ 115 w 115"/>
                <a:gd name="T23" fmla="*/ 64 h 101"/>
                <a:gd name="T24" fmla="*/ 115 w 115"/>
                <a:gd name="T25" fmla="*/ 80 h 101"/>
                <a:gd name="T26" fmla="*/ 112 w 115"/>
                <a:gd name="T27" fmla="*/ 88 h 101"/>
                <a:gd name="T28" fmla="*/ 105 w 115"/>
                <a:gd name="T29" fmla="*/ 96 h 101"/>
                <a:gd name="T30" fmla="*/ 100 w 115"/>
                <a:gd name="T31" fmla="*/ 97 h 101"/>
                <a:gd name="T32" fmla="*/ 81 w 115"/>
                <a:gd name="T33" fmla="*/ 101 h 101"/>
                <a:gd name="T34" fmla="*/ 80 w 115"/>
                <a:gd name="T35" fmla="*/ 101 h 101"/>
                <a:gd name="T36" fmla="*/ 59 w 115"/>
                <a:gd name="T37" fmla="*/ 97 h 101"/>
                <a:gd name="T38" fmla="*/ 61 w 115"/>
                <a:gd name="T39" fmla="*/ 78 h 101"/>
                <a:gd name="T40" fmla="*/ 80 w 115"/>
                <a:gd name="T41" fmla="*/ 82 h 101"/>
                <a:gd name="T42" fmla="*/ 93 w 115"/>
                <a:gd name="T43" fmla="*/ 78 h 101"/>
                <a:gd name="T44" fmla="*/ 97 w 115"/>
                <a:gd name="T45" fmla="*/ 74 h 101"/>
                <a:gd name="T46" fmla="*/ 97 w 115"/>
                <a:gd name="T47" fmla="*/ 66 h 101"/>
                <a:gd name="T48" fmla="*/ 92 w 115"/>
                <a:gd name="T49" fmla="*/ 57 h 101"/>
                <a:gd name="T50" fmla="*/ 92 w 115"/>
                <a:gd name="T51" fmla="*/ 57 h 101"/>
                <a:gd name="T52" fmla="*/ 73 w 115"/>
                <a:gd name="T53" fmla="*/ 33 h 101"/>
                <a:gd name="T54" fmla="*/ 56 w 115"/>
                <a:gd name="T55" fmla="*/ 24 h 101"/>
                <a:gd name="T56" fmla="*/ 56 w 115"/>
                <a:gd name="T57" fmla="*/ 24 h 101"/>
                <a:gd name="T58" fmla="*/ 41 w 115"/>
                <a:gd name="T59" fmla="*/ 20 h 101"/>
                <a:gd name="T60" fmla="*/ 41 w 115"/>
                <a:gd name="T61" fmla="*/ 22 h 101"/>
                <a:gd name="T62" fmla="*/ 29 w 115"/>
                <a:gd name="T63" fmla="*/ 24 h 101"/>
                <a:gd name="T64" fmla="*/ 24 w 115"/>
                <a:gd name="T65" fmla="*/ 35 h 101"/>
                <a:gd name="T66" fmla="*/ 22 w 115"/>
                <a:gd name="T67" fmla="*/ 37 h 101"/>
                <a:gd name="T68" fmla="*/ 15 w 115"/>
                <a:gd name="T69" fmla="*/ 39 h 101"/>
                <a:gd name="T70" fmla="*/ 8 w 115"/>
                <a:gd name="T71" fmla="*/ 37 h 101"/>
                <a:gd name="T72" fmla="*/ 8 w 115"/>
                <a:gd name="T73" fmla="*/ 35 h 101"/>
                <a:gd name="T74" fmla="*/ 1 w 115"/>
                <a:gd name="T75" fmla="*/ 24 h 101"/>
                <a:gd name="T76" fmla="*/ 0 w 115"/>
                <a:gd name="T77" fmla="*/ 18 h 101"/>
                <a:gd name="T78" fmla="*/ 1 w 115"/>
                <a:gd name="T79" fmla="*/ 10 h 101"/>
                <a:gd name="T80" fmla="*/ 5 w 115"/>
                <a:gd name="T81" fmla="*/ 10 h 101"/>
                <a:gd name="T82" fmla="*/ 15 w 115"/>
                <a:gd name="T83" fmla="*/ 4 h 101"/>
                <a:gd name="T84" fmla="*/ 32 w 115"/>
                <a:gd name="T85" fmla="*/ 0 h 101"/>
                <a:gd name="T86" fmla="*/ 37 w 115"/>
                <a:gd name="T87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5" h="101">
                  <a:moveTo>
                    <a:pt x="37" y="0"/>
                  </a:moveTo>
                  <a:lnTo>
                    <a:pt x="37" y="0"/>
                  </a:lnTo>
                  <a:lnTo>
                    <a:pt x="39" y="0"/>
                  </a:lnTo>
                  <a:lnTo>
                    <a:pt x="41" y="0"/>
                  </a:lnTo>
                  <a:lnTo>
                    <a:pt x="61" y="4"/>
                  </a:lnTo>
                  <a:lnTo>
                    <a:pt x="85" y="18"/>
                  </a:lnTo>
                  <a:lnTo>
                    <a:pt x="86" y="20"/>
                  </a:lnTo>
                  <a:lnTo>
                    <a:pt x="105" y="43"/>
                  </a:lnTo>
                  <a:lnTo>
                    <a:pt x="107" y="45"/>
                  </a:lnTo>
                  <a:lnTo>
                    <a:pt x="114" y="61"/>
                  </a:lnTo>
                  <a:lnTo>
                    <a:pt x="114" y="64"/>
                  </a:lnTo>
                  <a:lnTo>
                    <a:pt x="115" y="64"/>
                  </a:lnTo>
                  <a:lnTo>
                    <a:pt x="115" y="80"/>
                  </a:lnTo>
                  <a:lnTo>
                    <a:pt x="112" y="88"/>
                  </a:lnTo>
                  <a:lnTo>
                    <a:pt x="105" y="96"/>
                  </a:lnTo>
                  <a:lnTo>
                    <a:pt x="100" y="97"/>
                  </a:lnTo>
                  <a:lnTo>
                    <a:pt x="81" y="101"/>
                  </a:lnTo>
                  <a:lnTo>
                    <a:pt x="80" y="101"/>
                  </a:lnTo>
                  <a:lnTo>
                    <a:pt x="59" y="97"/>
                  </a:lnTo>
                  <a:lnTo>
                    <a:pt x="61" y="78"/>
                  </a:lnTo>
                  <a:lnTo>
                    <a:pt x="80" y="82"/>
                  </a:lnTo>
                  <a:lnTo>
                    <a:pt x="93" y="78"/>
                  </a:lnTo>
                  <a:lnTo>
                    <a:pt x="97" y="74"/>
                  </a:lnTo>
                  <a:lnTo>
                    <a:pt x="97" y="66"/>
                  </a:lnTo>
                  <a:lnTo>
                    <a:pt x="92" y="57"/>
                  </a:lnTo>
                  <a:lnTo>
                    <a:pt x="92" y="57"/>
                  </a:lnTo>
                  <a:lnTo>
                    <a:pt x="73" y="33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41" y="20"/>
                  </a:lnTo>
                  <a:lnTo>
                    <a:pt x="41" y="22"/>
                  </a:lnTo>
                  <a:lnTo>
                    <a:pt x="29" y="24"/>
                  </a:lnTo>
                  <a:lnTo>
                    <a:pt x="24" y="35"/>
                  </a:lnTo>
                  <a:lnTo>
                    <a:pt x="22" y="37"/>
                  </a:lnTo>
                  <a:lnTo>
                    <a:pt x="15" y="39"/>
                  </a:lnTo>
                  <a:lnTo>
                    <a:pt x="8" y="37"/>
                  </a:lnTo>
                  <a:lnTo>
                    <a:pt x="8" y="35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1" y="10"/>
                  </a:lnTo>
                  <a:lnTo>
                    <a:pt x="5" y="10"/>
                  </a:lnTo>
                  <a:lnTo>
                    <a:pt x="15" y="4"/>
                  </a:lnTo>
                  <a:lnTo>
                    <a:pt x="32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2304"/>
            <p:cNvSpPr>
              <a:spLocks/>
            </p:cNvSpPr>
            <p:nvPr/>
          </p:nvSpPr>
          <p:spPr bwMode="auto">
            <a:xfrm>
              <a:off x="4623423" y="2587544"/>
              <a:ext cx="30028" cy="68397"/>
            </a:xfrm>
            <a:custGeom>
              <a:avLst/>
              <a:gdLst>
                <a:gd name="T0" fmla="*/ 13 w 36"/>
                <a:gd name="T1" fmla="*/ 0 h 81"/>
                <a:gd name="T2" fmla="*/ 25 w 36"/>
                <a:gd name="T3" fmla="*/ 19 h 81"/>
                <a:gd name="T4" fmla="*/ 27 w 36"/>
                <a:gd name="T5" fmla="*/ 21 h 81"/>
                <a:gd name="T6" fmla="*/ 34 w 36"/>
                <a:gd name="T7" fmla="*/ 41 h 81"/>
                <a:gd name="T8" fmla="*/ 36 w 36"/>
                <a:gd name="T9" fmla="*/ 44 h 81"/>
                <a:gd name="T10" fmla="*/ 36 w 36"/>
                <a:gd name="T11" fmla="*/ 60 h 81"/>
                <a:gd name="T12" fmla="*/ 32 w 36"/>
                <a:gd name="T13" fmla="*/ 68 h 81"/>
                <a:gd name="T14" fmla="*/ 25 w 36"/>
                <a:gd name="T15" fmla="*/ 76 h 81"/>
                <a:gd name="T16" fmla="*/ 22 w 36"/>
                <a:gd name="T17" fmla="*/ 77 h 81"/>
                <a:gd name="T18" fmla="*/ 10 w 36"/>
                <a:gd name="T19" fmla="*/ 81 h 81"/>
                <a:gd name="T20" fmla="*/ 5 w 36"/>
                <a:gd name="T21" fmla="*/ 62 h 81"/>
                <a:gd name="T22" fmla="*/ 12 w 36"/>
                <a:gd name="T23" fmla="*/ 60 h 81"/>
                <a:gd name="T24" fmla="*/ 17 w 36"/>
                <a:gd name="T25" fmla="*/ 54 h 81"/>
                <a:gd name="T26" fmla="*/ 17 w 36"/>
                <a:gd name="T27" fmla="*/ 44 h 81"/>
                <a:gd name="T28" fmla="*/ 17 w 36"/>
                <a:gd name="T29" fmla="*/ 44 h 81"/>
                <a:gd name="T30" fmla="*/ 12 w 36"/>
                <a:gd name="T31" fmla="*/ 31 h 81"/>
                <a:gd name="T32" fmla="*/ 12 w 36"/>
                <a:gd name="T33" fmla="*/ 31 h 81"/>
                <a:gd name="T34" fmla="*/ 0 w 36"/>
                <a:gd name="T35" fmla="*/ 12 h 81"/>
                <a:gd name="T36" fmla="*/ 13 w 36"/>
                <a:gd name="T3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81">
                  <a:moveTo>
                    <a:pt x="13" y="0"/>
                  </a:moveTo>
                  <a:lnTo>
                    <a:pt x="25" y="19"/>
                  </a:lnTo>
                  <a:lnTo>
                    <a:pt x="27" y="21"/>
                  </a:lnTo>
                  <a:lnTo>
                    <a:pt x="34" y="41"/>
                  </a:lnTo>
                  <a:lnTo>
                    <a:pt x="36" y="44"/>
                  </a:lnTo>
                  <a:lnTo>
                    <a:pt x="36" y="60"/>
                  </a:lnTo>
                  <a:lnTo>
                    <a:pt x="32" y="68"/>
                  </a:lnTo>
                  <a:lnTo>
                    <a:pt x="25" y="76"/>
                  </a:lnTo>
                  <a:lnTo>
                    <a:pt x="22" y="77"/>
                  </a:lnTo>
                  <a:lnTo>
                    <a:pt x="10" y="81"/>
                  </a:lnTo>
                  <a:lnTo>
                    <a:pt x="5" y="62"/>
                  </a:lnTo>
                  <a:lnTo>
                    <a:pt x="12" y="60"/>
                  </a:lnTo>
                  <a:lnTo>
                    <a:pt x="17" y="54"/>
                  </a:lnTo>
                  <a:lnTo>
                    <a:pt x="17" y="44"/>
                  </a:lnTo>
                  <a:lnTo>
                    <a:pt x="17" y="4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0" y="1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12" name="TextBox 2311"/>
          <p:cNvSpPr txBox="1"/>
          <p:nvPr/>
        </p:nvSpPr>
        <p:spPr>
          <a:xfrm>
            <a:off x="-36512" y="2874147"/>
            <a:ext cx="4557658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 smtClean="0"/>
              <a:t>Dividing left and right-hand sides by </a:t>
            </a:r>
            <a:r>
              <a:rPr lang="en-US" sz="2000" dirty="0" smtClean="0">
                <a:latin typeface="Symbol" panose="05050102010706020507" pitchFamily="18" charset="2"/>
              </a:rPr>
              <a:t>w </a:t>
            </a:r>
          </a:p>
          <a:p>
            <a:r>
              <a:rPr lang="en-US" sz="2000" dirty="0">
                <a:latin typeface="+mn-lt"/>
              </a:rPr>
              <a:t>w</a:t>
            </a:r>
            <a:r>
              <a:rPr lang="en-US" sz="2000" dirty="0" smtClean="0">
                <a:latin typeface="+mn-lt"/>
              </a:rPr>
              <a:t>e get:</a:t>
            </a:r>
            <a:endParaRPr lang="en-US" sz="2000" dirty="0">
              <a:latin typeface="Symbol" panose="05050102010706020507" pitchFamily="18" charset="2"/>
            </a:endParaRPr>
          </a:p>
        </p:txBody>
      </p:sp>
      <p:sp>
        <p:nvSpPr>
          <p:cNvPr id="2313" name="TextBox 2312"/>
          <p:cNvSpPr txBox="1"/>
          <p:nvPr/>
        </p:nvSpPr>
        <p:spPr>
          <a:xfrm>
            <a:off x="206060" y="4481825"/>
            <a:ext cx="398418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/>
              <a:t>R</a:t>
            </a:r>
            <a:r>
              <a:rPr lang="en-US" sz="2000" dirty="0" smtClean="0"/>
              <a:t>adius r</a:t>
            </a:r>
            <a:r>
              <a:rPr lang="en-US" sz="2000" baseline="-25000" dirty="0" smtClean="0"/>
              <a:t>1</a:t>
            </a:r>
            <a:r>
              <a:rPr lang="en-US" sz="2000" dirty="0" smtClean="0"/>
              <a:t> (or </a:t>
            </a:r>
            <a:r>
              <a:rPr lang="en-US" sz="2000" dirty="0" err="1" smtClean="0"/>
              <a:t>r</a:t>
            </a:r>
            <a:r>
              <a:rPr lang="en-US" sz="2000" baseline="-25000" dirty="0" err="1" smtClean="0"/>
              <a:t>t</a:t>
            </a:r>
            <a:r>
              <a:rPr lang="en-US" sz="2000" dirty="0" smtClean="0"/>
              <a:t>) of the lower turning point depends only on ratio L/</a:t>
            </a:r>
            <a:r>
              <a:rPr lang="en-US" sz="2000" dirty="0" smtClean="0">
                <a:latin typeface="Symbol" panose="05050102010706020507" pitchFamily="18" charset="2"/>
              </a:rPr>
              <a:t>w</a:t>
            </a:r>
            <a:r>
              <a:rPr lang="en-US" sz="2000" dirty="0" smtClean="0"/>
              <a:t>. Hence, the left-hand side is a function of L/</a:t>
            </a:r>
            <a:r>
              <a:rPr lang="en-US" sz="2000" dirty="0" smtClean="0">
                <a:latin typeface="Symbol" panose="05050102010706020507" pitchFamily="18" charset="2"/>
              </a:rPr>
              <a:t>w</a:t>
            </a:r>
            <a:r>
              <a:rPr lang="en-US" sz="2000" dirty="0" smtClean="0"/>
              <a:t>:  </a:t>
            </a:r>
            <a:endParaRPr lang="en-US" sz="2000" dirty="0"/>
          </a:p>
        </p:txBody>
      </p:sp>
      <p:sp>
        <p:nvSpPr>
          <p:cNvPr id="2314" name="TextBox 2313"/>
          <p:cNvSpPr txBox="1"/>
          <p:nvPr/>
        </p:nvSpPr>
        <p:spPr>
          <a:xfrm>
            <a:off x="4211960" y="6381328"/>
            <a:ext cx="87716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</a:t>
            </a:r>
            <a:r>
              <a:rPr lang="en-US" dirty="0" smtClean="0"/>
              <a:t>here </a:t>
            </a:r>
            <a:endParaRPr lang="en-US" dirty="0"/>
          </a:p>
        </p:txBody>
      </p:sp>
      <p:graphicFrame>
        <p:nvGraphicFramePr>
          <p:cNvPr id="2315" name="Object 23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54629217"/>
              </p:ext>
            </p:extLst>
          </p:nvPr>
        </p:nvGraphicFramePr>
        <p:xfrm>
          <a:off x="5098527" y="6309320"/>
          <a:ext cx="1412614" cy="45568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54" name="Equation" r:id="rId13" imgW="787320" imgH="253800" progId="Equation.DSMT4">
                  <p:embed/>
                </p:oleObj>
              </mc:Choice>
              <mc:Fallback>
                <p:oleObj name="Equation" r:id="rId13" imgW="787320" imgH="25380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5098527" y="6309320"/>
                        <a:ext cx="1412614" cy="455682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16" name="Object 231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84337454"/>
              </p:ext>
            </p:extLst>
          </p:nvPr>
        </p:nvGraphicFramePr>
        <p:xfrm>
          <a:off x="6925486" y="6381328"/>
          <a:ext cx="913303" cy="34557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355" name="Equation" r:id="rId15" imgW="469800" imgH="177480" progId="Equation.DSMT4">
                  <p:embed/>
                </p:oleObj>
              </mc:Choice>
              <mc:Fallback>
                <p:oleObj name="Equation" r:id="rId15" imgW="469800" imgH="17748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6925486" y="6381328"/>
                        <a:ext cx="913303" cy="34557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319" name="TextBox 2318"/>
          <p:cNvSpPr txBox="1"/>
          <p:nvPr/>
        </p:nvSpPr>
        <p:spPr>
          <a:xfrm>
            <a:off x="5399144" y="3861048"/>
            <a:ext cx="206692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p-mode frequencies form a single curve in these variables.</a:t>
            </a:r>
            <a:endParaRPr lang="en-US" dirty="0"/>
          </a:p>
        </p:txBody>
      </p:sp>
      <p:cxnSp>
        <p:nvCxnSpPr>
          <p:cNvPr id="2321" name="Straight Arrow Connector 2320"/>
          <p:cNvCxnSpPr/>
          <p:nvPr/>
        </p:nvCxnSpPr>
        <p:spPr>
          <a:xfrm flipV="1">
            <a:off x="6425099" y="2841113"/>
            <a:ext cx="842451" cy="1019935"/>
          </a:xfrm>
          <a:prstGeom prst="straightConnector1">
            <a:avLst/>
          </a:prstGeom>
          <a:ln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71972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88640"/>
            <a:ext cx="8229600" cy="634082"/>
          </a:xfrm>
        </p:spPr>
        <p:txBody>
          <a:bodyPr/>
          <a:lstStyle/>
          <a:p>
            <a:r>
              <a:rPr lang="en-US" sz="3600" dirty="0" smtClean="0"/>
              <a:t>Asymptotic sound-speed inversion</a:t>
            </a:r>
            <a:endParaRPr lang="en-US" sz="3600" dirty="0"/>
          </a:p>
        </p:txBody>
      </p:sp>
      <p:graphicFrame>
        <p:nvGraphicFramePr>
          <p:cNvPr id="4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090187084"/>
              </p:ext>
            </p:extLst>
          </p:nvPr>
        </p:nvGraphicFramePr>
        <p:xfrm>
          <a:off x="827584" y="2708920"/>
          <a:ext cx="5164295" cy="126186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993" name="Equation" r:id="rId3" imgW="2806560" imgH="685800" progId="Equation.DSMT4">
                  <p:embed/>
                </p:oleObj>
              </mc:Choice>
              <mc:Fallback>
                <p:oleObj name="Equation" r:id="rId3" imgW="2806560" imgH="68580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827584" y="2708920"/>
                        <a:ext cx="5164295" cy="126186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900453464"/>
              </p:ext>
            </p:extLst>
          </p:nvPr>
        </p:nvGraphicFramePr>
        <p:xfrm>
          <a:off x="6084168" y="4255368"/>
          <a:ext cx="2547096" cy="126186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994" name="Equation" r:id="rId5" imgW="1384200" imgH="685800" progId="Equation.DSMT4">
                  <p:embed/>
                </p:oleObj>
              </mc:Choice>
              <mc:Fallback>
                <p:oleObj name="Equation" r:id="rId5" imgW="1384200" imgH="68580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6084168" y="4255368"/>
                        <a:ext cx="2547096" cy="126186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" name="Object 6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719018236"/>
              </p:ext>
            </p:extLst>
          </p:nvPr>
        </p:nvGraphicFramePr>
        <p:xfrm>
          <a:off x="1123069" y="1700808"/>
          <a:ext cx="4385035" cy="104527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995" name="Equation" r:id="rId7" imgW="2184120" imgH="520560" progId="Equation.DSMT4">
                  <p:embed/>
                </p:oleObj>
              </mc:Choice>
              <mc:Fallback>
                <p:oleObj name="Equation" r:id="rId7" imgW="2184120" imgH="52056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123069" y="1700808"/>
                        <a:ext cx="4385035" cy="104527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9025372"/>
              </p:ext>
            </p:extLst>
          </p:nvPr>
        </p:nvGraphicFramePr>
        <p:xfrm>
          <a:off x="1425575" y="4076700"/>
          <a:ext cx="3376613" cy="1358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5996" name="Equation" r:id="rId9" imgW="1765080" imgH="711000" progId="Equation.DSMT4">
                  <p:embed/>
                </p:oleObj>
              </mc:Choice>
              <mc:Fallback>
                <p:oleObj name="Equation" r:id="rId9" imgW="1765080" imgH="71100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425575" y="4076700"/>
                        <a:ext cx="3376613" cy="13589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extBox 8"/>
          <p:cNvSpPr txBox="1"/>
          <p:nvPr/>
        </p:nvSpPr>
        <p:spPr>
          <a:xfrm>
            <a:off x="683568" y="908720"/>
            <a:ext cx="82089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To find corrections to the standard solar model we consider small perturbations to the sound speed profile and oscillation frequencies, and linearize the dispersion relation:  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199117" y="4365104"/>
            <a:ext cx="81304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where</a:t>
            </a:r>
            <a:endParaRPr lang="en-US" dirty="0"/>
          </a:p>
        </p:txBody>
      </p:sp>
      <p:sp>
        <p:nvSpPr>
          <p:cNvPr id="11" name="TextBox 10"/>
          <p:cNvSpPr txBox="1"/>
          <p:nvPr/>
        </p:nvSpPr>
        <p:spPr>
          <a:xfrm>
            <a:off x="1147643" y="6381328"/>
            <a:ext cx="61606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This is a linear integral equation with a singular point at r=</a:t>
            </a:r>
            <a:r>
              <a:rPr lang="en-US" dirty="0" err="1" smtClean="0"/>
              <a:t>r</a:t>
            </a:r>
            <a:r>
              <a:rPr lang="en-US" baseline="-25000" dirty="0" err="1" smtClean="0"/>
              <a:t>t</a:t>
            </a:r>
            <a:endParaRPr lang="en-US" baseline="-25000" dirty="0"/>
          </a:p>
        </p:txBody>
      </p:sp>
      <p:sp>
        <p:nvSpPr>
          <p:cNvPr id="12" name="TextBox 11"/>
          <p:cNvSpPr txBox="1"/>
          <p:nvPr/>
        </p:nvSpPr>
        <p:spPr>
          <a:xfrm>
            <a:off x="755576" y="5517232"/>
            <a:ext cx="813690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This equation has a simple physical interpretation: </a:t>
            </a:r>
            <a:r>
              <a:rPr lang="en-US" dirty="0" smtClean="0"/>
              <a:t>T </a:t>
            </a:r>
            <a:r>
              <a:rPr lang="en-US" dirty="0"/>
              <a:t>is the travel time</a:t>
            </a:r>
          </a:p>
          <a:p>
            <a:r>
              <a:rPr lang="en-US" dirty="0"/>
              <a:t>of acoustic waves to travel along the </a:t>
            </a:r>
            <a:r>
              <a:rPr lang="en-US" dirty="0" smtClean="0"/>
              <a:t> p-mode ray path</a:t>
            </a:r>
            <a:r>
              <a:rPr lang="en-US" dirty="0"/>
              <a:t>; the right-hand side </a:t>
            </a:r>
          </a:p>
          <a:p>
            <a:r>
              <a:rPr lang="en-US" dirty="0"/>
              <a:t>integral is an average of the sound-speed perturbations along this </a:t>
            </a:r>
            <a:r>
              <a:rPr lang="en-US" dirty="0" smtClean="0"/>
              <a:t>ray path</a:t>
            </a:r>
            <a:r>
              <a:rPr lang="en-US" dirty="0"/>
              <a:t>.</a:t>
            </a:r>
          </a:p>
        </p:txBody>
      </p:sp>
      <p:grpSp>
        <p:nvGrpSpPr>
          <p:cNvPr id="13" name="Group 2"/>
          <p:cNvGrpSpPr>
            <a:grpSpLocks/>
          </p:cNvGrpSpPr>
          <p:nvPr/>
        </p:nvGrpSpPr>
        <p:grpSpPr bwMode="auto">
          <a:xfrm>
            <a:off x="5993550" y="1531668"/>
            <a:ext cx="2952328" cy="2833436"/>
            <a:chOff x="144" y="672"/>
            <a:chExt cx="1963" cy="1886"/>
          </a:xfrm>
        </p:grpSpPr>
        <p:pic>
          <p:nvPicPr>
            <p:cNvPr id="14" name="Picture 3" descr="pmodes_4"/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" y="672"/>
              <a:ext cx="1963" cy="18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5" name="Freeform 4"/>
            <p:cNvSpPr>
              <a:spLocks/>
            </p:cNvSpPr>
            <p:nvPr/>
          </p:nvSpPr>
          <p:spPr bwMode="auto">
            <a:xfrm>
              <a:off x="1123" y="960"/>
              <a:ext cx="365" cy="638"/>
            </a:xfrm>
            <a:custGeom>
              <a:avLst/>
              <a:gdLst>
                <a:gd name="T0" fmla="*/ 0 w 365"/>
                <a:gd name="T1" fmla="*/ 638 h 638"/>
                <a:gd name="T2" fmla="*/ 365 w 365"/>
                <a:gd name="T3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65" h="638">
                  <a:moveTo>
                    <a:pt x="0" y="638"/>
                  </a:moveTo>
                  <a:lnTo>
                    <a:pt x="365" y="0"/>
                  </a:lnTo>
                </a:path>
              </a:pathLst>
            </a:custGeom>
            <a:noFill/>
            <a:ln w="25400" cap="flat" cmpd="sng">
              <a:solidFill>
                <a:srgbClr val="000000"/>
              </a:solidFill>
              <a:prstDash val="solid"/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aphicFrame>
          <p:nvGraphicFramePr>
            <p:cNvPr id="16" name="Object 5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961749204"/>
                </p:ext>
              </p:extLst>
            </p:nvPr>
          </p:nvGraphicFramePr>
          <p:xfrm>
            <a:off x="1295" y="843"/>
            <a:ext cx="160" cy="2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205997" name="Equation" r:id="rId12" imgW="126720" imgH="228600" progId="Equation.DSMT4">
                    <p:embed/>
                  </p:oleObj>
                </mc:Choice>
                <mc:Fallback>
                  <p:oleObj name="Equation" r:id="rId12" imgW="126720" imgH="228600" progId="Equation.DSMT4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95" y="843"/>
                          <a:ext cx="160" cy="288"/>
                        </a:xfrm>
                        <a:prstGeom prst="rect">
                          <a:avLst/>
                        </a:prstGeom>
                        <a:noFill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3214504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88640"/>
            <a:ext cx="8229600" cy="634082"/>
          </a:xfrm>
        </p:spPr>
        <p:txBody>
          <a:bodyPr/>
          <a:lstStyle/>
          <a:p>
            <a:r>
              <a:rPr lang="en-US" sz="3600" dirty="0" smtClean="0"/>
              <a:t>Asymptotic sound-speed inversion</a:t>
            </a:r>
            <a:endParaRPr lang="en-US" sz="3600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42927622"/>
              </p:ext>
            </p:extLst>
          </p:nvPr>
        </p:nvGraphicFramePr>
        <p:xfrm>
          <a:off x="2589510" y="692696"/>
          <a:ext cx="3422650" cy="1431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6994" name="Equation" r:id="rId3" imgW="1790640" imgH="749160" progId="Equation.DSMT4">
                  <p:embed/>
                </p:oleObj>
              </mc:Choice>
              <mc:Fallback>
                <p:oleObj name="Equation" r:id="rId3" imgW="1790640" imgH="74916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589510" y="692696"/>
                        <a:ext cx="3422650" cy="143192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395536" y="2060848"/>
            <a:ext cx="8414682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Here c(r) is the sound-speed profile of the standard solar model, and </a:t>
            </a:r>
            <a:r>
              <a:rPr lang="en-US" sz="2000" i="1" dirty="0" smtClean="0">
                <a:latin typeface="Symbol" panose="05050102010706020507" pitchFamily="18" charset="2"/>
                <a:cs typeface="Times New Roman" panose="02020603050405020304" pitchFamily="18" charset="0"/>
              </a:rPr>
              <a:t>w</a:t>
            </a:r>
            <a:r>
              <a:rPr lang="en-US" sz="2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sz="2000" i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l,n</a:t>
            </a:r>
            <a:r>
              <a:rPr lang="en-US" sz="2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are the p-mode frequencies calculated for the standard solar model. This 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equation 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can be reduced to the standard Abel integral equation by 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making a 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substitution of 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variables. The new variables are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83052517"/>
              </p:ext>
            </p:extLst>
          </p:nvPr>
        </p:nvGraphicFramePr>
        <p:xfrm>
          <a:off x="436119" y="3211235"/>
          <a:ext cx="8470103" cy="8658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6995" name="Equation" r:id="rId5" imgW="4178160" imgH="419040" progId="Equation.DSMT4">
                  <p:embed/>
                </p:oleObj>
              </mc:Choice>
              <mc:Fallback>
                <p:oleObj name="Equation" r:id="rId5" imgW="4178160" imgH="4190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436119" y="3211235"/>
                        <a:ext cx="8470103" cy="86583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extBox 12"/>
          <p:cNvSpPr txBox="1"/>
          <p:nvPr/>
        </p:nvSpPr>
        <p:spPr>
          <a:xfrm>
            <a:off x="395536" y="4035881"/>
            <a:ext cx="783765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lang="en-US" sz="2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can be considered as a continuous function according to the Duvall’s law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670858016"/>
              </p:ext>
            </p:extLst>
          </p:nvPr>
        </p:nvGraphicFramePr>
        <p:xfrm>
          <a:off x="1403648" y="4331543"/>
          <a:ext cx="6529387" cy="2409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6996" name="Equation" r:id="rId7" imgW="3098520" imgH="1143000" progId="Equation.DSMT4">
                  <p:embed/>
                </p:oleObj>
              </mc:Choice>
              <mc:Fallback>
                <p:oleObj name="Equation" r:id="rId7" imgW="3098520" imgH="114300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03648" y="4331543"/>
                        <a:ext cx="6529387" cy="2409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4424775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188640"/>
            <a:ext cx="8229600" cy="634082"/>
          </a:xfrm>
        </p:spPr>
        <p:txBody>
          <a:bodyPr/>
          <a:lstStyle/>
          <a:p>
            <a:r>
              <a:rPr lang="en-US" sz="3600" dirty="0" smtClean="0"/>
              <a:t>Asymptotic sound-speed inversion</a:t>
            </a:r>
            <a:endParaRPr lang="en-US" sz="3600" dirty="0"/>
          </a:p>
        </p:txBody>
      </p:sp>
      <p:graphicFrame>
        <p:nvGraphicFramePr>
          <p:cNvPr id="3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44252550"/>
              </p:ext>
            </p:extLst>
          </p:nvPr>
        </p:nvGraphicFramePr>
        <p:xfrm>
          <a:off x="6300192" y="2132856"/>
          <a:ext cx="2600325" cy="8667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2006" name="Equation" r:id="rId3" imgW="1282680" imgH="419040" progId="Equation.DSMT4">
                  <p:embed/>
                </p:oleObj>
              </mc:Choice>
              <mc:Fallback>
                <p:oleObj name="Equation" r:id="rId3" imgW="1282680" imgH="4190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6300192" y="2132856"/>
                        <a:ext cx="2600325" cy="8667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352347674"/>
              </p:ext>
            </p:extLst>
          </p:nvPr>
        </p:nvGraphicFramePr>
        <p:xfrm>
          <a:off x="395536" y="3284984"/>
          <a:ext cx="6718300" cy="21732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2007" name="Equation" r:id="rId5" imgW="3454200" imgH="1117440" progId="Equation.DSMT4">
                  <p:embed/>
                </p:oleObj>
              </mc:Choice>
              <mc:Fallback>
                <p:oleObj name="Equation" r:id="rId5" imgW="3454200" imgH="11174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395536" y="3284984"/>
                        <a:ext cx="6718300" cy="2173287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545391" y="5805264"/>
            <a:ext cx="46603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The solution to the Abel integral equation is:</a:t>
            </a:r>
            <a:endParaRPr lang="en-US" dirty="0"/>
          </a:p>
        </p:txBody>
      </p:sp>
      <p:graphicFrame>
        <p:nvGraphicFramePr>
          <p:cNvPr id="15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849766686"/>
              </p:ext>
            </p:extLst>
          </p:nvPr>
        </p:nvGraphicFramePr>
        <p:xfrm>
          <a:off x="5738813" y="5589588"/>
          <a:ext cx="3186112" cy="914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2008" name="Equation" r:id="rId7" imgW="1460160" imgH="419040" progId="Equation.DSMT4">
                  <p:embed/>
                </p:oleObj>
              </mc:Choice>
              <mc:Fallback>
                <p:oleObj name="Equation" r:id="rId7" imgW="1460160" imgH="41904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5738813" y="5589588"/>
                        <a:ext cx="3186112" cy="9144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TextBox 15"/>
          <p:cNvSpPr txBox="1"/>
          <p:nvPr/>
        </p:nvSpPr>
        <p:spPr>
          <a:xfrm>
            <a:off x="1835696" y="6277962"/>
            <a:ext cx="185798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It gives </a:t>
            </a:r>
            <a:r>
              <a:rPr lang="en-US" dirty="0" smtClean="0">
                <a:latin typeface="Symbol" panose="05050102010706020507" pitchFamily="18" charset="2"/>
              </a:rPr>
              <a:t>D</a:t>
            </a:r>
            <a:r>
              <a:rPr lang="en-US" dirty="0" smtClean="0"/>
              <a:t>c/c(r). </a:t>
            </a:r>
            <a:endParaRPr lang="en-US" dirty="0"/>
          </a:p>
        </p:txBody>
      </p:sp>
      <p:graphicFrame>
        <p:nvGraphicFramePr>
          <p:cNvPr id="4" name="Object 3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478651816"/>
              </p:ext>
            </p:extLst>
          </p:nvPr>
        </p:nvGraphicFramePr>
        <p:xfrm>
          <a:off x="395536" y="980728"/>
          <a:ext cx="6048672" cy="147926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2009" name="Equation" r:id="rId9" imgW="2908080" imgH="711000" progId="Equation.DSMT4">
                  <p:embed/>
                </p:oleObj>
              </mc:Choice>
              <mc:Fallback>
                <p:oleObj name="Equation" r:id="rId9" imgW="2908080" imgH="71100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5536" y="980728"/>
                        <a:ext cx="6048672" cy="147926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96703689"/>
              </p:ext>
            </p:extLst>
          </p:nvPr>
        </p:nvGraphicFramePr>
        <p:xfrm>
          <a:off x="611560" y="2564904"/>
          <a:ext cx="5156702" cy="72008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2010" name="Equation" r:id="rId11" imgW="2819160" imgH="393480" progId="Equation.DSMT4">
                  <p:embed/>
                </p:oleObj>
              </mc:Choice>
              <mc:Fallback>
                <p:oleObj name="Equation" r:id="rId11" imgW="2819160" imgH="393480" progId="Equation.DSMT4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611560" y="2564904"/>
                        <a:ext cx="5156702" cy="72008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3693676" y="3479327"/>
            <a:ext cx="358309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>
                <a:solidFill>
                  <a:srgbClr val="FF0000"/>
                </a:solidFill>
              </a:rPr>
              <a:t>This is the Abel integral equation.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755576" y="3284984"/>
            <a:ext cx="2520280" cy="93610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6377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6" grpId="0"/>
      <p:bldP spid="7" grpId="0"/>
      <p:bldP spid="9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OURCE" val="\documentclass{slides}\pagestyle{empty}&#10;\begin{document}&#10;$$&#10;N({\rm O})/N({\rm H})|_{\rm old} = 8.5 \times 10^{-4} \; , &#10;\qquad Z_{\rm old} = 0.0193&#10;$$&#10;$$&#10;N({\rm O})/N({\rm H})|_{\rm new} = 4.6 \times 10^{-4} \; , &#10;\qquad Z_{\rm new} = 0.0126&#10;$$&#10;&#10;\end{document}&#10;"/>
  <p:tag name="EXTERNALNAME" val="txp_fig"/>
  <p:tag name="BLEND" val="False"/>
  <p:tag name="TRANSPARENT" val="True"/>
  <p:tag name="KEEPFILES" val="False"/>
  <p:tag name="DEBUGPAUSE" val="False"/>
  <p:tag name="RESOLUTION" val="300"/>
  <p:tag name="TIMEOUT" val="(none)"/>
  <p:tag name="BOXWIDTH" val="348"/>
  <p:tag name="BOXHEIGHT" val="413"/>
  <p:tag name="BOXFONT" val="8"/>
  <p:tag name="BOXWRAP" val="False"/>
  <p:tag name="WORKAROUNDTRANSPARENCYBUG" val="False"/>
  <p:tag name="BITMAPFORMAT" val="pngmono"/>
  <p:tag name="DEBUGINTERACTIVE" val="True"/>
  <p:tag name="ORIGWIDTH" val="499"/>
  <p:tag name="PICTUREFILESIZE" val="7910"/>
</p:tagLst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7049</TotalTime>
  <Words>485</Words>
  <Application>Microsoft Office PowerPoint</Application>
  <PresentationFormat>On-screen Show (4:3)</PresentationFormat>
  <Paragraphs>92</Paragraphs>
  <Slides>29</Slides>
  <Notes>19</Notes>
  <HiddenSlides>0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4</vt:i4>
      </vt:variant>
      <vt:variant>
        <vt:lpstr>Slide Titles</vt:lpstr>
      </vt:variant>
      <vt:variant>
        <vt:i4>29</vt:i4>
      </vt:variant>
    </vt:vector>
  </HeadingPairs>
  <TitlesOfParts>
    <vt:vector size="34" baseType="lpstr">
      <vt:lpstr>Default Design</vt:lpstr>
      <vt:lpstr>Document</vt:lpstr>
      <vt:lpstr>MathType 6.0 Equation</vt:lpstr>
      <vt:lpstr>Equation</vt:lpstr>
      <vt:lpstr>Microsoft Word 97 - 2003 Document</vt:lpstr>
      <vt:lpstr>    10. Principles of helioseismology: Global helioseismology </vt:lpstr>
      <vt:lpstr>Oscillation power spectrum</vt:lpstr>
      <vt:lpstr>PowerPoint Presentation</vt:lpstr>
      <vt:lpstr>PowerPoint Presentation</vt:lpstr>
      <vt:lpstr>PowerPoint Presentation</vt:lpstr>
      <vt:lpstr>Duvall’s law (asymptotic p-mode relation)</vt:lpstr>
      <vt:lpstr>Asymptotic sound-speed inversion</vt:lpstr>
      <vt:lpstr>Asymptotic sound-speed inversion</vt:lpstr>
      <vt:lpstr>Asymptotic sound-speed inversion</vt:lpstr>
      <vt:lpstr>PowerPoint Presentation</vt:lpstr>
      <vt:lpstr>PowerPoint Presentation</vt:lpstr>
      <vt:lpstr>PowerPoint Presentation</vt:lpstr>
      <vt:lpstr>PowerPoint Presentation</vt:lpstr>
      <vt:lpstr>A sample of the sensitivity kernels</vt:lpstr>
      <vt:lpstr>PowerPoint Presentation</vt:lpstr>
      <vt:lpstr>PowerPoint Presentation</vt:lpstr>
      <vt:lpstr>PowerPoint Presentation</vt:lpstr>
      <vt:lpstr>PowerPoint Presentation</vt:lpstr>
      <vt:lpstr>Example of optimally localized averaging kernels</vt:lpstr>
      <vt:lpstr>Test inversions: between two different solar models</vt:lpstr>
      <vt:lpstr>Inversion results for the observed solar frequencies</vt:lpstr>
      <vt:lpstr>Standard solar model</vt:lpstr>
      <vt:lpstr>Standard solar model</vt:lpstr>
      <vt:lpstr>Revision of solar surface abundances</vt:lpstr>
      <vt:lpstr>Helioseismic constraints on solar-cycle models</vt:lpstr>
      <vt:lpstr>PowerPoint Presentation</vt:lpstr>
      <vt:lpstr>PowerPoint Presentation</vt:lpstr>
      <vt:lpstr>PowerPoint Presentation</vt:lpstr>
      <vt:lpstr>PowerPoint Presentation</vt:lpstr>
    </vt:vector>
  </TitlesOfParts>
  <Company>Stanford University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Global Helioseismology</dc:title>
  <dc:creator>Alexander Kosovichev</dc:creator>
  <cp:lastModifiedBy>sasha</cp:lastModifiedBy>
  <cp:revision>56</cp:revision>
  <cp:lastPrinted>2018-10-08T22:17:42Z</cp:lastPrinted>
  <dcterms:created xsi:type="dcterms:W3CDTF">2005-11-21T21:57:22Z</dcterms:created>
  <dcterms:modified xsi:type="dcterms:W3CDTF">2018-10-08T23:25:55Z</dcterms:modified>
</cp:coreProperties>
</file>